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18"/>
  </p:notesMasterIdLst>
  <p:handoutMasterIdLst>
    <p:handoutMasterId r:id="rId219"/>
  </p:handoutMasterIdLst>
  <p:sldIdLst>
    <p:sldId id="270" r:id="rId5"/>
    <p:sldId id="274" r:id="rId6"/>
    <p:sldId id="283" r:id="rId7"/>
    <p:sldId id="275" r:id="rId8"/>
    <p:sldId id="273" r:id="rId9"/>
    <p:sldId id="260" r:id="rId10"/>
    <p:sldId id="509" r:id="rId11"/>
    <p:sldId id="261" r:id="rId12"/>
    <p:sldId id="510" r:id="rId13"/>
    <p:sldId id="511" r:id="rId14"/>
    <p:sldId id="285" r:id="rId15"/>
    <p:sldId id="286" r:id="rId16"/>
    <p:sldId id="287" r:id="rId17"/>
    <p:sldId id="288" r:id="rId18"/>
    <p:sldId id="289" r:id="rId19"/>
    <p:sldId id="284" r:id="rId20"/>
    <p:sldId id="512" r:id="rId21"/>
    <p:sldId id="513" r:id="rId22"/>
    <p:sldId id="514" r:id="rId23"/>
    <p:sldId id="515" r:id="rId24"/>
    <p:sldId id="517" r:id="rId25"/>
    <p:sldId id="518" r:id="rId26"/>
    <p:sldId id="527" r:id="rId27"/>
    <p:sldId id="528" r:id="rId28"/>
    <p:sldId id="529" r:id="rId29"/>
    <p:sldId id="465" r:id="rId30"/>
    <p:sldId id="266" r:id="rId31"/>
    <p:sldId id="521" r:id="rId32"/>
    <p:sldId id="530" r:id="rId33"/>
    <p:sldId id="267" r:id="rId34"/>
    <p:sldId id="268" r:id="rId35"/>
    <p:sldId id="531" r:id="rId36"/>
    <p:sldId id="523" r:id="rId37"/>
    <p:sldId id="524" r:id="rId38"/>
    <p:sldId id="532" r:id="rId39"/>
    <p:sldId id="533" r:id="rId40"/>
    <p:sldId id="526" r:id="rId41"/>
    <p:sldId id="292" r:id="rId42"/>
    <p:sldId id="293" r:id="rId43"/>
    <p:sldId id="294" r:id="rId44"/>
    <p:sldId id="295" r:id="rId45"/>
    <p:sldId id="296" r:id="rId46"/>
    <p:sldId id="297" r:id="rId47"/>
    <p:sldId id="461" r:id="rId48"/>
    <p:sldId id="277" r:id="rId49"/>
    <p:sldId id="300" r:id="rId50"/>
    <p:sldId id="301" r:id="rId51"/>
    <p:sldId id="302" r:id="rId52"/>
    <p:sldId id="304" r:id="rId53"/>
    <p:sldId id="534" r:id="rId54"/>
    <p:sldId id="457" r:id="rId55"/>
    <p:sldId id="306" r:id="rId56"/>
    <p:sldId id="307" r:id="rId57"/>
    <p:sldId id="483" r:id="rId58"/>
    <p:sldId id="484" r:id="rId59"/>
    <p:sldId id="279" r:id="rId60"/>
    <p:sldId id="308" r:id="rId61"/>
    <p:sldId id="305" r:id="rId62"/>
    <p:sldId id="310" r:id="rId63"/>
    <p:sldId id="311" r:id="rId64"/>
    <p:sldId id="312" r:id="rId65"/>
    <p:sldId id="313" r:id="rId66"/>
    <p:sldId id="280" r:id="rId67"/>
    <p:sldId id="315" r:id="rId68"/>
    <p:sldId id="316" r:id="rId69"/>
    <p:sldId id="317" r:id="rId70"/>
    <p:sldId id="318" r:id="rId71"/>
    <p:sldId id="320" r:id="rId72"/>
    <p:sldId id="319" r:id="rId73"/>
    <p:sldId id="472" r:id="rId74"/>
    <p:sldId id="473" r:id="rId75"/>
    <p:sldId id="321" r:id="rId76"/>
    <p:sldId id="322" r:id="rId77"/>
    <p:sldId id="535" r:id="rId78"/>
    <p:sldId id="323" r:id="rId79"/>
    <p:sldId id="466" r:id="rId80"/>
    <p:sldId id="324" r:id="rId81"/>
    <p:sldId id="475" r:id="rId82"/>
    <p:sldId id="325" r:id="rId83"/>
    <p:sldId id="328" r:id="rId84"/>
    <p:sldId id="326" r:id="rId85"/>
    <p:sldId id="476" r:id="rId86"/>
    <p:sldId id="327" r:id="rId87"/>
    <p:sldId id="456" r:id="rId88"/>
    <p:sldId id="455" r:id="rId89"/>
    <p:sldId id="538" r:id="rId90"/>
    <p:sldId id="330" r:id="rId91"/>
    <p:sldId id="479" r:id="rId92"/>
    <p:sldId id="282" r:id="rId93"/>
    <p:sldId id="332" r:id="rId94"/>
    <p:sldId id="333" r:id="rId95"/>
    <p:sldId id="334" r:id="rId96"/>
    <p:sldId id="335" r:id="rId97"/>
    <p:sldId id="462" r:id="rId98"/>
    <p:sldId id="349" r:id="rId99"/>
    <p:sldId id="350" r:id="rId100"/>
    <p:sldId id="463" r:id="rId101"/>
    <p:sldId id="336" r:id="rId102"/>
    <p:sldId id="339" r:id="rId103"/>
    <p:sldId id="337" r:id="rId104"/>
    <p:sldId id="338" r:id="rId105"/>
    <p:sldId id="340" r:id="rId106"/>
    <p:sldId id="341" r:id="rId107"/>
    <p:sldId id="342" r:id="rId108"/>
    <p:sldId id="343" r:id="rId109"/>
    <p:sldId id="344" r:id="rId110"/>
    <p:sldId id="345" r:id="rId111"/>
    <p:sldId id="346" r:id="rId112"/>
    <p:sldId id="347" r:id="rId113"/>
    <p:sldId id="348" r:id="rId114"/>
    <p:sldId id="351" r:id="rId115"/>
    <p:sldId id="353" r:id="rId116"/>
    <p:sldId id="354" r:id="rId117"/>
    <p:sldId id="355" r:id="rId118"/>
    <p:sldId id="539" r:id="rId119"/>
    <p:sldId id="358" r:id="rId120"/>
    <p:sldId id="359" r:id="rId121"/>
    <p:sldId id="362" r:id="rId122"/>
    <p:sldId id="480" r:id="rId123"/>
    <p:sldId id="482" r:id="rId124"/>
    <p:sldId id="481" r:id="rId125"/>
    <p:sldId id="357" r:id="rId126"/>
    <p:sldId id="361" r:id="rId127"/>
    <p:sldId id="363" r:id="rId128"/>
    <p:sldId id="537" r:id="rId129"/>
    <p:sldId id="364" r:id="rId130"/>
    <p:sldId id="365" r:id="rId131"/>
    <p:sldId id="259" r:id="rId132"/>
    <p:sldId id="367" r:id="rId133"/>
    <p:sldId id="368" r:id="rId134"/>
    <p:sldId id="369" r:id="rId135"/>
    <p:sldId id="371" r:id="rId136"/>
    <p:sldId id="372" r:id="rId137"/>
    <p:sldId id="373" r:id="rId138"/>
    <p:sldId id="374" r:id="rId139"/>
    <p:sldId id="375" r:id="rId140"/>
    <p:sldId id="376" r:id="rId141"/>
    <p:sldId id="540" r:id="rId142"/>
    <p:sldId id="379" r:id="rId143"/>
    <p:sldId id="469" r:id="rId144"/>
    <p:sldId id="380" r:id="rId145"/>
    <p:sldId id="384" r:id="rId146"/>
    <p:sldId id="381" r:id="rId147"/>
    <p:sldId id="382" r:id="rId148"/>
    <p:sldId id="383" r:id="rId149"/>
    <p:sldId id="385" r:id="rId150"/>
    <p:sldId id="454" r:id="rId151"/>
    <p:sldId id="386" r:id="rId152"/>
    <p:sldId id="387" r:id="rId153"/>
    <p:sldId id="388" r:id="rId154"/>
    <p:sldId id="389" r:id="rId155"/>
    <p:sldId id="541" r:id="rId156"/>
    <p:sldId id="390" r:id="rId157"/>
    <p:sldId id="470" r:id="rId158"/>
    <p:sldId id="471" r:id="rId159"/>
    <p:sldId id="542" r:id="rId160"/>
    <p:sldId id="262" r:id="rId161"/>
    <p:sldId id="392" r:id="rId162"/>
    <p:sldId id="393" r:id="rId163"/>
    <p:sldId id="394" r:id="rId164"/>
    <p:sldId id="395" r:id="rId165"/>
    <p:sldId id="396" r:id="rId166"/>
    <p:sldId id="397" r:id="rId167"/>
    <p:sldId id="398" r:id="rId168"/>
    <p:sldId id="281" r:id="rId169"/>
    <p:sldId id="399" r:id="rId170"/>
    <p:sldId id="400" r:id="rId171"/>
    <p:sldId id="467" r:id="rId172"/>
    <p:sldId id="543" r:id="rId173"/>
    <p:sldId id="401" r:id="rId174"/>
    <p:sldId id="402" r:id="rId175"/>
    <p:sldId id="409" r:id="rId176"/>
    <p:sldId id="485" r:id="rId177"/>
    <p:sldId id="452" r:id="rId178"/>
    <p:sldId id="415" r:id="rId179"/>
    <p:sldId id="416" r:id="rId180"/>
    <p:sldId id="412" r:id="rId181"/>
    <p:sldId id="453" r:id="rId182"/>
    <p:sldId id="417" r:id="rId183"/>
    <p:sldId id="407" r:id="rId184"/>
    <p:sldId id="410" r:id="rId185"/>
    <p:sldId id="406" r:id="rId186"/>
    <p:sldId id="405" r:id="rId187"/>
    <p:sldId id="414" r:id="rId188"/>
    <p:sldId id="413" r:id="rId189"/>
    <p:sldId id="418" r:id="rId190"/>
    <p:sldId id="544" r:id="rId191"/>
    <p:sldId id="420" r:id="rId192"/>
    <p:sldId id="421" r:id="rId193"/>
    <p:sldId id="422" r:id="rId194"/>
    <p:sldId id="423" r:id="rId195"/>
    <p:sldId id="424" r:id="rId196"/>
    <p:sldId id="425" r:id="rId197"/>
    <p:sldId id="428" r:id="rId198"/>
    <p:sldId id="429" r:id="rId199"/>
    <p:sldId id="448" r:id="rId200"/>
    <p:sldId id="430" r:id="rId201"/>
    <p:sldId id="431" r:id="rId202"/>
    <p:sldId id="458" r:id="rId203"/>
    <p:sldId id="432" r:id="rId204"/>
    <p:sldId id="433" r:id="rId205"/>
    <p:sldId id="434" r:id="rId206"/>
    <p:sldId id="435" r:id="rId207"/>
    <p:sldId id="440" r:id="rId208"/>
    <p:sldId id="441" r:id="rId209"/>
    <p:sldId id="438" r:id="rId210"/>
    <p:sldId id="449" r:id="rId211"/>
    <p:sldId id="445" r:id="rId212"/>
    <p:sldId id="450" r:id="rId213"/>
    <p:sldId id="442" r:id="rId214"/>
    <p:sldId id="444" r:id="rId215"/>
    <p:sldId id="545" r:id="rId216"/>
    <p:sldId id="299" r:id="rId217"/>
  </p:sldIdLst>
  <p:sldSz cx="9144000" cy="5143500" type="screen16x9"/>
  <p:notesSz cx="6858000" cy="9144000"/>
  <p:embeddedFontLst>
    <p:embeddedFont>
      <p:font typeface="MS PGothic" panose="020B0600070205080204" pitchFamily="34" charset="-128"/>
      <p:regular r:id="rId220"/>
    </p:embeddedFont>
    <p:embeddedFont>
      <p:font typeface="Roboto" panose="02000000000000000000" pitchFamily="2" charset="0"/>
      <p:regular r:id="rId221"/>
      <p:bold r:id="rId222"/>
      <p:italic r:id="rId223"/>
      <p:boldItalic r:id="rId224"/>
    </p:embeddedFont>
    <p:embeddedFont>
      <p:font typeface="Roboto Medium" panose="02000000000000000000" pitchFamily="2" charset="0"/>
      <p:regular r:id="rId225"/>
      <p:bold r:id="rId226"/>
      <p:italic r:id="rId227"/>
      <p:boldItalic r:id="rId228"/>
    </p:embeddedFont>
    <p:embeddedFont>
      <p:font typeface="Rockwell" panose="02060603020205020403" pitchFamily="18" charset="0"/>
      <p:regular r:id="rId229"/>
      <p:bold r:id="rId230"/>
      <p:italic r:id="rId231"/>
      <p:boldItalic r:id="rId232"/>
    </p:embeddedFont>
    <p:embeddedFont>
      <p:font typeface="Verdana" panose="020B0604030504040204" pitchFamily="34" charset="0"/>
      <p:regular r:id="rId233"/>
      <p:bold r:id="rId234"/>
      <p:italic r:id="rId235"/>
      <p:boldItalic r:id="rId2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747775"/>
          </p15:clr>
        </p15:guide>
        <p15:guide id="2" pos="2880" userDrawn="1">
          <p15:clr>
            <a:srgbClr val="747775"/>
          </p15:clr>
        </p15:guide>
      </p15:sldGuideLst>
    </p:ext>
    <p:ext uri="{2D200454-40CA-4A62-9FC3-DE9A4176ACB9}">
      <p15:notes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37" roundtripDataSignature="AMtx7milG3FEVXcC7RlEFZX6qYD3+//pK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AED"/>
    <a:srgbClr val="488BC9"/>
    <a:srgbClr val="5BCBD4"/>
    <a:srgbClr val="55A1D5"/>
    <a:srgbClr val="BFE1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64" autoAdjust="0"/>
    <p:restoredTop sz="86318" autoAdjust="0"/>
  </p:normalViewPr>
  <p:slideViewPr>
    <p:cSldViewPr snapToGrid="0">
      <p:cViewPr varScale="1">
        <p:scale>
          <a:sx n="118" d="100"/>
          <a:sy n="118" d="100"/>
        </p:scale>
        <p:origin x="918" y="96"/>
      </p:cViewPr>
      <p:guideLst>
        <p:guide orient="horz" pos="1620"/>
        <p:guide pos="2880"/>
      </p:guideLst>
    </p:cSldViewPr>
  </p:slideViewPr>
  <p:outlineViewPr>
    <p:cViewPr>
      <p:scale>
        <a:sx n="33" d="100"/>
        <a:sy n="33" d="100"/>
      </p:scale>
      <p:origin x="0" y="-7818"/>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2" d="100"/>
          <a:sy n="82" d="100"/>
        </p:scale>
        <p:origin x="3876" y="10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font" Target="fonts/font7.fntdata"/><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customschemas.google.com/relationships/presentationmetadata" Target="metadata"/><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font" Target="fonts/font8.fntdata"/><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presProps" Target="presProps.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font" Target="fonts/font9.fntdata"/><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notesMaster" Target="notesMasters/notesMaster1.xml"/><Relationship Id="rId239" Type="http://schemas.openxmlformats.org/officeDocument/2006/relationships/viewProps" Target="viewProps.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font" Target="fonts/font10.fntdata"/><Relationship Id="rId240" Type="http://schemas.openxmlformats.org/officeDocument/2006/relationships/theme" Target="theme/theme1.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handoutMaster" Target="handoutMasters/handoutMaster1.xml"/><Relationship Id="rId230" Type="http://schemas.openxmlformats.org/officeDocument/2006/relationships/font" Target="fonts/font11.fntdata"/><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slide" Target="slides/slide205.xml"/><Relationship Id="rId220" Type="http://schemas.openxmlformats.org/officeDocument/2006/relationships/font" Target="fonts/font1.fntdata"/><Relationship Id="rId241" Type="http://schemas.openxmlformats.org/officeDocument/2006/relationships/tableStyles" Target="tableStyle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36" Type="http://schemas.openxmlformats.org/officeDocument/2006/relationships/font" Target="fonts/font17.fntdata"/><Relationship Id="rId26" Type="http://schemas.openxmlformats.org/officeDocument/2006/relationships/slide" Target="slides/slide22.xml"/><Relationship Id="rId231" Type="http://schemas.openxmlformats.org/officeDocument/2006/relationships/font" Target="fonts/font12.fntdata"/><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font" Target="fonts/font2.fntdata"/><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font" Target="fonts/font13.fntdata"/><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font" Target="fonts/font3.fntdata"/><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font" Target="fonts/font14.fntdata"/><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font" Target="fonts/font4.fntdata"/><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font" Target="fonts/font15.fntdata"/><Relationship Id="rId2" Type="http://schemas.openxmlformats.org/officeDocument/2006/relationships/customXml" Target="../customXml/item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font" Target="fonts/font5.fntdata"/><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slide" Target="slides/slide210.xml"/><Relationship Id="rId235" Type="http://schemas.openxmlformats.org/officeDocument/2006/relationships/font" Target="fonts/font16.fntdata"/><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font" Target="fonts/font6.fntdata"/></Relationships>
</file>

<file path=ppt/diagrams/_rels/data3.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sv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svg"/><Relationship Id="rId4" Type="http://schemas.openxmlformats.org/officeDocument/2006/relationships/image" Target="../media/image73.svg"/><Relationship Id="rId9" Type="http://schemas.openxmlformats.org/officeDocument/2006/relationships/image" Target="../media/image78.png"/><Relationship Id="rId14" Type="http://schemas.openxmlformats.org/officeDocument/2006/relationships/image" Target="../media/image83.svg"/></Relationships>
</file>

<file path=ppt/diagrams/_rels/drawing3.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sv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svg"/><Relationship Id="rId4" Type="http://schemas.openxmlformats.org/officeDocument/2006/relationships/image" Target="../media/image73.svg"/><Relationship Id="rId9" Type="http://schemas.openxmlformats.org/officeDocument/2006/relationships/image" Target="../media/image78.png"/><Relationship Id="rId14" Type="http://schemas.openxmlformats.org/officeDocument/2006/relationships/image" Target="../media/image8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EDF37A-3998-47FE-BA17-39D6A776F8A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0DC15F7-DCC5-41FD-9736-4B7E8DE6BBC7}">
      <dgm:prSet custT="1"/>
      <dgm:spPr>
        <a:solidFill>
          <a:srgbClr val="5BCBD4"/>
        </a:solidFill>
      </dgm:spPr>
      <dgm:t>
        <a:bodyPr/>
        <a:lstStyle/>
        <a:p>
          <a:r>
            <a:rPr lang="en-US" sz="1200" b="0" i="0" dirty="0">
              <a:solidFill>
                <a:schemeClr val="tx1"/>
              </a:solidFill>
            </a:rPr>
            <a:t>Return of social studies (sampled schools only)</a:t>
          </a:r>
          <a:endParaRPr lang="en-US" sz="1200" dirty="0">
            <a:solidFill>
              <a:schemeClr val="tx1"/>
            </a:solidFill>
          </a:endParaRPr>
        </a:p>
      </dgm:t>
    </dgm:pt>
    <dgm:pt modelId="{9DB31240-EE61-4998-BF7A-9B7AC26A0203}" type="parTrans" cxnId="{DE65D972-57EE-4011-BC24-B6B071530DE2}">
      <dgm:prSet/>
      <dgm:spPr/>
      <dgm:t>
        <a:bodyPr/>
        <a:lstStyle/>
        <a:p>
          <a:endParaRPr lang="en-US"/>
        </a:p>
      </dgm:t>
    </dgm:pt>
    <dgm:pt modelId="{ECE329C9-E15E-4F08-A491-A94550B4EFAD}" type="sibTrans" cxnId="{DE65D972-57EE-4011-BC24-B6B071530DE2}">
      <dgm:prSet/>
      <dgm:spPr/>
      <dgm:t>
        <a:bodyPr/>
        <a:lstStyle/>
        <a:p>
          <a:endParaRPr lang="en-US"/>
        </a:p>
      </dgm:t>
    </dgm:pt>
    <dgm:pt modelId="{3A14F99F-F6A1-4180-8B99-E049CDE37FFA}">
      <dgm:prSet/>
      <dgm:spPr>
        <a:ln>
          <a:solidFill>
            <a:srgbClr val="BFE1B6"/>
          </a:solidFill>
        </a:ln>
      </dgm:spPr>
      <dgm:t>
        <a:bodyPr/>
        <a:lstStyle/>
        <a:p>
          <a:pPr marL="112713" indent="-112713"/>
          <a:r>
            <a:rPr lang="en-US" b="0" i="0" dirty="0"/>
            <a:t>Districts received list of selected schools in September</a:t>
          </a:r>
          <a:endParaRPr lang="en-US" dirty="0"/>
        </a:p>
      </dgm:t>
    </dgm:pt>
    <dgm:pt modelId="{153E10F5-CA90-464F-A136-B0F14F48E534}" type="parTrans" cxnId="{419A7936-F132-4F60-99D2-159CFFF563B2}">
      <dgm:prSet/>
      <dgm:spPr/>
      <dgm:t>
        <a:bodyPr/>
        <a:lstStyle/>
        <a:p>
          <a:endParaRPr lang="en-US"/>
        </a:p>
      </dgm:t>
    </dgm:pt>
    <dgm:pt modelId="{0C622994-D57C-46D3-AF62-B67F1A98AC68}" type="sibTrans" cxnId="{419A7936-F132-4F60-99D2-159CFFF563B2}">
      <dgm:prSet/>
      <dgm:spPr/>
      <dgm:t>
        <a:bodyPr/>
        <a:lstStyle/>
        <a:p>
          <a:endParaRPr lang="en-US"/>
        </a:p>
      </dgm:t>
    </dgm:pt>
    <dgm:pt modelId="{B3EDCD27-03A0-430E-89E4-4AD4066EE4B6}">
      <dgm:prSet/>
      <dgm:spPr>
        <a:ln>
          <a:solidFill>
            <a:srgbClr val="BFE1B6"/>
          </a:solidFill>
        </a:ln>
      </dgm:spPr>
      <dgm:t>
        <a:bodyPr/>
        <a:lstStyle/>
        <a:p>
          <a:pPr marL="112713" indent="-112713"/>
          <a:r>
            <a:rPr lang="en-US" b="0" i="0" dirty="0"/>
            <a:t>Test codes for CMAS (SS04S and SS07S) and CoAlt (SS04A and SS07A) were re-added to PA</a:t>
          </a:r>
          <a:r>
            <a:rPr lang="en-US" b="0" i="0" baseline="30000" dirty="0"/>
            <a:t>next</a:t>
          </a:r>
          <a:endParaRPr lang="en-US" dirty="0"/>
        </a:p>
      </dgm:t>
    </dgm:pt>
    <dgm:pt modelId="{68F524EE-51C5-48E6-9214-9849A074C4FC}" type="parTrans" cxnId="{530BE2F6-A5B3-4594-93A2-79257EE8ECCA}">
      <dgm:prSet/>
      <dgm:spPr/>
      <dgm:t>
        <a:bodyPr/>
        <a:lstStyle/>
        <a:p>
          <a:endParaRPr lang="en-US"/>
        </a:p>
      </dgm:t>
    </dgm:pt>
    <dgm:pt modelId="{338E46E9-5687-4096-BF7F-E69DE35395DE}" type="sibTrans" cxnId="{530BE2F6-A5B3-4594-93A2-79257EE8ECCA}">
      <dgm:prSet/>
      <dgm:spPr/>
      <dgm:t>
        <a:bodyPr/>
        <a:lstStyle/>
        <a:p>
          <a:endParaRPr lang="en-US"/>
        </a:p>
      </dgm:t>
    </dgm:pt>
    <dgm:pt modelId="{D38283D3-7BC1-4BEC-86F2-53DF13BA0F2F}">
      <dgm:prSet/>
      <dgm:spPr>
        <a:ln>
          <a:solidFill>
            <a:srgbClr val="BFE1B6"/>
          </a:solidFill>
        </a:ln>
      </dgm:spPr>
      <dgm:t>
        <a:bodyPr/>
        <a:lstStyle/>
        <a:p>
          <a:pPr marL="112713" indent="-112713"/>
          <a:r>
            <a:rPr lang="en-US" b="0" i="0" dirty="0"/>
            <a:t>If schools are selected for social studies administration, make sure social studies tests are assigned to students in grades 4 and/or 7</a:t>
          </a:r>
          <a:endParaRPr lang="en-US" dirty="0"/>
        </a:p>
      </dgm:t>
    </dgm:pt>
    <dgm:pt modelId="{83501F76-A264-4397-ACF0-94DC0056688B}" type="parTrans" cxnId="{43202380-9143-4D1E-B1A9-84476154398F}">
      <dgm:prSet/>
      <dgm:spPr/>
      <dgm:t>
        <a:bodyPr/>
        <a:lstStyle/>
        <a:p>
          <a:endParaRPr lang="en-US"/>
        </a:p>
      </dgm:t>
    </dgm:pt>
    <dgm:pt modelId="{547EA2D9-99AC-4D51-9875-81A4CCAC7EC7}" type="sibTrans" cxnId="{43202380-9143-4D1E-B1A9-84476154398F}">
      <dgm:prSet/>
      <dgm:spPr/>
      <dgm:t>
        <a:bodyPr/>
        <a:lstStyle/>
        <a:p>
          <a:endParaRPr lang="en-US"/>
        </a:p>
      </dgm:t>
    </dgm:pt>
    <dgm:pt modelId="{2523BFA5-AD44-4BA2-902C-E6C0507BF7E8}">
      <dgm:prSet custT="1"/>
      <dgm:spPr>
        <a:solidFill>
          <a:srgbClr val="5BCBD4"/>
        </a:solidFill>
      </dgm:spPr>
      <dgm:t>
        <a:bodyPr/>
        <a:lstStyle/>
        <a:p>
          <a:r>
            <a:rPr lang="en-US" sz="1200" b="0" i="0" dirty="0">
              <a:solidFill>
                <a:schemeClr val="tx1"/>
              </a:solidFill>
            </a:rPr>
            <a:t>Assistive Technology forms are now available for all content area assessments</a:t>
          </a:r>
          <a:endParaRPr lang="en-US" sz="1200" dirty="0">
            <a:solidFill>
              <a:schemeClr val="tx1"/>
            </a:solidFill>
          </a:endParaRPr>
        </a:p>
      </dgm:t>
    </dgm:pt>
    <dgm:pt modelId="{9F358AA7-8D46-4E99-AEC1-3B42AC20E014}" type="parTrans" cxnId="{DF0BCBEA-B9F6-4CAB-AEE8-CCBF506728D0}">
      <dgm:prSet/>
      <dgm:spPr/>
      <dgm:t>
        <a:bodyPr/>
        <a:lstStyle/>
        <a:p>
          <a:endParaRPr lang="en-US"/>
        </a:p>
      </dgm:t>
    </dgm:pt>
    <dgm:pt modelId="{22DBFA5E-2065-4231-BCBD-91D98B68C785}" type="sibTrans" cxnId="{DF0BCBEA-B9F6-4CAB-AEE8-CCBF506728D0}">
      <dgm:prSet/>
      <dgm:spPr/>
      <dgm:t>
        <a:bodyPr/>
        <a:lstStyle/>
        <a:p>
          <a:endParaRPr lang="en-US"/>
        </a:p>
      </dgm:t>
    </dgm:pt>
    <dgm:pt modelId="{ADF348A3-89C8-40A3-B7C5-317A1E10CC80}">
      <dgm:prSet/>
      <dgm:spPr>
        <a:ln>
          <a:solidFill>
            <a:srgbClr val="BFE1B6"/>
          </a:solidFill>
        </a:ln>
      </dgm:spPr>
      <dgm:t>
        <a:bodyPr/>
        <a:lstStyle/>
        <a:p>
          <a:pPr marL="112713" indent="-112713"/>
          <a:r>
            <a:rPr lang="en-US" b="0" i="0" dirty="0"/>
            <a:t>The Assistive Technology form allows certain whitelisted programs to run on a student’s device while using TestNav, the student testing application</a:t>
          </a:r>
          <a:endParaRPr lang="en-US" dirty="0"/>
        </a:p>
      </dgm:t>
    </dgm:pt>
    <dgm:pt modelId="{60047B18-AFAA-49D3-A577-BB2AA1EA577D}" type="parTrans" cxnId="{2837E4AC-80E6-4DEE-ADB2-2DD00AC29F6A}">
      <dgm:prSet/>
      <dgm:spPr/>
      <dgm:t>
        <a:bodyPr/>
        <a:lstStyle/>
        <a:p>
          <a:endParaRPr lang="en-US"/>
        </a:p>
      </dgm:t>
    </dgm:pt>
    <dgm:pt modelId="{AE1F8AEB-4E7C-45C7-88EE-90A202847303}" type="sibTrans" cxnId="{2837E4AC-80E6-4DEE-ADB2-2DD00AC29F6A}">
      <dgm:prSet/>
      <dgm:spPr/>
      <dgm:t>
        <a:bodyPr/>
        <a:lstStyle/>
        <a:p>
          <a:endParaRPr lang="en-US"/>
        </a:p>
      </dgm:t>
    </dgm:pt>
    <dgm:pt modelId="{7EFCF215-820F-49D0-B74C-D0F0F7BAFB35}">
      <dgm:prSet custT="1"/>
      <dgm:spPr>
        <a:solidFill>
          <a:srgbClr val="5BCBD4"/>
        </a:solidFill>
      </dgm:spPr>
      <dgm:t>
        <a:bodyPr/>
        <a:lstStyle/>
        <a:p>
          <a:r>
            <a:rPr lang="en-US" sz="1200" b="0" i="0" dirty="0">
              <a:solidFill>
                <a:schemeClr val="tx1"/>
              </a:solidFill>
            </a:rPr>
            <a:t>Online Test Sessions Setup</a:t>
          </a:r>
          <a:endParaRPr lang="en-US" sz="1200" dirty="0">
            <a:solidFill>
              <a:schemeClr val="tx1"/>
            </a:solidFill>
          </a:endParaRPr>
        </a:p>
      </dgm:t>
    </dgm:pt>
    <dgm:pt modelId="{9A31FA36-8AAC-4464-BC69-DDA9A2745616}" type="parTrans" cxnId="{A5B49BE9-BC19-4AEE-BB62-4C862F69D034}">
      <dgm:prSet/>
      <dgm:spPr/>
      <dgm:t>
        <a:bodyPr/>
        <a:lstStyle/>
        <a:p>
          <a:endParaRPr lang="en-US"/>
        </a:p>
      </dgm:t>
    </dgm:pt>
    <dgm:pt modelId="{4BA525FE-3BD6-4182-B9FF-3DC2C292BB90}" type="sibTrans" cxnId="{A5B49BE9-BC19-4AEE-BB62-4C862F69D034}">
      <dgm:prSet/>
      <dgm:spPr/>
      <dgm:t>
        <a:bodyPr/>
        <a:lstStyle/>
        <a:p>
          <a:endParaRPr lang="en-US"/>
        </a:p>
      </dgm:t>
    </dgm:pt>
    <dgm:pt modelId="{D776CB89-33A9-4BFC-9960-B1491CD231C6}">
      <dgm:prSet/>
      <dgm:spPr>
        <a:ln>
          <a:solidFill>
            <a:srgbClr val="BFE1B6"/>
          </a:solidFill>
        </a:ln>
      </dgm:spPr>
      <dgm:t>
        <a:bodyPr/>
        <a:lstStyle/>
        <a:p>
          <a:pPr marL="112713" indent="-112713"/>
          <a:r>
            <a:rPr lang="en-US" b="0" i="0" dirty="0"/>
            <a:t>Online sessions cannot be prepared if a student in the session is assigned a Not Tested Code</a:t>
          </a:r>
          <a:endParaRPr lang="en-US" dirty="0"/>
        </a:p>
      </dgm:t>
    </dgm:pt>
    <dgm:pt modelId="{8DF45B17-8FF0-40A8-97B3-0BC27E196F13}" type="parTrans" cxnId="{905339DA-F5CB-4DA6-999A-D5EE98CDD4FC}">
      <dgm:prSet/>
      <dgm:spPr/>
      <dgm:t>
        <a:bodyPr/>
        <a:lstStyle/>
        <a:p>
          <a:endParaRPr lang="en-US"/>
        </a:p>
      </dgm:t>
    </dgm:pt>
    <dgm:pt modelId="{619EFF72-C9DA-41BC-B70C-F42BCFA9F042}" type="sibTrans" cxnId="{905339DA-F5CB-4DA6-999A-D5EE98CDD4FC}">
      <dgm:prSet/>
      <dgm:spPr/>
      <dgm:t>
        <a:bodyPr/>
        <a:lstStyle/>
        <a:p>
          <a:endParaRPr lang="en-US"/>
        </a:p>
      </dgm:t>
    </dgm:pt>
    <dgm:pt modelId="{BC823F9B-486C-4ED2-B85C-383197E845CB}">
      <dgm:prSet/>
      <dgm:spPr>
        <a:ln>
          <a:solidFill>
            <a:srgbClr val="BFE1B6"/>
          </a:solidFill>
        </a:ln>
      </dgm:spPr>
      <dgm:t>
        <a:bodyPr/>
        <a:lstStyle/>
        <a:p>
          <a:pPr marL="344488" indent="-112713"/>
          <a:r>
            <a:rPr lang="en-US" b="0" i="0" dirty="0"/>
            <a:t>An error will appear indicating student(s) that need to be addressed</a:t>
          </a:r>
          <a:endParaRPr lang="en-US" dirty="0"/>
        </a:p>
      </dgm:t>
    </dgm:pt>
    <dgm:pt modelId="{73AB8A1E-FF71-48A6-AB89-997244329D04}" type="parTrans" cxnId="{C56C27DD-BDB6-40ED-8A1F-BE7FCCF9E94C}">
      <dgm:prSet/>
      <dgm:spPr/>
      <dgm:t>
        <a:bodyPr/>
        <a:lstStyle/>
        <a:p>
          <a:endParaRPr lang="en-US"/>
        </a:p>
      </dgm:t>
    </dgm:pt>
    <dgm:pt modelId="{FE881592-CD75-41C9-8EDA-0D8D57C63818}" type="sibTrans" cxnId="{C56C27DD-BDB6-40ED-8A1F-BE7FCCF9E94C}">
      <dgm:prSet/>
      <dgm:spPr/>
      <dgm:t>
        <a:bodyPr/>
        <a:lstStyle/>
        <a:p>
          <a:endParaRPr lang="en-US"/>
        </a:p>
      </dgm:t>
    </dgm:pt>
    <dgm:pt modelId="{5EAE9F8C-8839-440F-843A-732C89A1BCAA}">
      <dgm:prSet/>
      <dgm:spPr>
        <a:ln>
          <a:solidFill>
            <a:srgbClr val="BFE1B6"/>
          </a:solidFill>
        </a:ln>
      </dgm:spPr>
      <dgm:t>
        <a:bodyPr/>
        <a:lstStyle/>
        <a:p>
          <a:pPr marL="569913" indent="-112713"/>
          <a:r>
            <a:rPr lang="en-US" b="0" i="0" dirty="0"/>
            <a:t>If the student </a:t>
          </a:r>
          <a:r>
            <a:rPr lang="en-US" b="0" i="1" dirty="0"/>
            <a:t>should</a:t>
          </a:r>
          <a:r>
            <a:rPr lang="en-US" b="0" i="0" dirty="0"/>
            <a:t> test, remove the Not Tested Code and Reason</a:t>
          </a:r>
          <a:endParaRPr lang="en-US" dirty="0"/>
        </a:p>
      </dgm:t>
    </dgm:pt>
    <dgm:pt modelId="{DA4A4EB6-76E9-4F82-B084-1488D088C78A}" type="parTrans" cxnId="{2BEFC800-8D19-4E61-8FB0-C212A514621C}">
      <dgm:prSet/>
      <dgm:spPr/>
      <dgm:t>
        <a:bodyPr/>
        <a:lstStyle/>
        <a:p>
          <a:endParaRPr lang="en-US"/>
        </a:p>
      </dgm:t>
    </dgm:pt>
    <dgm:pt modelId="{5AE01120-70FD-4644-A9F0-F2FBA95853F9}" type="sibTrans" cxnId="{2BEFC800-8D19-4E61-8FB0-C212A514621C}">
      <dgm:prSet/>
      <dgm:spPr/>
      <dgm:t>
        <a:bodyPr/>
        <a:lstStyle/>
        <a:p>
          <a:endParaRPr lang="en-US"/>
        </a:p>
      </dgm:t>
    </dgm:pt>
    <dgm:pt modelId="{2B5FEE04-E61B-4EC2-A50E-272C84315CF4}">
      <dgm:prSet/>
      <dgm:spPr>
        <a:ln>
          <a:solidFill>
            <a:srgbClr val="BFE1B6"/>
          </a:solidFill>
        </a:ln>
      </dgm:spPr>
      <dgm:t>
        <a:bodyPr/>
        <a:lstStyle/>
        <a:p>
          <a:pPr marL="569913" indent="-112713"/>
          <a:r>
            <a:rPr lang="en-US" b="0" i="0" dirty="0"/>
            <a:t>If the student </a:t>
          </a:r>
          <a:r>
            <a:rPr lang="en-US" b="0" i="1" dirty="0"/>
            <a:t>should not </a:t>
          </a:r>
          <a:r>
            <a:rPr lang="en-US" b="0" i="0" dirty="0"/>
            <a:t>test, remove the student’s test from the session</a:t>
          </a:r>
          <a:endParaRPr lang="en-US" dirty="0"/>
        </a:p>
      </dgm:t>
    </dgm:pt>
    <dgm:pt modelId="{B4212A08-21A0-4DED-BB10-3F6CC2352861}" type="parTrans" cxnId="{8D66BDD4-37A8-4C9D-B9E3-4626E2C3F3EA}">
      <dgm:prSet/>
      <dgm:spPr/>
      <dgm:t>
        <a:bodyPr/>
        <a:lstStyle/>
        <a:p>
          <a:endParaRPr lang="en-US"/>
        </a:p>
      </dgm:t>
    </dgm:pt>
    <dgm:pt modelId="{FD5D9F14-9508-404C-A215-4488828AFBC2}" type="sibTrans" cxnId="{8D66BDD4-37A8-4C9D-B9E3-4626E2C3F3EA}">
      <dgm:prSet/>
      <dgm:spPr/>
      <dgm:t>
        <a:bodyPr/>
        <a:lstStyle/>
        <a:p>
          <a:endParaRPr lang="en-US"/>
        </a:p>
      </dgm:t>
    </dgm:pt>
    <dgm:pt modelId="{77550CB4-9CE1-473F-92DB-E075642D9C6D}">
      <dgm:prSet/>
      <dgm:spPr>
        <a:ln>
          <a:solidFill>
            <a:srgbClr val="BFE1B6"/>
          </a:solidFill>
        </a:ln>
      </dgm:spPr>
      <dgm:t>
        <a:bodyPr/>
        <a:lstStyle/>
        <a:p>
          <a:pPr marL="112713" indent="-112713"/>
          <a:r>
            <a:rPr lang="en-US" dirty="0"/>
            <a:t>Social studies tests are comprised of a single 65-minute unit</a:t>
          </a:r>
        </a:p>
      </dgm:t>
    </dgm:pt>
    <dgm:pt modelId="{C079DFDF-0D8D-438E-8CE4-7FAD617F4A25}" type="parTrans" cxnId="{3A4991A3-3925-49B1-8006-9088077B63CE}">
      <dgm:prSet/>
      <dgm:spPr/>
      <dgm:t>
        <a:bodyPr/>
        <a:lstStyle/>
        <a:p>
          <a:endParaRPr lang="en-US"/>
        </a:p>
      </dgm:t>
    </dgm:pt>
    <dgm:pt modelId="{57479C26-45BE-40B8-AAB0-24F4B0726A7A}" type="sibTrans" cxnId="{3A4991A3-3925-49B1-8006-9088077B63CE}">
      <dgm:prSet/>
      <dgm:spPr/>
      <dgm:t>
        <a:bodyPr/>
        <a:lstStyle/>
        <a:p>
          <a:endParaRPr lang="en-US"/>
        </a:p>
      </dgm:t>
    </dgm:pt>
    <dgm:pt modelId="{81AE547A-772A-4729-B3EB-CD35EC1871E6}" type="pres">
      <dgm:prSet presAssocID="{0AEDF37A-3998-47FE-BA17-39D6A776F8A5}" presName="linear" presStyleCnt="0">
        <dgm:presLayoutVars>
          <dgm:dir/>
          <dgm:animLvl val="lvl"/>
          <dgm:resizeHandles val="exact"/>
        </dgm:presLayoutVars>
      </dgm:prSet>
      <dgm:spPr/>
    </dgm:pt>
    <dgm:pt modelId="{8A14600C-DFBC-402C-A49C-59A18CD1092C}" type="pres">
      <dgm:prSet presAssocID="{A0DC15F7-DCC5-41FD-9736-4B7E8DE6BBC7}" presName="parentLin" presStyleCnt="0"/>
      <dgm:spPr/>
    </dgm:pt>
    <dgm:pt modelId="{ED37B007-6DAD-4425-AC43-6760AA1F8EE9}" type="pres">
      <dgm:prSet presAssocID="{A0DC15F7-DCC5-41FD-9736-4B7E8DE6BBC7}" presName="parentLeftMargin" presStyleLbl="node1" presStyleIdx="0" presStyleCnt="3"/>
      <dgm:spPr/>
    </dgm:pt>
    <dgm:pt modelId="{3CC40266-FF58-43FB-AAA7-BB9393656C2C}" type="pres">
      <dgm:prSet presAssocID="{A0DC15F7-DCC5-41FD-9736-4B7E8DE6BBC7}" presName="parentText" presStyleLbl="node1" presStyleIdx="0" presStyleCnt="3">
        <dgm:presLayoutVars>
          <dgm:chMax val="0"/>
          <dgm:bulletEnabled val="1"/>
        </dgm:presLayoutVars>
      </dgm:prSet>
      <dgm:spPr/>
    </dgm:pt>
    <dgm:pt modelId="{4CAAB755-A65E-436D-9596-FB2A10917A09}" type="pres">
      <dgm:prSet presAssocID="{A0DC15F7-DCC5-41FD-9736-4B7E8DE6BBC7}" presName="negativeSpace" presStyleCnt="0"/>
      <dgm:spPr/>
    </dgm:pt>
    <dgm:pt modelId="{9D80784B-CC2D-44DB-AF39-489AA065A82E}" type="pres">
      <dgm:prSet presAssocID="{A0DC15F7-DCC5-41FD-9736-4B7E8DE6BBC7}" presName="childText" presStyleLbl="conFgAcc1" presStyleIdx="0" presStyleCnt="3">
        <dgm:presLayoutVars>
          <dgm:bulletEnabled val="1"/>
        </dgm:presLayoutVars>
      </dgm:prSet>
      <dgm:spPr/>
    </dgm:pt>
    <dgm:pt modelId="{5B72F1B5-F690-463D-8F00-1DB8855EED2B}" type="pres">
      <dgm:prSet presAssocID="{ECE329C9-E15E-4F08-A491-A94550B4EFAD}" presName="spaceBetweenRectangles" presStyleCnt="0"/>
      <dgm:spPr/>
    </dgm:pt>
    <dgm:pt modelId="{26B2D76A-35F7-453E-A5F1-6A6A9F167A32}" type="pres">
      <dgm:prSet presAssocID="{2523BFA5-AD44-4BA2-902C-E6C0507BF7E8}" presName="parentLin" presStyleCnt="0"/>
      <dgm:spPr/>
    </dgm:pt>
    <dgm:pt modelId="{8CE21730-91E7-4985-B16D-FC154F2B06EF}" type="pres">
      <dgm:prSet presAssocID="{2523BFA5-AD44-4BA2-902C-E6C0507BF7E8}" presName="parentLeftMargin" presStyleLbl="node1" presStyleIdx="0" presStyleCnt="3"/>
      <dgm:spPr/>
    </dgm:pt>
    <dgm:pt modelId="{018E8C8E-1AE8-4370-9515-5104E97AD4FF}" type="pres">
      <dgm:prSet presAssocID="{2523BFA5-AD44-4BA2-902C-E6C0507BF7E8}" presName="parentText" presStyleLbl="node1" presStyleIdx="1" presStyleCnt="3">
        <dgm:presLayoutVars>
          <dgm:chMax val="0"/>
          <dgm:bulletEnabled val="1"/>
        </dgm:presLayoutVars>
      </dgm:prSet>
      <dgm:spPr/>
    </dgm:pt>
    <dgm:pt modelId="{2F9F5A95-0E44-4D7F-9ABA-26E5B6C0E77A}" type="pres">
      <dgm:prSet presAssocID="{2523BFA5-AD44-4BA2-902C-E6C0507BF7E8}" presName="negativeSpace" presStyleCnt="0"/>
      <dgm:spPr/>
    </dgm:pt>
    <dgm:pt modelId="{D92833BC-EDD4-44D5-975E-E0EA50EE2654}" type="pres">
      <dgm:prSet presAssocID="{2523BFA5-AD44-4BA2-902C-E6C0507BF7E8}" presName="childText" presStyleLbl="conFgAcc1" presStyleIdx="1" presStyleCnt="3">
        <dgm:presLayoutVars>
          <dgm:bulletEnabled val="1"/>
        </dgm:presLayoutVars>
      </dgm:prSet>
      <dgm:spPr/>
    </dgm:pt>
    <dgm:pt modelId="{B74D4FA1-7F08-4237-94CC-DCDD9257D8A8}" type="pres">
      <dgm:prSet presAssocID="{22DBFA5E-2065-4231-BCBD-91D98B68C785}" presName="spaceBetweenRectangles" presStyleCnt="0"/>
      <dgm:spPr/>
    </dgm:pt>
    <dgm:pt modelId="{B385FF06-3B69-4F66-AE36-EB1C7E1F711A}" type="pres">
      <dgm:prSet presAssocID="{7EFCF215-820F-49D0-B74C-D0F0F7BAFB35}" presName="parentLin" presStyleCnt="0"/>
      <dgm:spPr/>
    </dgm:pt>
    <dgm:pt modelId="{DE875BB4-3533-499E-8841-4986D3F0F30F}" type="pres">
      <dgm:prSet presAssocID="{7EFCF215-820F-49D0-B74C-D0F0F7BAFB35}" presName="parentLeftMargin" presStyleLbl="node1" presStyleIdx="1" presStyleCnt="3"/>
      <dgm:spPr/>
    </dgm:pt>
    <dgm:pt modelId="{94C5FC96-45B1-4FAC-B9F6-F8165C3A7732}" type="pres">
      <dgm:prSet presAssocID="{7EFCF215-820F-49D0-B74C-D0F0F7BAFB35}" presName="parentText" presStyleLbl="node1" presStyleIdx="2" presStyleCnt="3">
        <dgm:presLayoutVars>
          <dgm:chMax val="0"/>
          <dgm:bulletEnabled val="1"/>
        </dgm:presLayoutVars>
      </dgm:prSet>
      <dgm:spPr/>
    </dgm:pt>
    <dgm:pt modelId="{4CDC921F-4CFA-481F-82FE-B5486507EF39}" type="pres">
      <dgm:prSet presAssocID="{7EFCF215-820F-49D0-B74C-D0F0F7BAFB35}" presName="negativeSpace" presStyleCnt="0"/>
      <dgm:spPr/>
    </dgm:pt>
    <dgm:pt modelId="{4D6BA1A3-6C2A-4B89-98E2-6CB729C37182}" type="pres">
      <dgm:prSet presAssocID="{7EFCF215-820F-49D0-B74C-D0F0F7BAFB35}" presName="childText" presStyleLbl="conFgAcc1" presStyleIdx="2" presStyleCnt="3">
        <dgm:presLayoutVars>
          <dgm:bulletEnabled val="1"/>
        </dgm:presLayoutVars>
      </dgm:prSet>
      <dgm:spPr/>
    </dgm:pt>
  </dgm:ptLst>
  <dgm:cxnLst>
    <dgm:cxn modelId="{2BEFC800-8D19-4E61-8FB0-C212A514621C}" srcId="{BC823F9B-486C-4ED2-B85C-383197E845CB}" destId="{5EAE9F8C-8839-440F-843A-732C89A1BCAA}" srcOrd="0" destOrd="0" parTransId="{DA4A4EB6-76E9-4F82-B084-1488D088C78A}" sibTransId="{5AE01120-70FD-4644-A9F0-F2FBA95853F9}"/>
    <dgm:cxn modelId="{9BBB7A03-24F5-4004-B072-65D266233A6C}" type="presOf" srcId="{A0DC15F7-DCC5-41FD-9736-4B7E8DE6BBC7}" destId="{3CC40266-FF58-43FB-AAA7-BB9393656C2C}" srcOrd="1" destOrd="0" presId="urn:microsoft.com/office/officeart/2005/8/layout/list1"/>
    <dgm:cxn modelId="{41366106-2F02-42E8-9370-7971DBFD300D}" type="presOf" srcId="{A0DC15F7-DCC5-41FD-9736-4B7E8DE6BBC7}" destId="{ED37B007-6DAD-4425-AC43-6760AA1F8EE9}" srcOrd="0" destOrd="0" presId="urn:microsoft.com/office/officeart/2005/8/layout/list1"/>
    <dgm:cxn modelId="{1647461D-9658-42AE-905B-E769EC4AF095}" type="presOf" srcId="{BC823F9B-486C-4ED2-B85C-383197E845CB}" destId="{4D6BA1A3-6C2A-4B89-98E2-6CB729C37182}" srcOrd="0" destOrd="1" presId="urn:microsoft.com/office/officeart/2005/8/layout/list1"/>
    <dgm:cxn modelId="{46DD5E33-A5FE-4FF3-B84A-AA40E4D4F928}" type="presOf" srcId="{B3EDCD27-03A0-430E-89E4-4AD4066EE4B6}" destId="{9D80784B-CC2D-44DB-AF39-489AA065A82E}" srcOrd="0" destOrd="2" presId="urn:microsoft.com/office/officeart/2005/8/layout/list1"/>
    <dgm:cxn modelId="{419A7936-F132-4F60-99D2-159CFFF563B2}" srcId="{A0DC15F7-DCC5-41FD-9736-4B7E8DE6BBC7}" destId="{3A14F99F-F6A1-4180-8B99-E049CDE37FFA}" srcOrd="0" destOrd="0" parTransId="{153E10F5-CA90-464F-A136-B0F14F48E534}" sibTransId="{0C622994-D57C-46D3-AF62-B67F1A98AC68}"/>
    <dgm:cxn modelId="{37FF6538-1B3E-44BD-B3F6-AFF98C164390}" type="presOf" srcId="{0AEDF37A-3998-47FE-BA17-39D6A776F8A5}" destId="{81AE547A-772A-4729-B3EB-CD35EC1871E6}" srcOrd="0" destOrd="0" presId="urn:microsoft.com/office/officeart/2005/8/layout/list1"/>
    <dgm:cxn modelId="{BC879738-A543-424A-8EFF-F18C0D29FE87}" type="presOf" srcId="{3A14F99F-F6A1-4180-8B99-E049CDE37FFA}" destId="{9D80784B-CC2D-44DB-AF39-489AA065A82E}" srcOrd="0" destOrd="0" presId="urn:microsoft.com/office/officeart/2005/8/layout/list1"/>
    <dgm:cxn modelId="{95909162-7119-419E-8785-B372E23193C3}" type="presOf" srcId="{2523BFA5-AD44-4BA2-902C-E6C0507BF7E8}" destId="{018E8C8E-1AE8-4370-9515-5104E97AD4FF}" srcOrd="1" destOrd="0" presId="urn:microsoft.com/office/officeart/2005/8/layout/list1"/>
    <dgm:cxn modelId="{DE65D972-57EE-4011-BC24-B6B071530DE2}" srcId="{0AEDF37A-3998-47FE-BA17-39D6A776F8A5}" destId="{A0DC15F7-DCC5-41FD-9736-4B7E8DE6BBC7}" srcOrd="0" destOrd="0" parTransId="{9DB31240-EE61-4998-BF7A-9B7AC26A0203}" sibTransId="{ECE329C9-E15E-4F08-A491-A94550B4EFAD}"/>
    <dgm:cxn modelId="{B7A48078-97A4-4BDD-9C19-A4BE1B93BD50}" type="presOf" srcId="{5EAE9F8C-8839-440F-843A-732C89A1BCAA}" destId="{4D6BA1A3-6C2A-4B89-98E2-6CB729C37182}" srcOrd="0" destOrd="2" presId="urn:microsoft.com/office/officeart/2005/8/layout/list1"/>
    <dgm:cxn modelId="{43202380-9143-4D1E-B1A9-84476154398F}" srcId="{A0DC15F7-DCC5-41FD-9736-4B7E8DE6BBC7}" destId="{D38283D3-7BC1-4BEC-86F2-53DF13BA0F2F}" srcOrd="3" destOrd="0" parTransId="{83501F76-A264-4397-ACF0-94DC0056688B}" sibTransId="{547EA2D9-99AC-4D51-9875-81A4CCAC7EC7}"/>
    <dgm:cxn modelId="{DDB51B87-FF14-4557-BB1A-9EA9F58BA965}" type="presOf" srcId="{ADF348A3-89C8-40A3-B7C5-317A1E10CC80}" destId="{D92833BC-EDD4-44D5-975E-E0EA50EE2654}" srcOrd="0" destOrd="0" presId="urn:microsoft.com/office/officeart/2005/8/layout/list1"/>
    <dgm:cxn modelId="{16CBDA8B-870E-425C-AF5A-D83348D11080}" type="presOf" srcId="{D38283D3-7BC1-4BEC-86F2-53DF13BA0F2F}" destId="{9D80784B-CC2D-44DB-AF39-489AA065A82E}" srcOrd="0" destOrd="3" presId="urn:microsoft.com/office/officeart/2005/8/layout/list1"/>
    <dgm:cxn modelId="{3A4991A3-3925-49B1-8006-9088077B63CE}" srcId="{A0DC15F7-DCC5-41FD-9736-4B7E8DE6BBC7}" destId="{77550CB4-9CE1-473F-92DB-E075642D9C6D}" srcOrd="1" destOrd="0" parTransId="{C079DFDF-0D8D-438E-8CE4-7FAD617F4A25}" sibTransId="{57479C26-45BE-40B8-AAB0-24F4B0726A7A}"/>
    <dgm:cxn modelId="{2837E4AC-80E6-4DEE-ADB2-2DD00AC29F6A}" srcId="{2523BFA5-AD44-4BA2-902C-E6C0507BF7E8}" destId="{ADF348A3-89C8-40A3-B7C5-317A1E10CC80}" srcOrd="0" destOrd="0" parTransId="{60047B18-AFAA-49D3-A577-BB2AA1EA577D}" sibTransId="{AE1F8AEB-4E7C-45C7-88EE-90A202847303}"/>
    <dgm:cxn modelId="{4F34FAC2-C6C8-4A4C-9CDA-84524EC730D8}" type="presOf" srcId="{77550CB4-9CE1-473F-92DB-E075642D9C6D}" destId="{9D80784B-CC2D-44DB-AF39-489AA065A82E}" srcOrd="0" destOrd="1" presId="urn:microsoft.com/office/officeart/2005/8/layout/list1"/>
    <dgm:cxn modelId="{2C5FB0C8-3493-44FD-A6BB-15C2FA7A59B2}" type="presOf" srcId="{7EFCF215-820F-49D0-B74C-D0F0F7BAFB35}" destId="{DE875BB4-3533-499E-8841-4986D3F0F30F}" srcOrd="0" destOrd="0" presId="urn:microsoft.com/office/officeart/2005/8/layout/list1"/>
    <dgm:cxn modelId="{B1F43FCD-29AD-4CB0-9465-E32B7C95BA6C}" type="presOf" srcId="{D776CB89-33A9-4BFC-9960-B1491CD231C6}" destId="{4D6BA1A3-6C2A-4B89-98E2-6CB729C37182}" srcOrd="0" destOrd="0" presId="urn:microsoft.com/office/officeart/2005/8/layout/list1"/>
    <dgm:cxn modelId="{8D66BDD4-37A8-4C9D-B9E3-4626E2C3F3EA}" srcId="{BC823F9B-486C-4ED2-B85C-383197E845CB}" destId="{2B5FEE04-E61B-4EC2-A50E-272C84315CF4}" srcOrd="1" destOrd="0" parTransId="{B4212A08-21A0-4DED-BB10-3F6CC2352861}" sibTransId="{FD5D9F14-9508-404C-A215-4488828AFBC2}"/>
    <dgm:cxn modelId="{905339DA-F5CB-4DA6-999A-D5EE98CDD4FC}" srcId="{7EFCF215-820F-49D0-B74C-D0F0F7BAFB35}" destId="{D776CB89-33A9-4BFC-9960-B1491CD231C6}" srcOrd="0" destOrd="0" parTransId="{8DF45B17-8FF0-40A8-97B3-0BC27E196F13}" sibTransId="{619EFF72-C9DA-41BC-B70C-F42BCFA9F042}"/>
    <dgm:cxn modelId="{7E5BBADC-D074-4B9E-8A4D-1DE214ACB862}" type="presOf" srcId="{7EFCF215-820F-49D0-B74C-D0F0F7BAFB35}" destId="{94C5FC96-45B1-4FAC-B9F6-F8165C3A7732}" srcOrd="1" destOrd="0" presId="urn:microsoft.com/office/officeart/2005/8/layout/list1"/>
    <dgm:cxn modelId="{C56C27DD-BDB6-40ED-8A1F-BE7FCCF9E94C}" srcId="{D776CB89-33A9-4BFC-9960-B1491CD231C6}" destId="{BC823F9B-486C-4ED2-B85C-383197E845CB}" srcOrd="0" destOrd="0" parTransId="{73AB8A1E-FF71-48A6-AB89-997244329D04}" sibTransId="{FE881592-CD75-41C9-8EDA-0D8D57C63818}"/>
    <dgm:cxn modelId="{22419EE4-98F2-4902-BE06-C8DC59A551B7}" type="presOf" srcId="{2523BFA5-AD44-4BA2-902C-E6C0507BF7E8}" destId="{8CE21730-91E7-4985-B16D-FC154F2B06EF}" srcOrd="0" destOrd="0" presId="urn:microsoft.com/office/officeart/2005/8/layout/list1"/>
    <dgm:cxn modelId="{A5B49BE9-BC19-4AEE-BB62-4C862F69D034}" srcId="{0AEDF37A-3998-47FE-BA17-39D6A776F8A5}" destId="{7EFCF215-820F-49D0-B74C-D0F0F7BAFB35}" srcOrd="2" destOrd="0" parTransId="{9A31FA36-8AAC-4464-BC69-DDA9A2745616}" sibTransId="{4BA525FE-3BD6-4182-B9FF-3DC2C292BB90}"/>
    <dgm:cxn modelId="{DF0BCBEA-B9F6-4CAB-AEE8-CCBF506728D0}" srcId="{0AEDF37A-3998-47FE-BA17-39D6A776F8A5}" destId="{2523BFA5-AD44-4BA2-902C-E6C0507BF7E8}" srcOrd="1" destOrd="0" parTransId="{9F358AA7-8D46-4E99-AEC1-3B42AC20E014}" sibTransId="{22DBFA5E-2065-4231-BCBD-91D98B68C785}"/>
    <dgm:cxn modelId="{1AF2E2F0-2931-4E88-9F10-77AE7127D9F2}" type="presOf" srcId="{2B5FEE04-E61B-4EC2-A50E-272C84315CF4}" destId="{4D6BA1A3-6C2A-4B89-98E2-6CB729C37182}" srcOrd="0" destOrd="3" presId="urn:microsoft.com/office/officeart/2005/8/layout/list1"/>
    <dgm:cxn modelId="{530BE2F6-A5B3-4594-93A2-79257EE8ECCA}" srcId="{A0DC15F7-DCC5-41FD-9736-4B7E8DE6BBC7}" destId="{B3EDCD27-03A0-430E-89E4-4AD4066EE4B6}" srcOrd="2" destOrd="0" parTransId="{68F524EE-51C5-48E6-9214-9849A074C4FC}" sibTransId="{338E46E9-5687-4096-BF7F-E69DE35395DE}"/>
    <dgm:cxn modelId="{EE35B718-382C-4655-AB45-2CA936FA6526}" type="presParOf" srcId="{81AE547A-772A-4729-B3EB-CD35EC1871E6}" destId="{8A14600C-DFBC-402C-A49C-59A18CD1092C}" srcOrd="0" destOrd="0" presId="urn:microsoft.com/office/officeart/2005/8/layout/list1"/>
    <dgm:cxn modelId="{6311B49B-BE8F-4EC8-9FF4-08B31160189B}" type="presParOf" srcId="{8A14600C-DFBC-402C-A49C-59A18CD1092C}" destId="{ED37B007-6DAD-4425-AC43-6760AA1F8EE9}" srcOrd="0" destOrd="0" presId="urn:microsoft.com/office/officeart/2005/8/layout/list1"/>
    <dgm:cxn modelId="{0C1C1260-72C1-4873-A2D7-2CBB5C948999}" type="presParOf" srcId="{8A14600C-DFBC-402C-A49C-59A18CD1092C}" destId="{3CC40266-FF58-43FB-AAA7-BB9393656C2C}" srcOrd="1" destOrd="0" presId="urn:microsoft.com/office/officeart/2005/8/layout/list1"/>
    <dgm:cxn modelId="{ADA18D72-005F-4DDB-A908-60E766E3940B}" type="presParOf" srcId="{81AE547A-772A-4729-B3EB-CD35EC1871E6}" destId="{4CAAB755-A65E-436D-9596-FB2A10917A09}" srcOrd="1" destOrd="0" presId="urn:microsoft.com/office/officeart/2005/8/layout/list1"/>
    <dgm:cxn modelId="{F88BDBE0-27A3-4664-88BF-CF8541E77A72}" type="presParOf" srcId="{81AE547A-772A-4729-B3EB-CD35EC1871E6}" destId="{9D80784B-CC2D-44DB-AF39-489AA065A82E}" srcOrd="2" destOrd="0" presId="urn:microsoft.com/office/officeart/2005/8/layout/list1"/>
    <dgm:cxn modelId="{A0B3C24E-A2CC-4CC8-92F2-A942F84ED283}" type="presParOf" srcId="{81AE547A-772A-4729-B3EB-CD35EC1871E6}" destId="{5B72F1B5-F690-463D-8F00-1DB8855EED2B}" srcOrd="3" destOrd="0" presId="urn:microsoft.com/office/officeart/2005/8/layout/list1"/>
    <dgm:cxn modelId="{250578C1-2856-4270-8B15-4214A53AB7C6}" type="presParOf" srcId="{81AE547A-772A-4729-B3EB-CD35EC1871E6}" destId="{26B2D76A-35F7-453E-A5F1-6A6A9F167A32}" srcOrd="4" destOrd="0" presId="urn:microsoft.com/office/officeart/2005/8/layout/list1"/>
    <dgm:cxn modelId="{FE153F3D-B5A2-491C-B004-5F6A8CD68C96}" type="presParOf" srcId="{26B2D76A-35F7-453E-A5F1-6A6A9F167A32}" destId="{8CE21730-91E7-4985-B16D-FC154F2B06EF}" srcOrd="0" destOrd="0" presId="urn:microsoft.com/office/officeart/2005/8/layout/list1"/>
    <dgm:cxn modelId="{D5FBA93E-75A2-400A-B9B9-2660DF4AD26A}" type="presParOf" srcId="{26B2D76A-35F7-453E-A5F1-6A6A9F167A32}" destId="{018E8C8E-1AE8-4370-9515-5104E97AD4FF}" srcOrd="1" destOrd="0" presId="urn:microsoft.com/office/officeart/2005/8/layout/list1"/>
    <dgm:cxn modelId="{88ABE1CB-CF81-42E2-A19D-2C0ED2BBE75F}" type="presParOf" srcId="{81AE547A-772A-4729-B3EB-CD35EC1871E6}" destId="{2F9F5A95-0E44-4D7F-9ABA-26E5B6C0E77A}" srcOrd="5" destOrd="0" presId="urn:microsoft.com/office/officeart/2005/8/layout/list1"/>
    <dgm:cxn modelId="{112B284A-E11B-42C6-B676-AE890B0527DF}" type="presParOf" srcId="{81AE547A-772A-4729-B3EB-CD35EC1871E6}" destId="{D92833BC-EDD4-44D5-975E-E0EA50EE2654}" srcOrd="6" destOrd="0" presId="urn:microsoft.com/office/officeart/2005/8/layout/list1"/>
    <dgm:cxn modelId="{0B24C320-D125-47CA-95AE-3A567130EDF0}" type="presParOf" srcId="{81AE547A-772A-4729-B3EB-CD35EC1871E6}" destId="{B74D4FA1-7F08-4237-94CC-DCDD9257D8A8}" srcOrd="7" destOrd="0" presId="urn:microsoft.com/office/officeart/2005/8/layout/list1"/>
    <dgm:cxn modelId="{87704BC6-C54C-4552-A76C-3D428005CE5E}" type="presParOf" srcId="{81AE547A-772A-4729-B3EB-CD35EC1871E6}" destId="{B385FF06-3B69-4F66-AE36-EB1C7E1F711A}" srcOrd="8" destOrd="0" presId="urn:microsoft.com/office/officeart/2005/8/layout/list1"/>
    <dgm:cxn modelId="{8396FDE5-E754-41CF-9E40-A691E21FFF9B}" type="presParOf" srcId="{B385FF06-3B69-4F66-AE36-EB1C7E1F711A}" destId="{DE875BB4-3533-499E-8841-4986D3F0F30F}" srcOrd="0" destOrd="0" presId="urn:microsoft.com/office/officeart/2005/8/layout/list1"/>
    <dgm:cxn modelId="{09D39222-71CC-46A2-B4C3-F4FBDC754AE7}" type="presParOf" srcId="{B385FF06-3B69-4F66-AE36-EB1C7E1F711A}" destId="{94C5FC96-45B1-4FAC-B9F6-F8165C3A7732}" srcOrd="1" destOrd="0" presId="urn:microsoft.com/office/officeart/2005/8/layout/list1"/>
    <dgm:cxn modelId="{5AA8C2C0-CC61-473E-BC01-18A2E9C25EFF}" type="presParOf" srcId="{81AE547A-772A-4729-B3EB-CD35EC1871E6}" destId="{4CDC921F-4CFA-481F-82FE-B5486507EF39}" srcOrd="9" destOrd="0" presId="urn:microsoft.com/office/officeart/2005/8/layout/list1"/>
    <dgm:cxn modelId="{27A3D530-ADE5-4BEB-B7FB-0D7F626EA616}" type="presParOf" srcId="{81AE547A-772A-4729-B3EB-CD35EC1871E6}" destId="{4D6BA1A3-6C2A-4B89-98E2-6CB729C37182}"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CD76D3-8F62-4DB3-BEF7-9597A27604F4}"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9036C87C-C54E-4A33-9501-9294A272BFA5}">
      <dgm:prSet custT="1"/>
      <dgm:spPr>
        <a:solidFill>
          <a:srgbClr val="5BCBD4"/>
        </a:solidFill>
      </dgm:spPr>
      <dgm:t>
        <a:bodyPr/>
        <a:lstStyle/>
        <a:p>
          <a:r>
            <a:rPr lang="en-US" sz="1600" b="1" dirty="0">
              <a:solidFill>
                <a:schemeClr val="tx1"/>
              </a:solidFill>
            </a:rPr>
            <a:t>Science</a:t>
          </a:r>
        </a:p>
      </dgm:t>
    </dgm:pt>
    <dgm:pt modelId="{9DE3C9EE-6D29-41E8-80A9-1B0710E9F852}" type="parTrans" cxnId="{4985737A-8244-491B-A305-67A5210F7B02}">
      <dgm:prSet/>
      <dgm:spPr/>
      <dgm:t>
        <a:bodyPr/>
        <a:lstStyle/>
        <a:p>
          <a:endParaRPr lang="en-US"/>
        </a:p>
      </dgm:t>
    </dgm:pt>
    <dgm:pt modelId="{49A34EDB-9F49-4EDD-A187-307F0A4A6257}" type="sibTrans" cxnId="{4985737A-8244-491B-A305-67A5210F7B02}">
      <dgm:prSet/>
      <dgm:spPr/>
      <dgm:t>
        <a:bodyPr/>
        <a:lstStyle/>
        <a:p>
          <a:endParaRPr lang="en-US"/>
        </a:p>
      </dgm:t>
    </dgm:pt>
    <dgm:pt modelId="{2BC6E66F-73E3-47AE-9EF8-582D62C2CB10}">
      <dgm:prSet/>
      <dgm:spPr>
        <a:ln>
          <a:solidFill>
            <a:srgbClr val="BFE1B6"/>
          </a:solidFill>
        </a:ln>
      </dgm:spPr>
      <dgm:t>
        <a:bodyPr/>
        <a:lstStyle/>
        <a:p>
          <a:r>
            <a:rPr lang="en-US" dirty="0"/>
            <a:t>Grades 5, 8 and 11</a:t>
          </a:r>
        </a:p>
      </dgm:t>
    </dgm:pt>
    <dgm:pt modelId="{3EBABCB7-9BB5-4A26-B945-2F4E99785DE9}" type="parTrans" cxnId="{ED3CD3EA-307B-4F05-80E0-F866C8709B09}">
      <dgm:prSet/>
      <dgm:spPr/>
      <dgm:t>
        <a:bodyPr/>
        <a:lstStyle/>
        <a:p>
          <a:endParaRPr lang="en-US"/>
        </a:p>
      </dgm:t>
    </dgm:pt>
    <dgm:pt modelId="{5128D355-D74D-4310-90AC-59576ADDDE99}" type="sibTrans" cxnId="{ED3CD3EA-307B-4F05-80E0-F866C8709B09}">
      <dgm:prSet/>
      <dgm:spPr/>
      <dgm:t>
        <a:bodyPr/>
        <a:lstStyle/>
        <a:p>
          <a:endParaRPr lang="en-US"/>
        </a:p>
      </dgm:t>
    </dgm:pt>
    <dgm:pt modelId="{1C14AE74-91CE-47D3-9BA5-953F278835B8}">
      <dgm:prSet custT="1"/>
      <dgm:spPr>
        <a:solidFill>
          <a:srgbClr val="5BCBD4"/>
        </a:solidFill>
      </dgm:spPr>
      <dgm:t>
        <a:bodyPr/>
        <a:lstStyle/>
        <a:p>
          <a:r>
            <a:rPr lang="en-US" sz="1600" b="1">
              <a:solidFill>
                <a:schemeClr val="tx1"/>
              </a:solidFill>
            </a:rPr>
            <a:t>Math</a:t>
          </a:r>
        </a:p>
      </dgm:t>
    </dgm:pt>
    <dgm:pt modelId="{EEED99FC-C5DE-4F0F-9609-6FB5162BA2C9}" type="parTrans" cxnId="{80D6D322-DB07-4BE9-BE3B-ADF9AF5CA959}">
      <dgm:prSet/>
      <dgm:spPr/>
      <dgm:t>
        <a:bodyPr/>
        <a:lstStyle/>
        <a:p>
          <a:endParaRPr lang="en-US"/>
        </a:p>
      </dgm:t>
    </dgm:pt>
    <dgm:pt modelId="{AC34AF49-374B-4FBD-930A-1D22C0B19C9C}" type="sibTrans" cxnId="{80D6D322-DB07-4BE9-BE3B-ADF9AF5CA959}">
      <dgm:prSet/>
      <dgm:spPr/>
      <dgm:t>
        <a:bodyPr/>
        <a:lstStyle/>
        <a:p>
          <a:endParaRPr lang="en-US"/>
        </a:p>
      </dgm:t>
    </dgm:pt>
    <dgm:pt modelId="{02C33516-45DA-4518-9EEE-29968C326420}">
      <dgm:prSet/>
      <dgm:spPr>
        <a:ln>
          <a:solidFill>
            <a:srgbClr val="BFE1B6"/>
          </a:solidFill>
        </a:ln>
      </dgm:spPr>
      <dgm:t>
        <a:bodyPr/>
        <a:lstStyle/>
        <a:p>
          <a:r>
            <a:rPr lang="en-US"/>
            <a:t>Grades 3 through 8</a:t>
          </a:r>
        </a:p>
      </dgm:t>
    </dgm:pt>
    <dgm:pt modelId="{ECA09323-0702-4368-8821-1A35A7BCC4D2}" type="parTrans" cxnId="{2B4EB098-4097-4E2E-8DFB-B556806DF12F}">
      <dgm:prSet/>
      <dgm:spPr/>
      <dgm:t>
        <a:bodyPr/>
        <a:lstStyle/>
        <a:p>
          <a:endParaRPr lang="en-US"/>
        </a:p>
      </dgm:t>
    </dgm:pt>
    <dgm:pt modelId="{12556FAB-5D55-4712-BF16-30D1ED9B4623}" type="sibTrans" cxnId="{2B4EB098-4097-4E2E-8DFB-B556806DF12F}">
      <dgm:prSet/>
      <dgm:spPr/>
      <dgm:t>
        <a:bodyPr/>
        <a:lstStyle/>
        <a:p>
          <a:endParaRPr lang="en-US"/>
        </a:p>
      </dgm:t>
    </dgm:pt>
    <dgm:pt modelId="{416F3304-5B17-4B25-B737-64B090B026D6}">
      <dgm:prSet custT="1"/>
      <dgm:spPr>
        <a:solidFill>
          <a:srgbClr val="5BCBD4"/>
        </a:solidFill>
      </dgm:spPr>
      <dgm:t>
        <a:bodyPr/>
        <a:lstStyle/>
        <a:p>
          <a:r>
            <a:rPr lang="en-US" sz="1600" b="1">
              <a:solidFill>
                <a:schemeClr val="tx1"/>
              </a:solidFill>
            </a:rPr>
            <a:t>ELA</a:t>
          </a:r>
        </a:p>
      </dgm:t>
    </dgm:pt>
    <dgm:pt modelId="{DA2163D2-EEBC-41F4-BE6B-3A384108DD3F}" type="parTrans" cxnId="{1915D2DC-D31E-413E-8024-C73014503D4A}">
      <dgm:prSet/>
      <dgm:spPr/>
      <dgm:t>
        <a:bodyPr/>
        <a:lstStyle/>
        <a:p>
          <a:endParaRPr lang="en-US"/>
        </a:p>
      </dgm:t>
    </dgm:pt>
    <dgm:pt modelId="{9CFA32BB-E15A-4C8B-B7C4-697517C6B92F}" type="sibTrans" cxnId="{1915D2DC-D31E-413E-8024-C73014503D4A}">
      <dgm:prSet/>
      <dgm:spPr/>
      <dgm:t>
        <a:bodyPr/>
        <a:lstStyle/>
        <a:p>
          <a:endParaRPr lang="en-US"/>
        </a:p>
      </dgm:t>
    </dgm:pt>
    <dgm:pt modelId="{BAABF518-19E6-4BFC-9BA1-CEA802516F2D}">
      <dgm:prSet/>
      <dgm:spPr>
        <a:ln>
          <a:solidFill>
            <a:srgbClr val="BFE1B6"/>
          </a:solidFill>
        </a:ln>
      </dgm:spPr>
      <dgm:t>
        <a:bodyPr/>
        <a:lstStyle/>
        <a:p>
          <a:r>
            <a:rPr lang="en-US" dirty="0"/>
            <a:t>CSLA: ELA accommodation for eligible multilingual learners in grades 3 and 4</a:t>
          </a:r>
        </a:p>
      </dgm:t>
    </dgm:pt>
    <dgm:pt modelId="{6C159CC6-2E31-45AE-B780-6028B72340A4}" type="parTrans" cxnId="{4DD5E00F-C28F-4109-8C7E-2706F44A1035}">
      <dgm:prSet/>
      <dgm:spPr/>
      <dgm:t>
        <a:bodyPr/>
        <a:lstStyle/>
        <a:p>
          <a:endParaRPr lang="en-US"/>
        </a:p>
      </dgm:t>
    </dgm:pt>
    <dgm:pt modelId="{7DB00FA3-936E-4805-AC61-7EC4A44FAE45}" type="sibTrans" cxnId="{4DD5E00F-C28F-4109-8C7E-2706F44A1035}">
      <dgm:prSet/>
      <dgm:spPr/>
      <dgm:t>
        <a:bodyPr/>
        <a:lstStyle/>
        <a:p>
          <a:endParaRPr lang="en-US"/>
        </a:p>
      </dgm:t>
    </dgm:pt>
    <dgm:pt modelId="{006DAA3B-57B7-4439-B57D-6465AD1DC8E2}">
      <dgm:prSet custT="1"/>
      <dgm:spPr>
        <a:solidFill>
          <a:srgbClr val="5BCBD4"/>
        </a:solidFill>
      </dgm:spPr>
      <dgm:t>
        <a:bodyPr/>
        <a:lstStyle/>
        <a:p>
          <a:r>
            <a:rPr lang="en-US" sz="1600" b="1" dirty="0">
              <a:solidFill>
                <a:schemeClr val="tx1"/>
              </a:solidFill>
            </a:rPr>
            <a:t>Social Studies</a:t>
          </a:r>
        </a:p>
      </dgm:t>
    </dgm:pt>
    <dgm:pt modelId="{9CB5E981-A2B1-44CC-8AB5-A209924167A9}" type="parTrans" cxnId="{CF31EAE0-E1D0-4BE2-B5E6-82CB644A2D71}">
      <dgm:prSet/>
      <dgm:spPr/>
      <dgm:t>
        <a:bodyPr/>
        <a:lstStyle/>
        <a:p>
          <a:endParaRPr lang="en-US"/>
        </a:p>
      </dgm:t>
    </dgm:pt>
    <dgm:pt modelId="{1518768D-3A18-4F13-A23E-AFCF164BADD2}" type="sibTrans" cxnId="{CF31EAE0-E1D0-4BE2-B5E6-82CB644A2D71}">
      <dgm:prSet/>
      <dgm:spPr/>
      <dgm:t>
        <a:bodyPr/>
        <a:lstStyle/>
        <a:p>
          <a:endParaRPr lang="en-US"/>
        </a:p>
      </dgm:t>
    </dgm:pt>
    <dgm:pt modelId="{1DCA0FCC-8E17-4557-BB00-F70C43CBB4B7}">
      <dgm:prSet/>
      <dgm:spPr>
        <a:ln>
          <a:solidFill>
            <a:srgbClr val="BFE1B6"/>
          </a:solidFill>
        </a:ln>
      </dgm:spPr>
      <dgm:t>
        <a:bodyPr/>
        <a:lstStyle/>
        <a:p>
          <a:r>
            <a:rPr lang="en-US"/>
            <a:t>Grades 4 and 7</a:t>
          </a:r>
        </a:p>
      </dgm:t>
    </dgm:pt>
    <dgm:pt modelId="{217ED37F-6F4B-44D7-A254-53590878E882}" type="parTrans" cxnId="{7837109A-8D36-4748-8BDA-814B5412CE19}">
      <dgm:prSet/>
      <dgm:spPr/>
      <dgm:t>
        <a:bodyPr/>
        <a:lstStyle/>
        <a:p>
          <a:endParaRPr lang="en-US"/>
        </a:p>
      </dgm:t>
    </dgm:pt>
    <dgm:pt modelId="{17CCAEF6-9300-4E8E-B702-D5E1B741346E}" type="sibTrans" cxnId="{7837109A-8D36-4748-8BDA-814B5412CE19}">
      <dgm:prSet/>
      <dgm:spPr/>
      <dgm:t>
        <a:bodyPr/>
        <a:lstStyle/>
        <a:p>
          <a:endParaRPr lang="en-US"/>
        </a:p>
      </dgm:t>
    </dgm:pt>
    <dgm:pt modelId="{29CF9CEF-BE65-438B-A8E0-586275B481B9}">
      <dgm:prSet/>
      <dgm:spPr>
        <a:ln>
          <a:solidFill>
            <a:srgbClr val="BFE1B6"/>
          </a:solidFill>
        </a:ln>
      </dgm:spPr>
      <dgm:t>
        <a:bodyPr/>
        <a:lstStyle/>
        <a:p>
          <a:r>
            <a:rPr lang="en-US"/>
            <a:t>Grades 3 through 8</a:t>
          </a:r>
        </a:p>
      </dgm:t>
    </dgm:pt>
    <dgm:pt modelId="{8C1DD16A-C2E1-4C67-9798-CD69B9B3921E}" type="parTrans" cxnId="{5ADBB839-1265-495D-824C-561BC0B82F5C}">
      <dgm:prSet/>
      <dgm:spPr/>
      <dgm:t>
        <a:bodyPr/>
        <a:lstStyle/>
        <a:p>
          <a:endParaRPr lang="en-US"/>
        </a:p>
      </dgm:t>
    </dgm:pt>
    <dgm:pt modelId="{097BC6E9-49AE-4EDF-83BA-2F8F28432E0F}" type="sibTrans" cxnId="{5ADBB839-1265-495D-824C-561BC0B82F5C}">
      <dgm:prSet/>
      <dgm:spPr/>
      <dgm:t>
        <a:bodyPr/>
        <a:lstStyle/>
        <a:p>
          <a:endParaRPr lang="en-US"/>
        </a:p>
      </dgm:t>
    </dgm:pt>
    <dgm:pt modelId="{69D5273A-8BAC-44D4-8420-68FC4DE5E617}">
      <dgm:prSet/>
      <dgm:spPr>
        <a:ln>
          <a:solidFill>
            <a:srgbClr val="BFE1B6"/>
          </a:solidFill>
        </a:ln>
      </dgm:spPr>
      <dgm:t>
        <a:bodyPr/>
        <a:lstStyle/>
        <a:p>
          <a:r>
            <a:rPr lang="en-US" dirty="0"/>
            <a:t>Administered only at selected schools</a:t>
          </a:r>
        </a:p>
      </dgm:t>
    </dgm:pt>
    <dgm:pt modelId="{77013C19-D8D5-4C76-8AD4-A13B7702226B}" type="parTrans" cxnId="{66C781D8-7700-4CA9-82B4-AEFFA45A1E98}">
      <dgm:prSet/>
      <dgm:spPr/>
      <dgm:t>
        <a:bodyPr/>
        <a:lstStyle/>
        <a:p>
          <a:endParaRPr lang="en-US"/>
        </a:p>
      </dgm:t>
    </dgm:pt>
    <dgm:pt modelId="{E478BAC2-09CC-44EE-8C86-257EF51D9EB7}" type="sibTrans" cxnId="{66C781D8-7700-4CA9-82B4-AEFFA45A1E98}">
      <dgm:prSet/>
      <dgm:spPr/>
      <dgm:t>
        <a:bodyPr/>
        <a:lstStyle/>
        <a:p>
          <a:endParaRPr lang="en-US"/>
        </a:p>
      </dgm:t>
    </dgm:pt>
    <dgm:pt modelId="{3E8263A2-7659-4E32-854B-8AC42D9BF5B8}" type="pres">
      <dgm:prSet presAssocID="{FECD76D3-8F62-4DB3-BEF7-9597A27604F4}" presName="linear" presStyleCnt="0">
        <dgm:presLayoutVars>
          <dgm:dir/>
          <dgm:animLvl val="lvl"/>
          <dgm:resizeHandles val="exact"/>
        </dgm:presLayoutVars>
      </dgm:prSet>
      <dgm:spPr/>
    </dgm:pt>
    <dgm:pt modelId="{B814973C-643C-4F09-8D38-E9446A5C37C3}" type="pres">
      <dgm:prSet presAssocID="{9036C87C-C54E-4A33-9501-9294A272BFA5}" presName="parentLin" presStyleCnt="0"/>
      <dgm:spPr/>
    </dgm:pt>
    <dgm:pt modelId="{FDD8F914-FFCD-4BC4-90E0-9A077C014A89}" type="pres">
      <dgm:prSet presAssocID="{9036C87C-C54E-4A33-9501-9294A272BFA5}" presName="parentLeftMargin" presStyleLbl="node1" presStyleIdx="0" presStyleCnt="4"/>
      <dgm:spPr/>
    </dgm:pt>
    <dgm:pt modelId="{BEE05497-1344-40A0-9FF4-0EB196CD0933}" type="pres">
      <dgm:prSet presAssocID="{9036C87C-C54E-4A33-9501-9294A272BFA5}" presName="parentText" presStyleLbl="node1" presStyleIdx="0" presStyleCnt="4">
        <dgm:presLayoutVars>
          <dgm:chMax val="0"/>
          <dgm:bulletEnabled val="1"/>
        </dgm:presLayoutVars>
      </dgm:prSet>
      <dgm:spPr/>
    </dgm:pt>
    <dgm:pt modelId="{5071D397-3934-4962-A8B7-7569EEE03E60}" type="pres">
      <dgm:prSet presAssocID="{9036C87C-C54E-4A33-9501-9294A272BFA5}" presName="negativeSpace" presStyleCnt="0"/>
      <dgm:spPr/>
    </dgm:pt>
    <dgm:pt modelId="{E79BA4C7-7C0F-45F9-948D-47EC7DABD0DE}" type="pres">
      <dgm:prSet presAssocID="{9036C87C-C54E-4A33-9501-9294A272BFA5}" presName="childText" presStyleLbl="conFgAcc1" presStyleIdx="0" presStyleCnt="4">
        <dgm:presLayoutVars>
          <dgm:bulletEnabled val="1"/>
        </dgm:presLayoutVars>
      </dgm:prSet>
      <dgm:spPr/>
    </dgm:pt>
    <dgm:pt modelId="{FC72B232-6CD8-4D5E-9E4D-D54B74071E6A}" type="pres">
      <dgm:prSet presAssocID="{49A34EDB-9F49-4EDD-A187-307F0A4A6257}" presName="spaceBetweenRectangles" presStyleCnt="0"/>
      <dgm:spPr/>
    </dgm:pt>
    <dgm:pt modelId="{2ECA013F-703B-4820-AE3F-6C74EA87EDD4}" type="pres">
      <dgm:prSet presAssocID="{1C14AE74-91CE-47D3-9BA5-953F278835B8}" presName="parentLin" presStyleCnt="0"/>
      <dgm:spPr/>
    </dgm:pt>
    <dgm:pt modelId="{75DC58EC-8E60-4DB1-BA60-FADDCF21C9EA}" type="pres">
      <dgm:prSet presAssocID="{1C14AE74-91CE-47D3-9BA5-953F278835B8}" presName="parentLeftMargin" presStyleLbl="node1" presStyleIdx="0" presStyleCnt="4"/>
      <dgm:spPr/>
    </dgm:pt>
    <dgm:pt modelId="{4F52926B-2C8E-4C3A-91B8-A7D007942AFD}" type="pres">
      <dgm:prSet presAssocID="{1C14AE74-91CE-47D3-9BA5-953F278835B8}" presName="parentText" presStyleLbl="node1" presStyleIdx="1" presStyleCnt="4">
        <dgm:presLayoutVars>
          <dgm:chMax val="0"/>
          <dgm:bulletEnabled val="1"/>
        </dgm:presLayoutVars>
      </dgm:prSet>
      <dgm:spPr/>
    </dgm:pt>
    <dgm:pt modelId="{1F12B5EE-626E-49C6-81AA-E91175C156B5}" type="pres">
      <dgm:prSet presAssocID="{1C14AE74-91CE-47D3-9BA5-953F278835B8}" presName="negativeSpace" presStyleCnt="0"/>
      <dgm:spPr/>
    </dgm:pt>
    <dgm:pt modelId="{3BADA5FC-5ED5-4B72-AC78-4CCFAE8FBE1F}" type="pres">
      <dgm:prSet presAssocID="{1C14AE74-91CE-47D3-9BA5-953F278835B8}" presName="childText" presStyleLbl="conFgAcc1" presStyleIdx="1" presStyleCnt="4">
        <dgm:presLayoutVars>
          <dgm:bulletEnabled val="1"/>
        </dgm:presLayoutVars>
      </dgm:prSet>
      <dgm:spPr/>
    </dgm:pt>
    <dgm:pt modelId="{F90130E3-2EF3-4491-B559-860D614E808B}" type="pres">
      <dgm:prSet presAssocID="{AC34AF49-374B-4FBD-930A-1D22C0B19C9C}" presName="spaceBetweenRectangles" presStyleCnt="0"/>
      <dgm:spPr/>
    </dgm:pt>
    <dgm:pt modelId="{E2D8C27F-B706-4521-9316-A62A2977DA94}" type="pres">
      <dgm:prSet presAssocID="{416F3304-5B17-4B25-B737-64B090B026D6}" presName="parentLin" presStyleCnt="0"/>
      <dgm:spPr/>
    </dgm:pt>
    <dgm:pt modelId="{58B5EA2E-EFD9-4D67-9FFE-4B7883B068B8}" type="pres">
      <dgm:prSet presAssocID="{416F3304-5B17-4B25-B737-64B090B026D6}" presName="parentLeftMargin" presStyleLbl="node1" presStyleIdx="1" presStyleCnt="4"/>
      <dgm:spPr/>
    </dgm:pt>
    <dgm:pt modelId="{70DC56E4-C2C7-44D3-B56E-8F0F6BE8B585}" type="pres">
      <dgm:prSet presAssocID="{416F3304-5B17-4B25-B737-64B090B026D6}" presName="parentText" presStyleLbl="node1" presStyleIdx="2" presStyleCnt="4">
        <dgm:presLayoutVars>
          <dgm:chMax val="0"/>
          <dgm:bulletEnabled val="1"/>
        </dgm:presLayoutVars>
      </dgm:prSet>
      <dgm:spPr/>
    </dgm:pt>
    <dgm:pt modelId="{75514CA0-3B77-46E9-B8EE-2AD7D1392594}" type="pres">
      <dgm:prSet presAssocID="{416F3304-5B17-4B25-B737-64B090B026D6}" presName="negativeSpace" presStyleCnt="0"/>
      <dgm:spPr/>
    </dgm:pt>
    <dgm:pt modelId="{A9CA00E8-4725-46E5-814D-F749E70A7AD5}" type="pres">
      <dgm:prSet presAssocID="{416F3304-5B17-4B25-B737-64B090B026D6}" presName="childText" presStyleLbl="conFgAcc1" presStyleIdx="2" presStyleCnt="4">
        <dgm:presLayoutVars>
          <dgm:bulletEnabled val="1"/>
        </dgm:presLayoutVars>
      </dgm:prSet>
      <dgm:spPr/>
    </dgm:pt>
    <dgm:pt modelId="{83DA8FAE-44CB-456A-A654-E6B5FF27C424}" type="pres">
      <dgm:prSet presAssocID="{9CFA32BB-E15A-4C8B-B7C4-697517C6B92F}" presName="spaceBetweenRectangles" presStyleCnt="0"/>
      <dgm:spPr/>
    </dgm:pt>
    <dgm:pt modelId="{B90A9F1F-CBD6-4866-BFED-E276E3076FFD}" type="pres">
      <dgm:prSet presAssocID="{006DAA3B-57B7-4439-B57D-6465AD1DC8E2}" presName="parentLin" presStyleCnt="0"/>
      <dgm:spPr/>
    </dgm:pt>
    <dgm:pt modelId="{1F5D4A4C-E8E9-4B42-A41E-B5B3369273BD}" type="pres">
      <dgm:prSet presAssocID="{006DAA3B-57B7-4439-B57D-6465AD1DC8E2}" presName="parentLeftMargin" presStyleLbl="node1" presStyleIdx="2" presStyleCnt="4"/>
      <dgm:spPr/>
    </dgm:pt>
    <dgm:pt modelId="{B05B5347-5787-40D4-9598-7D84452069CF}" type="pres">
      <dgm:prSet presAssocID="{006DAA3B-57B7-4439-B57D-6465AD1DC8E2}" presName="parentText" presStyleLbl="node1" presStyleIdx="3" presStyleCnt="4">
        <dgm:presLayoutVars>
          <dgm:chMax val="0"/>
          <dgm:bulletEnabled val="1"/>
        </dgm:presLayoutVars>
      </dgm:prSet>
      <dgm:spPr/>
    </dgm:pt>
    <dgm:pt modelId="{C0C42598-C47E-41C5-B05C-F085103948B6}" type="pres">
      <dgm:prSet presAssocID="{006DAA3B-57B7-4439-B57D-6465AD1DC8E2}" presName="negativeSpace" presStyleCnt="0"/>
      <dgm:spPr/>
    </dgm:pt>
    <dgm:pt modelId="{AFC111A2-27E0-44B2-B067-B51852F9097E}" type="pres">
      <dgm:prSet presAssocID="{006DAA3B-57B7-4439-B57D-6465AD1DC8E2}" presName="childText" presStyleLbl="conFgAcc1" presStyleIdx="3" presStyleCnt="4">
        <dgm:presLayoutVars>
          <dgm:bulletEnabled val="1"/>
        </dgm:presLayoutVars>
      </dgm:prSet>
      <dgm:spPr/>
    </dgm:pt>
  </dgm:ptLst>
  <dgm:cxnLst>
    <dgm:cxn modelId="{6CA49A0D-0601-4EA2-83DC-9C7674DA4187}" type="presOf" srcId="{006DAA3B-57B7-4439-B57D-6465AD1DC8E2}" destId="{1F5D4A4C-E8E9-4B42-A41E-B5B3369273BD}" srcOrd="0" destOrd="0" presId="urn:microsoft.com/office/officeart/2005/8/layout/list1"/>
    <dgm:cxn modelId="{4DD5E00F-C28F-4109-8C7E-2706F44A1035}" srcId="{29CF9CEF-BE65-438B-A8E0-586275B481B9}" destId="{BAABF518-19E6-4BFC-9BA1-CEA802516F2D}" srcOrd="0" destOrd="0" parTransId="{6C159CC6-2E31-45AE-B780-6028B72340A4}" sibTransId="{7DB00FA3-936E-4805-AC61-7EC4A44FAE45}"/>
    <dgm:cxn modelId="{80D6D322-DB07-4BE9-BE3B-ADF9AF5CA959}" srcId="{FECD76D3-8F62-4DB3-BEF7-9597A27604F4}" destId="{1C14AE74-91CE-47D3-9BA5-953F278835B8}" srcOrd="1" destOrd="0" parTransId="{EEED99FC-C5DE-4F0F-9609-6FB5162BA2C9}" sibTransId="{AC34AF49-374B-4FBD-930A-1D22C0B19C9C}"/>
    <dgm:cxn modelId="{5ADBB839-1265-495D-824C-561BC0B82F5C}" srcId="{416F3304-5B17-4B25-B737-64B090B026D6}" destId="{29CF9CEF-BE65-438B-A8E0-586275B481B9}" srcOrd="0" destOrd="0" parTransId="{8C1DD16A-C2E1-4C67-9798-CD69B9B3921E}" sibTransId="{097BC6E9-49AE-4EDF-83BA-2F8F28432E0F}"/>
    <dgm:cxn modelId="{A34FC15B-9AAA-4F69-A47A-94EB52867E22}" type="presOf" srcId="{29CF9CEF-BE65-438B-A8E0-586275B481B9}" destId="{A9CA00E8-4725-46E5-814D-F749E70A7AD5}" srcOrd="0" destOrd="0" presId="urn:microsoft.com/office/officeart/2005/8/layout/list1"/>
    <dgm:cxn modelId="{C7D9B361-E034-4763-BD85-A6322098165F}" type="presOf" srcId="{1C14AE74-91CE-47D3-9BA5-953F278835B8}" destId="{75DC58EC-8E60-4DB1-BA60-FADDCF21C9EA}" srcOrd="0" destOrd="0" presId="urn:microsoft.com/office/officeart/2005/8/layout/list1"/>
    <dgm:cxn modelId="{09FF9767-933B-4F99-9F89-F2FACCE28564}" type="presOf" srcId="{2BC6E66F-73E3-47AE-9EF8-582D62C2CB10}" destId="{E79BA4C7-7C0F-45F9-948D-47EC7DABD0DE}" srcOrd="0" destOrd="0" presId="urn:microsoft.com/office/officeart/2005/8/layout/list1"/>
    <dgm:cxn modelId="{89E16A72-44B1-419D-A597-FE29D6BA73E8}" type="presOf" srcId="{006DAA3B-57B7-4439-B57D-6465AD1DC8E2}" destId="{B05B5347-5787-40D4-9598-7D84452069CF}" srcOrd="1" destOrd="0" presId="urn:microsoft.com/office/officeart/2005/8/layout/list1"/>
    <dgm:cxn modelId="{6FF7C256-085E-49F8-AD8A-92BB1A15A55B}" type="presOf" srcId="{9036C87C-C54E-4A33-9501-9294A272BFA5}" destId="{FDD8F914-FFCD-4BC4-90E0-9A077C014A89}" srcOrd="0" destOrd="0" presId="urn:microsoft.com/office/officeart/2005/8/layout/list1"/>
    <dgm:cxn modelId="{4985737A-8244-491B-A305-67A5210F7B02}" srcId="{FECD76D3-8F62-4DB3-BEF7-9597A27604F4}" destId="{9036C87C-C54E-4A33-9501-9294A272BFA5}" srcOrd="0" destOrd="0" parTransId="{9DE3C9EE-6D29-41E8-80A9-1B0710E9F852}" sibTransId="{49A34EDB-9F49-4EDD-A187-307F0A4A6257}"/>
    <dgm:cxn modelId="{A5A2487D-EB27-4E75-A7B5-A50B126017E1}" type="presOf" srcId="{02C33516-45DA-4518-9EEE-29968C326420}" destId="{3BADA5FC-5ED5-4B72-AC78-4CCFAE8FBE1F}" srcOrd="0" destOrd="0" presId="urn:microsoft.com/office/officeart/2005/8/layout/list1"/>
    <dgm:cxn modelId="{B34E6681-B13A-4E74-8C24-69F5D275ABDC}" type="presOf" srcId="{1C14AE74-91CE-47D3-9BA5-953F278835B8}" destId="{4F52926B-2C8E-4C3A-91B8-A7D007942AFD}" srcOrd="1" destOrd="0" presId="urn:microsoft.com/office/officeart/2005/8/layout/list1"/>
    <dgm:cxn modelId="{2B4EB098-4097-4E2E-8DFB-B556806DF12F}" srcId="{1C14AE74-91CE-47D3-9BA5-953F278835B8}" destId="{02C33516-45DA-4518-9EEE-29968C326420}" srcOrd="0" destOrd="0" parTransId="{ECA09323-0702-4368-8821-1A35A7BCC4D2}" sibTransId="{12556FAB-5D55-4712-BF16-30D1ED9B4623}"/>
    <dgm:cxn modelId="{7837109A-8D36-4748-8BDA-814B5412CE19}" srcId="{006DAA3B-57B7-4439-B57D-6465AD1DC8E2}" destId="{1DCA0FCC-8E17-4557-BB00-F70C43CBB4B7}" srcOrd="0" destOrd="0" parTransId="{217ED37F-6F4B-44D7-A254-53590878E882}" sibTransId="{17CCAEF6-9300-4E8E-B702-D5E1B741346E}"/>
    <dgm:cxn modelId="{676F979E-0959-4720-A8BE-CF38E2AF318D}" type="presOf" srcId="{BAABF518-19E6-4BFC-9BA1-CEA802516F2D}" destId="{A9CA00E8-4725-46E5-814D-F749E70A7AD5}" srcOrd="0" destOrd="1" presId="urn:microsoft.com/office/officeart/2005/8/layout/list1"/>
    <dgm:cxn modelId="{5E8BABC6-43BD-4FCF-B8D8-6619644E5968}" type="presOf" srcId="{69D5273A-8BAC-44D4-8420-68FC4DE5E617}" destId="{AFC111A2-27E0-44B2-B067-B51852F9097E}" srcOrd="0" destOrd="1" presId="urn:microsoft.com/office/officeart/2005/8/layout/list1"/>
    <dgm:cxn modelId="{EB77FFC6-1C98-4C86-A4DD-610F3485DD14}" type="presOf" srcId="{9036C87C-C54E-4A33-9501-9294A272BFA5}" destId="{BEE05497-1344-40A0-9FF4-0EB196CD0933}" srcOrd="1" destOrd="0" presId="urn:microsoft.com/office/officeart/2005/8/layout/list1"/>
    <dgm:cxn modelId="{66C781D8-7700-4CA9-82B4-AEFFA45A1E98}" srcId="{1DCA0FCC-8E17-4557-BB00-F70C43CBB4B7}" destId="{69D5273A-8BAC-44D4-8420-68FC4DE5E617}" srcOrd="0" destOrd="0" parTransId="{77013C19-D8D5-4C76-8AD4-A13B7702226B}" sibTransId="{E478BAC2-09CC-44EE-8C86-257EF51D9EB7}"/>
    <dgm:cxn modelId="{1915D2DC-D31E-413E-8024-C73014503D4A}" srcId="{FECD76D3-8F62-4DB3-BEF7-9597A27604F4}" destId="{416F3304-5B17-4B25-B737-64B090B026D6}" srcOrd="2" destOrd="0" parTransId="{DA2163D2-EEBC-41F4-BE6B-3A384108DD3F}" sibTransId="{9CFA32BB-E15A-4C8B-B7C4-697517C6B92F}"/>
    <dgm:cxn modelId="{CF31EAE0-E1D0-4BE2-B5E6-82CB644A2D71}" srcId="{FECD76D3-8F62-4DB3-BEF7-9597A27604F4}" destId="{006DAA3B-57B7-4439-B57D-6465AD1DC8E2}" srcOrd="3" destOrd="0" parTransId="{9CB5E981-A2B1-44CC-8AB5-A209924167A9}" sibTransId="{1518768D-3A18-4F13-A23E-AFCF164BADD2}"/>
    <dgm:cxn modelId="{CBB2FCE2-60BC-48EC-822B-4141A5876F9C}" type="presOf" srcId="{1DCA0FCC-8E17-4557-BB00-F70C43CBB4B7}" destId="{AFC111A2-27E0-44B2-B067-B51852F9097E}" srcOrd="0" destOrd="0" presId="urn:microsoft.com/office/officeart/2005/8/layout/list1"/>
    <dgm:cxn modelId="{DB1681E5-73B6-4506-85BB-05765467F630}" type="presOf" srcId="{FECD76D3-8F62-4DB3-BEF7-9597A27604F4}" destId="{3E8263A2-7659-4E32-854B-8AC42D9BF5B8}" srcOrd="0" destOrd="0" presId="urn:microsoft.com/office/officeart/2005/8/layout/list1"/>
    <dgm:cxn modelId="{ED3CD3EA-307B-4F05-80E0-F866C8709B09}" srcId="{9036C87C-C54E-4A33-9501-9294A272BFA5}" destId="{2BC6E66F-73E3-47AE-9EF8-582D62C2CB10}" srcOrd="0" destOrd="0" parTransId="{3EBABCB7-9BB5-4A26-B945-2F4E99785DE9}" sibTransId="{5128D355-D74D-4310-90AC-59576ADDDE99}"/>
    <dgm:cxn modelId="{AFDB50F5-4103-466B-904D-08995A88CC4E}" type="presOf" srcId="{416F3304-5B17-4B25-B737-64B090B026D6}" destId="{58B5EA2E-EFD9-4D67-9FFE-4B7883B068B8}" srcOrd="0" destOrd="0" presId="urn:microsoft.com/office/officeart/2005/8/layout/list1"/>
    <dgm:cxn modelId="{A2179FF6-6B3B-45BE-8233-95BE9914F589}" type="presOf" srcId="{416F3304-5B17-4B25-B737-64B090B026D6}" destId="{70DC56E4-C2C7-44D3-B56E-8F0F6BE8B585}" srcOrd="1" destOrd="0" presId="urn:microsoft.com/office/officeart/2005/8/layout/list1"/>
    <dgm:cxn modelId="{469D555C-84D7-443D-A6A5-1BB1BD169F70}" type="presParOf" srcId="{3E8263A2-7659-4E32-854B-8AC42D9BF5B8}" destId="{B814973C-643C-4F09-8D38-E9446A5C37C3}" srcOrd="0" destOrd="0" presId="urn:microsoft.com/office/officeart/2005/8/layout/list1"/>
    <dgm:cxn modelId="{1E808396-043C-4FC4-BDA2-48C96403A848}" type="presParOf" srcId="{B814973C-643C-4F09-8D38-E9446A5C37C3}" destId="{FDD8F914-FFCD-4BC4-90E0-9A077C014A89}" srcOrd="0" destOrd="0" presId="urn:microsoft.com/office/officeart/2005/8/layout/list1"/>
    <dgm:cxn modelId="{6E1E3E34-DDF7-4969-8A23-BB048438CA3C}" type="presParOf" srcId="{B814973C-643C-4F09-8D38-E9446A5C37C3}" destId="{BEE05497-1344-40A0-9FF4-0EB196CD0933}" srcOrd="1" destOrd="0" presId="urn:microsoft.com/office/officeart/2005/8/layout/list1"/>
    <dgm:cxn modelId="{E08D3085-100A-48DB-A665-54CBD6ACA9EA}" type="presParOf" srcId="{3E8263A2-7659-4E32-854B-8AC42D9BF5B8}" destId="{5071D397-3934-4962-A8B7-7569EEE03E60}" srcOrd="1" destOrd="0" presId="urn:microsoft.com/office/officeart/2005/8/layout/list1"/>
    <dgm:cxn modelId="{26926DBD-2C41-4E68-850D-C720C293461C}" type="presParOf" srcId="{3E8263A2-7659-4E32-854B-8AC42D9BF5B8}" destId="{E79BA4C7-7C0F-45F9-948D-47EC7DABD0DE}" srcOrd="2" destOrd="0" presId="urn:microsoft.com/office/officeart/2005/8/layout/list1"/>
    <dgm:cxn modelId="{EAAB1250-611F-409E-8F73-00AF8DE4962D}" type="presParOf" srcId="{3E8263A2-7659-4E32-854B-8AC42D9BF5B8}" destId="{FC72B232-6CD8-4D5E-9E4D-D54B74071E6A}" srcOrd="3" destOrd="0" presId="urn:microsoft.com/office/officeart/2005/8/layout/list1"/>
    <dgm:cxn modelId="{8FF13B4B-A525-47F3-9BA3-2795690366A3}" type="presParOf" srcId="{3E8263A2-7659-4E32-854B-8AC42D9BF5B8}" destId="{2ECA013F-703B-4820-AE3F-6C74EA87EDD4}" srcOrd="4" destOrd="0" presId="urn:microsoft.com/office/officeart/2005/8/layout/list1"/>
    <dgm:cxn modelId="{A7B9BD3D-3FF4-4697-8AB0-3AEA2202A8FE}" type="presParOf" srcId="{2ECA013F-703B-4820-AE3F-6C74EA87EDD4}" destId="{75DC58EC-8E60-4DB1-BA60-FADDCF21C9EA}" srcOrd="0" destOrd="0" presId="urn:microsoft.com/office/officeart/2005/8/layout/list1"/>
    <dgm:cxn modelId="{E05CACE9-D33F-4CEE-80C2-CBA59AF6201B}" type="presParOf" srcId="{2ECA013F-703B-4820-AE3F-6C74EA87EDD4}" destId="{4F52926B-2C8E-4C3A-91B8-A7D007942AFD}" srcOrd="1" destOrd="0" presId="urn:microsoft.com/office/officeart/2005/8/layout/list1"/>
    <dgm:cxn modelId="{D63167E2-F88E-4D9C-AE10-DD41F6A6213A}" type="presParOf" srcId="{3E8263A2-7659-4E32-854B-8AC42D9BF5B8}" destId="{1F12B5EE-626E-49C6-81AA-E91175C156B5}" srcOrd="5" destOrd="0" presId="urn:microsoft.com/office/officeart/2005/8/layout/list1"/>
    <dgm:cxn modelId="{370F2F90-FBA1-4C85-B740-BB25E7E0FA98}" type="presParOf" srcId="{3E8263A2-7659-4E32-854B-8AC42D9BF5B8}" destId="{3BADA5FC-5ED5-4B72-AC78-4CCFAE8FBE1F}" srcOrd="6" destOrd="0" presId="urn:microsoft.com/office/officeart/2005/8/layout/list1"/>
    <dgm:cxn modelId="{A201854F-AE63-4C57-BA0F-CA725C49A707}" type="presParOf" srcId="{3E8263A2-7659-4E32-854B-8AC42D9BF5B8}" destId="{F90130E3-2EF3-4491-B559-860D614E808B}" srcOrd="7" destOrd="0" presId="urn:microsoft.com/office/officeart/2005/8/layout/list1"/>
    <dgm:cxn modelId="{C528FF23-08D9-4477-AF6F-B60779B3378B}" type="presParOf" srcId="{3E8263A2-7659-4E32-854B-8AC42D9BF5B8}" destId="{E2D8C27F-B706-4521-9316-A62A2977DA94}" srcOrd="8" destOrd="0" presId="urn:microsoft.com/office/officeart/2005/8/layout/list1"/>
    <dgm:cxn modelId="{3D574E32-3646-48D3-83F9-FE11112E632D}" type="presParOf" srcId="{E2D8C27F-B706-4521-9316-A62A2977DA94}" destId="{58B5EA2E-EFD9-4D67-9FFE-4B7883B068B8}" srcOrd="0" destOrd="0" presId="urn:microsoft.com/office/officeart/2005/8/layout/list1"/>
    <dgm:cxn modelId="{0B9D2BF1-75AC-40EB-A53F-15B84CD1412B}" type="presParOf" srcId="{E2D8C27F-B706-4521-9316-A62A2977DA94}" destId="{70DC56E4-C2C7-44D3-B56E-8F0F6BE8B585}" srcOrd="1" destOrd="0" presId="urn:microsoft.com/office/officeart/2005/8/layout/list1"/>
    <dgm:cxn modelId="{1850C444-CB97-4C78-BA62-96500FEC2DFB}" type="presParOf" srcId="{3E8263A2-7659-4E32-854B-8AC42D9BF5B8}" destId="{75514CA0-3B77-46E9-B8EE-2AD7D1392594}" srcOrd="9" destOrd="0" presId="urn:microsoft.com/office/officeart/2005/8/layout/list1"/>
    <dgm:cxn modelId="{B01AB047-A068-4310-85E3-4275419BC092}" type="presParOf" srcId="{3E8263A2-7659-4E32-854B-8AC42D9BF5B8}" destId="{A9CA00E8-4725-46E5-814D-F749E70A7AD5}" srcOrd="10" destOrd="0" presId="urn:microsoft.com/office/officeart/2005/8/layout/list1"/>
    <dgm:cxn modelId="{F94C07A5-7C9C-4C35-B2DD-AD6E6F59DA17}" type="presParOf" srcId="{3E8263A2-7659-4E32-854B-8AC42D9BF5B8}" destId="{83DA8FAE-44CB-456A-A654-E6B5FF27C424}" srcOrd="11" destOrd="0" presId="urn:microsoft.com/office/officeart/2005/8/layout/list1"/>
    <dgm:cxn modelId="{283816C3-F52A-4A14-984D-53A7241B45D5}" type="presParOf" srcId="{3E8263A2-7659-4E32-854B-8AC42D9BF5B8}" destId="{B90A9F1F-CBD6-4866-BFED-E276E3076FFD}" srcOrd="12" destOrd="0" presId="urn:microsoft.com/office/officeart/2005/8/layout/list1"/>
    <dgm:cxn modelId="{CFBBC1E4-4EC8-4221-A619-E126DE39FABD}" type="presParOf" srcId="{B90A9F1F-CBD6-4866-BFED-E276E3076FFD}" destId="{1F5D4A4C-E8E9-4B42-A41E-B5B3369273BD}" srcOrd="0" destOrd="0" presId="urn:microsoft.com/office/officeart/2005/8/layout/list1"/>
    <dgm:cxn modelId="{D079CEE1-E151-4549-9979-D3B41F997DBF}" type="presParOf" srcId="{B90A9F1F-CBD6-4866-BFED-E276E3076FFD}" destId="{B05B5347-5787-40D4-9598-7D84452069CF}" srcOrd="1" destOrd="0" presId="urn:microsoft.com/office/officeart/2005/8/layout/list1"/>
    <dgm:cxn modelId="{84684F7E-BE0B-4FAA-BA60-334BE6DC0D44}" type="presParOf" srcId="{3E8263A2-7659-4E32-854B-8AC42D9BF5B8}" destId="{C0C42598-C47E-41C5-B05C-F085103948B6}" srcOrd="13" destOrd="0" presId="urn:microsoft.com/office/officeart/2005/8/layout/list1"/>
    <dgm:cxn modelId="{53448153-FE94-4580-A6A1-4829E46EE651}" type="presParOf" srcId="{3E8263A2-7659-4E32-854B-8AC42D9BF5B8}" destId="{AFC111A2-27E0-44B2-B067-B51852F9097E}"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7BE300-BAEE-405B-BFD2-00F1E7039B38}"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96BCE507-58AD-4E57-A0CC-DDB4BF7407A4}">
      <dgm:prSet/>
      <dgm:spPr/>
      <dgm:t>
        <a:bodyPr/>
        <a:lstStyle/>
        <a:p>
          <a:pPr>
            <a:lnSpc>
              <a:spcPct val="100000"/>
            </a:lnSpc>
          </a:pPr>
          <a:r>
            <a:rPr lang="en-US" dirty="0"/>
            <a:t>Ensure students have all necessary materials for each unit</a:t>
          </a:r>
        </a:p>
      </dgm:t>
    </dgm:pt>
    <dgm:pt modelId="{D44C02E9-73A4-44C4-938C-8140B13C3FF1}" type="parTrans" cxnId="{911E552C-4779-4D5E-A3A6-009D2BC957D3}">
      <dgm:prSet/>
      <dgm:spPr/>
      <dgm:t>
        <a:bodyPr/>
        <a:lstStyle/>
        <a:p>
          <a:endParaRPr lang="en-US"/>
        </a:p>
      </dgm:t>
    </dgm:pt>
    <dgm:pt modelId="{E9767488-BBEF-42D6-A9B4-F65268FB74A4}" type="sibTrans" cxnId="{911E552C-4779-4D5E-A3A6-009D2BC957D3}">
      <dgm:prSet/>
      <dgm:spPr/>
      <dgm:t>
        <a:bodyPr/>
        <a:lstStyle/>
        <a:p>
          <a:endParaRPr lang="en-US"/>
        </a:p>
      </dgm:t>
    </dgm:pt>
    <dgm:pt modelId="{87DC2804-6F9E-4BEC-9B6C-128F428EEFBF}">
      <dgm:prSet/>
      <dgm:spPr/>
      <dgm:t>
        <a:bodyPr/>
        <a:lstStyle/>
        <a:p>
          <a:pPr>
            <a:lnSpc>
              <a:spcPct val="100000"/>
            </a:lnSpc>
          </a:pPr>
          <a:r>
            <a:rPr lang="en-US"/>
            <a:t>Ensure a standardized testing environment</a:t>
          </a:r>
        </a:p>
      </dgm:t>
    </dgm:pt>
    <dgm:pt modelId="{96E24690-7ABB-436E-A4F3-E2769478E98B}" type="parTrans" cxnId="{C0E8BFB0-2F0A-4AE7-B41D-544936B57E46}">
      <dgm:prSet/>
      <dgm:spPr/>
      <dgm:t>
        <a:bodyPr/>
        <a:lstStyle/>
        <a:p>
          <a:endParaRPr lang="en-US"/>
        </a:p>
      </dgm:t>
    </dgm:pt>
    <dgm:pt modelId="{E779BAF6-9705-49AC-83C7-0E0E85A39579}" type="sibTrans" cxnId="{C0E8BFB0-2F0A-4AE7-B41D-544936B57E46}">
      <dgm:prSet/>
      <dgm:spPr/>
      <dgm:t>
        <a:bodyPr/>
        <a:lstStyle/>
        <a:p>
          <a:endParaRPr lang="en-US"/>
        </a:p>
      </dgm:t>
    </dgm:pt>
    <dgm:pt modelId="{803CFC57-844E-4CBE-8AFD-79407A134D0E}">
      <dgm:prSet/>
      <dgm:spPr/>
      <dgm:t>
        <a:bodyPr/>
        <a:lstStyle/>
        <a:p>
          <a:pPr>
            <a:lnSpc>
              <a:spcPct val="100000"/>
            </a:lnSpc>
          </a:pPr>
          <a:r>
            <a:rPr lang="en-US" dirty="0"/>
            <a:t>Read SAY directions exactly as written</a:t>
          </a:r>
        </a:p>
      </dgm:t>
    </dgm:pt>
    <dgm:pt modelId="{138882C3-3E1B-4B32-9F6F-711673566D7D}" type="parTrans" cxnId="{D56B6301-61BF-4325-89EF-753648E68623}">
      <dgm:prSet/>
      <dgm:spPr/>
      <dgm:t>
        <a:bodyPr/>
        <a:lstStyle/>
        <a:p>
          <a:endParaRPr lang="en-US"/>
        </a:p>
      </dgm:t>
    </dgm:pt>
    <dgm:pt modelId="{996ABB86-DC93-4E6F-889F-8C3B071833E8}" type="sibTrans" cxnId="{D56B6301-61BF-4325-89EF-753648E68623}">
      <dgm:prSet/>
      <dgm:spPr/>
      <dgm:t>
        <a:bodyPr/>
        <a:lstStyle/>
        <a:p>
          <a:endParaRPr lang="en-US"/>
        </a:p>
      </dgm:t>
    </dgm:pt>
    <dgm:pt modelId="{4D189EE9-13D1-4C0A-A4AE-670EFAF6724A}">
      <dgm:prSet/>
      <dgm:spPr/>
      <dgm:t>
        <a:bodyPr/>
        <a:lstStyle/>
        <a:p>
          <a:pPr>
            <a:lnSpc>
              <a:spcPct val="100000"/>
            </a:lnSpc>
          </a:pPr>
          <a:r>
            <a:rPr lang="en-US" dirty="0"/>
            <a:t>Move throughout the room during testing</a:t>
          </a:r>
        </a:p>
      </dgm:t>
    </dgm:pt>
    <dgm:pt modelId="{73A144ED-C73C-4EBE-9B9B-CE0FF48E96E8}" type="parTrans" cxnId="{8EED900C-0DB2-46F1-AC3E-CB621C7A09E8}">
      <dgm:prSet/>
      <dgm:spPr/>
      <dgm:t>
        <a:bodyPr/>
        <a:lstStyle/>
        <a:p>
          <a:endParaRPr lang="en-US"/>
        </a:p>
      </dgm:t>
    </dgm:pt>
    <dgm:pt modelId="{FD772DC2-2E12-46B0-8E88-F82289831FF4}" type="sibTrans" cxnId="{8EED900C-0DB2-46F1-AC3E-CB621C7A09E8}">
      <dgm:prSet/>
      <dgm:spPr/>
      <dgm:t>
        <a:bodyPr/>
        <a:lstStyle/>
        <a:p>
          <a:endParaRPr lang="en-US"/>
        </a:p>
      </dgm:t>
    </dgm:pt>
    <dgm:pt modelId="{6C2195BC-E439-4CE9-A4C9-89CD33BF57E0}">
      <dgm:prSet/>
      <dgm:spPr/>
      <dgm:t>
        <a:bodyPr/>
        <a:lstStyle/>
        <a:p>
          <a:pPr>
            <a:lnSpc>
              <a:spcPct val="100000"/>
            </a:lnSpc>
          </a:pPr>
          <a:r>
            <a:rPr lang="en-US"/>
            <a:t>Re-read/clarify SAY directions to students when asked</a:t>
          </a:r>
        </a:p>
      </dgm:t>
    </dgm:pt>
    <dgm:pt modelId="{97A8C7A7-5E73-4297-AE85-676E70CAF2C0}" type="parTrans" cxnId="{1367250F-BE63-4BC7-863F-F9425B0C6A52}">
      <dgm:prSet/>
      <dgm:spPr/>
      <dgm:t>
        <a:bodyPr/>
        <a:lstStyle/>
        <a:p>
          <a:endParaRPr lang="en-US"/>
        </a:p>
      </dgm:t>
    </dgm:pt>
    <dgm:pt modelId="{7577F6B4-8337-496C-B315-329594DB0EB0}" type="sibTrans" cxnId="{1367250F-BE63-4BC7-863F-F9425B0C6A52}">
      <dgm:prSet/>
      <dgm:spPr/>
      <dgm:t>
        <a:bodyPr/>
        <a:lstStyle/>
        <a:p>
          <a:endParaRPr lang="en-US"/>
        </a:p>
      </dgm:t>
    </dgm:pt>
    <dgm:pt modelId="{BC8A203D-6538-4C35-B6BF-5410C8702057}">
      <dgm:prSet/>
      <dgm:spPr/>
      <dgm:t>
        <a:bodyPr/>
        <a:lstStyle/>
        <a:p>
          <a:pPr>
            <a:lnSpc>
              <a:spcPct val="100000"/>
            </a:lnSpc>
          </a:pPr>
          <a:r>
            <a:rPr lang="en-US"/>
            <a:t>Use proximity to keep students on task</a:t>
          </a:r>
        </a:p>
      </dgm:t>
    </dgm:pt>
    <dgm:pt modelId="{CE40976E-F5C0-4992-B40A-EA11A5D1DF32}" type="parTrans" cxnId="{FEF77AD9-A82F-4127-9F61-0F90300E669A}">
      <dgm:prSet/>
      <dgm:spPr/>
      <dgm:t>
        <a:bodyPr/>
        <a:lstStyle/>
        <a:p>
          <a:endParaRPr lang="en-US"/>
        </a:p>
      </dgm:t>
    </dgm:pt>
    <dgm:pt modelId="{BF44A053-8017-4C7A-98F5-54AB7E65B6A4}" type="sibTrans" cxnId="{FEF77AD9-A82F-4127-9F61-0F90300E669A}">
      <dgm:prSet/>
      <dgm:spPr/>
      <dgm:t>
        <a:bodyPr/>
        <a:lstStyle/>
        <a:p>
          <a:endParaRPr lang="en-US"/>
        </a:p>
      </dgm:t>
    </dgm:pt>
    <dgm:pt modelId="{5DEDD964-D929-49FC-9CE0-7D4A86D027B7}">
      <dgm:prSet/>
      <dgm:spPr/>
      <dgm:t>
        <a:bodyPr/>
        <a:lstStyle/>
        <a:p>
          <a:pPr>
            <a:lnSpc>
              <a:spcPct val="100000"/>
            </a:lnSpc>
          </a:pPr>
          <a:r>
            <a:rPr lang="en-US"/>
            <a:t>Use “continue working” script</a:t>
          </a:r>
        </a:p>
      </dgm:t>
    </dgm:pt>
    <dgm:pt modelId="{A8DCA4F5-0C06-49B1-9FCF-C9F15E0B2F8E}" type="parTrans" cxnId="{0673D0F2-50A8-4B4A-879F-F32EF49C421C}">
      <dgm:prSet/>
      <dgm:spPr/>
      <dgm:t>
        <a:bodyPr/>
        <a:lstStyle/>
        <a:p>
          <a:endParaRPr lang="en-US"/>
        </a:p>
      </dgm:t>
    </dgm:pt>
    <dgm:pt modelId="{20BCDF83-4BCB-4A88-914C-245D38F61F63}" type="sibTrans" cxnId="{0673D0F2-50A8-4B4A-879F-F32EF49C421C}">
      <dgm:prSet/>
      <dgm:spPr/>
      <dgm:t>
        <a:bodyPr/>
        <a:lstStyle/>
        <a:p>
          <a:endParaRPr lang="en-US"/>
        </a:p>
      </dgm:t>
    </dgm:pt>
    <dgm:pt modelId="{51145366-C38E-4431-B1AC-0EE561A5178C}" type="pres">
      <dgm:prSet presAssocID="{A07BE300-BAEE-405B-BFD2-00F1E7039B38}" presName="root" presStyleCnt="0">
        <dgm:presLayoutVars>
          <dgm:dir/>
          <dgm:resizeHandles val="exact"/>
        </dgm:presLayoutVars>
      </dgm:prSet>
      <dgm:spPr/>
    </dgm:pt>
    <dgm:pt modelId="{9A8EB54B-207B-4D6F-AB63-45166B300A14}" type="pres">
      <dgm:prSet presAssocID="{96BCE507-58AD-4E57-A0CC-DDB4BF7407A4}" presName="compNode" presStyleCnt="0"/>
      <dgm:spPr/>
    </dgm:pt>
    <dgm:pt modelId="{4FF7231F-BFBB-4D2F-AFE8-F8E7020771B8}" type="pres">
      <dgm:prSet presAssocID="{96BCE507-58AD-4E57-A0CC-DDB4BF7407A4}" presName="iconRect" presStyleLbl="node1" presStyleIdx="0" presStyleCnt="7"/>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hare with solid fill"/>
        </a:ext>
      </dgm:extLst>
    </dgm:pt>
    <dgm:pt modelId="{795569E5-1E24-449C-BD75-C0894F1AD829}" type="pres">
      <dgm:prSet presAssocID="{96BCE507-58AD-4E57-A0CC-DDB4BF7407A4}" presName="spaceRect" presStyleCnt="0"/>
      <dgm:spPr/>
    </dgm:pt>
    <dgm:pt modelId="{A2B05CDD-A17C-4E37-A0D2-0A9E7399E299}" type="pres">
      <dgm:prSet presAssocID="{96BCE507-58AD-4E57-A0CC-DDB4BF7407A4}" presName="textRect" presStyleLbl="revTx" presStyleIdx="0" presStyleCnt="7">
        <dgm:presLayoutVars>
          <dgm:chMax val="1"/>
          <dgm:chPref val="1"/>
        </dgm:presLayoutVars>
      </dgm:prSet>
      <dgm:spPr/>
    </dgm:pt>
    <dgm:pt modelId="{FD7BBB57-7D91-4DBC-B51A-D3E3F851FE88}" type="pres">
      <dgm:prSet presAssocID="{E9767488-BBEF-42D6-A9B4-F65268FB74A4}" presName="sibTrans" presStyleCnt="0"/>
      <dgm:spPr/>
    </dgm:pt>
    <dgm:pt modelId="{CA9742C0-42BF-481C-ACBE-701D058F071E}" type="pres">
      <dgm:prSet presAssocID="{87DC2804-6F9E-4BEC-9B6C-128F428EEFBF}" presName="compNode" presStyleCnt="0"/>
      <dgm:spPr/>
    </dgm:pt>
    <dgm:pt modelId="{020AFEB4-A46D-4B98-B05C-3992660A7CC7}" type="pres">
      <dgm:prSet presAssocID="{87DC2804-6F9E-4BEC-9B6C-128F428EEFBF}"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5A34E9EE-4907-4FEC-A56E-D4B874D8AF33}" type="pres">
      <dgm:prSet presAssocID="{87DC2804-6F9E-4BEC-9B6C-128F428EEFBF}" presName="spaceRect" presStyleCnt="0"/>
      <dgm:spPr/>
    </dgm:pt>
    <dgm:pt modelId="{AAEB99E1-1904-4B61-93E6-DC058948A2B6}" type="pres">
      <dgm:prSet presAssocID="{87DC2804-6F9E-4BEC-9B6C-128F428EEFBF}" presName="textRect" presStyleLbl="revTx" presStyleIdx="1" presStyleCnt="7">
        <dgm:presLayoutVars>
          <dgm:chMax val="1"/>
          <dgm:chPref val="1"/>
        </dgm:presLayoutVars>
      </dgm:prSet>
      <dgm:spPr/>
    </dgm:pt>
    <dgm:pt modelId="{D232B8E2-6E15-4F38-8C84-35DD7DF2AC58}" type="pres">
      <dgm:prSet presAssocID="{E779BAF6-9705-49AC-83C7-0E0E85A39579}" presName="sibTrans" presStyleCnt="0"/>
      <dgm:spPr/>
    </dgm:pt>
    <dgm:pt modelId="{6912802C-A639-4057-B8F2-1DFE930689AB}" type="pres">
      <dgm:prSet presAssocID="{803CFC57-844E-4CBE-8AFD-79407A134D0E}" presName="compNode" presStyleCnt="0"/>
      <dgm:spPr/>
    </dgm:pt>
    <dgm:pt modelId="{37A83D66-6A0D-4D8C-9D31-F1F0DB3003C2}" type="pres">
      <dgm:prSet presAssocID="{803CFC57-844E-4CBE-8AFD-79407A134D0E}" presName="iconRect" presStyleLbl="node1" presStyleIdx="2" presStyleCnt="7"/>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hat bubble with solid fill"/>
        </a:ext>
      </dgm:extLst>
    </dgm:pt>
    <dgm:pt modelId="{8B9B3877-DEA5-4BDA-8839-3766C563153F}" type="pres">
      <dgm:prSet presAssocID="{803CFC57-844E-4CBE-8AFD-79407A134D0E}" presName="spaceRect" presStyleCnt="0"/>
      <dgm:spPr/>
    </dgm:pt>
    <dgm:pt modelId="{552EA184-2409-4467-AF54-0E410CAF890C}" type="pres">
      <dgm:prSet presAssocID="{803CFC57-844E-4CBE-8AFD-79407A134D0E}" presName="textRect" presStyleLbl="revTx" presStyleIdx="2" presStyleCnt="7">
        <dgm:presLayoutVars>
          <dgm:chMax val="1"/>
          <dgm:chPref val="1"/>
        </dgm:presLayoutVars>
      </dgm:prSet>
      <dgm:spPr/>
    </dgm:pt>
    <dgm:pt modelId="{C5329703-D6E6-49C5-A1A0-61D425B8C1C9}" type="pres">
      <dgm:prSet presAssocID="{996ABB86-DC93-4E6F-889F-8C3B071833E8}" presName="sibTrans" presStyleCnt="0"/>
      <dgm:spPr/>
    </dgm:pt>
    <dgm:pt modelId="{F41A0120-ED7A-41DA-9755-1E5C0E767C03}" type="pres">
      <dgm:prSet presAssocID="{4D189EE9-13D1-4C0A-A4AE-670EFAF6724A}" presName="compNode" presStyleCnt="0"/>
      <dgm:spPr/>
    </dgm:pt>
    <dgm:pt modelId="{D9419353-E099-4C3F-A159-5D40CB08D77D}" type="pres">
      <dgm:prSet presAssocID="{4D189EE9-13D1-4C0A-A4AE-670EFAF6724A}" presName="iconRect" presStyleLbl="node1" presStyleIdx="3" presStyleCnt="7"/>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Users with solid fill"/>
        </a:ext>
      </dgm:extLst>
    </dgm:pt>
    <dgm:pt modelId="{4FF61A87-9AF1-417D-BBAB-7E0C5EF7506F}" type="pres">
      <dgm:prSet presAssocID="{4D189EE9-13D1-4C0A-A4AE-670EFAF6724A}" presName="spaceRect" presStyleCnt="0"/>
      <dgm:spPr/>
    </dgm:pt>
    <dgm:pt modelId="{DCE5FCFF-B7BD-462D-B2F0-35EE352FBF96}" type="pres">
      <dgm:prSet presAssocID="{4D189EE9-13D1-4C0A-A4AE-670EFAF6724A}" presName="textRect" presStyleLbl="revTx" presStyleIdx="3" presStyleCnt="7">
        <dgm:presLayoutVars>
          <dgm:chMax val="1"/>
          <dgm:chPref val="1"/>
        </dgm:presLayoutVars>
      </dgm:prSet>
      <dgm:spPr/>
    </dgm:pt>
    <dgm:pt modelId="{2F05ED4F-7211-4913-B302-653307DAD852}" type="pres">
      <dgm:prSet presAssocID="{FD772DC2-2E12-46B0-8E88-F82289831FF4}" presName="sibTrans" presStyleCnt="0"/>
      <dgm:spPr/>
    </dgm:pt>
    <dgm:pt modelId="{408F2D1D-EA84-4CB3-9ACB-DF0723957F84}" type="pres">
      <dgm:prSet presAssocID="{6C2195BC-E439-4CE9-A4C9-89CD33BF57E0}" presName="compNode" presStyleCnt="0"/>
      <dgm:spPr/>
    </dgm:pt>
    <dgm:pt modelId="{A57FDD59-72C1-47FD-B04C-72DF0D4818C1}" type="pres">
      <dgm:prSet presAssocID="{6C2195BC-E439-4CE9-A4C9-89CD33BF57E0}"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Open Book"/>
        </a:ext>
      </dgm:extLst>
    </dgm:pt>
    <dgm:pt modelId="{A6E51ED6-5FD5-46A3-A077-E87112C95AF7}" type="pres">
      <dgm:prSet presAssocID="{6C2195BC-E439-4CE9-A4C9-89CD33BF57E0}" presName="spaceRect" presStyleCnt="0"/>
      <dgm:spPr/>
    </dgm:pt>
    <dgm:pt modelId="{37D6DFB4-4D69-49BD-B366-763EE12F1C0E}" type="pres">
      <dgm:prSet presAssocID="{6C2195BC-E439-4CE9-A4C9-89CD33BF57E0}" presName="textRect" presStyleLbl="revTx" presStyleIdx="4" presStyleCnt="7">
        <dgm:presLayoutVars>
          <dgm:chMax val="1"/>
          <dgm:chPref val="1"/>
        </dgm:presLayoutVars>
      </dgm:prSet>
      <dgm:spPr/>
    </dgm:pt>
    <dgm:pt modelId="{D2E6CBB6-079D-413E-8C09-C532BD81E7CF}" type="pres">
      <dgm:prSet presAssocID="{7577F6B4-8337-496C-B315-329594DB0EB0}" presName="sibTrans" presStyleCnt="0"/>
      <dgm:spPr/>
    </dgm:pt>
    <dgm:pt modelId="{68B2BCF9-95F5-4508-BC80-F8AC8E6682AD}" type="pres">
      <dgm:prSet presAssocID="{BC8A203D-6538-4C35-B6BF-5410C8702057}" presName="compNode" presStyleCnt="0"/>
      <dgm:spPr/>
    </dgm:pt>
    <dgm:pt modelId="{561E5BAC-0850-4B83-A436-7A10EEB79FE9}" type="pres">
      <dgm:prSet presAssocID="{BC8A203D-6538-4C35-B6BF-5410C8702057}"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Marker"/>
        </a:ext>
      </dgm:extLst>
    </dgm:pt>
    <dgm:pt modelId="{8A9CC016-8775-4E9F-9B69-D8EA57EC3D1B}" type="pres">
      <dgm:prSet presAssocID="{BC8A203D-6538-4C35-B6BF-5410C8702057}" presName="spaceRect" presStyleCnt="0"/>
      <dgm:spPr/>
    </dgm:pt>
    <dgm:pt modelId="{821C1DBC-EC37-486F-A244-6D6C6E8430A7}" type="pres">
      <dgm:prSet presAssocID="{BC8A203D-6538-4C35-B6BF-5410C8702057}" presName="textRect" presStyleLbl="revTx" presStyleIdx="5" presStyleCnt="7">
        <dgm:presLayoutVars>
          <dgm:chMax val="1"/>
          <dgm:chPref val="1"/>
        </dgm:presLayoutVars>
      </dgm:prSet>
      <dgm:spPr/>
    </dgm:pt>
    <dgm:pt modelId="{7C2E32A0-6620-4BB0-A0E0-B55E92C4532E}" type="pres">
      <dgm:prSet presAssocID="{BF44A053-8017-4C7A-98F5-54AB7E65B6A4}" presName="sibTrans" presStyleCnt="0"/>
      <dgm:spPr/>
    </dgm:pt>
    <dgm:pt modelId="{7D41A0AD-4B77-4AE1-AF0C-DA8BC6470520}" type="pres">
      <dgm:prSet presAssocID="{5DEDD964-D929-49FC-9CE0-7D4A86D027B7}" presName="compNode" presStyleCnt="0"/>
      <dgm:spPr/>
    </dgm:pt>
    <dgm:pt modelId="{5467E323-B534-4398-854C-E84CD902FB4A}" type="pres">
      <dgm:prSet presAssocID="{5DEDD964-D929-49FC-9CE0-7D4A86D027B7}" presName="iconRect" presStyleLbl="node1" presStyleIdx="6" presStyleCnt="7"/>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a:noFill/>
        </a:ln>
      </dgm:spPr>
      <dgm:extLst>
        <a:ext uri="{E40237B7-FDA0-4F09-8148-C483321AD2D9}">
          <dgm14:cNvPr xmlns:dgm14="http://schemas.microsoft.com/office/drawing/2010/diagram" id="0" name="" descr="Voice with solid fill"/>
        </a:ext>
      </dgm:extLst>
    </dgm:pt>
    <dgm:pt modelId="{B4F62002-A746-44EE-94BD-5AE2A4E7A87B}" type="pres">
      <dgm:prSet presAssocID="{5DEDD964-D929-49FC-9CE0-7D4A86D027B7}" presName="spaceRect" presStyleCnt="0"/>
      <dgm:spPr/>
    </dgm:pt>
    <dgm:pt modelId="{41C53FC7-2D32-45D8-81E8-8AD531622BC5}" type="pres">
      <dgm:prSet presAssocID="{5DEDD964-D929-49FC-9CE0-7D4A86D027B7}" presName="textRect" presStyleLbl="revTx" presStyleIdx="6" presStyleCnt="7">
        <dgm:presLayoutVars>
          <dgm:chMax val="1"/>
          <dgm:chPref val="1"/>
        </dgm:presLayoutVars>
      </dgm:prSet>
      <dgm:spPr/>
    </dgm:pt>
  </dgm:ptLst>
  <dgm:cxnLst>
    <dgm:cxn modelId="{D56B6301-61BF-4325-89EF-753648E68623}" srcId="{A07BE300-BAEE-405B-BFD2-00F1E7039B38}" destId="{803CFC57-844E-4CBE-8AFD-79407A134D0E}" srcOrd="2" destOrd="0" parTransId="{138882C3-3E1B-4B32-9F6F-711673566D7D}" sibTransId="{996ABB86-DC93-4E6F-889F-8C3B071833E8}"/>
    <dgm:cxn modelId="{F9D7A908-235B-4698-8982-65C64E879DFA}" type="presOf" srcId="{5DEDD964-D929-49FC-9CE0-7D4A86D027B7}" destId="{41C53FC7-2D32-45D8-81E8-8AD531622BC5}" srcOrd="0" destOrd="0" presId="urn:microsoft.com/office/officeart/2018/2/layout/IconLabelList"/>
    <dgm:cxn modelId="{8EED900C-0DB2-46F1-AC3E-CB621C7A09E8}" srcId="{A07BE300-BAEE-405B-BFD2-00F1E7039B38}" destId="{4D189EE9-13D1-4C0A-A4AE-670EFAF6724A}" srcOrd="3" destOrd="0" parTransId="{73A144ED-C73C-4EBE-9B9B-CE0FF48E96E8}" sibTransId="{FD772DC2-2E12-46B0-8E88-F82289831FF4}"/>
    <dgm:cxn modelId="{1367250F-BE63-4BC7-863F-F9425B0C6A52}" srcId="{A07BE300-BAEE-405B-BFD2-00F1E7039B38}" destId="{6C2195BC-E439-4CE9-A4C9-89CD33BF57E0}" srcOrd="4" destOrd="0" parTransId="{97A8C7A7-5E73-4297-AE85-676E70CAF2C0}" sibTransId="{7577F6B4-8337-496C-B315-329594DB0EB0}"/>
    <dgm:cxn modelId="{911E552C-4779-4D5E-A3A6-009D2BC957D3}" srcId="{A07BE300-BAEE-405B-BFD2-00F1E7039B38}" destId="{96BCE507-58AD-4E57-A0CC-DDB4BF7407A4}" srcOrd="0" destOrd="0" parTransId="{D44C02E9-73A4-44C4-938C-8140B13C3FF1}" sibTransId="{E9767488-BBEF-42D6-A9B4-F65268FB74A4}"/>
    <dgm:cxn modelId="{FE8C1A3F-461A-48C2-871F-75C89F2F1781}" type="presOf" srcId="{803CFC57-844E-4CBE-8AFD-79407A134D0E}" destId="{552EA184-2409-4467-AF54-0E410CAF890C}" srcOrd="0" destOrd="0" presId="urn:microsoft.com/office/officeart/2018/2/layout/IconLabelList"/>
    <dgm:cxn modelId="{FD7B7F68-CDA4-4AB7-9A14-8885C2CDE281}" type="presOf" srcId="{6C2195BC-E439-4CE9-A4C9-89CD33BF57E0}" destId="{37D6DFB4-4D69-49BD-B366-763EE12F1C0E}" srcOrd="0" destOrd="0" presId="urn:microsoft.com/office/officeart/2018/2/layout/IconLabelList"/>
    <dgm:cxn modelId="{EB1A9549-61DA-42FF-941B-227DB91C878B}" type="presOf" srcId="{BC8A203D-6538-4C35-B6BF-5410C8702057}" destId="{821C1DBC-EC37-486F-A244-6D6C6E8430A7}" srcOrd="0" destOrd="0" presId="urn:microsoft.com/office/officeart/2018/2/layout/IconLabelList"/>
    <dgm:cxn modelId="{C0E8BFB0-2F0A-4AE7-B41D-544936B57E46}" srcId="{A07BE300-BAEE-405B-BFD2-00F1E7039B38}" destId="{87DC2804-6F9E-4BEC-9B6C-128F428EEFBF}" srcOrd="1" destOrd="0" parTransId="{96E24690-7ABB-436E-A4F3-E2769478E98B}" sibTransId="{E779BAF6-9705-49AC-83C7-0E0E85A39579}"/>
    <dgm:cxn modelId="{ECDFF2C3-7AED-4BAA-A6DF-DD6F75B166E0}" type="presOf" srcId="{96BCE507-58AD-4E57-A0CC-DDB4BF7407A4}" destId="{A2B05CDD-A17C-4E37-A0D2-0A9E7399E299}" srcOrd="0" destOrd="0" presId="urn:microsoft.com/office/officeart/2018/2/layout/IconLabelList"/>
    <dgm:cxn modelId="{82630AD9-6E97-47F3-94A7-22AE8122E423}" type="presOf" srcId="{87DC2804-6F9E-4BEC-9B6C-128F428EEFBF}" destId="{AAEB99E1-1904-4B61-93E6-DC058948A2B6}" srcOrd="0" destOrd="0" presId="urn:microsoft.com/office/officeart/2018/2/layout/IconLabelList"/>
    <dgm:cxn modelId="{FEF77AD9-A82F-4127-9F61-0F90300E669A}" srcId="{A07BE300-BAEE-405B-BFD2-00F1E7039B38}" destId="{BC8A203D-6538-4C35-B6BF-5410C8702057}" srcOrd="5" destOrd="0" parTransId="{CE40976E-F5C0-4992-B40A-EA11A5D1DF32}" sibTransId="{BF44A053-8017-4C7A-98F5-54AB7E65B6A4}"/>
    <dgm:cxn modelId="{B1A3E7E5-110C-4472-A49D-4314880D83A3}" type="presOf" srcId="{A07BE300-BAEE-405B-BFD2-00F1E7039B38}" destId="{51145366-C38E-4431-B1AC-0EE561A5178C}" srcOrd="0" destOrd="0" presId="urn:microsoft.com/office/officeart/2018/2/layout/IconLabelList"/>
    <dgm:cxn modelId="{C9AB91E7-41E5-4869-9F63-F8813D439493}" type="presOf" srcId="{4D189EE9-13D1-4C0A-A4AE-670EFAF6724A}" destId="{DCE5FCFF-B7BD-462D-B2F0-35EE352FBF96}" srcOrd="0" destOrd="0" presId="urn:microsoft.com/office/officeart/2018/2/layout/IconLabelList"/>
    <dgm:cxn modelId="{0673D0F2-50A8-4B4A-879F-F32EF49C421C}" srcId="{A07BE300-BAEE-405B-BFD2-00F1E7039B38}" destId="{5DEDD964-D929-49FC-9CE0-7D4A86D027B7}" srcOrd="6" destOrd="0" parTransId="{A8DCA4F5-0C06-49B1-9FCF-C9F15E0B2F8E}" sibTransId="{20BCDF83-4BCB-4A88-914C-245D38F61F63}"/>
    <dgm:cxn modelId="{B7F19AB3-D10C-4972-AE5B-0DADA73D5BF1}" type="presParOf" srcId="{51145366-C38E-4431-B1AC-0EE561A5178C}" destId="{9A8EB54B-207B-4D6F-AB63-45166B300A14}" srcOrd="0" destOrd="0" presId="urn:microsoft.com/office/officeart/2018/2/layout/IconLabelList"/>
    <dgm:cxn modelId="{6BAD51B3-AD5A-4694-9671-2D903C3067FC}" type="presParOf" srcId="{9A8EB54B-207B-4D6F-AB63-45166B300A14}" destId="{4FF7231F-BFBB-4D2F-AFE8-F8E7020771B8}" srcOrd="0" destOrd="0" presId="urn:microsoft.com/office/officeart/2018/2/layout/IconLabelList"/>
    <dgm:cxn modelId="{388FA2E3-65F1-4F34-A6CA-2C02F563F043}" type="presParOf" srcId="{9A8EB54B-207B-4D6F-AB63-45166B300A14}" destId="{795569E5-1E24-449C-BD75-C0894F1AD829}" srcOrd="1" destOrd="0" presId="urn:microsoft.com/office/officeart/2018/2/layout/IconLabelList"/>
    <dgm:cxn modelId="{31E4836E-885C-4DF2-9451-6247649195F8}" type="presParOf" srcId="{9A8EB54B-207B-4D6F-AB63-45166B300A14}" destId="{A2B05CDD-A17C-4E37-A0D2-0A9E7399E299}" srcOrd="2" destOrd="0" presId="urn:microsoft.com/office/officeart/2018/2/layout/IconLabelList"/>
    <dgm:cxn modelId="{CD9C3B67-F9CF-48B4-A842-0D6D84F30499}" type="presParOf" srcId="{51145366-C38E-4431-B1AC-0EE561A5178C}" destId="{FD7BBB57-7D91-4DBC-B51A-D3E3F851FE88}" srcOrd="1" destOrd="0" presId="urn:microsoft.com/office/officeart/2018/2/layout/IconLabelList"/>
    <dgm:cxn modelId="{DA4BB3B6-EFBE-47AD-BD2E-783DEDE474E4}" type="presParOf" srcId="{51145366-C38E-4431-B1AC-0EE561A5178C}" destId="{CA9742C0-42BF-481C-ACBE-701D058F071E}" srcOrd="2" destOrd="0" presId="urn:microsoft.com/office/officeart/2018/2/layout/IconLabelList"/>
    <dgm:cxn modelId="{37E89A7D-BA88-4367-B011-2E419D4B1964}" type="presParOf" srcId="{CA9742C0-42BF-481C-ACBE-701D058F071E}" destId="{020AFEB4-A46D-4B98-B05C-3992660A7CC7}" srcOrd="0" destOrd="0" presId="urn:microsoft.com/office/officeart/2018/2/layout/IconLabelList"/>
    <dgm:cxn modelId="{B78A932F-EF37-4326-88DD-71418EBEE3BF}" type="presParOf" srcId="{CA9742C0-42BF-481C-ACBE-701D058F071E}" destId="{5A34E9EE-4907-4FEC-A56E-D4B874D8AF33}" srcOrd="1" destOrd="0" presId="urn:microsoft.com/office/officeart/2018/2/layout/IconLabelList"/>
    <dgm:cxn modelId="{E6F45AC0-983E-4BDA-A02E-61AE0423D76A}" type="presParOf" srcId="{CA9742C0-42BF-481C-ACBE-701D058F071E}" destId="{AAEB99E1-1904-4B61-93E6-DC058948A2B6}" srcOrd="2" destOrd="0" presId="urn:microsoft.com/office/officeart/2018/2/layout/IconLabelList"/>
    <dgm:cxn modelId="{9F9B67B3-A6FB-4724-A1A6-9E5A1518EDB2}" type="presParOf" srcId="{51145366-C38E-4431-B1AC-0EE561A5178C}" destId="{D232B8E2-6E15-4F38-8C84-35DD7DF2AC58}" srcOrd="3" destOrd="0" presId="urn:microsoft.com/office/officeart/2018/2/layout/IconLabelList"/>
    <dgm:cxn modelId="{AC4E3B95-9975-490B-9057-7603B9CA3240}" type="presParOf" srcId="{51145366-C38E-4431-B1AC-0EE561A5178C}" destId="{6912802C-A639-4057-B8F2-1DFE930689AB}" srcOrd="4" destOrd="0" presId="urn:microsoft.com/office/officeart/2018/2/layout/IconLabelList"/>
    <dgm:cxn modelId="{D4312F93-F2B2-48F9-B9DB-0AE1B03DC05A}" type="presParOf" srcId="{6912802C-A639-4057-B8F2-1DFE930689AB}" destId="{37A83D66-6A0D-4D8C-9D31-F1F0DB3003C2}" srcOrd="0" destOrd="0" presId="urn:microsoft.com/office/officeart/2018/2/layout/IconLabelList"/>
    <dgm:cxn modelId="{FB2BA011-9B76-46CF-83AB-FE2CB3C6BAFA}" type="presParOf" srcId="{6912802C-A639-4057-B8F2-1DFE930689AB}" destId="{8B9B3877-DEA5-4BDA-8839-3766C563153F}" srcOrd="1" destOrd="0" presId="urn:microsoft.com/office/officeart/2018/2/layout/IconLabelList"/>
    <dgm:cxn modelId="{ADB3DA0D-850B-4079-A4BD-D8B05B801D5E}" type="presParOf" srcId="{6912802C-A639-4057-B8F2-1DFE930689AB}" destId="{552EA184-2409-4467-AF54-0E410CAF890C}" srcOrd="2" destOrd="0" presId="urn:microsoft.com/office/officeart/2018/2/layout/IconLabelList"/>
    <dgm:cxn modelId="{328059CD-903C-467B-99B1-F7605E828063}" type="presParOf" srcId="{51145366-C38E-4431-B1AC-0EE561A5178C}" destId="{C5329703-D6E6-49C5-A1A0-61D425B8C1C9}" srcOrd="5" destOrd="0" presId="urn:microsoft.com/office/officeart/2018/2/layout/IconLabelList"/>
    <dgm:cxn modelId="{21529528-D9C9-4C27-9C98-CA542AE7D783}" type="presParOf" srcId="{51145366-C38E-4431-B1AC-0EE561A5178C}" destId="{F41A0120-ED7A-41DA-9755-1E5C0E767C03}" srcOrd="6" destOrd="0" presId="urn:microsoft.com/office/officeart/2018/2/layout/IconLabelList"/>
    <dgm:cxn modelId="{5C15AC17-C1B0-4599-B1E8-5213E8E30D70}" type="presParOf" srcId="{F41A0120-ED7A-41DA-9755-1E5C0E767C03}" destId="{D9419353-E099-4C3F-A159-5D40CB08D77D}" srcOrd="0" destOrd="0" presId="urn:microsoft.com/office/officeart/2018/2/layout/IconLabelList"/>
    <dgm:cxn modelId="{9B8441CC-8735-4D73-B1C5-2D560B55E5E1}" type="presParOf" srcId="{F41A0120-ED7A-41DA-9755-1E5C0E767C03}" destId="{4FF61A87-9AF1-417D-BBAB-7E0C5EF7506F}" srcOrd="1" destOrd="0" presId="urn:microsoft.com/office/officeart/2018/2/layout/IconLabelList"/>
    <dgm:cxn modelId="{6A717036-177F-48E4-B676-8270BA3210A9}" type="presParOf" srcId="{F41A0120-ED7A-41DA-9755-1E5C0E767C03}" destId="{DCE5FCFF-B7BD-462D-B2F0-35EE352FBF96}" srcOrd="2" destOrd="0" presId="urn:microsoft.com/office/officeart/2018/2/layout/IconLabelList"/>
    <dgm:cxn modelId="{F1BDFAAC-BE0C-40F4-9860-F54CA34A1B25}" type="presParOf" srcId="{51145366-C38E-4431-B1AC-0EE561A5178C}" destId="{2F05ED4F-7211-4913-B302-653307DAD852}" srcOrd="7" destOrd="0" presId="urn:microsoft.com/office/officeart/2018/2/layout/IconLabelList"/>
    <dgm:cxn modelId="{DF4B1AD4-6B41-4E2E-BD8E-C867FBE29DC4}" type="presParOf" srcId="{51145366-C38E-4431-B1AC-0EE561A5178C}" destId="{408F2D1D-EA84-4CB3-9ACB-DF0723957F84}" srcOrd="8" destOrd="0" presId="urn:microsoft.com/office/officeart/2018/2/layout/IconLabelList"/>
    <dgm:cxn modelId="{FCD085EC-5E96-4FED-8B55-A29FDAAD9AB6}" type="presParOf" srcId="{408F2D1D-EA84-4CB3-9ACB-DF0723957F84}" destId="{A57FDD59-72C1-47FD-B04C-72DF0D4818C1}" srcOrd="0" destOrd="0" presId="urn:microsoft.com/office/officeart/2018/2/layout/IconLabelList"/>
    <dgm:cxn modelId="{21F5C7F4-4A13-4D1E-8E07-492D612063E1}" type="presParOf" srcId="{408F2D1D-EA84-4CB3-9ACB-DF0723957F84}" destId="{A6E51ED6-5FD5-46A3-A077-E87112C95AF7}" srcOrd="1" destOrd="0" presId="urn:microsoft.com/office/officeart/2018/2/layout/IconLabelList"/>
    <dgm:cxn modelId="{970B17A2-212F-4659-BDA4-7FA038E3F6D0}" type="presParOf" srcId="{408F2D1D-EA84-4CB3-9ACB-DF0723957F84}" destId="{37D6DFB4-4D69-49BD-B366-763EE12F1C0E}" srcOrd="2" destOrd="0" presId="urn:microsoft.com/office/officeart/2018/2/layout/IconLabelList"/>
    <dgm:cxn modelId="{030CE2CA-2A88-403A-93DE-B6D1C7190838}" type="presParOf" srcId="{51145366-C38E-4431-B1AC-0EE561A5178C}" destId="{D2E6CBB6-079D-413E-8C09-C532BD81E7CF}" srcOrd="9" destOrd="0" presId="urn:microsoft.com/office/officeart/2018/2/layout/IconLabelList"/>
    <dgm:cxn modelId="{EF28922B-A18C-40C3-AC0D-F27BF08934A4}" type="presParOf" srcId="{51145366-C38E-4431-B1AC-0EE561A5178C}" destId="{68B2BCF9-95F5-4508-BC80-F8AC8E6682AD}" srcOrd="10" destOrd="0" presId="urn:microsoft.com/office/officeart/2018/2/layout/IconLabelList"/>
    <dgm:cxn modelId="{33F370B7-6E45-41F2-AA84-24AB161ADE70}" type="presParOf" srcId="{68B2BCF9-95F5-4508-BC80-F8AC8E6682AD}" destId="{561E5BAC-0850-4B83-A436-7A10EEB79FE9}" srcOrd="0" destOrd="0" presId="urn:microsoft.com/office/officeart/2018/2/layout/IconLabelList"/>
    <dgm:cxn modelId="{E56FEA1B-2A61-4E99-B524-77D0BF32F924}" type="presParOf" srcId="{68B2BCF9-95F5-4508-BC80-F8AC8E6682AD}" destId="{8A9CC016-8775-4E9F-9B69-D8EA57EC3D1B}" srcOrd="1" destOrd="0" presId="urn:microsoft.com/office/officeart/2018/2/layout/IconLabelList"/>
    <dgm:cxn modelId="{6E55973B-C571-47B6-8703-EA227E136D03}" type="presParOf" srcId="{68B2BCF9-95F5-4508-BC80-F8AC8E6682AD}" destId="{821C1DBC-EC37-486F-A244-6D6C6E8430A7}" srcOrd="2" destOrd="0" presId="urn:microsoft.com/office/officeart/2018/2/layout/IconLabelList"/>
    <dgm:cxn modelId="{9CB41453-6F59-4420-B9FF-A87618C9E02F}" type="presParOf" srcId="{51145366-C38E-4431-B1AC-0EE561A5178C}" destId="{7C2E32A0-6620-4BB0-A0E0-B55E92C4532E}" srcOrd="11" destOrd="0" presId="urn:microsoft.com/office/officeart/2018/2/layout/IconLabelList"/>
    <dgm:cxn modelId="{9FBBC5BF-CC4D-46DC-A40E-A5D955D59664}" type="presParOf" srcId="{51145366-C38E-4431-B1AC-0EE561A5178C}" destId="{7D41A0AD-4B77-4AE1-AF0C-DA8BC6470520}" srcOrd="12" destOrd="0" presId="urn:microsoft.com/office/officeart/2018/2/layout/IconLabelList"/>
    <dgm:cxn modelId="{1F84F1E1-7EE2-48CF-8129-669A693A3A42}" type="presParOf" srcId="{7D41A0AD-4B77-4AE1-AF0C-DA8BC6470520}" destId="{5467E323-B534-4398-854C-E84CD902FB4A}" srcOrd="0" destOrd="0" presId="urn:microsoft.com/office/officeart/2018/2/layout/IconLabelList"/>
    <dgm:cxn modelId="{79BA3FAE-74C4-4BCD-94DD-F4C7F594F7E4}" type="presParOf" srcId="{7D41A0AD-4B77-4AE1-AF0C-DA8BC6470520}" destId="{B4F62002-A746-44EE-94BD-5AE2A4E7A87B}" srcOrd="1" destOrd="0" presId="urn:microsoft.com/office/officeart/2018/2/layout/IconLabelList"/>
    <dgm:cxn modelId="{6D37A4E7-4DBC-4CB2-83EE-B2B6C9F21592}" type="presParOf" srcId="{7D41A0AD-4B77-4AE1-AF0C-DA8BC6470520}" destId="{41C53FC7-2D32-45D8-81E8-8AD531622BC5}"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80784B-CC2D-44DB-AF39-489AA065A82E}">
      <dsp:nvSpPr>
        <dsp:cNvPr id="0" name=""/>
        <dsp:cNvSpPr/>
      </dsp:nvSpPr>
      <dsp:spPr>
        <a:xfrm>
          <a:off x="0" y="188710"/>
          <a:ext cx="8487741" cy="1108800"/>
        </a:xfrm>
        <a:prstGeom prst="rect">
          <a:avLst/>
        </a:prstGeom>
        <a:solidFill>
          <a:schemeClr val="lt1">
            <a:alpha val="90000"/>
            <a:hueOff val="0"/>
            <a:satOff val="0"/>
            <a:lumOff val="0"/>
            <a:alphaOff val="0"/>
          </a:schemeClr>
        </a:solidFill>
        <a:ln w="25400" cap="flat" cmpd="sng" algn="ctr">
          <a:solidFill>
            <a:srgbClr val="BFE1B6"/>
          </a:solidFill>
          <a:prstDash val="solid"/>
        </a:ln>
        <a:effectLst/>
      </dsp:spPr>
      <dsp:style>
        <a:lnRef idx="2">
          <a:scrgbClr r="0" g="0" b="0"/>
        </a:lnRef>
        <a:fillRef idx="1">
          <a:scrgbClr r="0" g="0" b="0"/>
        </a:fillRef>
        <a:effectRef idx="0">
          <a:scrgbClr r="0" g="0" b="0"/>
        </a:effectRef>
        <a:fontRef idx="minor"/>
      </dsp:style>
      <dsp:txBody>
        <a:bodyPr spcFirstLastPara="0" vert="horz" wrap="square" lIns="658743" tIns="229108" rIns="658743" bIns="78232" numCol="1" spcCol="1270" anchor="t" anchorCtr="0">
          <a:noAutofit/>
        </a:bodyPr>
        <a:lstStyle/>
        <a:p>
          <a:pPr marL="112713" lvl="1" indent="-112713" algn="l" defTabSz="488950">
            <a:lnSpc>
              <a:spcPct val="90000"/>
            </a:lnSpc>
            <a:spcBef>
              <a:spcPct val="0"/>
            </a:spcBef>
            <a:spcAft>
              <a:spcPct val="15000"/>
            </a:spcAft>
            <a:buChar char="•"/>
          </a:pPr>
          <a:r>
            <a:rPr lang="en-US" sz="1100" b="0" i="0" kern="1200" dirty="0"/>
            <a:t>Districts received list of selected schools in September</a:t>
          </a:r>
          <a:endParaRPr lang="en-US" sz="1100" kern="1200" dirty="0"/>
        </a:p>
        <a:p>
          <a:pPr marL="112713" lvl="1" indent="-112713" algn="l" defTabSz="488950">
            <a:lnSpc>
              <a:spcPct val="90000"/>
            </a:lnSpc>
            <a:spcBef>
              <a:spcPct val="0"/>
            </a:spcBef>
            <a:spcAft>
              <a:spcPct val="15000"/>
            </a:spcAft>
            <a:buChar char="•"/>
          </a:pPr>
          <a:r>
            <a:rPr lang="en-US" sz="1100" kern="1200" dirty="0"/>
            <a:t>Social studies tests are comprised of a single 65-minute unit</a:t>
          </a:r>
        </a:p>
        <a:p>
          <a:pPr marL="112713" lvl="1" indent="-112713" algn="l" defTabSz="488950">
            <a:lnSpc>
              <a:spcPct val="90000"/>
            </a:lnSpc>
            <a:spcBef>
              <a:spcPct val="0"/>
            </a:spcBef>
            <a:spcAft>
              <a:spcPct val="15000"/>
            </a:spcAft>
            <a:buChar char="•"/>
          </a:pPr>
          <a:r>
            <a:rPr lang="en-US" sz="1100" b="0" i="0" kern="1200" dirty="0"/>
            <a:t>Test codes for CMAS (SS04S and SS07S) and CoAlt (SS04A and SS07A) were re-added to PA</a:t>
          </a:r>
          <a:r>
            <a:rPr lang="en-US" sz="1100" b="0" i="0" kern="1200" baseline="30000" dirty="0"/>
            <a:t>next</a:t>
          </a:r>
          <a:endParaRPr lang="en-US" sz="1100" kern="1200" dirty="0"/>
        </a:p>
        <a:p>
          <a:pPr marL="112713" lvl="1" indent="-112713" algn="l" defTabSz="488950">
            <a:lnSpc>
              <a:spcPct val="90000"/>
            </a:lnSpc>
            <a:spcBef>
              <a:spcPct val="0"/>
            </a:spcBef>
            <a:spcAft>
              <a:spcPct val="15000"/>
            </a:spcAft>
            <a:buChar char="•"/>
          </a:pPr>
          <a:r>
            <a:rPr lang="en-US" sz="1100" b="0" i="0" kern="1200" dirty="0"/>
            <a:t>If schools are selected for social studies administration, make sure social studies tests are assigned to students in grades 4 and/or 7</a:t>
          </a:r>
          <a:endParaRPr lang="en-US" sz="1100" kern="1200" dirty="0"/>
        </a:p>
      </dsp:txBody>
      <dsp:txXfrm>
        <a:off x="0" y="188710"/>
        <a:ext cx="8487741" cy="1108800"/>
      </dsp:txXfrm>
    </dsp:sp>
    <dsp:sp modelId="{3CC40266-FF58-43FB-AAA7-BB9393656C2C}">
      <dsp:nvSpPr>
        <dsp:cNvPr id="0" name=""/>
        <dsp:cNvSpPr/>
      </dsp:nvSpPr>
      <dsp:spPr>
        <a:xfrm>
          <a:off x="424387" y="26350"/>
          <a:ext cx="5941418" cy="324720"/>
        </a:xfrm>
        <a:prstGeom prst="roundRect">
          <a:avLst/>
        </a:prstGeom>
        <a:solidFill>
          <a:srgbClr val="5BCB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571" tIns="0" rIns="224571" bIns="0" numCol="1" spcCol="1270" anchor="ctr" anchorCtr="0">
          <a:noAutofit/>
        </a:bodyPr>
        <a:lstStyle/>
        <a:p>
          <a:pPr marL="0" lvl="0" indent="0" algn="l" defTabSz="533400">
            <a:lnSpc>
              <a:spcPct val="90000"/>
            </a:lnSpc>
            <a:spcBef>
              <a:spcPct val="0"/>
            </a:spcBef>
            <a:spcAft>
              <a:spcPct val="35000"/>
            </a:spcAft>
            <a:buNone/>
          </a:pPr>
          <a:r>
            <a:rPr lang="en-US" sz="1200" b="0" i="0" kern="1200" dirty="0">
              <a:solidFill>
                <a:schemeClr val="tx1"/>
              </a:solidFill>
            </a:rPr>
            <a:t>Return of social studies (sampled schools only)</a:t>
          </a:r>
          <a:endParaRPr lang="en-US" sz="1200" kern="1200" dirty="0">
            <a:solidFill>
              <a:schemeClr val="tx1"/>
            </a:solidFill>
          </a:endParaRPr>
        </a:p>
      </dsp:txBody>
      <dsp:txXfrm>
        <a:off x="440239" y="42202"/>
        <a:ext cx="5909714" cy="293016"/>
      </dsp:txXfrm>
    </dsp:sp>
    <dsp:sp modelId="{D92833BC-EDD4-44D5-975E-E0EA50EE2654}">
      <dsp:nvSpPr>
        <dsp:cNvPr id="0" name=""/>
        <dsp:cNvSpPr/>
      </dsp:nvSpPr>
      <dsp:spPr>
        <a:xfrm>
          <a:off x="0" y="1519270"/>
          <a:ext cx="8487741" cy="606375"/>
        </a:xfrm>
        <a:prstGeom prst="rect">
          <a:avLst/>
        </a:prstGeom>
        <a:solidFill>
          <a:schemeClr val="lt1">
            <a:alpha val="90000"/>
            <a:hueOff val="0"/>
            <a:satOff val="0"/>
            <a:lumOff val="0"/>
            <a:alphaOff val="0"/>
          </a:schemeClr>
        </a:solidFill>
        <a:ln w="25400" cap="flat" cmpd="sng" algn="ctr">
          <a:solidFill>
            <a:srgbClr val="BFE1B6"/>
          </a:solidFill>
          <a:prstDash val="solid"/>
        </a:ln>
        <a:effectLst/>
      </dsp:spPr>
      <dsp:style>
        <a:lnRef idx="2">
          <a:scrgbClr r="0" g="0" b="0"/>
        </a:lnRef>
        <a:fillRef idx="1">
          <a:scrgbClr r="0" g="0" b="0"/>
        </a:fillRef>
        <a:effectRef idx="0">
          <a:scrgbClr r="0" g="0" b="0"/>
        </a:effectRef>
        <a:fontRef idx="minor"/>
      </dsp:style>
      <dsp:txBody>
        <a:bodyPr spcFirstLastPara="0" vert="horz" wrap="square" lIns="658743" tIns="229108" rIns="658743" bIns="78232" numCol="1" spcCol="1270" anchor="t" anchorCtr="0">
          <a:noAutofit/>
        </a:bodyPr>
        <a:lstStyle/>
        <a:p>
          <a:pPr marL="112713" lvl="1" indent="-112713" algn="l" defTabSz="488950">
            <a:lnSpc>
              <a:spcPct val="90000"/>
            </a:lnSpc>
            <a:spcBef>
              <a:spcPct val="0"/>
            </a:spcBef>
            <a:spcAft>
              <a:spcPct val="15000"/>
            </a:spcAft>
            <a:buChar char="•"/>
          </a:pPr>
          <a:r>
            <a:rPr lang="en-US" sz="1100" b="0" i="0" kern="1200" dirty="0"/>
            <a:t>The Assistive Technology form allows certain whitelisted programs to run on a student’s device while using TestNav, the student testing application</a:t>
          </a:r>
          <a:endParaRPr lang="en-US" sz="1100" kern="1200" dirty="0"/>
        </a:p>
      </dsp:txBody>
      <dsp:txXfrm>
        <a:off x="0" y="1519270"/>
        <a:ext cx="8487741" cy="606375"/>
      </dsp:txXfrm>
    </dsp:sp>
    <dsp:sp modelId="{018E8C8E-1AE8-4370-9515-5104E97AD4FF}">
      <dsp:nvSpPr>
        <dsp:cNvPr id="0" name=""/>
        <dsp:cNvSpPr/>
      </dsp:nvSpPr>
      <dsp:spPr>
        <a:xfrm>
          <a:off x="424387" y="1356910"/>
          <a:ext cx="5941418" cy="324720"/>
        </a:xfrm>
        <a:prstGeom prst="roundRect">
          <a:avLst/>
        </a:prstGeom>
        <a:solidFill>
          <a:srgbClr val="5BCB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571" tIns="0" rIns="224571" bIns="0" numCol="1" spcCol="1270" anchor="ctr" anchorCtr="0">
          <a:noAutofit/>
        </a:bodyPr>
        <a:lstStyle/>
        <a:p>
          <a:pPr marL="0" lvl="0" indent="0" algn="l" defTabSz="533400">
            <a:lnSpc>
              <a:spcPct val="90000"/>
            </a:lnSpc>
            <a:spcBef>
              <a:spcPct val="0"/>
            </a:spcBef>
            <a:spcAft>
              <a:spcPct val="35000"/>
            </a:spcAft>
            <a:buNone/>
          </a:pPr>
          <a:r>
            <a:rPr lang="en-US" sz="1200" b="0" i="0" kern="1200" dirty="0">
              <a:solidFill>
                <a:schemeClr val="tx1"/>
              </a:solidFill>
            </a:rPr>
            <a:t>Assistive Technology forms are now available for all content area assessments</a:t>
          </a:r>
          <a:endParaRPr lang="en-US" sz="1200" kern="1200" dirty="0">
            <a:solidFill>
              <a:schemeClr val="tx1"/>
            </a:solidFill>
          </a:endParaRPr>
        </a:p>
      </dsp:txBody>
      <dsp:txXfrm>
        <a:off x="440239" y="1372762"/>
        <a:ext cx="5909714" cy="293016"/>
      </dsp:txXfrm>
    </dsp:sp>
    <dsp:sp modelId="{4D6BA1A3-6C2A-4B89-98E2-6CB729C37182}">
      <dsp:nvSpPr>
        <dsp:cNvPr id="0" name=""/>
        <dsp:cNvSpPr/>
      </dsp:nvSpPr>
      <dsp:spPr>
        <a:xfrm>
          <a:off x="0" y="2347405"/>
          <a:ext cx="8487741" cy="970200"/>
        </a:xfrm>
        <a:prstGeom prst="rect">
          <a:avLst/>
        </a:prstGeom>
        <a:solidFill>
          <a:schemeClr val="lt1">
            <a:alpha val="90000"/>
            <a:hueOff val="0"/>
            <a:satOff val="0"/>
            <a:lumOff val="0"/>
            <a:alphaOff val="0"/>
          </a:schemeClr>
        </a:solidFill>
        <a:ln w="25400" cap="flat" cmpd="sng" algn="ctr">
          <a:solidFill>
            <a:srgbClr val="BFE1B6"/>
          </a:solidFill>
          <a:prstDash val="solid"/>
        </a:ln>
        <a:effectLst/>
      </dsp:spPr>
      <dsp:style>
        <a:lnRef idx="2">
          <a:scrgbClr r="0" g="0" b="0"/>
        </a:lnRef>
        <a:fillRef idx="1">
          <a:scrgbClr r="0" g="0" b="0"/>
        </a:fillRef>
        <a:effectRef idx="0">
          <a:scrgbClr r="0" g="0" b="0"/>
        </a:effectRef>
        <a:fontRef idx="minor"/>
      </dsp:style>
      <dsp:txBody>
        <a:bodyPr spcFirstLastPara="0" vert="horz" wrap="square" lIns="658743" tIns="229108" rIns="658743" bIns="78232" numCol="1" spcCol="1270" anchor="t" anchorCtr="0">
          <a:noAutofit/>
        </a:bodyPr>
        <a:lstStyle/>
        <a:p>
          <a:pPr marL="112713" lvl="1" indent="-112713" algn="l" defTabSz="488950">
            <a:lnSpc>
              <a:spcPct val="90000"/>
            </a:lnSpc>
            <a:spcBef>
              <a:spcPct val="0"/>
            </a:spcBef>
            <a:spcAft>
              <a:spcPct val="15000"/>
            </a:spcAft>
            <a:buChar char="•"/>
          </a:pPr>
          <a:r>
            <a:rPr lang="en-US" sz="1100" b="0" i="0" kern="1200" dirty="0"/>
            <a:t>Online sessions cannot be prepared if a student in the session is assigned a Not Tested Code</a:t>
          </a:r>
          <a:endParaRPr lang="en-US" sz="1100" kern="1200" dirty="0"/>
        </a:p>
        <a:p>
          <a:pPr marL="344488" lvl="2" indent="-112713" algn="l" defTabSz="488950">
            <a:lnSpc>
              <a:spcPct val="90000"/>
            </a:lnSpc>
            <a:spcBef>
              <a:spcPct val="0"/>
            </a:spcBef>
            <a:spcAft>
              <a:spcPct val="15000"/>
            </a:spcAft>
            <a:buChar char="•"/>
          </a:pPr>
          <a:r>
            <a:rPr lang="en-US" sz="1100" b="0" i="0" kern="1200" dirty="0"/>
            <a:t>An error will appear indicating student(s) that need to be addressed</a:t>
          </a:r>
          <a:endParaRPr lang="en-US" sz="1100" kern="1200" dirty="0"/>
        </a:p>
        <a:p>
          <a:pPr marL="569913" lvl="3" indent="-112713" algn="l" defTabSz="488950">
            <a:lnSpc>
              <a:spcPct val="90000"/>
            </a:lnSpc>
            <a:spcBef>
              <a:spcPct val="0"/>
            </a:spcBef>
            <a:spcAft>
              <a:spcPct val="15000"/>
            </a:spcAft>
            <a:buChar char="•"/>
          </a:pPr>
          <a:r>
            <a:rPr lang="en-US" sz="1100" b="0" i="0" kern="1200" dirty="0"/>
            <a:t>If the student </a:t>
          </a:r>
          <a:r>
            <a:rPr lang="en-US" sz="1100" b="0" i="1" kern="1200" dirty="0"/>
            <a:t>should</a:t>
          </a:r>
          <a:r>
            <a:rPr lang="en-US" sz="1100" b="0" i="0" kern="1200" dirty="0"/>
            <a:t> test, remove the Not Tested Code and Reason</a:t>
          </a:r>
          <a:endParaRPr lang="en-US" sz="1100" kern="1200" dirty="0"/>
        </a:p>
        <a:p>
          <a:pPr marL="569913" lvl="3" indent="-112713" algn="l" defTabSz="488950">
            <a:lnSpc>
              <a:spcPct val="90000"/>
            </a:lnSpc>
            <a:spcBef>
              <a:spcPct val="0"/>
            </a:spcBef>
            <a:spcAft>
              <a:spcPct val="15000"/>
            </a:spcAft>
            <a:buChar char="•"/>
          </a:pPr>
          <a:r>
            <a:rPr lang="en-US" sz="1100" b="0" i="0" kern="1200" dirty="0"/>
            <a:t>If the student </a:t>
          </a:r>
          <a:r>
            <a:rPr lang="en-US" sz="1100" b="0" i="1" kern="1200" dirty="0"/>
            <a:t>should not </a:t>
          </a:r>
          <a:r>
            <a:rPr lang="en-US" sz="1100" b="0" i="0" kern="1200" dirty="0"/>
            <a:t>test, remove the student’s test from the session</a:t>
          </a:r>
          <a:endParaRPr lang="en-US" sz="1100" kern="1200" dirty="0"/>
        </a:p>
      </dsp:txBody>
      <dsp:txXfrm>
        <a:off x="0" y="2347405"/>
        <a:ext cx="8487741" cy="970200"/>
      </dsp:txXfrm>
    </dsp:sp>
    <dsp:sp modelId="{94C5FC96-45B1-4FAC-B9F6-F8165C3A7732}">
      <dsp:nvSpPr>
        <dsp:cNvPr id="0" name=""/>
        <dsp:cNvSpPr/>
      </dsp:nvSpPr>
      <dsp:spPr>
        <a:xfrm>
          <a:off x="424387" y="2185045"/>
          <a:ext cx="5941418" cy="324720"/>
        </a:xfrm>
        <a:prstGeom prst="roundRect">
          <a:avLst/>
        </a:prstGeom>
        <a:solidFill>
          <a:srgbClr val="5BCB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571" tIns="0" rIns="224571" bIns="0" numCol="1" spcCol="1270" anchor="ctr" anchorCtr="0">
          <a:noAutofit/>
        </a:bodyPr>
        <a:lstStyle/>
        <a:p>
          <a:pPr marL="0" lvl="0" indent="0" algn="l" defTabSz="533400">
            <a:lnSpc>
              <a:spcPct val="90000"/>
            </a:lnSpc>
            <a:spcBef>
              <a:spcPct val="0"/>
            </a:spcBef>
            <a:spcAft>
              <a:spcPct val="35000"/>
            </a:spcAft>
            <a:buNone/>
          </a:pPr>
          <a:r>
            <a:rPr lang="en-US" sz="1200" b="0" i="0" kern="1200" dirty="0">
              <a:solidFill>
                <a:schemeClr val="tx1"/>
              </a:solidFill>
            </a:rPr>
            <a:t>Online Test Sessions Setup</a:t>
          </a:r>
          <a:endParaRPr lang="en-US" sz="1200" kern="1200" dirty="0">
            <a:solidFill>
              <a:schemeClr val="tx1"/>
            </a:solidFill>
          </a:endParaRPr>
        </a:p>
      </dsp:txBody>
      <dsp:txXfrm>
        <a:off x="440239" y="2200897"/>
        <a:ext cx="5909714" cy="2930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BA4C7-7C0F-45F9-948D-47EC7DABD0DE}">
      <dsp:nvSpPr>
        <dsp:cNvPr id="0" name=""/>
        <dsp:cNvSpPr/>
      </dsp:nvSpPr>
      <dsp:spPr>
        <a:xfrm>
          <a:off x="0" y="268600"/>
          <a:ext cx="7604125" cy="542587"/>
        </a:xfrm>
        <a:prstGeom prst="rect">
          <a:avLst/>
        </a:prstGeom>
        <a:solidFill>
          <a:schemeClr val="lt1">
            <a:alpha val="90000"/>
            <a:hueOff val="0"/>
            <a:satOff val="0"/>
            <a:lumOff val="0"/>
            <a:alphaOff val="0"/>
          </a:schemeClr>
        </a:solidFill>
        <a:ln w="25400" cap="flat" cmpd="sng" algn="ctr">
          <a:solidFill>
            <a:srgbClr val="BFE1B6"/>
          </a:solidFill>
          <a:prstDash val="solid"/>
        </a:ln>
        <a:effectLst/>
      </dsp:spPr>
      <dsp:style>
        <a:lnRef idx="2">
          <a:scrgbClr r="0" g="0" b="0"/>
        </a:lnRef>
        <a:fillRef idx="1">
          <a:scrgbClr r="0" g="0" b="0"/>
        </a:fillRef>
        <a:effectRef idx="0">
          <a:scrgbClr r="0" g="0" b="0"/>
        </a:effectRef>
        <a:fontRef idx="minor"/>
      </dsp:style>
      <dsp:txBody>
        <a:bodyPr spcFirstLastPara="0" vert="horz" wrap="square" lIns="590165" tIns="270764" rIns="590165"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t>Grades 5, 8 and 11</a:t>
          </a:r>
        </a:p>
      </dsp:txBody>
      <dsp:txXfrm>
        <a:off x="0" y="268600"/>
        <a:ext cx="7604125" cy="542587"/>
      </dsp:txXfrm>
    </dsp:sp>
    <dsp:sp modelId="{BEE05497-1344-40A0-9FF4-0EB196CD0933}">
      <dsp:nvSpPr>
        <dsp:cNvPr id="0" name=""/>
        <dsp:cNvSpPr/>
      </dsp:nvSpPr>
      <dsp:spPr>
        <a:xfrm>
          <a:off x="380206" y="76720"/>
          <a:ext cx="5322887" cy="383760"/>
        </a:xfrm>
        <a:prstGeom prst="roundRect">
          <a:avLst/>
        </a:prstGeom>
        <a:solidFill>
          <a:srgbClr val="5BCB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192" tIns="0" rIns="201192" bIns="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rPr>
            <a:t>Science</a:t>
          </a:r>
        </a:p>
      </dsp:txBody>
      <dsp:txXfrm>
        <a:off x="398940" y="95454"/>
        <a:ext cx="5285419" cy="346292"/>
      </dsp:txXfrm>
    </dsp:sp>
    <dsp:sp modelId="{3BADA5FC-5ED5-4B72-AC78-4CCFAE8FBE1F}">
      <dsp:nvSpPr>
        <dsp:cNvPr id="0" name=""/>
        <dsp:cNvSpPr/>
      </dsp:nvSpPr>
      <dsp:spPr>
        <a:xfrm>
          <a:off x="0" y="1073268"/>
          <a:ext cx="7604125" cy="542587"/>
        </a:xfrm>
        <a:prstGeom prst="rect">
          <a:avLst/>
        </a:prstGeom>
        <a:solidFill>
          <a:schemeClr val="lt1">
            <a:alpha val="90000"/>
            <a:hueOff val="0"/>
            <a:satOff val="0"/>
            <a:lumOff val="0"/>
            <a:alphaOff val="0"/>
          </a:schemeClr>
        </a:solidFill>
        <a:ln w="25400" cap="flat" cmpd="sng" algn="ctr">
          <a:solidFill>
            <a:srgbClr val="BFE1B6"/>
          </a:solidFill>
          <a:prstDash val="solid"/>
        </a:ln>
        <a:effectLst/>
      </dsp:spPr>
      <dsp:style>
        <a:lnRef idx="2">
          <a:scrgbClr r="0" g="0" b="0"/>
        </a:lnRef>
        <a:fillRef idx="1">
          <a:scrgbClr r="0" g="0" b="0"/>
        </a:fillRef>
        <a:effectRef idx="0">
          <a:scrgbClr r="0" g="0" b="0"/>
        </a:effectRef>
        <a:fontRef idx="minor"/>
      </dsp:style>
      <dsp:txBody>
        <a:bodyPr spcFirstLastPara="0" vert="horz" wrap="square" lIns="590165" tIns="270764" rIns="590165"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a:t>Grades 3 through 8</a:t>
          </a:r>
        </a:p>
      </dsp:txBody>
      <dsp:txXfrm>
        <a:off x="0" y="1073268"/>
        <a:ext cx="7604125" cy="542587"/>
      </dsp:txXfrm>
    </dsp:sp>
    <dsp:sp modelId="{4F52926B-2C8E-4C3A-91B8-A7D007942AFD}">
      <dsp:nvSpPr>
        <dsp:cNvPr id="0" name=""/>
        <dsp:cNvSpPr/>
      </dsp:nvSpPr>
      <dsp:spPr>
        <a:xfrm>
          <a:off x="380206" y="881388"/>
          <a:ext cx="5322887" cy="383760"/>
        </a:xfrm>
        <a:prstGeom prst="roundRect">
          <a:avLst/>
        </a:prstGeom>
        <a:solidFill>
          <a:srgbClr val="5BCB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192" tIns="0" rIns="201192" bIns="0" numCol="1" spcCol="1270" anchor="ctr" anchorCtr="0">
          <a:noAutofit/>
        </a:bodyPr>
        <a:lstStyle/>
        <a:p>
          <a:pPr marL="0" lvl="0" indent="0" algn="l" defTabSz="711200">
            <a:lnSpc>
              <a:spcPct val="90000"/>
            </a:lnSpc>
            <a:spcBef>
              <a:spcPct val="0"/>
            </a:spcBef>
            <a:spcAft>
              <a:spcPct val="35000"/>
            </a:spcAft>
            <a:buNone/>
          </a:pPr>
          <a:r>
            <a:rPr lang="en-US" sz="1600" b="1" kern="1200">
              <a:solidFill>
                <a:schemeClr val="tx1"/>
              </a:solidFill>
            </a:rPr>
            <a:t>Math</a:t>
          </a:r>
        </a:p>
      </dsp:txBody>
      <dsp:txXfrm>
        <a:off x="398940" y="900122"/>
        <a:ext cx="5285419" cy="346292"/>
      </dsp:txXfrm>
    </dsp:sp>
    <dsp:sp modelId="{A9CA00E8-4725-46E5-814D-F749E70A7AD5}">
      <dsp:nvSpPr>
        <dsp:cNvPr id="0" name=""/>
        <dsp:cNvSpPr/>
      </dsp:nvSpPr>
      <dsp:spPr>
        <a:xfrm>
          <a:off x="0" y="1877936"/>
          <a:ext cx="7604125" cy="737100"/>
        </a:xfrm>
        <a:prstGeom prst="rect">
          <a:avLst/>
        </a:prstGeom>
        <a:solidFill>
          <a:schemeClr val="lt1">
            <a:alpha val="90000"/>
            <a:hueOff val="0"/>
            <a:satOff val="0"/>
            <a:lumOff val="0"/>
            <a:alphaOff val="0"/>
          </a:schemeClr>
        </a:solidFill>
        <a:ln w="25400" cap="flat" cmpd="sng" algn="ctr">
          <a:solidFill>
            <a:srgbClr val="BFE1B6"/>
          </a:solidFill>
          <a:prstDash val="solid"/>
        </a:ln>
        <a:effectLst/>
      </dsp:spPr>
      <dsp:style>
        <a:lnRef idx="2">
          <a:scrgbClr r="0" g="0" b="0"/>
        </a:lnRef>
        <a:fillRef idx="1">
          <a:scrgbClr r="0" g="0" b="0"/>
        </a:fillRef>
        <a:effectRef idx="0">
          <a:scrgbClr r="0" g="0" b="0"/>
        </a:effectRef>
        <a:fontRef idx="minor"/>
      </dsp:style>
      <dsp:txBody>
        <a:bodyPr spcFirstLastPara="0" vert="horz" wrap="square" lIns="590165" tIns="270764" rIns="590165"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a:t>Grades 3 through 8</a:t>
          </a:r>
        </a:p>
        <a:p>
          <a:pPr marL="228600" lvl="2" indent="-114300" algn="l" defTabSz="577850">
            <a:lnSpc>
              <a:spcPct val="90000"/>
            </a:lnSpc>
            <a:spcBef>
              <a:spcPct val="0"/>
            </a:spcBef>
            <a:spcAft>
              <a:spcPct val="15000"/>
            </a:spcAft>
            <a:buChar char="•"/>
          </a:pPr>
          <a:r>
            <a:rPr lang="en-US" sz="1300" kern="1200" dirty="0"/>
            <a:t>CSLA: ELA accommodation for eligible multilingual learners in grades 3 and 4</a:t>
          </a:r>
        </a:p>
      </dsp:txBody>
      <dsp:txXfrm>
        <a:off x="0" y="1877936"/>
        <a:ext cx="7604125" cy="737100"/>
      </dsp:txXfrm>
    </dsp:sp>
    <dsp:sp modelId="{70DC56E4-C2C7-44D3-B56E-8F0F6BE8B585}">
      <dsp:nvSpPr>
        <dsp:cNvPr id="0" name=""/>
        <dsp:cNvSpPr/>
      </dsp:nvSpPr>
      <dsp:spPr>
        <a:xfrm>
          <a:off x="380206" y="1686056"/>
          <a:ext cx="5322887" cy="383760"/>
        </a:xfrm>
        <a:prstGeom prst="roundRect">
          <a:avLst/>
        </a:prstGeom>
        <a:solidFill>
          <a:srgbClr val="5BCB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192" tIns="0" rIns="201192" bIns="0" numCol="1" spcCol="1270" anchor="ctr" anchorCtr="0">
          <a:noAutofit/>
        </a:bodyPr>
        <a:lstStyle/>
        <a:p>
          <a:pPr marL="0" lvl="0" indent="0" algn="l" defTabSz="711200">
            <a:lnSpc>
              <a:spcPct val="90000"/>
            </a:lnSpc>
            <a:spcBef>
              <a:spcPct val="0"/>
            </a:spcBef>
            <a:spcAft>
              <a:spcPct val="35000"/>
            </a:spcAft>
            <a:buNone/>
          </a:pPr>
          <a:r>
            <a:rPr lang="en-US" sz="1600" b="1" kern="1200">
              <a:solidFill>
                <a:schemeClr val="tx1"/>
              </a:solidFill>
            </a:rPr>
            <a:t>ELA</a:t>
          </a:r>
        </a:p>
      </dsp:txBody>
      <dsp:txXfrm>
        <a:off x="398940" y="1704790"/>
        <a:ext cx="5285419" cy="346292"/>
      </dsp:txXfrm>
    </dsp:sp>
    <dsp:sp modelId="{AFC111A2-27E0-44B2-B067-B51852F9097E}">
      <dsp:nvSpPr>
        <dsp:cNvPr id="0" name=""/>
        <dsp:cNvSpPr/>
      </dsp:nvSpPr>
      <dsp:spPr>
        <a:xfrm>
          <a:off x="0" y="2877116"/>
          <a:ext cx="7604125" cy="737100"/>
        </a:xfrm>
        <a:prstGeom prst="rect">
          <a:avLst/>
        </a:prstGeom>
        <a:solidFill>
          <a:schemeClr val="lt1">
            <a:alpha val="90000"/>
            <a:hueOff val="0"/>
            <a:satOff val="0"/>
            <a:lumOff val="0"/>
            <a:alphaOff val="0"/>
          </a:schemeClr>
        </a:solidFill>
        <a:ln w="25400" cap="flat" cmpd="sng" algn="ctr">
          <a:solidFill>
            <a:srgbClr val="BFE1B6"/>
          </a:solidFill>
          <a:prstDash val="solid"/>
        </a:ln>
        <a:effectLst/>
      </dsp:spPr>
      <dsp:style>
        <a:lnRef idx="2">
          <a:scrgbClr r="0" g="0" b="0"/>
        </a:lnRef>
        <a:fillRef idx="1">
          <a:scrgbClr r="0" g="0" b="0"/>
        </a:fillRef>
        <a:effectRef idx="0">
          <a:scrgbClr r="0" g="0" b="0"/>
        </a:effectRef>
        <a:fontRef idx="minor"/>
      </dsp:style>
      <dsp:txBody>
        <a:bodyPr spcFirstLastPara="0" vert="horz" wrap="square" lIns="590165" tIns="270764" rIns="590165"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a:t>Grades 4 and 7</a:t>
          </a:r>
        </a:p>
        <a:p>
          <a:pPr marL="228600" lvl="2" indent="-114300" algn="l" defTabSz="577850">
            <a:lnSpc>
              <a:spcPct val="90000"/>
            </a:lnSpc>
            <a:spcBef>
              <a:spcPct val="0"/>
            </a:spcBef>
            <a:spcAft>
              <a:spcPct val="15000"/>
            </a:spcAft>
            <a:buChar char="•"/>
          </a:pPr>
          <a:r>
            <a:rPr lang="en-US" sz="1300" kern="1200" dirty="0"/>
            <a:t>Administered only at selected schools</a:t>
          </a:r>
        </a:p>
      </dsp:txBody>
      <dsp:txXfrm>
        <a:off x="0" y="2877116"/>
        <a:ext cx="7604125" cy="737100"/>
      </dsp:txXfrm>
    </dsp:sp>
    <dsp:sp modelId="{B05B5347-5787-40D4-9598-7D84452069CF}">
      <dsp:nvSpPr>
        <dsp:cNvPr id="0" name=""/>
        <dsp:cNvSpPr/>
      </dsp:nvSpPr>
      <dsp:spPr>
        <a:xfrm>
          <a:off x="380206" y="2685236"/>
          <a:ext cx="5322887" cy="383760"/>
        </a:xfrm>
        <a:prstGeom prst="roundRect">
          <a:avLst/>
        </a:prstGeom>
        <a:solidFill>
          <a:srgbClr val="5BCB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192" tIns="0" rIns="201192" bIns="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rPr>
            <a:t>Social Studies</a:t>
          </a:r>
        </a:p>
      </dsp:txBody>
      <dsp:txXfrm>
        <a:off x="398940" y="2703970"/>
        <a:ext cx="5285419" cy="3462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F7231F-BFBB-4D2F-AFE8-F8E7020771B8}">
      <dsp:nvSpPr>
        <dsp:cNvPr id="0" name=""/>
        <dsp:cNvSpPr/>
      </dsp:nvSpPr>
      <dsp:spPr>
        <a:xfrm>
          <a:off x="271767" y="512370"/>
          <a:ext cx="444550" cy="44455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2B05CDD-A17C-4E37-A0D2-0A9E7399E299}">
      <dsp:nvSpPr>
        <dsp:cNvPr id="0" name=""/>
        <dsp:cNvSpPr/>
      </dsp:nvSpPr>
      <dsp:spPr>
        <a:xfrm>
          <a:off x="97" y="1122587"/>
          <a:ext cx="987890" cy="39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Ensure students have all necessary materials for each unit</a:t>
          </a:r>
        </a:p>
      </dsp:txBody>
      <dsp:txXfrm>
        <a:off x="97" y="1122587"/>
        <a:ext cx="987890" cy="395156"/>
      </dsp:txXfrm>
    </dsp:sp>
    <dsp:sp modelId="{020AFEB4-A46D-4B98-B05C-3992660A7CC7}">
      <dsp:nvSpPr>
        <dsp:cNvPr id="0" name=""/>
        <dsp:cNvSpPr/>
      </dsp:nvSpPr>
      <dsp:spPr>
        <a:xfrm>
          <a:off x="1432538" y="512370"/>
          <a:ext cx="444550" cy="4445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AEB99E1-1904-4B61-93E6-DC058948A2B6}">
      <dsp:nvSpPr>
        <dsp:cNvPr id="0" name=""/>
        <dsp:cNvSpPr/>
      </dsp:nvSpPr>
      <dsp:spPr>
        <a:xfrm>
          <a:off x="1160868" y="1122587"/>
          <a:ext cx="987890" cy="39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Ensure a standardized testing environment</a:t>
          </a:r>
        </a:p>
      </dsp:txBody>
      <dsp:txXfrm>
        <a:off x="1160868" y="1122587"/>
        <a:ext cx="987890" cy="395156"/>
      </dsp:txXfrm>
    </dsp:sp>
    <dsp:sp modelId="{37A83D66-6A0D-4D8C-9D31-F1F0DB3003C2}">
      <dsp:nvSpPr>
        <dsp:cNvPr id="0" name=""/>
        <dsp:cNvSpPr/>
      </dsp:nvSpPr>
      <dsp:spPr>
        <a:xfrm>
          <a:off x="2593310" y="512370"/>
          <a:ext cx="444550" cy="44455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52EA184-2409-4467-AF54-0E410CAF890C}">
      <dsp:nvSpPr>
        <dsp:cNvPr id="0" name=""/>
        <dsp:cNvSpPr/>
      </dsp:nvSpPr>
      <dsp:spPr>
        <a:xfrm>
          <a:off x="2321640" y="1122587"/>
          <a:ext cx="987890" cy="39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Read SAY directions exactly as written</a:t>
          </a:r>
        </a:p>
      </dsp:txBody>
      <dsp:txXfrm>
        <a:off x="2321640" y="1122587"/>
        <a:ext cx="987890" cy="395156"/>
      </dsp:txXfrm>
    </dsp:sp>
    <dsp:sp modelId="{D9419353-E099-4C3F-A159-5D40CB08D77D}">
      <dsp:nvSpPr>
        <dsp:cNvPr id="0" name=""/>
        <dsp:cNvSpPr/>
      </dsp:nvSpPr>
      <dsp:spPr>
        <a:xfrm>
          <a:off x="3754081" y="512370"/>
          <a:ext cx="444550" cy="44455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CE5FCFF-B7BD-462D-B2F0-35EE352FBF96}">
      <dsp:nvSpPr>
        <dsp:cNvPr id="0" name=""/>
        <dsp:cNvSpPr/>
      </dsp:nvSpPr>
      <dsp:spPr>
        <a:xfrm>
          <a:off x="3482411" y="1122587"/>
          <a:ext cx="987890" cy="39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Move throughout the room during testing</a:t>
          </a:r>
        </a:p>
      </dsp:txBody>
      <dsp:txXfrm>
        <a:off x="3482411" y="1122587"/>
        <a:ext cx="987890" cy="395156"/>
      </dsp:txXfrm>
    </dsp:sp>
    <dsp:sp modelId="{A57FDD59-72C1-47FD-B04C-72DF0D4818C1}">
      <dsp:nvSpPr>
        <dsp:cNvPr id="0" name=""/>
        <dsp:cNvSpPr/>
      </dsp:nvSpPr>
      <dsp:spPr>
        <a:xfrm>
          <a:off x="852153" y="1764716"/>
          <a:ext cx="444550" cy="44455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7D6DFB4-4D69-49BD-B366-763EE12F1C0E}">
      <dsp:nvSpPr>
        <dsp:cNvPr id="0" name=""/>
        <dsp:cNvSpPr/>
      </dsp:nvSpPr>
      <dsp:spPr>
        <a:xfrm>
          <a:off x="580483" y="2374934"/>
          <a:ext cx="987890" cy="39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Re-read/clarify SAY directions to students when asked</a:t>
          </a:r>
        </a:p>
      </dsp:txBody>
      <dsp:txXfrm>
        <a:off x="580483" y="2374934"/>
        <a:ext cx="987890" cy="395156"/>
      </dsp:txXfrm>
    </dsp:sp>
    <dsp:sp modelId="{561E5BAC-0850-4B83-A436-7A10EEB79FE9}">
      <dsp:nvSpPr>
        <dsp:cNvPr id="0" name=""/>
        <dsp:cNvSpPr/>
      </dsp:nvSpPr>
      <dsp:spPr>
        <a:xfrm>
          <a:off x="2012924" y="1764716"/>
          <a:ext cx="444550" cy="44455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21C1DBC-EC37-486F-A244-6D6C6E8430A7}">
      <dsp:nvSpPr>
        <dsp:cNvPr id="0" name=""/>
        <dsp:cNvSpPr/>
      </dsp:nvSpPr>
      <dsp:spPr>
        <a:xfrm>
          <a:off x="1741254" y="2374934"/>
          <a:ext cx="987890" cy="39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Use proximity to keep students on task</a:t>
          </a:r>
        </a:p>
      </dsp:txBody>
      <dsp:txXfrm>
        <a:off x="1741254" y="2374934"/>
        <a:ext cx="987890" cy="395156"/>
      </dsp:txXfrm>
    </dsp:sp>
    <dsp:sp modelId="{5467E323-B534-4398-854C-E84CD902FB4A}">
      <dsp:nvSpPr>
        <dsp:cNvPr id="0" name=""/>
        <dsp:cNvSpPr/>
      </dsp:nvSpPr>
      <dsp:spPr>
        <a:xfrm>
          <a:off x="3173696" y="1764716"/>
          <a:ext cx="444550" cy="444550"/>
        </a:xfrm>
        <a:prstGeom prst="rect">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1C53FC7-2D32-45D8-81E8-8AD531622BC5}">
      <dsp:nvSpPr>
        <dsp:cNvPr id="0" name=""/>
        <dsp:cNvSpPr/>
      </dsp:nvSpPr>
      <dsp:spPr>
        <a:xfrm>
          <a:off x="2902026" y="2374934"/>
          <a:ext cx="987890" cy="39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Use “continue working” script</a:t>
          </a:r>
        </a:p>
      </dsp:txBody>
      <dsp:txXfrm>
        <a:off x="2902026" y="2374934"/>
        <a:ext cx="987890" cy="39515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6FFF0A-8223-7A8F-EAFE-F31795302D5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E1C2625-0EA1-ABD9-1211-1F4DCFA72DB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E944E12-D393-48FA-B20B-5CD63ED79603}" type="datetimeFigureOut">
              <a:rPr lang="en-US" smtClean="0"/>
              <a:t>12/6/2024</a:t>
            </a:fld>
            <a:endParaRPr lang="en-US"/>
          </a:p>
        </p:txBody>
      </p:sp>
      <p:sp>
        <p:nvSpPr>
          <p:cNvPr id="4" name="Footer Placeholder 3">
            <a:extLst>
              <a:ext uri="{FF2B5EF4-FFF2-40B4-BE49-F238E27FC236}">
                <a16:creationId xmlns:a16="http://schemas.microsoft.com/office/drawing/2014/main" id="{DF462663-F4B7-4231-F89E-C4385C879DB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0144AF5-8A34-3B0F-AE0B-1747EFD40A2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20A81B9-95F3-4C49-83C4-94A2F8736961}" type="slidenum">
              <a:rPr lang="en-US" smtClean="0"/>
              <a:t>‹#›</a:t>
            </a:fld>
            <a:endParaRPr lang="en-US"/>
          </a:p>
        </p:txBody>
      </p:sp>
    </p:spTree>
    <p:extLst>
      <p:ext uri="{BB962C8B-B14F-4D97-AF65-F5344CB8AC3E}">
        <p14:creationId xmlns:p14="http://schemas.microsoft.com/office/powerpoint/2010/main" val="39659324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1" name="Google Shape;47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78539799a0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278539799a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89630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8842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05393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0" name="Google Shape;510;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0" name="Google Shape;520;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5" name="Google Shape;525;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5" name="Google Shape;535;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109</a:t>
            </a:fld>
            <a:endParaRPr lang="en-US"/>
          </a:p>
        </p:txBody>
      </p:sp>
    </p:spTree>
    <p:extLst>
      <p:ext uri="{BB962C8B-B14F-4D97-AF65-F5344CB8AC3E}">
        <p14:creationId xmlns:p14="http://schemas.microsoft.com/office/powerpoint/2010/main" val="1993963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199128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C3E97E-4890-4915-A7C2-F3D207C521C5}" type="slidenum">
              <a:rPr lang="en-US" smtClean="0"/>
              <a:t>130</a:t>
            </a:fld>
            <a:endParaRPr lang="en-US"/>
          </a:p>
        </p:txBody>
      </p:sp>
    </p:spTree>
    <p:extLst>
      <p:ext uri="{BB962C8B-B14F-4D97-AF65-F5344CB8AC3E}">
        <p14:creationId xmlns:p14="http://schemas.microsoft.com/office/powerpoint/2010/main" val="1514077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ndParaRPr>
          </a:p>
        </p:txBody>
      </p:sp>
      <p:sp>
        <p:nvSpPr>
          <p:cNvPr id="4" name="Slide Number Placeholder 3"/>
          <p:cNvSpPr>
            <a:spLocks noGrp="1"/>
          </p:cNvSpPr>
          <p:nvPr>
            <p:ph type="sldNum" sz="quarter" idx="10"/>
          </p:nvPr>
        </p:nvSpPr>
        <p:spPr/>
        <p:txBody>
          <a:bodyPr/>
          <a:lstStyle/>
          <a:p>
            <a:fld id="{D8C3E97E-4890-4915-A7C2-F3D207C521C5}" type="slidenum">
              <a:rPr lang="en-US" smtClean="0"/>
              <a:t>137</a:t>
            </a:fld>
            <a:endParaRPr lang="en-US"/>
          </a:p>
        </p:txBody>
      </p:sp>
    </p:spTree>
    <p:extLst>
      <p:ext uri="{BB962C8B-B14F-4D97-AF65-F5344CB8AC3E}">
        <p14:creationId xmlns:p14="http://schemas.microsoft.com/office/powerpoint/2010/main" val="16311719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0" name="Google Shape;530;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a:extLst>
            <a:ext uri="{FF2B5EF4-FFF2-40B4-BE49-F238E27FC236}">
              <a16:creationId xmlns:a16="http://schemas.microsoft.com/office/drawing/2014/main" id="{81C1CB3D-CFAC-098D-F07B-0D10DBA80A5E}"/>
            </a:ext>
          </a:extLst>
        </p:cNvPr>
        <p:cNvGrpSpPr/>
        <p:nvPr/>
      </p:nvGrpSpPr>
      <p:grpSpPr>
        <a:xfrm>
          <a:off x="0" y="0"/>
          <a:ext cx="0" cy="0"/>
          <a:chOff x="0" y="0"/>
          <a:chExt cx="0" cy="0"/>
        </a:xfrm>
      </p:grpSpPr>
      <p:sp>
        <p:nvSpPr>
          <p:cNvPr id="492" name="Google Shape;492;p20:notes">
            <a:extLst>
              <a:ext uri="{FF2B5EF4-FFF2-40B4-BE49-F238E27FC236}">
                <a16:creationId xmlns:a16="http://schemas.microsoft.com/office/drawing/2014/main" id="{500D2BB4-19A6-F816-7CAC-8DB35A8EF2F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p20:notes">
            <a:extLst>
              <a:ext uri="{FF2B5EF4-FFF2-40B4-BE49-F238E27FC236}">
                <a16:creationId xmlns:a16="http://schemas.microsoft.com/office/drawing/2014/main" id="{CE51D2C5-E4C6-F739-A375-0B2EB559FFB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96111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0" name="Google Shape;500;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6" name="Google Shape;486;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78539799a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278539799a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4160479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78539799a0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278539799a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8443887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19"/>
        <p:cNvGrpSpPr/>
        <p:nvPr/>
      </p:nvGrpSpPr>
      <p:grpSpPr>
        <a:xfrm>
          <a:off x="0" y="0"/>
          <a:ext cx="0" cy="0"/>
          <a:chOff x="0" y="0"/>
          <a:chExt cx="0" cy="0"/>
        </a:xfrm>
      </p:grpSpPr>
      <p:sp>
        <p:nvSpPr>
          <p:cNvPr id="120" name="Google Shape;120;p4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
        <p:nvSpPr>
          <p:cNvPr id="121" name="Google Shape;121;p44"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44"/>
          <p:cNvSpPr txBox="1">
            <a:spLocks noGrp="1"/>
          </p:cNvSpPr>
          <p:nvPr>
            <p:ph type="sldNum" idx="2"/>
          </p:nvPr>
        </p:nvSpPr>
        <p:spPr>
          <a:xfrm>
            <a:off x="8472459"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pic>
        <p:nvPicPr>
          <p:cNvPr id="123" name="Google Shape;123;p44" descr="&quot;&quot;"/>
          <p:cNvPicPr preferRelativeResize="0"/>
          <p:nvPr/>
        </p:nvPicPr>
        <p:blipFill rotWithShape="1">
          <a:blip r:embed="rId2">
            <a:alphaModFix/>
          </a:blip>
          <a:srcRect/>
          <a:stretch/>
        </p:blipFill>
        <p:spPr>
          <a:xfrm>
            <a:off x="1" y="4320699"/>
            <a:ext cx="9144003" cy="830461"/>
          </a:xfrm>
          <a:prstGeom prst="rect">
            <a:avLst/>
          </a:prstGeom>
          <a:noFill/>
          <a:ln>
            <a:noFill/>
          </a:ln>
        </p:spPr>
      </p:pic>
      <p:pic>
        <p:nvPicPr>
          <p:cNvPr id="124" name="Google Shape;124;p44" descr="CDE logo"/>
          <p:cNvPicPr preferRelativeResize="0"/>
          <p:nvPr/>
        </p:nvPicPr>
        <p:blipFill rotWithShape="1">
          <a:blip r:embed="rId3">
            <a:alphaModFix/>
          </a:blip>
          <a:srcRect/>
          <a:stretch/>
        </p:blipFill>
        <p:spPr>
          <a:xfrm>
            <a:off x="2294527" y="746675"/>
            <a:ext cx="1456100" cy="919150"/>
          </a:xfrm>
          <a:prstGeom prst="rect">
            <a:avLst/>
          </a:prstGeom>
          <a:noFill/>
          <a:ln>
            <a:noFill/>
          </a:ln>
        </p:spPr>
      </p:pic>
      <p:pic>
        <p:nvPicPr>
          <p:cNvPr id="125" name="Google Shape;125;p44" descr="Photo of high school student"/>
          <p:cNvPicPr preferRelativeResize="0"/>
          <p:nvPr/>
        </p:nvPicPr>
        <p:blipFill rotWithShape="1">
          <a:blip r:embed="rId4">
            <a:alphaModFix/>
          </a:blip>
          <a:srcRect/>
          <a:stretch/>
        </p:blipFill>
        <p:spPr>
          <a:xfrm>
            <a:off x="6235150" y="4"/>
            <a:ext cx="2908852" cy="4320695"/>
          </a:xfrm>
          <a:prstGeom prst="rect">
            <a:avLst/>
          </a:prstGeom>
          <a:noFill/>
          <a:ln>
            <a:noFill/>
          </a:ln>
        </p:spPr>
      </p:pic>
      <p:sp>
        <p:nvSpPr>
          <p:cNvPr id="126" name="Google Shape;126;p44"/>
          <p:cNvSpPr txBox="1">
            <a:spLocks noGrp="1"/>
          </p:cNvSpPr>
          <p:nvPr>
            <p:ph type="title"/>
          </p:nvPr>
        </p:nvSpPr>
        <p:spPr>
          <a:xfrm>
            <a:off x="205527" y="1883375"/>
            <a:ext cx="5778300" cy="723625"/>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lt1"/>
              </a:buClr>
              <a:buSzPts val="2200"/>
              <a:buFont typeface="Roboto"/>
              <a:buNone/>
              <a:defRPr sz="3200">
                <a:solidFill>
                  <a:schemeClr val="lt1"/>
                </a:solidFill>
                <a:latin typeface="+mj-lt"/>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
        <p:nvSpPr>
          <p:cNvPr id="127" name="Google Shape;127;p44"/>
          <p:cNvSpPr txBox="1">
            <a:spLocks noGrp="1"/>
          </p:cNvSpPr>
          <p:nvPr>
            <p:ph type="title" idx="3"/>
          </p:nvPr>
        </p:nvSpPr>
        <p:spPr>
          <a:xfrm>
            <a:off x="205527" y="2960750"/>
            <a:ext cx="5778300" cy="10401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2200"/>
              <a:buFont typeface="Roboto"/>
              <a:buNone/>
              <a:defRPr sz="2200">
                <a:latin typeface="+mn-lt"/>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203"/>
        <p:cNvGrpSpPr/>
        <p:nvPr/>
      </p:nvGrpSpPr>
      <p:grpSpPr>
        <a:xfrm>
          <a:off x="0" y="0"/>
          <a:ext cx="0" cy="0"/>
          <a:chOff x="0" y="0"/>
          <a:chExt cx="0" cy="0"/>
        </a:xfrm>
      </p:grpSpPr>
      <p:pic>
        <p:nvPicPr>
          <p:cNvPr id="204" name="Google Shape;204;p50"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05" name="Google Shape;205;p5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mj-lt"/>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sp>
        <p:nvSpPr>
          <p:cNvPr id="206" name="Google Shape;206;p5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a:solidFill>
                <a:srgbClr val="FFFFFF"/>
              </a:solidFill>
              <a:latin typeface="Arial"/>
              <a:ea typeface="Arial"/>
              <a:cs typeface="Arial"/>
              <a:sym typeface="Arial"/>
            </a:endParaRPr>
          </a:p>
        </p:txBody>
      </p:sp>
      <p:pic>
        <p:nvPicPr>
          <p:cNvPr id="207" name="Google Shape;207;p50"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208" name="Google Shape;208;p50"/>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209"/>
        <p:cNvGrpSpPr/>
        <p:nvPr/>
      </p:nvGrpSpPr>
      <p:grpSpPr>
        <a:xfrm>
          <a:off x="0" y="0"/>
          <a:ext cx="0" cy="0"/>
          <a:chOff x="0" y="0"/>
          <a:chExt cx="0" cy="0"/>
        </a:xfrm>
      </p:grpSpPr>
      <p:pic>
        <p:nvPicPr>
          <p:cNvPr id="210" name="Google Shape;210;p51"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11" name="Google Shape;211;p5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mj-lt"/>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sp>
        <p:nvSpPr>
          <p:cNvPr id="212" name="Google Shape;212;p5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a:solidFill>
                <a:schemeClr val="dk1"/>
              </a:solidFill>
              <a:latin typeface="Arial"/>
              <a:ea typeface="Arial"/>
              <a:cs typeface="Arial"/>
              <a:sym typeface="Arial"/>
            </a:endParaRPr>
          </a:p>
        </p:txBody>
      </p:sp>
      <p:pic>
        <p:nvPicPr>
          <p:cNvPr id="213" name="Google Shape;213;p51"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214" name="Google Shape;214;p51"/>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221"/>
        <p:cNvGrpSpPr/>
        <p:nvPr/>
      </p:nvGrpSpPr>
      <p:grpSpPr>
        <a:xfrm>
          <a:off x="0" y="0"/>
          <a:ext cx="0" cy="0"/>
          <a:chOff x="0" y="0"/>
          <a:chExt cx="0" cy="0"/>
        </a:xfrm>
      </p:grpSpPr>
      <p:pic>
        <p:nvPicPr>
          <p:cNvPr id="222" name="Google Shape;222;p53"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3" name="Google Shape;223;p5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mj-lt"/>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sp>
        <p:nvSpPr>
          <p:cNvPr id="224" name="Google Shape;224;p5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a:solidFill>
                <a:schemeClr val="dk1"/>
              </a:solidFill>
              <a:latin typeface="Arial"/>
              <a:ea typeface="Arial"/>
              <a:cs typeface="Arial"/>
              <a:sym typeface="Arial"/>
            </a:endParaRPr>
          </a:p>
        </p:txBody>
      </p:sp>
      <p:pic>
        <p:nvPicPr>
          <p:cNvPr id="225" name="Google Shape;225;p53"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226" name="Google Shape;226;p53"/>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27"/>
        <p:cNvGrpSpPr/>
        <p:nvPr/>
      </p:nvGrpSpPr>
      <p:grpSpPr>
        <a:xfrm>
          <a:off x="0" y="0"/>
          <a:ext cx="0" cy="0"/>
          <a:chOff x="0" y="0"/>
          <a:chExt cx="0" cy="0"/>
        </a:xfrm>
      </p:grpSpPr>
      <p:pic>
        <p:nvPicPr>
          <p:cNvPr id="228" name="Google Shape;228;p54"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9" name="Google Shape;229;p5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mj-lt"/>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sp>
        <p:nvSpPr>
          <p:cNvPr id="230" name="Google Shape;230;p5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a:solidFill>
                <a:srgbClr val="FFFFFF"/>
              </a:solidFill>
              <a:latin typeface="Arial"/>
              <a:ea typeface="Arial"/>
              <a:cs typeface="Arial"/>
              <a:sym typeface="Arial"/>
            </a:endParaRPr>
          </a:p>
        </p:txBody>
      </p:sp>
      <p:pic>
        <p:nvPicPr>
          <p:cNvPr id="231" name="Google Shape;231;p54"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232" name="Google Shape;232;p54"/>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233"/>
        <p:cNvGrpSpPr/>
        <p:nvPr/>
      </p:nvGrpSpPr>
      <p:grpSpPr>
        <a:xfrm>
          <a:off x="0" y="0"/>
          <a:ext cx="0" cy="0"/>
          <a:chOff x="0" y="0"/>
          <a:chExt cx="0" cy="0"/>
        </a:xfrm>
      </p:grpSpPr>
      <p:pic>
        <p:nvPicPr>
          <p:cNvPr id="234" name="Google Shape;234;p55"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35" name="Google Shape;235;p5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mj-lt"/>
                <a:ea typeface="Roboto Medium" panose="02000000000000000000" pitchFamily="2" charset="0"/>
                <a:cs typeface="Roboto Medium" panose="02000000000000000000" pitchFamily="2" charset="0"/>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sp>
        <p:nvSpPr>
          <p:cNvPr id="236" name="Google Shape;236;p5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a:solidFill>
                <a:schemeClr val="dk1"/>
              </a:solidFill>
              <a:latin typeface="Arial"/>
              <a:ea typeface="Arial"/>
              <a:cs typeface="Arial"/>
              <a:sym typeface="Arial"/>
            </a:endParaRPr>
          </a:p>
        </p:txBody>
      </p:sp>
      <p:pic>
        <p:nvPicPr>
          <p:cNvPr id="237" name="Google Shape;237;p55"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238" name="Google Shape;238;p55"/>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239"/>
        <p:cNvGrpSpPr/>
        <p:nvPr/>
      </p:nvGrpSpPr>
      <p:grpSpPr>
        <a:xfrm>
          <a:off x="0" y="0"/>
          <a:ext cx="0" cy="0"/>
          <a:chOff x="0" y="0"/>
          <a:chExt cx="0" cy="0"/>
        </a:xfrm>
      </p:grpSpPr>
      <p:pic>
        <p:nvPicPr>
          <p:cNvPr id="240" name="Google Shape;240;p56"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1" name="Google Shape;241;p5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mj-lt"/>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sp>
        <p:nvSpPr>
          <p:cNvPr id="242" name="Google Shape;242;p5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a:solidFill>
                <a:srgbClr val="FFFFFF"/>
              </a:solidFill>
              <a:latin typeface="Arial"/>
              <a:ea typeface="Arial"/>
              <a:cs typeface="Arial"/>
              <a:sym typeface="Arial"/>
            </a:endParaRPr>
          </a:p>
        </p:txBody>
      </p:sp>
      <p:pic>
        <p:nvPicPr>
          <p:cNvPr id="243" name="Google Shape;243;p56"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244" name="Google Shape;244;p56"/>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274"/>
        <p:cNvGrpSpPr/>
        <p:nvPr/>
      </p:nvGrpSpPr>
      <p:grpSpPr>
        <a:xfrm>
          <a:off x="0" y="0"/>
          <a:ext cx="0" cy="0"/>
          <a:chOff x="0" y="0"/>
          <a:chExt cx="0" cy="0"/>
        </a:xfrm>
      </p:grpSpPr>
      <p:pic>
        <p:nvPicPr>
          <p:cNvPr id="275" name="Google Shape;275;p57" descr="&quot;&quot;"/>
          <p:cNvPicPr preferRelativeResize="0"/>
          <p:nvPr/>
        </p:nvPicPr>
        <p:blipFill rotWithShape="1">
          <a:blip r:embed="rId2">
            <a:alphaModFix/>
          </a:blip>
          <a:srcRect/>
          <a:stretch/>
        </p:blipFill>
        <p:spPr>
          <a:xfrm>
            <a:off x="1" y="4320699"/>
            <a:ext cx="9144003" cy="830461"/>
          </a:xfrm>
          <a:prstGeom prst="rect">
            <a:avLst/>
          </a:prstGeom>
          <a:noFill/>
          <a:ln>
            <a:noFill/>
          </a:ln>
        </p:spPr>
      </p:pic>
      <p:sp>
        <p:nvSpPr>
          <p:cNvPr id="276" name="Google Shape;276;p57"/>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dirty="0"/>
          </a:p>
        </p:txBody>
      </p:sp>
      <p:sp>
        <p:nvSpPr>
          <p:cNvPr id="277" name="Google Shape;277;p5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a:solidFill>
                <a:srgbClr val="FFFFFF"/>
              </a:solidFill>
              <a:latin typeface="Arial"/>
              <a:ea typeface="Arial"/>
              <a:cs typeface="Arial"/>
              <a:sym typeface="Arial"/>
            </a:endParaRPr>
          </a:p>
        </p:txBody>
      </p:sp>
      <p:pic>
        <p:nvPicPr>
          <p:cNvPr id="278" name="Google Shape;278;p57"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279" name="Google Shape;279;p57"/>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userDrawn="1">
  <p:cSld name="TITLE_AND_TWO_COLUMNS">
    <p:spTree>
      <p:nvGrpSpPr>
        <p:cNvPr id="1" name="Shape 305"/>
        <p:cNvGrpSpPr/>
        <p:nvPr/>
      </p:nvGrpSpPr>
      <p:grpSpPr>
        <a:xfrm>
          <a:off x="0" y="0"/>
          <a:ext cx="0" cy="0"/>
          <a:chOff x="0" y="0"/>
          <a:chExt cx="0" cy="0"/>
        </a:xfrm>
      </p:grpSpPr>
      <p:pic>
        <p:nvPicPr>
          <p:cNvPr id="2" name="Google Shape;275;p57" descr="&quot;&quot;">
            <a:extLst>
              <a:ext uri="{FF2B5EF4-FFF2-40B4-BE49-F238E27FC236}">
                <a16:creationId xmlns:a16="http://schemas.microsoft.com/office/drawing/2014/main" id="{B0DA2041-2E3A-C0B1-FFA8-7FF41196F864}"/>
              </a:ext>
            </a:extLst>
          </p:cNvPr>
          <p:cNvPicPr preferRelativeResize="0"/>
          <p:nvPr userDrawn="1"/>
        </p:nvPicPr>
        <p:blipFill rotWithShape="1">
          <a:blip r:embed="rId2">
            <a:alphaModFix/>
          </a:blip>
          <a:srcRect/>
          <a:stretch/>
        </p:blipFill>
        <p:spPr>
          <a:xfrm>
            <a:off x="1" y="4320699"/>
            <a:ext cx="9144003" cy="830461"/>
          </a:xfrm>
          <a:prstGeom prst="rect">
            <a:avLst/>
          </a:prstGeom>
          <a:noFill/>
          <a:ln>
            <a:noFill/>
          </a:ln>
        </p:spPr>
      </p:pic>
      <p:sp>
        <p:nvSpPr>
          <p:cNvPr id="307" name="Google Shape;307;p61"/>
          <p:cNvSpPr txBox="1">
            <a:spLocks noGrp="1"/>
          </p:cNvSpPr>
          <p:nvPr>
            <p:ph type="body" idx="1"/>
          </p:nvPr>
        </p:nvSpPr>
        <p:spPr>
          <a:xfrm>
            <a:off x="311702" y="1152475"/>
            <a:ext cx="3999900" cy="3416400"/>
          </a:xfrm>
          <a:prstGeom prst="rect">
            <a:avLst/>
          </a:prstGeom>
          <a:noFill/>
          <a:ln>
            <a:noFill/>
          </a:ln>
        </p:spPr>
        <p:txBody>
          <a:bodyPr spcFirstLastPara="1" wrap="square" lIns="91425" tIns="91425" rIns="91425" bIns="91425" anchor="t" anchorCtr="0">
            <a:normAutofit/>
          </a:bodyPr>
          <a:lstStyle>
            <a:lvl1pPr marL="457189" lvl="0" indent="-317492" algn="l">
              <a:lnSpc>
                <a:spcPct val="115000"/>
              </a:lnSpc>
              <a:spcBef>
                <a:spcPts val="0"/>
              </a:spcBef>
              <a:spcAft>
                <a:spcPts val="0"/>
              </a:spcAft>
              <a:buSzPts val="1400"/>
              <a:buFont typeface="Arial" panose="020B0604020202020204" pitchFamily="34" charset="0"/>
              <a:buChar char="•"/>
              <a:defRPr sz="1400">
                <a:solidFill>
                  <a:schemeClr val="tx1"/>
                </a:solidFill>
              </a:defRPr>
            </a:lvl1pPr>
            <a:lvl2pPr marL="914377" lvl="1" indent="-304792" algn="l">
              <a:lnSpc>
                <a:spcPct val="115000"/>
              </a:lnSpc>
              <a:spcBef>
                <a:spcPts val="0"/>
              </a:spcBef>
              <a:spcAft>
                <a:spcPts val="0"/>
              </a:spcAft>
              <a:buSzPts val="1200"/>
              <a:buChar char="○"/>
              <a:defRPr sz="1200"/>
            </a:lvl2pPr>
            <a:lvl3pPr marL="1371566" lvl="2" indent="-304792" algn="l">
              <a:lnSpc>
                <a:spcPct val="115000"/>
              </a:lnSpc>
              <a:spcBef>
                <a:spcPts val="0"/>
              </a:spcBef>
              <a:spcAft>
                <a:spcPts val="0"/>
              </a:spcAft>
              <a:buSzPts val="1200"/>
              <a:buChar char="■"/>
              <a:defRPr sz="1200"/>
            </a:lvl3pPr>
            <a:lvl4pPr marL="1828754" lvl="3" indent="-304792" algn="l">
              <a:lnSpc>
                <a:spcPct val="115000"/>
              </a:lnSpc>
              <a:spcBef>
                <a:spcPts val="0"/>
              </a:spcBef>
              <a:spcAft>
                <a:spcPts val="0"/>
              </a:spcAft>
              <a:buSzPts val="1200"/>
              <a:buChar char="●"/>
              <a:defRPr sz="1200"/>
            </a:lvl4pPr>
            <a:lvl5pPr marL="2285943" lvl="4" indent="-304792" algn="l">
              <a:lnSpc>
                <a:spcPct val="115000"/>
              </a:lnSpc>
              <a:spcBef>
                <a:spcPts val="0"/>
              </a:spcBef>
              <a:spcAft>
                <a:spcPts val="0"/>
              </a:spcAft>
              <a:buSzPts val="1200"/>
              <a:buChar char="○"/>
              <a:defRPr sz="1200"/>
            </a:lvl5pPr>
            <a:lvl6pPr marL="2743131" lvl="5" indent="-304792" algn="l">
              <a:lnSpc>
                <a:spcPct val="115000"/>
              </a:lnSpc>
              <a:spcBef>
                <a:spcPts val="0"/>
              </a:spcBef>
              <a:spcAft>
                <a:spcPts val="0"/>
              </a:spcAft>
              <a:buSzPts val="1200"/>
              <a:buChar char="■"/>
              <a:defRPr sz="1200"/>
            </a:lvl6pPr>
            <a:lvl7pPr marL="3200320" lvl="6" indent="-304792" algn="l">
              <a:lnSpc>
                <a:spcPct val="115000"/>
              </a:lnSpc>
              <a:spcBef>
                <a:spcPts val="0"/>
              </a:spcBef>
              <a:spcAft>
                <a:spcPts val="0"/>
              </a:spcAft>
              <a:buSzPts val="1200"/>
              <a:buChar char="●"/>
              <a:defRPr sz="1200"/>
            </a:lvl7pPr>
            <a:lvl8pPr marL="3657509" lvl="7" indent="-304792" algn="l">
              <a:lnSpc>
                <a:spcPct val="115000"/>
              </a:lnSpc>
              <a:spcBef>
                <a:spcPts val="0"/>
              </a:spcBef>
              <a:spcAft>
                <a:spcPts val="0"/>
              </a:spcAft>
              <a:buSzPts val="1200"/>
              <a:buChar char="○"/>
              <a:defRPr sz="1200"/>
            </a:lvl8pPr>
            <a:lvl9pPr marL="4114697" lvl="8" indent="-304792" algn="l">
              <a:lnSpc>
                <a:spcPct val="115000"/>
              </a:lnSpc>
              <a:spcBef>
                <a:spcPts val="0"/>
              </a:spcBef>
              <a:spcAft>
                <a:spcPts val="0"/>
              </a:spcAft>
              <a:buSzPts val="1200"/>
              <a:buChar char="■"/>
              <a:defRPr sz="1200"/>
            </a:lvl9pPr>
          </a:lstStyle>
          <a:p>
            <a:endParaRPr dirty="0"/>
          </a:p>
        </p:txBody>
      </p:sp>
      <p:sp>
        <p:nvSpPr>
          <p:cNvPr id="308" name="Google Shape;308;p61"/>
          <p:cNvSpPr txBox="1">
            <a:spLocks noGrp="1"/>
          </p:cNvSpPr>
          <p:nvPr>
            <p:ph type="body" idx="2"/>
          </p:nvPr>
        </p:nvSpPr>
        <p:spPr>
          <a:xfrm>
            <a:off x="4832402" y="1152475"/>
            <a:ext cx="3999900" cy="3416400"/>
          </a:xfrm>
          <a:prstGeom prst="rect">
            <a:avLst/>
          </a:prstGeom>
          <a:noFill/>
          <a:ln>
            <a:noFill/>
          </a:ln>
        </p:spPr>
        <p:txBody>
          <a:bodyPr spcFirstLastPara="1" wrap="square" lIns="91425" tIns="91425" rIns="91425" bIns="91425" anchor="t" anchorCtr="0">
            <a:normAutofit/>
          </a:bodyPr>
          <a:lstStyle>
            <a:lvl1pPr marL="457189" lvl="0" indent="-317492" algn="l">
              <a:lnSpc>
                <a:spcPct val="115000"/>
              </a:lnSpc>
              <a:spcBef>
                <a:spcPts val="0"/>
              </a:spcBef>
              <a:spcAft>
                <a:spcPts val="0"/>
              </a:spcAft>
              <a:buSzPts val="1400"/>
              <a:buFont typeface="Arial" panose="020B0604020202020204" pitchFamily="34" charset="0"/>
              <a:buChar char="•"/>
              <a:defRPr sz="1400">
                <a:solidFill>
                  <a:schemeClr val="tx1"/>
                </a:solidFill>
              </a:defRPr>
            </a:lvl1pPr>
            <a:lvl2pPr marL="914377" lvl="1" indent="-304792" algn="l">
              <a:lnSpc>
                <a:spcPct val="115000"/>
              </a:lnSpc>
              <a:spcBef>
                <a:spcPts val="0"/>
              </a:spcBef>
              <a:spcAft>
                <a:spcPts val="0"/>
              </a:spcAft>
              <a:buSzPts val="1200"/>
              <a:buChar char="○"/>
              <a:defRPr sz="1200"/>
            </a:lvl2pPr>
            <a:lvl3pPr marL="1371566" lvl="2" indent="-304792" algn="l">
              <a:lnSpc>
                <a:spcPct val="115000"/>
              </a:lnSpc>
              <a:spcBef>
                <a:spcPts val="0"/>
              </a:spcBef>
              <a:spcAft>
                <a:spcPts val="0"/>
              </a:spcAft>
              <a:buSzPts val="1200"/>
              <a:buChar char="■"/>
              <a:defRPr sz="1200"/>
            </a:lvl3pPr>
            <a:lvl4pPr marL="1828754" lvl="3" indent="-304792" algn="l">
              <a:lnSpc>
                <a:spcPct val="115000"/>
              </a:lnSpc>
              <a:spcBef>
                <a:spcPts val="0"/>
              </a:spcBef>
              <a:spcAft>
                <a:spcPts val="0"/>
              </a:spcAft>
              <a:buSzPts val="1200"/>
              <a:buChar char="●"/>
              <a:defRPr sz="1200"/>
            </a:lvl4pPr>
            <a:lvl5pPr marL="2285943" lvl="4" indent="-304792" algn="l">
              <a:lnSpc>
                <a:spcPct val="115000"/>
              </a:lnSpc>
              <a:spcBef>
                <a:spcPts val="0"/>
              </a:spcBef>
              <a:spcAft>
                <a:spcPts val="0"/>
              </a:spcAft>
              <a:buSzPts val="1200"/>
              <a:buChar char="○"/>
              <a:defRPr sz="1200"/>
            </a:lvl5pPr>
            <a:lvl6pPr marL="2743131" lvl="5" indent="-304792" algn="l">
              <a:lnSpc>
                <a:spcPct val="115000"/>
              </a:lnSpc>
              <a:spcBef>
                <a:spcPts val="0"/>
              </a:spcBef>
              <a:spcAft>
                <a:spcPts val="0"/>
              </a:spcAft>
              <a:buSzPts val="1200"/>
              <a:buChar char="■"/>
              <a:defRPr sz="1200"/>
            </a:lvl6pPr>
            <a:lvl7pPr marL="3200320" lvl="6" indent="-304792" algn="l">
              <a:lnSpc>
                <a:spcPct val="115000"/>
              </a:lnSpc>
              <a:spcBef>
                <a:spcPts val="0"/>
              </a:spcBef>
              <a:spcAft>
                <a:spcPts val="0"/>
              </a:spcAft>
              <a:buSzPts val="1200"/>
              <a:buChar char="●"/>
              <a:defRPr sz="1200"/>
            </a:lvl7pPr>
            <a:lvl8pPr marL="3657509" lvl="7" indent="-304792" algn="l">
              <a:lnSpc>
                <a:spcPct val="115000"/>
              </a:lnSpc>
              <a:spcBef>
                <a:spcPts val="0"/>
              </a:spcBef>
              <a:spcAft>
                <a:spcPts val="0"/>
              </a:spcAft>
              <a:buSzPts val="1200"/>
              <a:buChar char="○"/>
              <a:defRPr sz="1200"/>
            </a:lvl8pPr>
            <a:lvl9pPr marL="4114697" lvl="8" indent="-304792" algn="l">
              <a:lnSpc>
                <a:spcPct val="115000"/>
              </a:lnSpc>
              <a:spcBef>
                <a:spcPts val="0"/>
              </a:spcBef>
              <a:spcAft>
                <a:spcPts val="0"/>
              </a:spcAft>
              <a:buSzPts val="1200"/>
              <a:buChar char="■"/>
              <a:defRPr sz="1200"/>
            </a:lvl9pPr>
          </a:lstStyle>
          <a:p>
            <a:endParaRPr dirty="0"/>
          </a:p>
        </p:txBody>
      </p:sp>
      <p:sp>
        <p:nvSpPr>
          <p:cNvPr id="309" name="Google Shape;309;p61"/>
          <p:cNvSpPr txBox="1">
            <a:spLocks noGrp="1"/>
          </p:cNvSpPr>
          <p:nvPr>
            <p:ph type="sldNum" idx="12"/>
          </p:nvPr>
        </p:nvSpPr>
        <p:spPr>
          <a:xfrm>
            <a:off x="8557951" y="4759464"/>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pic>
        <p:nvPicPr>
          <p:cNvPr id="3" name="Google Shape;278;p57" descr="CDE logo">
            <a:extLst>
              <a:ext uri="{FF2B5EF4-FFF2-40B4-BE49-F238E27FC236}">
                <a16:creationId xmlns:a16="http://schemas.microsoft.com/office/drawing/2014/main" id="{0DFAB354-1BA5-4A54-79B5-549D3361B86F}"/>
              </a:ext>
            </a:extLst>
          </p:cNvPr>
          <p:cNvPicPr preferRelativeResize="0"/>
          <p:nvPr userDrawn="1"/>
        </p:nvPicPr>
        <p:blipFill rotWithShape="1">
          <a:blip r:embed="rId3">
            <a:alphaModFix/>
          </a:blip>
          <a:srcRect/>
          <a:stretch/>
        </p:blipFill>
        <p:spPr>
          <a:xfrm>
            <a:off x="8002153" y="4518329"/>
            <a:ext cx="924425" cy="403399"/>
          </a:xfrm>
          <a:prstGeom prst="rect">
            <a:avLst/>
          </a:prstGeom>
          <a:noFill/>
          <a:ln>
            <a:noFill/>
          </a:ln>
        </p:spPr>
      </p:pic>
      <p:cxnSp>
        <p:nvCxnSpPr>
          <p:cNvPr id="4" name="Google Shape;180;p47" descr="&quot;&quot;">
            <a:extLst>
              <a:ext uri="{FF2B5EF4-FFF2-40B4-BE49-F238E27FC236}">
                <a16:creationId xmlns:a16="http://schemas.microsoft.com/office/drawing/2014/main" id="{5DA14023-F8AA-17A7-AA2F-55084CAC74B2}"/>
              </a:ext>
            </a:extLst>
          </p:cNvPr>
          <p:cNvCxnSpPr>
            <a:cxnSpLocks/>
          </p:cNvCxnSpPr>
          <p:nvPr userDrawn="1"/>
        </p:nvCxnSpPr>
        <p:spPr>
          <a:xfrm>
            <a:off x="0" y="918350"/>
            <a:ext cx="8832302" cy="0"/>
          </a:xfrm>
          <a:prstGeom prst="straightConnector1">
            <a:avLst/>
          </a:prstGeom>
          <a:noFill/>
          <a:ln w="19050" cap="flat" cmpd="sng">
            <a:solidFill>
              <a:srgbClr val="488BC9"/>
            </a:solidFill>
            <a:prstDash val="solid"/>
            <a:round/>
            <a:headEnd type="none" w="sm" len="sm"/>
            <a:tailEnd type="none" w="sm" len="sm"/>
          </a:ln>
        </p:spPr>
      </p:cxnSp>
      <p:sp>
        <p:nvSpPr>
          <p:cNvPr id="5" name="Google Shape;181;p47">
            <a:extLst>
              <a:ext uri="{FF2B5EF4-FFF2-40B4-BE49-F238E27FC236}">
                <a16:creationId xmlns:a16="http://schemas.microsoft.com/office/drawing/2014/main" id="{FF3A4933-CBFC-094E-EA63-8ABD21EA97D8}"/>
              </a:ext>
            </a:extLst>
          </p:cNvPr>
          <p:cNvSpPr txBox="1">
            <a:spLocks noGrp="1"/>
          </p:cNvSpPr>
          <p:nvPr>
            <p:ph type="title"/>
          </p:nvPr>
        </p:nvSpPr>
        <p:spPr>
          <a:xfrm>
            <a:off x="311702" y="105100"/>
            <a:ext cx="85206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3200">
                <a:solidFill>
                  <a:schemeClr val="dk1"/>
                </a:solidFill>
                <a:latin typeface="+mj-lt"/>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userDrawn="1">
  <p:cSld name="TITLE_ONLY">
    <p:spTree>
      <p:nvGrpSpPr>
        <p:cNvPr id="1" name="Shape 310"/>
        <p:cNvGrpSpPr/>
        <p:nvPr/>
      </p:nvGrpSpPr>
      <p:grpSpPr>
        <a:xfrm>
          <a:off x="0" y="0"/>
          <a:ext cx="0" cy="0"/>
          <a:chOff x="0" y="0"/>
          <a:chExt cx="0" cy="0"/>
        </a:xfrm>
      </p:grpSpPr>
      <p:sp>
        <p:nvSpPr>
          <p:cNvPr id="312" name="Google Shape;312;p6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
        <p:nvSpPr>
          <p:cNvPr id="2" name="Google Shape;181;p47">
            <a:extLst>
              <a:ext uri="{FF2B5EF4-FFF2-40B4-BE49-F238E27FC236}">
                <a16:creationId xmlns:a16="http://schemas.microsoft.com/office/drawing/2014/main" id="{79DCCA72-9CC9-6FD6-469B-72D3795EA3DC}"/>
              </a:ext>
            </a:extLst>
          </p:cNvPr>
          <p:cNvSpPr txBox="1">
            <a:spLocks noGrp="1"/>
          </p:cNvSpPr>
          <p:nvPr>
            <p:ph type="title"/>
          </p:nvPr>
        </p:nvSpPr>
        <p:spPr>
          <a:xfrm>
            <a:off x="311702"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32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3"/>
        <p:cNvGrpSpPr/>
        <p:nvPr/>
      </p:nvGrpSpPr>
      <p:grpSpPr>
        <a:xfrm>
          <a:off x="0" y="0"/>
          <a:ext cx="0" cy="0"/>
          <a:chOff x="0" y="0"/>
          <a:chExt cx="0" cy="0"/>
        </a:xfrm>
      </p:grpSpPr>
      <p:sp>
        <p:nvSpPr>
          <p:cNvPr id="314" name="Google Shape;314;p6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15" name="Google Shape;315;p6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189" lvl="0" indent="-304792" algn="l">
              <a:lnSpc>
                <a:spcPct val="115000"/>
              </a:lnSpc>
              <a:spcBef>
                <a:spcPts val="0"/>
              </a:spcBef>
              <a:spcAft>
                <a:spcPts val="0"/>
              </a:spcAft>
              <a:buSzPts val="1200"/>
              <a:buChar char="●"/>
              <a:defRPr sz="1200"/>
            </a:lvl1pPr>
            <a:lvl2pPr marL="914377" lvl="1" indent="-304792" algn="l">
              <a:lnSpc>
                <a:spcPct val="115000"/>
              </a:lnSpc>
              <a:spcBef>
                <a:spcPts val="0"/>
              </a:spcBef>
              <a:spcAft>
                <a:spcPts val="0"/>
              </a:spcAft>
              <a:buSzPts val="1200"/>
              <a:buChar char="○"/>
              <a:defRPr sz="1200"/>
            </a:lvl2pPr>
            <a:lvl3pPr marL="1371566" lvl="2" indent="-304792" algn="l">
              <a:lnSpc>
                <a:spcPct val="115000"/>
              </a:lnSpc>
              <a:spcBef>
                <a:spcPts val="0"/>
              </a:spcBef>
              <a:spcAft>
                <a:spcPts val="0"/>
              </a:spcAft>
              <a:buSzPts val="1200"/>
              <a:buChar char="■"/>
              <a:defRPr sz="1200"/>
            </a:lvl3pPr>
            <a:lvl4pPr marL="1828754" lvl="3" indent="-304792" algn="l">
              <a:lnSpc>
                <a:spcPct val="115000"/>
              </a:lnSpc>
              <a:spcBef>
                <a:spcPts val="0"/>
              </a:spcBef>
              <a:spcAft>
                <a:spcPts val="0"/>
              </a:spcAft>
              <a:buSzPts val="1200"/>
              <a:buChar char="●"/>
              <a:defRPr sz="1200"/>
            </a:lvl4pPr>
            <a:lvl5pPr marL="2285943" lvl="4" indent="-304792" algn="l">
              <a:lnSpc>
                <a:spcPct val="115000"/>
              </a:lnSpc>
              <a:spcBef>
                <a:spcPts val="0"/>
              </a:spcBef>
              <a:spcAft>
                <a:spcPts val="0"/>
              </a:spcAft>
              <a:buSzPts val="1200"/>
              <a:buChar char="○"/>
              <a:defRPr sz="1200"/>
            </a:lvl5pPr>
            <a:lvl6pPr marL="2743131" lvl="5" indent="-304792" algn="l">
              <a:lnSpc>
                <a:spcPct val="115000"/>
              </a:lnSpc>
              <a:spcBef>
                <a:spcPts val="0"/>
              </a:spcBef>
              <a:spcAft>
                <a:spcPts val="0"/>
              </a:spcAft>
              <a:buSzPts val="1200"/>
              <a:buChar char="■"/>
              <a:defRPr sz="1200"/>
            </a:lvl6pPr>
            <a:lvl7pPr marL="3200320" lvl="6" indent="-304792" algn="l">
              <a:lnSpc>
                <a:spcPct val="115000"/>
              </a:lnSpc>
              <a:spcBef>
                <a:spcPts val="0"/>
              </a:spcBef>
              <a:spcAft>
                <a:spcPts val="0"/>
              </a:spcAft>
              <a:buSzPts val="1200"/>
              <a:buChar char="●"/>
              <a:defRPr sz="1200"/>
            </a:lvl7pPr>
            <a:lvl8pPr marL="3657509" lvl="7" indent="-304792" algn="l">
              <a:lnSpc>
                <a:spcPct val="115000"/>
              </a:lnSpc>
              <a:spcBef>
                <a:spcPts val="0"/>
              </a:spcBef>
              <a:spcAft>
                <a:spcPts val="0"/>
              </a:spcAft>
              <a:buSzPts val="1200"/>
              <a:buChar char="○"/>
              <a:defRPr sz="1200"/>
            </a:lvl8pPr>
            <a:lvl9pPr marL="4114697" lvl="8" indent="-304792" algn="l">
              <a:lnSpc>
                <a:spcPct val="115000"/>
              </a:lnSpc>
              <a:spcBef>
                <a:spcPts val="0"/>
              </a:spcBef>
              <a:spcAft>
                <a:spcPts val="0"/>
              </a:spcAft>
              <a:buSzPts val="1200"/>
              <a:buChar char="■"/>
              <a:defRPr sz="1200"/>
            </a:lvl9pPr>
          </a:lstStyle>
          <a:p>
            <a:endParaRPr/>
          </a:p>
        </p:txBody>
      </p:sp>
      <p:sp>
        <p:nvSpPr>
          <p:cNvPr id="316" name="Google Shape;316;p6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78"/>
        <p:cNvGrpSpPr/>
        <p:nvPr/>
      </p:nvGrpSpPr>
      <p:grpSpPr>
        <a:xfrm>
          <a:off x="0" y="0"/>
          <a:ext cx="0" cy="0"/>
          <a:chOff x="0" y="0"/>
          <a:chExt cx="0" cy="0"/>
        </a:xfrm>
      </p:grpSpPr>
      <p:pic>
        <p:nvPicPr>
          <p:cNvPr id="179" name="Google Shape;179;p47" descr="&quot;&quot;"/>
          <p:cNvPicPr preferRelativeResize="0"/>
          <p:nvPr/>
        </p:nvPicPr>
        <p:blipFill rotWithShape="1">
          <a:blip r:embed="rId2">
            <a:alphaModFix/>
          </a:blip>
          <a:srcRect/>
          <a:stretch/>
        </p:blipFill>
        <p:spPr>
          <a:xfrm>
            <a:off x="1" y="4320699"/>
            <a:ext cx="9144003" cy="830461"/>
          </a:xfrm>
          <a:prstGeom prst="rect">
            <a:avLst/>
          </a:prstGeom>
          <a:noFill/>
          <a:ln>
            <a:noFill/>
          </a:ln>
        </p:spPr>
      </p:pic>
      <p:cxnSp>
        <p:nvCxnSpPr>
          <p:cNvPr id="180" name="Google Shape;180;p47"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81" name="Google Shape;181;p47"/>
          <p:cNvSpPr txBox="1">
            <a:spLocks noGrp="1"/>
          </p:cNvSpPr>
          <p:nvPr>
            <p:ph type="title"/>
          </p:nvPr>
        </p:nvSpPr>
        <p:spPr>
          <a:xfrm>
            <a:off x="311702"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3200">
                <a:solidFill>
                  <a:schemeClr val="dk1"/>
                </a:solidFill>
                <a:latin typeface="+mj-lt"/>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
        <p:nvSpPr>
          <p:cNvPr id="182" name="Google Shape;182;p47"/>
          <p:cNvSpPr txBox="1">
            <a:spLocks noGrp="1"/>
          </p:cNvSpPr>
          <p:nvPr>
            <p:ph type="body" idx="1"/>
          </p:nvPr>
        </p:nvSpPr>
        <p:spPr>
          <a:xfrm>
            <a:off x="311702" y="1152475"/>
            <a:ext cx="5277900" cy="3034800"/>
          </a:xfrm>
          <a:prstGeom prst="rect">
            <a:avLst/>
          </a:prstGeom>
          <a:noFill/>
          <a:ln>
            <a:noFill/>
          </a:ln>
        </p:spPr>
        <p:txBody>
          <a:bodyPr spcFirstLastPara="1" wrap="square" lIns="91425" tIns="91425" rIns="91425" bIns="91425" anchor="t" anchorCtr="0">
            <a:normAutofit/>
          </a:bodyPr>
          <a:lstStyle>
            <a:lvl1pPr marL="457189" lvl="0" indent="-330192" algn="l">
              <a:lnSpc>
                <a:spcPct val="115000"/>
              </a:lnSpc>
              <a:spcBef>
                <a:spcPts val="0"/>
              </a:spcBef>
              <a:spcAft>
                <a:spcPts val="0"/>
              </a:spcAft>
              <a:buClr>
                <a:schemeClr val="dk1"/>
              </a:buClr>
              <a:buSzPts val="1600"/>
              <a:buFont typeface="Arial" panose="020B0604020202020204" pitchFamily="34" charset="0"/>
              <a:buChar char="•"/>
              <a:defRPr sz="1600">
                <a:solidFill>
                  <a:schemeClr val="dk1"/>
                </a:solidFill>
                <a:latin typeface="+mn-lt"/>
                <a:ea typeface="Roboto"/>
                <a:cs typeface="Roboto"/>
                <a:sym typeface="Roboto"/>
              </a:defRPr>
            </a:lvl1pPr>
            <a:lvl2pPr marL="914377" lvl="1"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566" lvl="2"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754" lvl="3"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5943" lvl="4"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131" lvl="5"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320" lvl="6"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509" lvl="7"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697" lvl="8"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dirty="0"/>
          </a:p>
        </p:txBody>
      </p:sp>
      <p:sp>
        <p:nvSpPr>
          <p:cNvPr id="183" name="Google Shape;183;p47"/>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85" name="Google Shape;185;p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a:solidFill>
                <a:srgbClr val="FFFFFF"/>
              </a:solidFill>
              <a:latin typeface="Arial"/>
              <a:ea typeface="Arial"/>
              <a:cs typeface="Arial"/>
              <a:sym typeface="Arial"/>
            </a:endParaRPr>
          </a:p>
        </p:txBody>
      </p:sp>
      <p:pic>
        <p:nvPicPr>
          <p:cNvPr id="186" name="Google Shape;186;p47"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187" name="Google Shape;187;p47"/>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fld id="{00000000-1234-1234-1234-123412341234}" type="slidenum">
              <a:rPr lang="en" smtClean="0"/>
              <a:pPr/>
              <a:t>‹#›</a:t>
            </a:fld>
            <a:endParaRPr lang="en"/>
          </a:p>
        </p:txBody>
      </p:sp>
      <p:pic>
        <p:nvPicPr>
          <p:cNvPr id="69" name="Google Shape;69;p34" descr="Photo of elementary student"/>
          <p:cNvPicPr preferRelativeResize="0"/>
          <p:nvPr userDrawn="1"/>
        </p:nvPicPr>
        <p:blipFill rotWithShape="1">
          <a:blip r:embed="rId4">
            <a:alphaModFix/>
          </a:blip>
          <a:srcRect/>
          <a:stretch/>
        </p:blipFill>
        <p:spPr>
          <a:xfrm>
            <a:off x="6109203" y="616829"/>
            <a:ext cx="3034799" cy="303479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17"/>
        <p:cNvGrpSpPr/>
        <p:nvPr/>
      </p:nvGrpSpPr>
      <p:grpSpPr>
        <a:xfrm>
          <a:off x="0" y="0"/>
          <a:ext cx="0" cy="0"/>
          <a:chOff x="0" y="0"/>
          <a:chExt cx="0" cy="0"/>
        </a:xfrm>
      </p:grpSpPr>
      <p:sp>
        <p:nvSpPr>
          <p:cNvPr id="318" name="Google Shape;318;p64"/>
          <p:cNvSpPr txBox="1">
            <a:spLocks noGrp="1"/>
          </p:cNvSpPr>
          <p:nvPr>
            <p:ph type="title"/>
          </p:nvPr>
        </p:nvSpPr>
        <p:spPr>
          <a:xfrm>
            <a:off x="490251"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19" name="Google Shape;319;p6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0"/>
        <p:cNvGrpSpPr/>
        <p:nvPr/>
      </p:nvGrpSpPr>
      <p:grpSpPr>
        <a:xfrm>
          <a:off x="0" y="0"/>
          <a:ext cx="0" cy="0"/>
          <a:chOff x="0" y="0"/>
          <a:chExt cx="0" cy="0"/>
        </a:xfrm>
      </p:grpSpPr>
      <p:sp>
        <p:nvSpPr>
          <p:cNvPr id="3" name="Google Shape;121;p44" descr="&quot;&quot;">
            <a:extLst>
              <a:ext uri="{FF2B5EF4-FFF2-40B4-BE49-F238E27FC236}">
                <a16:creationId xmlns:a16="http://schemas.microsoft.com/office/drawing/2014/main" id="{FD641D1F-0D26-BC46-622F-DF0C6CFDB018}"/>
              </a:ext>
            </a:extLst>
          </p:cNvPr>
          <p:cNvSpPr/>
          <p:nvPr userDrawn="1"/>
        </p:nvSpPr>
        <p:spPr>
          <a:xfrm>
            <a:off x="1125" y="0"/>
            <a:ext cx="4570875"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bg1"/>
              </a:solidFill>
              <a:latin typeface="Arial"/>
              <a:ea typeface="Arial"/>
              <a:cs typeface="Arial"/>
              <a:sym typeface="Arial"/>
            </a:endParaRPr>
          </a:p>
        </p:txBody>
      </p:sp>
      <p:sp>
        <p:nvSpPr>
          <p:cNvPr id="321" name="Google Shape;321;p6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6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solidFill>
                  <a:schemeClr val="bg1"/>
                </a:solidFill>
                <a:latin typeface="+mj-lt"/>
                <a:ea typeface="Roboto" panose="02000000000000000000" pitchFamily="2" charset="0"/>
                <a:cs typeface="Roboto" panose="02000000000000000000" pitchFamily="2" charset="0"/>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dirty="0"/>
          </a:p>
        </p:txBody>
      </p:sp>
      <p:sp>
        <p:nvSpPr>
          <p:cNvPr id="323" name="Google Shape;323;p6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solidFill>
                  <a:schemeClr val="tx1"/>
                </a:solidFill>
                <a:latin typeface="+mj-lt"/>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dirty="0"/>
          </a:p>
        </p:txBody>
      </p:sp>
      <p:sp>
        <p:nvSpPr>
          <p:cNvPr id="324" name="Google Shape;324;p6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189" lvl="0" indent="-342891" algn="l">
              <a:lnSpc>
                <a:spcPct val="115000"/>
              </a:lnSpc>
              <a:spcBef>
                <a:spcPts val="0"/>
              </a:spcBef>
              <a:spcAft>
                <a:spcPts val="0"/>
              </a:spcAft>
              <a:buSzPts val="1800"/>
              <a:buFont typeface="Arial" panose="020B0604020202020204" pitchFamily="34" charset="0"/>
              <a:buChar char="•"/>
              <a:defRPr>
                <a:solidFill>
                  <a:schemeClr val="tx1"/>
                </a:solidFill>
              </a:defRPr>
            </a:lvl1pPr>
            <a:lvl2pPr marL="914377"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1"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dirty="0"/>
          </a:p>
        </p:txBody>
      </p:sp>
      <p:sp>
        <p:nvSpPr>
          <p:cNvPr id="325" name="Google Shape;325;p65"/>
          <p:cNvSpPr txBox="1">
            <a:spLocks noGrp="1"/>
          </p:cNvSpPr>
          <p:nvPr>
            <p:ph type="sldNum" idx="12"/>
          </p:nvPr>
        </p:nvSpPr>
        <p:spPr>
          <a:xfrm>
            <a:off x="8595302" y="473494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pic>
        <p:nvPicPr>
          <p:cNvPr id="4" name="Google Shape;146;p45" descr="CDE logo">
            <a:extLst>
              <a:ext uri="{FF2B5EF4-FFF2-40B4-BE49-F238E27FC236}">
                <a16:creationId xmlns:a16="http://schemas.microsoft.com/office/drawing/2014/main" id="{ED0E498D-C00B-1CC5-4706-46F18DE746BF}"/>
              </a:ext>
            </a:extLst>
          </p:cNvPr>
          <p:cNvPicPr preferRelativeResize="0"/>
          <p:nvPr userDrawn="1"/>
        </p:nvPicPr>
        <p:blipFill rotWithShape="1">
          <a:blip r:embed="rId2">
            <a:alphaModFix/>
          </a:blip>
          <a:srcRect/>
          <a:stretch/>
        </p:blipFill>
        <p:spPr>
          <a:xfrm>
            <a:off x="8002153" y="4518329"/>
            <a:ext cx="924425" cy="40339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6"/>
        <p:cNvGrpSpPr/>
        <p:nvPr/>
      </p:nvGrpSpPr>
      <p:grpSpPr>
        <a:xfrm>
          <a:off x="0" y="0"/>
          <a:ext cx="0" cy="0"/>
          <a:chOff x="0" y="0"/>
          <a:chExt cx="0" cy="0"/>
        </a:xfrm>
      </p:grpSpPr>
      <p:sp>
        <p:nvSpPr>
          <p:cNvPr id="327" name="Google Shape;327;p6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189" lvl="0" indent="-228594" algn="l">
              <a:lnSpc>
                <a:spcPct val="100000"/>
              </a:lnSpc>
              <a:spcBef>
                <a:spcPts val="0"/>
              </a:spcBef>
              <a:spcAft>
                <a:spcPts val="0"/>
              </a:spcAft>
              <a:buSzPts val="1800"/>
              <a:buNone/>
              <a:defRPr/>
            </a:lvl1pPr>
          </a:lstStyle>
          <a:p>
            <a:endParaRPr/>
          </a:p>
        </p:txBody>
      </p:sp>
      <p:sp>
        <p:nvSpPr>
          <p:cNvPr id="328" name="Google Shape;328;p6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29"/>
        <p:cNvGrpSpPr/>
        <p:nvPr/>
      </p:nvGrpSpPr>
      <p:grpSpPr>
        <a:xfrm>
          <a:off x="0" y="0"/>
          <a:ext cx="0" cy="0"/>
          <a:chOff x="0" y="0"/>
          <a:chExt cx="0" cy="0"/>
        </a:xfrm>
      </p:grpSpPr>
      <p:sp>
        <p:nvSpPr>
          <p:cNvPr id="330" name="Google Shape;330;p6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31" name="Google Shape;331;p6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189" lvl="0" indent="-342891" algn="ctr">
              <a:lnSpc>
                <a:spcPct val="115000"/>
              </a:lnSpc>
              <a:spcBef>
                <a:spcPts val="0"/>
              </a:spcBef>
              <a:spcAft>
                <a:spcPts val="0"/>
              </a:spcAft>
              <a:buSzPts val="1800"/>
              <a:buChar char="●"/>
              <a:defRPr/>
            </a:lvl1pPr>
            <a:lvl2pPr marL="914377" lvl="1" indent="-317492" algn="ctr">
              <a:lnSpc>
                <a:spcPct val="115000"/>
              </a:lnSpc>
              <a:spcBef>
                <a:spcPts val="0"/>
              </a:spcBef>
              <a:spcAft>
                <a:spcPts val="0"/>
              </a:spcAft>
              <a:buSzPts val="1400"/>
              <a:buChar char="○"/>
              <a:defRPr/>
            </a:lvl2pPr>
            <a:lvl3pPr marL="1371566" lvl="2" indent="-317492" algn="ctr">
              <a:lnSpc>
                <a:spcPct val="115000"/>
              </a:lnSpc>
              <a:spcBef>
                <a:spcPts val="0"/>
              </a:spcBef>
              <a:spcAft>
                <a:spcPts val="0"/>
              </a:spcAft>
              <a:buSzPts val="1400"/>
              <a:buChar char="■"/>
              <a:defRPr/>
            </a:lvl3pPr>
            <a:lvl4pPr marL="1828754" lvl="3" indent="-317492" algn="ctr">
              <a:lnSpc>
                <a:spcPct val="115000"/>
              </a:lnSpc>
              <a:spcBef>
                <a:spcPts val="0"/>
              </a:spcBef>
              <a:spcAft>
                <a:spcPts val="0"/>
              </a:spcAft>
              <a:buSzPts val="1400"/>
              <a:buChar char="●"/>
              <a:defRPr/>
            </a:lvl4pPr>
            <a:lvl5pPr marL="2285943" lvl="4" indent="-317492" algn="ctr">
              <a:lnSpc>
                <a:spcPct val="115000"/>
              </a:lnSpc>
              <a:spcBef>
                <a:spcPts val="0"/>
              </a:spcBef>
              <a:spcAft>
                <a:spcPts val="0"/>
              </a:spcAft>
              <a:buSzPts val="1400"/>
              <a:buChar char="○"/>
              <a:defRPr/>
            </a:lvl5pPr>
            <a:lvl6pPr marL="2743131" lvl="5" indent="-317492" algn="ctr">
              <a:lnSpc>
                <a:spcPct val="115000"/>
              </a:lnSpc>
              <a:spcBef>
                <a:spcPts val="0"/>
              </a:spcBef>
              <a:spcAft>
                <a:spcPts val="0"/>
              </a:spcAft>
              <a:buSzPts val="1400"/>
              <a:buChar char="■"/>
              <a:defRPr/>
            </a:lvl6pPr>
            <a:lvl7pPr marL="3200320" lvl="6" indent="-317492" algn="ctr">
              <a:lnSpc>
                <a:spcPct val="115000"/>
              </a:lnSpc>
              <a:spcBef>
                <a:spcPts val="0"/>
              </a:spcBef>
              <a:spcAft>
                <a:spcPts val="0"/>
              </a:spcAft>
              <a:buSzPts val="1400"/>
              <a:buChar char="●"/>
              <a:defRPr/>
            </a:lvl7pPr>
            <a:lvl8pPr marL="3657509" lvl="7" indent="-317492" algn="ctr">
              <a:lnSpc>
                <a:spcPct val="115000"/>
              </a:lnSpc>
              <a:spcBef>
                <a:spcPts val="0"/>
              </a:spcBef>
              <a:spcAft>
                <a:spcPts val="0"/>
              </a:spcAft>
              <a:buSzPts val="1400"/>
              <a:buChar char="○"/>
              <a:defRPr/>
            </a:lvl8pPr>
            <a:lvl9pPr marL="4114697" lvl="8" indent="-317492" algn="ctr">
              <a:lnSpc>
                <a:spcPct val="115000"/>
              </a:lnSpc>
              <a:spcBef>
                <a:spcPts val="0"/>
              </a:spcBef>
              <a:spcAft>
                <a:spcPts val="0"/>
              </a:spcAft>
              <a:buSzPts val="1400"/>
              <a:buChar char="■"/>
              <a:defRPr/>
            </a:lvl9pPr>
          </a:lstStyle>
          <a:p>
            <a:endParaRPr/>
          </a:p>
        </p:txBody>
      </p:sp>
      <p:sp>
        <p:nvSpPr>
          <p:cNvPr id="332" name="Google Shape;332;p6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lide with image - Orange" type="secHead">
  <p:cSld name="Slide with image - Orange">
    <p:spTree>
      <p:nvGrpSpPr>
        <p:cNvPr id="1" name="Shape 60"/>
        <p:cNvGrpSpPr/>
        <p:nvPr/>
      </p:nvGrpSpPr>
      <p:grpSpPr>
        <a:xfrm>
          <a:off x="0" y="0"/>
          <a:ext cx="0" cy="0"/>
          <a:chOff x="0" y="0"/>
          <a:chExt cx="0" cy="0"/>
        </a:xfrm>
      </p:grpSpPr>
      <p:sp>
        <p:nvSpPr>
          <p:cNvPr id="61" name="Google Shape;61;p34"/>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3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63" name="Google Shape;63;p3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64" name="Google Shape;64;p34"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65" name="Google Shape;65;p34"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66" name="Google Shape;66;p3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67" name="Google Shape;67;p3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68" name="Google Shape;68;p3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69" name="Google Shape;69;p34"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Tree>
    <p:extLst>
      <p:ext uri="{BB962C8B-B14F-4D97-AF65-F5344CB8AC3E}">
        <p14:creationId xmlns:p14="http://schemas.microsoft.com/office/powerpoint/2010/main" val="10985538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lide without image - Orange">
  <p:cSld name="Slide without image - Orange">
    <p:spTree>
      <p:nvGrpSpPr>
        <p:cNvPr id="1" name="Shape 9"/>
        <p:cNvGrpSpPr/>
        <p:nvPr/>
      </p:nvGrpSpPr>
      <p:grpSpPr>
        <a:xfrm>
          <a:off x="0" y="0"/>
          <a:ext cx="0" cy="0"/>
          <a:chOff x="0" y="0"/>
          <a:chExt cx="0" cy="0"/>
        </a:xfrm>
      </p:grpSpPr>
      <p:sp>
        <p:nvSpPr>
          <p:cNvPr id="10" name="Google Shape;10;p30"/>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11" name="Google Shape;11;p30"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2" name="Google Shape;12;p3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
        <p:nvSpPr>
          <p:cNvPr id="13" name="Google Shape;13;p30"/>
          <p:cNvSpPr txBox="1">
            <a:spLocks noGrp="1"/>
          </p:cNvSpPr>
          <p:nvPr>
            <p:ph type="body" idx="1"/>
          </p:nvPr>
        </p:nvSpPr>
        <p:spPr>
          <a:xfrm>
            <a:off x="311700" y="1152475"/>
            <a:ext cx="5631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dirty="0"/>
          </a:p>
        </p:txBody>
      </p:sp>
      <p:sp>
        <p:nvSpPr>
          <p:cNvPr id="14" name="Google Shape;14;p30"/>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5" name="Google Shape;15;p3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6" name="Google Shape;16;p30" descr="&quot;&quot;"/>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17" name="Google Shape;17;p3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 name="Google Shape;49;p33">
            <a:extLst>
              <a:ext uri="{FF2B5EF4-FFF2-40B4-BE49-F238E27FC236}">
                <a16:creationId xmlns:a16="http://schemas.microsoft.com/office/drawing/2014/main" id="{2AA9E7A1-C165-76C5-7F34-5909E4E372B3}"/>
              </a:ext>
            </a:extLst>
          </p:cNvPr>
          <p:cNvSpPr txBox="1"/>
          <p:nvPr userDrawn="1"/>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dirty="0">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4732505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44079"/>
          <a:stretch/>
        </p:blipFill>
        <p:spPr>
          <a:xfrm>
            <a:off x="1" y="0"/>
            <a:ext cx="9143997" cy="511342"/>
          </a:xfrm>
          <a:prstGeom prst="rect">
            <a:avLst/>
          </a:prstGeom>
        </p:spPr>
      </p:pic>
      <p:sp>
        <p:nvSpPr>
          <p:cNvPr id="2" name="Title 1"/>
          <p:cNvSpPr>
            <a:spLocks noGrp="1"/>
          </p:cNvSpPr>
          <p:nvPr>
            <p:ph type="title"/>
          </p:nvPr>
        </p:nvSpPr>
        <p:spPr>
          <a:xfrm>
            <a:off x="223072" y="125071"/>
            <a:ext cx="8692329" cy="271971"/>
          </a:xfrm>
        </p:spPr>
        <p:txBody>
          <a:bodyPr lIns="0" tIns="0" rIns="0" bIns="0" anchor="ctr" anchorCtr="0">
            <a:normAutofit/>
          </a:bodyPr>
          <a:lstStyle>
            <a:lvl1pPr>
              <a:defRPr sz="1800">
                <a:solidFill>
                  <a:schemeClr val="tx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636413"/>
            <a:ext cx="7886700" cy="3941373"/>
          </a:xfrm>
        </p:spPr>
        <p:txBody>
          <a:bodyPr lIns="0" tIns="0" rIns="0"/>
          <a:lstStyle>
            <a:lvl1pPr>
              <a:defRPr sz="1800"/>
            </a:lvl1pPr>
            <a:lvl2pPr>
              <a:defRPr sz="1500"/>
            </a:lvl2pPr>
            <a:lvl3pPr>
              <a:defRPr sz="135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4629151"/>
            <a:ext cx="1143000" cy="364439"/>
          </a:xfrm>
          <a:prstGeom prst="rect">
            <a:avLst/>
          </a:prstGeom>
        </p:spPr>
      </p:pic>
      <p:sp>
        <p:nvSpPr>
          <p:cNvPr id="9" name="Slide Number Placeholder 5"/>
          <p:cNvSpPr>
            <a:spLocks noGrp="1"/>
          </p:cNvSpPr>
          <p:nvPr>
            <p:ph type="sldNum" sz="quarter" idx="12"/>
          </p:nvPr>
        </p:nvSpPr>
        <p:spPr>
          <a:xfrm>
            <a:off x="223071" y="4820264"/>
            <a:ext cx="2057400" cy="273844"/>
          </a:xfrm>
          <a:prstGeom prst="rect">
            <a:avLst/>
          </a:prstGeom>
        </p:spPr>
        <p:txBody>
          <a:bodyPr/>
          <a:lstStyle>
            <a:lvl1pPr algn="l">
              <a:defRPr sz="12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7501351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4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257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636413"/>
            <a:ext cx="3886200" cy="3898717"/>
          </a:xfrm>
        </p:spPr>
        <p:txBody>
          <a:bodyPr/>
          <a:lstStyle>
            <a:lvl1pPr>
              <a:defRPr sz="1800"/>
            </a:lvl1pPr>
            <a:lvl2pPr>
              <a:defRPr sz="1500"/>
            </a:lvl2pPr>
            <a:lvl3pPr>
              <a:defRPr sz="135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29150" y="636413"/>
            <a:ext cx="3886200" cy="3898717"/>
          </a:xfrm>
        </p:spPr>
        <p:txBody>
          <a:bodyPr/>
          <a:lstStyle>
            <a:lvl1pPr>
              <a:defRPr sz="1800"/>
            </a:lvl1pPr>
            <a:lvl2pPr>
              <a:defRPr sz="1500"/>
            </a:lvl2pPr>
            <a:lvl3pPr>
              <a:defRPr sz="1350"/>
            </a:lvl3pPr>
          </a:lstStyle>
          <a:p>
            <a:pPr lvl="0"/>
            <a:r>
              <a:rPr lang="en-US" dirty="0"/>
              <a:t>Click to edit Master text styles</a:t>
            </a:r>
          </a:p>
          <a:p>
            <a:pPr lvl="1"/>
            <a:r>
              <a:rPr lang="en-US" dirty="0"/>
              <a:t>Second level</a:t>
            </a:r>
          </a:p>
          <a:p>
            <a:pPr lvl="2"/>
            <a:r>
              <a:rPr lang="en-US" dirty="0"/>
              <a:t>Third level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4629151"/>
            <a:ext cx="1143000" cy="364439"/>
          </a:xfrm>
          <a:prstGeom prst="rect">
            <a:avLst/>
          </a:prstGeom>
        </p:spPr>
      </p:pic>
      <p:sp>
        <p:nvSpPr>
          <p:cNvPr id="12" name="Slide Number Placeholder 5"/>
          <p:cNvSpPr>
            <a:spLocks noGrp="1"/>
          </p:cNvSpPr>
          <p:nvPr>
            <p:ph type="sldNum" sz="quarter" idx="12"/>
          </p:nvPr>
        </p:nvSpPr>
        <p:spPr>
          <a:xfrm>
            <a:off x="223071" y="4820264"/>
            <a:ext cx="2057400" cy="273844"/>
          </a:xfrm>
          <a:prstGeom prst="rect">
            <a:avLst/>
          </a:prstGeom>
        </p:spPr>
        <p:txBody>
          <a:bodyPr/>
          <a:lstStyle>
            <a:lvl1pPr algn="l">
              <a:defRPr sz="1200">
                <a:solidFill>
                  <a:schemeClr val="bg1">
                    <a:lumMod val="50000"/>
                  </a:schemeClr>
                </a:solidFill>
              </a:defRPr>
            </a:lvl1pPr>
          </a:lstStyle>
          <a:p>
            <a:fld id="{C479D5F6-EDCB-402A-AC08-4943A1820E8F}" type="slidenum">
              <a:rPr lang="en-US" smtClean="0"/>
              <a:pPr/>
              <a:t>‹#›</a:t>
            </a:fld>
            <a:endParaRPr lang="en-US" dirty="0"/>
          </a:p>
        </p:txBody>
      </p:sp>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t="44079"/>
          <a:stretch/>
        </p:blipFill>
        <p:spPr>
          <a:xfrm>
            <a:off x="1" y="0"/>
            <a:ext cx="9143997" cy="511342"/>
          </a:xfrm>
          <a:prstGeom prst="rect">
            <a:avLst/>
          </a:prstGeom>
        </p:spPr>
      </p:pic>
      <p:sp>
        <p:nvSpPr>
          <p:cNvPr id="13" name="Title 1"/>
          <p:cNvSpPr>
            <a:spLocks noGrp="1"/>
          </p:cNvSpPr>
          <p:nvPr>
            <p:ph type="title"/>
          </p:nvPr>
        </p:nvSpPr>
        <p:spPr>
          <a:xfrm>
            <a:off x="223072" y="125071"/>
            <a:ext cx="8692329" cy="271971"/>
          </a:xfrm>
        </p:spPr>
        <p:txBody>
          <a:bodyPr lIns="0" tIns="0" rIns="0" bIns="0" anchor="ctr" anchorCtr="0">
            <a:normAutofit/>
          </a:bodyPr>
          <a:lstStyle>
            <a:lvl1pPr>
              <a:defRPr sz="18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17431800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44079"/>
          <a:stretch/>
        </p:blipFill>
        <p:spPr>
          <a:xfrm>
            <a:off x="1" y="0"/>
            <a:ext cx="9143997" cy="511342"/>
          </a:xfrm>
          <a:prstGeom prst="rect">
            <a:avLst/>
          </a:prstGeom>
        </p:spPr>
      </p:pic>
      <p:sp>
        <p:nvSpPr>
          <p:cNvPr id="2" name="Title 1"/>
          <p:cNvSpPr>
            <a:spLocks noGrp="1"/>
          </p:cNvSpPr>
          <p:nvPr>
            <p:ph type="title"/>
          </p:nvPr>
        </p:nvSpPr>
        <p:spPr>
          <a:xfrm>
            <a:off x="223072" y="125071"/>
            <a:ext cx="8692329" cy="271971"/>
          </a:xfrm>
        </p:spPr>
        <p:txBody>
          <a:bodyPr lIns="0" tIns="0" rIns="0" bIns="0" anchor="ctr" anchorCtr="0">
            <a:normAutofit/>
          </a:bodyPr>
          <a:lstStyle>
            <a:lvl1pPr>
              <a:defRPr sz="1800">
                <a:solidFill>
                  <a:schemeClr val="tx1"/>
                </a:solidFill>
                <a:latin typeface="Museo Slab 500" panose="02000000000000000000" pitchFamily="50" charset="0"/>
              </a:defRPr>
            </a:lvl1pPr>
          </a:lstStyle>
          <a:p>
            <a:r>
              <a:rPr lang="en-US" dirty="0"/>
              <a:t>Click to edit Master title style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4629151"/>
            <a:ext cx="1143000" cy="364439"/>
          </a:xfrm>
          <a:prstGeom prst="rect">
            <a:avLst/>
          </a:prstGeom>
        </p:spPr>
      </p:pic>
      <p:sp>
        <p:nvSpPr>
          <p:cNvPr id="9" name="Slide Number Placeholder 5"/>
          <p:cNvSpPr>
            <a:spLocks noGrp="1"/>
          </p:cNvSpPr>
          <p:nvPr>
            <p:ph type="sldNum" sz="quarter" idx="12"/>
          </p:nvPr>
        </p:nvSpPr>
        <p:spPr>
          <a:xfrm>
            <a:off x="223071" y="4820264"/>
            <a:ext cx="2057400" cy="273844"/>
          </a:xfrm>
          <a:prstGeom prst="rect">
            <a:avLst/>
          </a:prstGeom>
        </p:spPr>
        <p:txBody>
          <a:bodyPr/>
          <a:lstStyle>
            <a:lvl1pPr algn="l">
              <a:defRPr sz="12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806985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with image - Blue" preserve="1">
  <p:cSld name="1_Slide with image - Blue">
    <p:spTree>
      <p:nvGrpSpPr>
        <p:cNvPr id="1" name="Shape 178"/>
        <p:cNvGrpSpPr/>
        <p:nvPr/>
      </p:nvGrpSpPr>
      <p:grpSpPr>
        <a:xfrm>
          <a:off x="0" y="0"/>
          <a:ext cx="0" cy="0"/>
          <a:chOff x="0" y="0"/>
          <a:chExt cx="0" cy="0"/>
        </a:xfrm>
      </p:grpSpPr>
      <p:pic>
        <p:nvPicPr>
          <p:cNvPr id="179" name="Google Shape;179;p47" descr="&quot;&quot;"/>
          <p:cNvPicPr preferRelativeResize="0"/>
          <p:nvPr/>
        </p:nvPicPr>
        <p:blipFill rotWithShape="1">
          <a:blip r:embed="rId2">
            <a:alphaModFix/>
          </a:blip>
          <a:srcRect/>
          <a:stretch/>
        </p:blipFill>
        <p:spPr>
          <a:xfrm>
            <a:off x="1" y="4320699"/>
            <a:ext cx="9144003" cy="830461"/>
          </a:xfrm>
          <a:prstGeom prst="rect">
            <a:avLst/>
          </a:prstGeom>
          <a:noFill/>
          <a:ln>
            <a:noFill/>
          </a:ln>
        </p:spPr>
      </p:pic>
      <p:cxnSp>
        <p:nvCxnSpPr>
          <p:cNvPr id="180" name="Google Shape;180;p47"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81" name="Google Shape;181;p47"/>
          <p:cNvSpPr txBox="1">
            <a:spLocks noGrp="1"/>
          </p:cNvSpPr>
          <p:nvPr>
            <p:ph type="title"/>
          </p:nvPr>
        </p:nvSpPr>
        <p:spPr>
          <a:xfrm>
            <a:off x="311702"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3200">
                <a:solidFill>
                  <a:schemeClr val="dk1"/>
                </a:solidFill>
                <a:latin typeface="+mj-lt"/>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
        <p:nvSpPr>
          <p:cNvPr id="182" name="Google Shape;182;p47"/>
          <p:cNvSpPr txBox="1">
            <a:spLocks noGrp="1"/>
          </p:cNvSpPr>
          <p:nvPr>
            <p:ph type="body" idx="1"/>
          </p:nvPr>
        </p:nvSpPr>
        <p:spPr>
          <a:xfrm>
            <a:off x="311702" y="1152475"/>
            <a:ext cx="5277900" cy="3034800"/>
          </a:xfrm>
          <a:prstGeom prst="rect">
            <a:avLst/>
          </a:prstGeom>
          <a:noFill/>
          <a:ln>
            <a:noFill/>
          </a:ln>
        </p:spPr>
        <p:txBody>
          <a:bodyPr spcFirstLastPara="1" wrap="square" lIns="91425" tIns="91425" rIns="91425" bIns="91425" anchor="t" anchorCtr="0">
            <a:normAutofit/>
          </a:bodyPr>
          <a:lstStyle>
            <a:lvl1pPr marL="457189" lvl="0" indent="-330192" algn="l">
              <a:lnSpc>
                <a:spcPct val="115000"/>
              </a:lnSpc>
              <a:spcBef>
                <a:spcPts val="0"/>
              </a:spcBef>
              <a:spcAft>
                <a:spcPts val="0"/>
              </a:spcAft>
              <a:buClr>
                <a:schemeClr val="dk1"/>
              </a:buClr>
              <a:buSzPts val="1600"/>
              <a:buFont typeface="Arial" panose="020B0604020202020204" pitchFamily="34" charset="0"/>
              <a:buChar char="•"/>
              <a:defRPr sz="1600">
                <a:solidFill>
                  <a:schemeClr val="dk1"/>
                </a:solidFill>
                <a:latin typeface="+mn-lt"/>
                <a:ea typeface="Roboto"/>
                <a:cs typeface="Roboto"/>
                <a:sym typeface="Roboto"/>
              </a:defRPr>
            </a:lvl1pPr>
            <a:lvl2pPr marL="914377" lvl="1"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566" lvl="2"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754" lvl="3"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5943" lvl="4"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131" lvl="5"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320" lvl="6"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509" lvl="7"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697" lvl="8"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dirty="0"/>
          </a:p>
        </p:txBody>
      </p:sp>
      <p:sp>
        <p:nvSpPr>
          <p:cNvPr id="183" name="Google Shape;183;p47"/>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85" name="Google Shape;185;p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a:solidFill>
                <a:srgbClr val="FFFFFF"/>
              </a:solidFill>
              <a:latin typeface="Arial"/>
              <a:ea typeface="Arial"/>
              <a:cs typeface="Arial"/>
              <a:sym typeface="Arial"/>
            </a:endParaRPr>
          </a:p>
        </p:txBody>
      </p:sp>
      <p:pic>
        <p:nvPicPr>
          <p:cNvPr id="186" name="Google Shape;186;p47"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187" name="Google Shape;187;p47"/>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fld id="{00000000-1234-1234-1234-123412341234}" type="slidenum">
              <a:rPr lang="en" smtClean="0"/>
              <a:pPr/>
              <a:t>‹#›</a:t>
            </a:fld>
            <a:endParaRPr lang="en"/>
          </a:p>
        </p:txBody>
      </p:sp>
      <p:pic>
        <p:nvPicPr>
          <p:cNvPr id="3" name="Google Shape;283;p58" descr="Photo of elementary students and teacher">
            <a:extLst>
              <a:ext uri="{FF2B5EF4-FFF2-40B4-BE49-F238E27FC236}">
                <a16:creationId xmlns:a16="http://schemas.microsoft.com/office/drawing/2014/main" id="{F10A5198-3BFD-A3DC-E24E-47A3C5C1B8C8}"/>
              </a:ext>
            </a:extLst>
          </p:cNvPr>
          <p:cNvPicPr preferRelativeResize="0"/>
          <p:nvPr userDrawn="1"/>
        </p:nvPicPr>
        <p:blipFill rotWithShape="1">
          <a:blip r:embed="rId4">
            <a:alphaModFix/>
          </a:blip>
          <a:srcRect/>
          <a:stretch/>
        </p:blipFill>
        <p:spPr>
          <a:xfrm>
            <a:off x="6033545" y="616829"/>
            <a:ext cx="3110675" cy="3034799"/>
          </a:xfrm>
          <a:prstGeom prst="rect">
            <a:avLst/>
          </a:prstGeom>
          <a:noFill/>
          <a:ln>
            <a:noFill/>
          </a:ln>
        </p:spPr>
      </p:pic>
    </p:spTree>
    <p:extLst>
      <p:ext uri="{BB962C8B-B14F-4D97-AF65-F5344CB8AC3E}">
        <p14:creationId xmlns:p14="http://schemas.microsoft.com/office/powerpoint/2010/main" val="1701463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43499"/>
          </a:xfrm>
          <a:prstGeom prst="rect">
            <a:avLst/>
          </a:prstGeom>
        </p:spPr>
      </p:pic>
      <p:sp>
        <p:nvSpPr>
          <p:cNvPr id="3" name="Title 1"/>
          <p:cNvSpPr>
            <a:spLocks noGrp="1"/>
          </p:cNvSpPr>
          <p:nvPr>
            <p:ph type="ctrTitle"/>
          </p:nvPr>
        </p:nvSpPr>
        <p:spPr>
          <a:xfrm>
            <a:off x="685800" y="1946787"/>
            <a:ext cx="7772400" cy="1753215"/>
          </a:xfrm>
        </p:spPr>
        <p:txBody>
          <a:bodyPr anchor="t" anchorCtr="0">
            <a:normAutofit/>
          </a:bodyPr>
          <a:lstStyle>
            <a:lvl1pPr algn="ctr">
              <a:defRPr sz="3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15697" y="4820264"/>
            <a:ext cx="2057400" cy="273844"/>
          </a:xfrm>
          <a:prstGeom prst="rect">
            <a:avLst/>
          </a:prstGeom>
        </p:spPr>
        <p:txBody>
          <a:bodyPr/>
          <a:lstStyle>
            <a:lvl1pPr algn="l">
              <a:defRPr sz="12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293009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with image - Blue" preserve="1">
  <p:cSld name="1_Slide with image - Blue">
    <p:spTree>
      <p:nvGrpSpPr>
        <p:cNvPr id="1" name="Shape 178"/>
        <p:cNvGrpSpPr/>
        <p:nvPr/>
      </p:nvGrpSpPr>
      <p:grpSpPr>
        <a:xfrm>
          <a:off x="0" y="0"/>
          <a:ext cx="0" cy="0"/>
          <a:chOff x="0" y="0"/>
          <a:chExt cx="0" cy="0"/>
        </a:xfrm>
      </p:grpSpPr>
      <p:pic>
        <p:nvPicPr>
          <p:cNvPr id="179" name="Google Shape;179;p47" descr="&quot;&quot;"/>
          <p:cNvPicPr preferRelativeResize="0"/>
          <p:nvPr/>
        </p:nvPicPr>
        <p:blipFill rotWithShape="1">
          <a:blip r:embed="rId2">
            <a:alphaModFix/>
          </a:blip>
          <a:srcRect/>
          <a:stretch/>
        </p:blipFill>
        <p:spPr>
          <a:xfrm>
            <a:off x="1" y="4320699"/>
            <a:ext cx="9144003" cy="830461"/>
          </a:xfrm>
          <a:prstGeom prst="rect">
            <a:avLst/>
          </a:prstGeom>
          <a:noFill/>
          <a:ln>
            <a:noFill/>
          </a:ln>
        </p:spPr>
      </p:pic>
      <p:cxnSp>
        <p:nvCxnSpPr>
          <p:cNvPr id="180" name="Google Shape;180;p47"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81" name="Google Shape;181;p47"/>
          <p:cNvSpPr txBox="1">
            <a:spLocks noGrp="1"/>
          </p:cNvSpPr>
          <p:nvPr>
            <p:ph type="title"/>
          </p:nvPr>
        </p:nvSpPr>
        <p:spPr>
          <a:xfrm>
            <a:off x="311702"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3200">
                <a:solidFill>
                  <a:schemeClr val="dk1"/>
                </a:solidFill>
                <a:latin typeface="+mj-lt"/>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
        <p:nvSpPr>
          <p:cNvPr id="182" name="Google Shape;182;p47"/>
          <p:cNvSpPr txBox="1">
            <a:spLocks noGrp="1"/>
          </p:cNvSpPr>
          <p:nvPr>
            <p:ph type="body" idx="1"/>
          </p:nvPr>
        </p:nvSpPr>
        <p:spPr>
          <a:xfrm>
            <a:off x="311702" y="1152475"/>
            <a:ext cx="5277900" cy="3034800"/>
          </a:xfrm>
          <a:prstGeom prst="rect">
            <a:avLst/>
          </a:prstGeom>
          <a:noFill/>
          <a:ln>
            <a:noFill/>
          </a:ln>
        </p:spPr>
        <p:txBody>
          <a:bodyPr spcFirstLastPara="1" wrap="square" lIns="91425" tIns="91425" rIns="91425" bIns="91425" anchor="t" anchorCtr="0">
            <a:normAutofit/>
          </a:bodyPr>
          <a:lstStyle>
            <a:lvl1pPr marL="457189" lvl="0" indent="-330192" algn="l">
              <a:lnSpc>
                <a:spcPct val="115000"/>
              </a:lnSpc>
              <a:spcBef>
                <a:spcPts val="0"/>
              </a:spcBef>
              <a:spcAft>
                <a:spcPts val="0"/>
              </a:spcAft>
              <a:buClr>
                <a:schemeClr val="dk1"/>
              </a:buClr>
              <a:buSzPts val="1600"/>
              <a:buFont typeface="Arial" panose="020B0604020202020204" pitchFamily="34" charset="0"/>
              <a:buChar char="•"/>
              <a:defRPr sz="1600">
                <a:solidFill>
                  <a:schemeClr val="dk1"/>
                </a:solidFill>
                <a:latin typeface="+mn-lt"/>
                <a:ea typeface="Roboto"/>
                <a:cs typeface="Roboto"/>
                <a:sym typeface="Roboto"/>
              </a:defRPr>
            </a:lvl1pPr>
            <a:lvl2pPr marL="914377" lvl="1"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566" lvl="2"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754" lvl="3"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5943" lvl="4"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131" lvl="5"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320" lvl="6"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509" lvl="7"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697" lvl="8"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dirty="0"/>
          </a:p>
        </p:txBody>
      </p:sp>
      <p:sp>
        <p:nvSpPr>
          <p:cNvPr id="183" name="Google Shape;183;p47"/>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85" name="Google Shape;185;p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a:solidFill>
                <a:srgbClr val="FFFFFF"/>
              </a:solidFill>
              <a:latin typeface="Arial"/>
              <a:ea typeface="Arial"/>
              <a:cs typeface="Arial"/>
              <a:sym typeface="Arial"/>
            </a:endParaRPr>
          </a:p>
        </p:txBody>
      </p:sp>
      <p:pic>
        <p:nvPicPr>
          <p:cNvPr id="186" name="Google Shape;186;p47"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187" name="Google Shape;187;p47"/>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fld id="{00000000-1234-1234-1234-123412341234}" type="slidenum">
              <a:rPr lang="en" smtClean="0"/>
              <a:pPr/>
              <a:t>‹#›</a:t>
            </a:fld>
            <a:endParaRPr lang="en"/>
          </a:p>
        </p:txBody>
      </p:sp>
      <p:pic>
        <p:nvPicPr>
          <p:cNvPr id="2" name="Google Shape;292;p59" descr="Photo of elementary students">
            <a:extLst>
              <a:ext uri="{FF2B5EF4-FFF2-40B4-BE49-F238E27FC236}">
                <a16:creationId xmlns:a16="http://schemas.microsoft.com/office/drawing/2014/main" id="{E6AB7321-7EB7-8779-D57F-AA4A5CBF3154}"/>
              </a:ext>
            </a:extLst>
          </p:cNvPr>
          <p:cNvPicPr preferRelativeResize="0"/>
          <p:nvPr userDrawn="1"/>
        </p:nvPicPr>
        <p:blipFill rotWithShape="1">
          <a:blip r:embed="rId4">
            <a:alphaModFix/>
          </a:blip>
          <a:srcRect/>
          <a:stretch/>
        </p:blipFill>
        <p:spPr>
          <a:xfrm>
            <a:off x="6109254" y="616825"/>
            <a:ext cx="3034748" cy="3034748"/>
          </a:xfrm>
          <a:prstGeom prst="rect">
            <a:avLst/>
          </a:prstGeom>
          <a:noFill/>
          <a:ln>
            <a:noFill/>
          </a:ln>
        </p:spPr>
      </p:pic>
    </p:spTree>
    <p:extLst>
      <p:ext uri="{BB962C8B-B14F-4D97-AF65-F5344CB8AC3E}">
        <p14:creationId xmlns:p14="http://schemas.microsoft.com/office/powerpoint/2010/main" val="2431263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lide with image - Blue" preserve="1">
  <p:cSld name="1_Slide with image - Blue">
    <p:spTree>
      <p:nvGrpSpPr>
        <p:cNvPr id="1" name="Shape 178"/>
        <p:cNvGrpSpPr/>
        <p:nvPr/>
      </p:nvGrpSpPr>
      <p:grpSpPr>
        <a:xfrm>
          <a:off x="0" y="0"/>
          <a:ext cx="0" cy="0"/>
          <a:chOff x="0" y="0"/>
          <a:chExt cx="0" cy="0"/>
        </a:xfrm>
      </p:grpSpPr>
      <p:pic>
        <p:nvPicPr>
          <p:cNvPr id="179" name="Google Shape;179;p47" descr="&quot;&quot;"/>
          <p:cNvPicPr preferRelativeResize="0"/>
          <p:nvPr/>
        </p:nvPicPr>
        <p:blipFill rotWithShape="1">
          <a:blip r:embed="rId2">
            <a:alphaModFix/>
          </a:blip>
          <a:srcRect/>
          <a:stretch/>
        </p:blipFill>
        <p:spPr>
          <a:xfrm>
            <a:off x="1" y="4320699"/>
            <a:ext cx="9144003" cy="830461"/>
          </a:xfrm>
          <a:prstGeom prst="rect">
            <a:avLst/>
          </a:prstGeom>
          <a:noFill/>
          <a:ln>
            <a:noFill/>
          </a:ln>
        </p:spPr>
      </p:pic>
      <p:cxnSp>
        <p:nvCxnSpPr>
          <p:cNvPr id="180" name="Google Shape;180;p47"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81" name="Google Shape;181;p47"/>
          <p:cNvSpPr txBox="1">
            <a:spLocks noGrp="1"/>
          </p:cNvSpPr>
          <p:nvPr>
            <p:ph type="title"/>
          </p:nvPr>
        </p:nvSpPr>
        <p:spPr>
          <a:xfrm>
            <a:off x="311702"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3200">
                <a:solidFill>
                  <a:schemeClr val="dk1"/>
                </a:solidFill>
                <a:latin typeface="+mj-lt"/>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
        <p:nvSpPr>
          <p:cNvPr id="182" name="Google Shape;182;p47"/>
          <p:cNvSpPr txBox="1">
            <a:spLocks noGrp="1"/>
          </p:cNvSpPr>
          <p:nvPr>
            <p:ph type="body" idx="1"/>
          </p:nvPr>
        </p:nvSpPr>
        <p:spPr>
          <a:xfrm>
            <a:off x="311702" y="1152475"/>
            <a:ext cx="5277900" cy="3034800"/>
          </a:xfrm>
          <a:prstGeom prst="rect">
            <a:avLst/>
          </a:prstGeom>
          <a:noFill/>
          <a:ln>
            <a:noFill/>
          </a:ln>
        </p:spPr>
        <p:txBody>
          <a:bodyPr spcFirstLastPara="1" wrap="square" lIns="91425" tIns="91425" rIns="91425" bIns="91425" anchor="t" anchorCtr="0">
            <a:normAutofit/>
          </a:bodyPr>
          <a:lstStyle>
            <a:lvl1pPr marL="457189" lvl="0" indent="-330192" algn="l">
              <a:lnSpc>
                <a:spcPct val="115000"/>
              </a:lnSpc>
              <a:spcBef>
                <a:spcPts val="0"/>
              </a:spcBef>
              <a:spcAft>
                <a:spcPts val="0"/>
              </a:spcAft>
              <a:buClr>
                <a:schemeClr val="dk1"/>
              </a:buClr>
              <a:buSzPts val="1600"/>
              <a:buFont typeface="Arial" panose="020B0604020202020204" pitchFamily="34" charset="0"/>
              <a:buChar char="•"/>
              <a:defRPr sz="1600">
                <a:solidFill>
                  <a:schemeClr val="dk1"/>
                </a:solidFill>
                <a:latin typeface="+mn-lt"/>
                <a:ea typeface="Roboto"/>
                <a:cs typeface="Roboto"/>
                <a:sym typeface="Roboto"/>
              </a:defRPr>
            </a:lvl1pPr>
            <a:lvl2pPr marL="914377" lvl="1"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566" lvl="2"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754" lvl="3"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5943" lvl="4"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131" lvl="5"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320" lvl="6"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509" lvl="7"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697" lvl="8"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dirty="0"/>
          </a:p>
        </p:txBody>
      </p:sp>
      <p:sp>
        <p:nvSpPr>
          <p:cNvPr id="183" name="Google Shape;183;p47"/>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85" name="Google Shape;185;p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a:solidFill>
                <a:srgbClr val="FFFFFF"/>
              </a:solidFill>
              <a:latin typeface="Arial"/>
              <a:ea typeface="Arial"/>
              <a:cs typeface="Arial"/>
              <a:sym typeface="Arial"/>
            </a:endParaRPr>
          </a:p>
        </p:txBody>
      </p:sp>
      <p:pic>
        <p:nvPicPr>
          <p:cNvPr id="186" name="Google Shape;186;p47"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187" name="Google Shape;187;p47"/>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fld id="{00000000-1234-1234-1234-123412341234}" type="slidenum">
              <a:rPr lang="en" smtClean="0"/>
              <a:pPr/>
              <a:t>‹#›</a:t>
            </a:fld>
            <a:endParaRPr lang="en"/>
          </a:p>
        </p:txBody>
      </p:sp>
      <p:pic>
        <p:nvPicPr>
          <p:cNvPr id="2" name="Google Shape;297;p59" descr="Photo of high school students">
            <a:extLst>
              <a:ext uri="{FF2B5EF4-FFF2-40B4-BE49-F238E27FC236}">
                <a16:creationId xmlns:a16="http://schemas.microsoft.com/office/drawing/2014/main" id="{56AF5E92-23E4-9D0B-F01A-1A5D6E05626F}"/>
              </a:ext>
            </a:extLst>
          </p:cNvPr>
          <p:cNvPicPr preferRelativeResize="0"/>
          <p:nvPr userDrawn="1"/>
        </p:nvPicPr>
        <p:blipFill rotWithShape="1">
          <a:blip r:embed="rId4">
            <a:alphaModFix/>
          </a:blip>
          <a:srcRect/>
          <a:stretch/>
        </p:blipFill>
        <p:spPr>
          <a:xfrm>
            <a:off x="6109254" y="616825"/>
            <a:ext cx="3034748" cy="3034748"/>
          </a:xfrm>
          <a:prstGeom prst="rect">
            <a:avLst/>
          </a:prstGeom>
          <a:noFill/>
          <a:ln>
            <a:noFill/>
          </a:ln>
        </p:spPr>
      </p:pic>
    </p:spTree>
    <p:extLst>
      <p:ext uri="{BB962C8B-B14F-4D97-AF65-F5344CB8AC3E}">
        <p14:creationId xmlns:p14="http://schemas.microsoft.com/office/powerpoint/2010/main" val="3835692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lide with image - Blue" preserve="1">
  <p:cSld name="1_Slide with image - Blue">
    <p:spTree>
      <p:nvGrpSpPr>
        <p:cNvPr id="1" name="Shape 178"/>
        <p:cNvGrpSpPr/>
        <p:nvPr/>
      </p:nvGrpSpPr>
      <p:grpSpPr>
        <a:xfrm>
          <a:off x="0" y="0"/>
          <a:ext cx="0" cy="0"/>
          <a:chOff x="0" y="0"/>
          <a:chExt cx="0" cy="0"/>
        </a:xfrm>
      </p:grpSpPr>
      <p:pic>
        <p:nvPicPr>
          <p:cNvPr id="179" name="Google Shape;179;p47" descr="&quot;&quot;"/>
          <p:cNvPicPr preferRelativeResize="0"/>
          <p:nvPr/>
        </p:nvPicPr>
        <p:blipFill rotWithShape="1">
          <a:blip r:embed="rId2">
            <a:alphaModFix/>
          </a:blip>
          <a:srcRect/>
          <a:stretch/>
        </p:blipFill>
        <p:spPr>
          <a:xfrm>
            <a:off x="1" y="4320699"/>
            <a:ext cx="9144003" cy="830461"/>
          </a:xfrm>
          <a:prstGeom prst="rect">
            <a:avLst/>
          </a:prstGeom>
          <a:noFill/>
          <a:ln>
            <a:noFill/>
          </a:ln>
        </p:spPr>
      </p:pic>
      <p:cxnSp>
        <p:nvCxnSpPr>
          <p:cNvPr id="180" name="Google Shape;180;p47"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81" name="Google Shape;181;p47"/>
          <p:cNvSpPr txBox="1">
            <a:spLocks noGrp="1"/>
          </p:cNvSpPr>
          <p:nvPr>
            <p:ph type="title"/>
          </p:nvPr>
        </p:nvSpPr>
        <p:spPr>
          <a:xfrm>
            <a:off x="311702"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3200">
                <a:solidFill>
                  <a:schemeClr val="dk1"/>
                </a:solidFill>
                <a:latin typeface="+mj-lt"/>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
        <p:nvSpPr>
          <p:cNvPr id="182" name="Google Shape;182;p47"/>
          <p:cNvSpPr txBox="1">
            <a:spLocks noGrp="1"/>
          </p:cNvSpPr>
          <p:nvPr>
            <p:ph type="body" idx="1"/>
          </p:nvPr>
        </p:nvSpPr>
        <p:spPr>
          <a:xfrm>
            <a:off x="311702" y="1152475"/>
            <a:ext cx="5277900" cy="3034800"/>
          </a:xfrm>
          <a:prstGeom prst="rect">
            <a:avLst/>
          </a:prstGeom>
          <a:noFill/>
          <a:ln>
            <a:noFill/>
          </a:ln>
        </p:spPr>
        <p:txBody>
          <a:bodyPr spcFirstLastPara="1" wrap="square" lIns="91425" tIns="91425" rIns="91425" bIns="91425" anchor="t" anchorCtr="0">
            <a:normAutofit/>
          </a:bodyPr>
          <a:lstStyle>
            <a:lvl1pPr marL="457200" lvl="0" indent="-331788" algn="l">
              <a:lnSpc>
                <a:spcPct val="115000"/>
              </a:lnSpc>
              <a:spcBef>
                <a:spcPts val="0"/>
              </a:spcBef>
              <a:spcAft>
                <a:spcPts val="0"/>
              </a:spcAft>
              <a:buClr>
                <a:schemeClr val="dk1"/>
              </a:buClr>
              <a:buSzPts val="1600"/>
              <a:buFont typeface="Arial" panose="020B0604020202020204" pitchFamily="34" charset="0"/>
              <a:buChar char="•"/>
              <a:defRPr sz="1600">
                <a:solidFill>
                  <a:schemeClr val="dk1"/>
                </a:solidFill>
                <a:latin typeface="+mn-lt"/>
                <a:ea typeface="Roboto"/>
                <a:cs typeface="Roboto"/>
                <a:sym typeface="Roboto"/>
              </a:defRPr>
            </a:lvl1pPr>
            <a:lvl2pPr marL="914377" lvl="1"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566" lvl="2"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754" lvl="3"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5943" lvl="4"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131" lvl="5"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320" lvl="6"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509" lvl="7"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697" lvl="8"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dirty="0"/>
          </a:p>
        </p:txBody>
      </p:sp>
      <p:sp>
        <p:nvSpPr>
          <p:cNvPr id="183" name="Google Shape;183;p47"/>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85" name="Google Shape;185;p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a:solidFill>
                <a:srgbClr val="FFFFFF"/>
              </a:solidFill>
              <a:latin typeface="Arial"/>
              <a:ea typeface="Arial"/>
              <a:cs typeface="Arial"/>
              <a:sym typeface="Arial"/>
            </a:endParaRPr>
          </a:p>
        </p:txBody>
      </p:sp>
      <p:pic>
        <p:nvPicPr>
          <p:cNvPr id="186" name="Google Shape;186;p47"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187" name="Google Shape;187;p47"/>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fld id="{00000000-1234-1234-1234-123412341234}" type="slidenum">
              <a:rPr lang="en" smtClean="0"/>
              <a:pPr/>
              <a:t>‹#›</a:t>
            </a:fld>
            <a:endParaRPr lang="en"/>
          </a:p>
        </p:txBody>
      </p:sp>
      <p:pic>
        <p:nvPicPr>
          <p:cNvPr id="2" name="Google Shape;294;p59" descr="Photo of high school students">
            <a:extLst>
              <a:ext uri="{FF2B5EF4-FFF2-40B4-BE49-F238E27FC236}">
                <a16:creationId xmlns:a16="http://schemas.microsoft.com/office/drawing/2014/main" id="{0959D450-B515-EA1B-F97E-459C560178D9}"/>
              </a:ext>
            </a:extLst>
          </p:cNvPr>
          <p:cNvPicPr preferRelativeResize="0"/>
          <p:nvPr userDrawn="1"/>
        </p:nvPicPr>
        <p:blipFill rotWithShape="1">
          <a:blip r:embed="rId4">
            <a:alphaModFix/>
          </a:blip>
          <a:srcRect/>
          <a:stretch/>
        </p:blipFill>
        <p:spPr>
          <a:xfrm>
            <a:off x="6115877" y="616825"/>
            <a:ext cx="3028123" cy="3028122"/>
          </a:xfrm>
          <a:prstGeom prst="rect">
            <a:avLst/>
          </a:prstGeom>
          <a:noFill/>
          <a:ln>
            <a:noFill/>
          </a:ln>
        </p:spPr>
      </p:pic>
    </p:spTree>
    <p:extLst>
      <p:ext uri="{BB962C8B-B14F-4D97-AF65-F5344CB8AC3E}">
        <p14:creationId xmlns:p14="http://schemas.microsoft.com/office/powerpoint/2010/main" val="4075594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88"/>
        <p:cNvGrpSpPr/>
        <p:nvPr/>
      </p:nvGrpSpPr>
      <p:grpSpPr>
        <a:xfrm>
          <a:off x="0" y="0"/>
          <a:ext cx="0" cy="0"/>
          <a:chOff x="0" y="0"/>
          <a:chExt cx="0" cy="0"/>
        </a:xfrm>
      </p:grpSpPr>
      <p:pic>
        <p:nvPicPr>
          <p:cNvPr id="189" name="Google Shape;189;p48" descr="&quot;&quot;"/>
          <p:cNvPicPr preferRelativeResize="0"/>
          <p:nvPr/>
        </p:nvPicPr>
        <p:blipFill rotWithShape="1">
          <a:blip r:embed="rId2">
            <a:alphaModFix/>
          </a:blip>
          <a:srcRect/>
          <a:stretch/>
        </p:blipFill>
        <p:spPr>
          <a:xfrm>
            <a:off x="1" y="4320699"/>
            <a:ext cx="9144003" cy="830461"/>
          </a:xfrm>
          <a:prstGeom prst="rect">
            <a:avLst/>
          </a:prstGeom>
          <a:noFill/>
          <a:ln>
            <a:noFill/>
          </a:ln>
        </p:spPr>
      </p:pic>
      <p:cxnSp>
        <p:nvCxnSpPr>
          <p:cNvPr id="190" name="Google Shape;190;p48" descr="&quot;&quot;"/>
          <p:cNvCxnSpPr>
            <a:cxnSpLocks/>
          </p:cNvCxnSpPr>
          <p:nvPr/>
        </p:nvCxnSpPr>
        <p:spPr>
          <a:xfrm>
            <a:off x="0" y="918350"/>
            <a:ext cx="8799443" cy="0"/>
          </a:xfrm>
          <a:prstGeom prst="straightConnector1">
            <a:avLst/>
          </a:prstGeom>
          <a:noFill/>
          <a:ln w="19050" cap="flat" cmpd="sng">
            <a:solidFill>
              <a:srgbClr val="488BC9"/>
            </a:solidFill>
            <a:prstDash val="solid"/>
            <a:round/>
            <a:headEnd type="none" w="sm" len="sm"/>
            <a:tailEnd type="none" w="sm" len="sm"/>
          </a:ln>
        </p:spPr>
      </p:cxnSp>
      <p:sp>
        <p:nvSpPr>
          <p:cNvPr id="191" name="Google Shape;191;p48"/>
          <p:cNvSpPr txBox="1">
            <a:spLocks noGrp="1"/>
          </p:cNvSpPr>
          <p:nvPr>
            <p:ph type="title"/>
          </p:nvPr>
        </p:nvSpPr>
        <p:spPr>
          <a:xfrm>
            <a:off x="311702" y="105100"/>
            <a:ext cx="8487741"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3200">
                <a:solidFill>
                  <a:schemeClr val="dk1"/>
                </a:solidFill>
                <a:latin typeface="+mj-lt"/>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
        <p:nvSpPr>
          <p:cNvPr id="192" name="Google Shape;192;p48"/>
          <p:cNvSpPr txBox="1">
            <a:spLocks noGrp="1"/>
          </p:cNvSpPr>
          <p:nvPr>
            <p:ph type="body" idx="1"/>
          </p:nvPr>
        </p:nvSpPr>
        <p:spPr>
          <a:xfrm>
            <a:off x="311702" y="1152475"/>
            <a:ext cx="8487741" cy="3034800"/>
          </a:xfrm>
          <a:prstGeom prst="rect">
            <a:avLst/>
          </a:prstGeom>
          <a:noFill/>
          <a:ln>
            <a:noFill/>
          </a:ln>
        </p:spPr>
        <p:txBody>
          <a:bodyPr spcFirstLastPara="1" wrap="square" lIns="91425" tIns="91425" rIns="91425" bIns="91425" anchor="t" anchorCtr="0">
            <a:normAutofit/>
          </a:bodyPr>
          <a:lstStyle>
            <a:lvl1pPr marL="457189" lvl="0" indent="-330192" algn="l">
              <a:lnSpc>
                <a:spcPct val="115000"/>
              </a:lnSpc>
              <a:spcBef>
                <a:spcPts val="0"/>
              </a:spcBef>
              <a:spcAft>
                <a:spcPts val="0"/>
              </a:spcAft>
              <a:buClr>
                <a:schemeClr val="dk1"/>
              </a:buClr>
              <a:buSzPts val="1600"/>
              <a:buFont typeface="Arial" panose="020B0604020202020204" pitchFamily="34" charset="0"/>
              <a:buChar char="•"/>
              <a:defRPr sz="1600">
                <a:solidFill>
                  <a:schemeClr val="dk1"/>
                </a:solidFill>
                <a:latin typeface="+mn-lt"/>
                <a:ea typeface="Roboto"/>
                <a:cs typeface="Roboto"/>
                <a:sym typeface="Roboto"/>
              </a:defRPr>
            </a:lvl1pPr>
            <a:lvl2pPr marL="914377" lvl="1"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566" lvl="2"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754" lvl="3"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5943" lvl="4"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131" lvl="5"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320" lvl="6"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509" lvl="7"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697" lvl="8"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dirty="0"/>
          </a:p>
        </p:txBody>
      </p:sp>
      <p:sp>
        <p:nvSpPr>
          <p:cNvPr id="193" name="Google Shape;193;p48"/>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94" name="Google Shape;194;p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a:solidFill>
                <a:srgbClr val="FFFFFF"/>
              </a:solidFill>
              <a:latin typeface="Arial"/>
              <a:ea typeface="Arial"/>
              <a:cs typeface="Arial"/>
              <a:sym typeface="Arial"/>
            </a:endParaRPr>
          </a:p>
        </p:txBody>
      </p:sp>
      <p:pic>
        <p:nvPicPr>
          <p:cNvPr id="195" name="Google Shape;195;p48"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196" name="Google Shape;196;p48"/>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fld id="{00000000-1234-1234-1234-123412341234}" type="slidenum">
              <a:rPr lang="en" smtClean="0"/>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Blue - 01" preserve="1">
  <p:cSld name="1_Divider - Blue - 01">
    <p:spTree>
      <p:nvGrpSpPr>
        <p:cNvPr id="1" name="Shape 197"/>
        <p:cNvGrpSpPr/>
        <p:nvPr/>
      </p:nvGrpSpPr>
      <p:grpSpPr>
        <a:xfrm>
          <a:off x="0" y="0"/>
          <a:ext cx="0" cy="0"/>
          <a:chOff x="0" y="0"/>
          <a:chExt cx="0" cy="0"/>
        </a:xfrm>
      </p:grpSpPr>
      <p:pic>
        <p:nvPicPr>
          <p:cNvPr id="2" name="Google Shape;189;p48" descr="&quot;&quot;">
            <a:extLst>
              <a:ext uri="{FF2B5EF4-FFF2-40B4-BE49-F238E27FC236}">
                <a16:creationId xmlns:a16="http://schemas.microsoft.com/office/drawing/2014/main" id="{D41AB80F-419B-C727-42D1-BDA01D9996DE}"/>
              </a:ext>
            </a:extLst>
          </p:cNvPr>
          <p:cNvPicPr preferRelativeResize="0"/>
          <p:nvPr userDrawn="1"/>
        </p:nvPicPr>
        <p:blipFill rotWithShape="1">
          <a:blip r:embed="rId2">
            <a:alphaModFix/>
          </a:blip>
          <a:srcRect/>
          <a:stretch/>
        </p:blipFill>
        <p:spPr>
          <a:xfrm>
            <a:off x="1" y="-85241"/>
            <a:ext cx="9144003" cy="5228692"/>
          </a:xfrm>
          <a:prstGeom prst="rect">
            <a:avLst/>
          </a:prstGeom>
          <a:noFill/>
          <a:ln>
            <a:noFill/>
          </a:ln>
        </p:spPr>
      </p:pic>
      <p:sp>
        <p:nvSpPr>
          <p:cNvPr id="199" name="Google Shape;199;p4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mj-lt"/>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sp>
        <p:nvSpPr>
          <p:cNvPr id="200" name="Google Shape;200;p4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a:solidFill>
                <a:schemeClr val="dk1"/>
              </a:solidFill>
              <a:latin typeface="Arial"/>
              <a:ea typeface="Arial"/>
              <a:cs typeface="Arial"/>
              <a:sym typeface="Arial"/>
            </a:endParaRPr>
          </a:p>
        </p:txBody>
      </p:sp>
      <p:pic>
        <p:nvPicPr>
          <p:cNvPr id="201" name="Google Shape;201;p49"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202" name="Google Shape;202;p49"/>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17464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197"/>
        <p:cNvGrpSpPr/>
        <p:nvPr/>
      </p:nvGrpSpPr>
      <p:grpSpPr>
        <a:xfrm>
          <a:off x="0" y="0"/>
          <a:ext cx="0" cy="0"/>
          <a:chOff x="0" y="0"/>
          <a:chExt cx="0" cy="0"/>
        </a:xfrm>
      </p:grpSpPr>
      <p:pic>
        <p:nvPicPr>
          <p:cNvPr id="198" name="Google Shape;198;p49"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99" name="Google Shape;199;p4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mj-lt"/>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sp>
        <p:nvSpPr>
          <p:cNvPr id="200" name="Google Shape;200;p4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a:solidFill>
                <a:schemeClr val="dk1"/>
              </a:solidFill>
              <a:latin typeface="Arial"/>
              <a:ea typeface="Arial"/>
              <a:cs typeface="Arial"/>
              <a:sym typeface="Arial"/>
            </a:endParaRPr>
          </a:p>
        </p:txBody>
      </p:sp>
      <p:pic>
        <p:nvPicPr>
          <p:cNvPr id="201" name="Google Shape;201;p49"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202" name="Google Shape;202;p49"/>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63" r:id="rId1"/>
    <p:sldLayoutId id="2147483666" r:id="rId2"/>
    <p:sldLayoutId id="2147483689" r:id="rId3"/>
    <p:sldLayoutId id="2147483692" r:id="rId4"/>
    <p:sldLayoutId id="2147483690" r:id="rId5"/>
    <p:sldLayoutId id="2147483691" r:id="rId6"/>
    <p:sldLayoutId id="2147483667" r:id="rId7"/>
    <p:sldLayoutId id="2147483696" r:id="rId8"/>
    <p:sldLayoutId id="2147483668" r:id="rId9"/>
    <p:sldLayoutId id="2147483669" r:id="rId10"/>
    <p:sldLayoutId id="2147483670" r:id="rId11"/>
    <p:sldLayoutId id="2147483672" r:id="rId12"/>
    <p:sldLayoutId id="2147483673" r:id="rId13"/>
    <p:sldLayoutId id="2147483674" r:id="rId14"/>
    <p:sldLayoutId id="2147483675" r:id="rId15"/>
    <p:sldLayoutId id="2147483677" r:id="rId16"/>
    <p:sldLayoutId id="2147483681" r:id="rId17"/>
    <p:sldLayoutId id="2147483682" r:id="rId18"/>
    <p:sldLayoutId id="2147483683" r:id="rId19"/>
    <p:sldLayoutId id="2147483684" r:id="rId20"/>
    <p:sldLayoutId id="2147483685" r:id="rId21"/>
    <p:sldLayoutId id="2147483686" r:id="rId22"/>
    <p:sldLayoutId id="2147483687" r:id="rId23"/>
    <p:sldLayoutId id="2147483693" r:id="rId24"/>
    <p:sldLayoutId id="2147483694" r:id="rId25"/>
    <p:sldLayoutId id="2147483695" r:id="rId26"/>
    <p:sldLayoutId id="2147483697" r:id="rId27"/>
    <p:sldLayoutId id="2147483698" r:id="rId28"/>
    <p:sldLayoutId id="2147483699" r:id="rId29"/>
    <p:sldLayoutId id="2147483700"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coassessments.com/educatordatabase/"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hyperlink" Target="mailto:sachdeva_a@cde.state.co.us" TargetMode="Externa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hyperlink" Target="https://coassessments.com/manuals/" TargetMode="Externa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hyperlink" Target="https://www.cde.state.co.us/assessment/cmas_coalt_proceduresmanual_sp25#page=117" TargetMode="Externa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hyperlink" Target="https://www.cde.state.co.us/assessment/cmas_coalt_proceduresmanual_sp25" TargetMode="Externa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14.xml.rels><?xml version="1.0" encoding="UTF-8" standalone="yes"?>
<Relationships xmlns="http://schemas.openxmlformats.org/package/2006/relationships"><Relationship Id="rId3" Type="http://schemas.openxmlformats.org/officeDocument/2006/relationships/hyperlink" Target="https://www.cde.state.co.us/assessment/cmas_coalt_proceduresmanual_sp25#page=116" TargetMode="External"/><Relationship Id="rId2" Type="http://schemas.openxmlformats.org/officeDocument/2006/relationships/hyperlink" Target="https://www.cde.state.co.us/assessment/cmas_coalt_proceduresmanual_sp25#page=153" TargetMode="Externa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hyperlink" Target="http://www.cde.state.co.us/assessment/cmas_calculator_policy" TargetMode="Externa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hyperlink" Target="http://www.cde.state.co.us/assessment/training-cmas"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1.xml.rels><?xml version="1.0" encoding="UTF-8" standalone="yes"?>
<Relationships xmlns="http://schemas.openxmlformats.org/package/2006/relationships"><Relationship Id="rId3" Type="http://schemas.openxmlformats.org/officeDocument/2006/relationships/hyperlink" Target="https://coassessments.com/practice-resources/science/" TargetMode="External"/><Relationship Id="rId2" Type="http://schemas.openxmlformats.org/officeDocument/2006/relationships/hyperlink" Target="https://coassessments.com/practice-resources/math/" TargetMode="External"/><Relationship Id="rId1" Type="http://schemas.openxmlformats.org/officeDocument/2006/relationships/slideLayout" Target="../slideLayouts/slideLayout17.xml"/><Relationship Id="rId4" Type="http://schemas.openxmlformats.org/officeDocument/2006/relationships/hyperlink" Target="https://coassessments.com/practice-resources/" TargetMode="Externa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hyperlink" Target="https://coassessments.com/resource/training-mods/PreTest_Materials_Mgmt/"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hyperlink" Target="https://forms.gle/HqP1BbHXKAfMc6ap6" TargetMode="Externa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hyperlink" Target="https://coassessments.com/resource/training-mods/Additional_Orders/" TargetMode="Externa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http://www.cde.state.co.us/assessment/state_assess_acronyms" TargetMode="Externa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7.xml"/><Relationship Id="rId1" Type="http://schemas.openxmlformats.org/officeDocument/2006/relationships/video" Target="https://www.youtube.com/embed/kIZWgzCIQBw?feature=oembed" TargetMode="External"/><Relationship Id="rId4" Type="http://schemas.openxmlformats.org/officeDocument/2006/relationships/hyperlink" Target="http://www.cde.state.co.us/assessment/preparesessionspanext" TargetMode="Externa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1.xml"/></Relationships>
</file>

<file path=ppt/slides/_rels/slide1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hyperlink" Target="http://www.cde.state.co.us/assessment/cmas_coalt_tir_trckngsprdsht" TargetMode="External"/><Relationship Id="rId2" Type="http://schemas.openxmlformats.org/officeDocument/2006/relationships/hyperlink" Target="http://www.cde.state.co.us/assessment/cmas_coalt_tir_security" TargetMode="External"/><Relationship Id="rId1" Type="http://schemas.openxmlformats.org/officeDocument/2006/relationships/slideLayout" Target="../slideLayouts/slideLayout7.xml"/><Relationship Id="rId4" Type="http://schemas.openxmlformats.org/officeDocument/2006/relationships/hyperlink" Target="https://www.cde.state.co.us/assessment/training-cmas" TargetMode="Externa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hyperlink" Target="https://forms.gle/HqP1BbHXKAfMc6ap6" TargetMode="Externa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9.png"/><Relationship Id="rId1" Type="http://schemas.openxmlformats.org/officeDocument/2006/relationships/slideLayout" Target="../slideLayouts/slideLayout1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Layout" Target="../slideLayouts/slideLayout7.xml"/><Relationship Id="rId1" Type="http://schemas.openxmlformats.org/officeDocument/2006/relationships/video" Target="https://www.youtube.com/embed/EZqhepwDeRk" TargetMode="External"/></Relationships>
</file>

<file path=ppt/slides/_rels/slide15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slideLayout" Target="../slideLayouts/slideLayout7.xml"/><Relationship Id="rId1" Type="http://schemas.openxmlformats.org/officeDocument/2006/relationships/video" Target="https://www.youtube.com/embed/Ta_o2nwwSNQ" TargetMode="External"/><Relationship Id="rId4" Type="http://schemas.openxmlformats.org/officeDocument/2006/relationships/hyperlink" Target="https://support.assessment.pearson.com/display/PAsup/Stop+a+Session" TargetMode="Externa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hyperlink" Target="https://support.assessment.pearson.com/display/TN/Error+Codes" TargetMode="Externa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hyperlink" Target="https://support.assessment.pearson.com/x/DAACAQ" TargetMode="Externa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slideLayout" Target="../slideLayouts/slideLayout7.xml"/><Relationship Id="rId1" Type="http://schemas.openxmlformats.org/officeDocument/2006/relationships/video" Target="https://www.youtube.com/embed/2-s1vuqtEtE" TargetMode="Externa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7.xml"/></Relationships>
</file>

<file path=ppt/slides/_rels/slide171.xml.rels><?xml version="1.0" encoding="UTF-8" standalone="yes"?>
<Relationships xmlns="http://schemas.openxmlformats.org/package/2006/relationships"><Relationship Id="rId3" Type="http://schemas.openxmlformats.org/officeDocument/2006/relationships/hyperlink" Target="https://coassessments.com/resource/training-mods/PostTest_Materials_Mgmt/" TargetMode="External"/><Relationship Id="rId2" Type="http://schemas.openxmlformats.org/officeDocument/2006/relationships/hyperlink" Target="https://www.cde.state.co.us/assessment/cmas_coalt_scorablereturns" TargetMode="External"/><Relationship Id="rId1" Type="http://schemas.openxmlformats.org/officeDocument/2006/relationships/slideLayout" Target="../slideLayouts/slideLayout17.xml"/></Relationships>
</file>

<file path=ppt/slides/_rels/slide17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17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hyperlink" Target="http://www.cde.state.co.us/assessment/cmas_coalt_scorablereturns" TargetMode="External"/><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hyperlink" Target="http://www.cde.state.co.us/assessment/cmas_coalt_scorablereturns" TargetMode="Externa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hyperlink" Target="http://www.cde.state.co.us/communications/stateandfederalassessmentrequirements" TargetMode="Externa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hyperlink" Target="http://www.cde.state.co.us/assessment/cmas_coalt_tir_trckngsprdsht" TargetMode="External"/><Relationship Id="rId7" Type="http://schemas.openxmlformats.org/officeDocument/2006/relationships/hyperlink" Target="https://www.cde.state.co.us/assessment/training-cmas" TargetMode="External"/><Relationship Id="rId2" Type="http://schemas.openxmlformats.org/officeDocument/2006/relationships/hyperlink" Target="http://www.cde.state.co.us/assessment/cmas_coalt_tir_security" TargetMode="External"/><Relationship Id="rId1" Type="http://schemas.openxmlformats.org/officeDocument/2006/relationships/slideLayout" Target="../slideLayouts/slideLayout7.xml"/><Relationship Id="rId6" Type="http://schemas.openxmlformats.org/officeDocument/2006/relationships/hyperlink" Target="https://na3.docusign.net/Member/PowerFormSigning.aspx?PowerFormId=f9319c64-cd92-456c-8ea4-d007a04d4349&amp;env=na3&amp;acct=817055f0-3029-4189-9800-b6196aa6512b&amp;v=2" TargetMode="External"/><Relationship Id="rId5" Type="http://schemas.openxmlformats.org/officeDocument/2006/relationships/hyperlink" Target="https://www.cde.state.co.us/assessment/cmas_coalt_proceduresmanual_sp25#page=154" TargetMode="External"/><Relationship Id="rId4" Type="http://schemas.openxmlformats.org/officeDocument/2006/relationships/hyperlink" Target="http://www.cde.state.co.us/assessment/cmas_scratchpaperverification" TargetMode="Externa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hyperlink" Target="http://www.cde.state.co.us/assessment/cmas_scratchpaperverification" TargetMode="External"/><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hyperlink" Target="https://www.cde.state.co.us/assessment/cmas_coalt_proceduresmanual_sp25#page=154" TargetMode="Externa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hyperlink" Target="https://forms.gle/HqP1BbHXKAfMc6ap6" TargetMode="Externa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hyperlink" Target="https://forms.gle/HqP1BbHXKAfMc6ap6" TargetMode="Externa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8" Type="http://schemas.openxmlformats.org/officeDocument/2006/relationships/hyperlink" Target="http://www.cde.state.co.us/assessment/cmas_scratchpaperverification" TargetMode="External"/><Relationship Id="rId3" Type="http://schemas.openxmlformats.org/officeDocument/2006/relationships/hyperlink" Target="https://na3.docusign.net/Member/PowerFormSigning.aspx?PowerFormId=872582a6-9985-4d6e-91fb-2df5f9ea4318&amp;env=na3&amp;acct=817055f0-3029-4189-9800-b6196aa6512b&amp;v=2" TargetMode="External"/><Relationship Id="rId7" Type="http://schemas.openxmlformats.org/officeDocument/2006/relationships/hyperlink" Target="https://na3.docusign.net/Member/PowerFormSigning.aspx?PowerFormId=f9319c64-cd92-456c-8ea4-d007a04d4349&amp;env=na3&amp;acct=817055f0-3029-4189-9800-b6196aa6512b&amp;v=2" TargetMode="External"/><Relationship Id="rId2" Type="http://schemas.openxmlformats.org/officeDocument/2006/relationships/hyperlink" Target="http://www.cde.state.co.us/assessment/cmas_coalt_securityagreement" TargetMode="External"/><Relationship Id="rId1" Type="http://schemas.openxmlformats.org/officeDocument/2006/relationships/slideLayout" Target="../slideLayouts/slideLayout7.xml"/><Relationship Id="rId6" Type="http://schemas.openxmlformats.org/officeDocument/2006/relationships/hyperlink" Target="https://forms.gle/HqP1BbHXKAfMc6ap6" TargetMode="External"/><Relationship Id="rId5" Type="http://schemas.openxmlformats.org/officeDocument/2006/relationships/hyperlink" Target="https://www.cde.state.co.us/assessment/cmas_coalt_tir_trckngsprdsht" TargetMode="External"/><Relationship Id="rId10" Type="http://schemas.openxmlformats.org/officeDocument/2006/relationships/hyperlink" Target="https://www.cde.state.co.us/assessment/training-cmas" TargetMode="External"/><Relationship Id="rId4" Type="http://schemas.openxmlformats.org/officeDocument/2006/relationships/hyperlink" Target="https://www.cde.state.co.us/assessment/cmas_coalt_tir_security" TargetMode="External"/><Relationship Id="rId9" Type="http://schemas.openxmlformats.org/officeDocument/2006/relationships/hyperlink" Target="https://www.cde.state.co.us/assessment/cmas_coalt_proceduresmanual_sp25#page=154" TargetMode="Externa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hyperlink" Target="https://www.cde.state.co.us/assessment/cmas_coalt_proceduresmanual_sp25#page=204" TargetMode="External"/><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 Id="rId4" Type="http://schemas.openxmlformats.org/officeDocument/2006/relationships/hyperlink" Target="https://www.cde.state.co.us/assessment/cmas_coalt_proceduresmanual_sp25#page=184" TargetMode="External"/></Relationships>
</file>

<file path=ppt/slides/_rels/slide192.xml.rels><?xml version="1.0" encoding="UTF-8" standalone="yes"?>
<Relationships xmlns="http://schemas.openxmlformats.org/package/2006/relationships"><Relationship Id="rId3" Type="http://schemas.openxmlformats.org/officeDocument/2006/relationships/hyperlink" Target="https://www.cde.state.co.us/assessment/cmas_coalt_proceduresmanual_sp25#page=204" TargetMode="External"/><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hyperlink" Target="http://www.cde.state.co.us/assessment/parentexcusalcoding_factsheet" TargetMode="Externa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hyperlink" Target="http://www.cde.state.co.us/assessment/cmas-dataandresults" TargetMode="External"/><Relationship Id="rId2" Type="http://schemas.openxmlformats.org/officeDocument/2006/relationships/hyperlink" Target="https://www.cde.state.co.us/assessment/cmas_coalt_proceduresmanual_sp25#page=123" TargetMode="External"/><Relationship Id="rId1" Type="http://schemas.openxmlformats.org/officeDocument/2006/relationships/slideLayout" Target="../slideLayouts/slideLayout21.xml"/><Relationship Id="rId4" Type="http://schemas.openxmlformats.org/officeDocument/2006/relationships/hyperlink" Target="http://www.cde.state.co.us/assessment/resource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hyperlink" Target="http://www.cde.state.co.us/dataprivacyandsecurity" TargetMode="Externa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hyperlink" Target="http://www.cde.state.co.us/assessment/cmas-dataandresults" TargetMode="External"/><Relationship Id="rId2" Type="http://schemas.openxmlformats.org/officeDocument/2006/relationships/hyperlink" Target="mailto:accountability@cde.state.co.us" TargetMode="External"/><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2.xml.rels><?xml version="1.0" encoding="UTF-8" standalone="yes"?>
<Relationships xmlns="http://schemas.openxmlformats.org/package/2006/relationships"><Relationship Id="rId2" Type="http://schemas.openxmlformats.org/officeDocument/2006/relationships/hyperlink" Target="https://www.cde.state.co.us/assessment/cmas_beforetestingchecklist" TargetMode="External"/><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hyperlink" Target="http://www.cde.state.co.us/assessment/cmas_coalt_securityagreement" TargetMode="External"/><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hyperlink" Target="http://www.cde.state.co.us/assessment/training-coalt" TargetMode="External"/><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hyperlink" Target="http://coassessments.com/" TargetMode="External"/><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8.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hyperlink" Target="http://coassessments.com/" TargetMode="External"/><Relationship Id="rId7" Type="http://schemas.openxmlformats.org/officeDocument/2006/relationships/image" Target="../media/image108.png"/><Relationship Id="rId2" Type="http://schemas.openxmlformats.org/officeDocument/2006/relationships/hyperlink" Target="http://www.cde.state.co.us/assessment" TargetMode="Externa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hyperlink" Target="http://trng-co.pearsonaccessnext.com/" TargetMode="External"/><Relationship Id="rId4" Type="http://schemas.openxmlformats.org/officeDocument/2006/relationships/hyperlink" Target="https://co.pearsonaccessnext.com/" TargetMode="External"/></Relationships>
</file>

<file path=ppt/slides/_rels/slide209.xml.rels><?xml version="1.0" encoding="UTF-8" standalone="yes"?>
<Relationships xmlns="http://schemas.openxmlformats.org/package/2006/relationships"><Relationship Id="rId2" Type="http://schemas.openxmlformats.org/officeDocument/2006/relationships/hyperlink" Target="https://coassessments.com/"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mailto:bonner_c@cde.state.co.us" TargetMode="External"/><Relationship Id="rId1" Type="http://schemas.openxmlformats.org/officeDocument/2006/relationships/slideLayout" Target="../slideLayouts/slideLayout21.xml"/><Relationship Id="rId4" Type="http://schemas.openxmlformats.org/officeDocument/2006/relationships/hyperlink" Target="http://www.cde.state.co.us/assessment/ausyncug" TargetMode="External"/></Relationships>
</file>

<file path=ppt/slides/_rels/slide210.xml.rels><?xml version="1.0" encoding="UTF-8" standalone="yes"?>
<Relationships xmlns="http://schemas.openxmlformats.org/package/2006/relationships"><Relationship Id="rId2" Type="http://schemas.openxmlformats.org/officeDocument/2006/relationships/hyperlink" Target="https://coassessments.com/training-mods/" TargetMode="External"/><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hyperlink" Target="https://co.pearsonaccessnext.com/" TargetMode="External"/><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Layout" Target="../diagrams/layout2.xml"/><Relationship Id="rId7" Type="http://schemas.openxmlformats.org/officeDocument/2006/relationships/image" Target="../media/image26.png"/><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11" Type="http://schemas.microsoft.com/office/2007/relationships/hdphoto" Target="../media/hdphoto1.wdp"/><Relationship Id="rId5" Type="http://schemas.openxmlformats.org/officeDocument/2006/relationships/diagramColors" Target="../diagrams/colors2.xml"/><Relationship Id="rId10" Type="http://schemas.openxmlformats.org/officeDocument/2006/relationships/image" Target="../media/image29.png"/><Relationship Id="rId4" Type="http://schemas.openxmlformats.org/officeDocument/2006/relationships/diagramQuickStyle" Target="../diagrams/quickStyle2.xml"/><Relationship Id="rId9"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hyperlink" Target="https://www.cde.state.co.us/assessment/cmas-criticaldates"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hyperlink" Target="https://www.cde.state.co.us/assessment/cmas_coalt_proceduresmanual_sp25#page=200"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hyperlink" Target="http://www.cde.state.co.us/assessment/cmas_spaassessflowchart"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www.cde.state.co.us/assessment/cmas_coalt_proceduresmanual_sp25#page=41"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hyperlink" Target="https://www.cde.state.co.us/assessment/cmas_utt_tmg"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hyperlink" Target="https://www.cde.state.co.us/assessment/cmas_utt_tmg" TargetMode="Externa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hyperlink" Target="https://www.cde.state.co.us/assessment/cmas_utt_tmg" TargetMode="Externa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hyperlink" Target="https://www.cde.state.co.us/assessment/cmas_utt_tmg" TargetMode="Externa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hyperlink" Target="https://www.cde.state.co.us/assessment/cmas_utt_tmg"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hyperlink" Target="https://coassessments.com/resource/training-mods/User_Accounts/"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hyperlink" Target="https://www.cde.state.co.us/assessment/cmas_coalt_proceduresmanual_sp25#page=158"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hyperlink" Target="https://coassessments.com/resource/training-mods/PAnext_Welcome/" TargetMode="External"/><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hyperlink" Target="https://coassessments.com/training-mods/"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hyperlink" Target="http://www.cde.state.co.us/assessment/annual_trng_requirements" TargetMode="Externa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hyperlink" Target="http://www.cde.state.co.us/assessment/annual_trng_requirements" TargetMode="Externa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hyperlink" Target="https://coassessments.com/resource/training-mods/SRPNP/" TargetMode="External"/></Relationships>
</file>

<file path=ppt/slides/_rels/slide6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hyperlink" Target="https://coassessments.com/resource/training-mods/SRPNP/" TargetMode="External"/><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hyperlink" Target="https://coassessments.com/practice-resources/"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7.xml"/><Relationship Id="rId1" Type="http://schemas.openxmlformats.org/officeDocument/2006/relationships/video" Target="https://www.youtube.com/embed/u0l3MLsN-JA"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7.xml"/><Relationship Id="rId1" Type="http://schemas.openxmlformats.org/officeDocument/2006/relationships/video" Target="https://www.youtube.com/embed/zVB_JptUlJ0" TargetMode="External"/><Relationship Id="rId4" Type="http://schemas.openxmlformats.org/officeDocument/2006/relationships/hyperlink" Target="https://www.cde.state.co.us/assessment/cmas_coalt_proceduresmanual_sp25#page=175" TargetMode="External"/></Relationships>
</file>

<file path=ppt/slides/_rels/slide72.xml.rels><?xml version="1.0" encoding="UTF-8" standalone="yes"?>
<Relationships xmlns="http://schemas.openxmlformats.org/package/2006/relationships"><Relationship Id="rId2" Type="http://schemas.openxmlformats.org/officeDocument/2006/relationships/hyperlink" Target="https://www.cde.state.co.us/assessment/cmas_coalt_proceduresmanual_sp25#page=186" TargetMode="Externa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hyperlink" Target="https://coassessments.com/resource/training-mods/AC_Session_Mgmt/"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7.xml"/><Relationship Id="rId1" Type="http://schemas.openxmlformats.org/officeDocument/2006/relationships/video" Target="https://www.youtube.com/embed/XC9P0SAUNw4" TargetMode="External"/><Relationship Id="rId4" Type="http://schemas.openxmlformats.org/officeDocument/2006/relationships/hyperlink" Target="https://support.assessment.pearson.com/display/PAsup/Edit+a+Session"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7.xml"/><Relationship Id="rId1" Type="http://schemas.openxmlformats.org/officeDocument/2006/relationships/video" Target="https://www.youtube.com/embed/ia88id9YtyA" TargetMode="External"/></Relationships>
</file>

<file path=ppt/slides/_rels/slide77.xml.rels><?xml version="1.0" encoding="UTF-8" standalone="yes"?>
<Relationships xmlns="http://schemas.openxmlformats.org/package/2006/relationships"><Relationship Id="rId2" Type="http://schemas.openxmlformats.org/officeDocument/2006/relationships/hyperlink" Target="http://www.cde.state.co.us/assessment/pan_transfer_request_guidance" TargetMode="Externa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7.xml"/><Relationship Id="rId1" Type="http://schemas.openxmlformats.org/officeDocument/2006/relationships/video" Target="https://www.youtube.com/embed/Dr0oPSiCz80"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cde.state.co.us/assessment/cmas_testdesign"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https://www.cde.state.co.us/assessment/cmas_perflvl_plcclms" TargetMode="External"/><Relationship Id="rId4" Type="http://schemas.openxmlformats.org/officeDocument/2006/relationships/hyperlink" Target="https://www.cde.state.co.us/assessment/cmas_plds"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7.xml"/><Relationship Id="rId1" Type="http://schemas.openxmlformats.org/officeDocument/2006/relationships/video" Target="https://www.youtube.com/embed/SL4B2USIm5k"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hyperlink" Target="https://www.cde.state.co.us/assessment/cmas_coalt_proceduresmanual_sp25#page=37" TargetMode="Externa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hyperlink" Target="https://download.testnav.com/" TargetMode="External"/><Relationship Id="rId2" Type="http://schemas.openxmlformats.org/officeDocument/2006/relationships/hyperlink" Target="https://support.assessment.pearson.com/display/TN/TestNav+System+Requirements" TargetMode="External"/><Relationship Id="rId1" Type="http://schemas.openxmlformats.org/officeDocument/2006/relationships/slideLayout" Target="../slideLayouts/slideLayout17.xml"/><Relationship Id="rId5" Type="http://schemas.openxmlformats.org/officeDocument/2006/relationships/hyperlink" Target="http://www.cde.state.co.us/assessment/cmas_tech_overview" TargetMode="External"/><Relationship Id="rId4" Type="http://schemas.openxmlformats.org/officeDocument/2006/relationships/hyperlink" Target="http://www.cde.state.co.us/assessment/dtc"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www.cde.state.co.us/assessment/newassess-dtc" TargetMode="External"/><Relationship Id="rId2" Type="http://schemas.openxmlformats.org/officeDocument/2006/relationships/hyperlink" Target="https://trng-co.pearsonaccessnext.com/" TargetMode="External"/><Relationship Id="rId1" Type="http://schemas.openxmlformats.org/officeDocument/2006/relationships/slideLayout" Target="../slideLayouts/slideLayout7.xml"/><Relationship Id="rId5" Type="http://schemas.openxmlformats.org/officeDocument/2006/relationships/hyperlink" Target="http://www.cde.state.co.us/assessment/cmas_tech_overview" TargetMode="External"/><Relationship Id="rId4" Type="http://schemas.openxmlformats.org/officeDocument/2006/relationships/hyperlink" Target="https://support.assessment.pearson.com/display/TN/Set+up+and+Use+TestNav" TargetMode="Externa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hyperlink" Target="https://www.cde.state.co.us/assessment/training-accommodations" TargetMode="Externa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hyperlink" Target="https://www.cde.state.co.us/assessment/training-accommodations" TargetMode="External"/><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hyperlink" Target="https://www.cde.state.co.us/assessment/elapolicyqa" TargetMode="External"/><Relationship Id="rId1" Type="http://schemas.openxmlformats.org/officeDocument/2006/relationships/slideLayout" Target="../slideLayouts/slideLayout2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16"/>
          <p:cNvSpPr txBox="1">
            <a:spLocks noGrp="1"/>
          </p:cNvSpPr>
          <p:nvPr>
            <p:ph type="title"/>
          </p:nvPr>
        </p:nvSpPr>
        <p:spPr>
          <a:xfrm>
            <a:off x="205526" y="1883511"/>
            <a:ext cx="5778300" cy="668785"/>
          </a:xfrm>
          <a:prstGeom prst="rect">
            <a:avLst/>
          </a:prstGeom>
          <a:noFill/>
          <a:ln>
            <a:noFill/>
          </a:ln>
        </p:spPr>
        <p:txBody>
          <a:bodyPr spcFirstLastPara="1" wrap="square" lIns="0" tIns="0" rIns="0" bIns="0" anchor="t" anchorCtr="0">
            <a:noAutofit/>
          </a:bodyPr>
          <a:lstStyle/>
          <a:p>
            <a:r>
              <a:rPr lang="en-US" sz="2400" dirty="0">
                <a:latin typeface="+mj-lt"/>
              </a:rPr>
              <a:t>Spring 2025 CMAS Administration Training for Assessment Coordinators</a:t>
            </a:r>
            <a:endParaRPr sz="2400" dirty="0">
              <a:latin typeface="+mj-lt"/>
            </a:endParaRPr>
          </a:p>
        </p:txBody>
      </p:sp>
      <p:sp>
        <p:nvSpPr>
          <p:cNvPr id="474" name="Google Shape;474;p16"/>
          <p:cNvSpPr txBox="1">
            <a:spLocks noGrp="1"/>
          </p:cNvSpPr>
          <p:nvPr>
            <p:ph type="title" idx="3"/>
          </p:nvPr>
        </p:nvSpPr>
        <p:spPr>
          <a:xfrm>
            <a:off x="205526" y="2960751"/>
            <a:ext cx="5778300" cy="1040100"/>
          </a:xfrm>
          <a:prstGeom prst="rect">
            <a:avLst/>
          </a:prstGeom>
          <a:noFill/>
          <a:ln>
            <a:noFill/>
          </a:ln>
        </p:spPr>
        <p:txBody>
          <a:bodyPr spcFirstLastPara="1" wrap="square" lIns="0" tIns="0" rIns="0" bIns="0" anchor="t" anchorCtr="0">
            <a:noAutofit/>
          </a:bodyPr>
          <a:lstStyle/>
          <a:p>
            <a:r>
              <a:rPr lang="en-US" dirty="0">
                <a:latin typeface="+mn-lt"/>
              </a:rPr>
              <a:t>Science, Social Studies, Math, and ELA including CSLA</a:t>
            </a:r>
            <a:br>
              <a:rPr lang="en-US" dirty="0">
                <a:latin typeface="+mn-lt"/>
              </a:rPr>
            </a:br>
            <a:br>
              <a:rPr lang="en-US" sz="1800" dirty="0">
                <a:latin typeface="+mn-lt"/>
              </a:rPr>
            </a:br>
            <a:r>
              <a:rPr lang="en-US" sz="1800" dirty="0">
                <a:latin typeface="+mn-lt"/>
              </a:rPr>
              <a:t>November 2024</a:t>
            </a:r>
            <a:endParaRPr sz="1800" dirty="0">
              <a:latin typeface="+mn-lt"/>
            </a:endParaRPr>
          </a:p>
        </p:txBody>
      </p:sp>
      <p:sp>
        <p:nvSpPr>
          <p:cNvPr id="475" name="Google Shape;475;p16">
            <a:extLst>
              <a:ext uri="{C183D7F6-B498-43B3-948B-1728B52AA6E4}">
                <adec:decorative xmlns:adec="http://schemas.microsoft.com/office/drawing/2017/decorative" val="1"/>
              </a:ext>
            </a:extLst>
          </p:cNvPr>
          <p:cNvSpPr txBox="1"/>
          <p:nvPr/>
        </p:nvSpPr>
        <p:spPr>
          <a:xfrm>
            <a:off x="750951" y="1339028"/>
            <a:ext cx="7817100" cy="461635"/>
          </a:xfrm>
          <a:prstGeom prst="rect">
            <a:avLst/>
          </a:prstGeom>
          <a:noFill/>
          <a:ln>
            <a:noFill/>
          </a:ln>
        </p:spPr>
        <p:txBody>
          <a:bodyPr spcFirstLastPara="1" wrap="square" lIns="91425" tIns="91425" rIns="91425" bIns="91425" anchor="t" anchorCtr="0">
            <a:spAutoFit/>
          </a:bodyPr>
          <a:lstStyle/>
          <a:p>
            <a:pPr>
              <a:buSzPts val="1800"/>
            </a:pPr>
            <a:endParaRPr sz="1800">
              <a:solidFill>
                <a:schemeClr val="dk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g278539799a0_0_12"/>
          <p:cNvSpPr txBox="1">
            <a:spLocks noGrp="1"/>
          </p:cNvSpPr>
          <p:nvPr>
            <p:ph type="title"/>
          </p:nvPr>
        </p:nvSpPr>
        <p:spPr>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2800" dirty="0">
                <a:latin typeface="+mj-lt"/>
              </a:rPr>
              <a:t>Assessment Development Initiative</a:t>
            </a:r>
            <a:endParaRPr sz="2800" dirty="0">
              <a:latin typeface="+mj-lt"/>
            </a:endParaRPr>
          </a:p>
        </p:txBody>
      </p:sp>
      <p:sp>
        <p:nvSpPr>
          <p:cNvPr id="427" name="Google Shape;427;g278539799a0_0_12"/>
          <p:cNvSpPr txBox="1">
            <a:spLocks noGrp="1"/>
          </p:cNvSpPr>
          <p:nvPr>
            <p:ph type="body" idx="1"/>
          </p:nvPr>
        </p:nvSpPr>
        <p:spPr>
          <a:xfrm>
            <a:off x="234669" y="987228"/>
            <a:ext cx="5866726" cy="3289059"/>
          </a:xfrm>
          <a:prstGeom prst="rect">
            <a:avLst/>
          </a:prstGeom>
        </p:spPr>
        <p:txBody>
          <a:bodyPr spcFirstLastPara="1" wrap="square" lIns="91425" tIns="91425" rIns="91425" bIns="91425" anchor="t" anchorCtr="0">
            <a:noAutofit/>
          </a:bodyPr>
          <a:lstStyle/>
          <a:p>
            <a:pPr marL="212725" indent="-212725"/>
            <a:r>
              <a:rPr lang="en-US" sz="1400" dirty="0">
                <a:latin typeface="+mn-lt"/>
              </a:rPr>
              <a:t>Continued focus on authentic representation of all students in assessment development</a:t>
            </a:r>
          </a:p>
          <a:p>
            <a:pPr marL="574675" lvl="1" indent="-204788">
              <a:buFont typeface="Arial" panose="020B0604020202020204" pitchFamily="34" charset="0"/>
              <a:buChar char="•"/>
            </a:pPr>
            <a:r>
              <a:rPr lang="en-US" dirty="0">
                <a:latin typeface="+mn-lt"/>
              </a:rPr>
              <a:t>In passages and items</a:t>
            </a:r>
          </a:p>
          <a:p>
            <a:pPr marL="574675" lvl="1" indent="-204788">
              <a:buFont typeface="Arial" panose="020B0604020202020204" pitchFamily="34" charset="0"/>
              <a:buChar char="•"/>
            </a:pPr>
            <a:r>
              <a:rPr lang="en-US" dirty="0">
                <a:latin typeface="+mn-lt"/>
              </a:rPr>
              <a:t>Through author selection</a:t>
            </a:r>
          </a:p>
          <a:p>
            <a:pPr marL="212725" indent="-212725"/>
            <a:r>
              <a:rPr lang="en-US" sz="1400" dirty="0">
                <a:latin typeface="+mn-lt"/>
              </a:rPr>
              <a:t>Increase student engagement through cultural responsiveness</a:t>
            </a:r>
          </a:p>
          <a:p>
            <a:pPr marL="574675" lvl="1" indent="-204788">
              <a:buFont typeface="Arial" panose="020B0604020202020204" pitchFamily="34" charset="0"/>
              <a:buChar char="•"/>
            </a:pPr>
            <a:r>
              <a:rPr lang="en-US" dirty="0">
                <a:latin typeface="+mn-lt"/>
              </a:rPr>
              <a:t>Socioeconomic statuses</a:t>
            </a:r>
          </a:p>
          <a:p>
            <a:pPr marL="574675" lvl="1" indent="-204788">
              <a:buFont typeface="Arial" panose="020B0604020202020204" pitchFamily="34" charset="0"/>
              <a:buChar char="•"/>
            </a:pPr>
            <a:r>
              <a:rPr lang="en-US" dirty="0">
                <a:latin typeface="+mn-lt"/>
              </a:rPr>
              <a:t>Disabilities</a:t>
            </a:r>
          </a:p>
          <a:p>
            <a:pPr marL="574675" lvl="1" indent="-204788">
              <a:buFont typeface="Arial" panose="020B0604020202020204" pitchFamily="34" charset="0"/>
              <a:buChar char="•"/>
            </a:pPr>
            <a:r>
              <a:rPr lang="en-US" dirty="0">
                <a:latin typeface="+mn-lt"/>
              </a:rPr>
              <a:t>Ethnicities</a:t>
            </a:r>
          </a:p>
          <a:p>
            <a:pPr marL="574675" lvl="1" indent="-204788">
              <a:buFont typeface="Arial" panose="020B0604020202020204" pitchFamily="34" charset="0"/>
              <a:buChar char="•"/>
            </a:pPr>
            <a:r>
              <a:rPr lang="en-US" dirty="0">
                <a:latin typeface="+mn-lt"/>
              </a:rPr>
              <a:t>Rural, mountainous, urban, suburban</a:t>
            </a:r>
          </a:p>
          <a:p>
            <a:pPr marL="212725" indent="-212725"/>
            <a:r>
              <a:rPr lang="en-US" sz="1400" dirty="0">
                <a:latin typeface="+mn-lt"/>
              </a:rPr>
              <a:t>Become a thought partner – help CDE learn from local experts</a:t>
            </a:r>
          </a:p>
          <a:p>
            <a:pPr marL="574675" lvl="1" indent="-204788">
              <a:buFont typeface="Arial" panose="020B0604020202020204" pitchFamily="34" charset="0"/>
              <a:buChar char="•"/>
            </a:pPr>
            <a:r>
              <a:rPr lang="en-US" dirty="0">
                <a:latin typeface="+mn-lt"/>
              </a:rPr>
              <a:t>Participate in CMAS and CoAlt development educator meetings</a:t>
            </a:r>
          </a:p>
          <a:p>
            <a:pPr marL="574675" lvl="1" indent="-204788">
              <a:buFont typeface="Arial" panose="020B0604020202020204" pitchFamily="34" charset="0"/>
              <a:buChar char="•"/>
            </a:pPr>
            <a:r>
              <a:rPr lang="en-US" dirty="0">
                <a:latin typeface="+mn-lt"/>
              </a:rPr>
              <a:t>Register for the </a:t>
            </a:r>
            <a:r>
              <a:rPr lang="en-US" dirty="0">
                <a:latin typeface="+mn-lt"/>
                <a:hlinkClick r:id="rId3"/>
              </a:rPr>
              <a:t>Educator Database</a:t>
            </a:r>
            <a:r>
              <a:rPr lang="en-US" dirty="0">
                <a:latin typeface="+mn-lt"/>
              </a:rPr>
              <a:t> to receive invitations to meetings based on your areas of expertise</a:t>
            </a:r>
          </a:p>
        </p:txBody>
      </p:sp>
    </p:spTree>
    <p:extLst>
      <p:ext uri="{BB962C8B-B14F-4D97-AF65-F5344CB8AC3E}">
        <p14:creationId xmlns:p14="http://schemas.microsoft.com/office/powerpoint/2010/main" val="18124547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78D91-CC68-4B84-984B-D1DCF44EBCB6}"/>
              </a:ext>
            </a:extLst>
          </p:cNvPr>
          <p:cNvSpPr>
            <a:spLocks noGrp="1"/>
          </p:cNvSpPr>
          <p:nvPr>
            <p:ph type="title"/>
          </p:nvPr>
        </p:nvSpPr>
        <p:spPr/>
        <p:txBody>
          <a:bodyPr>
            <a:normAutofit/>
          </a:bodyPr>
          <a:lstStyle/>
          <a:p>
            <a:r>
              <a:rPr lang="en-US" sz="2800" dirty="0"/>
              <a:t>Response Accommodations</a:t>
            </a:r>
          </a:p>
        </p:txBody>
      </p:sp>
      <p:sp>
        <p:nvSpPr>
          <p:cNvPr id="3" name="Content Placeholder 2">
            <a:extLst>
              <a:ext uri="{FF2B5EF4-FFF2-40B4-BE49-F238E27FC236}">
                <a16:creationId xmlns:a16="http://schemas.microsoft.com/office/drawing/2014/main" id="{A69EF162-55F8-4E1F-A3BB-505A2C0D511A}"/>
              </a:ext>
            </a:extLst>
          </p:cNvPr>
          <p:cNvSpPr>
            <a:spLocks noGrp="1"/>
          </p:cNvSpPr>
          <p:nvPr>
            <p:ph type="body" idx="1"/>
          </p:nvPr>
        </p:nvSpPr>
        <p:spPr>
          <a:xfrm>
            <a:off x="311701" y="926462"/>
            <a:ext cx="8487741" cy="3340875"/>
          </a:xfrm>
        </p:spPr>
        <p:txBody>
          <a:bodyPr>
            <a:noAutofit/>
          </a:bodyPr>
          <a:lstStyle/>
          <a:p>
            <a:pPr marL="285750" indent="-285750">
              <a:defRPr/>
            </a:pPr>
            <a:r>
              <a:rPr lang="en-US" sz="1800" dirty="0"/>
              <a:t>Response accommodations are changes to the way the student responds</a:t>
            </a:r>
            <a:endParaRPr lang="en-US" sz="1800" dirty="0">
              <a:solidFill>
                <a:prstClr val="black"/>
              </a:solidFill>
            </a:endParaRPr>
          </a:p>
          <a:p>
            <a:pPr marL="285750" indent="-285750">
              <a:defRPr/>
            </a:pPr>
            <a:r>
              <a:rPr lang="en-US" sz="1800" dirty="0">
                <a:solidFill>
                  <a:prstClr val="black"/>
                </a:solidFill>
              </a:rPr>
              <a:t>Use the “Response Accommodation” fields in the PNP to indicate responses captured by a scribe, signer, speech-to-text (STT), or other external AT device</a:t>
            </a:r>
          </a:p>
          <a:p>
            <a:pPr marL="585787" indent="-285750">
              <a:defRPr/>
            </a:pPr>
            <a:r>
              <a:rPr lang="en-US" sz="1800" dirty="0">
                <a:solidFill>
                  <a:prstClr val="black"/>
                </a:solidFill>
              </a:rPr>
              <a:t>Indicate use of STT under “Response Accommodation” fields, NOT “Assistive Technology”</a:t>
            </a:r>
          </a:p>
          <a:p>
            <a:pPr marL="285750" indent="-285750">
              <a:defRPr/>
            </a:pPr>
            <a:r>
              <a:rPr lang="en-US" sz="1800" dirty="0">
                <a:solidFill>
                  <a:prstClr val="black"/>
                </a:solidFill>
              </a:rPr>
              <a:t>Use of internet-based STT devices/software is not allowed</a:t>
            </a:r>
          </a:p>
          <a:p>
            <a:pPr marL="585787" lvl="1" indent="-285750">
              <a:buFont typeface="Arial" panose="020B0604020202020204" pitchFamily="34" charset="0"/>
              <a:buChar char="•"/>
              <a:defRPr/>
            </a:pPr>
            <a:r>
              <a:rPr lang="en-US" sz="1800" dirty="0">
                <a:solidFill>
                  <a:prstClr val="black"/>
                </a:solidFill>
                <a:latin typeface="+mn-lt"/>
              </a:rPr>
              <a:t>There are privacy and security issues with STT such as:</a:t>
            </a:r>
          </a:p>
          <a:p>
            <a:pPr marL="885825" lvl="2" indent="-285750">
              <a:buFont typeface="Arial" panose="020B0604020202020204" pitchFamily="34" charset="0"/>
              <a:buChar char="•"/>
              <a:defRPr/>
            </a:pPr>
            <a:r>
              <a:rPr lang="en-US" sz="1800" dirty="0">
                <a:solidFill>
                  <a:prstClr val="black"/>
                </a:solidFill>
                <a:latin typeface="+mn-lt"/>
              </a:rPr>
              <a:t>A student’s voice is PII</a:t>
            </a:r>
          </a:p>
          <a:p>
            <a:pPr marL="885825" lvl="2" indent="-285750">
              <a:buFont typeface="Arial" panose="020B0604020202020204" pitchFamily="34" charset="0"/>
              <a:buChar char="•"/>
              <a:defRPr/>
            </a:pPr>
            <a:r>
              <a:rPr lang="en-US" sz="1800" dirty="0">
                <a:solidFill>
                  <a:prstClr val="black"/>
                </a:solidFill>
                <a:latin typeface="+mn-lt"/>
              </a:rPr>
              <a:t>Exposure of test content to STT provider</a:t>
            </a:r>
          </a:p>
          <a:p>
            <a:pPr marL="585787" lvl="1" indent="-285750">
              <a:buFont typeface="Arial" panose="020B0604020202020204" pitchFamily="34" charset="0"/>
              <a:buChar char="•"/>
              <a:defRPr/>
            </a:pPr>
            <a:r>
              <a:rPr lang="en-US" sz="1800" dirty="0">
                <a:solidFill>
                  <a:prstClr val="black"/>
                </a:solidFill>
                <a:latin typeface="+mn-lt"/>
              </a:rPr>
              <a:t>Embedded operating system accessibility features are not allowed</a:t>
            </a:r>
            <a:endParaRPr lang="en-US" sz="1800" dirty="0">
              <a:solidFill>
                <a:schemeClr val="accent5"/>
              </a:solidFill>
              <a:latin typeface="+mn-lt"/>
            </a:endParaRPr>
          </a:p>
          <a:p>
            <a:endParaRPr lang="en-US" sz="1800" dirty="0"/>
          </a:p>
        </p:txBody>
      </p:sp>
      <p:sp>
        <p:nvSpPr>
          <p:cNvPr id="6" name="Title 5">
            <a:extLst>
              <a:ext uri="{FF2B5EF4-FFF2-40B4-BE49-F238E27FC236}">
                <a16:creationId xmlns:a16="http://schemas.microsoft.com/office/drawing/2014/main" id="{411A7A6B-FB9B-C9DF-ABBD-49885DC750E9}"/>
              </a:ext>
            </a:extLst>
          </p:cNvPr>
          <p:cNvSpPr>
            <a:spLocks noGrp="1"/>
          </p:cNvSpPr>
          <p:nvPr>
            <p:ph type="title" idx="2"/>
          </p:nvPr>
        </p:nvSpPr>
        <p:spPr>
          <a:xfrm>
            <a:off x="938400" y="4368940"/>
            <a:ext cx="7267200" cy="279308"/>
          </a:xfrm>
        </p:spPr>
        <p:txBody>
          <a:bodyPr anchor="ctr"/>
          <a:lstStyle/>
          <a:p>
            <a:pPr algn="ctr"/>
            <a:r>
              <a:rPr lang="en-US" sz="1200" dirty="0">
                <a:solidFill>
                  <a:schemeClr val="accent2"/>
                </a:solidFill>
                <a:latin typeface="+mn-lt"/>
              </a:rPr>
              <a:t>Contact </a:t>
            </a:r>
            <a:r>
              <a:rPr lang="en-US" sz="1200" dirty="0">
                <a:solidFill>
                  <a:schemeClr val="accent2"/>
                </a:solidFill>
                <a:latin typeface="+mn-lt"/>
                <a:hlinkClick r:id="rId2"/>
              </a:rPr>
              <a:t>Arti Sachdeva</a:t>
            </a:r>
            <a:r>
              <a:rPr lang="en-US" sz="1200" dirty="0">
                <a:solidFill>
                  <a:schemeClr val="accent2"/>
                </a:solidFill>
                <a:latin typeface="+mn-lt"/>
              </a:rPr>
              <a:t> with questions about using STT</a:t>
            </a:r>
            <a:endParaRPr lang="en-US" sz="1200" dirty="0">
              <a:latin typeface="+mn-lt"/>
            </a:endParaRPr>
          </a:p>
        </p:txBody>
      </p:sp>
      <p:sp>
        <p:nvSpPr>
          <p:cNvPr id="4" name="Slide Number Placeholder 3">
            <a:extLst>
              <a:ext uri="{FF2B5EF4-FFF2-40B4-BE49-F238E27FC236}">
                <a16:creationId xmlns:a16="http://schemas.microsoft.com/office/drawing/2014/main" id="{7CA550CA-9493-4700-87DF-37D97DB3ABE7}"/>
              </a:ext>
            </a:extLst>
          </p:cNvPr>
          <p:cNvSpPr>
            <a:spLocks noGrp="1"/>
          </p:cNvSpPr>
          <p:nvPr>
            <p:ph type="sldNum" idx="12"/>
          </p:nvPr>
        </p:nvSpPr>
        <p:spPr/>
        <p:txBody>
          <a:bodyPr>
            <a:normAutofit/>
          </a:bodyPr>
          <a:lstStyle/>
          <a:p>
            <a:fld id="{C479D5F6-EDCB-402A-AC08-4943A1820E8F}" type="slidenum">
              <a:rPr lang="en-US" smtClean="0"/>
              <a:pPr/>
              <a:t>100</a:t>
            </a:fld>
            <a:endParaRPr lang="en-US" dirty="0"/>
          </a:p>
        </p:txBody>
      </p:sp>
      <p:sp>
        <p:nvSpPr>
          <p:cNvPr id="7" name="7-Point Star 4">
            <a:extLst>
              <a:ext uri="{FF2B5EF4-FFF2-40B4-BE49-F238E27FC236}">
                <a16:creationId xmlns:a16="http://schemas.microsoft.com/office/drawing/2014/main" id="{3C64ACC6-CF6C-C43F-3008-2EE005D431F5}"/>
              </a:ext>
            </a:extLst>
          </p:cNvPr>
          <p:cNvSpPr/>
          <p:nvPr/>
        </p:nvSpPr>
        <p:spPr>
          <a:xfrm>
            <a:off x="7430903" y="105100"/>
            <a:ext cx="1400233" cy="741300"/>
          </a:xfrm>
          <a:prstGeom prst="star7">
            <a:avLst/>
          </a:prstGeom>
          <a:gradFill>
            <a:gsLst>
              <a:gs pos="0">
                <a:srgbClr val="55A1D5"/>
              </a:gs>
              <a:gs pos="100000">
                <a:srgbClr val="5BCBD4"/>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100" dirty="0">
                <a:solidFill>
                  <a:schemeClr val="tx1"/>
                </a:solidFill>
              </a:rPr>
              <a:t>Common Question</a:t>
            </a:r>
          </a:p>
        </p:txBody>
      </p:sp>
    </p:spTree>
    <p:extLst>
      <p:ext uri="{BB962C8B-B14F-4D97-AF65-F5344CB8AC3E}">
        <p14:creationId xmlns:p14="http://schemas.microsoft.com/office/powerpoint/2010/main" val="311385799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0416E-8D8A-471E-9D8B-56AA7F3A2522}"/>
              </a:ext>
            </a:extLst>
          </p:cNvPr>
          <p:cNvSpPr>
            <a:spLocks noGrp="1"/>
          </p:cNvSpPr>
          <p:nvPr>
            <p:ph type="title"/>
          </p:nvPr>
        </p:nvSpPr>
        <p:spPr/>
        <p:txBody>
          <a:bodyPr>
            <a:normAutofit/>
          </a:bodyPr>
          <a:lstStyle/>
          <a:p>
            <a:r>
              <a:rPr lang="en-US" sz="2800" dirty="0"/>
              <a:t>Auditory Presentation</a:t>
            </a:r>
          </a:p>
        </p:txBody>
      </p:sp>
      <p:sp>
        <p:nvSpPr>
          <p:cNvPr id="3" name="Content Placeholder 2">
            <a:extLst>
              <a:ext uri="{FF2B5EF4-FFF2-40B4-BE49-F238E27FC236}">
                <a16:creationId xmlns:a16="http://schemas.microsoft.com/office/drawing/2014/main" id="{F6CFBD52-9556-4738-9221-31EB9740D766}"/>
              </a:ext>
            </a:extLst>
          </p:cNvPr>
          <p:cNvSpPr>
            <a:spLocks noGrp="1"/>
          </p:cNvSpPr>
          <p:nvPr>
            <p:ph type="body" idx="1"/>
          </p:nvPr>
        </p:nvSpPr>
        <p:spPr>
          <a:xfrm>
            <a:off x="311702" y="945662"/>
            <a:ext cx="8793784" cy="3241613"/>
          </a:xfrm>
        </p:spPr>
        <p:txBody>
          <a:bodyPr>
            <a:noAutofit/>
          </a:bodyPr>
          <a:lstStyle/>
          <a:p>
            <a:pPr marL="0" indent="0" fontAlgn="base">
              <a:lnSpc>
                <a:spcPct val="100000"/>
              </a:lnSpc>
              <a:spcBef>
                <a:spcPct val="0"/>
              </a:spcBef>
              <a:spcAft>
                <a:spcPts val="600"/>
              </a:spcAft>
              <a:buNone/>
              <a:defRPr/>
            </a:pPr>
            <a:r>
              <a:rPr lang="en-US" sz="1800" dirty="0">
                <a:solidFill>
                  <a:prstClr val="black"/>
                </a:solidFill>
                <a:ea typeface="ＭＳ Ｐゴシック" pitchFamily="34" charset="-128"/>
              </a:rPr>
              <a:t>Text-to-speech and oral script both provide auditory presentation of the assessment</a:t>
            </a:r>
            <a:endParaRPr lang="en-US" sz="1800" b="1" dirty="0">
              <a:solidFill>
                <a:prstClr val="black"/>
              </a:solidFill>
              <a:ea typeface="ＭＳ Ｐゴシック" pitchFamily="34" charset="-128"/>
            </a:endParaRPr>
          </a:p>
          <a:p>
            <a:pPr marL="285750" indent="-285750" fontAlgn="base">
              <a:lnSpc>
                <a:spcPct val="100000"/>
              </a:lnSpc>
              <a:spcBef>
                <a:spcPct val="0"/>
              </a:spcBef>
              <a:spcAft>
                <a:spcPct val="0"/>
              </a:spcAft>
              <a:defRPr/>
            </a:pPr>
            <a:r>
              <a:rPr lang="en-US" sz="1800" b="1" dirty="0">
                <a:solidFill>
                  <a:prstClr val="black"/>
                </a:solidFill>
                <a:ea typeface="ＭＳ Ｐゴシック" pitchFamily="34" charset="-128"/>
              </a:rPr>
              <a:t>Auditory Presentation: Text-to-Speech (TTS) </a:t>
            </a:r>
            <a:r>
              <a:rPr lang="en-US" sz="1800" dirty="0">
                <a:solidFill>
                  <a:prstClr val="black"/>
                </a:solidFill>
                <a:ea typeface="ＭＳ Ｐゴシック" pitchFamily="34" charset="-128"/>
              </a:rPr>
              <a:t>–</a:t>
            </a:r>
            <a:r>
              <a:rPr lang="en-US" sz="1800" b="1" dirty="0">
                <a:solidFill>
                  <a:prstClr val="black"/>
                </a:solidFill>
                <a:ea typeface="ＭＳ Ｐゴシック" pitchFamily="34" charset="-128"/>
              </a:rPr>
              <a:t> </a:t>
            </a:r>
            <a:r>
              <a:rPr lang="en-US" sz="1800" dirty="0">
                <a:solidFill>
                  <a:prstClr val="black"/>
                </a:solidFill>
                <a:ea typeface="ＭＳ Ｐゴシック" pitchFamily="34" charset="-128"/>
              </a:rPr>
              <a:t>TestNav reads the assessment content via the embedded TTS functionality</a:t>
            </a:r>
          </a:p>
          <a:p>
            <a:pPr marL="628650" lvl="1" indent="-285750" fontAlgn="base">
              <a:lnSpc>
                <a:spcPct val="100000"/>
              </a:lnSpc>
              <a:spcBef>
                <a:spcPct val="0"/>
              </a:spcBef>
              <a:spcAft>
                <a:spcPct val="0"/>
              </a:spcAft>
              <a:buFont typeface="Arial" panose="020B0604020202020204" pitchFamily="34" charset="0"/>
              <a:buChar char="•"/>
              <a:defRPr/>
            </a:pPr>
            <a:r>
              <a:rPr lang="en-US" sz="1800" dirty="0">
                <a:solidFill>
                  <a:prstClr val="black"/>
                </a:solidFill>
                <a:latin typeface="+mn-lt"/>
                <a:ea typeface="ＭＳ Ｐゴシック" pitchFamily="34" charset="-128"/>
              </a:rPr>
              <a:t>Computer-based testing</a:t>
            </a:r>
          </a:p>
          <a:p>
            <a:pPr marL="628650" lvl="1" indent="-285750" fontAlgn="base">
              <a:lnSpc>
                <a:spcPct val="100000"/>
              </a:lnSpc>
              <a:spcBef>
                <a:spcPct val="0"/>
              </a:spcBef>
              <a:spcAft>
                <a:spcPct val="0"/>
              </a:spcAft>
              <a:buFont typeface="Arial" panose="020B0604020202020204" pitchFamily="34" charset="0"/>
              <a:buChar char="•"/>
              <a:defRPr/>
            </a:pPr>
            <a:r>
              <a:rPr lang="en-US" sz="1800" dirty="0">
                <a:solidFill>
                  <a:prstClr val="black"/>
                </a:solidFill>
                <a:latin typeface="+mn-lt"/>
                <a:ea typeface="ＭＳ Ｐゴシック" pitchFamily="34" charset="-128"/>
              </a:rPr>
              <a:t>This form is </a:t>
            </a:r>
            <a:r>
              <a:rPr lang="en-US" sz="1800" b="1" dirty="0">
                <a:solidFill>
                  <a:prstClr val="black"/>
                </a:solidFill>
                <a:latin typeface="+mn-lt"/>
                <a:ea typeface="ＭＳ Ｐゴシック" pitchFamily="34" charset="-128"/>
              </a:rPr>
              <a:t>not</a:t>
            </a:r>
            <a:r>
              <a:rPr lang="en-US" sz="1800" dirty="0">
                <a:solidFill>
                  <a:prstClr val="black"/>
                </a:solidFill>
                <a:latin typeface="+mn-lt"/>
                <a:ea typeface="ＭＳ Ｐゴシック" pitchFamily="34" charset="-128"/>
              </a:rPr>
              <a:t> for blind or low-vision students</a:t>
            </a:r>
          </a:p>
          <a:p>
            <a:pPr marL="628650" lvl="1" indent="-285750" fontAlgn="base">
              <a:lnSpc>
                <a:spcPct val="100000"/>
              </a:lnSpc>
              <a:spcBef>
                <a:spcPct val="0"/>
              </a:spcBef>
              <a:spcAft>
                <a:spcPts val="600"/>
              </a:spcAft>
              <a:buFont typeface="Arial" panose="020B0604020202020204" pitchFamily="34" charset="0"/>
              <a:buChar char="•"/>
              <a:defRPr/>
            </a:pPr>
            <a:r>
              <a:rPr lang="en-US" sz="1800" dirty="0">
                <a:solidFill>
                  <a:prstClr val="black"/>
                </a:solidFill>
                <a:latin typeface="+mn-lt"/>
                <a:ea typeface="ＭＳ Ｐゴシック" pitchFamily="34" charset="-128"/>
              </a:rPr>
              <a:t>TTS is an accessibility feature for math, science, and social studies</a:t>
            </a:r>
            <a:endParaRPr lang="en-US" sz="1800" b="1" dirty="0">
              <a:solidFill>
                <a:prstClr val="black"/>
              </a:solidFill>
              <a:latin typeface="+mn-lt"/>
              <a:ea typeface="ＭＳ Ｐゴシック" pitchFamily="34" charset="-128"/>
            </a:endParaRPr>
          </a:p>
          <a:p>
            <a:pPr marL="285750" indent="-285750" fontAlgn="base">
              <a:lnSpc>
                <a:spcPct val="100000"/>
              </a:lnSpc>
              <a:spcBef>
                <a:spcPct val="0"/>
              </a:spcBef>
              <a:spcAft>
                <a:spcPct val="0"/>
              </a:spcAft>
              <a:defRPr/>
            </a:pPr>
            <a:r>
              <a:rPr lang="en-US" sz="1800" b="1" dirty="0">
                <a:solidFill>
                  <a:prstClr val="black"/>
                </a:solidFill>
                <a:ea typeface="ＭＳ Ｐゴシック" pitchFamily="34" charset="-128"/>
              </a:rPr>
              <a:t>Auditory Presentation: Oral Script </a:t>
            </a:r>
            <a:r>
              <a:rPr lang="en-US" sz="1800" dirty="0">
                <a:solidFill>
                  <a:prstClr val="black"/>
                </a:solidFill>
                <a:ea typeface="ＭＳ Ｐゴシック" pitchFamily="34" charset="-128"/>
              </a:rPr>
              <a:t>– Assessment content is read aloud by Test Administrator</a:t>
            </a:r>
          </a:p>
          <a:p>
            <a:pPr marL="628650" lvl="1" indent="-285750" fontAlgn="base">
              <a:lnSpc>
                <a:spcPct val="100000"/>
              </a:lnSpc>
              <a:spcBef>
                <a:spcPct val="0"/>
              </a:spcBef>
              <a:spcAft>
                <a:spcPct val="0"/>
              </a:spcAft>
              <a:buFont typeface="Arial" panose="020B0604020202020204" pitchFamily="34" charset="0"/>
              <a:buChar char="•"/>
              <a:defRPr/>
            </a:pPr>
            <a:r>
              <a:rPr lang="en-US" sz="1800" dirty="0">
                <a:solidFill>
                  <a:prstClr val="black"/>
                </a:solidFill>
                <a:latin typeface="+mn-lt"/>
                <a:ea typeface="ＭＳ Ｐゴシック" pitchFamily="34" charset="-128"/>
              </a:rPr>
              <a:t>Typically paper-based testing</a:t>
            </a:r>
          </a:p>
          <a:p>
            <a:pPr marL="628650" lvl="1" indent="-285750" fontAlgn="base">
              <a:lnSpc>
                <a:spcPct val="100000"/>
              </a:lnSpc>
              <a:spcBef>
                <a:spcPct val="0"/>
              </a:spcBef>
              <a:spcAft>
                <a:spcPct val="0"/>
              </a:spcAft>
              <a:buFont typeface="Arial" panose="020B0604020202020204" pitchFamily="34" charset="0"/>
              <a:buChar char="•"/>
              <a:defRPr/>
            </a:pPr>
            <a:r>
              <a:rPr lang="en-US" sz="1800" dirty="0">
                <a:solidFill>
                  <a:prstClr val="black"/>
                </a:solidFill>
                <a:latin typeface="+mn-lt"/>
                <a:ea typeface="ＭＳ Ｐゴシック" pitchFamily="34" charset="-128"/>
              </a:rPr>
              <a:t>Oral script is an accessibility feature for PBT math, science, and social studies</a:t>
            </a:r>
          </a:p>
        </p:txBody>
      </p:sp>
      <p:sp>
        <p:nvSpPr>
          <p:cNvPr id="5" name="Title 4">
            <a:extLst>
              <a:ext uri="{FF2B5EF4-FFF2-40B4-BE49-F238E27FC236}">
                <a16:creationId xmlns:a16="http://schemas.microsoft.com/office/drawing/2014/main" id="{3439CC7B-FABF-A72C-FCBD-C1F3EDA963BE}"/>
              </a:ext>
            </a:extLst>
          </p:cNvPr>
          <p:cNvSpPr>
            <a:spLocks noGrp="1"/>
          </p:cNvSpPr>
          <p:nvPr>
            <p:ph type="title" idx="2"/>
          </p:nvPr>
        </p:nvSpPr>
        <p:spPr>
          <a:xfrm>
            <a:off x="2059179" y="4356252"/>
            <a:ext cx="5298830" cy="393599"/>
          </a:xfrm>
        </p:spPr>
        <p:txBody>
          <a:bodyPr anchor="ctr"/>
          <a:lstStyle/>
          <a:p>
            <a:pPr algn="ctr"/>
            <a:r>
              <a:rPr lang="en-US" sz="1200" b="1" dirty="0">
                <a:latin typeface="+mn-lt"/>
                <a:ea typeface="MS PGothic" panose="020B0600070205080204" pitchFamily="34" charset="-128"/>
                <a:cs typeface="Times New Roman" panose="02020603050405020304" pitchFamily="18" charset="0"/>
              </a:rPr>
              <a:t>Note</a:t>
            </a:r>
            <a:r>
              <a:rPr lang="en-US" sz="1200" dirty="0">
                <a:latin typeface="+mn-lt"/>
                <a:ea typeface="MS PGothic" panose="020B0600070205080204" pitchFamily="34" charset="-128"/>
                <a:cs typeface="Times New Roman" panose="02020603050405020304" pitchFamily="18" charset="0"/>
              </a:rPr>
              <a:t>: Contact CDE Assessment regarding ELA/CSLA. Any modification of the assessment is a misadministration and will result in an invalid score.</a:t>
            </a:r>
            <a:endParaRPr lang="en-US" sz="1200" dirty="0"/>
          </a:p>
        </p:txBody>
      </p:sp>
      <p:sp>
        <p:nvSpPr>
          <p:cNvPr id="4" name="Slide Number Placeholder 3">
            <a:extLst>
              <a:ext uri="{FF2B5EF4-FFF2-40B4-BE49-F238E27FC236}">
                <a16:creationId xmlns:a16="http://schemas.microsoft.com/office/drawing/2014/main" id="{FCB363E6-4175-49A4-962E-F2FF08B02929}"/>
              </a:ext>
            </a:extLst>
          </p:cNvPr>
          <p:cNvSpPr>
            <a:spLocks noGrp="1"/>
          </p:cNvSpPr>
          <p:nvPr>
            <p:ph type="sldNum" idx="12"/>
          </p:nvPr>
        </p:nvSpPr>
        <p:spPr/>
        <p:txBody>
          <a:bodyPr>
            <a:normAutofit/>
          </a:bodyPr>
          <a:lstStyle/>
          <a:p>
            <a:fld id="{C479D5F6-EDCB-402A-AC08-4943A1820E8F}" type="slidenum">
              <a:rPr lang="en-US" smtClean="0"/>
              <a:pPr/>
              <a:t>101</a:t>
            </a:fld>
            <a:endParaRPr lang="en-US" dirty="0"/>
          </a:p>
        </p:txBody>
      </p:sp>
    </p:spTree>
    <p:extLst>
      <p:ext uri="{BB962C8B-B14F-4D97-AF65-F5344CB8AC3E}">
        <p14:creationId xmlns:p14="http://schemas.microsoft.com/office/powerpoint/2010/main" val="366329644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42CE12-F2A4-43F6-8863-E8D9A09D06B7}"/>
              </a:ext>
            </a:extLst>
          </p:cNvPr>
          <p:cNvSpPr>
            <a:spLocks noGrp="1"/>
          </p:cNvSpPr>
          <p:nvPr>
            <p:ph type="body" idx="1"/>
          </p:nvPr>
        </p:nvSpPr>
        <p:spPr>
          <a:xfrm>
            <a:off x="69432" y="938426"/>
            <a:ext cx="4486944" cy="3416400"/>
          </a:xfrm>
        </p:spPr>
        <p:txBody>
          <a:bodyPr>
            <a:noAutofit/>
          </a:bodyPr>
          <a:lstStyle/>
          <a:p>
            <a:pPr marL="139697" indent="0">
              <a:lnSpc>
                <a:spcPct val="100000"/>
              </a:lnSpc>
              <a:buNone/>
              <a:defRPr/>
            </a:pPr>
            <a:r>
              <a:rPr lang="en-US" sz="1800" b="1" dirty="0">
                <a:solidFill>
                  <a:sysClr val="windowText" lastClr="000000"/>
                </a:solidFill>
              </a:rPr>
              <a:t>Computer-based testing</a:t>
            </a:r>
          </a:p>
          <a:p>
            <a:pPr marL="585787" indent="-285750">
              <a:lnSpc>
                <a:spcPct val="100000"/>
              </a:lnSpc>
              <a:defRPr/>
            </a:pPr>
            <a:r>
              <a:rPr lang="en-US" sz="1800" dirty="0">
                <a:solidFill>
                  <a:prstClr val="black"/>
                </a:solidFill>
              </a:rPr>
              <a:t>Students use Text-to-Speech in English or Spanish</a:t>
            </a:r>
          </a:p>
          <a:p>
            <a:pPr marL="585787" indent="-285750">
              <a:lnSpc>
                <a:spcPct val="100000"/>
              </a:lnSpc>
              <a:defRPr/>
            </a:pPr>
            <a:r>
              <a:rPr lang="en-US" sz="1800" dirty="0">
                <a:solidFill>
                  <a:prstClr val="black"/>
                </a:solidFill>
              </a:rPr>
              <a:t>Math, science, and social studies scripts are available for:</a:t>
            </a:r>
          </a:p>
          <a:p>
            <a:pPr marL="1100137" lvl="1" indent="-285750">
              <a:lnSpc>
                <a:spcPct val="100000"/>
              </a:lnSpc>
              <a:buFont typeface="Arial" panose="020B0604020202020204" pitchFamily="34" charset="0"/>
              <a:buChar char="•"/>
              <a:defRPr/>
            </a:pPr>
            <a:r>
              <a:rPr lang="en-US" sz="1800" dirty="0">
                <a:solidFill>
                  <a:prstClr val="black"/>
                </a:solidFill>
                <a:latin typeface="+mn-lt"/>
              </a:rPr>
              <a:t>Signed presentations</a:t>
            </a:r>
          </a:p>
          <a:p>
            <a:pPr marL="1100137" lvl="1" indent="-285750">
              <a:lnSpc>
                <a:spcPct val="100000"/>
              </a:lnSpc>
              <a:buFont typeface="Arial" panose="020B0604020202020204" pitchFamily="34" charset="0"/>
              <a:buChar char="•"/>
              <a:defRPr/>
            </a:pPr>
            <a:r>
              <a:rPr lang="en-US" sz="1800" dirty="0">
                <a:solidFill>
                  <a:prstClr val="black"/>
                </a:solidFill>
                <a:latin typeface="+mn-lt"/>
              </a:rPr>
              <a:t>Translation into language other than English or Spanish</a:t>
            </a:r>
          </a:p>
          <a:p>
            <a:pPr marL="1443003" lvl="2" indent="-285750">
              <a:lnSpc>
                <a:spcPct val="100000"/>
              </a:lnSpc>
              <a:buFont typeface="Arial" panose="020B0604020202020204" pitchFamily="34" charset="0"/>
              <a:buChar char="•"/>
              <a:defRPr/>
            </a:pPr>
            <a:r>
              <a:rPr lang="en-US" sz="1800" dirty="0">
                <a:solidFill>
                  <a:prstClr val="black"/>
                </a:solidFill>
                <a:latin typeface="+mn-lt"/>
              </a:rPr>
              <a:t>Student responses translated and transcribed into TestNav</a:t>
            </a:r>
          </a:p>
        </p:txBody>
      </p:sp>
      <p:sp>
        <p:nvSpPr>
          <p:cNvPr id="4" name="Slide Number Placeholder 3">
            <a:extLst>
              <a:ext uri="{FF2B5EF4-FFF2-40B4-BE49-F238E27FC236}">
                <a16:creationId xmlns:a16="http://schemas.microsoft.com/office/drawing/2014/main" id="{13E3AB8A-81F9-4594-8825-5DFD79157257}"/>
              </a:ext>
            </a:extLst>
          </p:cNvPr>
          <p:cNvSpPr>
            <a:spLocks noGrp="1"/>
          </p:cNvSpPr>
          <p:nvPr>
            <p:ph type="sldNum" idx="12"/>
          </p:nvPr>
        </p:nvSpPr>
        <p:spPr/>
        <p:txBody>
          <a:bodyPr>
            <a:normAutofit/>
          </a:bodyPr>
          <a:lstStyle/>
          <a:p>
            <a:fld id="{C479D5F6-EDCB-402A-AC08-4943A1820E8F}" type="slidenum">
              <a:rPr lang="en-US" smtClean="0"/>
              <a:pPr/>
              <a:t>102</a:t>
            </a:fld>
            <a:endParaRPr lang="en-US" dirty="0"/>
          </a:p>
        </p:txBody>
      </p:sp>
      <p:sp>
        <p:nvSpPr>
          <p:cNvPr id="2" name="Title 1">
            <a:extLst>
              <a:ext uri="{FF2B5EF4-FFF2-40B4-BE49-F238E27FC236}">
                <a16:creationId xmlns:a16="http://schemas.microsoft.com/office/drawing/2014/main" id="{1C98B8D1-DE67-4669-8504-438E519A6319}"/>
              </a:ext>
            </a:extLst>
          </p:cNvPr>
          <p:cNvSpPr>
            <a:spLocks noGrp="1"/>
          </p:cNvSpPr>
          <p:nvPr>
            <p:ph type="title"/>
          </p:nvPr>
        </p:nvSpPr>
        <p:spPr/>
        <p:txBody>
          <a:bodyPr>
            <a:normAutofit/>
          </a:bodyPr>
          <a:lstStyle/>
          <a:p>
            <a:r>
              <a:rPr lang="en-US" sz="2800" dirty="0"/>
              <a:t>Auditory/Signed Presentation</a:t>
            </a:r>
          </a:p>
        </p:txBody>
      </p:sp>
      <p:sp>
        <p:nvSpPr>
          <p:cNvPr id="7" name="Content Placeholder 2">
            <a:extLst>
              <a:ext uri="{FF2B5EF4-FFF2-40B4-BE49-F238E27FC236}">
                <a16:creationId xmlns:a16="http://schemas.microsoft.com/office/drawing/2014/main" id="{FA24805B-84B0-5BD2-9F17-58A390B976E8}"/>
              </a:ext>
            </a:extLst>
          </p:cNvPr>
          <p:cNvSpPr txBox="1">
            <a:spLocks/>
          </p:cNvSpPr>
          <p:nvPr/>
        </p:nvSpPr>
        <p:spPr>
          <a:xfrm>
            <a:off x="4376615" y="938426"/>
            <a:ext cx="4345353" cy="3416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17492" algn="l" rtl="0">
              <a:lnSpc>
                <a:spcPct val="115000"/>
              </a:lnSpc>
              <a:spcBef>
                <a:spcPts val="0"/>
              </a:spcBef>
              <a:spcAft>
                <a:spcPts val="0"/>
              </a:spcAft>
              <a:buClr>
                <a:schemeClr val="dk2"/>
              </a:buClr>
              <a:buSzPts val="1400"/>
              <a:buFont typeface="Arial" panose="020B0604020202020204" pitchFamily="34" charset="0"/>
              <a:buChar char="•"/>
              <a:defRPr sz="1400" b="0" i="0" u="none" strike="noStrike" cap="none">
                <a:solidFill>
                  <a:schemeClr val="tx1"/>
                </a:solidFill>
                <a:latin typeface="Arial"/>
                <a:ea typeface="Arial"/>
                <a:cs typeface="Arial"/>
                <a:sym typeface="Arial"/>
              </a:defRPr>
            </a:lvl1pPr>
            <a:lvl2pPr marL="914377" marR="0" lvl="1"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566" marR="0" lvl="2"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754" marR="0" lvl="3"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5943" marR="0" lvl="4"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131" marR="0" lvl="5"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320" marR="0" lvl="6"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509" marR="0" lvl="7"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697" marR="0" lvl="8"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pPr marL="139697" indent="0">
              <a:lnSpc>
                <a:spcPct val="100000"/>
              </a:lnSpc>
              <a:buNone/>
              <a:defRPr/>
            </a:pPr>
            <a:r>
              <a:rPr lang="en-US" sz="1800" b="1" dirty="0">
                <a:solidFill>
                  <a:sysClr val="windowText" lastClr="000000"/>
                </a:solidFill>
              </a:rPr>
              <a:t>Paper-based testing</a:t>
            </a:r>
          </a:p>
          <a:p>
            <a:pPr marL="585787" indent="-285750">
              <a:lnSpc>
                <a:spcPct val="100000"/>
              </a:lnSpc>
              <a:defRPr/>
            </a:pPr>
            <a:r>
              <a:rPr lang="en-US" sz="1800" dirty="0">
                <a:solidFill>
                  <a:prstClr val="black"/>
                </a:solidFill>
              </a:rPr>
              <a:t>Math, science, and social studies scripts are available for:</a:t>
            </a:r>
          </a:p>
          <a:p>
            <a:pPr marL="1100137" lvl="1" indent="-285750">
              <a:lnSpc>
                <a:spcPct val="100000"/>
              </a:lnSpc>
              <a:buFont typeface="Arial" panose="020B0604020202020204" pitchFamily="34" charset="0"/>
              <a:buChar char="•"/>
              <a:defRPr/>
            </a:pPr>
            <a:r>
              <a:rPr lang="en-US" sz="1800" dirty="0">
                <a:solidFill>
                  <a:prstClr val="black"/>
                </a:solidFill>
                <a:latin typeface="+mn-lt"/>
              </a:rPr>
              <a:t>English</a:t>
            </a:r>
          </a:p>
          <a:p>
            <a:pPr marL="1100137" lvl="1" indent="-285750">
              <a:lnSpc>
                <a:spcPct val="100000"/>
              </a:lnSpc>
              <a:buFont typeface="Arial" panose="020B0604020202020204" pitchFamily="34" charset="0"/>
              <a:buChar char="•"/>
              <a:defRPr/>
            </a:pPr>
            <a:r>
              <a:rPr lang="en-US" sz="1800" dirty="0">
                <a:solidFill>
                  <a:prstClr val="black"/>
                </a:solidFill>
                <a:latin typeface="+mn-lt"/>
              </a:rPr>
              <a:t>Spanish</a:t>
            </a:r>
          </a:p>
          <a:p>
            <a:pPr marL="1100137" lvl="1" indent="-285750">
              <a:lnSpc>
                <a:spcPct val="100000"/>
              </a:lnSpc>
              <a:buFont typeface="Arial" panose="020B0604020202020204" pitchFamily="34" charset="0"/>
              <a:buChar char="•"/>
              <a:defRPr/>
            </a:pPr>
            <a:r>
              <a:rPr lang="en-US" sz="1800" dirty="0">
                <a:solidFill>
                  <a:prstClr val="black"/>
                </a:solidFill>
                <a:latin typeface="+mn-lt"/>
              </a:rPr>
              <a:t>Translation into language other than English or Spanish</a:t>
            </a:r>
          </a:p>
          <a:p>
            <a:pPr marL="1443003" lvl="2" indent="-285750">
              <a:lnSpc>
                <a:spcPct val="100000"/>
              </a:lnSpc>
              <a:buFont typeface="Arial" panose="020B0604020202020204" pitchFamily="34" charset="0"/>
              <a:buChar char="•"/>
              <a:defRPr/>
            </a:pPr>
            <a:r>
              <a:rPr lang="en-US" sz="1800" dirty="0">
                <a:solidFill>
                  <a:prstClr val="black"/>
                </a:solidFill>
                <a:latin typeface="+mn-lt"/>
              </a:rPr>
              <a:t>Student responses translated and transcribed into test book</a:t>
            </a:r>
          </a:p>
          <a:p>
            <a:pPr marL="1100137" lvl="1" indent="-285750">
              <a:lnSpc>
                <a:spcPct val="100000"/>
              </a:lnSpc>
              <a:buFont typeface="Arial" panose="020B0604020202020204" pitchFamily="34" charset="0"/>
              <a:buChar char="•"/>
              <a:defRPr/>
            </a:pPr>
            <a:r>
              <a:rPr lang="en-US" sz="1800" dirty="0">
                <a:solidFill>
                  <a:prstClr val="black"/>
                </a:solidFill>
                <a:latin typeface="+mn-lt"/>
              </a:rPr>
              <a:t>Signed presentations</a:t>
            </a:r>
          </a:p>
          <a:p>
            <a:endParaRPr lang="en-US" dirty="0"/>
          </a:p>
        </p:txBody>
      </p:sp>
    </p:spTree>
    <p:extLst>
      <p:ext uri="{BB962C8B-B14F-4D97-AF65-F5344CB8AC3E}">
        <p14:creationId xmlns:p14="http://schemas.microsoft.com/office/powerpoint/2010/main" val="42781607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8B8D1-DE67-4669-8504-438E519A6319}"/>
              </a:ext>
            </a:extLst>
          </p:cNvPr>
          <p:cNvSpPr>
            <a:spLocks noGrp="1"/>
          </p:cNvSpPr>
          <p:nvPr>
            <p:ph type="title"/>
          </p:nvPr>
        </p:nvSpPr>
        <p:spPr/>
        <p:txBody>
          <a:bodyPr>
            <a:normAutofit/>
          </a:bodyPr>
          <a:lstStyle/>
          <a:p>
            <a:r>
              <a:rPr lang="en-US" sz="2800" dirty="0"/>
              <a:t>Auditory/Signed Presentation</a:t>
            </a:r>
          </a:p>
        </p:txBody>
      </p:sp>
      <p:sp>
        <p:nvSpPr>
          <p:cNvPr id="3" name="Content Placeholder 2">
            <a:extLst>
              <a:ext uri="{FF2B5EF4-FFF2-40B4-BE49-F238E27FC236}">
                <a16:creationId xmlns:a16="http://schemas.microsoft.com/office/drawing/2014/main" id="{A042CE12-F2A4-43F6-8863-E8D9A09D06B7}"/>
              </a:ext>
            </a:extLst>
          </p:cNvPr>
          <p:cNvSpPr>
            <a:spLocks noGrp="1"/>
          </p:cNvSpPr>
          <p:nvPr>
            <p:ph type="body" idx="1"/>
          </p:nvPr>
        </p:nvSpPr>
        <p:spPr>
          <a:xfrm>
            <a:off x="311702" y="945662"/>
            <a:ext cx="8487741" cy="3241613"/>
          </a:xfrm>
        </p:spPr>
        <p:txBody>
          <a:bodyPr>
            <a:noAutofit/>
          </a:bodyPr>
          <a:lstStyle/>
          <a:p>
            <a:pPr marL="42863">
              <a:lnSpc>
                <a:spcPct val="100000"/>
              </a:lnSpc>
              <a:defRPr/>
            </a:pPr>
            <a:r>
              <a:rPr lang="en-US" sz="1400" dirty="0">
                <a:solidFill>
                  <a:sysClr val="windowText" lastClr="000000"/>
                </a:solidFill>
              </a:rPr>
              <a:t>Auditory/signer presentation script guidelines:</a:t>
            </a:r>
          </a:p>
          <a:p>
            <a:pPr marL="585787" indent="-285750">
              <a:lnSpc>
                <a:spcPct val="100000"/>
              </a:lnSpc>
              <a:defRPr/>
            </a:pPr>
            <a:r>
              <a:rPr lang="en-US" sz="1400" dirty="0">
                <a:solidFill>
                  <a:prstClr val="black"/>
                </a:solidFill>
              </a:rPr>
              <a:t>A trained Test Administrator may be provided to sign or read the entire test orally to a student who is unable to decode text</a:t>
            </a:r>
          </a:p>
          <a:p>
            <a:pPr marL="1100137" lvl="1" indent="-285750">
              <a:lnSpc>
                <a:spcPct val="100000"/>
              </a:lnSpc>
              <a:buFont typeface="Arial" panose="020B0604020202020204" pitchFamily="34" charset="0"/>
              <a:buChar char="•"/>
              <a:defRPr/>
            </a:pPr>
            <a:r>
              <a:rPr lang="en-US" dirty="0">
                <a:solidFill>
                  <a:prstClr val="black"/>
                </a:solidFill>
                <a:latin typeface="+mn-lt"/>
              </a:rPr>
              <a:t>Individual words must not be read to students </a:t>
            </a:r>
          </a:p>
          <a:p>
            <a:pPr marL="585787" indent="-285750">
              <a:lnSpc>
                <a:spcPct val="100000"/>
              </a:lnSpc>
              <a:defRPr/>
            </a:pPr>
            <a:r>
              <a:rPr lang="en-US" sz="1400" dirty="0">
                <a:solidFill>
                  <a:prstClr val="black"/>
                </a:solidFill>
              </a:rPr>
              <a:t>Auditory/signer scripts should be provided to students on an individual basis</a:t>
            </a:r>
          </a:p>
          <a:p>
            <a:pPr marL="1100137" lvl="1" indent="-285750">
              <a:lnSpc>
                <a:spcPct val="100000"/>
              </a:lnSpc>
              <a:buFont typeface="Arial" panose="020B0604020202020204" pitchFamily="34" charset="0"/>
              <a:buChar char="•"/>
              <a:defRPr/>
            </a:pPr>
            <a:r>
              <a:rPr lang="en-US" dirty="0">
                <a:solidFill>
                  <a:prstClr val="black"/>
                </a:solidFill>
                <a:latin typeface="+mn-lt"/>
              </a:rPr>
              <a:t>A student should have the option of asking a reader/signer to slow down or repeat text</a:t>
            </a:r>
          </a:p>
          <a:p>
            <a:pPr marL="585787" indent="-285750">
              <a:lnSpc>
                <a:spcPct val="100000"/>
              </a:lnSpc>
              <a:defRPr/>
            </a:pPr>
            <a:r>
              <a:rPr lang="en-US" sz="1400" dirty="0">
                <a:solidFill>
                  <a:sysClr val="windowText" lastClr="000000"/>
                </a:solidFill>
              </a:rPr>
              <a:t>T</a:t>
            </a:r>
            <a:r>
              <a:rPr lang="en-US" sz="1400" dirty="0">
                <a:solidFill>
                  <a:prstClr val="black"/>
                </a:solidFill>
              </a:rPr>
              <a:t>he Test Administrator must </a:t>
            </a:r>
            <a:r>
              <a:rPr lang="en-US" sz="1400" dirty="0">
                <a:solidFill>
                  <a:sysClr val="windowText" lastClr="000000"/>
                </a:solidFill>
              </a:rPr>
              <a:t>follow the script and not read from a test book or device screen</a:t>
            </a:r>
          </a:p>
          <a:p>
            <a:pPr marL="585787" indent="-285750">
              <a:lnSpc>
                <a:spcPct val="100000"/>
              </a:lnSpc>
              <a:defRPr/>
            </a:pPr>
            <a:r>
              <a:rPr lang="en-US" sz="1400" b="1" dirty="0">
                <a:solidFill>
                  <a:sysClr val="windowText" lastClr="000000"/>
                </a:solidFill>
              </a:rPr>
              <a:t>Scripts are secure and must be returned to Pearson</a:t>
            </a:r>
          </a:p>
          <a:p>
            <a:pPr marL="42863">
              <a:lnSpc>
                <a:spcPct val="100000"/>
              </a:lnSpc>
              <a:defRPr/>
            </a:pPr>
            <a:r>
              <a:rPr lang="en-US" sz="1400" dirty="0">
                <a:solidFill>
                  <a:sysClr val="windowText" lastClr="000000"/>
                </a:solidFill>
              </a:rPr>
              <a:t>CBT with auditory/signer script</a:t>
            </a:r>
          </a:p>
          <a:p>
            <a:pPr marL="585787" indent="-285750">
              <a:lnSpc>
                <a:spcPct val="100000"/>
              </a:lnSpc>
              <a:defRPr/>
            </a:pPr>
            <a:r>
              <a:rPr lang="en-US" sz="1400" dirty="0">
                <a:solidFill>
                  <a:sysClr val="windowText" lastClr="000000"/>
                </a:solidFill>
              </a:rPr>
              <a:t>Must be in a separate test session in PAnext </a:t>
            </a:r>
            <a:br>
              <a:rPr lang="en-US" sz="1400" dirty="0">
                <a:solidFill>
                  <a:sysClr val="windowText" lastClr="000000"/>
                </a:solidFill>
              </a:rPr>
            </a:br>
            <a:r>
              <a:rPr lang="en-US" sz="1400" dirty="0">
                <a:solidFill>
                  <a:sysClr val="windowText" lastClr="000000"/>
                </a:solidFill>
              </a:rPr>
              <a:t>(cannot be in same online test session as </a:t>
            </a:r>
            <a:br>
              <a:rPr lang="en-US" sz="1400" dirty="0">
                <a:solidFill>
                  <a:sysClr val="windowText" lastClr="000000"/>
                </a:solidFill>
              </a:rPr>
            </a:br>
            <a:r>
              <a:rPr lang="en-US" sz="1400" dirty="0">
                <a:solidFill>
                  <a:sysClr val="windowText" lastClr="000000"/>
                </a:solidFill>
              </a:rPr>
              <a:t>tests not requiring auditory/signed presentation)</a:t>
            </a:r>
          </a:p>
          <a:p>
            <a:pPr marL="585787" indent="-285750">
              <a:lnSpc>
                <a:spcPct val="100000"/>
              </a:lnSpc>
              <a:defRPr/>
            </a:pPr>
            <a:r>
              <a:rPr lang="en-US" sz="1400" dirty="0">
                <a:solidFill>
                  <a:sysClr val="windowText" lastClr="000000"/>
                </a:solidFill>
              </a:rPr>
              <a:t>Test session</a:t>
            </a:r>
            <a:r>
              <a:rPr lang="en-US" sz="1400" b="1" dirty="0">
                <a:solidFill>
                  <a:sysClr val="windowText" lastClr="000000"/>
                </a:solidFill>
              </a:rPr>
              <a:t> Form Group Type</a:t>
            </a:r>
            <a:r>
              <a:rPr lang="en-US" sz="1400" dirty="0">
                <a:solidFill>
                  <a:sysClr val="windowText" lastClr="000000"/>
                </a:solidFill>
              </a:rPr>
              <a:t> must be set to </a:t>
            </a:r>
            <a:br>
              <a:rPr lang="en-US" sz="1400" dirty="0">
                <a:solidFill>
                  <a:sysClr val="windowText" lastClr="000000"/>
                </a:solidFill>
              </a:rPr>
            </a:br>
            <a:r>
              <a:rPr lang="en-US" sz="1400" b="1" dirty="0">
                <a:solidFill>
                  <a:sysClr val="windowText" lastClr="000000"/>
                </a:solidFill>
              </a:rPr>
              <a:t>Auditory/Signed Presentation </a:t>
            </a:r>
            <a:r>
              <a:rPr lang="en-US" sz="1400" dirty="0">
                <a:solidFill>
                  <a:sysClr val="windowText" lastClr="000000"/>
                </a:solidFill>
              </a:rPr>
              <a:t>or student’s test </a:t>
            </a:r>
            <a:br>
              <a:rPr lang="en-US" sz="1400" dirty="0">
                <a:solidFill>
                  <a:sysClr val="windowText" lastClr="000000"/>
                </a:solidFill>
              </a:rPr>
            </a:br>
            <a:r>
              <a:rPr lang="en-US" sz="1400" u="sng" dirty="0">
                <a:solidFill>
                  <a:sysClr val="windowText" lastClr="000000"/>
                </a:solidFill>
              </a:rPr>
              <a:t>will not match </a:t>
            </a:r>
            <a:r>
              <a:rPr lang="en-US" sz="1400" dirty="0">
                <a:solidFill>
                  <a:sysClr val="windowText" lastClr="000000"/>
                </a:solidFill>
              </a:rPr>
              <a:t>the script</a:t>
            </a:r>
          </a:p>
          <a:p>
            <a:endParaRPr lang="en-US" sz="1400" dirty="0"/>
          </a:p>
        </p:txBody>
      </p:sp>
      <p:sp>
        <p:nvSpPr>
          <p:cNvPr id="4" name="Slide Number Placeholder 3">
            <a:extLst>
              <a:ext uri="{FF2B5EF4-FFF2-40B4-BE49-F238E27FC236}">
                <a16:creationId xmlns:a16="http://schemas.microsoft.com/office/drawing/2014/main" id="{13E3AB8A-81F9-4594-8825-5DFD79157257}"/>
              </a:ext>
            </a:extLst>
          </p:cNvPr>
          <p:cNvSpPr>
            <a:spLocks noGrp="1"/>
          </p:cNvSpPr>
          <p:nvPr>
            <p:ph type="sldNum" idx="12"/>
          </p:nvPr>
        </p:nvSpPr>
        <p:spPr/>
        <p:txBody>
          <a:bodyPr>
            <a:normAutofit/>
          </a:bodyPr>
          <a:lstStyle/>
          <a:p>
            <a:fld id="{C479D5F6-EDCB-402A-AC08-4943A1820E8F}" type="slidenum">
              <a:rPr lang="en-US" smtClean="0"/>
              <a:pPr/>
              <a:t>103</a:t>
            </a:fld>
            <a:endParaRPr lang="en-US" dirty="0"/>
          </a:p>
        </p:txBody>
      </p:sp>
      <p:pic>
        <p:nvPicPr>
          <p:cNvPr id="8" name="Picture 7">
            <a:extLst>
              <a:ext uri="{FF2B5EF4-FFF2-40B4-BE49-F238E27FC236}">
                <a16:creationId xmlns:a16="http://schemas.microsoft.com/office/drawing/2014/main" id="{560A9FE4-7D27-452D-B443-638B819A62CC}"/>
              </a:ext>
            </a:extLst>
          </p:cNvPr>
          <p:cNvPicPr>
            <a:picLocks noChangeAspect="1"/>
          </p:cNvPicPr>
          <p:nvPr/>
        </p:nvPicPr>
        <p:blipFill>
          <a:blip r:embed="rId2"/>
          <a:stretch>
            <a:fillRect/>
          </a:stretch>
        </p:blipFill>
        <p:spPr>
          <a:xfrm>
            <a:off x="6210238" y="2623388"/>
            <a:ext cx="2361674" cy="15744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83948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652CA-A47B-4E55-8646-64EEBBEECC22}"/>
              </a:ext>
            </a:extLst>
          </p:cNvPr>
          <p:cNvSpPr>
            <a:spLocks noGrp="1"/>
          </p:cNvSpPr>
          <p:nvPr>
            <p:ph type="title"/>
          </p:nvPr>
        </p:nvSpPr>
        <p:spPr/>
        <p:txBody>
          <a:bodyPr>
            <a:normAutofit/>
          </a:bodyPr>
          <a:lstStyle/>
          <a:p>
            <a:r>
              <a:rPr lang="en-US" sz="2800" dirty="0"/>
              <a:t>Technology for Medical Monitoring</a:t>
            </a:r>
          </a:p>
        </p:txBody>
      </p:sp>
      <p:sp>
        <p:nvSpPr>
          <p:cNvPr id="3" name="Content Placeholder 2">
            <a:extLst>
              <a:ext uri="{FF2B5EF4-FFF2-40B4-BE49-F238E27FC236}">
                <a16:creationId xmlns:a16="http://schemas.microsoft.com/office/drawing/2014/main" id="{FF3FDAC4-9A6C-430F-B87A-B14DE647B1A6}"/>
              </a:ext>
            </a:extLst>
          </p:cNvPr>
          <p:cNvSpPr>
            <a:spLocks noGrp="1"/>
          </p:cNvSpPr>
          <p:nvPr>
            <p:ph type="body" idx="1"/>
          </p:nvPr>
        </p:nvSpPr>
        <p:spPr/>
        <p:txBody>
          <a:bodyPr>
            <a:normAutofit/>
          </a:bodyPr>
          <a:lstStyle/>
          <a:p>
            <a:pPr marL="285750" indent="-285750" fontAlgn="base">
              <a:lnSpc>
                <a:spcPct val="100000"/>
              </a:lnSpc>
              <a:spcBef>
                <a:spcPct val="0"/>
              </a:spcBef>
              <a:spcAft>
                <a:spcPct val="0"/>
              </a:spcAft>
              <a:defRPr/>
            </a:pPr>
            <a:r>
              <a:rPr lang="en-US" sz="1800" kern="0" dirty="0">
                <a:solidFill>
                  <a:prstClr val="black"/>
                </a:solidFill>
                <a:ea typeface="ＭＳ Ｐゴシック" pitchFamily="34" charset="-128"/>
              </a:rPr>
              <a:t>Students who use a phone, tablet, or other device to monitor a medical condition may have the device in the testing room</a:t>
            </a:r>
          </a:p>
          <a:p>
            <a:pPr marL="628650" lvl="1" indent="-285750" fontAlgn="base">
              <a:lnSpc>
                <a:spcPct val="100000"/>
              </a:lnSpc>
              <a:spcBef>
                <a:spcPct val="0"/>
              </a:spcBef>
              <a:spcAft>
                <a:spcPct val="0"/>
              </a:spcAft>
              <a:buFont typeface="Arial" panose="020B0604020202020204" pitchFamily="34" charset="0"/>
              <a:buChar char="•"/>
              <a:defRPr/>
            </a:pPr>
            <a:r>
              <a:rPr lang="en-US" sz="1800" dirty="0">
                <a:solidFill>
                  <a:prstClr val="black"/>
                </a:solidFill>
                <a:latin typeface="+mn-lt"/>
                <a:ea typeface="ＭＳ Ｐゴシック" pitchFamily="34" charset="-128"/>
              </a:rPr>
              <a:t>Documentation of medical necessity must be kept at the school and district</a:t>
            </a:r>
          </a:p>
          <a:p>
            <a:pPr marL="628650" lvl="1" indent="-285750" fontAlgn="base">
              <a:lnSpc>
                <a:spcPct val="100000"/>
              </a:lnSpc>
              <a:spcBef>
                <a:spcPct val="0"/>
              </a:spcBef>
              <a:spcAft>
                <a:spcPct val="0"/>
              </a:spcAft>
              <a:buFont typeface="Arial" panose="020B0604020202020204" pitchFamily="34" charset="0"/>
              <a:buChar char="•"/>
              <a:defRPr/>
            </a:pPr>
            <a:r>
              <a:rPr lang="en-US" sz="1800" dirty="0">
                <a:solidFill>
                  <a:prstClr val="black"/>
                </a:solidFill>
                <a:latin typeface="+mn-lt"/>
                <a:ea typeface="ＭＳ Ｐゴシック" pitchFamily="34" charset="-128"/>
              </a:rPr>
              <a:t>District plan for use of these devices must include:</a:t>
            </a:r>
          </a:p>
          <a:p>
            <a:pPr marL="971550" lvl="2" indent="-285750" fontAlgn="base">
              <a:lnSpc>
                <a:spcPct val="100000"/>
              </a:lnSpc>
              <a:spcBef>
                <a:spcPct val="0"/>
              </a:spcBef>
              <a:spcAft>
                <a:spcPct val="0"/>
              </a:spcAft>
              <a:buFont typeface="Arial" panose="020B0604020202020204" pitchFamily="34" charset="0"/>
              <a:buChar char="•"/>
              <a:defRPr/>
            </a:pPr>
            <a:r>
              <a:rPr lang="en-US" sz="1800" dirty="0">
                <a:solidFill>
                  <a:prstClr val="black"/>
                </a:solidFill>
                <a:latin typeface="+mn-lt"/>
                <a:ea typeface="ＭＳ Ｐゴシック" pitchFamily="34" charset="-128"/>
              </a:rPr>
              <a:t>Where the device is located and who has control of the device</a:t>
            </a:r>
          </a:p>
          <a:p>
            <a:pPr marL="1314450" lvl="3" indent="-285750" fontAlgn="base">
              <a:lnSpc>
                <a:spcPct val="100000"/>
              </a:lnSpc>
              <a:spcBef>
                <a:spcPct val="0"/>
              </a:spcBef>
              <a:spcAft>
                <a:spcPct val="0"/>
              </a:spcAft>
              <a:buFont typeface="Arial" panose="020B0604020202020204" pitchFamily="34" charset="0"/>
              <a:buChar char="•"/>
              <a:defRPr/>
            </a:pPr>
            <a:r>
              <a:rPr lang="en-US" sz="1800" kern="0" dirty="0">
                <a:solidFill>
                  <a:prstClr val="black"/>
                </a:solidFill>
                <a:latin typeface="+mn-lt"/>
                <a:ea typeface="ＭＳ Ｐゴシック" pitchFamily="34" charset="-128"/>
              </a:rPr>
              <a:t>If the student has control, the device must be visible at all times and may not be used for any other purpose</a:t>
            </a:r>
          </a:p>
          <a:p>
            <a:pPr marL="971550" lvl="2" indent="-285750" fontAlgn="base">
              <a:lnSpc>
                <a:spcPct val="100000"/>
              </a:lnSpc>
              <a:spcBef>
                <a:spcPct val="0"/>
              </a:spcBef>
              <a:spcAft>
                <a:spcPct val="0"/>
              </a:spcAft>
              <a:buFont typeface="Arial" panose="020B0604020202020204" pitchFamily="34" charset="0"/>
              <a:buChar char="•"/>
              <a:defRPr/>
            </a:pPr>
            <a:r>
              <a:rPr lang="en-US" sz="1800" dirty="0">
                <a:solidFill>
                  <a:prstClr val="black"/>
                </a:solidFill>
                <a:latin typeface="+mn-lt"/>
                <a:ea typeface="ＭＳ Ｐゴシック" pitchFamily="34" charset="-128"/>
              </a:rPr>
              <a:t>Procedures for if/when the device alerts and what action is necessary</a:t>
            </a:r>
          </a:p>
          <a:p>
            <a:pPr marL="628650" lvl="1" indent="-285750" fontAlgn="base">
              <a:lnSpc>
                <a:spcPct val="100000"/>
              </a:lnSpc>
              <a:spcBef>
                <a:spcPct val="0"/>
              </a:spcBef>
              <a:spcAft>
                <a:spcPct val="0"/>
              </a:spcAft>
              <a:buFont typeface="Arial" panose="020B0604020202020204" pitchFamily="34" charset="0"/>
              <a:buChar char="•"/>
              <a:defRPr/>
            </a:pPr>
            <a:r>
              <a:rPr lang="en-US" sz="1800" dirty="0">
                <a:solidFill>
                  <a:prstClr val="black"/>
                </a:solidFill>
                <a:latin typeface="+mn-lt"/>
                <a:ea typeface="ＭＳ Ｐゴシック" pitchFamily="34" charset="-128"/>
              </a:rPr>
              <a:t>If student must leave the testing environment, follow procedures for students who become ill</a:t>
            </a:r>
          </a:p>
          <a:p>
            <a:endParaRPr lang="en-US" sz="1800" dirty="0"/>
          </a:p>
        </p:txBody>
      </p:sp>
      <p:sp>
        <p:nvSpPr>
          <p:cNvPr id="4" name="Slide Number Placeholder 3">
            <a:extLst>
              <a:ext uri="{FF2B5EF4-FFF2-40B4-BE49-F238E27FC236}">
                <a16:creationId xmlns:a16="http://schemas.microsoft.com/office/drawing/2014/main" id="{4C7252AF-5BC3-4659-9EA3-00A38C367B69}"/>
              </a:ext>
            </a:extLst>
          </p:cNvPr>
          <p:cNvSpPr>
            <a:spLocks noGrp="1"/>
          </p:cNvSpPr>
          <p:nvPr>
            <p:ph type="sldNum" idx="12"/>
          </p:nvPr>
        </p:nvSpPr>
        <p:spPr/>
        <p:txBody>
          <a:bodyPr>
            <a:normAutofit/>
          </a:bodyPr>
          <a:lstStyle/>
          <a:p>
            <a:fld id="{C479D5F6-EDCB-402A-AC08-4943A1820E8F}" type="slidenum">
              <a:rPr lang="en-US" smtClean="0"/>
              <a:pPr/>
              <a:t>104</a:t>
            </a:fld>
            <a:endParaRPr lang="en-US" dirty="0"/>
          </a:p>
        </p:txBody>
      </p:sp>
    </p:spTree>
    <p:extLst>
      <p:ext uri="{BB962C8B-B14F-4D97-AF65-F5344CB8AC3E}">
        <p14:creationId xmlns:p14="http://schemas.microsoft.com/office/powerpoint/2010/main" val="28951197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0EC39-C468-415C-8B9F-3916223BE2B7}"/>
              </a:ext>
            </a:extLst>
          </p:cNvPr>
          <p:cNvSpPr>
            <a:spLocks noGrp="1"/>
          </p:cNvSpPr>
          <p:nvPr>
            <p:ph type="title"/>
          </p:nvPr>
        </p:nvSpPr>
        <p:spPr/>
        <p:txBody>
          <a:bodyPr>
            <a:normAutofit/>
          </a:bodyPr>
          <a:lstStyle/>
          <a:p>
            <a:r>
              <a:rPr lang="en-US" sz="2800" dirty="0"/>
              <a:t>Accommodations for MLs</a:t>
            </a:r>
          </a:p>
        </p:txBody>
      </p:sp>
      <p:sp>
        <p:nvSpPr>
          <p:cNvPr id="7" name="Content Placeholder 6"/>
          <p:cNvSpPr>
            <a:spLocks noGrp="1"/>
          </p:cNvSpPr>
          <p:nvPr>
            <p:ph type="body" idx="1"/>
          </p:nvPr>
        </p:nvSpPr>
        <p:spPr>
          <a:xfrm>
            <a:off x="311702" y="992554"/>
            <a:ext cx="8487741" cy="3454400"/>
          </a:xfrm>
        </p:spPr>
        <p:txBody>
          <a:bodyPr>
            <a:noAutofit/>
          </a:bodyPr>
          <a:lstStyle/>
          <a:p>
            <a:pPr marL="0" indent="0" fontAlgn="t">
              <a:buNone/>
            </a:pPr>
            <a:r>
              <a:rPr lang="en-US" sz="1800" dirty="0"/>
              <a:t>The following accommodations are available to students learning English as documented on Multilingual Learner plans (student-, school-, or district-level)</a:t>
            </a:r>
          </a:p>
          <a:p>
            <a:pPr fontAlgn="t"/>
            <a:r>
              <a:rPr lang="en-US" dirty="0"/>
              <a:t>Extended Time</a:t>
            </a:r>
          </a:p>
          <a:p>
            <a:pPr fontAlgn="t"/>
            <a:r>
              <a:rPr lang="en-US" dirty="0"/>
              <a:t>Admin (SAY) Directions Read Aloud, Clarified, and Repeated in Native Language</a:t>
            </a:r>
          </a:p>
          <a:p>
            <a:pPr fontAlgn="t"/>
            <a:r>
              <a:rPr lang="en-US" dirty="0"/>
              <a:t>Spanish </a:t>
            </a:r>
            <a:r>
              <a:rPr lang="en-US" dirty="0" err="1"/>
              <a:t>Transadaptation</a:t>
            </a:r>
            <a:r>
              <a:rPr lang="en-US" dirty="0"/>
              <a:t> – Math, Science, Social Studies</a:t>
            </a:r>
          </a:p>
          <a:p>
            <a:pPr fontAlgn="t"/>
            <a:r>
              <a:rPr lang="en-US" dirty="0"/>
              <a:t>CSLA in Grades 3 and 4 - ELA</a:t>
            </a:r>
          </a:p>
          <a:p>
            <a:pPr fontAlgn="t"/>
            <a:r>
              <a:rPr lang="en-US" dirty="0"/>
              <a:t>Auditory Presentation Script in Native Language – Math, Science, Social Studies</a:t>
            </a:r>
          </a:p>
          <a:p>
            <a:pPr fontAlgn="t"/>
            <a:r>
              <a:rPr lang="en-US" dirty="0"/>
              <a:t>Non-English Response</a:t>
            </a:r>
          </a:p>
          <a:p>
            <a:pPr fontAlgn="t"/>
            <a:r>
              <a:rPr lang="en-US" dirty="0"/>
              <a:t>Speech-to-Text</a:t>
            </a:r>
          </a:p>
          <a:p>
            <a:pPr fontAlgn="t"/>
            <a:r>
              <a:rPr lang="en-US" dirty="0"/>
              <a:t>Word-to-Word Dictionary</a:t>
            </a:r>
          </a:p>
          <a:p>
            <a:pPr fontAlgn="t"/>
            <a:r>
              <a:rPr lang="en-US" dirty="0"/>
              <a:t>Word Prediction</a:t>
            </a:r>
            <a:endParaRPr lang="en-US" sz="1800" dirty="0"/>
          </a:p>
        </p:txBody>
      </p:sp>
      <p:sp>
        <p:nvSpPr>
          <p:cNvPr id="3" name="Title 2">
            <a:extLst>
              <a:ext uri="{FF2B5EF4-FFF2-40B4-BE49-F238E27FC236}">
                <a16:creationId xmlns:a16="http://schemas.microsoft.com/office/drawing/2014/main" id="{319DA2EF-692A-25E3-C46B-FEBAF2D84064}"/>
              </a:ext>
            </a:extLst>
          </p:cNvPr>
          <p:cNvSpPr>
            <a:spLocks noGrp="1"/>
          </p:cNvSpPr>
          <p:nvPr>
            <p:ph type="title" idx="2"/>
          </p:nvPr>
        </p:nvSpPr>
        <p:spPr>
          <a:xfrm>
            <a:off x="2085910" y="4381742"/>
            <a:ext cx="4939323" cy="402451"/>
          </a:xfrm>
        </p:spPr>
        <p:txBody>
          <a:bodyPr anchor="ctr"/>
          <a:lstStyle/>
          <a:p>
            <a:pPr algn="ctr"/>
            <a:r>
              <a:rPr lang="en-US" sz="1200" b="1" dirty="0">
                <a:latin typeface="+mn-lt"/>
                <a:ea typeface="ＭＳ Ｐゴシック" pitchFamily="34" charset="-128"/>
              </a:rPr>
              <a:t>Note</a:t>
            </a:r>
            <a:r>
              <a:rPr lang="en-US" sz="1200" dirty="0">
                <a:latin typeface="+mn-lt"/>
                <a:ea typeface="ＭＳ Ｐゴシック" pitchFamily="34" charset="-128"/>
              </a:rPr>
              <a:t>: ML accommodations are not available on CSLA or other Spanish forms as the student is testing in their native language</a:t>
            </a:r>
            <a:endParaRPr lang="en-US" sz="1200" dirty="0">
              <a:latin typeface="+mn-lt"/>
            </a:endParaRPr>
          </a:p>
        </p:txBody>
      </p:sp>
      <p:sp>
        <p:nvSpPr>
          <p:cNvPr id="4" name="Slide Number Placeholder 3">
            <a:extLst>
              <a:ext uri="{FF2B5EF4-FFF2-40B4-BE49-F238E27FC236}">
                <a16:creationId xmlns:a16="http://schemas.microsoft.com/office/drawing/2014/main" id="{E9689BD9-BE00-432A-AA4C-0DE36CD8E547}"/>
              </a:ext>
            </a:extLst>
          </p:cNvPr>
          <p:cNvSpPr>
            <a:spLocks noGrp="1"/>
          </p:cNvSpPr>
          <p:nvPr>
            <p:ph type="sldNum" idx="12"/>
          </p:nvPr>
        </p:nvSpPr>
        <p:spPr/>
        <p:txBody>
          <a:bodyPr>
            <a:normAutofit/>
          </a:bodyPr>
          <a:lstStyle/>
          <a:p>
            <a:fld id="{C479D5F6-EDCB-402A-AC08-4943A1820E8F}" type="slidenum">
              <a:rPr lang="en-US" smtClean="0"/>
              <a:pPr/>
              <a:t>105</a:t>
            </a:fld>
            <a:endParaRPr lang="en-US" dirty="0"/>
          </a:p>
        </p:txBody>
      </p:sp>
    </p:spTree>
    <p:extLst>
      <p:ext uri="{BB962C8B-B14F-4D97-AF65-F5344CB8AC3E}">
        <p14:creationId xmlns:p14="http://schemas.microsoft.com/office/powerpoint/2010/main" val="97879968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25E82-4C37-4AF6-8C53-8958A7CB4A71}"/>
              </a:ext>
            </a:extLst>
          </p:cNvPr>
          <p:cNvSpPr>
            <a:spLocks noGrp="1"/>
          </p:cNvSpPr>
          <p:nvPr>
            <p:ph type="title"/>
          </p:nvPr>
        </p:nvSpPr>
        <p:spPr/>
        <p:txBody>
          <a:bodyPr>
            <a:normAutofit/>
          </a:bodyPr>
          <a:lstStyle/>
          <a:p>
            <a:r>
              <a:rPr lang="en-US" sz="2800" dirty="0"/>
              <a:t>Administering Language Accommodations</a:t>
            </a:r>
          </a:p>
        </p:txBody>
      </p:sp>
      <p:sp>
        <p:nvSpPr>
          <p:cNvPr id="3" name="Content Placeholder 2">
            <a:extLst>
              <a:ext uri="{FF2B5EF4-FFF2-40B4-BE49-F238E27FC236}">
                <a16:creationId xmlns:a16="http://schemas.microsoft.com/office/drawing/2014/main" id="{26B522BC-96A8-4E5F-AE58-8A22B4D39B4A}"/>
              </a:ext>
            </a:extLst>
          </p:cNvPr>
          <p:cNvSpPr>
            <a:spLocks noGrp="1"/>
          </p:cNvSpPr>
          <p:nvPr>
            <p:ph type="body" idx="1"/>
          </p:nvPr>
        </p:nvSpPr>
        <p:spPr>
          <a:xfrm>
            <a:off x="311702" y="960305"/>
            <a:ext cx="8699436" cy="3387094"/>
          </a:xfrm>
        </p:spPr>
        <p:txBody>
          <a:bodyPr>
            <a:noAutofit/>
          </a:bodyPr>
          <a:lstStyle/>
          <a:p>
            <a:pPr marL="285750" indent="-285750" fontAlgn="base">
              <a:lnSpc>
                <a:spcPct val="100000"/>
              </a:lnSpc>
              <a:spcBef>
                <a:spcPct val="0"/>
              </a:spcBef>
              <a:spcAft>
                <a:spcPct val="0"/>
              </a:spcAft>
              <a:defRPr/>
            </a:pPr>
            <a:r>
              <a:rPr lang="en-US" sz="1400" kern="0" dirty="0">
                <a:solidFill>
                  <a:prstClr val="black"/>
                </a:solidFill>
                <a:ea typeface="ＭＳ Ｐゴシック" pitchFamily="34" charset="-128"/>
              </a:rPr>
              <a:t>Spanish forms - CSLA, Math, Science, and Social Studies</a:t>
            </a:r>
          </a:p>
          <a:p>
            <a:pPr marL="628650" lvl="1" indent="-285750" fontAlgn="base">
              <a:lnSpc>
                <a:spcPct val="100000"/>
              </a:lnSpc>
              <a:spcBef>
                <a:spcPct val="0"/>
              </a:spcBef>
              <a:spcAft>
                <a:spcPct val="0"/>
              </a:spcAft>
              <a:buFont typeface="Arial" panose="020B0604020202020204" pitchFamily="34" charset="0"/>
              <a:buChar char="•"/>
              <a:defRPr/>
            </a:pPr>
            <a:r>
              <a:rPr lang="en-US" sz="1300" kern="0" dirty="0">
                <a:solidFill>
                  <a:prstClr val="black"/>
                </a:solidFill>
                <a:latin typeface="+mn-lt"/>
                <a:ea typeface="ＭＳ Ｐゴシック" pitchFamily="34" charset="-128"/>
              </a:rPr>
              <a:t>Test Administrators must be bilingual to administer assessments in Spanish</a:t>
            </a:r>
          </a:p>
          <a:p>
            <a:pPr marL="628650" lvl="1" indent="-285750" fontAlgn="base">
              <a:lnSpc>
                <a:spcPct val="100000"/>
              </a:lnSpc>
              <a:spcBef>
                <a:spcPct val="0"/>
              </a:spcBef>
              <a:spcAft>
                <a:spcPct val="0"/>
              </a:spcAft>
              <a:buFont typeface="Arial" panose="020B0604020202020204" pitchFamily="34" charset="0"/>
              <a:buChar char="•"/>
              <a:defRPr/>
            </a:pPr>
            <a:r>
              <a:rPr lang="en-US" sz="1300" kern="0" dirty="0">
                <a:solidFill>
                  <a:prstClr val="black"/>
                </a:solidFill>
                <a:latin typeface="+mn-lt"/>
                <a:ea typeface="ＭＳ Ｐゴシック" pitchFamily="34" charset="-128"/>
              </a:rPr>
              <a:t>To assign Spanish forms:</a:t>
            </a:r>
          </a:p>
          <a:p>
            <a:pPr marL="971550" lvl="2" indent="-285750" fontAlgn="base">
              <a:lnSpc>
                <a:spcPct val="100000"/>
              </a:lnSpc>
              <a:spcBef>
                <a:spcPct val="0"/>
              </a:spcBef>
              <a:spcAft>
                <a:spcPct val="0"/>
              </a:spcAft>
              <a:buFont typeface="Arial" panose="020B0604020202020204" pitchFamily="34" charset="0"/>
              <a:buChar char="•"/>
              <a:defRPr/>
            </a:pPr>
            <a:r>
              <a:rPr lang="en-US" sz="1300" dirty="0">
                <a:solidFill>
                  <a:prstClr val="black"/>
                </a:solidFill>
                <a:latin typeface="+mn-lt"/>
                <a:ea typeface="ＭＳ Ｐゴシック" pitchFamily="34" charset="-128"/>
              </a:rPr>
              <a:t>Without TTS – indicate in PNP “Spanish </a:t>
            </a:r>
            <a:r>
              <a:rPr lang="en-US" sz="1300" dirty="0" err="1">
                <a:solidFill>
                  <a:prstClr val="black"/>
                </a:solidFill>
                <a:latin typeface="+mn-lt"/>
                <a:ea typeface="ＭＳ Ｐゴシック" pitchFamily="34" charset="-128"/>
              </a:rPr>
              <a:t>Transadaptation</a:t>
            </a:r>
            <a:r>
              <a:rPr lang="en-US" sz="1300" dirty="0">
                <a:solidFill>
                  <a:prstClr val="black"/>
                </a:solidFill>
                <a:latin typeface="+mn-lt"/>
                <a:ea typeface="ＭＳ Ｐゴシック" pitchFamily="34" charset="-128"/>
              </a:rPr>
              <a:t>” field</a:t>
            </a:r>
          </a:p>
          <a:p>
            <a:pPr marL="971550" lvl="2" indent="-285750" fontAlgn="base">
              <a:lnSpc>
                <a:spcPct val="100000"/>
              </a:lnSpc>
              <a:spcBef>
                <a:spcPct val="0"/>
              </a:spcBef>
              <a:spcAft>
                <a:spcPct val="0"/>
              </a:spcAft>
              <a:buFont typeface="Arial" panose="020B0604020202020204" pitchFamily="34" charset="0"/>
              <a:buChar char="•"/>
              <a:defRPr/>
            </a:pPr>
            <a:r>
              <a:rPr lang="en-US" sz="1300" dirty="0">
                <a:solidFill>
                  <a:prstClr val="black"/>
                </a:solidFill>
                <a:latin typeface="+mn-lt"/>
                <a:ea typeface="ＭＳ Ｐゴシック" pitchFamily="34" charset="-128"/>
              </a:rPr>
              <a:t>With TTS – indicate in PNP “Auditory Presentation: Text-to-Speech” field</a:t>
            </a:r>
          </a:p>
          <a:p>
            <a:pPr marL="285750" indent="-285750" fontAlgn="base">
              <a:lnSpc>
                <a:spcPct val="100000"/>
              </a:lnSpc>
              <a:spcBef>
                <a:spcPct val="0"/>
              </a:spcBef>
              <a:spcAft>
                <a:spcPct val="0"/>
              </a:spcAft>
              <a:defRPr/>
            </a:pPr>
            <a:endParaRPr lang="en-US" sz="1300" b="1" dirty="0">
              <a:solidFill>
                <a:prstClr val="black"/>
              </a:solidFill>
              <a:ea typeface="ＭＳ Ｐゴシック" pitchFamily="34" charset="-128"/>
            </a:endParaRPr>
          </a:p>
          <a:p>
            <a:pPr marL="285750" indent="-285750" fontAlgn="base">
              <a:lnSpc>
                <a:spcPct val="100000"/>
              </a:lnSpc>
              <a:spcBef>
                <a:spcPct val="0"/>
              </a:spcBef>
              <a:spcAft>
                <a:spcPct val="0"/>
              </a:spcAft>
              <a:defRPr/>
            </a:pPr>
            <a:r>
              <a:rPr lang="en-US" sz="1400" kern="0" dirty="0">
                <a:solidFill>
                  <a:prstClr val="black"/>
                </a:solidFill>
                <a:ea typeface="ＭＳ Ｐゴシック" pitchFamily="34" charset="-128"/>
              </a:rPr>
              <a:t>ELA</a:t>
            </a:r>
          </a:p>
          <a:p>
            <a:pPr marL="628650" lvl="1" indent="-285750" fontAlgn="base">
              <a:lnSpc>
                <a:spcPct val="100000"/>
              </a:lnSpc>
              <a:spcBef>
                <a:spcPct val="0"/>
              </a:spcBef>
              <a:spcAft>
                <a:spcPct val="0"/>
              </a:spcAft>
              <a:buFont typeface="Arial" panose="020B0604020202020204" pitchFamily="34" charset="0"/>
              <a:buChar char="•"/>
              <a:defRPr/>
            </a:pPr>
            <a:r>
              <a:rPr lang="en-US" sz="1300" kern="0" dirty="0">
                <a:solidFill>
                  <a:prstClr val="black"/>
                </a:solidFill>
                <a:latin typeface="+mn-lt"/>
                <a:ea typeface="ＭＳ Ｐゴシック" pitchFamily="34" charset="-128"/>
              </a:rPr>
              <a:t>Only SAY directions can be provided in languages other than English</a:t>
            </a:r>
          </a:p>
          <a:p>
            <a:pPr marL="628650" lvl="1" indent="-285750" fontAlgn="base">
              <a:lnSpc>
                <a:spcPct val="100000"/>
              </a:lnSpc>
              <a:spcBef>
                <a:spcPct val="0"/>
              </a:spcBef>
              <a:spcAft>
                <a:spcPct val="0"/>
              </a:spcAft>
              <a:buFont typeface="Arial" panose="020B0604020202020204" pitchFamily="34" charset="0"/>
              <a:buChar char="•"/>
              <a:defRPr/>
            </a:pPr>
            <a:r>
              <a:rPr lang="en-US" sz="1300" kern="0" dirty="0">
                <a:solidFill>
                  <a:prstClr val="black"/>
                </a:solidFill>
                <a:latin typeface="+mn-lt"/>
                <a:ea typeface="ＭＳ Ｐゴシック" pitchFamily="34" charset="-128"/>
              </a:rPr>
              <a:t>Auditory presentation of ELA in other languages is not allowed</a:t>
            </a:r>
          </a:p>
          <a:p>
            <a:pPr marL="285750" indent="-285750" fontAlgn="base">
              <a:lnSpc>
                <a:spcPct val="100000"/>
              </a:lnSpc>
              <a:spcBef>
                <a:spcPct val="0"/>
              </a:spcBef>
              <a:spcAft>
                <a:spcPct val="0"/>
              </a:spcAft>
              <a:defRPr/>
            </a:pPr>
            <a:endParaRPr lang="en-US" sz="1300" kern="0" dirty="0">
              <a:solidFill>
                <a:prstClr val="black"/>
              </a:solidFill>
              <a:ea typeface="ＭＳ Ｐゴシック" pitchFamily="34" charset="-128"/>
            </a:endParaRPr>
          </a:p>
          <a:p>
            <a:pPr marL="285750" indent="-285750" fontAlgn="base">
              <a:lnSpc>
                <a:spcPct val="100000"/>
              </a:lnSpc>
              <a:spcBef>
                <a:spcPct val="0"/>
              </a:spcBef>
              <a:spcAft>
                <a:spcPct val="0"/>
              </a:spcAft>
              <a:defRPr/>
            </a:pPr>
            <a:r>
              <a:rPr lang="en-US" sz="1400" kern="0" dirty="0">
                <a:solidFill>
                  <a:prstClr val="black"/>
                </a:solidFill>
                <a:ea typeface="ＭＳ Ｐゴシック" pitchFamily="34" charset="-128"/>
              </a:rPr>
              <a:t>Math Science, and Social Studies may be translated into other languages using the provided auditory/signer script (CBT or PBT)</a:t>
            </a:r>
          </a:p>
          <a:p>
            <a:pPr marL="628650" lvl="1" indent="-285750" fontAlgn="base">
              <a:lnSpc>
                <a:spcPct val="100000"/>
              </a:lnSpc>
              <a:spcBef>
                <a:spcPct val="0"/>
              </a:spcBef>
              <a:spcAft>
                <a:spcPct val="0"/>
              </a:spcAft>
              <a:buFont typeface="Arial" panose="020B0604020202020204" pitchFamily="34" charset="0"/>
              <a:buChar char="•"/>
              <a:defRPr/>
            </a:pPr>
            <a:r>
              <a:rPr lang="en-US" sz="1300" kern="0" dirty="0">
                <a:solidFill>
                  <a:prstClr val="black"/>
                </a:solidFill>
                <a:latin typeface="+mn-lt"/>
                <a:ea typeface="ＭＳ Ｐゴシック" pitchFamily="34" charset="-128"/>
              </a:rPr>
              <a:t>For CBT, an auditory/signer script is </a:t>
            </a:r>
            <a:r>
              <a:rPr lang="en-US" sz="1300" b="1" kern="0" dirty="0">
                <a:solidFill>
                  <a:prstClr val="black"/>
                </a:solidFill>
                <a:latin typeface="+mn-lt"/>
                <a:ea typeface="ＭＳ Ｐゴシック" pitchFamily="34" charset="-128"/>
              </a:rPr>
              <a:t>ONLY</a:t>
            </a:r>
            <a:r>
              <a:rPr lang="en-US" sz="1300" kern="0" dirty="0">
                <a:solidFill>
                  <a:prstClr val="black"/>
                </a:solidFill>
                <a:latin typeface="+mn-lt"/>
                <a:ea typeface="ＭＳ Ｐゴシック" pitchFamily="34" charset="-128"/>
              </a:rPr>
              <a:t> available for translation as TTS is used for English and Spanish</a:t>
            </a:r>
          </a:p>
          <a:p>
            <a:pPr marL="628650" lvl="1" indent="-285750" fontAlgn="base">
              <a:lnSpc>
                <a:spcPct val="100000"/>
              </a:lnSpc>
              <a:spcBef>
                <a:spcPct val="0"/>
              </a:spcBef>
              <a:spcAft>
                <a:spcPct val="0"/>
              </a:spcAft>
              <a:buFont typeface="Arial" panose="020B0604020202020204" pitchFamily="34" charset="0"/>
              <a:buChar char="•"/>
              <a:defRPr/>
            </a:pPr>
            <a:endParaRPr lang="en-US" sz="1300" kern="0" dirty="0">
              <a:solidFill>
                <a:prstClr val="black"/>
              </a:solidFill>
              <a:latin typeface="+mn-lt"/>
              <a:ea typeface="ＭＳ Ｐゴシック" pitchFamily="34" charset="-128"/>
            </a:endParaRPr>
          </a:p>
          <a:p>
            <a:pPr marL="285750" indent="-285750" fontAlgn="base">
              <a:lnSpc>
                <a:spcPct val="100000"/>
              </a:lnSpc>
              <a:spcBef>
                <a:spcPct val="0"/>
              </a:spcBef>
              <a:spcAft>
                <a:spcPct val="0"/>
              </a:spcAft>
              <a:defRPr/>
            </a:pPr>
            <a:r>
              <a:rPr lang="en-US" sz="1400" kern="0" dirty="0">
                <a:solidFill>
                  <a:prstClr val="black"/>
                </a:solidFill>
                <a:ea typeface="ＭＳ Ｐゴシック" pitchFamily="34" charset="-128"/>
              </a:rPr>
              <a:t>SAY directions are available in English and Spanish </a:t>
            </a:r>
          </a:p>
          <a:p>
            <a:pPr marL="628650" lvl="1" indent="-285750" fontAlgn="base">
              <a:lnSpc>
                <a:spcPct val="100000"/>
              </a:lnSpc>
              <a:spcBef>
                <a:spcPct val="0"/>
              </a:spcBef>
              <a:spcAft>
                <a:spcPct val="0"/>
              </a:spcAft>
              <a:buFont typeface="Arial" panose="020B0604020202020204" pitchFamily="34" charset="0"/>
              <a:buChar char="•"/>
              <a:defRPr/>
            </a:pPr>
            <a:r>
              <a:rPr lang="en-US" sz="1300" kern="0" dirty="0">
                <a:solidFill>
                  <a:prstClr val="black"/>
                </a:solidFill>
                <a:latin typeface="+mn-lt"/>
                <a:ea typeface="ＭＳ Ｐゴシック" pitchFamily="34" charset="-128"/>
              </a:rPr>
              <a:t>All other languages require local translation</a:t>
            </a:r>
          </a:p>
        </p:txBody>
      </p:sp>
      <p:sp>
        <p:nvSpPr>
          <p:cNvPr id="4" name="Slide Number Placeholder 3">
            <a:extLst>
              <a:ext uri="{FF2B5EF4-FFF2-40B4-BE49-F238E27FC236}">
                <a16:creationId xmlns:a16="http://schemas.microsoft.com/office/drawing/2014/main" id="{1101CC20-5ECD-45E8-BEA2-40F334F7E192}"/>
              </a:ext>
            </a:extLst>
          </p:cNvPr>
          <p:cNvSpPr>
            <a:spLocks noGrp="1"/>
          </p:cNvSpPr>
          <p:nvPr>
            <p:ph type="sldNum" idx="12"/>
          </p:nvPr>
        </p:nvSpPr>
        <p:spPr/>
        <p:txBody>
          <a:bodyPr>
            <a:normAutofit/>
          </a:bodyPr>
          <a:lstStyle/>
          <a:p>
            <a:fld id="{C479D5F6-EDCB-402A-AC08-4943A1820E8F}" type="slidenum">
              <a:rPr lang="en-US" smtClean="0"/>
              <a:pPr/>
              <a:t>106</a:t>
            </a:fld>
            <a:endParaRPr lang="en-US" dirty="0"/>
          </a:p>
        </p:txBody>
      </p:sp>
      <p:sp>
        <p:nvSpPr>
          <p:cNvPr id="7" name="Diagonal Stripe 6">
            <a:hlinkClick r:id="rId2"/>
            <a:extLst>
              <a:ext uri="{FF2B5EF4-FFF2-40B4-BE49-F238E27FC236}">
                <a16:creationId xmlns:a16="http://schemas.microsoft.com/office/drawing/2014/main" id="{8D1BB2C4-564A-0702-3E63-A9395EA51B4C}"/>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200" b="1" kern="0" dirty="0">
                <a:solidFill>
                  <a:prstClr val="black"/>
                </a:solidFill>
                <a:latin typeface="+mn-lt"/>
                <a:ea typeface="Roboto" panose="02000000000000000000" pitchFamily="2" charset="0"/>
                <a:cs typeface="Roboto" panose="02000000000000000000" pitchFamily="2" charset="0"/>
              </a:rPr>
              <a:t>Spanish SAY Directions</a:t>
            </a:r>
          </a:p>
        </p:txBody>
      </p:sp>
    </p:spTree>
    <p:extLst>
      <p:ext uri="{BB962C8B-B14F-4D97-AF65-F5344CB8AC3E}">
        <p14:creationId xmlns:p14="http://schemas.microsoft.com/office/powerpoint/2010/main" val="286051174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96ABB-A3CB-4115-9243-66E07BC9B95B}"/>
              </a:ext>
            </a:extLst>
          </p:cNvPr>
          <p:cNvSpPr>
            <a:spLocks noGrp="1"/>
          </p:cNvSpPr>
          <p:nvPr>
            <p:ph type="title"/>
          </p:nvPr>
        </p:nvSpPr>
        <p:spPr/>
        <p:txBody>
          <a:bodyPr>
            <a:normAutofit/>
          </a:bodyPr>
          <a:lstStyle/>
          <a:p>
            <a:r>
              <a:rPr lang="en-US" sz="2800" dirty="0"/>
              <a:t>Non-English Responses</a:t>
            </a:r>
          </a:p>
        </p:txBody>
      </p:sp>
      <p:sp>
        <p:nvSpPr>
          <p:cNvPr id="3" name="Content Placeholder 2">
            <a:extLst>
              <a:ext uri="{FF2B5EF4-FFF2-40B4-BE49-F238E27FC236}">
                <a16:creationId xmlns:a16="http://schemas.microsoft.com/office/drawing/2014/main" id="{E2749417-79A8-420A-A5C1-F7CBAF5B55CD}"/>
              </a:ext>
            </a:extLst>
          </p:cNvPr>
          <p:cNvSpPr>
            <a:spLocks noGrp="1"/>
          </p:cNvSpPr>
          <p:nvPr>
            <p:ph type="body" idx="1"/>
          </p:nvPr>
        </p:nvSpPr>
        <p:spPr/>
        <p:txBody>
          <a:bodyPr>
            <a:normAutofit/>
          </a:bodyPr>
          <a:lstStyle/>
          <a:p>
            <a:pPr marL="285750" indent="-285750" fontAlgn="base">
              <a:lnSpc>
                <a:spcPct val="100000"/>
              </a:lnSpc>
              <a:spcBef>
                <a:spcPct val="0"/>
              </a:spcBef>
              <a:spcAft>
                <a:spcPct val="0"/>
              </a:spcAft>
              <a:defRPr/>
            </a:pPr>
            <a:r>
              <a:rPr lang="en-US" sz="1800" kern="0" dirty="0">
                <a:solidFill>
                  <a:prstClr val="black"/>
                </a:solidFill>
                <a:ea typeface="ＭＳ Ｐゴシック" pitchFamily="34" charset="-128"/>
              </a:rPr>
              <a:t>Math, Science, and Social Studies</a:t>
            </a:r>
          </a:p>
          <a:p>
            <a:pPr marL="628650" lvl="1" indent="-285750" fontAlgn="base">
              <a:lnSpc>
                <a:spcPct val="100000"/>
              </a:lnSpc>
              <a:spcBef>
                <a:spcPct val="0"/>
              </a:spcBef>
              <a:spcAft>
                <a:spcPct val="0"/>
              </a:spcAft>
              <a:buFont typeface="Arial" panose="020B0604020202020204" pitchFamily="34" charset="0"/>
              <a:buChar char="•"/>
              <a:defRPr/>
            </a:pPr>
            <a:r>
              <a:rPr lang="en-US" sz="1800" dirty="0">
                <a:solidFill>
                  <a:prstClr val="black"/>
                </a:solidFill>
                <a:latin typeface="+mn-lt"/>
                <a:ea typeface="ＭＳ Ｐゴシック" pitchFamily="34" charset="-128"/>
              </a:rPr>
              <a:t>If Spanish responses are identified, they are scored by a scorer proficient in Spanish</a:t>
            </a:r>
          </a:p>
          <a:p>
            <a:pPr marL="628650" lvl="1" indent="-285750" fontAlgn="base">
              <a:lnSpc>
                <a:spcPct val="100000"/>
              </a:lnSpc>
              <a:spcBef>
                <a:spcPct val="0"/>
              </a:spcBef>
              <a:spcAft>
                <a:spcPct val="0"/>
              </a:spcAft>
              <a:buFont typeface="Arial" panose="020B0604020202020204" pitchFamily="34" charset="0"/>
              <a:buChar char="•"/>
              <a:defRPr/>
            </a:pPr>
            <a:r>
              <a:rPr lang="en-US" sz="1800" dirty="0">
                <a:solidFill>
                  <a:prstClr val="black"/>
                </a:solidFill>
                <a:latin typeface="+mn-lt"/>
                <a:ea typeface="ＭＳ Ｐゴシック" pitchFamily="34" charset="-128"/>
              </a:rPr>
              <a:t>If a student responds in a language other than English or Spanish, local translation and transcription are required for scoring</a:t>
            </a:r>
          </a:p>
          <a:p>
            <a:pPr marL="628650" lvl="1" indent="-285750" fontAlgn="base">
              <a:lnSpc>
                <a:spcPct val="100000"/>
              </a:lnSpc>
              <a:spcBef>
                <a:spcPct val="0"/>
              </a:spcBef>
              <a:spcAft>
                <a:spcPct val="0"/>
              </a:spcAft>
              <a:buFont typeface="Arial" panose="020B0604020202020204" pitchFamily="34" charset="0"/>
              <a:buChar char="•"/>
              <a:defRPr/>
            </a:pPr>
            <a:endParaRPr lang="en-US" sz="1800" kern="0" dirty="0">
              <a:solidFill>
                <a:prstClr val="black"/>
              </a:solidFill>
              <a:latin typeface="+mn-lt"/>
              <a:ea typeface="ＭＳ Ｐゴシック" pitchFamily="34" charset="-128"/>
            </a:endParaRPr>
          </a:p>
          <a:p>
            <a:pPr marL="285750" indent="-285750" fontAlgn="base">
              <a:lnSpc>
                <a:spcPct val="100000"/>
              </a:lnSpc>
              <a:spcBef>
                <a:spcPct val="0"/>
              </a:spcBef>
              <a:spcAft>
                <a:spcPct val="0"/>
              </a:spcAft>
              <a:defRPr/>
            </a:pPr>
            <a:r>
              <a:rPr lang="en-US" sz="1800" kern="0" dirty="0">
                <a:solidFill>
                  <a:prstClr val="black"/>
                </a:solidFill>
                <a:ea typeface="ＭＳ Ｐゴシック" pitchFamily="34" charset="-128"/>
              </a:rPr>
              <a:t>ELA and CSLA</a:t>
            </a:r>
          </a:p>
          <a:p>
            <a:pPr marL="628650" lvl="1" indent="-285750" fontAlgn="base">
              <a:lnSpc>
                <a:spcPct val="100000"/>
              </a:lnSpc>
              <a:spcBef>
                <a:spcPct val="0"/>
              </a:spcBef>
              <a:spcAft>
                <a:spcPct val="0"/>
              </a:spcAft>
              <a:buFont typeface="Arial" panose="020B0604020202020204" pitchFamily="34" charset="0"/>
              <a:buChar char="•"/>
              <a:defRPr/>
            </a:pPr>
            <a:r>
              <a:rPr lang="en-US" sz="1800" dirty="0">
                <a:solidFill>
                  <a:prstClr val="black"/>
                </a:solidFill>
                <a:latin typeface="+mn-lt"/>
                <a:ea typeface="ＭＳ Ｐゴシック" pitchFamily="34" charset="-128"/>
              </a:rPr>
              <a:t>On ELA, only English responses are scored</a:t>
            </a:r>
          </a:p>
          <a:p>
            <a:pPr marL="628650" lvl="1" indent="-285750" fontAlgn="base">
              <a:lnSpc>
                <a:spcPct val="100000"/>
              </a:lnSpc>
              <a:spcBef>
                <a:spcPct val="0"/>
              </a:spcBef>
              <a:spcAft>
                <a:spcPct val="0"/>
              </a:spcAft>
              <a:buFont typeface="Arial" panose="020B0604020202020204" pitchFamily="34" charset="0"/>
              <a:buChar char="•"/>
              <a:defRPr/>
            </a:pPr>
            <a:r>
              <a:rPr lang="en-US" sz="1800" dirty="0">
                <a:solidFill>
                  <a:prstClr val="black"/>
                </a:solidFill>
                <a:latin typeface="+mn-lt"/>
                <a:ea typeface="ＭＳ Ｐゴシック" pitchFamily="34" charset="-128"/>
              </a:rPr>
              <a:t>On CSLA, only Spanish responses are scored</a:t>
            </a:r>
          </a:p>
          <a:p>
            <a:pPr marL="628650" lvl="1" indent="-285750" fontAlgn="base">
              <a:lnSpc>
                <a:spcPct val="100000"/>
              </a:lnSpc>
              <a:spcBef>
                <a:spcPct val="0"/>
              </a:spcBef>
              <a:spcAft>
                <a:spcPct val="0"/>
              </a:spcAft>
              <a:buFont typeface="Arial" panose="020B0604020202020204" pitchFamily="34" charset="0"/>
              <a:buChar char="•"/>
              <a:defRPr/>
            </a:pPr>
            <a:r>
              <a:rPr lang="en-US" sz="1800" dirty="0">
                <a:solidFill>
                  <a:prstClr val="black"/>
                </a:solidFill>
                <a:latin typeface="+mn-lt"/>
                <a:ea typeface="ＭＳ Ｐゴシック" pitchFamily="34" charset="-128"/>
              </a:rPr>
              <a:t>Translation of student responses on ELA and CSLA is not allowed</a:t>
            </a:r>
          </a:p>
        </p:txBody>
      </p:sp>
      <p:sp>
        <p:nvSpPr>
          <p:cNvPr id="4" name="Slide Number Placeholder 3">
            <a:extLst>
              <a:ext uri="{FF2B5EF4-FFF2-40B4-BE49-F238E27FC236}">
                <a16:creationId xmlns:a16="http://schemas.microsoft.com/office/drawing/2014/main" id="{1477344E-9561-4028-B3A7-2B671352ED64}"/>
              </a:ext>
            </a:extLst>
          </p:cNvPr>
          <p:cNvSpPr>
            <a:spLocks noGrp="1"/>
          </p:cNvSpPr>
          <p:nvPr>
            <p:ph type="sldNum" idx="12"/>
          </p:nvPr>
        </p:nvSpPr>
        <p:spPr/>
        <p:txBody>
          <a:bodyPr>
            <a:normAutofit/>
          </a:bodyPr>
          <a:lstStyle/>
          <a:p>
            <a:fld id="{C479D5F6-EDCB-402A-AC08-4943A1820E8F}" type="slidenum">
              <a:rPr lang="en-US" smtClean="0"/>
              <a:pPr/>
              <a:t>107</a:t>
            </a:fld>
            <a:endParaRPr lang="en-US" dirty="0"/>
          </a:p>
        </p:txBody>
      </p:sp>
    </p:spTree>
    <p:extLst>
      <p:ext uri="{BB962C8B-B14F-4D97-AF65-F5344CB8AC3E}">
        <p14:creationId xmlns:p14="http://schemas.microsoft.com/office/powerpoint/2010/main" val="135058031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3DD8D-E441-4C1E-A113-2D89144D5F06}"/>
              </a:ext>
            </a:extLst>
          </p:cNvPr>
          <p:cNvSpPr>
            <a:spLocks noGrp="1"/>
          </p:cNvSpPr>
          <p:nvPr>
            <p:ph type="title"/>
          </p:nvPr>
        </p:nvSpPr>
        <p:spPr/>
        <p:txBody>
          <a:bodyPr>
            <a:normAutofit/>
          </a:bodyPr>
          <a:lstStyle/>
          <a:p>
            <a:r>
              <a:rPr lang="en-US" sz="2800" dirty="0"/>
              <a:t>Transcription Guidelines</a:t>
            </a:r>
          </a:p>
        </p:txBody>
      </p:sp>
      <p:sp>
        <p:nvSpPr>
          <p:cNvPr id="3" name="Content Placeholder 2">
            <a:extLst>
              <a:ext uri="{FF2B5EF4-FFF2-40B4-BE49-F238E27FC236}">
                <a16:creationId xmlns:a16="http://schemas.microsoft.com/office/drawing/2014/main" id="{EA2FF386-8867-4A96-92D0-6B0C95D0B958}"/>
              </a:ext>
            </a:extLst>
          </p:cNvPr>
          <p:cNvSpPr>
            <a:spLocks noGrp="1"/>
          </p:cNvSpPr>
          <p:nvPr>
            <p:ph type="body" idx="1"/>
          </p:nvPr>
        </p:nvSpPr>
        <p:spPr>
          <a:xfrm>
            <a:off x="311702" y="960305"/>
            <a:ext cx="8832298" cy="3226970"/>
          </a:xfrm>
        </p:spPr>
        <p:txBody>
          <a:bodyPr>
            <a:noAutofit/>
          </a:bodyPr>
          <a:lstStyle/>
          <a:p>
            <a:pPr marL="0" indent="0">
              <a:buNone/>
              <a:defRPr/>
            </a:pPr>
            <a:r>
              <a:rPr lang="en-US" sz="1800" b="1" dirty="0"/>
              <a:t>PBT and CBT Transcription</a:t>
            </a:r>
            <a:endParaRPr lang="en-US" sz="1800" b="1" strike="sngStrike" dirty="0"/>
          </a:p>
          <a:p>
            <a:pPr marL="171450" indent="-171450">
              <a:buClr>
                <a:prstClr val="black"/>
              </a:buClr>
              <a:defRPr/>
            </a:pPr>
            <a:r>
              <a:rPr lang="en-US" sz="1800" dirty="0">
                <a:solidFill>
                  <a:prstClr val="black"/>
                </a:solidFill>
              </a:rPr>
              <a:t>Requires presence of at least </a:t>
            </a:r>
            <a:r>
              <a:rPr lang="en-US" sz="1800" b="1" dirty="0">
                <a:solidFill>
                  <a:prstClr val="black"/>
                </a:solidFill>
              </a:rPr>
              <a:t>two individuals </a:t>
            </a:r>
            <a:r>
              <a:rPr lang="en-US" sz="1800" dirty="0">
                <a:solidFill>
                  <a:prstClr val="black"/>
                </a:solidFill>
              </a:rPr>
              <a:t>during transcription of student responses </a:t>
            </a:r>
          </a:p>
          <a:p>
            <a:pPr marL="460375" lvl="1" indent="-146050">
              <a:buClr>
                <a:prstClr val="black"/>
              </a:buClr>
              <a:buFont typeface="Arial" panose="020B0604020202020204" pitchFamily="34" charset="0"/>
              <a:buChar char="•"/>
              <a:defRPr/>
            </a:pPr>
            <a:r>
              <a:rPr lang="en-US" sz="1800" dirty="0">
                <a:solidFill>
                  <a:prstClr val="black"/>
                </a:solidFill>
                <a:latin typeface="+mn-lt"/>
              </a:rPr>
              <a:t>One person to transcribe</a:t>
            </a:r>
          </a:p>
          <a:p>
            <a:pPr marL="460375" lvl="1" indent="-146050">
              <a:buClr>
                <a:prstClr val="black"/>
              </a:buClr>
              <a:buFont typeface="Arial" panose="020B0604020202020204" pitchFamily="34" charset="0"/>
              <a:buChar char="•"/>
              <a:defRPr/>
            </a:pPr>
            <a:r>
              <a:rPr lang="en-US" sz="1800" dirty="0">
                <a:solidFill>
                  <a:prstClr val="black"/>
                </a:solidFill>
                <a:latin typeface="+mn-lt"/>
              </a:rPr>
              <a:t>One person to verify the transcription</a:t>
            </a:r>
          </a:p>
          <a:p>
            <a:pPr marL="171450" indent="-171450">
              <a:buClr>
                <a:prstClr val="black"/>
              </a:buClr>
              <a:defRPr/>
            </a:pPr>
            <a:r>
              <a:rPr lang="en-US" sz="1800" dirty="0">
                <a:solidFill>
                  <a:prstClr val="black"/>
                </a:solidFill>
              </a:rPr>
              <a:t>Transcribe the student’s responses verbatim into the test book or TestNav</a:t>
            </a:r>
          </a:p>
          <a:p>
            <a:pPr marL="460375" lvl="1" indent="-146050">
              <a:buClr>
                <a:prstClr val="black"/>
              </a:buClr>
              <a:buFont typeface="Arial" panose="020B0604020202020204" pitchFamily="34" charset="0"/>
              <a:buChar char="•"/>
              <a:defRPr/>
            </a:pPr>
            <a:r>
              <a:rPr lang="en-US" sz="1800" dirty="0">
                <a:solidFill>
                  <a:prstClr val="black"/>
                </a:solidFill>
                <a:latin typeface="+mn-lt"/>
              </a:rPr>
              <a:t>Note for braille transcription: Only a braille certified Test Administrator may transcribe student responses</a:t>
            </a:r>
          </a:p>
          <a:p>
            <a:pPr marL="171450" indent="-171450">
              <a:buClr>
                <a:prstClr val="black"/>
              </a:buClr>
              <a:defRPr/>
            </a:pPr>
            <a:r>
              <a:rPr lang="en-US" sz="1800" dirty="0">
                <a:solidFill>
                  <a:prstClr val="black"/>
                </a:solidFill>
              </a:rPr>
              <a:t>After transcription, shred any responses printed from an assistive technology device</a:t>
            </a:r>
          </a:p>
          <a:p>
            <a:pPr marL="460375" lvl="1" indent="-146050">
              <a:buClr>
                <a:prstClr val="black"/>
              </a:buClr>
              <a:buFont typeface="Arial" panose="020B0604020202020204" pitchFamily="34" charset="0"/>
              <a:buChar char="•"/>
              <a:defRPr/>
            </a:pPr>
            <a:r>
              <a:rPr lang="en-US" sz="1800" dirty="0">
                <a:solidFill>
                  <a:prstClr val="black"/>
                </a:solidFill>
                <a:latin typeface="+mn-lt"/>
              </a:rPr>
              <a:t>Complete the </a:t>
            </a:r>
            <a:r>
              <a:rPr lang="en-US" sz="1800" i="1" dirty="0">
                <a:latin typeface="+mn-lt"/>
              </a:rPr>
              <a:t>Secure Data Removal</a:t>
            </a:r>
            <a:r>
              <a:rPr lang="en-US" sz="1800" i="1" dirty="0">
                <a:solidFill>
                  <a:prstClr val="black"/>
                </a:solidFill>
                <a:latin typeface="+mn-lt"/>
              </a:rPr>
              <a:t> </a:t>
            </a:r>
            <a:r>
              <a:rPr lang="en-US" sz="1800" dirty="0">
                <a:solidFill>
                  <a:prstClr val="black"/>
                </a:solidFill>
                <a:latin typeface="+mn-lt"/>
              </a:rPr>
              <a:t>form (</a:t>
            </a:r>
            <a:r>
              <a:rPr lang="en-US" sz="1800" i="1" dirty="0">
                <a:solidFill>
                  <a:prstClr val="black"/>
                </a:solidFill>
                <a:latin typeface="+mn-lt"/>
              </a:rPr>
              <a:t>Procedures Manual Appendix G</a:t>
            </a:r>
            <a:r>
              <a:rPr lang="en-US" sz="1800" dirty="0">
                <a:solidFill>
                  <a:prstClr val="black"/>
                </a:solidFill>
                <a:latin typeface="+mn-lt"/>
              </a:rPr>
              <a:t>)</a:t>
            </a:r>
          </a:p>
          <a:p>
            <a:endParaRPr lang="en-US" sz="1800" dirty="0"/>
          </a:p>
        </p:txBody>
      </p:sp>
      <p:sp>
        <p:nvSpPr>
          <p:cNvPr id="4" name="Slide Number Placeholder 3">
            <a:extLst>
              <a:ext uri="{FF2B5EF4-FFF2-40B4-BE49-F238E27FC236}">
                <a16:creationId xmlns:a16="http://schemas.microsoft.com/office/drawing/2014/main" id="{B2EC6C3F-CE8F-400C-BA98-B093F14115CC}"/>
              </a:ext>
            </a:extLst>
          </p:cNvPr>
          <p:cNvSpPr>
            <a:spLocks noGrp="1"/>
          </p:cNvSpPr>
          <p:nvPr>
            <p:ph type="sldNum" idx="12"/>
          </p:nvPr>
        </p:nvSpPr>
        <p:spPr/>
        <p:txBody>
          <a:bodyPr>
            <a:normAutofit/>
          </a:bodyPr>
          <a:lstStyle/>
          <a:p>
            <a:fld id="{C479D5F6-EDCB-402A-AC08-4943A1820E8F}" type="slidenum">
              <a:rPr lang="en-US" smtClean="0"/>
              <a:pPr/>
              <a:t>108</a:t>
            </a:fld>
            <a:endParaRPr lang="en-US" dirty="0"/>
          </a:p>
        </p:txBody>
      </p:sp>
      <p:sp>
        <p:nvSpPr>
          <p:cNvPr id="8" name="7-Point Star 4">
            <a:extLst>
              <a:ext uri="{FF2B5EF4-FFF2-40B4-BE49-F238E27FC236}">
                <a16:creationId xmlns:a16="http://schemas.microsoft.com/office/drawing/2014/main" id="{144AEF8D-912B-0E20-05D9-99850F320297}"/>
              </a:ext>
            </a:extLst>
          </p:cNvPr>
          <p:cNvSpPr/>
          <p:nvPr/>
        </p:nvSpPr>
        <p:spPr>
          <a:xfrm>
            <a:off x="4787885" y="105100"/>
            <a:ext cx="1400233" cy="741300"/>
          </a:xfrm>
          <a:prstGeom prst="star7">
            <a:avLst/>
          </a:prstGeom>
          <a:gradFill>
            <a:gsLst>
              <a:gs pos="0">
                <a:srgbClr val="55A1D5"/>
              </a:gs>
              <a:gs pos="100000">
                <a:srgbClr val="5BCBD4"/>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100" dirty="0">
                <a:solidFill>
                  <a:schemeClr val="tx1"/>
                </a:solidFill>
              </a:rPr>
              <a:t>Common Question</a:t>
            </a:r>
          </a:p>
        </p:txBody>
      </p:sp>
      <p:sp>
        <p:nvSpPr>
          <p:cNvPr id="9" name="Diagonal Stripe 8">
            <a:hlinkClick r:id="rId2"/>
            <a:extLst>
              <a:ext uri="{FF2B5EF4-FFF2-40B4-BE49-F238E27FC236}">
                <a16:creationId xmlns:a16="http://schemas.microsoft.com/office/drawing/2014/main" id="{F60DB0B0-97E4-1DF2-DF82-BA2A9F0F022B}"/>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200" b="1" kern="0" dirty="0">
                <a:solidFill>
                  <a:prstClr val="black"/>
                </a:solidFill>
                <a:latin typeface="+mn-lt"/>
                <a:ea typeface="Roboto" panose="02000000000000000000" pitchFamily="2" charset="0"/>
                <a:cs typeface="Roboto" panose="02000000000000000000" pitchFamily="2" charset="0"/>
              </a:rPr>
              <a:t>Transcription Guidelines</a:t>
            </a:r>
          </a:p>
        </p:txBody>
      </p:sp>
    </p:spTree>
    <p:extLst>
      <p:ext uri="{BB962C8B-B14F-4D97-AF65-F5344CB8AC3E}">
        <p14:creationId xmlns:p14="http://schemas.microsoft.com/office/powerpoint/2010/main" val="149990049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3877E-1871-4F05-A5B8-AF430FE995CB}"/>
              </a:ext>
            </a:extLst>
          </p:cNvPr>
          <p:cNvSpPr>
            <a:spLocks noGrp="1"/>
          </p:cNvSpPr>
          <p:nvPr>
            <p:ph type="title"/>
          </p:nvPr>
        </p:nvSpPr>
        <p:spPr/>
        <p:txBody>
          <a:bodyPr>
            <a:normAutofit/>
          </a:bodyPr>
          <a:lstStyle/>
          <a:p>
            <a:r>
              <a:rPr lang="en-US" sz="2800" dirty="0"/>
              <a:t>Transcription Guidelines</a:t>
            </a:r>
          </a:p>
        </p:txBody>
      </p:sp>
      <p:sp>
        <p:nvSpPr>
          <p:cNvPr id="3" name="Content Placeholder 2">
            <a:extLst>
              <a:ext uri="{FF2B5EF4-FFF2-40B4-BE49-F238E27FC236}">
                <a16:creationId xmlns:a16="http://schemas.microsoft.com/office/drawing/2014/main" id="{C0E6DB0A-E02D-45D1-8E2F-6024D2083ED2}"/>
              </a:ext>
            </a:extLst>
          </p:cNvPr>
          <p:cNvSpPr>
            <a:spLocks noGrp="1"/>
          </p:cNvSpPr>
          <p:nvPr>
            <p:ph type="body" idx="1"/>
          </p:nvPr>
        </p:nvSpPr>
        <p:spPr>
          <a:xfrm>
            <a:off x="311702" y="925589"/>
            <a:ext cx="8487741" cy="3261686"/>
          </a:xfrm>
        </p:spPr>
        <p:txBody>
          <a:bodyPr>
            <a:noAutofit/>
          </a:bodyPr>
          <a:lstStyle/>
          <a:p>
            <a:pPr marL="0" indent="0">
              <a:buClr>
                <a:prstClr val="black"/>
              </a:buClr>
              <a:buNone/>
              <a:defRPr/>
            </a:pPr>
            <a:r>
              <a:rPr lang="en-US" b="1" dirty="0">
                <a:solidFill>
                  <a:prstClr val="black"/>
                </a:solidFill>
              </a:rPr>
              <a:t>For CBT transcription, complete the following steps:</a:t>
            </a:r>
          </a:p>
          <a:p>
            <a:pPr marL="171450" indent="-171450">
              <a:lnSpc>
                <a:spcPct val="100000"/>
              </a:lnSpc>
              <a:buClr>
                <a:prstClr val="black"/>
              </a:buClr>
              <a:defRPr/>
            </a:pPr>
            <a:r>
              <a:rPr lang="en-US" dirty="0">
                <a:solidFill>
                  <a:prstClr val="black"/>
                </a:solidFill>
              </a:rPr>
              <a:t>Student:</a:t>
            </a:r>
          </a:p>
          <a:p>
            <a:pPr marL="398463" lvl="1" indent="-146050">
              <a:lnSpc>
                <a:spcPct val="100000"/>
              </a:lnSpc>
              <a:buClr>
                <a:prstClr val="black"/>
              </a:buClr>
              <a:buFont typeface="Arial" panose="020B0604020202020204" pitchFamily="34" charset="0"/>
              <a:buChar char="•"/>
              <a:defRPr/>
            </a:pPr>
            <a:r>
              <a:rPr lang="en-US" sz="1600" dirty="0">
                <a:solidFill>
                  <a:prstClr val="black"/>
                </a:solidFill>
                <a:latin typeface="+mn-lt"/>
              </a:rPr>
              <a:t>Responds to constructed response (CR) questions on their assistive device</a:t>
            </a:r>
          </a:p>
          <a:p>
            <a:pPr marL="687388" lvl="2" indent="-149225">
              <a:lnSpc>
                <a:spcPct val="100000"/>
              </a:lnSpc>
              <a:buClr>
                <a:prstClr val="black"/>
              </a:buClr>
              <a:buFont typeface="Arial" panose="020B0604020202020204" pitchFamily="34" charset="0"/>
              <a:buChar char="•"/>
              <a:defRPr/>
            </a:pPr>
            <a:r>
              <a:rPr lang="en-US" sz="1600" dirty="0">
                <a:solidFill>
                  <a:prstClr val="black"/>
                </a:solidFill>
                <a:latin typeface="+mn-lt"/>
              </a:rPr>
              <a:t>Student may respond to selected response items in TestNav</a:t>
            </a:r>
          </a:p>
          <a:p>
            <a:pPr marL="687388" lvl="2" indent="-149225">
              <a:lnSpc>
                <a:spcPct val="100000"/>
              </a:lnSpc>
              <a:buClr>
                <a:prstClr val="black"/>
              </a:buClr>
              <a:buFont typeface="Arial" panose="020B0604020202020204" pitchFamily="34" charset="0"/>
              <a:buChar char="•"/>
              <a:defRPr/>
            </a:pPr>
            <a:r>
              <a:rPr lang="en-US" sz="1600" dirty="0">
                <a:solidFill>
                  <a:prstClr val="black"/>
                </a:solidFill>
                <a:latin typeface="+mn-lt"/>
              </a:rPr>
              <a:t>Device with saved responses is secure until student responses are removed </a:t>
            </a:r>
          </a:p>
          <a:p>
            <a:pPr marL="398463" lvl="1" indent="-146050">
              <a:lnSpc>
                <a:spcPct val="100000"/>
              </a:lnSpc>
              <a:buClr>
                <a:prstClr val="black"/>
              </a:buClr>
              <a:buFont typeface="Arial" panose="020B0604020202020204" pitchFamily="34" charset="0"/>
              <a:buChar char="•"/>
              <a:defRPr/>
            </a:pPr>
            <a:r>
              <a:rPr lang="en-US" sz="1600" b="1" i="1" dirty="0">
                <a:solidFill>
                  <a:prstClr val="black"/>
                </a:solidFill>
                <a:latin typeface="+mn-lt"/>
              </a:rPr>
              <a:t>Exits</a:t>
            </a:r>
            <a:r>
              <a:rPr lang="en-US" sz="1600" dirty="0">
                <a:solidFill>
                  <a:prstClr val="black"/>
                </a:solidFill>
                <a:latin typeface="+mn-lt"/>
              </a:rPr>
              <a:t> the unit, but the student should </a:t>
            </a:r>
            <a:r>
              <a:rPr lang="en-US" sz="1600" u="sng" dirty="0">
                <a:solidFill>
                  <a:prstClr val="black"/>
                </a:solidFill>
                <a:latin typeface="+mn-lt"/>
              </a:rPr>
              <a:t>not</a:t>
            </a:r>
            <a:r>
              <a:rPr lang="en-US" sz="1600" dirty="0">
                <a:solidFill>
                  <a:prstClr val="black"/>
                </a:solidFill>
                <a:latin typeface="+mn-lt"/>
              </a:rPr>
              <a:t> </a:t>
            </a:r>
            <a:r>
              <a:rPr lang="en-US" sz="1600" b="1" i="1" dirty="0">
                <a:solidFill>
                  <a:prstClr val="black"/>
                </a:solidFill>
                <a:latin typeface="+mn-lt"/>
              </a:rPr>
              <a:t>submit</a:t>
            </a:r>
            <a:r>
              <a:rPr lang="en-US" sz="1600" dirty="0">
                <a:solidFill>
                  <a:prstClr val="black"/>
                </a:solidFill>
                <a:latin typeface="+mn-lt"/>
              </a:rPr>
              <a:t> the unit</a:t>
            </a:r>
          </a:p>
          <a:p>
            <a:pPr marL="687388" lvl="2" indent="-149225">
              <a:lnSpc>
                <a:spcPct val="100000"/>
              </a:lnSpc>
              <a:buClr>
                <a:prstClr val="black"/>
              </a:buClr>
              <a:buFont typeface="Arial" panose="020B0604020202020204" pitchFamily="34" charset="0"/>
              <a:buChar char="•"/>
              <a:defRPr/>
            </a:pPr>
            <a:r>
              <a:rPr lang="en-US" sz="1600" dirty="0">
                <a:solidFill>
                  <a:prstClr val="black"/>
                </a:solidFill>
                <a:latin typeface="+mn-lt"/>
              </a:rPr>
              <a:t>Test Administrators transcribe student responses to CR questions into TestNav </a:t>
            </a:r>
            <a:r>
              <a:rPr lang="en-US" sz="1600" b="1" dirty="0">
                <a:solidFill>
                  <a:prstClr val="black"/>
                </a:solidFill>
                <a:latin typeface="+mn-lt"/>
              </a:rPr>
              <a:t>before</a:t>
            </a:r>
            <a:r>
              <a:rPr lang="en-US" sz="1600" i="1" dirty="0">
                <a:solidFill>
                  <a:prstClr val="black"/>
                </a:solidFill>
                <a:latin typeface="+mn-lt"/>
              </a:rPr>
              <a:t> </a:t>
            </a:r>
            <a:r>
              <a:rPr lang="en-US" sz="1600" dirty="0">
                <a:solidFill>
                  <a:prstClr val="black"/>
                </a:solidFill>
                <a:latin typeface="+mn-lt"/>
              </a:rPr>
              <a:t>the next unit</a:t>
            </a:r>
          </a:p>
          <a:p>
            <a:pPr marL="171450" indent="-171450">
              <a:lnSpc>
                <a:spcPct val="100000"/>
              </a:lnSpc>
              <a:buClr>
                <a:prstClr val="black"/>
              </a:buClr>
              <a:defRPr/>
            </a:pPr>
            <a:r>
              <a:rPr lang="en-US" dirty="0">
                <a:solidFill>
                  <a:prstClr val="black"/>
                </a:solidFill>
              </a:rPr>
              <a:t>Transcriber:</a:t>
            </a:r>
          </a:p>
          <a:p>
            <a:pPr marL="398463" lvl="1" indent="-146050">
              <a:lnSpc>
                <a:spcPct val="100000"/>
              </a:lnSpc>
              <a:buClr>
                <a:prstClr val="black"/>
              </a:buClr>
              <a:buFont typeface="Arial" panose="020B0604020202020204" pitchFamily="34" charset="0"/>
              <a:buChar char="•"/>
              <a:defRPr/>
            </a:pPr>
            <a:r>
              <a:rPr lang="en-US" sz="1600" dirty="0">
                <a:solidFill>
                  <a:prstClr val="black"/>
                </a:solidFill>
                <a:latin typeface="+mn-lt"/>
              </a:rPr>
              <a:t>Resumes the student’s test in </a:t>
            </a:r>
            <a:r>
              <a:rPr lang="en-US" sz="1600" dirty="0" err="1">
                <a:solidFill>
                  <a:prstClr val="black"/>
                </a:solidFill>
                <a:latin typeface="+mn-lt"/>
              </a:rPr>
              <a:t>PAnext</a:t>
            </a:r>
            <a:endParaRPr lang="en-US" sz="1600" dirty="0">
              <a:solidFill>
                <a:prstClr val="black"/>
              </a:solidFill>
              <a:latin typeface="+mn-lt"/>
            </a:endParaRPr>
          </a:p>
          <a:p>
            <a:pPr marL="398463" lvl="1" indent="-146050">
              <a:lnSpc>
                <a:spcPct val="100000"/>
              </a:lnSpc>
              <a:buClr>
                <a:prstClr val="black"/>
              </a:buClr>
              <a:buFont typeface="Arial" panose="020B0604020202020204" pitchFamily="34" charset="0"/>
              <a:buChar char="•"/>
              <a:defRPr/>
            </a:pPr>
            <a:r>
              <a:rPr lang="en-US" sz="1600" dirty="0">
                <a:solidFill>
                  <a:prstClr val="black"/>
                </a:solidFill>
                <a:latin typeface="+mn-lt"/>
              </a:rPr>
              <a:t>Logs-in as the student and transcribes the CR responses</a:t>
            </a:r>
          </a:p>
          <a:p>
            <a:pPr marL="398463" lvl="1" indent="-146050">
              <a:lnSpc>
                <a:spcPct val="100000"/>
              </a:lnSpc>
              <a:buClr>
                <a:prstClr val="black"/>
              </a:buClr>
              <a:buFont typeface="Arial" panose="020B0604020202020204" pitchFamily="34" charset="0"/>
              <a:buChar char="•"/>
              <a:defRPr/>
            </a:pPr>
            <a:r>
              <a:rPr lang="en-US" sz="1600" dirty="0">
                <a:solidFill>
                  <a:prstClr val="black"/>
                </a:solidFill>
                <a:latin typeface="+mn-lt"/>
              </a:rPr>
              <a:t>Submits responses for the transcribed unit</a:t>
            </a:r>
          </a:p>
          <a:p>
            <a:pPr marL="171450" indent="-171450">
              <a:lnSpc>
                <a:spcPct val="100000"/>
              </a:lnSpc>
              <a:buClr>
                <a:prstClr val="black"/>
              </a:buClr>
              <a:defRPr/>
            </a:pPr>
            <a:r>
              <a:rPr lang="en-US" dirty="0">
                <a:solidFill>
                  <a:prstClr val="black"/>
                </a:solidFill>
              </a:rPr>
              <a:t>Student continues testing in the next unit</a:t>
            </a:r>
          </a:p>
        </p:txBody>
      </p:sp>
      <p:sp>
        <p:nvSpPr>
          <p:cNvPr id="5" name="Title 4">
            <a:extLst>
              <a:ext uri="{FF2B5EF4-FFF2-40B4-BE49-F238E27FC236}">
                <a16:creationId xmlns:a16="http://schemas.microsoft.com/office/drawing/2014/main" id="{9C5806CA-2330-D3AF-A690-6CAA3A468AA7}"/>
              </a:ext>
            </a:extLst>
          </p:cNvPr>
          <p:cNvSpPr>
            <a:spLocks noGrp="1"/>
          </p:cNvSpPr>
          <p:nvPr>
            <p:ph type="title" idx="2"/>
          </p:nvPr>
        </p:nvSpPr>
        <p:spPr>
          <a:xfrm>
            <a:off x="123875" y="4277063"/>
            <a:ext cx="8675568" cy="393599"/>
          </a:xfrm>
        </p:spPr>
        <p:txBody>
          <a:bodyPr anchor="ctr"/>
          <a:lstStyle/>
          <a:p>
            <a:pPr marL="0" indent="0">
              <a:lnSpc>
                <a:spcPct val="100000"/>
              </a:lnSpc>
              <a:defRPr/>
            </a:pPr>
            <a:r>
              <a:rPr lang="en-US" sz="1200" b="1" dirty="0">
                <a:solidFill>
                  <a:prstClr val="black"/>
                </a:solidFill>
                <a:latin typeface="+mn-lt"/>
              </a:rPr>
              <a:t>Note</a:t>
            </a:r>
            <a:r>
              <a:rPr lang="en-US" sz="1200" dirty="0">
                <a:solidFill>
                  <a:prstClr val="black"/>
                </a:solidFill>
                <a:latin typeface="+mn-lt"/>
              </a:rPr>
              <a:t>: Because units cannot be administered out of order, transcription must take place before the student can take the next unit</a:t>
            </a:r>
          </a:p>
        </p:txBody>
      </p:sp>
      <p:sp>
        <p:nvSpPr>
          <p:cNvPr id="4" name="Slide Number Placeholder 3">
            <a:extLst>
              <a:ext uri="{FF2B5EF4-FFF2-40B4-BE49-F238E27FC236}">
                <a16:creationId xmlns:a16="http://schemas.microsoft.com/office/drawing/2014/main" id="{0AC82BDE-A597-49A4-9272-B5888387F689}"/>
              </a:ext>
            </a:extLst>
          </p:cNvPr>
          <p:cNvSpPr>
            <a:spLocks noGrp="1"/>
          </p:cNvSpPr>
          <p:nvPr>
            <p:ph type="sldNum" idx="12"/>
          </p:nvPr>
        </p:nvSpPr>
        <p:spPr/>
        <p:txBody>
          <a:bodyPr>
            <a:normAutofit/>
          </a:bodyPr>
          <a:lstStyle/>
          <a:p>
            <a:fld id="{C479D5F6-EDCB-402A-AC08-4943A1820E8F}" type="slidenum">
              <a:rPr lang="en-US" smtClean="0"/>
              <a:pPr/>
              <a:t>109</a:t>
            </a:fld>
            <a:endParaRPr lang="en-US" dirty="0"/>
          </a:p>
        </p:txBody>
      </p:sp>
    </p:spTree>
    <p:extLst>
      <p:ext uri="{BB962C8B-B14F-4D97-AF65-F5344CB8AC3E}">
        <p14:creationId xmlns:p14="http://schemas.microsoft.com/office/powerpoint/2010/main" val="270022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15669-909B-270A-AA9C-9EDE6AC66EA0}"/>
              </a:ext>
            </a:extLst>
          </p:cNvPr>
          <p:cNvSpPr>
            <a:spLocks noGrp="1"/>
          </p:cNvSpPr>
          <p:nvPr>
            <p:ph type="title"/>
          </p:nvPr>
        </p:nvSpPr>
        <p:spPr/>
        <p:txBody>
          <a:bodyPr/>
          <a:lstStyle/>
          <a:p>
            <a:r>
              <a:rPr lang="en-US" sz="2800" dirty="0"/>
              <a:t>Resources</a:t>
            </a:r>
          </a:p>
        </p:txBody>
      </p:sp>
      <p:sp>
        <p:nvSpPr>
          <p:cNvPr id="3" name="Text Placeholder 2">
            <a:extLst>
              <a:ext uri="{FF2B5EF4-FFF2-40B4-BE49-F238E27FC236}">
                <a16:creationId xmlns:a16="http://schemas.microsoft.com/office/drawing/2014/main" id="{5FAF9D99-1D73-53E1-BF24-5672116F1E85}"/>
              </a:ext>
            </a:extLst>
          </p:cNvPr>
          <p:cNvSpPr>
            <a:spLocks noGrp="1"/>
          </p:cNvSpPr>
          <p:nvPr>
            <p:ph type="body" idx="1"/>
          </p:nvPr>
        </p:nvSpPr>
        <p:spPr>
          <a:xfrm>
            <a:off x="311702" y="1016000"/>
            <a:ext cx="8487741" cy="3171275"/>
          </a:xfrm>
        </p:spPr>
        <p:txBody>
          <a:bodyPr>
            <a:normAutofit fontScale="77500" lnSpcReduction="20000"/>
          </a:bodyPr>
          <a:lstStyle/>
          <a:p>
            <a:pPr marL="342900" indent="-342900">
              <a:lnSpc>
                <a:spcPct val="120000"/>
              </a:lnSpc>
              <a:spcAft>
                <a:spcPts val="400"/>
              </a:spcAft>
              <a:buClr>
                <a:schemeClr val="tx1"/>
              </a:buClr>
            </a:pPr>
            <a:r>
              <a:rPr lang="en-US" sz="1900" b="1" dirty="0"/>
              <a:t>Spring 2025 CMAS Manuals</a:t>
            </a:r>
          </a:p>
          <a:p>
            <a:pPr marL="342900" indent="-342900">
              <a:lnSpc>
                <a:spcPct val="120000"/>
              </a:lnSpc>
              <a:spcAft>
                <a:spcPts val="400"/>
              </a:spcAft>
              <a:buClr>
                <a:schemeClr val="tx1"/>
              </a:buClr>
            </a:pPr>
            <a:r>
              <a:rPr lang="en-US" sz="1900" dirty="0"/>
              <a:t>Procedures Manual</a:t>
            </a:r>
          </a:p>
          <a:p>
            <a:pPr marL="800100" lvl="1" indent="-342900">
              <a:lnSpc>
                <a:spcPct val="120000"/>
              </a:lnSpc>
              <a:spcAft>
                <a:spcPts val="400"/>
              </a:spcAft>
              <a:buClr>
                <a:schemeClr val="tx1"/>
              </a:buClr>
              <a:buFont typeface="Arial" panose="020B0604020202020204" pitchFamily="34" charset="0"/>
              <a:buChar char="•"/>
            </a:pPr>
            <a:r>
              <a:rPr lang="en-US" sz="1800" b="1" dirty="0">
                <a:latin typeface="+mn-lt"/>
              </a:rPr>
              <a:t>Assessment Coordinators </a:t>
            </a:r>
            <a:r>
              <a:rPr lang="en-US" sz="1800" dirty="0">
                <a:latin typeface="+mn-lt"/>
              </a:rPr>
              <a:t>use the Procedures Manual for instructions on test security, test administration, accessibility features and accommodations, and data management. The manual includes procedural steps that must be taken before, during, and after test administration.</a:t>
            </a:r>
          </a:p>
          <a:p>
            <a:pPr marL="1257289" lvl="2" indent="-342900">
              <a:lnSpc>
                <a:spcPct val="120000"/>
              </a:lnSpc>
              <a:spcAft>
                <a:spcPts val="400"/>
              </a:spcAft>
              <a:buClr>
                <a:schemeClr val="tx1"/>
              </a:buClr>
              <a:buFont typeface="Arial" panose="020B0604020202020204" pitchFamily="34" charset="0"/>
              <a:buChar char="•"/>
            </a:pPr>
            <a:r>
              <a:rPr lang="en-US" sz="1800" dirty="0">
                <a:latin typeface="+mn-lt"/>
                <a:hlinkClick r:id="rId2"/>
              </a:rPr>
              <a:t>Available online</a:t>
            </a:r>
            <a:r>
              <a:rPr lang="en-US" sz="1800" dirty="0">
                <a:latin typeface="+mn-lt"/>
              </a:rPr>
              <a:t> </a:t>
            </a:r>
          </a:p>
          <a:p>
            <a:pPr marL="342900" indent="-342900">
              <a:lnSpc>
                <a:spcPct val="120000"/>
              </a:lnSpc>
              <a:spcAft>
                <a:spcPts val="400"/>
              </a:spcAft>
              <a:buClr>
                <a:schemeClr val="tx1"/>
              </a:buClr>
            </a:pPr>
            <a:r>
              <a:rPr lang="en-US" sz="1900" dirty="0"/>
              <a:t>Test Administrator Manuals (TAMS)</a:t>
            </a:r>
          </a:p>
          <a:p>
            <a:pPr marL="800100" lvl="1" indent="-342900">
              <a:lnSpc>
                <a:spcPct val="120000"/>
              </a:lnSpc>
              <a:spcAft>
                <a:spcPts val="400"/>
              </a:spcAft>
              <a:buClr>
                <a:schemeClr val="tx1"/>
              </a:buClr>
              <a:buFont typeface="Arial" panose="020B0604020202020204" pitchFamily="34" charset="0"/>
              <a:buChar char="•"/>
            </a:pPr>
            <a:r>
              <a:rPr lang="en-US" sz="1800" b="1" dirty="0">
                <a:latin typeface="+mn-lt"/>
              </a:rPr>
              <a:t>Test Administrators</a:t>
            </a:r>
            <a:r>
              <a:rPr lang="en-US" sz="1800" dirty="0">
                <a:latin typeface="+mn-lt"/>
              </a:rPr>
              <a:t> use TAMs for detailed instructions and general administration scripts to prepare for testing and administer tests in a standardized manner. There are two TAMs: one for computer-based testing and the other for paper-based testing.</a:t>
            </a:r>
          </a:p>
          <a:p>
            <a:pPr marL="1257289" lvl="2" indent="-342900">
              <a:lnSpc>
                <a:spcPct val="120000"/>
              </a:lnSpc>
              <a:spcAft>
                <a:spcPts val="400"/>
              </a:spcAft>
              <a:buClr>
                <a:schemeClr val="tx1"/>
              </a:buClr>
              <a:buFont typeface="Arial" panose="020B0604020202020204" pitchFamily="34" charset="0"/>
              <a:buChar char="•"/>
            </a:pPr>
            <a:r>
              <a:rPr lang="en-US" sz="1800" dirty="0">
                <a:latin typeface="+mn-lt"/>
              </a:rPr>
              <a:t>Printed copies received in initial shipment from Pearson (March)</a:t>
            </a:r>
          </a:p>
        </p:txBody>
      </p:sp>
    </p:spTree>
    <p:extLst>
      <p:ext uri="{BB962C8B-B14F-4D97-AF65-F5344CB8AC3E}">
        <p14:creationId xmlns:p14="http://schemas.microsoft.com/office/powerpoint/2010/main" val="124790314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C0CC0-B6AB-4300-8EBD-F42086028F33}"/>
              </a:ext>
            </a:extLst>
          </p:cNvPr>
          <p:cNvSpPr>
            <a:spLocks noGrp="1"/>
          </p:cNvSpPr>
          <p:nvPr>
            <p:ph type="title"/>
          </p:nvPr>
        </p:nvSpPr>
        <p:spPr/>
        <p:txBody>
          <a:bodyPr>
            <a:normAutofit/>
          </a:bodyPr>
          <a:lstStyle/>
          <a:p>
            <a:r>
              <a:rPr lang="en-US" sz="2800" dirty="0"/>
              <a:t>Prior Access to Secure Test Materials</a:t>
            </a:r>
          </a:p>
        </p:txBody>
      </p:sp>
      <p:sp>
        <p:nvSpPr>
          <p:cNvPr id="3" name="Content Placeholder 2">
            <a:extLst>
              <a:ext uri="{FF2B5EF4-FFF2-40B4-BE49-F238E27FC236}">
                <a16:creationId xmlns:a16="http://schemas.microsoft.com/office/drawing/2014/main" id="{7CF36A92-6F25-4DDF-B31C-AD31B737F035}"/>
              </a:ext>
            </a:extLst>
          </p:cNvPr>
          <p:cNvSpPr>
            <a:spLocks noGrp="1"/>
          </p:cNvSpPr>
          <p:nvPr>
            <p:ph type="body" idx="1"/>
          </p:nvPr>
        </p:nvSpPr>
        <p:spPr>
          <a:xfrm>
            <a:off x="311702" y="961292"/>
            <a:ext cx="8487741" cy="3225983"/>
          </a:xfrm>
        </p:spPr>
        <p:txBody>
          <a:bodyPr>
            <a:noAutofit/>
          </a:bodyPr>
          <a:lstStyle/>
          <a:p>
            <a:pPr marL="171450" indent="-158750">
              <a:lnSpc>
                <a:spcPct val="120000"/>
              </a:lnSpc>
              <a:defRPr/>
            </a:pPr>
            <a:r>
              <a:rPr lang="en-US" dirty="0">
                <a:solidFill>
                  <a:sysClr val="windowText" lastClr="000000"/>
                </a:solidFill>
              </a:rPr>
              <a:t>Prior access must be supervised by the SAC</a:t>
            </a:r>
          </a:p>
          <a:p>
            <a:pPr marL="171450" indent="-158750">
              <a:lnSpc>
                <a:spcPct val="120000"/>
              </a:lnSpc>
              <a:defRPr/>
            </a:pPr>
            <a:r>
              <a:rPr lang="en-US" dirty="0">
                <a:solidFill>
                  <a:sysClr val="windowText" lastClr="000000"/>
                </a:solidFill>
              </a:rPr>
              <a:t>Access to test questions and test materials prior to testing is limited to the following: </a:t>
            </a:r>
          </a:p>
          <a:p>
            <a:pPr marL="515938" lvl="1" indent="-173038">
              <a:lnSpc>
                <a:spcPct val="120000"/>
              </a:lnSpc>
              <a:buFont typeface="Arial" panose="020B0604020202020204" pitchFamily="34" charset="0"/>
              <a:buChar char="•"/>
              <a:defRPr/>
            </a:pPr>
            <a:r>
              <a:rPr lang="en-US" sz="1600" b="1" dirty="0">
                <a:solidFill>
                  <a:sysClr val="windowText" lastClr="000000"/>
                </a:solidFill>
                <a:latin typeface="+mn-lt"/>
              </a:rPr>
              <a:t>4 days </a:t>
            </a:r>
            <a:r>
              <a:rPr lang="en-US" sz="1600" dirty="0">
                <a:solidFill>
                  <a:sysClr val="windowText" lastClr="000000"/>
                </a:solidFill>
                <a:latin typeface="+mn-lt"/>
              </a:rPr>
              <a:t>for Auditory/Signed Presentation: Script for translation into a language other than English/Spanish, including sign language</a:t>
            </a:r>
          </a:p>
          <a:p>
            <a:pPr marL="515938" lvl="1" indent="-173038">
              <a:lnSpc>
                <a:spcPct val="120000"/>
              </a:lnSpc>
              <a:buFont typeface="Arial" panose="020B0604020202020204" pitchFamily="34" charset="0"/>
              <a:buChar char="•"/>
              <a:defRPr/>
            </a:pPr>
            <a:r>
              <a:rPr lang="en-US" sz="1600" b="1" dirty="0">
                <a:solidFill>
                  <a:sysClr val="windowText" lastClr="000000"/>
                </a:solidFill>
                <a:latin typeface="+mn-lt"/>
              </a:rPr>
              <a:t>24 hours </a:t>
            </a:r>
            <a:r>
              <a:rPr lang="en-US" sz="1600" dirty="0">
                <a:solidFill>
                  <a:sysClr val="windowText" lastClr="000000"/>
                </a:solidFill>
                <a:latin typeface="+mn-lt"/>
              </a:rPr>
              <a:t>for Auditory Presentation: Script in English or Spanish</a:t>
            </a:r>
          </a:p>
          <a:p>
            <a:pPr marL="860425" lvl="2" indent="-174625">
              <a:lnSpc>
                <a:spcPct val="120000"/>
              </a:lnSpc>
              <a:buFont typeface="Arial" panose="020B0604020202020204" pitchFamily="34" charset="0"/>
              <a:buChar char="•"/>
              <a:defRPr/>
            </a:pPr>
            <a:r>
              <a:rPr lang="en-US" sz="1600" dirty="0">
                <a:solidFill>
                  <a:sysClr val="windowText" lastClr="000000"/>
                </a:solidFill>
                <a:latin typeface="+mn-lt"/>
              </a:rPr>
              <a:t>Paper-based testing only </a:t>
            </a:r>
          </a:p>
          <a:p>
            <a:pPr marL="515938" lvl="1" indent="-173038">
              <a:lnSpc>
                <a:spcPct val="120000"/>
              </a:lnSpc>
              <a:buFont typeface="Arial" panose="020B0604020202020204" pitchFamily="34" charset="0"/>
              <a:buChar char="•"/>
              <a:defRPr/>
            </a:pPr>
            <a:r>
              <a:rPr lang="en-US" sz="1600" b="1" dirty="0">
                <a:solidFill>
                  <a:sysClr val="windowText" lastClr="000000"/>
                </a:solidFill>
                <a:latin typeface="+mn-lt"/>
              </a:rPr>
              <a:t>24 hours </a:t>
            </a:r>
            <a:r>
              <a:rPr lang="en-US" sz="1600" dirty="0">
                <a:solidFill>
                  <a:sysClr val="windowText" lastClr="000000"/>
                </a:solidFill>
                <a:latin typeface="+mn-lt"/>
              </a:rPr>
              <a:t>for braille</a:t>
            </a:r>
          </a:p>
          <a:p>
            <a:pPr marL="860425" lvl="2" indent="-174625">
              <a:lnSpc>
                <a:spcPct val="120000"/>
              </a:lnSpc>
              <a:buFont typeface="Arial" panose="020B0604020202020204" pitchFamily="34" charset="0"/>
              <a:buChar char="•"/>
              <a:defRPr/>
            </a:pPr>
            <a:r>
              <a:rPr lang="en-US" sz="1600" dirty="0">
                <a:solidFill>
                  <a:sysClr val="windowText" lastClr="000000"/>
                </a:solidFill>
                <a:latin typeface="+mn-lt"/>
              </a:rPr>
              <a:t>TVIs may review Teacher Notes 24 hours prior to testing</a:t>
            </a:r>
          </a:p>
          <a:p>
            <a:pPr marL="860425" lvl="2" indent="-174625">
              <a:lnSpc>
                <a:spcPct val="120000"/>
              </a:lnSpc>
              <a:buFont typeface="Arial" panose="020B0604020202020204" pitchFamily="34" charset="0"/>
              <a:buChar char="•"/>
              <a:defRPr/>
            </a:pPr>
            <a:r>
              <a:rPr lang="en-US" sz="1600" dirty="0">
                <a:solidFill>
                  <a:sysClr val="windowText" lastClr="000000"/>
                </a:solidFill>
                <a:latin typeface="+mn-lt"/>
              </a:rPr>
              <a:t>TVIs may NOT review test content</a:t>
            </a:r>
          </a:p>
          <a:p>
            <a:pPr marL="171450" indent="-158750">
              <a:lnSpc>
                <a:spcPct val="120000"/>
              </a:lnSpc>
              <a:defRPr/>
            </a:pPr>
            <a:r>
              <a:rPr lang="en-US" dirty="0">
                <a:solidFill>
                  <a:sysClr val="windowText" lastClr="000000"/>
                </a:solidFill>
              </a:rPr>
              <a:t>Test materials must be secure at all times – follow chain of custody protocols</a:t>
            </a:r>
          </a:p>
          <a:p>
            <a:pPr marL="171450" indent="-158750">
              <a:lnSpc>
                <a:spcPct val="120000"/>
              </a:lnSpc>
              <a:defRPr/>
            </a:pPr>
            <a:r>
              <a:rPr lang="en-US" dirty="0">
                <a:solidFill>
                  <a:sysClr val="windowText" lastClr="000000"/>
                </a:solidFill>
              </a:rPr>
              <a:t>Test items may not be copied or discussed</a:t>
            </a:r>
          </a:p>
        </p:txBody>
      </p:sp>
      <p:sp>
        <p:nvSpPr>
          <p:cNvPr id="4" name="Slide Number Placeholder 3">
            <a:extLst>
              <a:ext uri="{FF2B5EF4-FFF2-40B4-BE49-F238E27FC236}">
                <a16:creationId xmlns:a16="http://schemas.microsoft.com/office/drawing/2014/main" id="{C3B209EB-5C7F-4265-BB4A-2EB1CABAE1E9}"/>
              </a:ext>
            </a:extLst>
          </p:cNvPr>
          <p:cNvSpPr>
            <a:spLocks noGrp="1"/>
          </p:cNvSpPr>
          <p:nvPr>
            <p:ph type="sldNum" idx="12"/>
          </p:nvPr>
        </p:nvSpPr>
        <p:spPr/>
        <p:txBody>
          <a:bodyPr>
            <a:normAutofit/>
          </a:bodyPr>
          <a:lstStyle/>
          <a:p>
            <a:fld id="{C479D5F6-EDCB-402A-AC08-4943A1820E8F}" type="slidenum">
              <a:rPr lang="en-US" smtClean="0"/>
              <a:pPr/>
              <a:t>110</a:t>
            </a:fld>
            <a:endParaRPr lang="en-US" dirty="0"/>
          </a:p>
        </p:txBody>
      </p:sp>
    </p:spTree>
    <p:extLst>
      <p:ext uri="{BB962C8B-B14F-4D97-AF65-F5344CB8AC3E}">
        <p14:creationId xmlns:p14="http://schemas.microsoft.com/office/powerpoint/2010/main" val="332110547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4BC5F8-E207-4D3B-9931-569BDEC8B34A}"/>
              </a:ext>
            </a:extLst>
          </p:cNvPr>
          <p:cNvSpPr>
            <a:spLocks noGrp="1"/>
          </p:cNvSpPr>
          <p:nvPr>
            <p:ph type="body" idx="1"/>
          </p:nvPr>
        </p:nvSpPr>
        <p:spPr>
          <a:xfrm>
            <a:off x="311702" y="996167"/>
            <a:ext cx="3999900" cy="3416400"/>
          </a:xfrm>
        </p:spPr>
        <p:txBody>
          <a:bodyPr>
            <a:normAutofit/>
          </a:bodyPr>
          <a:lstStyle/>
          <a:p>
            <a:pPr marL="285750" indent="-285750" fontAlgn="base">
              <a:lnSpc>
                <a:spcPct val="100000"/>
              </a:lnSpc>
              <a:spcBef>
                <a:spcPct val="0"/>
              </a:spcBef>
              <a:spcAft>
                <a:spcPct val="0"/>
              </a:spcAft>
              <a:defRPr/>
            </a:pPr>
            <a:r>
              <a:rPr lang="en-US" sz="1800" dirty="0">
                <a:solidFill>
                  <a:prstClr val="black"/>
                </a:solidFill>
                <a:ea typeface="ＭＳ Ｐゴシック" pitchFamily="34" charset="-128"/>
              </a:rPr>
              <a:t>PAnext displays reminders for all students identified with the following accommodations: </a:t>
            </a:r>
          </a:p>
          <a:p>
            <a:pPr marL="628650" lvl="1" indent="-285750" fontAlgn="base">
              <a:lnSpc>
                <a:spcPct val="100000"/>
              </a:lnSpc>
              <a:spcBef>
                <a:spcPct val="0"/>
              </a:spcBef>
              <a:spcAft>
                <a:spcPct val="0"/>
              </a:spcAft>
              <a:buFont typeface="Arial" panose="020B0604020202020204" pitchFamily="34" charset="0"/>
              <a:buChar char="•"/>
              <a:defRPr/>
            </a:pPr>
            <a:r>
              <a:rPr lang="en-US" sz="1800" dirty="0">
                <a:solidFill>
                  <a:prstClr val="black"/>
                </a:solidFill>
                <a:ea typeface="ＭＳ Ｐゴシック" pitchFamily="34" charset="-128"/>
              </a:rPr>
              <a:t>Scribe for CRs on ELA/CSLA</a:t>
            </a:r>
          </a:p>
          <a:p>
            <a:pPr marL="628650" lvl="1" indent="-285750" fontAlgn="base">
              <a:lnSpc>
                <a:spcPct val="100000"/>
              </a:lnSpc>
              <a:spcBef>
                <a:spcPct val="0"/>
              </a:spcBef>
              <a:spcAft>
                <a:spcPct val="0"/>
              </a:spcAft>
              <a:buFont typeface="Arial" panose="020B0604020202020204" pitchFamily="34" charset="0"/>
              <a:buChar char="•"/>
              <a:defRPr/>
            </a:pPr>
            <a:r>
              <a:rPr lang="en-US" sz="1800" dirty="0">
                <a:solidFill>
                  <a:prstClr val="black"/>
                </a:solidFill>
                <a:ea typeface="ＭＳ Ｐゴシック" pitchFamily="34" charset="-128"/>
              </a:rPr>
              <a:t>Calculation Devices and/or</a:t>
            </a:r>
            <a:br>
              <a:rPr lang="en-US" sz="1800" dirty="0">
                <a:solidFill>
                  <a:prstClr val="black"/>
                </a:solidFill>
                <a:ea typeface="ＭＳ Ｐゴシック" pitchFamily="34" charset="-128"/>
              </a:rPr>
            </a:br>
            <a:r>
              <a:rPr lang="en-US" sz="1800" dirty="0">
                <a:solidFill>
                  <a:prstClr val="black"/>
                </a:solidFill>
                <a:ea typeface="ＭＳ Ｐゴシック" pitchFamily="34" charset="-128"/>
              </a:rPr>
              <a:t>Math Charts and/or Counters</a:t>
            </a:r>
          </a:p>
        </p:txBody>
      </p:sp>
      <p:sp>
        <p:nvSpPr>
          <p:cNvPr id="8" name="Text Placeholder 7">
            <a:extLst>
              <a:ext uri="{FF2B5EF4-FFF2-40B4-BE49-F238E27FC236}">
                <a16:creationId xmlns:a16="http://schemas.microsoft.com/office/drawing/2014/main" id="{FAE38014-07E8-2A77-BA5B-6ED397CB102F}"/>
              </a:ext>
            </a:extLst>
          </p:cNvPr>
          <p:cNvSpPr>
            <a:spLocks noGrp="1"/>
          </p:cNvSpPr>
          <p:nvPr>
            <p:ph type="body" idx="2"/>
          </p:nvPr>
        </p:nvSpPr>
        <p:spPr>
          <a:xfrm>
            <a:off x="4558865" y="996167"/>
            <a:ext cx="3999900" cy="3416400"/>
          </a:xfrm>
        </p:spPr>
        <p:txBody>
          <a:bodyPr>
            <a:normAutofit/>
          </a:bodyPr>
          <a:lstStyle/>
          <a:p>
            <a:pPr marL="285750" indent="-285750" fontAlgn="base">
              <a:lnSpc>
                <a:spcPct val="100000"/>
              </a:lnSpc>
              <a:spcBef>
                <a:spcPct val="0"/>
              </a:spcBef>
              <a:spcAft>
                <a:spcPct val="0"/>
              </a:spcAft>
              <a:defRPr/>
            </a:pPr>
            <a:r>
              <a:rPr lang="en-US" sz="1800" dirty="0">
                <a:solidFill>
                  <a:prstClr val="black"/>
                </a:solidFill>
                <a:ea typeface="ＭＳ Ｐゴシック" pitchFamily="34" charset="-128"/>
              </a:rPr>
              <a:t>Reminders cannot be removed unless the accommodation is removed</a:t>
            </a:r>
          </a:p>
          <a:p>
            <a:pPr marL="285750" indent="-285750" fontAlgn="base">
              <a:lnSpc>
                <a:spcPct val="100000"/>
              </a:lnSpc>
              <a:spcBef>
                <a:spcPct val="0"/>
              </a:spcBef>
              <a:spcAft>
                <a:spcPct val="0"/>
              </a:spcAft>
              <a:defRPr/>
            </a:pPr>
            <a:r>
              <a:rPr lang="en-US" sz="1800" dirty="0">
                <a:solidFill>
                  <a:prstClr val="black"/>
                </a:solidFill>
                <a:ea typeface="ＭＳ Ｐゴシック" pitchFamily="34" charset="-128"/>
              </a:rPr>
              <a:t>If reminders appear, check the students with reminders against the following list(s):</a:t>
            </a:r>
          </a:p>
          <a:p>
            <a:pPr marL="628650" lvl="1" indent="-285750" fontAlgn="base">
              <a:lnSpc>
                <a:spcPct val="100000"/>
              </a:lnSpc>
              <a:spcBef>
                <a:spcPct val="0"/>
              </a:spcBef>
              <a:spcAft>
                <a:spcPct val="0"/>
              </a:spcAft>
              <a:buFont typeface="Arial" panose="020B0604020202020204" pitchFamily="34" charset="0"/>
              <a:buChar char="•"/>
              <a:defRPr/>
            </a:pPr>
            <a:r>
              <a:rPr lang="en-US" sz="1800" dirty="0">
                <a:solidFill>
                  <a:prstClr val="black"/>
                </a:solidFill>
                <a:ea typeface="ＭＳ Ｐゴシック" pitchFamily="34" charset="-128"/>
              </a:rPr>
              <a:t>CDE-approved UARs</a:t>
            </a:r>
          </a:p>
          <a:p>
            <a:pPr marL="628650" lvl="1" indent="-285750" fontAlgn="base">
              <a:lnSpc>
                <a:spcPct val="100000"/>
              </a:lnSpc>
              <a:spcBef>
                <a:spcPct val="0"/>
              </a:spcBef>
              <a:spcAft>
                <a:spcPct val="0"/>
              </a:spcAft>
              <a:buFont typeface="Arial" panose="020B0604020202020204" pitchFamily="34" charset="0"/>
              <a:buChar char="•"/>
              <a:defRPr/>
            </a:pPr>
            <a:r>
              <a:rPr lang="en-US" sz="1800" dirty="0">
                <a:solidFill>
                  <a:prstClr val="black"/>
                </a:solidFill>
                <a:ea typeface="ＭＳ Ｐゴシック" pitchFamily="34" charset="-128"/>
              </a:rPr>
              <a:t>District-approved UARs for math charts and counters</a:t>
            </a:r>
          </a:p>
        </p:txBody>
      </p:sp>
      <p:sp>
        <p:nvSpPr>
          <p:cNvPr id="4" name="Slide Number Placeholder 3">
            <a:extLst>
              <a:ext uri="{FF2B5EF4-FFF2-40B4-BE49-F238E27FC236}">
                <a16:creationId xmlns:a16="http://schemas.microsoft.com/office/drawing/2014/main" id="{CEC900A7-04D3-4778-BBCF-4063CAC970FB}"/>
              </a:ext>
            </a:extLst>
          </p:cNvPr>
          <p:cNvSpPr>
            <a:spLocks noGrp="1"/>
          </p:cNvSpPr>
          <p:nvPr>
            <p:ph type="sldNum" idx="12"/>
          </p:nvPr>
        </p:nvSpPr>
        <p:spPr/>
        <p:txBody>
          <a:bodyPr>
            <a:normAutofit/>
          </a:bodyPr>
          <a:lstStyle/>
          <a:p>
            <a:fld id="{C479D5F6-EDCB-402A-AC08-4943A1820E8F}" type="slidenum">
              <a:rPr lang="en-US" smtClean="0"/>
              <a:pPr/>
              <a:t>111</a:t>
            </a:fld>
            <a:endParaRPr lang="en-US" dirty="0"/>
          </a:p>
        </p:txBody>
      </p:sp>
      <p:sp>
        <p:nvSpPr>
          <p:cNvPr id="2" name="Title 1">
            <a:extLst>
              <a:ext uri="{FF2B5EF4-FFF2-40B4-BE49-F238E27FC236}">
                <a16:creationId xmlns:a16="http://schemas.microsoft.com/office/drawing/2014/main" id="{36D81D8E-A2D7-45B9-AEC9-55A3571346ED}"/>
              </a:ext>
            </a:extLst>
          </p:cNvPr>
          <p:cNvSpPr>
            <a:spLocks noGrp="1"/>
          </p:cNvSpPr>
          <p:nvPr>
            <p:ph type="title"/>
          </p:nvPr>
        </p:nvSpPr>
        <p:spPr/>
        <p:txBody>
          <a:bodyPr>
            <a:normAutofit/>
          </a:bodyPr>
          <a:lstStyle/>
          <a:p>
            <a:r>
              <a:rPr lang="en-US" sz="2800" dirty="0"/>
              <a:t>Accommodation Reminders</a:t>
            </a:r>
          </a:p>
        </p:txBody>
      </p:sp>
      <p:pic>
        <p:nvPicPr>
          <p:cNvPr id="5" name="Picture 4">
            <a:extLst>
              <a:ext uri="{FF2B5EF4-FFF2-40B4-BE49-F238E27FC236}">
                <a16:creationId xmlns:a16="http://schemas.microsoft.com/office/drawing/2014/main" id="{A42C207C-AE1C-4711-8A0A-B1D824DE3198}"/>
              </a:ext>
            </a:extLst>
          </p:cNvPr>
          <p:cNvPicPr>
            <a:picLocks noChangeAspect="1"/>
          </p:cNvPicPr>
          <p:nvPr/>
        </p:nvPicPr>
        <p:blipFill>
          <a:blip r:embed="rId2"/>
          <a:stretch>
            <a:fillRect/>
          </a:stretch>
        </p:blipFill>
        <p:spPr>
          <a:xfrm>
            <a:off x="1133508" y="2829177"/>
            <a:ext cx="2358817" cy="1501635"/>
          </a:xfrm>
          <a:prstGeom prst="rect">
            <a:avLst/>
          </a:prstGeom>
          <a:ln w="19050">
            <a:no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42FBE33E-C057-4BFD-B601-AB72150CE60F}"/>
              </a:ext>
            </a:extLst>
          </p:cNvPr>
          <p:cNvPicPr>
            <a:picLocks noChangeAspect="1"/>
          </p:cNvPicPr>
          <p:nvPr/>
        </p:nvPicPr>
        <p:blipFill>
          <a:blip r:embed="rId3"/>
          <a:stretch>
            <a:fillRect/>
          </a:stretch>
        </p:blipFill>
        <p:spPr>
          <a:xfrm>
            <a:off x="4013125" y="3633418"/>
            <a:ext cx="4819173" cy="697394"/>
          </a:xfrm>
          <a:prstGeom prst="rect">
            <a:avLst/>
          </a:prstGeom>
          <a:ln w="19050">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490677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BE452-C9C3-4397-BB46-03E55A255EB0}"/>
              </a:ext>
            </a:extLst>
          </p:cNvPr>
          <p:cNvSpPr>
            <a:spLocks noGrp="1"/>
          </p:cNvSpPr>
          <p:nvPr>
            <p:ph type="title"/>
          </p:nvPr>
        </p:nvSpPr>
        <p:spPr/>
        <p:txBody>
          <a:bodyPr>
            <a:normAutofit/>
          </a:bodyPr>
          <a:lstStyle/>
          <a:p>
            <a:r>
              <a:rPr lang="en-US" sz="2800" dirty="0"/>
              <a:t>Form Assignment Markers in </a:t>
            </a:r>
            <a:r>
              <a:rPr lang="en-US" sz="2800" dirty="0" err="1"/>
              <a:t>PAnext</a:t>
            </a:r>
            <a:endParaRPr lang="en-US" sz="2800" dirty="0"/>
          </a:p>
        </p:txBody>
      </p:sp>
      <p:sp>
        <p:nvSpPr>
          <p:cNvPr id="5" name="Content Placeholder 4">
            <a:extLst>
              <a:ext uri="{FF2B5EF4-FFF2-40B4-BE49-F238E27FC236}">
                <a16:creationId xmlns:a16="http://schemas.microsoft.com/office/drawing/2014/main" id="{ACC9232F-AE09-4943-A92A-2DC594EBF211}"/>
              </a:ext>
            </a:extLst>
          </p:cNvPr>
          <p:cNvSpPr txBox="1">
            <a:spLocks noGrp="1"/>
          </p:cNvSpPr>
          <p:nvPr>
            <p:ph type="body" idx="1"/>
          </p:nvPr>
        </p:nvSpPr>
        <p:spPr>
          <a:xfrm>
            <a:off x="311702" y="1042822"/>
            <a:ext cx="8487741" cy="1015632"/>
          </a:xfrm>
          <a:prstGeom prst="rect">
            <a:avLst/>
          </a:prstGeom>
          <a:noFill/>
        </p:spPr>
        <p:txBody>
          <a:bodyPr wrap="square" rtlCol="0">
            <a:spAutoFit/>
          </a:bodyPr>
          <a:lstStyle/>
          <a:p>
            <a:pPr marL="0" indent="0" fontAlgn="base">
              <a:lnSpc>
                <a:spcPct val="100000"/>
              </a:lnSpc>
              <a:spcBef>
                <a:spcPct val="0"/>
              </a:spcBef>
              <a:spcAft>
                <a:spcPct val="0"/>
              </a:spcAft>
              <a:buNone/>
            </a:pPr>
            <a:r>
              <a:rPr lang="en-US" sz="1800" dirty="0">
                <a:solidFill>
                  <a:prstClr val="black"/>
                </a:solidFill>
                <a:ea typeface="ＭＳ Ｐゴシック" pitchFamily="34" charset="-128"/>
              </a:rPr>
              <a:t>A marker appears next to a SASID on the </a:t>
            </a:r>
            <a:r>
              <a:rPr lang="en-US" sz="1800" b="1" dirty="0">
                <a:solidFill>
                  <a:prstClr val="black"/>
                </a:solidFill>
                <a:ea typeface="ＭＳ Ｐゴシック" pitchFamily="34" charset="-128"/>
              </a:rPr>
              <a:t>Students in Session </a:t>
            </a:r>
            <a:r>
              <a:rPr lang="en-US" sz="1800" dirty="0">
                <a:solidFill>
                  <a:prstClr val="black"/>
                </a:solidFill>
                <a:ea typeface="ＭＳ Ｐゴシック" pitchFamily="34" charset="-128"/>
              </a:rPr>
              <a:t>screen if a form-dependent accommodation/accessibility feature was identified for the student on the </a:t>
            </a:r>
            <a:r>
              <a:rPr lang="en-US" sz="1800" b="1" dirty="0">
                <a:solidFill>
                  <a:prstClr val="black"/>
                </a:solidFill>
                <a:ea typeface="ＭＳ Ｐゴシック" pitchFamily="34" charset="-128"/>
              </a:rPr>
              <a:t>Manage Student Tests </a:t>
            </a:r>
            <a:r>
              <a:rPr lang="en-US" sz="1800" dirty="0">
                <a:solidFill>
                  <a:prstClr val="black"/>
                </a:solidFill>
                <a:ea typeface="ＭＳ Ｐゴシック" pitchFamily="34" charset="-128"/>
              </a:rPr>
              <a:t>screen or through an SR/PNP import </a:t>
            </a:r>
          </a:p>
        </p:txBody>
      </p:sp>
      <p:sp>
        <p:nvSpPr>
          <p:cNvPr id="4" name="Slide Number Placeholder 3">
            <a:extLst>
              <a:ext uri="{FF2B5EF4-FFF2-40B4-BE49-F238E27FC236}">
                <a16:creationId xmlns:a16="http://schemas.microsoft.com/office/drawing/2014/main" id="{2B396125-6F31-402A-9DA8-A7600FA2051F}"/>
              </a:ext>
            </a:extLst>
          </p:cNvPr>
          <p:cNvSpPr>
            <a:spLocks noGrp="1"/>
          </p:cNvSpPr>
          <p:nvPr>
            <p:ph type="sldNum" idx="12"/>
          </p:nvPr>
        </p:nvSpPr>
        <p:spPr/>
        <p:txBody>
          <a:bodyPr>
            <a:normAutofit/>
          </a:bodyPr>
          <a:lstStyle/>
          <a:p>
            <a:fld id="{C479D5F6-EDCB-402A-AC08-4943A1820E8F}" type="slidenum">
              <a:rPr lang="en-US" smtClean="0"/>
              <a:pPr/>
              <a:t>112</a:t>
            </a:fld>
            <a:endParaRPr lang="en-US" dirty="0"/>
          </a:p>
        </p:txBody>
      </p:sp>
      <p:graphicFrame>
        <p:nvGraphicFramePr>
          <p:cNvPr id="7" name="Table 6">
            <a:extLst>
              <a:ext uri="{FF2B5EF4-FFF2-40B4-BE49-F238E27FC236}">
                <a16:creationId xmlns:a16="http://schemas.microsoft.com/office/drawing/2014/main" id="{ABA55077-2392-4115-B308-B4D9AD6DEDBA}"/>
              </a:ext>
            </a:extLst>
          </p:cNvPr>
          <p:cNvGraphicFramePr>
            <a:graphicFrameLocks noGrp="1"/>
          </p:cNvGraphicFramePr>
          <p:nvPr>
            <p:extLst>
              <p:ext uri="{D42A27DB-BD31-4B8C-83A1-F6EECF244321}">
                <p14:modId xmlns:p14="http://schemas.microsoft.com/office/powerpoint/2010/main" val="2571604886"/>
              </p:ext>
            </p:extLst>
          </p:nvPr>
        </p:nvGraphicFramePr>
        <p:xfrm>
          <a:off x="1670529" y="2210602"/>
          <a:ext cx="5802941" cy="1714500"/>
        </p:xfrm>
        <a:graphic>
          <a:graphicData uri="http://schemas.openxmlformats.org/drawingml/2006/table">
            <a:tbl>
              <a:tblPr firstRow="1" bandRow="1">
                <a:tableStyleId>{BDBED569-4797-4DF1-A0F4-6AAB3CD982D8}</a:tableStyleId>
              </a:tblPr>
              <a:tblGrid>
                <a:gridCol w="1336455">
                  <a:extLst>
                    <a:ext uri="{9D8B030D-6E8A-4147-A177-3AD203B41FA5}">
                      <a16:colId xmlns:a16="http://schemas.microsoft.com/office/drawing/2014/main" val="4040357840"/>
                    </a:ext>
                  </a:extLst>
                </a:gridCol>
                <a:gridCol w="4466486">
                  <a:extLst>
                    <a:ext uri="{9D8B030D-6E8A-4147-A177-3AD203B41FA5}">
                      <a16:colId xmlns:a16="http://schemas.microsoft.com/office/drawing/2014/main" val="1735494915"/>
                    </a:ext>
                  </a:extLst>
                </a:gridCol>
              </a:tblGrid>
              <a:tr h="278130">
                <a:tc>
                  <a:txBody>
                    <a:bodyPr/>
                    <a:lstStyle/>
                    <a:p>
                      <a:pPr algn="ctr"/>
                      <a:r>
                        <a:rPr lang="en-US" sz="1800" dirty="0">
                          <a:latin typeface="+mn-lt"/>
                        </a:rPr>
                        <a:t>Indicator</a:t>
                      </a:r>
                    </a:p>
                  </a:txBody>
                  <a:tcPr marL="68580" marR="68580" marT="34290" marB="34290"/>
                </a:tc>
                <a:tc>
                  <a:txBody>
                    <a:bodyPr/>
                    <a:lstStyle/>
                    <a:p>
                      <a:r>
                        <a:rPr lang="en-US" sz="1800" dirty="0">
                          <a:latin typeface="+mn-lt"/>
                        </a:rPr>
                        <a:t>Accommodation/Accessibility Feature</a:t>
                      </a:r>
                    </a:p>
                  </a:txBody>
                  <a:tcPr marL="68580" marR="68580" marT="34290" marB="34290"/>
                </a:tc>
                <a:extLst>
                  <a:ext uri="{0D108BD9-81ED-4DB2-BD59-A6C34878D82A}">
                    <a16:rowId xmlns:a16="http://schemas.microsoft.com/office/drawing/2014/main" val="3011616314"/>
                  </a:ext>
                </a:extLst>
              </a:tr>
              <a:tr h="278130">
                <a:tc>
                  <a:txBody>
                    <a:bodyPr/>
                    <a:lstStyle/>
                    <a:p>
                      <a:endParaRPr lang="en-US" sz="1800" dirty="0">
                        <a:latin typeface="+mn-lt"/>
                      </a:endParaRPr>
                    </a:p>
                  </a:txBody>
                  <a:tcPr marL="68580" marR="68580" marT="34290" marB="34290"/>
                </a:tc>
                <a:tc>
                  <a:txBody>
                    <a:bodyPr/>
                    <a:lstStyle/>
                    <a:p>
                      <a:r>
                        <a:rPr lang="en-US" sz="1800" dirty="0">
                          <a:latin typeface="+mn-lt"/>
                        </a:rPr>
                        <a:t>Text-to-Speech</a:t>
                      </a:r>
                    </a:p>
                  </a:txBody>
                  <a:tcPr marL="68580" marR="68580" marT="34290" marB="34290"/>
                </a:tc>
                <a:extLst>
                  <a:ext uri="{0D108BD9-81ED-4DB2-BD59-A6C34878D82A}">
                    <a16:rowId xmlns:a16="http://schemas.microsoft.com/office/drawing/2014/main" val="3187336738"/>
                  </a:ext>
                </a:extLst>
              </a:tr>
              <a:tr h="278130">
                <a:tc>
                  <a:txBody>
                    <a:bodyPr/>
                    <a:lstStyle/>
                    <a:p>
                      <a:endParaRPr lang="en-US" sz="1800" dirty="0">
                        <a:latin typeface="+mn-lt"/>
                      </a:endParaRPr>
                    </a:p>
                  </a:txBody>
                  <a:tcPr marL="68580" marR="68580" marT="34290" marB="34290"/>
                </a:tc>
                <a:tc>
                  <a:txBody>
                    <a:bodyPr/>
                    <a:lstStyle/>
                    <a:p>
                      <a:r>
                        <a:rPr lang="en-US" sz="1800" dirty="0">
                          <a:latin typeface="+mn-lt"/>
                        </a:rPr>
                        <a:t>Spanish</a:t>
                      </a:r>
                    </a:p>
                  </a:txBody>
                  <a:tcPr marL="68580" marR="68580" marT="34290" marB="34290"/>
                </a:tc>
                <a:extLst>
                  <a:ext uri="{0D108BD9-81ED-4DB2-BD59-A6C34878D82A}">
                    <a16:rowId xmlns:a16="http://schemas.microsoft.com/office/drawing/2014/main" val="2394786248"/>
                  </a:ext>
                </a:extLst>
              </a:tr>
              <a:tr h="278130">
                <a:tc>
                  <a:txBody>
                    <a:bodyPr/>
                    <a:lstStyle/>
                    <a:p>
                      <a:endParaRPr lang="en-US" sz="1800">
                        <a:latin typeface="+mn-lt"/>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mn-lt"/>
                        </a:rPr>
                        <a:t>Spanish Text-to-Speech</a:t>
                      </a:r>
                    </a:p>
                  </a:txBody>
                  <a:tcPr marL="68580" marR="68580" marT="34290" marB="34290"/>
                </a:tc>
                <a:extLst>
                  <a:ext uri="{0D108BD9-81ED-4DB2-BD59-A6C34878D82A}">
                    <a16:rowId xmlns:a16="http://schemas.microsoft.com/office/drawing/2014/main" val="2195765119"/>
                  </a:ext>
                </a:extLst>
              </a:tr>
              <a:tr h="278130">
                <a:tc>
                  <a:txBody>
                    <a:bodyPr/>
                    <a:lstStyle/>
                    <a:p>
                      <a:endParaRPr lang="en-US" sz="1800" dirty="0">
                        <a:latin typeface="+mn-lt"/>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mn-lt"/>
                        </a:rPr>
                        <a:t>Assistive</a:t>
                      </a:r>
                      <a:r>
                        <a:rPr lang="en-US" sz="1800" baseline="0" dirty="0">
                          <a:latin typeface="+mn-lt"/>
                        </a:rPr>
                        <a:t> Technology</a:t>
                      </a:r>
                      <a:endParaRPr lang="en-US" sz="1800" dirty="0">
                        <a:latin typeface="+mn-lt"/>
                      </a:endParaRPr>
                    </a:p>
                  </a:txBody>
                  <a:tcPr marL="68580" marR="68580" marT="34290" marB="34290"/>
                </a:tc>
                <a:extLst>
                  <a:ext uri="{0D108BD9-81ED-4DB2-BD59-A6C34878D82A}">
                    <a16:rowId xmlns:a16="http://schemas.microsoft.com/office/drawing/2014/main" val="3954806003"/>
                  </a:ext>
                </a:extLst>
              </a:tr>
            </a:tbl>
          </a:graphicData>
        </a:graphic>
      </p:graphicFrame>
      <p:grpSp>
        <p:nvGrpSpPr>
          <p:cNvPr id="6" name="Group 5">
            <a:extLst>
              <a:ext uri="{FF2B5EF4-FFF2-40B4-BE49-F238E27FC236}">
                <a16:creationId xmlns:a16="http://schemas.microsoft.com/office/drawing/2014/main" id="{0D83BC71-2EBC-5321-FE41-591F28EC1626}"/>
              </a:ext>
            </a:extLst>
          </p:cNvPr>
          <p:cNvGrpSpPr/>
          <p:nvPr/>
        </p:nvGrpSpPr>
        <p:grpSpPr>
          <a:xfrm>
            <a:off x="1805403" y="2611195"/>
            <a:ext cx="989207" cy="1247083"/>
            <a:chOff x="1805403" y="2611195"/>
            <a:chExt cx="989207" cy="1247083"/>
          </a:xfrm>
        </p:grpSpPr>
        <p:sp>
          <p:nvSpPr>
            <p:cNvPr id="9" name="Rectangle: Rounded Corners 8">
              <a:extLst>
                <a:ext uri="{FF2B5EF4-FFF2-40B4-BE49-F238E27FC236}">
                  <a16:creationId xmlns:a16="http://schemas.microsoft.com/office/drawing/2014/main" id="{F21EAF79-239F-424E-8793-B070583FEE62}"/>
                </a:ext>
              </a:extLst>
            </p:cNvPr>
            <p:cNvSpPr/>
            <p:nvPr/>
          </p:nvSpPr>
          <p:spPr>
            <a:xfrm>
              <a:off x="2066756" y="2611195"/>
              <a:ext cx="485236" cy="219974"/>
            </a:xfrm>
            <a:prstGeom prst="roundRect">
              <a:avLst/>
            </a:prstGeom>
            <a:solidFill>
              <a:srgbClr val="E6E6E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accent1">
                      <a:lumMod val="50000"/>
                    </a:schemeClr>
                  </a:solidFill>
                </a:rPr>
                <a:t>TTS</a:t>
              </a:r>
            </a:p>
          </p:txBody>
        </p:sp>
        <p:sp>
          <p:nvSpPr>
            <p:cNvPr id="11" name="Rectangle: Rounded Corners 10">
              <a:extLst>
                <a:ext uri="{FF2B5EF4-FFF2-40B4-BE49-F238E27FC236}">
                  <a16:creationId xmlns:a16="http://schemas.microsoft.com/office/drawing/2014/main" id="{D42F0DB1-46A3-4478-A4D8-E80544A102D0}"/>
                </a:ext>
              </a:extLst>
            </p:cNvPr>
            <p:cNvSpPr/>
            <p:nvPr/>
          </p:nvSpPr>
          <p:spPr>
            <a:xfrm>
              <a:off x="2066756" y="2961009"/>
              <a:ext cx="485236" cy="219974"/>
            </a:xfrm>
            <a:prstGeom prst="roundRect">
              <a:avLst/>
            </a:prstGeom>
            <a:solidFill>
              <a:srgbClr val="E6E6E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accent1">
                      <a:lumMod val="50000"/>
                    </a:schemeClr>
                  </a:solidFill>
                </a:rPr>
                <a:t>SPA</a:t>
              </a:r>
            </a:p>
          </p:txBody>
        </p:sp>
        <p:sp>
          <p:nvSpPr>
            <p:cNvPr id="12" name="Rectangle: Rounded Corners 11">
              <a:extLst>
                <a:ext uri="{FF2B5EF4-FFF2-40B4-BE49-F238E27FC236}">
                  <a16:creationId xmlns:a16="http://schemas.microsoft.com/office/drawing/2014/main" id="{CD42EC01-A744-4F05-8B3D-B75761B87D55}"/>
                </a:ext>
              </a:extLst>
            </p:cNvPr>
            <p:cNvSpPr/>
            <p:nvPr/>
          </p:nvSpPr>
          <p:spPr>
            <a:xfrm>
              <a:off x="2309374" y="3302950"/>
              <a:ext cx="485236" cy="219974"/>
            </a:xfrm>
            <a:prstGeom prst="roundRect">
              <a:avLst/>
            </a:prstGeom>
            <a:solidFill>
              <a:srgbClr val="E6E6E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accent1">
                      <a:lumMod val="50000"/>
                    </a:schemeClr>
                  </a:solidFill>
                </a:rPr>
                <a:t>TTS</a:t>
              </a:r>
            </a:p>
          </p:txBody>
        </p:sp>
        <p:sp>
          <p:nvSpPr>
            <p:cNvPr id="13" name="Rectangle: Rounded Corners 12">
              <a:extLst>
                <a:ext uri="{FF2B5EF4-FFF2-40B4-BE49-F238E27FC236}">
                  <a16:creationId xmlns:a16="http://schemas.microsoft.com/office/drawing/2014/main" id="{0D72773E-CA3F-414F-ABEB-1F0C0B796CF5}"/>
                </a:ext>
              </a:extLst>
            </p:cNvPr>
            <p:cNvSpPr/>
            <p:nvPr/>
          </p:nvSpPr>
          <p:spPr>
            <a:xfrm>
              <a:off x="2066756" y="3638304"/>
              <a:ext cx="485236" cy="219974"/>
            </a:xfrm>
            <a:prstGeom prst="roundRect">
              <a:avLst/>
            </a:prstGeom>
            <a:solidFill>
              <a:srgbClr val="E6E6E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accent1">
                      <a:lumMod val="50000"/>
                    </a:schemeClr>
                  </a:solidFill>
                </a:rPr>
                <a:t>AT</a:t>
              </a:r>
            </a:p>
          </p:txBody>
        </p:sp>
        <p:sp>
          <p:nvSpPr>
            <p:cNvPr id="14" name="Rectangle: Rounded Corners 13">
              <a:extLst>
                <a:ext uri="{FF2B5EF4-FFF2-40B4-BE49-F238E27FC236}">
                  <a16:creationId xmlns:a16="http://schemas.microsoft.com/office/drawing/2014/main" id="{1C9A29A6-B6FA-468C-8D9E-9481DE4306BB}"/>
                </a:ext>
              </a:extLst>
            </p:cNvPr>
            <p:cNvSpPr/>
            <p:nvPr/>
          </p:nvSpPr>
          <p:spPr>
            <a:xfrm>
              <a:off x="1805403" y="3301138"/>
              <a:ext cx="485236" cy="219974"/>
            </a:xfrm>
            <a:prstGeom prst="roundRect">
              <a:avLst/>
            </a:prstGeom>
            <a:solidFill>
              <a:srgbClr val="E6E6E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accent1">
                      <a:lumMod val="50000"/>
                    </a:schemeClr>
                  </a:solidFill>
                </a:rPr>
                <a:t>SPA</a:t>
              </a:r>
            </a:p>
          </p:txBody>
        </p:sp>
      </p:grpSp>
    </p:spTree>
    <p:extLst>
      <p:ext uri="{BB962C8B-B14F-4D97-AF65-F5344CB8AC3E}">
        <p14:creationId xmlns:p14="http://schemas.microsoft.com/office/powerpoint/2010/main" val="354116878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5BF76-D587-4A9E-9BCE-8880DC8100EE}"/>
              </a:ext>
            </a:extLst>
          </p:cNvPr>
          <p:cNvSpPr>
            <a:spLocks noGrp="1"/>
          </p:cNvSpPr>
          <p:nvPr>
            <p:ph type="title"/>
          </p:nvPr>
        </p:nvSpPr>
        <p:spPr/>
        <p:txBody>
          <a:bodyPr>
            <a:normAutofit/>
          </a:bodyPr>
          <a:lstStyle/>
          <a:p>
            <a:r>
              <a:rPr lang="en-US" sz="2800" dirty="0"/>
              <a:t>Form Assignment Markers on Testing Ticket</a:t>
            </a:r>
          </a:p>
        </p:txBody>
      </p:sp>
      <p:sp>
        <p:nvSpPr>
          <p:cNvPr id="3" name="Content Placeholder 2">
            <a:extLst>
              <a:ext uri="{FF2B5EF4-FFF2-40B4-BE49-F238E27FC236}">
                <a16:creationId xmlns:a16="http://schemas.microsoft.com/office/drawing/2014/main" id="{C727F17F-7C22-42FC-9B1A-8AD12E5FB0B8}"/>
              </a:ext>
            </a:extLst>
          </p:cNvPr>
          <p:cNvSpPr>
            <a:spLocks noGrp="1"/>
          </p:cNvSpPr>
          <p:nvPr>
            <p:ph type="body" idx="1"/>
          </p:nvPr>
        </p:nvSpPr>
        <p:spPr>
          <a:xfrm>
            <a:off x="311702" y="1009409"/>
            <a:ext cx="8487741" cy="3177866"/>
          </a:xfrm>
        </p:spPr>
        <p:txBody>
          <a:bodyPr>
            <a:normAutofit/>
          </a:bodyPr>
          <a:lstStyle/>
          <a:p>
            <a:pPr marL="0" indent="0">
              <a:buNone/>
            </a:pPr>
            <a:r>
              <a:rPr lang="en-US" sz="1800" dirty="0">
                <a:solidFill>
                  <a:prstClr val="black"/>
                </a:solidFill>
                <a:ea typeface="ＭＳ Ｐゴシック" pitchFamily="34" charset="-128"/>
              </a:rPr>
              <a:t>A marker appears next to a SASID on a student’s testing ticket if they were assigned a TTS or Auditory/Signer Script form </a:t>
            </a:r>
          </a:p>
          <a:p>
            <a:endParaRPr lang="en-US" sz="1800" dirty="0"/>
          </a:p>
        </p:txBody>
      </p:sp>
      <p:sp>
        <p:nvSpPr>
          <p:cNvPr id="4" name="Slide Number Placeholder 3">
            <a:extLst>
              <a:ext uri="{FF2B5EF4-FFF2-40B4-BE49-F238E27FC236}">
                <a16:creationId xmlns:a16="http://schemas.microsoft.com/office/drawing/2014/main" id="{7CE32483-43A6-4BC6-B3B3-F4F6FEFBFAA9}"/>
              </a:ext>
            </a:extLst>
          </p:cNvPr>
          <p:cNvSpPr>
            <a:spLocks noGrp="1"/>
          </p:cNvSpPr>
          <p:nvPr>
            <p:ph type="sldNum" idx="12"/>
          </p:nvPr>
        </p:nvSpPr>
        <p:spPr/>
        <p:txBody>
          <a:bodyPr>
            <a:normAutofit/>
          </a:bodyPr>
          <a:lstStyle/>
          <a:p>
            <a:fld id="{C479D5F6-EDCB-402A-AC08-4943A1820E8F}" type="slidenum">
              <a:rPr lang="en-US" smtClean="0"/>
              <a:pPr/>
              <a:t>113</a:t>
            </a:fld>
            <a:endParaRPr lang="en-US" dirty="0"/>
          </a:p>
        </p:txBody>
      </p:sp>
      <p:pic>
        <p:nvPicPr>
          <p:cNvPr id="5" name="Picture 6" descr="https://lh3.googleusercontent.com/aoDbX6JWDhcinDSqksqrsTHtQW_M4RmVGxlaFdYqTnWZGpfbg3oRoWj7E1yeb0kk50bYWcQ4SW6kT6SXzC2VOKhqw3Jsxy33FfLXYsaZru7fM1NoI6qnPAbmyc_2YYIVYMM5_RhIvNQ">
            <a:extLst>
              <a:ext uri="{FF2B5EF4-FFF2-40B4-BE49-F238E27FC236}">
                <a16:creationId xmlns:a16="http://schemas.microsoft.com/office/drawing/2014/main" id="{70D33FA6-902A-4B65-B05E-FA0AB3D19A3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791097" y="2016561"/>
            <a:ext cx="4008346" cy="162428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A51DF399-8D0B-44B1-81E5-B16A6BFA6853}"/>
              </a:ext>
            </a:extLst>
          </p:cNvPr>
          <p:cNvGraphicFramePr>
            <a:graphicFrameLocks noGrp="1"/>
          </p:cNvGraphicFramePr>
          <p:nvPr>
            <p:extLst>
              <p:ext uri="{D42A27DB-BD31-4B8C-83A1-F6EECF244321}">
                <p14:modId xmlns:p14="http://schemas.microsoft.com/office/powerpoint/2010/main" val="584261759"/>
              </p:ext>
            </p:extLst>
          </p:nvPr>
        </p:nvGraphicFramePr>
        <p:xfrm>
          <a:off x="358805" y="2016561"/>
          <a:ext cx="4088149" cy="1624282"/>
        </p:xfrm>
        <a:graphic>
          <a:graphicData uri="http://schemas.openxmlformats.org/drawingml/2006/table">
            <a:tbl>
              <a:tblPr firstRow="1" bandRow="1">
                <a:tableStyleId>{BDBED569-4797-4DF1-A0F4-6AAB3CD982D8}</a:tableStyleId>
              </a:tblPr>
              <a:tblGrid>
                <a:gridCol w="1712697">
                  <a:extLst>
                    <a:ext uri="{9D8B030D-6E8A-4147-A177-3AD203B41FA5}">
                      <a16:colId xmlns:a16="http://schemas.microsoft.com/office/drawing/2014/main" val="4194556499"/>
                    </a:ext>
                  </a:extLst>
                </a:gridCol>
                <a:gridCol w="2375452">
                  <a:extLst>
                    <a:ext uri="{9D8B030D-6E8A-4147-A177-3AD203B41FA5}">
                      <a16:colId xmlns:a16="http://schemas.microsoft.com/office/drawing/2014/main" val="4288745844"/>
                    </a:ext>
                  </a:extLst>
                </a:gridCol>
              </a:tblGrid>
              <a:tr h="525780">
                <a:tc>
                  <a:txBody>
                    <a:bodyPr/>
                    <a:lstStyle/>
                    <a:p>
                      <a:pPr algn="ctr"/>
                      <a:r>
                        <a:rPr lang="en-US" sz="1500" dirty="0"/>
                        <a:t>Indicator</a:t>
                      </a:r>
                      <a:endParaRPr lang="en-US" sz="1500" dirty="0">
                        <a:latin typeface="+mn-lt"/>
                      </a:endParaRPr>
                    </a:p>
                  </a:txBody>
                  <a:tcPr marL="68580" marR="68580" marT="34290" marB="34290" anchor="ctr"/>
                </a:tc>
                <a:tc>
                  <a:txBody>
                    <a:bodyPr/>
                    <a:lstStyle/>
                    <a:p>
                      <a:pPr algn="ctr"/>
                      <a:r>
                        <a:rPr lang="en-US" sz="1500" dirty="0"/>
                        <a:t>Accommodation/</a:t>
                      </a:r>
                    </a:p>
                    <a:p>
                      <a:pPr algn="ctr"/>
                      <a:r>
                        <a:rPr lang="en-US" sz="1500" dirty="0"/>
                        <a:t>Accessibility Feature</a:t>
                      </a:r>
                      <a:endParaRPr lang="en-US" sz="1500" dirty="0">
                        <a:latin typeface="+mn-lt"/>
                      </a:endParaRPr>
                    </a:p>
                  </a:txBody>
                  <a:tcPr marL="68580" marR="68580" marT="34290" marB="34290" anchor="ctr"/>
                </a:tc>
                <a:extLst>
                  <a:ext uri="{0D108BD9-81ED-4DB2-BD59-A6C34878D82A}">
                    <a16:rowId xmlns:a16="http://schemas.microsoft.com/office/drawing/2014/main" val="2280734292"/>
                  </a:ext>
                </a:extLst>
              </a:tr>
              <a:tr h="632675">
                <a:tc>
                  <a:txBody>
                    <a:bodyPr/>
                    <a:lstStyle/>
                    <a:p>
                      <a:endParaRPr lang="en-US" sz="11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prstClr val="black"/>
                          </a:solidFill>
                          <a:effectLst/>
                          <a:uLnTx/>
                          <a:uFillTx/>
                        </a:rPr>
                        <a:t>Text-to-Speech</a:t>
                      </a:r>
                      <a:endParaRPr lang="en-US" sz="1100" dirty="0"/>
                    </a:p>
                  </a:txBody>
                  <a:tcPr marL="68580" marR="68580" marT="34290" marB="34290" anchor="ctr"/>
                </a:tc>
                <a:extLst>
                  <a:ext uri="{0D108BD9-81ED-4DB2-BD59-A6C34878D82A}">
                    <a16:rowId xmlns:a16="http://schemas.microsoft.com/office/drawing/2014/main" val="2830348701"/>
                  </a:ext>
                </a:extLst>
              </a:tr>
              <a:tr h="465827">
                <a:tc>
                  <a:txBody>
                    <a:bodyPr/>
                    <a:lstStyle/>
                    <a:p>
                      <a:endParaRPr lang="en-US" sz="11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Auditory/Signer Script</a:t>
                      </a:r>
                      <a:endParaRPr lang="en-US" sz="1400" dirty="0">
                        <a:latin typeface="+mn-lt"/>
                      </a:endParaRPr>
                    </a:p>
                  </a:txBody>
                  <a:tcPr marL="68580" marR="68580" marT="34290" marB="34290" anchor="ctr"/>
                </a:tc>
                <a:extLst>
                  <a:ext uri="{0D108BD9-81ED-4DB2-BD59-A6C34878D82A}">
                    <a16:rowId xmlns:a16="http://schemas.microsoft.com/office/drawing/2014/main" val="3862800478"/>
                  </a:ext>
                </a:extLst>
              </a:tr>
            </a:tbl>
          </a:graphicData>
        </a:graphic>
      </p:graphicFrame>
      <p:pic>
        <p:nvPicPr>
          <p:cNvPr id="8" name="Picture 2" descr="https://lh3.googleusercontent.com/aoDbX6JWDhcinDSqksqrsTHtQW_M4RmVGxlaFdYqTnWZGpfbg3oRoWj7E1yeb0kk50bYWcQ4SW6kT6SXzC2VOKhqw3Jsxy33FfLXYsaZru7fM1NoI6qnPAbmyc_2YYIVYMM5_RhIvNQ">
            <a:extLst>
              <a:ext uri="{FF2B5EF4-FFF2-40B4-BE49-F238E27FC236}">
                <a16:creationId xmlns:a16="http://schemas.microsoft.com/office/drawing/2014/main" id="{D1A30F16-4A05-4F6E-8E4E-55ECB9266C1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44528" y="2593867"/>
            <a:ext cx="504929" cy="5049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lh3.googleusercontent.com/aoDbX6JWDhcinDSqksqrsTHtQW_M4RmVGxlaFdYqTnWZGpfbg3oRoWj7E1yeb0kk50bYWcQ4SW6kT6SXzC2VOKhqw3Jsxy33FfLXYsaZru7fM1NoI6qnPAbmyc_2YYIVYMM5_RhIvNQ">
            <a:extLst>
              <a:ext uri="{FF2B5EF4-FFF2-40B4-BE49-F238E27FC236}">
                <a16:creationId xmlns:a16="http://schemas.microsoft.com/office/drawing/2014/main" id="{7FE0DF58-E9D9-4B86-9141-D93AFA19211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172"/>
          <a:stretch/>
        </p:blipFill>
        <p:spPr bwMode="auto">
          <a:xfrm>
            <a:off x="992142" y="3189548"/>
            <a:ext cx="409701" cy="443480"/>
          </a:xfrm>
          <a:prstGeom prst="rect">
            <a:avLst/>
          </a:prstGeom>
          <a:noFill/>
          <a:extLst>
            <a:ext uri="{909E8E84-426E-40DD-AFC4-6F175D3DCCD1}">
              <a14:hiddenFill xmlns:a14="http://schemas.microsoft.com/office/drawing/2010/main">
                <a:solidFill>
                  <a:srgbClr val="FFFFFF"/>
                </a:solidFill>
              </a14:hiddenFill>
            </a:ext>
          </a:extLst>
        </p:spPr>
      </p:pic>
      <p:sp>
        <p:nvSpPr>
          <p:cNvPr id="10" name="Left Arrow 9"/>
          <p:cNvSpPr/>
          <p:nvPr/>
        </p:nvSpPr>
        <p:spPr>
          <a:xfrm rot="19923904">
            <a:off x="6574618" y="2520792"/>
            <a:ext cx="867747" cy="615821"/>
          </a:xfrm>
          <a:prstGeom prst="leftArrow">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Tree>
    <p:extLst>
      <p:ext uri="{BB962C8B-B14F-4D97-AF65-F5344CB8AC3E}">
        <p14:creationId xmlns:p14="http://schemas.microsoft.com/office/powerpoint/2010/main" val="394585864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84A48-8BBC-4D47-8F27-811286F2C0E2}"/>
              </a:ext>
            </a:extLst>
          </p:cNvPr>
          <p:cNvSpPr>
            <a:spLocks noGrp="1"/>
          </p:cNvSpPr>
          <p:nvPr>
            <p:ph type="title"/>
          </p:nvPr>
        </p:nvSpPr>
        <p:spPr/>
        <p:txBody>
          <a:bodyPr>
            <a:normAutofit/>
          </a:bodyPr>
          <a:lstStyle/>
          <a:p>
            <a:r>
              <a:rPr lang="en-US" sz="2800" dirty="0"/>
              <a:t>Emergency Accommodation</a:t>
            </a:r>
          </a:p>
        </p:txBody>
      </p:sp>
      <p:sp>
        <p:nvSpPr>
          <p:cNvPr id="3" name="Content Placeholder 2">
            <a:extLst>
              <a:ext uri="{FF2B5EF4-FFF2-40B4-BE49-F238E27FC236}">
                <a16:creationId xmlns:a16="http://schemas.microsoft.com/office/drawing/2014/main" id="{A7C00209-1A01-4BDE-A093-1510D83CAF17}"/>
              </a:ext>
            </a:extLst>
          </p:cNvPr>
          <p:cNvSpPr>
            <a:spLocks noGrp="1"/>
          </p:cNvSpPr>
          <p:nvPr>
            <p:ph type="body" idx="1"/>
          </p:nvPr>
        </p:nvSpPr>
        <p:spPr>
          <a:xfrm>
            <a:off x="311702" y="960305"/>
            <a:ext cx="8487741" cy="3226970"/>
          </a:xfrm>
        </p:spPr>
        <p:txBody>
          <a:bodyPr>
            <a:noAutofit/>
          </a:bodyPr>
          <a:lstStyle/>
          <a:p>
            <a:pPr marL="285750" indent="-285750">
              <a:lnSpc>
                <a:spcPct val="100000"/>
              </a:lnSpc>
              <a:buClr>
                <a:sysClr val="windowText" lastClr="000000"/>
              </a:buClr>
              <a:defRPr/>
            </a:pPr>
            <a:r>
              <a:rPr lang="en-US" sz="1800" dirty="0">
                <a:solidFill>
                  <a:sysClr val="windowText" lastClr="000000"/>
                </a:solidFill>
              </a:rPr>
              <a:t>A student needs a new accommodation immediately due to </a:t>
            </a:r>
            <a:r>
              <a:rPr lang="en-US" sz="1800" b="1" dirty="0">
                <a:solidFill>
                  <a:sysClr val="windowText" lastClr="000000"/>
                </a:solidFill>
              </a:rPr>
              <a:t>unforeseen</a:t>
            </a:r>
            <a:r>
              <a:rPr lang="en-US" sz="1800" dirty="0">
                <a:solidFill>
                  <a:sysClr val="windowText" lastClr="000000"/>
                </a:solidFill>
              </a:rPr>
              <a:t> circumstances</a:t>
            </a:r>
          </a:p>
          <a:p>
            <a:pPr marL="628650" lvl="1" indent="-285750">
              <a:lnSpc>
                <a:spcPct val="100000"/>
              </a:lnSpc>
              <a:buClr>
                <a:sysClr val="windowText" lastClr="000000"/>
              </a:buClr>
              <a:buFont typeface="Arial" panose="020B0604020202020204" pitchFamily="34" charset="0"/>
              <a:buChar char="•"/>
              <a:defRPr/>
            </a:pPr>
            <a:r>
              <a:rPr lang="en-US" sz="1800" dirty="0">
                <a:solidFill>
                  <a:sysClr val="windowText" lastClr="000000"/>
                </a:solidFill>
                <a:latin typeface="+mn-lt"/>
              </a:rPr>
              <a:t>Cases could include students who have a recently-fractured limb (e.g., arm, wrist, or shoulder); whose only pair of eyeglasses have broken; or a student returning from a serious or prolonged illness or injury </a:t>
            </a:r>
          </a:p>
          <a:p>
            <a:pPr marL="285750" indent="-285750">
              <a:lnSpc>
                <a:spcPct val="100000"/>
              </a:lnSpc>
              <a:buClr>
                <a:sysClr val="windowText" lastClr="000000"/>
              </a:buClr>
              <a:defRPr/>
            </a:pPr>
            <a:r>
              <a:rPr lang="en-US" sz="1800" dirty="0">
                <a:solidFill>
                  <a:sysClr val="windowText" lastClr="000000"/>
                </a:solidFill>
              </a:rPr>
              <a:t>Complete the </a:t>
            </a:r>
            <a:r>
              <a:rPr lang="en-US" sz="1800" i="1" dirty="0">
                <a:solidFill>
                  <a:sysClr val="windowText" lastClr="000000"/>
                </a:solidFill>
                <a:hlinkClick r:id="rId2"/>
              </a:rPr>
              <a:t>Emergency Accommodation Form</a:t>
            </a:r>
            <a:r>
              <a:rPr lang="en-US" sz="1800" dirty="0">
                <a:solidFill>
                  <a:sysClr val="windowText" lastClr="000000"/>
                </a:solidFill>
              </a:rPr>
              <a:t> (</a:t>
            </a:r>
            <a:r>
              <a:rPr lang="en-US" sz="1800" i="1" dirty="0">
                <a:solidFill>
                  <a:sysClr val="windowText" lastClr="000000"/>
                </a:solidFill>
              </a:rPr>
              <a:t>Appendix G</a:t>
            </a:r>
            <a:r>
              <a:rPr lang="en-US" sz="1800" dirty="0">
                <a:solidFill>
                  <a:sysClr val="windowText" lastClr="000000"/>
                </a:solidFill>
              </a:rPr>
              <a:t>) and maintain in the district</a:t>
            </a:r>
          </a:p>
          <a:p>
            <a:pPr marL="628650" lvl="1" indent="-285750">
              <a:lnSpc>
                <a:spcPct val="100000"/>
              </a:lnSpc>
              <a:buClr>
                <a:sysClr val="windowText" lastClr="000000"/>
              </a:buClr>
              <a:buFont typeface="Arial" panose="020B0604020202020204" pitchFamily="34" charset="0"/>
              <a:buChar char="•"/>
              <a:defRPr/>
            </a:pPr>
            <a:r>
              <a:rPr lang="en-US" sz="1800" dirty="0">
                <a:solidFill>
                  <a:sysClr val="windowText" lastClr="000000"/>
                </a:solidFill>
                <a:latin typeface="+mn-lt"/>
              </a:rPr>
              <a:t>Do not send this form to CDE unless it is requested</a:t>
            </a:r>
          </a:p>
          <a:p>
            <a:pPr marL="285750" indent="-285750">
              <a:lnSpc>
                <a:spcPct val="100000"/>
              </a:lnSpc>
              <a:buClr>
                <a:sysClr val="windowText" lastClr="000000"/>
              </a:buClr>
              <a:defRPr/>
            </a:pPr>
            <a:r>
              <a:rPr lang="en-US" sz="1800" dirty="0">
                <a:solidFill>
                  <a:sysClr val="windowText" lastClr="000000"/>
                </a:solidFill>
              </a:rPr>
              <a:t>Emergency Accommodations are identified in </a:t>
            </a:r>
            <a:r>
              <a:rPr lang="en-US" sz="1800" dirty="0" err="1">
                <a:solidFill>
                  <a:sysClr val="windowText" lastClr="000000"/>
                </a:solidFill>
              </a:rPr>
              <a:t>PAnext</a:t>
            </a:r>
            <a:r>
              <a:rPr lang="en-US" sz="1800" dirty="0">
                <a:solidFill>
                  <a:sysClr val="windowText" lastClr="000000"/>
                </a:solidFill>
              </a:rPr>
              <a:t> on the Manage Student Tests screen (through the UI or SR/PNP file upload)</a:t>
            </a:r>
          </a:p>
          <a:p>
            <a:pPr marL="628650" lvl="1" indent="-285750">
              <a:lnSpc>
                <a:spcPct val="100000"/>
              </a:lnSpc>
              <a:buClr>
                <a:sysClr val="windowText" lastClr="000000"/>
              </a:buClr>
              <a:buFont typeface="Arial" panose="020B0604020202020204" pitchFamily="34" charset="0"/>
              <a:buChar char="•"/>
              <a:defRPr/>
            </a:pPr>
            <a:r>
              <a:rPr lang="en-US" sz="1800" dirty="0">
                <a:solidFill>
                  <a:sysClr val="windowText" lastClr="000000"/>
                </a:solidFill>
                <a:latin typeface="+mn-lt"/>
              </a:rPr>
              <a:t>Scribe </a:t>
            </a:r>
          </a:p>
          <a:p>
            <a:pPr marL="628650" lvl="1" indent="-285750">
              <a:lnSpc>
                <a:spcPct val="100000"/>
              </a:lnSpc>
              <a:buClr>
                <a:sysClr val="windowText" lastClr="000000"/>
              </a:buClr>
              <a:buFont typeface="Arial" panose="020B0604020202020204" pitchFamily="34" charset="0"/>
              <a:buChar char="•"/>
              <a:defRPr/>
            </a:pPr>
            <a:r>
              <a:rPr lang="en-US" sz="1800" dirty="0">
                <a:solidFill>
                  <a:sysClr val="windowText" lastClr="000000"/>
                </a:solidFill>
                <a:latin typeface="+mn-lt"/>
              </a:rPr>
              <a:t>Other</a:t>
            </a:r>
          </a:p>
          <a:p>
            <a:pPr marL="285750" indent="-285750"/>
            <a:endParaRPr lang="en-US" sz="1800" dirty="0"/>
          </a:p>
          <a:p>
            <a:endParaRPr lang="en-US" sz="1800" dirty="0"/>
          </a:p>
        </p:txBody>
      </p:sp>
      <p:sp>
        <p:nvSpPr>
          <p:cNvPr id="4" name="Slide Number Placeholder 3">
            <a:extLst>
              <a:ext uri="{FF2B5EF4-FFF2-40B4-BE49-F238E27FC236}">
                <a16:creationId xmlns:a16="http://schemas.microsoft.com/office/drawing/2014/main" id="{396771BE-6072-4D05-8EE7-C5A540486E7F}"/>
              </a:ext>
            </a:extLst>
          </p:cNvPr>
          <p:cNvSpPr>
            <a:spLocks noGrp="1"/>
          </p:cNvSpPr>
          <p:nvPr>
            <p:ph type="sldNum" idx="12"/>
          </p:nvPr>
        </p:nvSpPr>
        <p:spPr/>
        <p:txBody>
          <a:bodyPr>
            <a:normAutofit/>
          </a:bodyPr>
          <a:lstStyle/>
          <a:p>
            <a:fld id="{C479D5F6-EDCB-402A-AC08-4943A1820E8F}" type="slidenum">
              <a:rPr lang="en-US" smtClean="0"/>
              <a:pPr/>
              <a:t>114</a:t>
            </a:fld>
            <a:endParaRPr lang="en-US" dirty="0"/>
          </a:p>
        </p:txBody>
      </p:sp>
      <p:sp>
        <p:nvSpPr>
          <p:cNvPr id="7" name="7-Point Star 4">
            <a:extLst>
              <a:ext uri="{FF2B5EF4-FFF2-40B4-BE49-F238E27FC236}">
                <a16:creationId xmlns:a16="http://schemas.microsoft.com/office/drawing/2014/main" id="{C11DA4D2-FE92-9394-E01C-E6806D6C9416}"/>
              </a:ext>
            </a:extLst>
          </p:cNvPr>
          <p:cNvSpPr/>
          <p:nvPr/>
        </p:nvSpPr>
        <p:spPr>
          <a:xfrm>
            <a:off x="5938413" y="91718"/>
            <a:ext cx="1400233" cy="741300"/>
          </a:xfrm>
          <a:prstGeom prst="star7">
            <a:avLst/>
          </a:prstGeom>
          <a:gradFill>
            <a:gsLst>
              <a:gs pos="0">
                <a:srgbClr val="55A1D5"/>
              </a:gs>
              <a:gs pos="100000">
                <a:srgbClr val="5BCBD4"/>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100" dirty="0">
                <a:solidFill>
                  <a:schemeClr val="tx1"/>
                </a:solidFill>
              </a:rPr>
              <a:t>Common Question</a:t>
            </a:r>
          </a:p>
        </p:txBody>
      </p:sp>
      <p:sp>
        <p:nvSpPr>
          <p:cNvPr id="8" name="Diagonal Stripe 7">
            <a:hlinkClick r:id="rId3"/>
            <a:extLst>
              <a:ext uri="{FF2B5EF4-FFF2-40B4-BE49-F238E27FC236}">
                <a16:creationId xmlns:a16="http://schemas.microsoft.com/office/drawing/2014/main" id="{BA6095EB-16A7-EC89-B151-5018489ABB1D}"/>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050" b="1" kern="0" dirty="0">
                <a:solidFill>
                  <a:prstClr val="black"/>
                </a:solidFill>
                <a:latin typeface="+mn-lt"/>
                <a:ea typeface="Roboto" panose="02000000000000000000" pitchFamily="2" charset="0"/>
                <a:cs typeface="Roboto" panose="02000000000000000000" pitchFamily="2" charset="0"/>
              </a:rPr>
              <a:t>Emergency Accommodation Information</a:t>
            </a:r>
          </a:p>
        </p:txBody>
      </p:sp>
    </p:spTree>
    <p:extLst>
      <p:ext uri="{BB962C8B-B14F-4D97-AF65-F5344CB8AC3E}">
        <p14:creationId xmlns:p14="http://schemas.microsoft.com/office/powerpoint/2010/main" val="12976405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1206-DF98-3AE2-076D-A9EE8A3923D3}"/>
              </a:ext>
            </a:extLst>
          </p:cNvPr>
          <p:cNvSpPr>
            <a:spLocks noGrp="1"/>
          </p:cNvSpPr>
          <p:nvPr>
            <p:ph type="title"/>
          </p:nvPr>
        </p:nvSpPr>
        <p:spPr/>
        <p:txBody>
          <a:bodyPr/>
          <a:lstStyle/>
          <a:p>
            <a:r>
              <a:rPr lang="en-US" dirty="0"/>
              <a:t>Testing Environment</a:t>
            </a:r>
          </a:p>
        </p:txBody>
      </p:sp>
    </p:spTree>
    <p:extLst>
      <p:ext uri="{BB962C8B-B14F-4D97-AF65-F5344CB8AC3E}">
        <p14:creationId xmlns:p14="http://schemas.microsoft.com/office/powerpoint/2010/main" val="75847092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9A102-A1AC-4087-9ED7-17ECFD01B67E}"/>
              </a:ext>
            </a:extLst>
          </p:cNvPr>
          <p:cNvSpPr>
            <a:spLocks noGrp="1"/>
          </p:cNvSpPr>
          <p:nvPr>
            <p:ph type="title"/>
          </p:nvPr>
        </p:nvSpPr>
        <p:spPr/>
        <p:txBody>
          <a:bodyPr>
            <a:normAutofit/>
          </a:bodyPr>
          <a:lstStyle/>
          <a:p>
            <a:r>
              <a:rPr lang="en-US" sz="2800" dirty="0"/>
              <a:t>Test Environment</a:t>
            </a:r>
          </a:p>
        </p:txBody>
      </p:sp>
      <p:sp>
        <p:nvSpPr>
          <p:cNvPr id="3" name="Content Placeholder 2">
            <a:extLst>
              <a:ext uri="{FF2B5EF4-FFF2-40B4-BE49-F238E27FC236}">
                <a16:creationId xmlns:a16="http://schemas.microsoft.com/office/drawing/2014/main" id="{4D106480-B2C6-46F4-8004-2806067EE591}"/>
              </a:ext>
            </a:extLst>
          </p:cNvPr>
          <p:cNvSpPr>
            <a:spLocks noGrp="1"/>
          </p:cNvSpPr>
          <p:nvPr>
            <p:ph type="body" idx="1"/>
          </p:nvPr>
        </p:nvSpPr>
        <p:spPr>
          <a:xfrm>
            <a:off x="311702" y="1016000"/>
            <a:ext cx="8487741" cy="3171275"/>
          </a:xfrm>
        </p:spPr>
        <p:txBody>
          <a:bodyPr>
            <a:normAutofit/>
          </a:bodyPr>
          <a:lstStyle/>
          <a:p>
            <a:pPr marL="0" indent="0">
              <a:buClr>
                <a:sysClr val="windowText" lastClr="000000"/>
              </a:buClr>
              <a:buNone/>
              <a:defRPr/>
            </a:pPr>
            <a:r>
              <a:rPr lang="en-US" sz="1800" dirty="0">
                <a:solidFill>
                  <a:srgbClr val="000000"/>
                </a:solidFill>
              </a:rPr>
              <a:t>The testing environment must:</a:t>
            </a:r>
          </a:p>
          <a:p>
            <a:pPr marL="257175" indent="-257175">
              <a:buClr>
                <a:sysClr val="windowText" lastClr="000000"/>
              </a:buClr>
              <a:defRPr/>
            </a:pPr>
            <a:r>
              <a:rPr lang="en-US" sz="1800" dirty="0">
                <a:solidFill>
                  <a:srgbClr val="000000"/>
                </a:solidFill>
              </a:rPr>
              <a:t>Be adequately lit, quiet, free of distractions, and heated or cooled</a:t>
            </a:r>
          </a:p>
          <a:p>
            <a:pPr marL="257175" indent="-257175">
              <a:buClr>
                <a:sysClr val="windowText" lastClr="000000"/>
              </a:buClr>
              <a:defRPr/>
            </a:pPr>
            <a:r>
              <a:rPr lang="en-US" sz="1800" dirty="0">
                <a:solidFill>
                  <a:srgbClr val="000000"/>
                </a:solidFill>
              </a:rPr>
              <a:t>Provide an adequate writing surface (paper-based)</a:t>
            </a:r>
          </a:p>
          <a:p>
            <a:pPr marL="257175" indent="-257175">
              <a:buClr>
                <a:sysClr val="windowText" lastClr="000000"/>
              </a:buClr>
              <a:defRPr/>
            </a:pPr>
            <a:r>
              <a:rPr lang="en-US" sz="1800" dirty="0">
                <a:solidFill>
                  <a:srgbClr val="000000"/>
                </a:solidFill>
              </a:rPr>
              <a:t>Be free of electronic devices and music</a:t>
            </a:r>
          </a:p>
          <a:p>
            <a:pPr marL="257175" indent="-257175">
              <a:buClr>
                <a:sysClr val="windowText" lastClr="000000"/>
              </a:buClr>
              <a:defRPr/>
            </a:pPr>
            <a:r>
              <a:rPr lang="en-US" sz="1800" dirty="0">
                <a:solidFill>
                  <a:srgbClr val="000000"/>
                </a:solidFill>
              </a:rPr>
              <a:t>Have a “Do Not Disturb/Only Authorized Personnel Allowed” sign placed on the door during test sessions</a:t>
            </a:r>
          </a:p>
          <a:p>
            <a:pPr marL="0" indent="0">
              <a:buNone/>
            </a:pPr>
            <a:endParaRPr lang="en-US" sz="1800" dirty="0">
              <a:solidFill>
                <a:srgbClr val="000000"/>
              </a:solidFill>
            </a:endParaRPr>
          </a:p>
          <a:p>
            <a:endParaRPr lang="en-US" sz="1800" dirty="0"/>
          </a:p>
          <a:p>
            <a:endParaRPr lang="en-US" sz="1800" dirty="0"/>
          </a:p>
        </p:txBody>
      </p:sp>
      <p:sp>
        <p:nvSpPr>
          <p:cNvPr id="5" name="Title 4">
            <a:extLst>
              <a:ext uri="{FF2B5EF4-FFF2-40B4-BE49-F238E27FC236}">
                <a16:creationId xmlns:a16="http://schemas.microsoft.com/office/drawing/2014/main" id="{44FFCD71-27C6-B8B3-27AC-059F67D55D22}"/>
              </a:ext>
            </a:extLst>
          </p:cNvPr>
          <p:cNvSpPr>
            <a:spLocks noGrp="1"/>
          </p:cNvSpPr>
          <p:nvPr>
            <p:ph type="title" idx="2"/>
          </p:nvPr>
        </p:nvSpPr>
        <p:spPr>
          <a:xfrm>
            <a:off x="921972" y="4356875"/>
            <a:ext cx="7267200" cy="326200"/>
          </a:xfrm>
        </p:spPr>
        <p:txBody>
          <a:bodyPr anchor="ctr"/>
          <a:lstStyle/>
          <a:p>
            <a:pPr algn="ctr"/>
            <a:r>
              <a:rPr lang="en-US" sz="1200" b="1" dirty="0">
                <a:latin typeface="+mn-lt"/>
              </a:rPr>
              <a:t>Note</a:t>
            </a:r>
            <a:r>
              <a:rPr lang="en-US" sz="1200" dirty="0">
                <a:latin typeface="+mn-lt"/>
              </a:rPr>
              <a:t>: Food and drinks are not allowed on desks or near test materials</a:t>
            </a:r>
          </a:p>
        </p:txBody>
      </p:sp>
      <p:sp>
        <p:nvSpPr>
          <p:cNvPr id="4" name="Slide Number Placeholder 3">
            <a:extLst>
              <a:ext uri="{FF2B5EF4-FFF2-40B4-BE49-F238E27FC236}">
                <a16:creationId xmlns:a16="http://schemas.microsoft.com/office/drawing/2014/main" id="{B410FD06-850F-427B-B45F-66E7630A15CF}"/>
              </a:ext>
            </a:extLst>
          </p:cNvPr>
          <p:cNvSpPr>
            <a:spLocks noGrp="1"/>
          </p:cNvSpPr>
          <p:nvPr>
            <p:ph type="sldNum" idx="12"/>
          </p:nvPr>
        </p:nvSpPr>
        <p:spPr/>
        <p:txBody>
          <a:bodyPr>
            <a:normAutofit/>
          </a:bodyPr>
          <a:lstStyle/>
          <a:p>
            <a:fld id="{C479D5F6-EDCB-402A-AC08-4943A1820E8F}" type="slidenum">
              <a:rPr lang="en-US" smtClean="0"/>
              <a:pPr/>
              <a:t>116</a:t>
            </a:fld>
            <a:endParaRPr lang="en-US" dirty="0"/>
          </a:p>
        </p:txBody>
      </p:sp>
    </p:spTree>
    <p:extLst>
      <p:ext uri="{BB962C8B-B14F-4D97-AF65-F5344CB8AC3E}">
        <p14:creationId xmlns:p14="http://schemas.microsoft.com/office/powerpoint/2010/main" val="339247072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75ECD-9ED1-45C8-9731-FE803392C511}"/>
              </a:ext>
            </a:extLst>
          </p:cNvPr>
          <p:cNvSpPr>
            <a:spLocks noGrp="1"/>
          </p:cNvSpPr>
          <p:nvPr>
            <p:ph type="title"/>
          </p:nvPr>
        </p:nvSpPr>
        <p:spPr/>
        <p:txBody>
          <a:bodyPr>
            <a:normAutofit/>
          </a:bodyPr>
          <a:lstStyle/>
          <a:p>
            <a:r>
              <a:rPr lang="en-US" sz="2800" dirty="0"/>
              <a:t>Test Environment</a:t>
            </a:r>
          </a:p>
        </p:txBody>
      </p:sp>
      <p:sp>
        <p:nvSpPr>
          <p:cNvPr id="3" name="Content Placeholder 2">
            <a:extLst>
              <a:ext uri="{FF2B5EF4-FFF2-40B4-BE49-F238E27FC236}">
                <a16:creationId xmlns:a16="http://schemas.microsoft.com/office/drawing/2014/main" id="{5A230BC0-6170-4BAA-A8EF-52B3CDCAAFEC}"/>
              </a:ext>
            </a:extLst>
          </p:cNvPr>
          <p:cNvSpPr>
            <a:spLocks noGrp="1"/>
          </p:cNvSpPr>
          <p:nvPr>
            <p:ph type="body" idx="1"/>
          </p:nvPr>
        </p:nvSpPr>
        <p:spPr>
          <a:xfrm>
            <a:off x="311702" y="961292"/>
            <a:ext cx="8487741" cy="3225983"/>
          </a:xfrm>
        </p:spPr>
        <p:txBody>
          <a:bodyPr>
            <a:normAutofit/>
          </a:bodyPr>
          <a:lstStyle/>
          <a:p>
            <a:pPr marL="285750" indent="-285750">
              <a:buClr>
                <a:sysClr val="windowText" lastClr="000000"/>
              </a:buClr>
              <a:defRPr/>
            </a:pPr>
            <a:r>
              <a:rPr lang="en-US" sz="1800" b="1" dirty="0">
                <a:solidFill>
                  <a:srgbClr val="000000"/>
                </a:solidFill>
              </a:rPr>
              <a:t>Do not </a:t>
            </a:r>
            <a:r>
              <a:rPr lang="en-US" sz="1800" dirty="0">
                <a:solidFill>
                  <a:srgbClr val="000000"/>
                </a:solidFill>
              </a:rPr>
              <a:t>display/allow any content related posters or aids that suggest possible answers to students in the testing environment such as:</a:t>
            </a:r>
          </a:p>
          <a:p>
            <a:pPr lvl="1">
              <a:buClr>
                <a:sysClr val="windowText" lastClr="000000"/>
              </a:buClr>
              <a:buFont typeface="Arial" panose="020B0604020202020204" pitchFamily="34" charset="0"/>
              <a:buChar char="•"/>
              <a:defRPr/>
            </a:pPr>
            <a:r>
              <a:rPr lang="en-US" sz="1800" dirty="0">
                <a:solidFill>
                  <a:srgbClr val="000000"/>
                </a:solidFill>
                <a:latin typeface="+mn-lt"/>
              </a:rPr>
              <a:t>Word walls</a:t>
            </a:r>
          </a:p>
          <a:p>
            <a:pPr lvl="1">
              <a:buClr>
                <a:sysClr val="windowText" lastClr="000000"/>
              </a:buClr>
              <a:buFont typeface="Arial" panose="020B0604020202020204" pitchFamily="34" charset="0"/>
              <a:buChar char="•"/>
              <a:defRPr/>
            </a:pPr>
            <a:r>
              <a:rPr lang="en-US" sz="1800" dirty="0">
                <a:solidFill>
                  <a:srgbClr val="000000"/>
                </a:solidFill>
                <a:latin typeface="+mn-lt"/>
              </a:rPr>
              <a:t>Steps for solving math equations</a:t>
            </a:r>
          </a:p>
          <a:p>
            <a:pPr lvl="1">
              <a:buClr>
                <a:sysClr val="windowText" lastClr="000000"/>
              </a:buClr>
              <a:buFont typeface="Arial" panose="020B0604020202020204" pitchFamily="34" charset="0"/>
              <a:buChar char="•"/>
              <a:defRPr/>
            </a:pPr>
            <a:r>
              <a:rPr lang="en-US" sz="1800" dirty="0">
                <a:solidFill>
                  <a:srgbClr val="000000"/>
                </a:solidFill>
                <a:latin typeface="+mn-lt"/>
              </a:rPr>
              <a:t>Any resource that defines, explains, or illustrates terminology or concepts</a:t>
            </a:r>
          </a:p>
          <a:p>
            <a:pPr marL="285750" indent="-285750">
              <a:buClr>
                <a:sysClr val="windowText" lastClr="000000"/>
              </a:buClr>
              <a:defRPr/>
            </a:pPr>
            <a:r>
              <a:rPr lang="en-US" sz="1800" b="1" dirty="0">
                <a:solidFill>
                  <a:srgbClr val="000000"/>
                </a:solidFill>
              </a:rPr>
              <a:t>General rule: When in doubt, cover it.</a:t>
            </a:r>
            <a:endParaRPr lang="en-US" sz="1800" dirty="0">
              <a:solidFill>
                <a:srgbClr val="6C1B89"/>
              </a:solidFill>
            </a:endParaRPr>
          </a:p>
        </p:txBody>
      </p:sp>
      <p:sp>
        <p:nvSpPr>
          <p:cNvPr id="7" name="Title 6">
            <a:extLst>
              <a:ext uri="{FF2B5EF4-FFF2-40B4-BE49-F238E27FC236}">
                <a16:creationId xmlns:a16="http://schemas.microsoft.com/office/drawing/2014/main" id="{89F46071-144C-9169-7228-0490B1D67400}"/>
              </a:ext>
            </a:extLst>
          </p:cNvPr>
          <p:cNvSpPr>
            <a:spLocks noGrp="1"/>
          </p:cNvSpPr>
          <p:nvPr>
            <p:ph type="title" idx="2"/>
          </p:nvPr>
        </p:nvSpPr>
        <p:spPr>
          <a:xfrm>
            <a:off x="123875" y="4347399"/>
            <a:ext cx="7988494" cy="351625"/>
          </a:xfrm>
        </p:spPr>
        <p:txBody>
          <a:bodyPr anchor="ctr"/>
          <a:lstStyle/>
          <a:p>
            <a:r>
              <a:rPr lang="en-US" sz="1200" dirty="0">
                <a:solidFill>
                  <a:prstClr val="black"/>
                </a:solidFill>
                <a:latin typeface="+mn-lt"/>
                <a:ea typeface="ＭＳ Ｐゴシック" pitchFamily="34" charset="-128"/>
              </a:rPr>
              <a:t>Posters that do not include content specific definitions, content related processes or solutions may remain on the wall</a:t>
            </a:r>
            <a:endParaRPr lang="en-US" sz="1200" dirty="0">
              <a:latin typeface="+mn-lt"/>
            </a:endParaRPr>
          </a:p>
        </p:txBody>
      </p:sp>
      <p:sp>
        <p:nvSpPr>
          <p:cNvPr id="4" name="Slide Number Placeholder 3">
            <a:extLst>
              <a:ext uri="{FF2B5EF4-FFF2-40B4-BE49-F238E27FC236}">
                <a16:creationId xmlns:a16="http://schemas.microsoft.com/office/drawing/2014/main" id="{2F0134DF-DF2E-418F-BC72-B9DEE1BCECBA}"/>
              </a:ext>
            </a:extLst>
          </p:cNvPr>
          <p:cNvSpPr>
            <a:spLocks noGrp="1"/>
          </p:cNvSpPr>
          <p:nvPr>
            <p:ph type="sldNum" idx="12"/>
          </p:nvPr>
        </p:nvSpPr>
        <p:spPr/>
        <p:txBody>
          <a:bodyPr>
            <a:normAutofit/>
          </a:bodyPr>
          <a:lstStyle/>
          <a:p>
            <a:fld id="{C479D5F6-EDCB-402A-AC08-4943A1820E8F}" type="slidenum">
              <a:rPr lang="en-US" smtClean="0"/>
              <a:pPr/>
              <a:t>117</a:t>
            </a:fld>
            <a:endParaRPr lang="en-US" dirty="0"/>
          </a:p>
        </p:txBody>
      </p:sp>
    </p:spTree>
    <p:extLst>
      <p:ext uri="{BB962C8B-B14F-4D97-AF65-F5344CB8AC3E}">
        <p14:creationId xmlns:p14="http://schemas.microsoft.com/office/powerpoint/2010/main" val="283690906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A334A-568B-44F1-9CDB-1710D397FEFF}"/>
              </a:ext>
            </a:extLst>
          </p:cNvPr>
          <p:cNvSpPr>
            <a:spLocks noGrp="1"/>
          </p:cNvSpPr>
          <p:nvPr>
            <p:ph type="title"/>
          </p:nvPr>
        </p:nvSpPr>
        <p:spPr/>
        <p:txBody>
          <a:bodyPr>
            <a:normAutofit/>
          </a:bodyPr>
          <a:lstStyle/>
          <a:p>
            <a:r>
              <a:rPr lang="en-US" sz="2800" dirty="0"/>
              <a:t>Headphones</a:t>
            </a:r>
          </a:p>
        </p:txBody>
      </p:sp>
      <p:sp>
        <p:nvSpPr>
          <p:cNvPr id="3" name="Content Placeholder 2">
            <a:extLst>
              <a:ext uri="{FF2B5EF4-FFF2-40B4-BE49-F238E27FC236}">
                <a16:creationId xmlns:a16="http://schemas.microsoft.com/office/drawing/2014/main" id="{3D1BB92D-B472-4637-9BA0-0327169BC84E}"/>
              </a:ext>
            </a:extLst>
          </p:cNvPr>
          <p:cNvSpPr>
            <a:spLocks noGrp="1"/>
          </p:cNvSpPr>
          <p:nvPr>
            <p:ph type="body" idx="1"/>
          </p:nvPr>
        </p:nvSpPr>
        <p:spPr>
          <a:xfrm>
            <a:off x="311702" y="976923"/>
            <a:ext cx="8487741" cy="3210352"/>
          </a:xfrm>
        </p:spPr>
        <p:txBody>
          <a:bodyPr>
            <a:normAutofit/>
          </a:bodyPr>
          <a:lstStyle/>
          <a:p>
            <a:pPr marL="0" indent="0">
              <a:buClr>
                <a:sysClr val="windowText" lastClr="000000"/>
              </a:buClr>
              <a:buNone/>
              <a:defRPr/>
            </a:pPr>
            <a:r>
              <a:rPr lang="en-US" sz="1800" dirty="0">
                <a:solidFill>
                  <a:sysClr val="windowText" lastClr="000000"/>
                </a:solidFill>
              </a:rPr>
              <a:t>Text-to-Speech (TTS)</a:t>
            </a:r>
          </a:p>
          <a:p>
            <a:pPr marL="257175" indent="-257175">
              <a:buClr>
                <a:sysClr val="windowText" lastClr="000000"/>
              </a:buClr>
              <a:defRPr/>
            </a:pPr>
            <a:r>
              <a:rPr lang="en-US" sz="1800" dirty="0">
                <a:solidFill>
                  <a:sysClr val="windowText" lastClr="000000"/>
                </a:solidFill>
              </a:rPr>
              <a:t>Students must wear headphones if they are in a room with other students</a:t>
            </a:r>
          </a:p>
          <a:p>
            <a:pPr marL="257175" indent="-257175">
              <a:buClr>
                <a:sysClr val="windowText" lastClr="000000"/>
              </a:buClr>
              <a:defRPr/>
            </a:pPr>
            <a:r>
              <a:rPr lang="en-US" sz="1800" dirty="0">
                <a:solidFill>
                  <a:sysClr val="windowText" lastClr="000000"/>
                </a:solidFill>
              </a:rPr>
              <a:t>Test students separately if they are unable to wear headphones</a:t>
            </a:r>
          </a:p>
          <a:p>
            <a:pPr>
              <a:buClr>
                <a:sysClr val="windowText" lastClr="000000"/>
              </a:buClr>
              <a:defRPr/>
            </a:pPr>
            <a:endParaRPr lang="en-US" sz="1800" dirty="0">
              <a:solidFill>
                <a:sysClr val="windowText" lastClr="000000"/>
              </a:solidFill>
            </a:endParaRPr>
          </a:p>
          <a:p>
            <a:endParaRPr lang="en-US" sz="1800" dirty="0"/>
          </a:p>
          <a:p>
            <a:endParaRPr lang="en-US" sz="1800" dirty="0"/>
          </a:p>
        </p:txBody>
      </p:sp>
      <p:sp>
        <p:nvSpPr>
          <p:cNvPr id="6" name="Title 5">
            <a:extLst>
              <a:ext uri="{FF2B5EF4-FFF2-40B4-BE49-F238E27FC236}">
                <a16:creationId xmlns:a16="http://schemas.microsoft.com/office/drawing/2014/main" id="{9FB747EE-3ACF-2F32-7B7C-1D860FDC0C82}"/>
              </a:ext>
            </a:extLst>
          </p:cNvPr>
          <p:cNvSpPr>
            <a:spLocks noGrp="1"/>
          </p:cNvSpPr>
          <p:nvPr>
            <p:ph type="title" idx="2"/>
          </p:nvPr>
        </p:nvSpPr>
        <p:spPr>
          <a:xfrm>
            <a:off x="921972" y="4345497"/>
            <a:ext cx="7267200" cy="402451"/>
          </a:xfrm>
        </p:spPr>
        <p:txBody>
          <a:bodyPr anchor="ctr"/>
          <a:lstStyle/>
          <a:p>
            <a:pPr algn="ctr"/>
            <a:r>
              <a:rPr lang="en-US" sz="1200" b="1" dirty="0">
                <a:solidFill>
                  <a:sysClr val="windowText" lastClr="000000"/>
                </a:solidFill>
                <a:latin typeface="+mn-lt"/>
              </a:rPr>
              <a:t>Note</a:t>
            </a:r>
            <a:r>
              <a:rPr lang="en-US" sz="1200" dirty="0">
                <a:solidFill>
                  <a:sysClr val="windowText" lastClr="000000"/>
                </a:solidFill>
                <a:latin typeface="+mn-lt"/>
              </a:rPr>
              <a:t>: CMAS assessments do not contain audio </a:t>
            </a:r>
            <a:r>
              <a:rPr lang="en-US" sz="1200" b="1" dirty="0">
                <a:solidFill>
                  <a:sysClr val="windowText" lastClr="000000"/>
                </a:solidFill>
                <a:latin typeface="+mn-lt"/>
              </a:rPr>
              <a:t>unless</a:t>
            </a:r>
            <a:r>
              <a:rPr lang="en-US" sz="1200" dirty="0">
                <a:solidFill>
                  <a:sysClr val="windowText" lastClr="000000"/>
                </a:solidFill>
                <a:latin typeface="+mn-lt"/>
              </a:rPr>
              <a:t> TTS is assigned</a:t>
            </a:r>
            <a:endParaRPr lang="en-US" sz="1200" dirty="0">
              <a:latin typeface="+mn-lt"/>
            </a:endParaRPr>
          </a:p>
        </p:txBody>
      </p:sp>
      <p:sp>
        <p:nvSpPr>
          <p:cNvPr id="4" name="Slide Number Placeholder 3">
            <a:extLst>
              <a:ext uri="{FF2B5EF4-FFF2-40B4-BE49-F238E27FC236}">
                <a16:creationId xmlns:a16="http://schemas.microsoft.com/office/drawing/2014/main" id="{E7AADE96-884D-4F12-B240-CA6156B00BDF}"/>
              </a:ext>
            </a:extLst>
          </p:cNvPr>
          <p:cNvSpPr>
            <a:spLocks noGrp="1"/>
          </p:cNvSpPr>
          <p:nvPr>
            <p:ph type="sldNum" idx="12"/>
          </p:nvPr>
        </p:nvSpPr>
        <p:spPr/>
        <p:txBody>
          <a:bodyPr>
            <a:normAutofit/>
          </a:bodyPr>
          <a:lstStyle/>
          <a:p>
            <a:fld id="{C479D5F6-EDCB-402A-AC08-4943A1820E8F}" type="slidenum">
              <a:rPr lang="en-US" smtClean="0"/>
              <a:pPr/>
              <a:t>118</a:t>
            </a:fld>
            <a:endParaRPr lang="en-US" dirty="0"/>
          </a:p>
        </p:txBody>
      </p:sp>
    </p:spTree>
    <p:extLst>
      <p:ext uri="{BB962C8B-B14F-4D97-AF65-F5344CB8AC3E}">
        <p14:creationId xmlns:p14="http://schemas.microsoft.com/office/powerpoint/2010/main" val="333393298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1BB92D-B472-4637-9BA0-0327169BC84E}"/>
              </a:ext>
            </a:extLst>
          </p:cNvPr>
          <p:cNvSpPr>
            <a:spLocks noGrp="1"/>
          </p:cNvSpPr>
          <p:nvPr>
            <p:ph type="body" idx="1"/>
          </p:nvPr>
        </p:nvSpPr>
        <p:spPr>
          <a:xfrm>
            <a:off x="311702" y="949281"/>
            <a:ext cx="3999900" cy="3416400"/>
          </a:xfrm>
        </p:spPr>
        <p:txBody>
          <a:bodyPr>
            <a:noAutofit/>
          </a:bodyPr>
          <a:lstStyle/>
          <a:p>
            <a:pPr marL="171450" indent="-161925">
              <a:buClr>
                <a:sysClr val="windowText" lastClr="000000"/>
              </a:buClr>
              <a:defRPr/>
            </a:pPr>
            <a:r>
              <a:rPr lang="en-US" sz="1800" dirty="0">
                <a:solidFill>
                  <a:sysClr val="windowText" lastClr="000000"/>
                </a:solidFill>
                <a:latin typeface="+mn-lt"/>
              </a:rPr>
              <a:t>Calculators by grade</a:t>
            </a:r>
          </a:p>
          <a:p>
            <a:pPr marL="398463" lvl="1" indent="-146050">
              <a:buClr>
                <a:sysClr val="windowText" lastClr="000000"/>
              </a:buClr>
              <a:buFont typeface="Arial" panose="020B0604020202020204" pitchFamily="34" charset="0"/>
              <a:buChar char="•"/>
              <a:defRPr/>
            </a:pPr>
            <a:r>
              <a:rPr lang="en-US" sz="1800" dirty="0">
                <a:solidFill>
                  <a:sysClr val="windowText" lastClr="000000"/>
                </a:solidFill>
                <a:latin typeface="+mn-lt"/>
              </a:rPr>
              <a:t>Math</a:t>
            </a:r>
          </a:p>
          <a:p>
            <a:pPr marL="687388" lvl="2" indent="-149225">
              <a:buClr>
                <a:sysClr val="windowText" lastClr="000000"/>
              </a:buClr>
              <a:buFont typeface="Arial" panose="020B0604020202020204" pitchFamily="34" charset="0"/>
              <a:buChar char="•"/>
              <a:defRPr/>
            </a:pPr>
            <a:r>
              <a:rPr lang="en-US" sz="1800" dirty="0">
                <a:solidFill>
                  <a:sysClr val="windowText" lastClr="000000"/>
                </a:solidFill>
                <a:latin typeface="+mn-lt"/>
              </a:rPr>
              <a:t>Grades 6 and 7 – Five function with square root and percentage functions</a:t>
            </a:r>
          </a:p>
          <a:p>
            <a:pPr marL="687388" lvl="2" indent="-149225">
              <a:buClr>
                <a:sysClr val="windowText" lastClr="000000"/>
              </a:buClr>
              <a:buFont typeface="Arial" panose="020B0604020202020204" pitchFamily="34" charset="0"/>
              <a:buChar char="•"/>
              <a:defRPr/>
            </a:pPr>
            <a:r>
              <a:rPr lang="en-US" sz="1800" dirty="0">
                <a:solidFill>
                  <a:sysClr val="windowText" lastClr="000000"/>
                </a:solidFill>
                <a:latin typeface="+mn-lt"/>
              </a:rPr>
              <a:t>Grade 8 – Scientific</a:t>
            </a:r>
          </a:p>
          <a:p>
            <a:pPr marL="398463" lvl="1" indent="-146050">
              <a:buClr>
                <a:sysClr val="windowText" lastClr="000000"/>
              </a:buClr>
              <a:buFont typeface="Arial" panose="020B0604020202020204" pitchFamily="34" charset="0"/>
              <a:buChar char="•"/>
              <a:defRPr/>
            </a:pPr>
            <a:r>
              <a:rPr lang="en-US" sz="1800" dirty="0">
                <a:solidFill>
                  <a:sysClr val="windowText" lastClr="000000"/>
                </a:solidFill>
                <a:latin typeface="+mn-lt"/>
              </a:rPr>
              <a:t>Science</a:t>
            </a:r>
          </a:p>
          <a:p>
            <a:pPr marL="687388" lvl="2" indent="-149225">
              <a:buClr>
                <a:sysClr val="windowText" lastClr="000000"/>
              </a:buClr>
              <a:buFont typeface="Arial" panose="020B0604020202020204" pitchFamily="34" charset="0"/>
              <a:buChar char="•"/>
              <a:defRPr/>
            </a:pPr>
            <a:r>
              <a:rPr lang="en-US" sz="1800" dirty="0">
                <a:solidFill>
                  <a:sysClr val="windowText" lastClr="000000"/>
                </a:solidFill>
                <a:latin typeface="+mn-lt"/>
              </a:rPr>
              <a:t>Grade 5 – Four function with percentage function</a:t>
            </a:r>
          </a:p>
          <a:p>
            <a:pPr marL="687388" lvl="2" indent="-149225">
              <a:buClr>
                <a:sysClr val="windowText" lastClr="000000"/>
              </a:buClr>
              <a:buFont typeface="Arial" panose="020B0604020202020204" pitchFamily="34" charset="0"/>
              <a:buChar char="•"/>
              <a:defRPr/>
            </a:pPr>
            <a:r>
              <a:rPr lang="en-US" sz="1800" dirty="0">
                <a:solidFill>
                  <a:sysClr val="windowText" lastClr="000000"/>
                </a:solidFill>
                <a:latin typeface="+mn-lt"/>
              </a:rPr>
              <a:t>Grades 8 and 11 – Scientific</a:t>
            </a:r>
          </a:p>
        </p:txBody>
      </p:sp>
      <p:sp>
        <p:nvSpPr>
          <p:cNvPr id="8" name="Text Placeholder 7">
            <a:extLst>
              <a:ext uri="{FF2B5EF4-FFF2-40B4-BE49-F238E27FC236}">
                <a16:creationId xmlns:a16="http://schemas.microsoft.com/office/drawing/2014/main" id="{48CD8B32-886F-F974-1F61-21C0449BE6D0}"/>
              </a:ext>
            </a:extLst>
          </p:cNvPr>
          <p:cNvSpPr>
            <a:spLocks noGrp="1"/>
          </p:cNvSpPr>
          <p:nvPr>
            <p:ph type="body" idx="2"/>
          </p:nvPr>
        </p:nvSpPr>
        <p:spPr>
          <a:xfrm>
            <a:off x="4832402" y="949281"/>
            <a:ext cx="3999900" cy="3416400"/>
          </a:xfrm>
        </p:spPr>
        <p:txBody>
          <a:bodyPr>
            <a:normAutofit lnSpcReduction="10000"/>
          </a:bodyPr>
          <a:lstStyle/>
          <a:p>
            <a:pPr marL="171450" indent="-161925">
              <a:buClr>
                <a:sysClr val="windowText" lastClr="000000"/>
              </a:buClr>
              <a:defRPr/>
            </a:pPr>
            <a:r>
              <a:rPr lang="en-US" sz="1800" dirty="0">
                <a:solidFill>
                  <a:sysClr val="windowText" lastClr="000000"/>
                </a:solidFill>
              </a:rPr>
              <a:t>Availability</a:t>
            </a:r>
          </a:p>
          <a:p>
            <a:pPr marL="398463" lvl="1" indent="-146050">
              <a:buClr>
                <a:sysClr val="windowText" lastClr="000000"/>
              </a:buClr>
              <a:buFont typeface="Arial" panose="020B0604020202020204" pitchFamily="34" charset="0"/>
              <a:buChar char="•"/>
              <a:defRPr/>
            </a:pPr>
            <a:r>
              <a:rPr lang="en-US" sz="1800" dirty="0">
                <a:solidFill>
                  <a:sysClr val="windowText" lastClr="000000"/>
                </a:solidFill>
                <a:latin typeface="+mn-lt"/>
              </a:rPr>
              <a:t>Computer-based testing </a:t>
            </a:r>
          </a:p>
          <a:p>
            <a:pPr marL="687388" lvl="2" indent="-149225">
              <a:buClr>
                <a:sysClr val="windowText" lastClr="000000"/>
              </a:buClr>
              <a:buFont typeface="Arial" panose="020B0604020202020204" pitchFamily="34" charset="0"/>
              <a:buChar char="•"/>
              <a:defRPr/>
            </a:pPr>
            <a:r>
              <a:rPr lang="en-US" sz="1400" dirty="0">
                <a:solidFill>
                  <a:sysClr val="windowText" lastClr="000000"/>
                </a:solidFill>
                <a:latin typeface="+mn-lt"/>
              </a:rPr>
              <a:t>The correct calculators are automatically provided to students by TestNav. The school must supply students requiring specialty or handheld calculators with the appropriate grade-level calculator.</a:t>
            </a:r>
          </a:p>
          <a:p>
            <a:pPr marL="398463" lvl="1" indent="-146050">
              <a:buClr>
                <a:sysClr val="windowText" lastClr="000000"/>
              </a:buClr>
              <a:buFont typeface="Arial" panose="020B0604020202020204" pitchFamily="34" charset="0"/>
              <a:buChar char="•"/>
              <a:defRPr/>
            </a:pPr>
            <a:r>
              <a:rPr lang="en-US" sz="1800" dirty="0">
                <a:solidFill>
                  <a:sysClr val="windowText" lastClr="000000"/>
                </a:solidFill>
                <a:latin typeface="+mn-lt"/>
              </a:rPr>
              <a:t>Paper-based testing</a:t>
            </a:r>
          </a:p>
          <a:p>
            <a:pPr marL="687388" lvl="2" indent="-149225">
              <a:buClr>
                <a:sysClr val="windowText" lastClr="000000"/>
              </a:buClr>
              <a:buFont typeface="Arial" panose="020B0604020202020204" pitchFamily="34" charset="0"/>
              <a:buChar char="•"/>
              <a:defRPr/>
            </a:pPr>
            <a:r>
              <a:rPr lang="en-US" sz="1400" dirty="0">
                <a:solidFill>
                  <a:sysClr val="windowText" lastClr="000000"/>
                </a:solidFill>
                <a:latin typeface="+mn-lt"/>
              </a:rPr>
              <a:t>The school must supply students with the appropriate grade-level calculator, including specialty calculators, as needed by individual students.</a:t>
            </a:r>
            <a:endParaRPr lang="en-US" sz="1400" dirty="0">
              <a:latin typeface="+mn-lt"/>
            </a:endParaRPr>
          </a:p>
        </p:txBody>
      </p:sp>
      <p:sp>
        <p:nvSpPr>
          <p:cNvPr id="4" name="Slide Number Placeholder 3">
            <a:extLst>
              <a:ext uri="{FF2B5EF4-FFF2-40B4-BE49-F238E27FC236}">
                <a16:creationId xmlns:a16="http://schemas.microsoft.com/office/drawing/2014/main" id="{E7AADE96-884D-4F12-B240-CA6156B00BDF}"/>
              </a:ext>
            </a:extLst>
          </p:cNvPr>
          <p:cNvSpPr>
            <a:spLocks noGrp="1"/>
          </p:cNvSpPr>
          <p:nvPr>
            <p:ph type="sldNum" idx="12"/>
          </p:nvPr>
        </p:nvSpPr>
        <p:spPr/>
        <p:txBody>
          <a:bodyPr>
            <a:normAutofit/>
          </a:bodyPr>
          <a:lstStyle/>
          <a:p>
            <a:fld id="{C479D5F6-EDCB-402A-AC08-4943A1820E8F}" type="slidenum">
              <a:rPr lang="en-US" smtClean="0"/>
              <a:pPr/>
              <a:t>119</a:t>
            </a:fld>
            <a:endParaRPr lang="en-US" dirty="0"/>
          </a:p>
        </p:txBody>
      </p:sp>
      <p:sp>
        <p:nvSpPr>
          <p:cNvPr id="2" name="Title 1">
            <a:extLst>
              <a:ext uri="{FF2B5EF4-FFF2-40B4-BE49-F238E27FC236}">
                <a16:creationId xmlns:a16="http://schemas.microsoft.com/office/drawing/2014/main" id="{7B7A334A-568B-44F1-9CDB-1710D397FEFF}"/>
              </a:ext>
            </a:extLst>
          </p:cNvPr>
          <p:cNvSpPr>
            <a:spLocks noGrp="1"/>
          </p:cNvSpPr>
          <p:nvPr>
            <p:ph type="title"/>
          </p:nvPr>
        </p:nvSpPr>
        <p:spPr/>
        <p:txBody>
          <a:bodyPr>
            <a:normAutofit/>
          </a:bodyPr>
          <a:lstStyle/>
          <a:p>
            <a:r>
              <a:rPr lang="en-US" sz="2800" dirty="0"/>
              <a:t>Calculators</a:t>
            </a:r>
          </a:p>
        </p:txBody>
      </p:sp>
      <p:sp>
        <p:nvSpPr>
          <p:cNvPr id="7" name="Diagonal Stripe 6">
            <a:hlinkClick r:id="rId2"/>
            <a:extLst>
              <a:ext uri="{FF2B5EF4-FFF2-40B4-BE49-F238E27FC236}">
                <a16:creationId xmlns:a16="http://schemas.microsoft.com/office/drawing/2014/main" id="{4D3D77DB-7046-06D3-BEC8-8917358B0DB8}"/>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600" b="1" kern="0" dirty="0">
                <a:solidFill>
                  <a:prstClr val="black"/>
                </a:solidFill>
                <a:latin typeface="+mn-lt"/>
                <a:ea typeface="Roboto" panose="02000000000000000000" pitchFamily="2" charset="0"/>
                <a:cs typeface="Roboto" panose="02000000000000000000" pitchFamily="2" charset="0"/>
              </a:rPr>
              <a:t>Calculator Policy</a:t>
            </a:r>
          </a:p>
        </p:txBody>
      </p:sp>
    </p:spTree>
    <p:extLst>
      <p:ext uri="{BB962C8B-B14F-4D97-AF65-F5344CB8AC3E}">
        <p14:creationId xmlns:p14="http://schemas.microsoft.com/office/powerpoint/2010/main" val="3673429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A2C09-66A6-075A-5D2A-08178A7989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BDC4D9-4390-BC68-EA3B-08AFFC77B6EB}"/>
              </a:ext>
            </a:extLst>
          </p:cNvPr>
          <p:cNvSpPr>
            <a:spLocks noGrp="1"/>
          </p:cNvSpPr>
          <p:nvPr>
            <p:ph type="title"/>
          </p:nvPr>
        </p:nvSpPr>
        <p:spPr/>
        <p:txBody>
          <a:bodyPr/>
          <a:lstStyle/>
          <a:p>
            <a:r>
              <a:rPr lang="en-US" sz="2800" dirty="0"/>
              <a:t>Resources</a:t>
            </a:r>
          </a:p>
        </p:txBody>
      </p:sp>
      <p:sp>
        <p:nvSpPr>
          <p:cNvPr id="3" name="Text Placeholder 2">
            <a:extLst>
              <a:ext uri="{FF2B5EF4-FFF2-40B4-BE49-F238E27FC236}">
                <a16:creationId xmlns:a16="http://schemas.microsoft.com/office/drawing/2014/main" id="{C614359E-E4B8-4F15-43F3-84015563A664}"/>
              </a:ext>
            </a:extLst>
          </p:cNvPr>
          <p:cNvSpPr>
            <a:spLocks noGrp="1"/>
          </p:cNvSpPr>
          <p:nvPr>
            <p:ph type="body" idx="1"/>
          </p:nvPr>
        </p:nvSpPr>
        <p:spPr>
          <a:xfrm>
            <a:off x="311702" y="960306"/>
            <a:ext cx="8487741" cy="3226970"/>
          </a:xfrm>
        </p:spPr>
        <p:txBody>
          <a:bodyPr>
            <a:normAutofit fontScale="77500" lnSpcReduction="20000"/>
          </a:bodyPr>
          <a:lstStyle/>
          <a:p>
            <a:pPr marL="0" marR="0" lvl="0" indent="0" algn="l" defTabSz="914400" rtl="0" eaLnBrk="1" fontAlgn="auto" latinLnBrk="0" hangingPunct="1">
              <a:lnSpc>
                <a:spcPct val="110000"/>
              </a:lnSpc>
              <a:spcBef>
                <a:spcPts val="1000"/>
              </a:spcBef>
              <a:spcAft>
                <a:spcPts val="0"/>
              </a:spcAft>
              <a:buClr>
                <a:prstClr val="black"/>
              </a:buClr>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ea typeface="+mn-ea"/>
                <a:cs typeface="+mn-cs"/>
              </a:rPr>
              <a:t>Quick Reference Materials</a:t>
            </a:r>
          </a:p>
          <a:p>
            <a:pPr marL="342900" marR="0" lvl="0" indent="-342900" algn="l" defTabSz="914400" rtl="0" eaLnBrk="1" fontAlgn="auto" latinLnBrk="0" hangingPunct="1">
              <a:lnSpc>
                <a:spcPct val="110000"/>
              </a:lnSpc>
              <a:spcBef>
                <a:spcPts val="1000"/>
              </a:spcBef>
              <a:spcAft>
                <a:spcPts val="0"/>
              </a:spcAft>
              <a:buClr>
                <a:prstClr val="black"/>
              </a:buClr>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ea typeface="+mn-ea"/>
                <a:cs typeface="+mn-cs"/>
              </a:rPr>
              <a:t>CMAS Overview</a:t>
            </a:r>
          </a:p>
          <a:p>
            <a:pPr marL="342900" marR="0" lvl="0" indent="-342900" algn="l" defTabSz="914400" rtl="0" eaLnBrk="1" fontAlgn="auto" latinLnBrk="0" hangingPunct="1">
              <a:lnSpc>
                <a:spcPct val="110000"/>
              </a:lnSpc>
              <a:spcBef>
                <a:spcPts val="1000"/>
              </a:spcBef>
              <a:spcAft>
                <a:spcPts val="0"/>
              </a:spcAft>
              <a:buClr>
                <a:prstClr val="black"/>
              </a:buClr>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ea typeface="+mn-ea"/>
                <a:cs typeface="+mn-cs"/>
              </a:rPr>
              <a:t>Technology Overview</a:t>
            </a:r>
          </a:p>
          <a:p>
            <a:pPr marL="342900" marR="0" lvl="0" indent="-342900" algn="l" defTabSz="914400" rtl="0" eaLnBrk="1" fontAlgn="auto" latinLnBrk="0" hangingPunct="1">
              <a:lnSpc>
                <a:spcPct val="110000"/>
              </a:lnSpc>
              <a:spcBef>
                <a:spcPts val="1000"/>
              </a:spcBef>
              <a:spcAft>
                <a:spcPts val="0"/>
              </a:spcAft>
              <a:buClr>
                <a:prstClr val="black"/>
              </a:buClr>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ea typeface="+mn-ea"/>
                <a:cs typeface="+mn-cs"/>
              </a:rPr>
              <a:t>Before Testing Checklist</a:t>
            </a:r>
          </a:p>
          <a:p>
            <a:pPr marL="342900" marR="0" lvl="0" indent="-342900" algn="l" defTabSz="914400" rtl="0" eaLnBrk="1" fontAlgn="auto" latinLnBrk="0" hangingPunct="1">
              <a:lnSpc>
                <a:spcPct val="110000"/>
              </a:lnSpc>
              <a:spcBef>
                <a:spcPts val="1000"/>
              </a:spcBef>
              <a:spcAft>
                <a:spcPts val="0"/>
              </a:spcAft>
              <a:buClr>
                <a:prstClr val="black"/>
              </a:buClr>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ea typeface="+mn-ea"/>
                <a:cs typeface="+mn-cs"/>
              </a:rPr>
              <a:t>Unit Testing Times and Testing Multiple Groups Guidance</a:t>
            </a:r>
          </a:p>
          <a:p>
            <a:pPr marL="342900" marR="0" lvl="0" indent="-342900" algn="l" defTabSz="914400" rtl="0" eaLnBrk="1" fontAlgn="auto" latinLnBrk="0" hangingPunct="1">
              <a:lnSpc>
                <a:spcPct val="110000"/>
              </a:lnSpc>
              <a:spcBef>
                <a:spcPts val="1000"/>
              </a:spcBef>
              <a:spcAft>
                <a:spcPts val="0"/>
              </a:spcAft>
              <a:buClr>
                <a:prstClr val="black"/>
              </a:buClr>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ea typeface="+mn-ea"/>
                <a:cs typeface="+mn-cs"/>
              </a:rPr>
              <a:t>State Assessment Acronyms</a:t>
            </a:r>
          </a:p>
          <a:p>
            <a:pPr marL="342900" marR="0" lvl="0" indent="-342900" algn="l" defTabSz="914400" rtl="0" eaLnBrk="1" fontAlgn="auto" latinLnBrk="0" hangingPunct="1">
              <a:lnSpc>
                <a:spcPct val="110000"/>
              </a:lnSpc>
              <a:spcBef>
                <a:spcPts val="1000"/>
              </a:spcBef>
              <a:spcAft>
                <a:spcPts val="0"/>
              </a:spcAft>
              <a:buClr>
                <a:prstClr val="black"/>
              </a:buClr>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ea typeface="+mn-ea"/>
                <a:cs typeface="+mn-cs"/>
              </a:rPr>
              <a:t>Creating Sample Students in the PAnext Training Site</a:t>
            </a:r>
          </a:p>
          <a:p>
            <a:pPr marL="342900" marR="0" lvl="0" indent="-342900" algn="l" defTabSz="914400" rtl="0" eaLnBrk="1" fontAlgn="auto" latinLnBrk="0" hangingPunct="1">
              <a:lnSpc>
                <a:spcPct val="110000"/>
              </a:lnSpc>
              <a:spcBef>
                <a:spcPts val="1000"/>
              </a:spcBef>
              <a:spcAft>
                <a:spcPts val="0"/>
              </a:spcAft>
              <a:buClr>
                <a:prstClr val="black"/>
              </a:buClr>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ea typeface="+mn-ea"/>
                <a:cs typeface="+mn-cs"/>
              </a:rPr>
              <a:t>CMAS and CoAlt Security Agreement</a:t>
            </a:r>
          </a:p>
          <a:p>
            <a:pPr marL="800100" marR="0" lvl="1" indent="-342900" algn="l" defTabSz="914400" rtl="0" eaLnBrk="1" fontAlgn="auto" latinLnBrk="0" hangingPunct="1">
              <a:lnSpc>
                <a:spcPct val="110000"/>
              </a:lnSpc>
              <a:spcBef>
                <a:spcPts val="500"/>
              </a:spcBef>
              <a:spcAft>
                <a:spcPts val="0"/>
              </a:spcAft>
              <a:buClr>
                <a:prstClr val="black"/>
              </a:buClr>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mn-lt"/>
                <a:ea typeface="+mn-ea"/>
                <a:cs typeface="+mn-cs"/>
              </a:rPr>
              <a:t>Sign and return to DAC/SAC</a:t>
            </a:r>
            <a:endParaRPr lang="en-US" sz="1800" dirty="0">
              <a:latin typeface="+mn-lt"/>
            </a:endParaRPr>
          </a:p>
        </p:txBody>
      </p:sp>
      <p:sp>
        <p:nvSpPr>
          <p:cNvPr id="6" name="Callout: Line 5">
            <a:extLst>
              <a:ext uri="{FF2B5EF4-FFF2-40B4-BE49-F238E27FC236}">
                <a16:creationId xmlns:a16="http://schemas.microsoft.com/office/drawing/2014/main" id="{5891E935-E914-C395-126B-9BCD7D102C9B}"/>
              </a:ext>
            </a:extLst>
          </p:cNvPr>
          <p:cNvSpPr/>
          <p:nvPr/>
        </p:nvSpPr>
        <p:spPr>
          <a:xfrm>
            <a:off x="5736492" y="475751"/>
            <a:ext cx="2101999" cy="1040434"/>
          </a:xfrm>
          <a:prstGeom prst="borderCallout1">
            <a:avLst>
              <a:gd name="adj1" fmla="val 22875"/>
              <a:gd name="adj2" fmla="val 99943"/>
              <a:gd name="adj3" fmla="val 12913"/>
              <a:gd name="adj4" fmla="val 114081"/>
            </a:avLst>
          </a:prstGeom>
          <a:gradFill>
            <a:gsLst>
              <a:gs pos="0">
                <a:schemeClr val="tx2"/>
              </a:gs>
              <a:gs pos="100000">
                <a:schemeClr val="bg1">
                  <a:lumMod val="85000"/>
                </a:schemeClr>
              </a:gs>
            </a:gsLst>
          </a:gradFill>
          <a:ln>
            <a:solidFill>
              <a:schemeClr val="tx1"/>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solidFill>
                  <a:schemeClr val="tx1"/>
                </a:solidFill>
              </a:rPr>
              <a:t>Throughout the training, click this icon to view resources relevant to the info on a slide.</a:t>
            </a:r>
          </a:p>
        </p:txBody>
      </p:sp>
      <p:sp>
        <p:nvSpPr>
          <p:cNvPr id="5" name="Diagonal Stripe 4">
            <a:extLst>
              <a:ext uri="{FF2B5EF4-FFF2-40B4-BE49-F238E27FC236}">
                <a16:creationId xmlns:a16="http://schemas.microsoft.com/office/drawing/2014/main" id="{C3A98B03-A830-ED9E-99C2-9A5A98AD72B9}"/>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800" b="1" kern="0" dirty="0">
                <a:solidFill>
                  <a:prstClr val="black"/>
                </a:solidFill>
                <a:latin typeface="+mn-lt"/>
                <a:ea typeface="Roboto" panose="02000000000000000000" pitchFamily="2" charset="0"/>
                <a:cs typeface="Roboto" panose="02000000000000000000" pitchFamily="2" charset="0"/>
              </a:rPr>
              <a:t>Resource</a:t>
            </a:r>
          </a:p>
        </p:txBody>
      </p:sp>
      <p:sp>
        <p:nvSpPr>
          <p:cNvPr id="4" name="Title 3">
            <a:extLst>
              <a:ext uri="{FF2B5EF4-FFF2-40B4-BE49-F238E27FC236}">
                <a16:creationId xmlns:a16="http://schemas.microsoft.com/office/drawing/2014/main" id="{E0A774D2-5D4E-FA88-5F0C-C126BF6773EA}"/>
              </a:ext>
            </a:extLst>
          </p:cNvPr>
          <p:cNvSpPr>
            <a:spLocks noGrp="1"/>
          </p:cNvSpPr>
          <p:nvPr>
            <p:ph type="title" idx="2"/>
          </p:nvPr>
        </p:nvSpPr>
        <p:spPr>
          <a:xfrm>
            <a:off x="1564216" y="4356875"/>
            <a:ext cx="6015567" cy="349649"/>
          </a:xfrm>
        </p:spPr>
        <p:txBody>
          <a:bodyPr anchor="ctr"/>
          <a:lstStyle/>
          <a:p>
            <a:pPr algn="ctr"/>
            <a:r>
              <a:rPr lang="en-US" sz="1200" dirty="0">
                <a:solidFill>
                  <a:schemeClr val="tx1"/>
                </a:solidFill>
                <a:latin typeface="+mn-lt"/>
              </a:rPr>
              <a:t>Resources are also available on the </a:t>
            </a:r>
            <a:r>
              <a:rPr lang="en-US" sz="1200" dirty="0">
                <a:solidFill>
                  <a:schemeClr val="tx1"/>
                </a:solidFill>
                <a:latin typeface="+mn-lt"/>
                <a:hlinkClick r:id="rId3"/>
              </a:rPr>
              <a:t>CDE Assessment CMAS Training page</a:t>
            </a:r>
            <a:endParaRPr lang="en-US" sz="1200" dirty="0">
              <a:solidFill>
                <a:schemeClr val="tx1"/>
              </a:solidFill>
              <a:latin typeface="+mn-lt"/>
            </a:endParaRPr>
          </a:p>
        </p:txBody>
      </p:sp>
    </p:spTree>
    <p:extLst>
      <p:ext uri="{BB962C8B-B14F-4D97-AF65-F5344CB8AC3E}">
        <p14:creationId xmlns:p14="http://schemas.microsoft.com/office/powerpoint/2010/main" val="403062450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1BB92D-B472-4637-9BA0-0327169BC84E}"/>
              </a:ext>
            </a:extLst>
          </p:cNvPr>
          <p:cNvSpPr>
            <a:spLocks noGrp="1"/>
          </p:cNvSpPr>
          <p:nvPr>
            <p:ph type="body" idx="1"/>
          </p:nvPr>
        </p:nvSpPr>
        <p:spPr>
          <a:xfrm>
            <a:off x="311698" y="937845"/>
            <a:ext cx="3407508" cy="3631029"/>
          </a:xfrm>
        </p:spPr>
        <p:txBody>
          <a:bodyPr>
            <a:noAutofit/>
          </a:bodyPr>
          <a:lstStyle/>
          <a:p>
            <a:pPr marL="0" indent="0">
              <a:lnSpc>
                <a:spcPct val="100000"/>
              </a:lnSpc>
              <a:buClr>
                <a:sysClr val="windowText" lastClr="000000"/>
              </a:buClr>
              <a:buNone/>
              <a:defRPr/>
            </a:pPr>
            <a:r>
              <a:rPr lang="en-US" sz="1800" b="1" dirty="0">
                <a:solidFill>
                  <a:sysClr val="windowText" lastClr="000000"/>
                </a:solidFill>
                <a:latin typeface="+mn-lt"/>
              </a:rPr>
              <a:t>Optional Geometry Tools</a:t>
            </a:r>
            <a:r>
              <a:rPr lang="en-US" sz="1800" dirty="0">
                <a:solidFill>
                  <a:sysClr val="windowText" lastClr="000000"/>
                </a:solidFill>
                <a:latin typeface="+mn-lt"/>
              </a:rPr>
              <a:t>: </a:t>
            </a:r>
          </a:p>
          <a:p>
            <a:pPr marL="285750" indent="-285750">
              <a:lnSpc>
                <a:spcPct val="100000"/>
              </a:lnSpc>
              <a:buClr>
                <a:sysClr val="windowText" lastClr="000000"/>
              </a:buClr>
              <a:defRPr/>
            </a:pPr>
            <a:endParaRPr lang="en-US" dirty="0">
              <a:solidFill>
                <a:sysClr val="windowText" lastClr="000000"/>
              </a:solidFill>
              <a:latin typeface="+mn-lt"/>
            </a:endParaRPr>
          </a:p>
          <a:p>
            <a:pPr marL="0" indent="0">
              <a:lnSpc>
                <a:spcPct val="100000"/>
              </a:lnSpc>
              <a:buClr>
                <a:sysClr val="windowText" lastClr="000000"/>
              </a:buClr>
              <a:buNone/>
              <a:defRPr/>
            </a:pPr>
            <a:r>
              <a:rPr lang="en-US" sz="1800" dirty="0">
                <a:solidFill>
                  <a:sysClr val="windowText" lastClr="000000"/>
                </a:solidFill>
                <a:latin typeface="+mn-lt"/>
              </a:rPr>
              <a:t>Schools may provide the following tools to students for </a:t>
            </a:r>
            <a:r>
              <a:rPr lang="en-US" sz="1800" b="1" dirty="0">
                <a:solidFill>
                  <a:sysClr val="windowText" lastClr="000000"/>
                </a:solidFill>
                <a:latin typeface="+mn-lt"/>
              </a:rPr>
              <a:t>Grade 8 Math</a:t>
            </a:r>
            <a:r>
              <a:rPr lang="en-US" sz="1800" dirty="0">
                <a:solidFill>
                  <a:sysClr val="windowText" lastClr="000000"/>
                </a:solidFill>
                <a:latin typeface="+mn-lt"/>
              </a:rPr>
              <a:t>:</a:t>
            </a:r>
          </a:p>
          <a:p>
            <a:pPr marL="0" indent="0">
              <a:lnSpc>
                <a:spcPct val="100000"/>
              </a:lnSpc>
              <a:buClr>
                <a:sysClr val="windowText" lastClr="000000"/>
              </a:buClr>
              <a:buNone/>
              <a:defRPr/>
            </a:pPr>
            <a:endParaRPr lang="en-US" sz="1800" dirty="0">
              <a:solidFill>
                <a:sysClr val="windowText" lastClr="000000"/>
              </a:solidFill>
              <a:latin typeface="+mn-lt"/>
            </a:endParaRPr>
          </a:p>
          <a:p>
            <a:pPr marL="0" indent="-204775">
              <a:lnSpc>
                <a:spcPct val="100000"/>
              </a:lnSpc>
              <a:buClr>
                <a:sysClr val="windowText" lastClr="000000"/>
              </a:buClr>
              <a:defRPr/>
            </a:pPr>
            <a:r>
              <a:rPr lang="en-US" sz="1800" dirty="0">
                <a:solidFill>
                  <a:sysClr val="windowText" lastClr="000000"/>
                </a:solidFill>
                <a:latin typeface="+mn-lt"/>
              </a:rPr>
              <a:t>Tracing paper</a:t>
            </a:r>
          </a:p>
          <a:p>
            <a:pPr marL="0" indent="-204775">
              <a:lnSpc>
                <a:spcPct val="100000"/>
              </a:lnSpc>
              <a:buClr>
                <a:sysClr val="windowText" lastClr="000000"/>
              </a:buClr>
              <a:defRPr/>
            </a:pPr>
            <a:r>
              <a:rPr lang="en-US" sz="1800" dirty="0">
                <a:solidFill>
                  <a:sysClr val="windowText" lastClr="000000"/>
                </a:solidFill>
                <a:latin typeface="+mn-lt"/>
              </a:rPr>
              <a:t>Reflection tools</a:t>
            </a:r>
          </a:p>
          <a:p>
            <a:pPr marL="0" indent="-204775">
              <a:lnSpc>
                <a:spcPct val="100000"/>
              </a:lnSpc>
              <a:buClr>
                <a:sysClr val="windowText" lastClr="000000"/>
              </a:buClr>
              <a:defRPr/>
            </a:pPr>
            <a:r>
              <a:rPr lang="en-US" sz="1800" dirty="0">
                <a:solidFill>
                  <a:sysClr val="windowText" lastClr="000000"/>
                </a:solidFill>
                <a:latin typeface="+mn-lt"/>
              </a:rPr>
              <a:t>Straight edges</a:t>
            </a:r>
          </a:p>
          <a:p>
            <a:pPr marL="0" indent="-204775">
              <a:lnSpc>
                <a:spcPct val="100000"/>
              </a:lnSpc>
              <a:buClr>
                <a:sysClr val="windowText" lastClr="000000"/>
              </a:buClr>
              <a:defRPr/>
            </a:pPr>
            <a:r>
              <a:rPr lang="en-US" sz="1800" dirty="0">
                <a:solidFill>
                  <a:sysClr val="windowText" lastClr="000000"/>
                </a:solidFill>
                <a:latin typeface="+mn-lt"/>
              </a:rPr>
              <a:t>Compasses</a:t>
            </a:r>
          </a:p>
          <a:p>
            <a:pPr marL="0" indent="-204775">
              <a:lnSpc>
                <a:spcPct val="100000"/>
              </a:lnSpc>
              <a:buClr>
                <a:sysClr val="windowText" lastClr="000000"/>
              </a:buClr>
              <a:defRPr/>
            </a:pPr>
            <a:r>
              <a:rPr lang="en-US" sz="1800" dirty="0">
                <a:solidFill>
                  <a:sysClr val="windowText" lastClr="000000"/>
                </a:solidFill>
                <a:latin typeface="+mn-lt"/>
              </a:rPr>
              <a:t>Protractors</a:t>
            </a:r>
          </a:p>
        </p:txBody>
      </p:sp>
      <p:sp>
        <p:nvSpPr>
          <p:cNvPr id="6" name="Text Placeholder 5">
            <a:extLst>
              <a:ext uri="{FF2B5EF4-FFF2-40B4-BE49-F238E27FC236}">
                <a16:creationId xmlns:a16="http://schemas.microsoft.com/office/drawing/2014/main" id="{AF234301-47F2-2E21-E512-CF4487D79F57}"/>
              </a:ext>
            </a:extLst>
          </p:cNvPr>
          <p:cNvSpPr>
            <a:spLocks noGrp="1"/>
          </p:cNvSpPr>
          <p:nvPr>
            <p:ph type="body" idx="2"/>
          </p:nvPr>
        </p:nvSpPr>
        <p:spPr>
          <a:xfrm>
            <a:off x="4009292" y="937846"/>
            <a:ext cx="4823010" cy="3631029"/>
          </a:xfrm>
        </p:spPr>
        <p:txBody>
          <a:bodyPr>
            <a:noAutofit/>
          </a:bodyPr>
          <a:lstStyle/>
          <a:p>
            <a:pPr marL="0" indent="0">
              <a:lnSpc>
                <a:spcPct val="100000"/>
              </a:lnSpc>
              <a:buClr>
                <a:sysClr val="windowText" lastClr="000000"/>
              </a:buClr>
              <a:buNone/>
              <a:defRPr/>
            </a:pPr>
            <a:r>
              <a:rPr lang="en-US" sz="1800" b="1" dirty="0">
                <a:solidFill>
                  <a:sysClr val="windowText" lastClr="000000"/>
                </a:solidFill>
                <a:latin typeface="+mn-lt"/>
              </a:rPr>
              <a:t>Rulers and Protractors:</a:t>
            </a:r>
          </a:p>
          <a:p>
            <a:pPr marL="80975" indent="-285750">
              <a:lnSpc>
                <a:spcPct val="100000"/>
              </a:lnSpc>
              <a:buClr>
                <a:sysClr val="windowText" lastClr="000000"/>
              </a:buClr>
              <a:defRPr/>
            </a:pPr>
            <a:endParaRPr lang="en-US" dirty="0">
              <a:solidFill>
                <a:sysClr val="windowText" lastClr="000000"/>
              </a:solidFill>
              <a:latin typeface="+mn-lt"/>
            </a:endParaRPr>
          </a:p>
          <a:p>
            <a:pPr marL="80975" indent="-285750">
              <a:lnSpc>
                <a:spcPct val="100000"/>
              </a:lnSpc>
              <a:buClr>
                <a:sysClr val="windowText" lastClr="000000"/>
              </a:buClr>
              <a:defRPr/>
            </a:pPr>
            <a:r>
              <a:rPr lang="en-US" sz="1800" b="1" dirty="0">
                <a:solidFill>
                  <a:sysClr val="windowText" lastClr="000000"/>
                </a:solidFill>
                <a:latin typeface="+mn-lt"/>
              </a:rPr>
              <a:t>CBT</a:t>
            </a:r>
          </a:p>
          <a:p>
            <a:pPr marL="538163" lvl="1" indent="-285750">
              <a:lnSpc>
                <a:spcPct val="100000"/>
              </a:lnSpc>
              <a:buClr>
                <a:sysClr val="windowText" lastClr="000000"/>
              </a:buClr>
              <a:buFont typeface="Arial" panose="020B0604020202020204" pitchFamily="34" charset="0"/>
              <a:buChar char="•"/>
              <a:defRPr/>
            </a:pPr>
            <a:r>
              <a:rPr lang="en-US" sz="1600" dirty="0">
                <a:solidFill>
                  <a:sysClr val="windowText" lastClr="000000"/>
                </a:solidFill>
                <a:latin typeface="+mn-lt"/>
              </a:rPr>
              <a:t>Rulers and protractors are available to all students automatically through TestNav, as appropriate by assessment</a:t>
            </a:r>
          </a:p>
          <a:p>
            <a:pPr marL="538163" lvl="1" indent="-285750">
              <a:lnSpc>
                <a:spcPct val="100000"/>
              </a:lnSpc>
              <a:buClr>
                <a:sysClr val="windowText" lastClr="000000"/>
              </a:buClr>
              <a:buFont typeface="Arial" panose="020B0604020202020204" pitchFamily="34" charset="0"/>
              <a:buChar char="•"/>
              <a:defRPr/>
            </a:pPr>
            <a:r>
              <a:rPr lang="en-US" sz="1800" dirty="0">
                <a:solidFill>
                  <a:sysClr val="windowText" lastClr="000000"/>
                </a:solidFill>
                <a:latin typeface="+mn-lt"/>
              </a:rPr>
              <a:t>Handheld rulers are not allowed on CBT</a:t>
            </a:r>
          </a:p>
          <a:p>
            <a:pPr marL="538163" lvl="1" indent="-285750">
              <a:lnSpc>
                <a:spcPct val="100000"/>
              </a:lnSpc>
              <a:buClr>
                <a:sysClr val="windowText" lastClr="000000"/>
              </a:buClr>
              <a:buFont typeface="Arial" panose="020B0604020202020204" pitchFamily="34" charset="0"/>
              <a:buChar char="•"/>
              <a:defRPr/>
            </a:pPr>
            <a:endParaRPr lang="en-US" sz="1800" dirty="0">
              <a:solidFill>
                <a:sysClr val="windowText" lastClr="000000"/>
              </a:solidFill>
              <a:latin typeface="+mn-lt"/>
            </a:endParaRPr>
          </a:p>
          <a:p>
            <a:pPr marL="80975" indent="-285750">
              <a:lnSpc>
                <a:spcPct val="100000"/>
              </a:lnSpc>
              <a:buClr>
                <a:sysClr val="windowText" lastClr="000000"/>
              </a:buClr>
              <a:defRPr/>
            </a:pPr>
            <a:r>
              <a:rPr lang="en-US" sz="1800" b="1" dirty="0">
                <a:solidFill>
                  <a:sysClr val="windowText" lastClr="000000"/>
                </a:solidFill>
                <a:latin typeface="+mn-lt"/>
              </a:rPr>
              <a:t>PBT</a:t>
            </a:r>
          </a:p>
          <a:p>
            <a:pPr marL="538163" lvl="1" indent="-285750">
              <a:lnSpc>
                <a:spcPct val="100000"/>
              </a:lnSpc>
              <a:buClr>
                <a:sysClr val="windowText" lastClr="000000"/>
              </a:buClr>
              <a:buFont typeface="Arial" panose="020B0604020202020204" pitchFamily="34" charset="0"/>
              <a:buChar char="•"/>
              <a:defRPr/>
            </a:pPr>
            <a:r>
              <a:rPr lang="en-US" sz="1600" dirty="0">
                <a:solidFill>
                  <a:sysClr val="windowText" lastClr="000000"/>
                </a:solidFill>
                <a:latin typeface="+mn-lt"/>
              </a:rPr>
              <a:t>Rulers and protractors are provided in the test kits sent by the vendor, as appropriate by assessment</a:t>
            </a:r>
          </a:p>
        </p:txBody>
      </p:sp>
      <p:sp>
        <p:nvSpPr>
          <p:cNvPr id="4" name="Slide Number Placeholder 3">
            <a:extLst>
              <a:ext uri="{FF2B5EF4-FFF2-40B4-BE49-F238E27FC236}">
                <a16:creationId xmlns:a16="http://schemas.microsoft.com/office/drawing/2014/main" id="{E7AADE96-884D-4F12-B240-CA6156B00BDF}"/>
              </a:ext>
            </a:extLst>
          </p:cNvPr>
          <p:cNvSpPr>
            <a:spLocks noGrp="1"/>
          </p:cNvSpPr>
          <p:nvPr>
            <p:ph type="sldNum" idx="12"/>
          </p:nvPr>
        </p:nvSpPr>
        <p:spPr/>
        <p:txBody>
          <a:bodyPr>
            <a:normAutofit/>
          </a:bodyPr>
          <a:lstStyle/>
          <a:p>
            <a:fld id="{C479D5F6-EDCB-402A-AC08-4943A1820E8F}" type="slidenum">
              <a:rPr lang="en-US" smtClean="0"/>
              <a:pPr/>
              <a:t>120</a:t>
            </a:fld>
            <a:endParaRPr lang="en-US" dirty="0"/>
          </a:p>
        </p:txBody>
      </p:sp>
      <p:sp>
        <p:nvSpPr>
          <p:cNvPr id="2" name="Title 1">
            <a:extLst>
              <a:ext uri="{FF2B5EF4-FFF2-40B4-BE49-F238E27FC236}">
                <a16:creationId xmlns:a16="http://schemas.microsoft.com/office/drawing/2014/main" id="{7B7A334A-568B-44F1-9CDB-1710D397FEFF}"/>
              </a:ext>
            </a:extLst>
          </p:cNvPr>
          <p:cNvSpPr>
            <a:spLocks noGrp="1"/>
          </p:cNvSpPr>
          <p:nvPr>
            <p:ph type="title"/>
          </p:nvPr>
        </p:nvSpPr>
        <p:spPr/>
        <p:txBody>
          <a:bodyPr>
            <a:normAutofit/>
          </a:bodyPr>
          <a:lstStyle/>
          <a:p>
            <a:r>
              <a:rPr lang="en-US" sz="2800" dirty="0"/>
              <a:t>Mathematics Materials</a:t>
            </a:r>
          </a:p>
        </p:txBody>
      </p:sp>
    </p:spTree>
    <p:extLst>
      <p:ext uri="{BB962C8B-B14F-4D97-AF65-F5344CB8AC3E}">
        <p14:creationId xmlns:p14="http://schemas.microsoft.com/office/powerpoint/2010/main" val="89827291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1BB92D-B472-4637-9BA0-0327169BC84E}"/>
              </a:ext>
            </a:extLst>
          </p:cNvPr>
          <p:cNvSpPr>
            <a:spLocks noGrp="1"/>
          </p:cNvSpPr>
          <p:nvPr>
            <p:ph type="body" idx="1"/>
          </p:nvPr>
        </p:nvSpPr>
        <p:spPr>
          <a:xfrm>
            <a:off x="311702" y="930031"/>
            <a:ext cx="4189960" cy="3638844"/>
          </a:xfrm>
        </p:spPr>
        <p:txBody>
          <a:bodyPr>
            <a:noAutofit/>
          </a:bodyPr>
          <a:lstStyle/>
          <a:p>
            <a:pPr marL="0" indent="0">
              <a:lnSpc>
                <a:spcPct val="100000"/>
              </a:lnSpc>
              <a:buClr>
                <a:sysClr val="windowText" lastClr="000000"/>
              </a:buClr>
              <a:buNone/>
              <a:defRPr/>
            </a:pPr>
            <a:r>
              <a:rPr lang="en-US" sz="1800" b="1" dirty="0">
                <a:solidFill>
                  <a:sysClr val="windowText" lastClr="000000"/>
                </a:solidFill>
                <a:latin typeface="+mn-lt"/>
              </a:rPr>
              <a:t>Mathematics Reference Sheets</a:t>
            </a:r>
          </a:p>
          <a:p>
            <a:pPr>
              <a:lnSpc>
                <a:spcPct val="100000"/>
              </a:lnSpc>
              <a:buClr>
                <a:sysClr val="windowText" lastClr="000000"/>
              </a:buClr>
              <a:defRPr/>
            </a:pPr>
            <a:r>
              <a:rPr lang="en-US" sz="1800" dirty="0">
                <a:solidFill>
                  <a:sysClr val="windowText" lastClr="000000"/>
                </a:solidFill>
                <a:latin typeface="+mn-lt"/>
              </a:rPr>
              <a:t>Computer-based testing:</a:t>
            </a:r>
          </a:p>
          <a:p>
            <a:pPr lvl="1">
              <a:lnSpc>
                <a:spcPct val="100000"/>
              </a:lnSpc>
              <a:buClr>
                <a:sysClr val="windowText" lastClr="000000"/>
              </a:buClr>
              <a:buFont typeface="Arial" panose="020B0604020202020204" pitchFamily="34" charset="0"/>
              <a:buChar char="•"/>
              <a:defRPr/>
            </a:pPr>
            <a:r>
              <a:rPr lang="en-US" sz="1800" dirty="0">
                <a:solidFill>
                  <a:sysClr val="windowText" lastClr="000000"/>
                </a:solidFill>
                <a:latin typeface="+mn-lt"/>
              </a:rPr>
              <a:t>Automatically available to all students taking mathematics tests in grades 5 through 8 through TestNav</a:t>
            </a:r>
          </a:p>
          <a:p>
            <a:pPr lvl="1">
              <a:lnSpc>
                <a:spcPct val="100000"/>
              </a:lnSpc>
              <a:buClr>
                <a:sysClr val="windowText" lastClr="000000"/>
              </a:buClr>
              <a:buFont typeface="Arial" panose="020B0604020202020204" pitchFamily="34" charset="0"/>
              <a:buChar char="•"/>
              <a:defRPr/>
            </a:pPr>
            <a:r>
              <a:rPr lang="en-US" sz="1800" b="1" dirty="0">
                <a:solidFill>
                  <a:sysClr val="windowText" lastClr="000000"/>
                </a:solidFill>
                <a:latin typeface="+mn-lt"/>
              </a:rPr>
              <a:t>Optional:</a:t>
            </a:r>
            <a:r>
              <a:rPr lang="en-US" sz="1800" dirty="0">
                <a:solidFill>
                  <a:sysClr val="windowText" lastClr="000000"/>
                </a:solidFill>
                <a:latin typeface="+mn-lt"/>
              </a:rPr>
              <a:t> Schools can provide </a:t>
            </a:r>
            <a:r>
              <a:rPr lang="en-US" sz="1800" dirty="0">
                <a:solidFill>
                  <a:sysClr val="windowText" lastClr="000000"/>
                </a:solidFill>
                <a:latin typeface="+mn-lt"/>
                <a:hlinkClick r:id="rId2"/>
              </a:rPr>
              <a:t>printed copies</a:t>
            </a:r>
            <a:r>
              <a:rPr lang="en-US" sz="1800" dirty="0">
                <a:solidFill>
                  <a:sysClr val="windowText" lastClr="000000"/>
                </a:solidFill>
                <a:latin typeface="+mn-lt"/>
              </a:rPr>
              <a:t> to students for use during testing</a:t>
            </a:r>
          </a:p>
          <a:p>
            <a:pPr>
              <a:lnSpc>
                <a:spcPct val="100000"/>
              </a:lnSpc>
              <a:buClr>
                <a:sysClr val="windowText" lastClr="000000"/>
              </a:buClr>
              <a:defRPr/>
            </a:pPr>
            <a:r>
              <a:rPr lang="en-US" sz="1800" dirty="0">
                <a:solidFill>
                  <a:sysClr val="windowText" lastClr="000000"/>
                </a:solidFill>
                <a:latin typeface="+mn-lt"/>
              </a:rPr>
              <a:t>Paper-based testing:</a:t>
            </a:r>
          </a:p>
          <a:p>
            <a:pPr lvl="1">
              <a:lnSpc>
                <a:spcPct val="100000"/>
              </a:lnSpc>
              <a:buClr>
                <a:sysClr val="windowText" lastClr="000000"/>
              </a:buClr>
              <a:buFont typeface="Arial" panose="020B0604020202020204" pitchFamily="34" charset="0"/>
              <a:buChar char="•"/>
              <a:defRPr/>
            </a:pPr>
            <a:r>
              <a:rPr lang="en-US" sz="1800" dirty="0">
                <a:solidFill>
                  <a:sysClr val="windowText" lastClr="000000"/>
                </a:solidFill>
                <a:latin typeface="+mn-lt"/>
              </a:rPr>
              <a:t>Included in all mathematics test kits for grades 5 through 8</a:t>
            </a:r>
          </a:p>
        </p:txBody>
      </p:sp>
      <p:sp>
        <p:nvSpPr>
          <p:cNvPr id="6" name="Text Placeholder 5">
            <a:extLst>
              <a:ext uri="{FF2B5EF4-FFF2-40B4-BE49-F238E27FC236}">
                <a16:creationId xmlns:a16="http://schemas.microsoft.com/office/drawing/2014/main" id="{3550AAD6-115D-FDCB-0C60-716BD1BA469E}"/>
              </a:ext>
            </a:extLst>
          </p:cNvPr>
          <p:cNvSpPr>
            <a:spLocks noGrp="1"/>
          </p:cNvSpPr>
          <p:nvPr>
            <p:ph type="body" idx="2"/>
          </p:nvPr>
        </p:nvSpPr>
        <p:spPr>
          <a:xfrm>
            <a:off x="4832401" y="930031"/>
            <a:ext cx="4189959" cy="3638844"/>
          </a:xfrm>
        </p:spPr>
        <p:txBody>
          <a:bodyPr>
            <a:noAutofit/>
          </a:bodyPr>
          <a:lstStyle/>
          <a:p>
            <a:pPr marL="0" indent="0">
              <a:lnSpc>
                <a:spcPct val="100000"/>
              </a:lnSpc>
              <a:buClr>
                <a:sysClr val="windowText" lastClr="000000"/>
              </a:buClr>
              <a:buNone/>
              <a:defRPr/>
            </a:pPr>
            <a:r>
              <a:rPr lang="en-US" sz="1800" b="1" dirty="0">
                <a:solidFill>
                  <a:sysClr val="windowText" lastClr="000000"/>
                </a:solidFill>
                <a:latin typeface="+mn-lt"/>
              </a:rPr>
              <a:t>Grade 11 Science Periodic Table</a:t>
            </a:r>
          </a:p>
          <a:p>
            <a:pPr>
              <a:lnSpc>
                <a:spcPct val="100000"/>
              </a:lnSpc>
              <a:buClr>
                <a:sysClr val="windowText" lastClr="000000"/>
              </a:buClr>
              <a:defRPr/>
            </a:pPr>
            <a:r>
              <a:rPr lang="en-US" sz="1800" dirty="0">
                <a:solidFill>
                  <a:sysClr val="windowText" lastClr="000000"/>
                </a:solidFill>
                <a:latin typeface="+mn-lt"/>
              </a:rPr>
              <a:t>Computer-based testing:</a:t>
            </a:r>
          </a:p>
          <a:p>
            <a:pPr lvl="1">
              <a:lnSpc>
                <a:spcPct val="100000"/>
              </a:lnSpc>
              <a:buClr>
                <a:sysClr val="windowText" lastClr="000000"/>
              </a:buClr>
              <a:buFont typeface="Arial" panose="020B0604020202020204" pitchFamily="34" charset="0"/>
              <a:buChar char="•"/>
              <a:defRPr/>
            </a:pPr>
            <a:r>
              <a:rPr lang="en-US" sz="1800" dirty="0">
                <a:solidFill>
                  <a:sysClr val="windowText" lastClr="000000"/>
                </a:solidFill>
                <a:latin typeface="+mn-lt"/>
              </a:rPr>
              <a:t>Automatically available to all students taking grade 11 science through TestNav</a:t>
            </a:r>
          </a:p>
          <a:p>
            <a:pPr lvl="1">
              <a:lnSpc>
                <a:spcPct val="100000"/>
              </a:lnSpc>
              <a:buClr>
                <a:sysClr val="windowText" lastClr="000000"/>
              </a:buClr>
              <a:buFont typeface="Arial" panose="020B0604020202020204" pitchFamily="34" charset="0"/>
              <a:buChar char="•"/>
              <a:defRPr/>
            </a:pPr>
            <a:r>
              <a:rPr lang="en-US" sz="1800" b="1" dirty="0">
                <a:solidFill>
                  <a:sysClr val="windowText" lastClr="000000"/>
                </a:solidFill>
                <a:latin typeface="+mn-lt"/>
              </a:rPr>
              <a:t>Optional:</a:t>
            </a:r>
            <a:r>
              <a:rPr lang="en-US" sz="1800" dirty="0">
                <a:solidFill>
                  <a:sysClr val="windowText" lastClr="000000"/>
                </a:solidFill>
                <a:latin typeface="+mn-lt"/>
              </a:rPr>
              <a:t> Schools can provide </a:t>
            </a:r>
            <a:r>
              <a:rPr lang="en-US" sz="1800" dirty="0">
                <a:solidFill>
                  <a:sysClr val="windowText" lastClr="000000"/>
                </a:solidFill>
                <a:latin typeface="+mn-lt"/>
                <a:hlinkClick r:id="rId3"/>
              </a:rPr>
              <a:t>printed copies</a:t>
            </a:r>
            <a:r>
              <a:rPr lang="en-US" sz="1800" dirty="0">
                <a:solidFill>
                  <a:sysClr val="windowText" lastClr="000000"/>
                </a:solidFill>
                <a:latin typeface="+mn-lt"/>
              </a:rPr>
              <a:t> to students for use during testing</a:t>
            </a:r>
          </a:p>
          <a:p>
            <a:pPr>
              <a:lnSpc>
                <a:spcPct val="100000"/>
              </a:lnSpc>
              <a:buClr>
                <a:sysClr val="windowText" lastClr="000000"/>
              </a:buClr>
              <a:defRPr/>
            </a:pPr>
            <a:r>
              <a:rPr lang="en-US" sz="1800" dirty="0">
                <a:solidFill>
                  <a:sysClr val="windowText" lastClr="000000"/>
                </a:solidFill>
                <a:latin typeface="+mn-lt"/>
              </a:rPr>
              <a:t>Paper-based testing:</a:t>
            </a:r>
          </a:p>
          <a:p>
            <a:pPr lvl="1">
              <a:lnSpc>
                <a:spcPct val="100000"/>
              </a:lnSpc>
              <a:buClr>
                <a:sysClr val="windowText" lastClr="000000"/>
              </a:buClr>
              <a:buFont typeface="Arial" panose="020B0604020202020204" pitchFamily="34" charset="0"/>
              <a:buChar char="•"/>
              <a:defRPr/>
            </a:pPr>
            <a:r>
              <a:rPr lang="en-US" sz="1800" dirty="0">
                <a:solidFill>
                  <a:sysClr val="windowText" lastClr="000000"/>
                </a:solidFill>
                <a:latin typeface="+mn-lt"/>
              </a:rPr>
              <a:t>Included in all grade 11 science test kits</a:t>
            </a:r>
          </a:p>
        </p:txBody>
      </p:sp>
      <p:sp>
        <p:nvSpPr>
          <p:cNvPr id="4" name="Slide Number Placeholder 3">
            <a:extLst>
              <a:ext uri="{FF2B5EF4-FFF2-40B4-BE49-F238E27FC236}">
                <a16:creationId xmlns:a16="http://schemas.microsoft.com/office/drawing/2014/main" id="{E7AADE96-884D-4F12-B240-CA6156B00BDF}"/>
              </a:ext>
            </a:extLst>
          </p:cNvPr>
          <p:cNvSpPr>
            <a:spLocks noGrp="1"/>
          </p:cNvSpPr>
          <p:nvPr>
            <p:ph type="sldNum" idx="12"/>
          </p:nvPr>
        </p:nvSpPr>
        <p:spPr/>
        <p:txBody>
          <a:bodyPr>
            <a:normAutofit/>
          </a:bodyPr>
          <a:lstStyle/>
          <a:p>
            <a:fld id="{C479D5F6-EDCB-402A-AC08-4943A1820E8F}" type="slidenum">
              <a:rPr lang="en-US" smtClean="0"/>
              <a:pPr/>
              <a:t>121</a:t>
            </a:fld>
            <a:endParaRPr lang="en-US" dirty="0"/>
          </a:p>
        </p:txBody>
      </p:sp>
      <p:sp>
        <p:nvSpPr>
          <p:cNvPr id="2" name="Title 1">
            <a:extLst>
              <a:ext uri="{FF2B5EF4-FFF2-40B4-BE49-F238E27FC236}">
                <a16:creationId xmlns:a16="http://schemas.microsoft.com/office/drawing/2014/main" id="{7B7A334A-568B-44F1-9CDB-1710D397FEFF}"/>
              </a:ext>
            </a:extLst>
          </p:cNvPr>
          <p:cNvSpPr>
            <a:spLocks noGrp="1"/>
          </p:cNvSpPr>
          <p:nvPr>
            <p:ph type="title"/>
          </p:nvPr>
        </p:nvSpPr>
        <p:spPr/>
        <p:txBody>
          <a:bodyPr>
            <a:normAutofit/>
          </a:bodyPr>
          <a:lstStyle/>
          <a:p>
            <a:r>
              <a:rPr lang="en-US" sz="2800" dirty="0"/>
              <a:t>Additional Materials</a:t>
            </a:r>
          </a:p>
        </p:txBody>
      </p:sp>
      <p:sp>
        <p:nvSpPr>
          <p:cNvPr id="7" name="Diagonal Stripe 6">
            <a:hlinkClick r:id="rId4"/>
            <a:extLst>
              <a:ext uri="{FF2B5EF4-FFF2-40B4-BE49-F238E27FC236}">
                <a16:creationId xmlns:a16="http://schemas.microsoft.com/office/drawing/2014/main" id="{32BBB918-70D5-3D43-F0A9-C446BCE57ED7}"/>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600" b="1" kern="0" dirty="0">
                <a:solidFill>
                  <a:prstClr val="black"/>
                </a:solidFill>
                <a:latin typeface="+mn-lt"/>
                <a:ea typeface="Roboto" panose="02000000000000000000" pitchFamily="2" charset="0"/>
                <a:cs typeface="Roboto" panose="02000000000000000000" pitchFamily="2" charset="0"/>
              </a:rPr>
              <a:t>Student Materials</a:t>
            </a:r>
          </a:p>
        </p:txBody>
      </p:sp>
    </p:spTree>
    <p:extLst>
      <p:ext uri="{BB962C8B-B14F-4D97-AF65-F5344CB8AC3E}">
        <p14:creationId xmlns:p14="http://schemas.microsoft.com/office/powerpoint/2010/main" val="398410380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ADE4B-CECF-4A58-87A0-223BAD7E00B7}"/>
              </a:ext>
            </a:extLst>
          </p:cNvPr>
          <p:cNvSpPr>
            <a:spLocks noGrp="1"/>
          </p:cNvSpPr>
          <p:nvPr>
            <p:ph type="title"/>
          </p:nvPr>
        </p:nvSpPr>
        <p:spPr/>
        <p:txBody>
          <a:bodyPr>
            <a:noAutofit/>
          </a:bodyPr>
          <a:lstStyle/>
          <a:p>
            <a:r>
              <a:rPr lang="en-US" sz="2800" dirty="0"/>
              <a:t>Student-to-Test Administrator Ratio</a:t>
            </a:r>
          </a:p>
        </p:txBody>
      </p:sp>
      <p:sp>
        <p:nvSpPr>
          <p:cNvPr id="6" name="Subtitle 5">
            <a:extLst>
              <a:ext uri="{FF2B5EF4-FFF2-40B4-BE49-F238E27FC236}">
                <a16:creationId xmlns:a16="http://schemas.microsoft.com/office/drawing/2014/main" id="{F46AD9D0-2844-CD61-1114-AC37D6C17C78}"/>
              </a:ext>
            </a:extLst>
          </p:cNvPr>
          <p:cNvSpPr>
            <a:spLocks noGrp="1"/>
          </p:cNvSpPr>
          <p:nvPr>
            <p:ph type="subTitle" idx="1"/>
          </p:nvPr>
        </p:nvSpPr>
        <p:spPr>
          <a:xfrm>
            <a:off x="7816" y="2809261"/>
            <a:ext cx="4634523" cy="1322700"/>
          </a:xfrm>
        </p:spPr>
        <p:txBody>
          <a:bodyPr>
            <a:noAutofit/>
          </a:bodyPr>
          <a:lstStyle/>
          <a:p>
            <a:pPr marL="171450" indent="-171450" algn="l">
              <a:lnSpc>
                <a:spcPct val="120000"/>
              </a:lnSpc>
              <a:buClr>
                <a:sysClr val="windowText" lastClr="000000"/>
              </a:buClr>
              <a:buFont typeface="Arial" panose="020B0604020202020204" pitchFamily="34" charset="0"/>
              <a:buChar char="•"/>
              <a:defRPr/>
            </a:pPr>
            <a:r>
              <a:rPr lang="en-US" sz="1400" dirty="0">
                <a:solidFill>
                  <a:srgbClr val="000000"/>
                </a:solidFill>
                <a:latin typeface="+mn-lt"/>
              </a:rPr>
              <a:t>Student-to-Test Administrator ratio must not exceed 30-to-1</a:t>
            </a:r>
          </a:p>
          <a:p>
            <a:pPr marL="460375" lvl="1" indent="-168275" algn="l">
              <a:lnSpc>
                <a:spcPct val="120000"/>
              </a:lnSpc>
              <a:buClr>
                <a:sysClr val="windowText" lastClr="000000"/>
              </a:buClr>
              <a:buFont typeface="Arial" panose="020B0604020202020204" pitchFamily="34" charset="0"/>
              <a:buChar char="•"/>
              <a:defRPr/>
            </a:pPr>
            <a:r>
              <a:rPr lang="en-US" sz="1400" dirty="0">
                <a:solidFill>
                  <a:srgbClr val="000000"/>
                </a:solidFill>
                <a:latin typeface="+mn-lt"/>
              </a:rPr>
              <a:t>Test Administrator must be able to actively monitor the space within the physical testing environment</a:t>
            </a:r>
          </a:p>
          <a:p>
            <a:pPr marL="171450" indent="-171450" algn="l">
              <a:lnSpc>
                <a:spcPct val="120000"/>
              </a:lnSpc>
              <a:buClr>
                <a:sysClr val="windowText" lastClr="000000"/>
              </a:buClr>
              <a:buFont typeface="Arial" panose="020B0604020202020204" pitchFamily="34" charset="0"/>
              <a:buChar char="•"/>
              <a:defRPr/>
            </a:pPr>
            <a:r>
              <a:rPr lang="en-US" sz="1400" dirty="0">
                <a:solidFill>
                  <a:srgbClr val="000000"/>
                </a:solidFill>
                <a:latin typeface="+mn-lt"/>
              </a:rPr>
              <a:t>Consider room configuration</a:t>
            </a:r>
          </a:p>
          <a:p>
            <a:pPr marL="460375" lvl="1" indent="-168275" algn="l">
              <a:lnSpc>
                <a:spcPct val="120000"/>
              </a:lnSpc>
              <a:buClr>
                <a:sysClr val="windowText" lastClr="000000"/>
              </a:buClr>
              <a:buFont typeface="Arial" panose="020B0604020202020204" pitchFamily="34" charset="0"/>
              <a:buChar char="•"/>
              <a:defRPr/>
            </a:pPr>
            <a:r>
              <a:rPr lang="en-US" sz="1400" dirty="0">
                <a:solidFill>
                  <a:srgbClr val="000000"/>
                </a:solidFill>
                <a:latin typeface="+mn-lt"/>
              </a:rPr>
              <a:t>Make special considerations for large testing environments or environments with complicated configurations</a:t>
            </a:r>
          </a:p>
        </p:txBody>
      </p:sp>
      <p:sp>
        <p:nvSpPr>
          <p:cNvPr id="3" name="Content Placeholder 2">
            <a:extLst>
              <a:ext uri="{FF2B5EF4-FFF2-40B4-BE49-F238E27FC236}">
                <a16:creationId xmlns:a16="http://schemas.microsoft.com/office/drawing/2014/main" id="{D35BFFDE-BD81-4714-A45D-17D0B50AFF53}"/>
              </a:ext>
            </a:extLst>
          </p:cNvPr>
          <p:cNvSpPr>
            <a:spLocks noGrp="1"/>
          </p:cNvSpPr>
          <p:nvPr>
            <p:ph type="body" idx="2"/>
          </p:nvPr>
        </p:nvSpPr>
        <p:spPr>
          <a:xfrm>
            <a:off x="4939500" y="125046"/>
            <a:ext cx="3837000" cy="4845539"/>
          </a:xfrm>
        </p:spPr>
        <p:txBody>
          <a:bodyPr>
            <a:noAutofit/>
          </a:bodyPr>
          <a:lstStyle/>
          <a:p>
            <a:pPr marL="0" indent="0">
              <a:lnSpc>
                <a:spcPct val="120000"/>
              </a:lnSpc>
              <a:buClr>
                <a:sysClr val="windowText" lastClr="000000"/>
              </a:buClr>
              <a:buNone/>
              <a:defRPr/>
            </a:pPr>
            <a:r>
              <a:rPr lang="en-US" dirty="0">
                <a:solidFill>
                  <a:srgbClr val="000000"/>
                </a:solidFill>
              </a:rPr>
              <a:t>Test Administrators must:</a:t>
            </a:r>
          </a:p>
          <a:p>
            <a:pPr>
              <a:lnSpc>
                <a:spcPct val="120000"/>
              </a:lnSpc>
              <a:buClr>
                <a:sysClr val="windowText" lastClr="000000"/>
              </a:buClr>
              <a:buFont typeface="Wingdings" panose="05000000000000000000" pitchFamily="2" charset="2"/>
              <a:buChar char="q"/>
              <a:defRPr/>
            </a:pPr>
            <a:r>
              <a:rPr lang="en-US" dirty="0">
                <a:solidFill>
                  <a:srgbClr val="000000"/>
                </a:solidFill>
                <a:latin typeface="+mn-lt"/>
              </a:rPr>
              <a:t>Actively proctor</a:t>
            </a:r>
          </a:p>
          <a:p>
            <a:pPr>
              <a:lnSpc>
                <a:spcPct val="120000"/>
              </a:lnSpc>
              <a:buClr>
                <a:sysClr val="windowText" lastClr="000000"/>
              </a:buClr>
              <a:buFont typeface="Wingdings" panose="05000000000000000000" pitchFamily="2" charset="2"/>
              <a:buChar char="q"/>
              <a:defRPr/>
            </a:pPr>
            <a:r>
              <a:rPr lang="en-US" dirty="0">
                <a:solidFill>
                  <a:srgbClr val="000000"/>
                </a:solidFill>
                <a:latin typeface="+mn-lt"/>
              </a:rPr>
              <a:t>Remain attentive and in the room during the entire testing unit</a:t>
            </a:r>
          </a:p>
          <a:p>
            <a:pPr>
              <a:lnSpc>
                <a:spcPct val="120000"/>
              </a:lnSpc>
              <a:buClr>
                <a:sysClr val="windowText" lastClr="000000"/>
              </a:buClr>
              <a:buFont typeface="Wingdings" panose="05000000000000000000" pitchFamily="2" charset="2"/>
              <a:buChar char="q"/>
              <a:defRPr/>
            </a:pPr>
            <a:r>
              <a:rPr lang="en-US" dirty="0">
                <a:solidFill>
                  <a:srgbClr val="000000"/>
                </a:solidFill>
                <a:latin typeface="+mn-lt"/>
              </a:rPr>
              <a:t>Circulate throughout the room during the test</a:t>
            </a:r>
          </a:p>
          <a:p>
            <a:pPr lvl="1">
              <a:lnSpc>
                <a:spcPct val="120000"/>
              </a:lnSpc>
              <a:buClr>
                <a:sysClr val="windowText" lastClr="000000"/>
              </a:buClr>
              <a:buFont typeface="Wingdings" panose="05000000000000000000" pitchFamily="2" charset="2"/>
              <a:buChar char="q"/>
              <a:defRPr/>
            </a:pPr>
            <a:r>
              <a:rPr lang="en-US" sz="1800" dirty="0">
                <a:solidFill>
                  <a:srgbClr val="000000"/>
                </a:solidFill>
                <a:latin typeface="+mn-lt"/>
              </a:rPr>
              <a:t>Should be able to see students working, not student work</a:t>
            </a:r>
          </a:p>
          <a:p>
            <a:endParaRPr lang="en-US" dirty="0"/>
          </a:p>
        </p:txBody>
      </p:sp>
      <p:sp>
        <p:nvSpPr>
          <p:cNvPr id="4" name="Slide Number Placeholder 3">
            <a:extLst>
              <a:ext uri="{FF2B5EF4-FFF2-40B4-BE49-F238E27FC236}">
                <a16:creationId xmlns:a16="http://schemas.microsoft.com/office/drawing/2014/main" id="{19C172AF-360E-4930-93DA-34CBADE8EA31}"/>
              </a:ext>
            </a:extLst>
          </p:cNvPr>
          <p:cNvSpPr>
            <a:spLocks noGrp="1"/>
          </p:cNvSpPr>
          <p:nvPr>
            <p:ph type="sldNum" idx="12"/>
          </p:nvPr>
        </p:nvSpPr>
        <p:spPr/>
        <p:txBody>
          <a:bodyPr>
            <a:normAutofit/>
          </a:bodyPr>
          <a:lstStyle/>
          <a:p>
            <a:fld id="{C479D5F6-EDCB-402A-AC08-4943A1820E8F}" type="slidenum">
              <a:rPr lang="en-US" smtClean="0"/>
              <a:pPr/>
              <a:t>122</a:t>
            </a:fld>
            <a:endParaRPr lang="en-US" dirty="0"/>
          </a:p>
        </p:txBody>
      </p:sp>
    </p:spTree>
    <p:extLst>
      <p:ext uri="{BB962C8B-B14F-4D97-AF65-F5344CB8AC3E}">
        <p14:creationId xmlns:p14="http://schemas.microsoft.com/office/powerpoint/2010/main" val="235977950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701D2-6C54-4A53-92FE-7570E8F2D1EA}"/>
              </a:ext>
            </a:extLst>
          </p:cNvPr>
          <p:cNvSpPr>
            <a:spLocks noGrp="1"/>
          </p:cNvSpPr>
          <p:nvPr>
            <p:ph type="title"/>
          </p:nvPr>
        </p:nvSpPr>
        <p:spPr/>
        <p:txBody>
          <a:bodyPr>
            <a:normAutofit/>
          </a:bodyPr>
          <a:lstStyle/>
          <a:p>
            <a:r>
              <a:rPr lang="en-US" sz="2800" dirty="0"/>
              <a:t>Room Configuration</a:t>
            </a:r>
          </a:p>
        </p:txBody>
      </p:sp>
      <p:sp>
        <p:nvSpPr>
          <p:cNvPr id="3" name="Content Placeholder 2">
            <a:extLst>
              <a:ext uri="{FF2B5EF4-FFF2-40B4-BE49-F238E27FC236}">
                <a16:creationId xmlns:a16="http://schemas.microsoft.com/office/drawing/2014/main" id="{6FFA07BA-339C-43C1-957F-C65884EDE4CA}"/>
              </a:ext>
            </a:extLst>
          </p:cNvPr>
          <p:cNvSpPr>
            <a:spLocks noGrp="1"/>
          </p:cNvSpPr>
          <p:nvPr>
            <p:ph type="body" idx="1"/>
          </p:nvPr>
        </p:nvSpPr>
        <p:spPr>
          <a:xfrm>
            <a:off x="311702" y="906586"/>
            <a:ext cx="8715067" cy="3280690"/>
          </a:xfrm>
        </p:spPr>
        <p:txBody>
          <a:bodyPr>
            <a:noAutofit/>
          </a:bodyPr>
          <a:lstStyle/>
          <a:p>
            <a:pPr marL="0" indent="0">
              <a:lnSpc>
                <a:spcPct val="100000"/>
              </a:lnSpc>
              <a:buClr>
                <a:sysClr val="windowText" lastClr="000000"/>
              </a:buClr>
              <a:buNone/>
              <a:defRPr/>
            </a:pPr>
            <a:r>
              <a:rPr lang="en-US" sz="1800" dirty="0">
                <a:solidFill>
                  <a:srgbClr val="000000"/>
                </a:solidFill>
                <a:ea typeface="Verdana" panose="020B0604030504040204" pitchFamily="34" charset="0"/>
                <a:cs typeface="Verdana" panose="020B0604030504040204" pitchFamily="34" charset="0"/>
              </a:rPr>
              <a:t>Students should not be able to see each other’s work from a normal testing position</a:t>
            </a:r>
          </a:p>
          <a:p>
            <a:pPr>
              <a:lnSpc>
                <a:spcPct val="100000"/>
              </a:lnSpc>
              <a:buClr>
                <a:sysClr val="windowText" lastClr="000000"/>
              </a:buClr>
              <a:defRPr/>
            </a:pPr>
            <a:endParaRPr lang="en-US" sz="1800" dirty="0">
              <a:solidFill>
                <a:srgbClr val="000000"/>
              </a:solidFill>
              <a:ea typeface="Verdana" panose="020B0604030504040204" pitchFamily="34" charset="0"/>
              <a:cs typeface="Verdana" panose="020B0604030504040204" pitchFamily="34" charset="0"/>
            </a:endParaRPr>
          </a:p>
          <a:p>
            <a:pPr marL="0" indent="0">
              <a:lnSpc>
                <a:spcPct val="100000"/>
              </a:lnSpc>
              <a:buClr>
                <a:sysClr val="windowText" lastClr="000000"/>
              </a:buClr>
              <a:buNone/>
              <a:defRPr/>
            </a:pPr>
            <a:r>
              <a:rPr lang="en-US" sz="1800" dirty="0">
                <a:solidFill>
                  <a:srgbClr val="000000"/>
                </a:solidFill>
                <a:ea typeface="Verdana" panose="020B0604030504040204" pitchFamily="34" charset="0"/>
                <a:cs typeface="Verdana" panose="020B0604030504040204" pitchFamily="34" charset="0"/>
              </a:rPr>
              <a:t>Consider the following seating configurations to maintain test security: </a:t>
            </a:r>
          </a:p>
          <a:p>
            <a:pPr marL="285750" indent="-285750">
              <a:lnSpc>
                <a:spcPct val="100000"/>
              </a:lnSpc>
              <a:buClr>
                <a:sysClr val="windowText" lastClr="000000"/>
              </a:buClr>
              <a:defRPr/>
            </a:pPr>
            <a:r>
              <a:rPr lang="en-US" sz="1800" dirty="0">
                <a:solidFill>
                  <a:srgbClr val="000000"/>
                </a:solidFill>
                <a:ea typeface="Verdana" panose="020B0604030504040204" pitchFamily="34" charset="0"/>
                <a:cs typeface="Verdana" panose="020B0604030504040204" pitchFamily="34" charset="0"/>
              </a:rPr>
              <a:t>Seat students in every other seat (useful in a computer lab setup)</a:t>
            </a:r>
          </a:p>
          <a:p>
            <a:pPr marL="285750" indent="-285750">
              <a:lnSpc>
                <a:spcPct val="100000"/>
              </a:lnSpc>
              <a:buClr>
                <a:sysClr val="windowText" lastClr="000000"/>
              </a:buClr>
              <a:defRPr/>
            </a:pPr>
            <a:r>
              <a:rPr lang="en-US" sz="1800" dirty="0">
                <a:solidFill>
                  <a:srgbClr val="000000"/>
                </a:solidFill>
                <a:ea typeface="Verdana" panose="020B0604030504040204" pitchFamily="34" charset="0"/>
                <a:cs typeface="Verdana" panose="020B0604030504040204" pitchFamily="34" charset="0"/>
              </a:rPr>
              <a:t>Arrange monitors back-to-back</a:t>
            </a:r>
          </a:p>
          <a:p>
            <a:pPr marL="285750" indent="-285750">
              <a:lnSpc>
                <a:spcPct val="100000"/>
              </a:lnSpc>
              <a:buClr>
                <a:sysClr val="windowText" lastClr="000000"/>
              </a:buClr>
              <a:defRPr/>
            </a:pPr>
            <a:r>
              <a:rPr lang="en-US" sz="1800" dirty="0">
                <a:solidFill>
                  <a:srgbClr val="000000"/>
                </a:solidFill>
                <a:ea typeface="Verdana" panose="020B0604030504040204" pitchFamily="34" charset="0"/>
                <a:cs typeface="Verdana" panose="020B0604030504040204" pitchFamily="34" charset="0"/>
              </a:rPr>
              <a:t>Seat students back-to-back</a:t>
            </a:r>
          </a:p>
          <a:p>
            <a:pPr marL="285750" indent="-285750">
              <a:lnSpc>
                <a:spcPct val="100000"/>
              </a:lnSpc>
              <a:buClr>
                <a:sysClr val="windowText" lastClr="000000"/>
              </a:buClr>
              <a:defRPr/>
            </a:pPr>
            <a:r>
              <a:rPr lang="en-US" sz="1800" dirty="0">
                <a:solidFill>
                  <a:srgbClr val="000000"/>
                </a:solidFill>
                <a:ea typeface="Verdana" panose="020B0604030504040204" pitchFamily="34" charset="0"/>
                <a:cs typeface="Verdana" panose="020B0604030504040204" pitchFamily="34" charset="0"/>
              </a:rPr>
              <a:t>Seat students in a semicircle (useful for schools using laptops)</a:t>
            </a:r>
          </a:p>
          <a:p>
            <a:pPr marL="285750" indent="-285750">
              <a:lnSpc>
                <a:spcPct val="100000"/>
              </a:lnSpc>
              <a:buClr>
                <a:sysClr val="windowText" lastClr="000000"/>
              </a:buClr>
              <a:defRPr/>
            </a:pPr>
            <a:r>
              <a:rPr lang="en-US" sz="1800" dirty="0">
                <a:solidFill>
                  <a:srgbClr val="000000"/>
                </a:solidFill>
                <a:ea typeface="Verdana" panose="020B0604030504040204" pitchFamily="34" charset="0"/>
                <a:cs typeface="Verdana" panose="020B0604030504040204" pitchFamily="34" charset="0"/>
              </a:rPr>
              <a:t>Seat students in widely spaced rows or in every other row (appropriate for a classroom setup)</a:t>
            </a:r>
          </a:p>
          <a:p>
            <a:pPr marL="549831" lvl="1" indent="-257175">
              <a:lnSpc>
                <a:spcPct val="100000"/>
              </a:lnSpc>
              <a:buClr>
                <a:sysClr val="windowText" lastClr="000000"/>
              </a:buClr>
              <a:defRPr/>
            </a:pPr>
            <a:endParaRPr lang="en-US" sz="1800" dirty="0">
              <a:solidFill>
                <a:srgbClr val="000000"/>
              </a:solidFill>
              <a:latin typeface="+mn-lt"/>
              <a:ea typeface="Verdana" panose="020B0604030504040204" pitchFamily="34" charset="0"/>
              <a:cs typeface="Verdana" panose="020B0604030504040204" pitchFamily="34" charset="0"/>
            </a:endParaRPr>
          </a:p>
          <a:p>
            <a:pPr marL="0" indent="0">
              <a:lnSpc>
                <a:spcPct val="100000"/>
              </a:lnSpc>
              <a:buClr>
                <a:sysClr val="windowText" lastClr="000000"/>
              </a:buClr>
              <a:buNone/>
              <a:defRPr/>
            </a:pPr>
            <a:r>
              <a:rPr lang="en-US" sz="1800" dirty="0">
                <a:solidFill>
                  <a:srgbClr val="040404"/>
                </a:solidFill>
              </a:rPr>
              <a:t>Dividing screens or other privacy materials may be used if students cannot be placed far enough away from each other</a:t>
            </a:r>
          </a:p>
          <a:p>
            <a:endParaRPr lang="en-US" sz="1800" dirty="0"/>
          </a:p>
        </p:txBody>
      </p:sp>
      <p:sp>
        <p:nvSpPr>
          <p:cNvPr id="4" name="Slide Number Placeholder 3">
            <a:extLst>
              <a:ext uri="{FF2B5EF4-FFF2-40B4-BE49-F238E27FC236}">
                <a16:creationId xmlns:a16="http://schemas.microsoft.com/office/drawing/2014/main" id="{1F57D63A-1E59-4776-9C92-E88D5F414971}"/>
              </a:ext>
            </a:extLst>
          </p:cNvPr>
          <p:cNvSpPr>
            <a:spLocks noGrp="1"/>
          </p:cNvSpPr>
          <p:nvPr>
            <p:ph type="sldNum" idx="12"/>
          </p:nvPr>
        </p:nvSpPr>
        <p:spPr/>
        <p:txBody>
          <a:bodyPr>
            <a:normAutofit/>
          </a:bodyPr>
          <a:lstStyle/>
          <a:p>
            <a:fld id="{C479D5F6-EDCB-402A-AC08-4943A1820E8F}" type="slidenum">
              <a:rPr lang="en-US" smtClean="0"/>
              <a:pPr/>
              <a:t>123</a:t>
            </a:fld>
            <a:endParaRPr lang="en-US" dirty="0"/>
          </a:p>
        </p:txBody>
      </p:sp>
    </p:spTree>
    <p:extLst>
      <p:ext uri="{BB962C8B-B14F-4D97-AF65-F5344CB8AC3E}">
        <p14:creationId xmlns:p14="http://schemas.microsoft.com/office/powerpoint/2010/main" val="252905168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2E76B-B56B-4EF4-A263-663944206C36}"/>
              </a:ext>
            </a:extLst>
          </p:cNvPr>
          <p:cNvSpPr>
            <a:spLocks noGrp="1"/>
          </p:cNvSpPr>
          <p:nvPr>
            <p:ph type="title"/>
          </p:nvPr>
        </p:nvSpPr>
        <p:spPr/>
        <p:txBody>
          <a:bodyPr>
            <a:normAutofit/>
          </a:bodyPr>
          <a:lstStyle/>
          <a:p>
            <a:r>
              <a:rPr lang="en-US" sz="2800" dirty="0"/>
              <a:t>Unauthorized Visitors and the Media</a:t>
            </a:r>
          </a:p>
        </p:txBody>
      </p:sp>
      <p:sp>
        <p:nvSpPr>
          <p:cNvPr id="3" name="Content Placeholder 2">
            <a:extLst>
              <a:ext uri="{FF2B5EF4-FFF2-40B4-BE49-F238E27FC236}">
                <a16:creationId xmlns:a16="http://schemas.microsoft.com/office/drawing/2014/main" id="{92A98A0D-77F3-4DDD-B170-D734489987C7}"/>
              </a:ext>
            </a:extLst>
          </p:cNvPr>
          <p:cNvSpPr>
            <a:spLocks noGrp="1"/>
          </p:cNvSpPr>
          <p:nvPr>
            <p:ph type="body" idx="1"/>
          </p:nvPr>
        </p:nvSpPr>
        <p:spPr>
          <a:xfrm>
            <a:off x="311702" y="1152475"/>
            <a:ext cx="8652544" cy="3034800"/>
          </a:xfrm>
        </p:spPr>
        <p:txBody>
          <a:bodyPr>
            <a:noAutofit/>
          </a:bodyPr>
          <a:lstStyle/>
          <a:p>
            <a:pPr marL="227013" indent="-212725">
              <a:buClr>
                <a:sysClr val="windowText" lastClr="000000"/>
              </a:buClr>
              <a:defRPr/>
            </a:pPr>
            <a:r>
              <a:rPr lang="en-US" sz="1800" dirty="0">
                <a:solidFill>
                  <a:srgbClr val="000000"/>
                </a:solidFill>
              </a:rPr>
              <a:t>Only students, Test Administrators, and authorized school, district, state personnel, or state-sanctioned test monitors are allowed in testing areas during administration</a:t>
            </a:r>
          </a:p>
          <a:p>
            <a:pPr marL="569913" lvl="1" indent="-204788">
              <a:buClr>
                <a:sysClr val="windowText" lastClr="000000"/>
              </a:buClr>
              <a:buFont typeface="Arial" panose="020B0604020202020204" pitchFamily="34" charset="0"/>
              <a:buChar char="•"/>
              <a:defRPr/>
            </a:pPr>
            <a:r>
              <a:rPr lang="en-US" sz="1800" dirty="0">
                <a:solidFill>
                  <a:srgbClr val="000000"/>
                </a:solidFill>
                <a:latin typeface="+mn-lt"/>
              </a:rPr>
              <a:t>Official DACs are notified in March if the district is selected for test monitoring</a:t>
            </a:r>
          </a:p>
          <a:p>
            <a:pPr marL="227013" indent="-212725">
              <a:buClr>
                <a:sysClr val="windowText" lastClr="000000"/>
              </a:buClr>
              <a:defRPr/>
            </a:pPr>
            <a:endParaRPr lang="en-US" sz="1800" dirty="0">
              <a:solidFill>
                <a:srgbClr val="000000"/>
              </a:solidFill>
            </a:endParaRPr>
          </a:p>
          <a:p>
            <a:pPr marL="227013" indent="-212725">
              <a:buClr>
                <a:sysClr val="windowText" lastClr="000000"/>
              </a:buClr>
              <a:defRPr/>
            </a:pPr>
            <a:r>
              <a:rPr lang="en-US" sz="1800" dirty="0">
                <a:solidFill>
                  <a:srgbClr val="000000"/>
                </a:solidFill>
              </a:rPr>
              <a:t>Media are not allowed to have access to the tests before, during, or after test administration, or take pictures or video of testing materials or testing students</a:t>
            </a:r>
          </a:p>
          <a:p>
            <a:pPr marL="227013" indent="-212725">
              <a:buClr>
                <a:sysClr val="windowText" lastClr="000000"/>
              </a:buClr>
              <a:defRPr/>
            </a:pPr>
            <a:endParaRPr lang="en-US" sz="1800" dirty="0">
              <a:solidFill>
                <a:srgbClr val="000000"/>
              </a:solidFill>
            </a:endParaRPr>
          </a:p>
          <a:p>
            <a:pPr marL="227013" indent="-212725">
              <a:buClr>
                <a:sysClr val="windowText" lastClr="000000"/>
              </a:buClr>
              <a:defRPr/>
            </a:pPr>
            <a:r>
              <a:rPr lang="en-US" sz="1800" dirty="0">
                <a:solidFill>
                  <a:srgbClr val="000000"/>
                </a:solidFill>
              </a:rPr>
              <a:t>Parents are not allowed in the testing room with their child</a:t>
            </a:r>
          </a:p>
          <a:p>
            <a:endParaRPr lang="en-US" sz="1800" dirty="0"/>
          </a:p>
        </p:txBody>
      </p:sp>
      <p:sp>
        <p:nvSpPr>
          <p:cNvPr id="4" name="Slide Number Placeholder 3">
            <a:extLst>
              <a:ext uri="{FF2B5EF4-FFF2-40B4-BE49-F238E27FC236}">
                <a16:creationId xmlns:a16="http://schemas.microsoft.com/office/drawing/2014/main" id="{AF57153B-1847-4FC0-B614-E0C96FD7E56B}"/>
              </a:ext>
            </a:extLst>
          </p:cNvPr>
          <p:cNvSpPr>
            <a:spLocks noGrp="1"/>
          </p:cNvSpPr>
          <p:nvPr>
            <p:ph type="sldNum" idx="12"/>
          </p:nvPr>
        </p:nvSpPr>
        <p:spPr/>
        <p:txBody>
          <a:bodyPr>
            <a:normAutofit/>
          </a:bodyPr>
          <a:lstStyle/>
          <a:p>
            <a:fld id="{C479D5F6-EDCB-402A-AC08-4943A1820E8F}" type="slidenum">
              <a:rPr lang="en-US" smtClean="0"/>
              <a:pPr/>
              <a:t>124</a:t>
            </a:fld>
            <a:endParaRPr lang="en-US" dirty="0"/>
          </a:p>
        </p:txBody>
      </p:sp>
    </p:spTree>
    <p:extLst>
      <p:ext uri="{BB962C8B-B14F-4D97-AF65-F5344CB8AC3E}">
        <p14:creationId xmlns:p14="http://schemas.microsoft.com/office/powerpoint/2010/main" val="378390148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5285B-5C57-2512-7EC5-9C0FD6A7845D}"/>
              </a:ext>
            </a:extLst>
          </p:cNvPr>
          <p:cNvSpPr>
            <a:spLocks noGrp="1"/>
          </p:cNvSpPr>
          <p:nvPr>
            <p:ph type="title"/>
          </p:nvPr>
        </p:nvSpPr>
        <p:spPr/>
        <p:txBody>
          <a:bodyPr/>
          <a:lstStyle/>
          <a:p>
            <a:r>
              <a:rPr lang="en-US" dirty="0"/>
              <a:t>Receiving Materials and Test Security</a:t>
            </a:r>
          </a:p>
        </p:txBody>
      </p:sp>
    </p:spTree>
    <p:extLst>
      <p:ext uri="{BB962C8B-B14F-4D97-AF65-F5344CB8AC3E}">
        <p14:creationId xmlns:p14="http://schemas.microsoft.com/office/powerpoint/2010/main" val="20009088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D7E79-867D-4FCF-B2E9-FEA6048781BC}"/>
              </a:ext>
            </a:extLst>
          </p:cNvPr>
          <p:cNvSpPr>
            <a:spLocks noGrp="1"/>
          </p:cNvSpPr>
          <p:nvPr>
            <p:ph type="title"/>
          </p:nvPr>
        </p:nvSpPr>
        <p:spPr/>
        <p:txBody>
          <a:bodyPr>
            <a:normAutofit/>
          </a:bodyPr>
          <a:lstStyle/>
          <a:p>
            <a:r>
              <a:rPr lang="en-US" sz="2800" dirty="0"/>
              <a:t>Test Security Protocols</a:t>
            </a:r>
          </a:p>
        </p:txBody>
      </p:sp>
      <p:sp>
        <p:nvSpPr>
          <p:cNvPr id="3" name="Content Placeholder 2">
            <a:extLst>
              <a:ext uri="{FF2B5EF4-FFF2-40B4-BE49-F238E27FC236}">
                <a16:creationId xmlns:a16="http://schemas.microsoft.com/office/drawing/2014/main" id="{9C948C2E-199B-40D5-90C5-0AF6E4A79745}"/>
              </a:ext>
            </a:extLst>
          </p:cNvPr>
          <p:cNvSpPr>
            <a:spLocks noGrp="1"/>
          </p:cNvSpPr>
          <p:nvPr>
            <p:ph type="body" idx="1"/>
          </p:nvPr>
        </p:nvSpPr>
        <p:spPr>
          <a:xfrm>
            <a:off x="311702" y="1008185"/>
            <a:ext cx="8566575" cy="3179090"/>
          </a:xfrm>
        </p:spPr>
        <p:txBody>
          <a:bodyPr>
            <a:normAutofit/>
          </a:bodyPr>
          <a:lstStyle/>
          <a:p>
            <a:pPr marL="0" indent="0">
              <a:buClr>
                <a:sysClr val="windowText" lastClr="000000"/>
              </a:buClr>
              <a:buNone/>
              <a:defRPr/>
            </a:pPr>
            <a:r>
              <a:rPr lang="en-US" sz="1800" dirty="0">
                <a:solidFill>
                  <a:srgbClr val="000000"/>
                </a:solidFill>
              </a:rPr>
              <a:t>The security of the assessments is important for the following reasons:</a:t>
            </a:r>
          </a:p>
          <a:p>
            <a:pPr marL="257175" indent="-257175">
              <a:buClr>
                <a:sysClr val="windowText" lastClr="000000"/>
              </a:buClr>
              <a:defRPr/>
            </a:pPr>
            <a:r>
              <a:rPr lang="en-US" sz="1800" dirty="0">
                <a:solidFill>
                  <a:srgbClr val="000000"/>
                </a:solidFill>
              </a:rPr>
              <a:t>Protection of student information and data</a:t>
            </a:r>
          </a:p>
          <a:p>
            <a:pPr marL="257175" indent="-257175">
              <a:buClr>
                <a:sysClr val="windowText" lastClr="000000"/>
              </a:buClr>
              <a:defRPr/>
            </a:pPr>
            <a:r>
              <a:rPr lang="en-US" sz="1800" dirty="0">
                <a:solidFill>
                  <a:srgbClr val="000000"/>
                </a:solidFill>
              </a:rPr>
              <a:t>Protecting the validity of the state assessments</a:t>
            </a:r>
          </a:p>
          <a:p>
            <a:pPr marL="257175" indent="-257175">
              <a:buClr>
                <a:sysClr val="windowText" lastClr="000000"/>
              </a:buClr>
              <a:defRPr/>
            </a:pPr>
            <a:r>
              <a:rPr lang="en-US" sz="1800" dirty="0">
                <a:solidFill>
                  <a:srgbClr val="000000"/>
                </a:solidFill>
              </a:rPr>
              <a:t>Financial considerations (replacement of compromised test items and materials)</a:t>
            </a:r>
          </a:p>
          <a:p>
            <a:pPr marL="0" indent="0">
              <a:buClr>
                <a:sysClr val="windowText" lastClr="000000"/>
              </a:buClr>
              <a:buNone/>
              <a:defRPr/>
            </a:pPr>
            <a:endParaRPr lang="en-US" sz="1800" dirty="0">
              <a:solidFill>
                <a:srgbClr val="000000"/>
              </a:solidFill>
            </a:endParaRPr>
          </a:p>
          <a:p>
            <a:pPr marL="0" indent="0">
              <a:buClr>
                <a:sysClr val="windowText" lastClr="000000"/>
              </a:buClr>
              <a:buNone/>
              <a:defRPr/>
            </a:pPr>
            <a:r>
              <a:rPr lang="en-US" sz="1800" dirty="0">
                <a:solidFill>
                  <a:srgbClr val="000000"/>
                </a:solidFill>
              </a:rPr>
              <a:t>It is in state law that CDE must maintain the integrity of the assessments – this is done through security measures detailed in this section</a:t>
            </a:r>
          </a:p>
          <a:p>
            <a:endParaRPr lang="en-US" sz="1800" dirty="0"/>
          </a:p>
          <a:p>
            <a:endParaRPr lang="en-US" sz="1800" dirty="0"/>
          </a:p>
        </p:txBody>
      </p:sp>
      <p:sp>
        <p:nvSpPr>
          <p:cNvPr id="4" name="Slide Number Placeholder 3">
            <a:extLst>
              <a:ext uri="{FF2B5EF4-FFF2-40B4-BE49-F238E27FC236}">
                <a16:creationId xmlns:a16="http://schemas.microsoft.com/office/drawing/2014/main" id="{1ADE80AF-18A8-4674-A43D-5B14FAC9470D}"/>
              </a:ext>
            </a:extLst>
          </p:cNvPr>
          <p:cNvSpPr>
            <a:spLocks noGrp="1"/>
          </p:cNvSpPr>
          <p:nvPr>
            <p:ph type="sldNum" idx="12"/>
          </p:nvPr>
        </p:nvSpPr>
        <p:spPr/>
        <p:txBody>
          <a:bodyPr>
            <a:normAutofit/>
          </a:bodyPr>
          <a:lstStyle/>
          <a:p>
            <a:fld id="{C479D5F6-EDCB-402A-AC08-4943A1820E8F}" type="slidenum">
              <a:rPr lang="en-US" smtClean="0"/>
              <a:pPr/>
              <a:t>126</a:t>
            </a:fld>
            <a:endParaRPr lang="en-US" dirty="0"/>
          </a:p>
        </p:txBody>
      </p:sp>
    </p:spTree>
    <p:extLst>
      <p:ext uri="{BB962C8B-B14F-4D97-AF65-F5344CB8AC3E}">
        <p14:creationId xmlns:p14="http://schemas.microsoft.com/office/powerpoint/2010/main" val="333548342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4147C-B4AE-47BD-AE3D-2FC1197F2C75}"/>
              </a:ext>
            </a:extLst>
          </p:cNvPr>
          <p:cNvSpPr>
            <a:spLocks noGrp="1"/>
          </p:cNvSpPr>
          <p:nvPr>
            <p:ph type="title"/>
          </p:nvPr>
        </p:nvSpPr>
        <p:spPr/>
        <p:txBody>
          <a:bodyPr>
            <a:normAutofit/>
          </a:bodyPr>
          <a:lstStyle/>
          <a:p>
            <a:r>
              <a:rPr lang="en-US" sz="2800" dirty="0"/>
              <a:t>Security Plan</a:t>
            </a:r>
          </a:p>
        </p:txBody>
      </p:sp>
      <p:sp>
        <p:nvSpPr>
          <p:cNvPr id="3" name="Content Placeholder 2">
            <a:extLst>
              <a:ext uri="{FF2B5EF4-FFF2-40B4-BE49-F238E27FC236}">
                <a16:creationId xmlns:a16="http://schemas.microsoft.com/office/drawing/2014/main" id="{05EF0298-79B3-43BD-808C-A0A32149F3AF}"/>
              </a:ext>
            </a:extLst>
          </p:cNvPr>
          <p:cNvSpPr>
            <a:spLocks noGrp="1"/>
          </p:cNvSpPr>
          <p:nvPr>
            <p:ph type="body" idx="1"/>
          </p:nvPr>
        </p:nvSpPr>
        <p:spPr>
          <a:xfrm>
            <a:off x="311702" y="984738"/>
            <a:ext cx="8487741" cy="3202537"/>
          </a:xfrm>
        </p:spPr>
        <p:txBody>
          <a:bodyPr>
            <a:normAutofit lnSpcReduction="10000"/>
          </a:bodyPr>
          <a:lstStyle/>
          <a:p>
            <a:pPr marL="0" indent="0">
              <a:lnSpc>
                <a:spcPct val="100000"/>
              </a:lnSpc>
              <a:buClr>
                <a:sysClr val="windowText" lastClr="000000"/>
              </a:buClr>
              <a:buNone/>
              <a:defRPr/>
            </a:pPr>
            <a:r>
              <a:rPr lang="en-US" sz="1800" dirty="0">
                <a:solidFill>
                  <a:srgbClr val="000000"/>
                </a:solidFill>
              </a:rPr>
              <a:t>Successful Security Plan requirements:</a:t>
            </a:r>
          </a:p>
          <a:p>
            <a:pPr marL="285750" indent="-285750">
              <a:lnSpc>
                <a:spcPct val="100000"/>
              </a:lnSpc>
              <a:buClr>
                <a:sysClr val="windowText" lastClr="000000"/>
              </a:buClr>
              <a:defRPr/>
            </a:pPr>
            <a:r>
              <a:rPr lang="en-US" sz="1800" dirty="0">
                <a:solidFill>
                  <a:srgbClr val="000000"/>
                </a:solidFill>
              </a:rPr>
              <a:t>All personnel have appropriate annual training</a:t>
            </a:r>
          </a:p>
          <a:p>
            <a:pPr marL="285750" indent="-285750">
              <a:lnSpc>
                <a:spcPct val="100000"/>
              </a:lnSpc>
              <a:buClr>
                <a:sysClr val="windowText" lastClr="000000"/>
              </a:buClr>
              <a:defRPr/>
            </a:pPr>
            <a:r>
              <a:rPr lang="en-US" sz="1800" dirty="0">
                <a:solidFill>
                  <a:srgbClr val="000000"/>
                </a:solidFill>
              </a:rPr>
              <a:t>All </a:t>
            </a:r>
            <a:r>
              <a:rPr lang="en-US" sz="1800" dirty="0">
                <a:solidFill>
                  <a:srgbClr val="040404"/>
                </a:solidFill>
              </a:rPr>
              <a:t>involved</a:t>
            </a:r>
            <a:r>
              <a:rPr lang="en-US" sz="1800" dirty="0">
                <a:solidFill>
                  <a:srgbClr val="000000"/>
                </a:solidFill>
              </a:rPr>
              <a:t> personnel understand security protocols</a:t>
            </a:r>
          </a:p>
          <a:p>
            <a:pPr marL="285750" indent="-285750">
              <a:lnSpc>
                <a:spcPct val="100000"/>
              </a:lnSpc>
              <a:buClr>
                <a:sysClr val="windowText" lastClr="000000"/>
              </a:buClr>
              <a:defRPr/>
            </a:pPr>
            <a:r>
              <a:rPr lang="en-US" sz="1800" dirty="0">
                <a:solidFill>
                  <a:srgbClr val="000000"/>
                </a:solidFill>
              </a:rPr>
              <a:t>All involved personnel have signed security agreements</a:t>
            </a:r>
          </a:p>
          <a:p>
            <a:pPr marL="0" indent="0">
              <a:lnSpc>
                <a:spcPct val="100000"/>
              </a:lnSpc>
              <a:buClr>
                <a:sysClr val="windowText" lastClr="000000"/>
              </a:buClr>
              <a:buNone/>
              <a:defRPr/>
            </a:pPr>
            <a:endParaRPr lang="en-US" sz="1800" dirty="0">
              <a:solidFill>
                <a:srgbClr val="000000"/>
              </a:solidFill>
            </a:endParaRPr>
          </a:p>
          <a:p>
            <a:pPr lvl="1">
              <a:lnSpc>
                <a:spcPct val="100000"/>
              </a:lnSpc>
              <a:buClr>
                <a:sysClr val="windowText" lastClr="000000"/>
              </a:buClr>
              <a:buFont typeface="Arial" panose="020B0604020202020204" pitchFamily="34" charset="0"/>
              <a:buChar char="•"/>
              <a:defRPr/>
            </a:pPr>
            <a:r>
              <a:rPr lang="en-US" sz="1800" b="1" dirty="0">
                <a:solidFill>
                  <a:srgbClr val="000000"/>
                </a:solidFill>
                <a:latin typeface="+mn-lt"/>
              </a:rPr>
              <a:t>Think about anyone who may be in/enter the testing environment</a:t>
            </a:r>
          </a:p>
          <a:p>
            <a:pPr marL="285750" indent="-285750">
              <a:lnSpc>
                <a:spcPct val="100000"/>
              </a:lnSpc>
              <a:buClr>
                <a:sysClr val="windowText" lastClr="000000"/>
              </a:buClr>
              <a:defRPr/>
            </a:pPr>
            <a:endParaRPr lang="en-US" sz="1800" dirty="0">
              <a:solidFill>
                <a:srgbClr val="000000"/>
              </a:solidFill>
            </a:endParaRPr>
          </a:p>
          <a:p>
            <a:pPr marL="285750" indent="-285750">
              <a:lnSpc>
                <a:spcPct val="100000"/>
              </a:lnSpc>
              <a:buClr>
                <a:sysClr val="windowText" lastClr="000000"/>
              </a:buClr>
              <a:defRPr/>
            </a:pPr>
            <a:r>
              <a:rPr lang="en-US" sz="1800" dirty="0">
                <a:solidFill>
                  <a:srgbClr val="000000"/>
                </a:solidFill>
              </a:rPr>
              <a:t>Test environments are secured against unauthorized personnel</a:t>
            </a:r>
          </a:p>
          <a:p>
            <a:pPr marL="285750" indent="-285750">
              <a:lnSpc>
                <a:spcPct val="100000"/>
              </a:lnSpc>
              <a:buClr>
                <a:sysClr val="windowText" lastClr="000000"/>
              </a:buClr>
              <a:defRPr/>
            </a:pPr>
            <a:r>
              <a:rPr lang="en-US" sz="1800" dirty="0">
                <a:solidFill>
                  <a:srgbClr val="000000"/>
                </a:solidFill>
              </a:rPr>
              <a:t>Establish a documented/physical chain of custody form process</a:t>
            </a:r>
          </a:p>
          <a:p>
            <a:pPr marL="285750" indent="-285750">
              <a:lnSpc>
                <a:spcPct val="100000"/>
              </a:lnSpc>
              <a:buClr>
                <a:sysClr val="windowText" lastClr="000000"/>
              </a:buClr>
              <a:defRPr/>
            </a:pPr>
            <a:r>
              <a:rPr lang="en-US" sz="1800" dirty="0">
                <a:solidFill>
                  <a:srgbClr val="000000"/>
                </a:solidFill>
              </a:rPr>
              <a:t>Materials are kept in a central, secure, and locked location with limited access</a:t>
            </a:r>
          </a:p>
          <a:p>
            <a:pPr marL="942952" lvl="1" indent="-285750">
              <a:lnSpc>
                <a:spcPct val="100000"/>
              </a:lnSpc>
              <a:buClr>
                <a:sysClr val="windowText" lastClr="000000"/>
              </a:buClr>
              <a:buFont typeface="Arial" panose="020B0604020202020204" pitchFamily="34" charset="0"/>
              <a:buChar char="•"/>
              <a:defRPr/>
            </a:pPr>
            <a:r>
              <a:rPr lang="en-US" sz="1800" dirty="0">
                <a:solidFill>
                  <a:srgbClr val="000000"/>
                </a:solidFill>
                <a:latin typeface="+mn-lt"/>
              </a:rPr>
              <a:t>If materials are missing, follow up will be needed</a:t>
            </a:r>
          </a:p>
          <a:p>
            <a:pPr marL="942952" lvl="1" indent="-285750">
              <a:lnSpc>
                <a:spcPct val="100000"/>
              </a:lnSpc>
              <a:buClr>
                <a:sysClr val="windowText" lastClr="000000"/>
              </a:buClr>
              <a:buFont typeface="Arial" panose="020B0604020202020204" pitchFamily="34" charset="0"/>
              <a:buChar char="•"/>
              <a:defRPr/>
            </a:pPr>
            <a:r>
              <a:rPr lang="en-US" sz="1800" dirty="0">
                <a:solidFill>
                  <a:srgbClr val="000000"/>
                </a:solidFill>
                <a:latin typeface="+mn-lt"/>
              </a:rPr>
              <a:t>Ensure that barcodes are identified </a:t>
            </a:r>
          </a:p>
          <a:p>
            <a:endParaRPr lang="en-US" sz="1800" dirty="0"/>
          </a:p>
          <a:p>
            <a:endParaRPr lang="en-US" sz="1800" dirty="0"/>
          </a:p>
        </p:txBody>
      </p:sp>
      <p:sp>
        <p:nvSpPr>
          <p:cNvPr id="4" name="Slide Number Placeholder 3">
            <a:extLst>
              <a:ext uri="{FF2B5EF4-FFF2-40B4-BE49-F238E27FC236}">
                <a16:creationId xmlns:a16="http://schemas.microsoft.com/office/drawing/2014/main" id="{626C313A-254B-4C93-A1F2-5FBC0016BF35}"/>
              </a:ext>
            </a:extLst>
          </p:cNvPr>
          <p:cNvSpPr>
            <a:spLocks noGrp="1"/>
          </p:cNvSpPr>
          <p:nvPr>
            <p:ph type="sldNum" idx="12"/>
          </p:nvPr>
        </p:nvSpPr>
        <p:spPr/>
        <p:txBody>
          <a:bodyPr>
            <a:normAutofit/>
          </a:bodyPr>
          <a:lstStyle/>
          <a:p>
            <a:fld id="{C479D5F6-EDCB-402A-AC08-4943A1820E8F}" type="slidenum">
              <a:rPr lang="en-US" smtClean="0"/>
              <a:pPr/>
              <a:t>127</a:t>
            </a:fld>
            <a:endParaRPr lang="en-US" dirty="0"/>
          </a:p>
        </p:txBody>
      </p:sp>
    </p:spTree>
    <p:extLst>
      <p:ext uri="{BB962C8B-B14F-4D97-AF65-F5344CB8AC3E}">
        <p14:creationId xmlns:p14="http://schemas.microsoft.com/office/powerpoint/2010/main" val="294775339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idx="1"/>
          </p:nvPr>
        </p:nvSpPr>
        <p:spPr>
          <a:xfrm>
            <a:off x="311701" y="930031"/>
            <a:ext cx="4932421" cy="3638844"/>
          </a:xfrm>
        </p:spPr>
        <p:txBody>
          <a:bodyPr>
            <a:noAutofit/>
          </a:bodyPr>
          <a:lstStyle/>
          <a:p>
            <a:pPr marL="0" indent="0">
              <a:buNone/>
            </a:pPr>
            <a:r>
              <a:rPr lang="en-US" sz="1800" b="1" dirty="0"/>
              <a:t>Secure</a:t>
            </a:r>
          </a:p>
          <a:p>
            <a:pPr>
              <a:lnSpc>
                <a:spcPct val="100000"/>
              </a:lnSpc>
              <a:spcAft>
                <a:spcPts val="450"/>
              </a:spcAft>
              <a:buClr>
                <a:sysClr val="windowText" lastClr="000000"/>
              </a:buClr>
              <a:defRPr/>
            </a:pPr>
            <a:r>
              <a:rPr lang="en-US" sz="1800" dirty="0">
                <a:solidFill>
                  <a:sysClr val="windowText" lastClr="000000"/>
                </a:solidFill>
              </a:rPr>
              <a:t>Student Testing Tickets</a:t>
            </a:r>
          </a:p>
          <a:p>
            <a:pPr>
              <a:lnSpc>
                <a:spcPct val="100000"/>
              </a:lnSpc>
              <a:spcAft>
                <a:spcPts val="450"/>
              </a:spcAft>
              <a:buClr>
                <a:sysClr val="windowText" lastClr="000000"/>
              </a:buClr>
              <a:defRPr/>
            </a:pPr>
            <a:r>
              <a:rPr lang="en-US" sz="1800" dirty="0">
                <a:solidFill>
                  <a:srgbClr val="000000"/>
                </a:solidFill>
              </a:rPr>
              <a:t>Paper-based test books</a:t>
            </a:r>
          </a:p>
          <a:p>
            <a:pPr>
              <a:lnSpc>
                <a:spcPct val="100000"/>
              </a:lnSpc>
              <a:spcAft>
                <a:spcPts val="450"/>
              </a:spcAft>
              <a:buClr>
                <a:sysClr val="windowText" lastClr="000000"/>
              </a:buClr>
              <a:defRPr/>
            </a:pPr>
            <a:r>
              <a:rPr lang="en-US" sz="1800" dirty="0">
                <a:solidFill>
                  <a:prstClr val="black"/>
                </a:solidFill>
              </a:rPr>
              <a:t>Auditory/signer scripts</a:t>
            </a:r>
          </a:p>
          <a:p>
            <a:pPr>
              <a:lnSpc>
                <a:spcPct val="100000"/>
              </a:lnSpc>
              <a:spcAft>
                <a:spcPts val="450"/>
              </a:spcAft>
              <a:buClr>
                <a:sysClr val="windowText" lastClr="000000"/>
              </a:buClr>
              <a:defRPr/>
            </a:pPr>
            <a:r>
              <a:rPr lang="en-US" sz="1800" dirty="0">
                <a:solidFill>
                  <a:prstClr val="black"/>
                </a:solidFill>
              </a:rPr>
              <a:t>Visual description documents</a:t>
            </a:r>
          </a:p>
          <a:p>
            <a:pPr>
              <a:lnSpc>
                <a:spcPct val="100000"/>
              </a:lnSpc>
              <a:spcAft>
                <a:spcPts val="450"/>
              </a:spcAft>
              <a:buClr>
                <a:sysClr val="windowText" lastClr="000000"/>
              </a:buClr>
              <a:defRPr/>
            </a:pPr>
            <a:r>
              <a:rPr lang="en-US" sz="1800" u="sng" dirty="0">
                <a:solidFill>
                  <a:prstClr val="black"/>
                </a:solidFill>
              </a:rPr>
              <a:t>Used</a:t>
            </a:r>
            <a:r>
              <a:rPr lang="en-US" sz="1800" dirty="0">
                <a:solidFill>
                  <a:prstClr val="black"/>
                </a:solidFill>
              </a:rPr>
              <a:t> scratch paper</a:t>
            </a:r>
          </a:p>
          <a:p>
            <a:pPr>
              <a:lnSpc>
                <a:spcPct val="100000"/>
              </a:lnSpc>
              <a:spcAft>
                <a:spcPts val="450"/>
              </a:spcAft>
              <a:buClr>
                <a:sysClr val="windowText" lastClr="000000"/>
              </a:buClr>
              <a:defRPr/>
            </a:pPr>
            <a:r>
              <a:rPr lang="en-US" sz="1800" dirty="0">
                <a:solidFill>
                  <a:prstClr val="black"/>
                </a:solidFill>
              </a:rPr>
              <a:t>Any student work/responses</a:t>
            </a:r>
          </a:p>
          <a:p>
            <a:pPr>
              <a:lnSpc>
                <a:spcPct val="100000"/>
              </a:lnSpc>
              <a:spcAft>
                <a:spcPts val="450"/>
              </a:spcAft>
              <a:buClr>
                <a:sysClr val="windowText" lastClr="000000"/>
              </a:buClr>
              <a:defRPr/>
            </a:pPr>
            <a:r>
              <a:rPr lang="en-US" sz="1800" dirty="0">
                <a:solidFill>
                  <a:prstClr val="black"/>
                </a:solidFill>
              </a:rPr>
              <a:t>Math reference sheets and grade 11 science periodic tables just prior to testing</a:t>
            </a:r>
          </a:p>
          <a:p>
            <a:pPr lvl="1">
              <a:lnSpc>
                <a:spcPct val="100000"/>
              </a:lnSpc>
              <a:spcAft>
                <a:spcPts val="450"/>
              </a:spcAft>
              <a:buClr>
                <a:sysClr val="windowText" lastClr="000000"/>
              </a:buClr>
              <a:defRPr/>
            </a:pPr>
            <a:r>
              <a:rPr lang="en-US" sz="1800" dirty="0">
                <a:solidFill>
                  <a:prstClr val="black"/>
                </a:solidFill>
              </a:rPr>
              <a:t>If written on, cannot be reused</a:t>
            </a:r>
          </a:p>
          <a:p>
            <a:endParaRPr lang="en-US" sz="1800" dirty="0"/>
          </a:p>
        </p:txBody>
      </p:sp>
      <p:sp>
        <p:nvSpPr>
          <p:cNvPr id="3" name="Content Placeholder 2"/>
          <p:cNvSpPr>
            <a:spLocks noGrp="1"/>
          </p:cNvSpPr>
          <p:nvPr>
            <p:ph type="body" idx="2"/>
          </p:nvPr>
        </p:nvSpPr>
        <p:spPr>
          <a:xfrm>
            <a:off x="5244122" y="930031"/>
            <a:ext cx="3588180" cy="3638844"/>
          </a:xfrm>
        </p:spPr>
        <p:txBody>
          <a:bodyPr>
            <a:normAutofit/>
          </a:bodyPr>
          <a:lstStyle/>
          <a:p>
            <a:pPr marL="0" indent="0">
              <a:buNone/>
            </a:pPr>
            <a:r>
              <a:rPr lang="en-US" sz="1800" b="1" dirty="0"/>
              <a:t>Non-Secure</a:t>
            </a:r>
          </a:p>
          <a:p>
            <a:pPr>
              <a:lnSpc>
                <a:spcPct val="100000"/>
              </a:lnSpc>
              <a:spcAft>
                <a:spcPts val="450"/>
              </a:spcAft>
              <a:buClr>
                <a:sysClr val="windowText" lastClr="000000"/>
              </a:buClr>
              <a:defRPr/>
            </a:pPr>
            <a:r>
              <a:rPr lang="en-US" sz="1800" dirty="0">
                <a:solidFill>
                  <a:prstClr val="black"/>
                </a:solidFill>
              </a:rPr>
              <a:t>Test Administrator Manuals (TAMs)</a:t>
            </a:r>
          </a:p>
          <a:p>
            <a:pPr>
              <a:lnSpc>
                <a:spcPct val="100000"/>
              </a:lnSpc>
              <a:spcAft>
                <a:spcPts val="450"/>
              </a:spcAft>
              <a:buClr>
                <a:sysClr val="windowText" lastClr="000000"/>
              </a:buClr>
              <a:defRPr/>
            </a:pPr>
            <a:r>
              <a:rPr lang="en-US" sz="1800" dirty="0">
                <a:solidFill>
                  <a:prstClr val="black"/>
                </a:solidFill>
              </a:rPr>
              <a:t>Procedures Manual</a:t>
            </a:r>
          </a:p>
          <a:p>
            <a:pPr>
              <a:lnSpc>
                <a:spcPct val="100000"/>
              </a:lnSpc>
              <a:spcAft>
                <a:spcPts val="450"/>
              </a:spcAft>
              <a:buClr>
                <a:sysClr val="windowText" lastClr="000000"/>
              </a:buClr>
              <a:defRPr/>
            </a:pPr>
            <a:r>
              <a:rPr lang="en-US" sz="1800" dirty="0">
                <a:solidFill>
                  <a:prstClr val="black"/>
                </a:solidFill>
              </a:rPr>
              <a:t>Unused scratch paper</a:t>
            </a:r>
          </a:p>
          <a:p>
            <a:pPr>
              <a:lnSpc>
                <a:spcPct val="100000"/>
              </a:lnSpc>
              <a:spcAft>
                <a:spcPts val="450"/>
              </a:spcAft>
              <a:buClr>
                <a:sysClr val="windowText" lastClr="000000"/>
              </a:buClr>
              <a:defRPr/>
            </a:pPr>
            <a:r>
              <a:rPr lang="en-US" sz="1800" dirty="0">
                <a:solidFill>
                  <a:prstClr val="black"/>
                </a:solidFill>
              </a:rPr>
              <a:t>Math reference sheets and grade 11 science periodic tables if not written on</a:t>
            </a:r>
          </a:p>
          <a:p>
            <a:pPr marL="0" indent="0">
              <a:buNone/>
            </a:pPr>
            <a:endParaRPr lang="en-US" sz="1800" dirty="0"/>
          </a:p>
        </p:txBody>
      </p:sp>
      <p:sp>
        <p:nvSpPr>
          <p:cNvPr id="5" name="Slide Number Placeholder 4"/>
          <p:cNvSpPr>
            <a:spLocks noGrp="1"/>
          </p:cNvSpPr>
          <p:nvPr>
            <p:ph type="sldNum" idx="12"/>
          </p:nvPr>
        </p:nvSpPr>
        <p:spPr/>
        <p:txBody>
          <a:bodyPr>
            <a:normAutofit/>
          </a:bodyPr>
          <a:lstStyle/>
          <a:p>
            <a:fld id="{C479D5F6-EDCB-402A-AC08-4943A1820E8F}" type="slidenum">
              <a:rPr lang="en-US" smtClean="0"/>
              <a:pPr/>
              <a:t>128</a:t>
            </a:fld>
            <a:endParaRPr lang="en-US" dirty="0"/>
          </a:p>
        </p:txBody>
      </p:sp>
      <p:sp>
        <p:nvSpPr>
          <p:cNvPr id="4" name="Title 3"/>
          <p:cNvSpPr>
            <a:spLocks noGrp="1"/>
          </p:cNvSpPr>
          <p:nvPr>
            <p:ph type="title"/>
          </p:nvPr>
        </p:nvSpPr>
        <p:spPr/>
        <p:txBody>
          <a:bodyPr>
            <a:normAutofit/>
          </a:bodyPr>
          <a:lstStyle/>
          <a:p>
            <a:r>
              <a:rPr lang="en-US" sz="2800" dirty="0"/>
              <a:t>Test Materials Security</a:t>
            </a:r>
          </a:p>
        </p:txBody>
      </p:sp>
    </p:spTree>
    <p:extLst>
      <p:ext uri="{BB962C8B-B14F-4D97-AF65-F5344CB8AC3E}">
        <p14:creationId xmlns:p14="http://schemas.microsoft.com/office/powerpoint/2010/main" val="25824725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3B05E-A29D-45D2-B978-F5CB1068B0D4}"/>
              </a:ext>
            </a:extLst>
          </p:cNvPr>
          <p:cNvSpPr>
            <a:spLocks noGrp="1"/>
          </p:cNvSpPr>
          <p:nvPr>
            <p:ph type="title"/>
          </p:nvPr>
        </p:nvSpPr>
        <p:spPr/>
        <p:txBody>
          <a:bodyPr>
            <a:normAutofit/>
          </a:bodyPr>
          <a:lstStyle/>
          <a:p>
            <a:r>
              <a:rPr lang="en-US" sz="2800" dirty="0"/>
              <a:t>Maintaining Security of the Assessments</a:t>
            </a:r>
          </a:p>
        </p:txBody>
      </p:sp>
      <p:sp>
        <p:nvSpPr>
          <p:cNvPr id="3" name="Content Placeholder 2">
            <a:extLst>
              <a:ext uri="{FF2B5EF4-FFF2-40B4-BE49-F238E27FC236}">
                <a16:creationId xmlns:a16="http://schemas.microsoft.com/office/drawing/2014/main" id="{D374CFCF-F4B0-478D-83AC-D866C05966CF}"/>
              </a:ext>
            </a:extLst>
          </p:cNvPr>
          <p:cNvSpPr>
            <a:spLocks noGrp="1"/>
          </p:cNvSpPr>
          <p:nvPr>
            <p:ph type="body" idx="1"/>
          </p:nvPr>
        </p:nvSpPr>
        <p:spPr>
          <a:xfrm>
            <a:off x="311702" y="953477"/>
            <a:ext cx="8487741" cy="3233798"/>
          </a:xfrm>
        </p:spPr>
        <p:txBody>
          <a:bodyPr>
            <a:noAutofit/>
          </a:bodyPr>
          <a:lstStyle/>
          <a:p>
            <a:pPr marL="257175" indent="-257175">
              <a:lnSpc>
                <a:spcPct val="100000"/>
              </a:lnSpc>
              <a:spcBef>
                <a:spcPct val="0"/>
              </a:spcBef>
              <a:spcAft>
                <a:spcPct val="40000"/>
              </a:spcAft>
              <a:buClr>
                <a:sysClr val="windowText" lastClr="000000"/>
              </a:buClr>
              <a:defRPr/>
            </a:pPr>
            <a:r>
              <a:rPr lang="en-US" sz="1800" dirty="0">
                <a:solidFill>
                  <a:srgbClr val="000000"/>
                </a:solidFill>
              </a:rPr>
              <a:t>All secure test materials </a:t>
            </a:r>
            <a:r>
              <a:rPr lang="en-US" sz="1800" b="1" dirty="0">
                <a:solidFill>
                  <a:srgbClr val="000000"/>
                </a:solidFill>
              </a:rPr>
              <a:t>must be secured</a:t>
            </a:r>
            <a:r>
              <a:rPr lang="en-US" sz="1800" dirty="0">
                <a:solidFill>
                  <a:srgbClr val="000000"/>
                </a:solidFill>
              </a:rPr>
              <a:t> while in the Test Administrator’s possession</a:t>
            </a:r>
          </a:p>
          <a:p>
            <a:pPr marL="257175" indent="-257175">
              <a:lnSpc>
                <a:spcPct val="100000"/>
              </a:lnSpc>
              <a:spcBef>
                <a:spcPct val="0"/>
              </a:spcBef>
              <a:spcAft>
                <a:spcPct val="40000"/>
              </a:spcAft>
              <a:buClr>
                <a:sysClr val="windowText" lastClr="000000"/>
              </a:buClr>
              <a:defRPr/>
            </a:pPr>
            <a:r>
              <a:rPr lang="en-US" sz="1800" b="1" dirty="0">
                <a:solidFill>
                  <a:srgbClr val="000000"/>
                </a:solidFill>
              </a:rPr>
              <a:t>No</a:t>
            </a:r>
            <a:r>
              <a:rPr lang="en-US" sz="1800" dirty="0">
                <a:solidFill>
                  <a:srgbClr val="000000"/>
                </a:solidFill>
              </a:rPr>
              <a:t> duplication of secure CMAS materials is permissible</a:t>
            </a:r>
          </a:p>
          <a:p>
            <a:pPr marL="257175" indent="-257175">
              <a:lnSpc>
                <a:spcPct val="100000"/>
              </a:lnSpc>
              <a:spcBef>
                <a:spcPct val="0"/>
              </a:spcBef>
              <a:spcAft>
                <a:spcPct val="40000"/>
              </a:spcAft>
              <a:buClr>
                <a:sysClr val="windowText" lastClr="000000"/>
              </a:buClr>
              <a:defRPr/>
            </a:pPr>
            <a:r>
              <a:rPr lang="en-US" sz="1800" b="1" dirty="0">
                <a:solidFill>
                  <a:srgbClr val="000000"/>
                </a:solidFill>
              </a:rPr>
              <a:t>No</a:t>
            </a:r>
            <a:r>
              <a:rPr lang="en-US" sz="1800" dirty="0">
                <a:solidFill>
                  <a:srgbClr val="000000"/>
                </a:solidFill>
              </a:rPr>
              <a:t> cell phones or other communication, reproduction, or recording devices are allowed during test sessions unless required for accessibility</a:t>
            </a:r>
          </a:p>
          <a:p>
            <a:pPr lvl="1">
              <a:lnSpc>
                <a:spcPct val="100000"/>
              </a:lnSpc>
              <a:spcBef>
                <a:spcPct val="0"/>
              </a:spcBef>
              <a:spcAft>
                <a:spcPct val="40000"/>
              </a:spcAft>
              <a:buClr>
                <a:sysClr val="windowText" lastClr="000000"/>
              </a:buClr>
              <a:defRPr/>
            </a:pPr>
            <a:r>
              <a:rPr lang="en-US" sz="1800" dirty="0">
                <a:solidFill>
                  <a:sysClr val="windowText" lastClr="000000"/>
                </a:solidFill>
                <a:latin typeface="+mn-lt"/>
              </a:rPr>
              <a:t>Students should be aware that cell phones or other electronic devices are prohibited. Having these devices during testing (including if a student finishes testing but other students have not) or during a break </a:t>
            </a:r>
            <a:r>
              <a:rPr lang="en-US" sz="1800" b="1" dirty="0">
                <a:solidFill>
                  <a:sysClr val="windowText" lastClr="000000"/>
                </a:solidFill>
                <a:latin typeface="+mn-lt"/>
              </a:rPr>
              <a:t>may lead to the invalidation of not only that student’s test, but to the invalidation of others’ tests as well</a:t>
            </a:r>
            <a:r>
              <a:rPr lang="en-US" sz="1800" dirty="0">
                <a:solidFill>
                  <a:sysClr val="windowText" lastClr="000000"/>
                </a:solidFill>
                <a:latin typeface="+mn-lt"/>
              </a:rPr>
              <a:t>.</a:t>
            </a:r>
          </a:p>
        </p:txBody>
      </p:sp>
      <p:sp>
        <p:nvSpPr>
          <p:cNvPr id="5" name="Title 4">
            <a:extLst>
              <a:ext uri="{FF2B5EF4-FFF2-40B4-BE49-F238E27FC236}">
                <a16:creationId xmlns:a16="http://schemas.microsoft.com/office/drawing/2014/main" id="{BA4FCBD4-A704-51C6-9AC4-EEAEDB452F26}"/>
              </a:ext>
            </a:extLst>
          </p:cNvPr>
          <p:cNvSpPr>
            <a:spLocks noGrp="1"/>
          </p:cNvSpPr>
          <p:nvPr>
            <p:ph type="title" idx="2"/>
          </p:nvPr>
        </p:nvSpPr>
        <p:spPr>
          <a:xfrm>
            <a:off x="1343449" y="4356252"/>
            <a:ext cx="6424245" cy="393599"/>
          </a:xfrm>
        </p:spPr>
        <p:txBody>
          <a:bodyPr/>
          <a:lstStyle/>
          <a:p>
            <a:pPr algn="ctr"/>
            <a:r>
              <a:rPr lang="en-US" sz="1200" dirty="0">
                <a:solidFill>
                  <a:sysClr val="windowText" lastClr="000000"/>
                </a:solidFill>
                <a:latin typeface="+mn-lt"/>
              </a:rPr>
              <a:t>All individuals are strictly prohibited from taking photos or video of TestNav screens and paper test materials. Ensure all individuals in your district are aware of this critical instruction.</a:t>
            </a:r>
            <a:endParaRPr lang="en-US" sz="1200" dirty="0">
              <a:latin typeface="+mn-lt"/>
            </a:endParaRPr>
          </a:p>
        </p:txBody>
      </p:sp>
      <p:sp>
        <p:nvSpPr>
          <p:cNvPr id="4" name="Slide Number Placeholder 3">
            <a:extLst>
              <a:ext uri="{FF2B5EF4-FFF2-40B4-BE49-F238E27FC236}">
                <a16:creationId xmlns:a16="http://schemas.microsoft.com/office/drawing/2014/main" id="{5C8236A2-8738-4950-B551-EF8BA5BE00E5}"/>
              </a:ext>
            </a:extLst>
          </p:cNvPr>
          <p:cNvSpPr>
            <a:spLocks noGrp="1"/>
          </p:cNvSpPr>
          <p:nvPr>
            <p:ph type="sldNum" idx="12"/>
          </p:nvPr>
        </p:nvSpPr>
        <p:spPr/>
        <p:txBody>
          <a:bodyPr>
            <a:normAutofit/>
          </a:bodyPr>
          <a:lstStyle/>
          <a:p>
            <a:fld id="{C479D5F6-EDCB-402A-AC08-4943A1820E8F}" type="slidenum">
              <a:rPr lang="en-US" smtClean="0"/>
              <a:pPr/>
              <a:t>129</a:t>
            </a:fld>
            <a:endParaRPr lang="en-US" dirty="0"/>
          </a:p>
        </p:txBody>
      </p:sp>
    </p:spTree>
    <p:extLst>
      <p:ext uri="{BB962C8B-B14F-4D97-AF65-F5344CB8AC3E}">
        <p14:creationId xmlns:p14="http://schemas.microsoft.com/office/powerpoint/2010/main" val="2001908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F18B3-A6CA-C019-3F43-72178EC054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B5590D-98C1-DBBC-AFD7-D02C15963577}"/>
              </a:ext>
            </a:extLst>
          </p:cNvPr>
          <p:cNvSpPr>
            <a:spLocks noGrp="1"/>
          </p:cNvSpPr>
          <p:nvPr>
            <p:ph type="title"/>
          </p:nvPr>
        </p:nvSpPr>
        <p:spPr/>
        <p:txBody>
          <a:bodyPr/>
          <a:lstStyle/>
          <a:p>
            <a:r>
              <a:rPr lang="en-US" sz="2800" dirty="0"/>
              <a:t>Resources</a:t>
            </a:r>
          </a:p>
        </p:txBody>
      </p:sp>
      <p:sp>
        <p:nvSpPr>
          <p:cNvPr id="3" name="Text Placeholder 2">
            <a:extLst>
              <a:ext uri="{FF2B5EF4-FFF2-40B4-BE49-F238E27FC236}">
                <a16:creationId xmlns:a16="http://schemas.microsoft.com/office/drawing/2014/main" id="{4B3F3776-C970-2B2C-49AA-49D0AB5AA1C1}"/>
              </a:ext>
            </a:extLst>
          </p:cNvPr>
          <p:cNvSpPr>
            <a:spLocks noGrp="1"/>
          </p:cNvSpPr>
          <p:nvPr>
            <p:ph type="body" idx="1"/>
          </p:nvPr>
        </p:nvSpPr>
        <p:spPr>
          <a:xfrm>
            <a:off x="311702" y="1016000"/>
            <a:ext cx="4635436" cy="3171275"/>
          </a:xfrm>
        </p:spPr>
        <p:txBody>
          <a:bodyPr>
            <a:noAutofit/>
          </a:bodyPr>
          <a:lstStyle/>
          <a:p>
            <a:pPr marL="0" indent="0">
              <a:lnSpc>
                <a:spcPct val="110000"/>
              </a:lnSpc>
              <a:buClr>
                <a:schemeClr val="tx1"/>
              </a:buClr>
              <a:buNone/>
            </a:pPr>
            <a:r>
              <a:rPr lang="en-US" b="1" dirty="0"/>
              <a:t>Modules and Guidance Documents</a:t>
            </a:r>
          </a:p>
          <a:p>
            <a:pPr>
              <a:lnSpc>
                <a:spcPct val="110000"/>
              </a:lnSpc>
              <a:buClr>
                <a:schemeClr val="tx1"/>
              </a:buClr>
            </a:pPr>
            <a:r>
              <a:rPr lang="en-US" dirty="0"/>
              <a:t>The following icon appears when a relevant module or guidance document is available. Click the icon to view the linked module or document in your browser.</a:t>
            </a:r>
          </a:p>
          <a:p>
            <a:pPr>
              <a:lnSpc>
                <a:spcPct val="110000"/>
              </a:lnSpc>
              <a:buClr>
                <a:schemeClr val="tx1"/>
              </a:buClr>
            </a:pPr>
            <a:endParaRPr lang="en-US" dirty="0"/>
          </a:p>
          <a:p>
            <a:pPr>
              <a:lnSpc>
                <a:spcPct val="110000"/>
              </a:lnSpc>
              <a:buClr>
                <a:schemeClr val="tx1"/>
              </a:buClr>
            </a:pPr>
            <a:r>
              <a:rPr lang="en-US" dirty="0"/>
              <a:t>Pearson demonstration videos are embedded for some PearsonAccess</a:t>
            </a:r>
            <a:r>
              <a:rPr lang="en-US" baseline="30000" dirty="0"/>
              <a:t>next</a:t>
            </a:r>
            <a:r>
              <a:rPr lang="en-US" dirty="0"/>
              <a:t> tasks</a:t>
            </a:r>
          </a:p>
          <a:p>
            <a:pPr lvl="1">
              <a:lnSpc>
                <a:spcPct val="110000"/>
              </a:lnSpc>
              <a:buClr>
                <a:schemeClr val="tx1"/>
              </a:buClr>
              <a:buFont typeface="Arial" panose="020B0604020202020204" pitchFamily="34" charset="0"/>
              <a:buChar char="•"/>
            </a:pPr>
            <a:r>
              <a:rPr lang="en-US" dirty="0">
                <a:latin typeface="+mn-lt"/>
              </a:rPr>
              <a:t>Right click the image and select “preview” to play the video if not viewing as a slide show</a:t>
            </a:r>
          </a:p>
        </p:txBody>
      </p:sp>
      <p:sp>
        <p:nvSpPr>
          <p:cNvPr id="11" name="Callout: Line 10">
            <a:extLst>
              <a:ext uri="{FF2B5EF4-FFF2-40B4-BE49-F238E27FC236}">
                <a16:creationId xmlns:a16="http://schemas.microsoft.com/office/drawing/2014/main" id="{3B0CEBBD-CBAE-432E-1CB3-099578EF50F8}"/>
              </a:ext>
            </a:extLst>
          </p:cNvPr>
          <p:cNvSpPr/>
          <p:nvPr/>
        </p:nvSpPr>
        <p:spPr>
          <a:xfrm>
            <a:off x="5736492" y="475751"/>
            <a:ext cx="2101999" cy="1040434"/>
          </a:xfrm>
          <a:prstGeom prst="borderCallout1">
            <a:avLst>
              <a:gd name="adj1" fmla="val 22875"/>
              <a:gd name="adj2" fmla="val 99943"/>
              <a:gd name="adj3" fmla="val 12913"/>
              <a:gd name="adj4" fmla="val 114081"/>
            </a:avLst>
          </a:prstGeom>
          <a:gradFill>
            <a:gsLst>
              <a:gs pos="0">
                <a:schemeClr val="tx2"/>
              </a:gs>
              <a:gs pos="100000">
                <a:schemeClr val="bg1">
                  <a:lumMod val="85000"/>
                </a:schemeClr>
              </a:gs>
            </a:gsLst>
          </a:gradFill>
          <a:ln>
            <a:solidFill>
              <a:schemeClr val="tx1"/>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solidFill>
                  <a:schemeClr val="tx1"/>
                </a:solidFill>
              </a:rPr>
              <a:t>This icon also links do modules and guidance documents.</a:t>
            </a:r>
          </a:p>
        </p:txBody>
      </p:sp>
      <p:sp>
        <p:nvSpPr>
          <p:cNvPr id="10" name="Diagonal Stripe 9">
            <a:extLst>
              <a:ext uri="{FF2B5EF4-FFF2-40B4-BE49-F238E27FC236}">
                <a16:creationId xmlns:a16="http://schemas.microsoft.com/office/drawing/2014/main" id="{943FB881-E33D-185B-C52E-7A98FA5A7CFD}"/>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b="1" kern="0" dirty="0">
                <a:solidFill>
                  <a:prstClr val="black"/>
                </a:solidFill>
                <a:latin typeface="+mn-lt"/>
                <a:ea typeface="Roboto" panose="02000000000000000000" pitchFamily="2" charset="0"/>
                <a:cs typeface="Roboto" panose="02000000000000000000" pitchFamily="2" charset="0"/>
              </a:rPr>
              <a:t>Module/Doc</a:t>
            </a:r>
          </a:p>
        </p:txBody>
      </p:sp>
      <p:pic>
        <p:nvPicPr>
          <p:cNvPr id="9" name="Picture 8">
            <a:extLst>
              <a:ext uri="{FF2B5EF4-FFF2-40B4-BE49-F238E27FC236}">
                <a16:creationId xmlns:a16="http://schemas.microsoft.com/office/drawing/2014/main" id="{92152AF8-1400-1662-EAA6-99EB49C99466}"/>
              </a:ext>
            </a:extLst>
          </p:cNvPr>
          <p:cNvPicPr>
            <a:picLocks noChangeAspect="1"/>
          </p:cNvPicPr>
          <p:nvPr/>
        </p:nvPicPr>
        <p:blipFill>
          <a:blip r:embed="rId2"/>
          <a:stretch>
            <a:fillRect/>
          </a:stretch>
        </p:blipFill>
        <p:spPr>
          <a:xfrm>
            <a:off x="5591006" y="2407627"/>
            <a:ext cx="2392970" cy="13523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1809979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54BC6-1BAE-4DE2-8BB8-AD926E422C90}"/>
              </a:ext>
            </a:extLst>
          </p:cNvPr>
          <p:cNvSpPr>
            <a:spLocks noGrp="1"/>
          </p:cNvSpPr>
          <p:nvPr>
            <p:ph type="title"/>
          </p:nvPr>
        </p:nvSpPr>
        <p:spPr/>
        <p:txBody>
          <a:bodyPr>
            <a:normAutofit/>
          </a:bodyPr>
          <a:lstStyle/>
          <a:p>
            <a:r>
              <a:rPr lang="en-US" sz="2800" dirty="0"/>
              <a:t>Receiving Test Materials</a:t>
            </a:r>
          </a:p>
        </p:txBody>
      </p:sp>
      <p:sp>
        <p:nvSpPr>
          <p:cNvPr id="3" name="Content Placeholder 2">
            <a:extLst>
              <a:ext uri="{FF2B5EF4-FFF2-40B4-BE49-F238E27FC236}">
                <a16:creationId xmlns:a16="http://schemas.microsoft.com/office/drawing/2014/main" id="{D2854DAA-159E-4D95-948E-4CE082E88598}"/>
              </a:ext>
            </a:extLst>
          </p:cNvPr>
          <p:cNvSpPr>
            <a:spLocks noGrp="1"/>
          </p:cNvSpPr>
          <p:nvPr>
            <p:ph type="body" idx="1"/>
          </p:nvPr>
        </p:nvSpPr>
        <p:spPr/>
        <p:txBody>
          <a:bodyPr>
            <a:normAutofit/>
          </a:bodyPr>
          <a:lstStyle/>
          <a:p>
            <a:pPr marL="0" indent="0">
              <a:lnSpc>
                <a:spcPct val="100000"/>
              </a:lnSpc>
              <a:spcBef>
                <a:spcPts val="150"/>
              </a:spcBef>
              <a:spcAft>
                <a:spcPts val="150"/>
              </a:spcAft>
              <a:buClr>
                <a:sysClr val="windowText" lastClr="000000"/>
              </a:buClr>
              <a:buSzPct val="100000"/>
              <a:buNone/>
              <a:defRPr/>
            </a:pPr>
            <a:r>
              <a:rPr lang="en-US" sz="1800" dirty="0">
                <a:solidFill>
                  <a:sysClr val="windowText" lastClr="000000"/>
                </a:solidFill>
              </a:rPr>
              <a:t>Initial shipments of materials arrive in a single distribution in March</a:t>
            </a:r>
            <a:br>
              <a:rPr lang="en-US" sz="1800" dirty="0">
                <a:solidFill>
                  <a:sysClr val="windowText" lastClr="000000"/>
                </a:solidFill>
              </a:rPr>
            </a:br>
            <a:endParaRPr lang="en-US" sz="1800" dirty="0">
              <a:solidFill>
                <a:sysClr val="windowText" lastClr="000000"/>
              </a:solidFill>
            </a:endParaRPr>
          </a:p>
          <a:p>
            <a:pPr marL="342900" indent="-342900">
              <a:lnSpc>
                <a:spcPct val="100000"/>
              </a:lnSpc>
              <a:spcBef>
                <a:spcPts val="150"/>
              </a:spcBef>
              <a:spcAft>
                <a:spcPts val="150"/>
              </a:spcAft>
              <a:buClr>
                <a:sysClr val="windowText" lastClr="000000"/>
              </a:buClr>
              <a:buSzPct val="100000"/>
              <a:defRPr/>
            </a:pPr>
            <a:r>
              <a:rPr lang="en-US" sz="1800" dirty="0">
                <a:solidFill>
                  <a:sysClr val="windowText" lastClr="000000"/>
                </a:solidFill>
                <a:latin typeface="+mn-lt"/>
              </a:rPr>
              <a:t>Materials are packaged by school and shipped to the district</a:t>
            </a:r>
            <a:endParaRPr lang="en-US" sz="1800" dirty="0">
              <a:solidFill>
                <a:sysClr val="windowText" lastClr="000000"/>
              </a:solidFill>
            </a:endParaRPr>
          </a:p>
          <a:p>
            <a:pPr marL="342900" indent="-342900">
              <a:lnSpc>
                <a:spcPct val="100000"/>
              </a:lnSpc>
              <a:spcBef>
                <a:spcPts val="150"/>
              </a:spcBef>
              <a:spcAft>
                <a:spcPts val="150"/>
              </a:spcAft>
              <a:buClr>
                <a:sysClr val="windowText" lastClr="000000"/>
              </a:buClr>
              <a:buSzPct val="100000"/>
              <a:defRPr/>
            </a:pPr>
            <a:r>
              <a:rPr lang="en-US" sz="1800" dirty="0">
                <a:solidFill>
                  <a:prstClr val="black"/>
                </a:solidFill>
                <a:latin typeface="+mn-lt"/>
              </a:rPr>
              <a:t>No overages are sent</a:t>
            </a:r>
          </a:p>
          <a:p>
            <a:endParaRPr lang="en-US" sz="1800" dirty="0"/>
          </a:p>
        </p:txBody>
      </p:sp>
      <p:sp>
        <p:nvSpPr>
          <p:cNvPr id="8" name="Title 7">
            <a:extLst>
              <a:ext uri="{FF2B5EF4-FFF2-40B4-BE49-F238E27FC236}">
                <a16:creationId xmlns:a16="http://schemas.microsoft.com/office/drawing/2014/main" id="{68DC6326-AACA-9815-1638-DDE814CF3C84}"/>
              </a:ext>
            </a:extLst>
          </p:cNvPr>
          <p:cNvSpPr>
            <a:spLocks noGrp="1"/>
          </p:cNvSpPr>
          <p:nvPr>
            <p:ph type="title" idx="2"/>
          </p:nvPr>
        </p:nvSpPr>
        <p:spPr>
          <a:xfrm>
            <a:off x="1578707" y="4356252"/>
            <a:ext cx="5986585" cy="393599"/>
          </a:xfrm>
        </p:spPr>
        <p:txBody>
          <a:bodyPr anchor="ctr"/>
          <a:lstStyle/>
          <a:p>
            <a:pPr algn="ctr"/>
            <a:r>
              <a:rPr lang="en-US" sz="1200" b="1" dirty="0">
                <a:solidFill>
                  <a:sysClr val="windowText" lastClr="000000"/>
                </a:solidFill>
                <a:latin typeface="+mn-lt"/>
              </a:rPr>
              <a:t>Reminder</a:t>
            </a:r>
            <a:r>
              <a:rPr lang="en-US" sz="1200" dirty="0">
                <a:solidFill>
                  <a:sysClr val="windowText" lastClr="000000"/>
                </a:solidFill>
                <a:latin typeface="+mn-lt"/>
              </a:rPr>
              <a:t>: CMAS Secure Return Envelopes are not sent in initial shipments. Districts that would like to use these envelopes may place an additional order for envelopes.</a:t>
            </a:r>
            <a:endParaRPr lang="en-US" sz="1200" dirty="0"/>
          </a:p>
        </p:txBody>
      </p:sp>
      <p:sp>
        <p:nvSpPr>
          <p:cNvPr id="4" name="Slide Number Placeholder 3">
            <a:extLst>
              <a:ext uri="{FF2B5EF4-FFF2-40B4-BE49-F238E27FC236}">
                <a16:creationId xmlns:a16="http://schemas.microsoft.com/office/drawing/2014/main" id="{591277A5-AD1A-4BFA-A580-842C24AFC835}"/>
              </a:ext>
            </a:extLst>
          </p:cNvPr>
          <p:cNvSpPr>
            <a:spLocks noGrp="1"/>
          </p:cNvSpPr>
          <p:nvPr>
            <p:ph type="sldNum" idx="12"/>
          </p:nvPr>
        </p:nvSpPr>
        <p:spPr/>
        <p:txBody>
          <a:bodyPr>
            <a:normAutofit/>
          </a:bodyPr>
          <a:lstStyle/>
          <a:p>
            <a:fld id="{C479D5F6-EDCB-402A-AC08-4943A1820E8F}" type="slidenum">
              <a:rPr lang="en-US" smtClean="0"/>
              <a:pPr/>
              <a:t>130</a:t>
            </a:fld>
            <a:endParaRPr lang="en-US" dirty="0"/>
          </a:p>
        </p:txBody>
      </p:sp>
      <p:sp>
        <p:nvSpPr>
          <p:cNvPr id="7" name="Diagonal Stripe 6">
            <a:hlinkClick r:id="rId3"/>
            <a:extLst>
              <a:ext uri="{FF2B5EF4-FFF2-40B4-BE49-F238E27FC236}">
                <a16:creationId xmlns:a16="http://schemas.microsoft.com/office/drawing/2014/main" id="{BF1AFC18-8C38-FCF5-B619-BB59177BC1DF}"/>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200" b="1" kern="0" dirty="0">
                <a:solidFill>
                  <a:prstClr val="black"/>
                </a:solidFill>
                <a:latin typeface="+mn-lt"/>
                <a:ea typeface="Roboto" panose="02000000000000000000" pitchFamily="2" charset="0"/>
                <a:cs typeface="Roboto" panose="02000000000000000000" pitchFamily="2" charset="0"/>
              </a:rPr>
              <a:t>Materials Management Module</a:t>
            </a:r>
          </a:p>
        </p:txBody>
      </p:sp>
    </p:spTree>
    <p:extLst>
      <p:ext uri="{BB962C8B-B14F-4D97-AF65-F5344CB8AC3E}">
        <p14:creationId xmlns:p14="http://schemas.microsoft.com/office/powerpoint/2010/main" val="288343438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A92EA-6EE0-411B-A8A3-C3A28AA6BD74}"/>
              </a:ext>
            </a:extLst>
          </p:cNvPr>
          <p:cNvSpPr>
            <a:spLocks noGrp="1"/>
          </p:cNvSpPr>
          <p:nvPr>
            <p:ph type="title"/>
          </p:nvPr>
        </p:nvSpPr>
        <p:spPr/>
        <p:txBody>
          <a:bodyPr>
            <a:normAutofit/>
          </a:bodyPr>
          <a:lstStyle/>
          <a:p>
            <a:r>
              <a:rPr lang="en-US" sz="2800" dirty="0"/>
              <a:t>Contents of Shipments</a:t>
            </a:r>
          </a:p>
        </p:txBody>
      </p:sp>
      <p:sp>
        <p:nvSpPr>
          <p:cNvPr id="3" name="Content Placeholder 2">
            <a:extLst>
              <a:ext uri="{FF2B5EF4-FFF2-40B4-BE49-F238E27FC236}">
                <a16:creationId xmlns:a16="http://schemas.microsoft.com/office/drawing/2014/main" id="{E888D98D-19C0-4457-8530-0D3964FC7627}"/>
              </a:ext>
            </a:extLst>
          </p:cNvPr>
          <p:cNvSpPr>
            <a:spLocks noGrp="1"/>
          </p:cNvSpPr>
          <p:nvPr>
            <p:ph type="body" idx="1"/>
          </p:nvPr>
        </p:nvSpPr>
        <p:spPr>
          <a:xfrm>
            <a:off x="311702" y="908200"/>
            <a:ext cx="8487741" cy="3439200"/>
          </a:xfrm>
        </p:spPr>
        <p:txBody>
          <a:bodyPr>
            <a:noAutofit/>
          </a:bodyPr>
          <a:lstStyle/>
          <a:p>
            <a:pPr>
              <a:lnSpc>
                <a:spcPct val="100000"/>
              </a:lnSpc>
              <a:spcBef>
                <a:spcPts val="150"/>
              </a:spcBef>
              <a:spcAft>
                <a:spcPts val="150"/>
              </a:spcAft>
              <a:buClr>
                <a:sysClr val="windowText" lastClr="000000"/>
              </a:buClr>
              <a:defRPr/>
            </a:pPr>
            <a:r>
              <a:rPr lang="en-US" sz="1200" dirty="0">
                <a:solidFill>
                  <a:prstClr val="black"/>
                </a:solidFill>
              </a:rPr>
              <a:t>Assessment Coordinator Kits</a:t>
            </a:r>
          </a:p>
          <a:p>
            <a:pPr lvl="1">
              <a:lnSpc>
                <a:spcPct val="100000"/>
              </a:lnSpc>
              <a:spcBef>
                <a:spcPts val="150"/>
              </a:spcBef>
              <a:spcAft>
                <a:spcPts val="150"/>
              </a:spcAft>
              <a:buClr>
                <a:sysClr val="windowText" lastClr="000000"/>
              </a:buClr>
              <a:buFont typeface="Arial" panose="020B0604020202020204" pitchFamily="34" charset="0"/>
              <a:buChar char="•"/>
              <a:defRPr/>
            </a:pPr>
            <a:r>
              <a:rPr lang="en-US" sz="1200" dirty="0">
                <a:solidFill>
                  <a:prstClr val="black"/>
                </a:solidFill>
                <a:latin typeface="+mn-lt"/>
              </a:rPr>
              <a:t>Re-sealable plastic bag (holds all materials)</a:t>
            </a:r>
          </a:p>
          <a:p>
            <a:pPr lvl="1">
              <a:lnSpc>
                <a:spcPct val="100000"/>
              </a:lnSpc>
              <a:spcBef>
                <a:spcPts val="150"/>
              </a:spcBef>
              <a:spcAft>
                <a:spcPts val="150"/>
              </a:spcAft>
              <a:buClr>
                <a:sysClr val="windowText" lastClr="000000"/>
              </a:buClr>
              <a:buFont typeface="Arial" panose="020B0604020202020204" pitchFamily="34" charset="0"/>
              <a:buChar char="•"/>
              <a:defRPr/>
            </a:pPr>
            <a:r>
              <a:rPr lang="en-US" sz="1200" dirty="0">
                <a:solidFill>
                  <a:prstClr val="black"/>
                </a:solidFill>
                <a:latin typeface="+mn-lt"/>
              </a:rPr>
              <a:t>Paper bands</a:t>
            </a:r>
          </a:p>
          <a:p>
            <a:pPr lvl="1">
              <a:lnSpc>
                <a:spcPct val="100000"/>
              </a:lnSpc>
              <a:spcBef>
                <a:spcPts val="150"/>
              </a:spcBef>
              <a:spcAft>
                <a:spcPts val="150"/>
              </a:spcAft>
              <a:buClr>
                <a:sysClr val="windowText" lastClr="000000"/>
              </a:buClr>
              <a:buFont typeface="Arial" panose="020B0604020202020204" pitchFamily="34" charset="0"/>
              <a:buChar char="•"/>
              <a:defRPr/>
            </a:pPr>
            <a:r>
              <a:rPr lang="en-US" sz="1200" dirty="0">
                <a:solidFill>
                  <a:prstClr val="black"/>
                </a:solidFill>
                <a:latin typeface="+mn-lt"/>
              </a:rPr>
              <a:t>Pearson </a:t>
            </a:r>
            <a:r>
              <a:rPr lang="en-US" sz="1200" b="1" dirty="0">
                <a:solidFill>
                  <a:sysClr val="windowText" lastClr="000000"/>
                </a:solidFill>
                <a:highlight>
                  <a:srgbClr val="FFD100"/>
                </a:highlight>
                <a:latin typeface="+mn-lt"/>
              </a:rPr>
              <a:t>orange </a:t>
            </a:r>
            <a:r>
              <a:rPr lang="en-US" sz="1200" b="1" dirty="0" err="1">
                <a:solidFill>
                  <a:sysClr val="windowText" lastClr="000000"/>
                </a:solidFill>
                <a:highlight>
                  <a:srgbClr val="FFD100"/>
                </a:highlight>
                <a:latin typeface="+mn-lt"/>
              </a:rPr>
              <a:t>scorable</a:t>
            </a:r>
            <a:r>
              <a:rPr lang="en-US" sz="1200" dirty="0">
                <a:solidFill>
                  <a:sysClr val="windowText" lastClr="000000"/>
                </a:solidFill>
                <a:latin typeface="+mn-lt"/>
              </a:rPr>
              <a:t> and </a:t>
            </a:r>
            <a:r>
              <a:rPr lang="en-US" sz="1200" b="1" dirty="0">
                <a:solidFill>
                  <a:schemeClr val="bg1"/>
                </a:solidFill>
                <a:highlight>
                  <a:srgbClr val="207AC6"/>
                </a:highlight>
                <a:latin typeface="+mn-lt"/>
              </a:rPr>
              <a:t>blue nonscorable</a:t>
            </a:r>
            <a:r>
              <a:rPr lang="en-US" sz="1200" dirty="0">
                <a:solidFill>
                  <a:prstClr val="black"/>
                </a:solidFill>
                <a:latin typeface="+mn-lt"/>
              </a:rPr>
              <a:t> shipping return labels</a:t>
            </a:r>
          </a:p>
          <a:p>
            <a:pPr lvl="1">
              <a:lnSpc>
                <a:spcPct val="100000"/>
              </a:lnSpc>
              <a:spcBef>
                <a:spcPts val="150"/>
              </a:spcBef>
              <a:spcAft>
                <a:spcPts val="150"/>
              </a:spcAft>
              <a:buClr>
                <a:sysClr val="windowText" lastClr="000000"/>
              </a:buClr>
              <a:buFont typeface="Arial" panose="020B0604020202020204" pitchFamily="34" charset="0"/>
              <a:buChar char="•"/>
              <a:defRPr/>
            </a:pPr>
            <a:r>
              <a:rPr lang="en-US" sz="1200" dirty="0">
                <a:solidFill>
                  <a:prstClr val="black"/>
                </a:solidFill>
                <a:latin typeface="+mn-lt"/>
              </a:rPr>
              <a:t>UPS return labels for </a:t>
            </a:r>
            <a:r>
              <a:rPr lang="en-US" sz="1200" b="1" dirty="0">
                <a:solidFill>
                  <a:prstClr val="black"/>
                </a:solidFill>
                <a:latin typeface="+mn-lt"/>
              </a:rPr>
              <a:t>scorable</a:t>
            </a:r>
            <a:r>
              <a:rPr lang="en-US" sz="1200" dirty="0">
                <a:solidFill>
                  <a:prstClr val="black"/>
                </a:solidFill>
                <a:latin typeface="+mn-lt"/>
              </a:rPr>
              <a:t> and </a:t>
            </a:r>
            <a:r>
              <a:rPr lang="en-US" sz="1200" b="1" dirty="0">
                <a:solidFill>
                  <a:prstClr val="black"/>
                </a:solidFill>
                <a:latin typeface="+mn-lt"/>
              </a:rPr>
              <a:t>nonscorable</a:t>
            </a:r>
            <a:r>
              <a:rPr lang="en-US" sz="1200" dirty="0">
                <a:solidFill>
                  <a:prstClr val="black"/>
                </a:solidFill>
                <a:latin typeface="+mn-lt"/>
              </a:rPr>
              <a:t> materials</a:t>
            </a:r>
          </a:p>
          <a:p>
            <a:pPr>
              <a:lnSpc>
                <a:spcPct val="100000"/>
              </a:lnSpc>
              <a:spcBef>
                <a:spcPts val="150"/>
              </a:spcBef>
              <a:spcAft>
                <a:spcPts val="150"/>
              </a:spcAft>
              <a:buClr>
                <a:sysClr val="windowText" lastClr="000000"/>
              </a:buClr>
              <a:defRPr/>
            </a:pPr>
            <a:r>
              <a:rPr lang="en-US" sz="1200" dirty="0">
                <a:solidFill>
                  <a:prstClr val="black"/>
                </a:solidFill>
              </a:rPr>
              <a:t>Test Administrator Manuals </a:t>
            </a:r>
          </a:p>
          <a:p>
            <a:pPr>
              <a:lnSpc>
                <a:spcPct val="100000"/>
              </a:lnSpc>
              <a:spcBef>
                <a:spcPts val="150"/>
              </a:spcBef>
              <a:spcAft>
                <a:spcPts val="150"/>
              </a:spcAft>
              <a:buClr>
                <a:sysClr val="windowText" lastClr="000000"/>
              </a:buClr>
              <a:defRPr/>
            </a:pPr>
            <a:r>
              <a:rPr lang="en-US" sz="1200" dirty="0">
                <a:solidFill>
                  <a:prstClr val="black"/>
                </a:solidFill>
              </a:rPr>
              <a:t>Packing list and chain of custody form </a:t>
            </a:r>
          </a:p>
          <a:p>
            <a:pPr>
              <a:lnSpc>
                <a:spcPct val="100000"/>
              </a:lnSpc>
              <a:spcBef>
                <a:spcPts val="150"/>
              </a:spcBef>
              <a:spcAft>
                <a:spcPts val="150"/>
              </a:spcAft>
              <a:buClr>
                <a:sysClr val="windowText" lastClr="000000"/>
              </a:buClr>
              <a:defRPr/>
            </a:pPr>
            <a:r>
              <a:rPr lang="en-US" sz="1200" dirty="0">
                <a:solidFill>
                  <a:prstClr val="black"/>
                </a:solidFill>
              </a:rPr>
              <a:t>Student test materials (if indicated by </a:t>
            </a:r>
            <a:r>
              <a:rPr lang="en-US" sz="1200" b="1" dirty="0">
                <a:solidFill>
                  <a:srgbClr val="488BC9"/>
                </a:solidFill>
              </a:rPr>
              <a:t>January 24 </a:t>
            </a:r>
            <a:r>
              <a:rPr lang="en-US" sz="1200" dirty="0">
                <a:solidFill>
                  <a:prstClr val="black"/>
                </a:solidFill>
              </a:rPr>
              <a:t>in PAnext)</a:t>
            </a:r>
          </a:p>
          <a:p>
            <a:pPr lvl="1">
              <a:lnSpc>
                <a:spcPct val="100000"/>
              </a:lnSpc>
              <a:spcBef>
                <a:spcPts val="150"/>
              </a:spcBef>
              <a:spcAft>
                <a:spcPts val="150"/>
              </a:spcAft>
              <a:buClr>
                <a:sysClr val="windowText" lastClr="000000"/>
              </a:buClr>
              <a:buFont typeface="Arial" panose="020B0604020202020204" pitchFamily="34" charset="0"/>
              <a:buChar char="•"/>
              <a:defRPr/>
            </a:pPr>
            <a:r>
              <a:rPr lang="en-US" sz="1200" dirty="0">
                <a:solidFill>
                  <a:prstClr val="black"/>
                </a:solidFill>
                <a:latin typeface="+mn-lt"/>
              </a:rPr>
              <a:t>Test books</a:t>
            </a:r>
            <a:endParaRPr lang="en-US" sz="1200" strike="sngStrike" dirty="0">
              <a:solidFill>
                <a:prstClr val="black"/>
              </a:solidFill>
              <a:latin typeface="+mn-lt"/>
            </a:endParaRPr>
          </a:p>
          <a:p>
            <a:pPr lvl="2">
              <a:lnSpc>
                <a:spcPct val="100000"/>
              </a:lnSpc>
              <a:spcBef>
                <a:spcPts val="150"/>
              </a:spcBef>
              <a:spcAft>
                <a:spcPts val="150"/>
              </a:spcAft>
              <a:buClr>
                <a:sysClr val="windowText" lastClr="000000"/>
              </a:buClr>
              <a:buFont typeface="Arial" panose="020B0604020202020204" pitchFamily="34" charset="0"/>
              <a:buChar char="•"/>
              <a:defRPr/>
            </a:pPr>
            <a:r>
              <a:rPr lang="en-US" sz="1200" dirty="0">
                <a:solidFill>
                  <a:prstClr val="black"/>
                </a:solidFill>
                <a:latin typeface="+mn-lt"/>
              </a:rPr>
              <a:t>Math kits reference sheets, rulers, and protractors, if applicable</a:t>
            </a:r>
          </a:p>
          <a:p>
            <a:pPr lvl="2">
              <a:lnSpc>
                <a:spcPct val="100000"/>
              </a:lnSpc>
              <a:spcBef>
                <a:spcPts val="150"/>
              </a:spcBef>
              <a:spcAft>
                <a:spcPts val="150"/>
              </a:spcAft>
              <a:buClr>
                <a:sysClr val="windowText" lastClr="000000"/>
              </a:buClr>
              <a:buFont typeface="Arial" panose="020B0604020202020204" pitchFamily="34" charset="0"/>
              <a:buChar char="•"/>
              <a:defRPr/>
            </a:pPr>
            <a:r>
              <a:rPr lang="en-US" sz="1200" dirty="0">
                <a:solidFill>
                  <a:prstClr val="black"/>
                </a:solidFill>
                <a:latin typeface="+mn-lt"/>
              </a:rPr>
              <a:t>Grade 11 science kits include periodic tables</a:t>
            </a:r>
          </a:p>
          <a:p>
            <a:pPr lvl="1">
              <a:lnSpc>
                <a:spcPct val="100000"/>
              </a:lnSpc>
              <a:spcBef>
                <a:spcPts val="150"/>
              </a:spcBef>
              <a:spcAft>
                <a:spcPts val="150"/>
              </a:spcAft>
              <a:buClr>
                <a:sysClr val="windowText" lastClr="000000"/>
              </a:buClr>
              <a:buFont typeface="Arial" panose="020B0604020202020204" pitchFamily="34" charset="0"/>
              <a:buChar char="•"/>
              <a:defRPr/>
            </a:pPr>
            <a:r>
              <a:rPr lang="en-US" sz="1200" dirty="0">
                <a:solidFill>
                  <a:prstClr val="black"/>
                </a:solidFill>
                <a:latin typeface="+mn-lt"/>
              </a:rPr>
              <a:t>Accommodated test books: large print, braille, Spanish including CSLA</a:t>
            </a:r>
          </a:p>
          <a:p>
            <a:pPr lvl="1">
              <a:lnSpc>
                <a:spcPct val="100000"/>
              </a:lnSpc>
              <a:spcBef>
                <a:spcPts val="150"/>
              </a:spcBef>
              <a:spcAft>
                <a:spcPts val="150"/>
              </a:spcAft>
              <a:buClr>
                <a:sysClr val="windowText" lastClr="000000"/>
              </a:buClr>
              <a:buFont typeface="Arial" panose="020B0604020202020204" pitchFamily="34" charset="0"/>
              <a:buChar char="•"/>
              <a:defRPr/>
            </a:pPr>
            <a:r>
              <a:rPr lang="en-US" sz="1200" dirty="0">
                <a:solidFill>
                  <a:prstClr val="black"/>
                </a:solidFill>
                <a:latin typeface="+mn-lt"/>
              </a:rPr>
              <a:t>Auditory/signer scripts</a:t>
            </a:r>
          </a:p>
          <a:p>
            <a:pPr lvl="1">
              <a:lnSpc>
                <a:spcPct val="100000"/>
              </a:lnSpc>
              <a:spcBef>
                <a:spcPts val="150"/>
              </a:spcBef>
              <a:spcAft>
                <a:spcPts val="150"/>
              </a:spcAft>
              <a:buClr>
                <a:sysClr val="windowText" lastClr="000000"/>
              </a:buClr>
              <a:buFont typeface="Arial" panose="020B0604020202020204" pitchFamily="34" charset="0"/>
              <a:buChar char="•"/>
              <a:defRPr/>
            </a:pPr>
            <a:r>
              <a:rPr lang="en-US" sz="1200" dirty="0">
                <a:solidFill>
                  <a:prstClr val="black"/>
                </a:solidFill>
                <a:latin typeface="+mn-lt"/>
              </a:rPr>
              <a:t>Student ID labels and rosters (with corresponding student materials)</a:t>
            </a:r>
          </a:p>
          <a:p>
            <a:endParaRPr lang="en-US" sz="1200" dirty="0"/>
          </a:p>
        </p:txBody>
      </p:sp>
      <p:sp>
        <p:nvSpPr>
          <p:cNvPr id="5" name="Title 4">
            <a:extLst>
              <a:ext uri="{FF2B5EF4-FFF2-40B4-BE49-F238E27FC236}">
                <a16:creationId xmlns:a16="http://schemas.microsoft.com/office/drawing/2014/main" id="{02591CA5-4F1A-6CB3-2E17-5362197AD9F4}"/>
              </a:ext>
            </a:extLst>
          </p:cNvPr>
          <p:cNvSpPr>
            <a:spLocks noGrp="1"/>
          </p:cNvSpPr>
          <p:nvPr>
            <p:ph type="title" idx="2"/>
          </p:nvPr>
        </p:nvSpPr>
        <p:spPr>
          <a:xfrm>
            <a:off x="921972" y="4405064"/>
            <a:ext cx="7267200" cy="287123"/>
          </a:xfrm>
        </p:spPr>
        <p:txBody>
          <a:bodyPr anchor="ctr"/>
          <a:lstStyle/>
          <a:p>
            <a:pPr algn="ctr"/>
            <a:r>
              <a:rPr lang="en-US" sz="1200" b="1" dirty="0">
                <a:latin typeface="+mn-lt"/>
              </a:rPr>
              <a:t>Tip</a:t>
            </a:r>
            <a:r>
              <a:rPr lang="en-US" sz="1200" dirty="0">
                <a:latin typeface="+mn-lt"/>
              </a:rPr>
              <a:t>: </a:t>
            </a:r>
            <a:r>
              <a:rPr lang="en-US" sz="1200" dirty="0">
                <a:solidFill>
                  <a:sysClr val="windowText" lastClr="000000"/>
                </a:solidFill>
                <a:latin typeface="+mn-lt"/>
              </a:rPr>
              <a:t>Labels are used to return all secure materials. DACs may want to take labels out of the school kits.</a:t>
            </a:r>
            <a:endParaRPr lang="en-US" sz="1200" dirty="0">
              <a:latin typeface="+mn-lt"/>
            </a:endParaRPr>
          </a:p>
        </p:txBody>
      </p:sp>
      <p:sp>
        <p:nvSpPr>
          <p:cNvPr id="4" name="Slide Number Placeholder 3">
            <a:extLst>
              <a:ext uri="{FF2B5EF4-FFF2-40B4-BE49-F238E27FC236}">
                <a16:creationId xmlns:a16="http://schemas.microsoft.com/office/drawing/2014/main" id="{54C32217-7B04-48D1-875F-7BCC3F2A0812}"/>
              </a:ext>
            </a:extLst>
          </p:cNvPr>
          <p:cNvSpPr>
            <a:spLocks noGrp="1"/>
          </p:cNvSpPr>
          <p:nvPr>
            <p:ph type="sldNum" idx="12"/>
          </p:nvPr>
        </p:nvSpPr>
        <p:spPr/>
        <p:txBody>
          <a:bodyPr>
            <a:normAutofit/>
          </a:bodyPr>
          <a:lstStyle/>
          <a:p>
            <a:fld id="{C479D5F6-EDCB-402A-AC08-4943A1820E8F}" type="slidenum">
              <a:rPr lang="en-US" smtClean="0"/>
              <a:pPr/>
              <a:t>131</a:t>
            </a:fld>
            <a:endParaRPr lang="en-US" dirty="0"/>
          </a:p>
        </p:txBody>
      </p:sp>
    </p:spTree>
    <p:extLst>
      <p:ext uri="{BB962C8B-B14F-4D97-AF65-F5344CB8AC3E}">
        <p14:creationId xmlns:p14="http://schemas.microsoft.com/office/powerpoint/2010/main" val="371053041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8341E-3CE8-4040-8DF0-DFED9BAFE9CB}"/>
              </a:ext>
            </a:extLst>
          </p:cNvPr>
          <p:cNvSpPr>
            <a:spLocks noGrp="1"/>
          </p:cNvSpPr>
          <p:nvPr>
            <p:ph type="title"/>
          </p:nvPr>
        </p:nvSpPr>
        <p:spPr/>
        <p:txBody>
          <a:bodyPr>
            <a:normAutofit/>
          </a:bodyPr>
          <a:lstStyle/>
          <a:p>
            <a:r>
              <a:rPr lang="en-US" sz="2800" dirty="0"/>
              <a:t>DAC – Receipt of Test Materials</a:t>
            </a:r>
          </a:p>
        </p:txBody>
      </p:sp>
      <p:sp>
        <p:nvSpPr>
          <p:cNvPr id="3" name="Content Placeholder 2">
            <a:extLst>
              <a:ext uri="{FF2B5EF4-FFF2-40B4-BE49-F238E27FC236}">
                <a16:creationId xmlns:a16="http://schemas.microsoft.com/office/drawing/2014/main" id="{3E475F4C-D125-4027-86A9-D7147E740F44}"/>
              </a:ext>
            </a:extLst>
          </p:cNvPr>
          <p:cNvSpPr>
            <a:spLocks noGrp="1"/>
          </p:cNvSpPr>
          <p:nvPr>
            <p:ph type="body" idx="1"/>
          </p:nvPr>
        </p:nvSpPr>
        <p:spPr>
          <a:xfrm>
            <a:off x="311702" y="961292"/>
            <a:ext cx="8487741" cy="3225983"/>
          </a:xfrm>
        </p:spPr>
        <p:txBody>
          <a:bodyPr>
            <a:noAutofit/>
          </a:bodyPr>
          <a:lstStyle/>
          <a:p>
            <a:pPr marL="0" indent="0" eaLnBrk="0" fontAlgn="base" hangingPunct="0">
              <a:spcAft>
                <a:spcPct val="0"/>
              </a:spcAft>
              <a:buNone/>
            </a:pPr>
            <a:r>
              <a:rPr lang="en-US" sz="1800" b="1" dirty="0">
                <a:solidFill>
                  <a:prstClr val="black"/>
                </a:solidFill>
                <a:ea typeface="ＭＳ Ｐゴシック" pitchFamily="34" charset="-128"/>
              </a:rPr>
              <a:t>Upon Receipt of Test Materials, DACs: </a:t>
            </a:r>
          </a:p>
          <a:p>
            <a:pPr marL="257175" indent="-257175" fontAlgn="base">
              <a:lnSpc>
                <a:spcPct val="100000"/>
              </a:lnSpc>
              <a:spcAft>
                <a:spcPts val="450"/>
              </a:spcAft>
              <a:buFont typeface="Wingdings" panose="05000000000000000000" pitchFamily="2" charset="2"/>
              <a:buChar char="q"/>
            </a:pPr>
            <a:r>
              <a:rPr lang="en-US" sz="1800" dirty="0">
                <a:solidFill>
                  <a:prstClr val="black"/>
                </a:solidFill>
                <a:ea typeface="ＭＳ Ｐゴシック" pitchFamily="34" charset="-128"/>
              </a:rPr>
              <a:t>Remove packing list, chain of custody form, and DAC Kit from Box 1</a:t>
            </a:r>
          </a:p>
          <a:p>
            <a:pPr marL="257175" indent="-257175" fontAlgn="base">
              <a:lnSpc>
                <a:spcPct val="100000"/>
              </a:lnSpc>
              <a:spcAft>
                <a:spcPts val="450"/>
              </a:spcAft>
              <a:buFont typeface="Wingdings" panose="05000000000000000000" pitchFamily="2" charset="2"/>
              <a:buChar char="q"/>
            </a:pPr>
            <a:r>
              <a:rPr lang="en-US" sz="1800" dirty="0">
                <a:solidFill>
                  <a:prstClr val="black"/>
                </a:solidFill>
                <a:ea typeface="ＭＳ Ｐゴシック" pitchFamily="34" charset="-128"/>
              </a:rPr>
              <a:t>Inventory materials immediately to verify all were received and that there is an adequate number for administration</a:t>
            </a:r>
          </a:p>
          <a:p>
            <a:pPr marL="257175" indent="-257175" fontAlgn="base">
              <a:lnSpc>
                <a:spcPct val="100000"/>
              </a:lnSpc>
              <a:spcAft>
                <a:spcPts val="450"/>
              </a:spcAft>
              <a:buFont typeface="Wingdings" panose="05000000000000000000" pitchFamily="2" charset="2"/>
              <a:buChar char="q"/>
            </a:pPr>
            <a:r>
              <a:rPr lang="en-US" sz="1800" dirty="0">
                <a:solidFill>
                  <a:prstClr val="black"/>
                </a:solidFill>
                <a:ea typeface="ＭＳ Ｐゴシック" pitchFamily="34" charset="-128"/>
              </a:rPr>
              <a:t>Official DAC may order additional material, if necessary</a:t>
            </a:r>
          </a:p>
          <a:p>
            <a:pPr marL="257175" indent="-257175" fontAlgn="base">
              <a:lnSpc>
                <a:spcPct val="100000"/>
              </a:lnSpc>
              <a:spcAft>
                <a:spcPts val="450"/>
              </a:spcAft>
              <a:buFont typeface="Wingdings" panose="05000000000000000000" pitchFamily="2" charset="2"/>
              <a:buChar char="q"/>
            </a:pPr>
            <a:r>
              <a:rPr lang="en-US" sz="1800" dirty="0">
                <a:solidFill>
                  <a:prstClr val="black"/>
                </a:solidFill>
                <a:ea typeface="ＭＳ Ｐゴシック" pitchFamily="34" charset="-128"/>
              </a:rPr>
              <a:t>Keep all test materials in a centrally </a:t>
            </a:r>
            <a:r>
              <a:rPr lang="en-US" sz="1800" b="1" dirty="0">
                <a:solidFill>
                  <a:prstClr val="black"/>
                </a:solidFill>
                <a:ea typeface="ＭＳ Ｐゴシック" pitchFamily="34" charset="-128"/>
              </a:rPr>
              <a:t>locked</a:t>
            </a:r>
            <a:r>
              <a:rPr lang="en-US" sz="1800" dirty="0">
                <a:solidFill>
                  <a:prstClr val="black"/>
                </a:solidFill>
                <a:ea typeface="ＭＳ Ｐゴシック" pitchFamily="34" charset="-128"/>
              </a:rPr>
              <a:t> storage area with limited access until distributing to schools</a:t>
            </a:r>
          </a:p>
          <a:p>
            <a:pPr marL="814388" lvl="1" indent="-257175" fontAlgn="base">
              <a:lnSpc>
                <a:spcPct val="100000"/>
              </a:lnSpc>
              <a:spcAft>
                <a:spcPts val="450"/>
              </a:spcAft>
              <a:buFont typeface="Wingdings" panose="05000000000000000000" pitchFamily="2" charset="2"/>
              <a:buChar char="q"/>
            </a:pPr>
            <a:r>
              <a:rPr lang="en-US" sz="1800" dirty="0">
                <a:solidFill>
                  <a:prstClr val="black"/>
                </a:solidFill>
                <a:latin typeface="+mn-lt"/>
                <a:ea typeface="ＭＳ Ｐゴシック" pitchFamily="34" charset="-128"/>
              </a:rPr>
              <a:t>Ensure chain of custody procedures are followed at all times</a:t>
            </a:r>
          </a:p>
          <a:p>
            <a:pPr marL="257175" indent="-257175" fontAlgn="base">
              <a:lnSpc>
                <a:spcPct val="100000"/>
              </a:lnSpc>
              <a:spcAft>
                <a:spcPts val="450"/>
              </a:spcAft>
              <a:buFont typeface="Wingdings" panose="05000000000000000000" pitchFamily="2" charset="2"/>
              <a:buChar char="q"/>
            </a:pPr>
            <a:r>
              <a:rPr lang="en-US" sz="1800" dirty="0">
                <a:solidFill>
                  <a:srgbClr val="000000"/>
                </a:solidFill>
              </a:rPr>
              <a:t>Deliver materials to schools </a:t>
            </a:r>
            <a:r>
              <a:rPr lang="en-US" sz="1800" b="1" dirty="0">
                <a:solidFill>
                  <a:srgbClr val="000000"/>
                </a:solidFill>
              </a:rPr>
              <a:t>no more than one week </a:t>
            </a:r>
            <a:r>
              <a:rPr lang="en-US" sz="1800" dirty="0">
                <a:solidFill>
                  <a:srgbClr val="000000"/>
                </a:solidFill>
              </a:rPr>
              <a:t>in advance of school testing window</a:t>
            </a:r>
          </a:p>
          <a:p>
            <a:pPr marL="0" indent="0">
              <a:buNone/>
            </a:pPr>
            <a:endParaRPr lang="en-US" sz="1800" dirty="0"/>
          </a:p>
        </p:txBody>
      </p:sp>
      <p:sp>
        <p:nvSpPr>
          <p:cNvPr id="4" name="Slide Number Placeholder 3">
            <a:extLst>
              <a:ext uri="{FF2B5EF4-FFF2-40B4-BE49-F238E27FC236}">
                <a16:creationId xmlns:a16="http://schemas.microsoft.com/office/drawing/2014/main" id="{435D6ECD-D6AF-467C-83A5-F262188B8883}"/>
              </a:ext>
            </a:extLst>
          </p:cNvPr>
          <p:cNvSpPr>
            <a:spLocks noGrp="1"/>
          </p:cNvSpPr>
          <p:nvPr>
            <p:ph type="sldNum" idx="12"/>
          </p:nvPr>
        </p:nvSpPr>
        <p:spPr/>
        <p:txBody>
          <a:bodyPr>
            <a:normAutofit/>
          </a:bodyPr>
          <a:lstStyle/>
          <a:p>
            <a:fld id="{C479D5F6-EDCB-402A-AC08-4943A1820E8F}" type="slidenum">
              <a:rPr lang="en-US" smtClean="0"/>
              <a:pPr/>
              <a:t>132</a:t>
            </a:fld>
            <a:endParaRPr lang="en-US" dirty="0"/>
          </a:p>
        </p:txBody>
      </p:sp>
    </p:spTree>
    <p:extLst>
      <p:ext uri="{BB962C8B-B14F-4D97-AF65-F5344CB8AC3E}">
        <p14:creationId xmlns:p14="http://schemas.microsoft.com/office/powerpoint/2010/main" val="146361806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918C3-8723-4C8A-98F2-3A932C74243A}"/>
              </a:ext>
            </a:extLst>
          </p:cNvPr>
          <p:cNvSpPr>
            <a:spLocks noGrp="1"/>
          </p:cNvSpPr>
          <p:nvPr>
            <p:ph type="title"/>
          </p:nvPr>
        </p:nvSpPr>
        <p:spPr/>
        <p:txBody>
          <a:bodyPr>
            <a:normAutofit/>
          </a:bodyPr>
          <a:lstStyle/>
          <a:p>
            <a:r>
              <a:rPr lang="en-US" sz="2800" dirty="0"/>
              <a:t>SAC – Receive Materials and Chain of Custody</a:t>
            </a:r>
          </a:p>
        </p:txBody>
      </p:sp>
      <p:sp>
        <p:nvSpPr>
          <p:cNvPr id="3" name="Content Placeholder 2">
            <a:extLst>
              <a:ext uri="{FF2B5EF4-FFF2-40B4-BE49-F238E27FC236}">
                <a16:creationId xmlns:a16="http://schemas.microsoft.com/office/drawing/2014/main" id="{67A72F8F-9987-4364-92EC-FADBA4F537A9}"/>
              </a:ext>
            </a:extLst>
          </p:cNvPr>
          <p:cNvSpPr>
            <a:spLocks noGrp="1"/>
          </p:cNvSpPr>
          <p:nvPr>
            <p:ph type="body" idx="1"/>
          </p:nvPr>
        </p:nvSpPr>
        <p:spPr>
          <a:xfrm>
            <a:off x="311702" y="937846"/>
            <a:ext cx="8487741" cy="3681046"/>
          </a:xfrm>
        </p:spPr>
        <p:txBody>
          <a:bodyPr>
            <a:normAutofit fontScale="92500" lnSpcReduction="10000"/>
          </a:bodyPr>
          <a:lstStyle/>
          <a:p>
            <a:pPr marL="258366" indent="-258366">
              <a:lnSpc>
                <a:spcPct val="100000"/>
              </a:lnSpc>
              <a:buClr>
                <a:sysClr val="windowText" lastClr="000000"/>
              </a:buClr>
              <a:buFont typeface="Wingdings" panose="05000000000000000000" pitchFamily="2" charset="2"/>
              <a:buChar char="q"/>
              <a:defRPr/>
            </a:pPr>
            <a:r>
              <a:rPr lang="en-US" sz="1800" dirty="0">
                <a:solidFill>
                  <a:srgbClr val="000000"/>
                </a:solidFill>
              </a:rPr>
              <a:t>Receive materials from DAC </a:t>
            </a:r>
            <a:r>
              <a:rPr lang="en-US" sz="1800" b="1" dirty="0">
                <a:solidFill>
                  <a:srgbClr val="000000"/>
                </a:solidFill>
              </a:rPr>
              <a:t>no more than one week </a:t>
            </a:r>
            <a:r>
              <a:rPr lang="en-US" sz="1800" dirty="0">
                <a:solidFill>
                  <a:srgbClr val="000000"/>
                </a:solidFill>
              </a:rPr>
              <a:t>in advance of school testing window</a:t>
            </a:r>
          </a:p>
          <a:p>
            <a:pPr marL="258366" indent="-258366">
              <a:lnSpc>
                <a:spcPct val="100000"/>
              </a:lnSpc>
              <a:buClr>
                <a:sysClr val="windowText" lastClr="000000"/>
              </a:buClr>
              <a:buFont typeface="Wingdings" panose="05000000000000000000" pitchFamily="2" charset="2"/>
              <a:buChar char="q"/>
              <a:defRPr/>
            </a:pPr>
            <a:r>
              <a:rPr lang="en-US" sz="1800" dirty="0">
                <a:solidFill>
                  <a:srgbClr val="000000"/>
                </a:solidFill>
              </a:rPr>
              <a:t>Document any movement of secure materials before, during, and after testing</a:t>
            </a:r>
          </a:p>
          <a:p>
            <a:pPr marL="258366" indent="-258366">
              <a:lnSpc>
                <a:spcPct val="100000"/>
              </a:lnSpc>
              <a:buClr>
                <a:sysClr val="windowText" lastClr="000000"/>
              </a:buClr>
              <a:buFont typeface="Wingdings" panose="05000000000000000000" pitchFamily="2" charset="2"/>
              <a:buChar char="q"/>
              <a:defRPr/>
            </a:pPr>
            <a:r>
              <a:rPr lang="en-US" sz="1800" dirty="0">
                <a:solidFill>
                  <a:sysClr val="windowText" lastClr="000000"/>
                </a:solidFill>
              </a:rPr>
              <a:t>Schools inventory materials using the provided</a:t>
            </a:r>
            <a:r>
              <a:rPr lang="en-US" sz="1800" dirty="0">
                <a:solidFill>
                  <a:srgbClr val="9BBB59">
                    <a:lumMod val="75000"/>
                  </a:srgbClr>
                </a:solidFill>
              </a:rPr>
              <a:t> </a:t>
            </a:r>
            <a:r>
              <a:rPr lang="en-US" sz="1800" dirty="0">
                <a:solidFill>
                  <a:prstClr val="black"/>
                </a:solidFill>
              </a:rPr>
              <a:t>security checklist</a:t>
            </a:r>
          </a:p>
          <a:p>
            <a:pPr marL="258366" indent="-258366">
              <a:lnSpc>
                <a:spcPct val="100000"/>
              </a:lnSpc>
              <a:buClr>
                <a:sysClr val="windowText" lastClr="000000"/>
              </a:buClr>
              <a:buFont typeface="Wingdings" panose="05000000000000000000" pitchFamily="2" charset="2"/>
              <a:buChar char="q"/>
              <a:defRPr/>
            </a:pPr>
            <a:r>
              <a:rPr lang="en-US" sz="1800" dirty="0">
                <a:solidFill>
                  <a:srgbClr val="000000"/>
                </a:solidFill>
              </a:rPr>
              <a:t>Deliver test materials to Test Administrators only on the day of testing </a:t>
            </a:r>
          </a:p>
          <a:p>
            <a:pPr marL="601266" lvl="1" indent="-258366">
              <a:lnSpc>
                <a:spcPct val="100000"/>
              </a:lnSpc>
              <a:buClr>
                <a:sysClr val="windowText" lastClr="000000"/>
              </a:buClr>
              <a:buFont typeface="Wingdings" panose="05000000000000000000" pitchFamily="2" charset="2"/>
              <a:buChar char="q"/>
              <a:defRPr/>
            </a:pPr>
            <a:r>
              <a:rPr lang="en-US" sz="1800" dirty="0">
                <a:solidFill>
                  <a:srgbClr val="000000"/>
                </a:solidFill>
                <a:latin typeface="+mn-lt"/>
              </a:rPr>
              <a:t>Must use a chain of custody process</a:t>
            </a:r>
          </a:p>
          <a:p>
            <a:pPr marL="258366" indent="-258366">
              <a:lnSpc>
                <a:spcPct val="100000"/>
              </a:lnSpc>
              <a:buClr>
                <a:sysClr val="windowText" lastClr="000000"/>
              </a:buClr>
              <a:buFont typeface="Wingdings" panose="05000000000000000000" pitchFamily="2" charset="2"/>
              <a:buChar char="q"/>
              <a:defRPr/>
            </a:pPr>
            <a:r>
              <a:rPr lang="en-US" sz="1800" dirty="0">
                <a:solidFill>
                  <a:srgbClr val="000000"/>
                </a:solidFill>
              </a:rPr>
              <a:t>Distribute </a:t>
            </a:r>
            <a:r>
              <a:rPr lang="en-US" sz="1800" b="1" u="sng" dirty="0">
                <a:solidFill>
                  <a:srgbClr val="000000"/>
                </a:solidFill>
              </a:rPr>
              <a:t>only</a:t>
            </a:r>
            <a:r>
              <a:rPr lang="en-US" sz="1800" dirty="0">
                <a:solidFill>
                  <a:srgbClr val="000000"/>
                </a:solidFill>
              </a:rPr>
              <a:t> the content area being assessed</a:t>
            </a:r>
          </a:p>
          <a:p>
            <a:pPr marL="601266" lvl="1" indent="-258366">
              <a:lnSpc>
                <a:spcPct val="100000"/>
              </a:lnSpc>
              <a:buClr>
                <a:sysClr val="windowText" lastClr="000000"/>
              </a:buClr>
              <a:buFont typeface="Wingdings" panose="05000000000000000000" pitchFamily="2" charset="2"/>
              <a:buChar char="q"/>
              <a:defRPr/>
            </a:pPr>
            <a:r>
              <a:rPr lang="en-US" sz="1800" dirty="0">
                <a:solidFill>
                  <a:srgbClr val="000000"/>
                </a:solidFill>
                <a:latin typeface="+mn-lt"/>
              </a:rPr>
              <a:t>As close to testing time as possible</a:t>
            </a:r>
          </a:p>
          <a:p>
            <a:pPr marL="258366" indent="-258366">
              <a:lnSpc>
                <a:spcPct val="100000"/>
              </a:lnSpc>
              <a:buClr>
                <a:sysClr val="windowText" lastClr="000000"/>
              </a:buClr>
              <a:buFont typeface="Wingdings" panose="05000000000000000000" pitchFamily="2" charset="2"/>
              <a:buChar char="q"/>
              <a:defRPr/>
            </a:pPr>
            <a:r>
              <a:rPr lang="en-US" sz="1800" dirty="0">
                <a:solidFill>
                  <a:srgbClr val="000000"/>
                </a:solidFill>
              </a:rPr>
              <a:t>Store materials in a designated secure location</a:t>
            </a:r>
          </a:p>
          <a:p>
            <a:pPr marL="601266" lvl="1" indent="-258366">
              <a:lnSpc>
                <a:spcPct val="100000"/>
              </a:lnSpc>
              <a:buClr>
                <a:sysClr val="windowText" lastClr="000000"/>
              </a:buClr>
              <a:buFont typeface="Wingdings" panose="05000000000000000000" pitchFamily="2" charset="2"/>
              <a:buChar char="q"/>
              <a:defRPr/>
            </a:pPr>
            <a:r>
              <a:rPr lang="en-US" sz="1800" dirty="0">
                <a:solidFill>
                  <a:srgbClr val="000000"/>
                </a:solidFill>
                <a:latin typeface="+mn-lt"/>
              </a:rPr>
              <a:t>As soon as possible after the unit is complete</a:t>
            </a:r>
          </a:p>
          <a:p>
            <a:pPr marL="601266" lvl="1" indent="-258366">
              <a:lnSpc>
                <a:spcPct val="100000"/>
              </a:lnSpc>
              <a:buClr>
                <a:sysClr val="windowText" lastClr="000000"/>
              </a:buClr>
              <a:buFont typeface="Wingdings" panose="05000000000000000000" pitchFamily="2" charset="2"/>
              <a:buChar char="q"/>
              <a:defRPr/>
            </a:pPr>
            <a:r>
              <a:rPr lang="en-US" sz="1800" dirty="0">
                <a:solidFill>
                  <a:srgbClr val="000000"/>
                </a:solidFill>
                <a:latin typeface="+mn-lt"/>
              </a:rPr>
              <a:t>Materials must not be stored in classrooms</a:t>
            </a:r>
          </a:p>
          <a:p>
            <a:pPr marL="258366" indent="-258366">
              <a:lnSpc>
                <a:spcPct val="100000"/>
              </a:lnSpc>
              <a:buClr>
                <a:sysClr val="windowText" lastClr="000000"/>
              </a:buClr>
              <a:buFont typeface="Wingdings" panose="05000000000000000000" pitchFamily="2" charset="2"/>
              <a:buChar char="q"/>
              <a:defRPr/>
            </a:pPr>
            <a:r>
              <a:rPr lang="en-US" sz="1800" dirty="0">
                <a:solidFill>
                  <a:srgbClr val="000000"/>
                </a:solidFill>
              </a:rPr>
              <a:t>Return secure materials to DAC after testing is completed</a:t>
            </a:r>
          </a:p>
          <a:p>
            <a:pPr marL="601266" lvl="1" indent="-258366">
              <a:lnSpc>
                <a:spcPct val="100000"/>
              </a:lnSpc>
              <a:buClr>
                <a:sysClr val="windowText" lastClr="000000"/>
              </a:buClr>
              <a:buFont typeface="Wingdings" panose="05000000000000000000" pitchFamily="2" charset="2"/>
              <a:buChar char="q"/>
              <a:defRPr/>
            </a:pPr>
            <a:r>
              <a:rPr lang="en-US" sz="1800" dirty="0">
                <a:solidFill>
                  <a:srgbClr val="000000"/>
                </a:solidFill>
                <a:latin typeface="+mn-lt"/>
              </a:rPr>
              <a:t>Includes auditory/signed presentation scripts</a:t>
            </a:r>
          </a:p>
          <a:p>
            <a:pPr marL="601266" lvl="1" indent="-258366">
              <a:lnSpc>
                <a:spcPct val="100000"/>
              </a:lnSpc>
              <a:buClr>
                <a:sysClr val="windowText" lastClr="000000"/>
              </a:buClr>
              <a:buFont typeface="Wingdings" panose="05000000000000000000" pitchFamily="2" charset="2"/>
              <a:buChar char="q"/>
              <a:defRPr/>
            </a:pPr>
            <a:r>
              <a:rPr lang="en-US" sz="1800" dirty="0">
                <a:solidFill>
                  <a:srgbClr val="000000"/>
                </a:solidFill>
                <a:latin typeface="+mn-lt"/>
              </a:rPr>
              <a:t>Includes CoAlt test kits and the CoAlt envelope containing task manipulatives</a:t>
            </a:r>
          </a:p>
          <a:p>
            <a:endParaRPr lang="en-US" sz="2400" dirty="0"/>
          </a:p>
        </p:txBody>
      </p:sp>
      <p:sp>
        <p:nvSpPr>
          <p:cNvPr id="4" name="Slide Number Placeholder 3">
            <a:extLst>
              <a:ext uri="{FF2B5EF4-FFF2-40B4-BE49-F238E27FC236}">
                <a16:creationId xmlns:a16="http://schemas.microsoft.com/office/drawing/2014/main" id="{0C596F78-7A51-46EA-8974-1FAA73BE0E6D}"/>
              </a:ext>
            </a:extLst>
          </p:cNvPr>
          <p:cNvSpPr>
            <a:spLocks noGrp="1"/>
          </p:cNvSpPr>
          <p:nvPr>
            <p:ph type="sldNum" idx="12"/>
          </p:nvPr>
        </p:nvSpPr>
        <p:spPr/>
        <p:txBody>
          <a:bodyPr>
            <a:normAutofit/>
          </a:bodyPr>
          <a:lstStyle/>
          <a:p>
            <a:fld id="{C479D5F6-EDCB-402A-AC08-4943A1820E8F}" type="slidenum">
              <a:rPr lang="en-US" smtClean="0"/>
              <a:pPr/>
              <a:t>133</a:t>
            </a:fld>
            <a:endParaRPr lang="en-US" dirty="0"/>
          </a:p>
        </p:txBody>
      </p:sp>
    </p:spTree>
    <p:extLst>
      <p:ext uri="{BB962C8B-B14F-4D97-AF65-F5344CB8AC3E}">
        <p14:creationId xmlns:p14="http://schemas.microsoft.com/office/powerpoint/2010/main" val="242610393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676B8-2676-49A2-9226-40265A69BCF4}"/>
              </a:ext>
            </a:extLst>
          </p:cNvPr>
          <p:cNvSpPr>
            <a:spLocks noGrp="1"/>
          </p:cNvSpPr>
          <p:nvPr>
            <p:ph type="title"/>
          </p:nvPr>
        </p:nvSpPr>
        <p:spPr/>
        <p:txBody>
          <a:bodyPr>
            <a:normAutofit/>
          </a:bodyPr>
          <a:lstStyle/>
          <a:p>
            <a:r>
              <a:rPr lang="en-US" sz="2800" dirty="0"/>
              <a:t>Chain of Custody Form</a:t>
            </a:r>
          </a:p>
        </p:txBody>
      </p:sp>
      <p:sp>
        <p:nvSpPr>
          <p:cNvPr id="3" name="Content Placeholder 2">
            <a:extLst>
              <a:ext uri="{FF2B5EF4-FFF2-40B4-BE49-F238E27FC236}">
                <a16:creationId xmlns:a16="http://schemas.microsoft.com/office/drawing/2014/main" id="{D130E983-CC01-488F-BB41-E0D48216102B}"/>
              </a:ext>
            </a:extLst>
          </p:cNvPr>
          <p:cNvSpPr>
            <a:spLocks noGrp="1"/>
          </p:cNvSpPr>
          <p:nvPr>
            <p:ph type="body" idx="1"/>
          </p:nvPr>
        </p:nvSpPr>
        <p:spPr>
          <a:xfrm>
            <a:off x="311702" y="898770"/>
            <a:ext cx="8487741" cy="3218167"/>
          </a:xfrm>
        </p:spPr>
        <p:txBody>
          <a:bodyPr>
            <a:noAutofit/>
          </a:bodyPr>
          <a:lstStyle/>
          <a:p>
            <a:pPr marL="285750" indent="-285750">
              <a:lnSpc>
                <a:spcPct val="100000"/>
              </a:lnSpc>
              <a:spcBef>
                <a:spcPts val="150"/>
              </a:spcBef>
              <a:spcAft>
                <a:spcPts val="150"/>
              </a:spcAft>
              <a:buClr>
                <a:prstClr val="black"/>
              </a:buClr>
              <a:buSzPct val="100000"/>
              <a:defRPr/>
            </a:pPr>
            <a:r>
              <a:rPr lang="en-US" sz="1800" dirty="0">
                <a:solidFill>
                  <a:prstClr val="black"/>
                </a:solidFill>
              </a:rPr>
              <a:t>Districts may use the forms that are shipped with the materials or create their own to track all secure materials</a:t>
            </a:r>
          </a:p>
          <a:p>
            <a:pPr marL="285750" indent="-285750">
              <a:lnSpc>
                <a:spcPct val="100000"/>
              </a:lnSpc>
              <a:spcBef>
                <a:spcPts val="150"/>
              </a:spcBef>
              <a:spcAft>
                <a:spcPts val="150"/>
              </a:spcAft>
              <a:buClr>
                <a:prstClr val="black"/>
              </a:buClr>
              <a:buSzPct val="100000"/>
              <a:defRPr/>
            </a:pPr>
            <a:r>
              <a:rPr lang="en-US" sz="1800" dirty="0">
                <a:solidFill>
                  <a:prstClr val="black"/>
                </a:solidFill>
              </a:rPr>
              <a:t>If creating a district/school chain of custody form, for each day of testing the form must include:</a:t>
            </a:r>
          </a:p>
          <a:p>
            <a:pPr marL="621506" lvl="1" indent="-285750">
              <a:lnSpc>
                <a:spcPct val="100000"/>
              </a:lnSpc>
              <a:spcBef>
                <a:spcPts val="150"/>
              </a:spcBef>
              <a:spcAft>
                <a:spcPts val="150"/>
              </a:spcAft>
              <a:buClr>
                <a:prstClr val="black"/>
              </a:buClr>
              <a:buSzPct val="100000"/>
              <a:buFont typeface="Arial" panose="020B0604020202020204" pitchFamily="34" charset="0"/>
              <a:buChar char="•"/>
              <a:defRPr/>
            </a:pPr>
            <a:r>
              <a:rPr lang="en-US" sz="1600" dirty="0">
                <a:solidFill>
                  <a:prstClr val="black"/>
                </a:solidFill>
                <a:latin typeface="+mn-lt"/>
              </a:rPr>
              <a:t>Security barcode/number</a:t>
            </a:r>
          </a:p>
          <a:p>
            <a:pPr marL="621506" lvl="1" indent="-285750">
              <a:lnSpc>
                <a:spcPct val="100000"/>
              </a:lnSpc>
              <a:spcBef>
                <a:spcPts val="150"/>
              </a:spcBef>
              <a:spcAft>
                <a:spcPts val="150"/>
              </a:spcAft>
              <a:buClr>
                <a:prstClr val="black"/>
              </a:buClr>
              <a:buSzPct val="100000"/>
              <a:buFont typeface="Arial" panose="020B0604020202020204" pitchFamily="34" charset="0"/>
              <a:buChar char="•"/>
              <a:defRPr/>
            </a:pPr>
            <a:r>
              <a:rPr lang="en-US" sz="1600" dirty="0">
                <a:solidFill>
                  <a:prstClr val="black"/>
                </a:solidFill>
                <a:latin typeface="+mn-lt"/>
              </a:rPr>
              <a:t>Test Administrator signature</a:t>
            </a:r>
          </a:p>
          <a:p>
            <a:pPr marL="972741" lvl="2" indent="-285750">
              <a:lnSpc>
                <a:spcPct val="100000"/>
              </a:lnSpc>
              <a:spcBef>
                <a:spcPts val="150"/>
              </a:spcBef>
              <a:spcAft>
                <a:spcPts val="150"/>
              </a:spcAft>
              <a:buClr>
                <a:prstClr val="black"/>
              </a:buClr>
              <a:buSzPct val="100000"/>
              <a:buFont typeface="Arial" panose="020B0604020202020204" pitchFamily="34" charset="0"/>
              <a:buChar char="•"/>
              <a:defRPr/>
            </a:pPr>
            <a:r>
              <a:rPr lang="en-US" sz="1600" dirty="0">
                <a:solidFill>
                  <a:prstClr val="black"/>
                </a:solidFill>
                <a:latin typeface="+mn-lt"/>
              </a:rPr>
              <a:t>Date and time checked out</a:t>
            </a:r>
          </a:p>
          <a:p>
            <a:pPr marL="621506" lvl="1" indent="-285750">
              <a:lnSpc>
                <a:spcPct val="100000"/>
              </a:lnSpc>
              <a:spcBef>
                <a:spcPts val="150"/>
              </a:spcBef>
              <a:spcAft>
                <a:spcPts val="150"/>
              </a:spcAft>
              <a:buClr>
                <a:prstClr val="black"/>
              </a:buClr>
              <a:buSzPct val="100000"/>
              <a:buFont typeface="Arial" panose="020B0604020202020204" pitchFamily="34" charset="0"/>
              <a:buChar char="•"/>
              <a:defRPr/>
            </a:pPr>
            <a:r>
              <a:rPr lang="en-US" sz="1600" dirty="0">
                <a:solidFill>
                  <a:prstClr val="black"/>
                </a:solidFill>
                <a:latin typeface="+mn-lt"/>
              </a:rPr>
              <a:t>SAC (or designee) signature</a:t>
            </a:r>
          </a:p>
          <a:p>
            <a:pPr marL="972741" lvl="2" indent="-285750">
              <a:lnSpc>
                <a:spcPct val="100000"/>
              </a:lnSpc>
              <a:spcBef>
                <a:spcPts val="150"/>
              </a:spcBef>
              <a:spcAft>
                <a:spcPts val="150"/>
              </a:spcAft>
              <a:buClr>
                <a:prstClr val="black"/>
              </a:buClr>
              <a:buSzPct val="100000"/>
              <a:buFont typeface="Arial" panose="020B0604020202020204" pitchFamily="34" charset="0"/>
              <a:buChar char="•"/>
              <a:defRPr/>
            </a:pPr>
            <a:r>
              <a:rPr lang="en-US" sz="1600" dirty="0">
                <a:solidFill>
                  <a:prstClr val="black"/>
                </a:solidFill>
                <a:latin typeface="+mn-lt"/>
              </a:rPr>
              <a:t>Date and time returned</a:t>
            </a:r>
          </a:p>
          <a:p>
            <a:pPr marL="285750" indent="-285750">
              <a:lnSpc>
                <a:spcPct val="100000"/>
              </a:lnSpc>
              <a:spcBef>
                <a:spcPts val="150"/>
              </a:spcBef>
              <a:spcAft>
                <a:spcPts val="150"/>
              </a:spcAft>
              <a:buClr>
                <a:prstClr val="black"/>
              </a:buClr>
              <a:buSzPct val="100000"/>
              <a:defRPr/>
            </a:pPr>
            <a:r>
              <a:rPr lang="en-US" sz="1800" dirty="0">
                <a:solidFill>
                  <a:prstClr val="black"/>
                </a:solidFill>
              </a:rPr>
              <a:t>Chain of custody forms are kept on file for three years</a:t>
            </a:r>
          </a:p>
          <a:p>
            <a:pPr marL="625475" lvl="1" indent="-280988">
              <a:lnSpc>
                <a:spcPct val="100000"/>
              </a:lnSpc>
              <a:spcBef>
                <a:spcPts val="150"/>
              </a:spcBef>
              <a:spcAft>
                <a:spcPts val="150"/>
              </a:spcAft>
              <a:buClr>
                <a:prstClr val="black"/>
              </a:buClr>
              <a:buSzPct val="100000"/>
              <a:buFont typeface="Arial" panose="020B0604020202020204" pitchFamily="34" charset="0"/>
              <a:buChar char="•"/>
              <a:defRPr/>
            </a:pPr>
            <a:r>
              <a:rPr lang="en-US" sz="1600" dirty="0">
                <a:solidFill>
                  <a:prstClr val="black"/>
                </a:solidFill>
                <a:latin typeface="+mn-lt"/>
              </a:rPr>
              <a:t>If materials are missing, these will be sent to CDE </a:t>
            </a:r>
          </a:p>
          <a:p>
            <a:endParaRPr lang="en-US" sz="1800" dirty="0"/>
          </a:p>
        </p:txBody>
      </p:sp>
      <p:sp>
        <p:nvSpPr>
          <p:cNvPr id="4" name="Slide Number Placeholder 3">
            <a:extLst>
              <a:ext uri="{FF2B5EF4-FFF2-40B4-BE49-F238E27FC236}">
                <a16:creationId xmlns:a16="http://schemas.microsoft.com/office/drawing/2014/main" id="{AA547D84-6FA9-4166-99BB-4AE411CB92FF}"/>
              </a:ext>
            </a:extLst>
          </p:cNvPr>
          <p:cNvSpPr>
            <a:spLocks noGrp="1"/>
          </p:cNvSpPr>
          <p:nvPr>
            <p:ph type="sldNum" idx="12"/>
          </p:nvPr>
        </p:nvSpPr>
        <p:spPr/>
        <p:txBody>
          <a:bodyPr>
            <a:normAutofit/>
          </a:bodyPr>
          <a:lstStyle/>
          <a:p>
            <a:fld id="{C479D5F6-EDCB-402A-AC08-4943A1820E8F}" type="slidenum">
              <a:rPr lang="en-US" smtClean="0"/>
              <a:pPr/>
              <a:t>134</a:t>
            </a:fld>
            <a:endParaRPr lang="en-US" dirty="0"/>
          </a:p>
        </p:txBody>
      </p:sp>
    </p:spTree>
    <p:extLst>
      <p:ext uri="{BB962C8B-B14F-4D97-AF65-F5344CB8AC3E}">
        <p14:creationId xmlns:p14="http://schemas.microsoft.com/office/powerpoint/2010/main" val="116536488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DB2A9-9D86-4465-9E55-9D65C4B747FF}"/>
              </a:ext>
            </a:extLst>
          </p:cNvPr>
          <p:cNvSpPr>
            <a:spLocks noGrp="1"/>
          </p:cNvSpPr>
          <p:nvPr>
            <p:ph type="title"/>
          </p:nvPr>
        </p:nvSpPr>
        <p:spPr/>
        <p:txBody>
          <a:bodyPr>
            <a:normAutofit/>
          </a:bodyPr>
          <a:lstStyle/>
          <a:p>
            <a:r>
              <a:rPr lang="en-US" sz="2800" dirty="0"/>
              <a:t>Documenting and Storing Test Materials</a:t>
            </a:r>
          </a:p>
        </p:txBody>
      </p:sp>
      <p:sp>
        <p:nvSpPr>
          <p:cNvPr id="3" name="Content Placeholder 2">
            <a:extLst>
              <a:ext uri="{FF2B5EF4-FFF2-40B4-BE49-F238E27FC236}">
                <a16:creationId xmlns:a16="http://schemas.microsoft.com/office/drawing/2014/main" id="{4AE89EDD-998F-422A-9AE5-FBD48CF0DB3B}"/>
              </a:ext>
            </a:extLst>
          </p:cNvPr>
          <p:cNvSpPr>
            <a:spLocks noGrp="1"/>
          </p:cNvSpPr>
          <p:nvPr>
            <p:ph type="body" idx="1"/>
          </p:nvPr>
        </p:nvSpPr>
        <p:spPr>
          <a:xfrm>
            <a:off x="311702" y="963712"/>
            <a:ext cx="8487741" cy="3223563"/>
          </a:xfrm>
        </p:spPr>
        <p:txBody>
          <a:bodyPr>
            <a:normAutofit/>
          </a:bodyPr>
          <a:lstStyle/>
          <a:p>
            <a:pPr marL="285750" indent="-285750" fontAlgn="base">
              <a:lnSpc>
                <a:spcPct val="100000"/>
              </a:lnSpc>
              <a:spcAft>
                <a:spcPts val="450"/>
              </a:spcAft>
            </a:pPr>
            <a:r>
              <a:rPr lang="en-US" sz="1800" dirty="0">
                <a:solidFill>
                  <a:prstClr val="black"/>
                </a:solidFill>
                <a:ea typeface="ＭＳ Ｐゴシック" pitchFamily="34" charset="-128"/>
              </a:rPr>
              <a:t>Keep all boxes in which the test materials were delivered and use them to return </a:t>
            </a:r>
            <a:r>
              <a:rPr lang="en-US" sz="1800" b="1" dirty="0">
                <a:solidFill>
                  <a:prstClr val="black"/>
                </a:solidFill>
                <a:ea typeface="ＭＳ Ｐゴシック" pitchFamily="34" charset="-128"/>
              </a:rPr>
              <a:t>scorable</a:t>
            </a:r>
            <a:r>
              <a:rPr lang="en-US" sz="1800" dirty="0">
                <a:solidFill>
                  <a:prstClr val="black"/>
                </a:solidFill>
                <a:ea typeface="ＭＳ Ｐゴシック" pitchFamily="34" charset="-128"/>
              </a:rPr>
              <a:t> and </a:t>
            </a:r>
            <a:r>
              <a:rPr lang="en-US" sz="1800" b="1" dirty="0">
                <a:solidFill>
                  <a:prstClr val="black"/>
                </a:solidFill>
                <a:ea typeface="ＭＳ Ｐゴシック" pitchFamily="34" charset="-128"/>
              </a:rPr>
              <a:t>nonscorable</a:t>
            </a:r>
            <a:r>
              <a:rPr lang="en-US" sz="1800" dirty="0">
                <a:solidFill>
                  <a:prstClr val="black"/>
                </a:solidFill>
                <a:ea typeface="ＭＳ Ｐゴシック" pitchFamily="34" charset="-128"/>
              </a:rPr>
              <a:t> materials after testing is completed</a:t>
            </a:r>
          </a:p>
          <a:p>
            <a:pPr marL="285750" indent="-285750" fontAlgn="base">
              <a:lnSpc>
                <a:spcPct val="100000"/>
              </a:lnSpc>
              <a:spcAft>
                <a:spcPts val="450"/>
              </a:spcAft>
            </a:pPr>
            <a:r>
              <a:rPr lang="en-US" sz="1800" dirty="0">
                <a:solidFill>
                  <a:prstClr val="black"/>
                </a:solidFill>
                <a:ea typeface="ＭＳ Ｐゴシック" pitchFamily="34" charset="-128"/>
              </a:rPr>
              <a:t>Report the following occurrences immediately to Pearson Customer Service using the </a:t>
            </a:r>
            <a:r>
              <a:rPr lang="en-US" sz="1800" i="1" dirty="0">
                <a:solidFill>
                  <a:prstClr val="black"/>
                </a:solidFill>
                <a:ea typeface="ＭＳ Ｐゴシック" pitchFamily="34" charset="-128"/>
              </a:rPr>
              <a:t>Form to Report Contaminated, Damaged, or Missing Materials:</a:t>
            </a:r>
            <a:endParaRPr lang="en-US" sz="1800" dirty="0">
              <a:solidFill>
                <a:prstClr val="black"/>
              </a:solidFill>
              <a:ea typeface="ＭＳ Ｐゴシック" pitchFamily="34" charset="-128"/>
            </a:endParaRPr>
          </a:p>
          <a:p>
            <a:pPr marL="628650" lvl="1" indent="-285750" eaLnBrk="0" fontAlgn="base" hangingPunct="0">
              <a:lnSpc>
                <a:spcPct val="100000"/>
              </a:lnSpc>
              <a:spcBef>
                <a:spcPts val="225"/>
              </a:spcBef>
              <a:spcAft>
                <a:spcPts val="225"/>
              </a:spcAft>
              <a:buFont typeface="Arial" panose="020B0604020202020204" pitchFamily="34" charset="0"/>
              <a:buChar char="•"/>
            </a:pPr>
            <a:r>
              <a:rPr lang="en-US" sz="1800" dirty="0">
                <a:solidFill>
                  <a:prstClr val="black"/>
                </a:solidFill>
                <a:latin typeface="+mn-lt"/>
                <a:ea typeface="ＭＳ Ｐゴシック" pitchFamily="34" charset="-128"/>
              </a:rPr>
              <a:t>Non-receipt of any materials listed on the School Packing List</a:t>
            </a:r>
          </a:p>
          <a:p>
            <a:pPr marL="628650" lvl="1" indent="-285750" eaLnBrk="0" fontAlgn="base" hangingPunct="0">
              <a:lnSpc>
                <a:spcPct val="100000"/>
              </a:lnSpc>
              <a:spcBef>
                <a:spcPts val="225"/>
              </a:spcBef>
              <a:spcAft>
                <a:spcPts val="225"/>
              </a:spcAft>
              <a:buFont typeface="Arial" panose="020B0604020202020204" pitchFamily="34" charset="0"/>
              <a:buChar char="•"/>
            </a:pPr>
            <a:r>
              <a:rPr lang="en-US" sz="1800" dirty="0">
                <a:solidFill>
                  <a:prstClr val="black"/>
                </a:solidFill>
                <a:latin typeface="+mn-lt"/>
                <a:ea typeface="ＭＳ Ｐゴシック" pitchFamily="34" charset="-128"/>
              </a:rPr>
              <a:t>Discovery of damaged test material</a:t>
            </a:r>
          </a:p>
          <a:p>
            <a:pPr marL="628650" lvl="1" indent="-285750" eaLnBrk="0" fontAlgn="base" hangingPunct="0">
              <a:lnSpc>
                <a:spcPct val="100000"/>
              </a:lnSpc>
              <a:spcBef>
                <a:spcPts val="225"/>
              </a:spcBef>
              <a:spcAft>
                <a:spcPts val="225"/>
              </a:spcAft>
              <a:buFont typeface="Arial" panose="020B0604020202020204" pitchFamily="34" charset="0"/>
              <a:buChar char="•"/>
            </a:pPr>
            <a:r>
              <a:rPr lang="en-US" sz="1800" dirty="0">
                <a:solidFill>
                  <a:prstClr val="black"/>
                </a:solidFill>
                <a:latin typeface="+mn-lt"/>
                <a:ea typeface="ＭＳ Ｐゴシック" pitchFamily="34" charset="-128"/>
              </a:rPr>
              <a:t>Discovery of missing or duplicate sequence numbers on any test books</a:t>
            </a:r>
          </a:p>
          <a:p>
            <a:pPr marL="285750" indent="-285750"/>
            <a:endParaRPr lang="en-US" sz="1800" dirty="0"/>
          </a:p>
        </p:txBody>
      </p:sp>
      <p:sp>
        <p:nvSpPr>
          <p:cNvPr id="4" name="Slide Number Placeholder 3">
            <a:extLst>
              <a:ext uri="{FF2B5EF4-FFF2-40B4-BE49-F238E27FC236}">
                <a16:creationId xmlns:a16="http://schemas.microsoft.com/office/drawing/2014/main" id="{45F53EA9-4F19-472C-801E-AA67BEC0DD4A}"/>
              </a:ext>
            </a:extLst>
          </p:cNvPr>
          <p:cNvSpPr>
            <a:spLocks noGrp="1"/>
          </p:cNvSpPr>
          <p:nvPr>
            <p:ph type="sldNum" idx="12"/>
          </p:nvPr>
        </p:nvSpPr>
        <p:spPr/>
        <p:txBody>
          <a:bodyPr>
            <a:normAutofit/>
          </a:bodyPr>
          <a:lstStyle/>
          <a:p>
            <a:fld id="{C479D5F6-EDCB-402A-AC08-4943A1820E8F}" type="slidenum">
              <a:rPr lang="en-US" smtClean="0"/>
              <a:pPr/>
              <a:t>135</a:t>
            </a:fld>
            <a:endParaRPr lang="en-US" dirty="0"/>
          </a:p>
        </p:txBody>
      </p:sp>
      <p:sp>
        <p:nvSpPr>
          <p:cNvPr id="7" name="Diagonal Stripe 6">
            <a:hlinkClick r:id="rId2"/>
            <a:extLst>
              <a:ext uri="{FF2B5EF4-FFF2-40B4-BE49-F238E27FC236}">
                <a16:creationId xmlns:a16="http://schemas.microsoft.com/office/drawing/2014/main" id="{9505DF23-887E-333D-4362-0B5BBA8F5033}"/>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200" b="1" kern="0" dirty="0">
                <a:solidFill>
                  <a:prstClr val="black"/>
                </a:solidFill>
                <a:latin typeface="+mn-lt"/>
                <a:ea typeface="Roboto" panose="02000000000000000000" pitchFamily="2" charset="0"/>
                <a:cs typeface="Roboto" panose="02000000000000000000" pitchFamily="2" charset="0"/>
              </a:rPr>
              <a:t>Contaminated, Damaged,</a:t>
            </a:r>
            <a:r>
              <a:rPr lang="en-US" sz="1200" b="1" dirty="0">
                <a:solidFill>
                  <a:prstClr val="black"/>
                </a:solidFill>
                <a:latin typeface="+mn-lt"/>
                <a:ea typeface="Roboto" panose="02000000000000000000" pitchFamily="2" charset="0"/>
                <a:cs typeface="Roboto" panose="02000000000000000000" pitchFamily="2" charset="0"/>
              </a:rPr>
              <a:t> and</a:t>
            </a:r>
            <a:r>
              <a:rPr lang="en-US" sz="1200" b="1" kern="0" dirty="0">
                <a:solidFill>
                  <a:prstClr val="black"/>
                </a:solidFill>
                <a:latin typeface="+mn-lt"/>
                <a:ea typeface="Roboto" panose="02000000000000000000" pitchFamily="2" charset="0"/>
                <a:cs typeface="Roboto" panose="02000000000000000000" pitchFamily="2" charset="0"/>
              </a:rPr>
              <a:t> Missing Form</a:t>
            </a:r>
          </a:p>
        </p:txBody>
      </p:sp>
    </p:spTree>
    <p:extLst>
      <p:ext uri="{BB962C8B-B14F-4D97-AF65-F5344CB8AC3E}">
        <p14:creationId xmlns:p14="http://schemas.microsoft.com/office/powerpoint/2010/main" val="248620200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9090A-B056-4DCD-861A-B5F722F7AEC7}"/>
              </a:ext>
            </a:extLst>
          </p:cNvPr>
          <p:cNvSpPr>
            <a:spLocks noGrp="1"/>
          </p:cNvSpPr>
          <p:nvPr>
            <p:ph type="title"/>
          </p:nvPr>
        </p:nvSpPr>
        <p:spPr/>
        <p:txBody>
          <a:bodyPr>
            <a:normAutofit/>
          </a:bodyPr>
          <a:lstStyle/>
          <a:p>
            <a:r>
              <a:rPr lang="en-US" sz="2800" dirty="0"/>
              <a:t>Steps to Order Additional Materials</a:t>
            </a:r>
          </a:p>
        </p:txBody>
      </p:sp>
      <p:sp>
        <p:nvSpPr>
          <p:cNvPr id="3" name="Content Placeholder 2">
            <a:extLst>
              <a:ext uri="{FF2B5EF4-FFF2-40B4-BE49-F238E27FC236}">
                <a16:creationId xmlns:a16="http://schemas.microsoft.com/office/drawing/2014/main" id="{49DD6CDB-C9B1-43E0-8E79-A8E8C91049CC}"/>
              </a:ext>
            </a:extLst>
          </p:cNvPr>
          <p:cNvSpPr>
            <a:spLocks noGrp="1"/>
          </p:cNvSpPr>
          <p:nvPr>
            <p:ph type="body" idx="1"/>
          </p:nvPr>
        </p:nvSpPr>
        <p:spPr>
          <a:xfrm>
            <a:off x="311702" y="1016000"/>
            <a:ext cx="8487741" cy="3171275"/>
          </a:xfrm>
        </p:spPr>
        <p:txBody>
          <a:bodyPr>
            <a:normAutofit/>
          </a:bodyPr>
          <a:lstStyle/>
          <a:p>
            <a:pPr>
              <a:lnSpc>
                <a:spcPct val="100000"/>
              </a:lnSpc>
              <a:buClr>
                <a:prstClr val="black"/>
              </a:buClr>
              <a:defRPr/>
            </a:pPr>
            <a:r>
              <a:rPr lang="en-US" sz="1800" b="1" dirty="0">
                <a:solidFill>
                  <a:prstClr val="black"/>
                </a:solidFill>
              </a:rPr>
              <a:t>Only the official DAC can submit additional orders</a:t>
            </a:r>
            <a:endParaRPr lang="en-US" sz="1800" dirty="0">
              <a:solidFill>
                <a:prstClr val="black"/>
              </a:solidFill>
            </a:endParaRPr>
          </a:p>
          <a:p>
            <a:pPr marL="585788" indent="-285750">
              <a:lnSpc>
                <a:spcPct val="100000"/>
              </a:lnSpc>
              <a:buClr>
                <a:prstClr val="black"/>
              </a:buClr>
              <a:defRPr/>
            </a:pPr>
            <a:r>
              <a:rPr lang="en-US" sz="1800" dirty="0">
                <a:solidFill>
                  <a:prstClr val="black"/>
                </a:solidFill>
              </a:rPr>
              <a:t>Quick Reference Guide to Additional Orders </a:t>
            </a:r>
            <a:r>
              <a:rPr lang="en-US" sz="1800" i="1" dirty="0">
                <a:solidFill>
                  <a:prstClr val="black"/>
                </a:solidFill>
              </a:rPr>
              <a:t>(Appendix H: </a:t>
            </a:r>
            <a:r>
              <a:rPr lang="en-US" sz="1800" i="1" dirty="0" err="1">
                <a:solidFill>
                  <a:prstClr val="black"/>
                </a:solidFill>
              </a:rPr>
              <a:t>PAnext</a:t>
            </a:r>
            <a:r>
              <a:rPr lang="en-US" sz="1800" i="1" dirty="0">
                <a:solidFill>
                  <a:prstClr val="black"/>
                </a:solidFill>
              </a:rPr>
              <a:t>)</a:t>
            </a:r>
          </a:p>
          <a:p>
            <a:pPr marL="585788" indent="-285750">
              <a:lnSpc>
                <a:spcPct val="100000"/>
              </a:lnSpc>
              <a:buClr>
                <a:prstClr val="black"/>
              </a:buClr>
              <a:defRPr/>
            </a:pPr>
            <a:r>
              <a:rPr lang="en-US" sz="1800" dirty="0" err="1">
                <a:solidFill>
                  <a:prstClr val="black"/>
                </a:solidFill>
              </a:rPr>
              <a:t>PAnext</a:t>
            </a:r>
            <a:r>
              <a:rPr lang="en-US" sz="1800" dirty="0">
                <a:solidFill>
                  <a:prstClr val="black"/>
                </a:solidFill>
              </a:rPr>
              <a:t> </a:t>
            </a:r>
            <a:r>
              <a:rPr lang="en-US" sz="1800" dirty="0">
                <a:solidFill>
                  <a:prstClr val="black"/>
                </a:solidFill>
                <a:cs typeface="Arial" panose="020B0604020202020204" pitchFamily="34" charset="0"/>
              </a:rPr>
              <a:t>Additional Orders Training Module</a:t>
            </a:r>
          </a:p>
          <a:p>
            <a:pPr marL="585788" indent="-285750">
              <a:lnSpc>
                <a:spcPct val="100000"/>
              </a:lnSpc>
              <a:buClr>
                <a:prstClr val="black"/>
              </a:buClr>
              <a:defRPr/>
            </a:pPr>
            <a:endParaRPr lang="en-US" sz="1800" b="1" dirty="0">
              <a:solidFill>
                <a:prstClr val="black"/>
              </a:solidFill>
              <a:cs typeface="Arial" panose="020B0604020202020204" pitchFamily="34" charset="0"/>
            </a:endParaRPr>
          </a:p>
          <a:p>
            <a:pPr marL="42863">
              <a:lnSpc>
                <a:spcPct val="100000"/>
              </a:lnSpc>
              <a:buClr>
                <a:prstClr val="black"/>
              </a:buClr>
              <a:defRPr/>
            </a:pPr>
            <a:r>
              <a:rPr lang="en-US" sz="1800" b="1" dirty="0">
                <a:solidFill>
                  <a:prstClr val="black"/>
                </a:solidFill>
                <a:cs typeface="Arial" panose="020B0604020202020204" pitchFamily="34" charset="0"/>
              </a:rPr>
              <a:t>Note</a:t>
            </a:r>
            <a:r>
              <a:rPr lang="en-US" sz="1800" dirty="0">
                <a:solidFill>
                  <a:prstClr val="black"/>
                </a:solidFill>
                <a:cs typeface="Arial" panose="020B0604020202020204" pitchFamily="34" charset="0"/>
              </a:rPr>
              <a:t>: CDE only reviews/approves AOs for materials if:</a:t>
            </a:r>
          </a:p>
          <a:p>
            <a:pPr marL="585788" indent="-285750">
              <a:lnSpc>
                <a:spcPct val="100000"/>
              </a:lnSpc>
              <a:buClr>
                <a:prstClr val="black"/>
              </a:buClr>
              <a:defRPr/>
            </a:pPr>
            <a:r>
              <a:rPr lang="en-US" sz="1800" dirty="0">
                <a:solidFill>
                  <a:prstClr val="black"/>
                </a:solidFill>
                <a:cs typeface="Arial" panose="020B0604020202020204" pitchFamily="34" charset="0"/>
              </a:rPr>
              <a:t>Placed no more than two weeks before the district’s selected test window (by test)</a:t>
            </a:r>
          </a:p>
          <a:p>
            <a:pPr marL="585788" indent="-285750">
              <a:lnSpc>
                <a:spcPct val="100000"/>
              </a:lnSpc>
              <a:buClr>
                <a:prstClr val="black"/>
              </a:buClr>
              <a:defRPr/>
            </a:pPr>
            <a:r>
              <a:rPr lang="en-US" sz="1800" dirty="0">
                <a:solidFill>
                  <a:prstClr val="black"/>
                </a:solidFill>
                <a:cs typeface="Arial" panose="020B0604020202020204" pitchFamily="34" charset="0"/>
              </a:rPr>
              <a:t>The ordered materials match a student registration in </a:t>
            </a:r>
            <a:r>
              <a:rPr lang="en-US" sz="1800" dirty="0" err="1">
                <a:solidFill>
                  <a:prstClr val="black"/>
                </a:solidFill>
                <a:cs typeface="Arial" panose="020B0604020202020204" pitchFamily="34" charset="0"/>
              </a:rPr>
              <a:t>PAnext</a:t>
            </a:r>
            <a:endParaRPr lang="en-US" sz="1800" dirty="0">
              <a:solidFill>
                <a:prstClr val="black"/>
              </a:solidFill>
              <a:cs typeface="Arial" panose="020B0604020202020204" pitchFamily="34" charset="0"/>
            </a:endParaRPr>
          </a:p>
          <a:p>
            <a:pPr marL="1100138" lvl="1" indent="-285750">
              <a:lnSpc>
                <a:spcPct val="100000"/>
              </a:lnSpc>
              <a:buClr>
                <a:prstClr val="black"/>
              </a:buClr>
              <a:buFont typeface="Arial" panose="020B0604020202020204" pitchFamily="34" charset="0"/>
              <a:buChar char="•"/>
              <a:defRPr/>
            </a:pPr>
            <a:r>
              <a:rPr lang="en-US" sz="1800" dirty="0">
                <a:solidFill>
                  <a:prstClr val="black"/>
                </a:solidFill>
                <a:latin typeface="+mn-lt"/>
                <a:cs typeface="Arial" panose="020B0604020202020204" pitchFamily="34" charset="0"/>
              </a:rPr>
              <a:t>The registration/accommodation information must be entered on the student’s PNP before placing the AO</a:t>
            </a:r>
          </a:p>
          <a:p>
            <a:endParaRPr lang="en-US" sz="1800" dirty="0"/>
          </a:p>
          <a:p>
            <a:endParaRPr lang="en-US" sz="1800" dirty="0"/>
          </a:p>
        </p:txBody>
      </p:sp>
      <p:sp>
        <p:nvSpPr>
          <p:cNvPr id="4" name="Slide Number Placeholder 3">
            <a:extLst>
              <a:ext uri="{FF2B5EF4-FFF2-40B4-BE49-F238E27FC236}">
                <a16:creationId xmlns:a16="http://schemas.microsoft.com/office/drawing/2014/main" id="{9420C4A1-0353-4CC1-BFB8-FAE4AA89213D}"/>
              </a:ext>
            </a:extLst>
          </p:cNvPr>
          <p:cNvSpPr>
            <a:spLocks noGrp="1"/>
          </p:cNvSpPr>
          <p:nvPr>
            <p:ph type="sldNum" idx="12"/>
          </p:nvPr>
        </p:nvSpPr>
        <p:spPr/>
        <p:txBody>
          <a:bodyPr>
            <a:normAutofit/>
          </a:bodyPr>
          <a:lstStyle/>
          <a:p>
            <a:fld id="{C479D5F6-EDCB-402A-AC08-4943A1820E8F}" type="slidenum">
              <a:rPr lang="en-US" smtClean="0"/>
              <a:pPr/>
              <a:t>136</a:t>
            </a:fld>
            <a:endParaRPr lang="en-US" dirty="0"/>
          </a:p>
        </p:txBody>
      </p:sp>
      <p:sp>
        <p:nvSpPr>
          <p:cNvPr id="7" name="Diagonal Stripe 6">
            <a:hlinkClick r:id="rId2"/>
            <a:extLst>
              <a:ext uri="{FF2B5EF4-FFF2-40B4-BE49-F238E27FC236}">
                <a16:creationId xmlns:a16="http://schemas.microsoft.com/office/drawing/2014/main" id="{0EFED163-30F2-751A-8530-77F3E41CD1A4}"/>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200" b="1" kern="0" dirty="0">
                <a:solidFill>
                  <a:prstClr val="black"/>
                </a:solidFill>
                <a:latin typeface="+mn-lt"/>
                <a:ea typeface="Roboto" panose="02000000000000000000" pitchFamily="2" charset="0"/>
                <a:cs typeface="Roboto" panose="02000000000000000000" pitchFamily="2" charset="0"/>
              </a:rPr>
              <a:t>Additional Orders Module</a:t>
            </a:r>
          </a:p>
        </p:txBody>
      </p:sp>
    </p:spTree>
    <p:extLst>
      <p:ext uri="{BB962C8B-B14F-4D97-AF65-F5344CB8AC3E}">
        <p14:creationId xmlns:p14="http://schemas.microsoft.com/office/powerpoint/2010/main" val="269416975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58C77-3500-48D4-AE27-66AA24C31043}"/>
              </a:ext>
            </a:extLst>
          </p:cNvPr>
          <p:cNvSpPr>
            <a:spLocks noGrp="1"/>
          </p:cNvSpPr>
          <p:nvPr>
            <p:ph type="title"/>
          </p:nvPr>
        </p:nvSpPr>
        <p:spPr/>
        <p:txBody>
          <a:bodyPr>
            <a:normAutofit/>
          </a:bodyPr>
          <a:lstStyle/>
          <a:p>
            <a:r>
              <a:rPr lang="en-US" sz="2800" dirty="0"/>
              <a:t>Key Information to Order Additional Materials</a:t>
            </a:r>
          </a:p>
        </p:txBody>
      </p:sp>
      <p:sp>
        <p:nvSpPr>
          <p:cNvPr id="3" name="Content Placeholder 2">
            <a:extLst>
              <a:ext uri="{FF2B5EF4-FFF2-40B4-BE49-F238E27FC236}">
                <a16:creationId xmlns:a16="http://schemas.microsoft.com/office/drawing/2014/main" id="{3C48A903-FBA1-4351-A29C-D78E8BEF1298}"/>
              </a:ext>
            </a:extLst>
          </p:cNvPr>
          <p:cNvSpPr>
            <a:spLocks noGrp="1"/>
          </p:cNvSpPr>
          <p:nvPr>
            <p:ph type="body" idx="1"/>
          </p:nvPr>
        </p:nvSpPr>
        <p:spPr/>
        <p:txBody>
          <a:bodyPr>
            <a:noAutofit/>
          </a:bodyPr>
          <a:lstStyle/>
          <a:p>
            <a:pPr marL="0" indent="0">
              <a:lnSpc>
                <a:spcPct val="100000"/>
              </a:lnSpc>
              <a:buClr>
                <a:prstClr val="black"/>
              </a:buClr>
              <a:buNone/>
              <a:defRPr/>
            </a:pPr>
            <a:r>
              <a:rPr lang="en-US" sz="1800" b="1" dirty="0">
                <a:solidFill>
                  <a:prstClr val="black"/>
                </a:solidFill>
              </a:rPr>
              <a:t>Keep in mind when ordering additional material:</a:t>
            </a:r>
          </a:p>
          <a:p>
            <a:pPr marL="257175" indent="-257175">
              <a:lnSpc>
                <a:spcPct val="100000"/>
              </a:lnSpc>
              <a:buClr>
                <a:prstClr val="black"/>
              </a:buClr>
              <a:defRPr/>
            </a:pPr>
            <a:r>
              <a:rPr lang="en-US" sz="1800" dirty="0">
                <a:solidFill>
                  <a:prstClr val="black"/>
                </a:solidFill>
              </a:rPr>
              <a:t>Do not submit AOs prior to receiving the initial shipment of test materials</a:t>
            </a:r>
          </a:p>
          <a:p>
            <a:pPr lvl="1">
              <a:lnSpc>
                <a:spcPct val="100000"/>
              </a:lnSpc>
              <a:buClr>
                <a:prstClr val="black"/>
              </a:buClr>
              <a:defRPr/>
            </a:pPr>
            <a:r>
              <a:rPr lang="en-US" sz="1800" dirty="0">
                <a:solidFill>
                  <a:prstClr val="black"/>
                </a:solidFill>
                <a:latin typeface="+mn-lt"/>
              </a:rPr>
              <a:t>All test materials must be inventoried prior to placing an AO</a:t>
            </a:r>
          </a:p>
          <a:p>
            <a:pPr marL="257175" indent="-257175" fontAlgn="base">
              <a:spcAft>
                <a:spcPct val="0"/>
              </a:spcAft>
              <a:defRPr/>
            </a:pPr>
            <a:r>
              <a:rPr lang="en-US" sz="1800" dirty="0">
                <a:solidFill>
                  <a:srgbClr val="000000"/>
                </a:solidFill>
              </a:rPr>
              <a:t>Ancillary materials for return shipping are </a:t>
            </a:r>
            <a:r>
              <a:rPr lang="en-US" sz="1800" b="1" dirty="0">
                <a:solidFill>
                  <a:srgbClr val="000000"/>
                </a:solidFill>
              </a:rPr>
              <a:t>not</a:t>
            </a:r>
            <a:r>
              <a:rPr lang="en-US" sz="1800" dirty="0">
                <a:solidFill>
                  <a:srgbClr val="000000"/>
                </a:solidFill>
              </a:rPr>
              <a:t> automatically included in the AO</a:t>
            </a:r>
          </a:p>
          <a:p>
            <a:pPr lvl="1" fontAlgn="base">
              <a:spcAft>
                <a:spcPct val="0"/>
              </a:spcAft>
              <a:defRPr/>
            </a:pPr>
            <a:r>
              <a:rPr lang="en-US" sz="1800" dirty="0">
                <a:solidFill>
                  <a:srgbClr val="000000"/>
                </a:solidFill>
                <a:latin typeface="+mn-lt"/>
              </a:rPr>
              <a:t>Shipping labels</a:t>
            </a:r>
          </a:p>
          <a:p>
            <a:pPr lvl="1" fontAlgn="base">
              <a:spcAft>
                <a:spcPct val="0"/>
              </a:spcAft>
              <a:defRPr/>
            </a:pPr>
            <a:r>
              <a:rPr lang="en-US" sz="1800" dirty="0">
                <a:solidFill>
                  <a:srgbClr val="000000"/>
                </a:solidFill>
                <a:latin typeface="+mn-lt"/>
              </a:rPr>
              <a:t>Extra boxes</a:t>
            </a:r>
            <a:endParaRPr lang="en-US" sz="1800" dirty="0">
              <a:latin typeface="+mn-lt"/>
            </a:endParaRPr>
          </a:p>
          <a:p>
            <a:pPr marL="257175" indent="-257175">
              <a:lnSpc>
                <a:spcPct val="100000"/>
              </a:lnSpc>
              <a:buClr>
                <a:prstClr val="black"/>
              </a:buClr>
              <a:defRPr/>
            </a:pPr>
            <a:r>
              <a:rPr lang="en-US" sz="1800" dirty="0">
                <a:solidFill>
                  <a:prstClr val="black"/>
                </a:solidFill>
              </a:rPr>
              <a:t>You can edit submitted AOs that are not yet approved</a:t>
            </a:r>
          </a:p>
          <a:p>
            <a:pPr marL="520304" lvl="1" indent="-177404">
              <a:lnSpc>
                <a:spcPct val="100000"/>
              </a:lnSpc>
              <a:buClr>
                <a:prstClr val="black"/>
              </a:buClr>
              <a:defRPr/>
            </a:pPr>
            <a:r>
              <a:rPr lang="en-US" sz="1800" dirty="0">
                <a:solidFill>
                  <a:prstClr val="black"/>
                </a:solidFill>
                <a:latin typeface="+mn-lt"/>
              </a:rPr>
              <a:t>Add on to submitted orders, do not create new, separate orders</a:t>
            </a:r>
          </a:p>
          <a:p>
            <a:pPr marL="257175" indent="-257175">
              <a:lnSpc>
                <a:spcPct val="100000"/>
              </a:lnSpc>
              <a:buClr>
                <a:prstClr val="black"/>
              </a:buClr>
              <a:defRPr/>
            </a:pPr>
            <a:r>
              <a:rPr lang="en-US" sz="1800" dirty="0">
                <a:solidFill>
                  <a:prstClr val="black"/>
                </a:solidFill>
              </a:rPr>
              <a:t>Once an AO is approved, allow 4 to 5 business days for shipment delivery</a:t>
            </a:r>
          </a:p>
          <a:p>
            <a:pPr marL="257175" indent="-257175">
              <a:lnSpc>
                <a:spcPct val="100000"/>
              </a:lnSpc>
              <a:buClr>
                <a:prstClr val="black"/>
              </a:buClr>
              <a:defRPr/>
            </a:pPr>
            <a:r>
              <a:rPr lang="en-US" sz="1800" dirty="0">
                <a:solidFill>
                  <a:prstClr val="black"/>
                </a:solidFill>
              </a:rPr>
              <a:t>AOs are packaged by district and shipped to the district</a:t>
            </a:r>
          </a:p>
          <a:p>
            <a:endParaRPr lang="en-US" sz="1800" dirty="0"/>
          </a:p>
        </p:txBody>
      </p:sp>
      <p:sp>
        <p:nvSpPr>
          <p:cNvPr id="4" name="Slide Number Placeholder 3">
            <a:extLst>
              <a:ext uri="{FF2B5EF4-FFF2-40B4-BE49-F238E27FC236}">
                <a16:creationId xmlns:a16="http://schemas.microsoft.com/office/drawing/2014/main" id="{60472E9C-C888-49A1-B7A4-BCCE128B4A21}"/>
              </a:ext>
            </a:extLst>
          </p:cNvPr>
          <p:cNvSpPr>
            <a:spLocks noGrp="1"/>
          </p:cNvSpPr>
          <p:nvPr>
            <p:ph type="sldNum" idx="12"/>
          </p:nvPr>
        </p:nvSpPr>
        <p:spPr/>
        <p:txBody>
          <a:bodyPr>
            <a:normAutofit/>
          </a:bodyPr>
          <a:lstStyle/>
          <a:p>
            <a:fld id="{C479D5F6-EDCB-402A-AC08-4943A1820E8F}" type="slidenum">
              <a:rPr lang="en-US" smtClean="0"/>
              <a:pPr/>
              <a:t>137</a:t>
            </a:fld>
            <a:endParaRPr lang="en-US" dirty="0"/>
          </a:p>
        </p:txBody>
      </p:sp>
    </p:spTree>
    <p:extLst>
      <p:ext uri="{BB962C8B-B14F-4D97-AF65-F5344CB8AC3E}">
        <p14:creationId xmlns:p14="http://schemas.microsoft.com/office/powerpoint/2010/main" val="261453713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6A6A8-CE36-5985-C0C9-058FFF3EFB7F}"/>
              </a:ext>
            </a:extLst>
          </p:cNvPr>
          <p:cNvSpPr>
            <a:spLocks noGrp="1"/>
          </p:cNvSpPr>
          <p:nvPr>
            <p:ph type="title"/>
          </p:nvPr>
        </p:nvSpPr>
        <p:spPr/>
        <p:txBody>
          <a:bodyPr/>
          <a:lstStyle/>
          <a:p>
            <a:r>
              <a:rPr lang="en-US" dirty="0"/>
              <a:t>During Testing</a:t>
            </a:r>
          </a:p>
        </p:txBody>
      </p:sp>
    </p:spTree>
    <p:extLst>
      <p:ext uri="{BB962C8B-B14F-4D97-AF65-F5344CB8AC3E}">
        <p14:creationId xmlns:p14="http://schemas.microsoft.com/office/powerpoint/2010/main" val="402925453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0EC1E-63D8-40AA-A8D0-7E2F158F0BD9}"/>
              </a:ext>
            </a:extLst>
          </p:cNvPr>
          <p:cNvSpPr>
            <a:spLocks noGrp="1"/>
          </p:cNvSpPr>
          <p:nvPr>
            <p:ph type="title"/>
          </p:nvPr>
        </p:nvSpPr>
        <p:spPr/>
        <p:txBody>
          <a:bodyPr>
            <a:normAutofit/>
          </a:bodyPr>
          <a:lstStyle/>
          <a:p>
            <a:r>
              <a:rPr lang="en-US" sz="2800" dirty="0"/>
              <a:t>CBT Task “Prepare” Test Sessions</a:t>
            </a:r>
          </a:p>
        </p:txBody>
      </p:sp>
      <p:sp>
        <p:nvSpPr>
          <p:cNvPr id="3" name="Content Placeholder 2">
            <a:extLst>
              <a:ext uri="{FF2B5EF4-FFF2-40B4-BE49-F238E27FC236}">
                <a16:creationId xmlns:a16="http://schemas.microsoft.com/office/drawing/2014/main" id="{C1BF7FCA-67A3-46D3-B0C5-FDD11014201A}"/>
              </a:ext>
            </a:extLst>
          </p:cNvPr>
          <p:cNvSpPr>
            <a:spLocks noGrp="1"/>
          </p:cNvSpPr>
          <p:nvPr>
            <p:ph type="body" idx="1"/>
          </p:nvPr>
        </p:nvSpPr>
        <p:spPr/>
        <p:txBody>
          <a:bodyPr>
            <a:normAutofit/>
          </a:bodyPr>
          <a:lstStyle/>
          <a:p>
            <a:pPr marL="285750" indent="-285750">
              <a:lnSpc>
                <a:spcPct val="100000"/>
              </a:lnSpc>
              <a:defRPr/>
            </a:pPr>
            <a:r>
              <a:rPr lang="en-US" sz="1800" dirty="0">
                <a:solidFill>
                  <a:prstClr val="black"/>
                </a:solidFill>
              </a:rPr>
              <a:t>This step assigns forms to each student in the test session</a:t>
            </a:r>
          </a:p>
          <a:p>
            <a:pPr lvl="1">
              <a:lnSpc>
                <a:spcPct val="100000"/>
              </a:lnSpc>
              <a:buFont typeface="Arial" panose="020B0604020202020204" pitchFamily="34" charset="0"/>
              <a:buChar char="•"/>
              <a:defRPr/>
            </a:pPr>
            <a:r>
              <a:rPr lang="en-US" sz="1800" b="1" dirty="0">
                <a:solidFill>
                  <a:prstClr val="black"/>
                </a:solidFill>
                <a:latin typeface="+mn-lt"/>
              </a:rPr>
              <a:t>Prior</a:t>
            </a:r>
            <a:r>
              <a:rPr lang="en-US" sz="1800" dirty="0">
                <a:solidFill>
                  <a:prstClr val="black"/>
                </a:solidFill>
                <a:latin typeface="+mn-lt"/>
              </a:rPr>
              <a:t> to completing this step, ensure students are assigned to the appropriate form-dependent accommodations and accessibility features (e.g., TTS)</a:t>
            </a:r>
          </a:p>
          <a:p>
            <a:pPr lvl="2">
              <a:lnSpc>
                <a:spcPct val="100000"/>
              </a:lnSpc>
              <a:buFont typeface="Arial" panose="020B0604020202020204" pitchFamily="34" charset="0"/>
              <a:buChar char="•"/>
              <a:defRPr/>
            </a:pPr>
            <a:r>
              <a:rPr lang="en-US" sz="1800" dirty="0">
                <a:solidFill>
                  <a:prstClr val="black"/>
                </a:solidFill>
                <a:latin typeface="+mn-lt"/>
              </a:rPr>
              <a:t>If not indicated prior to this step, remove student from the test session, update PNP, then add back to the test session</a:t>
            </a:r>
          </a:p>
          <a:p>
            <a:pPr marL="285750" indent="-285750">
              <a:lnSpc>
                <a:spcPct val="100000"/>
              </a:lnSpc>
              <a:defRPr/>
            </a:pPr>
            <a:r>
              <a:rPr lang="en-US" sz="1800" dirty="0">
                <a:solidFill>
                  <a:prstClr val="black"/>
                </a:solidFill>
              </a:rPr>
              <a:t>“Prepare” sessions at least one school-day prior to starting a test session</a:t>
            </a:r>
          </a:p>
          <a:p>
            <a:pPr lvl="1">
              <a:lnSpc>
                <a:spcPct val="100000"/>
              </a:lnSpc>
              <a:buFont typeface="Arial" panose="020B0604020202020204" pitchFamily="34" charset="0"/>
              <a:buChar char="•"/>
              <a:defRPr/>
            </a:pPr>
            <a:r>
              <a:rPr lang="en-US" sz="1800" dirty="0">
                <a:solidFill>
                  <a:prstClr val="black"/>
                </a:solidFill>
                <a:latin typeface="+mn-lt"/>
              </a:rPr>
              <a:t>Allows for the starting of multiple test sessions at one time</a:t>
            </a:r>
          </a:p>
          <a:p>
            <a:pPr lvl="1">
              <a:lnSpc>
                <a:spcPct val="100000"/>
              </a:lnSpc>
              <a:buFont typeface="Arial" panose="020B0604020202020204" pitchFamily="34" charset="0"/>
              <a:buChar char="•"/>
              <a:defRPr/>
            </a:pPr>
            <a:r>
              <a:rPr lang="en-US" sz="1800" dirty="0">
                <a:solidFill>
                  <a:prstClr val="black"/>
                </a:solidFill>
                <a:latin typeface="+mn-lt"/>
              </a:rPr>
              <a:t>Only users with LEA or STC roles (DAC, SAC) can “prepare”</a:t>
            </a:r>
          </a:p>
          <a:p>
            <a:pPr marL="285750" indent="-285750">
              <a:lnSpc>
                <a:spcPct val="100000"/>
              </a:lnSpc>
              <a:defRPr/>
            </a:pPr>
            <a:r>
              <a:rPr lang="en-US" sz="1800" dirty="0">
                <a:solidFill>
                  <a:prstClr val="black"/>
                </a:solidFill>
              </a:rPr>
              <a:t>Once the session is “prepared” and the window is open, “start” the test session</a:t>
            </a:r>
          </a:p>
          <a:p>
            <a:endParaRPr lang="en-US" sz="1800" dirty="0"/>
          </a:p>
        </p:txBody>
      </p:sp>
      <p:sp>
        <p:nvSpPr>
          <p:cNvPr id="4" name="Slide Number Placeholder 3">
            <a:extLst>
              <a:ext uri="{FF2B5EF4-FFF2-40B4-BE49-F238E27FC236}">
                <a16:creationId xmlns:a16="http://schemas.microsoft.com/office/drawing/2014/main" id="{B2640BA7-8E94-4346-ABF9-6EFF9B1A5BFC}"/>
              </a:ext>
            </a:extLst>
          </p:cNvPr>
          <p:cNvSpPr>
            <a:spLocks noGrp="1"/>
          </p:cNvSpPr>
          <p:nvPr>
            <p:ph type="sldNum" idx="12"/>
          </p:nvPr>
        </p:nvSpPr>
        <p:spPr/>
        <p:txBody>
          <a:bodyPr>
            <a:normAutofit/>
          </a:bodyPr>
          <a:lstStyle/>
          <a:p>
            <a:fld id="{C479D5F6-EDCB-402A-AC08-4943A1820E8F}" type="slidenum">
              <a:rPr lang="en-US" smtClean="0"/>
              <a:pPr/>
              <a:t>139</a:t>
            </a:fld>
            <a:endParaRPr lang="en-US" dirty="0"/>
          </a:p>
        </p:txBody>
      </p:sp>
    </p:spTree>
    <p:extLst>
      <p:ext uri="{BB962C8B-B14F-4D97-AF65-F5344CB8AC3E}">
        <p14:creationId xmlns:p14="http://schemas.microsoft.com/office/powerpoint/2010/main" val="3196690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EE3AA-3CA0-F708-C7A2-1894B5D50F9D}"/>
              </a:ext>
            </a:extLst>
          </p:cNvPr>
          <p:cNvSpPr>
            <a:spLocks noGrp="1"/>
          </p:cNvSpPr>
          <p:nvPr>
            <p:ph type="title"/>
          </p:nvPr>
        </p:nvSpPr>
        <p:spPr/>
        <p:txBody>
          <a:bodyPr/>
          <a:lstStyle/>
          <a:p>
            <a:r>
              <a:rPr lang="en-US" sz="2800" dirty="0"/>
              <a:t>Assessment Acronyms*</a:t>
            </a:r>
          </a:p>
        </p:txBody>
      </p:sp>
      <p:sp>
        <p:nvSpPr>
          <p:cNvPr id="3" name="Text Placeholder 2">
            <a:extLst>
              <a:ext uri="{FF2B5EF4-FFF2-40B4-BE49-F238E27FC236}">
                <a16:creationId xmlns:a16="http://schemas.microsoft.com/office/drawing/2014/main" id="{C9B10099-55F3-F594-32BE-B9AAF5957BC5}"/>
              </a:ext>
            </a:extLst>
          </p:cNvPr>
          <p:cNvSpPr>
            <a:spLocks noGrp="1"/>
          </p:cNvSpPr>
          <p:nvPr>
            <p:ph type="body" idx="1"/>
          </p:nvPr>
        </p:nvSpPr>
        <p:spPr>
          <a:xfrm>
            <a:off x="311701" y="1152475"/>
            <a:ext cx="9225331" cy="3034800"/>
          </a:xfrm>
        </p:spPr>
        <p:txBody>
          <a:bodyPr numCol="3">
            <a:normAutofit fontScale="92500" lnSpcReduction="20000"/>
          </a:bodyPr>
          <a:lstStyle/>
          <a:p>
            <a:pPr marL="0" marR="0" lvl="0" indent="-457200" algn="l" defTabSz="914400" rtl="0" eaLnBrk="1" fontAlgn="auto" latinLnBrk="0" hangingPunct="1">
              <a:lnSpc>
                <a:spcPct val="90000"/>
              </a:lnSpc>
              <a:spcBef>
                <a:spcPts val="1000"/>
              </a:spcBef>
              <a:spcAft>
                <a:spcPts val="600"/>
              </a:spcAft>
              <a:buClr>
                <a:prstClr val="black"/>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ea typeface="+mn-ea"/>
                <a:cs typeface="+mn-cs"/>
              </a:rPr>
              <a:t>AO: </a:t>
            </a:r>
            <a:r>
              <a:rPr kumimoji="0" lang="en-US" sz="1100" b="0" i="0" u="none" strike="noStrike" kern="1200" cap="none" spc="0" normalizeH="0" baseline="0" noProof="0" dirty="0">
                <a:ln>
                  <a:noFill/>
                </a:ln>
                <a:solidFill>
                  <a:prstClr val="black"/>
                </a:solidFill>
                <a:effectLst/>
                <a:uLnTx/>
                <a:uFillTx/>
                <a:ea typeface="+mn-ea"/>
                <a:cs typeface="+mn-cs"/>
              </a:rPr>
              <a:t>Additional Order</a:t>
            </a:r>
          </a:p>
          <a:p>
            <a:pPr marL="0" marR="0" lvl="0" indent="-457200" algn="l" defTabSz="914400" rtl="0" eaLnBrk="1" fontAlgn="auto" latinLnBrk="0" hangingPunct="1">
              <a:lnSpc>
                <a:spcPct val="90000"/>
              </a:lnSpc>
              <a:spcBef>
                <a:spcPts val="1000"/>
              </a:spcBef>
              <a:spcAft>
                <a:spcPts val="600"/>
              </a:spcAft>
              <a:buClr>
                <a:prstClr val="black"/>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ea typeface="+mn-ea"/>
                <a:cs typeface="+mn-cs"/>
              </a:rPr>
              <a:t>CBT: </a:t>
            </a:r>
            <a:r>
              <a:rPr kumimoji="0" lang="en-US" sz="1100" b="0" i="0" u="none" strike="noStrike" kern="1200" cap="none" spc="0" normalizeH="0" baseline="0" noProof="0" dirty="0">
                <a:ln>
                  <a:noFill/>
                </a:ln>
                <a:solidFill>
                  <a:prstClr val="black"/>
                </a:solidFill>
                <a:effectLst/>
                <a:uLnTx/>
                <a:uFillTx/>
                <a:ea typeface="+mn-ea"/>
                <a:cs typeface="+mn-cs"/>
              </a:rPr>
              <a:t>Computer-Based Test</a:t>
            </a:r>
          </a:p>
          <a:p>
            <a:pPr marL="0" marR="0" lvl="0" indent="-457200" algn="l" defTabSz="914400" rtl="0" eaLnBrk="1" fontAlgn="auto" latinLnBrk="0" hangingPunct="1">
              <a:lnSpc>
                <a:spcPct val="90000"/>
              </a:lnSpc>
              <a:spcBef>
                <a:spcPts val="1000"/>
              </a:spcBef>
              <a:spcAft>
                <a:spcPts val="600"/>
              </a:spcAft>
              <a:buClr>
                <a:prstClr val="black"/>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ea typeface="+mn-ea"/>
                <a:cs typeface="+mn-cs"/>
              </a:rPr>
              <a:t>CMAS: </a:t>
            </a:r>
            <a:r>
              <a:rPr kumimoji="0" lang="en-US" sz="1100" b="0" i="0" u="none" strike="noStrike" kern="1200" cap="none" spc="0" normalizeH="0" baseline="0" noProof="0" dirty="0">
                <a:ln>
                  <a:noFill/>
                </a:ln>
                <a:solidFill>
                  <a:prstClr val="black"/>
                </a:solidFill>
                <a:effectLst/>
                <a:uLnTx/>
                <a:uFillTx/>
                <a:ea typeface="+mn-ea"/>
                <a:cs typeface="+mn-cs"/>
              </a:rPr>
              <a:t>Colorado Measures of Academic Success</a:t>
            </a:r>
          </a:p>
          <a:p>
            <a:pPr marL="0" marR="0" lvl="0" indent="0" algn="l" defTabSz="914400" rtl="0" eaLnBrk="1" fontAlgn="auto" latinLnBrk="0" hangingPunct="1">
              <a:lnSpc>
                <a:spcPct val="90000"/>
              </a:lnSpc>
              <a:spcBef>
                <a:spcPts val="1000"/>
              </a:spcBef>
              <a:spcAft>
                <a:spcPts val="600"/>
              </a:spcAft>
              <a:buClr>
                <a:prstClr val="black"/>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ea typeface="+mn-ea"/>
                <a:cs typeface="+mn-cs"/>
              </a:rPr>
              <a:t>CoAlt: </a:t>
            </a:r>
            <a:r>
              <a:rPr kumimoji="0" lang="en-US" sz="1100" b="0" i="0" u="none" strike="noStrike" kern="1200" cap="none" spc="0" normalizeH="0" baseline="0" noProof="0" dirty="0">
                <a:ln>
                  <a:noFill/>
                </a:ln>
                <a:solidFill>
                  <a:prstClr val="black"/>
                </a:solidFill>
                <a:effectLst/>
                <a:uLnTx/>
                <a:uFillTx/>
                <a:ea typeface="+mn-ea"/>
                <a:cs typeface="+mn-cs"/>
              </a:rPr>
              <a:t>Colorado Alternate</a:t>
            </a:r>
          </a:p>
          <a:p>
            <a:pPr marL="0" marR="0" lvl="0" indent="-457200" algn="l" defTabSz="914400" rtl="0" eaLnBrk="1" fontAlgn="auto" latinLnBrk="0" hangingPunct="1">
              <a:lnSpc>
                <a:spcPct val="90000"/>
              </a:lnSpc>
              <a:spcBef>
                <a:spcPts val="1000"/>
              </a:spcBef>
              <a:spcAft>
                <a:spcPts val="600"/>
              </a:spcAft>
              <a:buClr>
                <a:prstClr val="black"/>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ea typeface="+mn-ea"/>
                <a:cs typeface="+mn-cs"/>
              </a:rPr>
              <a:t>CSLA: </a:t>
            </a:r>
            <a:r>
              <a:rPr kumimoji="0" lang="en-US" sz="1100" b="0" i="0" u="none" strike="noStrike" kern="1200" cap="none" spc="0" normalizeH="0" baseline="0" noProof="0" dirty="0">
                <a:ln>
                  <a:noFill/>
                </a:ln>
                <a:solidFill>
                  <a:prstClr val="black"/>
                </a:solidFill>
                <a:effectLst/>
                <a:uLnTx/>
                <a:uFillTx/>
                <a:ea typeface="+mn-ea"/>
                <a:cs typeface="+mn-cs"/>
              </a:rPr>
              <a:t>Colorado Spanish Language Arts</a:t>
            </a:r>
          </a:p>
          <a:p>
            <a:pPr marL="0" marR="0" lvl="0" indent="-457200" algn="l" defTabSz="914400" rtl="0" eaLnBrk="1" fontAlgn="auto" latinLnBrk="0" hangingPunct="1">
              <a:lnSpc>
                <a:spcPct val="90000"/>
              </a:lnSpc>
              <a:spcBef>
                <a:spcPts val="1000"/>
              </a:spcBef>
              <a:spcAft>
                <a:spcPts val="600"/>
              </a:spcAft>
              <a:buClr>
                <a:prstClr val="black"/>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ea typeface="+mn-ea"/>
                <a:cs typeface="+mn-cs"/>
              </a:rPr>
              <a:t>CPR: </a:t>
            </a:r>
            <a:r>
              <a:rPr kumimoji="0" lang="en-US" sz="1100" b="0" i="0" u="none" strike="noStrike" kern="1200" cap="none" spc="0" normalizeH="0" baseline="0" noProof="0" dirty="0">
                <a:ln>
                  <a:noFill/>
                </a:ln>
                <a:solidFill>
                  <a:prstClr val="black"/>
                </a:solidFill>
                <a:effectLst/>
                <a:uLnTx/>
                <a:uFillTx/>
                <a:ea typeface="+mn-ea"/>
                <a:cs typeface="+mn-cs"/>
              </a:rPr>
              <a:t>Colorado Practice Resource</a:t>
            </a:r>
          </a:p>
          <a:p>
            <a:pPr marL="0" marR="0" lvl="0" indent="-457200" algn="l" defTabSz="914400" rtl="0" eaLnBrk="1" fontAlgn="auto" latinLnBrk="0" hangingPunct="1">
              <a:lnSpc>
                <a:spcPct val="90000"/>
              </a:lnSpc>
              <a:spcBef>
                <a:spcPts val="1000"/>
              </a:spcBef>
              <a:spcAft>
                <a:spcPts val="600"/>
              </a:spcAft>
              <a:buClr>
                <a:prstClr val="black"/>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ea typeface="+mn-ea"/>
                <a:cs typeface="+mn-cs"/>
              </a:rPr>
              <a:t>DAC: </a:t>
            </a:r>
            <a:r>
              <a:rPr kumimoji="0" lang="en-US" sz="1100" b="0" i="0" u="none" strike="noStrike" kern="1200" cap="none" spc="0" normalizeH="0" baseline="0" noProof="0" dirty="0">
                <a:ln>
                  <a:noFill/>
                </a:ln>
                <a:solidFill>
                  <a:prstClr val="black"/>
                </a:solidFill>
                <a:effectLst/>
                <a:uLnTx/>
                <a:uFillTx/>
                <a:ea typeface="+mn-ea"/>
                <a:cs typeface="+mn-cs"/>
              </a:rPr>
              <a:t>District Assessment Coordinator</a:t>
            </a:r>
          </a:p>
          <a:p>
            <a:pPr marL="0" marR="0" lvl="0" indent="-457200" algn="l" defTabSz="914400" rtl="0" eaLnBrk="1" fontAlgn="auto" latinLnBrk="0" hangingPunct="1">
              <a:lnSpc>
                <a:spcPct val="90000"/>
              </a:lnSpc>
              <a:spcBef>
                <a:spcPts val="1000"/>
              </a:spcBef>
              <a:spcAft>
                <a:spcPts val="600"/>
              </a:spcAft>
              <a:buClr>
                <a:prstClr val="black"/>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ea typeface="+mn-ea"/>
                <a:cs typeface="+mn-cs"/>
              </a:rPr>
              <a:t>DTC: </a:t>
            </a:r>
            <a:r>
              <a:rPr kumimoji="0" lang="en-US" sz="1100" b="0" i="0" u="none" strike="noStrike" kern="1200" cap="none" spc="0" normalizeH="0" baseline="0" noProof="0" dirty="0">
                <a:ln>
                  <a:noFill/>
                </a:ln>
                <a:solidFill>
                  <a:prstClr val="black"/>
                </a:solidFill>
                <a:effectLst/>
                <a:uLnTx/>
                <a:uFillTx/>
                <a:ea typeface="+mn-ea"/>
                <a:cs typeface="+mn-cs"/>
              </a:rPr>
              <a:t>District Technology Coordinator</a:t>
            </a:r>
          </a:p>
          <a:p>
            <a:pPr marL="0" marR="0" lvl="0" indent="-457200" algn="l" defTabSz="914400" rtl="0" eaLnBrk="1" fontAlgn="auto" latinLnBrk="0" hangingPunct="1">
              <a:lnSpc>
                <a:spcPct val="90000"/>
              </a:lnSpc>
              <a:spcBef>
                <a:spcPts val="1000"/>
              </a:spcBef>
              <a:spcAft>
                <a:spcPts val="600"/>
              </a:spcAft>
              <a:buClr>
                <a:prstClr val="black"/>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ea typeface="+mn-ea"/>
                <a:cs typeface="+mn-cs"/>
              </a:rPr>
              <a:t>ELA: </a:t>
            </a:r>
            <a:r>
              <a:rPr kumimoji="0" lang="en-US" sz="1100" b="0" i="0" u="none" strike="noStrike" kern="1200" cap="none" spc="0" normalizeH="0" baseline="0" noProof="0" dirty="0">
                <a:ln>
                  <a:noFill/>
                </a:ln>
                <a:solidFill>
                  <a:prstClr val="black"/>
                </a:solidFill>
                <a:effectLst/>
                <a:uLnTx/>
                <a:uFillTx/>
                <a:ea typeface="+mn-ea"/>
                <a:cs typeface="+mn-cs"/>
              </a:rPr>
              <a:t>English Language Arts</a:t>
            </a:r>
          </a:p>
          <a:p>
            <a:pPr marL="0" marR="0" lvl="0" indent="-457200" algn="l" defTabSz="914400" rtl="0" eaLnBrk="1" fontAlgn="auto" latinLnBrk="0" hangingPunct="1">
              <a:lnSpc>
                <a:spcPct val="90000"/>
              </a:lnSpc>
              <a:spcBef>
                <a:spcPts val="1000"/>
              </a:spcBef>
              <a:spcAft>
                <a:spcPts val="600"/>
              </a:spcAft>
              <a:buClr>
                <a:prstClr val="black"/>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ea typeface="+mn-ea"/>
                <a:cs typeface="+mn-cs"/>
              </a:rPr>
              <a:t>ET: </a:t>
            </a:r>
            <a:r>
              <a:rPr kumimoji="0" lang="en-US" sz="1100" b="0" i="0" u="none" strike="noStrike" kern="1200" cap="none" spc="0" normalizeH="0" baseline="0" noProof="0" dirty="0">
                <a:ln>
                  <a:noFill/>
                </a:ln>
                <a:solidFill>
                  <a:prstClr val="black"/>
                </a:solidFill>
                <a:effectLst/>
                <a:uLnTx/>
                <a:uFillTx/>
                <a:ea typeface="+mn-ea"/>
                <a:cs typeface="+mn-cs"/>
              </a:rPr>
              <a:t>Extended Time</a:t>
            </a:r>
          </a:p>
          <a:p>
            <a:pPr marL="0" marR="0" lvl="0" indent="-457200" algn="l" defTabSz="914400" rtl="0" eaLnBrk="1" fontAlgn="auto" latinLnBrk="0" hangingPunct="1">
              <a:lnSpc>
                <a:spcPct val="90000"/>
              </a:lnSpc>
              <a:spcBef>
                <a:spcPts val="1000"/>
              </a:spcBef>
              <a:spcAft>
                <a:spcPts val="600"/>
              </a:spcAft>
              <a:buClr>
                <a:prstClr val="black"/>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ea typeface="+mn-ea"/>
                <a:cs typeface="+mn-cs"/>
              </a:rPr>
              <a:t>ML: </a:t>
            </a:r>
            <a:r>
              <a:rPr kumimoji="0" lang="en-US" sz="1100" b="0" i="0" u="none" strike="noStrike" kern="1200" cap="none" spc="0" normalizeH="0" baseline="0" noProof="0" dirty="0">
                <a:ln>
                  <a:noFill/>
                </a:ln>
                <a:solidFill>
                  <a:prstClr val="black"/>
                </a:solidFill>
                <a:effectLst/>
                <a:uLnTx/>
                <a:uFillTx/>
                <a:ea typeface="+mn-ea"/>
                <a:cs typeface="+mn-cs"/>
              </a:rPr>
              <a:t>Multilingual Learner</a:t>
            </a:r>
          </a:p>
          <a:p>
            <a:pPr marL="0" marR="0" lvl="0" indent="0" algn="l" defTabSz="914400" rtl="0" eaLnBrk="1" fontAlgn="auto" latinLnBrk="0" hangingPunct="1">
              <a:lnSpc>
                <a:spcPct val="90000"/>
              </a:lnSpc>
              <a:spcBef>
                <a:spcPts val="1000"/>
              </a:spcBef>
              <a:spcAft>
                <a:spcPts val="600"/>
              </a:spcAft>
              <a:buClr>
                <a:prstClr val="black"/>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ea typeface="+mn-ea"/>
                <a:cs typeface="+mn-cs"/>
              </a:rPr>
              <a:t>PAnext: </a:t>
            </a:r>
            <a:r>
              <a:rPr kumimoji="0" lang="en-US" sz="1100" b="0" i="0" u="none" strike="noStrike" kern="1200" cap="none" spc="0" normalizeH="0" baseline="0" noProof="0" dirty="0">
                <a:ln>
                  <a:noFill/>
                </a:ln>
                <a:solidFill>
                  <a:prstClr val="black"/>
                </a:solidFill>
                <a:effectLst/>
                <a:uLnTx/>
                <a:uFillTx/>
                <a:ea typeface="+mn-ea"/>
                <a:cs typeface="+mn-cs"/>
              </a:rPr>
              <a:t>PearsonAccess</a:t>
            </a:r>
            <a:r>
              <a:rPr kumimoji="0" lang="en-US" sz="1100" b="0" i="0" u="none" strike="noStrike" kern="1200" cap="none" spc="0" normalizeH="0" baseline="30000" noProof="0" dirty="0">
                <a:ln>
                  <a:noFill/>
                </a:ln>
                <a:solidFill>
                  <a:prstClr val="black"/>
                </a:solidFill>
                <a:effectLst/>
                <a:uLnTx/>
                <a:uFillTx/>
                <a:ea typeface="+mn-ea"/>
                <a:cs typeface="+mn-cs"/>
              </a:rPr>
              <a:t>next</a:t>
            </a:r>
          </a:p>
          <a:p>
            <a:pPr marL="0" marR="0" lvl="0" indent="-457200" algn="l" defTabSz="914400" rtl="0" eaLnBrk="1" fontAlgn="auto" latinLnBrk="0" hangingPunct="1">
              <a:lnSpc>
                <a:spcPct val="90000"/>
              </a:lnSpc>
              <a:spcBef>
                <a:spcPts val="1000"/>
              </a:spcBef>
              <a:spcAft>
                <a:spcPts val="600"/>
              </a:spcAft>
              <a:buClr>
                <a:prstClr val="black"/>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ea typeface="+mn-ea"/>
                <a:cs typeface="+mn-cs"/>
              </a:rPr>
              <a:t>PBT: </a:t>
            </a:r>
            <a:r>
              <a:rPr kumimoji="0" lang="en-US" sz="1100" b="0" i="0" u="none" strike="noStrike" kern="1200" cap="none" spc="0" normalizeH="0" baseline="0" noProof="0" dirty="0">
                <a:ln>
                  <a:noFill/>
                </a:ln>
                <a:solidFill>
                  <a:prstClr val="black"/>
                </a:solidFill>
                <a:effectLst/>
                <a:uLnTx/>
                <a:uFillTx/>
                <a:ea typeface="+mn-ea"/>
                <a:cs typeface="+mn-cs"/>
              </a:rPr>
              <a:t>Paper-Based Test</a:t>
            </a:r>
          </a:p>
          <a:p>
            <a:pPr marL="0" marR="0" lvl="0" indent="-457200" algn="l" defTabSz="914400" rtl="0" eaLnBrk="1" fontAlgn="auto" latinLnBrk="0" hangingPunct="1">
              <a:lnSpc>
                <a:spcPct val="90000"/>
              </a:lnSpc>
              <a:spcBef>
                <a:spcPts val="1000"/>
              </a:spcBef>
              <a:spcAft>
                <a:spcPts val="600"/>
              </a:spcAft>
              <a:buClr>
                <a:prstClr val="black"/>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ea typeface="+mn-ea"/>
                <a:cs typeface="+mn-cs"/>
              </a:rPr>
              <a:t>PII: </a:t>
            </a:r>
            <a:r>
              <a:rPr kumimoji="0" lang="en-US" sz="1100" b="0" i="0" u="none" strike="noStrike" kern="1200" cap="none" spc="0" normalizeH="0" baseline="0" noProof="0" dirty="0">
                <a:ln>
                  <a:noFill/>
                </a:ln>
                <a:solidFill>
                  <a:prstClr val="black"/>
                </a:solidFill>
                <a:effectLst/>
                <a:uLnTx/>
                <a:uFillTx/>
                <a:ea typeface="+mn-ea"/>
                <a:cs typeface="+mn-cs"/>
              </a:rPr>
              <a:t>Personally Identifiable Information</a:t>
            </a:r>
            <a:endParaRPr kumimoji="0" lang="en-US" sz="1100" b="1" i="0" u="none" strike="noStrike" kern="1200" cap="none" spc="0" normalizeH="0" baseline="0" noProof="0" dirty="0">
              <a:ln>
                <a:noFill/>
              </a:ln>
              <a:solidFill>
                <a:prstClr val="black"/>
              </a:solidFill>
              <a:effectLst/>
              <a:uLnTx/>
              <a:uFillTx/>
              <a:ea typeface="+mn-ea"/>
              <a:cs typeface="+mn-cs"/>
            </a:endParaRPr>
          </a:p>
          <a:p>
            <a:pPr marL="0" marR="0" lvl="0" indent="-457200" algn="l" defTabSz="914400" rtl="0" eaLnBrk="1" fontAlgn="auto" latinLnBrk="0" hangingPunct="1">
              <a:lnSpc>
                <a:spcPct val="90000"/>
              </a:lnSpc>
              <a:spcBef>
                <a:spcPts val="1000"/>
              </a:spcBef>
              <a:spcAft>
                <a:spcPts val="600"/>
              </a:spcAft>
              <a:buClr>
                <a:prstClr val="black"/>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ea typeface="+mn-ea"/>
                <a:cs typeface="+mn-cs"/>
              </a:rPr>
              <a:t>PM:</a:t>
            </a:r>
            <a:r>
              <a:rPr kumimoji="0" lang="en-US" sz="1100" b="0" i="0" u="none" strike="noStrike" kern="1200" cap="none" spc="0" normalizeH="0" baseline="0" noProof="0" dirty="0">
                <a:ln>
                  <a:noFill/>
                </a:ln>
                <a:solidFill>
                  <a:prstClr val="black"/>
                </a:solidFill>
                <a:effectLst/>
                <a:uLnTx/>
                <a:uFillTx/>
                <a:ea typeface="+mn-ea"/>
                <a:cs typeface="+mn-cs"/>
              </a:rPr>
              <a:t> Procedures Manual</a:t>
            </a:r>
            <a:endParaRPr kumimoji="0" lang="en-US" sz="1100" b="1" i="0" u="none" strike="noStrike" kern="1200" cap="none" spc="0" normalizeH="0" baseline="0" noProof="0" dirty="0">
              <a:ln>
                <a:noFill/>
              </a:ln>
              <a:solidFill>
                <a:prstClr val="black"/>
              </a:solidFill>
              <a:effectLst/>
              <a:uLnTx/>
              <a:uFillTx/>
              <a:ea typeface="+mn-ea"/>
              <a:cs typeface="+mn-cs"/>
            </a:endParaRPr>
          </a:p>
          <a:p>
            <a:pPr marL="0" marR="0" lvl="0" indent="-457200" algn="l" defTabSz="914400" rtl="0" eaLnBrk="1" fontAlgn="auto" latinLnBrk="0" hangingPunct="1">
              <a:lnSpc>
                <a:spcPct val="90000"/>
              </a:lnSpc>
              <a:spcBef>
                <a:spcPts val="1000"/>
              </a:spcBef>
              <a:spcAft>
                <a:spcPts val="600"/>
              </a:spcAft>
              <a:buClr>
                <a:prstClr val="black"/>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ea typeface="+mn-ea"/>
                <a:cs typeface="+mn-cs"/>
              </a:rPr>
              <a:t>SAC: </a:t>
            </a:r>
            <a:r>
              <a:rPr kumimoji="0" lang="en-US" sz="1100" b="0" i="0" u="none" strike="noStrike" kern="1200" cap="none" spc="0" normalizeH="0" baseline="0" noProof="0" dirty="0">
                <a:ln>
                  <a:noFill/>
                </a:ln>
                <a:solidFill>
                  <a:prstClr val="black"/>
                </a:solidFill>
                <a:effectLst/>
                <a:uLnTx/>
                <a:uFillTx/>
                <a:ea typeface="+mn-ea"/>
                <a:cs typeface="+mn-cs"/>
              </a:rPr>
              <a:t>School Assessment Coordinator</a:t>
            </a:r>
          </a:p>
          <a:p>
            <a:pPr marL="0" marR="0" lvl="0" indent="-457200" algn="l" defTabSz="914400" rtl="0" eaLnBrk="1" fontAlgn="auto" latinLnBrk="0" hangingPunct="1">
              <a:lnSpc>
                <a:spcPct val="90000"/>
              </a:lnSpc>
              <a:spcBef>
                <a:spcPts val="1000"/>
              </a:spcBef>
              <a:spcAft>
                <a:spcPts val="600"/>
              </a:spcAft>
              <a:buClr>
                <a:prstClr val="black"/>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ea typeface="+mn-ea"/>
                <a:cs typeface="+mn-cs"/>
              </a:rPr>
              <a:t>SASID: </a:t>
            </a:r>
            <a:r>
              <a:rPr kumimoji="0" lang="en-US" sz="1100" b="0" i="0" u="none" strike="noStrike" kern="1200" cap="none" spc="0" normalizeH="0" baseline="0" noProof="0" dirty="0">
                <a:ln>
                  <a:noFill/>
                </a:ln>
                <a:solidFill>
                  <a:prstClr val="black"/>
                </a:solidFill>
                <a:effectLst/>
                <a:uLnTx/>
                <a:uFillTx/>
                <a:ea typeface="+mn-ea"/>
                <a:cs typeface="+mn-cs"/>
              </a:rPr>
              <a:t>State Assigned Student Identifier</a:t>
            </a:r>
          </a:p>
          <a:p>
            <a:pPr marL="0" marR="0" lvl="0" indent="-457200" algn="l" defTabSz="914400" rtl="0" eaLnBrk="1" fontAlgn="auto" latinLnBrk="0" hangingPunct="1">
              <a:lnSpc>
                <a:spcPct val="90000"/>
              </a:lnSpc>
              <a:spcBef>
                <a:spcPts val="1000"/>
              </a:spcBef>
              <a:spcAft>
                <a:spcPts val="600"/>
              </a:spcAft>
              <a:buClr>
                <a:prstClr val="black"/>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ea typeface="+mn-ea"/>
                <a:cs typeface="+mn-cs"/>
              </a:rPr>
              <a:t>SRPNP: </a:t>
            </a:r>
            <a:r>
              <a:rPr kumimoji="0" lang="en-US" sz="1100" b="0" i="0" u="none" strike="noStrike" kern="1200" cap="none" spc="0" normalizeH="0" baseline="0" noProof="0" dirty="0">
                <a:ln>
                  <a:noFill/>
                </a:ln>
                <a:solidFill>
                  <a:prstClr val="black"/>
                </a:solidFill>
                <a:effectLst/>
                <a:uLnTx/>
                <a:uFillTx/>
                <a:ea typeface="+mn-ea"/>
                <a:cs typeface="+mn-cs"/>
              </a:rPr>
              <a:t>Student Registration Personal Needs Profile</a:t>
            </a:r>
          </a:p>
          <a:p>
            <a:pPr marL="0" marR="0" lvl="0" indent="0" algn="l" defTabSz="914400" rtl="0" eaLnBrk="1" fontAlgn="auto" latinLnBrk="0" hangingPunct="1">
              <a:lnSpc>
                <a:spcPct val="90000"/>
              </a:lnSpc>
              <a:spcBef>
                <a:spcPts val="1000"/>
              </a:spcBef>
              <a:spcAft>
                <a:spcPts val="600"/>
              </a:spcAft>
              <a:buClr>
                <a:prstClr val="black"/>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ea typeface="+mn-ea"/>
                <a:cs typeface="+mn-cs"/>
              </a:rPr>
              <a:t>SWD: </a:t>
            </a:r>
            <a:r>
              <a:rPr kumimoji="0" lang="en-US" sz="1100" b="0" i="0" u="none" strike="noStrike" kern="1200" cap="none" spc="0" normalizeH="0" baseline="0" noProof="0" dirty="0">
                <a:ln>
                  <a:noFill/>
                </a:ln>
                <a:solidFill>
                  <a:prstClr val="black"/>
                </a:solidFill>
                <a:effectLst/>
                <a:uLnTx/>
                <a:uFillTx/>
                <a:ea typeface="+mn-ea"/>
                <a:cs typeface="+mn-cs"/>
              </a:rPr>
              <a:t>Students with Disabilities</a:t>
            </a:r>
          </a:p>
          <a:p>
            <a:pPr marL="0" marR="0" lvl="0" indent="-457200" algn="l" defTabSz="914400" rtl="0" eaLnBrk="1" fontAlgn="auto" latinLnBrk="0" hangingPunct="1">
              <a:lnSpc>
                <a:spcPct val="90000"/>
              </a:lnSpc>
              <a:spcBef>
                <a:spcPts val="1000"/>
              </a:spcBef>
              <a:spcAft>
                <a:spcPts val="600"/>
              </a:spcAft>
              <a:buClr>
                <a:prstClr val="black"/>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ea typeface="+mn-ea"/>
                <a:cs typeface="+mn-cs"/>
              </a:rPr>
              <a:t>TAM: </a:t>
            </a:r>
            <a:r>
              <a:rPr kumimoji="0" lang="en-US" sz="1100" b="0" i="0" u="none" strike="noStrike" kern="1200" cap="none" spc="0" normalizeH="0" baseline="0" noProof="0" dirty="0">
                <a:ln>
                  <a:noFill/>
                </a:ln>
                <a:solidFill>
                  <a:prstClr val="black"/>
                </a:solidFill>
                <a:effectLst/>
                <a:uLnTx/>
                <a:uFillTx/>
                <a:ea typeface="+mn-ea"/>
                <a:cs typeface="+mn-cs"/>
              </a:rPr>
              <a:t>Test Administrator Manual</a:t>
            </a:r>
          </a:p>
          <a:p>
            <a:pPr marL="0" marR="0" lvl="0" indent="-457200" algn="l" defTabSz="914400" rtl="0" eaLnBrk="1" fontAlgn="auto" latinLnBrk="0" hangingPunct="1">
              <a:lnSpc>
                <a:spcPct val="90000"/>
              </a:lnSpc>
              <a:spcBef>
                <a:spcPts val="1000"/>
              </a:spcBef>
              <a:spcAft>
                <a:spcPts val="600"/>
              </a:spcAft>
              <a:buClr>
                <a:prstClr val="black"/>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ea typeface="+mn-ea"/>
                <a:cs typeface="+mn-cs"/>
              </a:rPr>
              <a:t>TIR: </a:t>
            </a:r>
            <a:r>
              <a:rPr kumimoji="0" lang="en-US" sz="1100" b="0" i="0" u="none" strike="noStrike" kern="1200" cap="none" spc="0" normalizeH="0" baseline="0" noProof="0" dirty="0">
                <a:ln>
                  <a:noFill/>
                </a:ln>
                <a:solidFill>
                  <a:prstClr val="black"/>
                </a:solidFill>
                <a:effectLst/>
                <a:uLnTx/>
                <a:uFillTx/>
                <a:ea typeface="+mn-ea"/>
                <a:cs typeface="+mn-cs"/>
              </a:rPr>
              <a:t>Testing Irregularity Report</a:t>
            </a:r>
          </a:p>
          <a:p>
            <a:pPr marL="0" marR="0" lvl="0" indent="-457200" algn="l" defTabSz="914400" rtl="0" eaLnBrk="1" fontAlgn="auto" latinLnBrk="0" hangingPunct="1">
              <a:lnSpc>
                <a:spcPct val="90000"/>
              </a:lnSpc>
              <a:spcBef>
                <a:spcPts val="1000"/>
              </a:spcBef>
              <a:spcAft>
                <a:spcPts val="600"/>
              </a:spcAft>
              <a:buClr>
                <a:prstClr val="black"/>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ea typeface="+mn-ea"/>
                <a:cs typeface="+mn-cs"/>
              </a:rPr>
              <a:t>TTS: </a:t>
            </a:r>
            <a:r>
              <a:rPr kumimoji="0" lang="en-US" sz="1100" b="0" i="0" u="none" strike="noStrike" kern="1200" cap="none" spc="0" normalizeH="0" baseline="0" noProof="0" dirty="0">
                <a:ln>
                  <a:noFill/>
                </a:ln>
                <a:solidFill>
                  <a:prstClr val="black"/>
                </a:solidFill>
                <a:effectLst/>
                <a:uLnTx/>
                <a:uFillTx/>
                <a:ea typeface="+mn-ea"/>
                <a:cs typeface="+mn-cs"/>
              </a:rPr>
              <a:t>Text-to-Speech</a:t>
            </a:r>
          </a:p>
          <a:p>
            <a:pPr marL="0" marR="0" lvl="0" indent="-457200" algn="l" defTabSz="914400" rtl="0" eaLnBrk="1" fontAlgn="auto" latinLnBrk="0" hangingPunct="1">
              <a:lnSpc>
                <a:spcPct val="90000"/>
              </a:lnSpc>
              <a:spcBef>
                <a:spcPts val="1000"/>
              </a:spcBef>
              <a:spcAft>
                <a:spcPts val="600"/>
              </a:spcAft>
              <a:buClr>
                <a:prstClr val="black"/>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ea typeface="+mn-ea"/>
                <a:cs typeface="+mn-cs"/>
              </a:rPr>
              <a:t>UAR: </a:t>
            </a:r>
            <a:r>
              <a:rPr kumimoji="0" lang="en-US" sz="1100" b="0" i="0" u="none" strike="noStrike" kern="1200" cap="none" spc="0" normalizeH="0" baseline="0" noProof="0" dirty="0">
                <a:ln>
                  <a:noFill/>
                </a:ln>
                <a:solidFill>
                  <a:prstClr val="black"/>
                </a:solidFill>
                <a:effectLst/>
                <a:uLnTx/>
                <a:uFillTx/>
                <a:ea typeface="+mn-ea"/>
                <a:cs typeface="+mn-cs"/>
              </a:rPr>
              <a:t>Unique Accommodation Request</a:t>
            </a:r>
          </a:p>
          <a:p>
            <a:pPr marL="0" marR="0" lvl="0" indent="-457200" algn="l" defTabSz="914400" rtl="0" eaLnBrk="1" fontAlgn="auto" latinLnBrk="0" hangingPunct="1">
              <a:lnSpc>
                <a:spcPct val="90000"/>
              </a:lnSpc>
              <a:spcBef>
                <a:spcPts val="1000"/>
              </a:spcBef>
              <a:spcAft>
                <a:spcPts val="600"/>
              </a:spcAft>
              <a:buClr>
                <a:prstClr val="black"/>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ea typeface="+mn-ea"/>
                <a:cs typeface="+mn-cs"/>
              </a:rPr>
              <a:t>UI</a:t>
            </a:r>
            <a:r>
              <a:rPr kumimoji="0" lang="en-US" sz="1100" b="0" i="0" u="none" strike="noStrike" kern="1200" cap="none" spc="0" normalizeH="0" baseline="0" noProof="0" dirty="0">
                <a:ln>
                  <a:noFill/>
                </a:ln>
                <a:solidFill>
                  <a:prstClr val="black"/>
                </a:solidFill>
                <a:effectLst/>
                <a:uLnTx/>
                <a:uFillTx/>
                <a:ea typeface="+mn-ea"/>
                <a:cs typeface="+mn-cs"/>
              </a:rPr>
              <a:t>: User Interface</a:t>
            </a:r>
          </a:p>
          <a:p>
            <a:pPr marL="0" marR="0" lvl="0" indent="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None/>
              <a:tabLst/>
              <a:defRPr/>
            </a:pPr>
            <a:endParaRPr kumimoji="0" lang="en-US" sz="1100" b="0" i="0" u="none" strike="noStrike" kern="1200" cap="none" spc="0" normalizeH="0" baseline="0" noProof="0" dirty="0">
              <a:ln>
                <a:noFill/>
              </a:ln>
              <a:solidFill>
                <a:prstClr val="black"/>
              </a:solidFill>
              <a:effectLst/>
              <a:uLnTx/>
              <a:uFillTx/>
              <a:ea typeface="+mn-ea"/>
              <a:cs typeface="+mn-cs"/>
            </a:endParaRPr>
          </a:p>
          <a:p>
            <a:pPr marL="0" indent="0">
              <a:buNone/>
            </a:pPr>
            <a:endParaRPr lang="en-US" sz="900" dirty="0"/>
          </a:p>
        </p:txBody>
      </p:sp>
      <p:sp>
        <p:nvSpPr>
          <p:cNvPr id="4" name="Title 3">
            <a:extLst>
              <a:ext uri="{FF2B5EF4-FFF2-40B4-BE49-F238E27FC236}">
                <a16:creationId xmlns:a16="http://schemas.microsoft.com/office/drawing/2014/main" id="{09DFDDE0-FF14-2DFA-B940-7669DCF59377}"/>
              </a:ext>
            </a:extLst>
          </p:cNvPr>
          <p:cNvSpPr>
            <a:spLocks noGrp="1"/>
          </p:cNvSpPr>
          <p:nvPr>
            <p:ph type="title" idx="2"/>
          </p:nvPr>
        </p:nvSpPr>
        <p:spPr>
          <a:xfrm>
            <a:off x="1853385" y="4306804"/>
            <a:ext cx="5437229" cy="373092"/>
          </a:xfrm>
        </p:spPr>
        <p:txBody>
          <a:bodyPr anchor="ctr"/>
          <a:lstStyle/>
          <a:p>
            <a:pPr algn="ctr"/>
            <a:r>
              <a:rPr lang="en-US" sz="1200" dirty="0">
                <a:solidFill>
                  <a:schemeClr val="tx1"/>
                </a:solidFill>
                <a:latin typeface="+mn-lt"/>
              </a:rPr>
              <a:t>*See </a:t>
            </a:r>
            <a:r>
              <a:rPr lang="en-US" sz="1200" i="1" dirty="0">
                <a:solidFill>
                  <a:schemeClr val="tx1"/>
                </a:solidFill>
                <a:latin typeface="+mn-lt"/>
              </a:rPr>
              <a:t>Assessment Acronyms </a:t>
            </a:r>
            <a:r>
              <a:rPr lang="en-US" sz="1200" dirty="0">
                <a:solidFill>
                  <a:schemeClr val="tx1"/>
                </a:solidFill>
                <a:latin typeface="+mn-lt"/>
              </a:rPr>
              <a:t>resource for additional acronyms and definitions</a:t>
            </a:r>
          </a:p>
        </p:txBody>
      </p:sp>
      <p:sp>
        <p:nvSpPr>
          <p:cNvPr id="5" name="Diagonal Stripe 4">
            <a:hlinkClick r:id="rId2"/>
            <a:extLst>
              <a:ext uri="{FF2B5EF4-FFF2-40B4-BE49-F238E27FC236}">
                <a16:creationId xmlns:a16="http://schemas.microsoft.com/office/drawing/2014/main" id="{BCAD3EF2-1DDF-02BD-AC5E-A406A8357849}"/>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800" b="1" kern="0" dirty="0">
                <a:solidFill>
                  <a:prstClr val="black"/>
                </a:solidFill>
                <a:latin typeface="Roboto" panose="02000000000000000000" pitchFamily="2" charset="0"/>
                <a:ea typeface="Roboto" panose="02000000000000000000" pitchFamily="2" charset="0"/>
                <a:cs typeface="Roboto" panose="02000000000000000000" pitchFamily="2" charset="0"/>
              </a:rPr>
              <a:t>Acronyms Guide</a:t>
            </a:r>
          </a:p>
        </p:txBody>
      </p:sp>
    </p:spTree>
    <p:extLst>
      <p:ext uri="{BB962C8B-B14F-4D97-AF65-F5344CB8AC3E}">
        <p14:creationId xmlns:p14="http://schemas.microsoft.com/office/powerpoint/2010/main" val="180861598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B87E4-5813-445B-A82F-40985DF45571}"/>
              </a:ext>
            </a:extLst>
          </p:cNvPr>
          <p:cNvSpPr>
            <a:spLocks noGrp="1"/>
          </p:cNvSpPr>
          <p:nvPr>
            <p:ph type="title"/>
          </p:nvPr>
        </p:nvSpPr>
        <p:spPr/>
        <p:txBody>
          <a:bodyPr>
            <a:normAutofit/>
          </a:bodyPr>
          <a:lstStyle/>
          <a:p>
            <a:r>
              <a:rPr lang="en-US" sz="2800" dirty="0"/>
              <a:t>CBT Task “Prepare” Test Sessions</a:t>
            </a:r>
          </a:p>
        </p:txBody>
      </p:sp>
      <p:sp>
        <p:nvSpPr>
          <p:cNvPr id="4" name="Slide Number Placeholder 3">
            <a:extLst>
              <a:ext uri="{FF2B5EF4-FFF2-40B4-BE49-F238E27FC236}">
                <a16:creationId xmlns:a16="http://schemas.microsoft.com/office/drawing/2014/main" id="{A3E57402-A203-4681-A6EA-3EFD55231A10}"/>
              </a:ext>
            </a:extLst>
          </p:cNvPr>
          <p:cNvSpPr>
            <a:spLocks noGrp="1"/>
          </p:cNvSpPr>
          <p:nvPr>
            <p:ph type="sldNum" idx="12"/>
          </p:nvPr>
        </p:nvSpPr>
        <p:spPr/>
        <p:txBody>
          <a:bodyPr>
            <a:normAutofit/>
          </a:bodyPr>
          <a:lstStyle/>
          <a:p>
            <a:fld id="{C479D5F6-EDCB-402A-AC08-4943A1820E8F}" type="slidenum">
              <a:rPr lang="en-US" smtClean="0"/>
              <a:pPr/>
              <a:t>140</a:t>
            </a:fld>
            <a:endParaRPr lang="en-US" dirty="0"/>
          </a:p>
        </p:txBody>
      </p:sp>
      <p:pic>
        <p:nvPicPr>
          <p:cNvPr id="7" name="Online Media 6" title="How to Prepare a Session">
            <a:hlinkClick r:id="" action="ppaction://media"/>
            <a:extLst>
              <a:ext uri="{FF2B5EF4-FFF2-40B4-BE49-F238E27FC236}">
                <a16:creationId xmlns:a16="http://schemas.microsoft.com/office/drawing/2014/main" id="{40F16722-DD2C-A5ED-31F4-6D9047DA69C0}"/>
              </a:ext>
            </a:extLst>
          </p:cNvPr>
          <p:cNvPicPr>
            <a:picLocks noRot="1" noChangeAspect="1"/>
          </p:cNvPicPr>
          <p:nvPr>
            <a:videoFile r:link="rId1"/>
          </p:nvPr>
        </p:nvPicPr>
        <p:blipFill>
          <a:blip r:embed="rId3"/>
          <a:stretch>
            <a:fillRect/>
          </a:stretch>
        </p:blipFill>
        <p:spPr>
          <a:xfrm>
            <a:off x="1840938" y="1028700"/>
            <a:ext cx="5462123" cy="3086100"/>
          </a:xfrm>
          <a:prstGeom prst="rect">
            <a:avLst/>
          </a:prstGeom>
          <a:effectLst>
            <a:outerShdw blurRad="50800" dist="38100" dir="2700000" algn="tl" rotWithShape="0">
              <a:prstClr val="black">
                <a:alpha val="40000"/>
              </a:prstClr>
            </a:outerShdw>
          </a:effectLst>
        </p:spPr>
      </p:pic>
      <p:sp>
        <p:nvSpPr>
          <p:cNvPr id="6" name="Diagonal Stripe 5">
            <a:hlinkClick r:id="rId4"/>
            <a:extLst>
              <a:ext uri="{FF2B5EF4-FFF2-40B4-BE49-F238E27FC236}">
                <a16:creationId xmlns:a16="http://schemas.microsoft.com/office/drawing/2014/main" id="{AA6C624A-1A48-FF0D-2A4E-58FFF239CFFF}"/>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200" b="1" kern="0" dirty="0">
                <a:solidFill>
                  <a:prstClr val="black"/>
                </a:solidFill>
                <a:latin typeface="+mn-lt"/>
                <a:ea typeface="Roboto" panose="02000000000000000000" pitchFamily="2" charset="0"/>
                <a:cs typeface="Roboto" panose="02000000000000000000" pitchFamily="2" charset="0"/>
              </a:rPr>
              <a:t>Preparing Sessions Quick Guide</a:t>
            </a:r>
          </a:p>
        </p:txBody>
      </p:sp>
    </p:spTree>
    <p:extLst>
      <p:ext uri="{BB962C8B-B14F-4D97-AF65-F5344CB8AC3E}">
        <p14:creationId xmlns:p14="http://schemas.microsoft.com/office/powerpoint/2010/main" val="3722100130"/>
      </p:ext>
    </p:extLst>
  </p:cSld>
  <p:clrMapOvr>
    <a:masterClrMapping/>
  </p:clrMapOvr>
  <p:timing>
    <p:tnLst>
      <p:par>
        <p:cTn id="1" dur="indefinite" restart="never" nodeType="tmRoot">
          <p:childTnLst>
            <p:video>
              <p:cMediaNode vol="80000">
                <p:cTn id="2" fill="hold" display="0">
                  <p:stCondLst>
                    <p:cond delay="indefinite"/>
                  </p:stCondLst>
                </p:cTn>
                <p:tgtEl>
                  <p:spTgt spid="7"/>
                </p:tgtEl>
              </p:cMediaNode>
            </p:video>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5E997-E44A-40BF-96CE-EFD33D594577}"/>
              </a:ext>
            </a:extLst>
          </p:cNvPr>
          <p:cNvSpPr>
            <a:spLocks noGrp="1"/>
          </p:cNvSpPr>
          <p:nvPr>
            <p:ph type="title"/>
          </p:nvPr>
        </p:nvSpPr>
        <p:spPr/>
        <p:txBody>
          <a:bodyPr>
            <a:normAutofit/>
          </a:bodyPr>
          <a:lstStyle/>
          <a:p>
            <a:r>
              <a:rPr lang="en-US" sz="2800" dirty="0"/>
              <a:t>Incorrect Form Assignment</a:t>
            </a:r>
          </a:p>
        </p:txBody>
      </p:sp>
      <p:sp>
        <p:nvSpPr>
          <p:cNvPr id="3" name="Content Placeholder 2">
            <a:extLst>
              <a:ext uri="{FF2B5EF4-FFF2-40B4-BE49-F238E27FC236}">
                <a16:creationId xmlns:a16="http://schemas.microsoft.com/office/drawing/2014/main" id="{A0C7CD2A-B9F2-4E23-8E10-F4C04073DED1}"/>
              </a:ext>
            </a:extLst>
          </p:cNvPr>
          <p:cNvSpPr>
            <a:spLocks noGrp="1"/>
          </p:cNvSpPr>
          <p:nvPr>
            <p:ph type="body" idx="1"/>
          </p:nvPr>
        </p:nvSpPr>
        <p:spPr>
          <a:xfrm>
            <a:off x="311702" y="1008185"/>
            <a:ext cx="8487741" cy="3179090"/>
          </a:xfrm>
        </p:spPr>
        <p:txBody>
          <a:bodyPr>
            <a:noAutofit/>
          </a:bodyPr>
          <a:lstStyle/>
          <a:p>
            <a:pPr marL="355608" indent="-342900">
              <a:lnSpc>
                <a:spcPct val="100000"/>
              </a:lnSpc>
              <a:spcBef>
                <a:spcPts val="150"/>
              </a:spcBef>
              <a:spcAft>
                <a:spcPts val="150"/>
              </a:spcAft>
              <a:defRPr/>
            </a:pPr>
            <a:r>
              <a:rPr lang="en-US" sz="1800" dirty="0">
                <a:solidFill>
                  <a:sysClr val="windowText" lastClr="000000"/>
                </a:solidFill>
              </a:rPr>
              <a:t>Check form assignments </a:t>
            </a:r>
            <a:r>
              <a:rPr lang="en-US" sz="1800" b="1" dirty="0">
                <a:solidFill>
                  <a:sysClr val="windowText" lastClr="000000"/>
                </a:solidFill>
              </a:rPr>
              <a:t>before </a:t>
            </a:r>
            <a:r>
              <a:rPr lang="en-US" sz="1800" dirty="0">
                <a:solidFill>
                  <a:sysClr val="windowText" lastClr="000000"/>
                </a:solidFill>
              </a:rPr>
              <a:t>students log in</a:t>
            </a:r>
          </a:p>
          <a:p>
            <a:pPr marL="355608" indent="-342900">
              <a:lnSpc>
                <a:spcPct val="100000"/>
              </a:lnSpc>
              <a:spcBef>
                <a:spcPts val="150"/>
              </a:spcBef>
              <a:spcAft>
                <a:spcPts val="150"/>
              </a:spcAft>
              <a:defRPr/>
            </a:pPr>
            <a:r>
              <a:rPr lang="en-US" sz="1800" dirty="0">
                <a:solidFill>
                  <a:sysClr val="windowText" lastClr="000000"/>
                </a:solidFill>
              </a:rPr>
              <a:t>Incorrect forms </a:t>
            </a:r>
            <a:r>
              <a:rPr lang="en-US" sz="1800" b="1" dirty="0">
                <a:solidFill>
                  <a:sysClr val="windowText" lastClr="000000"/>
                </a:solidFill>
              </a:rPr>
              <a:t>must</a:t>
            </a:r>
            <a:r>
              <a:rPr lang="en-US" sz="1800" dirty="0">
                <a:solidFill>
                  <a:sysClr val="windowText" lastClr="000000"/>
                </a:solidFill>
              </a:rPr>
              <a:t> be identified </a:t>
            </a:r>
            <a:r>
              <a:rPr lang="en-US" sz="1800" b="1" dirty="0">
                <a:solidFill>
                  <a:sysClr val="windowText" lastClr="000000"/>
                </a:solidFill>
              </a:rPr>
              <a:t>before</a:t>
            </a:r>
            <a:r>
              <a:rPr lang="en-US" sz="1800" dirty="0">
                <a:solidFill>
                  <a:sysClr val="windowText" lastClr="000000"/>
                </a:solidFill>
              </a:rPr>
              <a:t> students log in to test</a:t>
            </a:r>
          </a:p>
          <a:p>
            <a:pPr marL="355608" indent="-342900">
              <a:lnSpc>
                <a:spcPct val="100000"/>
              </a:lnSpc>
              <a:spcBef>
                <a:spcPts val="150"/>
              </a:spcBef>
              <a:spcAft>
                <a:spcPts val="150"/>
              </a:spcAft>
              <a:defRPr/>
            </a:pPr>
            <a:r>
              <a:rPr lang="en-US" sz="1800" dirty="0">
                <a:solidFill>
                  <a:sysClr val="windowText" lastClr="000000"/>
                </a:solidFill>
              </a:rPr>
              <a:t>If errors are identified </a:t>
            </a:r>
            <a:r>
              <a:rPr lang="en-US" sz="1800" b="1" dirty="0">
                <a:solidFill>
                  <a:sysClr val="windowText" lastClr="000000"/>
                </a:solidFill>
              </a:rPr>
              <a:t>after</a:t>
            </a:r>
            <a:r>
              <a:rPr lang="en-US" sz="1800" dirty="0">
                <a:solidFill>
                  <a:sysClr val="windowText" lastClr="000000"/>
                </a:solidFill>
              </a:rPr>
              <a:t> students log in to test, the options are: </a:t>
            </a:r>
          </a:p>
          <a:p>
            <a:pPr lvl="1">
              <a:lnSpc>
                <a:spcPct val="100000"/>
              </a:lnSpc>
              <a:spcBef>
                <a:spcPts val="150"/>
              </a:spcBef>
              <a:spcAft>
                <a:spcPts val="150"/>
              </a:spcAft>
              <a:buFont typeface="Arial" panose="020B0604020202020204" pitchFamily="34" charset="0"/>
              <a:buChar char="•"/>
              <a:defRPr/>
            </a:pPr>
            <a:r>
              <a:rPr lang="en-US" sz="1800" dirty="0">
                <a:solidFill>
                  <a:sysClr val="windowText" lastClr="000000"/>
                </a:solidFill>
                <a:latin typeface="+mn-lt"/>
              </a:rPr>
              <a:t>Continue with the test and suppress the score </a:t>
            </a:r>
          </a:p>
          <a:p>
            <a:pPr lvl="2">
              <a:lnSpc>
                <a:spcPct val="100000"/>
              </a:lnSpc>
              <a:spcBef>
                <a:spcPts val="150"/>
              </a:spcBef>
              <a:spcAft>
                <a:spcPts val="150"/>
              </a:spcAft>
              <a:buFont typeface="Arial" panose="020B0604020202020204" pitchFamily="34" charset="0"/>
              <a:buChar char="•"/>
              <a:defRPr/>
            </a:pPr>
            <a:r>
              <a:rPr lang="en-US" sz="1800" dirty="0">
                <a:solidFill>
                  <a:sysClr val="windowText" lastClr="000000"/>
                </a:solidFill>
                <a:latin typeface="+mn-lt"/>
              </a:rPr>
              <a:t>Student receives SPR, but the scores are not aggregated</a:t>
            </a:r>
          </a:p>
          <a:p>
            <a:pPr lvl="2">
              <a:lnSpc>
                <a:spcPct val="100000"/>
              </a:lnSpc>
              <a:spcBef>
                <a:spcPts val="150"/>
              </a:spcBef>
              <a:spcAft>
                <a:spcPts val="150"/>
              </a:spcAft>
              <a:buFont typeface="Arial" panose="020B0604020202020204" pitchFamily="34" charset="0"/>
              <a:buChar char="•"/>
              <a:defRPr/>
            </a:pPr>
            <a:r>
              <a:rPr lang="en-US" sz="1800" dirty="0">
                <a:solidFill>
                  <a:sysClr val="windowText" lastClr="000000"/>
                </a:solidFill>
                <a:latin typeface="+mn-lt"/>
              </a:rPr>
              <a:t>Counts against participation for the school and district</a:t>
            </a:r>
          </a:p>
          <a:p>
            <a:pPr lvl="1">
              <a:lnSpc>
                <a:spcPct val="100000"/>
              </a:lnSpc>
              <a:spcBef>
                <a:spcPts val="150"/>
              </a:spcBef>
              <a:spcAft>
                <a:spcPts val="150"/>
              </a:spcAft>
              <a:buFont typeface="Arial" panose="020B0604020202020204" pitchFamily="34" charset="0"/>
              <a:buChar char="•"/>
              <a:defRPr/>
            </a:pPr>
            <a:r>
              <a:rPr lang="en-US" sz="1800" dirty="0">
                <a:solidFill>
                  <a:sysClr val="windowText" lastClr="000000"/>
                </a:solidFill>
                <a:latin typeface="+mn-lt"/>
              </a:rPr>
              <a:t>Stop the test and invalidate with Void 06</a:t>
            </a:r>
          </a:p>
          <a:p>
            <a:pPr lvl="2">
              <a:lnSpc>
                <a:spcPct val="100000"/>
              </a:lnSpc>
              <a:spcBef>
                <a:spcPts val="150"/>
              </a:spcBef>
              <a:spcAft>
                <a:spcPts val="150"/>
              </a:spcAft>
              <a:buFont typeface="Arial" panose="020B0604020202020204" pitchFamily="34" charset="0"/>
              <a:buChar char="•"/>
              <a:defRPr/>
            </a:pPr>
            <a:r>
              <a:rPr lang="en-US" sz="1800" dirty="0">
                <a:solidFill>
                  <a:sysClr val="windowText" lastClr="000000"/>
                </a:solidFill>
                <a:latin typeface="+mn-lt"/>
              </a:rPr>
              <a:t>Misadministration = the student does not receive SPR</a:t>
            </a:r>
          </a:p>
          <a:p>
            <a:pPr lvl="2">
              <a:lnSpc>
                <a:spcPct val="100000"/>
              </a:lnSpc>
              <a:spcBef>
                <a:spcPts val="150"/>
              </a:spcBef>
              <a:spcAft>
                <a:spcPts val="150"/>
              </a:spcAft>
              <a:buFont typeface="Arial" panose="020B0604020202020204" pitchFamily="34" charset="0"/>
              <a:buChar char="•"/>
              <a:defRPr/>
            </a:pPr>
            <a:r>
              <a:rPr lang="en-US" sz="1800" dirty="0">
                <a:solidFill>
                  <a:sysClr val="windowText" lastClr="000000"/>
                </a:solidFill>
                <a:latin typeface="+mn-lt"/>
              </a:rPr>
              <a:t>Counts against participation for the school and district</a:t>
            </a:r>
          </a:p>
          <a:p>
            <a:endParaRPr lang="en-US" sz="1800" dirty="0"/>
          </a:p>
        </p:txBody>
      </p:sp>
      <p:sp>
        <p:nvSpPr>
          <p:cNvPr id="4" name="Slide Number Placeholder 3">
            <a:extLst>
              <a:ext uri="{FF2B5EF4-FFF2-40B4-BE49-F238E27FC236}">
                <a16:creationId xmlns:a16="http://schemas.microsoft.com/office/drawing/2014/main" id="{19D0ADB1-5E3D-4D68-B188-EEFFA6CADD56}"/>
              </a:ext>
            </a:extLst>
          </p:cNvPr>
          <p:cNvSpPr>
            <a:spLocks noGrp="1"/>
          </p:cNvSpPr>
          <p:nvPr>
            <p:ph type="sldNum" idx="12"/>
          </p:nvPr>
        </p:nvSpPr>
        <p:spPr/>
        <p:txBody>
          <a:bodyPr>
            <a:normAutofit/>
          </a:bodyPr>
          <a:lstStyle/>
          <a:p>
            <a:fld id="{C479D5F6-EDCB-402A-AC08-4943A1820E8F}" type="slidenum">
              <a:rPr lang="en-US" smtClean="0"/>
              <a:pPr/>
              <a:t>141</a:t>
            </a:fld>
            <a:endParaRPr lang="en-US" dirty="0"/>
          </a:p>
        </p:txBody>
      </p:sp>
    </p:spTree>
    <p:extLst>
      <p:ext uri="{BB962C8B-B14F-4D97-AF65-F5344CB8AC3E}">
        <p14:creationId xmlns:p14="http://schemas.microsoft.com/office/powerpoint/2010/main" val="387426736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1130D-EC15-4E0A-92E5-0D18526802E7}"/>
              </a:ext>
            </a:extLst>
          </p:cNvPr>
          <p:cNvSpPr>
            <a:spLocks noGrp="1"/>
          </p:cNvSpPr>
          <p:nvPr>
            <p:ph type="title"/>
          </p:nvPr>
        </p:nvSpPr>
        <p:spPr/>
        <p:txBody>
          <a:bodyPr>
            <a:normAutofit/>
          </a:bodyPr>
          <a:lstStyle/>
          <a:p>
            <a:r>
              <a:rPr lang="en-US" sz="2800" dirty="0" err="1"/>
              <a:t>PAnext</a:t>
            </a:r>
            <a:r>
              <a:rPr lang="en-US" sz="2800" dirty="0"/>
              <a:t> Online Test Session Life Cycle</a:t>
            </a:r>
          </a:p>
        </p:txBody>
      </p:sp>
      <p:sp>
        <p:nvSpPr>
          <p:cNvPr id="8" name="Text Placeholder 7">
            <a:extLst>
              <a:ext uri="{FF2B5EF4-FFF2-40B4-BE49-F238E27FC236}">
                <a16:creationId xmlns:a16="http://schemas.microsoft.com/office/drawing/2014/main" id="{25A8D0F3-4593-A573-4476-4DF6EECD28E9}"/>
              </a:ext>
            </a:extLst>
          </p:cNvPr>
          <p:cNvSpPr>
            <a:spLocks noGrp="1"/>
          </p:cNvSpPr>
          <p:nvPr>
            <p:ph type="body" idx="1"/>
          </p:nvPr>
        </p:nvSpPr>
        <p:spPr>
          <a:xfrm>
            <a:off x="195385" y="953477"/>
            <a:ext cx="8910101" cy="3938953"/>
          </a:xfrm>
        </p:spPr>
        <p:txBody>
          <a:bodyPr>
            <a:normAutofit fontScale="40000" lnSpcReduction="20000"/>
          </a:bodyPr>
          <a:lstStyle/>
          <a:p>
            <a:pPr marL="469897" indent="-342900">
              <a:buFont typeface="+mj-lt"/>
              <a:buAutoNum type="arabicPeriod"/>
            </a:pPr>
            <a:r>
              <a:rPr lang="en-US" sz="3500" b="1" dirty="0"/>
              <a:t>Create</a:t>
            </a:r>
          </a:p>
          <a:p>
            <a:pPr lvl="1">
              <a:buFont typeface="Arial" panose="020B0604020202020204" pitchFamily="34" charset="0"/>
              <a:buChar char="•"/>
            </a:pPr>
            <a:r>
              <a:rPr lang="en-US" sz="3500" dirty="0">
                <a:latin typeface="+mn-lt"/>
              </a:rPr>
              <a:t>Set Form Group Type to Main or Auditory/Signed Presentation as necessary</a:t>
            </a:r>
          </a:p>
          <a:p>
            <a:pPr lvl="1">
              <a:buFont typeface="Arial" panose="020B0604020202020204" pitchFamily="34" charset="0"/>
              <a:buChar char="•"/>
            </a:pPr>
            <a:r>
              <a:rPr lang="en-US" sz="3500" dirty="0">
                <a:latin typeface="+mn-lt"/>
              </a:rPr>
              <a:t>Students’ PNPs can be updated if session is not in prepared status</a:t>
            </a:r>
          </a:p>
          <a:p>
            <a:pPr marL="469897" indent="-342900">
              <a:buFont typeface="+mj-lt"/>
              <a:buAutoNum type="arabicPeriod"/>
            </a:pPr>
            <a:r>
              <a:rPr lang="en-US" sz="3500" b="1" dirty="0"/>
              <a:t>Prepare</a:t>
            </a:r>
          </a:p>
          <a:p>
            <a:pPr lvl="1">
              <a:buFont typeface="Arial" panose="020B0604020202020204" pitchFamily="34" charset="0"/>
              <a:buChar char="•"/>
            </a:pPr>
            <a:r>
              <a:rPr lang="en-US" sz="3500" dirty="0">
                <a:latin typeface="+mn-lt"/>
              </a:rPr>
              <a:t>Test forms are assigned when session is prepared</a:t>
            </a:r>
          </a:p>
          <a:p>
            <a:pPr lvl="1">
              <a:buFont typeface="Arial" panose="020B0604020202020204" pitchFamily="34" charset="0"/>
              <a:buChar char="•"/>
            </a:pPr>
            <a:r>
              <a:rPr lang="en-US" sz="3500" dirty="0">
                <a:latin typeface="+mn-lt"/>
              </a:rPr>
              <a:t>DAC or SAC can prepare sessions (TA cannot prepare)</a:t>
            </a:r>
          </a:p>
          <a:p>
            <a:pPr lvl="1">
              <a:buFont typeface="Arial" panose="020B0604020202020204" pitchFamily="34" charset="0"/>
              <a:buChar char="•"/>
            </a:pPr>
            <a:r>
              <a:rPr lang="en-US" sz="3500" dirty="0">
                <a:latin typeface="+mn-lt"/>
              </a:rPr>
              <a:t>Students can be added to a prepared session through the UI only</a:t>
            </a:r>
          </a:p>
          <a:p>
            <a:pPr marL="469897" indent="-342900">
              <a:buFont typeface="+mj-lt"/>
              <a:buAutoNum type="arabicPeriod"/>
            </a:pPr>
            <a:r>
              <a:rPr lang="en-US" sz="3500" b="1" dirty="0"/>
              <a:t>Start</a:t>
            </a:r>
          </a:p>
          <a:p>
            <a:pPr lvl="1">
              <a:buFont typeface="Arial" panose="020B0604020202020204" pitchFamily="34" charset="0"/>
              <a:buChar char="•"/>
            </a:pPr>
            <a:r>
              <a:rPr lang="en-US" sz="3500" dirty="0">
                <a:latin typeface="+mn-lt"/>
              </a:rPr>
              <a:t>Must be started prior to student being able to test </a:t>
            </a:r>
          </a:p>
          <a:p>
            <a:pPr lvl="1">
              <a:buFont typeface="Arial" panose="020B0604020202020204" pitchFamily="34" charset="0"/>
              <a:buChar char="•"/>
            </a:pPr>
            <a:r>
              <a:rPr lang="en-US" sz="3500" dirty="0">
                <a:latin typeface="+mn-lt"/>
              </a:rPr>
              <a:t>Can be started on the day the state window opens</a:t>
            </a:r>
          </a:p>
          <a:p>
            <a:pPr lvl="1">
              <a:buFont typeface="Arial" panose="020B0604020202020204" pitchFamily="34" charset="0"/>
              <a:buChar char="•"/>
            </a:pPr>
            <a:r>
              <a:rPr lang="en-US" sz="3500" dirty="0">
                <a:latin typeface="+mn-lt"/>
              </a:rPr>
              <a:t>Students can be added to a started session through the UI only</a:t>
            </a:r>
          </a:p>
          <a:p>
            <a:pPr marL="469897" indent="-342900">
              <a:buFont typeface="+mj-lt"/>
              <a:buAutoNum type="arabicPeriod"/>
            </a:pPr>
            <a:r>
              <a:rPr lang="en-US" sz="3500" b="1" dirty="0"/>
              <a:t>Stop</a:t>
            </a:r>
          </a:p>
          <a:p>
            <a:pPr lvl="1">
              <a:buFont typeface="Arial" panose="020B0604020202020204" pitchFamily="34" charset="0"/>
              <a:buChar char="•"/>
            </a:pPr>
            <a:r>
              <a:rPr lang="en-US" sz="3500" dirty="0">
                <a:latin typeface="+mn-lt"/>
              </a:rPr>
              <a:t>Remove and code students with all units in “ready” status</a:t>
            </a:r>
          </a:p>
          <a:p>
            <a:pPr lvl="1">
              <a:buFont typeface="Arial" panose="020B0604020202020204" pitchFamily="34" charset="0"/>
              <a:buChar char="•"/>
            </a:pPr>
            <a:r>
              <a:rPr lang="en-US" sz="3500" dirty="0">
                <a:latin typeface="+mn-lt"/>
              </a:rPr>
              <a:t>Stop sessions once all students complete testing</a:t>
            </a:r>
          </a:p>
          <a:p>
            <a:pPr lvl="1">
              <a:buFont typeface="Arial" panose="020B0604020202020204" pitchFamily="34" charset="0"/>
              <a:buChar char="•"/>
            </a:pPr>
            <a:r>
              <a:rPr lang="en-US" sz="3500" dirty="0">
                <a:latin typeface="+mn-lt"/>
              </a:rPr>
              <a:t>All units for all students in the session must be in “complete” or “marked complete” status to stop the session</a:t>
            </a:r>
          </a:p>
          <a:p>
            <a:endParaRPr lang="en-US" dirty="0"/>
          </a:p>
        </p:txBody>
      </p:sp>
      <p:sp>
        <p:nvSpPr>
          <p:cNvPr id="4" name="Slide Number Placeholder 3">
            <a:extLst>
              <a:ext uri="{FF2B5EF4-FFF2-40B4-BE49-F238E27FC236}">
                <a16:creationId xmlns:a16="http://schemas.microsoft.com/office/drawing/2014/main" id="{0DEC3395-3326-4C15-883E-79E2A03D7238}"/>
              </a:ext>
            </a:extLst>
          </p:cNvPr>
          <p:cNvSpPr>
            <a:spLocks noGrp="1"/>
          </p:cNvSpPr>
          <p:nvPr>
            <p:ph type="sldNum" idx="12"/>
          </p:nvPr>
        </p:nvSpPr>
        <p:spPr/>
        <p:txBody>
          <a:bodyPr>
            <a:normAutofit/>
          </a:bodyPr>
          <a:lstStyle/>
          <a:p>
            <a:fld id="{C479D5F6-EDCB-402A-AC08-4943A1820E8F}" type="slidenum">
              <a:rPr lang="en-US" smtClean="0"/>
              <a:pPr/>
              <a:t>142</a:t>
            </a:fld>
            <a:endParaRPr lang="en-US" dirty="0"/>
          </a:p>
        </p:txBody>
      </p:sp>
    </p:spTree>
    <p:extLst>
      <p:ext uri="{BB962C8B-B14F-4D97-AF65-F5344CB8AC3E}">
        <p14:creationId xmlns:p14="http://schemas.microsoft.com/office/powerpoint/2010/main" val="46130130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F5575-6C5D-418D-AB6A-F0B18B93FFD3}"/>
              </a:ext>
            </a:extLst>
          </p:cNvPr>
          <p:cNvSpPr>
            <a:spLocks noGrp="1"/>
          </p:cNvSpPr>
          <p:nvPr>
            <p:ph type="title"/>
          </p:nvPr>
        </p:nvSpPr>
        <p:spPr/>
        <p:txBody>
          <a:bodyPr>
            <a:normAutofit/>
          </a:bodyPr>
          <a:lstStyle/>
          <a:p>
            <a:r>
              <a:rPr lang="en-US" sz="2800" dirty="0" err="1"/>
              <a:t>PAnext</a:t>
            </a:r>
            <a:r>
              <a:rPr lang="en-US" sz="2800" dirty="0"/>
              <a:t> “Prepare” Test Session</a:t>
            </a:r>
          </a:p>
        </p:txBody>
      </p:sp>
      <p:sp>
        <p:nvSpPr>
          <p:cNvPr id="4" name="Slide Number Placeholder 3">
            <a:extLst>
              <a:ext uri="{FF2B5EF4-FFF2-40B4-BE49-F238E27FC236}">
                <a16:creationId xmlns:a16="http://schemas.microsoft.com/office/drawing/2014/main" id="{4B36DD84-D48A-4A1C-B695-AFD17DF145B5}"/>
              </a:ext>
            </a:extLst>
          </p:cNvPr>
          <p:cNvSpPr>
            <a:spLocks noGrp="1"/>
          </p:cNvSpPr>
          <p:nvPr>
            <p:ph type="sldNum" idx="12"/>
          </p:nvPr>
        </p:nvSpPr>
        <p:spPr/>
        <p:txBody>
          <a:bodyPr>
            <a:normAutofit/>
          </a:bodyPr>
          <a:lstStyle/>
          <a:p>
            <a:fld id="{C479D5F6-EDCB-402A-AC08-4943A1820E8F}" type="slidenum">
              <a:rPr lang="en-US" smtClean="0"/>
              <a:pPr/>
              <a:t>143</a:t>
            </a:fld>
            <a:endParaRPr lang="en-US" dirty="0"/>
          </a:p>
        </p:txBody>
      </p:sp>
      <p:graphicFrame>
        <p:nvGraphicFramePr>
          <p:cNvPr id="7" name="Table 6">
            <a:extLst>
              <a:ext uri="{FF2B5EF4-FFF2-40B4-BE49-F238E27FC236}">
                <a16:creationId xmlns:a16="http://schemas.microsoft.com/office/drawing/2014/main" id="{29C2711B-682D-4D4E-86F6-4AE40FAFDD48}"/>
              </a:ext>
            </a:extLst>
          </p:cNvPr>
          <p:cNvGraphicFramePr>
            <a:graphicFrameLocks noGrp="1"/>
          </p:cNvGraphicFramePr>
          <p:nvPr>
            <p:extLst>
              <p:ext uri="{D42A27DB-BD31-4B8C-83A1-F6EECF244321}">
                <p14:modId xmlns:p14="http://schemas.microsoft.com/office/powerpoint/2010/main" val="1899982944"/>
              </p:ext>
            </p:extLst>
          </p:nvPr>
        </p:nvGraphicFramePr>
        <p:xfrm>
          <a:off x="1250463" y="1314450"/>
          <a:ext cx="6376114" cy="2743200"/>
        </p:xfrm>
        <a:graphic>
          <a:graphicData uri="http://schemas.openxmlformats.org/drawingml/2006/table">
            <a:tbl>
              <a:tblPr firstRow="1" bandRow="1">
                <a:tableStyleId>{BDBED569-4797-4DF1-A0F4-6AAB3CD982D8}</a:tableStyleId>
              </a:tblPr>
              <a:tblGrid>
                <a:gridCol w="661673">
                  <a:extLst>
                    <a:ext uri="{9D8B030D-6E8A-4147-A177-3AD203B41FA5}">
                      <a16:colId xmlns:a16="http://schemas.microsoft.com/office/drawing/2014/main" val="1936965632"/>
                    </a:ext>
                  </a:extLst>
                </a:gridCol>
                <a:gridCol w="5714441">
                  <a:extLst>
                    <a:ext uri="{9D8B030D-6E8A-4147-A177-3AD203B41FA5}">
                      <a16:colId xmlns:a16="http://schemas.microsoft.com/office/drawing/2014/main" val="3883146741"/>
                    </a:ext>
                  </a:extLst>
                </a:gridCol>
              </a:tblGrid>
              <a:tr h="548640">
                <a:tc>
                  <a:txBody>
                    <a:bodyPr/>
                    <a:lstStyle/>
                    <a:p>
                      <a:pPr algn="ctr"/>
                      <a:endParaRPr lang="en-US" sz="1800" dirty="0">
                        <a:latin typeface="+mn-lt"/>
                      </a:endParaRPr>
                    </a:p>
                  </a:txBody>
                  <a:tcPr marL="47689" marR="47689" marT="0" marB="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ysClr val="windowText" lastClr="000000"/>
                          </a:solidFill>
                          <a:effectLst/>
                          <a:latin typeface="+mn-lt"/>
                        </a:rPr>
                        <a:t>Checklist Prior to Preparing a Session</a:t>
                      </a:r>
                      <a:endParaRPr lang="en-US" sz="1800" dirty="0">
                        <a:solidFill>
                          <a:sysClr val="windowText" lastClr="000000"/>
                        </a:solidFill>
                        <a:effectLst/>
                        <a:latin typeface="+mn-lt"/>
                        <a:ea typeface="Calibri"/>
                      </a:endParaRPr>
                    </a:p>
                  </a:txBody>
                  <a:tcPr marL="47689" marR="47689" marT="137160" marB="137160" anchor="ctr"/>
                </a:tc>
                <a:extLst>
                  <a:ext uri="{0D108BD9-81ED-4DB2-BD59-A6C34878D82A}">
                    <a16:rowId xmlns:a16="http://schemas.microsoft.com/office/drawing/2014/main" val="3599131083"/>
                  </a:ext>
                </a:extLst>
              </a:tr>
              <a:tr h="548640">
                <a:tc>
                  <a:txBody>
                    <a:bodyPr/>
                    <a:lstStyle/>
                    <a:p>
                      <a:pPr marL="285750" indent="-285750" algn="ctr">
                        <a:buFont typeface="Wingdings" panose="05000000000000000000" pitchFamily="2" charset="2"/>
                        <a:buChar char="q"/>
                      </a:pPr>
                      <a:r>
                        <a:rPr lang="en-US" sz="1800" dirty="0">
                          <a:latin typeface="+mn-lt"/>
                        </a:rPr>
                        <a:t> </a:t>
                      </a:r>
                    </a:p>
                  </a:txBody>
                  <a:tcPr marL="47689" marR="47689" marT="0"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spcBef>
                          <a:spcPts val="0"/>
                        </a:spcBef>
                        <a:spcAft>
                          <a:spcPts val="0"/>
                        </a:spcAft>
                      </a:pPr>
                      <a:r>
                        <a:rPr lang="en-US" sz="1800" dirty="0">
                          <a:effectLst/>
                          <a:latin typeface="+mn-lt"/>
                        </a:rPr>
                        <a:t>All students’ PNP attributes are correct</a:t>
                      </a:r>
                      <a:endParaRPr lang="en-US" sz="1800" dirty="0">
                        <a:solidFill>
                          <a:schemeClr val="tx1"/>
                        </a:solidFill>
                        <a:effectLst/>
                        <a:latin typeface="+mn-lt"/>
                        <a:ea typeface="Calibri"/>
                      </a:endParaRPr>
                    </a:p>
                  </a:txBody>
                  <a:tcPr marL="47689" marR="47689" marT="137160" marB="137160" anchor="ctr"/>
                </a:tc>
                <a:extLst>
                  <a:ext uri="{0D108BD9-81ED-4DB2-BD59-A6C34878D82A}">
                    <a16:rowId xmlns:a16="http://schemas.microsoft.com/office/drawing/2014/main" val="2221692143"/>
                  </a:ext>
                </a:extLst>
              </a:tr>
              <a:tr h="1097280">
                <a:tc>
                  <a:txBody>
                    <a:bodyPr/>
                    <a:lstStyle/>
                    <a:p>
                      <a:pPr marL="285750" indent="-285750" algn="ctr">
                        <a:buFont typeface="Wingdings" panose="05000000000000000000" pitchFamily="2" charset="2"/>
                        <a:buChar char="q"/>
                      </a:pPr>
                      <a:r>
                        <a:rPr lang="en-US" sz="1800" dirty="0">
                          <a:latin typeface="+mn-lt"/>
                        </a:rPr>
                        <a:t> </a:t>
                      </a:r>
                    </a:p>
                  </a:txBody>
                  <a:tcPr marL="47689" marR="47689" marT="0"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spcBef>
                          <a:spcPts val="0"/>
                        </a:spcBef>
                        <a:spcAft>
                          <a:spcPts val="0"/>
                        </a:spcAft>
                      </a:pPr>
                      <a:r>
                        <a:rPr lang="en-US" sz="1800" dirty="0">
                          <a:effectLst/>
                          <a:latin typeface="+mn-lt"/>
                        </a:rPr>
                        <a:t>Students requiring auditory/signed</a:t>
                      </a:r>
                      <a:r>
                        <a:rPr lang="en-US" sz="1800" baseline="0" dirty="0">
                          <a:effectLst/>
                          <a:latin typeface="+mn-lt"/>
                        </a:rPr>
                        <a:t> presentation of</a:t>
                      </a:r>
                      <a:r>
                        <a:rPr lang="en-US" sz="1800" dirty="0">
                          <a:effectLst/>
                          <a:latin typeface="+mn-lt"/>
                        </a:rPr>
                        <a:t> tests with scripts</a:t>
                      </a:r>
                      <a:r>
                        <a:rPr lang="en-US" sz="1800" baseline="0" dirty="0">
                          <a:effectLst/>
                          <a:latin typeface="+mn-lt"/>
                        </a:rPr>
                        <a:t> </a:t>
                      </a:r>
                      <a:r>
                        <a:rPr lang="en-US" sz="1800" dirty="0">
                          <a:effectLst/>
                          <a:latin typeface="+mn-lt"/>
                        </a:rPr>
                        <a:t>are added to separate sessions and those sessions are set to Auditory/Signed Presentation</a:t>
                      </a:r>
                      <a:endParaRPr lang="en-US" sz="1800" dirty="0">
                        <a:solidFill>
                          <a:schemeClr val="tx1"/>
                        </a:solidFill>
                        <a:effectLst/>
                        <a:latin typeface="+mn-lt"/>
                        <a:ea typeface="Calibri"/>
                      </a:endParaRPr>
                    </a:p>
                  </a:txBody>
                  <a:tcPr marL="47689" marR="47689" marT="137160" marB="137160" anchor="ctr"/>
                </a:tc>
                <a:extLst>
                  <a:ext uri="{0D108BD9-81ED-4DB2-BD59-A6C34878D82A}">
                    <a16:rowId xmlns:a16="http://schemas.microsoft.com/office/drawing/2014/main" val="1810043776"/>
                  </a:ext>
                </a:extLst>
              </a:tr>
              <a:tr h="548640">
                <a:tc>
                  <a:txBody>
                    <a:bodyPr/>
                    <a:lstStyle/>
                    <a:p>
                      <a:pPr marL="285750" indent="-285750" algn="ctr">
                        <a:buFont typeface="Wingdings" panose="05000000000000000000" pitchFamily="2" charset="2"/>
                        <a:buChar char="q"/>
                      </a:pPr>
                      <a:r>
                        <a:rPr lang="en-US" sz="1800" dirty="0">
                          <a:latin typeface="+mn-lt"/>
                        </a:rPr>
                        <a:t> </a:t>
                      </a:r>
                    </a:p>
                  </a:txBody>
                  <a:tcPr marL="47689" marR="47689" marT="0"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spcBef>
                          <a:spcPts val="0"/>
                        </a:spcBef>
                        <a:spcAft>
                          <a:spcPts val="0"/>
                        </a:spcAft>
                      </a:pPr>
                      <a:r>
                        <a:rPr lang="en-US" sz="1800" dirty="0">
                          <a:effectLst/>
                          <a:latin typeface="+mn-lt"/>
                        </a:rPr>
                        <a:t>Test content is proctor cached</a:t>
                      </a:r>
                      <a:endParaRPr lang="en-US" sz="1800" dirty="0">
                        <a:solidFill>
                          <a:schemeClr val="tx1"/>
                        </a:solidFill>
                        <a:effectLst/>
                        <a:latin typeface="+mn-lt"/>
                        <a:ea typeface="Calibri"/>
                      </a:endParaRPr>
                    </a:p>
                  </a:txBody>
                  <a:tcPr marL="47689" marR="47689" marT="137160" marB="137160" anchor="ctr"/>
                </a:tc>
                <a:extLst>
                  <a:ext uri="{0D108BD9-81ED-4DB2-BD59-A6C34878D82A}">
                    <a16:rowId xmlns:a16="http://schemas.microsoft.com/office/drawing/2014/main" val="3243101666"/>
                  </a:ext>
                </a:extLst>
              </a:tr>
            </a:tbl>
          </a:graphicData>
        </a:graphic>
      </p:graphicFrame>
    </p:spTree>
    <p:extLst>
      <p:ext uri="{BB962C8B-B14F-4D97-AF65-F5344CB8AC3E}">
        <p14:creationId xmlns:p14="http://schemas.microsoft.com/office/powerpoint/2010/main" val="389941373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EE13A-B0C0-42CA-8055-50FBE95E3D9C}"/>
              </a:ext>
            </a:extLst>
          </p:cNvPr>
          <p:cNvSpPr>
            <a:spLocks noGrp="1"/>
          </p:cNvSpPr>
          <p:nvPr>
            <p:ph type="title"/>
          </p:nvPr>
        </p:nvSpPr>
        <p:spPr/>
        <p:txBody>
          <a:bodyPr>
            <a:normAutofit/>
          </a:bodyPr>
          <a:lstStyle/>
          <a:p>
            <a:r>
              <a:rPr lang="en-US" sz="2800" dirty="0"/>
              <a:t>TAM Reminders</a:t>
            </a:r>
          </a:p>
        </p:txBody>
      </p:sp>
      <p:sp>
        <p:nvSpPr>
          <p:cNvPr id="10" name="Subtitle 9">
            <a:extLst>
              <a:ext uri="{FF2B5EF4-FFF2-40B4-BE49-F238E27FC236}">
                <a16:creationId xmlns:a16="http://schemas.microsoft.com/office/drawing/2014/main" id="{DA0DF28C-C0F1-0F42-74F9-907AFFB3D185}"/>
              </a:ext>
            </a:extLst>
          </p:cNvPr>
          <p:cNvSpPr>
            <a:spLocks noGrp="1"/>
          </p:cNvSpPr>
          <p:nvPr>
            <p:ph type="subTitle" idx="1"/>
          </p:nvPr>
        </p:nvSpPr>
        <p:spPr/>
        <p:txBody>
          <a:bodyPr>
            <a:noAutofit/>
          </a:bodyPr>
          <a:lstStyle/>
          <a:p>
            <a:pPr marL="117475" indent="-3175" algn="r"/>
            <a:r>
              <a:rPr lang="en-US" sz="1800" dirty="0">
                <a:solidFill>
                  <a:sysClr val="windowText" lastClr="000000"/>
                </a:solidFill>
                <a:latin typeface="+mn-lt"/>
              </a:rPr>
              <a:t>These check lists appear on the back of the TAMs for Test Administrators to quickly reference</a:t>
            </a:r>
          </a:p>
        </p:txBody>
      </p:sp>
      <p:sp>
        <p:nvSpPr>
          <p:cNvPr id="4" name="Slide Number Placeholder 3">
            <a:extLst>
              <a:ext uri="{FF2B5EF4-FFF2-40B4-BE49-F238E27FC236}">
                <a16:creationId xmlns:a16="http://schemas.microsoft.com/office/drawing/2014/main" id="{574CB3CB-23AD-44A6-A15B-F4D426DAC3EC}"/>
              </a:ext>
            </a:extLst>
          </p:cNvPr>
          <p:cNvSpPr>
            <a:spLocks noGrp="1"/>
          </p:cNvSpPr>
          <p:nvPr>
            <p:ph type="sldNum" idx="12"/>
          </p:nvPr>
        </p:nvSpPr>
        <p:spPr/>
        <p:txBody>
          <a:bodyPr>
            <a:normAutofit/>
          </a:bodyPr>
          <a:lstStyle/>
          <a:p>
            <a:fld id="{C479D5F6-EDCB-402A-AC08-4943A1820E8F}" type="slidenum">
              <a:rPr lang="en-US" smtClean="0"/>
              <a:pPr/>
              <a:t>144</a:t>
            </a:fld>
            <a:endParaRPr lang="en-US" dirty="0"/>
          </a:p>
        </p:txBody>
      </p:sp>
      <p:grpSp>
        <p:nvGrpSpPr>
          <p:cNvPr id="9" name="Group 8">
            <a:extLst>
              <a:ext uri="{FF2B5EF4-FFF2-40B4-BE49-F238E27FC236}">
                <a16:creationId xmlns:a16="http://schemas.microsoft.com/office/drawing/2014/main" id="{758D93B8-B629-46FE-B6C4-4E150823A3F6}"/>
              </a:ext>
            </a:extLst>
          </p:cNvPr>
          <p:cNvGrpSpPr/>
          <p:nvPr/>
        </p:nvGrpSpPr>
        <p:grpSpPr>
          <a:xfrm>
            <a:off x="4833302" y="325747"/>
            <a:ext cx="4053011" cy="4409201"/>
            <a:chOff x="3473393" y="1074331"/>
            <a:chExt cx="4327181" cy="4707465"/>
          </a:xfrm>
        </p:grpSpPr>
        <p:pic>
          <p:nvPicPr>
            <p:cNvPr id="5" name="Picture 4">
              <a:extLst>
                <a:ext uri="{FF2B5EF4-FFF2-40B4-BE49-F238E27FC236}">
                  <a16:creationId xmlns:a16="http://schemas.microsoft.com/office/drawing/2014/main" id="{90D12DE9-E255-462D-B5BA-E340C3314C55}"/>
                </a:ext>
              </a:extLst>
            </p:cNvPr>
            <p:cNvPicPr>
              <a:picLocks noChangeAspect="1"/>
            </p:cNvPicPr>
            <p:nvPr/>
          </p:nvPicPr>
          <p:blipFill>
            <a:blip r:embed="rId2"/>
            <a:stretch>
              <a:fillRect/>
            </a:stretch>
          </p:blipFill>
          <p:spPr>
            <a:xfrm>
              <a:off x="3473393" y="1076204"/>
              <a:ext cx="2197213" cy="4705592"/>
            </a:xfrm>
            <a:prstGeom prst="rect">
              <a:avLst/>
            </a:prstGeom>
          </p:spPr>
        </p:pic>
        <p:pic>
          <p:nvPicPr>
            <p:cNvPr id="8" name="Picture 7">
              <a:extLst>
                <a:ext uri="{FF2B5EF4-FFF2-40B4-BE49-F238E27FC236}">
                  <a16:creationId xmlns:a16="http://schemas.microsoft.com/office/drawing/2014/main" id="{ED845982-3BEF-4144-82CB-0FAE982B93A0}"/>
                </a:ext>
              </a:extLst>
            </p:cNvPr>
            <p:cNvPicPr>
              <a:picLocks noChangeAspect="1"/>
            </p:cNvPicPr>
            <p:nvPr/>
          </p:nvPicPr>
          <p:blipFill>
            <a:blip r:embed="rId3"/>
            <a:stretch>
              <a:fillRect/>
            </a:stretch>
          </p:blipFill>
          <p:spPr>
            <a:xfrm>
              <a:off x="5670606" y="1074331"/>
              <a:ext cx="2129968" cy="4705591"/>
            </a:xfrm>
            <a:prstGeom prst="rect">
              <a:avLst/>
            </a:prstGeom>
          </p:spPr>
        </p:pic>
      </p:grpSp>
    </p:spTree>
    <p:extLst>
      <p:ext uri="{BB962C8B-B14F-4D97-AF65-F5344CB8AC3E}">
        <p14:creationId xmlns:p14="http://schemas.microsoft.com/office/powerpoint/2010/main" val="220341475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5BA60-A9B9-4D74-8502-A0631AF7EBB0}"/>
              </a:ext>
            </a:extLst>
          </p:cNvPr>
          <p:cNvSpPr>
            <a:spLocks noGrp="1"/>
          </p:cNvSpPr>
          <p:nvPr>
            <p:ph type="title"/>
          </p:nvPr>
        </p:nvSpPr>
        <p:spPr/>
        <p:txBody>
          <a:bodyPr>
            <a:normAutofit/>
          </a:bodyPr>
          <a:lstStyle/>
          <a:p>
            <a:r>
              <a:rPr lang="en-US" sz="2800" dirty="0"/>
              <a:t>Tasks to Complete During Testing</a:t>
            </a:r>
          </a:p>
        </p:txBody>
      </p:sp>
      <p:sp>
        <p:nvSpPr>
          <p:cNvPr id="3" name="Content Placeholder 2">
            <a:extLst>
              <a:ext uri="{FF2B5EF4-FFF2-40B4-BE49-F238E27FC236}">
                <a16:creationId xmlns:a16="http://schemas.microsoft.com/office/drawing/2014/main" id="{8FE9C10C-15B7-4A18-8A30-C2AC7BC3120E}"/>
              </a:ext>
            </a:extLst>
          </p:cNvPr>
          <p:cNvSpPr>
            <a:spLocks noGrp="1"/>
          </p:cNvSpPr>
          <p:nvPr>
            <p:ph type="body" idx="1"/>
          </p:nvPr>
        </p:nvSpPr>
        <p:spPr>
          <a:xfrm>
            <a:off x="311702" y="846400"/>
            <a:ext cx="8738513" cy="3340875"/>
          </a:xfrm>
        </p:spPr>
        <p:txBody>
          <a:bodyPr>
            <a:noAutofit/>
          </a:bodyPr>
          <a:lstStyle/>
          <a:p>
            <a:pPr marL="0" indent="0">
              <a:buNone/>
              <a:defRPr/>
            </a:pPr>
            <a:r>
              <a:rPr lang="en-US" sz="1400" b="1" dirty="0">
                <a:solidFill>
                  <a:sysClr val="windowText" lastClr="000000"/>
                </a:solidFill>
              </a:rPr>
              <a:t>On the Day of Testing (CBT):</a:t>
            </a:r>
          </a:p>
          <a:p>
            <a:pPr marL="216694" indent="-216694">
              <a:lnSpc>
                <a:spcPct val="100000"/>
              </a:lnSpc>
              <a:spcBef>
                <a:spcPts val="150"/>
              </a:spcBef>
              <a:spcAft>
                <a:spcPts val="150"/>
              </a:spcAft>
              <a:buSzPct val="100000"/>
              <a:buFont typeface="Wingdings" panose="05000000000000000000" pitchFamily="2" charset="2"/>
              <a:buChar char="q"/>
              <a:defRPr/>
            </a:pPr>
            <a:r>
              <a:rPr lang="en-US" sz="1400" dirty="0">
                <a:solidFill>
                  <a:sysClr val="windowText" lastClr="000000"/>
                </a:solidFill>
              </a:rPr>
              <a:t>Distribute test materials</a:t>
            </a:r>
          </a:p>
          <a:p>
            <a:pPr marL="559594" lvl="2" indent="-216694">
              <a:lnSpc>
                <a:spcPct val="100000"/>
              </a:lnSpc>
              <a:spcBef>
                <a:spcPts val="150"/>
              </a:spcBef>
              <a:spcAft>
                <a:spcPts val="150"/>
              </a:spcAft>
              <a:buSzPct val="100000"/>
              <a:buFont typeface="Wingdings" panose="05000000000000000000" pitchFamily="2" charset="2"/>
              <a:buChar char="q"/>
              <a:defRPr/>
            </a:pPr>
            <a:r>
              <a:rPr lang="en-US" dirty="0">
                <a:solidFill>
                  <a:sysClr val="windowText" lastClr="000000"/>
                </a:solidFill>
                <a:latin typeface="+mn-lt"/>
              </a:rPr>
              <a:t>Ensure TAMs have 2025 on the cover</a:t>
            </a:r>
          </a:p>
          <a:p>
            <a:pPr marL="216694" indent="-216694">
              <a:lnSpc>
                <a:spcPct val="100000"/>
              </a:lnSpc>
              <a:spcBef>
                <a:spcPts val="150"/>
              </a:spcBef>
              <a:spcAft>
                <a:spcPts val="150"/>
              </a:spcAft>
              <a:buSzPct val="100000"/>
              <a:buFont typeface="Wingdings" panose="05000000000000000000" pitchFamily="2" charset="2"/>
              <a:buChar char="q"/>
              <a:defRPr/>
            </a:pPr>
            <a:r>
              <a:rPr lang="en-US" sz="1400" dirty="0">
                <a:solidFill>
                  <a:sysClr val="windowText" lastClr="000000"/>
                </a:solidFill>
              </a:rPr>
              <a:t>Ensure Test Administrators have a computer or tablet available</a:t>
            </a:r>
          </a:p>
          <a:p>
            <a:pPr marL="216694" indent="-216694">
              <a:lnSpc>
                <a:spcPct val="100000"/>
              </a:lnSpc>
              <a:spcBef>
                <a:spcPts val="150"/>
              </a:spcBef>
              <a:spcAft>
                <a:spcPts val="150"/>
              </a:spcAft>
              <a:buSzPct val="100000"/>
              <a:buFont typeface="Wingdings" panose="05000000000000000000" pitchFamily="2" charset="2"/>
              <a:buChar char="q"/>
              <a:defRPr/>
            </a:pPr>
            <a:r>
              <a:rPr lang="en-US" sz="1400" dirty="0">
                <a:solidFill>
                  <a:sysClr val="windowText" lastClr="000000"/>
                </a:solidFill>
              </a:rPr>
              <a:t>Check form assignment</a:t>
            </a:r>
          </a:p>
          <a:p>
            <a:pPr marL="559594" lvl="2" indent="-216694">
              <a:lnSpc>
                <a:spcPct val="100000"/>
              </a:lnSpc>
              <a:spcBef>
                <a:spcPts val="150"/>
              </a:spcBef>
              <a:spcAft>
                <a:spcPts val="150"/>
              </a:spcAft>
              <a:buSzPct val="100000"/>
              <a:buFont typeface="Wingdings" panose="05000000000000000000" pitchFamily="2" charset="2"/>
              <a:buChar char="q"/>
              <a:defRPr/>
            </a:pPr>
            <a:r>
              <a:rPr lang="en-US" dirty="0">
                <a:solidFill>
                  <a:sysClr val="windowText" lastClr="000000"/>
                </a:solidFill>
                <a:latin typeface="+mn-lt"/>
              </a:rPr>
              <a:t>Ensure accessibility features and accommodated forms are </a:t>
            </a:r>
            <a:br>
              <a:rPr lang="en-US" dirty="0">
                <a:solidFill>
                  <a:sysClr val="windowText" lastClr="000000"/>
                </a:solidFill>
                <a:latin typeface="+mn-lt"/>
              </a:rPr>
            </a:br>
            <a:r>
              <a:rPr lang="en-US" dirty="0">
                <a:solidFill>
                  <a:sysClr val="windowText" lastClr="000000"/>
                </a:solidFill>
                <a:latin typeface="+mn-lt"/>
              </a:rPr>
              <a:t>assigned to appropriate students</a:t>
            </a:r>
          </a:p>
          <a:p>
            <a:pPr marL="216694" indent="-216694">
              <a:lnSpc>
                <a:spcPct val="100000"/>
              </a:lnSpc>
              <a:spcBef>
                <a:spcPts val="150"/>
              </a:spcBef>
              <a:spcAft>
                <a:spcPts val="150"/>
              </a:spcAft>
              <a:buSzPct val="100000"/>
              <a:buFont typeface="Wingdings" panose="05000000000000000000" pitchFamily="2" charset="2"/>
              <a:buChar char="q"/>
              <a:defRPr/>
            </a:pPr>
            <a:r>
              <a:rPr lang="en-US" sz="1400" dirty="0">
                <a:solidFill>
                  <a:sysClr val="windowText" lastClr="000000"/>
                </a:solidFill>
              </a:rPr>
              <a:t>Monitor test activity</a:t>
            </a:r>
          </a:p>
          <a:p>
            <a:pPr marL="216694" indent="-216694">
              <a:lnSpc>
                <a:spcPct val="100000"/>
              </a:lnSpc>
              <a:spcBef>
                <a:spcPts val="150"/>
              </a:spcBef>
              <a:spcAft>
                <a:spcPts val="150"/>
              </a:spcAft>
              <a:buSzPct val="100000"/>
              <a:buFont typeface="Wingdings" panose="05000000000000000000" pitchFamily="2" charset="2"/>
              <a:buChar char="q"/>
              <a:defRPr/>
            </a:pPr>
            <a:r>
              <a:rPr lang="en-US" sz="1400" dirty="0">
                <a:solidFill>
                  <a:sysClr val="windowText" lastClr="000000"/>
                </a:solidFill>
              </a:rPr>
              <a:t>Be available to Test Administrators and Proctors</a:t>
            </a:r>
          </a:p>
          <a:p>
            <a:pPr marL="216694" indent="-216694">
              <a:lnSpc>
                <a:spcPct val="100000"/>
              </a:lnSpc>
              <a:spcBef>
                <a:spcPts val="150"/>
              </a:spcBef>
              <a:spcAft>
                <a:spcPts val="150"/>
              </a:spcAft>
              <a:buSzPct val="100000"/>
              <a:buFont typeface="Wingdings" panose="05000000000000000000" pitchFamily="2" charset="2"/>
              <a:buChar char="q"/>
              <a:defRPr/>
            </a:pPr>
            <a:r>
              <a:rPr lang="en-US" sz="1400" dirty="0">
                <a:solidFill>
                  <a:sysClr val="windowText" lastClr="000000"/>
                </a:solidFill>
              </a:rPr>
              <a:t>Investigate security breaches and testing irregularities</a:t>
            </a:r>
          </a:p>
          <a:p>
            <a:pPr marL="216694" indent="-216694">
              <a:lnSpc>
                <a:spcPct val="100000"/>
              </a:lnSpc>
              <a:spcBef>
                <a:spcPts val="150"/>
              </a:spcBef>
              <a:spcAft>
                <a:spcPts val="150"/>
              </a:spcAft>
              <a:buSzPct val="100000"/>
              <a:buFont typeface="Wingdings" panose="05000000000000000000" pitchFamily="2" charset="2"/>
              <a:buChar char="q"/>
              <a:defRPr/>
            </a:pPr>
            <a:r>
              <a:rPr lang="en-US" sz="1400" dirty="0">
                <a:solidFill>
                  <a:sysClr val="windowText" lastClr="000000"/>
                </a:solidFill>
              </a:rPr>
              <a:t>Follow protocol for contaminated or damaged test materials, safety threats, and severe weather</a:t>
            </a:r>
          </a:p>
          <a:p>
            <a:pPr marL="216694" indent="-216694">
              <a:lnSpc>
                <a:spcPct val="100000"/>
              </a:lnSpc>
              <a:spcBef>
                <a:spcPts val="150"/>
              </a:spcBef>
              <a:spcAft>
                <a:spcPts val="150"/>
              </a:spcAft>
              <a:buSzPct val="100000"/>
              <a:buFont typeface="Wingdings" panose="05000000000000000000" pitchFamily="2" charset="2"/>
              <a:buChar char="q"/>
              <a:defRPr/>
            </a:pPr>
            <a:r>
              <a:rPr lang="en-US" sz="1400" dirty="0">
                <a:solidFill>
                  <a:sysClr val="windowText" lastClr="000000"/>
                </a:solidFill>
              </a:rPr>
              <a:t>Respond to all technology related issues</a:t>
            </a:r>
          </a:p>
          <a:p>
            <a:pPr marL="216694" indent="-216694">
              <a:lnSpc>
                <a:spcPct val="100000"/>
              </a:lnSpc>
              <a:spcBef>
                <a:spcPts val="150"/>
              </a:spcBef>
              <a:spcAft>
                <a:spcPts val="150"/>
              </a:spcAft>
              <a:buSzPct val="100000"/>
              <a:buFont typeface="Wingdings" panose="05000000000000000000" pitchFamily="2" charset="2"/>
              <a:buChar char="q"/>
              <a:defRPr/>
            </a:pPr>
            <a:r>
              <a:rPr lang="en-US" sz="1400" dirty="0">
                <a:solidFill>
                  <a:sysClr val="windowText" lastClr="000000"/>
                </a:solidFill>
              </a:rPr>
              <a:t>Collect materials from Test Administrators after each test unit</a:t>
            </a:r>
          </a:p>
          <a:p>
            <a:pPr marL="0" indent="0">
              <a:buNone/>
            </a:pPr>
            <a:endParaRPr lang="en-US" sz="1400" dirty="0"/>
          </a:p>
        </p:txBody>
      </p:sp>
      <p:sp>
        <p:nvSpPr>
          <p:cNvPr id="4" name="Slide Number Placeholder 3">
            <a:extLst>
              <a:ext uri="{FF2B5EF4-FFF2-40B4-BE49-F238E27FC236}">
                <a16:creationId xmlns:a16="http://schemas.microsoft.com/office/drawing/2014/main" id="{106B9184-10F4-4572-830A-4B8D96580937}"/>
              </a:ext>
            </a:extLst>
          </p:cNvPr>
          <p:cNvSpPr>
            <a:spLocks noGrp="1"/>
          </p:cNvSpPr>
          <p:nvPr>
            <p:ph type="sldNum" idx="12"/>
          </p:nvPr>
        </p:nvSpPr>
        <p:spPr/>
        <p:txBody>
          <a:bodyPr>
            <a:normAutofit/>
          </a:bodyPr>
          <a:lstStyle/>
          <a:p>
            <a:fld id="{C479D5F6-EDCB-402A-AC08-4943A1820E8F}" type="slidenum">
              <a:rPr lang="en-US" smtClean="0"/>
              <a:pPr/>
              <a:t>145</a:t>
            </a:fld>
            <a:endParaRPr lang="en-US" dirty="0"/>
          </a:p>
        </p:txBody>
      </p:sp>
      <p:pic>
        <p:nvPicPr>
          <p:cNvPr id="8" name="Picture 7">
            <a:extLst>
              <a:ext uri="{FF2B5EF4-FFF2-40B4-BE49-F238E27FC236}">
                <a16:creationId xmlns:a16="http://schemas.microsoft.com/office/drawing/2014/main" id="{EC8B3DF3-CFF7-84A8-B198-E7BCFE595671}"/>
              </a:ext>
            </a:extLst>
          </p:cNvPr>
          <p:cNvPicPr>
            <a:picLocks noChangeAspect="1"/>
          </p:cNvPicPr>
          <p:nvPr/>
        </p:nvPicPr>
        <p:blipFill rotWithShape="1">
          <a:blip r:embed="rId2"/>
          <a:srcRect b="6286"/>
          <a:stretch/>
        </p:blipFill>
        <p:spPr>
          <a:xfrm rot="20444650">
            <a:off x="6481522" y="918586"/>
            <a:ext cx="1315411" cy="1598326"/>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4C69A85D-E8F1-2F1E-A2E4-120AA41A12EA}"/>
              </a:ext>
            </a:extLst>
          </p:cNvPr>
          <p:cNvPicPr>
            <a:picLocks noChangeAspect="1"/>
          </p:cNvPicPr>
          <p:nvPr/>
        </p:nvPicPr>
        <p:blipFill rotWithShape="1">
          <a:blip r:embed="rId3"/>
          <a:srcRect b="7160"/>
          <a:stretch/>
        </p:blipFill>
        <p:spPr>
          <a:xfrm rot="811804">
            <a:off x="7426571" y="882662"/>
            <a:ext cx="1358612" cy="16328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430506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42047-FCF3-4BD1-88C3-AE82DA55412C}"/>
              </a:ext>
            </a:extLst>
          </p:cNvPr>
          <p:cNvSpPr>
            <a:spLocks noGrp="1"/>
          </p:cNvSpPr>
          <p:nvPr>
            <p:ph type="title"/>
          </p:nvPr>
        </p:nvSpPr>
        <p:spPr/>
        <p:txBody>
          <a:bodyPr>
            <a:noAutofit/>
          </a:bodyPr>
          <a:lstStyle/>
          <a:p>
            <a:r>
              <a:rPr lang="en-US" sz="2400" dirty="0"/>
              <a:t>During Testing – Security Breaches and Irregularities</a:t>
            </a:r>
          </a:p>
        </p:txBody>
      </p:sp>
      <p:sp>
        <p:nvSpPr>
          <p:cNvPr id="3" name="Content Placeholder 2">
            <a:extLst>
              <a:ext uri="{FF2B5EF4-FFF2-40B4-BE49-F238E27FC236}">
                <a16:creationId xmlns:a16="http://schemas.microsoft.com/office/drawing/2014/main" id="{A20A62A2-7542-456A-BA5E-384A57CD1888}"/>
              </a:ext>
            </a:extLst>
          </p:cNvPr>
          <p:cNvSpPr>
            <a:spLocks noGrp="1"/>
          </p:cNvSpPr>
          <p:nvPr>
            <p:ph type="body" idx="1"/>
          </p:nvPr>
        </p:nvSpPr>
        <p:spPr>
          <a:xfrm>
            <a:off x="311702" y="976923"/>
            <a:ext cx="8793784" cy="3210352"/>
          </a:xfrm>
        </p:spPr>
        <p:txBody>
          <a:bodyPr>
            <a:noAutofit/>
          </a:bodyPr>
          <a:lstStyle/>
          <a:p>
            <a:pPr marL="0" indent="0">
              <a:buNone/>
              <a:defRPr/>
            </a:pPr>
            <a:r>
              <a:rPr lang="en-US" sz="1800" b="1" dirty="0">
                <a:solidFill>
                  <a:prstClr val="black"/>
                </a:solidFill>
              </a:rPr>
              <a:t>Monitor and Report Security Breaches and Testing Irregularities</a:t>
            </a:r>
          </a:p>
          <a:p>
            <a:pPr marL="385763" indent="-385763">
              <a:lnSpc>
                <a:spcPct val="100000"/>
              </a:lnSpc>
              <a:spcBef>
                <a:spcPts val="150"/>
              </a:spcBef>
              <a:spcAft>
                <a:spcPts val="150"/>
              </a:spcAft>
              <a:buClr>
                <a:prstClr val="black"/>
              </a:buClr>
              <a:buSzPct val="100000"/>
              <a:buFont typeface="+mj-lt"/>
              <a:buAutoNum type="arabicPeriod"/>
              <a:defRPr/>
            </a:pPr>
            <a:r>
              <a:rPr lang="en-US" sz="1800" dirty="0">
                <a:solidFill>
                  <a:prstClr val="black"/>
                </a:solidFill>
              </a:rPr>
              <a:t>Immediately report all instances of security breaches and testing irregularities to the SAC, and subsequently the DAC </a:t>
            </a:r>
          </a:p>
          <a:p>
            <a:pPr marL="385763" indent="-385763">
              <a:lnSpc>
                <a:spcPct val="100000"/>
              </a:lnSpc>
              <a:spcBef>
                <a:spcPts val="150"/>
              </a:spcBef>
              <a:spcAft>
                <a:spcPts val="150"/>
              </a:spcAft>
              <a:buClr>
                <a:prstClr val="black"/>
              </a:buClr>
              <a:buSzPct val="100000"/>
              <a:buFont typeface="+mj-lt"/>
              <a:buAutoNum type="arabicPeriod"/>
              <a:defRPr/>
            </a:pPr>
            <a:r>
              <a:rPr lang="en-US" sz="1800" dirty="0">
                <a:solidFill>
                  <a:prstClr val="black"/>
                </a:solidFill>
              </a:rPr>
              <a:t>DAC immediately contact CDE upon receiving notification of a security breach</a:t>
            </a:r>
          </a:p>
          <a:p>
            <a:pPr marL="385763" indent="-385763">
              <a:lnSpc>
                <a:spcPct val="100000"/>
              </a:lnSpc>
              <a:spcBef>
                <a:spcPts val="150"/>
              </a:spcBef>
              <a:spcAft>
                <a:spcPts val="150"/>
              </a:spcAft>
              <a:buClr>
                <a:prstClr val="black"/>
              </a:buClr>
              <a:buSzPct val="100000"/>
              <a:buFont typeface="+mj-lt"/>
              <a:buAutoNum type="arabicPeriod"/>
              <a:defRPr/>
            </a:pPr>
            <a:r>
              <a:rPr lang="en-US" sz="1800" dirty="0">
                <a:solidFill>
                  <a:prstClr val="black"/>
                </a:solidFill>
              </a:rPr>
              <a:t>Testing Irregularity or Security Breach</a:t>
            </a:r>
          </a:p>
          <a:p>
            <a:pPr marL="685800" lvl="1" indent="-225425">
              <a:lnSpc>
                <a:spcPct val="100000"/>
              </a:lnSpc>
              <a:spcBef>
                <a:spcPts val="150"/>
              </a:spcBef>
              <a:spcAft>
                <a:spcPts val="150"/>
              </a:spcAft>
              <a:buClr>
                <a:prstClr val="black"/>
              </a:buClr>
              <a:buSzPct val="100000"/>
              <a:buFont typeface="Arial" panose="020B0604020202020204" pitchFamily="34" charset="0"/>
              <a:buChar char="•"/>
              <a:defRPr/>
            </a:pPr>
            <a:r>
              <a:rPr lang="en-US" sz="1800" dirty="0">
                <a:solidFill>
                  <a:prstClr val="black"/>
                </a:solidFill>
              </a:rPr>
              <a:t>SAC completes the </a:t>
            </a:r>
            <a:r>
              <a:rPr lang="en-US" sz="1800" i="1" dirty="0">
                <a:solidFill>
                  <a:prstClr val="black"/>
                </a:solidFill>
                <a:hlinkClick r:id="rId2"/>
              </a:rPr>
              <a:t>Testing Irregularity or Security Breach Form</a:t>
            </a:r>
            <a:r>
              <a:rPr lang="en-US" sz="1800" i="1" dirty="0">
                <a:solidFill>
                  <a:prstClr val="black"/>
                </a:solidFill>
              </a:rPr>
              <a:t> (Appendix E) </a:t>
            </a:r>
          </a:p>
          <a:p>
            <a:pPr marL="685800" lvl="1" indent="-225425">
              <a:lnSpc>
                <a:spcPct val="100000"/>
              </a:lnSpc>
              <a:spcBef>
                <a:spcPts val="150"/>
              </a:spcBef>
              <a:spcAft>
                <a:spcPts val="150"/>
              </a:spcAft>
              <a:buClr>
                <a:prstClr val="black"/>
              </a:buClr>
              <a:buSzPct val="100000"/>
              <a:buFont typeface="Arial" panose="020B0604020202020204" pitchFamily="34" charset="0"/>
              <a:buChar char="•"/>
              <a:defRPr/>
            </a:pPr>
            <a:r>
              <a:rPr lang="en-US" sz="1800" dirty="0">
                <a:solidFill>
                  <a:prstClr val="black"/>
                </a:solidFill>
              </a:rPr>
              <a:t>SAC adds incident to the </a:t>
            </a:r>
            <a:r>
              <a:rPr lang="en-US" sz="1800" i="1" dirty="0">
                <a:solidFill>
                  <a:prstClr val="black"/>
                </a:solidFill>
                <a:hlinkClick r:id="rId3"/>
              </a:rPr>
              <a:t>TIR Tracking Spreadsheet</a:t>
            </a:r>
            <a:endParaRPr lang="en-US" sz="1800" i="1" dirty="0">
              <a:solidFill>
                <a:prstClr val="black"/>
              </a:solidFill>
            </a:endParaRPr>
          </a:p>
          <a:p>
            <a:pPr marL="685800" lvl="1" indent="-225425">
              <a:lnSpc>
                <a:spcPct val="100000"/>
              </a:lnSpc>
              <a:spcBef>
                <a:spcPts val="150"/>
              </a:spcBef>
              <a:spcAft>
                <a:spcPts val="150"/>
              </a:spcAft>
              <a:buClr>
                <a:prstClr val="black"/>
              </a:buClr>
              <a:buSzPct val="100000"/>
              <a:buFont typeface="Arial" panose="020B0604020202020204" pitchFamily="34" charset="0"/>
              <a:buChar char="•"/>
              <a:defRPr/>
            </a:pPr>
            <a:r>
              <a:rPr lang="en-US" sz="1800" dirty="0">
                <a:solidFill>
                  <a:prstClr val="black"/>
                </a:solidFill>
              </a:rPr>
              <a:t>DAC submits completed form and updated spreadsheet through CDE Assessment Syncplicity in the Assessment Forms folder</a:t>
            </a:r>
          </a:p>
          <a:p>
            <a:pPr marL="985838" lvl="2" indent="-188913">
              <a:lnSpc>
                <a:spcPct val="100000"/>
              </a:lnSpc>
              <a:spcBef>
                <a:spcPts val="150"/>
              </a:spcBef>
              <a:spcAft>
                <a:spcPts val="150"/>
              </a:spcAft>
              <a:buClr>
                <a:prstClr val="black"/>
              </a:buClr>
              <a:buSzPct val="100000"/>
              <a:buFont typeface="Arial" panose="020B0604020202020204" pitchFamily="34" charset="0"/>
              <a:buChar char="•"/>
              <a:defRPr/>
            </a:pPr>
            <a:r>
              <a:rPr lang="en-US" sz="1800" dirty="0">
                <a:solidFill>
                  <a:prstClr val="black"/>
                </a:solidFill>
              </a:rPr>
              <a:t>Notify the CDE CMAS contact with the form is posted</a:t>
            </a:r>
            <a:endParaRPr lang="en-US" sz="1800" dirty="0">
              <a:solidFill>
                <a:srgbClr val="6C1B89"/>
              </a:solidFill>
            </a:endParaRPr>
          </a:p>
          <a:p>
            <a:endParaRPr lang="en-US" sz="1800" dirty="0"/>
          </a:p>
        </p:txBody>
      </p:sp>
      <p:sp>
        <p:nvSpPr>
          <p:cNvPr id="4" name="Slide Number Placeholder 3">
            <a:extLst>
              <a:ext uri="{FF2B5EF4-FFF2-40B4-BE49-F238E27FC236}">
                <a16:creationId xmlns:a16="http://schemas.microsoft.com/office/drawing/2014/main" id="{F93695B1-4E23-41FF-B2E1-53D5C9524F9F}"/>
              </a:ext>
            </a:extLst>
          </p:cNvPr>
          <p:cNvSpPr>
            <a:spLocks noGrp="1"/>
          </p:cNvSpPr>
          <p:nvPr>
            <p:ph type="sldNum" idx="12"/>
          </p:nvPr>
        </p:nvSpPr>
        <p:spPr/>
        <p:txBody>
          <a:bodyPr>
            <a:normAutofit/>
          </a:bodyPr>
          <a:lstStyle/>
          <a:p>
            <a:fld id="{C479D5F6-EDCB-402A-AC08-4943A1820E8F}" type="slidenum">
              <a:rPr lang="en-US" smtClean="0"/>
              <a:pPr/>
              <a:t>146</a:t>
            </a:fld>
            <a:endParaRPr lang="en-US" dirty="0"/>
          </a:p>
        </p:txBody>
      </p:sp>
      <p:sp>
        <p:nvSpPr>
          <p:cNvPr id="6" name="Diagonal Stripe 5">
            <a:hlinkClick r:id="rId4"/>
            <a:extLst>
              <a:ext uri="{FF2B5EF4-FFF2-40B4-BE49-F238E27FC236}">
                <a16:creationId xmlns:a16="http://schemas.microsoft.com/office/drawing/2014/main" id="{7E6789B0-4FC4-5DC2-02A9-021F46F9CA41}"/>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800" b="1" kern="0" dirty="0">
                <a:solidFill>
                  <a:prstClr val="black"/>
                </a:solidFill>
                <a:latin typeface="+mn-lt"/>
                <a:ea typeface="Roboto" panose="02000000000000000000" pitchFamily="2" charset="0"/>
                <a:cs typeface="Roboto" panose="02000000000000000000" pitchFamily="2" charset="0"/>
              </a:rPr>
              <a:t>All CMAS Forms</a:t>
            </a:r>
          </a:p>
        </p:txBody>
      </p:sp>
    </p:spTree>
    <p:extLst>
      <p:ext uri="{BB962C8B-B14F-4D97-AF65-F5344CB8AC3E}">
        <p14:creationId xmlns:p14="http://schemas.microsoft.com/office/powerpoint/2010/main" val="94430472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41D06-CB3B-4EEC-8BE4-18FF27369105}"/>
              </a:ext>
            </a:extLst>
          </p:cNvPr>
          <p:cNvSpPr>
            <a:spLocks noGrp="1"/>
          </p:cNvSpPr>
          <p:nvPr>
            <p:ph type="title"/>
          </p:nvPr>
        </p:nvSpPr>
        <p:spPr/>
        <p:txBody>
          <a:bodyPr>
            <a:noAutofit/>
          </a:bodyPr>
          <a:lstStyle/>
          <a:p>
            <a:r>
              <a:rPr lang="en-US" sz="2400" dirty="0"/>
              <a:t>During Testing – Security Breaches and Irregularities</a:t>
            </a:r>
          </a:p>
        </p:txBody>
      </p:sp>
      <p:sp>
        <p:nvSpPr>
          <p:cNvPr id="3" name="Content Placeholder 2">
            <a:extLst>
              <a:ext uri="{FF2B5EF4-FFF2-40B4-BE49-F238E27FC236}">
                <a16:creationId xmlns:a16="http://schemas.microsoft.com/office/drawing/2014/main" id="{71445DB9-797F-4FC9-8884-698EAED07EAD}"/>
              </a:ext>
            </a:extLst>
          </p:cNvPr>
          <p:cNvSpPr>
            <a:spLocks noGrp="1"/>
          </p:cNvSpPr>
          <p:nvPr>
            <p:ph type="body" idx="1"/>
          </p:nvPr>
        </p:nvSpPr>
        <p:spPr>
          <a:xfrm>
            <a:off x="311702" y="953477"/>
            <a:ext cx="8691621" cy="3233798"/>
          </a:xfrm>
        </p:spPr>
        <p:txBody>
          <a:bodyPr>
            <a:noAutofit/>
          </a:bodyPr>
          <a:lstStyle/>
          <a:p>
            <a:pPr marL="126997" indent="0">
              <a:lnSpc>
                <a:spcPct val="100000"/>
              </a:lnSpc>
              <a:buNone/>
              <a:defRPr/>
            </a:pPr>
            <a:r>
              <a:rPr lang="en-US" sz="1800" dirty="0">
                <a:solidFill>
                  <a:sysClr val="windowText" lastClr="000000"/>
                </a:solidFill>
              </a:rPr>
              <a:t>When to submit TIR form and spreadsheet to CDE via </a:t>
            </a:r>
            <a:r>
              <a:rPr lang="en-US" sz="1800" dirty="0" err="1">
                <a:solidFill>
                  <a:sysClr val="windowText" lastClr="000000"/>
                </a:solidFill>
              </a:rPr>
              <a:t>Syncplicity</a:t>
            </a:r>
            <a:r>
              <a:rPr lang="en-US" sz="1800" dirty="0">
                <a:solidFill>
                  <a:sysClr val="windowText" lastClr="000000"/>
                </a:solidFill>
              </a:rPr>
              <a:t>:</a:t>
            </a:r>
          </a:p>
          <a:p>
            <a:pPr marL="502444" indent="-285750">
              <a:lnSpc>
                <a:spcPct val="100000"/>
              </a:lnSpc>
              <a:defRPr/>
            </a:pPr>
            <a:r>
              <a:rPr lang="en-US" dirty="0">
                <a:solidFill>
                  <a:sysClr val="windowText" lastClr="000000"/>
                </a:solidFill>
              </a:rPr>
              <a:t>Students were grouped incorrectly – different directions or timing</a:t>
            </a:r>
          </a:p>
          <a:p>
            <a:pPr marL="502444" indent="-285750">
              <a:lnSpc>
                <a:spcPct val="100000"/>
              </a:lnSpc>
              <a:defRPr/>
            </a:pPr>
            <a:r>
              <a:rPr lang="en-US" dirty="0">
                <a:solidFill>
                  <a:sysClr val="windowText" lastClr="000000"/>
                </a:solidFill>
              </a:rPr>
              <a:t>Students were given an incorrect amount of time (more or less)</a:t>
            </a:r>
          </a:p>
          <a:p>
            <a:pPr marL="502444" indent="-285750">
              <a:lnSpc>
                <a:spcPct val="100000"/>
              </a:lnSpc>
              <a:defRPr/>
            </a:pPr>
            <a:r>
              <a:rPr lang="en-US" dirty="0">
                <a:solidFill>
                  <a:sysClr val="windowText" lastClr="000000"/>
                </a:solidFill>
              </a:rPr>
              <a:t>Students were cheating or using an unapproved electronic device</a:t>
            </a:r>
          </a:p>
          <a:p>
            <a:pPr marL="502444" indent="-285750">
              <a:lnSpc>
                <a:spcPct val="100000"/>
              </a:lnSpc>
              <a:defRPr/>
            </a:pPr>
            <a:r>
              <a:rPr lang="en-US" dirty="0">
                <a:solidFill>
                  <a:sysClr val="windowText" lastClr="000000"/>
                </a:solidFill>
              </a:rPr>
              <a:t>Students used an unapproved accommodation </a:t>
            </a:r>
            <a:r>
              <a:rPr lang="en-US" b="1" dirty="0">
                <a:solidFill>
                  <a:sysClr val="windowText" lastClr="000000"/>
                </a:solidFill>
              </a:rPr>
              <a:t>or</a:t>
            </a:r>
            <a:r>
              <a:rPr lang="en-US" dirty="0">
                <a:solidFill>
                  <a:sysClr val="windowText" lastClr="000000"/>
                </a:solidFill>
              </a:rPr>
              <a:t> were not provided an accommodation according to IEP, 504, or ML plan</a:t>
            </a:r>
          </a:p>
          <a:p>
            <a:pPr marL="845344" lvl="2" indent="-285750">
              <a:lnSpc>
                <a:spcPct val="100000"/>
              </a:lnSpc>
              <a:buFont typeface="Arial" panose="020B0604020202020204" pitchFamily="34" charset="0"/>
              <a:buChar char="•"/>
              <a:defRPr/>
            </a:pPr>
            <a:r>
              <a:rPr lang="en-US" sz="1600" dirty="0">
                <a:solidFill>
                  <a:sysClr val="windowText" lastClr="000000"/>
                </a:solidFill>
                <a:latin typeface="+mn-lt"/>
              </a:rPr>
              <a:t>Example: Test read aloud to students without the auditory/signed presentation script</a:t>
            </a:r>
          </a:p>
          <a:p>
            <a:pPr marL="502444" indent="-285750">
              <a:lnSpc>
                <a:spcPct val="100000"/>
              </a:lnSpc>
              <a:defRPr/>
            </a:pPr>
            <a:r>
              <a:rPr lang="en-US" dirty="0">
                <a:solidFill>
                  <a:sysClr val="windowText" lastClr="000000"/>
                </a:solidFill>
              </a:rPr>
              <a:t>Test Administrator did not follow procedures</a:t>
            </a:r>
          </a:p>
          <a:p>
            <a:pPr marL="502444" indent="-285750">
              <a:lnSpc>
                <a:spcPct val="100000"/>
              </a:lnSpc>
              <a:defRPr/>
            </a:pPr>
            <a:r>
              <a:rPr lang="en-US" dirty="0">
                <a:solidFill>
                  <a:sysClr val="windowText" lastClr="000000"/>
                </a:solidFill>
              </a:rPr>
              <a:t>PBT student goes past stop sign at the end of the unit</a:t>
            </a:r>
          </a:p>
          <a:p>
            <a:pPr marL="502444" indent="-285750">
              <a:lnSpc>
                <a:spcPct val="100000"/>
              </a:lnSpc>
              <a:defRPr/>
            </a:pPr>
            <a:r>
              <a:rPr lang="en-US" dirty="0">
                <a:solidFill>
                  <a:sysClr val="windowText" lastClr="000000"/>
                </a:solidFill>
              </a:rPr>
              <a:t>Large number of students involved in a technology related irregularity</a:t>
            </a:r>
          </a:p>
          <a:p>
            <a:pPr marL="845344" lvl="2" indent="-285750">
              <a:lnSpc>
                <a:spcPct val="100000"/>
              </a:lnSpc>
              <a:buFont typeface="Arial" panose="020B0604020202020204" pitchFamily="34" charset="0"/>
              <a:buChar char="•"/>
              <a:defRPr/>
            </a:pPr>
            <a:r>
              <a:rPr lang="en-US" sz="1600" dirty="0">
                <a:solidFill>
                  <a:sysClr val="windowText" lastClr="000000"/>
                </a:solidFill>
                <a:latin typeface="+mn-lt"/>
              </a:rPr>
              <a:t>If technology issues cause testing to not be completed on one day</a:t>
            </a:r>
          </a:p>
          <a:p>
            <a:pPr marL="502444" indent="-285750">
              <a:lnSpc>
                <a:spcPct val="100000"/>
              </a:lnSpc>
              <a:defRPr/>
            </a:pPr>
            <a:r>
              <a:rPr lang="en-US" dirty="0">
                <a:solidFill>
                  <a:sysClr val="windowText" lastClr="000000"/>
                </a:solidFill>
              </a:rPr>
              <a:t>Student goes back into a unit on a different day and changes answers </a:t>
            </a:r>
          </a:p>
          <a:p>
            <a:pPr marL="502444" indent="-285750">
              <a:lnSpc>
                <a:spcPct val="100000"/>
              </a:lnSpc>
              <a:defRPr/>
            </a:pPr>
            <a:r>
              <a:rPr lang="en-US" dirty="0">
                <a:solidFill>
                  <a:sysClr val="windowText" lastClr="000000"/>
                </a:solidFill>
              </a:rPr>
              <a:t>Test security breach – contact CDE immediately</a:t>
            </a:r>
          </a:p>
        </p:txBody>
      </p:sp>
      <p:sp>
        <p:nvSpPr>
          <p:cNvPr id="4" name="Slide Number Placeholder 3">
            <a:extLst>
              <a:ext uri="{FF2B5EF4-FFF2-40B4-BE49-F238E27FC236}">
                <a16:creationId xmlns:a16="http://schemas.microsoft.com/office/drawing/2014/main" id="{15001A93-897A-48A3-819C-70ABC35B0511}"/>
              </a:ext>
            </a:extLst>
          </p:cNvPr>
          <p:cNvSpPr>
            <a:spLocks noGrp="1"/>
          </p:cNvSpPr>
          <p:nvPr>
            <p:ph type="sldNum" idx="12"/>
          </p:nvPr>
        </p:nvSpPr>
        <p:spPr/>
        <p:txBody>
          <a:bodyPr>
            <a:normAutofit/>
          </a:bodyPr>
          <a:lstStyle/>
          <a:p>
            <a:fld id="{C479D5F6-EDCB-402A-AC08-4943A1820E8F}" type="slidenum">
              <a:rPr lang="en-US" smtClean="0"/>
              <a:pPr/>
              <a:t>147</a:t>
            </a:fld>
            <a:endParaRPr lang="en-US" dirty="0"/>
          </a:p>
        </p:txBody>
      </p:sp>
    </p:spTree>
    <p:extLst>
      <p:ext uri="{BB962C8B-B14F-4D97-AF65-F5344CB8AC3E}">
        <p14:creationId xmlns:p14="http://schemas.microsoft.com/office/powerpoint/2010/main" val="8791320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04B08-AC16-4CF1-A237-7BF77A6DB3DE}"/>
              </a:ext>
            </a:extLst>
          </p:cNvPr>
          <p:cNvSpPr>
            <a:spLocks noGrp="1"/>
          </p:cNvSpPr>
          <p:nvPr>
            <p:ph type="title"/>
          </p:nvPr>
        </p:nvSpPr>
        <p:spPr/>
        <p:txBody>
          <a:bodyPr>
            <a:noAutofit/>
          </a:bodyPr>
          <a:lstStyle/>
          <a:p>
            <a:r>
              <a:rPr lang="en-US" sz="2400" dirty="0"/>
              <a:t>During Testing – Contaminated and Damaged Materials</a:t>
            </a:r>
          </a:p>
        </p:txBody>
      </p:sp>
      <p:sp>
        <p:nvSpPr>
          <p:cNvPr id="3" name="Content Placeholder 2">
            <a:extLst>
              <a:ext uri="{FF2B5EF4-FFF2-40B4-BE49-F238E27FC236}">
                <a16:creationId xmlns:a16="http://schemas.microsoft.com/office/drawing/2014/main" id="{0CBC2358-CE6B-4FA9-B62F-2E9AEF4DC8F0}"/>
              </a:ext>
            </a:extLst>
          </p:cNvPr>
          <p:cNvSpPr>
            <a:spLocks noGrp="1"/>
          </p:cNvSpPr>
          <p:nvPr>
            <p:ph type="body" idx="1"/>
          </p:nvPr>
        </p:nvSpPr>
        <p:spPr>
          <a:xfrm>
            <a:off x="311702" y="922215"/>
            <a:ext cx="8487741" cy="3265060"/>
          </a:xfrm>
        </p:spPr>
        <p:txBody>
          <a:bodyPr>
            <a:noAutofit/>
          </a:bodyPr>
          <a:lstStyle/>
          <a:p>
            <a:pPr marL="216694" indent="-216694">
              <a:lnSpc>
                <a:spcPct val="100000"/>
              </a:lnSpc>
              <a:spcBef>
                <a:spcPts val="150"/>
              </a:spcBef>
              <a:spcAft>
                <a:spcPts val="150"/>
              </a:spcAft>
              <a:buSzPct val="100000"/>
              <a:buFont typeface="Wingdings" panose="05000000000000000000" pitchFamily="2" charset="2"/>
              <a:buChar char="q"/>
              <a:defRPr/>
            </a:pPr>
            <a:r>
              <a:rPr lang="en-US" sz="1800" dirty="0">
                <a:solidFill>
                  <a:prstClr val="black"/>
                </a:solidFill>
              </a:rPr>
              <a:t>If necessary, replace contaminated or damaged materials</a:t>
            </a:r>
          </a:p>
          <a:p>
            <a:pPr marL="216694" indent="-216694">
              <a:lnSpc>
                <a:spcPct val="100000"/>
              </a:lnSpc>
              <a:spcBef>
                <a:spcPts val="150"/>
              </a:spcBef>
              <a:spcAft>
                <a:spcPts val="150"/>
              </a:spcAft>
              <a:buSzPct val="100000"/>
              <a:buFont typeface="Wingdings" panose="05000000000000000000" pitchFamily="2" charset="2"/>
              <a:buChar char="q"/>
              <a:defRPr/>
            </a:pPr>
            <a:r>
              <a:rPr lang="en-US" sz="1800" dirty="0">
                <a:solidFill>
                  <a:prstClr val="black"/>
                </a:solidFill>
              </a:rPr>
              <a:t>Place student ID label on replacement document or complete demographic data grid</a:t>
            </a:r>
          </a:p>
          <a:p>
            <a:pPr marL="216694" indent="-216694">
              <a:lnSpc>
                <a:spcPct val="100000"/>
              </a:lnSpc>
              <a:spcBef>
                <a:spcPts val="150"/>
              </a:spcBef>
              <a:spcAft>
                <a:spcPts val="150"/>
              </a:spcAft>
              <a:buSzPct val="100000"/>
              <a:buFont typeface="Wingdings" panose="05000000000000000000" pitchFamily="2" charset="2"/>
              <a:buChar char="q"/>
              <a:defRPr/>
            </a:pPr>
            <a:r>
              <a:rPr lang="en-US" sz="1800" dirty="0">
                <a:solidFill>
                  <a:prstClr val="black"/>
                </a:solidFill>
              </a:rPr>
              <a:t>Record security barcode number of the damaged and new documents</a:t>
            </a:r>
          </a:p>
          <a:p>
            <a:pPr marL="216694" indent="-216694">
              <a:lnSpc>
                <a:spcPct val="100000"/>
              </a:lnSpc>
              <a:spcBef>
                <a:spcPts val="150"/>
              </a:spcBef>
              <a:spcAft>
                <a:spcPts val="150"/>
              </a:spcAft>
              <a:buSzPct val="100000"/>
              <a:buFont typeface="Wingdings" panose="05000000000000000000" pitchFamily="2" charset="2"/>
              <a:buChar char="q"/>
              <a:defRPr/>
            </a:pPr>
            <a:r>
              <a:rPr lang="en-US" sz="1800" dirty="0">
                <a:solidFill>
                  <a:prstClr val="black"/>
                </a:solidFill>
              </a:rPr>
              <a:t>Submit the </a:t>
            </a:r>
            <a:r>
              <a:rPr lang="en-US" sz="1800" i="1" dirty="0">
                <a:solidFill>
                  <a:prstClr val="black"/>
                </a:solidFill>
              </a:rPr>
              <a:t>Form to Report Contaminated, Damaged, or Missing Materials</a:t>
            </a:r>
            <a:endParaRPr lang="en-US" sz="1800" dirty="0">
              <a:solidFill>
                <a:prstClr val="black"/>
              </a:solidFill>
            </a:endParaRPr>
          </a:p>
          <a:p>
            <a:pPr marL="216694" indent="-216694">
              <a:lnSpc>
                <a:spcPct val="100000"/>
              </a:lnSpc>
              <a:spcBef>
                <a:spcPts val="150"/>
              </a:spcBef>
              <a:spcAft>
                <a:spcPts val="150"/>
              </a:spcAft>
              <a:buSzPct val="100000"/>
              <a:buFont typeface="Wingdings" panose="05000000000000000000" pitchFamily="2" charset="2"/>
              <a:buChar char="q"/>
              <a:defRPr/>
            </a:pPr>
            <a:r>
              <a:rPr lang="en-US" sz="1800" dirty="0">
                <a:solidFill>
                  <a:prstClr val="black"/>
                </a:solidFill>
              </a:rPr>
              <a:t>If possible, transcribe responses from contaminated test material into the replacement</a:t>
            </a:r>
          </a:p>
          <a:p>
            <a:pPr marL="628650" lvl="2" indent="-285750">
              <a:lnSpc>
                <a:spcPct val="100000"/>
              </a:lnSpc>
              <a:spcBef>
                <a:spcPts val="150"/>
              </a:spcBef>
              <a:spcAft>
                <a:spcPts val="150"/>
              </a:spcAft>
              <a:buSzPct val="100000"/>
              <a:buFont typeface="Arial" panose="020B0604020202020204" pitchFamily="34" charset="0"/>
              <a:buChar char="•"/>
              <a:defRPr/>
            </a:pPr>
            <a:r>
              <a:rPr lang="en-US" sz="1800" dirty="0">
                <a:solidFill>
                  <a:prstClr val="black"/>
                </a:solidFill>
                <a:latin typeface="+mn-lt"/>
              </a:rPr>
              <a:t>If not possible, the DAC reaches out to the CDE CMAS contact</a:t>
            </a:r>
            <a:endParaRPr lang="en-US" sz="1800" dirty="0">
              <a:solidFill>
                <a:srgbClr val="6C1B89"/>
              </a:solidFill>
              <a:latin typeface="+mn-lt"/>
            </a:endParaRPr>
          </a:p>
          <a:p>
            <a:pPr marL="216694" indent="-216694">
              <a:lnSpc>
                <a:spcPct val="100000"/>
              </a:lnSpc>
              <a:spcBef>
                <a:spcPts val="150"/>
              </a:spcBef>
              <a:spcAft>
                <a:spcPts val="150"/>
              </a:spcAft>
              <a:buSzPct val="100000"/>
              <a:buFont typeface="Wingdings" panose="05000000000000000000" pitchFamily="2" charset="2"/>
              <a:buChar char="q"/>
              <a:defRPr/>
            </a:pPr>
            <a:r>
              <a:rPr lang="en-US" sz="1800" dirty="0">
                <a:solidFill>
                  <a:prstClr val="black"/>
                </a:solidFill>
              </a:rPr>
              <a:t>Destroy contaminated material according to local biohazards protocols</a:t>
            </a:r>
          </a:p>
          <a:p>
            <a:pPr marL="628650" lvl="1" indent="-285750">
              <a:lnSpc>
                <a:spcPct val="100000"/>
              </a:lnSpc>
              <a:spcBef>
                <a:spcPts val="150"/>
              </a:spcBef>
              <a:spcAft>
                <a:spcPts val="150"/>
              </a:spcAft>
              <a:buSzPct val="100000"/>
              <a:buFont typeface="Arial" panose="020B0604020202020204" pitchFamily="34" charset="0"/>
              <a:buChar char="•"/>
              <a:defRPr/>
            </a:pPr>
            <a:r>
              <a:rPr lang="en-US" sz="1800" dirty="0">
                <a:solidFill>
                  <a:prstClr val="black"/>
                </a:solidFill>
                <a:latin typeface="+mn-lt"/>
              </a:rPr>
              <a:t>A school nurse/health aide is a good resource if unsure of these protocols</a:t>
            </a:r>
          </a:p>
          <a:p>
            <a:endParaRPr lang="en-US" sz="1800" dirty="0"/>
          </a:p>
        </p:txBody>
      </p:sp>
      <p:sp>
        <p:nvSpPr>
          <p:cNvPr id="4" name="Slide Number Placeholder 3">
            <a:extLst>
              <a:ext uri="{FF2B5EF4-FFF2-40B4-BE49-F238E27FC236}">
                <a16:creationId xmlns:a16="http://schemas.microsoft.com/office/drawing/2014/main" id="{416742F9-68F8-4B7D-8F86-DD0C2C4BFA98}"/>
              </a:ext>
            </a:extLst>
          </p:cNvPr>
          <p:cNvSpPr>
            <a:spLocks noGrp="1"/>
          </p:cNvSpPr>
          <p:nvPr>
            <p:ph type="sldNum" idx="12"/>
          </p:nvPr>
        </p:nvSpPr>
        <p:spPr/>
        <p:txBody>
          <a:bodyPr>
            <a:normAutofit/>
          </a:bodyPr>
          <a:lstStyle/>
          <a:p>
            <a:fld id="{C479D5F6-EDCB-402A-AC08-4943A1820E8F}" type="slidenum">
              <a:rPr lang="en-US" smtClean="0"/>
              <a:pPr/>
              <a:t>148</a:t>
            </a:fld>
            <a:endParaRPr lang="en-US" dirty="0"/>
          </a:p>
        </p:txBody>
      </p:sp>
      <p:sp>
        <p:nvSpPr>
          <p:cNvPr id="7" name="Diagonal Stripe 6">
            <a:hlinkClick r:id="rId2"/>
            <a:extLst>
              <a:ext uri="{FF2B5EF4-FFF2-40B4-BE49-F238E27FC236}">
                <a16:creationId xmlns:a16="http://schemas.microsoft.com/office/drawing/2014/main" id="{AF3BA128-F541-6EBD-28EC-3F9FC132C651}"/>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200" b="1" kern="0" dirty="0">
                <a:solidFill>
                  <a:prstClr val="black"/>
                </a:solidFill>
                <a:latin typeface="+mn-lt"/>
                <a:ea typeface="Roboto" panose="02000000000000000000" pitchFamily="2" charset="0"/>
                <a:cs typeface="Roboto" panose="02000000000000000000" pitchFamily="2" charset="0"/>
              </a:rPr>
              <a:t>Contaminated, Damaged,</a:t>
            </a:r>
            <a:r>
              <a:rPr lang="en-US" sz="1200" b="1" dirty="0">
                <a:solidFill>
                  <a:prstClr val="black"/>
                </a:solidFill>
                <a:latin typeface="+mn-lt"/>
                <a:ea typeface="Roboto" panose="02000000000000000000" pitchFamily="2" charset="0"/>
                <a:cs typeface="Roboto" panose="02000000000000000000" pitchFamily="2" charset="0"/>
              </a:rPr>
              <a:t> and</a:t>
            </a:r>
            <a:r>
              <a:rPr lang="en-US" sz="1200" b="1" kern="0" dirty="0">
                <a:solidFill>
                  <a:prstClr val="black"/>
                </a:solidFill>
                <a:latin typeface="+mn-lt"/>
                <a:ea typeface="Roboto" panose="02000000000000000000" pitchFamily="2" charset="0"/>
                <a:cs typeface="Roboto" panose="02000000000000000000" pitchFamily="2" charset="0"/>
              </a:rPr>
              <a:t> Missing Form</a:t>
            </a:r>
          </a:p>
        </p:txBody>
      </p:sp>
    </p:spTree>
    <p:extLst>
      <p:ext uri="{BB962C8B-B14F-4D97-AF65-F5344CB8AC3E}">
        <p14:creationId xmlns:p14="http://schemas.microsoft.com/office/powerpoint/2010/main" val="180973215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EC6F4-91D1-4A48-B12B-A2290933BBDD}"/>
              </a:ext>
            </a:extLst>
          </p:cNvPr>
          <p:cNvSpPr>
            <a:spLocks noGrp="1"/>
          </p:cNvSpPr>
          <p:nvPr>
            <p:ph type="title"/>
          </p:nvPr>
        </p:nvSpPr>
        <p:spPr/>
        <p:txBody>
          <a:bodyPr>
            <a:noAutofit/>
          </a:bodyPr>
          <a:lstStyle/>
          <a:p>
            <a:r>
              <a:rPr lang="en-US" sz="2400" dirty="0"/>
              <a:t>During Testing – Safety Threats and Severe Weather</a:t>
            </a:r>
          </a:p>
        </p:txBody>
      </p:sp>
      <p:sp>
        <p:nvSpPr>
          <p:cNvPr id="3" name="Content Placeholder 2">
            <a:extLst>
              <a:ext uri="{FF2B5EF4-FFF2-40B4-BE49-F238E27FC236}">
                <a16:creationId xmlns:a16="http://schemas.microsoft.com/office/drawing/2014/main" id="{04F6F5EC-CEFF-4745-8F65-78E045B3217F}"/>
              </a:ext>
            </a:extLst>
          </p:cNvPr>
          <p:cNvSpPr>
            <a:spLocks noGrp="1"/>
          </p:cNvSpPr>
          <p:nvPr>
            <p:ph type="body" idx="1"/>
          </p:nvPr>
        </p:nvSpPr>
        <p:spPr>
          <a:xfrm>
            <a:off x="311702" y="1152475"/>
            <a:ext cx="8590021" cy="3034800"/>
          </a:xfrm>
        </p:spPr>
        <p:txBody>
          <a:bodyPr>
            <a:noAutofit/>
          </a:bodyPr>
          <a:lstStyle/>
          <a:p>
            <a:pPr marL="0" indent="0">
              <a:buNone/>
              <a:defRPr/>
            </a:pPr>
            <a:r>
              <a:rPr lang="en-US" sz="1800" b="1" dirty="0">
                <a:solidFill>
                  <a:prstClr val="black"/>
                </a:solidFill>
              </a:rPr>
              <a:t>Create a plan and train staff for safety threats and severe weather</a:t>
            </a:r>
            <a:endParaRPr lang="en-US" sz="1800" b="1" strike="sngStrike" dirty="0">
              <a:solidFill>
                <a:prstClr val="black"/>
              </a:solidFill>
            </a:endParaRPr>
          </a:p>
          <a:p>
            <a:pPr>
              <a:defRPr/>
            </a:pPr>
            <a:endParaRPr lang="en-US" sz="1800" dirty="0">
              <a:solidFill>
                <a:prstClr val="black"/>
              </a:solidFill>
            </a:endParaRPr>
          </a:p>
          <a:p>
            <a:pPr marL="0" indent="0">
              <a:lnSpc>
                <a:spcPct val="100000"/>
              </a:lnSpc>
              <a:buNone/>
              <a:defRPr/>
            </a:pPr>
            <a:r>
              <a:rPr lang="en-US" sz="1800" dirty="0">
                <a:solidFill>
                  <a:prstClr val="black"/>
                </a:solidFill>
              </a:rPr>
              <a:t>Test Administrators and Proctors must:</a:t>
            </a:r>
            <a:endParaRPr lang="en-US" sz="1800" b="1" dirty="0">
              <a:solidFill>
                <a:prstClr val="black"/>
              </a:solidFill>
            </a:endParaRPr>
          </a:p>
          <a:p>
            <a:pPr marL="398463" lvl="1" indent="-254000">
              <a:lnSpc>
                <a:spcPct val="100000"/>
              </a:lnSpc>
              <a:spcBef>
                <a:spcPts val="150"/>
              </a:spcBef>
              <a:spcAft>
                <a:spcPts val="150"/>
              </a:spcAft>
              <a:buClr>
                <a:prstClr val="black"/>
              </a:buClr>
              <a:buSzPct val="100000"/>
              <a:buFont typeface="+mj-lt"/>
              <a:buAutoNum type="arabicPeriod"/>
              <a:defRPr/>
            </a:pPr>
            <a:r>
              <a:rPr lang="en-US" sz="1800" dirty="0">
                <a:solidFill>
                  <a:prstClr val="black"/>
                </a:solidFill>
                <a:latin typeface="+mn-lt"/>
              </a:rPr>
              <a:t>Note the time of the disruption</a:t>
            </a:r>
          </a:p>
          <a:p>
            <a:pPr marL="398463" lvl="1" indent="-254000">
              <a:lnSpc>
                <a:spcPct val="100000"/>
              </a:lnSpc>
              <a:spcBef>
                <a:spcPts val="150"/>
              </a:spcBef>
              <a:spcAft>
                <a:spcPts val="150"/>
              </a:spcAft>
              <a:buClr>
                <a:prstClr val="black"/>
              </a:buClr>
              <a:buSzPct val="100000"/>
              <a:buFont typeface="+mj-lt"/>
              <a:buAutoNum type="arabicPeriod"/>
              <a:defRPr/>
            </a:pPr>
            <a:r>
              <a:rPr lang="en-US" sz="1800" dirty="0">
                <a:solidFill>
                  <a:prstClr val="black"/>
                </a:solidFill>
                <a:latin typeface="+mn-lt"/>
              </a:rPr>
              <a:t>Secure test materials as specified in the School Security Plan</a:t>
            </a:r>
          </a:p>
          <a:p>
            <a:pPr marL="398463" lvl="1" indent="-254000">
              <a:lnSpc>
                <a:spcPct val="100000"/>
              </a:lnSpc>
              <a:spcBef>
                <a:spcPts val="150"/>
              </a:spcBef>
              <a:spcAft>
                <a:spcPts val="150"/>
              </a:spcAft>
              <a:buClr>
                <a:prstClr val="black"/>
              </a:buClr>
              <a:buSzPct val="100000"/>
              <a:buFont typeface="+mj-lt"/>
              <a:buAutoNum type="arabicPeriod"/>
              <a:defRPr/>
            </a:pPr>
            <a:r>
              <a:rPr lang="en-US" sz="1800" dirty="0">
                <a:solidFill>
                  <a:prstClr val="black"/>
                </a:solidFill>
                <a:latin typeface="+mn-lt"/>
              </a:rPr>
              <a:t>When testing can continue, prepare students for the continuation of the unit and resume tests</a:t>
            </a:r>
          </a:p>
          <a:p>
            <a:pPr marL="398463" lvl="1" indent="-254000">
              <a:lnSpc>
                <a:spcPct val="100000"/>
              </a:lnSpc>
              <a:spcBef>
                <a:spcPts val="150"/>
              </a:spcBef>
              <a:spcAft>
                <a:spcPts val="150"/>
              </a:spcAft>
              <a:buClr>
                <a:prstClr val="black"/>
              </a:buClr>
              <a:buSzPct val="100000"/>
              <a:buFont typeface="+mj-lt"/>
              <a:buAutoNum type="arabicPeriod"/>
              <a:defRPr/>
            </a:pPr>
            <a:r>
              <a:rPr lang="en-US" sz="1800" dirty="0">
                <a:solidFill>
                  <a:prstClr val="black"/>
                </a:solidFill>
                <a:latin typeface="+mn-lt"/>
              </a:rPr>
              <a:t>Document the situation in writing</a:t>
            </a:r>
          </a:p>
          <a:p>
            <a:pPr marL="398463" lvl="1" indent="-254000">
              <a:lnSpc>
                <a:spcPct val="100000"/>
              </a:lnSpc>
              <a:spcBef>
                <a:spcPts val="150"/>
              </a:spcBef>
              <a:spcAft>
                <a:spcPts val="150"/>
              </a:spcAft>
              <a:buClr>
                <a:prstClr val="black"/>
              </a:buClr>
              <a:buSzPct val="100000"/>
              <a:buFont typeface="+mj-lt"/>
              <a:buAutoNum type="arabicPeriod"/>
              <a:defRPr/>
            </a:pPr>
            <a:r>
              <a:rPr lang="en-US" sz="1800" dirty="0">
                <a:solidFill>
                  <a:prstClr val="black"/>
                </a:solidFill>
                <a:latin typeface="+mn-lt"/>
              </a:rPr>
              <a:t>If the disruption caused the unit to be carried over into the next day, notify CDE</a:t>
            </a:r>
          </a:p>
          <a:p>
            <a:endParaRPr lang="en-US" sz="1800" dirty="0"/>
          </a:p>
        </p:txBody>
      </p:sp>
      <p:sp>
        <p:nvSpPr>
          <p:cNvPr id="4" name="Slide Number Placeholder 3">
            <a:extLst>
              <a:ext uri="{FF2B5EF4-FFF2-40B4-BE49-F238E27FC236}">
                <a16:creationId xmlns:a16="http://schemas.microsoft.com/office/drawing/2014/main" id="{554EFA75-0646-4E64-B619-1B5ACBF222CB}"/>
              </a:ext>
            </a:extLst>
          </p:cNvPr>
          <p:cNvSpPr>
            <a:spLocks noGrp="1"/>
          </p:cNvSpPr>
          <p:nvPr>
            <p:ph type="sldNum" idx="12"/>
          </p:nvPr>
        </p:nvSpPr>
        <p:spPr/>
        <p:txBody>
          <a:bodyPr>
            <a:normAutofit/>
          </a:bodyPr>
          <a:lstStyle/>
          <a:p>
            <a:fld id="{C479D5F6-EDCB-402A-AC08-4943A1820E8F}" type="slidenum">
              <a:rPr lang="en-US" smtClean="0"/>
              <a:pPr/>
              <a:t>149</a:t>
            </a:fld>
            <a:endParaRPr lang="en-US" dirty="0"/>
          </a:p>
        </p:txBody>
      </p:sp>
    </p:spTree>
    <p:extLst>
      <p:ext uri="{BB962C8B-B14F-4D97-AF65-F5344CB8AC3E}">
        <p14:creationId xmlns:p14="http://schemas.microsoft.com/office/powerpoint/2010/main" val="2221542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FCBA5-E9C9-E277-C30A-B989FBB20D0D}"/>
              </a:ext>
            </a:extLst>
          </p:cNvPr>
          <p:cNvSpPr>
            <a:spLocks noGrp="1"/>
          </p:cNvSpPr>
          <p:nvPr>
            <p:ph type="title"/>
          </p:nvPr>
        </p:nvSpPr>
        <p:spPr/>
        <p:txBody>
          <a:bodyPr/>
          <a:lstStyle/>
          <a:p>
            <a:r>
              <a:rPr lang="en-US" sz="2800" dirty="0"/>
              <a:t>Overview of What’s New this Year</a:t>
            </a:r>
          </a:p>
        </p:txBody>
      </p:sp>
      <p:graphicFrame>
        <p:nvGraphicFramePr>
          <p:cNvPr id="6" name="Diagram 5">
            <a:extLst>
              <a:ext uri="{FF2B5EF4-FFF2-40B4-BE49-F238E27FC236}">
                <a16:creationId xmlns:a16="http://schemas.microsoft.com/office/drawing/2014/main" id="{60F49C7F-7800-B3F9-3E85-1198C75AF92F}"/>
              </a:ext>
            </a:extLst>
          </p:cNvPr>
          <p:cNvGraphicFramePr/>
          <p:nvPr>
            <p:extLst>
              <p:ext uri="{D42A27DB-BD31-4B8C-83A1-F6EECF244321}">
                <p14:modId xmlns:p14="http://schemas.microsoft.com/office/powerpoint/2010/main" val="2693303684"/>
              </p:ext>
            </p:extLst>
          </p:nvPr>
        </p:nvGraphicFramePr>
        <p:xfrm>
          <a:off x="311702" y="954505"/>
          <a:ext cx="8487741" cy="3343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5111994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987B7-FC7B-44A8-BEFA-59013C4E7F43}"/>
              </a:ext>
            </a:extLst>
          </p:cNvPr>
          <p:cNvSpPr>
            <a:spLocks noGrp="1"/>
          </p:cNvSpPr>
          <p:nvPr>
            <p:ph type="title"/>
          </p:nvPr>
        </p:nvSpPr>
        <p:spPr/>
        <p:txBody>
          <a:bodyPr>
            <a:normAutofit/>
          </a:bodyPr>
          <a:lstStyle/>
          <a:p>
            <a:r>
              <a:rPr lang="en-US" sz="2800" dirty="0"/>
              <a:t>Test Administration Materials</a:t>
            </a:r>
          </a:p>
        </p:txBody>
      </p:sp>
      <p:sp>
        <p:nvSpPr>
          <p:cNvPr id="3" name="Content Placeholder 2">
            <a:extLst>
              <a:ext uri="{FF2B5EF4-FFF2-40B4-BE49-F238E27FC236}">
                <a16:creationId xmlns:a16="http://schemas.microsoft.com/office/drawing/2014/main" id="{6FFED4BF-D385-4C05-B9F1-87D9480B0CD8}"/>
              </a:ext>
            </a:extLst>
          </p:cNvPr>
          <p:cNvSpPr>
            <a:spLocks noGrp="1"/>
          </p:cNvSpPr>
          <p:nvPr>
            <p:ph type="body" idx="1"/>
          </p:nvPr>
        </p:nvSpPr>
        <p:spPr>
          <a:xfrm>
            <a:off x="311702" y="1008185"/>
            <a:ext cx="8487741" cy="3179090"/>
          </a:xfrm>
        </p:spPr>
        <p:txBody>
          <a:bodyPr>
            <a:normAutofit/>
          </a:bodyPr>
          <a:lstStyle/>
          <a:p>
            <a:pPr>
              <a:lnSpc>
                <a:spcPct val="100000"/>
              </a:lnSpc>
              <a:buClr>
                <a:sysClr val="windowText" lastClr="000000"/>
              </a:buClr>
              <a:defRPr/>
            </a:pPr>
            <a:r>
              <a:rPr lang="en-US" sz="1800" dirty="0">
                <a:solidFill>
                  <a:srgbClr val="000000"/>
                </a:solidFill>
              </a:rPr>
              <a:t>2025 Test Administrator Manual (TAM)</a:t>
            </a:r>
          </a:p>
          <a:p>
            <a:pPr lvl="1">
              <a:lnSpc>
                <a:spcPct val="100000"/>
              </a:lnSpc>
              <a:buClr>
                <a:sysClr val="windowText" lastClr="000000"/>
              </a:buClr>
              <a:buFont typeface="Arial" panose="020B0604020202020204" pitchFamily="34" charset="0"/>
              <a:buChar char="•"/>
              <a:defRPr/>
            </a:pPr>
            <a:r>
              <a:rPr lang="en-US" sz="1800" dirty="0">
                <a:solidFill>
                  <a:srgbClr val="000000"/>
                </a:solidFill>
                <a:latin typeface="+mn-lt"/>
              </a:rPr>
              <a:t>Select district/school options for after the test session</a:t>
            </a:r>
          </a:p>
          <a:p>
            <a:pPr lvl="1">
              <a:lnSpc>
                <a:spcPct val="100000"/>
              </a:lnSpc>
              <a:buClr>
                <a:sysClr val="windowText" lastClr="000000"/>
              </a:buClr>
              <a:buFont typeface="Arial" panose="020B0604020202020204" pitchFamily="34" charset="0"/>
              <a:buChar char="•"/>
              <a:defRPr/>
            </a:pPr>
            <a:r>
              <a:rPr lang="en-US" sz="1800" dirty="0">
                <a:solidFill>
                  <a:srgbClr val="000000"/>
                </a:solidFill>
                <a:latin typeface="+mn-lt"/>
              </a:rPr>
              <a:t>Read SAY directions </a:t>
            </a:r>
            <a:r>
              <a:rPr lang="en-US" sz="1800" i="1" dirty="0">
                <a:solidFill>
                  <a:srgbClr val="000000"/>
                </a:solidFill>
                <a:latin typeface="+mn-lt"/>
              </a:rPr>
              <a:t>exactly </a:t>
            </a:r>
            <a:r>
              <a:rPr lang="en-US" sz="1800" dirty="0">
                <a:solidFill>
                  <a:srgbClr val="000000"/>
                </a:solidFill>
                <a:latin typeface="+mn-lt"/>
              </a:rPr>
              <a:t>as written </a:t>
            </a:r>
            <a:r>
              <a:rPr lang="en-US" sz="1800" dirty="0">
                <a:solidFill>
                  <a:sysClr val="windowText" lastClr="000000"/>
                </a:solidFill>
                <a:latin typeface="+mn-lt"/>
              </a:rPr>
              <a:t>(may clarify after)</a:t>
            </a:r>
          </a:p>
          <a:p>
            <a:pPr lvl="1">
              <a:lnSpc>
                <a:spcPct val="100000"/>
              </a:lnSpc>
              <a:buClr>
                <a:sysClr val="windowText" lastClr="000000"/>
              </a:buClr>
              <a:buFont typeface="Arial" panose="020B0604020202020204" pitchFamily="34" charset="0"/>
              <a:buChar char="•"/>
              <a:defRPr/>
            </a:pPr>
            <a:r>
              <a:rPr lang="en-US" sz="1800" dirty="0">
                <a:solidFill>
                  <a:srgbClr val="000000"/>
                </a:solidFill>
                <a:latin typeface="+mn-lt"/>
              </a:rPr>
              <a:t>Practice in advance</a:t>
            </a:r>
          </a:p>
          <a:p>
            <a:pPr lvl="1">
              <a:lnSpc>
                <a:spcPct val="100000"/>
              </a:lnSpc>
              <a:buClr>
                <a:sysClr val="windowText" lastClr="000000"/>
              </a:buClr>
              <a:buFont typeface="Arial" panose="020B0604020202020204" pitchFamily="34" charset="0"/>
              <a:buChar char="•"/>
              <a:defRPr/>
            </a:pPr>
            <a:r>
              <a:rPr lang="en-US" sz="1800" dirty="0">
                <a:solidFill>
                  <a:srgbClr val="000000"/>
                </a:solidFill>
                <a:latin typeface="+mn-lt"/>
              </a:rPr>
              <a:t>Each </a:t>
            </a:r>
            <a:r>
              <a:rPr lang="en-US" sz="1800" dirty="0">
                <a:solidFill>
                  <a:sysClr val="windowText" lastClr="000000"/>
                </a:solidFill>
                <a:latin typeface="+mn-lt"/>
              </a:rPr>
              <a:t>unit</a:t>
            </a:r>
            <a:r>
              <a:rPr lang="en-US" sz="1800" dirty="0">
                <a:solidFill>
                  <a:srgbClr val="000000"/>
                </a:solidFill>
                <a:latin typeface="+mn-lt"/>
              </a:rPr>
              <a:t> is submitted independently </a:t>
            </a:r>
          </a:p>
          <a:p>
            <a:pPr>
              <a:lnSpc>
                <a:spcPct val="100000"/>
              </a:lnSpc>
              <a:buClr>
                <a:sysClr val="windowText" lastClr="000000"/>
              </a:buClr>
              <a:defRPr/>
            </a:pPr>
            <a:r>
              <a:rPr lang="en-US" sz="1800" dirty="0">
                <a:solidFill>
                  <a:sysClr val="windowText" lastClr="000000"/>
                </a:solidFill>
              </a:rPr>
              <a:t>Student Testing Tickets (CBT) and Test Books (PBT)</a:t>
            </a:r>
          </a:p>
          <a:p>
            <a:pPr lvl="1">
              <a:lnSpc>
                <a:spcPct val="100000"/>
              </a:lnSpc>
              <a:buClr>
                <a:sysClr val="windowText" lastClr="000000"/>
              </a:buClr>
              <a:buFont typeface="Arial" panose="020B0604020202020204" pitchFamily="34" charset="0"/>
              <a:buChar char="•"/>
              <a:defRPr/>
            </a:pPr>
            <a:r>
              <a:rPr lang="en-US" sz="1800" dirty="0">
                <a:solidFill>
                  <a:srgbClr val="000000"/>
                </a:solidFill>
                <a:latin typeface="+mn-lt"/>
              </a:rPr>
              <a:t>Hand out and collect in the test environment</a:t>
            </a:r>
          </a:p>
          <a:p>
            <a:pPr lvl="1">
              <a:lnSpc>
                <a:spcPct val="100000"/>
              </a:lnSpc>
              <a:buClr>
                <a:sysClr val="windowText" lastClr="000000"/>
              </a:buClr>
              <a:buFont typeface="Arial" panose="020B0604020202020204" pitchFamily="34" charset="0"/>
              <a:buChar char="•"/>
              <a:defRPr/>
            </a:pPr>
            <a:r>
              <a:rPr lang="en-US" sz="1800" dirty="0">
                <a:solidFill>
                  <a:srgbClr val="000000"/>
                </a:solidFill>
                <a:latin typeface="+mn-lt"/>
              </a:rPr>
              <a:t>Have a master list of students including accommodations</a:t>
            </a:r>
          </a:p>
          <a:p>
            <a:pPr lvl="1">
              <a:lnSpc>
                <a:spcPct val="100000"/>
              </a:lnSpc>
              <a:buClr>
                <a:sysClr val="windowText" lastClr="000000"/>
              </a:buClr>
              <a:buFont typeface="Arial" panose="020B0604020202020204" pitchFamily="34" charset="0"/>
              <a:buChar char="•"/>
              <a:defRPr/>
            </a:pPr>
            <a:r>
              <a:rPr lang="en-US" sz="1800" dirty="0">
                <a:solidFill>
                  <a:srgbClr val="000000"/>
                </a:solidFill>
                <a:latin typeface="+mn-lt"/>
              </a:rPr>
              <a:t>Like test books, Student </a:t>
            </a:r>
            <a:r>
              <a:rPr lang="en-US" sz="1800" dirty="0">
                <a:solidFill>
                  <a:sysClr val="windowText" lastClr="000000"/>
                </a:solidFill>
                <a:latin typeface="+mn-lt"/>
              </a:rPr>
              <a:t>Testing Tickets </a:t>
            </a:r>
            <a:r>
              <a:rPr lang="en-US" sz="1800" dirty="0">
                <a:solidFill>
                  <a:srgbClr val="000000"/>
                </a:solidFill>
                <a:latin typeface="+mn-lt"/>
              </a:rPr>
              <a:t>are secure</a:t>
            </a:r>
          </a:p>
          <a:p>
            <a:pPr lvl="2">
              <a:lnSpc>
                <a:spcPct val="100000"/>
              </a:lnSpc>
              <a:buClr>
                <a:sysClr val="windowText" lastClr="000000"/>
              </a:buClr>
              <a:buFont typeface="Arial" panose="020B0604020202020204" pitchFamily="34" charset="0"/>
              <a:buChar char="•"/>
              <a:defRPr/>
            </a:pPr>
            <a:r>
              <a:rPr lang="en-US" sz="1800" dirty="0">
                <a:solidFill>
                  <a:srgbClr val="000000"/>
                </a:solidFill>
                <a:latin typeface="+mn-lt"/>
              </a:rPr>
              <a:t>The same ticket is used for all units of a content area test</a:t>
            </a:r>
          </a:p>
          <a:p>
            <a:endParaRPr lang="en-US" sz="1800" dirty="0"/>
          </a:p>
        </p:txBody>
      </p:sp>
      <p:sp>
        <p:nvSpPr>
          <p:cNvPr id="5" name="Title 4">
            <a:extLst>
              <a:ext uri="{FF2B5EF4-FFF2-40B4-BE49-F238E27FC236}">
                <a16:creationId xmlns:a16="http://schemas.microsoft.com/office/drawing/2014/main" id="{2DF9A50E-E74F-45C0-4377-7614A723161E}"/>
              </a:ext>
            </a:extLst>
          </p:cNvPr>
          <p:cNvSpPr>
            <a:spLocks noGrp="1"/>
          </p:cNvSpPr>
          <p:nvPr>
            <p:ph type="title" idx="2"/>
          </p:nvPr>
        </p:nvSpPr>
        <p:spPr/>
        <p:txBody>
          <a:bodyPr/>
          <a:lstStyle/>
          <a:p>
            <a:endParaRPr lang="en-US"/>
          </a:p>
        </p:txBody>
      </p:sp>
      <p:sp>
        <p:nvSpPr>
          <p:cNvPr id="4" name="Slide Number Placeholder 3">
            <a:extLst>
              <a:ext uri="{FF2B5EF4-FFF2-40B4-BE49-F238E27FC236}">
                <a16:creationId xmlns:a16="http://schemas.microsoft.com/office/drawing/2014/main" id="{19907DDB-0231-4D66-91C9-35C925C289C2}"/>
              </a:ext>
            </a:extLst>
          </p:cNvPr>
          <p:cNvSpPr>
            <a:spLocks noGrp="1"/>
          </p:cNvSpPr>
          <p:nvPr>
            <p:ph type="sldNum" idx="12"/>
          </p:nvPr>
        </p:nvSpPr>
        <p:spPr/>
        <p:txBody>
          <a:bodyPr>
            <a:normAutofit/>
          </a:bodyPr>
          <a:lstStyle/>
          <a:p>
            <a:fld id="{C479D5F6-EDCB-402A-AC08-4943A1820E8F}" type="slidenum">
              <a:rPr lang="en-US" smtClean="0"/>
              <a:pPr/>
              <a:t>150</a:t>
            </a:fld>
            <a:endParaRPr lang="en-US" dirty="0"/>
          </a:p>
        </p:txBody>
      </p:sp>
    </p:spTree>
    <p:extLst>
      <p:ext uri="{BB962C8B-B14F-4D97-AF65-F5344CB8AC3E}">
        <p14:creationId xmlns:p14="http://schemas.microsoft.com/office/powerpoint/2010/main" val="127306248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15E3C-A9EA-4D48-97BD-6C6B5E6E15D7}"/>
              </a:ext>
            </a:extLst>
          </p:cNvPr>
          <p:cNvSpPr>
            <a:spLocks noGrp="1"/>
          </p:cNvSpPr>
          <p:nvPr>
            <p:ph type="title"/>
          </p:nvPr>
        </p:nvSpPr>
        <p:spPr/>
        <p:txBody>
          <a:bodyPr>
            <a:normAutofit/>
          </a:bodyPr>
          <a:lstStyle/>
          <a:p>
            <a:r>
              <a:rPr lang="en-US" sz="2800" dirty="0"/>
              <a:t>District Decisions – After Students Finish Unit</a:t>
            </a:r>
          </a:p>
        </p:txBody>
      </p:sp>
      <p:sp>
        <p:nvSpPr>
          <p:cNvPr id="3" name="Content Placeholder 2">
            <a:extLst>
              <a:ext uri="{FF2B5EF4-FFF2-40B4-BE49-F238E27FC236}">
                <a16:creationId xmlns:a16="http://schemas.microsoft.com/office/drawing/2014/main" id="{2F37D211-51E4-4AE3-9FBC-ACCD0D8E32E0}"/>
              </a:ext>
            </a:extLst>
          </p:cNvPr>
          <p:cNvSpPr>
            <a:spLocks noGrp="1"/>
          </p:cNvSpPr>
          <p:nvPr>
            <p:ph type="body" idx="1"/>
          </p:nvPr>
        </p:nvSpPr>
        <p:spPr>
          <a:xfrm>
            <a:off x="311702" y="930031"/>
            <a:ext cx="8487741" cy="3257244"/>
          </a:xfrm>
        </p:spPr>
        <p:txBody>
          <a:bodyPr>
            <a:noAutofit/>
          </a:bodyPr>
          <a:lstStyle/>
          <a:p>
            <a:pPr marL="0" indent="0">
              <a:lnSpc>
                <a:spcPct val="100000"/>
              </a:lnSpc>
              <a:buClr>
                <a:sysClr val="windowText" lastClr="000000"/>
              </a:buClr>
              <a:buNone/>
              <a:defRPr/>
            </a:pPr>
            <a:r>
              <a:rPr lang="en-US" sz="1800" b="1" dirty="0">
                <a:solidFill>
                  <a:srgbClr val="000000"/>
                </a:solidFill>
              </a:rPr>
              <a:t>District Decisions:</a:t>
            </a:r>
          </a:p>
          <a:p>
            <a:pPr>
              <a:lnSpc>
                <a:spcPct val="100000"/>
              </a:lnSpc>
              <a:buClr>
                <a:sysClr val="windowText" lastClr="000000"/>
              </a:buClr>
              <a:defRPr/>
            </a:pPr>
            <a:r>
              <a:rPr lang="en-US" sz="1800" dirty="0">
                <a:solidFill>
                  <a:srgbClr val="000000"/>
                </a:solidFill>
                <a:latin typeface="+mn-lt"/>
              </a:rPr>
              <a:t>Are students to remain in the testing room and read silently when they finish testing?</a:t>
            </a:r>
          </a:p>
          <a:p>
            <a:pPr lvl="1">
              <a:lnSpc>
                <a:spcPct val="100000"/>
              </a:lnSpc>
              <a:buClr>
                <a:sysClr val="windowText" lastClr="000000"/>
              </a:buClr>
              <a:buFont typeface="Arial" panose="020B0604020202020204" pitchFamily="34" charset="0"/>
              <a:buChar char="•"/>
              <a:defRPr/>
            </a:pPr>
            <a:r>
              <a:rPr lang="en-US" sz="1800" dirty="0">
                <a:solidFill>
                  <a:srgbClr val="000000"/>
                </a:solidFill>
                <a:latin typeface="+mn-lt"/>
              </a:rPr>
              <a:t>Cannot use any electronic reading devices</a:t>
            </a:r>
          </a:p>
          <a:p>
            <a:pPr lvl="1">
              <a:lnSpc>
                <a:spcPct val="100000"/>
              </a:lnSpc>
              <a:buClr>
                <a:sysClr val="windowText" lastClr="000000"/>
              </a:buClr>
              <a:buFont typeface="Arial" panose="020B0604020202020204" pitchFamily="34" charset="0"/>
              <a:buChar char="•"/>
              <a:defRPr/>
            </a:pPr>
            <a:r>
              <a:rPr lang="en-US" sz="1800" dirty="0">
                <a:solidFill>
                  <a:srgbClr val="000000"/>
                </a:solidFill>
                <a:latin typeface="+mn-lt"/>
              </a:rPr>
              <a:t>Cannot read material related to the assessed content area</a:t>
            </a:r>
          </a:p>
          <a:p>
            <a:pPr>
              <a:lnSpc>
                <a:spcPct val="100000"/>
              </a:lnSpc>
              <a:buClr>
                <a:sysClr val="windowText" lastClr="000000"/>
              </a:buClr>
              <a:defRPr/>
            </a:pPr>
            <a:r>
              <a:rPr lang="en-US" sz="1800" dirty="0">
                <a:solidFill>
                  <a:srgbClr val="000000"/>
                </a:solidFill>
                <a:latin typeface="+mn-lt"/>
              </a:rPr>
              <a:t>Are students able to leave the testing room when they finish testing? (there is no minimum testing time)</a:t>
            </a:r>
          </a:p>
          <a:p>
            <a:pPr>
              <a:lnSpc>
                <a:spcPct val="100000"/>
              </a:lnSpc>
              <a:buClr>
                <a:sysClr val="windowText" lastClr="000000"/>
              </a:buClr>
              <a:defRPr/>
            </a:pPr>
            <a:r>
              <a:rPr lang="en-US" sz="1800" dirty="0">
                <a:solidFill>
                  <a:srgbClr val="000000"/>
                </a:solidFill>
                <a:latin typeface="+mn-lt"/>
              </a:rPr>
              <a:t>What to do when all students have completed the </a:t>
            </a:r>
            <a:r>
              <a:rPr lang="en-US" sz="1800" dirty="0">
                <a:solidFill>
                  <a:sysClr val="windowText" lastClr="000000"/>
                </a:solidFill>
                <a:latin typeface="+mn-lt"/>
              </a:rPr>
              <a:t>unit?</a:t>
            </a:r>
          </a:p>
          <a:p>
            <a:pPr lvl="1">
              <a:lnSpc>
                <a:spcPct val="100000"/>
              </a:lnSpc>
              <a:buClr>
                <a:sysClr val="windowText" lastClr="000000"/>
              </a:buClr>
              <a:defRPr/>
            </a:pPr>
            <a:endParaRPr lang="en-US" sz="1800" dirty="0">
              <a:solidFill>
                <a:sysClr val="windowText" lastClr="000000"/>
              </a:solidFill>
              <a:latin typeface="+mn-lt"/>
            </a:endParaRPr>
          </a:p>
          <a:p>
            <a:pPr marL="0" indent="0">
              <a:lnSpc>
                <a:spcPct val="100000"/>
              </a:lnSpc>
              <a:buClr>
                <a:sysClr val="windowText" lastClr="000000"/>
              </a:buClr>
              <a:buNone/>
              <a:defRPr/>
            </a:pPr>
            <a:r>
              <a:rPr lang="en-US" sz="1800" b="1" dirty="0">
                <a:solidFill>
                  <a:srgbClr val="000000"/>
                </a:solidFill>
              </a:rPr>
              <a:t>School Site Considerations:</a:t>
            </a:r>
          </a:p>
          <a:p>
            <a:pPr>
              <a:lnSpc>
                <a:spcPct val="100000"/>
              </a:lnSpc>
              <a:buClr>
                <a:sysClr val="windowText" lastClr="000000"/>
              </a:buClr>
              <a:defRPr/>
            </a:pPr>
            <a:r>
              <a:rPr lang="en-US" sz="1800" dirty="0">
                <a:solidFill>
                  <a:srgbClr val="000000"/>
                </a:solidFill>
                <a:latin typeface="+mn-lt"/>
              </a:rPr>
              <a:t>Where do students go if they are released?</a:t>
            </a:r>
          </a:p>
          <a:p>
            <a:pPr>
              <a:lnSpc>
                <a:spcPct val="100000"/>
              </a:lnSpc>
              <a:buClr>
                <a:sysClr val="windowText" lastClr="000000"/>
              </a:buClr>
              <a:defRPr/>
            </a:pPr>
            <a:r>
              <a:rPr lang="en-US" sz="1800" dirty="0">
                <a:solidFill>
                  <a:srgbClr val="000000"/>
                </a:solidFill>
                <a:latin typeface="+mn-lt"/>
              </a:rPr>
              <a:t>To whom are students released? </a:t>
            </a:r>
          </a:p>
          <a:p>
            <a:endParaRPr lang="en-US" sz="1800" dirty="0"/>
          </a:p>
        </p:txBody>
      </p:sp>
      <p:sp>
        <p:nvSpPr>
          <p:cNvPr id="4" name="Slide Number Placeholder 3">
            <a:extLst>
              <a:ext uri="{FF2B5EF4-FFF2-40B4-BE49-F238E27FC236}">
                <a16:creationId xmlns:a16="http://schemas.microsoft.com/office/drawing/2014/main" id="{3767109F-E31B-4946-8667-2C9C468D19E2}"/>
              </a:ext>
            </a:extLst>
          </p:cNvPr>
          <p:cNvSpPr>
            <a:spLocks noGrp="1"/>
          </p:cNvSpPr>
          <p:nvPr>
            <p:ph type="sldNum" idx="12"/>
          </p:nvPr>
        </p:nvSpPr>
        <p:spPr/>
        <p:txBody>
          <a:bodyPr>
            <a:normAutofit/>
          </a:bodyPr>
          <a:lstStyle/>
          <a:p>
            <a:fld id="{C479D5F6-EDCB-402A-AC08-4943A1820E8F}" type="slidenum">
              <a:rPr lang="en-US" smtClean="0"/>
              <a:pPr/>
              <a:t>151</a:t>
            </a:fld>
            <a:endParaRPr lang="en-US" dirty="0"/>
          </a:p>
        </p:txBody>
      </p:sp>
    </p:spTree>
    <p:extLst>
      <p:ext uri="{BB962C8B-B14F-4D97-AF65-F5344CB8AC3E}">
        <p14:creationId xmlns:p14="http://schemas.microsoft.com/office/powerpoint/2010/main" val="267000140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4759569" y="926070"/>
            <a:ext cx="4470399" cy="3416400"/>
          </a:xfrm>
        </p:spPr>
        <p:txBody>
          <a:bodyPr wrap="square" anchor="t">
            <a:noAutofit/>
          </a:bodyPr>
          <a:lstStyle/>
          <a:p>
            <a:pPr marL="0" indent="0">
              <a:lnSpc>
                <a:spcPct val="105000"/>
              </a:lnSpc>
              <a:spcAft>
                <a:spcPts val="600"/>
              </a:spcAft>
              <a:buNone/>
            </a:pPr>
            <a:r>
              <a:rPr lang="en-US" sz="1800" b="1" dirty="0"/>
              <a:t>Test Administrations May Not:</a:t>
            </a:r>
          </a:p>
          <a:p>
            <a:pPr>
              <a:lnSpc>
                <a:spcPct val="105000"/>
              </a:lnSpc>
              <a:spcAft>
                <a:spcPts val="600"/>
              </a:spcAft>
              <a:buBlip>
                <a:blip r:embed="rId2"/>
              </a:buBlip>
              <a:defRPr/>
            </a:pPr>
            <a:r>
              <a:rPr lang="en-US" dirty="0"/>
              <a:t>Provide feedback</a:t>
            </a:r>
          </a:p>
          <a:p>
            <a:pPr>
              <a:lnSpc>
                <a:spcPct val="105000"/>
              </a:lnSpc>
              <a:spcAft>
                <a:spcPts val="600"/>
              </a:spcAft>
              <a:buBlip>
                <a:blip r:embed="rId2"/>
              </a:buBlip>
              <a:defRPr/>
            </a:pPr>
            <a:r>
              <a:rPr lang="en-US" dirty="0"/>
              <a:t>Clarify test questions</a:t>
            </a:r>
          </a:p>
          <a:p>
            <a:pPr>
              <a:lnSpc>
                <a:spcPct val="105000"/>
              </a:lnSpc>
              <a:spcAft>
                <a:spcPts val="600"/>
              </a:spcAft>
              <a:buBlip>
                <a:blip r:embed="rId2"/>
              </a:buBlip>
              <a:defRPr/>
            </a:pPr>
            <a:r>
              <a:rPr lang="en-US" dirty="0"/>
              <a:t>Answer content related questions</a:t>
            </a:r>
          </a:p>
          <a:p>
            <a:pPr>
              <a:lnSpc>
                <a:spcPct val="105000"/>
              </a:lnSpc>
              <a:spcAft>
                <a:spcPts val="600"/>
              </a:spcAft>
              <a:buBlip>
                <a:blip r:embed="rId2"/>
              </a:buBlip>
              <a:defRPr/>
            </a:pPr>
            <a:r>
              <a:rPr lang="en-US" dirty="0"/>
              <a:t>Interfere with students’ demonstration of skills</a:t>
            </a:r>
          </a:p>
          <a:p>
            <a:pPr>
              <a:lnSpc>
                <a:spcPct val="105000"/>
              </a:lnSpc>
              <a:spcAft>
                <a:spcPts val="600"/>
              </a:spcAft>
              <a:buBlip>
                <a:blip r:embed="rId2"/>
              </a:buBlip>
              <a:defRPr/>
            </a:pPr>
            <a:r>
              <a:rPr lang="en-US" dirty="0"/>
              <a:t>Interact with students in any way that would impact student responses</a:t>
            </a:r>
          </a:p>
          <a:p>
            <a:pPr>
              <a:lnSpc>
                <a:spcPct val="105000"/>
              </a:lnSpc>
              <a:spcAft>
                <a:spcPts val="600"/>
              </a:spcAft>
              <a:buBlip>
                <a:blip r:embed="rId2"/>
              </a:buBlip>
              <a:defRPr/>
            </a:pPr>
            <a:r>
              <a:rPr lang="en-US" dirty="0"/>
              <a:t>Engage in other tasks during test sessions</a:t>
            </a:r>
          </a:p>
          <a:p>
            <a:pPr>
              <a:lnSpc>
                <a:spcPct val="105000"/>
              </a:lnSpc>
              <a:spcAft>
                <a:spcPts val="600"/>
              </a:spcAft>
              <a:buBlip>
                <a:blip r:embed="rId2"/>
              </a:buBlip>
              <a:defRPr/>
            </a:pPr>
            <a:r>
              <a:rPr lang="en-US" dirty="0"/>
              <a:t>Read sources, passages, questions, or student responses</a:t>
            </a:r>
          </a:p>
          <a:p>
            <a:pPr>
              <a:lnSpc>
                <a:spcPct val="105000"/>
              </a:lnSpc>
              <a:spcAft>
                <a:spcPts val="600"/>
              </a:spcAft>
              <a:buBlip>
                <a:blip r:embed="rId2"/>
              </a:buBlip>
              <a:defRPr/>
            </a:pPr>
            <a:r>
              <a:rPr lang="en-US" dirty="0"/>
              <a:t>Help with TestNav navigation</a:t>
            </a:r>
          </a:p>
          <a:p>
            <a:pPr>
              <a:lnSpc>
                <a:spcPct val="105000"/>
              </a:lnSpc>
              <a:spcAft>
                <a:spcPts val="600"/>
              </a:spcAft>
            </a:pPr>
            <a:endParaRPr lang="en-US" sz="1800" dirty="0"/>
          </a:p>
        </p:txBody>
      </p:sp>
      <p:sp>
        <p:nvSpPr>
          <p:cNvPr id="8" name="Text Placeholder 7">
            <a:extLst>
              <a:ext uri="{FF2B5EF4-FFF2-40B4-BE49-F238E27FC236}">
                <a16:creationId xmlns:a16="http://schemas.microsoft.com/office/drawing/2014/main" id="{3D6DCC87-8207-6D1F-B314-613F49149193}"/>
              </a:ext>
            </a:extLst>
          </p:cNvPr>
          <p:cNvSpPr>
            <a:spLocks noGrp="1"/>
          </p:cNvSpPr>
          <p:nvPr>
            <p:ph type="body" idx="2"/>
          </p:nvPr>
        </p:nvSpPr>
        <p:spPr>
          <a:xfrm>
            <a:off x="311702" y="926070"/>
            <a:ext cx="3999900" cy="3416400"/>
          </a:xfrm>
        </p:spPr>
        <p:txBody>
          <a:bodyPr>
            <a:normAutofit/>
          </a:bodyPr>
          <a:lstStyle/>
          <a:p>
            <a:pPr marL="0" indent="0" algn="ctr">
              <a:buNone/>
            </a:pPr>
            <a:r>
              <a:rPr lang="en-US" sz="1800" b="1" dirty="0"/>
              <a:t>Active Test Administrators</a:t>
            </a:r>
          </a:p>
        </p:txBody>
      </p:sp>
      <p:sp>
        <p:nvSpPr>
          <p:cNvPr id="4" name="Slide Number Placeholder 3" hidden="1"/>
          <p:cNvSpPr>
            <a:spLocks noGrp="1"/>
          </p:cNvSpPr>
          <p:nvPr>
            <p:ph type="sldNum" idx="12"/>
          </p:nvPr>
        </p:nvSpPr>
        <p:spPr/>
        <p:txBody>
          <a:bodyPr>
            <a:normAutofit/>
          </a:bodyPr>
          <a:lstStyle/>
          <a:p>
            <a:pPr>
              <a:lnSpc>
                <a:spcPct val="90000"/>
              </a:lnSpc>
              <a:spcAft>
                <a:spcPts val="600"/>
              </a:spcAft>
            </a:pPr>
            <a:fld id="{C479D5F6-EDCB-402A-AC08-4943A1820E8F}" type="slidenum">
              <a:rPr lang="en-US" sz="300" smtClean="0"/>
              <a:pPr>
                <a:lnSpc>
                  <a:spcPct val="90000"/>
                </a:lnSpc>
                <a:spcAft>
                  <a:spcPts val="600"/>
                </a:spcAft>
              </a:pPr>
              <a:t>152</a:t>
            </a:fld>
            <a:endParaRPr lang="en-US" sz="300"/>
          </a:p>
        </p:txBody>
      </p:sp>
      <p:sp>
        <p:nvSpPr>
          <p:cNvPr id="5" name="Title 4"/>
          <p:cNvSpPr>
            <a:spLocks noGrp="1"/>
          </p:cNvSpPr>
          <p:nvPr>
            <p:ph type="title"/>
          </p:nvPr>
        </p:nvSpPr>
        <p:spPr/>
        <p:txBody>
          <a:bodyPr wrap="square" anchor="ctr">
            <a:normAutofit/>
          </a:bodyPr>
          <a:lstStyle/>
          <a:p>
            <a:pPr>
              <a:lnSpc>
                <a:spcPct val="90000"/>
              </a:lnSpc>
            </a:pPr>
            <a:r>
              <a:rPr lang="en-US" sz="2800" dirty="0"/>
              <a:t>Active Administration</a:t>
            </a:r>
          </a:p>
        </p:txBody>
      </p:sp>
      <p:graphicFrame>
        <p:nvGraphicFramePr>
          <p:cNvPr id="9" name="Content Placeholder 1">
            <a:extLst>
              <a:ext uri="{FF2B5EF4-FFF2-40B4-BE49-F238E27FC236}">
                <a16:creationId xmlns:a16="http://schemas.microsoft.com/office/drawing/2014/main" id="{5C5F508D-FB6A-DF53-DB1F-74A3783B9830}"/>
              </a:ext>
            </a:extLst>
          </p:cNvPr>
          <p:cNvGraphicFramePr/>
          <p:nvPr>
            <p:extLst>
              <p:ext uri="{D42A27DB-BD31-4B8C-83A1-F6EECF244321}">
                <p14:modId xmlns:p14="http://schemas.microsoft.com/office/powerpoint/2010/main" val="3761598574"/>
              </p:ext>
            </p:extLst>
          </p:nvPr>
        </p:nvGraphicFramePr>
        <p:xfrm>
          <a:off x="101601" y="1047263"/>
          <a:ext cx="4470400" cy="32824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5638676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DD1D1-74B8-4C0C-8A88-646614C2DDF3}"/>
              </a:ext>
            </a:extLst>
          </p:cNvPr>
          <p:cNvSpPr>
            <a:spLocks noGrp="1"/>
          </p:cNvSpPr>
          <p:nvPr>
            <p:ph type="title"/>
          </p:nvPr>
        </p:nvSpPr>
        <p:spPr/>
        <p:txBody>
          <a:bodyPr>
            <a:normAutofit/>
          </a:bodyPr>
          <a:lstStyle/>
          <a:p>
            <a:r>
              <a:rPr lang="en-US" sz="2800" dirty="0"/>
              <a:t>Administration Steps for CBT</a:t>
            </a:r>
          </a:p>
        </p:txBody>
      </p:sp>
      <p:sp>
        <p:nvSpPr>
          <p:cNvPr id="3" name="Content Placeholder 2">
            <a:extLst>
              <a:ext uri="{FF2B5EF4-FFF2-40B4-BE49-F238E27FC236}">
                <a16:creationId xmlns:a16="http://schemas.microsoft.com/office/drawing/2014/main" id="{AF449903-5373-48A4-95FD-FC3B9D34C1BC}"/>
              </a:ext>
            </a:extLst>
          </p:cNvPr>
          <p:cNvSpPr>
            <a:spLocks noGrp="1"/>
          </p:cNvSpPr>
          <p:nvPr>
            <p:ph type="body" idx="1"/>
          </p:nvPr>
        </p:nvSpPr>
        <p:spPr>
          <a:xfrm>
            <a:off x="311702" y="1008185"/>
            <a:ext cx="8487741" cy="3179090"/>
          </a:xfrm>
        </p:spPr>
        <p:txBody>
          <a:bodyPr>
            <a:noAutofit/>
          </a:bodyPr>
          <a:lstStyle/>
          <a:p>
            <a:pPr>
              <a:lnSpc>
                <a:spcPct val="100000"/>
              </a:lnSpc>
              <a:buFont typeface="Wingdings" panose="05000000000000000000" pitchFamily="2" charset="2"/>
              <a:buChar char="q"/>
              <a:defRPr/>
            </a:pPr>
            <a:r>
              <a:rPr lang="en-US" sz="1800" dirty="0">
                <a:solidFill>
                  <a:srgbClr val="000000"/>
                </a:solidFill>
              </a:rPr>
              <a:t>Prepare the test </a:t>
            </a:r>
            <a:r>
              <a:rPr lang="en-US" sz="1800" dirty="0">
                <a:solidFill>
                  <a:sysClr val="windowText" lastClr="000000"/>
                </a:solidFill>
              </a:rPr>
              <a:t>environment and situate students</a:t>
            </a:r>
          </a:p>
          <a:p>
            <a:pPr>
              <a:lnSpc>
                <a:spcPct val="100000"/>
              </a:lnSpc>
              <a:buFont typeface="Wingdings" panose="05000000000000000000" pitchFamily="2" charset="2"/>
              <a:buChar char="q"/>
              <a:defRPr/>
            </a:pPr>
            <a:r>
              <a:rPr lang="en-US" sz="1800" dirty="0">
                <a:solidFill>
                  <a:sysClr val="windowText" lastClr="000000"/>
                </a:solidFill>
              </a:rPr>
              <a:t>Start test session (SAC must “prepare” first)</a:t>
            </a:r>
            <a:endParaRPr lang="en-US" sz="1800" baseline="30000" dirty="0">
              <a:solidFill>
                <a:sysClr val="windowText" lastClr="000000"/>
              </a:solidFill>
            </a:endParaRPr>
          </a:p>
          <a:p>
            <a:pPr>
              <a:lnSpc>
                <a:spcPct val="100000"/>
              </a:lnSpc>
              <a:buFont typeface="Wingdings" panose="05000000000000000000" pitchFamily="2" charset="2"/>
              <a:buChar char="q"/>
              <a:defRPr/>
            </a:pPr>
            <a:r>
              <a:rPr lang="en-US" sz="1800" dirty="0">
                <a:solidFill>
                  <a:sysClr val="windowText" lastClr="000000"/>
                </a:solidFill>
              </a:rPr>
              <a:t>Unlock the unit through </a:t>
            </a:r>
            <a:r>
              <a:rPr lang="en-US" sz="1800" dirty="0" err="1">
                <a:solidFill>
                  <a:sysClr val="windowText" lastClr="000000"/>
                </a:solidFill>
              </a:rPr>
              <a:t>PAnext</a:t>
            </a:r>
            <a:endParaRPr lang="en-US" sz="1800" dirty="0">
              <a:solidFill>
                <a:sysClr val="windowText" lastClr="000000"/>
              </a:solidFill>
            </a:endParaRPr>
          </a:p>
          <a:p>
            <a:pPr>
              <a:lnSpc>
                <a:spcPct val="100000"/>
              </a:lnSpc>
              <a:buFont typeface="Wingdings" panose="05000000000000000000" pitchFamily="2" charset="2"/>
              <a:buChar char="q"/>
              <a:defRPr/>
            </a:pPr>
            <a:r>
              <a:rPr lang="en-US" sz="1800" dirty="0">
                <a:solidFill>
                  <a:srgbClr val="000000"/>
                </a:solidFill>
              </a:rPr>
              <a:t>Follow directions and read </a:t>
            </a:r>
            <a:r>
              <a:rPr lang="en-US" sz="1800" dirty="0">
                <a:solidFill>
                  <a:sysClr val="windowText" lastClr="000000"/>
                </a:solidFill>
              </a:rPr>
              <a:t>SAY </a:t>
            </a:r>
            <a:r>
              <a:rPr lang="en-US" sz="1800" dirty="0">
                <a:solidFill>
                  <a:srgbClr val="000000"/>
                </a:solidFill>
              </a:rPr>
              <a:t>script from TAM</a:t>
            </a:r>
          </a:p>
          <a:p>
            <a:pPr>
              <a:lnSpc>
                <a:spcPct val="100000"/>
              </a:lnSpc>
              <a:buFont typeface="Wingdings" panose="05000000000000000000" pitchFamily="2" charset="2"/>
              <a:buChar char="q"/>
              <a:defRPr/>
            </a:pPr>
            <a:r>
              <a:rPr lang="en-US" sz="1800" dirty="0">
                <a:solidFill>
                  <a:srgbClr val="000000"/>
                </a:solidFill>
              </a:rPr>
              <a:t>Distribute </a:t>
            </a:r>
            <a:r>
              <a:rPr lang="en-US" sz="1800" dirty="0">
                <a:solidFill>
                  <a:sysClr val="windowText" lastClr="000000"/>
                </a:solidFill>
              </a:rPr>
              <a:t>Student Testing Tickets and scratch paper when directed</a:t>
            </a:r>
          </a:p>
          <a:p>
            <a:pPr>
              <a:lnSpc>
                <a:spcPct val="100000"/>
              </a:lnSpc>
              <a:buFont typeface="Wingdings" panose="05000000000000000000" pitchFamily="2" charset="2"/>
              <a:buChar char="q"/>
              <a:defRPr/>
            </a:pPr>
            <a:r>
              <a:rPr lang="en-US" sz="1800" dirty="0">
                <a:solidFill>
                  <a:sysClr val="windowText" lastClr="000000"/>
                </a:solidFill>
              </a:rPr>
              <a:t>Assist students with logging into TestNav 8</a:t>
            </a:r>
          </a:p>
          <a:p>
            <a:pPr>
              <a:lnSpc>
                <a:spcPct val="100000"/>
              </a:lnSpc>
              <a:buFont typeface="Wingdings" panose="05000000000000000000" pitchFamily="2" charset="2"/>
              <a:buChar char="q"/>
              <a:defRPr/>
            </a:pPr>
            <a:r>
              <a:rPr lang="en-US" sz="1800" dirty="0">
                <a:solidFill>
                  <a:sysClr val="windowText" lastClr="000000"/>
                </a:solidFill>
              </a:rPr>
              <a:t>Actively administer each test unit</a:t>
            </a:r>
          </a:p>
          <a:p>
            <a:pPr>
              <a:lnSpc>
                <a:spcPct val="100000"/>
              </a:lnSpc>
              <a:buFont typeface="Wingdings" panose="05000000000000000000" pitchFamily="2" charset="2"/>
              <a:buChar char="q"/>
              <a:defRPr/>
            </a:pPr>
            <a:r>
              <a:rPr lang="en-US" sz="1800" dirty="0">
                <a:solidFill>
                  <a:sysClr val="windowText" lastClr="000000"/>
                </a:solidFill>
              </a:rPr>
              <a:t>Collect Student Testing Tickets and scratch paper</a:t>
            </a:r>
          </a:p>
          <a:p>
            <a:pPr>
              <a:lnSpc>
                <a:spcPct val="100000"/>
              </a:lnSpc>
              <a:buFont typeface="Wingdings" panose="05000000000000000000" pitchFamily="2" charset="2"/>
              <a:buChar char="q"/>
              <a:defRPr/>
            </a:pPr>
            <a:r>
              <a:rPr lang="en-US" sz="1800" dirty="0">
                <a:solidFill>
                  <a:sysClr val="windowText" lastClr="000000"/>
                </a:solidFill>
              </a:rPr>
              <a:t>Confirm students submitted the unit</a:t>
            </a:r>
          </a:p>
          <a:p>
            <a:pPr>
              <a:lnSpc>
                <a:spcPct val="100000"/>
              </a:lnSpc>
              <a:buFont typeface="Wingdings" panose="05000000000000000000" pitchFamily="2" charset="2"/>
              <a:buChar char="q"/>
              <a:defRPr/>
            </a:pPr>
            <a:r>
              <a:rPr lang="en-US" sz="1800" dirty="0">
                <a:solidFill>
                  <a:sysClr val="windowText" lastClr="000000"/>
                </a:solidFill>
              </a:rPr>
              <a:t>Lock the unit – each day</a:t>
            </a:r>
          </a:p>
          <a:p>
            <a:pPr>
              <a:lnSpc>
                <a:spcPct val="100000"/>
              </a:lnSpc>
              <a:buFont typeface="Wingdings" panose="05000000000000000000" pitchFamily="2" charset="2"/>
              <a:buChar char="q"/>
              <a:defRPr/>
            </a:pPr>
            <a:r>
              <a:rPr lang="en-US" sz="1800" dirty="0">
                <a:solidFill>
                  <a:sysClr val="windowText" lastClr="000000"/>
                </a:solidFill>
              </a:rPr>
              <a:t>Stop test session in </a:t>
            </a:r>
            <a:r>
              <a:rPr lang="en-US" sz="1800" dirty="0" err="1">
                <a:solidFill>
                  <a:sysClr val="windowText" lastClr="000000"/>
                </a:solidFill>
              </a:rPr>
              <a:t>PAnext</a:t>
            </a:r>
            <a:r>
              <a:rPr lang="en-US" sz="1800" dirty="0">
                <a:solidFill>
                  <a:sysClr val="windowText" lastClr="000000"/>
                </a:solidFill>
              </a:rPr>
              <a:t> </a:t>
            </a:r>
            <a:r>
              <a:rPr lang="en-US" sz="1800" b="1" dirty="0">
                <a:solidFill>
                  <a:sysClr val="windowText" lastClr="000000"/>
                </a:solidFill>
              </a:rPr>
              <a:t>after last unit </a:t>
            </a:r>
            <a:r>
              <a:rPr lang="en-US" sz="1800" b="1" dirty="0">
                <a:solidFill>
                  <a:srgbClr val="000000"/>
                </a:solidFill>
              </a:rPr>
              <a:t>only</a:t>
            </a:r>
          </a:p>
        </p:txBody>
      </p:sp>
      <p:sp>
        <p:nvSpPr>
          <p:cNvPr id="4" name="Slide Number Placeholder 3">
            <a:extLst>
              <a:ext uri="{FF2B5EF4-FFF2-40B4-BE49-F238E27FC236}">
                <a16:creationId xmlns:a16="http://schemas.microsoft.com/office/drawing/2014/main" id="{6B74394B-FC0E-41B8-8DB8-5491AF782C30}"/>
              </a:ext>
            </a:extLst>
          </p:cNvPr>
          <p:cNvSpPr>
            <a:spLocks noGrp="1"/>
          </p:cNvSpPr>
          <p:nvPr>
            <p:ph type="sldNum" idx="12"/>
          </p:nvPr>
        </p:nvSpPr>
        <p:spPr/>
        <p:txBody>
          <a:bodyPr>
            <a:normAutofit/>
          </a:bodyPr>
          <a:lstStyle/>
          <a:p>
            <a:fld id="{C479D5F6-EDCB-402A-AC08-4943A1820E8F}" type="slidenum">
              <a:rPr lang="en-US" smtClean="0"/>
              <a:pPr/>
              <a:t>153</a:t>
            </a:fld>
            <a:endParaRPr lang="en-US" dirty="0"/>
          </a:p>
        </p:txBody>
      </p:sp>
    </p:spTree>
    <p:extLst>
      <p:ext uri="{BB962C8B-B14F-4D97-AF65-F5344CB8AC3E}">
        <p14:creationId xmlns:p14="http://schemas.microsoft.com/office/powerpoint/2010/main" val="352234817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25A6B-AD54-44D2-92C9-06499EF92609}"/>
              </a:ext>
            </a:extLst>
          </p:cNvPr>
          <p:cNvSpPr>
            <a:spLocks noGrp="1"/>
          </p:cNvSpPr>
          <p:nvPr>
            <p:ph type="title"/>
          </p:nvPr>
        </p:nvSpPr>
        <p:spPr/>
        <p:txBody>
          <a:bodyPr>
            <a:normAutofit/>
          </a:bodyPr>
          <a:lstStyle/>
          <a:p>
            <a:r>
              <a:rPr lang="en-US" sz="2800" dirty="0"/>
              <a:t>Start a Session and Unlock Units</a:t>
            </a:r>
          </a:p>
        </p:txBody>
      </p:sp>
      <p:sp>
        <p:nvSpPr>
          <p:cNvPr id="4" name="Slide Number Placeholder 3">
            <a:extLst>
              <a:ext uri="{FF2B5EF4-FFF2-40B4-BE49-F238E27FC236}">
                <a16:creationId xmlns:a16="http://schemas.microsoft.com/office/drawing/2014/main" id="{6950A17A-12D0-4EE9-A984-62B3523D78B7}"/>
              </a:ext>
            </a:extLst>
          </p:cNvPr>
          <p:cNvSpPr>
            <a:spLocks noGrp="1"/>
          </p:cNvSpPr>
          <p:nvPr>
            <p:ph type="sldNum" idx="12"/>
          </p:nvPr>
        </p:nvSpPr>
        <p:spPr/>
        <p:txBody>
          <a:bodyPr>
            <a:normAutofit/>
          </a:bodyPr>
          <a:lstStyle/>
          <a:p>
            <a:fld id="{C479D5F6-EDCB-402A-AC08-4943A1820E8F}" type="slidenum">
              <a:rPr lang="en-US" smtClean="0"/>
              <a:pPr/>
              <a:t>154</a:t>
            </a:fld>
            <a:endParaRPr lang="en-US" dirty="0"/>
          </a:p>
        </p:txBody>
      </p:sp>
      <p:pic>
        <p:nvPicPr>
          <p:cNvPr id="5" name="Online Media 4" title="How to Start a Session and Unlock a Multi-Unit Test">
            <a:hlinkClick r:id="" action="ppaction://media"/>
            <a:extLst>
              <a:ext uri="{FF2B5EF4-FFF2-40B4-BE49-F238E27FC236}">
                <a16:creationId xmlns:a16="http://schemas.microsoft.com/office/drawing/2014/main" id="{5201EBCB-7C0F-41C2-973E-8837D2DBB4DE}"/>
              </a:ext>
            </a:extLst>
          </p:cNvPr>
          <p:cNvPicPr>
            <a:picLocks noGrp="1" noRot="1" noChangeAspect="1"/>
          </p:cNvPicPr>
          <p:nvPr>
            <p:ph idx="4294967295"/>
            <a:videoFile r:link="rId1"/>
          </p:nvPr>
        </p:nvPicPr>
        <p:blipFill>
          <a:blip r:embed="rId3"/>
          <a:stretch>
            <a:fillRect/>
          </a:stretch>
        </p:blipFill>
        <p:spPr>
          <a:xfrm>
            <a:off x="1828800" y="1006525"/>
            <a:ext cx="5486400" cy="30861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8269643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050A2-44A3-4D70-93C7-F6C7C0A42052}"/>
              </a:ext>
            </a:extLst>
          </p:cNvPr>
          <p:cNvSpPr>
            <a:spLocks noGrp="1"/>
          </p:cNvSpPr>
          <p:nvPr>
            <p:ph type="title"/>
          </p:nvPr>
        </p:nvSpPr>
        <p:spPr/>
        <p:txBody>
          <a:bodyPr>
            <a:normAutofit/>
          </a:bodyPr>
          <a:lstStyle/>
          <a:p>
            <a:r>
              <a:rPr lang="en-US" sz="2800" dirty="0"/>
              <a:t>Resume a Test</a:t>
            </a:r>
          </a:p>
        </p:txBody>
      </p:sp>
      <p:sp>
        <p:nvSpPr>
          <p:cNvPr id="4" name="Slide Number Placeholder 3">
            <a:extLst>
              <a:ext uri="{FF2B5EF4-FFF2-40B4-BE49-F238E27FC236}">
                <a16:creationId xmlns:a16="http://schemas.microsoft.com/office/drawing/2014/main" id="{3BEF29AC-DFA4-4187-92A7-16BEB3467E31}"/>
              </a:ext>
            </a:extLst>
          </p:cNvPr>
          <p:cNvSpPr>
            <a:spLocks noGrp="1"/>
          </p:cNvSpPr>
          <p:nvPr>
            <p:ph type="sldNum" idx="12"/>
          </p:nvPr>
        </p:nvSpPr>
        <p:spPr/>
        <p:txBody>
          <a:bodyPr>
            <a:normAutofit/>
          </a:bodyPr>
          <a:lstStyle/>
          <a:p>
            <a:fld id="{C479D5F6-EDCB-402A-AC08-4943A1820E8F}" type="slidenum">
              <a:rPr lang="en-US" smtClean="0"/>
              <a:pPr/>
              <a:t>155</a:t>
            </a:fld>
            <a:endParaRPr lang="en-US" dirty="0"/>
          </a:p>
        </p:txBody>
      </p:sp>
      <p:pic>
        <p:nvPicPr>
          <p:cNvPr id="5" name="Online Media 4" title="How to Resume a Test">
            <a:hlinkClick r:id="" action="ppaction://media"/>
            <a:extLst>
              <a:ext uri="{FF2B5EF4-FFF2-40B4-BE49-F238E27FC236}">
                <a16:creationId xmlns:a16="http://schemas.microsoft.com/office/drawing/2014/main" id="{1F69B1BB-9130-4608-A40F-F0E436166CCD}"/>
              </a:ext>
            </a:extLst>
          </p:cNvPr>
          <p:cNvPicPr>
            <a:picLocks noGrp="1" noRot="1" noChangeAspect="1"/>
          </p:cNvPicPr>
          <p:nvPr>
            <p:ph idx="4294967295"/>
            <a:videoFile r:link="rId1"/>
          </p:nvPr>
        </p:nvPicPr>
        <p:blipFill>
          <a:blip r:embed="rId3"/>
          <a:stretch>
            <a:fillRect/>
          </a:stretch>
        </p:blipFill>
        <p:spPr>
          <a:xfrm>
            <a:off x="1812372" y="992350"/>
            <a:ext cx="5486400" cy="3086100"/>
          </a:xfrm>
          <a:prstGeom prst="rect">
            <a:avLst/>
          </a:prstGeom>
          <a:effectLst>
            <a:outerShdw blurRad="50800" dist="38100" dir="2700000" algn="tl" rotWithShape="0">
              <a:prstClr val="black">
                <a:alpha val="40000"/>
              </a:prstClr>
            </a:outerShdw>
          </a:effectLst>
        </p:spPr>
      </p:pic>
      <p:sp>
        <p:nvSpPr>
          <p:cNvPr id="8" name="Title 6">
            <a:extLst>
              <a:ext uri="{FF2B5EF4-FFF2-40B4-BE49-F238E27FC236}">
                <a16:creationId xmlns:a16="http://schemas.microsoft.com/office/drawing/2014/main" id="{0376D22C-94E3-9DA2-139F-8202C649A9B1}"/>
              </a:ext>
            </a:extLst>
          </p:cNvPr>
          <p:cNvSpPr txBox="1">
            <a:spLocks/>
          </p:cNvSpPr>
          <p:nvPr/>
        </p:nvSpPr>
        <p:spPr>
          <a:xfrm>
            <a:off x="921972" y="4378662"/>
            <a:ext cx="7267200" cy="29493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9pPr>
          </a:lstStyle>
          <a:p>
            <a:pPr algn="ctr"/>
            <a:r>
              <a:rPr lang="en-US" sz="1200" dirty="0">
                <a:latin typeface="+mn-lt"/>
              </a:rPr>
              <a:t>Click </a:t>
            </a:r>
            <a:r>
              <a:rPr lang="en-US" sz="1200" i="1" dirty="0">
                <a:latin typeface="+mn-lt"/>
              </a:rPr>
              <a:t>Stop a Session </a:t>
            </a:r>
            <a:r>
              <a:rPr lang="en-US" sz="1200" dirty="0">
                <a:latin typeface="+mn-lt"/>
              </a:rPr>
              <a:t>button for step-by-step directions</a:t>
            </a:r>
          </a:p>
        </p:txBody>
      </p:sp>
      <p:sp>
        <p:nvSpPr>
          <p:cNvPr id="9" name="Diagonal Stripe 8">
            <a:hlinkClick r:id="rId4"/>
            <a:extLst>
              <a:ext uri="{FF2B5EF4-FFF2-40B4-BE49-F238E27FC236}">
                <a16:creationId xmlns:a16="http://schemas.microsoft.com/office/drawing/2014/main" id="{FB278857-98B0-48DB-2352-07F13C1E979E}"/>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b="1" kern="0" dirty="0">
                <a:solidFill>
                  <a:prstClr val="black"/>
                </a:solidFill>
                <a:latin typeface="+mn-lt"/>
                <a:ea typeface="Roboto" panose="02000000000000000000" pitchFamily="2" charset="0"/>
                <a:cs typeface="Roboto" panose="02000000000000000000" pitchFamily="2" charset="0"/>
              </a:rPr>
              <a:t>Stop a Session</a:t>
            </a:r>
          </a:p>
        </p:txBody>
      </p:sp>
    </p:spTree>
    <p:extLst>
      <p:ext uri="{BB962C8B-B14F-4D97-AF65-F5344CB8AC3E}">
        <p14:creationId xmlns:p14="http://schemas.microsoft.com/office/powerpoint/2010/main" val="282067790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06CE8-1B33-B22E-A795-B6CBB62CD1D4}"/>
              </a:ext>
            </a:extLst>
          </p:cNvPr>
          <p:cNvSpPr>
            <a:spLocks noGrp="1"/>
          </p:cNvSpPr>
          <p:nvPr>
            <p:ph type="title"/>
          </p:nvPr>
        </p:nvSpPr>
        <p:spPr/>
        <p:txBody>
          <a:bodyPr/>
          <a:lstStyle/>
          <a:p>
            <a:r>
              <a:rPr lang="en-US" dirty="0"/>
              <a:t>Basic Technical Troubleshooting</a:t>
            </a:r>
          </a:p>
        </p:txBody>
      </p:sp>
    </p:spTree>
    <p:extLst>
      <p:ext uri="{BB962C8B-B14F-4D97-AF65-F5344CB8AC3E}">
        <p14:creationId xmlns:p14="http://schemas.microsoft.com/office/powerpoint/2010/main" val="276206484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Error Codes</a:t>
            </a:r>
          </a:p>
        </p:txBody>
      </p:sp>
      <p:sp>
        <p:nvSpPr>
          <p:cNvPr id="3" name="Slide Number Placeholder 2"/>
          <p:cNvSpPr>
            <a:spLocks noGrp="1"/>
          </p:cNvSpPr>
          <p:nvPr>
            <p:ph type="sldNum" idx="12"/>
          </p:nvPr>
        </p:nvSpPr>
        <p:spPr/>
        <p:txBody>
          <a:bodyPr>
            <a:normAutofit/>
          </a:bodyPr>
          <a:lstStyle/>
          <a:p>
            <a:fld id="{C479D5F6-EDCB-402A-AC08-4943A1820E8F}" type="slidenum">
              <a:rPr lang="en-US" smtClean="0"/>
              <a:pPr/>
              <a:t>157</a:t>
            </a:fld>
            <a:endParaRPr lang="en-US" dirty="0"/>
          </a:p>
        </p:txBody>
      </p:sp>
      <p:sp>
        <p:nvSpPr>
          <p:cNvPr id="4" name="Content Placeholder 1">
            <a:extLst>
              <a:ext uri="{FF2B5EF4-FFF2-40B4-BE49-F238E27FC236}">
                <a16:creationId xmlns:a16="http://schemas.microsoft.com/office/drawing/2014/main" id="{8315EC72-CBAD-4C49-B983-0C1975E51B1E}"/>
              </a:ext>
            </a:extLst>
          </p:cNvPr>
          <p:cNvSpPr txBox="1">
            <a:spLocks/>
          </p:cNvSpPr>
          <p:nvPr/>
        </p:nvSpPr>
        <p:spPr>
          <a:xfrm>
            <a:off x="311701" y="922215"/>
            <a:ext cx="8708423" cy="36360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300"/>
              </a:spcBef>
              <a:spcAft>
                <a:spcPts val="300"/>
              </a:spcAft>
              <a:buClr>
                <a:sysClr val="windowText" lastClr="000000"/>
              </a:buClr>
              <a:buNone/>
              <a:defRPr/>
            </a:pPr>
            <a:r>
              <a:rPr lang="en-US" sz="1300" dirty="0">
                <a:solidFill>
                  <a:srgbClr val="000000"/>
                </a:solidFill>
              </a:rPr>
              <a:t>Error codes are received on a student’s device when TestNav identifies an issue. Examples:</a:t>
            </a:r>
          </a:p>
          <a:p>
            <a:pPr>
              <a:spcBef>
                <a:spcPts val="300"/>
              </a:spcBef>
              <a:spcAft>
                <a:spcPts val="300"/>
              </a:spcAft>
              <a:buClr>
                <a:sysClr val="windowText" lastClr="000000"/>
              </a:buClr>
              <a:defRPr/>
            </a:pPr>
            <a:r>
              <a:rPr lang="en-US" sz="1300" dirty="0">
                <a:solidFill>
                  <a:srgbClr val="000000"/>
                </a:solidFill>
              </a:rPr>
              <a:t>1001: “</a:t>
            </a:r>
            <a:r>
              <a:rPr lang="en-US" sz="1300" dirty="0">
                <a:solidFill>
                  <a:sysClr val="windowText" lastClr="000000"/>
                </a:solidFill>
              </a:rPr>
              <a:t>Your test has been saved. Please notify your test administrator.”</a:t>
            </a:r>
          </a:p>
          <a:p>
            <a:pPr lvl="1">
              <a:spcBef>
                <a:spcPts val="300"/>
              </a:spcBef>
              <a:spcAft>
                <a:spcPts val="300"/>
              </a:spcAft>
              <a:buClr>
                <a:sysClr val="windowText" lastClr="000000"/>
              </a:buClr>
              <a:defRPr/>
            </a:pPr>
            <a:r>
              <a:rPr lang="en-US" sz="1300" dirty="0">
                <a:solidFill>
                  <a:srgbClr val="000000"/>
                </a:solidFill>
              </a:rPr>
              <a:t>This is an Early Warning System initial message, which does not indicate the issue, so another error code will follow</a:t>
            </a:r>
          </a:p>
          <a:p>
            <a:pPr>
              <a:spcBef>
                <a:spcPts val="300"/>
              </a:spcBef>
              <a:spcAft>
                <a:spcPts val="300"/>
              </a:spcAft>
              <a:buClr>
                <a:sysClr val="windowText" lastClr="000000"/>
              </a:buClr>
              <a:defRPr/>
            </a:pPr>
            <a:r>
              <a:rPr lang="en-US" sz="1300" dirty="0">
                <a:solidFill>
                  <a:srgbClr val="000000"/>
                </a:solidFill>
              </a:rPr>
              <a:t>1009: “</a:t>
            </a:r>
            <a:r>
              <a:rPr lang="en-US" sz="1300" dirty="0">
                <a:solidFill>
                  <a:sysClr val="windowText" lastClr="000000"/>
                </a:solidFill>
              </a:rPr>
              <a:t>Unable to download test content”</a:t>
            </a:r>
          </a:p>
          <a:p>
            <a:pPr lvl="1">
              <a:spcBef>
                <a:spcPts val="300"/>
              </a:spcBef>
              <a:spcAft>
                <a:spcPts val="300"/>
              </a:spcAft>
              <a:buClr>
                <a:sysClr val="windowText" lastClr="000000"/>
              </a:buClr>
              <a:defRPr/>
            </a:pPr>
            <a:r>
              <a:rPr lang="en-US" sz="1300" dirty="0">
                <a:solidFill>
                  <a:srgbClr val="000000"/>
                </a:solidFill>
              </a:rPr>
              <a:t>Network connection issue between the testing device and Pearson servers </a:t>
            </a:r>
          </a:p>
          <a:p>
            <a:pPr>
              <a:spcBef>
                <a:spcPts val="300"/>
              </a:spcBef>
              <a:spcAft>
                <a:spcPts val="300"/>
              </a:spcAft>
              <a:buClr>
                <a:sysClr val="windowText" lastClr="000000"/>
              </a:buClr>
              <a:defRPr/>
            </a:pPr>
            <a:r>
              <a:rPr lang="en-US" sz="1300" dirty="0">
                <a:solidFill>
                  <a:srgbClr val="000000"/>
                </a:solidFill>
              </a:rPr>
              <a:t>3005: “</a:t>
            </a:r>
            <a:r>
              <a:rPr lang="en-US" sz="1300" dirty="0">
                <a:solidFill>
                  <a:sysClr val="windowText" lastClr="000000"/>
                </a:solidFill>
              </a:rPr>
              <a:t>TestNav has detected that another application attempted to become the active window…”</a:t>
            </a:r>
          </a:p>
          <a:p>
            <a:pPr lvl="1">
              <a:spcBef>
                <a:spcPts val="300"/>
              </a:spcBef>
              <a:spcAft>
                <a:spcPts val="300"/>
              </a:spcAft>
              <a:buClr>
                <a:sysClr val="windowText" lastClr="000000"/>
              </a:buClr>
              <a:defRPr/>
            </a:pPr>
            <a:r>
              <a:rPr lang="en-US" sz="1300" dirty="0">
                <a:solidFill>
                  <a:srgbClr val="000000"/>
                </a:solidFill>
              </a:rPr>
              <a:t>Could be caused by pop-ups in the background or power saving features</a:t>
            </a:r>
            <a:endParaRPr lang="en-US" sz="1300" dirty="0">
              <a:solidFill>
                <a:srgbClr val="FF0000"/>
              </a:solidFill>
            </a:endParaRPr>
          </a:p>
          <a:p>
            <a:pPr>
              <a:spcBef>
                <a:spcPts val="300"/>
              </a:spcBef>
              <a:spcAft>
                <a:spcPts val="300"/>
              </a:spcAft>
              <a:buClr>
                <a:sysClr val="windowText" lastClr="000000"/>
              </a:buClr>
              <a:defRPr/>
            </a:pPr>
            <a:r>
              <a:rPr lang="en-US" sz="1300" dirty="0">
                <a:solidFill>
                  <a:srgbClr val="000000"/>
                </a:solidFill>
              </a:rPr>
              <a:t>TestNav exits the test and displays the following errors </a:t>
            </a:r>
            <a:r>
              <a:rPr lang="en-US" sz="1300" b="1" u="sng" dirty="0">
                <a:solidFill>
                  <a:srgbClr val="000000"/>
                </a:solidFill>
              </a:rPr>
              <a:t>when a student types certain key combinations while testing</a:t>
            </a:r>
            <a:r>
              <a:rPr lang="en-US" sz="1300" dirty="0">
                <a:solidFill>
                  <a:srgbClr val="000000"/>
                </a:solidFill>
              </a:rPr>
              <a:t> – the test must be resumed before the student can sign in again:</a:t>
            </a:r>
          </a:p>
          <a:p>
            <a:pPr lvl="1">
              <a:spcBef>
                <a:spcPts val="300"/>
              </a:spcBef>
              <a:spcAft>
                <a:spcPts val="300"/>
              </a:spcAft>
              <a:buClr>
                <a:sysClr val="windowText" lastClr="000000"/>
              </a:buClr>
              <a:defRPr/>
            </a:pPr>
            <a:r>
              <a:rPr lang="en-US" sz="1300" dirty="0">
                <a:solidFill>
                  <a:srgbClr val="000000"/>
                </a:solidFill>
              </a:rPr>
              <a:t>3020: “TestNav has detected that </a:t>
            </a:r>
            <a:r>
              <a:rPr lang="en-US" sz="1300" b="1" dirty="0" err="1">
                <a:solidFill>
                  <a:srgbClr val="000000"/>
                </a:solidFill>
              </a:rPr>
              <a:t>Command+Option+Esc</a:t>
            </a:r>
            <a:r>
              <a:rPr lang="en-US" sz="1300" dirty="0">
                <a:solidFill>
                  <a:srgbClr val="000000"/>
                </a:solidFill>
              </a:rPr>
              <a:t> has been typed...”</a:t>
            </a:r>
          </a:p>
          <a:p>
            <a:pPr lvl="1">
              <a:spcBef>
                <a:spcPts val="300"/>
              </a:spcBef>
              <a:spcAft>
                <a:spcPts val="300"/>
              </a:spcAft>
              <a:buClr>
                <a:sysClr val="windowText" lastClr="000000"/>
              </a:buClr>
              <a:defRPr/>
            </a:pPr>
            <a:r>
              <a:rPr lang="en-US" sz="1300" dirty="0">
                <a:solidFill>
                  <a:srgbClr val="000000"/>
                </a:solidFill>
              </a:rPr>
              <a:t>3022: “TestNav has detected that </a:t>
            </a:r>
            <a:r>
              <a:rPr lang="en-US" sz="1300" b="1" dirty="0" err="1">
                <a:solidFill>
                  <a:srgbClr val="000000"/>
                </a:solidFill>
              </a:rPr>
              <a:t>Ctrl+Alt+Del</a:t>
            </a:r>
            <a:r>
              <a:rPr lang="en-US" sz="1300" dirty="0">
                <a:solidFill>
                  <a:srgbClr val="000000"/>
                </a:solidFill>
              </a:rPr>
              <a:t> has been typed...”</a:t>
            </a:r>
          </a:p>
          <a:p>
            <a:pPr>
              <a:spcBef>
                <a:spcPts val="300"/>
              </a:spcBef>
              <a:spcAft>
                <a:spcPts val="300"/>
              </a:spcAft>
              <a:buClr>
                <a:sysClr val="windowText" lastClr="000000"/>
              </a:buClr>
              <a:defRPr/>
            </a:pPr>
            <a:r>
              <a:rPr lang="en-US" sz="1300" dirty="0">
                <a:solidFill>
                  <a:srgbClr val="000000"/>
                </a:solidFill>
              </a:rPr>
              <a:t>8026: “</a:t>
            </a:r>
            <a:r>
              <a:rPr lang="en-US" sz="1300" dirty="0">
                <a:solidFill>
                  <a:sysClr val="windowText" lastClr="000000"/>
                </a:solidFill>
              </a:rPr>
              <a:t>Unable to connect to the proctor caching computer. Please contact your administrator.”</a:t>
            </a:r>
          </a:p>
          <a:p>
            <a:pPr lvl="1">
              <a:spcBef>
                <a:spcPts val="300"/>
              </a:spcBef>
              <a:spcAft>
                <a:spcPts val="300"/>
              </a:spcAft>
              <a:buClr>
                <a:sysClr val="windowText" lastClr="000000"/>
              </a:buClr>
              <a:defRPr/>
            </a:pPr>
            <a:r>
              <a:rPr lang="en-US" sz="1300" dirty="0">
                <a:solidFill>
                  <a:srgbClr val="000000"/>
                </a:solidFill>
              </a:rPr>
              <a:t>Network connection issue between the testing device and the local proctor caching device</a:t>
            </a:r>
          </a:p>
        </p:txBody>
      </p:sp>
    </p:spTree>
    <p:extLst>
      <p:ext uri="{BB962C8B-B14F-4D97-AF65-F5344CB8AC3E}">
        <p14:creationId xmlns:p14="http://schemas.microsoft.com/office/powerpoint/2010/main" val="179777075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CDC25-18EC-47BA-9F6C-48D93026FE5B}"/>
              </a:ext>
            </a:extLst>
          </p:cNvPr>
          <p:cNvSpPr>
            <a:spLocks noGrp="1"/>
          </p:cNvSpPr>
          <p:nvPr>
            <p:ph type="title"/>
          </p:nvPr>
        </p:nvSpPr>
        <p:spPr/>
        <p:txBody>
          <a:bodyPr>
            <a:normAutofit/>
          </a:bodyPr>
          <a:lstStyle/>
          <a:p>
            <a:r>
              <a:rPr lang="en-US" sz="2800" dirty="0"/>
              <a:t>Error Codes – Next Steps</a:t>
            </a:r>
          </a:p>
        </p:txBody>
      </p:sp>
      <p:sp>
        <p:nvSpPr>
          <p:cNvPr id="3" name="Content Placeholder 2">
            <a:extLst>
              <a:ext uri="{FF2B5EF4-FFF2-40B4-BE49-F238E27FC236}">
                <a16:creationId xmlns:a16="http://schemas.microsoft.com/office/drawing/2014/main" id="{6538BC0A-C121-4797-95D4-A12A5F765934}"/>
              </a:ext>
            </a:extLst>
          </p:cNvPr>
          <p:cNvSpPr>
            <a:spLocks noGrp="1"/>
          </p:cNvSpPr>
          <p:nvPr>
            <p:ph type="body" idx="1"/>
          </p:nvPr>
        </p:nvSpPr>
        <p:spPr/>
        <p:txBody>
          <a:bodyPr>
            <a:normAutofit/>
          </a:bodyPr>
          <a:lstStyle/>
          <a:p>
            <a:pPr marL="285750" indent="-285750">
              <a:lnSpc>
                <a:spcPct val="100000"/>
              </a:lnSpc>
              <a:buClr>
                <a:sysClr val="windowText" lastClr="000000"/>
              </a:buClr>
              <a:defRPr/>
            </a:pPr>
            <a:r>
              <a:rPr lang="en-US" sz="1800" dirty="0">
                <a:solidFill>
                  <a:srgbClr val="000000"/>
                </a:solidFill>
              </a:rPr>
              <a:t>Resume the student’s test in </a:t>
            </a:r>
            <a:r>
              <a:rPr lang="en-US" sz="1800" dirty="0" err="1">
                <a:solidFill>
                  <a:srgbClr val="000000"/>
                </a:solidFill>
              </a:rPr>
              <a:t>PAnext</a:t>
            </a:r>
            <a:endParaRPr lang="en-US" sz="1800" baseline="30000" dirty="0">
              <a:solidFill>
                <a:srgbClr val="000000"/>
              </a:solidFill>
            </a:endParaRPr>
          </a:p>
          <a:p>
            <a:pPr marL="285750" indent="-285750">
              <a:lnSpc>
                <a:spcPct val="100000"/>
              </a:lnSpc>
              <a:buClr>
                <a:sysClr val="windowText" lastClr="000000"/>
              </a:buClr>
              <a:defRPr/>
            </a:pPr>
            <a:r>
              <a:rPr lang="en-US" sz="1800" dirty="0">
                <a:solidFill>
                  <a:srgbClr val="000000"/>
                </a:solidFill>
              </a:rPr>
              <a:t>Have the student log in again on the </a:t>
            </a:r>
            <a:r>
              <a:rPr lang="en-US" sz="1800" u="sng" dirty="0">
                <a:solidFill>
                  <a:srgbClr val="000000"/>
                </a:solidFill>
              </a:rPr>
              <a:t>same testing device</a:t>
            </a:r>
          </a:p>
          <a:p>
            <a:pPr lvl="1">
              <a:lnSpc>
                <a:spcPct val="100000"/>
              </a:lnSpc>
              <a:buClr>
                <a:sysClr val="windowText" lastClr="000000"/>
              </a:buClr>
              <a:buFont typeface="Arial" panose="020B0604020202020204" pitchFamily="34" charset="0"/>
              <a:buChar char="•"/>
              <a:defRPr/>
            </a:pPr>
            <a:r>
              <a:rPr lang="en-US" sz="1800" u="sng" dirty="0">
                <a:solidFill>
                  <a:srgbClr val="000000"/>
                </a:solidFill>
                <a:latin typeface="+mn-lt"/>
              </a:rPr>
              <a:t>Do not</a:t>
            </a:r>
            <a:r>
              <a:rPr lang="en-US" sz="1800" dirty="0">
                <a:solidFill>
                  <a:srgbClr val="000000"/>
                </a:solidFill>
                <a:latin typeface="+mn-lt"/>
              </a:rPr>
              <a:t> move the student to another testing device unless the student safely exits the test using the “sign out” feature in TestNav</a:t>
            </a:r>
            <a:endParaRPr lang="en-US" sz="1800" u="sng" dirty="0">
              <a:solidFill>
                <a:srgbClr val="000000"/>
              </a:solidFill>
              <a:latin typeface="+mn-lt"/>
            </a:endParaRPr>
          </a:p>
          <a:p>
            <a:pPr marL="285750" indent="-285750">
              <a:lnSpc>
                <a:spcPct val="100000"/>
              </a:lnSpc>
              <a:buClr>
                <a:sysClr val="windowText" lastClr="000000"/>
              </a:buClr>
              <a:defRPr/>
            </a:pPr>
            <a:r>
              <a:rPr lang="en-US" sz="1800" dirty="0">
                <a:solidFill>
                  <a:srgbClr val="000000"/>
                </a:solidFill>
              </a:rPr>
              <a:t>If the same error occurs repeatedly, or if the same error is affecting multiple students, contact the Technology Coordinator</a:t>
            </a:r>
          </a:p>
          <a:p>
            <a:endParaRPr lang="en-US" sz="1800" dirty="0"/>
          </a:p>
        </p:txBody>
      </p:sp>
      <p:sp>
        <p:nvSpPr>
          <p:cNvPr id="4" name="Slide Number Placeholder 3">
            <a:extLst>
              <a:ext uri="{FF2B5EF4-FFF2-40B4-BE49-F238E27FC236}">
                <a16:creationId xmlns:a16="http://schemas.microsoft.com/office/drawing/2014/main" id="{0921507A-E826-4FEB-9C46-664EDEFF79A8}"/>
              </a:ext>
            </a:extLst>
          </p:cNvPr>
          <p:cNvSpPr>
            <a:spLocks noGrp="1"/>
          </p:cNvSpPr>
          <p:nvPr>
            <p:ph type="sldNum" idx="12"/>
          </p:nvPr>
        </p:nvSpPr>
        <p:spPr/>
        <p:txBody>
          <a:bodyPr>
            <a:normAutofit/>
          </a:bodyPr>
          <a:lstStyle/>
          <a:p>
            <a:fld id="{C479D5F6-EDCB-402A-AC08-4943A1820E8F}" type="slidenum">
              <a:rPr lang="en-US" smtClean="0"/>
              <a:pPr/>
              <a:t>158</a:t>
            </a:fld>
            <a:endParaRPr lang="en-US" dirty="0"/>
          </a:p>
        </p:txBody>
      </p:sp>
      <p:sp>
        <p:nvSpPr>
          <p:cNvPr id="7" name="Diagonal Stripe 6">
            <a:hlinkClick r:id="rId2"/>
            <a:extLst>
              <a:ext uri="{FF2B5EF4-FFF2-40B4-BE49-F238E27FC236}">
                <a16:creationId xmlns:a16="http://schemas.microsoft.com/office/drawing/2014/main" id="{460108AB-1A65-3EBF-7FB0-A8BA390CBE7B}"/>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b="1" kern="0" dirty="0">
                <a:solidFill>
                  <a:prstClr val="black"/>
                </a:solidFill>
                <a:latin typeface="+mn-lt"/>
                <a:ea typeface="Roboto" panose="02000000000000000000" pitchFamily="2" charset="0"/>
                <a:cs typeface="Roboto" panose="02000000000000000000" pitchFamily="2" charset="0"/>
              </a:rPr>
              <a:t>Error Code Directory</a:t>
            </a:r>
          </a:p>
        </p:txBody>
      </p:sp>
    </p:spTree>
    <p:extLst>
      <p:ext uri="{BB962C8B-B14F-4D97-AF65-F5344CB8AC3E}">
        <p14:creationId xmlns:p14="http://schemas.microsoft.com/office/powerpoint/2010/main" val="261773501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69B53-CA95-46D6-AD85-8D4B9384184F}"/>
              </a:ext>
            </a:extLst>
          </p:cNvPr>
          <p:cNvSpPr>
            <a:spLocks noGrp="1"/>
          </p:cNvSpPr>
          <p:nvPr>
            <p:ph type="title"/>
          </p:nvPr>
        </p:nvSpPr>
        <p:spPr/>
        <p:txBody>
          <a:bodyPr>
            <a:normAutofit/>
          </a:bodyPr>
          <a:lstStyle/>
          <a:p>
            <a:r>
              <a:rPr lang="en-US" sz="2800" dirty="0"/>
              <a:t>Common Errors – 9059</a:t>
            </a:r>
          </a:p>
        </p:txBody>
      </p:sp>
      <p:sp>
        <p:nvSpPr>
          <p:cNvPr id="3" name="Content Placeholder 2">
            <a:extLst>
              <a:ext uri="{FF2B5EF4-FFF2-40B4-BE49-F238E27FC236}">
                <a16:creationId xmlns:a16="http://schemas.microsoft.com/office/drawing/2014/main" id="{C40CAC81-C9A3-4744-8AA9-1EFF5AB73787}"/>
              </a:ext>
            </a:extLst>
          </p:cNvPr>
          <p:cNvSpPr>
            <a:spLocks noGrp="1"/>
          </p:cNvSpPr>
          <p:nvPr>
            <p:ph type="body" idx="1"/>
          </p:nvPr>
        </p:nvSpPr>
        <p:spPr>
          <a:xfrm>
            <a:off x="311703" y="1152475"/>
            <a:ext cx="7753774" cy="3034800"/>
          </a:xfrm>
        </p:spPr>
        <p:txBody>
          <a:bodyPr>
            <a:normAutofit/>
          </a:bodyPr>
          <a:lstStyle/>
          <a:p>
            <a:pPr marL="285750" indent="-285750">
              <a:buClr>
                <a:sysClr val="windowText" lastClr="000000"/>
              </a:buClr>
              <a:defRPr/>
            </a:pPr>
            <a:r>
              <a:rPr lang="en-US" sz="1800" b="1" dirty="0">
                <a:solidFill>
                  <a:srgbClr val="000000"/>
                </a:solidFill>
              </a:rPr>
              <a:t>9059:</a:t>
            </a:r>
            <a:r>
              <a:rPr lang="en-US" sz="1800" dirty="0">
                <a:solidFill>
                  <a:srgbClr val="000000"/>
                </a:solidFill>
              </a:rPr>
              <a:t> “</a:t>
            </a:r>
            <a:r>
              <a:rPr lang="en-US" sz="1800" dirty="0">
                <a:solidFill>
                  <a:sysClr val="windowText" lastClr="000000"/>
                </a:solidFill>
              </a:rPr>
              <a:t>The username or password you entered is incorrect.”</a:t>
            </a:r>
            <a:endParaRPr lang="en-US" sz="1800" b="1" dirty="0">
              <a:solidFill>
                <a:srgbClr val="000000"/>
              </a:solidFill>
            </a:endParaRPr>
          </a:p>
          <a:p>
            <a:pPr marL="285750" indent="-285750">
              <a:buClr>
                <a:sysClr val="windowText" lastClr="000000"/>
              </a:buClr>
              <a:defRPr/>
            </a:pPr>
            <a:r>
              <a:rPr lang="en-US" sz="1800" dirty="0">
                <a:solidFill>
                  <a:srgbClr val="000000"/>
                </a:solidFill>
              </a:rPr>
              <a:t>If the username and password being used are accurate, the student may be on the incorrect login page</a:t>
            </a:r>
          </a:p>
          <a:p>
            <a:pPr lvl="1">
              <a:buClr>
                <a:sysClr val="windowText" lastClr="000000"/>
              </a:buClr>
              <a:buFont typeface="Arial" panose="020B0604020202020204" pitchFamily="34" charset="0"/>
              <a:buChar char="•"/>
              <a:defRPr/>
            </a:pPr>
            <a:r>
              <a:rPr lang="en-US" sz="1800" dirty="0">
                <a:solidFill>
                  <a:srgbClr val="000000"/>
                </a:solidFill>
                <a:latin typeface="+mn-lt"/>
              </a:rPr>
              <a:t> “Colorado”</a:t>
            </a:r>
          </a:p>
          <a:p>
            <a:endParaRPr lang="en-US" sz="1800" dirty="0"/>
          </a:p>
        </p:txBody>
      </p:sp>
      <p:sp>
        <p:nvSpPr>
          <p:cNvPr id="4" name="Slide Number Placeholder 3">
            <a:extLst>
              <a:ext uri="{FF2B5EF4-FFF2-40B4-BE49-F238E27FC236}">
                <a16:creationId xmlns:a16="http://schemas.microsoft.com/office/drawing/2014/main" id="{64BCAB5B-4E7E-4490-9351-73BE63AB2B4F}"/>
              </a:ext>
            </a:extLst>
          </p:cNvPr>
          <p:cNvSpPr>
            <a:spLocks noGrp="1"/>
          </p:cNvSpPr>
          <p:nvPr>
            <p:ph type="sldNum" idx="12"/>
          </p:nvPr>
        </p:nvSpPr>
        <p:spPr/>
        <p:txBody>
          <a:bodyPr>
            <a:normAutofit/>
          </a:bodyPr>
          <a:lstStyle/>
          <a:p>
            <a:fld id="{C479D5F6-EDCB-402A-AC08-4943A1820E8F}" type="slidenum">
              <a:rPr lang="en-US" smtClean="0"/>
              <a:pPr/>
              <a:t>159</a:t>
            </a:fld>
            <a:endParaRPr lang="en-US" dirty="0"/>
          </a:p>
        </p:txBody>
      </p:sp>
      <p:pic>
        <p:nvPicPr>
          <p:cNvPr id="6" name="Picture 5"/>
          <p:cNvPicPr>
            <a:picLocks noChangeAspect="1"/>
          </p:cNvPicPr>
          <p:nvPr/>
        </p:nvPicPr>
        <p:blipFill>
          <a:blip r:embed="rId2"/>
          <a:stretch>
            <a:fillRect/>
          </a:stretch>
        </p:blipFill>
        <p:spPr>
          <a:xfrm>
            <a:off x="4019425" y="2357448"/>
            <a:ext cx="3371650" cy="2466725"/>
          </a:xfrm>
          <a:prstGeom prst="rect">
            <a:avLst/>
          </a:prstGeom>
          <a:ln>
            <a:noFill/>
          </a:ln>
          <a:effectLst>
            <a:outerShdw blurRad="50800" dist="38100" dir="2700000" algn="tl" rotWithShape="0">
              <a:prstClr val="black">
                <a:alpha val="40000"/>
              </a:prstClr>
            </a:outerShdw>
          </a:effectLst>
        </p:spPr>
      </p:pic>
      <p:sp>
        <p:nvSpPr>
          <p:cNvPr id="9" name="Right Arrow 8"/>
          <p:cNvSpPr/>
          <p:nvPr/>
        </p:nvSpPr>
        <p:spPr>
          <a:xfrm rot="1391910">
            <a:off x="4239215" y="2270096"/>
            <a:ext cx="918576" cy="653609"/>
          </a:xfrm>
          <a:prstGeom prst="rightArrow">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Tree>
    <p:extLst>
      <p:ext uri="{BB962C8B-B14F-4D97-AF65-F5344CB8AC3E}">
        <p14:creationId xmlns:p14="http://schemas.microsoft.com/office/powerpoint/2010/main" val="2303927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25B91-86B5-02DA-29BE-80D1E2CA8DC6}"/>
              </a:ext>
            </a:extLst>
          </p:cNvPr>
          <p:cNvSpPr>
            <a:spLocks noGrp="1"/>
          </p:cNvSpPr>
          <p:nvPr>
            <p:ph type="title"/>
          </p:nvPr>
        </p:nvSpPr>
        <p:spPr/>
        <p:txBody>
          <a:bodyPr/>
          <a:lstStyle/>
          <a:p>
            <a:r>
              <a:rPr lang="en-US" sz="2800" dirty="0"/>
              <a:t>District Testing Selections</a:t>
            </a:r>
          </a:p>
        </p:txBody>
      </p:sp>
      <p:sp>
        <p:nvSpPr>
          <p:cNvPr id="3" name="Text Placeholder 2">
            <a:extLst>
              <a:ext uri="{FF2B5EF4-FFF2-40B4-BE49-F238E27FC236}">
                <a16:creationId xmlns:a16="http://schemas.microsoft.com/office/drawing/2014/main" id="{82974A9B-8595-CB17-B0D0-8CD6D4DB529E}"/>
              </a:ext>
            </a:extLst>
          </p:cNvPr>
          <p:cNvSpPr>
            <a:spLocks noGrp="1"/>
          </p:cNvSpPr>
          <p:nvPr>
            <p:ph type="body" idx="1"/>
          </p:nvPr>
        </p:nvSpPr>
        <p:spPr/>
        <p:txBody>
          <a:bodyPr>
            <a:noAutofit/>
          </a:bodyPr>
          <a:lstStyle/>
          <a:p>
            <a:pPr marL="342900" indent="-342900">
              <a:lnSpc>
                <a:spcPct val="100000"/>
              </a:lnSpc>
              <a:spcBef>
                <a:spcPts val="200"/>
              </a:spcBef>
              <a:spcAft>
                <a:spcPts val="200"/>
              </a:spcAft>
            </a:pPr>
            <a:r>
              <a:rPr lang="en-US" sz="1400" b="1" dirty="0">
                <a:solidFill>
                  <a:srgbClr val="488BC9"/>
                </a:solidFill>
              </a:rPr>
              <a:t>DACs complete the </a:t>
            </a:r>
            <a:r>
              <a:rPr lang="en-US" sz="1400" b="1" i="1" dirty="0">
                <a:solidFill>
                  <a:srgbClr val="488BC9"/>
                </a:solidFill>
              </a:rPr>
              <a:t>District Testing Information and Format Selections</a:t>
            </a:r>
            <a:r>
              <a:rPr lang="en-US" sz="1400" b="1" dirty="0">
                <a:solidFill>
                  <a:srgbClr val="488BC9"/>
                </a:solidFill>
              </a:rPr>
              <a:t> form</a:t>
            </a:r>
          </a:p>
          <a:p>
            <a:pPr marL="800100" lvl="1" indent="-342900">
              <a:lnSpc>
                <a:spcPct val="100000"/>
              </a:lnSpc>
              <a:spcBef>
                <a:spcPts val="200"/>
              </a:spcBef>
              <a:spcAft>
                <a:spcPts val="200"/>
              </a:spcAft>
            </a:pPr>
            <a:r>
              <a:rPr lang="en-US" dirty="0">
                <a:solidFill>
                  <a:srgbClr val="488BC9"/>
                </a:solidFill>
              </a:rPr>
              <a:t>This is an online form – link shared with official (i.e., Superintendent-appointed) DACs after completion of the CDE-hosted virtual CMAS Administration Training for DACs</a:t>
            </a:r>
          </a:p>
          <a:p>
            <a:pPr marL="342900" indent="-342900">
              <a:lnSpc>
                <a:spcPct val="100000"/>
              </a:lnSpc>
              <a:spcBef>
                <a:spcPts val="200"/>
              </a:spcBef>
              <a:spcAft>
                <a:spcPts val="200"/>
              </a:spcAft>
            </a:pPr>
            <a:r>
              <a:rPr lang="en-US" sz="1400" dirty="0"/>
              <a:t>Testing window dates</a:t>
            </a:r>
          </a:p>
          <a:p>
            <a:pPr marL="342900" indent="-342900">
              <a:lnSpc>
                <a:spcPct val="100000"/>
              </a:lnSpc>
              <a:spcBef>
                <a:spcPts val="200"/>
              </a:spcBef>
              <a:spcAft>
                <a:spcPts val="200"/>
              </a:spcAft>
            </a:pPr>
            <a:r>
              <a:rPr lang="en-US" sz="1400" dirty="0"/>
              <a:t>Transfer request contact </a:t>
            </a:r>
            <a:r>
              <a:rPr lang="en-US" sz="1400" dirty="0">
                <a:solidFill>
                  <a:schemeClr val="tx1"/>
                </a:solidFill>
              </a:rPr>
              <a:t>information</a:t>
            </a:r>
          </a:p>
          <a:p>
            <a:pPr marL="342900" indent="-342900">
              <a:lnSpc>
                <a:spcPct val="100000"/>
              </a:lnSpc>
              <a:spcBef>
                <a:spcPts val="200"/>
              </a:spcBef>
              <a:spcAft>
                <a:spcPts val="200"/>
              </a:spcAft>
            </a:pPr>
            <a:r>
              <a:rPr lang="en-US" sz="1400" dirty="0"/>
              <a:t>Test format selections by school, grade, and content area</a:t>
            </a:r>
          </a:p>
          <a:p>
            <a:pPr marL="342900" indent="-342900">
              <a:lnSpc>
                <a:spcPct val="100000"/>
              </a:lnSpc>
              <a:spcBef>
                <a:spcPts val="200"/>
              </a:spcBef>
              <a:spcAft>
                <a:spcPts val="200"/>
              </a:spcAft>
            </a:pPr>
            <a:r>
              <a:rPr lang="en-US" sz="1400" dirty="0"/>
              <a:t>Other district information (e.g., closure days, spring break dates, availability for receiving shipments)</a:t>
            </a:r>
          </a:p>
          <a:p>
            <a:pPr marL="342900" indent="-342900">
              <a:lnSpc>
                <a:spcPct val="100000"/>
              </a:lnSpc>
              <a:spcBef>
                <a:spcPts val="200"/>
              </a:spcBef>
              <a:spcAft>
                <a:spcPts val="200"/>
              </a:spcAft>
            </a:pPr>
            <a:r>
              <a:rPr lang="en-US" sz="1400" dirty="0"/>
              <a:t>Submit the online form by </a:t>
            </a:r>
            <a:r>
              <a:rPr lang="en-US" sz="1400" b="1" dirty="0">
                <a:solidFill>
                  <a:srgbClr val="488BC9"/>
                </a:solidFill>
              </a:rPr>
              <a:t>December 15, 2024</a:t>
            </a:r>
            <a:endParaRPr lang="en-US" sz="1400" dirty="0">
              <a:solidFill>
                <a:srgbClr val="488BC9"/>
              </a:solidFill>
            </a:endParaRPr>
          </a:p>
        </p:txBody>
      </p:sp>
      <p:sp>
        <p:nvSpPr>
          <p:cNvPr id="5" name="7-Point Star 4">
            <a:extLst>
              <a:ext uri="{FF2B5EF4-FFF2-40B4-BE49-F238E27FC236}">
                <a16:creationId xmlns:a16="http://schemas.microsoft.com/office/drawing/2014/main" id="{50120C53-4A49-7CBD-D772-364D1AD1EB66}"/>
              </a:ext>
            </a:extLst>
          </p:cNvPr>
          <p:cNvSpPr/>
          <p:nvPr/>
        </p:nvSpPr>
        <p:spPr>
          <a:xfrm>
            <a:off x="4889485" y="542476"/>
            <a:ext cx="1400233" cy="741300"/>
          </a:xfrm>
          <a:prstGeom prst="star7">
            <a:avLst/>
          </a:prstGeom>
          <a:gradFill>
            <a:gsLst>
              <a:gs pos="0">
                <a:srgbClr val="55A1D5"/>
              </a:gs>
              <a:gs pos="100000">
                <a:srgbClr val="5BCBD4"/>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100" dirty="0">
                <a:solidFill>
                  <a:schemeClr val="tx1"/>
                </a:solidFill>
              </a:rPr>
              <a:t>Common Question</a:t>
            </a:r>
          </a:p>
        </p:txBody>
      </p:sp>
    </p:spTree>
    <p:extLst>
      <p:ext uri="{BB962C8B-B14F-4D97-AF65-F5344CB8AC3E}">
        <p14:creationId xmlns:p14="http://schemas.microsoft.com/office/powerpoint/2010/main" val="65237523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F7AE2-ACB3-4713-AD4C-C239FDF17678}"/>
              </a:ext>
            </a:extLst>
          </p:cNvPr>
          <p:cNvSpPr>
            <a:spLocks noGrp="1"/>
          </p:cNvSpPr>
          <p:nvPr>
            <p:ph type="title"/>
          </p:nvPr>
        </p:nvSpPr>
        <p:spPr/>
        <p:txBody>
          <a:bodyPr>
            <a:normAutofit/>
          </a:bodyPr>
          <a:lstStyle/>
          <a:p>
            <a:r>
              <a:rPr lang="en-US" sz="2800" dirty="0"/>
              <a:t>TestNav</a:t>
            </a:r>
          </a:p>
        </p:txBody>
      </p:sp>
      <p:sp>
        <p:nvSpPr>
          <p:cNvPr id="3" name="Content Placeholder 2">
            <a:extLst>
              <a:ext uri="{FF2B5EF4-FFF2-40B4-BE49-F238E27FC236}">
                <a16:creationId xmlns:a16="http://schemas.microsoft.com/office/drawing/2014/main" id="{19DE0661-3CB3-4B19-B3F3-78DEA27D57E9}"/>
              </a:ext>
            </a:extLst>
          </p:cNvPr>
          <p:cNvSpPr>
            <a:spLocks noGrp="1"/>
          </p:cNvSpPr>
          <p:nvPr>
            <p:ph type="body" idx="1"/>
          </p:nvPr>
        </p:nvSpPr>
        <p:spPr>
          <a:xfrm>
            <a:off x="311702" y="953477"/>
            <a:ext cx="8487741" cy="3233798"/>
          </a:xfrm>
        </p:spPr>
        <p:txBody>
          <a:bodyPr>
            <a:normAutofit/>
          </a:bodyPr>
          <a:lstStyle/>
          <a:p>
            <a:pPr marL="0" indent="0">
              <a:lnSpc>
                <a:spcPct val="100000"/>
              </a:lnSpc>
              <a:buNone/>
            </a:pPr>
            <a:r>
              <a:rPr lang="en-US" sz="1800" b="1" dirty="0">
                <a:solidFill>
                  <a:prstClr val="black"/>
                </a:solidFill>
                <a:ea typeface="ＭＳ Ｐゴシック" pitchFamily="34" charset="-128"/>
              </a:rPr>
              <a:t>Note</a:t>
            </a:r>
            <a:r>
              <a:rPr lang="en-US" sz="1800" dirty="0">
                <a:solidFill>
                  <a:prstClr val="black"/>
                </a:solidFill>
                <a:ea typeface="ＭＳ Ｐゴシック" pitchFamily="34" charset="-128"/>
              </a:rPr>
              <a:t>: The Sign In page should say “Colorado” above the Username and Password fields. If it doesn’t, click the User Icon and select “Choose a different customer”.</a:t>
            </a:r>
          </a:p>
          <a:p>
            <a:endParaRPr lang="en-US" sz="1800" dirty="0"/>
          </a:p>
        </p:txBody>
      </p:sp>
      <p:sp>
        <p:nvSpPr>
          <p:cNvPr id="4" name="Slide Number Placeholder 3">
            <a:extLst>
              <a:ext uri="{FF2B5EF4-FFF2-40B4-BE49-F238E27FC236}">
                <a16:creationId xmlns:a16="http://schemas.microsoft.com/office/drawing/2014/main" id="{307478E9-5300-4F59-B075-BE733674524C}"/>
              </a:ext>
            </a:extLst>
          </p:cNvPr>
          <p:cNvSpPr>
            <a:spLocks noGrp="1"/>
          </p:cNvSpPr>
          <p:nvPr>
            <p:ph type="sldNum" idx="12"/>
          </p:nvPr>
        </p:nvSpPr>
        <p:spPr/>
        <p:txBody>
          <a:bodyPr>
            <a:normAutofit/>
          </a:bodyPr>
          <a:lstStyle/>
          <a:p>
            <a:fld id="{C479D5F6-EDCB-402A-AC08-4943A1820E8F}" type="slidenum">
              <a:rPr lang="en-US" smtClean="0"/>
              <a:pPr/>
              <a:t>160</a:t>
            </a:fld>
            <a:endParaRPr lang="en-US" dirty="0"/>
          </a:p>
        </p:txBody>
      </p:sp>
      <p:pic>
        <p:nvPicPr>
          <p:cNvPr id="8" name="Picture 7"/>
          <p:cNvPicPr>
            <a:picLocks noChangeAspect="1"/>
          </p:cNvPicPr>
          <p:nvPr/>
        </p:nvPicPr>
        <p:blipFill>
          <a:blip r:embed="rId2"/>
          <a:stretch>
            <a:fillRect/>
          </a:stretch>
        </p:blipFill>
        <p:spPr>
          <a:xfrm>
            <a:off x="3211976" y="2131775"/>
            <a:ext cx="4517588" cy="3011725"/>
          </a:xfrm>
          <a:prstGeom prst="rect">
            <a:avLst/>
          </a:prstGeom>
          <a:ln>
            <a:noFill/>
          </a:ln>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3"/>
          <a:stretch>
            <a:fillRect/>
          </a:stretch>
        </p:blipFill>
        <p:spPr>
          <a:xfrm>
            <a:off x="6269312" y="1628636"/>
            <a:ext cx="2156897" cy="1007836"/>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585560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F1880-D48D-4BC3-A386-85DB05097EDC}"/>
              </a:ext>
            </a:extLst>
          </p:cNvPr>
          <p:cNvSpPr>
            <a:spLocks noGrp="1"/>
          </p:cNvSpPr>
          <p:nvPr>
            <p:ph type="title"/>
          </p:nvPr>
        </p:nvSpPr>
        <p:spPr/>
        <p:txBody>
          <a:bodyPr>
            <a:normAutofit/>
          </a:bodyPr>
          <a:lstStyle/>
          <a:p>
            <a:r>
              <a:rPr lang="en-US" sz="2800" dirty="0"/>
              <a:t>“Early Submission” of Test</a:t>
            </a:r>
          </a:p>
        </p:txBody>
      </p:sp>
      <p:sp>
        <p:nvSpPr>
          <p:cNvPr id="3" name="Content Placeholder 2">
            <a:extLst>
              <a:ext uri="{FF2B5EF4-FFF2-40B4-BE49-F238E27FC236}">
                <a16:creationId xmlns:a16="http://schemas.microsoft.com/office/drawing/2014/main" id="{CD49451F-D5B9-4FAC-BEFD-F7F838DEDE59}"/>
              </a:ext>
            </a:extLst>
          </p:cNvPr>
          <p:cNvSpPr>
            <a:spLocks noGrp="1"/>
          </p:cNvSpPr>
          <p:nvPr>
            <p:ph type="body" idx="1"/>
          </p:nvPr>
        </p:nvSpPr>
        <p:spPr/>
        <p:txBody>
          <a:bodyPr>
            <a:normAutofit/>
          </a:bodyPr>
          <a:lstStyle/>
          <a:p>
            <a:pPr marL="285750" indent="-285750">
              <a:lnSpc>
                <a:spcPct val="100000"/>
              </a:lnSpc>
              <a:defRPr/>
            </a:pPr>
            <a:r>
              <a:rPr lang="en-US" sz="1800" dirty="0">
                <a:solidFill>
                  <a:sysClr val="windowText" lastClr="000000"/>
                </a:solidFill>
              </a:rPr>
              <a:t>There are no confirmed cases of a student getting “kicked out” of TestNav and the test submitting itself </a:t>
            </a:r>
          </a:p>
          <a:p>
            <a:pPr lvl="1">
              <a:lnSpc>
                <a:spcPct val="100000"/>
              </a:lnSpc>
              <a:buFont typeface="Arial" panose="020B0604020202020204" pitchFamily="34" charset="0"/>
              <a:buChar char="•"/>
              <a:defRPr/>
            </a:pPr>
            <a:r>
              <a:rPr lang="en-US" sz="1800" dirty="0">
                <a:solidFill>
                  <a:sysClr val="windowText" lastClr="000000"/>
                </a:solidFill>
                <a:latin typeface="+mn-lt"/>
              </a:rPr>
              <a:t>In all cases where a student’s test was submitted and the log files were sent to Pearson, the student followed the on-screen logout procedures and selected the </a:t>
            </a:r>
            <a:r>
              <a:rPr lang="en-US" sz="1800" b="1" dirty="0">
                <a:solidFill>
                  <a:sysClr val="windowText" lastClr="000000"/>
                </a:solidFill>
                <a:latin typeface="+mn-lt"/>
              </a:rPr>
              <a:t>submit</a:t>
            </a:r>
            <a:r>
              <a:rPr lang="en-US" sz="1800" dirty="0">
                <a:solidFill>
                  <a:sysClr val="windowText" lastClr="000000"/>
                </a:solidFill>
                <a:latin typeface="+mn-lt"/>
              </a:rPr>
              <a:t> button </a:t>
            </a:r>
          </a:p>
          <a:p>
            <a:pPr marL="285750" indent="-285750">
              <a:lnSpc>
                <a:spcPct val="100000"/>
              </a:lnSpc>
              <a:defRPr/>
            </a:pPr>
            <a:r>
              <a:rPr lang="en-US" sz="1800" dirty="0">
                <a:solidFill>
                  <a:sysClr val="windowText" lastClr="000000"/>
                </a:solidFill>
              </a:rPr>
              <a:t>CDE </a:t>
            </a:r>
            <a:r>
              <a:rPr lang="en-US" sz="1800" dirty="0" err="1">
                <a:solidFill>
                  <a:sysClr val="windowText" lastClr="000000"/>
                </a:solidFill>
              </a:rPr>
              <a:t>unsubmits</a:t>
            </a:r>
            <a:r>
              <a:rPr lang="en-US" sz="1800" dirty="0">
                <a:solidFill>
                  <a:sysClr val="windowText" lastClr="000000"/>
                </a:solidFill>
              </a:rPr>
              <a:t> tests for: </a:t>
            </a:r>
          </a:p>
          <a:p>
            <a:pPr lvl="1">
              <a:lnSpc>
                <a:spcPct val="100000"/>
              </a:lnSpc>
              <a:buFont typeface="Arial" panose="020B0604020202020204" pitchFamily="34" charset="0"/>
              <a:buChar char="•"/>
              <a:defRPr/>
            </a:pPr>
            <a:r>
              <a:rPr lang="en-US" sz="1800" dirty="0">
                <a:solidFill>
                  <a:sysClr val="windowText" lastClr="000000"/>
                </a:solidFill>
                <a:latin typeface="+mn-lt"/>
              </a:rPr>
              <a:t>3</a:t>
            </a:r>
            <a:r>
              <a:rPr lang="en-US" sz="1800" baseline="30000" dirty="0">
                <a:solidFill>
                  <a:sysClr val="windowText" lastClr="000000"/>
                </a:solidFill>
                <a:latin typeface="+mn-lt"/>
              </a:rPr>
              <a:t>rd</a:t>
            </a:r>
            <a:r>
              <a:rPr lang="en-US" sz="1800" dirty="0">
                <a:solidFill>
                  <a:sysClr val="windowText" lastClr="000000"/>
                </a:solidFill>
                <a:latin typeface="+mn-lt"/>
              </a:rPr>
              <a:t> graders </a:t>
            </a:r>
            <a:r>
              <a:rPr lang="en-US" sz="1800" b="1" dirty="0">
                <a:solidFill>
                  <a:sysClr val="windowText" lastClr="000000"/>
                </a:solidFill>
                <a:latin typeface="+mn-lt"/>
              </a:rPr>
              <a:t>one</a:t>
            </a:r>
            <a:r>
              <a:rPr lang="en-US" sz="1800" dirty="0">
                <a:solidFill>
                  <a:sysClr val="windowText" lastClr="000000"/>
                </a:solidFill>
                <a:latin typeface="+mn-lt"/>
              </a:rPr>
              <a:t> time only</a:t>
            </a:r>
          </a:p>
          <a:p>
            <a:pPr lvl="1">
              <a:lnSpc>
                <a:spcPct val="100000"/>
              </a:lnSpc>
              <a:buFont typeface="Arial" panose="020B0604020202020204" pitchFamily="34" charset="0"/>
              <a:buChar char="•"/>
              <a:defRPr/>
            </a:pPr>
            <a:r>
              <a:rPr lang="en-US" sz="1800" dirty="0">
                <a:solidFill>
                  <a:sysClr val="windowText" lastClr="000000"/>
                </a:solidFill>
                <a:latin typeface="+mn-lt"/>
              </a:rPr>
              <a:t>Transcription</a:t>
            </a:r>
          </a:p>
          <a:p>
            <a:pPr lvl="1">
              <a:lnSpc>
                <a:spcPct val="100000"/>
              </a:lnSpc>
              <a:buFont typeface="Arial" panose="020B0604020202020204" pitchFamily="34" charset="0"/>
              <a:buChar char="•"/>
              <a:defRPr/>
            </a:pPr>
            <a:r>
              <a:rPr lang="en-US" sz="1800" dirty="0">
                <a:solidFill>
                  <a:sysClr val="windowText" lastClr="000000"/>
                </a:solidFill>
                <a:latin typeface="+mn-lt"/>
              </a:rPr>
              <a:t>Other grades: If log files sent to Pearson show the student did not submit the test</a:t>
            </a:r>
            <a:endParaRPr lang="en-US" sz="1800" dirty="0">
              <a:solidFill>
                <a:srgbClr val="000000"/>
              </a:solidFill>
              <a:latin typeface="+mn-lt"/>
            </a:endParaRPr>
          </a:p>
          <a:p>
            <a:endParaRPr lang="en-US" sz="1800" dirty="0"/>
          </a:p>
        </p:txBody>
      </p:sp>
      <p:sp>
        <p:nvSpPr>
          <p:cNvPr id="4" name="Slide Number Placeholder 3">
            <a:extLst>
              <a:ext uri="{FF2B5EF4-FFF2-40B4-BE49-F238E27FC236}">
                <a16:creationId xmlns:a16="http://schemas.microsoft.com/office/drawing/2014/main" id="{073496CE-F9DE-4ABF-9DF3-99848D4CAD24}"/>
              </a:ext>
            </a:extLst>
          </p:cNvPr>
          <p:cNvSpPr>
            <a:spLocks noGrp="1"/>
          </p:cNvSpPr>
          <p:nvPr>
            <p:ph type="sldNum" idx="12"/>
          </p:nvPr>
        </p:nvSpPr>
        <p:spPr/>
        <p:txBody>
          <a:bodyPr>
            <a:normAutofit/>
          </a:bodyPr>
          <a:lstStyle/>
          <a:p>
            <a:fld id="{C479D5F6-EDCB-402A-AC08-4943A1820E8F}" type="slidenum">
              <a:rPr lang="en-US" smtClean="0"/>
              <a:pPr/>
              <a:t>161</a:t>
            </a:fld>
            <a:endParaRPr lang="en-US" dirty="0"/>
          </a:p>
        </p:txBody>
      </p:sp>
    </p:spTree>
    <p:extLst>
      <p:ext uri="{BB962C8B-B14F-4D97-AF65-F5344CB8AC3E}">
        <p14:creationId xmlns:p14="http://schemas.microsoft.com/office/powerpoint/2010/main" val="370760391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B6750-0C23-488B-B599-9C744676BAB9}"/>
              </a:ext>
            </a:extLst>
          </p:cNvPr>
          <p:cNvSpPr>
            <a:spLocks noGrp="1"/>
          </p:cNvSpPr>
          <p:nvPr>
            <p:ph type="title"/>
          </p:nvPr>
        </p:nvSpPr>
        <p:spPr/>
        <p:txBody>
          <a:bodyPr>
            <a:normAutofit/>
          </a:bodyPr>
          <a:lstStyle/>
          <a:p>
            <a:r>
              <a:rPr lang="en-US" sz="2800" dirty="0"/>
              <a:t>Student Logs into Another Student’s Test</a:t>
            </a:r>
          </a:p>
        </p:txBody>
      </p:sp>
      <p:sp>
        <p:nvSpPr>
          <p:cNvPr id="3" name="Content Placeholder 2">
            <a:extLst>
              <a:ext uri="{FF2B5EF4-FFF2-40B4-BE49-F238E27FC236}">
                <a16:creationId xmlns:a16="http://schemas.microsoft.com/office/drawing/2014/main" id="{CADCA4A4-7B7C-45F8-9673-8848AA3E2289}"/>
              </a:ext>
            </a:extLst>
          </p:cNvPr>
          <p:cNvSpPr>
            <a:spLocks noGrp="1"/>
          </p:cNvSpPr>
          <p:nvPr>
            <p:ph type="body" idx="1"/>
          </p:nvPr>
        </p:nvSpPr>
        <p:spPr>
          <a:xfrm>
            <a:off x="311702" y="906585"/>
            <a:ext cx="8487741" cy="3280690"/>
          </a:xfrm>
        </p:spPr>
        <p:txBody>
          <a:bodyPr>
            <a:noAutofit/>
          </a:bodyPr>
          <a:lstStyle/>
          <a:p>
            <a:pPr marL="0" indent="0">
              <a:buNone/>
              <a:defRPr/>
            </a:pPr>
            <a:r>
              <a:rPr lang="en-US" sz="1800" dirty="0">
                <a:solidFill>
                  <a:sysClr val="windowText" lastClr="000000"/>
                </a:solidFill>
              </a:rPr>
              <a:t>Student A logs into Student B’s test</a:t>
            </a:r>
          </a:p>
          <a:p>
            <a:pPr marL="728663" lvl="1" indent="-385763">
              <a:lnSpc>
                <a:spcPct val="100000"/>
              </a:lnSpc>
              <a:spcBef>
                <a:spcPts val="150"/>
              </a:spcBef>
              <a:spcAft>
                <a:spcPts val="150"/>
              </a:spcAft>
              <a:buFont typeface="+mj-lt"/>
              <a:buAutoNum type="arabicPeriod"/>
              <a:defRPr/>
            </a:pPr>
            <a:r>
              <a:rPr lang="en-US" dirty="0">
                <a:solidFill>
                  <a:sysClr val="windowText" lastClr="000000"/>
                </a:solidFill>
                <a:latin typeface="+mn-lt"/>
              </a:rPr>
              <a:t>Immediately exit the test</a:t>
            </a:r>
          </a:p>
          <a:p>
            <a:pPr marL="1016794" lvl="2" indent="-285750">
              <a:lnSpc>
                <a:spcPct val="100000"/>
              </a:lnSpc>
              <a:spcBef>
                <a:spcPts val="150"/>
              </a:spcBef>
              <a:spcAft>
                <a:spcPts val="150"/>
              </a:spcAft>
              <a:buFont typeface="Arial" panose="020B0604020202020204" pitchFamily="34" charset="0"/>
              <a:buChar char="•"/>
              <a:defRPr/>
            </a:pPr>
            <a:r>
              <a:rPr lang="en-US" sz="1200" dirty="0">
                <a:solidFill>
                  <a:sysClr val="windowText" lastClr="000000"/>
                </a:solidFill>
                <a:latin typeface="+mn-lt"/>
              </a:rPr>
              <a:t>Do not have Student A or Student B continue/start testing</a:t>
            </a:r>
            <a:endParaRPr lang="en-US" dirty="0">
              <a:solidFill>
                <a:sysClr val="windowText" lastClr="000000"/>
              </a:solidFill>
              <a:latin typeface="+mn-lt"/>
            </a:endParaRPr>
          </a:p>
          <a:p>
            <a:pPr marL="728663" lvl="1" indent="-385763">
              <a:lnSpc>
                <a:spcPct val="100000"/>
              </a:lnSpc>
              <a:spcBef>
                <a:spcPts val="150"/>
              </a:spcBef>
              <a:spcAft>
                <a:spcPts val="150"/>
              </a:spcAft>
              <a:buFont typeface="+mj-lt"/>
              <a:buAutoNum type="arabicPeriod"/>
              <a:defRPr/>
            </a:pPr>
            <a:r>
              <a:rPr lang="en-US" dirty="0">
                <a:solidFill>
                  <a:sysClr val="windowText" lastClr="000000"/>
                </a:solidFill>
                <a:latin typeface="+mn-lt"/>
              </a:rPr>
              <a:t>School immediately contacts DAC</a:t>
            </a:r>
          </a:p>
          <a:p>
            <a:pPr marL="728663" lvl="1" indent="-385763">
              <a:lnSpc>
                <a:spcPct val="100000"/>
              </a:lnSpc>
              <a:spcBef>
                <a:spcPts val="150"/>
              </a:spcBef>
              <a:spcAft>
                <a:spcPts val="150"/>
              </a:spcAft>
              <a:buFont typeface="+mj-lt"/>
              <a:buAutoNum type="arabicPeriod"/>
              <a:defRPr/>
            </a:pPr>
            <a:r>
              <a:rPr lang="en-US" dirty="0">
                <a:solidFill>
                  <a:sysClr val="windowText" lastClr="000000"/>
                </a:solidFill>
                <a:latin typeface="+mn-lt"/>
              </a:rPr>
              <a:t>DAC immediately contacts CDE  </a:t>
            </a:r>
          </a:p>
          <a:p>
            <a:pPr marL="1016794" lvl="2" indent="-285750">
              <a:lnSpc>
                <a:spcPct val="100000"/>
              </a:lnSpc>
              <a:spcBef>
                <a:spcPts val="150"/>
              </a:spcBef>
              <a:spcAft>
                <a:spcPts val="150"/>
              </a:spcAft>
              <a:buFont typeface="Arial" panose="020B0604020202020204" pitchFamily="34" charset="0"/>
              <a:buChar char="•"/>
              <a:defRPr/>
            </a:pPr>
            <a:r>
              <a:rPr lang="en-US" sz="1200" dirty="0">
                <a:solidFill>
                  <a:sysClr val="windowText" lastClr="000000"/>
                </a:solidFill>
                <a:latin typeface="+mn-lt"/>
              </a:rPr>
              <a:t>If Student B hasn’t touched the test, CDE may be able to move the test into Student A’s name</a:t>
            </a:r>
          </a:p>
          <a:p>
            <a:pPr marL="1271587" lvl="3" indent="-285750">
              <a:lnSpc>
                <a:spcPct val="100000"/>
              </a:lnSpc>
              <a:spcBef>
                <a:spcPts val="150"/>
              </a:spcBef>
              <a:spcAft>
                <a:spcPts val="150"/>
              </a:spcAft>
              <a:buFont typeface="Arial" panose="020B0604020202020204" pitchFamily="34" charset="0"/>
              <a:buChar char="•"/>
              <a:defRPr/>
            </a:pPr>
            <a:r>
              <a:rPr lang="en-US" sz="1200" dirty="0">
                <a:solidFill>
                  <a:sysClr val="windowText" lastClr="000000"/>
                </a:solidFill>
                <a:latin typeface="+mn-lt"/>
              </a:rPr>
              <a:t>Moves the whole test</a:t>
            </a:r>
          </a:p>
          <a:p>
            <a:pPr marL="1271587" lvl="3" indent="-285750">
              <a:lnSpc>
                <a:spcPct val="100000"/>
              </a:lnSpc>
              <a:spcBef>
                <a:spcPts val="150"/>
              </a:spcBef>
              <a:spcAft>
                <a:spcPts val="150"/>
              </a:spcAft>
              <a:buFont typeface="Arial" panose="020B0604020202020204" pitchFamily="34" charset="0"/>
              <a:buChar char="•"/>
              <a:defRPr/>
            </a:pPr>
            <a:r>
              <a:rPr lang="en-US" sz="1200" dirty="0">
                <a:solidFill>
                  <a:sysClr val="windowText" lastClr="000000"/>
                </a:solidFill>
                <a:latin typeface="+mn-lt"/>
              </a:rPr>
              <a:t>Individual units cannot be moved</a:t>
            </a:r>
          </a:p>
          <a:p>
            <a:pPr marL="1016794" lvl="2" indent="-285750">
              <a:lnSpc>
                <a:spcPct val="100000"/>
              </a:lnSpc>
              <a:spcBef>
                <a:spcPts val="150"/>
              </a:spcBef>
              <a:spcAft>
                <a:spcPts val="150"/>
              </a:spcAft>
              <a:buFont typeface="Arial" panose="020B0604020202020204" pitchFamily="34" charset="0"/>
              <a:buChar char="•"/>
              <a:defRPr/>
            </a:pPr>
            <a:r>
              <a:rPr lang="en-US" sz="1200" dirty="0">
                <a:solidFill>
                  <a:sysClr val="windowText" lastClr="000000"/>
                </a:solidFill>
                <a:latin typeface="+mn-lt"/>
              </a:rPr>
              <a:t>If Student B has taken one unit or more, CDE may have to void the unit taken by Student A to allow Student B to complete their test</a:t>
            </a:r>
          </a:p>
          <a:p>
            <a:pPr marL="1271587" lvl="3" indent="-285750">
              <a:lnSpc>
                <a:spcPct val="100000"/>
              </a:lnSpc>
              <a:spcBef>
                <a:spcPts val="150"/>
              </a:spcBef>
              <a:spcAft>
                <a:spcPts val="150"/>
              </a:spcAft>
              <a:buFont typeface="Arial" panose="020B0604020202020204" pitchFamily="34" charset="0"/>
              <a:buChar char="•"/>
              <a:defRPr/>
            </a:pPr>
            <a:r>
              <a:rPr lang="en-US" sz="1200" dirty="0">
                <a:solidFill>
                  <a:sysClr val="windowText" lastClr="000000"/>
                </a:solidFill>
                <a:latin typeface="+mn-lt"/>
              </a:rPr>
              <a:t>Responses cannot be transferred to Student A’s test</a:t>
            </a:r>
          </a:p>
          <a:p>
            <a:pPr marL="1271587" lvl="3" indent="-285750">
              <a:lnSpc>
                <a:spcPct val="100000"/>
              </a:lnSpc>
              <a:spcBef>
                <a:spcPts val="150"/>
              </a:spcBef>
              <a:spcAft>
                <a:spcPts val="150"/>
              </a:spcAft>
              <a:buFont typeface="Arial" panose="020B0604020202020204" pitchFamily="34" charset="0"/>
              <a:buChar char="•"/>
              <a:defRPr/>
            </a:pPr>
            <a:r>
              <a:rPr lang="en-US" sz="1200" dirty="0">
                <a:solidFill>
                  <a:sysClr val="windowText" lastClr="000000"/>
                </a:solidFill>
                <a:latin typeface="+mn-lt"/>
              </a:rPr>
              <a:t>Student A’s test may need to be invalidated as a misadministration</a:t>
            </a:r>
          </a:p>
          <a:p>
            <a:pPr marL="1614487" lvl="4" indent="-285750">
              <a:lnSpc>
                <a:spcPct val="100000"/>
              </a:lnSpc>
              <a:spcBef>
                <a:spcPts val="150"/>
              </a:spcBef>
              <a:spcAft>
                <a:spcPts val="150"/>
              </a:spcAft>
              <a:buFont typeface="Arial" panose="020B0604020202020204" pitchFamily="34" charset="0"/>
              <a:buChar char="•"/>
              <a:defRPr/>
            </a:pPr>
            <a:r>
              <a:rPr lang="en-US" sz="1200" dirty="0">
                <a:solidFill>
                  <a:sysClr val="windowText" lastClr="000000"/>
                </a:solidFill>
                <a:latin typeface="+mn-lt"/>
              </a:rPr>
              <a:t>Not allowed to access test questions more than once</a:t>
            </a:r>
          </a:p>
          <a:p>
            <a:endParaRPr lang="en-US" sz="1800" dirty="0"/>
          </a:p>
        </p:txBody>
      </p:sp>
      <p:sp>
        <p:nvSpPr>
          <p:cNvPr id="6" name="Title 5">
            <a:extLst>
              <a:ext uri="{FF2B5EF4-FFF2-40B4-BE49-F238E27FC236}">
                <a16:creationId xmlns:a16="http://schemas.microsoft.com/office/drawing/2014/main" id="{DECF1902-F3BC-6862-9DC5-104BEB637713}"/>
              </a:ext>
            </a:extLst>
          </p:cNvPr>
          <p:cNvSpPr>
            <a:spLocks noGrp="1"/>
          </p:cNvSpPr>
          <p:nvPr>
            <p:ph type="title" idx="2"/>
          </p:nvPr>
        </p:nvSpPr>
        <p:spPr>
          <a:xfrm>
            <a:off x="2140618" y="4356252"/>
            <a:ext cx="4829907" cy="393599"/>
          </a:xfrm>
        </p:spPr>
        <p:txBody>
          <a:bodyPr anchor="ctr"/>
          <a:lstStyle/>
          <a:p>
            <a:pPr algn="ctr"/>
            <a:r>
              <a:rPr lang="en-US" sz="1200" b="1" dirty="0">
                <a:solidFill>
                  <a:prstClr val="black"/>
                </a:solidFill>
                <a:latin typeface="+mn-lt"/>
                <a:ea typeface="ＭＳ Ｐゴシック" pitchFamily="34" charset="-128"/>
              </a:rPr>
              <a:t>For PBT, </a:t>
            </a:r>
            <a:r>
              <a:rPr lang="en-US" sz="1200" dirty="0">
                <a:solidFill>
                  <a:prstClr val="black"/>
                </a:solidFill>
                <a:latin typeface="+mn-lt"/>
                <a:ea typeface="ＭＳ Ｐゴシック" pitchFamily="34" charset="-128"/>
              </a:rPr>
              <a:t>if a student uses another student’s test book, the SAC immediately contact the DAC who contacts CDE.</a:t>
            </a:r>
            <a:endParaRPr lang="en-US" sz="1200" dirty="0">
              <a:latin typeface="+mn-lt"/>
            </a:endParaRPr>
          </a:p>
        </p:txBody>
      </p:sp>
      <p:sp>
        <p:nvSpPr>
          <p:cNvPr id="4" name="Slide Number Placeholder 3">
            <a:extLst>
              <a:ext uri="{FF2B5EF4-FFF2-40B4-BE49-F238E27FC236}">
                <a16:creationId xmlns:a16="http://schemas.microsoft.com/office/drawing/2014/main" id="{C12AE7BC-8F4F-4B88-BCF1-7AC4F0E32374}"/>
              </a:ext>
            </a:extLst>
          </p:cNvPr>
          <p:cNvSpPr>
            <a:spLocks noGrp="1"/>
          </p:cNvSpPr>
          <p:nvPr>
            <p:ph type="sldNum" idx="12"/>
          </p:nvPr>
        </p:nvSpPr>
        <p:spPr/>
        <p:txBody>
          <a:bodyPr>
            <a:normAutofit/>
          </a:bodyPr>
          <a:lstStyle/>
          <a:p>
            <a:fld id="{C479D5F6-EDCB-402A-AC08-4943A1820E8F}" type="slidenum">
              <a:rPr lang="en-US" smtClean="0"/>
              <a:pPr/>
              <a:t>162</a:t>
            </a:fld>
            <a:endParaRPr lang="en-US" dirty="0"/>
          </a:p>
        </p:txBody>
      </p:sp>
    </p:spTree>
    <p:extLst>
      <p:ext uri="{BB962C8B-B14F-4D97-AF65-F5344CB8AC3E}">
        <p14:creationId xmlns:p14="http://schemas.microsoft.com/office/powerpoint/2010/main" val="203060902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DE48F-F30B-469B-9F92-51501E41BAD4}"/>
              </a:ext>
            </a:extLst>
          </p:cNvPr>
          <p:cNvSpPr>
            <a:spLocks noGrp="1"/>
          </p:cNvSpPr>
          <p:nvPr>
            <p:ph type="title"/>
          </p:nvPr>
        </p:nvSpPr>
        <p:spPr/>
        <p:txBody>
          <a:bodyPr>
            <a:normAutofit/>
          </a:bodyPr>
          <a:lstStyle/>
          <a:p>
            <a:r>
              <a:rPr lang="en-US" sz="2800" dirty="0"/>
              <a:t>Technology Tip</a:t>
            </a:r>
          </a:p>
        </p:txBody>
      </p:sp>
      <p:sp>
        <p:nvSpPr>
          <p:cNvPr id="3" name="Content Placeholder 2">
            <a:extLst>
              <a:ext uri="{FF2B5EF4-FFF2-40B4-BE49-F238E27FC236}">
                <a16:creationId xmlns:a16="http://schemas.microsoft.com/office/drawing/2014/main" id="{05CD48F5-5273-46DB-B1BC-CE3F0668F6D4}"/>
              </a:ext>
            </a:extLst>
          </p:cNvPr>
          <p:cNvSpPr>
            <a:spLocks noGrp="1"/>
          </p:cNvSpPr>
          <p:nvPr>
            <p:ph type="body" idx="1"/>
          </p:nvPr>
        </p:nvSpPr>
        <p:spPr>
          <a:xfrm>
            <a:off x="311702" y="962815"/>
            <a:ext cx="8487741" cy="3224460"/>
          </a:xfrm>
        </p:spPr>
        <p:txBody>
          <a:bodyPr>
            <a:noAutofit/>
          </a:bodyPr>
          <a:lstStyle/>
          <a:p>
            <a:pPr marL="171450" indent="-171450">
              <a:lnSpc>
                <a:spcPct val="100000"/>
              </a:lnSpc>
              <a:spcAft>
                <a:spcPts val="900"/>
              </a:spcAft>
              <a:buClr>
                <a:sysClr val="windowText" lastClr="000000"/>
              </a:buClr>
              <a:defRPr/>
            </a:pPr>
            <a:r>
              <a:rPr lang="en-US" sz="1800" dirty="0">
                <a:solidFill>
                  <a:srgbClr val="000000"/>
                </a:solidFill>
              </a:rPr>
              <a:t>Document the device on which each student tests</a:t>
            </a:r>
          </a:p>
          <a:p>
            <a:pPr marL="515938" lvl="1" indent="-141288">
              <a:lnSpc>
                <a:spcPct val="100000"/>
              </a:lnSpc>
              <a:buClr>
                <a:sysClr val="windowText" lastClr="000000"/>
              </a:buClr>
              <a:buFont typeface="Arial" panose="020B0604020202020204" pitchFamily="34" charset="0"/>
              <a:buChar char="•"/>
              <a:defRPr/>
            </a:pPr>
            <a:r>
              <a:rPr lang="en-US" sz="1800" dirty="0">
                <a:solidFill>
                  <a:srgbClr val="000000"/>
                </a:solidFill>
                <a:latin typeface="+mn-lt"/>
              </a:rPr>
              <a:t>There is a space for this on the Student Testing Ticket </a:t>
            </a:r>
          </a:p>
          <a:p>
            <a:pPr marL="515938" lvl="1" indent="-141288">
              <a:lnSpc>
                <a:spcPct val="100000"/>
              </a:lnSpc>
              <a:buClr>
                <a:sysClr val="windowText" lastClr="000000"/>
              </a:buClr>
              <a:buFont typeface="Arial" panose="020B0604020202020204" pitchFamily="34" charset="0"/>
              <a:buChar char="•"/>
              <a:defRPr/>
            </a:pPr>
            <a:r>
              <a:rPr lang="en-US" sz="1800" dirty="0">
                <a:solidFill>
                  <a:srgbClr val="000000"/>
                </a:solidFill>
                <a:latin typeface="+mn-lt"/>
              </a:rPr>
              <a:t>This aids in response recovery if it becomes necessary (SRF)</a:t>
            </a:r>
          </a:p>
          <a:p>
            <a:pPr marL="515938" lvl="1" indent="-141288">
              <a:lnSpc>
                <a:spcPct val="100000"/>
              </a:lnSpc>
              <a:buClr>
                <a:sysClr val="windowText" lastClr="000000"/>
              </a:buClr>
              <a:buFont typeface="Arial" panose="020B0604020202020204" pitchFamily="34" charset="0"/>
              <a:buChar char="•"/>
              <a:defRPr/>
            </a:pPr>
            <a:r>
              <a:rPr lang="en-US" sz="1800" dirty="0">
                <a:solidFill>
                  <a:srgbClr val="000000"/>
                </a:solidFill>
                <a:latin typeface="+mn-lt"/>
              </a:rPr>
              <a:t>If not identified, may not be able to recover responses, if needed</a:t>
            </a:r>
          </a:p>
          <a:p>
            <a:pPr marL="171450" indent="-171450">
              <a:lnSpc>
                <a:spcPct val="100000"/>
              </a:lnSpc>
              <a:spcAft>
                <a:spcPts val="900"/>
              </a:spcAft>
              <a:buClr>
                <a:sysClr val="windowText" lastClr="000000"/>
              </a:buClr>
              <a:defRPr/>
            </a:pPr>
            <a:r>
              <a:rPr lang="en-US" sz="1800" dirty="0">
                <a:solidFill>
                  <a:srgbClr val="000000"/>
                </a:solidFill>
              </a:rPr>
              <a:t>If a student receives an error </a:t>
            </a:r>
            <a:r>
              <a:rPr lang="en-US" sz="1800" b="1" dirty="0">
                <a:solidFill>
                  <a:srgbClr val="000000"/>
                </a:solidFill>
              </a:rPr>
              <a:t>do not </a:t>
            </a:r>
            <a:r>
              <a:rPr lang="en-US" sz="1800" dirty="0">
                <a:solidFill>
                  <a:srgbClr val="000000"/>
                </a:solidFill>
              </a:rPr>
              <a:t>immediately move them to a new device</a:t>
            </a:r>
          </a:p>
          <a:p>
            <a:pPr marL="515938" lvl="1" indent="-141288">
              <a:lnSpc>
                <a:spcPct val="100000"/>
              </a:lnSpc>
              <a:buClr>
                <a:sysClr val="windowText" lastClr="000000"/>
              </a:buClr>
              <a:buFont typeface="Arial" panose="020B0604020202020204" pitchFamily="34" charset="0"/>
              <a:buChar char="•"/>
              <a:defRPr/>
            </a:pPr>
            <a:r>
              <a:rPr lang="en-US" sz="1800" dirty="0">
                <a:solidFill>
                  <a:srgbClr val="000000"/>
                </a:solidFill>
                <a:latin typeface="+mn-lt"/>
              </a:rPr>
              <a:t>Sign in using the same device again, then click the User icon in the top right screen corner to “sign out”</a:t>
            </a:r>
          </a:p>
          <a:p>
            <a:pPr marL="515938" lvl="1" indent="-141288">
              <a:lnSpc>
                <a:spcPct val="100000"/>
              </a:lnSpc>
              <a:buClr>
                <a:sysClr val="windowText" lastClr="000000"/>
              </a:buClr>
              <a:buFont typeface="Arial" panose="020B0604020202020204" pitchFamily="34" charset="0"/>
              <a:buChar char="•"/>
              <a:defRPr/>
            </a:pPr>
            <a:r>
              <a:rPr lang="en-US" sz="1800" dirty="0">
                <a:solidFill>
                  <a:srgbClr val="000000"/>
                </a:solidFill>
                <a:latin typeface="+mn-lt"/>
              </a:rPr>
              <a:t>This sends all responses saved on the device to the testing server</a:t>
            </a:r>
          </a:p>
          <a:p>
            <a:pPr marL="171450" indent="-171450">
              <a:lnSpc>
                <a:spcPct val="100000"/>
              </a:lnSpc>
              <a:spcAft>
                <a:spcPts val="900"/>
              </a:spcAft>
              <a:buClr>
                <a:sysClr val="windowText" lastClr="000000"/>
              </a:buClr>
              <a:defRPr/>
            </a:pPr>
            <a:r>
              <a:rPr lang="en-US" sz="1800" dirty="0">
                <a:solidFill>
                  <a:srgbClr val="000000"/>
                </a:solidFill>
              </a:rPr>
              <a:t>Always have the student “sign out” if they are not submitting their test</a:t>
            </a:r>
          </a:p>
          <a:p>
            <a:pPr marL="515938" lvl="1" indent="-141288">
              <a:lnSpc>
                <a:spcPct val="100000"/>
              </a:lnSpc>
              <a:buClr>
                <a:sysClr val="windowText" lastClr="000000"/>
              </a:buClr>
              <a:buFont typeface="Arial" panose="020B0604020202020204" pitchFamily="34" charset="0"/>
              <a:buChar char="•"/>
              <a:defRPr/>
            </a:pPr>
            <a:r>
              <a:rPr lang="en-US" sz="1800" dirty="0">
                <a:solidFill>
                  <a:srgbClr val="000000"/>
                </a:solidFill>
                <a:latin typeface="+mn-lt"/>
              </a:rPr>
              <a:t>Never just power-off a device</a:t>
            </a:r>
          </a:p>
          <a:p>
            <a:endParaRPr lang="en-US" sz="1800" dirty="0"/>
          </a:p>
        </p:txBody>
      </p:sp>
      <p:sp>
        <p:nvSpPr>
          <p:cNvPr id="4" name="Slide Number Placeholder 3">
            <a:extLst>
              <a:ext uri="{FF2B5EF4-FFF2-40B4-BE49-F238E27FC236}">
                <a16:creationId xmlns:a16="http://schemas.microsoft.com/office/drawing/2014/main" id="{7AA68FD7-A30C-4BE8-993C-0F1F69F46230}"/>
              </a:ext>
            </a:extLst>
          </p:cNvPr>
          <p:cNvSpPr>
            <a:spLocks noGrp="1"/>
          </p:cNvSpPr>
          <p:nvPr>
            <p:ph type="sldNum" idx="12"/>
          </p:nvPr>
        </p:nvSpPr>
        <p:spPr/>
        <p:txBody>
          <a:bodyPr>
            <a:normAutofit/>
          </a:bodyPr>
          <a:lstStyle/>
          <a:p>
            <a:fld id="{C479D5F6-EDCB-402A-AC08-4943A1820E8F}" type="slidenum">
              <a:rPr lang="en-US" smtClean="0"/>
              <a:pPr/>
              <a:t>163</a:t>
            </a:fld>
            <a:endParaRPr lang="en-US" dirty="0"/>
          </a:p>
        </p:txBody>
      </p:sp>
      <p:pic>
        <p:nvPicPr>
          <p:cNvPr id="5" name="Picture 4"/>
          <p:cNvPicPr>
            <a:picLocks noChangeAspect="1"/>
          </p:cNvPicPr>
          <p:nvPr/>
        </p:nvPicPr>
        <p:blipFill>
          <a:blip r:embed="rId2"/>
          <a:stretch>
            <a:fillRect/>
          </a:stretch>
        </p:blipFill>
        <p:spPr>
          <a:xfrm>
            <a:off x="6841861" y="228105"/>
            <a:ext cx="2058802" cy="1469420"/>
          </a:xfrm>
          <a:prstGeom prst="rect">
            <a:avLst/>
          </a:prstGeom>
          <a:ln>
            <a:noFill/>
          </a:ln>
          <a:effectLst>
            <a:outerShdw blurRad="50800" dist="38100" dir="2700000" algn="tl" rotWithShape="0">
              <a:prstClr val="black">
                <a:alpha val="40000"/>
              </a:prstClr>
            </a:outerShdw>
          </a:effectLst>
        </p:spPr>
      </p:pic>
      <p:sp>
        <p:nvSpPr>
          <p:cNvPr id="6" name="Right Arrow 5"/>
          <p:cNvSpPr/>
          <p:nvPr/>
        </p:nvSpPr>
        <p:spPr>
          <a:xfrm rot="9296919">
            <a:off x="8389265" y="1262471"/>
            <a:ext cx="548437" cy="409224"/>
          </a:xfrm>
          <a:prstGeom prst="rightArrow">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Tree>
    <p:extLst>
      <p:ext uri="{BB962C8B-B14F-4D97-AF65-F5344CB8AC3E}">
        <p14:creationId xmlns:p14="http://schemas.microsoft.com/office/powerpoint/2010/main" val="238421271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144BB-D2B5-4441-B5A6-72E9D0055FB5}"/>
              </a:ext>
            </a:extLst>
          </p:cNvPr>
          <p:cNvSpPr>
            <a:spLocks noGrp="1"/>
          </p:cNvSpPr>
          <p:nvPr>
            <p:ph type="title"/>
          </p:nvPr>
        </p:nvSpPr>
        <p:spPr/>
        <p:txBody>
          <a:bodyPr>
            <a:normAutofit/>
          </a:bodyPr>
          <a:lstStyle/>
          <a:p>
            <a:r>
              <a:rPr lang="en-US" sz="2800" dirty="0"/>
              <a:t>Student Response Files (SRF)</a:t>
            </a:r>
          </a:p>
        </p:txBody>
      </p:sp>
      <p:sp>
        <p:nvSpPr>
          <p:cNvPr id="3" name="Content Placeholder 2">
            <a:extLst>
              <a:ext uri="{FF2B5EF4-FFF2-40B4-BE49-F238E27FC236}">
                <a16:creationId xmlns:a16="http://schemas.microsoft.com/office/drawing/2014/main" id="{9C15C8FF-9B35-4229-AAF0-F2B2952FE20B}"/>
              </a:ext>
            </a:extLst>
          </p:cNvPr>
          <p:cNvSpPr>
            <a:spLocks noGrp="1"/>
          </p:cNvSpPr>
          <p:nvPr>
            <p:ph type="body" idx="1"/>
          </p:nvPr>
        </p:nvSpPr>
        <p:spPr/>
        <p:txBody>
          <a:bodyPr>
            <a:normAutofit/>
          </a:bodyPr>
          <a:lstStyle/>
          <a:p>
            <a:pPr marL="285750" indent="-285750">
              <a:lnSpc>
                <a:spcPct val="100000"/>
              </a:lnSpc>
              <a:defRPr/>
            </a:pPr>
            <a:r>
              <a:rPr lang="en-US" sz="1800" dirty="0">
                <a:solidFill>
                  <a:sysClr val="windowText" lastClr="000000"/>
                </a:solidFill>
              </a:rPr>
              <a:t>If the device cannot send a response to Pearson, it saves the response on the device and in a secondary save location (if set up by Technology Coordinator)</a:t>
            </a:r>
          </a:p>
          <a:p>
            <a:pPr lvl="1">
              <a:lnSpc>
                <a:spcPct val="100000"/>
              </a:lnSpc>
              <a:buFont typeface="Arial" panose="020B0604020202020204" pitchFamily="34" charset="0"/>
              <a:buChar char="•"/>
              <a:defRPr/>
            </a:pPr>
            <a:r>
              <a:rPr lang="en-US" sz="1800" dirty="0">
                <a:solidFill>
                  <a:sysClr val="windowText" lastClr="000000"/>
                </a:solidFill>
                <a:latin typeface="+mn-lt"/>
              </a:rPr>
              <a:t>Test Administrator should check item progress/response receipt in </a:t>
            </a:r>
            <a:r>
              <a:rPr lang="en-US" sz="1800" dirty="0" err="1">
                <a:solidFill>
                  <a:sysClr val="windowText" lastClr="000000"/>
                </a:solidFill>
                <a:latin typeface="+mn-lt"/>
              </a:rPr>
              <a:t>PAnext</a:t>
            </a:r>
            <a:endParaRPr lang="en-US" sz="1800" dirty="0">
              <a:solidFill>
                <a:sysClr val="windowText" lastClr="000000"/>
              </a:solidFill>
              <a:latin typeface="+mn-lt"/>
            </a:endParaRPr>
          </a:p>
          <a:p>
            <a:pPr lvl="2">
              <a:lnSpc>
                <a:spcPct val="100000"/>
              </a:lnSpc>
              <a:buFont typeface="Arial" panose="020B0604020202020204" pitchFamily="34" charset="0"/>
              <a:buChar char="•"/>
              <a:defRPr/>
            </a:pPr>
            <a:r>
              <a:rPr lang="en-US" sz="1800" dirty="0">
                <a:solidFill>
                  <a:sysClr val="windowText" lastClr="000000"/>
                </a:solidFill>
                <a:latin typeface="+mn-lt"/>
              </a:rPr>
              <a:t>If there is a discrepancy, call Pearson</a:t>
            </a:r>
          </a:p>
          <a:p>
            <a:pPr lvl="2">
              <a:lnSpc>
                <a:spcPct val="100000"/>
              </a:lnSpc>
              <a:buFont typeface="Arial" panose="020B0604020202020204" pitchFamily="34" charset="0"/>
              <a:buChar char="•"/>
              <a:defRPr/>
            </a:pPr>
            <a:r>
              <a:rPr lang="en-US" sz="1800" dirty="0">
                <a:solidFill>
                  <a:sysClr val="windowText" lastClr="000000"/>
                </a:solidFill>
                <a:latin typeface="+mn-lt"/>
              </a:rPr>
              <a:t>May need to manually move the SRF</a:t>
            </a:r>
          </a:p>
        </p:txBody>
      </p:sp>
      <p:sp>
        <p:nvSpPr>
          <p:cNvPr id="4" name="Slide Number Placeholder 3">
            <a:extLst>
              <a:ext uri="{FF2B5EF4-FFF2-40B4-BE49-F238E27FC236}">
                <a16:creationId xmlns:a16="http://schemas.microsoft.com/office/drawing/2014/main" id="{B2F8BED3-88C9-4A09-89B9-A1FA6AF705BE}"/>
              </a:ext>
            </a:extLst>
          </p:cNvPr>
          <p:cNvSpPr>
            <a:spLocks noGrp="1"/>
          </p:cNvSpPr>
          <p:nvPr>
            <p:ph type="sldNum" idx="12"/>
          </p:nvPr>
        </p:nvSpPr>
        <p:spPr/>
        <p:txBody>
          <a:bodyPr>
            <a:normAutofit/>
          </a:bodyPr>
          <a:lstStyle/>
          <a:p>
            <a:fld id="{C479D5F6-EDCB-402A-AC08-4943A1820E8F}" type="slidenum">
              <a:rPr lang="en-US" smtClean="0"/>
              <a:pPr/>
              <a:t>164</a:t>
            </a:fld>
            <a:endParaRPr lang="en-US" dirty="0"/>
          </a:p>
        </p:txBody>
      </p:sp>
      <p:sp>
        <p:nvSpPr>
          <p:cNvPr id="6" name="Diagonal Stripe 5">
            <a:hlinkClick r:id="rId2"/>
            <a:extLst>
              <a:ext uri="{FF2B5EF4-FFF2-40B4-BE49-F238E27FC236}">
                <a16:creationId xmlns:a16="http://schemas.microsoft.com/office/drawing/2014/main" id="{2CE06F02-0180-1B30-6784-39ECB268AB39}"/>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b="1" kern="0" dirty="0">
                <a:solidFill>
                  <a:prstClr val="black"/>
                </a:solidFill>
                <a:latin typeface="+mn-lt"/>
                <a:ea typeface="Roboto" panose="02000000000000000000" pitchFamily="2" charset="0"/>
                <a:cs typeface="Roboto" panose="02000000000000000000" pitchFamily="2" charset="0"/>
              </a:rPr>
              <a:t>SRF Guidance</a:t>
            </a:r>
          </a:p>
        </p:txBody>
      </p:sp>
    </p:spTree>
    <p:extLst>
      <p:ext uri="{BB962C8B-B14F-4D97-AF65-F5344CB8AC3E}">
        <p14:creationId xmlns:p14="http://schemas.microsoft.com/office/powerpoint/2010/main" val="38625214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27"/>
          <p:cNvSpPr txBox="1">
            <a:spLocks noGrp="1"/>
          </p:cNvSpPr>
          <p:nvPr>
            <p:ph type="title"/>
          </p:nvPr>
        </p:nvSpPr>
        <p:spPr>
          <a:prstGeom prst="rect">
            <a:avLst/>
          </a:prstGeom>
          <a:solidFill>
            <a:srgbClr val="488BC9"/>
          </a:solidFill>
          <a:ln>
            <a:noFill/>
          </a:ln>
        </p:spPr>
        <p:txBody>
          <a:bodyPr spcFirstLastPara="1" wrap="square" lIns="91425" tIns="91425" rIns="91425" bIns="91425" anchor="t" anchorCtr="0">
            <a:normAutofit/>
          </a:bodyPr>
          <a:lstStyle/>
          <a:p>
            <a:r>
              <a:rPr lang="en-US" dirty="0"/>
              <a:t>Make-up Testing</a:t>
            </a:r>
            <a:endParaRPr dirty="0"/>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A5A9D-373A-470C-B7FB-774F55E8A5AD}"/>
              </a:ext>
            </a:extLst>
          </p:cNvPr>
          <p:cNvSpPr>
            <a:spLocks noGrp="1"/>
          </p:cNvSpPr>
          <p:nvPr>
            <p:ph type="title"/>
          </p:nvPr>
        </p:nvSpPr>
        <p:spPr/>
        <p:txBody>
          <a:bodyPr>
            <a:normAutofit/>
          </a:bodyPr>
          <a:lstStyle/>
          <a:p>
            <a:r>
              <a:rPr lang="en-US" sz="2800" dirty="0"/>
              <a:t>Make-up Testing</a:t>
            </a:r>
          </a:p>
        </p:txBody>
      </p:sp>
      <p:sp>
        <p:nvSpPr>
          <p:cNvPr id="3" name="Content Placeholder 2">
            <a:extLst>
              <a:ext uri="{FF2B5EF4-FFF2-40B4-BE49-F238E27FC236}">
                <a16:creationId xmlns:a16="http://schemas.microsoft.com/office/drawing/2014/main" id="{ED88B72A-8A09-4C97-8036-F0CCD79EEAB3}"/>
              </a:ext>
            </a:extLst>
          </p:cNvPr>
          <p:cNvSpPr>
            <a:spLocks noGrp="1"/>
          </p:cNvSpPr>
          <p:nvPr>
            <p:ph type="body" idx="1"/>
          </p:nvPr>
        </p:nvSpPr>
        <p:spPr>
          <a:xfrm>
            <a:off x="311702" y="1008185"/>
            <a:ext cx="8487741" cy="3179090"/>
          </a:xfrm>
        </p:spPr>
        <p:txBody>
          <a:bodyPr>
            <a:noAutofit/>
          </a:bodyPr>
          <a:lstStyle/>
          <a:p>
            <a:pPr marL="285750" indent="-285750">
              <a:lnSpc>
                <a:spcPct val="100000"/>
              </a:lnSpc>
              <a:buClr>
                <a:sysClr val="windowText" lastClr="000000"/>
              </a:buClr>
              <a:defRPr/>
            </a:pPr>
            <a:r>
              <a:rPr lang="en-US" sz="1800" dirty="0">
                <a:solidFill>
                  <a:sysClr val="windowText" lastClr="000000"/>
                </a:solidFill>
              </a:rPr>
              <a:t>Students who are absent, become ill, or can no longer test because of classroom, school, or technical interruptions during originally scheduled units, may utilize make-up testing</a:t>
            </a:r>
          </a:p>
          <a:p>
            <a:pPr marL="628650" lvl="1" indent="-285750">
              <a:lnSpc>
                <a:spcPct val="100000"/>
              </a:lnSpc>
              <a:buClr>
                <a:sysClr val="windowText" lastClr="000000"/>
              </a:buClr>
              <a:buFont typeface="Arial" panose="020B0604020202020204" pitchFamily="34" charset="0"/>
              <a:buChar char="•"/>
              <a:defRPr/>
            </a:pPr>
            <a:r>
              <a:rPr lang="en-US" sz="1800" b="1" dirty="0">
                <a:solidFill>
                  <a:schemeClr val="accent2"/>
                </a:solidFill>
                <a:highlight>
                  <a:srgbClr val="5BCBD4"/>
                </a:highlight>
              </a:rPr>
              <a:t>This includes students who had to leave unexpectedly in the middle of a unit (e.g., parent picks up for appointment)</a:t>
            </a:r>
          </a:p>
          <a:p>
            <a:pPr marL="628650" lvl="1" indent="-285750">
              <a:lnSpc>
                <a:spcPct val="100000"/>
              </a:lnSpc>
              <a:buClr>
                <a:sysClr val="windowText" lastClr="000000"/>
              </a:buClr>
              <a:buFont typeface="Arial" panose="020B0604020202020204" pitchFamily="34" charset="0"/>
              <a:buChar char="•"/>
              <a:defRPr/>
            </a:pPr>
            <a:r>
              <a:rPr lang="en-US" sz="1800" dirty="0">
                <a:solidFill>
                  <a:sysClr val="windowText" lastClr="000000"/>
                </a:solidFill>
              </a:rPr>
              <a:t>Students may not return to previously answered questions </a:t>
            </a:r>
          </a:p>
          <a:p>
            <a:pPr marL="285750" indent="-285750">
              <a:lnSpc>
                <a:spcPct val="100000"/>
              </a:lnSpc>
              <a:buClr>
                <a:sysClr val="windowText" lastClr="000000"/>
              </a:buClr>
              <a:defRPr/>
            </a:pPr>
            <a:r>
              <a:rPr lang="en-US" sz="1800" dirty="0">
                <a:solidFill>
                  <a:sysClr val="windowText" lastClr="000000"/>
                </a:solidFill>
              </a:rPr>
              <a:t>Test security and administration protocols apply</a:t>
            </a:r>
          </a:p>
          <a:p>
            <a:pPr marL="285750" indent="-285750">
              <a:lnSpc>
                <a:spcPct val="100000"/>
              </a:lnSpc>
              <a:buClr>
                <a:sysClr val="windowText" lastClr="000000"/>
              </a:buClr>
              <a:defRPr/>
            </a:pPr>
            <a:r>
              <a:rPr lang="en-US" sz="1800" dirty="0">
                <a:solidFill>
                  <a:sysClr val="windowText" lastClr="000000"/>
                </a:solidFill>
              </a:rPr>
              <a:t>SACs establish make-up testing schedules for their schools</a:t>
            </a:r>
            <a:endParaRPr lang="en-US" sz="1800" dirty="0">
              <a:solidFill>
                <a:prstClr val="black"/>
              </a:solidFill>
            </a:endParaRPr>
          </a:p>
          <a:p>
            <a:pPr marL="285750" indent="-285750">
              <a:lnSpc>
                <a:spcPct val="100000"/>
              </a:lnSpc>
              <a:buClr>
                <a:sysClr val="windowText" lastClr="000000"/>
              </a:buClr>
              <a:defRPr/>
            </a:pPr>
            <a:r>
              <a:rPr lang="en-US" sz="1800" dirty="0">
                <a:solidFill>
                  <a:prstClr val="black"/>
                </a:solidFill>
              </a:rPr>
              <a:t>Units </a:t>
            </a:r>
            <a:r>
              <a:rPr lang="en-US" sz="1800" b="1" dirty="0">
                <a:solidFill>
                  <a:prstClr val="black"/>
                </a:solidFill>
              </a:rPr>
              <a:t>may not </a:t>
            </a:r>
            <a:r>
              <a:rPr lang="en-US" sz="1800" dirty="0">
                <a:solidFill>
                  <a:prstClr val="black"/>
                </a:solidFill>
              </a:rPr>
              <a:t>be taken out of order for any test</a:t>
            </a:r>
            <a:endParaRPr lang="en-US" sz="1800" b="1" dirty="0">
              <a:solidFill>
                <a:prstClr val="black"/>
              </a:solidFill>
            </a:endParaRPr>
          </a:p>
          <a:p>
            <a:pPr marL="285750" indent="-285750">
              <a:lnSpc>
                <a:spcPct val="100000"/>
              </a:lnSpc>
              <a:buClr>
                <a:sysClr val="windowText" lastClr="000000"/>
              </a:buClr>
              <a:defRPr/>
            </a:pPr>
            <a:r>
              <a:rPr lang="en-US" sz="1800" b="1" dirty="0">
                <a:solidFill>
                  <a:srgbClr val="000000"/>
                </a:solidFill>
              </a:rPr>
              <a:t>Priority: </a:t>
            </a:r>
            <a:r>
              <a:rPr lang="en-US" sz="1800" dirty="0">
                <a:solidFill>
                  <a:srgbClr val="000000"/>
                </a:solidFill>
              </a:rPr>
              <a:t>Minimize risk of prior exposure to test content that could result in an invalidation</a:t>
            </a:r>
          </a:p>
          <a:p>
            <a:endParaRPr lang="en-US" sz="1800" dirty="0"/>
          </a:p>
        </p:txBody>
      </p:sp>
      <p:sp>
        <p:nvSpPr>
          <p:cNvPr id="8" name="Title 7">
            <a:extLst>
              <a:ext uri="{FF2B5EF4-FFF2-40B4-BE49-F238E27FC236}">
                <a16:creationId xmlns:a16="http://schemas.microsoft.com/office/drawing/2014/main" id="{7972B819-E85C-0352-A30B-3D3EE5FE6C14}"/>
              </a:ext>
            </a:extLst>
          </p:cNvPr>
          <p:cNvSpPr>
            <a:spLocks noGrp="1"/>
          </p:cNvSpPr>
          <p:nvPr>
            <p:ph type="title" idx="2"/>
          </p:nvPr>
        </p:nvSpPr>
        <p:spPr>
          <a:xfrm>
            <a:off x="938400" y="4366663"/>
            <a:ext cx="7267200" cy="156600"/>
          </a:xfrm>
        </p:spPr>
        <p:txBody>
          <a:bodyPr anchor="t"/>
          <a:lstStyle/>
          <a:p>
            <a:r>
              <a:rPr lang="en-US" sz="1600" b="1" dirty="0">
                <a:latin typeface="+mn-lt"/>
              </a:rPr>
              <a:t>Online testing make-ups can be facilitated in two ways:</a:t>
            </a:r>
            <a:br>
              <a:rPr lang="en-US" sz="1600" dirty="0">
                <a:latin typeface="+mn-lt"/>
              </a:rPr>
            </a:br>
            <a:r>
              <a:rPr lang="en-US" sz="1600" dirty="0">
                <a:latin typeface="+mn-lt"/>
              </a:rPr>
              <a:t>	Option 1: Keep student(s) in their original session(s)</a:t>
            </a:r>
            <a:br>
              <a:rPr lang="en-US" sz="1600" dirty="0">
                <a:latin typeface="+mn-lt"/>
              </a:rPr>
            </a:br>
            <a:r>
              <a:rPr lang="en-US" sz="1600" dirty="0">
                <a:latin typeface="+mn-lt"/>
              </a:rPr>
              <a:t>	Option 2: Move student(s) to a different session</a:t>
            </a:r>
            <a:endParaRPr lang="en-US" sz="700" dirty="0">
              <a:latin typeface="+mn-lt"/>
            </a:endParaRPr>
          </a:p>
        </p:txBody>
      </p:sp>
      <p:sp>
        <p:nvSpPr>
          <p:cNvPr id="4" name="Slide Number Placeholder 3">
            <a:extLst>
              <a:ext uri="{FF2B5EF4-FFF2-40B4-BE49-F238E27FC236}">
                <a16:creationId xmlns:a16="http://schemas.microsoft.com/office/drawing/2014/main" id="{911C7E05-70F2-4C95-BFD0-6D7253F88B7A}"/>
              </a:ext>
            </a:extLst>
          </p:cNvPr>
          <p:cNvSpPr>
            <a:spLocks noGrp="1"/>
          </p:cNvSpPr>
          <p:nvPr>
            <p:ph type="sldNum" idx="12"/>
          </p:nvPr>
        </p:nvSpPr>
        <p:spPr/>
        <p:txBody>
          <a:bodyPr>
            <a:normAutofit/>
          </a:bodyPr>
          <a:lstStyle/>
          <a:p>
            <a:fld id="{C479D5F6-EDCB-402A-AC08-4943A1820E8F}" type="slidenum">
              <a:rPr lang="en-US" smtClean="0"/>
              <a:pPr/>
              <a:t>166</a:t>
            </a:fld>
            <a:endParaRPr lang="en-US" dirty="0"/>
          </a:p>
        </p:txBody>
      </p:sp>
      <p:sp>
        <p:nvSpPr>
          <p:cNvPr id="7" name="7-Point Star 4">
            <a:extLst>
              <a:ext uri="{FF2B5EF4-FFF2-40B4-BE49-F238E27FC236}">
                <a16:creationId xmlns:a16="http://schemas.microsoft.com/office/drawing/2014/main" id="{6C635005-1CA5-08F1-E16B-80CAD11145DD}"/>
              </a:ext>
            </a:extLst>
          </p:cNvPr>
          <p:cNvSpPr/>
          <p:nvPr/>
        </p:nvSpPr>
        <p:spPr>
          <a:xfrm>
            <a:off x="7399210" y="2316774"/>
            <a:ext cx="1400233" cy="741300"/>
          </a:xfrm>
          <a:prstGeom prst="star7">
            <a:avLst/>
          </a:prstGeom>
          <a:gradFill>
            <a:gsLst>
              <a:gs pos="0">
                <a:srgbClr val="55A1D5"/>
              </a:gs>
              <a:gs pos="100000">
                <a:srgbClr val="5BCBD4"/>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100" dirty="0">
                <a:solidFill>
                  <a:schemeClr val="tx1"/>
                </a:solidFill>
              </a:rPr>
              <a:t>Common Question</a:t>
            </a:r>
          </a:p>
        </p:txBody>
      </p:sp>
    </p:spTree>
    <p:extLst>
      <p:ext uri="{BB962C8B-B14F-4D97-AF65-F5344CB8AC3E}">
        <p14:creationId xmlns:p14="http://schemas.microsoft.com/office/powerpoint/2010/main" val="337581762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205D4-5853-4A69-9032-FC7D20C58042}"/>
              </a:ext>
            </a:extLst>
          </p:cNvPr>
          <p:cNvSpPr>
            <a:spLocks noGrp="1"/>
          </p:cNvSpPr>
          <p:nvPr>
            <p:ph type="title"/>
          </p:nvPr>
        </p:nvSpPr>
        <p:spPr/>
        <p:txBody>
          <a:bodyPr>
            <a:normAutofit/>
          </a:bodyPr>
          <a:lstStyle/>
          <a:p>
            <a:r>
              <a:rPr lang="en-US" sz="2800" dirty="0"/>
              <a:t>Online Test Management</a:t>
            </a:r>
          </a:p>
        </p:txBody>
      </p:sp>
      <p:sp>
        <p:nvSpPr>
          <p:cNvPr id="3" name="Content Placeholder 2">
            <a:extLst>
              <a:ext uri="{FF2B5EF4-FFF2-40B4-BE49-F238E27FC236}">
                <a16:creationId xmlns:a16="http://schemas.microsoft.com/office/drawing/2014/main" id="{21156861-6707-4F9C-A097-2362D1CB9EB4}"/>
              </a:ext>
            </a:extLst>
          </p:cNvPr>
          <p:cNvSpPr>
            <a:spLocks noGrp="1"/>
          </p:cNvSpPr>
          <p:nvPr>
            <p:ph type="body" idx="1"/>
          </p:nvPr>
        </p:nvSpPr>
        <p:spPr>
          <a:xfrm>
            <a:off x="311702" y="1008185"/>
            <a:ext cx="8487741" cy="3179090"/>
          </a:xfrm>
        </p:spPr>
        <p:txBody>
          <a:bodyPr>
            <a:normAutofit/>
          </a:bodyPr>
          <a:lstStyle/>
          <a:p>
            <a:pPr marL="0" indent="0">
              <a:buNone/>
            </a:pPr>
            <a:r>
              <a:rPr lang="en-US" sz="1800" dirty="0">
                <a:solidFill>
                  <a:sysClr val="windowText" lastClr="000000"/>
                </a:solidFill>
              </a:rPr>
              <a:t>Option 1: Keep student(s) in original test session(s)</a:t>
            </a:r>
          </a:p>
          <a:p>
            <a:r>
              <a:rPr lang="en-US" sz="1800" dirty="0">
                <a:solidFill>
                  <a:sysClr val="windowText" lastClr="000000"/>
                </a:solidFill>
              </a:rPr>
              <a:t>To facilitate make-up sessions for students with tests in different online sessions, PAnext users can manage multiple sessions at the same time using “Combined View”</a:t>
            </a:r>
          </a:p>
          <a:p>
            <a:endParaRPr lang="en-US" sz="1800" dirty="0"/>
          </a:p>
        </p:txBody>
      </p:sp>
      <p:sp>
        <p:nvSpPr>
          <p:cNvPr id="4" name="Slide Number Placeholder 3">
            <a:extLst>
              <a:ext uri="{FF2B5EF4-FFF2-40B4-BE49-F238E27FC236}">
                <a16:creationId xmlns:a16="http://schemas.microsoft.com/office/drawing/2014/main" id="{F884BDF3-24FA-49A9-8AE1-AD4882C94A69}"/>
              </a:ext>
            </a:extLst>
          </p:cNvPr>
          <p:cNvSpPr>
            <a:spLocks noGrp="1"/>
          </p:cNvSpPr>
          <p:nvPr>
            <p:ph type="sldNum" idx="12"/>
          </p:nvPr>
        </p:nvSpPr>
        <p:spPr/>
        <p:txBody>
          <a:bodyPr>
            <a:normAutofit/>
          </a:bodyPr>
          <a:lstStyle/>
          <a:p>
            <a:fld id="{C479D5F6-EDCB-402A-AC08-4943A1820E8F}" type="slidenum">
              <a:rPr lang="en-US" smtClean="0"/>
              <a:pPr/>
              <a:t>167</a:t>
            </a:fld>
            <a:endParaRPr lang="en-US" dirty="0"/>
          </a:p>
        </p:txBody>
      </p:sp>
      <p:pic>
        <p:nvPicPr>
          <p:cNvPr id="5" name="Picture 4" descr="Screen Shot 2016-11-04 at 4.59.14 PM.png">
            <a:extLst>
              <a:ext uri="{FF2B5EF4-FFF2-40B4-BE49-F238E27FC236}">
                <a16:creationId xmlns:a16="http://schemas.microsoft.com/office/drawing/2014/main" id="{17762439-23A1-45C0-9F1A-3C57056742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6698" y="2089853"/>
            <a:ext cx="5633427" cy="2948547"/>
          </a:xfrm>
          <a:prstGeom prst="rect">
            <a:avLst/>
          </a:prstGeom>
          <a:ln w="3175">
            <a:noFill/>
          </a:ln>
          <a:effectLst>
            <a:outerShdw blurRad="50800" dist="38100" dir="2700000" algn="tl" rotWithShape="0">
              <a:prstClr val="black">
                <a:alpha val="40000"/>
              </a:prstClr>
            </a:outerShdw>
          </a:effectLst>
        </p:spPr>
      </p:pic>
      <p:sp>
        <p:nvSpPr>
          <p:cNvPr id="6" name="Right Arrow 5"/>
          <p:cNvSpPr/>
          <p:nvPr/>
        </p:nvSpPr>
        <p:spPr>
          <a:xfrm rot="9296919">
            <a:off x="4036350" y="2668615"/>
            <a:ext cx="548437" cy="409224"/>
          </a:xfrm>
          <a:prstGeom prst="rightArrow">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Tree>
    <p:extLst>
      <p:ext uri="{BB962C8B-B14F-4D97-AF65-F5344CB8AC3E}">
        <p14:creationId xmlns:p14="http://schemas.microsoft.com/office/powerpoint/2010/main" val="64737379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4D535DF-A0B4-4DAA-9254-D57767809616}"/>
              </a:ext>
            </a:extLst>
          </p:cNvPr>
          <p:cNvSpPr txBox="1">
            <a:spLocks/>
          </p:cNvSpPr>
          <p:nvPr/>
        </p:nvSpPr>
        <p:spPr>
          <a:xfrm>
            <a:off x="311702" y="1087850"/>
            <a:ext cx="8487741" cy="3941373"/>
          </a:xfrm>
          <a:prstGeom prst="rect">
            <a:avLst/>
          </a:prstGeom>
        </p:spPr>
        <p:txBody>
          <a:bodyPr vert="horz" lIns="0" tIns="0" rIns="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ysClr val="windowText" lastClr="000000"/>
                </a:solidFill>
              </a:rPr>
              <a:t>Option 2: Move student(s) making up tests to a different test session</a:t>
            </a:r>
          </a:p>
          <a:p>
            <a:r>
              <a:rPr lang="en-US" sz="1800" dirty="0">
                <a:solidFill>
                  <a:sysClr val="windowText" lastClr="000000"/>
                </a:solidFill>
              </a:rPr>
              <a:t>If moving multiple students into the same new session, they must be taking the same grade level and content area test</a:t>
            </a:r>
          </a:p>
          <a:p>
            <a:r>
              <a:rPr lang="en-US" sz="1800" dirty="0">
                <a:solidFill>
                  <a:sysClr val="windowText" lastClr="000000"/>
                </a:solidFill>
              </a:rPr>
              <a:t>Passwords are tied to the </a:t>
            </a:r>
            <a:br>
              <a:rPr lang="en-US" sz="1800" dirty="0">
                <a:solidFill>
                  <a:sysClr val="windowText" lastClr="000000"/>
                </a:solidFill>
              </a:rPr>
            </a:br>
            <a:r>
              <a:rPr lang="en-US" sz="1800" dirty="0">
                <a:solidFill>
                  <a:sysClr val="windowText" lastClr="000000"/>
                </a:solidFill>
              </a:rPr>
              <a:t>test session in which the </a:t>
            </a:r>
            <a:br>
              <a:rPr lang="en-US" sz="1800" dirty="0">
                <a:solidFill>
                  <a:sysClr val="windowText" lastClr="000000"/>
                </a:solidFill>
              </a:rPr>
            </a:br>
            <a:r>
              <a:rPr lang="en-US" sz="1800" dirty="0">
                <a:solidFill>
                  <a:sysClr val="windowText" lastClr="000000"/>
                </a:solidFill>
              </a:rPr>
              <a:t>student’s test is located</a:t>
            </a:r>
          </a:p>
          <a:p>
            <a:pPr lvl="1"/>
            <a:r>
              <a:rPr lang="en-US" sz="1800" dirty="0">
                <a:solidFill>
                  <a:sysClr val="windowText" lastClr="000000"/>
                </a:solidFill>
              </a:rPr>
              <a:t>New testing tickets are </a:t>
            </a:r>
            <a:br>
              <a:rPr lang="en-US" sz="1800" dirty="0">
                <a:solidFill>
                  <a:sysClr val="windowText" lastClr="000000"/>
                </a:solidFill>
              </a:rPr>
            </a:br>
            <a:r>
              <a:rPr lang="en-US" sz="1800" dirty="0">
                <a:solidFill>
                  <a:sysClr val="windowText" lastClr="000000"/>
                </a:solidFill>
              </a:rPr>
              <a:t>required when tests are </a:t>
            </a:r>
            <a:br>
              <a:rPr lang="en-US" sz="1800" dirty="0">
                <a:solidFill>
                  <a:sysClr val="windowText" lastClr="000000"/>
                </a:solidFill>
              </a:rPr>
            </a:br>
            <a:r>
              <a:rPr lang="en-US" sz="1800" dirty="0">
                <a:solidFill>
                  <a:sysClr val="windowText" lastClr="000000"/>
                </a:solidFill>
              </a:rPr>
              <a:t>moved to a different </a:t>
            </a:r>
            <a:br>
              <a:rPr lang="en-US" sz="1800" dirty="0">
                <a:solidFill>
                  <a:sysClr val="windowText" lastClr="000000"/>
                </a:solidFill>
              </a:rPr>
            </a:br>
            <a:r>
              <a:rPr lang="en-US" sz="1800" dirty="0">
                <a:solidFill>
                  <a:sysClr val="windowText" lastClr="000000"/>
                </a:solidFill>
              </a:rPr>
              <a:t>session</a:t>
            </a:r>
          </a:p>
        </p:txBody>
      </p:sp>
      <p:sp>
        <p:nvSpPr>
          <p:cNvPr id="2" name="Title 1">
            <a:extLst>
              <a:ext uri="{FF2B5EF4-FFF2-40B4-BE49-F238E27FC236}">
                <a16:creationId xmlns:a16="http://schemas.microsoft.com/office/drawing/2014/main" id="{6B51269A-8D45-4DE5-8FE5-E76367783B66}"/>
              </a:ext>
            </a:extLst>
          </p:cNvPr>
          <p:cNvSpPr>
            <a:spLocks noGrp="1"/>
          </p:cNvSpPr>
          <p:nvPr>
            <p:ph type="title"/>
          </p:nvPr>
        </p:nvSpPr>
        <p:spPr/>
        <p:txBody>
          <a:bodyPr>
            <a:normAutofit/>
          </a:bodyPr>
          <a:lstStyle/>
          <a:p>
            <a:r>
              <a:rPr lang="en-US" sz="2800" dirty="0"/>
              <a:t>Online Test Management</a:t>
            </a:r>
          </a:p>
        </p:txBody>
      </p:sp>
      <p:sp>
        <p:nvSpPr>
          <p:cNvPr id="4" name="Slide Number Placeholder 3">
            <a:extLst>
              <a:ext uri="{FF2B5EF4-FFF2-40B4-BE49-F238E27FC236}">
                <a16:creationId xmlns:a16="http://schemas.microsoft.com/office/drawing/2014/main" id="{5E2AEEF2-0D7F-49A7-A16C-95DCD2066054}"/>
              </a:ext>
            </a:extLst>
          </p:cNvPr>
          <p:cNvSpPr>
            <a:spLocks noGrp="1"/>
          </p:cNvSpPr>
          <p:nvPr>
            <p:ph type="sldNum" idx="12"/>
          </p:nvPr>
        </p:nvSpPr>
        <p:spPr/>
        <p:txBody>
          <a:bodyPr>
            <a:normAutofit/>
          </a:bodyPr>
          <a:lstStyle/>
          <a:p>
            <a:fld id="{C479D5F6-EDCB-402A-AC08-4943A1820E8F}" type="slidenum">
              <a:rPr lang="en-US" smtClean="0"/>
              <a:pPr/>
              <a:t>168</a:t>
            </a:fld>
            <a:endParaRPr lang="en-US" dirty="0"/>
          </a:p>
        </p:txBody>
      </p:sp>
      <p:pic>
        <p:nvPicPr>
          <p:cNvPr id="5" name="Online Media 4" title="How to Move Students Between Sessions">
            <a:hlinkClick r:id="" action="ppaction://media"/>
            <a:extLst>
              <a:ext uri="{FF2B5EF4-FFF2-40B4-BE49-F238E27FC236}">
                <a16:creationId xmlns:a16="http://schemas.microsoft.com/office/drawing/2014/main" id="{25293602-131E-4158-A63A-DEF9D386A40C}"/>
              </a:ext>
            </a:extLst>
          </p:cNvPr>
          <p:cNvPicPr>
            <a:picLocks noGrp="1" noRot="1" noChangeAspect="1"/>
          </p:cNvPicPr>
          <p:nvPr>
            <p:ph idx="4294967295"/>
            <a:videoFile r:link="rId1"/>
          </p:nvPr>
        </p:nvPicPr>
        <p:blipFill>
          <a:blip r:embed="rId3"/>
          <a:stretch>
            <a:fillRect/>
          </a:stretch>
        </p:blipFill>
        <p:spPr>
          <a:xfrm>
            <a:off x="3681046" y="2025991"/>
            <a:ext cx="5339079" cy="30032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062446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86ADA-B666-E4A4-693F-050DF601B5A1}"/>
              </a:ext>
            </a:extLst>
          </p:cNvPr>
          <p:cNvSpPr>
            <a:spLocks noGrp="1"/>
          </p:cNvSpPr>
          <p:nvPr>
            <p:ph type="title"/>
          </p:nvPr>
        </p:nvSpPr>
        <p:spPr/>
        <p:txBody>
          <a:bodyPr/>
          <a:lstStyle/>
          <a:p>
            <a:r>
              <a:rPr lang="en-US" dirty="0"/>
              <a:t>After Testing</a:t>
            </a:r>
          </a:p>
        </p:txBody>
      </p:sp>
    </p:spTree>
    <p:extLst>
      <p:ext uri="{BB962C8B-B14F-4D97-AF65-F5344CB8AC3E}">
        <p14:creationId xmlns:p14="http://schemas.microsoft.com/office/powerpoint/2010/main" val="3278326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CC5E6-3E5C-37C9-45AB-0C4361C5E6BE}"/>
              </a:ext>
            </a:extLst>
          </p:cNvPr>
          <p:cNvSpPr>
            <a:spLocks noGrp="1"/>
          </p:cNvSpPr>
          <p:nvPr>
            <p:ph type="title"/>
          </p:nvPr>
        </p:nvSpPr>
        <p:spPr/>
        <p:txBody>
          <a:bodyPr/>
          <a:lstStyle/>
          <a:p>
            <a:r>
              <a:rPr lang="en-US" sz="2400" dirty="0"/>
              <a:t>Paper-based Testing</a:t>
            </a:r>
          </a:p>
        </p:txBody>
      </p:sp>
      <p:sp>
        <p:nvSpPr>
          <p:cNvPr id="3" name="Text Placeholder 2">
            <a:extLst>
              <a:ext uri="{FF2B5EF4-FFF2-40B4-BE49-F238E27FC236}">
                <a16:creationId xmlns:a16="http://schemas.microsoft.com/office/drawing/2014/main" id="{F17B0FC9-5D80-782A-3518-C2F86D118248}"/>
              </a:ext>
            </a:extLst>
          </p:cNvPr>
          <p:cNvSpPr>
            <a:spLocks noGrp="1"/>
          </p:cNvSpPr>
          <p:nvPr>
            <p:ph type="body" idx="1"/>
          </p:nvPr>
        </p:nvSpPr>
        <p:spPr>
          <a:xfrm>
            <a:off x="311702" y="1008185"/>
            <a:ext cx="8487741" cy="3339214"/>
          </a:xfrm>
        </p:spPr>
        <p:txBody>
          <a:bodyPr>
            <a:normAutofit fontScale="85000" lnSpcReduction="10000"/>
          </a:bodyPr>
          <a:lstStyle/>
          <a:p>
            <a:pPr marL="342900" indent="-342900">
              <a:lnSpc>
                <a:spcPct val="100000"/>
              </a:lnSpc>
            </a:pPr>
            <a:r>
              <a:rPr lang="en-US" sz="1800" dirty="0"/>
              <a:t>Each LEP must adopt and implement a written policy by which it decides whether to request the paper form of the state assessments for its students</a:t>
            </a:r>
          </a:p>
          <a:p>
            <a:pPr marL="1028700" lvl="1" indent="-342900">
              <a:lnSpc>
                <a:spcPct val="100000"/>
              </a:lnSpc>
              <a:buFont typeface="Arial" panose="020B0604020202020204" pitchFamily="34" charset="0"/>
              <a:buChar char="•"/>
            </a:pPr>
            <a:r>
              <a:rPr lang="en-US" sz="1800" dirty="0">
                <a:latin typeface="+mn-lt"/>
              </a:rPr>
              <a:t>Decision must be made in consultation with schools and parents</a:t>
            </a:r>
          </a:p>
          <a:p>
            <a:pPr marL="1028700" lvl="1" indent="-342900">
              <a:lnSpc>
                <a:spcPct val="100000"/>
              </a:lnSpc>
              <a:buFont typeface="Arial" panose="020B0604020202020204" pitchFamily="34" charset="0"/>
              <a:buChar char="•"/>
            </a:pPr>
            <a:r>
              <a:rPr lang="en-US" sz="1800" dirty="0">
                <a:latin typeface="+mn-lt"/>
              </a:rPr>
              <a:t>Copy of policy must be shared with parents and posted on LEP website</a:t>
            </a:r>
          </a:p>
          <a:p>
            <a:pPr marL="1028700" lvl="1" indent="-342900">
              <a:lnSpc>
                <a:spcPct val="100000"/>
              </a:lnSpc>
              <a:buFont typeface="Arial" panose="020B0604020202020204" pitchFamily="34" charset="0"/>
              <a:buChar char="•"/>
            </a:pPr>
            <a:r>
              <a:rPr lang="en-US" sz="1800" dirty="0">
                <a:latin typeface="+mn-lt"/>
              </a:rPr>
              <a:t>LEP may make the decision by school or class (i.e., grade level and content area)</a:t>
            </a:r>
          </a:p>
          <a:p>
            <a:pPr marL="1028700" lvl="1" indent="-342900">
              <a:lnSpc>
                <a:spcPct val="100000"/>
              </a:lnSpc>
              <a:buFont typeface="Arial" panose="020B0604020202020204" pitchFamily="34" charset="0"/>
              <a:buChar char="•"/>
            </a:pPr>
            <a:r>
              <a:rPr lang="en-US" sz="1800" dirty="0">
                <a:latin typeface="+mn-lt"/>
              </a:rPr>
              <a:t>LEP will report to CDE the number of students who will take the paper form (indicated prior to initial order deadline)</a:t>
            </a:r>
          </a:p>
          <a:p>
            <a:pPr marL="342900" indent="-342900">
              <a:lnSpc>
                <a:spcPct val="100000"/>
              </a:lnSpc>
            </a:pPr>
            <a:r>
              <a:rPr lang="en-US" sz="1800" dirty="0"/>
              <a:t>Considerations</a:t>
            </a:r>
          </a:p>
          <a:p>
            <a:pPr marL="1028700" lvl="1" indent="-342900">
              <a:lnSpc>
                <a:spcPct val="100000"/>
              </a:lnSpc>
              <a:buFont typeface="Arial" panose="020B0604020202020204" pitchFamily="34" charset="0"/>
              <a:buChar char="•"/>
            </a:pPr>
            <a:r>
              <a:rPr lang="en-US" sz="1800" dirty="0">
                <a:latin typeface="+mn-lt"/>
              </a:rPr>
              <a:t>Technology capacity</a:t>
            </a:r>
          </a:p>
          <a:p>
            <a:pPr marL="1028700" lvl="1" indent="-342900">
              <a:lnSpc>
                <a:spcPct val="100000"/>
              </a:lnSpc>
              <a:buFont typeface="Arial" panose="020B0604020202020204" pitchFamily="34" charset="0"/>
              <a:buChar char="•"/>
            </a:pPr>
            <a:r>
              <a:rPr lang="en-US" sz="1800" dirty="0">
                <a:latin typeface="+mn-lt"/>
              </a:rPr>
              <a:t>Logistics</a:t>
            </a:r>
          </a:p>
          <a:p>
            <a:pPr marL="1028700" lvl="1" indent="-342900">
              <a:lnSpc>
                <a:spcPct val="100000"/>
              </a:lnSpc>
              <a:buFont typeface="Arial" panose="020B0604020202020204" pitchFamily="34" charset="0"/>
              <a:buChar char="•"/>
            </a:pPr>
            <a:r>
              <a:rPr lang="en-US" sz="1800" dirty="0">
                <a:latin typeface="+mn-lt"/>
              </a:rPr>
              <a:t>Must have the grade appropriate calculators for math (grades 6-8)</a:t>
            </a:r>
          </a:p>
          <a:p>
            <a:pPr marL="342900" indent="-342900">
              <a:lnSpc>
                <a:spcPct val="100000"/>
              </a:lnSpc>
            </a:pPr>
            <a:r>
              <a:rPr lang="en-US" sz="1800" dirty="0"/>
              <a:t>Paper form always available to individual students as an accommodation</a:t>
            </a:r>
          </a:p>
          <a:p>
            <a:pPr marL="1028700" lvl="1" indent="-342900">
              <a:lnSpc>
                <a:spcPct val="100000"/>
              </a:lnSpc>
              <a:buFont typeface="Arial" panose="020B0604020202020204" pitchFamily="34" charset="0"/>
              <a:buChar char="•"/>
            </a:pPr>
            <a:r>
              <a:rPr lang="en-US" sz="1800" dirty="0">
                <a:latin typeface="+mn-lt"/>
              </a:rPr>
              <a:t>Online form is also available as an accommodation</a:t>
            </a:r>
          </a:p>
          <a:p>
            <a:pPr marL="342900" indent="-342900">
              <a:lnSpc>
                <a:spcPct val="100000"/>
              </a:lnSpc>
            </a:pPr>
            <a:r>
              <a:rPr lang="en-US" sz="1800" dirty="0"/>
              <a:t>Must commit to meeting security requirements and accounting for all secure materials</a:t>
            </a:r>
          </a:p>
          <a:p>
            <a:pPr marL="1028700" lvl="1" indent="-342900">
              <a:lnSpc>
                <a:spcPct val="100000"/>
              </a:lnSpc>
              <a:buFont typeface="Arial" panose="020B0604020202020204" pitchFamily="34" charset="0"/>
              <a:buChar char="•"/>
            </a:pPr>
            <a:r>
              <a:rPr lang="en-US" sz="1800" dirty="0">
                <a:latin typeface="+mn-lt"/>
              </a:rPr>
              <a:t>Chain-of-custody documentation and reports for missing materials</a:t>
            </a:r>
            <a:endParaRPr lang="en-US" dirty="0">
              <a:latin typeface="+mn-lt"/>
            </a:endParaRPr>
          </a:p>
        </p:txBody>
      </p:sp>
      <p:sp>
        <p:nvSpPr>
          <p:cNvPr id="4" name="Title 3">
            <a:extLst>
              <a:ext uri="{FF2B5EF4-FFF2-40B4-BE49-F238E27FC236}">
                <a16:creationId xmlns:a16="http://schemas.microsoft.com/office/drawing/2014/main" id="{311A9C33-4E4E-8A57-9DC3-148719E9AB20}"/>
              </a:ext>
            </a:extLst>
          </p:cNvPr>
          <p:cNvSpPr>
            <a:spLocks noGrp="1"/>
          </p:cNvSpPr>
          <p:nvPr>
            <p:ph type="title" idx="2"/>
          </p:nvPr>
        </p:nvSpPr>
        <p:spPr>
          <a:xfrm>
            <a:off x="2364496" y="4365622"/>
            <a:ext cx="4382152" cy="287123"/>
          </a:xfrm>
        </p:spPr>
        <p:txBody>
          <a:bodyPr anchor="ctr"/>
          <a:lstStyle/>
          <a:p>
            <a:pPr algn="ctr"/>
            <a:r>
              <a:rPr lang="en-US" sz="1600" dirty="0">
                <a:latin typeface="+mn-lt"/>
              </a:rPr>
              <a:t>C.R.S. §22-7-1013(6), §22-7-1006.3(1)(d-e)</a:t>
            </a:r>
          </a:p>
        </p:txBody>
      </p:sp>
    </p:spTree>
    <p:extLst>
      <p:ext uri="{BB962C8B-B14F-4D97-AF65-F5344CB8AC3E}">
        <p14:creationId xmlns:p14="http://schemas.microsoft.com/office/powerpoint/2010/main" val="338874720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61D639-784B-4EC5-A9A8-967B5921E18D}"/>
              </a:ext>
            </a:extLst>
          </p:cNvPr>
          <p:cNvSpPr>
            <a:spLocks noGrp="1"/>
          </p:cNvSpPr>
          <p:nvPr>
            <p:ph type="body" idx="1"/>
          </p:nvPr>
        </p:nvSpPr>
        <p:spPr>
          <a:xfrm>
            <a:off x="311702" y="925833"/>
            <a:ext cx="3736667" cy="3416400"/>
          </a:xfrm>
        </p:spPr>
        <p:txBody>
          <a:bodyPr>
            <a:noAutofit/>
          </a:bodyPr>
          <a:lstStyle/>
          <a:p>
            <a:pPr marL="0" indent="0">
              <a:buClr>
                <a:sysClr val="windowText" lastClr="000000"/>
              </a:buClr>
              <a:buNone/>
              <a:defRPr/>
            </a:pPr>
            <a:r>
              <a:rPr lang="en-US" sz="1800" b="1" dirty="0">
                <a:solidFill>
                  <a:sysClr val="windowText" lastClr="000000"/>
                </a:solidFill>
              </a:rPr>
              <a:t>CBT – After Testing</a:t>
            </a:r>
          </a:p>
          <a:p>
            <a:pPr marL="0" indent="0">
              <a:spcBef>
                <a:spcPts val="150"/>
              </a:spcBef>
              <a:spcAft>
                <a:spcPts val="150"/>
              </a:spcAft>
              <a:buClr>
                <a:sysClr val="windowText" lastClr="000000"/>
              </a:buClr>
              <a:buSzPct val="100000"/>
              <a:buNone/>
              <a:defRPr/>
            </a:pPr>
            <a:r>
              <a:rPr lang="en-US" sz="1600" dirty="0">
                <a:solidFill>
                  <a:sysClr val="windowText" lastClr="000000"/>
                </a:solidFill>
              </a:rPr>
              <a:t>The day of testing:</a:t>
            </a:r>
          </a:p>
          <a:p>
            <a:pPr marL="228600" indent="-228600">
              <a:spcBef>
                <a:spcPts val="150"/>
              </a:spcBef>
              <a:spcAft>
                <a:spcPts val="150"/>
              </a:spcAft>
              <a:buClr>
                <a:sysClr val="windowText" lastClr="000000"/>
              </a:buClr>
              <a:buSzPct val="125000"/>
              <a:defRPr/>
            </a:pPr>
            <a:r>
              <a:rPr lang="en-US" sz="1600" dirty="0">
                <a:solidFill>
                  <a:sysClr val="windowText" lastClr="000000"/>
                </a:solidFill>
                <a:latin typeface="+mn-lt"/>
              </a:rPr>
              <a:t>Collect materials (Student Testing Tickets, scratch paper, etc.)</a:t>
            </a:r>
          </a:p>
          <a:p>
            <a:pPr marL="228600" indent="-228600">
              <a:spcBef>
                <a:spcPts val="150"/>
              </a:spcBef>
              <a:spcAft>
                <a:spcPts val="150"/>
              </a:spcAft>
              <a:buClr>
                <a:sysClr val="windowText" lastClr="000000"/>
              </a:buClr>
              <a:buSzPct val="125000"/>
              <a:defRPr/>
            </a:pPr>
            <a:r>
              <a:rPr lang="en-US" sz="1600" dirty="0">
                <a:solidFill>
                  <a:sysClr val="windowText" lastClr="000000"/>
                </a:solidFill>
                <a:latin typeface="+mn-lt"/>
              </a:rPr>
              <a:t>Ensure students logged out of TestNav correctly</a:t>
            </a:r>
          </a:p>
          <a:p>
            <a:pPr marL="228600" indent="-228600">
              <a:spcBef>
                <a:spcPts val="150"/>
              </a:spcBef>
              <a:spcAft>
                <a:spcPts val="150"/>
              </a:spcAft>
              <a:buClr>
                <a:sysClr val="windowText" lastClr="000000"/>
              </a:buClr>
              <a:buSzPct val="125000"/>
              <a:defRPr/>
            </a:pPr>
            <a:r>
              <a:rPr lang="en-US" sz="1600" dirty="0">
                <a:solidFill>
                  <a:sysClr val="windowText" lastClr="000000"/>
                </a:solidFill>
                <a:latin typeface="+mn-lt"/>
              </a:rPr>
              <a:t>Return materials to SAC using chain of custody form </a:t>
            </a:r>
          </a:p>
          <a:p>
            <a:pPr marL="228600" indent="-228600">
              <a:spcBef>
                <a:spcPts val="150"/>
              </a:spcBef>
              <a:spcAft>
                <a:spcPts val="150"/>
              </a:spcAft>
              <a:buClr>
                <a:sysClr val="windowText" lastClr="000000"/>
              </a:buClr>
              <a:buSzPct val="125000"/>
              <a:defRPr/>
            </a:pPr>
            <a:r>
              <a:rPr lang="en-US" sz="1600" dirty="0">
                <a:solidFill>
                  <a:sysClr val="windowText" lastClr="000000"/>
                </a:solidFill>
                <a:latin typeface="+mn-lt"/>
              </a:rPr>
              <a:t>Notify SAC of absent students and/or needed transcriptions</a:t>
            </a:r>
          </a:p>
        </p:txBody>
      </p:sp>
      <p:sp>
        <p:nvSpPr>
          <p:cNvPr id="9" name="Text Placeholder 8">
            <a:extLst>
              <a:ext uri="{FF2B5EF4-FFF2-40B4-BE49-F238E27FC236}">
                <a16:creationId xmlns:a16="http://schemas.microsoft.com/office/drawing/2014/main" id="{77D14938-7F57-9287-24B2-F4A8A6430275}"/>
              </a:ext>
            </a:extLst>
          </p:cNvPr>
          <p:cNvSpPr>
            <a:spLocks noGrp="1"/>
          </p:cNvSpPr>
          <p:nvPr>
            <p:ph type="body" idx="2"/>
          </p:nvPr>
        </p:nvSpPr>
        <p:spPr>
          <a:xfrm>
            <a:off x="4130595" y="925833"/>
            <a:ext cx="4825835" cy="3416400"/>
          </a:xfrm>
        </p:spPr>
        <p:txBody>
          <a:bodyPr>
            <a:noAutofit/>
          </a:bodyPr>
          <a:lstStyle/>
          <a:p>
            <a:pPr marL="0" indent="0" algn="just">
              <a:spcAft>
                <a:spcPts val="150"/>
              </a:spcAft>
              <a:buClr>
                <a:sysClr val="windowText" lastClr="000000"/>
              </a:buClr>
              <a:buSzPct val="100000"/>
              <a:buNone/>
              <a:defRPr/>
            </a:pPr>
            <a:r>
              <a:rPr lang="en-US" sz="1800" b="1" dirty="0">
                <a:solidFill>
                  <a:sysClr val="windowText" lastClr="000000"/>
                </a:solidFill>
              </a:rPr>
              <a:t>PBT – After Testing</a:t>
            </a:r>
          </a:p>
          <a:p>
            <a:pPr marL="0" indent="0">
              <a:spcBef>
                <a:spcPts val="150"/>
              </a:spcBef>
              <a:spcAft>
                <a:spcPts val="150"/>
              </a:spcAft>
              <a:buClr>
                <a:sysClr val="windowText" lastClr="000000"/>
              </a:buClr>
              <a:buSzPct val="100000"/>
              <a:buNone/>
              <a:defRPr/>
            </a:pPr>
            <a:r>
              <a:rPr lang="en-US" sz="1600" dirty="0">
                <a:solidFill>
                  <a:sysClr val="windowText" lastClr="000000"/>
                </a:solidFill>
              </a:rPr>
              <a:t>The day of testing:</a:t>
            </a:r>
          </a:p>
          <a:p>
            <a:pPr marL="228600" indent="-228600">
              <a:spcBef>
                <a:spcPts val="150"/>
              </a:spcBef>
              <a:spcAft>
                <a:spcPts val="150"/>
              </a:spcAft>
              <a:buClr>
                <a:sysClr val="windowText" lastClr="000000"/>
              </a:buClr>
              <a:buSzPct val="125000"/>
              <a:defRPr/>
            </a:pPr>
            <a:r>
              <a:rPr lang="en-US" sz="1600" dirty="0">
                <a:solidFill>
                  <a:sysClr val="windowText" lastClr="000000"/>
                </a:solidFill>
                <a:latin typeface="+mn-lt"/>
              </a:rPr>
              <a:t>Collect materials (test books, scratch paper, etc.)</a:t>
            </a:r>
          </a:p>
          <a:p>
            <a:pPr marL="228600" indent="-228600">
              <a:spcBef>
                <a:spcPts val="150"/>
              </a:spcBef>
              <a:spcAft>
                <a:spcPts val="150"/>
              </a:spcAft>
              <a:buClr>
                <a:sysClr val="windowText" lastClr="000000"/>
              </a:buClr>
              <a:buSzPct val="125000"/>
              <a:defRPr/>
            </a:pPr>
            <a:r>
              <a:rPr lang="en-US" sz="1600" dirty="0">
                <a:solidFill>
                  <a:sysClr val="windowText" lastClr="000000"/>
                </a:solidFill>
                <a:latin typeface="+mn-lt"/>
              </a:rPr>
              <a:t>Ensure names are on test materials</a:t>
            </a:r>
          </a:p>
          <a:p>
            <a:pPr marL="228600" indent="-228600">
              <a:spcBef>
                <a:spcPts val="150"/>
              </a:spcBef>
              <a:spcAft>
                <a:spcPts val="150"/>
              </a:spcAft>
              <a:buClr>
                <a:sysClr val="windowText" lastClr="000000"/>
              </a:buClr>
              <a:buSzPct val="125000"/>
              <a:defRPr/>
            </a:pPr>
            <a:endParaRPr lang="en-US" sz="1600" dirty="0">
              <a:solidFill>
                <a:sysClr val="windowText" lastClr="000000"/>
              </a:solidFill>
              <a:latin typeface="+mn-lt"/>
            </a:endParaRPr>
          </a:p>
          <a:p>
            <a:pPr marL="0" indent="0">
              <a:spcBef>
                <a:spcPts val="150"/>
              </a:spcBef>
              <a:spcAft>
                <a:spcPts val="150"/>
              </a:spcAft>
              <a:buClr>
                <a:sysClr val="windowText" lastClr="000000"/>
              </a:buClr>
              <a:buSzPct val="125000"/>
              <a:buNone/>
              <a:defRPr/>
            </a:pPr>
            <a:endParaRPr lang="en-US" sz="1600" dirty="0">
              <a:solidFill>
                <a:sysClr val="windowText" lastClr="000000"/>
              </a:solidFill>
              <a:latin typeface="+mn-lt"/>
            </a:endParaRPr>
          </a:p>
          <a:p>
            <a:pPr marL="228600" indent="-228600">
              <a:spcBef>
                <a:spcPts val="150"/>
              </a:spcBef>
              <a:spcAft>
                <a:spcPts val="150"/>
              </a:spcAft>
              <a:buClr>
                <a:sysClr val="windowText" lastClr="000000"/>
              </a:buClr>
              <a:buSzPct val="125000"/>
              <a:defRPr/>
            </a:pPr>
            <a:r>
              <a:rPr lang="en-US" sz="1600" dirty="0">
                <a:solidFill>
                  <a:sysClr val="windowText" lastClr="000000"/>
                </a:solidFill>
                <a:latin typeface="+mn-lt"/>
              </a:rPr>
              <a:t>Return materials to SAC using chain of custody form</a:t>
            </a:r>
          </a:p>
          <a:p>
            <a:pPr marL="228600" indent="-228600">
              <a:spcBef>
                <a:spcPts val="150"/>
              </a:spcBef>
              <a:spcAft>
                <a:spcPts val="150"/>
              </a:spcAft>
              <a:buSzPct val="125000"/>
              <a:defRPr/>
            </a:pPr>
            <a:r>
              <a:rPr lang="en-US" sz="1600" dirty="0">
                <a:solidFill>
                  <a:sysClr val="windowText" lastClr="000000"/>
                </a:solidFill>
                <a:latin typeface="+mn-lt"/>
              </a:rPr>
              <a:t>Notify SAC of absent students and/or needed transcriptions</a:t>
            </a:r>
          </a:p>
          <a:p>
            <a:pPr marL="0" indent="0">
              <a:buNone/>
            </a:pPr>
            <a:endParaRPr lang="en-US" sz="1800" dirty="0"/>
          </a:p>
        </p:txBody>
      </p:sp>
      <p:sp>
        <p:nvSpPr>
          <p:cNvPr id="4" name="Slide Number Placeholder 3">
            <a:extLst>
              <a:ext uri="{FF2B5EF4-FFF2-40B4-BE49-F238E27FC236}">
                <a16:creationId xmlns:a16="http://schemas.microsoft.com/office/drawing/2014/main" id="{4E9F44E8-439A-411C-9752-4EFD2E775CA2}"/>
              </a:ext>
            </a:extLst>
          </p:cNvPr>
          <p:cNvSpPr>
            <a:spLocks noGrp="1"/>
          </p:cNvSpPr>
          <p:nvPr>
            <p:ph type="sldNum" idx="12"/>
          </p:nvPr>
        </p:nvSpPr>
        <p:spPr/>
        <p:txBody>
          <a:bodyPr>
            <a:normAutofit/>
          </a:bodyPr>
          <a:lstStyle/>
          <a:p>
            <a:fld id="{C479D5F6-EDCB-402A-AC08-4943A1820E8F}" type="slidenum">
              <a:rPr lang="en-US" smtClean="0"/>
              <a:pPr/>
              <a:t>170</a:t>
            </a:fld>
            <a:endParaRPr lang="en-US" dirty="0"/>
          </a:p>
        </p:txBody>
      </p:sp>
      <p:sp>
        <p:nvSpPr>
          <p:cNvPr id="2" name="Title 1">
            <a:extLst>
              <a:ext uri="{FF2B5EF4-FFF2-40B4-BE49-F238E27FC236}">
                <a16:creationId xmlns:a16="http://schemas.microsoft.com/office/drawing/2014/main" id="{84A65D89-B587-46F9-8561-3CF8C6676B63}"/>
              </a:ext>
            </a:extLst>
          </p:cNvPr>
          <p:cNvSpPr>
            <a:spLocks noGrp="1"/>
          </p:cNvSpPr>
          <p:nvPr>
            <p:ph type="title"/>
          </p:nvPr>
        </p:nvSpPr>
        <p:spPr/>
        <p:txBody>
          <a:bodyPr>
            <a:normAutofit/>
          </a:bodyPr>
          <a:lstStyle/>
          <a:p>
            <a:r>
              <a:rPr lang="en-US" sz="2800" dirty="0"/>
              <a:t>Tasks to Complete After Each Testing Session</a:t>
            </a:r>
          </a:p>
        </p:txBody>
      </p:sp>
      <p:grpSp>
        <p:nvGrpSpPr>
          <p:cNvPr id="10" name="Group 9">
            <a:extLst>
              <a:ext uri="{FF2B5EF4-FFF2-40B4-BE49-F238E27FC236}">
                <a16:creationId xmlns:a16="http://schemas.microsoft.com/office/drawing/2014/main" id="{6652C9B4-DAB6-088C-5E90-EF17BC435A37}"/>
              </a:ext>
            </a:extLst>
          </p:cNvPr>
          <p:cNvGrpSpPr/>
          <p:nvPr/>
        </p:nvGrpSpPr>
        <p:grpSpPr>
          <a:xfrm>
            <a:off x="4167945" y="2260638"/>
            <a:ext cx="4976055" cy="746789"/>
            <a:chOff x="2309635" y="3025212"/>
            <a:chExt cx="4976055" cy="746789"/>
          </a:xfrm>
        </p:grpSpPr>
        <p:pic>
          <p:nvPicPr>
            <p:cNvPr id="5" name="Picture 4"/>
            <p:cNvPicPr>
              <a:picLocks noChangeAspect="1"/>
            </p:cNvPicPr>
            <p:nvPr/>
          </p:nvPicPr>
          <p:blipFill>
            <a:blip r:embed="rId2"/>
            <a:stretch>
              <a:fillRect/>
            </a:stretch>
          </p:blipFill>
          <p:spPr>
            <a:xfrm>
              <a:off x="2309635" y="3025212"/>
              <a:ext cx="2128103" cy="746789"/>
            </a:xfrm>
            <a:prstGeom prst="rect">
              <a:avLst/>
            </a:prstGeom>
            <a:ln>
              <a:noFill/>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3"/>
            <a:stretch>
              <a:fillRect/>
            </a:stretch>
          </p:blipFill>
          <p:spPr>
            <a:xfrm>
              <a:off x="5132884" y="3028099"/>
              <a:ext cx="2152806" cy="743902"/>
            </a:xfrm>
            <a:prstGeom prst="rect">
              <a:avLst/>
            </a:prstGeom>
            <a:ln>
              <a:noFill/>
            </a:ln>
            <a:effectLst>
              <a:outerShdw blurRad="50800" dist="38100" dir="2700000" algn="tl" rotWithShape="0">
                <a:prstClr val="black">
                  <a:alpha val="40000"/>
                </a:prstClr>
              </a:outerShdw>
            </a:effectLst>
          </p:spPr>
        </p:pic>
        <p:sp>
          <p:nvSpPr>
            <p:cNvPr id="7" name="Left-Right Arrow 6"/>
            <p:cNvSpPr/>
            <p:nvPr/>
          </p:nvSpPr>
          <p:spPr>
            <a:xfrm>
              <a:off x="4277170" y="3025212"/>
              <a:ext cx="1006268" cy="435836"/>
            </a:xfrm>
            <a:prstGeom prst="leftRightArrow">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675" b="1" dirty="0">
                  <a:solidFill>
                    <a:sysClr val="windowText" lastClr="000000"/>
                  </a:solidFill>
                </a:rPr>
                <a:t>Front and/or back</a:t>
              </a:r>
            </a:p>
          </p:txBody>
        </p:sp>
      </p:grpSp>
    </p:spTree>
    <p:extLst>
      <p:ext uri="{BB962C8B-B14F-4D97-AF65-F5344CB8AC3E}">
        <p14:creationId xmlns:p14="http://schemas.microsoft.com/office/powerpoint/2010/main" val="159590039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3971A5-EA0A-4DB4-824F-7C1EDE953FEC}"/>
              </a:ext>
            </a:extLst>
          </p:cNvPr>
          <p:cNvSpPr>
            <a:spLocks noGrp="1"/>
          </p:cNvSpPr>
          <p:nvPr>
            <p:ph type="body" idx="1"/>
          </p:nvPr>
        </p:nvSpPr>
        <p:spPr>
          <a:xfrm>
            <a:off x="311702" y="886749"/>
            <a:ext cx="3999900" cy="3416400"/>
          </a:xfrm>
        </p:spPr>
        <p:txBody>
          <a:bodyPr>
            <a:noAutofit/>
          </a:bodyPr>
          <a:lstStyle/>
          <a:p>
            <a:pPr marL="0" indent="0">
              <a:buClr>
                <a:sysClr val="windowText" lastClr="000000"/>
              </a:buClr>
              <a:buNone/>
              <a:defRPr/>
            </a:pPr>
            <a:r>
              <a:rPr lang="en-US" sz="1800" b="1" dirty="0">
                <a:solidFill>
                  <a:sysClr val="windowText" lastClr="000000"/>
                </a:solidFill>
              </a:rPr>
              <a:t>CBT – After Testing</a:t>
            </a:r>
          </a:p>
          <a:p>
            <a:pPr marL="0" indent="0">
              <a:lnSpc>
                <a:spcPct val="100000"/>
              </a:lnSpc>
              <a:spcBef>
                <a:spcPts val="150"/>
              </a:spcBef>
              <a:spcAft>
                <a:spcPts val="150"/>
              </a:spcAft>
              <a:buClr>
                <a:sysClr val="windowText" lastClr="000000"/>
              </a:buClr>
              <a:buSzPct val="100000"/>
              <a:buNone/>
              <a:defRPr/>
            </a:pPr>
            <a:r>
              <a:rPr lang="en-US" sz="1600" dirty="0">
                <a:solidFill>
                  <a:sysClr val="windowText" lastClr="000000"/>
                </a:solidFill>
              </a:rPr>
              <a:t>The final day of testing:</a:t>
            </a:r>
          </a:p>
          <a:p>
            <a:pPr marL="285750" indent="-285750">
              <a:lnSpc>
                <a:spcPct val="100000"/>
              </a:lnSpc>
              <a:spcBef>
                <a:spcPts val="150"/>
              </a:spcBef>
              <a:spcAft>
                <a:spcPts val="150"/>
              </a:spcAft>
              <a:buClr>
                <a:sysClr val="windowText" lastClr="000000"/>
              </a:buClr>
              <a:buSzPct val="125000"/>
              <a:buFont typeface="Wingdings" panose="05000000000000000000" pitchFamily="2" charset="2"/>
              <a:buChar char="q"/>
              <a:defRPr/>
            </a:pPr>
            <a:r>
              <a:rPr lang="en-US" sz="1600" dirty="0">
                <a:solidFill>
                  <a:sysClr val="windowText" lastClr="000000"/>
                </a:solidFill>
                <a:latin typeface="+mn-lt"/>
              </a:rPr>
              <a:t>Collect materials (Student Testing Tickets, scratch paper, etc.)</a:t>
            </a:r>
          </a:p>
          <a:p>
            <a:pPr marL="285750" indent="-285750">
              <a:lnSpc>
                <a:spcPct val="100000"/>
              </a:lnSpc>
              <a:spcBef>
                <a:spcPts val="150"/>
              </a:spcBef>
              <a:spcAft>
                <a:spcPts val="150"/>
              </a:spcAft>
              <a:buClr>
                <a:sysClr val="windowText" lastClr="000000"/>
              </a:buClr>
              <a:buSzPct val="125000"/>
              <a:buFont typeface="Wingdings" panose="05000000000000000000" pitchFamily="2" charset="2"/>
              <a:buChar char="q"/>
              <a:defRPr/>
            </a:pPr>
            <a:r>
              <a:rPr lang="en-US" sz="1600" dirty="0">
                <a:solidFill>
                  <a:sysClr val="windowText" lastClr="000000"/>
                </a:solidFill>
                <a:latin typeface="+mn-lt"/>
              </a:rPr>
              <a:t>Ensure all student test units are submitted/completed</a:t>
            </a:r>
          </a:p>
          <a:p>
            <a:pPr marL="285750" indent="-285750">
              <a:lnSpc>
                <a:spcPct val="100000"/>
              </a:lnSpc>
              <a:spcBef>
                <a:spcPts val="150"/>
              </a:spcBef>
              <a:spcAft>
                <a:spcPts val="150"/>
              </a:spcAft>
              <a:buClr>
                <a:sysClr val="windowText" lastClr="000000"/>
              </a:buClr>
              <a:buSzPct val="125000"/>
              <a:buFont typeface="Wingdings" panose="05000000000000000000" pitchFamily="2" charset="2"/>
              <a:buChar char="q"/>
              <a:defRPr/>
            </a:pPr>
            <a:r>
              <a:rPr lang="en-US" sz="1600" dirty="0">
                <a:solidFill>
                  <a:sysClr val="windowText" lastClr="000000"/>
                </a:solidFill>
                <a:latin typeface="+mn-lt"/>
              </a:rPr>
              <a:t>Ensure all test sessions are stopped</a:t>
            </a:r>
          </a:p>
          <a:p>
            <a:pPr marL="285750" indent="-285750">
              <a:lnSpc>
                <a:spcPct val="100000"/>
              </a:lnSpc>
              <a:spcBef>
                <a:spcPts val="150"/>
              </a:spcBef>
              <a:spcAft>
                <a:spcPts val="150"/>
              </a:spcAft>
              <a:buClr>
                <a:sysClr val="windowText" lastClr="000000"/>
              </a:buClr>
              <a:buSzPct val="125000"/>
              <a:buFont typeface="Wingdings" panose="05000000000000000000" pitchFamily="2" charset="2"/>
              <a:buChar char="q"/>
              <a:defRPr/>
            </a:pPr>
            <a:r>
              <a:rPr lang="en-US" sz="1600" dirty="0">
                <a:solidFill>
                  <a:sysClr val="windowText" lastClr="000000"/>
                </a:solidFill>
                <a:latin typeface="+mn-lt"/>
              </a:rPr>
              <a:t>Purge the cached </a:t>
            </a:r>
            <a:r>
              <a:rPr lang="en-US" sz="1600" dirty="0">
                <a:solidFill>
                  <a:prstClr val="black"/>
                </a:solidFill>
                <a:latin typeface="+mn-lt"/>
              </a:rPr>
              <a:t>test content</a:t>
            </a:r>
          </a:p>
          <a:p>
            <a:pPr marL="285750" indent="-285750">
              <a:lnSpc>
                <a:spcPct val="100000"/>
              </a:lnSpc>
              <a:spcBef>
                <a:spcPts val="150"/>
              </a:spcBef>
              <a:spcAft>
                <a:spcPts val="150"/>
              </a:spcAft>
              <a:buClr>
                <a:sysClr val="windowText" lastClr="000000"/>
              </a:buClr>
              <a:buSzPct val="125000"/>
              <a:buFont typeface="Wingdings" panose="05000000000000000000" pitchFamily="2" charset="2"/>
              <a:buChar char="q"/>
              <a:defRPr/>
            </a:pPr>
            <a:r>
              <a:rPr lang="en-US" sz="1600" dirty="0">
                <a:solidFill>
                  <a:prstClr val="black"/>
                </a:solidFill>
                <a:latin typeface="+mn-lt"/>
              </a:rPr>
              <a:t>Securely destroy/recycle </a:t>
            </a:r>
            <a:r>
              <a:rPr lang="en-US" sz="1600" u="sng" dirty="0">
                <a:solidFill>
                  <a:prstClr val="black"/>
                </a:solidFill>
                <a:latin typeface="+mn-lt"/>
              </a:rPr>
              <a:t>used</a:t>
            </a:r>
            <a:r>
              <a:rPr lang="en-US" sz="1600" dirty="0">
                <a:solidFill>
                  <a:prstClr val="black"/>
                </a:solidFill>
                <a:latin typeface="+mn-lt"/>
              </a:rPr>
              <a:t> scratch paper and AT printouts</a:t>
            </a:r>
          </a:p>
        </p:txBody>
      </p:sp>
      <p:sp>
        <p:nvSpPr>
          <p:cNvPr id="8" name="Text Placeholder 7">
            <a:extLst>
              <a:ext uri="{FF2B5EF4-FFF2-40B4-BE49-F238E27FC236}">
                <a16:creationId xmlns:a16="http://schemas.microsoft.com/office/drawing/2014/main" id="{92C7582A-D4B4-2180-6B86-04B7EE8F8570}"/>
              </a:ext>
            </a:extLst>
          </p:cNvPr>
          <p:cNvSpPr>
            <a:spLocks noGrp="1"/>
          </p:cNvSpPr>
          <p:nvPr>
            <p:ph type="body" idx="2"/>
          </p:nvPr>
        </p:nvSpPr>
        <p:spPr>
          <a:xfrm>
            <a:off x="4196863" y="886749"/>
            <a:ext cx="4909788" cy="3416400"/>
          </a:xfrm>
        </p:spPr>
        <p:txBody>
          <a:bodyPr>
            <a:noAutofit/>
          </a:bodyPr>
          <a:lstStyle/>
          <a:p>
            <a:pPr marL="0" indent="0" algn="just">
              <a:lnSpc>
                <a:spcPct val="100000"/>
              </a:lnSpc>
              <a:spcBef>
                <a:spcPts val="150"/>
              </a:spcBef>
              <a:spcAft>
                <a:spcPts val="150"/>
              </a:spcAft>
              <a:buClr>
                <a:sysClr val="windowText" lastClr="000000"/>
              </a:buClr>
              <a:buSzPct val="100000"/>
              <a:buNone/>
              <a:defRPr/>
            </a:pPr>
            <a:r>
              <a:rPr lang="en-US" sz="1800" b="1" dirty="0">
                <a:solidFill>
                  <a:prstClr val="black"/>
                </a:solidFill>
                <a:latin typeface="+mn-lt"/>
              </a:rPr>
              <a:t>PBT – After Testing</a:t>
            </a:r>
          </a:p>
          <a:p>
            <a:pPr marL="0" indent="0" algn="just">
              <a:lnSpc>
                <a:spcPct val="100000"/>
              </a:lnSpc>
              <a:spcBef>
                <a:spcPts val="150"/>
              </a:spcBef>
              <a:spcAft>
                <a:spcPts val="150"/>
              </a:spcAft>
              <a:buClr>
                <a:sysClr val="windowText" lastClr="000000"/>
              </a:buClr>
              <a:buSzPct val="100000"/>
              <a:buNone/>
              <a:defRPr/>
            </a:pPr>
            <a:r>
              <a:rPr lang="en-US" sz="1600" dirty="0">
                <a:solidFill>
                  <a:prstClr val="black"/>
                </a:solidFill>
                <a:latin typeface="+mn-lt"/>
              </a:rPr>
              <a:t>The final day of testing:</a:t>
            </a:r>
          </a:p>
          <a:p>
            <a:pPr marL="285750" indent="-285750">
              <a:lnSpc>
                <a:spcPct val="100000"/>
              </a:lnSpc>
              <a:spcBef>
                <a:spcPts val="150"/>
              </a:spcBef>
              <a:spcAft>
                <a:spcPts val="150"/>
              </a:spcAft>
              <a:buClr>
                <a:sysClr val="windowText" lastClr="000000"/>
              </a:buClr>
              <a:buSzPct val="125000"/>
              <a:buFont typeface="Wingdings" panose="05000000000000000000" pitchFamily="2" charset="2"/>
              <a:buChar char="q"/>
              <a:defRPr/>
            </a:pPr>
            <a:r>
              <a:rPr lang="en-US" sz="1600" dirty="0">
                <a:solidFill>
                  <a:prstClr val="black"/>
                </a:solidFill>
                <a:latin typeface="+mn-lt"/>
              </a:rPr>
              <a:t>Collect materials (test books, scratch paper, etc.)</a:t>
            </a:r>
          </a:p>
          <a:p>
            <a:pPr marL="285750" indent="-285750">
              <a:lnSpc>
                <a:spcPct val="100000"/>
              </a:lnSpc>
              <a:spcBef>
                <a:spcPts val="150"/>
              </a:spcBef>
              <a:spcAft>
                <a:spcPts val="150"/>
              </a:spcAft>
              <a:buClr>
                <a:sysClr val="windowText" lastClr="000000"/>
              </a:buClr>
              <a:buSzPct val="125000"/>
              <a:buFont typeface="Wingdings" panose="05000000000000000000" pitchFamily="2" charset="2"/>
              <a:buChar char="q"/>
              <a:defRPr/>
            </a:pPr>
            <a:r>
              <a:rPr lang="en-US" sz="1600" dirty="0">
                <a:solidFill>
                  <a:prstClr val="black"/>
                </a:solidFill>
                <a:latin typeface="+mn-lt"/>
              </a:rPr>
              <a:t>Ensure labels are affixed or demographic data grids are completed</a:t>
            </a:r>
          </a:p>
          <a:p>
            <a:pPr marL="285750" indent="-285750">
              <a:lnSpc>
                <a:spcPct val="100000"/>
              </a:lnSpc>
              <a:spcBef>
                <a:spcPts val="150"/>
              </a:spcBef>
              <a:spcAft>
                <a:spcPts val="150"/>
              </a:spcAft>
              <a:buClr>
                <a:sysClr val="windowText" lastClr="000000"/>
              </a:buClr>
              <a:buSzPct val="125000"/>
              <a:buFont typeface="Wingdings" panose="05000000000000000000" pitchFamily="2" charset="2"/>
              <a:buChar char="q"/>
              <a:defRPr/>
            </a:pPr>
            <a:r>
              <a:rPr lang="en-US" sz="1600" b="1" dirty="0">
                <a:solidFill>
                  <a:prstClr val="black"/>
                </a:solidFill>
                <a:latin typeface="+mn-lt"/>
              </a:rPr>
              <a:t>Return scorable PBT materials to Pearson as soon as possible (by </a:t>
            </a:r>
            <a:r>
              <a:rPr lang="en-US" sz="1600" b="1" dirty="0">
                <a:solidFill>
                  <a:srgbClr val="488BC9"/>
                </a:solidFill>
                <a:latin typeface="+mn-lt"/>
              </a:rPr>
              <a:t>April 30</a:t>
            </a:r>
            <a:r>
              <a:rPr lang="en-US" sz="1600" b="1" dirty="0">
                <a:solidFill>
                  <a:prstClr val="black"/>
                </a:solidFill>
                <a:latin typeface="+mn-lt"/>
              </a:rPr>
              <a:t>)</a:t>
            </a:r>
          </a:p>
          <a:p>
            <a:pPr marL="571511" lvl="1" indent="-385763">
              <a:lnSpc>
                <a:spcPct val="100000"/>
              </a:lnSpc>
              <a:spcBef>
                <a:spcPts val="150"/>
              </a:spcBef>
              <a:spcAft>
                <a:spcPts val="150"/>
              </a:spcAft>
              <a:buClr>
                <a:sysClr val="windowText" lastClr="000000"/>
              </a:buClr>
              <a:buSzPct val="125000"/>
              <a:buFont typeface="Wingdings" panose="05000000000000000000" pitchFamily="2" charset="2"/>
              <a:buChar char="q"/>
              <a:defRPr/>
            </a:pPr>
            <a:r>
              <a:rPr lang="en-US" sz="1600" dirty="0">
                <a:solidFill>
                  <a:prstClr val="black"/>
                </a:solidFill>
                <a:latin typeface="+mn-lt"/>
              </a:rPr>
              <a:t>Use the </a:t>
            </a:r>
            <a:r>
              <a:rPr lang="en-US" sz="1600" i="1" dirty="0">
                <a:solidFill>
                  <a:prstClr val="black"/>
                </a:solidFill>
                <a:latin typeface="+mn-lt"/>
                <a:hlinkClick r:id="rId2"/>
              </a:rPr>
              <a:t>Scorable Materials Return Checklist </a:t>
            </a:r>
            <a:r>
              <a:rPr lang="en-US" sz="1600" dirty="0">
                <a:solidFill>
                  <a:prstClr val="black"/>
                </a:solidFill>
                <a:latin typeface="+mn-lt"/>
              </a:rPr>
              <a:t>to ensure boxes only contain scorable materials</a:t>
            </a:r>
          </a:p>
          <a:p>
            <a:pPr marL="285750" indent="-285750">
              <a:lnSpc>
                <a:spcPct val="100000"/>
              </a:lnSpc>
              <a:spcBef>
                <a:spcPts val="150"/>
              </a:spcBef>
              <a:spcAft>
                <a:spcPts val="150"/>
              </a:spcAft>
              <a:buClr>
                <a:sysClr val="windowText" lastClr="000000"/>
              </a:buClr>
              <a:buSzPct val="125000"/>
              <a:buFont typeface="Wingdings" panose="05000000000000000000" pitchFamily="2" charset="2"/>
              <a:buChar char="q"/>
              <a:defRPr/>
            </a:pPr>
            <a:r>
              <a:rPr lang="en-US" sz="1600" dirty="0">
                <a:solidFill>
                  <a:prstClr val="black"/>
                </a:solidFill>
                <a:latin typeface="+mn-lt"/>
              </a:rPr>
              <a:t>Securely destroy/recycle </a:t>
            </a:r>
            <a:r>
              <a:rPr lang="en-US" sz="1600" u="sng" dirty="0">
                <a:solidFill>
                  <a:prstClr val="black"/>
                </a:solidFill>
                <a:latin typeface="+mn-lt"/>
              </a:rPr>
              <a:t>used</a:t>
            </a:r>
            <a:r>
              <a:rPr lang="en-US" sz="1600" dirty="0">
                <a:solidFill>
                  <a:prstClr val="black"/>
                </a:solidFill>
                <a:latin typeface="+mn-lt"/>
              </a:rPr>
              <a:t> scratch paper and AT printouts</a:t>
            </a:r>
            <a:endParaRPr lang="en-US" sz="1600" dirty="0">
              <a:latin typeface="+mn-lt"/>
            </a:endParaRPr>
          </a:p>
        </p:txBody>
      </p:sp>
      <p:sp>
        <p:nvSpPr>
          <p:cNvPr id="4" name="Slide Number Placeholder 3">
            <a:extLst>
              <a:ext uri="{FF2B5EF4-FFF2-40B4-BE49-F238E27FC236}">
                <a16:creationId xmlns:a16="http://schemas.microsoft.com/office/drawing/2014/main" id="{08AC8E6C-9992-4292-ABF9-2D21B06F4FA8}"/>
              </a:ext>
            </a:extLst>
          </p:cNvPr>
          <p:cNvSpPr>
            <a:spLocks noGrp="1"/>
          </p:cNvSpPr>
          <p:nvPr>
            <p:ph type="sldNum" idx="12"/>
          </p:nvPr>
        </p:nvSpPr>
        <p:spPr/>
        <p:txBody>
          <a:bodyPr>
            <a:normAutofit/>
          </a:bodyPr>
          <a:lstStyle/>
          <a:p>
            <a:fld id="{C479D5F6-EDCB-402A-AC08-4943A1820E8F}" type="slidenum">
              <a:rPr lang="en-US" smtClean="0"/>
              <a:pPr/>
              <a:t>171</a:t>
            </a:fld>
            <a:endParaRPr lang="en-US" dirty="0"/>
          </a:p>
        </p:txBody>
      </p:sp>
      <p:sp>
        <p:nvSpPr>
          <p:cNvPr id="2" name="Title 1">
            <a:extLst>
              <a:ext uri="{FF2B5EF4-FFF2-40B4-BE49-F238E27FC236}">
                <a16:creationId xmlns:a16="http://schemas.microsoft.com/office/drawing/2014/main" id="{1B6A0A2B-BE96-45D3-86B6-B72B68733BF5}"/>
              </a:ext>
            </a:extLst>
          </p:cNvPr>
          <p:cNvSpPr>
            <a:spLocks noGrp="1"/>
          </p:cNvSpPr>
          <p:nvPr>
            <p:ph type="title"/>
          </p:nvPr>
        </p:nvSpPr>
        <p:spPr/>
        <p:txBody>
          <a:bodyPr>
            <a:normAutofit/>
          </a:bodyPr>
          <a:lstStyle/>
          <a:p>
            <a:r>
              <a:rPr lang="en-US" sz="2800" dirty="0"/>
              <a:t>Final Day – Tasks to Complete After Testing</a:t>
            </a:r>
          </a:p>
        </p:txBody>
      </p:sp>
      <p:sp>
        <p:nvSpPr>
          <p:cNvPr id="7" name="Diagonal Stripe 6">
            <a:hlinkClick r:id="rId3"/>
            <a:extLst>
              <a:ext uri="{FF2B5EF4-FFF2-40B4-BE49-F238E27FC236}">
                <a16:creationId xmlns:a16="http://schemas.microsoft.com/office/drawing/2014/main" id="{17E271A2-BF5A-4EC8-A2BB-512F67E2BBB2}"/>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200" b="1" kern="0" dirty="0">
                <a:solidFill>
                  <a:prstClr val="black"/>
                </a:solidFill>
                <a:latin typeface="+mn-lt"/>
                <a:ea typeface="Roboto" panose="02000000000000000000" pitchFamily="2" charset="0"/>
                <a:cs typeface="Roboto" panose="02000000000000000000" pitchFamily="2" charset="0"/>
              </a:rPr>
              <a:t>Materials Management Module</a:t>
            </a:r>
          </a:p>
        </p:txBody>
      </p:sp>
    </p:spTree>
    <p:extLst>
      <p:ext uri="{BB962C8B-B14F-4D97-AF65-F5344CB8AC3E}">
        <p14:creationId xmlns:p14="http://schemas.microsoft.com/office/powerpoint/2010/main" val="428209069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BCC886-6409-4D14-ADBC-2A95A011F4F9}"/>
              </a:ext>
            </a:extLst>
          </p:cNvPr>
          <p:cNvSpPr>
            <a:spLocks noGrp="1"/>
          </p:cNvSpPr>
          <p:nvPr>
            <p:ph type="title"/>
          </p:nvPr>
        </p:nvSpPr>
        <p:spPr/>
        <p:txBody>
          <a:bodyPr>
            <a:normAutofit/>
          </a:bodyPr>
          <a:lstStyle/>
          <a:p>
            <a:r>
              <a:rPr lang="en-US" sz="2800" dirty="0"/>
              <a:t>Student ID Labels</a:t>
            </a:r>
          </a:p>
        </p:txBody>
      </p:sp>
      <p:sp>
        <p:nvSpPr>
          <p:cNvPr id="6" name="Content Placeholder 5">
            <a:extLst>
              <a:ext uri="{FF2B5EF4-FFF2-40B4-BE49-F238E27FC236}">
                <a16:creationId xmlns:a16="http://schemas.microsoft.com/office/drawing/2014/main" id="{972583BA-52F8-424D-8007-60C20A76587A}"/>
              </a:ext>
            </a:extLst>
          </p:cNvPr>
          <p:cNvSpPr>
            <a:spLocks noGrp="1"/>
          </p:cNvSpPr>
          <p:nvPr>
            <p:ph type="body" idx="1"/>
          </p:nvPr>
        </p:nvSpPr>
        <p:spPr>
          <a:xfrm>
            <a:off x="311702" y="937846"/>
            <a:ext cx="8487741" cy="3249429"/>
          </a:xfrm>
        </p:spPr>
        <p:txBody>
          <a:bodyPr>
            <a:noAutofit/>
          </a:bodyPr>
          <a:lstStyle/>
          <a:p>
            <a:pPr marL="0" indent="0">
              <a:lnSpc>
                <a:spcPct val="100000"/>
              </a:lnSpc>
              <a:buNone/>
              <a:defRPr/>
            </a:pPr>
            <a:r>
              <a:rPr lang="en-US" sz="1800" dirty="0">
                <a:solidFill>
                  <a:sysClr val="windowText" lastClr="000000"/>
                </a:solidFill>
              </a:rPr>
              <a:t>The student ID label overrides any bubbled demographic information on the test</a:t>
            </a:r>
          </a:p>
          <a:p>
            <a:pPr marL="0" indent="0">
              <a:lnSpc>
                <a:spcPct val="100000"/>
              </a:lnSpc>
              <a:buNone/>
              <a:defRPr/>
            </a:pPr>
            <a:endParaRPr lang="en-US" sz="1800" dirty="0">
              <a:solidFill>
                <a:sysClr val="windowText" lastClr="000000"/>
              </a:solidFill>
            </a:endParaRPr>
          </a:p>
          <a:p>
            <a:pPr marL="0" indent="0">
              <a:lnSpc>
                <a:spcPct val="100000"/>
              </a:lnSpc>
              <a:buNone/>
              <a:defRPr/>
            </a:pPr>
            <a:endParaRPr lang="en-US" sz="1800" dirty="0">
              <a:solidFill>
                <a:sysClr val="windowText" lastClr="000000"/>
              </a:solidFill>
            </a:endParaRPr>
          </a:p>
          <a:p>
            <a:pPr marL="0" indent="0">
              <a:lnSpc>
                <a:spcPct val="100000"/>
              </a:lnSpc>
              <a:buNone/>
              <a:defRPr/>
            </a:pPr>
            <a:endParaRPr lang="en-US" sz="1800" dirty="0">
              <a:solidFill>
                <a:sysClr val="windowText" lastClr="000000"/>
              </a:solidFill>
            </a:endParaRPr>
          </a:p>
          <a:p>
            <a:pPr marL="0" indent="0">
              <a:lnSpc>
                <a:spcPct val="100000"/>
              </a:lnSpc>
              <a:buNone/>
              <a:defRPr/>
            </a:pPr>
            <a:endParaRPr lang="en-US" sz="1800" dirty="0">
              <a:solidFill>
                <a:sysClr val="windowText" lastClr="000000"/>
              </a:solidFill>
            </a:endParaRPr>
          </a:p>
          <a:p>
            <a:pPr marL="0" indent="0">
              <a:lnSpc>
                <a:spcPct val="100000"/>
              </a:lnSpc>
              <a:buNone/>
              <a:defRPr/>
            </a:pPr>
            <a:endParaRPr lang="en-US" sz="1800" dirty="0">
              <a:solidFill>
                <a:sysClr val="windowText" lastClr="000000"/>
              </a:solidFill>
            </a:endParaRPr>
          </a:p>
          <a:p>
            <a:pPr marL="0" indent="0">
              <a:lnSpc>
                <a:spcPct val="100000"/>
              </a:lnSpc>
              <a:buNone/>
              <a:defRPr/>
            </a:pPr>
            <a:endParaRPr lang="en-US" sz="1800" dirty="0">
              <a:solidFill>
                <a:sysClr val="windowText" lastClr="000000"/>
              </a:solidFill>
            </a:endParaRPr>
          </a:p>
          <a:p>
            <a:pPr marL="0" indent="0">
              <a:lnSpc>
                <a:spcPct val="100000"/>
              </a:lnSpc>
              <a:buNone/>
              <a:defRPr/>
            </a:pPr>
            <a:endParaRPr lang="en-US" sz="1800" dirty="0">
              <a:solidFill>
                <a:sysClr val="windowText" lastClr="000000"/>
              </a:solidFill>
            </a:endParaRPr>
          </a:p>
          <a:p>
            <a:pPr marL="288925" indent="-161925">
              <a:lnSpc>
                <a:spcPct val="100000"/>
              </a:lnSpc>
              <a:defRPr/>
            </a:pPr>
            <a:r>
              <a:rPr lang="en-US" sz="1800" dirty="0">
                <a:solidFill>
                  <a:sysClr val="windowText" lastClr="000000"/>
                </a:solidFill>
              </a:rPr>
              <a:t>Set aside unused student ID labels for secure </a:t>
            </a:r>
            <a:br>
              <a:rPr lang="en-US" sz="1800" dirty="0">
                <a:solidFill>
                  <a:sysClr val="windowText" lastClr="000000"/>
                </a:solidFill>
              </a:rPr>
            </a:br>
            <a:r>
              <a:rPr lang="en-US" sz="1800" dirty="0">
                <a:solidFill>
                  <a:sysClr val="windowText" lastClr="000000"/>
                </a:solidFill>
              </a:rPr>
              <a:t>destruction/recycling (m</a:t>
            </a:r>
            <a:r>
              <a:rPr lang="en-US" sz="1800" dirty="0">
                <a:solidFill>
                  <a:sysClr val="windowText" lastClr="000000"/>
                </a:solidFill>
                <a:latin typeface="+mn-lt"/>
              </a:rPr>
              <a:t>ay need to code these </a:t>
            </a:r>
            <a:br>
              <a:rPr lang="en-US" sz="1800" dirty="0">
                <a:solidFill>
                  <a:sysClr val="windowText" lastClr="000000"/>
                </a:solidFill>
                <a:latin typeface="+mn-lt"/>
              </a:rPr>
            </a:br>
            <a:r>
              <a:rPr lang="en-US" sz="1800" dirty="0">
                <a:solidFill>
                  <a:sysClr val="windowText" lastClr="000000"/>
                </a:solidFill>
                <a:latin typeface="+mn-lt"/>
              </a:rPr>
              <a:t>tests in PAnext (e.g., student left district, parent excuse)</a:t>
            </a:r>
          </a:p>
          <a:p>
            <a:pPr marL="288925" indent="-161925">
              <a:lnSpc>
                <a:spcPct val="100000"/>
              </a:lnSpc>
              <a:defRPr/>
            </a:pPr>
            <a:r>
              <a:rPr lang="en-US" sz="1800" dirty="0">
                <a:solidFill>
                  <a:sysClr val="windowText" lastClr="000000"/>
                </a:solidFill>
              </a:rPr>
              <a:t>If an ID label is not available, complete </a:t>
            </a:r>
            <a:r>
              <a:rPr lang="en-US" sz="1800" b="1" dirty="0">
                <a:solidFill>
                  <a:sysClr val="windowText" lastClr="000000"/>
                </a:solidFill>
              </a:rPr>
              <a:t>all</a:t>
            </a:r>
            <a:r>
              <a:rPr lang="en-US" sz="1800" dirty="0">
                <a:solidFill>
                  <a:sysClr val="windowText" lastClr="000000"/>
                </a:solidFill>
              </a:rPr>
              <a:t> fields on the demographic data grid</a:t>
            </a:r>
            <a:endParaRPr lang="en-US" sz="1800" dirty="0"/>
          </a:p>
        </p:txBody>
      </p:sp>
      <p:sp>
        <p:nvSpPr>
          <p:cNvPr id="4" name="Slide Number Placeholder 3">
            <a:extLst>
              <a:ext uri="{FF2B5EF4-FFF2-40B4-BE49-F238E27FC236}">
                <a16:creationId xmlns:a16="http://schemas.microsoft.com/office/drawing/2014/main" id="{12F691F4-78FC-4305-B627-0248DAF45D3A}"/>
              </a:ext>
            </a:extLst>
          </p:cNvPr>
          <p:cNvSpPr>
            <a:spLocks noGrp="1"/>
          </p:cNvSpPr>
          <p:nvPr>
            <p:ph type="sldNum" idx="12"/>
          </p:nvPr>
        </p:nvSpPr>
        <p:spPr/>
        <p:txBody>
          <a:bodyPr>
            <a:normAutofit/>
          </a:bodyPr>
          <a:lstStyle/>
          <a:p>
            <a:fld id="{C479D5F6-EDCB-402A-AC08-4943A1820E8F}" type="slidenum">
              <a:rPr lang="en-US" smtClean="0"/>
              <a:pPr/>
              <a:t>172</a:t>
            </a:fld>
            <a:endParaRPr lang="en-US" dirty="0"/>
          </a:p>
        </p:txBody>
      </p:sp>
      <p:grpSp>
        <p:nvGrpSpPr>
          <p:cNvPr id="7" name="Group 6">
            <a:extLst>
              <a:ext uri="{FF2B5EF4-FFF2-40B4-BE49-F238E27FC236}">
                <a16:creationId xmlns:a16="http://schemas.microsoft.com/office/drawing/2014/main" id="{84C63EFA-4FC3-3C55-1731-9260518630C5}"/>
              </a:ext>
            </a:extLst>
          </p:cNvPr>
          <p:cNvGrpSpPr/>
          <p:nvPr/>
        </p:nvGrpSpPr>
        <p:grpSpPr>
          <a:xfrm>
            <a:off x="3255409" y="1344875"/>
            <a:ext cx="5301377" cy="2265095"/>
            <a:chOff x="1588143" y="1313614"/>
            <a:chExt cx="5301377" cy="2265095"/>
          </a:xfrm>
        </p:grpSpPr>
        <p:pic>
          <p:nvPicPr>
            <p:cNvPr id="10" name="Picture 9"/>
            <p:cNvPicPr>
              <a:picLocks noChangeAspect="1"/>
            </p:cNvPicPr>
            <p:nvPr/>
          </p:nvPicPr>
          <p:blipFill>
            <a:blip r:embed="rId2"/>
            <a:stretch>
              <a:fillRect/>
            </a:stretch>
          </p:blipFill>
          <p:spPr>
            <a:xfrm>
              <a:off x="1588143" y="1401315"/>
              <a:ext cx="2600325" cy="1521619"/>
            </a:xfrm>
            <a:prstGeom prst="rect">
              <a:avLst/>
            </a:prstGeom>
            <a:ln>
              <a:no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C15650BA-CE31-434C-8A4A-35842B546B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86620" y="1313614"/>
              <a:ext cx="1602900" cy="2265095"/>
            </a:xfrm>
            <a:prstGeom prst="rect">
              <a:avLst/>
            </a:prstGeom>
            <a:noFill/>
            <a:ln>
              <a:noFill/>
            </a:ln>
            <a:effectLst>
              <a:outerShdw blurRad="50800" dist="38100" dir="2700000" algn="tl" rotWithShape="0">
                <a:prstClr val="black">
                  <a:alpha val="40000"/>
                </a:prstClr>
              </a:outerShdw>
            </a:effectLst>
          </p:spPr>
        </p:pic>
        <p:sp>
          <p:nvSpPr>
            <p:cNvPr id="2" name="Right Arrow 1"/>
            <p:cNvSpPr/>
            <p:nvPr/>
          </p:nvSpPr>
          <p:spPr>
            <a:xfrm rot="1495806">
              <a:off x="3877428" y="2413056"/>
              <a:ext cx="1594585" cy="723236"/>
            </a:xfrm>
            <a:prstGeom prst="rightArrow">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050" dirty="0">
                  <a:solidFill>
                    <a:sysClr val="windowText" lastClr="000000"/>
                  </a:solidFill>
                </a:rPr>
                <a:t>ID label goes here</a:t>
              </a:r>
            </a:p>
          </p:txBody>
        </p:sp>
      </p:grpSp>
    </p:spTree>
    <p:extLst>
      <p:ext uri="{BB962C8B-B14F-4D97-AF65-F5344CB8AC3E}">
        <p14:creationId xmlns:p14="http://schemas.microsoft.com/office/powerpoint/2010/main" val="377853115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n image of the demographic page with an arrow point to the lower left corner where the student ID label is to be applied.">
            <a:extLst>
              <a:ext uri="{FF2B5EF4-FFF2-40B4-BE49-F238E27FC236}">
                <a16:creationId xmlns:a16="http://schemas.microsoft.com/office/drawing/2014/main" id="{A9BB6936-2F74-6617-CE1D-63F3B2D6FA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9137" y="587443"/>
            <a:ext cx="3377247" cy="3617276"/>
          </a:xfrm>
          <a:prstGeom prst="rect">
            <a:avLst/>
          </a:prstGeom>
          <a:effectLst/>
        </p:spPr>
      </p:pic>
      <p:sp>
        <p:nvSpPr>
          <p:cNvPr id="5" name="Title 4">
            <a:extLst>
              <a:ext uri="{FF2B5EF4-FFF2-40B4-BE49-F238E27FC236}">
                <a16:creationId xmlns:a16="http://schemas.microsoft.com/office/drawing/2014/main" id="{45BCC886-6409-4D14-ADBC-2A95A011F4F9}"/>
              </a:ext>
            </a:extLst>
          </p:cNvPr>
          <p:cNvSpPr>
            <a:spLocks noGrp="1"/>
          </p:cNvSpPr>
          <p:nvPr>
            <p:ph type="title"/>
          </p:nvPr>
        </p:nvSpPr>
        <p:spPr/>
        <p:txBody>
          <a:bodyPr>
            <a:normAutofit/>
          </a:bodyPr>
          <a:lstStyle/>
          <a:p>
            <a:r>
              <a:rPr lang="en-US" sz="2800" dirty="0"/>
              <a:t>Student ID Labels</a:t>
            </a:r>
          </a:p>
        </p:txBody>
      </p:sp>
      <p:sp>
        <p:nvSpPr>
          <p:cNvPr id="4" name="Slide Number Placeholder 3">
            <a:extLst>
              <a:ext uri="{FF2B5EF4-FFF2-40B4-BE49-F238E27FC236}">
                <a16:creationId xmlns:a16="http://schemas.microsoft.com/office/drawing/2014/main" id="{12F691F4-78FC-4305-B627-0248DAF45D3A}"/>
              </a:ext>
            </a:extLst>
          </p:cNvPr>
          <p:cNvSpPr>
            <a:spLocks noGrp="1"/>
          </p:cNvSpPr>
          <p:nvPr>
            <p:ph type="sldNum" idx="12"/>
          </p:nvPr>
        </p:nvSpPr>
        <p:spPr/>
        <p:txBody>
          <a:bodyPr>
            <a:normAutofit/>
          </a:bodyPr>
          <a:lstStyle/>
          <a:p>
            <a:fld id="{C479D5F6-EDCB-402A-AC08-4943A1820E8F}" type="slidenum">
              <a:rPr lang="en-US" smtClean="0"/>
              <a:pPr/>
              <a:t>173</a:t>
            </a:fld>
            <a:endParaRPr lang="en-US" dirty="0"/>
          </a:p>
        </p:txBody>
      </p:sp>
      <p:grpSp>
        <p:nvGrpSpPr>
          <p:cNvPr id="25" name="Group 24">
            <a:extLst>
              <a:ext uri="{FF2B5EF4-FFF2-40B4-BE49-F238E27FC236}">
                <a16:creationId xmlns:a16="http://schemas.microsoft.com/office/drawing/2014/main" id="{9B1B0F7C-8117-8FB1-7A06-0C970910642F}"/>
              </a:ext>
            </a:extLst>
          </p:cNvPr>
          <p:cNvGrpSpPr/>
          <p:nvPr/>
        </p:nvGrpSpPr>
        <p:grpSpPr>
          <a:xfrm>
            <a:off x="1398954" y="1098239"/>
            <a:ext cx="3538078" cy="2766688"/>
            <a:chOff x="1960880" y="712423"/>
            <a:chExt cx="4043680" cy="3560813"/>
          </a:xfrm>
        </p:grpSpPr>
        <p:sp>
          <p:nvSpPr>
            <p:cNvPr id="21" name="Rectangle 20">
              <a:extLst>
                <a:ext uri="{FF2B5EF4-FFF2-40B4-BE49-F238E27FC236}">
                  <a16:creationId xmlns:a16="http://schemas.microsoft.com/office/drawing/2014/main" id="{348FD36B-6003-375B-6EAC-1C76D52B7A43}"/>
                </a:ext>
              </a:extLst>
            </p:cNvPr>
            <p:cNvSpPr/>
            <p:nvPr/>
          </p:nvSpPr>
          <p:spPr>
            <a:xfrm>
              <a:off x="1960880" y="712423"/>
              <a:ext cx="4043680" cy="35608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25" b="1" dirty="0">
                  <a:solidFill>
                    <a:srgbClr val="FF0000"/>
                  </a:solidFill>
                </a:rPr>
                <a:t>“Do NOT Affix Student ID Label Here”</a:t>
              </a:r>
            </a:p>
            <a:p>
              <a:pPr algn="ctr"/>
              <a:r>
                <a:rPr lang="en-US" sz="1050" dirty="0">
                  <a:solidFill>
                    <a:srgbClr val="FF0000"/>
                  </a:solidFill>
                </a:rPr>
                <a:t>(indicated above Box A and in the security barcode box)</a:t>
              </a:r>
            </a:p>
          </p:txBody>
        </p:sp>
        <p:grpSp>
          <p:nvGrpSpPr>
            <p:cNvPr id="24" name="Group 23">
              <a:extLst>
                <a:ext uri="{FF2B5EF4-FFF2-40B4-BE49-F238E27FC236}">
                  <a16:creationId xmlns:a16="http://schemas.microsoft.com/office/drawing/2014/main" id="{0F84E6D4-FBFB-77ED-0B73-E7F36FA19AAD}"/>
                </a:ext>
              </a:extLst>
            </p:cNvPr>
            <p:cNvGrpSpPr/>
            <p:nvPr/>
          </p:nvGrpSpPr>
          <p:grpSpPr>
            <a:xfrm>
              <a:off x="2154793" y="1656115"/>
              <a:ext cx="3679439" cy="2489779"/>
              <a:chOff x="2154793" y="1656115"/>
              <a:chExt cx="3679439" cy="2489779"/>
            </a:xfrm>
          </p:grpSpPr>
          <p:pic>
            <p:nvPicPr>
              <p:cNvPr id="15" name="Picture 14" descr="Chart, table&#10;&#10;Description automatically generated">
                <a:extLst>
                  <a:ext uri="{FF2B5EF4-FFF2-40B4-BE49-F238E27FC236}">
                    <a16:creationId xmlns:a16="http://schemas.microsoft.com/office/drawing/2014/main" id="{8D2A5443-69BB-D66F-51CD-91EB4C3BD3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7145" y="1657372"/>
                <a:ext cx="1727087" cy="2488522"/>
              </a:xfrm>
              <a:prstGeom prst="rect">
                <a:avLst/>
              </a:prstGeom>
              <a:ln>
                <a:solidFill>
                  <a:srgbClr val="FF0000"/>
                </a:solidFill>
              </a:ln>
              <a:effectLst>
                <a:outerShdw blurRad="50800" dist="38100" dir="2700000" algn="tl" rotWithShape="0">
                  <a:prstClr val="black">
                    <a:alpha val="40000"/>
                  </a:prstClr>
                </a:outerShdw>
              </a:effectLst>
            </p:spPr>
          </p:pic>
          <p:pic>
            <p:nvPicPr>
              <p:cNvPr id="17" name="Picture 16" descr="Chart, table&#10;&#10;Description automatically generated with medium confidence">
                <a:extLst>
                  <a:ext uri="{FF2B5EF4-FFF2-40B4-BE49-F238E27FC236}">
                    <a16:creationId xmlns:a16="http://schemas.microsoft.com/office/drawing/2014/main" id="{4BD80856-0DD3-3240-C9EB-842916B5AA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4793" y="1656115"/>
                <a:ext cx="1727959" cy="2489779"/>
              </a:xfrm>
              <a:prstGeom prst="rect">
                <a:avLst/>
              </a:prstGeom>
              <a:ln>
                <a:solidFill>
                  <a:srgbClr val="FF0000"/>
                </a:solidFill>
              </a:ln>
              <a:effectLst>
                <a:outerShdw blurRad="50800" dist="38100" dir="2700000" algn="tl" rotWithShape="0">
                  <a:prstClr val="black">
                    <a:alpha val="40000"/>
                  </a:prstClr>
                </a:outerShdw>
              </a:effectLst>
            </p:spPr>
          </p:pic>
        </p:grpSp>
      </p:grpSp>
      <p:sp>
        <p:nvSpPr>
          <p:cNvPr id="26" name="Arrow: Down 25">
            <a:extLst>
              <a:ext uri="{FF2B5EF4-FFF2-40B4-BE49-F238E27FC236}">
                <a16:creationId xmlns:a16="http://schemas.microsoft.com/office/drawing/2014/main" id="{DE2D37E0-37DE-A8EA-FD23-5B2AA32615F8}"/>
              </a:ext>
            </a:extLst>
          </p:cNvPr>
          <p:cNvSpPr/>
          <p:nvPr/>
        </p:nvSpPr>
        <p:spPr>
          <a:xfrm rot="3497071">
            <a:off x="5686814" y="3034078"/>
            <a:ext cx="607219" cy="950119"/>
          </a:xfrm>
          <a:prstGeom prst="downArrow">
            <a:avLst/>
          </a:prstGeom>
          <a:solidFill>
            <a:srgbClr val="FF0000"/>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410150020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Demographic Data Grid</a:t>
            </a:r>
          </a:p>
        </p:txBody>
      </p:sp>
      <p:sp>
        <p:nvSpPr>
          <p:cNvPr id="3" name="Content Placeholder 2"/>
          <p:cNvSpPr>
            <a:spLocks noGrp="1"/>
          </p:cNvSpPr>
          <p:nvPr>
            <p:ph type="body" idx="1"/>
          </p:nvPr>
        </p:nvSpPr>
        <p:spPr>
          <a:xfrm>
            <a:off x="203200" y="963060"/>
            <a:ext cx="8596243" cy="3224215"/>
          </a:xfrm>
        </p:spPr>
        <p:txBody>
          <a:bodyPr>
            <a:normAutofit/>
          </a:bodyPr>
          <a:lstStyle/>
          <a:p>
            <a:r>
              <a:rPr lang="en-US" sz="1800" dirty="0"/>
              <a:t>Back of the paper test book</a:t>
            </a:r>
          </a:p>
          <a:p>
            <a:r>
              <a:rPr lang="en-US" sz="1800" dirty="0"/>
              <a:t>Complete all fields if pre-printed ID label is unavailable</a:t>
            </a:r>
          </a:p>
          <a:p>
            <a:pPr lvl="1">
              <a:buFont typeface="Arial" panose="020B0604020202020204" pitchFamily="34" charset="0"/>
              <a:buChar char="•"/>
            </a:pPr>
            <a:r>
              <a:rPr lang="en-US" sz="1800" b="1" dirty="0">
                <a:latin typeface="+mn-lt"/>
              </a:rPr>
              <a:t>Must</a:t>
            </a:r>
            <a:r>
              <a:rPr lang="en-US" sz="1800" dirty="0">
                <a:latin typeface="+mn-lt"/>
              </a:rPr>
              <a:t> match data in </a:t>
            </a:r>
            <a:r>
              <a:rPr lang="en-US" sz="1800" dirty="0" err="1">
                <a:latin typeface="+mn-lt"/>
              </a:rPr>
              <a:t>PAnext</a:t>
            </a:r>
            <a:endParaRPr lang="en-US" sz="1800" dirty="0">
              <a:latin typeface="+mn-lt"/>
            </a:endParaRPr>
          </a:p>
          <a:p>
            <a:pPr lvl="1">
              <a:buFont typeface="Arial" panose="020B0604020202020204" pitchFamily="34" charset="0"/>
              <a:buChar char="•"/>
            </a:pPr>
            <a:r>
              <a:rPr lang="en-US" sz="1800" dirty="0">
                <a:solidFill>
                  <a:sysClr val="windowText" lastClr="000000"/>
                </a:solidFill>
                <a:latin typeface="+mn-lt"/>
              </a:rPr>
              <a:t>Incomplete or incorrect bubbling leads</a:t>
            </a:r>
            <a:br>
              <a:rPr lang="en-US" sz="1800" dirty="0">
                <a:solidFill>
                  <a:sysClr val="windowText" lastClr="000000"/>
                </a:solidFill>
                <a:latin typeface="+mn-lt"/>
              </a:rPr>
            </a:br>
            <a:r>
              <a:rPr lang="en-US" sz="1800" dirty="0">
                <a:solidFill>
                  <a:sysClr val="windowText" lastClr="000000"/>
                </a:solidFill>
                <a:latin typeface="+mn-lt"/>
              </a:rPr>
              <a:t>to </a:t>
            </a:r>
            <a:r>
              <a:rPr lang="en-US" sz="1800" b="1" dirty="0">
                <a:solidFill>
                  <a:sysClr val="windowText" lastClr="000000"/>
                </a:solidFill>
                <a:latin typeface="+mn-lt"/>
              </a:rPr>
              <a:t>rejected student tests </a:t>
            </a:r>
            <a:r>
              <a:rPr lang="en-US" sz="1800" dirty="0">
                <a:solidFill>
                  <a:sysClr val="windowText" lastClr="000000"/>
                </a:solidFill>
                <a:latin typeface="+mn-lt"/>
              </a:rPr>
              <a:t>that must be</a:t>
            </a:r>
            <a:br>
              <a:rPr lang="en-US" sz="1800" dirty="0">
                <a:solidFill>
                  <a:sysClr val="windowText" lastClr="000000"/>
                </a:solidFill>
                <a:latin typeface="+mn-lt"/>
              </a:rPr>
            </a:br>
            <a:r>
              <a:rPr lang="en-US" sz="1800" dirty="0">
                <a:solidFill>
                  <a:sysClr val="windowText" lastClr="000000"/>
                </a:solidFill>
                <a:latin typeface="+mn-lt"/>
              </a:rPr>
              <a:t>resolved by the district</a:t>
            </a:r>
            <a:endParaRPr lang="en-US" sz="1800" dirty="0">
              <a:latin typeface="+mn-lt"/>
            </a:endParaRPr>
          </a:p>
          <a:p>
            <a:r>
              <a:rPr lang="en-US" sz="1800" dirty="0">
                <a:solidFill>
                  <a:schemeClr val="accent2"/>
                </a:solidFill>
              </a:rPr>
              <a:t>There is no area to indicate </a:t>
            </a:r>
            <a:br>
              <a:rPr lang="en-US" sz="1800" dirty="0">
                <a:solidFill>
                  <a:schemeClr val="accent2"/>
                </a:solidFill>
              </a:rPr>
            </a:br>
            <a:r>
              <a:rPr lang="en-US" sz="1800" dirty="0">
                <a:solidFill>
                  <a:schemeClr val="accent2"/>
                </a:solidFill>
              </a:rPr>
              <a:t>invalidation coding on a test book</a:t>
            </a:r>
          </a:p>
          <a:p>
            <a:pPr lvl="1">
              <a:buFont typeface="Arial" panose="020B0604020202020204" pitchFamily="34" charset="0"/>
              <a:buChar char="•"/>
            </a:pPr>
            <a:r>
              <a:rPr lang="en-US" sz="1800" b="1" dirty="0">
                <a:solidFill>
                  <a:schemeClr val="accent2"/>
                </a:solidFill>
                <a:latin typeface="+mn-lt"/>
              </a:rPr>
              <a:t>Indicate in </a:t>
            </a:r>
            <a:r>
              <a:rPr lang="en-US" sz="1800" b="1" dirty="0" err="1">
                <a:solidFill>
                  <a:schemeClr val="accent2"/>
                </a:solidFill>
                <a:latin typeface="+mn-lt"/>
              </a:rPr>
              <a:t>PAnext</a:t>
            </a:r>
            <a:endParaRPr lang="en-US" sz="1800" b="1" dirty="0">
              <a:solidFill>
                <a:schemeClr val="accent2"/>
              </a:solidFill>
              <a:latin typeface="+mn-lt"/>
            </a:endParaRPr>
          </a:p>
        </p:txBody>
      </p:sp>
      <p:sp>
        <p:nvSpPr>
          <p:cNvPr id="4" name="Slide Number Placeholder 3"/>
          <p:cNvSpPr>
            <a:spLocks noGrp="1"/>
          </p:cNvSpPr>
          <p:nvPr>
            <p:ph type="sldNum" idx="12"/>
          </p:nvPr>
        </p:nvSpPr>
        <p:spPr/>
        <p:txBody>
          <a:bodyPr>
            <a:normAutofit/>
          </a:bodyPr>
          <a:lstStyle/>
          <a:p>
            <a:fld id="{C479D5F6-EDCB-402A-AC08-4943A1820E8F}" type="slidenum">
              <a:rPr lang="en-US" smtClean="0"/>
              <a:pPr/>
              <a:t>174</a:t>
            </a:fld>
            <a:endParaRPr lang="en-US" dirty="0"/>
          </a:p>
        </p:txBody>
      </p:sp>
      <p:pic>
        <p:nvPicPr>
          <p:cNvPr id="9" name="Picture 8">
            <a:extLst>
              <a:ext uri="{FF2B5EF4-FFF2-40B4-BE49-F238E27FC236}">
                <a16:creationId xmlns:a16="http://schemas.microsoft.com/office/drawing/2014/main" id="{0FE1FFA1-F7DA-4903-A045-38269D379FE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05349" y="221760"/>
            <a:ext cx="2720465" cy="3844352"/>
          </a:xfrm>
          <a:prstGeom prst="rect">
            <a:avLst/>
          </a:prstGeom>
          <a:noFill/>
          <a:ln>
            <a:noFill/>
          </a:ln>
          <a:effectLst>
            <a:outerShdw blurRad="50800" dist="38100" dir="2700000" algn="tl" rotWithShape="0">
              <a:prstClr val="black">
                <a:alpha val="40000"/>
              </a:prstClr>
            </a:outerShdw>
          </a:effectLst>
        </p:spPr>
      </p:pic>
      <p:sp>
        <p:nvSpPr>
          <p:cNvPr id="6" name="7-Point Star 4">
            <a:extLst>
              <a:ext uri="{FF2B5EF4-FFF2-40B4-BE49-F238E27FC236}">
                <a16:creationId xmlns:a16="http://schemas.microsoft.com/office/drawing/2014/main" id="{B2378EFD-F12A-E367-2C10-27CA0D691B2B}"/>
              </a:ext>
            </a:extLst>
          </p:cNvPr>
          <p:cNvSpPr/>
          <p:nvPr/>
        </p:nvSpPr>
        <p:spPr>
          <a:xfrm>
            <a:off x="4905116" y="166042"/>
            <a:ext cx="1400233" cy="741300"/>
          </a:xfrm>
          <a:prstGeom prst="star7">
            <a:avLst/>
          </a:prstGeom>
          <a:gradFill>
            <a:gsLst>
              <a:gs pos="0">
                <a:srgbClr val="55A1D5"/>
              </a:gs>
              <a:gs pos="100000">
                <a:srgbClr val="5BCBD4"/>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100" dirty="0">
                <a:solidFill>
                  <a:schemeClr val="tx1"/>
                </a:solidFill>
              </a:rPr>
              <a:t>Common Question</a:t>
            </a:r>
          </a:p>
        </p:txBody>
      </p:sp>
    </p:spTree>
    <p:extLst>
      <p:ext uri="{BB962C8B-B14F-4D97-AF65-F5344CB8AC3E}">
        <p14:creationId xmlns:p14="http://schemas.microsoft.com/office/powerpoint/2010/main" val="345213002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8421D08-2F61-4FA9-88C9-C5158C7FE56F}"/>
              </a:ext>
            </a:extLst>
          </p:cNvPr>
          <p:cNvGrpSpPr/>
          <p:nvPr/>
        </p:nvGrpSpPr>
        <p:grpSpPr>
          <a:xfrm>
            <a:off x="6245361" y="639873"/>
            <a:ext cx="1993784" cy="3585544"/>
            <a:chOff x="4355901" y="1340368"/>
            <a:chExt cx="2286000" cy="5086650"/>
          </a:xfrm>
        </p:grpSpPr>
        <p:pic>
          <p:nvPicPr>
            <p:cNvPr id="8" name="Picture 7">
              <a:extLst>
                <a:ext uri="{FF2B5EF4-FFF2-40B4-BE49-F238E27FC236}">
                  <a16:creationId xmlns:a16="http://schemas.microsoft.com/office/drawing/2014/main" id="{C9528217-926D-45D3-B6CA-18C30F53D931}"/>
                </a:ext>
              </a:extLst>
            </p:cNvPr>
            <p:cNvPicPr>
              <a:picLocks noChangeAspect="1"/>
            </p:cNvPicPr>
            <p:nvPr/>
          </p:nvPicPr>
          <p:blipFill>
            <a:blip r:embed="rId2"/>
            <a:stretch>
              <a:fillRect/>
            </a:stretch>
          </p:blipFill>
          <p:spPr>
            <a:xfrm>
              <a:off x="4355901" y="4426768"/>
              <a:ext cx="2286000" cy="2000250"/>
            </a:xfrm>
            <a:prstGeom prst="rect">
              <a:avLst/>
            </a:prstGeom>
          </p:spPr>
        </p:pic>
        <p:grpSp>
          <p:nvGrpSpPr>
            <p:cNvPr id="9" name="Group 8">
              <a:extLst>
                <a:ext uri="{FF2B5EF4-FFF2-40B4-BE49-F238E27FC236}">
                  <a16:creationId xmlns:a16="http://schemas.microsoft.com/office/drawing/2014/main" id="{20DA4BFF-E1C7-460F-9024-AB0E3D14D882}"/>
                </a:ext>
              </a:extLst>
            </p:cNvPr>
            <p:cNvGrpSpPr/>
            <p:nvPr/>
          </p:nvGrpSpPr>
          <p:grpSpPr>
            <a:xfrm>
              <a:off x="4824251" y="3616249"/>
              <a:ext cx="1349300" cy="1581665"/>
              <a:chOff x="8458643" y="968232"/>
              <a:chExt cx="1349300" cy="1581665"/>
            </a:xfrm>
            <a:effectLst>
              <a:outerShdw blurRad="50800" dist="38100" dir="2700000" algn="tl" rotWithShape="0">
                <a:prstClr val="black">
                  <a:alpha val="40000"/>
                </a:prstClr>
              </a:outerShdw>
            </a:effectLst>
          </p:grpSpPr>
          <p:grpSp>
            <p:nvGrpSpPr>
              <p:cNvPr id="37" name="Group 36">
                <a:extLst>
                  <a:ext uri="{FF2B5EF4-FFF2-40B4-BE49-F238E27FC236}">
                    <a16:creationId xmlns:a16="http://schemas.microsoft.com/office/drawing/2014/main" id="{C8D59BA7-2057-4ECF-8AAE-6DD47563593F}"/>
                  </a:ext>
                </a:extLst>
              </p:cNvPr>
              <p:cNvGrpSpPr/>
              <p:nvPr/>
            </p:nvGrpSpPr>
            <p:grpSpPr>
              <a:xfrm>
                <a:off x="8458643" y="968232"/>
                <a:ext cx="1349300" cy="1581665"/>
                <a:chOff x="8486076" y="960814"/>
                <a:chExt cx="1349300" cy="1581665"/>
              </a:xfrm>
            </p:grpSpPr>
            <p:sp>
              <p:nvSpPr>
                <p:cNvPr id="41" name="Parallelogram 40">
                  <a:extLst>
                    <a:ext uri="{FF2B5EF4-FFF2-40B4-BE49-F238E27FC236}">
                      <a16:creationId xmlns:a16="http://schemas.microsoft.com/office/drawing/2014/main" id="{990DBB3F-89EF-4E42-8C87-A32BE446E644}"/>
                    </a:ext>
                  </a:extLst>
                </p:cNvPr>
                <p:cNvSpPr/>
                <p:nvPr/>
              </p:nvSpPr>
              <p:spPr>
                <a:xfrm rot="395767">
                  <a:off x="8486078" y="1282391"/>
                  <a:ext cx="1349298" cy="1260088"/>
                </a:xfrm>
                <a:prstGeom prst="parallelogram">
                  <a:avLst>
                    <a:gd name="adj" fmla="val 29712"/>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2" name="Parallelogram 41">
                  <a:extLst>
                    <a:ext uri="{FF2B5EF4-FFF2-40B4-BE49-F238E27FC236}">
                      <a16:creationId xmlns:a16="http://schemas.microsoft.com/office/drawing/2014/main" id="{51FA31CE-853E-4B4F-8F16-E3E9A421700F}"/>
                    </a:ext>
                  </a:extLst>
                </p:cNvPr>
                <p:cNvSpPr/>
                <p:nvPr/>
              </p:nvSpPr>
              <p:spPr>
                <a:xfrm rot="395767">
                  <a:off x="8486078" y="1195517"/>
                  <a:ext cx="1349298" cy="1260088"/>
                </a:xfrm>
                <a:prstGeom prst="parallelogram">
                  <a:avLst>
                    <a:gd name="adj" fmla="val 29712"/>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3" name="Parallelogram 42">
                  <a:extLst>
                    <a:ext uri="{FF2B5EF4-FFF2-40B4-BE49-F238E27FC236}">
                      <a16:creationId xmlns:a16="http://schemas.microsoft.com/office/drawing/2014/main" id="{F09B8237-F792-475E-9CA6-8D4CE51F9180}"/>
                    </a:ext>
                  </a:extLst>
                </p:cNvPr>
                <p:cNvSpPr/>
                <p:nvPr/>
              </p:nvSpPr>
              <p:spPr>
                <a:xfrm rot="395767">
                  <a:off x="8486077" y="1093528"/>
                  <a:ext cx="1349298" cy="1260088"/>
                </a:xfrm>
                <a:prstGeom prst="parallelogram">
                  <a:avLst>
                    <a:gd name="adj" fmla="val 29712"/>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4" name="Parallelogram 43">
                  <a:extLst>
                    <a:ext uri="{FF2B5EF4-FFF2-40B4-BE49-F238E27FC236}">
                      <a16:creationId xmlns:a16="http://schemas.microsoft.com/office/drawing/2014/main" id="{F483B1C5-8FE0-46A5-8FE4-86BFEF908F49}"/>
                    </a:ext>
                  </a:extLst>
                </p:cNvPr>
                <p:cNvSpPr/>
                <p:nvPr/>
              </p:nvSpPr>
              <p:spPr>
                <a:xfrm rot="395767">
                  <a:off x="8486076" y="960814"/>
                  <a:ext cx="1349298" cy="1260088"/>
                </a:xfrm>
                <a:prstGeom prst="parallelogram">
                  <a:avLst>
                    <a:gd name="adj" fmla="val 29712"/>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38" name="TextBox 37">
                <a:extLst>
                  <a:ext uri="{FF2B5EF4-FFF2-40B4-BE49-F238E27FC236}">
                    <a16:creationId xmlns:a16="http://schemas.microsoft.com/office/drawing/2014/main" id="{C6EC195C-0397-42BD-B6C0-0058F651191E}"/>
                  </a:ext>
                </a:extLst>
              </p:cNvPr>
              <p:cNvSpPr txBox="1"/>
              <p:nvPr/>
            </p:nvSpPr>
            <p:spPr>
              <a:xfrm rot="419799">
                <a:off x="8516702" y="1492890"/>
                <a:ext cx="997527" cy="720437"/>
              </a:xfrm>
              <a:prstGeom prst="rect">
                <a:avLst/>
              </a:prstGeom>
              <a:noFill/>
            </p:spPr>
            <p:txBody>
              <a:bodyPr wrap="square" rtlCol="0">
                <a:spAutoFit/>
              </a:bodyPr>
              <a:lstStyle/>
              <a:p>
                <a:pPr algn="ctr"/>
                <a:r>
                  <a:rPr lang="en-US" sz="900" i="1" dirty="0"/>
                  <a:t>Used Test Book Grade 7 ELA</a:t>
                </a:r>
              </a:p>
            </p:txBody>
          </p:sp>
          <p:sp>
            <p:nvSpPr>
              <p:cNvPr id="39" name="Parallelogram 38">
                <a:extLst>
                  <a:ext uri="{FF2B5EF4-FFF2-40B4-BE49-F238E27FC236}">
                    <a16:creationId xmlns:a16="http://schemas.microsoft.com/office/drawing/2014/main" id="{6D9EB790-16DD-45C3-9EA5-3A3A2D7E404A}"/>
                  </a:ext>
                </a:extLst>
              </p:cNvPr>
              <p:cNvSpPr/>
              <p:nvPr/>
            </p:nvSpPr>
            <p:spPr>
              <a:xfrm rot="607555">
                <a:off x="8631663" y="1341168"/>
                <a:ext cx="1068797" cy="235822"/>
              </a:xfrm>
              <a:prstGeom prst="parallelogram">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88" b="1" i="1" dirty="0">
                    <a:solidFill>
                      <a:schemeClr val="bg1"/>
                    </a:solidFill>
                  </a:rPr>
                  <a:t>Paper Band</a:t>
                </a:r>
              </a:p>
            </p:txBody>
          </p:sp>
          <p:sp>
            <p:nvSpPr>
              <p:cNvPr id="40" name="Parallelogram 39">
                <a:extLst>
                  <a:ext uri="{FF2B5EF4-FFF2-40B4-BE49-F238E27FC236}">
                    <a16:creationId xmlns:a16="http://schemas.microsoft.com/office/drawing/2014/main" id="{45A2396E-E412-4945-B18B-DA9B0A66181F}"/>
                  </a:ext>
                </a:extLst>
              </p:cNvPr>
              <p:cNvSpPr/>
              <p:nvPr/>
            </p:nvSpPr>
            <p:spPr>
              <a:xfrm>
                <a:off x="9604353" y="1457712"/>
                <a:ext cx="190005" cy="254833"/>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10" name="Group 9">
              <a:extLst>
                <a:ext uri="{FF2B5EF4-FFF2-40B4-BE49-F238E27FC236}">
                  <a16:creationId xmlns:a16="http://schemas.microsoft.com/office/drawing/2014/main" id="{FF113219-E714-45A2-8370-0A6BA7147553}"/>
                </a:ext>
              </a:extLst>
            </p:cNvPr>
            <p:cNvGrpSpPr/>
            <p:nvPr/>
          </p:nvGrpSpPr>
          <p:grpSpPr>
            <a:xfrm>
              <a:off x="4699442" y="2913314"/>
              <a:ext cx="1349300" cy="1581665"/>
              <a:chOff x="8458643" y="968232"/>
              <a:chExt cx="1349300" cy="1581665"/>
            </a:xfrm>
            <a:effectLst>
              <a:outerShdw blurRad="50800" dist="38100" dir="2700000" algn="tl" rotWithShape="0">
                <a:prstClr val="black">
                  <a:alpha val="40000"/>
                </a:prstClr>
              </a:outerShdw>
            </a:effectLst>
          </p:grpSpPr>
          <p:grpSp>
            <p:nvGrpSpPr>
              <p:cNvPr id="29" name="Group 28">
                <a:extLst>
                  <a:ext uri="{FF2B5EF4-FFF2-40B4-BE49-F238E27FC236}">
                    <a16:creationId xmlns:a16="http://schemas.microsoft.com/office/drawing/2014/main" id="{E861B619-95BA-4EB9-AEDD-BD6E56DECE92}"/>
                  </a:ext>
                </a:extLst>
              </p:cNvPr>
              <p:cNvGrpSpPr/>
              <p:nvPr/>
            </p:nvGrpSpPr>
            <p:grpSpPr>
              <a:xfrm>
                <a:off x="8458643" y="968232"/>
                <a:ext cx="1349300" cy="1581665"/>
                <a:chOff x="8486076" y="960814"/>
                <a:chExt cx="1349300" cy="1581665"/>
              </a:xfrm>
            </p:grpSpPr>
            <p:sp>
              <p:nvSpPr>
                <p:cNvPr id="33" name="Parallelogram 32">
                  <a:extLst>
                    <a:ext uri="{FF2B5EF4-FFF2-40B4-BE49-F238E27FC236}">
                      <a16:creationId xmlns:a16="http://schemas.microsoft.com/office/drawing/2014/main" id="{795BAA6E-315C-4C7C-84D2-C763B398082E}"/>
                    </a:ext>
                  </a:extLst>
                </p:cNvPr>
                <p:cNvSpPr/>
                <p:nvPr/>
              </p:nvSpPr>
              <p:spPr>
                <a:xfrm rot="395767">
                  <a:off x="8486078" y="1282391"/>
                  <a:ext cx="1349298" cy="1260088"/>
                </a:xfrm>
                <a:prstGeom prst="parallelogram">
                  <a:avLst>
                    <a:gd name="adj" fmla="val 29712"/>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4" name="Parallelogram 33">
                  <a:extLst>
                    <a:ext uri="{FF2B5EF4-FFF2-40B4-BE49-F238E27FC236}">
                      <a16:creationId xmlns:a16="http://schemas.microsoft.com/office/drawing/2014/main" id="{668A6329-6AFA-472F-AA4B-8FD637B4E5B4}"/>
                    </a:ext>
                  </a:extLst>
                </p:cNvPr>
                <p:cNvSpPr/>
                <p:nvPr/>
              </p:nvSpPr>
              <p:spPr>
                <a:xfrm rot="395767">
                  <a:off x="8486078" y="1195517"/>
                  <a:ext cx="1349298" cy="1260088"/>
                </a:xfrm>
                <a:prstGeom prst="parallelogram">
                  <a:avLst>
                    <a:gd name="adj" fmla="val 29712"/>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5" name="Parallelogram 34">
                  <a:extLst>
                    <a:ext uri="{FF2B5EF4-FFF2-40B4-BE49-F238E27FC236}">
                      <a16:creationId xmlns:a16="http://schemas.microsoft.com/office/drawing/2014/main" id="{FEB10F37-8961-4962-9702-CB7215955E8E}"/>
                    </a:ext>
                  </a:extLst>
                </p:cNvPr>
                <p:cNvSpPr/>
                <p:nvPr/>
              </p:nvSpPr>
              <p:spPr>
                <a:xfrm rot="395767">
                  <a:off x="8486077" y="1093528"/>
                  <a:ext cx="1349298" cy="1260088"/>
                </a:xfrm>
                <a:prstGeom prst="parallelogram">
                  <a:avLst>
                    <a:gd name="adj" fmla="val 29712"/>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6" name="Parallelogram 35">
                  <a:extLst>
                    <a:ext uri="{FF2B5EF4-FFF2-40B4-BE49-F238E27FC236}">
                      <a16:creationId xmlns:a16="http://schemas.microsoft.com/office/drawing/2014/main" id="{077552E3-8991-4736-BD47-180E263CDD87}"/>
                    </a:ext>
                  </a:extLst>
                </p:cNvPr>
                <p:cNvSpPr/>
                <p:nvPr/>
              </p:nvSpPr>
              <p:spPr>
                <a:xfrm rot="395767">
                  <a:off x="8486076" y="960814"/>
                  <a:ext cx="1349298" cy="1260088"/>
                </a:xfrm>
                <a:prstGeom prst="parallelogram">
                  <a:avLst>
                    <a:gd name="adj" fmla="val 29712"/>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30" name="Parallelogram 29">
                <a:extLst>
                  <a:ext uri="{FF2B5EF4-FFF2-40B4-BE49-F238E27FC236}">
                    <a16:creationId xmlns:a16="http://schemas.microsoft.com/office/drawing/2014/main" id="{5BC44C13-4E02-43EC-8D6C-B4366F3F1F6A}"/>
                  </a:ext>
                </a:extLst>
              </p:cNvPr>
              <p:cNvSpPr/>
              <p:nvPr/>
            </p:nvSpPr>
            <p:spPr>
              <a:xfrm rot="607555">
                <a:off x="8631663" y="1341168"/>
                <a:ext cx="1068797" cy="235822"/>
              </a:xfrm>
              <a:prstGeom prst="parallelogram">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88" b="1" i="1" dirty="0">
                    <a:solidFill>
                      <a:schemeClr val="bg1"/>
                    </a:solidFill>
                  </a:rPr>
                  <a:t>Paper Band</a:t>
                </a:r>
              </a:p>
            </p:txBody>
          </p:sp>
          <p:sp>
            <p:nvSpPr>
              <p:cNvPr id="31" name="Parallelogram 30">
                <a:extLst>
                  <a:ext uri="{FF2B5EF4-FFF2-40B4-BE49-F238E27FC236}">
                    <a16:creationId xmlns:a16="http://schemas.microsoft.com/office/drawing/2014/main" id="{66AE7FE8-F555-430D-BD18-ED16D7D1DE7A}"/>
                  </a:ext>
                </a:extLst>
              </p:cNvPr>
              <p:cNvSpPr/>
              <p:nvPr/>
            </p:nvSpPr>
            <p:spPr>
              <a:xfrm>
                <a:off x="9604353" y="1457712"/>
                <a:ext cx="190005" cy="254833"/>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2" name="TextBox 31">
                <a:extLst>
                  <a:ext uri="{FF2B5EF4-FFF2-40B4-BE49-F238E27FC236}">
                    <a16:creationId xmlns:a16="http://schemas.microsoft.com/office/drawing/2014/main" id="{EADA194C-3F24-4AFF-9AD4-434C10548A6C}"/>
                  </a:ext>
                </a:extLst>
              </p:cNvPr>
              <p:cNvSpPr txBox="1"/>
              <p:nvPr/>
            </p:nvSpPr>
            <p:spPr>
              <a:xfrm rot="419799">
                <a:off x="8516702" y="1492890"/>
                <a:ext cx="997527" cy="720437"/>
              </a:xfrm>
              <a:prstGeom prst="rect">
                <a:avLst/>
              </a:prstGeom>
              <a:noFill/>
            </p:spPr>
            <p:txBody>
              <a:bodyPr wrap="square" rtlCol="0">
                <a:spAutoFit/>
              </a:bodyPr>
              <a:lstStyle/>
              <a:p>
                <a:pPr algn="ctr"/>
                <a:r>
                  <a:rPr lang="en-US" sz="900" i="1" dirty="0"/>
                  <a:t>Used Test Book Grade 7 Math</a:t>
                </a:r>
              </a:p>
            </p:txBody>
          </p:sp>
        </p:grpSp>
        <p:grpSp>
          <p:nvGrpSpPr>
            <p:cNvPr id="11" name="Group 10">
              <a:extLst>
                <a:ext uri="{FF2B5EF4-FFF2-40B4-BE49-F238E27FC236}">
                  <a16:creationId xmlns:a16="http://schemas.microsoft.com/office/drawing/2014/main" id="{CD3C622A-03C4-49D1-852C-D1941C522F4D}"/>
                </a:ext>
              </a:extLst>
            </p:cNvPr>
            <p:cNvGrpSpPr/>
            <p:nvPr/>
          </p:nvGrpSpPr>
          <p:grpSpPr>
            <a:xfrm>
              <a:off x="4713053" y="2062763"/>
              <a:ext cx="1349300" cy="1581665"/>
              <a:chOff x="8458643" y="968232"/>
              <a:chExt cx="1349300" cy="1581665"/>
            </a:xfrm>
            <a:effectLst>
              <a:outerShdw blurRad="50800" dist="38100" dir="2700000" algn="tl" rotWithShape="0">
                <a:prstClr val="black">
                  <a:alpha val="40000"/>
                </a:prstClr>
              </a:outerShdw>
            </a:effectLst>
          </p:grpSpPr>
          <p:grpSp>
            <p:nvGrpSpPr>
              <p:cNvPr id="21" name="Group 20">
                <a:extLst>
                  <a:ext uri="{FF2B5EF4-FFF2-40B4-BE49-F238E27FC236}">
                    <a16:creationId xmlns:a16="http://schemas.microsoft.com/office/drawing/2014/main" id="{C62E7B12-7A9D-4AEF-A4A6-5F665903EF1B}"/>
                  </a:ext>
                </a:extLst>
              </p:cNvPr>
              <p:cNvGrpSpPr/>
              <p:nvPr/>
            </p:nvGrpSpPr>
            <p:grpSpPr>
              <a:xfrm>
                <a:off x="8458643" y="968232"/>
                <a:ext cx="1349300" cy="1581665"/>
                <a:chOff x="8486076" y="960814"/>
                <a:chExt cx="1349300" cy="1581665"/>
              </a:xfrm>
            </p:grpSpPr>
            <p:sp>
              <p:nvSpPr>
                <p:cNvPr id="25" name="Parallelogram 24">
                  <a:extLst>
                    <a:ext uri="{FF2B5EF4-FFF2-40B4-BE49-F238E27FC236}">
                      <a16:creationId xmlns:a16="http://schemas.microsoft.com/office/drawing/2014/main" id="{6991072E-863D-4C90-97B9-1345953DBEE0}"/>
                    </a:ext>
                  </a:extLst>
                </p:cNvPr>
                <p:cNvSpPr/>
                <p:nvPr/>
              </p:nvSpPr>
              <p:spPr>
                <a:xfrm rot="395767">
                  <a:off x="8486078" y="1282391"/>
                  <a:ext cx="1349298" cy="1260088"/>
                </a:xfrm>
                <a:prstGeom prst="parallelogram">
                  <a:avLst>
                    <a:gd name="adj" fmla="val 29712"/>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6" name="Parallelogram 25">
                  <a:extLst>
                    <a:ext uri="{FF2B5EF4-FFF2-40B4-BE49-F238E27FC236}">
                      <a16:creationId xmlns:a16="http://schemas.microsoft.com/office/drawing/2014/main" id="{F56E2DB5-6EF0-44CB-A425-A79A22187E3F}"/>
                    </a:ext>
                  </a:extLst>
                </p:cNvPr>
                <p:cNvSpPr/>
                <p:nvPr/>
              </p:nvSpPr>
              <p:spPr>
                <a:xfrm rot="395767">
                  <a:off x="8486078" y="1195517"/>
                  <a:ext cx="1349298" cy="1260088"/>
                </a:xfrm>
                <a:prstGeom prst="parallelogram">
                  <a:avLst>
                    <a:gd name="adj" fmla="val 29712"/>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7" name="Parallelogram 26">
                  <a:extLst>
                    <a:ext uri="{FF2B5EF4-FFF2-40B4-BE49-F238E27FC236}">
                      <a16:creationId xmlns:a16="http://schemas.microsoft.com/office/drawing/2014/main" id="{4781CCAE-C0F8-4266-ACB7-828FD9F2D7F6}"/>
                    </a:ext>
                  </a:extLst>
                </p:cNvPr>
                <p:cNvSpPr/>
                <p:nvPr/>
              </p:nvSpPr>
              <p:spPr>
                <a:xfrm rot="395767">
                  <a:off x="8486077" y="1093528"/>
                  <a:ext cx="1349298" cy="1260088"/>
                </a:xfrm>
                <a:prstGeom prst="parallelogram">
                  <a:avLst>
                    <a:gd name="adj" fmla="val 29712"/>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8" name="Parallelogram 27">
                  <a:extLst>
                    <a:ext uri="{FF2B5EF4-FFF2-40B4-BE49-F238E27FC236}">
                      <a16:creationId xmlns:a16="http://schemas.microsoft.com/office/drawing/2014/main" id="{2D173AE0-81E2-4901-8C92-190CD2CA109E}"/>
                    </a:ext>
                  </a:extLst>
                </p:cNvPr>
                <p:cNvSpPr/>
                <p:nvPr/>
              </p:nvSpPr>
              <p:spPr>
                <a:xfrm rot="395767">
                  <a:off x="8486076" y="960814"/>
                  <a:ext cx="1349298" cy="1260088"/>
                </a:xfrm>
                <a:prstGeom prst="parallelogram">
                  <a:avLst>
                    <a:gd name="adj" fmla="val 29712"/>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22" name="TextBox 21">
                <a:extLst>
                  <a:ext uri="{FF2B5EF4-FFF2-40B4-BE49-F238E27FC236}">
                    <a16:creationId xmlns:a16="http://schemas.microsoft.com/office/drawing/2014/main" id="{BAF8B9D5-B172-404C-8AB4-329C6ED8A199}"/>
                  </a:ext>
                </a:extLst>
              </p:cNvPr>
              <p:cNvSpPr txBox="1"/>
              <p:nvPr/>
            </p:nvSpPr>
            <p:spPr>
              <a:xfrm rot="419799">
                <a:off x="8516702" y="1492890"/>
                <a:ext cx="997527" cy="720437"/>
              </a:xfrm>
              <a:prstGeom prst="rect">
                <a:avLst/>
              </a:prstGeom>
              <a:noFill/>
            </p:spPr>
            <p:txBody>
              <a:bodyPr wrap="square" rtlCol="0">
                <a:spAutoFit/>
              </a:bodyPr>
              <a:lstStyle/>
              <a:p>
                <a:pPr algn="ctr"/>
                <a:r>
                  <a:rPr lang="en-US" sz="900" i="1" dirty="0"/>
                  <a:t>Used Test Book Grade 8 ELA</a:t>
                </a:r>
              </a:p>
            </p:txBody>
          </p:sp>
          <p:sp>
            <p:nvSpPr>
              <p:cNvPr id="23" name="Parallelogram 22">
                <a:extLst>
                  <a:ext uri="{FF2B5EF4-FFF2-40B4-BE49-F238E27FC236}">
                    <a16:creationId xmlns:a16="http://schemas.microsoft.com/office/drawing/2014/main" id="{BB968470-ED37-4F8B-9001-A560A3982626}"/>
                  </a:ext>
                </a:extLst>
              </p:cNvPr>
              <p:cNvSpPr/>
              <p:nvPr/>
            </p:nvSpPr>
            <p:spPr>
              <a:xfrm rot="607555">
                <a:off x="8631663" y="1341168"/>
                <a:ext cx="1068797" cy="235822"/>
              </a:xfrm>
              <a:prstGeom prst="parallelogram">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88" b="1" i="1" dirty="0">
                    <a:solidFill>
                      <a:schemeClr val="bg1"/>
                    </a:solidFill>
                  </a:rPr>
                  <a:t>Paper Band</a:t>
                </a:r>
              </a:p>
            </p:txBody>
          </p:sp>
          <p:sp>
            <p:nvSpPr>
              <p:cNvPr id="24" name="Parallelogram 23">
                <a:extLst>
                  <a:ext uri="{FF2B5EF4-FFF2-40B4-BE49-F238E27FC236}">
                    <a16:creationId xmlns:a16="http://schemas.microsoft.com/office/drawing/2014/main" id="{9A254B38-44D6-4E2F-95CB-0975038AF4B4}"/>
                  </a:ext>
                </a:extLst>
              </p:cNvPr>
              <p:cNvSpPr/>
              <p:nvPr/>
            </p:nvSpPr>
            <p:spPr>
              <a:xfrm>
                <a:off x="9604353" y="1457712"/>
                <a:ext cx="190005" cy="254833"/>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12" name="Group 11">
              <a:extLst>
                <a:ext uri="{FF2B5EF4-FFF2-40B4-BE49-F238E27FC236}">
                  <a16:creationId xmlns:a16="http://schemas.microsoft.com/office/drawing/2014/main" id="{AEC94AD5-CC2A-4802-B354-E4496939C4D5}"/>
                </a:ext>
              </a:extLst>
            </p:cNvPr>
            <p:cNvGrpSpPr/>
            <p:nvPr/>
          </p:nvGrpSpPr>
          <p:grpSpPr>
            <a:xfrm>
              <a:off x="4590854" y="1340368"/>
              <a:ext cx="1349300" cy="1581665"/>
              <a:chOff x="8458643" y="968232"/>
              <a:chExt cx="1349300" cy="1581665"/>
            </a:xfrm>
            <a:effectLst>
              <a:outerShdw blurRad="50800" dist="38100" dir="2700000" algn="tl" rotWithShape="0">
                <a:prstClr val="black">
                  <a:alpha val="40000"/>
                </a:prstClr>
              </a:outerShdw>
            </a:effectLst>
          </p:grpSpPr>
          <p:grpSp>
            <p:nvGrpSpPr>
              <p:cNvPr id="13" name="Group 12">
                <a:extLst>
                  <a:ext uri="{FF2B5EF4-FFF2-40B4-BE49-F238E27FC236}">
                    <a16:creationId xmlns:a16="http://schemas.microsoft.com/office/drawing/2014/main" id="{8824DF72-6E9E-47D7-AA79-A8867F8AB952}"/>
                  </a:ext>
                </a:extLst>
              </p:cNvPr>
              <p:cNvGrpSpPr/>
              <p:nvPr/>
            </p:nvGrpSpPr>
            <p:grpSpPr>
              <a:xfrm>
                <a:off x="8458643" y="968232"/>
                <a:ext cx="1349300" cy="1581665"/>
                <a:chOff x="8486076" y="960814"/>
                <a:chExt cx="1349300" cy="1581665"/>
              </a:xfrm>
            </p:grpSpPr>
            <p:sp>
              <p:nvSpPr>
                <p:cNvPr id="17" name="Parallelogram 16">
                  <a:extLst>
                    <a:ext uri="{FF2B5EF4-FFF2-40B4-BE49-F238E27FC236}">
                      <a16:creationId xmlns:a16="http://schemas.microsoft.com/office/drawing/2014/main" id="{53FABF5D-C278-4E4A-9935-544AEC552ADD}"/>
                    </a:ext>
                  </a:extLst>
                </p:cNvPr>
                <p:cNvSpPr/>
                <p:nvPr/>
              </p:nvSpPr>
              <p:spPr>
                <a:xfrm rot="395767">
                  <a:off x="8486078" y="1282391"/>
                  <a:ext cx="1349298" cy="1260088"/>
                </a:xfrm>
                <a:prstGeom prst="parallelogram">
                  <a:avLst>
                    <a:gd name="adj" fmla="val 29712"/>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Parallelogram 17">
                  <a:extLst>
                    <a:ext uri="{FF2B5EF4-FFF2-40B4-BE49-F238E27FC236}">
                      <a16:creationId xmlns:a16="http://schemas.microsoft.com/office/drawing/2014/main" id="{D2EA6BE2-9A49-48F9-8FEF-BD9103B1FC6F}"/>
                    </a:ext>
                  </a:extLst>
                </p:cNvPr>
                <p:cNvSpPr/>
                <p:nvPr/>
              </p:nvSpPr>
              <p:spPr>
                <a:xfrm rot="395767">
                  <a:off x="8486078" y="1195517"/>
                  <a:ext cx="1349298" cy="1260088"/>
                </a:xfrm>
                <a:prstGeom prst="parallelogram">
                  <a:avLst>
                    <a:gd name="adj" fmla="val 29712"/>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Parallelogram 18">
                  <a:extLst>
                    <a:ext uri="{FF2B5EF4-FFF2-40B4-BE49-F238E27FC236}">
                      <a16:creationId xmlns:a16="http://schemas.microsoft.com/office/drawing/2014/main" id="{E1A5A86A-2558-4378-9D6A-B12BFA7D469D}"/>
                    </a:ext>
                  </a:extLst>
                </p:cNvPr>
                <p:cNvSpPr/>
                <p:nvPr/>
              </p:nvSpPr>
              <p:spPr>
                <a:xfrm rot="395767">
                  <a:off x="8486077" y="1093528"/>
                  <a:ext cx="1349298" cy="1260088"/>
                </a:xfrm>
                <a:prstGeom prst="parallelogram">
                  <a:avLst>
                    <a:gd name="adj" fmla="val 29712"/>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Parallelogram 19">
                  <a:extLst>
                    <a:ext uri="{FF2B5EF4-FFF2-40B4-BE49-F238E27FC236}">
                      <a16:creationId xmlns:a16="http://schemas.microsoft.com/office/drawing/2014/main" id="{35D3E640-B1DD-4748-AF95-6AEFACA57128}"/>
                    </a:ext>
                  </a:extLst>
                </p:cNvPr>
                <p:cNvSpPr/>
                <p:nvPr/>
              </p:nvSpPr>
              <p:spPr>
                <a:xfrm rot="395767">
                  <a:off x="8486076" y="960814"/>
                  <a:ext cx="1349298" cy="1260088"/>
                </a:xfrm>
                <a:prstGeom prst="parallelogram">
                  <a:avLst>
                    <a:gd name="adj" fmla="val 29712"/>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4" name="TextBox 13">
                <a:extLst>
                  <a:ext uri="{FF2B5EF4-FFF2-40B4-BE49-F238E27FC236}">
                    <a16:creationId xmlns:a16="http://schemas.microsoft.com/office/drawing/2014/main" id="{44E1E5F9-B60C-47D2-941B-3B358A34C82C}"/>
                  </a:ext>
                </a:extLst>
              </p:cNvPr>
              <p:cNvSpPr txBox="1"/>
              <p:nvPr/>
            </p:nvSpPr>
            <p:spPr>
              <a:xfrm rot="419799">
                <a:off x="8516702" y="1492890"/>
                <a:ext cx="997527" cy="720437"/>
              </a:xfrm>
              <a:prstGeom prst="rect">
                <a:avLst/>
              </a:prstGeom>
              <a:noFill/>
            </p:spPr>
            <p:txBody>
              <a:bodyPr wrap="square" rtlCol="0">
                <a:spAutoFit/>
              </a:bodyPr>
              <a:lstStyle/>
              <a:p>
                <a:pPr algn="ctr"/>
                <a:r>
                  <a:rPr lang="en-US" sz="900" i="1" dirty="0"/>
                  <a:t>Used Test Book Grade 8 Math</a:t>
                </a:r>
              </a:p>
            </p:txBody>
          </p:sp>
          <p:sp>
            <p:nvSpPr>
              <p:cNvPr id="15" name="Parallelogram 14">
                <a:extLst>
                  <a:ext uri="{FF2B5EF4-FFF2-40B4-BE49-F238E27FC236}">
                    <a16:creationId xmlns:a16="http://schemas.microsoft.com/office/drawing/2014/main" id="{F5CDAF8F-D96E-4A4A-9DDB-18646A99D309}"/>
                  </a:ext>
                </a:extLst>
              </p:cNvPr>
              <p:cNvSpPr/>
              <p:nvPr/>
            </p:nvSpPr>
            <p:spPr>
              <a:xfrm rot="607555">
                <a:off x="8631663" y="1341168"/>
                <a:ext cx="1068797" cy="235822"/>
              </a:xfrm>
              <a:prstGeom prst="parallelogram">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88" b="1" i="1" dirty="0">
                    <a:solidFill>
                      <a:schemeClr val="bg1"/>
                    </a:solidFill>
                  </a:rPr>
                  <a:t>Paper Band</a:t>
                </a:r>
              </a:p>
            </p:txBody>
          </p:sp>
          <p:sp>
            <p:nvSpPr>
              <p:cNvPr id="16" name="Parallelogram 15">
                <a:extLst>
                  <a:ext uri="{FF2B5EF4-FFF2-40B4-BE49-F238E27FC236}">
                    <a16:creationId xmlns:a16="http://schemas.microsoft.com/office/drawing/2014/main" id="{058D7687-89D6-4E2E-8D41-71C4B5A31459}"/>
                  </a:ext>
                </a:extLst>
              </p:cNvPr>
              <p:cNvSpPr/>
              <p:nvPr/>
            </p:nvSpPr>
            <p:spPr>
              <a:xfrm>
                <a:off x="9604353" y="1457712"/>
                <a:ext cx="190005" cy="254833"/>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sp>
        <p:nvSpPr>
          <p:cNvPr id="2" name="Title 1">
            <a:extLst>
              <a:ext uri="{FF2B5EF4-FFF2-40B4-BE49-F238E27FC236}">
                <a16:creationId xmlns:a16="http://schemas.microsoft.com/office/drawing/2014/main" id="{37BC8335-BAA1-4967-80AB-428C38910E04}"/>
              </a:ext>
            </a:extLst>
          </p:cNvPr>
          <p:cNvSpPr>
            <a:spLocks noGrp="1"/>
          </p:cNvSpPr>
          <p:nvPr>
            <p:ph type="title"/>
          </p:nvPr>
        </p:nvSpPr>
        <p:spPr/>
        <p:txBody>
          <a:bodyPr>
            <a:normAutofit/>
          </a:bodyPr>
          <a:lstStyle/>
          <a:p>
            <a:r>
              <a:rPr lang="en-US" sz="2800" dirty="0"/>
              <a:t>Packing </a:t>
            </a:r>
            <a:r>
              <a:rPr lang="en-US" sz="2800" dirty="0" err="1"/>
              <a:t>Scorables</a:t>
            </a:r>
            <a:endParaRPr lang="en-US" sz="2800" dirty="0"/>
          </a:p>
        </p:txBody>
      </p:sp>
      <p:sp>
        <p:nvSpPr>
          <p:cNvPr id="5" name="Content Placeholder 4">
            <a:extLst>
              <a:ext uri="{FF2B5EF4-FFF2-40B4-BE49-F238E27FC236}">
                <a16:creationId xmlns:a16="http://schemas.microsoft.com/office/drawing/2014/main" id="{135255B8-C605-47A0-82E2-0DFB657A1E59}"/>
              </a:ext>
            </a:extLst>
          </p:cNvPr>
          <p:cNvSpPr>
            <a:spLocks noGrp="1"/>
          </p:cNvSpPr>
          <p:nvPr>
            <p:ph type="body" idx="1"/>
          </p:nvPr>
        </p:nvSpPr>
        <p:spPr>
          <a:xfrm>
            <a:off x="311703" y="981444"/>
            <a:ext cx="5788722" cy="3442064"/>
          </a:xfrm>
        </p:spPr>
        <p:txBody>
          <a:bodyPr>
            <a:normAutofit/>
          </a:bodyPr>
          <a:lstStyle/>
          <a:p>
            <a:pPr marL="0" indent="0">
              <a:buNone/>
            </a:pPr>
            <a:r>
              <a:rPr lang="en-US" sz="1800" b="1" dirty="0" err="1">
                <a:solidFill>
                  <a:sysClr val="windowText" lastClr="000000"/>
                </a:solidFill>
                <a:highlight>
                  <a:srgbClr val="FFD100"/>
                </a:highlight>
              </a:rPr>
              <a:t>Scorable</a:t>
            </a:r>
            <a:r>
              <a:rPr lang="en-US" sz="1800" b="1" dirty="0">
                <a:solidFill>
                  <a:sysClr val="windowText" lastClr="000000"/>
                </a:solidFill>
              </a:rPr>
              <a:t> </a:t>
            </a:r>
            <a:r>
              <a:rPr lang="en-US" sz="1800" b="1" dirty="0"/>
              <a:t>materials</a:t>
            </a:r>
          </a:p>
          <a:p>
            <a:pPr marL="258366" indent="-258366">
              <a:buFont typeface="Wingdings" panose="05000000000000000000" pitchFamily="2" charset="2"/>
              <a:buChar char="q"/>
            </a:pPr>
            <a:r>
              <a:rPr lang="en-US" sz="1800" dirty="0"/>
              <a:t>Used CMAS test books</a:t>
            </a:r>
          </a:p>
          <a:p>
            <a:pPr marL="601266" lvl="1" indent="-258366">
              <a:buFont typeface="Wingdings" panose="05000000000000000000" pitchFamily="2" charset="2"/>
              <a:buChar char="q"/>
            </a:pPr>
            <a:r>
              <a:rPr lang="en-US" sz="1800" dirty="0">
                <a:latin typeface="+mn-lt"/>
              </a:rPr>
              <a:t>Organized by grade and subject</a:t>
            </a:r>
          </a:p>
          <a:p>
            <a:pPr marL="601266" lvl="1" indent="-258366">
              <a:buFont typeface="Wingdings" panose="05000000000000000000" pitchFamily="2" charset="2"/>
              <a:buChar char="q"/>
            </a:pPr>
            <a:r>
              <a:rPr lang="en-US" sz="1800" dirty="0">
                <a:latin typeface="+mn-lt"/>
              </a:rPr>
              <a:t>Lowest grade on bottom, highest grade on top</a:t>
            </a:r>
          </a:p>
          <a:p>
            <a:pPr marL="601266" lvl="1" indent="-258366">
              <a:buFont typeface="Wingdings" panose="05000000000000000000" pitchFamily="2" charset="2"/>
              <a:buChar char="q"/>
            </a:pPr>
            <a:r>
              <a:rPr lang="en-US" sz="1800" dirty="0">
                <a:latin typeface="+mn-lt"/>
              </a:rPr>
              <a:t>Tests books do not need to be in alphabetical order by student name</a:t>
            </a:r>
          </a:p>
          <a:p>
            <a:pPr marL="258366" indent="-258366">
              <a:buFont typeface="Wingdings" panose="05000000000000000000" pitchFamily="2" charset="2"/>
              <a:buChar char="q"/>
            </a:pPr>
            <a:r>
              <a:rPr lang="en-US" sz="1800" dirty="0"/>
              <a:t>Used CoAlt answer documents are returned with used CMAS test books</a:t>
            </a:r>
          </a:p>
          <a:p>
            <a:pPr marL="601266" lvl="1" indent="-258366">
              <a:buFont typeface="Wingdings" panose="05000000000000000000" pitchFamily="2" charset="2"/>
              <a:buChar char="q"/>
            </a:pPr>
            <a:r>
              <a:rPr lang="en-US" sz="1800" dirty="0">
                <a:latin typeface="+mn-lt"/>
              </a:rPr>
              <a:t>Place CoAlt answer documents at the very top of the box</a:t>
            </a:r>
          </a:p>
        </p:txBody>
      </p:sp>
      <p:sp>
        <p:nvSpPr>
          <p:cNvPr id="4" name="Slide Number Placeholder 3">
            <a:extLst>
              <a:ext uri="{FF2B5EF4-FFF2-40B4-BE49-F238E27FC236}">
                <a16:creationId xmlns:a16="http://schemas.microsoft.com/office/drawing/2014/main" id="{E1AD6C75-012E-4BD8-918B-0F35C3E5EA4C}"/>
              </a:ext>
            </a:extLst>
          </p:cNvPr>
          <p:cNvSpPr>
            <a:spLocks noGrp="1"/>
          </p:cNvSpPr>
          <p:nvPr>
            <p:ph type="sldNum" idx="12"/>
          </p:nvPr>
        </p:nvSpPr>
        <p:spPr/>
        <p:txBody>
          <a:bodyPr>
            <a:normAutofit/>
          </a:bodyPr>
          <a:lstStyle/>
          <a:p>
            <a:fld id="{C479D5F6-EDCB-402A-AC08-4943A1820E8F}" type="slidenum">
              <a:rPr lang="en-US" smtClean="0"/>
              <a:pPr/>
              <a:t>175</a:t>
            </a:fld>
            <a:endParaRPr lang="en-US" dirty="0"/>
          </a:p>
        </p:txBody>
      </p:sp>
      <p:sp>
        <p:nvSpPr>
          <p:cNvPr id="46" name="Diagonal Stripe 45">
            <a:hlinkClick r:id="rId3"/>
            <a:extLst>
              <a:ext uri="{FF2B5EF4-FFF2-40B4-BE49-F238E27FC236}">
                <a16:creationId xmlns:a16="http://schemas.microsoft.com/office/drawing/2014/main" id="{D6169A53-B414-39EC-496D-03D8482E0514}"/>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200" b="1" kern="0" dirty="0">
                <a:solidFill>
                  <a:prstClr val="black"/>
                </a:solidFill>
                <a:latin typeface="+mn-lt"/>
                <a:ea typeface="Roboto" panose="02000000000000000000" pitchFamily="2" charset="0"/>
                <a:cs typeface="Roboto" panose="02000000000000000000" pitchFamily="2" charset="0"/>
              </a:rPr>
              <a:t>Materials Return Checklist</a:t>
            </a:r>
          </a:p>
        </p:txBody>
      </p:sp>
    </p:spTree>
    <p:extLst>
      <p:ext uri="{BB962C8B-B14F-4D97-AF65-F5344CB8AC3E}">
        <p14:creationId xmlns:p14="http://schemas.microsoft.com/office/powerpoint/2010/main" val="302097106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A966D-46B6-4211-B741-2B261C237E86}"/>
              </a:ext>
            </a:extLst>
          </p:cNvPr>
          <p:cNvSpPr>
            <a:spLocks noGrp="1"/>
          </p:cNvSpPr>
          <p:nvPr>
            <p:ph type="title"/>
          </p:nvPr>
        </p:nvSpPr>
        <p:spPr/>
        <p:txBody>
          <a:bodyPr>
            <a:normAutofit/>
          </a:bodyPr>
          <a:lstStyle/>
          <a:p>
            <a:r>
              <a:rPr lang="en-US" sz="2800" dirty="0"/>
              <a:t>Packing </a:t>
            </a:r>
            <a:r>
              <a:rPr lang="en-US" sz="2800" dirty="0" err="1"/>
              <a:t>Nonscorables</a:t>
            </a:r>
            <a:endParaRPr lang="en-US" sz="2800" dirty="0"/>
          </a:p>
        </p:txBody>
      </p:sp>
      <p:sp>
        <p:nvSpPr>
          <p:cNvPr id="3" name="Content Placeholder 2">
            <a:extLst>
              <a:ext uri="{FF2B5EF4-FFF2-40B4-BE49-F238E27FC236}">
                <a16:creationId xmlns:a16="http://schemas.microsoft.com/office/drawing/2014/main" id="{54CEDED6-7A7F-4E59-AD25-1F8D9092991B}"/>
              </a:ext>
            </a:extLst>
          </p:cNvPr>
          <p:cNvSpPr>
            <a:spLocks noGrp="1"/>
          </p:cNvSpPr>
          <p:nvPr>
            <p:ph type="body" idx="1"/>
          </p:nvPr>
        </p:nvSpPr>
        <p:spPr>
          <a:xfrm>
            <a:off x="311702" y="914400"/>
            <a:ext cx="8487741" cy="3272875"/>
          </a:xfrm>
        </p:spPr>
        <p:txBody>
          <a:bodyPr>
            <a:noAutofit/>
          </a:bodyPr>
          <a:lstStyle/>
          <a:p>
            <a:pPr marL="0" indent="0">
              <a:buNone/>
              <a:defRPr/>
            </a:pPr>
            <a:r>
              <a:rPr lang="en-US" sz="1800" b="1" dirty="0">
                <a:solidFill>
                  <a:schemeClr val="bg1"/>
                </a:solidFill>
                <a:highlight>
                  <a:srgbClr val="207AC6"/>
                </a:highlight>
              </a:rPr>
              <a:t>Nonscorable</a:t>
            </a:r>
            <a:r>
              <a:rPr lang="en-US" sz="1800" b="1" dirty="0">
                <a:solidFill>
                  <a:sysClr val="windowText" lastClr="000000"/>
                </a:solidFill>
              </a:rPr>
              <a:t> materials</a:t>
            </a:r>
          </a:p>
          <a:p>
            <a:pPr marL="285750" indent="-285750">
              <a:lnSpc>
                <a:spcPct val="100000"/>
              </a:lnSpc>
              <a:spcAft>
                <a:spcPts val="900"/>
              </a:spcAft>
              <a:defRPr/>
            </a:pPr>
            <a:r>
              <a:rPr lang="en-US" sz="1100" dirty="0">
                <a:solidFill>
                  <a:sysClr val="windowText" lastClr="000000"/>
                </a:solidFill>
              </a:rPr>
              <a:t>Organize by material type</a:t>
            </a:r>
          </a:p>
          <a:p>
            <a:pPr marL="628650" lvl="1" indent="-285750">
              <a:lnSpc>
                <a:spcPct val="100000"/>
              </a:lnSpc>
              <a:spcAft>
                <a:spcPts val="900"/>
              </a:spcAft>
              <a:buFont typeface="Arial" panose="020B0604020202020204" pitchFamily="34" charset="0"/>
              <a:buChar char="•"/>
              <a:defRPr/>
            </a:pPr>
            <a:r>
              <a:rPr lang="en-US" sz="1100" dirty="0">
                <a:solidFill>
                  <a:sysClr val="windowText" lastClr="000000"/>
                </a:solidFill>
                <a:latin typeface="+mn-lt"/>
              </a:rPr>
              <a:t>Unused test books (e.g., absent students, parent excuse)</a:t>
            </a:r>
          </a:p>
          <a:p>
            <a:pPr marL="628650" lvl="1" indent="-285750">
              <a:lnSpc>
                <a:spcPct val="100000"/>
              </a:lnSpc>
              <a:spcAft>
                <a:spcPts val="900"/>
              </a:spcAft>
              <a:buFont typeface="Arial" panose="020B0604020202020204" pitchFamily="34" charset="0"/>
              <a:buChar char="•"/>
              <a:defRPr/>
            </a:pPr>
            <a:r>
              <a:rPr lang="en-US" sz="1100" dirty="0">
                <a:solidFill>
                  <a:sysClr val="windowText" lastClr="000000"/>
                </a:solidFill>
                <a:latin typeface="+mn-lt"/>
              </a:rPr>
              <a:t>Used test books marked “Do Not Score” including:</a:t>
            </a:r>
          </a:p>
          <a:p>
            <a:pPr lvl="2">
              <a:lnSpc>
                <a:spcPct val="100000"/>
              </a:lnSpc>
              <a:spcAft>
                <a:spcPts val="900"/>
              </a:spcAft>
              <a:buFont typeface="Arial" panose="020B0604020202020204" pitchFamily="34" charset="0"/>
              <a:buChar char="•"/>
              <a:defRPr/>
            </a:pPr>
            <a:r>
              <a:rPr lang="en-US" sz="1100" dirty="0">
                <a:solidFill>
                  <a:sysClr val="windowText" lastClr="000000"/>
                </a:solidFill>
                <a:latin typeface="+mn-lt"/>
              </a:rPr>
              <a:t>Large print test books (student responses transcribed into regular print (scorable) test book included in kit)</a:t>
            </a:r>
          </a:p>
          <a:p>
            <a:pPr lvl="2">
              <a:lnSpc>
                <a:spcPct val="100000"/>
              </a:lnSpc>
              <a:spcAft>
                <a:spcPts val="900"/>
              </a:spcAft>
              <a:buFont typeface="Arial" panose="020B0604020202020204" pitchFamily="34" charset="0"/>
              <a:buChar char="•"/>
              <a:defRPr/>
            </a:pPr>
            <a:r>
              <a:rPr lang="en-US" sz="1100" dirty="0">
                <a:solidFill>
                  <a:sysClr val="windowText" lastClr="000000"/>
                </a:solidFill>
                <a:latin typeface="+mn-lt"/>
              </a:rPr>
              <a:t>Braille test books (student responses transcribed into regular print (scorable) test book included in kit)</a:t>
            </a:r>
          </a:p>
          <a:p>
            <a:pPr lvl="2">
              <a:lnSpc>
                <a:spcPct val="100000"/>
              </a:lnSpc>
              <a:spcAft>
                <a:spcPts val="900"/>
              </a:spcAft>
              <a:buFont typeface="Arial" panose="020B0604020202020204" pitchFamily="34" charset="0"/>
              <a:buChar char="•"/>
              <a:defRPr/>
            </a:pPr>
            <a:r>
              <a:rPr lang="en-US" sz="1100" dirty="0">
                <a:solidFill>
                  <a:sysClr val="windowText" lastClr="000000"/>
                </a:solidFill>
                <a:latin typeface="+mn-lt"/>
              </a:rPr>
              <a:t>Other used test books that should not go through scoring (e.g., student withdrew </a:t>
            </a:r>
            <a:r>
              <a:rPr lang="en-US" sz="1100" i="1" dirty="0">
                <a:solidFill>
                  <a:sysClr val="windowText" lastClr="000000"/>
                </a:solidFill>
                <a:latin typeface="+mn-lt"/>
              </a:rPr>
              <a:t>after</a:t>
            </a:r>
            <a:r>
              <a:rPr lang="en-US" sz="1100" dirty="0">
                <a:solidFill>
                  <a:sysClr val="windowText" lastClr="000000"/>
                </a:solidFill>
                <a:latin typeface="+mn-lt"/>
              </a:rPr>
              <a:t> the student started testing)</a:t>
            </a:r>
          </a:p>
          <a:p>
            <a:pPr marL="628650" lvl="1" indent="-285750">
              <a:lnSpc>
                <a:spcPct val="100000"/>
              </a:lnSpc>
              <a:spcAft>
                <a:spcPts val="900"/>
              </a:spcAft>
              <a:buFont typeface="Arial" panose="020B0604020202020204" pitchFamily="34" charset="0"/>
              <a:buChar char="•"/>
              <a:defRPr/>
            </a:pPr>
            <a:r>
              <a:rPr lang="en-US" sz="1100" dirty="0">
                <a:solidFill>
                  <a:sysClr val="windowText" lastClr="000000"/>
                </a:solidFill>
                <a:latin typeface="+mn-lt"/>
              </a:rPr>
              <a:t>Auditory/signed presentation scripts</a:t>
            </a:r>
          </a:p>
          <a:p>
            <a:pPr marL="628650" lvl="1" indent="-285750">
              <a:lnSpc>
                <a:spcPct val="100000"/>
              </a:lnSpc>
              <a:spcAft>
                <a:spcPts val="900"/>
              </a:spcAft>
              <a:buFont typeface="Arial" panose="020B0604020202020204" pitchFamily="34" charset="0"/>
              <a:buChar char="•"/>
              <a:defRPr/>
            </a:pPr>
            <a:r>
              <a:rPr lang="en-US" sz="1100" dirty="0">
                <a:solidFill>
                  <a:sysClr val="windowText" lastClr="000000"/>
                </a:solidFill>
                <a:latin typeface="+mn-lt"/>
              </a:rPr>
              <a:t>CoAlt science materials, including unused CoAlt answer documents</a:t>
            </a:r>
          </a:p>
          <a:p>
            <a:pPr marL="628650" lvl="1" indent="-285750">
              <a:lnSpc>
                <a:spcPct val="100000"/>
              </a:lnSpc>
              <a:spcAft>
                <a:spcPts val="900"/>
              </a:spcAft>
              <a:buFont typeface="Arial" panose="020B0604020202020204" pitchFamily="34" charset="0"/>
              <a:buChar char="•"/>
              <a:defRPr/>
            </a:pPr>
            <a:r>
              <a:rPr lang="en-US" sz="1100" b="1" dirty="0">
                <a:solidFill>
                  <a:sysClr val="windowText" lastClr="000000"/>
                </a:solidFill>
                <a:latin typeface="+mn-lt"/>
              </a:rPr>
              <a:t>Optional:</a:t>
            </a:r>
            <a:r>
              <a:rPr lang="en-US" sz="1100" dirty="0">
                <a:solidFill>
                  <a:sysClr val="windowText" lastClr="000000"/>
                </a:solidFill>
                <a:latin typeface="+mn-lt"/>
              </a:rPr>
              <a:t> </a:t>
            </a:r>
            <a:r>
              <a:rPr lang="en-US" sz="1100" u="sng" dirty="0">
                <a:solidFill>
                  <a:sysClr val="windowText" lastClr="000000"/>
                </a:solidFill>
                <a:latin typeface="+mn-lt"/>
              </a:rPr>
              <a:t>used</a:t>
            </a:r>
            <a:r>
              <a:rPr lang="en-US" sz="1100" dirty="0">
                <a:solidFill>
                  <a:sysClr val="windowText" lastClr="000000"/>
                </a:solidFill>
                <a:latin typeface="+mn-lt"/>
              </a:rPr>
              <a:t> scratch paper</a:t>
            </a:r>
          </a:p>
          <a:p>
            <a:pPr marL="328613" indent="-328613">
              <a:lnSpc>
                <a:spcPct val="100000"/>
              </a:lnSpc>
            </a:pPr>
            <a:r>
              <a:rPr lang="en-US" sz="1100" dirty="0"/>
              <a:t>The order of nonscorable materials in the box does not matter</a:t>
            </a:r>
            <a:endParaRPr lang="en-US" sz="1800" dirty="0"/>
          </a:p>
        </p:txBody>
      </p:sp>
      <p:sp>
        <p:nvSpPr>
          <p:cNvPr id="4" name="Slide Number Placeholder 3">
            <a:extLst>
              <a:ext uri="{FF2B5EF4-FFF2-40B4-BE49-F238E27FC236}">
                <a16:creationId xmlns:a16="http://schemas.microsoft.com/office/drawing/2014/main" id="{B7FBB319-AA38-4672-A312-61649247DE36}"/>
              </a:ext>
            </a:extLst>
          </p:cNvPr>
          <p:cNvSpPr>
            <a:spLocks noGrp="1"/>
          </p:cNvSpPr>
          <p:nvPr>
            <p:ph type="sldNum" idx="12"/>
          </p:nvPr>
        </p:nvSpPr>
        <p:spPr/>
        <p:txBody>
          <a:bodyPr>
            <a:normAutofit/>
          </a:bodyPr>
          <a:lstStyle/>
          <a:p>
            <a:fld id="{C479D5F6-EDCB-402A-AC08-4943A1820E8F}" type="slidenum">
              <a:rPr lang="en-US" smtClean="0"/>
              <a:pPr/>
              <a:t>176</a:t>
            </a:fld>
            <a:endParaRPr lang="en-US" dirty="0"/>
          </a:p>
        </p:txBody>
      </p:sp>
    </p:spTree>
    <p:extLst>
      <p:ext uri="{BB962C8B-B14F-4D97-AF65-F5344CB8AC3E}">
        <p14:creationId xmlns:p14="http://schemas.microsoft.com/office/powerpoint/2010/main" val="244993866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60C8C4-E82E-4843-84DB-BC8449ACAE26}"/>
              </a:ext>
            </a:extLst>
          </p:cNvPr>
          <p:cNvSpPr>
            <a:spLocks noGrp="1"/>
          </p:cNvSpPr>
          <p:nvPr>
            <p:ph type="title"/>
          </p:nvPr>
        </p:nvSpPr>
        <p:spPr/>
        <p:txBody>
          <a:bodyPr>
            <a:normAutofit/>
          </a:bodyPr>
          <a:lstStyle/>
          <a:p>
            <a:r>
              <a:rPr lang="en-US" sz="2800" dirty="0"/>
              <a:t>Packing Materials Checklist</a:t>
            </a:r>
          </a:p>
        </p:txBody>
      </p:sp>
      <p:sp>
        <p:nvSpPr>
          <p:cNvPr id="6" name="Content Placeholder 5">
            <a:extLst>
              <a:ext uri="{FF2B5EF4-FFF2-40B4-BE49-F238E27FC236}">
                <a16:creationId xmlns:a16="http://schemas.microsoft.com/office/drawing/2014/main" id="{0E7C9D0D-0A25-4BCD-9621-D367D00F1A2E}"/>
              </a:ext>
            </a:extLst>
          </p:cNvPr>
          <p:cNvSpPr>
            <a:spLocks noGrp="1"/>
          </p:cNvSpPr>
          <p:nvPr>
            <p:ph type="body" idx="1"/>
          </p:nvPr>
        </p:nvSpPr>
        <p:spPr>
          <a:xfrm>
            <a:off x="311702" y="953477"/>
            <a:ext cx="8613467" cy="3454400"/>
          </a:xfrm>
        </p:spPr>
        <p:txBody>
          <a:bodyPr>
            <a:noAutofit/>
          </a:bodyPr>
          <a:lstStyle/>
          <a:p>
            <a:pPr marL="213122" indent="-213122">
              <a:lnSpc>
                <a:spcPct val="100000"/>
              </a:lnSpc>
              <a:spcAft>
                <a:spcPts val="450"/>
              </a:spcAft>
              <a:buFont typeface="Wingdings" pitchFamily="2" charset="2"/>
              <a:buChar char="q"/>
              <a:defRPr/>
            </a:pPr>
            <a:r>
              <a:rPr lang="en-US" sz="1800" dirty="0">
                <a:solidFill>
                  <a:prstClr val="black"/>
                </a:solidFill>
              </a:rPr>
              <a:t>Science, social studies, math, ELA, and CSLA materials are returned together</a:t>
            </a:r>
          </a:p>
          <a:p>
            <a:pPr marL="213122" indent="-213122">
              <a:lnSpc>
                <a:spcPct val="100000"/>
              </a:lnSpc>
              <a:spcAft>
                <a:spcPts val="450"/>
              </a:spcAft>
              <a:buFont typeface="Wingdings" pitchFamily="2" charset="2"/>
              <a:buChar char="q"/>
              <a:defRPr/>
            </a:pPr>
            <a:r>
              <a:rPr lang="en-US" sz="1800" dirty="0">
                <a:solidFill>
                  <a:sysClr val="windowText" lastClr="000000"/>
                </a:solidFill>
                <a:cs typeface="Arial" charset="0"/>
              </a:rPr>
              <a:t>Confirm each </a:t>
            </a:r>
            <a:r>
              <a:rPr lang="en-US" sz="1800" dirty="0" err="1">
                <a:solidFill>
                  <a:sysClr val="windowText" lastClr="000000"/>
                </a:solidFill>
                <a:cs typeface="Arial" charset="0"/>
              </a:rPr>
              <a:t>scorable</a:t>
            </a:r>
            <a:r>
              <a:rPr lang="en-US" sz="1800" dirty="0">
                <a:solidFill>
                  <a:sysClr val="windowText" lastClr="000000"/>
                </a:solidFill>
                <a:cs typeface="Arial" charset="0"/>
              </a:rPr>
              <a:t> </a:t>
            </a:r>
            <a:r>
              <a:rPr lang="en-US" sz="1800" dirty="0">
                <a:solidFill>
                  <a:sysClr val="windowText" lastClr="000000"/>
                </a:solidFill>
              </a:rPr>
              <a:t>test book has</a:t>
            </a:r>
            <a:r>
              <a:rPr lang="en-US" sz="1800" dirty="0">
                <a:solidFill>
                  <a:sysClr val="windowText" lastClr="000000"/>
                </a:solidFill>
                <a:cs typeface="Arial" charset="0"/>
              </a:rPr>
              <a:t> a student ID label or hand-gridded student demographic data</a:t>
            </a:r>
          </a:p>
          <a:p>
            <a:pPr marL="213122" indent="-213122">
              <a:lnSpc>
                <a:spcPct val="100000"/>
              </a:lnSpc>
              <a:spcAft>
                <a:spcPts val="450"/>
              </a:spcAft>
              <a:buFont typeface="Wingdings" pitchFamily="2" charset="2"/>
              <a:buChar char="q"/>
              <a:defRPr/>
            </a:pPr>
            <a:r>
              <a:rPr lang="en-US" sz="1800" dirty="0">
                <a:solidFill>
                  <a:prstClr val="black"/>
                </a:solidFill>
              </a:rPr>
              <a:t>Do not mix </a:t>
            </a:r>
            <a:r>
              <a:rPr lang="en-US" sz="1800" b="1" dirty="0">
                <a:solidFill>
                  <a:prstClr val="black"/>
                </a:solidFill>
                <a:highlight>
                  <a:srgbClr val="FFD100"/>
                </a:highlight>
              </a:rPr>
              <a:t>scorable</a:t>
            </a:r>
            <a:r>
              <a:rPr lang="en-US" sz="1800" dirty="0">
                <a:solidFill>
                  <a:prstClr val="black"/>
                </a:solidFill>
                <a:highlight>
                  <a:srgbClr val="FFD100"/>
                </a:highlight>
              </a:rPr>
              <a:t> </a:t>
            </a:r>
            <a:r>
              <a:rPr lang="en-US" sz="1800" dirty="0">
                <a:solidFill>
                  <a:prstClr val="black"/>
                </a:solidFill>
              </a:rPr>
              <a:t>and </a:t>
            </a:r>
            <a:r>
              <a:rPr lang="en-US" sz="1800" b="1" dirty="0">
                <a:solidFill>
                  <a:schemeClr val="bg1"/>
                </a:solidFill>
                <a:highlight>
                  <a:srgbClr val="207AC6"/>
                </a:highlight>
              </a:rPr>
              <a:t>nonscorable</a:t>
            </a:r>
            <a:r>
              <a:rPr lang="en-US" sz="1800" dirty="0">
                <a:solidFill>
                  <a:prstClr val="black"/>
                </a:solidFill>
              </a:rPr>
              <a:t> materials in the same box</a:t>
            </a:r>
          </a:p>
          <a:p>
            <a:pPr marL="556022" lvl="1" indent="-213122">
              <a:lnSpc>
                <a:spcPct val="100000"/>
              </a:lnSpc>
              <a:spcAft>
                <a:spcPts val="450"/>
              </a:spcAft>
              <a:buFont typeface="Wingdings" pitchFamily="2" charset="2"/>
              <a:buChar char="q"/>
              <a:defRPr/>
            </a:pPr>
            <a:r>
              <a:rPr lang="en-US" sz="1600" dirty="0">
                <a:solidFill>
                  <a:prstClr val="black"/>
                </a:solidFill>
                <a:latin typeface="+mn-lt"/>
              </a:rPr>
              <a:t>Use the </a:t>
            </a:r>
            <a:r>
              <a:rPr lang="en-US" sz="1600" i="1" dirty="0">
                <a:solidFill>
                  <a:prstClr val="black"/>
                </a:solidFill>
                <a:latin typeface="+mn-lt"/>
              </a:rPr>
              <a:t>Scorable Materials Return Checklist</a:t>
            </a:r>
            <a:endParaRPr lang="en-US" sz="1600" dirty="0">
              <a:solidFill>
                <a:prstClr val="black"/>
              </a:solidFill>
              <a:latin typeface="+mn-lt"/>
            </a:endParaRPr>
          </a:p>
          <a:p>
            <a:pPr marL="213122" indent="-213122">
              <a:lnSpc>
                <a:spcPct val="100000"/>
              </a:lnSpc>
              <a:spcAft>
                <a:spcPts val="450"/>
              </a:spcAft>
              <a:buFont typeface="Wingdings" pitchFamily="2" charset="2"/>
              <a:buChar char="q"/>
              <a:defRPr/>
            </a:pPr>
            <a:r>
              <a:rPr lang="en-US" sz="1800" dirty="0">
                <a:solidFill>
                  <a:prstClr val="black"/>
                </a:solidFill>
              </a:rPr>
              <a:t>One school per box – </a:t>
            </a:r>
            <a:r>
              <a:rPr lang="en-US" sz="1800" b="1" dirty="0">
                <a:solidFill>
                  <a:prstClr val="black"/>
                </a:solidFill>
              </a:rPr>
              <a:t>do not combine materials from multiple schools</a:t>
            </a:r>
          </a:p>
          <a:p>
            <a:pPr marL="213122" indent="-213122">
              <a:lnSpc>
                <a:spcPct val="100000"/>
              </a:lnSpc>
              <a:spcAft>
                <a:spcPts val="450"/>
              </a:spcAft>
              <a:buFont typeface="Wingdings" pitchFamily="2" charset="2"/>
              <a:buChar char="q"/>
              <a:defRPr/>
            </a:pPr>
            <a:r>
              <a:rPr lang="en-US" sz="1800" dirty="0">
                <a:solidFill>
                  <a:sysClr val="windowText" lastClr="000000"/>
                </a:solidFill>
              </a:rPr>
              <a:t>Do not overfill boxes (pack under-filled boxes with crumpled paper)</a:t>
            </a:r>
          </a:p>
          <a:p>
            <a:pPr marL="213122" indent="-213122">
              <a:lnSpc>
                <a:spcPct val="100000"/>
              </a:lnSpc>
              <a:spcAft>
                <a:spcPts val="450"/>
              </a:spcAft>
              <a:buFont typeface="Wingdings" pitchFamily="2" charset="2"/>
              <a:buChar char="q"/>
              <a:defRPr/>
            </a:pPr>
            <a:r>
              <a:rPr lang="en-US" sz="1800" dirty="0">
                <a:solidFill>
                  <a:sysClr val="windowText" lastClr="000000"/>
                </a:solidFill>
                <a:cs typeface="Arial" charset="0"/>
              </a:rPr>
              <a:t>DAC receives materials from the SAC</a:t>
            </a:r>
          </a:p>
          <a:p>
            <a:pPr marL="556022" lvl="1" indent="-213122">
              <a:lnSpc>
                <a:spcPct val="100000"/>
              </a:lnSpc>
              <a:spcAft>
                <a:spcPts val="450"/>
              </a:spcAft>
              <a:buFont typeface="Wingdings" pitchFamily="2" charset="2"/>
              <a:buChar char="q"/>
              <a:defRPr/>
            </a:pPr>
            <a:r>
              <a:rPr lang="en-US" sz="1600" dirty="0">
                <a:solidFill>
                  <a:sysClr val="windowText" lastClr="000000"/>
                </a:solidFill>
                <a:latin typeface="+mn-lt"/>
                <a:cs typeface="Arial" charset="0"/>
              </a:rPr>
              <a:t>Confirm packing</a:t>
            </a:r>
          </a:p>
          <a:p>
            <a:pPr marL="556022" lvl="1" indent="-213122">
              <a:lnSpc>
                <a:spcPct val="100000"/>
              </a:lnSpc>
              <a:spcAft>
                <a:spcPts val="450"/>
              </a:spcAft>
              <a:buFont typeface="Wingdings" pitchFamily="2" charset="2"/>
              <a:buChar char="q"/>
              <a:defRPr/>
            </a:pPr>
            <a:r>
              <a:rPr lang="en-US" sz="1600" dirty="0">
                <a:solidFill>
                  <a:sysClr val="windowText" lastClr="000000"/>
                </a:solidFill>
                <a:latin typeface="+mn-lt"/>
                <a:cs typeface="Arial" charset="0"/>
              </a:rPr>
              <a:t>Verify presence of all secure materials (i.e., materials with barcodes/security numbers)</a:t>
            </a:r>
            <a:endParaRPr lang="en-US" sz="1600" dirty="0">
              <a:solidFill>
                <a:sysClr val="windowText" lastClr="000000"/>
              </a:solidFill>
              <a:latin typeface="+mn-lt"/>
            </a:endParaRPr>
          </a:p>
        </p:txBody>
      </p:sp>
      <p:sp>
        <p:nvSpPr>
          <p:cNvPr id="4" name="Slide Number Placeholder 3">
            <a:extLst>
              <a:ext uri="{FF2B5EF4-FFF2-40B4-BE49-F238E27FC236}">
                <a16:creationId xmlns:a16="http://schemas.microsoft.com/office/drawing/2014/main" id="{A16E2E21-14AC-44E9-9FE2-4A3D74684FCD}"/>
              </a:ext>
            </a:extLst>
          </p:cNvPr>
          <p:cNvSpPr>
            <a:spLocks noGrp="1"/>
          </p:cNvSpPr>
          <p:nvPr>
            <p:ph type="sldNum" idx="12"/>
          </p:nvPr>
        </p:nvSpPr>
        <p:spPr/>
        <p:txBody>
          <a:bodyPr>
            <a:normAutofit/>
          </a:bodyPr>
          <a:lstStyle/>
          <a:p>
            <a:fld id="{C479D5F6-EDCB-402A-AC08-4943A1820E8F}" type="slidenum">
              <a:rPr lang="en-US" smtClean="0"/>
              <a:pPr/>
              <a:t>177</a:t>
            </a:fld>
            <a:endParaRPr lang="en-US" dirty="0"/>
          </a:p>
        </p:txBody>
      </p:sp>
      <p:sp>
        <p:nvSpPr>
          <p:cNvPr id="3" name="Diagonal Stripe 2">
            <a:hlinkClick r:id="rId2"/>
            <a:extLst>
              <a:ext uri="{FF2B5EF4-FFF2-40B4-BE49-F238E27FC236}">
                <a16:creationId xmlns:a16="http://schemas.microsoft.com/office/drawing/2014/main" id="{EA0163B0-1882-9539-A3F2-46018358BF47}"/>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200" b="1" kern="0" dirty="0">
                <a:solidFill>
                  <a:prstClr val="black"/>
                </a:solidFill>
                <a:latin typeface="+mn-lt"/>
                <a:ea typeface="Roboto" panose="02000000000000000000" pitchFamily="2" charset="0"/>
                <a:cs typeface="Roboto" panose="02000000000000000000" pitchFamily="2" charset="0"/>
              </a:rPr>
              <a:t>Materials Return Checklist</a:t>
            </a:r>
          </a:p>
        </p:txBody>
      </p:sp>
    </p:spTree>
    <p:extLst>
      <p:ext uri="{BB962C8B-B14F-4D97-AF65-F5344CB8AC3E}">
        <p14:creationId xmlns:p14="http://schemas.microsoft.com/office/powerpoint/2010/main" val="220576309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6E2E21-14AC-44E9-9FE2-4A3D74684FCD}"/>
              </a:ext>
            </a:extLst>
          </p:cNvPr>
          <p:cNvSpPr>
            <a:spLocks noGrp="1"/>
          </p:cNvSpPr>
          <p:nvPr>
            <p:ph type="sldNum" idx="12"/>
          </p:nvPr>
        </p:nvSpPr>
        <p:spPr/>
        <p:txBody>
          <a:bodyPr>
            <a:normAutofit/>
          </a:bodyPr>
          <a:lstStyle/>
          <a:p>
            <a:fld id="{C479D5F6-EDCB-402A-AC08-4943A1820E8F}" type="slidenum">
              <a:rPr lang="en-US" smtClean="0"/>
              <a:pPr/>
              <a:t>178</a:t>
            </a:fld>
            <a:endParaRPr lang="en-US" dirty="0"/>
          </a:p>
        </p:txBody>
      </p:sp>
      <p:sp>
        <p:nvSpPr>
          <p:cNvPr id="5" name="Title 4">
            <a:extLst>
              <a:ext uri="{FF2B5EF4-FFF2-40B4-BE49-F238E27FC236}">
                <a16:creationId xmlns:a16="http://schemas.microsoft.com/office/drawing/2014/main" id="{2D60C8C4-E82E-4843-84DB-BC8449ACAE26}"/>
              </a:ext>
            </a:extLst>
          </p:cNvPr>
          <p:cNvSpPr>
            <a:spLocks noGrp="1"/>
          </p:cNvSpPr>
          <p:nvPr>
            <p:ph type="title"/>
          </p:nvPr>
        </p:nvSpPr>
        <p:spPr/>
        <p:txBody>
          <a:bodyPr>
            <a:normAutofit/>
          </a:bodyPr>
          <a:lstStyle/>
          <a:p>
            <a:r>
              <a:rPr lang="en-US" sz="2800" dirty="0">
                <a:latin typeface="+mn-lt"/>
              </a:rPr>
              <a:t>Packing Materials Checklist</a:t>
            </a:r>
          </a:p>
        </p:txBody>
      </p:sp>
      <p:sp>
        <p:nvSpPr>
          <p:cNvPr id="6" name="Content Placeholder 5">
            <a:extLst>
              <a:ext uri="{FF2B5EF4-FFF2-40B4-BE49-F238E27FC236}">
                <a16:creationId xmlns:a16="http://schemas.microsoft.com/office/drawing/2014/main" id="{0E7C9D0D-0A25-4BCD-9621-D367D00F1A2E}"/>
              </a:ext>
            </a:extLst>
          </p:cNvPr>
          <p:cNvSpPr>
            <a:spLocks noGrp="1"/>
          </p:cNvSpPr>
          <p:nvPr>
            <p:ph type="body" idx="4294967295"/>
          </p:nvPr>
        </p:nvSpPr>
        <p:spPr>
          <a:xfrm>
            <a:off x="311702" y="906463"/>
            <a:ext cx="8253960" cy="3281362"/>
          </a:xfrm>
        </p:spPr>
        <p:txBody>
          <a:bodyPr>
            <a:noAutofit/>
          </a:bodyPr>
          <a:lstStyle/>
          <a:p>
            <a:pPr marL="213122" indent="-213122">
              <a:lnSpc>
                <a:spcPct val="100000"/>
              </a:lnSpc>
              <a:spcAft>
                <a:spcPts val="450"/>
              </a:spcAft>
              <a:buFont typeface="Wingdings" pitchFamily="2" charset="2"/>
              <a:buChar char="q"/>
              <a:defRPr/>
            </a:pPr>
            <a:r>
              <a:rPr lang="en-US" sz="1800" dirty="0">
                <a:solidFill>
                  <a:prstClr val="black"/>
                </a:solidFill>
              </a:rPr>
              <a:t>Use appropriate shipping labels</a:t>
            </a:r>
          </a:p>
          <a:p>
            <a:pPr marL="556022" lvl="1" indent="-213122">
              <a:lnSpc>
                <a:spcPct val="100000"/>
              </a:lnSpc>
              <a:spcAft>
                <a:spcPts val="450"/>
              </a:spcAft>
              <a:buFont typeface="Wingdings" pitchFamily="2" charset="2"/>
              <a:buChar char="q"/>
              <a:defRPr/>
            </a:pPr>
            <a:r>
              <a:rPr lang="en-US" sz="1600" dirty="0">
                <a:solidFill>
                  <a:sysClr val="windowText" lastClr="000000"/>
                </a:solidFill>
                <a:latin typeface="+mn-lt"/>
              </a:rPr>
              <a:t>One return shipping label (</a:t>
            </a:r>
            <a:r>
              <a:rPr lang="en-US" sz="1600" b="1" dirty="0">
                <a:solidFill>
                  <a:sysClr val="windowText" lastClr="000000"/>
                </a:solidFill>
                <a:highlight>
                  <a:srgbClr val="FFD100"/>
                </a:highlight>
                <a:latin typeface="+mn-lt"/>
              </a:rPr>
              <a:t>orange </a:t>
            </a:r>
            <a:r>
              <a:rPr lang="en-US" sz="1600" b="1" dirty="0" err="1">
                <a:solidFill>
                  <a:sysClr val="windowText" lastClr="000000"/>
                </a:solidFill>
                <a:highlight>
                  <a:srgbClr val="FFD100"/>
                </a:highlight>
                <a:latin typeface="+mn-lt"/>
              </a:rPr>
              <a:t>scorable</a:t>
            </a:r>
            <a:r>
              <a:rPr lang="en-US" sz="1600" dirty="0">
                <a:solidFill>
                  <a:sysClr val="windowText" lastClr="000000"/>
                </a:solidFill>
                <a:latin typeface="+mn-lt"/>
              </a:rPr>
              <a:t> or </a:t>
            </a:r>
            <a:r>
              <a:rPr lang="en-US" sz="1600" b="1" dirty="0">
                <a:solidFill>
                  <a:schemeClr val="bg1"/>
                </a:solidFill>
                <a:highlight>
                  <a:srgbClr val="207AC6"/>
                </a:highlight>
                <a:latin typeface="+mn-lt"/>
              </a:rPr>
              <a:t>blue nonscorable</a:t>
            </a:r>
            <a:r>
              <a:rPr lang="en-US" sz="1600" dirty="0">
                <a:solidFill>
                  <a:sysClr val="windowText" lastClr="000000"/>
                </a:solidFill>
                <a:latin typeface="+mn-lt"/>
              </a:rPr>
              <a:t>) and one corresponding UPS label is placed on the top of each box</a:t>
            </a:r>
          </a:p>
          <a:p>
            <a:pPr marL="556022" lvl="1" indent="-213122">
              <a:lnSpc>
                <a:spcPct val="100000"/>
              </a:lnSpc>
              <a:spcAft>
                <a:spcPts val="450"/>
              </a:spcAft>
              <a:buFont typeface="Wingdings" pitchFamily="2" charset="2"/>
              <a:buChar char="q"/>
              <a:defRPr/>
            </a:pPr>
            <a:r>
              <a:rPr lang="en-US" sz="1600" dirty="0">
                <a:solidFill>
                  <a:prstClr val="black"/>
                </a:solidFill>
                <a:latin typeface="+mn-lt"/>
              </a:rPr>
              <a:t>Once all materials are in </a:t>
            </a:r>
            <a:br>
              <a:rPr lang="en-US" sz="1600" dirty="0">
                <a:solidFill>
                  <a:prstClr val="black"/>
                </a:solidFill>
                <a:latin typeface="+mn-lt"/>
              </a:rPr>
            </a:br>
            <a:r>
              <a:rPr lang="en-US" sz="1600" dirty="0">
                <a:solidFill>
                  <a:prstClr val="black"/>
                </a:solidFill>
                <a:latin typeface="+mn-lt"/>
              </a:rPr>
              <a:t>boxes, indicate the </a:t>
            </a:r>
            <a:br>
              <a:rPr lang="en-US" sz="1600" dirty="0">
                <a:solidFill>
                  <a:prstClr val="black"/>
                </a:solidFill>
                <a:latin typeface="+mn-lt"/>
              </a:rPr>
            </a:br>
            <a:r>
              <a:rPr lang="en-US" sz="1600" dirty="0">
                <a:solidFill>
                  <a:prstClr val="black"/>
                </a:solidFill>
                <a:latin typeface="+mn-lt"/>
              </a:rPr>
              <a:t>sequence of boxes for </a:t>
            </a:r>
            <a:br>
              <a:rPr lang="en-US" sz="1600" dirty="0">
                <a:solidFill>
                  <a:prstClr val="black"/>
                </a:solidFill>
                <a:latin typeface="+mn-lt"/>
              </a:rPr>
            </a:br>
            <a:r>
              <a:rPr lang="en-US" sz="1600" dirty="0">
                <a:solidFill>
                  <a:prstClr val="black"/>
                </a:solidFill>
                <a:latin typeface="+mn-lt"/>
              </a:rPr>
              <a:t>each school (e.g., Box 1 </a:t>
            </a:r>
            <a:br>
              <a:rPr lang="en-US" sz="1600" dirty="0">
                <a:solidFill>
                  <a:prstClr val="black"/>
                </a:solidFill>
                <a:latin typeface="+mn-lt"/>
              </a:rPr>
            </a:br>
            <a:r>
              <a:rPr lang="en-US" sz="1600" dirty="0">
                <a:solidFill>
                  <a:prstClr val="black"/>
                </a:solidFill>
                <a:latin typeface="+mn-lt"/>
              </a:rPr>
              <a:t>of 3, Box 2 of 3, and </a:t>
            </a:r>
            <a:br>
              <a:rPr lang="en-US" sz="1600" dirty="0">
                <a:solidFill>
                  <a:prstClr val="black"/>
                </a:solidFill>
                <a:latin typeface="+mn-lt"/>
              </a:rPr>
            </a:br>
            <a:r>
              <a:rPr lang="en-US" sz="1600" dirty="0">
                <a:solidFill>
                  <a:prstClr val="black"/>
                </a:solidFill>
                <a:latin typeface="+mn-lt"/>
              </a:rPr>
              <a:t>Box 3 of 3) on each </a:t>
            </a:r>
            <a:br>
              <a:rPr lang="en-US" sz="1600" dirty="0">
                <a:solidFill>
                  <a:prstClr val="black"/>
                </a:solidFill>
                <a:latin typeface="+mn-lt"/>
              </a:rPr>
            </a:br>
            <a:r>
              <a:rPr lang="en-US" sz="1600" dirty="0">
                <a:solidFill>
                  <a:prstClr val="black"/>
                </a:solidFill>
                <a:latin typeface="+mn-lt"/>
              </a:rPr>
              <a:t>return label</a:t>
            </a:r>
          </a:p>
          <a:p>
            <a:pPr marL="556022" lvl="1" indent="-213122">
              <a:lnSpc>
                <a:spcPct val="100000"/>
              </a:lnSpc>
              <a:spcAft>
                <a:spcPts val="450"/>
              </a:spcAft>
              <a:buFont typeface="Wingdings" pitchFamily="2" charset="2"/>
              <a:buChar char="q"/>
              <a:defRPr/>
            </a:pPr>
            <a:r>
              <a:rPr lang="en-US" sz="1600" dirty="0">
                <a:solidFill>
                  <a:prstClr val="black"/>
                </a:solidFill>
                <a:latin typeface="+mn-lt"/>
              </a:rPr>
              <a:t>Tape along arrows printed </a:t>
            </a:r>
            <a:br>
              <a:rPr lang="en-US" sz="1600" dirty="0">
                <a:solidFill>
                  <a:prstClr val="black"/>
                </a:solidFill>
                <a:latin typeface="+mn-lt"/>
              </a:rPr>
            </a:br>
            <a:r>
              <a:rPr lang="en-US" sz="1600" dirty="0">
                <a:solidFill>
                  <a:prstClr val="black"/>
                </a:solidFill>
                <a:latin typeface="+mn-lt"/>
              </a:rPr>
              <a:t>on box</a:t>
            </a:r>
          </a:p>
          <a:p>
            <a:pPr marL="556022" lvl="1" indent="-213122">
              <a:lnSpc>
                <a:spcPct val="100000"/>
              </a:lnSpc>
              <a:spcAft>
                <a:spcPts val="450"/>
              </a:spcAft>
              <a:buFont typeface="Wingdings" pitchFamily="2" charset="2"/>
              <a:buChar char="q"/>
              <a:defRPr/>
            </a:pPr>
            <a:endParaRPr lang="en-US" sz="1800" dirty="0">
              <a:solidFill>
                <a:sysClr val="windowText" lastClr="000000"/>
              </a:solidFill>
              <a:latin typeface="+mn-lt"/>
            </a:endParaRPr>
          </a:p>
          <a:p>
            <a:pPr marL="342900" lvl="1" indent="0">
              <a:lnSpc>
                <a:spcPct val="100000"/>
              </a:lnSpc>
              <a:spcAft>
                <a:spcPts val="450"/>
              </a:spcAft>
              <a:buNone/>
              <a:defRPr/>
            </a:pPr>
            <a:endParaRPr lang="en-US" sz="1800" dirty="0">
              <a:solidFill>
                <a:sysClr val="windowText" lastClr="000000"/>
              </a:solidFill>
              <a:latin typeface="+mn-lt"/>
            </a:endParaRPr>
          </a:p>
          <a:p>
            <a:pPr marL="556022" lvl="1" indent="-213122">
              <a:lnSpc>
                <a:spcPct val="100000"/>
              </a:lnSpc>
              <a:spcAft>
                <a:spcPts val="450"/>
              </a:spcAft>
              <a:buFont typeface="Wingdings" pitchFamily="2" charset="2"/>
              <a:buChar char="q"/>
              <a:defRPr/>
            </a:pPr>
            <a:endParaRPr lang="en-US" sz="1800" dirty="0">
              <a:solidFill>
                <a:sysClr val="windowText" lastClr="000000"/>
              </a:solidFill>
              <a:latin typeface="+mn-lt"/>
            </a:endParaRPr>
          </a:p>
        </p:txBody>
      </p:sp>
      <p:pic>
        <p:nvPicPr>
          <p:cNvPr id="2" name="Picture 1"/>
          <p:cNvPicPr>
            <a:picLocks noChangeAspect="1"/>
          </p:cNvPicPr>
          <p:nvPr/>
        </p:nvPicPr>
        <p:blipFill rotWithShape="1">
          <a:blip r:embed="rId2"/>
          <a:srcRect l="4304" r="9270"/>
          <a:stretch/>
        </p:blipFill>
        <p:spPr>
          <a:xfrm>
            <a:off x="3523070" y="2499413"/>
            <a:ext cx="1672839" cy="1710162"/>
          </a:xfrm>
          <a:prstGeom prst="rect">
            <a:avLst/>
          </a:prstGeom>
          <a:ln>
            <a:noFill/>
          </a:ln>
          <a:effectLst>
            <a:outerShdw blurRad="50800" dist="38100" dir="2700000" algn="tl" rotWithShape="0">
              <a:prstClr val="black">
                <a:alpha val="40000"/>
              </a:prstClr>
            </a:outerShdw>
          </a:effectLst>
        </p:spPr>
      </p:pic>
      <p:pic>
        <p:nvPicPr>
          <p:cNvPr id="3" name="Picture 2"/>
          <p:cNvPicPr>
            <a:picLocks noChangeAspect="1"/>
          </p:cNvPicPr>
          <p:nvPr/>
        </p:nvPicPr>
        <p:blipFill>
          <a:blip r:embed="rId3"/>
          <a:stretch>
            <a:fillRect/>
          </a:stretch>
        </p:blipFill>
        <p:spPr>
          <a:xfrm>
            <a:off x="5828338" y="2499413"/>
            <a:ext cx="2272967" cy="2440173"/>
          </a:xfrm>
          <a:prstGeom prst="rect">
            <a:avLst/>
          </a:prstGeom>
          <a:ln>
            <a:noFill/>
          </a:ln>
          <a:effectLst>
            <a:outerShdw blurRad="50800" dist="38100" dir="2700000" algn="tl" rotWithShape="0">
              <a:prstClr val="black">
                <a:alpha val="40000"/>
              </a:prstClr>
            </a:outerShdw>
          </a:effectLst>
        </p:spPr>
      </p:pic>
      <p:sp>
        <p:nvSpPr>
          <p:cNvPr id="8" name="Left Arrow 7"/>
          <p:cNvSpPr/>
          <p:nvPr/>
        </p:nvSpPr>
        <p:spPr>
          <a:xfrm>
            <a:off x="7933934" y="2694332"/>
            <a:ext cx="1168103" cy="660163"/>
          </a:xfrm>
          <a:prstGeom prst="leftArrow">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050" dirty="0">
                <a:solidFill>
                  <a:sysClr val="windowText" lastClr="000000"/>
                </a:solidFill>
              </a:rPr>
              <a:t>Apply UPS label</a:t>
            </a:r>
          </a:p>
        </p:txBody>
      </p:sp>
      <p:sp>
        <p:nvSpPr>
          <p:cNvPr id="11" name="Right Arrow 10"/>
          <p:cNvSpPr/>
          <p:nvPr/>
        </p:nvSpPr>
        <p:spPr>
          <a:xfrm>
            <a:off x="4501661" y="3149589"/>
            <a:ext cx="1442669" cy="711437"/>
          </a:xfrm>
          <a:prstGeom prst="rightArrow">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050" dirty="0">
                <a:solidFill>
                  <a:schemeClr val="tx1"/>
                </a:solidFill>
              </a:rPr>
              <a:t>Reverse box flaps</a:t>
            </a:r>
          </a:p>
        </p:txBody>
      </p:sp>
      <p:sp>
        <p:nvSpPr>
          <p:cNvPr id="14" name="Left Arrow 13"/>
          <p:cNvSpPr/>
          <p:nvPr/>
        </p:nvSpPr>
        <p:spPr>
          <a:xfrm>
            <a:off x="7933934" y="4023793"/>
            <a:ext cx="1168103" cy="660163"/>
          </a:xfrm>
          <a:prstGeom prst="leftArrow">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050" dirty="0">
                <a:solidFill>
                  <a:sysClr val="windowText" lastClr="000000"/>
                </a:solidFill>
              </a:rPr>
              <a:t>Apply orange/blue label</a:t>
            </a:r>
          </a:p>
        </p:txBody>
      </p:sp>
      <p:sp>
        <p:nvSpPr>
          <p:cNvPr id="7" name="TextBox 6"/>
          <p:cNvSpPr txBox="1"/>
          <p:nvPr/>
        </p:nvSpPr>
        <p:spPr>
          <a:xfrm>
            <a:off x="3578922" y="2114679"/>
            <a:ext cx="1561135" cy="253916"/>
          </a:xfrm>
          <a:prstGeom prst="rect">
            <a:avLst/>
          </a:prstGeom>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050" b="1" dirty="0"/>
              <a:t>Inbound to district</a:t>
            </a:r>
          </a:p>
        </p:txBody>
      </p:sp>
      <p:sp>
        <p:nvSpPr>
          <p:cNvPr id="12" name="TextBox 11"/>
          <p:cNvSpPr txBox="1"/>
          <p:nvPr/>
        </p:nvSpPr>
        <p:spPr>
          <a:xfrm>
            <a:off x="6083705" y="2114679"/>
            <a:ext cx="1762232" cy="253916"/>
          </a:xfrm>
          <a:prstGeom prst="rect">
            <a:avLst/>
          </a:prstGeom>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050" b="1" dirty="0"/>
              <a:t>Outbound from district</a:t>
            </a:r>
          </a:p>
        </p:txBody>
      </p:sp>
      <p:cxnSp>
        <p:nvCxnSpPr>
          <p:cNvPr id="10" name="Straight Connector 9">
            <a:extLst>
              <a:ext uri="{FF2B5EF4-FFF2-40B4-BE49-F238E27FC236}">
                <a16:creationId xmlns:a16="http://schemas.microsoft.com/office/drawing/2014/main" id="{8F974861-4DE9-FE05-1B8B-02F4EA55051C}"/>
              </a:ext>
            </a:extLst>
          </p:cNvPr>
          <p:cNvCxnSpPr>
            <a:cxnSpLocks/>
          </p:cNvCxnSpPr>
          <p:nvPr/>
        </p:nvCxnSpPr>
        <p:spPr>
          <a:xfrm>
            <a:off x="0" y="846400"/>
            <a:ext cx="8807938" cy="0"/>
          </a:xfrm>
          <a:prstGeom prst="line">
            <a:avLst/>
          </a:prstGeom>
          <a:ln w="19050">
            <a:solidFill>
              <a:srgbClr val="55A1D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093290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B318F-B7E7-4E15-9392-56EC9999E9F6}"/>
              </a:ext>
            </a:extLst>
          </p:cNvPr>
          <p:cNvSpPr>
            <a:spLocks noGrp="1"/>
          </p:cNvSpPr>
          <p:nvPr>
            <p:ph type="title"/>
          </p:nvPr>
        </p:nvSpPr>
        <p:spPr/>
        <p:txBody>
          <a:bodyPr>
            <a:normAutofit/>
          </a:bodyPr>
          <a:lstStyle/>
          <a:p>
            <a:r>
              <a:rPr lang="en-US" sz="2800" dirty="0"/>
              <a:t>Arrange for Pickup</a:t>
            </a:r>
          </a:p>
        </p:txBody>
      </p:sp>
      <p:sp>
        <p:nvSpPr>
          <p:cNvPr id="3" name="Content Placeholder 2">
            <a:extLst>
              <a:ext uri="{FF2B5EF4-FFF2-40B4-BE49-F238E27FC236}">
                <a16:creationId xmlns:a16="http://schemas.microsoft.com/office/drawing/2014/main" id="{03770DD3-C8EA-424D-B74C-3F4F4C1B58D9}"/>
              </a:ext>
            </a:extLst>
          </p:cNvPr>
          <p:cNvSpPr>
            <a:spLocks noGrp="1"/>
          </p:cNvSpPr>
          <p:nvPr>
            <p:ph type="body" idx="1"/>
          </p:nvPr>
        </p:nvSpPr>
        <p:spPr>
          <a:xfrm>
            <a:off x="311702" y="945662"/>
            <a:ext cx="8487741" cy="3241613"/>
          </a:xfrm>
          <a:solidFill>
            <a:schemeClr val="bg1"/>
          </a:solidFill>
        </p:spPr>
        <p:txBody>
          <a:bodyPr>
            <a:noAutofit/>
          </a:bodyPr>
          <a:lstStyle/>
          <a:p>
            <a:pPr marL="285750" lvl="2" indent="-285750" eaLnBrk="0" fontAlgn="base" hangingPunct="0">
              <a:lnSpc>
                <a:spcPct val="100000"/>
              </a:lnSpc>
              <a:spcAft>
                <a:spcPct val="0"/>
              </a:spcAft>
              <a:buSzPct val="100000"/>
              <a:buFont typeface="Arial" panose="020B0604020202020204" pitchFamily="34" charset="0"/>
              <a:buChar char="•"/>
              <a:defRPr/>
            </a:pPr>
            <a:r>
              <a:rPr lang="en-US" sz="1800" b="1" dirty="0">
                <a:solidFill>
                  <a:sysClr val="windowText" lastClr="000000"/>
                </a:solidFill>
                <a:highlight>
                  <a:srgbClr val="FFD100"/>
                </a:highlight>
                <a:latin typeface="+mn-lt"/>
                <a:cs typeface="Arial" charset="0"/>
              </a:rPr>
              <a:t>Scorable</a:t>
            </a:r>
            <a:r>
              <a:rPr lang="en-US" sz="1800" b="1" dirty="0">
                <a:solidFill>
                  <a:sysClr val="windowText" lastClr="000000"/>
                </a:solidFill>
                <a:latin typeface="+mn-lt"/>
                <a:cs typeface="Arial" charset="0"/>
              </a:rPr>
              <a:t> materials must be picked up by April 30, 2025*</a:t>
            </a:r>
          </a:p>
          <a:p>
            <a:pPr marL="285750" lvl="2" indent="-285750" eaLnBrk="0" fontAlgn="base" hangingPunct="0">
              <a:lnSpc>
                <a:spcPct val="100000"/>
              </a:lnSpc>
              <a:spcAft>
                <a:spcPct val="0"/>
              </a:spcAft>
              <a:buClr>
                <a:schemeClr val="tx1"/>
              </a:buClr>
              <a:buSzPct val="100000"/>
              <a:buFont typeface="Arial" panose="020B0604020202020204" pitchFamily="34" charset="0"/>
              <a:buChar char="•"/>
              <a:defRPr/>
            </a:pPr>
            <a:r>
              <a:rPr lang="en-US" sz="1800" b="1" dirty="0">
                <a:solidFill>
                  <a:schemeClr val="bg1"/>
                </a:solidFill>
                <a:highlight>
                  <a:srgbClr val="207AC6"/>
                </a:highlight>
                <a:latin typeface="+mn-lt"/>
              </a:rPr>
              <a:t>Nonscorable</a:t>
            </a:r>
            <a:r>
              <a:rPr lang="en-US" sz="1800" b="1" dirty="0">
                <a:solidFill>
                  <a:schemeClr val="bg1"/>
                </a:solidFill>
                <a:latin typeface="+mn-lt"/>
              </a:rPr>
              <a:t> </a:t>
            </a:r>
            <a:r>
              <a:rPr lang="en-US" sz="1800" dirty="0">
                <a:solidFill>
                  <a:sysClr val="windowText" lastClr="000000"/>
                </a:solidFill>
                <a:latin typeface="+mn-lt"/>
                <a:cs typeface="Arial" charset="0"/>
              </a:rPr>
              <a:t>materials must be picked up by May 2, 2025</a:t>
            </a:r>
          </a:p>
          <a:p>
            <a:pPr marL="285750" lvl="2" indent="-285750" eaLnBrk="0" fontAlgn="base" hangingPunct="0">
              <a:lnSpc>
                <a:spcPct val="100000"/>
              </a:lnSpc>
              <a:spcAft>
                <a:spcPct val="0"/>
              </a:spcAft>
              <a:buSzPct val="100000"/>
              <a:buFont typeface="Arial" panose="020B0604020202020204" pitchFamily="34" charset="0"/>
              <a:buChar char="•"/>
              <a:defRPr/>
            </a:pPr>
            <a:r>
              <a:rPr lang="en-US" sz="1800" dirty="0">
                <a:solidFill>
                  <a:sysClr val="windowText" lastClr="000000"/>
                </a:solidFill>
                <a:latin typeface="+mn-lt"/>
                <a:cs typeface="Arial" charset="0"/>
              </a:rPr>
              <a:t>Contact UPS</a:t>
            </a:r>
            <a:r>
              <a:rPr lang="en-US" sz="1800" dirty="0">
                <a:solidFill>
                  <a:sysClr val="windowText" lastClr="000000"/>
                </a:solidFill>
                <a:latin typeface="+mn-lt"/>
              </a:rPr>
              <a:t> at </a:t>
            </a:r>
            <a:r>
              <a:rPr lang="en-US" sz="1800" b="1" dirty="0">
                <a:solidFill>
                  <a:sysClr val="windowText" lastClr="000000"/>
                </a:solidFill>
                <a:latin typeface="+mn-lt"/>
              </a:rPr>
              <a:t>800-823-7459</a:t>
            </a:r>
            <a:r>
              <a:rPr lang="en-US" sz="1800" dirty="0">
                <a:solidFill>
                  <a:sysClr val="windowText" lastClr="000000"/>
                </a:solidFill>
                <a:latin typeface="+mn-lt"/>
                <a:cs typeface="Arial" charset="0"/>
              </a:rPr>
              <a:t> to schedule pickup:</a:t>
            </a:r>
          </a:p>
          <a:p>
            <a:pPr marL="713184" indent="-285750">
              <a:lnSpc>
                <a:spcPct val="100000"/>
              </a:lnSpc>
              <a:defRPr/>
            </a:pPr>
            <a:r>
              <a:rPr lang="en-US" sz="1800" b="1" dirty="0">
                <a:solidFill>
                  <a:sysClr val="windowText" lastClr="000000"/>
                </a:solidFill>
              </a:rPr>
              <a:t>Pickups must be scheduled at least 24 hours in advance</a:t>
            </a:r>
            <a:endParaRPr lang="en-US" sz="1800" dirty="0">
              <a:solidFill>
                <a:sysClr val="windowText" lastClr="000000"/>
              </a:solidFill>
            </a:endParaRPr>
          </a:p>
          <a:p>
            <a:pPr marL="713184" indent="-285750">
              <a:lnSpc>
                <a:spcPct val="100000"/>
              </a:lnSpc>
              <a:defRPr/>
            </a:pPr>
            <a:r>
              <a:rPr lang="en-US" sz="1800" dirty="0">
                <a:solidFill>
                  <a:sysClr val="windowText" lastClr="000000"/>
                </a:solidFill>
              </a:rPr>
              <a:t>UPS customer service is available 24/7 - tell UPS you are calling about a pickup request for Pearson and will be using their “Return Service”</a:t>
            </a:r>
          </a:p>
          <a:p>
            <a:pPr marL="713184" indent="-285750">
              <a:lnSpc>
                <a:spcPct val="100000"/>
              </a:lnSpc>
              <a:defRPr/>
            </a:pPr>
            <a:r>
              <a:rPr lang="en-US" sz="1800" dirty="0">
                <a:solidFill>
                  <a:sysClr val="windowText" lastClr="000000"/>
                </a:solidFill>
              </a:rPr>
              <a:t>Once pickup is confirmed, you will get a confirmation number from UPS that can be referenced if questions or changes arise</a:t>
            </a:r>
          </a:p>
          <a:p>
            <a:pPr marL="285750" indent="-285750">
              <a:lnSpc>
                <a:spcPct val="100000"/>
              </a:lnSpc>
              <a:defRPr/>
            </a:pPr>
            <a:r>
              <a:rPr lang="en-US" sz="1800" b="1" dirty="0">
                <a:solidFill>
                  <a:sysClr val="windowText" lastClr="000000"/>
                </a:solidFill>
                <a:cs typeface="Arial" charset="0"/>
              </a:rPr>
              <a:t>Reminder</a:t>
            </a:r>
            <a:r>
              <a:rPr lang="en-US" sz="1800" dirty="0">
                <a:solidFill>
                  <a:sysClr val="windowText" lastClr="000000"/>
                </a:solidFill>
                <a:cs typeface="Arial" charset="0"/>
              </a:rPr>
              <a:t>: Verify labels are received in the initial shipment</a:t>
            </a:r>
          </a:p>
          <a:p>
            <a:pPr lvl="1">
              <a:lnSpc>
                <a:spcPct val="100000"/>
              </a:lnSpc>
              <a:buFont typeface="Arial" panose="020B0604020202020204" pitchFamily="34" charset="0"/>
              <a:buChar char="•"/>
              <a:defRPr/>
            </a:pPr>
            <a:r>
              <a:rPr lang="en-US" sz="1800" dirty="0">
                <a:solidFill>
                  <a:prstClr val="black"/>
                </a:solidFill>
                <a:latin typeface="+mn-lt"/>
              </a:rPr>
              <a:t>Included in DAC and SAC kits</a:t>
            </a:r>
          </a:p>
          <a:p>
            <a:pPr lvl="1">
              <a:lnSpc>
                <a:spcPct val="100000"/>
              </a:lnSpc>
              <a:buFont typeface="Arial" panose="020B0604020202020204" pitchFamily="34" charset="0"/>
              <a:buChar char="•"/>
              <a:defRPr/>
            </a:pPr>
            <a:r>
              <a:rPr lang="en-US" sz="1800" dirty="0">
                <a:solidFill>
                  <a:sysClr val="windowText" lastClr="000000"/>
                </a:solidFill>
                <a:latin typeface="+mn-lt"/>
              </a:rPr>
              <a:t>Additional orders for return materials </a:t>
            </a:r>
            <a:r>
              <a:rPr lang="en-US" sz="1800" b="1" dirty="0">
                <a:solidFill>
                  <a:sysClr val="windowText" lastClr="000000"/>
                </a:solidFill>
                <a:latin typeface="+mn-lt"/>
              </a:rPr>
              <a:t>are not </a:t>
            </a:r>
            <a:r>
              <a:rPr lang="en-US" sz="1800" dirty="0">
                <a:solidFill>
                  <a:sysClr val="windowText" lastClr="000000"/>
                </a:solidFill>
                <a:latin typeface="+mn-lt"/>
              </a:rPr>
              <a:t>overnighted</a:t>
            </a:r>
          </a:p>
        </p:txBody>
      </p:sp>
      <p:sp>
        <p:nvSpPr>
          <p:cNvPr id="5" name="Title 4">
            <a:extLst>
              <a:ext uri="{FF2B5EF4-FFF2-40B4-BE49-F238E27FC236}">
                <a16:creationId xmlns:a16="http://schemas.microsoft.com/office/drawing/2014/main" id="{0802656C-ED51-9228-8FB9-09628DFBCE24}"/>
              </a:ext>
            </a:extLst>
          </p:cNvPr>
          <p:cNvSpPr>
            <a:spLocks noGrp="1"/>
          </p:cNvSpPr>
          <p:nvPr>
            <p:ph type="title" idx="2"/>
          </p:nvPr>
        </p:nvSpPr>
        <p:spPr>
          <a:xfrm>
            <a:off x="1883507" y="4360091"/>
            <a:ext cx="5376985" cy="402451"/>
          </a:xfrm>
        </p:spPr>
        <p:txBody>
          <a:bodyPr anchor="ctr"/>
          <a:lstStyle/>
          <a:p>
            <a:pPr algn="ctr"/>
            <a:r>
              <a:rPr lang="en-US" sz="1200" dirty="0">
                <a:solidFill>
                  <a:sysClr val="windowText" lastClr="000000"/>
                </a:solidFill>
                <a:latin typeface="+mn-lt"/>
              </a:rPr>
              <a:t>*If </a:t>
            </a:r>
            <a:r>
              <a:rPr lang="en-US" sz="1200" dirty="0">
                <a:solidFill>
                  <a:sysClr val="windowText" lastClr="000000"/>
                </a:solidFill>
                <a:highlight>
                  <a:srgbClr val="FFD100"/>
                </a:highlight>
                <a:latin typeface="+mn-lt"/>
              </a:rPr>
              <a:t>scorable</a:t>
            </a:r>
            <a:r>
              <a:rPr lang="en-US" sz="1200" dirty="0">
                <a:solidFill>
                  <a:sysClr val="windowText" lastClr="000000"/>
                </a:solidFill>
                <a:latin typeface="+mn-lt"/>
              </a:rPr>
              <a:t> materials are </a:t>
            </a:r>
            <a:r>
              <a:rPr lang="en-US" sz="1200" b="1" dirty="0">
                <a:solidFill>
                  <a:sysClr val="windowText" lastClr="000000"/>
                </a:solidFill>
                <a:latin typeface="+mn-lt"/>
              </a:rPr>
              <a:t>not</a:t>
            </a:r>
            <a:r>
              <a:rPr lang="en-US" sz="1200" dirty="0">
                <a:solidFill>
                  <a:sysClr val="windowText" lastClr="000000"/>
                </a:solidFill>
                <a:latin typeface="+mn-lt"/>
              </a:rPr>
              <a:t> picked up by April 30 </a:t>
            </a:r>
            <a:r>
              <a:rPr lang="en-US" sz="1200" i="1" dirty="0">
                <a:solidFill>
                  <a:sysClr val="windowText" lastClr="000000"/>
                </a:solidFill>
                <a:latin typeface="+mn-lt"/>
              </a:rPr>
              <a:t>there is no guarantee </a:t>
            </a:r>
            <a:r>
              <a:rPr lang="en-US" sz="1200" dirty="0">
                <a:solidFill>
                  <a:sysClr val="windowText" lastClr="000000"/>
                </a:solidFill>
                <a:latin typeface="+mn-lt"/>
              </a:rPr>
              <a:t>that records for these PBT students </a:t>
            </a:r>
            <a:r>
              <a:rPr lang="en-US" sz="1200" b="1" dirty="0">
                <a:solidFill>
                  <a:sysClr val="windowText" lastClr="000000"/>
                </a:solidFill>
                <a:latin typeface="+mn-lt"/>
              </a:rPr>
              <a:t>will be included in SBD or scored</a:t>
            </a:r>
            <a:r>
              <a:rPr lang="en-US" sz="1200" dirty="0">
                <a:solidFill>
                  <a:sysClr val="windowText" lastClr="000000"/>
                </a:solidFill>
                <a:latin typeface="+mn-lt"/>
              </a:rPr>
              <a:t>.</a:t>
            </a:r>
            <a:endParaRPr lang="en-US" sz="1200" dirty="0">
              <a:latin typeface="+mn-lt"/>
            </a:endParaRPr>
          </a:p>
        </p:txBody>
      </p:sp>
      <p:sp>
        <p:nvSpPr>
          <p:cNvPr id="4" name="Slide Number Placeholder 3">
            <a:extLst>
              <a:ext uri="{FF2B5EF4-FFF2-40B4-BE49-F238E27FC236}">
                <a16:creationId xmlns:a16="http://schemas.microsoft.com/office/drawing/2014/main" id="{8AE6A1BF-FB75-4CF3-BBAC-19902FDC31AC}"/>
              </a:ext>
            </a:extLst>
          </p:cNvPr>
          <p:cNvSpPr>
            <a:spLocks noGrp="1"/>
          </p:cNvSpPr>
          <p:nvPr>
            <p:ph type="sldNum" idx="12"/>
          </p:nvPr>
        </p:nvSpPr>
        <p:spPr/>
        <p:txBody>
          <a:bodyPr>
            <a:normAutofit/>
          </a:bodyPr>
          <a:lstStyle/>
          <a:p>
            <a:fld id="{C479D5F6-EDCB-402A-AC08-4943A1820E8F}" type="slidenum">
              <a:rPr lang="en-US" smtClean="0"/>
              <a:pPr/>
              <a:t>179</a:t>
            </a:fld>
            <a:endParaRPr lang="en-US" dirty="0"/>
          </a:p>
        </p:txBody>
      </p:sp>
    </p:spTree>
    <p:extLst>
      <p:ext uri="{BB962C8B-B14F-4D97-AF65-F5344CB8AC3E}">
        <p14:creationId xmlns:p14="http://schemas.microsoft.com/office/powerpoint/2010/main" val="2194720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B1EF9-DB50-2235-BCD9-145DE52969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A182DE-D9BB-3A59-372A-4C8E608F807F}"/>
              </a:ext>
            </a:extLst>
          </p:cNvPr>
          <p:cNvSpPr>
            <a:spLocks noGrp="1"/>
          </p:cNvSpPr>
          <p:nvPr>
            <p:ph type="title"/>
          </p:nvPr>
        </p:nvSpPr>
        <p:spPr/>
        <p:txBody>
          <a:bodyPr/>
          <a:lstStyle/>
          <a:p>
            <a:r>
              <a:rPr lang="en-US" sz="2400" dirty="0"/>
              <a:t>Assessment Information and Calendar </a:t>
            </a:r>
          </a:p>
        </p:txBody>
      </p:sp>
      <p:sp>
        <p:nvSpPr>
          <p:cNvPr id="3" name="Text Placeholder 2">
            <a:extLst>
              <a:ext uri="{FF2B5EF4-FFF2-40B4-BE49-F238E27FC236}">
                <a16:creationId xmlns:a16="http://schemas.microsoft.com/office/drawing/2014/main" id="{8259E5BC-BCDA-A718-6F7A-A623DAA789BF}"/>
              </a:ext>
            </a:extLst>
          </p:cNvPr>
          <p:cNvSpPr>
            <a:spLocks noGrp="1"/>
          </p:cNvSpPr>
          <p:nvPr>
            <p:ph type="body" idx="1"/>
          </p:nvPr>
        </p:nvSpPr>
        <p:spPr>
          <a:xfrm>
            <a:off x="311702" y="1008185"/>
            <a:ext cx="8487741" cy="3339214"/>
          </a:xfrm>
        </p:spPr>
        <p:txBody>
          <a:bodyPr>
            <a:normAutofit fontScale="92500"/>
          </a:bodyPr>
          <a:lstStyle/>
          <a:p>
            <a:pPr marL="342900" indent="-342900">
              <a:lnSpc>
                <a:spcPct val="100000"/>
              </a:lnSpc>
            </a:pPr>
            <a:r>
              <a:rPr lang="en-US" sz="1800" dirty="0"/>
              <a:t>LEP will annually distribute to parents and post on its website, as early in the school year as possible, written information regarding its assessments, including:</a:t>
            </a:r>
          </a:p>
          <a:p>
            <a:pPr marL="1028700" lvl="1" indent="-342900">
              <a:lnSpc>
                <a:spcPct val="100000"/>
              </a:lnSpc>
              <a:buFont typeface="Arial" panose="020B0604020202020204" pitchFamily="34" charset="0"/>
              <a:buChar char="•"/>
            </a:pPr>
            <a:r>
              <a:rPr lang="en-US" sz="1500" dirty="0">
                <a:latin typeface="+mn-lt"/>
              </a:rPr>
              <a:t>The state and local assessments that the LEP will administer </a:t>
            </a:r>
          </a:p>
          <a:p>
            <a:pPr marL="1028700" lvl="1" indent="-342900">
              <a:lnSpc>
                <a:spcPct val="100000"/>
              </a:lnSpc>
              <a:buFont typeface="Arial" panose="020B0604020202020204" pitchFamily="34" charset="0"/>
              <a:buChar char="•"/>
            </a:pPr>
            <a:r>
              <a:rPr lang="en-US" sz="1500" dirty="0">
                <a:latin typeface="+mn-lt"/>
              </a:rPr>
              <a:t>Identify whether it is required by federal law, required by state law or selected by the LEP</a:t>
            </a:r>
          </a:p>
          <a:p>
            <a:pPr marL="1028700" lvl="1" indent="-342900">
              <a:lnSpc>
                <a:spcPct val="100000"/>
              </a:lnSpc>
              <a:buFont typeface="Arial" panose="020B0604020202020204" pitchFamily="34" charset="0"/>
              <a:buChar char="•"/>
            </a:pPr>
            <a:r>
              <a:rPr lang="en-US" sz="1500" dirty="0">
                <a:latin typeface="+mn-lt"/>
              </a:rPr>
              <a:t>Assessment calendar:</a:t>
            </a:r>
          </a:p>
          <a:p>
            <a:pPr marL="1485900" lvl="2" indent="-342900">
              <a:lnSpc>
                <a:spcPct val="100000"/>
              </a:lnSpc>
              <a:buFont typeface="Arial" panose="020B0604020202020204" pitchFamily="34" charset="0"/>
              <a:buChar char="•"/>
            </a:pPr>
            <a:r>
              <a:rPr lang="en-US" sz="1500" dirty="0">
                <a:latin typeface="+mn-lt"/>
              </a:rPr>
              <a:t>Estimated hours of testing each testing day for specific classes/grades for each assessment</a:t>
            </a:r>
          </a:p>
          <a:p>
            <a:pPr marL="1485900" lvl="2" indent="-342900">
              <a:lnSpc>
                <a:spcPct val="100000"/>
              </a:lnSpc>
              <a:buFont typeface="Arial" panose="020B0604020202020204" pitchFamily="34" charset="0"/>
              <a:buChar char="•"/>
            </a:pPr>
            <a:r>
              <a:rPr lang="en-US" sz="1500" dirty="0">
                <a:latin typeface="+mn-lt"/>
              </a:rPr>
              <a:t>Identify whether the assessment is required by state law, federal law or locally selected</a:t>
            </a:r>
          </a:p>
          <a:p>
            <a:pPr marL="1028700" lvl="1" indent="-342900">
              <a:lnSpc>
                <a:spcPct val="100000"/>
              </a:lnSpc>
              <a:buFont typeface="Arial" panose="020B0604020202020204" pitchFamily="34" charset="0"/>
              <a:buChar char="•"/>
            </a:pPr>
            <a:r>
              <a:rPr lang="en-US" sz="1500" dirty="0">
                <a:latin typeface="+mn-lt"/>
              </a:rPr>
              <a:t>The purposes of the assessments</a:t>
            </a:r>
          </a:p>
          <a:p>
            <a:pPr marL="1028700" lvl="1" indent="-342900">
              <a:lnSpc>
                <a:spcPct val="100000"/>
              </a:lnSpc>
              <a:buFont typeface="Arial" panose="020B0604020202020204" pitchFamily="34" charset="0"/>
              <a:buChar char="•"/>
            </a:pPr>
            <a:r>
              <a:rPr lang="en-US" sz="1500" dirty="0">
                <a:latin typeface="+mn-lt"/>
              </a:rPr>
              <a:t>The manner in which assessment results will be used</a:t>
            </a:r>
          </a:p>
          <a:p>
            <a:pPr marL="685800" lvl="1" indent="0">
              <a:lnSpc>
                <a:spcPct val="100000"/>
              </a:lnSpc>
              <a:buNone/>
            </a:pPr>
            <a:endParaRPr lang="en-US" sz="1800" dirty="0">
              <a:latin typeface="+mn-lt"/>
            </a:endParaRPr>
          </a:p>
          <a:p>
            <a:pPr marL="0" indent="0">
              <a:lnSpc>
                <a:spcPct val="100000"/>
              </a:lnSpc>
              <a:buNone/>
            </a:pPr>
            <a:r>
              <a:rPr lang="en-US" sz="1300" b="1" dirty="0">
                <a:hlinkClick r:id="rId2"/>
              </a:rPr>
              <a:t>Quick Reference on Federal and State Required Assessments</a:t>
            </a:r>
            <a:r>
              <a:rPr lang="en-US" sz="1300" b="1" dirty="0"/>
              <a:t> </a:t>
            </a:r>
            <a:r>
              <a:rPr lang="en-US" sz="1300" dirty="0"/>
              <a:t>(includes applicable statutes and purposes</a:t>
            </a:r>
          </a:p>
        </p:txBody>
      </p:sp>
      <p:sp>
        <p:nvSpPr>
          <p:cNvPr id="4" name="Title 3">
            <a:extLst>
              <a:ext uri="{FF2B5EF4-FFF2-40B4-BE49-F238E27FC236}">
                <a16:creationId xmlns:a16="http://schemas.microsoft.com/office/drawing/2014/main" id="{94BD9EA9-0F21-4B81-E8A4-04FEA63CD2C8}"/>
              </a:ext>
            </a:extLst>
          </p:cNvPr>
          <p:cNvSpPr>
            <a:spLocks noGrp="1"/>
          </p:cNvSpPr>
          <p:nvPr>
            <p:ph type="title" idx="2"/>
          </p:nvPr>
        </p:nvSpPr>
        <p:spPr>
          <a:xfrm>
            <a:off x="3367048" y="4365622"/>
            <a:ext cx="2377048" cy="287123"/>
          </a:xfrm>
        </p:spPr>
        <p:txBody>
          <a:bodyPr anchor="ctr"/>
          <a:lstStyle/>
          <a:p>
            <a:pPr algn="ctr"/>
            <a:r>
              <a:rPr lang="en-US" sz="1600" dirty="0">
                <a:latin typeface="+mn-lt"/>
              </a:rPr>
              <a:t>C.R.S. §22-7-1013(7)(a)</a:t>
            </a:r>
          </a:p>
        </p:txBody>
      </p:sp>
      <p:sp>
        <p:nvSpPr>
          <p:cNvPr id="5" name="7-Point Star 4">
            <a:extLst>
              <a:ext uri="{FF2B5EF4-FFF2-40B4-BE49-F238E27FC236}">
                <a16:creationId xmlns:a16="http://schemas.microsoft.com/office/drawing/2014/main" id="{08AD4714-D9DA-7FB0-F884-6D39803D9F53}"/>
              </a:ext>
            </a:extLst>
          </p:cNvPr>
          <p:cNvSpPr/>
          <p:nvPr/>
        </p:nvSpPr>
        <p:spPr>
          <a:xfrm>
            <a:off x="7534031" y="3012137"/>
            <a:ext cx="1453239" cy="741300"/>
          </a:xfrm>
          <a:prstGeom prst="star7">
            <a:avLst/>
          </a:prstGeom>
          <a:gradFill>
            <a:gsLst>
              <a:gs pos="0">
                <a:srgbClr val="55A1D5"/>
              </a:gs>
              <a:gs pos="100000">
                <a:srgbClr val="5BCBD4"/>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100" dirty="0">
                <a:solidFill>
                  <a:schemeClr val="tx1"/>
                </a:solidFill>
              </a:rPr>
              <a:t>Helpful Resource</a:t>
            </a:r>
          </a:p>
        </p:txBody>
      </p:sp>
    </p:spTree>
    <p:extLst>
      <p:ext uri="{BB962C8B-B14F-4D97-AF65-F5344CB8AC3E}">
        <p14:creationId xmlns:p14="http://schemas.microsoft.com/office/powerpoint/2010/main" val="428407217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223D6-C707-4DAB-8099-10099305D592}"/>
              </a:ext>
            </a:extLst>
          </p:cNvPr>
          <p:cNvSpPr>
            <a:spLocks noGrp="1"/>
          </p:cNvSpPr>
          <p:nvPr>
            <p:ph type="title"/>
          </p:nvPr>
        </p:nvSpPr>
        <p:spPr/>
        <p:txBody>
          <a:bodyPr>
            <a:normAutofit/>
          </a:bodyPr>
          <a:lstStyle/>
          <a:p>
            <a:r>
              <a:rPr lang="en-US" sz="2800" dirty="0"/>
              <a:t>Tasks to Complete After Testing</a:t>
            </a:r>
          </a:p>
        </p:txBody>
      </p:sp>
      <p:sp>
        <p:nvSpPr>
          <p:cNvPr id="3" name="Content Placeholder 2">
            <a:extLst>
              <a:ext uri="{FF2B5EF4-FFF2-40B4-BE49-F238E27FC236}">
                <a16:creationId xmlns:a16="http://schemas.microsoft.com/office/drawing/2014/main" id="{D82BB6BA-42FC-40F1-A09E-36E2E503421B}"/>
              </a:ext>
            </a:extLst>
          </p:cNvPr>
          <p:cNvSpPr>
            <a:spLocks noGrp="1"/>
          </p:cNvSpPr>
          <p:nvPr>
            <p:ph type="body" idx="1"/>
          </p:nvPr>
        </p:nvSpPr>
        <p:spPr>
          <a:xfrm>
            <a:off x="311702" y="846400"/>
            <a:ext cx="8793784" cy="3340875"/>
          </a:xfrm>
        </p:spPr>
        <p:txBody>
          <a:bodyPr>
            <a:noAutofit/>
          </a:bodyPr>
          <a:lstStyle/>
          <a:p>
            <a:pPr marL="0" indent="0">
              <a:lnSpc>
                <a:spcPct val="100000"/>
              </a:lnSpc>
              <a:spcBef>
                <a:spcPts val="150"/>
              </a:spcBef>
              <a:spcAft>
                <a:spcPts val="150"/>
              </a:spcAft>
              <a:buClr>
                <a:srgbClr val="8F23B3"/>
              </a:buClr>
              <a:buSzPct val="100000"/>
              <a:buNone/>
              <a:defRPr/>
            </a:pPr>
            <a:r>
              <a:rPr lang="en-US" sz="1800" b="1" dirty="0">
                <a:solidFill>
                  <a:sysClr val="windowText" lastClr="000000"/>
                </a:solidFill>
              </a:rPr>
              <a:t>After returning materials:</a:t>
            </a:r>
          </a:p>
          <a:p>
            <a:pPr marL="258366" indent="-258366">
              <a:lnSpc>
                <a:spcPct val="100000"/>
              </a:lnSpc>
              <a:spcAft>
                <a:spcPts val="450"/>
              </a:spcAft>
              <a:buSzPct val="100000"/>
              <a:buFont typeface="Wingdings" panose="05000000000000000000" pitchFamily="2" charset="2"/>
              <a:buChar char="q"/>
              <a:defRPr/>
            </a:pPr>
            <a:r>
              <a:rPr lang="en-US" sz="1800" dirty="0"/>
              <a:t>Resolve critical warning/alerts, including PBT Rejected Student Tests, in </a:t>
            </a:r>
            <a:r>
              <a:rPr lang="en-US" sz="1800" dirty="0" err="1"/>
              <a:t>PAnext</a:t>
            </a:r>
            <a:endParaRPr lang="en-US" sz="1800" dirty="0"/>
          </a:p>
          <a:p>
            <a:pPr marL="258366" indent="-258366">
              <a:lnSpc>
                <a:spcPct val="100000"/>
              </a:lnSpc>
              <a:spcAft>
                <a:spcPts val="450"/>
              </a:spcAft>
              <a:buSzPct val="100000"/>
              <a:buFont typeface="Wingdings" panose="05000000000000000000" pitchFamily="2" charset="2"/>
              <a:buChar char="q"/>
              <a:defRPr/>
            </a:pPr>
            <a:r>
              <a:rPr lang="en-US" sz="1800" dirty="0"/>
              <a:t>Confirm all testing irregularities and security breaches were reported and posted on Syncplicity by </a:t>
            </a:r>
            <a:r>
              <a:rPr lang="en-US" sz="1800" b="1" dirty="0">
                <a:solidFill>
                  <a:srgbClr val="488BC9"/>
                </a:solidFill>
              </a:rPr>
              <a:t>May 2, 2025</a:t>
            </a:r>
          </a:p>
          <a:p>
            <a:pPr marL="601266" lvl="1" indent="-258366">
              <a:lnSpc>
                <a:spcPct val="100000"/>
              </a:lnSpc>
              <a:spcAft>
                <a:spcPts val="450"/>
              </a:spcAft>
              <a:buSzPct val="100000"/>
              <a:buFont typeface="Wingdings" panose="05000000000000000000" pitchFamily="2" charset="2"/>
              <a:buChar char="q"/>
              <a:defRPr/>
            </a:pPr>
            <a:r>
              <a:rPr lang="en-US" sz="1600" i="1" dirty="0">
                <a:solidFill>
                  <a:sysClr val="windowText" lastClr="000000"/>
                </a:solidFill>
                <a:latin typeface="+mn-lt"/>
                <a:hlinkClick r:id="rId2"/>
              </a:rPr>
              <a:t>Testing Irregularity or Security Breach Form</a:t>
            </a:r>
            <a:endParaRPr lang="en-US" sz="1600" dirty="0">
              <a:solidFill>
                <a:sysClr val="windowText" lastClr="000000"/>
              </a:solidFill>
              <a:latin typeface="+mn-lt"/>
            </a:endParaRPr>
          </a:p>
          <a:p>
            <a:pPr marL="601266" lvl="1" indent="-258366">
              <a:lnSpc>
                <a:spcPct val="100000"/>
              </a:lnSpc>
              <a:spcAft>
                <a:spcPts val="450"/>
              </a:spcAft>
              <a:buSzPct val="100000"/>
              <a:buFont typeface="Wingdings" panose="05000000000000000000" pitchFamily="2" charset="2"/>
              <a:buChar char="q"/>
              <a:defRPr/>
            </a:pPr>
            <a:r>
              <a:rPr lang="en-US" sz="1600" dirty="0">
                <a:solidFill>
                  <a:sysClr val="windowText" lastClr="000000"/>
                </a:solidFill>
                <a:latin typeface="+mn-lt"/>
              </a:rPr>
              <a:t>Corresponding </a:t>
            </a:r>
            <a:r>
              <a:rPr lang="en-US" sz="1600" i="1" dirty="0">
                <a:solidFill>
                  <a:sysClr val="windowText" lastClr="000000"/>
                </a:solidFill>
                <a:latin typeface="+mn-lt"/>
                <a:hlinkClick r:id="rId3"/>
              </a:rPr>
              <a:t>TIR Tracking Spreadsheet</a:t>
            </a:r>
            <a:endParaRPr lang="en-US" sz="1600" i="1" dirty="0">
              <a:solidFill>
                <a:sysClr val="windowText" lastClr="000000"/>
              </a:solidFill>
              <a:latin typeface="+mn-lt"/>
            </a:endParaRPr>
          </a:p>
          <a:p>
            <a:pPr marL="258366" indent="-258366">
              <a:lnSpc>
                <a:spcPct val="100000"/>
              </a:lnSpc>
              <a:spcAft>
                <a:spcPts val="450"/>
              </a:spcAft>
              <a:buSzPct val="100000"/>
              <a:buFont typeface="Wingdings" panose="05000000000000000000" pitchFamily="2" charset="2"/>
              <a:buChar char="q"/>
              <a:defRPr/>
            </a:pPr>
            <a:r>
              <a:rPr lang="en-US" sz="1800" dirty="0"/>
              <a:t>Complete post-testing forms, as applicable:</a:t>
            </a:r>
          </a:p>
          <a:p>
            <a:pPr marL="602456" lvl="1" indent="-259556">
              <a:lnSpc>
                <a:spcPct val="100000"/>
              </a:lnSpc>
              <a:spcAft>
                <a:spcPts val="450"/>
              </a:spcAft>
              <a:buSzPct val="100000"/>
              <a:buFont typeface="Wingdings" panose="05000000000000000000" pitchFamily="2" charset="2"/>
              <a:buChar char="q"/>
              <a:defRPr/>
            </a:pPr>
            <a:r>
              <a:rPr lang="en-US" sz="1600" i="1" dirty="0">
                <a:solidFill>
                  <a:sysClr val="windowText" lastClr="000000"/>
                </a:solidFill>
                <a:latin typeface="+mn-lt"/>
                <a:hlinkClick r:id="rId4"/>
              </a:rPr>
              <a:t>Scratch Paper Verification</a:t>
            </a:r>
            <a:endParaRPr lang="en-US" sz="1600" dirty="0">
              <a:solidFill>
                <a:sysClr val="windowText" lastClr="000000"/>
              </a:solidFill>
              <a:latin typeface="+mn-lt"/>
            </a:endParaRPr>
          </a:p>
          <a:p>
            <a:pPr marL="602456" lvl="1" indent="-259556">
              <a:lnSpc>
                <a:spcPct val="100000"/>
              </a:lnSpc>
              <a:spcAft>
                <a:spcPts val="450"/>
              </a:spcAft>
              <a:buSzPct val="100000"/>
              <a:buFont typeface="Wingdings" panose="05000000000000000000" pitchFamily="2" charset="2"/>
              <a:buChar char="q"/>
              <a:defRPr/>
            </a:pPr>
            <a:r>
              <a:rPr lang="en-US" sz="1600" i="1" dirty="0">
                <a:solidFill>
                  <a:sysClr val="windowText" lastClr="000000"/>
                </a:solidFill>
                <a:latin typeface="+mn-lt"/>
                <a:hlinkClick r:id="rId5"/>
              </a:rPr>
              <a:t>Secure Data Removal Verification</a:t>
            </a:r>
            <a:r>
              <a:rPr lang="en-US" sz="1600" i="1" dirty="0">
                <a:solidFill>
                  <a:sysClr val="windowText" lastClr="000000"/>
                </a:solidFill>
                <a:latin typeface="+mn-lt"/>
              </a:rPr>
              <a:t> (Appendix G)</a:t>
            </a:r>
          </a:p>
          <a:p>
            <a:pPr marL="602456" lvl="1" indent="-259556">
              <a:lnSpc>
                <a:spcPct val="100000"/>
              </a:lnSpc>
              <a:spcAft>
                <a:spcPts val="450"/>
              </a:spcAft>
              <a:buSzPct val="100000"/>
              <a:buFont typeface="Wingdings" panose="05000000000000000000" pitchFamily="2" charset="2"/>
              <a:buChar char="q"/>
              <a:defRPr/>
            </a:pPr>
            <a:r>
              <a:rPr lang="en-US" sz="1600" i="1" dirty="0">
                <a:solidFill>
                  <a:sysClr val="windowText" lastClr="000000"/>
                </a:solidFill>
                <a:latin typeface="+mn-lt"/>
                <a:hlinkClick r:id="rId6"/>
              </a:rPr>
              <a:t>Post-test Compliance Form</a:t>
            </a:r>
            <a:r>
              <a:rPr lang="en-US" sz="1600" i="1" dirty="0">
                <a:solidFill>
                  <a:sysClr val="windowText" lastClr="000000"/>
                </a:solidFill>
                <a:latin typeface="+mn-lt"/>
              </a:rPr>
              <a:t> </a:t>
            </a:r>
            <a:r>
              <a:rPr lang="en-US" sz="1600" dirty="0">
                <a:solidFill>
                  <a:sysClr val="windowText" lastClr="000000"/>
                </a:solidFill>
                <a:latin typeface="+mn-lt"/>
              </a:rPr>
              <a:t>for all CMAS and CoAlt content areas</a:t>
            </a:r>
          </a:p>
          <a:p>
            <a:pPr marL="258366" indent="-258366">
              <a:lnSpc>
                <a:spcPct val="100000"/>
              </a:lnSpc>
              <a:spcAft>
                <a:spcPts val="450"/>
              </a:spcAft>
              <a:buSzPct val="100000"/>
              <a:buFont typeface="Wingdings" panose="05000000000000000000" pitchFamily="2" charset="2"/>
              <a:buChar char="q"/>
              <a:defRPr/>
            </a:pPr>
            <a:r>
              <a:rPr lang="en-US" sz="1800" dirty="0"/>
              <a:t>Keep records for three years</a:t>
            </a:r>
          </a:p>
        </p:txBody>
      </p:sp>
      <p:sp>
        <p:nvSpPr>
          <p:cNvPr id="4" name="Slide Number Placeholder 3">
            <a:extLst>
              <a:ext uri="{FF2B5EF4-FFF2-40B4-BE49-F238E27FC236}">
                <a16:creationId xmlns:a16="http://schemas.microsoft.com/office/drawing/2014/main" id="{6FB78C36-CF59-44B1-B9FC-66318148C6BC}"/>
              </a:ext>
            </a:extLst>
          </p:cNvPr>
          <p:cNvSpPr>
            <a:spLocks noGrp="1"/>
          </p:cNvSpPr>
          <p:nvPr>
            <p:ph type="sldNum" idx="12"/>
          </p:nvPr>
        </p:nvSpPr>
        <p:spPr/>
        <p:txBody>
          <a:bodyPr>
            <a:normAutofit/>
          </a:bodyPr>
          <a:lstStyle/>
          <a:p>
            <a:fld id="{C479D5F6-EDCB-402A-AC08-4943A1820E8F}" type="slidenum">
              <a:rPr lang="en-US" smtClean="0"/>
              <a:pPr/>
              <a:t>180</a:t>
            </a:fld>
            <a:endParaRPr lang="en-US" dirty="0"/>
          </a:p>
        </p:txBody>
      </p:sp>
      <p:sp>
        <p:nvSpPr>
          <p:cNvPr id="6" name="Diagonal Stripe 5">
            <a:hlinkClick r:id="rId7"/>
            <a:extLst>
              <a:ext uri="{FF2B5EF4-FFF2-40B4-BE49-F238E27FC236}">
                <a16:creationId xmlns:a16="http://schemas.microsoft.com/office/drawing/2014/main" id="{27D60D75-201E-7CC6-9186-E195232809A0}"/>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800" b="1" kern="0" dirty="0">
                <a:solidFill>
                  <a:prstClr val="black"/>
                </a:solidFill>
                <a:latin typeface="+mn-lt"/>
                <a:ea typeface="Roboto" panose="02000000000000000000" pitchFamily="2" charset="0"/>
                <a:cs typeface="Roboto" panose="02000000000000000000" pitchFamily="2" charset="0"/>
              </a:rPr>
              <a:t>All CMAS Forms</a:t>
            </a:r>
          </a:p>
        </p:txBody>
      </p:sp>
    </p:spTree>
    <p:extLst>
      <p:ext uri="{BB962C8B-B14F-4D97-AF65-F5344CB8AC3E}">
        <p14:creationId xmlns:p14="http://schemas.microsoft.com/office/powerpoint/2010/main" val="251121587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232D7-73F6-4BDC-9598-CAA5E5A6A8B6}"/>
              </a:ext>
            </a:extLst>
          </p:cNvPr>
          <p:cNvSpPr>
            <a:spLocks noGrp="1"/>
          </p:cNvSpPr>
          <p:nvPr>
            <p:ph type="title"/>
          </p:nvPr>
        </p:nvSpPr>
        <p:spPr/>
        <p:txBody>
          <a:bodyPr>
            <a:normAutofit/>
          </a:bodyPr>
          <a:lstStyle/>
          <a:p>
            <a:r>
              <a:rPr lang="en-US" sz="2800" dirty="0"/>
              <a:t> PBT Rejected Student Tests</a:t>
            </a:r>
          </a:p>
        </p:txBody>
      </p:sp>
      <p:sp>
        <p:nvSpPr>
          <p:cNvPr id="3" name="Content Placeholder 2">
            <a:extLst>
              <a:ext uri="{FF2B5EF4-FFF2-40B4-BE49-F238E27FC236}">
                <a16:creationId xmlns:a16="http://schemas.microsoft.com/office/drawing/2014/main" id="{DF575D0D-3637-43F6-8E69-9DEE014899CE}"/>
              </a:ext>
            </a:extLst>
          </p:cNvPr>
          <p:cNvSpPr>
            <a:spLocks noGrp="1"/>
          </p:cNvSpPr>
          <p:nvPr>
            <p:ph type="body" idx="1"/>
          </p:nvPr>
        </p:nvSpPr>
        <p:spPr>
          <a:xfrm>
            <a:off x="311702" y="961292"/>
            <a:ext cx="8487741" cy="3225983"/>
          </a:xfrm>
        </p:spPr>
        <p:txBody>
          <a:bodyPr>
            <a:noAutofit/>
          </a:bodyPr>
          <a:lstStyle/>
          <a:p>
            <a:pPr marL="0" indent="0">
              <a:lnSpc>
                <a:spcPct val="100000"/>
              </a:lnSpc>
              <a:buNone/>
              <a:defRPr/>
            </a:pPr>
            <a:r>
              <a:rPr lang="en-US" sz="1800" dirty="0">
                <a:solidFill>
                  <a:sysClr val="windowText" lastClr="000000"/>
                </a:solidFill>
              </a:rPr>
              <a:t>Rejected student tests are paper tests that were returned for scoring but were not matched to a student registration in </a:t>
            </a:r>
            <a:r>
              <a:rPr lang="en-US" sz="1800" dirty="0" err="1">
                <a:solidFill>
                  <a:sysClr val="windowText" lastClr="000000"/>
                </a:solidFill>
              </a:rPr>
              <a:t>PAnext</a:t>
            </a:r>
            <a:endParaRPr lang="en-US" sz="1800" dirty="0">
              <a:solidFill>
                <a:sysClr val="windowText" lastClr="000000"/>
              </a:solidFill>
            </a:endParaRPr>
          </a:p>
          <a:p>
            <a:pPr>
              <a:lnSpc>
                <a:spcPct val="100000"/>
              </a:lnSpc>
              <a:defRPr/>
            </a:pPr>
            <a:r>
              <a:rPr lang="en-US" sz="1800" dirty="0">
                <a:solidFill>
                  <a:sysClr val="windowText" lastClr="000000"/>
                </a:solidFill>
                <a:latin typeface="+mn-lt"/>
              </a:rPr>
              <a:t>Notification received through PAnext</a:t>
            </a:r>
          </a:p>
          <a:p>
            <a:pPr>
              <a:lnSpc>
                <a:spcPct val="100000"/>
              </a:lnSpc>
              <a:defRPr/>
            </a:pPr>
            <a:r>
              <a:rPr lang="en-US" sz="1800" dirty="0">
                <a:solidFill>
                  <a:sysClr val="windowText" lastClr="000000"/>
                </a:solidFill>
                <a:latin typeface="+mn-lt"/>
              </a:rPr>
              <a:t>Tests are not scored if left unresolved</a:t>
            </a:r>
          </a:p>
          <a:p>
            <a:pPr>
              <a:lnSpc>
                <a:spcPct val="100000"/>
              </a:lnSpc>
              <a:defRPr/>
            </a:pPr>
            <a:endParaRPr lang="en-US" sz="1800" dirty="0">
              <a:solidFill>
                <a:sysClr val="windowText" lastClr="000000"/>
              </a:solidFill>
            </a:endParaRPr>
          </a:p>
          <a:p>
            <a:pPr marL="0" indent="0">
              <a:lnSpc>
                <a:spcPct val="100000"/>
              </a:lnSpc>
              <a:buNone/>
              <a:defRPr/>
            </a:pPr>
            <a:r>
              <a:rPr lang="en-US" sz="1800" dirty="0">
                <a:solidFill>
                  <a:sysClr val="windowText" lastClr="000000"/>
                </a:solidFill>
              </a:rPr>
              <a:t>Created when:</a:t>
            </a:r>
          </a:p>
          <a:p>
            <a:pPr>
              <a:lnSpc>
                <a:spcPct val="100000"/>
              </a:lnSpc>
              <a:defRPr/>
            </a:pPr>
            <a:r>
              <a:rPr lang="en-US" sz="1800" b="1" dirty="0">
                <a:solidFill>
                  <a:sysClr val="windowText" lastClr="000000"/>
                </a:solidFill>
                <a:latin typeface="+mn-lt"/>
              </a:rPr>
              <a:t>All student fields </a:t>
            </a:r>
            <a:r>
              <a:rPr lang="en-US" sz="1800" dirty="0">
                <a:solidFill>
                  <a:sysClr val="windowText" lastClr="000000"/>
                </a:solidFill>
                <a:latin typeface="+mn-lt"/>
              </a:rPr>
              <a:t>on the paper test demographic grid do not match data in </a:t>
            </a:r>
            <a:r>
              <a:rPr lang="en-US" sz="1800" dirty="0" err="1">
                <a:solidFill>
                  <a:sysClr val="windowText" lastClr="000000"/>
                </a:solidFill>
                <a:latin typeface="+mn-lt"/>
              </a:rPr>
              <a:t>PAnext</a:t>
            </a:r>
            <a:endParaRPr lang="en-US" sz="1800" dirty="0">
              <a:solidFill>
                <a:sysClr val="windowText" lastClr="000000"/>
              </a:solidFill>
              <a:latin typeface="+mn-lt"/>
            </a:endParaRPr>
          </a:p>
          <a:p>
            <a:pPr lvl="1">
              <a:lnSpc>
                <a:spcPct val="100000"/>
              </a:lnSpc>
              <a:buFont typeface="Arial" panose="020B0604020202020204" pitchFamily="34" charset="0"/>
              <a:buChar char="•"/>
              <a:defRPr/>
            </a:pPr>
            <a:r>
              <a:rPr lang="en-US" sz="1600" dirty="0">
                <a:solidFill>
                  <a:sysClr val="windowText" lastClr="000000"/>
                </a:solidFill>
                <a:latin typeface="+mn-lt"/>
              </a:rPr>
              <a:t>First name, last name, SASID, sex, date of birth</a:t>
            </a:r>
          </a:p>
          <a:p>
            <a:pPr>
              <a:lnSpc>
                <a:spcPct val="100000"/>
              </a:lnSpc>
              <a:defRPr/>
            </a:pPr>
            <a:r>
              <a:rPr lang="en-US" sz="1800" dirty="0">
                <a:solidFill>
                  <a:sysClr val="windowText" lastClr="000000"/>
                </a:solidFill>
                <a:latin typeface="+mn-lt"/>
              </a:rPr>
              <a:t>Organization code does not match</a:t>
            </a:r>
          </a:p>
          <a:p>
            <a:pPr>
              <a:lnSpc>
                <a:spcPct val="100000"/>
              </a:lnSpc>
              <a:defRPr/>
            </a:pPr>
            <a:r>
              <a:rPr lang="en-US" sz="1800" dirty="0">
                <a:solidFill>
                  <a:sysClr val="windowText" lastClr="000000"/>
                </a:solidFill>
                <a:latin typeface="+mn-lt"/>
              </a:rPr>
              <a:t>If student is registered for a CBT test but took the PBT version</a:t>
            </a:r>
          </a:p>
          <a:p>
            <a:pPr marL="942952" lvl="1" indent="-285750">
              <a:lnSpc>
                <a:spcPct val="100000"/>
              </a:lnSpc>
              <a:buFont typeface="Arial" panose="020B0604020202020204" pitchFamily="34" charset="0"/>
              <a:buChar char="•"/>
              <a:defRPr/>
            </a:pPr>
            <a:r>
              <a:rPr lang="en-US" sz="1600" dirty="0">
                <a:solidFill>
                  <a:sysClr val="windowText" lastClr="000000"/>
                </a:solidFill>
                <a:latin typeface="+mn-lt"/>
              </a:rPr>
              <a:t>Remove any form-dependent CBT accommodations and change the test to PBT</a:t>
            </a:r>
          </a:p>
          <a:p>
            <a:pPr>
              <a:lnSpc>
                <a:spcPct val="100000"/>
              </a:lnSpc>
            </a:pPr>
            <a:endParaRPr lang="en-US" sz="1800" dirty="0"/>
          </a:p>
        </p:txBody>
      </p:sp>
      <p:sp>
        <p:nvSpPr>
          <p:cNvPr id="4" name="Slide Number Placeholder 3">
            <a:extLst>
              <a:ext uri="{FF2B5EF4-FFF2-40B4-BE49-F238E27FC236}">
                <a16:creationId xmlns:a16="http://schemas.microsoft.com/office/drawing/2014/main" id="{C2F11AB5-EB59-452D-B7EC-7F7849D96D75}"/>
              </a:ext>
            </a:extLst>
          </p:cNvPr>
          <p:cNvSpPr>
            <a:spLocks noGrp="1"/>
          </p:cNvSpPr>
          <p:nvPr>
            <p:ph type="sldNum" idx="12"/>
          </p:nvPr>
        </p:nvSpPr>
        <p:spPr/>
        <p:txBody>
          <a:bodyPr>
            <a:normAutofit/>
          </a:bodyPr>
          <a:lstStyle/>
          <a:p>
            <a:fld id="{C479D5F6-EDCB-402A-AC08-4943A1820E8F}" type="slidenum">
              <a:rPr lang="en-US" smtClean="0"/>
              <a:pPr/>
              <a:t>181</a:t>
            </a:fld>
            <a:endParaRPr lang="en-US" dirty="0"/>
          </a:p>
        </p:txBody>
      </p:sp>
    </p:spTree>
    <p:extLst>
      <p:ext uri="{BB962C8B-B14F-4D97-AF65-F5344CB8AC3E}">
        <p14:creationId xmlns:p14="http://schemas.microsoft.com/office/powerpoint/2010/main" val="363894449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160B4-1C22-4046-BCB4-0596D809F121}"/>
              </a:ext>
            </a:extLst>
          </p:cNvPr>
          <p:cNvSpPr>
            <a:spLocks noGrp="1"/>
          </p:cNvSpPr>
          <p:nvPr>
            <p:ph type="title"/>
          </p:nvPr>
        </p:nvSpPr>
        <p:spPr/>
        <p:txBody>
          <a:bodyPr>
            <a:normAutofit/>
          </a:bodyPr>
          <a:lstStyle/>
          <a:p>
            <a:r>
              <a:rPr lang="en-US" sz="2800" dirty="0"/>
              <a:t>Scratch Paper Verification</a:t>
            </a:r>
          </a:p>
        </p:txBody>
      </p:sp>
      <p:sp>
        <p:nvSpPr>
          <p:cNvPr id="3" name="Content Placeholder 2">
            <a:extLst>
              <a:ext uri="{FF2B5EF4-FFF2-40B4-BE49-F238E27FC236}">
                <a16:creationId xmlns:a16="http://schemas.microsoft.com/office/drawing/2014/main" id="{EEDC1701-608F-4297-9488-5116C3707A8D}"/>
              </a:ext>
            </a:extLst>
          </p:cNvPr>
          <p:cNvSpPr>
            <a:spLocks noGrp="1"/>
          </p:cNvSpPr>
          <p:nvPr>
            <p:ph type="body" idx="1"/>
          </p:nvPr>
        </p:nvSpPr>
        <p:spPr>
          <a:xfrm>
            <a:off x="311702" y="960305"/>
            <a:ext cx="5948421" cy="3226970"/>
          </a:xfrm>
        </p:spPr>
        <p:txBody>
          <a:bodyPr>
            <a:normAutofit/>
          </a:bodyPr>
          <a:lstStyle/>
          <a:p>
            <a:pPr>
              <a:lnSpc>
                <a:spcPct val="100000"/>
              </a:lnSpc>
              <a:defRPr/>
            </a:pPr>
            <a:r>
              <a:rPr lang="en-US" sz="1800" dirty="0">
                <a:solidFill>
                  <a:sysClr val="windowText" lastClr="000000"/>
                </a:solidFill>
              </a:rPr>
              <a:t>Administration may require CMAS students to use scratch paper</a:t>
            </a:r>
          </a:p>
          <a:p>
            <a:pPr lvl="1">
              <a:lnSpc>
                <a:spcPct val="100000"/>
              </a:lnSpc>
              <a:defRPr/>
            </a:pPr>
            <a:r>
              <a:rPr lang="en-US" sz="1800" dirty="0">
                <a:solidFill>
                  <a:sysClr val="windowText" lastClr="000000"/>
                </a:solidFill>
                <a:latin typeface="+mn-lt"/>
              </a:rPr>
              <a:t>Scratch paper is secure and must be treated as such</a:t>
            </a:r>
          </a:p>
          <a:p>
            <a:pPr lvl="1">
              <a:lnSpc>
                <a:spcPct val="100000"/>
              </a:lnSpc>
              <a:defRPr/>
            </a:pPr>
            <a:r>
              <a:rPr lang="en-US" sz="1800" dirty="0">
                <a:solidFill>
                  <a:sysClr val="windowText" lastClr="000000"/>
                </a:solidFill>
                <a:latin typeface="+mn-lt"/>
              </a:rPr>
              <a:t>If used scratch paper is not returned to Pearson secure destruction/recycling is required</a:t>
            </a:r>
          </a:p>
          <a:p>
            <a:pPr>
              <a:lnSpc>
                <a:spcPct val="100000"/>
              </a:lnSpc>
              <a:defRPr/>
            </a:pPr>
            <a:r>
              <a:rPr lang="en-US" sz="1800" dirty="0">
                <a:solidFill>
                  <a:sysClr val="windowText" lastClr="000000"/>
                </a:solidFill>
              </a:rPr>
              <a:t>It is the DAC’s responsibility to ensure all used scratch paper is handled appropriately after CMAS testing</a:t>
            </a:r>
          </a:p>
          <a:p>
            <a:pPr lvl="1">
              <a:lnSpc>
                <a:spcPct val="100000"/>
              </a:lnSpc>
              <a:defRPr/>
            </a:pPr>
            <a:r>
              <a:rPr lang="en-US" sz="1800" dirty="0">
                <a:latin typeface="+mn-lt"/>
              </a:rPr>
              <a:t>Complete the </a:t>
            </a:r>
            <a:r>
              <a:rPr lang="en-US" sz="1800" i="1" dirty="0">
                <a:latin typeface="+mn-lt"/>
              </a:rPr>
              <a:t>Scratch Paper Verification </a:t>
            </a:r>
            <a:r>
              <a:rPr lang="en-US" sz="1800" dirty="0">
                <a:latin typeface="+mn-lt"/>
              </a:rPr>
              <a:t>form </a:t>
            </a:r>
            <a:r>
              <a:rPr lang="en-US" sz="1800" i="1" dirty="0">
                <a:latin typeface="+mn-lt"/>
              </a:rPr>
              <a:t>(Appendix C)</a:t>
            </a:r>
          </a:p>
          <a:p>
            <a:pPr>
              <a:lnSpc>
                <a:spcPct val="100000"/>
              </a:lnSpc>
            </a:pPr>
            <a:endParaRPr lang="en-US" sz="1800" dirty="0">
              <a:solidFill>
                <a:schemeClr val="bg1"/>
              </a:solidFill>
            </a:endParaRPr>
          </a:p>
        </p:txBody>
      </p:sp>
      <p:sp>
        <p:nvSpPr>
          <p:cNvPr id="4" name="Slide Number Placeholder 3">
            <a:extLst>
              <a:ext uri="{FF2B5EF4-FFF2-40B4-BE49-F238E27FC236}">
                <a16:creationId xmlns:a16="http://schemas.microsoft.com/office/drawing/2014/main" id="{F068A069-AE88-49EF-96A5-027192F595B7}"/>
              </a:ext>
            </a:extLst>
          </p:cNvPr>
          <p:cNvSpPr>
            <a:spLocks noGrp="1"/>
          </p:cNvSpPr>
          <p:nvPr>
            <p:ph type="sldNum" idx="12"/>
          </p:nvPr>
        </p:nvSpPr>
        <p:spPr/>
        <p:txBody>
          <a:bodyPr>
            <a:normAutofit/>
          </a:bodyPr>
          <a:lstStyle/>
          <a:p>
            <a:fld id="{C479D5F6-EDCB-402A-AC08-4943A1820E8F}" type="slidenum">
              <a:rPr lang="en-US" smtClean="0"/>
              <a:pPr/>
              <a:t>182</a:t>
            </a:fld>
            <a:endParaRPr lang="en-US" dirty="0"/>
          </a:p>
        </p:txBody>
      </p:sp>
      <p:pic>
        <p:nvPicPr>
          <p:cNvPr id="6" name="Picture 5"/>
          <p:cNvPicPr>
            <a:picLocks noChangeAspect="1"/>
          </p:cNvPicPr>
          <p:nvPr/>
        </p:nvPicPr>
        <p:blipFill>
          <a:blip r:embed="rId2"/>
          <a:stretch>
            <a:fillRect/>
          </a:stretch>
        </p:blipFill>
        <p:spPr>
          <a:xfrm>
            <a:off x="6260122" y="689377"/>
            <a:ext cx="2572175" cy="3443132"/>
          </a:xfrm>
          <a:prstGeom prst="rect">
            <a:avLst/>
          </a:prstGeom>
          <a:ln>
            <a:noFill/>
          </a:ln>
          <a:effectLst>
            <a:outerShdw blurRad="292100" dist="139700" dir="2700000" algn="tl" rotWithShape="0">
              <a:srgbClr val="333333">
                <a:alpha val="65000"/>
              </a:srgbClr>
            </a:outerShdw>
          </a:effectLst>
        </p:spPr>
      </p:pic>
      <p:sp>
        <p:nvSpPr>
          <p:cNvPr id="8" name="Diagonal Stripe 7">
            <a:hlinkClick r:id="rId3"/>
            <a:extLst>
              <a:ext uri="{FF2B5EF4-FFF2-40B4-BE49-F238E27FC236}">
                <a16:creationId xmlns:a16="http://schemas.microsoft.com/office/drawing/2014/main" id="{199DB55B-52D5-F088-70FB-28F46394B411}"/>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200" b="1" kern="0" dirty="0">
                <a:solidFill>
                  <a:prstClr val="black"/>
                </a:solidFill>
                <a:latin typeface="+mn-lt"/>
                <a:ea typeface="Roboto" panose="02000000000000000000" pitchFamily="2" charset="0"/>
                <a:cs typeface="Roboto" panose="02000000000000000000" pitchFamily="2" charset="0"/>
              </a:rPr>
              <a:t>Scratch Paper Verification</a:t>
            </a:r>
          </a:p>
        </p:txBody>
      </p:sp>
    </p:spTree>
    <p:extLst>
      <p:ext uri="{BB962C8B-B14F-4D97-AF65-F5344CB8AC3E}">
        <p14:creationId xmlns:p14="http://schemas.microsoft.com/office/powerpoint/2010/main" val="162551719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71371-CC25-4368-B819-20B402BD854E}"/>
              </a:ext>
            </a:extLst>
          </p:cNvPr>
          <p:cNvSpPr>
            <a:spLocks noGrp="1"/>
          </p:cNvSpPr>
          <p:nvPr>
            <p:ph type="title"/>
          </p:nvPr>
        </p:nvSpPr>
        <p:spPr/>
        <p:txBody>
          <a:bodyPr>
            <a:normAutofit/>
          </a:bodyPr>
          <a:lstStyle/>
          <a:p>
            <a:r>
              <a:rPr lang="en-US" sz="2800" dirty="0"/>
              <a:t>Secure Data Removal Verification</a:t>
            </a:r>
          </a:p>
        </p:txBody>
      </p:sp>
      <p:sp>
        <p:nvSpPr>
          <p:cNvPr id="3" name="Content Placeholder 2">
            <a:extLst>
              <a:ext uri="{FF2B5EF4-FFF2-40B4-BE49-F238E27FC236}">
                <a16:creationId xmlns:a16="http://schemas.microsoft.com/office/drawing/2014/main" id="{5654F535-B291-46E4-84AC-5C85948C11BD}"/>
              </a:ext>
            </a:extLst>
          </p:cNvPr>
          <p:cNvSpPr>
            <a:spLocks noGrp="1"/>
          </p:cNvSpPr>
          <p:nvPr>
            <p:ph type="body" idx="1"/>
          </p:nvPr>
        </p:nvSpPr>
        <p:spPr>
          <a:xfrm>
            <a:off x="311702" y="960305"/>
            <a:ext cx="8487741" cy="3226970"/>
          </a:xfrm>
        </p:spPr>
        <p:txBody>
          <a:bodyPr>
            <a:normAutofit/>
          </a:bodyPr>
          <a:lstStyle/>
          <a:p>
            <a:pPr>
              <a:lnSpc>
                <a:spcPct val="100000"/>
              </a:lnSpc>
              <a:defRPr/>
            </a:pPr>
            <a:r>
              <a:rPr lang="en-US" sz="1800" dirty="0">
                <a:solidFill>
                  <a:sysClr val="windowText" lastClr="000000"/>
                </a:solidFill>
              </a:rPr>
              <a:t>Administration may require temporary storage of CMAS student responses on local devices </a:t>
            </a:r>
          </a:p>
          <a:p>
            <a:pPr lvl="1">
              <a:lnSpc>
                <a:spcPct val="100000"/>
              </a:lnSpc>
              <a:buFont typeface="Arial" panose="020B0604020202020204" pitchFamily="34" charset="0"/>
              <a:buChar char="•"/>
              <a:defRPr/>
            </a:pPr>
            <a:r>
              <a:rPr lang="en-US" sz="1800" dirty="0">
                <a:solidFill>
                  <a:sysClr val="windowText" lastClr="000000"/>
                </a:solidFill>
                <a:latin typeface="+mn-lt"/>
              </a:rPr>
              <a:t>These materials are secure and must be treated as such</a:t>
            </a:r>
          </a:p>
          <a:p>
            <a:pPr lvl="1">
              <a:lnSpc>
                <a:spcPct val="100000"/>
              </a:lnSpc>
              <a:buFont typeface="Arial" panose="020B0604020202020204" pitchFamily="34" charset="0"/>
              <a:buChar char="•"/>
              <a:defRPr/>
            </a:pPr>
            <a:r>
              <a:rPr lang="en-US" sz="1800" dirty="0">
                <a:solidFill>
                  <a:sysClr val="windowText" lastClr="000000"/>
                </a:solidFill>
                <a:latin typeface="+mn-lt"/>
              </a:rPr>
              <a:t>Transcribe student responses saved on secondary devices into online or paper test forms for scoring</a:t>
            </a:r>
          </a:p>
          <a:p>
            <a:pPr lvl="1">
              <a:lnSpc>
                <a:spcPct val="100000"/>
              </a:lnSpc>
              <a:buFont typeface="Arial" panose="020B0604020202020204" pitchFamily="34" charset="0"/>
              <a:buChar char="•"/>
              <a:defRPr/>
            </a:pPr>
            <a:r>
              <a:rPr lang="en-US" sz="1800" dirty="0">
                <a:solidFill>
                  <a:sysClr val="windowText" lastClr="000000"/>
                </a:solidFill>
                <a:latin typeface="+mn-lt"/>
              </a:rPr>
              <a:t>Remove all student responses from the secondary device or flash drive immediately following transcription or printing for transcription purposes</a:t>
            </a:r>
          </a:p>
          <a:p>
            <a:pPr>
              <a:lnSpc>
                <a:spcPct val="100000"/>
              </a:lnSpc>
              <a:defRPr/>
            </a:pPr>
            <a:r>
              <a:rPr lang="en-US" sz="1800" dirty="0">
                <a:solidFill>
                  <a:sysClr val="windowText" lastClr="000000"/>
                </a:solidFill>
              </a:rPr>
              <a:t>It is the DAC’s responsibility to ensure all secure electronic content is deleted in a secure manner after CMAS transcription</a:t>
            </a:r>
          </a:p>
          <a:p>
            <a:pPr lvl="1">
              <a:lnSpc>
                <a:spcPct val="100000"/>
              </a:lnSpc>
              <a:buFont typeface="Arial" panose="020B0604020202020204" pitchFamily="34" charset="0"/>
              <a:buChar char="•"/>
              <a:defRPr/>
            </a:pPr>
            <a:r>
              <a:rPr lang="en-US" sz="1800" i="1" dirty="0">
                <a:solidFill>
                  <a:sysClr val="windowText" lastClr="000000"/>
                </a:solidFill>
                <a:latin typeface="+mn-lt"/>
              </a:rPr>
              <a:t>Secure Data Removal Verification </a:t>
            </a:r>
            <a:r>
              <a:rPr lang="en-US" sz="1800" dirty="0">
                <a:solidFill>
                  <a:sysClr val="windowText" lastClr="000000"/>
                </a:solidFill>
                <a:latin typeface="+mn-lt"/>
              </a:rPr>
              <a:t>form </a:t>
            </a:r>
            <a:r>
              <a:rPr lang="en-US" sz="1800" i="1" dirty="0">
                <a:solidFill>
                  <a:sysClr val="windowText" lastClr="000000"/>
                </a:solidFill>
                <a:latin typeface="+mn-lt"/>
              </a:rPr>
              <a:t>(Appendix G)</a:t>
            </a:r>
          </a:p>
          <a:p>
            <a:endParaRPr lang="en-US" sz="1800" dirty="0"/>
          </a:p>
        </p:txBody>
      </p:sp>
      <p:sp>
        <p:nvSpPr>
          <p:cNvPr id="4" name="Slide Number Placeholder 3">
            <a:extLst>
              <a:ext uri="{FF2B5EF4-FFF2-40B4-BE49-F238E27FC236}">
                <a16:creationId xmlns:a16="http://schemas.microsoft.com/office/drawing/2014/main" id="{2F054A99-21BF-43DF-9EE1-04AA769CD085}"/>
              </a:ext>
            </a:extLst>
          </p:cNvPr>
          <p:cNvSpPr>
            <a:spLocks noGrp="1"/>
          </p:cNvSpPr>
          <p:nvPr>
            <p:ph type="sldNum" idx="12"/>
          </p:nvPr>
        </p:nvSpPr>
        <p:spPr/>
        <p:txBody>
          <a:bodyPr>
            <a:normAutofit/>
          </a:bodyPr>
          <a:lstStyle/>
          <a:p>
            <a:fld id="{C479D5F6-EDCB-402A-AC08-4943A1820E8F}" type="slidenum">
              <a:rPr lang="en-US" smtClean="0"/>
              <a:pPr/>
              <a:t>183</a:t>
            </a:fld>
            <a:endParaRPr lang="en-US" dirty="0"/>
          </a:p>
        </p:txBody>
      </p:sp>
      <p:sp>
        <p:nvSpPr>
          <p:cNvPr id="6" name="Diagonal Stripe 5">
            <a:hlinkClick r:id="rId2"/>
            <a:extLst>
              <a:ext uri="{FF2B5EF4-FFF2-40B4-BE49-F238E27FC236}">
                <a16:creationId xmlns:a16="http://schemas.microsoft.com/office/drawing/2014/main" id="{59EC1E18-8A26-A5AA-E065-6302D9F4070C}"/>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200" b="1" kern="0" dirty="0">
                <a:solidFill>
                  <a:prstClr val="black"/>
                </a:solidFill>
                <a:latin typeface="+mn-lt"/>
                <a:ea typeface="Roboto" panose="02000000000000000000" pitchFamily="2" charset="0"/>
                <a:cs typeface="Roboto" panose="02000000000000000000" pitchFamily="2" charset="0"/>
              </a:rPr>
              <a:t>Secure Data Removal</a:t>
            </a:r>
          </a:p>
        </p:txBody>
      </p:sp>
    </p:spTree>
    <p:extLst>
      <p:ext uri="{BB962C8B-B14F-4D97-AF65-F5344CB8AC3E}">
        <p14:creationId xmlns:p14="http://schemas.microsoft.com/office/powerpoint/2010/main" val="91603051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21634-0C74-4AFC-A1CC-E07BD2FA455E}"/>
              </a:ext>
            </a:extLst>
          </p:cNvPr>
          <p:cNvSpPr>
            <a:spLocks noGrp="1"/>
          </p:cNvSpPr>
          <p:nvPr>
            <p:ph type="title"/>
          </p:nvPr>
        </p:nvSpPr>
        <p:spPr/>
        <p:txBody>
          <a:bodyPr>
            <a:normAutofit/>
          </a:bodyPr>
          <a:lstStyle/>
          <a:p>
            <a:r>
              <a:rPr lang="en-US" sz="2400" dirty="0"/>
              <a:t>Additional Documentation - Missing Materials</a:t>
            </a:r>
          </a:p>
        </p:txBody>
      </p:sp>
      <p:sp>
        <p:nvSpPr>
          <p:cNvPr id="3" name="Content Placeholder 2">
            <a:extLst>
              <a:ext uri="{FF2B5EF4-FFF2-40B4-BE49-F238E27FC236}">
                <a16:creationId xmlns:a16="http://schemas.microsoft.com/office/drawing/2014/main" id="{F88B8C00-4F06-4498-AEFE-754A6F91EF08}"/>
              </a:ext>
            </a:extLst>
          </p:cNvPr>
          <p:cNvSpPr>
            <a:spLocks noGrp="1"/>
          </p:cNvSpPr>
          <p:nvPr>
            <p:ph type="body" idx="1"/>
          </p:nvPr>
        </p:nvSpPr>
        <p:spPr>
          <a:xfrm>
            <a:off x="311702" y="960305"/>
            <a:ext cx="8487741" cy="3226970"/>
          </a:xfrm>
        </p:spPr>
        <p:txBody>
          <a:bodyPr>
            <a:noAutofit/>
          </a:bodyPr>
          <a:lstStyle/>
          <a:p>
            <a:pPr marL="0" indent="0">
              <a:lnSpc>
                <a:spcPct val="100000"/>
              </a:lnSpc>
              <a:buNone/>
              <a:defRPr/>
            </a:pPr>
            <a:r>
              <a:rPr lang="en-US" sz="1800" dirty="0">
                <a:solidFill>
                  <a:sysClr val="windowText" lastClr="000000"/>
                </a:solidFill>
              </a:rPr>
              <a:t>If secure materials are not returned/missing after testing, CDE requires the following documentation for each item that is missing :</a:t>
            </a:r>
          </a:p>
          <a:p>
            <a:pPr marL="685800" lvl="1" indent="-257175">
              <a:lnSpc>
                <a:spcPct val="100000"/>
              </a:lnSpc>
              <a:buFont typeface="+mj-lt"/>
              <a:buAutoNum type="arabicPeriod"/>
              <a:defRPr/>
            </a:pPr>
            <a:r>
              <a:rPr lang="en-US" sz="1600" dirty="0">
                <a:solidFill>
                  <a:sysClr val="windowText" lastClr="000000"/>
                </a:solidFill>
                <a:latin typeface="+mn-lt"/>
              </a:rPr>
              <a:t>Signed statement by the DAC</a:t>
            </a:r>
          </a:p>
          <a:p>
            <a:pPr marL="685800" lvl="1" indent="-257175">
              <a:lnSpc>
                <a:spcPct val="100000"/>
              </a:lnSpc>
              <a:buFont typeface="+mj-lt"/>
              <a:buAutoNum type="arabicPeriod"/>
              <a:defRPr/>
            </a:pPr>
            <a:r>
              <a:rPr lang="en-US" sz="1600" dirty="0">
                <a:solidFill>
                  <a:sysClr val="windowText" lastClr="000000"/>
                </a:solidFill>
                <a:latin typeface="+mn-lt"/>
              </a:rPr>
              <a:t>Signed statement by the SAC</a:t>
            </a:r>
          </a:p>
          <a:p>
            <a:pPr marL="685800" lvl="1" indent="-257175">
              <a:lnSpc>
                <a:spcPct val="100000"/>
              </a:lnSpc>
              <a:buFont typeface="+mj-lt"/>
              <a:buAutoNum type="arabicPeriod"/>
              <a:defRPr/>
            </a:pPr>
            <a:r>
              <a:rPr lang="en-US" sz="1600" dirty="0">
                <a:solidFill>
                  <a:sysClr val="windowText" lastClr="000000"/>
                </a:solidFill>
                <a:latin typeface="+mn-lt"/>
              </a:rPr>
              <a:t>Signed statements by any other involved personnel</a:t>
            </a:r>
          </a:p>
          <a:p>
            <a:pPr marL="685800" lvl="1" indent="-257175">
              <a:lnSpc>
                <a:spcPct val="100000"/>
              </a:lnSpc>
              <a:buFont typeface="+mj-lt"/>
              <a:buAutoNum type="arabicPeriod"/>
              <a:defRPr/>
            </a:pPr>
            <a:r>
              <a:rPr lang="en-US" sz="1600" dirty="0">
                <a:solidFill>
                  <a:sysClr val="windowText" lastClr="000000"/>
                </a:solidFill>
                <a:latin typeface="+mn-lt"/>
              </a:rPr>
              <a:t>Chain of custody documentation</a:t>
            </a:r>
          </a:p>
          <a:p>
            <a:pPr marL="685800" lvl="1" indent="-257175">
              <a:lnSpc>
                <a:spcPct val="100000"/>
              </a:lnSpc>
              <a:buFont typeface="+mj-lt"/>
              <a:buAutoNum type="arabicPeriod"/>
              <a:defRPr/>
            </a:pPr>
            <a:r>
              <a:rPr lang="en-US" sz="1600" dirty="0">
                <a:solidFill>
                  <a:sysClr val="windowText" lastClr="000000"/>
                </a:solidFill>
                <a:latin typeface="+mn-lt"/>
              </a:rPr>
              <a:t>Search documentation</a:t>
            </a:r>
          </a:p>
          <a:p>
            <a:pPr marL="685800" lvl="1" indent="-257175">
              <a:lnSpc>
                <a:spcPct val="100000"/>
              </a:lnSpc>
              <a:buFont typeface="+mj-lt"/>
              <a:buAutoNum type="arabicPeriod"/>
              <a:defRPr/>
            </a:pPr>
            <a:r>
              <a:rPr lang="en-US" sz="1600" dirty="0">
                <a:solidFill>
                  <a:sysClr val="windowText" lastClr="000000"/>
                </a:solidFill>
                <a:latin typeface="+mn-lt"/>
              </a:rPr>
              <a:t>Copies of signed </a:t>
            </a:r>
            <a:r>
              <a:rPr lang="en-US" sz="1600" i="1" dirty="0">
                <a:solidFill>
                  <a:sysClr val="windowText" lastClr="000000"/>
                </a:solidFill>
                <a:latin typeface="+mn-lt"/>
              </a:rPr>
              <a:t>Security Agreement </a:t>
            </a:r>
            <a:r>
              <a:rPr lang="en-US" sz="1600" dirty="0">
                <a:solidFill>
                  <a:sysClr val="windowText" lastClr="000000"/>
                </a:solidFill>
                <a:latin typeface="+mn-lt"/>
              </a:rPr>
              <a:t>forms for all involved persons</a:t>
            </a:r>
          </a:p>
          <a:p>
            <a:pPr marL="685800" lvl="1" indent="-257175">
              <a:lnSpc>
                <a:spcPct val="100000"/>
              </a:lnSpc>
              <a:buFont typeface="+mj-lt"/>
              <a:buAutoNum type="arabicPeriod"/>
              <a:defRPr/>
            </a:pPr>
            <a:r>
              <a:rPr lang="en-US" sz="1600" i="1" dirty="0">
                <a:solidFill>
                  <a:sysClr val="windowText" lastClr="000000"/>
                </a:solidFill>
                <a:latin typeface="+mn-lt"/>
              </a:rPr>
              <a:t>Form to Report Contaminated, Damaged, or Missing Materials</a:t>
            </a:r>
            <a:endParaRPr lang="en-US" sz="1600" dirty="0">
              <a:solidFill>
                <a:sysClr val="windowText" lastClr="000000"/>
              </a:solidFill>
              <a:latin typeface="+mn-lt"/>
            </a:endParaRPr>
          </a:p>
          <a:p>
            <a:pPr marL="257175" indent="-257175">
              <a:lnSpc>
                <a:spcPct val="100000"/>
              </a:lnSpc>
              <a:defRPr/>
            </a:pPr>
            <a:r>
              <a:rPr lang="en-US" sz="1800" dirty="0">
                <a:solidFill>
                  <a:sysClr val="windowText" lastClr="000000"/>
                </a:solidFill>
              </a:rPr>
              <a:t>Training materials relating to test security may also be requested</a:t>
            </a:r>
          </a:p>
          <a:p>
            <a:pPr marL="257175" indent="-257175">
              <a:lnSpc>
                <a:spcPct val="100000"/>
              </a:lnSpc>
              <a:defRPr/>
            </a:pPr>
            <a:r>
              <a:rPr lang="en-US" sz="1800" dirty="0">
                <a:solidFill>
                  <a:sysClr val="windowText" lastClr="000000"/>
                </a:solidFill>
              </a:rPr>
              <a:t>CDE maintains records of missing materials to identify patterns across individual organizations</a:t>
            </a:r>
          </a:p>
          <a:p>
            <a:pPr marL="257175" indent="-257175">
              <a:defRPr/>
            </a:pPr>
            <a:endParaRPr lang="en-US" sz="1800" dirty="0">
              <a:solidFill>
                <a:sysClr val="windowText" lastClr="000000"/>
              </a:solidFill>
            </a:endParaRPr>
          </a:p>
          <a:p>
            <a:endParaRPr lang="en-US" sz="1800" dirty="0"/>
          </a:p>
        </p:txBody>
      </p:sp>
      <p:sp>
        <p:nvSpPr>
          <p:cNvPr id="6" name="Title 5">
            <a:extLst>
              <a:ext uri="{FF2B5EF4-FFF2-40B4-BE49-F238E27FC236}">
                <a16:creationId xmlns:a16="http://schemas.microsoft.com/office/drawing/2014/main" id="{F078F935-CFE8-A1CD-748D-40EE32CA7B7B}"/>
              </a:ext>
            </a:extLst>
          </p:cNvPr>
          <p:cNvSpPr>
            <a:spLocks noGrp="1"/>
          </p:cNvSpPr>
          <p:nvPr>
            <p:ph type="title" idx="2"/>
          </p:nvPr>
        </p:nvSpPr>
        <p:spPr>
          <a:xfrm>
            <a:off x="2195326" y="4347400"/>
            <a:ext cx="4720492" cy="402451"/>
          </a:xfrm>
        </p:spPr>
        <p:txBody>
          <a:bodyPr anchor="ctr"/>
          <a:lstStyle/>
          <a:p>
            <a:pPr algn="ctr"/>
            <a:r>
              <a:rPr lang="en-US" sz="1200" b="1" dirty="0">
                <a:solidFill>
                  <a:srgbClr val="000000"/>
                </a:solidFill>
                <a:latin typeface="+mn-lt"/>
              </a:rPr>
              <a:t>PBT reminder: Must commit to meeting security requirements, accounting for, and returning all secure materials</a:t>
            </a:r>
            <a:endParaRPr lang="en-US" sz="1200" dirty="0">
              <a:latin typeface="+mn-lt"/>
            </a:endParaRPr>
          </a:p>
        </p:txBody>
      </p:sp>
      <p:sp>
        <p:nvSpPr>
          <p:cNvPr id="4" name="Slide Number Placeholder 3">
            <a:extLst>
              <a:ext uri="{FF2B5EF4-FFF2-40B4-BE49-F238E27FC236}">
                <a16:creationId xmlns:a16="http://schemas.microsoft.com/office/drawing/2014/main" id="{BA64E13D-926A-4DC0-A15F-F57D75D8F699}"/>
              </a:ext>
            </a:extLst>
          </p:cNvPr>
          <p:cNvSpPr>
            <a:spLocks noGrp="1"/>
          </p:cNvSpPr>
          <p:nvPr>
            <p:ph type="sldNum" idx="12"/>
          </p:nvPr>
        </p:nvSpPr>
        <p:spPr/>
        <p:txBody>
          <a:bodyPr>
            <a:normAutofit/>
          </a:bodyPr>
          <a:lstStyle/>
          <a:p>
            <a:fld id="{C479D5F6-EDCB-402A-AC08-4943A1820E8F}" type="slidenum">
              <a:rPr lang="en-US" smtClean="0"/>
              <a:pPr/>
              <a:t>184</a:t>
            </a:fld>
            <a:endParaRPr lang="en-US" dirty="0"/>
          </a:p>
        </p:txBody>
      </p:sp>
      <p:sp>
        <p:nvSpPr>
          <p:cNvPr id="7" name="Diagonal Stripe 6">
            <a:hlinkClick r:id="rId2"/>
            <a:extLst>
              <a:ext uri="{FF2B5EF4-FFF2-40B4-BE49-F238E27FC236}">
                <a16:creationId xmlns:a16="http://schemas.microsoft.com/office/drawing/2014/main" id="{9D192F20-A872-AE38-AFA0-ED044B69B660}"/>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200" b="1" kern="0" dirty="0">
                <a:solidFill>
                  <a:prstClr val="black"/>
                </a:solidFill>
                <a:latin typeface="+mn-lt"/>
                <a:ea typeface="Roboto" panose="02000000000000000000" pitchFamily="2" charset="0"/>
                <a:cs typeface="Roboto" panose="02000000000000000000" pitchFamily="2" charset="0"/>
              </a:rPr>
              <a:t>Contaminated, Damaged,</a:t>
            </a:r>
            <a:r>
              <a:rPr lang="en-US" sz="1200" b="1" dirty="0">
                <a:solidFill>
                  <a:prstClr val="black"/>
                </a:solidFill>
                <a:latin typeface="+mn-lt"/>
                <a:ea typeface="Roboto" panose="02000000000000000000" pitchFamily="2" charset="0"/>
                <a:cs typeface="Roboto" panose="02000000000000000000" pitchFamily="2" charset="0"/>
              </a:rPr>
              <a:t> and</a:t>
            </a:r>
            <a:r>
              <a:rPr lang="en-US" sz="1200" b="1" kern="0" dirty="0">
                <a:solidFill>
                  <a:prstClr val="black"/>
                </a:solidFill>
                <a:latin typeface="+mn-lt"/>
                <a:ea typeface="Roboto" panose="02000000000000000000" pitchFamily="2" charset="0"/>
                <a:cs typeface="Roboto" panose="02000000000000000000" pitchFamily="2" charset="0"/>
              </a:rPr>
              <a:t> Missing Form</a:t>
            </a:r>
          </a:p>
        </p:txBody>
      </p:sp>
    </p:spTree>
    <p:extLst>
      <p:ext uri="{BB962C8B-B14F-4D97-AF65-F5344CB8AC3E}">
        <p14:creationId xmlns:p14="http://schemas.microsoft.com/office/powerpoint/2010/main" val="238674776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61D0C-5F3C-42BB-B9BA-4EB9D990D7BA}"/>
              </a:ext>
            </a:extLst>
          </p:cNvPr>
          <p:cNvSpPr>
            <a:spLocks noGrp="1"/>
          </p:cNvSpPr>
          <p:nvPr>
            <p:ph type="title"/>
          </p:nvPr>
        </p:nvSpPr>
        <p:spPr/>
        <p:txBody>
          <a:bodyPr>
            <a:normAutofit/>
          </a:bodyPr>
          <a:lstStyle/>
          <a:p>
            <a:r>
              <a:rPr lang="en-US" sz="2400" dirty="0"/>
              <a:t>Remember - Secure Materials Must be Returned</a:t>
            </a:r>
          </a:p>
        </p:txBody>
      </p:sp>
      <p:sp>
        <p:nvSpPr>
          <p:cNvPr id="3" name="Content Placeholder 2">
            <a:extLst>
              <a:ext uri="{FF2B5EF4-FFF2-40B4-BE49-F238E27FC236}">
                <a16:creationId xmlns:a16="http://schemas.microsoft.com/office/drawing/2014/main" id="{1A2BF7D0-1978-49A3-89AB-7366FD8BE697}"/>
              </a:ext>
            </a:extLst>
          </p:cNvPr>
          <p:cNvSpPr>
            <a:spLocks noGrp="1"/>
          </p:cNvSpPr>
          <p:nvPr>
            <p:ph type="body" idx="1"/>
          </p:nvPr>
        </p:nvSpPr>
        <p:spPr>
          <a:xfrm>
            <a:off x="311702" y="960305"/>
            <a:ext cx="8487741" cy="3226970"/>
          </a:xfrm>
        </p:spPr>
        <p:txBody>
          <a:bodyPr>
            <a:normAutofit/>
          </a:bodyPr>
          <a:lstStyle/>
          <a:p>
            <a:pPr marL="0" indent="0">
              <a:lnSpc>
                <a:spcPct val="100000"/>
              </a:lnSpc>
              <a:buNone/>
              <a:defRPr/>
            </a:pPr>
            <a:r>
              <a:rPr lang="en-US" sz="1800" dirty="0">
                <a:solidFill>
                  <a:sysClr val="windowText" lastClr="000000"/>
                </a:solidFill>
              </a:rPr>
              <a:t>Make sure all materials are accounted for and returned</a:t>
            </a:r>
          </a:p>
          <a:p>
            <a:pPr marL="485764" indent="-285750">
              <a:lnSpc>
                <a:spcPct val="100000"/>
              </a:lnSpc>
              <a:defRPr/>
            </a:pPr>
            <a:r>
              <a:rPr lang="en-US" sz="1800" dirty="0">
                <a:solidFill>
                  <a:sysClr val="windowText" lastClr="000000"/>
                </a:solidFill>
              </a:rPr>
              <a:t>Every test book and auditory/signed presentation script has a secure barcode and is tracked by Pearson and CDE</a:t>
            </a:r>
          </a:p>
          <a:p>
            <a:pPr marL="485764" indent="-285750">
              <a:lnSpc>
                <a:spcPct val="100000"/>
              </a:lnSpc>
              <a:defRPr/>
            </a:pPr>
            <a:r>
              <a:rPr lang="en-US" sz="1800" dirty="0">
                <a:solidFill>
                  <a:sysClr val="windowText" lastClr="000000"/>
                </a:solidFill>
              </a:rPr>
              <a:t>Every secure test item must be returned</a:t>
            </a:r>
          </a:p>
          <a:p>
            <a:pPr>
              <a:lnSpc>
                <a:spcPct val="100000"/>
              </a:lnSpc>
              <a:defRPr/>
            </a:pPr>
            <a:endParaRPr lang="en-US" sz="1800" dirty="0">
              <a:solidFill>
                <a:sysClr val="windowText" lastClr="000000"/>
              </a:solidFill>
            </a:endParaRPr>
          </a:p>
          <a:p>
            <a:pPr marL="0" indent="0">
              <a:lnSpc>
                <a:spcPct val="100000"/>
              </a:lnSpc>
              <a:buNone/>
              <a:defRPr/>
            </a:pPr>
            <a:r>
              <a:rPr lang="en-US" sz="1800" dirty="0">
                <a:solidFill>
                  <a:sysClr val="windowText" lastClr="000000"/>
                </a:solidFill>
              </a:rPr>
              <a:t>If any material is destroyed locally (e.g., due to contamination), complete </a:t>
            </a:r>
            <a:r>
              <a:rPr lang="en-US" sz="1800" i="1" dirty="0">
                <a:solidFill>
                  <a:sysClr val="windowText" lastClr="000000"/>
                </a:solidFill>
              </a:rPr>
              <a:t>Form to Report Contaminated, Damaged, or Missing Materials </a:t>
            </a:r>
            <a:r>
              <a:rPr lang="en-US" sz="1800" dirty="0">
                <a:solidFill>
                  <a:sysClr val="windowText" lastClr="000000"/>
                </a:solidFill>
              </a:rPr>
              <a:t>and notify CDE</a:t>
            </a:r>
          </a:p>
          <a:p>
            <a:pPr marL="0" indent="0">
              <a:lnSpc>
                <a:spcPct val="100000"/>
              </a:lnSpc>
              <a:buNone/>
              <a:defRPr/>
            </a:pPr>
            <a:endParaRPr lang="en-US" sz="1800" dirty="0">
              <a:solidFill>
                <a:sysClr val="windowText" lastClr="000000"/>
              </a:solidFill>
            </a:endParaRPr>
          </a:p>
          <a:p>
            <a:pPr marL="0" indent="0">
              <a:lnSpc>
                <a:spcPct val="100000"/>
              </a:lnSpc>
              <a:buNone/>
              <a:defRPr/>
            </a:pPr>
            <a:r>
              <a:rPr lang="en-US" sz="1800" dirty="0">
                <a:solidFill>
                  <a:sysClr val="windowText" lastClr="000000"/>
                </a:solidFill>
              </a:rPr>
              <a:t>Keep track of UPS tracking numbers when returning materials to Pearson</a:t>
            </a:r>
          </a:p>
        </p:txBody>
      </p:sp>
      <p:sp>
        <p:nvSpPr>
          <p:cNvPr id="4" name="Slide Number Placeholder 3">
            <a:extLst>
              <a:ext uri="{FF2B5EF4-FFF2-40B4-BE49-F238E27FC236}">
                <a16:creationId xmlns:a16="http://schemas.microsoft.com/office/drawing/2014/main" id="{C676E0B7-C657-4C9A-85BB-219DB4EE8D90}"/>
              </a:ext>
            </a:extLst>
          </p:cNvPr>
          <p:cNvSpPr>
            <a:spLocks noGrp="1"/>
          </p:cNvSpPr>
          <p:nvPr>
            <p:ph type="sldNum" idx="12"/>
          </p:nvPr>
        </p:nvSpPr>
        <p:spPr/>
        <p:txBody>
          <a:bodyPr>
            <a:normAutofit/>
          </a:bodyPr>
          <a:lstStyle/>
          <a:p>
            <a:fld id="{C479D5F6-EDCB-402A-AC08-4943A1820E8F}" type="slidenum">
              <a:rPr lang="en-US" smtClean="0"/>
              <a:pPr/>
              <a:t>185</a:t>
            </a:fld>
            <a:endParaRPr lang="en-US" dirty="0"/>
          </a:p>
        </p:txBody>
      </p:sp>
      <p:sp>
        <p:nvSpPr>
          <p:cNvPr id="7" name="Diagonal Stripe 6">
            <a:hlinkClick r:id="rId2"/>
            <a:extLst>
              <a:ext uri="{FF2B5EF4-FFF2-40B4-BE49-F238E27FC236}">
                <a16:creationId xmlns:a16="http://schemas.microsoft.com/office/drawing/2014/main" id="{50C97129-CB56-12C1-A4E3-9B875ED5D3B0}"/>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200" b="1" kern="0" dirty="0">
                <a:solidFill>
                  <a:prstClr val="black"/>
                </a:solidFill>
                <a:latin typeface="+mn-lt"/>
                <a:ea typeface="Roboto" panose="02000000000000000000" pitchFamily="2" charset="0"/>
                <a:cs typeface="Roboto" panose="02000000000000000000" pitchFamily="2" charset="0"/>
              </a:rPr>
              <a:t>Contaminated, Damaged,</a:t>
            </a:r>
            <a:r>
              <a:rPr lang="en-US" sz="1200" b="1" dirty="0">
                <a:solidFill>
                  <a:prstClr val="black"/>
                </a:solidFill>
                <a:latin typeface="+mn-lt"/>
                <a:ea typeface="Roboto" panose="02000000000000000000" pitchFamily="2" charset="0"/>
                <a:cs typeface="Roboto" panose="02000000000000000000" pitchFamily="2" charset="0"/>
              </a:rPr>
              <a:t> and</a:t>
            </a:r>
            <a:r>
              <a:rPr lang="en-US" sz="1200" b="1" kern="0" dirty="0">
                <a:solidFill>
                  <a:prstClr val="black"/>
                </a:solidFill>
                <a:latin typeface="+mn-lt"/>
                <a:ea typeface="Roboto" panose="02000000000000000000" pitchFamily="2" charset="0"/>
                <a:cs typeface="Roboto" panose="02000000000000000000" pitchFamily="2" charset="0"/>
              </a:rPr>
              <a:t> Missing Form</a:t>
            </a:r>
          </a:p>
        </p:txBody>
      </p:sp>
    </p:spTree>
    <p:extLst>
      <p:ext uri="{BB962C8B-B14F-4D97-AF65-F5344CB8AC3E}">
        <p14:creationId xmlns:p14="http://schemas.microsoft.com/office/powerpoint/2010/main" val="53980594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7E9C7-A46D-4D52-A746-EA456AFBA6A2}"/>
              </a:ext>
            </a:extLst>
          </p:cNvPr>
          <p:cNvSpPr>
            <a:spLocks noGrp="1"/>
          </p:cNvSpPr>
          <p:nvPr>
            <p:ph type="title"/>
          </p:nvPr>
        </p:nvSpPr>
        <p:spPr/>
        <p:txBody>
          <a:bodyPr>
            <a:normAutofit/>
          </a:bodyPr>
          <a:lstStyle/>
          <a:p>
            <a:r>
              <a:rPr lang="en-US" sz="2800" dirty="0"/>
              <a:t>CMAS Forms</a:t>
            </a:r>
          </a:p>
        </p:txBody>
      </p:sp>
      <p:sp>
        <p:nvSpPr>
          <p:cNvPr id="3" name="Content Placeholder 2">
            <a:extLst>
              <a:ext uri="{FF2B5EF4-FFF2-40B4-BE49-F238E27FC236}">
                <a16:creationId xmlns:a16="http://schemas.microsoft.com/office/drawing/2014/main" id="{6EB9FE91-B312-44BC-8F66-00CA14608BA5}"/>
              </a:ext>
            </a:extLst>
          </p:cNvPr>
          <p:cNvSpPr>
            <a:spLocks noGrp="1"/>
          </p:cNvSpPr>
          <p:nvPr>
            <p:ph type="body" idx="1"/>
          </p:nvPr>
        </p:nvSpPr>
        <p:spPr>
          <a:xfrm>
            <a:off x="311702" y="961292"/>
            <a:ext cx="8675990" cy="3394960"/>
          </a:xfrm>
        </p:spPr>
        <p:txBody>
          <a:bodyPr>
            <a:noAutofit/>
          </a:bodyPr>
          <a:lstStyle/>
          <a:p>
            <a:pPr marL="0" indent="0">
              <a:lnSpc>
                <a:spcPct val="100000"/>
              </a:lnSpc>
              <a:buNone/>
              <a:defRPr/>
            </a:pPr>
            <a:r>
              <a:rPr lang="en-US" sz="1800" dirty="0">
                <a:solidFill>
                  <a:srgbClr val="040404"/>
                </a:solidFill>
              </a:rPr>
              <a:t>Return all </a:t>
            </a:r>
            <a:r>
              <a:rPr lang="en-US" sz="1800" u="sng" dirty="0">
                <a:solidFill>
                  <a:srgbClr val="040404"/>
                </a:solidFill>
              </a:rPr>
              <a:t>district level</a:t>
            </a:r>
            <a:r>
              <a:rPr lang="en-US" sz="1800" dirty="0">
                <a:solidFill>
                  <a:srgbClr val="040404"/>
                </a:solidFill>
              </a:rPr>
              <a:t> PDF forms through </a:t>
            </a:r>
            <a:r>
              <a:rPr lang="en-US" sz="1800" b="1" dirty="0">
                <a:solidFill>
                  <a:srgbClr val="040404"/>
                </a:solidFill>
              </a:rPr>
              <a:t>CDE Assessment Division Syncplicity  Assessment Forms</a:t>
            </a:r>
            <a:r>
              <a:rPr lang="en-US" sz="1800" dirty="0">
                <a:solidFill>
                  <a:srgbClr val="040404"/>
                </a:solidFill>
              </a:rPr>
              <a:t> folder, then notify the CDE CMAS contact </a:t>
            </a:r>
          </a:p>
          <a:p>
            <a:pPr marL="320040" indent="-285750">
              <a:lnSpc>
                <a:spcPct val="100000"/>
              </a:lnSpc>
              <a:defRPr/>
            </a:pPr>
            <a:r>
              <a:rPr lang="en-US" dirty="0">
                <a:solidFill>
                  <a:srgbClr val="040404"/>
                </a:solidFill>
              </a:rPr>
              <a:t>The following forms are found at the indicated links or in the </a:t>
            </a:r>
            <a:r>
              <a:rPr lang="en-US" i="1" dirty="0">
                <a:solidFill>
                  <a:srgbClr val="040404"/>
                </a:solidFill>
              </a:rPr>
              <a:t>Procedures Manual</a:t>
            </a:r>
            <a:r>
              <a:rPr lang="en-US" dirty="0">
                <a:solidFill>
                  <a:srgbClr val="040404"/>
                </a:solidFill>
              </a:rPr>
              <a:t>:</a:t>
            </a:r>
          </a:p>
          <a:p>
            <a:pPr marL="661987" lvl="1" indent="-285750">
              <a:lnSpc>
                <a:spcPct val="100000"/>
              </a:lnSpc>
              <a:buFont typeface="Arial" panose="020B0604020202020204" pitchFamily="34" charset="0"/>
              <a:buChar char="•"/>
              <a:defRPr/>
            </a:pPr>
            <a:r>
              <a:rPr lang="en-US" sz="1600" dirty="0">
                <a:solidFill>
                  <a:srgbClr val="040404"/>
                </a:solidFill>
                <a:latin typeface="+mn-lt"/>
              </a:rPr>
              <a:t>Before testing</a:t>
            </a:r>
          </a:p>
          <a:p>
            <a:pPr marL="1005840" lvl="2" indent="-285750">
              <a:lnSpc>
                <a:spcPct val="100000"/>
              </a:lnSpc>
              <a:buFont typeface="Arial" panose="020B0604020202020204" pitchFamily="34" charset="0"/>
              <a:buChar char="•"/>
              <a:defRPr/>
            </a:pPr>
            <a:r>
              <a:rPr lang="en-US" sz="1200" dirty="0">
                <a:solidFill>
                  <a:prstClr val="black"/>
                </a:solidFill>
                <a:latin typeface="+mn-lt"/>
              </a:rPr>
              <a:t>SAC, DTC, Sensitive Data, and TA </a:t>
            </a:r>
            <a:r>
              <a:rPr lang="en-US" sz="1200" i="1" dirty="0">
                <a:solidFill>
                  <a:prstClr val="black"/>
                </a:solidFill>
                <a:latin typeface="+mn-lt"/>
                <a:hlinkClick r:id="rId2"/>
              </a:rPr>
              <a:t>Security Agreements</a:t>
            </a:r>
            <a:r>
              <a:rPr lang="en-US" sz="1200" i="1" dirty="0">
                <a:solidFill>
                  <a:prstClr val="black"/>
                </a:solidFill>
                <a:latin typeface="+mn-lt"/>
              </a:rPr>
              <a:t> </a:t>
            </a:r>
            <a:r>
              <a:rPr lang="en-US" sz="1200" dirty="0">
                <a:solidFill>
                  <a:prstClr val="black"/>
                </a:solidFill>
                <a:latin typeface="+mn-lt"/>
              </a:rPr>
              <a:t>(Appendix B) </a:t>
            </a:r>
            <a:r>
              <a:rPr lang="en-US" sz="1200" i="1" dirty="0">
                <a:solidFill>
                  <a:prstClr val="black"/>
                </a:solidFill>
                <a:latin typeface="+mn-lt"/>
              </a:rPr>
              <a:t>- </a:t>
            </a:r>
            <a:r>
              <a:rPr lang="en-US" sz="1200" dirty="0">
                <a:solidFill>
                  <a:prstClr val="black"/>
                </a:solidFill>
                <a:latin typeface="+mn-lt"/>
              </a:rPr>
              <a:t>maintained locally</a:t>
            </a:r>
          </a:p>
          <a:p>
            <a:pPr marL="1005840" lvl="2" indent="-285750">
              <a:lnSpc>
                <a:spcPct val="100000"/>
              </a:lnSpc>
              <a:buFont typeface="Arial" panose="020B0604020202020204" pitchFamily="34" charset="0"/>
              <a:buChar char="•"/>
              <a:defRPr/>
            </a:pPr>
            <a:r>
              <a:rPr lang="en-US" sz="1200" dirty="0">
                <a:solidFill>
                  <a:srgbClr val="040404"/>
                </a:solidFill>
                <a:latin typeface="+mn-lt"/>
              </a:rPr>
              <a:t>DAC</a:t>
            </a:r>
            <a:r>
              <a:rPr lang="en-US" sz="1200" i="1" dirty="0">
                <a:solidFill>
                  <a:srgbClr val="040404"/>
                </a:solidFill>
                <a:latin typeface="+mn-lt"/>
              </a:rPr>
              <a:t> Security Agreement </a:t>
            </a:r>
            <a:r>
              <a:rPr lang="en-US" sz="1200" dirty="0">
                <a:solidFill>
                  <a:srgbClr val="040404"/>
                </a:solidFill>
                <a:latin typeface="+mn-lt"/>
              </a:rPr>
              <a:t>(link shared in DAC training)</a:t>
            </a:r>
            <a:endParaRPr lang="en-US" sz="1200" dirty="0">
              <a:solidFill>
                <a:prstClr val="black"/>
              </a:solidFill>
              <a:latin typeface="+mn-lt"/>
            </a:endParaRPr>
          </a:p>
          <a:p>
            <a:pPr marL="1005840" lvl="2" indent="-285750">
              <a:lnSpc>
                <a:spcPct val="100000"/>
              </a:lnSpc>
              <a:buFont typeface="Arial" panose="020B0604020202020204" pitchFamily="34" charset="0"/>
              <a:buChar char="•"/>
              <a:defRPr/>
            </a:pPr>
            <a:r>
              <a:rPr lang="en-US" sz="1200" i="1" dirty="0">
                <a:solidFill>
                  <a:prstClr val="black"/>
                </a:solidFill>
                <a:latin typeface="+mn-lt"/>
                <a:hlinkClick r:id="rId3"/>
              </a:rPr>
              <a:t>Verification of District Training</a:t>
            </a:r>
            <a:r>
              <a:rPr lang="en-US" sz="1200" dirty="0">
                <a:solidFill>
                  <a:prstClr val="black"/>
                </a:solidFill>
                <a:latin typeface="+mn-lt"/>
              </a:rPr>
              <a:t> (Appendix C) - requires Superintendent’s signature</a:t>
            </a:r>
          </a:p>
          <a:p>
            <a:pPr marL="661987" lvl="1" indent="-285750">
              <a:lnSpc>
                <a:spcPct val="100000"/>
              </a:lnSpc>
              <a:buFont typeface="Arial" panose="020B0604020202020204" pitchFamily="34" charset="0"/>
              <a:buChar char="•"/>
              <a:defRPr/>
            </a:pPr>
            <a:r>
              <a:rPr lang="en-US" sz="1600" dirty="0">
                <a:solidFill>
                  <a:prstClr val="black"/>
                </a:solidFill>
                <a:latin typeface="+mn-lt"/>
              </a:rPr>
              <a:t>During Testing</a:t>
            </a:r>
          </a:p>
          <a:p>
            <a:pPr marL="1005840" lvl="2" indent="-285750">
              <a:lnSpc>
                <a:spcPct val="100000"/>
              </a:lnSpc>
              <a:buFont typeface="Arial" panose="020B0604020202020204" pitchFamily="34" charset="0"/>
              <a:buChar char="•"/>
              <a:defRPr/>
            </a:pPr>
            <a:r>
              <a:rPr lang="en-US" sz="1200" dirty="0">
                <a:solidFill>
                  <a:prstClr val="black"/>
                </a:solidFill>
                <a:latin typeface="+mn-lt"/>
              </a:rPr>
              <a:t>School Chain of Custody - maintained locally</a:t>
            </a:r>
          </a:p>
          <a:p>
            <a:pPr marL="1005840" lvl="2" indent="-285750">
              <a:lnSpc>
                <a:spcPct val="100000"/>
              </a:lnSpc>
              <a:buFont typeface="Arial" panose="020B0604020202020204" pitchFamily="34" charset="0"/>
              <a:buChar char="•"/>
              <a:defRPr/>
            </a:pPr>
            <a:r>
              <a:rPr lang="en-US" sz="1200" i="1" dirty="0">
                <a:solidFill>
                  <a:prstClr val="black"/>
                </a:solidFill>
                <a:latin typeface="+mn-lt"/>
                <a:hlinkClick r:id="rId4"/>
              </a:rPr>
              <a:t>Testing Irregularity or Security Breach</a:t>
            </a:r>
            <a:r>
              <a:rPr lang="en-US" sz="1200" dirty="0">
                <a:solidFill>
                  <a:prstClr val="black"/>
                </a:solidFill>
                <a:latin typeface="+mn-lt"/>
              </a:rPr>
              <a:t> (Appendix D) and </a:t>
            </a:r>
            <a:r>
              <a:rPr lang="en-US" sz="1200" i="1" dirty="0">
                <a:solidFill>
                  <a:prstClr val="black"/>
                </a:solidFill>
                <a:latin typeface="+mn-lt"/>
                <a:hlinkClick r:id="rId5"/>
              </a:rPr>
              <a:t>TIR Tracking Spreadsheet</a:t>
            </a:r>
            <a:r>
              <a:rPr lang="en-US" sz="1200" i="1" dirty="0">
                <a:solidFill>
                  <a:prstClr val="black"/>
                </a:solidFill>
                <a:latin typeface="+mn-lt"/>
              </a:rPr>
              <a:t> </a:t>
            </a:r>
            <a:r>
              <a:rPr lang="en-US" sz="1200" dirty="0">
                <a:solidFill>
                  <a:prstClr val="black"/>
                </a:solidFill>
                <a:latin typeface="+mn-lt"/>
              </a:rPr>
              <a:t>(CMAS Training Page)</a:t>
            </a:r>
          </a:p>
          <a:p>
            <a:pPr marL="1005840" lvl="2" indent="-285750">
              <a:lnSpc>
                <a:spcPct val="100000"/>
              </a:lnSpc>
              <a:buFont typeface="Arial" panose="020B0604020202020204" pitchFamily="34" charset="0"/>
              <a:buChar char="•"/>
              <a:defRPr/>
            </a:pPr>
            <a:r>
              <a:rPr lang="en-US" sz="1200" i="1" dirty="0">
                <a:solidFill>
                  <a:prstClr val="black"/>
                </a:solidFill>
                <a:latin typeface="+mn-lt"/>
                <a:hlinkClick r:id="rId6"/>
              </a:rPr>
              <a:t>Contaminated, Damaged, or Missing Materials</a:t>
            </a:r>
            <a:r>
              <a:rPr lang="en-US" sz="1200" i="1" dirty="0">
                <a:solidFill>
                  <a:prstClr val="black"/>
                </a:solidFill>
                <a:latin typeface="+mn-lt"/>
              </a:rPr>
              <a:t> </a:t>
            </a:r>
            <a:r>
              <a:rPr lang="en-US" sz="1200" dirty="0">
                <a:solidFill>
                  <a:prstClr val="black"/>
                </a:solidFill>
                <a:latin typeface="+mn-lt"/>
              </a:rPr>
              <a:t>(Appendix E)</a:t>
            </a:r>
          </a:p>
          <a:p>
            <a:pPr marL="661987" lvl="1" indent="-285750">
              <a:lnSpc>
                <a:spcPct val="100000"/>
              </a:lnSpc>
              <a:buFont typeface="Arial" panose="020B0604020202020204" pitchFamily="34" charset="0"/>
              <a:buChar char="•"/>
              <a:defRPr/>
            </a:pPr>
            <a:r>
              <a:rPr lang="en-US" sz="1600" dirty="0">
                <a:solidFill>
                  <a:prstClr val="black"/>
                </a:solidFill>
                <a:latin typeface="+mn-lt"/>
              </a:rPr>
              <a:t>After Testing</a:t>
            </a:r>
          </a:p>
          <a:p>
            <a:pPr marL="1005840" lvl="2" indent="-285750">
              <a:lnSpc>
                <a:spcPct val="100000"/>
              </a:lnSpc>
              <a:buFont typeface="Arial" panose="020B0604020202020204" pitchFamily="34" charset="0"/>
              <a:buChar char="•"/>
              <a:defRPr/>
            </a:pPr>
            <a:r>
              <a:rPr lang="en-US" sz="1200" i="1" dirty="0">
                <a:solidFill>
                  <a:prstClr val="black"/>
                </a:solidFill>
                <a:latin typeface="+mn-lt"/>
                <a:hlinkClick r:id="rId7"/>
              </a:rPr>
              <a:t>Post-test Compliance</a:t>
            </a:r>
            <a:r>
              <a:rPr lang="en-US" sz="1200" i="1" dirty="0">
                <a:solidFill>
                  <a:prstClr val="black"/>
                </a:solidFill>
                <a:latin typeface="+mn-lt"/>
              </a:rPr>
              <a:t> </a:t>
            </a:r>
            <a:r>
              <a:rPr lang="en-US" sz="1200" dirty="0">
                <a:solidFill>
                  <a:prstClr val="black"/>
                </a:solidFill>
                <a:latin typeface="+mn-lt"/>
              </a:rPr>
              <a:t>(Appendix C</a:t>
            </a:r>
            <a:r>
              <a:rPr lang="en-US" sz="1200" u="sng" dirty="0">
                <a:latin typeface="+mn-lt"/>
              </a:rPr>
              <a:t>)</a:t>
            </a:r>
            <a:r>
              <a:rPr lang="en-US" sz="1200" dirty="0">
                <a:solidFill>
                  <a:prstClr val="black"/>
                </a:solidFill>
                <a:latin typeface="+mn-lt"/>
              </a:rPr>
              <a:t> - requires Superintendent’s signature</a:t>
            </a:r>
            <a:endParaRPr lang="en-US" sz="1200" dirty="0">
              <a:solidFill>
                <a:srgbClr val="040404"/>
              </a:solidFill>
              <a:latin typeface="+mn-lt"/>
            </a:endParaRPr>
          </a:p>
          <a:p>
            <a:pPr marL="1005840" lvl="2" indent="-285750">
              <a:lnSpc>
                <a:spcPct val="100000"/>
              </a:lnSpc>
              <a:buFont typeface="Arial" panose="020B0604020202020204" pitchFamily="34" charset="0"/>
              <a:buChar char="•"/>
              <a:defRPr/>
            </a:pPr>
            <a:r>
              <a:rPr lang="en-US" sz="1200" i="1" dirty="0">
                <a:solidFill>
                  <a:srgbClr val="040404"/>
                </a:solidFill>
                <a:latin typeface="+mn-lt"/>
                <a:hlinkClick r:id="rId8"/>
              </a:rPr>
              <a:t>Scratch Paper Verification</a:t>
            </a:r>
            <a:r>
              <a:rPr lang="en-US" sz="1200" i="1" dirty="0">
                <a:solidFill>
                  <a:srgbClr val="040404"/>
                </a:solidFill>
                <a:latin typeface="+mn-lt"/>
              </a:rPr>
              <a:t> </a:t>
            </a:r>
            <a:r>
              <a:rPr lang="en-US" sz="1200" dirty="0">
                <a:solidFill>
                  <a:srgbClr val="040404"/>
                </a:solidFill>
                <a:latin typeface="+mn-lt"/>
              </a:rPr>
              <a:t>(Appendix C)</a:t>
            </a:r>
            <a:endParaRPr lang="en-US" sz="1200" dirty="0">
              <a:solidFill>
                <a:prstClr val="black"/>
              </a:solidFill>
              <a:latin typeface="+mn-lt"/>
            </a:endParaRPr>
          </a:p>
          <a:p>
            <a:pPr marL="1005840" lvl="2" indent="-285750">
              <a:lnSpc>
                <a:spcPct val="100000"/>
              </a:lnSpc>
              <a:buFont typeface="Arial" panose="020B0604020202020204" pitchFamily="34" charset="0"/>
              <a:buChar char="•"/>
              <a:defRPr/>
            </a:pPr>
            <a:r>
              <a:rPr lang="en-US" sz="1200" i="1" dirty="0">
                <a:solidFill>
                  <a:srgbClr val="040404"/>
                </a:solidFill>
                <a:latin typeface="+mn-lt"/>
                <a:hlinkClick r:id="rId9"/>
              </a:rPr>
              <a:t>Secure Data Removal</a:t>
            </a:r>
            <a:r>
              <a:rPr lang="en-US" sz="1200" i="1" dirty="0">
                <a:solidFill>
                  <a:srgbClr val="040404"/>
                </a:solidFill>
                <a:latin typeface="+mn-lt"/>
              </a:rPr>
              <a:t> </a:t>
            </a:r>
            <a:r>
              <a:rPr lang="en-US" sz="1200" dirty="0">
                <a:solidFill>
                  <a:prstClr val="black"/>
                </a:solidFill>
                <a:latin typeface="+mn-lt"/>
              </a:rPr>
              <a:t>(Appendix G) - maintained locally</a:t>
            </a:r>
          </a:p>
        </p:txBody>
      </p:sp>
      <p:sp>
        <p:nvSpPr>
          <p:cNvPr id="5" name="Title 4">
            <a:extLst>
              <a:ext uri="{FF2B5EF4-FFF2-40B4-BE49-F238E27FC236}">
                <a16:creationId xmlns:a16="http://schemas.microsoft.com/office/drawing/2014/main" id="{208E9DA1-C0C0-9C8E-711D-3D8C79378486}"/>
              </a:ext>
            </a:extLst>
          </p:cNvPr>
          <p:cNvSpPr>
            <a:spLocks noGrp="1"/>
          </p:cNvSpPr>
          <p:nvPr>
            <p:ph type="title" idx="2"/>
          </p:nvPr>
        </p:nvSpPr>
        <p:spPr>
          <a:xfrm>
            <a:off x="2118311" y="4356252"/>
            <a:ext cx="4874521" cy="393599"/>
          </a:xfrm>
        </p:spPr>
        <p:txBody>
          <a:bodyPr anchor="ctr"/>
          <a:lstStyle/>
          <a:p>
            <a:pPr algn="ctr"/>
            <a:r>
              <a:rPr lang="en-US" sz="1200" b="1" dirty="0">
                <a:latin typeface="+mn-lt"/>
              </a:rPr>
              <a:t>Note: </a:t>
            </a:r>
            <a:r>
              <a:rPr lang="en-US" sz="1200" dirty="0">
                <a:solidFill>
                  <a:prstClr val="black"/>
                </a:solidFill>
                <a:latin typeface="+mn-lt"/>
              </a:rPr>
              <a:t>Only use Spring 2025 forms with CDE logo</a:t>
            </a:r>
            <a:endParaRPr lang="en-US" sz="1200" dirty="0">
              <a:latin typeface="+mn-lt"/>
            </a:endParaRPr>
          </a:p>
        </p:txBody>
      </p:sp>
      <p:sp>
        <p:nvSpPr>
          <p:cNvPr id="4" name="Slide Number Placeholder 3">
            <a:extLst>
              <a:ext uri="{FF2B5EF4-FFF2-40B4-BE49-F238E27FC236}">
                <a16:creationId xmlns:a16="http://schemas.microsoft.com/office/drawing/2014/main" id="{42CC57A0-9938-4088-8AC3-D96F17F446EC}"/>
              </a:ext>
            </a:extLst>
          </p:cNvPr>
          <p:cNvSpPr>
            <a:spLocks noGrp="1"/>
          </p:cNvSpPr>
          <p:nvPr>
            <p:ph type="sldNum" idx="12"/>
          </p:nvPr>
        </p:nvSpPr>
        <p:spPr/>
        <p:txBody>
          <a:bodyPr>
            <a:normAutofit/>
          </a:bodyPr>
          <a:lstStyle/>
          <a:p>
            <a:fld id="{C479D5F6-EDCB-402A-AC08-4943A1820E8F}" type="slidenum">
              <a:rPr lang="en-US" smtClean="0"/>
              <a:pPr/>
              <a:t>186</a:t>
            </a:fld>
            <a:endParaRPr lang="en-US" dirty="0"/>
          </a:p>
        </p:txBody>
      </p:sp>
      <p:sp>
        <p:nvSpPr>
          <p:cNvPr id="6" name="Diagonal Stripe 5">
            <a:hlinkClick r:id="rId10"/>
            <a:extLst>
              <a:ext uri="{FF2B5EF4-FFF2-40B4-BE49-F238E27FC236}">
                <a16:creationId xmlns:a16="http://schemas.microsoft.com/office/drawing/2014/main" id="{724534F7-43BC-8B56-1600-78D003687E3F}"/>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800" b="1" kern="0" dirty="0">
                <a:solidFill>
                  <a:prstClr val="black"/>
                </a:solidFill>
                <a:latin typeface="+mn-lt"/>
                <a:ea typeface="Roboto" panose="02000000000000000000" pitchFamily="2" charset="0"/>
                <a:cs typeface="Roboto" panose="02000000000000000000" pitchFamily="2" charset="0"/>
              </a:rPr>
              <a:t>All CMAS Forms</a:t>
            </a:r>
          </a:p>
        </p:txBody>
      </p:sp>
    </p:spTree>
    <p:extLst>
      <p:ext uri="{BB962C8B-B14F-4D97-AF65-F5344CB8AC3E}">
        <p14:creationId xmlns:p14="http://schemas.microsoft.com/office/powerpoint/2010/main" val="83201660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71B62-D25B-6D8B-63B0-B2282007237A}"/>
              </a:ext>
            </a:extLst>
          </p:cNvPr>
          <p:cNvSpPr>
            <a:spLocks noGrp="1"/>
          </p:cNvSpPr>
          <p:nvPr>
            <p:ph type="title"/>
          </p:nvPr>
        </p:nvSpPr>
        <p:spPr/>
        <p:txBody>
          <a:bodyPr/>
          <a:lstStyle/>
          <a:p>
            <a:r>
              <a:rPr lang="en-US" dirty="0"/>
              <a:t>PAnext Clean-up</a:t>
            </a:r>
          </a:p>
        </p:txBody>
      </p:sp>
    </p:spTree>
    <p:extLst>
      <p:ext uri="{BB962C8B-B14F-4D97-AF65-F5344CB8AC3E}">
        <p14:creationId xmlns:p14="http://schemas.microsoft.com/office/powerpoint/2010/main" val="368421100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A440D-A63F-4ADD-9659-C4BAC24B790D}"/>
              </a:ext>
            </a:extLst>
          </p:cNvPr>
          <p:cNvSpPr>
            <a:spLocks noGrp="1"/>
          </p:cNvSpPr>
          <p:nvPr>
            <p:ph type="title"/>
          </p:nvPr>
        </p:nvSpPr>
        <p:spPr/>
        <p:txBody>
          <a:bodyPr>
            <a:normAutofit/>
          </a:bodyPr>
          <a:lstStyle/>
          <a:p>
            <a:r>
              <a:rPr lang="en-US" sz="2800" dirty="0" err="1"/>
              <a:t>PAnext</a:t>
            </a:r>
            <a:r>
              <a:rPr lang="en-US" sz="2800" dirty="0"/>
              <a:t> Clean-up Activities – CBT and PBT</a:t>
            </a:r>
          </a:p>
        </p:txBody>
      </p:sp>
      <p:sp>
        <p:nvSpPr>
          <p:cNvPr id="3" name="Content Placeholder 2">
            <a:extLst>
              <a:ext uri="{FF2B5EF4-FFF2-40B4-BE49-F238E27FC236}">
                <a16:creationId xmlns:a16="http://schemas.microsoft.com/office/drawing/2014/main" id="{074F1BFE-877A-4467-ACAE-1846FBA36B4A}"/>
              </a:ext>
            </a:extLst>
          </p:cNvPr>
          <p:cNvSpPr>
            <a:spLocks noGrp="1"/>
          </p:cNvSpPr>
          <p:nvPr>
            <p:ph type="body" idx="1"/>
          </p:nvPr>
        </p:nvSpPr>
        <p:spPr>
          <a:xfrm>
            <a:off x="311702" y="930031"/>
            <a:ext cx="8487741" cy="3257244"/>
          </a:xfrm>
        </p:spPr>
        <p:txBody>
          <a:bodyPr>
            <a:noAutofit/>
          </a:bodyPr>
          <a:lstStyle/>
          <a:p>
            <a:pPr marL="0" indent="0">
              <a:lnSpc>
                <a:spcPct val="100000"/>
              </a:lnSpc>
              <a:buNone/>
              <a:defRPr/>
            </a:pPr>
            <a:r>
              <a:rPr lang="en-US" sz="1800" dirty="0">
                <a:solidFill>
                  <a:sysClr val="windowText" lastClr="000000"/>
                </a:solidFill>
              </a:rPr>
              <a:t>Student demographic data in </a:t>
            </a:r>
            <a:r>
              <a:rPr lang="en-US" sz="1800" dirty="0" err="1">
                <a:solidFill>
                  <a:sysClr val="windowText" lastClr="000000"/>
                </a:solidFill>
              </a:rPr>
              <a:t>PAnext</a:t>
            </a:r>
            <a:r>
              <a:rPr lang="en-US" sz="1800" dirty="0">
                <a:solidFill>
                  <a:sysClr val="windowText" lastClr="000000"/>
                </a:solidFill>
              </a:rPr>
              <a:t> is used for reporting (i.e., individual student performance reports, school/district-level reports, data files)</a:t>
            </a:r>
          </a:p>
          <a:p>
            <a:pPr>
              <a:lnSpc>
                <a:spcPct val="100000"/>
              </a:lnSpc>
              <a:defRPr/>
            </a:pPr>
            <a:endParaRPr lang="en-US" sz="1200" dirty="0">
              <a:solidFill>
                <a:sysClr val="windowText" lastClr="000000"/>
              </a:solidFill>
            </a:endParaRPr>
          </a:p>
          <a:p>
            <a:pPr>
              <a:lnSpc>
                <a:spcPct val="100000"/>
              </a:lnSpc>
              <a:defRPr/>
            </a:pPr>
            <a:r>
              <a:rPr lang="en-US" sz="1200" dirty="0">
                <a:solidFill>
                  <a:sysClr val="windowText" lastClr="000000"/>
                </a:solidFill>
              </a:rPr>
              <a:t>Use Operational Reports to ensure data accuracy: </a:t>
            </a:r>
          </a:p>
          <a:p>
            <a:pPr lvl="1">
              <a:lnSpc>
                <a:spcPct val="100000"/>
              </a:lnSpc>
              <a:buFont typeface="Arial" panose="020B0604020202020204" pitchFamily="34" charset="0"/>
              <a:buChar char="•"/>
              <a:defRPr/>
            </a:pPr>
            <a:r>
              <a:rPr lang="en-US" sz="1200" b="1" dirty="0">
                <a:solidFill>
                  <a:sysClr val="windowText" lastClr="000000"/>
                </a:solidFill>
                <a:latin typeface="+mn-lt"/>
              </a:rPr>
              <a:t>Reports &gt; Operational Reports &gt; Students &amp; Registrations &gt;</a:t>
            </a:r>
            <a:r>
              <a:rPr lang="en-US" sz="1200" dirty="0">
                <a:solidFill>
                  <a:sysClr val="windowText" lastClr="000000"/>
                </a:solidFill>
                <a:latin typeface="+mn-lt"/>
              </a:rPr>
              <a:t> </a:t>
            </a:r>
          </a:p>
          <a:p>
            <a:pPr lvl="2">
              <a:lnSpc>
                <a:spcPct val="100000"/>
              </a:lnSpc>
              <a:buFont typeface="Arial" panose="020B0604020202020204" pitchFamily="34" charset="0"/>
              <a:buChar char="•"/>
              <a:defRPr/>
            </a:pPr>
            <a:r>
              <a:rPr lang="en-US" sz="1200" dirty="0">
                <a:solidFill>
                  <a:sysClr val="windowText" lastClr="000000"/>
                </a:solidFill>
                <a:latin typeface="+mn-lt"/>
              </a:rPr>
              <a:t>Not Tested Student Tests (students with a NT Code/Reason applied)</a:t>
            </a:r>
          </a:p>
          <a:p>
            <a:pPr lvl="2">
              <a:lnSpc>
                <a:spcPct val="100000"/>
              </a:lnSpc>
              <a:buFont typeface="Arial" panose="020B0604020202020204" pitchFamily="34" charset="0"/>
              <a:buChar char="•"/>
              <a:defRPr/>
            </a:pPr>
            <a:r>
              <a:rPr lang="en-US" sz="1200" dirty="0">
                <a:solidFill>
                  <a:sysClr val="windowText" lastClr="000000"/>
                </a:solidFill>
                <a:latin typeface="+mn-lt"/>
              </a:rPr>
              <a:t>Void Score Tests (students with a Void Code/Reason applied)</a:t>
            </a:r>
          </a:p>
          <a:p>
            <a:pPr lvl="2">
              <a:lnSpc>
                <a:spcPct val="100000"/>
              </a:lnSpc>
              <a:buFont typeface="Arial" panose="020B0604020202020204" pitchFamily="34" charset="0"/>
              <a:buChar char="•"/>
              <a:defRPr/>
            </a:pPr>
            <a:r>
              <a:rPr lang="en-US" sz="1200" dirty="0">
                <a:solidFill>
                  <a:sysClr val="windowText" lastClr="000000"/>
                </a:solidFill>
                <a:latin typeface="+mn-lt"/>
              </a:rPr>
              <a:t>Students Registered but not Assigned to a Test</a:t>
            </a:r>
          </a:p>
          <a:p>
            <a:pPr lvl="2">
              <a:lnSpc>
                <a:spcPct val="100000"/>
              </a:lnSpc>
              <a:buFont typeface="Arial" panose="020B0604020202020204" pitchFamily="34" charset="0"/>
              <a:buChar char="•"/>
              <a:defRPr/>
            </a:pPr>
            <a:r>
              <a:rPr lang="en-US" sz="1200" dirty="0">
                <a:solidFill>
                  <a:sysClr val="windowText" lastClr="000000"/>
                </a:solidFill>
                <a:latin typeface="+mn-lt"/>
              </a:rPr>
              <a:t>Student Tests that have been Assigned but Not Yet Completed</a:t>
            </a:r>
          </a:p>
          <a:p>
            <a:pPr lvl="2">
              <a:lnSpc>
                <a:spcPct val="100000"/>
              </a:lnSpc>
              <a:buFont typeface="Arial" panose="020B0604020202020204" pitchFamily="34" charset="0"/>
              <a:buChar char="•"/>
              <a:defRPr/>
            </a:pPr>
            <a:r>
              <a:rPr lang="en-US" sz="1200" dirty="0">
                <a:solidFill>
                  <a:sysClr val="windowText" lastClr="000000"/>
                </a:solidFill>
                <a:latin typeface="+mn-lt"/>
              </a:rPr>
              <a:t>Students where Responsible District/School is Different from Testing District/School</a:t>
            </a:r>
          </a:p>
          <a:p>
            <a:pPr lvl="2">
              <a:lnSpc>
                <a:spcPct val="100000"/>
              </a:lnSpc>
              <a:buFont typeface="Arial" panose="020B0604020202020204" pitchFamily="34" charset="0"/>
              <a:buChar char="•"/>
              <a:defRPr/>
            </a:pPr>
            <a:r>
              <a:rPr lang="en-US" sz="1200" dirty="0">
                <a:solidFill>
                  <a:sysClr val="windowText" lastClr="000000"/>
                </a:solidFill>
                <a:latin typeface="+mn-lt"/>
              </a:rPr>
              <a:t>Students with Multiple Tests of Same Subject Area</a:t>
            </a:r>
          </a:p>
          <a:p>
            <a:pPr lvl="1">
              <a:lnSpc>
                <a:spcPct val="100000"/>
              </a:lnSpc>
              <a:buFont typeface="Arial" panose="020B0604020202020204" pitchFamily="34" charset="0"/>
              <a:buChar char="•"/>
              <a:defRPr/>
            </a:pPr>
            <a:endParaRPr lang="en-US" sz="1200" dirty="0">
              <a:solidFill>
                <a:sysClr val="windowText" lastClr="000000"/>
              </a:solidFill>
              <a:latin typeface="+mn-lt"/>
            </a:endParaRPr>
          </a:p>
          <a:p>
            <a:pPr marL="914400" lvl="1" indent="-285750">
              <a:lnSpc>
                <a:spcPct val="100000"/>
              </a:lnSpc>
              <a:buFont typeface="Arial" panose="020B0604020202020204" pitchFamily="34" charset="0"/>
              <a:buChar char="•"/>
              <a:defRPr/>
            </a:pPr>
            <a:r>
              <a:rPr lang="en-US" sz="1200" b="1" dirty="0">
                <a:solidFill>
                  <a:sysClr val="windowText" lastClr="000000"/>
                </a:solidFill>
                <a:latin typeface="+mn-lt"/>
              </a:rPr>
              <a:t>Reports &gt; Operational Reports &gt; Online Testing &gt;</a:t>
            </a:r>
          </a:p>
          <a:p>
            <a:pPr lvl="2">
              <a:lnSpc>
                <a:spcPct val="100000"/>
              </a:lnSpc>
              <a:buFont typeface="Arial" panose="020B0604020202020204" pitchFamily="34" charset="0"/>
              <a:buChar char="•"/>
              <a:defRPr/>
            </a:pPr>
            <a:r>
              <a:rPr lang="en-US" sz="1200" dirty="0">
                <a:solidFill>
                  <a:sysClr val="windowText" lastClr="000000"/>
                </a:solidFill>
                <a:latin typeface="+mn-lt"/>
              </a:rPr>
              <a:t>Online Student Tests Marked Test Complete</a:t>
            </a:r>
          </a:p>
          <a:p>
            <a:pPr marL="1374775" lvl="3" indent="-285750">
              <a:lnSpc>
                <a:spcPct val="100000"/>
              </a:lnSpc>
              <a:buFont typeface="Arial" panose="020B0604020202020204" pitchFamily="34" charset="0"/>
              <a:buChar char="•"/>
              <a:defRPr/>
            </a:pPr>
            <a:r>
              <a:rPr lang="en-US" sz="1200" dirty="0">
                <a:solidFill>
                  <a:sysClr val="windowText" lastClr="000000"/>
                </a:solidFill>
                <a:latin typeface="+mn-lt"/>
              </a:rPr>
              <a:t>For School/District records only – Mark Test Complete Reason does not invalidate</a:t>
            </a:r>
          </a:p>
          <a:p>
            <a:pPr marL="1374775" lvl="3" indent="-285750">
              <a:lnSpc>
                <a:spcPct val="100000"/>
              </a:lnSpc>
              <a:buFont typeface="Arial" panose="020B0604020202020204" pitchFamily="34" charset="0"/>
              <a:buChar char="•"/>
              <a:defRPr/>
            </a:pPr>
            <a:r>
              <a:rPr lang="en-US" sz="1200" dirty="0">
                <a:solidFill>
                  <a:sysClr val="windowText" lastClr="000000"/>
                </a:solidFill>
                <a:latin typeface="+mn-lt"/>
              </a:rPr>
              <a:t>Must enter Void Code/Reason separately</a:t>
            </a:r>
            <a:endParaRPr lang="en-US" sz="1800" dirty="0">
              <a:solidFill>
                <a:sysClr val="windowText" lastClr="000000"/>
              </a:solidFill>
              <a:latin typeface="+mn-lt"/>
            </a:endParaRPr>
          </a:p>
        </p:txBody>
      </p:sp>
      <p:sp>
        <p:nvSpPr>
          <p:cNvPr id="4" name="Slide Number Placeholder 3">
            <a:extLst>
              <a:ext uri="{FF2B5EF4-FFF2-40B4-BE49-F238E27FC236}">
                <a16:creationId xmlns:a16="http://schemas.microsoft.com/office/drawing/2014/main" id="{2E4B631F-ED8E-4923-A441-D75B4942F4D3}"/>
              </a:ext>
            </a:extLst>
          </p:cNvPr>
          <p:cNvSpPr>
            <a:spLocks noGrp="1"/>
          </p:cNvSpPr>
          <p:nvPr>
            <p:ph type="sldNum" idx="12"/>
          </p:nvPr>
        </p:nvSpPr>
        <p:spPr/>
        <p:txBody>
          <a:bodyPr>
            <a:normAutofit/>
          </a:bodyPr>
          <a:lstStyle/>
          <a:p>
            <a:fld id="{C479D5F6-EDCB-402A-AC08-4943A1820E8F}" type="slidenum">
              <a:rPr lang="en-US" smtClean="0"/>
              <a:pPr/>
              <a:t>188</a:t>
            </a:fld>
            <a:endParaRPr lang="en-US" dirty="0"/>
          </a:p>
        </p:txBody>
      </p:sp>
    </p:spTree>
    <p:extLst>
      <p:ext uri="{BB962C8B-B14F-4D97-AF65-F5344CB8AC3E}">
        <p14:creationId xmlns:p14="http://schemas.microsoft.com/office/powerpoint/2010/main" val="400666227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17C91C-E9D9-4EC8-B343-A7D46C14EF60}"/>
              </a:ext>
            </a:extLst>
          </p:cNvPr>
          <p:cNvSpPr>
            <a:spLocks noGrp="1"/>
          </p:cNvSpPr>
          <p:nvPr>
            <p:ph type="sldNum" idx="12"/>
          </p:nvPr>
        </p:nvSpPr>
        <p:spPr/>
        <p:txBody>
          <a:bodyPr>
            <a:normAutofit/>
          </a:bodyPr>
          <a:lstStyle/>
          <a:p>
            <a:fld id="{C479D5F6-EDCB-402A-AC08-4943A1820E8F}" type="slidenum">
              <a:rPr lang="en-US" smtClean="0"/>
              <a:pPr/>
              <a:t>189</a:t>
            </a:fld>
            <a:endParaRPr lang="en-US" dirty="0"/>
          </a:p>
        </p:txBody>
      </p:sp>
      <p:sp>
        <p:nvSpPr>
          <p:cNvPr id="2" name="Title 1">
            <a:extLst>
              <a:ext uri="{FF2B5EF4-FFF2-40B4-BE49-F238E27FC236}">
                <a16:creationId xmlns:a16="http://schemas.microsoft.com/office/drawing/2014/main" id="{33A2F62F-3325-47C2-8EAA-447A13B438C1}"/>
              </a:ext>
            </a:extLst>
          </p:cNvPr>
          <p:cNvSpPr>
            <a:spLocks noGrp="1"/>
          </p:cNvSpPr>
          <p:nvPr>
            <p:ph type="title"/>
          </p:nvPr>
        </p:nvSpPr>
        <p:spPr/>
        <p:txBody>
          <a:bodyPr>
            <a:normAutofit/>
          </a:bodyPr>
          <a:lstStyle/>
          <a:p>
            <a:r>
              <a:rPr lang="en-US" sz="2800" dirty="0">
                <a:latin typeface="+mn-lt"/>
              </a:rPr>
              <a:t>Coding Invalidations</a:t>
            </a:r>
          </a:p>
        </p:txBody>
      </p:sp>
      <p:graphicFrame>
        <p:nvGraphicFramePr>
          <p:cNvPr id="8" name="Table 7">
            <a:extLst>
              <a:ext uri="{FF2B5EF4-FFF2-40B4-BE49-F238E27FC236}">
                <a16:creationId xmlns:a16="http://schemas.microsoft.com/office/drawing/2014/main" id="{8E66FB7C-76AA-8C6E-86AB-306B1BA7DBDE}"/>
              </a:ext>
            </a:extLst>
          </p:cNvPr>
          <p:cNvGraphicFramePr>
            <a:graphicFrameLocks noGrp="1"/>
          </p:cNvGraphicFramePr>
          <p:nvPr>
            <p:extLst>
              <p:ext uri="{D42A27DB-BD31-4B8C-83A1-F6EECF244321}">
                <p14:modId xmlns:p14="http://schemas.microsoft.com/office/powerpoint/2010/main" val="281289497"/>
              </p:ext>
            </p:extLst>
          </p:nvPr>
        </p:nvGraphicFramePr>
        <p:xfrm>
          <a:off x="320431" y="993042"/>
          <a:ext cx="8479012" cy="3901440"/>
        </p:xfrm>
        <a:graphic>
          <a:graphicData uri="http://schemas.openxmlformats.org/drawingml/2006/table">
            <a:tbl>
              <a:tblPr firstRow="1" bandRow="1">
                <a:tableStyleId>{BDBED569-4797-4DF1-A0F4-6AAB3CD982D8}</a:tableStyleId>
              </a:tblPr>
              <a:tblGrid>
                <a:gridCol w="4239506">
                  <a:extLst>
                    <a:ext uri="{9D8B030D-6E8A-4147-A177-3AD203B41FA5}">
                      <a16:colId xmlns:a16="http://schemas.microsoft.com/office/drawing/2014/main" val="2679498998"/>
                    </a:ext>
                  </a:extLst>
                </a:gridCol>
                <a:gridCol w="4239506">
                  <a:extLst>
                    <a:ext uri="{9D8B030D-6E8A-4147-A177-3AD203B41FA5}">
                      <a16:colId xmlns:a16="http://schemas.microsoft.com/office/drawing/2014/main" val="293019274"/>
                    </a:ext>
                  </a:extLst>
                </a:gridCol>
              </a:tblGrid>
              <a:tr h="1950720">
                <a:tc>
                  <a:txBody>
                    <a:bodyPr/>
                    <a:lstStyle/>
                    <a:p>
                      <a:pPr lvl="0"/>
                      <a:r>
                        <a:rPr lang="en-US" sz="1800" b="0" i="0" dirty="0">
                          <a:latin typeface="+mn-lt"/>
                        </a:rPr>
                        <a:t>There are two categories of invalidation codes:</a:t>
                      </a:r>
                      <a:endParaRPr lang="en-US" sz="1800" dirty="0">
                        <a:latin typeface="+mn-lt"/>
                      </a:endParaRPr>
                    </a:p>
                    <a:p>
                      <a:pPr marL="285750" lvl="1" indent="-285750">
                        <a:buFont typeface="Arial" panose="020B0604020202020204" pitchFamily="34" charset="0"/>
                        <a:buChar char="•"/>
                      </a:pPr>
                      <a:r>
                        <a:rPr lang="en-US" sz="1800" b="0" i="0" dirty="0">
                          <a:latin typeface="+mn-lt"/>
                        </a:rPr>
                        <a:t>Not Tested Reasons/Codes</a:t>
                      </a:r>
                      <a:endParaRPr lang="en-US" sz="1800" dirty="0">
                        <a:latin typeface="+mn-lt"/>
                      </a:endParaRPr>
                    </a:p>
                    <a:p>
                      <a:pPr marL="285750" lvl="1" indent="-285750">
                        <a:buFont typeface="Arial" panose="020B0604020202020204" pitchFamily="34" charset="0"/>
                        <a:buChar char="•"/>
                      </a:pPr>
                      <a:r>
                        <a:rPr lang="en-US" sz="1800" b="0" i="0" dirty="0">
                          <a:latin typeface="+mn-lt"/>
                        </a:rPr>
                        <a:t>Void Test Score Reasons/Codes</a:t>
                      </a:r>
                      <a:endParaRPr lang="en-US" sz="1800" dirty="0">
                        <a:latin typeface="+mn-lt"/>
                      </a:endParaRPr>
                    </a:p>
                  </a:txBody>
                  <a:tcPr anchor="ctr"/>
                </a:tc>
                <a:tc>
                  <a:txBody>
                    <a:bodyPr/>
                    <a:lstStyle/>
                    <a:p>
                      <a:pPr lvl="0"/>
                      <a:r>
                        <a:rPr lang="en-US" sz="1800" b="0" i="0" dirty="0">
                          <a:latin typeface="+mn-lt"/>
                        </a:rPr>
                        <a:t>Coding is unique to each test</a:t>
                      </a:r>
                      <a:endParaRPr lang="en-US" sz="1800" dirty="0">
                        <a:latin typeface="+mn-lt"/>
                      </a:endParaRPr>
                    </a:p>
                    <a:p>
                      <a:pPr marL="285750" lvl="1" indent="-285750">
                        <a:buFont typeface="Arial" panose="020B0604020202020204" pitchFamily="34" charset="0"/>
                        <a:buChar char="•"/>
                      </a:pPr>
                      <a:r>
                        <a:rPr lang="en-US" sz="1800" b="0" i="0" dirty="0">
                          <a:latin typeface="+mn-lt"/>
                        </a:rPr>
                        <a:t>Does not transfer across math, ELA, science, and social studies tests</a:t>
                      </a:r>
                      <a:endParaRPr lang="en-US" sz="1800" dirty="0">
                        <a:latin typeface="+mn-lt"/>
                      </a:endParaRPr>
                    </a:p>
                    <a:p>
                      <a:pPr marL="285750" lvl="1" indent="-285750">
                        <a:buFont typeface="Arial" panose="020B0604020202020204" pitchFamily="34" charset="0"/>
                        <a:buChar char="•"/>
                      </a:pPr>
                      <a:r>
                        <a:rPr lang="en-US" sz="1800" b="0" i="0" dirty="0">
                          <a:latin typeface="+mn-lt"/>
                        </a:rPr>
                        <a:t>Entered for each test as appropriate</a:t>
                      </a:r>
                      <a:endParaRPr lang="en-US" sz="1800" dirty="0">
                        <a:latin typeface="+mn-lt"/>
                      </a:endParaRPr>
                    </a:p>
                  </a:txBody>
                  <a:tcPr anchor="ctr">
                    <a:solidFill>
                      <a:srgbClr val="CCEAED"/>
                    </a:solidFill>
                  </a:tcPr>
                </a:tc>
                <a:extLst>
                  <a:ext uri="{0D108BD9-81ED-4DB2-BD59-A6C34878D82A}">
                    <a16:rowId xmlns:a16="http://schemas.microsoft.com/office/drawing/2014/main" val="4058346738"/>
                  </a:ext>
                </a:extLst>
              </a:tr>
              <a:tr h="1950720">
                <a:tc>
                  <a:txBody>
                    <a:bodyPr/>
                    <a:lstStyle/>
                    <a:p>
                      <a:pPr lvl="0"/>
                      <a:r>
                        <a:rPr lang="en-US" sz="1800" b="0" i="0" dirty="0">
                          <a:latin typeface="+mn-lt"/>
                        </a:rPr>
                        <a:t>Indicate coding in PAnext in two ways:</a:t>
                      </a:r>
                      <a:endParaRPr lang="en-US" sz="1800" dirty="0">
                        <a:latin typeface="+mn-lt"/>
                      </a:endParaRPr>
                    </a:p>
                    <a:p>
                      <a:pPr marL="342900" lvl="1" indent="-342900">
                        <a:buFont typeface="+mj-lt"/>
                        <a:buAutoNum type="arabicPeriod"/>
                      </a:pPr>
                      <a:r>
                        <a:rPr lang="en-US" sz="1800" b="0" i="0" dirty="0">
                          <a:latin typeface="+mn-lt"/>
                        </a:rPr>
                        <a:t>Student-by-student through User Interface (Sensitive Data role)</a:t>
                      </a:r>
                      <a:endParaRPr lang="en-US" sz="1800" dirty="0">
                        <a:latin typeface="+mn-lt"/>
                      </a:endParaRPr>
                    </a:p>
                    <a:p>
                      <a:pPr marL="342900" lvl="1" indent="-342900">
                        <a:buFont typeface="+mj-lt"/>
                        <a:buAutoNum type="arabicPeriod"/>
                      </a:pPr>
                      <a:r>
                        <a:rPr lang="en-US" sz="1800" b="0" i="0" dirty="0">
                          <a:latin typeface="+mn-lt"/>
                        </a:rPr>
                        <a:t>Batch loaded through Student Test Update process (STU role)</a:t>
                      </a:r>
                      <a:endParaRPr lang="en-US" dirty="0"/>
                    </a:p>
                  </a:txBody>
                  <a:tcPr anchor="ctr"/>
                </a:tc>
                <a:tc>
                  <a:txBody>
                    <a:bodyPr/>
                    <a:lstStyle/>
                    <a:p>
                      <a:pPr lvl="0"/>
                      <a:r>
                        <a:rPr lang="en-US" sz="1800" b="0" i="0" dirty="0">
                          <a:latin typeface="+mn-lt"/>
                        </a:rPr>
                        <a:t>“Mark Complete” </a:t>
                      </a:r>
                      <a:r>
                        <a:rPr lang="en-US" sz="1800" b="0" i="0" u="sng" dirty="0">
                          <a:latin typeface="+mn-lt"/>
                        </a:rPr>
                        <a:t>does not</a:t>
                      </a:r>
                      <a:r>
                        <a:rPr lang="en-US" sz="1800" b="0" i="0" dirty="0">
                          <a:latin typeface="+mn-lt"/>
                        </a:rPr>
                        <a:t> invalidate tests</a:t>
                      </a:r>
                      <a:endParaRPr lang="en-US" sz="1800" dirty="0">
                        <a:latin typeface="+mn-lt"/>
                      </a:endParaRPr>
                    </a:p>
                    <a:p>
                      <a:pPr marL="285750" lvl="1" indent="-285750">
                        <a:buFont typeface="Arial" panose="020B0604020202020204" pitchFamily="34" charset="0"/>
                        <a:buChar char="•"/>
                      </a:pPr>
                      <a:r>
                        <a:rPr lang="en-US" sz="1800" b="0" i="0" dirty="0">
                          <a:latin typeface="+mn-lt"/>
                        </a:rPr>
                        <a:t>“Mark Test Complete Reasons” are for district/school use only</a:t>
                      </a:r>
                      <a:endParaRPr lang="en-US" sz="1800" dirty="0">
                        <a:latin typeface="+mn-lt"/>
                      </a:endParaRPr>
                    </a:p>
                    <a:p>
                      <a:pPr marL="285750" lvl="1" indent="-285750">
                        <a:buFont typeface="Arial" panose="020B0604020202020204" pitchFamily="34" charset="0"/>
                        <a:buChar char="•"/>
                      </a:pPr>
                      <a:r>
                        <a:rPr lang="en-US" sz="1800" b="0" i="0" dirty="0">
                          <a:latin typeface="+mn-lt"/>
                        </a:rPr>
                        <a:t>They do not “flow” into scoring/reporting</a:t>
                      </a:r>
                      <a:endParaRPr lang="en-US" dirty="0"/>
                    </a:p>
                  </a:txBody>
                  <a:tcPr anchor="ctr">
                    <a:noFill/>
                  </a:tcPr>
                </a:tc>
                <a:extLst>
                  <a:ext uri="{0D108BD9-81ED-4DB2-BD59-A6C34878D82A}">
                    <a16:rowId xmlns:a16="http://schemas.microsoft.com/office/drawing/2014/main" val="2343409298"/>
                  </a:ext>
                </a:extLst>
              </a:tr>
            </a:tbl>
          </a:graphicData>
        </a:graphic>
      </p:graphicFrame>
      <p:cxnSp>
        <p:nvCxnSpPr>
          <p:cNvPr id="9" name="Straight Connector 8">
            <a:extLst>
              <a:ext uri="{FF2B5EF4-FFF2-40B4-BE49-F238E27FC236}">
                <a16:creationId xmlns:a16="http://schemas.microsoft.com/office/drawing/2014/main" id="{DB4EF70A-6907-91DB-453A-3BFBCD755751}"/>
              </a:ext>
            </a:extLst>
          </p:cNvPr>
          <p:cNvCxnSpPr>
            <a:cxnSpLocks/>
          </p:cNvCxnSpPr>
          <p:nvPr/>
        </p:nvCxnSpPr>
        <p:spPr>
          <a:xfrm>
            <a:off x="0" y="846400"/>
            <a:ext cx="8807938" cy="0"/>
          </a:xfrm>
          <a:prstGeom prst="line">
            <a:avLst/>
          </a:prstGeom>
          <a:ln w="19050">
            <a:solidFill>
              <a:srgbClr val="55A1D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7685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65F32-7B85-41A8-FF4D-C8C647881E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A3D9C3-2888-30AA-D5E6-49C2ADA6075B}"/>
              </a:ext>
            </a:extLst>
          </p:cNvPr>
          <p:cNvSpPr>
            <a:spLocks noGrp="1"/>
          </p:cNvSpPr>
          <p:nvPr>
            <p:ph type="title"/>
          </p:nvPr>
        </p:nvSpPr>
        <p:spPr/>
        <p:txBody>
          <a:bodyPr/>
          <a:lstStyle/>
          <a:p>
            <a:r>
              <a:rPr lang="en-US" sz="2400" dirty="0"/>
              <a:t>Parent Excusals</a:t>
            </a:r>
          </a:p>
        </p:txBody>
      </p:sp>
      <p:sp>
        <p:nvSpPr>
          <p:cNvPr id="3" name="Text Placeholder 2">
            <a:extLst>
              <a:ext uri="{FF2B5EF4-FFF2-40B4-BE49-F238E27FC236}">
                <a16:creationId xmlns:a16="http://schemas.microsoft.com/office/drawing/2014/main" id="{EEE8AF24-925A-7F54-6249-C9BE7D65BA36}"/>
              </a:ext>
            </a:extLst>
          </p:cNvPr>
          <p:cNvSpPr>
            <a:spLocks noGrp="1"/>
          </p:cNvSpPr>
          <p:nvPr>
            <p:ph type="body" idx="1"/>
          </p:nvPr>
        </p:nvSpPr>
        <p:spPr>
          <a:xfrm>
            <a:off x="311702" y="1008185"/>
            <a:ext cx="8487741" cy="3339214"/>
          </a:xfrm>
        </p:spPr>
        <p:txBody>
          <a:bodyPr>
            <a:normAutofit fontScale="85000" lnSpcReduction="20000"/>
          </a:bodyPr>
          <a:lstStyle/>
          <a:p>
            <a:pPr marL="285750" indent="-285750">
              <a:lnSpc>
                <a:spcPct val="120000"/>
              </a:lnSpc>
            </a:pPr>
            <a:r>
              <a:rPr lang="en-US" sz="1800" dirty="0">
                <a:solidFill>
                  <a:srgbClr val="000000"/>
                </a:solidFill>
              </a:rPr>
              <a:t>A student’s parent may excuse the student from participating in a state content assessment</a:t>
            </a:r>
          </a:p>
          <a:p>
            <a:pPr marL="285750" indent="-285750">
              <a:lnSpc>
                <a:spcPct val="120000"/>
              </a:lnSpc>
            </a:pPr>
            <a:endParaRPr lang="en-US" sz="1800" dirty="0">
              <a:solidFill>
                <a:srgbClr val="000000"/>
              </a:solidFill>
            </a:endParaRPr>
          </a:p>
          <a:p>
            <a:pPr marL="285750" indent="-285750">
              <a:lnSpc>
                <a:spcPct val="120000"/>
              </a:lnSpc>
            </a:pPr>
            <a:r>
              <a:rPr lang="en-US" sz="1800" dirty="0">
                <a:solidFill>
                  <a:srgbClr val="000000"/>
                </a:solidFill>
              </a:rPr>
              <a:t>Each LEP will adopt and implement a written policy and procedure by which a student’s parent may excuse the student from participating in one or more of the state content assessments.</a:t>
            </a:r>
          </a:p>
          <a:p>
            <a:pPr marL="742950" lvl="1" indent="-285750">
              <a:lnSpc>
                <a:spcPct val="120000"/>
              </a:lnSpc>
              <a:buFont typeface="Arial" panose="020B0604020202020204" pitchFamily="34" charset="0"/>
              <a:buChar char="•"/>
            </a:pPr>
            <a:r>
              <a:rPr lang="en-US" sz="1800" dirty="0">
                <a:solidFill>
                  <a:srgbClr val="000000"/>
                </a:solidFill>
                <a:latin typeface="+mn-lt"/>
              </a:rPr>
              <a:t>If a parent excuses his or her student, the LEP shall not impose negative consequence on the student or parent including:</a:t>
            </a:r>
          </a:p>
          <a:p>
            <a:pPr marL="1200150" lvl="2" indent="-285750">
              <a:lnSpc>
                <a:spcPct val="120000"/>
              </a:lnSpc>
              <a:buFont typeface="Arial" panose="020B0604020202020204" pitchFamily="34" charset="0"/>
              <a:buChar char="•"/>
            </a:pPr>
            <a:r>
              <a:rPr lang="en-US" dirty="0">
                <a:latin typeface="+mn-lt"/>
              </a:rPr>
              <a:t>Prohibiting school attendance; imposing an unexcused absence; or prohibiting participation in extracurricular activities.</a:t>
            </a:r>
          </a:p>
          <a:p>
            <a:pPr marL="1200150" lvl="2" indent="-285750">
              <a:lnSpc>
                <a:spcPct val="120000"/>
              </a:lnSpc>
              <a:buFont typeface="Arial" panose="020B0604020202020204" pitchFamily="34" charset="0"/>
              <a:buChar char="•"/>
            </a:pPr>
            <a:r>
              <a:rPr lang="en-US" dirty="0">
                <a:latin typeface="+mn-lt"/>
              </a:rPr>
              <a:t>Prohibiting the student from participating in an activity or receiving any other form of reward that the LEP provides to students who participate in the state assessment.</a:t>
            </a:r>
            <a:endParaRPr lang="en-US" dirty="0">
              <a:solidFill>
                <a:srgbClr val="000000"/>
              </a:solidFill>
              <a:latin typeface="+mn-lt"/>
            </a:endParaRPr>
          </a:p>
          <a:p>
            <a:pPr marL="285750" indent="-285750">
              <a:lnSpc>
                <a:spcPct val="120000"/>
              </a:lnSpc>
            </a:pPr>
            <a:endParaRPr lang="en-US" sz="1800" dirty="0">
              <a:solidFill>
                <a:srgbClr val="000000"/>
              </a:solidFill>
            </a:endParaRPr>
          </a:p>
          <a:p>
            <a:pPr marL="285750" indent="-285750">
              <a:lnSpc>
                <a:spcPct val="120000"/>
              </a:lnSpc>
            </a:pPr>
            <a:r>
              <a:rPr lang="en-US" sz="1800" dirty="0">
                <a:solidFill>
                  <a:srgbClr val="000000"/>
                </a:solidFill>
              </a:rPr>
              <a:t>LEP shall not impose an unreasonable burden or requirement on a student that would: </a:t>
            </a:r>
          </a:p>
          <a:p>
            <a:pPr marL="1200150" lvl="2" indent="-285750">
              <a:lnSpc>
                <a:spcPct val="120000"/>
              </a:lnSpc>
              <a:buFont typeface="Arial" panose="020B0604020202020204" pitchFamily="34" charset="0"/>
              <a:buChar char="•"/>
            </a:pPr>
            <a:r>
              <a:rPr lang="en-US" dirty="0">
                <a:solidFill>
                  <a:srgbClr val="000000"/>
                </a:solidFill>
                <a:latin typeface="+mn-lt"/>
              </a:rPr>
              <a:t>Discourage the student from taking a state assessment or</a:t>
            </a:r>
          </a:p>
          <a:p>
            <a:pPr marL="1200150" lvl="2" indent="-285750">
              <a:lnSpc>
                <a:spcPct val="120000"/>
              </a:lnSpc>
              <a:buFont typeface="Arial" panose="020B0604020202020204" pitchFamily="34" charset="0"/>
              <a:buChar char="•"/>
            </a:pPr>
            <a:r>
              <a:rPr lang="en-US" dirty="0">
                <a:solidFill>
                  <a:srgbClr val="000000"/>
                </a:solidFill>
                <a:latin typeface="+mn-lt"/>
              </a:rPr>
              <a:t>Encourage the student’s parent to excuse the student from taking the state assessment.</a:t>
            </a:r>
          </a:p>
        </p:txBody>
      </p:sp>
      <p:sp>
        <p:nvSpPr>
          <p:cNvPr id="4" name="Title 3">
            <a:extLst>
              <a:ext uri="{FF2B5EF4-FFF2-40B4-BE49-F238E27FC236}">
                <a16:creationId xmlns:a16="http://schemas.microsoft.com/office/drawing/2014/main" id="{A5BDE806-CC9A-2D50-6546-7BF4D83A4E60}"/>
              </a:ext>
            </a:extLst>
          </p:cNvPr>
          <p:cNvSpPr>
            <a:spLocks noGrp="1"/>
          </p:cNvSpPr>
          <p:nvPr>
            <p:ph type="title" idx="2"/>
          </p:nvPr>
        </p:nvSpPr>
        <p:spPr>
          <a:xfrm>
            <a:off x="2731819" y="4365622"/>
            <a:ext cx="3647506" cy="287123"/>
          </a:xfrm>
        </p:spPr>
        <p:txBody>
          <a:bodyPr anchor="ctr"/>
          <a:lstStyle/>
          <a:p>
            <a:pPr algn="ctr"/>
            <a:r>
              <a:rPr lang="en-US" sz="1600" dirty="0">
                <a:latin typeface="+mn-lt"/>
              </a:rPr>
              <a:t>C.R.S. §22-7-1013(8)(a-c)</a:t>
            </a:r>
          </a:p>
        </p:txBody>
      </p:sp>
    </p:spTree>
    <p:extLst>
      <p:ext uri="{BB962C8B-B14F-4D97-AF65-F5344CB8AC3E}">
        <p14:creationId xmlns:p14="http://schemas.microsoft.com/office/powerpoint/2010/main" val="218364999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0DF1F-5EAC-4985-8CAF-68D3A6B6C5A1}"/>
              </a:ext>
            </a:extLst>
          </p:cNvPr>
          <p:cNvSpPr>
            <a:spLocks noGrp="1"/>
          </p:cNvSpPr>
          <p:nvPr>
            <p:ph type="title"/>
          </p:nvPr>
        </p:nvSpPr>
        <p:spPr/>
        <p:txBody>
          <a:bodyPr>
            <a:normAutofit/>
          </a:bodyPr>
          <a:lstStyle/>
          <a:p>
            <a:r>
              <a:rPr lang="en-US" sz="2800" dirty="0"/>
              <a:t>Not Tested Students</a:t>
            </a:r>
          </a:p>
        </p:txBody>
      </p:sp>
      <p:sp>
        <p:nvSpPr>
          <p:cNvPr id="3" name="Content Placeholder 2">
            <a:extLst>
              <a:ext uri="{FF2B5EF4-FFF2-40B4-BE49-F238E27FC236}">
                <a16:creationId xmlns:a16="http://schemas.microsoft.com/office/drawing/2014/main" id="{20945BBD-A989-476C-B7FA-4C57F01EA1D1}"/>
              </a:ext>
            </a:extLst>
          </p:cNvPr>
          <p:cNvSpPr>
            <a:spLocks noGrp="1"/>
          </p:cNvSpPr>
          <p:nvPr>
            <p:ph type="body" idx="1"/>
          </p:nvPr>
        </p:nvSpPr>
        <p:spPr>
          <a:xfrm>
            <a:off x="311702" y="835265"/>
            <a:ext cx="8832298" cy="3226970"/>
          </a:xfrm>
        </p:spPr>
        <p:txBody>
          <a:bodyPr>
            <a:noAutofit/>
          </a:bodyPr>
          <a:lstStyle/>
          <a:p>
            <a:pPr marL="0" indent="0">
              <a:buClr>
                <a:sysClr val="windowText" lastClr="000000"/>
              </a:buClr>
              <a:buNone/>
              <a:defRPr/>
            </a:pPr>
            <a:r>
              <a:rPr lang="en-US" sz="1800" dirty="0">
                <a:solidFill>
                  <a:sysClr val="windowText" lastClr="000000"/>
                </a:solidFill>
              </a:rPr>
              <a:t>Students who were absent or not tested (did not access any part of the test): </a:t>
            </a:r>
          </a:p>
          <a:p>
            <a:pPr marL="171462" indent="-285750">
              <a:buClr>
                <a:sysClr val="windowText" lastClr="000000"/>
              </a:buClr>
              <a:defRPr/>
            </a:pPr>
            <a:r>
              <a:rPr lang="en-US" sz="1200" dirty="0">
                <a:solidFill>
                  <a:sysClr val="windowText" lastClr="000000"/>
                </a:solidFill>
                <a:latin typeface="+mn-lt"/>
              </a:rPr>
              <a:t>PBT: Return test materials in nonscorable boxes with unused materials</a:t>
            </a:r>
          </a:p>
          <a:p>
            <a:pPr lvl="1">
              <a:buClr>
                <a:sysClr val="windowText" lastClr="000000"/>
              </a:buClr>
              <a:buFont typeface="Arial" panose="020B0604020202020204" pitchFamily="34" charset="0"/>
              <a:buChar char="•"/>
              <a:defRPr/>
            </a:pPr>
            <a:r>
              <a:rPr lang="en-US" sz="1100" b="1" dirty="0">
                <a:solidFill>
                  <a:sysClr val="windowText" lastClr="000000"/>
                </a:solidFill>
                <a:latin typeface="+mn-lt"/>
              </a:rPr>
              <a:t>ACTION</a:t>
            </a:r>
            <a:r>
              <a:rPr lang="en-US" sz="1100" dirty="0">
                <a:solidFill>
                  <a:sysClr val="windowText" lastClr="000000"/>
                </a:solidFill>
                <a:latin typeface="+mn-lt"/>
              </a:rPr>
              <a:t>: Indicate the Not Tested Reason/Code in </a:t>
            </a:r>
            <a:r>
              <a:rPr lang="en-US" sz="1100" dirty="0" err="1">
                <a:solidFill>
                  <a:sysClr val="windowText" lastClr="000000"/>
                </a:solidFill>
                <a:latin typeface="+mn-lt"/>
              </a:rPr>
              <a:t>PAnext</a:t>
            </a:r>
            <a:endParaRPr lang="en-US" sz="1100" dirty="0">
              <a:solidFill>
                <a:sysClr val="windowText" lastClr="000000"/>
              </a:solidFill>
              <a:latin typeface="+mn-lt"/>
            </a:endParaRPr>
          </a:p>
          <a:p>
            <a:pPr marL="171462" indent="-285750">
              <a:buClr>
                <a:sysClr val="windowText" lastClr="000000"/>
              </a:buClr>
              <a:defRPr/>
            </a:pPr>
            <a:r>
              <a:rPr lang="en-US" sz="1200" dirty="0">
                <a:solidFill>
                  <a:sysClr val="windowText" lastClr="000000"/>
                </a:solidFill>
                <a:latin typeface="+mn-lt"/>
              </a:rPr>
              <a:t>CBT: DO NOT mark complete students who did not start testing</a:t>
            </a:r>
          </a:p>
          <a:p>
            <a:pPr lvl="1">
              <a:buClr>
                <a:sysClr val="windowText" lastClr="000000"/>
              </a:buClr>
              <a:buFont typeface="Arial" panose="020B0604020202020204" pitchFamily="34" charset="0"/>
              <a:buChar char="•"/>
              <a:defRPr/>
            </a:pPr>
            <a:r>
              <a:rPr lang="en-US" sz="1100" b="1" dirty="0">
                <a:solidFill>
                  <a:sysClr val="windowText" lastClr="000000"/>
                </a:solidFill>
                <a:latin typeface="+mn-lt"/>
              </a:rPr>
              <a:t>ACTION</a:t>
            </a:r>
            <a:r>
              <a:rPr lang="en-US" sz="1100" dirty="0">
                <a:solidFill>
                  <a:sysClr val="windowText" lastClr="000000"/>
                </a:solidFill>
                <a:latin typeface="+mn-lt"/>
              </a:rPr>
              <a:t>: Remove students from prepared/started test sessions</a:t>
            </a:r>
          </a:p>
          <a:p>
            <a:pPr marL="1443003" lvl="2" indent="-285750">
              <a:buClr>
                <a:sysClr val="windowText" lastClr="000000"/>
              </a:buClr>
              <a:buFont typeface="Arial" panose="020B0604020202020204" pitchFamily="34" charset="0"/>
              <a:buChar char="•"/>
              <a:defRPr/>
            </a:pPr>
            <a:r>
              <a:rPr lang="en-US" sz="1100" b="1" dirty="0">
                <a:solidFill>
                  <a:schemeClr val="accent2"/>
                </a:solidFill>
                <a:latin typeface="+mn-lt"/>
              </a:rPr>
              <a:t>To find these tests:</a:t>
            </a:r>
          </a:p>
          <a:p>
            <a:pPr lvl="3">
              <a:buFont typeface="Arial" panose="020B0604020202020204" pitchFamily="34" charset="0"/>
              <a:buChar char="•"/>
              <a:defRPr/>
            </a:pPr>
            <a:r>
              <a:rPr lang="en-US" sz="1100" dirty="0">
                <a:solidFill>
                  <a:sysClr val="windowText" lastClr="000000"/>
                </a:solidFill>
                <a:latin typeface="+mn-lt"/>
              </a:rPr>
              <a:t>Go to </a:t>
            </a:r>
            <a:r>
              <a:rPr lang="en-US" sz="1100" dirty="0" err="1">
                <a:solidFill>
                  <a:sysClr val="windowText" lastClr="000000"/>
                </a:solidFill>
                <a:latin typeface="+mn-lt"/>
              </a:rPr>
              <a:t>PAnext</a:t>
            </a:r>
            <a:r>
              <a:rPr lang="en-US" sz="1100" baseline="30000" dirty="0">
                <a:solidFill>
                  <a:sysClr val="windowText" lastClr="000000"/>
                </a:solidFill>
                <a:latin typeface="+mn-lt"/>
              </a:rPr>
              <a:t> </a:t>
            </a:r>
            <a:r>
              <a:rPr lang="en-US" sz="1100" dirty="0">
                <a:solidFill>
                  <a:sysClr val="windowText" lastClr="000000"/>
                </a:solidFill>
                <a:latin typeface="+mn-lt"/>
              </a:rPr>
              <a:t>&gt; </a:t>
            </a:r>
            <a:r>
              <a:rPr lang="en-US" sz="1100" b="1" dirty="0">
                <a:solidFill>
                  <a:sysClr val="windowText" lastClr="000000"/>
                </a:solidFill>
                <a:latin typeface="+mn-lt"/>
              </a:rPr>
              <a:t>Reports</a:t>
            </a:r>
            <a:r>
              <a:rPr lang="en-US" sz="1100" dirty="0">
                <a:solidFill>
                  <a:sysClr val="windowText" lastClr="000000"/>
                </a:solidFill>
                <a:latin typeface="+mn-lt"/>
              </a:rPr>
              <a:t> &gt; </a:t>
            </a:r>
            <a:r>
              <a:rPr lang="en-US" sz="1100" b="1" dirty="0">
                <a:solidFill>
                  <a:sysClr val="windowText" lastClr="000000"/>
                </a:solidFill>
                <a:latin typeface="+mn-lt"/>
              </a:rPr>
              <a:t>Operational Reports</a:t>
            </a:r>
            <a:r>
              <a:rPr lang="en-US" sz="1100" dirty="0">
                <a:solidFill>
                  <a:sysClr val="windowText" lastClr="000000"/>
                </a:solidFill>
                <a:latin typeface="+mn-lt"/>
              </a:rPr>
              <a:t> &gt; </a:t>
            </a:r>
            <a:r>
              <a:rPr lang="en-US" sz="1100" b="1" dirty="0">
                <a:solidFill>
                  <a:sysClr val="windowText" lastClr="000000"/>
                </a:solidFill>
                <a:latin typeface="+mn-lt"/>
              </a:rPr>
              <a:t>Online Testing</a:t>
            </a:r>
            <a:endParaRPr lang="en-US" sz="1100" dirty="0">
              <a:solidFill>
                <a:sysClr val="windowText" lastClr="000000"/>
              </a:solidFill>
              <a:latin typeface="+mn-lt"/>
            </a:endParaRPr>
          </a:p>
          <a:p>
            <a:pPr lvl="3">
              <a:buFont typeface="Arial" panose="020B0604020202020204" pitchFamily="34" charset="0"/>
              <a:buChar char="•"/>
              <a:defRPr/>
            </a:pPr>
            <a:r>
              <a:rPr lang="en-US" sz="1100" dirty="0">
                <a:solidFill>
                  <a:sysClr val="windowText" lastClr="000000"/>
                </a:solidFill>
                <a:latin typeface="+mn-lt"/>
              </a:rPr>
              <a:t>Select </a:t>
            </a:r>
            <a:r>
              <a:rPr lang="en-US" sz="1100" b="1" dirty="0">
                <a:solidFill>
                  <a:sysClr val="windowText" lastClr="000000"/>
                </a:solidFill>
                <a:latin typeface="+mn-lt"/>
              </a:rPr>
              <a:t>Session Roster</a:t>
            </a:r>
            <a:endParaRPr lang="en-US" sz="1100" dirty="0">
              <a:solidFill>
                <a:sysClr val="windowText" lastClr="000000"/>
              </a:solidFill>
              <a:latin typeface="+mn-lt"/>
            </a:endParaRPr>
          </a:p>
          <a:p>
            <a:pPr lvl="3">
              <a:buFont typeface="Arial" panose="020B0604020202020204" pitchFamily="34" charset="0"/>
              <a:buChar char="•"/>
              <a:defRPr/>
            </a:pPr>
            <a:r>
              <a:rPr lang="en-US" sz="1100" b="1" dirty="0">
                <a:solidFill>
                  <a:sysClr val="windowText" lastClr="000000"/>
                </a:solidFill>
                <a:latin typeface="+mn-lt"/>
              </a:rPr>
              <a:t>Request </a:t>
            </a:r>
            <a:r>
              <a:rPr lang="en-US" sz="1100" dirty="0">
                <a:solidFill>
                  <a:sysClr val="windowText" lastClr="000000"/>
                </a:solidFill>
                <a:latin typeface="+mn-lt"/>
              </a:rPr>
              <a:t>the report</a:t>
            </a:r>
          </a:p>
          <a:p>
            <a:pPr lvl="3">
              <a:buFont typeface="Arial" panose="020B0604020202020204" pitchFamily="34" charset="0"/>
              <a:buChar char="•"/>
              <a:defRPr/>
            </a:pPr>
            <a:r>
              <a:rPr lang="en-US" sz="1100" b="1" dirty="0">
                <a:solidFill>
                  <a:sysClr val="windowText" lastClr="000000"/>
                </a:solidFill>
                <a:latin typeface="+mn-lt"/>
              </a:rPr>
              <a:t>Download Report</a:t>
            </a:r>
          </a:p>
          <a:p>
            <a:pPr lvl="4">
              <a:buFont typeface="Arial" panose="020B0604020202020204" pitchFamily="34" charset="0"/>
              <a:buChar char="•"/>
              <a:defRPr/>
            </a:pPr>
            <a:r>
              <a:rPr lang="en-US" sz="1100" dirty="0">
                <a:solidFill>
                  <a:sysClr val="windowText" lastClr="000000"/>
                </a:solidFill>
                <a:latin typeface="+mn-lt"/>
              </a:rPr>
              <a:t>Filter </a:t>
            </a:r>
            <a:r>
              <a:rPr lang="en-US" sz="1100" b="1" dirty="0">
                <a:solidFill>
                  <a:sysClr val="windowText" lastClr="000000"/>
                </a:solidFill>
                <a:latin typeface="+mn-lt"/>
              </a:rPr>
              <a:t>Test Status </a:t>
            </a:r>
            <a:r>
              <a:rPr lang="en-US" sz="1100" dirty="0">
                <a:solidFill>
                  <a:sysClr val="windowText" lastClr="000000"/>
                </a:solidFill>
                <a:latin typeface="+mn-lt"/>
              </a:rPr>
              <a:t>column and look for tests in </a:t>
            </a:r>
            <a:r>
              <a:rPr lang="en-US" sz="1100" b="1" dirty="0">
                <a:solidFill>
                  <a:sysClr val="windowText" lastClr="000000"/>
                </a:solidFill>
                <a:latin typeface="+mn-lt"/>
              </a:rPr>
              <a:t>Testing </a:t>
            </a:r>
            <a:r>
              <a:rPr lang="en-US" sz="1100" dirty="0">
                <a:solidFill>
                  <a:sysClr val="windowText" lastClr="000000"/>
                </a:solidFill>
                <a:latin typeface="+mn-lt"/>
              </a:rPr>
              <a:t>status</a:t>
            </a:r>
            <a:endParaRPr lang="en-US" sz="1100" b="1" dirty="0">
              <a:solidFill>
                <a:sysClr val="windowText" lastClr="000000"/>
              </a:solidFill>
              <a:latin typeface="+mn-lt"/>
            </a:endParaRPr>
          </a:p>
          <a:p>
            <a:pPr lvl="4">
              <a:buFont typeface="Arial" panose="020B0604020202020204" pitchFamily="34" charset="0"/>
              <a:buChar char="•"/>
              <a:defRPr/>
            </a:pPr>
            <a:r>
              <a:rPr lang="en-US" sz="1100" b="1" dirty="0">
                <a:solidFill>
                  <a:sysClr val="windowText" lastClr="000000"/>
                </a:solidFill>
                <a:latin typeface="+mn-lt"/>
              </a:rPr>
              <a:t>Remove</a:t>
            </a:r>
            <a:r>
              <a:rPr lang="en-US" sz="1100" dirty="0">
                <a:solidFill>
                  <a:sysClr val="windowText" lastClr="000000"/>
                </a:solidFill>
                <a:latin typeface="+mn-lt"/>
              </a:rPr>
              <a:t> students from sessions if all three units are </a:t>
            </a:r>
            <a:r>
              <a:rPr lang="en-US" sz="1100" b="1" dirty="0">
                <a:solidFill>
                  <a:sysClr val="windowText" lastClr="000000"/>
                </a:solidFill>
                <a:latin typeface="+mn-lt"/>
              </a:rPr>
              <a:t>Ready</a:t>
            </a:r>
          </a:p>
          <a:p>
            <a:pPr lvl="4">
              <a:buFont typeface="Arial" panose="020B0604020202020204" pitchFamily="34" charset="0"/>
              <a:buChar char="•"/>
              <a:defRPr/>
            </a:pPr>
            <a:endParaRPr lang="en-US" sz="1100" b="1" dirty="0">
              <a:solidFill>
                <a:sysClr val="windowText" lastClr="000000"/>
              </a:solidFill>
              <a:latin typeface="+mn-lt"/>
            </a:endParaRPr>
          </a:p>
          <a:p>
            <a:pPr lvl="4">
              <a:buFont typeface="Arial" panose="020B0604020202020204" pitchFamily="34" charset="0"/>
              <a:buChar char="•"/>
              <a:defRPr/>
            </a:pPr>
            <a:endParaRPr lang="en-US" sz="1100" b="1" dirty="0">
              <a:solidFill>
                <a:sysClr val="windowText" lastClr="000000"/>
              </a:solidFill>
              <a:latin typeface="+mn-lt"/>
            </a:endParaRPr>
          </a:p>
          <a:p>
            <a:pPr marL="1543062" lvl="4" indent="-285750">
              <a:buFont typeface="Arial" panose="020B0604020202020204" pitchFamily="34" charset="0"/>
              <a:buChar char="•"/>
              <a:defRPr/>
            </a:pPr>
            <a:endParaRPr lang="en-US" sz="1100" b="1" dirty="0">
              <a:solidFill>
                <a:sysClr val="windowText" lastClr="000000"/>
              </a:solidFill>
              <a:latin typeface="+mn-lt"/>
            </a:endParaRPr>
          </a:p>
          <a:p>
            <a:pPr marL="817971" lvl="2" indent="-285750">
              <a:buClr>
                <a:sysClr val="windowText" lastClr="000000"/>
              </a:buClr>
              <a:buFont typeface="Arial" panose="020B0604020202020204" pitchFamily="34" charset="0"/>
              <a:buChar char="•"/>
              <a:defRPr/>
            </a:pPr>
            <a:r>
              <a:rPr lang="en-US" sz="1100" dirty="0">
                <a:solidFill>
                  <a:sysClr val="windowText" lastClr="000000"/>
                </a:solidFill>
                <a:latin typeface="+mn-lt"/>
              </a:rPr>
              <a:t>If test session is not prepared/started, do not have to remove students (on Session Roster report, Test Status = Assigned)</a:t>
            </a:r>
          </a:p>
          <a:p>
            <a:pPr lvl="1">
              <a:buClr>
                <a:sysClr val="windowText" lastClr="000000"/>
              </a:buClr>
              <a:buFont typeface="Arial" panose="020B0604020202020204" pitchFamily="34" charset="0"/>
              <a:buChar char="•"/>
              <a:defRPr/>
            </a:pPr>
            <a:r>
              <a:rPr lang="en-US" sz="1100" b="1" dirty="0">
                <a:solidFill>
                  <a:sysClr val="windowText" lastClr="000000"/>
                </a:solidFill>
                <a:latin typeface="+mn-lt"/>
              </a:rPr>
              <a:t>ACTION</a:t>
            </a:r>
            <a:r>
              <a:rPr lang="en-US" sz="1100" dirty="0">
                <a:solidFill>
                  <a:sysClr val="windowText" lastClr="000000"/>
                </a:solidFill>
                <a:latin typeface="+mn-lt"/>
              </a:rPr>
              <a:t>: Indicate the Not Tested Reason/Code in </a:t>
            </a:r>
            <a:r>
              <a:rPr lang="en-US" sz="1100" dirty="0" err="1">
                <a:solidFill>
                  <a:sysClr val="windowText" lastClr="000000"/>
                </a:solidFill>
                <a:latin typeface="+mn-lt"/>
              </a:rPr>
              <a:t>PAnext</a:t>
            </a:r>
            <a:endParaRPr lang="en-US" sz="1100" dirty="0">
              <a:latin typeface="+mn-lt"/>
            </a:endParaRPr>
          </a:p>
        </p:txBody>
      </p:sp>
      <p:sp>
        <p:nvSpPr>
          <p:cNvPr id="4" name="Slide Number Placeholder 3">
            <a:extLst>
              <a:ext uri="{FF2B5EF4-FFF2-40B4-BE49-F238E27FC236}">
                <a16:creationId xmlns:a16="http://schemas.microsoft.com/office/drawing/2014/main" id="{643AB8C4-9185-46EA-9654-F24CA3B6C3BE}"/>
              </a:ext>
            </a:extLst>
          </p:cNvPr>
          <p:cNvSpPr>
            <a:spLocks noGrp="1"/>
          </p:cNvSpPr>
          <p:nvPr>
            <p:ph type="sldNum" idx="12"/>
          </p:nvPr>
        </p:nvSpPr>
        <p:spPr/>
        <p:txBody>
          <a:bodyPr>
            <a:normAutofit/>
          </a:bodyPr>
          <a:lstStyle/>
          <a:p>
            <a:fld id="{C479D5F6-EDCB-402A-AC08-4943A1820E8F}" type="slidenum">
              <a:rPr lang="en-US" smtClean="0"/>
              <a:pPr/>
              <a:t>190</a:t>
            </a:fld>
            <a:endParaRPr lang="en-US" dirty="0"/>
          </a:p>
        </p:txBody>
      </p:sp>
      <p:pic>
        <p:nvPicPr>
          <p:cNvPr id="9" name="Picture 8"/>
          <p:cNvPicPr>
            <a:picLocks noChangeAspect="1"/>
          </p:cNvPicPr>
          <p:nvPr/>
        </p:nvPicPr>
        <p:blipFill>
          <a:blip r:embed="rId2"/>
          <a:stretch>
            <a:fillRect/>
          </a:stretch>
        </p:blipFill>
        <p:spPr>
          <a:xfrm>
            <a:off x="1298851" y="3416328"/>
            <a:ext cx="6858000" cy="521494"/>
          </a:xfrm>
          <a:prstGeom prst="rect">
            <a:avLst/>
          </a:prstGeom>
          <a:effectLst>
            <a:outerShdw blurRad="50800" dist="38100" dir="2700000" algn="tl" rotWithShape="0">
              <a:prstClr val="black">
                <a:alpha val="40000"/>
              </a:prstClr>
            </a:outerShdw>
          </a:effectLst>
        </p:spPr>
      </p:pic>
      <p:sp>
        <p:nvSpPr>
          <p:cNvPr id="7" name="7-Point Star 4">
            <a:extLst>
              <a:ext uri="{FF2B5EF4-FFF2-40B4-BE49-F238E27FC236}">
                <a16:creationId xmlns:a16="http://schemas.microsoft.com/office/drawing/2014/main" id="{EC5621CB-D07F-8737-9362-D47A4F033DF1}"/>
              </a:ext>
            </a:extLst>
          </p:cNvPr>
          <p:cNvSpPr/>
          <p:nvPr/>
        </p:nvSpPr>
        <p:spPr>
          <a:xfrm>
            <a:off x="4490901" y="105100"/>
            <a:ext cx="1400233" cy="741300"/>
          </a:xfrm>
          <a:prstGeom prst="star7">
            <a:avLst/>
          </a:prstGeom>
          <a:gradFill>
            <a:gsLst>
              <a:gs pos="0">
                <a:srgbClr val="55A1D5"/>
              </a:gs>
              <a:gs pos="100000">
                <a:srgbClr val="5BCBD4"/>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100" dirty="0">
                <a:solidFill>
                  <a:schemeClr val="tx1"/>
                </a:solidFill>
              </a:rPr>
              <a:t>Common Question</a:t>
            </a:r>
          </a:p>
        </p:txBody>
      </p:sp>
      <p:sp>
        <p:nvSpPr>
          <p:cNvPr id="8" name="Diagonal Stripe 7">
            <a:hlinkClick r:id="rId3"/>
            <a:extLst>
              <a:ext uri="{FF2B5EF4-FFF2-40B4-BE49-F238E27FC236}">
                <a16:creationId xmlns:a16="http://schemas.microsoft.com/office/drawing/2014/main" id="{2304DF41-808A-82FB-8105-8DD0AFEB0B27}"/>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200" b="1" kern="0" dirty="0">
                <a:solidFill>
                  <a:prstClr val="black"/>
                </a:solidFill>
                <a:latin typeface="+mn-lt"/>
                <a:ea typeface="Roboto" panose="02000000000000000000" pitchFamily="2" charset="0"/>
                <a:cs typeface="Roboto" panose="02000000000000000000" pitchFamily="2" charset="0"/>
              </a:rPr>
              <a:t>Not Tested Reasons/</a:t>
            </a:r>
          </a:p>
          <a:p>
            <a:pPr algn="ctr" fontAlgn="base">
              <a:spcBef>
                <a:spcPct val="0"/>
              </a:spcBef>
              <a:spcAft>
                <a:spcPct val="0"/>
              </a:spcAft>
              <a:defRPr/>
            </a:pPr>
            <a:r>
              <a:rPr lang="en-US" sz="1200" b="1" kern="0" dirty="0">
                <a:solidFill>
                  <a:prstClr val="black"/>
                </a:solidFill>
                <a:latin typeface="+mn-lt"/>
                <a:ea typeface="Roboto" panose="02000000000000000000" pitchFamily="2" charset="0"/>
                <a:cs typeface="Roboto" panose="02000000000000000000" pitchFamily="2" charset="0"/>
              </a:rPr>
              <a:t>Codes</a:t>
            </a:r>
          </a:p>
        </p:txBody>
      </p:sp>
    </p:spTree>
    <p:extLst>
      <p:ext uri="{BB962C8B-B14F-4D97-AF65-F5344CB8AC3E}">
        <p14:creationId xmlns:p14="http://schemas.microsoft.com/office/powerpoint/2010/main" val="366900582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D51AE-07D6-4262-8B8A-1AF1E4D8FBE3}"/>
              </a:ext>
            </a:extLst>
          </p:cNvPr>
          <p:cNvSpPr>
            <a:spLocks noGrp="1"/>
          </p:cNvSpPr>
          <p:nvPr>
            <p:ph type="title"/>
          </p:nvPr>
        </p:nvSpPr>
        <p:spPr/>
        <p:txBody>
          <a:bodyPr>
            <a:normAutofit/>
          </a:bodyPr>
          <a:lstStyle/>
          <a:p>
            <a:r>
              <a:rPr lang="en-US" sz="2800" dirty="0"/>
              <a:t>Stop Test Sessions</a:t>
            </a:r>
          </a:p>
        </p:txBody>
      </p:sp>
      <p:sp>
        <p:nvSpPr>
          <p:cNvPr id="3" name="Content Placeholder 2">
            <a:extLst>
              <a:ext uri="{FF2B5EF4-FFF2-40B4-BE49-F238E27FC236}">
                <a16:creationId xmlns:a16="http://schemas.microsoft.com/office/drawing/2014/main" id="{89DF2E42-CEF1-4680-AB5A-35E12532EFDD}"/>
              </a:ext>
            </a:extLst>
          </p:cNvPr>
          <p:cNvSpPr>
            <a:spLocks noGrp="1"/>
          </p:cNvSpPr>
          <p:nvPr>
            <p:ph type="body" idx="1"/>
          </p:nvPr>
        </p:nvSpPr>
        <p:spPr>
          <a:xfrm>
            <a:off x="311702" y="892814"/>
            <a:ext cx="8487741" cy="3294461"/>
          </a:xfrm>
        </p:spPr>
        <p:txBody>
          <a:bodyPr>
            <a:noAutofit/>
          </a:bodyPr>
          <a:lstStyle/>
          <a:p>
            <a:pPr marL="257175" indent="-257175">
              <a:lnSpc>
                <a:spcPct val="100000"/>
              </a:lnSpc>
              <a:defRPr/>
            </a:pPr>
            <a:r>
              <a:rPr lang="en-US" sz="1800" dirty="0">
                <a:solidFill>
                  <a:sysClr val="windowText" lastClr="000000"/>
                </a:solidFill>
              </a:rPr>
              <a:t>By </a:t>
            </a:r>
            <a:r>
              <a:rPr lang="en-US" sz="1800" b="1" dirty="0">
                <a:solidFill>
                  <a:srgbClr val="488BC9"/>
                </a:solidFill>
              </a:rPr>
              <a:t>May 7, 2025</a:t>
            </a:r>
            <a:r>
              <a:rPr lang="en-US" sz="1800" dirty="0">
                <a:solidFill>
                  <a:sysClr val="windowText" lastClr="000000"/>
                </a:solidFill>
              </a:rPr>
              <a:t>, stop any test sessions that were </a:t>
            </a:r>
            <a:r>
              <a:rPr lang="en-US" sz="1800" u="sng" dirty="0">
                <a:solidFill>
                  <a:sysClr val="windowText" lastClr="000000"/>
                </a:solidFill>
              </a:rPr>
              <a:t>started</a:t>
            </a:r>
          </a:p>
          <a:p>
            <a:pPr marL="257175" indent="-257175">
              <a:lnSpc>
                <a:spcPct val="100000"/>
              </a:lnSpc>
              <a:defRPr/>
            </a:pPr>
            <a:endParaRPr lang="en-US" sz="1800" b="1" u="sng" dirty="0">
              <a:solidFill>
                <a:sysClr val="windowText" lastClr="000000"/>
              </a:solidFill>
            </a:endParaRPr>
          </a:p>
          <a:p>
            <a:pPr marL="257175" indent="-257175">
              <a:lnSpc>
                <a:spcPct val="100000"/>
              </a:lnSpc>
              <a:defRPr/>
            </a:pPr>
            <a:endParaRPr lang="en-US" sz="1800" b="1" u="sng" dirty="0">
              <a:solidFill>
                <a:sysClr val="windowText" lastClr="000000"/>
              </a:solidFill>
            </a:endParaRPr>
          </a:p>
          <a:p>
            <a:pPr marL="257175" indent="-257175">
              <a:lnSpc>
                <a:spcPct val="100000"/>
              </a:lnSpc>
              <a:defRPr/>
            </a:pPr>
            <a:endParaRPr lang="en-US" sz="1800" b="1" dirty="0">
              <a:solidFill>
                <a:schemeClr val="accent5"/>
              </a:solidFill>
            </a:endParaRPr>
          </a:p>
          <a:p>
            <a:pPr marL="257175" indent="-257175">
              <a:lnSpc>
                <a:spcPct val="100000"/>
              </a:lnSpc>
              <a:defRPr/>
            </a:pPr>
            <a:endParaRPr lang="en-US" sz="1800" b="1" dirty="0">
              <a:solidFill>
                <a:schemeClr val="accent5"/>
              </a:solidFill>
            </a:endParaRPr>
          </a:p>
          <a:p>
            <a:pPr marL="257175" indent="-257175">
              <a:lnSpc>
                <a:spcPct val="100000"/>
              </a:lnSpc>
              <a:defRPr/>
            </a:pPr>
            <a:endParaRPr lang="en-US" sz="1800" b="1" dirty="0">
              <a:solidFill>
                <a:schemeClr val="accent5"/>
              </a:solidFill>
            </a:endParaRPr>
          </a:p>
          <a:p>
            <a:pPr marL="257175" indent="-257175">
              <a:lnSpc>
                <a:spcPct val="100000"/>
              </a:lnSpc>
              <a:defRPr/>
            </a:pPr>
            <a:r>
              <a:rPr lang="en-US" sz="1800" dirty="0">
                <a:solidFill>
                  <a:sysClr val="windowText" lastClr="000000"/>
                </a:solidFill>
              </a:rPr>
              <a:t>Started test sessions cannot be stopped unless all units for all students are either “Completed” or “Marked Complete”</a:t>
            </a:r>
          </a:p>
          <a:p>
            <a:pPr marL="600075" lvl="1" indent="-257175">
              <a:lnSpc>
                <a:spcPct val="100000"/>
              </a:lnSpc>
              <a:defRPr/>
            </a:pPr>
            <a:endParaRPr lang="en-US" sz="1800" dirty="0">
              <a:solidFill>
                <a:sysClr val="windowText" lastClr="000000"/>
              </a:solidFill>
            </a:endParaRPr>
          </a:p>
          <a:p>
            <a:pPr marL="600075" lvl="1" indent="-257175">
              <a:lnSpc>
                <a:spcPct val="100000"/>
              </a:lnSpc>
              <a:defRPr/>
            </a:pPr>
            <a:endParaRPr lang="en-US" sz="1800" dirty="0">
              <a:solidFill>
                <a:sysClr val="windowText" lastClr="000000"/>
              </a:solidFill>
            </a:endParaRPr>
          </a:p>
          <a:p>
            <a:pPr marL="600075" lvl="1" indent="-257175">
              <a:lnSpc>
                <a:spcPct val="100000"/>
              </a:lnSpc>
              <a:defRPr/>
            </a:pPr>
            <a:endParaRPr lang="en-US" sz="1800" dirty="0">
              <a:solidFill>
                <a:sysClr val="windowText" lastClr="000000"/>
              </a:solidFill>
            </a:endParaRPr>
          </a:p>
          <a:p>
            <a:pPr marL="600075" lvl="1" indent="-257175">
              <a:lnSpc>
                <a:spcPct val="100000"/>
              </a:lnSpc>
              <a:defRPr/>
            </a:pPr>
            <a:endParaRPr lang="en-US" sz="1800" dirty="0">
              <a:solidFill>
                <a:sysClr val="windowText" lastClr="000000"/>
              </a:solidFill>
            </a:endParaRPr>
          </a:p>
          <a:p>
            <a:pPr marL="257175" indent="-257175">
              <a:lnSpc>
                <a:spcPct val="100000"/>
              </a:lnSpc>
              <a:defRPr/>
            </a:pPr>
            <a:endParaRPr lang="en-US" sz="1800" dirty="0">
              <a:solidFill>
                <a:sysClr val="windowText" lastClr="000000"/>
              </a:solidFill>
            </a:endParaRPr>
          </a:p>
        </p:txBody>
      </p:sp>
      <p:sp>
        <p:nvSpPr>
          <p:cNvPr id="6" name="Title 5">
            <a:extLst>
              <a:ext uri="{FF2B5EF4-FFF2-40B4-BE49-F238E27FC236}">
                <a16:creationId xmlns:a16="http://schemas.microsoft.com/office/drawing/2014/main" id="{80E85C31-90BC-C34B-6711-56D816054BA3}"/>
              </a:ext>
            </a:extLst>
          </p:cNvPr>
          <p:cNvSpPr>
            <a:spLocks noGrp="1"/>
          </p:cNvSpPr>
          <p:nvPr>
            <p:ph type="title" idx="2"/>
          </p:nvPr>
        </p:nvSpPr>
        <p:spPr>
          <a:xfrm>
            <a:off x="123874" y="4250686"/>
            <a:ext cx="8432911" cy="459324"/>
          </a:xfrm>
        </p:spPr>
        <p:txBody>
          <a:bodyPr anchor="ctr"/>
          <a:lstStyle/>
          <a:p>
            <a:r>
              <a:rPr lang="en-US" sz="1200" b="1" dirty="0">
                <a:solidFill>
                  <a:sysClr val="windowText" lastClr="000000"/>
                </a:solidFill>
                <a:latin typeface="+mn-lt"/>
              </a:rPr>
              <a:t>Note: </a:t>
            </a:r>
            <a:r>
              <a:rPr lang="en-US" sz="1200" dirty="0">
                <a:solidFill>
                  <a:sysClr val="windowText" lastClr="000000"/>
                </a:solidFill>
                <a:latin typeface="+mn-lt"/>
              </a:rPr>
              <a:t>If incomplete units of </a:t>
            </a:r>
            <a:r>
              <a:rPr lang="en-US" sz="1200" i="1" dirty="0">
                <a:solidFill>
                  <a:sysClr val="windowText" lastClr="000000"/>
                </a:solidFill>
                <a:latin typeface="+mn-lt"/>
              </a:rPr>
              <a:t>started</a:t>
            </a:r>
            <a:r>
              <a:rPr lang="en-US" sz="1200" dirty="0">
                <a:solidFill>
                  <a:sysClr val="windowText" lastClr="000000"/>
                </a:solidFill>
                <a:latin typeface="+mn-lt"/>
              </a:rPr>
              <a:t> tests are not marked complete by EOD May 7, CDE and Pearson will complete this task.</a:t>
            </a:r>
            <a:endParaRPr lang="en-US" sz="1200" dirty="0">
              <a:latin typeface="+mn-lt"/>
            </a:endParaRPr>
          </a:p>
        </p:txBody>
      </p:sp>
      <p:sp>
        <p:nvSpPr>
          <p:cNvPr id="4" name="Slide Number Placeholder 3">
            <a:extLst>
              <a:ext uri="{FF2B5EF4-FFF2-40B4-BE49-F238E27FC236}">
                <a16:creationId xmlns:a16="http://schemas.microsoft.com/office/drawing/2014/main" id="{69460D6D-58EA-4DBD-8682-9347F2E37347}"/>
              </a:ext>
            </a:extLst>
          </p:cNvPr>
          <p:cNvSpPr>
            <a:spLocks noGrp="1"/>
          </p:cNvSpPr>
          <p:nvPr>
            <p:ph type="sldNum" idx="12"/>
          </p:nvPr>
        </p:nvSpPr>
        <p:spPr/>
        <p:txBody>
          <a:bodyPr>
            <a:normAutofit/>
          </a:bodyPr>
          <a:lstStyle/>
          <a:p>
            <a:fld id="{C479D5F6-EDCB-402A-AC08-4943A1820E8F}" type="slidenum">
              <a:rPr lang="en-US" smtClean="0"/>
              <a:pPr/>
              <a:t>191</a:t>
            </a:fld>
            <a:endParaRPr lang="en-US" dirty="0"/>
          </a:p>
        </p:txBody>
      </p:sp>
      <p:grpSp>
        <p:nvGrpSpPr>
          <p:cNvPr id="11" name="Group 10">
            <a:extLst>
              <a:ext uri="{FF2B5EF4-FFF2-40B4-BE49-F238E27FC236}">
                <a16:creationId xmlns:a16="http://schemas.microsoft.com/office/drawing/2014/main" id="{C3FA75CF-C23B-C9CA-353F-33AB24A52792}"/>
              </a:ext>
            </a:extLst>
          </p:cNvPr>
          <p:cNvGrpSpPr/>
          <p:nvPr/>
        </p:nvGrpSpPr>
        <p:grpSpPr>
          <a:xfrm>
            <a:off x="1149774" y="3227609"/>
            <a:ext cx="6686550" cy="1017681"/>
            <a:chOff x="30936" y="2534040"/>
            <a:chExt cx="8915400" cy="1356907"/>
          </a:xfrm>
        </p:grpSpPr>
        <p:pic>
          <p:nvPicPr>
            <p:cNvPr id="7" name="Picture 6">
              <a:extLst>
                <a:ext uri="{FF2B5EF4-FFF2-40B4-BE49-F238E27FC236}">
                  <a16:creationId xmlns:a16="http://schemas.microsoft.com/office/drawing/2014/main" id="{332BE7CA-4E74-1229-BD70-94E584005E61}"/>
                </a:ext>
              </a:extLst>
            </p:cNvPr>
            <p:cNvPicPr>
              <a:picLocks noChangeAspect="1"/>
            </p:cNvPicPr>
            <p:nvPr/>
          </p:nvPicPr>
          <p:blipFill>
            <a:blip r:embed="rId2"/>
            <a:stretch>
              <a:fillRect/>
            </a:stretch>
          </p:blipFill>
          <p:spPr>
            <a:xfrm>
              <a:off x="30936" y="2534040"/>
              <a:ext cx="8915400" cy="616304"/>
            </a:xfrm>
            <a:prstGeom prst="rect">
              <a:avLst/>
            </a:prstGeom>
            <a:effectLst>
              <a:outerShdw blurRad="50800" dist="38100" dir="2700000" algn="tl" rotWithShape="0">
                <a:prstClr val="black">
                  <a:alpha val="40000"/>
                </a:prstClr>
              </a:outerShdw>
            </a:effectLst>
          </p:spPr>
        </p:pic>
        <p:sp>
          <p:nvSpPr>
            <p:cNvPr id="8" name="Arrow: Right 7">
              <a:extLst>
                <a:ext uri="{FF2B5EF4-FFF2-40B4-BE49-F238E27FC236}">
                  <a16:creationId xmlns:a16="http://schemas.microsoft.com/office/drawing/2014/main" id="{992F239D-FB04-E226-1A9D-7A302332AC73}"/>
                </a:ext>
              </a:extLst>
            </p:cNvPr>
            <p:cNvSpPr/>
            <p:nvPr/>
          </p:nvSpPr>
          <p:spPr>
            <a:xfrm rot="18491489">
              <a:off x="7741567" y="2974778"/>
              <a:ext cx="615370" cy="471275"/>
            </a:xfrm>
            <a:prstGeom prst="rightArrow">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9" name="Arrow: Right 8">
              <a:extLst>
                <a:ext uri="{FF2B5EF4-FFF2-40B4-BE49-F238E27FC236}">
                  <a16:creationId xmlns:a16="http://schemas.microsoft.com/office/drawing/2014/main" id="{C5F74379-8143-6D5F-1533-183CFD795B9E}"/>
                </a:ext>
              </a:extLst>
            </p:cNvPr>
            <p:cNvSpPr/>
            <p:nvPr/>
          </p:nvSpPr>
          <p:spPr>
            <a:xfrm rot="14178917">
              <a:off x="6999406" y="2983286"/>
              <a:ext cx="615370" cy="471275"/>
            </a:xfrm>
            <a:prstGeom prst="rightArrow">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0" name="TextBox 9">
              <a:extLst>
                <a:ext uri="{FF2B5EF4-FFF2-40B4-BE49-F238E27FC236}">
                  <a16:creationId xmlns:a16="http://schemas.microsoft.com/office/drawing/2014/main" id="{4FCA2408-6F8E-D615-7DA8-A2DE62CF5E45}"/>
                </a:ext>
              </a:extLst>
            </p:cNvPr>
            <p:cNvSpPr txBox="1"/>
            <p:nvPr/>
          </p:nvSpPr>
          <p:spPr>
            <a:xfrm>
              <a:off x="6784341" y="3336950"/>
              <a:ext cx="1778945" cy="55399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050" dirty="0"/>
                <a:t>Need to</a:t>
              </a:r>
            </a:p>
            <a:p>
              <a:pPr algn="ctr"/>
              <a:r>
                <a:rPr lang="en-US" sz="1050" b="1" dirty="0"/>
                <a:t>mark complete</a:t>
              </a:r>
            </a:p>
          </p:txBody>
        </p:sp>
      </p:grpSp>
      <p:grpSp>
        <p:nvGrpSpPr>
          <p:cNvPr id="16" name="Group 15">
            <a:extLst>
              <a:ext uri="{FF2B5EF4-FFF2-40B4-BE49-F238E27FC236}">
                <a16:creationId xmlns:a16="http://schemas.microsoft.com/office/drawing/2014/main" id="{FAE5480A-D0E6-EF24-DAFE-232D5599C5E3}"/>
              </a:ext>
            </a:extLst>
          </p:cNvPr>
          <p:cNvGrpSpPr/>
          <p:nvPr/>
        </p:nvGrpSpPr>
        <p:grpSpPr>
          <a:xfrm>
            <a:off x="2442873" y="1398295"/>
            <a:ext cx="3728183" cy="1069076"/>
            <a:chOff x="1733164" y="1864393"/>
            <a:chExt cx="4970910" cy="1425434"/>
          </a:xfrm>
        </p:grpSpPr>
        <p:pic>
          <p:nvPicPr>
            <p:cNvPr id="13" name="Picture 12">
              <a:extLst>
                <a:ext uri="{FF2B5EF4-FFF2-40B4-BE49-F238E27FC236}">
                  <a16:creationId xmlns:a16="http://schemas.microsoft.com/office/drawing/2014/main" id="{5D2307A0-70DC-0414-EE42-F22B65079684}"/>
                </a:ext>
              </a:extLst>
            </p:cNvPr>
            <p:cNvPicPr>
              <a:picLocks noChangeAspect="1"/>
            </p:cNvPicPr>
            <p:nvPr/>
          </p:nvPicPr>
          <p:blipFill>
            <a:blip r:embed="rId3"/>
            <a:stretch>
              <a:fillRect/>
            </a:stretch>
          </p:blipFill>
          <p:spPr>
            <a:xfrm>
              <a:off x="1733164" y="1864393"/>
              <a:ext cx="4326872" cy="1425434"/>
            </a:xfrm>
            <a:prstGeom prst="rect">
              <a:avLst/>
            </a:prstGeom>
            <a:effectLst>
              <a:outerShdw blurRad="50800" dist="38100" dir="2700000" algn="tl" rotWithShape="0">
                <a:prstClr val="black">
                  <a:alpha val="40000"/>
                </a:prstClr>
              </a:outerShdw>
            </a:effectLst>
          </p:spPr>
        </p:pic>
        <p:sp>
          <p:nvSpPr>
            <p:cNvPr id="15" name="Arrow: Down 14">
              <a:extLst>
                <a:ext uri="{FF2B5EF4-FFF2-40B4-BE49-F238E27FC236}">
                  <a16:creationId xmlns:a16="http://schemas.microsoft.com/office/drawing/2014/main" id="{31344885-FA18-6728-022D-DC90DC516D19}"/>
                </a:ext>
              </a:extLst>
            </p:cNvPr>
            <p:cNvSpPr/>
            <p:nvPr/>
          </p:nvSpPr>
          <p:spPr>
            <a:xfrm rot="7528356">
              <a:off x="5486442" y="1884830"/>
              <a:ext cx="1147189" cy="1288075"/>
            </a:xfrm>
            <a:prstGeom prst="downArrow">
              <a:avLst/>
            </a:prstGeom>
            <a:ln/>
          </p:spPr>
          <p:style>
            <a:lnRef idx="1">
              <a:schemeClr val="accent5"/>
            </a:lnRef>
            <a:fillRef idx="2">
              <a:schemeClr val="accent5"/>
            </a:fillRef>
            <a:effectRef idx="1">
              <a:schemeClr val="accent5"/>
            </a:effectRef>
            <a:fontRef idx="minor">
              <a:schemeClr val="dk1"/>
            </a:fontRef>
          </p:style>
          <p:txBody>
            <a:bodyPr vert="vert270" rtlCol="0" anchor="ctr"/>
            <a:lstStyle/>
            <a:p>
              <a:pPr algn="ctr"/>
              <a:r>
                <a:rPr lang="en-US" sz="1050" dirty="0">
                  <a:solidFill>
                    <a:schemeClr val="tx1"/>
                  </a:solidFill>
                </a:rPr>
                <a:t>Click to </a:t>
              </a:r>
              <a:r>
                <a:rPr lang="en-US" sz="1050" b="1" dirty="0">
                  <a:solidFill>
                    <a:schemeClr val="tx1"/>
                  </a:solidFill>
                </a:rPr>
                <a:t>stop</a:t>
              </a:r>
            </a:p>
          </p:txBody>
        </p:sp>
      </p:grpSp>
      <p:sp>
        <p:nvSpPr>
          <p:cNvPr id="12" name="Diagonal Stripe 11">
            <a:hlinkClick r:id="rId4"/>
            <a:extLst>
              <a:ext uri="{FF2B5EF4-FFF2-40B4-BE49-F238E27FC236}">
                <a16:creationId xmlns:a16="http://schemas.microsoft.com/office/drawing/2014/main" id="{499DB5E2-0332-D581-070A-1D50F54FDEF8}"/>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200" b="1" kern="0" dirty="0">
                <a:solidFill>
                  <a:prstClr val="black"/>
                </a:solidFill>
                <a:latin typeface="+mn-lt"/>
                <a:ea typeface="Roboto" panose="02000000000000000000" pitchFamily="2" charset="0"/>
                <a:cs typeface="Roboto" panose="02000000000000000000" pitchFamily="2" charset="0"/>
              </a:rPr>
              <a:t>Mark Complete Units</a:t>
            </a:r>
          </a:p>
        </p:txBody>
      </p:sp>
    </p:spTree>
    <p:extLst>
      <p:ext uri="{BB962C8B-B14F-4D97-AF65-F5344CB8AC3E}">
        <p14:creationId xmlns:p14="http://schemas.microsoft.com/office/powerpoint/2010/main" val="172287991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0A2D8-646B-417A-ADE8-80D88C8270A7}"/>
              </a:ext>
            </a:extLst>
          </p:cNvPr>
          <p:cNvSpPr>
            <a:spLocks noGrp="1"/>
          </p:cNvSpPr>
          <p:nvPr>
            <p:ph type="title"/>
          </p:nvPr>
        </p:nvSpPr>
        <p:spPr/>
        <p:txBody>
          <a:bodyPr>
            <a:normAutofit/>
          </a:bodyPr>
          <a:lstStyle/>
          <a:p>
            <a:r>
              <a:rPr lang="en-US" sz="2800" dirty="0"/>
              <a:t>Combined Unit Statuses</a:t>
            </a:r>
          </a:p>
        </p:txBody>
      </p:sp>
      <p:sp>
        <p:nvSpPr>
          <p:cNvPr id="3" name="Content Placeholder 2">
            <a:extLst>
              <a:ext uri="{FF2B5EF4-FFF2-40B4-BE49-F238E27FC236}">
                <a16:creationId xmlns:a16="http://schemas.microsoft.com/office/drawing/2014/main" id="{DAEFD117-75CB-4D03-A1B2-9DFC01664BC8}"/>
              </a:ext>
            </a:extLst>
          </p:cNvPr>
          <p:cNvSpPr>
            <a:spLocks noGrp="1"/>
          </p:cNvSpPr>
          <p:nvPr>
            <p:ph type="body" idx="1"/>
          </p:nvPr>
        </p:nvSpPr>
        <p:spPr>
          <a:xfrm>
            <a:off x="311702" y="846400"/>
            <a:ext cx="8487741" cy="3340875"/>
          </a:xfrm>
        </p:spPr>
        <p:txBody>
          <a:bodyPr>
            <a:noAutofit/>
          </a:bodyPr>
          <a:lstStyle/>
          <a:p>
            <a:pPr marL="0" indent="0">
              <a:buNone/>
              <a:defRPr/>
            </a:pPr>
            <a:r>
              <a:rPr lang="en-US" sz="1800" dirty="0">
                <a:solidFill>
                  <a:sysClr val="windowText" lastClr="000000"/>
                </a:solidFill>
              </a:rPr>
              <a:t>Started sessions:</a:t>
            </a:r>
          </a:p>
          <a:p>
            <a:pPr marL="171462" indent="-285750">
              <a:defRPr/>
            </a:pPr>
            <a:r>
              <a:rPr lang="en-US" sz="1400" b="1" dirty="0">
                <a:solidFill>
                  <a:sysClr val="windowText" lastClr="000000"/>
                </a:solidFill>
                <a:latin typeface="+mn-lt"/>
              </a:rPr>
              <a:t>ACTION</a:t>
            </a:r>
            <a:r>
              <a:rPr lang="en-US" sz="1400" dirty="0">
                <a:solidFill>
                  <a:sysClr val="windowText" lastClr="000000"/>
                </a:solidFill>
                <a:latin typeface="+mn-lt"/>
              </a:rPr>
              <a:t>: SACs/DACs “mark complete” units for students who </a:t>
            </a:r>
            <a:r>
              <a:rPr lang="en-US" sz="1400" u="sng" dirty="0">
                <a:solidFill>
                  <a:sysClr val="windowText" lastClr="000000"/>
                </a:solidFill>
                <a:latin typeface="+mn-lt"/>
              </a:rPr>
              <a:t>started, but did not complete</a:t>
            </a:r>
            <a:r>
              <a:rPr lang="en-US" sz="1400" dirty="0">
                <a:solidFill>
                  <a:sysClr val="windowText" lastClr="000000"/>
                </a:solidFill>
                <a:latin typeface="+mn-lt"/>
              </a:rPr>
              <a:t> testing </a:t>
            </a:r>
          </a:p>
          <a:p>
            <a:pPr lvl="1">
              <a:buFont typeface="Arial" panose="020B0604020202020204" pitchFamily="34" charset="0"/>
              <a:buChar char="•"/>
              <a:defRPr/>
            </a:pPr>
            <a:r>
              <a:rPr lang="en-US" sz="1200" b="1" dirty="0">
                <a:solidFill>
                  <a:schemeClr val="accent2"/>
                </a:solidFill>
                <a:latin typeface="+mn-lt"/>
              </a:rPr>
              <a:t>To find these tests:</a:t>
            </a:r>
          </a:p>
          <a:p>
            <a:pPr lvl="2">
              <a:buFont typeface="Arial" panose="020B0604020202020204" pitchFamily="34" charset="0"/>
              <a:buChar char="•"/>
              <a:defRPr/>
            </a:pPr>
            <a:r>
              <a:rPr lang="en-US" sz="1200" dirty="0">
                <a:solidFill>
                  <a:sysClr val="windowText" lastClr="000000"/>
                </a:solidFill>
                <a:latin typeface="+mn-lt"/>
              </a:rPr>
              <a:t>Go to </a:t>
            </a:r>
            <a:r>
              <a:rPr lang="en-US" sz="1200" dirty="0" err="1">
                <a:solidFill>
                  <a:sysClr val="windowText" lastClr="000000"/>
                </a:solidFill>
                <a:latin typeface="+mn-lt"/>
              </a:rPr>
              <a:t>PAnext</a:t>
            </a:r>
            <a:r>
              <a:rPr lang="en-US" sz="1200" baseline="30000" dirty="0">
                <a:solidFill>
                  <a:sysClr val="windowText" lastClr="000000"/>
                </a:solidFill>
                <a:latin typeface="+mn-lt"/>
              </a:rPr>
              <a:t> </a:t>
            </a:r>
            <a:r>
              <a:rPr lang="en-US" sz="1200" dirty="0">
                <a:solidFill>
                  <a:sysClr val="windowText" lastClr="000000"/>
                </a:solidFill>
                <a:latin typeface="+mn-lt"/>
              </a:rPr>
              <a:t>&gt; </a:t>
            </a:r>
            <a:r>
              <a:rPr lang="en-US" sz="1200" b="1" dirty="0">
                <a:solidFill>
                  <a:sysClr val="windowText" lastClr="000000"/>
                </a:solidFill>
                <a:latin typeface="+mn-lt"/>
              </a:rPr>
              <a:t>Reports</a:t>
            </a:r>
            <a:r>
              <a:rPr lang="en-US" sz="1200" dirty="0">
                <a:solidFill>
                  <a:sysClr val="windowText" lastClr="000000"/>
                </a:solidFill>
                <a:latin typeface="+mn-lt"/>
              </a:rPr>
              <a:t> &gt; </a:t>
            </a:r>
            <a:r>
              <a:rPr lang="en-US" sz="1200" b="1" dirty="0">
                <a:solidFill>
                  <a:sysClr val="windowText" lastClr="000000"/>
                </a:solidFill>
                <a:latin typeface="+mn-lt"/>
              </a:rPr>
              <a:t>Operational Reports</a:t>
            </a:r>
            <a:r>
              <a:rPr lang="en-US" sz="1200" dirty="0">
                <a:solidFill>
                  <a:sysClr val="windowText" lastClr="000000"/>
                </a:solidFill>
                <a:latin typeface="+mn-lt"/>
              </a:rPr>
              <a:t> &gt; </a:t>
            </a:r>
            <a:r>
              <a:rPr lang="en-US" sz="1200" b="1" dirty="0">
                <a:solidFill>
                  <a:sysClr val="windowText" lastClr="000000"/>
                </a:solidFill>
                <a:latin typeface="+mn-lt"/>
              </a:rPr>
              <a:t>Online Testing</a:t>
            </a:r>
            <a:endParaRPr lang="en-US" sz="1200" dirty="0">
              <a:solidFill>
                <a:sysClr val="windowText" lastClr="000000"/>
              </a:solidFill>
              <a:latin typeface="+mn-lt"/>
            </a:endParaRPr>
          </a:p>
          <a:p>
            <a:pPr lvl="2">
              <a:buFont typeface="Arial" panose="020B0604020202020204" pitchFamily="34" charset="0"/>
              <a:buChar char="•"/>
              <a:defRPr/>
            </a:pPr>
            <a:r>
              <a:rPr lang="en-US" sz="1200" dirty="0">
                <a:solidFill>
                  <a:sysClr val="windowText" lastClr="000000"/>
                </a:solidFill>
                <a:latin typeface="+mn-lt"/>
              </a:rPr>
              <a:t>Select </a:t>
            </a:r>
            <a:r>
              <a:rPr lang="en-US" sz="1200" b="1" dirty="0">
                <a:solidFill>
                  <a:sysClr val="windowText" lastClr="000000"/>
                </a:solidFill>
                <a:latin typeface="+mn-lt"/>
              </a:rPr>
              <a:t>Session Roster</a:t>
            </a:r>
            <a:endParaRPr lang="en-US" sz="1200" dirty="0">
              <a:solidFill>
                <a:sysClr val="windowText" lastClr="000000"/>
              </a:solidFill>
              <a:latin typeface="+mn-lt"/>
            </a:endParaRPr>
          </a:p>
          <a:p>
            <a:pPr lvl="2">
              <a:buFont typeface="Arial" panose="020B0604020202020204" pitchFamily="34" charset="0"/>
              <a:buChar char="•"/>
              <a:defRPr/>
            </a:pPr>
            <a:r>
              <a:rPr lang="en-US" sz="1200" b="1" dirty="0">
                <a:solidFill>
                  <a:sysClr val="windowText" lastClr="000000"/>
                </a:solidFill>
                <a:latin typeface="+mn-lt"/>
              </a:rPr>
              <a:t>Request </a:t>
            </a:r>
            <a:r>
              <a:rPr lang="en-US" sz="1200" dirty="0">
                <a:solidFill>
                  <a:sysClr val="windowText" lastClr="000000"/>
                </a:solidFill>
                <a:latin typeface="+mn-lt"/>
              </a:rPr>
              <a:t>the report</a:t>
            </a:r>
          </a:p>
          <a:p>
            <a:pPr lvl="2">
              <a:buFont typeface="Arial" panose="020B0604020202020204" pitchFamily="34" charset="0"/>
              <a:buChar char="•"/>
              <a:defRPr/>
            </a:pPr>
            <a:r>
              <a:rPr lang="en-US" sz="1200" b="1" dirty="0">
                <a:solidFill>
                  <a:sysClr val="windowText" lastClr="000000"/>
                </a:solidFill>
                <a:latin typeface="+mn-lt"/>
              </a:rPr>
              <a:t>Download Report</a:t>
            </a:r>
          </a:p>
          <a:p>
            <a:pPr lvl="3">
              <a:buFont typeface="Arial" panose="020B0604020202020204" pitchFamily="34" charset="0"/>
              <a:buChar char="•"/>
              <a:defRPr/>
            </a:pPr>
            <a:r>
              <a:rPr lang="en-US" sz="1200" dirty="0">
                <a:solidFill>
                  <a:sysClr val="windowText" lastClr="000000"/>
                </a:solidFill>
                <a:latin typeface="+mn-lt"/>
              </a:rPr>
              <a:t>Filter </a:t>
            </a:r>
            <a:r>
              <a:rPr lang="en-US" sz="1200" b="1" dirty="0">
                <a:solidFill>
                  <a:sysClr val="windowText" lastClr="000000"/>
                </a:solidFill>
                <a:latin typeface="+mn-lt"/>
              </a:rPr>
              <a:t>Test Status </a:t>
            </a:r>
            <a:r>
              <a:rPr lang="en-US" sz="1200" dirty="0">
                <a:solidFill>
                  <a:sysClr val="windowText" lastClr="000000"/>
                </a:solidFill>
                <a:latin typeface="+mn-lt"/>
              </a:rPr>
              <a:t>column and look for tests in </a:t>
            </a:r>
            <a:r>
              <a:rPr lang="en-US" sz="1200" b="1" dirty="0">
                <a:solidFill>
                  <a:sysClr val="windowText" lastClr="000000"/>
                </a:solidFill>
                <a:latin typeface="+mn-lt"/>
              </a:rPr>
              <a:t>Testing</a:t>
            </a:r>
          </a:p>
          <a:p>
            <a:pPr lvl="3">
              <a:buFont typeface="Arial" panose="020B0604020202020204" pitchFamily="34" charset="0"/>
              <a:buChar char="•"/>
              <a:defRPr/>
            </a:pPr>
            <a:r>
              <a:rPr lang="en-US" sz="1200" dirty="0">
                <a:solidFill>
                  <a:sysClr val="windowText" lastClr="000000"/>
                </a:solidFill>
                <a:latin typeface="+mn-lt"/>
              </a:rPr>
              <a:t>“Mark complete” tests with varying unit statuses</a:t>
            </a:r>
          </a:p>
          <a:p>
            <a:pPr lvl="3">
              <a:buFont typeface="Arial" panose="020B0604020202020204" pitchFamily="34" charset="0"/>
              <a:buChar char="•"/>
              <a:defRPr/>
            </a:pPr>
            <a:endParaRPr lang="en-US" sz="1200" dirty="0">
              <a:solidFill>
                <a:sysClr val="windowText" lastClr="000000"/>
              </a:solidFill>
              <a:latin typeface="+mn-lt"/>
            </a:endParaRPr>
          </a:p>
          <a:p>
            <a:pPr lvl="3">
              <a:buFont typeface="Arial" panose="020B0604020202020204" pitchFamily="34" charset="0"/>
              <a:buChar char="•"/>
              <a:defRPr/>
            </a:pPr>
            <a:endParaRPr lang="en-US" sz="1200" dirty="0">
              <a:solidFill>
                <a:sysClr val="windowText" lastClr="000000"/>
              </a:solidFill>
              <a:latin typeface="+mn-lt"/>
            </a:endParaRPr>
          </a:p>
          <a:p>
            <a:pPr lvl="3">
              <a:buFont typeface="Arial" panose="020B0604020202020204" pitchFamily="34" charset="0"/>
              <a:buChar char="•"/>
              <a:defRPr/>
            </a:pPr>
            <a:endParaRPr lang="en-US" sz="1200" dirty="0">
              <a:latin typeface="+mn-lt"/>
            </a:endParaRPr>
          </a:p>
          <a:p>
            <a:pPr lvl="1">
              <a:lnSpc>
                <a:spcPct val="120000"/>
              </a:lnSpc>
              <a:buFont typeface="Arial" panose="020B0604020202020204" pitchFamily="34" charset="0"/>
              <a:buChar char="•"/>
              <a:defRPr/>
            </a:pPr>
            <a:r>
              <a:rPr lang="en-US" sz="1200" dirty="0">
                <a:solidFill>
                  <a:sysClr val="windowText" lastClr="000000"/>
                </a:solidFill>
                <a:latin typeface="+mn-lt"/>
              </a:rPr>
              <a:t>“Marked Complete Reasons” </a:t>
            </a:r>
            <a:r>
              <a:rPr lang="en-US" sz="1200" b="1" dirty="0">
                <a:solidFill>
                  <a:sysClr val="windowText" lastClr="000000"/>
                </a:solidFill>
                <a:latin typeface="+mn-lt"/>
              </a:rPr>
              <a:t>do not invalidate </a:t>
            </a:r>
            <a:r>
              <a:rPr lang="en-US" sz="1200" dirty="0">
                <a:solidFill>
                  <a:sysClr val="windowText" lastClr="000000"/>
                </a:solidFill>
                <a:latin typeface="+mn-lt"/>
              </a:rPr>
              <a:t>student tests</a:t>
            </a:r>
          </a:p>
          <a:p>
            <a:pPr>
              <a:lnSpc>
                <a:spcPct val="120000"/>
              </a:lnSpc>
              <a:defRPr/>
            </a:pPr>
            <a:r>
              <a:rPr lang="en-US" sz="1400" b="1" dirty="0">
                <a:solidFill>
                  <a:sysClr val="windowText" lastClr="000000"/>
                </a:solidFill>
                <a:latin typeface="+mn-lt"/>
              </a:rPr>
              <a:t>ACTION</a:t>
            </a:r>
            <a:r>
              <a:rPr lang="en-US" sz="1400" dirty="0">
                <a:solidFill>
                  <a:sysClr val="windowText" lastClr="000000"/>
                </a:solidFill>
                <a:latin typeface="+mn-lt"/>
              </a:rPr>
              <a:t>: If invalidation is needed, apply Void Reasons/Codes in PAnext</a:t>
            </a:r>
          </a:p>
        </p:txBody>
      </p:sp>
      <p:sp>
        <p:nvSpPr>
          <p:cNvPr id="4" name="Slide Number Placeholder 3">
            <a:extLst>
              <a:ext uri="{FF2B5EF4-FFF2-40B4-BE49-F238E27FC236}">
                <a16:creationId xmlns:a16="http://schemas.microsoft.com/office/drawing/2014/main" id="{264246D4-BCCA-487A-B6B7-91E41A24735C}"/>
              </a:ext>
            </a:extLst>
          </p:cNvPr>
          <p:cNvSpPr>
            <a:spLocks noGrp="1"/>
          </p:cNvSpPr>
          <p:nvPr>
            <p:ph type="sldNum" idx="12"/>
          </p:nvPr>
        </p:nvSpPr>
        <p:spPr/>
        <p:txBody>
          <a:bodyPr>
            <a:normAutofit/>
          </a:bodyPr>
          <a:lstStyle/>
          <a:p>
            <a:fld id="{C479D5F6-EDCB-402A-AC08-4943A1820E8F}" type="slidenum">
              <a:rPr lang="en-US" smtClean="0"/>
              <a:pPr/>
              <a:t>192</a:t>
            </a:fld>
            <a:endParaRPr lang="en-US" dirty="0"/>
          </a:p>
        </p:txBody>
      </p:sp>
      <p:pic>
        <p:nvPicPr>
          <p:cNvPr id="10" name="Picture 9"/>
          <p:cNvPicPr>
            <a:picLocks noChangeAspect="1"/>
          </p:cNvPicPr>
          <p:nvPr/>
        </p:nvPicPr>
        <p:blipFill>
          <a:blip r:embed="rId2"/>
          <a:stretch>
            <a:fillRect/>
          </a:stretch>
        </p:blipFill>
        <p:spPr>
          <a:xfrm>
            <a:off x="2240129" y="2947316"/>
            <a:ext cx="6744677" cy="660417"/>
          </a:xfrm>
          <a:prstGeom prst="rect">
            <a:avLst/>
          </a:prstGeom>
          <a:effectLst>
            <a:outerShdw blurRad="50800" dist="38100" dir="2700000" algn="tl" rotWithShape="0">
              <a:prstClr val="black">
                <a:alpha val="40000"/>
              </a:prstClr>
            </a:outerShdw>
          </a:effectLst>
        </p:spPr>
      </p:pic>
      <p:sp>
        <p:nvSpPr>
          <p:cNvPr id="7" name="7-Point Star 4">
            <a:extLst>
              <a:ext uri="{FF2B5EF4-FFF2-40B4-BE49-F238E27FC236}">
                <a16:creationId xmlns:a16="http://schemas.microsoft.com/office/drawing/2014/main" id="{F4B53D3D-4792-2794-33C1-06B6A3FE5ABB}"/>
              </a:ext>
            </a:extLst>
          </p:cNvPr>
          <p:cNvSpPr/>
          <p:nvPr/>
        </p:nvSpPr>
        <p:spPr>
          <a:xfrm>
            <a:off x="6047829" y="450016"/>
            <a:ext cx="1400233" cy="741300"/>
          </a:xfrm>
          <a:prstGeom prst="star7">
            <a:avLst/>
          </a:prstGeom>
          <a:gradFill>
            <a:gsLst>
              <a:gs pos="0">
                <a:srgbClr val="55A1D5"/>
              </a:gs>
              <a:gs pos="100000">
                <a:srgbClr val="5BCBD4"/>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100" dirty="0">
                <a:solidFill>
                  <a:schemeClr val="tx1"/>
                </a:solidFill>
              </a:rPr>
              <a:t>Common Question</a:t>
            </a:r>
          </a:p>
        </p:txBody>
      </p:sp>
      <p:sp>
        <p:nvSpPr>
          <p:cNvPr id="8" name="Diagonal Stripe 7">
            <a:hlinkClick r:id="rId3"/>
            <a:extLst>
              <a:ext uri="{FF2B5EF4-FFF2-40B4-BE49-F238E27FC236}">
                <a16:creationId xmlns:a16="http://schemas.microsoft.com/office/drawing/2014/main" id="{85D12F95-66BE-A3B4-6034-F184E51686F0}"/>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200" b="1" kern="0" dirty="0">
                <a:solidFill>
                  <a:prstClr val="black"/>
                </a:solidFill>
                <a:latin typeface="+mn-lt"/>
                <a:ea typeface="Roboto" panose="02000000000000000000" pitchFamily="2" charset="0"/>
                <a:cs typeface="Roboto" panose="02000000000000000000" pitchFamily="2" charset="0"/>
              </a:rPr>
              <a:t>Void Reasons/ Codes</a:t>
            </a:r>
          </a:p>
        </p:txBody>
      </p:sp>
    </p:spTree>
    <p:extLst>
      <p:ext uri="{BB962C8B-B14F-4D97-AF65-F5344CB8AC3E}">
        <p14:creationId xmlns:p14="http://schemas.microsoft.com/office/powerpoint/2010/main" val="109322780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61A19-B7F0-428A-9139-88496F304124}"/>
              </a:ext>
            </a:extLst>
          </p:cNvPr>
          <p:cNvSpPr>
            <a:spLocks noGrp="1"/>
          </p:cNvSpPr>
          <p:nvPr>
            <p:ph type="title"/>
          </p:nvPr>
        </p:nvSpPr>
        <p:spPr/>
        <p:txBody>
          <a:bodyPr>
            <a:normAutofit/>
          </a:bodyPr>
          <a:lstStyle/>
          <a:p>
            <a:r>
              <a:rPr lang="en-US" sz="2800" dirty="0"/>
              <a:t>Void Test Score and Not Tested Coding</a:t>
            </a:r>
          </a:p>
        </p:txBody>
      </p:sp>
      <p:sp>
        <p:nvSpPr>
          <p:cNvPr id="8" name="Title 7">
            <a:extLst>
              <a:ext uri="{FF2B5EF4-FFF2-40B4-BE49-F238E27FC236}">
                <a16:creationId xmlns:a16="http://schemas.microsoft.com/office/drawing/2014/main" id="{DE985F2B-9C74-C540-8084-CC19E2B25BF5}"/>
              </a:ext>
            </a:extLst>
          </p:cNvPr>
          <p:cNvSpPr>
            <a:spLocks noGrp="1"/>
          </p:cNvSpPr>
          <p:nvPr>
            <p:ph type="title" idx="2"/>
          </p:nvPr>
        </p:nvSpPr>
        <p:spPr>
          <a:xfrm>
            <a:off x="1512277" y="4358296"/>
            <a:ext cx="6119445" cy="402451"/>
          </a:xfrm>
        </p:spPr>
        <p:txBody>
          <a:bodyPr anchor="ctr"/>
          <a:lstStyle/>
          <a:p>
            <a:pPr algn="ctr"/>
            <a:r>
              <a:rPr lang="en-US" sz="1200" b="1" dirty="0">
                <a:latin typeface="+mn-lt"/>
                <a:ea typeface="ＭＳ Ｐゴシック" pitchFamily="34" charset="-128"/>
              </a:rPr>
              <a:t>Note</a:t>
            </a:r>
            <a:r>
              <a:rPr lang="en-US" sz="1200" dirty="0">
                <a:latin typeface="+mn-lt"/>
                <a:ea typeface="ＭＳ Ｐゴシック" pitchFamily="34" charset="-128"/>
              </a:rPr>
              <a:t>: “Marked Complete Reasons” do not invalidate tests or flow into scoring/reporting. MCRs are </a:t>
            </a:r>
            <a:r>
              <a:rPr lang="en-US" sz="1200" b="1" dirty="0">
                <a:latin typeface="+mn-lt"/>
                <a:ea typeface="ＭＳ Ｐゴシック" pitchFamily="34" charset="-128"/>
              </a:rPr>
              <a:t>only</a:t>
            </a:r>
            <a:r>
              <a:rPr lang="en-US" sz="1200" dirty="0">
                <a:latin typeface="+mn-lt"/>
                <a:ea typeface="ＭＳ Ｐゴシック" pitchFamily="34" charset="-128"/>
              </a:rPr>
              <a:t> for internal district/school use. Enter Voids separately.</a:t>
            </a:r>
            <a:endParaRPr lang="en-US" sz="1200" dirty="0">
              <a:latin typeface="+mn-lt"/>
            </a:endParaRPr>
          </a:p>
        </p:txBody>
      </p:sp>
      <p:sp>
        <p:nvSpPr>
          <p:cNvPr id="4" name="Slide Number Placeholder 3">
            <a:extLst>
              <a:ext uri="{FF2B5EF4-FFF2-40B4-BE49-F238E27FC236}">
                <a16:creationId xmlns:a16="http://schemas.microsoft.com/office/drawing/2014/main" id="{4CB19EC7-C48C-45A3-BBF8-514E0CEBD03F}"/>
              </a:ext>
            </a:extLst>
          </p:cNvPr>
          <p:cNvSpPr>
            <a:spLocks noGrp="1"/>
          </p:cNvSpPr>
          <p:nvPr>
            <p:ph type="sldNum" idx="12"/>
          </p:nvPr>
        </p:nvSpPr>
        <p:spPr/>
        <p:txBody>
          <a:bodyPr>
            <a:normAutofit/>
          </a:bodyPr>
          <a:lstStyle/>
          <a:p>
            <a:fld id="{C479D5F6-EDCB-402A-AC08-4943A1820E8F}" type="slidenum">
              <a:rPr lang="en-US" smtClean="0"/>
              <a:pPr/>
              <a:t>193</a:t>
            </a:fld>
            <a:endParaRPr lang="en-US" dirty="0"/>
          </a:p>
        </p:txBody>
      </p:sp>
      <p:sp>
        <p:nvSpPr>
          <p:cNvPr id="6" name="Rectangle 5">
            <a:extLst>
              <a:ext uri="{FF2B5EF4-FFF2-40B4-BE49-F238E27FC236}">
                <a16:creationId xmlns:a16="http://schemas.microsoft.com/office/drawing/2014/main" id="{9822AB65-F289-414F-A89D-112EA425CDF1}"/>
              </a:ext>
            </a:extLst>
          </p:cNvPr>
          <p:cNvSpPr/>
          <p:nvPr/>
        </p:nvSpPr>
        <p:spPr>
          <a:xfrm>
            <a:off x="1413703" y="3616925"/>
            <a:ext cx="6002803" cy="46166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fontAlgn="base">
              <a:spcBef>
                <a:spcPct val="0"/>
              </a:spcBef>
              <a:spcAft>
                <a:spcPct val="0"/>
              </a:spcAft>
            </a:pPr>
            <a:r>
              <a:rPr lang="en-US" sz="1200" dirty="0">
                <a:ea typeface="ＭＳ Ｐゴシック" pitchFamily="34" charset="-128"/>
              </a:rPr>
              <a:t>*If a PBT test was started/completed but </a:t>
            </a:r>
            <a:r>
              <a:rPr lang="en-US" sz="1200" b="1" dirty="0">
                <a:ea typeface="ＭＳ Ｐゴシック" pitchFamily="34" charset="-128"/>
              </a:rPr>
              <a:t>should not be scored</a:t>
            </a:r>
            <a:r>
              <a:rPr lang="en-US" sz="1200" dirty="0">
                <a:ea typeface="ＭＳ Ｐゴシック" pitchFamily="34" charset="-128"/>
              </a:rPr>
              <a:t>, write “Do Not Score” on material, return in </a:t>
            </a:r>
            <a:r>
              <a:rPr lang="en-US" sz="1200" b="1" dirty="0">
                <a:ea typeface="ＭＳ Ｐゴシック" pitchFamily="34" charset="-128"/>
              </a:rPr>
              <a:t>nonscorable</a:t>
            </a:r>
            <a:r>
              <a:rPr lang="en-US" sz="1200" dirty="0">
                <a:ea typeface="ＭＳ Ｐゴシック" pitchFamily="34" charset="-128"/>
              </a:rPr>
              <a:t> box, and indicate </a:t>
            </a:r>
            <a:r>
              <a:rPr lang="en-US" sz="1200" b="1" dirty="0">
                <a:ea typeface="ＭＳ Ｐゴシック" pitchFamily="34" charset="-128"/>
              </a:rPr>
              <a:t>Not Tested</a:t>
            </a:r>
            <a:r>
              <a:rPr lang="en-US" sz="1200" dirty="0">
                <a:ea typeface="ＭＳ Ｐゴシック" pitchFamily="34" charset="-128"/>
              </a:rPr>
              <a:t> coding in PAnext.</a:t>
            </a:r>
          </a:p>
        </p:txBody>
      </p:sp>
      <p:graphicFrame>
        <p:nvGraphicFramePr>
          <p:cNvPr id="7" name="Table 6">
            <a:extLst>
              <a:ext uri="{FF2B5EF4-FFF2-40B4-BE49-F238E27FC236}">
                <a16:creationId xmlns:a16="http://schemas.microsoft.com/office/drawing/2014/main" id="{DDFB41E6-1534-4E49-BA86-45D01235ED94}"/>
              </a:ext>
            </a:extLst>
          </p:cNvPr>
          <p:cNvGraphicFramePr>
            <a:graphicFrameLocks noGrp="1"/>
          </p:cNvGraphicFramePr>
          <p:nvPr>
            <p:extLst>
              <p:ext uri="{D42A27DB-BD31-4B8C-83A1-F6EECF244321}">
                <p14:modId xmlns:p14="http://schemas.microsoft.com/office/powerpoint/2010/main" val="1370287369"/>
              </p:ext>
            </p:extLst>
          </p:nvPr>
        </p:nvGraphicFramePr>
        <p:xfrm>
          <a:off x="344557" y="1025434"/>
          <a:ext cx="8454886" cy="2475488"/>
        </p:xfrm>
        <a:graphic>
          <a:graphicData uri="http://schemas.openxmlformats.org/drawingml/2006/table">
            <a:tbl>
              <a:tblPr firstRow="1" bandRow="1">
                <a:tableStyleId>{5A111915-BE36-4E01-A7E5-04B1672EAD32}</a:tableStyleId>
              </a:tblPr>
              <a:tblGrid>
                <a:gridCol w="1718705">
                  <a:extLst>
                    <a:ext uri="{9D8B030D-6E8A-4147-A177-3AD203B41FA5}">
                      <a16:colId xmlns:a16="http://schemas.microsoft.com/office/drawing/2014/main" val="2129062997"/>
                    </a:ext>
                  </a:extLst>
                </a:gridCol>
                <a:gridCol w="3063630">
                  <a:extLst>
                    <a:ext uri="{9D8B030D-6E8A-4147-A177-3AD203B41FA5}">
                      <a16:colId xmlns:a16="http://schemas.microsoft.com/office/drawing/2014/main" val="961530436"/>
                    </a:ext>
                  </a:extLst>
                </a:gridCol>
                <a:gridCol w="3672551">
                  <a:extLst>
                    <a:ext uri="{9D8B030D-6E8A-4147-A177-3AD203B41FA5}">
                      <a16:colId xmlns:a16="http://schemas.microsoft.com/office/drawing/2014/main" val="657101803"/>
                    </a:ext>
                  </a:extLst>
                </a:gridCol>
              </a:tblGrid>
              <a:tr h="37352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endParaRPr lang="en-US" sz="1400" dirty="0">
                        <a:latin typeface="+mn-lt"/>
                      </a:endParaRPr>
                    </a:p>
                  </a:txBody>
                  <a:tcPr marL="68580" marR="68580" marT="34290" marB="34290"/>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latin typeface="+mn-lt"/>
                        </a:rPr>
                        <a:t>Void Test Score Reason/Code</a:t>
                      </a:r>
                    </a:p>
                  </a:txBody>
                  <a:tcPr marL="68580" marR="68580" marT="34290" marB="3429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latin typeface="+mn-lt"/>
                        </a:rPr>
                        <a:t>Not Tested Reason/Code</a:t>
                      </a:r>
                    </a:p>
                  </a:txBody>
                  <a:tcPr marL="68580" marR="68580" marT="34290" marB="34290" anchor="ctr"/>
                </a:tc>
                <a:extLst>
                  <a:ext uri="{0D108BD9-81ED-4DB2-BD59-A6C34878D82A}">
                    <a16:rowId xmlns:a16="http://schemas.microsoft.com/office/drawing/2014/main" val="13990852"/>
                  </a:ext>
                </a:extLst>
              </a:tr>
              <a:tr h="45590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400" dirty="0">
                          <a:latin typeface="+mn-lt"/>
                        </a:rPr>
                        <a:t>For tests that were NOT started…</a:t>
                      </a:r>
                      <a:endParaRPr lang="en-US" sz="1400" b="1" dirty="0">
                        <a:solidFill>
                          <a:sysClr val="windowText" lastClr="000000"/>
                        </a:solidFill>
                        <a:latin typeface="+mn-lt"/>
                      </a:endParaRPr>
                    </a:p>
                  </a:txBody>
                  <a:tcPr marL="68580" marR="68580" marT="34290" marB="3429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dirty="0">
                          <a:latin typeface="+mn-lt"/>
                        </a:rPr>
                        <a:t>Not allowed</a:t>
                      </a:r>
                      <a:endParaRPr lang="en-US" sz="1200" dirty="0">
                        <a:solidFill>
                          <a:sysClr val="windowText" lastClr="000000"/>
                        </a:solidFill>
                        <a:latin typeface="+mn-lt"/>
                      </a:endParaRPr>
                    </a:p>
                  </a:txBody>
                  <a:tcPr marL="68580" marR="68580" marT="34290" marB="3429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b="1" dirty="0">
                          <a:solidFill>
                            <a:srgbClr val="55A1D5"/>
                          </a:solidFill>
                          <a:latin typeface="+mn-lt"/>
                        </a:rPr>
                        <a:t>Use Not Tested coding</a:t>
                      </a:r>
                    </a:p>
                  </a:txBody>
                  <a:tcPr marL="68580" marR="68580" marT="34290" marB="34290" anchor="ctr"/>
                </a:tc>
                <a:extLst>
                  <a:ext uri="{0D108BD9-81ED-4DB2-BD59-A6C34878D82A}">
                    <a16:rowId xmlns:a16="http://schemas.microsoft.com/office/drawing/2014/main" val="1885953452"/>
                  </a:ext>
                </a:extLst>
              </a:tr>
              <a:tr h="65514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400" dirty="0">
                          <a:latin typeface="+mn-lt"/>
                        </a:rPr>
                        <a:t>For tests that were started but should NOT</a:t>
                      </a:r>
                      <a:r>
                        <a:rPr lang="en-US" sz="1400" baseline="0" dirty="0">
                          <a:latin typeface="+mn-lt"/>
                        </a:rPr>
                        <a:t> be s</a:t>
                      </a:r>
                      <a:r>
                        <a:rPr lang="en-US" sz="1400" dirty="0">
                          <a:latin typeface="+mn-lt"/>
                        </a:rPr>
                        <a:t>cored…</a:t>
                      </a:r>
                      <a:endParaRPr lang="en-US" sz="1400" b="1" dirty="0">
                        <a:solidFill>
                          <a:sysClr val="windowText" lastClr="000000"/>
                        </a:solidFill>
                        <a:latin typeface="+mn-lt"/>
                      </a:endParaRPr>
                    </a:p>
                  </a:txBody>
                  <a:tcPr marL="68580" marR="68580" marT="34290" marB="3429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b="1" dirty="0">
                          <a:solidFill>
                            <a:srgbClr val="55A1D5"/>
                          </a:solidFill>
                          <a:latin typeface="+mn-lt"/>
                        </a:rPr>
                        <a:t>Use Void</a:t>
                      </a:r>
                      <a:r>
                        <a:rPr lang="en-US" sz="1800" b="1" baseline="0" dirty="0">
                          <a:solidFill>
                            <a:srgbClr val="55A1D5"/>
                          </a:solidFill>
                          <a:latin typeface="+mn-lt"/>
                        </a:rPr>
                        <a:t> coding</a:t>
                      </a:r>
                      <a:endParaRPr lang="en-US" sz="1800" b="1" dirty="0">
                        <a:solidFill>
                          <a:srgbClr val="55A1D5"/>
                        </a:solidFill>
                        <a:latin typeface="+mn-lt"/>
                      </a:endParaRPr>
                    </a:p>
                  </a:txBody>
                  <a:tcPr marL="68580" marR="68580" marT="34290" marB="3429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dirty="0">
                          <a:latin typeface="+mn-lt"/>
                        </a:rPr>
                        <a:t>Do not apply</a:t>
                      </a:r>
                      <a:r>
                        <a:rPr lang="en-US" sz="1200" baseline="0" dirty="0">
                          <a:latin typeface="+mn-lt"/>
                        </a:rPr>
                        <a:t> as this coding type is ignored on started/completed tests</a:t>
                      </a:r>
                      <a:endParaRPr lang="en-US" sz="1200" b="0" i="0" dirty="0">
                        <a:solidFill>
                          <a:sysClr val="windowText" lastClr="000000"/>
                        </a:solidFill>
                        <a:latin typeface="+mn-lt"/>
                      </a:endParaRPr>
                    </a:p>
                  </a:txBody>
                  <a:tcPr marL="68580" marR="68580" marT="34290" marB="34290" anchor="ctr"/>
                </a:tc>
                <a:extLst>
                  <a:ext uri="{0D108BD9-81ED-4DB2-BD59-A6C34878D82A}">
                    <a16:rowId xmlns:a16="http://schemas.microsoft.com/office/drawing/2014/main" val="3794291505"/>
                  </a:ext>
                </a:extLst>
              </a:tr>
              <a:tr h="89800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400" dirty="0">
                          <a:latin typeface="+mn-lt"/>
                        </a:rPr>
                        <a:t>When can I</a:t>
                      </a:r>
                      <a:r>
                        <a:rPr lang="en-US" sz="1400" baseline="0" dirty="0">
                          <a:latin typeface="+mn-lt"/>
                        </a:rPr>
                        <a:t> </a:t>
                      </a:r>
                      <a:r>
                        <a:rPr lang="en-US" sz="1400" dirty="0">
                          <a:latin typeface="+mn-lt"/>
                        </a:rPr>
                        <a:t>apply this type of code</a:t>
                      </a:r>
                      <a:r>
                        <a:rPr lang="en-US" sz="1400" baseline="0" dirty="0">
                          <a:latin typeface="+mn-lt"/>
                        </a:rPr>
                        <a:t>?</a:t>
                      </a:r>
                      <a:endParaRPr lang="en-US" sz="1400" b="1" dirty="0">
                        <a:solidFill>
                          <a:sysClr val="windowText" lastClr="000000"/>
                        </a:solidFill>
                        <a:latin typeface="+mn-lt"/>
                      </a:endParaRPr>
                    </a:p>
                  </a:txBody>
                  <a:tcPr marL="68580" marR="68580" marT="34290" marB="3429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dirty="0">
                          <a:latin typeface="+mn-lt"/>
                        </a:rPr>
                        <a:t>CBT: Once all test units are</a:t>
                      </a:r>
                      <a:r>
                        <a:rPr lang="en-US" sz="1200" baseline="0" dirty="0">
                          <a:latin typeface="+mn-lt"/>
                        </a:rPr>
                        <a:t> in completed/marked complete status</a:t>
                      </a:r>
                    </a:p>
                    <a:p>
                      <a:pPr algn="ctr"/>
                      <a:r>
                        <a:rPr lang="en-US" sz="1200" baseline="0" dirty="0">
                          <a:latin typeface="+mn-lt"/>
                        </a:rPr>
                        <a:t>PBT: Once tests are scanned into PAnext*</a:t>
                      </a:r>
                      <a:endParaRPr lang="en-US" sz="1200" dirty="0">
                        <a:solidFill>
                          <a:sysClr val="windowText" lastClr="000000"/>
                        </a:solidFill>
                        <a:latin typeface="+mn-lt"/>
                      </a:endParaRPr>
                    </a:p>
                  </a:txBody>
                  <a:tcPr marL="68580" marR="68580" marT="34290" marB="3429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dirty="0">
                          <a:latin typeface="+mn-lt"/>
                        </a:rPr>
                        <a:t>CBT: As long as</a:t>
                      </a:r>
                      <a:r>
                        <a:rPr lang="en-US" sz="1200" baseline="0" dirty="0">
                          <a:latin typeface="+mn-lt"/>
                        </a:rPr>
                        <a:t> test is not in started/stopped session</a:t>
                      </a:r>
                    </a:p>
                    <a:p>
                      <a:pPr algn="ctr"/>
                      <a:r>
                        <a:rPr lang="en-US" sz="1200" baseline="0" dirty="0">
                          <a:latin typeface="+mn-lt"/>
                        </a:rPr>
                        <a:t>PBT: Any time unless scanned into </a:t>
                      </a:r>
                      <a:r>
                        <a:rPr lang="en-US" sz="1200" baseline="0" dirty="0" err="1">
                          <a:latin typeface="+mn-lt"/>
                        </a:rPr>
                        <a:t>PAnext</a:t>
                      </a:r>
                      <a:r>
                        <a:rPr lang="en-US" sz="1200" baseline="0" dirty="0">
                          <a:latin typeface="+mn-lt"/>
                        </a:rPr>
                        <a:t>*</a:t>
                      </a:r>
                      <a:endParaRPr lang="en-US" sz="1200" dirty="0">
                        <a:solidFill>
                          <a:sysClr val="windowText" lastClr="000000"/>
                        </a:solidFill>
                        <a:latin typeface="+mn-lt"/>
                      </a:endParaRPr>
                    </a:p>
                  </a:txBody>
                  <a:tcPr marL="68580" marR="68580" marT="34290" marB="34290" anchor="ctr"/>
                </a:tc>
                <a:extLst>
                  <a:ext uri="{0D108BD9-81ED-4DB2-BD59-A6C34878D82A}">
                    <a16:rowId xmlns:a16="http://schemas.microsoft.com/office/drawing/2014/main" val="2007030736"/>
                  </a:ext>
                </a:extLst>
              </a:tr>
            </a:tbl>
          </a:graphicData>
        </a:graphic>
      </p:graphicFrame>
    </p:spTree>
    <p:extLst>
      <p:ext uri="{BB962C8B-B14F-4D97-AF65-F5344CB8AC3E}">
        <p14:creationId xmlns:p14="http://schemas.microsoft.com/office/powerpoint/2010/main" val="76605674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2FDCE-085A-4484-87A2-2226B8468C04}"/>
              </a:ext>
            </a:extLst>
          </p:cNvPr>
          <p:cNvSpPr>
            <a:spLocks noGrp="1"/>
          </p:cNvSpPr>
          <p:nvPr>
            <p:ph type="title"/>
          </p:nvPr>
        </p:nvSpPr>
        <p:spPr/>
        <p:txBody>
          <a:bodyPr>
            <a:normAutofit/>
          </a:bodyPr>
          <a:lstStyle/>
          <a:p>
            <a:r>
              <a:rPr lang="en-US" sz="2800" dirty="0"/>
              <a:t>Coding Parent Excusals</a:t>
            </a:r>
          </a:p>
        </p:txBody>
      </p:sp>
      <p:sp>
        <p:nvSpPr>
          <p:cNvPr id="3" name="Content Placeholder 2">
            <a:extLst>
              <a:ext uri="{FF2B5EF4-FFF2-40B4-BE49-F238E27FC236}">
                <a16:creationId xmlns:a16="http://schemas.microsoft.com/office/drawing/2014/main" id="{85DC27D7-1F8A-4B74-99B6-DE078839EFCA}"/>
              </a:ext>
            </a:extLst>
          </p:cNvPr>
          <p:cNvSpPr>
            <a:spLocks noGrp="1"/>
          </p:cNvSpPr>
          <p:nvPr>
            <p:ph type="body" idx="1"/>
          </p:nvPr>
        </p:nvSpPr>
        <p:spPr>
          <a:xfrm>
            <a:off x="311701" y="913866"/>
            <a:ext cx="8487741" cy="3315768"/>
          </a:xfrm>
        </p:spPr>
        <p:txBody>
          <a:bodyPr>
            <a:noAutofit/>
          </a:bodyPr>
          <a:lstStyle/>
          <a:p>
            <a:pPr marL="285750" indent="-285750">
              <a:lnSpc>
                <a:spcPct val="120000"/>
              </a:lnSpc>
              <a:buClr>
                <a:sysClr val="windowText" lastClr="000000"/>
              </a:buClr>
              <a:defRPr/>
            </a:pPr>
            <a:r>
              <a:rPr lang="en-US" sz="1800" dirty="0">
                <a:solidFill>
                  <a:sysClr val="windowText" lastClr="000000"/>
                </a:solidFill>
              </a:rPr>
              <a:t>Districts/schools must maintain documentation of parent excusals</a:t>
            </a:r>
          </a:p>
          <a:p>
            <a:pPr lvl="1">
              <a:lnSpc>
                <a:spcPct val="120000"/>
              </a:lnSpc>
              <a:buClr>
                <a:sysClr val="windowText" lastClr="000000"/>
              </a:buClr>
              <a:buFont typeface="Arial" panose="020B0604020202020204" pitchFamily="34" charset="0"/>
              <a:buChar char="•"/>
              <a:defRPr/>
            </a:pPr>
            <a:r>
              <a:rPr lang="en-US" sz="1800" dirty="0">
                <a:solidFill>
                  <a:sysClr val="windowText" lastClr="000000"/>
                </a:solidFill>
                <a:latin typeface="+mn-lt"/>
              </a:rPr>
              <a:t>Never code parent excusals unless documentation was received from a parent/guardian</a:t>
            </a:r>
          </a:p>
          <a:p>
            <a:pPr marL="285750" indent="-285750">
              <a:lnSpc>
                <a:spcPct val="120000"/>
              </a:lnSpc>
              <a:buClr>
                <a:sysClr val="windowText" lastClr="000000"/>
              </a:buClr>
              <a:defRPr/>
            </a:pPr>
            <a:r>
              <a:rPr lang="en-US" sz="1800" dirty="0">
                <a:solidFill>
                  <a:sysClr val="windowText" lastClr="000000"/>
                </a:solidFill>
              </a:rPr>
              <a:t>Apply coding in PAnext or during SBD: </a:t>
            </a:r>
          </a:p>
          <a:p>
            <a:pPr marL="942952" lvl="1" indent="-285750">
              <a:lnSpc>
                <a:spcPct val="120000"/>
              </a:lnSpc>
              <a:buClr>
                <a:sysClr val="windowText" lastClr="000000"/>
              </a:buClr>
              <a:buFont typeface="Arial" panose="020B0604020202020204" pitchFamily="34" charset="0"/>
              <a:buChar char="•"/>
              <a:defRPr/>
            </a:pPr>
            <a:r>
              <a:rPr lang="en-US" sz="1800" dirty="0">
                <a:solidFill>
                  <a:sysClr val="windowText" lastClr="000000"/>
                </a:solidFill>
                <a:latin typeface="+mn-lt"/>
              </a:rPr>
              <a:t>Students who never started the test: </a:t>
            </a:r>
            <a:r>
              <a:rPr lang="en-US" sz="1800" b="1" dirty="0">
                <a:solidFill>
                  <a:sysClr val="windowText" lastClr="000000"/>
                </a:solidFill>
                <a:latin typeface="+mn-lt"/>
              </a:rPr>
              <a:t>Not Tested Code of 09</a:t>
            </a:r>
          </a:p>
          <a:p>
            <a:pPr marL="942952" lvl="1" indent="-285750">
              <a:lnSpc>
                <a:spcPct val="120000"/>
              </a:lnSpc>
              <a:buClr>
                <a:sysClr val="windowText" lastClr="000000"/>
              </a:buClr>
              <a:buFont typeface="Arial" panose="020B0604020202020204" pitchFamily="34" charset="0"/>
              <a:buChar char="•"/>
              <a:defRPr/>
            </a:pPr>
            <a:r>
              <a:rPr lang="en-US" sz="1800" dirty="0">
                <a:latin typeface="+mn-lt"/>
              </a:rPr>
              <a:t>Students who started but did not complete the test, or were “Marked Complete” by the school: </a:t>
            </a:r>
            <a:r>
              <a:rPr lang="en-US" sz="1800" b="1" dirty="0">
                <a:latin typeface="+mn-lt"/>
              </a:rPr>
              <a:t>Void Test Score Code of 09 </a:t>
            </a:r>
          </a:p>
          <a:p>
            <a:pPr marL="0" indent="0">
              <a:lnSpc>
                <a:spcPct val="120000"/>
              </a:lnSpc>
              <a:buClr>
                <a:sysClr val="windowText" lastClr="000000"/>
              </a:buClr>
              <a:buNone/>
              <a:defRPr/>
            </a:pPr>
            <a:endParaRPr lang="en-US" sz="1800" b="1" dirty="0">
              <a:solidFill>
                <a:sysClr val="windowText" lastClr="000000"/>
              </a:solidFill>
            </a:endParaRPr>
          </a:p>
          <a:p>
            <a:pPr marL="0" indent="0">
              <a:lnSpc>
                <a:spcPct val="120000"/>
              </a:lnSpc>
              <a:buClr>
                <a:sysClr val="windowText" lastClr="000000"/>
              </a:buClr>
              <a:buNone/>
              <a:defRPr/>
            </a:pPr>
            <a:r>
              <a:rPr lang="en-US" sz="1800" b="1" dirty="0">
                <a:solidFill>
                  <a:sysClr val="windowText" lastClr="000000"/>
                </a:solidFill>
              </a:rPr>
              <a:t>Reminder: </a:t>
            </a:r>
            <a:r>
              <a:rPr lang="en-US" sz="1800" dirty="0">
                <a:solidFill>
                  <a:sysClr val="windowText" lastClr="000000"/>
                </a:solidFill>
              </a:rPr>
              <a:t>The </a:t>
            </a:r>
            <a:r>
              <a:rPr lang="en-US" sz="1800" b="1" dirty="0">
                <a:solidFill>
                  <a:sysClr val="windowText" lastClr="000000"/>
                </a:solidFill>
              </a:rPr>
              <a:t>“</a:t>
            </a:r>
            <a:r>
              <a:rPr lang="en-US" sz="1800" dirty="0">
                <a:solidFill>
                  <a:sysClr val="windowText" lastClr="000000"/>
                </a:solidFill>
              </a:rPr>
              <a:t>marked complete” text box “reason” does not indicate parent excusal for accountability purposes</a:t>
            </a:r>
          </a:p>
        </p:txBody>
      </p:sp>
      <p:sp>
        <p:nvSpPr>
          <p:cNvPr id="4" name="Slide Number Placeholder 3">
            <a:extLst>
              <a:ext uri="{FF2B5EF4-FFF2-40B4-BE49-F238E27FC236}">
                <a16:creationId xmlns:a16="http://schemas.microsoft.com/office/drawing/2014/main" id="{195F512B-9C66-41C3-BB34-FEBD042343C5}"/>
              </a:ext>
            </a:extLst>
          </p:cNvPr>
          <p:cNvSpPr>
            <a:spLocks noGrp="1"/>
          </p:cNvSpPr>
          <p:nvPr>
            <p:ph type="sldNum" idx="12"/>
          </p:nvPr>
        </p:nvSpPr>
        <p:spPr/>
        <p:txBody>
          <a:bodyPr>
            <a:normAutofit/>
          </a:bodyPr>
          <a:lstStyle/>
          <a:p>
            <a:fld id="{C479D5F6-EDCB-402A-AC08-4943A1820E8F}" type="slidenum">
              <a:rPr lang="en-US" smtClean="0"/>
              <a:pPr/>
              <a:t>194</a:t>
            </a:fld>
            <a:endParaRPr lang="en-US" dirty="0"/>
          </a:p>
        </p:txBody>
      </p:sp>
      <p:sp>
        <p:nvSpPr>
          <p:cNvPr id="6" name="Diagonal Stripe 5">
            <a:hlinkClick r:id="rId2"/>
            <a:extLst>
              <a:ext uri="{FF2B5EF4-FFF2-40B4-BE49-F238E27FC236}">
                <a16:creationId xmlns:a16="http://schemas.microsoft.com/office/drawing/2014/main" id="{5B20FB13-EB47-0899-8907-32DC50635B1C}"/>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200" b="1" kern="0" dirty="0">
                <a:solidFill>
                  <a:prstClr val="black"/>
                </a:solidFill>
                <a:latin typeface="+mn-lt"/>
                <a:ea typeface="Roboto" panose="02000000000000000000" pitchFamily="2" charset="0"/>
                <a:cs typeface="Roboto" panose="02000000000000000000" pitchFamily="2" charset="0"/>
              </a:rPr>
              <a:t>Parent Excusal Coding</a:t>
            </a:r>
          </a:p>
        </p:txBody>
      </p:sp>
    </p:spTree>
    <p:extLst>
      <p:ext uri="{BB962C8B-B14F-4D97-AF65-F5344CB8AC3E}">
        <p14:creationId xmlns:p14="http://schemas.microsoft.com/office/powerpoint/2010/main" val="402797763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CD967-9B8F-4F14-A912-9133DA59216F}"/>
              </a:ext>
            </a:extLst>
          </p:cNvPr>
          <p:cNvSpPr>
            <a:spLocks noGrp="1"/>
          </p:cNvSpPr>
          <p:nvPr>
            <p:ph type="title"/>
          </p:nvPr>
        </p:nvSpPr>
        <p:spPr/>
        <p:txBody>
          <a:bodyPr>
            <a:normAutofit/>
          </a:bodyPr>
          <a:lstStyle/>
          <a:p>
            <a:r>
              <a:rPr lang="en-US" sz="2800" dirty="0"/>
              <a:t>Suppressions</a:t>
            </a:r>
          </a:p>
        </p:txBody>
      </p:sp>
      <p:sp>
        <p:nvSpPr>
          <p:cNvPr id="3" name="Content Placeholder 2">
            <a:extLst>
              <a:ext uri="{FF2B5EF4-FFF2-40B4-BE49-F238E27FC236}">
                <a16:creationId xmlns:a16="http://schemas.microsoft.com/office/drawing/2014/main" id="{CC06A812-E6FF-48EA-B6EA-6D7E1F71C872}"/>
              </a:ext>
            </a:extLst>
          </p:cNvPr>
          <p:cNvSpPr>
            <a:spLocks noGrp="1"/>
          </p:cNvSpPr>
          <p:nvPr>
            <p:ph type="body" idx="1"/>
          </p:nvPr>
        </p:nvSpPr>
        <p:spPr>
          <a:xfrm>
            <a:off x="123876" y="925928"/>
            <a:ext cx="7222586" cy="3395979"/>
          </a:xfrm>
        </p:spPr>
        <p:txBody>
          <a:bodyPr>
            <a:normAutofit/>
          </a:bodyPr>
          <a:lstStyle/>
          <a:p>
            <a:pPr marL="126997" indent="0">
              <a:buNone/>
            </a:pPr>
            <a:r>
              <a:rPr lang="en-US" sz="1400" dirty="0">
                <a:solidFill>
                  <a:sysClr val="windowText" lastClr="000000"/>
                </a:solidFill>
              </a:rPr>
              <a:t>Suppressions allow a student to receive a score when their score should not be aggregated with school and district results</a:t>
            </a:r>
          </a:p>
          <a:p>
            <a:pPr marL="126997" indent="0">
              <a:buNone/>
            </a:pPr>
            <a:endParaRPr lang="en-US" sz="1350" dirty="0">
              <a:solidFill>
                <a:sysClr val="windowText" lastClr="000000"/>
              </a:solidFill>
            </a:endParaRPr>
          </a:p>
          <a:p>
            <a:r>
              <a:rPr lang="en-US" sz="1350" dirty="0">
                <a:solidFill>
                  <a:sysClr val="windowText" lastClr="000000"/>
                </a:solidFill>
              </a:rPr>
              <a:t>They are used in the following instances:</a:t>
            </a:r>
          </a:p>
          <a:p>
            <a:pPr lvl="1">
              <a:buFont typeface="Arial" panose="020B0604020202020204" pitchFamily="34" charset="0"/>
              <a:buChar char="•"/>
            </a:pPr>
            <a:r>
              <a:rPr lang="en-US" sz="1350" b="1" dirty="0">
                <a:solidFill>
                  <a:sysClr val="windowText" lastClr="000000"/>
                </a:solidFill>
                <a:latin typeface="+mn-lt"/>
              </a:rPr>
              <a:t>Home school students </a:t>
            </a:r>
            <a:r>
              <a:rPr lang="en-US" sz="1350" dirty="0">
                <a:solidFill>
                  <a:sysClr val="windowText" lastClr="000000"/>
                </a:solidFill>
                <a:latin typeface="+mn-lt"/>
              </a:rPr>
              <a:t>– students with CO-DDDD-HHHH indicated as their Responsible School in PAnext</a:t>
            </a:r>
          </a:p>
          <a:p>
            <a:pPr lvl="1">
              <a:buFont typeface="Arial" panose="020B0604020202020204" pitchFamily="34" charset="0"/>
              <a:buChar char="•"/>
            </a:pPr>
            <a:r>
              <a:rPr lang="en-US" sz="1350" b="1" dirty="0">
                <a:solidFill>
                  <a:sysClr val="windowText" lastClr="000000"/>
                </a:solidFill>
                <a:latin typeface="+mn-lt"/>
              </a:rPr>
              <a:t>Misadministrations</a:t>
            </a:r>
            <a:r>
              <a:rPr lang="en-US" sz="1350" dirty="0">
                <a:solidFill>
                  <a:sysClr val="windowText" lastClr="000000"/>
                </a:solidFill>
                <a:latin typeface="+mn-lt"/>
              </a:rPr>
              <a:t> – students included on the district-submitted TIR spreadsheet for whom a testing irregularity was documented</a:t>
            </a:r>
          </a:p>
          <a:p>
            <a:r>
              <a:rPr lang="en-US" sz="1350" dirty="0">
                <a:solidFill>
                  <a:sysClr val="windowText" lastClr="000000"/>
                </a:solidFill>
              </a:rPr>
              <a:t>If indicated/requested by the district, CDE adds suppression codes and actions</a:t>
            </a:r>
          </a:p>
          <a:p>
            <a:pPr lvl="1">
              <a:buFont typeface="Arial" panose="020B0604020202020204" pitchFamily="34" charset="0"/>
              <a:buChar char="•"/>
            </a:pPr>
            <a:r>
              <a:rPr lang="en-US" sz="1350" dirty="0">
                <a:solidFill>
                  <a:sysClr val="windowText" lastClr="000000"/>
                </a:solidFill>
                <a:latin typeface="+mn-lt"/>
              </a:rPr>
              <a:t>Individual student performance reports (SPRs) are produced</a:t>
            </a:r>
          </a:p>
          <a:p>
            <a:pPr lvl="1">
              <a:buFont typeface="Arial" panose="020B0604020202020204" pitchFamily="34" charset="0"/>
              <a:buChar char="•"/>
            </a:pPr>
            <a:r>
              <a:rPr lang="en-US" sz="1350" dirty="0">
                <a:solidFill>
                  <a:sysClr val="windowText" lastClr="000000"/>
                </a:solidFill>
                <a:latin typeface="+mn-lt"/>
              </a:rPr>
              <a:t>Individual student test scores are excluded from school and district aggregations</a:t>
            </a:r>
          </a:p>
          <a:p>
            <a:endParaRPr lang="en-US" sz="1350" dirty="0"/>
          </a:p>
          <a:p>
            <a:endParaRPr lang="en-US" sz="1350" dirty="0"/>
          </a:p>
        </p:txBody>
      </p:sp>
      <p:sp>
        <p:nvSpPr>
          <p:cNvPr id="4" name="Slide Number Placeholder 3">
            <a:extLst>
              <a:ext uri="{FF2B5EF4-FFF2-40B4-BE49-F238E27FC236}">
                <a16:creationId xmlns:a16="http://schemas.microsoft.com/office/drawing/2014/main" id="{CB45D2BC-7D3C-4409-AF38-75CE34282FF4}"/>
              </a:ext>
            </a:extLst>
          </p:cNvPr>
          <p:cNvSpPr>
            <a:spLocks noGrp="1"/>
          </p:cNvSpPr>
          <p:nvPr>
            <p:ph type="sldNum" idx="12"/>
          </p:nvPr>
        </p:nvSpPr>
        <p:spPr/>
        <p:txBody>
          <a:bodyPr>
            <a:normAutofit/>
          </a:bodyPr>
          <a:lstStyle/>
          <a:p>
            <a:fld id="{C479D5F6-EDCB-402A-AC08-4943A1820E8F}" type="slidenum">
              <a:rPr lang="en-US" smtClean="0"/>
              <a:pPr/>
              <a:t>195</a:t>
            </a:fld>
            <a:endParaRPr lang="en-US" dirty="0"/>
          </a:p>
        </p:txBody>
      </p:sp>
      <p:graphicFrame>
        <p:nvGraphicFramePr>
          <p:cNvPr id="5" name="Table 4">
            <a:extLst>
              <a:ext uri="{FF2B5EF4-FFF2-40B4-BE49-F238E27FC236}">
                <a16:creationId xmlns:a16="http://schemas.microsoft.com/office/drawing/2014/main" id="{09BAC8B9-9852-4F2C-8475-D09882E6D8D5}"/>
              </a:ext>
            </a:extLst>
          </p:cNvPr>
          <p:cNvGraphicFramePr>
            <a:graphicFrameLocks noGrp="1"/>
          </p:cNvGraphicFramePr>
          <p:nvPr>
            <p:extLst>
              <p:ext uri="{D42A27DB-BD31-4B8C-83A1-F6EECF244321}">
                <p14:modId xmlns:p14="http://schemas.microsoft.com/office/powerpoint/2010/main" val="1178682483"/>
              </p:ext>
            </p:extLst>
          </p:nvPr>
        </p:nvGraphicFramePr>
        <p:xfrm>
          <a:off x="1448040" y="3792317"/>
          <a:ext cx="6215063" cy="1059180"/>
        </p:xfrm>
        <a:graphic>
          <a:graphicData uri="http://schemas.openxmlformats.org/drawingml/2006/table">
            <a:tbl>
              <a:tblPr firstRow="1" bandRow="1">
                <a:tableStyleId>{FABFCF23-3B69-468F-B69F-88F6DE6A72F2}</a:tableStyleId>
              </a:tblPr>
              <a:tblGrid>
                <a:gridCol w="1607344">
                  <a:extLst>
                    <a:ext uri="{9D8B030D-6E8A-4147-A177-3AD203B41FA5}">
                      <a16:colId xmlns:a16="http://schemas.microsoft.com/office/drawing/2014/main" val="2242985284"/>
                    </a:ext>
                  </a:extLst>
                </a:gridCol>
                <a:gridCol w="2143125">
                  <a:extLst>
                    <a:ext uri="{9D8B030D-6E8A-4147-A177-3AD203B41FA5}">
                      <a16:colId xmlns:a16="http://schemas.microsoft.com/office/drawing/2014/main" val="1340214679"/>
                    </a:ext>
                  </a:extLst>
                </a:gridCol>
                <a:gridCol w="2464594">
                  <a:extLst>
                    <a:ext uri="{9D8B030D-6E8A-4147-A177-3AD203B41FA5}">
                      <a16:colId xmlns:a16="http://schemas.microsoft.com/office/drawing/2014/main" val="1027243"/>
                    </a:ext>
                  </a:extLst>
                </a:gridCol>
              </a:tblGrid>
              <a:tr h="27813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400" dirty="0">
                          <a:latin typeface="+mn-lt"/>
                        </a:rPr>
                        <a:t>Suppression</a:t>
                      </a:r>
                      <a:r>
                        <a:rPr lang="en-US" sz="1400" baseline="0" dirty="0">
                          <a:latin typeface="+mn-lt"/>
                        </a:rPr>
                        <a:t> Reason</a:t>
                      </a:r>
                      <a:endParaRPr lang="en-US" sz="1400" dirty="0">
                        <a:latin typeface="+mn-lt"/>
                      </a:endParaRPr>
                    </a:p>
                  </a:txBody>
                  <a:tcPr marL="68580" marR="68580" marT="34290" marB="3429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400" dirty="0">
                          <a:latin typeface="+mn-lt"/>
                        </a:rPr>
                        <a:t>Receives Student Report</a:t>
                      </a:r>
                    </a:p>
                  </a:txBody>
                  <a:tcPr marL="68580" marR="68580" marT="34290" marB="3429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400" baseline="0" dirty="0">
                          <a:latin typeface="+mn-lt"/>
                        </a:rPr>
                        <a:t>Impact to Participation</a:t>
                      </a:r>
                      <a:endParaRPr lang="en-US" sz="1400" dirty="0">
                        <a:latin typeface="+mn-lt"/>
                      </a:endParaRPr>
                    </a:p>
                  </a:txBody>
                  <a:tcPr marL="68580" marR="68580" marT="34290" marB="34290" anchor="ctr"/>
                </a:tc>
                <a:extLst>
                  <a:ext uri="{0D108BD9-81ED-4DB2-BD59-A6C34878D82A}">
                    <a16:rowId xmlns:a16="http://schemas.microsoft.com/office/drawing/2014/main" val="3472809002"/>
                  </a:ext>
                </a:extLst>
              </a:tr>
              <a:tr h="27813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400" dirty="0">
                          <a:latin typeface="+mn-lt"/>
                        </a:rPr>
                        <a:t>Home School</a:t>
                      </a:r>
                    </a:p>
                  </a:txBody>
                  <a:tcPr marL="68580" marR="68580" marT="34290" marB="3429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400" dirty="0">
                          <a:latin typeface="+mn-lt"/>
                        </a:rPr>
                        <a:t>Yes</a:t>
                      </a:r>
                    </a:p>
                  </a:txBody>
                  <a:tcPr marL="68580" marR="68580" marT="34290" marB="3429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400" dirty="0">
                          <a:latin typeface="+mn-lt"/>
                        </a:rPr>
                        <a:t>Does not impact participation</a:t>
                      </a:r>
                    </a:p>
                  </a:txBody>
                  <a:tcPr marL="68580" marR="68580" marT="34290" marB="34290" anchor="ctr"/>
                </a:tc>
                <a:extLst>
                  <a:ext uri="{0D108BD9-81ED-4DB2-BD59-A6C34878D82A}">
                    <a16:rowId xmlns:a16="http://schemas.microsoft.com/office/drawing/2014/main" val="2120741714"/>
                  </a:ext>
                </a:extLst>
              </a:tr>
              <a:tr h="27813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400" dirty="0">
                          <a:latin typeface="+mn-lt"/>
                        </a:rPr>
                        <a:t>Misadministration</a:t>
                      </a:r>
                    </a:p>
                  </a:txBody>
                  <a:tcPr marL="68580" marR="68580" marT="34290" marB="3429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400" dirty="0">
                          <a:latin typeface="+mn-lt"/>
                        </a:rPr>
                        <a:t>Yes</a:t>
                      </a:r>
                    </a:p>
                  </a:txBody>
                  <a:tcPr marL="68580" marR="68580" marT="34290" marB="3429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400" dirty="0">
                          <a:latin typeface="+mn-lt"/>
                        </a:rPr>
                        <a:t>Impact</a:t>
                      </a:r>
                      <a:r>
                        <a:rPr lang="en-US" sz="1400" baseline="0" dirty="0">
                          <a:latin typeface="+mn-lt"/>
                        </a:rPr>
                        <a:t>s</a:t>
                      </a:r>
                      <a:r>
                        <a:rPr lang="en-US" sz="1400" dirty="0">
                          <a:latin typeface="+mn-lt"/>
                        </a:rPr>
                        <a:t> school and district</a:t>
                      </a:r>
                    </a:p>
                  </a:txBody>
                  <a:tcPr marL="68580" marR="68580" marT="34290" marB="34290" anchor="ctr"/>
                </a:tc>
                <a:extLst>
                  <a:ext uri="{0D108BD9-81ED-4DB2-BD59-A6C34878D82A}">
                    <a16:rowId xmlns:a16="http://schemas.microsoft.com/office/drawing/2014/main" val="1559349613"/>
                  </a:ext>
                </a:extLst>
              </a:tr>
            </a:tbl>
          </a:graphicData>
        </a:graphic>
      </p:graphicFrame>
      <p:sp>
        <p:nvSpPr>
          <p:cNvPr id="7" name="TextBox 6">
            <a:extLst>
              <a:ext uri="{FF2B5EF4-FFF2-40B4-BE49-F238E27FC236}">
                <a16:creationId xmlns:a16="http://schemas.microsoft.com/office/drawing/2014/main" id="{5211B9E1-7FE8-0B45-48E3-2C20024FC5C2}"/>
              </a:ext>
            </a:extLst>
          </p:cNvPr>
          <p:cNvSpPr txBox="1"/>
          <p:nvPr/>
        </p:nvSpPr>
        <p:spPr>
          <a:xfrm>
            <a:off x="7142473" y="184629"/>
            <a:ext cx="1743074" cy="310854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fontAlgn="base">
              <a:spcBef>
                <a:spcPct val="0"/>
              </a:spcBef>
              <a:spcAft>
                <a:spcPct val="0"/>
              </a:spcAft>
              <a:defRPr/>
            </a:pPr>
            <a:r>
              <a:rPr lang="en-US" b="1" dirty="0">
                <a:solidFill>
                  <a:prstClr val="black"/>
                </a:solidFill>
                <a:ea typeface="ＭＳ Ｐゴシック" pitchFamily="34" charset="-128"/>
              </a:rPr>
              <a:t>Note</a:t>
            </a:r>
            <a:r>
              <a:rPr lang="en-US" dirty="0">
                <a:solidFill>
                  <a:prstClr val="black"/>
                </a:solidFill>
                <a:ea typeface="ＭＳ Ｐゴシック" pitchFamily="34" charset="-128"/>
              </a:rPr>
              <a:t>: </a:t>
            </a:r>
            <a:r>
              <a:rPr lang="en-US" dirty="0"/>
              <a:t>Post-testing, changes made to data used for cross-validations, such as IEP/504 or ML status when the student had accommodations, will result in invalidation of student scores. CDE will apply suppression coding in these cases.</a:t>
            </a:r>
            <a:endParaRPr lang="en-US" dirty="0">
              <a:solidFill>
                <a:prstClr val="black"/>
              </a:solidFill>
              <a:ea typeface="ＭＳ Ｐゴシック" pitchFamily="34" charset="-128"/>
            </a:endParaRPr>
          </a:p>
        </p:txBody>
      </p:sp>
    </p:spTree>
    <p:extLst>
      <p:ext uri="{BB962C8B-B14F-4D97-AF65-F5344CB8AC3E}">
        <p14:creationId xmlns:p14="http://schemas.microsoft.com/office/powerpoint/2010/main" val="234738121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91BC0-3400-4BD9-BF89-13697CF30CF8}"/>
              </a:ext>
            </a:extLst>
          </p:cNvPr>
          <p:cNvSpPr>
            <a:spLocks noGrp="1"/>
          </p:cNvSpPr>
          <p:nvPr>
            <p:ph type="title"/>
          </p:nvPr>
        </p:nvSpPr>
        <p:spPr/>
        <p:txBody>
          <a:bodyPr anchor="ctr">
            <a:normAutofit/>
          </a:bodyPr>
          <a:lstStyle/>
          <a:p>
            <a:r>
              <a:rPr lang="en-US" dirty="0"/>
              <a:t>Additional Information</a:t>
            </a:r>
          </a:p>
        </p:txBody>
      </p:sp>
      <p:sp>
        <p:nvSpPr>
          <p:cNvPr id="3" name="Slide Number Placeholder 2">
            <a:extLst>
              <a:ext uri="{FF2B5EF4-FFF2-40B4-BE49-F238E27FC236}">
                <a16:creationId xmlns:a16="http://schemas.microsoft.com/office/drawing/2014/main" id="{43D7BC6E-BBC7-4171-AB13-29D461B8E63A}"/>
              </a:ext>
            </a:extLst>
          </p:cNvPr>
          <p:cNvSpPr>
            <a:spLocks noGrp="1"/>
          </p:cNvSpPr>
          <p:nvPr>
            <p:ph type="sldNum" idx="12"/>
          </p:nvPr>
        </p:nvSpPr>
        <p:spPr/>
        <p:txBody>
          <a:bodyPr>
            <a:normAutofit/>
          </a:bodyPr>
          <a:lstStyle/>
          <a:p>
            <a:fld id="{C479D5F6-EDCB-402A-AC08-4943A1820E8F}" type="slidenum">
              <a:rPr lang="en-US" smtClean="0"/>
              <a:pPr/>
              <a:t>196</a:t>
            </a:fld>
            <a:endParaRPr lang="en-US" dirty="0"/>
          </a:p>
        </p:txBody>
      </p:sp>
    </p:spTree>
    <p:extLst>
      <p:ext uri="{BB962C8B-B14F-4D97-AF65-F5344CB8AC3E}">
        <p14:creationId xmlns:p14="http://schemas.microsoft.com/office/powerpoint/2010/main" val="304102033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37F12-8585-4C3A-AE22-E994B8814758}"/>
              </a:ext>
            </a:extLst>
          </p:cNvPr>
          <p:cNvSpPr>
            <a:spLocks noGrp="1"/>
          </p:cNvSpPr>
          <p:nvPr>
            <p:ph type="title"/>
          </p:nvPr>
        </p:nvSpPr>
        <p:spPr/>
        <p:txBody>
          <a:bodyPr>
            <a:normAutofit/>
          </a:bodyPr>
          <a:lstStyle/>
          <a:p>
            <a:r>
              <a:rPr lang="en-US" sz="2800" dirty="0"/>
              <a:t>Student Biographical Data </a:t>
            </a:r>
            <a:r>
              <a:rPr lang="en-US" sz="2800" i="1" dirty="0"/>
              <a:t>– Tentative Dates</a:t>
            </a:r>
            <a:endParaRPr lang="en-US" sz="2800" dirty="0"/>
          </a:p>
        </p:txBody>
      </p:sp>
      <p:sp>
        <p:nvSpPr>
          <p:cNvPr id="3" name="Content Placeholder 2">
            <a:extLst>
              <a:ext uri="{FF2B5EF4-FFF2-40B4-BE49-F238E27FC236}">
                <a16:creationId xmlns:a16="http://schemas.microsoft.com/office/drawing/2014/main" id="{9769D9BA-A8CC-45D7-B19C-C041BF53CD2C}"/>
              </a:ext>
            </a:extLst>
          </p:cNvPr>
          <p:cNvSpPr>
            <a:spLocks noGrp="1"/>
          </p:cNvSpPr>
          <p:nvPr>
            <p:ph type="body" idx="1"/>
          </p:nvPr>
        </p:nvSpPr>
        <p:spPr>
          <a:xfrm>
            <a:off x="311701" y="963587"/>
            <a:ext cx="8487741" cy="3216326"/>
          </a:xfrm>
        </p:spPr>
        <p:txBody>
          <a:bodyPr>
            <a:normAutofit fontScale="92500" lnSpcReduction="10000"/>
          </a:bodyPr>
          <a:lstStyle/>
          <a:p>
            <a:pPr marL="285750" indent="-285750">
              <a:lnSpc>
                <a:spcPct val="100000"/>
              </a:lnSpc>
              <a:spcBef>
                <a:spcPts val="600"/>
              </a:spcBef>
              <a:defRPr/>
            </a:pPr>
            <a:r>
              <a:rPr lang="en-US" sz="1800" dirty="0">
                <a:solidFill>
                  <a:sysClr val="windowText" lastClr="000000"/>
                </a:solidFill>
              </a:rPr>
              <a:t>Early 2025</a:t>
            </a:r>
          </a:p>
          <a:p>
            <a:pPr lvl="1">
              <a:lnSpc>
                <a:spcPct val="100000"/>
              </a:lnSpc>
              <a:spcBef>
                <a:spcPts val="600"/>
              </a:spcBef>
              <a:buFont typeface="Arial" panose="020B0604020202020204" pitchFamily="34" charset="0"/>
              <a:buChar char="•"/>
              <a:defRPr/>
            </a:pPr>
            <a:r>
              <a:rPr lang="en-US" sz="1800" dirty="0">
                <a:solidFill>
                  <a:sysClr val="windowText" lastClr="000000"/>
                </a:solidFill>
                <a:latin typeface="+mn-lt"/>
              </a:rPr>
              <a:t>SBD Manual to be available</a:t>
            </a:r>
          </a:p>
          <a:p>
            <a:pPr lvl="1">
              <a:lnSpc>
                <a:spcPct val="100000"/>
              </a:lnSpc>
              <a:spcBef>
                <a:spcPts val="600"/>
              </a:spcBef>
              <a:buFont typeface="Arial" panose="020B0604020202020204" pitchFamily="34" charset="0"/>
              <a:buChar char="•"/>
              <a:defRPr/>
            </a:pPr>
            <a:r>
              <a:rPr lang="en-US" sz="1800" dirty="0">
                <a:solidFill>
                  <a:sysClr val="windowText" lastClr="000000"/>
                </a:solidFill>
                <a:latin typeface="+mn-lt"/>
              </a:rPr>
              <a:t>Training provided by CDE</a:t>
            </a:r>
          </a:p>
          <a:p>
            <a:pPr marL="285750" indent="-285750">
              <a:lnSpc>
                <a:spcPct val="100000"/>
              </a:lnSpc>
              <a:spcBef>
                <a:spcPts val="600"/>
              </a:spcBef>
              <a:defRPr/>
            </a:pPr>
            <a:r>
              <a:rPr lang="en-US" sz="1800" dirty="0">
                <a:solidFill>
                  <a:sysClr val="windowText" lastClr="000000"/>
                </a:solidFill>
              </a:rPr>
              <a:t>Clean-up in </a:t>
            </a:r>
            <a:r>
              <a:rPr lang="en-US" sz="1800" dirty="0" err="1">
                <a:solidFill>
                  <a:sysClr val="windowText" lastClr="000000"/>
                </a:solidFill>
              </a:rPr>
              <a:t>PAnext</a:t>
            </a:r>
            <a:endParaRPr lang="en-US" sz="1800" dirty="0">
              <a:solidFill>
                <a:sysClr val="windowText" lastClr="000000"/>
              </a:solidFill>
            </a:endParaRPr>
          </a:p>
          <a:p>
            <a:pPr lvl="1">
              <a:lnSpc>
                <a:spcPct val="100000"/>
              </a:lnSpc>
              <a:spcBef>
                <a:spcPts val="600"/>
              </a:spcBef>
              <a:buFont typeface="Arial" panose="020B0604020202020204" pitchFamily="34" charset="0"/>
              <a:buChar char="•"/>
              <a:defRPr/>
            </a:pPr>
            <a:r>
              <a:rPr lang="en-US" sz="1800" dirty="0">
                <a:solidFill>
                  <a:sysClr val="windowText" lastClr="000000"/>
                </a:solidFill>
                <a:latin typeface="+mn-lt"/>
              </a:rPr>
              <a:t>Through May 7</a:t>
            </a:r>
          </a:p>
          <a:p>
            <a:pPr lvl="1">
              <a:lnSpc>
                <a:spcPct val="100000"/>
              </a:lnSpc>
              <a:spcBef>
                <a:spcPts val="600"/>
              </a:spcBef>
              <a:buFont typeface="Arial" panose="020B0604020202020204" pitchFamily="34" charset="0"/>
              <a:buChar char="•"/>
              <a:defRPr/>
            </a:pPr>
            <a:r>
              <a:rPr lang="en-US" sz="1800" dirty="0">
                <a:solidFill>
                  <a:sysClr val="windowText" lastClr="000000"/>
                </a:solidFill>
                <a:latin typeface="+mn-lt"/>
              </a:rPr>
              <a:t>Districts can set internal school-level clean-up deadlines by disabling PearsonAccess</a:t>
            </a:r>
            <a:r>
              <a:rPr lang="en-US" sz="1800" baseline="30000" dirty="0">
                <a:solidFill>
                  <a:sysClr val="windowText" lastClr="000000"/>
                </a:solidFill>
                <a:latin typeface="+mn-lt"/>
              </a:rPr>
              <a:t>next</a:t>
            </a:r>
            <a:r>
              <a:rPr lang="en-US" sz="1800" dirty="0">
                <a:solidFill>
                  <a:sysClr val="windowText" lastClr="000000"/>
                </a:solidFill>
                <a:latin typeface="+mn-lt"/>
              </a:rPr>
              <a:t> accounts prior to May 7</a:t>
            </a:r>
          </a:p>
          <a:p>
            <a:pPr marL="285750" indent="-285750">
              <a:lnSpc>
                <a:spcPct val="100000"/>
              </a:lnSpc>
              <a:spcBef>
                <a:spcPts val="600"/>
              </a:spcBef>
              <a:defRPr/>
            </a:pPr>
            <a:r>
              <a:rPr lang="en-US" sz="1800" dirty="0">
                <a:solidFill>
                  <a:sysClr val="windowText" lastClr="000000"/>
                </a:solidFill>
              </a:rPr>
              <a:t>SBD via Data Pipeline</a:t>
            </a:r>
          </a:p>
          <a:p>
            <a:pPr lvl="1">
              <a:lnSpc>
                <a:spcPct val="100000"/>
              </a:lnSpc>
              <a:spcBef>
                <a:spcPts val="600"/>
              </a:spcBef>
              <a:buFont typeface="Arial" panose="020B0604020202020204" pitchFamily="34" charset="0"/>
              <a:buChar char="•"/>
              <a:defRPr/>
            </a:pPr>
            <a:r>
              <a:rPr lang="en-US" sz="1800" dirty="0">
                <a:solidFill>
                  <a:sysClr val="windowText" lastClr="000000"/>
                </a:solidFill>
                <a:latin typeface="+mn-lt"/>
              </a:rPr>
              <a:t>CMAS and </a:t>
            </a:r>
            <a:r>
              <a:rPr lang="en-US" sz="1800" dirty="0" err="1">
                <a:solidFill>
                  <a:sysClr val="windowText" lastClr="000000"/>
                </a:solidFill>
                <a:latin typeface="+mn-lt"/>
              </a:rPr>
              <a:t>CoAlt</a:t>
            </a:r>
            <a:r>
              <a:rPr lang="en-US" sz="1800" dirty="0">
                <a:solidFill>
                  <a:sysClr val="windowText" lastClr="000000"/>
                </a:solidFill>
                <a:latin typeface="+mn-lt"/>
              </a:rPr>
              <a:t> SBDs are together </a:t>
            </a:r>
          </a:p>
          <a:p>
            <a:pPr lvl="1">
              <a:lnSpc>
                <a:spcPct val="100000"/>
              </a:lnSpc>
              <a:spcBef>
                <a:spcPts val="600"/>
              </a:spcBef>
              <a:buFont typeface="Arial" panose="020B0604020202020204" pitchFamily="34" charset="0"/>
              <a:buChar char="•"/>
              <a:defRPr/>
            </a:pPr>
            <a:r>
              <a:rPr lang="en-US" sz="1800" dirty="0">
                <a:solidFill>
                  <a:sysClr val="windowText" lastClr="000000"/>
                </a:solidFill>
                <a:latin typeface="+mn-lt"/>
              </a:rPr>
              <a:t>May 15 through 28 (tentative)</a:t>
            </a:r>
          </a:p>
          <a:p>
            <a:endParaRPr lang="en-US" sz="1800" dirty="0"/>
          </a:p>
        </p:txBody>
      </p:sp>
      <p:sp>
        <p:nvSpPr>
          <p:cNvPr id="4" name="Slide Number Placeholder 3">
            <a:extLst>
              <a:ext uri="{FF2B5EF4-FFF2-40B4-BE49-F238E27FC236}">
                <a16:creationId xmlns:a16="http://schemas.microsoft.com/office/drawing/2014/main" id="{440B8363-985D-4817-A4EB-7AA8A11F1E9C}"/>
              </a:ext>
            </a:extLst>
          </p:cNvPr>
          <p:cNvSpPr>
            <a:spLocks noGrp="1"/>
          </p:cNvSpPr>
          <p:nvPr>
            <p:ph type="sldNum" idx="12"/>
          </p:nvPr>
        </p:nvSpPr>
        <p:spPr/>
        <p:txBody>
          <a:bodyPr>
            <a:normAutofit/>
          </a:bodyPr>
          <a:lstStyle/>
          <a:p>
            <a:fld id="{C479D5F6-EDCB-402A-AC08-4943A1820E8F}" type="slidenum">
              <a:rPr lang="en-US" smtClean="0"/>
              <a:pPr/>
              <a:t>197</a:t>
            </a:fld>
            <a:endParaRPr lang="en-US" dirty="0"/>
          </a:p>
        </p:txBody>
      </p:sp>
    </p:spTree>
    <p:extLst>
      <p:ext uri="{BB962C8B-B14F-4D97-AF65-F5344CB8AC3E}">
        <p14:creationId xmlns:p14="http://schemas.microsoft.com/office/powerpoint/2010/main" val="189185625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EC087-057E-4665-9148-B4884570FE6A}"/>
              </a:ext>
            </a:extLst>
          </p:cNvPr>
          <p:cNvSpPr>
            <a:spLocks noGrp="1"/>
          </p:cNvSpPr>
          <p:nvPr>
            <p:ph type="title"/>
          </p:nvPr>
        </p:nvSpPr>
        <p:spPr/>
        <p:txBody>
          <a:bodyPr>
            <a:normAutofit/>
          </a:bodyPr>
          <a:lstStyle/>
          <a:p>
            <a:r>
              <a:rPr lang="en-US" sz="2800" dirty="0"/>
              <a:t>Typical Reporting Timeline</a:t>
            </a:r>
          </a:p>
        </p:txBody>
      </p:sp>
      <p:sp>
        <p:nvSpPr>
          <p:cNvPr id="3" name="Content Placeholder 2">
            <a:extLst>
              <a:ext uri="{FF2B5EF4-FFF2-40B4-BE49-F238E27FC236}">
                <a16:creationId xmlns:a16="http://schemas.microsoft.com/office/drawing/2014/main" id="{707B4B45-F6DF-4C81-8B7C-E555D707EF26}"/>
              </a:ext>
            </a:extLst>
          </p:cNvPr>
          <p:cNvSpPr>
            <a:spLocks noGrp="1"/>
          </p:cNvSpPr>
          <p:nvPr>
            <p:ph type="body" idx="1"/>
          </p:nvPr>
        </p:nvSpPr>
        <p:spPr>
          <a:xfrm>
            <a:off x="311702" y="937846"/>
            <a:ext cx="6221960" cy="3409553"/>
          </a:xfrm>
        </p:spPr>
        <p:txBody>
          <a:bodyPr>
            <a:noAutofit/>
          </a:bodyPr>
          <a:lstStyle/>
          <a:p>
            <a:pPr marL="342900" indent="-342900">
              <a:buFont typeface="+mj-lt"/>
              <a:buAutoNum type="arabicPeriod"/>
              <a:defRPr/>
            </a:pPr>
            <a:r>
              <a:rPr lang="en-US" sz="1300" dirty="0">
                <a:solidFill>
                  <a:sysClr val="windowText" lastClr="000000"/>
                </a:solidFill>
              </a:rPr>
              <a:t>Student data files are typically expected in </a:t>
            </a:r>
            <a:r>
              <a:rPr lang="en-US" sz="1300" dirty="0">
                <a:solidFill>
                  <a:prstClr val="black"/>
                </a:solidFill>
              </a:rPr>
              <a:t>June</a:t>
            </a:r>
          </a:p>
          <a:p>
            <a:pPr marL="687388" lvl="1" indent="-231775">
              <a:buFont typeface="Arial" panose="020B0604020202020204" pitchFamily="34" charset="0"/>
              <a:buChar char="•"/>
              <a:defRPr/>
            </a:pPr>
            <a:r>
              <a:rPr lang="en-US" sz="1300" dirty="0">
                <a:solidFill>
                  <a:prstClr val="black"/>
                </a:solidFill>
                <a:latin typeface="+mn-lt"/>
              </a:rPr>
              <a:t>OnDemand student reports available at this time (no comparative data)</a:t>
            </a:r>
          </a:p>
          <a:p>
            <a:pPr marL="342900" indent="-342900">
              <a:buFont typeface="+mj-lt"/>
              <a:buAutoNum type="arabicPeriod"/>
              <a:defRPr/>
            </a:pPr>
            <a:r>
              <a:rPr lang="en-US" sz="1300" dirty="0">
                <a:solidFill>
                  <a:prstClr val="black"/>
                </a:solidFill>
              </a:rPr>
              <a:t>Individual student performance reports and summary data files</a:t>
            </a:r>
          </a:p>
          <a:p>
            <a:pPr marL="342900" indent="-342900">
              <a:buFont typeface="+mj-lt"/>
              <a:buAutoNum type="arabicPeriod"/>
              <a:defRPr/>
            </a:pPr>
            <a:r>
              <a:rPr lang="en-US" sz="1300" dirty="0">
                <a:solidFill>
                  <a:prstClr val="black"/>
                </a:solidFill>
              </a:rPr>
              <a:t>District- and school-level reports</a:t>
            </a:r>
          </a:p>
          <a:p>
            <a:pPr marL="687388" lvl="1" indent="-231775">
              <a:buFont typeface="Arial" panose="020B0604020202020204" pitchFamily="34" charset="0"/>
              <a:buChar char="•"/>
              <a:defRPr/>
            </a:pPr>
            <a:r>
              <a:rPr lang="en-US" sz="1300" dirty="0">
                <a:latin typeface="+mn-lt"/>
              </a:rPr>
              <a:t>All state assessment results will be embargoed and must not be publicly disseminated, distributed, or published by any means until they are publicly released by the state; however, districts and schools may:</a:t>
            </a:r>
          </a:p>
          <a:p>
            <a:pPr marL="1141413" lvl="2" indent="-228600">
              <a:buFont typeface="Arial" panose="020B0604020202020204" pitchFamily="34" charset="0"/>
              <a:buChar char="•"/>
              <a:defRPr/>
            </a:pPr>
            <a:r>
              <a:rPr lang="en-US" sz="1300" dirty="0">
                <a:latin typeface="+mn-lt"/>
              </a:rPr>
              <a:t>Share confidential individual student performance reports with parents/guardians </a:t>
            </a:r>
          </a:p>
          <a:p>
            <a:pPr marL="1141413" lvl="2" indent="-228600">
              <a:buFont typeface="Arial" panose="020B0604020202020204" pitchFamily="34" charset="0"/>
              <a:buChar char="•"/>
              <a:defRPr/>
            </a:pPr>
            <a:r>
              <a:rPr lang="en-US" sz="1300" dirty="0">
                <a:latin typeface="+mn-lt"/>
              </a:rPr>
              <a:t>Use aggregated and individual student level results internally for informational and planning purposes before results are publicly released</a:t>
            </a:r>
          </a:p>
          <a:p>
            <a:pPr marL="687388" lvl="1" indent="-231775">
              <a:buFont typeface="Arial" panose="020B0604020202020204" pitchFamily="34" charset="0"/>
              <a:buChar char="•"/>
              <a:defRPr/>
            </a:pPr>
            <a:r>
              <a:rPr lang="en-US" sz="1300" dirty="0">
                <a:latin typeface="+mn-lt"/>
              </a:rPr>
              <a:t>Ensure any data you release after the embargo lifts includes appropriate suppressions to meet federal and state data privacy requirements</a:t>
            </a:r>
          </a:p>
        </p:txBody>
      </p:sp>
      <p:sp>
        <p:nvSpPr>
          <p:cNvPr id="4" name="Slide Number Placeholder 3">
            <a:extLst>
              <a:ext uri="{FF2B5EF4-FFF2-40B4-BE49-F238E27FC236}">
                <a16:creationId xmlns:a16="http://schemas.microsoft.com/office/drawing/2014/main" id="{DB270AF4-B14E-4B20-94FA-AB36493CF7A7}"/>
              </a:ext>
            </a:extLst>
          </p:cNvPr>
          <p:cNvSpPr>
            <a:spLocks noGrp="1"/>
          </p:cNvSpPr>
          <p:nvPr>
            <p:ph type="sldNum" idx="12"/>
          </p:nvPr>
        </p:nvSpPr>
        <p:spPr/>
        <p:txBody>
          <a:bodyPr>
            <a:normAutofit/>
          </a:bodyPr>
          <a:lstStyle/>
          <a:p>
            <a:fld id="{C479D5F6-EDCB-402A-AC08-4943A1820E8F}" type="slidenum">
              <a:rPr lang="en-US" smtClean="0"/>
              <a:pPr/>
              <a:t>198</a:t>
            </a:fld>
            <a:endParaRPr lang="en-US" dirty="0"/>
          </a:p>
        </p:txBody>
      </p:sp>
      <p:sp>
        <p:nvSpPr>
          <p:cNvPr id="6" name="TextBox 5"/>
          <p:cNvSpPr txBox="1"/>
          <p:nvPr/>
        </p:nvSpPr>
        <p:spPr>
          <a:xfrm>
            <a:off x="6471139" y="132523"/>
            <a:ext cx="2518526" cy="313932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800" b="1" dirty="0">
                <a:solidFill>
                  <a:schemeClr val="tx1"/>
                </a:solidFill>
              </a:rPr>
              <a:t>Reminder</a:t>
            </a:r>
            <a:r>
              <a:rPr lang="en-US" sz="1800" dirty="0">
                <a:solidFill>
                  <a:schemeClr val="tx1"/>
                </a:solidFill>
              </a:rPr>
              <a:t>: Colorado statute requires that LEPs ensure appropriate personnel provide and explain assessment results to the parent/guardian of each student enrolled in the district or charter school (C.R.S. §22-7-1006.3 (8)(a))</a:t>
            </a:r>
          </a:p>
        </p:txBody>
      </p:sp>
      <p:sp>
        <p:nvSpPr>
          <p:cNvPr id="8" name="7-Point Star 4">
            <a:extLst>
              <a:ext uri="{FF2B5EF4-FFF2-40B4-BE49-F238E27FC236}">
                <a16:creationId xmlns:a16="http://schemas.microsoft.com/office/drawing/2014/main" id="{2B79F86B-977F-D493-225E-B102E3B9BBCD}"/>
              </a:ext>
            </a:extLst>
          </p:cNvPr>
          <p:cNvSpPr/>
          <p:nvPr/>
        </p:nvSpPr>
        <p:spPr>
          <a:xfrm>
            <a:off x="5295885" y="425451"/>
            <a:ext cx="1400233" cy="741300"/>
          </a:xfrm>
          <a:prstGeom prst="star7">
            <a:avLst/>
          </a:prstGeom>
          <a:gradFill>
            <a:gsLst>
              <a:gs pos="0">
                <a:srgbClr val="55A1D5"/>
              </a:gs>
              <a:gs pos="100000">
                <a:srgbClr val="5BCBD4"/>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100" dirty="0">
                <a:solidFill>
                  <a:schemeClr val="tx1"/>
                </a:solidFill>
              </a:rPr>
              <a:t>Common Question</a:t>
            </a:r>
          </a:p>
        </p:txBody>
      </p:sp>
    </p:spTree>
    <p:extLst>
      <p:ext uri="{BB962C8B-B14F-4D97-AF65-F5344CB8AC3E}">
        <p14:creationId xmlns:p14="http://schemas.microsoft.com/office/powerpoint/2010/main" val="211616105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EC087-057E-4665-9148-B4884570FE6A}"/>
              </a:ext>
            </a:extLst>
          </p:cNvPr>
          <p:cNvSpPr>
            <a:spLocks noGrp="1"/>
          </p:cNvSpPr>
          <p:nvPr>
            <p:ph type="title"/>
          </p:nvPr>
        </p:nvSpPr>
        <p:spPr/>
        <p:txBody>
          <a:bodyPr>
            <a:normAutofit/>
          </a:bodyPr>
          <a:lstStyle/>
          <a:p>
            <a:r>
              <a:rPr lang="en-US" sz="2800" dirty="0"/>
              <a:t>Reporting Information</a:t>
            </a:r>
          </a:p>
        </p:txBody>
      </p:sp>
      <p:sp>
        <p:nvSpPr>
          <p:cNvPr id="6" name="Subtitle 5">
            <a:extLst>
              <a:ext uri="{FF2B5EF4-FFF2-40B4-BE49-F238E27FC236}">
                <a16:creationId xmlns:a16="http://schemas.microsoft.com/office/drawing/2014/main" id="{FC969E24-B368-7F31-1990-2C6D446FF733}"/>
              </a:ext>
            </a:extLst>
          </p:cNvPr>
          <p:cNvSpPr>
            <a:spLocks noGrp="1"/>
          </p:cNvSpPr>
          <p:nvPr>
            <p:ph type="subTitle" idx="1"/>
          </p:nvPr>
        </p:nvSpPr>
        <p:spPr/>
        <p:txBody>
          <a:bodyPr/>
          <a:lstStyle/>
          <a:p>
            <a:r>
              <a:rPr lang="en-US" dirty="0"/>
              <a:t>Looking for information about CMAS reports?</a:t>
            </a:r>
          </a:p>
        </p:txBody>
      </p:sp>
      <p:sp>
        <p:nvSpPr>
          <p:cNvPr id="3" name="Content Placeholder 2">
            <a:extLst>
              <a:ext uri="{FF2B5EF4-FFF2-40B4-BE49-F238E27FC236}">
                <a16:creationId xmlns:a16="http://schemas.microsoft.com/office/drawing/2014/main" id="{707B4B45-F6DF-4C81-8B7C-E555D707EF26}"/>
              </a:ext>
            </a:extLst>
          </p:cNvPr>
          <p:cNvSpPr>
            <a:spLocks noGrp="1"/>
          </p:cNvSpPr>
          <p:nvPr>
            <p:ph type="body" idx="2"/>
          </p:nvPr>
        </p:nvSpPr>
        <p:spPr>
          <a:xfrm>
            <a:off x="4731299" y="101600"/>
            <a:ext cx="4326731" cy="4962769"/>
          </a:xfrm>
        </p:spPr>
        <p:txBody>
          <a:bodyPr>
            <a:noAutofit/>
          </a:bodyPr>
          <a:lstStyle/>
          <a:p>
            <a:pPr marL="285750" indent="-285750">
              <a:defRPr/>
            </a:pPr>
            <a:r>
              <a:rPr lang="en-US" sz="1300" dirty="0">
                <a:solidFill>
                  <a:schemeClr val="accent2"/>
                </a:solidFill>
                <a:hlinkClick r:id="rId2"/>
              </a:rPr>
              <a:t>Procedures Manual Section 7.0 Reporting</a:t>
            </a:r>
            <a:endParaRPr lang="en-US" sz="1300" dirty="0">
              <a:solidFill>
                <a:schemeClr val="accent2"/>
              </a:solidFill>
            </a:endParaRPr>
          </a:p>
          <a:p>
            <a:pPr marL="628650" lvl="1" indent="-285750">
              <a:buFont typeface="Arial" panose="020B0604020202020204" pitchFamily="34" charset="0"/>
              <a:buChar char="•"/>
              <a:defRPr/>
            </a:pPr>
            <a:r>
              <a:rPr lang="en-US" sz="1300" dirty="0">
                <a:solidFill>
                  <a:prstClr val="black"/>
                </a:solidFill>
              </a:rPr>
              <a:t>7.1 PearsonAccess</a:t>
            </a:r>
            <a:r>
              <a:rPr lang="en-US" sz="1300" baseline="30000" dirty="0">
                <a:solidFill>
                  <a:prstClr val="black"/>
                </a:solidFill>
              </a:rPr>
              <a:t>next</a:t>
            </a:r>
            <a:r>
              <a:rPr lang="en-US" sz="1300" dirty="0">
                <a:solidFill>
                  <a:prstClr val="black"/>
                </a:solidFill>
              </a:rPr>
              <a:t> Reports</a:t>
            </a:r>
          </a:p>
          <a:p>
            <a:pPr marL="971550" lvl="2" indent="-285750">
              <a:buFont typeface="Arial" panose="020B0604020202020204" pitchFamily="34" charset="0"/>
              <a:buChar char="•"/>
              <a:defRPr/>
            </a:pPr>
            <a:r>
              <a:rPr lang="en-US" sz="1300" dirty="0">
                <a:solidFill>
                  <a:prstClr val="black"/>
                </a:solidFill>
              </a:rPr>
              <a:t>Operational Reports</a:t>
            </a:r>
          </a:p>
          <a:p>
            <a:pPr marL="971550" lvl="2" indent="-285750">
              <a:buFont typeface="Arial" panose="020B0604020202020204" pitchFamily="34" charset="0"/>
              <a:buChar char="•"/>
              <a:defRPr/>
            </a:pPr>
            <a:r>
              <a:rPr lang="en-US" sz="1300" dirty="0">
                <a:solidFill>
                  <a:prstClr val="black"/>
                </a:solidFill>
              </a:rPr>
              <a:t>OnDemand Reports</a:t>
            </a:r>
          </a:p>
          <a:p>
            <a:pPr marL="971550" lvl="2" indent="-285750">
              <a:buFont typeface="Arial" panose="020B0604020202020204" pitchFamily="34" charset="0"/>
              <a:buChar char="•"/>
              <a:defRPr/>
            </a:pPr>
            <a:r>
              <a:rPr lang="en-US" sz="1300" dirty="0">
                <a:solidFill>
                  <a:prstClr val="black"/>
                </a:solidFill>
              </a:rPr>
              <a:t>Published Reports</a:t>
            </a:r>
          </a:p>
          <a:p>
            <a:pPr marL="628650" lvl="1" indent="-285750">
              <a:buFont typeface="Arial" panose="020B0604020202020204" pitchFamily="34" charset="0"/>
              <a:buChar char="•"/>
              <a:defRPr/>
            </a:pPr>
            <a:r>
              <a:rPr lang="en-US" sz="1300" dirty="0">
                <a:solidFill>
                  <a:prstClr val="black"/>
                </a:solidFill>
              </a:rPr>
              <a:t>7.2 Public Assessment Reports</a:t>
            </a:r>
          </a:p>
          <a:p>
            <a:pPr marL="971550" lvl="2" indent="-285750">
              <a:buFont typeface="Arial" panose="020B0604020202020204" pitchFamily="34" charset="0"/>
              <a:buChar char="•"/>
              <a:defRPr/>
            </a:pPr>
            <a:r>
              <a:rPr lang="en-US" sz="1300" dirty="0">
                <a:solidFill>
                  <a:prstClr val="black"/>
                </a:solidFill>
              </a:rPr>
              <a:t>State Level Results</a:t>
            </a:r>
          </a:p>
          <a:p>
            <a:pPr marL="971550" lvl="2" indent="-285750">
              <a:buFont typeface="Arial" panose="020B0604020202020204" pitchFamily="34" charset="0"/>
              <a:buChar char="•"/>
              <a:defRPr/>
            </a:pPr>
            <a:r>
              <a:rPr lang="en-US" sz="1300" dirty="0">
                <a:solidFill>
                  <a:prstClr val="black"/>
                </a:solidFill>
              </a:rPr>
              <a:t>District and School Level Results</a:t>
            </a:r>
          </a:p>
          <a:p>
            <a:pPr marL="971550" lvl="2" indent="-285750">
              <a:buFont typeface="Arial" panose="020B0604020202020204" pitchFamily="34" charset="0"/>
              <a:buChar char="•"/>
              <a:defRPr/>
            </a:pPr>
            <a:r>
              <a:rPr lang="en-US" sz="1300" dirty="0">
                <a:solidFill>
                  <a:prstClr val="black"/>
                </a:solidFill>
              </a:rPr>
              <a:t>District and School Disaggregated Summary Results</a:t>
            </a:r>
          </a:p>
          <a:p>
            <a:pPr marL="628650" lvl="1" indent="-285750">
              <a:buFont typeface="Arial" panose="020B0604020202020204" pitchFamily="34" charset="0"/>
              <a:buChar char="•"/>
              <a:defRPr/>
            </a:pPr>
            <a:r>
              <a:rPr lang="en-US" sz="1300" dirty="0">
                <a:solidFill>
                  <a:prstClr val="black"/>
                </a:solidFill>
              </a:rPr>
              <a:t>7.3 Accountability Reports</a:t>
            </a:r>
          </a:p>
          <a:p>
            <a:pPr marL="971550" lvl="2" indent="-285750">
              <a:buFont typeface="Arial" panose="020B0604020202020204" pitchFamily="34" charset="0"/>
              <a:buChar char="•"/>
              <a:defRPr/>
            </a:pPr>
            <a:r>
              <a:rPr lang="en-US" sz="1300" dirty="0">
                <a:solidFill>
                  <a:prstClr val="black"/>
                </a:solidFill>
              </a:rPr>
              <a:t>Growth</a:t>
            </a:r>
          </a:p>
          <a:p>
            <a:pPr marL="971550" lvl="2" indent="-285750">
              <a:buFont typeface="Arial" panose="020B0604020202020204" pitchFamily="34" charset="0"/>
              <a:buChar char="•"/>
              <a:defRPr/>
            </a:pPr>
            <a:r>
              <a:rPr lang="en-US" sz="1300" dirty="0">
                <a:solidFill>
                  <a:prstClr val="black"/>
                </a:solidFill>
              </a:rPr>
              <a:t>Performance Frameworks</a:t>
            </a:r>
          </a:p>
          <a:p>
            <a:pPr marL="285750" indent="-285750">
              <a:defRPr/>
            </a:pPr>
            <a:r>
              <a:rPr lang="en-US" sz="1300" dirty="0">
                <a:hlinkClick r:id="rId3"/>
              </a:rPr>
              <a:t>CMAS Data and Results Resources</a:t>
            </a:r>
            <a:endParaRPr lang="en-US" sz="1300" i="1" dirty="0">
              <a:solidFill>
                <a:prstClr val="black"/>
              </a:solidFill>
            </a:endParaRPr>
          </a:p>
          <a:p>
            <a:pPr marL="628650" lvl="1" indent="-285750">
              <a:buFont typeface="Arial" panose="020B0604020202020204" pitchFamily="34" charset="0"/>
              <a:buChar char="•"/>
              <a:defRPr/>
            </a:pPr>
            <a:r>
              <a:rPr lang="en-US" sz="1300" i="1" dirty="0">
                <a:solidFill>
                  <a:prstClr val="black"/>
                </a:solidFill>
              </a:rPr>
              <a:t>CMAS and </a:t>
            </a:r>
            <a:r>
              <a:rPr lang="en-US" sz="1300" i="1" dirty="0" err="1">
                <a:solidFill>
                  <a:prstClr val="black"/>
                </a:solidFill>
              </a:rPr>
              <a:t>CoAlt</a:t>
            </a:r>
            <a:r>
              <a:rPr lang="en-US" sz="1300" i="1" dirty="0">
                <a:solidFill>
                  <a:prstClr val="black"/>
                </a:solidFill>
              </a:rPr>
              <a:t> Interpretive Guide to Assessment Reports</a:t>
            </a:r>
          </a:p>
          <a:p>
            <a:pPr marL="628650" lvl="1" indent="-285750">
              <a:buFont typeface="Arial" panose="020B0604020202020204" pitchFamily="34" charset="0"/>
              <a:buChar char="•"/>
              <a:defRPr/>
            </a:pPr>
            <a:r>
              <a:rPr lang="en-US" sz="1300" dirty="0">
                <a:solidFill>
                  <a:prstClr val="black"/>
                </a:solidFill>
              </a:rPr>
              <a:t>Publicly posted data and results</a:t>
            </a:r>
          </a:p>
          <a:p>
            <a:pPr marL="285750" indent="-285750">
              <a:defRPr/>
            </a:pPr>
            <a:r>
              <a:rPr lang="en-US" sz="1300" dirty="0">
                <a:hlinkClick r:id="rId4"/>
              </a:rPr>
              <a:t>Communication Resources</a:t>
            </a:r>
            <a:endParaRPr lang="en-US" sz="1300" dirty="0">
              <a:solidFill>
                <a:prstClr val="black"/>
              </a:solidFill>
            </a:endParaRPr>
          </a:p>
          <a:p>
            <a:pPr marL="628650" lvl="1" indent="-285750">
              <a:buFont typeface="Arial" panose="020B0604020202020204" pitchFamily="34" charset="0"/>
              <a:buChar char="•"/>
              <a:defRPr/>
            </a:pPr>
            <a:r>
              <a:rPr lang="en-US" sz="1300" i="1" dirty="0">
                <a:solidFill>
                  <a:prstClr val="black"/>
                </a:solidFill>
              </a:rPr>
              <a:t>Understanding CMAS Score Reports</a:t>
            </a:r>
          </a:p>
          <a:p>
            <a:pPr marL="628650" lvl="1" indent="-285750">
              <a:buFont typeface="Arial" panose="020B0604020202020204" pitchFamily="34" charset="0"/>
              <a:buChar char="•"/>
              <a:defRPr/>
            </a:pPr>
            <a:r>
              <a:rPr lang="en-US" sz="1300" i="1" dirty="0">
                <a:solidFill>
                  <a:prstClr val="black"/>
                </a:solidFill>
              </a:rPr>
              <a:t>Using CMAS Score Reports to Support Your Student’s Success</a:t>
            </a:r>
          </a:p>
        </p:txBody>
      </p:sp>
      <p:sp>
        <p:nvSpPr>
          <p:cNvPr id="4" name="Slide Number Placeholder 3">
            <a:extLst>
              <a:ext uri="{FF2B5EF4-FFF2-40B4-BE49-F238E27FC236}">
                <a16:creationId xmlns:a16="http://schemas.microsoft.com/office/drawing/2014/main" id="{DB270AF4-B14E-4B20-94FA-AB36493CF7A7}"/>
              </a:ext>
            </a:extLst>
          </p:cNvPr>
          <p:cNvSpPr>
            <a:spLocks noGrp="1"/>
          </p:cNvSpPr>
          <p:nvPr>
            <p:ph type="sldNum" idx="12"/>
          </p:nvPr>
        </p:nvSpPr>
        <p:spPr/>
        <p:txBody>
          <a:bodyPr>
            <a:normAutofit/>
          </a:bodyPr>
          <a:lstStyle/>
          <a:p>
            <a:fld id="{C479D5F6-EDCB-402A-AC08-4943A1820E8F}" type="slidenum">
              <a:rPr lang="en-US" smtClean="0"/>
              <a:pPr/>
              <a:t>199</a:t>
            </a:fld>
            <a:endParaRPr lang="en-US" dirty="0"/>
          </a:p>
        </p:txBody>
      </p:sp>
    </p:spTree>
    <p:extLst>
      <p:ext uri="{BB962C8B-B14F-4D97-AF65-F5344CB8AC3E}">
        <p14:creationId xmlns:p14="http://schemas.microsoft.com/office/powerpoint/2010/main" val="1534025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6" name="Google Shape;496;p20"/>
          <p:cNvSpPr txBox="1">
            <a:spLocks noGrp="1"/>
          </p:cNvSpPr>
          <p:nvPr>
            <p:ph type="title"/>
          </p:nvPr>
        </p:nvSpPr>
        <p:spPr>
          <a:prstGeom prst="rect">
            <a:avLst/>
          </a:prstGeom>
          <a:noFill/>
          <a:ln>
            <a:noFill/>
          </a:ln>
        </p:spPr>
        <p:txBody>
          <a:bodyPr spcFirstLastPara="1" wrap="square" lIns="0" tIns="0" rIns="0" bIns="0" anchor="ctr" anchorCtr="0">
            <a:noAutofit/>
          </a:bodyPr>
          <a:lstStyle/>
          <a:p>
            <a:r>
              <a:rPr lang="en-US" sz="2800" dirty="0">
                <a:latin typeface="+mj-lt"/>
              </a:rPr>
              <a:t>Welcome</a:t>
            </a:r>
            <a:endParaRPr sz="2800" dirty="0">
              <a:latin typeface="+mj-lt"/>
            </a:endParaRPr>
          </a:p>
        </p:txBody>
      </p:sp>
      <p:sp>
        <p:nvSpPr>
          <p:cNvPr id="497" name="Google Shape;497;p20"/>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85750" indent="-285750">
              <a:spcAft>
                <a:spcPts val="600"/>
              </a:spcAft>
              <a:buFont typeface="Arial" panose="020B0604020202020204" pitchFamily="34" charset="0"/>
              <a:buChar char="•"/>
            </a:pPr>
            <a:r>
              <a:rPr lang="en-US" sz="1400" dirty="0">
                <a:solidFill>
                  <a:schemeClr val="tx1"/>
                </a:solidFill>
              </a:rPr>
              <a:t>Information presented in this training is current as of November 2024</a:t>
            </a:r>
          </a:p>
          <a:p>
            <a:pPr marL="285750" indent="-285750">
              <a:spcAft>
                <a:spcPts val="600"/>
              </a:spcAft>
              <a:buFont typeface="Arial" panose="020B0604020202020204" pitchFamily="34" charset="0"/>
              <a:buChar char="•"/>
            </a:pPr>
            <a:r>
              <a:rPr lang="en-US" sz="1400" dirty="0">
                <a:solidFill>
                  <a:schemeClr val="tx1"/>
                </a:solidFill>
              </a:rPr>
              <a:t>Plans are subject to change</a:t>
            </a:r>
          </a:p>
          <a:p>
            <a:pPr marL="285750" indent="-285750">
              <a:spcAft>
                <a:spcPts val="600"/>
              </a:spcAft>
              <a:buFont typeface="Arial" panose="020B0604020202020204" pitchFamily="34" charset="0"/>
              <a:buChar char="•"/>
            </a:pPr>
            <a:r>
              <a:rPr lang="en-US" sz="1400" dirty="0">
                <a:solidFill>
                  <a:schemeClr val="tx1"/>
                </a:solidFill>
              </a:rPr>
              <a:t>Any changes will be communicated to Superintendents and DACs as soon as possible</a:t>
            </a:r>
          </a:p>
          <a:p>
            <a:pPr marL="285750" indent="-285750">
              <a:spcAft>
                <a:spcPts val="600"/>
              </a:spcAft>
              <a:buFont typeface="Arial" panose="020B0604020202020204" pitchFamily="34" charset="0"/>
              <a:buChar char="•"/>
            </a:pPr>
            <a:endParaRPr lang="en-US" sz="1400" dirty="0">
              <a:solidFill>
                <a:schemeClr val="tx1"/>
              </a:solidFill>
            </a:endParaRPr>
          </a:p>
        </p:txBody>
      </p:sp>
      <p:sp>
        <p:nvSpPr>
          <p:cNvPr id="2" name="Text Placeholder 1">
            <a:extLst>
              <a:ext uri="{FF2B5EF4-FFF2-40B4-BE49-F238E27FC236}">
                <a16:creationId xmlns:a16="http://schemas.microsoft.com/office/drawing/2014/main" id="{15144A0D-3E2E-546D-C8A2-8773E851BCDD}"/>
              </a:ext>
            </a:extLst>
          </p:cNvPr>
          <p:cNvSpPr>
            <a:spLocks noGrp="1"/>
          </p:cNvSpPr>
          <p:nvPr>
            <p:ph type="body" idx="2"/>
          </p:nvPr>
        </p:nvSpPr>
        <p:spPr/>
        <p:txBody>
          <a:bodyPr/>
          <a:lstStyle/>
          <a:p>
            <a:pPr marL="285750" indent="-285750">
              <a:spcAft>
                <a:spcPts val="600"/>
              </a:spcAft>
              <a:buFont typeface="Arial" panose="020B0604020202020204" pitchFamily="34" charset="0"/>
              <a:buChar char="•"/>
            </a:pPr>
            <a:r>
              <a:rPr lang="en-US" sz="1400" dirty="0">
                <a:solidFill>
                  <a:schemeClr val="tx1"/>
                </a:solidFill>
              </a:rPr>
              <a:t>Use the PearsonAccess</a:t>
            </a:r>
            <a:r>
              <a:rPr lang="en-US" sz="1400" baseline="30000" dirty="0">
                <a:solidFill>
                  <a:schemeClr val="tx1"/>
                </a:solidFill>
              </a:rPr>
              <a:t>next</a:t>
            </a:r>
            <a:r>
              <a:rPr lang="en-US" sz="1400" dirty="0">
                <a:solidFill>
                  <a:schemeClr val="tx1"/>
                </a:solidFill>
              </a:rPr>
              <a:t> Training Site to practice different functions within the assessment data management system</a:t>
            </a:r>
          </a:p>
          <a:p>
            <a:pPr marL="285750" indent="-285750">
              <a:spcAft>
                <a:spcPts val="600"/>
              </a:spcAft>
              <a:buFont typeface="Arial" panose="020B0604020202020204" pitchFamily="34" charset="0"/>
              <a:buChar char="•"/>
            </a:pPr>
            <a:r>
              <a:rPr lang="en-US" sz="1400" dirty="0">
                <a:solidFill>
                  <a:schemeClr val="tx1"/>
                </a:solidFill>
              </a:rPr>
              <a:t>Log in to confirm access</a:t>
            </a:r>
          </a:p>
          <a:p>
            <a:pPr marL="742932" lvl="1" indent="-285744">
              <a:spcAft>
                <a:spcPts val="600"/>
              </a:spcAft>
              <a:buFont typeface="Arial" panose="020B0604020202020204" pitchFamily="34" charset="0"/>
              <a:buChar char="•"/>
            </a:pPr>
            <a:r>
              <a:rPr lang="en-US" sz="1200" dirty="0">
                <a:solidFill>
                  <a:schemeClr val="tx1"/>
                </a:solidFill>
              </a:rPr>
              <a:t>http://trng-co.pearsonaccessnext.com</a:t>
            </a:r>
          </a:p>
          <a:p>
            <a:pPr marL="285750" indent="-285750">
              <a:spcAft>
                <a:spcPts val="600"/>
              </a:spcAft>
              <a:buFont typeface="Arial" panose="020B0604020202020204" pitchFamily="34" charset="0"/>
              <a:buChar char="•"/>
            </a:pPr>
            <a:r>
              <a:rPr lang="en-US" sz="1400" dirty="0">
                <a:solidFill>
                  <a:schemeClr val="tx1"/>
                </a:solidFill>
              </a:rPr>
              <a:t>If your account credentials do not work or you need assistance, notify the appropriate entity based on your role:</a:t>
            </a:r>
          </a:p>
          <a:p>
            <a:pPr marL="742932" lvl="1" indent="-285744">
              <a:spcAft>
                <a:spcPts val="600"/>
              </a:spcAft>
              <a:buFont typeface="Arial" panose="020B0604020202020204" pitchFamily="34" charset="0"/>
              <a:buChar char="•"/>
            </a:pPr>
            <a:r>
              <a:rPr lang="en-US" sz="1200" dirty="0">
                <a:solidFill>
                  <a:schemeClr val="tx1"/>
                </a:solidFill>
              </a:rPr>
              <a:t>Official DAC → CDE</a:t>
            </a:r>
          </a:p>
          <a:p>
            <a:pPr marL="742932" lvl="1" indent="-285744">
              <a:spcAft>
                <a:spcPts val="600"/>
              </a:spcAft>
              <a:buFont typeface="Arial" panose="020B0604020202020204" pitchFamily="34" charset="0"/>
              <a:buChar char="•"/>
            </a:pPr>
            <a:r>
              <a:rPr lang="en-US" sz="1200" dirty="0">
                <a:solidFill>
                  <a:schemeClr val="tx1"/>
                </a:solidFill>
              </a:rPr>
              <a:t>District-level staff and SAC → DAC</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47E3B-DB1B-5F2C-5130-E4C059ADFAB9}"/>
              </a:ext>
            </a:extLst>
          </p:cNvPr>
          <p:cNvSpPr>
            <a:spLocks noGrp="1"/>
          </p:cNvSpPr>
          <p:nvPr>
            <p:ph type="title"/>
          </p:nvPr>
        </p:nvSpPr>
        <p:spPr/>
        <p:txBody>
          <a:bodyPr/>
          <a:lstStyle/>
          <a:p>
            <a:r>
              <a:rPr lang="en-US" dirty="0"/>
              <a:t>Personally Identifiable Information (PII)</a:t>
            </a:r>
          </a:p>
        </p:txBody>
      </p:sp>
      <p:sp>
        <p:nvSpPr>
          <p:cNvPr id="3" name="Text Placeholder 2">
            <a:extLst>
              <a:ext uri="{FF2B5EF4-FFF2-40B4-BE49-F238E27FC236}">
                <a16:creationId xmlns:a16="http://schemas.microsoft.com/office/drawing/2014/main" id="{6EC21DD1-8FF7-4835-EBC7-976727043FAD}"/>
              </a:ext>
            </a:extLst>
          </p:cNvPr>
          <p:cNvSpPr>
            <a:spLocks noGrp="1"/>
          </p:cNvSpPr>
          <p:nvPr>
            <p:ph type="body" idx="1"/>
          </p:nvPr>
        </p:nvSpPr>
        <p:spPr>
          <a:xfrm>
            <a:off x="311702" y="1152474"/>
            <a:ext cx="8487741" cy="3194925"/>
          </a:xfrm>
        </p:spPr>
        <p:txBody>
          <a:bodyPr>
            <a:normAutofit/>
          </a:bodyPr>
          <a:lstStyle/>
          <a:p>
            <a:r>
              <a:rPr lang="en-US" sz="1800" dirty="0"/>
              <a:t>State and Federal laws require protection of student PII</a:t>
            </a:r>
          </a:p>
          <a:p>
            <a:r>
              <a:rPr lang="en-US" sz="1800" dirty="0"/>
              <a:t>PII is any information that, alone or in combination, could identify an individual student (e.g., name, SASID, detailed demographics)</a:t>
            </a:r>
          </a:p>
          <a:p>
            <a:r>
              <a:rPr lang="en-US" sz="1800" dirty="0"/>
              <a:t>Emails can be intercepted, forwarded, and misrouted and are not secure methods for transmitting PII</a:t>
            </a:r>
          </a:p>
          <a:p>
            <a:r>
              <a:rPr lang="en-US" sz="1800" dirty="0"/>
              <a:t>It is CDE policy that any email with PII sent to, from, and within CDE must be encrypted</a:t>
            </a:r>
          </a:p>
          <a:p>
            <a:r>
              <a:rPr lang="en-US" sz="1800" dirty="0"/>
              <a:t>CDE strongly recommends that you encrypt emails with PII that are sent to other parties (other districts, within the district, vendors, etc.)</a:t>
            </a:r>
          </a:p>
        </p:txBody>
      </p:sp>
      <p:sp>
        <p:nvSpPr>
          <p:cNvPr id="5" name="Diagonal Stripe 4">
            <a:hlinkClick r:id="rId2"/>
            <a:extLst>
              <a:ext uri="{FF2B5EF4-FFF2-40B4-BE49-F238E27FC236}">
                <a16:creationId xmlns:a16="http://schemas.microsoft.com/office/drawing/2014/main" id="{AB09BF0D-432E-BB91-993D-C6228D74F84C}"/>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800" b="1" kern="0" dirty="0">
                <a:solidFill>
                  <a:prstClr val="black"/>
                </a:solidFill>
                <a:latin typeface="Roboto" panose="02000000000000000000" pitchFamily="2" charset="0"/>
                <a:ea typeface="Roboto" panose="02000000000000000000" pitchFamily="2" charset="0"/>
                <a:cs typeface="Roboto" panose="02000000000000000000" pitchFamily="2" charset="0"/>
              </a:rPr>
              <a:t>Resource</a:t>
            </a:r>
          </a:p>
        </p:txBody>
      </p:sp>
    </p:spTree>
    <p:extLst>
      <p:ext uri="{BB962C8B-B14F-4D97-AF65-F5344CB8AC3E}">
        <p14:creationId xmlns:p14="http://schemas.microsoft.com/office/powerpoint/2010/main" val="394133265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DF5D4-38CE-445A-A3E1-D9A6A0A951F4}"/>
              </a:ext>
            </a:extLst>
          </p:cNvPr>
          <p:cNvSpPr>
            <a:spLocks noGrp="1"/>
          </p:cNvSpPr>
          <p:nvPr>
            <p:ph type="title"/>
          </p:nvPr>
        </p:nvSpPr>
        <p:spPr/>
        <p:txBody>
          <a:bodyPr>
            <a:normAutofit/>
          </a:bodyPr>
          <a:lstStyle/>
          <a:p>
            <a:r>
              <a:rPr lang="en-US" sz="2800" dirty="0"/>
              <a:t>Accountability Questions</a:t>
            </a:r>
          </a:p>
        </p:txBody>
      </p:sp>
      <p:sp>
        <p:nvSpPr>
          <p:cNvPr id="3" name="Content Placeholder 2">
            <a:extLst>
              <a:ext uri="{FF2B5EF4-FFF2-40B4-BE49-F238E27FC236}">
                <a16:creationId xmlns:a16="http://schemas.microsoft.com/office/drawing/2014/main" id="{5CFAB9DB-F920-4D2C-8AB6-55F4B0257F52}"/>
              </a:ext>
            </a:extLst>
          </p:cNvPr>
          <p:cNvSpPr>
            <a:spLocks noGrp="1"/>
          </p:cNvSpPr>
          <p:nvPr>
            <p:ph type="body" idx="1"/>
          </p:nvPr>
        </p:nvSpPr>
        <p:spPr>
          <a:xfrm>
            <a:off x="311702" y="1016000"/>
            <a:ext cx="8487741" cy="3171275"/>
          </a:xfrm>
        </p:spPr>
        <p:txBody>
          <a:bodyPr>
            <a:noAutofit/>
          </a:bodyPr>
          <a:lstStyle/>
          <a:p>
            <a:pPr marL="285750" indent="-285750">
              <a:defRPr/>
            </a:pPr>
            <a:r>
              <a:rPr lang="en-US" dirty="0">
                <a:solidFill>
                  <a:sysClr val="windowText" lastClr="000000"/>
                </a:solidFill>
              </a:rPr>
              <a:t>Participation</a:t>
            </a:r>
          </a:p>
          <a:p>
            <a:pPr marL="685800" lvl="1" indent="-342900">
              <a:lnSpc>
                <a:spcPct val="110000"/>
              </a:lnSpc>
              <a:spcAft>
                <a:spcPts val="450"/>
              </a:spcAft>
              <a:buFont typeface="Arial" panose="020B0604020202020204" pitchFamily="34" charset="0"/>
              <a:buChar char="•"/>
              <a:defRPr/>
            </a:pPr>
            <a:r>
              <a:rPr lang="en-US" sz="1600" dirty="0">
                <a:solidFill>
                  <a:sysClr val="windowText" lastClr="000000"/>
                </a:solidFill>
                <a:latin typeface="+mn-lt"/>
              </a:rPr>
              <a:t>District and School Overall Results – All students included in participation calculations</a:t>
            </a:r>
          </a:p>
          <a:p>
            <a:pPr marL="685800" lvl="1" indent="-342900">
              <a:lnSpc>
                <a:spcPct val="110000"/>
              </a:lnSpc>
              <a:spcAft>
                <a:spcPts val="450"/>
              </a:spcAft>
              <a:buFont typeface="Arial" panose="020B0604020202020204" pitchFamily="34" charset="0"/>
              <a:buChar char="•"/>
              <a:defRPr/>
            </a:pPr>
            <a:r>
              <a:rPr lang="en-US" sz="1600" dirty="0">
                <a:solidFill>
                  <a:sysClr val="windowText" lastClr="000000"/>
                </a:solidFill>
                <a:latin typeface="+mn-lt"/>
              </a:rPr>
              <a:t>State accountability purposes – Parent excusals removed from participation calculations</a:t>
            </a:r>
          </a:p>
          <a:p>
            <a:pPr lvl="1">
              <a:buFont typeface="Arial" panose="020B0604020202020204" pitchFamily="34" charset="0"/>
              <a:buChar char="•"/>
              <a:defRPr/>
            </a:pPr>
            <a:endParaRPr lang="en-US" sz="1600" dirty="0">
              <a:solidFill>
                <a:sysClr val="windowText" lastClr="000000"/>
              </a:solidFill>
              <a:latin typeface="+mn-lt"/>
            </a:endParaRPr>
          </a:p>
          <a:p>
            <a:pPr marL="285750" indent="-285750">
              <a:defRPr/>
            </a:pPr>
            <a:r>
              <a:rPr lang="en-US" dirty="0">
                <a:solidFill>
                  <a:sysClr val="windowText" lastClr="000000"/>
                </a:solidFill>
              </a:rPr>
              <a:t>The Assessment Division does not produce growth data or performance frameworks</a:t>
            </a:r>
          </a:p>
          <a:p>
            <a:pPr>
              <a:defRPr/>
            </a:pPr>
            <a:endParaRPr lang="en-US" dirty="0">
              <a:solidFill>
                <a:sysClr val="windowText" lastClr="000000"/>
              </a:solidFill>
            </a:endParaRPr>
          </a:p>
          <a:p>
            <a:pPr marL="285750" indent="-285750">
              <a:defRPr/>
            </a:pPr>
            <a:r>
              <a:rPr lang="en-US" b="1" dirty="0">
                <a:solidFill>
                  <a:sysClr val="windowText" lastClr="000000"/>
                </a:solidFill>
              </a:rPr>
              <a:t>Contact the Accountability and Data Analysis Unit </a:t>
            </a:r>
            <a:r>
              <a:rPr lang="en-US" dirty="0">
                <a:solidFill>
                  <a:sysClr val="windowText" lastClr="000000"/>
                </a:solidFill>
              </a:rPr>
              <a:t>with questions about how participation is calculated, growth, performance frameworks, or where these are found: </a:t>
            </a:r>
            <a:r>
              <a:rPr lang="en-US" dirty="0">
                <a:solidFill>
                  <a:sysClr val="windowText" lastClr="000000"/>
                </a:solidFill>
                <a:hlinkClick r:id="rId2"/>
              </a:rPr>
              <a:t>accountability@cde.state.co.us</a:t>
            </a:r>
            <a:r>
              <a:rPr lang="en-US" dirty="0">
                <a:solidFill>
                  <a:sysClr val="windowText" lastClr="000000"/>
                </a:solidFill>
              </a:rPr>
              <a:t> </a:t>
            </a:r>
            <a:endParaRPr lang="en-US" dirty="0"/>
          </a:p>
        </p:txBody>
      </p:sp>
      <p:sp>
        <p:nvSpPr>
          <p:cNvPr id="4" name="Slide Number Placeholder 3">
            <a:extLst>
              <a:ext uri="{FF2B5EF4-FFF2-40B4-BE49-F238E27FC236}">
                <a16:creationId xmlns:a16="http://schemas.microsoft.com/office/drawing/2014/main" id="{610B984F-5D1D-4E7A-85C8-378BF29F4BBE}"/>
              </a:ext>
            </a:extLst>
          </p:cNvPr>
          <p:cNvSpPr>
            <a:spLocks noGrp="1"/>
          </p:cNvSpPr>
          <p:nvPr>
            <p:ph type="sldNum" idx="12"/>
          </p:nvPr>
        </p:nvSpPr>
        <p:spPr/>
        <p:txBody>
          <a:bodyPr>
            <a:normAutofit/>
          </a:bodyPr>
          <a:lstStyle/>
          <a:p>
            <a:fld id="{C479D5F6-EDCB-402A-AC08-4943A1820E8F}" type="slidenum">
              <a:rPr lang="en-US" smtClean="0"/>
              <a:pPr/>
              <a:t>200</a:t>
            </a:fld>
            <a:endParaRPr lang="en-US" dirty="0"/>
          </a:p>
        </p:txBody>
      </p:sp>
      <p:sp>
        <p:nvSpPr>
          <p:cNvPr id="6" name="Diagonal Stripe 5">
            <a:hlinkClick r:id="rId3"/>
            <a:extLst>
              <a:ext uri="{FF2B5EF4-FFF2-40B4-BE49-F238E27FC236}">
                <a16:creationId xmlns:a16="http://schemas.microsoft.com/office/drawing/2014/main" id="{B7554E45-A597-3773-9A94-0504F5F57F05}"/>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200" b="1" kern="0" dirty="0">
                <a:solidFill>
                  <a:prstClr val="black"/>
                </a:solidFill>
                <a:latin typeface="+mn-lt"/>
                <a:ea typeface="Roboto" panose="02000000000000000000" pitchFamily="2" charset="0"/>
                <a:cs typeface="Roboto" panose="02000000000000000000" pitchFamily="2" charset="0"/>
              </a:rPr>
              <a:t>CMAS Data and Results</a:t>
            </a:r>
          </a:p>
        </p:txBody>
      </p:sp>
    </p:spTree>
    <p:extLst>
      <p:ext uri="{BB962C8B-B14F-4D97-AF65-F5344CB8AC3E}">
        <p14:creationId xmlns:p14="http://schemas.microsoft.com/office/powerpoint/2010/main" val="117784926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E1600B-1104-4215-84E4-9ABE9558C828}"/>
              </a:ext>
            </a:extLst>
          </p:cNvPr>
          <p:cNvSpPr>
            <a:spLocks noGrp="1"/>
          </p:cNvSpPr>
          <p:nvPr>
            <p:ph type="body" idx="1"/>
          </p:nvPr>
        </p:nvSpPr>
        <p:spPr>
          <a:xfrm>
            <a:off x="311702" y="906585"/>
            <a:ext cx="4697960" cy="3662290"/>
          </a:xfrm>
        </p:spPr>
        <p:txBody>
          <a:bodyPr>
            <a:noAutofit/>
          </a:bodyPr>
          <a:lstStyle/>
          <a:p>
            <a:pPr marL="342900" indent="-342900">
              <a:defRPr/>
            </a:pPr>
            <a:r>
              <a:rPr lang="en-US" b="1" dirty="0">
                <a:solidFill>
                  <a:srgbClr val="55A1D5"/>
                </a:solidFill>
                <a:latin typeface="+mn-lt"/>
              </a:rPr>
              <a:t>December 15 </a:t>
            </a:r>
          </a:p>
          <a:p>
            <a:pPr marL="628650" lvl="1" indent="-285750">
              <a:lnSpc>
                <a:spcPct val="110000"/>
              </a:lnSpc>
              <a:buFont typeface="Arial" panose="020B0604020202020204" pitchFamily="34" charset="0"/>
              <a:buChar char="•"/>
              <a:defRPr/>
            </a:pPr>
            <a:r>
              <a:rPr lang="en-US" sz="1400" dirty="0">
                <a:solidFill>
                  <a:schemeClr val="tx1"/>
                </a:solidFill>
                <a:latin typeface="+mn-lt"/>
              </a:rPr>
              <a:t>UAR spreadsheets due to CDE Assessment</a:t>
            </a:r>
          </a:p>
          <a:p>
            <a:pPr marL="628650" lvl="1" indent="-285750">
              <a:lnSpc>
                <a:spcPct val="110000"/>
              </a:lnSpc>
              <a:buFont typeface="Arial" panose="020B0604020202020204" pitchFamily="34" charset="0"/>
              <a:buChar char="•"/>
              <a:defRPr/>
            </a:pPr>
            <a:r>
              <a:rPr lang="en-US" sz="1400" dirty="0">
                <a:solidFill>
                  <a:schemeClr val="tx1"/>
                </a:solidFill>
                <a:latin typeface="+mn-lt"/>
              </a:rPr>
              <a:t>Submit </a:t>
            </a:r>
            <a:r>
              <a:rPr lang="en-US" sz="1400" i="1" dirty="0">
                <a:solidFill>
                  <a:schemeClr val="tx1"/>
                </a:solidFill>
                <a:latin typeface="+mn-lt"/>
              </a:rPr>
              <a:t>District Testing Information and Format Selections </a:t>
            </a:r>
            <a:r>
              <a:rPr lang="en-US" sz="1400" dirty="0">
                <a:solidFill>
                  <a:schemeClr val="tx1"/>
                </a:solidFill>
                <a:latin typeface="+mn-lt"/>
              </a:rPr>
              <a:t>form (sent to official DACs upon completion of the virtual </a:t>
            </a:r>
            <a:r>
              <a:rPr lang="en-US" sz="1400" i="1" dirty="0">
                <a:solidFill>
                  <a:schemeClr val="tx1"/>
                </a:solidFill>
                <a:latin typeface="+mn-lt"/>
              </a:rPr>
              <a:t>CMAS Administration Training for DACs </a:t>
            </a:r>
            <a:r>
              <a:rPr lang="en-US" sz="1400" dirty="0">
                <a:solidFill>
                  <a:schemeClr val="tx1"/>
                </a:solidFill>
                <a:latin typeface="+mn-lt"/>
              </a:rPr>
              <a:t>and submission of the </a:t>
            </a:r>
            <a:r>
              <a:rPr lang="en-US" sz="1400" i="1" dirty="0">
                <a:solidFill>
                  <a:schemeClr val="tx1"/>
                </a:solidFill>
                <a:latin typeface="+mn-lt"/>
              </a:rPr>
              <a:t>DAC Security Agreement </a:t>
            </a:r>
            <a:r>
              <a:rPr lang="en-US" sz="1400" dirty="0">
                <a:solidFill>
                  <a:schemeClr val="tx1"/>
                </a:solidFill>
                <a:latin typeface="+mn-lt"/>
              </a:rPr>
              <a:t>through DocuSign)</a:t>
            </a:r>
          </a:p>
          <a:p>
            <a:pPr marL="971550" lvl="2" indent="-285750">
              <a:lnSpc>
                <a:spcPct val="110000"/>
              </a:lnSpc>
              <a:buFont typeface="Arial" panose="020B0604020202020204" pitchFamily="34" charset="0"/>
              <a:buChar char="•"/>
              <a:defRPr/>
            </a:pPr>
            <a:r>
              <a:rPr lang="en-US" sz="1400" dirty="0">
                <a:solidFill>
                  <a:schemeClr val="tx1"/>
                </a:solidFill>
                <a:latin typeface="+mn-lt"/>
              </a:rPr>
              <a:t>Notification for use of extended/early testing windows</a:t>
            </a:r>
          </a:p>
          <a:p>
            <a:pPr marL="971550" lvl="2" indent="-285750">
              <a:lnSpc>
                <a:spcPct val="110000"/>
              </a:lnSpc>
              <a:buFont typeface="Arial" panose="020B0604020202020204" pitchFamily="34" charset="0"/>
              <a:buChar char="•"/>
              <a:defRPr/>
            </a:pPr>
            <a:r>
              <a:rPr lang="en-US" sz="1400" dirty="0">
                <a:solidFill>
                  <a:schemeClr val="tx1"/>
                </a:solidFill>
                <a:latin typeface="+mn-lt"/>
              </a:rPr>
              <a:t>Notification of schools/grades/subjects that will test on paper to have CDE load student registrations as PBT for the initial load into </a:t>
            </a:r>
            <a:r>
              <a:rPr lang="en-US" sz="1400" dirty="0" err="1">
                <a:solidFill>
                  <a:schemeClr val="tx1"/>
                </a:solidFill>
                <a:latin typeface="+mn-lt"/>
              </a:rPr>
              <a:t>PAnext</a:t>
            </a:r>
            <a:endParaRPr lang="en-US" sz="1400" dirty="0">
              <a:solidFill>
                <a:schemeClr val="tx1"/>
              </a:solidFill>
              <a:latin typeface="+mn-lt"/>
            </a:endParaRPr>
          </a:p>
          <a:p>
            <a:pPr marL="971550" lvl="2" indent="-285750">
              <a:lnSpc>
                <a:spcPct val="110000"/>
              </a:lnSpc>
              <a:buFont typeface="Arial" panose="020B0604020202020204" pitchFamily="34" charset="0"/>
              <a:buChar char="•"/>
              <a:defRPr/>
            </a:pPr>
            <a:r>
              <a:rPr lang="en-US" sz="1400" dirty="0">
                <a:solidFill>
                  <a:schemeClr val="tx1"/>
                </a:solidFill>
                <a:latin typeface="+mn-lt"/>
              </a:rPr>
              <a:t>Transfer/Work Request contact information</a:t>
            </a:r>
          </a:p>
        </p:txBody>
      </p:sp>
      <p:sp>
        <p:nvSpPr>
          <p:cNvPr id="6" name="Text Placeholder 5">
            <a:extLst>
              <a:ext uri="{FF2B5EF4-FFF2-40B4-BE49-F238E27FC236}">
                <a16:creationId xmlns:a16="http://schemas.microsoft.com/office/drawing/2014/main" id="{5796AC47-46F2-C64A-AA98-0C9241C27CAB}"/>
              </a:ext>
            </a:extLst>
          </p:cNvPr>
          <p:cNvSpPr>
            <a:spLocks noGrp="1"/>
          </p:cNvSpPr>
          <p:nvPr>
            <p:ph type="body" idx="2"/>
          </p:nvPr>
        </p:nvSpPr>
        <p:spPr>
          <a:xfrm>
            <a:off x="4832402" y="906585"/>
            <a:ext cx="3999900" cy="3662290"/>
          </a:xfrm>
        </p:spPr>
        <p:txBody>
          <a:bodyPr>
            <a:normAutofit/>
          </a:bodyPr>
          <a:lstStyle/>
          <a:p>
            <a:pPr marL="342900" indent="-342900">
              <a:lnSpc>
                <a:spcPct val="110000"/>
              </a:lnSpc>
              <a:defRPr/>
            </a:pPr>
            <a:r>
              <a:rPr lang="en-US" dirty="0">
                <a:solidFill>
                  <a:sysClr val="windowText" lastClr="000000"/>
                </a:solidFill>
                <a:latin typeface="+mn-lt"/>
              </a:rPr>
              <a:t>Complete </a:t>
            </a:r>
            <a:r>
              <a:rPr lang="en-US" dirty="0">
                <a:solidFill>
                  <a:prstClr val="black"/>
                </a:solidFill>
                <a:latin typeface="+mn-lt"/>
              </a:rPr>
              <a:t>by </a:t>
            </a:r>
            <a:r>
              <a:rPr lang="en-US" b="1" dirty="0">
                <a:solidFill>
                  <a:srgbClr val="55A1D5"/>
                </a:solidFill>
                <a:latin typeface="+mn-lt"/>
              </a:rPr>
              <a:t>January 24</a:t>
            </a:r>
          </a:p>
          <a:p>
            <a:pPr marL="628650" lvl="1" indent="-285750">
              <a:lnSpc>
                <a:spcPct val="110000"/>
              </a:lnSpc>
              <a:buFont typeface="Arial" panose="020B0604020202020204" pitchFamily="34" charset="0"/>
              <a:buChar char="•"/>
              <a:defRPr/>
            </a:pPr>
            <a:r>
              <a:rPr lang="en-US" sz="1400" dirty="0">
                <a:solidFill>
                  <a:sysClr val="windowText" lastClr="000000"/>
                </a:solidFill>
                <a:latin typeface="+mn-lt"/>
              </a:rPr>
              <a:t>All test assignments requiring physical materials in PAnext</a:t>
            </a:r>
          </a:p>
          <a:p>
            <a:pPr marL="971550" lvl="2" indent="-285750">
              <a:lnSpc>
                <a:spcPct val="110000"/>
              </a:lnSpc>
              <a:buFont typeface="Arial" panose="020B0604020202020204" pitchFamily="34" charset="0"/>
              <a:buChar char="•"/>
              <a:defRPr/>
            </a:pPr>
            <a:r>
              <a:rPr lang="en-US" sz="1400" dirty="0">
                <a:solidFill>
                  <a:sysClr val="windowText" lastClr="000000"/>
                </a:solidFill>
                <a:latin typeface="+mn-lt"/>
              </a:rPr>
              <a:t>School/grade/subject PBT selections</a:t>
            </a:r>
          </a:p>
          <a:p>
            <a:pPr marL="971550" lvl="2" indent="-285750">
              <a:lnSpc>
                <a:spcPct val="110000"/>
              </a:lnSpc>
              <a:buFont typeface="Arial" panose="020B0604020202020204" pitchFamily="34" charset="0"/>
              <a:buChar char="•"/>
              <a:defRPr/>
            </a:pPr>
            <a:r>
              <a:rPr lang="en-US" sz="1400" dirty="0">
                <a:solidFill>
                  <a:sysClr val="windowText" lastClr="000000"/>
                </a:solidFill>
                <a:latin typeface="+mn-lt"/>
              </a:rPr>
              <a:t>PBT accommodated forms</a:t>
            </a:r>
          </a:p>
          <a:p>
            <a:pPr marL="1314450" lvl="3" indent="-285750">
              <a:lnSpc>
                <a:spcPct val="110000"/>
              </a:lnSpc>
              <a:buFont typeface="Arial" panose="020B0604020202020204" pitchFamily="34" charset="0"/>
              <a:buChar char="•"/>
              <a:defRPr/>
            </a:pPr>
            <a:r>
              <a:rPr lang="en-US" sz="1400" dirty="0">
                <a:solidFill>
                  <a:sysClr val="windowText" lastClr="000000"/>
                </a:solidFill>
                <a:latin typeface="+mn-lt"/>
              </a:rPr>
              <a:t>Large print, braille, visual descriptions, tactile graphics</a:t>
            </a:r>
          </a:p>
          <a:p>
            <a:pPr marL="1314450" lvl="3" indent="-285750">
              <a:lnSpc>
                <a:spcPct val="110000"/>
              </a:lnSpc>
              <a:buFont typeface="Arial" panose="020B0604020202020204" pitchFamily="34" charset="0"/>
              <a:buChar char="•"/>
              <a:defRPr/>
            </a:pPr>
            <a:r>
              <a:rPr lang="en-US" sz="1400" dirty="0">
                <a:solidFill>
                  <a:sysClr val="windowText" lastClr="000000"/>
                </a:solidFill>
                <a:latin typeface="+mn-lt"/>
              </a:rPr>
              <a:t>CSLA</a:t>
            </a:r>
          </a:p>
          <a:p>
            <a:pPr marL="1314450" lvl="3" indent="-285750">
              <a:lnSpc>
                <a:spcPct val="110000"/>
              </a:lnSpc>
              <a:buFont typeface="Arial" panose="020B0604020202020204" pitchFamily="34" charset="0"/>
              <a:buChar char="•"/>
              <a:defRPr/>
            </a:pPr>
            <a:r>
              <a:rPr lang="en-US" sz="1400" dirty="0">
                <a:solidFill>
                  <a:sysClr val="windowText" lastClr="000000"/>
                </a:solidFill>
                <a:latin typeface="+mn-lt"/>
              </a:rPr>
              <a:t>Spanish math, science, and social studies</a:t>
            </a:r>
          </a:p>
          <a:p>
            <a:pPr marL="971550" lvl="2" indent="-285750">
              <a:lnSpc>
                <a:spcPct val="110000"/>
              </a:lnSpc>
              <a:buFont typeface="Arial" panose="020B0604020202020204" pitchFamily="34" charset="0"/>
              <a:buChar char="•"/>
              <a:defRPr/>
            </a:pPr>
            <a:r>
              <a:rPr lang="en-US" sz="1400" dirty="0">
                <a:solidFill>
                  <a:sysClr val="windowText" lastClr="000000"/>
                </a:solidFill>
                <a:latin typeface="+mn-lt"/>
              </a:rPr>
              <a:t>Auditory/signed presentation scripts</a:t>
            </a:r>
          </a:p>
        </p:txBody>
      </p:sp>
      <p:sp>
        <p:nvSpPr>
          <p:cNvPr id="4" name="Slide Number Placeholder 3">
            <a:extLst>
              <a:ext uri="{FF2B5EF4-FFF2-40B4-BE49-F238E27FC236}">
                <a16:creationId xmlns:a16="http://schemas.microsoft.com/office/drawing/2014/main" id="{5E229EE1-D379-46F6-AEA4-C69DCD6DAEC0}"/>
              </a:ext>
            </a:extLst>
          </p:cNvPr>
          <p:cNvSpPr>
            <a:spLocks noGrp="1"/>
          </p:cNvSpPr>
          <p:nvPr>
            <p:ph type="sldNum" idx="12"/>
          </p:nvPr>
        </p:nvSpPr>
        <p:spPr/>
        <p:txBody>
          <a:bodyPr>
            <a:normAutofit/>
          </a:bodyPr>
          <a:lstStyle/>
          <a:p>
            <a:fld id="{C479D5F6-EDCB-402A-AC08-4943A1820E8F}" type="slidenum">
              <a:rPr lang="en-US" smtClean="0"/>
              <a:pPr/>
              <a:t>201</a:t>
            </a:fld>
            <a:endParaRPr lang="en-US" dirty="0"/>
          </a:p>
        </p:txBody>
      </p:sp>
      <p:sp>
        <p:nvSpPr>
          <p:cNvPr id="2" name="Title 1">
            <a:extLst>
              <a:ext uri="{FF2B5EF4-FFF2-40B4-BE49-F238E27FC236}">
                <a16:creationId xmlns:a16="http://schemas.microsoft.com/office/drawing/2014/main" id="{6F23D1D8-1B06-416C-B9CE-B794D4B3C11D}"/>
              </a:ext>
            </a:extLst>
          </p:cNvPr>
          <p:cNvSpPr>
            <a:spLocks noGrp="1"/>
          </p:cNvSpPr>
          <p:nvPr>
            <p:ph type="title"/>
          </p:nvPr>
        </p:nvSpPr>
        <p:spPr/>
        <p:txBody>
          <a:bodyPr>
            <a:normAutofit/>
          </a:bodyPr>
          <a:lstStyle/>
          <a:p>
            <a:r>
              <a:rPr lang="en-US" sz="2800" dirty="0"/>
              <a:t>Upcoming CMAS Due Dates</a:t>
            </a:r>
          </a:p>
        </p:txBody>
      </p:sp>
    </p:spTree>
    <p:extLst>
      <p:ext uri="{BB962C8B-B14F-4D97-AF65-F5344CB8AC3E}">
        <p14:creationId xmlns:p14="http://schemas.microsoft.com/office/powerpoint/2010/main" val="274662285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E0E65-A726-41C7-8757-41A06F7C75A9}"/>
              </a:ext>
            </a:extLst>
          </p:cNvPr>
          <p:cNvSpPr>
            <a:spLocks noGrp="1"/>
          </p:cNvSpPr>
          <p:nvPr>
            <p:ph type="title"/>
          </p:nvPr>
        </p:nvSpPr>
        <p:spPr/>
        <p:txBody>
          <a:bodyPr>
            <a:normAutofit/>
          </a:bodyPr>
          <a:lstStyle/>
          <a:p>
            <a:r>
              <a:rPr lang="en-US" sz="2800" dirty="0"/>
              <a:t>CMAS Checklists</a:t>
            </a:r>
          </a:p>
        </p:txBody>
      </p:sp>
      <p:sp>
        <p:nvSpPr>
          <p:cNvPr id="3" name="Content Placeholder 2">
            <a:extLst>
              <a:ext uri="{FF2B5EF4-FFF2-40B4-BE49-F238E27FC236}">
                <a16:creationId xmlns:a16="http://schemas.microsoft.com/office/drawing/2014/main" id="{3DB4FDFA-C8F5-4FC7-9397-119B8064E386}"/>
              </a:ext>
            </a:extLst>
          </p:cNvPr>
          <p:cNvSpPr>
            <a:spLocks noGrp="1"/>
          </p:cNvSpPr>
          <p:nvPr>
            <p:ph type="body" idx="1"/>
          </p:nvPr>
        </p:nvSpPr>
        <p:spPr/>
        <p:txBody>
          <a:bodyPr>
            <a:normAutofit/>
          </a:bodyPr>
          <a:lstStyle/>
          <a:p>
            <a:pPr marL="0" indent="0">
              <a:buNone/>
              <a:defRPr/>
            </a:pPr>
            <a:r>
              <a:rPr lang="en-US" sz="1800" dirty="0">
                <a:solidFill>
                  <a:sysClr val="windowText" lastClr="000000"/>
                </a:solidFill>
              </a:rPr>
              <a:t>Manuals contain checklists in each section:</a:t>
            </a:r>
          </a:p>
          <a:p>
            <a:pPr marL="685800" lvl="1" indent="-342900">
              <a:buFont typeface="Arial" panose="020B0604020202020204" pitchFamily="34" charset="0"/>
              <a:buChar char="•"/>
              <a:defRPr/>
            </a:pPr>
            <a:r>
              <a:rPr lang="en-US" sz="1800" dirty="0">
                <a:solidFill>
                  <a:sysClr val="windowText" lastClr="000000"/>
                </a:solidFill>
                <a:latin typeface="+mn-lt"/>
              </a:rPr>
              <a:t>Before Testing – Section 3</a:t>
            </a:r>
          </a:p>
          <a:p>
            <a:pPr marL="685800" lvl="1" indent="-342900">
              <a:buFont typeface="Arial" panose="020B0604020202020204" pitchFamily="34" charset="0"/>
              <a:buChar char="•"/>
              <a:defRPr/>
            </a:pPr>
            <a:r>
              <a:rPr lang="en-US" sz="1800" dirty="0">
                <a:solidFill>
                  <a:sysClr val="windowText" lastClr="000000"/>
                </a:solidFill>
                <a:latin typeface="+mn-lt"/>
              </a:rPr>
              <a:t>During Testing – Section 4</a:t>
            </a:r>
          </a:p>
          <a:p>
            <a:pPr marL="685800" lvl="1" indent="-342900">
              <a:buFont typeface="Arial" panose="020B0604020202020204" pitchFamily="34" charset="0"/>
              <a:buChar char="•"/>
              <a:defRPr/>
            </a:pPr>
            <a:r>
              <a:rPr lang="en-US" sz="1800" dirty="0">
                <a:solidFill>
                  <a:sysClr val="windowText" lastClr="000000"/>
                </a:solidFill>
                <a:latin typeface="+mn-lt"/>
              </a:rPr>
              <a:t>After Testing – Section 5</a:t>
            </a:r>
          </a:p>
          <a:p>
            <a:endParaRPr lang="en-US" sz="1800" dirty="0"/>
          </a:p>
        </p:txBody>
      </p:sp>
      <p:sp>
        <p:nvSpPr>
          <p:cNvPr id="4" name="Slide Number Placeholder 3">
            <a:extLst>
              <a:ext uri="{FF2B5EF4-FFF2-40B4-BE49-F238E27FC236}">
                <a16:creationId xmlns:a16="http://schemas.microsoft.com/office/drawing/2014/main" id="{BF3DCFEC-AE1B-4728-BD9B-783A16100B81}"/>
              </a:ext>
            </a:extLst>
          </p:cNvPr>
          <p:cNvSpPr>
            <a:spLocks noGrp="1"/>
          </p:cNvSpPr>
          <p:nvPr>
            <p:ph type="sldNum" idx="12"/>
          </p:nvPr>
        </p:nvSpPr>
        <p:spPr/>
        <p:txBody>
          <a:bodyPr>
            <a:normAutofit/>
          </a:bodyPr>
          <a:lstStyle/>
          <a:p>
            <a:fld id="{C479D5F6-EDCB-402A-AC08-4943A1820E8F}" type="slidenum">
              <a:rPr lang="en-US" smtClean="0"/>
              <a:pPr/>
              <a:t>202</a:t>
            </a:fld>
            <a:endParaRPr lang="en-US" dirty="0"/>
          </a:p>
        </p:txBody>
      </p:sp>
      <p:sp>
        <p:nvSpPr>
          <p:cNvPr id="6" name="Diagonal Stripe 5">
            <a:hlinkClick r:id="rId2"/>
            <a:extLst>
              <a:ext uri="{FF2B5EF4-FFF2-40B4-BE49-F238E27FC236}">
                <a16:creationId xmlns:a16="http://schemas.microsoft.com/office/drawing/2014/main" id="{8342C9FA-371C-B4ED-2FA0-8A8D98F09C2B}"/>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200" b="1" kern="0" dirty="0">
                <a:solidFill>
                  <a:prstClr val="black"/>
                </a:solidFill>
                <a:latin typeface="+mn-lt"/>
                <a:ea typeface="Roboto" panose="02000000000000000000" pitchFamily="2" charset="0"/>
                <a:cs typeface="Roboto" panose="02000000000000000000" pitchFamily="2" charset="0"/>
              </a:rPr>
              <a:t>Before Testing Checklist</a:t>
            </a:r>
          </a:p>
        </p:txBody>
      </p:sp>
    </p:spTree>
    <p:extLst>
      <p:ext uri="{BB962C8B-B14F-4D97-AF65-F5344CB8AC3E}">
        <p14:creationId xmlns:p14="http://schemas.microsoft.com/office/powerpoint/2010/main" val="335323136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C6B3A-6E7E-475C-8A9E-6765F54CF9E3}"/>
              </a:ext>
            </a:extLst>
          </p:cNvPr>
          <p:cNvSpPr>
            <a:spLocks noGrp="1"/>
          </p:cNvSpPr>
          <p:nvPr>
            <p:ph type="title"/>
          </p:nvPr>
        </p:nvSpPr>
        <p:spPr/>
        <p:txBody>
          <a:bodyPr>
            <a:normAutofit/>
          </a:bodyPr>
          <a:lstStyle/>
          <a:p>
            <a:r>
              <a:rPr lang="en-US" sz="2800" dirty="0"/>
              <a:t>Reminder: Complete Security Agreement</a:t>
            </a:r>
          </a:p>
        </p:txBody>
      </p:sp>
      <p:sp>
        <p:nvSpPr>
          <p:cNvPr id="3" name="Content Placeholder 2">
            <a:extLst>
              <a:ext uri="{FF2B5EF4-FFF2-40B4-BE49-F238E27FC236}">
                <a16:creationId xmlns:a16="http://schemas.microsoft.com/office/drawing/2014/main" id="{FC652D40-2282-4879-956F-5C7BFEE7399B}"/>
              </a:ext>
            </a:extLst>
          </p:cNvPr>
          <p:cNvSpPr>
            <a:spLocks noGrp="1"/>
          </p:cNvSpPr>
          <p:nvPr>
            <p:ph type="body" idx="1"/>
          </p:nvPr>
        </p:nvSpPr>
        <p:spPr/>
        <p:txBody>
          <a:bodyPr>
            <a:normAutofit/>
          </a:bodyPr>
          <a:lstStyle/>
          <a:p>
            <a:pPr marL="257175" indent="-257175">
              <a:defRPr/>
            </a:pPr>
            <a:r>
              <a:rPr lang="en-US" sz="1800" dirty="0">
                <a:solidFill>
                  <a:sysClr val="windowText" lastClr="000000"/>
                </a:solidFill>
              </a:rPr>
              <a:t>Each year, each DAC must submit a signed </a:t>
            </a:r>
            <a:r>
              <a:rPr lang="en-US" sz="1800" i="1" dirty="0">
                <a:solidFill>
                  <a:sysClr val="windowText" lastClr="000000"/>
                </a:solidFill>
              </a:rPr>
              <a:t>Security Agreement </a:t>
            </a:r>
            <a:r>
              <a:rPr lang="en-US" sz="1800" dirty="0">
                <a:solidFill>
                  <a:sysClr val="windowText" lastClr="000000"/>
                </a:solidFill>
              </a:rPr>
              <a:t>to CDE</a:t>
            </a:r>
          </a:p>
          <a:p>
            <a:pPr marL="600075" lvl="1" indent="-257175">
              <a:defRPr/>
            </a:pPr>
            <a:r>
              <a:rPr lang="en-US" sz="1800" dirty="0">
                <a:solidFill>
                  <a:sysClr val="windowText" lastClr="000000"/>
                </a:solidFill>
                <a:latin typeface="+mn-lt"/>
              </a:rPr>
              <a:t>The link to the online </a:t>
            </a:r>
            <a:r>
              <a:rPr lang="en-US" sz="1800" i="1" dirty="0">
                <a:solidFill>
                  <a:sysClr val="windowText" lastClr="000000"/>
                </a:solidFill>
                <a:latin typeface="+mn-lt"/>
              </a:rPr>
              <a:t>DAC</a:t>
            </a:r>
            <a:r>
              <a:rPr lang="en-US" sz="1800" dirty="0">
                <a:solidFill>
                  <a:sysClr val="windowText" lastClr="000000"/>
                </a:solidFill>
                <a:latin typeface="+mn-lt"/>
              </a:rPr>
              <a:t> </a:t>
            </a:r>
            <a:r>
              <a:rPr lang="en-US" sz="1800" i="1" dirty="0">
                <a:solidFill>
                  <a:sysClr val="windowText" lastClr="000000"/>
                </a:solidFill>
                <a:latin typeface="+mn-lt"/>
              </a:rPr>
              <a:t>Security Agreement </a:t>
            </a:r>
            <a:r>
              <a:rPr lang="en-US" sz="1800" dirty="0">
                <a:solidFill>
                  <a:sysClr val="windowText" lastClr="000000"/>
                </a:solidFill>
                <a:latin typeface="+mn-lt"/>
              </a:rPr>
              <a:t>was shared with official DACs by CDE</a:t>
            </a:r>
            <a:endParaRPr lang="en-US" sz="1800" i="1" dirty="0">
              <a:solidFill>
                <a:sysClr val="windowText" lastClr="000000"/>
              </a:solidFill>
              <a:latin typeface="+mn-lt"/>
            </a:endParaRPr>
          </a:p>
          <a:p>
            <a:pPr marL="257175" indent="-257175">
              <a:defRPr/>
            </a:pPr>
            <a:endParaRPr lang="en-US" sz="1800" i="1" dirty="0">
              <a:solidFill>
                <a:sysClr val="windowText" lastClr="000000"/>
              </a:solidFill>
            </a:endParaRPr>
          </a:p>
          <a:p>
            <a:pPr marL="257175" indent="-257175">
              <a:defRPr/>
            </a:pPr>
            <a:r>
              <a:rPr lang="en-US" sz="1800" dirty="0">
                <a:solidFill>
                  <a:sysClr val="windowText" lastClr="000000"/>
                </a:solidFill>
              </a:rPr>
              <a:t>All non-DACs must use the </a:t>
            </a:r>
            <a:r>
              <a:rPr lang="en-US" sz="1800" i="1" dirty="0">
                <a:solidFill>
                  <a:sysClr val="windowText" lastClr="000000"/>
                </a:solidFill>
              </a:rPr>
              <a:t>Security Agreement </a:t>
            </a:r>
            <a:r>
              <a:rPr lang="en-US" sz="1800" dirty="0">
                <a:solidFill>
                  <a:sysClr val="windowText" lastClr="000000"/>
                </a:solidFill>
              </a:rPr>
              <a:t>in Appendix B of the </a:t>
            </a:r>
            <a:r>
              <a:rPr lang="en-US" sz="1800" i="1" dirty="0">
                <a:solidFill>
                  <a:sysClr val="windowText" lastClr="000000"/>
                </a:solidFill>
              </a:rPr>
              <a:t>Procedures Manual</a:t>
            </a:r>
          </a:p>
        </p:txBody>
      </p:sp>
      <p:sp>
        <p:nvSpPr>
          <p:cNvPr id="4" name="Slide Number Placeholder 3">
            <a:extLst>
              <a:ext uri="{FF2B5EF4-FFF2-40B4-BE49-F238E27FC236}">
                <a16:creationId xmlns:a16="http://schemas.microsoft.com/office/drawing/2014/main" id="{551C593D-6537-4F5C-9930-7E3ACE88C163}"/>
              </a:ext>
            </a:extLst>
          </p:cNvPr>
          <p:cNvSpPr>
            <a:spLocks noGrp="1"/>
          </p:cNvSpPr>
          <p:nvPr>
            <p:ph type="sldNum" idx="12"/>
          </p:nvPr>
        </p:nvSpPr>
        <p:spPr/>
        <p:txBody>
          <a:bodyPr>
            <a:normAutofit/>
          </a:bodyPr>
          <a:lstStyle/>
          <a:p>
            <a:fld id="{C479D5F6-EDCB-402A-AC08-4943A1820E8F}" type="slidenum">
              <a:rPr lang="en-US" smtClean="0"/>
              <a:pPr/>
              <a:t>203</a:t>
            </a:fld>
            <a:endParaRPr lang="en-US" dirty="0"/>
          </a:p>
        </p:txBody>
      </p:sp>
      <p:sp>
        <p:nvSpPr>
          <p:cNvPr id="7" name="Diagonal Stripe 6">
            <a:hlinkClick r:id="rId2"/>
            <a:extLst>
              <a:ext uri="{FF2B5EF4-FFF2-40B4-BE49-F238E27FC236}">
                <a16:creationId xmlns:a16="http://schemas.microsoft.com/office/drawing/2014/main" id="{8415103A-7A6B-BF41-6845-57EC33EEE69D}"/>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600" b="1" kern="0" dirty="0">
                <a:solidFill>
                  <a:prstClr val="black"/>
                </a:solidFill>
                <a:latin typeface="+mn-lt"/>
                <a:ea typeface="Roboto" panose="02000000000000000000" pitchFamily="2" charset="0"/>
                <a:cs typeface="Roboto" panose="02000000000000000000" pitchFamily="2" charset="0"/>
              </a:rPr>
              <a:t>Security Agreement</a:t>
            </a:r>
          </a:p>
        </p:txBody>
      </p:sp>
    </p:spTree>
    <p:extLst>
      <p:ext uri="{BB962C8B-B14F-4D97-AF65-F5344CB8AC3E}">
        <p14:creationId xmlns:p14="http://schemas.microsoft.com/office/powerpoint/2010/main" val="55280557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8287C-3378-4EEA-8063-F610F4DADA2B}"/>
              </a:ext>
            </a:extLst>
          </p:cNvPr>
          <p:cNvSpPr>
            <a:spLocks noGrp="1"/>
          </p:cNvSpPr>
          <p:nvPr>
            <p:ph type="title"/>
          </p:nvPr>
        </p:nvSpPr>
        <p:spPr/>
        <p:txBody>
          <a:bodyPr>
            <a:normAutofit/>
          </a:bodyPr>
          <a:lstStyle/>
          <a:p>
            <a:r>
              <a:rPr lang="en-US" sz="2800" dirty="0" err="1"/>
              <a:t>CoAlt</a:t>
            </a:r>
            <a:r>
              <a:rPr lang="en-US" sz="2800" dirty="0"/>
              <a:t> Assessments</a:t>
            </a:r>
          </a:p>
        </p:txBody>
      </p:sp>
      <p:sp>
        <p:nvSpPr>
          <p:cNvPr id="3" name="Content Placeholder 2">
            <a:extLst>
              <a:ext uri="{FF2B5EF4-FFF2-40B4-BE49-F238E27FC236}">
                <a16:creationId xmlns:a16="http://schemas.microsoft.com/office/drawing/2014/main" id="{6E45B99B-D126-4C16-AC56-F4EA51A93486}"/>
              </a:ext>
            </a:extLst>
          </p:cNvPr>
          <p:cNvSpPr>
            <a:spLocks noGrp="1"/>
          </p:cNvSpPr>
          <p:nvPr>
            <p:ph type="body" idx="1"/>
          </p:nvPr>
        </p:nvSpPr>
        <p:spPr>
          <a:xfrm>
            <a:off x="311702" y="984738"/>
            <a:ext cx="8487741" cy="3202537"/>
          </a:xfrm>
        </p:spPr>
        <p:txBody>
          <a:bodyPr>
            <a:noAutofit/>
          </a:bodyPr>
          <a:lstStyle/>
          <a:p>
            <a:pPr marL="285750" indent="-285750" fontAlgn="base">
              <a:lnSpc>
                <a:spcPct val="100000"/>
              </a:lnSpc>
              <a:spcBef>
                <a:spcPts val="300"/>
              </a:spcBef>
              <a:spcAft>
                <a:spcPct val="0"/>
              </a:spcAft>
              <a:defRPr/>
            </a:pPr>
            <a:r>
              <a:rPr lang="en-US" sz="1800" dirty="0">
                <a:solidFill>
                  <a:srgbClr val="000000"/>
                </a:solidFill>
              </a:rPr>
              <a:t>Colorado Alternate (</a:t>
            </a:r>
            <a:r>
              <a:rPr lang="en-US" sz="1800" dirty="0" err="1">
                <a:solidFill>
                  <a:srgbClr val="000000"/>
                </a:solidFill>
              </a:rPr>
              <a:t>CoAlt</a:t>
            </a:r>
            <a:r>
              <a:rPr lang="en-US" sz="1800" dirty="0">
                <a:solidFill>
                  <a:srgbClr val="000000"/>
                </a:solidFill>
              </a:rPr>
              <a:t>) assessments are for students with significant cognitive disabilities</a:t>
            </a:r>
          </a:p>
          <a:p>
            <a:pPr marL="628650" lvl="1" indent="-285750" fontAlgn="base">
              <a:lnSpc>
                <a:spcPct val="100000"/>
              </a:lnSpc>
              <a:spcBef>
                <a:spcPts val="300"/>
              </a:spcBef>
              <a:spcAft>
                <a:spcPct val="0"/>
              </a:spcAft>
              <a:buFont typeface="Arial" panose="020B0604020202020204" pitchFamily="34" charset="0"/>
              <a:buChar char="•"/>
              <a:defRPr/>
            </a:pPr>
            <a:r>
              <a:rPr lang="en-US" sz="1800" dirty="0">
                <a:solidFill>
                  <a:srgbClr val="000000"/>
                </a:solidFill>
                <a:latin typeface="+mn-lt"/>
              </a:rPr>
              <a:t>CoAlt Science and Social Studies</a:t>
            </a:r>
          </a:p>
          <a:p>
            <a:pPr marL="628650" lvl="1" indent="-285750" fontAlgn="base">
              <a:lnSpc>
                <a:spcPct val="100000"/>
              </a:lnSpc>
              <a:spcBef>
                <a:spcPts val="300"/>
              </a:spcBef>
              <a:spcAft>
                <a:spcPct val="0"/>
              </a:spcAft>
              <a:buFont typeface="Arial" panose="020B0604020202020204" pitchFamily="34" charset="0"/>
              <a:buChar char="•"/>
              <a:defRPr/>
            </a:pPr>
            <a:r>
              <a:rPr lang="en-US" sz="1800" dirty="0">
                <a:solidFill>
                  <a:srgbClr val="000000"/>
                </a:solidFill>
                <a:latin typeface="+mn-lt"/>
              </a:rPr>
              <a:t>CoAlt ELA and Math (Dynamic Learning Maps (DLM))</a:t>
            </a:r>
          </a:p>
          <a:p>
            <a:pPr marL="971550" lvl="2" indent="-285750" fontAlgn="base">
              <a:lnSpc>
                <a:spcPct val="100000"/>
              </a:lnSpc>
              <a:spcBef>
                <a:spcPts val="300"/>
              </a:spcBef>
              <a:spcAft>
                <a:spcPct val="0"/>
              </a:spcAft>
              <a:buFont typeface="Arial" panose="020B0604020202020204" pitchFamily="34" charset="0"/>
              <a:buChar char="•"/>
              <a:defRPr/>
            </a:pPr>
            <a:r>
              <a:rPr lang="en-US" sz="1800" dirty="0">
                <a:solidFill>
                  <a:srgbClr val="000000"/>
                </a:solidFill>
                <a:latin typeface="+mn-lt"/>
              </a:rPr>
              <a:t>Corresponding assessment to CMAS math and ELA for grades 3 through 8 and PSAT/SAT for grades 9 through 11</a:t>
            </a:r>
          </a:p>
          <a:p>
            <a:pPr marL="285750" indent="-285750" fontAlgn="base">
              <a:lnSpc>
                <a:spcPct val="100000"/>
              </a:lnSpc>
              <a:spcBef>
                <a:spcPts val="300"/>
              </a:spcBef>
              <a:spcAft>
                <a:spcPct val="0"/>
              </a:spcAft>
              <a:defRPr/>
            </a:pPr>
            <a:r>
              <a:rPr lang="en-US" sz="1800" dirty="0">
                <a:solidFill>
                  <a:srgbClr val="000000"/>
                </a:solidFill>
              </a:rPr>
              <a:t>In same window as CMAS</a:t>
            </a:r>
          </a:p>
          <a:p>
            <a:pPr marL="971550" lvl="2" indent="-285750" fontAlgn="base">
              <a:lnSpc>
                <a:spcPct val="100000"/>
              </a:lnSpc>
              <a:spcBef>
                <a:spcPts val="300"/>
              </a:spcBef>
              <a:spcAft>
                <a:spcPct val="0"/>
              </a:spcAft>
              <a:buFont typeface="Arial" panose="020B0604020202020204" pitchFamily="34" charset="0"/>
              <a:buChar char="•"/>
              <a:defRPr/>
            </a:pPr>
            <a:r>
              <a:rPr lang="en-US" sz="1800" dirty="0">
                <a:solidFill>
                  <a:srgbClr val="000000"/>
                </a:solidFill>
                <a:latin typeface="+mn-lt"/>
              </a:rPr>
              <a:t>DLM for grades 9 through 11 in same window as PSAT/SAT</a:t>
            </a:r>
          </a:p>
          <a:p>
            <a:pPr marL="285750" indent="-285750" fontAlgn="base">
              <a:lnSpc>
                <a:spcPct val="100000"/>
              </a:lnSpc>
              <a:spcBef>
                <a:spcPts val="300"/>
              </a:spcBef>
              <a:spcAft>
                <a:spcPct val="0"/>
              </a:spcAft>
              <a:defRPr/>
            </a:pPr>
            <a:r>
              <a:rPr lang="en-US" sz="1800" dirty="0">
                <a:solidFill>
                  <a:srgbClr val="000000"/>
                </a:solidFill>
              </a:rPr>
              <a:t>Training information is available through the CoAlt Training webpage</a:t>
            </a:r>
          </a:p>
          <a:p>
            <a:pPr marL="628650" lvl="1" indent="-285750" fontAlgn="base">
              <a:lnSpc>
                <a:spcPct val="100000"/>
              </a:lnSpc>
              <a:spcBef>
                <a:spcPts val="300"/>
              </a:spcBef>
              <a:spcAft>
                <a:spcPct val="0"/>
              </a:spcAft>
              <a:buFont typeface="Arial" panose="020B0604020202020204" pitchFamily="34" charset="0"/>
              <a:buChar char="•"/>
              <a:defRPr/>
            </a:pPr>
            <a:r>
              <a:rPr lang="en-US" sz="1800" dirty="0">
                <a:solidFill>
                  <a:srgbClr val="000000"/>
                </a:solidFill>
                <a:latin typeface="+mn-lt"/>
              </a:rPr>
              <a:t>Annual training is required</a:t>
            </a:r>
          </a:p>
          <a:p>
            <a:pPr marL="285750" indent="-285750">
              <a:spcBef>
                <a:spcPts val="300"/>
              </a:spcBef>
            </a:pPr>
            <a:endParaRPr lang="en-US" sz="1800" dirty="0"/>
          </a:p>
        </p:txBody>
      </p:sp>
      <p:sp>
        <p:nvSpPr>
          <p:cNvPr id="4" name="Slide Number Placeholder 3">
            <a:extLst>
              <a:ext uri="{FF2B5EF4-FFF2-40B4-BE49-F238E27FC236}">
                <a16:creationId xmlns:a16="http://schemas.microsoft.com/office/drawing/2014/main" id="{8E9F8186-D708-4BD5-A98E-0AAA2429FB78}"/>
              </a:ext>
            </a:extLst>
          </p:cNvPr>
          <p:cNvSpPr>
            <a:spLocks noGrp="1"/>
          </p:cNvSpPr>
          <p:nvPr>
            <p:ph type="sldNum" idx="12"/>
          </p:nvPr>
        </p:nvSpPr>
        <p:spPr/>
        <p:txBody>
          <a:bodyPr>
            <a:normAutofit/>
          </a:bodyPr>
          <a:lstStyle/>
          <a:p>
            <a:fld id="{C479D5F6-EDCB-402A-AC08-4943A1820E8F}" type="slidenum">
              <a:rPr lang="en-US" smtClean="0"/>
              <a:pPr/>
              <a:t>204</a:t>
            </a:fld>
            <a:endParaRPr lang="en-US" dirty="0"/>
          </a:p>
        </p:txBody>
      </p:sp>
      <p:sp>
        <p:nvSpPr>
          <p:cNvPr id="6" name="Diagonal Stripe 5">
            <a:hlinkClick r:id="rId2"/>
            <a:extLst>
              <a:ext uri="{FF2B5EF4-FFF2-40B4-BE49-F238E27FC236}">
                <a16:creationId xmlns:a16="http://schemas.microsoft.com/office/drawing/2014/main" id="{F48A8944-2651-4613-4C72-3426EF139F9F}"/>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600" b="1" kern="0" dirty="0">
                <a:solidFill>
                  <a:prstClr val="black"/>
                </a:solidFill>
                <a:latin typeface="+mn-lt"/>
                <a:ea typeface="Roboto" panose="02000000000000000000" pitchFamily="2" charset="0"/>
                <a:cs typeface="Roboto" panose="02000000000000000000" pitchFamily="2" charset="0"/>
              </a:rPr>
              <a:t>CoAlt Training</a:t>
            </a:r>
          </a:p>
        </p:txBody>
      </p:sp>
    </p:spTree>
    <p:extLst>
      <p:ext uri="{BB962C8B-B14F-4D97-AF65-F5344CB8AC3E}">
        <p14:creationId xmlns:p14="http://schemas.microsoft.com/office/powerpoint/2010/main" val="103599647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90710-DA95-4D62-9392-3D6ACD7980BE}"/>
              </a:ext>
            </a:extLst>
          </p:cNvPr>
          <p:cNvSpPr>
            <a:spLocks noGrp="1"/>
          </p:cNvSpPr>
          <p:nvPr>
            <p:ph type="title"/>
          </p:nvPr>
        </p:nvSpPr>
        <p:spPr/>
        <p:txBody>
          <a:bodyPr>
            <a:normAutofit/>
          </a:bodyPr>
          <a:lstStyle/>
          <a:p>
            <a:r>
              <a:rPr lang="en-US" sz="2800" dirty="0"/>
              <a:t>Colorado PSAT and SAT</a:t>
            </a:r>
          </a:p>
        </p:txBody>
      </p:sp>
      <p:sp>
        <p:nvSpPr>
          <p:cNvPr id="3" name="Content Placeholder 2">
            <a:extLst>
              <a:ext uri="{FF2B5EF4-FFF2-40B4-BE49-F238E27FC236}">
                <a16:creationId xmlns:a16="http://schemas.microsoft.com/office/drawing/2014/main" id="{DD661360-7BE9-4635-909B-D7B952B0ED04}"/>
              </a:ext>
            </a:extLst>
          </p:cNvPr>
          <p:cNvSpPr>
            <a:spLocks noGrp="1"/>
          </p:cNvSpPr>
          <p:nvPr>
            <p:ph type="body" idx="1"/>
          </p:nvPr>
        </p:nvSpPr>
        <p:spPr/>
        <p:txBody>
          <a:bodyPr>
            <a:normAutofit/>
          </a:bodyPr>
          <a:lstStyle/>
          <a:p>
            <a:pPr marL="257175" indent="-257175">
              <a:defRPr/>
            </a:pPr>
            <a:r>
              <a:rPr lang="en-US" sz="1800" dirty="0">
                <a:solidFill>
                  <a:sysClr val="windowText" lastClr="000000"/>
                </a:solidFill>
              </a:rPr>
              <a:t>All 9</a:t>
            </a:r>
            <a:r>
              <a:rPr lang="en-US" sz="1800" baseline="30000" dirty="0">
                <a:solidFill>
                  <a:sysClr val="windowText" lastClr="000000"/>
                </a:solidFill>
              </a:rPr>
              <a:t>th</a:t>
            </a:r>
            <a:r>
              <a:rPr lang="en-US" sz="1800" dirty="0">
                <a:solidFill>
                  <a:sysClr val="windowText" lastClr="000000"/>
                </a:solidFill>
              </a:rPr>
              <a:t> graders take PSAT 8-9</a:t>
            </a:r>
          </a:p>
          <a:p>
            <a:pPr marL="257175" indent="-257175">
              <a:defRPr/>
            </a:pPr>
            <a:r>
              <a:rPr lang="en-US" sz="1800" dirty="0">
                <a:solidFill>
                  <a:sysClr val="windowText" lastClr="000000"/>
                </a:solidFill>
              </a:rPr>
              <a:t>All 10</a:t>
            </a:r>
            <a:r>
              <a:rPr lang="en-US" sz="1800" baseline="30000" dirty="0">
                <a:solidFill>
                  <a:sysClr val="windowText" lastClr="000000"/>
                </a:solidFill>
              </a:rPr>
              <a:t>th</a:t>
            </a:r>
            <a:r>
              <a:rPr lang="en-US" sz="1800" dirty="0">
                <a:solidFill>
                  <a:sysClr val="windowText" lastClr="000000"/>
                </a:solidFill>
              </a:rPr>
              <a:t> graders take PSAT 10</a:t>
            </a:r>
          </a:p>
          <a:p>
            <a:pPr marL="257175" indent="-257175">
              <a:defRPr/>
            </a:pPr>
            <a:r>
              <a:rPr lang="en-US" sz="1800" dirty="0">
                <a:solidFill>
                  <a:sysClr val="windowText" lastClr="000000"/>
                </a:solidFill>
              </a:rPr>
              <a:t>All 11</a:t>
            </a:r>
            <a:r>
              <a:rPr lang="en-US" sz="1800" baseline="30000" dirty="0">
                <a:solidFill>
                  <a:sysClr val="windowText" lastClr="000000"/>
                </a:solidFill>
              </a:rPr>
              <a:t>th</a:t>
            </a:r>
            <a:r>
              <a:rPr lang="en-US" sz="1800" dirty="0">
                <a:solidFill>
                  <a:sysClr val="windowText" lastClr="000000"/>
                </a:solidFill>
              </a:rPr>
              <a:t> graders take SAT </a:t>
            </a:r>
          </a:p>
          <a:p>
            <a:pPr marL="0" indent="0">
              <a:buNone/>
              <a:defRPr/>
            </a:pPr>
            <a:endParaRPr lang="en-US" sz="1800" dirty="0">
              <a:solidFill>
                <a:sysClr val="windowText" lastClr="000000"/>
              </a:solidFill>
            </a:endParaRPr>
          </a:p>
          <a:p>
            <a:pPr marL="257175" indent="-257175">
              <a:defRPr/>
            </a:pPr>
            <a:r>
              <a:rPr lang="en-US" sz="1800" dirty="0">
                <a:solidFill>
                  <a:sysClr val="windowText" lastClr="000000"/>
                </a:solidFill>
              </a:rPr>
              <a:t>Webinar trainings are presented by College Board</a:t>
            </a:r>
          </a:p>
          <a:p>
            <a:endParaRPr lang="en-US" sz="1800" dirty="0"/>
          </a:p>
        </p:txBody>
      </p:sp>
      <p:sp>
        <p:nvSpPr>
          <p:cNvPr id="4" name="Slide Number Placeholder 3">
            <a:extLst>
              <a:ext uri="{FF2B5EF4-FFF2-40B4-BE49-F238E27FC236}">
                <a16:creationId xmlns:a16="http://schemas.microsoft.com/office/drawing/2014/main" id="{3A3307A0-057A-4CFC-97D3-1807ED66884C}"/>
              </a:ext>
            </a:extLst>
          </p:cNvPr>
          <p:cNvSpPr>
            <a:spLocks noGrp="1"/>
          </p:cNvSpPr>
          <p:nvPr>
            <p:ph type="sldNum" idx="12"/>
          </p:nvPr>
        </p:nvSpPr>
        <p:spPr/>
        <p:txBody>
          <a:bodyPr>
            <a:normAutofit/>
          </a:bodyPr>
          <a:lstStyle/>
          <a:p>
            <a:fld id="{C479D5F6-EDCB-402A-AC08-4943A1820E8F}" type="slidenum">
              <a:rPr lang="en-US" smtClean="0"/>
              <a:pPr/>
              <a:t>205</a:t>
            </a:fld>
            <a:endParaRPr lang="en-US" dirty="0"/>
          </a:p>
        </p:txBody>
      </p:sp>
    </p:spTree>
    <p:extLst>
      <p:ext uri="{BB962C8B-B14F-4D97-AF65-F5344CB8AC3E}">
        <p14:creationId xmlns:p14="http://schemas.microsoft.com/office/powerpoint/2010/main" val="137015275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0142C-F337-4B2D-BC13-ED667662F769}"/>
              </a:ext>
            </a:extLst>
          </p:cNvPr>
          <p:cNvSpPr>
            <a:spLocks noGrp="1"/>
          </p:cNvSpPr>
          <p:nvPr>
            <p:ph type="title"/>
          </p:nvPr>
        </p:nvSpPr>
        <p:spPr/>
        <p:txBody>
          <a:bodyPr>
            <a:normAutofit/>
          </a:bodyPr>
          <a:lstStyle/>
          <a:p>
            <a:r>
              <a:rPr lang="en-US" sz="2800" dirty="0"/>
              <a:t>Get Involved!</a:t>
            </a:r>
          </a:p>
        </p:txBody>
      </p:sp>
      <p:sp>
        <p:nvSpPr>
          <p:cNvPr id="3" name="Content Placeholder 2">
            <a:extLst>
              <a:ext uri="{FF2B5EF4-FFF2-40B4-BE49-F238E27FC236}">
                <a16:creationId xmlns:a16="http://schemas.microsoft.com/office/drawing/2014/main" id="{0E894B9A-6304-4AE9-AD7C-CC1A4C3E4C04}"/>
              </a:ext>
            </a:extLst>
          </p:cNvPr>
          <p:cNvSpPr>
            <a:spLocks noGrp="1"/>
          </p:cNvSpPr>
          <p:nvPr>
            <p:ph type="body" idx="1"/>
          </p:nvPr>
        </p:nvSpPr>
        <p:spPr>
          <a:xfrm>
            <a:off x="311702" y="969108"/>
            <a:ext cx="8487741" cy="3218167"/>
          </a:xfrm>
        </p:spPr>
        <p:txBody>
          <a:bodyPr>
            <a:noAutofit/>
          </a:bodyPr>
          <a:lstStyle/>
          <a:p>
            <a:pPr marL="0" indent="0">
              <a:lnSpc>
                <a:spcPct val="110000"/>
              </a:lnSpc>
              <a:spcAft>
                <a:spcPts val="300"/>
              </a:spcAft>
              <a:buClr>
                <a:schemeClr val="tx1"/>
              </a:buClr>
              <a:buNone/>
            </a:pPr>
            <a:r>
              <a:rPr lang="en-US" sz="1800" b="1" dirty="0"/>
              <a:t>Educator participation</a:t>
            </a:r>
            <a:r>
              <a:rPr lang="en-US" sz="1800" dirty="0"/>
              <a:t> is critical to Colorado's state assessment development and validation process</a:t>
            </a:r>
          </a:p>
          <a:p>
            <a:pPr marL="285750" indent="-285750">
              <a:lnSpc>
                <a:spcPct val="110000"/>
              </a:lnSpc>
              <a:spcAft>
                <a:spcPts val="300"/>
              </a:spcAft>
              <a:buClr>
                <a:schemeClr val="tx1"/>
              </a:buClr>
            </a:pPr>
            <a:r>
              <a:rPr lang="en-US" sz="1800" dirty="0"/>
              <a:t>Educators may sign up to serve on committees related to the following state assessments: </a:t>
            </a:r>
          </a:p>
          <a:p>
            <a:pPr lvl="1">
              <a:lnSpc>
                <a:spcPct val="110000"/>
              </a:lnSpc>
              <a:spcAft>
                <a:spcPts val="300"/>
              </a:spcAft>
              <a:buClr>
                <a:schemeClr val="tx1"/>
              </a:buClr>
              <a:buFont typeface="Arial" panose="020B0604020202020204" pitchFamily="34" charset="0"/>
              <a:buChar char="•"/>
            </a:pPr>
            <a:r>
              <a:rPr lang="en-US" sz="1800" dirty="0">
                <a:latin typeface="+mn-lt"/>
              </a:rPr>
              <a:t>CMAS: Science, Social  Studies, Mathematics, and English Language Arts (ELA), including Colorado Spanish Language Arts (CSLA)</a:t>
            </a:r>
          </a:p>
          <a:p>
            <a:pPr lvl="1">
              <a:lnSpc>
                <a:spcPct val="110000"/>
              </a:lnSpc>
              <a:spcAft>
                <a:spcPts val="300"/>
              </a:spcAft>
              <a:buClr>
                <a:schemeClr val="tx1"/>
              </a:buClr>
              <a:buFont typeface="Arial" panose="020B0604020202020204" pitchFamily="34" charset="0"/>
              <a:buChar char="•"/>
            </a:pPr>
            <a:r>
              <a:rPr lang="en-US" sz="1800" dirty="0">
                <a:latin typeface="+mn-lt"/>
              </a:rPr>
              <a:t>CoAlt: Science and Social Studies</a:t>
            </a:r>
          </a:p>
          <a:p>
            <a:pPr marL="285750" indent="-285750">
              <a:lnSpc>
                <a:spcPct val="110000"/>
              </a:lnSpc>
              <a:spcAft>
                <a:spcPts val="300"/>
              </a:spcAft>
              <a:buClr>
                <a:schemeClr val="tx1"/>
              </a:buClr>
            </a:pPr>
            <a:r>
              <a:rPr lang="en-US" sz="1800" dirty="0"/>
              <a:t>Join the Colorado Educator Pool for assessment development committee selection </a:t>
            </a:r>
          </a:p>
          <a:p>
            <a:pPr marL="914400" lvl="3" indent="-285750">
              <a:buClr>
                <a:sysClr val="windowText" lastClr="000000"/>
              </a:buClr>
              <a:buFont typeface="Arial" panose="020B0604020202020204" pitchFamily="34" charset="0"/>
              <a:buChar char="•"/>
              <a:defRPr/>
            </a:pPr>
            <a:r>
              <a:rPr lang="en-US" sz="1800" dirty="0">
                <a:solidFill>
                  <a:sysClr val="windowText" lastClr="000000">
                    <a:tint val="75000"/>
                  </a:sysClr>
                </a:solidFill>
                <a:latin typeface="+mn-lt"/>
                <a:ea typeface="ＭＳ Ｐゴシック" pitchFamily="34" charset="-128"/>
                <a:hlinkClick r:id="rId2"/>
              </a:rPr>
              <a:t>http://coassessments.com</a:t>
            </a:r>
            <a:r>
              <a:rPr lang="en-US" sz="1800" dirty="0">
                <a:latin typeface="+mn-lt"/>
              </a:rPr>
              <a:t> &gt; Educator Involvement</a:t>
            </a:r>
            <a:endParaRPr lang="en-US" sz="1800" dirty="0">
              <a:solidFill>
                <a:sysClr val="windowText" lastClr="000000">
                  <a:tint val="75000"/>
                </a:sysClr>
              </a:solidFill>
              <a:latin typeface="+mn-lt"/>
              <a:ea typeface="ＭＳ Ｐゴシック" pitchFamily="34" charset="-128"/>
            </a:endParaRPr>
          </a:p>
        </p:txBody>
      </p:sp>
      <p:sp>
        <p:nvSpPr>
          <p:cNvPr id="4" name="Slide Number Placeholder 3">
            <a:extLst>
              <a:ext uri="{FF2B5EF4-FFF2-40B4-BE49-F238E27FC236}">
                <a16:creationId xmlns:a16="http://schemas.microsoft.com/office/drawing/2014/main" id="{8C39F6D4-0B95-4E73-A431-9194AD560182}"/>
              </a:ext>
            </a:extLst>
          </p:cNvPr>
          <p:cNvSpPr>
            <a:spLocks noGrp="1"/>
          </p:cNvSpPr>
          <p:nvPr>
            <p:ph type="sldNum" idx="12"/>
          </p:nvPr>
        </p:nvSpPr>
        <p:spPr/>
        <p:txBody>
          <a:bodyPr>
            <a:normAutofit/>
          </a:bodyPr>
          <a:lstStyle/>
          <a:p>
            <a:fld id="{C479D5F6-EDCB-402A-AC08-4943A1820E8F}" type="slidenum">
              <a:rPr lang="en-US" smtClean="0"/>
              <a:pPr/>
              <a:t>206</a:t>
            </a:fld>
            <a:endParaRPr lang="en-US" dirty="0"/>
          </a:p>
        </p:txBody>
      </p:sp>
    </p:spTree>
    <p:extLst>
      <p:ext uri="{BB962C8B-B14F-4D97-AF65-F5344CB8AC3E}">
        <p14:creationId xmlns:p14="http://schemas.microsoft.com/office/powerpoint/2010/main" val="414514709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DC2C5-72D7-4E0E-930A-970410B0237F}"/>
              </a:ext>
            </a:extLst>
          </p:cNvPr>
          <p:cNvSpPr>
            <a:spLocks noGrp="1"/>
          </p:cNvSpPr>
          <p:nvPr>
            <p:ph type="title"/>
          </p:nvPr>
        </p:nvSpPr>
        <p:spPr/>
        <p:txBody>
          <a:bodyPr anchor="ctr">
            <a:normAutofit/>
          </a:bodyPr>
          <a:lstStyle/>
          <a:p>
            <a:r>
              <a:rPr lang="en-US" dirty="0"/>
              <a:t>Resources and Support</a:t>
            </a:r>
          </a:p>
        </p:txBody>
      </p:sp>
      <p:sp>
        <p:nvSpPr>
          <p:cNvPr id="3" name="Slide Number Placeholder 2">
            <a:extLst>
              <a:ext uri="{FF2B5EF4-FFF2-40B4-BE49-F238E27FC236}">
                <a16:creationId xmlns:a16="http://schemas.microsoft.com/office/drawing/2014/main" id="{60859679-EB86-485D-BDA4-820291A5C72A}"/>
              </a:ext>
            </a:extLst>
          </p:cNvPr>
          <p:cNvSpPr>
            <a:spLocks noGrp="1"/>
          </p:cNvSpPr>
          <p:nvPr>
            <p:ph type="sldNum" idx="12"/>
          </p:nvPr>
        </p:nvSpPr>
        <p:spPr/>
        <p:txBody>
          <a:bodyPr>
            <a:normAutofit/>
          </a:bodyPr>
          <a:lstStyle/>
          <a:p>
            <a:fld id="{C479D5F6-EDCB-402A-AC08-4943A1820E8F}" type="slidenum">
              <a:rPr lang="en-US" smtClean="0"/>
              <a:pPr/>
              <a:t>207</a:t>
            </a:fld>
            <a:endParaRPr lang="en-US" dirty="0"/>
          </a:p>
        </p:txBody>
      </p:sp>
    </p:spTree>
    <p:extLst>
      <p:ext uri="{BB962C8B-B14F-4D97-AF65-F5344CB8AC3E}">
        <p14:creationId xmlns:p14="http://schemas.microsoft.com/office/powerpoint/2010/main" val="297407062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372C-B14A-41C2-ABDB-E4A01900FFD6}"/>
              </a:ext>
            </a:extLst>
          </p:cNvPr>
          <p:cNvSpPr>
            <a:spLocks noGrp="1"/>
          </p:cNvSpPr>
          <p:nvPr>
            <p:ph type="title"/>
          </p:nvPr>
        </p:nvSpPr>
        <p:spPr/>
        <p:txBody>
          <a:bodyPr>
            <a:normAutofit/>
          </a:bodyPr>
          <a:lstStyle/>
          <a:p>
            <a:r>
              <a:rPr lang="en-US" sz="2800" dirty="0"/>
              <a:t>Resources – Websites</a:t>
            </a:r>
          </a:p>
        </p:txBody>
      </p:sp>
      <p:sp>
        <p:nvSpPr>
          <p:cNvPr id="3" name="Content Placeholder 2">
            <a:extLst>
              <a:ext uri="{FF2B5EF4-FFF2-40B4-BE49-F238E27FC236}">
                <a16:creationId xmlns:a16="http://schemas.microsoft.com/office/drawing/2014/main" id="{93F6720A-F11B-4EBC-9086-BE9CE36232EE}"/>
              </a:ext>
            </a:extLst>
          </p:cNvPr>
          <p:cNvSpPr>
            <a:spLocks noGrp="1"/>
          </p:cNvSpPr>
          <p:nvPr>
            <p:ph type="body" idx="1"/>
          </p:nvPr>
        </p:nvSpPr>
        <p:spPr/>
        <p:txBody>
          <a:bodyPr>
            <a:normAutofit/>
          </a:bodyPr>
          <a:lstStyle/>
          <a:p>
            <a:pPr marL="0" indent="0">
              <a:buClr>
                <a:sysClr val="windowText" lastClr="000000"/>
              </a:buClr>
              <a:buNone/>
              <a:defRPr/>
            </a:pPr>
            <a:r>
              <a:rPr lang="en-US" sz="1800" dirty="0">
                <a:solidFill>
                  <a:sysClr val="windowText" lastClr="000000"/>
                </a:solidFill>
                <a:ea typeface="ＭＳ Ｐゴシック" pitchFamily="34" charset="-128"/>
                <a:hlinkClick r:id="rId2"/>
              </a:rPr>
              <a:t>Colorado Department of Education - Assessment</a:t>
            </a:r>
            <a:endParaRPr lang="en-US" sz="1800" dirty="0">
              <a:solidFill>
                <a:sysClr val="windowText" lastClr="000000"/>
              </a:solidFill>
              <a:ea typeface="ＭＳ Ｐゴシック" pitchFamily="34" charset="-128"/>
            </a:endParaRPr>
          </a:p>
          <a:p>
            <a:pPr marL="0" indent="0">
              <a:buClr>
                <a:sysClr val="windowText" lastClr="000000"/>
              </a:buClr>
              <a:buNone/>
              <a:defRPr/>
            </a:pPr>
            <a:endParaRPr lang="en-US" sz="1800" dirty="0">
              <a:solidFill>
                <a:sysClr val="windowText" lastClr="000000"/>
              </a:solidFill>
              <a:ea typeface="ＭＳ Ｐゴシック" pitchFamily="34" charset="-128"/>
            </a:endParaRPr>
          </a:p>
          <a:p>
            <a:pPr marL="0" indent="0">
              <a:buClr>
                <a:sysClr val="windowText" lastClr="000000"/>
              </a:buClr>
              <a:buNone/>
              <a:defRPr/>
            </a:pPr>
            <a:endParaRPr lang="en-US" sz="1800" dirty="0">
              <a:solidFill>
                <a:sysClr val="windowText" lastClr="000000"/>
              </a:solidFill>
              <a:ea typeface="ＭＳ Ｐゴシック" pitchFamily="34" charset="-128"/>
            </a:endParaRPr>
          </a:p>
          <a:p>
            <a:pPr marL="0" indent="0">
              <a:buClr>
                <a:sysClr val="windowText" lastClr="000000"/>
              </a:buClr>
              <a:buNone/>
              <a:defRPr/>
            </a:pPr>
            <a:r>
              <a:rPr lang="en-US" sz="1800" dirty="0">
                <a:solidFill>
                  <a:sysClr val="windowText" lastClr="000000"/>
                </a:solidFill>
                <a:ea typeface="ＭＳ Ｐゴシック" pitchFamily="34" charset="-128"/>
                <a:hlinkClick r:id="rId3"/>
              </a:rPr>
              <a:t>Colorado Assessments Portal</a:t>
            </a:r>
            <a:endParaRPr lang="en-US" sz="1800" dirty="0">
              <a:solidFill>
                <a:sysClr val="windowText" lastClr="000000"/>
              </a:solidFill>
              <a:ea typeface="ＭＳ Ｐゴシック" pitchFamily="34" charset="-128"/>
            </a:endParaRPr>
          </a:p>
          <a:p>
            <a:pPr marL="0" indent="0">
              <a:buClr>
                <a:sysClr val="windowText" lastClr="000000"/>
              </a:buClr>
              <a:buNone/>
              <a:defRPr/>
            </a:pPr>
            <a:endParaRPr lang="en-US" sz="1800" dirty="0">
              <a:solidFill>
                <a:sysClr val="windowText" lastClr="000000"/>
              </a:solidFill>
              <a:ea typeface="ＭＳ Ｐゴシック" pitchFamily="34" charset="-128"/>
            </a:endParaRPr>
          </a:p>
          <a:p>
            <a:pPr marL="0" indent="0">
              <a:buClr>
                <a:sysClr val="windowText" lastClr="000000"/>
              </a:buClr>
              <a:buNone/>
              <a:defRPr/>
            </a:pPr>
            <a:endParaRPr lang="en-US" sz="1800" dirty="0">
              <a:solidFill>
                <a:sysClr val="windowText" lastClr="000000"/>
              </a:solidFill>
              <a:ea typeface="ＭＳ Ｐゴシック" pitchFamily="34" charset="-128"/>
            </a:endParaRPr>
          </a:p>
          <a:p>
            <a:pPr marL="0" indent="0">
              <a:buClr>
                <a:sysClr val="windowText" lastClr="000000"/>
              </a:buClr>
              <a:buNone/>
              <a:defRPr/>
            </a:pPr>
            <a:r>
              <a:rPr lang="en-US" sz="1800" dirty="0" err="1">
                <a:solidFill>
                  <a:sysClr val="windowText" lastClr="000000"/>
                </a:solidFill>
                <a:ea typeface="ＭＳ Ｐゴシック" pitchFamily="34" charset="-128"/>
              </a:rPr>
              <a:t>PearsonAccess</a:t>
            </a:r>
            <a:r>
              <a:rPr lang="en-US" sz="1800" baseline="30000" dirty="0" err="1">
                <a:solidFill>
                  <a:sysClr val="windowText" lastClr="000000"/>
                </a:solidFill>
                <a:ea typeface="ＭＳ Ｐゴシック" pitchFamily="34" charset="-128"/>
              </a:rPr>
              <a:t>next</a:t>
            </a:r>
            <a:endParaRPr lang="en-US" sz="1800" dirty="0">
              <a:solidFill>
                <a:sysClr val="windowText" lastClr="000000"/>
              </a:solidFill>
              <a:ea typeface="ＭＳ Ｐゴシック" pitchFamily="34" charset="-128"/>
            </a:endParaRPr>
          </a:p>
          <a:p>
            <a:pPr marL="429816" lvl="1" indent="-257175">
              <a:buClr>
                <a:sysClr val="windowText" lastClr="000000"/>
              </a:buClr>
              <a:defRPr/>
            </a:pPr>
            <a:r>
              <a:rPr lang="en-US" sz="1800" dirty="0">
                <a:solidFill>
                  <a:sysClr val="windowText" lastClr="000000"/>
                </a:solidFill>
                <a:ea typeface="ＭＳ Ｐゴシック" pitchFamily="34" charset="-128"/>
                <a:hlinkClick r:id="rId4"/>
              </a:rPr>
              <a:t>Live Site</a:t>
            </a:r>
            <a:r>
              <a:rPr lang="en-US" sz="1800" dirty="0">
                <a:solidFill>
                  <a:sysClr val="windowText" lastClr="000000"/>
                </a:solidFill>
                <a:ea typeface="ＭＳ Ｐゴシック" pitchFamily="34" charset="-128"/>
              </a:rPr>
              <a:t>: </a:t>
            </a:r>
            <a:r>
              <a:rPr lang="en-US" sz="1800" dirty="0">
                <a:solidFill>
                  <a:srgbClr val="7030A0"/>
                </a:solidFill>
                <a:ea typeface="ＭＳ Ｐゴシック" pitchFamily="34" charset="-128"/>
                <a:hlinkClick r:id="rId4"/>
              </a:rPr>
              <a:t>https://co.pearsonaccessnext.com</a:t>
            </a:r>
            <a:endParaRPr lang="en-US" sz="1800" dirty="0">
              <a:solidFill>
                <a:srgbClr val="7030A0"/>
              </a:solidFill>
              <a:ea typeface="ＭＳ Ｐゴシック" pitchFamily="34" charset="-128"/>
            </a:endParaRPr>
          </a:p>
          <a:p>
            <a:pPr marL="429816" lvl="1" indent="-257175">
              <a:buClr>
                <a:sysClr val="windowText" lastClr="000000"/>
              </a:buClr>
              <a:defRPr/>
            </a:pPr>
            <a:r>
              <a:rPr lang="en-US" sz="1800" dirty="0">
                <a:solidFill>
                  <a:sysClr val="windowText" lastClr="000000"/>
                </a:solidFill>
                <a:ea typeface="ＭＳ Ｐゴシック" pitchFamily="34" charset="-128"/>
                <a:hlinkClick r:id="rId5"/>
              </a:rPr>
              <a:t>Training Site</a:t>
            </a:r>
            <a:r>
              <a:rPr lang="en-US" sz="1800" dirty="0">
                <a:solidFill>
                  <a:sysClr val="windowText" lastClr="000000"/>
                </a:solidFill>
                <a:ea typeface="ＭＳ Ｐゴシック" pitchFamily="34" charset="-128"/>
              </a:rPr>
              <a:t>: </a:t>
            </a:r>
            <a:r>
              <a:rPr lang="en-US" sz="1800" dirty="0">
                <a:solidFill>
                  <a:srgbClr val="7030A0"/>
                </a:solidFill>
                <a:ea typeface="ＭＳ Ｐゴシック" pitchFamily="34" charset="-128"/>
                <a:hlinkClick r:id="rId5"/>
              </a:rPr>
              <a:t>http://trng-co.pearsonaccessnext.com/</a:t>
            </a:r>
            <a:r>
              <a:rPr lang="en-US" sz="1800" dirty="0">
                <a:solidFill>
                  <a:srgbClr val="7030A0"/>
                </a:solidFill>
                <a:ea typeface="ＭＳ Ｐゴシック" pitchFamily="34" charset="-128"/>
              </a:rPr>
              <a:t> </a:t>
            </a:r>
            <a:endParaRPr lang="en-US" sz="1800" dirty="0">
              <a:solidFill>
                <a:sysClr val="windowText" lastClr="000000"/>
              </a:solidFill>
              <a:ea typeface="ＭＳ Ｐゴシック" pitchFamily="34" charset="-128"/>
            </a:endParaRPr>
          </a:p>
          <a:p>
            <a:endParaRPr lang="en-US" sz="1800" dirty="0"/>
          </a:p>
        </p:txBody>
      </p:sp>
      <p:sp>
        <p:nvSpPr>
          <p:cNvPr id="8" name="Title 7">
            <a:extLst>
              <a:ext uri="{FF2B5EF4-FFF2-40B4-BE49-F238E27FC236}">
                <a16:creationId xmlns:a16="http://schemas.microsoft.com/office/drawing/2014/main" id="{15D9E972-4DCA-A128-5A1F-10BDD63E4B0C}"/>
              </a:ext>
            </a:extLst>
          </p:cNvPr>
          <p:cNvSpPr>
            <a:spLocks noGrp="1"/>
          </p:cNvSpPr>
          <p:nvPr>
            <p:ph type="title" idx="2"/>
          </p:nvPr>
        </p:nvSpPr>
        <p:spPr>
          <a:xfrm>
            <a:off x="123875" y="4347400"/>
            <a:ext cx="7894710" cy="250262"/>
          </a:xfrm>
        </p:spPr>
        <p:txBody>
          <a:bodyPr anchor="ctr"/>
          <a:lstStyle/>
          <a:p>
            <a:r>
              <a:rPr lang="en-US" sz="1200" b="1" dirty="0">
                <a:solidFill>
                  <a:prstClr val="black"/>
                </a:solidFill>
                <a:latin typeface="+mn-lt"/>
                <a:ea typeface="ＭＳ Ｐゴシック" pitchFamily="34" charset="-128"/>
              </a:rPr>
              <a:t>Tip: </a:t>
            </a:r>
            <a:r>
              <a:rPr lang="en-US" sz="1200" dirty="0">
                <a:solidFill>
                  <a:prstClr val="black"/>
                </a:solidFill>
                <a:latin typeface="+mn-lt"/>
                <a:ea typeface="ＭＳ Ｐゴシック" pitchFamily="34" charset="-128"/>
              </a:rPr>
              <a:t>PearsonAccess</a:t>
            </a:r>
            <a:r>
              <a:rPr lang="en-US" sz="1200" baseline="30000" dirty="0">
                <a:solidFill>
                  <a:prstClr val="black"/>
                </a:solidFill>
                <a:latin typeface="+mn-lt"/>
                <a:ea typeface="ＭＳ Ｐゴシック" pitchFamily="34" charset="-128"/>
              </a:rPr>
              <a:t>next</a:t>
            </a:r>
            <a:r>
              <a:rPr lang="en-US" sz="1200" dirty="0">
                <a:solidFill>
                  <a:prstClr val="black"/>
                </a:solidFill>
                <a:latin typeface="+mn-lt"/>
                <a:ea typeface="ＭＳ Ｐゴシック" pitchFamily="34" charset="-128"/>
              </a:rPr>
              <a:t> sites can be accessed through the Colorado Assessments Portal (bookmark the portal!)</a:t>
            </a:r>
            <a:endParaRPr lang="en-US" sz="1200" dirty="0">
              <a:latin typeface="+mn-lt"/>
            </a:endParaRPr>
          </a:p>
        </p:txBody>
      </p:sp>
      <p:sp>
        <p:nvSpPr>
          <p:cNvPr id="4" name="Slide Number Placeholder 3">
            <a:extLst>
              <a:ext uri="{FF2B5EF4-FFF2-40B4-BE49-F238E27FC236}">
                <a16:creationId xmlns:a16="http://schemas.microsoft.com/office/drawing/2014/main" id="{DAA2F9B0-9143-48C3-809E-2DC8D0AED49C}"/>
              </a:ext>
            </a:extLst>
          </p:cNvPr>
          <p:cNvSpPr>
            <a:spLocks noGrp="1"/>
          </p:cNvSpPr>
          <p:nvPr>
            <p:ph type="sldNum" idx="12"/>
          </p:nvPr>
        </p:nvSpPr>
        <p:spPr/>
        <p:txBody>
          <a:bodyPr>
            <a:normAutofit/>
          </a:bodyPr>
          <a:lstStyle/>
          <a:p>
            <a:fld id="{C479D5F6-EDCB-402A-AC08-4943A1820E8F}" type="slidenum">
              <a:rPr lang="en-US" smtClean="0"/>
              <a:pPr/>
              <a:t>208</a:t>
            </a:fld>
            <a:endParaRPr lang="en-US" dirty="0"/>
          </a:p>
        </p:txBody>
      </p:sp>
      <p:pic>
        <p:nvPicPr>
          <p:cNvPr id="5" name="Picture 4"/>
          <p:cNvPicPr>
            <a:picLocks noChangeAspect="1"/>
          </p:cNvPicPr>
          <p:nvPr/>
        </p:nvPicPr>
        <p:blipFill rotWithShape="1">
          <a:blip r:embed="rId6"/>
          <a:srcRect b="9033"/>
          <a:stretch/>
        </p:blipFill>
        <p:spPr>
          <a:xfrm>
            <a:off x="6444303" y="155270"/>
            <a:ext cx="2112264" cy="1323792"/>
          </a:xfrm>
          <a:prstGeom prst="rect">
            <a:avLst/>
          </a:prstGeom>
          <a:ln>
            <a:noFill/>
          </a:ln>
          <a:effectLst>
            <a:outerShdw blurRad="50800" dist="38100" dir="2700000" algn="tl" rotWithShape="0">
              <a:prstClr val="black">
                <a:alpha val="40000"/>
              </a:prstClr>
            </a:outerShdw>
          </a:effectLst>
        </p:spPr>
      </p:pic>
      <p:pic>
        <p:nvPicPr>
          <p:cNvPr id="1026" name="Picture 2" descr="image.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3339"/>
          <a:stretch/>
        </p:blipFill>
        <p:spPr bwMode="auto">
          <a:xfrm>
            <a:off x="6444303" y="1575514"/>
            <a:ext cx="2112483" cy="1261151"/>
          </a:xfrm>
          <a:prstGeom prst="rect">
            <a:avLst/>
          </a:prstGeom>
          <a:noFill/>
          <a:ln w="9525">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8"/>
          <a:srcRect b="6842"/>
          <a:stretch/>
        </p:blipFill>
        <p:spPr>
          <a:xfrm>
            <a:off x="6444303" y="2933132"/>
            <a:ext cx="2112483" cy="1254143"/>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9017327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C4114-D9BC-4CA6-B6F6-62B55FA1FD62}"/>
              </a:ext>
            </a:extLst>
          </p:cNvPr>
          <p:cNvSpPr>
            <a:spLocks noGrp="1"/>
          </p:cNvSpPr>
          <p:nvPr>
            <p:ph type="title"/>
          </p:nvPr>
        </p:nvSpPr>
        <p:spPr/>
        <p:txBody>
          <a:bodyPr>
            <a:normAutofit/>
          </a:bodyPr>
          <a:lstStyle/>
          <a:p>
            <a:r>
              <a:rPr lang="en-US" sz="2800" dirty="0"/>
              <a:t>Resources – Portal</a:t>
            </a:r>
          </a:p>
        </p:txBody>
      </p:sp>
      <p:sp>
        <p:nvSpPr>
          <p:cNvPr id="3" name="Content Placeholder 2">
            <a:extLst>
              <a:ext uri="{FF2B5EF4-FFF2-40B4-BE49-F238E27FC236}">
                <a16:creationId xmlns:a16="http://schemas.microsoft.com/office/drawing/2014/main" id="{56C495F3-54B0-4E7B-8BFF-F30288E4B1F1}"/>
              </a:ext>
            </a:extLst>
          </p:cNvPr>
          <p:cNvSpPr>
            <a:spLocks noGrp="1"/>
          </p:cNvSpPr>
          <p:nvPr>
            <p:ph type="body" idx="1"/>
          </p:nvPr>
        </p:nvSpPr>
        <p:spPr>
          <a:xfrm>
            <a:off x="311701" y="961292"/>
            <a:ext cx="8487741" cy="3298093"/>
          </a:xfrm>
        </p:spPr>
        <p:txBody>
          <a:bodyPr numCol="2">
            <a:noAutofit/>
          </a:bodyPr>
          <a:lstStyle/>
          <a:p>
            <a:pPr marL="0" indent="0">
              <a:buNone/>
            </a:pPr>
            <a:r>
              <a:rPr lang="en-US" sz="1300" b="1" dirty="0" err="1"/>
              <a:t>PearsonAccess</a:t>
            </a:r>
            <a:r>
              <a:rPr lang="en-US" sz="1300" b="1" baseline="30000" dirty="0" err="1"/>
              <a:t>next</a:t>
            </a:r>
            <a:r>
              <a:rPr lang="en-US" sz="1300" b="1" dirty="0"/>
              <a:t> </a:t>
            </a:r>
          </a:p>
          <a:p>
            <a:pPr marL="297656"/>
            <a:r>
              <a:rPr lang="en-US" sz="1300" dirty="0"/>
              <a:t>Links to the live and training site</a:t>
            </a:r>
          </a:p>
          <a:p>
            <a:pPr marL="0" indent="0">
              <a:buNone/>
            </a:pPr>
            <a:r>
              <a:rPr lang="en-US" sz="1300" b="1" dirty="0"/>
              <a:t>Technology Setup</a:t>
            </a:r>
          </a:p>
          <a:p>
            <a:pPr marL="297656"/>
            <a:r>
              <a:rPr lang="en-US" sz="1300" dirty="0"/>
              <a:t>Technology Guidelines</a:t>
            </a:r>
          </a:p>
          <a:p>
            <a:pPr marL="0" indent="0">
              <a:buNone/>
            </a:pPr>
            <a:r>
              <a:rPr lang="en-US" sz="1300" b="1" dirty="0"/>
              <a:t>Manuals and Training</a:t>
            </a:r>
          </a:p>
          <a:p>
            <a:pPr marL="297656"/>
            <a:r>
              <a:rPr lang="en-US" sz="1300" dirty="0"/>
              <a:t>CMAS and CoAlt Procedures Manual</a:t>
            </a:r>
            <a:endParaRPr lang="en-US" sz="1300" dirty="0">
              <a:latin typeface="+mn-lt"/>
            </a:endParaRPr>
          </a:p>
          <a:p>
            <a:pPr marL="183368"/>
            <a:r>
              <a:rPr lang="en-US" sz="1300" dirty="0">
                <a:latin typeface="+mn-lt"/>
              </a:rPr>
              <a:t>Spanish SAY Directions</a:t>
            </a:r>
          </a:p>
          <a:p>
            <a:pPr marL="297656"/>
            <a:r>
              <a:rPr lang="en-US" sz="1300" dirty="0"/>
              <a:t>Training Videos</a:t>
            </a:r>
          </a:p>
          <a:p>
            <a:pPr marL="297656"/>
            <a:r>
              <a:rPr lang="en-US" sz="1300" dirty="0"/>
              <a:t>Additional Documentation</a:t>
            </a:r>
          </a:p>
          <a:p>
            <a:pPr marL="0" indent="0">
              <a:buNone/>
            </a:pPr>
            <a:r>
              <a:rPr lang="en-US" sz="1300" b="1" dirty="0"/>
              <a:t>Practice Resources</a:t>
            </a:r>
          </a:p>
          <a:p>
            <a:pPr marL="297656"/>
            <a:r>
              <a:rPr lang="en-US" sz="1300" dirty="0"/>
              <a:t>TestNav 8 Tutorials</a:t>
            </a:r>
          </a:p>
          <a:p>
            <a:pPr marL="297656"/>
            <a:r>
              <a:rPr lang="en-US" sz="1300" dirty="0"/>
              <a:t>Computer-based Testing CPRs</a:t>
            </a:r>
          </a:p>
          <a:p>
            <a:pPr marL="297656"/>
            <a:r>
              <a:rPr lang="en-US" sz="1300" dirty="0"/>
              <a:t>Paper-based Testing CPRs</a:t>
            </a:r>
          </a:p>
          <a:p>
            <a:pPr marL="297656"/>
            <a:r>
              <a:rPr lang="en-US" sz="1300" dirty="0"/>
              <a:t>CPR Scoring Guides and Rubrics</a:t>
            </a:r>
          </a:p>
          <a:p>
            <a:pPr marL="0" indent="0">
              <a:buNone/>
            </a:pPr>
            <a:r>
              <a:rPr lang="en-US" sz="1300" b="1" dirty="0"/>
              <a:t>Data Resources</a:t>
            </a:r>
          </a:p>
          <a:p>
            <a:pPr marL="297656"/>
            <a:r>
              <a:rPr lang="en-US" sz="1300" dirty="0"/>
              <a:t>File Layouts</a:t>
            </a:r>
          </a:p>
          <a:p>
            <a:pPr marL="297656"/>
            <a:r>
              <a:rPr lang="en-US" sz="1300" dirty="0"/>
              <a:t>Reporting Resources</a:t>
            </a:r>
          </a:p>
          <a:p>
            <a:pPr marL="640556" lvl="1">
              <a:buFont typeface="Arial" panose="020B0604020202020204" pitchFamily="34" charset="0"/>
              <a:buChar char="•"/>
            </a:pPr>
            <a:r>
              <a:rPr lang="en-US" sz="1300" dirty="0">
                <a:latin typeface="+mn-lt"/>
              </a:rPr>
              <a:t>Interpretive Guide</a:t>
            </a:r>
          </a:p>
          <a:p>
            <a:pPr marL="640556" lvl="1">
              <a:buFont typeface="Arial" panose="020B0604020202020204" pitchFamily="34" charset="0"/>
              <a:buChar char="•"/>
            </a:pPr>
            <a:r>
              <a:rPr lang="en-US" sz="1300" dirty="0">
                <a:latin typeface="+mn-lt"/>
              </a:rPr>
              <a:t>Spanish Report Shells and PLDs</a:t>
            </a:r>
          </a:p>
          <a:p>
            <a:pPr marL="0" indent="0">
              <a:buNone/>
            </a:pPr>
            <a:r>
              <a:rPr lang="en-US" sz="1300" b="1" dirty="0"/>
              <a:t>Educator Involvement</a:t>
            </a:r>
          </a:p>
          <a:p>
            <a:pPr marL="297656"/>
            <a:r>
              <a:rPr lang="en-US" sz="1300" dirty="0"/>
              <a:t>Register for educator committee development meetings</a:t>
            </a:r>
          </a:p>
          <a:p>
            <a:pPr marL="0" indent="0">
              <a:buNone/>
            </a:pPr>
            <a:r>
              <a:rPr lang="en-US" sz="1300" b="1" dirty="0"/>
              <a:t>Parents and Guardians</a:t>
            </a:r>
          </a:p>
          <a:p>
            <a:pPr marL="297656"/>
            <a:r>
              <a:rPr lang="en-US" sz="1300" dirty="0"/>
              <a:t>Score Report Resources</a:t>
            </a:r>
          </a:p>
          <a:p>
            <a:pPr marL="0" indent="0">
              <a:buNone/>
            </a:pPr>
            <a:r>
              <a:rPr lang="en-US" sz="1300" b="1" dirty="0"/>
              <a:t>Documents and Forms</a:t>
            </a:r>
          </a:p>
          <a:p>
            <a:pPr marL="297656"/>
            <a:r>
              <a:rPr lang="en-US" sz="1300" dirty="0"/>
              <a:t>Policy Documents</a:t>
            </a:r>
          </a:p>
          <a:p>
            <a:pPr marL="297656"/>
            <a:r>
              <a:rPr lang="en-US" sz="1300" dirty="0"/>
              <a:t>Before, During, and After Testing forms and guidance</a:t>
            </a:r>
          </a:p>
        </p:txBody>
      </p:sp>
      <p:sp>
        <p:nvSpPr>
          <p:cNvPr id="4" name="Slide Number Placeholder 3">
            <a:extLst>
              <a:ext uri="{FF2B5EF4-FFF2-40B4-BE49-F238E27FC236}">
                <a16:creationId xmlns:a16="http://schemas.microsoft.com/office/drawing/2014/main" id="{E8B8F6E5-517E-42F3-B976-C173384B9718}"/>
              </a:ext>
            </a:extLst>
          </p:cNvPr>
          <p:cNvSpPr>
            <a:spLocks noGrp="1"/>
          </p:cNvSpPr>
          <p:nvPr>
            <p:ph type="sldNum" idx="12"/>
          </p:nvPr>
        </p:nvSpPr>
        <p:spPr/>
        <p:txBody>
          <a:bodyPr>
            <a:normAutofit/>
          </a:bodyPr>
          <a:lstStyle/>
          <a:p>
            <a:fld id="{C479D5F6-EDCB-402A-AC08-4943A1820E8F}" type="slidenum">
              <a:rPr lang="en-US" smtClean="0"/>
              <a:pPr/>
              <a:t>209</a:t>
            </a:fld>
            <a:endParaRPr lang="en-US" dirty="0"/>
          </a:p>
        </p:txBody>
      </p:sp>
      <p:sp>
        <p:nvSpPr>
          <p:cNvPr id="6" name="Diagonal Stripe 5">
            <a:hlinkClick r:id="rId2"/>
            <a:extLst>
              <a:ext uri="{FF2B5EF4-FFF2-40B4-BE49-F238E27FC236}">
                <a16:creationId xmlns:a16="http://schemas.microsoft.com/office/drawing/2014/main" id="{FFA970C2-B4C7-69E9-0DAB-9B281751E84F}"/>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2400" b="1" kern="0" dirty="0">
                <a:solidFill>
                  <a:prstClr val="black"/>
                </a:solidFill>
                <a:latin typeface="+mn-lt"/>
                <a:ea typeface="Roboto" panose="02000000000000000000" pitchFamily="2" charset="0"/>
                <a:cs typeface="Roboto" panose="02000000000000000000" pitchFamily="2" charset="0"/>
              </a:rPr>
              <a:t>Portal</a:t>
            </a:r>
          </a:p>
        </p:txBody>
      </p:sp>
    </p:spTree>
    <p:extLst>
      <p:ext uri="{BB962C8B-B14F-4D97-AF65-F5344CB8AC3E}">
        <p14:creationId xmlns:p14="http://schemas.microsoft.com/office/powerpoint/2010/main" val="1066089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11C61-0BD5-F9D4-FF07-08BCF442C0D4}"/>
              </a:ext>
            </a:extLst>
          </p:cNvPr>
          <p:cNvSpPr>
            <a:spLocks noGrp="1"/>
          </p:cNvSpPr>
          <p:nvPr>
            <p:ph type="title"/>
          </p:nvPr>
        </p:nvSpPr>
        <p:spPr/>
        <p:txBody>
          <a:bodyPr>
            <a:normAutofit/>
          </a:bodyPr>
          <a:lstStyle/>
          <a:p>
            <a:r>
              <a:rPr lang="en-US" sz="2800" dirty="0"/>
              <a:t>Syncplicity</a:t>
            </a:r>
          </a:p>
        </p:txBody>
      </p:sp>
      <p:sp>
        <p:nvSpPr>
          <p:cNvPr id="4" name="Text Placeholder 3">
            <a:extLst>
              <a:ext uri="{FF2B5EF4-FFF2-40B4-BE49-F238E27FC236}">
                <a16:creationId xmlns:a16="http://schemas.microsoft.com/office/drawing/2014/main" id="{53422052-84B4-3D78-7EC4-4631E61F7831}"/>
              </a:ext>
            </a:extLst>
          </p:cNvPr>
          <p:cNvSpPr>
            <a:spLocks noGrp="1"/>
          </p:cNvSpPr>
          <p:nvPr>
            <p:ph type="body" idx="2"/>
          </p:nvPr>
        </p:nvSpPr>
        <p:spPr>
          <a:xfrm>
            <a:off x="4572000" y="-8805"/>
            <a:ext cx="4572000" cy="5152305"/>
          </a:xfrm>
        </p:spPr>
        <p:txBody>
          <a:bodyPr>
            <a:noAutofit/>
          </a:bodyPr>
          <a:lstStyle/>
          <a:p>
            <a:pPr marL="0" indent="0">
              <a:buNone/>
              <a:defRPr/>
            </a:pPr>
            <a:r>
              <a:rPr lang="en-US" sz="1100" dirty="0">
                <a:solidFill>
                  <a:sysClr val="windowText" lastClr="000000"/>
                </a:solidFill>
              </a:rPr>
              <a:t>The official DAC uses Syncplicity to send secure </a:t>
            </a:r>
            <a:br>
              <a:rPr lang="en-US" sz="1100" dirty="0">
                <a:solidFill>
                  <a:sysClr val="windowText" lastClr="000000"/>
                </a:solidFill>
              </a:rPr>
            </a:br>
            <a:r>
              <a:rPr lang="en-US" sz="1100" dirty="0">
                <a:solidFill>
                  <a:sysClr val="windowText" lastClr="000000"/>
                </a:solidFill>
              </a:rPr>
              <a:t>info and PII to CDE</a:t>
            </a:r>
          </a:p>
          <a:p>
            <a:pPr>
              <a:defRPr/>
            </a:pPr>
            <a:r>
              <a:rPr lang="en-US" sz="1100" dirty="0">
                <a:solidFill>
                  <a:sysClr val="windowText" lastClr="000000"/>
                </a:solidFill>
              </a:rPr>
              <a:t>CDE </a:t>
            </a:r>
            <a:r>
              <a:rPr lang="en-US" sz="1100" b="1" dirty="0">
                <a:solidFill>
                  <a:sysClr val="windowText" lastClr="000000"/>
                </a:solidFill>
              </a:rPr>
              <a:t>Assessment</a:t>
            </a:r>
            <a:r>
              <a:rPr lang="en-US" sz="1100" dirty="0">
                <a:solidFill>
                  <a:sysClr val="windowText" lastClr="000000"/>
                </a:solidFill>
              </a:rPr>
              <a:t> and CDE </a:t>
            </a:r>
            <a:r>
              <a:rPr lang="en-US" sz="1100" b="1" dirty="0">
                <a:solidFill>
                  <a:sysClr val="windowText" lastClr="000000"/>
                </a:solidFill>
              </a:rPr>
              <a:t>Accountability</a:t>
            </a:r>
            <a:r>
              <a:rPr lang="en-US" sz="1100" dirty="0">
                <a:solidFill>
                  <a:sysClr val="windowText" lastClr="000000"/>
                </a:solidFill>
              </a:rPr>
              <a:t> folders </a:t>
            </a:r>
            <a:br>
              <a:rPr lang="en-US" sz="1100" dirty="0">
                <a:solidFill>
                  <a:sysClr val="windowText" lastClr="000000"/>
                </a:solidFill>
              </a:rPr>
            </a:br>
            <a:r>
              <a:rPr lang="en-US" sz="1100" dirty="0">
                <a:solidFill>
                  <a:sysClr val="windowText" lastClr="000000"/>
                </a:solidFill>
              </a:rPr>
              <a:t>are managed by different groups at CDE</a:t>
            </a:r>
          </a:p>
          <a:p>
            <a:pPr lvl="1">
              <a:buFont typeface="Arial" panose="020B0604020202020204" pitchFamily="34" charset="0"/>
              <a:buChar char="•"/>
              <a:defRPr/>
            </a:pPr>
            <a:r>
              <a:rPr lang="en-US" sz="1100" b="1" dirty="0">
                <a:solidFill>
                  <a:sysClr val="windowText" lastClr="000000"/>
                </a:solidFill>
              </a:rPr>
              <a:t>CDE Assessment controls ONLY the CDE Assessment folders</a:t>
            </a:r>
          </a:p>
          <a:p>
            <a:pPr>
              <a:defRPr/>
            </a:pPr>
            <a:r>
              <a:rPr lang="en-US" sz="1100" dirty="0">
                <a:solidFill>
                  <a:sysClr val="windowText" lastClr="000000"/>
                </a:solidFill>
              </a:rPr>
              <a:t>All documents from previous years were removed and archived</a:t>
            </a:r>
          </a:p>
          <a:p>
            <a:pPr>
              <a:defRPr/>
            </a:pPr>
            <a:r>
              <a:rPr lang="en-US" sz="1100" dirty="0">
                <a:solidFill>
                  <a:srgbClr val="000000"/>
                </a:solidFill>
              </a:rPr>
              <a:t>When posting</a:t>
            </a:r>
          </a:p>
          <a:p>
            <a:pPr lvl="1">
              <a:buFont typeface="Arial" panose="020B0604020202020204" pitchFamily="34" charset="0"/>
              <a:buChar char="•"/>
            </a:pPr>
            <a:r>
              <a:rPr lang="en-US" sz="1100" dirty="0">
                <a:solidFill>
                  <a:srgbClr val="000000"/>
                </a:solidFill>
              </a:rPr>
              <a:t>Ensure documents are placed in correct folders</a:t>
            </a:r>
          </a:p>
          <a:p>
            <a:pPr lvl="1">
              <a:buFont typeface="Arial" panose="020B0604020202020204" pitchFamily="34" charset="0"/>
              <a:buChar char="•"/>
            </a:pPr>
            <a:r>
              <a:rPr lang="en-US" sz="1100" dirty="0">
                <a:solidFill>
                  <a:srgbClr val="000000"/>
                </a:solidFill>
              </a:rPr>
              <a:t>Provide notice of uploaded files to the </a:t>
            </a:r>
            <a:br>
              <a:rPr lang="en-US" sz="1100" dirty="0">
                <a:solidFill>
                  <a:srgbClr val="000000"/>
                </a:solidFill>
              </a:rPr>
            </a:br>
            <a:r>
              <a:rPr lang="en-US" sz="1100" dirty="0">
                <a:solidFill>
                  <a:srgbClr val="000000"/>
                </a:solidFill>
              </a:rPr>
              <a:t>appropriate contact at CDE</a:t>
            </a:r>
          </a:p>
          <a:p>
            <a:pPr lvl="2">
              <a:buFont typeface="Arial" panose="020B0604020202020204" pitchFamily="34" charset="0"/>
              <a:buChar char="•"/>
            </a:pPr>
            <a:r>
              <a:rPr lang="en-US" sz="1100" dirty="0">
                <a:solidFill>
                  <a:srgbClr val="000000"/>
                </a:solidFill>
              </a:rPr>
              <a:t>Email file path and include the file name</a:t>
            </a:r>
          </a:p>
          <a:p>
            <a:r>
              <a:rPr lang="en-US" sz="1100" b="1" dirty="0">
                <a:solidFill>
                  <a:srgbClr val="000000"/>
                </a:solidFill>
              </a:rPr>
              <a:t>Helpful tip</a:t>
            </a:r>
            <a:r>
              <a:rPr lang="en-US" sz="1100" dirty="0">
                <a:solidFill>
                  <a:srgbClr val="000000"/>
                </a:solidFill>
              </a:rPr>
              <a:t>: Files loaded through the browser are shared/updated faster than those loaded via the desktop app</a:t>
            </a:r>
          </a:p>
          <a:p>
            <a:r>
              <a:rPr lang="en-US" sz="1100" b="1" dirty="0">
                <a:solidFill>
                  <a:srgbClr val="000000"/>
                </a:solidFill>
              </a:rPr>
              <a:t>Optional</a:t>
            </a:r>
            <a:r>
              <a:rPr lang="en-US" sz="1100" dirty="0">
                <a:solidFill>
                  <a:srgbClr val="000000"/>
                </a:solidFill>
              </a:rPr>
              <a:t>: Each district </a:t>
            </a:r>
            <a:r>
              <a:rPr lang="en-US" sz="1100" dirty="0"/>
              <a:t>may add </a:t>
            </a:r>
            <a:r>
              <a:rPr lang="en-US" sz="1100" b="1" dirty="0"/>
              <a:t>one</a:t>
            </a:r>
            <a:r>
              <a:rPr lang="en-US" sz="1100" dirty="0"/>
              <a:t> additional user who can access all CDE Assessment folders</a:t>
            </a:r>
          </a:p>
          <a:p>
            <a:pPr lvl="1">
              <a:buFont typeface="Arial" panose="020B0604020202020204" pitchFamily="34" charset="0"/>
              <a:buChar char="•"/>
            </a:pPr>
            <a:r>
              <a:rPr lang="en-US" sz="1100" dirty="0">
                <a:solidFill>
                  <a:schemeClr val="tx1"/>
                </a:solidFill>
              </a:rPr>
              <a:t>Confirm the district allows the individual to access student PII, including assessment files and reports</a:t>
            </a:r>
          </a:p>
          <a:p>
            <a:pPr lvl="1">
              <a:buFont typeface="Arial" panose="020B0604020202020204" pitchFamily="34" charset="0"/>
              <a:buChar char="•"/>
            </a:pPr>
            <a:r>
              <a:rPr lang="en-US" sz="1100" dirty="0">
                <a:solidFill>
                  <a:schemeClr val="tx1"/>
                </a:solidFill>
              </a:rPr>
              <a:t>Email Collin Bonner at </a:t>
            </a:r>
            <a:r>
              <a:rPr lang="en-US" sz="1100" dirty="0">
                <a:hlinkClick r:id="rId2"/>
              </a:rPr>
              <a:t>bonner_c@cde.state.co.us</a:t>
            </a:r>
            <a:r>
              <a:rPr lang="en-US" sz="1100" dirty="0"/>
              <a:t> </a:t>
            </a:r>
            <a:r>
              <a:rPr lang="en-US" sz="1100" dirty="0">
                <a:solidFill>
                  <a:schemeClr val="tx1"/>
                </a:solidFill>
              </a:rPr>
              <a:t>to request/update</a:t>
            </a:r>
          </a:p>
          <a:p>
            <a:pPr lvl="1">
              <a:buFont typeface="Arial" panose="020B0604020202020204" pitchFamily="34" charset="0"/>
              <a:buChar char="•"/>
            </a:pPr>
            <a:r>
              <a:rPr lang="en-US" sz="1100" dirty="0">
                <a:solidFill>
                  <a:srgbClr val="000000"/>
                </a:solidFill>
              </a:rPr>
              <a:t>It is the DAC’s responsibility to contact CDE if the additional user should no longer have access to the CDE Assessment folders</a:t>
            </a:r>
          </a:p>
        </p:txBody>
      </p:sp>
      <p:pic>
        <p:nvPicPr>
          <p:cNvPr id="6" name="Picture 5">
            <a:extLst>
              <a:ext uri="{FF2B5EF4-FFF2-40B4-BE49-F238E27FC236}">
                <a16:creationId xmlns:a16="http://schemas.microsoft.com/office/drawing/2014/main" id="{25D27A52-E723-3D0A-BAD4-645854ADE0FA}"/>
              </a:ext>
            </a:extLst>
          </p:cNvPr>
          <p:cNvPicPr>
            <a:picLocks noChangeAspect="1"/>
          </p:cNvPicPr>
          <p:nvPr/>
        </p:nvPicPr>
        <p:blipFill>
          <a:blip r:embed="rId3"/>
          <a:stretch>
            <a:fillRect/>
          </a:stretch>
        </p:blipFill>
        <p:spPr>
          <a:xfrm>
            <a:off x="745050" y="3048312"/>
            <a:ext cx="3086100" cy="1724025"/>
          </a:xfrm>
          <a:prstGeom prst="rect">
            <a:avLst/>
          </a:prstGeom>
        </p:spPr>
      </p:pic>
      <p:sp>
        <p:nvSpPr>
          <p:cNvPr id="7" name="Diagonal Stripe 6">
            <a:hlinkClick r:id="rId4"/>
            <a:extLst>
              <a:ext uri="{FF2B5EF4-FFF2-40B4-BE49-F238E27FC236}">
                <a16:creationId xmlns:a16="http://schemas.microsoft.com/office/drawing/2014/main" id="{D93E6E9C-F357-FB54-400C-95200357D898}"/>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600" b="1" kern="0" dirty="0">
                <a:solidFill>
                  <a:prstClr val="black"/>
                </a:solidFill>
                <a:latin typeface="+mn-lt"/>
                <a:ea typeface="Roboto" panose="02000000000000000000" pitchFamily="2" charset="0"/>
                <a:cs typeface="Roboto" panose="02000000000000000000" pitchFamily="2" charset="0"/>
              </a:rPr>
              <a:t>Syncplicity User Guide</a:t>
            </a:r>
          </a:p>
        </p:txBody>
      </p:sp>
    </p:spTree>
    <p:extLst>
      <p:ext uri="{BB962C8B-B14F-4D97-AF65-F5344CB8AC3E}">
        <p14:creationId xmlns:p14="http://schemas.microsoft.com/office/powerpoint/2010/main" val="300937182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E1E32-C5EA-4FC7-921C-F3F1A07F7365}"/>
              </a:ext>
            </a:extLst>
          </p:cNvPr>
          <p:cNvSpPr>
            <a:spLocks noGrp="1"/>
          </p:cNvSpPr>
          <p:nvPr>
            <p:ph type="title"/>
          </p:nvPr>
        </p:nvSpPr>
        <p:spPr/>
        <p:txBody>
          <a:bodyPr>
            <a:normAutofit/>
          </a:bodyPr>
          <a:lstStyle/>
          <a:p>
            <a:r>
              <a:rPr lang="en-US" sz="2800" dirty="0"/>
              <a:t>Resources – </a:t>
            </a:r>
            <a:r>
              <a:rPr lang="en-US" sz="2800" dirty="0" err="1"/>
              <a:t>PAnext</a:t>
            </a:r>
            <a:r>
              <a:rPr lang="en-US" sz="2800" dirty="0"/>
              <a:t> Training Modules</a:t>
            </a:r>
          </a:p>
        </p:txBody>
      </p:sp>
      <p:sp>
        <p:nvSpPr>
          <p:cNvPr id="3" name="Content Placeholder 2">
            <a:extLst>
              <a:ext uri="{FF2B5EF4-FFF2-40B4-BE49-F238E27FC236}">
                <a16:creationId xmlns:a16="http://schemas.microsoft.com/office/drawing/2014/main" id="{2F0B57F1-2B40-48ED-975B-9475876B602B}"/>
              </a:ext>
            </a:extLst>
          </p:cNvPr>
          <p:cNvSpPr>
            <a:spLocks noGrp="1"/>
          </p:cNvSpPr>
          <p:nvPr>
            <p:ph type="body" idx="1"/>
          </p:nvPr>
        </p:nvSpPr>
        <p:spPr/>
        <p:txBody>
          <a:bodyPr>
            <a:normAutofit/>
          </a:bodyPr>
          <a:lstStyle/>
          <a:p>
            <a:pPr>
              <a:defRPr/>
            </a:pPr>
            <a:r>
              <a:rPr lang="en-US" sz="2000" dirty="0">
                <a:solidFill>
                  <a:sysClr val="windowText" lastClr="000000"/>
                </a:solidFill>
              </a:rPr>
              <a:t>The following modules are suggested for use by districts:</a:t>
            </a:r>
          </a:p>
          <a:p>
            <a:pPr marL="685800" lvl="1" indent="-342900">
              <a:lnSpc>
                <a:spcPct val="100000"/>
              </a:lnSpc>
              <a:buFont typeface="Arial" panose="020B0604020202020204" pitchFamily="34" charset="0"/>
              <a:buChar char="•"/>
              <a:defRPr/>
            </a:pPr>
            <a:r>
              <a:rPr lang="en-US" sz="1800" dirty="0">
                <a:solidFill>
                  <a:sysClr val="windowText" lastClr="000000"/>
                </a:solidFill>
                <a:latin typeface="+mn-lt"/>
              </a:rPr>
              <a:t>Welcome to </a:t>
            </a:r>
            <a:r>
              <a:rPr lang="en-US" sz="1800" dirty="0" err="1">
                <a:solidFill>
                  <a:sysClr val="windowText" lastClr="000000"/>
                </a:solidFill>
                <a:latin typeface="+mn-lt"/>
              </a:rPr>
              <a:t>PearsonAccess</a:t>
            </a:r>
            <a:r>
              <a:rPr lang="en-US" sz="1800" baseline="30000" dirty="0" err="1">
                <a:solidFill>
                  <a:sysClr val="windowText" lastClr="000000"/>
                </a:solidFill>
                <a:latin typeface="+mn-lt"/>
              </a:rPr>
              <a:t>next</a:t>
            </a:r>
            <a:endParaRPr lang="en-US" sz="1800" baseline="30000" dirty="0">
              <a:solidFill>
                <a:sysClr val="windowText" lastClr="000000"/>
              </a:solidFill>
              <a:latin typeface="+mn-lt"/>
            </a:endParaRPr>
          </a:p>
          <a:p>
            <a:pPr marL="685800" lvl="1" indent="-342900">
              <a:lnSpc>
                <a:spcPct val="100000"/>
              </a:lnSpc>
              <a:buFont typeface="Arial" panose="020B0604020202020204" pitchFamily="34" charset="0"/>
              <a:buChar char="•"/>
              <a:defRPr/>
            </a:pPr>
            <a:r>
              <a:rPr lang="en-US" sz="1800" dirty="0">
                <a:solidFill>
                  <a:sysClr val="windowText" lastClr="000000"/>
                </a:solidFill>
                <a:latin typeface="+mn-lt"/>
              </a:rPr>
              <a:t>User Accounts </a:t>
            </a:r>
          </a:p>
          <a:p>
            <a:pPr marL="685800" lvl="1" indent="-342900">
              <a:lnSpc>
                <a:spcPct val="100000"/>
              </a:lnSpc>
              <a:buFont typeface="Arial" panose="020B0604020202020204" pitchFamily="34" charset="0"/>
              <a:buChar char="•"/>
              <a:defRPr/>
            </a:pPr>
            <a:r>
              <a:rPr lang="en-US" sz="1800" dirty="0">
                <a:solidFill>
                  <a:sysClr val="windowText" lastClr="000000"/>
                </a:solidFill>
                <a:latin typeface="+mn-lt"/>
              </a:rPr>
              <a:t>Student Registration/Personal Needs Profile (SR/PNP)</a:t>
            </a:r>
          </a:p>
          <a:p>
            <a:pPr marL="685800" lvl="1" indent="-342900">
              <a:lnSpc>
                <a:spcPct val="100000"/>
              </a:lnSpc>
              <a:buFont typeface="Arial" panose="020B0604020202020204" pitchFamily="34" charset="0"/>
              <a:buChar char="•"/>
              <a:defRPr/>
            </a:pPr>
            <a:r>
              <a:rPr lang="en-US" sz="1800" dirty="0">
                <a:solidFill>
                  <a:sysClr val="windowText" lastClr="000000"/>
                </a:solidFill>
                <a:latin typeface="+mn-lt"/>
              </a:rPr>
              <a:t>Paper and Online Pre-Testing Materials Management for DACs and SACs</a:t>
            </a:r>
          </a:p>
          <a:p>
            <a:pPr marL="685800" lvl="1" indent="-342900">
              <a:lnSpc>
                <a:spcPct val="100000"/>
              </a:lnSpc>
              <a:buFont typeface="Arial" panose="020B0604020202020204" pitchFamily="34" charset="0"/>
              <a:buChar char="•"/>
              <a:defRPr/>
            </a:pPr>
            <a:r>
              <a:rPr lang="en-US" sz="1800" dirty="0">
                <a:solidFill>
                  <a:sysClr val="windowText" lastClr="000000"/>
                </a:solidFill>
                <a:latin typeface="+mn-lt"/>
              </a:rPr>
              <a:t>Assessment Coordinator Online Session Management</a:t>
            </a:r>
          </a:p>
          <a:p>
            <a:pPr marL="685800" lvl="1" indent="-342900">
              <a:lnSpc>
                <a:spcPct val="100000"/>
              </a:lnSpc>
              <a:buFont typeface="Arial" panose="020B0604020202020204" pitchFamily="34" charset="0"/>
              <a:buChar char="•"/>
              <a:defRPr/>
            </a:pPr>
            <a:r>
              <a:rPr lang="en-US" sz="1800" dirty="0">
                <a:solidFill>
                  <a:sysClr val="windowText" lastClr="000000"/>
                </a:solidFill>
                <a:latin typeface="+mn-lt"/>
              </a:rPr>
              <a:t>Test Administrator Online Session Management</a:t>
            </a:r>
          </a:p>
          <a:p>
            <a:pPr marL="685800" lvl="1" indent="-342900">
              <a:lnSpc>
                <a:spcPct val="100000"/>
              </a:lnSpc>
              <a:buFont typeface="Arial" panose="020B0604020202020204" pitchFamily="34" charset="0"/>
              <a:buChar char="•"/>
              <a:defRPr/>
            </a:pPr>
            <a:r>
              <a:rPr lang="en-US" sz="1800" dirty="0">
                <a:solidFill>
                  <a:sysClr val="windowText" lastClr="000000"/>
                </a:solidFill>
                <a:latin typeface="+mn-lt"/>
              </a:rPr>
              <a:t>Additional Orders</a:t>
            </a:r>
          </a:p>
          <a:p>
            <a:pPr marL="685800" lvl="1" indent="-342900">
              <a:lnSpc>
                <a:spcPct val="100000"/>
              </a:lnSpc>
              <a:buFont typeface="Arial" panose="020B0604020202020204" pitchFamily="34" charset="0"/>
              <a:buChar char="•"/>
              <a:defRPr/>
            </a:pPr>
            <a:r>
              <a:rPr lang="en-US" sz="1800" dirty="0">
                <a:solidFill>
                  <a:sysClr val="windowText" lastClr="000000"/>
                </a:solidFill>
                <a:latin typeface="+mn-lt"/>
              </a:rPr>
              <a:t>Post-Testing Materials Management for DACs and SACs</a:t>
            </a:r>
          </a:p>
          <a:p>
            <a:pPr marL="685800" lvl="1" indent="-342900">
              <a:lnSpc>
                <a:spcPct val="100000"/>
              </a:lnSpc>
              <a:buFont typeface="Arial" panose="020B0604020202020204" pitchFamily="34" charset="0"/>
              <a:buChar char="•"/>
              <a:defRPr/>
            </a:pPr>
            <a:r>
              <a:rPr lang="en-US" sz="1800" dirty="0">
                <a:solidFill>
                  <a:sysClr val="windowText" lastClr="000000"/>
                </a:solidFill>
                <a:latin typeface="+mn-lt"/>
              </a:rPr>
              <a:t>Post-Testing Data Clean-up</a:t>
            </a:r>
            <a:endParaRPr lang="en-US" sz="1800" i="1" dirty="0">
              <a:solidFill>
                <a:sysClr val="windowText" lastClr="000000"/>
              </a:solidFill>
              <a:latin typeface="+mn-lt"/>
            </a:endParaRPr>
          </a:p>
        </p:txBody>
      </p:sp>
      <p:sp>
        <p:nvSpPr>
          <p:cNvPr id="4" name="Slide Number Placeholder 3">
            <a:extLst>
              <a:ext uri="{FF2B5EF4-FFF2-40B4-BE49-F238E27FC236}">
                <a16:creationId xmlns:a16="http://schemas.microsoft.com/office/drawing/2014/main" id="{7086087B-D2E7-4FA8-ABBC-E451210B5C9C}"/>
              </a:ext>
            </a:extLst>
          </p:cNvPr>
          <p:cNvSpPr>
            <a:spLocks noGrp="1"/>
          </p:cNvSpPr>
          <p:nvPr>
            <p:ph type="sldNum" idx="12"/>
          </p:nvPr>
        </p:nvSpPr>
        <p:spPr/>
        <p:txBody>
          <a:bodyPr>
            <a:normAutofit/>
          </a:bodyPr>
          <a:lstStyle/>
          <a:p>
            <a:fld id="{C479D5F6-EDCB-402A-AC08-4943A1820E8F}" type="slidenum">
              <a:rPr lang="en-US" smtClean="0"/>
              <a:pPr/>
              <a:t>210</a:t>
            </a:fld>
            <a:endParaRPr lang="en-US" dirty="0"/>
          </a:p>
        </p:txBody>
      </p:sp>
      <p:sp>
        <p:nvSpPr>
          <p:cNvPr id="6" name="Diagonal Stripe 5">
            <a:hlinkClick r:id="rId2"/>
            <a:extLst>
              <a:ext uri="{FF2B5EF4-FFF2-40B4-BE49-F238E27FC236}">
                <a16:creationId xmlns:a16="http://schemas.microsoft.com/office/drawing/2014/main" id="{4B7D9BAA-2AFD-9E3B-28CB-BCA7828C22A1}"/>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600" b="1" kern="0" dirty="0">
                <a:solidFill>
                  <a:prstClr val="black"/>
                </a:solidFill>
                <a:latin typeface="+mn-lt"/>
                <a:ea typeface="Roboto" panose="02000000000000000000" pitchFamily="2" charset="0"/>
                <a:cs typeface="Roboto" panose="02000000000000000000" pitchFamily="2" charset="0"/>
              </a:rPr>
              <a:t>Training Modules</a:t>
            </a:r>
          </a:p>
        </p:txBody>
      </p:sp>
    </p:spTree>
    <p:extLst>
      <p:ext uri="{BB962C8B-B14F-4D97-AF65-F5344CB8AC3E}">
        <p14:creationId xmlns:p14="http://schemas.microsoft.com/office/powerpoint/2010/main" val="35452472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1CEE8-DA74-4901-9BD3-6C739932ADEF}"/>
              </a:ext>
            </a:extLst>
          </p:cNvPr>
          <p:cNvSpPr>
            <a:spLocks noGrp="1"/>
          </p:cNvSpPr>
          <p:nvPr>
            <p:ph type="title"/>
          </p:nvPr>
        </p:nvSpPr>
        <p:spPr/>
        <p:txBody>
          <a:bodyPr>
            <a:normAutofit/>
          </a:bodyPr>
          <a:lstStyle/>
          <a:p>
            <a:r>
              <a:rPr lang="en-US" sz="2800" dirty="0"/>
              <a:t>Customer Support</a:t>
            </a:r>
          </a:p>
        </p:txBody>
      </p:sp>
      <p:sp>
        <p:nvSpPr>
          <p:cNvPr id="3" name="Content Placeholder 2">
            <a:extLst>
              <a:ext uri="{FF2B5EF4-FFF2-40B4-BE49-F238E27FC236}">
                <a16:creationId xmlns:a16="http://schemas.microsoft.com/office/drawing/2014/main" id="{EBCBB383-F9A4-4B2C-A0AD-AA892980D50E}"/>
              </a:ext>
            </a:extLst>
          </p:cNvPr>
          <p:cNvSpPr>
            <a:spLocks noGrp="1"/>
          </p:cNvSpPr>
          <p:nvPr>
            <p:ph type="body" idx="1"/>
          </p:nvPr>
        </p:nvSpPr>
        <p:spPr>
          <a:xfrm>
            <a:off x="311702" y="1039446"/>
            <a:ext cx="8487741" cy="3266831"/>
          </a:xfrm>
        </p:spPr>
        <p:txBody>
          <a:bodyPr numCol="2">
            <a:normAutofit/>
          </a:bodyPr>
          <a:lstStyle/>
          <a:p>
            <a:pPr marL="0" indent="0" fontAlgn="base">
              <a:lnSpc>
                <a:spcPct val="150000"/>
              </a:lnSpc>
              <a:spcBef>
                <a:spcPct val="0"/>
              </a:spcBef>
              <a:spcAft>
                <a:spcPct val="0"/>
              </a:spcAft>
              <a:buSzPct val="80000"/>
              <a:buNone/>
              <a:defRPr/>
            </a:pPr>
            <a:r>
              <a:rPr lang="en-US" altLang="en-US" sz="1800" dirty="0">
                <a:solidFill>
                  <a:prstClr val="black"/>
                </a:solidFill>
              </a:rPr>
              <a:t>Contact support for assistance with:</a:t>
            </a:r>
          </a:p>
          <a:p>
            <a:pPr marL="285750" indent="-285750" fontAlgn="base">
              <a:lnSpc>
                <a:spcPct val="150000"/>
              </a:lnSpc>
              <a:spcBef>
                <a:spcPct val="0"/>
              </a:spcBef>
              <a:spcAft>
                <a:spcPct val="0"/>
              </a:spcAft>
              <a:buSzPct val="80000"/>
              <a:defRPr/>
            </a:pPr>
            <a:r>
              <a:rPr lang="en-US" altLang="en-US" sz="1800" dirty="0">
                <a:solidFill>
                  <a:prstClr val="black"/>
                </a:solidFill>
              </a:rPr>
              <a:t>Navigating </a:t>
            </a:r>
            <a:r>
              <a:rPr lang="en-US" sz="1800" dirty="0">
                <a:solidFill>
                  <a:prstClr val="black"/>
                </a:solidFill>
              </a:rPr>
              <a:t>PearsonAccess</a:t>
            </a:r>
            <a:r>
              <a:rPr lang="en-US" sz="1800" baseline="30000" dirty="0">
                <a:solidFill>
                  <a:prstClr val="black"/>
                </a:solidFill>
              </a:rPr>
              <a:t>next </a:t>
            </a:r>
            <a:r>
              <a:rPr lang="en-US" altLang="en-US" sz="1800" dirty="0">
                <a:solidFill>
                  <a:prstClr val="black"/>
                </a:solidFill>
              </a:rPr>
              <a:t>and the Training Site</a:t>
            </a:r>
          </a:p>
          <a:p>
            <a:pPr marL="285750" indent="-285750" fontAlgn="base">
              <a:lnSpc>
                <a:spcPct val="150000"/>
              </a:lnSpc>
              <a:spcBef>
                <a:spcPct val="0"/>
              </a:spcBef>
              <a:spcAft>
                <a:spcPct val="0"/>
              </a:spcAft>
              <a:buSzPct val="80000"/>
              <a:defRPr/>
            </a:pPr>
            <a:r>
              <a:rPr lang="en-US" altLang="en-US" sz="1800" dirty="0">
                <a:solidFill>
                  <a:prstClr val="black"/>
                </a:solidFill>
              </a:rPr>
              <a:t>Managing student registration data</a:t>
            </a:r>
          </a:p>
          <a:p>
            <a:pPr marL="285750" indent="-285750" fontAlgn="base">
              <a:lnSpc>
                <a:spcPct val="150000"/>
              </a:lnSpc>
              <a:spcBef>
                <a:spcPct val="0"/>
              </a:spcBef>
              <a:spcAft>
                <a:spcPct val="0"/>
              </a:spcAft>
              <a:buSzPct val="80000"/>
              <a:defRPr/>
            </a:pPr>
            <a:r>
              <a:rPr lang="en-US" altLang="en-US" sz="1800" dirty="0">
                <a:solidFill>
                  <a:prstClr val="black"/>
                </a:solidFill>
              </a:rPr>
              <a:t>Setting up test sessions</a:t>
            </a:r>
          </a:p>
          <a:p>
            <a:pPr marL="285750" indent="-285750" fontAlgn="base">
              <a:lnSpc>
                <a:spcPct val="150000"/>
              </a:lnSpc>
              <a:spcBef>
                <a:spcPct val="0"/>
              </a:spcBef>
              <a:spcAft>
                <a:spcPct val="0"/>
              </a:spcAft>
              <a:buSzPct val="80000"/>
              <a:defRPr/>
            </a:pPr>
            <a:r>
              <a:rPr lang="en-US" altLang="en-US" sz="1800" dirty="0">
                <a:solidFill>
                  <a:prstClr val="black"/>
                </a:solidFill>
              </a:rPr>
              <a:t>Managing user IDs and passwords</a:t>
            </a:r>
          </a:p>
          <a:p>
            <a:pPr marL="285750" indent="-285750" fontAlgn="base">
              <a:lnSpc>
                <a:spcPct val="150000"/>
              </a:lnSpc>
              <a:spcBef>
                <a:spcPct val="0"/>
              </a:spcBef>
              <a:spcAft>
                <a:spcPct val="0"/>
              </a:spcAft>
              <a:buSzPct val="80000"/>
              <a:defRPr/>
            </a:pPr>
            <a:r>
              <a:rPr lang="en-US" altLang="en-US" sz="1800" dirty="0">
                <a:solidFill>
                  <a:prstClr val="black"/>
                </a:solidFill>
              </a:rPr>
              <a:t>Accessing resources</a:t>
            </a:r>
          </a:p>
          <a:p>
            <a:pPr marL="285750" indent="-285750" fontAlgn="base">
              <a:lnSpc>
                <a:spcPct val="150000"/>
              </a:lnSpc>
              <a:spcBef>
                <a:spcPct val="0"/>
              </a:spcBef>
              <a:spcAft>
                <a:spcPct val="0"/>
              </a:spcAft>
              <a:buSzPct val="80000"/>
              <a:defRPr/>
            </a:pPr>
            <a:r>
              <a:rPr lang="en-US" altLang="en-US" sz="1800" dirty="0">
                <a:solidFill>
                  <a:prstClr val="black"/>
                </a:solidFill>
              </a:rPr>
              <a:t>Setting up proctor caching</a:t>
            </a:r>
          </a:p>
          <a:p>
            <a:pPr marL="285750" indent="-285750" fontAlgn="base">
              <a:lnSpc>
                <a:spcPct val="150000"/>
              </a:lnSpc>
              <a:spcBef>
                <a:spcPct val="0"/>
              </a:spcBef>
              <a:spcAft>
                <a:spcPct val="0"/>
              </a:spcAft>
              <a:buSzPct val="80000"/>
              <a:defRPr/>
            </a:pPr>
            <a:r>
              <a:rPr lang="en-US" altLang="en-US" sz="1800" dirty="0">
                <a:solidFill>
                  <a:prstClr val="black"/>
                </a:solidFill>
              </a:rPr>
              <a:t>Submitting additional orders</a:t>
            </a:r>
          </a:p>
          <a:p>
            <a:pPr marL="285750" indent="-285750" fontAlgn="base">
              <a:lnSpc>
                <a:spcPct val="150000"/>
              </a:lnSpc>
              <a:spcBef>
                <a:spcPct val="0"/>
              </a:spcBef>
              <a:spcAft>
                <a:spcPct val="0"/>
              </a:spcAft>
              <a:buSzPct val="80000"/>
              <a:defRPr/>
            </a:pPr>
            <a:r>
              <a:rPr lang="en-US" altLang="en-US" sz="1800" dirty="0">
                <a:solidFill>
                  <a:prstClr val="black"/>
                </a:solidFill>
              </a:rPr>
              <a:t>Shipment inquiries</a:t>
            </a:r>
          </a:p>
          <a:p>
            <a:endParaRPr lang="en-US" sz="1800" dirty="0"/>
          </a:p>
        </p:txBody>
      </p:sp>
      <p:sp>
        <p:nvSpPr>
          <p:cNvPr id="4" name="Slide Number Placeholder 3">
            <a:extLst>
              <a:ext uri="{FF2B5EF4-FFF2-40B4-BE49-F238E27FC236}">
                <a16:creationId xmlns:a16="http://schemas.microsoft.com/office/drawing/2014/main" id="{1B6C7808-D9C8-4074-B9CE-E36AA30E1C7C}"/>
              </a:ext>
            </a:extLst>
          </p:cNvPr>
          <p:cNvSpPr>
            <a:spLocks noGrp="1"/>
          </p:cNvSpPr>
          <p:nvPr>
            <p:ph type="sldNum" idx="12"/>
          </p:nvPr>
        </p:nvSpPr>
        <p:spPr/>
        <p:txBody>
          <a:bodyPr>
            <a:normAutofit/>
          </a:bodyPr>
          <a:lstStyle/>
          <a:p>
            <a:fld id="{C479D5F6-EDCB-402A-AC08-4943A1820E8F}" type="slidenum">
              <a:rPr lang="en-US" smtClean="0"/>
              <a:pPr/>
              <a:t>211</a:t>
            </a:fld>
            <a:endParaRPr lang="en-US" dirty="0"/>
          </a:p>
        </p:txBody>
      </p:sp>
      <p:graphicFrame>
        <p:nvGraphicFramePr>
          <p:cNvPr id="6" name="Table 5">
            <a:extLst>
              <a:ext uri="{FF2B5EF4-FFF2-40B4-BE49-F238E27FC236}">
                <a16:creationId xmlns:a16="http://schemas.microsoft.com/office/drawing/2014/main" id="{3F5BE8F0-F2B3-49A0-BBA4-4935D71EC2EF}"/>
              </a:ext>
            </a:extLst>
          </p:cNvPr>
          <p:cNvGraphicFramePr>
            <a:graphicFrameLocks noGrp="1"/>
          </p:cNvGraphicFramePr>
          <p:nvPr>
            <p:extLst>
              <p:ext uri="{D42A27DB-BD31-4B8C-83A1-F6EECF244321}">
                <p14:modId xmlns:p14="http://schemas.microsoft.com/office/powerpoint/2010/main" val="2842489762"/>
              </p:ext>
            </p:extLst>
          </p:nvPr>
        </p:nvGraphicFramePr>
        <p:xfrm>
          <a:off x="4829004" y="2517278"/>
          <a:ext cx="3658503" cy="1669997"/>
        </p:xfrm>
        <a:graphic>
          <a:graphicData uri="http://schemas.openxmlformats.org/drawingml/2006/table">
            <a:tbl>
              <a:tblPr firstRow="1" bandRow="1">
                <a:tableStyleId>{BDBED569-4797-4DF1-A0F4-6AAB3CD982D8}</a:tableStyleId>
              </a:tblPr>
              <a:tblGrid>
                <a:gridCol w="3658503">
                  <a:extLst>
                    <a:ext uri="{9D8B030D-6E8A-4147-A177-3AD203B41FA5}">
                      <a16:colId xmlns:a16="http://schemas.microsoft.com/office/drawing/2014/main" val="3608798014"/>
                    </a:ext>
                  </a:extLst>
                </a:gridCol>
              </a:tblGrid>
              <a:tr h="278130">
                <a:tc>
                  <a:txBody>
                    <a:bodyPr/>
                    <a:lstStyle/>
                    <a:p>
                      <a:pPr algn="ctr"/>
                      <a:r>
                        <a:rPr lang="en-US" sz="1200" dirty="0"/>
                        <a:t>CMAS Support</a:t>
                      </a:r>
                      <a:endParaRPr lang="en-US" sz="1200" dirty="0">
                        <a:latin typeface="+mn-lt"/>
                      </a:endParaRPr>
                    </a:p>
                  </a:txBody>
                  <a:tcPr marL="68580" marR="68580" marT="34290" marB="34290"/>
                </a:tc>
                <a:extLst>
                  <a:ext uri="{0D108BD9-81ED-4DB2-BD59-A6C34878D82A}">
                    <a16:rowId xmlns:a16="http://schemas.microsoft.com/office/drawing/2014/main" val="3654276007"/>
                  </a:ext>
                </a:extLst>
              </a:tr>
              <a:tr h="278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chemeClr val="tx1"/>
                          </a:solidFill>
                        </a:rPr>
                        <a:t>Call Toll Free: </a:t>
                      </a:r>
                      <a:r>
                        <a:rPr lang="en-US" altLang="en-US" sz="1200" dirty="0">
                          <a:solidFill>
                            <a:schemeClr val="tx1"/>
                          </a:solidFill>
                        </a:rPr>
                        <a:t>1-888-687-4759 </a:t>
                      </a:r>
                      <a:endParaRPr lang="en-US" altLang="en-US" sz="1200" dirty="0">
                        <a:solidFill>
                          <a:schemeClr val="tx1"/>
                        </a:solidFill>
                        <a:latin typeface="+mn-lt"/>
                      </a:endParaRPr>
                    </a:p>
                  </a:txBody>
                  <a:tcPr marL="68580" marR="68580" marT="34290" marB="34290"/>
                </a:tc>
                <a:extLst>
                  <a:ext uri="{0D108BD9-81ED-4DB2-BD59-A6C34878D82A}">
                    <a16:rowId xmlns:a16="http://schemas.microsoft.com/office/drawing/2014/main" val="4015704431"/>
                  </a:ext>
                </a:extLst>
              </a:tr>
              <a:tr h="278130">
                <a:tc>
                  <a:txBody>
                    <a:bodyPr/>
                    <a:lstStyle/>
                    <a:p>
                      <a:r>
                        <a:rPr lang="en-US" sz="1200" dirty="0"/>
                        <a:t>Monday – Friday</a:t>
                      </a:r>
                      <a:endParaRPr lang="en-US" sz="1200" dirty="0">
                        <a:latin typeface="+mn-lt"/>
                      </a:endParaRPr>
                    </a:p>
                  </a:txBody>
                  <a:tcPr marL="68580" marR="68580" marT="34290" marB="34290"/>
                </a:tc>
                <a:extLst>
                  <a:ext uri="{0D108BD9-81ED-4DB2-BD59-A6C34878D82A}">
                    <a16:rowId xmlns:a16="http://schemas.microsoft.com/office/drawing/2014/main" val="3684401216"/>
                  </a:ext>
                </a:extLst>
              </a:tr>
              <a:tr h="278130">
                <a:tc>
                  <a:txBody>
                    <a:bodyPr/>
                    <a:lstStyle/>
                    <a:p>
                      <a:r>
                        <a:rPr lang="en-US" altLang="en-US" sz="1200" dirty="0">
                          <a:solidFill>
                            <a:schemeClr val="tx1"/>
                          </a:solidFill>
                        </a:rPr>
                        <a:t>7:00 am - 6:00 pm (MST)</a:t>
                      </a:r>
                      <a:endParaRPr lang="en-US" sz="1200" dirty="0">
                        <a:latin typeface="+mn-lt"/>
                      </a:endParaRPr>
                    </a:p>
                  </a:txBody>
                  <a:tcPr marL="68580" marR="68580" marT="34290" marB="34290"/>
                </a:tc>
                <a:extLst>
                  <a:ext uri="{0D108BD9-81ED-4DB2-BD59-A6C34878D82A}">
                    <a16:rowId xmlns:a16="http://schemas.microsoft.com/office/drawing/2014/main" val="1624954845"/>
                  </a:ext>
                </a:extLst>
              </a:tr>
              <a:tr h="2793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0" dirty="0">
                          <a:solidFill>
                            <a:schemeClr val="tx1"/>
                          </a:solidFill>
                          <a:hlinkClick r:id="rId2"/>
                        </a:rPr>
                        <a:t>PearsonAccess</a:t>
                      </a:r>
                      <a:r>
                        <a:rPr lang="en-US" altLang="en-US" sz="1200" b="0" baseline="30000" dirty="0">
                          <a:solidFill>
                            <a:schemeClr val="tx1"/>
                          </a:solidFill>
                          <a:hlinkClick r:id="rId2"/>
                        </a:rPr>
                        <a:t>next</a:t>
                      </a:r>
                      <a:r>
                        <a:rPr lang="en-US" altLang="en-US" sz="1200" b="0" baseline="0" dirty="0">
                          <a:solidFill>
                            <a:schemeClr val="tx1"/>
                          </a:solidFill>
                        </a:rPr>
                        <a:t> &gt; Contact COLORADO Support</a:t>
                      </a:r>
                      <a:endParaRPr lang="en-US" altLang="en-US" sz="1200" b="0" dirty="0">
                        <a:solidFill>
                          <a:schemeClr val="tx1"/>
                        </a:solidFill>
                        <a:latin typeface="+mn-lt"/>
                      </a:endParaRPr>
                    </a:p>
                  </a:txBody>
                  <a:tcPr marL="68580" marR="68580" marT="34290" marB="34290"/>
                </a:tc>
                <a:extLst>
                  <a:ext uri="{0D108BD9-81ED-4DB2-BD59-A6C34878D82A}">
                    <a16:rowId xmlns:a16="http://schemas.microsoft.com/office/drawing/2014/main" val="3632844243"/>
                  </a:ext>
                </a:extLst>
              </a:tr>
              <a:tr h="278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0" dirty="0">
                          <a:solidFill>
                            <a:schemeClr val="tx1"/>
                          </a:solidFill>
                        </a:rPr>
                        <a:t>Chat is available</a:t>
                      </a:r>
                      <a:endParaRPr lang="en-US" altLang="en-US" sz="1200" b="0" dirty="0">
                        <a:solidFill>
                          <a:schemeClr val="tx1"/>
                        </a:solidFill>
                        <a:latin typeface="+mn-lt"/>
                      </a:endParaRPr>
                    </a:p>
                  </a:txBody>
                  <a:tcPr marL="68580" marR="68580" marT="34290" marB="34290"/>
                </a:tc>
                <a:extLst>
                  <a:ext uri="{0D108BD9-81ED-4DB2-BD59-A6C34878D82A}">
                    <a16:rowId xmlns:a16="http://schemas.microsoft.com/office/drawing/2014/main" val="576051844"/>
                  </a:ext>
                </a:extLst>
              </a:tr>
            </a:tbl>
          </a:graphicData>
        </a:graphic>
      </p:graphicFrame>
    </p:spTree>
    <p:extLst>
      <p:ext uri="{BB962C8B-B14F-4D97-AF65-F5344CB8AC3E}">
        <p14:creationId xmlns:p14="http://schemas.microsoft.com/office/powerpoint/2010/main" val="21669579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23845-88D6-26BD-2FBB-A53051621BE4}"/>
              </a:ext>
            </a:extLst>
          </p:cNvPr>
          <p:cNvSpPr>
            <a:spLocks noGrp="1"/>
          </p:cNvSpPr>
          <p:nvPr>
            <p:ph type="title"/>
          </p:nvPr>
        </p:nvSpPr>
        <p:spPr/>
        <p:txBody>
          <a:bodyPr/>
          <a:lstStyle/>
          <a:p>
            <a:r>
              <a:rPr lang="en-US" sz="2800" dirty="0"/>
              <a:t>Communication</a:t>
            </a:r>
          </a:p>
        </p:txBody>
      </p:sp>
      <p:sp>
        <p:nvSpPr>
          <p:cNvPr id="3" name="Text Placeholder 2">
            <a:extLst>
              <a:ext uri="{FF2B5EF4-FFF2-40B4-BE49-F238E27FC236}">
                <a16:creationId xmlns:a16="http://schemas.microsoft.com/office/drawing/2014/main" id="{B4B5C1E4-A3F8-1F80-5858-CAD8ED325F68}"/>
              </a:ext>
            </a:extLst>
          </p:cNvPr>
          <p:cNvSpPr>
            <a:spLocks noGrp="1"/>
          </p:cNvSpPr>
          <p:nvPr>
            <p:ph type="body" idx="1"/>
          </p:nvPr>
        </p:nvSpPr>
        <p:spPr>
          <a:xfrm>
            <a:off x="311702" y="945663"/>
            <a:ext cx="8487741" cy="1626088"/>
          </a:xfrm>
        </p:spPr>
        <p:txBody>
          <a:bodyPr>
            <a:noAutofit/>
          </a:bodyPr>
          <a:lstStyle/>
          <a:p>
            <a:pPr marL="126997" indent="0">
              <a:buNone/>
            </a:pPr>
            <a:r>
              <a:rPr lang="en-US" sz="1800" dirty="0"/>
              <a:t>In addition to state policies and procedures, each LEP determines their own local policies in procedures. To ensure communication is as efficient as possible, refer to the follow communication structure:</a:t>
            </a:r>
          </a:p>
          <a:p>
            <a:endParaRPr lang="en-US" sz="1800" dirty="0"/>
          </a:p>
          <a:p>
            <a:pPr marL="344488" indent="-217488"/>
            <a:r>
              <a:rPr lang="en-US" sz="1800" dirty="0"/>
              <a:t>Schools &gt; SAC &gt; DAC &gt; CDE</a:t>
            </a:r>
          </a:p>
        </p:txBody>
      </p:sp>
      <p:sp>
        <p:nvSpPr>
          <p:cNvPr id="7" name="Content Placeholder 2">
            <a:extLst>
              <a:ext uri="{FF2B5EF4-FFF2-40B4-BE49-F238E27FC236}">
                <a16:creationId xmlns:a16="http://schemas.microsoft.com/office/drawing/2014/main" id="{70CA1619-CBAD-9BAE-EE89-D713E9243378}"/>
              </a:ext>
            </a:extLst>
          </p:cNvPr>
          <p:cNvSpPr txBox="1">
            <a:spLocks/>
          </p:cNvSpPr>
          <p:nvPr/>
        </p:nvSpPr>
        <p:spPr>
          <a:xfrm>
            <a:off x="436413" y="2761663"/>
            <a:ext cx="8319300" cy="1064380"/>
          </a:xfrm>
          <a:prstGeom prst="rect">
            <a:avLst/>
          </a:prstGeom>
          <a:noFill/>
          <a:ln>
            <a:noFill/>
          </a:ln>
        </p:spPr>
        <p:txBody>
          <a:bodyPr spcFirstLastPara="1" wrap="square" lIns="91425" tIns="91425" rIns="91425" bIns="91425" numCol="2" anchor="t" anchorCtr="0">
            <a:noAutofit/>
          </a:bodyPr>
          <a:lstStyle>
            <a:defPPr marR="0" lvl="0" algn="l" rtl="0">
              <a:lnSpc>
                <a:spcPct val="100000"/>
              </a:lnSpc>
              <a:spcBef>
                <a:spcPts val="0"/>
              </a:spcBef>
              <a:spcAft>
                <a:spcPts val="0"/>
              </a:spcAft>
            </a:defPPr>
            <a:lvl1pPr marL="457189" marR="0" lvl="0" indent="-330192" algn="l" rtl="0">
              <a:lnSpc>
                <a:spcPct val="115000"/>
              </a:lnSpc>
              <a:spcBef>
                <a:spcPts val="0"/>
              </a:spcBef>
              <a:spcAft>
                <a:spcPts val="0"/>
              </a:spcAft>
              <a:buClr>
                <a:schemeClr val="dk1"/>
              </a:buClr>
              <a:buSzPts val="1600"/>
              <a:buFont typeface="Arial" panose="020B0604020202020204" pitchFamily="34" charset="0"/>
              <a:buChar char="•"/>
              <a:defRPr sz="1600" b="0" i="0" u="none" strike="noStrike" cap="none">
                <a:solidFill>
                  <a:schemeClr val="dk1"/>
                </a:solidFill>
                <a:latin typeface="+mn-lt"/>
                <a:ea typeface="Roboto"/>
                <a:cs typeface="Roboto"/>
                <a:sym typeface="Roboto"/>
              </a:defRPr>
            </a:lvl1pPr>
            <a:lvl2pPr marL="914377" marR="0" lvl="1" indent="-317492"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566" marR="0" lvl="2" indent="-317492"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754" marR="0" lvl="3" indent="-317492"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5943" marR="0" lvl="4" indent="-317492"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131" marR="0" lvl="5" indent="-317492"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320" marR="0" lvl="6" indent="-317492"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509" marR="0" lvl="7" indent="-317492"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697" marR="0" lvl="8" indent="-317492"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233363" indent="-233363"/>
            <a:r>
              <a:rPr lang="en-US" sz="1800" dirty="0">
                <a:solidFill>
                  <a:srgbClr val="FF0000"/>
                </a:solidFill>
              </a:rPr>
              <a:t>SAC Contact Information</a:t>
            </a:r>
          </a:p>
          <a:p>
            <a:pPr marL="628638" lvl="1" indent="-171450">
              <a:buFont typeface="Arial" panose="020B0604020202020204" pitchFamily="34" charset="0"/>
              <a:buChar char="•"/>
            </a:pPr>
            <a:r>
              <a:rPr lang="en-US" sz="1800" dirty="0">
                <a:solidFill>
                  <a:srgbClr val="FF0000"/>
                </a:solidFill>
                <a:latin typeface="+mn-lt"/>
              </a:rPr>
              <a:t>Name</a:t>
            </a:r>
          </a:p>
          <a:p>
            <a:pPr marL="628638" lvl="1" indent="-171450">
              <a:buFont typeface="Arial" panose="020B0604020202020204" pitchFamily="34" charset="0"/>
              <a:buChar char="•"/>
            </a:pPr>
            <a:r>
              <a:rPr lang="en-US" sz="1800" dirty="0">
                <a:solidFill>
                  <a:srgbClr val="FF0000"/>
                </a:solidFill>
                <a:latin typeface="+mn-lt"/>
              </a:rPr>
              <a:t>Phone</a:t>
            </a:r>
          </a:p>
          <a:p>
            <a:pPr marL="628638" lvl="1" indent="-171450">
              <a:buFont typeface="Arial" panose="020B0604020202020204" pitchFamily="34" charset="0"/>
              <a:buChar char="•"/>
            </a:pPr>
            <a:r>
              <a:rPr lang="en-US" sz="1800" dirty="0">
                <a:solidFill>
                  <a:srgbClr val="FF0000"/>
                </a:solidFill>
                <a:latin typeface="+mn-lt"/>
              </a:rPr>
              <a:t>Email</a:t>
            </a:r>
          </a:p>
          <a:p>
            <a:pPr marL="233363" indent="-233363"/>
            <a:r>
              <a:rPr lang="en-US" sz="1800" dirty="0">
                <a:solidFill>
                  <a:srgbClr val="FF0000"/>
                </a:solidFill>
              </a:rPr>
              <a:t>DAC Contact Information</a:t>
            </a:r>
          </a:p>
          <a:p>
            <a:pPr marL="628638" lvl="1" indent="-171450">
              <a:buFont typeface="Arial" panose="020B0604020202020204" pitchFamily="34" charset="0"/>
              <a:buChar char="•"/>
            </a:pPr>
            <a:r>
              <a:rPr lang="en-US" sz="1800" dirty="0">
                <a:solidFill>
                  <a:srgbClr val="FF0000"/>
                </a:solidFill>
                <a:latin typeface="+mn-lt"/>
              </a:rPr>
              <a:t>Name</a:t>
            </a:r>
          </a:p>
          <a:p>
            <a:pPr marL="628638" lvl="1" indent="-171450">
              <a:buFont typeface="Arial" panose="020B0604020202020204" pitchFamily="34" charset="0"/>
              <a:buChar char="•"/>
            </a:pPr>
            <a:r>
              <a:rPr lang="en-US" sz="1800" dirty="0">
                <a:solidFill>
                  <a:srgbClr val="FF0000"/>
                </a:solidFill>
                <a:latin typeface="+mn-lt"/>
              </a:rPr>
              <a:t>Phone</a:t>
            </a:r>
          </a:p>
          <a:p>
            <a:pPr marL="628638" lvl="1" indent="-171450">
              <a:buFont typeface="Arial" panose="020B0604020202020204" pitchFamily="34" charset="0"/>
              <a:buChar char="•"/>
            </a:pPr>
            <a:r>
              <a:rPr lang="en-US" sz="1800" dirty="0">
                <a:solidFill>
                  <a:srgbClr val="FF0000"/>
                </a:solidFill>
                <a:latin typeface="+mn-lt"/>
              </a:rPr>
              <a:t>Email</a:t>
            </a:r>
          </a:p>
        </p:txBody>
      </p:sp>
    </p:spTree>
    <p:extLst>
      <p:ext uri="{BB962C8B-B14F-4D97-AF65-F5344CB8AC3E}">
        <p14:creationId xmlns:p14="http://schemas.microsoft.com/office/powerpoint/2010/main" val="62111653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dirty="0"/>
              <a:t>Thank you!</a:t>
            </a:r>
          </a:p>
        </p:txBody>
      </p:sp>
      <p:sp>
        <p:nvSpPr>
          <p:cNvPr id="3" name="Slide Number Placeholder 2"/>
          <p:cNvSpPr>
            <a:spLocks noGrp="1"/>
          </p:cNvSpPr>
          <p:nvPr>
            <p:ph type="sldNum" idx="12"/>
          </p:nvPr>
        </p:nvSpPr>
        <p:spPr/>
        <p:txBody>
          <a:bodyPr>
            <a:normAutofit/>
          </a:bodyPr>
          <a:lstStyle/>
          <a:p>
            <a:fld id="{C479D5F6-EDCB-402A-AC08-4943A1820E8F}" type="slidenum">
              <a:rPr lang="en-US" smtClean="0"/>
              <a:pPr/>
              <a:t>213</a:t>
            </a:fld>
            <a:endParaRPr lang="en-US" dirty="0"/>
          </a:p>
        </p:txBody>
      </p:sp>
    </p:spTree>
    <p:extLst>
      <p:ext uri="{BB962C8B-B14F-4D97-AF65-F5344CB8AC3E}">
        <p14:creationId xmlns:p14="http://schemas.microsoft.com/office/powerpoint/2010/main" val="940759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3CAD4-D1F6-0AA9-592A-C7FF1B4700C1}"/>
              </a:ext>
            </a:extLst>
          </p:cNvPr>
          <p:cNvSpPr>
            <a:spLocks noGrp="1"/>
          </p:cNvSpPr>
          <p:nvPr>
            <p:ph type="title"/>
          </p:nvPr>
        </p:nvSpPr>
        <p:spPr/>
        <p:txBody>
          <a:bodyPr/>
          <a:lstStyle/>
          <a:p>
            <a:r>
              <a:rPr lang="en-US" dirty="0"/>
              <a:t>Timeline and Assessment Structure</a:t>
            </a:r>
          </a:p>
        </p:txBody>
      </p:sp>
    </p:spTree>
    <p:extLst>
      <p:ext uri="{BB962C8B-B14F-4D97-AF65-F5344CB8AC3E}">
        <p14:creationId xmlns:p14="http://schemas.microsoft.com/office/powerpoint/2010/main" val="498703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a:prstGeom prst="rect">
            <a:avLst/>
          </a:prstGeom>
        </p:spPr>
        <p:txBody>
          <a:bodyPr>
            <a:normAutofit/>
          </a:bodyPr>
          <a:lstStyle/>
          <a:p>
            <a:fld id="{67726FA2-3EC9-4717-AD62-D8C823692DD3}" type="slidenum">
              <a:rPr lang="en-US" smtClean="0"/>
              <a:pPr/>
              <a:t>23</a:t>
            </a:fld>
            <a:endParaRPr lang="en-US"/>
          </a:p>
        </p:txBody>
      </p:sp>
      <p:sp>
        <p:nvSpPr>
          <p:cNvPr id="2" name="Title 1"/>
          <p:cNvSpPr>
            <a:spLocks noGrp="1"/>
          </p:cNvSpPr>
          <p:nvPr>
            <p:ph type="title"/>
          </p:nvPr>
        </p:nvSpPr>
        <p:spPr/>
        <p:txBody>
          <a:bodyPr anchor="ctr">
            <a:normAutofit/>
          </a:bodyPr>
          <a:lstStyle/>
          <a:p>
            <a:r>
              <a:rPr lang="en-US" sz="2800" dirty="0">
                <a:latin typeface="+mn-lt"/>
              </a:rPr>
              <a:t>Spring 2025 CMAS Window</a:t>
            </a:r>
          </a:p>
        </p:txBody>
      </p:sp>
      <p:graphicFrame>
        <p:nvGraphicFramePr>
          <p:cNvPr id="6" name="Content Placeholder 2" descr="Science&#10; Grades 5, 8 and 11&#10;Math&#10; Grades 3 through 8&#10;ELA&#10; Grades 3 through 8&#10;  CSLA: ELA accommodation for eligible multilingual learners &#10;  in grades 3 and 4&#10;Social Studies&#10; Grades 4 and 7&#10;  Administered only at selected schools">
            <a:extLst>
              <a:ext uri="{FF2B5EF4-FFF2-40B4-BE49-F238E27FC236}">
                <a16:creationId xmlns:a16="http://schemas.microsoft.com/office/drawing/2014/main" id="{0D1F6FF8-59FA-3EEF-03E3-B477E38FE4C7}"/>
              </a:ext>
            </a:extLst>
          </p:cNvPr>
          <p:cNvGraphicFramePr>
            <a:graphicFrameLocks noGrp="1"/>
          </p:cNvGraphicFramePr>
          <p:nvPr>
            <p:ph idx="4294967295"/>
            <p:extLst>
              <p:ext uri="{D42A27DB-BD31-4B8C-83A1-F6EECF244321}">
                <p14:modId xmlns:p14="http://schemas.microsoft.com/office/powerpoint/2010/main" val="4185217659"/>
              </p:ext>
            </p:extLst>
          </p:nvPr>
        </p:nvGraphicFramePr>
        <p:xfrm>
          <a:off x="311702" y="1326510"/>
          <a:ext cx="7604125" cy="36909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A symbol of a atom">
            <a:extLst>
              <a:ext uri="{FF2B5EF4-FFF2-40B4-BE49-F238E27FC236}">
                <a16:creationId xmlns:a16="http://schemas.microsoft.com/office/drawing/2014/main" id="{AA6A6383-54C7-1CF4-08B7-688865526AAB}"/>
              </a:ext>
            </a:extLst>
          </p:cNvPr>
          <p:cNvPicPr>
            <a:picLocks noChangeAspect="1"/>
          </p:cNvPicPr>
          <p:nvPr/>
        </p:nvPicPr>
        <p:blipFill>
          <a:blip r:embed="rId7"/>
          <a:stretch>
            <a:fillRect/>
          </a:stretch>
        </p:blipFill>
        <p:spPr>
          <a:xfrm>
            <a:off x="7139321" y="1650271"/>
            <a:ext cx="503505" cy="460676"/>
          </a:xfrm>
          <a:prstGeom prst="rect">
            <a:avLst/>
          </a:prstGeom>
        </p:spPr>
      </p:pic>
      <p:pic>
        <p:nvPicPr>
          <p:cNvPr id="9" name="Picture 8" descr="An open book">
            <a:extLst>
              <a:ext uri="{FF2B5EF4-FFF2-40B4-BE49-F238E27FC236}">
                <a16:creationId xmlns:a16="http://schemas.microsoft.com/office/drawing/2014/main" id="{C2826C4D-ECC1-E6D2-35E7-8A8B496DE310}"/>
              </a:ext>
            </a:extLst>
          </p:cNvPr>
          <p:cNvPicPr>
            <a:picLocks noChangeAspect="1"/>
          </p:cNvPicPr>
          <p:nvPr/>
        </p:nvPicPr>
        <p:blipFill>
          <a:blip r:embed="rId8"/>
          <a:stretch>
            <a:fillRect/>
          </a:stretch>
        </p:blipFill>
        <p:spPr>
          <a:xfrm>
            <a:off x="7036828" y="3342180"/>
            <a:ext cx="708492" cy="501024"/>
          </a:xfrm>
          <a:prstGeom prst="rect">
            <a:avLst/>
          </a:prstGeom>
        </p:spPr>
      </p:pic>
      <p:pic>
        <p:nvPicPr>
          <p:cNvPr id="11" name="Picture 10" descr="A group of numbers.">
            <a:extLst>
              <a:ext uri="{FF2B5EF4-FFF2-40B4-BE49-F238E27FC236}">
                <a16:creationId xmlns:a16="http://schemas.microsoft.com/office/drawing/2014/main" id="{7902BB67-9161-5FB4-890E-7FBC3D9667A4}"/>
              </a:ext>
            </a:extLst>
          </p:cNvPr>
          <p:cNvPicPr>
            <a:picLocks noChangeAspect="1"/>
          </p:cNvPicPr>
          <p:nvPr/>
        </p:nvPicPr>
        <p:blipFill>
          <a:blip r:embed="rId9"/>
          <a:stretch>
            <a:fillRect/>
          </a:stretch>
        </p:blipFill>
        <p:spPr>
          <a:xfrm>
            <a:off x="7101722" y="2434708"/>
            <a:ext cx="578704" cy="460676"/>
          </a:xfrm>
          <a:prstGeom prst="rect">
            <a:avLst/>
          </a:prstGeom>
        </p:spPr>
      </p:pic>
      <p:pic>
        <p:nvPicPr>
          <p:cNvPr id="15" name="Picture 14" descr="A globe on a stand">
            <a:extLst>
              <a:ext uri="{FF2B5EF4-FFF2-40B4-BE49-F238E27FC236}">
                <a16:creationId xmlns:a16="http://schemas.microsoft.com/office/drawing/2014/main" id="{EEC45BEA-E19B-329A-446D-62E3B87AE0E1}"/>
              </a:ext>
            </a:extLst>
          </p:cNvPr>
          <p:cNvPicPr>
            <a:picLocks noChangeAspect="1"/>
          </p:cNvPicPr>
          <p:nvPr/>
        </p:nvPicPr>
        <p:blipFill>
          <a:blip r:embed="rId10">
            <a:extLst>
              <a:ext uri="{BEBA8EAE-BF5A-486C-A8C5-ECC9F3942E4B}">
                <a14:imgProps xmlns:a14="http://schemas.microsoft.com/office/drawing/2010/main">
                  <a14:imgLayer r:embed="rId11">
                    <a14:imgEffect>
                      <a14:artisticCrisscrossEtching/>
                    </a14:imgEffect>
                    <a14:imgEffect>
                      <a14:saturation sat="0"/>
                    </a14:imgEffect>
                  </a14:imgLayer>
                </a14:imgProps>
              </a:ext>
            </a:extLst>
          </a:blip>
          <a:stretch>
            <a:fillRect/>
          </a:stretch>
        </p:blipFill>
        <p:spPr>
          <a:xfrm>
            <a:off x="7169204" y="4290001"/>
            <a:ext cx="443740" cy="548243"/>
          </a:xfrm>
          <a:prstGeom prst="rect">
            <a:avLst/>
          </a:prstGeom>
        </p:spPr>
      </p:pic>
      <p:sp>
        <p:nvSpPr>
          <p:cNvPr id="36" name="TextBox 35">
            <a:extLst>
              <a:ext uri="{FF2B5EF4-FFF2-40B4-BE49-F238E27FC236}">
                <a16:creationId xmlns:a16="http://schemas.microsoft.com/office/drawing/2014/main" id="{CC2B3821-AC97-B9CD-DA12-073E58813C21}"/>
              </a:ext>
            </a:extLst>
          </p:cNvPr>
          <p:cNvSpPr txBox="1"/>
          <p:nvPr/>
        </p:nvSpPr>
        <p:spPr>
          <a:xfrm>
            <a:off x="311703" y="980261"/>
            <a:ext cx="7230454"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800" dirty="0">
                <a:cs typeface="Calibri"/>
              </a:rPr>
              <a:t>April 7 through 25, 2025</a:t>
            </a:r>
          </a:p>
        </p:txBody>
      </p:sp>
      <p:cxnSp>
        <p:nvCxnSpPr>
          <p:cNvPr id="10" name="Straight Connector 9">
            <a:extLst>
              <a:ext uri="{FF2B5EF4-FFF2-40B4-BE49-F238E27FC236}">
                <a16:creationId xmlns:a16="http://schemas.microsoft.com/office/drawing/2014/main" id="{269F35D7-9598-F52E-771F-16439BD4787B}"/>
              </a:ext>
            </a:extLst>
          </p:cNvPr>
          <p:cNvCxnSpPr>
            <a:cxnSpLocks/>
          </p:cNvCxnSpPr>
          <p:nvPr/>
        </p:nvCxnSpPr>
        <p:spPr>
          <a:xfrm>
            <a:off x="0" y="846400"/>
            <a:ext cx="8807938" cy="0"/>
          </a:xfrm>
          <a:prstGeom prst="line">
            <a:avLst/>
          </a:prstGeom>
          <a:ln w="19050">
            <a:solidFill>
              <a:srgbClr val="55A1D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853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311701" y="1152475"/>
            <a:ext cx="4150883" cy="2747402"/>
          </a:xfrm>
        </p:spPr>
        <p:txBody>
          <a:bodyPr spcFirstLastPara="1" vert="horz" wrap="square" lIns="0" tIns="0" rIns="0" bIns="34290" rtlCol="0" anchor="t" anchorCtr="0">
            <a:noAutofit/>
          </a:bodyPr>
          <a:lstStyle/>
          <a:p>
            <a:pPr marL="0" indent="0">
              <a:lnSpc>
                <a:spcPct val="100000"/>
              </a:lnSpc>
              <a:spcAft>
                <a:spcPts val="300"/>
              </a:spcAft>
              <a:buFont typeface="Arial" panose="020B0604020202020204" pitchFamily="34" charset="0"/>
              <a:buNone/>
            </a:pPr>
            <a:r>
              <a:rPr lang="en-US" sz="1800" dirty="0">
                <a:latin typeface="+mn-lt"/>
              </a:rPr>
              <a:t>To accommodate high school assessment schedules including SAT, AP and IB exams, the grade 11 science window can open and close early</a:t>
            </a:r>
          </a:p>
          <a:p>
            <a:pPr marL="285750" indent="-285750">
              <a:lnSpc>
                <a:spcPct val="100000"/>
              </a:lnSpc>
              <a:spcAft>
                <a:spcPts val="300"/>
              </a:spcAft>
            </a:pPr>
            <a:endParaRPr lang="en-US" sz="1800" dirty="0">
              <a:latin typeface="+mn-lt"/>
            </a:endParaRPr>
          </a:p>
          <a:p>
            <a:pPr marL="285750" indent="-285750">
              <a:lnSpc>
                <a:spcPct val="100000"/>
              </a:lnSpc>
              <a:spcAft>
                <a:spcPts val="300"/>
              </a:spcAft>
            </a:pPr>
            <a:r>
              <a:rPr lang="en-US" sz="1800" dirty="0">
                <a:latin typeface="+mn-lt"/>
              </a:rPr>
              <a:t>Early window option: </a:t>
            </a:r>
            <a:r>
              <a:rPr lang="en-US" sz="1800" b="1" dirty="0">
                <a:solidFill>
                  <a:srgbClr val="488BC9"/>
                </a:solidFill>
                <a:latin typeface="+mn-lt"/>
              </a:rPr>
              <a:t>March 31 through April 18</a:t>
            </a:r>
            <a:endParaRPr lang="en-US" sz="1800" b="1" dirty="0">
              <a:solidFill>
                <a:srgbClr val="488BC9"/>
              </a:solidFill>
              <a:latin typeface="+mn-lt"/>
              <a:cs typeface="Calibri"/>
            </a:endParaRPr>
          </a:p>
          <a:p>
            <a:pPr marL="285750" indent="-285750">
              <a:lnSpc>
                <a:spcPct val="100000"/>
              </a:lnSpc>
              <a:spcAft>
                <a:spcPts val="300"/>
              </a:spcAft>
            </a:pPr>
            <a:endParaRPr lang="en-US" sz="1800" dirty="0">
              <a:latin typeface="+mn-lt"/>
            </a:endParaRPr>
          </a:p>
          <a:p>
            <a:pPr marL="285750" indent="-285750">
              <a:lnSpc>
                <a:spcPct val="100000"/>
              </a:lnSpc>
              <a:spcAft>
                <a:spcPts val="300"/>
              </a:spcAft>
            </a:pPr>
            <a:r>
              <a:rPr lang="en-US" sz="1800" dirty="0">
                <a:latin typeface="+mn-lt"/>
              </a:rPr>
              <a:t>This is an </a:t>
            </a:r>
            <a:r>
              <a:rPr lang="en-US" sz="1800" u="sng" dirty="0">
                <a:latin typeface="+mn-lt"/>
              </a:rPr>
              <a:t>early</a:t>
            </a:r>
            <a:r>
              <a:rPr lang="en-US" sz="1800" dirty="0">
                <a:latin typeface="+mn-lt"/>
              </a:rPr>
              <a:t> window – total of 3 testing weeks</a:t>
            </a:r>
            <a:endParaRPr lang="en-US" sz="1800" dirty="0">
              <a:latin typeface="+mn-lt"/>
              <a:cs typeface="Calibri"/>
            </a:endParaRPr>
          </a:p>
        </p:txBody>
      </p:sp>
      <p:sp>
        <p:nvSpPr>
          <p:cNvPr id="4" name="Slide Number Placeholder 3"/>
          <p:cNvSpPr>
            <a:spLocks noGrp="1"/>
          </p:cNvSpPr>
          <p:nvPr>
            <p:ph type="sldNum" idx="12"/>
          </p:nvPr>
        </p:nvSpPr>
        <p:spPr>
          <a:prstGeom prst="rect">
            <a:avLst/>
          </a:prstGeom>
        </p:spPr>
        <p:txBody>
          <a:bodyPr>
            <a:normAutofit/>
          </a:bodyPr>
          <a:lstStyle/>
          <a:p>
            <a:fld id="{67726FA2-3EC9-4717-AD62-D8C823692DD3}" type="slidenum">
              <a:rPr lang="en-US" smtClean="0"/>
              <a:pPr/>
              <a:t>24</a:t>
            </a:fld>
            <a:endParaRPr lang="en-US"/>
          </a:p>
        </p:txBody>
      </p:sp>
      <p:sp>
        <p:nvSpPr>
          <p:cNvPr id="2" name="Title 1"/>
          <p:cNvSpPr>
            <a:spLocks noGrp="1"/>
          </p:cNvSpPr>
          <p:nvPr>
            <p:ph type="title"/>
          </p:nvPr>
        </p:nvSpPr>
        <p:spPr/>
        <p:txBody>
          <a:bodyPr anchor="ctr">
            <a:noAutofit/>
          </a:bodyPr>
          <a:lstStyle/>
          <a:p>
            <a:r>
              <a:rPr lang="en-US" sz="2800" dirty="0">
                <a:latin typeface="+mn-lt"/>
              </a:rPr>
              <a:t>CMAS Early Grade 11 Science Window Option</a:t>
            </a:r>
          </a:p>
        </p:txBody>
      </p:sp>
      <p:sp>
        <p:nvSpPr>
          <p:cNvPr id="8" name="Title 7">
            <a:extLst>
              <a:ext uri="{FF2B5EF4-FFF2-40B4-BE49-F238E27FC236}">
                <a16:creationId xmlns:a16="http://schemas.microsoft.com/office/drawing/2014/main" id="{E7EAFF7B-7E10-EBE2-BEBA-56E5A11B9BC6}"/>
              </a:ext>
            </a:extLst>
          </p:cNvPr>
          <p:cNvSpPr txBox="1">
            <a:spLocks/>
          </p:cNvSpPr>
          <p:nvPr/>
        </p:nvSpPr>
        <p:spPr>
          <a:xfrm>
            <a:off x="123874" y="4347399"/>
            <a:ext cx="8981612" cy="26367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189" marR="0" lvl="0" indent="-317492" algn="l" rtl="0">
              <a:lnSpc>
                <a:spcPct val="115000"/>
              </a:lnSpc>
              <a:spcBef>
                <a:spcPts val="0"/>
              </a:spcBef>
              <a:spcAft>
                <a:spcPts val="0"/>
              </a:spcAft>
              <a:buClr>
                <a:schemeClr val="dk2"/>
              </a:buClr>
              <a:buSzPts val="1400"/>
              <a:buFont typeface="Arial" panose="020B0604020202020204" pitchFamily="34" charset="0"/>
              <a:buChar char="•"/>
              <a:defRPr sz="1400" b="0" i="0" u="none" strike="noStrike" cap="none">
                <a:solidFill>
                  <a:schemeClr val="tx1"/>
                </a:solidFill>
                <a:latin typeface="Arial"/>
                <a:ea typeface="Arial"/>
                <a:cs typeface="Arial"/>
                <a:sym typeface="Arial"/>
              </a:defRPr>
            </a:lvl1pPr>
            <a:lvl2pPr marL="914377" marR="0" lvl="1"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566" marR="0" lvl="2"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754" marR="0" lvl="3"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5943" marR="0" lvl="4"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131" marR="0" lvl="5"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320" marR="0" lvl="6"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509" marR="0" lvl="7"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697" marR="0" lvl="8"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pPr marL="0" indent="0">
              <a:buNone/>
            </a:pPr>
            <a:r>
              <a:rPr lang="en-US" b="1" dirty="0">
                <a:latin typeface="+mn-lt"/>
              </a:rPr>
              <a:t>Scheduling consideration:</a:t>
            </a:r>
            <a:r>
              <a:rPr lang="en-US" dirty="0">
                <a:latin typeface="+mn-lt"/>
              </a:rPr>
              <a:t> In 2024, 87.7% of grade 11 science tests were completed in one day (all units)</a:t>
            </a:r>
          </a:p>
        </p:txBody>
      </p:sp>
      <p:sp>
        <p:nvSpPr>
          <p:cNvPr id="9" name="Content Placeholder 2">
            <a:extLst>
              <a:ext uri="{FF2B5EF4-FFF2-40B4-BE49-F238E27FC236}">
                <a16:creationId xmlns:a16="http://schemas.microsoft.com/office/drawing/2014/main" id="{B0388B07-3431-1AB3-AA6C-ACCA8903011A}"/>
              </a:ext>
            </a:extLst>
          </p:cNvPr>
          <p:cNvSpPr txBox="1">
            <a:spLocks/>
          </p:cNvSpPr>
          <p:nvPr/>
        </p:nvSpPr>
        <p:spPr>
          <a:xfrm>
            <a:off x="4681416" y="1152475"/>
            <a:ext cx="4150883" cy="2747402"/>
          </a:xfrm>
          <a:prstGeom prst="rect">
            <a:avLst/>
          </a:prstGeom>
          <a:noFill/>
          <a:ln>
            <a:noFill/>
          </a:ln>
        </p:spPr>
        <p:txBody>
          <a:bodyPr spcFirstLastPara="1" vert="horz" wrap="square" lIns="0" tIns="0" rIns="0" bIns="34290" rtlCol="0" anchor="t" anchorCtr="0">
            <a:noAutofit/>
          </a:bodyPr>
          <a:lstStyle>
            <a:defPPr marR="0" lvl="0" algn="l" rtl="0">
              <a:lnSpc>
                <a:spcPct val="100000"/>
              </a:lnSpc>
              <a:spcBef>
                <a:spcPts val="0"/>
              </a:spcBef>
              <a:spcAft>
                <a:spcPts val="0"/>
              </a:spcAft>
            </a:defPPr>
            <a:lvl1pPr marL="457189" marR="0" lvl="0" indent="-317492" algn="l" rtl="0">
              <a:lnSpc>
                <a:spcPct val="115000"/>
              </a:lnSpc>
              <a:spcBef>
                <a:spcPts val="0"/>
              </a:spcBef>
              <a:spcAft>
                <a:spcPts val="0"/>
              </a:spcAft>
              <a:buClr>
                <a:schemeClr val="dk2"/>
              </a:buClr>
              <a:buSzPts val="1400"/>
              <a:buFont typeface="Arial" panose="020B0604020202020204" pitchFamily="34" charset="0"/>
              <a:buChar char="•"/>
              <a:defRPr sz="1400" b="0" i="0" u="none" strike="noStrike" cap="none">
                <a:solidFill>
                  <a:schemeClr val="tx1"/>
                </a:solidFill>
                <a:latin typeface="Arial"/>
                <a:ea typeface="Arial"/>
                <a:cs typeface="Arial"/>
                <a:sym typeface="Arial"/>
              </a:defRPr>
            </a:lvl1pPr>
            <a:lvl2pPr marL="914377" marR="0" lvl="1"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566" marR="0" lvl="2"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754" marR="0" lvl="3"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5943" marR="0" lvl="4"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131" marR="0" lvl="5"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320" marR="0" lvl="6"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509" marR="0" lvl="7"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697" marR="0" lvl="8"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pPr marL="0" indent="0">
              <a:lnSpc>
                <a:spcPct val="100000"/>
              </a:lnSpc>
              <a:spcAft>
                <a:spcPts val="300"/>
              </a:spcAft>
              <a:buNone/>
            </a:pPr>
            <a:r>
              <a:rPr lang="en-US" sz="1800" dirty="0">
                <a:latin typeface="+mn-lt"/>
              </a:rPr>
              <a:t>By </a:t>
            </a:r>
            <a:r>
              <a:rPr lang="en-US" sz="1800" b="1" dirty="0">
                <a:solidFill>
                  <a:srgbClr val="488BC9"/>
                </a:solidFill>
                <a:latin typeface="+mn-lt"/>
              </a:rPr>
              <a:t>December 15</a:t>
            </a:r>
            <a:r>
              <a:rPr lang="en-US" sz="1800" dirty="0">
                <a:latin typeface="+mn-lt"/>
              </a:rPr>
              <a:t>, DACs notify CDE of intent to participate in the early grade 11 science window</a:t>
            </a:r>
          </a:p>
          <a:p>
            <a:pPr marL="285750" indent="-285750">
              <a:lnSpc>
                <a:spcPct val="100000"/>
              </a:lnSpc>
              <a:spcAft>
                <a:spcPts val="300"/>
              </a:spcAft>
            </a:pPr>
            <a:endParaRPr lang="en-US" sz="1800" dirty="0">
              <a:latin typeface="+mn-lt"/>
            </a:endParaRPr>
          </a:p>
          <a:p>
            <a:pPr marL="285750" indent="-285750">
              <a:lnSpc>
                <a:spcPct val="100000"/>
              </a:lnSpc>
              <a:spcAft>
                <a:spcPts val="300"/>
              </a:spcAft>
            </a:pPr>
            <a:r>
              <a:rPr lang="en-US" sz="1800" dirty="0">
                <a:latin typeface="+mn-lt"/>
              </a:rPr>
              <a:t>The </a:t>
            </a:r>
            <a:r>
              <a:rPr lang="en-US" sz="1800" i="1" dirty="0">
                <a:latin typeface="+mn-lt"/>
              </a:rPr>
              <a:t>District Testing Information and Format Selections Form </a:t>
            </a:r>
            <a:r>
              <a:rPr lang="en-US" sz="1800" dirty="0">
                <a:latin typeface="+mn-lt"/>
              </a:rPr>
              <a:t>was distributed to official DACs upon their completion of the </a:t>
            </a:r>
            <a:r>
              <a:rPr lang="en-US" sz="1800" i="1" dirty="0">
                <a:latin typeface="+mn-lt"/>
              </a:rPr>
              <a:t>Spring 2025 CMAS Administration Training for DACs</a:t>
            </a:r>
          </a:p>
        </p:txBody>
      </p:sp>
    </p:spTree>
    <p:extLst>
      <p:ext uri="{BB962C8B-B14F-4D97-AF65-F5344CB8AC3E}">
        <p14:creationId xmlns:p14="http://schemas.microsoft.com/office/powerpoint/2010/main" val="2138129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r>
              <a:rPr lang="en-US" sz="2800" dirty="0">
                <a:latin typeface="+mn-lt"/>
              </a:rPr>
              <a:t>Scheduling Considerations</a:t>
            </a:r>
          </a:p>
        </p:txBody>
      </p:sp>
      <p:sp>
        <p:nvSpPr>
          <p:cNvPr id="3" name="Content Placeholder 2"/>
          <p:cNvSpPr>
            <a:spLocks noGrp="1"/>
          </p:cNvSpPr>
          <p:nvPr>
            <p:ph type="body" idx="1"/>
          </p:nvPr>
        </p:nvSpPr>
        <p:spPr>
          <a:xfrm>
            <a:off x="311701" y="1023815"/>
            <a:ext cx="5721775" cy="3329354"/>
          </a:xfrm>
        </p:spPr>
        <p:txBody>
          <a:bodyPr spcFirstLastPara="1" vert="horz" wrap="square" lIns="0" tIns="0" rIns="0" bIns="34290" rtlCol="0" anchor="t" anchorCtr="0">
            <a:noAutofit/>
          </a:bodyPr>
          <a:lstStyle/>
          <a:p>
            <a:pPr marL="0" indent="0">
              <a:lnSpc>
                <a:spcPct val="100000"/>
              </a:lnSpc>
              <a:buNone/>
            </a:pPr>
            <a:r>
              <a:rPr lang="en-US" dirty="0"/>
              <a:t>Valid online CMAS administrations in 2024, grades 3 through 8:</a:t>
            </a:r>
          </a:p>
          <a:p>
            <a:pPr marL="344488" lvl="1" indent="-165100">
              <a:lnSpc>
                <a:spcPct val="100000"/>
              </a:lnSpc>
              <a:spcBef>
                <a:spcPts val="1125"/>
              </a:spcBef>
              <a:buFont typeface="Arial" panose="020B0604020202020204" pitchFamily="34" charset="0"/>
              <a:buChar char="•"/>
            </a:pPr>
            <a:r>
              <a:rPr lang="en-US" sz="1600" dirty="0">
                <a:latin typeface="+mn-lt"/>
                <a:ea typeface="Calibri"/>
                <a:cs typeface="Calibri"/>
              </a:rPr>
              <a:t>101 </a:t>
            </a:r>
            <a:r>
              <a:rPr lang="en-US" sz="1600" b="1" dirty="0">
                <a:latin typeface="+mn-lt"/>
                <a:ea typeface="Calibri"/>
                <a:cs typeface="Calibri"/>
              </a:rPr>
              <a:t>schools </a:t>
            </a:r>
            <a:r>
              <a:rPr lang="en-US" sz="1600" i="1" dirty="0">
                <a:latin typeface="+mn-lt"/>
                <a:ea typeface="Calibri"/>
                <a:cs typeface="Calibri"/>
              </a:rPr>
              <a:t>completed </a:t>
            </a:r>
            <a:r>
              <a:rPr lang="en-US" sz="1600" dirty="0">
                <a:latin typeface="+mn-lt"/>
                <a:ea typeface="Calibri"/>
                <a:cs typeface="Calibri"/>
              </a:rPr>
              <a:t>administration of more than 50% of their CMAS tests </a:t>
            </a:r>
            <a:r>
              <a:rPr lang="en-US" sz="1600" b="1" dirty="0">
                <a:latin typeface="+mn-lt"/>
                <a:ea typeface="Calibri"/>
                <a:cs typeface="Calibri"/>
              </a:rPr>
              <a:t>before the official window opened</a:t>
            </a:r>
            <a:endParaRPr lang="en-US" sz="1600" dirty="0">
              <a:latin typeface="+mn-lt"/>
              <a:cs typeface="Calibri" panose="020F0502020204030204"/>
            </a:endParaRPr>
          </a:p>
          <a:p>
            <a:pPr marL="344488" lvl="1" indent="-165100">
              <a:lnSpc>
                <a:spcPct val="100000"/>
              </a:lnSpc>
              <a:spcBef>
                <a:spcPts val="1125"/>
              </a:spcBef>
              <a:buFont typeface="Arial" panose="020B0604020202020204" pitchFamily="34" charset="0"/>
              <a:buChar char="•"/>
            </a:pPr>
            <a:r>
              <a:rPr lang="en-US" sz="1600" dirty="0">
                <a:latin typeface="+mn-lt"/>
              </a:rPr>
              <a:t>Percent of </a:t>
            </a:r>
            <a:r>
              <a:rPr lang="en-US" sz="1600" b="1" dirty="0">
                <a:latin typeface="+mn-lt"/>
              </a:rPr>
              <a:t>schools </a:t>
            </a:r>
            <a:r>
              <a:rPr lang="en-US" sz="1600" dirty="0">
                <a:latin typeface="+mn-lt"/>
              </a:rPr>
              <a:t>that completed all CMAS by the end of:</a:t>
            </a:r>
            <a:endParaRPr lang="en-US" sz="1600" dirty="0">
              <a:latin typeface="+mn-lt"/>
              <a:cs typeface="Calibri" panose="020F0502020204030204"/>
            </a:endParaRPr>
          </a:p>
          <a:p>
            <a:pPr marL="569913" lvl="2" indent="-169863">
              <a:lnSpc>
                <a:spcPct val="100000"/>
              </a:lnSpc>
              <a:buFont typeface="Arial" panose="020B0604020202020204" pitchFamily="34" charset="0"/>
              <a:buChar char="•"/>
            </a:pPr>
            <a:r>
              <a:rPr lang="en-US" sz="1600" dirty="0">
                <a:latin typeface="+mn-lt"/>
              </a:rPr>
              <a:t>Week 1: 9.3%</a:t>
            </a:r>
            <a:endParaRPr lang="en-US" sz="1600" dirty="0">
              <a:latin typeface="+mn-lt"/>
              <a:ea typeface="Calibri"/>
              <a:cs typeface="Calibri"/>
            </a:endParaRPr>
          </a:p>
          <a:p>
            <a:pPr marL="569913" lvl="2" indent="-169863">
              <a:lnSpc>
                <a:spcPct val="100000"/>
              </a:lnSpc>
              <a:buFont typeface="Arial" panose="020B0604020202020204" pitchFamily="34" charset="0"/>
              <a:buChar char="•"/>
            </a:pPr>
            <a:r>
              <a:rPr lang="en-US" sz="1600" dirty="0">
                <a:latin typeface="+mn-lt"/>
              </a:rPr>
              <a:t>Week 2: 58.4%</a:t>
            </a:r>
            <a:endParaRPr lang="en-US" sz="1600" dirty="0">
              <a:latin typeface="+mn-lt"/>
              <a:ea typeface="Calibri"/>
              <a:cs typeface="Calibri"/>
            </a:endParaRPr>
          </a:p>
          <a:p>
            <a:pPr marL="569913" lvl="2" indent="-169863">
              <a:lnSpc>
                <a:spcPct val="100000"/>
              </a:lnSpc>
              <a:buFont typeface="Arial" panose="020B0604020202020204" pitchFamily="34" charset="0"/>
              <a:buChar char="•"/>
            </a:pPr>
            <a:r>
              <a:rPr lang="en-US" sz="1600" dirty="0">
                <a:latin typeface="+mn-lt"/>
              </a:rPr>
              <a:t>Week 3: 98.4%</a:t>
            </a:r>
            <a:endParaRPr lang="en-US" sz="1600" dirty="0">
              <a:latin typeface="+mn-lt"/>
              <a:ea typeface="Calibri"/>
              <a:cs typeface="Calibri"/>
            </a:endParaRPr>
          </a:p>
          <a:p>
            <a:pPr marL="569913" lvl="2" indent="-169863">
              <a:lnSpc>
                <a:spcPct val="100000"/>
              </a:lnSpc>
              <a:spcBef>
                <a:spcPts val="1125"/>
              </a:spcBef>
              <a:buFont typeface="Arial" panose="020B0604020202020204" pitchFamily="34" charset="0"/>
              <a:buChar char="•"/>
            </a:pPr>
            <a:r>
              <a:rPr lang="en-US" sz="1600" dirty="0">
                <a:latin typeface="+mn-lt"/>
              </a:rPr>
              <a:t>The remaining 1.6% of schools</a:t>
            </a:r>
            <a:endParaRPr lang="en-US" sz="1600" dirty="0">
              <a:latin typeface="+mn-lt"/>
              <a:cs typeface="Calibri"/>
            </a:endParaRPr>
          </a:p>
          <a:p>
            <a:pPr marL="914400" lvl="3" indent="-144463">
              <a:lnSpc>
                <a:spcPct val="100000"/>
              </a:lnSpc>
              <a:buFont typeface="Arial" panose="020B0604020202020204" pitchFamily="34" charset="0"/>
              <a:buChar char="•"/>
            </a:pPr>
            <a:r>
              <a:rPr lang="en-US" sz="1600" dirty="0">
                <a:latin typeface="+mn-lt"/>
              </a:rPr>
              <a:t>Districts that elected to use the back-end extension</a:t>
            </a:r>
            <a:endParaRPr lang="en-US" sz="1600" dirty="0">
              <a:latin typeface="+mn-lt"/>
              <a:cs typeface="Calibri"/>
            </a:endParaRPr>
          </a:p>
          <a:p>
            <a:pPr marL="914400" lvl="3" indent="-144463">
              <a:lnSpc>
                <a:spcPct val="100000"/>
              </a:lnSpc>
              <a:buFont typeface="Arial" panose="020B0604020202020204" pitchFamily="34" charset="0"/>
              <a:buChar char="•"/>
            </a:pPr>
            <a:r>
              <a:rPr lang="en-US" sz="1600" dirty="0">
                <a:latin typeface="+mn-lt"/>
              </a:rPr>
              <a:t>Marking complete tests that students did not submit properly</a:t>
            </a:r>
            <a:endParaRPr lang="en-US" sz="1600" dirty="0">
              <a:latin typeface="+mn-lt"/>
              <a:ea typeface="Calibri"/>
              <a:cs typeface="Calibri"/>
            </a:endParaRPr>
          </a:p>
        </p:txBody>
      </p:sp>
      <p:sp>
        <p:nvSpPr>
          <p:cNvPr id="4" name="Slide Number Placeholder 3"/>
          <p:cNvSpPr>
            <a:spLocks noGrp="1"/>
          </p:cNvSpPr>
          <p:nvPr>
            <p:ph type="sldNum" idx="12"/>
          </p:nvPr>
        </p:nvSpPr>
        <p:spPr>
          <a:prstGeom prst="rect">
            <a:avLst/>
          </a:prstGeom>
        </p:spPr>
        <p:txBody>
          <a:bodyPr>
            <a:normAutofit/>
          </a:bodyPr>
          <a:lstStyle/>
          <a:p>
            <a:fld id="{67726FA2-3EC9-4717-AD62-D8C823692DD3}" type="slidenum">
              <a:rPr lang="en-US" smtClean="0"/>
              <a:pPr/>
              <a:t>25</a:t>
            </a:fld>
            <a:endParaRPr lang="en-US"/>
          </a:p>
        </p:txBody>
      </p:sp>
    </p:spTree>
    <p:extLst>
      <p:ext uri="{BB962C8B-B14F-4D97-AF65-F5344CB8AC3E}">
        <p14:creationId xmlns:p14="http://schemas.microsoft.com/office/powerpoint/2010/main" val="2267688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7B6FF3A-DCA4-787C-CAB1-63486E30D525}"/>
              </a:ext>
            </a:extLst>
          </p:cNvPr>
          <p:cNvCxnSpPr>
            <a:cxnSpLocks/>
          </p:cNvCxnSpPr>
          <p:nvPr/>
        </p:nvCxnSpPr>
        <p:spPr>
          <a:xfrm>
            <a:off x="0" y="846400"/>
            <a:ext cx="8807938" cy="0"/>
          </a:xfrm>
          <a:prstGeom prst="line">
            <a:avLst/>
          </a:prstGeom>
          <a:ln w="19050">
            <a:solidFill>
              <a:srgbClr val="55A1D5"/>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idx="12"/>
          </p:nvPr>
        </p:nvSpPr>
        <p:spPr>
          <a:prstGeom prst="rect">
            <a:avLst/>
          </a:prstGeom>
        </p:spPr>
        <p:txBody>
          <a:bodyPr>
            <a:normAutofit/>
          </a:bodyPr>
          <a:lstStyle/>
          <a:p>
            <a:fld id="{67726FA2-3EC9-4717-AD62-D8C823692DD3}" type="slidenum">
              <a:rPr lang="en-US" smtClean="0"/>
              <a:pPr/>
              <a:t>26</a:t>
            </a:fld>
            <a:endParaRPr lang="en-US"/>
          </a:p>
        </p:txBody>
      </p:sp>
      <p:sp>
        <p:nvSpPr>
          <p:cNvPr id="2" name="Title 1"/>
          <p:cNvSpPr>
            <a:spLocks noGrp="1"/>
          </p:cNvSpPr>
          <p:nvPr>
            <p:ph type="title"/>
          </p:nvPr>
        </p:nvSpPr>
        <p:spPr/>
        <p:txBody>
          <a:bodyPr anchor="ctr">
            <a:noAutofit/>
          </a:bodyPr>
          <a:lstStyle/>
          <a:p>
            <a:r>
              <a:rPr lang="en-US" sz="2800" dirty="0">
                <a:latin typeface="+mn-lt"/>
              </a:rPr>
              <a:t>Scheduling Considerations</a:t>
            </a:r>
          </a:p>
        </p:txBody>
      </p:sp>
      <p:sp>
        <p:nvSpPr>
          <p:cNvPr id="3" name="Content Placeholder 2"/>
          <p:cNvSpPr>
            <a:spLocks noGrp="1"/>
          </p:cNvSpPr>
          <p:nvPr>
            <p:ph idx="4294967295"/>
          </p:nvPr>
        </p:nvSpPr>
        <p:spPr>
          <a:xfrm>
            <a:off x="311702" y="1086338"/>
            <a:ext cx="4721406" cy="3889468"/>
          </a:xfrm>
        </p:spPr>
        <p:txBody>
          <a:bodyPr spcFirstLastPara="1" vert="horz" wrap="square" lIns="0" tIns="0" rIns="0" bIns="34290" rtlCol="0" anchor="t" anchorCtr="0">
            <a:noAutofit/>
          </a:bodyPr>
          <a:lstStyle/>
          <a:p>
            <a:pPr marL="285750" indent="-285750">
              <a:lnSpc>
                <a:spcPct val="100000"/>
              </a:lnSpc>
              <a:buFont typeface="Arial" panose="020B0604020202020204" pitchFamily="34" charset="0"/>
              <a:buChar char="•"/>
            </a:pPr>
            <a:endParaRPr lang="en-US" b="1" dirty="0">
              <a:solidFill>
                <a:schemeClr val="tx1"/>
              </a:solidFill>
              <a:ea typeface="Calibri" panose="020F0502020204030204"/>
              <a:cs typeface="Calibri" panose="020F0502020204030204"/>
            </a:endParaRPr>
          </a:p>
          <a:p>
            <a:pPr marL="285750" indent="-285750">
              <a:lnSpc>
                <a:spcPct val="100000"/>
              </a:lnSpc>
              <a:buFont typeface="Arial" panose="020B0604020202020204" pitchFamily="34" charset="0"/>
              <a:buChar char="•"/>
            </a:pPr>
            <a:r>
              <a:rPr lang="en-US" b="1" dirty="0">
                <a:solidFill>
                  <a:schemeClr val="tx1"/>
                </a:solidFill>
                <a:ea typeface="Calibri" panose="020F0502020204030204"/>
                <a:cs typeface="Calibri" panose="020F0502020204030204"/>
              </a:rPr>
              <a:t>Total ELA, math, and science tests completed by week</a:t>
            </a:r>
            <a:r>
              <a:rPr lang="en-US" dirty="0">
                <a:solidFill>
                  <a:schemeClr val="tx1"/>
                </a:solidFill>
                <a:ea typeface="Calibri" panose="020F0502020204030204"/>
                <a:cs typeface="Calibri" panose="020F0502020204030204"/>
              </a:rPr>
              <a:t> in spring 2024 (state level, </a:t>
            </a:r>
            <a:r>
              <a:rPr lang="en-US" dirty="0">
                <a:solidFill>
                  <a:schemeClr val="tx1"/>
                </a:solidFill>
              </a:rPr>
              <a:t>CMAS Grades</a:t>
            </a:r>
            <a:r>
              <a:rPr lang="en-US" dirty="0">
                <a:solidFill>
                  <a:schemeClr val="tx1"/>
                </a:solidFill>
                <a:ea typeface="Calibri" panose="020F0502020204030204"/>
                <a:cs typeface="Calibri" panose="020F0502020204030204"/>
              </a:rPr>
              <a:t> 3 through 8)</a:t>
            </a:r>
          </a:p>
          <a:p>
            <a:pPr marL="285750" indent="-285750">
              <a:lnSpc>
                <a:spcPct val="100000"/>
              </a:lnSpc>
              <a:buFont typeface="Arial" panose="020B0604020202020204" pitchFamily="34" charset="0"/>
              <a:buChar char="•"/>
            </a:pPr>
            <a:endParaRPr lang="en-US" dirty="0">
              <a:solidFill>
                <a:schemeClr val="tx1"/>
              </a:solidFill>
              <a:ea typeface="Calibri" panose="020F0502020204030204"/>
              <a:cs typeface="Calibri" panose="020F0502020204030204"/>
            </a:endParaRPr>
          </a:p>
          <a:p>
            <a:pPr marL="285750" indent="-285750">
              <a:lnSpc>
                <a:spcPct val="100000"/>
              </a:lnSpc>
              <a:buFont typeface="Arial" panose="020B0604020202020204" pitchFamily="34" charset="0"/>
              <a:buChar char="•"/>
            </a:pPr>
            <a:r>
              <a:rPr lang="en-US" dirty="0">
                <a:solidFill>
                  <a:schemeClr val="tx1"/>
                </a:solidFill>
                <a:ea typeface="Calibri" panose="020F0502020204030204"/>
                <a:cs typeface="Calibri" panose="020F0502020204030204"/>
              </a:rPr>
              <a:t>CDE also looks at district and school completion</a:t>
            </a:r>
          </a:p>
          <a:p>
            <a:pPr marL="285750" indent="-285750">
              <a:lnSpc>
                <a:spcPct val="100000"/>
              </a:lnSpc>
              <a:buFont typeface="Arial" panose="020B0604020202020204" pitchFamily="34" charset="0"/>
              <a:buChar char="•"/>
            </a:pPr>
            <a:endParaRPr lang="en-US" dirty="0">
              <a:solidFill>
                <a:schemeClr val="tx1"/>
              </a:solidFill>
              <a:ea typeface="Calibri" panose="020F0502020204030204"/>
              <a:cs typeface="Calibri" panose="020F0502020204030204"/>
            </a:endParaRPr>
          </a:p>
          <a:p>
            <a:pPr marL="285750" indent="-285750">
              <a:lnSpc>
                <a:spcPct val="100000"/>
              </a:lnSpc>
              <a:buFont typeface="Arial" panose="020B0604020202020204" pitchFamily="34" charset="0"/>
              <a:buChar char="•"/>
            </a:pPr>
            <a:r>
              <a:rPr lang="en-US" dirty="0">
                <a:solidFill>
                  <a:schemeClr val="tx1"/>
                </a:solidFill>
                <a:ea typeface="Calibri" panose="020F0502020204030204"/>
                <a:cs typeface="Calibri" panose="020F0502020204030204"/>
              </a:rPr>
              <a:t>Extended window historically offered due to "limited device capacity"</a:t>
            </a:r>
          </a:p>
          <a:p>
            <a:pPr marL="628650" lvl="1" indent="-285750">
              <a:lnSpc>
                <a:spcPct val="100000"/>
              </a:lnSpc>
              <a:buFont typeface="Arial" panose="020B0604020202020204" pitchFamily="34" charset="0"/>
              <a:buChar char="•"/>
            </a:pPr>
            <a:r>
              <a:rPr lang="en-US" sz="1800" dirty="0">
                <a:solidFill>
                  <a:schemeClr val="tx1"/>
                </a:solidFill>
                <a:ea typeface="Calibri"/>
                <a:cs typeface="Calibri"/>
              </a:rPr>
              <a:t>Would expect to see relatively equal testing across all weeks for this reason</a:t>
            </a:r>
            <a:endParaRPr lang="en-US" sz="1800" dirty="0">
              <a:solidFill>
                <a:schemeClr val="tx1"/>
              </a:solidFill>
            </a:endParaRPr>
          </a:p>
        </p:txBody>
      </p:sp>
      <p:pic>
        <p:nvPicPr>
          <p:cNvPr id="7" name="Picture 6" descr="A pie graph showing 15.2% of tests were completed during the front extension, 44.8% of tests were completed during Week 1, 32.4% of tests were completed during Week 2, 7.2% of tests were completed during Week 3, and 0.4% of tests were completed during the back extension.">
            <a:extLst>
              <a:ext uri="{FF2B5EF4-FFF2-40B4-BE49-F238E27FC236}">
                <a16:creationId xmlns:a16="http://schemas.microsoft.com/office/drawing/2014/main" id="{1AA0A8D9-5CA8-3658-4075-4DD13A111EFE}"/>
              </a:ext>
            </a:extLst>
          </p:cNvPr>
          <p:cNvPicPr>
            <a:picLocks noChangeAspect="1"/>
          </p:cNvPicPr>
          <p:nvPr/>
        </p:nvPicPr>
        <p:blipFill>
          <a:blip r:embed="rId2"/>
          <a:srcRect l="14443" r="20882" b="4"/>
          <a:stretch/>
        </p:blipFill>
        <p:spPr>
          <a:xfrm>
            <a:off x="5420164" y="7"/>
            <a:ext cx="386931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718242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Spring 2025 Critical Dates – </a:t>
            </a:r>
            <a:r>
              <a:rPr lang="en-US" sz="2800" i="1" dirty="0"/>
              <a:t>Tentative</a:t>
            </a:r>
            <a:endParaRPr lang="en-US" sz="2800" dirty="0"/>
          </a:p>
        </p:txBody>
      </p:sp>
      <p:sp>
        <p:nvSpPr>
          <p:cNvPr id="4" name="Slide Number Placeholder 3"/>
          <p:cNvSpPr>
            <a:spLocks noGrp="1"/>
          </p:cNvSpPr>
          <p:nvPr>
            <p:ph type="sldNum" idx="12"/>
          </p:nvPr>
        </p:nvSpPr>
        <p:spPr/>
        <p:txBody>
          <a:bodyPr>
            <a:normAutofit/>
          </a:bodyPr>
          <a:lstStyle/>
          <a:p>
            <a:fld id="{C479D5F6-EDCB-402A-AC08-4943A1820E8F}" type="slidenum">
              <a:rPr lang="en-US" smtClean="0"/>
              <a:pPr/>
              <a:t>27</a:t>
            </a:fld>
            <a:r>
              <a:rPr lang="en-US" dirty="0"/>
              <a:t> </a:t>
            </a:r>
          </a:p>
        </p:txBody>
      </p:sp>
      <p:graphicFrame>
        <p:nvGraphicFramePr>
          <p:cNvPr id="5" name="Content Placeholder 4">
            <a:extLst>
              <a:ext uri="{FF2B5EF4-FFF2-40B4-BE49-F238E27FC236}">
                <a16:creationId xmlns:a16="http://schemas.microsoft.com/office/drawing/2014/main" id="{10EDB94F-1379-46C1-8828-D95FD803B327}"/>
              </a:ext>
            </a:extLst>
          </p:cNvPr>
          <p:cNvGraphicFramePr>
            <a:graphicFrameLocks noGrp="1"/>
          </p:cNvGraphicFramePr>
          <p:nvPr>
            <p:ph idx="4294967295"/>
            <p:extLst>
              <p:ext uri="{D42A27DB-BD31-4B8C-83A1-F6EECF244321}">
                <p14:modId xmlns:p14="http://schemas.microsoft.com/office/powerpoint/2010/main" val="3195418497"/>
              </p:ext>
            </p:extLst>
          </p:nvPr>
        </p:nvGraphicFramePr>
        <p:xfrm>
          <a:off x="923817" y="1280996"/>
          <a:ext cx="7296366" cy="2903220"/>
        </p:xfrm>
        <a:graphic>
          <a:graphicData uri="http://schemas.openxmlformats.org/drawingml/2006/table">
            <a:tbl>
              <a:tblPr firstRow="1" bandRow="1">
                <a:tableStyleId>{5FD0F851-EC5A-4D38-B0AD-8093EC10F338}</a:tableStyleId>
              </a:tblPr>
              <a:tblGrid>
                <a:gridCol w="3544981">
                  <a:extLst>
                    <a:ext uri="{9D8B030D-6E8A-4147-A177-3AD203B41FA5}">
                      <a16:colId xmlns:a16="http://schemas.microsoft.com/office/drawing/2014/main" val="3609024828"/>
                    </a:ext>
                  </a:extLst>
                </a:gridCol>
                <a:gridCol w="1891323">
                  <a:extLst>
                    <a:ext uri="{9D8B030D-6E8A-4147-A177-3AD203B41FA5}">
                      <a16:colId xmlns:a16="http://schemas.microsoft.com/office/drawing/2014/main" val="3586515856"/>
                    </a:ext>
                  </a:extLst>
                </a:gridCol>
                <a:gridCol w="1860062">
                  <a:extLst>
                    <a:ext uri="{9D8B030D-6E8A-4147-A177-3AD203B41FA5}">
                      <a16:colId xmlns:a16="http://schemas.microsoft.com/office/drawing/2014/main" val="4015415408"/>
                    </a:ext>
                  </a:extLst>
                </a:gridCol>
              </a:tblGrid>
              <a:tr h="457200">
                <a:tc>
                  <a:txBody>
                    <a:bodyPr/>
                    <a:lstStyle/>
                    <a:p>
                      <a:pPr algn="ctr"/>
                      <a:r>
                        <a:rPr lang="en-US" sz="1200" dirty="0">
                          <a:latin typeface="+mn-lt"/>
                        </a:rPr>
                        <a:t>Activity</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5"/>
                      </a:solidFill>
                      <a:prstDash val="solid"/>
                      <a:round/>
                      <a:headEnd type="none" w="med" len="med"/>
                      <a:tailEnd type="none" w="med" len="med"/>
                    </a:lnB>
                  </a:tcPr>
                </a:tc>
                <a:tc>
                  <a:txBody>
                    <a:bodyPr/>
                    <a:lstStyle/>
                    <a:p>
                      <a:pPr algn="ctr"/>
                      <a:r>
                        <a:rPr lang="en-US" sz="1200" dirty="0">
                          <a:latin typeface="+mn-lt"/>
                        </a:rPr>
                        <a:t>Early Grade 11</a:t>
                      </a:r>
                      <a:r>
                        <a:rPr lang="en-US" sz="1200" baseline="0" dirty="0">
                          <a:latin typeface="+mn-lt"/>
                        </a:rPr>
                        <a:t> Science</a:t>
                      </a:r>
                      <a:endParaRPr lang="en-US" dirty="0">
                        <a:latin typeface="+mn-lt"/>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5"/>
                      </a:solidFill>
                      <a:prstDash val="solid"/>
                      <a:round/>
                      <a:headEnd type="none" w="med" len="med"/>
                      <a:tailEnd type="none" w="med" len="med"/>
                    </a:lnB>
                  </a:tcPr>
                </a:tc>
                <a:tc>
                  <a:txBody>
                    <a:bodyPr/>
                    <a:lstStyle/>
                    <a:p>
                      <a:pPr algn="ctr"/>
                      <a:r>
                        <a:rPr lang="en-US" sz="1200" dirty="0">
                          <a:latin typeface="+mn-lt"/>
                        </a:rPr>
                        <a:t>Grades 3 through 8</a:t>
                      </a:r>
                      <a:endParaRPr lang="en-US" dirty="0">
                        <a:latin typeface="+mn-lt"/>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3796176093"/>
                  </a:ext>
                </a:extLst>
              </a:tr>
              <a:tr h="4572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ctr"/>
                      <a:r>
                        <a:rPr lang="en-US" sz="1200" u="none" strike="noStrike" dirty="0">
                          <a:effectLst/>
                          <a:latin typeface="+mn-lt"/>
                        </a:rPr>
                        <a:t>Submit updates through UI or SR/PNP for initial orders</a:t>
                      </a:r>
                      <a:endParaRPr lang="en-US" sz="1200" b="0" i="0" u="none" strike="noStrike" dirty="0">
                        <a:solidFill>
                          <a:srgbClr val="040404"/>
                        </a:solidFill>
                        <a:effectLst/>
                        <a:latin typeface="+mn-lt"/>
                      </a:endParaRPr>
                    </a:p>
                  </a:txBody>
                  <a:tcPr marL="6429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latin typeface="+mn-lt"/>
                        </a:rPr>
                        <a:t>January 6</a:t>
                      </a:r>
                    </a:p>
                  </a:txBody>
                  <a:tcPr marL="68580" marR="68580" marT="34290" marB="34290" anchor="ctr">
                    <a:lnL w="12700" cap="flat" cmpd="sng" algn="ctr">
                      <a:solidFill>
                        <a:schemeClr val="tx1"/>
                      </a:solidFill>
                      <a:prstDash val="solid"/>
                      <a:round/>
                      <a:headEnd type="none" w="med" len="med"/>
                      <a:tailEnd type="none" w="med" len="med"/>
                    </a:lnL>
                    <a:lnT w="381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dirty="0">
                          <a:latin typeface="+mn-lt"/>
                        </a:rPr>
                        <a:t>through 24</a:t>
                      </a:r>
                    </a:p>
                  </a:txBody>
                  <a:tcPr marL="68580" marR="68580" marT="34290" marB="34290" anchor="ctr">
                    <a:lnR w="12700" cap="flat" cmpd="sng" algn="ctr">
                      <a:solidFill>
                        <a:schemeClr val="tx1"/>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0845078"/>
                  </a:ext>
                </a:extLst>
              </a:tr>
              <a:tr h="4572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ctr"/>
                      <a:r>
                        <a:rPr lang="en-US" sz="1200" u="none" strike="noStrike" dirty="0">
                          <a:effectLst/>
                          <a:latin typeface="+mn-lt"/>
                        </a:rPr>
                        <a:t>Online test session set-up begins</a:t>
                      </a:r>
                      <a:endParaRPr lang="en-US" sz="1200" b="0" i="0" u="none" strike="noStrike" dirty="0">
                        <a:solidFill>
                          <a:srgbClr val="040404"/>
                        </a:solidFill>
                        <a:effectLst/>
                        <a:latin typeface="+mn-lt"/>
                      </a:endParaRPr>
                    </a:p>
                  </a:txBody>
                  <a:tcPr marL="6429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latin typeface="+mn-lt"/>
                        </a:rPr>
                        <a:t>January</a:t>
                      </a:r>
                    </a:p>
                  </a:txBody>
                  <a:tcPr marL="68580" marR="68580" marT="34290" marB="3429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dirty="0">
                          <a:latin typeface="+mn-lt"/>
                        </a:rPr>
                        <a:t>6</a:t>
                      </a:r>
                    </a:p>
                  </a:txBody>
                  <a:tcPr marL="68580" marR="68580" marT="34290" marB="3429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2436513"/>
                  </a:ext>
                </a:extLst>
              </a:tr>
              <a:tr h="4572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ctr"/>
                      <a:r>
                        <a:rPr lang="en-US" sz="1200" u="none" strike="noStrike" dirty="0">
                          <a:effectLst/>
                          <a:latin typeface="+mn-lt"/>
                        </a:rPr>
                        <a:t>Materials scheduled to arrive in districts</a:t>
                      </a:r>
                      <a:endParaRPr lang="en-US" sz="1200" b="0" i="0" u="none" strike="noStrike" dirty="0">
                        <a:solidFill>
                          <a:srgbClr val="040404"/>
                        </a:solidFill>
                        <a:effectLst/>
                        <a:latin typeface="+mn-lt"/>
                      </a:endParaRPr>
                    </a:p>
                  </a:txBody>
                  <a:tcPr marL="6429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b="1" dirty="0">
                          <a:latin typeface="+mn-lt"/>
                        </a:rPr>
                        <a:t>Week of</a:t>
                      </a:r>
                    </a:p>
                    <a:p>
                      <a:pPr algn="r"/>
                      <a:r>
                        <a:rPr lang="en-US" sz="1200" dirty="0">
                          <a:latin typeface="+mn-lt"/>
                        </a:rPr>
                        <a:t>Assessment Coordinator</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200" baseline="0" dirty="0">
                          <a:latin typeface="+mn-lt"/>
                        </a:rPr>
                        <a:t>materials, student </a:t>
                      </a:r>
                      <a:endParaRPr lang="en-US" sz="1200" dirty="0">
                        <a:latin typeface="+mn-lt"/>
                      </a:endParaRPr>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b="1" dirty="0">
                          <a:latin typeface="+mn-lt"/>
                        </a:rPr>
                        <a:t>March 17</a:t>
                      </a:r>
                    </a:p>
                    <a:p>
                      <a:pPr algn="l"/>
                      <a:r>
                        <a:rPr lang="en-US" sz="1200" dirty="0">
                          <a:latin typeface="+mn-lt"/>
                        </a:rPr>
                        <a:t>Kits, TAMs, student</a:t>
                      </a:r>
                    </a:p>
                    <a:p>
                      <a:pPr algn="l"/>
                      <a:r>
                        <a:rPr lang="en-US" sz="1200" baseline="0" dirty="0">
                          <a:latin typeface="+mn-lt"/>
                        </a:rPr>
                        <a:t>ID labels</a:t>
                      </a:r>
                      <a:endParaRPr lang="en-US" sz="1200" dirty="0">
                        <a:latin typeface="+mn-lt"/>
                      </a:endParaRPr>
                    </a:p>
                  </a:txBody>
                  <a:tcPr marL="68580" marR="68580" marT="34290" marB="3429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5592322"/>
                  </a:ext>
                </a:extLst>
              </a:tr>
              <a:tr h="4572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ctr"/>
                      <a:r>
                        <a:rPr lang="en-US" sz="1200" u="none" strike="noStrike" dirty="0">
                          <a:effectLst/>
                          <a:latin typeface="+mn-lt"/>
                        </a:rPr>
                        <a:t>Proctor caching test content begins</a:t>
                      </a:r>
                      <a:endParaRPr lang="en-US" sz="1200" b="0" i="0" u="none" strike="noStrike" dirty="0">
                        <a:solidFill>
                          <a:srgbClr val="040404"/>
                        </a:solidFill>
                        <a:effectLst/>
                        <a:latin typeface="+mn-lt"/>
                      </a:endParaRPr>
                    </a:p>
                  </a:txBody>
                  <a:tcPr marL="6429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solidFill>
                            <a:schemeClr val="tx1"/>
                          </a:solidFill>
                          <a:latin typeface="+mn-lt"/>
                        </a:rPr>
                        <a:t>March</a:t>
                      </a:r>
                    </a:p>
                  </a:txBody>
                  <a:tcPr marL="68580" marR="68580" marT="34290" marB="3429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dirty="0">
                          <a:solidFill>
                            <a:schemeClr val="tx1"/>
                          </a:solidFill>
                          <a:latin typeface="+mn-lt"/>
                        </a:rPr>
                        <a:t>17</a:t>
                      </a:r>
                    </a:p>
                  </a:txBody>
                  <a:tcPr marL="68580" marR="68580" marT="34290" marB="3429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2385572"/>
                  </a:ext>
                </a:extLst>
              </a:tr>
              <a:tr h="4572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ctr"/>
                      <a:r>
                        <a:rPr lang="en-US" sz="1200" u="none" strike="noStrike" dirty="0">
                          <a:effectLst/>
                          <a:latin typeface="+mn-lt"/>
                        </a:rPr>
                        <a:t>Prepare Test Sessions</a:t>
                      </a:r>
                      <a:endParaRPr lang="en-US" sz="1200" b="0" i="0" u="none" strike="noStrike" dirty="0">
                        <a:solidFill>
                          <a:srgbClr val="040404"/>
                        </a:solidFill>
                        <a:effectLst/>
                        <a:latin typeface="+mn-lt"/>
                      </a:endParaRPr>
                    </a:p>
                  </a:txBody>
                  <a:tcPr marL="6429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latin typeface="+mn-lt"/>
                        </a:rPr>
                        <a:t>March 28</a:t>
                      </a:r>
                      <a:endParaRPr lang="en-US" dirty="0">
                        <a:latin typeface="+mn-lt"/>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latin typeface="+mn-lt"/>
                        </a:rPr>
                        <a:t>April</a:t>
                      </a:r>
                      <a:r>
                        <a:rPr lang="en-US" sz="1200" baseline="0" dirty="0">
                          <a:solidFill>
                            <a:schemeClr val="tx1"/>
                          </a:solidFill>
                          <a:latin typeface="+mn-lt"/>
                        </a:rPr>
                        <a:t> 4</a:t>
                      </a:r>
                      <a:endParaRPr lang="en-US" dirty="0">
                        <a:latin typeface="+mn-lt"/>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3086762"/>
                  </a:ext>
                </a:extLst>
              </a:tr>
            </a:tbl>
          </a:graphicData>
        </a:graphic>
      </p:graphicFrame>
      <p:sp>
        <p:nvSpPr>
          <p:cNvPr id="7" name="Diagonal Stripe 6">
            <a:hlinkClick r:id="rId2"/>
            <a:extLst>
              <a:ext uri="{FF2B5EF4-FFF2-40B4-BE49-F238E27FC236}">
                <a16:creationId xmlns:a16="http://schemas.microsoft.com/office/drawing/2014/main" id="{2B860063-2AF7-28CB-FA1F-4AEB18F9D97D}"/>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200" b="1" kern="0" dirty="0">
                <a:solidFill>
                  <a:prstClr val="black"/>
                </a:solidFill>
                <a:latin typeface="+mn-lt"/>
                <a:ea typeface="Roboto" panose="02000000000000000000" pitchFamily="2" charset="0"/>
                <a:cs typeface="Roboto" panose="02000000000000000000" pitchFamily="2" charset="0"/>
              </a:rPr>
              <a:t>Critical Dates Calendar</a:t>
            </a:r>
          </a:p>
        </p:txBody>
      </p:sp>
      <p:sp>
        <p:nvSpPr>
          <p:cNvPr id="10" name="Title 7">
            <a:extLst>
              <a:ext uri="{FF2B5EF4-FFF2-40B4-BE49-F238E27FC236}">
                <a16:creationId xmlns:a16="http://schemas.microsoft.com/office/drawing/2014/main" id="{9AD2CD75-F33E-2A29-1711-6FAA333A41FC}"/>
              </a:ext>
            </a:extLst>
          </p:cNvPr>
          <p:cNvSpPr>
            <a:spLocks noGrp="1"/>
          </p:cNvSpPr>
          <p:nvPr>
            <p:ph type="title" idx="2"/>
          </p:nvPr>
        </p:nvSpPr>
        <p:spPr>
          <a:xfrm>
            <a:off x="2667875" y="4355135"/>
            <a:ext cx="3775394" cy="263677"/>
          </a:xfrm>
        </p:spPr>
        <p:txBody>
          <a:bodyPr anchor="ctr"/>
          <a:lstStyle/>
          <a:p>
            <a:pPr algn="ctr"/>
            <a:r>
              <a:rPr lang="en-US" sz="1200" dirty="0">
                <a:latin typeface="+mn-lt"/>
              </a:rPr>
              <a:t>Refer to the Critical Dates Calendar</a:t>
            </a:r>
          </a:p>
        </p:txBody>
      </p:sp>
    </p:spTree>
    <p:extLst>
      <p:ext uri="{BB962C8B-B14F-4D97-AF65-F5344CB8AC3E}">
        <p14:creationId xmlns:p14="http://schemas.microsoft.com/office/powerpoint/2010/main" val="20544292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Spring 2025 Critical Dates – </a:t>
            </a:r>
            <a:r>
              <a:rPr lang="en-US" sz="2800" i="1" dirty="0"/>
              <a:t>Tentative</a:t>
            </a:r>
            <a:endParaRPr lang="en-US" sz="2800" dirty="0"/>
          </a:p>
        </p:txBody>
      </p:sp>
      <p:sp>
        <p:nvSpPr>
          <p:cNvPr id="8" name="Title 7">
            <a:extLst>
              <a:ext uri="{FF2B5EF4-FFF2-40B4-BE49-F238E27FC236}">
                <a16:creationId xmlns:a16="http://schemas.microsoft.com/office/drawing/2014/main" id="{C4A83594-1F14-2CDB-DF1E-5E27D19F9C27}"/>
              </a:ext>
            </a:extLst>
          </p:cNvPr>
          <p:cNvSpPr>
            <a:spLocks noGrp="1"/>
          </p:cNvSpPr>
          <p:nvPr>
            <p:ph type="title" idx="2"/>
          </p:nvPr>
        </p:nvSpPr>
        <p:spPr>
          <a:xfrm>
            <a:off x="123874" y="4347399"/>
            <a:ext cx="8675569" cy="263677"/>
          </a:xfrm>
        </p:spPr>
        <p:txBody>
          <a:bodyPr anchor="ctr"/>
          <a:lstStyle/>
          <a:p>
            <a:r>
              <a:rPr lang="en-US" sz="1200" dirty="0">
                <a:latin typeface="+mn-lt"/>
              </a:rPr>
              <a:t>24-48 hours in advance of the pickup, call 1-800-823-7459 to schedule a pickup request for Pearson using their “Return Service”</a:t>
            </a:r>
          </a:p>
        </p:txBody>
      </p:sp>
      <p:sp>
        <p:nvSpPr>
          <p:cNvPr id="4" name="Slide Number Placeholder 3"/>
          <p:cNvSpPr>
            <a:spLocks noGrp="1"/>
          </p:cNvSpPr>
          <p:nvPr>
            <p:ph type="sldNum" idx="12"/>
          </p:nvPr>
        </p:nvSpPr>
        <p:spPr/>
        <p:txBody>
          <a:bodyPr>
            <a:normAutofit/>
          </a:bodyPr>
          <a:lstStyle/>
          <a:p>
            <a:fld id="{C479D5F6-EDCB-402A-AC08-4943A1820E8F}" type="slidenum">
              <a:rPr lang="en-US" smtClean="0"/>
              <a:pPr/>
              <a:t>28</a:t>
            </a:fld>
            <a:r>
              <a:rPr lang="en-US" dirty="0"/>
              <a:t> </a:t>
            </a:r>
          </a:p>
        </p:txBody>
      </p:sp>
      <p:sp>
        <p:nvSpPr>
          <p:cNvPr id="7" name="TextBox 6">
            <a:extLst>
              <a:ext uri="{FF2B5EF4-FFF2-40B4-BE49-F238E27FC236}">
                <a16:creationId xmlns:a16="http://schemas.microsoft.com/office/drawing/2014/main" id="{C339D3BA-C61B-4148-AD4F-65FF360DD0EE}"/>
              </a:ext>
            </a:extLst>
          </p:cNvPr>
          <p:cNvSpPr txBox="1"/>
          <p:nvPr/>
        </p:nvSpPr>
        <p:spPr>
          <a:xfrm>
            <a:off x="1285875" y="3728446"/>
            <a:ext cx="6572249" cy="461665"/>
          </a:xfrm>
          <a:prstGeom prst="rect">
            <a:avLst/>
          </a:prstGeom>
          <a:noFill/>
        </p:spPr>
        <p:txBody>
          <a:bodyPr wrap="square" rtlCol="0">
            <a:spAutoFit/>
          </a:bodyPr>
          <a:lstStyle/>
          <a:p>
            <a:pPr fontAlgn="base">
              <a:spcBef>
                <a:spcPct val="0"/>
              </a:spcBef>
              <a:spcAft>
                <a:spcPct val="0"/>
              </a:spcAft>
            </a:pPr>
            <a:r>
              <a:rPr lang="en-US" sz="1200" dirty="0">
                <a:solidFill>
                  <a:prstClr val="black"/>
                </a:solidFill>
                <a:ea typeface="ＭＳ Ｐゴシック" pitchFamily="34" charset="-128"/>
              </a:rPr>
              <a:t>*If scorable materials are </a:t>
            </a:r>
            <a:r>
              <a:rPr lang="en-US" sz="1200" b="1" dirty="0">
                <a:solidFill>
                  <a:prstClr val="black"/>
                </a:solidFill>
                <a:ea typeface="ＭＳ Ｐゴシック" pitchFamily="34" charset="-128"/>
              </a:rPr>
              <a:t>not</a:t>
            </a:r>
            <a:r>
              <a:rPr lang="en-US" sz="1200" dirty="0">
                <a:solidFill>
                  <a:prstClr val="black"/>
                </a:solidFill>
                <a:ea typeface="ＭＳ Ｐゴシック" pitchFamily="34" charset="-128"/>
              </a:rPr>
              <a:t> picked up by April 30,</a:t>
            </a:r>
            <a:r>
              <a:rPr lang="en-US" sz="1200" dirty="0">
                <a:solidFill>
                  <a:prstClr val="black"/>
                </a:solidFill>
              </a:rPr>
              <a:t> </a:t>
            </a:r>
            <a:r>
              <a:rPr lang="en-US" sz="1200" i="1" dirty="0">
                <a:solidFill>
                  <a:prstClr val="black"/>
                </a:solidFill>
                <a:ea typeface="ＭＳ Ｐゴシック" pitchFamily="34" charset="-128"/>
              </a:rPr>
              <a:t>there is no guarantee </a:t>
            </a:r>
            <a:r>
              <a:rPr lang="en-US" sz="1200" dirty="0">
                <a:solidFill>
                  <a:prstClr val="black"/>
                </a:solidFill>
                <a:ea typeface="ＭＳ Ｐゴシック" pitchFamily="34" charset="-128"/>
              </a:rPr>
              <a:t>that records for these PBT students </a:t>
            </a:r>
            <a:r>
              <a:rPr lang="en-US" sz="1200" b="1" dirty="0">
                <a:solidFill>
                  <a:prstClr val="black"/>
                </a:solidFill>
                <a:ea typeface="ＭＳ Ｐゴシック" pitchFamily="34" charset="-128"/>
              </a:rPr>
              <a:t>will be included in SBD or scored.</a:t>
            </a:r>
            <a:endParaRPr lang="en-US" sz="1200" dirty="0">
              <a:solidFill>
                <a:prstClr val="black"/>
              </a:solidFill>
              <a:ea typeface="ＭＳ Ｐゴシック" pitchFamily="34" charset="-128"/>
            </a:endParaRPr>
          </a:p>
        </p:txBody>
      </p:sp>
      <p:graphicFrame>
        <p:nvGraphicFramePr>
          <p:cNvPr id="9" name="Content Placeholder 4">
            <a:extLst>
              <a:ext uri="{FF2B5EF4-FFF2-40B4-BE49-F238E27FC236}">
                <a16:creationId xmlns:a16="http://schemas.microsoft.com/office/drawing/2014/main" id="{13C33074-4356-7F97-3A51-703140CDC607}"/>
              </a:ext>
            </a:extLst>
          </p:cNvPr>
          <p:cNvGraphicFramePr>
            <a:graphicFrameLocks/>
          </p:cNvGraphicFramePr>
          <p:nvPr>
            <p:extLst>
              <p:ext uri="{D42A27DB-BD31-4B8C-83A1-F6EECF244321}">
                <p14:modId xmlns:p14="http://schemas.microsoft.com/office/powerpoint/2010/main" val="1353757041"/>
              </p:ext>
            </p:extLst>
          </p:nvPr>
        </p:nvGraphicFramePr>
        <p:xfrm>
          <a:off x="1853847" y="1240894"/>
          <a:ext cx="5436304" cy="2268855"/>
        </p:xfrm>
        <a:graphic>
          <a:graphicData uri="http://schemas.openxmlformats.org/drawingml/2006/table">
            <a:tbl>
              <a:tblPr firstRow="1" bandRow="1">
                <a:tableStyleId>{5FD0F851-EC5A-4D38-B0AD-8093EC10F338}</a:tableStyleId>
              </a:tblPr>
              <a:tblGrid>
                <a:gridCol w="3544981">
                  <a:extLst>
                    <a:ext uri="{9D8B030D-6E8A-4147-A177-3AD203B41FA5}">
                      <a16:colId xmlns:a16="http://schemas.microsoft.com/office/drawing/2014/main" val="3609024828"/>
                    </a:ext>
                  </a:extLst>
                </a:gridCol>
                <a:gridCol w="1891323">
                  <a:extLst>
                    <a:ext uri="{9D8B030D-6E8A-4147-A177-3AD203B41FA5}">
                      <a16:colId xmlns:a16="http://schemas.microsoft.com/office/drawing/2014/main" val="3586515856"/>
                    </a:ext>
                  </a:extLst>
                </a:gridCol>
              </a:tblGrid>
              <a:tr h="453771">
                <a:tc>
                  <a:txBody>
                    <a:bodyPr/>
                    <a:lstStyle/>
                    <a:p>
                      <a:pPr algn="ctr"/>
                      <a:r>
                        <a:rPr lang="en-US" sz="1400" dirty="0"/>
                        <a:t>Activity</a:t>
                      </a:r>
                      <a:endParaRPr lang="en-US" sz="1400" dirty="0">
                        <a:latin typeface="+mn-lt"/>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5"/>
                      </a:solidFill>
                      <a:prstDash val="solid"/>
                      <a:round/>
                      <a:headEnd type="none" w="med" len="med"/>
                      <a:tailEnd type="none" w="med" len="med"/>
                    </a:lnB>
                  </a:tcPr>
                </a:tc>
                <a:tc>
                  <a:txBody>
                    <a:bodyPr/>
                    <a:lstStyle/>
                    <a:p>
                      <a:pPr algn="ctr"/>
                      <a:r>
                        <a:rPr lang="en-US" sz="1400" dirty="0"/>
                        <a:t>During/After Testing</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3796176093"/>
                  </a:ext>
                </a:extLst>
              </a:tr>
              <a:tr h="45377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ctr"/>
                      <a:r>
                        <a:rPr lang="en-US" sz="1400" b="0" i="0" u="none" strike="noStrike" dirty="0">
                          <a:solidFill>
                            <a:srgbClr val="040404"/>
                          </a:solidFill>
                          <a:effectLst/>
                          <a:latin typeface="+mn-lt"/>
                        </a:rPr>
                        <a:t>Additional Orders – Secure Materials</a:t>
                      </a:r>
                    </a:p>
                  </a:txBody>
                  <a:tcPr marL="6429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mn-lt"/>
                        </a:rPr>
                        <a:t>March 19</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0845078"/>
                  </a:ext>
                </a:extLst>
              </a:tr>
              <a:tr h="45377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ctr"/>
                      <a:r>
                        <a:rPr lang="en-US" sz="1400" b="0" i="0" u="none" strike="noStrike" dirty="0">
                          <a:solidFill>
                            <a:srgbClr val="040404"/>
                          </a:solidFill>
                          <a:effectLst/>
                          <a:latin typeface="+mn-lt"/>
                        </a:rPr>
                        <a:t>Additional Orders – Non-secure Materials</a:t>
                      </a:r>
                    </a:p>
                  </a:txBody>
                  <a:tcPr marL="6429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mn-lt"/>
                        </a:rPr>
                        <a:t>March 19</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2436513"/>
                  </a:ext>
                </a:extLst>
              </a:tr>
              <a:tr h="45377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ctr"/>
                      <a:r>
                        <a:rPr lang="en-US" sz="1400" b="1" i="0" u="none" strike="noStrike" dirty="0">
                          <a:solidFill>
                            <a:srgbClr val="040404"/>
                          </a:solidFill>
                          <a:effectLst/>
                          <a:latin typeface="+mn-lt"/>
                        </a:rPr>
                        <a:t>Deadline for UPS scorable </a:t>
                      </a:r>
                      <a:r>
                        <a:rPr lang="en-US" sz="1400" b="1" i="0" u="sng" strike="noStrike" dirty="0">
                          <a:solidFill>
                            <a:srgbClr val="040404"/>
                          </a:solidFill>
                          <a:effectLst/>
                          <a:latin typeface="+mn-lt"/>
                        </a:rPr>
                        <a:t>pickups</a:t>
                      </a:r>
                      <a:r>
                        <a:rPr lang="en-US" sz="1400" b="1" i="0" u="none" strike="noStrike" dirty="0">
                          <a:solidFill>
                            <a:srgbClr val="040404"/>
                          </a:solidFill>
                          <a:effectLst/>
                          <a:latin typeface="+mn-lt"/>
                        </a:rPr>
                        <a:t>*</a:t>
                      </a:r>
                    </a:p>
                  </a:txBody>
                  <a:tcPr marL="6429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baseline="0" dirty="0">
                          <a:latin typeface="+mn-lt"/>
                        </a:rPr>
                        <a:t>April 30*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5592322"/>
                  </a:ext>
                </a:extLst>
              </a:tr>
              <a:tr h="45377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ctr"/>
                      <a:r>
                        <a:rPr lang="en-US" sz="1400" b="0" i="0" u="none" strike="noStrike" dirty="0">
                          <a:solidFill>
                            <a:srgbClr val="040404"/>
                          </a:solidFill>
                          <a:effectLst/>
                          <a:latin typeface="+mn-lt"/>
                        </a:rPr>
                        <a:t>Deadline for UPS nonscorable </a:t>
                      </a:r>
                      <a:r>
                        <a:rPr lang="en-US" sz="1400" b="0" i="0" u="sng" strike="noStrike" dirty="0">
                          <a:solidFill>
                            <a:srgbClr val="040404"/>
                          </a:solidFill>
                          <a:effectLst/>
                          <a:latin typeface="+mn-lt"/>
                        </a:rPr>
                        <a:t>pickups</a:t>
                      </a:r>
                    </a:p>
                  </a:txBody>
                  <a:tcPr marL="6429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0" dirty="0">
                          <a:latin typeface="+mn-lt"/>
                        </a:rPr>
                        <a:t>May 2</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2385572"/>
                  </a:ext>
                </a:extLst>
              </a:tr>
            </a:tbl>
          </a:graphicData>
        </a:graphic>
      </p:graphicFrame>
    </p:spTree>
    <p:extLst>
      <p:ext uri="{BB962C8B-B14F-4D97-AF65-F5344CB8AC3E}">
        <p14:creationId xmlns:p14="http://schemas.microsoft.com/office/powerpoint/2010/main" val="3756372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C5877-5CF4-C7A6-04F3-785AA86C4E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D65BC3-1878-79D6-59E7-9CF30D97A86A}"/>
              </a:ext>
            </a:extLst>
          </p:cNvPr>
          <p:cNvSpPr>
            <a:spLocks noGrp="1"/>
          </p:cNvSpPr>
          <p:nvPr>
            <p:ph type="title"/>
          </p:nvPr>
        </p:nvSpPr>
        <p:spPr/>
        <p:txBody>
          <a:bodyPr>
            <a:normAutofit/>
          </a:bodyPr>
          <a:lstStyle/>
          <a:p>
            <a:r>
              <a:rPr lang="en-US" sz="2800" dirty="0"/>
              <a:t>Spring 2025 Critical Dates – </a:t>
            </a:r>
            <a:r>
              <a:rPr lang="en-US" sz="2800" i="1" dirty="0"/>
              <a:t>Tentative</a:t>
            </a:r>
            <a:endParaRPr lang="en-US" sz="2800" dirty="0"/>
          </a:p>
        </p:txBody>
      </p:sp>
      <p:sp>
        <p:nvSpPr>
          <p:cNvPr id="8" name="Title 7">
            <a:extLst>
              <a:ext uri="{FF2B5EF4-FFF2-40B4-BE49-F238E27FC236}">
                <a16:creationId xmlns:a16="http://schemas.microsoft.com/office/drawing/2014/main" id="{58A71570-7FF5-20B5-AD36-6B5F89BB175C}"/>
              </a:ext>
            </a:extLst>
          </p:cNvPr>
          <p:cNvSpPr>
            <a:spLocks noGrp="1"/>
          </p:cNvSpPr>
          <p:nvPr>
            <p:ph type="title" idx="2"/>
          </p:nvPr>
        </p:nvSpPr>
        <p:spPr>
          <a:xfrm>
            <a:off x="123874" y="4347399"/>
            <a:ext cx="8981612" cy="263677"/>
          </a:xfrm>
        </p:spPr>
        <p:txBody>
          <a:bodyPr anchor="ctr"/>
          <a:lstStyle/>
          <a:p>
            <a:r>
              <a:rPr lang="en-US" sz="1200" dirty="0">
                <a:latin typeface="+mn-lt"/>
              </a:rPr>
              <a:t>Refer to Procedures Manual Appendix K: Data Section 2: Preparing Student Data Prior to and Following Assessment Administration </a:t>
            </a:r>
          </a:p>
        </p:txBody>
      </p:sp>
      <p:sp>
        <p:nvSpPr>
          <p:cNvPr id="4" name="Slide Number Placeholder 3">
            <a:extLst>
              <a:ext uri="{FF2B5EF4-FFF2-40B4-BE49-F238E27FC236}">
                <a16:creationId xmlns:a16="http://schemas.microsoft.com/office/drawing/2014/main" id="{5B2A2C22-66E5-722B-E935-CCF632487F86}"/>
              </a:ext>
            </a:extLst>
          </p:cNvPr>
          <p:cNvSpPr>
            <a:spLocks noGrp="1"/>
          </p:cNvSpPr>
          <p:nvPr>
            <p:ph type="sldNum" idx="12"/>
          </p:nvPr>
        </p:nvSpPr>
        <p:spPr/>
        <p:txBody>
          <a:bodyPr>
            <a:normAutofit/>
          </a:bodyPr>
          <a:lstStyle/>
          <a:p>
            <a:fld id="{C479D5F6-EDCB-402A-AC08-4943A1820E8F}" type="slidenum">
              <a:rPr lang="en-US" smtClean="0"/>
              <a:pPr/>
              <a:t>29</a:t>
            </a:fld>
            <a:r>
              <a:rPr lang="en-US" dirty="0"/>
              <a:t> </a:t>
            </a:r>
          </a:p>
        </p:txBody>
      </p:sp>
      <p:graphicFrame>
        <p:nvGraphicFramePr>
          <p:cNvPr id="9" name="Content Placeholder 4">
            <a:extLst>
              <a:ext uri="{FF2B5EF4-FFF2-40B4-BE49-F238E27FC236}">
                <a16:creationId xmlns:a16="http://schemas.microsoft.com/office/drawing/2014/main" id="{EBA26265-E501-1EE6-7E0D-5FF3D7DEAD71}"/>
              </a:ext>
            </a:extLst>
          </p:cNvPr>
          <p:cNvGraphicFramePr>
            <a:graphicFrameLocks/>
          </p:cNvGraphicFramePr>
          <p:nvPr>
            <p:extLst>
              <p:ext uri="{D42A27DB-BD31-4B8C-83A1-F6EECF244321}">
                <p14:modId xmlns:p14="http://schemas.microsoft.com/office/powerpoint/2010/main" val="3196692480"/>
              </p:ext>
            </p:extLst>
          </p:nvPr>
        </p:nvGraphicFramePr>
        <p:xfrm>
          <a:off x="264469" y="1003508"/>
          <a:ext cx="8582205" cy="2987118"/>
        </p:xfrm>
        <a:graphic>
          <a:graphicData uri="http://schemas.openxmlformats.org/drawingml/2006/table">
            <a:tbl>
              <a:tblPr firstRow="1" bandRow="1">
                <a:tableStyleId>{5FD0F851-EC5A-4D38-B0AD-8093EC10F338}</a:tableStyleId>
              </a:tblPr>
              <a:tblGrid>
                <a:gridCol w="2306452">
                  <a:extLst>
                    <a:ext uri="{9D8B030D-6E8A-4147-A177-3AD203B41FA5}">
                      <a16:colId xmlns:a16="http://schemas.microsoft.com/office/drawing/2014/main" val="3609024828"/>
                    </a:ext>
                  </a:extLst>
                </a:gridCol>
                <a:gridCol w="4345354">
                  <a:extLst>
                    <a:ext uri="{9D8B030D-6E8A-4147-A177-3AD203B41FA5}">
                      <a16:colId xmlns:a16="http://schemas.microsoft.com/office/drawing/2014/main" val="3586515856"/>
                    </a:ext>
                  </a:extLst>
                </a:gridCol>
                <a:gridCol w="1930399">
                  <a:extLst>
                    <a:ext uri="{9D8B030D-6E8A-4147-A177-3AD203B41FA5}">
                      <a16:colId xmlns:a16="http://schemas.microsoft.com/office/drawing/2014/main" val="272358646"/>
                    </a:ext>
                  </a:extLst>
                </a:gridCol>
              </a:tblGrid>
              <a:tr h="53614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400" b="1" i="0" u="none" strike="noStrike" dirty="0">
                          <a:solidFill>
                            <a:schemeClr val="tx1"/>
                          </a:solidFill>
                          <a:effectLst/>
                          <a:latin typeface="+mn-lt"/>
                        </a:rPr>
                        <a:t>Description</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5"/>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400" b="1" i="0" u="none" strike="noStrike" dirty="0">
                          <a:solidFill>
                            <a:schemeClr val="tx1"/>
                          </a:solidFill>
                          <a:effectLst/>
                          <a:latin typeface="+mn-lt"/>
                        </a:rPr>
                        <a:t>Post</a:t>
                      </a:r>
                      <a:r>
                        <a:rPr lang="en-US" sz="1400" b="1" i="0" u="none" strike="noStrike" baseline="0" dirty="0">
                          <a:solidFill>
                            <a:schemeClr val="tx1"/>
                          </a:solidFill>
                          <a:effectLst/>
                          <a:latin typeface="+mn-lt"/>
                        </a:rPr>
                        <a:t> Testing </a:t>
                      </a:r>
                      <a:r>
                        <a:rPr lang="en-US" sz="1400" b="1" i="0" u="none" strike="noStrike" dirty="0">
                          <a:solidFill>
                            <a:schemeClr val="tx1"/>
                          </a:solidFill>
                          <a:effectLst/>
                          <a:latin typeface="+mn-lt"/>
                        </a:rPr>
                        <a:t>Clean-up Tasks</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5"/>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400" b="1" i="0" u="none" strike="noStrike" dirty="0">
                          <a:solidFill>
                            <a:schemeClr val="tx1"/>
                          </a:solidFill>
                          <a:effectLst/>
                          <a:latin typeface="+mn-lt"/>
                        </a:rPr>
                        <a:t>Window Dates</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3796176093"/>
                  </a:ext>
                </a:extLst>
              </a:tr>
              <a:tr h="156465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400" b="0" i="0" u="none" strike="noStrike" baseline="0" dirty="0">
                          <a:solidFill>
                            <a:srgbClr val="040404"/>
                          </a:solidFill>
                          <a:effectLst/>
                          <a:latin typeface="+mn-lt"/>
                        </a:rPr>
                        <a:t>PAnext Clean-up (School and District)*</a:t>
                      </a:r>
                      <a:endParaRPr lang="en-US" sz="1400" b="0" i="0" u="none" strike="noStrike" dirty="0">
                        <a:solidFill>
                          <a:srgbClr val="040404"/>
                        </a:solidFill>
                        <a:effectLst/>
                        <a:latin typeface="+mn-lt"/>
                      </a:endParaRPr>
                    </a:p>
                  </a:txBody>
                  <a:tcPr marL="6429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400" b="0" i="0" u="none" strike="noStrike" dirty="0">
                          <a:solidFill>
                            <a:srgbClr val="040404"/>
                          </a:solidFill>
                          <a:effectLst/>
                          <a:latin typeface="+mn-lt"/>
                        </a:rPr>
                        <a:t>Confirm Student Registrations and Demographics</a:t>
                      </a:r>
                    </a:p>
                    <a:p>
                      <a:pPr algn="ctr" rtl="0" fontAlgn="ctr"/>
                      <a:r>
                        <a:rPr lang="en-US" sz="1400" b="0" i="0" u="none" strike="noStrike" dirty="0">
                          <a:solidFill>
                            <a:srgbClr val="040404"/>
                          </a:solidFill>
                          <a:effectLst/>
                          <a:latin typeface="+mn-lt"/>
                        </a:rPr>
                        <a:t>Update Used</a:t>
                      </a:r>
                      <a:r>
                        <a:rPr lang="en-US" sz="1400" b="0" i="0" u="none" strike="noStrike" baseline="0" dirty="0">
                          <a:solidFill>
                            <a:srgbClr val="040404"/>
                          </a:solidFill>
                          <a:effectLst/>
                          <a:latin typeface="+mn-lt"/>
                        </a:rPr>
                        <a:t> Accommodations</a:t>
                      </a:r>
                      <a:endParaRPr lang="en-US" sz="1400" b="0" i="0" u="none" strike="noStrike" dirty="0">
                        <a:solidFill>
                          <a:srgbClr val="040404"/>
                        </a:solidFill>
                        <a:effectLst/>
                        <a:latin typeface="+mn-lt"/>
                      </a:endParaRPr>
                    </a:p>
                    <a:p>
                      <a:pPr algn="ctr" rtl="0" fontAlgn="ctr"/>
                      <a:r>
                        <a:rPr lang="en-US" sz="1400" b="0" i="0" u="none" strike="noStrike" dirty="0">
                          <a:solidFill>
                            <a:srgbClr val="040404"/>
                          </a:solidFill>
                          <a:effectLst/>
                          <a:latin typeface="+mn-lt"/>
                        </a:rPr>
                        <a:t>Mark</a:t>
                      </a:r>
                      <a:r>
                        <a:rPr lang="en-US" sz="1400" b="0" i="0" u="none" strike="noStrike" baseline="0" dirty="0">
                          <a:solidFill>
                            <a:srgbClr val="040404"/>
                          </a:solidFill>
                          <a:effectLst/>
                          <a:latin typeface="+mn-lt"/>
                        </a:rPr>
                        <a:t> Complete Units</a:t>
                      </a:r>
                    </a:p>
                    <a:p>
                      <a:pPr algn="ctr" rtl="0" fontAlgn="ctr"/>
                      <a:r>
                        <a:rPr lang="en-US" sz="1400" b="0" i="0" u="none" strike="noStrike" baseline="0" dirty="0">
                          <a:solidFill>
                            <a:srgbClr val="040404"/>
                          </a:solidFill>
                          <a:effectLst/>
                          <a:latin typeface="+mn-lt"/>
                        </a:rPr>
                        <a:t>Stop Sessions</a:t>
                      </a:r>
                    </a:p>
                    <a:p>
                      <a:pPr algn="ctr" rtl="0" fontAlgn="ctr"/>
                      <a:r>
                        <a:rPr lang="en-US" sz="1400" b="0" i="0" u="none" strike="noStrike" baseline="0" dirty="0">
                          <a:solidFill>
                            <a:srgbClr val="040404"/>
                          </a:solidFill>
                          <a:effectLst/>
                          <a:latin typeface="+mn-lt"/>
                        </a:rPr>
                        <a:t>Indicate Not Test and Void Test Score Reasons/Codes</a:t>
                      </a:r>
                    </a:p>
                    <a:p>
                      <a:pPr algn="ctr" rtl="0" fontAlgn="ctr"/>
                      <a:r>
                        <a:rPr lang="en-US" sz="1400" b="0" i="0" u="none" strike="noStrike" baseline="0" dirty="0">
                          <a:solidFill>
                            <a:srgbClr val="040404"/>
                          </a:solidFill>
                          <a:effectLst/>
                          <a:latin typeface="+mn-lt"/>
                        </a:rPr>
                        <a:t>Resolve Rejected Student Tests</a:t>
                      </a:r>
                      <a:endParaRPr lang="en-US" sz="1400" b="0" i="0" u="none" strike="noStrike" dirty="0">
                        <a:solidFill>
                          <a:srgbClr val="040404"/>
                        </a:solidFill>
                        <a:effectLst/>
                        <a:latin typeface="+mn-lt"/>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400" b="0" i="0" u="none" strike="noStrike" dirty="0">
                          <a:solidFill>
                            <a:srgbClr val="040404"/>
                          </a:solidFill>
                          <a:effectLst/>
                          <a:latin typeface="+mn-lt"/>
                        </a:rPr>
                        <a:t>Through May 7</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0845078"/>
                  </a:ext>
                </a:extLst>
              </a:tr>
              <a:tr h="88632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400" b="0" i="0" u="none" strike="noStrike" dirty="0">
                          <a:solidFill>
                            <a:srgbClr val="040404"/>
                          </a:solidFill>
                          <a:effectLst/>
                          <a:latin typeface="+mn-lt"/>
                        </a:rPr>
                        <a:t>Student</a:t>
                      </a:r>
                      <a:r>
                        <a:rPr lang="en-US" sz="1400" b="0" i="0" u="none" strike="noStrike" baseline="0" dirty="0">
                          <a:solidFill>
                            <a:srgbClr val="040404"/>
                          </a:solidFill>
                          <a:effectLst/>
                          <a:latin typeface="+mn-lt"/>
                        </a:rPr>
                        <a:t> Biographical Data (SBD) Review (District)</a:t>
                      </a:r>
                      <a:endParaRPr lang="en-US" sz="1400" b="0" i="0" u="none" strike="noStrike" dirty="0">
                        <a:solidFill>
                          <a:srgbClr val="040404"/>
                        </a:solidFill>
                        <a:effectLst/>
                        <a:latin typeface="+mn-lt"/>
                      </a:endParaRPr>
                    </a:p>
                  </a:txBody>
                  <a:tcPr marL="6429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400" b="0" i="0" u="none" strike="noStrike" dirty="0">
                          <a:solidFill>
                            <a:srgbClr val="040404"/>
                          </a:solidFill>
                          <a:effectLst/>
                          <a:latin typeface="+mn-lt"/>
                        </a:rPr>
                        <a:t>Demographics</a:t>
                      </a:r>
                      <a:r>
                        <a:rPr lang="en-US" sz="1400" b="0" i="0" u="none" strike="noStrike" baseline="0" dirty="0">
                          <a:solidFill>
                            <a:srgbClr val="040404"/>
                          </a:solidFill>
                          <a:effectLst/>
                          <a:latin typeface="+mn-lt"/>
                        </a:rPr>
                        <a:t> and invalidations cleaned in CDE’s Data Pipeline</a:t>
                      </a:r>
                      <a:endParaRPr lang="en-US" sz="1400" b="0" i="0" u="none" strike="noStrike" dirty="0">
                        <a:solidFill>
                          <a:srgbClr val="040404"/>
                        </a:solidFill>
                        <a:effectLst/>
                        <a:latin typeface="+mn-lt"/>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400" b="0" i="0" u="none" strike="noStrike" dirty="0">
                          <a:solidFill>
                            <a:srgbClr val="040404"/>
                          </a:solidFill>
                          <a:effectLst/>
                          <a:latin typeface="+mn-lt"/>
                        </a:rPr>
                        <a:t>May</a:t>
                      </a:r>
                      <a:r>
                        <a:rPr lang="en-US" sz="1400" b="0" i="0" u="none" strike="noStrike" baseline="0" dirty="0">
                          <a:solidFill>
                            <a:srgbClr val="040404"/>
                          </a:solidFill>
                          <a:effectLst/>
                          <a:latin typeface="+mn-lt"/>
                        </a:rPr>
                        <a:t> 15 to 28</a:t>
                      </a:r>
                    </a:p>
                    <a:p>
                      <a:pPr algn="ctr" rtl="0" fontAlgn="ctr"/>
                      <a:r>
                        <a:rPr lang="en-US" sz="1400" b="0" i="0" u="none" strike="noStrike" baseline="0" dirty="0">
                          <a:solidFill>
                            <a:srgbClr val="040404"/>
                          </a:solidFill>
                          <a:effectLst/>
                          <a:latin typeface="+mn-lt"/>
                        </a:rPr>
                        <a:t>(Tentative)</a:t>
                      </a:r>
                      <a:endParaRPr lang="en-US" sz="1400" b="0" i="0" u="none" strike="noStrike" dirty="0">
                        <a:solidFill>
                          <a:srgbClr val="040404"/>
                        </a:solidFill>
                        <a:effectLst/>
                        <a:latin typeface="+mn-lt"/>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2436513"/>
                  </a:ext>
                </a:extLst>
              </a:tr>
            </a:tbl>
          </a:graphicData>
        </a:graphic>
      </p:graphicFrame>
      <p:sp>
        <p:nvSpPr>
          <p:cNvPr id="3" name="TextBox 2">
            <a:extLst>
              <a:ext uri="{FF2B5EF4-FFF2-40B4-BE49-F238E27FC236}">
                <a16:creationId xmlns:a16="http://schemas.microsoft.com/office/drawing/2014/main" id="{FE229C51-60EB-BAAA-9FDA-0F4CB7B50CAB}"/>
              </a:ext>
            </a:extLst>
          </p:cNvPr>
          <p:cNvSpPr txBox="1"/>
          <p:nvPr/>
        </p:nvSpPr>
        <p:spPr>
          <a:xfrm>
            <a:off x="264469" y="4042054"/>
            <a:ext cx="8582204" cy="276999"/>
          </a:xfrm>
          <a:prstGeom prst="rect">
            <a:avLst/>
          </a:prstGeom>
          <a:noFill/>
        </p:spPr>
        <p:txBody>
          <a:bodyPr wrap="square" rtlCol="0">
            <a:spAutoFit/>
          </a:bodyPr>
          <a:lstStyle/>
          <a:p>
            <a:pPr fontAlgn="base">
              <a:spcBef>
                <a:spcPct val="0"/>
              </a:spcBef>
              <a:spcAft>
                <a:spcPct val="0"/>
              </a:spcAft>
            </a:pPr>
            <a:r>
              <a:rPr lang="en-US" sz="1200" dirty="0">
                <a:solidFill>
                  <a:prstClr val="black"/>
                </a:solidFill>
                <a:ea typeface="ＭＳ Ｐゴシック" pitchFamily="34" charset="-128"/>
              </a:rPr>
              <a:t>*Districts can set internal school-level clean-up deadlines by disabling PearsonAccess</a:t>
            </a:r>
            <a:r>
              <a:rPr lang="en-US" sz="1200" baseline="30000" dirty="0">
                <a:solidFill>
                  <a:prstClr val="black"/>
                </a:solidFill>
                <a:ea typeface="ＭＳ Ｐゴシック" pitchFamily="34" charset="-128"/>
              </a:rPr>
              <a:t>next</a:t>
            </a:r>
            <a:r>
              <a:rPr lang="en-US" sz="1200" dirty="0">
                <a:solidFill>
                  <a:prstClr val="black"/>
                </a:solidFill>
                <a:ea typeface="ＭＳ Ｐゴシック" pitchFamily="34" charset="-128"/>
              </a:rPr>
              <a:t> accounts prior to May 7</a:t>
            </a:r>
          </a:p>
        </p:txBody>
      </p:sp>
      <p:sp>
        <p:nvSpPr>
          <p:cNvPr id="5" name="Diagonal Stripe 4">
            <a:hlinkClick r:id="rId2"/>
            <a:extLst>
              <a:ext uri="{FF2B5EF4-FFF2-40B4-BE49-F238E27FC236}">
                <a16:creationId xmlns:a16="http://schemas.microsoft.com/office/drawing/2014/main" id="{E2C310B5-005B-AE49-B904-5E524D167190}"/>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800" b="1" kern="0" dirty="0">
                <a:solidFill>
                  <a:prstClr val="black"/>
                </a:solidFill>
                <a:latin typeface="+mn-lt"/>
                <a:ea typeface="Roboto" panose="02000000000000000000" pitchFamily="2" charset="0"/>
                <a:cs typeface="Roboto" panose="02000000000000000000" pitchFamily="2" charset="0"/>
              </a:rPr>
              <a:t>Resource</a:t>
            </a:r>
          </a:p>
        </p:txBody>
      </p:sp>
    </p:spTree>
    <p:extLst>
      <p:ext uri="{BB962C8B-B14F-4D97-AF65-F5344CB8AC3E}">
        <p14:creationId xmlns:p14="http://schemas.microsoft.com/office/powerpoint/2010/main" val="4023358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94">
          <a:extLst>
            <a:ext uri="{FF2B5EF4-FFF2-40B4-BE49-F238E27FC236}">
              <a16:creationId xmlns:a16="http://schemas.microsoft.com/office/drawing/2014/main" id="{DF7F9AA2-7D16-F674-A24C-3AFE4C905369}"/>
            </a:ext>
          </a:extLst>
        </p:cNvPr>
        <p:cNvGrpSpPr/>
        <p:nvPr/>
      </p:nvGrpSpPr>
      <p:grpSpPr>
        <a:xfrm>
          <a:off x="0" y="0"/>
          <a:ext cx="0" cy="0"/>
          <a:chOff x="0" y="0"/>
          <a:chExt cx="0" cy="0"/>
        </a:xfrm>
      </p:grpSpPr>
      <p:sp>
        <p:nvSpPr>
          <p:cNvPr id="496" name="Google Shape;496;p20">
            <a:extLst>
              <a:ext uri="{FF2B5EF4-FFF2-40B4-BE49-F238E27FC236}">
                <a16:creationId xmlns:a16="http://schemas.microsoft.com/office/drawing/2014/main" id="{B281033A-C962-0312-3700-1F4055F6817F}"/>
              </a:ext>
            </a:extLst>
          </p:cNvPr>
          <p:cNvSpPr txBox="1">
            <a:spLocks noGrp="1"/>
          </p:cNvSpPr>
          <p:nvPr>
            <p:ph type="title"/>
          </p:nvPr>
        </p:nvSpPr>
        <p:spPr>
          <a:prstGeom prst="rect">
            <a:avLst/>
          </a:prstGeom>
          <a:noFill/>
          <a:ln>
            <a:noFill/>
          </a:ln>
        </p:spPr>
        <p:txBody>
          <a:bodyPr spcFirstLastPara="1" wrap="square" lIns="0" tIns="0" rIns="0" bIns="0" anchor="ctr" anchorCtr="0">
            <a:noAutofit/>
          </a:bodyPr>
          <a:lstStyle/>
          <a:p>
            <a:r>
              <a:rPr lang="en-US" sz="2800" dirty="0">
                <a:latin typeface="+mj-lt"/>
              </a:rPr>
              <a:t>Agenda</a:t>
            </a:r>
            <a:endParaRPr sz="2800" dirty="0">
              <a:latin typeface="+mj-lt"/>
            </a:endParaRPr>
          </a:p>
        </p:txBody>
      </p:sp>
      <p:sp>
        <p:nvSpPr>
          <p:cNvPr id="497" name="Google Shape;497;p20">
            <a:extLst>
              <a:ext uri="{FF2B5EF4-FFF2-40B4-BE49-F238E27FC236}">
                <a16:creationId xmlns:a16="http://schemas.microsoft.com/office/drawing/2014/main" id="{959919C4-D95C-3D2F-4335-A36E8E486BFB}"/>
              </a:ext>
            </a:extLst>
          </p:cNvPr>
          <p:cNvSpPr txBox="1">
            <a:spLocks noGrp="1"/>
          </p:cNvSpPr>
          <p:nvPr>
            <p:ph type="body" idx="1"/>
          </p:nvPr>
        </p:nvSpPr>
        <p:spPr>
          <a:xfrm>
            <a:off x="311702" y="1035250"/>
            <a:ext cx="3999900" cy="3416400"/>
          </a:xfrm>
          <a:prstGeom prst="rect">
            <a:avLst/>
          </a:prstGeom>
          <a:noFill/>
          <a:ln>
            <a:noFill/>
          </a:ln>
        </p:spPr>
        <p:txBody>
          <a:bodyPr spcFirstLastPara="1" wrap="square" lIns="91425" tIns="91425" rIns="91425" bIns="91425" anchor="t" anchorCtr="0">
            <a:noAutofit/>
          </a:bodyPr>
          <a:lstStyle/>
          <a:p>
            <a:pPr marL="285750" indent="-285750">
              <a:spcAft>
                <a:spcPts val="600"/>
              </a:spcAft>
              <a:buFont typeface="Arial" panose="020B0604020202020204" pitchFamily="34" charset="0"/>
              <a:buChar char="•"/>
            </a:pPr>
            <a:r>
              <a:rPr lang="en-US" sz="1400" dirty="0">
                <a:solidFill>
                  <a:schemeClr val="tx1"/>
                </a:solidFill>
              </a:rPr>
              <a:t>General Information</a:t>
            </a:r>
          </a:p>
          <a:p>
            <a:pPr marL="285750" indent="-285750">
              <a:spcAft>
                <a:spcPts val="600"/>
              </a:spcAft>
              <a:buFont typeface="Arial" panose="020B0604020202020204" pitchFamily="34" charset="0"/>
              <a:buChar char="•"/>
            </a:pPr>
            <a:r>
              <a:rPr lang="en-US" sz="1400" dirty="0">
                <a:solidFill>
                  <a:schemeClr val="tx1"/>
                </a:solidFill>
              </a:rPr>
              <a:t>Timeline &amp; Assessment Structure</a:t>
            </a:r>
          </a:p>
          <a:p>
            <a:pPr marL="285750" indent="-285750">
              <a:spcAft>
                <a:spcPts val="600"/>
              </a:spcAft>
              <a:buFont typeface="Arial" panose="020B0604020202020204" pitchFamily="34" charset="0"/>
              <a:buChar char="•"/>
            </a:pPr>
            <a:r>
              <a:rPr lang="en-US" sz="1400" dirty="0">
                <a:solidFill>
                  <a:schemeClr val="tx1"/>
                </a:solidFill>
              </a:rPr>
              <a:t>PearsonAccessnext</a:t>
            </a:r>
          </a:p>
          <a:p>
            <a:pPr marL="285750" indent="-285750">
              <a:spcAft>
                <a:spcPts val="600"/>
              </a:spcAft>
              <a:buFont typeface="Arial" panose="020B0604020202020204" pitchFamily="34" charset="0"/>
              <a:buChar char="•"/>
            </a:pPr>
            <a:r>
              <a:rPr lang="en-US" sz="1400" dirty="0">
                <a:solidFill>
                  <a:schemeClr val="tx1"/>
                </a:solidFill>
              </a:rPr>
              <a:t>Before Testing</a:t>
            </a:r>
          </a:p>
          <a:p>
            <a:pPr marL="742938" lvl="1" indent="-285750">
              <a:spcAft>
                <a:spcPts val="600"/>
              </a:spcAft>
              <a:buFont typeface="Arial" panose="020B0604020202020204" pitchFamily="34" charset="0"/>
              <a:buChar char="•"/>
            </a:pPr>
            <a:r>
              <a:rPr lang="en-US" dirty="0">
                <a:solidFill>
                  <a:schemeClr val="tx1"/>
                </a:solidFill>
              </a:rPr>
              <a:t>Registering Students, Ordering Materials &amp; Setting Up PAnext Test Sessions</a:t>
            </a:r>
          </a:p>
          <a:p>
            <a:pPr marL="742938" lvl="1" indent="-285750">
              <a:spcAft>
                <a:spcPts val="600"/>
              </a:spcAft>
              <a:buFont typeface="Arial" panose="020B0604020202020204" pitchFamily="34" charset="0"/>
              <a:buChar char="•"/>
            </a:pPr>
            <a:r>
              <a:rPr lang="en-US" dirty="0">
                <a:solidFill>
                  <a:schemeClr val="tx1"/>
                </a:solidFill>
              </a:rPr>
              <a:t>Technology Overview</a:t>
            </a:r>
          </a:p>
          <a:p>
            <a:pPr marL="742938" lvl="1" indent="-285750">
              <a:spcAft>
                <a:spcPts val="600"/>
              </a:spcAft>
              <a:buFont typeface="Arial" panose="020B0604020202020204" pitchFamily="34" charset="0"/>
              <a:buChar char="•"/>
            </a:pPr>
            <a:r>
              <a:rPr lang="en-US" dirty="0">
                <a:solidFill>
                  <a:schemeClr val="tx1"/>
                </a:solidFill>
              </a:rPr>
              <a:t>Administrative Considerations, Accessibility Features, &amp; Accommodations</a:t>
            </a:r>
          </a:p>
          <a:p>
            <a:pPr marL="742938" lvl="1" indent="-285750">
              <a:spcAft>
                <a:spcPts val="600"/>
              </a:spcAft>
              <a:buFont typeface="Arial" panose="020B0604020202020204" pitchFamily="34" charset="0"/>
              <a:buChar char="•"/>
            </a:pPr>
            <a:r>
              <a:rPr lang="en-US" dirty="0">
                <a:solidFill>
                  <a:schemeClr val="tx1"/>
                </a:solidFill>
              </a:rPr>
              <a:t>Testing Environment</a:t>
            </a:r>
          </a:p>
          <a:p>
            <a:pPr marL="742938" lvl="1" indent="-285750">
              <a:spcAft>
                <a:spcPts val="600"/>
              </a:spcAft>
              <a:buFont typeface="Arial" panose="020B0604020202020204" pitchFamily="34" charset="0"/>
              <a:buChar char="•"/>
            </a:pPr>
            <a:r>
              <a:rPr lang="en-US" dirty="0">
                <a:solidFill>
                  <a:schemeClr val="tx1"/>
                </a:solidFill>
              </a:rPr>
              <a:t>Receiving Materials &amp; Test Security</a:t>
            </a:r>
          </a:p>
          <a:p>
            <a:pPr marL="285750" indent="-285750">
              <a:spcAft>
                <a:spcPts val="600"/>
              </a:spcAft>
              <a:buFont typeface="Arial" panose="020B0604020202020204" pitchFamily="34" charset="0"/>
              <a:buChar char="•"/>
            </a:pPr>
            <a:endParaRPr lang="en-US" sz="1400" dirty="0">
              <a:solidFill>
                <a:schemeClr val="tx1"/>
              </a:solidFill>
            </a:endParaRPr>
          </a:p>
        </p:txBody>
      </p:sp>
      <p:sp>
        <p:nvSpPr>
          <p:cNvPr id="2" name="Text Placeholder 1">
            <a:extLst>
              <a:ext uri="{FF2B5EF4-FFF2-40B4-BE49-F238E27FC236}">
                <a16:creationId xmlns:a16="http://schemas.microsoft.com/office/drawing/2014/main" id="{E03F8E35-F52B-6949-5144-21E64E6A341F}"/>
              </a:ext>
            </a:extLst>
          </p:cNvPr>
          <p:cNvSpPr>
            <a:spLocks noGrp="1"/>
          </p:cNvSpPr>
          <p:nvPr>
            <p:ph type="body" idx="2"/>
          </p:nvPr>
        </p:nvSpPr>
        <p:spPr>
          <a:xfrm>
            <a:off x="4832402" y="1035250"/>
            <a:ext cx="3999900" cy="3416400"/>
          </a:xfrm>
        </p:spPr>
        <p:txBody>
          <a:bodyPr/>
          <a:lstStyle/>
          <a:p>
            <a:pPr marL="285750" indent="-285750">
              <a:spcAft>
                <a:spcPts val="600"/>
              </a:spcAft>
              <a:buFont typeface="Arial" panose="020B0604020202020204" pitchFamily="34" charset="0"/>
              <a:buChar char="•"/>
            </a:pPr>
            <a:r>
              <a:rPr lang="en-US" sz="1400" dirty="0">
                <a:solidFill>
                  <a:schemeClr val="tx1"/>
                </a:solidFill>
              </a:rPr>
              <a:t>During Testing</a:t>
            </a:r>
          </a:p>
          <a:p>
            <a:pPr marL="742938" lvl="1" indent="-285750">
              <a:spcAft>
                <a:spcPts val="600"/>
              </a:spcAft>
              <a:buFont typeface="Arial" panose="020B0604020202020204" pitchFamily="34" charset="0"/>
              <a:buChar char="•"/>
            </a:pPr>
            <a:r>
              <a:rPr lang="en-US" dirty="0">
                <a:solidFill>
                  <a:schemeClr val="tx1"/>
                </a:solidFill>
              </a:rPr>
              <a:t>Administering Tests</a:t>
            </a:r>
          </a:p>
          <a:p>
            <a:pPr marL="742938" lvl="1" indent="-285750">
              <a:spcAft>
                <a:spcPts val="600"/>
              </a:spcAft>
              <a:buFont typeface="Arial" panose="020B0604020202020204" pitchFamily="34" charset="0"/>
              <a:buChar char="•"/>
            </a:pPr>
            <a:r>
              <a:rPr lang="en-US" dirty="0">
                <a:solidFill>
                  <a:schemeClr val="tx1"/>
                </a:solidFill>
              </a:rPr>
              <a:t>Basic Technical Troubleshooting</a:t>
            </a:r>
          </a:p>
          <a:p>
            <a:pPr marL="742938" lvl="1" indent="-285750">
              <a:spcAft>
                <a:spcPts val="600"/>
              </a:spcAft>
              <a:buFont typeface="Arial" panose="020B0604020202020204" pitchFamily="34" charset="0"/>
              <a:buChar char="•"/>
            </a:pPr>
            <a:r>
              <a:rPr lang="en-US" dirty="0">
                <a:solidFill>
                  <a:schemeClr val="tx1"/>
                </a:solidFill>
              </a:rPr>
              <a:t>Make-up Testing</a:t>
            </a:r>
          </a:p>
          <a:p>
            <a:pPr marL="285750" indent="-285750">
              <a:spcAft>
                <a:spcPts val="600"/>
              </a:spcAft>
              <a:buFont typeface="Arial" panose="020B0604020202020204" pitchFamily="34" charset="0"/>
              <a:buChar char="•"/>
            </a:pPr>
            <a:r>
              <a:rPr lang="en-US" sz="1400" dirty="0">
                <a:solidFill>
                  <a:schemeClr val="tx1"/>
                </a:solidFill>
              </a:rPr>
              <a:t>After Testing</a:t>
            </a:r>
          </a:p>
          <a:p>
            <a:pPr marL="742938" lvl="1" indent="-285750">
              <a:spcAft>
                <a:spcPts val="600"/>
              </a:spcAft>
              <a:buFont typeface="Arial" panose="020B0604020202020204" pitchFamily="34" charset="0"/>
              <a:buChar char="•"/>
            </a:pPr>
            <a:r>
              <a:rPr lang="en-US" dirty="0">
                <a:solidFill>
                  <a:schemeClr val="tx1"/>
                </a:solidFill>
              </a:rPr>
              <a:t>Returning Materials</a:t>
            </a:r>
          </a:p>
          <a:p>
            <a:pPr marL="742938" lvl="1" indent="-285750">
              <a:spcAft>
                <a:spcPts val="600"/>
              </a:spcAft>
              <a:buFont typeface="Arial" panose="020B0604020202020204" pitchFamily="34" charset="0"/>
              <a:buChar char="•"/>
            </a:pPr>
            <a:r>
              <a:rPr lang="en-US" dirty="0">
                <a:solidFill>
                  <a:schemeClr val="tx1"/>
                </a:solidFill>
              </a:rPr>
              <a:t>PAnext Clean-up</a:t>
            </a:r>
          </a:p>
          <a:p>
            <a:pPr marL="285750" indent="-285750">
              <a:spcAft>
                <a:spcPts val="600"/>
              </a:spcAft>
              <a:buFont typeface="Arial" panose="020B0604020202020204" pitchFamily="34" charset="0"/>
              <a:buChar char="•"/>
            </a:pPr>
            <a:r>
              <a:rPr lang="en-US" sz="1400" dirty="0">
                <a:solidFill>
                  <a:schemeClr val="tx1"/>
                </a:solidFill>
              </a:rPr>
              <a:t>Additional Information</a:t>
            </a:r>
          </a:p>
          <a:p>
            <a:pPr marL="285750" indent="-285750">
              <a:spcAft>
                <a:spcPts val="600"/>
              </a:spcAft>
              <a:buFont typeface="Arial" panose="020B0604020202020204" pitchFamily="34" charset="0"/>
              <a:buChar char="•"/>
            </a:pPr>
            <a:r>
              <a:rPr lang="en-US" sz="1400" dirty="0">
                <a:solidFill>
                  <a:schemeClr val="tx1"/>
                </a:solidFill>
              </a:rPr>
              <a:t>Resources &amp; Support</a:t>
            </a:r>
          </a:p>
        </p:txBody>
      </p:sp>
    </p:spTree>
    <p:extLst>
      <p:ext uri="{BB962C8B-B14F-4D97-AF65-F5344CB8AC3E}">
        <p14:creationId xmlns:p14="http://schemas.microsoft.com/office/powerpoint/2010/main" val="19503186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Colorado Spanish Language Arts (CSLA)</a:t>
            </a:r>
          </a:p>
        </p:txBody>
      </p:sp>
      <p:sp>
        <p:nvSpPr>
          <p:cNvPr id="3" name="Content Placeholder 2"/>
          <p:cNvSpPr>
            <a:spLocks noGrp="1"/>
          </p:cNvSpPr>
          <p:nvPr>
            <p:ph type="body" idx="1"/>
          </p:nvPr>
        </p:nvSpPr>
        <p:spPr>
          <a:xfrm>
            <a:off x="311701" y="960305"/>
            <a:ext cx="8644730" cy="3387094"/>
          </a:xfrm>
        </p:spPr>
        <p:txBody>
          <a:bodyPr>
            <a:noAutofit/>
          </a:bodyPr>
          <a:lstStyle/>
          <a:p>
            <a:pPr marL="214313" indent="-214313">
              <a:lnSpc>
                <a:spcPct val="100000"/>
              </a:lnSpc>
              <a:buClr>
                <a:schemeClr val="tx1"/>
              </a:buClr>
            </a:pPr>
            <a:r>
              <a:rPr lang="en-US" sz="1300" dirty="0">
                <a:solidFill>
                  <a:srgbClr val="000000"/>
                </a:solidFill>
              </a:rPr>
              <a:t>CSLA is a paper-based accommodated version of ELA</a:t>
            </a:r>
          </a:p>
          <a:p>
            <a:pPr lvl="1">
              <a:lnSpc>
                <a:spcPct val="100000"/>
              </a:lnSpc>
              <a:buClr>
                <a:schemeClr val="tx1"/>
              </a:buClr>
              <a:buFont typeface="Arial" panose="020B0604020202020204" pitchFamily="34" charset="0"/>
              <a:buChar char="•"/>
            </a:pPr>
            <a:r>
              <a:rPr lang="en-US" sz="1300" dirty="0">
                <a:solidFill>
                  <a:srgbClr val="000000"/>
                </a:solidFill>
                <a:latin typeface="+mn-lt"/>
              </a:rPr>
              <a:t>Follows the design, guidelines, and scheduling of ELA</a:t>
            </a:r>
          </a:p>
          <a:p>
            <a:pPr lvl="1">
              <a:lnSpc>
                <a:spcPct val="100000"/>
              </a:lnSpc>
              <a:buClr>
                <a:schemeClr val="tx1"/>
              </a:buClr>
              <a:buFont typeface="Arial" panose="020B0604020202020204" pitchFamily="34" charset="0"/>
              <a:buChar char="•"/>
            </a:pPr>
            <a:r>
              <a:rPr lang="en-US" sz="1300" dirty="0">
                <a:solidFill>
                  <a:srgbClr val="000000"/>
                </a:solidFill>
                <a:latin typeface="+mn-lt"/>
              </a:rPr>
              <a:t>Assign Test Code </a:t>
            </a:r>
            <a:r>
              <a:rPr lang="en-US" sz="1300" b="1" dirty="0">
                <a:solidFill>
                  <a:srgbClr val="000000"/>
                </a:solidFill>
                <a:latin typeface="+mn-lt"/>
              </a:rPr>
              <a:t>SLA03</a:t>
            </a:r>
            <a:r>
              <a:rPr lang="en-US" sz="1300" dirty="0">
                <a:solidFill>
                  <a:srgbClr val="000000"/>
                </a:solidFill>
                <a:latin typeface="+mn-lt"/>
              </a:rPr>
              <a:t> or </a:t>
            </a:r>
            <a:r>
              <a:rPr lang="en-US" sz="1300" b="1" dirty="0">
                <a:solidFill>
                  <a:srgbClr val="000000"/>
                </a:solidFill>
                <a:latin typeface="+mn-lt"/>
              </a:rPr>
              <a:t>SLA04</a:t>
            </a:r>
            <a:r>
              <a:rPr lang="en-US" sz="1300" dirty="0">
                <a:solidFill>
                  <a:srgbClr val="000000"/>
                </a:solidFill>
                <a:latin typeface="+mn-lt"/>
              </a:rPr>
              <a:t> instead of </a:t>
            </a:r>
            <a:r>
              <a:rPr lang="en-US" sz="1300" b="1" dirty="0">
                <a:solidFill>
                  <a:srgbClr val="000000"/>
                </a:solidFill>
                <a:latin typeface="+mn-lt"/>
              </a:rPr>
              <a:t>ELA03</a:t>
            </a:r>
            <a:r>
              <a:rPr lang="en-US" sz="1300" dirty="0">
                <a:solidFill>
                  <a:srgbClr val="000000"/>
                </a:solidFill>
                <a:latin typeface="+mn-lt"/>
              </a:rPr>
              <a:t> or </a:t>
            </a:r>
            <a:r>
              <a:rPr lang="en-US" sz="1300" b="1" dirty="0">
                <a:solidFill>
                  <a:srgbClr val="000000"/>
                </a:solidFill>
                <a:latin typeface="+mn-lt"/>
              </a:rPr>
              <a:t>ELA04</a:t>
            </a:r>
          </a:p>
          <a:p>
            <a:pPr lvl="2">
              <a:lnSpc>
                <a:spcPct val="100000"/>
              </a:lnSpc>
              <a:buClr>
                <a:schemeClr val="tx1"/>
              </a:buClr>
              <a:buFont typeface="Arial" panose="020B0604020202020204" pitchFamily="34" charset="0"/>
              <a:buChar char="•"/>
            </a:pPr>
            <a:r>
              <a:rPr lang="en-US" sz="1300" dirty="0">
                <a:solidFill>
                  <a:srgbClr val="000000"/>
                </a:solidFill>
                <a:latin typeface="+mn-lt"/>
              </a:rPr>
              <a:t>Students previously registered by CDE: district/school removes ELA test assignment and adds SLA test assignment</a:t>
            </a:r>
          </a:p>
          <a:p>
            <a:pPr lvl="2">
              <a:lnSpc>
                <a:spcPct val="100000"/>
              </a:lnSpc>
              <a:buClr>
                <a:schemeClr val="tx1"/>
              </a:buClr>
              <a:buFont typeface="Arial" panose="020B0604020202020204" pitchFamily="34" charset="0"/>
              <a:buChar char="•"/>
            </a:pPr>
            <a:r>
              <a:rPr lang="en-US" sz="1300" dirty="0">
                <a:solidFill>
                  <a:srgbClr val="000000"/>
                </a:solidFill>
                <a:latin typeface="+mn-lt"/>
              </a:rPr>
              <a:t>Students registered by district (i.e., not included in October Count): district/school assigns SLA test instead of ELA</a:t>
            </a:r>
          </a:p>
          <a:p>
            <a:pPr lvl="1">
              <a:lnSpc>
                <a:spcPct val="100000"/>
              </a:lnSpc>
              <a:buClr>
                <a:schemeClr val="tx1"/>
              </a:buClr>
              <a:buFont typeface="Arial" panose="020B0604020202020204" pitchFamily="34" charset="0"/>
              <a:buChar char="•"/>
            </a:pPr>
            <a:r>
              <a:rPr lang="en-US" sz="1300" dirty="0">
                <a:solidFill>
                  <a:srgbClr val="000000"/>
                </a:solidFill>
                <a:latin typeface="+mn-lt"/>
              </a:rPr>
              <a:t>Because CSLA is a ML accommodation, other ML accommodations are not allowed on CSLA</a:t>
            </a:r>
          </a:p>
          <a:p>
            <a:pPr lvl="1">
              <a:lnSpc>
                <a:spcPct val="100000"/>
              </a:lnSpc>
              <a:buClr>
                <a:schemeClr val="tx1"/>
              </a:buClr>
              <a:buFont typeface="Arial" panose="020B0604020202020204" pitchFamily="34" charset="0"/>
              <a:buChar char="•"/>
            </a:pPr>
            <a:endParaRPr lang="en-US" sz="1300" dirty="0">
              <a:solidFill>
                <a:srgbClr val="000000"/>
              </a:solidFill>
              <a:latin typeface="+mn-lt"/>
            </a:endParaRPr>
          </a:p>
          <a:p>
            <a:pPr marL="214313" indent="-214313">
              <a:lnSpc>
                <a:spcPct val="100000"/>
              </a:lnSpc>
              <a:buClr>
                <a:schemeClr val="tx1"/>
              </a:buClr>
            </a:pPr>
            <a:r>
              <a:rPr lang="en-US" sz="1300" dirty="0">
                <a:solidFill>
                  <a:srgbClr val="000000"/>
                </a:solidFill>
              </a:rPr>
              <a:t>Qualifying students</a:t>
            </a:r>
          </a:p>
          <a:p>
            <a:pPr lvl="1">
              <a:lnSpc>
                <a:spcPct val="100000"/>
              </a:lnSpc>
              <a:buClr>
                <a:schemeClr val="tx1"/>
              </a:buClr>
              <a:buFont typeface="Arial" panose="020B0604020202020204" pitchFamily="34" charset="0"/>
              <a:buChar char="•"/>
            </a:pPr>
            <a:r>
              <a:rPr lang="en-US" sz="1300" dirty="0">
                <a:solidFill>
                  <a:srgbClr val="000000"/>
                </a:solidFill>
                <a:latin typeface="+mn-lt"/>
              </a:rPr>
              <a:t>Multilingual Learners (NEP, LEP)</a:t>
            </a:r>
          </a:p>
          <a:p>
            <a:pPr lvl="1">
              <a:lnSpc>
                <a:spcPct val="100000"/>
              </a:lnSpc>
              <a:buClr>
                <a:schemeClr val="tx1"/>
              </a:buClr>
              <a:buFont typeface="Arial" panose="020B0604020202020204" pitchFamily="34" charset="0"/>
              <a:buChar char="•"/>
            </a:pPr>
            <a:r>
              <a:rPr lang="en-US" sz="1300" dirty="0">
                <a:solidFill>
                  <a:srgbClr val="000000"/>
                </a:solidFill>
                <a:latin typeface="+mn-lt"/>
              </a:rPr>
              <a:t>Grades 3 and 4</a:t>
            </a:r>
          </a:p>
          <a:p>
            <a:pPr lvl="1">
              <a:lnSpc>
                <a:spcPct val="100000"/>
              </a:lnSpc>
              <a:buClr>
                <a:schemeClr val="tx1"/>
              </a:buClr>
              <a:buFont typeface="Arial" panose="020B0604020202020204" pitchFamily="34" charset="0"/>
              <a:buChar char="•"/>
            </a:pPr>
            <a:r>
              <a:rPr lang="en-US" sz="1300" dirty="0">
                <a:solidFill>
                  <a:srgbClr val="000000"/>
                </a:solidFill>
                <a:latin typeface="+mn-lt"/>
              </a:rPr>
              <a:t>Language arts instruction in Spanish within the past 9 months</a:t>
            </a:r>
          </a:p>
          <a:p>
            <a:pPr lvl="1">
              <a:lnSpc>
                <a:spcPct val="100000"/>
              </a:lnSpc>
              <a:buClr>
                <a:schemeClr val="tx1"/>
              </a:buClr>
              <a:buFont typeface="Arial" panose="020B0604020202020204" pitchFamily="34" charset="0"/>
              <a:buChar char="•"/>
            </a:pPr>
            <a:r>
              <a:rPr lang="en-US" sz="1300" dirty="0">
                <a:solidFill>
                  <a:srgbClr val="000000"/>
                </a:solidFill>
                <a:latin typeface="+mn-lt"/>
              </a:rPr>
              <a:t>Students in an English language development program for less than five years</a:t>
            </a:r>
          </a:p>
          <a:p>
            <a:pPr marL="214313" indent="-214313">
              <a:lnSpc>
                <a:spcPct val="100000"/>
              </a:lnSpc>
              <a:buClr>
                <a:schemeClr val="tx1"/>
              </a:buClr>
            </a:pPr>
            <a:endParaRPr lang="en-US" sz="1300" dirty="0">
              <a:solidFill>
                <a:srgbClr val="000000"/>
              </a:solidFill>
            </a:endParaRPr>
          </a:p>
          <a:p>
            <a:pPr marL="214313" indent="-214313">
              <a:lnSpc>
                <a:spcPct val="100000"/>
              </a:lnSpc>
              <a:buClr>
                <a:schemeClr val="tx1"/>
              </a:buClr>
            </a:pPr>
            <a:r>
              <a:rPr lang="en-US" sz="1300" dirty="0">
                <a:solidFill>
                  <a:srgbClr val="000000"/>
                </a:solidFill>
              </a:rPr>
              <a:t>Connect with the district’s ML coordinator to determine student eligibility for CSLA and other Spanish forms</a:t>
            </a:r>
          </a:p>
          <a:p>
            <a:endParaRPr lang="en-US" sz="1300" dirty="0"/>
          </a:p>
        </p:txBody>
      </p:sp>
      <p:sp>
        <p:nvSpPr>
          <p:cNvPr id="6" name="Title 5">
            <a:extLst>
              <a:ext uri="{FF2B5EF4-FFF2-40B4-BE49-F238E27FC236}">
                <a16:creationId xmlns:a16="http://schemas.microsoft.com/office/drawing/2014/main" id="{9CD36B85-D6B5-32E2-24CE-FDF59F0C3E89}"/>
              </a:ext>
            </a:extLst>
          </p:cNvPr>
          <p:cNvSpPr>
            <a:spLocks noGrp="1"/>
          </p:cNvSpPr>
          <p:nvPr>
            <p:ph type="title" idx="2"/>
          </p:nvPr>
        </p:nvSpPr>
        <p:spPr>
          <a:xfrm>
            <a:off x="2001878" y="4347399"/>
            <a:ext cx="5140244" cy="393600"/>
          </a:xfrm>
        </p:spPr>
        <p:txBody>
          <a:bodyPr anchor="ctr"/>
          <a:lstStyle/>
          <a:p>
            <a:r>
              <a:rPr lang="en-US" sz="1200" dirty="0">
                <a:latin typeface="+mn-lt"/>
              </a:rPr>
              <a:t>Refer to the </a:t>
            </a:r>
            <a:r>
              <a:rPr lang="en-US" sz="1200" i="1" dirty="0">
                <a:latin typeface="+mn-lt"/>
              </a:rPr>
              <a:t>CMAS Spanish Assessments Decision Making Flowchart</a:t>
            </a:r>
          </a:p>
        </p:txBody>
      </p:sp>
      <p:sp>
        <p:nvSpPr>
          <p:cNvPr id="4" name="Slide Number Placeholder 3"/>
          <p:cNvSpPr>
            <a:spLocks noGrp="1"/>
          </p:cNvSpPr>
          <p:nvPr>
            <p:ph type="sldNum" idx="12"/>
          </p:nvPr>
        </p:nvSpPr>
        <p:spPr/>
        <p:txBody>
          <a:bodyPr>
            <a:normAutofit/>
          </a:bodyPr>
          <a:lstStyle/>
          <a:p>
            <a:fld id="{C479D5F6-EDCB-402A-AC08-4943A1820E8F}" type="slidenum">
              <a:rPr lang="en-US" smtClean="0"/>
              <a:pPr/>
              <a:t>30</a:t>
            </a:fld>
            <a:endParaRPr lang="en-US" dirty="0"/>
          </a:p>
        </p:txBody>
      </p:sp>
      <p:sp>
        <p:nvSpPr>
          <p:cNvPr id="7" name="Diagonal Stripe 6">
            <a:hlinkClick r:id="rId2"/>
            <a:extLst>
              <a:ext uri="{FF2B5EF4-FFF2-40B4-BE49-F238E27FC236}">
                <a16:creationId xmlns:a16="http://schemas.microsoft.com/office/drawing/2014/main" id="{FD39A48E-8E74-BEA8-2ED1-1626E6C7A7EE}"/>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200" b="1" kern="0" dirty="0">
                <a:solidFill>
                  <a:prstClr val="black"/>
                </a:solidFill>
                <a:latin typeface="+mn-lt"/>
                <a:ea typeface="Roboto" panose="02000000000000000000" pitchFamily="2" charset="0"/>
                <a:cs typeface="Roboto" panose="02000000000000000000" pitchFamily="2" charset="0"/>
              </a:rPr>
              <a:t>Spanish Assessments Flowchart</a:t>
            </a:r>
          </a:p>
        </p:txBody>
      </p:sp>
    </p:spTree>
    <p:extLst>
      <p:ext uri="{BB962C8B-B14F-4D97-AF65-F5344CB8AC3E}">
        <p14:creationId xmlns:p14="http://schemas.microsoft.com/office/powerpoint/2010/main" val="8605971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First Year in US Multilingual Learners – ELA Only</a:t>
            </a:r>
          </a:p>
        </p:txBody>
      </p:sp>
      <p:sp>
        <p:nvSpPr>
          <p:cNvPr id="3" name="Content Placeholder 2"/>
          <p:cNvSpPr>
            <a:spLocks noGrp="1"/>
          </p:cNvSpPr>
          <p:nvPr>
            <p:ph type="body" idx="1"/>
          </p:nvPr>
        </p:nvSpPr>
        <p:spPr>
          <a:xfrm>
            <a:off x="311702" y="984738"/>
            <a:ext cx="8487741" cy="3501293"/>
          </a:xfrm>
        </p:spPr>
        <p:txBody>
          <a:bodyPr>
            <a:noAutofit/>
          </a:bodyPr>
          <a:lstStyle/>
          <a:p>
            <a:pPr marL="0" indent="0">
              <a:buNone/>
            </a:pPr>
            <a:r>
              <a:rPr lang="en-US" dirty="0">
                <a:effectLst/>
                <a:ea typeface="MS PGothic" panose="020B0600070205080204" pitchFamily="34" charset="-128"/>
                <a:cs typeface="Times New Roman" panose="02020603050405020304" pitchFamily="18" charset="0"/>
              </a:rPr>
              <a:t>Refer to the Spring 2025 CMAS and CoAlt Procedures </a:t>
            </a:r>
            <a:r>
              <a:rPr lang="en-US" dirty="0">
                <a:ea typeface="MS PGothic" panose="020B0600070205080204" pitchFamily="34" charset="-128"/>
                <a:cs typeface="Times New Roman" panose="02020603050405020304" pitchFamily="18" charset="0"/>
              </a:rPr>
              <a:t>Manual Section 2.5 guidance </a:t>
            </a:r>
            <a:r>
              <a:rPr lang="en-US" dirty="0">
                <a:effectLst/>
                <a:ea typeface="MS PGothic" panose="020B0600070205080204" pitchFamily="34" charset="-128"/>
                <a:cs typeface="Times New Roman" panose="02020603050405020304" pitchFamily="18" charset="0"/>
              </a:rPr>
              <a:t>to determine if students who are Multilingual Learners, who enrolled in a United States (U.S.) school for the first time on or after </a:t>
            </a:r>
            <a:r>
              <a:rPr lang="en-US" b="1" dirty="0">
                <a:solidFill>
                  <a:srgbClr val="488BC9"/>
                </a:solidFill>
                <a:effectLst/>
                <a:ea typeface="MS PGothic" panose="020B0600070205080204" pitchFamily="34" charset="-128"/>
                <a:cs typeface="Times New Roman" panose="02020603050405020304" pitchFamily="18" charset="0"/>
              </a:rPr>
              <a:t>April 8, 2024</a:t>
            </a:r>
            <a:r>
              <a:rPr lang="en-US" dirty="0">
                <a:effectLst/>
                <a:ea typeface="MS PGothic" panose="020B0600070205080204" pitchFamily="34" charset="-128"/>
                <a:cs typeface="Times New Roman" panose="02020603050405020304" pitchFamily="18" charset="0"/>
              </a:rPr>
              <a:t> (first year in the U.S.), will participate in ELA or CSLA, or if they are exempt from language arts testing this year.</a:t>
            </a:r>
          </a:p>
          <a:p>
            <a:pPr marL="0" marR="0" indent="0">
              <a:spcBef>
                <a:spcPts val="0"/>
              </a:spcBef>
              <a:spcAft>
                <a:spcPts val="0"/>
              </a:spcAft>
              <a:buNone/>
            </a:pPr>
            <a:endParaRPr lang="en-US" dirty="0">
              <a:ea typeface="MS PGothic" panose="020B0600070205080204" pitchFamily="34" charset="-128"/>
              <a:cs typeface="Times New Roman" panose="02020603050405020304" pitchFamily="18" charset="0"/>
            </a:endParaRPr>
          </a:p>
          <a:p>
            <a:pPr marL="285750" indent="-285750"/>
            <a:r>
              <a:rPr lang="en-US" b="1" dirty="0">
                <a:solidFill>
                  <a:srgbClr val="000000"/>
                </a:solidFill>
                <a:effectLst/>
                <a:ea typeface="MS PGothic" panose="020B0600070205080204" pitchFamily="34" charset="-128"/>
                <a:cs typeface="Times New Roman" panose="02020603050405020304" pitchFamily="18" charset="0"/>
              </a:rPr>
              <a:t>Note: </a:t>
            </a:r>
            <a:r>
              <a:rPr lang="en-US" dirty="0">
                <a:solidFill>
                  <a:srgbClr val="000000"/>
                </a:solidFill>
                <a:effectLst/>
                <a:ea typeface="MS PGothic" panose="020B0600070205080204" pitchFamily="34" charset="-128"/>
                <a:cs typeface="Times New Roman" panose="02020603050405020304" pitchFamily="18" charset="0"/>
              </a:rPr>
              <a:t>All First Year in U.S. students must take mathematics, science, and social studies assessments as appropriate by grade and social studies sample selection</a:t>
            </a:r>
            <a:endParaRPr lang="en-US" i="1" dirty="0">
              <a:solidFill>
                <a:srgbClr val="000000"/>
              </a:solidFill>
              <a:effectLst/>
              <a:ea typeface="MS PGothic" panose="020B0600070205080204" pitchFamily="34" charset="-128"/>
              <a:cs typeface="Times New Roman" panose="02020603050405020304" pitchFamily="18" charset="0"/>
            </a:endParaRPr>
          </a:p>
          <a:p>
            <a:pPr marL="742938" lvl="1" indent="-285750">
              <a:buFont typeface="Arial" panose="020B0604020202020204" pitchFamily="34" charset="0"/>
              <a:buChar char="•"/>
            </a:pPr>
            <a:r>
              <a:rPr lang="en-US" sz="1600" dirty="0">
                <a:solidFill>
                  <a:srgbClr val="000000"/>
                </a:solidFill>
                <a:latin typeface="+mn-lt"/>
                <a:ea typeface="MS PGothic" panose="020B0600070205080204" pitchFamily="34" charset="-128"/>
                <a:cs typeface="Times New Roman" panose="02020603050405020304" pitchFamily="18" charset="0"/>
              </a:rPr>
              <a:t>Spanish forms are available (computer-based, paper-based, with and without auditory presentation)</a:t>
            </a:r>
          </a:p>
          <a:p>
            <a:pPr marL="742938" lvl="1" indent="-285750">
              <a:buFont typeface="Arial" panose="020B0604020202020204" pitchFamily="34" charset="0"/>
              <a:buChar char="•"/>
            </a:pPr>
            <a:r>
              <a:rPr lang="en-US" sz="1600" dirty="0">
                <a:effectLst/>
                <a:latin typeface="+mn-lt"/>
                <a:ea typeface="MS PGothic" panose="020B0600070205080204" pitchFamily="34" charset="-128"/>
                <a:cs typeface="Times New Roman" panose="02020603050405020304" pitchFamily="18" charset="0"/>
              </a:rPr>
              <a:t>English forms can be translated into languages (other than English and Spanish) using auditory presentation scripts (computer-based and paper-based)</a:t>
            </a:r>
          </a:p>
          <a:p>
            <a:pPr marL="0" marR="0" indent="0">
              <a:spcBef>
                <a:spcPts val="0"/>
              </a:spcBef>
              <a:spcAft>
                <a:spcPts val="0"/>
              </a:spcAft>
              <a:buNone/>
            </a:pPr>
            <a:endParaRPr lang="en-US" dirty="0">
              <a:effectLst/>
              <a:ea typeface="MS PGothic" panose="020B0600070205080204" pitchFamily="34" charset="-128"/>
              <a:cs typeface="Times New Roman" panose="02020603050405020304" pitchFamily="18" charset="0"/>
            </a:endParaRPr>
          </a:p>
        </p:txBody>
      </p:sp>
      <p:sp>
        <p:nvSpPr>
          <p:cNvPr id="4" name="Slide Number Placeholder 3"/>
          <p:cNvSpPr>
            <a:spLocks noGrp="1"/>
          </p:cNvSpPr>
          <p:nvPr>
            <p:ph type="sldNum" idx="12"/>
          </p:nvPr>
        </p:nvSpPr>
        <p:spPr/>
        <p:txBody>
          <a:bodyPr>
            <a:normAutofit/>
          </a:bodyPr>
          <a:lstStyle/>
          <a:p>
            <a:fld id="{C479D5F6-EDCB-402A-AC08-4943A1820E8F}" type="slidenum">
              <a:rPr lang="en-US" smtClean="0"/>
              <a:pPr/>
              <a:t>31</a:t>
            </a:fld>
            <a:endParaRPr lang="en-US" dirty="0"/>
          </a:p>
        </p:txBody>
      </p:sp>
      <p:sp>
        <p:nvSpPr>
          <p:cNvPr id="6" name="Diagonal Stripe 5">
            <a:hlinkClick r:id="rId3"/>
            <a:extLst>
              <a:ext uri="{FF2B5EF4-FFF2-40B4-BE49-F238E27FC236}">
                <a16:creationId xmlns:a16="http://schemas.microsoft.com/office/drawing/2014/main" id="{511EF1C0-989C-C886-2A39-593F7950C27B}"/>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800" b="1" kern="0" dirty="0">
                <a:solidFill>
                  <a:prstClr val="black"/>
                </a:solidFill>
                <a:latin typeface="+mn-lt"/>
                <a:ea typeface="Roboto" panose="02000000000000000000" pitchFamily="2" charset="0"/>
                <a:cs typeface="Roboto" panose="02000000000000000000" pitchFamily="2" charset="0"/>
              </a:rPr>
              <a:t>First Year in US</a:t>
            </a:r>
          </a:p>
        </p:txBody>
      </p:sp>
    </p:spTree>
    <p:extLst>
      <p:ext uri="{BB962C8B-B14F-4D97-AF65-F5344CB8AC3E}">
        <p14:creationId xmlns:p14="http://schemas.microsoft.com/office/powerpoint/2010/main" val="40250310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8CFDA-0F89-7BCA-742E-8677210E28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944B7F-CC1A-F4B2-0B9F-DDA4AD072716}"/>
              </a:ext>
            </a:extLst>
          </p:cNvPr>
          <p:cNvSpPr>
            <a:spLocks noGrp="1"/>
          </p:cNvSpPr>
          <p:nvPr>
            <p:ph type="title"/>
          </p:nvPr>
        </p:nvSpPr>
        <p:spPr/>
        <p:txBody>
          <a:bodyPr>
            <a:normAutofit/>
          </a:bodyPr>
          <a:lstStyle/>
          <a:p>
            <a:r>
              <a:rPr lang="en-US" sz="2800" dirty="0"/>
              <a:t>Guidelines for Administration Time</a:t>
            </a:r>
          </a:p>
        </p:txBody>
      </p:sp>
      <p:sp>
        <p:nvSpPr>
          <p:cNvPr id="8" name="Title 7">
            <a:extLst>
              <a:ext uri="{FF2B5EF4-FFF2-40B4-BE49-F238E27FC236}">
                <a16:creationId xmlns:a16="http://schemas.microsoft.com/office/drawing/2014/main" id="{3B4DB688-5F5F-ACFE-9D69-39BBBD2E04E1}"/>
              </a:ext>
            </a:extLst>
          </p:cNvPr>
          <p:cNvSpPr>
            <a:spLocks noGrp="1"/>
          </p:cNvSpPr>
          <p:nvPr>
            <p:ph type="title" idx="2"/>
          </p:nvPr>
        </p:nvSpPr>
        <p:spPr>
          <a:xfrm>
            <a:off x="123874" y="4347399"/>
            <a:ext cx="8675569" cy="263677"/>
          </a:xfrm>
        </p:spPr>
        <p:txBody>
          <a:bodyPr anchor="ctr"/>
          <a:lstStyle/>
          <a:p>
            <a:pPr fontAlgn="base">
              <a:spcBef>
                <a:spcPct val="0"/>
              </a:spcBef>
              <a:spcAft>
                <a:spcPct val="0"/>
              </a:spcAft>
            </a:pPr>
            <a:r>
              <a:rPr lang="en-US" sz="1200" dirty="0">
                <a:solidFill>
                  <a:prstClr val="black"/>
                </a:solidFill>
                <a:ea typeface="ＭＳ Ｐゴシック" pitchFamily="34" charset="-128"/>
              </a:rPr>
              <a:t>*Testing time depends on grade level/content area — refer to </a:t>
            </a:r>
            <a:r>
              <a:rPr lang="en-US" sz="1200" i="1" dirty="0">
                <a:solidFill>
                  <a:prstClr val="black"/>
                </a:solidFill>
                <a:ea typeface="ＭＳ Ｐゴシック" pitchFamily="34" charset="-128"/>
              </a:rPr>
              <a:t>Unit Testing Times and Testing Multiple Groups </a:t>
            </a:r>
            <a:r>
              <a:rPr lang="en-US" sz="1200" dirty="0">
                <a:solidFill>
                  <a:prstClr val="black"/>
                </a:solidFill>
                <a:ea typeface="ＭＳ Ｐゴシック" pitchFamily="34" charset="-128"/>
              </a:rPr>
              <a:t>resource</a:t>
            </a:r>
          </a:p>
        </p:txBody>
      </p:sp>
      <p:sp>
        <p:nvSpPr>
          <p:cNvPr id="4" name="Slide Number Placeholder 3">
            <a:extLst>
              <a:ext uri="{FF2B5EF4-FFF2-40B4-BE49-F238E27FC236}">
                <a16:creationId xmlns:a16="http://schemas.microsoft.com/office/drawing/2014/main" id="{4A2777DB-51F3-2C2C-CF04-985791070351}"/>
              </a:ext>
            </a:extLst>
          </p:cNvPr>
          <p:cNvSpPr>
            <a:spLocks noGrp="1"/>
          </p:cNvSpPr>
          <p:nvPr>
            <p:ph type="sldNum" idx="12"/>
          </p:nvPr>
        </p:nvSpPr>
        <p:spPr/>
        <p:txBody>
          <a:bodyPr>
            <a:normAutofit/>
          </a:bodyPr>
          <a:lstStyle/>
          <a:p>
            <a:fld id="{C479D5F6-EDCB-402A-AC08-4943A1820E8F}" type="slidenum">
              <a:rPr lang="en-US" smtClean="0"/>
              <a:pPr/>
              <a:t>32</a:t>
            </a:fld>
            <a:r>
              <a:rPr lang="en-US" dirty="0"/>
              <a:t> </a:t>
            </a:r>
          </a:p>
        </p:txBody>
      </p:sp>
      <p:graphicFrame>
        <p:nvGraphicFramePr>
          <p:cNvPr id="9" name="Content Placeholder 4">
            <a:extLst>
              <a:ext uri="{FF2B5EF4-FFF2-40B4-BE49-F238E27FC236}">
                <a16:creationId xmlns:a16="http://schemas.microsoft.com/office/drawing/2014/main" id="{1C02F30D-1573-8BBB-39B9-58616D7C26BC}"/>
              </a:ext>
            </a:extLst>
          </p:cNvPr>
          <p:cNvGraphicFramePr>
            <a:graphicFrameLocks/>
          </p:cNvGraphicFramePr>
          <p:nvPr>
            <p:extLst>
              <p:ext uri="{D42A27DB-BD31-4B8C-83A1-F6EECF244321}">
                <p14:modId xmlns:p14="http://schemas.microsoft.com/office/powerpoint/2010/main" val="4033143864"/>
              </p:ext>
            </p:extLst>
          </p:nvPr>
        </p:nvGraphicFramePr>
        <p:xfrm>
          <a:off x="440772" y="1083948"/>
          <a:ext cx="8229600" cy="3025902"/>
        </p:xfrm>
        <a:graphic>
          <a:graphicData uri="http://schemas.openxmlformats.org/drawingml/2006/table">
            <a:tbl>
              <a:tblPr firstRow="1" bandRow="1">
                <a:tableStyleId>{5FD0F851-EC5A-4D38-B0AD-8093EC10F338}</a:tableStyleId>
              </a:tblPr>
              <a:tblGrid>
                <a:gridCol w="4818982">
                  <a:extLst>
                    <a:ext uri="{9D8B030D-6E8A-4147-A177-3AD203B41FA5}">
                      <a16:colId xmlns:a16="http://schemas.microsoft.com/office/drawing/2014/main" val="3609024828"/>
                    </a:ext>
                  </a:extLst>
                </a:gridCol>
                <a:gridCol w="3410618">
                  <a:extLst>
                    <a:ext uri="{9D8B030D-6E8A-4147-A177-3AD203B41FA5}">
                      <a16:colId xmlns:a16="http://schemas.microsoft.com/office/drawing/2014/main" val="3586515856"/>
                    </a:ext>
                  </a:extLst>
                </a:gridCol>
              </a:tblGrid>
              <a:tr h="4537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latin typeface="+mn-lt"/>
                        </a:rPr>
                        <a:t>Task</a:t>
                      </a:r>
                      <a:endParaRPr lang="en-US" sz="1400" b="1" kern="1200" dirty="0">
                        <a:solidFill>
                          <a:schemeClr val="bg1"/>
                        </a:solidFill>
                        <a:latin typeface="+mn-lt"/>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5"/>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mn-lt"/>
                        </a:rPr>
                        <a:t>Time to Allot for an Administration</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3796176093"/>
                  </a:ext>
                </a:extLst>
              </a:tr>
              <a:tr h="45377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latin typeface="+mn-lt"/>
                        </a:rPr>
                        <a:t>Prepare for testing (includes reading SAY directions</a:t>
                      </a:r>
                      <a:r>
                        <a:rPr lang="en-US" sz="1400" kern="1200" baseline="0" dirty="0">
                          <a:latin typeface="+mn-lt"/>
                        </a:rPr>
                        <a:t> script</a:t>
                      </a:r>
                      <a:r>
                        <a:rPr lang="en-US" sz="1400" kern="1200" dirty="0">
                          <a:latin typeface="+mn-lt"/>
                        </a:rPr>
                        <a:t> from</a:t>
                      </a:r>
                      <a:r>
                        <a:rPr lang="en-US" sz="1400" kern="1200" baseline="0" dirty="0">
                          <a:latin typeface="+mn-lt"/>
                        </a:rPr>
                        <a:t> TAM </a:t>
                      </a:r>
                      <a:r>
                        <a:rPr lang="en-US" sz="1400" kern="1200" dirty="0">
                          <a:latin typeface="+mn-lt"/>
                        </a:rPr>
                        <a:t>and answering student questions)</a:t>
                      </a:r>
                      <a:endParaRPr lang="en-US" sz="1400" kern="1200" dirty="0">
                        <a:solidFill>
                          <a:schemeClr val="tx1"/>
                        </a:solidFill>
                        <a:latin typeface="+mn-lt"/>
                        <a:ea typeface="+mn-ea"/>
                        <a:cs typeface="+mn-cs"/>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latin typeface="+mn-lt"/>
                        </a:rPr>
                        <a:t>10 minutes (recommended)</a:t>
                      </a:r>
                      <a:endParaRPr lang="en-US" sz="1400" dirty="0">
                        <a:solidFill>
                          <a:schemeClr val="tx1"/>
                        </a:solidFill>
                        <a:latin typeface="+mn-lt"/>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0845078"/>
                  </a:ext>
                </a:extLst>
              </a:tr>
              <a:tr h="45377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latin typeface="+mn-lt"/>
                        </a:rPr>
                        <a:t>Distribute test materials</a:t>
                      </a:r>
                      <a:endParaRPr lang="en-US" sz="1400" kern="1200" dirty="0">
                        <a:solidFill>
                          <a:schemeClr val="tx1"/>
                        </a:solidFill>
                        <a:latin typeface="+mn-lt"/>
                        <a:ea typeface="+mn-ea"/>
                        <a:cs typeface="+mn-cs"/>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latin typeface="+mn-lt"/>
                        </a:rPr>
                        <a:t>5 minutes (recommended)</a:t>
                      </a:r>
                      <a:endParaRPr lang="en-US" sz="1400" dirty="0">
                        <a:solidFill>
                          <a:schemeClr val="tx1"/>
                        </a:solidFill>
                        <a:latin typeface="+mn-lt"/>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2436513"/>
                  </a:ext>
                </a:extLst>
              </a:tr>
              <a:tr h="45377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atin typeface="+mn-lt"/>
                        </a:rPr>
                        <a:t>ELA/CSLA unit testing time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atin typeface="+mn-lt"/>
                        </a:rPr>
                        <a:t>Math unit testing time</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mn-lt"/>
                        </a:rPr>
                        <a:t>Science</a:t>
                      </a:r>
                      <a:r>
                        <a:rPr lang="en-US" sz="1400" baseline="0" dirty="0">
                          <a:latin typeface="+mn-lt"/>
                        </a:rPr>
                        <a:t> unit testing time</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atin typeface="+mn-lt"/>
                        </a:rPr>
                        <a:t>Social Studies</a:t>
                      </a:r>
                      <a:r>
                        <a:rPr lang="en-US" sz="1400" dirty="0">
                          <a:latin typeface="+mn-lt"/>
                        </a:rPr>
                        <a:t> </a:t>
                      </a:r>
                      <a:r>
                        <a:rPr lang="en-US" sz="1400" baseline="0" dirty="0">
                          <a:latin typeface="+mn-lt"/>
                        </a:rPr>
                        <a:t>unit testing time</a:t>
                      </a: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mn-lt"/>
                        </a:rPr>
                        <a:t>90 to 110 minutes*</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latin typeface="+mn-lt"/>
                        </a:rPr>
                        <a:t>65 minutes</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latin typeface="+mn-lt"/>
                        </a:rPr>
                        <a:t>60 to 80 minutes*</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latin typeface="+mn-lt"/>
                        </a:rPr>
                        <a:t>65 minutes</a:t>
                      </a:r>
                      <a:endParaRPr lang="en-US" sz="1400" dirty="0">
                        <a:solidFill>
                          <a:schemeClr val="tx1"/>
                        </a:solidFill>
                        <a:latin typeface="+mn-lt"/>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5592322"/>
                  </a:ext>
                </a:extLst>
              </a:tr>
              <a:tr h="45377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n-lt"/>
                        </a:rPr>
                        <a:t>Complete end-of-unit activities, including closing units</a:t>
                      </a:r>
                      <a:r>
                        <a:rPr lang="en-US" sz="1400" baseline="0" dirty="0">
                          <a:latin typeface="+mn-lt"/>
                        </a:rPr>
                        <a:t> </a:t>
                      </a:r>
                      <a:r>
                        <a:rPr lang="en-US" sz="1400" dirty="0">
                          <a:latin typeface="+mn-lt"/>
                        </a:rPr>
                        <a:t>and collecting test materials</a:t>
                      </a:r>
                      <a:endParaRPr lang="en-US" sz="1400" dirty="0">
                        <a:solidFill>
                          <a:schemeClr val="tx1"/>
                        </a:solidFill>
                        <a:latin typeface="+mn-lt"/>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latin typeface="+mn-lt"/>
                        </a:rPr>
                        <a:t>5 to 15 minutes (recommended)</a:t>
                      </a:r>
                      <a:endParaRPr lang="en-US" sz="1400" dirty="0">
                        <a:solidFill>
                          <a:schemeClr val="tx1"/>
                        </a:solidFill>
                        <a:latin typeface="+mn-lt"/>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2385572"/>
                  </a:ext>
                </a:extLst>
              </a:tr>
            </a:tbl>
          </a:graphicData>
        </a:graphic>
      </p:graphicFrame>
      <p:sp>
        <p:nvSpPr>
          <p:cNvPr id="5" name="Diagonal Stripe 4">
            <a:hlinkClick r:id="rId2"/>
            <a:extLst>
              <a:ext uri="{FF2B5EF4-FFF2-40B4-BE49-F238E27FC236}">
                <a16:creationId xmlns:a16="http://schemas.microsoft.com/office/drawing/2014/main" id="{65909418-51C6-3AF4-92E5-3003C856732C}"/>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b="1" kern="0" dirty="0">
                <a:solidFill>
                  <a:prstClr val="black"/>
                </a:solidFill>
                <a:latin typeface="+mn-lt"/>
                <a:ea typeface="Roboto" panose="02000000000000000000" pitchFamily="2" charset="0"/>
                <a:cs typeface="Roboto" panose="02000000000000000000" pitchFamily="2" charset="0"/>
              </a:rPr>
              <a:t>Unit Testing Times</a:t>
            </a:r>
          </a:p>
        </p:txBody>
      </p:sp>
    </p:spTree>
    <p:extLst>
      <p:ext uri="{BB962C8B-B14F-4D97-AF65-F5344CB8AC3E}">
        <p14:creationId xmlns:p14="http://schemas.microsoft.com/office/powerpoint/2010/main" val="15696105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Guidelines for Administration Time</a:t>
            </a:r>
          </a:p>
        </p:txBody>
      </p:sp>
      <p:sp>
        <p:nvSpPr>
          <p:cNvPr id="5" name="Content Placeholder 4">
            <a:extLst>
              <a:ext uri="{FF2B5EF4-FFF2-40B4-BE49-F238E27FC236}">
                <a16:creationId xmlns:a16="http://schemas.microsoft.com/office/drawing/2014/main" id="{9CC7487A-63F3-49E3-8DD4-FD4F03322AD4}"/>
              </a:ext>
            </a:extLst>
          </p:cNvPr>
          <p:cNvSpPr>
            <a:spLocks noGrp="1"/>
          </p:cNvSpPr>
          <p:nvPr>
            <p:ph type="body" idx="1"/>
          </p:nvPr>
        </p:nvSpPr>
        <p:spPr>
          <a:xfrm>
            <a:off x="311702" y="1152475"/>
            <a:ext cx="5684496" cy="3034800"/>
          </a:xfrm>
        </p:spPr>
        <p:txBody>
          <a:bodyPr>
            <a:noAutofit/>
          </a:bodyPr>
          <a:lstStyle/>
          <a:p>
            <a:pPr marL="257175" indent="-257175">
              <a:spcAft>
                <a:spcPts val="900"/>
              </a:spcAft>
              <a:buClr>
                <a:sysClr val="windowText" lastClr="000000"/>
              </a:buClr>
              <a:defRPr/>
            </a:pPr>
            <a:r>
              <a:rPr lang="en-US" sz="1800" dirty="0">
                <a:solidFill>
                  <a:sysClr val="windowText" lastClr="000000"/>
                </a:solidFill>
              </a:rPr>
              <a:t>Schedule the entire amount of unit testing time</a:t>
            </a:r>
            <a:endParaRPr lang="en-US" sz="1800" u="sng" dirty="0">
              <a:solidFill>
                <a:sysClr val="windowText" lastClr="000000"/>
              </a:solidFill>
            </a:endParaRPr>
          </a:p>
          <a:p>
            <a:pPr marL="257175" indent="-257175">
              <a:spcAft>
                <a:spcPts val="900"/>
              </a:spcAft>
              <a:buClr>
                <a:sysClr val="windowText" lastClr="000000"/>
              </a:buClr>
              <a:defRPr/>
            </a:pPr>
            <a:r>
              <a:rPr lang="en-US" sz="1800" dirty="0">
                <a:solidFill>
                  <a:sysClr val="windowText" lastClr="000000"/>
                </a:solidFill>
              </a:rPr>
              <a:t>Once the unit testing time is met, the unit must end</a:t>
            </a:r>
          </a:p>
          <a:p>
            <a:pPr marL="557213" lvl="1" indent="-214313">
              <a:spcAft>
                <a:spcPts val="900"/>
              </a:spcAft>
              <a:buClr>
                <a:sysClr val="windowText" lastClr="000000"/>
              </a:buClr>
              <a:defRPr/>
            </a:pPr>
            <a:r>
              <a:rPr lang="en-US" sz="1800" dirty="0">
                <a:solidFill>
                  <a:sysClr val="windowText" lastClr="000000"/>
                </a:solidFill>
                <a:latin typeface="+mn-lt"/>
              </a:rPr>
              <a:t>A student is </a:t>
            </a:r>
            <a:r>
              <a:rPr lang="en-US" sz="1800" b="1" dirty="0">
                <a:solidFill>
                  <a:sysClr val="windowText" lastClr="000000"/>
                </a:solidFill>
                <a:latin typeface="+mn-lt"/>
              </a:rPr>
              <a:t>only </a:t>
            </a:r>
            <a:r>
              <a:rPr lang="en-US" sz="1800" dirty="0">
                <a:solidFill>
                  <a:sysClr val="windowText" lastClr="000000"/>
                </a:solidFill>
                <a:latin typeface="+mn-lt"/>
              </a:rPr>
              <a:t>allowed an extended time accommodation if listed in their IEP, 504, or ML plan</a:t>
            </a:r>
          </a:p>
          <a:p>
            <a:pPr marL="257175" indent="-257175">
              <a:spcAft>
                <a:spcPts val="900"/>
              </a:spcAft>
              <a:buClr>
                <a:sysClr val="windowText" lastClr="000000"/>
              </a:buClr>
              <a:defRPr/>
            </a:pPr>
            <a:r>
              <a:rPr lang="en-US" sz="1800" dirty="0">
                <a:solidFill>
                  <a:sysClr val="windowText" lastClr="000000"/>
                </a:solidFill>
              </a:rPr>
              <a:t>If all students complete testing before the unit testing time is met, the Test Administrator may end the unit (no minimum testing time)</a:t>
            </a:r>
          </a:p>
          <a:p>
            <a:endParaRPr lang="en-US" sz="1800" dirty="0"/>
          </a:p>
          <a:p>
            <a:endParaRPr lang="en-US" sz="1800" dirty="0"/>
          </a:p>
        </p:txBody>
      </p:sp>
      <p:sp>
        <p:nvSpPr>
          <p:cNvPr id="3" name="Slide Number Placeholder 2"/>
          <p:cNvSpPr>
            <a:spLocks noGrp="1"/>
          </p:cNvSpPr>
          <p:nvPr>
            <p:ph type="sldNum" idx="12"/>
          </p:nvPr>
        </p:nvSpPr>
        <p:spPr/>
        <p:txBody>
          <a:bodyPr>
            <a:normAutofit/>
          </a:bodyPr>
          <a:lstStyle/>
          <a:p>
            <a:fld id="{C479D5F6-EDCB-402A-AC08-4943A1820E8F}" type="slidenum">
              <a:rPr lang="en-US" smtClean="0"/>
              <a:pPr/>
              <a:t>33</a:t>
            </a:fld>
            <a:endParaRPr lang="en-US" dirty="0"/>
          </a:p>
        </p:txBody>
      </p:sp>
    </p:spTree>
    <p:extLst>
      <p:ext uri="{BB962C8B-B14F-4D97-AF65-F5344CB8AC3E}">
        <p14:creationId xmlns:p14="http://schemas.microsoft.com/office/powerpoint/2010/main" val="21590670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ECB2595-D944-B700-7C83-D504CC91E13A}"/>
              </a:ext>
            </a:extLst>
          </p:cNvPr>
          <p:cNvCxnSpPr>
            <a:cxnSpLocks/>
          </p:cNvCxnSpPr>
          <p:nvPr/>
        </p:nvCxnSpPr>
        <p:spPr>
          <a:xfrm>
            <a:off x="0" y="846400"/>
            <a:ext cx="8807938" cy="0"/>
          </a:xfrm>
          <a:prstGeom prst="line">
            <a:avLst/>
          </a:prstGeom>
          <a:ln w="19050">
            <a:solidFill>
              <a:srgbClr val="55A1D5"/>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idx="12"/>
          </p:nvPr>
        </p:nvSpPr>
        <p:spPr/>
        <p:txBody>
          <a:bodyPr>
            <a:normAutofit/>
          </a:bodyPr>
          <a:lstStyle/>
          <a:p>
            <a:fld id="{C479D5F6-EDCB-402A-AC08-4943A1820E8F}" type="slidenum">
              <a:rPr lang="en-US" smtClean="0"/>
              <a:pPr/>
              <a:t>34</a:t>
            </a:fld>
            <a:endParaRPr lang="en-US" dirty="0"/>
          </a:p>
        </p:txBody>
      </p:sp>
      <p:sp>
        <p:nvSpPr>
          <p:cNvPr id="2" name="Title 1"/>
          <p:cNvSpPr>
            <a:spLocks noGrp="1"/>
          </p:cNvSpPr>
          <p:nvPr>
            <p:ph type="title"/>
          </p:nvPr>
        </p:nvSpPr>
        <p:spPr/>
        <p:txBody>
          <a:bodyPr>
            <a:normAutofit/>
          </a:bodyPr>
          <a:lstStyle/>
          <a:p>
            <a:r>
              <a:rPr lang="en-US" sz="2800" dirty="0">
                <a:latin typeface="+mn-lt"/>
              </a:rPr>
              <a:t>Unit Testing Times: Grades 3 through 5</a:t>
            </a:r>
          </a:p>
        </p:txBody>
      </p:sp>
      <p:graphicFrame>
        <p:nvGraphicFramePr>
          <p:cNvPr id="10" name="Table 9">
            <a:extLst>
              <a:ext uri="{FF2B5EF4-FFF2-40B4-BE49-F238E27FC236}">
                <a16:creationId xmlns:a16="http://schemas.microsoft.com/office/drawing/2014/main" id="{B6825ED7-385F-250C-1C9A-0F1E63851FAD}"/>
              </a:ext>
            </a:extLst>
          </p:cNvPr>
          <p:cNvGraphicFramePr>
            <a:graphicFrameLocks noGrp="1"/>
          </p:cNvGraphicFramePr>
          <p:nvPr>
            <p:extLst>
              <p:ext uri="{D42A27DB-BD31-4B8C-83A1-F6EECF244321}">
                <p14:modId xmlns:p14="http://schemas.microsoft.com/office/powerpoint/2010/main" val="209134301"/>
              </p:ext>
            </p:extLst>
          </p:nvPr>
        </p:nvGraphicFramePr>
        <p:xfrm>
          <a:off x="456059" y="985307"/>
          <a:ext cx="7437479" cy="3874834"/>
        </p:xfrm>
        <a:graphic>
          <a:graphicData uri="http://schemas.openxmlformats.org/drawingml/2006/table">
            <a:tbl>
              <a:tblPr firstRow="1" firstCol="1" bandRow="1">
                <a:tableStyleId>{2D5ABB26-0587-4C30-8999-92F81FD0307C}</a:tableStyleId>
              </a:tblPr>
              <a:tblGrid>
                <a:gridCol w="3287275">
                  <a:extLst>
                    <a:ext uri="{9D8B030D-6E8A-4147-A177-3AD203B41FA5}">
                      <a16:colId xmlns:a16="http://schemas.microsoft.com/office/drawing/2014/main" val="3045636567"/>
                    </a:ext>
                  </a:extLst>
                </a:gridCol>
                <a:gridCol w="1506735">
                  <a:extLst>
                    <a:ext uri="{9D8B030D-6E8A-4147-A177-3AD203B41FA5}">
                      <a16:colId xmlns:a16="http://schemas.microsoft.com/office/drawing/2014/main" val="126659624"/>
                    </a:ext>
                  </a:extLst>
                </a:gridCol>
                <a:gridCol w="2643469">
                  <a:extLst>
                    <a:ext uri="{9D8B030D-6E8A-4147-A177-3AD203B41FA5}">
                      <a16:colId xmlns:a16="http://schemas.microsoft.com/office/drawing/2014/main" val="1508107241"/>
                    </a:ext>
                  </a:extLst>
                </a:gridCol>
              </a:tblGrid>
              <a:tr h="349758">
                <a:tc>
                  <a:txBody>
                    <a:bodyPr/>
                    <a:lstStyle/>
                    <a:p>
                      <a:pPr marL="0" marR="0" algn="ctr">
                        <a:lnSpc>
                          <a:spcPct val="107000"/>
                        </a:lnSpc>
                        <a:spcBef>
                          <a:spcPts val="0"/>
                        </a:spcBef>
                        <a:spcAft>
                          <a:spcPts val="0"/>
                        </a:spcAft>
                      </a:pPr>
                      <a:r>
                        <a:rPr lang="en-US" sz="1200" b="1" dirty="0">
                          <a:solidFill>
                            <a:schemeClr val="tx1"/>
                          </a:solidFill>
                          <a:effectLst/>
                          <a:latin typeface="+mn-lt"/>
                        </a:rPr>
                        <a:t>Grades</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chemeClr val="tx1"/>
                          </a:solidFill>
                          <a:effectLst/>
                          <a:latin typeface="+mn-lt"/>
                        </a:rPr>
                        <a:t>Unit</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chemeClr val="tx1"/>
                          </a:solidFill>
                          <a:effectLst/>
                          <a:latin typeface="+mn-lt"/>
                        </a:rPr>
                        <a:t>Testing Time (minutes)</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7495106"/>
                  </a:ext>
                </a:extLst>
              </a:tr>
              <a:tr h="349758">
                <a:tc>
                  <a:txBody>
                    <a:bodyPr/>
                    <a:lstStyle/>
                    <a:p>
                      <a:pPr marL="0" marR="0" algn="ctr">
                        <a:lnSpc>
                          <a:spcPct val="107000"/>
                        </a:lnSpc>
                        <a:spcBef>
                          <a:spcPts val="0"/>
                        </a:spcBef>
                        <a:spcAft>
                          <a:spcPts val="0"/>
                        </a:spcAft>
                      </a:pPr>
                      <a:r>
                        <a:rPr lang="en-US" sz="1200" b="1" dirty="0">
                          <a:solidFill>
                            <a:schemeClr val="tx1"/>
                          </a:solidFill>
                          <a:effectLst/>
                          <a:latin typeface="+mn-lt"/>
                        </a:rPr>
                        <a:t> </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200" b="0" dirty="0">
                          <a:solidFill>
                            <a:schemeClr val="tx1"/>
                          </a:solidFill>
                          <a:effectLst/>
                          <a:latin typeface="+mn-lt"/>
                        </a:rPr>
                        <a:t>1</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90</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1349152"/>
                  </a:ext>
                </a:extLst>
              </a:tr>
              <a:tr h="349758">
                <a:tc>
                  <a:txBody>
                    <a:bodyPr/>
                    <a:lstStyle/>
                    <a:p>
                      <a:pPr marL="0" marR="0" algn="ctr">
                        <a:lnSpc>
                          <a:spcPct val="107000"/>
                        </a:lnSpc>
                        <a:spcBef>
                          <a:spcPts val="0"/>
                        </a:spcBef>
                        <a:spcAft>
                          <a:spcPts val="0"/>
                        </a:spcAft>
                      </a:pPr>
                      <a:r>
                        <a:rPr lang="en-US" sz="1200" b="1" dirty="0">
                          <a:solidFill>
                            <a:schemeClr val="tx1"/>
                          </a:solidFill>
                          <a:effectLst/>
                          <a:latin typeface="+mn-lt"/>
                        </a:rPr>
                        <a:t>ELA 3 through 5</a:t>
                      </a:r>
                    </a:p>
                    <a:p>
                      <a:pPr marL="0" marR="0" algn="ctr">
                        <a:lnSpc>
                          <a:spcPct val="107000"/>
                        </a:lnSpc>
                        <a:spcBef>
                          <a:spcPts val="0"/>
                        </a:spcBef>
                        <a:spcAft>
                          <a:spcPts val="0"/>
                        </a:spcAft>
                      </a:pPr>
                      <a:r>
                        <a:rPr lang="en-US" sz="1200" b="1" dirty="0">
                          <a:solidFill>
                            <a:schemeClr val="tx1"/>
                          </a:solidFill>
                          <a:effectLst/>
                          <a:latin typeface="+mn-lt"/>
                        </a:rPr>
                        <a:t>CSLA 3 and 4</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200" b="0" dirty="0">
                          <a:solidFill>
                            <a:schemeClr val="tx1"/>
                          </a:solidFill>
                          <a:effectLst/>
                          <a:latin typeface="+mn-lt"/>
                        </a:rPr>
                        <a:t>2</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90</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2080507"/>
                  </a:ext>
                </a:extLst>
              </a:tr>
              <a:tr h="349758">
                <a:tc>
                  <a:txBody>
                    <a:bodyPr/>
                    <a:lstStyle/>
                    <a:p>
                      <a:pPr marL="0" marR="0" algn="ctr">
                        <a:lnSpc>
                          <a:spcPct val="107000"/>
                        </a:lnSpc>
                        <a:spcBef>
                          <a:spcPts val="0"/>
                        </a:spcBef>
                        <a:spcAft>
                          <a:spcPts val="0"/>
                        </a:spcAft>
                      </a:pPr>
                      <a:r>
                        <a:rPr lang="en-US" sz="1200" b="1" dirty="0">
                          <a:solidFill>
                            <a:schemeClr val="tx1"/>
                          </a:solidFill>
                          <a:effectLst/>
                          <a:latin typeface="+mn-lt"/>
                        </a:rPr>
                        <a:t> </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3</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90</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4218534"/>
                  </a:ext>
                </a:extLst>
              </a:tr>
              <a:tr h="349758">
                <a:tc>
                  <a:txBody>
                    <a:bodyPr/>
                    <a:lstStyle/>
                    <a:p>
                      <a:pPr marL="0" marR="0" algn="ctr">
                        <a:lnSpc>
                          <a:spcPct val="107000"/>
                        </a:lnSpc>
                        <a:spcBef>
                          <a:spcPts val="0"/>
                        </a:spcBef>
                        <a:spcAft>
                          <a:spcPts val="0"/>
                        </a:spcAft>
                      </a:pPr>
                      <a:r>
                        <a:rPr lang="en-US" sz="1200" b="1" dirty="0">
                          <a:solidFill>
                            <a:schemeClr val="tx1"/>
                          </a:solidFill>
                          <a:effectLst/>
                          <a:latin typeface="+mn-lt"/>
                        </a:rPr>
                        <a:t> </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200" b="0" dirty="0">
                          <a:solidFill>
                            <a:schemeClr val="tx1"/>
                          </a:solidFill>
                          <a:effectLst/>
                          <a:latin typeface="+mn-lt"/>
                        </a:rPr>
                        <a:t>1</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65</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6547213"/>
                  </a:ext>
                </a:extLst>
              </a:tr>
              <a:tr h="349758">
                <a:tc>
                  <a:txBody>
                    <a:bodyPr/>
                    <a:lstStyle/>
                    <a:p>
                      <a:pPr marL="0" marR="0" algn="ctr">
                        <a:lnSpc>
                          <a:spcPct val="107000"/>
                        </a:lnSpc>
                        <a:spcBef>
                          <a:spcPts val="0"/>
                        </a:spcBef>
                        <a:spcAft>
                          <a:spcPts val="0"/>
                        </a:spcAft>
                      </a:pPr>
                      <a:r>
                        <a:rPr lang="en-US" sz="1200" b="1" dirty="0">
                          <a:solidFill>
                            <a:schemeClr val="tx1"/>
                          </a:solidFill>
                          <a:effectLst/>
                          <a:latin typeface="+mn-lt"/>
                        </a:rPr>
                        <a:t>Math 3 through 5</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200" b="0" dirty="0">
                          <a:solidFill>
                            <a:schemeClr val="tx1"/>
                          </a:solidFill>
                          <a:effectLst/>
                          <a:latin typeface="+mn-lt"/>
                        </a:rPr>
                        <a:t>2</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65</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4061203"/>
                  </a:ext>
                </a:extLst>
              </a:tr>
              <a:tr h="349758">
                <a:tc>
                  <a:txBody>
                    <a:bodyPr/>
                    <a:lstStyle/>
                    <a:p>
                      <a:pPr marL="0" marR="0" algn="ctr">
                        <a:lnSpc>
                          <a:spcPct val="107000"/>
                        </a:lnSpc>
                        <a:spcBef>
                          <a:spcPts val="0"/>
                        </a:spcBef>
                        <a:spcAft>
                          <a:spcPts val="0"/>
                        </a:spcAft>
                      </a:pPr>
                      <a:r>
                        <a:rPr lang="en-US" sz="1200" b="1" dirty="0">
                          <a:solidFill>
                            <a:schemeClr val="tx1"/>
                          </a:solidFill>
                          <a:effectLst/>
                          <a:latin typeface="+mn-lt"/>
                        </a:rPr>
                        <a:t> </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3</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65</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2601355"/>
                  </a:ext>
                </a:extLst>
              </a:tr>
              <a:tr h="349758">
                <a:tc>
                  <a:txBody>
                    <a:bodyPr/>
                    <a:lstStyle/>
                    <a:p>
                      <a:pPr marL="0" marR="0" algn="ctr">
                        <a:lnSpc>
                          <a:spcPct val="107000"/>
                        </a:lnSpc>
                        <a:spcBef>
                          <a:spcPts val="0"/>
                        </a:spcBef>
                        <a:spcAft>
                          <a:spcPts val="0"/>
                        </a:spcAft>
                      </a:pPr>
                      <a:r>
                        <a:rPr lang="en-US" sz="1200" b="1" dirty="0">
                          <a:solidFill>
                            <a:schemeClr val="tx1"/>
                          </a:solidFill>
                          <a:effectLst/>
                          <a:latin typeface="+mn-lt"/>
                        </a:rPr>
                        <a:t> </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200" b="0" dirty="0">
                          <a:solidFill>
                            <a:schemeClr val="tx1"/>
                          </a:solidFill>
                          <a:effectLst/>
                          <a:latin typeface="+mn-lt"/>
                        </a:rPr>
                        <a:t>1</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80</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5128627"/>
                  </a:ext>
                </a:extLst>
              </a:tr>
              <a:tr h="349758">
                <a:tc>
                  <a:txBody>
                    <a:bodyPr/>
                    <a:lstStyle/>
                    <a:p>
                      <a:pPr marL="0" marR="0" algn="ctr">
                        <a:lnSpc>
                          <a:spcPct val="107000"/>
                        </a:lnSpc>
                        <a:spcBef>
                          <a:spcPts val="0"/>
                        </a:spcBef>
                        <a:spcAft>
                          <a:spcPts val="0"/>
                        </a:spcAft>
                      </a:pPr>
                      <a:r>
                        <a:rPr lang="en-US" sz="1200" b="1" dirty="0">
                          <a:solidFill>
                            <a:schemeClr val="tx1"/>
                          </a:solidFill>
                          <a:effectLst/>
                          <a:latin typeface="+mn-lt"/>
                        </a:rPr>
                        <a:t>Science 5</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200" b="0" dirty="0">
                          <a:solidFill>
                            <a:schemeClr val="tx1"/>
                          </a:solidFill>
                          <a:effectLst/>
                          <a:latin typeface="+mn-lt"/>
                        </a:rPr>
                        <a:t>2</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80</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9588988"/>
                  </a:ext>
                </a:extLst>
              </a:tr>
              <a:tr h="349758">
                <a:tc>
                  <a:txBody>
                    <a:bodyPr/>
                    <a:lstStyle/>
                    <a:p>
                      <a:pPr marL="0" marR="0" algn="ctr">
                        <a:lnSpc>
                          <a:spcPct val="107000"/>
                        </a:lnSpc>
                        <a:spcBef>
                          <a:spcPts val="0"/>
                        </a:spcBef>
                        <a:spcAft>
                          <a:spcPts val="0"/>
                        </a:spcAft>
                      </a:pPr>
                      <a:r>
                        <a:rPr lang="en-US" sz="1200" b="1" dirty="0">
                          <a:solidFill>
                            <a:schemeClr val="tx1"/>
                          </a:solidFill>
                          <a:effectLst/>
                          <a:latin typeface="+mn-lt"/>
                        </a:rPr>
                        <a:t> </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3</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80</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0311200"/>
                  </a:ext>
                </a:extLst>
              </a:tr>
              <a:tr h="349758">
                <a:tc>
                  <a:txBody>
                    <a:bodyPr/>
                    <a:lstStyle/>
                    <a:p>
                      <a:pPr marL="0" marR="0" algn="ctr">
                        <a:lnSpc>
                          <a:spcPct val="107000"/>
                        </a:lnSpc>
                        <a:spcBef>
                          <a:spcPts val="0"/>
                        </a:spcBef>
                        <a:spcAft>
                          <a:spcPts val="0"/>
                        </a:spcAft>
                      </a:pPr>
                      <a:r>
                        <a:rPr lang="en-US" sz="1200" b="1" dirty="0">
                          <a:solidFill>
                            <a:schemeClr val="tx1"/>
                          </a:solidFill>
                          <a:effectLst/>
                          <a:latin typeface="+mn-lt"/>
                        </a:rPr>
                        <a:t>Social </a:t>
                      </a:r>
                      <a:r>
                        <a:rPr lang="en-US" sz="1200" b="1">
                          <a:solidFill>
                            <a:schemeClr val="tx1"/>
                          </a:solidFill>
                          <a:effectLst/>
                          <a:latin typeface="+mn-lt"/>
                        </a:rPr>
                        <a:t>Studies 4*</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1</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65</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4364990"/>
                  </a:ext>
                </a:extLst>
              </a:tr>
            </a:tbl>
          </a:graphicData>
        </a:graphic>
      </p:graphicFrame>
      <p:sp>
        <p:nvSpPr>
          <p:cNvPr id="12" name="Diagonal Stripe 11">
            <a:hlinkClick r:id="rId2"/>
            <a:extLst>
              <a:ext uri="{FF2B5EF4-FFF2-40B4-BE49-F238E27FC236}">
                <a16:creationId xmlns:a16="http://schemas.microsoft.com/office/drawing/2014/main" id="{E6693A9F-ED09-13EE-5016-80A559BD2B55}"/>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b="1" kern="0" dirty="0">
                <a:solidFill>
                  <a:prstClr val="black"/>
                </a:solidFill>
                <a:latin typeface="+mn-lt"/>
                <a:ea typeface="Roboto" panose="02000000000000000000" pitchFamily="2" charset="0"/>
                <a:cs typeface="Roboto" panose="02000000000000000000" pitchFamily="2" charset="0"/>
              </a:rPr>
              <a:t>Unit Testing Times</a:t>
            </a:r>
          </a:p>
        </p:txBody>
      </p:sp>
    </p:spTree>
    <p:extLst>
      <p:ext uri="{BB962C8B-B14F-4D97-AF65-F5344CB8AC3E}">
        <p14:creationId xmlns:p14="http://schemas.microsoft.com/office/powerpoint/2010/main" val="16869023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DA002-63B8-79D9-F092-07C60ED49575}"/>
            </a:ext>
          </a:extLst>
        </p:cNvPr>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D5335C1-D976-E1F4-8FED-ADD4256C1258}"/>
              </a:ext>
            </a:extLst>
          </p:cNvPr>
          <p:cNvCxnSpPr>
            <a:cxnSpLocks/>
          </p:cNvCxnSpPr>
          <p:nvPr/>
        </p:nvCxnSpPr>
        <p:spPr>
          <a:xfrm>
            <a:off x="0" y="846400"/>
            <a:ext cx="8807938" cy="0"/>
          </a:xfrm>
          <a:prstGeom prst="line">
            <a:avLst/>
          </a:prstGeom>
          <a:ln w="19050">
            <a:solidFill>
              <a:srgbClr val="55A1D5"/>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640CFE2A-2560-E988-E3AA-C92B29DA9B66}"/>
              </a:ext>
            </a:extLst>
          </p:cNvPr>
          <p:cNvSpPr>
            <a:spLocks noGrp="1"/>
          </p:cNvSpPr>
          <p:nvPr>
            <p:ph type="sldNum" idx="12"/>
          </p:nvPr>
        </p:nvSpPr>
        <p:spPr/>
        <p:txBody>
          <a:bodyPr>
            <a:normAutofit/>
          </a:bodyPr>
          <a:lstStyle/>
          <a:p>
            <a:fld id="{C479D5F6-EDCB-402A-AC08-4943A1820E8F}" type="slidenum">
              <a:rPr lang="en-US" smtClean="0"/>
              <a:pPr/>
              <a:t>35</a:t>
            </a:fld>
            <a:endParaRPr lang="en-US" dirty="0"/>
          </a:p>
        </p:txBody>
      </p:sp>
      <p:sp>
        <p:nvSpPr>
          <p:cNvPr id="2" name="Title 1">
            <a:extLst>
              <a:ext uri="{FF2B5EF4-FFF2-40B4-BE49-F238E27FC236}">
                <a16:creationId xmlns:a16="http://schemas.microsoft.com/office/drawing/2014/main" id="{3A5C516B-87D6-B7AF-4E4D-694BFD451B02}"/>
              </a:ext>
            </a:extLst>
          </p:cNvPr>
          <p:cNvSpPr>
            <a:spLocks noGrp="1"/>
          </p:cNvSpPr>
          <p:nvPr>
            <p:ph type="title"/>
          </p:nvPr>
        </p:nvSpPr>
        <p:spPr/>
        <p:txBody>
          <a:bodyPr>
            <a:normAutofit/>
          </a:bodyPr>
          <a:lstStyle/>
          <a:p>
            <a:r>
              <a:rPr lang="en-US" sz="2800" dirty="0">
                <a:latin typeface="+mn-lt"/>
              </a:rPr>
              <a:t>Unit Testing Times: Grades 6 through 8</a:t>
            </a:r>
          </a:p>
        </p:txBody>
      </p:sp>
      <p:graphicFrame>
        <p:nvGraphicFramePr>
          <p:cNvPr id="10" name="Table 9">
            <a:extLst>
              <a:ext uri="{FF2B5EF4-FFF2-40B4-BE49-F238E27FC236}">
                <a16:creationId xmlns:a16="http://schemas.microsoft.com/office/drawing/2014/main" id="{0C5C7AE8-3C2B-A654-783A-100F91ABF995}"/>
              </a:ext>
            </a:extLst>
          </p:cNvPr>
          <p:cNvGraphicFramePr>
            <a:graphicFrameLocks noGrp="1"/>
          </p:cNvGraphicFramePr>
          <p:nvPr>
            <p:extLst>
              <p:ext uri="{D42A27DB-BD31-4B8C-83A1-F6EECF244321}">
                <p14:modId xmlns:p14="http://schemas.microsoft.com/office/powerpoint/2010/main" val="2873079801"/>
              </p:ext>
            </p:extLst>
          </p:nvPr>
        </p:nvGraphicFramePr>
        <p:xfrm>
          <a:off x="456059" y="985307"/>
          <a:ext cx="7437479" cy="2281528"/>
        </p:xfrm>
        <a:graphic>
          <a:graphicData uri="http://schemas.openxmlformats.org/drawingml/2006/table">
            <a:tbl>
              <a:tblPr firstRow="1" firstCol="1" bandRow="1">
                <a:tableStyleId>{2D5ABB26-0587-4C30-8999-92F81FD0307C}</a:tableStyleId>
              </a:tblPr>
              <a:tblGrid>
                <a:gridCol w="3287275">
                  <a:extLst>
                    <a:ext uri="{9D8B030D-6E8A-4147-A177-3AD203B41FA5}">
                      <a16:colId xmlns:a16="http://schemas.microsoft.com/office/drawing/2014/main" val="3045636567"/>
                    </a:ext>
                  </a:extLst>
                </a:gridCol>
                <a:gridCol w="1805589">
                  <a:extLst>
                    <a:ext uri="{9D8B030D-6E8A-4147-A177-3AD203B41FA5}">
                      <a16:colId xmlns:a16="http://schemas.microsoft.com/office/drawing/2014/main" val="126659624"/>
                    </a:ext>
                  </a:extLst>
                </a:gridCol>
                <a:gridCol w="2344615">
                  <a:extLst>
                    <a:ext uri="{9D8B030D-6E8A-4147-A177-3AD203B41FA5}">
                      <a16:colId xmlns:a16="http://schemas.microsoft.com/office/drawing/2014/main" val="1508107241"/>
                    </a:ext>
                  </a:extLst>
                </a:gridCol>
              </a:tblGrid>
              <a:tr h="285191">
                <a:tc>
                  <a:txBody>
                    <a:bodyPr/>
                    <a:lstStyle/>
                    <a:p>
                      <a:pPr marL="0" marR="0" algn="ctr">
                        <a:lnSpc>
                          <a:spcPct val="107000"/>
                        </a:lnSpc>
                        <a:spcBef>
                          <a:spcPts val="0"/>
                        </a:spcBef>
                        <a:spcAft>
                          <a:spcPts val="0"/>
                        </a:spcAft>
                      </a:pPr>
                      <a:r>
                        <a:rPr lang="en-US" sz="1200" b="1" dirty="0">
                          <a:solidFill>
                            <a:schemeClr val="tx1"/>
                          </a:solidFill>
                          <a:effectLst/>
                          <a:latin typeface="+mn-lt"/>
                        </a:rPr>
                        <a:t>Grades</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chemeClr val="tx1"/>
                          </a:solidFill>
                          <a:effectLst/>
                          <a:latin typeface="+mn-lt"/>
                        </a:rPr>
                        <a:t>Unit</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chemeClr val="tx1"/>
                          </a:solidFill>
                          <a:effectLst/>
                          <a:latin typeface="+mn-lt"/>
                        </a:rPr>
                        <a:t>Testing Time (minutes)</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7495106"/>
                  </a:ext>
                </a:extLst>
              </a:tr>
              <a:tr h="285191">
                <a:tc>
                  <a:txBody>
                    <a:bodyPr/>
                    <a:lstStyle/>
                    <a:p>
                      <a:pPr marL="0" marR="0" algn="ctr">
                        <a:lnSpc>
                          <a:spcPct val="107000"/>
                        </a:lnSpc>
                        <a:spcBef>
                          <a:spcPts val="0"/>
                        </a:spcBef>
                        <a:spcAft>
                          <a:spcPts val="0"/>
                        </a:spcAft>
                      </a:pPr>
                      <a:r>
                        <a:rPr lang="en-US" sz="1200" b="1" dirty="0">
                          <a:solidFill>
                            <a:schemeClr val="tx1"/>
                          </a:solidFill>
                          <a:effectLst/>
                          <a:latin typeface="+mn-lt"/>
                        </a:rPr>
                        <a:t> </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200" b="0" dirty="0">
                          <a:solidFill>
                            <a:schemeClr val="tx1"/>
                          </a:solidFill>
                          <a:effectLst/>
                          <a:latin typeface="+mn-lt"/>
                        </a:rPr>
                        <a:t>1</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110</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1349152"/>
                  </a:ext>
                </a:extLst>
              </a:tr>
              <a:tr h="285191">
                <a:tc>
                  <a:txBody>
                    <a:bodyPr/>
                    <a:lstStyle/>
                    <a:p>
                      <a:pPr marL="0" marR="0" algn="ctr">
                        <a:lnSpc>
                          <a:spcPct val="107000"/>
                        </a:lnSpc>
                        <a:spcBef>
                          <a:spcPts val="0"/>
                        </a:spcBef>
                        <a:spcAft>
                          <a:spcPts val="0"/>
                        </a:spcAft>
                      </a:pPr>
                      <a:r>
                        <a:rPr lang="en-US" sz="1200" b="1" dirty="0">
                          <a:solidFill>
                            <a:schemeClr val="tx1"/>
                          </a:solidFill>
                          <a:effectLst/>
                          <a:latin typeface="+mn-lt"/>
                        </a:rPr>
                        <a:t>ELA 6 through 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200" b="0" dirty="0">
                          <a:solidFill>
                            <a:schemeClr val="tx1"/>
                          </a:solidFill>
                          <a:effectLst/>
                          <a:latin typeface="+mn-lt"/>
                        </a:rPr>
                        <a:t>2</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110</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2080507"/>
                  </a:ext>
                </a:extLst>
              </a:tr>
              <a:tr h="285191">
                <a:tc>
                  <a:txBody>
                    <a:bodyPr/>
                    <a:lstStyle/>
                    <a:p>
                      <a:pPr marL="0" marR="0" algn="ctr">
                        <a:lnSpc>
                          <a:spcPct val="107000"/>
                        </a:lnSpc>
                        <a:spcBef>
                          <a:spcPts val="0"/>
                        </a:spcBef>
                        <a:spcAft>
                          <a:spcPts val="0"/>
                        </a:spcAft>
                      </a:pPr>
                      <a:r>
                        <a:rPr lang="en-US" sz="1200" b="1" dirty="0">
                          <a:solidFill>
                            <a:schemeClr val="tx1"/>
                          </a:solidFill>
                          <a:effectLst/>
                          <a:latin typeface="+mn-lt"/>
                        </a:rPr>
                        <a:t> </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3</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110</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4218534"/>
                  </a:ext>
                </a:extLst>
              </a:tr>
              <a:tr h="285191">
                <a:tc>
                  <a:txBody>
                    <a:bodyPr/>
                    <a:lstStyle/>
                    <a:p>
                      <a:pPr marL="0" marR="0" algn="ctr">
                        <a:lnSpc>
                          <a:spcPct val="107000"/>
                        </a:lnSpc>
                        <a:spcBef>
                          <a:spcPts val="0"/>
                        </a:spcBef>
                        <a:spcAft>
                          <a:spcPts val="0"/>
                        </a:spcAft>
                      </a:pPr>
                      <a:r>
                        <a:rPr lang="en-US" sz="1200" b="1" dirty="0">
                          <a:solidFill>
                            <a:schemeClr val="tx1"/>
                          </a:solidFill>
                          <a:effectLst/>
                          <a:latin typeface="+mn-lt"/>
                        </a:rPr>
                        <a:t> </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200" b="0" dirty="0">
                          <a:solidFill>
                            <a:schemeClr val="tx1"/>
                          </a:solidFill>
                          <a:effectLst/>
                          <a:latin typeface="+mn-lt"/>
                        </a:rPr>
                        <a:t>1</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80</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5128627"/>
                  </a:ext>
                </a:extLst>
              </a:tr>
              <a:tr h="285191">
                <a:tc>
                  <a:txBody>
                    <a:bodyPr/>
                    <a:lstStyle/>
                    <a:p>
                      <a:pPr marL="0" marR="0" algn="ctr">
                        <a:lnSpc>
                          <a:spcPct val="107000"/>
                        </a:lnSpc>
                        <a:spcBef>
                          <a:spcPts val="0"/>
                        </a:spcBef>
                        <a:spcAft>
                          <a:spcPts val="0"/>
                        </a:spcAft>
                      </a:pPr>
                      <a:r>
                        <a:rPr lang="en-US" sz="1200" b="1" dirty="0">
                          <a:solidFill>
                            <a:schemeClr val="tx1"/>
                          </a:solidFill>
                          <a:effectLst/>
                          <a:latin typeface="+mn-lt"/>
                        </a:rPr>
                        <a:t>Science 8</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200" b="0" dirty="0">
                          <a:solidFill>
                            <a:schemeClr val="tx1"/>
                          </a:solidFill>
                          <a:effectLst/>
                          <a:latin typeface="+mn-lt"/>
                        </a:rPr>
                        <a:t>2</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80</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9588988"/>
                  </a:ext>
                </a:extLst>
              </a:tr>
              <a:tr h="285191">
                <a:tc>
                  <a:txBody>
                    <a:bodyPr/>
                    <a:lstStyle/>
                    <a:p>
                      <a:pPr marL="0" marR="0" algn="ctr">
                        <a:lnSpc>
                          <a:spcPct val="107000"/>
                        </a:lnSpc>
                        <a:spcBef>
                          <a:spcPts val="0"/>
                        </a:spcBef>
                        <a:spcAft>
                          <a:spcPts val="0"/>
                        </a:spcAft>
                      </a:pPr>
                      <a:r>
                        <a:rPr lang="en-US" sz="1200" b="1" dirty="0">
                          <a:solidFill>
                            <a:schemeClr val="tx1"/>
                          </a:solidFill>
                          <a:effectLst/>
                          <a:latin typeface="+mn-lt"/>
                        </a:rPr>
                        <a:t> </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3</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80</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0311200"/>
                  </a:ext>
                </a:extLst>
              </a:tr>
              <a:tr h="285191">
                <a:tc>
                  <a:txBody>
                    <a:bodyPr/>
                    <a:lstStyle/>
                    <a:p>
                      <a:pPr marL="0" marR="0" algn="ctr">
                        <a:lnSpc>
                          <a:spcPct val="107000"/>
                        </a:lnSpc>
                        <a:spcBef>
                          <a:spcPts val="0"/>
                        </a:spcBef>
                        <a:spcAft>
                          <a:spcPts val="0"/>
                        </a:spcAft>
                      </a:pPr>
                      <a:r>
                        <a:rPr lang="en-US" sz="1200" b="1" dirty="0">
                          <a:solidFill>
                            <a:schemeClr val="tx1"/>
                          </a:solidFill>
                          <a:effectLst/>
                          <a:latin typeface="+mn-lt"/>
                        </a:rPr>
                        <a:t>Social Studies 7*</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1</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65</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4364990"/>
                  </a:ext>
                </a:extLst>
              </a:tr>
            </a:tbl>
          </a:graphicData>
        </a:graphic>
      </p:graphicFrame>
      <p:graphicFrame>
        <p:nvGraphicFramePr>
          <p:cNvPr id="3" name="Table 2">
            <a:extLst>
              <a:ext uri="{FF2B5EF4-FFF2-40B4-BE49-F238E27FC236}">
                <a16:creationId xmlns:a16="http://schemas.microsoft.com/office/drawing/2014/main" id="{EFE5C27B-7EF5-71F0-EFF3-02678DD532C5}"/>
              </a:ext>
            </a:extLst>
          </p:cNvPr>
          <p:cNvGraphicFramePr>
            <a:graphicFrameLocks noGrp="1"/>
          </p:cNvGraphicFramePr>
          <p:nvPr>
            <p:extLst>
              <p:ext uri="{D42A27DB-BD31-4B8C-83A1-F6EECF244321}">
                <p14:modId xmlns:p14="http://schemas.microsoft.com/office/powerpoint/2010/main" val="3085763079"/>
              </p:ext>
            </p:extLst>
          </p:nvPr>
        </p:nvGraphicFramePr>
        <p:xfrm>
          <a:off x="456059" y="3422705"/>
          <a:ext cx="7437479" cy="1454095"/>
        </p:xfrm>
        <a:graphic>
          <a:graphicData uri="http://schemas.openxmlformats.org/drawingml/2006/table">
            <a:tbl>
              <a:tblPr firstRow="1" firstCol="1" bandRow="1">
                <a:tableStyleId>{2D5ABB26-0587-4C30-8999-92F81FD0307C}</a:tableStyleId>
              </a:tblPr>
              <a:tblGrid>
                <a:gridCol w="3303141">
                  <a:extLst>
                    <a:ext uri="{9D8B030D-6E8A-4147-A177-3AD203B41FA5}">
                      <a16:colId xmlns:a16="http://schemas.microsoft.com/office/drawing/2014/main" val="1062448327"/>
                    </a:ext>
                  </a:extLst>
                </a:gridCol>
                <a:gridCol w="640862">
                  <a:extLst>
                    <a:ext uri="{9D8B030D-6E8A-4147-A177-3AD203B41FA5}">
                      <a16:colId xmlns:a16="http://schemas.microsoft.com/office/drawing/2014/main" val="3426263262"/>
                    </a:ext>
                  </a:extLst>
                </a:gridCol>
                <a:gridCol w="1148861">
                  <a:extLst>
                    <a:ext uri="{9D8B030D-6E8A-4147-A177-3AD203B41FA5}">
                      <a16:colId xmlns:a16="http://schemas.microsoft.com/office/drawing/2014/main" val="3315228841"/>
                    </a:ext>
                  </a:extLst>
                </a:gridCol>
                <a:gridCol w="2344615">
                  <a:extLst>
                    <a:ext uri="{9D8B030D-6E8A-4147-A177-3AD203B41FA5}">
                      <a16:colId xmlns:a16="http://schemas.microsoft.com/office/drawing/2014/main" val="960871154"/>
                    </a:ext>
                  </a:extLst>
                </a:gridCol>
              </a:tblGrid>
              <a:tr h="290819">
                <a:tc>
                  <a:txBody>
                    <a:bodyPr/>
                    <a:lstStyle/>
                    <a:p>
                      <a:pPr marL="0" marR="0" algn="ctr">
                        <a:lnSpc>
                          <a:spcPct val="107000"/>
                        </a:lnSpc>
                        <a:spcBef>
                          <a:spcPts val="0"/>
                        </a:spcBef>
                        <a:spcAft>
                          <a:spcPts val="0"/>
                        </a:spcAft>
                      </a:pPr>
                      <a:r>
                        <a:rPr lang="en-US" sz="1200" b="1" dirty="0">
                          <a:solidFill>
                            <a:schemeClr val="tx1"/>
                          </a:solidFill>
                          <a:effectLst/>
                          <a:latin typeface="+mn-lt"/>
                        </a:rPr>
                        <a:t>Grades</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chemeClr val="tx1"/>
                          </a:solidFill>
                          <a:effectLst/>
                          <a:latin typeface="+mn-lt"/>
                        </a:rPr>
                        <a:t>Unit</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chemeClr val="tx1"/>
                          </a:solidFill>
                          <a:effectLst/>
                          <a:latin typeface="+mn-lt"/>
                          <a:ea typeface="Calibri" panose="020F0502020204030204" pitchFamily="34" charset="0"/>
                          <a:cs typeface="Times New Roman" panose="02020603050405020304" pitchFamily="18" charset="0"/>
                        </a:rPr>
                        <a:t>Section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chemeClr val="tx1"/>
                          </a:solidFill>
                          <a:effectLst/>
                          <a:latin typeface="+mn-lt"/>
                        </a:rPr>
                        <a:t>Testing Time (minutes)</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0647774"/>
                  </a:ext>
                </a:extLst>
              </a:tr>
              <a:tr h="290819">
                <a:tc>
                  <a:txBody>
                    <a:bodyPr/>
                    <a:lstStyle/>
                    <a:p>
                      <a:pPr marL="0" marR="0" algn="ctr">
                        <a:lnSpc>
                          <a:spcPct val="107000"/>
                        </a:lnSpc>
                        <a:spcBef>
                          <a:spcPts val="0"/>
                        </a:spcBef>
                        <a:spcAft>
                          <a:spcPts val="0"/>
                        </a:spcAft>
                      </a:pPr>
                      <a:r>
                        <a:rPr lang="en-US" sz="1200" b="1" dirty="0">
                          <a:solidFill>
                            <a:schemeClr val="tx1"/>
                          </a:solidFill>
                          <a:effectLst/>
                          <a:latin typeface="+mn-lt"/>
                        </a:rPr>
                        <a:t> </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200" b="0" dirty="0">
                          <a:solidFill>
                            <a:schemeClr val="tx1"/>
                          </a:solidFill>
                          <a:effectLst/>
                          <a:latin typeface="+mn-lt"/>
                        </a:rPr>
                        <a:t>1</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200" b="0" dirty="0">
                          <a:solidFill>
                            <a:schemeClr val="tx1"/>
                          </a:solidFill>
                          <a:effectLst/>
                          <a:latin typeface="+mn-lt"/>
                          <a:ea typeface="Calibri" panose="020F0502020204030204" pitchFamily="34" charset="0"/>
                          <a:cs typeface="Times New Roman" panose="02020603050405020304" pitchFamily="18" charset="0"/>
                        </a:rPr>
                        <a:t>Non-calculator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65</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597865"/>
                  </a:ext>
                </a:extLst>
              </a:tr>
              <a:tr h="290819">
                <a:tc>
                  <a:txBody>
                    <a:bodyPr/>
                    <a:lstStyle/>
                    <a:p>
                      <a:pPr marL="0" marR="0" algn="ctr">
                        <a:lnSpc>
                          <a:spcPct val="107000"/>
                        </a:lnSpc>
                        <a:spcBef>
                          <a:spcPts val="0"/>
                        </a:spcBef>
                        <a:spcAft>
                          <a:spcPts val="0"/>
                        </a:spcAft>
                      </a:pP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200" b="0" dirty="0">
                          <a:solidFill>
                            <a:schemeClr val="tx1"/>
                          </a:solidFill>
                          <a:effectLst/>
                          <a:latin typeface="+mn-lt"/>
                          <a:ea typeface="Calibri" panose="020F0502020204030204" pitchFamily="34" charset="0"/>
                          <a:cs typeface="Times New Roman" panose="02020603050405020304" pitchFamily="18" charset="0"/>
                        </a:rPr>
                        <a:t>Calculator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93006322"/>
                  </a:ext>
                </a:extLst>
              </a:tr>
              <a:tr h="290819">
                <a:tc>
                  <a:txBody>
                    <a:bodyPr/>
                    <a:lstStyle/>
                    <a:p>
                      <a:pPr marL="0" marR="0" algn="ctr">
                        <a:lnSpc>
                          <a:spcPct val="107000"/>
                        </a:lnSpc>
                        <a:spcBef>
                          <a:spcPts val="0"/>
                        </a:spcBef>
                        <a:spcAft>
                          <a:spcPts val="0"/>
                        </a:spcAft>
                      </a:pPr>
                      <a:r>
                        <a:rPr lang="en-US" sz="1200" b="1" dirty="0">
                          <a:solidFill>
                            <a:schemeClr val="tx1"/>
                          </a:solidFill>
                          <a:effectLst/>
                          <a:latin typeface="+mn-lt"/>
                        </a:rPr>
                        <a:t>Math 6 through 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200" b="0" dirty="0">
                          <a:solidFill>
                            <a:schemeClr val="tx1"/>
                          </a:solidFill>
                          <a:effectLst/>
                          <a:latin typeface="+mn-lt"/>
                        </a:rPr>
                        <a:t>2</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ea typeface="Calibri" panose="020F0502020204030204" pitchFamily="34" charset="0"/>
                          <a:cs typeface="Times New Roman" panose="02020603050405020304" pitchFamily="18" charset="0"/>
                        </a:rPr>
                        <a:t>Calculator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65</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3801252"/>
                  </a:ext>
                </a:extLst>
              </a:tr>
              <a:tr h="290819">
                <a:tc>
                  <a:txBody>
                    <a:bodyPr/>
                    <a:lstStyle/>
                    <a:p>
                      <a:pPr marL="0" marR="0" algn="ctr">
                        <a:lnSpc>
                          <a:spcPct val="107000"/>
                        </a:lnSpc>
                        <a:spcBef>
                          <a:spcPts val="0"/>
                        </a:spcBef>
                        <a:spcAft>
                          <a:spcPts val="0"/>
                        </a:spcAft>
                      </a:pPr>
                      <a:r>
                        <a:rPr lang="en-US" sz="1200" b="1" dirty="0">
                          <a:solidFill>
                            <a:schemeClr val="tx1"/>
                          </a:solidFill>
                          <a:effectLst/>
                          <a:latin typeface="+mn-lt"/>
                        </a:rPr>
                        <a:t> </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3</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ea typeface="Calibri" panose="020F0502020204030204" pitchFamily="34" charset="0"/>
                          <a:cs typeface="Times New Roman" panose="02020603050405020304" pitchFamily="18" charset="0"/>
                        </a:rPr>
                        <a:t>Calculator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65</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4267008"/>
                  </a:ext>
                </a:extLst>
              </a:tr>
            </a:tbl>
          </a:graphicData>
        </a:graphic>
      </p:graphicFrame>
      <p:sp>
        <p:nvSpPr>
          <p:cNvPr id="5" name="Diagonal Stripe 4">
            <a:hlinkClick r:id="rId2"/>
            <a:extLst>
              <a:ext uri="{FF2B5EF4-FFF2-40B4-BE49-F238E27FC236}">
                <a16:creationId xmlns:a16="http://schemas.microsoft.com/office/drawing/2014/main" id="{91FB4B96-D0ED-2905-D70F-82132359590B}"/>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b="1" kern="0" dirty="0">
                <a:solidFill>
                  <a:prstClr val="black"/>
                </a:solidFill>
                <a:latin typeface="+mn-lt"/>
                <a:ea typeface="Roboto" panose="02000000000000000000" pitchFamily="2" charset="0"/>
                <a:cs typeface="Roboto" panose="02000000000000000000" pitchFamily="2" charset="0"/>
              </a:rPr>
              <a:t>Unit Testing Times</a:t>
            </a:r>
          </a:p>
        </p:txBody>
      </p:sp>
    </p:spTree>
    <p:extLst>
      <p:ext uri="{BB962C8B-B14F-4D97-AF65-F5344CB8AC3E}">
        <p14:creationId xmlns:p14="http://schemas.microsoft.com/office/powerpoint/2010/main" val="25915518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895CC-FFEE-5C0B-5D2A-BEA9F59CCC8D}"/>
            </a:ext>
          </a:extLst>
        </p:cNvPr>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54CB655-5A80-666A-B44C-7F211B68B9C1}"/>
              </a:ext>
            </a:extLst>
          </p:cNvPr>
          <p:cNvCxnSpPr>
            <a:cxnSpLocks/>
          </p:cNvCxnSpPr>
          <p:nvPr/>
        </p:nvCxnSpPr>
        <p:spPr>
          <a:xfrm>
            <a:off x="0" y="846400"/>
            <a:ext cx="8807938" cy="0"/>
          </a:xfrm>
          <a:prstGeom prst="line">
            <a:avLst/>
          </a:prstGeom>
          <a:ln w="19050">
            <a:solidFill>
              <a:srgbClr val="55A1D5"/>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2A365F41-C7B6-6B62-FD81-5AACEB6CE6B6}"/>
              </a:ext>
            </a:extLst>
          </p:cNvPr>
          <p:cNvSpPr>
            <a:spLocks noGrp="1"/>
          </p:cNvSpPr>
          <p:nvPr>
            <p:ph type="sldNum" idx="12"/>
          </p:nvPr>
        </p:nvSpPr>
        <p:spPr/>
        <p:txBody>
          <a:bodyPr>
            <a:normAutofit/>
          </a:bodyPr>
          <a:lstStyle/>
          <a:p>
            <a:fld id="{C479D5F6-EDCB-402A-AC08-4943A1820E8F}" type="slidenum">
              <a:rPr lang="en-US" smtClean="0"/>
              <a:pPr/>
              <a:t>36</a:t>
            </a:fld>
            <a:endParaRPr lang="en-US" dirty="0"/>
          </a:p>
        </p:txBody>
      </p:sp>
      <p:sp>
        <p:nvSpPr>
          <p:cNvPr id="2" name="Title 1">
            <a:extLst>
              <a:ext uri="{FF2B5EF4-FFF2-40B4-BE49-F238E27FC236}">
                <a16:creationId xmlns:a16="http://schemas.microsoft.com/office/drawing/2014/main" id="{4691E986-13CA-2D4E-625C-3F67F48E76D7}"/>
              </a:ext>
            </a:extLst>
          </p:cNvPr>
          <p:cNvSpPr>
            <a:spLocks noGrp="1"/>
          </p:cNvSpPr>
          <p:nvPr>
            <p:ph type="title"/>
          </p:nvPr>
        </p:nvSpPr>
        <p:spPr/>
        <p:txBody>
          <a:bodyPr>
            <a:normAutofit/>
          </a:bodyPr>
          <a:lstStyle/>
          <a:p>
            <a:r>
              <a:rPr lang="en-US" sz="2800" dirty="0">
                <a:latin typeface="+mn-lt"/>
              </a:rPr>
              <a:t>Unit Testing Times: Grade 11</a:t>
            </a:r>
          </a:p>
        </p:txBody>
      </p:sp>
      <p:graphicFrame>
        <p:nvGraphicFramePr>
          <p:cNvPr id="10" name="Table 9">
            <a:extLst>
              <a:ext uri="{FF2B5EF4-FFF2-40B4-BE49-F238E27FC236}">
                <a16:creationId xmlns:a16="http://schemas.microsoft.com/office/drawing/2014/main" id="{38EE4B8D-03CC-17EC-2248-EC54010BABB4}"/>
              </a:ext>
            </a:extLst>
          </p:cNvPr>
          <p:cNvGraphicFramePr>
            <a:graphicFrameLocks noGrp="1"/>
          </p:cNvGraphicFramePr>
          <p:nvPr>
            <p:extLst>
              <p:ext uri="{D42A27DB-BD31-4B8C-83A1-F6EECF244321}">
                <p14:modId xmlns:p14="http://schemas.microsoft.com/office/powerpoint/2010/main" val="2584629043"/>
              </p:ext>
            </p:extLst>
          </p:nvPr>
        </p:nvGraphicFramePr>
        <p:xfrm>
          <a:off x="456059" y="985307"/>
          <a:ext cx="7437479" cy="1049274"/>
        </p:xfrm>
        <a:graphic>
          <a:graphicData uri="http://schemas.openxmlformats.org/drawingml/2006/table">
            <a:tbl>
              <a:tblPr firstRow="1" firstCol="1" bandRow="1">
                <a:tableStyleId>{2D5ABB26-0587-4C30-8999-92F81FD0307C}</a:tableStyleId>
              </a:tblPr>
              <a:tblGrid>
                <a:gridCol w="3287275">
                  <a:extLst>
                    <a:ext uri="{9D8B030D-6E8A-4147-A177-3AD203B41FA5}">
                      <a16:colId xmlns:a16="http://schemas.microsoft.com/office/drawing/2014/main" val="3045636567"/>
                    </a:ext>
                  </a:extLst>
                </a:gridCol>
                <a:gridCol w="1506735">
                  <a:extLst>
                    <a:ext uri="{9D8B030D-6E8A-4147-A177-3AD203B41FA5}">
                      <a16:colId xmlns:a16="http://schemas.microsoft.com/office/drawing/2014/main" val="126659624"/>
                    </a:ext>
                  </a:extLst>
                </a:gridCol>
                <a:gridCol w="2643469">
                  <a:extLst>
                    <a:ext uri="{9D8B030D-6E8A-4147-A177-3AD203B41FA5}">
                      <a16:colId xmlns:a16="http://schemas.microsoft.com/office/drawing/2014/main" val="1508107241"/>
                    </a:ext>
                  </a:extLst>
                </a:gridCol>
              </a:tblGrid>
              <a:tr h="349758">
                <a:tc>
                  <a:txBody>
                    <a:bodyPr/>
                    <a:lstStyle/>
                    <a:p>
                      <a:pPr marL="0" marR="0" algn="ctr">
                        <a:lnSpc>
                          <a:spcPct val="107000"/>
                        </a:lnSpc>
                        <a:spcBef>
                          <a:spcPts val="0"/>
                        </a:spcBef>
                        <a:spcAft>
                          <a:spcPts val="0"/>
                        </a:spcAft>
                      </a:pPr>
                      <a:r>
                        <a:rPr lang="en-US" sz="1200" b="1" dirty="0">
                          <a:solidFill>
                            <a:schemeClr val="tx1"/>
                          </a:solidFill>
                          <a:effectLst/>
                          <a:latin typeface="+mn-lt"/>
                        </a:rPr>
                        <a:t>Grade</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chemeClr val="tx1"/>
                          </a:solidFill>
                          <a:effectLst/>
                          <a:latin typeface="+mn-lt"/>
                        </a:rPr>
                        <a:t>Unit</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chemeClr val="tx1"/>
                          </a:solidFill>
                          <a:effectLst/>
                          <a:latin typeface="+mn-lt"/>
                        </a:rPr>
                        <a:t>Testing Time (minutes)</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7495106"/>
                  </a:ext>
                </a:extLst>
              </a:tr>
              <a:tr h="349758">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1200" b="1" dirty="0">
                          <a:solidFill>
                            <a:schemeClr val="tx1"/>
                          </a:solidFill>
                          <a:effectLst/>
                          <a:latin typeface="+mn-lt"/>
                        </a:rPr>
                        <a:t> Science 11</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200" b="0" dirty="0">
                          <a:solidFill>
                            <a:schemeClr val="tx1"/>
                          </a:solidFill>
                          <a:effectLst/>
                          <a:latin typeface="+mn-lt"/>
                        </a:rPr>
                        <a:t>1</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60</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1349152"/>
                  </a:ext>
                </a:extLst>
              </a:tr>
              <a:tr h="349758">
                <a:tc>
                  <a:txBody>
                    <a:bodyPr/>
                    <a:lstStyle/>
                    <a:p>
                      <a:pPr marL="0" marR="0" algn="ctr">
                        <a:lnSpc>
                          <a:spcPct val="107000"/>
                        </a:lnSpc>
                        <a:spcBef>
                          <a:spcPts val="0"/>
                        </a:spcBef>
                        <a:spcAft>
                          <a:spcPts val="0"/>
                        </a:spcAft>
                      </a:pP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2</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60</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2080507"/>
                  </a:ext>
                </a:extLst>
              </a:tr>
            </a:tbl>
          </a:graphicData>
        </a:graphic>
      </p:graphicFrame>
      <p:sp>
        <p:nvSpPr>
          <p:cNvPr id="3" name="Diagonal Stripe 2">
            <a:hlinkClick r:id="rId2"/>
            <a:extLst>
              <a:ext uri="{FF2B5EF4-FFF2-40B4-BE49-F238E27FC236}">
                <a16:creationId xmlns:a16="http://schemas.microsoft.com/office/drawing/2014/main" id="{3C02DB14-59AF-0661-B735-E210F7B54793}"/>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b="1" kern="0" dirty="0">
                <a:solidFill>
                  <a:prstClr val="black"/>
                </a:solidFill>
                <a:latin typeface="+mn-lt"/>
                <a:ea typeface="Roboto" panose="02000000000000000000" pitchFamily="2" charset="0"/>
                <a:cs typeface="Roboto" panose="02000000000000000000" pitchFamily="2" charset="0"/>
              </a:rPr>
              <a:t>Unit Testing Times</a:t>
            </a:r>
          </a:p>
        </p:txBody>
      </p:sp>
    </p:spTree>
    <p:extLst>
      <p:ext uri="{BB962C8B-B14F-4D97-AF65-F5344CB8AC3E}">
        <p14:creationId xmlns:p14="http://schemas.microsoft.com/office/powerpoint/2010/main" val="29990270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Calculating Unit Testing Times</a:t>
            </a:r>
          </a:p>
        </p:txBody>
      </p:sp>
      <p:sp>
        <p:nvSpPr>
          <p:cNvPr id="7" name="Content Placeholder 6"/>
          <p:cNvSpPr>
            <a:spLocks noGrp="1"/>
          </p:cNvSpPr>
          <p:nvPr>
            <p:ph type="body" idx="1"/>
          </p:nvPr>
        </p:nvSpPr>
        <p:spPr>
          <a:xfrm>
            <a:off x="311702" y="1002632"/>
            <a:ext cx="8487741" cy="3336757"/>
          </a:xfrm>
        </p:spPr>
        <p:txBody>
          <a:bodyPr>
            <a:normAutofit/>
          </a:bodyPr>
          <a:lstStyle/>
          <a:p>
            <a:r>
              <a:rPr lang="en-US" sz="1300" dirty="0"/>
              <a:t>Unit timing box included with each set of SAY directions in the TAM</a:t>
            </a:r>
          </a:p>
          <a:p>
            <a:pPr lvl="1">
              <a:buFont typeface="Arial" panose="020B0604020202020204" pitchFamily="34" charset="0"/>
              <a:buChar char="•"/>
            </a:pPr>
            <a:r>
              <a:rPr lang="en-US" sz="1300" dirty="0">
                <a:latin typeface="+mn-lt"/>
              </a:rPr>
              <a:t>Example: Grades 6-8 Math</a:t>
            </a:r>
          </a:p>
          <a:p>
            <a:pPr lvl="1">
              <a:buFont typeface="Arial" panose="020B0604020202020204" pitchFamily="34" charset="0"/>
              <a:buChar char="•"/>
            </a:pPr>
            <a:endParaRPr lang="en-US" sz="1300" dirty="0">
              <a:latin typeface="+mn-lt"/>
            </a:endParaRPr>
          </a:p>
          <a:p>
            <a:pPr lvl="1">
              <a:buFont typeface="Arial" panose="020B0604020202020204" pitchFamily="34" charset="0"/>
              <a:buChar char="•"/>
            </a:pPr>
            <a:endParaRPr lang="en-US" sz="1300" dirty="0">
              <a:latin typeface="+mn-lt"/>
            </a:endParaRPr>
          </a:p>
          <a:p>
            <a:pPr lvl="1">
              <a:buFont typeface="Arial" panose="020B0604020202020204" pitchFamily="34" charset="0"/>
              <a:buChar char="•"/>
            </a:pPr>
            <a:endParaRPr lang="en-US" sz="1300" dirty="0">
              <a:latin typeface="+mn-lt"/>
            </a:endParaRPr>
          </a:p>
          <a:p>
            <a:pPr lvl="1">
              <a:buFont typeface="Arial" panose="020B0604020202020204" pitchFamily="34" charset="0"/>
              <a:buChar char="•"/>
            </a:pPr>
            <a:endParaRPr lang="en-US" sz="1300" dirty="0">
              <a:latin typeface="+mn-lt"/>
            </a:endParaRPr>
          </a:p>
          <a:p>
            <a:pPr lvl="1">
              <a:buFont typeface="Arial" panose="020B0604020202020204" pitchFamily="34" charset="0"/>
              <a:buChar char="•"/>
            </a:pPr>
            <a:endParaRPr lang="en-US" sz="1300" dirty="0">
              <a:latin typeface="+mn-lt"/>
            </a:endParaRPr>
          </a:p>
          <a:p>
            <a:pPr lvl="1">
              <a:buFont typeface="Arial" panose="020B0604020202020204" pitchFamily="34" charset="0"/>
              <a:buChar char="•"/>
            </a:pPr>
            <a:endParaRPr lang="en-US" sz="1300" dirty="0">
              <a:latin typeface="+mn-lt"/>
            </a:endParaRPr>
          </a:p>
          <a:p>
            <a:pPr lvl="1">
              <a:buFont typeface="Arial" panose="020B0604020202020204" pitchFamily="34" charset="0"/>
              <a:buChar char="•"/>
            </a:pPr>
            <a:endParaRPr lang="en-US" sz="1300" dirty="0">
              <a:latin typeface="+mn-lt"/>
            </a:endParaRPr>
          </a:p>
          <a:p>
            <a:pPr marL="596885" lvl="1" indent="0">
              <a:lnSpc>
                <a:spcPct val="107000"/>
              </a:lnSpc>
              <a:buNone/>
            </a:pPr>
            <a:r>
              <a:rPr lang="en-US" sz="1300" baseline="30000" dirty="0">
                <a:latin typeface="+mn-lt"/>
              </a:rPr>
              <a:t>	1</a:t>
            </a:r>
            <a:r>
              <a:rPr lang="en-US" sz="1300" dirty="0">
                <a:latin typeface="+mn-lt"/>
              </a:rPr>
              <a:t>Refer to the </a:t>
            </a:r>
            <a:r>
              <a:rPr lang="en-US" sz="1300" i="1" dirty="0">
                <a:latin typeface="+mn-lt"/>
              </a:rPr>
              <a:t>Unit Timing Guide</a:t>
            </a:r>
            <a:r>
              <a:rPr lang="en-US" sz="1300" dirty="0">
                <a:latin typeface="+mn-lt"/>
              </a:rPr>
              <a:t> in </a:t>
            </a:r>
            <a:r>
              <a:rPr lang="en-US" sz="1300" i="1" dirty="0">
                <a:latin typeface="+mn-lt"/>
              </a:rPr>
              <a:t>Appendix B</a:t>
            </a:r>
            <a:r>
              <a:rPr lang="en-US" sz="1300" dirty="0">
                <a:latin typeface="+mn-lt"/>
              </a:rPr>
              <a:t> for assistance calculating the stop time.</a:t>
            </a:r>
          </a:p>
          <a:p>
            <a:pPr>
              <a:lnSpc>
                <a:spcPct val="107000"/>
              </a:lnSpc>
            </a:pPr>
            <a:endParaRPr lang="en-US" sz="1300" b="1" dirty="0">
              <a:latin typeface="+mn-lt"/>
            </a:endParaRPr>
          </a:p>
          <a:p>
            <a:pPr>
              <a:lnSpc>
                <a:spcPct val="107000"/>
              </a:lnSpc>
            </a:pPr>
            <a:r>
              <a:rPr lang="en-US" sz="1300" b="1" dirty="0">
                <a:latin typeface="+mn-lt"/>
              </a:rPr>
              <a:t>Reminder</a:t>
            </a:r>
            <a:r>
              <a:rPr lang="en-US" sz="1300" dirty="0">
                <a:latin typeface="+mn-lt"/>
              </a:rPr>
              <a:t>: Adjust warning and stop times by 3 minutes if a stretch break is taken during the unit.</a:t>
            </a:r>
            <a:endParaRPr lang="en-US" sz="1300" dirty="0">
              <a:latin typeface="+mn-lt"/>
              <a:ea typeface="Calibri" panose="020F0502020204030204" pitchFamily="34" charset="0"/>
              <a:cs typeface="Times New Roman" panose="02020603050405020304" pitchFamily="18" charset="0"/>
            </a:endParaRPr>
          </a:p>
          <a:p>
            <a:endParaRPr lang="en-US" sz="1300" dirty="0"/>
          </a:p>
          <a:p>
            <a:r>
              <a:rPr lang="en-US" sz="1300" dirty="0"/>
              <a:t>Unit Timing Guide included in TAM Appendix B</a:t>
            </a:r>
          </a:p>
        </p:txBody>
      </p:sp>
      <p:sp>
        <p:nvSpPr>
          <p:cNvPr id="4" name="Slide Number Placeholder 3"/>
          <p:cNvSpPr>
            <a:spLocks noGrp="1"/>
          </p:cNvSpPr>
          <p:nvPr>
            <p:ph type="sldNum" idx="12"/>
          </p:nvPr>
        </p:nvSpPr>
        <p:spPr/>
        <p:txBody>
          <a:bodyPr>
            <a:normAutofit/>
          </a:bodyPr>
          <a:lstStyle/>
          <a:p>
            <a:fld id="{C479D5F6-EDCB-402A-AC08-4943A1820E8F}" type="slidenum">
              <a:rPr lang="en-US" smtClean="0"/>
              <a:pPr/>
              <a:t>37</a:t>
            </a:fld>
            <a:endParaRPr lang="en-US" dirty="0"/>
          </a:p>
        </p:txBody>
      </p:sp>
      <p:pic>
        <p:nvPicPr>
          <p:cNvPr id="3" name="Picture 2">
            <a:extLst>
              <a:ext uri="{FF2B5EF4-FFF2-40B4-BE49-F238E27FC236}">
                <a16:creationId xmlns:a16="http://schemas.microsoft.com/office/drawing/2014/main" id="{45C59093-0BB8-785D-7EFC-2CB9A59E2BF0}"/>
              </a:ext>
            </a:extLst>
          </p:cNvPr>
          <p:cNvPicPr>
            <a:picLocks noChangeAspect="1"/>
          </p:cNvPicPr>
          <p:nvPr/>
        </p:nvPicPr>
        <p:blipFill rotWithShape="1">
          <a:blip r:embed="rId2"/>
          <a:srcRect r="37088"/>
          <a:stretch/>
        </p:blipFill>
        <p:spPr>
          <a:xfrm>
            <a:off x="5229340" y="3848609"/>
            <a:ext cx="3790728" cy="1189791"/>
          </a:xfrm>
          <a:prstGeom prst="rect">
            <a:avLst/>
          </a:prstGeom>
          <a:ln>
            <a:solidFill>
              <a:schemeClr val="tx1"/>
            </a:solidFill>
          </a:ln>
          <a:effectLst>
            <a:outerShdw blurRad="50800" dist="38100" dir="2700000" algn="tl" rotWithShape="0">
              <a:prstClr val="black">
                <a:alpha val="40000"/>
              </a:prstClr>
            </a:outerShdw>
          </a:effectLst>
        </p:spPr>
      </p:pic>
      <p:graphicFrame>
        <p:nvGraphicFramePr>
          <p:cNvPr id="6" name="Content Placeholder 4">
            <a:extLst>
              <a:ext uri="{FF2B5EF4-FFF2-40B4-BE49-F238E27FC236}">
                <a16:creationId xmlns:a16="http://schemas.microsoft.com/office/drawing/2014/main" id="{E6C82F77-AFEE-4ED3-DDDF-097E03F1E18B}"/>
              </a:ext>
            </a:extLst>
          </p:cNvPr>
          <p:cNvGraphicFramePr>
            <a:graphicFrameLocks/>
          </p:cNvGraphicFramePr>
          <p:nvPr>
            <p:extLst>
              <p:ext uri="{D42A27DB-BD31-4B8C-83A1-F6EECF244321}">
                <p14:modId xmlns:p14="http://schemas.microsoft.com/office/powerpoint/2010/main" val="1039334398"/>
              </p:ext>
            </p:extLst>
          </p:nvPr>
        </p:nvGraphicFramePr>
        <p:xfrm>
          <a:off x="1324323" y="1570031"/>
          <a:ext cx="4531047" cy="1531620"/>
        </p:xfrm>
        <a:graphic>
          <a:graphicData uri="http://schemas.openxmlformats.org/drawingml/2006/table">
            <a:tbl>
              <a:tblPr firstRow="1" bandRow="1">
                <a:tableStyleId>{5FD0F851-EC5A-4D38-B0AD-8093EC10F338}</a:tableStyleId>
              </a:tblPr>
              <a:tblGrid>
                <a:gridCol w="1619403">
                  <a:extLst>
                    <a:ext uri="{9D8B030D-6E8A-4147-A177-3AD203B41FA5}">
                      <a16:colId xmlns:a16="http://schemas.microsoft.com/office/drawing/2014/main" val="3609024828"/>
                    </a:ext>
                  </a:extLst>
                </a:gridCol>
                <a:gridCol w="858114">
                  <a:extLst>
                    <a:ext uri="{9D8B030D-6E8A-4147-A177-3AD203B41FA5}">
                      <a16:colId xmlns:a16="http://schemas.microsoft.com/office/drawing/2014/main" val="3586515856"/>
                    </a:ext>
                  </a:extLst>
                </a:gridCol>
                <a:gridCol w="1026765">
                  <a:extLst>
                    <a:ext uri="{9D8B030D-6E8A-4147-A177-3AD203B41FA5}">
                      <a16:colId xmlns:a16="http://schemas.microsoft.com/office/drawing/2014/main" val="3467728250"/>
                    </a:ext>
                  </a:extLst>
                </a:gridCol>
                <a:gridCol w="1026765">
                  <a:extLst>
                    <a:ext uri="{9D8B030D-6E8A-4147-A177-3AD203B41FA5}">
                      <a16:colId xmlns:a16="http://schemas.microsoft.com/office/drawing/2014/main" val="1768228970"/>
                    </a:ext>
                  </a:extLst>
                </a:gridCol>
              </a:tblGrid>
              <a:tr h="23943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kern="1200" dirty="0">
                          <a:latin typeface="+mn-lt"/>
                        </a:rPr>
                        <a:t>Task</a:t>
                      </a:r>
                      <a:endParaRPr lang="en-US" sz="1200" b="1" kern="1200" dirty="0">
                        <a:solidFill>
                          <a:schemeClr val="bg1"/>
                        </a:solidFill>
                        <a:latin typeface="+mn-lt"/>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5"/>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mn-lt"/>
                        </a:rPr>
                        <a:t>Unit 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5"/>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mn-lt"/>
                        </a:rPr>
                        <a:t>Unit 2</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5"/>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mn-lt"/>
                        </a:rPr>
                        <a:t>Unit 3</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3796176093"/>
                  </a:ext>
                </a:extLst>
              </a:tr>
              <a:tr h="301006">
                <a:tc>
                  <a:txBody>
                    <a:bodyPr/>
                    <a:lstStyle/>
                    <a:p>
                      <a:pPr marL="0" marR="0" algn="l">
                        <a:lnSpc>
                          <a:spcPct val="107000"/>
                        </a:lnSpc>
                        <a:spcBef>
                          <a:spcPts val="0"/>
                        </a:spcBef>
                        <a:spcAft>
                          <a:spcPts val="0"/>
                        </a:spcAft>
                      </a:pPr>
                      <a:r>
                        <a:rPr lang="en-US" sz="1200" dirty="0">
                          <a:effectLst/>
                        </a:rPr>
                        <a:t>Start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0845078"/>
                  </a:ext>
                </a:extLst>
              </a:tr>
              <a:tr h="301006">
                <a:tc>
                  <a:txBody>
                    <a:bodyPr/>
                    <a:lstStyle/>
                    <a:p>
                      <a:pPr marL="0" marR="0" algn="l">
                        <a:lnSpc>
                          <a:spcPct val="107000"/>
                        </a:lnSpc>
                        <a:spcBef>
                          <a:spcPts val="0"/>
                        </a:spcBef>
                        <a:spcAft>
                          <a:spcPts val="0"/>
                        </a:spcAft>
                      </a:pPr>
                      <a:r>
                        <a:rPr lang="en-US" sz="1200" dirty="0">
                          <a:effectLst/>
                        </a:rPr>
                        <a:t>20 Minute Warning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rPr>
                        <a:t>N/A</a:t>
                      </a: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rPr>
                        <a:t>N/A</a:t>
                      </a: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2436513"/>
                  </a:ext>
                </a:extLst>
              </a:tr>
              <a:tr h="301006">
                <a:tc>
                  <a:txBody>
                    <a:bodyPr/>
                    <a:lstStyle/>
                    <a:p>
                      <a:pPr marL="0" marR="0" algn="l">
                        <a:lnSpc>
                          <a:spcPct val="107000"/>
                        </a:lnSpc>
                        <a:spcBef>
                          <a:spcPts val="0"/>
                        </a:spcBef>
                        <a:spcAft>
                          <a:spcPts val="0"/>
                        </a:spcAft>
                      </a:pPr>
                      <a:r>
                        <a:rPr lang="en-US" sz="1200" dirty="0">
                          <a:effectLst/>
                        </a:rPr>
                        <a:t>10 Minute Warning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5592322"/>
                  </a:ext>
                </a:extLst>
              </a:tr>
              <a:tr h="301006">
                <a:tc>
                  <a:txBody>
                    <a:bodyPr/>
                    <a:lstStyle/>
                    <a:p>
                      <a:pPr marL="0" marR="0" algn="l">
                        <a:lnSpc>
                          <a:spcPct val="107000"/>
                        </a:lnSpc>
                        <a:spcBef>
                          <a:spcPts val="0"/>
                        </a:spcBef>
                        <a:spcAft>
                          <a:spcPts val="0"/>
                        </a:spcAft>
                      </a:pPr>
                      <a:r>
                        <a:rPr lang="en-US" sz="1200" dirty="0">
                          <a:effectLst/>
                        </a:rPr>
                        <a:t>Stop</a:t>
                      </a:r>
                      <a:r>
                        <a:rPr lang="en-US" sz="1200" baseline="30000" dirty="0">
                          <a:effectLst/>
                        </a:rPr>
                        <a:t>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2385572"/>
                  </a:ext>
                </a:extLst>
              </a:tr>
            </a:tbl>
          </a:graphicData>
        </a:graphic>
      </p:graphicFrame>
    </p:spTree>
    <p:extLst>
      <p:ext uri="{BB962C8B-B14F-4D97-AF65-F5344CB8AC3E}">
        <p14:creationId xmlns:p14="http://schemas.microsoft.com/office/powerpoint/2010/main" val="8276741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Guidelines for Breaks</a:t>
            </a:r>
          </a:p>
        </p:txBody>
      </p:sp>
      <p:sp>
        <p:nvSpPr>
          <p:cNvPr id="10" name="Subtitle 9">
            <a:extLst>
              <a:ext uri="{FF2B5EF4-FFF2-40B4-BE49-F238E27FC236}">
                <a16:creationId xmlns:a16="http://schemas.microsoft.com/office/drawing/2014/main" id="{8B959A57-5AB8-CCB1-89DD-AC3A32E6C941}"/>
              </a:ext>
            </a:extLst>
          </p:cNvPr>
          <p:cNvSpPr>
            <a:spLocks noGrp="1"/>
          </p:cNvSpPr>
          <p:nvPr>
            <p:ph type="subTitle" idx="1"/>
          </p:nvPr>
        </p:nvSpPr>
        <p:spPr/>
        <p:txBody>
          <a:bodyPr>
            <a:normAutofit/>
          </a:bodyPr>
          <a:lstStyle/>
          <a:p>
            <a:pPr algn="l"/>
            <a:r>
              <a:rPr lang="en-US" sz="1800" dirty="0"/>
              <a:t>Example: Grade 11 Science</a:t>
            </a:r>
          </a:p>
        </p:txBody>
      </p:sp>
      <p:sp>
        <p:nvSpPr>
          <p:cNvPr id="6" name="Text Placeholder 5">
            <a:extLst>
              <a:ext uri="{FF2B5EF4-FFF2-40B4-BE49-F238E27FC236}">
                <a16:creationId xmlns:a16="http://schemas.microsoft.com/office/drawing/2014/main" id="{4FD5B7F2-2659-1DA6-46BE-419F56A55FF5}"/>
              </a:ext>
            </a:extLst>
          </p:cNvPr>
          <p:cNvSpPr>
            <a:spLocks noGrp="1"/>
          </p:cNvSpPr>
          <p:nvPr>
            <p:ph type="body" idx="2"/>
          </p:nvPr>
        </p:nvSpPr>
        <p:spPr/>
        <p:txBody>
          <a:bodyPr>
            <a:normAutofit/>
          </a:bodyPr>
          <a:lstStyle/>
          <a:p>
            <a:pPr marL="214313" indent="-214313">
              <a:buClr>
                <a:sysClr val="windowText" lastClr="000000"/>
              </a:buClr>
              <a:buFont typeface="Arial" panose="020B0604020202020204" pitchFamily="34" charset="0"/>
              <a:buChar char="•"/>
              <a:defRPr/>
            </a:pPr>
            <a:r>
              <a:rPr lang="en-US" sz="1600" dirty="0">
                <a:solidFill>
                  <a:sysClr val="windowText" lastClr="000000"/>
                </a:solidFill>
                <a:latin typeface="+mn-lt"/>
              </a:rPr>
              <a:t>Scheduled breaks may occur between units</a:t>
            </a:r>
          </a:p>
          <a:p>
            <a:pPr>
              <a:buClr>
                <a:sysClr val="windowText" lastClr="000000"/>
              </a:buClr>
              <a:defRPr/>
            </a:pPr>
            <a:endParaRPr lang="en-US" sz="1600" dirty="0">
              <a:solidFill>
                <a:sysClr val="windowText" lastClr="000000"/>
              </a:solidFill>
              <a:latin typeface="+mn-lt"/>
            </a:endParaRPr>
          </a:p>
          <a:p>
            <a:pPr marL="214313" indent="-214313">
              <a:buClr>
                <a:sysClr val="windowText" lastClr="000000"/>
              </a:buClr>
              <a:buFont typeface="Arial" panose="020B0604020202020204" pitchFamily="34" charset="0"/>
              <a:buChar char="•"/>
              <a:defRPr/>
            </a:pPr>
            <a:r>
              <a:rPr lang="en-US" sz="1600" dirty="0">
                <a:solidFill>
                  <a:sysClr val="windowText" lastClr="000000"/>
                </a:solidFill>
                <a:latin typeface="+mn-lt"/>
              </a:rPr>
              <a:t>Students may not have access to cell phones during scheduled breaks</a:t>
            </a:r>
          </a:p>
          <a:p>
            <a:pPr>
              <a:buClr>
                <a:sysClr val="windowText" lastClr="000000"/>
              </a:buClr>
              <a:defRPr/>
            </a:pPr>
            <a:endParaRPr lang="en-US" sz="1600" dirty="0">
              <a:solidFill>
                <a:sysClr val="windowText" lastClr="000000"/>
              </a:solidFill>
              <a:latin typeface="+mn-lt"/>
            </a:endParaRPr>
          </a:p>
          <a:p>
            <a:pPr marL="214313" indent="-214313">
              <a:buClr>
                <a:sysClr val="windowText" lastClr="000000"/>
              </a:buClr>
              <a:buFont typeface="Arial" panose="020B0604020202020204" pitchFamily="34" charset="0"/>
              <a:buChar char="•"/>
              <a:defRPr/>
            </a:pPr>
            <a:r>
              <a:rPr lang="en-US" sz="1600" dirty="0">
                <a:solidFill>
                  <a:sysClr val="windowText" lastClr="000000"/>
                </a:solidFill>
                <a:latin typeface="+mn-lt"/>
              </a:rPr>
              <a:t>During each unit, a short “stand-and-stretch” break is permitted at the discretion of the Test Administrator</a:t>
            </a:r>
          </a:p>
          <a:p>
            <a:pPr marL="557213" lvl="1" indent="-214313">
              <a:buClr>
                <a:sysClr val="windowText" lastClr="000000"/>
              </a:buClr>
              <a:buFont typeface="Arial" panose="020B0604020202020204" pitchFamily="34" charset="0"/>
              <a:buChar char="•"/>
              <a:defRPr/>
            </a:pPr>
            <a:r>
              <a:rPr lang="en-US" sz="1600" dirty="0">
                <a:solidFill>
                  <a:sysClr val="windowText" lastClr="000000"/>
                </a:solidFill>
                <a:latin typeface="+mn-lt"/>
              </a:rPr>
              <a:t>Time stops for the unit, but only for up to 3 minutes</a:t>
            </a:r>
            <a:endParaRPr lang="en-US" sz="1600" dirty="0">
              <a:latin typeface="+mn-lt"/>
            </a:endParaRPr>
          </a:p>
        </p:txBody>
      </p:sp>
      <p:sp>
        <p:nvSpPr>
          <p:cNvPr id="3" name="Slide Number Placeholder 2"/>
          <p:cNvSpPr>
            <a:spLocks noGrp="1"/>
          </p:cNvSpPr>
          <p:nvPr>
            <p:ph type="sldNum" idx="12"/>
          </p:nvPr>
        </p:nvSpPr>
        <p:spPr/>
        <p:txBody>
          <a:bodyPr>
            <a:normAutofit/>
          </a:bodyPr>
          <a:lstStyle/>
          <a:p>
            <a:fld id="{C479D5F6-EDCB-402A-AC08-4943A1820E8F}" type="slidenum">
              <a:rPr lang="en-US" smtClean="0"/>
              <a:pPr/>
              <a:t>38</a:t>
            </a:fld>
            <a:endParaRPr lang="en-US" dirty="0"/>
          </a:p>
        </p:txBody>
      </p:sp>
      <p:graphicFrame>
        <p:nvGraphicFramePr>
          <p:cNvPr id="8" name="Content Placeholder 4">
            <a:extLst>
              <a:ext uri="{FF2B5EF4-FFF2-40B4-BE49-F238E27FC236}">
                <a16:creationId xmlns:a16="http://schemas.microsoft.com/office/drawing/2014/main" id="{18551559-7997-CCD3-9317-363BFE670CE9}"/>
              </a:ext>
            </a:extLst>
          </p:cNvPr>
          <p:cNvGraphicFramePr>
            <a:graphicFrameLocks/>
          </p:cNvGraphicFramePr>
          <p:nvPr>
            <p:extLst>
              <p:ext uri="{D42A27DB-BD31-4B8C-83A1-F6EECF244321}">
                <p14:modId xmlns:p14="http://schemas.microsoft.com/office/powerpoint/2010/main" val="2964248915"/>
              </p:ext>
            </p:extLst>
          </p:nvPr>
        </p:nvGraphicFramePr>
        <p:xfrm>
          <a:off x="462919" y="3357827"/>
          <a:ext cx="3650362" cy="1360695"/>
        </p:xfrm>
        <a:graphic>
          <a:graphicData uri="http://schemas.openxmlformats.org/drawingml/2006/table">
            <a:tbl>
              <a:tblPr firstRow="1" bandRow="1">
                <a:tableStyleId>{5FD0F851-EC5A-4D38-B0AD-8093EC10F338}</a:tableStyleId>
              </a:tblPr>
              <a:tblGrid>
                <a:gridCol w="1459744">
                  <a:extLst>
                    <a:ext uri="{9D8B030D-6E8A-4147-A177-3AD203B41FA5}">
                      <a16:colId xmlns:a16="http://schemas.microsoft.com/office/drawing/2014/main" val="3609024828"/>
                    </a:ext>
                  </a:extLst>
                </a:gridCol>
                <a:gridCol w="2190618">
                  <a:extLst>
                    <a:ext uri="{9D8B030D-6E8A-4147-A177-3AD203B41FA5}">
                      <a16:colId xmlns:a16="http://schemas.microsoft.com/office/drawing/2014/main" val="3586515856"/>
                    </a:ext>
                  </a:extLst>
                </a:gridCol>
              </a:tblGrid>
              <a:tr h="96018">
                <a:tc>
                  <a:txBody>
                    <a:bodyPr/>
                    <a:lstStyle/>
                    <a:p>
                      <a:pPr algn="ctr"/>
                      <a:r>
                        <a:rPr lang="en-US" sz="1200" dirty="0">
                          <a:latin typeface="+mn-lt"/>
                        </a:rPr>
                        <a:t>Activity</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5"/>
                      </a:solidFill>
                      <a:prstDash val="solid"/>
                      <a:round/>
                      <a:headEnd type="none" w="med" len="med"/>
                      <a:tailEnd type="none" w="med" len="med"/>
                    </a:lnB>
                  </a:tcPr>
                </a:tc>
                <a:tc>
                  <a:txBody>
                    <a:bodyPr/>
                    <a:lstStyle/>
                    <a:p>
                      <a:pPr algn="ctr"/>
                      <a:r>
                        <a:rPr lang="en-US" sz="1200" dirty="0">
                          <a:latin typeface="+mn-lt"/>
                        </a:rPr>
                        <a:t>Time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3796176093"/>
                  </a:ext>
                </a:extLst>
              </a:tr>
              <a:tr h="369745">
                <a:tc>
                  <a:txBody>
                    <a:bodyPr/>
                    <a:lstStyle/>
                    <a:p>
                      <a:r>
                        <a:rPr lang="en-US" sz="1200" dirty="0">
                          <a:latin typeface="+mn-lt"/>
                        </a:rPr>
                        <a:t>Unit 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mn-lt"/>
                        </a:rPr>
                        <a:t>7:45 a.m. to 9:00 a.m.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0845078"/>
                  </a:ext>
                </a:extLst>
              </a:tr>
              <a:tr h="369745">
                <a:tc>
                  <a:txBody>
                    <a:bodyPr/>
                    <a:lstStyle/>
                    <a:p>
                      <a:r>
                        <a:rPr lang="en-US" sz="1200" dirty="0">
                          <a:latin typeface="+mn-lt"/>
                        </a:rPr>
                        <a:t>Scheduled Break</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mn-lt"/>
                        </a:rPr>
                        <a:t>9:00 a.m. to 9:15 a.m.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2436513"/>
                  </a:ext>
                </a:extLst>
              </a:tr>
              <a:tr h="369745">
                <a:tc>
                  <a:txBody>
                    <a:bodyPr/>
                    <a:lstStyle/>
                    <a:p>
                      <a:r>
                        <a:rPr lang="en-US" sz="1200" dirty="0">
                          <a:latin typeface="+mn-lt"/>
                        </a:rPr>
                        <a:t>Unit 2</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mn-lt"/>
                        </a:rPr>
                        <a:t>9:15 a.m. to 10:30 p.m.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5592322"/>
                  </a:ext>
                </a:extLst>
              </a:tr>
            </a:tbl>
          </a:graphicData>
        </a:graphic>
      </p:graphicFrame>
    </p:spTree>
    <p:extLst>
      <p:ext uri="{BB962C8B-B14F-4D97-AF65-F5344CB8AC3E}">
        <p14:creationId xmlns:p14="http://schemas.microsoft.com/office/powerpoint/2010/main" val="13964082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Scheduling Considerations</a:t>
            </a:r>
          </a:p>
        </p:txBody>
      </p:sp>
      <p:sp>
        <p:nvSpPr>
          <p:cNvPr id="6" name="Content Placeholder 5">
            <a:extLst>
              <a:ext uri="{FF2B5EF4-FFF2-40B4-BE49-F238E27FC236}">
                <a16:creationId xmlns:a16="http://schemas.microsoft.com/office/drawing/2014/main" id="{453AD5D8-D7C3-4262-8F53-0DC6F17509F3}"/>
              </a:ext>
            </a:extLst>
          </p:cNvPr>
          <p:cNvSpPr>
            <a:spLocks noGrp="1"/>
          </p:cNvSpPr>
          <p:nvPr>
            <p:ph type="body" idx="1"/>
          </p:nvPr>
        </p:nvSpPr>
        <p:spPr>
          <a:xfrm>
            <a:off x="311701" y="984738"/>
            <a:ext cx="5721775" cy="3524739"/>
          </a:xfrm>
        </p:spPr>
        <p:txBody>
          <a:bodyPr>
            <a:normAutofit fontScale="92500" lnSpcReduction="10000"/>
          </a:bodyPr>
          <a:lstStyle/>
          <a:p>
            <a:pPr marL="285750" indent="-285750">
              <a:buClr>
                <a:sysClr val="windowText" lastClr="000000"/>
              </a:buClr>
              <a:defRPr/>
            </a:pPr>
            <a:r>
              <a:rPr lang="en-US" dirty="0">
                <a:solidFill>
                  <a:srgbClr val="000000"/>
                </a:solidFill>
                <a:ea typeface="Verdana" panose="020B0604030504040204" pitchFamily="34" charset="0"/>
                <a:cs typeface="Verdana" panose="020B0604030504040204" pitchFamily="34" charset="0"/>
              </a:rPr>
              <a:t>Administer all test </a:t>
            </a:r>
            <a:r>
              <a:rPr lang="en-US" dirty="0">
                <a:solidFill>
                  <a:sysClr val="windowText" lastClr="000000"/>
                </a:solidFill>
                <a:ea typeface="Verdana" panose="020B0604030504040204" pitchFamily="34" charset="0"/>
                <a:cs typeface="Verdana" panose="020B0604030504040204" pitchFamily="34" charset="0"/>
              </a:rPr>
              <a:t>units in consecutive order</a:t>
            </a:r>
          </a:p>
          <a:p>
            <a:pPr marL="628650" lvl="2" indent="-285750">
              <a:buClr>
                <a:sysClr val="windowText" lastClr="000000"/>
              </a:buClr>
              <a:buFont typeface="Arial" panose="020B0604020202020204" pitchFamily="34" charset="0"/>
              <a:buChar char="•"/>
              <a:defRPr/>
            </a:pPr>
            <a:r>
              <a:rPr lang="en-US" dirty="0">
                <a:solidFill>
                  <a:sysClr val="windowText" lastClr="000000"/>
                </a:solidFill>
                <a:latin typeface="+mn-lt"/>
                <a:ea typeface="Verdana" panose="020B0604030504040204" pitchFamily="34" charset="0"/>
                <a:cs typeface="Verdana" panose="020B0604030504040204" pitchFamily="34" charset="0"/>
              </a:rPr>
              <a:t>All content areas</a:t>
            </a:r>
          </a:p>
          <a:p>
            <a:pPr marL="628650" lvl="2" indent="-285750">
              <a:buClr>
                <a:sysClr val="windowText" lastClr="000000"/>
              </a:buClr>
              <a:buFont typeface="Arial" panose="020B0604020202020204" pitchFamily="34" charset="0"/>
              <a:buChar char="•"/>
              <a:defRPr/>
            </a:pPr>
            <a:r>
              <a:rPr lang="en-US" dirty="0">
                <a:solidFill>
                  <a:sysClr val="windowText" lastClr="000000"/>
                </a:solidFill>
                <a:latin typeface="+mn-lt"/>
                <a:ea typeface="Verdana" panose="020B0604030504040204" pitchFamily="34" charset="0"/>
                <a:cs typeface="Verdana" panose="020B0604030504040204" pitchFamily="34" charset="0"/>
              </a:rPr>
              <a:t>Includes make-up testing</a:t>
            </a:r>
          </a:p>
          <a:p>
            <a:pPr marL="428625" lvl="2">
              <a:buClr>
                <a:sysClr val="windowText" lastClr="000000"/>
              </a:buClr>
              <a:buFont typeface="Arial" panose="020B0604020202020204" pitchFamily="34" charset="0"/>
              <a:buChar char="•"/>
              <a:defRPr/>
            </a:pPr>
            <a:endParaRPr lang="en-US" dirty="0">
              <a:solidFill>
                <a:sysClr val="windowText" lastClr="000000"/>
              </a:solidFill>
              <a:latin typeface="+mn-lt"/>
              <a:ea typeface="Verdana" panose="020B0604030504040204" pitchFamily="34" charset="0"/>
              <a:cs typeface="Verdana" panose="020B0604030504040204" pitchFamily="34" charset="0"/>
            </a:endParaRPr>
          </a:p>
          <a:p>
            <a:pPr marL="285750" indent="-285750">
              <a:buClr>
                <a:sysClr val="windowText" lastClr="000000"/>
              </a:buClr>
              <a:defRPr/>
            </a:pPr>
            <a:r>
              <a:rPr lang="en-US" dirty="0">
                <a:solidFill>
                  <a:srgbClr val="000000"/>
                </a:solidFill>
                <a:ea typeface="Verdana" panose="020B0604030504040204" pitchFamily="34" charset="0"/>
                <a:cs typeface="Verdana" panose="020B0604030504040204" pitchFamily="34" charset="0"/>
              </a:rPr>
              <a:t>Excluding make-ups, determine</a:t>
            </a:r>
          </a:p>
          <a:p>
            <a:pPr marL="628650" lvl="1" indent="-285750">
              <a:lnSpc>
                <a:spcPct val="110000"/>
              </a:lnSpc>
              <a:buClr>
                <a:sysClr val="windowText" lastClr="000000"/>
              </a:buClr>
              <a:buFont typeface="Arial" panose="020B0604020202020204" pitchFamily="34" charset="0"/>
              <a:buChar char="•"/>
              <a:defRPr/>
            </a:pPr>
            <a:r>
              <a:rPr lang="en-US" dirty="0">
                <a:solidFill>
                  <a:srgbClr val="000000"/>
                </a:solidFill>
                <a:latin typeface="+mn-lt"/>
                <a:ea typeface="Verdana" panose="020B0604030504040204" pitchFamily="34" charset="0"/>
                <a:cs typeface="Verdana" panose="020B0604030504040204" pitchFamily="34" charset="0"/>
              </a:rPr>
              <a:t>Whether one content area will be completed before beginning the next, or if testing will alternate between the content areas </a:t>
            </a:r>
          </a:p>
          <a:p>
            <a:pPr marL="628650" lvl="1" indent="-285750">
              <a:lnSpc>
                <a:spcPct val="110000"/>
              </a:lnSpc>
              <a:buClr>
                <a:sysClr val="windowText" lastClr="000000"/>
              </a:buClr>
              <a:buFont typeface="Arial" panose="020B0604020202020204" pitchFamily="34" charset="0"/>
              <a:buChar char="•"/>
              <a:defRPr/>
            </a:pPr>
            <a:r>
              <a:rPr lang="en-US" dirty="0">
                <a:solidFill>
                  <a:srgbClr val="000000"/>
                </a:solidFill>
                <a:latin typeface="+mn-lt"/>
                <a:ea typeface="Verdana" panose="020B0604030504040204" pitchFamily="34" charset="0"/>
                <a:cs typeface="Verdana" panose="020B0604030504040204" pitchFamily="34" charset="0"/>
              </a:rPr>
              <a:t>Whether the district will condense testing or spread throughout the state testing window</a:t>
            </a:r>
          </a:p>
          <a:p>
            <a:pPr marL="628650" lvl="1" indent="-285750">
              <a:lnSpc>
                <a:spcPct val="110000"/>
              </a:lnSpc>
              <a:buClr>
                <a:sysClr val="windowText" lastClr="000000"/>
              </a:buClr>
              <a:buFont typeface="Arial" panose="020B0604020202020204" pitchFamily="34" charset="0"/>
              <a:buChar char="•"/>
              <a:defRPr/>
            </a:pPr>
            <a:r>
              <a:rPr lang="en-US" dirty="0">
                <a:solidFill>
                  <a:srgbClr val="000000"/>
                </a:solidFill>
                <a:latin typeface="+mn-lt"/>
                <a:ea typeface="Verdana" panose="020B0604030504040204" pitchFamily="34" charset="0"/>
                <a:cs typeface="Verdana" panose="020B0604030504040204" pitchFamily="34" charset="0"/>
              </a:rPr>
              <a:t>How many </a:t>
            </a:r>
            <a:r>
              <a:rPr lang="en-US" dirty="0">
                <a:solidFill>
                  <a:sysClr val="windowText" lastClr="000000"/>
                </a:solidFill>
                <a:latin typeface="+mn-lt"/>
                <a:ea typeface="Verdana" panose="020B0604030504040204" pitchFamily="34" charset="0"/>
                <a:cs typeface="Verdana" panose="020B0604030504040204" pitchFamily="34" charset="0"/>
              </a:rPr>
              <a:t>units </a:t>
            </a:r>
            <a:r>
              <a:rPr lang="en-US" dirty="0">
                <a:solidFill>
                  <a:srgbClr val="000000"/>
                </a:solidFill>
                <a:latin typeface="+mn-lt"/>
                <a:ea typeface="Verdana" panose="020B0604030504040204" pitchFamily="34" charset="0"/>
                <a:cs typeface="Verdana" panose="020B0604030504040204" pitchFamily="34" charset="0"/>
              </a:rPr>
              <a:t>students will take per day</a:t>
            </a:r>
          </a:p>
          <a:p>
            <a:pPr lvl="1">
              <a:buClr>
                <a:sysClr val="windowText" lastClr="000000"/>
              </a:buClr>
              <a:buFont typeface="Arial" panose="020B0604020202020204" pitchFamily="34" charset="0"/>
              <a:buChar char="•"/>
              <a:defRPr/>
            </a:pPr>
            <a:endParaRPr lang="en-US" dirty="0">
              <a:solidFill>
                <a:sysClr val="windowText" lastClr="000000"/>
              </a:solidFill>
              <a:latin typeface="+mn-lt"/>
              <a:ea typeface="Verdana" panose="020B0604030504040204" pitchFamily="34" charset="0"/>
              <a:cs typeface="Verdana" panose="020B0604030504040204" pitchFamily="34" charset="0"/>
            </a:endParaRPr>
          </a:p>
          <a:p>
            <a:pPr marL="285750" indent="-285750">
              <a:buClr>
                <a:sysClr val="windowText" lastClr="000000"/>
              </a:buClr>
              <a:defRPr/>
            </a:pPr>
            <a:r>
              <a:rPr lang="en-US" dirty="0">
                <a:solidFill>
                  <a:sysClr val="windowText" lastClr="000000"/>
                </a:solidFill>
                <a:ea typeface="Verdana" panose="020B0604030504040204" pitchFamily="34" charset="0"/>
                <a:cs typeface="Verdana" panose="020B0604030504040204" pitchFamily="34" charset="0"/>
              </a:rPr>
              <a:t>Complete all tests by </a:t>
            </a:r>
            <a:r>
              <a:rPr lang="en-US" b="1" dirty="0">
                <a:solidFill>
                  <a:srgbClr val="488BC9"/>
                </a:solidFill>
                <a:ea typeface="Verdana" panose="020B0604030504040204" pitchFamily="34" charset="0"/>
                <a:cs typeface="Verdana" panose="020B0604030504040204" pitchFamily="34" charset="0"/>
              </a:rPr>
              <a:t>April 25, 2025</a:t>
            </a:r>
          </a:p>
          <a:p>
            <a:pPr marL="628650" lvl="1" indent="-285750">
              <a:lnSpc>
                <a:spcPct val="110000"/>
              </a:lnSpc>
              <a:buClr>
                <a:sysClr val="windowText" lastClr="000000"/>
              </a:buClr>
              <a:buFont typeface="Arial" panose="020B0604020202020204" pitchFamily="34" charset="0"/>
              <a:buChar char="•"/>
              <a:defRPr/>
            </a:pPr>
            <a:r>
              <a:rPr lang="en-US" dirty="0">
                <a:solidFill>
                  <a:sysClr val="windowText" lastClr="000000"/>
                </a:solidFill>
                <a:latin typeface="+mn-lt"/>
                <a:ea typeface="Verdana" panose="020B0604030504040204" pitchFamily="34" charset="0"/>
                <a:cs typeface="Verdana" panose="020B0604030504040204" pitchFamily="34" charset="0"/>
              </a:rPr>
              <a:t>Plan extra days before the end of the window to account for cancellations due to snow or other unexpected closures</a:t>
            </a:r>
          </a:p>
          <a:p>
            <a:pPr marL="628650" lvl="1" indent="-285750">
              <a:lnSpc>
                <a:spcPct val="110000"/>
              </a:lnSpc>
              <a:buClr>
                <a:sysClr val="windowText" lastClr="000000"/>
              </a:buClr>
              <a:buFont typeface="Arial" panose="020B0604020202020204" pitchFamily="34" charset="0"/>
              <a:buChar char="•"/>
              <a:defRPr/>
            </a:pPr>
            <a:r>
              <a:rPr lang="en-US" dirty="0">
                <a:solidFill>
                  <a:sysClr val="windowText" lastClr="000000"/>
                </a:solidFill>
                <a:latin typeface="+mn-lt"/>
                <a:ea typeface="Verdana" panose="020B0604030504040204" pitchFamily="34" charset="0"/>
                <a:cs typeface="Verdana" panose="020B0604030504040204" pitchFamily="34" charset="0"/>
              </a:rPr>
              <a:t>Plan time for make-up testing</a:t>
            </a:r>
            <a:endParaRPr lang="en-US" dirty="0">
              <a:latin typeface="+mn-lt"/>
            </a:endParaRPr>
          </a:p>
          <a:p>
            <a:endParaRPr lang="en-US" dirty="0"/>
          </a:p>
        </p:txBody>
      </p:sp>
      <p:sp>
        <p:nvSpPr>
          <p:cNvPr id="3" name="Slide Number Placeholder 2"/>
          <p:cNvSpPr>
            <a:spLocks noGrp="1"/>
          </p:cNvSpPr>
          <p:nvPr>
            <p:ph type="sldNum" idx="12"/>
          </p:nvPr>
        </p:nvSpPr>
        <p:spPr/>
        <p:txBody>
          <a:bodyPr>
            <a:normAutofit/>
          </a:bodyPr>
          <a:lstStyle/>
          <a:p>
            <a:fld id="{C479D5F6-EDCB-402A-AC08-4943A1820E8F}" type="slidenum">
              <a:rPr lang="en-US" smtClean="0"/>
              <a:pPr/>
              <a:t>39</a:t>
            </a:fld>
            <a:endParaRPr lang="en-US" dirty="0"/>
          </a:p>
        </p:txBody>
      </p:sp>
    </p:spTree>
    <p:extLst>
      <p:ext uri="{BB962C8B-B14F-4D97-AF65-F5344CB8AC3E}">
        <p14:creationId xmlns:p14="http://schemas.microsoft.com/office/powerpoint/2010/main" val="1024583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21"/>
          <p:cNvSpPr txBox="1">
            <a:spLocks noGrp="1"/>
          </p:cNvSpPr>
          <p:nvPr>
            <p:ph type="title"/>
          </p:nvPr>
        </p:nvSpPr>
        <p:spPr>
          <a:prstGeom prst="rect">
            <a:avLst/>
          </a:prstGeom>
          <a:solidFill>
            <a:srgbClr val="488BC9"/>
          </a:solidFill>
          <a:ln>
            <a:noFill/>
          </a:ln>
        </p:spPr>
        <p:txBody>
          <a:bodyPr spcFirstLastPara="1" wrap="square" lIns="91425" tIns="91425" rIns="91425" bIns="91425" anchor="t" anchorCtr="0">
            <a:normAutofit/>
          </a:bodyPr>
          <a:lstStyle/>
          <a:p>
            <a:r>
              <a:rPr lang="en-US" dirty="0">
                <a:latin typeface="+mj-lt"/>
              </a:rPr>
              <a:t>General Information</a:t>
            </a:r>
            <a:endParaRPr dirty="0">
              <a:latin typeface="+mj-l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Scheduling Considerations</a:t>
            </a:r>
          </a:p>
        </p:txBody>
      </p:sp>
      <p:sp>
        <p:nvSpPr>
          <p:cNvPr id="5" name="Content Placeholder 4">
            <a:extLst>
              <a:ext uri="{FF2B5EF4-FFF2-40B4-BE49-F238E27FC236}">
                <a16:creationId xmlns:a16="http://schemas.microsoft.com/office/drawing/2014/main" id="{5952A2A9-0AA6-4E12-BB0A-0442460FF945}"/>
              </a:ext>
            </a:extLst>
          </p:cNvPr>
          <p:cNvSpPr>
            <a:spLocks noGrp="1"/>
          </p:cNvSpPr>
          <p:nvPr>
            <p:ph type="body" idx="1"/>
          </p:nvPr>
        </p:nvSpPr>
        <p:spPr>
          <a:xfrm>
            <a:off x="311702" y="930031"/>
            <a:ext cx="8487741" cy="3556001"/>
          </a:xfrm>
        </p:spPr>
        <p:txBody>
          <a:bodyPr>
            <a:normAutofit/>
          </a:bodyPr>
          <a:lstStyle/>
          <a:p>
            <a:pPr marL="0" indent="0">
              <a:buClr>
                <a:sysClr val="windowText" lastClr="000000"/>
              </a:buClr>
              <a:buNone/>
              <a:defRPr/>
            </a:pPr>
            <a:r>
              <a:rPr lang="en-US" sz="1500" b="1" dirty="0">
                <a:solidFill>
                  <a:sysClr val="windowText" lastClr="000000"/>
                </a:solidFill>
                <a:ea typeface="Verdana" panose="020B0604030504040204" pitchFamily="34" charset="0"/>
                <a:cs typeface="Verdana" panose="020B0604030504040204" pitchFamily="34" charset="0"/>
              </a:rPr>
              <a:t>Paper-based testing</a:t>
            </a:r>
          </a:p>
          <a:p>
            <a:pPr marL="485764" indent="-285750">
              <a:lnSpc>
                <a:spcPct val="100000"/>
              </a:lnSpc>
              <a:buClr>
                <a:sysClr val="windowText" lastClr="000000"/>
              </a:buClr>
              <a:defRPr/>
            </a:pPr>
            <a:r>
              <a:rPr lang="en-US" sz="1500" dirty="0">
                <a:solidFill>
                  <a:sysClr val="windowText" lastClr="000000"/>
                </a:solidFill>
                <a:ea typeface="Verdana" panose="020B0604030504040204" pitchFamily="34" charset="0"/>
                <a:cs typeface="Verdana" panose="020B0604030504040204" pitchFamily="34" charset="0"/>
              </a:rPr>
              <a:t>A school must administer the same unit to all PBT students within the same day (e.g., all Grade 4 Math Unit 1 on Tuesday)</a:t>
            </a:r>
          </a:p>
          <a:p>
            <a:pPr marL="485764" indent="-285750">
              <a:lnSpc>
                <a:spcPct val="100000"/>
              </a:lnSpc>
              <a:buClr>
                <a:sysClr val="windowText" lastClr="000000"/>
              </a:buClr>
              <a:defRPr/>
            </a:pPr>
            <a:r>
              <a:rPr lang="en-US" sz="1500" dirty="0">
                <a:solidFill>
                  <a:sysClr val="windowText" lastClr="000000"/>
                </a:solidFill>
                <a:ea typeface="Verdana" panose="020B0604030504040204" pitchFamily="34" charset="0"/>
              </a:rPr>
              <a:t>Schools must have the grade level appropriate calculator (grades 6 through 8) if administering math on paper</a:t>
            </a:r>
          </a:p>
          <a:p>
            <a:pPr marL="932259" lvl="2" indent="-285750">
              <a:lnSpc>
                <a:spcPct val="100000"/>
              </a:lnSpc>
              <a:buClr>
                <a:sysClr val="windowText" lastClr="000000"/>
              </a:buClr>
              <a:buFont typeface="Arial" panose="020B0604020202020204" pitchFamily="34" charset="0"/>
              <a:buChar char="•"/>
              <a:defRPr/>
            </a:pPr>
            <a:r>
              <a:rPr lang="en-US" sz="1500" dirty="0">
                <a:solidFill>
                  <a:sysClr val="windowText" lastClr="000000"/>
                </a:solidFill>
                <a:latin typeface="+mn-lt"/>
                <a:ea typeface="Verdana" panose="020B0604030504040204" pitchFamily="34" charset="0"/>
                <a:cs typeface="Verdana" panose="020B0604030504040204" pitchFamily="34" charset="0"/>
              </a:rPr>
              <a:t>Grade level appropriate calculators should also be available, as needed, for students taking science on paper</a:t>
            </a:r>
          </a:p>
          <a:p>
            <a:pPr>
              <a:buClr>
                <a:sysClr val="windowText" lastClr="000000"/>
              </a:buClr>
              <a:defRPr/>
            </a:pPr>
            <a:endParaRPr lang="en-US" sz="1500" b="1" dirty="0">
              <a:solidFill>
                <a:srgbClr val="000000"/>
              </a:solidFill>
              <a:ea typeface="Verdana" panose="020B0604030504040204" pitchFamily="34" charset="0"/>
              <a:cs typeface="Verdana" panose="020B0604030504040204" pitchFamily="34" charset="0"/>
            </a:endParaRPr>
          </a:p>
          <a:p>
            <a:pPr marL="0" indent="0">
              <a:buClr>
                <a:sysClr val="windowText" lastClr="000000"/>
              </a:buClr>
              <a:buNone/>
              <a:defRPr/>
            </a:pPr>
            <a:r>
              <a:rPr lang="en-US" sz="1500" b="1" dirty="0">
                <a:solidFill>
                  <a:srgbClr val="000000"/>
                </a:solidFill>
                <a:ea typeface="Verdana" panose="020B0604030504040204" pitchFamily="34" charset="0"/>
                <a:cs typeface="Verdana" panose="020B0604030504040204" pitchFamily="34" charset="0"/>
              </a:rPr>
              <a:t>Computer-based testing</a:t>
            </a:r>
          </a:p>
          <a:p>
            <a:pPr marL="485764" indent="-285750">
              <a:lnSpc>
                <a:spcPct val="100000"/>
              </a:lnSpc>
              <a:buClr>
                <a:sysClr val="windowText" lastClr="000000"/>
              </a:buClr>
              <a:defRPr/>
            </a:pPr>
            <a:r>
              <a:rPr lang="en-US" sz="1500" dirty="0">
                <a:solidFill>
                  <a:sysClr val="windowText" lastClr="000000"/>
                </a:solidFill>
                <a:ea typeface="Verdana" panose="020B0604030504040204" pitchFamily="34" charset="0"/>
              </a:rPr>
              <a:t>To the extent possible, assess all students within the school at the same time</a:t>
            </a:r>
          </a:p>
          <a:p>
            <a:pPr marL="932259" lvl="2" indent="-285750">
              <a:lnSpc>
                <a:spcPct val="100000"/>
              </a:lnSpc>
              <a:buClr>
                <a:sysClr val="windowText" lastClr="000000"/>
              </a:buClr>
              <a:buFont typeface="Arial" panose="020B0604020202020204" pitchFamily="34" charset="0"/>
              <a:buChar char="•"/>
              <a:defRPr/>
            </a:pPr>
            <a:r>
              <a:rPr lang="en-US" sz="1500" dirty="0">
                <a:solidFill>
                  <a:sysClr val="windowText" lastClr="000000"/>
                </a:solidFill>
                <a:latin typeface="+mn-lt"/>
                <a:ea typeface="Verdana" panose="020B0604030504040204" pitchFamily="34" charset="0"/>
              </a:rPr>
              <a:t>If not possible, assess all students within the shortest timeframe practicable</a:t>
            </a:r>
          </a:p>
          <a:p>
            <a:pPr marL="0" lvl="2" indent="0">
              <a:lnSpc>
                <a:spcPct val="100000"/>
              </a:lnSpc>
              <a:buClr>
                <a:sysClr val="windowText" lastClr="000000"/>
              </a:buClr>
              <a:buNone/>
              <a:defRPr/>
            </a:pPr>
            <a:endParaRPr lang="en-US" sz="1500" dirty="0">
              <a:solidFill>
                <a:sysClr val="windowText" lastClr="000000"/>
              </a:solidFill>
              <a:latin typeface="+mn-lt"/>
              <a:ea typeface="Verdana" panose="020B0604030504040204" pitchFamily="34" charset="0"/>
              <a:cs typeface="Verdana" panose="020B0604030504040204" pitchFamily="34" charset="0"/>
            </a:endParaRPr>
          </a:p>
          <a:p>
            <a:pPr marL="0" lvl="2" indent="0">
              <a:lnSpc>
                <a:spcPct val="100000"/>
              </a:lnSpc>
              <a:buClr>
                <a:sysClr val="windowText" lastClr="000000"/>
              </a:buClr>
              <a:buNone/>
              <a:defRPr/>
            </a:pPr>
            <a:r>
              <a:rPr lang="en-US" sz="1500" dirty="0">
                <a:solidFill>
                  <a:sysClr val="windowText" lastClr="000000"/>
                </a:solidFill>
                <a:latin typeface="+mn-lt"/>
                <a:ea typeface="Verdana" panose="020B0604030504040204" pitchFamily="34" charset="0"/>
                <a:cs typeface="Verdana" panose="020B0604030504040204" pitchFamily="34" charset="0"/>
              </a:rPr>
              <a:t>Students requiring accommodated forms should test according to the same schedule as peers using non-accommodated forms</a:t>
            </a:r>
            <a:endParaRPr lang="en-US" sz="1500" dirty="0">
              <a:latin typeface="+mn-lt"/>
            </a:endParaRPr>
          </a:p>
          <a:p>
            <a:endParaRPr lang="en-US" sz="1500" dirty="0"/>
          </a:p>
        </p:txBody>
      </p:sp>
      <p:sp>
        <p:nvSpPr>
          <p:cNvPr id="3" name="Slide Number Placeholder 2"/>
          <p:cNvSpPr>
            <a:spLocks noGrp="1"/>
          </p:cNvSpPr>
          <p:nvPr>
            <p:ph type="sldNum" idx="12"/>
          </p:nvPr>
        </p:nvSpPr>
        <p:spPr/>
        <p:txBody>
          <a:bodyPr>
            <a:normAutofit/>
          </a:bodyPr>
          <a:lstStyle/>
          <a:p>
            <a:fld id="{C479D5F6-EDCB-402A-AC08-4943A1820E8F}" type="slidenum">
              <a:rPr lang="en-US" smtClean="0"/>
              <a:pPr/>
              <a:t>40</a:t>
            </a:fld>
            <a:endParaRPr lang="en-US" dirty="0"/>
          </a:p>
        </p:txBody>
      </p:sp>
    </p:spTree>
    <p:extLst>
      <p:ext uri="{BB962C8B-B14F-4D97-AF65-F5344CB8AC3E}">
        <p14:creationId xmlns:p14="http://schemas.microsoft.com/office/powerpoint/2010/main" val="32753509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Scheduling Considerations</a:t>
            </a:r>
          </a:p>
        </p:txBody>
      </p:sp>
      <p:sp>
        <p:nvSpPr>
          <p:cNvPr id="5" name="Content Placeholder 4">
            <a:extLst>
              <a:ext uri="{FF2B5EF4-FFF2-40B4-BE49-F238E27FC236}">
                <a16:creationId xmlns:a16="http://schemas.microsoft.com/office/drawing/2014/main" id="{2BF1C1C7-BEC8-4F95-817C-485C0E6D0D8C}"/>
              </a:ext>
            </a:extLst>
          </p:cNvPr>
          <p:cNvSpPr>
            <a:spLocks noGrp="1"/>
          </p:cNvSpPr>
          <p:nvPr>
            <p:ph type="body" idx="1"/>
          </p:nvPr>
        </p:nvSpPr>
        <p:spPr/>
        <p:txBody>
          <a:bodyPr>
            <a:normAutofit/>
          </a:bodyPr>
          <a:lstStyle/>
          <a:p>
            <a:pPr marL="0" indent="0">
              <a:buClr>
                <a:schemeClr val="tx1"/>
              </a:buClr>
              <a:buNone/>
            </a:pPr>
            <a:r>
              <a:rPr lang="en-US" sz="1800" u="sng" dirty="0">
                <a:solidFill>
                  <a:srgbClr val="000000"/>
                </a:solidFill>
              </a:rPr>
              <a:t>To the extent possible</a:t>
            </a:r>
            <a:r>
              <a:rPr lang="en-US" sz="1800" dirty="0">
                <a:solidFill>
                  <a:srgbClr val="000000"/>
                </a:solidFill>
              </a:rPr>
              <a:t>, a student taking CoAlt in a content area for which the student is participating in a general education class should be assessed at the same time as their peers to avoid missed instruction </a:t>
            </a:r>
          </a:p>
          <a:p>
            <a:pPr marL="0" indent="0">
              <a:buClr>
                <a:schemeClr val="tx1"/>
              </a:buClr>
              <a:buNone/>
            </a:pPr>
            <a:endParaRPr lang="en-US" sz="1800" dirty="0">
              <a:solidFill>
                <a:srgbClr val="000000"/>
              </a:solidFill>
            </a:endParaRPr>
          </a:p>
          <a:p>
            <a:pPr marL="428625" indent="-257175">
              <a:buClr>
                <a:schemeClr val="tx1"/>
              </a:buClr>
            </a:pPr>
            <a:r>
              <a:rPr lang="en-US" sz="1800" dirty="0">
                <a:solidFill>
                  <a:srgbClr val="000000"/>
                </a:solidFill>
              </a:rPr>
              <a:t>Ensure students taking these assessments do not miss instruction from their general education class</a:t>
            </a:r>
          </a:p>
          <a:p>
            <a:pPr>
              <a:buClr>
                <a:schemeClr val="tx1"/>
              </a:buClr>
            </a:pPr>
            <a:endParaRPr lang="en-US" sz="1800" dirty="0">
              <a:solidFill>
                <a:srgbClr val="FF0000"/>
              </a:solidFill>
            </a:endParaRPr>
          </a:p>
          <a:p>
            <a:pPr>
              <a:buClr>
                <a:schemeClr val="tx1"/>
              </a:buClr>
            </a:pPr>
            <a:endParaRPr lang="en-US" sz="1800" dirty="0">
              <a:solidFill>
                <a:srgbClr val="FF0000"/>
              </a:solidFill>
            </a:endParaRPr>
          </a:p>
        </p:txBody>
      </p:sp>
      <p:sp>
        <p:nvSpPr>
          <p:cNvPr id="3" name="Slide Number Placeholder 2"/>
          <p:cNvSpPr>
            <a:spLocks noGrp="1"/>
          </p:cNvSpPr>
          <p:nvPr>
            <p:ph type="sldNum" idx="12"/>
          </p:nvPr>
        </p:nvSpPr>
        <p:spPr/>
        <p:txBody>
          <a:bodyPr>
            <a:normAutofit/>
          </a:bodyPr>
          <a:lstStyle/>
          <a:p>
            <a:fld id="{C479D5F6-EDCB-402A-AC08-4943A1820E8F}" type="slidenum">
              <a:rPr lang="en-US" smtClean="0"/>
              <a:pPr/>
              <a:t>41</a:t>
            </a:fld>
            <a:endParaRPr lang="en-US" dirty="0"/>
          </a:p>
        </p:txBody>
      </p:sp>
    </p:spTree>
    <p:extLst>
      <p:ext uri="{BB962C8B-B14F-4D97-AF65-F5344CB8AC3E}">
        <p14:creationId xmlns:p14="http://schemas.microsoft.com/office/powerpoint/2010/main" val="9516966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Scheduling Sessions </a:t>
            </a:r>
          </a:p>
        </p:txBody>
      </p:sp>
      <p:sp>
        <p:nvSpPr>
          <p:cNvPr id="6" name="Content Placeholder 5">
            <a:extLst>
              <a:ext uri="{FF2B5EF4-FFF2-40B4-BE49-F238E27FC236}">
                <a16:creationId xmlns:a16="http://schemas.microsoft.com/office/drawing/2014/main" id="{04027E73-A193-4890-B303-6B68EF5AF658}"/>
              </a:ext>
            </a:extLst>
          </p:cNvPr>
          <p:cNvSpPr>
            <a:spLocks noGrp="1"/>
          </p:cNvSpPr>
          <p:nvPr>
            <p:ph type="body" idx="1"/>
          </p:nvPr>
        </p:nvSpPr>
        <p:spPr>
          <a:xfrm>
            <a:off x="311702" y="960305"/>
            <a:ext cx="8487741" cy="3556987"/>
          </a:xfrm>
        </p:spPr>
        <p:txBody>
          <a:bodyPr>
            <a:normAutofit fontScale="92500"/>
          </a:bodyPr>
          <a:lstStyle/>
          <a:p>
            <a:pPr marL="285750" indent="-285750">
              <a:lnSpc>
                <a:spcPct val="120000"/>
              </a:lnSpc>
              <a:defRPr/>
            </a:pPr>
            <a:r>
              <a:rPr lang="en-US" sz="1575" dirty="0">
                <a:solidFill>
                  <a:sysClr val="windowText" lastClr="000000"/>
                </a:solidFill>
              </a:rPr>
              <a:t>If the unit testing time and directions are the same, different grades can test in the same room</a:t>
            </a:r>
          </a:p>
          <a:p>
            <a:pPr marL="285750" indent="-285750">
              <a:lnSpc>
                <a:spcPct val="120000"/>
              </a:lnSpc>
            </a:pPr>
            <a:r>
              <a:rPr lang="en-US" sz="1575" dirty="0">
                <a:solidFill>
                  <a:prstClr val="black"/>
                </a:solidFill>
              </a:rPr>
              <a:t>A </a:t>
            </a:r>
            <a:r>
              <a:rPr lang="en-US" sz="1575" b="1" dirty="0">
                <a:solidFill>
                  <a:prstClr val="black"/>
                </a:solidFill>
              </a:rPr>
              <a:t>separate</a:t>
            </a:r>
            <a:r>
              <a:rPr lang="en-US" sz="1575" dirty="0">
                <a:solidFill>
                  <a:prstClr val="black"/>
                </a:solidFill>
              </a:rPr>
              <a:t> testing environment is needed for: </a:t>
            </a:r>
          </a:p>
          <a:p>
            <a:pPr marL="628650" lvl="1" indent="-285750">
              <a:lnSpc>
                <a:spcPct val="120000"/>
              </a:lnSpc>
              <a:buFont typeface="Arial" panose="020B0604020202020204" pitchFamily="34" charset="0"/>
              <a:buChar char="•"/>
            </a:pPr>
            <a:r>
              <a:rPr lang="en-US" sz="1575" dirty="0">
                <a:solidFill>
                  <a:prstClr val="black"/>
                </a:solidFill>
                <a:latin typeface="+mn-lt"/>
              </a:rPr>
              <a:t>Paper-based and computer-based (administration SAY directions and materials are different)</a:t>
            </a:r>
          </a:p>
          <a:p>
            <a:pPr marL="628650" lvl="1" indent="-285750">
              <a:lnSpc>
                <a:spcPct val="120000"/>
              </a:lnSpc>
              <a:buFont typeface="Arial" panose="020B0604020202020204" pitchFamily="34" charset="0"/>
              <a:buChar char="•"/>
            </a:pPr>
            <a:r>
              <a:rPr lang="en-US" sz="1575" dirty="0">
                <a:solidFill>
                  <a:prstClr val="black"/>
                </a:solidFill>
                <a:latin typeface="+mn-lt"/>
              </a:rPr>
              <a:t>Different content areas (unit testing times and administration SAY directions are different)</a:t>
            </a:r>
          </a:p>
          <a:p>
            <a:pPr marL="628650" lvl="1" indent="-285750">
              <a:lnSpc>
                <a:spcPct val="120000"/>
              </a:lnSpc>
              <a:buFont typeface="Arial" panose="020B0604020202020204" pitchFamily="34" charset="0"/>
              <a:buChar char="•"/>
            </a:pPr>
            <a:r>
              <a:rPr lang="en-US" sz="1575" dirty="0">
                <a:solidFill>
                  <a:prstClr val="black"/>
                </a:solidFill>
                <a:latin typeface="+mn-lt"/>
              </a:rPr>
              <a:t>Directions read aloud in a language other than English</a:t>
            </a:r>
          </a:p>
          <a:p>
            <a:pPr marL="628650" lvl="1" indent="-285750">
              <a:lnSpc>
                <a:spcPct val="120000"/>
              </a:lnSpc>
              <a:buFont typeface="Arial" panose="020B0604020202020204" pitchFamily="34" charset="0"/>
              <a:buChar char="•"/>
            </a:pPr>
            <a:r>
              <a:rPr lang="en-US" sz="1575" dirty="0">
                <a:solidFill>
                  <a:prstClr val="black"/>
                </a:solidFill>
                <a:latin typeface="+mn-lt"/>
              </a:rPr>
              <a:t>English tests and Spanish accommodated forms</a:t>
            </a:r>
          </a:p>
          <a:p>
            <a:pPr marL="628650" lvl="1" indent="-285750">
              <a:lnSpc>
                <a:spcPct val="120000"/>
              </a:lnSpc>
              <a:buFont typeface="Arial" panose="020B0604020202020204" pitchFamily="34" charset="0"/>
              <a:buChar char="•"/>
            </a:pPr>
            <a:r>
              <a:rPr lang="en-US" sz="1575" dirty="0">
                <a:solidFill>
                  <a:prstClr val="black"/>
                </a:solidFill>
                <a:latin typeface="+mn-lt"/>
              </a:rPr>
              <a:t>Grade 11 science and grades 5 and 8 science (different unit times)</a:t>
            </a:r>
          </a:p>
          <a:p>
            <a:pPr marL="628650" lvl="1" indent="-285750">
              <a:lnSpc>
                <a:spcPct val="120000"/>
              </a:lnSpc>
              <a:buFont typeface="Arial" panose="020B0604020202020204" pitchFamily="34" charset="0"/>
              <a:buChar char="•"/>
            </a:pPr>
            <a:r>
              <a:rPr lang="en-US" sz="1575" dirty="0">
                <a:solidFill>
                  <a:prstClr val="black"/>
                </a:solidFill>
                <a:latin typeface="+mn-lt"/>
              </a:rPr>
              <a:t>Math grades 3 through 5 and math grades 6 through 8 (different administration SAY directions)</a:t>
            </a:r>
          </a:p>
          <a:p>
            <a:pPr marL="628650" lvl="1" indent="-285750">
              <a:lnSpc>
                <a:spcPct val="120000"/>
              </a:lnSpc>
              <a:buFont typeface="Arial" panose="020B0604020202020204" pitchFamily="34" charset="0"/>
              <a:buChar char="•"/>
            </a:pPr>
            <a:r>
              <a:rPr lang="en-US" sz="1575" dirty="0">
                <a:solidFill>
                  <a:prstClr val="black"/>
                </a:solidFill>
                <a:latin typeface="+mn-lt"/>
              </a:rPr>
              <a:t>Math grades 6 through 8 unit 1 and math grades 6 through 8 units 2 and 3 (different administration SAY directions)</a:t>
            </a:r>
            <a:endParaRPr lang="en-US" dirty="0">
              <a:latin typeface="+mn-lt"/>
            </a:endParaRPr>
          </a:p>
        </p:txBody>
      </p:sp>
      <p:sp>
        <p:nvSpPr>
          <p:cNvPr id="3" name="Slide Number Placeholder 2"/>
          <p:cNvSpPr>
            <a:spLocks noGrp="1"/>
          </p:cNvSpPr>
          <p:nvPr>
            <p:ph type="sldNum" idx="12"/>
          </p:nvPr>
        </p:nvSpPr>
        <p:spPr/>
        <p:txBody>
          <a:bodyPr>
            <a:normAutofit/>
          </a:bodyPr>
          <a:lstStyle/>
          <a:p>
            <a:fld id="{C479D5F6-EDCB-402A-AC08-4943A1820E8F}" type="slidenum">
              <a:rPr lang="en-US" smtClean="0"/>
              <a:pPr/>
              <a:t>42</a:t>
            </a:fld>
            <a:endParaRPr lang="en-US" dirty="0"/>
          </a:p>
        </p:txBody>
      </p:sp>
      <p:sp>
        <p:nvSpPr>
          <p:cNvPr id="8" name="Diagonal Stripe 7">
            <a:hlinkClick r:id="rId2"/>
            <a:extLst>
              <a:ext uri="{FF2B5EF4-FFF2-40B4-BE49-F238E27FC236}">
                <a16:creationId xmlns:a16="http://schemas.microsoft.com/office/drawing/2014/main" id="{B9E8B08B-9F47-000F-3584-4158C262EC0D}"/>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b="1" kern="0" dirty="0">
                <a:solidFill>
                  <a:prstClr val="black"/>
                </a:solidFill>
                <a:latin typeface="+mn-lt"/>
                <a:ea typeface="Roboto" panose="02000000000000000000" pitchFamily="2" charset="0"/>
                <a:cs typeface="Roboto" panose="02000000000000000000" pitchFamily="2" charset="0"/>
              </a:rPr>
              <a:t>Unit Testing Times</a:t>
            </a:r>
          </a:p>
        </p:txBody>
      </p:sp>
    </p:spTree>
    <p:extLst>
      <p:ext uri="{BB962C8B-B14F-4D97-AF65-F5344CB8AC3E}">
        <p14:creationId xmlns:p14="http://schemas.microsoft.com/office/powerpoint/2010/main" val="3206683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Afternoon Testing	</a:t>
            </a:r>
          </a:p>
        </p:txBody>
      </p:sp>
      <p:sp>
        <p:nvSpPr>
          <p:cNvPr id="6" name="Content Placeholder 5">
            <a:extLst>
              <a:ext uri="{FF2B5EF4-FFF2-40B4-BE49-F238E27FC236}">
                <a16:creationId xmlns:a16="http://schemas.microsoft.com/office/drawing/2014/main" id="{7920DE8A-FED2-487B-A0E3-E08C082CF6FC}"/>
              </a:ext>
            </a:extLst>
          </p:cNvPr>
          <p:cNvSpPr>
            <a:spLocks noGrp="1"/>
          </p:cNvSpPr>
          <p:nvPr>
            <p:ph type="body" idx="1"/>
          </p:nvPr>
        </p:nvSpPr>
        <p:spPr/>
        <p:txBody>
          <a:bodyPr>
            <a:normAutofit/>
          </a:bodyPr>
          <a:lstStyle/>
          <a:p>
            <a:pPr marL="0" indent="0">
              <a:spcAft>
                <a:spcPts val="900"/>
              </a:spcAft>
              <a:buNone/>
              <a:defRPr/>
            </a:pPr>
            <a:r>
              <a:rPr lang="en-US" sz="1800" dirty="0">
                <a:solidFill>
                  <a:sysClr val="windowText" lastClr="000000"/>
                </a:solidFill>
              </a:rPr>
              <a:t>If the school is having technology issues, do not start a unit unless there is enough time left in the day to complete the unit</a:t>
            </a:r>
          </a:p>
          <a:p>
            <a:pPr marL="0" indent="0">
              <a:spcAft>
                <a:spcPts val="900"/>
              </a:spcAft>
              <a:buNone/>
              <a:defRPr/>
            </a:pPr>
            <a:r>
              <a:rPr lang="en-US" sz="1800" dirty="0">
                <a:solidFill>
                  <a:sysClr val="windowText" lastClr="000000"/>
                </a:solidFill>
              </a:rPr>
              <a:t>It is a </a:t>
            </a:r>
            <a:r>
              <a:rPr lang="en-US" sz="1800" b="1" dirty="0">
                <a:solidFill>
                  <a:sysClr val="windowText" lastClr="000000"/>
                </a:solidFill>
              </a:rPr>
              <a:t>misadministration</a:t>
            </a:r>
            <a:r>
              <a:rPr lang="en-US" sz="1800" dirty="0">
                <a:solidFill>
                  <a:sysClr val="windowText" lastClr="000000"/>
                </a:solidFill>
              </a:rPr>
              <a:t> for a testing group to start the test and then stop and complete it the next day</a:t>
            </a:r>
          </a:p>
          <a:p>
            <a:pPr marL="628650" lvl="1" indent="-285750">
              <a:spcAft>
                <a:spcPts val="900"/>
              </a:spcAft>
              <a:buFont typeface="Arial" panose="020B0604020202020204" pitchFamily="34" charset="0"/>
              <a:buChar char="•"/>
              <a:defRPr/>
            </a:pPr>
            <a:r>
              <a:rPr lang="en-US" sz="1800" dirty="0">
                <a:solidFill>
                  <a:sysClr val="windowText" lastClr="000000"/>
                </a:solidFill>
                <a:latin typeface="+mn-lt"/>
              </a:rPr>
              <a:t>This is only allowed for illnesses and unforeseen situations (e.g., school power outage)</a:t>
            </a:r>
          </a:p>
          <a:p>
            <a:endParaRPr lang="en-US" sz="1800" dirty="0"/>
          </a:p>
        </p:txBody>
      </p:sp>
      <p:sp>
        <p:nvSpPr>
          <p:cNvPr id="3" name="Slide Number Placeholder 2"/>
          <p:cNvSpPr>
            <a:spLocks noGrp="1"/>
          </p:cNvSpPr>
          <p:nvPr>
            <p:ph type="sldNum" idx="12"/>
          </p:nvPr>
        </p:nvSpPr>
        <p:spPr/>
        <p:txBody>
          <a:bodyPr>
            <a:normAutofit/>
          </a:bodyPr>
          <a:lstStyle/>
          <a:p>
            <a:fld id="{C479D5F6-EDCB-402A-AC08-4943A1820E8F}" type="slidenum">
              <a:rPr lang="en-US" smtClean="0"/>
              <a:pPr/>
              <a:t>43</a:t>
            </a:fld>
            <a:endParaRPr lang="en-US" dirty="0"/>
          </a:p>
        </p:txBody>
      </p:sp>
    </p:spTree>
    <p:extLst>
      <p:ext uri="{BB962C8B-B14F-4D97-AF65-F5344CB8AC3E}">
        <p14:creationId xmlns:p14="http://schemas.microsoft.com/office/powerpoint/2010/main" val="28372132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After-hours Testing</a:t>
            </a:r>
          </a:p>
        </p:txBody>
      </p:sp>
      <p:sp>
        <p:nvSpPr>
          <p:cNvPr id="3" name="Content Placeholder 2"/>
          <p:cNvSpPr>
            <a:spLocks noGrp="1"/>
          </p:cNvSpPr>
          <p:nvPr>
            <p:ph type="body" idx="1"/>
          </p:nvPr>
        </p:nvSpPr>
        <p:spPr/>
        <p:txBody>
          <a:bodyPr>
            <a:normAutofit/>
          </a:bodyPr>
          <a:lstStyle/>
          <a:p>
            <a:pPr marL="126997" indent="0">
              <a:buNone/>
            </a:pPr>
            <a:r>
              <a:rPr lang="en-US" sz="1800" dirty="0"/>
              <a:t>If a school will start a test session after 4:30 p.m.</a:t>
            </a:r>
          </a:p>
          <a:p>
            <a:r>
              <a:rPr lang="en-US" sz="1800" dirty="0"/>
              <a:t>The official DAC must email the following information to the CDE CMAS contact ASAP</a:t>
            </a:r>
          </a:p>
          <a:p>
            <a:pPr lvl="1">
              <a:buFont typeface="Arial" panose="020B0604020202020204" pitchFamily="34" charset="0"/>
              <a:buChar char="•"/>
            </a:pPr>
            <a:r>
              <a:rPr lang="en-US" sz="1800" dirty="0">
                <a:latin typeface="+mn-lt"/>
              </a:rPr>
              <a:t>School name</a:t>
            </a:r>
          </a:p>
          <a:p>
            <a:pPr lvl="1">
              <a:buFont typeface="Arial" panose="020B0604020202020204" pitchFamily="34" charset="0"/>
              <a:buChar char="•"/>
            </a:pPr>
            <a:r>
              <a:rPr lang="en-US" sz="1800" dirty="0">
                <a:latin typeface="+mn-lt"/>
              </a:rPr>
              <a:t>Online test session name (not just the name of the test)</a:t>
            </a:r>
          </a:p>
          <a:p>
            <a:pPr lvl="1">
              <a:buFont typeface="Arial" panose="020B0604020202020204" pitchFamily="34" charset="0"/>
              <a:buChar char="•"/>
            </a:pPr>
            <a:r>
              <a:rPr lang="en-US" sz="1800" dirty="0">
                <a:latin typeface="+mn-lt"/>
              </a:rPr>
              <a:t>Anticipated testing dates</a:t>
            </a:r>
          </a:p>
          <a:p>
            <a:r>
              <a:rPr lang="en-US" sz="1800" dirty="0"/>
              <a:t>CDE will grant the test session(s) permission to test after hours</a:t>
            </a:r>
          </a:p>
          <a:p>
            <a:pPr lvl="1">
              <a:buFont typeface="Arial" panose="020B0604020202020204" pitchFamily="34" charset="0"/>
              <a:buChar char="•"/>
            </a:pPr>
            <a:r>
              <a:rPr lang="en-US" sz="1800" dirty="0">
                <a:latin typeface="+mn-lt"/>
              </a:rPr>
              <a:t>District or school must “prepare” and “start” the test session first</a:t>
            </a:r>
          </a:p>
        </p:txBody>
      </p:sp>
      <p:sp>
        <p:nvSpPr>
          <p:cNvPr id="4" name="Slide Number Placeholder 3"/>
          <p:cNvSpPr>
            <a:spLocks noGrp="1"/>
          </p:cNvSpPr>
          <p:nvPr>
            <p:ph type="sldNum" idx="12"/>
          </p:nvPr>
        </p:nvSpPr>
        <p:spPr/>
        <p:txBody>
          <a:bodyPr>
            <a:normAutofit/>
          </a:bodyPr>
          <a:lstStyle/>
          <a:p>
            <a:fld id="{C479D5F6-EDCB-402A-AC08-4943A1820E8F}" type="slidenum">
              <a:rPr lang="en-US" smtClean="0"/>
              <a:pPr/>
              <a:t>44</a:t>
            </a:fld>
            <a:endParaRPr lang="en-US" dirty="0"/>
          </a:p>
        </p:txBody>
      </p:sp>
    </p:spTree>
    <p:extLst>
      <p:ext uri="{BB962C8B-B14F-4D97-AF65-F5344CB8AC3E}">
        <p14:creationId xmlns:p14="http://schemas.microsoft.com/office/powerpoint/2010/main" val="15975938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23"/>
          <p:cNvSpPr txBox="1">
            <a:spLocks noGrp="1"/>
          </p:cNvSpPr>
          <p:nvPr>
            <p:ph type="title"/>
          </p:nvPr>
        </p:nvSpPr>
        <p:spPr>
          <a:prstGeom prst="rect">
            <a:avLst/>
          </a:prstGeom>
          <a:solidFill>
            <a:srgbClr val="488BC9"/>
          </a:solidFill>
          <a:ln>
            <a:noFill/>
          </a:ln>
        </p:spPr>
        <p:txBody>
          <a:bodyPr spcFirstLastPara="1" wrap="square" lIns="91425" tIns="91425" rIns="91425" bIns="91425" anchor="t" anchorCtr="0">
            <a:normAutofit/>
          </a:bodyPr>
          <a:lstStyle/>
          <a:p>
            <a:r>
              <a:rPr lang="en-US" dirty="0"/>
              <a:t>PearsonAccess</a:t>
            </a:r>
            <a:r>
              <a:rPr lang="en-US" baseline="30000" dirty="0"/>
              <a:t>next</a:t>
            </a:r>
            <a:endParaRPr baseline="300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User Accounts</a:t>
            </a:r>
          </a:p>
        </p:txBody>
      </p:sp>
      <p:sp>
        <p:nvSpPr>
          <p:cNvPr id="5" name="Content Placeholder 4">
            <a:extLst>
              <a:ext uri="{FF2B5EF4-FFF2-40B4-BE49-F238E27FC236}">
                <a16:creationId xmlns:a16="http://schemas.microsoft.com/office/drawing/2014/main" id="{5F0E379B-2415-480F-B16D-2F8EF85F5C79}"/>
              </a:ext>
            </a:extLst>
          </p:cNvPr>
          <p:cNvSpPr>
            <a:spLocks noGrp="1"/>
          </p:cNvSpPr>
          <p:nvPr>
            <p:ph type="body" idx="1"/>
          </p:nvPr>
        </p:nvSpPr>
        <p:spPr/>
        <p:txBody>
          <a:bodyPr>
            <a:normAutofit/>
          </a:bodyPr>
          <a:lstStyle/>
          <a:p>
            <a:pPr marL="175022" indent="-175022">
              <a:buClr>
                <a:prstClr val="black"/>
              </a:buClr>
              <a:buSzPct val="115000"/>
              <a:defRPr/>
            </a:pPr>
            <a:r>
              <a:rPr lang="en-US" sz="1800" b="1" dirty="0">
                <a:solidFill>
                  <a:prstClr val="black"/>
                </a:solidFill>
                <a:cs typeface="Arial" charset="0"/>
              </a:rPr>
              <a:t>User Roles </a:t>
            </a:r>
            <a:r>
              <a:rPr lang="en-US" sz="1800" dirty="0">
                <a:solidFill>
                  <a:prstClr val="black"/>
                </a:solidFill>
                <a:cs typeface="Arial" charset="0"/>
              </a:rPr>
              <a:t>– assigned to </a:t>
            </a:r>
            <a:r>
              <a:rPr lang="en-US" sz="1800" dirty="0" err="1">
                <a:solidFill>
                  <a:prstClr val="black"/>
                </a:solidFill>
                <a:cs typeface="Arial" charset="0"/>
              </a:rPr>
              <a:t>PAnext</a:t>
            </a:r>
            <a:r>
              <a:rPr lang="en-US" sz="1800" dirty="0">
                <a:solidFill>
                  <a:prstClr val="black"/>
                </a:solidFill>
                <a:cs typeface="Arial" charset="0"/>
              </a:rPr>
              <a:t> users</a:t>
            </a:r>
          </a:p>
          <a:p>
            <a:pPr marL="175022" indent="-175022">
              <a:buClr>
                <a:prstClr val="black"/>
              </a:buClr>
              <a:buSzPct val="115000"/>
              <a:defRPr/>
            </a:pPr>
            <a:endParaRPr lang="en-US" sz="1800" dirty="0">
              <a:solidFill>
                <a:prstClr val="black"/>
              </a:solidFill>
              <a:cs typeface="Arial" charset="0"/>
            </a:endParaRPr>
          </a:p>
          <a:p>
            <a:pPr marL="175022" indent="-175022">
              <a:buClr>
                <a:prstClr val="black"/>
              </a:buClr>
              <a:buSzPct val="115000"/>
              <a:defRPr/>
            </a:pPr>
            <a:r>
              <a:rPr lang="en-US" sz="1800" b="1" dirty="0">
                <a:solidFill>
                  <a:prstClr val="black"/>
                </a:solidFill>
                <a:cs typeface="Arial" charset="0"/>
              </a:rPr>
              <a:t>Permissions</a:t>
            </a:r>
            <a:r>
              <a:rPr lang="en-US" sz="1800" dirty="0">
                <a:solidFill>
                  <a:prstClr val="black"/>
                </a:solidFill>
                <a:cs typeface="Arial" charset="0"/>
              </a:rPr>
              <a:t> - each user role contains permissions that determine which tasks the user can perform in </a:t>
            </a:r>
            <a:r>
              <a:rPr lang="en-US" sz="1800" dirty="0" err="1">
                <a:solidFill>
                  <a:prstClr val="black"/>
                </a:solidFill>
                <a:cs typeface="Arial" charset="0"/>
              </a:rPr>
              <a:t>PAnext</a:t>
            </a:r>
            <a:endParaRPr lang="en-US" sz="1800" dirty="0">
              <a:solidFill>
                <a:prstClr val="black"/>
              </a:solidFill>
              <a:cs typeface="Arial" charset="0"/>
            </a:endParaRPr>
          </a:p>
          <a:p>
            <a:pPr marL="600075" lvl="1" indent="-257175">
              <a:buClr>
                <a:prstClr val="black"/>
              </a:buClr>
              <a:buSzPct val="115000"/>
              <a:defRPr/>
            </a:pPr>
            <a:r>
              <a:rPr lang="en-US" sz="1800" dirty="0">
                <a:solidFill>
                  <a:prstClr val="black"/>
                </a:solidFill>
                <a:latin typeface="+mn-lt"/>
                <a:cs typeface="Arial" charset="0"/>
              </a:rPr>
              <a:t>Once a user has a specific role,</a:t>
            </a:r>
            <a:r>
              <a:rPr lang="en-US" sz="1800" b="1" dirty="0">
                <a:solidFill>
                  <a:prstClr val="black"/>
                </a:solidFill>
                <a:latin typeface="+mn-lt"/>
                <a:cs typeface="Arial" charset="0"/>
              </a:rPr>
              <a:t> </a:t>
            </a:r>
            <a:r>
              <a:rPr lang="en-US" sz="1800" dirty="0">
                <a:solidFill>
                  <a:prstClr val="black"/>
                </a:solidFill>
                <a:latin typeface="+mn-lt"/>
                <a:cs typeface="Arial" charset="0"/>
              </a:rPr>
              <a:t>they can grant that role to another user account</a:t>
            </a:r>
          </a:p>
          <a:p>
            <a:pPr marL="600075" lvl="1" indent="-257175">
              <a:buClr>
                <a:prstClr val="black"/>
              </a:buClr>
              <a:buSzPct val="115000"/>
              <a:defRPr/>
            </a:pPr>
            <a:r>
              <a:rPr lang="en-US" sz="1800" dirty="0">
                <a:solidFill>
                  <a:prstClr val="black"/>
                </a:solidFill>
                <a:latin typeface="+mn-lt"/>
                <a:cs typeface="Arial" charset="0"/>
              </a:rPr>
              <a:t>Reference the </a:t>
            </a:r>
            <a:r>
              <a:rPr lang="en-US" sz="1800" b="1" dirty="0">
                <a:solidFill>
                  <a:prstClr val="black"/>
                </a:solidFill>
                <a:latin typeface="+mn-lt"/>
                <a:cs typeface="Arial" charset="0"/>
              </a:rPr>
              <a:t>User Role Matrix</a:t>
            </a:r>
            <a:r>
              <a:rPr lang="en-US" sz="1800" dirty="0">
                <a:solidFill>
                  <a:prstClr val="black"/>
                </a:solidFill>
                <a:latin typeface="+mn-lt"/>
                <a:cs typeface="Arial" charset="0"/>
              </a:rPr>
              <a:t> (</a:t>
            </a:r>
            <a:r>
              <a:rPr lang="en-US" sz="1800" i="1" dirty="0">
                <a:solidFill>
                  <a:prstClr val="black"/>
                </a:solidFill>
                <a:latin typeface="+mn-lt"/>
                <a:cs typeface="Arial" charset="0"/>
              </a:rPr>
              <a:t>Appendix H</a:t>
            </a:r>
            <a:r>
              <a:rPr lang="en-US" sz="1800" dirty="0">
                <a:solidFill>
                  <a:prstClr val="black"/>
                </a:solidFill>
                <a:latin typeface="+mn-lt"/>
                <a:cs typeface="Arial" charset="0"/>
              </a:rPr>
              <a:t> in the </a:t>
            </a:r>
            <a:r>
              <a:rPr lang="en-US" sz="1800" i="1" dirty="0">
                <a:solidFill>
                  <a:prstClr val="black"/>
                </a:solidFill>
                <a:latin typeface="+mn-lt"/>
                <a:cs typeface="Arial" charset="0"/>
              </a:rPr>
              <a:t>Procedures Manual</a:t>
            </a:r>
            <a:r>
              <a:rPr lang="en-US" sz="1800" dirty="0">
                <a:solidFill>
                  <a:prstClr val="black"/>
                </a:solidFill>
                <a:latin typeface="+mn-lt"/>
                <a:cs typeface="Arial" charset="0"/>
              </a:rPr>
              <a:t>)</a:t>
            </a:r>
            <a:r>
              <a:rPr lang="en-US" sz="1800" i="1" dirty="0">
                <a:solidFill>
                  <a:prstClr val="black"/>
                </a:solidFill>
                <a:latin typeface="+mn-lt"/>
                <a:cs typeface="Arial" charset="0"/>
              </a:rPr>
              <a:t> </a:t>
            </a:r>
            <a:r>
              <a:rPr lang="en-US" sz="1800" dirty="0">
                <a:solidFill>
                  <a:prstClr val="black"/>
                </a:solidFill>
                <a:latin typeface="+mn-lt"/>
                <a:cs typeface="Arial" charset="0"/>
              </a:rPr>
              <a:t>for additional information on role assignment and permissions</a:t>
            </a:r>
            <a:endParaRPr lang="en-US" sz="1800" dirty="0">
              <a:latin typeface="+mn-lt"/>
            </a:endParaRPr>
          </a:p>
          <a:p>
            <a:endParaRPr lang="en-US" sz="1800" dirty="0"/>
          </a:p>
        </p:txBody>
      </p:sp>
      <p:sp>
        <p:nvSpPr>
          <p:cNvPr id="3" name="Slide Number Placeholder 2"/>
          <p:cNvSpPr>
            <a:spLocks noGrp="1"/>
          </p:cNvSpPr>
          <p:nvPr>
            <p:ph type="sldNum" idx="12"/>
          </p:nvPr>
        </p:nvSpPr>
        <p:spPr/>
        <p:txBody>
          <a:bodyPr>
            <a:normAutofit/>
          </a:bodyPr>
          <a:lstStyle/>
          <a:p>
            <a:fld id="{C479D5F6-EDCB-402A-AC08-4943A1820E8F}" type="slidenum">
              <a:rPr lang="en-US" smtClean="0"/>
              <a:pPr/>
              <a:t>46</a:t>
            </a:fld>
            <a:endParaRPr lang="en-US" dirty="0"/>
          </a:p>
        </p:txBody>
      </p:sp>
      <p:sp>
        <p:nvSpPr>
          <p:cNvPr id="7" name="Diagonal Stripe 6">
            <a:hlinkClick r:id="rId2"/>
            <a:extLst>
              <a:ext uri="{FF2B5EF4-FFF2-40B4-BE49-F238E27FC236}">
                <a16:creationId xmlns:a16="http://schemas.microsoft.com/office/drawing/2014/main" id="{0940EA15-AA43-0244-98AC-54EF9A9A070A}"/>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200" b="1" kern="0" dirty="0">
                <a:solidFill>
                  <a:prstClr val="black"/>
                </a:solidFill>
                <a:latin typeface="+mn-lt"/>
                <a:ea typeface="Roboto" panose="02000000000000000000" pitchFamily="2" charset="0"/>
                <a:cs typeface="Roboto" panose="02000000000000000000" pitchFamily="2" charset="0"/>
              </a:rPr>
              <a:t>User Accounts Module</a:t>
            </a:r>
          </a:p>
        </p:txBody>
      </p:sp>
    </p:spTree>
    <p:extLst>
      <p:ext uri="{BB962C8B-B14F-4D97-AF65-F5344CB8AC3E}">
        <p14:creationId xmlns:p14="http://schemas.microsoft.com/office/powerpoint/2010/main" val="4578757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User Accounts</a:t>
            </a:r>
          </a:p>
        </p:txBody>
      </p:sp>
      <p:sp>
        <p:nvSpPr>
          <p:cNvPr id="4" name="Content Placeholder 3">
            <a:extLst>
              <a:ext uri="{FF2B5EF4-FFF2-40B4-BE49-F238E27FC236}">
                <a16:creationId xmlns:a16="http://schemas.microsoft.com/office/drawing/2014/main" id="{D7FA441A-40DB-4D10-96AE-1661B4BF08CB}"/>
              </a:ext>
            </a:extLst>
          </p:cNvPr>
          <p:cNvSpPr>
            <a:spLocks noGrp="1"/>
          </p:cNvSpPr>
          <p:nvPr>
            <p:ph type="body" idx="1"/>
          </p:nvPr>
        </p:nvSpPr>
        <p:spPr>
          <a:xfrm>
            <a:off x="311702" y="1061335"/>
            <a:ext cx="8566575" cy="3125940"/>
          </a:xfrm>
        </p:spPr>
        <p:txBody>
          <a:bodyPr>
            <a:normAutofit/>
          </a:bodyPr>
          <a:lstStyle/>
          <a:p>
            <a:pPr marL="0" indent="0">
              <a:buNone/>
            </a:pPr>
            <a:r>
              <a:rPr lang="en-US" sz="1800" dirty="0"/>
              <a:t>CMAS roles and their coordinating “base roles” in PearsonAccess</a:t>
            </a:r>
            <a:r>
              <a:rPr lang="en-US" sz="1800" baseline="30000" dirty="0"/>
              <a:t>next</a:t>
            </a:r>
            <a:endParaRPr lang="en-US" sz="1800" dirty="0"/>
          </a:p>
          <a:p>
            <a:r>
              <a:rPr lang="en-US" sz="1800" dirty="0"/>
              <a:t>Base roles provide access to system features needed to perform CMAS tasks</a:t>
            </a:r>
            <a:endParaRPr lang="en-US" sz="1800" baseline="30000" dirty="0"/>
          </a:p>
        </p:txBody>
      </p:sp>
      <p:sp>
        <p:nvSpPr>
          <p:cNvPr id="7" name="Title 6">
            <a:extLst>
              <a:ext uri="{FF2B5EF4-FFF2-40B4-BE49-F238E27FC236}">
                <a16:creationId xmlns:a16="http://schemas.microsoft.com/office/drawing/2014/main" id="{9033487D-0A36-44E6-EDD7-34E454FE789B}"/>
              </a:ext>
            </a:extLst>
          </p:cNvPr>
          <p:cNvSpPr>
            <a:spLocks noGrp="1"/>
          </p:cNvSpPr>
          <p:nvPr>
            <p:ph type="title" idx="2"/>
          </p:nvPr>
        </p:nvSpPr>
        <p:spPr>
          <a:xfrm>
            <a:off x="123875" y="4347400"/>
            <a:ext cx="8856002" cy="269488"/>
          </a:xfrm>
        </p:spPr>
        <p:txBody>
          <a:bodyPr anchor="ctr"/>
          <a:lstStyle/>
          <a:p>
            <a:r>
              <a:rPr lang="en-US" sz="1200" dirty="0">
                <a:latin typeface="+mn-lt"/>
              </a:rPr>
              <a:t>Higher level roles, like LEA/District Test Coordinator, include permissions included in lower-level roles, like Test Administrator</a:t>
            </a:r>
          </a:p>
        </p:txBody>
      </p:sp>
      <p:sp>
        <p:nvSpPr>
          <p:cNvPr id="3" name="Slide Number Placeholder 2"/>
          <p:cNvSpPr>
            <a:spLocks noGrp="1"/>
          </p:cNvSpPr>
          <p:nvPr>
            <p:ph type="sldNum" idx="12"/>
          </p:nvPr>
        </p:nvSpPr>
        <p:spPr/>
        <p:txBody>
          <a:bodyPr>
            <a:normAutofit/>
          </a:bodyPr>
          <a:lstStyle/>
          <a:p>
            <a:fld id="{C479D5F6-EDCB-402A-AC08-4943A1820E8F}" type="slidenum">
              <a:rPr lang="en-US" smtClean="0"/>
              <a:pPr/>
              <a:t>47</a:t>
            </a:fld>
            <a:endParaRPr lang="en-US" dirty="0"/>
          </a:p>
        </p:txBody>
      </p:sp>
      <p:graphicFrame>
        <p:nvGraphicFramePr>
          <p:cNvPr id="5" name="Table 4">
            <a:extLst>
              <a:ext uri="{FF2B5EF4-FFF2-40B4-BE49-F238E27FC236}">
                <a16:creationId xmlns:a16="http://schemas.microsoft.com/office/drawing/2014/main" id="{61703893-4E3E-44ED-9E89-923277D69A01}"/>
              </a:ext>
            </a:extLst>
          </p:cNvPr>
          <p:cNvGraphicFramePr>
            <a:graphicFrameLocks noGrp="1"/>
          </p:cNvGraphicFramePr>
          <p:nvPr>
            <p:extLst>
              <p:ext uri="{D42A27DB-BD31-4B8C-83A1-F6EECF244321}">
                <p14:modId xmlns:p14="http://schemas.microsoft.com/office/powerpoint/2010/main" val="498643590"/>
              </p:ext>
            </p:extLst>
          </p:nvPr>
        </p:nvGraphicFramePr>
        <p:xfrm>
          <a:off x="875322" y="1934093"/>
          <a:ext cx="6877539" cy="2198372"/>
        </p:xfrm>
        <a:graphic>
          <a:graphicData uri="http://schemas.openxmlformats.org/drawingml/2006/table">
            <a:tbl>
              <a:tblPr firstRow="1" bandRow="1">
                <a:tableStyleId>{BDBED569-4797-4DF1-A0F4-6AAB3CD982D8}</a:tableStyleId>
              </a:tblPr>
              <a:tblGrid>
                <a:gridCol w="3414516">
                  <a:extLst>
                    <a:ext uri="{9D8B030D-6E8A-4147-A177-3AD203B41FA5}">
                      <a16:colId xmlns:a16="http://schemas.microsoft.com/office/drawing/2014/main" val="3915690224"/>
                    </a:ext>
                  </a:extLst>
                </a:gridCol>
                <a:gridCol w="3463023">
                  <a:extLst>
                    <a:ext uri="{9D8B030D-6E8A-4147-A177-3AD203B41FA5}">
                      <a16:colId xmlns:a16="http://schemas.microsoft.com/office/drawing/2014/main" val="2383439373"/>
                    </a:ext>
                  </a:extLst>
                </a:gridCol>
              </a:tblGrid>
              <a:tr h="548640">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pPr marL="0" marR="0" algn="ctr">
                        <a:spcBef>
                          <a:spcPts val="0"/>
                        </a:spcBef>
                        <a:spcAft>
                          <a:spcPts val="0"/>
                        </a:spcAft>
                      </a:pPr>
                      <a:r>
                        <a:rPr lang="en-US" sz="1800" dirty="0">
                          <a:solidFill>
                            <a:sysClr val="windowText" lastClr="000000"/>
                          </a:solidFill>
                          <a:effectLst/>
                        </a:rPr>
                        <a:t> CMAS Role</a:t>
                      </a:r>
                      <a:endParaRPr lang="en-US" sz="1800" dirty="0">
                        <a:solidFill>
                          <a:sysClr val="windowText" lastClr="000000"/>
                        </a:solidFill>
                        <a:effectLst/>
                        <a:latin typeface="+mn-lt"/>
                        <a:ea typeface="Calibri"/>
                      </a:endParaRPr>
                    </a:p>
                  </a:txBody>
                  <a:tcPr marL="0" marR="0" marT="0" marB="0" anchor="ctr"/>
                </a:tc>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pPr marL="0" marR="0" algn="ctr">
                        <a:spcBef>
                          <a:spcPts val="0"/>
                        </a:spcBef>
                        <a:spcAft>
                          <a:spcPts val="0"/>
                        </a:spcAft>
                      </a:pPr>
                      <a:r>
                        <a:rPr lang="en-US" sz="1800" dirty="0">
                          <a:solidFill>
                            <a:sysClr val="windowText" lastClr="000000"/>
                          </a:solidFill>
                          <a:effectLst/>
                        </a:rPr>
                        <a:t>PearsonAccess</a:t>
                      </a:r>
                      <a:r>
                        <a:rPr lang="en-US" sz="1800" baseline="30000" dirty="0">
                          <a:solidFill>
                            <a:sysClr val="windowText" lastClr="000000"/>
                          </a:solidFill>
                          <a:effectLst/>
                        </a:rPr>
                        <a:t>next</a:t>
                      </a:r>
                      <a:r>
                        <a:rPr lang="en-US" sz="1800" baseline="0" dirty="0">
                          <a:solidFill>
                            <a:sysClr val="windowText" lastClr="000000"/>
                          </a:solidFill>
                          <a:effectLst/>
                        </a:rPr>
                        <a:t> Base Role</a:t>
                      </a:r>
                      <a:endParaRPr lang="en-US" sz="1800" b="1" baseline="30000" dirty="0">
                        <a:solidFill>
                          <a:sysClr val="windowText" lastClr="000000"/>
                        </a:solidFill>
                        <a:effectLst/>
                        <a:latin typeface="+mn-lt"/>
                        <a:ea typeface="Calibri"/>
                      </a:endParaRPr>
                    </a:p>
                  </a:txBody>
                  <a:tcPr marL="0" marR="0" marT="0" marB="0" anchor="ctr"/>
                </a:tc>
                <a:extLst>
                  <a:ext uri="{0D108BD9-81ED-4DB2-BD59-A6C34878D82A}">
                    <a16:rowId xmlns:a16="http://schemas.microsoft.com/office/drawing/2014/main" val="2042173252"/>
                  </a:ext>
                </a:extLst>
              </a:tr>
              <a:tr h="412433">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pPr marL="0" marR="0" algn="ctr">
                        <a:spcBef>
                          <a:spcPts val="0"/>
                        </a:spcBef>
                        <a:spcAft>
                          <a:spcPts val="0"/>
                        </a:spcAft>
                      </a:pPr>
                      <a:r>
                        <a:rPr lang="en-US" sz="1500" b="0" dirty="0">
                          <a:effectLst/>
                        </a:rPr>
                        <a:t>District Assessment Coordinator (DAC)</a:t>
                      </a:r>
                      <a:endParaRPr lang="en-US" sz="1500" b="0" dirty="0">
                        <a:solidFill>
                          <a:srgbClr val="000000"/>
                        </a:solidFill>
                        <a:effectLst/>
                        <a:latin typeface="+mn-lt"/>
                        <a:ea typeface="Calibri"/>
                      </a:endParaRPr>
                    </a:p>
                  </a:txBody>
                  <a:tcPr marL="0" marR="0" marT="0"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a:effectLst/>
                        </a:rPr>
                        <a:t>LEA/District Test Coordinator</a:t>
                      </a:r>
                      <a:endParaRPr lang="en-US" sz="1500" dirty="0">
                        <a:solidFill>
                          <a:srgbClr val="FF0000"/>
                        </a:solidFill>
                        <a:effectLst/>
                        <a:latin typeface="+mn-lt"/>
                        <a:ea typeface="Calibri"/>
                      </a:endParaRPr>
                    </a:p>
                  </a:txBody>
                  <a:tcPr marL="0" marR="0" marT="0" marB="0" anchor="ctr"/>
                </a:tc>
                <a:extLst>
                  <a:ext uri="{0D108BD9-81ED-4DB2-BD59-A6C34878D82A}">
                    <a16:rowId xmlns:a16="http://schemas.microsoft.com/office/drawing/2014/main" val="836711009"/>
                  </a:ext>
                </a:extLst>
              </a:tr>
              <a:tr h="412433">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pPr marL="0" marR="0" algn="ctr">
                        <a:spcBef>
                          <a:spcPts val="0"/>
                        </a:spcBef>
                        <a:spcAft>
                          <a:spcPts val="0"/>
                        </a:spcAft>
                      </a:pPr>
                      <a:r>
                        <a:rPr lang="en-US" sz="1500" b="0" dirty="0">
                          <a:effectLst/>
                        </a:rPr>
                        <a:t>School Assessment Coordinator (SAC)</a:t>
                      </a:r>
                      <a:endParaRPr lang="en-US" sz="1500" b="0" dirty="0">
                        <a:solidFill>
                          <a:srgbClr val="000000"/>
                        </a:solidFill>
                        <a:effectLst/>
                        <a:latin typeface="+mn-lt"/>
                        <a:ea typeface="Calibri"/>
                      </a:endParaRPr>
                    </a:p>
                  </a:txBody>
                  <a:tcPr marL="0" marR="0" marT="0"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spcBef>
                          <a:spcPts val="0"/>
                        </a:spcBef>
                        <a:spcAft>
                          <a:spcPts val="0"/>
                        </a:spcAft>
                      </a:pPr>
                      <a:r>
                        <a:rPr lang="en-US" sz="1500" dirty="0">
                          <a:effectLst/>
                        </a:rPr>
                        <a:t>School</a:t>
                      </a:r>
                      <a:r>
                        <a:rPr lang="en-US" sz="1500" baseline="0" dirty="0">
                          <a:effectLst/>
                        </a:rPr>
                        <a:t> </a:t>
                      </a:r>
                      <a:r>
                        <a:rPr lang="en-US" sz="1500" dirty="0">
                          <a:effectLst/>
                        </a:rPr>
                        <a:t>Test Coordinator</a:t>
                      </a:r>
                      <a:endParaRPr lang="en-US" sz="1500" dirty="0">
                        <a:solidFill>
                          <a:srgbClr val="000000"/>
                        </a:solidFill>
                        <a:effectLst/>
                        <a:latin typeface="+mn-lt"/>
                        <a:ea typeface="Calibri"/>
                      </a:endParaRPr>
                    </a:p>
                  </a:txBody>
                  <a:tcPr marL="0" marR="0" marT="0" marB="0" anchor="ctr"/>
                </a:tc>
                <a:extLst>
                  <a:ext uri="{0D108BD9-81ED-4DB2-BD59-A6C34878D82A}">
                    <a16:rowId xmlns:a16="http://schemas.microsoft.com/office/drawing/2014/main" val="4026648432"/>
                  </a:ext>
                </a:extLst>
              </a:tr>
              <a:tr h="412433">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pPr marL="0" marR="0" algn="ctr">
                        <a:spcBef>
                          <a:spcPts val="0"/>
                        </a:spcBef>
                        <a:spcAft>
                          <a:spcPts val="0"/>
                        </a:spcAft>
                      </a:pPr>
                      <a:r>
                        <a:rPr lang="en-US" sz="1500" b="0" dirty="0">
                          <a:effectLst/>
                        </a:rPr>
                        <a:t>District Technology</a:t>
                      </a:r>
                      <a:r>
                        <a:rPr lang="en-US" sz="1500" b="0" baseline="0" dirty="0">
                          <a:effectLst/>
                        </a:rPr>
                        <a:t> Coordinator (DTC)</a:t>
                      </a:r>
                      <a:endParaRPr lang="en-US" sz="1500" b="0" dirty="0">
                        <a:solidFill>
                          <a:srgbClr val="000000"/>
                        </a:solidFill>
                        <a:effectLst/>
                        <a:latin typeface="+mn-lt"/>
                        <a:ea typeface="Calibri"/>
                      </a:endParaRPr>
                    </a:p>
                  </a:txBody>
                  <a:tcPr marL="0" marR="0" marT="0"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a:effectLst/>
                        </a:rPr>
                        <a:t>Technology Coordinator</a:t>
                      </a:r>
                      <a:endParaRPr lang="en-US" sz="1500" dirty="0">
                        <a:solidFill>
                          <a:srgbClr val="000000"/>
                        </a:solidFill>
                        <a:effectLst/>
                        <a:latin typeface="+mn-lt"/>
                        <a:ea typeface="Calibri"/>
                      </a:endParaRPr>
                    </a:p>
                  </a:txBody>
                  <a:tcPr marL="0" marR="0" marT="0" marB="0" anchor="ctr"/>
                </a:tc>
                <a:extLst>
                  <a:ext uri="{0D108BD9-81ED-4DB2-BD59-A6C34878D82A}">
                    <a16:rowId xmlns:a16="http://schemas.microsoft.com/office/drawing/2014/main" val="2634230338"/>
                  </a:ext>
                </a:extLst>
              </a:tr>
              <a:tr h="412433">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pPr marL="0" marR="0" algn="ctr">
                        <a:spcBef>
                          <a:spcPts val="0"/>
                        </a:spcBef>
                        <a:spcAft>
                          <a:spcPts val="0"/>
                        </a:spcAft>
                      </a:pPr>
                      <a:r>
                        <a:rPr lang="en-US" sz="1500" b="0" dirty="0">
                          <a:effectLst/>
                        </a:rPr>
                        <a:t>CMAS Test Administrator</a:t>
                      </a:r>
                      <a:endParaRPr lang="en-US" sz="1500" b="0" dirty="0">
                        <a:solidFill>
                          <a:srgbClr val="000000"/>
                        </a:solidFill>
                        <a:effectLst/>
                        <a:latin typeface="+mn-lt"/>
                        <a:ea typeface="Calibri"/>
                      </a:endParaRPr>
                    </a:p>
                  </a:txBody>
                  <a:tcPr marL="0" marR="0" marT="0"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spcBef>
                          <a:spcPts val="0"/>
                        </a:spcBef>
                        <a:spcAft>
                          <a:spcPts val="0"/>
                        </a:spcAft>
                      </a:pPr>
                      <a:r>
                        <a:rPr lang="en-US" sz="1500" dirty="0">
                          <a:effectLst/>
                        </a:rPr>
                        <a:t>Test Administrator</a:t>
                      </a:r>
                      <a:endParaRPr lang="en-US" sz="1500" dirty="0">
                        <a:solidFill>
                          <a:srgbClr val="000000"/>
                        </a:solidFill>
                        <a:effectLst/>
                        <a:latin typeface="+mn-lt"/>
                        <a:ea typeface="Calibri"/>
                      </a:endParaRPr>
                    </a:p>
                  </a:txBody>
                  <a:tcPr marL="0" marR="0" marT="0" marB="0" anchor="ctr"/>
                </a:tc>
                <a:extLst>
                  <a:ext uri="{0D108BD9-81ED-4DB2-BD59-A6C34878D82A}">
                    <a16:rowId xmlns:a16="http://schemas.microsoft.com/office/drawing/2014/main" val="1754815520"/>
                  </a:ext>
                </a:extLst>
              </a:tr>
            </a:tbl>
          </a:graphicData>
        </a:graphic>
      </p:graphicFrame>
    </p:spTree>
    <p:extLst>
      <p:ext uri="{BB962C8B-B14F-4D97-AF65-F5344CB8AC3E}">
        <p14:creationId xmlns:p14="http://schemas.microsoft.com/office/powerpoint/2010/main" val="14610221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User Account Add-on Roles</a:t>
            </a:r>
          </a:p>
        </p:txBody>
      </p:sp>
      <p:sp>
        <p:nvSpPr>
          <p:cNvPr id="4" name="Content Placeholder 3">
            <a:extLst>
              <a:ext uri="{FF2B5EF4-FFF2-40B4-BE49-F238E27FC236}">
                <a16:creationId xmlns:a16="http://schemas.microsoft.com/office/drawing/2014/main" id="{6A2D074E-C9E1-4416-95FF-1A26557FA597}"/>
              </a:ext>
            </a:extLst>
          </p:cNvPr>
          <p:cNvSpPr>
            <a:spLocks noGrp="1"/>
          </p:cNvSpPr>
          <p:nvPr>
            <p:ph type="body" idx="1"/>
          </p:nvPr>
        </p:nvSpPr>
        <p:spPr>
          <a:xfrm>
            <a:off x="311702" y="992554"/>
            <a:ext cx="8487741" cy="3354846"/>
          </a:xfrm>
        </p:spPr>
        <p:txBody>
          <a:bodyPr>
            <a:normAutofit lnSpcReduction="10000"/>
          </a:bodyPr>
          <a:lstStyle/>
          <a:p>
            <a:pPr marL="0" indent="0" eaLnBrk="0" hangingPunct="0">
              <a:lnSpc>
                <a:spcPct val="110000"/>
              </a:lnSpc>
              <a:buSzPct val="115000"/>
              <a:buNone/>
              <a:defRPr/>
            </a:pPr>
            <a:r>
              <a:rPr lang="en-US" i="1" dirty="0">
                <a:solidFill>
                  <a:srgbClr val="000000"/>
                </a:solidFill>
                <a:cs typeface="Arial" charset="0"/>
              </a:rPr>
              <a:t>Add-on roles </a:t>
            </a:r>
            <a:r>
              <a:rPr lang="en-US" dirty="0">
                <a:solidFill>
                  <a:srgbClr val="000000"/>
                </a:solidFill>
                <a:cs typeface="Arial" charset="0"/>
              </a:rPr>
              <a:t>are assigned in addition to </a:t>
            </a:r>
            <a:r>
              <a:rPr lang="en-US" i="1" dirty="0">
                <a:solidFill>
                  <a:srgbClr val="000000"/>
                </a:solidFill>
                <a:cs typeface="Arial" charset="0"/>
              </a:rPr>
              <a:t>base roles </a:t>
            </a:r>
            <a:r>
              <a:rPr lang="en-US" dirty="0">
                <a:solidFill>
                  <a:srgbClr val="000000"/>
                </a:solidFill>
                <a:cs typeface="Arial" charset="0"/>
              </a:rPr>
              <a:t>to provide access to additional functionality in PearsonAccess</a:t>
            </a:r>
            <a:r>
              <a:rPr lang="en-US" baseline="30000" dirty="0">
                <a:solidFill>
                  <a:srgbClr val="000000"/>
                </a:solidFill>
                <a:cs typeface="Arial" charset="0"/>
              </a:rPr>
              <a:t>next</a:t>
            </a:r>
          </a:p>
          <a:p>
            <a:pPr eaLnBrk="0" hangingPunct="0">
              <a:lnSpc>
                <a:spcPct val="110000"/>
              </a:lnSpc>
              <a:buSzPct val="115000"/>
              <a:defRPr/>
            </a:pPr>
            <a:r>
              <a:rPr lang="en-US" sz="1500" b="1" dirty="0">
                <a:solidFill>
                  <a:srgbClr val="000000"/>
                </a:solidFill>
                <a:cs typeface="Arial" charset="0"/>
              </a:rPr>
              <a:t>The following add-on roles are assigned to DACs </a:t>
            </a:r>
          </a:p>
          <a:p>
            <a:pPr marL="517922" lvl="1" indent="-175022">
              <a:lnSpc>
                <a:spcPct val="110000"/>
              </a:lnSpc>
              <a:spcAft>
                <a:spcPts val="600"/>
              </a:spcAft>
              <a:buFont typeface="Arial"/>
              <a:buChar char="•"/>
              <a:tabLst>
                <a:tab pos="685800" algn="l"/>
              </a:tabLst>
              <a:defRPr/>
            </a:pPr>
            <a:r>
              <a:rPr lang="en-US" sz="1350" b="1" dirty="0">
                <a:solidFill>
                  <a:srgbClr val="000000"/>
                </a:solidFill>
                <a:latin typeface="+mn-lt"/>
                <a:ea typeface="Calibri"/>
                <a:cs typeface="Times New Roman"/>
              </a:rPr>
              <a:t>Sensitive Data Role</a:t>
            </a:r>
            <a:r>
              <a:rPr lang="en-US" sz="1350" dirty="0">
                <a:solidFill>
                  <a:srgbClr val="000000"/>
                </a:solidFill>
                <a:latin typeface="+mn-lt"/>
                <a:ea typeface="Calibri"/>
                <a:cs typeface="Times New Roman"/>
              </a:rPr>
              <a:t> – View and edit sensitive student data</a:t>
            </a:r>
          </a:p>
          <a:p>
            <a:pPr marL="942975" lvl="2">
              <a:lnSpc>
                <a:spcPct val="110000"/>
              </a:lnSpc>
              <a:spcAft>
                <a:spcPts val="600"/>
              </a:spcAft>
              <a:buFont typeface="Arial"/>
              <a:buChar char="•"/>
              <a:tabLst>
                <a:tab pos="685800" algn="l"/>
              </a:tabLst>
              <a:defRPr/>
            </a:pPr>
            <a:r>
              <a:rPr lang="en-US" dirty="0">
                <a:solidFill>
                  <a:srgbClr val="000000"/>
                </a:solidFill>
                <a:latin typeface="+mn-lt"/>
              </a:rPr>
              <a:t>Users</a:t>
            </a:r>
            <a:r>
              <a:rPr lang="en-US" b="1" dirty="0">
                <a:solidFill>
                  <a:srgbClr val="000000"/>
                </a:solidFill>
                <a:latin typeface="+mn-lt"/>
              </a:rPr>
              <a:t> </a:t>
            </a:r>
            <a:r>
              <a:rPr lang="en-US" dirty="0">
                <a:solidFill>
                  <a:srgbClr val="000000"/>
                </a:solidFill>
                <a:latin typeface="+mn-lt"/>
              </a:rPr>
              <a:t>with this </a:t>
            </a:r>
            <a:r>
              <a:rPr lang="en-US" dirty="0" err="1">
                <a:solidFill>
                  <a:srgbClr val="000000"/>
                </a:solidFill>
                <a:latin typeface="+mn-lt"/>
              </a:rPr>
              <a:t>PAnext</a:t>
            </a:r>
            <a:r>
              <a:rPr lang="en-US" dirty="0">
                <a:solidFill>
                  <a:srgbClr val="000000"/>
                </a:solidFill>
                <a:latin typeface="+mn-lt"/>
              </a:rPr>
              <a:t> role have access to PII </a:t>
            </a:r>
          </a:p>
          <a:p>
            <a:pPr marL="942975" lvl="2">
              <a:lnSpc>
                <a:spcPct val="110000"/>
              </a:lnSpc>
              <a:spcAft>
                <a:spcPts val="600"/>
              </a:spcAft>
              <a:buFont typeface="Arial"/>
              <a:buChar char="•"/>
              <a:tabLst>
                <a:tab pos="685800" algn="l"/>
              </a:tabLst>
              <a:defRPr/>
            </a:pPr>
            <a:r>
              <a:rPr lang="en-US" dirty="0">
                <a:solidFill>
                  <a:srgbClr val="000000"/>
                </a:solidFill>
                <a:latin typeface="+mn-lt"/>
                <a:ea typeface="Calibri"/>
                <a:cs typeface="Times New Roman"/>
              </a:rPr>
              <a:t>Must have this role to import SR/PNP files</a:t>
            </a:r>
          </a:p>
          <a:p>
            <a:pPr marL="517922" lvl="1" indent="-175022">
              <a:lnSpc>
                <a:spcPct val="110000"/>
              </a:lnSpc>
              <a:spcAft>
                <a:spcPts val="600"/>
              </a:spcAft>
              <a:buFont typeface="Arial"/>
              <a:buChar char="•"/>
              <a:tabLst>
                <a:tab pos="685800" algn="l"/>
              </a:tabLst>
              <a:defRPr/>
            </a:pPr>
            <a:r>
              <a:rPr lang="en-US" sz="1350" b="1" dirty="0">
                <a:solidFill>
                  <a:sysClr val="windowText" lastClr="000000"/>
                </a:solidFill>
                <a:latin typeface="+mn-lt"/>
              </a:rPr>
              <a:t>Student Test Update </a:t>
            </a:r>
            <a:r>
              <a:rPr lang="en-US" sz="1350" dirty="0">
                <a:solidFill>
                  <a:sysClr val="windowText" lastClr="000000"/>
                </a:solidFill>
                <a:latin typeface="+mn-lt"/>
              </a:rPr>
              <a:t>– Allows export/import of STU file to batch update Void and Not Tested codes/reasons </a:t>
            </a:r>
          </a:p>
          <a:p>
            <a:pPr marL="517922" lvl="1" indent="-175022">
              <a:lnSpc>
                <a:spcPct val="110000"/>
              </a:lnSpc>
              <a:spcAft>
                <a:spcPts val="600"/>
              </a:spcAft>
              <a:buFont typeface="Arial"/>
              <a:buChar char="•"/>
              <a:tabLst>
                <a:tab pos="685800" algn="l"/>
              </a:tabLst>
              <a:defRPr/>
            </a:pPr>
            <a:r>
              <a:rPr lang="en-US" sz="1350" b="1" dirty="0" err="1">
                <a:solidFill>
                  <a:sysClr val="windowText" lastClr="000000"/>
                </a:solidFill>
                <a:latin typeface="+mn-lt"/>
              </a:rPr>
              <a:t>OnDemand</a:t>
            </a:r>
            <a:r>
              <a:rPr lang="en-US" sz="1350" b="1" dirty="0">
                <a:solidFill>
                  <a:sysClr val="windowText" lastClr="000000"/>
                </a:solidFill>
                <a:latin typeface="+mn-lt"/>
              </a:rPr>
              <a:t> Admin Report Access </a:t>
            </a:r>
            <a:r>
              <a:rPr lang="en-US" sz="1350" dirty="0">
                <a:solidFill>
                  <a:sysClr val="windowText" lastClr="000000"/>
                </a:solidFill>
                <a:latin typeface="+mn-lt"/>
              </a:rPr>
              <a:t>– Provides access to post-test on-demand individual student reports – these reports do not include comparative data</a:t>
            </a:r>
          </a:p>
          <a:p>
            <a:pPr marL="517922" lvl="1" indent="-175022">
              <a:lnSpc>
                <a:spcPct val="110000"/>
              </a:lnSpc>
              <a:spcAft>
                <a:spcPts val="600"/>
              </a:spcAft>
              <a:buFont typeface="Arial"/>
              <a:buChar char="•"/>
              <a:tabLst>
                <a:tab pos="685800" algn="l"/>
              </a:tabLst>
              <a:defRPr/>
            </a:pPr>
            <a:r>
              <a:rPr lang="en-US" sz="1350" b="1" dirty="0">
                <a:solidFill>
                  <a:sysClr val="windowText" lastClr="000000"/>
                </a:solidFill>
                <a:latin typeface="+mn-lt"/>
              </a:rPr>
              <a:t>Published Reports </a:t>
            </a:r>
            <a:r>
              <a:rPr lang="en-US" sz="1350" dirty="0">
                <a:solidFill>
                  <a:sysClr val="windowText" lastClr="000000"/>
                </a:solidFill>
                <a:latin typeface="+mn-lt"/>
              </a:rPr>
              <a:t>– Provides access to post-test reports (i.e., results) and data files</a:t>
            </a:r>
          </a:p>
          <a:p>
            <a:pPr marL="342900" lvl="1" indent="0">
              <a:lnSpc>
                <a:spcPct val="110000"/>
              </a:lnSpc>
              <a:buNone/>
              <a:defRPr/>
            </a:pPr>
            <a:r>
              <a:rPr lang="en-US" sz="1350" b="1" dirty="0">
                <a:solidFill>
                  <a:sysClr val="windowText" lastClr="000000"/>
                </a:solidFill>
                <a:latin typeface="+mn-lt"/>
              </a:rPr>
              <a:t>Note: </a:t>
            </a:r>
            <a:r>
              <a:rPr lang="en-US" sz="1350" dirty="0">
                <a:solidFill>
                  <a:sysClr val="windowText" lastClr="000000"/>
                </a:solidFill>
                <a:latin typeface="+mn-lt"/>
              </a:rPr>
              <a:t>Roles are added/removed from accounts throughout the year</a:t>
            </a:r>
          </a:p>
        </p:txBody>
      </p:sp>
      <p:sp>
        <p:nvSpPr>
          <p:cNvPr id="3" name="Slide Number Placeholder 2"/>
          <p:cNvSpPr>
            <a:spLocks noGrp="1"/>
          </p:cNvSpPr>
          <p:nvPr>
            <p:ph type="sldNum" idx="12"/>
          </p:nvPr>
        </p:nvSpPr>
        <p:spPr/>
        <p:txBody>
          <a:bodyPr>
            <a:normAutofit/>
          </a:bodyPr>
          <a:lstStyle/>
          <a:p>
            <a:fld id="{C479D5F6-EDCB-402A-AC08-4943A1820E8F}" type="slidenum">
              <a:rPr lang="en-US" smtClean="0"/>
              <a:pPr/>
              <a:t>48</a:t>
            </a:fld>
            <a:endParaRPr lang="en-US" dirty="0"/>
          </a:p>
        </p:txBody>
      </p:sp>
      <p:sp>
        <p:nvSpPr>
          <p:cNvPr id="6" name="Diagonal Stripe 5">
            <a:hlinkClick r:id="rId2"/>
            <a:extLst>
              <a:ext uri="{FF2B5EF4-FFF2-40B4-BE49-F238E27FC236}">
                <a16:creationId xmlns:a16="http://schemas.microsoft.com/office/drawing/2014/main" id="{8E9D82E3-BA8A-C004-1492-BDD556FDA625}"/>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600" b="1" kern="0" dirty="0">
                <a:solidFill>
                  <a:prstClr val="black"/>
                </a:solidFill>
                <a:latin typeface="+mn-lt"/>
                <a:ea typeface="Roboto" panose="02000000000000000000" pitchFamily="2" charset="0"/>
                <a:cs typeface="Roboto" panose="02000000000000000000" pitchFamily="2" charset="0"/>
              </a:rPr>
              <a:t>User Role Matrix</a:t>
            </a:r>
          </a:p>
        </p:txBody>
      </p:sp>
    </p:spTree>
    <p:extLst>
      <p:ext uri="{BB962C8B-B14F-4D97-AF65-F5344CB8AC3E}">
        <p14:creationId xmlns:p14="http://schemas.microsoft.com/office/powerpoint/2010/main" val="29302012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err="1"/>
              <a:t>PAnext</a:t>
            </a:r>
            <a:endParaRPr lang="en-US" sz="2800" dirty="0"/>
          </a:p>
        </p:txBody>
      </p:sp>
      <p:sp>
        <p:nvSpPr>
          <p:cNvPr id="3" name="Slide Number Placeholder 2"/>
          <p:cNvSpPr>
            <a:spLocks noGrp="1"/>
          </p:cNvSpPr>
          <p:nvPr>
            <p:ph type="sldNum" idx="12"/>
          </p:nvPr>
        </p:nvSpPr>
        <p:spPr/>
        <p:txBody>
          <a:bodyPr>
            <a:normAutofit/>
          </a:bodyPr>
          <a:lstStyle/>
          <a:p>
            <a:fld id="{C479D5F6-EDCB-402A-AC08-4943A1820E8F}" type="slidenum">
              <a:rPr lang="en-US" smtClean="0"/>
              <a:pPr/>
              <a:t>49</a:t>
            </a:fld>
            <a:endParaRPr lang="en-US" dirty="0"/>
          </a:p>
        </p:txBody>
      </p:sp>
      <p:sp>
        <p:nvSpPr>
          <p:cNvPr id="6" name="Content Placeholder 1">
            <a:extLst>
              <a:ext uri="{FF2B5EF4-FFF2-40B4-BE49-F238E27FC236}">
                <a16:creationId xmlns:a16="http://schemas.microsoft.com/office/drawing/2014/main" id="{AB257514-189D-42B5-81FC-979F62B1791E}"/>
              </a:ext>
            </a:extLst>
          </p:cNvPr>
          <p:cNvSpPr txBox="1">
            <a:spLocks/>
          </p:cNvSpPr>
          <p:nvPr/>
        </p:nvSpPr>
        <p:spPr>
          <a:xfrm>
            <a:off x="523632" y="1148346"/>
            <a:ext cx="7479322" cy="32635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Change your view</a:t>
            </a:r>
          </a:p>
          <a:p>
            <a:pPr marL="0" indent="0">
              <a:buNone/>
            </a:pPr>
            <a:r>
              <a:rPr lang="en-US" sz="1800" dirty="0">
                <a:solidFill>
                  <a:schemeClr val="bg1"/>
                </a:solidFill>
                <a:highlight>
                  <a:srgbClr val="000000"/>
                </a:highlight>
              </a:rPr>
              <a:t>Colorado &gt; 2024 – 2025 &gt; CMAS Spring 2025     COLORADO (CO)</a:t>
            </a:r>
          </a:p>
          <a:p>
            <a:endParaRPr lang="en-US" sz="1800" dirty="0"/>
          </a:p>
          <a:p>
            <a:endParaRPr lang="en-US" sz="1800" dirty="0"/>
          </a:p>
          <a:p>
            <a:r>
              <a:rPr lang="en-US" sz="1800" dirty="0"/>
              <a:t>Menus</a:t>
            </a:r>
          </a:p>
        </p:txBody>
      </p:sp>
      <p:pic>
        <p:nvPicPr>
          <p:cNvPr id="19" name="Picture 18">
            <a:extLst>
              <a:ext uri="{FF2B5EF4-FFF2-40B4-BE49-F238E27FC236}">
                <a16:creationId xmlns:a16="http://schemas.microsoft.com/office/drawing/2014/main" id="{EC97DEE7-37D1-431B-898D-56B1F283DDAD}"/>
              </a:ext>
            </a:extLst>
          </p:cNvPr>
          <p:cNvPicPr>
            <a:picLocks noChangeAspect="1"/>
          </p:cNvPicPr>
          <p:nvPr/>
        </p:nvPicPr>
        <p:blipFill rotWithShape="1">
          <a:blip r:embed="rId2"/>
          <a:srcRect t="49624"/>
          <a:stretch/>
        </p:blipFill>
        <p:spPr>
          <a:xfrm>
            <a:off x="2916416" y="2374922"/>
            <a:ext cx="2457450" cy="334684"/>
          </a:xfrm>
          <a:prstGeom prst="rect">
            <a:avLst/>
          </a:prstGeom>
          <a:ln>
            <a:noFill/>
          </a:ln>
          <a:effectLst>
            <a:outerShdw blurRad="50800" dist="38100" dir="2700000" algn="tl" rotWithShape="0">
              <a:prstClr val="black">
                <a:alpha val="40000"/>
              </a:prstClr>
            </a:outerShdw>
          </a:effectLst>
        </p:spPr>
      </p:pic>
      <p:grpSp>
        <p:nvGrpSpPr>
          <p:cNvPr id="23" name="Group 22">
            <a:extLst>
              <a:ext uri="{FF2B5EF4-FFF2-40B4-BE49-F238E27FC236}">
                <a16:creationId xmlns:a16="http://schemas.microsoft.com/office/drawing/2014/main" id="{3F3BB480-6F4A-4C89-ABC6-BD0E069E8001}"/>
              </a:ext>
            </a:extLst>
          </p:cNvPr>
          <p:cNvGrpSpPr/>
          <p:nvPr/>
        </p:nvGrpSpPr>
        <p:grpSpPr>
          <a:xfrm>
            <a:off x="4145141" y="491706"/>
            <a:ext cx="4796677" cy="2129628"/>
            <a:chOff x="5604426" y="866214"/>
            <a:chExt cx="6395567" cy="2839503"/>
          </a:xfrm>
        </p:grpSpPr>
        <p:cxnSp>
          <p:nvCxnSpPr>
            <p:cNvPr id="13" name="Straight Arrow Connector 12">
              <a:extLst>
                <a:ext uri="{FF2B5EF4-FFF2-40B4-BE49-F238E27FC236}">
                  <a16:creationId xmlns:a16="http://schemas.microsoft.com/office/drawing/2014/main" id="{53BD6468-1FCE-4226-BD93-6A8674AC7134}"/>
                </a:ext>
              </a:extLst>
            </p:cNvPr>
            <p:cNvCxnSpPr/>
            <p:nvPr/>
          </p:nvCxnSpPr>
          <p:spPr>
            <a:xfrm flipH="1">
              <a:off x="5604426" y="1671830"/>
              <a:ext cx="842174" cy="572612"/>
            </a:xfrm>
            <a:prstGeom prst="straightConnector1">
              <a:avLst/>
            </a:prstGeom>
            <a:ln w="76200">
              <a:solidFill>
                <a:srgbClr val="5BCBD4"/>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B38747D-0D2C-495F-BD99-DBA6915788FA}"/>
                </a:ext>
              </a:extLst>
            </p:cNvPr>
            <p:cNvCxnSpPr>
              <a:cxnSpLocks/>
              <a:stCxn id="18" idx="1"/>
            </p:cNvCxnSpPr>
            <p:nvPr/>
          </p:nvCxnSpPr>
          <p:spPr>
            <a:xfrm flipH="1" flipV="1">
              <a:off x="8580709" y="2656101"/>
              <a:ext cx="487825" cy="586241"/>
            </a:xfrm>
            <a:prstGeom prst="straightConnector1">
              <a:avLst/>
            </a:prstGeom>
            <a:ln w="76200">
              <a:solidFill>
                <a:srgbClr val="5BCBD4"/>
              </a:solidFill>
              <a:tailEnd type="triangle"/>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4CB53B0-0252-4C67-A258-0CCF5E88B9A3}"/>
                </a:ext>
              </a:extLst>
            </p:cNvPr>
            <p:cNvSpPr txBox="1"/>
            <p:nvPr/>
          </p:nvSpPr>
          <p:spPr>
            <a:xfrm>
              <a:off x="6446600" y="866214"/>
              <a:ext cx="2134109" cy="1272142"/>
            </a:xfrm>
            <a:prstGeom prst="rect">
              <a:avLst/>
            </a:prstGeom>
            <a:solidFill>
              <a:schemeClr val="bg1"/>
            </a:solidFill>
            <a:ln w="57150">
              <a:solidFill>
                <a:srgbClr val="5BCBD4"/>
              </a:solidFill>
            </a:ln>
          </p:spPr>
          <p:txBody>
            <a:bodyPr wrap="square" rtlCol="0">
              <a:spAutoFit/>
            </a:bodyPr>
            <a:lstStyle/>
            <a:p>
              <a:pPr algn="ctr" defTabSz="342900"/>
              <a:r>
                <a:rPr lang="en-US" dirty="0">
                  <a:solidFill>
                    <a:prstClr val="black"/>
                  </a:solidFill>
                </a:rPr>
                <a:t>Administration:</a:t>
              </a:r>
            </a:p>
            <a:p>
              <a:pPr algn="ctr" defTabSz="342900"/>
              <a:r>
                <a:rPr lang="en-US" dirty="0">
                  <a:solidFill>
                    <a:prstClr val="black"/>
                  </a:solidFill>
                </a:rPr>
                <a:t>CMAS or CoAlt</a:t>
              </a:r>
            </a:p>
            <a:p>
              <a:pPr algn="ctr" defTabSz="342900"/>
              <a:r>
                <a:rPr lang="en-US" dirty="0">
                  <a:solidFill>
                    <a:prstClr val="black"/>
                  </a:solidFill>
                </a:rPr>
                <a:t>(back to 2013-2014)</a:t>
              </a:r>
            </a:p>
          </p:txBody>
        </p:sp>
        <p:grpSp>
          <p:nvGrpSpPr>
            <p:cNvPr id="16" name="Group 15">
              <a:extLst>
                <a:ext uri="{FF2B5EF4-FFF2-40B4-BE49-F238E27FC236}">
                  <a16:creationId xmlns:a16="http://schemas.microsoft.com/office/drawing/2014/main" id="{E2A1783E-FD1B-4718-A847-2531A59B71B4}"/>
                </a:ext>
              </a:extLst>
            </p:cNvPr>
            <p:cNvGrpSpPr/>
            <p:nvPr/>
          </p:nvGrpSpPr>
          <p:grpSpPr>
            <a:xfrm>
              <a:off x="9068534" y="2778968"/>
              <a:ext cx="2931459" cy="926749"/>
              <a:chOff x="8362521" y="3254678"/>
              <a:chExt cx="2931459" cy="926749"/>
            </a:xfrm>
          </p:grpSpPr>
          <p:pic>
            <p:nvPicPr>
              <p:cNvPr id="17" name="Picture 16">
                <a:extLst>
                  <a:ext uri="{FF2B5EF4-FFF2-40B4-BE49-F238E27FC236}">
                    <a16:creationId xmlns:a16="http://schemas.microsoft.com/office/drawing/2014/main" id="{8D17A1A2-A2B3-45F4-809A-F45841A2B278}"/>
                  </a:ext>
                </a:extLst>
              </p:cNvPr>
              <p:cNvPicPr>
                <a:picLocks noChangeAspect="1"/>
              </p:cNvPicPr>
              <p:nvPr/>
            </p:nvPicPr>
            <p:blipFill>
              <a:blip r:embed="rId3"/>
              <a:stretch>
                <a:fillRect/>
              </a:stretch>
            </p:blipFill>
            <p:spPr>
              <a:xfrm>
                <a:off x="8362521" y="3331446"/>
                <a:ext cx="2931459" cy="644568"/>
              </a:xfrm>
              <a:prstGeom prst="rect">
                <a:avLst/>
              </a:prstGeom>
            </p:spPr>
          </p:pic>
          <p:sp>
            <p:nvSpPr>
              <p:cNvPr id="18" name="TextBox 17">
                <a:extLst>
                  <a:ext uri="{FF2B5EF4-FFF2-40B4-BE49-F238E27FC236}">
                    <a16:creationId xmlns:a16="http://schemas.microsoft.com/office/drawing/2014/main" id="{AC5B6C4D-48F2-4914-B70C-33BB5E149000}"/>
                  </a:ext>
                </a:extLst>
              </p:cNvPr>
              <p:cNvSpPr txBox="1"/>
              <p:nvPr/>
            </p:nvSpPr>
            <p:spPr>
              <a:xfrm>
                <a:off x="8362521" y="3254678"/>
                <a:ext cx="2931456" cy="926749"/>
              </a:xfrm>
              <a:prstGeom prst="rect">
                <a:avLst/>
              </a:prstGeom>
              <a:noFill/>
              <a:ln w="57150">
                <a:solidFill>
                  <a:srgbClr val="5BCBD4"/>
                </a:solidFill>
              </a:ln>
            </p:spPr>
            <p:txBody>
              <a:bodyPr wrap="square" rtlCol="0">
                <a:spAutoFit/>
              </a:bodyPr>
              <a:lstStyle/>
              <a:p>
                <a:pPr algn="ctr" defTabSz="342900">
                  <a:spcAft>
                    <a:spcPts val="450"/>
                  </a:spcAft>
                </a:pPr>
                <a:r>
                  <a:rPr lang="en-US" dirty="0">
                    <a:solidFill>
                      <a:prstClr val="black"/>
                    </a:solidFill>
                  </a:rPr>
                  <a:t>Organization:</a:t>
                </a:r>
              </a:p>
              <a:p>
                <a:pPr algn="ctr" defTabSz="342900"/>
                <a:endParaRPr lang="en-US" sz="1050" dirty="0">
                  <a:solidFill>
                    <a:prstClr val="black"/>
                  </a:solidFill>
                </a:endParaRPr>
              </a:p>
              <a:p>
                <a:pPr algn="ctr" defTabSz="342900"/>
                <a:endParaRPr lang="en-US" sz="1050" dirty="0">
                  <a:solidFill>
                    <a:prstClr val="black"/>
                  </a:solidFill>
                </a:endParaRPr>
              </a:p>
            </p:txBody>
          </p:sp>
        </p:grpSp>
      </p:grpSp>
      <p:grpSp>
        <p:nvGrpSpPr>
          <p:cNvPr id="27" name="Group 26">
            <a:extLst>
              <a:ext uri="{FF2B5EF4-FFF2-40B4-BE49-F238E27FC236}">
                <a16:creationId xmlns:a16="http://schemas.microsoft.com/office/drawing/2014/main" id="{CAB9C2F2-F2A5-4B45-B3FD-837086FBFC08}"/>
              </a:ext>
            </a:extLst>
          </p:cNvPr>
          <p:cNvGrpSpPr/>
          <p:nvPr/>
        </p:nvGrpSpPr>
        <p:grpSpPr>
          <a:xfrm>
            <a:off x="1739114" y="2762259"/>
            <a:ext cx="5048357" cy="2318714"/>
            <a:chOff x="1203664" y="3700525"/>
            <a:chExt cx="6731142" cy="3091618"/>
          </a:xfrm>
        </p:grpSpPr>
        <p:pic>
          <p:nvPicPr>
            <p:cNvPr id="5" name="Picture 4">
              <a:extLst>
                <a:ext uri="{FF2B5EF4-FFF2-40B4-BE49-F238E27FC236}">
                  <a16:creationId xmlns:a16="http://schemas.microsoft.com/office/drawing/2014/main" id="{2AB4E808-4DF5-490B-B9EE-2B4F2A3BAC92}"/>
                </a:ext>
              </a:extLst>
            </p:cNvPr>
            <p:cNvPicPr>
              <a:picLocks noChangeAspect="1"/>
            </p:cNvPicPr>
            <p:nvPr/>
          </p:nvPicPr>
          <p:blipFill>
            <a:blip r:embed="rId4"/>
            <a:stretch>
              <a:fillRect/>
            </a:stretch>
          </p:blipFill>
          <p:spPr>
            <a:xfrm>
              <a:off x="1203664" y="3714531"/>
              <a:ext cx="2130285" cy="3077612"/>
            </a:xfrm>
            <a:prstGeom prst="rect">
              <a:avLst/>
            </a:prstGeom>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814D44AF-27BF-4341-B852-BFD46DB907E5}"/>
                </a:ext>
              </a:extLst>
            </p:cNvPr>
            <p:cNvPicPr>
              <a:picLocks noChangeAspect="1"/>
            </p:cNvPicPr>
            <p:nvPr/>
          </p:nvPicPr>
          <p:blipFill>
            <a:blip r:embed="rId5"/>
            <a:stretch>
              <a:fillRect/>
            </a:stretch>
          </p:blipFill>
          <p:spPr>
            <a:xfrm>
              <a:off x="3504093" y="3714531"/>
              <a:ext cx="2130284" cy="1572467"/>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E25BCFB6-5D96-46EB-AEF3-647E56314D1B}"/>
                </a:ext>
              </a:extLst>
            </p:cNvPr>
            <p:cNvPicPr>
              <a:picLocks noChangeAspect="1"/>
            </p:cNvPicPr>
            <p:nvPr/>
          </p:nvPicPr>
          <p:blipFill>
            <a:blip r:embed="rId6"/>
            <a:stretch>
              <a:fillRect/>
            </a:stretch>
          </p:blipFill>
          <p:spPr>
            <a:xfrm>
              <a:off x="5804521" y="3700525"/>
              <a:ext cx="2130285" cy="1851376"/>
            </a:xfrm>
            <a:prstGeom prst="rect">
              <a:avLst/>
            </a:prstGeom>
            <a:effectLst>
              <a:outerShdw blurRad="50800" dist="38100" dir="2700000" algn="tl" rotWithShape="0">
                <a:prstClr val="black">
                  <a:alpha val="40000"/>
                </a:prstClr>
              </a:outerShdw>
            </a:effectLst>
          </p:spPr>
        </p:pic>
      </p:grpSp>
      <p:sp>
        <p:nvSpPr>
          <p:cNvPr id="8" name="Diagonal Stripe 7">
            <a:hlinkClick r:id="rId7"/>
            <a:extLst>
              <a:ext uri="{FF2B5EF4-FFF2-40B4-BE49-F238E27FC236}">
                <a16:creationId xmlns:a16="http://schemas.microsoft.com/office/drawing/2014/main" id="{0D5D57E2-838F-2676-CD5C-9E03F26097EF}"/>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100" b="1" kern="0" dirty="0">
                <a:solidFill>
                  <a:prstClr val="black"/>
                </a:solidFill>
                <a:latin typeface="+mn-lt"/>
                <a:ea typeface="Roboto" panose="02000000000000000000" pitchFamily="2" charset="0"/>
                <a:cs typeface="Roboto" panose="02000000000000000000" pitchFamily="2" charset="0"/>
              </a:rPr>
              <a:t>Welcome to PAnext Module</a:t>
            </a:r>
          </a:p>
        </p:txBody>
      </p:sp>
    </p:spTree>
    <p:extLst>
      <p:ext uri="{BB962C8B-B14F-4D97-AF65-F5344CB8AC3E}">
        <p14:creationId xmlns:p14="http://schemas.microsoft.com/office/powerpoint/2010/main" val="190848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9" name="Google Shape;489;p19"/>
          <p:cNvSpPr txBox="1">
            <a:spLocks noGrp="1"/>
          </p:cNvSpPr>
          <p:nvPr>
            <p:ph type="title"/>
          </p:nvPr>
        </p:nvSpPr>
        <p:spPr>
          <a:prstGeom prst="rect">
            <a:avLst/>
          </a:prstGeom>
          <a:noFill/>
          <a:ln>
            <a:noFill/>
          </a:ln>
        </p:spPr>
        <p:txBody>
          <a:bodyPr spcFirstLastPara="1" wrap="square" lIns="0" tIns="0" rIns="0" bIns="0" anchor="ctr" anchorCtr="0">
            <a:noAutofit/>
          </a:bodyPr>
          <a:lstStyle/>
          <a:p>
            <a:r>
              <a:rPr lang="en-US" sz="2800" dirty="0">
                <a:latin typeface="+mj-lt"/>
              </a:rPr>
              <a:t>What is CMAS?</a:t>
            </a:r>
            <a:endParaRPr sz="2800" dirty="0">
              <a:latin typeface="+mj-lt"/>
            </a:endParaRPr>
          </a:p>
        </p:txBody>
      </p:sp>
      <p:sp>
        <p:nvSpPr>
          <p:cNvPr id="490" name="Google Shape;490;p19"/>
          <p:cNvSpPr txBox="1">
            <a:spLocks noGrp="1"/>
          </p:cNvSpPr>
          <p:nvPr>
            <p:ph type="body" idx="1"/>
          </p:nvPr>
        </p:nvSpPr>
        <p:spPr>
          <a:xfrm>
            <a:off x="311702" y="1000369"/>
            <a:ext cx="8487741" cy="3186906"/>
          </a:xfrm>
          <a:prstGeom prst="rect">
            <a:avLst/>
          </a:prstGeom>
          <a:noFill/>
          <a:ln>
            <a:noFill/>
          </a:ln>
        </p:spPr>
        <p:txBody>
          <a:bodyPr spcFirstLastPara="1" wrap="square" lIns="91425" tIns="91425" rIns="91425" bIns="91425" anchor="t" anchorCtr="0">
            <a:noAutofit/>
          </a:bodyPr>
          <a:lstStyle/>
          <a:p>
            <a:pPr marL="227013" indent="-227013">
              <a:lnSpc>
                <a:spcPct val="120000"/>
              </a:lnSpc>
            </a:pPr>
            <a:r>
              <a:rPr lang="en-US" sz="1200" dirty="0">
                <a:latin typeface="+mn-lt"/>
                <a:ea typeface="Roboto" panose="02000000000000000000" pitchFamily="2" charset="0"/>
                <a:cs typeface="Roboto" panose="02000000000000000000" pitchFamily="2" charset="0"/>
              </a:rPr>
              <a:t>Colorado Measures of Academic Success (CMAS)</a:t>
            </a:r>
          </a:p>
          <a:p>
            <a:pPr marL="569913" lvl="1" indent="-231775">
              <a:lnSpc>
                <a:spcPct val="120000"/>
              </a:lnSpc>
              <a:buFont typeface="Arial" panose="020B0604020202020204" pitchFamily="34" charset="0"/>
              <a:buChar char="•"/>
              <a:tabLst>
                <a:tab pos="4970463" algn="l"/>
              </a:tabLst>
            </a:pPr>
            <a:r>
              <a:rPr lang="en-US" sz="1200" dirty="0">
                <a:latin typeface="+mn-lt"/>
                <a:ea typeface="Roboto" panose="02000000000000000000" pitchFamily="2" charset="0"/>
                <a:cs typeface="Roboto" panose="02000000000000000000" pitchFamily="2" charset="0"/>
              </a:rPr>
              <a:t>Colorado’s standards-based assessments designed to measure the Colorado Academic Standards (CAS)</a:t>
            </a:r>
          </a:p>
          <a:p>
            <a:pPr marL="914400" lvl="2" indent="-228600">
              <a:lnSpc>
                <a:spcPct val="120000"/>
              </a:lnSpc>
              <a:buFont typeface="Arial" panose="020B0604020202020204" pitchFamily="34" charset="0"/>
              <a:buChar char="•"/>
            </a:pPr>
            <a:r>
              <a:rPr lang="en-US" sz="1200" dirty="0">
                <a:latin typeface="+mn-lt"/>
                <a:ea typeface="Roboto" panose="02000000000000000000" pitchFamily="2" charset="0"/>
                <a:cs typeface="Roboto" panose="02000000000000000000" pitchFamily="2" charset="0"/>
              </a:rPr>
              <a:t>English language arts (ELA)</a:t>
            </a:r>
          </a:p>
          <a:p>
            <a:pPr marL="914400" lvl="2" indent="-228600">
              <a:lnSpc>
                <a:spcPct val="120000"/>
              </a:lnSpc>
              <a:buFont typeface="Arial" panose="020B0604020202020204" pitchFamily="34" charset="0"/>
              <a:buChar char="•"/>
            </a:pPr>
            <a:r>
              <a:rPr lang="en-US" sz="1200" dirty="0">
                <a:latin typeface="+mn-lt"/>
                <a:ea typeface="Roboto" panose="02000000000000000000" pitchFamily="2" charset="0"/>
                <a:cs typeface="Roboto" panose="02000000000000000000" pitchFamily="2" charset="0"/>
              </a:rPr>
              <a:t>Mathematics</a:t>
            </a:r>
          </a:p>
          <a:p>
            <a:pPr marL="914400" lvl="2" indent="-228600">
              <a:lnSpc>
                <a:spcPct val="120000"/>
              </a:lnSpc>
              <a:buFont typeface="Arial" panose="020B0604020202020204" pitchFamily="34" charset="0"/>
              <a:buChar char="•"/>
            </a:pPr>
            <a:r>
              <a:rPr lang="en-US" sz="1200" dirty="0">
                <a:latin typeface="+mn-lt"/>
                <a:ea typeface="Roboto" panose="02000000000000000000" pitchFamily="2" charset="0"/>
                <a:cs typeface="Roboto" panose="02000000000000000000" pitchFamily="2" charset="0"/>
              </a:rPr>
              <a:t>Science</a:t>
            </a:r>
          </a:p>
          <a:p>
            <a:pPr marL="914400" lvl="2" indent="-228600">
              <a:lnSpc>
                <a:spcPct val="120000"/>
              </a:lnSpc>
              <a:buFont typeface="Arial" panose="020B0604020202020204" pitchFamily="34" charset="0"/>
              <a:buChar char="•"/>
            </a:pPr>
            <a:r>
              <a:rPr lang="en-US" sz="1200" dirty="0">
                <a:latin typeface="+mn-lt"/>
                <a:ea typeface="Roboto" panose="02000000000000000000" pitchFamily="2" charset="0"/>
                <a:cs typeface="Roboto" panose="02000000000000000000" pitchFamily="2" charset="0"/>
              </a:rPr>
              <a:t>Social Studies*</a:t>
            </a:r>
          </a:p>
          <a:p>
            <a:pPr marL="227013" indent="-227013">
              <a:lnSpc>
                <a:spcPct val="120000"/>
              </a:lnSpc>
            </a:pPr>
            <a:r>
              <a:rPr lang="en-US" sz="1200" dirty="0">
                <a:latin typeface="+mn-lt"/>
                <a:ea typeface="Roboto" panose="02000000000000000000" pitchFamily="2" charset="0"/>
                <a:cs typeface="Roboto" panose="02000000000000000000" pitchFamily="2" charset="0"/>
              </a:rPr>
              <a:t>Purposes</a:t>
            </a:r>
          </a:p>
          <a:p>
            <a:pPr marL="569913" lvl="1" indent="-231775">
              <a:lnSpc>
                <a:spcPct val="120000"/>
              </a:lnSpc>
              <a:buFont typeface="Arial" panose="020B0604020202020204" pitchFamily="34" charset="0"/>
              <a:buChar char="•"/>
            </a:pPr>
            <a:r>
              <a:rPr lang="en-US" sz="1200" dirty="0">
                <a:latin typeface="+mn-lt"/>
                <a:ea typeface="Roboto" panose="02000000000000000000" pitchFamily="2" charset="0"/>
                <a:cs typeface="Roboto" panose="02000000000000000000" pitchFamily="2" charset="0"/>
              </a:rPr>
              <a:t>Indicate the degree to which students have mastered the expectations of the CAS in each content area at the end of the tested grade level</a:t>
            </a:r>
          </a:p>
          <a:p>
            <a:pPr marL="914400" lvl="2" indent="-228600">
              <a:lnSpc>
                <a:spcPct val="120000"/>
              </a:lnSpc>
              <a:buFont typeface="Arial" panose="020B0604020202020204" pitchFamily="34" charset="0"/>
              <a:buChar char="•"/>
            </a:pPr>
            <a:r>
              <a:rPr lang="en-US" sz="1200" dirty="0">
                <a:latin typeface="+mn-lt"/>
                <a:ea typeface="Roboto" panose="02000000000000000000" pitchFamily="2" charset="0"/>
                <a:cs typeface="Roboto" panose="02000000000000000000" pitchFamily="2" charset="0"/>
              </a:rPr>
              <a:t>Results provide one measure of a student’s academic progress relative to the CAS</a:t>
            </a:r>
          </a:p>
          <a:p>
            <a:pPr marL="569913" lvl="1" indent="-231775">
              <a:lnSpc>
                <a:spcPct val="120000"/>
              </a:lnSpc>
              <a:buFont typeface="Arial" panose="020B0604020202020204" pitchFamily="34" charset="0"/>
              <a:buChar char="•"/>
            </a:pPr>
            <a:r>
              <a:rPr lang="en-US" sz="1200" dirty="0">
                <a:latin typeface="+mn-lt"/>
                <a:ea typeface="Roboto" panose="02000000000000000000" pitchFamily="2" charset="0"/>
                <a:cs typeface="Roboto" panose="02000000000000000000" pitchFamily="2" charset="0"/>
              </a:rPr>
              <a:t>Districts and schools may use aggregated scores to monitor their programs’ effectiveness</a:t>
            </a:r>
          </a:p>
          <a:p>
            <a:pPr marL="227013" indent="-227013">
              <a:lnSpc>
                <a:spcPct val="120000"/>
              </a:lnSpc>
            </a:pPr>
            <a:r>
              <a:rPr lang="en-US" sz="1200" dirty="0">
                <a:latin typeface="+mn-lt"/>
                <a:ea typeface="Roboto" panose="02000000000000000000" pitchFamily="2" charset="0"/>
                <a:cs typeface="Roboto" panose="02000000000000000000" pitchFamily="2" charset="0"/>
              </a:rPr>
              <a:t>CMAS Administrations</a:t>
            </a:r>
          </a:p>
          <a:p>
            <a:pPr marL="569913" lvl="1" indent="-231775">
              <a:lnSpc>
                <a:spcPct val="120000"/>
              </a:lnSpc>
              <a:buFont typeface="Arial" panose="020B0604020202020204" pitchFamily="34" charset="0"/>
              <a:buChar char="•"/>
            </a:pPr>
            <a:r>
              <a:rPr lang="en-US" sz="1200" dirty="0">
                <a:latin typeface="+mn-lt"/>
                <a:ea typeface="Roboto" panose="02000000000000000000" pitchFamily="2" charset="0"/>
                <a:cs typeface="Roboto" panose="02000000000000000000" pitchFamily="2" charset="0"/>
              </a:rPr>
              <a:t>Science and social studies: 2013-14 was the 1st administration year</a:t>
            </a:r>
          </a:p>
          <a:p>
            <a:pPr marL="569913" lvl="1" indent="-231775">
              <a:lnSpc>
                <a:spcPct val="120000"/>
              </a:lnSpc>
              <a:buFont typeface="Arial" panose="020B0604020202020204" pitchFamily="34" charset="0"/>
              <a:buChar char="•"/>
            </a:pPr>
            <a:r>
              <a:rPr lang="en-US" sz="1200" dirty="0">
                <a:latin typeface="+mn-lt"/>
                <a:ea typeface="Roboto" panose="02000000000000000000" pitchFamily="2" charset="0"/>
                <a:cs typeface="Roboto" panose="02000000000000000000" pitchFamily="2" charset="0"/>
              </a:rPr>
              <a:t>Math and ELA: 2014-15 was the 1st administration year</a:t>
            </a:r>
          </a:p>
        </p:txBody>
      </p:sp>
      <p:sp>
        <p:nvSpPr>
          <p:cNvPr id="2" name="Title 3">
            <a:extLst>
              <a:ext uri="{FF2B5EF4-FFF2-40B4-BE49-F238E27FC236}">
                <a16:creationId xmlns:a16="http://schemas.microsoft.com/office/drawing/2014/main" id="{35F43754-7C04-F29B-B5EA-824F40FEAED3}"/>
              </a:ext>
            </a:extLst>
          </p:cNvPr>
          <p:cNvSpPr>
            <a:spLocks noGrp="1"/>
          </p:cNvSpPr>
          <p:nvPr>
            <p:ph type="title" idx="2"/>
          </p:nvPr>
        </p:nvSpPr>
        <p:spPr>
          <a:xfrm>
            <a:off x="601785" y="4347399"/>
            <a:ext cx="7362092" cy="380909"/>
          </a:xfrm>
        </p:spPr>
        <p:txBody>
          <a:bodyPr anchor="ctr"/>
          <a:lstStyle/>
          <a:p>
            <a:pPr algn="ctr"/>
            <a:r>
              <a:rPr lang="en-US" sz="1200" dirty="0">
                <a:latin typeface="+mn-lt"/>
              </a:rPr>
              <a:t>* Social studies assessments only administered at schools identified in the spring 2025 social studies sample</a:t>
            </a:r>
            <a:endParaRPr lang="en-US" sz="12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52171F-0EAC-4EB5-9B60-FC9E1523BC25}"/>
              </a:ext>
            </a:extLst>
          </p:cNvPr>
          <p:cNvSpPr>
            <a:spLocks noGrp="1"/>
          </p:cNvSpPr>
          <p:nvPr>
            <p:ph type="title"/>
          </p:nvPr>
        </p:nvSpPr>
        <p:spPr/>
        <p:txBody>
          <a:bodyPr>
            <a:normAutofit/>
          </a:bodyPr>
          <a:lstStyle/>
          <a:p>
            <a:r>
              <a:rPr lang="en-US" sz="2800" dirty="0" err="1"/>
              <a:t>PAnext</a:t>
            </a:r>
            <a:r>
              <a:rPr lang="en-US" sz="2800" dirty="0"/>
              <a:t> – Setup Actions</a:t>
            </a:r>
          </a:p>
        </p:txBody>
      </p:sp>
      <p:sp>
        <p:nvSpPr>
          <p:cNvPr id="8" name="Content Placeholder 7">
            <a:extLst>
              <a:ext uri="{FF2B5EF4-FFF2-40B4-BE49-F238E27FC236}">
                <a16:creationId xmlns:a16="http://schemas.microsoft.com/office/drawing/2014/main" id="{0EEA5598-583F-4AA8-A18A-3D7B92120F10}"/>
              </a:ext>
            </a:extLst>
          </p:cNvPr>
          <p:cNvSpPr>
            <a:spLocks noGrp="1"/>
          </p:cNvSpPr>
          <p:nvPr>
            <p:ph type="body" idx="1"/>
          </p:nvPr>
        </p:nvSpPr>
        <p:spPr>
          <a:xfrm>
            <a:off x="311702" y="992554"/>
            <a:ext cx="8487741" cy="3194721"/>
          </a:xfrm>
        </p:spPr>
        <p:txBody>
          <a:bodyPr>
            <a:noAutofit/>
          </a:bodyPr>
          <a:lstStyle/>
          <a:p>
            <a:pPr marL="285750" indent="-285750">
              <a:lnSpc>
                <a:spcPct val="100000"/>
              </a:lnSpc>
            </a:pPr>
            <a:r>
              <a:rPr lang="en-US" sz="1700" dirty="0"/>
              <a:t>Import/Export Data</a:t>
            </a:r>
          </a:p>
          <a:p>
            <a:pPr lvl="1">
              <a:lnSpc>
                <a:spcPct val="100000"/>
              </a:lnSpc>
              <a:buFont typeface="Arial" panose="020B0604020202020204" pitchFamily="34" charset="0"/>
              <a:buChar char="•"/>
            </a:pPr>
            <a:r>
              <a:rPr lang="en-US" sz="1600" dirty="0">
                <a:latin typeface="+mn-lt"/>
              </a:rPr>
              <a:t>Student Registrations (SR/PNP), Enrollment Transfers, Student Test Updates (STU), Users</a:t>
            </a:r>
          </a:p>
          <a:p>
            <a:pPr marL="285750" indent="-285750">
              <a:lnSpc>
                <a:spcPct val="100000"/>
              </a:lnSpc>
            </a:pPr>
            <a:r>
              <a:rPr lang="en-US" sz="1700" dirty="0"/>
              <a:t>Students</a:t>
            </a:r>
          </a:p>
          <a:p>
            <a:pPr lvl="1">
              <a:lnSpc>
                <a:spcPct val="100000"/>
              </a:lnSpc>
              <a:buFont typeface="Arial" panose="020B0604020202020204" pitchFamily="34" charset="0"/>
              <a:buChar char="•"/>
            </a:pPr>
            <a:r>
              <a:rPr lang="en-US" sz="1600" dirty="0">
                <a:latin typeface="+mn-lt"/>
              </a:rPr>
              <a:t>Create and edit student records</a:t>
            </a:r>
          </a:p>
          <a:p>
            <a:pPr lvl="1">
              <a:lnSpc>
                <a:spcPct val="100000"/>
              </a:lnSpc>
              <a:buFont typeface="Arial" panose="020B0604020202020204" pitchFamily="34" charset="0"/>
              <a:buChar char="•"/>
            </a:pPr>
            <a:r>
              <a:rPr lang="en-US" sz="1600" dirty="0">
                <a:latin typeface="+mn-lt"/>
              </a:rPr>
              <a:t>Register students for the current test administration - indicate demographic information</a:t>
            </a:r>
          </a:p>
          <a:p>
            <a:pPr lvl="1">
              <a:lnSpc>
                <a:spcPct val="100000"/>
              </a:lnSpc>
              <a:buFont typeface="Arial" panose="020B0604020202020204" pitchFamily="34" charset="0"/>
              <a:buChar char="•"/>
            </a:pPr>
            <a:r>
              <a:rPr lang="en-US" sz="1600" dirty="0">
                <a:latin typeface="+mn-lt"/>
              </a:rPr>
              <a:t>Manage student tests – add test assignments and update PNP</a:t>
            </a:r>
          </a:p>
          <a:p>
            <a:pPr marL="285750" indent="-285750">
              <a:lnSpc>
                <a:spcPct val="100000"/>
              </a:lnSpc>
            </a:pPr>
            <a:r>
              <a:rPr lang="en-US" sz="1700" dirty="0"/>
              <a:t>Classes</a:t>
            </a:r>
          </a:p>
          <a:p>
            <a:pPr lvl="1">
              <a:lnSpc>
                <a:spcPct val="100000"/>
              </a:lnSpc>
              <a:buFont typeface="Arial" panose="020B0604020202020204" pitchFamily="34" charset="0"/>
              <a:buChar char="•"/>
            </a:pPr>
            <a:r>
              <a:rPr lang="en-US" sz="1600" dirty="0">
                <a:latin typeface="+mn-lt"/>
              </a:rPr>
              <a:t>Create and edit classes to assign groups of students to online test sessions</a:t>
            </a:r>
          </a:p>
          <a:p>
            <a:pPr marL="285750" indent="-285750">
              <a:lnSpc>
                <a:spcPct val="100000"/>
              </a:lnSpc>
            </a:pPr>
            <a:r>
              <a:rPr lang="en-US" sz="1700" dirty="0"/>
              <a:t>Organizations</a:t>
            </a:r>
          </a:p>
          <a:p>
            <a:pPr lvl="1">
              <a:lnSpc>
                <a:spcPct val="100000"/>
              </a:lnSpc>
              <a:buFont typeface="Arial" panose="020B0604020202020204" pitchFamily="34" charset="0"/>
              <a:buChar char="•"/>
            </a:pPr>
            <a:r>
              <a:rPr lang="en-US" sz="1600" dirty="0">
                <a:latin typeface="+mn-lt"/>
              </a:rPr>
              <a:t>Check contact information</a:t>
            </a:r>
          </a:p>
          <a:p>
            <a:pPr marL="285750" indent="-285750"/>
            <a:endParaRPr lang="en-US" sz="1700" dirty="0"/>
          </a:p>
        </p:txBody>
      </p:sp>
      <p:sp>
        <p:nvSpPr>
          <p:cNvPr id="2" name="Title 1">
            <a:extLst>
              <a:ext uri="{FF2B5EF4-FFF2-40B4-BE49-F238E27FC236}">
                <a16:creationId xmlns:a16="http://schemas.microsoft.com/office/drawing/2014/main" id="{538AC7FE-E264-9B08-098A-6DE0239BD980}"/>
              </a:ext>
            </a:extLst>
          </p:cNvPr>
          <p:cNvSpPr>
            <a:spLocks noGrp="1"/>
          </p:cNvSpPr>
          <p:nvPr>
            <p:ph type="title" idx="2"/>
          </p:nvPr>
        </p:nvSpPr>
        <p:spPr>
          <a:xfrm>
            <a:off x="1429934" y="4367993"/>
            <a:ext cx="6284131" cy="381858"/>
          </a:xfrm>
        </p:spPr>
        <p:txBody>
          <a:bodyPr anchor="ctr"/>
          <a:lstStyle/>
          <a:p>
            <a:pPr algn="ctr"/>
            <a:r>
              <a:rPr lang="en-US" sz="1200" dirty="0">
                <a:latin typeface="+mn-lt"/>
              </a:rPr>
              <a:t>Verify student registrations and test assignments from </a:t>
            </a:r>
            <a:r>
              <a:rPr lang="en-US" sz="1200" b="1" dirty="0">
                <a:solidFill>
                  <a:srgbClr val="488BC9"/>
                </a:solidFill>
                <a:latin typeface="+mn-lt"/>
              </a:rPr>
              <a:t>January 6 through 24, 2025</a:t>
            </a:r>
            <a:r>
              <a:rPr lang="en-US" sz="1200" dirty="0">
                <a:latin typeface="+mn-lt"/>
              </a:rPr>
              <a:t> before the initial orders pull (determines material quantities for shipments)</a:t>
            </a:r>
          </a:p>
        </p:txBody>
      </p:sp>
      <p:sp>
        <p:nvSpPr>
          <p:cNvPr id="3" name="Slide Number Placeholder 2"/>
          <p:cNvSpPr>
            <a:spLocks noGrp="1"/>
          </p:cNvSpPr>
          <p:nvPr>
            <p:ph type="sldNum" idx="12"/>
          </p:nvPr>
        </p:nvSpPr>
        <p:spPr/>
        <p:txBody>
          <a:bodyPr>
            <a:normAutofit/>
          </a:bodyPr>
          <a:lstStyle/>
          <a:p>
            <a:fld id="{C479D5F6-EDCB-402A-AC08-4943A1820E8F}" type="slidenum">
              <a:rPr lang="en-US" smtClean="0"/>
              <a:pPr/>
              <a:t>50</a:t>
            </a:fld>
            <a:endParaRPr lang="en-US" dirty="0"/>
          </a:p>
        </p:txBody>
      </p:sp>
    </p:spTree>
    <p:extLst>
      <p:ext uri="{BB962C8B-B14F-4D97-AF65-F5344CB8AC3E}">
        <p14:creationId xmlns:p14="http://schemas.microsoft.com/office/powerpoint/2010/main" val="1854823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52171F-0EAC-4EB5-9B60-FC9E1523BC25}"/>
              </a:ext>
            </a:extLst>
          </p:cNvPr>
          <p:cNvSpPr>
            <a:spLocks noGrp="1"/>
          </p:cNvSpPr>
          <p:nvPr>
            <p:ph type="title"/>
          </p:nvPr>
        </p:nvSpPr>
        <p:spPr/>
        <p:txBody>
          <a:bodyPr>
            <a:normAutofit/>
          </a:bodyPr>
          <a:lstStyle/>
          <a:p>
            <a:r>
              <a:rPr lang="en-US" sz="2800" dirty="0" err="1"/>
              <a:t>PAnext</a:t>
            </a:r>
            <a:r>
              <a:rPr lang="en-US" sz="2800" dirty="0"/>
              <a:t> – Setup Actions (continued)</a:t>
            </a:r>
          </a:p>
        </p:txBody>
      </p:sp>
      <p:sp>
        <p:nvSpPr>
          <p:cNvPr id="8" name="Content Placeholder 7">
            <a:extLst>
              <a:ext uri="{FF2B5EF4-FFF2-40B4-BE49-F238E27FC236}">
                <a16:creationId xmlns:a16="http://schemas.microsoft.com/office/drawing/2014/main" id="{0EEA5598-583F-4AA8-A18A-3D7B92120F10}"/>
              </a:ext>
            </a:extLst>
          </p:cNvPr>
          <p:cNvSpPr>
            <a:spLocks noGrp="1"/>
          </p:cNvSpPr>
          <p:nvPr>
            <p:ph type="body" idx="1"/>
          </p:nvPr>
        </p:nvSpPr>
        <p:spPr>
          <a:xfrm>
            <a:off x="311701" y="972721"/>
            <a:ext cx="8487741" cy="3034800"/>
          </a:xfrm>
        </p:spPr>
        <p:txBody>
          <a:bodyPr>
            <a:noAutofit/>
          </a:bodyPr>
          <a:lstStyle/>
          <a:p>
            <a:pPr marL="285750" indent="-285750">
              <a:lnSpc>
                <a:spcPct val="100000"/>
              </a:lnSpc>
            </a:pPr>
            <a:r>
              <a:rPr lang="en-US" sz="1700" dirty="0"/>
              <a:t>Users</a:t>
            </a:r>
          </a:p>
          <a:p>
            <a:pPr marL="628650" lvl="1" indent="-285750">
              <a:lnSpc>
                <a:spcPct val="100000"/>
              </a:lnSpc>
              <a:buFont typeface="Arial" panose="020B0604020202020204" pitchFamily="34" charset="0"/>
              <a:buChar char="•"/>
            </a:pPr>
            <a:r>
              <a:rPr lang="en-US" sz="1600" dirty="0">
                <a:latin typeface="+mn-lt"/>
              </a:rPr>
              <a:t>Create and edit user accounts</a:t>
            </a:r>
          </a:p>
          <a:p>
            <a:pPr marL="285750" indent="-285750">
              <a:lnSpc>
                <a:spcPct val="100000"/>
              </a:lnSpc>
            </a:pPr>
            <a:r>
              <a:rPr lang="en-US" sz="1700" dirty="0"/>
              <a:t>Work Requests</a:t>
            </a:r>
          </a:p>
          <a:p>
            <a:pPr marL="628650" lvl="1" indent="-285750">
              <a:lnSpc>
                <a:spcPct val="100000"/>
              </a:lnSpc>
              <a:buFont typeface="Arial" panose="020B0604020202020204" pitchFamily="34" charset="0"/>
              <a:buChar char="•"/>
            </a:pPr>
            <a:r>
              <a:rPr lang="en-US" sz="1600" dirty="0">
                <a:latin typeface="+mn-lt"/>
              </a:rPr>
              <a:t>Submit student record transfer requests to other districts</a:t>
            </a:r>
          </a:p>
          <a:p>
            <a:pPr marL="628650" lvl="1" indent="-285750">
              <a:lnSpc>
                <a:spcPct val="100000"/>
              </a:lnSpc>
              <a:buFont typeface="Arial" panose="020B0604020202020204" pitchFamily="34" charset="0"/>
              <a:buChar char="•"/>
            </a:pPr>
            <a:r>
              <a:rPr lang="en-US" sz="1600" dirty="0">
                <a:latin typeface="+mn-lt"/>
              </a:rPr>
              <a:t>Review, approve, and reject student record transfer requests received from other districts</a:t>
            </a:r>
          </a:p>
          <a:p>
            <a:pPr marL="285750" indent="-285750">
              <a:lnSpc>
                <a:spcPct val="100000"/>
              </a:lnSpc>
            </a:pPr>
            <a:r>
              <a:rPr lang="en-US" sz="1700" dirty="0"/>
              <a:t>Orders &amp; Shipment Tracking</a:t>
            </a:r>
          </a:p>
          <a:p>
            <a:pPr marL="628650" lvl="1" indent="-285750">
              <a:lnSpc>
                <a:spcPct val="100000"/>
              </a:lnSpc>
              <a:buFont typeface="Arial" panose="020B0604020202020204" pitchFamily="34" charset="0"/>
              <a:buChar char="•"/>
            </a:pPr>
            <a:r>
              <a:rPr lang="en-US" sz="1600" dirty="0">
                <a:latin typeface="+mn-lt"/>
              </a:rPr>
              <a:t>Order additional materials</a:t>
            </a:r>
          </a:p>
          <a:p>
            <a:pPr marL="628650" lvl="1" indent="-285750">
              <a:lnSpc>
                <a:spcPct val="100000"/>
              </a:lnSpc>
              <a:buFont typeface="Arial" panose="020B0604020202020204" pitchFamily="34" charset="0"/>
              <a:buChar char="•"/>
            </a:pPr>
            <a:r>
              <a:rPr lang="en-US" sz="1600" dirty="0">
                <a:latin typeface="+mn-lt"/>
              </a:rPr>
              <a:t>Track material shipments</a:t>
            </a:r>
          </a:p>
          <a:p>
            <a:pPr marL="285750" indent="-285750">
              <a:lnSpc>
                <a:spcPct val="100000"/>
              </a:lnSpc>
            </a:pPr>
            <a:r>
              <a:rPr lang="en-US" sz="1700" dirty="0"/>
              <a:t>TestNav Configurations</a:t>
            </a:r>
          </a:p>
          <a:p>
            <a:pPr marL="628650" lvl="1" indent="-285750">
              <a:lnSpc>
                <a:spcPct val="100000"/>
              </a:lnSpc>
              <a:buFont typeface="Arial" panose="020B0604020202020204" pitchFamily="34" charset="0"/>
              <a:buChar char="•"/>
            </a:pPr>
            <a:r>
              <a:rPr lang="en-US" sz="1600" dirty="0">
                <a:latin typeface="+mn-lt"/>
              </a:rPr>
              <a:t>Configure TestNav settings</a:t>
            </a:r>
          </a:p>
          <a:p>
            <a:pPr marL="285750" indent="-285750">
              <a:lnSpc>
                <a:spcPct val="100000"/>
              </a:lnSpc>
            </a:pPr>
            <a:r>
              <a:rPr lang="en-US" sz="1700" dirty="0"/>
              <a:t>Precache By Test</a:t>
            </a:r>
          </a:p>
          <a:p>
            <a:pPr marL="628650" lvl="1" indent="-285750">
              <a:lnSpc>
                <a:spcPct val="100000"/>
              </a:lnSpc>
              <a:buFont typeface="Arial" panose="020B0604020202020204" pitchFamily="34" charset="0"/>
              <a:buChar char="•"/>
            </a:pPr>
            <a:r>
              <a:rPr lang="en-US" sz="1600" dirty="0">
                <a:latin typeface="+mn-lt"/>
              </a:rPr>
              <a:t>Proctor cache test content</a:t>
            </a:r>
            <a:endParaRPr lang="en-US" sz="1700" dirty="0">
              <a:latin typeface="+mn-lt"/>
            </a:endParaRPr>
          </a:p>
          <a:p>
            <a:pPr marL="285750" indent="-285750"/>
            <a:endParaRPr lang="en-US" sz="1700" dirty="0"/>
          </a:p>
        </p:txBody>
      </p:sp>
      <p:sp>
        <p:nvSpPr>
          <p:cNvPr id="3" name="Slide Number Placeholder 2"/>
          <p:cNvSpPr>
            <a:spLocks noGrp="1"/>
          </p:cNvSpPr>
          <p:nvPr>
            <p:ph type="sldNum" idx="12"/>
          </p:nvPr>
        </p:nvSpPr>
        <p:spPr/>
        <p:txBody>
          <a:bodyPr>
            <a:normAutofit/>
          </a:bodyPr>
          <a:lstStyle/>
          <a:p>
            <a:fld id="{C479D5F6-EDCB-402A-AC08-4943A1820E8F}" type="slidenum">
              <a:rPr lang="en-US" smtClean="0"/>
              <a:pPr/>
              <a:t>51</a:t>
            </a:fld>
            <a:endParaRPr lang="en-US" dirty="0"/>
          </a:p>
        </p:txBody>
      </p:sp>
    </p:spTree>
    <p:extLst>
      <p:ext uri="{BB962C8B-B14F-4D97-AF65-F5344CB8AC3E}">
        <p14:creationId xmlns:p14="http://schemas.microsoft.com/office/powerpoint/2010/main" val="6947854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52171F-0EAC-4EB5-9B60-FC9E1523BC25}"/>
              </a:ext>
            </a:extLst>
          </p:cNvPr>
          <p:cNvSpPr>
            <a:spLocks noGrp="1"/>
          </p:cNvSpPr>
          <p:nvPr>
            <p:ph type="title"/>
          </p:nvPr>
        </p:nvSpPr>
        <p:spPr/>
        <p:txBody>
          <a:bodyPr>
            <a:normAutofit/>
          </a:bodyPr>
          <a:lstStyle/>
          <a:p>
            <a:r>
              <a:rPr lang="en-US" sz="2800" dirty="0" err="1"/>
              <a:t>PAnext</a:t>
            </a:r>
            <a:r>
              <a:rPr lang="en-US" sz="2800" dirty="0"/>
              <a:t> – Testing Actions</a:t>
            </a:r>
          </a:p>
        </p:txBody>
      </p:sp>
      <p:sp>
        <p:nvSpPr>
          <p:cNvPr id="2" name="Content Placeholder 1">
            <a:extLst>
              <a:ext uri="{FF2B5EF4-FFF2-40B4-BE49-F238E27FC236}">
                <a16:creationId xmlns:a16="http://schemas.microsoft.com/office/drawing/2014/main" id="{5D4F3A5A-7FD4-4288-BBD3-72B1158A0D8E}"/>
              </a:ext>
            </a:extLst>
          </p:cNvPr>
          <p:cNvSpPr>
            <a:spLocks noGrp="1"/>
          </p:cNvSpPr>
          <p:nvPr>
            <p:ph type="body" idx="1"/>
          </p:nvPr>
        </p:nvSpPr>
        <p:spPr>
          <a:xfrm>
            <a:off x="311702" y="953477"/>
            <a:ext cx="8487741" cy="3399692"/>
          </a:xfrm>
        </p:spPr>
        <p:txBody>
          <a:bodyPr numCol="2">
            <a:noAutofit/>
          </a:bodyPr>
          <a:lstStyle/>
          <a:p>
            <a:pPr marL="285750" indent="-285750"/>
            <a:r>
              <a:rPr lang="en-US" sz="1400" dirty="0"/>
              <a:t>Student Tests</a:t>
            </a:r>
          </a:p>
          <a:p>
            <a:pPr marL="628650" lvl="1" indent="-285750">
              <a:buFont typeface="Arial" panose="020B0604020202020204" pitchFamily="34" charset="0"/>
              <a:buChar char="•"/>
            </a:pPr>
            <a:r>
              <a:rPr lang="en-US" dirty="0">
                <a:latin typeface="+mn-lt"/>
              </a:rPr>
              <a:t>All tests assigned to students in the selected organization</a:t>
            </a:r>
          </a:p>
          <a:p>
            <a:pPr marL="628650" lvl="1" indent="-285750">
              <a:buFont typeface="Arial" panose="020B0604020202020204" pitchFamily="34" charset="0"/>
              <a:buChar char="•"/>
            </a:pPr>
            <a:r>
              <a:rPr lang="en-US" dirty="0">
                <a:latin typeface="+mn-lt"/>
              </a:rPr>
              <a:t>Edit student tests (PNP)</a:t>
            </a:r>
          </a:p>
          <a:p>
            <a:pPr marL="285750" indent="-285750"/>
            <a:r>
              <a:rPr lang="en-US" sz="1400" dirty="0"/>
              <a:t>Rejected Student Tests</a:t>
            </a:r>
          </a:p>
          <a:p>
            <a:pPr marL="628650" lvl="1" indent="-285750">
              <a:buFont typeface="Arial" panose="020B0604020202020204" pitchFamily="34" charset="0"/>
              <a:buChar char="•"/>
            </a:pPr>
            <a:r>
              <a:rPr lang="en-US" dirty="0">
                <a:latin typeface="+mn-lt"/>
              </a:rPr>
              <a:t>After testing for PBT and CoAlt only</a:t>
            </a:r>
          </a:p>
          <a:p>
            <a:pPr marL="628650" lvl="1" indent="-285750">
              <a:buFont typeface="Arial" panose="020B0604020202020204" pitchFamily="34" charset="0"/>
              <a:buChar char="•"/>
            </a:pPr>
            <a:r>
              <a:rPr lang="en-US" dirty="0">
                <a:latin typeface="+mn-lt"/>
              </a:rPr>
              <a:t>Resolve demographic mismatches for scanned test books</a:t>
            </a:r>
          </a:p>
          <a:p>
            <a:pPr marL="285750" indent="-285750"/>
            <a:r>
              <a:rPr lang="en-US" sz="1400" dirty="0"/>
              <a:t>Sessions</a:t>
            </a:r>
          </a:p>
          <a:p>
            <a:pPr marL="628650" lvl="1" indent="-285750">
              <a:buFont typeface="Arial" panose="020B0604020202020204" pitchFamily="34" charset="0"/>
              <a:buChar char="•"/>
            </a:pPr>
            <a:r>
              <a:rPr lang="en-US" dirty="0">
                <a:latin typeface="+mn-lt"/>
              </a:rPr>
              <a:t>Create and edit online test sessions</a:t>
            </a:r>
          </a:p>
          <a:p>
            <a:pPr marL="628650" lvl="1" indent="-285750">
              <a:buFont typeface="Arial" panose="020B0604020202020204" pitchFamily="34" charset="0"/>
              <a:buChar char="•"/>
            </a:pPr>
            <a:r>
              <a:rPr lang="en-US" dirty="0">
                <a:latin typeface="+mn-lt"/>
              </a:rPr>
              <a:t>Add students to sessions</a:t>
            </a:r>
          </a:p>
          <a:p>
            <a:pPr marL="628650" lvl="1" indent="-285750">
              <a:buFont typeface="Arial" panose="020B0604020202020204" pitchFamily="34" charset="0"/>
              <a:buChar char="•"/>
            </a:pPr>
            <a:r>
              <a:rPr lang="en-US" dirty="0">
                <a:latin typeface="+mn-lt"/>
              </a:rPr>
              <a:t>Lock all units for all tests in the selected organization</a:t>
            </a:r>
          </a:p>
          <a:p>
            <a:pPr marL="285750" indent="-285750"/>
            <a:r>
              <a:rPr lang="en-US" sz="1400" dirty="0"/>
              <a:t>Students in Sessions</a:t>
            </a:r>
          </a:p>
          <a:p>
            <a:pPr marL="628650" lvl="1" indent="-285750">
              <a:buFont typeface="Arial" panose="020B0604020202020204" pitchFamily="34" charset="0"/>
              <a:buChar char="•"/>
            </a:pPr>
            <a:r>
              <a:rPr lang="en-US" dirty="0">
                <a:latin typeface="+mn-lt"/>
              </a:rPr>
              <a:t>Print Student Testing Tickets and Session Rosters</a:t>
            </a:r>
          </a:p>
          <a:p>
            <a:pPr marL="628650" lvl="1" indent="-285750">
              <a:buFont typeface="Arial" panose="020B0604020202020204" pitchFamily="34" charset="0"/>
              <a:buChar char="•"/>
            </a:pPr>
            <a:r>
              <a:rPr lang="en-US" dirty="0">
                <a:latin typeface="+mn-lt"/>
              </a:rPr>
              <a:t>Verify special form assignment</a:t>
            </a:r>
          </a:p>
          <a:p>
            <a:pPr marL="628650" lvl="1" indent="-285750">
              <a:buFont typeface="Arial" panose="020B0604020202020204" pitchFamily="34" charset="0"/>
              <a:buChar char="•"/>
            </a:pPr>
            <a:r>
              <a:rPr lang="en-US" dirty="0">
                <a:latin typeface="+mn-lt"/>
              </a:rPr>
              <a:t>Manage live testing – start sessions, resume and unlock units, mark tests complete, move students between sessions</a:t>
            </a:r>
          </a:p>
          <a:p>
            <a:pPr marL="285750" indent="-285750"/>
            <a:endParaRPr lang="en-US" dirty="0"/>
          </a:p>
        </p:txBody>
      </p:sp>
      <p:sp>
        <p:nvSpPr>
          <p:cNvPr id="3" name="Slide Number Placeholder 2"/>
          <p:cNvSpPr>
            <a:spLocks noGrp="1"/>
          </p:cNvSpPr>
          <p:nvPr>
            <p:ph type="sldNum" idx="12"/>
          </p:nvPr>
        </p:nvSpPr>
        <p:spPr/>
        <p:txBody>
          <a:bodyPr>
            <a:normAutofit/>
          </a:bodyPr>
          <a:lstStyle/>
          <a:p>
            <a:fld id="{C479D5F6-EDCB-402A-AC08-4943A1820E8F}" type="slidenum">
              <a:rPr lang="en-US" smtClean="0"/>
              <a:pPr/>
              <a:t>52</a:t>
            </a:fld>
            <a:endParaRPr lang="en-US" dirty="0"/>
          </a:p>
        </p:txBody>
      </p:sp>
    </p:spTree>
    <p:extLst>
      <p:ext uri="{BB962C8B-B14F-4D97-AF65-F5344CB8AC3E}">
        <p14:creationId xmlns:p14="http://schemas.microsoft.com/office/powerpoint/2010/main" val="13490455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52171F-0EAC-4EB5-9B60-FC9E1523BC25}"/>
              </a:ext>
            </a:extLst>
          </p:cNvPr>
          <p:cNvSpPr>
            <a:spLocks noGrp="1"/>
          </p:cNvSpPr>
          <p:nvPr>
            <p:ph type="title"/>
          </p:nvPr>
        </p:nvSpPr>
        <p:spPr/>
        <p:txBody>
          <a:bodyPr>
            <a:normAutofit/>
          </a:bodyPr>
          <a:lstStyle/>
          <a:p>
            <a:r>
              <a:rPr lang="en-US" sz="2800" dirty="0" err="1"/>
              <a:t>PAnext</a:t>
            </a:r>
            <a:r>
              <a:rPr lang="en-US" sz="2800" dirty="0"/>
              <a:t> – Reports Actions</a:t>
            </a:r>
          </a:p>
        </p:txBody>
      </p:sp>
      <p:sp>
        <p:nvSpPr>
          <p:cNvPr id="2" name="Content Placeholder 1">
            <a:extLst>
              <a:ext uri="{FF2B5EF4-FFF2-40B4-BE49-F238E27FC236}">
                <a16:creationId xmlns:a16="http://schemas.microsoft.com/office/drawing/2014/main" id="{7B7E54FE-8665-4AC7-8D33-88056197303F}"/>
              </a:ext>
            </a:extLst>
          </p:cNvPr>
          <p:cNvSpPr>
            <a:spLocks noGrp="1"/>
          </p:cNvSpPr>
          <p:nvPr>
            <p:ph type="body" idx="1"/>
          </p:nvPr>
        </p:nvSpPr>
        <p:spPr>
          <a:xfrm>
            <a:off x="311702" y="976923"/>
            <a:ext cx="8487741" cy="3210352"/>
          </a:xfrm>
        </p:spPr>
        <p:txBody>
          <a:bodyPr>
            <a:noAutofit/>
          </a:bodyPr>
          <a:lstStyle/>
          <a:p>
            <a:pPr marL="285750" indent="-285750"/>
            <a:r>
              <a:rPr lang="en-US" sz="1400" dirty="0"/>
              <a:t>Operational Reports</a:t>
            </a:r>
          </a:p>
          <a:p>
            <a:pPr marL="628650" lvl="1" indent="-285750">
              <a:buFont typeface="Arial" panose="020B0604020202020204" pitchFamily="34" charset="0"/>
              <a:buChar char="•"/>
            </a:pPr>
            <a:r>
              <a:rPr lang="en-US" dirty="0">
                <a:latin typeface="+mn-lt"/>
              </a:rPr>
              <a:t>Run live reports on student data, online testing, orders, etc.</a:t>
            </a:r>
          </a:p>
          <a:p>
            <a:pPr marL="285750" indent="-285750"/>
            <a:r>
              <a:rPr lang="en-US" sz="1400" dirty="0"/>
              <a:t>Reporting Groups</a:t>
            </a:r>
          </a:p>
          <a:p>
            <a:pPr marL="628650" lvl="1" indent="-285750">
              <a:buFont typeface="Arial" panose="020B0604020202020204" pitchFamily="34" charset="0"/>
              <a:buChar char="•"/>
            </a:pPr>
            <a:r>
              <a:rPr lang="en-US" dirty="0">
                <a:latin typeface="+mn-lt"/>
              </a:rPr>
              <a:t>For OnDemand Reports</a:t>
            </a:r>
          </a:p>
          <a:p>
            <a:pPr marL="628650" lvl="1" indent="-285750">
              <a:buFont typeface="Arial" panose="020B0604020202020204" pitchFamily="34" charset="0"/>
              <a:buChar char="•"/>
            </a:pPr>
            <a:r>
              <a:rPr lang="en-US" dirty="0">
                <a:latin typeface="+mn-lt"/>
              </a:rPr>
              <a:t>Create and manage reporting groups of students</a:t>
            </a:r>
          </a:p>
          <a:p>
            <a:pPr marL="628650" lvl="1" indent="-285750">
              <a:buFont typeface="Arial" panose="020B0604020202020204" pitchFamily="34" charset="0"/>
              <a:buChar char="•"/>
            </a:pPr>
            <a:r>
              <a:rPr lang="en-US" dirty="0">
                <a:latin typeface="+mn-lt"/>
              </a:rPr>
              <a:t>Assign and remove users from reporting groups</a:t>
            </a:r>
          </a:p>
          <a:p>
            <a:pPr marL="285750" indent="-285750"/>
            <a:r>
              <a:rPr lang="en-US" sz="1400" dirty="0"/>
              <a:t>Published Reports</a:t>
            </a:r>
          </a:p>
          <a:p>
            <a:pPr marL="628650" lvl="1" indent="-285750">
              <a:buFont typeface="Arial" panose="020B0604020202020204" pitchFamily="34" charset="0"/>
              <a:buChar char="•"/>
            </a:pPr>
            <a:r>
              <a:rPr lang="en-US" dirty="0">
                <a:latin typeface="+mn-lt"/>
              </a:rPr>
              <a:t>After testing</a:t>
            </a:r>
          </a:p>
          <a:p>
            <a:pPr marL="628650" lvl="1" indent="-285750">
              <a:buFont typeface="Arial" panose="020B0604020202020204" pitchFamily="34" charset="0"/>
              <a:buChar char="•"/>
            </a:pPr>
            <a:r>
              <a:rPr lang="en-US" dirty="0">
                <a:latin typeface="+mn-lt"/>
              </a:rPr>
              <a:t>Results – data files and reports</a:t>
            </a:r>
          </a:p>
          <a:p>
            <a:pPr marL="285750" indent="-285750"/>
            <a:r>
              <a:rPr lang="en-US" sz="1400" dirty="0"/>
              <a:t>OnDemand Reports</a:t>
            </a:r>
          </a:p>
          <a:p>
            <a:pPr marL="628650" lvl="1" indent="-285750">
              <a:buFont typeface="Arial" panose="020B0604020202020204" pitchFamily="34" charset="0"/>
              <a:buChar char="•"/>
            </a:pPr>
            <a:r>
              <a:rPr lang="en-US" dirty="0">
                <a:latin typeface="+mn-lt"/>
              </a:rPr>
              <a:t>After testing</a:t>
            </a:r>
          </a:p>
          <a:p>
            <a:pPr marL="628650" lvl="1" indent="-285750">
              <a:buFont typeface="Arial" panose="020B0604020202020204" pitchFamily="34" charset="0"/>
              <a:buChar char="•"/>
            </a:pPr>
            <a:r>
              <a:rPr lang="en-US" dirty="0">
                <a:latin typeface="+mn-lt"/>
              </a:rPr>
              <a:t>Preliminary student performance results</a:t>
            </a:r>
          </a:p>
          <a:p>
            <a:pPr marL="628650" lvl="1" indent="-285750">
              <a:buFont typeface="Arial" panose="020B0604020202020204" pitchFamily="34" charset="0"/>
              <a:buChar char="•"/>
            </a:pPr>
            <a:r>
              <a:rPr lang="en-US" dirty="0">
                <a:latin typeface="+mn-lt"/>
              </a:rPr>
              <a:t>Comparative data not included (state-, district-, school-level)</a:t>
            </a:r>
          </a:p>
          <a:p>
            <a:pPr marL="285750" indent="-285750"/>
            <a:endParaRPr lang="en-US" sz="1400" dirty="0"/>
          </a:p>
        </p:txBody>
      </p:sp>
      <p:sp>
        <p:nvSpPr>
          <p:cNvPr id="3" name="Slide Number Placeholder 2"/>
          <p:cNvSpPr>
            <a:spLocks noGrp="1"/>
          </p:cNvSpPr>
          <p:nvPr>
            <p:ph type="sldNum" idx="12"/>
          </p:nvPr>
        </p:nvSpPr>
        <p:spPr/>
        <p:txBody>
          <a:bodyPr>
            <a:normAutofit/>
          </a:bodyPr>
          <a:lstStyle/>
          <a:p>
            <a:fld id="{C479D5F6-EDCB-402A-AC08-4943A1820E8F}" type="slidenum">
              <a:rPr lang="en-US" smtClean="0"/>
              <a:pPr/>
              <a:t>53</a:t>
            </a:fld>
            <a:endParaRPr lang="en-US" dirty="0"/>
          </a:p>
        </p:txBody>
      </p:sp>
    </p:spTree>
    <p:extLst>
      <p:ext uri="{BB962C8B-B14F-4D97-AF65-F5344CB8AC3E}">
        <p14:creationId xmlns:p14="http://schemas.microsoft.com/office/powerpoint/2010/main" val="24947763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52171F-0EAC-4EB5-9B60-FC9E1523BC25}"/>
              </a:ext>
            </a:extLst>
          </p:cNvPr>
          <p:cNvSpPr>
            <a:spLocks noGrp="1"/>
          </p:cNvSpPr>
          <p:nvPr>
            <p:ph type="title"/>
          </p:nvPr>
        </p:nvSpPr>
        <p:spPr/>
        <p:txBody>
          <a:bodyPr>
            <a:normAutofit/>
          </a:bodyPr>
          <a:lstStyle/>
          <a:p>
            <a:r>
              <a:rPr lang="en-US" sz="2800" dirty="0"/>
              <a:t>PAnext – Dashboards</a:t>
            </a:r>
          </a:p>
        </p:txBody>
      </p:sp>
      <p:sp>
        <p:nvSpPr>
          <p:cNvPr id="2" name="Content Placeholder 1">
            <a:extLst>
              <a:ext uri="{FF2B5EF4-FFF2-40B4-BE49-F238E27FC236}">
                <a16:creationId xmlns:a16="http://schemas.microsoft.com/office/drawing/2014/main" id="{7B7E54FE-8665-4AC7-8D33-88056197303F}"/>
              </a:ext>
            </a:extLst>
          </p:cNvPr>
          <p:cNvSpPr>
            <a:spLocks noGrp="1"/>
          </p:cNvSpPr>
          <p:nvPr>
            <p:ph type="body" idx="1"/>
          </p:nvPr>
        </p:nvSpPr>
        <p:spPr>
          <a:xfrm>
            <a:off x="311702" y="951500"/>
            <a:ext cx="8487741" cy="3235775"/>
          </a:xfrm>
        </p:spPr>
        <p:txBody>
          <a:bodyPr>
            <a:noAutofit/>
          </a:bodyPr>
          <a:lstStyle/>
          <a:p>
            <a:pPr marL="0" indent="0">
              <a:buNone/>
            </a:pPr>
            <a:r>
              <a:rPr lang="en-US" sz="1800" dirty="0"/>
              <a:t>Dashboards are available for users with DAC or SAC roles</a:t>
            </a:r>
          </a:p>
          <a:p>
            <a:endParaRPr lang="en-US" sz="1800" dirty="0"/>
          </a:p>
          <a:p>
            <a:r>
              <a:rPr lang="en-US" sz="1800" dirty="0"/>
              <a:t>Dashboards</a:t>
            </a:r>
          </a:p>
          <a:p>
            <a:pPr lvl="1"/>
            <a:r>
              <a:rPr lang="en-US" sz="1800" dirty="0">
                <a:latin typeface="+mn-lt"/>
              </a:rPr>
              <a:t>Session Status</a:t>
            </a:r>
          </a:p>
          <a:p>
            <a:pPr lvl="1"/>
            <a:r>
              <a:rPr lang="en-US" sz="1800" dirty="0">
                <a:latin typeface="+mn-lt"/>
              </a:rPr>
              <a:t>Test Status – Online </a:t>
            </a:r>
          </a:p>
          <a:p>
            <a:pPr lvl="1"/>
            <a:r>
              <a:rPr lang="en-US" sz="1800" dirty="0">
                <a:latin typeface="+mn-lt"/>
              </a:rPr>
              <a:t>Student Test Status by Subject</a:t>
            </a:r>
          </a:p>
          <a:p>
            <a:r>
              <a:rPr lang="en-US" sz="1800" dirty="0"/>
              <a:t>Users can customize settings</a:t>
            </a:r>
          </a:p>
          <a:p>
            <a:pPr lvl="1"/>
            <a:r>
              <a:rPr lang="en-US" sz="1800" dirty="0">
                <a:latin typeface="+mn-lt"/>
              </a:rPr>
              <a:t>Hide graphs</a:t>
            </a:r>
          </a:p>
          <a:p>
            <a:pPr lvl="1"/>
            <a:r>
              <a:rPr lang="en-US" sz="1800" dirty="0">
                <a:latin typeface="+mn-lt"/>
              </a:rPr>
              <a:t>Change graph type</a:t>
            </a:r>
          </a:p>
          <a:p>
            <a:pPr lvl="1"/>
            <a:endParaRPr lang="en-US" sz="1800" dirty="0">
              <a:latin typeface="+mn-lt"/>
            </a:endParaRPr>
          </a:p>
        </p:txBody>
      </p:sp>
      <p:sp>
        <p:nvSpPr>
          <p:cNvPr id="3" name="Slide Number Placeholder 2"/>
          <p:cNvSpPr>
            <a:spLocks noGrp="1"/>
          </p:cNvSpPr>
          <p:nvPr>
            <p:ph type="sldNum" idx="12"/>
          </p:nvPr>
        </p:nvSpPr>
        <p:spPr/>
        <p:txBody>
          <a:bodyPr>
            <a:normAutofit/>
          </a:bodyPr>
          <a:lstStyle/>
          <a:p>
            <a:fld id="{C479D5F6-EDCB-402A-AC08-4943A1820E8F}" type="slidenum">
              <a:rPr lang="en-US" smtClean="0"/>
              <a:pPr/>
              <a:t>54</a:t>
            </a:fld>
            <a:endParaRPr lang="en-US" dirty="0"/>
          </a:p>
        </p:txBody>
      </p:sp>
      <p:pic>
        <p:nvPicPr>
          <p:cNvPr id="6" name="Picture 5">
            <a:extLst>
              <a:ext uri="{FF2B5EF4-FFF2-40B4-BE49-F238E27FC236}">
                <a16:creationId xmlns:a16="http://schemas.microsoft.com/office/drawing/2014/main" id="{A67D5FA1-0A57-40D2-8DF6-9C60877376AC}"/>
              </a:ext>
            </a:extLst>
          </p:cNvPr>
          <p:cNvPicPr>
            <a:picLocks noChangeAspect="1"/>
          </p:cNvPicPr>
          <p:nvPr/>
        </p:nvPicPr>
        <p:blipFill>
          <a:blip r:embed="rId2"/>
          <a:stretch>
            <a:fillRect/>
          </a:stretch>
        </p:blipFill>
        <p:spPr>
          <a:xfrm>
            <a:off x="4021549" y="1529238"/>
            <a:ext cx="2068561" cy="938557"/>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D7E992DC-FA90-4D9A-82F7-739E653DF5F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15280" y="0"/>
            <a:ext cx="2295504" cy="1534733"/>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11A7E171-B576-46F5-97EA-7E51D3A2457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25484" y="3379849"/>
            <a:ext cx="2295505" cy="1534684"/>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31854362-E654-4517-B99C-BC0A4C0DE74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624377" y="1714908"/>
            <a:ext cx="2296612" cy="1484766"/>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1DE7C404-4D98-4E49-BD0C-1FC36DBB102D}"/>
              </a:ext>
            </a:extLst>
          </p:cNvPr>
          <p:cNvPicPr>
            <a:picLocks noChangeAspect="1"/>
          </p:cNvPicPr>
          <p:nvPr/>
        </p:nvPicPr>
        <p:blipFill>
          <a:blip r:embed="rId6"/>
          <a:stretch>
            <a:fillRect/>
          </a:stretch>
        </p:blipFill>
        <p:spPr>
          <a:xfrm>
            <a:off x="4253250" y="3104039"/>
            <a:ext cx="1605158" cy="107398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14457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900A3-9F62-48A6-8A73-FBEF16DF0DAE}"/>
              </a:ext>
            </a:extLst>
          </p:cNvPr>
          <p:cNvSpPr>
            <a:spLocks noGrp="1"/>
          </p:cNvSpPr>
          <p:nvPr>
            <p:ph type="title"/>
          </p:nvPr>
        </p:nvSpPr>
        <p:spPr/>
        <p:txBody>
          <a:bodyPr>
            <a:normAutofit/>
          </a:bodyPr>
          <a:lstStyle/>
          <a:p>
            <a:r>
              <a:rPr lang="en-US" sz="2800" dirty="0"/>
              <a:t>PAnext Training Modules</a:t>
            </a:r>
          </a:p>
        </p:txBody>
      </p:sp>
      <p:sp>
        <p:nvSpPr>
          <p:cNvPr id="3" name="Content Placeholder 2">
            <a:extLst>
              <a:ext uri="{FF2B5EF4-FFF2-40B4-BE49-F238E27FC236}">
                <a16:creationId xmlns:a16="http://schemas.microsoft.com/office/drawing/2014/main" id="{0108899C-A8A8-4ACD-BC5D-91ADF93268A6}"/>
              </a:ext>
            </a:extLst>
          </p:cNvPr>
          <p:cNvSpPr>
            <a:spLocks noGrp="1"/>
          </p:cNvSpPr>
          <p:nvPr>
            <p:ph type="body" idx="1"/>
          </p:nvPr>
        </p:nvSpPr>
        <p:spPr>
          <a:xfrm>
            <a:off x="311702" y="1152475"/>
            <a:ext cx="5303863" cy="3034800"/>
          </a:xfrm>
        </p:spPr>
        <p:txBody>
          <a:bodyPr>
            <a:normAutofit/>
          </a:bodyPr>
          <a:lstStyle/>
          <a:p>
            <a:r>
              <a:rPr lang="en-US" sz="1800" b="1" dirty="0"/>
              <a:t>Reminder</a:t>
            </a:r>
            <a:r>
              <a:rPr lang="en-US" sz="1800" dirty="0"/>
              <a:t>: PAnext is used for student test data management (and accessing results) for both online and paper-based testing</a:t>
            </a:r>
          </a:p>
          <a:p>
            <a:r>
              <a:rPr lang="en-US" sz="1800" dirty="0"/>
              <a:t>Short training modules are available for different PAnext activities</a:t>
            </a:r>
          </a:p>
        </p:txBody>
      </p:sp>
      <p:sp>
        <p:nvSpPr>
          <p:cNvPr id="4" name="Slide Number Placeholder 3">
            <a:extLst>
              <a:ext uri="{FF2B5EF4-FFF2-40B4-BE49-F238E27FC236}">
                <a16:creationId xmlns:a16="http://schemas.microsoft.com/office/drawing/2014/main" id="{8FC7273A-F1DD-484F-A9D2-BC929CB2434C}"/>
              </a:ext>
            </a:extLst>
          </p:cNvPr>
          <p:cNvSpPr>
            <a:spLocks noGrp="1"/>
          </p:cNvSpPr>
          <p:nvPr>
            <p:ph type="sldNum" idx="12"/>
          </p:nvPr>
        </p:nvSpPr>
        <p:spPr/>
        <p:txBody>
          <a:bodyPr>
            <a:normAutofit/>
          </a:bodyPr>
          <a:lstStyle/>
          <a:p>
            <a:fld id="{C479D5F6-EDCB-402A-AC08-4943A1820E8F}" type="slidenum">
              <a:rPr lang="en-US" smtClean="0"/>
              <a:pPr/>
              <a:t>55</a:t>
            </a:fld>
            <a:endParaRPr lang="en-US" dirty="0"/>
          </a:p>
        </p:txBody>
      </p:sp>
      <p:grpSp>
        <p:nvGrpSpPr>
          <p:cNvPr id="9" name="Group 8">
            <a:extLst>
              <a:ext uri="{FF2B5EF4-FFF2-40B4-BE49-F238E27FC236}">
                <a16:creationId xmlns:a16="http://schemas.microsoft.com/office/drawing/2014/main" id="{B59DA59F-AAB0-4FB3-9640-61837AA25144}"/>
              </a:ext>
            </a:extLst>
          </p:cNvPr>
          <p:cNvGrpSpPr/>
          <p:nvPr/>
        </p:nvGrpSpPr>
        <p:grpSpPr>
          <a:xfrm>
            <a:off x="5615565" y="78300"/>
            <a:ext cx="3489921" cy="4269100"/>
            <a:chOff x="198606" y="0"/>
            <a:chExt cx="5753673" cy="6858000"/>
          </a:xfrm>
        </p:grpSpPr>
        <p:pic>
          <p:nvPicPr>
            <p:cNvPr id="6" name="Picture 5">
              <a:extLst>
                <a:ext uri="{FF2B5EF4-FFF2-40B4-BE49-F238E27FC236}">
                  <a16:creationId xmlns:a16="http://schemas.microsoft.com/office/drawing/2014/main" id="{9759C867-504C-406F-9BF2-A814CADE3F34}"/>
                </a:ext>
              </a:extLst>
            </p:cNvPr>
            <p:cNvPicPr>
              <a:picLocks noChangeAspect="1"/>
            </p:cNvPicPr>
            <p:nvPr/>
          </p:nvPicPr>
          <p:blipFill rotWithShape="1">
            <a:blip r:embed="rId2">
              <a:alphaModFix amt="35000"/>
            </a:blip>
            <a:srcRect r="34219"/>
            <a:stretch/>
          </p:blipFill>
          <p:spPr>
            <a:xfrm>
              <a:off x="198606" y="0"/>
              <a:ext cx="5753673" cy="6858000"/>
            </a:xfrm>
            <a:prstGeom prst="rect">
              <a:avLst/>
            </a:prstGeom>
          </p:spPr>
        </p:pic>
        <p:pic>
          <p:nvPicPr>
            <p:cNvPr id="8" name="Picture 7">
              <a:extLst>
                <a:ext uri="{FF2B5EF4-FFF2-40B4-BE49-F238E27FC236}">
                  <a16:creationId xmlns:a16="http://schemas.microsoft.com/office/drawing/2014/main" id="{DC9C7BB8-93A6-43FA-835E-8996AD2D8AE9}"/>
                </a:ext>
              </a:extLst>
            </p:cNvPr>
            <p:cNvPicPr>
              <a:picLocks noChangeAspect="1"/>
            </p:cNvPicPr>
            <p:nvPr/>
          </p:nvPicPr>
          <p:blipFill rotWithShape="1">
            <a:blip r:embed="rId3"/>
            <a:srcRect b="2764"/>
            <a:stretch/>
          </p:blipFill>
          <p:spPr>
            <a:xfrm>
              <a:off x="328365" y="4318765"/>
              <a:ext cx="4144216" cy="2539235"/>
            </a:xfrm>
            <a:prstGeom prst="rect">
              <a:avLst/>
            </a:prstGeom>
          </p:spPr>
        </p:pic>
      </p:grpSp>
      <p:sp>
        <p:nvSpPr>
          <p:cNvPr id="10" name="Arrow: Bent 9">
            <a:extLst>
              <a:ext uri="{FF2B5EF4-FFF2-40B4-BE49-F238E27FC236}">
                <a16:creationId xmlns:a16="http://schemas.microsoft.com/office/drawing/2014/main" id="{492D2BC5-B014-49FC-8994-7830562F5F46}"/>
              </a:ext>
            </a:extLst>
          </p:cNvPr>
          <p:cNvSpPr/>
          <p:nvPr/>
        </p:nvSpPr>
        <p:spPr>
          <a:xfrm flipV="1">
            <a:off x="2930769" y="2844800"/>
            <a:ext cx="2645443" cy="1146224"/>
          </a:xfrm>
          <a:prstGeom prst="bentArrow">
            <a:avLst>
              <a:gd name="adj1" fmla="val 39951"/>
              <a:gd name="adj2" fmla="val 50000"/>
              <a:gd name="adj3" fmla="val 50000"/>
              <a:gd name="adj4" fmla="val 4375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050" dirty="0">
              <a:solidFill>
                <a:schemeClr val="tx1"/>
              </a:solidFill>
            </a:endParaRPr>
          </a:p>
        </p:txBody>
      </p:sp>
      <p:sp>
        <p:nvSpPr>
          <p:cNvPr id="7" name="Diagonal Stripe 6">
            <a:hlinkClick r:id="rId4"/>
            <a:extLst>
              <a:ext uri="{FF2B5EF4-FFF2-40B4-BE49-F238E27FC236}">
                <a16:creationId xmlns:a16="http://schemas.microsoft.com/office/drawing/2014/main" id="{B37F4457-4EF5-C96C-8975-D70BB4BB7C61}"/>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600" b="1" kern="0" dirty="0">
                <a:solidFill>
                  <a:prstClr val="black"/>
                </a:solidFill>
                <a:latin typeface="+mn-lt"/>
                <a:ea typeface="Roboto" panose="02000000000000000000" pitchFamily="2" charset="0"/>
                <a:cs typeface="Roboto" panose="02000000000000000000" pitchFamily="2" charset="0"/>
              </a:rPr>
              <a:t>Training Modules</a:t>
            </a:r>
          </a:p>
        </p:txBody>
      </p:sp>
    </p:spTree>
    <p:extLst>
      <p:ext uri="{BB962C8B-B14F-4D97-AF65-F5344CB8AC3E}">
        <p14:creationId xmlns:p14="http://schemas.microsoft.com/office/powerpoint/2010/main" val="11006221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25"/>
          <p:cNvSpPr txBox="1">
            <a:spLocks noGrp="1"/>
          </p:cNvSpPr>
          <p:nvPr>
            <p:ph type="title"/>
          </p:nvPr>
        </p:nvSpPr>
        <p:spPr>
          <a:prstGeom prst="rect">
            <a:avLst/>
          </a:prstGeom>
          <a:solidFill>
            <a:srgbClr val="488BC9"/>
          </a:solidFill>
          <a:ln>
            <a:noFill/>
          </a:ln>
        </p:spPr>
        <p:txBody>
          <a:bodyPr spcFirstLastPara="1" wrap="square" lIns="91425" tIns="91425" rIns="91425" bIns="91425" anchor="t" anchorCtr="0">
            <a:normAutofit/>
          </a:bodyPr>
          <a:lstStyle/>
          <a:p>
            <a:r>
              <a:rPr lang="en-US" dirty="0"/>
              <a:t>Before Testing</a:t>
            </a:r>
            <a:endParaRPr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E9166-F8D0-4327-A0D6-1BB30EE0D2C2}"/>
              </a:ext>
            </a:extLst>
          </p:cNvPr>
          <p:cNvSpPr>
            <a:spLocks noGrp="1"/>
          </p:cNvSpPr>
          <p:nvPr>
            <p:ph type="title"/>
          </p:nvPr>
        </p:nvSpPr>
        <p:spPr/>
        <p:txBody>
          <a:bodyPr>
            <a:normAutofit/>
          </a:bodyPr>
          <a:lstStyle/>
          <a:p>
            <a:r>
              <a:rPr lang="en-US" sz="2800" dirty="0"/>
              <a:t>Annual Training Requirement</a:t>
            </a:r>
          </a:p>
        </p:txBody>
      </p:sp>
      <p:sp>
        <p:nvSpPr>
          <p:cNvPr id="5" name="Content Placeholder 4">
            <a:extLst>
              <a:ext uri="{FF2B5EF4-FFF2-40B4-BE49-F238E27FC236}">
                <a16:creationId xmlns:a16="http://schemas.microsoft.com/office/drawing/2014/main" id="{04B73BA9-558E-4C63-874B-BB53E5CF9DD0}"/>
              </a:ext>
            </a:extLst>
          </p:cNvPr>
          <p:cNvSpPr>
            <a:spLocks noGrp="1"/>
          </p:cNvSpPr>
          <p:nvPr>
            <p:ph type="body" idx="1"/>
          </p:nvPr>
        </p:nvSpPr>
        <p:spPr/>
        <p:txBody>
          <a:bodyPr>
            <a:normAutofit/>
          </a:bodyPr>
          <a:lstStyle/>
          <a:p>
            <a:pPr marL="0" indent="0">
              <a:lnSpc>
                <a:spcPct val="100000"/>
              </a:lnSpc>
              <a:spcBef>
                <a:spcPts val="450"/>
              </a:spcBef>
              <a:spcAft>
                <a:spcPts val="450"/>
              </a:spcAft>
              <a:buNone/>
              <a:defRPr/>
            </a:pPr>
            <a:r>
              <a:rPr lang="en-US" sz="1800" u="sng" dirty="0">
                <a:solidFill>
                  <a:srgbClr val="000000"/>
                </a:solidFill>
              </a:rPr>
              <a:t>Everyone</a:t>
            </a:r>
            <a:r>
              <a:rPr lang="en-US" sz="1800" dirty="0">
                <a:solidFill>
                  <a:srgbClr val="000000"/>
                </a:solidFill>
              </a:rPr>
              <a:t> involved in CMAS math, ELA/CSLA, science, and social studies administration must complete training </a:t>
            </a:r>
            <a:r>
              <a:rPr lang="en-US" sz="1800" u="sng" dirty="0">
                <a:solidFill>
                  <a:srgbClr val="000000"/>
                </a:solidFill>
              </a:rPr>
              <a:t>each year</a:t>
            </a:r>
          </a:p>
          <a:p>
            <a:pPr marL="435769">
              <a:lnSpc>
                <a:spcPct val="100000"/>
              </a:lnSpc>
              <a:spcBef>
                <a:spcPts val="450"/>
              </a:spcBef>
              <a:spcAft>
                <a:spcPts val="450"/>
              </a:spcAft>
              <a:defRPr/>
            </a:pPr>
            <a:r>
              <a:rPr lang="en-US" sz="1800" dirty="0">
                <a:solidFill>
                  <a:srgbClr val="000000"/>
                </a:solidFill>
              </a:rPr>
              <a:t>Includes DACs, SACs, Test Administrators, technology personnel, and any other school or district staff involved in administration</a:t>
            </a:r>
            <a:endParaRPr lang="en-US" sz="1800" u="sng" dirty="0">
              <a:solidFill>
                <a:srgbClr val="000000"/>
              </a:solidFill>
            </a:endParaRPr>
          </a:p>
          <a:p>
            <a:pPr marL="435769">
              <a:lnSpc>
                <a:spcPct val="100000"/>
              </a:lnSpc>
              <a:spcBef>
                <a:spcPts val="450"/>
              </a:spcBef>
              <a:spcAft>
                <a:spcPts val="450"/>
              </a:spcAft>
              <a:defRPr/>
            </a:pPr>
            <a:r>
              <a:rPr lang="en-US" sz="1800" dirty="0">
                <a:solidFill>
                  <a:srgbClr val="000000"/>
                </a:solidFill>
              </a:rPr>
              <a:t>DACs and SACs are responsible for ensuring all individuals involved in test administration and/or handling secure materials receive training and sign the </a:t>
            </a:r>
            <a:r>
              <a:rPr lang="en-US" sz="1800" i="1" dirty="0">
                <a:solidFill>
                  <a:srgbClr val="000000"/>
                </a:solidFill>
              </a:rPr>
              <a:t>CMAS and </a:t>
            </a:r>
            <a:r>
              <a:rPr lang="en-US" sz="1800" i="1" dirty="0" err="1">
                <a:solidFill>
                  <a:srgbClr val="000000"/>
                </a:solidFill>
              </a:rPr>
              <a:t>CoAlt</a:t>
            </a:r>
            <a:r>
              <a:rPr lang="en-US" sz="1800" i="1" dirty="0">
                <a:solidFill>
                  <a:srgbClr val="000000"/>
                </a:solidFill>
              </a:rPr>
              <a:t> Security Agreement</a:t>
            </a:r>
            <a:r>
              <a:rPr lang="en-US" sz="1800" dirty="0">
                <a:solidFill>
                  <a:srgbClr val="000000"/>
                </a:solidFill>
              </a:rPr>
              <a:t> </a:t>
            </a:r>
          </a:p>
          <a:p>
            <a:endParaRPr lang="en-US" sz="1800" dirty="0"/>
          </a:p>
          <a:p>
            <a:endParaRPr lang="en-US" sz="1800" dirty="0"/>
          </a:p>
        </p:txBody>
      </p:sp>
      <p:sp>
        <p:nvSpPr>
          <p:cNvPr id="4" name="Title 3">
            <a:extLst>
              <a:ext uri="{FF2B5EF4-FFF2-40B4-BE49-F238E27FC236}">
                <a16:creationId xmlns:a16="http://schemas.microsoft.com/office/drawing/2014/main" id="{ACDF9E96-1522-5449-41FC-B1287852ABC6}"/>
              </a:ext>
            </a:extLst>
          </p:cNvPr>
          <p:cNvSpPr>
            <a:spLocks noGrp="1"/>
          </p:cNvSpPr>
          <p:nvPr>
            <p:ph type="title" idx="2"/>
          </p:nvPr>
        </p:nvSpPr>
        <p:spPr>
          <a:xfrm>
            <a:off x="2610680" y="4357604"/>
            <a:ext cx="3889783" cy="271492"/>
          </a:xfrm>
        </p:spPr>
        <p:txBody>
          <a:bodyPr anchor="ctr"/>
          <a:lstStyle/>
          <a:p>
            <a:pPr algn="ctr"/>
            <a:r>
              <a:rPr lang="en-US" sz="1200" dirty="0">
                <a:latin typeface="+mn-lt"/>
              </a:rPr>
              <a:t>Refer to the </a:t>
            </a:r>
            <a:r>
              <a:rPr lang="en-US" sz="1200" i="1" dirty="0">
                <a:latin typeface="+mn-lt"/>
              </a:rPr>
              <a:t>State Assessment Training Requirements</a:t>
            </a:r>
            <a:endParaRPr lang="en-US" sz="1200" dirty="0">
              <a:latin typeface="+mn-lt"/>
            </a:endParaRPr>
          </a:p>
        </p:txBody>
      </p:sp>
      <p:sp>
        <p:nvSpPr>
          <p:cNvPr id="3" name="Slide Number Placeholder 2">
            <a:extLst>
              <a:ext uri="{FF2B5EF4-FFF2-40B4-BE49-F238E27FC236}">
                <a16:creationId xmlns:a16="http://schemas.microsoft.com/office/drawing/2014/main" id="{632A3342-B885-4474-9F95-D601D9F92AAB}"/>
              </a:ext>
            </a:extLst>
          </p:cNvPr>
          <p:cNvSpPr>
            <a:spLocks noGrp="1"/>
          </p:cNvSpPr>
          <p:nvPr>
            <p:ph type="sldNum" idx="12"/>
          </p:nvPr>
        </p:nvSpPr>
        <p:spPr/>
        <p:txBody>
          <a:bodyPr>
            <a:normAutofit/>
          </a:bodyPr>
          <a:lstStyle/>
          <a:p>
            <a:fld id="{C479D5F6-EDCB-402A-AC08-4943A1820E8F}" type="slidenum">
              <a:rPr lang="en-US" smtClean="0"/>
              <a:pPr/>
              <a:t>57</a:t>
            </a:fld>
            <a:endParaRPr lang="en-US" dirty="0"/>
          </a:p>
        </p:txBody>
      </p:sp>
      <p:sp>
        <p:nvSpPr>
          <p:cNvPr id="7" name="Diagonal Stripe 6">
            <a:hlinkClick r:id="rId2"/>
            <a:extLst>
              <a:ext uri="{FF2B5EF4-FFF2-40B4-BE49-F238E27FC236}">
                <a16:creationId xmlns:a16="http://schemas.microsoft.com/office/drawing/2014/main" id="{2A3054DD-F6C1-5364-D941-4E2DD02D3FE7}"/>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b="1" kern="0" dirty="0">
                <a:solidFill>
                  <a:prstClr val="black"/>
                </a:solidFill>
                <a:latin typeface="+mn-lt"/>
                <a:ea typeface="Roboto" panose="02000000000000000000" pitchFamily="2" charset="0"/>
                <a:cs typeface="Roboto" panose="02000000000000000000" pitchFamily="2" charset="0"/>
              </a:rPr>
              <a:t>Training Requirement</a:t>
            </a:r>
          </a:p>
        </p:txBody>
      </p:sp>
    </p:spTree>
    <p:extLst>
      <p:ext uri="{BB962C8B-B14F-4D97-AF65-F5344CB8AC3E}">
        <p14:creationId xmlns:p14="http://schemas.microsoft.com/office/powerpoint/2010/main" val="17011957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DB84F-2391-4365-BFAC-A3990FF476B0}"/>
              </a:ext>
            </a:extLst>
          </p:cNvPr>
          <p:cNvSpPr>
            <a:spLocks noGrp="1"/>
          </p:cNvSpPr>
          <p:nvPr>
            <p:ph type="title"/>
          </p:nvPr>
        </p:nvSpPr>
        <p:spPr/>
        <p:txBody>
          <a:bodyPr>
            <a:normAutofit/>
          </a:bodyPr>
          <a:lstStyle/>
          <a:p>
            <a:r>
              <a:rPr lang="en-US" sz="2800" dirty="0"/>
              <a:t>Training</a:t>
            </a:r>
          </a:p>
        </p:txBody>
      </p:sp>
      <p:sp>
        <p:nvSpPr>
          <p:cNvPr id="5" name="Content Placeholder 4">
            <a:extLst>
              <a:ext uri="{FF2B5EF4-FFF2-40B4-BE49-F238E27FC236}">
                <a16:creationId xmlns:a16="http://schemas.microsoft.com/office/drawing/2014/main" id="{D3746148-412D-4E74-A1A3-CA7E9C98E6E1}"/>
              </a:ext>
            </a:extLst>
          </p:cNvPr>
          <p:cNvSpPr>
            <a:spLocks noGrp="1"/>
          </p:cNvSpPr>
          <p:nvPr>
            <p:ph type="body" idx="1"/>
          </p:nvPr>
        </p:nvSpPr>
        <p:spPr>
          <a:xfrm>
            <a:off x="311702" y="953476"/>
            <a:ext cx="8487741" cy="3393923"/>
          </a:xfrm>
        </p:spPr>
        <p:txBody>
          <a:bodyPr>
            <a:noAutofit/>
          </a:bodyPr>
          <a:lstStyle/>
          <a:p>
            <a:pPr marL="285750" indent="-285750">
              <a:buClr>
                <a:sysClr val="windowText" lastClr="000000"/>
              </a:buClr>
              <a:defRPr/>
            </a:pPr>
            <a:r>
              <a:rPr lang="en-US" sz="1500" dirty="0">
                <a:solidFill>
                  <a:srgbClr val="000000"/>
                </a:solidFill>
              </a:rPr>
              <a:t>Comprehensive training must include:</a:t>
            </a:r>
          </a:p>
          <a:p>
            <a:pPr lvl="1">
              <a:buClr>
                <a:sysClr val="windowText" lastClr="000000"/>
              </a:buClr>
              <a:buFont typeface="Arial" panose="020B0604020202020204" pitchFamily="34" charset="0"/>
              <a:buChar char="•"/>
              <a:defRPr/>
            </a:pPr>
            <a:r>
              <a:rPr lang="en-US" sz="1500" dirty="0">
                <a:solidFill>
                  <a:srgbClr val="000000"/>
                </a:solidFill>
                <a:latin typeface="+mn-lt"/>
              </a:rPr>
              <a:t>Test Security</a:t>
            </a:r>
          </a:p>
          <a:p>
            <a:pPr lvl="1">
              <a:buClr>
                <a:sysClr val="windowText" lastClr="000000"/>
              </a:buClr>
              <a:buFont typeface="Arial" panose="020B0604020202020204" pitchFamily="34" charset="0"/>
              <a:buChar char="•"/>
              <a:defRPr/>
            </a:pPr>
            <a:r>
              <a:rPr lang="en-US" sz="1500" dirty="0">
                <a:solidFill>
                  <a:srgbClr val="000000"/>
                </a:solidFill>
                <a:latin typeface="+mn-lt"/>
              </a:rPr>
              <a:t>Standardized Test Environment</a:t>
            </a:r>
          </a:p>
          <a:p>
            <a:pPr lvl="1">
              <a:buClr>
                <a:sysClr val="windowText" lastClr="000000"/>
              </a:buClr>
              <a:buFont typeface="Arial" panose="020B0604020202020204" pitchFamily="34" charset="0"/>
              <a:buChar char="•"/>
              <a:defRPr/>
            </a:pPr>
            <a:r>
              <a:rPr lang="en-US" sz="1500" dirty="0">
                <a:solidFill>
                  <a:srgbClr val="000000"/>
                </a:solidFill>
                <a:latin typeface="+mn-lt"/>
              </a:rPr>
              <a:t>Test Administration</a:t>
            </a:r>
          </a:p>
          <a:p>
            <a:pPr lvl="1">
              <a:buClr>
                <a:sysClr val="windowText" lastClr="000000"/>
              </a:buClr>
              <a:buFont typeface="Arial" panose="020B0604020202020204" pitchFamily="34" charset="0"/>
              <a:buChar char="•"/>
              <a:defRPr/>
            </a:pPr>
            <a:r>
              <a:rPr lang="en-US" sz="1500" dirty="0">
                <a:solidFill>
                  <a:srgbClr val="000000"/>
                </a:solidFill>
                <a:latin typeface="+mn-lt"/>
              </a:rPr>
              <a:t>Test Session Management (for appropriate personnel)</a:t>
            </a:r>
          </a:p>
          <a:p>
            <a:pPr lvl="1">
              <a:buClr>
                <a:sysClr val="windowText" lastClr="000000"/>
              </a:buClr>
              <a:buFont typeface="Arial" panose="020B0604020202020204" pitchFamily="34" charset="0"/>
              <a:buChar char="•"/>
              <a:defRPr/>
            </a:pPr>
            <a:r>
              <a:rPr lang="en-US" sz="1500" dirty="0">
                <a:solidFill>
                  <a:srgbClr val="000000"/>
                </a:solidFill>
                <a:latin typeface="+mn-lt"/>
              </a:rPr>
              <a:t>Test Administrator Role vs. Teacher Role</a:t>
            </a:r>
          </a:p>
          <a:p>
            <a:pPr lvl="1">
              <a:buClr>
                <a:sysClr val="windowText" lastClr="000000"/>
              </a:buClr>
              <a:buFont typeface="Arial" panose="020B0604020202020204" pitchFamily="34" charset="0"/>
              <a:buChar char="•"/>
              <a:defRPr/>
            </a:pPr>
            <a:r>
              <a:rPr lang="en-US" sz="1500" dirty="0">
                <a:solidFill>
                  <a:srgbClr val="000000"/>
                </a:solidFill>
                <a:latin typeface="+mn-lt"/>
              </a:rPr>
              <a:t>Opportunity for personnel to ask questions</a:t>
            </a:r>
          </a:p>
          <a:p>
            <a:pPr lvl="1">
              <a:buClr>
                <a:sysClr val="windowText" lastClr="000000"/>
              </a:buClr>
              <a:buFont typeface="Arial" panose="020B0604020202020204" pitchFamily="34" charset="0"/>
              <a:buChar char="•"/>
              <a:defRPr/>
            </a:pPr>
            <a:endParaRPr lang="en-US" sz="1500" dirty="0">
              <a:solidFill>
                <a:srgbClr val="000000"/>
              </a:solidFill>
              <a:latin typeface="+mn-lt"/>
            </a:endParaRPr>
          </a:p>
          <a:p>
            <a:pPr marL="285750" indent="-285750">
              <a:buClr>
                <a:sysClr val="windowText" lastClr="000000"/>
              </a:buClr>
              <a:defRPr/>
            </a:pPr>
            <a:r>
              <a:rPr lang="en-US" sz="1500" dirty="0">
                <a:solidFill>
                  <a:srgbClr val="000000"/>
                </a:solidFill>
              </a:rPr>
              <a:t>CDE provides a basic PPT that districts may update and use for Test Administrator trainings</a:t>
            </a:r>
          </a:p>
          <a:p>
            <a:pPr lvl="1">
              <a:buClr>
                <a:sysClr val="windowText" lastClr="000000"/>
              </a:buClr>
              <a:buFont typeface="Arial" panose="020B0604020202020204" pitchFamily="34" charset="0"/>
              <a:buChar char="•"/>
              <a:defRPr/>
            </a:pPr>
            <a:r>
              <a:rPr lang="en-US" sz="1500" dirty="0">
                <a:solidFill>
                  <a:srgbClr val="000000"/>
                </a:solidFill>
                <a:latin typeface="+mn-lt"/>
              </a:rPr>
              <a:t>Typically available in January</a:t>
            </a:r>
          </a:p>
          <a:p>
            <a:pPr lvl="1">
              <a:buClr>
                <a:sysClr val="windowText" lastClr="000000"/>
              </a:buClr>
              <a:buFont typeface="Arial" panose="020B0604020202020204" pitchFamily="34" charset="0"/>
              <a:buChar char="•"/>
              <a:defRPr/>
            </a:pPr>
            <a:r>
              <a:rPr lang="en-US" sz="1500" dirty="0">
                <a:solidFill>
                  <a:srgbClr val="000000"/>
                </a:solidFill>
                <a:latin typeface="+mn-lt"/>
              </a:rPr>
              <a:t>There are separate PPTs for CBT and PBT</a:t>
            </a:r>
          </a:p>
          <a:p>
            <a:pPr lvl="1">
              <a:buClr>
                <a:sysClr val="windowText" lastClr="000000"/>
              </a:buClr>
              <a:buFont typeface="Arial" panose="020B0604020202020204" pitchFamily="34" charset="0"/>
              <a:buChar char="•"/>
              <a:defRPr/>
            </a:pPr>
            <a:r>
              <a:rPr lang="en-US" sz="1500" dirty="0">
                <a:solidFill>
                  <a:srgbClr val="000000"/>
                </a:solidFill>
                <a:latin typeface="+mn-lt"/>
              </a:rPr>
              <a:t>Districts need to add district-specific instructions </a:t>
            </a:r>
          </a:p>
          <a:p>
            <a:pPr marL="285750" indent="-285750"/>
            <a:endParaRPr lang="en-US" sz="1500" dirty="0"/>
          </a:p>
        </p:txBody>
      </p:sp>
      <p:sp>
        <p:nvSpPr>
          <p:cNvPr id="3" name="Slide Number Placeholder 2">
            <a:extLst>
              <a:ext uri="{FF2B5EF4-FFF2-40B4-BE49-F238E27FC236}">
                <a16:creationId xmlns:a16="http://schemas.microsoft.com/office/drawing/2014/main" id="{DC304E8B-64D4-4520-BD31-8E5DA681C8C8}"/>
              </a:ext>
            </a:extLst>
          </p:cNvPr>
          <p:cNvSpPr>
            <a:spLocks noGrp="1"/>
          </p:cNvSpPr>
          <p:nvPr>
            <p:ph type="sldNum" idx="12"/>
          </p:nvPr>
        </p:nvSpPr>
        <p:spPr/>
        <p:txBody>
          <a:bodyPr>
            <a:normAutofit/>
          </a:bodyPr>
          <a:lstStyle/>
          <a:p>
            <a:fld id="{C479D5F6-EDCB-402A-AC08-4943A1820E8F}" type="slidenum">
              <a:rPr lang="en-US" smtClean="0"/>
              <a:pPr/>
              <a:t>58</a:t>
            </a:fld>
            <a:endParaRPr lang="en-US" dirty="0"/>
          </a:p>
        </p:txBody>
      </p:sp>
    </p:spTree>
    <p:extLst>
      <p:ext uri="{BB962C8B-B14F-4D97-AF65-F5344CB8AC3E}">
        <p14:creationId xmlns:p14="http://schemas.microsoft.com/office/powerpoint/2010/main" val="28372259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DB84F-2391-4365-BFAC-A3990FF476B0}"/>
              </a:ext>
            </a:extLst>
          </p:cNvPr>
          <p:cNvSpPr>
            <a:spLocks noGrp="1"/>
          </p:cNvSpPr>
          <p:nvPr>
            <p:ph type="title"/>
          </p:nvPr>
        </p:nvSpPr>
        <p:spPr/>
        <p:txBody>
          <a:bodyPr>
            <a:normAutofit/>
          </a:bodyPr>
          <a:lstStyle/>
          <a:p>
            <a:r>
              <a:rPr lang="en-US" sz="2800" dirty="0"/>
              <a:t>Who Can Administer a Test?</a:t>
            </a:r>
          </a:p>
        </p:txBody>
      </p:sp>
      <p:sp>
        <p:nvSpPr>
          <p:cNvPr id="5" name="Content Placeholder 4">
            <a:extLst>
              <a:ext uri="{FF2B5EF4-FFF2-40B4-BE49-F238E27FC236}">
                <a16:creationId xmlns:a16="http://schemas.microsoft.com/office/drawing/2014/main" id="{C862E919-A421-43DA-A28E-F82B5706E1D7}"/>
              </a:ext>
            </a:extLst>
          </p:cNvPr>
          <p:cNvSpPr>
            <a:spLocks noGrp="1"/>
          </p:cNvSpPr>
          <p:nvPr>
            <p:ph type="body" idx="1"/>
          </p:nvPr>
        </p:nvSpPr>
        <p:spPr>
          <a:xfrm>
            <a:off x="311702" y="945662"/>
            <a:ext cx="8487741" cy="3401737"/>
          </a:xfrm>
        </p:spPr>
        <p:txBody>
          <a:bodyPr>
            <a:noAutofit/>
          </a:bodyPr>
          <a:lstStyle/>
          <a:p>
            <a:pPr marL="171450" indent="-171450">
              <a:lnSpc>
                <a:spcPct val="100000"/>
              </a:lnSpc>
              <a:defRPr/>
            </a:pPr>
            <a:r>
              <a:rPr lang="en-US" sz="1800" dirty="0">
                <a:solidFill>
                  <a:sysClr val="windowText" lastClr="000000"/>
                </a:solidFill>
              </a:rPr>
              <a:t>School and district employees who are trained on this year’s procedures and security</a:t>
            </a:r>
          </a:p>
          <a:p>
            <a:pPr marL="460375" lvl="1" indent="-146050">
              <a:lnSpc>
                <a:spcPct val="100000"/>
              </a:lnSpc>
              <a:buFont typeface="Arial" panose="020B0604020202020204" pitchFamily="34" charset="0"/>
              <a:buChar char="•"/>
              <a:defRPr/>
            </a:pPr>
            <a:r>
              <a:rPr lang="en-US" sz="1700" dirty="0">
                <a:solidFill>
                  <a:sysClr val="windowText" lastClr="000000"/>
                </a:solidFill>
                <a:latin typeface="+mn-lt"/>
              </a:rPr>
              <a:t>Substitute teacher requirements for CMAS administration</a:t>
            </a:r>
          </a:p>
          <a:p>
            <a:pPr marL="796925" lvl="2" indent="-149225">
              <a:lnSpc>
                <a:spcPct val="100000"/>
              </a:lnSpc>
              <a:buFont typeface="Arial" panose="020B0604020202020204" pitchFamily="34" charset="0"/>
              <a:buChar char="•"/>
              <a:defRPr/>
            </a:pPr>
            <a:r>
              <a:rPr lang="en-US" sz="1600" dirty="0">
                <a:solidFill>
                  <a:sysClr val="windowText" lastClr="000000"/>
                </a:solidFill>
                <a:latin typeface="+mn-lt"/>
              </a:rPr>
              <a:t>Colorado teacher or substitute teacher license is required. If a substitute teacher license is held, a three- or five-year license is recommended. </a:t>
            </a:r>
          </a:p>
          <a:p>
            <a:pPr marL="796925" lvl="2" indent="-149225">
              <a:lnSpc>
                <a:spcPct val="100000"/>
              </a:lnSpc>
              <a:buFont typeface="Arial" panose="020B0604020202020204" pitchFamily="34" charset="0"/>
              <a:buChar char="•"/>
              <a:defRPr/>
            </a:pPr>
            <a:r>
              <a:rPr lang="en-US" sz="1600" dirty="0">
                <a:solidFill>
                  <a:sysClr val="windowText" lastClr="000000"/>
                </a:solidFill>
                <a:latin typeface="+mn-lt"/>
              </a:rPr>
              <a:t>Students should be familiar with the substitute teacher.</a:t>
            </a:r>
          </a:p>
          <a:p>
            <a:pPr marL="796925" lvl="2" indent="-149225">
              <a:lnSpc>
                <a:spcPct val="100000"/>
              </a:lnSpc>
              <a:buFont typeface="Arial" panose="020B0604020202020204" pitchFamily="34" charset="0"/>
              <a:buChar char="•"/>
              <a:defRPr/>
            </a:pPr>
            <a:r>
              <a:rPr lang="en-US" sz="1600" dirty="0">
                <a:solidFill>
                  <a:sysClr val="windowText" lastClr="000000"/>
                </a:solidFill>
                <a:latin typeface="+mn-lt"/>
              </a:rPr>
              <a:t>Like all individuals involved in CMAS administration, substitute teachers serving as Test Administrators must be trained on the current year’s administration policies and procedures and must sign a current </a:t>
            </a:r>
            <a:r>
              <a:rPr lang="en-US" sz="1600" i="1" dirty="0">
                <a:solidFill>
                  <a:sysClr val="windowText" lastClr="000000"/>
                </a:solidFill>
                <a:latin typeface="+mn-lt"/>
              </a:rPr>
              <a:t>CMAS and CoAlt Security Agreement</a:t>
            </a:r>
            <a:r>
              <a:rPr lang="en-US" sz="1600" dirty="0">
                <a:solidFill>
                  <a:sysClr val="windowText" lastClr="000000"/>
                </a:solidFill>
                <a:latin typeface="+mn-lt"/>
              </a:rPr>
              <a:t>. </a:t>
            </a:r>
          </a:p>
          <a:p>
            <a:pPr marL="171450" indent="-171450">
              <a:lnSpc>
                <a:spcPct val="100000"/>
              </a:lnSpc>
              <a:defRPr/>
            </a:pPr>
            <a:r>
              <a:rPr lang="en-US" sz="1800" dirty="0">
                <a:solidFill>
                  <a:sysClr val="windowText" lastClr="000000"/>
                </a:solidFill>
              </a:rPr>
              <a:t>Student Teachers are NOT allowed to be the only person in the room or responsible for the administration of the assessment</a:t>
            </a:r>
          </a:p>
          <a:p>
            <a:pPr marL="460375" lvl="1" indent="-146050">
              <a:lnSpc>
                <a:spcPct val="100000"/>
              </a:lnSpc>
              <a:buFont typeface="Arial" panose="020B0604020202020204" pitchFamily="34" charset="0"/>
              <a:buChar char="•"/>
              <a:defRPr/>
            </a:pPr>
            <a:r>
              <a:rPr lang="en-US" sz="1700" dirty="0">
                <a:solidFill>
                  <a:sysClr val="windowText" lastClr="000000"/>
                </a:solidFill>
                <a:latin typeface="+mn-lt"/>
              </a:rPr>
              <a:t>Student teachers may be an additional person (proctor) in the room during testing</a:t>
            </a:r>
          </a:p>
          <a:p>
            <a:endParaRPr lang="en-US" sz="1800" dirty="0"/>
          </a:p>
          <a:p>
            <a:endParaRPr lang="en-US" sz="1800" dirty="0"/>
          </a:p>
        </p:txBody>
      </p:sp>
      <p:sp>
        <p:nvSpPr>
          <p:cNvPr id="3" name="Slide Number Placeholder 2">
            <a:extLst>
              <a:ext uri="{FF2B5EF4-FFF2-40B4-BE49-F238E27FC236}">
                <a16:creationId xmlns:a16="http://schemas.microsoft.com/office/drawing/2014/main" id="{DC304E8B-64D4-4520-BD31-8E5DA681C8C8}"/>
              </a:ext>
            </a:extLst>
          </p:cNvPr>
          <p:cNvSpPr>
            <a:spLocks noGrp="1"/>
          </p:cNvSpPr>
          <p:nvPr>
            <p:ph type="sldNum" idx="12"/>
          </p:nvPr>
        </p:nvSpPr>
        <p:spPr/>
        <p:txBody>
          <a:bodyPr>
            <a:normAutofit/>
          </a:bodyPr>
          <a:lstStyle/>
          <a:p>
            <a:fld id="{C479D5F6-EDCB-402A-AC08-4943A1820E8F}" type="slidenum">
              <a:rPr lang="en-US" smtClean="0"/>
              <a:pPr/>
              <a:t>59</a:t>
            </a:fld>
            <a:endParaRPr lang="en-US" dirty="0"/>
          </a:p>
        </p:txBody>
      </p:sp>
      <p:sp>
        <p:nvSpPr>
          <p:cNvPr id="6" name="7-Point Star 4">
            <a:extLst>
              <a:ext uri="{FF2B5EF4-FFF2-40B4-BE49-F238E27FC236}">
                <a16:creationId xmlns:a16="http://schemas.microsoft.com/office/drawing/2014/main" id="{87DF0BF9-86C8-D817-6E4B-F585777E0F93}"/>
              </a:ext>
            </a:extLst>
          </p:cNvPr>
          <p:cNvSpPr/>
          <p:nvPr/>
        </p:nvSpPr>
        <p:spPr>
          <a:xfrm>
            <a:off x="7430903" y="105100"/>
            <a:ext cx="1400233" cy="741300"/>
          </a:xfrm>
          <a:prstGeom prst="star7">
            <a:avLst/>
          </a:prstGeom>
          <a:gradFill>
            <a:gsLst>
              <a:gs pos="0">
                <a:srgbClr val="55A1D5"/>
              </a:gs>
              <a:gs pos="100000">
                <a:srgbClr val="5BCBD4"/>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100" dirty="0">
                <a:solidFill>
                  <a:schemeClr val="tx1"/>
                </a:solidFill>
              </a:rPr>
              <a:t>Common Question</a:t>
            </a:r>
          </a:p>
        </p:txBody>
      </p:sp>
    </p:spTree>
    <p:extLst>
      <p:ext uri="{BB962C8B-B14F-4D97-AF65-F5344CB8AC3E}">
        <p14:creationId xmlns:p14="http://schemas.microsoft.com/office/powerpoint/2010/main" val="1507609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278539799a0_0_5"/>
          <p:cNvSpPr txBox="1">
            <a:spLocks noGrp="1"/>
          </p:cNvSpPr>
          <p:nvPr>
            <p:ph type="title"/>
          </p:nvPr>
        </p:nvSpPr>
        <p:spPr>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2800" dirty="0">
                <a:latin typeface="+mj-lt"/>
              </a:rPr>
              <a:t>Did you know?</a:t>
            </a:r>
            <a:endParaRPr sz="2800" dirty="0">
              <a:latin typeface="+mj-lt"/>
            </a:endParaRPr>
          </a:p>
        </p:txBody>
      </p:sp>
      <p:sp>
        <p:nvSpPr>
          <p:cNvPr id="419" name="Google Shape;419;g278539799a0_0_5"/>
          <p:cNvSpPr txBox="1">
            <a:spLocks noGrp="1"/>
          </p:cNvSpPr>
          <p:nvPr>
            <p:ph type="body" idx="1"/>
          </p:nvPr>
        </p:nvSpPr>
        <p:spPr>
          <a:prstGeom prst="rect">
            <a:avLst/>
          </a:prstGeom>
        </p:spPr>
        <p:txBody>
          <a:bodyPr spcFirstLastPara="1" wrap="square" lIns="91425" tIns="91425" rIns="91425" bIns="91425" anchor="t" anchorCtr="0">
            <a:normAutofit/>
          </a:bodyPr>
          <a:lstStyle/>
          <a:p>
            <a:pPr marL="285750" indent="-285750">
              <a:spcAft>
                <a:spcPts val="600"/>
              </a:spcAft>
              <a:buFont typeface="Arial" panose="020B0604020202020204" pitchFamily="34" charset="0"/>
              <a:buChar char="•"/>
            </a:pPr>
            <a:r>
              <a:rPr lang="en-US" sz="1400" dirty="0">
                <a:latin typeface="+mn-lt"/>
              </a:rPr>
              <a:t>Colorado Measures of Academic Success (CMAS) assessments are developed by Colorado educators</a:t>
            </a:r>
          </a:p>
          <a:p>
            <a:pPr marL="285750" indent="-285750">
              <a:spcAft>
                <a:spcPts val="600"/>
              </a:spcAft>
              <a:buFont typeface="Arial" panose="020B0604020202020204" pitchFamily="34" charset="0"/>
              <a:buChar char="•"/>
            </a:pPr>
            <a:r>
              <a:rPr lang="en-US" sz="1400" dirty="0">
                <a:highlight>
                  <a:srgbClr val="5BCBD4"/>
                </a:highlight>
                <a:latin typeface="+mn-lt"/>
              </a:rPr>
              <a:t>Colorado educators:</a:t>
            </a:r>
          </a:p>
          <a:p>
            <a:pPr marL="742950" lvl="1" indent="-285750">
              <a:spcAft>
                <a:spcPts val="600"/>
              </a:spcAft>
              <a:buFont typeface="Arial" panose="020B0604020202020204" pitchFamily="34" charset="0"/>
              <a:buChar char="•"/>
            </a:pPr>
            <a:r>
              <a:rPr lang="en-US" sz="1200" dirty="0">
                <a:latin typeface="+mn-lt"/>
              </a:rPr>
              <a:t>Write questions that appear on the CMAS tests</a:t>
            </a:r>
          </a:p>
          <a:p>
            <a:pPr marL="742950" lvl="1" indent="-285750">
              <a:spcAft>
                <a:spcPts val="600"/>
              </a:spcAft>
              <a:buFont typeface="Arial" panose="020B0604020202020204" pitchFamily="34" charset="0"/>
              <a:buChar char="•"/>
            </a:pPr>
            <a:r>
              <a:rPr lang="en-US" sz="1200" dirty="0">
                <a:latin typeface="+mn-lt"/>
              </a:rPr>
              <a:t>Review every question, passage, and simulation to ensure</a:t>
            </a:r>
          </a:p>
          <a:p>
            <a:pPr marL="1200150" lvl="2" indent="-285750">
              <a:spcAft>
                <a:spcPts val="600"/>
              </a:spcAft>
              <a:buFont typeface="Arial" panose="020B0604020202020204" pitchFamily="34" charset="0"/>
              <a:buChar char="•"/>
            </a:pPr>
            <a:r>
              <a:rPr lang="en-US" sz="1200" dirty="0">
                <a:latin typeface="+mn-lt"/>
              </a:rPr>
              <a:t>Alignment to the Colorado Academic Standards </a:t>
            </a:r>
          </a:p>
          <a:p>
            <a:pPr marL="1200150" lvl="2" indent="-285750">
              <a:spcAft>
                <a:spcPts val="600"/>
              </a:spcAft>
              <a:buFont typeface="Arial" panose="020B0604020202020204" pitchFamily="34" charset="0"/>
              <a:buChar char="•"/>
            </a:pPr>
            <a:r>
              <a:rPr lang="en-US" sz="1200" dirty="0">
                <a:latin typeface="+mn-lt"/>
              </a:rPr>
              <a:t>Freedom from bias and sensitivity issues</a:t>
            </a:r>
          </a:p>
          <a:p>
            <a:pPr marL="742950" lvl="1" indent="-285750">
              <a:spcAft>
                <a:spcPts val="600"/>
              </a:spcAft>
              <a:buFont typeface="Arial" panose="020B0604020202020204" pitchFamily="34" charset="0"/>
              <a:buChar char="•"/>
            </a:pPr>
            <a:r>
              <a:rPr lang="en-US" sz="1200" dirty="0">
                <a:latin typeface="+mn-lt"/>
              </a:rPr>
              <a:t>Review student responses to determine how test questions are scored</a:t>
            </a:r>
          </a:p>
          <a:p>
            <a:pPr marL="742950" lvl="1" indent="-285750">
              <a:spcAft>
                <a:spcPts val="600"/>
              </a:spcAft>
              <a:buFont typeface="Arial" panose="020B0604020202020204" pitchFamily="34" charset="0"/>
              <a:buChar char="•"/>
            </a:pPr>
            <a:r>
              <a:rPr lang="en-US" sz="1200" dirty="0">
                <a:latin typeface="+mn-lt"/>
              </a:rPr>
              <a:t>Review student performance data associated with questions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Student Readiness</a:t>
            </a:r>
          </a:p>
        </p:txBody>
      </p:sp>
      <p:sp>
        <p:nvSpPr>
          <p:cNvPr id="5" name="Content Placeholder 4">
            <a:extLst>
              <a:ext uri="{FF2B5EF4-FFF2-40B4-BE49-F238E27FC236}">
                <a16:creationId xmlns:a16="http://schemas.microsoft.com/office/drawing/2014/main" id="{207DBC54-8DA6-4ACC-A897-ED3F0DC13CDA}"/>
              </a:ext>
            </a:extLst>
          </p:cNvPr>
          <p:cNvSpPr>
            <a:spLocks noGrp="1"/>
          </p:cNvSpPr>
          <p:nvPr>
            <p:ph type="body" idx="1"/>
          </p:nvPr>
        </p:nvSpPr>
        <p:spPr>
          <a:xfrm>
            <a:off x="311702" y="885475"/>
            <a:ext cx="8487741" cy="3501000"/>
          </a:xfrm>
        </p:spPr>
        <p:txBody>
          <a:bodyPr>
            <a:noAutofit/>
          </a:bodyPr>
          <a:lstStyle/>
          <a:p>
            <a:pPr marL="285750" indent="-285750">
              <a:lnSpc>
                <a:spcPct val="100000"/>
              </a:lnSpc>
              <a:buClr>
                <a:sysClr val="windowText" lastClr="000000"/>
              </a:buClr>
              <a:defRPr/>
            </a:pPr>
            <a:r>
              <a:rPr lang="en-US" dirty="0">
                <a:solidFill>
                  <a:sysClr val="windowText" lastClr="000000"/>
                </a:solidFill>
              </a:rPr>
              <a:t>Student practice resources are available on the Colorado Assessments Portal</a:t>
            </a:r>
          </a:p>
          <a:p>
            <a:pPr lvl="1">
              <a:lnSpc>
                <a:spcPct val="100000"/>
              </a:lnSpc>
              <a:buClr>
                <a:sysClr val="windowText" lastClr="000000"/>
              </a:buClr>
              <a:buFont typeface="Arial" panose="020B0604020202020204" pitchFamily="34" charset="0"/>
              <a:buChar char="•"/>
              <a:defRPr/>
            </a:pPr>
            <a:r>
              <a:rPr lang="en-US" dirty="0">
                <a:solidFill>
                  <a:sysClr val="windowText" lastClr="000000"/>
                </a:solidFill>
                <a:latin typeface="+mn-lt"/>
              </a:rPr>
              <a:t>Colorado Practice Resources (CPRs)</a:t>
            </a:r>
          </a:p>
          <a:p>
            <a:pPr lvl="2">
              <a:lnSpc>
                <a:spcPct val="100000"/>
              </a:lnSpc>
              <a:buClr>
                <a:sysClr val="windowText" lastClr="000000"/>
              </a:buClr>
              <a:buFont typeface="Arial" panose="020B0604020202020204" pitchFamily="34" charset="0"/>
              <a:buChar char="•"/>
              <a:defRPr/>
            </a:pPr>
            <a:r>
              <a:rPr lang="en-US" dirty="0">
                <a:solidFill>
                  <a:sysClr val="windowText" lastClr="000000"/>
                </a:solidFill>
                <a:latin typeface="+mn-lt"/>
              </a:rPr>
              <a:t>Computer-based testing</a:t>
            </a:r>
          </a:p>
          <a:p>
            <a:pPr lvl="2">
              <a:lnSpc>
                <a:spcPct val="100000"/>
              </a:lnSpc>
              <a:buClr>
                <a:sysClr val="windowText" lastClr="000000"/>
              </a:buClr>
              <a:buFont typeface="Arial" panose="020B0604020202020204" pitchFamily="34" charset="0"/>
              <a:buChar char="•"/>
              <a:defRPr/>
            </a:pPr>
            <a:r>
              <a:rPr lang="en-US" dirty="0">
                <a:solidFill>
                  <a:sysClr val="windowText" lastClr="000000"/>
                </a:solidFill>
                <a:latin typeface="+mn-lt"/>
              </a:rPr>
              <a:t>Paper-based testing</a:t>
            </a:r>
          </a:p>
          <a:p>
            <a:pPr lvl="1">
              <a:lnSpc>
                <a:spcPct val="100000"/>
              </a:lnSpc>
              <a:buClr>
                <a:sysClr val="windowText" lastClr="000000"/>
              </a:buClr>
              <a:buFont typeface="Arial" panose="020B0604020202020204" pitchFamily="34" charset="0"/>
              <a:buChar char="•"/>
              <a:defRPr/>
            </a:pPr>
            <a:r>
              <a:rPr lang="en-US" dirty="0">
                <a:solidFill>
                  <a:sysClr val="windowText" lastClr="000000"/>
                </a:solidFill>
                <a:latin typeface="+mn-lt"/>
              </a:rPr>
              <a:t>CPR Guides - include scoring information (e.g., answer keys and rubrics)</a:t>
            </a:r>
          </a:p>
          <a:p>
            <a:pPr lvl="1">
              <a:lnSpc>
                <a:spcPct val="100000"/>
              </a:lnSpc>
              <a:buClr>
                <a:sysClr val="windowText" lastClr="000000"/>
              </a:buClr>
              <a:buFont typeface="Arial" panose="020B0604020202020204" pitchFamily="34" charset="0"/>
              <a:buChar char="•"/>
              <a:defRPr/>
            </a:pPr>
            <a:r>
              <a:rPr lang="en-US" dirty="0">
                <a:solidFill>
                  <a:sysClr val="windowText" lastClr="000000"/>
                </a:solidFill>
                <a:latin typeface="+mn-lt"/>
              </a:rPr>
              <a:t>TestNav tutorial with a walk through of various item types and embedded tools</a:t>
            </a:r>
          </a:p>
          <a:p>
            <a:pPr marL="285750" indent="-285750">
              <a:lnSpc>
                <a:spcPct val="100000"/>
              </a:lnSpc>
              <a:buClr>
                <a:sysClr val="windowText" lastClr="000000"/>
              </a:buClr>
              <a:defRPr/>
            </a:pPr>
            <a:endParaRPr lang="en-US" sz="1400" dirty="0">
              <a:solidFill>
                <a:sysClr val="windowText" lastClr="000000"/>
              </a:solidFill>
            </a:endParaRPr>
          </a:p>
          <a:p>
            <a:pPr marL="285750" indent="-285750">
              <a:lnSpc>
                <a:spcPct val="100000"/>
              </a:lnSpc>
              <a:buClr>
                <a:sysClr val="windowText" lastClr="000000"/>
              </a:buClr>
              <a:defRPr/>
            </a:pPr>
            <a:r>
              <a:rPr lang="en-US" dirty="0">
                <a:solidFill>
                  <a:sysClr val="windowText" lastClr="000000"/>
                </a:solidFill>
              </a:rPr>
              <a:t>During testing, Test Administrators cannot help students with TestNav navigation and answering questions in test books</a:t>
            </a:r>
          </a:p>
          <a:p>
            <a:pPr lvl="1">
              <a:lnSpc>
                <a:spcPct val="100000"/>
              </a:lnSpc>
              <a:buClr>
                <a:sysClr val="windowText" lastClr="000000"/>
              </a:buClr>
              <a:buFont typeface="Arial" panose="020B0604020202020204" pitchFamily="34" charset="0"/>
              <a:buChar char="•"/>
              <a:defRPr/>
            </a:pPr>
            <a:r>
              <a:rPr lang="en-US" dirty="0">
                <a:solidFill>
                  <a:sysClr val="windowText" lastClr="000000"/>
                </a:solidFill>
                <a:latin typeface="+mn-lt"/>
              </a:rPr>
              <a:t>May not help with how to answer a question</a:t>
            </a:r>
          </a:p>
          <a:p>
            <a:pPr lvl="1">
              <a:lnSpc>
                <a:spcPct val="100000"/>
              </a:lnSpc>
              <a:buClr>
                <a:sysClr val="windowText" lastClr="000000"/>
              </a:buClr>
              <a:buFont typeface="Arial" panose="020B0604020202020204" pitchFamily="34" charset="0"/>
              <a:buChar char="•"/>
              <a:defRPr/>
            </a:pPr>
            <a:r>
              <a:rPr lang="en-US" dirty="0">
                <a:solidFill>
                  <a:sysClr val="windowText" lastClr="000000"/>
                </a:solidFill>
                <a:latin typeface="+mn-lt"/>
              </a:rPr>
              <a:t>May not show how to go to the next question or use the review screen</a:t>
            </a:r>
          </a:p>
          <a:p>
            <a:pPr lvl="1">
              <a:lnSpc>
                <a:spcPct val="100000"/>
              </a:lnSpc>
              <a:buClr>
                <a:sysClr val="windowText" lastClr="000000"/>
              </a:buClr>
              <a:buFont typeface="Arial" panose="020B0604020202020204" pitchFamily="34" charset="0"/>
              <a:buChar char="•"/>
              <a:defRPr/>
            </a:pPr>
            <a:r>
              <a:rPr lang="en-US" dirty="0">
                <a:solidFill>
                  <a:sysClr val="windowText" lastClr="000000"/>
                </a:solidFill>
                <a:latin typeface="+mn-lt"/>
              </a:rPr>
              <a:t>May not assist with drag and drop or other technology enhanced items</a:t>
            </a:r>
          </a:p>
          <a:p>
            <a:pPr marL="285750" indent="-285750">
              <a:lnSpc>
                <a:spcPct val="100000"/>
              </a:lnSpc>
              <a:buClr>
                <a:sysClr val="windowText" lastClr="000000"/>
              </a:buClr>
              <a:defRPr/>
            </a:pPr>
            <a:endParaRPr lang="en-US" sz="1400" dirty="0">
              <a:solidFill>
                <a:sysClr val="windowText" lastClr="000000"/>
              </a:solidFill>
            </a:endParaRPr>
          </a:p>
          <a:p>
            <a:pPr marL="285750" indent="-285750">
              <a:lnSpc>
                <a:spcPct val="100000"/>
              </a:lnSpc>
              <a:buClr>
                <a:sysClr val="windowText" lastClr="000000"/>
              </a:buClr>
              <a:defRPr/>
            </a:pPr>
            <a:r>
              <a:rPr lang="en-US" dirty="0">
                <a:solidFill>
                  <a:sysClr val="windowText" lastClr="000000"/>
                </a:solidFill>
              </a:rPr>
              <a:t>Strongly recommend students are provided access to CPRs prior to testing</a:t>
            </a:r>
          </a:p>
          <a:p>
            <a:pPr lvl="1">
              <a:lnSpc>
                <a:spcPct val="100000"/>
              </a:lnSpc>
              <a:buClr>
                <a:sysClr val="windowText" lastClr="000000"/>
              </a:buClr>
              <a:buFont typeface="Arial" panose="020B0604020202020204" pitchFamily="34" charset="0"/>
              <a:buChar char="•"/>
              <a:defRPr/>
            </a:pPr>
            <a:r>
              <a:rPr lang="en-US" dirty="0">
                <a:solidFill>
                  <a:prstClr val="black"/>
                </a:solidFill>
                <a:latin typeface="+mn-lt"/>
                <a:ea typeface="ＭＳ Ｐゴシック" pitchFamily="34" charset="-128"/>
              </a:rPr>
              <a:t>Includes</a:t>
            </a:r>
            <a:r>
              <a:rPr lang="en-US" dirty="0">
                <a:solidFill>
                  <a:sysClr val="windowText" lastClr="000000"/>
                </a:solidFill>
                <a:latin typeface="+mn-lt"/>
              </a:rPr>
              <a:t> forms with accessibility features and accommodations</a:t>
            </a:r>
          </a:p>
        </p:txBody>
      </p:sp>
      <p:sp>
        <p:nvSpPr>
          <p:cNvPr id="3" name="Slide Number Placeholder 2"/>
          <p:cNvSpPr>
            <a:spLocks noGrp="1"/>
          </p:cNvSpPr>
          <p:nvPr>
            <p:ph type="sldNum" idx="12"/>
          </p:nvPr>
        </p:nvSpPr>
        <p:spPr/>
        <p:txBody>
          <a:bodyPr>
            <a:normAutofit/>
          </a:bodyPr>
          <a:lstStyle/>
          <a:p>
            <a:fld id="{C479D5F6-EDCB-402A-AC08-4943A1820E8F}" type="slidenum">
              <a:rPr lang="en-US" smtClean="0"/>
              <a:pPr/>
              <a:t>60</a:t>
            </a:fld>
            <a:endParaRPr lang="en-US" dirty="0"/>
          </a:p>
        </p:txBody>
      </p:sp>
      <p:sp>
        <p:nvSpPr>
          <p:cNvPr id="6" name="Diagonal Stripe 5">
            <a:hlinkClick r:id="rId2"/>
            <a:extLst>
              <a:ext uri="{FF2B5EF4-FFF2-40B4-BE49-F238E27FC236}">
                <a16:creationId xmlns:a16="http://schemas.microsoft.com/office/drawing/2014/main" id="{FE1E3C32-AB67-63BB-DD91-5A54D82FE16B}"/>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2800" b="1" kern="0" dirty="0">
                <a:solidFill>
                  <a:prstClr val="black"/>
                </a:solidFill>
                <a:latin typeface="+mn-lt"/>
                <a:ea typeface="Roboto" panose="02000000000000000000" pitchFamily="2" charset="0"/>
                <a:cs typeface="Roboto" panose="02000000000000000000" pitchFamily="2" charset="0"/>
              </a:rPr>
              <a:t>CPRs</a:t>
            </a:r>
          </a:p>
        </p:txBody>
      </p:sp>
    </p:spTree>
    <p:extLst>
      <p:ext uri="{BB962C8B-B14F-4D97-AF65-F5344CB8AC3E}">
        <p14:creationId xmlns:p14="http://schemas.microsoft.com/office/powerpoint/2010/main" val="10843412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DB84F-2391-4365-BFAC-A3990FF476B0}"/>
              </a:ext>
            </a:extLst>
          </p:cNvPr>
          <p:cNvSpPr>
            <a:spLocks noGrp="1"/>
          </p:cNvSpPr>
          <p:nvPr>
            <p:ph type="title"/>
          </p:nvPr>
        </p:nvSpPr>
        <p:spPr/>
        <p:txBody>
          <a:bodyPr>
            <a:normAutofit/>
          </a:bodyPr>
          <a:lstStyle/>
          <a:p>
            <a:r>
              <a:rPr lang="en-US" sz="2800" dirty="0"/>
              <a:t>Student Readiness</a:t>
            </a:r>
          </a:p>
        </p:txBody>
      </p:sp>
      <p:sp>
        <p:nvSpPr>
          <p:cNvPr id="3" name="Slide Number Placeholder 2">
            <a:extLst>
              <a:ext uri="{FF2B5EF4-FFF2-40B4-BE49-F238E27FC236}">
                <a16:creationId xmlns:a16="http://schemas.microsoft.com/office/drawing/2014/main" id="{DC304E8B-64D4-4520-BD31-8E5DA681C8C8}"/>
              </a:ext>
            </a:extLst>
          </p:cNvPr>
          <p:cNvSpPr>
            <a:spLocks noGrp="1"/>
          </p:cNvSpPr>
          <p:nvPr>
            <p:ph type="sldNum" idx="12"/>
          </p:nvPr>
        </p:nvSpPr>
        <p:spPr/>
        <p:txBody>
          <a:bodyPr>
            <a:normAutofit/>
          </a:bodyPr>
          <a:lstStyle/>
          <a:p>
            <a:fld id="{C479D5F6-EDCB-402A-AC08-4943A1820E8F}" type="slidenum">
              <a:rPr lang="en-US" smtClean="0"/>
              <a:pPr/>
              <a:t>61</a:t>
            </a:fld>
            <a:endParaRPr lang="en-US" dirty="0"/>
          </a:p>
        </p:txBody>
      </p:sp>
      <p:sp>
        <p:nvSpPr>
          <p:cNvPr id="4" name="Content Placeholder 1">
            <a:extLst>
              <a:ext uri="{FF2B5EF4-FFF2-40B4-BE49-F238E27FC236}">
                <a16:creationId xmlns:a16="http://schemas.microsoft.com/office/drawing/2014/main" id="{4AEA9DC6-59E6-4679-86C8-5F0A8E145140}"/>
              </a:ext>
            </a:extLst>
          </p:cNvPr>
          <p:cNvSpPr txBox="1">
            <a:spLocks/>
          </p:cNvSpPr>
          <p:nvPr/>
        </p:nvSpPr>
        <p:spPr>
          <a:xfrm>
            <a:off x="311702" y="1097280"/>
            <a:ext cx="7217811" cy="32635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ct val="0"/>
              </a:spcBef>
              <a:spcAft>
                <a:spcPct val="0"/>
              </a:spcAft>
              <a:buNone/>
            </a:pPr>
            <a:r>
              <a:rPr lang="en-US" sz="1800" dirty="0">
                <a:solidFill>
                  <a:prstClr val="black"/>
                </a:solidFill>
                <a:ea typeface="ＭＳ Ｐゴシック" pitchFamily="34" charset="-128"/>
              </a:rPr>
              <a:t>Additional ways to access CBT CPRs:</a:t>
            </a:r>
          </a:p>
          <a:p>
            <a:pPr lvl="1" indent="-342900" fontAlgn="base">
              <a:lnSpc>
                <a:spcPct val="100000"/>
              </a:lnSpc>
              <a:spcBef>
                <a:spcPct val="0"/>
              </a:spcBef>
              <a:spcAft>
                <a:spcPct val="0"/>
              </a:spcAft>
              <a:buFont typeface="+mj-lt"/>
              <a:buAutoNum type="arabicPeriod"/>
            </a:pPr>
            <a:endParaRPr lang="en-US" sz="1800" dirty="0">
              <a:solidFill>
                <a:prstClr val="black"/>
              </a:solidFill>
              <a:ea typeface="ＭＳ Ｐゴシック" pitchFamily="34" charset="-128"/>
            </a:endParaRPr>
          </a:p>
          <a:p>
            <a:pPr lvl="1" fontAlgn="base">
              <a:lnSpc>
                <a:spcPct val="100000"/>
              </a:lnSpc>
              <a:spcBef>
                <a:spcPct val="0"/>
              </a:spcBef>
              <a:spcAft>
                <a:spcPct val="0"/>
              </a:spcAft>
            </a:pPr>
            <a:r>
              <a:rPr lang="en-US" sz="1800" dirty="0">
                <a:solidFill>
                  <a:prstClr val="black"/>
                </a:solidFill>
                <a:ea typeface="ＭＳ Ｐゴシック" pitchFamily="34" charset="-128"/>
              </a:rPr>
              <a:t>TestNav App</a:t>
            </a:r>
          </a:p>
          <a:p>
            <a:pPr marL="900113" lvl="2" indent="-214313" fontAlgn="base">
              <a:lnSpc>
                <a:spcPct val="100000"/>
              </a:lnSpc>
              <a:spcBef>
                <a:spcPct val="0"/>
              </a:spcBef>
              <a:spcAft>
                <a:spcPct val="0"/>
              </a:spcAft>
            </a:pPr>
            <a:r>
              <a:rPr lang="en-US" sz="1800" dirty="0">
                <a:solidFill>
                  <a:prstClr val="black"/>
                </a:solidFill>
                <a:ea typeface="ＭＳ Ｐゴシック" pitchFamily="34" charset="-128"/>
              </a:rPr>
              <a:t>Navigate to “Colorado” sign in page</a:t>
            </a:r>
          </a:p>
          <a:p>
            <a:pPr marL="900113" lvl="2" indent="-214313" fontAlgn="base">
              <a:lnSpc>
                <a:spcPct val="100000"/>
              </a:lnSpc>
              <a:spcBef>
                <a:spcPct val="0"/>
              </a:spcBef>
              <a:spcAft>
                <a:spcPct val="0"/>
              </a:spcAft>
            </a:pPr>
            <a:r>
              <a:rPr lang="en-US" sz="1800" dirty="0">
                <a:solidFill>
                  <a:prstClr val="black"/>
                </a:solidFill>
                <a:ea typeface="ＭＳ Ｐゴシック" pitchFamily="34" charset="-128"/>
              </a:rPr>
              <a:t>Select “Practice Tests” link</a:t>
            </a:r>
          </a:p>
          <a:p>
            <a:pPr marL="214313" indent="-214313" fontAlgn="base">
              <a:lnSpc>
                <a:spcPct val="100000"/>
              </a:lnSpc>
              <a:spcBef>
                <a:spcPct val="0"/>
              </a:spcBef>
              <a:spcAft>
                <a:spcPct val="0"/>
              </a:spcAft>
            </a:pPr>
            <a:endParaRPr lang="en-US" sz="1800" dirty="0">
              <a:solidFill>
                <a:prstClr val="black"/>
              </a:solidFill>
              <a:ea typeface="ＭＳ Ｐゴシック" pitchFamily="34" charset="-128"/>
            </a:endParaRPr>
          </a:p>
          <a:p>
            <a:pPr marL="214313" indent="-214313" fontAlgn="base">
              <a:lnSpc>
                <a:spcPct val="100000"/>
              </a:lnSpc>
              <a:spcBef>
                <a:spcPct val="0"/>
              </a:spcBef>
              <a:spcAft>
                <a:spcPct val="0"/>
              </a:spcAft>
            </a:pPr>
            <a:endParaRPr lang="en-US" sz="1800" dirty="0">
              <a:solidFill>
                <a:prstClr val="black"/>
              </a:solidFill>
              <a:ea typeface="ＭＳ Ｐゴシック" pitchFamily="34" charset="-128"/>
            </a:endParaRPr>
          </a:p>
          <a:p>
            <a:pPr lvl="1" fontAlgn="base">
              <a:lnSpc>
                <a:spcPct val="100000"/>
              </a:lnSpc>
              <a:spcBef>
                <a:spcPct val="0"/>
              </a:spcBef>
              <a:spcAft>
                <a:spcPct val="0"/>
              </a:spcAft>
            </a:pPr>
            <a:r>
              <a:rPr lang="en-US" sz="1800" dirty="0">
                <a:solidFill>
                  <a:prstClr val="black"/>
                </a:solidFill>
                <a:ea typeface="ＭＳ Ｐゴシック" pitchFamily="34" charset="-128"/>
              </a:rPr>
              <a:t>PAnext Training Site</a:t>
            </a:r>
          </a:p>
          <a:p>
            <a:pPr marL="900113" lvl="2" indent="-214313" fontAlgn="base">
              <a:lnSpc>
                <a:spcPct val="100000"/>
              </a:lnSpc>
              <a:spcBef>
                <a:spcPct val="0"/>
              </a:spcBef>
              <a:spcAft>
                <a:spcPct val="0"/>
              </a:spcAft>
            </a:pPr>
            <a:r>
              <a:rPr lang="en-US" sz="1800" dirty="0">
                <a:solidFill>
                  <a:prstClr val="black"/>
                </a:solidFill>
                <a:ea typeface="ＭＳ Ｐゴシック" pitchFamily="34" charset="-128"/>
              </a:rPr>
              <a:t>Requires login from student testing ticket</a:t>
            </a:r>
          </a:p>
          <a:p>
            <a:pPr marL="900113" lvl="2" indent="-214313" fontAlgn="base">
              <a:lnSpc>
                <a:spcPct val="100000"/>
              </a:lnSpc>
              <a:spcBef>
                <a:spcPct val="0"/>
              </a:spcBef>
              <a:spcAft>
                <a:spcPct val="0"/>
              </a:spcAft>
            </a:pPr>
            <a:r>
              <a:rPr lang="en-US" sz="1800" dirty="0">
                <a:solidFill>
                  <a:prstClr val="black"/>
                </a:solidFill>
                <a:ea typeface="ＭＳ Ｐゴシック" pitchFamily="34" charset="-128"/>
              </a:rPr>
              <a:t>Secure practice sessions must be setup in advance</a:t>
            </a:r>
          </a:p>
          <a:p>
            <a:endParaRPr lang="en-US" sz="1800" dirty="0"/>
          </a:p>
        </p:txBody>
      </p:sp>
      <p:pic>
        <p:nvPicPr>
          <p:cNvPr id="5" name="Picture 4">
            <a:extLst>
              <a:ext uri="{FF2B5EF4-FFF2-40B4-BE49-F238E27FC236}">
                <a16:creationId xmlns:a16="http://schemas.microsoft.com/office/drawing/2014/main" id="{73F6C945-2F57-443D-A031-6F989860F67A}"/>
              </a:ext>
            </a:extLst>
          </p:cNvPr>
          <p:cNvPicPr>
            <a:picLocks noChangeAspect="1"/>
          </p:cNvPicPr>
          <p:nvPr/>
        </p:nvPicPr>
        <p:blipFill>
          <a:blip r:embed="rId2"/>
          <a:stretch>
            <a:fillRect/>
          </a:stretch>
        </p:blipFill>
        <p:spPr>
          <a:xfrm>
            <a:off x="5214243" y="1784418"/>
            <a:ext cx="1514475" cy="564356"/>
          </a:xfrm>
          <a:prstGeom prst="rect">
            <a:avLst/>
          </a:prstGeom>
          <a:ln w="3175">
            <a:noFill/>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3"/>
          <a:stretch>
            <a:fillRect/>
          </a:stretch>
        </p:blipFill>
        <p:spPr>
          <a:xfrm>
            <a:off x="6728718" y="2599654"/>
            <a:ext cx="1977244" cy="1446566"/>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062731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DB84F-2391-4365-BFAC-A3990FF476B0}"/>
              </a:ext>
            </a:extLst>
          </p:cNvPr>
          <p:cNvSpPr>
            <a:spLocks noGrp="1"/>
          </p:cNvSpPr>
          <p:nvPr>
            <p:ph type="title"/>
          </p:nvPr>
        </p:nvSpPr>
        <p:spPr/>
        <p:txBody>
          <a:bodyPr>
            <a:normAutofit/>
          </a:bodyPr>
          <a:lstStyle/>
          <a:p>
            <a:r>
              <a:rPr lang="en-US" sz="2800" dirty="0"/>
              <a:t>Student Readiness</a:t>
            </a:r>
          </a:p>
        </p:txBody>
      </p:sp>
      <p:sp>
        <p:nvSpPr>
          <p:cNvPr id="4" name="Text Placeholder 3">
            <a:extLst>
              <a:ext uri="{FF2B5EF4-FFF2-40B4-BE49-F238E27FC236}">
                <a16:creationId xmlns:a16="http://schemas.microsoft.com/office/drawing/2014/main" id="{2D3F60DE-FA16-4B40-BFDF-1AA7FD8F9E97}"/>
              </a:ext>
            </a:extLst>
          </p:cNvPr>
          <p:cNvSpPr>
            <a:spLocks noGrp="1"/>
          </p:cNvSpPr>
          <p:nvPr>
            <p:ph type="body" idx="1"/>
          </p:nvPr>
        </p:nvSpPr>
        <p:spPr>
          <a:xfrm>
            <a:off x="311703" y="1152475"/>
            <a:ext cx="1441222" cy="3034800"/>
          </a:xfrm>
        </p:spPr>
        <p:txBody>
          <a:bodyPr>
            <a:normAutofit/>
          </a:bodyPr>
          <a:lstStyle/>
          <a:p>
            <a:pPr marL="126997" indent="0" algn="ctr">
              <a:buNone/>
            </a:pPr>
            <a:r>
              <a:rPr lang="en-US" sz="1800" dirty="0"/>
              <a:t>App based CBT CPRs:</a:t>
            </a:r>
          </a:p>
        </p:txBody>
      </p:sp>
      <p:sp>
        <p:nvSpPr>
          <p:cNvPr id="3" name="Slide Number Placeholder 2">
            <a:extLst>
              <a:ext uri="{FF2B5EF4-FFF2-40B4-BE49-F238E27FC236}">
                <a16:creationId xmlns:a16="http://schemas.microsoft.com/office/drawing/2014/main" id="{DC304E8B-64D4-4520-BD31-8E5DA681C8C8}"/>
              </a:ext>
            </a:extLst>
          </p:cNvPr>
          <p:cNvSpPr>
            <a:spLocks noGrp="1"/>
          </p:cNvSpPr>
          <p:nvPr>
            <p:ph type="sldNum" idx="12"/>
          </p:nvPr>
        </p:nvSpPr>
        <p:spPr/>
        <p:txBody>
          <a:bodyPr>
            <a:normAutofit/>
          </a:bodyPr>
          <a:lstStyle/>
          <a:p>
            <a:fld id="{C479D5F6-EDCB-402A-AC08-4943A1820E8F}" type="slidenum">
              <a:rPr lang="en-US" smtClean="0"/>
              <a:pPr/>
              <a:t>62</a:t>
            </a:fld>
            <a:endParaRPr lang="en-US" dirty="0"/>
          </a:p>
        </p:txBody>
      </p:sp>
      <p:pic>
        <p:nvPicPr>
          <p:cNvPr id="9" name="Picture 8">
            <a:extLst>
              <a:ext uri="{FF2B5EF4-FFF2-40B4-BE49-F238E27FC236}">
                <a16:creationId xmlns:a16="http://schemas.microsoft.com/office/drawing/2014/main" id="{0D3DE485-7CC0-BEC0-FE4B-E1177CE4EE04}"/>
              </a:ext>
            </a:extLst>
          </p:cNvPr>
          <p:cNvPicPr>
            <a:picLocks noChangeAspect="1"/>
          </p:cNvPicPr>
          <p:nvPr/>
        </p:nvPicPr>
        <p:blipFill>
          <a:blip r:embed="rId2"/>
          <a:stretch>
            <a:fillRect/>
          </a:stretch>
        </p:blipFill>
        <p:spPr>
          <a:xfrm>
            <a:off x="1910196" y="956225"/>
            <a:ext cx="5930053" cy="4082175"/>
          </a:xfrm>
          <a:prstGeom prst="rect">
            <a:avLst/>
          </a:prstGeom>
        </p:spPr>
      </p:pic>
    </p:spTree>
    <p:extLst>
      <p:ext uri="{BB962C8B-B14F-4D97-AF65-F5344CB8AC3E}">
        <p14:creationId xmlns:p14="http://schemas.microsoft.com/office/powerpoint/2010/main" val="15952177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26"/>
          <p:cNvSpPr txBox="1">
            <a:spLocks noGrp="1"/>
          </p:cNvSpPr>
          <p:nvPr>
            <p:ph type="title"/>
          </p:nvPr>
        </p:nvSpPr>
        <p:spPr>
          <a:prstGeom prst="rect">
            <a:avLst/>
          </a:prstGeom>
          <a:solidFill>
            <a:srgbClr val="488BC9"/>
          </a:solidFill>
          <a:ln>
            <a:noFill/>
          </a:ln>
        </p:spPr>
        <p:txBody>
          <a:bodyPr spcFirstLastPara="1" wrap="square" lIns="91425" tIns="91425" rIns="91425" bIns="91425" anchor="ctr" anchorCtr="0">
            <a:noAutofit/>
          </a:bodyPr>
          <a:lstStyle/>
          <a:p>
            <a:r>
              <a:rPr lang="en-US" sz="2000" dirty="0"/>
              <a:t>Registering Students, Ordering Materials, and Setting Up PA</a:t>
            </a:r>
            <a:r>
              <a:rPr lang="en-US" sz="2000" baseline="30000" dirty="0"/>
              <a:t>next</a:t>
            </a:r>
            <a:r>
              <a:rPr lang="en-US" sz="2000" dirty="0"/>
              <a:t> Test Sessions</a:t>
            </a:r>
            <a:endParaRPr sz="2000"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4641E-99E1-4C9F-B0AC-EF9E9F63719C}"/>
              </a:ext>
            </a:extLst>
          </p:cNvPr>
          <p:cNvSpPr>
            <a:spLocks noGrp="1"/>
          </p:cNvSpPr>
          <p:nvPr>
            <p:ph type="title"/>
          </p:nvPr>
        </p:nvSpPr>
        <p:spPr/>
        <p:txBody>
          <a:bodyPr>
            <a:normAutofit/>
          </a:bodyPr>
          <a:lstStyle/>
          <a:p>
            <a:r>
              <a:rPr lang="en-US" sz="2800" dirty="0"/>
              <a:t>Student Registration Reminders</a:t>
            </a:r>
          </a:p>
        </p:txBody>
      </p:sp>
      <p:sp>
        <p:nvSpPr>
          <p:cNvPr id="3" name="Content Placeholder 2">
            <a:extLst>
              <a:ext uri="{FF2B5EF4-FFF2-40B4-BE49-F238E27FC236}">
                <a16:creationId xmlns:a16="http://schemas.microsoft.com/office/drawing/2014/main" id="{3E6FAEED-ACDB-4E1B-8304-40871771D2C9}"/>
              </a:ext>
            </a:extLst>
          </p:cNvPr>
          <p:cNvSpPr>
            <a:spLocks noGrp="1"/>
          </p:cNvSpPr>
          <p:nvPr>
            <p:ph type="body" idx="1"/>
          </p:nvPr>
        </p:nvSpPr>
        <p:spPr>
          <a:xfrm>
            <a:off x="311702" y="953476"/>
            <a:ext cx="8487741" cy="3579447"/>
          </a:xfrm>
        </p:spPr>
        <p:txBody>
          <a:bodyPr>
            <a:normAutofit fontScale="92500"/>
          </a:bodyPr>
          <a:lstStyle/>
          <a:p>
            <a:pPr marL="0" indent="0">
              <a:spcAft>
                <a:spcPts val="450"/>
              </a:spcAft>
              <a:buNone/>
              <a:defRPr/>
            </a:pPr>
            <a:r>
              <a:rPr lang="en-US" dirty="0">
                <a:solidFill>
                  <a:sysClr val="windowText" lastClr="000000"/>
                </a:solidFill>
              </a:rPr>
              <a:t>CDE initially registers students for districts using October Count data</a:t>
            </a:r>
          </a:p>
          <a:p>
            <a:pPr marL="285750" indent="-285750">
              <a:spcAft>
                <a:spcPts val="450"/>
              </a:spcAft>
              <a:defRPr/>
            </a:pPr>
            <a:r>
              <a:rPr lang="en-US" dirty="0">
                <a:solidFill>
                  <a:sysClr val="windowText" lastClr="000000"/>
                </a:solidFill>
              </a:rPr>
              <a:t>Add new students into </a:t>
            </a:r>
            <a:r>
              <a:rPr lang="en-US" dirty="0" err="1">
                <a:solidFill>
                  <a:sysClr val="windowText" lastClr="000000"/>
                </a:solidFill>
              </a:rPr>
              <a:t>PAnext</a:t>
            </a:r>
            <a:r>
              <a:rPr lang="en-US" dirty="0">
                <a:solidFill>
                  <a:sysClr val="windowText" lastClr="000000"/>
                </a:solidFill>
              </a:rPr>
              <a:t> prior to testing, including for PBT</a:t>
            </a:r>
          </a:p>
          <a:p>
            <a:pPr lvl="1">
              <a:spcAft>
                <a:spcPts val="450"/>
              </a:spcAft>
              <a:buFont typeface="Arial" panose="020B0604020202020204" pitchFamily="34" charset="0"/>
              <a:buChar char="•"/>
              <a:defRPr/>
            </a:pPr>
            <a:r>
              <a:rPr lang="en-US" dirty="0">
                <a:solidFill>
                  <a:sysClr val="windowText" lastClr="000000"/>
                </a:solidFill>
                <a:latin typeface="+mn-lt"/>
              </a:rPr>
              <a:t>Do NOT use temporary SASIDs</a:t>
            </a:r>
          </a:p>
          <a:p>
            <a:pPr lvl="1">
              <a:spcAft>
                <a:spcPts val="450"/>
              </a:spcAft>
              <a:buFont typeface="Arial" panose="020B0604020202020204" pitchFamily="34" charset="0"/>
              <a:buChar char="•"/>
              <a:defRPr/>
            </a:pPr>
            <a:r>
              <a:rPr lang="en-US" dirty="0">
                <a:solidFill>
                  <a:sysClr val="windowText" lastClr="000000"/>
                </a:solidFill>
                <a:latin typeface="+mn-lt"/>
              </a:rPr>
              <a:t>DAC contacts CDE CMAS contact for help with SASIDs</a:t>
            </a:r>
          </a:p>
          <a:p>
            <a:pPr marL="285750" indent="-285750">
              <a:spcAft>
                <a:spcPts val="450"/>
              </a:spcAft>
              <a:defRPr/>
            </a:pPr>
            <a:r>
              <a:rPr lang="en-US" dirty="0">
                <a:solidFill>
                  <a:sysClr val="windowText" lastClr="000000"/>
                </a:solidFill>
              </a:rPr>
              <a:t>There are several fields in the SR/PNP that are used to validate selected accommodations</a:t>
            </a:r>
          </a:p>
          <a:p>
            <a:pPr lvl="1">
              <a:spcAft>
                <a:spcPts val="450"/>
              </a:spcAft>
              <a:buFont typeface="Arial" panose="020B0604020202020204" pitchFamily="34" charset="0"/>
              <a:buChar char="•"/>
              <a:defRPr/>
            </a:pPr>
            <a:r>
              <a:rPr lang="en-US" dirty="0">
                <a:solidFill>
                  <a:sysClr val="windowText" lastClr="000000"/>
                </a:solidFill>
                <a:latin typeface="+mn-lt"/>
              </a:rPr>
              <a:t>If an error is received upon import, check cross-validation fields</a:t>
            </a:r>
          </a:p>
          <a:p>
            <a:pPr lvl="1">
              <a:spcAft>
                <a:spcPts val="450"/>
              </a:spcAft>
              <a:buFont typeface="Arial" panose="020B0604020202020204" pitchFamily="34" charset="0"/>
              <a:buChar char="•"/>
              <a:defRPr/>
            </a:pPr>
            <a:r>
              <a:rPr lang="en-US" dirty="0">
                <a:solidFill>
                  <a:sysClr val="windowText" lastClr="000000"/>
                </a:solidFill>
                <a:latin typeface="+mn-lt"/>
              </a:rPr>
              <a:t>These fields are only seen by </a:t>
            </a:r>
            <a:r>
              <a:rPr lang="en-US" dirty="0" err="1">
                <a:solidFill>
                  <a:sysClr val="windowText" lastClr="000000"/>
                </a:solidFill>
                <a:latin typeface="+mn-lt"/>
              </a:rPr>
              <a:t>PAnext</a:t>
            </a:r>
            <a:r>
              <a:rPr lang="en-US" dirty="0">
                <a:solidFill>
                  <a:sysClr val="windowText" lastClr="000000"/>
                </a:solidFill>
                <a:latin typeface="+mn-lt"/>
              </a:rPr>
              <a:t> users with the Sensitive Data role</a:t>
            </a:r>
          </a:p>
          <a:p>
            <a:pPr>
              <a:spcAft>
                <a:spcPts val="450"/>
              </a:spcAft>
              <a:defRPr/>
            </a:pPr>
            <a:r>
              <a:rPr lang="en-US" dirty="0">
                <a:solidFill>
                  <a:sysClr val="windowText" lastClr="000000"/>
                </a:solidFill>
              </a:rPr>
              <a:t>Middle name field can be blank</a:t>
            </a:r>
          </a:p>
          <a:p>
            <a:pPr>
              <a:spcAft>
                <a:spcPts val="450"/>
              </a:spcAft>
              <a:defRPr/>
            </a:pPr>
            <a:r>
              <a:rPr lang="en-US" dirty="0">
                <a:solidFill>
                  <a:sysClr val="windowText" lastClr="000000"/>
                </a:solidFill>
              </a:rPr>
              <a:t>Preferred First Name field is optional</a:t>
            </a:r>
          </a:p>
          <a:p>
            <a:pPr lvl="1">
              <a:spcAft>
                <a:spcPts val="450"/>
              </a:spcAft>
              <a:buFont typeface="Arial" panose="020B0604020202020204" pitchFamily="34" charset="0"/>
              <a:buChar char="•"/>
              <a:defRPr/>
            </a:pPr>
            <a:r>
              <a:rPr lang="en-US" dirty="0">
                <a:solidFill>
                  <a:sysClr val="windowText" lastClr="000000"/>
                </a:solidFill>
                <a:latin typeface="+mn-lt"/>
              </a:rPr>
              <a:t>If this field is populated, this name is used in place of the Legal First Name on student ID labels (PBT) and student testing tickets (CBT)</a:t>
            </a:r>
          </a:p>
        </p:txBody>
      </p:sp>
      <p:sp>
        <p:nvSpPr>
          <p:cNvPr id="4" name="Slide Number Placeholder 3">
            <a:extLst>
              <a:ext uri="{FF2B5EF4-FFF2-40B4-BE49-F238E27FC236}">
                <a16:creationId xmlns:a16="http://schemas.microsoft.com/office/drawing/2014/main" id="{06C0610D-A55A-4CC7-9599-C7F6278FC117}"/>
              </a:ext>
            </a:extLst>
          </p:cNvPr>
          <p:cNvSpPr>
            <a:spLocks noGrp="1"/>
          </p:cNvSpPr>
          <p:nvPr>
            <p:ph type="sldNum" idx="12"/>
          </p:nvPr>
        </p:nvSpPr>
        <p:spPr/>
        <p:txBody>
          <a:bodyPr>
            <a:normAutofit/>
          </a:bodyPr>
          <a:lstStyle/>
          <a:p>
            <a:fld id="{C479D5F6-EDCB-402A-AC08-4943A1820E8F}" type="slidenum">
              <a:rPr lang="en-US" smtClean="0"/>
              <a:pPr/>
              <a:t>64</a:t>
            </a:fld>
            <a:endParaRPr lang="en-US" dirty="0"/>
          </a:p>
        </p:txBody>
      </p:sp>
    </p:spTree>
    <p:extLst>
      <p:ext uri="{BB962C8B-B14F-4D97-AF65-F5344CB8AC3E}">
        <p14:creationId xmlns:p14="http://schemas.microsoft.com/office/powerpoint/2010/main" val="25887764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4641E-99E1-4C9F-B0AC-EF9E9F63719C}"/>
              </a:ext>
            </a:extLst>
          </p:cNvPr>
          <p:cNvSpPr>
            <a:spLocks noGrp="1"/>
          </p:cNvSpPr>
          <p:nvPr>
            <p:ph type="title"/>
          </p:nvPr>
        </p:nvSpPr>
        <p:spPr/>
        <p:txBody>
          <a:bodyPr>
            <a:normAutofit/>
          </a:bodyPr>
          <a:lstStyle/>
          <a:p>
            <a:r>
              <a:rPr lang="en-US" sz="2800" dirty="0"/>
              <a:t>Registering for PBT</a:t>
            </a:r>
          </a:p>
        </p:txBody>
      </p:sp>
      <p:sp>
        <p:nvSpPr>
          <p:cNvPr id="3" name="Content Placeholder 2">
            <a:extLst>
              <a:ext uri="{FF2B5EF4-FFF2-40B4-BE49-F238E27FC236}">
                <a16:creationId xmlns:a16="http://schemas.microsoft.com/office/drawing/2014/main" id="{3E6FAEED-ACDB-4E1B-8304-40871771D2C9}"/>
              </a:ext>
            </a:extLst>
          </p:cNvPr>
          <p:cNvSpPr>
            <a:spLocks noGrp="1"/>
          </p:cNvSpPr>
          <p:nvPr>
            <p:ph type="body" idx="1"/>
          </p:nvPr>
        </p:nvSpPr>
        <p:spPr>
          <a:xfrm>
            <a:off x="311702" y="937845"/>
            <a:ext cx="8487741" cy="3571631"/>
          </a:xfrm>
        </p:spPr>
        <p:txBody>
          <a:bodyPr>
            <a:normAutofit fontScale="92500" lnSpcReduction="20000"/>
          </a:bodyPr>
          <a:lstStyle/>
          <a:p>
            <a:pPr marL="0" indent="0" fontAlgn="base">
              <a:spcAft>
                <a:spcPts val="450"/>
              </a:spcAft>
              <a:buNone/>
              <a:defRPr/>
            </a:pPr>
            <a:r>
              <a:rPr lang="en-US" sz="1700" dirty="0">
                <a:solidFill>
                  <a:prstClr val="black"/>
                </a:solidFill>
              </a:rPr>
              <a:t>Initial orders for PBT materials are generated using information indicated for students in the SR/PNP as of </a:t>
            </a:r>
            <a:r>
              <a:rPr lang="en-US" sz="1700" b="1" dirty="0">
                <a:solidFill>
                  <a:srgbClr val="488BC9"/>
                </a:solidFill>
              </a:rPr>
              <a:t>January 24, 2025</a:t>
            </a:r>
          </a:p>
          <a:p>
            <a:pPr fontAlgn="base">
              <a:spcAft>
                <a:spcPts val="450"/>
              </a:spcAft>
              <a:defRPr/>
            </a:pPr>
            <a:r>
              <a:rPr lang="en-US" sz="1700" dirty="0">
                <a:solidFill>
                  <a:prstClr val="black"/>
                </a:solidFill>
                <a:latin typeface="+mn-lt"/>
              </a:rPr>
              <a:t>PBT for district/school/grade/content area</a:t>
            </a:r>
          </a:p>
          <a:p>
            <a:pPr lvl="1" fontAlgn="base">
              <a:spcAft>
                <a:spcPts val="450"/>
              </a:spcAft>
              <a:buFont typeface="Arial" panose="020B0604020202020204" pitchFamily="34" charset="0"/>
              <a:buChar char="•"/>
              <a:defRPr/>
            </a:pPr>
            <a:r>
              <a:rPr lang="en-US" dirty="0">
                <a:solidFill>
                  <a:prstClr val="black"/>
                </a:solidFill>
                <a:latin typeface="+mn-lt"/>
              </a:rPr>
              <a:t>Paper format is indicated for you if the intent to use PBT is submitted to CDE by </a:t>
            </a:r>
            <a:r>
              <a:rPr lang="en-US" b="1" dirty="0">
                <a:solidFill>
                  <a:srgbClr val="488BC9"/>
                </a:solidFill>
                <a:latin typeface="+mn-lt"/>
              </a:rPr>
              <a:t>December 15</a:t>
            </a:r>
          </a:p>
          <a:p>
            <a:pPr lvl="1" fontAlgn="base">
              <a:spcAft>
                <a:spcPts val="450"/>
              </a:spcAft>
              <a:buFont typeface="Arial" panose="020B0604020202020204" pitchFamily="34" charset="0"/>
              <a:buChar char="•"/>
              <a:defRPr/>
            </a:pPr>
            <a:r>
              <a:rPr lang="en-US" dirty="0">
                <a:solidFill>
                  <a:prstClr val="black"/>
                </a:solidFill>
                <a:latin typeface="+mn-lt"/>
              </a:rPr>
              <a:t>If PBT selection is not provided to CDE by December 15, district/school needs to indicate </a:t>
            </a:r>
          </a:p>
          <a:p>
            <a:pPr lvl="1" fontAlgn="base">
              <a:spcAft>
                <a:spcPts val="450"/>
              </a:spcAft>
              <a:buFont typeface="Arial" panose="020B0604020202020204" pitchFamily="34" charset="0"/>
              <a:buChar char="•"/>
              <a:defRPr/>
            </a:pPr>
            <a:r>
              <a:rPr lang="en-US" dirty="0">
                <a:solidFill>
                  <a:prstClr val="black"/>
                </a:solidFill>
                <a:latin typeface="+mn-lt"/>
              </a:rPr>
              <a:t>PAnext </a:t>
            </a:r>
            <a:r>
              <a:rPr lang="en-US" i="1" dirty="0">
                <a:solidFill>
                  <a:prstClr val="black"/>
                </a:solidFill>
                <a:latin typeface="+mn-lt"/>
              </a:rPr>
              <a:t>additional</a:t>
            </a:r>
            <a:r>
              <a:rPr lang="en-US" dirty="0">
                <a:solidFill>
                  <a:prstClr val="black"/>
                </a:solidFill>
                <a:latin typeface="+mn-lt"/>
              </a:rPr>
              <a:t> orders for whole districts/schools/grades/content areas are not approved (including when tests are not updated from English to Spanish)</a:t>
            </a:r>
          </a:p>
          <a:p>
            <a:pPr lvl="1" fontAlgn="base">
              <a:spcAft>
                <a:spcPts val="450"/>
              </a:spcAft>
              <a:buFont typeface="Arial" panose="020B0604020202020204" pitchFamily="34" charset="0"/>
              <a:buChar char="•"/>
              <a:defRPr/>
            </a:pPr>
            <a:r>
              <a:rPr lang="en-US" dirty="0">
                <a:solidFill>
                  <a:prstClr val="black"/>
                </a:solidFill>
                <a:latin typeface="+mn-lt"/>
              </a:rPr>
              <a:t>Ensure charter school selections are indicated</a:t>
            </a:r>
          </a:p>
          <a:p>
            <a:pPr fontAlgn="base">
              <a:spcAft>
                <a:spcPts val="450"/>
              </a:spcAft>
              <a:defRPr/>
            </a:pPr>
            <a:r>
              <a:rPr lang="en-US" sz="1700" dirty="0">
                <a:solidFill>
                  <a:prstClr val="black"/>
                </a:solidFill>
                <a:latin typeface="+mn-lt"/>
              </a:rPr>
              <a:t>Individual students using PBT accommodated forms</a:t>
            </a:r>
          </a:p>
          <a:p>
            <a:pPr lvl="1" fontAlgn="base">
              <a:spcAft>
                <a:spcPts val="450"/>
              </a:spcAft>
              <a:buFont typeface="Arial" panose="020B0604020202020204" pitchFamily="34" charset="0"/>
              <a:buChar char="•"/>
              <a:defRPr/>
            </a:pPr>
            <a:r>
              <a:rPr lang="en-US" dirty="0">
                <a:solidFill>
                  <a:prstClr val="black"/>
                </a:solidFill>
                <a:latin typeface="+mn-lt"/>
              </a:rPr>
              <a:t>Indicate Spanish </a:t>
            </a:r>
            <a:r>
              <a:rPr lang="en-US" dirty="0" err="1">
                <a:solidFill>
                  <a:prstClr val="black"/>
                </a:solidFill>
                <a:latin typeface="+mn-lt"/>
              </a:rPr>
              <a:t>Transadaptation</a:t>
            </a:r>
            <a:r>
              <a:rPr lang="en-US" dirty="0">
                <a:solidFill>
                  <a:prstClr val="black"/>
                </a:solidFill>
                <a:latin typeface="+mn-lt"/>
              </a:rPr>
              <a:t> and other accommodations prior to </a:t>
            </a:r>
            <a:r>
              <a:rPr lang="en-US" b="1" dirty="0">
                <a:solidFill>
                  <a:srgbClr val="488BC9"/>
                </a:solidFill>
                <a:latin typeface="+mn-lt"/>
              </a:rPr>
              <a:t>January 24</a:t>
            </a:r>
          </a:p>
          <a:p>
            <a:pPr lvl="1" fontAlgn="base">
              <a:spcAft>
                <a:spcPts val="450"/>
              </a:spcAft>
              <a:buFont typeface="Arial" panose="020B0604020202020204" pitchFamily="34" charset="0"/>
              <a:buChar char="•"/>
              <a:defRPr/>
            </a:pPr>
            <a:r>
              <a:rPr lang="en-US" dirty="0">
                <a:solidFill>
                  <a:prstClr val="black"/>
                </a:solidFill>
                <a:latin typeface="+mn-lt"/>
              </a:rPr>
              <a:t>CDE adds UEB (with Nemeth for math/science) registrations into the initial upload for students who were assigned braille last year (district/school adds grades 3 and 11)</a:t>
            </a:r>
          </a:p>
          <a:p>
            <a:pPr lvl="2" fontAlgn="base">
              <a:spcAft>
                <a:spcPts val="450"/>
              </a:spcAft>
              <a:buFont typeface="Arial" panose="020B0604020202020204" pitchFamily="34" charset="0"/>
              <a:buChar char="•"/>
              <a:defRPr/>
            </a:pPr>
            <a:r>
              <a:rPr lang="en-US" dirty="0">
                <a:solidFill>
                  <a:prstClr val="black"/>
                </a:solidFill>
                <a:latin typeface="+mn-lt"/>
              </a:rPr>
              <a:t>Update math and science to UEB Math/Science, if needed</a:t>
            </a:r>
          </a:p>
        </p:txBody>
      </p:sp>
      <p:sp>
        <p:nvSpPr>
          <p:cNvPr id="4" name="Slide Number Placeholder 3">
            <a:extLst>
              <a:ext uri="{FF2B5EF4-FFF2-40B4-BE49-F238E27FC236}">
                <a16:creationId xmlns:a16="http://schemas.microsoft.com/office/drawing/2014/main" id="{06C0610D-A55A-4CC7-9599-C7F6278FC117}"/>
              </a:ext>
            </a:extLst>
          </p:cNvPr>
          <p:cNvSpPr>
            <a:spLocks noGrp="1"/>
          </p:cNvSpPr>
          <p:nvPr>
            <p:ph type="sldNum" idx="12"/>
          </p:nvPr>
        </p:nvSpPr>
        <p:spPr/>
        <p:txBody>
          <a:bodyPr>
            <a:normAutofit/>
          </a:bodyPr>
          <a:lstStyle/>
          <a:p>
            <a:fld id="{C479D5F6-EDCB-402A-AC08-4943A1820E8F}" type="slidenum">
              <a:rPr lang="en-US" smtClean="0"/>
              <a:pPr/>
              <a:t>65</a:t>
            </a:fld>
            <a:endParaRPr lang="en-US" dirty="0"/>
          </a:p>
        </p:txBody>
      </p:sp>
    </p:spTree>
    <p:extLst>
      <p:ext uri="{BB962C8B-B14F-4D97-AF65-F5344CB8AC3E}">
        <p14:creationId xmlns:p14="http://schemas.microsoft.com/office/powerpoint/2010/main" val="38925323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4641E-99E1-4C9F-B0AC-EF9E9F63719C}"/>
              </a:ext>
            </a:extLst>
          </p:cNvPr>
          <p:cNvSpPr>
            <a:spLocks noGrp="1"/>
          </p:cNvSpPr>
          <p:nvPr>
            <p:ph type="title"/>
          </p:nvPr>
        </p:nvSpPr>
        <p:spPr/>
        <p:txBody>
          <a:bodyPr>
            <a:normAutofit/>
          </a:bodyPr>
          <a:lstStyle/>
          <a:p>
            <a:r>
              <a:rPr lang="en-US" sz="2800" dirty="0"/>
              <a:t>Accommodated Materials Ordering by January 24*</a:t>
            </a:r>
          </a:p>
        </p:txBody>
      </p:sp>
      <p:sp>
        <p:nvSpPr>
          <p:cNvPr id="3" name="Content Placeholder 2">
            <a:extLst>
              <a:ext uri="{FF2B5EF4-FFF2-40B4-BE49-F238E27FC236}">
                <a16:creationId xmlns:a16="http://schemas.microsoft.com/office/drawing/2014/main" id="{3E6FAEED-ACDB-4E1B-8304-40871771D2C9}"/>
              </a:ext>
            </a:extLst>
          </p:cNvPr>
          <p:cNvSpPr>
            <a:spLocks noGrp="1"/>
          </p:cNvSpPr>
          <p:nvPr>
            <p:ph type="body" idx="1"/>
          </p:nvPr>
        </p:nvSpPr>
        <p:spPr>
          <a:xfrm>
            <a:off x="311702" y="1023815"/>
            <a:ext cx="8487741" cy="3163460"/>
          </a:xfrm>
        </p:spPr>
        <p:txBody>
          <a:bodyPr>
            <a:noAutofit/>
          </a:bodyPr>
          <a:lstStyle/>
          <a:p>
            <a:pPr marL="0" indent="0" fontAlgn="base">
              <a:spcAft>
                <a:spcPct val="0"/>
              </a:spcAft>
              <a:buNone/>
              <a:defRPr/>
            </a:pPr>
            <a:r>
              <a:rPr lang="en-US" sz="1800" dirty="0">
                <a:solidFill>
                  <a:prstClr val="black"/>
                </a:solidFill>
              </a:rPr>
              <a:t>Ensure the following materials for individual students are in PAnext</a:t>
            </a:r>
          </a:p>
          <a:p>
            <a:pPr marL="285750" indent="-285750" fontAlgn="base">
              <a:spcAft>
                <a:spcPct val="0"/>
              </a:spcAft>
              <a:defRPr/>
            </a:pPr>
            <a:r>
              <a:rPr lang="en-US" sz="1800" dirty="0">
                <a:solidFill>
                  <a:prstClr val="black"/>
                </a:solidFill>
              </a:rPr>
              <a:t>Large print and braille registrations</a:t>
            </a:r>
          </a:p>
          <a:p>
            <a:pPr marL="285750" indent="-285750" fontAlgn="base">
              <a:spcAft>
                <a:spcPct val="0"/>
              </a:spcAft>
              <a:defRPr/>
            </a:pPr>
            <a:r>
              <a:rPr lang="en-US" sz="1800" dirty="0">
                <a:solidFill>
                  <a:prstClr val="black"/>
                </a:solidFill>
              </a:rPr>
              <a:t>Auditory/signed presentation scripts</a:t>
            </a:r>
          </a:p>
          <a:p>
            <a:pPr marL="285750" indent="-285750" fontAlgn="base">
              <a:spcAft>
                <a:spcPct val="0"/>
              </a:spcAft>
              <a:defRPr/>
            </a:pPr>
            <a:r>
              <a:rPr lang="en-US" sz="1800" dirty="0">
                <a:solidFill>
                  <a:prstClr val="black"/>
                </a:solidFill>
              </a:rPr>
              <a:t>CSLA and other Spanish forms</a:t>
            </a:r>
          </a:p>
          <a:p>
            <a:pPr marL="285750" indent="-285750" fontAlgn="base">
              <a:spcAft>
                <a:spcPct val="0"/>
              </a:spcAft>
              <a:defRPr/>
            </a:pPr>
            <a:r>
              <a:rPr lang="en-US" sz="1800" dirty="0">
                <a:solidFill>
                  <a:prstClr val="black"/>
                </a:solidFill>
              </a:rPr>
              <a:t>CDE indicates UAR-dependent accommodations</a:t>
            </a:r>
          </a:p>
          <a:p>
            <a:pPr lvl="1" fontAlgn="base">
              <a:spcAft>
                <a:spcPct val="0"/>
              </a:spcAft>
              <a:buFont typeface="Arial" panose="020B0604020202020204" pitchFamily="34" charset="0"/>
              <a:buChar char="•"/>
              <a:defRPr/>
            </a:pPr>
            <a:r>
              <a:rPr lang="en-US" sz="1800" b="1" dirty="0">
                <a:solidFill>
                  <a:srgbClr val="488BC9"/>
                </a:solidFill>
                <a:latin typeface="+mn-lt"/>
              </a:rPr>
              <a:t>Must meet December 15 UAR deadline </a:t>
            </a:r>
          </a:p>
          <a:p>
            <a:pPr fontAlgn="base">
              <a:spcAft>
                <a:spcPct val="0"/>
              </a:spcAft>
              <a:defRPr/>
            </a:pPr>
            <a:endParaRPr lang="en-US" sz="1800" dirty="0">
              <a:solidFill>
                <a:prstClr val="black"/>
              </a:solidFill>
            </a:endParaRPr>
          </a:p>
          <a:p>
            <a:pPr marL="129779" indent="-129779" fontAlgn="base">
              <a:spcAft>
                <a:spcPct val="0"/>
              </a:spcAft>
              <a:buNone/>
              <a:defRPr/>
            </a:pPr>
            <a:r>
              <a:rPr lang="en-US" sz="1800" dirty="0">
                <a:solidFill>
                  <a:prstClr val="black"/>
                </a:solidFill>
              </a:rPr>
              <a:t>* Exception for new students who arrive after January deadline – DACs need to place an additional order for PBT or accommodated materials </a:t>
            </a:r>
            <a:r>
              <a:rPr lang="en-US" sz="1800" i="1" dirty="0">
                <a:solidFill>
                  <a:prstClr val="black"/>
                </a:solidFill>
              </a:rPr>
              <a:t>after</a:t>
            </a:r>
            <a:r>
              <a:rPr lang="en-US" sz="1800" dirty="0">
                <a:solidFill>
                  <a:prstClr val="black"/>
                </a:solidFill>
              </a:rPr>
              <a:t> updating student registrations</a:t>
            </a:r>
          </a:p>
          <a:p>
            <a:endParaRPr lang="en-US" sz="1800" dirty="0"/>
          </a:p>
        </p:txBody>
      </p:sp>
      <p:sp>
        <p:nvSpPr>
          <p:cNvPr id="4" name="Slide Number Placeholder 3">
            <a:extLst>
              <a:ext uri="{FF2B5EF4-FFF2-40B4-BE49-F238E27FC236}">
                <a16:creationId xmlns:a16="http://schemas.microsoft.com/office/drawing/2014/main" id="{06C0610D-A55A-4CC7-9599-C7F6278FC117}"/>
              </a:ext>
            </a:extLst>
          </p:cNvPr>
          <p:cNvSpPr>
            <a:spLocks noGrp="1"/>
          </p:cNvSpPr>
          <p:nvPr>
            <p:ph type="sldNum" idx="12"/>
          </p:nvPr>
        </p:nvSpPr>
        <p:spPr/>
        <p:txBody>
          <a:bodyPr>
            <a:normAutofit/>
          </a:bodyPr>
          <a:lstStyle/>
          <a:p>
            <a:fld id="{C479D5F6-EDCB-402A-AC08-4943A1820E8F}" type="slidenum">
              <a:rPr lang="en-US" smtClean="0"/>
              <a:pPr/>
              <a:t>66</a:t>
            </a:fld>
            <a:endParaRPr lang="en-US" dirty="0"/>
          </a:p>
        </p:txBody>
      </p:sp>
    </p:spTree>
    <p:extLst>
      <p:ext uri="{BB962C8B-B14F-4D97-AF65-F5344CB8AC3E}">
        <p14:creationId xmlns:p14="http://schemas.microsoft.com/office/powerpoint/2010/main" val="32251452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4641E-99E1-4C9F-B0AC-EF9E9F63719C}"/>
              </a:ext>
            </a:extLst>
          </p:cNvPr>
          <p:cNvSpPr>
            <a:spLocks noGrp="1"/>
          </p:cNvSpPr>
          <p:nvPr>
            <p:ph type="title"/>
          </p:nvPr>
        </p:nvSpPr>
        <p:spPr/>
        <p:txBody>
          <a:bodyPr>
            <a:noAutofit/>
          </a:bodyPr>
          <a:lstStyle/>
          <a:p>
            <a:r>
              <a:rPr lang="en-US" sz="2400" dirty="0"/>
              <a:t>Registering a Student in </a:t>
            </a:r>
            <a:r>
              <a:rPr lang="en-US" sz="2400" dirty="0" err="1"/>
              <a:t>PAnext</a:t>
            </a:r>
            <a:r>
              <a:rPr lang="en-US" sz="2400" dirty="0"/>
              <a:t> through a File Upload</a:t>
            </a:r>
          </a:p>
        </p:txBody>
      </p:sp>
      <p:sp>
        <p:nvSpPr>
          <p:cNvPr id="4" name="Slide Number Placeholder 3">
            <a:extLst>
              <a:ext uri="{FF2B5EF4-FFF2-40B4-BE49-F238E27FC236}">
                <a16:creationId xmlns:a16="http://schemas.microsoft.com/office/drawing/2014/main" id="{06C0610D-A55A-4CC7-9599-C7F6278FC117}"/>
              </a:ext>
            </a:extLst>
          </p:cNvPr>
          <p:cNvSpPr>
            <a:spLocks noGrp="1"/>
          </p:cNvSpPr>
          <p:nvPr>
            <p:ph type="sldNum" idx="12"/>
          </p:nvPr>
        </p:nvSpPr>
        <p:spPr/>
        <p:txBody>
          <a:bodyPr>
            <a:normAutofit/>
          </a:bodyPr>
          <a:lstStyle/>
          <a:p>
            <a:fld id="{C479D5F6-EDCB-402A-AC08-4943A1820E8F}" type="slidenum">
              <a:rPr lang="en-US" smtClean="0"/>
              <a:pPr/>
              <a:t>67</a:t>
            </a:fld>
            <a:endParaRPr lang="en-US" dirty="0"/>
          </a:p>
        </p:txBody>
      </p:sp>
      <p:sp>
        <p:nvSpPr>
          <p:cNvPr id="6" name="TextBox 5">
            <a:extLst>
              <a:ext uri="{FF2B5EF4-FFF2-40B4-BE49-F238E27FC236}">
                <a16:creationId xmlns:a16="http://schemas.microsoft.com/office/drawing/2014/main" id="{B99A5C62-A376-4D65-A2E9-509D36B1A464}"/>
              </a:ext>
            </a:extLst>
          </p:cNvPr>
          <p:cNvSpPr txBox="1"/>
          <p:nvPr/>
        </p:nvSpPr>
        <p:spPr>
          <a:xfrm>
            <a:off x="2571515" y="1516184"/>
            <a:ext cx="2286030" cy="923330"/>
          </a:xfrm>
          <a:prstGeom prst="rect">
            <a:avLst/>
          </a:prstGeom>
          <a:noFill/>
        </p:spPr>
        <p:txBody>
          <a:bodyPr wrap="square" rtlCol="0">
            <a:spAutoFit/>
          </a:bodyPr>
          <a:lstStyle/>
          <a:p>
            <a:pPr fontAlgn="base">
              <a:spcBef>
                <a:spcPct val="0"/>
              </a:spcBef>
              <a:spcAft>
                <a:spcPct val="0"/>
              </a:spcAft>
            </a:pPr>
            <a:r>
              <a:rPr lang="en-US" sz="1800" dirty="0">
                <a:solidFill>
                  <a:prstClr val="black"/>
                </a:solidFill>
                <a:ea typeface="ＭＳ Ｐゴシック" pitchFamily="34" charset="-128"/>
              </a:rPr>
              <a:t>2. Choose </a:t>
            </a:r>
            <a:r>
              <a:rPr lang="en-US" sz="1800" b="1" dirty="0">
                <a:solidFill>
                  <a:prstClr val="black"/>
                </a:solidFill>
                <a:ea typeface="ＭＳ Ｐゴシック" pitchFamily="34" charset="-128"/>
              </a:rPr>
              <a:t>Import/Export Data</a:t>
            </a:r>
            <a:r>
              <a:rPr lang="en-US" sz="1800" dirty="0">
                <a:solidFill>
                  <a:prstClr val="black"/>
                </a:solidFill>
                <a:ea typeface="ＭＳ Ｐゴシック" pitchFamily="34" charset="-128"/>
              </a:rPr>
              <a:t> and click </a:t>
            </a:r>
            <a:r>
              <a:rPr lang="en-US" sz="1800" b="1" dirty="0">
                <a:solidFill>
                  <a:prstClr val="black"/>
                </a:solidFill>
                <a:ea typeface="ＭＳ Ｐゴシック" pitchFamily="34" charset="-128"/>
              </a:rPr>
              <a:t>Start</a:t>
            </a:r>
            <a:endParaRPr lang="en-US" sz="1800" dirty="0">
              <a:solidFill>
                <a:prstClr val="black"/>
              </a:solidFill>
              <a:ea typeface="ＭＳ Ｐゴシック" pitchFamily="34" charset="-128"/>
            </a:endParaRPr>
          </a:p>
        </p:txBody>
      </p:sp>
      <p:sp>
        <p:nvSpPr>
          <p:cNvPr id="7" name="TextBox 6">
            <a:extLst>
              <a:ext uri="{FF2B5EF4-FFF2-40B4-BE49-F238E27FC236}">
                <a16:creationId xmlns:a16="http://schemas.microsoft.com/office/drawing/2014/main" id="{BDD07D5C-FAF6-4DB9-93AD-E109AB4676DD}"/>
              </a:ext>
            </a:extLst>
          </p:cNvPr>
          <p:cNvSpPr txBox="1"/>
          <p:nvPr/>
        </p:nvSpPr>
        <p:spPr>
          <a:xfrm>
            <a:off x="2550665" y="1052005"/>
            <a:ext cx="6172202" cy="369332"/>
          </a:xfrm>
          <a:prstGeom prst="rect">
            <a:avLst/>
          </a:prstGeom>
          <a:noFill/>
        </p:spPr>
        <p:txBody>
          <a:bodyPr wrap="none" rtlCol="0">
            <a:spAutoFit/>
          </a:bodyPr>
          <a:lstStyle/>
          <a:p>
            <a:pPr fontAlgn="base">
              <a:spcBef>
                <a:spcPct val="0"/>
              </a:spcBef>
              <a:spcAft>
                <a:spcPct val="0"/>
              </a:spcAft>
            </a:pPr>
            <a:r>
              <a:rPr lang="en-US" sz="1800" dirty="0">
                <a:solidFill>
                  <a:prstClr val="black"/>
                </a:solidFill>
                <a:ea typeface="ＭＳ Ｐゴシック" pitchFamily="34" charset="-128"/>
              </a:rPr>
              <a:t>1. Select the </a:t>
            </a:r>
            <a:r>
              <a:rPr lang="en-US" sz="1800" b="1" dirty="0">
                <a:solidFill>
                  <a:prstClr val="black"/>
                </a:solidFill>
                <a:ea typeface="ＭＳ Ｐゴシック" pitchFamily="34" charset="-128"/>
              </a:rPr>
              <a:t>Setup</a:t>
            </a:r>
            <a:r>
              <a:rPr lang="en-US" sz="1800" dirty="0">
                <a:solidFill>
                  <a:prstClr val="black"/>
                </a:solidFill>
                <a:ea typeface="ＭＳ Ｐゴシック" pitchFamily="34" charset="-128"/>
              </a:rPr>
              <a:t> menu and choose </a:t>
            </a:r>
            <a:r>
              <a:rPr lang="en-US" sz="1800" b="1" dirty="0">
                <a:solidFill>
                  <a:prstClr val="black"/>
                </a:solidFill>
                <a:ea typeface="ＭＳ Ｐゴシック" pitchFamily="34" charset="-128"/>
              </a:rPr>
              <a:t>Import/Export Data</a:t>
            </a:r>
            <a:endParaRPr lang="en-US" sz="1800" dirty="0">
              <a:solidFill>
                <a:prstClr val="black"/>
              </a:solidFill>
              <a:ea typeface="ＭＳ Ｐゴシック" pitchFamily="34" charset="-128"/>
            </a:endParaRPr>
          </a:p>
        </p:txBody>
      </p:sp>
      <p:pic>
        <p:nvPicPr>
          <p:cNvPr id="9" name="Picture 8">
            <a:extLst>
              <a:ext uri="{FF2B5EF4-FFF2-40B4-BE49-F238E27FC236}">
                <a16:creationId xmlns:a16="http://schemas.microsoft.com/office/drawing/2014/main" id="{F6790920-04F4-4B24-858B-200A3580BEA3}"/>
              </a:ext>
            </a:extLst>
          </p:cNvPr>
          <p:cNvPicPr>
            <a:picLocks noChangeAspect="1"/>
          </p:cNvPicPr>
          <p:nvPr/>
        </p:nvPicPr>
        <p:blipFill rotWithShape="1">
          <a:blip r:embed="rId2"/>
          <a:srcRect t="18483" r="88585" b="41545"/>
          <a:stretch/>
        </p:blipFill>
        <p:spPr>
          <a:xfrm>
            <a:off x="4857545" y="1516184"/>
            <a:ext cx="2965247" cy="3185803"/>
          </a:xfrm>
          <a:prstGeom prst="rect">
            <a:avLst/>
          </a:prstGeom>
          <a:ln w="19050">
            <a:no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EEB533D2-7EE0-425C-838D-C907551A95AB}"/>
              </a:ext>
            </a:extLst>
          </p:cNvPr>
          <p:cNvPicPr>
            <a:picLocks noChangeAspect="1"/>
          </p:cNvPicPr>
          <p:nvPr/>
        </p:nvPicPr>
        <p:blipFill>
          <a:blip r:embed="rId3"/>
          <a:stretch>
            <a:fillRect/>
          </a:stretch>
        </p:blipFill>
        <p:spPr>
          <a:xfrm>
            <a:off x="818147" y="1052005"/>
            <a:ext cx="1597714" cy="2308209"/>
          </a:xfrm>
          <a:prstGeom prst="rect">
            <a:avLst/>
          </a:prstGeom>
          <a:ln>
            <a:noFill/>
          </a:ln>
          <a:effectLst>
            <a:outerShdw blurRad="50800" dist="38100" dir="2700000" algn="tl" rotWithShape="0">
              <a:prstClr val="black">
                <a:alpha val="40000"/>
              </a:prstClr>
            </a:outerShdw>
          </a:effectLst>
        </p:spPr>
      </p:pic>
      <p:sp>
        <p:nvSpPr>
          <p:cNvPr id="8" name="Diagonal Stripe 7">
            <a:hlinkClick r:id="rId4"/>
            <a:extLst>
              <a:ext uri="{FF2B5EF4-FFF2-40B4-BE49-F238E27FC236}">
                <a16:creationId xmlns:a16="http://schemas.microsoft.com/office/drawing/2014/main" id="{A204F73A-FAF9-1758-13DC-F4F7FD98CFD8}"/>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600" b="1" kern="0" dirty="0">
                <a:solidFill>
                  <a:prstClr val="black"/>
                </a:solidFill>
                <a:latin typeface="+mn-lt"/>
                <a:ea typeface="Roboto" panose="02000000000000000000" pitchFamily="2" charset="0"/>
                <a:cs typeface="Roboto" panose="02000000000000000000" pitchFamily="2" charset="0"/>
              </a:rPr>
              <a:t>SRPNP Module</a:t>
            </a:r>
          </a:p>
        </p:txBody>
      </p:sp>
    </p:spTree>
    <p:extLst>
      <p:ext uri="{BB962C8B-B14F-4D97-AF65-F5344CB8AC3E}">
        <p14:creationId xmlns:p14="http://schemas.microsoft.com/office/powerpoint/2010/main" val="30696319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4641E-99E1-4C9F-B0AC-EF9E9F63719C}"/>
              </a:ext>
            </a:extLst>
          </p:cNvPr>
          <p:cNvSpPr>
            <a:spLocks noGrp="1"/>
          </p:cNvSpPr>
          <p:nvPr>
            <p:ph type="title"/>
          </p:nvPr>
        </p:nvSpPr>
        <p:spPr/>
        <p:txBody>
          <a:bodyPr>
            <a:noAutofit/>
          </a:bodyPr>
          <a:lstStyle/>
          <a:p>
            <a:r>
              <a:rPr lang="en-US" sz="2400" dirty="0"/>
              <a:t>Registering a Student in </a:t>
            </a:r>
            <a:r>
              <a:rPr lang="en-US" sz="2400" dirty="0" err="1"/>
              <a:t>PAnext</a:t>
            </a:r>
            <a:r>
              <a:rPr lang="en-US" sz="2400" dirty="0"/>
              <a:t> through a File Upload</a:t>
            </a:r>
          </a:p>
        </p:txBody>
      </p:sp>
      <p:sp>
        <p:nvSpPr>
          <p:cNvPr id="4" name="Slide Number Placeholder 3">
            <a:extLst>
              <a:ext uri="{FF2B5EF4-FFF2-40B4-BE49-F238E27FC236}">
                <a16:creationId xmlns:a16="http://schemas.microsoft.com/office/drawing/2014/main" id="{06C0610D-A55A-4CC7-9599-C7F6278FC117}"/>
              </a:ext>
            </a:extLst>
          </p:cNvPr>
          <p:cNvSpPr>
            <a:spLocks noGrp="1"/>
          </p:cNvSpPr>
          <p:nvPr>
            <p:ph type="sldNum" idx="12"/>
          </p:nvPr>
        </p:nvSpPr>
        <p:spPr/>
        <p:txBody>
          <a:bodyPr>
            <a:normAutofit/>
          </a:bodyPr>
          <a:lstStyle/>
          <a:p>
            <a:fld id="{C479D5F6-EDCB-402A-AC08-4943A1820E8F}" type="slidenum">
              <a:rPr lang="en-US" smtClean="0"/>
              <a:pPr/>
              <a:t>68</a:t>
            </a:fld>
            <a:endParaRPr lang="en-US" dirty="0"/>
          </a:p>
        </p:txBody>
      </p:sp>
      <p:sp>
        <p:nvSpPr>
          <p:cNvPr id="7" name="TextBox 6">
            <a:extLst>
              <a:ext uri="{FF2B5EF4-FFF2-40B4-BE49-F238E27FC236}">
                <a16:creationId xmlns:a16="http://schemas.microsoft.com/office/drawing/2014/main" id="{BDD07D5C-FAF6-4DB9-93AD-E109AB4676DD}"/>
              </a:ext>
            </a:extLst>
          </p:cNvPr>
          <p:cNvSpPr txBox="1"/>
          <p:nvPr/>
        </p:nvSpPr>
        <p:spPr>
          <a:xfrm>
            <a:off x="311702" y="980951"/>
            <a:ext cx="5553258" cy="2862322"/>
          </a:xfrm>
          <a:prstGeom prst="rect">
            <a:avLst/>
          </a:prstGeom>
          <a:noFill/>
        </p:spPr>
        <p:txBody>
          <a:bodyPr wrap="square" rtlCol="0">
            <a:spAutoFit/>
          </a:bodyPr>
          <a:lstStyle/>
          <a:p>
            <a:pPr marL="342900" indent="-342900" fontAlgn="base">
              <a:spcBef>
                <a:spcPct val="0"/>
              </a:spcBef>
              <a:spcAft>
                <a:spcPct val="0"/>
              </a:spcAft>
              <a:buFont typeface="+mj-lt"/>
              <a:buAutoNum type="arabicPeriod"/>
            </a:pPr>
            <a:r>
              <a:rPr lang="en-US" sz="1800" dirty="0">
                <a:solidFill>
                  <a:prstClr val="black"/>
                </a:solidFill>
                <a:ea typeface="ＭＳ Ｐゴシック" pitchFamily="34" charset="-128"/>
              </a:rPr>
              <a:t>Under </a:t>
            </a:r>
            <a:r>
              <a:rPr lang="en-US" sz="1800" b="1" dirty="0">
                <a:solidFill>
                  <a:prstClr val="black"/>
                </a:solidFill>
                <a:ea typeface="ＭＳ Ｐゴシック" pitchFamily="34" charset="-128"/>
              </a:rPr>
              <a:t>Type</a:t>
            </a:r>
            <a:r>
              <a:rPr lang="en-US" sz="1800" dirty="0">
                <a:solidFill>
                  <a:prstClr val="black"/>
                </a:solidFill>
                <a:ea typeface="ＭＳ Ｐゴシック" pitchFamily="34" charset="-128"/>
              </a:rPr>
              <a:t>, select </a:t>
            </a:r>
            <a:r>
              <a:rPr lang="en-US" sz="1800" b="1" dirty="0">
                <a:solidFill>
                  <a:prstClr val="black"/>
                </a:solidFill>
                <a:ea typeface="ＭＳ Ｐゴシック" pitchFamily="34" charset="-128"/>
              </a:rPr>
              <a:t>Student Registration Import</a:t>
            </a:r>
          </a:p>
          <a:p>
            <a:pPr marL="557213" lvl="1" indent="-214313" fontAlgn="base">
              <a:spcBef>
                <a:spcPct val="0"/>
              </a:spcBef>
              <a:spcAft>
                <a:spcPct val="0"/>
              </a:spcAft>
              <a:buFont typeface="Arial" panose="020B0604020202020204" pitchFamily="34" charset="0"/>
              <a:buChar char="•"/>
            </a:pPr>
            <a:r>
              <a:rPr lang="en-US" sz="1800" b="1" dirty="0">
                <a:solidFill>
                  <a:prstClr val="black"/>
                </a:solidFill>
                <a:ea typeface="ＭＳ Ｐゴシック" pitchFamily="34" charset="-128"/>
              </a:rPr>
              <a:t>DURING</a:t>
            </a:r>
            <a:r>
              <a:rPr lang="en-US" sz="1800" dirty="0">
                <a:solidFill>
                  <a:prstClr val="black"/>
                </a:solidFill>
                <a:ea typeface="ＭＳ Ｐゴシック" pitchFamily="34" charset="-128"/>
              </a:rPr>
              <a:t> the January 6 to 24 registration window, edits are allowed to the Unique Accommodation field</a:t>
            </a:r>
          </a:p>
          <a:p>
            <a:pPr marL="557213" lvl="1" indent="-214313" fontAlgn="base">
              <a:spcBef>
                <a:spcPct val="0"/>
              </a:spcBef>
              <a:spcAft>
                <a:spcPct val="0"/>
              </a:spcAft>
              <a:buFont typeface="Arial" panose="020B0604020202020204" pitchFamily="34" charset="0"/>
              <a:buChar char="•"/>
            </a:pPr>
            <a:r>
              <a:rPr lang="en-US" sz="1800" b="1" dirty="0">
                <a:solidFill>
                  <a:prstClr val="black"/>
                </a:solidFill>
                <a:ea typeface="ＭＳ Ｐゴシック" pitchFamily="34" charset="-128"/>
              </a:rPr>
              <a:t>AFTER</a:t>
            </a:r>
            <a:r>
              <a:rPr lang="en-US" sz="1800" dirty="0">
                <a:solidFill>
                  <a:prstClr val="black"/>
                </a:solidFill>
                <a:ea typeface="ＭＳ Ｐゴシック" pitchFamily="34" charset="-128"/>
              </a:rPr>
              <a:t> the January 6 o 24 registration window, edits are not allowed to the Unique Accommodation field</a:t>
            </a:r>
          </a:p>
          <a:p>
            <a:pPr marL="342900" indent="-342900" fontAlgn="base">
              <a:spcBef>
                <a:spcPct val="0"/>
              </a:spcBef>
              <a:spcAft>
                <a:spcPct val="0"/>
              </a:spcAft>
              <a:buFont typeface="+mj-lt"/>
              <a:buAutoNum type="arabicPeriod"/>
            </a:pPr>
            <a:r>
              <a:rPr lang="en-US" sz="1800" dirty="0">
                <a:solidFill>
                  <a:prstClr val="black"/>
                </a:solidFill>
                <a:ea typeface="ＭＳ Ｐゴシック" pitchFamily="34" charset="-128"/>
              </a:rPr>
              <a:t>Find and select the locally saved file</a:t>
            </a:r>
          </a:p>
          <a:p>
            <a:pPr marL="342900" indent="-342900" fontAlgn="base">
              <a:spcBef>
                <a:spcPct val="0"/>
              </a:spcBef>
              <a:spcAft>
                <a:spcPct val="0"/>
              </a:spcAft>
              <a:buFont typeface="+mj-lt"/>
              <a:buAutoNum type="arabicPeriod"/>
            </a:pPr>
            <a:r>
              <a:rPr lang="en-US" sz="1800" dirty="0">
                <a:solidFill>
                  <a:prstClr val="black"/>
                </a:solidFill>
                <a:ea typeface="ＭＳ Ｐゴシック" pitchFamily="34" charset="-128"/>
              </a:rPr>
              <a:t>Select </a:t>
            </a:r>
            <a:r>
              <a:rPr lang="en-US" sz="1800" b="1" dirty="0">
                <a:solidFill>
                  <a:prstClr val="black"/>
                </a:solidFill>
                <a:ea typeface="ＭＳ Ｐゴシック" pitchFamily="34" charset="-128"/>
              </a:rPr>
              <a:t>Process</a:t>
            </a:r>
            <a:endParaRPr lang="en-US" sz="1800" dirty="0">
              <a:solidFill>
                <a:prstClr val="black"/>
              </a:solidFill>
              <a:ea typeface="ＭＳ Ｐゴシック" pitchFamily="34" charset="-128"/>
            </a:endParaRPr>
          </a:p>
        </p:txBody>
      </p:sp>
      <p:pic>
        <p:nvPicPr>
          <p:cNvPr id="3" name="Picture 2">
            <a:extLst>
              <a:ext uri="{FF2B5EF4-FFF2-40B4-BE49-F238E27FC236}">
                <a16:creationId xmlns:a16="http://schemas.microsoft.com/office/drawing/2014/main" id="{75DA6057-809D-4D6B-A584-CF59BBDA4C2B}"/>
              </a:ext>
            </a:extLst>
          </p:cNvPr>
          <p:cNvPicPr>
            <a:picLocks noChangeAspect="1"/>
          </p:cNvPicPr>
          <p:nvPr/>
        </p:nvPicPr>
        <p:blipFill rotWithShape="1">
          <a:blip r:embed="rId2"/>
          <a:srcRect t="9038" r="90000" b="66722"/>
          <a:stretch/>
        </p:blipFill>
        <p:spPr>
          <a:xfrm>
            <a:off x="6278500" y="1015450"/>
            <a:ext cx="2278286" cy="1694435"/>
          </a:xfrm>
          <a:prstGeom prst="rect">
            <a:avLst/>
          </a:prstGeom>
          <a:ln w="19050">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62181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4641E-99E1-4C9F-B0AC-EF9E9F63719C}"/>
              </a:ext>
            </a:extLst>
          </p:cNvPr>
          <p:cNvSpPr>
            <a:spLocks noGrp="1"/>
          </p:cNvSpPr>
          <p:nvPr>
            <p:ph type="title"/>
          </p:nvPr>
        </p:nvSpPr>
        <p:spPr/>
        <p:txBody>
          <a:bodyPr>
            <a:noAutofit/>
          </a:bodyPr>
          <a:lstStyle/>
          <a:p>
            <a:r>
              <a:rPr lang="en-US" sz="2000" dirty="0"/>
              <a:t>Registering a Student in </a:t>
            </a:r>
            <a:r>
              <a:rPr lang="en-US" sz="2000" dirty="0" err="1"/>
              <a:t>PAnext</a:t>
            </a:r>
            <a:r>
              <a:rPr lang="en-US" sz="2000" dirty="0"/>
              <a:t> Through the User Interface</a:t>
            </a:r>
          </a:p>
        </p:txBody>
      </p:sp>
      <p:sp>
        <p:nvSpPr>
          <p:cNvPr id="4" name="Slide Number Placeholder 3">
            <a:extLst>
              <a:ext uri="{FF2B5EF4-FFF2-40B4-BE49-F238E27FC236}">
                <a16:creationId xmlns:a16="http://schemas.microsoft.com/office/drawing/2014/main" id="{06C0610D-A55A-4CC7-9599-C7F6278FC117}"/>
              </a:ext>
            </a:extLst>
          </p:cNvPr>
          <p:cNvSpPr>
            <a:spLocks noGrp="1"/>
          </p:cNvSpPr>
          <p:nvPr>
            <p:ph type="sldNum" idx="12"/>
          </p:nvPr>
        </p:nvSpPr>
        <p:spPr/>
        <p:txBody>
          <a:bodyPr>
            <a:normAutofit/>
          </a:bodyPr>
          <a:lstStyle/>
          <a:p>
            <a:fld id="{C479D5F6-EDCB-402A-AC08-4943A1820E8F}" type="slidenum">
              <a:rPr lang="en-US" smtClean="0"/>
              <a:pPr/>
              <a:t>69</a:t>
            </a:fld>
            <a:endParaRPr lang="en-US" dirty="0"/>
          </a:p>
        </p:txBody>
      </p:sp>
      <p:pic>
        <p:nvPicPr>
          <p:cNvPr id="5" name="Picture 4">
            <a:extLst>
              <a:ext uri="{FF2B5EF4-FFF2-40B4-BE49-F238E27FC236}">
                <a16:creationId xmlns:a16="http://schemas.microsoft.com/office/drawing/2014/main" id="{62411F8F-DACE-430F-B640-18BEDDC54137}"/>
              </a:ext>
            </a:extLst>
          </p:cNvPr>
          <p:cNvPicPr>
            <a:picLocks noChangeAspect="1"/>
          </p:cNvPicPr>
          <p:nvPr/>
        </p:nvPicPr>
        <p:blipFill>
          <a:blip r:embed="rId2"/>
          <a:srcRect/>
          <a:stretch/>
        </p:blipFill>
        <p:spPr>
          <a:xfrm>
            <a:off x="4572000" y="1542215"/>
            <a:ext cx="2540000" cy="2611120"/>
          </a:xfrm>
          <a:prstGeom prst="rect">
            <a:avLst/>
          </a:prstGeom>
          <a:ln w="25400">
            <a:no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B99A5C62-A376-4D65-A2E9-509D36B1A464}"/>
              </a:ext>
            </a:extLst>
          </p:cNvPr>
          <p:cNvSpPr txBox="1"/>
          <p:nvPr/>
        </p:nvSpPr>
        <p:spPr>
          <a:xfrm>
            <a:off x="2729858" y="1542215"/>
            <a:ext cx="1678717" cy="923330"/>
          </a:xfrm>
          <a:prstGeom prst="rect">
            <a:avLst/>
          </a:prstGeom>
          <a:noFill/>
        </p:spPr>
        <p:txBody>
          <a:bodyPr wrap="square" rtlCol="0">
            <a:spAutoFit/>
          </a:bodyPr>
          <a:lstStyle/>
          <a:p>
            <a:pPr fontAlgn="base">
              <a:spcBef>
                <a:spcPct val="0"/>
              </a:spcBef>
              <a:spcAft>
                <a:spcPct val="0"/>
              </a:spcAft>
            </a:pPr>
            <a:r>
              <a:rPr lang="en-US" sz="1800" dirty="0">
                <a:solidFill>
                  <a:prstClr val="black"/>
                </a:solidFill>
                <a:ea typeface="ＭＳ Ｐゴシック" pitchFamily="34" charset="-128"/>
              </a:rPr>
              <a:t>2. Choose the </a:t>
            </a:r>
            <a:r>
              <a:rPr lang="en-US" sz="1800" b="1" dirty="0">
                <a:solidFill>
                  <a:prstClr val="black"/>
                </a:solidFill>
                <a:ea typeface="ＭＳ Ｐゴシック" pitchFamily="34" charset="-128"/>
              </a:rPr>
              <a:t>Tasks</a:t>
            </a:r>
            <a:r>
              <a:rPr lang="en-US" sz="1800" dirty="0">
                <a:solidFill>
                  <a:prstClr val="black"/>
                </a:solidFill>
                <a:ea typeface="ＭＳ Ｐゴシック" pitchFamily="34" charset="-128"/>
              </a:rPr>
              <a:t> and click </a:t>
            </a:r>
            <a:r>
              <a:rPr lang="en-US" sz="1800" b="1" dirty="0">
                <a:solidFill>
                  <a:prstClr val="black"/>
                </a:solidFill>
                <a:ea typeface="ＭＳ Ｐゴシック" pitchFamily="34" charset="-128"/>
              </a:rPr>
              <a:t>Start</a:t>
            </a:r>
            <a:endParaRPr lang="en-US" sz="1800" dirty="0">
              <a:solidFill>
                <a:prstClr val="black"/>
              </a:solidFill>
              <a:ea typeface="ＭＳ Ｐゴシック" pitchFamily="34" charset="-128"/>
            </a:endParaRPr>
          </a:p>
        </p:txBody>
      </p:sp>
      <p:sp>
        <p:nvSpPr>
          <p:cNvPr id="7" name="TextBox 6">
            <a:extLst>
              <a:ext uri="{FF2B5EF4-FFF2-40B4-BE49-F238E27FC236}">
                <a16:creationId xmlns:a16="http://schemas.microsoft.com/office/drawing/2014/main" id="{BDD07D5C-FAF6-4DB9-93AD-E109AB4676DD}"/>
              </a:ext>
            </a:extLst>
          </p:cNvPr>
          <p:cNvSpPr txBox="1"/>
          <p:nvPr/>
        </p:nvSpPr>
        <p:spPr>
          <a:xfrm>
            <a:off x="2729858" y="1066594"/>
            <a:ext cx="5121915" cy="369332"/>
          </a:xfrm>
          <a:prstGeom prst="rect">
            <a:avLst/>
          </a:prstGeom>
          <a:noFill/>
        </p:spPr>
        <p:txBody>
          <a:bodyPr wrap="none" rtlCol="0">
            <a:spAutoFit/>
          </a:bodyPr>
          <a:lstStyle/>
          <a:p>
            <a:pPr fontAlgn="base">
              <a:spcBef>
                <a:spcPct val="0"/>
              </a:spcBef>
              <a:spcAft>
                <a:spcPct val="0"/>
              </a:spcAft>
            </a:pPr>
            <a:r>
              <a:rPr lang="en-US" sz="1800" dirty="0">
                <a:solidFill>
                  <a:prstClr val="black"/>
                </a:solidFill>
                <a:ea typeface="ＭＳ Ｐゴシック" pitchFamily="34" charset="-128"/>
              </a:rPr>
              <a:t>1. Select the </a:t>
            </a:r>
            <a:r>
              <a:rPr lang="en-US" sz="1800" b="1" dirty="0">
                <a:solidFill>
                  <a:prstClr val="black"/>
                </a:solidFill>
                <a:ea typeface="ＭＳ Ｐゴシック" pitchFamily="34" charset="-128"/>
              </a:rPr>
              <a:t>Setup</a:t>
            </a:r>
            <a:r>
              <a:rPr lang="en-US" sz="1800" dirty="0">
                <a:solidFill>
                  <a:prstClr val="black"/>
                </a:solidFill>
                <a:ea typeface="ＭＳ Ｐゴシック" pitchFamily="34" charset="-128"/>
              </a:rPr>
              <a:t> menu and choose </a:t>
            </a:r>
            <a:r>
              <a:rPr lang="en-US" sz="1800" b="1" dirty="0">
                <a:solidFill>
                  <a:prstClr val="black"/>
                </a:solidFill>
                <a:ea typeface="ＭＳ Ｐゴシック" pitchFamily="34" charset="-128"/>
              </a:rPr>
              <a:t>Students</a:t>
            </a:r>
            <a:endParaRPr lang="en-US" sz="1800" dirty="0">
              <a:solidFill>
                <a:prstClr val="black"/>
              </a:solidFill>
              <a:ea typeface="ＭＳ Ｐゴシック" pitchFamily="34" charset="-128"/>
            </a:endParaRPr>
          </a:p>
        </p:txBody>
      </p:sp>
      <p:sp>
        <p:nvSpPr>
          <p:cNvPr id="11" name="Diagonal Stripe 10">
            <a:hlinkClick r:id="rId3"/>
            <a:extLst>
              <a:ext uri="{FF2B5EF4-FFF2-40B4-BE49-F238E27FC236}">
                <a16:creationId xmlns:a16="http://schemas.microsoft.com/office/drawing/2014/main" id="{33A2D7EA-55C2-C85D-62D3-8113EF4D2082}"/>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600" b="1" kern="0" dirty="0">
                <a:solidFill>
                  <a:prstClr val="black"/>
                </a:solidFill>
                <a:latin typeface="+mn-lt"/>
                <a:ea typeface="Roboto" panose="02000000000000000000" pitchFamily="2" charset="0"/>
                <a:cs typeface="Roboto" panose="02000000000000000000" pitchFamily="2" charset="0"/>
              </a:rPr>
              <a:t>SRPNP Module</a:t>
            </a:r>
          </a:p>
        </p:txBody>
      </p:sp>
      <p:pic>
        <p:nvPicPr>
          <p:cNvPr id="12" name="Picture 11">
            <a:extLst>
              <a:ext uri="{FF2B5EF4-FFF2-40B4-BE49-F238E27FC236}">
                <a16:creationId xmlns:a16="http://schemas.microsoft.com/office/drawing/2014/main" id="{D6251DE4-17D6-785C-7666-B817FA8EADD3}"/>
              </a:ext>
            </a:extLst>
          </p:cNvPr>
          <p:cNvPicPr>
            <a:picLocks noChangeAspect="1"/>
          </p:cNvPicPr>
          <p:nvPr/>
        </p:nvPicPr>
        <p:blipFill>
          <a:blip r:embed="rId4"/>
          <a:stretch>
            <a:fillRect/>
          </a:stretch>
        </p:blipFill>
        <p:spPr>
          <a:xfrm>
            <a:off x="968719" y="1078036"/>
            <a:ext cx="1597714" cy="2308209"/>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6636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D784A-F711-87E8-F5F7-45CE3A591CB1}"/>
              </a:ext>
            </a:extLst>
          </p:cNvPr>
          <p:cNvSpPr>
            <a:spLocks noGrp="1"/>
          </p:cNvSpPr>
          <p:nvPr>
            <p:ph type="title"/>
          </p:nvPr>
        </p:nvSpPr>
        <p:spPr/>
        <p:txBody>
          <a:bodyPr/>
          <a:lstStyle/>
          <a:p>
            <a:r>
              <a:rPr lang="en-US" sz="2800" dirty="0">
                <a:latin typeface="+mj-lt"/>
              </a:rPr>
              <a:t>Did you know?</a:t>
            </a:r>
          </a:p>
        </p:txBody>
      </p:sp>
      <p:sp>
        <p:nvSpPr>
          <p:cNvPr id="3" name="Text Placeholder 2">
            <a:extLst>
              <a:ext uri="{FF2B5EF4-FFF2-40B4-BE49-F238E27FC236}">
                <a16:creationId xmlns:a16="http://schemas.microsoft.com/office/drawing/2014/main" id="{B41EDDBF-5256-BD7E-6A27-1EE027AB940F}"/>
              </a:ext>
            </a:extLst>
          </p:cNvPr>
          <p:cNvSpPr>
            <a:spLocks noGrp="1"/>
          </p:cNvSpPr>
          <p:nvPr>
            <p:ph type="body" idx="1"/>
          </p:nvPr>
        </p:nvSpPr>
        <p:spPr>
          <a:xfrm>
            <a:off x="311702" y="1152475"/>
            <a:ext cx="4505685" cy="3034800"/>
          </a:xfrm>
        </p:spPr>
        <p:txBody>
          <a:bodyPr>
            <a:normAutofit/>
          </a:bodyPr>
          <a:lstStyle/>
          <a:p>
            <a:pPr marL="285750" indent="-285750">
              <a:spcAft>
                <a:spcPts val="600"/>
              </a:spcAft>
              <a:buFont typeface="Arial" panose="020B0604020202020204" pitchFamily="34" charset="0"/>
              <a:buChar char="•"/>
            </a:pPr>
            <a:r>
              <a:rPr lang="en-US" dirty="0">
                <a:latin typeface="+mn-lt"/>
              </a:rPr>
              <a:t>Sample/released items are available publicly on the </a:t>
            </a:r>
            <a:r>
              <a:rPr lang="en-US" dirty="0">
                <a:latin typeface="+mn-lt"/>
                <a:hlinkClick r:id="rId3"/>
              </a:rPr>
              <a:t>Colorado Assessments Portal</a:t>
            </a:r>
            <a:endParaRPr lang="en-US" dirty="0">
              <a:latin typeface="+mn-lt"/>
            </a:endParaRPr>
          </a:p>
          <a:p>
            <a:pPr marL="742950" lvl="1" indent="-285750">
              <a:spcAft>
                <a:spcPts val="600"/>
              </a:spcAft>
              <a:buFont typeface="Arial" panose="020B0604020202020204" pitchFamily="34" charset="0"/>
              <a:buChar char="•"/>
            </a:pPr>
            <a:r>
              <a:rPr lang="en-US" dirty="0">
                <a:latin typeface="+mn-lt"/>
              </a:rPr>
              <a:t>Online and paper practice forms</a:t>
            </a:r>
          </a:p>
          <a:p>
            <a:pPr marL="1200150" lvl="2" indent="-285750">
              <a:spcAft>
                <a:spcPts val="600"/>
              </a:spcAft>
              <a:buFont typeface="Arial" panose="020B0604020202020204" pitchFamily="34" charset="0"/>
              <a:buChar char="•"/>
            </a:pPr>
            <a:r>
              <a:rPr lang="en-US" dirty="0">
                <a:latin typeface="+mn-lt"/>
              </a:rPr>
              <a:t>English and Spanish</a:t>
            </a:r>
          </a:p>
          <a:p>
            <a:pPr marL="1200150" lvl="2" indent="-285750">
              <a:spcAft>
                <a:spcPts val="600"/>
              </a:spcAft>
              <a:buFont typeface="Arial" panose="020B0604020202020204" pitchFamily="34" charset="0"/>
              <a:buChar char="•"/>
            </a:pPr>
            <a:r>
              <a:rPr lang="en-US" dirty="0">
                <a:latin typeface="+mn-lt"/>
              </a:rPr>
              <a:t>With and without text-to-speech</a:t>
            </a:r>
          </a:p>
          <a:p>
            <a:pPr marL="742950" lvl="1" indent="-285750">
              <a:spcAft>
                <a:spcPts val="600"/>
              </a:spcAft>
              <a:buFont typeface="Arial" panose="020B0604020202020204" pitchFamily="34" charset="0"/>
              <a:buChar char="•"/>
            </a:pPr>
            <a:r>
              <a:rPr lang="en-US" dirty="0">
                <a:latin typeface="+mn-lt"/>
              </a:rPr>
              <a:t>Scoring guides with performance data, scoring rubrics, and sample student responses</a:t>
            </a:r>
          </a:p>
          <a:p>
            <a:endParaRPr lang="en-US" sz="1800" dirty="0">
              <a:latin typeface="+mn-lt"/>
            </a:endParaRPr>
          </a:p>
        </p:txBody>
      </p:sp>
      <p:grpSp>
        <p:nvGrpSpPr>
          <p:cNvPr id="9" name="Group 8">
            <a:extLst>
              <a:ext uri="{FF2B5EF4-FFF2-40B4-BE49-F238E27FC236}">
                <a16:creationId xmlns:a16="http://schemas.microsoft.com/office/drawing/2014/main" id="{2A8D8972-74DF-D36B-AC42-12C15E72BD79}"/>
              </a:ext>
            </a:extLst>
          </p:cNvPr>
          <p:cNvGrpSpPr/>
          <p:nvPr/>
        </p:nvGrpSpPr>
        <p:grpSpPr>
          <a:xfrm>
            <a:off x="5745350" y="1152475"/>
            <a:ext cx="3054093" cy="2038349"/>
            <a:chOff x="223071" y="851647"/>
            <a:chExt cx="8326510" cy="5557242"/>
          </a:xfrm>
        </p:grpSpPr>
        <p:pic>
          <p:nvPicPr>
            <p:cNvPr id="10" name="Picture 9">
              <a:extLst>
                <a:ext uri="{FF2B5EF4-FFF2-40B4-BE49-F238E27FC236}">
                  <a16:creationId xmlns:a16="http://schemas.microsoft.com/office/drawing/2014/main" id="{F77EA39E-87A7-E532-7E2C-A5A0193FA1D4}"/>
                </a:ext>
              </a:extLst>
            </p:cNvPr>
            <p:cNvPicPr>
              <a:picLocks noChangeAspect="1"/>
            </p:cNvPicPr>
            <p:nvPr/>
          </p:nvPicPr>
          <p:blipFill>
            <a:blip r:embed="rId4"/>
            <a:stretch>
              <a:fillRect/>
            </a:stretch>
          </p:blipFill>
          <p:spPr>
            <a:xfrm>
              <a:off x="223071" y="851647"/>
              <a:ext cx="6782572" cy="40712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D2BC5107-F718-5D9D-CEBF-13E4AA387048}"/>
                </a:ext>
              </a:extLst>
            </p:cNvPr>
            <p:cNvPicPr>
              <a:picLocks noChangeAspect="1"/>
            </p:cNvPicPr>
            <p:nvPr/>
          </p:nvPicPr>
          <p:blipFill>
            <a:blip r:embed="rId5"/>
            <a:stretch>
              <a:fillRect/>
            </a:stretch>
          </p:blipFill>
          <p:spPr>
            <a:xfrm rot="875878">
              <a:off x="5410803" y="2227609"/>
              <a:ext cx="3138778" cy="4181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5" name="Picture 2">
            <a:extLst>
              <a:ext uri="{FF2B5EF4-FFF2-40B4-BE49-F238E27FC236}">
                <a16:creationId xmlns:a16="http://schemas.microsoft.com/office/drawing/2014/main" id="{6F3420F5-8887-803C-711B-6B92DD919E2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171" t="34815" r="21525" b="22406"/>
          <a:stretch/>
        </p:blipFill>
        <p:spPr bwMode="auto">
          <a:xfrm>
            <a:off x="5050659" y="3305225"/>
            <a:ext cx="1389381" cy="1371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169216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1BCD7-FB12-4CD9-807E-67D569F1152D}"/>
              </a:ext>
            </a:extLst>
          </p:cNvPr>
          <p:cNvSpPr>
            <a:spLocks noGrp="1"/>
          </p:cNvSpPr>
          <p:nvPr>
            <p:ph type="title"/>
          </p:nvPr>
        </p:nvSpPr>
        <p:spPr/>
        <p:txBody>
          <a:bodyPr>
            <a:noAutofit/>
          </a:bodyPr>
          <a:lstStyle/>
          <a:p>
            <a:r>
              <a:rPr lang="en-US" sz="2400" dirty="0"/>
              <a:t>Create or Edit a Student Record Through the User Interface</a:t>
            </a:r>
          </a:p>
        </p:txBody>
      </p:sp>
      <p:sp>
        <p:nvSpPr>
          <p:cNvPr id="4" name="Slide Number Placeholder 3">
            <a:extLst>
              <a:ext uri="{FF2B5EF4-FFF2-40B4-BE49-F238E27FC236}">
                <a16:creationId xmlns:a16="http://schemas.microsoft.com/office/drawing/2014/main" id="{828A0E36-D43A-42CA-B81F-5B0FCF5C7C99}"/>
              </a:ext>
            </a:extLst>
          </p:cNvPr>
          <p:cNvSpPr>
            <a:spLocks noGrp="1"/>
          </p:cNvSpPr>
          <p:nvPr>
            <p:ph type="sldNum" idx="12"/>
          </p:nvPr>
        </p:nvSpPr>
        <p:spPr/>
        <p:txBody>
          <a:bodyPr>
            <a:normAutofit/>
          </a:bodyPr>
          <a:lstStyle/>
          <a:p>
            <a:fld id="{C479D5F6-EDCB-402A-AC08-4943A1820E8F}" type="slidenum">
              <a:rPr lang="en-US" smtClean="0"/>
              <a:pPr/>
              <a:t>70</a:t>
            </a:fld>
            <a:endParaRPr lang="en-US" dirty="0"/>
          </a:p>
        </p:txBody>
      </p:sp>
      <p:pic>
        <p:nvPicPr>
          <p:cNvPr id="5" name="Online Media 4" title="How to Create and Edit Student Records">
            <a:hlinkClick r:id="" action="ppaction://media"/>
            <a:extLst>
              <a:ext uri="{FF2B5EF4-FFF2-40B4-BE49-F238E27FC236}">
                <a16:creationId xmlns:a16="http://schemas.microsoft.com/office/drawing/2014/main" id="{7A74E3FB-D59D-45BD-ACAA-E4DDDF8188A7}"/>
              </a:ext>
            </a:extLst>
          </p:cNvPr>
          <p:cNvPicPr>
            <a:picLocks noGrp="1" noRot="1" noChangeAspect="1"/>
          </p:cNvPicPr>
          <p:nvPr>
            <p:ph idx="4294967295"/>
            <a:videoFile r:link="rId1"/>
          </p:nvPr>
        </p:nvPicPr>
        <p:blipFill>
          <a:blip r:embed="rId3"/>
          <a:stretch>
            <a:fillRect/>
          </a:stretch>
        </p:blipFill>
        <p:spPr>
          <a:xfrm>
            <a:off x="1812372" y="1028700"/>
            <a:ext cx="5486400" cy="30861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092621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21A30-1B08-4113-8CEC-A0DF86BF3CB8}"/>
              </a:ext>
            </a:extLst>
          </p:cNvPr>
          <p:cNvSpPr>
            <a:spLocks noGrp="1"/>
          </p:cNvSpPr>
          <p:nvPr>
            <p:ph type="title"/>
          </p:nvPr>
        </p:nvSpPr>
        <p:spPr/>
        <p:txBody>
          <a:bodyPr>
            <a:normAutofit/>
          </a:bodyPr>
          <a:lstStyle/>
          <a:p>
            <a:r>
              <a:rPr lang="en-US" sz="2800" dirty="0"/>
              <a:t>Register a Student</a:t>
            </a:r>
          </a:p>
        </p:txBody>
      </p:sp>
      <p:sp>
        <p:nvSpPr>
          <p:cNvPr id="7" name="Title 6">
            <a:extLst>
              <a:ext uri="{FF2B5EF4-FFF2-40B4-BE49-F238E27FC236}">
                <a16:creationId xmlns:a16="http://schemas.microsoft.com/office/drawing/2014/main" id="{05529AD6-6FC2-DFEA-7F46-86A3EC134115}"/>
              </a:ext>
            </a:extLst>
          </p:cNvPr>
          <p:cNvSpPr>
            <a:spLocks noGrp="1"/>
          </p:cNvSpPr>
          <p:nvPr>
            <p:ph type="title" idx="2"/>
          </p:nvPr>
        </p:nvSpPr>
        <p:spPr>
          <a:xfrm>
            <a:off x="2119803" y="4347400"/>
            <a:ext cx="4900246" cy="402451"/>
          </a:xfrm>
        </p:spPr>
        <p:txBody>
          <a:bodyPr anchor="ctr"/>
          <a:lstStyle/>
          <a:p>
            <a:pPr algn="ctr"/>
            <a:r>
              <a:rPr lang="en-US" sz="1200" dirty="0">
                <a:latin typeface="+mn-lt"/>
              </a:rPr>
              <a:t>Refer to the Procedures Manual for step-by-step directions to </a:t>
            </a:r>
            <a:r>
              <a:rPr lang="en-US" sz="1200" i="1" dirty="0">
                <a:latin typeface="+mn-lt"/>
              </a:rPr>
              <a:t>Create/Enroll, Register, and Assign Student Tests through the PAnext UI </a:t>
            </a:r>
          </a:p>
        </p:txBody>
      </p:sp>
      <p:sp>
        <p:nvSpPr>
          <p:cNvPr id="4" name="Slide Number Placeholder 3">
            <a:extLst>
              <a:ext uri="{FF2B5EF4-FFF2-40B4-BE49-F238E27FC236}">
                <a16:creationId xmlns:a16="http://schemas.microsoft.com/office/drawing/2014/main" id="{F0ED7121-B5D6-4276-B4FC-8581CC30623B}"/>
              </a:ext>
            </a:extLst>
          </p:cNvPr>
          <p:cNvSpPr>
            <a:spLocks noGrp="1"/>
          </p:cNvSpPr>
          <p:nvPr>
            <p:ph type="sldNum" idx="12"/>
          </p:nvPr>
        </p:nvSpPr>
        <p:spPr/>
        <p:txBody>
          <a:bodyPr>
            <a:normAutofit/>
          </a:bodyPr>
          <a:lstStyle/>
          <a:p>
            <a:fld id="{C479D5F6-EDCB-402A-AC08-4943A1820E8F}" type="slidenum">
              <a:rPr lang="en-US" smtClean="0"/>
              <a:pPr/>
              <a:t>71</a:t>
            </a:fld>
            <a:endParaRPr lang="en-US" dirty="0"/>
          </a:p>
        </p:txBody>
      </p:sp>
      <p:pic>
        <p:nvPicPr>
          <p:cNvPr id="5" name="Online Media 4" title="How to Register Students in a Test Administration">
            <a:hlinkClick r:id="" action="ppaction://media"/>
            <a:extLst>
              <a:ext uri="{FF2B5EF4-FFF2-40B4-BE49-F238E27FC236}">
                <a16:creationId xmlns:a16="http://schemas.microsoft.com/office/drawing/2014/main" id="{83A89B27-3CA5-466F-8808-E37931A706C1}"/>
              </a:ext>
            </a:extLst>
          </p:cNvPr>
          <p:cNvPicPr>
            <a:picLocks noGrp="1" noRot="1" noChangeAspect="1"/>
          </p:cNvPicPr>
          <p:nvPr>
            <p:ph idx="4294967295"/>
            <a:videoFile r:link="rId1"/>
          </p:nvPr>
        </p:nvPicPr>
        <p:blipFill>
          <a:blip r:embed="rId3"/>
          <a:stretch>
            <a:fillRect/>
          </a:stretch>
        </p:blipFill>
        <p:spPr>
          <a:xfrm>
            <a:off x="1826726" y="1004235"/>
            <a:ext cx="5486400" cy="3086100"/>
          </a:xfrm>
          <a:prstGeom prst="rect">
            <a:avLst/>
          </a:prstGeom>
          <a:effectLst>
            <a:outerShdw blurRad="50800" dist="38100" dir="2700000" algn="tl" rotWithShape="0">
              <a:prstClr val="black">
                <a:alpha val="40000"/>
              </a:prstClr>
            </a:outerShdw>
          </a:effectLst>
        </p:spPr>
      </p:pic>
      <p:sp>
        <p:nvSpPr>
          <p:cNvPr id="8" name="Diagonal Stripe 7">
            <a:hlinkClick r:id="rId4"/>
            <a:extLst>
              <a:ext uri="{FF2B5EF4-FFF2-40B4-BE49-F238E27FC236}">
                <a16:creationId xmlns:a16="http://schemas.microsoft.com/office/drawing/2014/main" id="{883B4216-70A3-8BB5-2D27-CCF111168F28}"/>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100" b="1" kern="0" dirty="0">
                <a:solidFill>
                  <a:prstClr val="black"/>
                </a:solidFill>
                <a:latin typeface="+mn-lt"/>
                <a:ea typeface="Roboto" panose="02000000000000000000" pitchFamily="2" charset="0"/>
                <a:cs typeface="Roboto" panose="02000000000000000000" pitchFamily="2" charset="0"/>
              </a:rPr>
              <a:t>PAnext User Interface Steps</a:t>
            </a:r>
          </a:p>
        </p:txBody>
      </p:sp>
    </p:spTree>
    <p:extLst>
      <p:ext uri="{BB962C8B-B14F-4D97-AF65-F5344CB8AC3E}">
        <p14:creationId xmlns:p14="http://schemas.microsoft.com/office/powerpoint/2010/main" val="11886159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898D7-1E81-430C-972D-CE2F53E002B0}"/>
              </a:ext>
            </a:extLst>
          </p:cNvPr>
          <p:cNvSpPr>
            <a:spLocks noGrp="1"/>
          </p:cNvSpPr>
          <p:nvPr>
            <p:ph type="title"/>
          </p:nvPr>
        </p:nvSpPr>
        <p:spPr/>
        <p:txBody>
          <a:bodyPr>
            <a:noAutofit/>
          </a:bodyPr>
          <a:lstStyle/>
          <a:p>
            <a:r>
              <a:rPr lang="en-US" sz="2200" dirty="0"/>
              <a:t>Operational Reports within </a:t>
            </a:r>
            <a:r>
              <a:rPr lang="en-US" sz="2200" dirty="0" err="1"/>
              <a:t>PAnext</a:t>
            </a:r>
            <a:r>
              <a:rPr lang="en-US" sz="2200" dirty="0"/>
              <a:t> – Help with Registration</a:t>
            </a:r>
          </a:p>
        </p:txBody>
      </p:sp>
      <p:sp>
        <p:nvSpPr>
          <p:cNvPr id="3" name="Content Placeholder 2">
            <a:extLst>
              <a:ext uri="{FF2B5EF4-FFF2-40B4-BE49-F238E27FC236}">
                <a16:creationId xmlns:a16="http://schemas.microsoft.com/office/drawing/2014/main" id="{78CD1E48-4FB1-46CE-9B5F-FA9C2CA0DF9D}"/>
              </a:ext>
            </a:extLst>
          </p:cNvPr>
          <p:cNvSpPr>
            <a:spLocks noGrp="1"/>
          </p:cNvSpPr>
          <p:nvPr>
            <p:ph type="body" idx="1"/>
          </p:nvPr>
        </p:nvSpPr>
        <p:spPr/>
        <p:txBody>
          <a:bodyPr>
            <a:normAutofit/>
          </a:bodyPr>
          <a:lstStyle/>
          <a:p>
            <a:pPr marL="285750" indent="-285750" fontAlgn="base">
              <a:spcAft>
                <a:spcPct val="0"/>
              </a:spcAft>
              <a:defRPr/>
            </a:pPr>
            <a:r>
              <a:rPr lang="en-US" sz="1800" dirty="0">
                <a:solidFill>
                  <a:prstClr val="black"/>
                </a:solidFill>
              </a:rPr>
              <a:t>Recommended reports</a:t>
            </a:r>
          </a:p>
          <a:p>
            <a:pPr marL="942952" lvl="1" indent="-285750" fontAlgn="base">
              <a:spcAft>
                <a:spcPct val="0"/>
              </a:spcAft>
              <a:buFont typeface="Arial" panose="020B0604020202020204" pitchFamily="34" charset="0"/>
              <a:buChar char="•"/>
              <a:defRPr/>
            </a:pPr>
            <a:r>
              <a:rPr lang="en-US" sz="1800" dirty="0">
                <a:solidFill>
                  <a:prstClr val="black"/>
                </a:solidFill>
                <a:latin typeface="+mn-lt"/>
              </a:rPr>
              <a:t>PNP Report – accessibility features and accommodations for student tests</a:t>
            </a:r>
          </a:p>
          <a:p>
            <a:pPr marL="942952" lvl="1" indent="-285750" fontAlgn="base">
              <a:spcAft>
                <a:spcPct val="0"/>
              </a:spcAft>
              <a:buFont typeface="Arial" panose="020B0604020202020204" pitchFamily="34" charset="0"/>
              <a:buChar char="•"/>
              <a:defRPr/>
            </a:pPr>
            <a:r>
              <a:rPr lang="en-US" sz="1800" dirty="0">
                <a:solidFill>
                  <a:prstClr val="black"/>
                </a:solidFill>
                <a:latin typeface="+mn-lt"/>
              </a:rPr>
              <a:t>Students where responsible district/school is different from testing district/school</a:t>
            </a:r>
          </a:p>
          <a:p>
            <a:pPr marL="942952" lvl="1" indent="-285750" fontAlgn="base">
              <a:spcAft>
                <a:spcPct val="0"/>
              </a:spcAft>
              <a:buFont typeface="Arial" panose="020B0604020202020204" pitchFamily="34" charset="0"/>
              <a:buChar char="•"/>
              <a:defRPr/>
            </a:pPr>
            <a:r>
              <a:rPr lang="en-US" sz="1800" dirty="0">
                <a:solidFill>
                  <a:prstClr val="black"/>
                </a:solidFill>
                <a:latin typeface="+mn-lt"/>
              </a:rPr>
              <a:t>Students registered but not assigned to a test</a:t>
            </a:r>
          </a:p>
          <a:p>
            <a:pPr marL="942952" lvl="1" indent="-285750" fontAlgn="base">
              <a:spcAft>
                <a:spcPct val="0"/>
              </a:spcAft>
              <a:buFont typeface="Arial" panose="020B0604020202020204" pitchFamily="34" charset="0"/>
              <a:buChar char="•"/>
              <a:defRPr/>
            </a:pPr>
            <a:r>
              <a:rPr lang="en-US" sz="1800" dirty="0">
                <a:solidFill>
                  <a:prstClr val="black"/>
                </a:solidFill>
                <a:latin typeface="+mn-lt"/>
              </a:rPr>
              <a:t>Students with online test but not assigned to session</a:t>
            </a:r>
          </a:p>
          <a:p>
            <a:pPr marL="942952" lvl="1" indent="-285750" fontAlgn="base">
              <a:spcAft>
                <a:spcPct val="0"/>
              </a:spcAft>
              <a:buFont typeface="Arial" panose="020B0604020202020204" pitchFamily="34" charset="0"/>
              <a:buChar char="•"/>
              <a:defRPr/>
            </a:pPr>
            <a:r>
              <a:rPr lang="en-US" sz="1800" dirty="0">
                <a:solidFill>
                  <a:prstClr val="black"/>
                </a:solidFill>
                <a:latin typeface="+mn-lt"/>
              </a:rPr>
              <a:t>Students with multiple tests of same subject area</a:t>
            </a:r>
            <a:endParaRPr lang="en-US" sz="1800" dirty="0">
              <a:latin typeface="+mn-lt"/>
            </a:endParaRPr>
          </a:p>
          <a:p>
            <a:endParaRPr lang="en-US" sz="1800" dirty="0"/>
          </a:p>
        </p:txBody>
      </p:sp>
      <p:sp>
        <p:nvSpPr>
          <p:cNvPr id="4" name="Slide Number Placeholder 3">
            <a:extLst>
              <a:ext uri="{FF2B5EF4-FFF2-40B4-BE49-F238E27FC236}">
                <a16:creationId xmlns:a16="http://schemas.microsoft.com/office/drawing/2014/main" id="{98D5A316-6F2D-466B-BA74-7CFB5BEDDE41}"/>
              </a:ext>
            </a:extLst>
          </p:cNvPr>
          <p:cNvSpPr>
            <a:spLocks noGrp="1"/>
          </p:cNvSpPr>
          <p:nvPr>
            <p:ph type="sldNum" idx="12"/>
          </p:nvPr>
        </p:nvSpPr>
        <p:spPr/>
        <p:txBody>
          <a:bodyPr>
            <a:normAutofit/>
          </a:bodyPr>
          <a:lstStyle/>
          <a:p>
            <a:fld id="{C479D5F6-EDCB-402A-AC08-4943A1820E8F}" type="slidenum">
              <a:rPr lang="en-US" smtClean="0"/>
              <a:pPr/>
              <a:t>72</a:t>
            </a:fld>
            <a:endParaRPr lang="en-US" dirty="0"/>
          </a:p>
        </p:txBody>
      </p:sp>
      <p:sp>
        <p:nvSpPr>
          <p:cNvPr id="7" name="Diagonal Stripe 6">
            <a:hlinkClick r:id="rId2"/>
            <a:extLst>
              <a:ext uri="{FF2B5EF4-FFF2-40B4-BE49-F238E27FC236}">
                <a16:creationId xmlns:a16="http://schemas.microsoft.com/office/drawing/2014/main" id="{1E2EA40E-AF76-F443-7439-BE011A90FF95}"/>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100" b="1" kern="0" dirty="0">
                <a:solidFill>
                  <a:prstClr val="black"/>
                </a:solidFill>
                <a:latin typeface="+mn-lt"/>
                <a:ea typeface="Roboto" panose="02000000000000000000" pitchFamily="2" charset="0"/>
                <a:cs typeface="Roboto" panose="02000000000000000000" pitchFamily="2" charset="0"/>
              </a:rPr>
              <a:t>PAnext Operational Reports</a:t>
            </a:r>
          </a:p>
        </p:txBody>
      </p:sp>
    </p:spTree>
    <p:extLst>
      <p:ext uri="{BB962C8B-B14F-4D97-AF65-F5344CB8AC3E}">
        <p14:creationId xmlns:p14="http://schemas.microsoft.com/office/powerpoint/2010/main" val="1081002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A8E8D-C61C-499B-B5E3-8B49326AF76A}"/>
              </a:ext>
            </a:extLst>
          </p:cNvPr>
          <p:cNvSpPr>
            <a:spLocks noGrp="1"/>
          </p:cNvSpPr>
          <p:nvPr>
            <p:ph type="title"/>
          </p:nvPr>
        </p:nvSpPr>
        <p:spPr/>
        <p:txBody>
          <a:bodyPr>
            <a:normAutofit/>
          </a:bodyPr>
          <a:lstStyle/>
          <a:p>
            <a:r>
              <a:rPr lang="en-US" sz="2800" dirty="0"/>
              <a:t>Online Testing Management</a:t>
            </a:r>
          </a:p>
        </p:txBody>
      </p:sp>
      <p:sp>
        <p:nvSpPr>
          <p:cNvPr id="4" name="Slide Number Placeholder 3">
            <a:extLst>
              <a:ext uri="{FF2B5EF4-FFF2-40B4-BE49-F238E27FC236}">
                <a16:creationId xmlns:a16="http://schemas.microsoft.com/office/drawing/2014/main" id="{05881C2D-5982-4C56-BED5-293526D57040}"/>
              </a:ext>
            </a:extLst>
          </p:cNvPr>
          <p:cNvSpPr>
            <a:spLocks noGrp="1"/>
          </p:cNvSpPr>
          <p:nvPr>
            <p:ph type="sldNum" idx="12"/>
          </p:nvPr>
        </p:nvSpPr>
        <p:spPr/>
        <p:txBody>
          <a:bodyPr>
            <a:normAutofit/>
          </a:bodyPr>
          <a:lstStyle/>
          <a:p>
            <a:fld id="{C479D5F6-EDCB-402A-AC08-4943A1820E8F}" type="slidenum">
              <a:rPr lang="en-US" smtClean="0"/>
              <a:pPr/>
              <a:t>73</a:t>
            </a:fld>
            <a:endParaRPr lang="en-US" dirty="0"/>
          </a:p>
        </p:txBody>
      </p:sp>
      <p:pic>
        <p:nvPicPr>
          <p:cNvPr id="6" name="Picture 5" descr="Screen Shot 2016-11-04 at 2.48.50 PM.png">
            <a:extLst>
              <a:ext uri="{FF2B5EF4-FFF2-40B4-BE49-F238E27FC236}">
                <a16:creationId xmlns:a16="http://schemas.microsoft.com/office/drawing/2014/main" id="{AFE3F027-D4C5-44D4-8C65-53C8F7169B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5149" y="1684019"/>
            <a:ext cx="4292019" cy="2114550"/>
          </a:xfrm>
          <a:prstGeom prst="rect">
            <a:avLst/>
          </a:prstGeom>
          <a:ln w="25400">
            <a:no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80B8C0D0-AF33-478C-A56C-722E806A4DBB}"/>
              </a:ext>
            </a:extLst>
          </p:cNvPr>
          <p:cNvSpPr txBox="1"/>
          <p:nvPr/>
        </p:nvSpPr>
        <p:spPr>
          <a:xfrm>
            <a:off x="2504035" y="1684019"/>
            <a:ext cx="1794428" cy="923330"/>
          </a:xfrm>
          <a:prstGeom prst="rect">
            <a:avLst/>
          </a:prstGeom>
          <a:noFill/>
        </p:spPr>
        <p:txBody>
          <a:bodyPr wrap="square" rtlCol="0">
            <a:spAutoFit/>
          </a:bodyPr>
          <a:lstStyle/>
          <a:p>
            <a:pPr fontAlgn="base">
              <a:spcBef>
                <a:spcPct val="0"/>
              </a:spcBef>
              <a:spcAft>
                <a:spcPct val="0"/>
              </a:spcAft>
            </a:pPr>
            <a:r>
              <a:rPr lang="en-US" sz="1800" dirty="0">
                <a:solidFill>
                  <a:prstClr val="black"/>
                </a:solidFill>
                <a:ea typeface="ＭＳ Ｐゴシック" pitchFamily="34" charset="-128"/>
              </a:rPr>
              <a:t>2. Choose the </a:t>
            </a:r>
            <a:r>
              <a:rPr lang="en-US" sz="1800" b="1" dirty="0">
                <a:solidFill>
                  <a:prstClr val="black"/>
                </a:solidFill>
                <a:ea typeface="ＭＳ Ｐゴシック" pitchFamily="34" charset="-128"/>
              </a:rPr>
              <a:t>Tasks</a:t>
            </a:r>
            <a:r>
              <a:rPr lang="en-US" sz="1800" dirty="0">
                <a:solidFill>
                  <a:prstClr val="black"/>
                </a:solidFill>
                <a:ea typeface="ＭＳ Ｐゴシック" pitchFamily="34" charset="-128"/>
              </a:rPr>
              <a:t> and click </a:t>
            </a:r>
            <a:r>
              <a:rPr lang="en-US" sz="1800" b="1" dirty="0">
                <a:solidFill>
                  <a:prstClr val="black"/>
                </a:solidFill>
                <a:ea typeface="ＭＳ Ｐゴシック" pitchFamily="34" charset="-128"/>
              </a:rPr>
              <a:t>Start</a:t>
            </a:r>
            <a:endParaRPr lang="en-US" sz="1800" dirty="0">
              <a:solidFill>
                <a:prstClr val="black"/>
              </a:solidFill>
              <a:ea typeface="ＭＳ Ｐゴシック" pitchFamily="34" charset="-128"/>
            </a:endParaRPr>
          </a:p>
        </p:txBody>
      </p:sp>
      <p:sp>
        <p:nvSpPr>
          <p:cNvPr id="8" name="TextBox 7">
            <a:extLst>
              <a:ext uri="{FF2B5EF4-FFF2-40B4-BE49-F238E27FC236}">
                <a16:creationId xmlns:a16="http://schemas.microsoft.com/office/drawing/2014/main" id="{8E1730D0-0FDA-486A-A2E8-825850B6DE16}"/>
              </a:ext>
            </a:extLst>
          </p:cNvPr>
          <p:cNvSpPr txBox="1"/>
          <p:nvPr/>
        </p:nvSpPr>
        <p:spPr>
          <a:xfrm>
            <a:off x="2504034" y="1203084"/>
            <a:ext cx="5327099" cy="369332"/>
          </a:xfrm>
          <a:prstGeom prst="rect">
            <a:avLst/>
          </a:prstGeom>
          <a:noFill/>
        </p:spPr>
        <p:txBody>
          <a:bodyPr wrap="none" rtlCol="0">
            <a:spAutoFit/>
          </a:bodyPr>
          <a:lstStyle/>
          <a:p>
            <a:pPr fontAlgn="base">
              <a:spcBef>
                <a:spcPct val="0"/>
              </a:spcBef>
              <a:spcAft>
                <a:spcPct val="0"/>
              </a:spcAft>
            </a:pPr>
            <a:r>
              <a:rPr lang="en-US" sz="1800" dirty="0">
                <a:solidFill>
                  <a:prstClr val="black"/>
                </a:solidFill>
                <a:ea typeface="ＭＳ Ｐゴシック" pitchFamily="34" charset="-128"/>
              </a:rPr>
              <a:t>1. Select the </a:t>
            </a:r>
            <a:r>
              <a:rPr lang="en-US" sz="1800" b="1" dirty="0">
                <a:solidFill>
                  <a:prstClr val="black"/>
                </a:solidFill>
                <a:ea typeface="ＭＳ Ｐゴシック" pitchFamily="34" charset="-128"/>
              </a:rPr>
              <a:t>Testing</a:t>
            </a:r>
            <a:r>
              <a:rPr lang="en-US" sz="1800" dirty="0">
                <a:solidFill>
                  <a:prstClr val="black"/>
                </a:solidFill>
                <a:ea typeface="ＭＳ Ｐゴシック" pitchFamily="34" charset="-128"/>
              </a:rPr>
              <a:t> menu and choose </a:t>
            </a:r>
            <a:r>
              <a:rPr lang="en-US" sz="1800" b="1" dirty="0">
                <a:solidFill>
                  <a:prstClr val="black"/>
                </a:solidFill>
                <a:ea typeface="ＭＳ Ｐゴシック" pitchFamily="34" charset="-128"/>
              </a:rPr>
              <a:t>Sessions</a:t>
            </a:r>
            <a:endParaRPr lang="en-US" sz="1800" dirty="0">
              <a:solidFill>
                <a:prstClr val="black"/>
              </a:solidFill>
              <a:ea typeface="ＭＳ Ｐゴシック" pitchFamily="34" charset="-128"/>
            </a:endParaRPr>
          </a:p>
        </p:txBody>
      </p:sp>
      <p:pic>
        <p:nvPicPr>
          <p:cNvPr id="10" name="Picture 9">
            <a:extLst>
              <a:ext uri="{FF2B5EF4-FFF2-40B4-BE49-F238E27FC236}">
                <a16:creationId xmlns:a16="http://schemas.microsoft.com/office/drawing/2014/main" id="{0204907E-5BCD-4581-B163-5ED1F3D1D458}"/>
              </a:ext>
            </a:extLst>
          </p:cNvPr>
          <p:cNvPicPr>
            <a:picLocks noChangeAspect="1"/>
          </p:cNvPicPr>
          <p:nvPr/>
        </p:nvPicPr>
        <p:blipFill>
          <a:blip r:embed="rId3"/>
          <a:stretch>
            <a:fillRect/>
          </a:stretch>
        </p:blipFill>
        <p:spPr>
          <a:xfrm>
            <a:off x="438880" y="1146944"/>
            <a:ext cx="1978469" cy="1460405"/>
          </a:xfrm>
          <a:prstGeom prst="rect">
            <a:avLst/>
          </a:prstGeom>
          <a:ln>
            <a:noFill/>
          </a:ln>
          <a:effectLst>
            <a:outerShdw blurRad="50800" dist="38100" dir="2700000" algn="tl" rotWithShape="0">
              <a:prstClr val="black">
                <a:alpha val="40000"/>
              </a:prstClr>
            </a:outerShdw>
          </a:effectLst>
        </p:spPr>
      </p:pic>
      <p:sp>
        <p:nvSpPr>
          <p:cNvPr id="11" name="Diagonal Stripe 10">
            <a:hlinkClick r:id="rId4"/>
            <a:extLst>
              <a:ext uri="{FF2B5EF4-FFF2-40B4-BE49-F238E27FC236}">
                <a16:creationId xmlns:a16="http://schemas.microsoft.com/office/drawing/2014/main" id="{FB292704-E2F5-5659-EC78-3C5E45D2D812}"/>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100" b="1" kern="0" dirty="0">
                <a:solidFill>
                  <a:prstClr val="black"/>
                </a:solidFill>
                <a:latin typeface="+mn-lt"/>
                <a:ea typeface="Roboto" panose="02000000000000000000" pitchFamily="2" charset="0"/>
                <a:cs typeface="Roboto" panose="02000000000000000000" pitchFamily="2" charset="0"/>
              </a:rPr>
              <a:t>Session Management Module</a:t>
            </a:r>
          </a:p>
        </p:txBody>
      </p:sp>
    </p:spTree>
    <p:extLst>
      <p:ext uri="{BB962C8B-B14F-4D97-AF65-F5344CB8AC3E}">
        <p14:creationId xmlns:p14="http://schemas.microsoft.com/office/powerpoint/2010/main" val="6357460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A4D83-DFFF-484F-9FA6-9D4BF7C69760}"/>
              </a:ext>
            </a:extLst>
          </p:cNvPr>
          <p:cNvSpPr>
            <a:spLocks noGrp="1"/>
          </p:cNvSpPr>
          <p:nvPr>
            <p:ph type="title"/>
          </p:nvPr>
        </p:nvSpPr>
        <p:spPr/>
        <p:txBody>
          <a:bodyPr>
            <a:normAutofit/>
          </a:bodyPr>
          <a:lstStyle/>
          <a:p>
            <a:r>
              <a:rPr lang="en-US" sz="2800" dirty="0"/>
              <a:t>Create an Online Test Session</a:t>
            </a:r>
          </a:p>
        </p:txBody>
      </p:sp>
      <p:sp>
        <p:nvSpPr>
          <p:cNvPr id="7" name="Title 6">
            <a:extLst>
              <a:ext uri="{FF2B5EF4-FFF2-40B4-BE49-F238E27FC236}">
                <a16:creationId xmlns:a16="http://schemas.microsoft.com/office/drawing/2014/main" id="{1AB75EDC-FE26-AADF-98C6-AE53F3411D0E}"/>
              </a:ext>
            </a:extLst>
          </p:cNvPr>
          <p:cNvSpPr>
            <a:spLocks noGrp="1"/>
          </p:cNvSpPr>
          <p:nvPr>
            <p:ph type="title" idx="2"/>
          </p:nvPr>
        </p:nvSpPr>
        <p:spPr>
          <a:xfrm>
            <a:off x="2270712" y="4347400"/>
            <a:ext cx="4569720" cy="294938"/>
          </a:xfrm>
        </p:spPr>
        <p:txBody>
          <a:bodyPr anchor="ctr"/>
          <a:lstStyle/>
          <a:p>
            <a:pPr algn="ctr"/>
            <a:r>
              <a:rPr lang="en-US" sz="1200" dirty="0">
                <a:latin typeface="+mn-lt"/>
              </a:rPr>
              <a:t>Click </a:t>
            </a:r>
            <a:r>
              <a:rPr lang="en-US" sz="1200" i="1" dirty="0">
                <a:latin typeface="+mn-lt"/>
              </a:rPr>
              <a:t>Edit Session Details </a:t>
            </a:r>
            <a:r>
              <a:rPr lang="en-US" sz="1200" dirty="0">
                <a:latin typeface="+mn-lt"/>
              </a:rPr>
              <a:t>button for step-by-step directions</a:t>
            </a:r>
          </a:p>
        </p:txBody>
      </p:sp>
      <p:sp>
        <p:nvSpPr>
          <p:cNvPr id="4" name="Slide Number Placeholder 3">
            <a:extLst>
              <a:ext uri="{FF2B5EF4-FFF2-40B4-BE49-F238E27FC236}">
                <a16:creationId xmlns:a16="http://schemas.microsoft.com/office/drawing/2014/main" id="{FFE4818C-880D-49CA-B41A-C49273254B35}"/>
              </a:ext>
            </a:extLst>
          </p:cNvPr>
          <p:cNvSpPr>
            <a:spLocks noGrp="1"/>
          </p:cNvSpPr>
          <p:nvPr>
            <p:ph type="sldNum" idx="12"/>
          </p:nvPr>
        </p:nvSpPr>
        <p:spPr/>
        <p:txBody>
          <a:bodyPr>
            <a:normAutofit/>
          </a:bodyPr>
          <a:lstStyle/>
          <a:p>
            <a:fld id="{C479D5F6-EDCB-402A-AC08-4943A1820E8F}" type="slidenum">
              <a:rPr lang="en-US" smtClean="0"/>
              <a:pPr/>
              <a:t>74</a:t>
            </a:fld>
            <a:endParaRPr lang="en-US" dirty="0"/>
          </a:p>
        </p:txBody>
      </p:sp>
      <p:pic>
        <p:nvPicPr>
          <p:cNvPr id="5" name="Online Media 4" title="How to Create an Online Test Session">
            <a:hlinkClick r:id="" action="ppaction://media"/>
            <a:extLst>
              <a:ext uri="{FF2B5EF4-FFF2-40B4-BE49-F238E27FC236}">
                <a16:creationId xmlns:a16="http://schemas.microsoft.com/office/drawing/2014/main" id="{1FA22F4A-73D7-4AF0-BDCF-1C1EAEABAEFA}"/>
              </a:ext>
            </a:extLst>
          </p:cNvPr>
          <p:cNvPicPr>
            <a:picLocks noGrp="1" noRot="1" noChangeAspect="1"/>
          </p:cNvPicPr>
          <p:nvPr>
            <p:ph idx="4294967295"/>
            <a:videoFile r:link="rId1"/>
          </p:nvPr>
        </p:nvPicPr>
        <p:blipFill>
          <a:blip r:embed="rId3"/>
          <a:stretch>
            <a:fillRect/>
          </a:stretch>
        </p:blipFill>
        <p:spPr>
          <a:xfrm>
            <a:off x="1828800" y="1053850"/>
            <a:ext cx="5486400" cy="3086100"/>
          </a:xfrm>
          <a:prstGeom prst="rect">
            <a:avLst/>
          </a:prstGeom>
          <a:effectLst>
            <a:outerShdw blurRad="50800" dist="38100" dir="2700000" algn="tl" rotWithShape="0">
              <a:prstClr val="black">
                <a:alpha val="40000"/>
              </a:prstClr>
            </a:outerShdw>
          </a:effectLst>
        </p:spPr>
      </p:pic>
      <p:sp>
        <p:nvSpPr>
          <p:cNvPr id="8" name="Diagonal Stripe 7">
            <a:hlinkClick r:id="rId4"/>
            <a:extLst>
              <a:ext uri="{FF2B5EF4-FFF2-40B4-BE49-F238E27FC236}">
                <a16:creationId xmlns:a16="http://schemas.microsoft.com/office/drawing/2014/main" id="{3C47B6AB-A880-5440-F221-FDCE193F2937}"/>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b="1" kern="0" dirty="0">
                <a:solidFill>
                  <a:prstClr val="black"/>
                </a:solidFill>
                <a:latin typeface="+mn-lt"/>
                <a:ea typeface="Roboto" panose="02000000000000000000" pitchFamily="2" charset="0"/>
                <a:cs typeface="Roboto" panose="02000000000000000000" pitchFamily="2" charset="0"/>
              </a:rPr>
              <a:t>Edit Session Details</a:t>
            </a:r>
          </a:p>
        </p:txBody>
      </p:sp>
    </p:spTree>
    <p:extLst>
      <p:ext uri="{BB962C8B-B14F-4D97-AF65-F5344CB8AC3E}">
        <p14:creationId xmlns:p14="http://schemas.microsoft.com/office/powerpoint/2010/main" val="22286098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9E006-B480-48E9-93C9-C5D86D20DB89}"/>
              </a:ext>
            </a:extLst>
          </p:cNvPr>
          <p:cNvSpPr>
            <a:spLocks noGrp="1"/>
          </p:cNvSpPr>
          <p:nvPr>
            <p:ph type="title"/>
          </p:nvPr>
        </p:nvSpPr>
        <p:spPr/>
        <p:txBody>
          <a:bodyPr>
            <a:normAutofit/>
          </a:bodyPr>
          <a:lstStyle/>
          <a:p>
            <a:r>
              <a:rPr lang="en-US" sz="2800" dirty="0"/>
              <a:t>New Students </a:t>
            </a:r>
          </a:p>
        </p:txBody>
      </p:sp>
      <p:sp>
        <p:nvSpPr>
          <p:cNvPr id="3" name="Content Placeholder 2">
            <a:extLst>
              <a:ext uri="{FF2B5EF4-FFF2-40B4-BE49-F238E27FC236}">
                <a16:creationId xmlns:a16="http://schemas.microsoft.com/office/drawing/2014/main" id="{6921F914-83CC-4486-B250-8A2ED5123594}"/>
              </a:ext>
            </a:extLst>
          </p:cNvPr>
          <p:cNvSpPr>
            <a:spLocks noGrp="1"/>
          </p:cNvSpPr>
          <p:nvPr>
            <p:ph type="body" idx="1"/>
          </p:nvPr>
        </p:nvSpPr>
        <p:spPr>
          <a:xfrm>
            <a:off x="311702" y="922215"/>
            <a:ext cx="8487741" cy="3430954"/>
          </a:xfrm>
        </p:spPr>
        <p:txBody>
          <a:bodyPr>
            <a:noAutofit/>
          </a:bodyPr>
          <a:lstStyle/>
          <a:p>
            <a:pPr marL="0" indent="0">
              <a:buNone/>
            </a:pPr>
            <a:r>
              <a:rPr lang="en-US" sz="1400" dirty="0">
                <a:solidFill>
                  <a:prstClr val="black"/>
                </a:solidFill>
                <a:ea typeface="ＭＳ Ｐゴシック" pitchFamily="34" charset="-128"/>
              </a:rPr>
              <a:t>Whether new students who enroll during the state testing window are tested depends on the individual school’s testing status</a:t>
            </a:r>
          </a:p>
          <a:p>
            <a:pPr marL="344488" indent="-217488"/>
            <a:r>
              <a:rPr lang="en-US" sz="1200" dirty="0">
                <a:solidFill>
                  <a:prstClr val="black"/>
                </a:solidFill>
                <a:ea typeface="ＭＳ Ｐゴシック" pitchFamily="34" charset="-128"/>
              </a:rPr>
              <a:t>Schools are encouraged to test all students who are enrolled in the school during the testing window within reason</a:t>
            </a:r>
          </a:p>
          <a:p>
            <a:pPr marL="344488" indent="-217488"/>
            <a:r>
              <a:rPr lang="en-US" sz="1200" dirty="0">
                <a:solidFill>
                  <a:prstClr val="black"/>
                </a:solidFill>
                <a:ea typeface="ＭＳ Ｐゴシック" pitchFamily="34" charset="-128"/>
              </a:rPr>
              <a:t>Examples:</a:t>
            </a:r>
          </a:p>
          <a:p>
            <a:pPr marL="625475" lvl="1" indent="-200025">
              <a:buFont typeface="Arial" panose="020B0604020202020204" pitchFamily="34" charset="0"/>
              <a:buChar char="•"/>
            </a:pPr>
            <a:r>
              <a:rPr lang="en-US" sz="1200" dirty="0">
                <a:solidFill>
                  <a:prstClr val="black"/>
                </a:solidFill>
                <a:latin typeface="+mn-lt"/>
                <a:ea typeface="ＭＳ Ｐゴシック" pitchFamily="34" charset="-128"/>
              </a:rPr>
              <a:t>A student enrolls during the first week of the main window (April 7 to 11, 2025) – the school should typically administer the assessments</a:t>
            </a:r>
          </a:p>
          <a:p>
            <a:pPr marL="625475" lvl="1" indent="-200025">
              <a:buFont typeface="Arial" panose="020B0604020202020204" pitchFamily="34" charset="0"/>
              <a:buChar char="•"/>
            </a:pPr>
            <a:r>
              <a:rPr lang="en-US" sz="1200" dirty="0">
                <a:solidFill>
                  <a:prstClr val="black"/>
                </a:solidFill>
                <a:latin typeface="+mn-lt"/>
                <a:ea typeface="ＭＳ Ｐゴシック" pitchFamily="34" charset="-128"/>
              </a:rPr>
              <a:t>A student enrolls in the last week of the official window – the school is not required to administer the assessments</a:t>
            </a:r>
          </a:p>
          <a:p>
            <a:pPr marL="968375" lvl="2" indent="-204788">
              <a:buFont typeface="Arial" panose="020B0604020202020204" pitchFamily="34" charset="0"/>
              <a:buChar char="•"/>
            </a:pPr>
            <a:r>
              <a:rPr lang="en-US" sz="1200" dirty="0">
                <a:solidFill>
                  <a:prstClr val="black"/>
                </a:solidFill>
                <a:latin typeface="+mn-lt"/>
                <a:ea typeface="ＭＳ Ｐゴシック" pitchFamily="34" charset="-128"/>
              </a:rPr>
              <a:t>If this is the case, the new student should not be entered into PAnext</a:t>
            </a:r>
          </a:p>
          <a:p>
            <a:pPr marL="968375" lvl="2" indent="-204788">
              <a:buFont typeface="Arial" panose="020B0604020202020204" pitchFamily="34" charset="0"/>
              <a:buChar char="•"/>
            </a:pPr>
            <a:r>
              <a:rPr lang="en-US" sz="1200" dirty="0">
                <a:solidFill>
                  <a:prstClr val="black"/>
                </a:solidFill>
                <a:latin typeface="+mn-lt"/>
                <a:ea typeface="ＭＳ Ｐゴシック" pitchFamily="34" charset="-128"/>
              </a:rPr>
              <a:t>However, give special consideration for newly enrolled students who started testing in their previous school of enrollment but did not finish</a:t>
            </a:r>
          </a:p>
          <a:p>
            <a:pPr marL="344488" indent="-217488"/>
            <a:r>
              <a:rPr lang="en-US" sz="1200" dirty="0">
                <a:solidFill>
                  <a:prstClr val="black"/>
                </a:solidFill>
                <a:ea typeface="ＭＳ Ｐゴシック" pitchFamily="34" charset="-128"/>
              </a:rPr>
              <a:t>Student started testing in the previous district but did not finish:</a:t>
            </a:r>
          </a:p>
          <a:p>
            <a:pPr marL="625475" lvl="1" indent="-200025">
              <a:buFont typeface="Arial" panose="020B0604020202020204" pitchFamily="34" charset="0"/>
              <a:buChar char="•"/>
            </a:pPr>
            <a:r>
              <a:rPr lang="en-US" sz="1200" dirty="0">
                <a:solidFill>
                  <a:prstClr val="black"/>
                </a:solidFill>
                <a:latin typeface="+mn-lt"/>
                <a:ea typeface="ＭＳ Ｐゴシック" pitchFamily="34" charset="-128"/>
              </a:rPr>
              <a:t>If the student started testing on paper, securely transfer the test book between districts through DAC-to-DAC handoff or via secure shipment requiring signatures so the student can complete testing</a:t>
            </a:r>
          </a:p>
          <a:p>
            <a:pPr marL="625475" lvl="1" indent="-200025">
              <a:buFont typeface="Arial" panose="020B0604020202020204" pitchFamily="34" charset="0"/>
              <a:buChar char="•"/>
            </a:pPr>
            <a:r>
              <a:rPr lang="en-US" sz="1200" dirty="0">
                <a:solidFill>
                  <a:prstClr val="black"/>
                </a:solidFill>
                <a:latin typeface="+mn-lt"/>
                <a:ea typeface="ＭＳ Ｐゴシック" pitchFamily="34" charset="-128"/>
              </a:rPr>
              <a:t>If the student started testing online, transfer the started test to the new district through PAnext so the student can complete testing</a:t>
            </a:r>
          </a:p>
        </p:txBody>
      </p:sp>
      <p:sp>
        <p:nvSpPr>
          <p:cNvPr id="4" name="Slide Number Placeholder 3">
            <a:extLst>
              <a:ext uri="{FF2B5EF4-FFF2-40B4-BE49-F238E27FC236}">
                <a16:creationId xmlns:a16="http://schemas.microsoft.com/office/drawing/2014/main" id="{CDE6BA7F-B5A2-4A21-B941-2C86B327DE29}"/>
              </a:ext>
            </a:extLst>
          </p:cNvPr>
          <p:cNvSpPr>
            <a:spLocks noGrp="1"/>
          </p:cNvSpPr>
          <p:nvPr>
            <p:ph type="sldNum" idx="12"/>
          </p:nvPr>
        </p:nvSpPr>
        <p:spPr/>
        <p:txBody>
          <a:bodyPr>
            <a:normAutofit/>
          </a:bodyPr>
          <a:lstStyle/>
          <a:p>
            <a:fld id="{C479D5F6-EDCB-402A-AC08-4943A1820E8F}" type="slidenum">
              <a:rPr lang="en-US" smtClean="0"/>
              <a:pPr/>
              <a:t>75</a:t>
            </a:fld>
            <a:endParaRPr lang="en-US" dirty="0"/>
          </a:p>
        </p:txBody>
      </p:sp>
    </p:spTree>
    <p:extLst>
      <p:ext uri="{BB962C8B-B14F-4D97-AF65-F5344CB8AC3E}">
        <p14:creationId xmlns:p14="http://schemas.microsoft.com/office/powerpoint/2010/main" val="33188423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26159-D31B-4535-84DD-1B162ED76593}"/>
              </a:ext>
            </a:extLst>
          </p:cNvPr>
          <p:cNvSpPr>
            <a:spLocks noGrp="1"/>
          </p:cNvSpPr>
          <p:nvPr>
            <p:ph type="title"/>
          </p:nvPr>
        </p:nvSpPr>
        <p:spPr/>
        <p:txBody>
          <a:bodyPr>
            <a:normAutofit/>
          </a:bodyPr>
          <a:lstStyle/>
          <a:p>
            <a:r>
              <a:rPr lang="en-US" sz="2800" dirty="0"/>
              <a:t>Add Students to Online Test Sessions</a:t>
            </a:r>
          </a:p>
        </p:txBody>
      </p:sp>
      <p:sp>
        <p:nvSpPr>
          <p:cNvPr id="4" name="Slide Number Placeholder 3">
            <a:extLst>
              <a:ext uri="{FF2B5EF4-FFF2-40B4-BE49-F238E27FC236}">
                <a16:creationId xmlns:a16="http://schemas.microsoft.com/office/drawing/2014/main" id="{B615D706-6736-4D6B-921C-CF3EFF24CBAF}"/>
              </a:ext>
            </a:extLst>
          </p:cNvPr>
          <p:cNvSpPr>
            <a:spLocks noGrp="1"/>
          </p:cNvSpPr>
          <p:nvPr>
            <p:ph type="sldNum" idx="12"/>
          </p:nvPr>
        </p:nvSpPr>
        <p:spPr/>
        <p:txBody>
          <a:bodyPr>
            <a:normAutofit/>
          </a:bodyPr>
          <a:lstStyle/>
          <a:p>
            <a:fld id="{C479D5F6-EDCB-402A-AC08-4943A1820E8F}" type="slidenum">
              <a:rPr lang="en-US" smtClean="0"/>
              <a:pPr/>
              <a:t>76</a:t>
            </a:fld>
            <a:endParaRPr lang="en-US" dirty="0"/>
          </a:p>
        </p:txBody>
      </p:sp>
      <p:pic>
        <p:nvPicPr>
          <p:cNvPr id="5" name="Online Media 4" title="How to Add Students to a Session">
            <a:hlinkClick r:id="" action="ppaction://media"/>
            <a:extLst>
              <a:ext uri="{FF2B5EF4-FFF2-40B4-BE49-F238E27FC236}">
                <a16:creationId xmlns:a16="http://schemas.microsoft.com/office/drawing/2014/main" id="{58527C62-4922-44C6-BBEB-A7AB60C47EB2}"/>
              </a:ext>
            </a:extLst>
          </p:cNvPr>
          <p:cNvPicPr>
            <a:picLocks noGrp="1" noRot="1" noChangeAspect="1"/>
          </p:cNvPicPr>
          <p:nvPr>
            <p:ph idx="4294967295"/>
            <a:videoFile r:link="rId1"/>
          </p:nvPr>
        </p:nvPicPr>
        <p:blipFill>
          <a:blip r:embed="rId3"/>
          <a:stretch>
            <a:fillRect/>
          </a:stretch>
        </p:blipFill>
        <p:spPr>
          <a:xfrm>
            <a:off x="1812372" y="1006525"/>
            <a:ext cx="5486400" cy="30861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378405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56029-04CE-4340-9D73-16BAA3D963AB}"/>
              </a:ext>
            </a:extLst>
          </p:cNvPr>
          <p:cNvSpPr>
            <a:spLocks noGrp="1"/>
          </p:cNvSpPr>
          <p:nvPr>
            <p:ph type="title"/>
          </p:nvPr>
        </p:nvSpPr>
        <p:spPr/>
        <p:txBody>
          <a:bodyPr>
            <a:normAutofit/>
          </a:bodyPr>
          <a:lstStyle/>
          <a:p>
            <a:r>
              <a:rPr lang="en-US" sz="2800" dirty="0"/>
              <a:t>Work Request – Student Transfer Process</a:t>
            </a:r>
          </a:p>
        </p:txBody>
      </p:sp>
      <p:sp>
        <p:nvSpPr>
          <p:cNvPr id="3" name="Content Placeholder 2">
            <a:extLst>
              <a:ext uri="{FF2B5EF4-FFF2-40B4-BE49-F238E27FC236}">
                <a16:creationId xmlns:a16="http://schemas.microsoft.com/office/drawing/2014/main" id="{063E823C-263C-4334-8B42-12AC61AFE90D}"/>
              </a:ext>
            </a:extLst>
          </p:cNvPr>
          <p:cNvSpPr>
            <a:spLocks noGrp="1"/>
          </p:cNvSpPr>
          <p:nvPr>
            <p:ph type="body" idx="1"/>
          </p:nvPr>
        </p:nvSpPr>
        <p:spPr>
          <a:xfrm>
            <a:off x="311702" y="960305"/>
            <a:ext cx="8487741" cy="3471018"/>
          </a:xfrm>
        </p:spPr>
        <p:txBody>
          <a:bodyPr>
            <a:normAutofit fontScale="25000" lnSpcReduction="20000"/>
          </a:bodyPr>
          <a:lstStyle/>
          <a:p>
            <a:pPr marL="0" indent="0" fontAlgn="base">
              <a:lnSpc>
                <a:spcPct val="120000"/>
              </a:lnSpc>
              <a:spcAft>
                <a:spcPct val="0"/>
              </a:spcAft>
              <a:buNone/>
              <a:defRPr/>
            </a:pPr>
            <a:r>
              <a:rPr lang="en-US" sz="6400" dirty="0">
                <a:ln w="0"/>
                <a:solidFill>
                  <a:prstClr val="black"/>
                </a:solidFill>
              </a:rPr>
              <a:t>Student transfers from District A to District B prior to beginning testing: </a:t>
            </a:r>
          </a:p>
          <a:p>
            <a:pPr marL="344488" indent="-227013" fontAlgn="base">
              <a:lnSpc>
                <a:spcPct val="120000"/>
              </a:lnSpc>
              <a:spcAft>
                <a:spcPct val="0"/>
              </a:spcAft>
              <a:defRPr/>
            </a:pPr>
            <a:r>
              <a:rPr lang="en-US" sz="6000" dirty="0">
                <a:ln w="0"/>
                <a:solidFill>
                  <a:prstClr val="black"/>
                </a:solidFill>
              </a:rPr>
              <a:t>District B attempts to register student in </a:t>
            </a:r>
            <a:r>
              <a:rPr lang="en-US" sz="6000" dirty="0" err="1">
                <a:ln w="0"/>
                <a:solidFill>
                  <a:prstClr val="black"/>
                </a:solidFill>
              </a:rPr>
              <a:t>PAnext</a:t>
            </a:r>
            <a:r>
              <a:rPr lang="en-US" sz="6000" dirty="0">
                <a:ln w="0"/>
                <a:solidFill>
                  <a:prstClr val="black"/>
                </a:solidFill>
              </a:rPr>
              <a:t>, but receives an error stating, </a:t>
            </a:r>
            <a:r>
              <a:rPr lang="en-US" sz="6000" b="1" dirty="0">
                <a:ln w="0"/>
                <a:solidFill>
                  <a:prstClr val="black"/>
                </a:solidFill>
              </a:rPr>
              <a:t>“The student can only be enrolled in 1 organization.”</a:t>
            </a:r>
          </a:p>
          <a:p>
            <a:pPr marL="344488" indent="-227013" fontAlgn="base">
              <a:lnSpc>
                <a:spcPct val="120000"/>
              </a:lnSpc>
              <a:spcAft>
                <a:spcPct val="0"/>
              </a:spcAft>
              <a:defRPr/>
            </a:pPr>
            <a:r>
              <a:rPr lang="en-US" sz="6000" dirty="0">
                <a:ln w="0"/>
                <a:solidFill>
                  <a:prstClr val="black"/>
                </a:solidFill>
              </a:rPr>
              <a:t>District B completes a Work Request to transfer the student to District B (through UI or file import)</a:t>
            </a:r>
          </a:p>
          <a:p>
            <a:pPr marL="344488" indent="-227013" fontAlgn="base">
              <a:lnSpc>
                <a:spcPct val="120000"/>
              </a:lnSpc>
              <a:spcAft>
                <a:spcPct val="0"/>
              </a:spcAft>
              <a:defRPr/>
            </a:pPr>
            <a:r>
              <a:rPr lang="en-US" sz="6000" dirty="0">
                <a:ln w="0"/>
                <a:solidFill>
                  <a:prstClr val="black"/>
                </a:solidFill>
              </a:rPr>
              <a:t>An email is sent to District A’s Work Request contact and a red bell appears at the top of District A’s home screen</a:t>
            </a:r>
          </a:p>
          <a:p>
            <a:pPr marL="687388" lvl="1" indent="-227013" fontAlgn="base">
              <a:lnSpc>
                <a:spcPct val="120000"/>
              </a:lnSpc>
              <a:spcAft>
                <a:spcPct val="0"/>
              </a:spcAft>
              <a:buFont typeface="Arial" panose="020B0604020202020204" pitchFamily="34" charset="0"/>
              <a:buChar char="•"/>
              <a:defRPr/>
            </a:pPr>
            <a:r>
              <a:rPr lang="en-US" sz="6000" dirty="0">
                <a:ln w="0"/>
                <a:solidFill>
                  <a:prstClr val="black"/>
                </a:solidFill>
                <a:latin typeface="+mn-lt"/>
              </a:rPr>
              <a:t>District A confirms that student transferred and approves the request (through UI or file import)</a:t>
            </a:r>
          </a:p>
          <a:p>
            <a:pPr marL="1031875" lvl="2" indent="-228600" fontAlgn="base">
              <a:lnSpc>
                <a:spcPct val="120000"/>
              </a:lnSpc>
              <a:spcAft>
                <a:spcPct val="0"/>
              </a:spcAft>
              <a:buFont typeface="Arial" panose="020B0604020202020204" pitchFamily="34" charset="0"/>
              <a:buChar char="•"/>
              <a:defRPr/>
            </a:pPr>
            <a:r>
              <a:rPr lang="en-US" sz="6000" dirty="0">
                <a:ln w="0"/>
                <a:solidFill>
                  <a:prstClr val="black"/>
                </a:solidFill>
                <a:latin typeface="+mn-lt"/>
              </a:rPr>
              <a:t>The student’s record is moved to District B</a:t>
            </a:r>
          </a:p>
          <a:p>
            <a:pPr marL="1031875" lvl="2" indent="-228600" fontAlgn="base">
              <a:lnSpc>
                <a:spcPct val="120000"/>
              </a:lnSpc>
              <a:spcAft>
                <a:spcPct val="0"/>
              </a:spcAft>
              <a:buFont typeface="Arial" panose="020B0604020202020204" pitchFamily="34" charset="0"/>
              <a:buChar char="•"/>
              <a:defRPr/>
            </a:pPr>
            <a:r>
              <a:rPr lang="en-US" sz="6000" dirty="0">
                <a:ln w="0"/>
                <a:solidFill>
                  <a:prstClr val="black"/>
                </a:solidFill>
                <a:latin typeface="+mn-lt"/>
              </a:rPr>
              <a:t>District B must go into the student registration and test assignment screens and make any necessary changes</a:t>
            </a:r>
            <a:endParaRPr lang="en-US" sz="5400" dirty="0">
              <a:ln w="0"/>
              <a:solidFill>
                <a:prstClr val="black"/>
              </a:solidFill>
              <a:latin typeface="+mn-lt"/>
            </a:endParaRPr>
          </a:p>
          <a:p>
            <a:pPr marL="687388" lvl="1" indent="-227013" fontAlgn="base">
              <a:lnSpc>
                <a:spcPct val="120000"/>
              </a:lnSpc>
              <a:spcAft>
                <a:spcPct val="0"/>
              </a:spcAft>
              <a:buFont typeface="Arial" panose="020B0604020202020204" pitchFamily="34" charset="0"/>
              <a:buChar char="•"/>
              <a:defRPr/>
            </a:pPr>
            <a:r>
              <a:rPr lang="en-US" sz="5400" dirty="0">
                <a:ln w="0"/>
                <a:solidFill>
                  <a:prstClr val="black"/>
                </a:solidFill>
                <a:latin typeface="+mn-lt"/>
              </a:rPr>
              <a:t>If District A does not approve the transfer – the student’s record remains</a:t>
            </a:r>
            <a:br>
              <a:rPr lang="en-US" sz="5400" dirty="0">
                <a:ln w="0"/>
                <a:solidFill>
                  <a:prstClr val="black"/>
                </a:solidFill>
                <a:latin typeface="+mn-lt"/>
              </a:rPr>
            </a:br>
            <a:r>
              <a:rPr lang="en-US" sz="5400" dirty="0">
                <a:ln w="0"/>
                <a:solidFill>
                  <a:prstClr val="black"/>
                </a:solidFill>
                <a:latin typeface="+mn-lt"/>
              </a:rPr>
              <a:t>with District A</a:t>
            </a:r>
          </a:p>
          <a:p>
            <a:endParaRPr lang="en-US" dirty="0"/>
          </a:p>
        </p:txBody>
      </p:sp>
      <p:sp>
        <p:nvSpPr>
          <p:cNvPr id="4" name="Slide Number Placeholder 3">
            <a:extLst>
              <a:ext uri="{FF2B5EF4-FFF2-40B4-BE49-F238E27FC236}">
                <a16:creationId xmlns:a16="http://schemas.microsoft.com/office/drawing/2014/main" id="{60B67D54-577B-4981-8195-1C2D0DFDD4AC}"/>
              </a:ext>
            </a:extLst>
          </p:cNvPr>
          <p:cNvSpPr>
            <a:spLocks noGrp="1"/>
          </p:cNvSpPr>
          <p:nvPr>
            <p:ph type="sldNum" idx="12"/>
          </p:nvPr>
        </p:nvSpPr>
        <p:spPr/>
        <p:txBody>
          <a:bodyPr>
            <a:normAutofit/>
          </a:bodyPr>
          <a:lstStyle/>
          <a:p>
            <a:fld id="{C479D5F6-EDCB-402A-AC08-4943A1820E8F}" type="slidenum">
              <a:rPr lang="en-US" smtClean="0"/>
              <a:pPr/>
              <a:t>77</a:t>
            </a:fld>
            <a:endParaRPr lang="en-US" dirty="0"/>
          </a:p>
        </p:txBody>
      </p:sp>
      <p:sp>
        <p:nvSpPr>
          <p:cNvPr id="6" name="Pentagon 5"/>
          <p:cNvSpPr/>
          <p:nvPr/>
        </p:nvSpPr>
        <p:spPr>
          <a:xfrm>
            <a:off x="311702" y="3266368"/>
            <a:ext cx="862227" cy="427124"/>
          </a:xfrm>
          <a:prstGeom prst="homePlate">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fontAlgn="base">
              <a:spcBef>
                <a:spcPct val="0"/>
              </a:spcBef>
              <a:spcAft>
                <a:spcPct val="0"/>
              </a:spcAft>
            </a:pPr>
            <a:r>
              <a:rPr lang="en-US" sz="1050" b="1" dirty="0">
                <a:solidFill>
                  <a:prstClr val="black"/>
                </a:solidFill>
              </a:rPr>
              <a:t>Don’t forget!</a:t>
            </a:r>
          </a:p>
        </p:txBody>
      </p:sp>
      <p:sp>
        <p:nvSpPr>
          <p:cNvPr id="7" name="Diagonal Stripe 6">
            <a:hlinkClick r:id="rId2"/>
            <a:extLst>
              <a:ext uri="{FF2B5EF4-FFF2-40B4-BE49-F238E27FC236}">
                <a16:creationId xmlns:a16="http://schemas.microsoft.com/office/drawing/2014/main" id="{D364932A-D9D5-06EA-58E4-5A9A9BF2A0C4}"/>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000" b="1" kern="0" dirty="0">
                <a:solidFill>
                  <a:prstClr val="black"/>
                </a:solidFill>
                <a:latin typeface="+mn-lt"/>
                <a:ea typeface="Roboto" panose="02000000000000000000" pitchFamily="2" charset="0"/>
                <a:cs typeface="Roboto" panose="02000000000000000000" pitchFamily="2" charset="0"/>
              </a:rPr>
              <a:t>Transfer Request Guidance</a:t>
            </a:r>
          </a:p>
        </p:txBody>
      </p:sp>
    </p:spTree>
    <p:extLst>
      <p:ext uri="{BB962C8B-B14F-4D97-AF65-F5344CB8AC3E}">
        <p14:creationId xmlns:p14="http://schemas.microsoft.com/office/powerpoint/2010/main" val="37000802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A353A-175E-4138-B7CB-C31819C1C1CF}"/>
              </a:ext>
            </a:extLst>
          </p:cNvPr>
          <p:cNvSpPr>
            <a:spLocks noGrp="1"/>
          </p:cNvSpPr>
          <p:nvPr>
            <p:ph type="title"/>
          </p:nvPr>
        </p:nvSpPr>
        <p:spPr/>
        <p:txBody>
          <a:bodyPr>
            <a:normAutofit/>
          </a:bodyPr>
          <a:lstStyle/>
          <a:p>
            <a:r>
              <a:rPr lang="en-US" sz="2800" dirty="0"/>
              <a:t>Place a Work Request </a:t>
            </a:r>
          </a:p>
        </p:txBody>
      </p:sp>
      <p:sp>
        <p:nvSpPr>
          <p:cNvPr id="4" name="Slide Number Placeholder 3">
            <a:extLst>
              <a:ext uri="{FF2B5EF4-FFF2-40B4-BE49-F238E27FC236}">
                <a16:creationId xmlns:a16="http://schemas.microsoft.com/office/drawing/2014/main" id="{AEA0FCFD-7B34-4817-A94A-43ABCAEA0222}"/>
              </a:ext>
            </a:extLst>
          </p:cNvPr>
          <p:cNvSpPr>
            <a:spLocks noGrp="1"/>
          </p:cNvSpPr>
          <p:nvPr>
            <p:ph type="sldNum" idx="12"/>
          </p:nvPr>
        </p:nvSpPr>
        <p:spPr/>
        <p:txBody>
          <a:bodyPr>
            <a:normAutofit/>
          </a:bodyPr>
          <a:lstStyle/>
          <a:p>
            <a:fld id="{C479D5F6-EDCB-402A-AC08-4943A1820E8F}" type="slidenum">
              <a:rPr lang="en-US" smtClean="0"/>
              <a:pPr/>
              <a:t>78</a:t>
            </a:fld>
            <a:endParaRPr lang="en-US" dirty="0"/>
          </a:p>
        </p:txBody>
      </p:sp>
      <p:pic>
        <p:nvPicPr>
          <p:cNvPr id="5" name="Online Media 4" title="How to Request an Enrollment Transfer">
            <a:hlinkClick r:id="" action="ppaction://media"/>
            <a:extLst>
              <a:ext uri="{FF2B5EF4-FFF2-40B4-BE49-F238E27FC236}">
                <a16:creationId xmlns:a16="http://schemas.microsoft.com/office/drawing/2014/main" id="{F698AD2E-2DBC-4DC6-AED3-0F17C05212C6}"/>
              </a:ext>
            </a:extLst>
          </p:cNvPr>
          <p:cNvPicPr>
            <a:picLocks noGrp="1" noRot="1" noChangeAspect="1"/>
          </p:cNvPicPr>
          <p:nvPr>
            <p:ph idx="4294967295"/>
            <a:videoFile r:link="rId1"/>
          </p:nvPr>
        </p:nvPicPr>
        <p:blipFill>
          <a:blip r:embed="rId3"/>
          <a:stretch>
            <a:fillRect/>
          </a:stretch>
        </p:blipFill>
        <p:spPr>
          <a:xfrm>
            <a:off x="1828800" y="1006731"/>
            <a:ext cx="5486400" cy="30861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477466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1A057-7895-49DE-8319-B8B7942E9BF5}"/>
              </a:ext>
            </a:extLst>
          </p:cNvPr>
          <p:cNvSpPr>
            <a:spLocks noGrp="1"/>
          </p:cNvSpPr>
          <p:nvPr>
            <p:ph type="title"/>
          </p:nvPr>
        </p:nvSpPr>
        <p:spPr/>
        <p:txBody>
          <a:bodyPr>
            <a:noAutofit/>
          </a:bodyPr>
          <a:lstStyle/>
          <a:p>
            <a:r>
              <a:rPr lang="en-US" sz="2000" dirty="0"/>
              <a:t>Work Request – Student Transfer Process (CBT) During Testing</a:t>
            </a:r>
          </a:p>
        </p:txBody>
      </p:sp>
      <p:sp>
        <p:nvSpPr>
          <p:cNvPr id="3" name="Content Placeholder 2">
            <a:extLst>
              <a:ext uri="{FF2B5EF4-FFF2-40B4-BE49-F238E27FC236}">
                <a16:creationId xmlns:a16="http://schemas.microsoft.com/office/drawing/2014/main" id="{C09E133B-D106-480E-B493-A3BEE40A0CF7}"/>
              </a:ext>
            </a:extLst>
          </p:cNvPr>
          <p:cNvSpPr>
            <a:spLocks noGrp="1"/>
          </p:cNvSpPr>
          <p:nvPr>
            <p:ph type="body" idx="1"/>
          </p:nvPr>
        </p:nvSpPr>
        <p:spPr>
          <a:xfrm>
            <a:off x="311702" y="984738"/>
            <a:ext cx="8636913" cy="3202537"/>
          </a:xfrm>
        </p:spPr>
        <p:txBody>
          <a:bodyPr>
            <a:noAutofit/>
          </a:bodyPr>
          <a:lstStyle/>
          <a:p>
            <a:pPr marL="0" indent="0" fontAlgn="base">
              <a:lnSpc>
                <a:spcPct val="100000"/>
              </a:lnSpc>
              <a:spcAft>
                <a:spcPct val="0"/>
              </a:spcAft>
              <a:buNone/>
              <a:defRPr/>
            </a:pPr>
            <a:r>
              <a:rPr lang="en-US" sz="1800" dirty="0">
                <a:ln w="0"/>
                <a:solidFill>
                  <a:srgbClr val="000000"/>
                </a:solidFill>
              </a:rPr>
              <a:t>The student started an online test: </a:t>
            </a:r>
          </a:p>
          <a:p>
            <a:pPr marL="285750" indent="-285750" fontAlgn="base">
              <a:lnSpc>
                <a:spcPct val="100000"/>
              </a:lnSpc>
              <a:spcAft>
                <a:spcPct val="0"/>
              </a:spcAft>
              <a:defRPr/>
            </a:pPr>
            <a:r>
              <a:rPr lang="en-US" sz="1700" dirty="0">
                <a:ln w="0"/>
                <a:solidFill>
                  <a:srgbClr val="000000"/>
                </a:solidFill>
              </a:rPr>
              <a:t>District B completes a work request within </a:t>
            </a:r>
            <a:r>
              <a:rPr lang="en-US" sz="1700" dirty="0" err="1">
                <a:ln w="0"/>
                <a:solidFill>
                  <a:srgbClr val="000000"/>
                </a:solidFill>
              </a:rPr>
              <a:t>PAnext</a:t>
            </a:r>
            <a:endParaRPr lang="en-US" sz="1700" dirty="0">
              <a:ln w="0"/>
              <a:solidFill>
                <a:srgbClr val="000000"/>
              </a:solidFill>
            </a:endParaRPr>
          </a:p>
          <a:p>
            <a:pPr marL="285750" indent="-285750" fontAlgn="base">
              <a:lnSpc>
                <a:spcPct val="100000"/>
              </a:lnSpc>
              <a:spcAft>
                <a:spcPct val="0"/>
              </a:spcAft>
              <a:defRPr/>
            </a:pPr>
            <a:r>
              <a:rPr lang="en-US" sz="1700" dirty="0">
                <a:ln w="0"/>
                <a:solidFill>
                  <a:prstClr val="black"/>
                </a:solidFill>
              </a:rPr>
              <a:t>District A approves the work request</a:t>
            </a:r>
          </a:p>
          <a:p>
            <a:pPr marL="628650" lvl="1" indent="-285750" fontAlgn="base">
              <a:lnSpc>
                <a:spcPct val="100000"/>
              </a:lnSpc>
              <a:spcAft>
                <a:spcPct val="0"/>
              </a:spcAft>
              <a:buFont typeface="Arial" panose="020B0604020202020204" pitchFamily="34" charset="0"/>
              <a:buChar char="•"/>
              <a:defRPr/>
            </a:pPr>
            <a:r>
              <a:rPr lang="en-US" sz="1700" dirty="0">
                <a:ln w="0"/>
                <a:solidFill>
                  <a:srgbClr val="000000"/>
                </a:solidFill>
                <a:latin typeface="+mn-lt"/>
              </a:rPr>
              <a:t>The online tests assigned to the student are automatically transferred to District B</a:t>
            </a:r>
          </a:p>
          <a:p>
            <a:pPr marL="971550" lvl="2" indent="-285750" fontAlgn="base">
              <a:lnSpc>
                <a:spcPct val="100000"/>
              </a:lnSpc>
              <a:spcAft>
                <a:spcPct val="0"/>
              </a:spcAft>
              <a:buFont typeface="Arial" panose="020B0604020202020204" pitchFamily="34" charset="0"/>
              <a:buChar char="•"/>
              <a:defRPr/>
            </a:pPr>
            <a:r>
              <a:rPr lang="en-US" sz="1700" dirty="0">
                <a:ln w="0"/>
                <a:solidFill>
                  <a:prstClr val="black"/>
                </a:solidFill>
                <a:latin typeface="+mn-lt"/>
              </a:rPr>
              <a:t>The tests are placed in test sessions named “Transferred [Grade - Subject]” at the new school</a:t>
            </a:r>
          </a:p>
          <a:p>
            <a:pPr marL="971550" lvl="2" indent="-285750" fontAlgn="base">
              <a:lnSpc>
                <a:spcPct val="100000"/>
              </a:lnSpc>
              <a:spcAft>
                <a:spcPct val="0"/>
              </a:spcAft>
              <a:buFont typeface="Arial" panose="020B0604020202020204" pitchFamily="34" charset="0"/>
              <a:buChar char="•"/>
              <a:defRPr/>
            </a:pPr>
            <a:r>
              <a:rPr lang="en-US" sz="1700" b="1" dirty="0">
                <a:ln w="0"/>
                <a:solidFill>
                  <a:prstClr val="black"/>
                </a:solidFill>
                <a:latin typeface="+mn-lt"/>
              </a:rPr>
              <a:t>Required action</a:t>
            </a:r>
            <a:r>
              <a:rPr lang="en-US" sz="1700" dirty="0">
                <a:ln w="0"/>
                <a:solidFill>
                  <a:prstClr val="black"/>
                </a:solidFill>
                <a:latin typeface="+mn-lt"/>
              </a:rPr>
              <a:t>: Move these tests into another test session</a:t>
            </a:r>
          </a:p>
          <a:p>
            <a:pPr marL="285750" indent="-285750" fontAlgn="base">
              <a:lnSpc>
                <a:spcPct val="100000"/>
              </a:lnSpc>
              <a:spcAft>
                <a:spcPct val="0"/>
              </a:spcAft>
              <a:defRPr/>
            </a:pPr>
            <a:r>
              <a:rPr lang="en-US" sz="1700" dirty="0">
                <a:ln w="0"/>
                <a:solidFill>
                  <a:prstClr val="black"/>
                </a:solidFill>
              </a:rPr>
              <a:t>DO NOT add fake or temporary SASIDs into </a:t>
            </a:r>
            <a:r>
              <a:rPr lang="en-US" sz="1700" dirty="0" err="1">
                <a:ln w="0"/>
                <a:solidFill>
                  <a:prstClr val="black"/>
                </a:solidFill>
              </a:rPr>
              <a:t>PAnext</a:t>
            </a:r>
            <a:r>
              <a:rPr lang="en-US" sz="1700" dirty="0">
                <a:ln w="0"/>
                <a:solidFill>
                  <a:prstClr val="black"/>
                </a:solidFill>
              </a:rPr>
              <a:t> unless </a:t>
            </a:r>
            <a:r>
              <a:rPr lang="en-US" sz="1700" dirty="0">
                <a:ln w="0"/>
                <a:solidFill>
                  <a:srgbClr val="000000"/>
                </a:solidFill>
              </a:rPr>
              <a:t>CDE approves their use; u</a:t>
            </a:r>
            <a:r>
              <a:rPr lang="en-US" sz="1700" dirty="0">
                <a:ln w="0"/>
                <a:solidFill>
                  <a:prstClr val="black"/>
                </a:solidFill>
              </a:rPr>
              <a:t>se the transfer process</a:t>
            </a:r>
          </a:p>
          <a:p>
            <a:pPr marL="285750" indent="-285750" fontAlgn="base">
              <a:lnSpc>
                <a:spcPct val="100000"/>
              </a:lnSpc>
              <a:spcAft>
                <a:spcPct val="0"/>
              </a:spcAft>
              <a:defRPr/>
            </a:pPr>
            <a:r>
              <a:rPr lang="en-US" sz="1700" dirty="0">
                <a:ln w="0"/>
                <a:solidFill>
                  <a:prstClr val="black"/>
                </a:solidFill>
              </a:rPr>
              <a:t>If you cannot find the student in </a:t>
            </a:r>
            <a:r>
              <a:rPr lang="en-US" sz="1700" dirty="0" err="1">
                <a:ln w="0"/>
                <a:solidFill>
                  <a:prstClr val="black"/>
                </a:solidFill>
              </a:rPr>
              <a:t>PAnext</a:t>
            </a:r>
            <a:r>
              <a:rPr lang="en-US" sz="1700" dirty="0">
                <a:ln w="0"/>
                <a:solidFill>
                  <a:prstClr val="black"/>
                </a:solidFill>
              </a:rPr>
              <a:t>, contact CDE for assistance. Typical errors involve hyphenated names, nicknames instead of birth names (e.g., Liz instead of Elizabeth), and DOB format (</a:t>
            </a:r>
            <a:r>
              <a:rPr lang="en-US" sz="1700" dirty="0" err="1">
                <a:ln w="0"/>
                <a:solidFill>
                  <a:prstClr val="black"/>
                </a:solidFill>
              </a:rPr>
              <a:t>yyyy</a:t>
            </a:r>
            <a:r>
              <a:rPr lang="en-US" sz="1700" dirty="0">
                <a:ln w="0"/>
                <a:solidFill>
                  <a:prstClr val="black"/>
                </a:solidFill>
              </a:rPr>
              <a:t>-mm-</a:t>
            </a:r>
            <a:r>
              <a:rPr lang="en-US" sz="1700" dirty="0" err="1">
                <a:ln w="0"/>
                <a:solidFill>
                  <a:prstClr val="black"/>
                </a:solidFill>
              </a:rPr>
              <a:t>dd</a:t>
            </a:r>
            <a:r>
              <a:rPr lang="en-US" sz="1700" dirty="0">
                <a:ln w="0"/>
                <a:solidFill>
                  <a:prstClr val="black"/>
                </a:solidFill>
              </a:rPr>
              <a:t>) </a:t>
            </a:r>
            <a:endParaRPr lang="en-US" sz="1700" dirty="0">
              <a:ln w="0"/>
              <a:solidFill>
                <a:srgbClr val="000000"/>
              </a:solidFill>
            </a:endParaRPr>
          </a:p>
          <a:p>
            <a:endParaRPr lang="en-US" sz="1800" dirty="0"/>
          </a:p>
          <a:p>
            <a:endParaRPr lang="en-US" sz="1800" dirty="0"/>
          </a:p>
        </p:txBody>
      </p:sp>
      <p:sp>
        <p:nvSpPr>
          <p:cNvPr id="4" name="Slide Number Placeholder 3">
            <a:extLst>
              <a:ext uri="{FF2B5EF4-FFF2-40B4-BE49-F238E27FC236}">
                <a16:creationId xmlns:a16="http://schemas.microsoft.com/office/drawing/2014/main" id="{2AF563CC-3879-49F5-B0A3-0C1F9152B9CA}"/>
              </a:ext>
            </a:extLst>
          </p:cNvPr>
          <p:cNvSpPr>
            <a:spLocks noGrp="1"/>
          </p:cNvSpPr>
          <p:nvPr>
            <p:ph type="sldNum" idx="12"/>
          </p:nvPr>
        </p:nvSpPr>
        <p:spPr/>
        <p:txBody>
          <a:bodyPr>
            <a:normAutofit/>
          </a:bodyPr>
          <a:lstStyle/>
          <a:p>
            <a:fld id="{C479D5F6-EDCB-402A-AC08-4943A1820E8F}" type="slidenum">
              <a:rPr lang="en-US" smtClean="0"/>
              <a:pPr/>
              <a:t>79</a:t>
            </a:fld>
            <a:endParaRPr lang="en-US" dirty="0"/>
          </a:p>
        </p:txBody>
      </p:sp>
    </p:spTree>
    <p:extLst>
      <p:ext uri="{BB962C8B-B14F-4D97-AF65-F5344CB8AC3E}">
        <p14:creationId xmlns:p14="http://schemas.microsoft.com/office/powerpoint/2010/main" val="1672490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g278539799a0_0_12"/>
          <p:cNvSpPr txBox="1">
            <a:spLocks noGrp="1"/>
          </p:cNvSpPr>
          <p:nvPr>
            <p:ph type="title"/>
          </p:nvPr>
        </p:nvSpPr>
        <p:spPr>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2800" dirty="0">
                <a:latin typeface="+mj-lt"/>
              </a:rPr>
              <a:t>CMAS Test Design – available resources</a:t>
            </a:r>
            <a:endParaRPr sz="2800" dirty="0">
              <a:latin typeface="+mj-lt"/>
            </a:endParaRPr>
          </a:p>
        </p:txBody>
      </p:sp>
      <p:sp>
        <p:nvSpPr>
          <p:cNvPr id="427" name="Google Shape;427;g278539799a0_0_12"/>
          <p:cNvSpPr txBox="1">
            <a:spLocks noGrp="1"/>
          </p:cNvSpPr>
          <p:nvPr>
            <p:ph type="body" idx="1"/>
          </p:nvPr>
        </p:nvSpPr>
        <p:spPr>
          <a:prstGeom prst="rect">
            <a:avLst/>
          </a:prstGeom>
        </p:spPr>
        <p:txBody>
          <a:bodyPr spcFirstLastPara="1" wrap="square" lIns="91425" tIns="91425" rIns="91425" bIns="91425" anchor="t" anchorCtr="0">
            <a:normAutofit fontScale="85000" lnSpcReduction="20000"/>
          </a:bodyPr>
          <a:lstStyle/>
          <a:p>
            <a:pPr>
              <a:buFont typeface="Arial" panose="020B0604020202020204" pitchFamily="34" charset="0"/>
              <a:buChar char="•"/>
            </a:pPr>
            <a:r>
              <a:rPr lang="en-US" dirty="0">
                <a:latin typeface="+mn-lt"/>
                <a:hlinkClick r:id="rId3"/>
              </a:rPr>
              <a:t>Frameworks and high-level blueprints</a:t>
            </a:r>
            <a:endParaRPr lang="en-US" dirty="0">
              <a:latin typeface="+mn-lt"/>
            </a:endParaRPr>
          </a:p>
          <a:p>
            <a:pPr lvl="1">
              <a:buFont typeface="Arial" panose="020B0604020202020204" pitchFamily="34" charset="0"/>
              <a:buChar char="•"/>
            </a:pPr>
            <a:r>
              <a:rPr lang="en-US" dirty="0">
                <a:latin typeface="+mn-lt"/>
              </a:rPr>
              <a:t>Include assessed standards and evidence statements</a:t>
            </a:r>
          </a:p>
          <a:p>
            <a:pPr lvl="1">
              <a:buFont typeface="Arial" panose="020B0604020202020204" pitchFamily="34" charset="0"/>
              <a:buChar char="•"/>
            </a:pPr>
            <a:r>
              <a:rPr lang="en-US" dirty="0">
                <a:latin typeface="+mn-lt"/>
              </a:rPr>
              <a:t>Content representation, as seen on the blueprints, is determined by the breadth of the Colorado Academic Standards (CAS)</a:t>
            </a:r>
          </a:p>
          <a:p>
            <a:pPr lvl="2">
              <a:buFont typeface="Arial" panose="020B0604020202020204" pitchFamily="34" charset="0"/>
              <a:buChar char="•"/>
            </a:pPr>
            <a:r>
              <a:rPr lang="en-US" dirty="0">
                <a:highlight>
                  <a:srgbClr val="5BCBD4"/>
                </a:highlight>
                <a:latin typeface="+mn-lt"/>
              </a:rPr>
              <a:t>Educators were involved in the development of the CAS</a:t>
            </a:r>
          </a:p>
          <a:p>
            <a:pPr>
              <a:buFont typeface="Arial" panose="020B0604020202020204" pitchFamily="34" charset="0"/>
              <a:buChar char="•"/>
            </a:pPr>
            <a:endParaRPr lang="en-US" dirty="0">
              <a:latin typeface="+mn-lt"/>
            </a:endParaRPr>
          </a:p>
          <a:p>
            <a:pPr>
              <a:buFont typeface="Arial" panose="020B0604020202020204" pitchFamily="34" charset="0"/>
              <a:buChar char="•"/>
            </a:pPr>
            <a:r>
              <a:rPr lang="en-US" dirty="0">
                <a:latin typeface="+mn-lt"/>
                <a:hlinkClick r:id="rId4"/>
              </a:rPr>
              <a:t>Performance Level Descriptors (PLDs)</a:t>
            </a:r>
            <a:endParaRPr lang="en-US" dirty="0">
              <a:latin typeface="+mn-lt"/>
            </a:endParaRPr>
          </a:p>
          <a:p>
            <a:pPr lvl="1">
              <a:buFont typeface="Arial" panose="020B0604020202020204" pitchFamily="34" charset="0"/>
              <a:buChar char="•"/>
            </a:pPr>
            <a:r>
              <a:rPr lang="en-US" dirty="0">
                <a:latin typeface="+mn-lt"/>
              </a:rPr>
              <a:t>Provide details about the specific grade-level content area concepts and skills typically demonstrated by students within a CMAS performance level</a:t>
            </a:r>
          </a:p>
          <a:p>
            <a:pPr lvl="1">
              <a:buFont typeface="Arial" panose="020B0604020202020204" pitchFamily="34" charset="0"/>
              <a:buChar char="•"/>
            </a:pPr>
            <a:r>
              <a:rPr lang="en-US" dirty="0">
                <a:latin typeface="+mn-lt"/>
              </a:rPr>
              <a:t>The met and exceeded expectations levels are considered on track to being college and career ready</a:t>
            </a:r>
          </a:p>
          <a:p>
            <a:pPr lvl="1">
              <a:buFont typeface="Arial" panose="020B0604020202020204" pitchFamily="34" charset="0"/>
              <a:buChar char="•"/>
            </a:pPr>
            <a:r>
              <a:rPr lang="en-US" dirty="0">
                <a:highlight>
                  <a:srgbClr val="5BCBD4"/>
                </a:highlight>
                <a:latin typeface="+mn-lt"/>
              </a:rPr>
              <a:t>Educators were involved in the development of PLDs</a:t>
            </a:r>
          </a:p>
          <a:p>
            <a:pPr lvl="1">
              <a:buFont typeface="Arial" panose="020B0604020202020204" pitchFamily="34" charset="0"/>
              <a:buChar char="•"/>
            </a:pPr>
            <a:endParaRPr lang="en-US" dirty="0">
              <a:latin typeface="+mn-lt"/>
            </a:endParaRPr>
          </a:p>
          <a:p>
            <a:pPr>
              <a:buFont typeface="Arial" panose="020B0604020202020204" pitchFamily="34" charset="0"/>
              <a:buChar char="•"/>
            </a:pPr>
            <a:r>
              <a:rPr lang="en-US" dirty="0">
                <a:latin typeface="+mn-lt"/>
                <a:hlinkClick r:id="rId5"/>
              </a:rPr>
              <a:t>Performance levels and cut scores</a:t>
            </a:r>
            <a:endParaRPr lang="en-US" dirty="0">
              <a:latin typeface="+mn-lt"/>
            </a:endParaRPr>
          </a:p>
          <a:p>
            <a:pPr lvl="1">
              <a:buFont typeface="Arial" panose="020B0604020202020204" pitchFamily="34" charset="0"/>
              <a:buChar char="•"/>
            </a:pPr>
            <a:r>
              <a:rPr lang="en-US" dirty="0">
                <a:highlight>
                  <a:srgbClr val="5BCBD4"/>
                </a:highlight>
                <a:latin typeface="+mn-lt"/>
              </a:rPr>
              <a:t>Determined by educators through the standard setting process</a:t>
            </a:r>
          </a:p>
          <a:p>
            <a:pPr lvl="1">
              <a:buFont typeface="Arial" panose="020B0604020202020204" pitchFamily="34" charset="0"/>
              <a:buChar char="•"/>
            </a:pPr>
            <a:r>
              <a:rPr lang="en-US" dirty="0">
                <a:latin typeface="+mn-lt"/>
              </a:rPr>
              <a:t>These do not change from year to year</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148E0-8D30-4461-96DF-10B8E4CB916B}"/>
              </a:ext>
            </a:extLst>
          </p:cNvPr>
          <p:cNvSpPr>
            <a:spLocks noGrp="1"/>
          </p:cNvSpPr>
          <p:nvPr>
            <p:ph type="title"/>
          </p:nvPr>
        </p:nvSpPr>
        <p:spPr/>
        <p:txBody>
          <a:bodyPr>
            <a:normAutofit/>
          </a:bodyPr>
          <a:lstStyle/>
          <a:p>
            <a:r>
              <a:rPr lang="en-US" sz="2800" dirty="0"/>
              <a:t>Work Request – PBT Student Transfer</a:t>
            </a:r>
          </a:p>
        </p:txBody>
      </p:sp>
      <p:sp>
        <p:nvSpPr>
          <p:cNvPr id="3" name="Content Placeholder 2">
            <a:extLst>
              <a:ext uri="{FF2B5EF4-FFF2-40B4-BE49-F238E27FC236}">
                <a16:creationId xmlns:a16="http://schemas.microsoft.com/office/drawing/2014/main" id="{4E84A414-999A-407A-9915-EC3138330CF2}"/>
              </a:ext>
            </a:extLst>
          </p:cNvPr>
          <p:cNvSpPr>
            <a:spLocks noGrp="1"/>
          </p:cNvSpPr>
          <p:nvPr>
            <p:ph type="body" idx="1"/>
          </p:nvPr>
        </p:nvSpPr>
        <p:spPr>
          <a:xfrm>
            <a:off x="311702" y="972185"/>
            <a:ext cx="8574390" cy="3249429"/>
          </a:xfrm>
        </p:spPr>
        <p:txBody>
          <a:bodyPr>
            <a:noAutofit/>
          </a:bodyPr>
          <a:lstStyle/>
          <a:p>
            <a:pPr marL="285750" indent="-285750" fontAlgn="base">
              <a:lnSpc>
                <a:spcPct val="100000"/>
              </a:lnSpc>
              <a:spcAft>
                <a:spcPct val="0"/>
              </a:spcAft>
              <a:defRPr/>
            </a:pPr>
            <a:r>
              <a:rPr lang="en-US" sz="1800" dirty="0">
                <a:solidFill>
                  <a:prstClr val="black"/>
                </a:solidFill>
              </a:rPr>
              <a:t>Complete a Work Request in </a:t>
            </a:r>
            <a:r>
              <a:rPr lang="en-US" sz="1800" dirty="0" err="1">
                <a:solidFill>
                  <a:prstClr val="black"/>
                </a:solidFill>
              </a:rPr>
              <a:t>PAnext</a:t>
            </a:r>
            <a:endParaRPr lang="en-US" sz="1800" dirty="0">
              <a:solidFill>
                <a:prstClr val="black"/>
              </a:solidFill>
            </a:endParaRPr>
          </a:p>
          <a:p>
            <a:pPr marL="285750" indent="-285750" fontAlgn="base">
              <a:lnSpc>
                <a:spcPct val="100000"/>
              </a:lnSpc>
              <a:spcAft>
                <a:spcPct val="0"/>
              </a:spcAft>
              <a:defRPr/>
            </a:pPr>
            <a:r>
              <a:rPr lang="en-US" sz="1800" dirty="0">
                <a:solidFill>
                  <a:prstClr val="black"/>
                </a:solidFill>
              </a:rPr>
              <a:t>For a non-started test, no physical material transfers are necessary</a:t>
            </a:r>
          </a:p>
          <a:p>
            <a:pPr lvl="1" fontAlgn="base">
              <a:lnSpc>
                <a:spcPct val="100000"/>
              </a:lnSpc>
              <a:spcAft>
                <a:spcPct val="0"/>
              </a:spcAft>
              <a:buFont typeface="Arial" panose="020B0604020202020204" pitchFamily="34" charset="0"/>
              <a:buChar char="•"/>
              <a:defRPr/>
            </a:pPr>
            <a:r>
              <a:rPr lang="en-US" sz="1800" dirty="0">
                <a:solidFill>
                  <a:prstClr val="black"/>
                </a:solidFill>
              </a:rPr>
              <a:t>The new school can provide a test book or can assign the student to an online assessment</a:t>
            </a:r>
          </a:p>
          <a:p>
            <a:pPr marL="285750" indent="-285750" fontAlgn="base">
              <a:lnSpc>
                <a:spcPct val="100000"/>
              </a:lnSpc>
              <a:spcAft>
                <a:spcPct val="0"/>
              </a:spcAft>
              <a:defRPr/>
            </a:pPr>
            <a:r>
              <a:rPr lang="en-US" sz="1800" dirty="0">
                <a:solidFill>
                  <a:prstClr val="black"/>
                </a:solidFill>
              </a:rPr>
              <a:t>If the transferred student started testing on paper: </a:t>
            </a:r>
          </a:p>
          <a:p>
            <a:pPr lvl="1" fontAlgn="base">
              <a:lnSpc>
                <a:spcPct val="100000"/>
              </a:lnSpc>
              <a:spcAft>
                <a:spcPct val="0"/>
              </a:spcAft>
              <a:buFont typeface="Arial" panose="020B0604020202020204" pitchFamily="34" charset="0"/>
              <a:buChar char="•"/>
              <a:defRPr/>
            </a:pPr>
            <a:r>
              <a:rPr lang="en-US" sz="1800" dirty="0">
                <a:solidFill>
                  <a:prstClr val="black"/>
                </a:solidFill>
              </a:rPr>
              <a:t>Contact the other district and arrange for </a:t>
            </a:r>
            <a:r>
              <a:rPr lang="en-US" sz="1800" b="1" dirty="0">
                <a:solidFill>
                  <a:prstClr val="black"/>
                </a:solidFill>
              </a:rPr>
              <a:t>secure transfer </a:t>
            </a:r>
            <a:r>
              <a:rPr lang="en-US" sz="1800" dirty="0">
                <a:solidFill>
                  <a:prstClr val="black"/>
                </a:solidFill>
              </a:rPr>
              <a:t>of the test book</a:t>
            </a:r>
          </a:p>
          <a:p>
            <a:pPr lvl="2" fontAlgn="base">
              <a:lnSpc>
                <a:spcPct val="100000"/>
              </a:lnSpc>
              <a:spcAft>
                <a:spcPct val="0"/>
              </a:spcAft>
              <a:buFont typeface="Arial" panose="020B0604020202020204" pitchFamily="34" charset="0"/>
              <a:buChar char="•"/>
              <a:defRPr/>
            </a:pPr>
            <a:r>
              <a:rPr lang="en-US" sz="1800" dirty="0">
                <a:solidFill>
                  <a:prstClr val="black"/>
                </a:solidFill>
              </a:rPr>
              <a:t>In-person DAC to DAC hand-off</a:t>
            </a:r>
          </a:p>
          <a:p>
            <a:pPr lvl="2" fontAlgn="base">
              <a:lnSpc>
                <a:spcPct val="100000"/>
              </a:lnSpc>
              <a:spcAft>
                <a:spcPct val="0"/>
              </a:spcAft>
              <a:buFont typeface="Arial" panose="020B0604020202020204" pitchFamily="34" charset="0"/>
              <a:buChar char="•"/>
              <a:defRPr/>
            </a:pPr>
            <a:r>
              <a:rPr lang="en-US" sz="1800" dirty="0">
                <a:solidFill>
                  <a:prstClr val="black"/>
                </a:solidFill>
              </a:rPr>
              <a:t>Fed Ex or UPS – signature required – track shipment</a:t>
            </a:r>
          </a:p>
          <a:p>
            <a:pPr lvl="1" fontAlgn="base">
              <a:lnSpc>
                <a:spcPct val="100000"/>
              </a:lnSpc>
              <a:spcAft>
                <a:spcPct val="0"/>
              </a:spcAft>
              <a:buFont typeface="Arial" panose="020B0604020202020204" pitchFamily="34" charset="0"/>
              <a:buChar char="•"/>
              <a:defRPr/>
            </a:pPr>
            <a:r>
              <a:rPr lang="en-US" sz="1800" dirty="0">
                <a:solidFill>
                  <a:prstClr val="black"/>
                </a:solidFill>
              </a:rPr>
              <a:t>Students may not retest a unit that they took in a previous school</a:t>
            </a:r>
          </a:p>
          <a:p>
            <a:pPr lvl="1" fontAlgn="base">
              <a:lnSpc>
                <a:spcPct val="100000"/>
              </a:lnSpc>
              <a:spcAft>
                <a:spcPct val="0"/>
              </a:spcAft>
              <a:buFont typeface="Arial" panose="020B0604020202020204" pitchFamily="34" charset="0"/>
              <a:buChar char="•"/>
              <a:defRPr/>
            </a:pPr>
            <a:r>
              <a:rPr lang="en-US" sz="1800" dirty="0">
                <a:solidFill>
                  <a:prstClr val="black"/>
                </a:solidFill>
              </a:rPr>
              <a:t>Provide a chain of custody for the transferred test materials  </a:t>
            </a:r>
          </a:p>
          <a:p>
            <a:pPr lvl="2" fontAlgn="base">
              <a:lnSpc>
                <a:spcPct val="100000"/>
              </a:lnSpc>
              <a:spcAft>
                <a:spcPct val="0"/>
              </a:spcAft>
              <a:buFont typeface="Arial" panose="020B0604020202020204" pitchFamily="34" charset="0"/>
              <a:buChar char="•"/>
              <a:defRPr/>
            </a:pPr>
            <a:r>
              <a:rPr lang="en-US" sz="1800" dirty="0">
                <a:solidFill>
                  <a:prstClr val="black"/>
                </a:solidFill>
              </a:rPr>
              <a:t>Both districts must keep a copy of chain of custody documents </a:t>
            </a:r>
          </a:p>
          <a:p>
            <a:endParaRPr lang="en-US" sz="1800" dirty="0"/>
          </a:p>
          <a:p>
            <a:endParaRPr lang="en-US" sz="1800" dirty="0"/>
          </a:p>
        </p:txBody>
      </p:sp>
      <p:sp>
        <p:nvSpPr>
          <p:cNvPr id="4" name="Slide Number Placeholder 3">
            <a:extLst>
              <a:ext uri="{FF2B5EF4-FFF2-40B4-BE49-F238E27FC236}">
                <a16:creationId xmlns:a16="http://schemas.microsoft.com/office/drawing/2014/main" id="{EC790827-1B1B-4772-9A78-F14293CDC8C1}"/>
              </a:ext>
            </a:extLst>
          </p:cNvPr>
          <p:cNvSpPr>
            <a:spLocks noGrp="1"/>
          </p:cNvSpPr>
          <p:nvPr>
            <p:ph type="sldNum" idx="12"/>
          </p:nvPr>
        </p:nvSpPr>
        <p:spPr/>
        <p:txBody>
          <a:bodyPr>
            <a:normAutofit/>
          </a:bodyPr>
          <a:lstStyle/>
          <a:p>
            <a:fld id="{C479D5F6-EDCB-402A-AC08-4943A1820E8F}" type="slidenum">
              <a:rPr lang="en-US" smtClean="0"/>
              <a:pPr/>
              <a:t>80</a:t>
            </a:fld>
            <a:endParaRPr lang="en-US" dirty="0"/>
          </a:p>
        </p:txBody>
      </p:sp>
    </p:spTree>
    <p:extLst>
      <p:ext uri="{BB962C8B-B14F-4D97-AF65-F5344CB8AC3E}">
        <p14:creationId xmlns:p14="http://schemas.microsoft.com/office/powerpoint/2010/main" val="21676559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BEC2-F3D5-4395-BFE9-533BBCD3DC9F}"/>
              </a:ext>
            </a:extLst>
          </p:cNvPr>
          <p:cNvSpPr>
            <a:spLocks noGrp="1"/>
          </p:cNvSpPr>
          <p:nvPr>
            <p:ph type="title"/>
          </p:nvPr>
        </p:nvSpPr>
        <p:spPr/>
        <p:txBody>
          <a:bodyPr>
            <a:normAutofit/>
          </a:bodyPr>
          <a:lstStyle/>
          <a:p>
            <a:r>
              <a:rPr lang="en-US" sz="2800" dirty="0"/>
              <a:t>Work Request – Releasing District</a:t>
            </a:r>
          </a:p>
        </p:txBody>
      </p:sp>
      <p:sp>
        <p:nvSpPr>
          <p:cNvPr id="3" name="Content Placeholder 2">
            <a:extLst>
              <a:ext uri="{FF2B5EF4-FFF2-40B4-BE49-F238E27FC236}">
                <a16:creationId xmlns:a16="http://schemas.microsoft.com/office/drawing/2014/main" id="{38C5D5B1-77A6-4A7F-BADE-EC346BB4BBA6}"/>
              </a:ext>
            </a:extLst>
          </p:cNvPr>
          <p:cNvSpPr>
            <a:spLocks noGrp="1"/>
          </p:cNvSpPr>
          <p:nvPr>
            <p:ph type="body" idx="1"/>
          </p:nvPr>
        </p:nvSpPr>
        <p:spPr>
          <a:xfrm>
            <a:off x="311702" y="1054350"/>
            <a:ext cx="8793785" cy="3034800"/>
          </a:xfrm>
        </p:spPr>
        <p:txBody>
          <a:bodyPr>
            <a:noAutofit/>
          </a:bodyPr>
          <a:lstStyle/>
          <a:p>
            <a:pPr marL="285750" indent="-285750" fontAlgn="base">
              <a:lnSpc>
                <a:spcPct val="100000"/>
              </a:lnSpc>
              <a:spcAft>
                <a:spcPct val="0"/>
              </a:spcAft>
              <a:defRPr/>
            </a:pPr>
            <a:r>
              <a:rPr lang="en-US" sz="1800" dirty="0">
                <a:solidFill>
                  <a:prstClr val="black"/>
                </a:solidFill>
              </a:rPr>
              <a:t>Check email and </a:t>
            </a:r>
            <a:r>
              <a:rPr lang="en-US" sz="1800" dirty="0" err="1">
                <a:solidFill>
                  <a:prstClr val="black"/>
                </a:solidFill>
              </a:rPr>
              <a:t>PAnext</a:t>
            </a:r>
            <a:r>
              <a:rPr lang="en-US" sz="1800" dirty="0">
                <a:solidFill>
                  <a:prstClr val="black"/>
                </a:solidFill>
              </a:rPr>
              <a:t> regularly</a:t>
            </a:r>
          </a:p>
          <a:p>
            <a:pPr marL="285750" indent="-285750" fontAlgn="base">
              <a:lnSpc>
                <a:spcPct val="100000"/>
              </a:lnSpc>
              <a:spcAft>
                <a:spcPct val="0"/>
              </a:spcAft>
              <a:defRPr/>
            </a:pPr>
            <a:r>
              <a:rPr lang="en-US" sz="1800" dirty="0">
                <a:solidFill>
                  <a:prstClr val="black"/>
                </a:solidFill>
              </a:rPr>
              <a:t>Look for the red bell at the top of the </a:t>
            </a:r>
            <a:r>
              <a:rPr lang="en-US" sz="1800" dirty="0" err="1">
                <a:solidFill>
                  <a:prstClr val="black"/>
                </a:solidFill>
              </a:rPr>
              <a:t>PAnext</a:t>
            </a:r>
            <a:r>
              <a:rPr lang="en-US" sz="1800" dirty="0">
                <a:solidFill>
                  <a:prstClr val="black"/>
                </a:solidFill>
              </a:rPr>
              <a:t> home screen</a:t>
            </a:r>
          </a:p>
          <a:p>
            <a:pPr lvl="1" fontAlgn="base">
              <a:lnSpc>
                <a:spcPct val="100000"/>
              </a:lnSpc>
              <a:spcAft>
                <a:spcPct val="0"/>
              </a:spcAft>
              <a:buFont typeface="Arial" panose="020B0604020202020204" pitchFamily="34" charset="0"/>
              <a:buChar char="•"/>
              <a:defRPr/>
            </a:pPr>
            <a:r>
              <a:rPr lang="en-US" sz="1800" dirty="0">
                <a:solidFill>
                  <a:prstClr val="black"/>
                </a:solidFill>
                <a:latin typeface="+mn-lt"/>
              </a:rPr>
              <a:t>Click on the bell to go to the pending requests</a:t>
            </a:r>
          </a:p>
          <a:p>
            <a:pPr lvl="1" fontAlgn="base">
              <a:lnSpc>
                <a:spcPct val="100000"/>
              </a:lnSpc>
              <a:spcAft>
                <a:spcPct val="0"/>
              </a:spcAft>
              <a:buFont typeface="Arial" panose="020B0604020202020204" pitchFamily="34" charset="0"/>
              <a:buChar char="•"/>
              <a:defRPr/>
            </a:pPr>
            <a:r>
              <a:rPr lang="en-US" sz="1800" dirty="0">
                <a:solidFill>
                  <a:prstClr val="black"/>
                </a:solidFill>
                <a:latin typeface="+mn-lt"/>
              </a:rPr>
              <a:t>Verify the student listed in the Work Request moved away from your district</a:t>
            </a:r>
          </a:p>
          <a:p>
            <a:pPr lvl="2" fontAlgn="base">
              <a:lnSpc>
                <a:spcPct val="100000"/>
              </a:lnSpc>
              <a:spcAft>
                <a:spcPct val="0"/>
              </a:spcAft>
              <a:buFont typeface="Arial" panose="020B0604020202020204" pitchFamily="34" charset="0"/>
              <a:buChar char="•"/>
              <a:defRPr/>
            </a:pPr>
            <a:r>
              <a:rPr lang="en-US" sz="1800" b="1" dirty="0">
                <a:solidFill>
                  <a:prstClr val="black"/>
                </a:solidFill>
                <a:latin typeface="+mn-lt"/>
              </a:rPr>
              <a:t>Approve the transfer</a:t>
            </a:r>
            <a:r>
              <a:rPr lang="en-US" sz="1800" dirty="0">
                <a:solidFill>
                  <a:prstClr val="black"/>
                </a:solidFill>
                <a:latin typeface="+mn-lt"/>
              </a:rPr>
              <a:t>	</a:t>
            </a:r>
          </a:p>
          <a:p>
            <a:pPr lvl="1" fontAlgn="base">
              <a:lnSpc>
                <a:spcPct val="100000"/>
              </a:lnSpc>
              <a:spcAft>
                <a:spcPct val="0"/>
              </a:spcAft>
              <a:buFont typeface="Arial" panose="020B0604020202020204" pitchFamily="34" charset="0"/>
              <a:buChar char="•"/>
              <a:defRPr/>
            </a:pPr>
            <a:r>
              <a:rPr lang="en-US" sz="1800" dirty="0">
                <a:solidFill>
                  <a:prstClr val="black"/>
                </a:solidFill>
                <a:latin typeface="+mn-lt"/>
              </a:rPr>
              <a:t>If the student did not move away from your district</a:t>
            </a:r>
          </a:p>
          <a:p>
            <a:pPr lvl="2" fontAlgn="base">
              <a:lnSpc>
                <a:spcPct val="100000"/>
              </a:lnSpc>
              <a:spcAft>
                <a:spcPct val="0"/>
              </a:spcAft>
              <a:buFont typeface="Arial" panose="020B0604020202020204" pitchFamily="34" charset="0"/>
              <a:buChar char="•"/>
              <a:defRPr/>
            </a:pPr>
            <a:r>
              <a:rPr lang="en-US" sz="1800" b="1" dirty="0">
                <a:solidFill>
                  <a:prstClr val="black"/>
                </a:solidFill>
                <a:latin typeface="+mn-lt"/>
              </a:rPr>
              <a:t>Reject the transfer</a:t>
            </a:r>
            <a:endParaRPr lang="en-US" sz="1800" dirty="0">
              <a:solidFill>
                <a:prstClr val="black"/>
              </a:solidFill>
              <a:latin typeface="+mn-lt"/>
            </a:endParaRPr>
          </a:p>
          <a:p>
            <a:pPr lvl="3" fontAlgn="base">
              <a:lnSpc>
                <a:spcPct val="100000"/>
              </a:lnSpc>
              <a:spcAft>
                <a:spcPct val="0"/>
              </a:spcAft>
              <a:buFont typeface="Arial" panose="020B0604020202020204" pitchFamily="34" charset="0"/>
              <a:buChar char="•"/>
              <a:defRPr/>
            </a:pPr>
            <a:r>
              <a:rPr lang="en-US" sz="1800" dirty="0">
                <a:solidFill>
                  <a:prstClr val="black"/>
                </a:solidFill>
                <a:latin typeface="+mn-lt"/>
              </a:rPr>
              <a:t>Provide reason (e.g., student did not move)</a:t>
            </a:r>
          </a:p>
          <a:p>
            <a:pPr lvl="2" fontAlgn="base">
              <a:lnSpc>
                <a:spcPct val="100000"/>
              </a:lnSpc>
              <a:spcAft>
                <a:spcPct val="0"/>
              </a:spcAft>
              <a:buFont typeface="Arial" panose="020B0604020202020204" pitchFamily="34" charset="0"/>
              <a:buChar char="•"/>
              <a:defRPr/>
            </a:pPr>
            <a:r>
              <a:rPr lang="en-US" sz="1800" dirty="0">
                <a:solidFill>
                  <a:prstClr val="black"/>
                </a:solidFill>
                <a:latin typeface="+mn-lt"/>
              </a:rPr>
              <a:t>The other district may have requested the wrong student</a:t>
            </a:r>
          </a:p>
          <a:p>
            <a:pPr lvl="1" fontAlgn="base">
              <a:lnSpc>
                <a:spcPct val="100000"/>
              </a:lnSpc>
              <a:spcAft>
                <a:spcPct val="0"/>
              </a:spcAft>
              <a:buFont typeface="Arial" panose="020B0604020202020204" pitchFamily="34" charset="0"/>
              <a:buChar char="•"/>
              <a:defRPr/>
            </a:pPr>
            <a:r>
              <a:rPr lang="en-US" sz="1800" b="1" dirty="0">
                <a:solidFill>
                  <a:prstClr val="black"/>
                </a:solidFill>
                <a:latin typeface="+mn-lt"/>
              </a:rPr>
              <a:t>If there is an error in the school field </a:t>
            </a:r>
            <a:r>
              <a:rPr lang="en-US" sz="1800" dirty="0">
                <a:solidFill>
                  <a:prstClr val="black"/>
                </a:solidFill>
                <a:latin typeface="+mn-lt"/>
              </a:rPr>
              <a:t>upon opening the work request, reject the request (the student was previously removed from your district)</a:t>
            </a:r>
          </a:p>
          <a:p>
            <a:pPr marL="285750" indent="-285750"/>
            <a:endParaRPr lang="en-US" sz="1800" dirty="0"/>
          </a:p>
          <a:p>
            <a:endParaRPr lang="en-US" sz="1800" dirty="0"/>
          </a:p>
        </p:txBody>
      </p:sp>
      <p:sp>
        <p:nvSpPr>
          <p:cNvPr id="4" name="Slide Number Placeholder 3">
            <a:extLst>
              <a:ext uri="{FF2B5EF4-FFF2-40B4-BE49-F238E27FC236}">
                <a16:creationId xmlns:a16="http://schemas.microsoft.com/office/drawing/2014/main" id="{09D83087-BC9A-4EC7-AE06-B1D81F1AA1EC}"/>
              </a:ext>
            </a:extLst>
          </p:cNvPr>
          <p:cNvSpPr>
            <a:spLocks noGrp="1"/>
          </p:cNvSpPr>
          <p:nvPr>
            <p:ph type="sldNum" idx="12"/>
          </p:nvPr>
        </p:nvSpPr>
        <p:spPr/>
        <p:txBody>
          <a:bodyPr>
            <a:normAutofit/>
          </a:bodyPr>
          <a:lstStyle/>
          <a:p>
            <a:fld id="{C479D5F6-EDCB-402A-AC08-4943A1820E8F}" type="slidenum">
              <a:rPr lang="en-US" smtClean="0"/>
              <a:pPr/>
              <a:t>81</a:t>
            </a:fld>
            <a:endParaRPr lang="en-US" dirty="0"/>
          </a:p>
        </p:txBody>
      </p:sp>
      <p:pic>
        <p:nvPicPr>
          <p:cNvPr id="6" name="Picture 5"/>
          <p:cNvPicPr>
            <a:picLocks noChangeAspect="1"/>
          </p:cNvPicPr>
          <p:nvPr/>
        </p:nvPicPr>
        <p:blipFill>
          <a:blip r:embed="rId2"/>
          <a:stretch>
            <a:fillRect/>
          </a:stretch>
        </p:blipFill>
        <p:spPr>
          <a:xfrm>
            <a:off x="6642440" y="1316351"/>
            <a:ext cx="364331" cy="35004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803670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B42A-FFE0-4B18-BC6A-44C89EDB0DEB}"/>
              </a:ext>
            </a:extLst>
          </p:cNvPr>
          <p:cNvSpPr>
            <a:spLocks noGrp="1"/>
          </p:cNvSpPr>
          <p:nvPr>
            <p:ph type="title"/>
          </p:nvPr>
        </p:nvSpPr>
        <p:spPr/>
        <p:txBody>
          <a:bodyPr>
            <a:normAutofit/>
          </a:bodyPr>
          <a:lstStyle/>
          <a:p>
            <a:r>
              <a:rPr lang="en-US" sz="2800" dirty="0"/>
              <a:t>Review/Approve a Work Request</a:t>
            </a:r>
          </a:p>
        </p:txBody>
      </p:sp>
      <p:sp>
        <p:nvSpPr>
          <p:cNvPr id="4" name="Slide Number Placeholder 3">
            <a:extLst>
              <a:ext uri="{FF2B5EF4-FFF2-40B4-BE49-F238E27FC236}">
                <a16:creationId xmlns:a16="http://schemas.microsoft.com/office/drawing/2014/main" id="{0BEDB818-322C-40CA-825B-79E4232ECEF4}"/>
              </a:ext>
            </a:extLst>
          </p:cNvPr>
          <p:cNvSpPr>
            <a:spLocks noGrp="1"/>
          </p:cNvSpPr>
          <p:nvPr>
            <p:ph type="sldNum" idx="12"/>
          </p:nvPr>
        </p:nvSpPr>
        <p:spPr/>
        <p:txBody>
          <a:bodyPr>
            <a:normAutofit/>
          </a:bodyPr>
          <a:lstStyle/>
          <a:p>
            <a:fld id="{C479D5F6-EDCB-402A-AC08-4943A1820E8F}" type="slidenum">
              <a:rPr lang="en-US" smtClean="0"/>
              <a:pPr/>
              <a:t>82</a:t>
            </a:fld>
            <a:endParaRPr lang="en-US" dirty="0"/>
          </a:p>
        </p:txBody>
      </p:sp>
      <p:pic>
        <p:nvPicPr>
          <p:cNvPr id="5" name="Online Media 4" title="How to Authorize an Enrollment Transfer">
            <a:hlinkClick r:id="" action="ppaction://media"/>
            <a:extLst>
              <a:ext uri="{FF2B5EF4-FFF2-40B4-BE49-F238E27FC236}">
                <a16:creationId xmlns:a16="http://schemas.microsoft.com/office/drawing/2014/main" id="{9CB92D87-E602-4D71-9DDE-AA8C121F5E58}"/>
              </a:ext>
            </a:extLst>
          </p:cNvPr>
          <p:cNvPicPr>
            <a:picLocks noGrp="1" noRot="1" noChangeAspect="1"/>
          </p:cNvPicPr>
          <p:nvPr>
            <p:ph idx="4294967295"/>
            <a:videoFile r:link="rId1"/>
          </p:nvPr>
        </p:nvPicPr>
        <p:blipFill>
          <a:blip r:embed="rId3"/>
          <a:stretch>
            <a:fillRect/>
          </a:stretch>
        </p:blipFill>
        <p:spPr>
          <a:xfrm>
            <a:off x="1828800" y="1006525"/>
            <a:ext cx="5486400" cy="30861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301077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84E72-40F3-4F27-BD93-FD5F4BD58B7B}"/>
              </a:ext>
            </a:extLst>
          </p:cNvPr>
          <p:cNvSpPr>
            <a:spLocks noGrp="1"/>
          </p:cNvSpPr>
          <p:nvPr>
            <p:ph type="title"/>
          </p:nvPr>
        </p:nvSpPr>
        <p:spPr/>
        <p:txBody>
          <a:bodyPr>
            <a:normAutofit/>
          </a:bodyPr>
          <a:lstStyle/>
          <a:p>
            <a:r>
              <a:rPr lang="en-US" sz="2800" dirty="0"/>
              <a:t>Work Request – Receiving District</a:t>
            </a:r>
          </a:p>
        </p:txBody>
      </p:sp>
      <p:sp>
        <p:nvSpPr>
          <p:cNvPr id="3" name="Content Placeholder 2">
            <a:extLst>
              <a:ext uri="{FF2B5EF4-FFF2-40B4-BE49-F238E27FC236}">
                <a16:creationId xmlns:a16="http://schemas.microsoft.com/office/drawing/2014/main" id="{DFB50A23-CA27-4455-B04B-646C1E99BC4B}"/>
              </a:ext>
            </a:extLst>
          </p:cNvPr>
          <p:cNvSpPr>
            <a:spLocks noGrp="1"/>
          </p:cNvSpPr>
          <p:nvPr>
            <p:ph type="body" idx="1"/>
          </p:nvPr>
        </p:nvSpPr>
        <p:spPr>
          <a:xfrm>
            <a:off x="311702" y="1016000"/>
            <a:ext cx="8487741" cy="3171275"/>
          </a:xfrm>
        </p:spPr>
        <p:txBody>
          <a:bodyPr>
            <a:normAutofit/>
          </a:bodyPr>
          <a:lstStyle/>
          <a:p>
            <a:pPr marL="0" indent="0" fontAlgn="base">
              <a:lnSpc>
                <a:spcPct val="100000"/>
              </a:lnSpc>
              <a:spcAft>
                <a:spcPct val="0"/>
              </a:spcAft>
              <a:buNone/>
              <a:defRPr/>
            </a:pPr>
            <a:r>
              <a:rPr lang="en-US" sz="1800" dirty="0">
                <a:solidFill>
                  <a:prstClr val="black"/>
                </a:solidFill>
              </a:rPr>
              <a:t>Review the student registration and test assignments and update any necessary fields</a:t>
            </a:r>
          </a:p>
          <a:p>
            <a:pPr marL="385763" fontAlgn="base">
              <a:lnSpc>
                <a:spcPct val="100000"/>
              </a:lnSpc>
              <a:spcAft>
                <a:spcPct val="0"/>
              </a:spcAft>
              <a:defRPr/>
            </a:pPr>
            <a:r>
              <a:rPr lang="en-US" sz="1800" dirty="0">
                <a:solidFill>
                  <a:prstClr val="black"/>
                </a:solidFill>
              </a:rPr>
              <a:t>Verify the student is assigned the correct test format and accommodations/accessibility features, by content area</a:t>
            </a:r>
          </a:p>
          <a:p>
            <a:pPr marL="385763" fontAlgn="base">
              <a:lnSpc>
                <a:spcPct val="100000"/>
              </a:lnSpc>
              <a:spcAft>
                <a:spcPct val="0"/>
              </a:spcAft>
              <a:defRPr/>
            </a:pPr>
            <a:r>
              <a:rPr lang="en-US" sz="1800" dirty="0">
                <a:solidFill>
                  <a:prstClr val="black"/>
                </a:solidFill>
              </a:rPr>
              <a:t>Updates to a responsible school that is </a:t>
            </a:r>
            <a:r>
              <a:rPr lang="en-US" sz="1800" b="1" dirty="0">
                <a:solidFill>
                  <a:prstClr val="black"/>
                </a:solidFill>
              </a:rPr>
              <a:t>not</a:t>
            </a:r>
            <a:r>
              <a:rPr lang="en-US" sz="1800" dirty="0">
                <a:solidFill>
                  <a:prstClr val="black"/>
                </a:solidFill>
              </a:rPr>
              <a:t> in your district – completed via file upload or by CDE (DAC works with CMAS contact)</a:t>
            </a:r>
          </a:p>
          <a:p>
            <a:pPr marL="385763" fontAlgn="base">
              <a:lnSpc>
                <a:spcPct val="100000"/>
              </a:lnSpc>
              <a:spcAft>
                <a:spcPct val="0"/>
              </a:spcAft>
              <a:defRPr/>
            </a:pPr>
            <a:r>
              <a:rPr lang="en-US" sz="1800" dirty="0">
                <a:solidFill>
                  <a:prstClr val="black"/>
                </a:solidFill>
              </a:rPr>
              <a:t>Updates to other schools in your district – completed through the UI or via file upload</a:t>
            </a:r>
          </a:p>
        </p:txBody>
      </p:sp>
      <p:sp>
        <p:nvSpPr>
          <p:cNvPr id="4" name="Slide Number Placeholder 3">
            <a:extLst>
              <a:ext uri="{FF2B5EF4-FFF2-40B4-BE49-F238E27FC236}">
                <a16:creationId xmlns:a16="http://schemas.microsoft.com/office/drawing/2014/main" id="{B2012FF7-4E0F-49B1-985B-31DF7C66BE3B}"/>
              </a:ext>
            </a:extLst>
          </p:cNvPr>
          <p:cNvSpPr>
            <a:spLocks noGrp="1"/>
          </p:cNvSpPr>
          <p:nvPr>
            <p:ph type="sldNum" idx="12"/>
          </p:nvPr>
        </p:nvSpPr>
        <p:spPr/>
        <p:txBody>
          <a:bodyPr>
            <a:normAutofit/>
          </a:bodyPr>
          <a:lstStyle/>
          <a:p>
            <a:fld id="{C479D5F6-EDCB-402A-AC08-4943A1820E8F}" type="slidenum">
              <a:rPr lang="en-US" smtClean="0"/>
              <a:pPr/>
              <a:t>83</a:t>
            </a:fld>
            <a:endParaRPr lang="en-US" dirty="0"/>
          </a:p>
        </p:txBody>
      </p:sp>
    </p:spTree>
    <p:extLst>
      <p:ext uri="{BB962C8B-B14F-4D97-AF65-F5344CB8AC3E}">
        <p14:creationId xmlns:p14="http://schemas.microsoft.com/office/powerpoint/2010/main" val="42412332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normAutofit/>
          </a:bodyPr>
          <a:lstStyle/>
          <a:p>
            <a:fld id="{C479D5F6-EDCB-402A-AC08-4943A1820E8F}" type="slidenum">
              <a:rPr lang="en-US" smtClean="0"/>
              <a:pPr/>
              <a:t>84</a:t>
            </a:fld>
            <a:endParaRPr lang="en-US" dirty="0"/>
          </a:p>
        </p:txBody>
      </p:sp>
      <p:sp>
        <p:nvSpPr>
          <p:cNvPr id="2" name="Title 1"/>
          <p:cNvSpPr>
            <a:spLocks noGrp="1"/>
          </p:cNvSpPr>
          <p:nvPr>
            <p:ph type="title"/>
          </p:nvPr>
        </p:nvSpPr>
        <p:spPr/>
        <p:txBody>
          <a:bodyPr>
            <a:normAutofit/>
          </a:bodyPr>
          <a:lstStyle/>
          <a:p>
            <a:r>
              <a:rPr lang="en-US" sz="2800" dirty="0"/>
              <a:t>Assessment in Special Circumstances</a:t>
            </a:r>
          </a:p>
        </p:txBody>
      </p:sp>
      <p:sp>
        <p:nvSpPr>
          <p:cNvPr id="3" name="Content Placeholder 2"/>
          <p:cNvSpPr>
            <a:spLocks noGrp="1"/>
          </p:cNvSpPr>
          <p:nvPr>
            <p:ph type="body" idx="4294967295"/>
          </p:nvPr>
        </p:nvSpPr>
        <p:spPr>
          <a:xfrm>
            <a:off x="117231" y="767984"/>
            <a:ext cx="8909538" cy="3341687"/>
          </a:xfrm>
        </p:spPr>
        <p:txBody>
          <a:bodyPr>
            <a:noAutofit/>
          </a:bodyPr>
          <a:lstStyle/>
          <a:p>
            <a:pPr>
              <a:buFont typeface="Arial" panose="020B0604020202020204" pitchFamily="34" charset="0"/>
              <a:buChar char="•"/>
            </a:pPr>
            <a:r>
              <a:rPr lang="en-US" sz="1350" dirty="0">
                <a:solidFill>
                  <a:schemeClr val="tx1"/>
                </a:solidFill>
                <a:latin typeface="+mn-lt"/>
              </a:rPr>
              <a:t>Expelled students</a:t>
            </a:r>
          </a:p>
          <a:p>
            <a:pPr lvl="1">
              <a:buFont typeface="Arial" panose="020B0604020202020204" pitchFamily="34" charset="0"/>
              <a:buChar char="•"/>
            </a:pPr>
            <a:r>
              <a:rPr lang="en-US" sz="1350" dirty="0">
                <a:solidFill>
                  <a:schemeClr val="tx1"/>
                </a:solidFill>
                <a:latin typeface="+mn-lt"/>
              </a:rPr>
              <a:t>It is the district’s responsibility to ensure every effort is made to test expelled students receiving educational services</a:t>
            </a:r>
          </a:p>
          <a:p>
            <a:pPr lvl="1">
              <a:buFont typeface="Arial" panose="020B0604020202020204" pitchFamily="34" charset="0"/>
              <a:buChar char="•"/>
            </a:pPr>
            <a:r>
              <a:rPr lang="en-US" sz="1350" dirty="0">
                <a:solidFill>
                  <a:schemeClr val="tx1"/>
                </a:solidFill>
                <a:latin typeface="+mn-lt"/>
              </a:rPr>
              <a:t>Identify students as expelled in </a:t>
            </a:r>
            <a:r>
              <a:rPr lang="en-US" sz="1350" dirty="0" err="1">
                <a:solidFill>
                  <a:schemeClr val="tx1"/>
                </a:solidFill>
                <a:latin typeface="+mn-lt"/>
              </a:rPr>
              <a:t>PAnext</a:t>
            </a:r>
            <a:endParaRPr lang="en-US" sz="1350" dirty="0">
              <a:solidFill>
                <a:schemeClr val="tx1"/>
              </a:solidFill>
              <a:latin typeface="+mn-lt"/>
            </a:endParaRPr>
          </a:p>
          <a:p>
            <a:pPr lvl="1">
              <a:buFont typeface="Arial" panose="020B0604020202020204" pitchFamily="34" charset="0"/>
              <a:buChar char="•"/>
            </a:pPr>
            <a:r>
              <a:rPr lang="en-US" sz="1350" dirty="0">
                <a:solidFill>
                  <a:schemeClr val="tx1"/>
                </a:solidFill>
                <a:latin typeface="+mn-lt"/>
              </a:rPr>
              <a:t>Results are included in district results; they are not included in aggregated school results</a:t>
            </a:r>
          </a:p>
          <a:p>
            <a:pPr>
              <a:buFont typeface="Arial" panose="020B0604020202020204" pitchFamily="34" charset="0"/>
              <a:buChar char="•"/>
            </a:pPr>
            <a:r>
              <a:rPr lang="en-US" sz="1350" dirty="0">
                <a:solidFill>
                  <a:schemeClr val="tx1"/>
                </a:solidFill>
                <a:latin typeface="+mn-lt"/>
              </a:rPr>
              <a:t>Foreign exchange students</a:t>
            </a:r>
          </a:p>
          <a:p>
            <a:pPr lvl="1">
              <a:buFont typeface="Arial" panose="020B0604020202020204" pitchFamily="34" charset="0"/>
              <a:buChar char="•"/>
            </a:pPr>
            <a:r>
              <a:rPr lang="en-US" sz="1350" dirty="0">
                <a:solidFill>
                  <a:schemeClr val="tx1"/>
                </a:solidFill>
                <a:latin typeface="+mn-lt"/>
              </a:rPr>
              <a:t>All students enrolled in Colorado schools, including foreign exchange students, are required to take state assessments </a:t>
            </a:r>
          </a:p>
          <a:p>
            <a:pPr>
              <a:buFont typeface="Arial" panose="020B0604020202020204" pitchFamily="34" charset="0"/>
              <a:buChar char="•"/>
            </a:pPr>
            <a:r>
              <a:rPr lang="en-US" sz="1350" dirty="0">
                <a:solidFill>
                  <a:schemeClr val="tx1"/>
                </a:solidFill>
                <a:latin typeface="+mn-lt"/>
              </a:rPr>
              <a:t>Medical exemption</a:t>
            </a:r>
          </a:p>
          <a:p>
            <a:pPr lvl="1">
              <a:buFont typeface="Arial" panose="020B0604020202020204" pitchFamily="34" charset="0"/>
              <a:buChar char="•"/>
            </a:pPr>
            <a:r>
              <a:rPr lang="en-US" sz="1350" dirty="0">
                <a:solidFill>
                  <a:schemeClr val="tx1"/>
                </a:solidFill>
                <a:latin typeface="+mn-lt"/>
              </a:rPr>
              <a:t>Students who are unable to complete or participate due to a documented, significant, and fully incapacitating medical condition or emergency (e.g., student is in the hospital after a car crash) that extends across the entire (or remaining) test window</a:t>
            </a:r>
          </a:p>
          <a:p>
            <a:pPr lvl="2">
              <a:buFont typeface="Arial" panose="020B0604020202020204" pitchFamily="34" charset="0"/>
              <a:buChar char="•"/>
            </a:pPr>
            <a:r>
              <a:rPr lang="en-US" dirty="0">
                <a:solidFill>
                  <a:schemeClr val="tx1"/>
                </a:solidFill>
                <a:latin typeface="+mn-lt"/>
              </a:rPr>
              <a:t>The incident or condition must be so severe that it prevents the student from participating in instruction</a:t>
            </a:r>
          </a:p>
          <a:p>
            <a:pPr lvl="2">
              <a:buFont typeface="Arial" panose="020B0604020202020204" pitchFamily="34" charset="0"/>
              <a:buChar char="•"/>
            </a:pPr>
            <a:r>
              <a:rPr lang="en-US" b="1" dirty="0">
                <a:solidFill>
                  <a:schemeClr val="tx1"/>
                </a:solidFill>
                <a:latin typeface="+mn-lt"/>
              </a:rPr>
              <a:t>Note</a:t>
            </a:r>
            <a:r>
              <a:rPr lang="en-US" dirty="0">
                <a:solidFill>
                  <a:schemeClr val="tx1"/>
                </a:solidFill>
                <a:latin typeface="+mn-lt"/>
              </a:rPr>
              <a:t>: This does not apply to students who are absent during testing due to typical illnesses</a:t>
            </a:r>
          </a:p>
          <a:p>
            <a:pPr lvl="1">
              <a:buFont typeface="Arial" panose="020B0604020202020204" pitchFamily="34" charset="0"/>
              <a:buChar char="•"/>
            </a:pPr>
            <a:r>
              <a:rPr lang="en-US" sz="1350" dirty="0">
                <a:solidFill>
                  <a:schemeClr val="tx1"/>
                </a:solidFill>
                <a:latin typeface="+mn-lt"/>
              </a:rPr>
              <a:t>Identify as “Medical Exemption” in the appropriate </a:t>
            </a:r>
            <a:r>
              <a:rPr lang="en-US" sz="1350" dirty="0" err="1">
                <a:solidFill>
                  <a:schemeClr val="tx1"/>
                </a:solidFill>
                <a:latin typeface="+mn-lt"/>
              </a:rPr>
              <a:t>PAnext</a:t>
            </a:r>
            <a:r>
              <a:rPr lang="en-US" sz="1350" dirty="0">
                <a:solidFill>
                  <a:schemeClr val="tx1"/>
                </a:solidFill>
                <a:latin typeface="+mn-lt"/>
              </a:rPr>
              <a:t> invalidation field</a:t>
            </a:r>
          </a:p>
        </p:txBody>
      </p:sp>
    </p:spTree>
    <p:extLst>
      <p:ext uri="{BB962C8B-B14F-4D97-AF65-F5344CB8AC3E}">
        <p14:creationId xmlns:p14="http://schemas.microsoft.com/office/powerpoint/2010/main" val="2468497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Assessment in Special Circumstances</a:t>
            </a:r>
          </a:p>
        </p:txBody>
      </p:sp>
      <p:sp>
        <p:nvSpPr>
          <p:cNvPr id="3" name="Content Placeholder 2"/>
          <p:cNvSpPr>
            <a:spLocks noGrp="1"/>
          </p:cNvSpPr>
          <p:nvPr>
            <p:ph type="body" idx="1"/>
          </p:nvPr>
        </p:nvSpPr>
        <p:spPr>
          <a:xfrm>
            <a:off x="311702" y="960305"/>
            <a:ext cx="8487741" cy="3226970"/>
          </a:xfrm>
        </p:spPr>
        <p:txBody>
          <a:bodyPr>
            <a:noAutofit/>
          </a:bodyPr>
          <a:lstStyle/>
          <a:p>
            <a:pPr marL="344488" indent="-217488"/>
            <a:r>
              <a:rPr lang="en-US" sz="1500" b="1" dirty="0">
                <a:solidFill>
                  <a:schemeClr val="accent2"/>
                </a:solidFill>
              </a:rPr>
              <a:t>Home school students</a:t>
            </a:r>
          </a:p>
          <a:p>
            <a:pPr marL="625475" lvl="1" indent="-200025">
              <a:buFont typeface="Arial" panose="020B0604020202020204" pitchFamily="34" charset="0"/>
              <a:buChar char="•"/>
            </a:pPr>
            <a:r>
              <a:rPr lang="en-US" sz="1500" b="1" dirty="0">
                <a:solidFill>
                  <a:schemeClr val="accent2"/>
                </a:solidFill>
              </a:rPr>
              <a:t>Do not have to test</a:t>
            </a:r>
          </a:p>
          <a:p>
            <a:pPr marL="968375" lvl="2" indent="-204788">
              <a:buFont typeface="Arial" panose="020B0604020202020204" pitchFamily="34" charset="0"/>
              <a:buChar char="•"/>
            </a:pPr>
            <a:r>
              <a:rPr lang="en-US" dirty="0"/>
              <a:t>Includes students who may also attend a public school for a portion of the school day and are therefore included in the enrollment of the LEP</a:t>
            </a:r>
          </a:p>
          <a:p>
            <a:pPr marL="625475" lvl="1" indent="-200025">
              <a:buFont typeface="Arial" panose="020B0604020202020204" pitchFamily="34" charset="0"/>
              <a:buChar char="•"/>
            </a:pPr>
            <a:r>
              <a:rPr lang="en-US" sz="1500" dirty="0"/>
              <a:t>However, a parent/guardian of a child in a home-based educational program may request that the child tests</a:t>
            </a:r>
          </a:p>
          <a:p>
            <a:pPr marL="968375" lvl="2" indent="-204788">
              <a:buFont typeface="Arial" panose="020B0604020202020204" pitchFamily="34" charset="0"/>
              <a:buChar char="•"/>
            </a:pPr>
            <a:r>
              <a:rPr lang="en-US" dirty="0"/>
              <a:t>Students must meet participant criteria for the requested assessment(s)</a:t>
            </a:r>
          </a:p>
          <a:p>
            <a:pPr marL="968375" lvl="2" indent="-204788">
              <a:buFont typeface="Arial" panose="020B0604020202020204" pitchFamily="34" charset="0"/>
              <a:buChar char="•"/>
            </a:pPr>
            <a:r>
              <a:rPr lang="en-US" dirty="0"/>
              <a:t>The parent/guardian must pay all costs associated with administration and providing assessment results, as determined by the district</a:t>
            </a:r>
          </a:p>
          <a:p>
            <a:pPr marL="625475" lvl="1" indent="-200025">
              <a:buFont typeface="Arial" panose="020B0604020202020204" pitchFamily="34" charset="0"/>
              <a:buChar char="•"/>
            </a:pPr>
            <a:r>
              <a:rPr lang="en-US" sz="1500" dirty="0"/>
              <a:t>If registered in </a:t>
            </a:r>
            <a:r>
              <a:rPr lang="en-US" sz="1500" dirty="0" err="1"/>
              <a:t>PAnext</a:t>
            </a:r>
            <a:r>
              <a:rPr lang="en-US" sz="1500" dirty="0"/>
              <a:t> and…</a:t>
            </a:r>
          </a:p>
          <a:p>
            <a:pPr marL="968375" lvl="2" indent="-204788">
              <a:buFont typeface="Arial" panose="020B0604020202020204" pitchFamily="34" charset="0"/>
              <a:buChar char="•"/>
            </a:pPr>
            <a:r>
              <a:rPr lang="en-US" dirty="0"/>
              <a:t>Will not test, code as Not Tested Reason 08</a:t>
            </a:r>
          </a:p>
          <a:p>
            <a:pPr marL="968375" lvl="2" indent="-204788">
              <a:buFont typeface="Arial" panose="020B0604020202020204" pitchFamily="34" charset="0"/>
              <a:buChar char="•"/>
            </a:pPr>
            <a:r>
              <a:rPr lang="en-US" dirty="0"/>
              <a:t>Will test, set the Responsible School to CO-DDDD-HHHH (where DDDD = district’s code - available in each district)</a:t>
            </a:r>
          </a:p>
        </p:txBody>
      </p:sp>
      <p:sp>
        <p:nvSpPr>
          <p:cNvPr id="11" name="Title 10">
            <a:extLst>
              <a:ext uri="{FF2B5EF4-FFF2-40B4-BE49-F238E27FC236}">
                <a16:creationId xmlns:a16="http://schemas.microsoft.com/office/drawing/2014/main" id="{8E6F4B7D-61DC-CC36-9C53-5329F3D1BE78}"/>
              </a:ext>
            </a:extLst>
          </p:cNvPr>
          <p:cNvSpPr>
            <a:spLocks noGrp="1"/>
          </p:cNvSpPr>
          <p:nvPr>
            <p:ph type="title" idx="2"/>
          </p:nvPr>
        </p:nvSpPr>
        <p:spPr>
          <a:xfrm>
            <a:off x="1770527" y="4371891"/>
            <a:ext cx="5570090" cy="287123"/>
          </a:xfrm>
        </p:spPr>
        <p:txBody>
          <a:bodyPr anchor="ctr"/>
          <a:lstStyle/>
          <a:p>
            <a:pPr algn="ctr"/>
            <a:r>
              <a:rPr lang="en-US" sz="1200" b="1" dirty="0">
                <a:solidFill>
                  <a:schemeClr val="accent2"/>
                </a:solidFill>
              </a:rPr>
              <a:t>C.R.S. 22-7-1006.3(3)(b) – </a:t>
            </a:r>
            <a:r>
              <a:rPr lang="en-US" sz="1200" dirty="0">
                <a:latin typeface="+mn-lt"/>
              </a:rPr>
              <a:t>Refer to the Procedures Manual for additional details</a:t>
            </a:r>
          </a:p>
        </p:txBody>
      </p:sp>
      <p:sp>
        <p:nvSpPr>
          <p:cNvPr id="4" name="Slide Number Placeholder 3"/>
          <p:cNvSpPr>
            <a:spLocks noGrp="1"/>
          </p:cNvSpPr>
          <p:nvPr>
            <p:ph type="sldNum" idx="12"/>
          </p:nvPr>
        </p:nvSpPr>
        <p:spPr/>
        <p:txBody>
          <a:bodyPr>
            <a:normAutofit/>
          </a:bodyPr>
          <a:lstStyle/>
          <a:p>
            <a:fld id="{C479D5F6-EDCB-402A-AC08-4943A1820E8F}" type="slidenum">
              <a:rPr lang="en-US" smtClean="0"/>
              <a:pPr/>
              <a:t>85</a:t>
            </a:fld>
            <a:endParaRPr lang="en-US" dirty="0"/>
          </a:p>
        </p:txBody>
      </p:sp>
      <p:sp>
        <p:nvSpPr>
          <p:cNvPr id="8" name="7-Point Star 4">
            <a:extLst>
              <a:ext uri="{FF2B5EF4-FFF2-40B4-BE49-F238E27FC236}">
                <a16:creationId xmlns:a16="http://schemas.microsoft.com/office/drawing/2014/main" id="{F56F3BBE-3D83-8986-2911-1D10DFE2CDE0}"/>
              </a:ext>
            </a:extLst>
          </p:cNvPr>
          <p:cNvSpPr/>
          <p:nvPr/>
        </p:nvSpPr>
        <p:spPr>
          <a:xfrm>
            <a:off x="2904378" y="846400"/>
            <a:ext cx="1400233" cy="741300"/>
          </a:xfrm>
          <a:prstGeom prst="star7">
            <a:avLst/>
          </a:prstGeom>
          <a:gradFill>
            <a:gsLst>
              <a:gs pos="0">
                <a:srgbClr val="55A1D5"/>
              </a:gs>
              <a:gs pos="100000">
                <a:srgbClr val="5BCBD4"/>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100" dirty="0">
                <a:solidFill>
                  <a:schemeClr val="tx1"/>
                </a:solidFill>
              </a:rPr>
              <a:t>Common Question</a:t>
            </a:r>
          </a:p>
        </p:txBody>
      </p:sp>
      <p:sp>
        <p:nvSpPr>
          <p:cNvPr id="12" name="Diagonal Stripe 11">
            <a:hlinkClick r:id="rId2"/>
            <a:extLst>
              <a:ext uri="{FF2B5EF4-FFF2-40B4-BE49-F238E27FC236}">
                <a16:creationId xmlns:a16="http://schemas.microsoft.com/office/drawing/2014/main" id="{08BA6BDA-A276-3F02-DD0E-CC70B2D96AEE}"/>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900" b="1" kern="0" dirty="0">
                <a:solidFill>
                  <a:prstClr val="black"/>
                </a:solidFill>
                <a:latin typeface="+mn-lt"/>
                <a:ea typeface="Roboto" panose="02000000000000000000" pitchFamily="2" charset="0"/>
                <a:cs typeface="Roboto" panose="02000000000000000000" pitchFamily="2" charset="0"/>
              </a:rPr>
              <a:t>Procedures Manual Section 2.5</a:t>
            </a:r>
          </a:p>
        </p:txBody>
      </p:sp>
    </p:spTree>
    <p:extLst>
      <p:ext uri="{BB962C8B-B14F-4D97-AF65-F5344CB8AC3E}">
        <p14:creationId xmlns:p14="http://schemas.microsoft.com/office/powerpoint/2010/main" val="26874547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006E0-43A7-13AE-70EB-7D41FD83CC19}"/>
              </a:ext>
            </a:extLst>
          </p:cNvPr>
          <p:cNvSpPr>
            <a:spLocks noGrp="1"/>
          </p:cNvSpPr>
          <p:nvPr>
            <p:ph type="title"/>
          </p:nvPr>
        </p:nvSpPr>
        <p:spPr/>
        <p:txBody>
          <a:bodyPr/>
          <a:lstStyle/>
          <a:p>
            <a:r>
              <a:rPr lang="en-US" dirty="0"/>
              <a:t>Technology Overview</a:t>
            </a:r>
          </a:p>
        </p:txBody>
      </p:sp>
    </p:spTree>
    <p:extLst>
      <p:ext uri="{BB962C8B-B14F-4D97-AF65-F5344CB8AC3E}">
        <p14:creationId xmlns:p14="http://schemas.microsoft.com/office/powerpoint/2010/main" val="40634489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BC2E4F-A7E8-4D8F-B29E-0FD172D6ED3F}"/>
              </a:ext>
            </a:extLst>
          </p:cNvPr>
          <p:cNvSpPr>
            <a:spLocks noGrp="1"/>
          </p:cNvSpPr>
          <p:nvPr>
            <p:ph type="body" idx="1"/>
          </p:nvPr>
        </p:nvSpPr>
        <p:spPr>
          <a:xfrm>
            <a:off x="311702" y="960305"/>
            <a:ext cx="4520700" cy="3608570"/>
          </a:xfrm>
        </p:spPr>
        <p:txBody>
          <a:bodyPr>
            <a:noAutofit/>
          </a:bodyPr>
          <a:lstStyle/>
          <a:p>
            <a:pPr marL="285750" indent="-285750">
              <a:buClr>
                <a:prstClr val="black"/>
              </a:buClr>
              <a:defRPr/>
            </a:pPr>
            <a:r>
              <a:rPr lang="en-US" sz="1800" dirty="0">
                <a:solidFill>
                  <a:prstClr val="black"/>
                </a:solidFill>
                <a:latin typeface="+mn-lt"/>
              </a:rPr>
              <a:t>Online testing</a:t>
            </a:r>
          </a:p>
          <a:p>
            <a:pPr marL="628650" lvl="1" indent="-285750">
              <a:buClr>
                <a:prstClr val="black"/>
              </a:buClr>
              <a:buFont typeface="Arial" panose="020B0604020202020204" pitchFamily="34" charset="0"/>
              <a:buChar char="•"/>
              <a:defRPr/>
            </a:pPr>
            <a:r>
              <a:rPr lang="en-US" sz="1400" dirty="0">
                <a:solidFill>
                  <a:prstClr val="black"/>
                </a:solidFill>
                <a:latin typeface="+mn-lt"/>
              </a:rPr>
              <a:t>Students cannot use browsers to test online</a:t>
            </a:r>
          </a:p>
          <a:p>
            <a:pPr marL="628650" lvl="1" indent="-285750">
              <a:buClr>
                <a:prstClr val="black"/>
              </a:buClr>
              <a:buFont typeface="Arial" panose="020B0604020202020204" pitchFamily="34" charset="0"/>
              <a:buChar char="•"/>
              <a:defRPr/>
            </a:pPr>
            <a:r>
              <a:rPr lang="en-US" sz="1400" dirty="0">
                <a:solidFill>
                  <a:prstClr val="black"/>
                </a:solidFill>
                <a:latin typeface="+mn-lt"/>
              </a:rPr>
              <a:t>Use the TestNav app for student testing on the following device types:</a:t>
            </a:r>
          </a:p>
          <a:p>
            <a:pPr lvl="2">
              <a:buClr>
                <a:prstClr val="black"/>
              </a:buClr>
              <a:buFont typeface="Arial" panose="020B0604020202020204" pitchFamily="34" charset="0"/>
              <a:buChar char="•"/>
              <a:defRPr/>
            </a:pPr>
            <a:r>
              <a:rPr lang="en-US" sz="1400" dirty="0">
                <a:solidFill>
                  <a:prstClr val="black"/>
                </a:solidFill>
                <a:latin typeface="+mn-lt"/>
              </a:rPr>
              <a:t>Desktop/laptop computer</a:t>
            </a:r>
          </a:p>
          <a:p>
            <a:pPr lvl="2">
              <a:buClr>
                <a:prstClr val="black"/>
              </a:buClr>
              <a:buFont typeface="Arial" panose="020B0604020202020204" pitchFamily="34" charset="0"/>
              <a:buChar char="•"/>
              <a:defRPr/>
            </a:pPr>
            <a:r>
              <a:rPr lang="en-US" sz="1400" dirty="0">
                <a:solidFill>
                  <a:prstClr val="black"/>
                </a:solidFill>
                <a:latin typeface="+mn-lt"/>
              </a:rPr>
              <a:t>Chromebook</a:t>
            </a:r>
          </a:p>
          <a:p>
            <a:pPr lvl="2">
              <a:buClr>
                <a:prstClr val="black"/>
              </a:buClr>
              <a:buFont typeface="Arial" panose="020B0604020202020204" pitchFamily="34" charset="0"/>
              <a:buChar char="•"/>
              <a:defRPr/>
            </a:pPr>
            <a:r>
              <a:rPr lang="en-US" sz="1400" dirty="0">
                <a:solidFill>
                  <a:prstClr val="black"/>
                </a:solidFill>
                <a:latin typeface="+mn-lt"/>
              </a:rPr>
              <a:t>iPad</a:t>
            </a:r>
          </a:p>
          <a:p>
            <a:pPr marL="628650" lvl="1" indent="-285750">
              <a:buFont typeface="Arial" panose="020B0604020202020204" pitchFamily="34" charset="0"/>
              <a:buChar char="•"/>
            </a:pPr>
            <a:r>
              <a:rPr lang="en-US" sz="1400" dirty="0">
                <a:solidFill>
                  <a:schemeClr val="tx1"/>
                </a:solidFill>
                <a:latin typeface="+mn-lt"/>
                <a:hlinkClick r:id="rId2"/>
              </a:rPr>
              <a:t>System requirements</a:t>
            </a:r>
            <a:endParaRPr lang="en-US" sz="1400" dirty="0">
              <a:solidFill>
                <a:schemeClr val="tx1"/>
              </a:solidFill>
              <a:latin typeface="+mn-lt"/>
            </a:endParaRPr>
          </a:p>
          <a:p>
            <a:pPr marL="285750" indent="-285750">
              <a:defRPr/>
            </a:pPr>
            <a:r>
              <a:rPr lang="en-US" sz="1900" dirty="0">
                <a:solidFill>
                  <a:sysClr val="windowText" lastClr="000000"/>
                </a:solidFill>
              </a:rPr>
              <a:t>Optional: Proctor caching</a:t>
            </a:r>
          </a:p>
          <a:p>
            <a:pPr marL="628650" lvl="1" indent="-285750">
              <a:buFont typeface="Arial" panose="020B0604020202020204" pitchFamily="34" charset="0"/>
              <a:buChar char="•"/>
              <a:defRPr/>
            </a:pPr>
            <a:r>
              <a:rPr lang="en-US" sz="1350" dirty="0">
                <a:solidFill>
                  <a:sysClr val="windowText" lastClr="000000"/>
                </a:solidFill>
                <a:latin typeface="+mn-lt"/>
              </a:rPr>
              <a:t>Only Windows devices are supported for </a:t>
            </a:r>
            <a:r>
              <a:rPr lang="en-US" sz="1350" dirty="0">
                <a:solidFill>
                  <a:sysClr val="windowText" lastClr="000000"/>
                </a:solidFill>
                <a:latin typeface="+mn-lt"/>
                <a:hlinkClick r:id="rId3"/>
              </a:rPr>
              <a:t>proctor caching</a:t>
            </a:r>
            <a:endParaRPr lang="en-US" sz="1350" dirty="0">
              <a:solidFill>
                <a:sysClr val="windowText" lastClr="000000"/>
              </a:solidFill>
              <a:latin typeface="+mn-lt"/>
            </a:endParaRPr>
          </a:p>
          <a:p>
            <a:pPr marL="971550" lvl="2" indent="-285750">
              <a:buFont typeface="Arial" panose="020B0604020202020204" pitchFamily="34" charset="0"/>
              <a:buChar char="•"/>
              <a:defRPr/>
            </a:pPr>
            <a:r>
              <a:rPr lang="en-US" dirty="0">
                <a:solidFill>
                  <a:sysClr val="windowText" lastClr="000000"/>
                </a:solidFill>
                <a:latin typeface="+mn-lt"/>
              </a:rPr>
              <a:t>If using a MAC for proctor caching, Pearson offers legacy software that is not supported</a:t>
            </a:r>
          </a:p>
        </p:txBody>
      </p:sp>
      <p:sp>
        <p:nvSpPr>
          <p:cNvPr id="9" name="Text Placeholder 8">
            <a:extLst>
              <a:ext uri="{FF2B5EF4-FFF2-40B4-BE49-F238E27FC236}">
                <a16:creationId xmlns:a16="http://schemas.microsoft.com/office/drawing/2014/main" id="{1E516EFF-8054-EB53-B68F-D402C02A296B}"/>
              </a:ext>
            </a:extLst>
          </p:cNvPr>
          <p:cNvSpPr>
            <a:spLocks noGrp="1"/>
          </p:cNvSpPr>
          <p:nvPr>
            <p:ph type="body" idx="2"/>
          </p:nvPr>
        </p:nvSpPr>
        <p:spPr>
          <a:xfrm>
            <a:off x="4832402" y="960305"/>
            <a:ext cx="3999900" cy="3608570"/>
          </a:xfrm>
        </p:spPr>
        <p:txBody>
          <a:bodyPr>
            <a:normAutofit/>
          </a:bodyPr>
          <a:lstStyle/>
          <a:p>
            <a:pPr marL="285750" indent="-285750">
              <a:defRPr/>
            </a:pPr>
            <a:r>
              <a:rPr lang="en-US" sz="1800" dirty="0">
                <a:solidFill>
                  <a:sysClr val="windowText" lastClr="000000"/>
                </a:solidFill>
              </a:rPr>
              <a:t>Verify the correct person is identified as the District Technology Coordinator for your district on the </a:t>
            </a:r>
            <a:r>
              <a:rPr lang="en-US" sz="1800" dirty="0">
                <a:solidFill>
                  <a:sysClr val="windowText" lastClr="000000"/>
                </a:solidFill>
                <a:hlinkClick r:id="rId4"/>
              </a:rPr>
              <a:t>CDE website</a:t>
            </a:r>
            <a:endParaRPr lang="en-US" sz="1800" dirty="0">
              <a:solidFill>
                <a:sysClr val="windowText" lastClr="000000"/>
              </a:solidFill>
            </a:endParaRPr>
          </a:p>
          <a:p>
            <a:pPr marL="628650" lvl="1" indent="-285750">
              <a:buFont typeface="Arial" panose="020B0604020202020204" pitchFamily="34" charset="0"/>
              <a:buChar char="•"/>
              <a:defRPr/>
            </a:pPr>
            <a:r>
              <a:rPr lang="en-US" sz="1400" dirty="0">
                <a:solidFill>
                  <a:sysClr val="windowText" lastClr="000000"/>
                </a:solidFill>
                <a:latin typeface="+mn-lt"/>
              </a:rPr>
              <a:t>DTC receives technology updates and invitations to trainings via email</a:t>
            </a:r>
          </a:p>
          <a:p>
            <a:pPr marL="971550" lvl="2" indent="-285750">
              <a:buFont typeface="Arial" panose="020B0604020202020204" pitchFamily="34" charset="0"/>
              <a:buChar char="•"/>
              <a:defRPr/>
            </a:pPr>
            <a:r>
              <a:rPr lang="en-US" dirty="0">
                <a:solidFill>
                  <a:sysClr val="windowText" lastClr="000000"/>
                </a:solidFill>
                <a:latin typeface="+mn-lt"/>
              </a:rPr>
              <a:t>DTC Kick-off took place on October 17, 2024</a:t>
            </a:r>
          </a:p>
          <a:p>
            <a:pPr marL="971550" lvl="2" indent="-285750">
              <a:buFont typeface="Arial" panose="020B0604020202020204" pitchFamily="34" charset="0"/>
              <a:buChar char="•"/>
              <a:defRPr/>
            </a:pPr>
            <a:r>
              <a:rPr lang="en-US" dirty="0">
                <a:solidFill>
                  <a:sysClr val="windowText" lastClr="000000"/>
                </a:solidFill>
                <a:latin typeface="+mn-lt"/>
              </a:rPr>
              <a:t>CMAS Technical Training for DTCs on December 16, 2024</a:t>
            </a:r>
            <a:endParaRPr lang="en-US" dirty="0"/>
          </a:p>
        </p:txBody>
      </p:sp>
      <p:sp>
        <p:nvSpPr>
          <p:cNvPr id="4" name="Slide Number Placeholder 3">
            <a:extLst>
              <a:ext uri="{FF2B5EF4-FFF2-40B4-BE49-F238E27FC236}">
                <a16:creationId xmlns:a16="http://schemas.microsoft.com/office/drawing/2014/main" id="{C688FF4B-9085-4449-8BCD-C75968FDDE3D}"/>
              </a:ext>
            </a:extLst>
          </p:cNvPr>
          <p:cNvSpPr>
            <a:spLocks noGrp="1"/>
          </p:cNvSpPr>
          <p:nvPr>
            <p:ph type="sldNum" idx="12"/>
          </p:nvPr>
        </p:nvSpPr>
        <p:spPr/>
        <p:txBody>
          <a:bodyPr>
            <a:normAutofit/>
          </a:bodyPr>
          <a:lstStyle/>
          <a:p>
            <a:fld id="{C479D5F6-EDCB-402A-AC08-4943A1820E8F}" type="slidenum">
              <a:rPr lang="en-US" smtClean="0"/>
              <a:pPr/>
              <a:t>87</a:t>
            </a:fld>
            <a:endParaRPr lang="en-US" dirty="0"/>
          </a:p>
        </p:txBody>
      </p:sp>
      <p:sp>
        <p:nvSpPr>
          <p:cNvPr id="2" name="Title 1">
            <a:extLst>
              <a:ext uri="{FF2B5EF4-FFF2-40B4-BE49-F238E27FC236}">
                <a16:creationId xmlns:a16="http://schemas.microsoft.com/office/drawing/2014/main" id="{B57828E8-4FA3-497A-BA07-1AB6D102C1E2}"/>
              </a:ext>
            </a:extLst>
          </p:cNvPr>
          <p:cNvSpPr>
            <a:spLocks noGrp="1"/>
          </p:cNvSpPr>
          <p:nvPr>
            <p:ph type="title"/>
          </p:nvPr>
        </p:nvSpPr>
        <p:spPr/>
        <p:txBody>
          <a:bodyPr>
            <a:normAutofit/>
          </a:bodyPr>
          <a:lstStyle/>
          <a:p>
            <a:r>
              <a:rPr lang="en-US" sz="2800" dirty="0"/>
              <a:t>Technology Overview</a:t>
            </a:r>
          </a:p>
        </p:txBody>
      </p:sp>
      <p:sp>
        <p:nvSpPr>
          <p:cNvPr id="8" name="Diagonal Stripe 7">
            <a:hlinkClick r:id="rId5"/>
            <a:extLst>
              <a:ext uri="{FF2B5EF4-FFF2-40B4-BE49-F238E27FC236}">
                <a16:creationId xmlns:a16="http://schemas.microsoft.com/office/drawing/2014/main" id="{F167E463-4A06-04C6-B3D5-88DC4FCB8124}"/>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600" b="1" kern="0" dirty="0">
                <a:solidFill>
                  <a:prstClr val="black"/>
                </a:solidFill>
                <a:latin typeface="+mn-lt"/>
                <a:ea typeface="Roboto" panose="02000000000000000000" pitchFamily="2" charset="0"/>
                <a:cs typeface="Roboto" panose="02000000000000000000" pitchFamily="2" charset="0"/>
              </a:rPr>
              <a:t>Tech Overview</a:t>
            </a:r>
          </a:p>
        </p:txBody>
      </p:sp>
      <p:sp>
        <p:nvSpPr>
          <p:cNvPr id="10" name="Title 10">
            <a:extLst>
              <a:ext uri="{FF2B5EF4-FFF2-40B4-BE49-F238E27FC236}">
                <a16:creationId xmlns:a16="http://schemas.microsoft.com/office/drawing/2014/main" id="{12BF64D2-03F4-2780-32A8-EF931EE91B7A}"/>
              </a:ext>
            </a:extLst>
          </p:cNvPr>
          <p:cNvSpPr txBox="1">
            <a:spLocks/>
          </p:cNvSpPr>
          <p:nvPr/>
        </p:nvSpPr>
        <p:spPr>
          <a:xfrm>
            <a:off x="1388370" y="4395657"/>
            <a:ext cx="6367260" cy="28712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189" marR="0" lvl="0" indent="-317492" algn="l" rtl="0">
              <a:lnSpc>
                <a:spcPct val="115000"/>
              </a:lnSpc>
              <a:spcBef>
                <a:spcPts val="0"/>
              </a:spcBef>
              <a:spcAft>
                <a:spcPts val="0"/>
              </a:spcAft>
              <a:buClr>
                <a:schemeClr val="dk2"/>
              </a:buClr>
              <a:buSzPts val="1400"/>
              <a:buFont typeface="Arial" panose="020B0604020202020204" pitchFamily="34" charset="0"/>
              <a:buChar char="•"/>
              <a:defRPr sz="1400" b="0" i="0" u="none" strike="noStrike" cap="none">
                <a:solidFill>
                  <a:schemeClr val="tx1"/>
                </a:solidFill>
                <a:latin typeface="Arial"/>
                <a:ea typeface="Arial"/>
                <a:cs typeface="Arial"/>
                <a:sym typeface="Arial"/>
              </a:defRPr>
            </a:lvl1pPr>
            <a:lvl2pPr marL="914377" marR="0" lvl="1"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566" marR="0" lvl="2"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754" marR="0" lvl="3"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5943" marR="0" lvl="4"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131" marR="0" lvl="5"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320" marR="0" lvl="6"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509" marR="0" lvl="7"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697" marR="0" lvl="8"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pPr marL="0" indent="0" algn="ctr">
              <a:buNone/>
              <a:defRPr/>
            </a:pPr>
            <a:r>
              <a:rPr lang="en-US" sz="1200" dirty="0"/>
              <a:t>DACs/SACs should regularly connect with DTCs to ensure CBT readiness for Spring 2025</a:t>
            </a:r>
          </a:p>
        </p:txBody>
      </p:sp>
    </p:spTree>
    <p:extLst>
      <p:ext uri="{BB962C8B-B14F-4D97-AF65-F5344CB8AC3E}">
        <p14:creationId xmlns:p14="http://schemas.microsoft.com/office/powerpoint/2010/main" val="169007240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828E8-4FA3-497A-BA07-1AB6D102C1E2}"/>
              </a:ext>
            </a:extLst>
          </p:cNvPr>
          <p:cNvSpPr>
            <a:spLocks noGrp="1"/>
          </p:cNvSpPr>
          <p:nvPr>
            <p:ph type="title"/>
          </p:nvPr>
        </p:nvSpPr>
        <p:spPr/>
        <p:txBody>
          <a:bodyPr>
            <a:normAutofit/>
          </a:bodyPr>
          <a:lstStyle/>
          <a:p>
            <a:r>
              <a:rPr lang="en-US" sz="2800" dirty="0"/>
              <a:t>Technology Overview</a:t>
            </a:r>
          </a:p>
        </p:txBody>
      </p:sp>
      <p:sp>
        <p:nvSpPr>
          <p:cNvPr id="3" name="Content Placeholder 2">
            <a:extLst>
              <a:ext uri="{FF2B5EF4-FFF2-40B4-BE49-F238E27FC236}">
                <a16:creationId xmlns:a16="http://schemas.microsoft.com/office/drawing/2014/main" id="{AEBC2E4F-A7E8-4D8F-B29E-0FD172D6ED3F}"/>
              </a:ext>
            </a:extLst>
          </p:cNvPr>
          <p:cNvSpPr>
            <a:spLocks noGrp="1"/>
          </p:cNvSpPr>
          <p:nvPr>
            <p:ph type="body" idx="1"/>
          </p:nvPr>
        </p:nvSpPr>
        <p:spPr>
          <a:xfrm>
            <a:off x="311702" y="960305"/>
            <a:ext cx="8487741" cy="3226970"/>
          </a:xfrm>
        </p:spPr>
        <p:txBody>
          <a:bodyPr>
            <a:noAutofit/>
          </a:bodyPr>
          <a:lstStyle/>
          <a:p>
            <a:pPr marL="342900" indent="-342900">
              <a:buClr>
                <a:prstClr val="black"/>
              </a:buClr>
              <a:defRPr/>
            </a:pPr>
            <a:r>
              <a:rPr lang="en-US" sz="1800" dirty="0">
                <a:solidFill>
                  <a:prstClr val="black"/>
                </a:solidFill>
              </a:rPr>
              <a:t>Technology Readiness Checks</a:t>
            </a:r>
          </a:p>
          <a:p>
            <a:pPr marL="628650" lvl="1" indent="-285750">
              <a:buClr>
                <a:prstClr val="black"/>
              </a:buClr>
              <a:buFont typeface="Arial" panose="020B0604020202020204" pitchFamily="34" charset="0"/>
              <a:buChar char="•"/>
              <a:defRPr/>
            </a:pPr>
            <a:r>
              <a:rPr lang="en-US" sz="1800" dirty="0">
                <a:solidFill>
                  <a:prstClr val="black"/>
                </a:solidFill>
                <a:latin typeface="+mn-lt"/>
              </a:rPr>
              <a:t>DTCs use the </a:t>
            </a:r>
            <a:r>
              <a:rPr lang="en-US" sz="1800" dirty="0">
                <a:solidFill>
                  <a:prstClr val="black"/>
                </a:solidFill>
                <a:latin typeface="+mn-lt"/>
                <a:hlinkClick r:id="rId2"/>
              </a:rPr>
              <a:t>PAnext Training Site</a:t>
            </a:r>
            <a:r>
              <a:rPr lang="en-US" sz="1800" dirty="0">
                <a:solidFill>
                  <a:prstClr val="black"/>
                </a:solidFill>
                <a:latin typeface="+mn-lt"/>
              </a:rPr>
              <a:t> to access the Technology Readiness administration for CMAS</a:t>
            </a:r>
          </a:p>
          <a:p>
            <a:pPr marL="971550" lvl="2" indent="-285750">
              <a:buClr>
                <a:prstClr val="black"/>
              </a:buClr>
              <a:buFont typeface="Arial" panose="020B0604020202020204" pitchFamily="34" charset="0"/>
              <a:buChar char="•"/>
              <a:defRPr/>
            </a:pPr>
            <a:r>
              <a:rPr lang="en-US" sz="1800" dirty="0">
                <a:solidFill>
                  <a:prstClr val="black"/>
                </a:solidFill>
                <a:latin typeface="+mn-lt"/>
              </a:rPr>
              <a:t>The CMAS Test Simulator form in this administration is used to verify performance of CMAS item types on the local network and devices</a:t>
            </a:r>
          </a:p>
          <a:p>
            <a:pPr marL="971550" lvl="2" indent="-285750">
              <a:buClr>
                <a:prstClr val="black"/>
              </a:buClr>
              <a:buFont typeface="Arial" panose="020B0604020202020204" pitchFamily="34" charset="0"/>
              <a:buChar char="•"/>
              <a:defRPr/>
            </a:pPr>
            <a:r>
              <a:rPr lang="en-US" sz="1800" dirty="0">
                <a:solidFill>
                  <a:prstClr val="black"/>
                </a:solidFill>
                <a:latin typeface="+mn-lt"/>
              </a:rPr>
              <a:t>The form includes all types of items/questions used on CMAS assessments</a:t>
            </a:r>
          </a:p>
          <a:p>
            <a:pPr marL="971550" lvl="2" indent="-285750">
              <a:buClr>
                <a:prstClr val="black"/>
              </a:buClr>
              <a:buFont typeface="Arial" panose="020B0604020202020204" pitchFamily="34" charset="0"/>
              <a:buChar char="•"/>
              <a:defRPr/>
            </a:pPr>
            <a:r>
              <a:rPr lang="en-US" sz="1800" dirty="0">
                <a:solidFill>
                  <a:prstClr val="black"/>
                </a:solidFill>
                <a:latin typeface="+mn-lt"/>
              </a:rPr>
              <a:t>CDE strongly suggests schools test their equipment with this form</a:t>
            </a:r>
          </a:p>
          <a:p>
            <a:pPr marL="342900" indent="-342900">
              <a:buClr>
                <a:prstClr val="black"/>
              </a:buClr>
              <a:defRPr/>
            </a:pPr>
            <a:r>
              <a:rPr lang="en-US" sz="1800" dirty="0">
                <a:solidFill>
                  <a:prstClr val="black"/>
                </a:solidFill>
                <a:hlinkClick r:id="rId3"/>
              </a:rPr>
              <a:t>Directions</a:t>
            </a:r>
            <a:r>
              <a:rPr lang="en-US" sz="1800" dirty="0">
                <a:solidFill>
                  <a:prstClr val="black"/>
                </a:solidFill>
              </a:rPr>
              <a:t> for setting up a CMAS Technology Readiness Infrastructure Trial</a:t>
            </a:r>
          </a:p>
          <a:p>
            <a:pPr marL="342900" indent="-342900">
              <a:buClr>
                <a:prstClr val="black"/>
              </a:buClr>
              <a:defRPr/>
            </a:pPr>
            <a:r>
              <a:rPr lang="en-US" sz="1800" dirty="0">
                <a:solidFill>
                  <a:prstClr val="black"/>
                </a:solidFill>
                <a:hlinkClick r:id="rId4"/>
              </a:rPr>
              <a:t>Device set up</a:t>
            </a:r>
            <a:endParaRPr lang="en-US" sz="1800" dirty="0">
              <a:solidFill>
                <a:prstClr val="black"/>
              </a:solidFill>
            </a:endParaRPr>
          </a:p>
        </p:txBody>
      </p:sp>
      <p:sp>
        <p:nvSpPr>
          <p:cNvPr id="4" name="Slide Number Placeholder 3">
            <a:extLst>
              <a:ext uri="{FF2B5EF4-FFF2-40B4-BE49-F238E27FC236}">
                <a16:creationId xmlns:a16="http://schemas.microsoft.com/office/drawing/2014/main" id="{C688FF4B-9085-4449-8BCD-C75968FDDE3D}"/>
              </a:ext>
            </a:extLst>
          </p:cNvPr>
          <p:cNvSpPr>
            <a:spLocks noGrp="1"/>
          </p:cNvSpPr>
          <p:nvPr>
            <p:ph type="sldNum" idx="12"/>
          </p:nvPr>
        </p:nvSpPr>
        <p:spPr/>
        <p:txBody>
          <a:bodyPr>
            <a:normAutofit/>
          </a:bodyPr>
          <a:lstStyle/>
          <a:p>
            <a:fld id="{C479D5F6-EDCB-402A-AC08-4943A1820E8F}" type="slidenum">
              <a:rPr lang="en-US" smtClean="0"/>
              <a:pPr/>
              <a:t>88</a:t>
            </a:fld>
            <a:endParaRPr lang="en-US" dirty="0"/>
          </a:p>
        </p:txBody>
      </p:sp>
      <p:sp>
        <p:nvSpPr>
          <p:cNvPr id="8" name="Diagonal Stripe 7">
            <a:hlinkClick r:id="rId5"/>
            <a:extLst>
              <a:ext uri="{FF2B5EF4-FFF2-40B4-BE49-F238E27FC236}">
                <a16:creationId xmlns:a16="http://schemas.microsoft.com/office/drawing/2014/main" id="{EA4BF90A-0D19-D7E5-492E-23C7F9B0353B}"/>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600" b="1" kern="0" dirty="0">
                <a:solidFill>
                  <a:prstClr val="black"/>
                </a:solidFill>
                <a:latin typeface="+mn-lt"/>
                <a:ea typeface="Roboto" panose="02000000000000000000" pitchFamily="2" charset="0"/>
                <a:cs typeface="Roboto" panose="02000000000000000000" pitchFamily="2" charset="0"/>
              </a:rPr>
              <a:t>Tech Overview</a:t>
            </a:r>
          </a:p>
        </p:txBody>
      </p:sp>
      <p:sp>
        <p:nvSpPr>
          <p:cNvPr id="9" name="Title 10">
            <a:extLst>
              <a:ext uri="{FF2B5EF4-FFF2-40B4-BE49-F238E27FC236}">
                <a16:creationId xmlns:a16="http://schemas.microsoft.com/office/drawing/2014/main" id="{636EFF4C-DC51-4056-43D6-FA6C4DFAB337}"/>
              </a:ext>
            </a:extLst>
          </p:cNvPr>
          <p:cNvSpPr txBox="1">
            <a:spLocks/>
          </p:cNvSpPr>
          <p:nvPr/>
        </p:nvSpPr>
        <p:spPr>
          <a:xfrm>
            <a:off x="1403203" y="4394292"/>
            <a:ext cx="6304737" cy="28712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189" marR="0" lvl="0" indent="-317492" algn="l" rtl="0">
              <a:lnSpc>
                <a:spcPct val="115000"/>
              </a:lnSpc>
              <a:spcBef>
                <a:spcPts val="0"/>
              </a:spcBef>
              <a:spcAft>
                <a:spcPts val="0"/>
              </a:spcAft>
              <a:buClr>
                <a:schemeClr val="dk2"/>
              </a:buClr>
              <a:buSzPts val="1400"/>
              <a:buFont typeface="Arial" panose="020B0604020202020204" pitchFamily="34" charset="0"/>
              <a:buChar char="•"/>
              <a:defRPr sz="1400" b="0" i="0" u="none" strike="noStrike" cap="none">
                <a:solidFill>
                  <a:schemeClr val="tx1"/>
                </a:solidFill>
                <a:latin typeface="Arial"/>
                <a:ea typeface="Arial"/>
                <a:cs typeface="Arial"/>
                <a:sym typeface="Arial"/>
              </a:defRPr>
            </a:lvl1pPr>
            <a:lvl2pPr marL="914377" marR="0" lvl="1"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566" marR="0" lvl="2"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754" marR="0" lvl="3"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5943" marR="0" lvl="4"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131" marR="0" lvl="5"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320" marR="0" lvl="6"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509" marR="0" lvl="7"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697" marR="0" lvl="8"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pPr marL="0" indent="0" algn="ctr">
              <a:buNone/>
              <a:defRPr/>
            </a:pPr>
            <a:r>
              <a:rPr lang="en-US" sz="1200" dirty="0"/>
              <a:t>DACs/SACs should regularly connect with DTCs to ensure CBT readiness for Spring 2025</a:t>
            </a:r>
          </a:p>
        </p:txBody>
      </p:sp>
    </p:spTree>
    <p:extLst>
      <p:ext uri="{BB962C8B-B14F-4D97-AF65-F5344CB8AC3E}">
        <p14:creationId xmlns:p14="http://schemas.microsoft.com/office/powerpoint/2010/main" val="150108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28"/>
          <p:cNvSpPr txBox="1">
            <a:spLocks noGrp="1"/>
          </p:cNvSpPr>
          <p:nvPr>
            <p:ph type="title"/>
          </p:nvPr>
        </p:nvSpPr>
        <p:spPr>
          <a:prstGeom prst="rect">
            <a:avLst/>
          </a:prstGeom>
          <a:solidFill>
            <a:srgbClr val="488BC9"/>
          </a:solidFill>
          <a:ln>
            <a:noFill/>
          </a:ln>
        </p:spPr>
        <p:txBody>
          <a:bodyPr spcFirstLastPara="1" wrap="square" lIns="91425" tIns="91425" rIns="91425" bIns="91425" anchor="ctr" anchorCtr="0">
            <a:noAutofit/>
          </a:bodyPr>
          <a:lstStyle/>
          <a:p>
            <a:r>
              <a:rPr lang="en-US" sz="2000" dirty="0"/>
              <a:t>Administrative Considerations, Accessibility Features, and Accommodations</a:t>
            </a:r>
            <a:endParaRPr sz="2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D9D425-7AF4-7CFA-D2C1-338875A1137D}"/>
              </a:ext>
            </a:extLst>
          </p:cNvPr>
          <p:cNvSpPr>
            <a:spLocks noGrp="1"/>
          </p:cNvSpPr>
          <p:nvPr>
            <p:ph type="title"/>
          </p:nvPr>
        </p:nvSpPr>
        <p:spPr>
          <a:xfrm>
            <a:off x="234462" y="105100"/>
            <a:ext cx="8564981" cy="611954"/>
          </a:xfrm>
        </p:spPr>
        <p:txBody>
          <a:bodyPr anchor="ctr">
            <a:noAutofit/>
          </a:bodyPr>
          <a:lstStyle/>
          <a:p>
            <a:r>
              <a:rPr lang="en-US" sz="2400" dirty="0">
                <a:latin typeface="+mj-lt"/>
                <a:ea typeface="Roboto" panose="02000000000000000000" pitchFamily="2" charset="0"/>
                <a:cs typeface="Roboto" panose="02000000000000000000" pitchFamily="2" charset="0"/>
              </a:rPr>
              <a:t>Districts with Recent CMAS Development/Review Participation</a:t>
            </a:r>
          </a:p>
        </p:txBody>
      </p:sp>
      <p:graphicFrame>
        <p:nvGraphicFramePr>
          <p:cNvPr id="12" name="Table 11">
            <a:extLst>
              <a:ext uri="{FF2B5EF4-FFF2-40B4-BE49-F238E27FC236}">
                <a16:creationId xmlns:a16="http://schemas.microsoft.com/office/drawing/2014/main" id="{9E296CE4-BE37-975E-89AF-79CCCF14F42C}"/>
              </a:ext>
            </a:extLst>
          </p:cNvPr>
          <p:cNvGraphicFramePr>
            <a:graphicFrameLocks noGrp="1"/>
          </p:cNvGraphicFramePr>
          <p:nvPr>
            <p:extLst>
              <p:ext uri="{D42A27DB-BD31-4B8C-83A1-F6EECF244321}">
                <p14:modId xmlns:p14="http://schemas.microsoft.com/office/powerpoint/2010/main" val="3268243775"/>
              </p:ext>
            </p:extLst>
          </p:nvPr>
        </p:nvGraphicFramePr>
        <p:xfrm>
          <a:off x="0" y="717054"/>
          <a:ext cx="9148169" cy="4426450"/>
        </p:xfrm>
        <a:graphic>
          <a:graphicData uri="http://schemas.openxmlformats.org/drawingml/2006/table">
            <a:tbl>
              <a:tblPr firstRow="1" bandRow="1">
                <a:tableStyleId>{FABFCF23-3B69-468F-B69F-88F6DE6A72F2}</a:tableStyleId>
              </a:tblPr>
              <a:tblGrid>
                <a:gridCol w="1829634">
                  <a:extLst>
                    <a:ext uri="{9D8B030D-6E8A-4147-A177-3AD203B41FA5}">
                      <a16:colId xmlns:a16="http://schemas.microsoft.com/office/drawing/2014/main" val="1168872515"/>
                    </a:ext>
                  </a:extLst>
                </a:gridCol>
                <a:gridCol w="1829634">
                  <a:extLst>
                    <a:ext uri="{9D8B030D-6E8A-4147-A177-3AD203B41FA5}">
                      <a16:colId xmlns:a16="http://schemas.microsoft.com/office/drawing/2014/main" val="2386925917"/>
                    </a:ext>
                  </a:extLst>
                </a:gridCol>
                <a:gridCol w="1701451">
                  <a:extLst>
                    <a:ext uri="{9D8B030D-6E8A-4147-A177-3AD203B41FA5}">
                      <a16:colId xmlns:a16="http://schemas.microsoft.com/office/drawing/2014/main" val="377268638"/>
                    </a:ext>
                  </a:extLst>
                </a:gridCol>
                <a:gridCol w="1805835">
                  <a:extLst>
                    <a:ext uri="{9D8B030D-6E8A-4147-A177-3AD203B41FA5}">
                      <a16:colId xmlns:a16="http://schemas.microsoft.com/office/drawing/2014/main" val="1270277525"/>
                    </a:ext>
                  </a:extLst>
                </a:gridCol>
                <a:gridCol w="1981615">
                  <a:extLst>
                    <a:ext uri="{9D8B030D-6E8A-4147-A177-3AD203B41FA5}">
                      <a16:colId xmlns:a16="http://schemas.microsoft.com/office/drawing/2014/main" val="3027288028"/>
                    </a:ext>
                  </a:extLst>
                </a:gridCol>
              </a:tblGrid>
              <a:tr h="316175">
                <a:tc>
                  <a:txBody>
                    <a:bodyPr/>
                    <a:lstStyle/>
                    <a:p>
                      <a:pPr marL="57150"/>
                      <a:r>
                        <a:rPr lang="en-US" sz="1200" b="0" dirty="0">
                          <a:solidFill>
                            <a:schemeClr val="tx1"/>
                          </a:solidFill>
                          <a:effectLst/>
                        </a:rPr>
                        <a:t>Academy 20</a:t>
                      </a:r>
                      <a:endParaRPr lang="en-US" sz="1200" b="0"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solidFill>
                      <a:srgbClr val="CCEAED"/>
                    </a:solidFill>
                  </a:tcPr>
                </a:tc>
                <a:tc>
                  <a:txBody>
                    <a:bodyPr/>
                    <a:lstStyle/>
                    <a:p>
                      <a:pPr marL="57150"/>
                      <a:r>
                        <a:rPr lang="en-US" sz="1200" b="0" dirty="0">
                          <a:solidFill>
                            <a:schemeClr val="tx1"/>
                          </a:solidFill>
                          <a:effectLst/>
                        </a:rPr>
                        <a:t>Custer County SD C-1</a:t>
                      </a:r>
                      <a:endParaRPr lang="en-US" sz="1200" b="0"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solidFill>
                      <a:srgbClr val="CCEAED"/>
                    </a:solidFill>
                  </a:tcPr>
                </a:tc>
                <a:tc>
                  <a:txBody>
                    <a:bodyPr/>
                    <a:lstStyle/>
                    <a:p>
                      <a:pPr marL="57150"/>
                      <a:r>
                        <a:rPr lang="en-US" sz="1200" b="0" dirty="0">
                          <a:solidFill>
                            <a:schemeClr val="tx1"/>
                          </a:solidFill>
                          <a:effectLst/>
                        </a:rPr>
                        <a:t>Garfield RE-2</a:t>
                      </a:r>
                      <a:endParaRPr lang="en-US" sz="1200" b="0"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solidFill>
                      <a:srgbClr val="CCEAED"/>
                    </a:solidFill>
                  </a:tcPr>
                </a:tc>
                <a:tc>
                  <a:txBody>
                    <a:bodyPr/>
                    <a:lstStyle/>
                    <a:p>
                      <a:pPr marL="57150"/>
                      <a:r>
                        <a:rPr lang="en-US" sz="1200" b="0" dirty="0">
                          <a:solidFill>
                            <a:schemeClr val="tx1"/>
                          </a:solidFill>
                          <a:effectLst/>
                        </a:rPr>
                        <a:t>Monte Vista C-8</a:t>
                      </a:r>
                      <a:endParaRPr lang="en-US" sz="1200" b="0"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solidFill>
                      <a:srgbClr val="CCEAED"/>
                    </a:solidFill>
                  </a:tcPr>
                </a:tc>
                <a:tc>
                  <a:txBody>
                    <a:bodyPr/>
                    <a:lstStyle/>
                    <a:p>
                      <a:pPr marL="57150"/>
                      <a:r>
                        <a:rPr lang="en-US" sz="1200" b="0" dirty="0">
                          <a:solidFill>
                            <a:schemeClr val="tx1"/>
                          </a:solidFill>
                          <a:effectLst/>
                        </a:rPr>
                        <a:t>School District 27J</a:t>
                      </a:r>
                      <a:endParaRPr lang="en-US" sz="1200" b="0"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solidFill>
                      <a:srgbClr val="CCEAED"/>
                    </a:solidFill>
                  </a:tcPr>
                </a:tc>
                <a:extLst>
                  <a:ext uri="{0D108BD9-81ED-4DB2-BD59-A6C34878D82A}">
                    <a16:rowId xmlns:a16="http://schemas.microsoft.com/office/drawing/2014/main" val="3043881046"/>
                  </a:ext>
                </a:extLst>
              </a:tr>
              <a:tr h="316175">
                <a:tc>
                  <a:txBody>
                    <a:bodyPr/>
                    <a:lstStyle/>
                    <a:p>
                      <a:pPr marL="57150"/>
                      <a:r>
                        <a:rPr lang="en-US" sz="1200">
                          <a:effectLst/>
                        </a:rPr>
                        <a:t>Adams 12 Schools</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57150"/>
                      <a:r>
                        <a:rPr lang="en-US" sz="1200" dirty="0"/>
                        <a:t>Delta County 50(J)</a:t>
                      </a:r>
                      <a:endParaRPr lang="en-US" sz="1200" dirty="0">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57150"/>
                      <a:r>
                        <a:rPr lang="en-US" sz="1200"/>
                        <a:t>Gilpin County RE-1</a:t>
                      </a:r>
                      <a:endParaRPr lang="en-US" sz="1200">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57150"/>
                      <a:r>
                        <a:rPr lang="en-US" sz="1200"/>
                        <a:t>Montrose County RE-1J</a:t>
                      </a:r>
                      <a:endParaRPr lang="en-US" sz="1200">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57150"/>
                      <a:r>
                        <a:rPr lang="en-US" sz="1200">
                          <a:effectLst/>
                        </a:rPr>
                        <a:t>St Vrain Valley RE 1J</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extLst>
                  <a:ext uri="{0D108BD9-81ED-4DB2-BD59-A6C34878D82A}">
                    <a16:rowId xmlns:a16="http://schemas.microsoft.com/office/drawing/2014/main" val="2662482496"/>
                  </a:ext>
                </a:extLst>
              </a:tr>
              <a:tr h="316175">
                <a:tc>
                  <a:txBody>
                    <a:bodyPr/>
                    <a:lstStyle/>
                    <a:p>
                      <a:pPr marL="57150"/>
                      <a:r>
                        <a:rPr lang="en-US" sz="1200" dirty="0">
                          <a:effectLst/>
                        </a:rPr>
                        <a:t>Adams County 14</a:t>
                      </a:r>
                      <a:endParaRPr lang="en-US" sz="1200" dirty="0">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solidFill>
                      <a:srgbClr val="CCEAED"/>
                    </a:solidFill>
                  </a:tcPr>
                </a:tc>
                <a:tc>
                  <a:txBody>
                    <a:bodyPr/>
                    <a:lstStyle/>
                    <a:p>
                      <a:pPr marL="57150"/>
                      <a:r>
                        <a:rPr lang="en-US" sz="1200" dirty="0"/>
                        <a:t>Denver County 1</a:t>
                      </a:r>
                      <a:endParaRPr lang="en-US" sz="1200" dirty="0">
                        <a:latin typeface="Roboto" panose="02000000000000000000" pitchFamily="2" charset="0"/>
                        <a:ea typeface="Roboto" panose="02000000000000000000" pitchFamily="2" charset="0"/>
                        <a:cs typeface="Roboto" panose="02000000000000000000" pitchFamily="2" charset="0"/>
                      </a:endParaRPr>
                    </a:p>
                  </a:txBody>
                  <a:tcPr marL="0" marR="0" marT="0" marB="0" anchor="ctr">
                    <a:solidFill>
                      <a:srgbClr val="CCEAED"/>
                    </a:solidFill>
                  </a:tcPr>
                </a:tc>
                <a:tc>
                  <a:txBody>
                    <a:bodyPr/>
                    <a:lstStyle/>
                    <a:p>
                      <a:pPr marL="57150"/>
                      <a:r>
                        <a:rPr lang="en-US" sz="1200" dirty="0"/>
                        <a:t>Harrison 2</a:t>
                      </a:r>
                      <a:endParaRPr lang="en-US" sz="1200" dirty="0">
                        <a:latin typeface="Roboto" panose="02000000000000000000" pitchFamily="2" charset="0"/>
                        <a:ea typeface="Roboto" panose="02000000000000000000" pitchFamily="2" charset="0"/>
                        <a:cs typeface="Roboto" panose="02000000000000000000" pitchFamily="2" charset="0"/>
                      </a:endParaRPr>
                    </a:p>
                  </a:txBody>
                  <a:tcPr marL="0" marR="0" marT="0" marB="0" anchor="ctr">
                    <a:solidFill>
                      <a:srgbClr val="CCEAED"/>
                    </a:solidFill>
                  </a:tcPr>
                </a:tc>
                <a:tc>
                  <a:txBody>
                    <a:bodyPr/>
                    <a:lstStyle/>
                    <a:p>
                      <a:pPr marL="57150"/>
                      <a:r>
                        <a:rPr lang="en-US" sz="1200" dirty="0"/>
                        <a:t>Otis R-3</a:t>
                      </a:r>
                      <a:endParaRPr lang="en-US" sz="1200" dirty="0">
                        <a:latin typeface="Roboto" panose="02000000000000000000" pitchFamily="2" charset="0"/>
                        <a:ea typeface="Roboto" panose="02000000000000000000" pitchFamily="2" charset="0"/>
                        <a:cs typeface="Roboto" panose="02000000000000000000" pitchFamily="2" charset="0"/>
                      </a:endParaRPr>
                    </a:p>
                  </a:txBody>
                  <a:tcPr marL="0" marR="0" marT="0" marB="0" anchor="ctr">
                    <a:solidFill>
                      <a:srgbClr val="CCEAED"/>
                    </a:solidFill>
                  </a:tcPr>
                </a:tc>
                <a:tc>
                  <a:txBody>
                    <a:bodyPr/>
                    <a:lstStyle/>
                    <a:p>
                      <a:pPr marL="57150"/>
                      <a:r>
                        <a:rPr lang="en-US" sz="1200" dirty="0"/>
                        <a:t>Steamboat Springs RE-2</a:t>
                      </a:r>
                      <a:endParaRPr lang="en-US" sz="1200" dirty="0">
                        <a:latin typeface="Roboto" panose="02000000000000000000" pitchFamily="2" charset="0"/>
                        <a:ea typeface="Roboto" panose="02000000000000000000" pitchFamily="2" charset="0"/>
                        <a:cs typeface="Roboto" panose="02000000000000000000" pitchFamily="2" charset="0"/>
                      </a:endParaRPr>
                    </a:p>
                  </a:txBody>
                  <a:tcPr marL="0" marR="0" marT="0" marB="0" anchor="ctr">
                    <a:solidFill>
                      <a:srgbClr val="CCEAED"/>
                    </a:solidFill>
                  </a:tcPr>
                </a:tc>
                <a:extLst>
                  <a:ext uri="{0D108BD9-81ED-4DB2-BD59-A6C34878D82A}">
                    <a16:rowId xmlns:a16="http://schemas.microsoft.com/office/drawing/2014/main" val="3127361767"/>
                  </a:ext>
                </a:extLst>
              </a:tr>
              <a:tr h="316175">
                <a:tc>
                  <a:txBody>
                    <a:bodyPr/>
                    <a:lstStyle/>
                    <a:p>
                      <a:pPr marL="57150"/>
                      <a:r>
                        <a:rPr lang="en-US" sz="1200">
                          <a:effectLst/>
                        </a:rPr>
                        <a:t>Adams-Arapahoe 28J</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57150"/>
                      <a:r>
                        <a:rPr lang="en-US" sz="1200"/>
                        <a:t>District 49</a:t>
                      </a:r>
                      <a:endParaRPr lang="en-US" sz="1200">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57150"/>
                      <a:r>
                        <a:rPr lang="en-US" sz="1200"/>
                        <a:t>Hinsdale County RE-1</a:t>
                      </a:r>
                      <a:endParaRPr lang="en-US" sz="1200">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57150"/>
                      <a:r>
                        <a:rPr lang="en-US" sz="1200">
                          <a:effectLst/>
                        </a:rPr>
                        <a:t>Peyton 23 JT</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57150"/>
                      <a:r>
                        <a:rPr lang="en-US" sz="1200" dirty="0"/>
                        <a:t>Summit RE-1</a:t>
                      </a:r>
                      <a:endParaRPr lang="en-US" sz="1200" dirty="0">
                        <a:latin typeface="Roboto" panose="02000000000000000000" pitchFamily="2" charset="0"/>
                        <a:ea typeface="Roboto" panose="02000000000000000000" pitchFamily="2" charset="0"/>
                        <a:cs typeface="Roboto" panose="02000000000000000000" pitchFamily="2" charset="0"/>
                      </a:endParaRPr>
                    </a:p>
                  </a:txBody>
                  <a:tcPr marL="0" marR="0" marT="0" marB="0" anchor="ctr"/>
                </a:tc>
                <a:extLst>
                  <a:ext uri="{0D108BD9-81ED-4DB2-BD59-A6C34878D82A}">
                    <a16:rowId xmlns:a16="http://schemas.microsoft.com/office/drawing/2014/main" val="1600999828"/>
                  </a:ext>
                </a:extLst>
              </a:tr>
              <a:tr h="316175">
                <a:tc>
                  <a:txBody>
                    <a:bodyPr/>
                    <a:lstStyle/>
                    <a:p>
                      <a:pPr marL="57150"/>
                      <a:r>
                        <a:rPr lang="en-US" sz="1200" dirty="0">
                          <a:effectLst/>
                        </a:rPr>
                        <a:t>Aguilar RE-6</a:t>
                      </a:r>
                      <a:endParaRPr lang="en-US" sz="1200" dirty="0">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solidFill>
                      <a:srgbClr val="CCEAED"/>
                    </a:solidFill>
                  </a:tcPr>
                </a:tc>
                <a:tc>
                  <a:txBody>
                    <a:bodyPr/>
                    <a:lstStyle/>
                    <a:p>
                      <a:pPr marL="57150"/>
                      <a:r>
                        <a:rPr lang="en-US" sz="1200" dirty="0"/>
                        <a:t>Dolores RE-4A</a:t>
                      </a:r>
                      <a:endParaRPr lang="en-US" sz="1200" dirty="0">
                        <a:latin typeface="Roboto" panose="02000000000000000000" pitchFamily="2" charset="0"/>
                        <a:ea typeface="Roboto" panose="02000000000000000000" pitchFamily="2" charset="0"/>
                        <a:cs typeface="Roboto" panose="02000000000000000000" pitchFamily="2" charset="0"/>
                      </a:endParaRPr>
                    </a:p>
                  </a:txBody>
                  <a:tcPr marL="0" marR="0" marT="0" marB="0" anchor="ctr">
                    <a:solidFill>
                      <a:srgbClr val="CCEAED"/>
                    </a:solidFill>
                  </a:tcPr>
                </a:tc>
                <a:tc>
                  <a:txBody>
                    <a:bodyPr/>
                    <a:lstStyle/>
                    <a:p>
                      <a:pPr marL="57150"/>
                      <a:r>
                        <a:rPr lang="en-US" sz="1200" dirty="0"/>
                        <a:t>Holly RE-3</a:t>
                      </a:r>
                      <a:endParaRPr lang="en-US" sz="1200" dirty="0">
                        <a:latin typeface="Roboto" panose="02000000000000000000" pitchFamily="2" charset="0"/>
                        <a:ea typeface="Roboto" panose="02000000000000000000" pitchFamily="2" charset="0"/>
                        <a:cs typeface="Roboto" panose="02000000000000000000" pitchFamily="2" charset="0"/>
                      </a:endParaRPr>
                    </a:p>
                  </a:txBody>
                  <a:tcPr marL="0" marR="0" marT="0" marB="0" anchor="ctr">
                    <a:solidFill>
                      <a:srgbClr val="CCEAED"/>
                    </a:solidFill>
                  </a:tcPr>
                </a:tc>
                <a:tc>
                  <a:txBody>
                    <a:bodyPr/>
                    <a:lstStyle/>
                    <a:p>
                      <a:pPr marL="57150"/>
                      <a:r>
                        <a:rPr lang="en-US" sz="1200"/>
                        <a:t>Plateau Valley 50</a:t>
                      </a:r>
                      <a:endParaRPr lang="en-US" sz="1200">
                        <a:latin typeface="Roboto" panose="02000000000000000000" pitchFamily="2" charset="0"/>
                        <a:ea typeface="Roboto" panose="02000000000000000000" pitchFamily="2" charset="0"/>
                        <a:cs typeface="Roboto" panose="02000000000000000000" pitchFamily="2" charset="0"/>
                      </a:endParaRPr>
                    </a:p>
                  </a:txBody>
                  <a:tcPr marL="0" marR="0" marT="0" marB="0" anchor="ctr">
                    <a:solidFill>
                      <a:srgbClr val="CCEAED"/>
                    </a:solidFill>
                  </a:tcPr>
                </a:tc>
                <a:tc>
                  <a:txBody>
                    <a:bodyPr/>
                    <a:lstStyle/>
                    <a:p>
                      <a:pPr marL="57150"/>
                      <a:r>
                        <a:rPr lang="en-US" sz="1200" dirty="0"/>
                        <a:t>Thompson R2-J</a:t>
                      </a:r>
                      <a:endParaRPr lang="en-US" sz="1200" dirty="0">
                        <a:latin typeface="Roboto" panose="02000000000000000000" pitchFamily="2" charset="0"/>
                        <a:ea typeface="Roboto" panose="02000000000000000000" pitchFamily="2" charset="0"/>
                        <a:cs typeface="Roboto" panose="02000000000000000000" pitchFamily="2" charset="0"/>
                      </a:endParaRPr>
                    </a:p>
                  </a:txBody>
                  <a:tcPr marL="0" marR="0" marT="0" marB="0" anchor="ctr">
                    <a:solidFill>
                      <a:srgbClr val="CCEAED"/>
                    </a:solidFill>
                  </a:tcPr>
                </a:tc>
                <a:extLst>
                  <a:ext uri="{0D108BD9-81ED-4DB2-BD59-A6C34878D82A}">
                    <a16:rowId xmlns:a16="http://schemas.microsoft.com/office/drawing/2014/main" val="3896873694"/>
                  </a:ext>
                </a:extLst>
              </a:tr>
              <a:tr h="316175">
                <a:tc>
                  <a:txBody>
                    <a:bodyPr/>
                    <a:lstStyle/>
                    <a:p>
                      <a:pPr marL="57150"/>
                      <a:r>
                        <a:rPr lang="en-US" sz="1200" dirty="0">
                          <a:effectLst/>
                        </a:rPr>
                        <a:t>Archuleta County 50 JT</a:t>
                      </a:r>
                      <a:endParaRPr lang="en-US" sz="1200" dirty="0">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57150"/>
                      <a:r>
                        <a:rPr lang="en-US" sz="1200" dirty="0"/>
                        <a:t>Douglas County RE-1</a:t>
                      </a:r>
                      <a:endParaRPr lang="en-US" sz="1200" dirty="0">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57150"/>
                      <a:r>
                        <a:rPr lang="en-US" sz="1200">
                          <a:effectLst/>
                        </a:rPr>
                        <a:t>Jefferson County R-1</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57150"/>
                      <a:r>
                        <a:rPr lang="en-US" sz="1200" dirty="0"/>
                        <a:t>Platte Valley RE-7</a:t>
                      </a:r>
                      <a:endParaRPr lang="en-US" sz="1200" dirty="0">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57150"/>
                      <a:r>
                        <a:rPr lang="en-US" sz="1200" dirty="0"/>
                        <a:t>Weld County 4 (Windsor)</a:t>
                      </a:r>
                      <a:endParaRPr lang="en-US" sz="1200" dirty="0">
                        <a:latin typeface="Roboto" panose="02000000000000000000" pitchFamily="2" charset="0"/>
                        <a:ea typeface="Roboto" panose="02000000000000000000" pitchFamily="2" charset="0"/>
                        <a:cs typeface="Roboto" panose="02000000000000000000" pitchFamily="2" charset="0"/>
                      </a:endParaRPr>
                    </a:p>
                  </a:txBody>
                  <a:tcPr marL="0" marR="0" marT="0" marB="0" anchor="ctr"/>
                </a:tc>
                <a:extLst>
                  <a:ext uri="{0D108BD9-81ED-4DB2-BD59-A6C34878D82A}">
                    <a16:rowId xmlns:a16="http://schemas.microsoft.com/office/drawing/2014/main" val="2296894459"/>
                  </a:ext>
                </a:extLst>
              </a:tr>
              <a:tr h="316175">
                <a:tc>
                  <a:txBody>
                    <a:bodyPr/>
                    <a:lstStyle/>
                    <a:p>
                      <a:pPr marL="57150"/>
                      <a:r>
                        <a:rPr lang="en-US" sz="1200" dirty="0">
                          <a:effectLst/>
                        </a:rPr>
                        <a:t>Arriba-Flagler C-20</a:t>
                      </a:r>
                      <a:endParaRPr lang="en-US" sz="1200" dirty="0">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solidFill>
                      <a:srgbClr val="CCEAED"/>
                    </a:solidFill>
                  </a:tcPr>
                </a:tc>
                <a:tc>
                  <a:txBody>
                    <a:bodyPr/>
                    <a:lstStyle/>
                    <a:p>
                      <a:pPr marL="57150"/>
                      <a:r>
                        <a:rPr lang="en-US" sz="1200" dirty="0"/>
                        <a:t>Durango 9-R</a:t>
                      </a:r>
                      <a:endParaRPr lang="en-US" sz="1200" dirty="0">
                        <a:latin typeface="Roboto" panose="02000000000000000000" pitchFamily="2" charset="0"/>
                        <a:ea typeface="Roboto" panose="02000000000000000000" pitchFamily="2" charset="0"/>
                        <a:cs typeface="Roboto" panose="02000000000000000000" pitchFamily="2" charset="0"/>
                      </a:endParaRPr>
                    </a:p>
                  </a:txBody>
                  <a:tcPr marL="0" marR="0" marT="0" marB="0" anchor="ctr">
                    <a:solidFill>
                      <a:srgbClr val="CCEAED"/>
                    </a:solidFill>
                  </a:tcPr>
                </a:tc>
                <a:tc>
                  <a:txBody>
                    <a:bodyPr/>
                    <a:lstStyle/>
                    <a:p>
                      <a:pPr marL="57150"/>
                      <a:r>
                        <a:rPr lang="en-US" sz="1200" dirty="0"/>
                        <a:t>Julesburg RE-1</a:t>
                      </a:r>
                      <a:endParaRPr lang="en-US" sz="1200" dirty="0">
                        <a:latin typeface="Roboto" panose="02000000000000000000" pitchFamily="2" charset="0"/>
                        <a:ea typeface="Roboto" panose="02000000000000000000" pitchFamily="2" charset="0"/>
                        <a:cs typeface="Roboto" panose="02000000000000000000" pitchFamily="2" charset="0"/>
                      </a:endParaRPr>
                    </a:p>
                  </a:txBody>
                  <a:tcPr marL="0" marR="0" marT="0" marB="0" anchor="ctr">
                    <a:solidFill>
                      <a:srgbClr val="CCEAED"/>
                    </a:solidFill>
                  </a:tcPr>
                </a:tc>
                <a:tc>
                  <a:txBody>
                    <a:bodyPr/>
                    <a:lstStyle/>
                    <a:p>
                      <a:pPr marL="57150"/>
                      <a:r>
                        <a:rPr lang="en-US" sz="1200" dirty="0">
                          <a:effectLst/>
                        </a:rPr>
                        <a:t>Poudre R-1</a:t>
                      </a:r>
                      <a:endParaRPr lang="en-US" sz="1200" dirty="0">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solidFill>
                      <a:srgbClr val="CCEAED"/>
                    </a:solidFill>
                  </a:tcPr>
                </a:tc>
                <a:tc>
                  <a:txBody>
                    <a:bodyPr/>
                    <a:lstStyle/>
                    <a:p>
                      <a:pPr marL="57150"/>
                      <a:r>
                        <a:rPr lang="en-US" sz="1200" dirty="0"/>
                        <a:t>Weld County 6 (Greeley)</a:t>
                      </a:r>
                      <a:endParaRPr lang="en-US" sz="1200" dirty="0">
                        <a:latin typeface="Roboto" panose="02000000000000000000" pitchFamily="2" charset="0"/>
                        <a:ea typeface="Roboto" panose="02000000000000000000" pitchFamily="2" charset="0"/>
                        <a:cs typeface="Roboto" panose="02000000000000000000" pitchFamily="2" charset="0"/>
                      </a:endParaRPr>
                    </a:p>
                  </a:txBody>
                  <a:tcPr marL="0" marR="0" marT="0" marB="0" anchor="ctr">
                    <a:solidFill>
                      <a:srgbClr val="CCEAED"/>
                    </a:solidFill>
                  </a:tcPr>
                </a:tc>
                <a:extLst>
                  <a:ext uri="{0D108BD9-81ED-4DB2-BD59-A6C34878D82A}">
                    <a16:rowId xmlns:a16="http://schemas.microsoft.com/office/drawing/2014/main" val="4116713931"/>
                  </a:ext>
                </a:extLst>
              </a:tr>
              <a:tr h="316175">
                <a:tc>
                  <a:txBody>
                    <a:bodyPr/>
                    <a:lstStyle/>
                    <a:p>
                      <a:pPr marL="57150"/>
                      <a:r>
                        <a:rPr lang="en-US" sz="1200">
                          <a:effectLst/>
                        </a:rPr>
                        <a:t>Boulder Valley RE 2</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57150"/>
                      <a:r>
                        <a:rPr lang="en-US" sz="1200"/>
                        <a:t>Eagle County RE-50J</a:t>
                      </a:r>
                      <a:endParaRPr lang="en-US" sz="1200">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57150"/>
                      <a:r>
                        <a:rPr lang="en-US" sz="1200"/>
                        <a:t>Lamar RE-2</a:t>
                      </a:r>
                      <a:endParaRPr lang="en-US" sz="1200">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57150"/>
                      <a:r>
                        <a:rPr lang="en-US" sz="1200"/>
                        <a:t>Pritchett RE-3</a:t>
                      </a:r>
                      <a:endParaRPr lang="en-US" sz="1200">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57150"/>
                      <a:r>
                        <a:rPr lang="en-US" sz="1200"/>
                        <a:t>Weld County RE-1</a:t>
                      </a:r>
                      <a:endParaRPr lang="en-US" sz="1200">
                        <a:latin typeface="Roboto" panose="02000000000000000000" pitchFamily="2" charset="0"/>
                        <a:ea typeface="Roboto" panose="02000000000000000000" pitchFamily="2" charset="0"/>
                        <a:cs typeface="Roboto" panose="02000000000000000000" pitchFamily="2" charset="0"/>
                      </a:endParaRPr>
                    </a:p>
                  </a:txBody>
                  <a:tcPr marL="0" marR="0" marT="0" marB="0" anchor="ctr"/>
                </a:tc>
                <a:extLst>
                  <a:ext uri="{0D108BD9-81ED-4DB2-BD59-A6C34878D82A}">
                    <a16:rowId xmlns:a16="http://schemas.microsoft.com/office/drawing/2014/main" val="3297055427"/>
                  </a:ext>
                </a:extLst>
              </a:tr>
              <a:tr h="316175">
                <a:tc>
                  <a:txBody>
                    <a:bodyPr/>
                    <a:lstStyle/>
                    <a:p>
                      <a:pPr marL="57150"/>
                      <a:r>
                        <a:rPr lang="en-US" sz="1200" dirty="0">
                          <a:effectLst/>
                        </a:rPr>
                        <a:t>Branson RE-82</a:t>
                      </a:r>
                      <a:endParaRPr lang="en-US" sz="1200" dirty="0">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solidFill>
                      <a:srgbClr val="CCEAED"/>
                    </a:solidFill>
                  </a:tcPr>
                </a:tc>
                <a:tc>
                  <a:txBody>
                    <a:bodyPr/>
                    <a:lstStyle/>
                    <a:p>
                      <a:pPr marL="57150"/>
                      <a:r>
                        <a:rPr lang="en-US" sz="1200" dirty="0"/>
                        <a:t>East Otero R-1</a:t>
                      </a:r>
                      <a:endParaRPr lang="en-US" sz="1200" dirty="0">
                        <a:latin typeface="Roboto" panose="02000000000000000000" pitchFamily="2" charset="0"/>
                        <a:ea typeface="Roboto" panose="02000000000000000000" pitchFamily="2" charset="0"/>
                        <a:cs typeface="Roboto" panose="02000000000000000000" pitchFamily="2" charset="0"/>
                      </a:endParaRPr>
                    </a:p>
                  </a:txBody>
                  <a:tcPr marL="0" marR="0" marT="0" marB="0" anchor="ctr">
                    <a:solidFill>
                      <a:srgbClr val="CCEAED"/>
                    </a:solidFill>
                  </a:tcPr>
                </a:tc>
                <a:tc>
                  <a:txBody>
                    <a:bodyPr/>
                    <a:lstStyle/>
                    <a:p>
                      <a:pPr marL="57150"/>
                      <a:r>
                        <a:rPr lang="en-US" sz="1200" dirty="0"/>
                        <a:t>Lewis-Palmer 38</a:t>
                      </a:r>
                      <a:endParaRPr lang="en-US" sz="1200" dirty="0">
                        <a:latin typeface="Roboto" panose="02000000000000000000" pitchFamily="2" charset="0"/>
                        <a:ea typeface="Roboto" panose="02000000000000000000" pitchFamily="2" charset="0"/>
                        <a:cs typeface="Roboto" panose="02000000000000000000" pitchFamily="2" charset="0"/>
                      </a:endParaRPr>
                    </a:p>
                  </a:txBody>
                  <a:tcPr marL="0" marR="0" marT="0" marB="0" anchor="ctr">
                    <a:solidFill>
                      <a:srgbClr val="CCEAED"/>
                    </a:solidFill>
                  </a:tcPr>
                </a:tc>
                <a:tc>
                  <a:txBody>
                    <a:bodyPr/>
                    <a:lstStyle/>
                    <a:p>
                      <a:pPr marL="57150"/>
                      <a:r>
                        <a:rPr lang="en-US" sz="1200" dirty="0"/>
                        <a:t>Pueblo City 60</a:t>
                      </a:r>
                      <a:endParaRPr lang="en-US" sz="1200" dirty="0">
                        <a:latin typeface="Roboto" panose="02000000000000000000" pitchFamily="2" charset="0"/>
                        <a:ea typeface="Roboto" panose="02000000000000000000" pitchFamily="2" charset="0"/>
                        <a:cs typeface="Roboto" panose="02000000000000000000" pitchFamily="2" charset="0"/>
                      </a:endParaRPr>
                    </a:p>
                  </a:txBody>
                  <a:tcPr marL="0" marR="0" marT="0" marB="0" anchor="ctr">
                    <a:solidFill>
                      <a:srgbClr val="CCEAED"/>
                    </a:solidFill>
                  </a:tcPr>
                </a:tc>
                <a:tc>
                  <a:txBody>
                    <a:bodyPr/>
                    <a:lstStyle/>
                    <a:p>
                      <a:pPr marL="57150"/>
                      <a:r>
                        <a:rPr lang="en-US" sz="1200" dirty="0"/>
                        <a:t>Weld County RE-3(J)</a:t>
                      </a:r>
                      <a:endParaRPr lang="en-US" sz="1200" dirty="0">
                        <a:latin typeface="Roboto" panose="02000000000000000000" pitchFamily="2" charset="0"/>
                        <a:ea typeface="Roboto" panose="02000000000000000000" pitchFamily="2" charset="0"/>
                        <a:cs typeface="Roboto" panose="02000000000000000000" pitchFamily="2" charset="0"/>
                      </a:endParaRPr>
                    </a:p>
                  </a:txBody>
                  <a:tcPr marL="0" marR="0" marT="0" marB="0" anchor="ctr">
                    <a:solidFill>
                      <a:srgbClr val="CCEAED"/>
                    </a:solidFill>
                  </a:tcPr>
                </a:tc>
                <a:extLst>
                  <a:ext uri="{0D108BD9-81ED-4DB2-BD59-A6C34878D82A}">
                    <a16:rowId xmlns:a16="http://schemas.microsoft.com/office/drawing/2014/main" val="3282279755"/>
                  </a:ext>
                </a:extLst>
              </a:tr>
              <a:tr h="316175">
                <a:tc>
                  <a:txBody>
                    <a:bodyPr/>
                    <a:lstStyle/>
                    <a:p>
                      <a:pPr marL="57150"/>
                      <a:r>
                        <a:rPr lang="en-US" sz="1200">
                          <a:effectLst/>
                        </a:rPr>
                        <a:t>Centennial R-1</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57150"/>
                      <a:r>
                        <a:rPr lang="en-US" sz="1200"/>
                        <a:t>Ed reEnvisioned BOCES</a:t>
                      </a:r>
                      <a:endParaRPr lang="en-US" sz="1200">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57150"/>
                      <a:r>
                        <a:rPr lang="en-US" sz="1200"/>
                        <a:t>Littleton 6</a:t>
                      </a:r>
                      <a:endParaRPr lang="en-US" sz="1200">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57150"/>
                      <a:r>
                        <a:rPr lang="en-US" sz="1200"/>
                        <a:t>Pueblo County 70</a:t>
                      </a:r>
                      <a:endParaRPr lang="en-US" sz="1200">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57150"/>
                      <a:r>
                        <a:rPr lang="en-US" sz="1200"/>
                        <a:t>Weld RE-5J</a:t>
                      </a:r>
                      <a:endParaRPr lang="en-US" sz="1200">
                        <a:latin typeface="Roboto" panose="02000000000000000000" pitchFamily="2" charset="0"/>
                        <a:ea typeface="Roboto" panose="02000000000000000000" pitchFamily="2" charset="0"/>
                        <a:cs typeface="Roboto" panose="02000000000000000000" pitchFamily="2" charset="0"/>
                      </a:endParaRPr>
                    </a:p>
                  </a:txBody>
                  <a:tcPr marL="0" marR="0" marT="0" marB="0" anchor="ctr"/>
                </a:tc>
                <a:extLst>
                  <a:ext uri="{0D108BD9-81ED-4DB2-BD59-A6C34878D82A}">
                    <a16:rowId xmlns:a16="http://schemas.microsoft.com/office/drawing/2014/main" val="2186258299"/>
                  </a:ext>
                </a:extLst>
              </a:tr>
              <a:tr h="316175">
                <a:tc>
                  <a:txBody>
                    <a:bodyPr/>
                    <a:lstStyle/>
                    <a:p>
                      <a:pPr marL="57150"/>
                      <a:r>
                        <a:rPr lang="en-US" sz="1200" dirty="0">
                          <a:effectLst/>
                        </a:rPr>
                        <a:t>Charter School Institute</a:t>
                      </a:r>
                      <a:endParaRPr lang="en-US" sz="1200" dirty="0">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solidFill>
                      <a:srgbClr val="CCEAED"/>
                    </a:solidFill>
                  </a:tcPr>
                </a:tc>
                <a:tc>
                  <a:txBody>
                    <a:bodyPr/>
                    <a:lstStyle/>
                    <a:p>
                      <a:pPr marL="57150"/>
                      <a:r>
                        <a:rPr lang="en-US" sz="1200" dirty="0"/>
                        <a:t>Ellicott 22</a:t>
                      </a:r>
                      <a:endParaRPr lang="en-US" sz="1200" dirty="0">
                        <a:latin typeface="Roboto" panose="02000000000000000000" pitchFamily="2" charset="0"/>
                        <a:ea typeface="Roboto" panose="02000000000000000000" pitchFamily="2" charset="0"/>
                        <a:cs typeface="Roboto" panose="02000000000000000000" pitchFamily="2" charset="0"/>
                      </a:endParaRPr>
                    </a:p>
                  </a:txBody>
                  <a:tcPr marL="0" marR="0" marT="0" marB="0" anchor="ctr">
                    <a:solidFill>
                      <a:srgbClr val="CCEAED"/>
                    </a:solidFill>
                  </a:tcPr>
                </a:tc>
                <a:tc>
                  <a:txBody>
                    <a:bodyPr/>
                    <a:lstStyle/>
                    <a:p>
                      <a:pPr marL="57150"/>
                      <a:r>
                        <a:rPr lang="en-US" sz="1200" dirty="0"/>
                        <a:t>Manitou Springs 14</a:t>
                      </a:r>
                      <a:endParaRPr lang="en-US" sz="1200" dirty="0">
                        <a:latin typeface="Roboto" panose="02000000000000000000" pitchFamily="2" charset="0"/>
                        <a:ea typeface="Roboto" panose="02000000000000000000" pitchFamily="2" charset="0"/>
                        <a:cs typeface="Roboto" panose="02000000000000000000" pitchFamily="2" charset="0"/>
                      </a:endParaRPr>
                    </a:p>
                  </a:txBody>
                  <a:tcPr marL="0" marR="0" marT="0" marB="0" anchor="ctr">
                    <a:solidFill>
                      <a:srgbClr val="CCEAED"/>
                    </a:solidFill>
                  </a:tcPr>
                </a:tc>
                <a:tc>
                  <a:txBody>
                    <a:bodyPr/>
                    <a:lstStyle/>
                    <a:p>
                      <a:pPr marL="57150"/>
                      <a:r>
                        <a:rPr lang="en-US" sz="1200" dirty="0"/>
                        <a:t>Ridgway R-2</a:t>
                      </a:r>
                      <a:endParaRPr lang="en-US" sz="1200" dirty="0">
                        <a:latin typeface="Roboto" panose="02000000000000000000" pitchFamily="2" charset="0"/>
                        <a:ea typeface="Roboto" panose="02000000000000000000" pitchFamily="2" charset="0"/>
                        <a:cs typeface="Roboto" panose="02000000000000000000" pitchFamily="2" charset="0"/>
                      </a:endParaRPr>
                    </a:p>
                  </a:txBody>
                  <a:tcPr marL="0" marR="0" marT="0" marB="0" anchor="ctr">
                    <a:solidFill>
                      <a:srgbClr val="CCEAED"/>
                    </a:solidFill>
                  </a:tcPr>
                </a:tc>
                <a:tc>
                  <a:txBody>
                    <a:bodyPr/>
                    <a:lstStyle/>
                    <a:p>
                      <a:pPr marL="57150"/>
                      <a:r>
                        <a:rPr lang="en-US" sz="1200" dirty="0"/>
                        <a:t>Westminster Schools</a:t>
                      </a:r>
                      <a:endParaRPr lang="en-US" sz="1200" dirty="0">
                        <a:latin typeface="Roboto" panose="02000000000000000000" pitchFamily="2" charset="0"/>
                        <a:ea typeface="Roboto" panose="02000000000000000000" pitchFamily="2" charset="0"/>
                        <a:cs typeface="Roboto" panose="02000000000000000000" pitchFamily="2" charset="0"/>
                      </a:endParaRPr>
                    </a:p>
                  </a:txBody>
                  <a:tcPr marL="0" marR="0" marT="0" marB="0" anchor="ctr">
                    <a:solidFill>
                      <a:srgbClr val="CCEAED"/>
                    </a:solidFill>
                  </a:tcPr>
                </a:tc>
                <a:extLst>
                  <a:ext uri="{0D108BD9-81ED-4DB2-BD59-A6C34878D82A}">
                    <a16:rowId xmlns:a16="http://schemas.microsoft.com/office/drawing/2014/main" val="1374288849"/>
                  </a:ext>
                </a:extLst>
              </a:tr>
              <a:tr h="316175">
                <a:tc>
                  <a:txBody>
                    <a:bodyPr/>
                    <a:lstStyle/>
                    <a:p>
                      <a:pPr marL="57150"/>
                      <a:r>
                        <a:rPr lang="en-US" sz="1200">
                          <a:effectLst/>
                        </a:rPr>
                        <a:t>Cherry Creek 5</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57150"/>
                      <a:r>
                        <a:rPr lang="en-US" sz="1200">
                          <a:effectLst/>
                        </a:rPr>
                        <a:t>Estes Park R-3</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57150"/>
                      <a:r>
                        <a:rPr lang="en-US" sz="1200"/>
                        <a:t>Mapleton 1</a:t>
                      </a:r>
                      <a:endParaRPr lang="en-US" sz="1200">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57150"/>
                      <a:r>
                        <a:rPr lang="en-US" sz="1200"/>
                        <a:t>Roaring Fork RE-1</a:t>
                      </a:r>
                      <a:endParaRPr lang="en-US" sz="1200">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57150"/>
                      <a:r>
                        <a:rPr lang="en-US" sz="1200"/>
                        <a:t>Widefield 3</a:t>
                      </a:r>
                      <a:endParaRPr lang="en-US" sz="1200">
                        <a:latin typeface="Roboto" panose="02000000000000000000" pitchFamily="2" charset="0"/>
                        <a:ea typeface="Roboto" panose="02000000000000000000" pitchFamily="2" charset="0"/>
                        <a:cs typeface="Roboto" panose="02000000000000000000" pitchFamily="2" charset="0"/>
                      </a:endParaRPr>
                    </a:p>
                  </a:txBody>
                  <a:tcPr marL="0" marR="0" marT="0" marB="0" anchor="ctr"/>
                </a:tc>
                <a:extLst>
                  <a:ext uri="{0D108BD9-81ED-4DB2-BD59-A6C34878D82A}">
                    <a16:rowId xmlns:a16="http://schemas.microsoft.com/office/drawing/2014/main" val="1930582914"/>
                  </a:ext>
                </a:extLst>
              </a:tr>
              <a:tr h="316175">
                <a:tc>
                  <a:txBody>
                    <a:bodyPr/>
                    <a:lstStyle/>
                    <a:p>
                      <a:pPr marL="57150"/>
                      <a:r>
                        <a:rPr lang="en-US" sz="1200" dirty="0">
                          <a:effectLst/>
                        </a:rPr>
                        <a:t>Cheyenne Mountain 12</a:t>
                      </a:r>
                      <a:endParaRPr lang="en-US" sz="1200" dirty="0">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solidFill>
                      <a:srgbClr val="CCEAED"/>
                    </a:solidFill>
                  </a:tcPr>
                </a:tc>
                <a:tc>
                  <a:txBody>
                    <a:bodyPr/>
                    <a:lstStyle/>
                    <a:p>
                      <a:pPr marL="57150"/>
                      <a:r>
                        <a:rPr lang="en-US" sz="1200" dirty="0"/>
                        <a:t>Fountain 8</a:t>
                      </a:r>
                      <a:endParaRPr lang="en-US" sz="1200" dirty="0">
                        <a:latin typeface="Roboto" panose="02000000000000000000" pitchFamily="2" charset="0"/>
                        <a:ea typeface="Roboto" panose="02000000000000000000" pitchFamily="2" charset="0"/>
                        <a:cs typeface="Roboto" panose="02000000000000000000" pitchFamily="2" charset="0"/>
                      </a:endParaRPr>
                    </a:p>
                  </a:txBody>
                  <a:tcPr marL="0" marR="0" marT="0" marB="0" anchor="ctr">
                    <a:solidFill>
                      <a:srgbClr val="CCEAED"/>
                    </a:solidFill>
                  </a:tcPr>
                </a:tc>
                <a:tc>
                  <a:txBody>
                    <a:bodyPr/>
                    <a:lstStyle/>
                    <a:p>
                      <a:pPr marL="57150"/>
                      <a:r>
                        <a:rPr lang="en-US" sz="1200" dirty="0"/>
                        <a:t>Mesa County Valley 51</a:t>
                      </a:r>
                      <a:endParaRPr lang="en-US" sz="1200" dirty="0">
                        <a:latin typeface="Roboto" panose="02000000000000000000" pitchFamily="2" charset="0"/>
                        <a:ea typeface="Roboto" panose="02000000000000000000" pitchFamily="2" charset="0"/>
                        <a:cs typeface="Roboto" panose="02000000000000000000" pitchFamily="2" charset="0"/>
                      </a:endParaRPr>
                    </a:p>
                  </a:txBody>
                  <a:tcPr marL="0" marR="0" marT="0" marB="0" anchor="ctr">
                    <a:solidFill>
                      <a:srgbClr val="CCEAED"/>
                    </a:solidFill>
                  </a:tcPr>
                </a:tc>
                <a:tc>
                  <a:txBody>
                    <a:bodyPr/>
                    <a:lstStyle/>
                    <a:p>
                      <a:pPr marL="57150"/>
                      <a:r>
                        <a:rPr lang="en-US" sz="1200" dirty="0">
                          <a:effectLst/>
                        </a:rPr>
                        <a:t>Salida R-32-J</a:t>
                      </a:r>
                      <a:endParaRPr lang="en-US" sz="1200" dirty="0">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solidFill>
                      <a:srgbClr val="CCEAED"/>
                    </a:solidFill>
                  </a:tcPr>
                </a:tc>
                <a:tc>
                  <a:txBody>
                    <a:bodyPr/>
                    <a:lstStyle/>
                    <a:p>
                      <a:pPr marL="57150"/>
                      <a:r>
                        <a:rPr lang="en-US" sz="1200" dirty="0"/>
                        <a:t>Wiley RE-13 JT</a:t>
                      </a:r>
                      <a:endParaRPr lang="en-US" sz="1200" dirty="0">
                        <a:latin typeface="Roboto" panose="02000000000000000000" pitchFamily="2" charset="0"/>
                        <a:ea typeface="Roboto" panose="02000000000000000000" pitchFamily="2" charset="0"/>
                        <a:cs typeface="Roboto" panose="02000000000000000000" pitchFamily="2" charset="0"/>
                      </a:endParaRPr>
                    </a:p>
                  </a:txBody>
                  <a:tcPr marL="0" marR="0" marT="0" marB="0" anchor="ctr">
                    <a:solidFill>
                      <a:srgbClr val="CCEAED"/>
                    </a:solidFill>
                  </a:tcPr>
                </a:tc>
                <a:extLst>
                  <a:ext uri="{0D108BD9-81ED-4DB2-BD59-A6C34878D82A}">
                    <a16:rowId xmlns:a16="http://schemas.microsoft.com/office/drawing/2014/main" val="601781921"/>
                  </a:ext>
                </a:extLst>
              </a:tr>
              <a:tr h="316175">
                <a:tc>
                  <a:txBody>
                    <a:bodyPr/>
                    <a:lstStyle/>
                    <a:p>
                      <a:pPr marL="57150"/>
                      <a:r>
                        <a:rPr lang="en-US" sz="1200">
                          <a:effectLst/>
                        </a:rPr>
                        <a:t>Colorado Springs 11</a:t>
                      </a:r>
                      <a:endParaRPr lang="en-US" sz="1200">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57150"/>
                      <a:r>
                        <a:rPr lang="en-US" sz="1200" dirty="0"/>
                        <a:t>Fremont RE-2</a:t>
                      </a:r>
                      <a:endParaRPr lang="en-US" sz="1200" dirty="0">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57150"/>
                      <a:r>
                        <a:rPr lang="en-US" sz="1200" dirty="0"/>
                        <a:t>Moffat County RE-1</a:t>
                      </a:r>
                      <a:endParaRPr lang="en-US" sz="1200" dirty="0">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57150"/>
                      <a:r>
                        <a:rPr lang="en-US" sz="1200"/>
                        <a:t>Sangre De Cristo RE-22J</a:t>
                      </a:r>
                      <a:endParaRPr lang="en-US" sz="1200">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57150"/>
                      <a:r>
                        <a:rPr lang="en-US" sz="1200" dirty="0"/>
                        <a:t>Yuma 1</a:t>
                      </a:r>
                      <a:endParaRPr lang="en-US" sz="1200" dirty="0">
                        <a:latin typeface="Roboto" panose="02000000000000000000" pitchFamily="2" charset="0"/>
                        <a:ea typeface="Roboto" panose="02000000000000000000" pitchFamily="2" charset="0"/>
                        <a:cs typeface="Roboto" panose="02000000000000000000" pitchFamily="2" charset="0"/>
                      </a:endParaRPr>
                    </a:p>
                  </a:txBody>
                  <a:tcPr marL="0" marR="0" marT="0" marB="0" anchor="ctr"/>
                </a:tc>
                <a:extLst>
                  <a:ext uri="{0D108BD9-81ED-4DB2-BD59-A6C34878D82A}">
                    <a16:rowId xmlns:a16="http://schemas.microsoft.com/office/drawing/2014/main" val="2512914657"/>
                  </a:ext>
                </a:extLst>
              </a:tr>
            </a:tbl>
          </a:graphicData>
        </a:graphic>
      </p:graphicFrame>
      <p:sp>
        <p:nvSpPr>
          <p:cNvPr id="7" name="Slide Number Placeholder 3">
            <a:extLst>
              <a:ext uri="{FF2B5EF4-FFF2-40B4-BE49-F238E27FC236}">
                <a16:creationId xmlns:a16="http://schemas.microsoft.com/office/drawing/2014/main" id="{6C6C8C3D-5647-0EBF-08D9-2B6FA3A63CF9}"/>
              </a:ext>
            </a:extLst>
          </p:cNvPr>
          <p:cNvSpPr>
            <a:spLocks noGrp="1"/>
          </p:cNvSpPr>
          <p:nvPr>
            <p:ph type="sldNum" idx="12"/>
          </p:nvPr>
        </p:nvSpPr>
        <p:spPr/>
        <p:txBody>
          <a:bodyPr>
            <a:normAutofit/>
          </a:bodyPr>
          <a:lstStyle/>
          <a:p>
            <a:fld id="{C479D5F6-EDCB-402A-AC08-4943A1820E8F}" type="slidenum">
              <a:rPr lang="en-US" smtClean="0"/>
              <a:pPr/>
              <a:t>9</a:t>
            </a:fld>
            <a:endParaRPr lang="en-US" dirty="0"/>
          </a:p>
        </p:txBody>
      </p:sp>
    </p:spTree>
    <p:extLst>
      <p:ext uri="{BB962C8B-B14F-4D97-AF65-F5344CB8AC3E}">
        <p14:creationId xmlns:p14="http://schemas.microsoft.com/office/powerpoint/2010/main" val="18171597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459AB-8A7E-4BDA-98F3-EC54D8588494}"/>
              </a:ext>
            </a:extLst>
          </p:cNvPr>
          <p:cNvSpPr>
            <a:spLocks noGrp="1"/>
          </p:cNvSpPr>
          <p:nvPr>
            <p:ph type="title"/>
          </p:nvPr>
        </p:nvSpPr>
        <p:spPr/>
        <p:txBody>
          <a:bodyPr>
            <a:normAutofit/>
          </a:bodyPr>
          <a:lstStyle/>
          <a:p>
            <a:r>
              <a:rPr lang="en-US" sz="2800" dirty="0"/>
              <a:t>Accessibility Features and Accommodations</a:t>
            </a:r>
          </a:p>
        </p:txBody>
      </p:sp>
      <p:sp>
        <p:nvSpPr>
          <p:cNvPr id="3" name="Content Placeholder 2">
            <a:extLst>
              <a:ext uri="{FF2B5EF4-FFF2-40B4-BE49-F238E27FC236}">
                <a16:creationId xmlns:a16="http://schemas.microsoft.com/office/drawing/2014/main" id="{F3DE0895-CA66-4DD3-8E9A-AB502B12C315}"/>
              </a:ext>
            </a:extLst>
          </p:cNvPr>
          <p:cNvSpPr>
            <a:spLocks noGrp="1"/>
          </p:cNvSpPr>
          <p:nvPr>
            <p:ph type="body" idx="1"/>
          </p:nvPr>
        </p:nvSpPr>
        <p:spPr>
          <a:xfrm>
            <a:off x="311702" y="960305"/>
            <a:ext cx="8487741" cy="3226970"/>
          </a:xfrm>
        </p:spPr>
        <p:txBody>
          <a:bodyPr>
            <a:normAutofit/>
          </a:bodyPr>
          <a:lstStyle/>
          <a:p>
            <a:pPr marL="0" indent="0">
              <a:buClr>
                <a:prstClr val="black"/>
              </a:buClr>
              <a:buNone/>
              <a:defRPr/>
            </a:pPr>
            <a:r>
              <a:rPr lang="en-US" sz="1800" dirty="0">
                <a:solidFill>
                  <a:prstClr val="black"/>
                </a:solidFill>
              </a:rPr>
              <a:t>The following resources are available:</a:t>
            </a:r>
          </a:p>
          <a:p>
            <a:pPr marL="285750" indent="-285750">
              <a:buClr>
                <a:prstClr val="black"/>
              </a:buClr>
              <a:defRPr/>
            </a:pPr>
            <a:r>
              <a:rPr lang="en-US" sz="1800" dirty="0">
                <a:solidFill>
                  <a:prstClr val="black"/>
                </a:solidFill>
              </a:rPr>
              <a:t>Accommodations webinars</a:t>
            </a:r>
          </a:p>
          <a:p>
            <a:pPr marL="628650" lvl="1" indent="-285750">
              <a:buClr>
                <a:prstClr val="black"/>
              </a:buClr>
              <a:buFont typeface="Arial" panose="020B0604020202020204" pitchFamily="34" charset="0"/>
              <a:buChar char="•"/>
              <a:defRPr/>
            </a:pPr>
            <a:r>
              <a:rPr lang="en-US" sz="1800" dirty="0">
                <a:solidFill>
                  <a:prstClr val="black"/>
                </a:solidFill>
                <a:latin typeface="+mn-lt"/>
              </a:rPr>
              <a:t>Recording</a:t>
            </a:r>
          </a:p>
          <a:p>
            <a:pPr marL="628650" lvl="1" indent="-285750">
              <a:buClr>
                <a:prstClr val="black"/>
              </a:buClr>
              <a:buFont typeface="Arial" panose="020B0604020202020204" pitchFamily="34" charset="0"/>
              <a:buChar char="•"/>
              <a:defRPr/>
            </a:pPr>
            <a:r>
              <a:rPr lang="en-US" sz="1800" dirty="0">
                <a:solidFill>
                  <a:prstClr val="black"/>
                </a:solidFill>
                <a:latin typeface="+mn-lt"/>
              </a:rPr>
              <a:t>Slide deck</a:t>
            </a:r>
          </a:p>
          <a:p>
            <a:pPr marL="285750" indent="-285750">
              <a:buClr>
                <a:prstClr val="black"/>
              </a:buClr>
              <a:defRPr/>
            </a:pPr>
            <a:r>
              <a:rPr lang="en-US" sz="1800" dirty="0">
                <a:solidFill>
                  <a:prstClr val="black"/>
                </a:solidFill>
              </a:rPr>
              <a:t>Accommodations Crosswalk</a:t>
            </a:r>
          </a:p>
          <a:p>
            <a:pPr marL="285750" indent="-285750">
              <a:buClr>
                <a:prstClr val="black"/>
              </a:buClr>
              <a:defRPr/>
            </a:pPr>
            <a:r>
              <a:rPr lang="en-US" sz="1800" i="1" dirty="0">
                <a:solidFill>
                  <a:prstClr val="black"/>
                </a:solidFill>
              </a:rPr>
              <a:t>CMAS and CoAlt Procedures Manual Section 6.0</a:t>
            </a:r>
          </a:p>
          <a:p>
            <a:pPr marL="285750" indent="-285750">
              <a:buClr>
                <a:prstClr val="black"/>
              </a:buClr>
              <a:defRPr/>
            </a:pPr>
            <a:r>
              <a:rPr lang="en-US" sz="1800" dirty="0">
                <a:solidFill>
                  <a:prstClr val="black"/>
                </a:solidFill>
              </a:rPr>
              <a:t>UAR Documents</a:t>
            </a:r>
          </a:p>
          <a:p>
            <a:pPr marL="628650" lvl="1" indent="-285750">
              <a:buClr>
                <a:prstClr val="black"/>
              </a:buClr>
              <a:buFont typeface="Arial" panose="020B0604020202020204" pitchFamily="34" charset="0"/>
              <a:buChar char="•"/>
              <a:defRPr/>
            </a:pPr>
            <a:r>
              <a:rPr lang="en-US" sz="1800" dirty="0">
                <a:solidFill>
                  <a:prstClr val="black"/>
                </a:solidFill>
                <a:latin typeface="+mn-lt"/>
              </a:rPr>
              <a:t>Guidance</a:t>
            </a:r>
          </a:p>
          <a:p>
            <a:pPr marL="628650" lvl="1" indent="-285750">
              <a:buClr>
                <a:prstClr val="black"/>
              </a:buClr>
              <a:buFont typeface="Arial" panose="020B0604020202020204" pitchFamily="34" charset="0"/>
              <a:buChar char="•"/>
              <a:defRPr/>
            </a:pPr>
            <a:r>
              <a:rPr lang="en-US" sz="1800" dirty="0">
                <a:solidFill>
                  <a:prstClr val="black"/>
                </a:solidFill>
                <a:latin typeface="+mn-lt"/>
              </a:rPr>
              <a:t>Forms</a:t>
            </a:r>
            <a:endParaRPr lang="en-US" sz="1800" dirty="0"/>
          </a:p>
          <a:p>
            <a:endParaRPr lang="en-US" sz="1800" dirty="0"/>
          </a:p>
        </p:txBody>
      </p:sp>
      <p:sp>
        <p:nvSpPr>
          <p:cNvPr id="4" name="Slide Number Placeholder 3">
            <a:extLst>
              <a:ext uri="{FF2B5EF4-FFF2-40B4-BE49-F238E27FC236}">
                <a16:creationId xmlns:a16="http://schemas.microsoft.com/office/drawing/2014/main" id="{489283CD-AAE1-468E-8CD9-F1B3F62CFF9C}"/>
              </a:ext>
            </a:extLst>
          </p:cNvPr>
          <p:cNvSpPr>
            <a:spLocks noGrp="1"/>
          </p:cNvSpPr>
          <p:nvPr>
            <p:ph type="sldNum" idx="12"/>
          </p:nvPr>
        </p:nvSpPr>
        <p:spPr/>
        <p:txBody>
          <a:bodyPr>
            <a:normAutofit/>
          </a:bodyPr>
          <a:lstStyle/>
          <a:p>
            <a:fld id="{C479D5F6-EDCB-402A-AC08-4943A1820E8F}" type="slidenum">
              <a:rPr lang="en-US" smtClean="0"/>
              <a:pPr/>
              <a:t>90</a:t>
            </a:fld>
            <a:endParaRPr lang="en-US" dirty="0"/>
          </a:p>
        </p:txBody>
      </p:sp>
      <p:sp>
        <p:nvSpPr>
          <p:cNvPr id="7" name="Diagonal Stripe 6">
            <a:hlinkClick r:id="rId2"/>
            <a:extLst>
              <a:ext uri="{FF2B5EF4-FFF2-40B4-BE49-F238E27FC236}">
                <a16:creationId xmlns:a16="http://schemas.microsoft.com/office/drawing/2014/main" id="{3514D44E-D255-7BE4-0BB8-F5F4D19B68FB}"/>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000" b="1" kern="0" dirty="0">
                <a:solidFill>
                  <a:prstClr val="black"/>
                </a:solidFill>
                <a:latin typeface="+mn-lt"/>
                <a:ea typeface="Roboto" panose="02000000000000000000" pitchFamily="2" charset="0"/>
                <a:cs typeface="Roboto" panose="02000000000000000000" pitchFamily="2" charset="0"/>
              </a:rPr>
              <a:t>Accommodations Training</a:t>
            </a:r>
          </a:p>
        </p:txBody>
      </p:sp>
    </p:spTree>
    <p:extLst>
      <p:ext uri="{BB962C8B-B14F-4D97-AF65-F5344CB8AC3E}">
        <p14:creationId xmlns:p14="http://schemas.microsoft.com/office/powerpoint/2010/main" val="2273147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6277D4C-76D4-4547-A8D7-531FB91EFE25}"/>
              </a:ext>
            </a:extLst>
          </p:cNvPr>
          <p:cNvGrpSpPr/>
          <p:nvPr/>
        </p:nvGrpSpPr>
        <p:grpSpPr>
          <a:xfrm rot="10800000">
            <a:off x="1126502" y="136440"/>
            <a:ext cx="6672927" cy="4991804"/>
            <a:chOff x="82997" y="-25070"/>
            <a:chExt cx="8897236" cy="6655739"/>
          </a:xfrm>
        </p:grpSpPr>
        <p:sp>
          <p:nvSpPr>
            <p:cNvPr id="2" name="Isosceles Triangle 1">
              <a:extLst>
                <a:ext uri="{FF2B5EF4-FFF2-40B4-BE49-F238E27FC236}">
                  <a16:creationId xmlns:a16="http://schemas.microsoft.com/office/drawing/2014/main" id="{FAE3FF24-7602-4CDC-A031-E5881E3B1F90}"/>
                </a:ext>
              </a:extLst>
            </p:cNvPr>
            <p:cNvSpPr/>
            <p:nvPr/>
          </p:nvSpPr>
          <p:spPr>
            <a:xfrm>
              <a:off x="931491" y="358922"/>
              <a:ext cx="6802453" cy="6271747"/>
            </a:xfrm>
            <a:prstGeom prst="triangle">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defTabSz="342900"/>
              <a:endParaRPr lang="en-US" sz="1050" dirty="0">
                <a:solidFill>
                  <a:schemeClr val="tx1"/>
                </a:solidFill>
              </a:endParaRPr>
            </a:p>
          </p:txBody>
        </p:sp>
        <p:cxnSp>
          <p:nvCxnSpPr>
            <p:cNvPr id="3" name="Straight Connector 2">
              <a:extLst>
                <a:ext uri="{FF2B5EF4-FFF2-40B4-BE49-F238E27FC236}">
                  <a16:creationId xmlns:a16="http://schemas.microsoft.com/office/drawing/2014/main" id="{8EB15D9D-E931-463F-958D-082D4F908651}"/>
                </a:ext>
              </a:extLst>
            </p:cNvPr>
            <p:cNvCxnSpPr/>
            <p:nvPr/>
          </p:nvCxnSpPr>
          <p:spPr>
            <a:xfrm>
              <a:off x="3670419" y="1713011"/>
              <a:ext cx="1363054" cy="0"/>
            </a:xfrm>
            <a:prstGeom prst="line">
              <a:avLst/>
            </a:prstGeom>
            <a:ln w="28575">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4" name="Straight Connector 3">
              <a:extLst>
                <a:ext uri="{FF2B5EF4-FFF2-40B4-BE49-F238E27FC236}">
                  <a16:creationId xmlns:a16="http://schemas.microsoft.com/office/drawing/2014/main" id="{299EBB5C-D228-4438-9678-5CD0E86AD3EA}"/>
                </a:ext>
              </a:extLst>
            </p:cNvPr>
            <p:cNvCxnSpPr/>
            <p:nvPr/>
          </p:nvCxnSpPr>
          <p:spPr>
            <a:xfrm>
              <a:off x="3031621" y="2683379"/>
              <a:ext cx="2585102" cy="17092"/>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5E6BAA4-588F-4BDC-90AA-6CF68621BE45}"/>
                </a:ext>
              </a:extLst>
            </p:cNvPr>
            <p:cNvCxnSpPr/>
            <p:nvPr/>
          </p:nvCxnSpPr>
          <p:spPr>
            <a:xfrm>
              <a:off x="2434442" y="3828348"/>
              <a:ext cx="3764477" cy="20385"/>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0A64DF3-6EF5-417E-B679-639A74CEADD1}"/>
                </a:ext>
              </a:extLst>
            </p:cNvPr>
            <p:cNvSpPr txBox="1"/>
            <p:nvPr/>
          </p:nvSpPr>
          <p:spPr>
            <a:xfrm rot="10800000">
              <a:off x="3394924" y="5380258"/>
              <a:ext cx="1982624" cy="984885"/>
            </a:xfrm>
            <a:prstGeom prst="rect">
              <a:avLst/>
            </a:prstGeom>
            <a:noFill/>
          </p:spPr>
          <p:txBody>
            <a:bodyPr wrap="square" rtlCol="0">
              <a:spAutoFit/>
            </a:bodyPr>
            <a:lstStyle/>
            <a:p>
              <a:pPr algn="ctr" defTabSz="342900"/>
              <a:r>
                <a:rPr lang="en-US" sz="2100" dirty="0">
                  <a:solidFill>
                    <a:schemeClr val="tx1"/>
                  </a:solidFill>
                </a:rPr>
                <a:t>All Students</a:t>
              </a:r>
            </a:p>
          </p:txBody>
        </p:sp>
        <p:sp>
          <p:nvSpPr>
            <p:cNvPr id="7" name="TextBox 6">
              <a:extLst>
                <a:ext uri="{FF2B5EF4-FFF2-40B4-BE49-F238E27FC236}">
                  <a16:creationId xmlns:a16="http://schemas.microsoft.com/office/drawing/2014/main" id="{65899F73-57A0-4FFB-85B6-AAD2B038E743}"/>
                </a:ext>
              </a:extLst>
            </p:cNvPr>
            <p:cNvSpPr txBox="1"/>
            <p:nvPr/>
          </p:nvSpPr>
          <p:spPr>
            <a:xfrm rot="10800000">
              <a:off x="3332860" y="1082102"/>
              <a:ext cx="1982624" cy="553997"/>
            </a:xfrm>
            <a:prstGeom prst="rect">
              <a:avLst/>
            </a:prstGeom>
            <a:noFill/>
          </p:spPr>
          <p:txBody>
            <a:bodyPr wrap="square" rtlCol="0">
              <a:spAutoFit/>
            </a:bodyPr>
            <a:lstStyle/>
            <a:p>
              <a:pPr algn="ctr" defTabSz="342900"/>
              <a:r>
                <a:rPr lang="en-US" sz="2100" dirty="0">
                  <a:solidFill>
                    <a:schemeClr val="tx1"/>
                  </a:solidFill>
                </a:rPr>
                <a:t>UARs</a:t>
              </a:r>
            </a:p>
          </p:txBody>
        </p:sp>
        <p:sp>
          <p:nvSpPr>
            <p:cNvPr id="8" name="TextBox 7">
              <a:extLst>
                <a:ext uri="{FF2B5EF4-FFF2-40B4-BE49-F238E27FC236}">
                  <a16:creationId xmlns:a16="http://schemas.microsoft.com/office/drawing/2014/main" id="{3962C854-6D51-4226-A7CA-4DD015595948}"/>
                </a:ext>
              </a:extLst>
            </p:cNvPr>
            <p:cNvSpPr txBox="1"/>
            <p:nvPr/>
          </p:nvSpPr>
          <p:spPr>
            <a:xfrm rot="10800000">
              <a:off x="3145921" y="2032150"/>
              <a:ext cx="2356501" cy="430887"/>
            </a:xfrm>
            <a:prstGeom prst="rect">
              <a:avLst/>
            </a:prstGeom>
            <a:noFill/>
          </p:spPr>
          <p:txBody>
            <a:bodyPr wrap="square" rtlCol="0">
              <a:spAutoFit/>
            </a:bodyPr>
            <a:lstStyle/>
            <a:p>
              <a:pPr algn="ctr" defTabSz="342900"/>
              <a:r>
                <a:rPr lang="en-US" sz="1500" dirty="0">
                  <a:solidFill>
                    <a:schemeClr val="tx1"/>
                  </a:solidFill>
                </a:rPr>
                <a:t>Accommodations</a:t>
              </a:r>
            </a:p>
          </p:txBody>
        </p:sp>
        <p:sp>
          <p:nvSpPr>
            <p:cNvPr id="9" name="TextBox 8">
              <a:extLst>
                <a:ext uri="{FF2B5EF4-FFF2-40B4-BE49-F238E27FC236}">
                  <a16:creationId xmlns:a16="http://schemas.microsoft.com/office/drawing/2014/main" id="{7E88273A-F0CC-47E0-B6A9-10E537B0A36E}"/>
                </a:ext>
              </a:extLst>
            </p:cNvPr>
            <p:cNvSpPr txBox="1"/>
            <p:nvPr/>
          </p:nvSpPr>
          <p:spPr>
            <a:xfrm rot="10800000">
              <a:off x="3231388" y="2755417"/>
              <a:ext cx="2241116" cy="984885"/>
            </a:xfrm>
            <a:prstGeom prst="rect">
              <a:avLst/>
            </a:prstGeom>
            <a:noFill/>
          </p:spPr>
          <p:txBody>
            <a:bodyPr wrap="square" rtlCol="0">
              <a:spAutoFit/>
            </a:bodyPr>
            <a:lstStyle/>
            <a:p>
              <a:pPr algn="ctr" defTabSz="342900"/>
              <a:r>
                <a:rPr lang="en-US" sz="2100" dirty="0">
                  <a:solidFill>
                    <a:schemeClr val="tx1"/>
                  </a:solidFill>
                </a:rPr>
                <a:t>Accessibility Features</a:t>
              </a:r>
            </a:p>
          </p:txBody>
        </p:sp>
        <p:sp>
          <p:nvSpPr>
            <p:cNvPr id="10" name="TextBox 9">
              <a:extLst>
                <a:ext uri="{FF2B5EF4-FFF2-40B4-BE49-F238E27FC236}">
                  <a16:creationId xmlns:a16="http://schemas.microsoft.com/office/drawing/2014/main" id="{F956A884-83FE-4B27-9973-CCDCF9AFE21A}"/>
                </a:ext>
              </a:extLst>
            </p:cNvPr>
            <p:cNvSpPr txBox="1"/>
            <p:nvPr/>
          </p:nvSpPr>
          <p:spPr>
            <a:xfrm rot="10800000">
              <a:off x="2968613" y="3973736"/>
              <a:ext cx="2835245" cy="984885"/>
            </a:xfrm>
            <a:prstGeom prst="rect">
              <a:avLst/>
            </a:prstGeom>
            <a:noFill/>
          </p:spPr>
          <p:txBody>
            <a:bodyPr wrap="square" rtlCol="0">
              <a:spAutoFit/>
            </a:bodyPr>
            <a:lstStyle/>
            <a:p>
              <a:pPr algn="ctr" defTabSz="342900"/>
              <a:r>
                <a:rPr lang="en-US" sz="2100" dirty="0">
                  <a:solidFill>
                    <a:schemeClr val="tx1"/>
                  </a:solidFill>
                </a:rPr>
                <a:t>Administrative Considerations</a:t>
              </a:r>
            </a:p>
          </p:txBody>
        </p:sp>
        <p:cxnSp>
          <p:nvCxnSpPr>
            <p:cNvPr id="11" name="Straight Arrow Connector 10">
              <a:extLst>
                <a:ext uri="{FF2B5EF4-FFF2-40B4-BE49-F238E27FC236}">
                  <a16:creationId xmlns:a16="http://schemas.microsoft.com/office/drawing/2014/main" id="{79D801BD-EC9B-419D-B9D2-494AF4C02C13}"/>
                </a:ext>
              </a:extLst>
            </p:cNvPr>
            <p:cNvCxnSpPr/>
            <p:nvPr/>
          </p:nvCxnSpPr>
          <p:spPr>
            <a:xfrm>
              <a:off x="2294546" y="2313175"/>
              <a:ext cx="918670" cy="855"/>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11023BB-78A6-412C-8033-C6209FCC5CFE}"/>
                </a:ext>
              </a:extLst>
            </p:cNvPr>
            <p:cNvSpPr txBox="1"/>
            <p:nvPr/>
          </p:nvSpPr>
          <p:spPr>
            <a:xfrm rot="10800000">
              <a:off x="82997" y="1713011"/>
              <a:ext cx="2206057" cy="1600439"/>
            </a:xfrm>
            <a:prstGeom prst="rect">
              <a:avLst/>
            </a:prstGeom>
            <a:noFill/>
          </p:spPr>
          <p:txBody>
            <a:bodyPr wrap="square" rtlCol="0">
              <a:spAutoFit/>
            </a:bodyPr>
            <a:lstStyle/>
            <a:p>
              <a:pPr algn="ctr" defTabSz="342900"/>
              <a:r>
                <a:rPr lang="en-US" sz="1800" dirty="0">
                  <a:solidFill>
                    <a:schemeClr val="tx1"/>
                  </a:solidFill>
                  <a:latin typeface="+mn-lt"/>
                </a:rPr>
                <a:t>Students </a:t>
              </a:r>
              <a:r>
                <a:rPr lang="en-US" sz="1800" b="1" i="1" u="sng" dirty="0">
                  <a:solidFill>
                    <a:schemeClr val="tx1"/>
                  </a:solidFill>
                  <a:latin typeface="+mn-lt"/>
                </a:rPr>
                <a:t>must</a:t>
              </a:r>
              <a:r>
                <a:rPr lang="en-US" sz="1800" b="1" i="1" dirty="0">
                  <a:solidFill>
                    <a:schemeClr val="tx1"/>
                  </a:solidFill>
                  <a:latin typeface="+mn-lt"/>
                </a:rPr>
                <a:t> </a:t>
              </a:r>
              <a:r>
                <a:rPr lang="en-US" sz="1800" dirty="0">
                  <a:solidFill>
                    <a:schemeClr val="tx1"/>
                  </a:solidFill>
                  <a:latin typeface="+mn-lt"/>
                </a:rPr>
                <a:t>have an active IEP/504/MLP</a:t>
              </a:r>
            </a:p>
          </p:txBody>
        </p:sp>
        <p:sp>
          <p:nvSpPr>
            <p:cNvPr id="13" name="TextBox 12">
              <a:extLst>
                <a:ext uri="{FF2B5EF4-FFF2-40B4-BE49-F238E27FC236}">
                  <a16:creationId xmlns:a16="http://schemas.microsoft.com/office/drawing/2014/main" id="{EB629DF9-CF31-49D1-89CF-7F0A615DFEC7}"/>
                </a:ext>
              </a:extLst>
            </p:cNvPr>
            <p:cNvSpPr txBox="1"/>
            <p:nvPr/>
          </p:nvSpPr>
          <p:spPr>
            <a:xfrm rot="10800000">
              <a:off x="6819544" y="2473141"/>
              <a:ext cx="2160689" cy="2339101"/>
            </a:xfrm>
            <a:prstGeom prst="rect">
              <a:avLst/>
            </a:prstGeom>
            <a:noFill/>
          </p:spPr>
          <p:txBody>
            <a:bodyPr wrap="square" rtlCol="0">
              <a:spAutoFit/>
            </a:bodyPr>
            <a:lstStyle/>
            <a:p>
              <a:pPr algn="ctr" defTabSz="342900"/>
              <a:r>
                <a:rPr lang="en-US" sz="1800" b="1" i="1" u="sng" dirty="0">
                  <a:solidFill>
                    <a:schemeClr val="tx1"/>
                  </a:solidFill>
                </a:rPr>
                <a:t>May</a:t>
              </a:r>
              <a:r>
                <a:rPr lang="en-US" sz="1800" b="1" i="1" dirty="0">
                  <a:solidFill>
                    <a:schemeClr val="tx1"/>
                  </a:solidFill>
                </a:rPr>
                <a:t> </a:t>
              </a:r>
              <a:r>
                <a:rPr lang="en-US" sz="1800" dirty="0">
                  <a:solidFill>
                    <a:schemeClr val="tx1"/>
                  </a:solidFill>
                </a:rPr>
                <a:t>include students with active IEP/504/MLP (but not required)</a:t>
              </a:r>
            </a:p>
          </p:txBody>
        </p:sp>
        <p:cxnSp>
          <p:nvCxnSpPr>
            <p:cNvPr id="14" name="Straight Arrow Connector 13">
              <a:extLst>
                <a:ext uri="{FF2B5EF4-FFF2-40B4-BE49-F238E27FC236}">
                  <a16:creationId xmlns:a16="http://schemas.microsoft.com/office/drawing/2014/main" id="{63DA8A11-50A5-4F22-A893-135CC4D2295F}"/>
                </a:ext>
              </a:extLst>
            </p:cNvPr>
            <p:cNvCxnSpPr/>
            <p:nvPr/>
          </p:nvCxnSpPr>
          <p:spPr>
            <a:xfrm flipH="1" flipV="1">
              <a:off x="5964196" y="3263248"/>
              <a:ext cx="921253" cy="240093"/>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53BD072-A175-41CC-BBEF-DFA2BB90B336}"/>
                </a:ext>
              </a:extLst>
            </p:cNvPr>
            <p:cNvCxnSpPr/>
            <p:nvPr/>
          </p:nvCxnSpPr>
          <p:spPr>
            <a:xfrm flipH="1">
              <a:off x="6461683" y="3503341"/>
              <a:ext cx="415529" cy="671569"/>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05F1F2E-4EF4-4F41-9151-1D567742944A}"/>
                </a:ext>
              </a:extLst>
            </p:cNvPr>
            <p:cNvSpPr txBox="1"/>
            <p:nvPr/>
          </p:nvSpPr>
          <p:spPr>
            <a:xfrm rot="10800000">
              <a:off x="5472504" y="-25070"/>
              <a:ext cx="3507729" cy="2339101"/>
            </a:xfrm>
            <a:prstGeom prst="rect">
              <a:avLst/>
            </a:prstGeom>
            <a:noFill/>
          </p:spPr>
          <p:txBody>
            <a:bodyPr wrap="square" rtlCol="0">
              <a:spAutoFit/>
            </a:bodyPr>
            <a:lstStyle/>
            <a:p>
              <a:pPr algn="ctr" defTabSz="342900"/>
              <a:r>
                <a:rPr lang="en-US" sz="1800" dirty="0">
                  <a:solidFill>
                    <a:schemeClr val="tx1"/>
                  </a:solidFill>
                </a:rPr>
                <a:t>For Unique Accommodation Requests, students </a:t>
              </a:r>
              <a:r>
                <a:rPr lang="en-US" sz="1800" b="1" i="1" u="sng" dirty="0">
                  <a:solidFill>
                    <a:schemeClr val="tx1"/>
                  </a:solidFill>
                </a:rPr>
                <a:t>must</a:t>
              </a:r>
              <a:r>
                <a:rPr lang="en-US" sz="1800" b="1" i="1" dirty="0">
                  <a:solidFill>
                    <a:schemeClr val="tx1"/>
                  </a:solidFill>
                </a:rPr>
                <a:t> </a:t>
              </a:r>
              <a:r>
                <a:rPr lang="en-US" sz="1800" dirty="0">
                  <a:solidFill>
                    <a:schemeClr val="tx1"/>
                  </a:solidFill>
                </a:rPr>
                <a:t>have an active IEP or 504 and receive CDE approval</a:t>
              </a:r>
            </a:p>
          </p:txBody>
        </p:sp>
        <p:cxnSp>
          <p:nvCxnSpPr>
            <p:cNvPr id="17" name="Straight Arrow Connector 16">
              <a:extLst>
                <a:ext uri="{FF2B5EF4-FFF2-40B4-BE49-F238E27FC236}">
                  <a16:creationId xmlns:a16="http://schemas.microsoft.com/office/drawing/2014/main" id="{E8F504A4-6F2A-440D-8F4C-FDAB7F28A8A9}"/>
                </a:ext>
              </a:extLst>
            </p:cNvPr>
            <p:cNvCxnSpPr/>
            <p:nvPr/>
          </p:nvCxnSpPr>
          <p:spPr>
            <a:xfrm flipH="1">
              <a:off x="4865582" y="993710"/>
              <a:ext cx="834096" cy="243133"/>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7D18F64-D4D6-4A02-A6F6-9FA8DBB07710}"/>
                </a:ext>
              </a:extLst>
            </p:cNvPr>
            <p:cNvCxnSpPr/>
            <p:nvPr/>
          </p:nvCxnSpPr>
          <p:spPr>
            <a:xfrm>
              <a:off x="1757548" y="5083624"/>
              <a:ext cx="5153891" cy="0"/>
            </a:xfrm>
            <a:prstGeom prst="line">
              <a:avLst/>
            </a:prstGeom>
            <a:ln w="28575">
              <a:solidFill>
                <a:schemeClr val="accent4"/>
              </a:solidFill>
            </a:ln>
          </p:spPr>
          <p:style>
            <a:lnRef idx="1">
              <a:schemeClr val="accent2"/>
            </a:lnRef>
            <a:fillRef idx="0">
              <a:schemeClr val="accent2"/>
            </a:fillRef>
            <a:effectRef idx="0">
              <a:schemeClr val="accent2"/>
            </a:effectRef>
            <a:fontRef idx="minor">
              <a:schemeClr val="tx1"/>
            </a:fontRef>
          </p:style>
        </p:cxnSp>
      </p:grpSp>
      <p:sp>
        <p:nvSpPr>
          <p:cNvPr id="24" name="Slide Number Placeholder 23">
            <a:extLst>
              <a:ext uri="{FF2B5EF4-FFF2-40B4-BE49-F238E27FC236}">
                <a16:creationId xmlns:a16="http://schemas.microsoft.com/office/drawing/2014/main" id="{5F0C9D59-06A7-30D4-7126-3719E1D556E6}"/>
              </a:ext>
            </a:extLst>
          </p:cNvPr>
          <p:cNvSpPr>
            <a:spLocks noGrp="1"/>
          </p:cNvSpPr>
          <p:nvPr>
            <p:ph type="sldNum" idx="12"/>
          </p:nvPr>
        </p:nvSpPr>
        <p:spPr/>
        <p:txBody>
          <a:bodyPr/>
          <a:lstStyle/>
          <a:p>
            <a:fld id="{00000000-1234-1234-1234-123412341234}" type="slidenum">
              <a:rPr lang="en" smtClean="0"/>
              <a:pPr/>
              <a:t>91</a:t>
            </a:fld>
            <a:endParaRPr lang="en"/>
          </a:p>
        </p:txBody>
      </p:sp>
      <p:sp>
        <p:nvSpPr>
          <p:cNvPr id="20" name="Title 19">
            <a:extLst>
              <a:ext uri="{FF2B5EF4-FFF2-40B4-BE49-F238E27FC236}">
                <a16:creationId xmlns:a16="http://schemas.microsoft.com/office/drawing/2014/main" id="{829F2D9C-B97C-2E3F-3279-0F3C71118F09}"/>
              </a:ext>
            </a:extLst>
          </p:cNvPr>
          <p:cNvSpPr>
            <a:spLocks noGrp="1"/>
          </p:cNvSpPr>
          <p:nvPr>
            <p:ph type="title"/>
          </p:nvPr>
        </p:nvSpPr>
        <p:spPr>
          <a:xfrm>
            <a:off x="311702" y="-741300"/>
            <a:ext cx="7167900" cy="741300"/>
          </a:xfrm>
        </p:spPr>
        <p:txBody>
          <a:bodyPr spcFirstLastPara="1" wrap="square" lIns="0" tIns="0" rIns="0" bIns="0" anchor="b" anchorCtr="0">
            <a:noAutofit/>
          </a:bodyPr>
          <a:lstStyle/>
          <a:p>
            <a:r>
              <a:rPr lang="en-US" sz="2800" dirty="0">
                <a:latin typeface="+mn-lt"/>
              </a:rPr>
              <a:t>Accommodations Pyramid</a:t>
            </a:r>
          </a:p>
        </p:txBody>
      </p:sp>
    </p:spTree>
    <p:extLst>
      <p:ext uri="{BB962C8B-B14F-4D97-AF65-F5344CB8AC3E}">
        <p14:creationId xmlns:p14="http://schemas.microsoft.com/office/powerpoint/2010/main" val="16484921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0FE6D-9CDF-47B4-8436-55A22E0CB22A}"/>
              </a:ext>
            </a:extLst>
          </p:cNvPr>
          <p:cNvSpPr>
            <a:spLocks noGrp="1"/>
          </p:cNvSpPr>
          <p:nvPr>
            <p:ph type="title"/>
          </p:nvPr>
        </p:nvSpPr>
        <p:spPr/>
        <p:txBody>
          <a:bodyPr>
            <a:normAutofit/>
          </a:bodyPr>
          <a:lstStyle/>
          <a:p>
            <a:r>
              <a:rPr lang="en-US" sz="2800" dirty="0"/>
              <a:t>Administrative Considerations</a:t>
            </a:r>
          </a:p>
        </p:txBody>
      </p:sp>
      <p:sp>
        <p:nvSpPr>
          <p:cNvPr id="3" name="Content Placeholder 2">
            <a:extLst>
              <a:ext uri="{FF2B5EF4-FFF2-40B4-BE49-F238E27FC236}">
                <a16:creationId xmlns:a16="http://schemas.microsoft.com/office/drawing/2014/main" id="{15E6826C-4BC2-481B-9F99-4EF02998CC0E}"/>
              </a:ext>
            </a:extLst>
          </p:cNvPr>
          <p:cNvSpPr>
            <a:spLocks noGrp="1"/>
          </p:cNvSpPr>
          <p:nvPr>
            <p:ph type="body" idx="1"/>
          </p:nvPr>
        </p:nvSpPr>
        <p:spPr>
          <a:xfrm>
            <a:off x="311702" y="1000369"/>
            <a:ext cx="8487741" cy="3186906"/>
          </a:xfrm>
        </p:spPr>
        <p:txBody>
          <a:bodyPr>
            <a:noAutofit/>
          </a:bodyPr>
          <a:lstStyle/>
          <a:p>
            <a:pPr marL="0" indent="0">
              <a:buNone/>
              <a:defRPr/>
            </a:pPr>
            <a:r>
              <a:rPr lang="en-US" sz="1800" dirty="0">
                <a:solidFill>
                  <a:sysClr val="windowText" lastClr="000000"/>
                </a:solidFill>
              </a:rPr>
              <a:t>Changes to the conditions of testing are available to any student who may benefit:</a:t>
            </a:r>
          </a:p>
          <a:p>
            <a:pPr>
              <a:defRPr/>
            </a:pPr>
            <a:r>
              <a:rPr lang="en-US" sz="1800" dirty="0">
                <a:solidFill>
                  <a:sysClr val="windowText" lastClr="000000"/>
                </a:solidFill>
              </a:rPr>
              <a:t>Adaptive and specialized equipment or furniture</a:t>
            </a:r>
          </a:p>
          <a:p>
            <a:pPr>
              <a:defRPr/>
            </a:pPr>
            <a:r>
              <a:rPr lang="en-US" sz="1800" dirty="0">
                <a:solidFill>
                  <a:sysClr val="windowText" lastClr="000000"/>
                </a:solidFill>
              </a:rPr>
              <a:t>Frequent breaks (do not stop the clock)</a:t>
            </a:r>
          </a:p>
          <a:p>
            <a:pPr>
              <a:defRPr/>
            </a:pPr>
            <a:r>
              <a:rPr lang="en-US" sz="1800" dirty="0">
                <a:solidFill>
                  <a:sysClr val="windowText" lastClr="000000"/>
                </a:solidFill>
              </a:rPr>
              <a:t>Noise buffers/headphones </a:t>
            </a:r>
          </a:p>
          <a:p>
            <a:pPr>
              <a:defRPr/>
            </a:pPr>
            <a:r>
              <a:rPr lang="en-US" sz="1800" dirty="0">
                <a:solidFill>
                  <a:sysClr val="windowText" lastClr="000000"/>
                </a:solidFill>
              </a:rPr>
              <a:t>Small group testing</a:t>
            </a:r>
          </a:p>
          <a:p>
            <a:pPr>
              <a:defRPr/>
            </a:pPr>
            <a:r>
              <a:rPr lang="en-US" sz="1800" dirty="0">
                <a:solidFill>
                  <a:sysClr val="windowText" lastClr="000000"/>
                </a:solidFill>
              </a:rPr>
              <a:t>Specified, separate, or alternate area or seating</a:t>
            </a:r>
          </a:p>
          <a:p>
            <a:pPr>
              <a:defRPr/>
            </a:pPr>
            <a:r>
              <a:rPr lang="en-US" sz="1800" dirty="0">
                <a:solidFill>
                  <a:sysClr val="windowText" lastClr="000000"/>
                </a:solidFill>
              </a:rPr>
              <a:t>Time of day</a:t>
            </a:r>
          </a:p>
          <a:p>
            <a:pPr>
              <a:defRPr/>
            </a:pPr>
            <a:endParaRPr lang="en-US" sz="1800" dirty="0">
              <a:solidFill>
                <a:sysClr val="windowText" lastClr="000000"/>
              </a:solidFill>
            </a:endParaRPr>
          </a:p>
          <a:p>
            <a:pPr marL="0" indent="0">
              <a:buNone/>
              <a:defRPr/>
            </a:pPr>
            <a:r>
              <a:rPr lang="en-US" sz="1800" dirty="0">
                <a:solidFill>
                  <a:sysClr val="windowText" lastClr="000000"/>
                </a:solidFill>
              </a:rPr>
              <a:t>Administrative considerations are available as long as test security is not compromised and testing environment requirements are met.</a:t>
            </a:r>
          </a:p>
          <a:p>
            <a:pPr marL="0" lvl="1" indent="0">
              <a:buNone/>
              <a:defRPr/>
            </a:pPr>
            <a:endParaRPr lang="en-US" sz="1800" dirty="0">
              <a:solidFill>
                <a:sysClr val="windowText" lastClr="000000"/>
              </a:solidFill>
              <a:latin typeface="+mn-lt"/>
            </a:endParaRPr>
          </a:p>
        </p:txBody>
      </p:sp>
      <p:sp>
        <p:nvSpPr>
          <p:cNvPr id="5" name="Title 4">
            <a:extLst>
              <a:ext uri="{FF2B5EF4-FFF2-40B4-BE49-F238E27FC236}">
                <a16:creationId xmlns:a16="http://schemas.microsoft.com/office/drawing/2014/main" id="{DC81322D-697C-E175-D991-8112778732EA}"/>
              </a:ext>
            </a:extLst>
          </p:cNvPr>
          <p:cNvSpPr>
            <a:spLocks noGrp="1"/>
          </p:cNvSpPr>
          <p:nvPr>
            <p:ph type="title" idx="2"/>
          </p:nvPr>
        </p:nvSpPr>
        <p:spPr>
          <a:xfrm>
            <a:off x="2158185" y="4402107"/>
            <a:ext cx="4827629" cy="271970"/>
          </a:xfrm>
        </p:spPr>
        <p:txBody>
          <a:bodyPr anchor="ctr"/>
          <a:lstStyle/>
          <a:p>
            <a:pPr algn="ctr"/>
            <a:r>
              <a:rPr lang="en-US" sz="1200" b="1" dirty="0">
                <a:latin typeface="+mn-lt"/>
              </a:rPr>
              <a:t>Note:</a:t>
            </a:r>
            <a:r>
              <a:rPr lang="en-US" sz="1200" dirty="0">
                <a:latin typeface="+mn-lt"/>
              </a:rPr>
              <a:t> Administrative considerations are not captured on the SR/PNP</a:t>
            </a:r>
          </a:p>
        </p:txBody>
      </p:sp>
      <p:sp>
        <p:nvSpPr>
          <p:cNvPr id="4" name="Slide Number Placeholder 3">
            <a:extLst>
              <a:ext uri="{FF2B5EF4-FFF2-40B4-BE49-F238E27FC236}">
                <a16:creationId xmlns:a16="http://schemas.microsoft.com/office/drawing/2014/main" id="{E67333A0-6161-4554-AFC3-D8B32A6054CD}"/>
              </a:ext>
            </a:extLst>
          </p:cNvPr>
          <p:cNvSpPr>
            <a:spLocks noGrp="1"/>
          </p:cNvSpPr>
          <p:nvPr>
            <p:ph type="sldNum" idx="12"/>
          </p:nvPr>
        </p:nvSpPr>
        <p:spPr/>
        <p:txBody>
          <a:bodyPr>
            <a:normAutofit/>
          </a:bodyPr>
          <a:lstStyle/>
          <a:p>
            <a:fld id="{C479D5F6-EDCB-402A-AC08-4943A1820E8F}" type="slidenum">
              <a:rPr lang="en-US" smtClean="0"/>
              <a:pPr/>
              <a:t>92</a:t>
            </a:fld>
            <a:endParaRPr lang="en-US" dirty="0"/>
          </a:p>
        </p:txBody>
      </p:sp>
    </p:spTree>
    <p:extLst>
      <p:ext uri="{BB962C8B-B14F-4D97-AF65-F5344CB8AC3E}">
        <p14:creationId xmlns:p14="http://schemas.microsoft.com/office/powerpoint/2010/main" val="353802937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5552F-6CC4-430C-B207-25CD64217A11}"/>
              </a:ext>
            </a:extLst>
          </p:cNvPr>
          <p:cNvSpPr>
            <a:spLocks noGrp="1"/>
          </p:cNvSpPr>
          <p:nvPr>
            <p:ph type="title"/>
          </p:nvPr>
        </p:nvSpPr>
        <p:spPr/>
        <p:txBody>
          <a:bodyPr>
            <a:normAutofit/>
          </a:bodyPr>
          <a:lstStyle/>
          <a:p>
            <a:r>
              <a:rPr lang="en-US" sz="2800" dirty="0"/>
              <a:t>Accessibility Features</a:t>
            </a:r>
          </a:p>
        </p:txBody>
      </p:sp>
      <p:sp>
        <p:nvSpPr>
          <p:cNvPr id="3" name="Content Placeholder 2">
            <a:extLst>
              <a:ext uri="{FF2B5EF4-FFF2-40B4-BE49-F238E27FC236}">
                <a16:creationId xmlns:a16="http://schemas.microsoft.com/office/drawing/2014/main" id="{E5B4E463-165A-4DF5-A81F-AAD91A4E14D3}"/>
              </a:ext>
            </a:extLst>
          </p:cNvPr>
          <p:cNvSpPr>
            <a:spLocks noGrp="1"/>
          </p:cNvSpPr>
          <p:nvPr>
            <p:ph type="body" idx="1"/>
          </p:nvPr>
        </p:nvSpPr>
        <p:spPr>
          <a:xfrm>
            <a:off x="311702" y="914400"/>
            <a:ext cx="8487741" cy="3432999"/>
          </a:xfrm>
        </p:spPr>
        <p:txBody>
          <a:bodyPr>
            <a:noAutofit/>
          </a:bodyPr>
          <a:lstStyle/>
          <a:p>
            <a:pPr marL="0" indent="0">
              <a:buClr>
                <a:sysClr val="windowText" lastClr="000000"/>
              </a:buClr>
              <a:buNone/>
              <a:defRPr/>
            </a:pPr>
            <a:r>
              <a:rPr lang="en-US" sz="1400" dirty="0"/>
              <a:t>Accessibility feature are available to all students to increase access to the assessments</a:t>
            </a:r>
            <a:endParaRPr lang="en-US" sz="1400" dirty="0">
              <a:solidFill>
                <a:sysClr val="windowText" lastClr="000000"/>
              </a:solidFill>
            </a:endParaRPr>
          </a:p>
          <a:p>
            <a:pPr>
              <a:buClr>
                <a:sysClr val="windowText" lastClr="000000"/>
              </a:buClr>
              <a:defRPr/>
            </a:pPr>
            <a:r>
              <a:rPr lang="en-US" sz="1400" dirty="0">
                <a:solidFill>
                  <a:sysClr val="windowText" lastClr="000000"/>
                </a:solidFill>
              </a:rPr>
              <a:t>The following accessibility features </a:t>
            </a:r>
            <a:r>
              <a:rPr lang="en-US" sz="1400" i="1" dirty="0">
                <a:solidFill>
                  <a:sysClr val="windowText" lastClr="000000"/>
                </a:solidFill>
              </a:rPr>
              <a:t>must</a:t>
            </a:r>
            <a:r>
              <a:rPr lang="en-US" sz="1400" dirty="0">
                <a:solidFill>
                  <a:sysClr val="windowText" lastClr="000000"/>
                </a:solidFill>
              </a:rPr>
              <a:t> be identified in advance by indicating the need in the SR/PNP, otherwise they will not be available to a student during testing:</a:t>
            </a:r>
          </a:p>
          <a:p>
            <a:pPr marL="800100" lvl="1" indent="-285750">
              <a:buClr>
                <a:sysClr val="windowText" lastClr="000000"/>
              </a:buClr>
              <a:buFont typeface="Arial" panose="020B0604020202020204" pitchFamily="34" charset="0"/>
              <a:buChar char="•"/>
              <a:defRPr/>
            </a:pPr>
            <a:r>
              <a:rPr lang="en-US" dirty="0">
                <a:solidFill>
                  <a:prstClr val="black"/>
                </a:solidFill>
                <a:latin typeface="+mn-lt"/>
              </a:rPr>
              <a:t>Auditory Presentation*</a:t>
            </a:r>
          </a:p>
          <a:p>
            <a:pPr marL="1143000" lvl="2" indent="-285750">
              <a:buClr>
                <a:sysClr val="windowText" lastClr="000000"/>
              </a:buClr>
              <a:buFont typeface="Arial" panose="020B0604020202020204" pitchFamily="34" charset="0"/>
              <a:buChar char="•"/>
              <a:defRPr/>
            </a:pPr>
            <a:r>
              <a:rPr lang="en-US" dirty="0">
                <a:solidFill>
                  <a:prstClr val="black"/>
                </a:solidFill>
                <a:latin typeface="+mn-lt"/>
              </a:rPr>
              <a:t>Text-To-Speech (CBT)</a:t>
            </a:r>
          </a:p>
          <a:p>
            <a:pPr marL="1143000" lvl="2" indent="-285750">
              <a:buClr>
                <a:sysClr val="windowText" lastClr="000000"/>
              </a:buClr>
              <a:buFont typeface="Arial" panose="020B0604020202020204" pitchFamily="34" charset="0"/>
              <a:buChar char="•"/>
              <a:defRPr/>
            </a:pPr>
            <a:r>
              <a:rPr lang="en-US" dirty="0">
                <a:solidFill>
                  <a:prstClr val="black"/>
                </a:solidFill>
                <a:latin typeface="+mn-lt"/>
              </a:rPr>
              <a:t>Oral Script (PBT)</a:t>
            </a:r>
          </a:p>
          <a:p>
            <a:pPr marL="800100" lvl="1" indent="-285750">
              <a:buClr>
                <a:sysClr val="windowText" lastClr="000000"/>
              </a:buClr>
              <a:buFont typeface="Arial" panose="020B0604020202020204" pitchFamily="34" charset="0"/>
              <a:buChar char="•"/>
              <a:defRPr/>
            </a:pPr>
            <a:r>
              <a:rPr lang="en-US" dirty="0">
                <a:solidFill>
                  <a:prstClr val="black"/>
                </a:solidFill>
                <a:latin typeface="+mn-lt"/>
              </a:rPr>
              <a:t>Enlarged Pointer</a:t>
            </a:r>
          </a:p>
          <a:p>
            <a:pPr marL="398463" indent="-285750">
              <a:buClr>
                <a:sysClr val="windowText" lastClr="000000"/>
              </a:buClr>
              <a:defRPr/>
            </a:pPr>
            <a:r>
              <a:rPr lang="en-US" sz="1400" dirty="0">
                <a:solidFill>
                  <a:prstClr val="black"/>
                </a:solidFill>
              </a:rPr>
              <a:t>The following accessibility features </a:t>
            </a:r>
            <a:r>
              <a:rPr lang="en-US" sz="1400" i="1" dirty="0">
                <a:solidFill>
                  <a:prstClr val="black"/>
                </a:solidFill>
              </a:rPr>
              <a:t>can</a:t>
            </a:r>
            <a:r>
              <a:rPr lang="en-US" sz="1400" dirty="0">
                <a:solidFill>
                  <a:prstClr val="black"/>
                </a:solidFill>
              </a:rPr>
              <a:t> be identified in the SR/PNP in advance, but a student can still access them during testing if they are not pre-assigned:</a:t>
            </a:r>
          </a:p>
          <a:p>
            <a:pPr marL="797719" lvl="1" indent="-285750">
              <a:buClr>
                <a:sysClr val="windowText" lastClr="000000"/>
              </a:buClr>
              <a:buFont typeface="Arial" panose="020B0604020202020204" pitchFamily="34" charset="0"/>
              <a:buChar char="•"/>
              <a:defRPr/>
            </a:pPr>
            <a:r>
              <a:rPr lang="en-US" dirty="0">
                <a:solidFill>
                  <a:prstClr val="black"/>
                </a:solidFill>
                <a:latin typeface="+mn-lt"/>
              </a:rPr>
              <a:t>Color Contrast</a:t>
            </a:r>
          </a:p>
          <a:p>
            <a:pPr marL="797719" lvl="1" indent="-285750">
              <a:buClr>
                <a:sysClr val="windowText" lastClr="000000"/>
              </a:buClr>
              <a:buFont typeface="Arial" panose="020B0604020202020204" pitchFamily="34" charset="0"/>
              <a:buChar char="•"/>
              <a:defRPr/>
            </a:pPr>
            <a:r>
              <a:rPr lang="en-US" dirty="0">
                <a:solidFill>
                  <a:prstClr val="black"/>
                </a:solidFill>
                <a:latin typeface="+mn-lt"/>
              </a:rPr>
              <a:t>Zoom Percentage</a:t>
            </a:r>
            <a:endParaRPr lang="en-US" dirty="0">
              <a:latin typeface="+mn-lt"/>
            </a:endParaRPr>
          </a:p>
          <a:p>
            <a:pPr marL="0" indent="0">
              <a:buNone/>
            </a:pPr>
            <a:r>
              <a:rPr lang="en-US" sz="1400" dirty="0"/>
              <a:t>*</a:t>
            </a:r>
            <a:r>
              <a:rPr lang="en-US" sz="1400" dirty="0">
                <a:ea typeface="MS PGothic" panose="020B0600070205080204" pitchFamily="34" charset="-128"/>
                <a:cs typeface="Times New Roman" panose="02020603050405020304" pitchFamily="18" charset="0"/>
              </a:rPr>
              <a:t>Contact CDE Assessment regarding ELA/CSLA. Any modification of the assessment is a misadministration and will result in an invalid score.</a:t>
            </a:r>
            <a:endParaRPr lang="en-US" sz="1400" dirty="0"/>
          </a:p>
        </p:txBody>
      </p:sp>
      <p:sp>
        <p:nvSpPr>
          <p:cNvPr id="6" name="Title 5">
            <a:extLst>
              <a:ext uri="{FF2B5EF4-FFF2-40B4-BE49-F238E27FC236}">
                <a16:creationId xmlns:a16="http://schemas.microsoft.com/office/drawing/2014/main" id="{2D12F044-E198-9C14-87D7-F66617529651}"/>
              </a:ext>
            </a:extLst>
          </p:cNvPr>
          <p:cNvSpPr>
            <a:spLocks noGrp="1"/>
          </p:cNvSpPr>
          <p:nvPr>
            <p:ph type="title" idx="2"/>
          </p:nvPr>
        </p:nvSpPr>
        <p:spPr>
          <a:xfrm>
            <a:off x="123874" y="4347399"/>
            <a:ext cx="7949417" cy="393599"/>
          </a:xfrm>
        </p:spPr>
        <p:txBody>
          <a:bodyPr anchor="ctr"/>
          <a:lstStyle/>
          <a:p>
            <a:pPr algn="ctr"/>
            <a:r>
              <a:rPr lang="en-US" sz="1200" b="1" dirty="0">
                <a:latin typeface="+mn-lt"/>
              </a:rPr>
              <a:t>Note: </a:t>
            </a:r>
            <a:r>
              <a:rPr lang="en-US" sz="1200" b="1" dirty="0">
                <a:solidFill>
                  <a:prstClr val="black"/>
                </a:solidFill>
                <a:latin typeface="+mn-lt"/>
              </a:rPr>
              <a:t>While accessibility features are available to any student, they </a:t>
            </a:r>
            <a:r>
              <a:rPr lang="en-US" sz="1200" b="1" i="1" dirty="0">
                <a:solidFill>
                  <a:prstClr val="black"/>
                </a:solidFill>
                <a:latin typeface="+mn-lt"/>
              </a:rPr>
              <a:t>may not be appropriate </a:t>
            </a:r>
            <a:r>
              <a:rPr lang="en-US" sz="1200" b="1" dirty="0">
                <a:solidFill>
                  <a:prstClr val="black"/>
                </a:solidFill>
                <a:latin typeface="+mn-lt"/>
              </a:rPr>
              <a:t>for all students. Students should use similar access strategies during instruction.</a:t>
            </a:r>
            <a:endParaRPr lang="en-US" sz="1200" b="1" dirty="0">
              <a:latin typeface="+mn-lt"/>
            </a:endParaRPr>
          </a:p>
        </p:txBody>
      </p:sp>
      <p:sp>
        <p:nvSpPr>
          <p:cNvPr id="4" name="Slide Number Placeholder 3">
            <a:extLst>
              <a:ext uri="{FF2B5EF4-FFF2-40B4-BE49-F238E27FC236}">
                <a16:creationId xmlns:a16="http://schemas.microsoft.com/office/drawing/2014/main" id="{A47ED775-C94B-4C67-9462-67FA3EAAFBDD}"/>
              </a:ext>
            </a:extLst>
          </p:cNvPr>
          <p:cNvSpPr>
            <a:spLocks noGrp="1"/>
          </p:cNvSpPr>
          <p:nvPr>
            <p:ph type="sldNum" idx="12"/>
          </p:nvPr>
        </p:nvSpPr>
        <p:spPr/>
        <p:txBody>
          <a:bodyPr>
            <a:normAutofit/>
          </a:bodyPr>
          <a:lstStyle/>
          <a:p>
            <a:fld id="{C479D5F6-EDCB-402A-AC08-4943A1820E8F}" type="slidenum">
              <a:rPr lang="en-US" smtClean="0"/>
              <a:pPr/>
              <a:t>93</a:t>
            </a:fld>
            <a:endParaRPr lang="en-US" dirty="0"/>
          </a:p>
        </p:txBody>
      </p:sp>
    </p:spTree>
    <p:extLst>
      <p:ext uri="{BB962C8B-B14F-4D97-AF65-F5344CB8AC3E}">
        <p14:creationId xmlns:p14="http://schemas.microsoft.com/office/powerpoint/2010/main" val="185418672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Accommodations</a:t>
            </a:r>
          </a:p>
        </p:txBody>
      </p:sp>
      <p:sp>
        <p:nvSpPr>
          <p:cNvPr id="3" name="Content Placeholder 2"/>
          <p:cNvSpPr>
            <a:spLocks noGrp="1"/>
          </p:cNvSpPr>
          <p:nvPr>
            <p:ph type="body" idx="1"/>
          </p:nvPr>
        </p:nvSpPr>
        <p:spPr>
          <a:xfrm>
            <a:off x="311702" y="846400"/>
            <a:ext cx="8487741" cy="3340875"/>
          </a:xfrm>
        </p:spPr>
        <p:txBody>
          <a:bodyPr>
            <a:noAutofit/>
          </a:bodyPr>
          <a:lstStyle/>
          <a:p>
            <a:r>
              <a:rPr lang="en-US" dirty="0"/>
              <a:t>Assessment accommodations are changes made to assessment procedures that provide a student with access to comprehensible information and an equal opportunity to demonstrate knowledge and skills without affecting the reliability or validity of the assessment</a:t>
            </a:r>
          </a:p>
          <a:p>
            <a:pPr lvl="1">
              <a:buFont typeface="Arial" panose="020B0604020202020204" pitchFamily="34" charset="0"/>
              <a:buChar char="•"/>
            </a:pPr>
            <a:r>
              <a:rPr lang="en-US" sz="1600" dirty="0">
                <a:latin typeface="+mn-lt"/>
              </a:rPr>
              <a:t>Available to students who have IEP, 504, or Multilingual Learner (ML) plans, based on the plan’s documented need for the accommodation(s)</a:t>
            </a:r>
          </a:p>
          <a:p>
            <a:r>
              <a:rPr lang="en-US" dirty="0"/>
              <a:t>Accommodations should not provide an unfair advantage to any student</a:t>
            </a:r>
          </a:p>
          <a:p>
            <a:r>
              <a:rPr lang="en-US" dirty="0"/>
              <a:t>Providing an accommodation for the sole purpose of increasing test scores is not ethical</a:t>
            </a:r>
          </a:p>
          <a:p>
            <a:r>
              <a:rPr lang="en-US" dirty="0"/>
              <a:t>The </a:t>
            </a:r>
            <a:r>
              <a:rPr lang="en-US" i="1" dirty="0"/>
              <a:t>Accommodation Type</a:t>
            </a:r>
            <a:r>
              <a:rPr lang="en-US" dirty="0"/>
              <a:t> field in the SR/PNP is used to validate assignment of accommodations for which a student qualifies based on their IEP/504 status and/or ML status</a:t>
            </a:r>
          </a:p>
        </p:txBody>
      </p:sp>
      <p:sp>
        <p:nvSpPr>
          <p:cNvPr id="4" name="Slide Number Placeholder 3"/>
          <p:cNvSpPr>
            <a:spLocks noGrp="1"/>
          </p:cNvSpPr>
          <p:nvPr>
            <p:ph type="sldNum" idx="12"/>
          </p:nvPr>
        </p:nvSpPr>
        <p:spPr/>
        <p:txBody>
          <a:bodyPr>
            <a:normAutofit/>
          </a:bodyPr>
          <a:lstStyle/>
          <a:p>
            <a:fld id="{C479D5F6-EDCB-402A-AC08-4943A1820E8F}" type="slidenum">
              <a:rPr lang="en-US" smtClean="0"/>
              <a:pPr/>
              <a:t>94</a:t>
            </a:fld>
            <a:endParaRPr lang="en-US" dirty="0"/>
          </a:p>
        </p:txBody>
      </p:sp>
    </p:spTree>
    <p:extLst>
      <p:ext uri="{BB962C8B-B14F-4D97-AF65-F5344CB8AC3E}">
        <p14:creationId xmlns:p14="http://schemas.microsoft.com/office/powerpoint/2010/main" val="4371368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3A062A-CE59-4DE1-AC61-398E73E21A82}"/>
              </a:ext>
            </a:extLst>
          </p:cNvPr>
          <p:cNvSpPr>
            <a:spLocks noGrp="1"/>
          </p:cNvSpPr>
          <p:nvPr>
            <p:ph type="body" idx="1"/>
          </p:nvPr>
        </p:nvSpPr>
        <p:spPr>
          <a:xfrm>
            <a:off x="162984" y="960305"/>
            <a:ext cx="4369713" cy="3608570"/>
          </a:xfrm>
        </p:spPr>
        <p:txBody>
          <a:bodyPr>
            <a:noAutofit/>
          </a:bodyPr>
          <a:lstStyle/>
          <a:p>
            <a:pPr marL="171450" indent="-171450">
              <a:lnSpc>
                <a:spcPct val="100000"/>
              </a:lnSpc>
            </a:pPr>
            <a:r>
              <a:rPr lang="en-US" sz="1500" dirty="0"/>
              <a:t>A very limited number of students who meet specific criteria may qualify for unique accommodations </a:t>
            </a:r>
          </a:p>
          <a:p>
            <a:pPr marL="398463" lvl="1" indent="-173038">
              <a:lnSpc>
                <a:spcPct val="100000"/>
              </a:lnSpc>
              <a:buFont typeface="Arial" panose="020B0604020202020204" pitchFamily="34" charset="0"/>
              <a:buChar char="•"/>
            </a:pPr>
            <a:r>
              <a:rPr lang="en-US" sz="1500" dirty="0">
                <a:solidFill>
                  <a:schemeClr val="tx1"/>
                </a:solidFill>
                <a:latin typeface="+mn-lt"/>
              </a:rPr>
              <a:t>These accommodations might impact the construct measured by the assessment; additional documentation is required</a:t>
            </a:r>
          </a:p>
          <a:p>
            <a:pPr marL="398463" lvl="1" indent="-173038">
              <a:lnSpc>
                <a:spcPct val="100000"/>
              </a:lnSpc>
              <a:buFont typeface="Arial" panose="020B0604020202020204" pitchFamily="34" charset="0"/>
              <a:buChar char="•"/>
            </a:pPr>
            <a:r>
              <a:rPr lang="en-US" sz="1500" dirty="0">
                <a:solidFill>
                  <a:schemeClr val="tx1"/>
                </a:solidFill>
                <a:latin typeface="+mn-lt"/>
              </a:rPr>
              <a:t>CDE Assessment approval is required for use of unique accommodations</a:t>
            </a:r>
          </a:p>
          <a:p>
            <a:pPr marL="687388" lvl="2" indent="-174625">
              <a:lnSpc>
                <a:spcPct val="100000"/>
              </a:lnSpc>
              <a:buFont typeface="Arial" panose="020B0604020202020204" pitchFamily="34" charset="0"/>
              <a:buChar char="•"/>
            </a:pPr>
            <a:r>
              <a:rPr lang="en-US" sz="1500" dirty="0">
                <a:solidFill>
                  <a:schemeClr val="tx1"/>
                </a:solidFill>
                <a:effectLst/>
                <a:latin typeface="+mn-lt"/>
                <a:ea typeface="MS PGothic" panose="020B0600070205080204" pitchFamily="34" charset="-128"/>
                <a:cs typeface="Times New Roman" panose="02020603050405020304" pitchFamily="18" charset="0"/>
              </a:rPr>
              <a:t>There must be a direct connection between the student’s disability and the ability to access the assessment, which is used to determine qualification for use of a unique accommodation</a:t>
            </a:r>
            <a:endParaRPr lang="en-US" sz="1500" dirty="0">
              <a:solidFill>
                <a:schemeClr val="tx1"/>
              </a:solidFill>
              <a:latin typeface="+mn-lt"/>
            </a:endParaRPr>
          </a:p>
        </p:txBody>
      </p:sp>
      <p:sp>
        <p:nvSpPr>
          <p:cNvPr id="9" name="Text Placeholder 8">
            <a:extLst>
              <a:ext uri="{FF2B5EF4-FFF2-40B4-BE49-F238E27FC236}">
                <a16:creationId xmlns:a16="http://schemas.microsoft.com/office/drawing/2014/main" id="{A8B2A7C8-9D9B-7D72-CE8D-B9AA5F098F4B}"/>
              </a:ext>
            </a:extLst>
          </p:cNvPr>
          <p:cNvSpPr>
            <a:spLocks noGrp="1"/>
          </p:cNvSpPr>
          <p:nvPr>
            <p:ph type="body" idx="2"/>
          </p:nvPr>
        </p:nvSpPr>
        <p:spPr>
          <a:xfrm>
            <a:off x="4832402" y="960305"/>
            <a:ext cx="3999900" cy="3608570"/>
          </a:xfrm>
        </p:spPr>
        <p:txBody>
          <a:bodyPr>
            <a:normAutofit fontScale="92500"/>
          </a:bodyPr>
          <a:lstStyle/>
          <a:p>
            <a:pPr marL="171450" indent="-171450">
              <a:lnSpc>
                <a:spcPct val="100000"/>
              </a:lnSpc>
            </a:pPr>
            <a:r>
              <a:rPr lang="en-US" sz="1600" b="1" dirty="0">
                <a:solidFill>
                  <a:srgbClr val="488BC9"/>
                </a:solidFill>
                <a:latin typeface="+mn-lt"/>
              </a:rPr>
              <a:t>UARs are due to the CDE Assessment Division by December 15</a:t>
            </a:r>
          </a:p>
          <a:p>
            <a:pPr marL="460375" lvl="1" indent="-173038">
              <a:lnSpc>
                <a:spcPct val="100000"/>
              </a:lnSpc>
              <a:buFont typeface="Arial" panose="020B0604020202020204" pitchFamily="34" charset="0"/>
              <a:buChar char="•"/>
            </a:pPr>
            <a:r>
              <a:rPr lang="en-US" sz="1500" b="1" dirty="0">
                <a:solidFill>
                  <a:sysClr val="windowText" lastClr="000000"/>
                </a:solidFill>
                <a:latin typeface="+mn-lt"/>
              </a:rPr>
              <a:t>Notify CDE </a:t>
            </a:r>
            <a:r>
              <a:rPr lang="en-US" sz="1500" dirty="0">
                <a:solidFill>
                  <a:srgbClr val="000000"/>
                </a:solidFill>
                <a:latin typeface="+mn-lt"/>
              </a:rPr>
              <a:t>once posted on Syncplicity</a:t>
            </a:r>
          </a:p>
          <a:p>
            <a:pPr marL="687388" lvl="2" indent="-171450">
              <a:lnSpc>
                <a:spcPct val="100000"/>
              </a:lnSpc>
              <a:buFont typeface="Arial" panose="020B0604020202020204" pitchFamily="34" charset="0"/>
              <a:buChar char="•"/>
            </a:pPr>
            <a:r>
              <a:rPr lang="en-US" sz="1500" dirty="0">
                <a:solidFill>
                  <a:srgbClr val="000000"/>
                </a:solidFill>
                <a:latin typeface="+mn-lt"/>
              </a:rPr>
              <a:t>Post together if submitting for multiple students</a:t>
            </a:r>
          </a:p>
          <a:p>
            <a:pPr marL="687388" lvl="2" indent="-171450">
              <a:lnSpc>
                <a:spcPct val="100000"/>
              </a:lnSpc>
              <a:buFont typeface="Arial" panose="020B0604020202020204" pitchFamily="34" charset="0"/>
              <a:buChar char="•"/>
            </a:pPr>
            <a:r>
              <a:rPr lang="en-US" sz="1500" dirty="0">
                <a:solidFill>
                  <a:srgbClr val="000000"/>
                </a:solidFill>
                <a:latin typeface="+mn-lt"/>
              </a:rPr>
              <a:t>Do not email the UARs, just that UARs are posted for review</a:t>
            </a:r>
            <a:endParaRPr lang="en-US" sz="1500" dirty="0">
              <a:solidFill>
                <a:sysClr val="windowText" lastClr="000000"/>
              </a:solidFill>
              <a:latin typeface="+mn-lt"/>
            </a:endParaRPr>
          </a:p>
          <a:p>
            <a:pPr marL="171450" indent="-171450">
              <a:lnSpc>
                <a:spcPct val="100000"/>
              </a:lnSpc>
              <a:buClr>
                <a:sysClr val="windowText" lastClr="000000"/>
              </a:buClr>
              <a:defRPr/>
            </a:pPr>
            <a:r>
              <a:rPr lang="en-US" sz="1600" dirty="0">
                <a:solidFill>
                  <a:sysClr val="windowText" lastClr="000000"/>
                </a:solidFill>
              </a:rPr>
              <a:t>An approved UAR is required for:</a:t>
            </a:r>
          </a:p>
          <a:p>
            <a:pPr marL="460375" lvl="1" indent="-173038">
              <a:lnSpc>
                <a:spcPct val="100000"/>
              </a:lnSpc>
              <a:buClr>
                <a:sysClr val="windowText" lastClr="000000"/>
              </a:buClr>
              <a:buFont typeface="Arial" panose="020B0604020202020204" pitchFamily="34" charset="0"/>
              <a:buChar char="•"/>
              <a:defRPr/>
            </a:pPr>
            <a:r>
              <a:rPr lang="en-US" sz="1500" dirty="0">
                <a:solidFill>
                  <a:prstClr val="black"/>
                </a:solidFill>
                <a:latin typeface="+mn-lt"/>
              </a:rPr>
              <a:t>Calculation device on the non-calculator portions of the math assessment</a:t>
            </a:r>
          </a:p>
          <a:p>
            <a:pPr marL="460375" lvl="1" indent="-173038">
              <a:lnSpc>
                <a:spcPct val="100000"/>
              </a:lnSpc>
              <a:buClr>
                <a:sysClr val="windowText" lastClr="000000"/>
              </a:buClr>
              <a:buFont typeface="Arial" panose="020B0604020202020204" pitchFamily="34" charset="0"/>
              <a:buChar char="•"/>
              <a:defRPr/>
            </a:pPr>
            <a:r>
              <a:rPr lang="en-US" sz="1500" dirty="0">
                <a:solidFill>
                  <a:prstClr val="black"/>
                </a:solidFill>
                <a:latin typeface="+mn-lt"/>
              </a:rPr>
              <a:t>Scribe on constructed response questions of the ELA or CSLA assessment</a:t>
            </a:r>
          </a:p>
          <a:p>
            <a:pPr marL="460375" lvl="1" indent="-173038">
              <a:lnSpc>
                <a:spcPct val="100000"/>
              </a:lnSpc>
              <a:buClr>
                <a:sysClr val="windowText" lastClr="000000"/>
              </a:buClr>
              <a:buFont typeface="Arial" panose="020B0604020202020204" pitchFamily="34" charset="0"/>
              <a:buChar char="•"/>
              <a:defRPr/>
            </a:pPr>
            <a:r>
              <a:rPr lang="en-US" sz="1500" dirty="0">
                <a:solidFill>
                  <a:sysClr val="windowText" lastClr="000000"/>
                </a:solidFill>
                <a:latin typeface="+mn-lt"/>
              </a:rPr>
              <a:t>Any accommodations not listed in the </a:t>
            </a:r>
            <a:r>
              <a:rPr lang="en-US" sz="1500" i="1" dirty="0">
                <a:solidFill>
                  <a:sysClr val="windowText" lastClr="000000"/>
                </a:solidFill>
                <a:latin typeface="+mn-lt"/>
              </a:rPr>
              <a:t>Procedures Manual</a:t>
            </a:r>
            <a:endParaRPr lang="en-US" sz="1500" dirty="0">
              <a:solidFill>
                <a:sysClr val="windowText" lastClr="000000"/>
              </a:solidFill>
              <a:latin typeface="+mn-lt"/>
            </a:endParaRPr>
          </a:p>
        </p:txBody>
      </p:sp>
      <p:sp>
        <p:nvSpPr>
          <p:cNvPr id="4" name="Slide Number Placeholder 3">
            <a:extLst>
              <a:ext uri="{FF2B5EF4-FFF2-40B4-BE49-F238E27FC236}">
                <a16:creationId xmlns:a16="http://schemas.microsoft.com/office/drawing/2014/main" id="{5FA152E7-7CF9-4742-B23D-8BD182E92E2E}"/>
              </a:ext>
            </a:extLst>
          </p:cNvPr>
          <p:cNvSpPr>
            <a:spLocks noGrp="1"/>
          </p:cNvSpPr>
          <p:nvPr>
            <p:ph type="sldNum" idx="12"/>
          </p:nvPr>
        </p:nvSpPr>
        <p:spPr/>
        <p:txBody>
          <a:bodyPr>
            <a:normAutofit/>
          </a:bodyPr>
          <a:lstStyle/>
          <a:p>
            <a:fld id="{C479D5F6-EDCB-402A-AC08-4943A1820E8F}" type="slidenum">
              <a:rPr lang="en-US" smtClean="0"/>
              <a:pPr/>
              <a:t>95</a:t>
            </a:fld>
            <a:endParaRPr lang="en-US" dirty="0"/>
          </a:p>
        </p:txBody>
      </p:sp>
      <p:sp>
        <p:nvSpPr>
          <p:cNvPr id="2" name="Title 1">
            <a:extLst>
              <a:ext uri="{FF2B5EF4-FFF2-40B4-BE49-F238E27FC236}">
                <a16:creationId xmlns:a16="http://schemas.microsoft.com/office/drawing/2014/main" id="{91EA0796-0BA7-49BE-AF11-AEA79CC927F4}"/>
              </a:ext>
            </a:extLst>
          </p:cNvPr>
          <p:cNvSpPr>
            <a:spLocks noGrp="1"/>
          </p:cNvSpPr>
          <p:nvPr>
            <p:ph type="title"/>
          </p:nvPr>
        </p:nvSpPr>
        <p:spPr/>
        <p:txBody>
          <a:bodyPr>
            <a:normAutofit/>
          </a:bodyPr>
          <a:lstStyle/>
          <a:p>
            <a:r>
              <a:rPr lang="en-US" sz="2800" dirty="0"/>
              <a:t>Unique Accommodation Requests (UARs)</a:t>
            </a:r>
          </a:p>
        </p:txBody>
      </p:sp>
      <p:sp>
        <p:nvSpPr>
          <p:cNvPr id="7" name="7-Point Star 4">
            <a:extLst>
              <a:ext uri="{FF2B5EF4-FFF2-40B4-BE49-F238E27FC236}">
                <a16:creationId xmlns:a16="http://schemas.microsoft.com/office/drawing/2014/main" id="{052F2B82-604F-D626-899A-B5D2A5F06818}"/>
              </a:ext>
            </a:extLst>
          </p:cNvPr>
          <p:cNvSpPr/>
          <p:nvPr/>
        </p:nvSpPr>
        <p:spPr>
          <a:xfrm>
            <a:off x="4132285" y="1675913"/>
            <a:ext cx="1400233" cy="741300"/>
          </a:xfrm>
          <a:prstGeom prst="star7">
            <a:avLst/>
          </a:prstGeom>
          <a:gradFill>
            <a:gsLst>
              <a:gs pos="0">
                <a:srgbClr val="55A1D5"/>
              </a:gs>
              <a:gs pos="100000">
                <a:srgbClr val="5BCBD4"/>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100" dirty="0">
                <a:solidFill>
                  <a:schemeClr val="tx1"/>
                </a:solidFill>
              </a:rPr>
              <a:t>Common Question</a:t>
            </a:r>
          </a:p>
        </p:txBody>
      </p:sp>
      <p:sp>
        <p:nvSpPr>
          <p:cNvPr id="8" name="Diagonal Stripe 7">
            <a:hlinkClick r:id="rId2"/>
            <a:extLst>
              <a:ext uri="{FF2B5EF4-FFF2-40B4-BE49-F238E27FC236}">
                <a16:creationId xmlns:a16="http://schemas.microsoft.com/office/drawing/2014/main" id="{B52642F2-655C-0955-2504-7F89AF52B656}"/>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200" b="1" kern="0" dirty="0">
                <a:solidFill>
                  <a:prstClr val="black"/>
                </a:solidFill>
                <a:latin typeface="+mn-lt"/>
                <a:ea typeface="Roboto" panose="02000000000000000000" pitchFamily="2" charset="0"/>
                <a:cs typeface="Roboto" panose="02000000000000000000" pitchFamily="2" charset="0"/>
              </a:rPr>
              <a:t>UAR Guidance Documents</a:t>
            </a:r>
          </a:p>
        </p:txBody>
      </p:sp>
    </p:spTree>
    <p:extLst>
      <p:ext uri="{BB962C8B-B14F-4D97-AF65-F5344CB8AC3E}">
        <p14:creationId xmlns:p14="http://schemas.microsoft.com/office/powerpoint/2010/main" val="60837941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0C035-8A80-4909-9EBC-A7761ADA7917}"/>
              </a:ext>
            </a:extLst>
          </p:cNvPr>
          <p:cNvSpPr>
            <a:spLocks noGrp="1"/>
          </p:cNvSpPr>
          <p:nvPr>
            <p:ph type="title"/>
          </p:nvPr>
        </p:nvSpPr>
        <p:spPr/>
        <p:txBody>
          <a:bodyPr>
            <a:normAutofit/>
          </a:bodyPr>
          <a:lstStyle/>
          <a:p>
            <a:r>
              <a:rPr lang="en-US" sz="2800" dirty="0"/>
              <a:t>UARs</a:t>
            </a:r>
          </a:p>
        </p:txBody>
      </p:sp>
      <p:sp>
        <p:nvSpPr>
          <p:cNvPr id="3" name="Content Placeholder 2">
            <a:extLst>
              <a:ext uri="{FF2B5EF4-FFF2-40B4-BE49-F238E27FC236}">
                <a16:creationId xmlns:a16="http://schemas.microsoft.com/office/drawing/2014/main" id="{742F8BA3-B355-4E1E-8F17-DF9F51C9D945}"/>
              </a:ext>
            </a:extLst>
          </p:cNvPr>
          <p:cNvSpPr>
            <a:spLocks noGrp="1"/>
          </p:cNvSpPr>
          <p:nvPr>
            <p:ph type="body" idx="1"/>
          </p:nvPr>
        </p:nvSpPr>
        <p:spPr>
          <a:xfrm>
            <a:off x="311702" y="930032"/>
            <a:ext cx="8487741" cy="3417368"/>
          </a:xfrm>
        </p:spPr>
        <p:txBody>
          <a:bodyPr>
            <a:noAutofit/>
          </a:bodyPr>
          <a:lstStyle/>
          <a:p>
            <a:pPr marL="285750" indent="-285750">
              <a:lnSpc>
                <a:spcPct val="100000"/>
              </a:lnSpc>
              <a:defRPr/>
            </a:pPr>
            <a:r>
              <a:rPr lang="en-US" dirty="0">
                <a:solidFill>
                  <a:sysClr val="windowText" lastClr="000000"/>
                </a:solidFill>
              </a:rPr>
              <a:t>Only use the 2025 forms</a:t>
            </a:r>
          </a:p>
          <a:p>
            <a:pPr marL="285750" indent="-285750">
              <a:lnSpc>
                <a:spcPct val="100000"/>
              </a:lnSpc>
              <a:defRPr/>
            </a:pPr>
            <a:r>
              <a:rPr lang="en-US" dirty="0">
                <a:solidFill>
                  <a:sysClr val="windowText" lastClr="000000"/>
                </a:solidFill>
              </a:rPr>
              <a:t>Complete all criteria on each form</a:t>
            </a:r>
          </a:p>
          <a:p>
            <a:pPr marL="628650" lvl="1" indent="-285750">
              <a:lnSpc>
                <a:spcPct val="100000"/>
              </a:lnSpc>
              <a:buFont typeface="Arial" panose="020B0604020202020204" pitchFamily="34" charset="0"/>
              <a:buChar char="•"/>
              <a:defRPr/>
            </a:pPr>
            <a:r>
              <a:rPr lang="en-US" sz="1600" dirty="0">
                <a:solidFill>
                  <a:sysClr val="windowText" lastClr="000000"/>
                </a:solidFill>
                <a:latin typeface="+mn-lt"/>
              </a:rPr>
              <a:t>Include data/test results from the current school year</a:t>
            </a:r>
          </a:p>
          <a:p>
            <a:pPr marL="285750" indent="-285750">
              <a:lnSpc>
                <a:spcPct val="100000"/>
              </a:lnSpc>
              <a:defRPr/>
            </a:pPr>
            <a:r>
              <a:rPr lang="en-US" dirty="0">
                <a:solidFill>
                  <a:sysClr val="windowText" lastClr="000000"/>
                </a:solidFill>
              </a:rPr>
              <a:t>CDE initially adds approved UARs (UA flag and corresponding UA) to PAnext</a:t>
            </a:r>
          </a:p>
          <a:p>
            <a:pPr marL="628650" lvl="1" indent="-285750">
              <a:lnSpc>
                <a:spcPct val="100000"/>
              </a:lnSpc>
              <a:buFont typeface="Arial" panose="020B0604020202020204" pitchFamily="34" charset="0"/>
              <a:buChar char="•"/>
              <a:defRPr/>
            </a:pPr>
            <a:r>
              <a:rPr lang="en-US" sz="1600" dirty="0">
                <a:solidFill>
                  <a:sysClr val="windowText" lastClr="000000"/>
                </a:solidFill>
                <a:latin typeface="+mn-lt"/>
              </a:rPr>
              <a:t>Districts can edit the UA flag field through the Student Registration Import file from January 6 to 24; only CDE can update this field after January 24</a:t>
            </a:r>
          </a:p>
          <a:p>
            <a:pPr marL="285750" indent="-285750">
              <a:lnSpc>
                <a:spcPct val="100000"/>
              </a:lnSpc>
              <a:defRPr/>
            </a:pPr>
            <a:r>
              <a:rPr lang="en-US" dirty="0">
                <a:solidFill>
                  <a:srgbClr val="000000"/>
                </a:solidFill>
              </a:rPr>
              <a:t>If approved:</a:t>
            </a:r>
          </a:p>
          <a:p>
            <a:pPr marL="628650" lvl="1" indent="-285750">
              <a:lnSpc>
                <a:spcPct val="100000"/>
              </a:lnSpc>
              <a:buFont typeface="Arial" panose="020B0604020202020204" pitchFamily="34" charset="0"/>
              <a:buChar char="•"/>
              <a:defRPr/>
            </a:pPr>
            <a:r>
              <a:rPr lang="en-US" sz="1600" dirty="0">
                <a:solidFill>
                  <a:srgbClr val="000000"/>
                </a:solidFill>
                <a:latin typeface="+mn-lt"/>
                <a:sym typeface="Wingdings" panose="05000000000000000000" pitchFamily="2" charset="2"/>
              </a:rPr>
              <a:t>Student uses the accommodation during the assessment and receives a valid score</a:t>
            </a:r>
            <a:endParaRPr lang="en-US" sz="1600" dirty="0">
              <a:solidFill>
                <a:srgbClr val="000000"/>
              </a:solidFill>
              <a:latin typeface="+mn-lt"/>
            </a:endParaRPr>
          </a:p>
          <a:p>
            <a:pPr marL="285750" indent="-285750">
              <a:lnSpc>
                <a:spcPct val="100000"/>
              </a:lnSpc>
              <a:defRPr/>
            </a:pPr>
            <a:r>
              <a:rPr lang="en-US" dirty="0">
                <a:solidFill>
                  <a:srgbClr val="000000"/>
                </a:solidFill>
              </a:rPr>
              <a:t>If not approved:</a:t>
            </a:r>
          </a:p>
          <a:p>
            <a:pPr marL="628650" lvl="1" indent="-285750">
              <a:lnSpc>
                <a:spcPct val="100000"/>
              </a:lnSpc>
              <a:buFont typeface="Arial" panose="020B0604020202020204" pitchFamily="34" charset="0"/>
              <a:buChar char="•"/>
              <a:defRPr/>
            </a:pPr>
            <a:r>
              <a:rPr lang="en-US" sz="1600" dirty="0">
                <a:solidFill>
                  <a:srgbClr val="000000"/>
                </a:solidFill>
                <a:latin typeface="+mn-lt"/>
              </a:rPr>
              <a:t>Student uses the accommodation during the assessment and the results are not considered valid</a:t>
            </a:r>
          </a:p>
          <a:p>
            <a:pPr lvl="2">
              <a:lnSpc>
                <a:spcPct val="100000"/>
              </a:lnSpc>
              <a:buFont typeface="Arial" panose="020B0604020202020204" pitchFamily="34" charset="0"/>
              <a:buChar char="•"/>
              <a:defRPr/>
            </a:pPr>
            <a:r>
              <a:rPr lang="en-US" sz="1600" dirty="0">
                <a:solidFill>
                  <a:srgbClr val="000000"/>
                </a:solidFill>
                <a:latin typeface="+mn-lt"/>
              </a:rPr>
              <a:t>The score is invalidated as a misadministration or suppressed</a:t>
            </a:r>
          </a:p>
          <a:p>
            <a:pPr lvl="2">
              <a:lnSpc>
                <a:spcPct val="100000"/>
              </a:lnSpc>
              <a:buFont typeface="Arial" panose="020B0604020202020204" pitchFamily="34" charset="0"/>
              <a:buChar char="•"/>
              <a:defRPr/>
            </a:pPr>
            <a:r>
              <a:rPr lang="en-US" sz="1600" dirty="0">
                <a:solidFill>
                  <a:srgbClr val="000000"/>
                </a:solidFill>
                <a:latin typeface="+mn-lt"/>
              </a:rPr>
              <a:t>This counts against participation </a:t>
            </a:r>
          </a:p>
          <a:p>
            <a:pPr marL="285750" indent="-285750" algn="ctr">
              <a:lnSpc>
                <a:spcPct val="100000"/>
              </a:lnSpc>
              <a:defRPr/>
            </a:pPr>
            <a:endParaRPr lang="en-US" dirty="0">
              <a:solidFill>
                <a:srgbClr val="000000"/>
              </a:solidFill>
            </a:endParaRPr>
          </a:p>
        </p:txBody>
      </p:sp>
      <p:sp>
        <p:nvSpPr>
          <p:cNvPr id="5" name="Title 4">
            <a:extLst>
              <a:ext uri="{FF2B5EF4-FFF2-40B4-BE49-F238E27FC236}">
                <a16:creationId xmlns:a16="http://schemas.microsoft.com/office/drawing/2014/main" id="{AA8CCF93-B8FD-434E-C3D1-B456E9EF14D2}"/>
              </a:ext>
            </a:extLst>
          </p:cNvPr>
          <p:cNvSpPr>
            <a:spLocks noGrp="1"/>
          </p:cNvSpPr>
          <p:nvPr>
            <p:ph type="title" idx="2"/>
          </p:nvPr>
        </p:nvSpPr>
        <p:spPr>
          <a:xfrm>
            <a:off x="2528619" y="4405064"/>
            <a:ext cx="4053906" cy="287123"/>
          </a:xfrm>
        </p:spPr>
        <p:txBody>
          <a:bodyPr anchor="ctr"/>
          <a:lstStyle/>
          <a:p>
            <a:pPr algn="ctr"/>
            <a:r>
              <a:rPr lang="en-US" sz="1200" dirty="0">
                <a:solidFill>
                  <a:srgbClr val="000000"/>
                </a:solidFill>
                <a:latin typeface="+mn-lt"/>
              </a:rPr>
              <a:t>Reminder: </a:t>
            </a:r>
            <a:r>
              <a:rPr lang="en-US" sz="1200" b="1" dirty="0">
                <a:solidFill>
                  <a:srgbClr val="000000"/>
                </a:solidFill>
                <a:latin typeface="+mn-lt"/>
              </a:rPr>
              <a:t>Number lines are not allowed</a:t>
            </a:r>
            <a:endParaRPr lang="en-US" sz="1200" dirty="0">
              <a:latin typeface="+mn-lt"/>
            </a:endParaRPr>
          </a:p>
        </p:txBody>
      </p:sp>
      <p:sp>
        <p:nvSpPr>
          <p:cNvPr id="4" name="Slide Number Placeholder 3">
            <a:extLst>
              <a:ext uri="{FF2B5EF4-FFF2-40B4-BE49-F238E27FC236}">
                <a16:creationId xmlns:a16="http://schemas.microsoft.com/office/drawing/2014/main" id="{CA354264-0D0F-4F86-A28A-AAD9B58506CF}"/>
              </a:ext>
            </a:extLst>
          </p:cNvPr>
          <p:cNvSpPr>
            <a:spLocks noGrp="1"/>
          </p:cNvSpPr>
          <p:nvPr>
            <p:ph type="sldNum" idx="12"/>
          </p:nvPr>
        </p:nvSpPr>
        <p:spPr/>
        <p:txBody>
          <a:bodyPr>
            <a:normAutofit/>
          </a:bodyPr>
          <a:lstStyle/>
          <a:p>
            <a:fld id="{C479D5F6-EDCB-402A-AC08-4943A1820E8F}" type="slidenum">
              <a:rPr lang="en-US" smtClean="0"/>
              <a:pPr/>
              <a:t>96</a:t>
            </a:fld>
            <a:endParaRPr lang="en-US" dirty="0"/>
          </a:p>
        </p:txBody>
      </p:sp>
    </p:spTree>
    <p:extLst>
      <p:ext uri="{BB962C8B-B14F-4D97-AF65-F5344CB8AC3E}">
        <p14:creationId xmlns:p14="http://schemas.microsoft.com/office/powerpoint/2010/main" val="18473749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87E28-D58B-4E62-9CB6-7886B81BF016}"/>
              </a:ext>
            </a:extLst>
          </p:cNvPr>
          <p:cNvSpPr>
            <a:spLocks noGrp="1"/>
          </p:cNvSpPr>
          <p:nvPr>
            <p:ph type="title"/>
          </p:nvPr>
        </p:nvSpPr>
        <p:spPr/>
        <p:txBody>
          <a:bodyPr>
            <a:normAutofit/>
          </a:bodyPr>
          <a:lstStyle/>
          <a:p>
            <a:r>
              <a:rPr lang="en-US" sz="2800" dirty="0"/>
              <a:t>Reminders</a:t>
            </a:r>
          </a:p>
        </p:txBody>
      </p:sp>
      <p:sp>
        <p:nvSpPr>
          <p:cNvPr id="7" name="Subtitle 6">
            <a:extLst>
              <a:ext uri="{FF2B5EF4-FFF2-40B4-BE49-F238E27FC236}">
                <a16:creationId xmlns:a16="http://schemas.microsoft.com/office/drawing/2014/main" id="{74E616EF-32AC-3B2C-98E1-FD8D3EA736CB}"/>
              </a:ext>
            </a:extLst>
          </p:cNvPr>
          <p:cNvSpPr>
            <a:spLocks noGrp="1"/>
          </p:cNvSpPr>
          <p:nvPr>
            <p:ph type="subTitle" idx="1"/>
          </p:nvPr>
        </p:nvSpPr>
        <p:spPr>
          <a:xfrm>
            <a:off x="265500" y="2803075"/>
            <a:ext cx="4228346" cy="1235100"/>
          </a:xfrm>
        </p:spPr>
        <p:txBody>
          <a:bodyPr>
            <a:noAutofit/>
          </a:bodyPr>
          <a:lstStyle/>
          <a:p>
            <a:pPr marL="174625" indent="-174625" algn="l">
              <a:buFont typeface="Arial" panose="020B0604020202020204" pitchFamily="34" charset="0"/>
              <a:buChar char="•"/>
            </a:pPr>
            <a:r>
              <a:rPr lang="en-US" sz="1500" dirty="0">
                <a:latin typeface="+mn-lt"/>
                <a:ea typeface="MS PGothic" panose="020B0600070205080204" pitchFamily="34" charset="-128"/>
                <a:cs typeface="Times New Roman" panose="02020603050405020304" pitchFamily="18" charset="0"/>
              </a:rPr>
              <a:t>Districts must have a plan in place to ensure and monitor the appropriate use of administrative considerations, accessibility features, and accommodations</a:t>
            </a:r>
          </a:p>
          <a:p>
            <a:pPr marL="174625" indent="-174625" algn="l">
              <a:buFont typeface="Arial" panose="020B0604020202020204" pitchFamily="34" charset="0"/>
              <a:buChar char="•"/>
            </a:pPr>
            <a:r>
              <a:rPr lang="en-US" sz="1500" dirty="0">
                <a:latin typeface="+mn-lt"/>
                <a:ea typeface="MS PGothic" panose="020B0600070205080204" pitchFamily="34" charset="-128"/>
                <a:cs typeface="Times New Roman" panose="02020603050405020304" pitchFamily="18" charset="0"/>
              </a:rPr>
              <a:t>Any </a:t>
            </a:r>
            <a:r>
              <a:rPr lang="en-US" sz="1500" i="1" dirty="0">
                <a:latin typeface="+mn-lt"/>
                <a:ea typeface="MS PGothic" panose="020B0600070205080204" pitchFamily="34" charset="-128"/>
                <a:cs typeface="Times New Roman" panose="02020603050405020304" pitchFamily="18" charset="0"/>
              </a:rPr>
              <a:t>modification</a:t>
            </a:r>
            <a:r>
              <a:rPr lang="en-US" sz="1500" dirty="0">
                <a:latin typeface="+mn-lt"/>
                <a:ea typeface="MS PGothic" panose="020B0600070205080204" pitchFamily="34" charset="-128"/>
                <a:cs typeface="Times New Roman" panose="02020603050405020304" pitchFamily="18" charset="0"/>
              </a:rPr>
              <a:t> of the assessment fundamentally changes the assessment’s intended measure and, therefore, is a misadministration resulting in an invalid score</a:t>
            </a:r>
            <a:endParaRPr lang="en-US" sz="1500" dirty="0">
              <a:solidFill>
                <a:prstClr val="black"/>
              </a:solidFill>
              <a:latin typeface="+mn-lt"/>
            </a:endParaRPr>
          </a:p>
        </p:txBody>
      </p:sp>
      <p:sp>
        <p:nvSpPr>
          <p:cNvPr id="3" name="Content Placeholder 2">
            <a:extLst>
              <a:ext uri="{FF2B5EF4-FFF2-40B4-BE49-F238E27FC236}">
                <a16:creationId xmlns:a16="http://schemas.microsoft.com/office/drawing/2014/main" id="{5FB25A80-C652-4D78-A191-19FB0D06AAB1}"/>
              </a:ext>
            </a:extLst>
          </p:cNvPr>
          <p:cNvSpPr>
            <a:spLocks noGrp="1"/>
          </p:cNvSpPr>
          <p:nvPr>
            <p:ph type="body" idx="2"/>
          </p:nvPr>
        </p:nvSpPr>
        <p:spPr>
          <a:xfrm>
            <a:off x="4642340" y="289169"/>
            <a:ext cx="4045199" cy="4463052"/>
          </a:xfrm>
        </p:spPr>
        <p:txBody>
          <a:bodyPr>
            <a:noAutofit/>
          </a:bodyPr>
          <a:lstStyle/>
          <a:p>
            <a:pPr marL="0" indent="0" algn="ctr">
              <a:buNone/>
            </a:pPr>
            <a:r>
              <a:rPr lang="en-US" sz="1200" b="1" dirty="0">
                <a:solidFill>
                  <a:prstClr val="black"/>
                </a:solidFill>
              </a:rPr>
              <a:t>Auditory/signed presentation </a:t>
            </a:r>
            <a:br>
              <a:rPr lang="en-US" sz="1200" b="1" dirty="0">
                <a:solidFill>
                  <a:prstClr val="black"/>
                </a:solidFill>
              </a:rPr>
            </a:br>
            <a:r>
              <a:rPr lang="en-US" sz="1200" b="1" dirty="0">
                <a:solidFill>
                  <a:prstClr val="black"/>
                </a:solidFill>
              </a:rPr>
              <a:t>of the ELA or CSLA assessment </a:t>
            </a:r>
            <a:br>
              <a:rPr lang="en-US" sz="1200" b="1" dirty="0">
                <a:solidFill>
                  <a:prstClr val="black"/>
                </a:solidFill>
              </a:rPr>
            </a:br>
            <a:r>
              <a:rPr lang="en-US" sz="1200" b="1" dirty="0">
                <a:solidFill>
                  <a:prstClr val="black"/>
                </a:solidFill>
              </a:rPr>
              <a:t>(i.e., text-to-speech, oral script, </a:t>
            </a:r>
            <a:br>
              <a:rPr lang="en-US" sz="1200" b="1" dirty="0">
                <a:solidFill>
                  <a:prstClr val="black"/>
                </a:solidFill>
              </a:rPr>
            </a:br>
            <a:r>
              <a:rPr lang="en-US" sz="1200" b="1" dirty="0">
                <a:solidFill>
                  <a:prstClr val="black"/>
                </a:solidFill>
              </a:rPr>
              <a:t>signed presentation) is a modification</a:t>
            </a:r>
          </a:p>
          <a:p>
            <a:pPr marL="0" indent="0" algn="ctr">
              <a:buNone/>
            </a:pPr>
            <a:endParaRPr lang="en-US" sz="1200" b="1" dirty="0">
              <a:solidFill>
                <a:prstClr val="black"/>
              </a:solidFill>
            </a:endParaRPr>
          </a:p>
          <a:p>
            <a:pPr marL="146050" indent="-146050"/>
            <a:r>
              <a:rPr lang="en-US" sz="1200" dirty="0">
                <a:latin typeface="+mn-lt"/>
              </a:rPr>
              <a:t>The 2020 Colorado Academic Standards (CAS) expect students to read (decode a printed or tactile code) and comprehend (make meaning of) literary and informational texts independently and proficiently. In accordance with the full implementation of the 2020 Reading, Writing, and Communicating CAS, CMAS will mirror the standards’ expectation that students combine their phonemic awareness, phonics, vocabulary, and text comprehension reading skills to demonstrate mastery of the 2020 CAS independent reading expectations.</a:t>
            </a:r>
          </a:p>
          <a:p>
            <a:pPr marL="146050" indent="-146050"/>
            <a:r>
              <a:rPr lang="en-US" sz="1200" dirty="0">
                <a:latin typeface="+mn-lt"/>
              </a:rPr>
              <a:t>Providing an auditory or signed presentation of printed or </a:t>
            </a:r>
            <a:r>
              <a:rPr lang="en-US" sz="1200" dirty="0" err="1">
                <a:latin typeface="+mn-lt"/>
              </a:rPr>
              <a:t>brailled</a:t>
            </a:r>
            <a:r>
              <a:rPr lang="en-US" sz="1200" dirty="0">
                <a:latin typeface="+mn-lt"/>
              </a:rPr>
              <a:t> text changes the ELA’s assessment’s focus from reading and comprehension of text to listening and comprehension of text. As such, both presentations are considered modifications.</a:t>
            </a:r>
          </a:p>
        </p:txBody>
      </p:sp>
      <p:sp>
        <p:nvSpPr>
          <p:cNvPr id="4" name="Slide Number Placeholder 3">
            <a:extLst>
              <a:ext uri="{FF2B5EF4-FFF2-40B4-BE49-F238E27FC236}">
                <a16:creationId xmlns:a16="http://schemas.microsoft.com/office/drawing/2014/main" id="{ADBF5AAB-A701-405F-97FD-9C526A1DDFCF}"/>
              </a:ext>
            </a:extLst>
          </p:cNvPr>
          <p:cNvSpPr>
            <a:spLocks noGrp="1"/>
          </p:cNvSpPr>
          <p:nvPr>
            <p:ph type="sldNum" idx="12"/>
          </p:nvPr>
        </p:nvSpPr>
        <p:spPr/>
        <p:txBody>
          <a:bodyPr>
            <a:normAutofit/>
          </a:bodyPr>
          <a:lstStyle/>
          <a:p>
            <a:fld id="{C479D5F6-EDCB-402A-AC08-4943A1820E8F}" type="slidenum">
              <a:rPr lang="en-US" smtClean="0"/>
              <a:pPr/>
              <a:t>97</a:t>
            </a:fld>
            <a:endParaRPr lang="en-US" dirty="0"/>
          </a:p>
        </p:txBody>
      </p:sp>
      <p:sp>
        <p:nvSpPr>
          <p:cNvPr id="6" name="Diagonal Stripe 5">
            <a:hlinkClick r:id="rId2"/>
            <a:extLst>
              <a:ext uri="{FF2B5EF4-FFF2-40B4-BE49-F238E27FC236}">
                <a16:creationId xmlns:a16="http://schemas.microsoft.com/office/drawing/2014/main" id="{DC84D43C-9ACA-8235-BED3-27D2A4684781}"/>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200" b="1" kern="0" dirty="0">
                <a:solidFill>
                  <a:prstClr val="black"/>
                </a:solidFill>
                <a:latin typeface="+mn-lt"/>
                <a:ea typeface="Roboto" panose="02000000000000000000" pitchFamily="2" charset="0"/>
                <a:cs typeface="Roboto" panose="02000000000000000000" pitchFamily="2" charset="0"/>
              </a:rPr>
              <a:t>ELA/CSLA A/S Presentation FAQs</a:t>
            </a:r>
          </a:p>
        </p:txBody>
      </p:sp>
    </p:spTree>
    <p:extLst>
      <p:ext uri="{BB962C8B-B14F-4D97-AF65-F5344CB8AC3E}">
        <p14:creationId xmlns:p14="http://schemas.microsoft.com/office/powerpoint/2010/main" val="331080324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11B09-320F-41F4-8708-A3A391E1736B}"/>
              </a:ext>
            </a:extLst>
          </p:cNvPr>
          <p:cNvSpPr>
            <a:spLocks noGrp="1"/>
          </p:cNvSpPr>
          <p:nvPr>
            <p:ph type="title"/>
          </p:nvPr>
        </p:nvSpPr>
        <p:spPr/>
        <p:txBody>
          <a:bodyPr>
            <a:normAutofit/>
          </a:bodyPr>
          <a:lstStyle/>
          <a:p>
            <a:r>
              <a:rPr lang="en-US" sz="2800" dirty="0"/>
              <a:t>Extended Time</a:t>
            </a:r>
          </a:p>
        </p:txBody>
      </p:sp>
      <p:sp>
        <p:nvSpPr>
          <p:cNvPr id="3" name="Content Placeholder 2">
            <a:extLst>
              <a:ext uri="{FF2B5EF4-FFF2-40B4-BE49-F238E27FC236}">
                <a16:creationId xmlns:a16="http://schemas.microsoft.com/office/drawing/2014/main" id="{D6B9F824-C4D4-424D-A2E9-54FCF7254BFE}"/>
              </a:ext>
            </a:extLst>
          </p:cNvPr>
          <p:cNvSpPr>
            <a:spLocks noGrp="1"/>
          </p:cNvSpPr>
          <p:nvPr>
            <p:ph type="body" idx="1"/>
          </p:nvPr>
        </p:nvSpPr>
        <p:spPr>
          <a:xfrm>
            <a:off x="311702" y="1016000"/>
            <a:ext cx="8487741" cy="3171275"/>
          </a:xfrm>
        </p:spPr>
        <p:txBody>
          <a:bodyPr>
            <a:noAutofit/>
          </a:bodyPr>
          <a:lstStyle/>
          <a:p>
            <a:pPr marL="0" indent="0" fontAlgn="base">
              <a:lnSpc>
                <a:spcPct val="110000"/>
              </a:lnSpc>
              <a:spcBef>
                <a:spcPct val="0"/>
              </a:spcBef>
              <a:spcAft>
                <a:spcPct val="0"/>
              </a:spcAft>
              <a:buNone/>
            </a:pPr>
            <a:r>
              <a:rPr lang="en-US" sz="1800" dirty="0">
                <a:solidFill>
                  <a:prstClr val="black"/>
                </a:solidFill>
                <a:ea typeface="ＭＳ Ｐゴシック" pitchFamily="34" charset="-128"/>
              </a:rPr>
              <a:t>Adjustments to the unit testing time may be made for students with a documented need for the accommodation in their IEP, 504, or ML plans</a:t>
            </a:r>
          </a:p>
          <a:p>
            <a:pPr marL="0" indent="0" fontAlgn="base">
              <a:lnSpc>
                <a:spcPct val="110000"/>
              </a:lnSpc>
              <a:spcBef>
                <a:spcPct val="0"/>
              </a:spcBef>
              <a:spcAft>
                <a:spcPct val="0"/>
              </a:spcAft>
              <a:buNone/>
            </a:pPr>
            <a:endParaRPr lang="en-US" sz="1800" dirty="0">
              <a:solidFill>
                <a:prstClr val="black"/>
              </a:solidFill>
              <a:ea typeface="ＭＳ Ｐゴシック" pitchFamily="34" charset="-128"/>
            </a:endParaRPr>
          </a:p>
          <a:p>
            <a:pPr marL="214313" indent="-214313" fontAlgn="base">
              <a:lnSpc>
                <a:spcPct val="110000"/>
              </a:lnSpc>
              <a:spcBef>
                <a:spcPct val="0"/>
              </a:spcBef>
              <a:spcAft>
                <a:spcPct val="0"/>
              </a:spcAft>
            </a:pPr>
            <a:r>
              <a:rPr lang="en-US" sz="1800" dirty="0">
                <a:solidFill>
                  <a:prstClr val="black"/>
                </a:solidFill>
                <a:ea typeface="ＭＳ Ｐゴシック" pitchFamily="34" charset="-128"/>
              </a:rPr>
              <a:t>Administer extended time accommodations in a separate room from standard unit testing time administrations</a:t>
            </a:r>
          </a:p>
          <a:p>
            <a:pPr marL="214313" indent="-214313" fontAlgn="base">
              <a:lnSpc>
                <a:spcPct val="110000"/>
              </a:lnSpc>
              <a:spcBef>
                <a:spcPct val="0"/>
              </a:spcBef>
              <a:spcAft>
                <a:spcPct val="0"/>
              </a:spcAft>
            </a:pPr>
            <a:r>
              <a:rPr lang="en-US" sz="1800" dirty="0">
                <a:solidFill>
                  <a:prstClr val="black"/>
                </a:solidFill>
                <a:ea typeface="ＭＳ Ｐゴシック" pitchFamily="34" charset="-128"/>
              </a:rPr>
              <a:t>CDE does not recommend providing more than double time</a:t>
            </a:r>
          </a:p>
          <a:p>
            <a:pPr marL="214313" indent="-214313" fontAlgn="base">
              <a:lnSpc>
                <a:spcPct val="110000"/>
              </a:lnSpc>
              <a:spcBef>
                <a:spcPct val="0"/>
              </a:spcBef>
              <a:spcAft>
                <a:spcPct val="0"/>
              </a:spcAft>
            </a:pPr>
            <a:r>
              <a:rPr lang="en-US" sz="1800" dirty="0">
                <a:solidFill>
                  <a:prstClr val="black"/>
                </a:solidFill>
                <a:ea typeface="ＭＳ Ｐゴシック" pitchFamily="34" charset="-128"/>
              </a:rPr>
              <a:t>Complete a unit on the same day it was started</a:t>
            </a:r>
          </a:p>
          <a:p>
            <a:pPr marL="214313" indent="-214313" fontAlgn="base">
              <a:spcBef>
                <a:spcPct val="0"/>
              </a:spcBef>
              <a:spcAft>
                <a:spcPct val="0"/>
              </a:spcAft>
            </a:pPr>
            <a:r>
              <a:rPr lang="en-US" sz="1800" dirty="0">
                <a:solidFill>
                  <a:prstClr val="black"/>
                </a:solidFill>
                <a:ea typeface="ＭＳ Ｐゴシック" pitchFamily="34" charset="-128"/>
              </a:rPr>
              <a:t>Extended time is </a:t>
            </a:r>
            <a:r>
              <a:rPr lang="en-US" sz="1800" b="1" dirty="0">
                <a:solidFill>
                  <a:prstClr val="black"/>
                </a:solidFill>
                <a:ea typeface="ＭＳ Ｐゴシック" pitchFamily="34" charset="-128"/>
              </a:rPr>
              <a:t>not</a:t>
            </a:r>
            <a:r>
              <a:rPr lang="en-US" sz="1800" dirty="0">
                <a:solidFill>
                  <a:prstClr val="black"/>
                </a:solidFill>
                <a:ea typeface="ＭＳ Ｐゴシック" pitchFamily="34" charset="-128"/>
              </a:rPr>
              <a:t> included in unit time for any content area</a:t>
            </a:r>
          </a:p>
        </p:txBody>
      </p:sp>
      <p:sp>
        <p:nvSpPr>
          <p:cNvPr id="5" name="Title 4">
            <a:extLst>
              <a:ext uri="{FF2B5EF4-FFF2-40B4-BE49-F238E27FC236}">
                <a16:creationId xmlns:a16="http://schemas.microsoft.com/office/drawing/2014/main" id="{FE029E0C-42BE-D1E3-F092-DBA73495BB52}"/>
              </a:ext>
            </a:extLst>
          </p:cNvPr>
          <p:cNvSpPr>
            <a:spLocks noGrp="1"/>
          </p:cNvSpPr>
          <p:nvPr>
            <p:ph type="title" idx="2"/>
          </p:nvPr>
        </p:nvSpPr>
        <p:spPr>
          <a:xfrm>
            <a:off x="1275047" y="4356875"/>
            <a:ext cx="6593906" cy="279308"/>
          </a:xfrm>
        </p:spPr>
        <p:txBody>
          <a:bodyPr anchor="ctr"/>
          <a:lstStyle/>
          <a:p>
            <a:pPr algn="ctr"/>
            <a:r>
              <a:rPr lang="en-US" sz="1200" b="1" dirty="0">
                <a:latin typeface="+mn-lt"/>
              </a:rPr>
              <a:t>Note: </a:t>
            </a:r>
            <a:r>
              <a:rPr lang="en-US" sz="1200" dirty="0">
                <a:latin typeface="+mn-lt"/>
              </a:rPr>
              <a:t>Use the </a:t>
            </a:r>
            <a:r>
              <a:rPr lang="en-US" sz="1200" i="1" dirty="0">
                <a:latin typeface="+mn-lt"/>
              </a:rPr>
              <a:t>Unit Timing </a:t>
            </a:r>
            <a:r>
              <a:rPr lang="en-US" sz="1200" dirty="0">
                <a:latin typeface="+mn-lt"/>
              </a:rPr>
              <a:t>chart in the TAMs to accurately time extended time accommodations</a:t>
            </a:r>
          </a:p>
        </p:txBody>
      </p:sp>
      <p:sp>
        <p:nvSpPr>
          <p:cNvPr id="4" name="Slide Number Placeholder 3">
            <a:extLst>
              <a:ext uri="{FF2B5EF4-FFF2-40B4-BE49-F238E27FC236}">
                <a16:creationId xmlns:a16="http://schemas.microsoft.com/office/drawing/2014/main" id="{1921A181-4336-4719-A9C1-8A7152F28D0C}"/>
              </a:ext>
            </a:extLst>
          </p:cNvPr>
          <p:cNvSpPr>
            <a:spLocks noGrp="1"/>
          </p:cNvSpPr>
          <p:nvPr>
            <p:ph type="sldNum" idx="12"/>
          </p:nvPr>
        </p:nvSpPr>
        <p:spPr/>
        <p:txBody>
          <a:bodyPr>
            <a:normAutofit/>
          </a:bodyPr>
          <a:lstStyle/>
          <a:p>
            <a:fld id="{C479D5F6-EDCB-402A-AC08-4943A1820E8F}" type="slidenum">
              <a:rPr lang="en-US" smtClean="0"/>
              <a:pPr/>
              <a:t>98</a:t>
            </a:fld>
            <a:endParaRPr lang="en-US" dirty="0"/>
          </a:p>
        </p:txBody>
      </p:sp>
    </p:spTree>
    <p:extLst>
      <p:ext uri="{BB962C8B-B14F-4D97-AF65-F5344CB8AC3E}">
        <p14:creationId xmlns:p14="http://schemas.microsoft.com/office/powerpoint/2010/main" val="286720115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CFBD52-9556-4738-9221-31EB9740D766}"/>
              </a:ext>
            </a:extLst>
          </p:cNvPr>
          <p:cNvSpPr>
            <a:spLocks noGrp="1"/>
          </p:cNvSpPr>
          <p:nvPr>
            <p:ph type="body" idx="1"/>
          </p:nvPr>
        </p:nvSpPr>
        <p:spPr>
          <a:xfrm>
            <a:off x="311702" y="922220"/>
            <a:ext cx="3999900" cy="3560690"/>
          </a:xfrm>
        </p:spPr>
        <p:txBody>
          <a:bodyPr>
            <a:noAutofit/>
          </a:bodyPr>
          <a:lstStyle/>
          <a:p>
            <a:pPr fontAlgn="base">
              <a:lnSpc>
                <a:spcPct val="110000"/>
              </a:lnSpc>
              <a:spcBef>
                <a:spcPct val="0"/>
              </a:spcBef>
              <a:spcAft>
                <a:spcPct val="0"/>
              </a:spcAft>
              <a:defRPr/>
            </a:pPr>
            <a:r>
              <a:rPr lang="en-US" sz="1800" dirty="0"/>
              <a:t>Visual accommodations are types of presentation accommodations that change the way the assessment is presented to a student with a documented need, but do not change the construct of the assessment</a:t>
            </a:r>
          </a:p>
          <a:p>
            <a:pPr fontAlgn="base">
              <a:lnSpc>
                <a:spcPct val="110000"/>
              </a:lnSpc>
              <a:spcBef>
                <a:spcPct val="0"/>
              </a:spcBef>
              <a:spcAft>
                <a:spcPct val="0"/>
              </a:spcAft>
              <a:defRPr/>
            </a:pPr>
            <a:r>
              <a:rPr lang="en-US" sz="1800" dirty="0">
                <a:solidFill>
                  <a:prstClr val="black"/>
                </a:solidFill>
                <a:ea typeface="ＭＳ Ｐゴシック" pitchFamily="34" charset="-128"/>
              </a:rPr>
              <a:t>Students with visual impairments have several options for visual accommodations</a:t>
            </a:r>
            <a:endParaRPr lang="en-US" sz="1800" dirty="0"/>
          </a:p>
        </p:txBody>
      </p:sp>
      <p:sp>
        <p:nvSpPr>
          <p:cNvPr id="6" name="Text Placeholder 5">
            <a:extLst>
              <a:ext uri="{FF2B5EF4-FFF2-40B4-BE49-F238E27FC236}">
                <a16:creationId xmlns:a16="http://schemas.microsoft.com/office/drawing/2014/main" id="{9CF2882C-0733-A377-7327-134C0F36D01F}"/>
              </a:ext>
            </a:extLst>
          </p:cNvPr>
          <p:cNvSpPr>
            <a:spLocks noGrp="1"/>
          </p:cNvSpPr>
          <p:nvPr>
            <p:ph type="body" idx="2"/>
          </p:nvPr>
        </p:nvSpPr>
        <p:spPr>
          <a:xfrm>
            <a:off x="4832402" y="922220"/>
            <a:ext cx="3999900" cy="3560690"/>
          </a:xfrm>
        </p:spPr>
        <p:txBody>
          <a:bodyPr>
            <a:normAutofit/>
          </a:bodyPr>
          <a:lstStyle/>
          <a:p>
            <a:pPr marL="227013" indent="-204788" fontAlgn="base">
              <a:lnSpc>
                <a:spcPct val="110000"/>
              </a:lnSpc>
              <a:spcBef>
                <a:spcPct val="0"/>
              </a:spcBef>
              <a:spcAft>
                <a:spcPct val="0"/>
              </a:spcAft>
              <a:defRPr/>
            </a:pPr>
            <a:r>
              <a:rPr lang="en-US" sz="1500" dirty="0">
                <a:solidFill>
                  <a:prstClr val="black"/>
                </a:solidFill>
                <a:latin typeface="+mn-lt"/>
                <a:ea typeface="ＭＳ Ｐゴシック" pitchFamily="34" charset="-128"/>
              </a:rPr>
              <a:t>Large print</a:t>
            </a:r>
          </a:p>
          <a:p>
            <a:pPr marL="227013" indent="-204788" fontAlgn="base">
              <a:lnSpc>
                <a:spcPct val="110000"/>
              </a:lnSpc>
              <a:spcBef>
                <a:spcPct val="0"/>
              </a:spcBef>
              <a:spcAft>
                <a:spcPct val="0"/>
              </a:spcAft>
              <a:defRPr/>
            </a:pPr>
            <a:r>
              <a:rPr lang="en-US" sz="1500" dirty="0">
                <a:solidFill>
                  <a:prstClr val="black"/>
                </a:solidFill>
                <a:latin typeface="+mn-lt"/>
                <a:ea typeface="ＭＳ Ｐゴシック" pitchFamily="34" charset="-128"/>
              </a:rPr>
              <a:t>Braille</a:t>
            </a:r>
          </a:p>
          <a:p>
            <a:pPr marL="460375" lvl="1" indent="-187325" fontAlgn="base">
              <a:lnSpc>
                <a:spcPct val="110000"/>
              </a:lnSpc>
              <a:spcBef>
                <a:spcPct val="0"/>
              </a:spcBef>
              <a:spcAft>
                <a:spcPct val="0"/>
              </a:spcAft>
              <a:buFont typeface="Arial" panose="020B0604020202020204" pitchFamily="34" charset="0"/>
              <a:buChar char="•"/>
              <a:defRPr/>
            </a:pPr>
            <a:r>
              <a:rPr lang="en-US" kern="0" dirty="0">
                <a:solidFill>
                  <a:prstClr val="black"/>
                </a:solidFill>
                <a:latin typeface="+mn-lt"/>
                <a:ea typeface="ＭＳ Ｐゴシック" pitchFamily="34" charset="-128"/>
              </a:rPr>
              <a:t>UEB (with Nemeth for math and science)</a:t>
            </a:r>
          </a:p>
          <a:p>
            <a:pPr marL="460375" lvl="1" indent="-187325" fontAlgn="base">
              <a:lnSpc>
                <a:spcPct val="110000"/>
              </a:lnSpc>
              <a:spcBef>
                <a:spcPct val="0"/>
              </a:spcBef>
              <a:spcAft>
                <a:spcPct val="0"/>
              </a:spcAft>
              <a:buFont typeface="Arial" panose="020B0604020202020204" pitchFamily="34" charset="0"/>
              <a:buChar char="•"/>
              <a:defRPr/>
            </a:pPr>
            <a:r>
              <a:rPr lang="en-US" kern="0" dirty="0">
                <a:solidFill>
                  <a:prstClr val="black"/>
                </a:solidFill>
                <a:latin typeface="+mn-lt"/>
                <a:ea typeface="ＭＳ Ｐゴシック" pitchFamily="34" charset="-128"/>
              </a:rPr>
              <a:t>UEB Math/Science (math and science only)</a:t>
            </a:r>
          </a:p>
          <a:p>
            <a:pPr marL="227013" indent="-204788" fontAlgn="base">
              <a:lnSpc>
                <a:spcPct val="110000"/>
              </a:lnSpc>
              <a:spcBef>
                <a:spcPct val="0"/>
              </a:spcBef>
              <a:spcAft>
                <a:spcPct val="0"/>
              </a:spcAft>
              <a:defRPr/>
            </a:pPr>
            <a:r>
              <a:rPr lang="en-US" sz="1500" dirty="0">
                <a:solidFill>
                  <a:prstClr val="black"/>
                </a:solidFill>
                <a:latin typeface="+mn-lt"/>
                <a:ea typeface="ＭＳ Ｐゴシック" pitchFamily="34" charset="-128"/>
              </a:rPr>
              <a:t>Visual descriptions</a:t>
            </a:r>
          </a:p>
          <a:p>
            <a:pPr marL="460375" lvl="1" indent="-187325" fontAlgn="base">
              <a:lnSpc>
                <a:spcPct val="110000"/>
              </a:lnSpc>
              <a:spcBef>
                <a:spcPct val="0"/>
              </a:spcBef>
              <a:spcAft>
                <a:spcPct val="0"/>
              </a:spcAft>
              <a:buFont typeface="Arial" panose="020B0604020202020204" pitchFamily="34" charset="0"/>
              <a:buChar char="•"/>
              <a:defRPr/>
            </a:pPr>
            <a:r>
              <a:rPr lang="en-US" kern="0" dirty="0">
                <a:solidFill>
                  <a:prstClr val="black"/>
                </a:solidFill>
                <a:latin typeface="+mn-lt"/>
                <a:ea typeface="ＭＳ Ｐゴシック" pitchFamily="34" charset="-128"/>
              </a:rPr>
              <a:t>PBT (included in large print test kits)</a:t>
            </a:r>
          </a:p>
          <a:p>
            <a:pPr marL="460375" lvl="1" indent="-187325" fontAlgn="base">
              <a:lnSpc>
                <a:spcPct val="110000"/>
              </a:lnSpc>
              <a:spcBef>
                <a:spcPct val="0"/>
              </a:spcBef>
              <a:spcAft>
                <a:spcPct val="0"/>
              </a:spcAft>
              <a:buFont typeface="Arial" panose="020B0604020202020204" pitchFamily="34" charset="0"/>
              <a:buChar char="•"/>
              <a:defRPr/>
            </a:pPr>
            <a:r>
              <a:rPr lang="en-US" kern="0" dirty="0">
                <a:solidFill>
                  <a:prstClr val="black"/>
                </a:solidFill>
                <a:latin typeface="+mn-lt"/>
                <a:ea typeface="ＭＳ Ｐゴシック" pitchFamily="34" charset="-128"/>
              </a:rPr>
              <a:t>CBT</a:t>
            </a:r>
          </a:p>
          <a:p>
            <a:pPr marL="227013" indent="-204788" fontAlgn="base">
              <a:lnSpc>
                <a:spcPct val="110000"/>
              </a:lnSpc>
              <a:spcBef>
                <a:spcPct val="0"/>
              </a:spcBef>
              <a:spcAft>
                <a:spcPct val="0"/>
              </a:spcAft>
              <a:defRPr/>
            </a:pPr>
            <a:r>
              <a:rPr lang="en-US" sz="1500" dirty="0">
                <a:solidFill>
                  <a:prstClr val="black"/>
                </a:solidFill>
                <a:latin typeface="+mn-lt"/>
                <a:ea typeface="ＭＳ Ｐゴシック" pitchFamily="34" charset="-128"/>
              </a:rPr>
              <a:t>Tactile graphics for CBT</a:t>
            </a:r>
          </a:p>
          <a:p>
            <a:pPr marL="460375" lvl="1" indent="-187325" fontAlgn="base">
              <a:lnSpc>
                <a:spcPct val="110000"/>
              </a:lnSpc>
              <a:spcBef>
                <a:spcPct val="0"/>
              </a:spcBef>
              <a:spcAft>
                <a:spcPct val="0"/>
              </a:spcAft>
              <a:buFont typeface="Arial" panose="020B0604020202020204" pitchFamily="34" charset="0"/>
              <a:buChar char="•"/>
              <a:defRPr/>
            </a:pPr>
            <a:r>
              <a:rPr lang="en-US" kern="0" dirty="0">
                <a:solidFill>
                  <a:prstClr val="black"/>
                </a:solidFill>
                <a:latin typeface="+mn-lt"/>
                <a:ea typeface="ＭＳ Ｐゴシック" pitchFamily="34" charset="-128"/>
              </a:rPr>
              <a:t>UEB with Nemeth</a:t>
            </a:r>
          </a:p>
          <a:p>
            <a:pPr marL="460375" lvl="1" indent="-187325" fontAlgn="base">
              <a:lnSpc>
                <a:spcPct val="110000"/>
              </a:lnSpc>
              <a:spcBef>
                <a:spcPct val="0"/>
              </a:spcBef>
              <a:spcAft>
                <a:spcPct val="0"/>
              </a:spcAft>
              <a:buFont typeface="Arial" panose="020B0604020202020204" pitchFamily="34" charset="0"/>
              <a:buChar char="•"/>
              <a:defRPr/>
            </a:pPr>
            <a:r>
              <a:rPr lang="en-US" kern="0" dirty="0">
                <a:solidFill>
                  <a:prstClr val="black"/>
                </a:solidFill>
                <a:latin typeface="+mn-lt"/>
                <a:ea typeface="ＭＳ Ｐゴシック" pitchFamily="34" charset="-128"/>
              </a:rPr>
              <a:t>UEB Math/Science (math only)</a:t>
            </a:r>
          </a:p>
          <a:p>
            <a:pPr marL="227013" indent="-204788" fontAlgn="base">
              <a:lnSpc>
                <a:spcPct val="110000"/>
              </a:lnSpc>
              <a:spcBef>
                <a:spcPct val="0"/>
              </a:spcBef>
              <a:spcAft>
                <a:spcPct val="0"/>
              </a:spcAft>
              <a:defRPr/>
            </a:pPr>
            <a:r>
              <a:rPr lang="en-US" sz="1500" dirty="0">
                <a:solidFill>
                  <a:prstClr val="black"/>
                </a:solidFill>
                <a:latin typeface="+mn-lt"/>
                <a:ea typeface="ＭＳ Ｐゴシック" pitchFamily="34" charset="-128"/>
              </a:rPr>
              <a:t>Assistive Technology CBT form</a:t>
            </a:r>
            <a:endParaRPr lang="en-US" sz="1500" kern="0" dirty="0">
              <a:solidFill>
                <a:prstClr val="black"/>
              </a:solidFill>
              <a:latin typeface="+mn-lt"/>
              <a:ea typeface="ＭＳ Ｐゴシック" pitchFamily="34" charset="-128"/>
            </a:endParaRPr>
          </a:p>
          <a:p>
            <a:pPr marL="460375" lvl="1" indent="-187325" fontAlgn="base">
              <a:lnSpc>
                <a:spcPct val="110000"/>
              </a:lnSpc>
              <a:spcBef>
                <a:spcPct val="0"/>
              </a:spcBef>
              <a:spcAft>
                <a:spcPct val="0"/>
              </a:spcAft>
              <a:buFont typeface="Arial" panose="020B0604020202020204" pitchFamily="34" charset="0"/>
              <a:buChar char="•"/>
              <a:defRPr/>
            </a:pPr>
            <a:r>
              <a:rPr lang="en-US" kern="0" dirty="0">
                <a:solidFill>
                  <a:prstClr val="black"/>
                </a:solidFill>
                <a:latin typeface="+mn-lt"/>
                <a:ea typeface="ＭＳ Ｐゴシック" pitchFamily="34" charset="-128"/>
              </a:rPr>
              <a:t>Students can use visual descriptions and tactile graphics with this form</a:t>
            </a:r>
          </a:p>
          <a:p>
            <a:pPr marL="460375" lvl="1" indent="-187325" fontAlgn="base">
              <a:lnSpc>
                <a:spcPct val="110000"/>
              </a:lnSpc>
              <a:spcBef>
                <a:spcPct val="0"/>
              </a:spcBef>
              <a:spcAft>
                <a:spcPct val="0"/>
              </a:spcAft>
              <a:buFont typeface="Arial" panose="020B0604020202020204" pitchFamily="34" charset="0"/>
              <a:buChar char="•"/>
              <a:defRPr/>
            </a:pPr>
            <a:r>
              <a:rPr lang="en-US" kern="0" dirty="0">
                <a:solidFill>
                  <a:prstClr val="black"/>
                </a:solidFill>
                <a:latin typeface="+mn-lt"/>
                <a:ea typeface="ＭＳ Ｐゴシック" pitchFamily="34" charset="-128"/>
              </a:rPr>
              <a:t>For use with screen readers</a:t>
            </a:r>
          </a:p>
          <a:p>
            <a:endParaRPr lang="en-US" dirty="0"/>
          </a:p>
        </p:txBody>
      </p:sp>
      <p:sp>
        <p:nvSpPr>
          <p:cNvPr id="4" name="Slide Number Placeholder 3">
            <a:extLst>
              <a:ext uri="{FF2B5EF4-FFF2-40B4-BE49-F238E27FC236}">
                <a16:creationId xmlns:a16="http://schemas.microsoft.com/office/drawing/2014/main" id="{FCB363E6-4175-49A4-962E-F2FF08B02929}"/>
              </a:ext>
            </a:extLst>
          </p:cNvPr>
          <p:cNvSpPr>
            <a:spLocks noGrp="1"/>
          </p:cNvSpPr>
          <p:nvPr>
            <p:ph type="sldNum" idx="12"/>
          </p:nvPr>
        </p:nvSpPr>
        <p:spPr/>
        <p:txBody>
          <a:bodyPr>
            <a:normAutofit/>
          </a:bodyPr>
          <a:lstStyle/>
          <a:p>
            <a:fld id="{C479D5F6-EDCB-402A-AC08-4943A1820E8F}" type="slidenum">
              <a:rPr lang="en-US" smtClean="0"/>
              <a:pPr/>
              <a:t>99</a:t>
            </a:fld>
            <a:endParaRPr lang="en-US" dirty="0"/>
          </a:p>
        </p:txBody>
      </p:sp>
      <p:sp>
        <p:nvSpPr>
          <p:cNvPr id="2" name="Title 1">
            <a:extLst>
              <a:ext uri="{FF2B5EF4-FFF2-40B4-BE49-F238E27FC236}">
                <a16:creationId xmlns:a16="http://schemas.microsoft.com/office/drawing/2014/main" id="{B580416E-8D8A-471E-9D8B-56AA7F3A2522}"/>
              </a:ext>
            </a:extLst>
          </p:cNvPr>
          <p:cNvSpPr>
            <a:spLocks noGrp="1"/>
          </p:cNvSpPr>
          <p:nvPr>
            <p:ph type="title"/>
          </p:nvPr>
        </p:nvSpPr>
        <p:spPr/>
        <p:txBody>
          <a:bodyPr>
            <a:normAutofit/>
          </a:bodyPr>
          <a:lstStyle/>
          <a:p>
            <a:r>
              <a:rPr lang="en-US" sz="2800" dirty="0"/>
              <a:t>Visual Accommodations</a:t>
            </a:r>
          </a:p>
        </p:txBody>
      </p:sp>
    </p:spTree>
    <p:extLst>
      <p:ext uri="{BB962C8B-B14F-4D97-AF65-F5344CB8AC3E}">
        <p14:creationId xmlns:p14="http://schemas.microsoft.com/office/powerpoint/2010/main" val="1082643834"/>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371592277610D489A9D9361BA54FDFF" ma:contentTypeVersion="15" ma:contentTypeDescription="Create a new document." ma:contentTypeScope="" ma:versionID="2c11ef6428f718a7898c70474cf5c53d">
  <xsd:schema xmlns:xsd="http://www.w3.org/2001/XMLSchema" xmlns:xs="http://www.w3.org/2001/XMLSchema" xmlns:p="http://schemas.microsoft.com/office/2006/metadata/properties" xmlns:ns3="49a81e36-7bf1-4cef-9c34-a447d2fae1de" xmlns:ns4="1d7a6999-9f23-40c1-89fd-c28d1c6d889e" targetNamespace="http://schemas.microsoft.com/office/2006/metadata/properties" ma:root="true" ma:fieldsID="662df6824ea3bce3cd80a21de96536cd" ns3:_="" ns4:_="">
    <xsd:import namespace="49a81e36-7bf1-4cef-9c34-a447d2fae1de"/>
    <xsd:import namespace="1d7a6999-9f23-40c1-89fd-c28d1c6d889e"/>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SystemTags"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a81e36-7bf1-4cef-9c34-a447d2fae1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7a6999-9f23-40c1-89fd-c28d1c6d889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49a81e36-7bf1-4cef-9c34-a447d2fae1de" xsi:nil="true"/>
  </documentManagement>
</p:properties>
</file>

<file path=customXml/itemProps1.xml><?xml version="1.0" encoding="utf-8"?>
<ds:datastoreItem xmlns:ds="http://schemas.openxmlformats.org/officeDocument/2006/customXml" ds:itemID="{F91E4219-6D23-4FF3-BB9A-48A8BBD73A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a81e36-7bf1-4cef-9c34-a447d2fae1de"/>
    <ds:schemaRef ds:uri="1d7a6999-9f23-40c1-89fd-c28d1c6d88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1C9AC83-A244-4C73-9B74-EBB8100F5EE9}">
  <ds:schemaRefs>
    <ds:schemaRef ds:uri="http://schemas.microsoft.com/sharepoint/v3/contenttype/forms"/>
  </ds:schemaRefs>
</ds:datastoreItem>
</file>

<file path=customXml/itemProps3.xml><?xml version="1.0" encoding="utf-8"?>
<ds:datastoreItem xmlns:ds="http://schemas.openxmlformats.org/officeDocument/2006/customXml" ds:itemID="{215871AF-E4E2-4474-BBBF-C4CA544DC804}">
  <ds:schemaRefs>
    <ds:schemaRef ds:uri="http://schemas.microsoft.com/office/2006/documentManagement/types"/>
    <ds:schemaRef ds:uri="http://purl.org/dc/dcmitype/"/>
    <ds:schemaRef ds:uri="http://schemas.microsoft.com/office/2006/metadata/properties"/>
    <ds:schemaRef ds:uri="http://www.w3.org/XML/1998/namespace"/>
    <ds:schemaRef ds:uri="http://purl.org/dc/elements/1.1/"/>
    <ds:schemaRef ds:uri="http://schemas.microsoft.com/office/infopath/2007/PartnerControls"/>
    <ds:schemaRef ds:uri="1d7a6999-9f23-40c1-89fd-c28d1c6d889e"/>
    <ds:schemaRef ds:uri="http://schemas.openxmlformats.org/package/2006/metadata/core-properties"/>
    <ds:schemaRef ds:uri="49a81e36-7bf1-4cef-9c34-a447d2fae1d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3549</TotalTime>
  <Words>18066</Words>
  <Application>Microsoft Office PowerPoint</Application>
  <PresentationFormat>On-screen Show (16:9)</PresentationFormat>
  <Paragraphs>2398</Paragraphs>
  <Slides>213</Slides>
  <Notes>21</Notes>
  <HiddenSlides>0</HiddenSlides>
  <MMClips>10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213</vt:i4>
      </vt:variant>
    </vt:vector>
  </HeadingPairs>
  <TitlesOfParts>
    <vt:vector size="224" baseType="lpstr">
      <vt:lpstr>MS PGothic</vt:lpstr>
      <vt:lpstr>Verdana</vt:lpstr>
      <vt:lpstr>Roboto Medium</vt:lpstr>
      <vt:lpstr>Arial</vt:lpstr>
      <vt:lpstr>Calibri</vt:lpstr>
      <vt:lpstr>Rockwell</vt:lpstr>
      <vt:lpstr>Roboto</vt:lpstr>
      <vt:lpstr>Museo Slab 500</vt:lpstr>
      <vt:lpstr>MS PGothic</vt:lpstr>
      <vt:lpstr>Wingdings</vt:lpstr>
      <vt:lpstr>Simple Light</vt:lpstr>
      <vt:lpstr>Spring 2025 CMAS Administration Training for Assessment Coordinators</vt:lpstr>
      <vt:lpstr>Welcome</vt:lpstr>
      <vt:lpstr>Agenda</vt:lpstr>
      <vt:lpstr>General Information</vt:lpstr>
      <vt:lpstr>What is CMAS?</vt:lpstr>
      <vt:lpstr>Did you know?</vt:lpstr>
      <vt:lpstr>Did you know?</vt:lpstr>
      <vt:lpstr>CMAS Test Design – available resources</vt:lpstr>
      <vt:lpstr>Districts with Recent CMAS Development/Review Participation</vt:lpstr>
      <vt:lpstr>Assessment Development Initiative</vt:lpstr>
      <vt:lpstr>Resources</vt:lpstr>
      <vt:lpstr>Resources</vt:lpstr>
      <vt:lpstr>Resources</vt:lpstr>
      <vt:lpstr>Assessment Acronyms*</vt:lpstr>
      <vt:lpstr>Overview of What’s New this Year</vt:lpstr>
      <vt:lpstr>District Testing Selections</vt:lpstr>
      <vt:lpstr>Paper-based Testing</vt:lpstr>
      <vt:lpstr>Assessment Information and Calendar </vt:lpstr>
      <vt:lpstr>Parent Excusals</vt:lpstr>
      <vt:lpstr>Personally Identifiable Information (PII)</vt:lpstr>
      <vt:lpstr>Syncplicity</vt:lpstr>
      <vt:lpstr>Timeline and Assessment Structure</vt:lpstr>
      <vt:lpstr>Spring 2025 CMAS Window</vt:lpstr>
      <vt:lpstr>CMAS Early Grade 11 Science Window Option</vt:lpstr>
      <vt:lpstr>Scheduling Considerations</vt:lpstr>
      <vt:lpstr>Scheduling Considerations</vt:lpstr>
      <vt:lpstr>Spring 2025 Critical Dates – Tentative</vt:lpstr>
      <vt:lpstr>Spring 2025 Critical Dates – Tentative</vt:lpstr>
      <vt:lpstr>Spring 2025 Critical Dates – Tentative</vt:lpstr>
      <vt:lpstr>Colorado Spanish Language Arts (CSLA)</vt:lpstr>
      <vt:lpstr>First Year in US Multilingual Learners – ELA Only</vt:lpstr>
      <vt:lpstr>Guidelines for Administration Time</vt:lpstr>
      <vt:lpstr>Guidelines for Administration Time</vt:lpstr>
      <vt:lpstr>Unit Testing Times: Grades 3 through 5</vt:lpstr>
      <vt:lpstr>Unit Testing Times: Grades 6 through 8</vt:lpstr>
      <vt:lpstr>Unit Testing Times: Grade 11</vt:lpstr>
      <vt:lpstr>Calculating Unit Testing Times</vt:lpstr>
      <vt:lpstr>Guidelines for Breaks</vt:lpstr>
      <vt:lpstr>Scheduling Considerations</vt:lpstr>
      <vt:lpstr>Scheduling Considerations</vt:lpstr>
      <vt:lpstr>Scheduling Considerations</vt:lpstr>
      <vt:lpstr>Scheduling Sessions </vt:lpstr>
      <vt:lpstr>Afternoon Testing </vt:lpstr>
      <vt:lpstr>After-hours Testing</vt:lpstr>
      <vt:lpstr>PearsonAccessnext</vt:lpstr>
      <vt:lpstr>User Accounts</vt:lpstr>
      <vt:lpstr>User Accounts</vt:lpstr>
      <vt:lpstr>User Account Add-on Roles</vt:lpstr>
      <vt:lpstr>PAnext</vt:lpstr>
      <vt:lpstr>PAnext – Setup Actions</vt:lpstr>
      <vt:lpstr>PAnext – Setup Actions (continued)</vt:lpstr>
      <vt:lpstr>PAnext – Testing Actions</vt:lpstr>
      <vt:lpstr>PAnext – Reports Actions</vt:lpstr>
      <vt:lpstr>PAnext – Dashboards</vt:lpstr>
      <vt:lpstr>PAnext Training Modules</vt:lpstr>
      <vt:lpstr>Before Testing</vt:lpstr>
      <vt:lpstr>Annual Training Requirement</vt:lpstr>
      <vt:lpstr>Training</vt:lpstr>
      <vt:lpstr>Who Can Administer a Test?</vt:lpstr>
      <vt:lpstr>Student Readiness</vt:lpstr>
      <vt:lpstr>Student Readiness</vt:lpstr>
      <vt:lpstr>Student Readiness</vt:lpstr>
      <vt:lpstr>Registering Students, Ordering Materials, and Setting Up PAnext Test Sessions</vt:lpstr>
      <vt:lpstr>Student Registration Reminders</vt:lpstr>
      <vt:lpstr>Registering for PBT</vt:lpstr>
      <vt:lpstr>Accommodated Materials Ordering by January 24*</vt:lpstr>
      <vt:lpstr>Registering a Student in PAnext through a File Upload</vt:lpstr>
      <vt:lpstr>Registering a Student in PAnext through a File Upload</vt:lpstr>
      <vt:lpstr>Registering a Student in PAnext Through the User Interface</vt:lpstr>
      <vt:lpstr>Create or Edit a Student Record Through the User Interface</vt:lpstr>
      <vt:lpstr>Register a Student</vt:lpstr>
      <vt:lpstr>Operational Reports within PAnext – Help with Registration</vt:lpstr>
      <vt:lpstr>Online Testing Management</vt:lpstr>
      <vt:lpstr>Create an Online Test Session</vt:lpstr>
      <vt:lpstr>New Students </vt:lpstr>
      <vt:lpstr>Add Students to Online Test Sessions</vt:lpstr>
      <vt:lpstr>Work Request – Student Transfer Process</vt:lpstr>
      <vt:lpstr>Place a Work Request </vt:lpstr>
      <vt:lpstr>Work Request – Student Transfer Process (CBT) During Testing</vt:lpstr>
      <vt:lpstr>Work Request – PBT Student Transfer</vt:lpstr>
      <vt:lpstr>Work Request – Releasing District</vt:lpstr>
      <vt:lpstr>Review/Approve a Work Request</vt:lpstr>
      <vt:lpstr>Work Request – Receiving District</vt:lpstr>
      <vt:lpstr>Assessment in Special Circumstances</vt:lpstr>
      <vt:lpstr>Assessment in Special Circumstances</vt:lpstr>
      <vt:lpstr>Technology Overview</vt:lpstr>
      <vt:lpstr>Technology Overview</vt:lpstr>
      <vt:lpstr>Technology Overview</vt:lpstr>
      <vt:lpstr>Administrative Considerations, Accessibility Features, and Accommodations</vt:lpstr>
      <vt:lpstr>Accessibility Features and Accommodations</vt:lpstr>
      <vt:lpstr>Accommodations Pyramid</vt:lpstr>
      <vt:lpstr>Administrative Considerations</vt:lpstr>
      <vt:lpstr>Accessibility Features</vt:lpstr>
      <vt:lpstr>Accommodations</vt:lpstr>
      <vt:lpstr>Unique Accommodation Requests (UARs)</vt:lpstr>
      <vt:lpstr>UARs</vt:lpstr>
      <vt:lpstr>Reminders</vt:lpstr>
      <vt:lpstr>Extended Time</vt:lpstr>
      <vt:lpstr>Visual Accommodations</vt:lpstr>
      <vt:lpstr>Response Accommodations</vt:lpstr>
      <vt:lpstr>Auditory Presentation</vt:lpstr>
      <vt:lpstr>Auditory/Signed Presentation</vt:lpstr>
      <vt:lpstr>Auditory/Signed Presentation</vt:lpstr>
      <vt:lpstr>Technology for Medical Monitoring</vt:lpstr>
      <vt:lpstr>Accommodations for MLs</vt:lpstr>
      <vt:lpstr>Administering Language Accommodations</vt:lpstr>
      <vt:lpstr>Non-English Responses</vt:lpstr>
      <vt:lpstr>Transcription Guidelines</vt:lpstr>
      <vt:lpstr>Transcription Guidelines</vt:lpstr>
      <vt:lpstr>Prior Access to Secure Test Materials</vt:lpstr>
      <vt:lpstr>Accommodation Reminders</vt:lpstr>
      <vt:lpstr>Form Assignment Markers in PAnext</vt:lpstr>
      <vt:lpstr>Form Assignment Markers on Testing Ticket</vt:lpstr>
      <vt:lpstr>Emergency Accommodation</vt:lpstr>
      <vt:lpstr>Testing Environment</vt:lpstr>
      <vt:lpstr>Test Environment</vt:lpstr>
      <vt:lpstr>Test Environment</vt:lpstr>
      <vt:lpstr>Headphones</vt:lpstr>
      <vt:lpstr>Calculators</vt:lpstr>
      <vt:lpstr>Mathematics Materials</vt:lpstr>
      <vt:lpstr>Additional Materials</vt:lpstr>
      <vt:lpstr>Student-to-Test Administrator Ratio</vt:lpstr>
      <vt:lpstr>Room Configuration</vt:lpstr>
      <vt:lpstr>Unauthorized Visitors and the Media</vt:lpstr>
      <vt:lpstr>Receiving Materials and Test Security</vt:lpstr>
      <vt:lpstr>Test Security Protocols</vt:lpstr>
      <vt:lpstr>Security Plan</vt:lpstr>
      <vt:lpstr>Test Materials Security</vt:lpstr>
      <vt:lpstr>Maintaining Security of the Assessments</vt:lpstr>
      <vt:lpstr>Receiving Test Materials</vt:lpstr>
      <vt:lpstr>Contents of Shipments</vt:lpstr>
      <vt:lpstr>DAC – Receipt of Test Materials</vt:lpstr>
      <vt:lpstr>SAC – Receive Materials and Chain of Custody</vt:lpstr>
      <vt:lpstr>Chain of Custody Form</vt:lpstr>
      <vt:lpstr>Documenting and Storing Test Materials</vt:lpstr>
      <vt:lpstr>Steps to Order Additional Materials</vt:lpstr>
      <vt:lpstr>Key Information to Order Additional Materials</vt:lpstr>
      <vt:lpstr>During Testing</vt:lpstr>
      <vt:lpstr>CBT Task “Prepare” Test Sessions</vt:lpstr>
      <vt:lpstr>CBT Task “Prepare” Test Sessions</vt:lpstr>
      <vt:lpstr>Incorrect Form Assignment</vt:lpstr>
      <vt:lpstr>PAnext Online Test Session Life Cycle</vt:lpstr>
      <vt:lpstr>PAnext “Prepare” Test Session</vt:lpstr>
      <vt:lpstr>TAM Reminders</vt:lpstr>
      <vt:lpstr>Tasks to Complete During Testing</vt:lpstr>
      <vt:lpstr>During Testing – Security Breaches and Irregularities</vt:lpstr>
      <vt:lpstr>During Testing – Security Breaches and Irregularities</vt:lpstr>
      <vt:lpstr>During Testing – Contaminated and Damaged Materials</vt:lpstr>
      <vt:lpstr>During Testing – Safety Threats and Severe Weather</vt:lpstr>
      <vt:lpstr>Test Administration Materials</vt:lpstr>
      <vt:lpstr>District Decisions – After Students Finish Unit</vt:lpstr>
      <vt:lpstr>Active Administration</vt:lpstr>
      <vt:lpstr>Administration Steps for CBT</vt:lpstr>
      <vt:lpstr>Start a Session and Unlock Units</vt:lpstr>
      <vt:lpstr>Resume a Test</vt:lpstr>
      <vt:lpstr>Basic Technical Troubleshooting</vt:lpstr>
      <vt:lpstr>Error Codes</vt:lpstr>
      <vt:lpstr>Error Codes – Next Steps</vt:lpstr>
      <vt:lpstr>Common Errors – 9059</vt:lpstr>
      <vt:lpstr>TestNav</vt:lpstr>
      <vt:lpstr>“Early Submission” of Test</vt:lpstr>
      <vt:lpstr>Student Logs into Another Student’s Test</vt:lpstr>
      <vt:lpstr>Technology Tip</vt:lpstr>
      <vt:lpstr>Student Response Files (SRF)</vt:lpstr>
      <vt:lpstr>Make-up Testing</vt:lpstr>
      <vt:lpstr>Make-up Testing</vt:lpstr>
      <vt:lpstr>Online Test Management</vt:lpstr>
      <vt:lpstr>Online Test Management</vt:lpstr>
      <vt:lpstr>After Testing</vt:lpstr>
      <vt:lpstr>Tasks to Complete After Each Testing Session</vt:lpstr>
      <vt:lpstr>Final Day – Tasks to Complete After Testing</vt:lpstr>
      <vt:lpstr>Student ID Labels</vt:lpstr>
      <vt:lpstr>Student ID Labels</vt:lpstr>
      <vt:lpstr>Demographic Data Grid</vt:lpstr>
      <vt:lpstr>Packing Scorables</vt:lpstr>
      <vt:lpstr>Packing Nonscorables</vt:lpstr>
      <vt:lpstr>Packing Materials Checklist</vt:lpstr>
      <vt:lpstr>Packing Materials Checklist</vt:lpstr>
      <vt:lpstr>Arrange for Pickup</vt:lpstr>
      <vt:lpstr>Tasks to Complete After Testing</vt:lpstr>
      <vt:lpstr> PBT Rejected Student Tests</vt:lpstr>
      <vt:lpstr>Scratch Paper Verification</vt:lpstr>
      <vt:lpstr>Secure Data Removal Verification</vt:lpstr>
      <vt:lpstr>Additional Documentation - Missing Materials</vt:lpstr>
      <vt:lpstr>Remember - Secure Materials Must be Returned</vt:lpstr>
      <vt:lpstr>CMAS Forms</vt:lpstr>
      <vt:lpstr>PAnext Clean-up</vt:lpstr>
      <vt:lpstr>PAnext Clean-up Activities – CBT and PBT</vt:lpstr>
      <vt:lpstr>Coding Invalidations</vt:lpstr>
      <vt:lpstr>Not Tested Students</vt:lpstr>
      <vt:lpstr>Stop Test Sessions</vt:lpstr>
      <vt:lpstr>Combined Unit Statuses</vt:lpstr>
      <vt:lpstr>Void Test Score and Not Tested Coding</vt:lpstr>
      <vt:lpstr>Coding Parent Excusals</vt:lpstr>
      <vt:lpstr>Suppressions</vt:lpstr>
      <vt:lpstr>Additional Information</vt:lpstr>
      <vt:lpstr>Student Biographical Data – Tentative Dates</vt:lpstr>
      <vt:lpstr>Typical Reporting Timeline</vt:lpstr>
      <vt:lpstr>Reporting Information</vt:lpstr>
      <vt:lpstr>Accountability Questions</vt:lpstr>
      <vt:lpstr>Upcoming CMAS Due Dates</vt:lpstr>
      <vt:lpstr>CMAS Checklists</vt:lpstr>
      <vt:lpstr>Reminder: Complete Security Agreement</vt:lpstr>
      <vt:lpstr>CoAlt Assessments</vt:lpstr>
      <vt:lpstr>Colorado PSAT and SAT</vt:lpstr>
      <vt:lpstr>Get Involved!</vt:lpstr>
      <vt:lpstr>Resources and Support</vt:lpstr>
      <vt:lpstr>Resources – Websites</vt:lpstr>
      <vt:lpstr>Resources – Portal</vt:lpstr>
      <vt:lpstr>Resources – PAnext Training Modules</vt:lpstr>
      <vt:lpstr>Customer Support</vt:lpstr>
      <vt:lpstr>Communication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Dailey, Bridgett</dc:creator>
  <cp:lastModifiedBy>Loerzel, Sara</cp:lastModifiedBy>
  <cp:revision>32</cp:revision>
  <dcterms:modified xsi:type="dcterms:W3CDTF">2024-12-06T16:04:28Z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0x0101005371592277610D489A9D9361BA54FDFF</vt:lpwstr>
  </property>
</Properties>
</file>