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2"/>
  </p:notesMasterIdLst>
  <p:handoutMasterIdLst>
    <p:handoutMasterId r:id="rId213"/>
  </p:handoutMasterIdLst>
  <p:sldIdLst>
    <p:sldId id="256" r:id="rId2"/>
    <p:sldId id="257" r:id="rId3"/>
    <p:sldId id="271" r:id="rId4"/>
    <p:sldId id="263" r:id="rId5"/>
    <p:sldId id="460" r:id="rId6"/>
    <p:sldId id="273" r:id="rId7"/>
    <p:sldId id="464" r:id="rId8"/>
    <p:sldId id="477" r:id="rId9"/>
    <p:sldId id="258" r:id="rId10"/>
    <p:sldId id="274" r:id="rId11"/>
    <p:sldId id="478" r:id="rId12"/>
    <p:sldId id="275" r:id="rId13"/>
    <p:sldId id="276" r:id="rId14"/>
    <p:sldId id="277" r:id="rId15"/>
    <p:sldId id="278" r:id="rId16"/>
    <p:sldId id="264" r:id="rId17"/>
    <p:sldId id="281" r:id="rId18"/>
    <p:sldId id="265" r:id="rId19"/>
    <p:sldId id="282" r:id="rId20"/>
    <p:sldId id="283" r:id="rId21"/>
    <p:sldId id="266" r:id="rId22"/>
    <p:sldId id="284" r:id="rId23"/>
    <p:sldId id="285" r:id="rId24"/>
    <p:sldId id="267" r:id="rId25"/>
    <p:sldId id="268" r:id="rId26"/>
    <p:sldId id="269" r:id="rId27"/>
    <p:sldId id="287" r:id="rId28"/>
    <p:sldId id="288" r:id="rId29"/>
    <p:sldId id="290" r:id="rId30"/>
    <p:sldId id="289" r:id="rId31"/>
    <p:sldId id="291" r:id="rId32"/>
    <p:sldId id="270" r:id="rId33"/>
    <p:sldId id="292" r:id="rId34"/>
    <p:sldId id="293" r:id="rId35"/>
    <p:sldId id="294" r:id="rId36"/>
    <p:sldId id="295" r:id="rId37"/>
    <p:sldId id="296" r:id="rId38"/>
    <p:sldId id="297" r:id="rId39"/>
    <p:sldId id="461" r:id="rId40"/>
    <p:sldId id="272" r:id="rId41"/>
    <p:sldId id="300" r:id="rId42"/>
    <p:sldId id="301" r:id="rId43"/>
    <p:sldId id="302" r:id="rId44"/>
    <p:sldId id="304" r:id="rId45"/>
    <p:sldId id="261" r:id="rId46"/>
    <p:sldId id="457" r:id="rId47"/>
    <p:sldId id="306" r:id="rId48"/>
    <p:sldId id="307" r:id="rId49"/>
    <p:sldId id="483" r:id="rId50"/>
    <p:sldId id="484" r:id="rId51"/>
    <p:sldId id="309" r:id="rId52"/>
    <p:sldId id="308" r:id="rId53"/>
    <p:sldId id="305" r:id="rId54"/>
    <p:sldId id="310" r:id="rId55"/>
    <p:sldId id="311" r:id="rId56"/>
    <p:sldId id="312" r:id="rId57"/>
    <p:sldId id="313" r:id="rId58"/>
    <p:sldId id="314" r:id="rId59"/>
    <p:sldId id="315" r:id="rId60"/>
    <p:sldId id="316" r:id="rId61"/>
    <p:sldId id="317" r:id="rId62"/>
    <p:sldId id="318" r:id="rId63"/>
    <p:sldId id="320" r:id="rId64"/>
    <p:sldId id="319" r:id="rId65"/>
    <p:sldId id="472" r:id="rId66"/>
    <p:sldId id="473" r:id="rId67"/>
    <p:sldId id="321" r:id="rId68"/>
    <p:sldId id="322" r:id="rId69"/>
    <p:sldId id="465" r:id="rId70"/>
    <p:sldId id="323" r:id="rId71"/>
    <p:sldId id="466" r:id="rId72"/>
    <p:sldId id="324" r:id="rId73"/>
    <p:sldId id="475" r:id="rId74"/>
    <p:sldId id="325" r:id="rId75"/>
    <p:sldId id="328" r:id="rId76"/>
    <p:sldId id="326" r:id="rId77"/>
    <p:sldId id="476" r:id="rId78"/>
    <p:sldId id="327" r:id="rId79"/>
    <p:sldId id="456" r:id="rId80"/>
    <p:sldId id="455" r:id="rId81"/>
    <p:sldId id="329" r:id="rId82"/>
    <p:sldId id="330" r:id="rId83"/>
    <p:sldId id="479" r:id="rId84"/>
    <p:sldId id="331" r:id="rId85"/>
    <p:sldId id="332" r:id="rId86"/>
    <p:sldId id="333" r:id="rId87"/>
    <p:sldId id="334" r:id="rId88"/>
    <p:sldId id="335" r:id="rId89"/>
    <p:sldId id="462" r:id="rId90"/>
    <p:sldId id="349" r:id="rId91"/>
    <p:sldId id="350" r:id="rId92"/>
    <p:sldId id="463" r:id="rId93"/>
    <p:sldId id="336" r:id="rId94"/>
    <p:sldId id="339" r:id="rId95"/>
    <p:sldId id="337" r:id="rId96"/>
    <p:sldId id="338" r:id="rId97"/>
    <p:sldId id="340" r:id="rId98"/>
    <p:sldId id="341" r:id="rId99"/>
    <p:sldId id="342" r:id="rId100"/>
    <p:sldId id="343" r:id="rId101"/>
    <p:sldId id="344" r:id="rId102"/>
    <p:sldId id="345" r:id="rId103"/>
    <p:sldId id="346" r:id="rId104"/>
    <p:sldId id="347" r:id="rId105"/>
    <p:sldId id="348" r:id="rId106"/>
    <p:sldId id="351" r:id="rId107"/>
    <p:sldId id="353" r:id="rId108"/>
    <p:sldId id="354" r:id="rId109"/>
    <p:sldId id="355" r:id="rId110"/>
    <p:sldId id="356" r:id="rId111"/>
    <p:sldId id="358" r:id="rId112"/>
    <p:sldId id="359" r:id="rId113"/>
    <p:sldId id="362" r:id="rId114"/>
    <p:sldId id="480" r:id="rId115"/>
    <p:sldId id="482" r:id="rId116"/>
    <p:sldId id="481" r:id="rId117"/>
    <p:sldId id="357" r:id="rId118"/>
    <p:sldId id="361" r:id="rId119"/>
    <p:sldId id="363" r:id="rId120"/>
    <p:sldId id="366" r:id="rId121"/>
    <p:sldId id="364" r:id="rId122"/>
    <p:sldId id="365" r:id="rId123"/>
    <p:sldId id="259" r:id="rId124"/>
    <p:sldId id="367" r:id="rId125"/>
    <p:sldId id="368" r:id="rId126"/>
    <p:sldId id="369" r:id="rId127"/>
    <p:sldId id="371" r:id="rId128"/>
    <p:sldId id="372" r:id="rId129"/>
    <p:sldId id="373" r:id="rId130"/>
    <p:sldId id="374" r:id="rId131"/>
    <p:sldId id="375" r:id="rId132"/>
    <p:sldId id="376" r:id="rId133"/>
    <p:sldId id="378" r:id="rId134"/>
    <p:sldId id="379" r:id="rId135"/>
    <p:sldId id="469" r:id="rId136"/>
    <p:sldId id="380" r:id="rId137"/>
    <p:sldId id="384" r:id="rId138"/>
    <p:sldId id="381" r:id="rId139"/>
    <p:sldId id="382" r:id="rId140"/>
    <p:sldId id="383" r:id="rId141"/>
    <p:sldId id="385" r:id="rId142"/>
    <p:sldId id="454" r:id="rId143"/>
    <p:sldId id="386" r:id="rId144"/>
    <p:sldId id="387" r:id="rId145"/>
    <p:sldId id="388" r:id="rId146"/>
    <p:sldId id="389" r:id="rId147"/>
    <p:sldId id="260" r:id="rId148"/>
    <p:sldId id="390" r:id="rId149"/>
    <p:sldId id="470" r:id="rId150"/>
    <p:sldId id="471" r:id="rId151"/>
    <p:sldId id="391" r:id="rId152"/>
    <p:sldId id="262" r:id="rId153"/>
    <p:sldId id="392" r:id="rId154"/>
    <p:sldId id="393" r:id="rId155"/>
    <p:sldId id="394" r:id="rId156"/>
    <p:sldId id="395" r:id="rId157"/>
    <p:sldId id="396" r:id="rId158"/>
    <p:sldId id="397" r:id="rId159"/>
    <p:sldId id="398" r:id="rId160"/>
    <p:sldId id="403" r:id="rId161"/>
    <p:sldId id="399" r:id="rId162"/>
    <p:sldId id="468" r:id="rId163"/>
    <p:sldId id="400" r:id="rId164"/>
    <p:sldId id="467" r:id="rId165"/>
    <p:sldId id="404" r:id="rId166"/>
    <p:sldId id="401" r:id="rId167"/>
    <p:sldId id="402" r:id="rId168"/>
    <p:sldId id="409" r:id="rId169"/>
    <p:sldId id="485" r:id="rId170"/>
    <p:sldId id="452" r:id="rId171"/>
    <p:sldId id="415" r:id="rId172"/>
    <p:sldId id="416" r:id="rId173"/>
    <p:sldId id="412" r:id="rId174"/>
    <p:sldId id="453" r:id="rId175"/>
    <p:sldId id="417" r:id="rId176"/>
    <p:sldId id="407" r:id="rId177"/>
    <p:sldId id="410" r:id="rId178"/>
    <p:sldId id="406" r:id="rId179"/>
    <p:sldId id="405" r:id="rId180"/>
    <p:sldId id="414" r:id="rId181"/>
    <p:sldId id="413" r:id="rId182"/>
    <p:sldId id="418" r:id="rId183"/>
    <p:sldId id="426" r:id="rId184"/>
    <p:sldId id="420" r:id="rId185"/>
    <p:sldId id="421" r:id="rId186"/>
    <p:sldId id="422" r:id="rId187"/>
    <p:sldId id="423" r:id="rId188"/>
    <p:sldId id="424" r:id="rId189"/>
    <p:sldId id="425" r:id="rId190"/>
    <p:sldId id="428" r:id="rId191"/>
    <p:sldId id="429" r:id="rId192"/>
    <p:sldId id="448" r:id="rId193"/>
    <p:sldId id="430" r:id="rId194"/>
    <p:sldId id="431" r:id="rId195"/>
    <p:sldId id="458" r:id="rId196"/>
    <p:sldId id="432" r:id="rId197"/>
    <p:sldId id="433" r:id="rId198"/>
    <p:sldId id="434" r:id="rId199"/>
    <p:sldId id="435" r:id="rId200"/>
    <p:sldId id="440" r:id="rId201"/>
    <p:sldId id="441" r:id="rId202"/>
    <p:sldId id="438" r:id="rId203"/>
    <p:sldId id="449" r:id="rId204"/>
    <p:sldId id="445" r:id="rId205"/>
    <p:sldId id="450" r:id="rId206"/>
    <p:sldId id="442" r:id="rId207"/>
    <p:sldId id="444" r:id="rId208"/>
    <p:sldId id="446" r:id="rId209"/>
    <p:sldId id="447" r:id="rId210"/>
    <p:sldId id="299" r:id="rId2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999999"/>
    <a:srgbClr val="001970"/>
    <a:srgbClr val="6D3A5D"/>
    <a:srgbClr val="7A853B"/>
    <a:srgbClr val="FFD100"/>
    <a:srgbClr val="35647E"/>
    <a:srgbClr val="488BC9"/>
    <a:srgbClr val="C1D8E5"/>
    <a:srgbClr val="DBE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5803" autoAdjust="0"/>
  </p:normalViewPr>
  <p:slideViewPr>
    <p:cSldViewPr snapToGrid="0">
      <p:cViewPr varScale="1">
        <p:scale>
          <a:sx n="99" d="100"/>
          <a:sy n="99" d="100"/>
        </p:scale>
        <p:origin x="184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5C0B6A0A-A526-4834-8960-AF81564DDEA1}">
      <dgm:prSet phldrT="[Text]"/>
      <dgm:spPr>
        <a:xfrm rot="5400000">
          <a:off x="-201323" y="209347"/>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Create</a:t>
          </a:r>
          <a:endParaRPr lang="en-US" dirty="0">
            <a:latin typeface="+mn-lt"/>
            <a:ea typeface="+mn-ea"/>
            <a:cs typeface="+mn-cs"/>
          </a:endParaRPr>
        </a:p>
      </dgm:t>
    </dgm:pt>
    <dgm:pt modelId="{B80F3F33-9404-42FC-AB2B-1329F9CDC285}" type="parTrans" cxnId="{FA0E73A7-33FF-4135-9577-DE878A60C79A}">
      <dgm:prSet/>
      <dgm:spPr/>
      <dgm:t>
        <a:bodyPr/>
        <a:lstStyle/>
        <a:p>
          <a:endParaRPr lang="en-US">
            <a:latin typeface="+mn-lt"/>
          </a:endParaRPr>
        </a:p>
      </dgm:t>
    </dgm:pt>
    <dgm:pt modelId="{C09DA966-C960-4DBF-99B6-984D3FC6A403}" type="sibTrans" cxnId="{FA0E73A7-33FF-4135-9577-DE878A60C79A}">
      <dgm:prSet/>
      <dgm:spPr/>
      <dgm:t>
        <a:bodyPr/>
        <a:lstStyle/>
        <a:p>
          <a:endParaRPr lang="en-US">
            <a:latin typeface="+mn-lt"/>
          </a:endParaRPr>
        </a:p>
      </dgm:t>
    </dgm:pt>
    <dgm:pt modelId="{323443F7-8487-4058-B1C1-4D2177B0E2F3}">
      <dgm:prSet phldrT="[Text]" custT="1"/>
      <dgm:spPr>
        <a:xfrm rot="5400000">
          <a:off x="4453153" y="-3505618"/>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Session </a:t>
          </a:r>
          <a:r>
            <a:rPr lang="en-US" sz="1800" b="1" dirty="0">
              <a:latin typeface="+mn-lt"/>
              <a:ea typeface="+mn-ea"/>
              <a:cs typeface="+mn-cs"/>
            </a:rPr>
            <a:t>Form Group Type </a:t>
          </a:r>
          <a:r>
            <a:rPr lang="en-US" sz="1800" dirty="0">
              <a:latin typeface="+mn-lt"/>
              <a:ea typeface="+mn-ea"/>
              <a:cs typeface="+mn-cs"/>
            </a:rPr>
            <a:t>can be set to </a:t>
          </a:r>
          <a:r>
            <a:rPr lang="en-US" sz="1800" b="1" dirty="0">
              <a:latin typeface="+mn-lt"/>
              <a:ea typeface="+mn-ea"/>
              <a:cs typeface="+mn-cs"/>
            </a:rPr>
            <a:t>Auditory/Signed Presentation </a:t>
          </a:r>
          <a:r>
            <a:rPr lang="en-US" sz="1800" dirty="0">
              <a:latin typeface="+mn-lt"/>
              <a:ea typeface="+mn-ea"/>
              <a:cs typeface="+mn-cs"/>
            </a:rPr>
            <a:t>if the session is not in prepared status</a:t>
          </a:r>
        </a:p>
      </dgm:t>
    </dgm:pt>
    <dgm:pt modelId="{15954FB5-C6E4-4D58-875A-2F7428431FD5}" type="parTrans" cxnId="{CCB7A401-9A8E-458D-A61F-5BF8C002C9CC}">
      <dgm:prSet/>
      <dgm:spPr/>
      <dgm:t>
        <a:bodyPr/>
        <a:lstStyle/>
        <a:p>
          <a:endParaRPr lang="en-US">
            <a:latin typeface="+mn-lt"/>
          </a:endParaRPr>
        </a:p>
      </dgm:t>
    </dgm:pt>
    <dgm:pt modelId="{7EBA7935-9CB1-41C3-855B-E93C55288942}" type="sibTrans" cxnId="{CCB7A401-9A8E-458D-A61F-5BF8C002C9CC}">
      <dgm:prSet/>
      <dgm:spPr/>
      <dgm:t>
        <a:bodyPr/>
        <a:lstStyle/>
        <a:p>
          <a:endParaRPr lang="en-US">
            <a:latin typeface="+mn-lt"/>
          </a:endParaRPr>
        </a:p>
      </dgm:t>
    </dgm:pt>
    <dgm:pt modelId="{708EF14F-22C0-4712-9169-35D0DD1C2A59}">
      <dgm:prSet phldrT="[Text]"/>
      <dgm:spPr>
        <a:xfrm rot="5400000">
          <a:off x="-201323" y="1412753"/>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Prepare</a:t>
          </a:r>
          <a:endParaRPr lang="en-US" dirty="0">
            <a:latin typeface="+mn-lt"/>
            <a:ea typeface="+mn-ea"/>
            <a:cs typeface="+mn-cs"/>
          </a:endParaRPr>
        </a:p>
      </dgm:t>
    </dgm:pt>
    <dgm:pt modelId="{B50792EE-228F-44F3-8304-68CD8D089C88}" type="parTrans" cxnId="{CAC524C8-7F94-4ECE-85D0-56F788059860}">
      <dgm:prSet/>
      <dgm:spPr/>
      <dgm:t>
        <a:bodyPr/>
        <a:lstStyle/>
        <a:p>
          <a:endParaRPr lang="en-US">
            <a:latin typeface="+mn-lt"/>
          </a:endParaRPr>
        </a:p>
      </dgm:t>
    </dgm:pt>
    <dgm:pt modelId="{6693D953-1955-48AB-9CF0-1CD18D5B1427}" type="sibTrans" cxnId="{CAC524C8-7F94-4ECE-85D0-56F788059860}">
      <dgm:prSet/>
      <dgm:spPr/>
      <dgm:t>
        <a:bodyPr/>
        <a:lstStyle/>
        <a:p>
          <a:endParaRPr lang="en-US">
            <a:latin typeface="+mn-lt"/>
          </a:endParaRPr>
        </a:p>
      </dgm:t>
    </dgm:pt>
    <dgm:pt modelId="{D8EB4301-C217-4EC4-9972-D6EA8887F0A2}">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Test forms are assigned when session is prepared</a:t>
          </a:r>
          <a:endParaRPr lang="en-US" sz="1800" dirty="0">
            <a:latin typeface="+mn-lt"/>
            <a:ea typeface="+mn-ea"/>
            <a:cs typeface="+mn-cs"/>
          </a:endParaRPr>
        </a:p>
      </dgm:t>
    </dgm:pt>
    <dgm:pt modelId="{8A023854-F960-4578-B4EA-A0F5EC5F1568}" type="parTrans" cxnId="{229658D7-8635-45C1-8738-98D237B2D5AF}">
      <dgm:prSet/>
      <dgm:spPr/>
      <dgm:t>
        <a:bodyPr/>
        <a:lstStyle/>
        <a:p>
          <a:endParaRPr lang="en-US">
            <a:latin typeface="+mn-lt"/>
          </a:endParaRPr>
        </a:p>
      </dgm:t>
    </dgm:pt>
    <dgm:pt modelId="{1EE7BE0A-1550-47E2-B79A-07D67D4B735B}" type="sibTrans" cxnId="{229658D7-8635-45C1-8738-98D237B2D5AF}">
      <dgm:prSet/>
      <dgm:spPr/>
      <dgm:t>
        <a:bodyPr/>
        <a:lstStyle/>
        <a:p>
          <a:endParaRPr lang="en-US">
            <a:latin typeface="+mn-lt"/>
          </a:endParaRPr>
        </a:p>
      </dgm:t>
    </dgm:pt>
    <dgm:pt modelId="{DE53A054-2F5B-4B3B-9E99-B3D17D0826A6}">
      <dgm:prSet phldrT="[Text]"/>
      <dgm:spPr>
        <a:xfrm rot="5400000">
          <a:off x="-201323" y="2616158"/>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Start</a:t>
          </a:r>
          <a:endParaRPr lang="en-US" dirty="0">
            <a:latin typeface="+mn-lt"/>
            <a:ea typeface="+mn-ea"/>
            <a:cs typeface="+mn-cs"/>
          </a:endParaRPr>
        </a:p>
      </dgm:t>
    </dgm:pt>
    <dgm:pt modelId="{7EC2055D-D7B5-4F5A-8B19-DE60196E511B}" type="parTrans" cxnId="{46627BAF-13D0-4732-B106-62F8EE93C055}">
      <dgm:prSet/>
      <dgm:spPr/>
      <dgm:t>
        <a:bodyPr/>
        <a:lstStyle/>
        <a:p>
          <a:endParaRPr lang="en-US">
            <a:latin typeface="+mn-lt"/>
          </a:endParaRPr>
        </a:p>
      </dgm:t>
    </dgm:pt>
    <dgm:pt modelId="{2ADE435D-20A7-4CFD-A0A6-63F27FEE6230}" type="sibTrans" cxnId="{46627BAF-13D0-4732-B106-62F8EE93C055}">
      <dgm:prSet/>
      <dgm:spPr/>
      <dgm:t>
        <a:bodyPr/>
        <a:lstStyle/>
        <a:p>
          <a:endParaRPr lang="en-US">
            <a:latin typeface="+mn-lt"/>
          </a:endParaRPr>
        </a:p>
      </dgm:t>
    </dgm:pt>
    <dgm:pt modelId="{629B0735-C51D-42C4-A084-ADFC37A0F7A5}">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Must be started prior to student being able to test </a:t>
          </a:r>
          <a:endParaRPr lang="en-US" sz="1800" dirty="0">
            <a:latin typeface="+mn-lt"/>
            <a:ea typeface="+mn-ea"/>
            <a:cs typeface="+mn-cs"/>
          </a:endParaRPr>
        </a:p>
      </dgm:t>
    </dgm:pt>
    <dgm:pt modelId="{B5DB16DF-75FC-4918-848E-75D087D23F9B}" type="parTrans" cxnId="{36341CBB-EABE-4841-B973-53F01C370424}">
      <dgm:prSet/>
      <dgm:spPr/>
      <dgm:t>
        <a:bodyPr/>
        <a:lstStyle/>
        <a:p>
          <a:endParaRPr lang="en-US">
            <a:latin typeface="+mn-lt"/>
          </a:endParaRPr>
        </a:p>
      </dgm:t>
    </dgm:pt>
    <dgm:pt modelId="{C82E290F-4695-4072-AA90-E0BC5AB1D049}" type="sibTrans" cxnId="{36341CBB-EABE-4841-B973-53F01C370424}">
      <dgm:prSet/>
      <dgm:spPr/>
      <dgm:t>
        <a:bodyPr/>
        <a:lstStyle/>
        <a:p>
          <a:endParaRPr lang="en-US">
            <a:latin typeface="+mn-lt"/>
          </a:endParaRPr>
        </a:p>
      </dgm:t>
    </dgm:pt>
    <dgm:pt modelId="{C22E3B3C-8351-4253-946F-B292EBEE5F79}">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Can be started on the day the state window opens</a:t>
          </a:r>
          <a:endParaRPr lang="en-US" sz="1800" dirty="0">
            <a:latin typeface="+mn-lt"/>
            <a:ea typeface="+mn-ea"/>
            <a:cs typeface="+mn-cs"/>
          </a:endParaRPr>
        </a:p>
      </dgm:t>
    </dgm:pt>
    <dgm:pt modelId="{09472925-8CF8-40E4-8D39-21B8829C8FD1}" type="parTrans" cxnId="{E17781AB-41F6-4B42-956C-EA3537C7A0AD}">
      <dgm:prSet/>
      <dgm:spPr/>
      <dgm:t>
        <a:bodyPr/>
        <a:lstStyle/>
        <a:p>
          <a:endParaRPr lang="en-US">
            <a:latin typeface="+mn-lt"/>
          </a:endParaRPr>
        </a:p>
      </dgm:t>
    </dgm:pt>
    <dgm:pt modelId="{00D1F10B-A6D8-44BC-BE6D-2F2D1E75AC4C}" type="sibTrans" cxnId="{E17781AB-41F6-4B42-956C-EA3537C7A0AD}">
      <dgm:prSet/>
      <dgm:spPr/>
      <dgm:t>
        <a:bodyPr/>
        <a:lstStyle/>
        <a:p>
          <a:endParaRPr lang="en-US">
            <a:latin typeface="+mn-lt"/>
          </a:endParaRPr>
        </a:p>
      </dgm:t>
    </dgm:pt>
    <dgm:pt modelId="{DAE4CE6F-2D05-4461-B39A-EA878436F066}">
      <dgm:prSet/>
      <dgm:spPr>
        <a:xfrm rot="5400000">
          <a:off x="-201323" y="4032740"/>
          <a:ext cx="1342159" cy="939511"/>
        </a:xfrm>
        <a:effectLst>
          <a:outerShdw blurRad="50800" dist="38100" dir="2700000" algn="tl" rotWithShape="0">
            <a:prstClr val="black">
              <a:alpha val="40000"/>
            </a:prstClr>
          </a:outerShdw>
        </a:effectLst>
      </dgm:spPr>
      <dgm:t>
        <a:bodyPr/>
        <a:lstStyle/>
        <a:p>
          <a:r>
            <a:rPr lang="en-US">
              <a:latin typeface="+mn-lt"/>
              <a:ea typeface="+mn-ea"/>
              <a:cs typeface="+mn-cs"/>
            </a:rPr>
            <a:t>Stop</a:t>
          </a:r>
          <a:endParaRPr lang="en-US" dirty="0">
            <a:latin typeface="+mn-lt"/>
            <a:ea typeface="+mn-ea"/>
            <a:cs typeface="+mn-cs"/>
          </a:endParaRPr>
        </a:p>
      </dgm:t>
    </dgm:pt>
    <dgm:pt modelId="{FD266E66-66FC-4D12-B6A7-260B567CAB4E}" type="parTrans" cxnId="{55C09411-91B9-4D94-A711-7F08C7828761}">
      <dgm:prSet/>
      <dgm:spPr/>
      <dgm:t>
        <a:bodyPr/>
        <a:lstStyle/>
        <a:p>
          <a:endParaRPr lang="en-US">
            <a:latin typeface="+mn-lt"/>
          </a:endParaRPr>
        </a:p>
      </dgm:t>
    </dgm:pt>
    <dgm:pt modelId="{862EA27B-03B1-472F-A9FC-08F52208A876}" type="sibTrans" cxnId="{55C09411-91B9-4D94-A711-7F08C7828761}">
      <dgm:prSet/>
      <dgm:spPr/>
      <dgm:t>
        <a:bodyPr/>
        <a:lstStyle/>
        <a:p>
          <a:endParaRPr lang="en-US">
            <a:latin typeface="+mn-lt"/>
          </a:endParaRPr>
        </a:p>
      </dgm:t>
    </dgm:pt>
    <dgm:pt modelId="{35FFB6B9-165D-471F-932A-4B611F0C0013}">
      <dgm:prSet phldrT="[Text]" custT="1"/>
      <dgm:spPr>
        <a:xfrm rot="5400000">
          <a:off x="4453153" y="-3505618"/>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Students’ PNPs can be updated if session is not in prepared status</a:t>
          </a:r>
        </a:p>
      </dgm:t>
    </dgm:pt>
    <dgm:pt modelId="{936D0DC3-431D-4399-BD5D-ED5298E3B232}" type="parTrans" cxnId="{1337F61F-E584-4EDF-A960-BDB4ABAAF516}">
      <dgm:prSet/>
      <dgm:spPr/>
      <dgm:t>
        <a:bodyPr/>
        <a:lstStyle/>
        <a:p>
          <a:endParaRPr lang="en-US">
            <a:latin typeface="+mn-lt"/>
          </a:endParaRPr>
        </a:p>
      </dgm:t>
    </dgm:pt>
    <dgm:pt modelId="{EB690157-B6CA-42CC-A5BE-ED7FAB3C2FA7}" type="sibTrans" cxnId="{1337F61F-E584-4EDF-A960-BDB4ABAAF516}">
      <dgm:prSet/>
      <dgm:spPr/>
      <dgm:t>
        <a:bodyPr/>
        <a:lstStyle/>
        <a:p>
          <a:endParaRPr lang="en-US">
            <a:latin typeface="+mn-lt"/>
          </a:endParaRPr>
        </a:p>
      </dgm:t>
    </dgm:pt>
    <dgm:pt modelId="{F91B4814-6DB7-438E-BDE4-007418EAB74A}">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DAC or SAC can prepare sessions (TA cannot prepare)</a:t>
          </a:r>
          <a:endParaRPr lang="en-US" sz="1800" dirty="0">
            <a:latin typeface="+mn-lt"/>
            <a:ea typeface="+mn-ea"/>
            <a:cs typeface="+mn-cs"/>
          </a:endParaRPr>
        </a:p>
      </dgm:t>
    </dgm:pt>
    <dgm:pt modelId="{395E6C55-8301-46E0-859A-FDB7369D0668}" type="parTrans" cxnId="{5181664C-B421-47E9-AF8B-9AC3D2D3E2AE}">
      <dgm:prSet/>
      <dgm:spPr/>
      <dgm:t>
        <a:bodyPr/>
        <a:lstStyle/>
        <a:p>
          <a:endParaRPr lang="en-US">
            <a:latin typeface="+mn-lt"/>
          </a:endParaRPr>
        </a:p>
      </dgm:t>
    </dgm:pt>
    <dgm:pt modelId="{05A1F390-5556-40F0-A220-2BF3D85EE294}" type="sibTrans" cxnId="{5181664C-B421-47E9-AF8B-9AC3D2D3E2AE}">
      <dgm:prSet/>
      <dgm:spPr/>
      <dgm:t>
        <a:bodyPr/>
        <a:lstStyle/>
        <a:p>
          <a:endParaRPr lang="en-US">
            <a:latin typeface="+mn-lt"/>
          </a:endParaRPr>
        </a:p>
      </dgm:t>
    </dgm:pt>
    <dgm:pt modelId="{C93D0E84-79BE-4211-8B69-D65D1850AABF}">
      <dgm:prSet phldrT="[Text]" custT="1"/>
      <dgm:spPr>
        <a:xfrm rot="5400000">
          <a:off x="4453153" y="-2302212"/>
          <a:ext cx="872403" cy="7899688"/>
        </a:xfrm>
        <a:effectLst>
          <a:outerShdw blurRad="50800" dist="38100" dir="2700000" algn="tl" rotWithShape="0">
            <a:prstClr val="black">
              <a:alpha val="40000"/>
            </a:prstClr>
          </a:outerShdw>
        </a:effectLst>
      </dgm:spPr>
      <dgm:t>
        <a:bodyPr/>
        <a:lstStyle/>
        <a:p>
          <a:r>
            <a:rPr lang="en-US" sz="1800">
              <a:latin typeface="+mn-lt"/>
              <a:ea typeface="+mn-ea"/>
              <a:cs typeface="+mn-cs"/>
            </a:rPr>
            <a:t>Students can be added to a prepared session through the UI only</a:t>
          </a:r>
          <a:endParaRPr lang="en-US" sz="1800" dirty="0">
            <a:latin typeface="+mn-lt"/>
            <a:ea typeface="+mn-ea"/>
            <a:cs typeface="+mn-cs"/>
          </a:endParaRPr>
        </a:p>
      </dgm:t>
    </dgm:pt>
    <dgm:pt modelId="{6CB32AB8-A952-4B45-9B05-EAC204ED8C8D}" type="parTrans" cxnId="{3613D1AE-5D41-46C7-A37A-7FF39E7F9828}">
      <dgm:prSet/>
      <dgm:spPr/>
      <dgm:t>
        <a:bodyPr/>
        <a:lstStyle/>
        <a:p>
          <a:endParaRPr lang="en-US">
            <a:latin typeface="+mn-lt"/>
          </a:endParaRPr>
        </a:p>
      </dgm:t>
    </dgm:pt>
    <dgm:pt modelId="{09904AA8-884E-4E23-86FE-9E43E01A3E30}" type="sibTrans" cxnId="{3613D1AE-5D41-46C7-A37A-7FF39E7F9828}">
      <dgm:prSet/>
      <dgm:spPr/>
      <dgm:t>
        <a:bodyPr/>
        <a:lstStyle/>
        <a:p>
          <a:endParaRPr lang="en-US">
            <a:latin typeface="+mn-lt"/>
          </a:endParaRPr>
        </a:p>
      </dgm:t>
    </dgm:pt>
    <dgm:pt modelId="{15E28904-6ECF-4D80-BE23-2EAB95BB2FA6}">
      <dgm:prSet phldrT="[Text]" custT="1"/>
      <dgm:spPr>
        <a:xfrm rot="5400000">
          <a:off x="4453153" y="-1098807"/>
          <a:ext cx="872403"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Students can be added to a started session through the UI only</a:t>
          </a:r>
        </a:p>
      </dgm:t>
    </dgm:pt>
    <dgm:pt modelId="{9D307C31-0374-40EB-9D2C-4A1E0C21CFCD}" type="parTrans" cxnId="{6FD54D9B-A409-47A9-853C-A56F010F43A2}">
      <dgm:prSet/>
      <dgm:spPr/>
      <dgm:t>
        <a:bodyPr/>
        <a:lstStyle/>
        <a:p>
          <a:endParaRPr lang="en-US">
            <a:latin typeface="+mn-lt"/>
          </a:endParaRPr>
        </a:p>
      </dgm:t>
    </dgm:pt>
    <dgm:pt modelId="{917F851D-2E7C-4AAA-A026-9EF50AE9B019}" type="sibTrans" cxnId="{6FD54D9B-A409-47A9-853C-A56F010F43A2}">
      <dgm:prSet/>
      <dgm:spPr/>
      <dgm:t>
        <a:bodyPr/>
        <a:lstStyle/>
        <a:p>
          <a:endParaRPr lang="en-US">
            <a:latin typeface="+mn-lt"/>
          </a:endParaRPr>
        </a:p>
      </dgm:t>
    </dgm:pt>
    <dgm:pt modelId="{71270301-527E-4CBC-83E1-17E58D40B08D}">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a:latin typeface="+mn-lt"/>
              <a:ea typeface="+mn-ea"/>
              <a:cs typeface="+mn-cs"/>
            </a:rPr>
            <a:t>Stop sessions once all students complete testing</a:t>
          </a:r>
          <a:endParaRPr lang="en-US" sz="1800" dirty="0">
            <a:latin typeface="+mn-lt"/>
            <a:ea typeface="+mn-ea"/>
            <a:cs typeface="+mn-cs"/>
          </a:endParaRPr>
        </a:p>
      </dgm:t>
    </dgm:pt>
    <dgm:pt modelId="{5C436DFF-C492-44CA-912D-8E3B072959FE}" type="parTrans" cxnId="{F399AC0B-19D6-49A1-98EF-010C33BA18DD}">
      <dgm:prSet/>
      <dgm:spPr/>
      <dgm:t>
        <a:bodyPr/>
        <a:lstStyle/>
        <a:p>
          <a:endParaRPr lang="en-US">
            <a:latin typeface="+mn-lt"/>
          </a:endParaRPr>
        </a:p>
      </dgm:t>
    </dgm:pt>
    <dgm:pt modelId="{85E50886-C196-4941-B7D4-6FB87A204D21}" type="sibTrans" cxnId="{F399AC0B-19D6-49A1-98EF-010C33BA18DD}">
      <dgm:prSet/>
      <dgm:spPr/>
      <dgm:t>
        <a:bodyPr/>
        <a:lstStyle/>
        <a:p>
          <a:endParaRPr lang="en-US">
            <a:latin typeface="+mn-lt"/>
          </a:endParaRPr>
        </a:p>
      </dgm:t>
    </dgm:pt>
    <dgm:pt modelId="{C521C0CB-8B0D-43A6-B959-57CF0A2A6214}">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dirty="0">
              <a:latin typeface="+mn-lt"/>
              <a:ea typeface="+mn-ea"/>
              <a:cs typeface="+mn-cs"/>
            </a:rPr>
            <a:t>All units for all students in the session must be in “complete” or “marked complete” status to stop the session</a:t>
          </a:r>
        </a:p>
      </dgm:t>
    </dgm:pt>
    <dgm:pt modelId="{AA055297-E1B8-47CD-A857-F434BDEA16C9}" type="parTrans" cxnId="{489FE795-08F1-4A74-BC5F-FE0DFDB03C11}">
      <dgm:prSet/>
      <dgm:spPr/>
      <dgm:t>
        <a:bodyPr/>
        <a:lstStyle/>
        <a:p>
          <a:endParaRPr lang="en-US">
            <a:latin typeface="+mn-lt"/>
          </a:endParaRPr>
        </a:p>
      </dgm:t>
    </dgm:pt>
    <dgm:pt modelId="{8398E810-BDE7-489B-8470-EC17EAC47848}" type="sibTrans" cxnId="{489FE795-08F1-4A74-BC5F-FE0DFDB03C11}">
      <dgm:prSet/>
      <dgm:spPr/>
      <dgm:t>
        <a:bodyPr/>
        <a:lstStyle/>
        <a:p>
          <a:endParaRPr lang="en-US">
            <a:latin typeface="+mn-lt"/>
          </a:endParaRPr>
        </a:p>
      </dgm:t>
    </dgm:pt>
    <dgm:pt modelId="{DEA50FF7-868E-4C8E-8AF5-FF3CDC9D600E}">
      <dgm:prSet custT="1"/>
      <dgm:spPr>
        <a:xfrm rot="5400000">
          <a:off x="4239977" y="317774"/>
          <a:ext cx="1298756" cy="7899688"/>
        </a:xfrm>
        <a:effectLst>
          <a:outerShdw blurRad="50800" dist="38100" dir="2700000" algn="tl" rotWithShape="0">
            <a:prstClr val="black">
              <a:alpha val="40000"/>
            </a:prstClr>
          </a:outerShdw>
        </a:effectLst>
      </dgm:spPr>
      <dgm:t>
        <a:bodyPr/>
        <a:lstStyle/>
        <a:p>
          <a:r>
            <a:rPr lang="en-US" sz="1800" b="1">
              <a:latin typeface="+mn-lt"/>
              <a:ea typeface="+mn-ea"/>
              <a:cs typeface="+mn-cs"/>
            </a:rPr>
            <a:t>Remove </a:t>
          </a:r>
          <a:r>
            <a:rPr lang="en-US" sz="1800">
              <a:latin typeface="+mn-lt"/>
              <a:ea typeface="+mn-ea"/>
              <a:cs typeface="+mn-cs"/>
            </a:rPr>
            <a:t>and </a:t>
          </a:r>
          <a:r>
            <a:rPr lang="en-US" sz="1800" b="1">
              <a:latin typeface="+mn-lt"/>
              <a:ea typeface="+mn-ea"/>
              <a:cs typeface="+mn-cs"/>
            </a:rPr>
            <a:t>code </a:t>
          </a:r>
          <a:r>
            <a:rPr lang="en-US" sz="1800">
              <a:latin typeface="+mn-lt"/>
              <a:ea typeface="+mn-ea"/>
              <a:cs typeface="+mn-cs"/>
            </a:rPr>
            <a:t>students with all units in “ready” status</a:t>
          </a:r>
          <a:endParaRPr lang="en-US" sz="1800" dirty="0">
            <a:latin typeface="+mn-lt"/>
            <a:ea typeface="+mn-ea"/>
            <a:cs typeface="+mn-cs"/>
          </a:endParaRPr>
        </a:p>
      </dgm:t>
    </dgm:pt>
    <dgm:pt modelId="{D84F1442-9FDB-4A61-856E-D55D3B7B988B}" type="parTrans" cxnId="{0B971134-F8E4-460C-AA53-F67F255EEFE4}">
      <dgm:prSet/>
      <dgm:spPr/>
      <dgm:t>
        <a:bodyPr/>
        <a:lstStyle/>
        <a:p>
          <a:endParaRPr lang="en-US">
            <a:latin typeface="+mn-lt"/>
          </a:endParaRPr>
        </a:p>
      </dgm:t>
    </dgm:pt>
    <dgm:pt modelId="{1BE19E5C-C813-44B8-932A-FD678823BF00}" type="sibTrans" cxnId="{0B971134-F8E4-460C-AA53-F67F255EEFE4}">
      <dgm:prSet/>
      <dgm:spPr/>
      <dgm:t>
        <a:bodyPr/>
        <a:lstStyle/>
        <a:p>
          <a:endParaRPr lang="en-US">
            <a:latin typeface="+mn-lt"/>
          </a:endParaRPr>
        </a:p>
      </dgm:t>
    </dgm:pt>
    <dgm:pt modelId="{6B425171-86BA-4756-B4A9-AB55D624A998}" type="pres">
      <dgm:prSet presAssocID="{D1AB3633-1F5B-4CA7-B425-D9D64A1A20A9}" presName="linearFlow" presStyleCnt="0">
        <dgm:presLayoutVars>
          <dgm:dir/>
          <dgm:animLvl val="lvl"/>
          <dgm:resizeHandles val="exact"/>
        </dgm:presLayoutVars>
      </dgm:prSet>
      <dgm:spPr/>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custLinFactNeighborX="0">
        <dgm:presLayoutVars>
          <dgm:chMax val="1"/>
          <dgm:bulletEnabled val="1"/>
        </dgm:presLayoutVars>
      </dgm:prSet>
      <dgm:spPr>
        <a:prstGeom prst="chevron">
          <a:avLst/>
        </a:prstGeom>
      </dgm:spPr>
    </dgm:pt>
    <dgm:pt modelId="{68735429-2B00-42C6-86DE-E7005930E3F9}" type="pres">
      <dgm:prSet presAssocID="{5C0B6A0A-A526-4834-8960-AF81564DDEA1}" presName="descendantText" presStyleLbl="alignAcc1" presStyleIdx="0" presStyleCnt="4" custScaleY="100039" custLinFactNeighborX="0">
        <dgm:presLayoutVars>
          <dgm:bulletEnabled val="1"/>
        </dgm:presLayoutVars>
      </dgm:prSet>
      <dgm:spPr>
        <a:prstGeom prst="round2SameRect">
          <a:avLst/>
        </a:prstGeom>
      </dgm:spPr>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custLinFactNeighborX="0">
        <dgm:presLayoutVars>
          <dgm:chMax val="1"/>
          <dgm:bulletEnabled val="1"/>
        </dgm:presLayoutVars>
      </dgm:prSet>
      <dgm:spPr>
        <a:prstGeom prst="chevron">
          <a:avLst/>
        </a:prstGeom>
      </dgm:spPr>
    </dgm:pt>
    <dgm:pt modelId="{ACD7566C-98A6-41D9-BDD2-B448F5939DE0}" type="pres">
      <dgm:prSet presAssocID="{708EF14F-22C0-4712-9169-35D0DD1C2A59}" presName="descendantText" presStyleLbl="alignAcc1" presStyleIdx="1" presStyleCnt="4" custScaleY="125940" custLinFactNeighborX="0">
        <dgm:presLayoutVars>
          <dgm:bulletEnabled val="1"/>
        </dgm:presLayoutVars>
      </dgm:prSet>
      <dgm:spPr>
        <a:prstGeom prst="round2SameRect">
          <a:avLst/>
        </a:prstGeom>
      </dgm:spPr>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custLinFactNeighborX="0">
        <dgm:presLayoutVars>
          <dgm:chMax val="1"/>
          <dgm:bulletEnabled val="1"/>
        </dgm:presLayoutVars>
      </dgm:prSet>
      <dgm:spPr>
        <a:prstGeom prst="chevron">
          <a:avLst/>
        </a:prstGeom>
      </dgm:spPr>
    </dgm:pt>
    <dgm:pt modelId="{06AEA8A8-2F97-4313-988D-23350F4AC213}" type="pres">
      <dgm:prSet presAssocID="{DE53A054-2F5B-4B3B-9E99-B3D17D0826A6}" presName="descendantText" presStyleLbl="alignAcc1" presStyleIdx="2" presStyleCnt="4" custLinFactNeighborX="0">
        <dgm:presLayoutVars>
          <dgm:bulletEnabled val="1"/>
        </dgm:presLayoutVars>
      </dgm:prSet>
      <dgm:spPr>
        <a:prstGeom prst="round2SameRect">
          <a:avLst/>
        </a:prstGeom>
      </dgm:spPr>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custScaleY="125270" custLinFactNeighborX="0">
        <dgm:presLayoutVars>
          <dgm:chMax val="1"/>
          <dgm:bulletEnabled val="1"/>
        </dgm:presLayoutVars>
      </dgm:prSet>
      <dgm:spPr>
        <a:prstGeom prst="chevron">
          <a:avLst/>
        </a:prstGeom>
      </dgm:spPr>
    </dgm:pt>
    <dgm:pt modelId="{3AF60F73-AC9B-4030-8375-E5FE588A71FF}" type="pres">
      <dgm:prSet presAssocID="{DAE4CE6F-2D05-4461-B39A-EA878436F066}" presName="descendantText" presStyleLbl="alignAcc1" presStyleIdx="3" presStyleCnt="4" custScaleY="148871" custLinFactNeighborX="0" custLinFactNeighborY="3132">
        <dgm:presLayoutVars>
          <dgm:bulletEnabled val="1"/>
        </dgm:presLayoutVars>
      </dgm:prSet>
      <dgm:spPr>
        <a:prstGeom prst="round2SameRect">
          <a:avLst/>
        </a:prstGeom>
      </dgm:spPr>
    </dgm:pt>
  </dgm:ptLst>
  <dgm:cxnLst>
    <dgm:cxn modelId="{CCB7A401-9A8E-458D-A61F-5BF8C002C9CC}" srcId="{5C0B6A0A-A526-4834-8960-AF81564DDEA1}" destId="{323443F7-8487-4058-B1C1-4D2177B0E2F3}" srcOrd="0" destOrd="0" parTransId="{15954FB5-C6E4-4D58-875A-2F7428431FD5}" sibTransId="{7EBA7935-9CB1-41C3-855B-E93C55288942}"/>
    <dgm:cxn modelId="{58332808-B5ED-4C8E-8F3C-40AA73B9123C}" type="presOf" srcId="{DAE4CE6F-2D05-4461-B39A-EA878436F066}" destId="{C1B507E1-2DF0-4B5E-8A01-B31C15E3485E}" srcOrd="0" destOrd="0" presId="urn:microsoft.com/office/officeart/2005/8/layout/chevron2"/>
    <dgm:cxn modelId="{F399AC0B-19D6-49A1-98EF-010C33BA18DD}" srcId="{DAE4CE6F-2D05-4461-B39A-EA878436F066}" destId="{71270301-527E-4CBC-83E1-17E58D40B08D}" srcOrd="1" destOrd="0" parTransId="{5C436DFF-C492-44CA-912D-8E3B072959FE}" sibTransId="{85E50886-C196-4941-B7D4-6FB87A204D21}"/>
    <dgm:cxn modelId="{55C09411-91B9-4D94-A711-7F08C7828761}" srcId="{D1AB3633-1F5B-4CA7-B425-D9D64A1A20A9}" destId="{DAE4CE6F-2D05-4461-B39A-EA878436F066}" srcOrd="3" destOrd="0" parTransId="{FD266E66-66FC-4D12-B6A7-260B567CAB4E}" sibTransId="{862EA27B-03B1-472F-A9FC-08F52208A876}"/>
    <dgm:cxn modelId="{7FC50013-13B7-4CFB-8809-1CBA3C0D2584}" type="presOf" srcId="{629B0735-C51D-42C4-A084-ADFC37A0F7A5}" destId="{06AEA8A8-2F97-4313-988D-23350F4AC213}" srcOrd="0" destOrd="0" presId="urn:microsoft.com/office/officeart/2005/8/layout/chevron2"/>
    <dgm:cxn modelId="{1D1B491E-8BEB-46E5-A7F4-E554A5D36693}" type="presOf" srcId="{5C0B6A0A-A526-4834-8960-AF81564DDEA1}" destId="{D3A338DB-8EC0-4C6F-B2DF-6846E346B4FE}"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11CD2823-977C-40E7-AE37-88E76E54448F}" type="presOf" srcId="{708EF14F-22C0-4712-9169-35D0DD1C2A59}" destId="{1C53C7BA-652E-4465-B4CC-37DF337EC5BF}" srcOrd="0" destOrd="0" presId="urn:microsoft.com/office/officeart/2005/8/layout/chevron2"/>
    <dgm:cxn modelId="{91C12E31-F95C-4A5D-B5D2-1A145167CFA9}" type="presOf" srcId="{D1AB3633-1F5B-4CA7-B425-D9D64A1A20A9}" destId="{6B425171-86BA-4756-B4A9-AB55D624A998}"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46C1383B-6D60-4FD1-925D-377E9A0F198A}" type="presOf" srcId="{C521C0CB-8B0D-43A6-B959-57CF0A2A6214}" destId="{3AF60F73-AC9B-4030-8375-E5FE588A71FF}" srcOrd="0" destOrd="2" presId="urn:microsoft.com/office/officeart/2005/8/layout/chevron2"/>
    <dgm:cxn modelId="{2633C643-D9AB-4686-BC8C-AF7342C5B43E}" type="presOf" srcId="{C93D0E84-79BE-4211-8B69-D65D1850AABF}" destId="{ACD7566C-98A6-41D9-BDD2-B448F5939DE0}" srcOrd="0" destOrd="2" presId="urn:microsoft.com/office/officeart/2005/8/layout/chevron2"/>
    <dgm:cxn modelId="{90E1F644-6034-4A7E-A9B0-843C5C1D6E30}" type="presOf" srcId="{71270301-527E-4CBC-83E1-17E58D40B08D}" destId="{3AF60F73-AC9B-4030-8375-E5FE588A71FF}" srcOrd="0" destOrd="1"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E7ACBC7F-5EB3-4CBF-A175-51039742A284}" type="presOf" srcId="{F91B4814-6DB7-438E-BDE4-007418EAB74A}" destId="{ACD7566C-98A6-41D9-BDD2-B448F5939DE0}" srcOrd="0" destOrd="1" presId="urn:microsoft.com/office/officeart/2005/8/layout/chevron2"/>
    <dgm:cxn modelId="{86DA8B80-E2E5-4BA6-8F15-60914751EB3B}" type="presOf" srcId="{D8EB4301-C217-4EC4-9972-D6EA8887F0A2}" destId="{ACD7566C-98A6-41D9-BDD2-B448F5939DE0}" srcOrd="0" destOrd="0" presId="urn:microsoft.com/office/officeart/2005/8/layout/chevron2"/>
    <dgm:cxn modelId="{7D7C4294-B977-4D5D-A12D-53F5885AF48A}" type="presOf" srcId="{DE53A054-2F5B-4B3B-9E99-B3D17D0826A6}" destId="{2B10C6E8-439E-4367-A8A7-9E27D5F98A1C}" srcOrd="0" destOrd="0" presId="urn:microsoft.com/office/officeart/2005/8/layout/chevron2"/>
    <dgm:cxn modelId="{489FE795-08F1-4A74-BC5F-FE0DFDB03C11}" srcId="{DAE4CE6F-2D05-4461-B39A-EA878436F066}" destId="{C521C0CB-8B0D-43A6-B959-57CF0A2A6214}" srcOrd="2" destOrd="0" parTransId="{AA055297-E1B8-47CD-A857-F434BDEA16C9}" sibTransId="{8398E810-BDE7-489B-8470-EC17EAC47848}"/>
    <dgm:cxn modelId="{6FD54D9B-A409-47A9-853C-A56F010F43A2}" srcId="{DE53A054-2F5B-4B3B-9E99-B3D17D0826A6}" destId="{15E28904-6ECF-4D80-BE23-2EAB95BB2FA6}" srcOrd="2" destOrd="0" parTransId="{9D307C31-0374-40EB-9D2C-4A1E0C21CFCD}" sibTransId="{917F851D-2E7C-4AAA-A026-9EF50AE9B019}"/>
    <dgm:cxn modelId="{EFB29C9F-4D3D-4F1F-9944-D687F56BB404}" type="presOf" srcId="{DEA50FF7-868E-4C8E-8AF5-FF3CDC9D600E}" destId="{3AF60F73-AC9B-4030-8375-E5FE588A71FF}" srcOrd="0" destOrd="0" presId="urn:microsoft.com/office/officeart/2005/8/layout/chevron2"/>
    <dgm:cxn modelId="{FA0E73A7-33FF-4135-9577-DE878A60C79A}" srcId="{D1AB3633-1F5B-4CA7-B425-D9D64A1A20A9}" destId="{5C0B6A0A-A526-4834-8960-AF81564DDEA1}" srcOrd="0" destOrd="0" parTransId="{B80F3F33-9404-42FC-AB2B-1329F9CDC285}" sibTransId="{C09DA966-C960-4DBF-99B6-984D3FC6A403}"/>
    <dgm:cxn modelId="{E17781AB-41F6-4B42-956C-EA3537C7A0AD}" srcId="{DE53A054-2F5B-4B3B-9E99-B3D17D0826A6}" destId="{C22E3B3C-8351-4253-946F-B292EBEE5F79}" srcOrd="1" destOrd="0" parTransId="{09472925-8CF8-40E4-8D39-21B8829C8FD1}" sibTransId="{00D1F10B-A6D8-44BC-BE6D-2F2D1E75AC4C}"/>
    <dgm:cxn modelId="{3613D1AE-5D41-46C7-A37A-7FF39E7F9828}" srcId="{708EF14F-22C0-4712-9169-35D0DD1C2A59}" destId="{C93D0E84-79BE-4211-8B69-D65D1850AABF}" srcOrd="2" destOrd="0" parTransId="{6CB32AB8-A952-4B45-9B05-EAC204ED8C8D}" sibTransId="{09904AA8-884E-4E23-86FE-9E43E01A3E30}"/>
    <dgm:cxn modelId="{46627BAF-13D0-4732-B106-62F8EE93C055}" srcId="{D1AB3633-1F5B-4CA7-B425-D9D64A1A20A9}" destId="{DE53A054-2F5B-4B3B-9E99-B3D17D0826A6}" srcOrd="2" destOrd="0" parTransId="{7EC2055D-D7B5-4F5A-8B19-DE60196E511B}" sibTransId="{2ADE435D-20A7-4CFD-A0A6-63F27FEE6230}"/>
    <dgm:cxn modelId="{901D12B8-FD47-4ADA-906D-772A5DD25838}" type="presOf" srcId="{35FFB6B9-165D-471F-932A-4B611F0C0013}" destId="{68735429-2B00-42C6-86DE-E7005930E3F9}" srcOrd="0" destOrd="1" presId="urn:microsoft.com/office/officeart/2005/8/layout/chevron2"/>
    <dgm:cxn modelId="{B6CC36BA-1EAD-4DFA-8A8C-A1C6C2030CB8}" type="presOf" srcId="{323443F7-8487-4058-B1C1-4D2177B0E2F3}" destId="{68735429-2B00-42C6-86DE-E7005930E3F9}" srcOrd="0" destOrd="0" presId="urn:microsoft.com/office/officeart/2005/8/layout/chevron2"/>
    <dgm:cxn modelId="{36341CBB-EABE-4841-B973-53F01C370424}" srcId="{DE53A054-2F5B-4B3B-9E99-B3D17D0826A6}" destId="{629B0735-C51D-42C4-A084-ADFC37A0F7A5}" srcOrd="0" destOrd="0" parTransId="{B5DB16DF-75FC-4918-848E-75D087D23F9B}" sibTransId="{C82E290F-4695-4072-AA90-E0BC5AB1D049}"/>
    <dgm:cxn modelId="{CAC524C8-7F94-4ECE-85D0-56F788059860}" srcId="{D1AB3633-1F5B-4CA7-B425-D9D64A1A20A9}" destId="{708EF14F-22C0-4712-9169-35D0DD1C2A59}" srcOrd="1" destOrd="0" parTransId="{B50792EE-228F-44F3-8304-68CD8D089C88}" sibTransId="{6693D953-1955-48AB-9CF0-1CD18D5B1427}"/>
    <dgm:cxn modelId="{229658D7-8635-45C1-8738-98D237B2D5AF}" srcId="{708EF14F-22C0-4712-9169-35D0DD1C2A59}" destId="{D8EB4301-C217-4EC4-9972-D6EA8887F0A2}" srcOrd="0" destOrd="0" parTransId="{8A023854-F960-4578-B4EA-A0F5EC5F1568}" sibTransId="{1EE7BE0A-1550-47E2-B79A-07D67D4B735B}"/>
    <dgm:cxn modelId="{E78A30DC-073D-48F0-993A-498F57BA5ABE}" type="presOf" srcId="{15E28904-6ECF-4D80-BE23-2EAB95BB2FA6}" destId="{06AEA8A8-2F97-4313-988D-23350F4AC213}" srcOrd="0" destOrd="2" presId="urn:microsoft.com/office/officeart/2005/8/layout/chevron2"/>
    <dgm:cxn modelId="{9C5757EA-61ED-4D2E-8789-6AE1F037BDF4}" type="presOf" srcId="{C22E3B3C-8351-4253-946F-B292EBEE5F79}" destId="{06AEA8A8-2F97-4313-988D-23350F4AC213}" srcOrd="0" destOrd="1" presId="urn:microsoft.com/office/officeart/2005/8/layout/chevron2"/>
    <dgm:cxn modelId="{FAE45B97-FBED-4403-9F96-03EA12A58861}" type="presParOf" srcId="{6B425171-86BA-4756-B4A9-AB55D624A998}" destId="{C70400F7-54A4-49F1-8F32-7D8765BF144E}" srcOrd="0" destOrd="0" presId="urn:microsoft.com/office/officeart/2005/8/layout/chevron2"/>
    <dgm:cxn modelId="{816451AA-AC74-4B12-BED9-D8552DA433FA}" type="presParOf" srcId="{C70400F7-54A4-49F1-8F32-7D8765BF144E}" destId="{D3A338DB-8EC0-4C6F-B2DF-6846E346B4FE}" srcOrd="0" destOrd="0" presId="urn:microsoft.com/office/officeart/2005/8/layout/chevron2"/>
    <dgm:cxn modelId="{38EDBC7C-071E-489F-94F6-FE4E451A9C46}" type="presParOf" srcId="{C70400F7-54A4-49F1-8F32-7D8765BF144E}" destId="{68735429-2B00-42C6-86DE-E7005930E3F9}" srcOrd="1" destOrd="0" presId="urn:microsoft.com/office/officeart/2005/8/layout/chevron2"/>
    <dgm:cxn modelId="{2DC2D07A-C4A8-4AAE-88C0-C6C7B6247D0A}" type="presParOf" srcId="{6B425171-86BA-4756-B4A9-AB55D624A998}" destId="{F9C51D87-B059-4FFC-9EC2-A16EFEAED03B}" srcOrd="1" destOrd="0" presId="urn:microsoft.com/office/officeart/2005/8/layout/chevron2"/>
    <dgm:cxn modelId="{75FF33A6-1C33-452F-A6BB-03EF686FD197}" type="presParOf" srcId="{6B425171-86BA-4756-B4A9-AB55D624A998}" destId="{AF7741CE-1991-477E-BE89-53832768B5E0}" srcOrd="2" destOrd="0" presId="urn:microsoft.com/office/officeart/2005/8/layout/chevron2"/>
    <dgm:cxn modelId="{F69A00ED-78DB-451A-8E38-CE983198C8A7}" type="presParOf" srcId="{AF7741CE-1991-477E-BE89-53832768B5E0}" destId="{1C53C7BA-652E-4465-B4CC-37DF337EC5BF}" srcOrd="0" destOrd="0" presId="urn:microsoft.com/office/officeart/2005/8/layout/chevron2"/>
    <dgm:cxn modelId="{44D54188-4FC5-4A0C-AF26-6769F96CCDC2}" type="presParOf" srcId="{AF7741CE-1991-477E-BE89-53832768B5E0}" destId="{ACD7566C-98A6-41D9-BDD2-B448F5939DE0}" srcOrd="1" destOrd="0" presId="urn:microsoft.com/office/officeart/2005/8/layout/chevron2"/>
    <dgm:cxn modelId="{1B692374-5890-4460-82C1-90133FEC455D}" type="presParOf" srcId="{6B425171-86BA-4756-B4A9-AB55D624A998}" destId="{4100C4D4-C532-4C15-BED2-0242918DE6EE}" srcOrd="3" destOrd="0" presId="urn:microsoft.com/office/officeart/2005/8/layout/chevron2"/>
    <dgm:cxn modelId="{DB5BD8C6-3B64-49D6-81CB-FF1B220DA725}" type="presParOf" srcId="{6B425171-86BA-4756-B4A9-AB55D624A998}" destId="{FFC24B3C-919D-4397-B0CE-121CECA211A2}" srcOrd="4" destOrd="0" presId="urn:microsoft.com/office/officeart/2005/8/layout/chevron2"/>
    <dgm:cxn modelId="{10F2E637-A89C-493D-93A2-E0AB8F3D9A7C}" type="presParOf" srcId="{FFC24B3C-919D-4397-B0CE-121CECA211A2}" destId="{2B10C6E8-439E-4367-A8A7-9E27D5F98A1C}" srcOrd="0" destOrd="0" presId="urn:microsoft.com/office/officeart/2005/8/layout/chevron2"/>
    <dgm:cxn modelId="{9913D7A8-23B8-4E0A-8FF0-FC4A6A3BD1BA}" type="presParOf" srcId="{FFC24B3C-919D-4397-B0CE-121CECA211A2}" destId="{06AEA8A8-2F97-4313-988D-23350F4AC213}" srcOrd="1" destOrd="0" presId="urn:microsoft.com/office/officeart/2005/8/layout/chevron2"/>
    <dgm:cxn modelId="{E07F0EBC-5E31-41CD-A1B0-CD59544D80F8}" type="presParOf" srcId="{6B425171-86BA-4756-B4A9-AB55D624A998}" destId="{E9263BF4-D160-4F9E-9B06-3A74FB9704FA}" srcOrd="5" destOrd="0" presId="urn:microsoft.com/office/officeart/2005/8/layout/chevron2"/>
    <dgm:cxn modelId="{A836133A-F869-4A24-A9CB-E58D9DB6BA35}" type="presParOf" srcId="{6B425171-86BA-4756-B4A9-AB55D624A998}" destId="{A997C58C-AD93-4482-A207-4BF8DEADB5F6}" srcOrd="6" destOrd="0" presId="urn:microsoft.com/office/officeart/2005/8/layout/chevron2"/>
    <dgm:cxn modelId="{4400E9F3-9849-4333-877C-CB6D2598979B}" type="presParOf" srcId="{A997C58C-AD93-4482-A207-4BF8DEADB5F6}" destId="{C1B507E1-2DF0-4B5E-8A01-B31C15E3485E}" srcOrd="0" destOrd="0" presId="urn:microsoft.com/office/officeart/2005/8/layout/chevron2"/>
    <dgm:cxn modelId="{9F52EA26-D791-42AF-AC0E-30A2C0317EE3}" type="presParOf" srcId="{A997C58C-AD93-4482-A207-4BF8DEADB5F6}" destId="{3AF60F73-AC9B-4030-8375-E5FE588A71FF}" srcOrd="1" destOrd="0" presId="urn:microsoft.com/office/officeart/2005/8/layout/chevron2"/>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38DB-8EC0-4C6F-B2DF-6846E346B4FE}">
      <dsp:nvSpPr>
        <dsp:cNvPr id="0" name=""/>
        <dsp:cNvSpPr/>
      </dsp:nvSpPr>
      <dsp:spPr>
        <a:xfrm rot="5400000">
          <a:off x="-190707" y="201092"/>
          <a:ext cx="1271386" cy="889970"/>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Create</a:t>
          </a:r>
          <a:endParaRPr lang="en-US" sz="2100" kern="1200" dirty="0">
            <a:latin typeface="+mn-lt"/>
            <a:ea typeface="+mn-ea"/>
            <a:cs typeface="+mn-cs"/>
          </a:endParaRPr>
        </a:p>
      </dsp:txBody>
      <dsp:txXfrm rot="-5400000">
        <a:off x="1" y="455369"/>
        <a:ext cx="889970" cy="381416"/>
      </dsp:txXfrm>
    </dsp:sp>
    <dsp:sp modelId="{68735429-2B00-42C6-86DE-E7005930E3F9}">
      <dsp:nvSpPr>
        <dsp:cNvPr id="0" name=""/>
        <dsp:cNvSpPr/>
      </dsp:nvSpPr>
      <dsp:spPr>
        <a:xfrm rot="5400000">
          <a:off x="4277613" y="-3377419"/>
          <a:ext cx="826723" cy="760200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ea typeface="+mn-ea"/>
              <a:cs typeface="+mn-cs"/>
            </a:rPr>
            <a:t>Session </a:t>
          </a:r>
          <a:r>
            <a:rPr lang="en-US" sz="1800" b="1" kern="1200" dirty="0">
              <a:latin typeface="+mn-lt"/>
              <a:ea typeface="+mn-ea"/>
              <a:cs typeface="+mn-cs"/>
            </a:rPr>
            <a:t>Form Group Type </a:t>
          </a:r>
          <a:r>
            <a:rPr lang="en-US" sz="1800" kern="1200" dirty="0">
              <a:latin typeface="+mn-lt"/>
              <a:ea typeface="+mn-ea"/>
              <a:cs typeface="+mn-cs"/>
            </a:rPr>
            <a:t>can be set to </a:t>
          </a:r>
          <a:r>
            <a:rPr lang="en-US" sz="1800" b="1" kern="1200" dirty="0">
              <a:latin typeface="+mn-lt"/>
              <a:ea typeface="+mn-ea"/>
              <a:cs typeface="+mn-cs"/>
            </a:rPr>
            <a:t>Auditory/Signed Presentation </a:t>
          </a:r>
          <a:r>
            <a:rPr lang="en-US" sz="1800" kern="1200" dirty="0">
              <a:latin typeface="+mn-lt"/>
              <a:ea typeface="+mn-ea"/>
              <a:cs typeface="+mn-cs"/>
            </a:rPr>
            <a:t>if the session is not in prepared status</a:t>
          </a:r>
        </a:p>
        <a:p>
          <a:pPr marL="171450" lvl="1" indent="-171450" algn="l" defTabSz="800100">
            <a:lnSpc>
              <a:spcPct val="90000"/>
            </a:lnSpc>
            <a:spcBef>
              <a:spcPct val="0"/>
            </a:spcBef>
            <a:spcAft>
              <a:spcPct val="15000"/>
            </a:spcAft>
            <a:buChar char="•"/>
          </a:pPr>
          <a:r>
            <a:rPr lang="en-US" sz="1800" kern="1200" dirty="0">
              <a:latin typeface="+mn-lt"/>
              <a:ea typeface="+mn-ea"/>
              <a:cs typeface="+mn-cs"/>
            </a:rPr>
            <a:t>Students’ PNPs can be updated if session is not in prepared status</a:t>
          </a:r>
        </a:p>
      </dsp:txBody>
      <dsp:txXfrm rot="-5400000">
        <a:off x="889971" y="50580"/>
        <a:ext cx="7561651" cy="746009"/>
      </dsp:txXfrm>
    </dsp:sp>
    <dsp:sp modelId="{1C53C7BA-652E-4465-B4CC-37DF337EC5BF}">
      <dsp:nvSpPr>
        <dsp:cNvPr id="0" name=""/>
        <dsp:cNvSpPr/>
      </dsp:nvSpPr>
      <dsp:spPr>
        <a:xfrm rot="5400000">
          <a:off x="-190707" y="1448225"/>
          <a:ext cx="1271386" cy="889970"/>
        </a:xfrm>
        <a:prstGeom prst="chevron">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Prepare</a:t>
          </a:r>
          <a:endParaRPr lang="en-US" sz="2100" kern="1200" dirty="0">
            <a:latin typeface="+mn-lt"/>
            <a:ea typeface="+mn-ea"/>
            <a:cs typeface="+mn-cs"/>
          </a:endParaRPr>
        </a:p>
      </dsp:txBody>
      <dsp:txXfrm rot="-5400000">
        <a:off x="1" y="1702502"/>
        <a:ext cx="889970" cy="381416"/>
      </dsp:txXfrm>
    </dsp:sp>
    <dsp:sp modelId="{ACD7566C-98A6-41D9-BDD2-B448F5939DE0}">
      <dsp:nvSpPr>
        <dsp:cNvPr id="0" name=""/>
        <dsp:cNvSpPr/>
      </dsp:nvSpPr>
      <dsp:spPr>
        <a:xfrm rot="5400000">
          <a:off x="4170589" y="-2130286"/>
          <a:ext cx="1040769" cy="7602008"/>
        </a:xfrm>
        <a:prstGeom prst="round2SameRect">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Test forms are assigned when session is prepared</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DAC or SAC can prepare sessions (TA cannot prepare)</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Students can be added to a prepared session through the UI only</a:t>
          </a:r>
          <a:endParaRPr lang="en-US" sz="1800" kern="1200" dirty="0">
            <a:latin typeface="+mn-lt"/>
            <a:ea typeface="+mn-ea"/>
            <a:cs typeface="+mn-cs"/>
          </a:endParaRPr>
        </a:p>
      </dsp:txBody>
      <dsp:txXfrm rot="-5400000">
        <a:off x="889970" y="1201139"/>
        <a:ext cx="7551202" cy="939157"/>
      </dsp:txXfrm>
    </dsp:sp>
    <dsp:sp modelId="{2B10C6E8-439E-4367-A8A7-9E27D5F98A1C}">
      <dsp:nvSpPr>
        <dsp:cNvPr id="0" name=""/>
        <dsp:cNvSpPr/>
      </dsp:nvSpPr>
      <dsp:spPr>
        <a:xfrm rot="5400000">
          <a:off x="-190707" y="2588174"/>
          <a:ext cx="1271386" cy="889970"/>
        </a:xfrm>
        <a:prstGeom prst="chevron">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Start</a:t>
          </a:r>
          <a:endParaRPr lang="en-US" sz="2100" kern="1200" dirty="0">
            <a:latin typeface="+mn-lt"/>
            <a:ea typeface="+mn-ea"/>
            <a:cs typeface="+mn-cs"/>
          </a:endParaRPr>
        </a:p>
      </dsp:txBody>
      <dsp:txXfrm rot="-5400000">
        <a:off x="1" y="2842451"/>
        <a:ext cx="889970" cy="381416"/>
      </dsp:txXfrm>
    </dsp:sp>
    <dsp:sp modelId="{06AEA8A8-2F97-4313-988D-23350F4AC213}">
      <dsp:nvSpPr>
        <dsp:cNvPr id="0" name=""/>
        <dsp:cNvSpPr/>
      </dsp:nvSpPr>
      <dsp:spPr>
        <a:xfrm rot="5400000">
          <a:off x="4277774" y="-990337"/>
          <a:ext cx="82640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mn-lt"/>
              <a:ea typeface="+mn-ea"/>
              <a:cs typeface="+mn-cs"/>
            </a:rPr>
            <a:t>Must be started prior to student being able to test </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Can be started on the day the state window opens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ea typeface="+mn-ea"/>
              <a:cs typeface="+mn-cs"/>
            </a:rPr>
            <a:t>Students can be added to a started session through the UI only</a:t>
          </a:r>
        </a:p>
      </dsp:txBody>
      <dsp:txXfrm rot="-5400000">
        <a:off x="889971" y="2437808"/>
        <a:ext cx="7561666" cy="745717"/>
      </dsp:txXfrm>
    </dsp:sp>
    <dsp:sp modelId="{C1B507E1-2DF0-4B5E-8A01-B31C15E3485E}">
      <dsp:nvSpPr>
        <dsp:cNvPr id="0" name=""/>
        <dsp:cNvSpPr/>
      </dsp:nvSpPr>
      <dsp:spPr>
        <a:xfrm rot="5400000">
          <a:off x="-351347" y="3930058"/>
          <a:ext cx="1592665" cy="889970"/>
        </a:xfrm>
        <a:prstGeom prst="chevron">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ea typeface="+mn-ea"/>
              <a:cs typeface="+mn-cs"/>
            </a:rPr>
            <a:t>Stop</a:t>
          </a:r>
          <a:endParaRPr lang="en-US" sz="2100" kern="1200" dirty="0">
            <a:latin typeface="+mn-lt"/>
            <a:ea typeface="+mn-ea"/>
            <a:cs typeface="+mn-cs"/>
          </a:endParaRPr>
        </a:p>
      </dsp:txBody>
      <dsp:txXfrm rot="-5400000">
        <a:off x="1" y="4023695"/>
        <a:ext cx="889970" cy="702695"/>
      </dsp:txXfrm>
    </dsp:sp>
    <dsp:sp modelId="{3AF60F73-AC9B-4030-8375-E5FE588A71FF}">
      <dsp:nvSpPr>
        <dsp:cNvPr id="0" name=""/>
        <dsp:cNvSpPr/>
      </dsp:nvSpPr>
      <dsp:spPr>
        <a:xfrm rot="5400000">
          <a:off x="4075838" y="377430"/>
          <a:ext cx="1230271" cy="7602008"/>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mn-lt"/>
              <a:ea typeface="+mn-ea"/>
              <a:cs typeface="+mn-cs"/>
            </a:rPr>
            <a:t>Remove </a:t>
          </a:r>
          <a:r>
            <a:rPr lang="en-US" sz="1800" kern="1200">
              <a:latin typeface="+mn-lt"/>
              <a:ea typeface="+mn-ea"/>
              <a:cs typeface="+mn-cs"/>
            </a:rPr>
            <a:t>and </a:t>
          </a:r>
          <a:r>
            <a:rPr lang="en-US" sz="1800" b="1" kern="1200">
              <a:latin typeface="+mn-lt"/>
              <a:ea typeface="+mn-ea"/>
              <a:cs typeface="+mn-cs"/>
            </a:rPr>
            <a:t>code </a:t>
          </a:r>
          <a:r>
            <a:rPr lang="en-US" sz="1800" kern="1200">
              <a:latin typeface="+mn-lt"/>
              <a:ea typeface="+mn-ea"/>
              <a:cs typeface="+mn-cs"/>
            </a:rPr>
            <a:t>students with all units in “ready” status</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a:latin typeface="+mn-lt"/>
              <a:ea typeface="+mn-ea"/>
              <a:cs typeface="+mn-cs"/>
            </a:rPr>
            <a:t>Stop sessions once all students complete testing</a:t>
          </a:r>
          <a:endParaRPr lang="en-US" sz="1800" kern="1200" dirty="0">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ea typeface="+mn-ea"/>
              <a:cs typeface="+mn-cs"/>
            </a:rPr>
            <a:t>All units for all students in the session must be in “complete” or “marked complete” status to stop the session</a:t>
          </a:r>
        </a:p>
      </dsp:txBody>
      <dsp:txXfrm rot="-5400000">
        <a:off x="889970" y="3623356"/>
        <a:ext cx="7541951" cy="11101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13A036-D978-414A-9176-0BF5DB56B384}" type="datetimeFigureOut">
              <a:rPr lang="en-US" smtClean="0"/>
              <a:t>11/28/2023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069A09-B273-4C44-A0AF-624B34F3883C}" type="slidenum">
              <a:rPr lang="en-US" smtClean="0"/>
              <a:t>‹#›</a:t>
            </a:fld>
            <a:endParaRPr lang="en-US"/>
          </a:p>
        </p:txBody>
      </p:sp>
    </p:spTree>
    <p:extLst>
      <p:ext uri="{BB962C8B-B14F-4D97-AF65-F5344CB8AC3E}">
        <p14:creationId xmlns:p14="http://schemas.microsoft.com/office/powerpoint/2010/main" val="137784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72E894-E0CE-40CF-8CA0-23F05C6E40C6}" type="datetimeFigureOut">
              <a:rPr lang="en-US" smtClean="0"/>
              <a:t>11/28/2023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70704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104</a:t>
            </a:fld>
            <a:endParaRPr lang="en-US"/>
          </a:p>
        </p:txBody>
      </p:sp>
    </p:spTree>
    <p:extLst>
      <p:ext uri="{BB962C8B-B14F-4D97-AF65-F5344CB8AC3E}">
        <p14:creationId xmlns:p14="http://schemas.microsoft.com/office/powerpoint/2010/main" val="199396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125</a:t>
            </a:fld>
            <a:endParaRPr lang="en-US"/>
          </a:p>
        </p:txBody>
      </p:sp>
    </p:spTree>
    <p:extLst>
      <p:ext uri="{BB962C8B-B14F-4D97-AF65-F5344CB8AC3E}">
        <p14:creationId xmlns:p14="http://schemas.microsoft.com/office/powerpoint/2010/main" val="151407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8C3E97E-4890-4915-A7C2-F3D207C521C5}" type="slidenum">
              <a:rPr lang="en-US" smtClean="0"/>
              <a:t>132</a:t>
            </a:fld>
            <a:endParaRPr lang="en-US"/>
          </a:p>
        </p:txBody>
      </p:sp>
    </p:spTree>
    <p:extLst>
      <p:ext uri="{BB962C8B-B14F-4D97-AF65-F5344CB8AC3E}">
        <p14:creationId xmlns:p14="http://schemas.microsoft.com/office/powerpoint/2010/main" val="163117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8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61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26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78" r:id="rId5"/>
    <p:sldLayoutId id="2147483677" r:id="rId6"/>
    <p:sldLayoutId id="2147483676" r:id="rId7"/>
    <p:sldLayoutId id="2147483666" r:id="rId8"/>
    <p:sldLayoutId id="2147483667" r:id="rId9"/>
    <p:sldLayoutId id="2147483668" r:id="rId10"/>
    <p:sldLayoutId id="214748366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hyperlink" Target="http://www.cde.state.co.us/assessment/cmas_calculator_policy" TargetMode="Externa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hyperlink" Target="https://coassessments.com/practice-resources/science/" TargetMode="External"/><Relationship Id="rId2" Type="http://schemas.openxmlformats.org/officeDocument/2006/relationships/hyperlink" Target="https://coassessments.com/practice-resources/math/"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s://coassessments.com/resource/training-mods/PreTest_Materials_Mgm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cde.state.co.us/communications/stateandfederalassessmentrequirements" TargetMode="Externa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hyperlink" Target="https://forms.gle/BQYg7WXkKQgdrSoi9" TargetMode="Externa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hyperlink" Target="https://coassessments.com/resource/training-mods/Additional_Orders/" TargetMode="Externa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xml"/><Relationship Id="rId1" Type="http://schemas.openxmlformats.org/officeDocument/2006/relationships/video" Target="https://www.youtube.com/embed/kIZWgzCIQBw?feature=oembed" TargetMode="External"/><Relationship Id="rId4" Type="http://schemas.openxmlformats.org/officeDocument/2006/relationships/hyperlink" Target="http://www.cde.state.co.us/assessment/preparesessionspanext"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coalt_tir_trckngsprdsht" TargetMode="External"/><Relationship Id="rId4" Type="http://schemas.openxmlformats.org/officeDocument/2006/relationships/hyperlink" Target="http://www.cde.state.co.us/assessment/cmas_coalt_tir_security"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hyperlink" Target="https://forms.gle/BQYg7WXkKQgdrSoi9" TargetMode="Externa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3.xml"/><Relationship Id="rId1" Type="http://schemas.openxmlformats.org/officeDocument/2006/relationships/video" Target="https://www.youtube.com/embed/EZqhepwDeR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3.xml"/><Relationship Id="rId1" Type="http://schemas.openxmlformats.org/officeDocument/2006/relationships/video" Target="https://www.youtube.com/embed/Ta_o2nwwSNQ" TargetMode="External"/><Relationship Id="rId4" Type="http://schemas.openxmlformats.org/officeDocument/2006/relationships/hyperlink" Target="https://support.assessment.pearson.com/display/PAsup/Stop+a+Session"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hyperlink" Target="https://support.assessment.pearson.com/display/TN/Error+Codes" TargetMode="Externa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hyperlink" Target="https://support.assessment.pearson.com/x/DAACAQ"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bonner_c@cde.state.co.us"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3.xml"/><Relationship Id="rId1" Type="http://schemas.openxmlformats.org/officeDocument/2006/relationships/video" Target="https://www.youtube.com/embed/2-s1vuqtEtE"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hyperlink" Target="https://coassessments.com/resource/training-mods/PostTest_Materials_Mgmt/" TargetMode="Externa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hyperlink" Target="http://www.cde.state.co.us/assessment/cmas_coalt_scorablereturns"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hyperlink" Target="http://www.cde.state.co.us/assessment/training-cmas" TargetMode="Externa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hyperlink" Target="http://www.cde.state.co.us/assessment/cmas_coalt_tir_trckngsprdsht" TargetMode="External"/><Relationship Id="rId2" Type="http://schemas.openxmlformats.org/officeDocument/2006/relationships/hyperlink" Target="http://www.cde.state.co.us/assessment/cmas_coalt_tir_security" TargetMode="External"/><Relationship Id="rId1" Type="http://schemas.openxmlformats.org/officeDocument/2006/relationships/slideLayout" Target="../slideLayouts/slideLayout3.xml"/><Relationship Id="rId5" Type="http://schemas.openxmlformats.org/officeDocument/2006/relationships/hyperlink" Target="https://na3.docusign.net/Member/PowerFormSigning.aspx?PowerFormId=409225c4-78cf-43c3-a95b-03d1323139b3&amp;env=na3&amp;acct=817055f0-3029-4189-9800-b6196aa6512b&amp;v=2" TargetMode="External"/><Relationship Id="rId4" Type="http://schemas.openxmlformats.org/officeDocument/2006/relationships/hyperlink" Target="http://www.cde.state.co.us/assessment/cmas_scratchpaperverification"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hyperlink" Target="http://www.cde.state.co.us/assessment/cmas_scratchpaperverification" TargetMode="External"/><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hyperlink" Target="https://forms.gle/BQYg7WXkKQgdrSoi9" TargetMode="Externa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hyperlink" Target="https://forms.gle/BQYg7WXkKQgdrSoi9" TargetMode="Externa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8" Type="http://schemas.openxmlformats.org/officeDocument/2006/relationships/hyperlink" Target="https://na3.docusign.net/Member/PowerFormSigning.aspx?PowerFormId=409225c4-78cf-43c3-a95b-03d1323139b3&amp;env=na3&amp;acct=817055f0-3029-4189-9800-b6196aa6512b&amp;v=2" TargetMode="External"/><Relationship Id="rId3" Type="http://schemas.openxmlformats.org/officeDocument/2006/relationships/hyperlink" Target="http://www.cde.state.co.us/assessment/cmas_coalt_securityagreement" TargetMode="External"/><Relationship Id="rId7" Type="http://schemas.openxmlformats.org/officeDocument/2006/relationships/hyperlink" Target="https://forms.gle/BQYg7WXkKQgdrSoi9"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http://www.cde.state.co.us/assessment/cmas_coalt_tir_trckngsprdsht" TargetMode="External"/><Relationship Id="rId5" Type="http://schemas.openxmlformats.org/officeDocument/2006/relationships/hyperlink" Target="http://www.cde.state.co.us/assessment/cmas_coalt_tir_security" TargetMode="External"/><Relationship Id="rId10" Type="http://schemas.openxmlformats.org/officeDocument/2006/relationships/image" Target="../media/image69.png"/><Relationship Id="rId4" Type="http://schemas.openxmlformats.org/officeDocument/2006/relationships/hyperlink" Target="https://na3.docusign.net/Member/PowerFormSigning.aspx?PowerFormId=3630eca1-9cc7-4d70-a144-f4b3148cfbdf&amp;env=na3&amp;acct=817055f0-3029-4189-9800-b6196aa6512b&amp;v=2" TargetMode="External"/><Relationship Id="rId9" Type="http://schemas.openxmlformats.org/officeDocument/2006/relationships/hyperlink" Target="http://www.cde.state.co.us/assessment/cmas_scratchpaperverification" TargetMode="Externa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cde.state.co.us/assessment/cmas_coalt_proceduresmanual_sp24#page=182" TargetMode="Externa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hyperlink" Target="http://www.cde.state.co.us/assessment/parentexcusalcoding_factsheet" TargetMode="Externa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hyperlink" Target="http://www.cde.state.co.us/assessment/resource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hyperlink" Target="mailto:accountability@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hyperlink" Target="http://www.cde.state.co.us/assessment/cmas_coalt_securityagreemen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trng-co.pearsonaccessnext.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cde.state.co.us/assessment/cmas_overview" TargetMode="Externa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coassessments.com/" TargetMode="External"/><Relationship Id="rId7" Type="http://schemas.openxmlformats.org/officeDocument/2006/relationships/image" Target="../media/image75.png"/><Relationship Id="rId2" Type="http://schemas.openxmlformats.org/officeDocument/2006/relationships/hyperlink" Target="http://www.cde.state.co.us/assessment" TargetMode="Externa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hyperlink" Target="http://trng-co.pearsonaccessnext.com/" TargetMode="External"/><Relationship Id="rId4" Type="http://schemas.openxmlformats.org/officeDocument/2006/relationships/hyperlink" Target="https://co.pearsonaccessnext.com/" TargetMode="Externa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mailto:Sachdeva_a@cde.state.co.us" TargetMode="External"/><Relationship Id="rId7" Type="http://schemas.openxmlformats.org/officeDocument/2006/relationships/hyperlink" Target="mailto:Carey_c@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mailto:Bonner_c@cde.state.co.us" TargetMode="External"/><Relationship Id="rId5" Type="http://schemas.openxmlformats.org/officeDocument/2006/relationships/hyperlink" Target="mailto:Carpenter_m@cde.state.co.us" TargetMode="External"/><Relationship Id="rId4" Type="http://schemas.openxmlformats.org/officeDocument/2006/relationships/hyperlink" Target="mailto:villalobospavia_h@cde.state.co.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assessment/cmas_coalt_proceduresmanual_sp24#page=198"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assessment/cmas_calculator_policy" TargetMode="External"/><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coassessments.com/resource/training-mods/User_Accounts/"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coassessments.com/resource/training-mods/PAnext_Welcom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assessments.com/training-mods/"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hyperlink" Target="http://www.cde.state.co.us/assessment/cmas_beforetestingchecklist"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oassessments.com/manuals/"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coassessments.com/resource/training-mods/SRPNP/" TargetMode="External"/><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s://coassessments.com/resource/training-mods/SRPNP/"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video" Target="https://www.youtube.com/embed/u0l3MLsN-JA"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video" Target="https://www.youtube.com/embed/zVB_JptUlJ0" TargetMode="External"/><Relationship Id="rId4" Type="http://schemas.openxmlformats.org/officeDocument/2006/relationships/hyperlink" Target="https://www.cde.state.co.us/assessment/cmas_coalt_proceduresmanual_sp24#page=173"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cde.state.co.us/assessment/cmas_coalt_proceduresmanual_sp24#page=184"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coassessments.com/resource/training-mods/AC_Session_Mgmt/" TargetMode="External"/><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video" Target="https://www.youtube.com/embed/XC9P0SAUNw4" TargetMode="External"/><Relationship Id="rId4" Type="http://schemas.openxmlformats.org/officeDocument/2006/relationships/hyperlink" Target="https://support.assessment.pearson.com/display/PAsup/Edit+a+Sessio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assessment/training-cmas"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video" Target="https://www.youtube.com/embed/ia88id9YtyA"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www.cde.state.co.us/assessment/pan_transfer_request_guidance"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video" Target="https://www.youtube.com/embed/Dr0oPSiCz80"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xml"/><Relationship Id="rId1" Type="http://schemas.openxmlformats.org/officeDocument/2006/relationships/video" Target="https://www.youtube.com/embed/SL4B2USIm5k"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hyperlink" Target="https://download.testnav.com/" TargetMode="External"/><Relationship Id="rId2" Type="http://schemas.openxmlformats.org/officeDocument/2006/relationships/hyperlink" Target="https://support.assessment.pearson.com/display/TN/TestNav+System+Requirements"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tech_overview" TargetMode="External"/><Relationship Id="rId4" Type="http://schemas.openxmlformats.org/officeDocument/2006/relationships/hyperlink" Target="http://www.cde.state.co.us/assessment/dtc"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cde.state.co.us/assessment/cmastrial" TargetMode="External"/><Relationship Id="rId2" Type="http://schemas.openxmlformats.org/officeDocument/2006/relationships/hyperlink" Target="https://trng-co.pearsonaccessnext.com/" TargetMode="External"/><Relationship Id="rId1" Type="http://schemas.openxmlformats.org/officeDocument/2006/relationships/slideLayout" Target="../slideLayouts/slideLayout3.xml"/><Relationship Id="rId5" Type="http://schemas.openxmlformats.org/officeDocument/2006/relationships/hyperlink" Target="http://www.cde.state.co.us/assessment/cmas_tech_overview" TargetMode="External"/><Relationship Id="rId4" Type="http://schemas.openxmlformats.org/officeDocument/2006/relationships/hyperlink" Target="https://support.assessment.pearson.com/display/TN/Set+up+and+Use+TestNav"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hyperlink" Target="https://coassessments.com/resource/training-mods/SRPNP/" TargetMode="External"/><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assessment/state_assess_acronyms" TargetMode="Externa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www.cde.state.co.us/assessment/training-accommodations"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hyperlink" Target="https://www.cde.state.co.us/assessment/elapolicyqa"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hyperlink" Target="mailto:sachdeva_a@cde.state.co.us"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Spring 2024 CMAS Administration Training for Assessment Coordinators</a:t>
            </a:r>
          </a:p>
        </p:txBody>
      </p:sp>
      <p:sp>
        <p:nvSpPr>
          <p:cNvPr id="3" name="Subtitle 2"/>
          <p:cNvSpPr>
            <a:spLocks noGrp="1"/>
          </p:cNvSpPr>
          <p:nvPr>
            <p:ph type="subTitle" idx="1"/>
          </p:nvPr>
        </p:nvSpPr>
        <p:spPr/>
        <p:txBody>
          <a:bodyPr>
            <a:normAutofit fontScale="92500" lnSpcReduction="10000"/>
          </a:bodyPr>
          <a:lstStyle/>
          <a:p>
            <a:r>
              <a:rPr lang="en-US" b="1" dirty="0"/>
              <a:t>Science, Math, and ELA including CSLA</a:t>
            </a:r>
          </a:p>
          <a:p>
            <a:endParaRPr lang="en-US" dirty="0"/>
          </a:p>
          <a:p>
            <a:r>
              <a:rPr lang="en-US" dirty="0"/>
              <a:t>November 2023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What’s New this Year</a:t>
            </a:r>
          </a:p>
        </p:txBody>
      </p:sp>
      <p:sp>
        <p:nvSpPr>
          <p:cNvPr id="6" name="Content Placeholder 5">
            <a:extLst>
              <a:ext uri="{FF2B5EF4-FFF2-40B4-BE49-F238E27FC236}">
                <a16:creationId xmlns:a16="http://schemas.microsoft.com/office/drawing/2014/main" id="{E8E5D9DA-0EB5-4219-8CB5-F4CA30C77E5D}"/>
              </a:ext>
            </a:extLst>
          </p:cNvPr>
          <p:cNvSpPr>
            <a:spLocks noGrp="1"/>
          </p:cNvSpPr>
          <p:nvPr>
            <p:ph idx="1"/>
          </p:nvPr>
        </p:nvSpPr>
        <p:spPr>
          <a:xfrm>
            <a:off x="628650" y="848550"/>
            <a:ext cx="7886700" cy="5860160"/>
          </a:xfrm>
        </p:spPr>
        <p:txBody>
          <a:bodyPr>
            <a:noAutofit/>
          </a:bodyPr>
          <a:lstStyle/>
          <a:p>
            <a:pPr marL="342900" indent="-342900">
              <a:lnSpc>
                <a:spcPct val="100000"/>
              </a:lnSpc>
              <a:spcBef>
                <a:spcPts val="200"/>
              </a:spcBef>
              <a:spcAft>
                <a:spcPts val="600"/>
              </a:spcAft>
            </a:pPr>
            <a:r>
              <a:rPr lang="en-US" sz="2000" dirty="0"/>
              <a:t>CMAS and CoAlt social studies assessments will not be administered in spring 2024</a:t>
            </a:r>
          </a:p>
          <a:p>
            <a:pPr marL="342900" indent="-342900">
              <a:lnSpc>
                <a:spcPct val="100000"/>
              </a:lnSpc>
              <a:spcBef>
                <a:spcPts val="200"/>
              </a:spcBef>
              <a:spcAft>
                <a:spcPts val="600"/>
              </a:spcAft>
            </a:pPr>
            <a:r>
              <a:rPr lang="en-US" sz="2000" dirty="0"/>
              <a:t>Materials will arrive in a single initial shipment</a:t>
            </a:r>
          </a:p>
          <a:p>
            <a:pPr marL="800100" lvl="1" indent="-342900">
              <a:lnSpc>
                <a:spcPct val="100000"/>
              </a:lnSpc>
              <a:spcBef>
                <a:spcPts val="200"/>
              </a:spcBef>
              <a:spcAft>
                <a:spcPts val="600"/>
              </a:spcAft>
            </a:pPr>
            <a:r>
              <a:rPr lang="en-US" sz="1800" dirty="0"/>
              <a:t>CMAS secure return envelopes are not included in initial shipments</a:t>
            </a:r>
          </a:p>
          <a:p>
            <a:pPr marL="800100" lvl="1" indent="-342900">
              <a:lnSpc>
                <a:spcPct val="100000"/>
              </a:lnSpc>
              <a:spcBef>
                <a:spcPts val="200"/>
              </a:spcBef>
              <a:spcAft>
                <a:spcPts val="600"/>
              </a:spcAft>
            </a:pPr>
            <a:r>
              <a:rPr lang="en-US" sz="1800" dirty="0"/>
              <a:t>DACs can place an additional order if their schools want to use CMAS secure return envelopes</a:t>
            </a:r>
          </a:p>
          <a:p>
            <a:pPr marL="342900" indent="-342900">
              <a:lnSpc>
                <a:spcPct val="100000"/>
              </a:lnSpc>
              <a:spcBef>
                <a:spcPts val="200"/>
              </a:spcBef>
              <a:spcAft>
                <a:spcPts val="600"/>
              </a:spcAft>
            </a:pPr>
            <a:r>
              <a:rPr lang="en-US" sz="2000" dirty="0"/>
              <a:t>Proctor caching will be available for all content areas and grades on the same day</a:t>
            </a:r>
          </a:p>
          <a:p>
            <a:pPr marL="342900" indent="-342900">
              <a:lnSpc>
                <a:spcPct val="100000"/>
              </a:lnSpc>
              <a:spcBef>
                <a:spcPts val="200"/>
              </a:spcBef>
              <a:spcAft>
                <a:spcPts val="600"/>
              </a:spcAft>
            </a:pPr>
            <a:r>
              <a:rPr lang="en-US" sz="2000" dirty="0"/>
              <a:t>Grade 8 and grade 11 science test codes updated to SC08S/SC08A and SC11S/SC11A</a:t>
            </a:r>
          </a:p>
          <a:p>
            <a:pPr marL="342900" indent="-342900">
              <a:lnSpc>
                <a:spcPct val="100000"/>
              </a:lnSpc>
              <a:spcBef>
                <a:spcPts val="200"/>
              </a:spcBef>
              <a:spcAft>
                <a:spcPts val="600"/>
              </a:spcAft>
            </a:pPr>
            <a:r>
              <a:rPr lang="en-US" sz="2000" dirty="0"/>
              <a:t>Grade 11 science consists of two units instead of three units</a:t>
            </a:r>
          </a:p>
          <a:p>
            <a:pPr marL="800100" lvl="1" indent="-342900">
              <a:lnSpc>
                <a:spcPct val="100000"/>
              </a:lnSpc>
              <a:spcBef>
                <a:spcPts val="200"/>
              </a:spcBef>
              <a:spcAft>
                <a:spcPts val="600"/>
              </a:spcAft>
            </a:pPr>
            <a:r>
              <a:rPr lang="en-US" sz="1800" dirty="0"/>
              <a:t>Each grade 11 science unit is 60 minutes</a:t>
            </a:r>
          </a:p>
          <a:p>
            <a:pPr marL="800100" lvl="1" indent="-342900">
              <a:lnSpc>
                <a:spcPct val="100000"/>
              </a:lnSpc>
              <a:spcBef>
                <a:spcPts val="200"/>
              </a:spcBef>
              <a:spcAft>
                <a:spcPts val="600"/>
              </a:spcAft>
            </a:pPr>
            <a:r>
              <a:rPr lang="en-US" sz="1800" dirty="0"/>
              <a:t>All other CMAS tests continue to have three units</a:t>
            </a:r>
          </a:p>
          <a:p>
            <a:pPr marL="342900" indent="-342900">
              <a:lnSpc>
                <a:spcPct val="100000"/>
              </a:lnSpc>
              <a:spcBef>
                <a:spcPts val="200"/>
              </a:spcBef>
              <a:spcAft>
                <a:spcPts val="600"/>
              </a:spcAft>
            </a:pPr>
            <a:r>
              <a:rPr lang="en-US" sz="2000" dirty="0"/>
              <a:t>Find new and updated resources on the CMAS and CoAlt resource portal: </a:t>
            </a:r>
            <a:r>
              <a:rPr lang="en-US" sz="2000" dirty="0">
                <a:hlinkClick r:id="rId2"/>
              </a:rPr>
              <a:t>http://coassessments.com</a:t>
            </a:r>
            <a:endParaRPr lang="en-US" sz="2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20234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EC39-C468-415C-8B9F-3916223BE2B7}"/>
              </a:ext>
            </a:extLst>
          </p:cNvPr>
          <p:cNvSpPr>
            <a:spLocks noGrp="1"/>
          </p:cNvSpPr>
          <p:nvPr>
            <p:ph type="title"/>
          </p:nvPr>
        </p:nvSpPr>
        <p:spPr/>
        <p:txBody>
          <a:bodyPr/>
          <a:lstStyle/>
          <a:p>
            <a:r>
              <a:rPr lang="en-US" dirty="0"/>
              <a:t>Accommodations for MLs</a:t>
            </a:r>
          </a:p>
        </p:txBody>
      </p:sp>
      <p:sp>
        <p:nvSpPr>
          <p:cNvPr id="4" name="Slide Number Placeholder 3">
            <a:extLst>
              <a:ext uri="{FF2B5EF4-FFF2-40B4-BE49-F238E27FC236}">
                <a16:creationId xmlns:a16="http://schemas.microsoft.com/office/drawing/2014/main" id="{E9689BD9-BE00-432A-AA4C-0DE36CD8E547}"/>
              </a:ext>
            </a:extLst>
          </p:cNvPr>
          <p:cNvSpPr>
            <a:spLocks noGrp="1"/>
          </p:cNvSpPr>
          <p:nvPr>
            <p:ph type="sldNum" sz="quarter" idx="12"/>
          </p:nvPr>
        </p:nvSpPr>
        <p:spPr/>
        <p:txBody>
          <a:bodyPr/>
          <a:lstStyle/>
          <a:p>
            <a:fld id="{C479D5F6-EDCB-402A-AC08-4943A1820E8F}" type="slidenum">
              <a:rPr lang="en-US" smtClean="0"/>
              <a:pPr/>
              <a:t>100</a:t>
            </a:fld>
            <a:endParaRPr lang="en-US" dirty="0"/>
          </a:p>
        </p:txBody>
      </p:sp>
      <p:sp>
        <p:nvSpPr>
          <p:cNvPr id="6" name="TextBox 5">
            <a:extLst>
              <a:ext uri="{FF2B5EF4-FFF2-40B4-BE49-F238E27FC236}">
                <a16:creationId xmlns:a16="http://schemas.microsoft.com/office/drawing/2014/main" id="{CBC7F25E-8AF1-475F-8723-79CA60A2E37C}"/>
              </a:ext>
            </a:extLst>
          </p:cNvPr>
          <p:cNvSpPr txBox="1"/>
          <p:nvPr/>
        </p:nvSpPr>
        <p:spPr>
          <a:xfrm>
            <a:off x="1289093" y="5457383"/>
            <a:ext cx="656028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ML accommodations are not available on CSLA or other Spanish forms as the student is testing in his or her native language</a:t>
            </a:r>
          </a:p>
        </p:txBody>
      </p:sp>
      <p:sp>
        <p:nvSpPr>
          <p:cNvPr id="7" name="Content Placeholder 6"/>
          <p:cNvSpPr>
            <a:spLocks noGrp="1"/>
          </p:cNvSpPr>
          <p:nvPr>
            <p:ph idx="1"/>
          </p:nvPr>
        </p:nvSpPr>
        <p:spPr>
          <a:xfrm>
            <a:off x="628650" y="848550"/>
            <a:ext cx="8098790" cy="5255164"/>
          </a:xfrm>
        </p:spPr>
        <p:txBody>
          <a:bodyPr/>
          <a:lstStyle/>
          <a:p>
            <a:pPr marL="0" indent="0" fontAlgn="t">
              <a:buNone/>
            </a:pPr>
            <a:r>
              <a:rPr lang="en-US" sz="2000" dirty="0"/>
              <a:t>The following accommodations are available to students learning English as documented on Multilingual Learner plans (student-, school-, or district-level)</a:t>
            </a:r>
          </a:p>
          <a:p>
            <a:pPr fontAlgn="t"/>
            <a:r>
              <a:rPr lang="en-US" sz="2000" dirty="0"/>
              <a:t>Extended Time</a:t>
            </a:r>
          </a:p>
          <a:p>
            <a:pPr fontAlgn="t"/>
            <a:r>
              <a:rPr lang="en-US" sz="2000" dirty="0"/>
              <a:t>Admin (SAY) Directions Read Aloud, Clarified, and Repeated in Native Language</a:t>
            </a:r>
          </a:p>
          <a:p>
            <a:pPr fontAlgn="t"/>
            <a:r>
              <a:rPr lang="en-US" sz="2000" dirty="0"/>
              <a:t>Spanish </a:t>
            </a:r>
            <a:r>
              <a:rPr lang="en-US" sz="2000" dirty="0" err="1"/>
              <a:t>Transadaptation</a:t>
            </a:r>
            <a:r>
              <a:rPr lang="en-US" sz="2000" dirty="0"/>
              <a:t> – Math and Science</a:t>
            </a:r>
          </a:p>
          <a:p>
            <a:pPr fontAlgn="t"/>
            <a:r>
              <a:rPr lang="en-US" sz="2000" dirty="0"/>
              <a:t>CSLA in Grades 3 and 4 - ELA</a:t>
            </a:r>
          </a:p>
          <a:p>
            <a:pPr fontAlgn="t"/>
            <a:r>
              <a:rPr lang="en-US" sz="2000" dirty="0"/>
              <a:t>Auditory Presentation Script in Native Language – Math and Science</a:t>
            </a:r>
          </a:p>
          <a:p>
            <a:pPr fontAlgn="t"/>
            <a:r>
              <a:rPr lang="en-US" sz="2000" dirty="0"/>
              <a:t>Non-English Response</a:t>
            </a:r>
          </a:p>
          <a:p>
            <a:pPr fontAlgn="t"/>
            <a:r>
              <a:rPr lang="en-US" sz="2000" dirty="0"/>
              <a:t>Speech-to-Text</a:t>
            </a:r>
          </a:p>
          <a:p>
            <a:pPr fontAlgn="t"/>
            <a:r>
              <a:rPr lang="en-US" sz="2000" dirty="0"/>
              <a:t>Word-to-Word Dictionary</a:t>
            </a:r>
          </a:p>
          <a:p>
            <a:pPr fontAlgn="t"/>
            <a:r>
              <a:rPr lang="en-US" sz="2000" dirty="0"/>
              <a:t>Word Prediction</a:t>
            </a:r>
          </a:p>
          <a:p>
            <a:endParaRPr lang="en-US" dirty="0"/>
          </a:p>
        </p:txBody>
      </p:sp>
    </p:spTree>
    <p:extLst>
      <p:ext uri="{BB962C8B-B14F-4D97-AF65-F5344CB8AC3E}">
        <p14:creationId xmlns:p14="http://schemas.microsoft.com/office/powerpoint/2010/main" val="9787996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5E82-4C37-4AF6-8C53-8958A7CB4A71}"/>
              </a:ext>
            </a:extLst>
          </p:cNvPr>
          <p:cNvSpPr>
            <a:spLocks noGrp="1"/>
          </p:cNvSpPr>
          <p:nvPr>
            <p:ph type="title"/>
          </p:nvPr>
        </p:nvSpPr>
        <p:spPr/>
        <p:txBody>
          <a:bodyPr/>
          <a:lstStyle/>
          <a:p>
            <a:r>
              <a:rPr lang="en-US" dirty="0"/>
              <a:t>Administering Language Accommodations</a:t>
            </a:r>
          </a:p>
        </p:txBody>
      </p:sp>
      <p:sp>
        <p:nvSpPr>
          <p:cNvPr id="3" name="Content Placeholder 2">
            <a:extLst>
              <a:ext uri="{FF2B5EF4-FFF2-40B4-BE49-F238E27FC236}">
                <a16:creationId xmlns:a16="http://schemas.microsoft.com/office/drawing/2014/main" id="{26B522BC-96A8-4E5F-AE58-8A22B4D39B4A}"/>
              </a:ext>
            </a:extLst>
          </p:cNvPr>
          <p:cNvSpPr>
            <a:spLocks noGrp="1"/>
          </p:cNvSpPr>
          <p:nvPr>
            <p:ph idx="1"/>
          </p:nvPr>
        </p:nvSpPr>
        <p:spPr>
          <a:xfrm>
            <a:off x="628649" y="848550"/>
            <a:ext cx="8198109" cy="5578468"/>
          </a:xfrm>
        </p:spPr>
        <p:txBody>
          <a:bodyPr>
            <a:normAutofit fontScale="92500"/>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Spanish forms - CSLA, Math, and Science</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Test Administrators must be bilingual to administer assessments in Spanish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To assign Spanish forms:</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Without TTS – indicate in PNP “Spanish </a:t>
            </a:r>
            <a:r>
              <a:rPr lang="en-US" sz="1900" kern="0" dirty="0" err="1">
                <a:solidFill>
                  <a:prstClr val="black"/>
                </a:solidFill>
                <a:ea typeface="ＭＳ Ｐゴシック" pitchFamily="34" charset="-128"/>
              </a:rPr>
              <a:t>Transadaptation</a:t>
            </a:r>
            <a:r>
              <a:rPr lang="en-US" sz="1900" kern="0" dirty="0">
                <a:solidFill>
                  <a:prstClr val="black"/>
                </a:solidFill>
                <a:ea typeface="ＭＳ Ｐゴシック" pitchFamily="34" charset="-128"/>
              </a:rPr>
              <a:t>” field</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With TTS – indicate in PNP “Auditory Presentation: Text-to-Speech” field</a:t>
            </a:r>
          </a:p>
          <a:p>
            <a:pPr marL="342900" indent="-342900" fontAlgn="base">
              <a:lnSpc>
                <a:spcPct val="100000"/>
              </a:lnSpc>
              <a:spcBef>
                <a:spcPct val="0"/>
              </a:spcBef>
              <a:spcAft>
                <a:spcPct val="0"/>
              </a:spcAft>
              <a:defRPr/>
            </a:pPr>
            <a:endParaRPr lang="en-US" sz="20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ELA</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Only SAY directions can be provided in languages other than English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Auditory presentation of ELA in other languages is not allowed</a:t>
            </a:r>
          </a:p>
          <a:p>
            <a:pPr marL="342900"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Math and Science may be translated into other languages using the provided auditory/signer script (CBT or PBT)</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For CBT, an auditory/signer script is </a:t>
            </a:r>
            <a:r>
              <a:rPr lang="en-US" b="1" kern="0" dirty="0">
                <a:solidFill>
                  <a:prstClr val="black"/>
                </a:solidFill>
                <a:ea typeface="ＭＳ Ｐゴシック" pitchFamily="34" charset="-128"/>
              </a:rPr>
              <a:t>ONLY</a:t>
            </a:r>
            <a:r>
              <a:rPr lang="en-US" kern="0" dirty="0">
                <a:solidFill>
                  <a:prstClr val="black"/>
                </a:solidFill>
                <a:ea typeface="ＭＳ Ｐゴシック" pitchFamily="34" charset="-128"/>
              </a:rPr>
              <a:t> available for translation as TTS is used for English and Spanish presentations</a:t>
            </a:r>
          </a:p>
          <a:p>
            <a:pPr marL="800100" lvl="1"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SAY directions are available in English and Spanish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Spanish directions are found at </a:t>
            </a:r>
            <a:r>
              <a:rPr lang="en-US" kern="0" dirty="0">
                <a:solidFill>
                  <a:prstClr val="black"/>
                </a:solidFill>
                <a:ea typeface="ＭＳ Ｐゴシック" pitchFamily="34" charset="-128"/>
                <a:hlinkClick r:id="rId2"/>
              </a:rPr>
              <a:t>https://coassessments.com/manuals/</a:t>
            </a:r>
            <a:r>
              <a:rPr lang="en-US" kern="0" dirty="0">
                <a:solidFill>
                  <a:prstClr val="black"/>
                </a:solidFill>
                <a:ea typeface="ＭＳ Ｐゴシック" pitchFamily="34" charset="-128"/>
              </a:rPr>
              <a:t>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All other languages require local translation</a:t>
            </a:r>
          </a:p>
        </p:txBody>
      </p:sp>
      <p:sp>
        <p:nvSpPr>
          <p:cNvPr id="4" name="Slide Number Placeholder 3">
            <a:extLst>
              <a:ext uri="{FF2B5EF4-FFF2-40B4-BE49-F238E27FC236}">
                <a16:creationId xmlns:a16="http://schemas.microsoft.com/office/drawing/2014/main" id="{1101CC20-5ECD-45E8-BEA2-40F334F7E192}"/>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
        <p:nvSpPr>
          <p:cNvPr id="5" name="Pentagon 4"/>
          <p:cNvSpPr/>
          <p:nvPr/>
        </p:nvSpPr>
        <p:spPr>
          <a:xfrm>
            <a:off x="0" y="1448363"/>
            <a:ext cx="1045029"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28605117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96ABB-A3CB-4115-9243-66E07BC9B95B}"/>
              </a:ext>
            </a:extLst>
          </p:cNvPr>
          <p:cNvSpPr>
            <a:spLocks noGrp="1"/>
          </p:cNvSpPr>
          <p:nvPr>
            <p:ph type="title"/>
          </p:nvPr>
        </p:nvSpPr>
        <p:spPr/>
        <p:txBody>
          <a:bodyPr/>
          <a:lstStyle/>
          <a:p>
            <a:r>
              <a:rPr lang="en-US" dirty="0"/>
              <a:t>Non-English Responses</a:t>
            </a:r>
          </a:p>
        </p:txBody>
      </p:sp>
      <p:sp>
        <p:nvSpPr>
          <p:cNvPr id="3" name="Content Placeholder 2">
            <a:extLst>
              <a:ext uri="{FF2B5EF4-FFF2-40B4-BE49-F238E27FC236}">
                <a16:creationId xmlns:a16="http://schemas.microsoft.com/office/drawing/2014/main" id="{E2749417-79A8-420A-A5C1-F7CBAF5B55CD}"/>
              </a:ext>
            </a:extLst>
          </p:cNvPr>
          <p:cNvSpPr>
            <a:spLocks noGrp="1"/>
          </p:cNvSpPr>
          <p:nvPr>
            <p:ph idx="1"/>
          </p:nvPr>
        </p:nvSpPr>
        <p:spPr>
          <a:xfrm>
            <a:off x="628650" y="848549"/>
            <a:ext cx="7886700" cy="5647141"/>
          </a:xfrm>
        </p:spPr>
        <p:txBody>
          <a:bodyPr>
            <a:normAutofit/>
          </a:bodyPr>
          <a:lstStyle/>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Math and Science</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Spanish responses are identified, they are scored by a scorer proficient in Spanish</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a student responds in a language other than English or Spanish, local translation and transcription are required for scoring</a:t>
            </a:r>
          </a:p>
          <a:p>
            <a:pPr marL="742950" lvl="1" indent="-285750" fontAlgn="base">
              <a:lnSpc>
                <a:spcPct val="100000"/>
              </a:lnSpc>
              <a:spcBef>
                <a:spcPct val="0"/>
              </a:spcBef>
              <a:spcAft>
                <a:spcPct val="0"/>
              </a:spcAft>
              <a:defRPr/>
            </a:pPr>
            <a:endParaRPr lang="en-US"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ELA and CSLA</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ELA, only English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CSLA, only Spanish responses are scored</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Translation of student responses on ELA and CSLA is not allowed</a:t>
            </a:r>
          </a:p>
        </p:txBody>
      </p:sp>
      <p:sp>
        <p:nvSpPr>
          <p:cNvPr id="4" name="Slide Number Placeholder 3">
            <a:extLst>
              <a:ext uri="{FF2B5EF4-FFF2-40B4-BE49-F238E27FC236}">
                <a16:creationId xmlns:a16="http://schemas.microsoft.com/office/drawing/2014/main" id="{1477344E-9561-4028-B3A7-2B671352ED64}"/>
              </a:ext>
            </a:extLst>
          </p:cNvPr>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1350580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EA2FF386-8867-4A96-92D0-6B0C95D0B958}"/>
              </a:ext>
            </a:extLst>
          </p:cNvPr>
          <p:cNvSpPr>
            <a:spLocks noGrp="1"/>
          </p:cNvSpPr>
          <p:nvPr>
            <p:ph idx="1"/>
          </p:nvPr>
        </p:nvSpPr>
        <p:spPr/>
        <p:txBody>
          <a:bodyPr/>
          <a:lstStyle/>
          <a:p>
            <a:pPr marL="0" indent="0">
              <a:buNone/>
              <a:defRPr/>
            </a:pPr>
            <a:r>
              <a:rPr lang="en-US" b="1" dirty="0"/>
              <a:t>PBT and CBT Transcription</a:t>
            </a:r>
            <a:endParaRPr lang="en-US" b="1" strike="sngStrike" dirty="0"/>
          </a:p>
          <a:p>
            <a:pPr marL="233363" indent="-233363">
              <a:buClr>
                <a:prstClr val="black"/>
              </a:buClr>
              <a:defRPr/>
            </a:pPr>
            <a:r>
              <a:rPr lang="en-US" dirty="0">
                <a:solidFill>
                  <a:prstClr val="black"/>
                </a:solidFill>
              </a:rPr>
              <a:t>Requires presence of at least </a:t>
            </a:r>
            <a:r>
              <a:rPr lang="en-US" b="1" dirty="0">
                <a:solidFill>
                  <a:prstClr val="black"/>
                </a:solidFill>
              </a:rPr>
              <a:t>two individuals </a:t>
            </a:r>
            <a:r>
              <a:rPr lang="en-US" dirty="0">
                <a:solidFill>
                  <a:prstClr val="black"/>
                </a:solidFill>
              </a:rPr>
              <a:t>during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a:solidFill>
                  <a:prstClr val="black"/>
                </a:solidFill>
              </a:rPr>
              <a:t>Transcribe the student’s responses verbatim into the test book or TestNav</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a:t>Secure Data Removal</a:t>
            </a:r>
            <a:r>
              <a:rPr lang="en-US" i="1" dirty="0">
                <a:solidFill>
                  <a:prstClr val="black"/>
                </a:solidFill>
              </a:rPr>
              <a:t> </a:t>
            </a:r>
            <a:r>
              <a:rPr lang="en-US" dirty="0">
                <a:solidFill>
                  <a:prstClr val="black"/>
                </a:solidFill>
              </a:rPr>
              <a:t>form (</a:t>
            </a:r>
            <a:r>
              <a:rPr lang="en-US" i="1" dirty="0">
                <a:solidFill>
                  <a:prstClr val="black"/>
                </a:solidFill>
              </a:rPr>
              <a:t>Procedures Manual Appendix G</a:t>
            </a:r>
            <a:r>
              <a:rPr lang="en-US" dirty="0">
                <a:solidFill>
                  <a:prstClr val="black"/>
                </a:solidFill>
              </a:rPr>
              <a:t>)</a:t>
            </a:r>
          </a:p>
          <a:p>
            <a:endParaRPr lang="en-US" dirty="0"/>
          </a:p>
        </p:txBody>
      </p:sp>
      <p:sp>
        <p:nvSpPr>
          <p:cNvPr id="4" name="Slide Number Placeholder 3">
            <a:extLst>
              <a:ext uri="{FF2B5EF4-FFF2-40B4-BE49-F238E27FC236}">
                <a16:creationId xmlns:a16="http://schemas.microsoft.com/office/drawing/2014/main" id="{B2EC6C3F-CE8F-400C-BA98-B093F14115CC}"/>
              </a:ext>
            </a:extLst>
          </p:cNvPr>
          <p:cNvSpPr>
            <a:spLocks noGrp="1"/>
          </p:cNvSpPr>
          <p:nvPr>
            <p:ph type="sldNum" sz="quarter" idx="12"/>
          </p:nvPr>
        </p:nvSpPr>
        <p:spPr/>
        <p:txBody>
          <a:bodyPr/>
          <a:lstStyle/>
          <a:p>
            <a:fld id="{C479D5F6-EDCB-402A-AC08-4943A1820E8F}" type="slidenum">
              <a:rPr lang="en-US" smtClean="0"/>
              <a:pPr/>
              <a:t>103</a:t>
            </a:fld>
            <a:endParaRPr lang="en-US" dirty="0"/>
          </a:p>
        </p:txBody>
      </p:sp>
      <p:sp>
        <p:nvSpPr>
          <p:cNvPr id="5" name="TextBox 4"/>
          <p:cNvSpPr txBox="1"/>
          <p:nvPr/>
        </p:nvSpPr>
        <p:spPr>
          <a:xfrm>
            <a:off x="2482914" y="5873835"/>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Transcription Guidelines</a:t>
            </a:r>
            <a:r>
              <a:rPr lang="en-US" dirty="0"/>
              <a:t> in </a:t>
            </a:r>
            <a:r>
              <a:rPr lang="en-US" i="1" dirty="0"/>
              <a:t>Section 6.1.6 </a:t>
            </a:r>
            <a:r>
              <a:rPr lang="en-US" dirty="0"/>
              <a:t>in the </a:t>
            </a:r>
            <a:r>
              <a:rPr lang="en-US" i="1" dirty="0"/>
              <a:t>Procedures Manual</a:t>
            </a:r>
          </a:p>
        </p:txBody>
      </p:sp>
      <p:sp>
        <p:nvSpPr>
          <p:cNvPr id="6" name="7-Point Star 5"/>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499900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877E-1871-4F05-A5B8-AF430FE995CB}"/>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C0E6DB0A-E02D-45D1-8E2F-6024D2083ED2}"/>
              </a:ext>
            </a:extLst>
          </p:cNvPr>
          <p:cNvSpPr>
            <a:spLocks noGrp="1"/>
          </p:cNvSpPr>
          <p:nvPr>
            <p:ph idx="1"/>
          </p:nvPr>
        </p:nvSpPr>
        <p:spPr/>
        <p:txBody>
          <a:bodyPr>
            <a:normAutofit/>
          </a:bodyPr>
          <a:lstStyle/>
          <a:p>
            <a:pPr marL="0" indent="0">
              <a:buClr>
                <a:prstClr val="black"/>
              </a:buClr>
              <a:buNone/>
              <a:defRPr/>
            </a:pPr>
            <a:r>
              <a:rPr lang="en-US" sz="2000" b="1" dirty="0">
                <a:solidFill>
                  <a:prstClr val="black"/>
                </a:solidFill>
              </a:rPr>
              <a:t>For CBT transcription, complete the following steps:</a:t>
            </a:r>
          </a:p>
          <a:p>
            <a:pPr marL="233363" indent="-233363">
              <a:lnSpc>
                <a:spcPct val="100000"/>
              </a:lnSpc>
              <a:buClr>
                <a:prstClr val="black"/>
              </a:buClr>
              <a:defRPr/>
            </a:pPr>
            <a:r>
              <a:rPr lang="en-US" sz="1800" dirty="0">
                <a:solidFill>
                  <a:prstClr val="black"/>
                </a:solidFill>
              </a:rPr>
              <a:t>Student:</a:t>
            </a:r>
          </a:p>
          <a:p>
            <a:pPr lvl="1">
              <a:lnSpc>
                <a:spcPct val="100000"/>
              </a:lnSpc>
              <a:spcBef>
                <a:spcPts val="0"/>
              </a:spcBef>
              <a:buClr>
                <a:prstClr val="black"/>
              </a:buClr>
              <a:defRPr/>
            </a:pPr>
            <a:r>
              <a:rPr lang="en-US" sz="1800" dirty="0">
                <a:solidFill>
                  <a:prstClr val="black"/>
                </a:solidFill>
              </a:rPr>
              <a:t>Responds to constructed response (CR) questions on their assistive device</a:t>
            </a:r>
          </a:p>
          <a:p>
            <a:pPr lvl="2">
              <a:lnSpc>
                <a:spcPct val="100000"/>
              </a:lnSpc>
              <a:spcBef>
                <a:spcPts val="0"/>
              </a:spcBef>
              <a:buClr>
                <a:prstClr val="black"/>
              </a:buClr>
              <a:defRPr/>
            </a:pPr>
            <a:r>
              <a:rPr lang="en-US" dirty="0">
                <a:solidFill>
                  <a:prstClr val="black"/>
                </a:solidFill>
              </a:rPr>
              <a:t>Student may respond to selected response items in TestNav</a:t>
            </a:r>
          </a:p>
          <a:p>
            <a:pPr lvl="2">
              <a:lnSpc>
                <a:spcPct val="100000"/>
              </a:lnSpc>
              <a:spcBef>
                <a:spcPts val="0"/>
              </a:spcBef>
              <a:buClr>
                <a:prstClr val="black"/>
              </a:buClr>
              <a:defRPr/>
            </a:pPr>
            <a:r>
              <a:rPr lang="en-US" dirty="0">
                <a:solidFill>
                  <a:prstClr val="black"/>
                </a:solidFill>
              </a:rPr>
              <a:t>Device with saved responses is secure until student responses are removed </a:t>
            </a:r>
          </a:p>
          <a:p>
            <a:pPr lvl="1">
              <a:lnSpc>
                <a:spcPct val="100000"/>
              </a:lnSpc>
              <a:spcBef>
                <a:spcPts val="0"/>
              </a:spcBef>
              <a:buClr>
                <a:prstClr val="black"/>
              </a:buClr>
              <a:defRPr/>
            </a:pPr>
            <a:r>
              <a:rPr lang="en-US" sz="1800" b="1" i="1" dirty="0">
                <a:solidFill>
                  <a:prstClr val="black"/>
                </a:solidFill>
              </a:rPr>
              <a:t>Exits</a:t>
            </a:r>
            <a:r>
              <a:rPr lang="en-US" sz="1800" dirty="0">
                <a:solidFill>
                  <a:prstClr val="black"/>
                </a:solidFill>
              </a:rPr>
              <a:t> the unit, but the student should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lnSpc>
                <a:spcPct val="100000"/>
              </a:lnSpc>
              <a:spcBef>
                <a:spcPts val="0"/>
              </a:spcBef>
              <a:buClr>
                <a:prstClr val="black"/>
              </a:buClr>
              <a:defRPr/>
            </a:pPr>
            <a:r>
              <a:rPr lang="en-US" dirty="0">
                <a:solidFill>
                  <a:prstClr val="black"/>
                </a:solidFill>
              </a:rPr>
              <a:t>Test Administrators transcribe student responses to CR questions into TestNav </a:t>
            </a:r>
            <a:r>
              <a:rPr lang="en-US" b="1" dirty="0">
                <a:solidFill>
                  <a:prstClr val="black"/>
                </a:solidFill>
              </a:rPr>
              <a:t>before</a:t>
            </a:r>
            <a:r>
              <a:rPr lang="en-US" i="1" dirty="0">
                <a:solidFill>
                  <a:prstClr val="black"/>
                </a:solidFill>
              </a:rPr>
              <a:t> </a:t>
            </a:r>
            <a:r>
              <a:rPr lang="en-US" dirty="0">
                <a:solidFill>
                  <a:prstClr val="black"/>
                </a:solidFill>
              </a:rPr>
              <a:t>the next unit</a:t>
            </a:r>
          </a:p>
          <a:p>
            <a:pPr marL="233363" indent="-233363">
              <a:lnSpc>
                <a:spcPct val="100000"/>
              </a:lnSpc>
              <a:buClr>
                <a:prstClr val="black"/>
              </a:buClr>
              <a:defRPr/>
            </a:pPr>
            <a:r>
              <a:rPr lang="en-US" sz="1800" dirty="0">
                <a:solidFill>
                  <a:prstClr val="black"/>
                </a:solidFill>
              </a:rPr>
              <a:t>Transcriber:</a:t>
            </a:r>
          </a:p>
          <a:p>
            <a:pPr lvl="1">
              <a:lnSpc>
                <a:spcPct val="100000"/>
              </a:lnSpc>
              <a:spcBef>
                <a:spcPts val="0"/>
              </a:spcBef>
              <a:buClr>
                <a:prstClr val="black"/>
              </a:buClr>
              <a:defRPr/>
            </a:pPr>
            <a:r>
              <a:rPr lang="en-US" sz="1800" dirty="0">
                <a:solidFill>
                  <a:prstClr val="black"/>
                </a:solidFill>
              </a:rPr>
              <a:t>Resumes the student’s test in </a:t>
            </a:r>
            <a:r>
              <a:rPr lang="en-US" sz="1800" dirty="0" err="1">
                <a:solidFill>
                  <a:prstClr val="black"/>
                </a:solidFill>
              </a:rPr>
              <a:t>PAnext</a:t>
            </a:r>
            <a:endParaRPr lang="en-US" sz="1800" dirty="0">
              <a:solidFill>
                <a:prstClr val="black"/>
              </a:solidFill>
            </a:endParaRPr>
          </a:p>
          <a:p>
            <a:pPr lvl="1">
              <a:lnSpc>
                <a:spcPct val="100000"/>
              </a:lnSpc>
              <a:spcBef>
                <a:spcPts val="0"/>
              </a:spcBef>
              <a:buClr>
                <a:prstClr val="black"/>
              </a:buClr>
              <a:defRPr/>
            </a:pPr>
            <a:r>
              <a:rPr lang="en-US" sz="1800" dirty="0">
                <a:solidFill>
                  <a:prstClr val="black"/>
                </a:solidFill>
              </a:rPr>
              <a:t>Logs-in as the student and transcribes the CR responses</a:t>
            </a:r>
          </a:p>
          <a:p>
            <a:pPr lvl="1">
              <a:lnSpc>
                <a:spcPct val="100000"/>
              </a:lnSpc>
              <a:spcBef>
                <a:spcPts val="0"/>
              </a:spcBef>
              <a:buClr>
                <a:prstClr val="black"/>
              </a:buClr>
              <a:defRPr/>
            </a:pPr>
            <a:r>
              <a:rPr lang="en-US" sz="1800" dirty="0">
                <a:solidFill>
                  <a:prstClr val="black"/>
                </a:solidFill>
              </a:rPr>
              <a:t>Submits responses for the transcribed unit</a:t>
            </a:r>
          </a:p>
          <a:p>
            <a:pPr marL="233363" indent="-233363">
              <a:lnSpc>
                <a:spcPct val="100000"/>
              </a:lnSpc>
              <a:buClr>
                <a:prstClr val="black"/>
              </a:buClr>
              <a:defRPr/>
            </a:pPr>
            <a:r>
              <a:rPr lang="en-US" sz="1800" dirty="0">
                <a:solidFill>
                  <a:prstClr val="black"/>
                </a:solidFill>
              </a:rPr>
              <a:t>Student continues testing in the next unit</a:t>
            </a:r>
          </a:p>
          <a:p>
            <a:pPr marL="0" indent="0">
              <a:lnSpc>
                <a:spcPct val="100000"/>
              </a:lnSpc>
              <a:buClr>
                <a:prstClr val="black"/>
              </a:buClr>
              <a:buNone/>
              <a:defRPr/>
            </a:pPr>
            <a:r>
              <a:rPr lang="en-US" sz="1800" b="1" dirty="0">
                <a:solidFill>
                  <a:prstClr val="black"/>
                </a:solidFill>
              </a:rPr>
              <a:t>Note</a:t>
            </a:r>
            <a:r>
              <a:rPr lang="en-US" sz="1800" dirty="0">
                <a:solidFill>
                  <a:prstClr val="black"/>
                </a:solidFill>
              </a:rPr>
              <a:t>: Because units cannot be administered out of order, transcription must take place before the student can take the next unit</a:t>
            </a:r>
          </a:p>
        </p:txBody>
      </p:sp>
      <p:sp>
        <p:nvSpPr>
          <p:cNvPr id="4" name="Slide Number Placeholder 3">
            <a:extLst>
              <a:ext uri="{FF2B5EF4-FFF2-40B4-BE49-F238E27FC236}">
                <a16:creationId xmlns:a16="http://schemas.microsoft.com/office/drawing/2014/main" id="{0AC82BDE-A597-49A4-9272-B5888387F689}"/>
              </a:ext>
            </a:extLst>
          </p:cNvPr>
          <p:cNvSpPr>
            <a:spLocks noGrp="1"/>
          </p:cNvSpPr>
          <p:nvPr>
            <p:ph type="sldNum" sz="quarter" idx="12"/>
          </p:nvPr>
        </p:nvSpPr>
        <p:spPr/>
        <p:txBody>
          <a:bodyPr/>
          <a:lstStyle/>
          <a:p>
            <a:fld id="{C479D5F6-EDCB-402A-AC08-4943A1820E8F}" type="slidenum">
              <a:rPr lang="en-US" smtClean="0"/>
              <a:pPr/>
              <a:t>104</a:t>
            </a:fld>
            <a:endParaRPr lang="en-US" dirty="0"/>
          </a:p>
        </p:txBody>
      </p:sp>
    </p:spTree>
    <p:extLst>
      <p:ext uri="{BB962C8B-B14F-4D97-AF65-F5344CB8AC3E}">
        <p14:creationId xmlns:p14="http://schemas.microsoft.com/office/powerpoint/2010/main" val="270022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0CC0-B6AB-4300-8EBD-F42086028F33}"/>
              </a:ext>
            </a:extLst>
          </p:cNvPr>
          <p:cNvSpPr>
            <a:spLocks noGrp="1"/>
          </p:cNvSpPr>
          <p:nvPr>
            <p:ph type="title"/>
          </p:nvPr>
        </p:nvSpPr>
        <p:spPr/>
        <p:txBody>
          <a:bodyPr/>
          <a:lstStyle/>
          <a:p>
            <a:r>
              <a:rPr lang="en-US" dirty="0"/>
              <a:t>Prior Access to Secure Test Materials</a:t>
            </a:r>
          </a:p>
        </p:txBody>
      </p:sp>
      <p:sp>
        <p:nvSpPr>
          <p:cNvPr id="3" name="Content Placeholder 2">
            <a:extLst>
              <a:ext uri="{FF2B5EF4-FFF2-40B4-BE49-F238E27FC236}">
                <a16:creationId xmlns:a16="http://schemas.microsoft.com/office/drawing/2014/main" id="{7CF36A92-6F25-4DDF-B31C-AD31B737F035}"/>
              </a:ext>
            </a:extLst>
          </p:cNvPr>
          <p:cNvSpPr>
            <a:spLocks noGrp="1"/>
          </p:cNvSpPr>
          <p:nvPr>
            <p:ph idx="1"/>
          </p:nvPr>
        </p:nvSpPr>
        <p:spPr/>
        <p:txBody>
          <a:bodyPr>
            <a:normAutofit fontScale="62500" lnSpcReduction="20000"/>
          </a:bodyPr>
          <a:lstStyle/>
          <a:p>
            <a:pPr marL="457200" indent="-457200">
              <a:lnSpc>
                <a:spcPct val="120000"/>
              </a:lnSpc>
              <a:defRPr/>
            </a:pPr>
            <a:r>
              <a:rPr lang="en-US" sz="3500" dirty="0">
                <a:solidFill>
                  <a:sysClr val="windowText" lastClr="000000"/>
                </a:solidFill>
              </a:rPr>
              <a:t>Prior access must be supervised by the SAC</a:t>
            </a:r>
          </a:p>
          <a:p>
            <a:pPr marL="457200" indent="-457200">
              <a:lnSpc>
                <a:spcPct val="120000"/>
              </a:lnSpc>
              <a:defRPr/>
            </a:pPr>
            <a:r>
              <a:rPr lang="en-US" sz="3500" dirty="0">
                <a:solidFill>
                  <a:sysClr val="windowText" lastClr="000000"/>
                </a:solidFill>
              </a:rPr>
              <a:t>Access to test questions and test materials prior to testing is limited to the following: </a:t>
            </a:r>
          </a:p>
          <a:p>
            <a:pPr marL="914400" lvl="1" indent="-457200">
              <a:lnSpc>
                <a:spcPct val="120000"/>
              </a:lnSpc>
              <a:defRPr/>
            </a:pPr>
            <a:r>
              <a:rPr lang="en-US" sz="3200" b="1" dirty="0">
                <a:solidFill>
                  <a:sysClr val="windowText" lastClr="000000"/>
                </a:solidFill>
              </a:rPr>
              <a:t>4 days </a:t>
            </a:r>
            <a:r>
              <a:rPr lang="en-US" sz="3200" dirty="0">
                <a:solidFill>
                  <a:sysClr val="windowText" lastClr="000000"/>
                </a:solidFill>
              </a:rPr>
              <a:t>for Auditory/Signed Presentation: Script for translation into a language other than English/Spanish, including sign language</a:t>
            </a:r>
          </a:p>
          <a:p>
            <a:pPr marL="914400" lvl="1" indent="-457200">
              <a:lnSpc>
                <a:spcPct val="120000"/>
              </a:lnSpc>
              <a:defRPr/>
            </a:pPr>
            <a:r>
              <a:rPr lang="en-US" sz="3200" b="1" dirty="0">
                <a:solidFill>
                  <a:sysClr val="windowText" lastClr="000000"/>
                </a:solidFill>
              </a:rPr>
              <a:t>24 hours </a:t>
            </a:r>
            <a:r>
              <a:rPr lang="en-US" sz="3200" dirty="0">
                <a:solidFill>
                  <a:sysClr val="windowText" lastClr="000000"/>
                </a:solidFill>
              </a:rPr>
              <a:t>for Auditory Presentation: Script in English or Spanish</a:t>
            </a:r>
          </a:p>
          <a:p>
            <a:pPr marL="1371600" lvl="2" indent="-457200">
              <a:lnSpc>
                <a:spcPct val="120000"/>
              </a:lnSpc>
              <a:defRPr/>
            </a:pPr>
            <a:r>
              <a:rPr lang="en-US" sz="3200" dirty="0">
                <a:solidFill>
                  <a:sysClr val="windowText" lastClr="000000"/>
                </a:solidFill>
              </a:rPr>
              <a:t>Paper-based testing only </a:t>
            </a:r>
          </a:p>
          <a:p>
            <a:pPr marL="914400" lvl="1" indent="-457200">
              <a:lnSpc>
                <a:spcPct val="120000"/>
              </a:lnSpc>
              <a:defRPr/>
            </a:pPr>
            <a:r>
              <a:rPr lang="en-US" sz="3200" b="1" dirty="0">
                <a:solidFill>
                  <a:sysClr val="windowText" lastClr="000000"/>
                </a:solidFill>
              </a:rPr>
              <a:t>24 hours </a:t>
            </a:r>
            <a:r>
              <a:rPr lang="en-US" sz="3200" dirty="0">
                <a:solidFill>
                  <a:sysClr val="windowText" lastClr="000000"/>
                </a:solidFill>
              </a:rPr>
              <a:t>for braille</a:t>
            </a:r>
          </a:p>
          <a:p>
            <a:pPr marL="1371600" lvl="2" indent="-457200">
              <a:lnSpc>
                <a:spcPct val="120000"/>
              </a:lnSpc>
              <a:defRPr/>
            </a:pPr>
            <a:r>
              <a:rPr lang="en-US" sz="3200" dirty="0">
                <a:solidFill>
                  <a:sysClr val="windowText" lastClr="000000"/>
                </a:solidFill>
              </a:rPr>
              <a:t>TVIs may review Teacher Notes 24 hours prior to testing</a:t>
            </a:r>
          </a:p>
          <a:p>
            <a:pPr marL="1371600" lvl="2" indent="-457200">
              <a:lnSpc>
                <a:spcPct val="120000"/>
              </a:lnSpc>
              <a:defRPr/>
            </a:pPr>
            <a:r>
              <a:rPr lang="en-US" sz="3200" dirty="0">
                <a:solidFill>
                  <a:sysClr val="windowText" lastClr="000000"/>
                </a:solidFill>
              </a:rPr>
              <a:t>TVIs may NOT review test content</a:t>
            </a:r>
          </a:p>
          <a:p>
            <a:pPr marL="457200" indent="-457200">
              <a:lnSpc>
                <a:spcPct val="120000"/>
              </a:lnSpc>
              <a:defRPr/>
            </a:pPr>
            <a:r>
              <a:rPr lang="en-US" sz="3500" dirty="0">
                <a:solidFill>
                  <a:sysClr val="windowText" lastClr="000000"/>
                </a:solidFill>
              </a:rPr>
              <a:t>Test materials must be secure at all times – follow chain of custody protocols</a:t>
            </a:r>
          </a:p>
          <a:p>
            <a:pPr marL="457200" indent="-457200">
              <a:lnSpc>
                <a:spcPct val="120000"/>
              </a:lnSpc>
              <a:defRPr/>
            </a:pPr>
            <a:r>
              <a:rPr lang="en-US" sz="3500" dirty="0">
                <a:solidFill>
                  <a:sysClr val="windowText" lastClr="000000"/>
                </a:solidFill>
              </a:rPr>
              <a:t>Test items may not be copied or discussed</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C3B209EB-5C7F-4265-BB4A-2EB1CABAE1E9}"/>
              </a:ext>
            </a:extLst>
          </p:cNvPr>
          <p:cNvSpPr>
            <a:spLocks noGrp="1"/>
          </p:cNvSpPr>
          <p:nvPr>
            <p:ph type="sldNum" sz="quarter" idx="12"/>
          </p:nvPr>
        </p:nvSpPr>
        <p:spPr/>
        <p:txBody>
          <a:bodyPr/>
          <a:lstStyle/>
          <a:p>
            <a:fld id="{C479D5F6-EDCB-402A-AC08-4943A1820E8F}" type="slidenum">
              <a:rPr lang="en-US" smtClean="0"/>
              <a:pPr/>
              <a:t>105</a:t>
            </a:fld>
            <a:endParaRPr lang="en-US" dirty="0"/>
          </a:p>
        </p:txBody>
      </p:sp>
    </p:spTree>
    <p:extLst>
      <p:ext uri="{BB962C8B-B14F-4D97-AF65-F5344CB8AC3E}">
        <p14:creationId xmlns:p14="http://schemas.microsoft.com/office/powerpoint/2010/main" val="3321105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1D8E-A2D7-45B9-AEC9-55A3571346ED}"/>
              </a:ext>
            </a:extLst>
          </p:cNvPr>
          <p:cNvSpPr>
            <a:spLocks noGrp="1"/>
          </p:cNvSpPr>
          <p:nvPr>
            <p:ph type="title"/>
          </p:nvPr>
        </p:nvSpPr>
        <p:spPr/>
        <p:txBody>
          <a:bodyPr/>
          <a:lstStyle/>
          <a:p>
            <a:r>
              <a:rPr lang="en-US" dirty="0"/>
              <a:t>Accommodation Reminders</a:t>
            </a:r>
          </a:p>
        </p:txBody>
      </p:sp>
      <p:sp>
        <p:nvSpPr>
          <p:cNvPr id="3" name="Content Placeholder 2">
            <a:extLst>
              <a:ext uri="{FF2B5EF4-FFF2-40B4-BE49-F238E27FC236}">
                <a16:creationId xmlns:a16="http://schemas.microsoft.com/office/drawing/2014/main" id="{9E4BC5F8-E207-4D3B-9931-569BDEC8B34A}"/>
              </a:ext>
            </a:extLst>
          </p:cNvPr>
          <p:cNvSpPr>
            <a:spLocks noGrp="1"/>
          </p:cNvSpPr>
          <p:nvPr>
            <p:ph idx="1"/>
          </p:nvPr>
        </p:nvSpPr>
        <p:spPr>
          <a:xfrm>
            <a:off x="628650" y="848550"/>
            <a:ext cx="7886700" cy="5255164"/>
          </a:xfrm>
        </p:spPr>
        <p:txBody>
          <a:bodyPr/>
          <a:lstStyle/>
          <a:p>
            <a:pPr marL="342900" indent="-342900" fontAlgn="base">
              <a:lnSpc>
                <a:spcPct val="100000"/>
              </a:lnSpc>
              <a:spcBef>
                <a:spcPct val="0"/>
              </a:spcBef>
              <a:spcAft>
                <a:spcPct val="0"/>
              </a:spcAft>
              <a:defRPr/>
            </a:pPr>
            <a:r>
              <a:rPr lang="en-US" sz="1900" kern="0" dirty="0">
                <a:solidFill>
                  <a:prstClr val="black"/>
                </a:solidFill>
                <a:ea typeface="ＭＳ Ｐゴシック" pitchFamily="34" charset="-128"/>
              </a:rPr>
              <a:t>PAnext displays reminders for all students identified with the following accommodations: </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Scribe for CRs on ELA/CSLA</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Calculation Devices and/or</a:t>
            </a:r>
            <a:br>
              <a:rPr lang="en-US" sz="1900" kern="0" dirty="0">
                <a:solidFill>
                  <a:prstClr val="black"/>
                </a:solidFill>
                <a:ea typeface="ＭＳ Ｐゴシック" pitchFamily="34" charset="-128"/>
              </a:rPr>
            </a:br>
            <a:r>
              <a:rPr lang="en-US" sz="1900" kern="0" dirty="0">
                <a:solidFill>
                  <a:prstClr val="black"/>
                </a:solidFill>
                <a:ea typeface="ＭＳ Ｐゴシック" pitchFamily="34" charset="-128"/>
              </a:rPr>
              <a:t>Math Charts and/or Counters</a:t>
            </a: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0" indent="0" fontAlgn="base">
              <a:lnSpc>
                <a:spcPct val="100000"/>
              </a:lnSpc>
              <a:spcBef>
                <a:spcPct val="0"/>
              </a:spcBef>
              <a:spcAft>
                <a:spcPct val="0"/>
              </a:spcAft>
              <a:buNone/>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19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Reminders cannot be removed unless the accommodation is removed</a:t>
            </a:r>
          </a:p>
          <a:p>
            <a:pPr marL="285750" indent="-285750" fontAlgn="base">
              <a:lnSpc>
                <a:spcPct val="100000"/>
              </a:lnSpc>
              <a:spcBef>
                <a:spcPct val="0"/>
              </a:spcBef>
              <a:spcAft>
                <a:spcPct val="0"/>
              </a:spcAft>
              <a:defRPr/>
            </a:pPr>
            <a:r>
              <a:rPr lang="en-US" sz="1900" kern="0" dirty="0">
                <a:solidFill>
                  <a:prstClr val="black"/>
                </a:solidFill>
                <a:ea typeface="ＭＳ Ｐゴシック" pitchFamily="34" charset="-128"/>
              </a:rPr>
              <a:t>If these reminders appear, check the students with reminders against the following list(s):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CDE-approved UARs</a:t>
            </a:r>
          </a:p>
          <a:p>
            <a:pPr marL="742950" lvl="1" indent="-285750" fontAlgn="base">
              <a:lnSpc>
                <a:spcPct val="100000"/>
              </a:lnSpc>
              <a:spcBef>
                <a:spcPct val="0"/>
              </a:spcBef>
              <a:spcAft>
                <a:spcPct val="0"/>
              </a:spcAft>
              <a:defRPr/>
            </a:pPr>
            <a:r>
              <a:rPr lang="en-US" sz="1900" kern="0" dirty="0">
                <a:solidFill>
                  <a:prstClr val="black"/>
                </a:solidFill>
                <a:ea typeface="ＭＳ Ｐゴシック" pitchFamily="34" charset="-128"/>
              </a:rPr>
              <a:t>District-approved UARs for math charts and counters </a:t>
            </a:r>
          </a:p>
          <a:p>
            <a:endParaRPr lang="en-US" dirty="0"/>
          </a:p>
        </p:txBody>
      </p:sp>
      <p:sp>
        <p:nvSpPr>
          <p:cNvPr id="4" name="Slide Number Placeholder 3">
            <a:extLst>
              <a:ext uri="{FF2B5EF4-FFF2-40B4-BE49-F238E27FC236}">
                <a16:creationId xmlns:a16="http://schemas.microsoft.com/office/drawing/2014/main" id="{CEC900A7-04D3-4778-BBCF-4063CAC970FB}"/>
              </a:ext>
            </a:extLst>
          </p:cNvPr>
          <p:cNvSpPr>
            <a:spLocks noGrp="1"/>
          </p:cNvSpPr>
          <p:nvPr>
            <p:ph type="sldNum" sz="quarter" idx="12"/>
          </p:nvPr>
        </p:nvSpPr>
        <p:spPr/>
        <p:txBody>
          <a:bodyPr/>
          <a:lstStyle/>
          <a:p>
            <a:fld id="{C479D5F6-EDCB-402A-AC08-4943A1820E8F}" type="slidenum">
              <a:rPr lang="en-US" smtClean="0"/>
              <a:pPr/>
              <a:t>106</a:t>
            </a:fld>
            <a:endParaRPr lang="en-US" dirty="0"/>
          </a:p>
        </p:txBody>
      </p:sp>
      <p:pic>
        <p:nvPicPr>
          <p:cNvPr id="5" name="Picture 4">
            <a:extLst>
              <a:ext uri="{FF2B5EF4-FFF2-40B4-BE49-F238E27FC236}">
                <a16:creationId xmlns:a16="http://schemas.microsoft.com/office/drawing/2014/main" id="{A42C207C-AE1C-4711-8A0A-B1D824DE3198}"/>
              </a:ext>
            </a:extLst>
          </p:cNvPr>
          <p:cNvPicPr>
            <a:picLocks noChangeAspect="1"/>
          </p:cNvPicPr>
          <p:nvPr/>
        </p:nvPicPr>
        <p:blipFill>
          <a:blip r:embed="rId2"/>
          <a:stretch>
            <a:fillRect/>
          </a:stretch>
        </p:blipFill>
        <p:spPr>
          <a:xfrm>
            <a:off x="5454391" y="1419221"/>
            <a:ext cx="3231064" cy="2056911"/>
          </a:xfrm>
          <a:prstGeom prst="rect">
            <a:avLst/>
          </a:prstGeom>
          <a:ln w="19050">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2FBE33E-C057-4BFD-B601-AB72150CE60F}"/>
              </a:ext>
            </a:extLst>
          </p:cNvPr>
          <p:cNvPicPr>
            <a:picLocks noChangeAspect="1"/>
          </p:cNvPicPr>
          <p:nvPr/>
        </p:nvPicPr>
        <p:blipFill>
          <a:blip r:embed="rId3"/>
          <a:stretch>
            <a:fillRect/>
          </a:stretch>
        </p:blipFill>
        <p:spPr>
          <a:xfrm>
            <a:off x="1356453" y="5266827"/>
            <a:ext cx="6425564" cy="929859"/>
          </a:xfrm>
          <a:prstGeom prst="rect">
            <a:avLst/>
          </a:prstGeom>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9067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E452-C9C3-4397-BB46-03E55A255EB0}"/>
              </a:ext>
            </a:extLst>
          </p:cNvPr>
          <p:cNvSpPr>
            <a:spLocks noGrp="1"/>
          </p:cNvSpPr>
          <p:nvPr>
            <p:ph type="title"/>
          </p:nvPr>
        </p:nvSpPr>
        <p:spPr/>
        <p:txBody>
          <a:bodyPr/>
          <a:lstStyle/>
          <a:p>
            <a:r>
              <a:rPr lang="en-US" dirty="0"/>
              <a:t>Form Assignment Markers in </a:t>
            </a:r>
            <a:r>
              <a:rPr lang="en-US" dirty="0" err="1"/>
              <a:t>PAnext</a:t>
            </a:r>
            <a:endParaRPr lang="en-US" dirty="0"/>
          </a:p>
        </p:txBody>
      </p:sp>
      <p:sp>
        <p:nvSpPr>
          <p:cNvPr id="5" name="Content Placeholder 4">
            <a:extLst>
              <a:ext uri="{FF2B5EF4-FFF2-40B4-BE49-F238E27FC236}">
                <a16:creationId xmlns:a16="http://schemas.microsoft.com/office/drawing/2014/main" id="{ACC9232F-AE09-4943-A92A-2DC594EBF211}"/>
              </a:ext>
            </a:extLst>
          </p:cNvPr>
          <p:cNvSpPr txBox="1">
            <a:spLocks noGrp="1"/>
          </p:cNvSpPr>
          <p:nvPr>
            <p:ph idx="1"/>
          </p:nvPr>
        </p:nvSpPr>
        <p:spPr>
          <a:xfrm>
            <a:off x="628650" y="848550"/>
            <a:ext cx="7886700" cy="969496"/>
          </a:xfrm>
          <a:prstGeom prst="rect">
            <a:avLst/>
          </a:prstGeom>
          <a:noFill/>
        </p:spPr>
        <p:txBody>
          <a:bodyPr wrap="square" rtlCol="0">
            <a:spAutoFit/>
          </a:bodyPr>
          <a:lstStyle/>
          <a:p>
            <a:pPr marL="0" indent="0" fontAlgn="base">
              <a:lnSpc>
                <a:spcPct val="100000"/>
              </a:lnSpc>
              <a:spcBef>
                <a:spcPct val="0"/>
              </a:spcBef>
              <a:spcAft>
                <a:spcPct val="0"/>
              </a:spcAft>
              <a:buNone/>
            </a:pPr>
            <a:r>
              <a:rPr lang="en-US" sz="2000" dirty="0">
                <a:solidFill>
                  <a:prstClr val="black"/>
                </a:solidFill>
                <a:ea typeface="ＭＳ Ｐゴシック" pitchFamily="34" charset="-128"/>
              </a:rPr>
              <a:t>A marker appears next to a SASID on the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4" name="Slide Number Placeholder 3">
            <a:extLst>
              <a:ext uri="{FF2B5EF4-FFF2-40B4-BE49-F238E27FC236}">
                <a16:creationId xmlns:a16="http://schemas.microsoft.com/office/drawing/2014/main" id="{2B396125-6F31-402A-9DA8-A7600FA2051F}"/>
              </a:ext>
            </a:extLst>
          </p:cNvPr>
          <p:cNvSpPr>
            <a:spLocks noGrp="1"/>
          </p:cNvSpPr>
          <p:nvPr>
            <p:ph type="sldNum" sz="quarter" idx="12"/>
          </p:nvPr>
        </p:nvSpPr>
        <p:spPr/>
        <p:txBody>
          <a:bodyPr/>
          <a:lstStyle/>
          <a:p>
            <a:fld id="{C479D5F6-EDCB-402A-AC08-4943A1820E8F}" type="slidenum">
              <a:rPr lang="en-US" smtClean="0"/>
              <a:pPr/>
              <a:t>107</a:t>
            </a:fld>
            <a:endParaRPr lang="en-US" dirty="0"/>
          </a:p>
        </p:txBody>
      </p:sp>
      <p:graphicFrame>
        <p:nvGraphicFramePr>
          <p:cNvPr id="7" name="Table 6">
            <a:extLst>
              <a:ext uri="{FF2B5EF4-FFF2-40B4-BE49-F238E27FC236}">
                <a16:creationId xmlns:a16="http://schemas.microsoft.com/office/drawing/2014/main" id="{ABA55077-2392-4115-B308-B4D9AD6DEDBA}"/>
              </a:ext>
            </a:extLst>
          </p:cNvPr>
          <p:cNvGraphicFramePr>
            <a:graphicFrameLocks noGrp="1"/>
          </p:cNvGraphicFramePr>
          <p:nvPr>
            <p:extLst>
              <p:ext uri="{D42A27DB-BD31-4B8C-83A1-F6EECF244321}">
                <p14:modId xmlns:p14="http://schemas.microsoft.com/office/powerpoint/2010/main" val="1798889978"/>
              </p:ext>
            </p:extLst>
          </p:nvPr>
        </p:nvGraphicFramePr>
        <p:xfrm>
          <a:off x="1440611" y="2509808"/>
          <a:ext cx="614128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14379">
                  <a:extLst>
                    <a:ext uri="{9D8B030D-6E8A-4147-A177-3AD203B41FA5}">
                      <a16:colId xmlns:a16="http://schemas.microsoft.com/office/drawing/2014/main" val="4040357840"/>
                    </a:ext>
                  </a:extLst>
                </a:gridCol>
                <a:gridCol w="4726910">
                  <a:extLst>
                    <a:ext uri="{9D8B030D-6E8A-4147-A177-3AD203B41FA5}">
                      <a16:colId xmlns:a16="http://schemas.microsoft.com/office/drawing/2014/main" val="1735494915"/>
                    </a:ext>
                  </a:extLst>
                </a:gridCol>
              </a:tblGrid>
              <a:tr h="370840">
                <a:tc>
                  <a:txBody>
                    <a:bodyPr/>
                    <a:lstStyle/>
                    <a:p>
                      <a:pPr algn="ctr"/>
                      <a:r>
                        <a:rPr lang="en-US" dirty="0"/>
                        <a:t>Indicator</a:t>
                      </a:r>
                    </a:p>
                  </a:txBody>
                  <a:tcPr/>
                </a:tc>
                <a:tc>
                  <a:txBody>
                    <a:bodyPr/>
                    <a:lstStyle/>
                    <a:p>
                      <a:r>
                        <a:rPr lang="en-US" dirty="0"/>
                        <a:t>Accommodation/Accessibility Feature</a:t>
                      </a:r>
                    </a:p>
                  </a:txBody>
                  <a:tcPr/>
                </a:tc>
                <a:extLst>
                  <a:ext uri="{0D108BD9-81ED-4DB2-BD59-A6C34878D82A}">
                    <a16:rowId xmlns:a16="http://schemas.microsoft.com/office/drawing/2014/main" val="3011616314"/>
                  </a:ext>
                </a:extLst>
              </a:tr>
              <a:tr h="370840">
                <a:tc>
                  <a:txBody>
                    <a:bodyPr/>
                    <a:lstStyle/>
                    <a:p>
                      <a:endParaRPr lang="en-US" dirty="0"/>
                    </a:p>
                  </a:txBody>
                  <a:tcPr/>
                </a:tc>
                <a:tc>
                  <a:txBody>
                    <a:bodyPr/>
                    <a:lstStyle/>
                    <a:p>
                      <a:r>
                        <a:rPr lang="en-US" dirty="0"/>
                        <a:t>Text-to-Speech</a:t>
                      </a:r>
                    </a:p>
                  </a:txBody>
                  <a:tcPr/>
                </a:tc>
                <a:extLst>
                  <a:ext uri="{0D108BD9-81ED-4DB2-BD59-A6C34878D82A}">
                    <a16:rowId xmlns:a16="http://schemas.microsoft.com/office/drawing/2014/main" val="3187336738"/>
                  </a:ext>
                </a:extLst>
              </a:tr>
              <a:tr h="370840">
                <a:tc>
                  <a:txBody>
                    <a:bodyPr/>
                    <a:lstStyle/>
                    <a:p>
                      <a:endParaRPr lang="en-US" dirty="0"/>
                    </a:p>
                  </a:txBody>
                  <a:tcPr/>
                </a:tc>
                <a:tc>
                  <a:txBody>
                    <a:bodyPr/>
                    <a:lstStyle/>
                    <a:p>
                      <a:r>
                        <a:rPr lang="en-US" dirty="0"/>
                        <a:t>Spanish</a:t>
                      </a:r>
                    </a:p>
                  </a:txBody>
                  <a:tcPr/>
                </a:tc>
                <a:extLst>
                  <a:ext uri="{0D108BD9-81ED-4DB2-BD59-A6C34878D82A}">
                    <a16:rowId xmlns:a16="http://schemas.microsoft.com/office/drawing/2014/main" val="239478624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Text-to-Speech</a:t>
                      </a:r>
                    </a:p>
                  </a:txBody>
                  <a:tcPr/>
                </a:tc>
                <a:extLst>
                  <a:ext uri="{0D108BD9-81ED-4DB2-BD59-A6C34878D82A}">
                    <a16:rowId xmlns:a16="http://schemas.microsoft.com/office/drawing/2014/main" val="21957651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a:t>
                      </a:r>
                      <a:endParaRPr lang="en-US" sz="1800" dirty="0">
                        <a:latin typeface="+mn-lt"/>
                      </a:endParaRPr>
                    </a:p>
                  </a:txBody>
                  <a:tcPr/>
                </a:tc>
                <a:extLst>
                  <a:ext uri="{0D108BD9-81ED-4DB2-BD59-A6C34878D82A}">
                    <a16:rowId xmlns:a16="http://schemas.microsoft.com/office/drawing/2014/main" val="3954806003"/>
                  </a:ext>
                </a:extLst>
              </a:tr>
            </a:tbl>
          </a:graphicData>
        </a:graphic>
      </p:graphicFrame>
      <p:sp>
        <p:nvSpPr>
          <p:cNvPr id="9" name="Rectangle: Rounded Corners 8">
            <a:extLst>
              <a:ext uri="{FF2B5EF4-FFF2-40B4-BE49-F238E27FC236}">
                <a16:creationId xmlns:a16="http://schemas.microsoft.com/office/drawing/2014/main" id="{F21EAF79-239F-424E-8793-B070583FEE62}"/>
              </a:ext>
            </a:extLst>
          </p:cNvPr>
          <p:cNvSpPr/>
          <p:nvPr/>
        </p:nvSpPr>
        <p:spPr>
          <a:xfrm>
            <a:off x="1777042" y="289834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1" name="Rectangle: Rounded Corners 10">
            <a:extLst>
              <a:ext uri="{FF2B5EF4-FFF2-40B4-BE49-F238E27FC236}">
                <a16:creationId xmlns:a16="http://schemas.microsoft.com/office/drawing/2014/main" id="{D42F0DB1-46A3-4478-A4D8-E80544A102D0}"/>
              </a:ext>
            </a:extLst>
          </p:cNvPr>
          <p:cNvSpPr/>
          <p:nvPr/>
        </p:nvSpPr>
        <p:spPr>
          <a:xfrm>
            <a:off x="1777042" y="3286876"/>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12" name="Rectangle: Rounded Corners 11">
            <a:extLst>
              <a:ext uri="{FF2B5EF4-FFF2-40B4-BE49-F238E27FC236}">
                <a16:creationId xmlns:a16="http://schemas.microsoft.com/office/drawing/2014/main" id="{CD42EC01-A744-4F05-8B3D-B75761B87D55}"/>
              </a:ext>
            </a:extLst>
          </p:cNvPr>
          <p:cNvSpPr/>
          <p:nvPr/>
        </p:nvSpPr>
        <p:spPr>
          <a:xfrm>
            <a:off x="2182842" y="364128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3" name="Rectangle: Rounded Corners 12">
            <a:extLst>
              <a:ext uri="{FF2B5EF4-FFF2-40B4-BE49-F238E27FC236}">
                <a16:creationId xmlns:a16="http://schemas.microsoft.com/office/drawing/2014/main" id="{0D72773E-CA3F-414F-ABEB-1F0C0B796CF5}"/>
              </a:ext>
            </a:extLst>
          </p:cNvPr>
          <p:cNvSpPr/>
          <p:nvPr/>
        </p:nvSpPr>
        <p:spPr>
          <a:xfrm>
            <a:off x="1777042" y="400264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AT</a:t>
            </a:r>
          </a:p>
        </p:txBody>
      </p:sp>
      <p:sp>
        <p:nvSpPr>
          <p:cNvPr id="14" name="Rectangle: Rounded Corners 13">
            <a:extLst>
              <a:ext uri="{FF2B5EF4-FFF2-40B4-BE49-F238E27FC236}">
                <a16:creationId xmlns:a16="http://schemas.microsoft.com/office/drawing/2014/main" id="{1C9A29A6-B6FA-468C-8D9E-9481DE4306BB}"/>
              </a:ext>
            </a:extLst>
          </p:cNvPr>
          <p:cNvSpPr/>
          <p:nvPr/>
        </p:nvSpPr>
        <p:spPr>
          <a:xfrm>
            <a:off x="1510881" y="363887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Tree>
    <p:extLst>
      <p:ext uri="{BB962C8B-B14F-4D97-AF65-F5344CB8AC3E}">
        <p14:creationId xmlns:p14="http://schemas.microsoft.com/office/powerpoint/2010/main" val="3541168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F76-D587-4A9E-9BCE-8880DC8100EE}"/>
              </a:ext>
            </a:extLst>
          </p:cNvPr>
          <p:cNvSpPr>
            <a:spLocks noGrp="1"/>
          </p:cNvSpPr>
          <p:nvPr>
            <p:ph type="title"/>
          </p:nvPr>
        </p:nvSpPr>
        <p:spPr/>
        <p:txBody>
          <a:bodyPr/>
          <a:lstStyle/>
          <a:p>
            <a:r>
              <a:rPr lang="en-US" dirty="0"/>
              <a:t>Form Assignment Markers on Testing Ticket</a:t>
            </a:r>
          </a:p>
        </p:txBody>
      </p:sp>
      <p:sp>
        <p:nvSpPr>
          <p:cNvPr id="3" name="Content Placeholder 2">
            <a:extLst>
              <a:ext uri="{FF2B5EF4-FFF2-40B4-BE49-F238E27FC236}">
                <a16:creationId xmlns:a16="http://schemas.microsoft.com/office/drawing/2014/main" id="{C727F17F-7C22-42FC-9B1A-8AD12E5FB0B8}"/>
              </a:ext>
            </a:extLst>
          </p:cNvPr>
          <p:cNvSpPr>
            <a:spLocks noGrp="1"/>
          </p:cNvSpPr>
          <p:nvPr>
            <p:ph idx="1"/>
          </p:nvPr>
        </p:nvSpPr>
        <p:spPr/>
        <p:txBody>
          <a:bodyPr/>
          <a:lstStyle/>
          <a:p>
            <a:pPr marL="0" indent="0">
              <a:buNone/>
            </a:pPr>
            <a:r>
              <a:rPr lang="en-US" dirty="0">
                <a:solidFill>
                  <a:prstClr val="black"/>
                </a:solidFill>
                <a:ea typeface="ＭＳ Ｐゴシック" pitchFamily="34" charset="-128"/>
              </a:rPr>
              <a:t>A marker appears next to a SASID on a student’s testing ticket if they were assigned a TTS or Auditory/Signer Script form </a:t>
            </a:r>
          </a:p>
          <a:p>
            <a:endParaRPr lang="en-US" dirty="0"/>
          </a:p>
        </p:txBody>
      </p:sp>
      <p:sp>
        <p:nvSpPr>
          <p:cNvPr id="4" name="Slide Number Placeholder 3">
            <a:extLst>
              <a:ext uri="{FF2B5EF4-FFF2-40B4-BE49-F238E27FC236}">
                <a16:creationId xmlns:a16="http://schemas.microsoft.com/office/drawing/2014/main" id="{7CE32483-43A6-4BC6-B3B3-F4F6FEFBFAA9}"/>
              </a:ext>
            </a:extLst>
          </p:cNvPr>
          <p:cNvSpPr>
            <a:spLocks noGrp="1"/>
          </p:cNvSpPr>
          <p:nvPr>
            <p:ph type="sldNum" sz="quarter" idx="12"/>
          </p:nvPr>
        </p:nvSpPr>
        <p:spPr/>
        <p:txBody>
          <a:bodyPr/>
          <a:lstStyle/>
          <a:p>
            <a:fld id="{C479D5F6-EDCB-402A-AC08-4943A1820E8F}" type="slidenum">
              <a:rPr lang="en-US" smtClean="0"/>
              <a:pPr/>
              <a:t>108</a:t>
            </a:fld>
            <a:endParaRPr lang="en-US" dirty="0"/>
          </a:p>
        </p:txBody>
      </p:sp>
      <p:pic>
        <p:nvPicPr>
          <p:cNvPr id="5" name="Picture 6"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0D33FA6-902A-4B65-B05E-FA0AB3D19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7556" y="4420732"/>
            <a:ext cx="5344461" cy="18555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A51DF399-8D0B-44B1-81E5-B16A6BFA6853}"/>
              </a:ext>
            </a:extLst>
          </p:cNvPr>
          <p:cNvGraphicFramePr>
            <a:graphicFrameLocks noGrp="1"/>
          </p:cNvGraphicFramePr>
          <p:nvPr>
            <p:extLst>
              <p:ext uri="{D42A27DB-BD31-4B8C-83A1-F6EECF244321}">
                <p14:modId xmlns:p14="http://schemas.microsoft.com/office/powerpoint/2010/main" val="2596822417"/>
              </p:ext>
            </p:extLst>
          </p:nvPr>
        </p:nvGraphicFramePr>
        <p:xfrm>
          <a:off x="1391787" y="1937549"/>
          <a:ext cx="6096000" cy="21657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4194556499"/>
                    </a:ext>
                  </a:extLst>
                </a:gridCol>
                <a:gridCol w="3048000">
                  <a:extLst>
                    <a:ext uri="{9D8B030D-6E8A-4147-A177-3AD203B41FA5}">
                      <a16:colId xmlns:a16="http://schemas.microsoft.com/office/drawing/2014/main" val="4288745844"/>
                    </a:ext>
                  </a:extLst>
                </a:gridCol>
              </a:tblGrid>
              <a:tr h="370840">
                <a:tc>
                  <a:txBody>
                    <a:bodyPr/>
                    <a:lstStyle/>
                    <a:p>
                      <a:pPr algn="ctr"/>
                      <a:r>
                        <a:rPr lang="en-US" sz="2000" dirty="0">
                          <a:latin typeface="+mn-lt"/>
                        </a:rPr>
                        <a:t>Indicator</a:t>
                      </a:r>
                    </a:p>
                  </a:txBody>
                  <a:tcPr anchor="ctr"/>
                </a:tc>
                <a:tc>
                  <a:txBody>
                    <a:bodyPr/>
                    <a:lstStyle/>
                    <a:p>
                      <a:pPr algn="ctr"/>
                      <a:r>
                        <a:rPr lang="en-US" sz="2000" dirty="0">
                          <a:latin typeface="+mn-lt"/>
                        </a:rPr>
                        <a:t>Accommodation/</a:t>
                      </a:r>
                    </a:p>
                    <a:p>
                      <a:pPr algn="ctr"/>
                      <a:r>
                        <a:rPr lang="en-US" sz="2000" dirty="0">
                          <a:latin typeface="+mn-lt"/>
                        </a:rPr>
                        <a:t>Accessibility Feature</a:t>
                      </a:r>
                    </a:p>
                  </a:txBody>
                  <a:tcPr anchor="ctr"/>
                </a:tc>
                <a:extLst>
                  <a:ext uri="{0D108BD9-81ED-4DB2-BD59-A6C34878D82A}">
                    <a16:rowId xmlns:a16="http://schemas.microsoft.com/office/drawing/2014/main" val="2280734292"/>
                  </a:ext>
                </a:extLst>
              </a:tr>
              <a:tr h="84356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Text-to-Speech</a:t>
                      </a:r>
                      <a:endParaRPr lang="en-US" dirty="0"/>
                    </a:p>
                  </a:txBody>
                  <a:tcPr anchor="ctr"/>
                </a:tc>
                <a:extLst>
                  <a:ext uri="{0D108BD9-81ED-4DB2-BD59-A6C34878D82A}">
                    <a16:rowId xmlns:a16="http://schemas.microsoft.com/office/drawing/2014/main" val="2830348701"/>
                  </a:ext>
                </a:extLst>
              </a:tr>
              <a:tr h="6211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Auditory/Signer Script</a:t>
                      </a:r>
                    </a:p>
                  </a:txBody>
                  <a:tcPr anchor="ctr"/>
                </a:tc>
                <a:extLst>
                  <a:ext uri="{0D108BD9-81ED-4DB2-BD59-A6C34878D82A}">
                    <a16:rowId xmlns:a16="http://schemas.microsoft.com/office/drawing/2014/main" val="3862800478"/>
                  </a:ext>
                </a:extLst>
              </a:tr>
            </a:tbl>
          </a:graphicData>
        </a:graphic>
      </p:graphicFrame>
      <p:pic>
        <p:nvPicPr>
          <p:cNvPr id="8" name="Picture 2"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D1A30F16-4A05-4F6E-8E4E-55ECB9266C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47889" y="2701459"/>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FE0DF58-E9D9-4B86-9141-D93AFA1921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72"/>
          <a:stretch/>
        </p:blipFill>
        <p:spPr bwMode="auto">
          <a:xfrm>
            <a:off x="2611374" y="3506121"/>
            <a:ext cx="546268" cy="591307"/>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rot="19923904">
            <a:off x="4208106" y="4861249"/>
            <a:ext cx="1156996" cy="821094"/>
          </a:xfrm>
          <a:prstGeom prst="lef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586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4A48-8BBC-4D47-8F27-811286F2C0E2}"/>
              </a:ext>
            </a:extLst>
          </p:cNvPr>
          <p:cNvSpPr>
            <a:spLocks noGrp="1"/>
          </p:cNvSpPr>
          <p:nvPr>
            <p:ph type="title"/>
          </p:nvPr>
        </p:nvSpPr>
        <p:spPr/>
        <p:txBody>
          <a:bodyPr/>
          <a:lstStyle/>
          <a:p>
            <a:r>
              <a:rPr lang="en-US" dirty="0"/>
              <a:t>Emergency Accommodation</a:t>
            </a:r>
          </a:p>
        </p:txBody>
      </p:sp>
      <p:sp>
        <p:nvSpPr>
          <p:cNvPr id="3" name="Content Placeholder 2">
            <a:extLst>
              <a:ext uri="{FF2B5EF4-FFF2-40B4-BE49-F238E27FC236}">
                <a16:creationId xmlns:a16="http://schemas.microsoft.com/office/drawing/2014/main" id="{A7C00209-1A01-4BDE-A093-1510D83CAF17}"/>
              </a:ext>
            </a:extLst>
          </p:cNvPr>
          <p:cNvSpPr>
            <a:spLocks noGrp="1"/>
          </p:cNvSpPr>
          <p:nvPr>
            <p:ph idx="1"/>
          </p:nvPr>
        </p:nvSpPr>
        <p:spPr/>
        <p:txBody>
          <a:bodyPr>
            <a:normAutofit/>
          </a:bodyPr>
          <a:lstStyle/>
          <a:p>
            <a:pPr marL="342900" indent="-342900">
              <a:lnSpc>
                <a:spcPct val="100000"/>
              </a:lnSpc>
              <a:buClr>
                <a:sysClr val="windowText" lastClr="000000"/>
              </a:buClr>
              <a:defRPr/>
            </a:pPr>
            <a:r>
              <a:rPr lang="en-US" sz="2200" dirty="0">
                <a:solidFill>
                  <a:sysClr val="windowText" lastClr="000000"/>
                </a:solidFill>
              </a:rPr>
              <a:t>A student needs a new accommodation immediately due to </a:t>
            </a:r>
            <a:r>
              <a:rPr lang="en-US" sz="2200" b="1" dirty="0">
                <a:solidFill>
                  <a:sysClr val="windowText" lastClr="000000"/>
                </a:solidFill>
              </a:rPr>
              <a:t>unforeseen</a:t>
            </a:r>
            <a:r>
              <a:rPr lang="en-US" sz="2200" dirty="0">
                <a:solidFill>
                  <a:sysClr val="windowText" lastClr="000000"/>
                </a:solidFill>
              </a:rPr>
              <a:t> circumstances</a:t>
            </a:r>
          </a:p>
          <a:p>
            <a:pPr marL="800100" lvl="1" indent="-342900">
              <a:lnSpc>
                <a:spcPct val="100000"/>
              </a:lnSpc>
              <a:buClr>
                <a:sysClr val="windowText" lastClr="000000"/>
              </a:buClr>
              <a:defRPr/>
            </a:pPr>
            <a:r>
              <a:rPr lang="en-US" sz="1800" dirty="0">
                <a:solidFill>
                  <a:sysClr val="windowText" lastClr="000000"/>
                </a:solidFill>
              </a:rPr>
              <a:t>Cases could include students who have a recently-fractured limb (e.g., arm, wrist, or shoulder); whose only pair of eyeglasses have broken; or a student returning from a serious or prolonged illness or injury </a:t>
            </a:r>
          </a:p>
          <a:p>
            <a:pPr marL="800100" lvl="1" indent="-342900">
              <a:lnSpc>
                <a:spcPct val="100000"/>
              </a:lnSpc>
              <a:buClr>
                <a:sysClr val="windowText" lastClr="000000"/>
              </a:buClr>
              <a:defRPr/>
            </a:pPr>
            <a:r>
              <a:rPr lang="en-US" sz="1800" b="1" dirty="0">
                <a:solidFill>
                  <a:schemeClr val="accent2"/>
                </a:solidFill>
              </a:rPr>
              <a:t>Permission is not needed from CDE</a:t>
            </a:r>
          </a:p>
          <a:p>
            <a:pPr marL="342900" indent="-342900">
              <a:lnSpc>
                <a:spcPct val="100000"/>
              </a:lnSpc>
              <a:buClr>
                <a:sysClr val="windowText" lastClr="000000"/>
              </a:buClr>
              <a:defRPr/>
            </a:pPr>
            <a:r>
              <a:rPr lang="en-US" sz="2200" dirty="0">
                <a:solidFill>
                  <a:sysClr val="windowText" lastClr="000000"/>
                </a:solidFill>
              </a:rPr>
              <a:t>Complete the </a:t>
            </a:r>
            <a:r>
              <a:rPr lang="en-US" sz="2200" i="1" dirty="0">
                <a:solidFill>
                  <a:sysClr val="windowText" lastClr="000000"/>
                </a:solidFill>
              </a:rPr>
              <a:t>Emergency Accommodation Form</a:t>
            </a:r>
            <a:r>
              <a:rPr lang="en-US" sz="2200" dirty="0">
                <a:solidFill>
                  <a:sysClr val="windowText" lastClr="000000"/>
                </a:solidFill>
              </a:rPr>
              <a:t> (</a:t>
            </a:r>
            <a:r>
              <a:rPr lang="en-US" sz="2200" i="1" dirty="0">
                <a:solidFill>
                  <a:sysClr val="windowText" lastClr="000000"/>
                </a:solidFill>
              </a:rPr>
              <a:t>Appendix G</a:t>
            </a:r>
            <a:r>
              <a:rPr lang="en-US" sz="2200" dirty="0">
                <a:solidFill>
                  <a:sysClr val="windowText" lastClr="000000"/>
                </a:solidFill>
              </a:rPr>
              <a:t>) and maintain in the district</a:t>
            </a:r>
          </a:p>
          <a:p>
            <a:pPr marL="800100" lvl="1" indent="-342900">
              <a:lnSpc>
                <a:spcPct val="100000"/>
              </a:lnSpc>
              <a:buClr>
                <a:sysClr val="windowText" lastClr="000000"/>
              </a:buClr>
              <a:defRPr/>
            </a:pPr>
            <a:r>
              <a:rPr lang="en-US" sz="1800" dirty="0">
                <a:solidFill>
                  <a:sysClr val="windowText" lastClr="000000"/>
                </a:solidFill>
              </a:rPr>
              <a:t>Do not send this form to CDE unless it is requested</a:t>
            </a:r>
          </a:p>
          <a:p>
            <a:pPr marL="342900" indent="-342900">
              <a:lnSpc>
                <a:spcPct val="100000"/>
              </a:lnSpc>
              <a:buClr>
                <a:sysClr val="windowText" lastClr="000000"/>
              </a:buClr>
              <a:defRPr/>
            </a:pPr>
            <a:r>
              <a:rPr lang="en-US" sz="2200" dirty="0">
                <a:solidFill>
                  <a:sysClr val="windowText" lastClr="000000"/>
                </a:solidFill>
              </a:rPr>
              <a:t>Emergency Accommodations are identified in </a:t>
            </a:r>
            <a:r>
              <a:rPr lang="en-US" sz="2200" dirty="0" err="1">
                <a:solidFill>
                  <a:sysClr val="windowText" lastClr="000000"/>
                </a:solidFill>
              </a:rPr>
              <a:t>PAnext</a:t>
            </a:r>
            <a:r>
              <a:rPr lang="en-US" sz="2200" dirty="0">
                <a:solidFill>
                  <a:sysClr val="windowText" lastClr="000000"/>
                </a:solidFill>
              </a:rPr>
              <a:t> on the Manage Student Tests screen (through the UI or SR/PNP file upload)</a:t>
            </a:r>
          </a:p>
          <a:p>
            <a:pPr marL="800100" lvl="1" indent="-342900">
              <a:lnSpc>
                <a:spcPct val="100000"/>
              </a:lnSpc>
              <a:buClr>
                <a:sysClr val="windowText" lastClr="000000"/>
              </a:buClr>
              <a:defRPr/>
            </a:pPr>
            <a:r>
              <a:rPr lang="en-US" sz="1800" dirty="0">
                <a:solidFill>
                  <a:sysClr val="windowText" lastClr="000000"/>
                </a:solidFill>
              </a:rPr>
              <a:t>Scribe </a:t>
            </a:r>
          </a:p>
          <a:p>
            <a:pPr marL="800100" lvl="1" indent="-342900">
              <a:lnSpc>
                <a:spcPct val="100000"/>
              </a:lnSpc>
              <a:buClr>
                <a:sysClr val="windowText" lastClr="000000"/>
              </a:buClr>
              <a:defRPr/>
            </a:pPr>
            <a:r>
              <a:rPr lang="en-US" sz="1800" dirty="0">
                <a:solidFill>
                  <a:sysClr val="windowText" lastClr="000000"/>
                </a:solidFill>
              </a:rPr>
              <a:t>Other</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396771BE-6072-4D05-8EE7-C5A540486E7F}"/>
              </a:ext>
            </a:extLst>
          </p:cNvPr>
          <p:cNvSpPr>
            <a:spLocks noGrp="1"/>
          </p:cNvSpPr>
          <p:nvPr>
            <p:ph type="sldNum" sz="quarter" idx="12"/>
          </p:nvPr>
        </p:nvSpPr>
        <p:spPr/>
        <p:txBody>
          <a:bodyPr/>
          <a:lstStyle/>
          <a:p>
            <a:fld id="{C479D5F6-EDCB-402A-AC08-4943A1820E8F}" type="slidenum">
              <a:rPr lang="en-US" smtClean="0"/>
              <a:pPr/>
              <a:t>109</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2976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Testing Selections</a:t>
            </a:r>
          </a:p>
        </p:txBody>
      </p:sp>
      <p:sp>
        <p:nvSpPr>
          <p:cNvPr id="6" name="Content Placeholder 5">
            <a:extLst>
              <a:ext uri="{FF2B5EF4-FFF2-40B4-BE49-F238E27FC236}">
                <a16:creationId xmlns:a16="http://schemas.microsoft.com/office/drawing/2014/main" id="{E8E5D9DA-0EB5-4219-8CB5-F4CA30C77E5D}"/>
              </a:ext>
            </a:extLst>
          </p:cNvPr>
          <p:cNvSpPr>
            <a:spLocks noGrp="1"/>
          </p:cNvSpPr>
          <p:nvPr>
            <p:ph idx="1"/>
          </p:nvPr>
        </p:nvSpPr>
        <p:spPr>
          <a:xfrm>
            <a:off x="628650" y="848550"/>
            <a:ext cx="7886700" cy="5860160"/>
          </a:xfrm>
        </p:spPr>
        <p:txBody>
          <a:bodyPr>
            <a:noAutofit/>
          </a:bodyPr>
          <a:lstStyle/>
          <a:p>
            <a:pPr marL="342900" indent="-342900">
              <a:lnSpc>
                <a:spcPct val="100000"/>
              </a:lnSpc>
              <a:spcBef>
                <a:spcPts val="200"/>
              </a:spcBef>
              <a:spcAft>
                <a:spcPts val="200"/>
              </a:spcAft>
            </a:pPr>
            <a:r>
              <a:rPr lang="en-US" b="1" dirty="0">
                <a:solidFill>
                  <a:schemeClr val="accent2"/>
                </a:solidFill>
              </a:rPr>
              <a:t>DACs complete the </a:t>
            </a:r>
            <a:r>
              <a:rPr lang="en-US" b="1" i="1" dirty="0">
                <a:solidFill>
                  <a:schemeClr val="accent2"/>
                </a:solidFill>
              </a:rPr>
              <a:t>District Testing Information and Format Selections</a:t>
            </a:r>
            <a:r>
              <a:rPr lang="en-US" b="1" dirty="0">
                <a:solidFill>
                  <a:schemeClr val="accent2"/>
                </a:solidFill>
              </a:rPr>
              <a:t> form</a:t>
            </a:r>
          </a:p>
          <a:p>
            <a:pPr marL="800100" lvl="1" indent="-342900">
              <a:lnSpc>
                <a:spcPct val="100000"/>
              </a:lnSpc>
              <a:spcBef>
                <a:spcPts val="200"/>
              </a:spcBef>
              <a:spcAft>
                <a:spcPts val="200"/>
              </a:spcAft>
            </a:pPr>
            <a:r>
              <a:rPr lang="en-US" b="1" dirty="0">
                <a:solidFill>
                  <a:schemeClr val="accent2"/>
                </a:solidFill>
              </a:rPr>
              <a:t>This is an online form – the link is shared with official (i.e., Superintendent-appointed) DACs after completion of the CDE-hosted virtual CMAS Administration Training for DACs</a:t>
            </a:r>
          </a:p>
          <a:p>
            <a:pPr marL="342900" indent="-342900">
              <a:lnSpc>
                <a:spcPct val="100000"/>
              </a:lnSpc>
              <a:spcBef>
                <a:spcPts val="200"/>
              </a:spcBef>
              <a:spcAft>
                <a:spcPts val="200"/>
              </a:spcAft>
            </a:pPr>
            <a:r>
              <a:rPr lang="en-US" dirty="0"/>
              <a:t>Testing window dates</a:t>
            </a:r>
          </a:p>
          <a:p>
            <a:pPr marL="342900" indent="-342900">
              <a:lnSpc>
                <a:spcPct val="100000"/>
              </a:lnSpc>
              <a:spcBef>
                <a:spcPts val="200"/>
              </a:spcBef>
              <a:spcAft>
                <a:spcPts val="200"/>
              </a:spcAft>
            </a:pPr>
            <a:r>
              <a:rPr lang="en-US" dirty="0"/>
              <a:t>Transfer request contact information</a:t>
            </a:r>
          </a:p>
          <a:p>
            <a:pPr marL="342900" indent="-342900">
              <a:lnSpc>
                <a:spcPct val="100000"/>
              </a:lnSpc>
              <a:spcBef>
                <a:spcPts val="200"/>
              </a:spcBef>
              <a:spcAft>
                <a:spcPts val="200"/>
              </a:spcAft>
            </a:pPr>
            <a:r>
              <a:rPr lang="en-US" dirty="0"/>
              <a:t>Test format selections by school, grade, and content area</a:t>
            </a:r>
          </a:p>
          <a:p>
            <a:pPr marL="342900" indent="-342900">
              <a:lnSpc>
                <a:spcPct val="100000"/>
              </a:lnSpc>
              <a:spcBef>
                <a:spcPts val="200"/>
              </a:spcBef>
              <a:spcAft>
                <a:spcPts val="200"/>
              </a:spcAft>
            </a:pPr>
            <a:r>
              <a:rPr lang="en-US" dirty="0"/>
              <a:t>Other district information (e.g., closure days, spring break dates, availability for receiving shipments)</a:t>
            </a:r>
          </a:p>
          <a:p>
            <a:pPr marL="342900" indent="-342900">
              <a:lnSpc>
                <a:spcPct val="100000"/>
              </a:lnSpc>
              <a:spcBef>
                <a:spcPts val="200"/>
              </a:spcBef>
              <a:spcAft>
                <a:spcPts val="200"/>
              </a:spcAft>
            </a:pPr>
            <a:r>
              <a:rPr lang="en-US" dirty="0"/>
              <a:t>Submit the online form by </a:t>
            </a:r>
            <a:r>
              <a:rPr lang="en-US" b="1" dirty="0">
                <a:solidFill>
                  <a:schemeClr val="accent5"/>
                </a:solidFill>
              </a:rPr>
              <a:t>December 15, 2023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7-Point Star 4">
            <a:extLst>
              <a:ext uri="{FF2B5EF4-FFF2-40B4-BE49-F238E27FC236}">
                <a16:creationId xmlns:a16="http://schemas.microsoft.com/office/drawing/2014/main" id="{A7C196C9-40C5-445E-9202-410D4100FEF9}"/>
              </a:ext>
            </a:extLst>
          </p:cNvPr>
          <p:cNvSpPr/>
          <p:nvPr/>
        </p:nvSpPr>
        <p:spPr>
          <a:xfrm>
            <a:off x="7255380" y="226902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7344538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54B-B0BC-4F76-AE2B-B6C38E1EA0F5}"/>
              </a:ext>
            </a:extLst>
          </p:cNvPr>
          <p:cNvSpPr>
            <a:spLocks noGrp="1"/>
          </p:cNvSpPr>
          <p:nvPr>
            <p:ph type="ctrTitle"/>
          </p:nvPr>
        </p:nvSpPr>
        <p:spPr/>
        <p:txBody>
          <a:bodyPr/>
          <a:lstStyle/>
          <a:p>
            <a:br>
              <a:rPr lang="en-US" dirty="0"/>
            </a:br>
            <a:r>
              <a:rPr lang="en-US" dirty="0"/>
              <a:t>Testing Environment</a:t>
            </a:r>
          </a:p>
        </p:txBody>
      </p:sp>
      <p:sp>
        <p:nvSpPr>
          <p:cNvPr id="3" name="Slide Number Placeholder 2">
            <a:extLst>
              <a:ext uri="{FF2B5EF4-FFF2-40B4-BE49-F238E27FC236}">
                <a16:creationId xmlns:a16="http://schemas.microsoft.com/office/drawing/2014/main" id="{115507A6-DF87-4022-B8BD-D10FB14423BC}"/>
              </a:ext>
            </a:extLst>
          </p:cNvPr>
          <p:cNvSpPr>
            <a:spLocks noGrp="1"/>
          </p:cNvSpPr>
          <p:nvPr>
            <p:ph type="sldNum" sz="quarter" idx="12"/>
          </p:nvPr>
        </p:nvSpPr>
        <p:spPr/>
        <p:txBody>
          <a:bodyPr/>
          <a:lstStyle/>
          <a:p>
            <a:fld id="{C479D5F6-EDCB-402A-AC08-4943A1820E8F}" type="slidenum">
              <a:rPr lang="en-US" smtClean="0"/>
              <a:pPr/>
              <a:t>110</a:t>
            </a:fld>
            <a:endParaRPr lang="en-US" dirty="0"/>
          </a:p>
        </p:txBody>
      </p:sp>
    </p:spTree>
    <p:extLst>
      <p:ext uri="{BB962C8B-B14F-4D97-AF65-F5344CB8AC3E}">
        <p14:creationId xmlns:p14="http://schemas.microsoft.com/office/powerpoint/2010/main" val="39933265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9A102-A1AC-4087-9ED7-17ECFD01B67E}"/>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4D106480-B2C6-46F4-8004-2806067EE591}"/>
              </a:ext>
            </a:extLst>
          </p:cNvPr>
          <p:cNvSpPr>
            <a:spLocks noGrp="1"/>
          </p:cNvSpPr>
          <p:nvPr>
            <p:ph idx="1"/>
          </p:nvPr>
        </p:nvSpPr>
        <p:spPr/>
        <p:txBody>
          <a:bodyPr/>
          <a:lstStyle/>
          <a:p>
            <a:pPr marL="0" indent="0">
              <a:buClr>
                <a:sysClr val="windowText" lastClr="000000"/>
              </a:buClr>
              <a:buNone/>
              <a:defRPr/>
            </a:pPr>
            <a:r>
              <a:rPr lang="en-US" sz="2800" dirty="0">
                <a:solidFill>
                  <a:srgbClr val="000000"/>
                </a:solidFill>
              </a:rPr>
              <a:t>The testing environment must:</a:t>
            </a:r>
          </a:p>
          <a:p>
            <a:pPr marL="342900" indent="-342900">
              <a:buClr>
                <a:sysClr val="windowText" lastClr="000000"/>
              </a:buClr>
              <a:defRPr/>
            </a:pPr>
            <a:r>
              <a:rPr lang="en-US" dirty="0">
                <a:solidFill>
                  <a:srgbClr val="000000"/>
                </a:solidFill>
              </a:rPr>
              <a:t>Be adequately lit, quiet, free of distractions, and heated or cooled</a:t>
            </a:r>
          </a:p>
          <a:p>
            <a:pPr marL="342900" indent="-342900">
              <a:buClr>
                <a:sysClr val="windowText" lastClr="000000"/>
              </a:buClr>
              <a:defRPr/>
            </a:pPr>
            <a:r>
              <a:rPr lang="en-US" dirty="0">
                <a:solidFill>
                  <a:srgbClr val="000000"/>
                </a:solidFill>
              </a:rPr>
              <a:t>Provide an adequate writing surface (paper-based)</a:t>
            </a:r>
          </a:p>
          <a:p>
            <a:pPr marL="342900" indent="-342900">
              <a:buClr>
                <a:sysClr val="windowText" lastClr="000000"/>
              </a:buClr>
              <a:defRPr/>
            </a:pPr>
            <a:r>
              <a:rPr lang="en-US" dirty="0">
                <a:solidFill>
                  <a:srgbClr val="000000"/>
                </a:solidFill>
              </a:rPr>
              <a:t>Be free of electronic devices and music</a:t>
            </a:r>
          </a:p>
          <a:p>
            <a:pPr marL="342900" indent="-342900">
              <a:buClr>
                <a:sysClr val="windowText" lastClr="000000"/>
              </a:buClr>
              <a:defRPr/>
            </a:pPr>
            <a:r>
              <a:rPr lang="en-US" dirty="0">
                <a:solidFill>
                  <a:srgbClr val="000000"/>
                </a:solidFill>
              </a:rPr>
              <a:t>Have a “Do Not Disturb/Only Authorized Personnel Allowed” sign placed on the door during test sessions</a:t>
            </a:r>
          </a:p>
          <a:p>
            <a:pPr marL="0" indent="0">
              <a:buNone/>
            </a:pPr>
            <a:endParaRPr lang="en-US"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410FD06-850F-427B-B45F-66E7630A15CF}"/>
              </a:ext>
            </a:extLst>
          </p:cNvPr>
          <p:cNvSpPr>
            <a:spLocks noGrp="1"/>
          </p:cNvSpPr>
          <p:nvPr>
            <p:ph type="sldNum" sz="quarter" idx="12"/>
          </p:nvPr>
        </p:nvSpPr>
        <p:spPr/>
        <p:txBody>
          <a:bodyPr/>
          <a:lstStyle/>
          <a:p>
            <a:fld id="{C479D5F6-EDCB-402A-AC08-4943A1820E8F}" type="slidenum">
              <a:rPr lang="en-US" smtClean="0"/>
              <a:pPr/>
              <a:t>111</a:t>
            </a:fld>
            <a:endParaRPr lang="en-US" dirty="0"/>
          </a:p>
        </p:txBody>
      </p:sp>
      <p:sp>
        <p:nvSpPr>
          <p:cNvPr id="6" name="TextBox 5"/>
          <p:cNvSpPr txBox="1"/>
          <p:nvPr/>
        </p:nvSpPr>
        <p:spPr>
          <a:xfrm>
            <a:off x="2482914" y="4591966"/>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rgbClr val="000000"/>
                </a:solidFill>
              </a:rPr>
              <a:t>Note</a:t>
            </a:r>
            <a:r>
              <a:rPr lang="en-US" dirty="0">
                <a:solidFill>
                  <a:srgbClr val="000000"/>
                </a:solidFill>
              </a:rPr>
              <a:t>: Food and drinks are not allowed on desks or near test materials</a:t>
            </a:r>
          </a:p>
        </p:txBody>
      </p:sp>
    </p:spTree>
    <p:extLst>
      <p:ext uri="{BB962C8B-B14F-4D97-AF65-F5344CB8AC3E}">
        <p14:creationId xmlns:p14="http://schemas.microsoft.com/office/powerpoint/2010/main" val="3392470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5ECD-9ED1-45C8-9731-FE803392C511}"/>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a16="http://schemas.microsoft.com/office/drawing/2014/main" id="{5A230BC0-6170-4BAA-A8EF-52B3CDCAAFEC}"/>
              </a:ext>
            </a:extLst>
          </p:cNvPr>
          <p:cNvSpPr>
            <a:spLocks noGrp="1"/>
          </p:cNvSpPr>
          <p:nvPr>
            <p:ph idx="1"/>
          </p:nvPr>
        </p:nvSpPr>
        <p:spPr>
          <a:xfrm>
            <a:off x="628650" y="848550"/>
            <a:ext cx="6549817" cy="5255164"/>
          </a:xfrm>
        </p:spPr>
        <p:txBody>
          <a:bodyPr/>
          <a:lstStyle/>
          <a:p>
            <a:pPr marL="342900" indent="-342900">
              <a:buClr>
                <a:sysClr val="windowText" lastClr="000000"/>
              </a:buClr>
              <a:defRPr/>
            </a:pPr>
            <a:r>
              <a:rPr lang="en-US" b="1" dirty="0">
                <a:solidFill>
                  <a:srgbClr val="000000"/>
                </a:solidFill>
              </a:rPr>
              <a:t>Do not </a:t>
            </a:r>
            <a:r>
              <a:rPr lang="en-US" dirty="0">
                <a:solidFill>
                  <a:srgbClr val="000000"/>
                </a:solidFill>
              </a:rPr>
              <a:t>display/allow any content related posters or aids that suggest possible answers to students in the testing environment such as:</a:t>
            </a:r>
          </a:p>
          <a:p>
            <a:pPr lvl="1">
              <a:buClr>
                <a:sysClr val="windowText" lastClr="000000"/>
              </a:buClr>
              <a:defRPr/>
            </a:pPr>
            <a:r>
              <a:rPr lang="en-US" dirty="0">
                <a:solidFill>
                  <a:srgbClr val="000000"/>
                </a:solidFill>
              </a:rPr>
              <a:t>Word walls</a:t>
            </a:r>
          </a:p>
          <a:p>
            <a:pPr lvl="1">
              <a:buClr>
                <a:sysClr val="windowText" lastClr="000000"/>
              </a:buClr>
              <a:defRPr/>
            </a:pPr>
            <a:r>
              <a:rPr lang="en-US" dirty="0">
                <a:solidFill>
                  <a:srgbClr val="000000"/>
                </a:solidFill>
              </a:rPr>
              <a:t>Steps for solving math equations</a:t>
            </a:r>
          </a:p>
          <a:p>
            <a:pPr lvl="1">
              <a:buClr>
                <a:sysClr val="windowText" lastClr="000000"/>
              </a:buClr>
              <a:defRPr/>
            </a:pPr>
            <a:r>
              <a:rPr lang="en-US" dirty="0">
                <a:solidFill>
                  <a:srgbClr val="000000"/>
                </a:solidFill>
              </a:rPr>
              <a:t>Any resource that defines, explains, or illustrates terminology or concepts</a:t>
            </a:r>
          </a:p>
          <a:p>
            <a:pPr marL="342900" indent="-342900">
              <a:buClr>
                <a:sysClr val="windowText" lastClr="000000"/>
              </a:buClr>
              <a:defRPr/>
            </a:pPr>
            <a:r>
              <a:rPr lang="en-US" b="1" dirty="0">
                <a:solidFill>
                  <a:srgbClr val="000000"/>
                </a:solidFill>
              </a:rPr>
              <a:t>General rule: When in doubt, cover it.</a:t>
            </a:r>
            <a:endParaRPr lang="en-US" dirty="0">
              <a:solidFill>
                <a:srgbClr val="6C1B89"/>
              </a:solidFill>
            </a:endParaRPr>
          </a:p>
          <a:p>
            <a:endParaRPr lang="en-US" dirty="0"/>
          </a:p>
          <a:p>
            <a:pPr marL="341313" indent="-341313"/>
            <a:r>
              <a:rPr lang="en-US" b="1" dirty="0">
                <a:solidFill>
                  <a:sysClr val="windowText" lastClr="000000"/>
                </a:solidFill>
              </a:rPr>
              <a:t>Do</a:t>
            </a:r>
            <a:r>
              <a:rPr lang="en-US" dirty="0">
                <a:solidFill>
                  <a:sysClr val="windowText" lastClr="000000"/>
                </a:solidFill>
              </a:rPr>
              <a:t> display unit testing time for students</a:t>
            </a:r>
            <a:endParaRPr lang="en-US" dirty="0"/>
          </a:p>
        </p:txBody>
      </p:sp>
      <p:sp>
        <p:nvSpPr>
          <p:cNvPr id="4" name="Slide Number Placeholder 3">
            <a:extLst>
              <a:ext uri="{FF2B5EF4-FFF2-40B4-BE49-F238E27FC236}">
                <a16:creationId xmlns:a16="http://schemas.microsoft.com/office/drawing/2014/main" id="{2F0134DF-DF2E-418F-BC72-B9DEE1BCECBA}"/>
              </a:ext>
            </a:extLst>
          </p:cNvPr>
          <p:cNvSpPr>
            <a:spLocks noGrp="1"/>
          </p:cNvSpPr>
          <p:nvPr>
            <p:ph type="sldNum" sz="quarter" idx="12"/>
          </p:nvPr>
        </p:nvSpPr>
        <p:spPr/>
        <p:txBody>
          <a:bodyPr/>
          <a:lstStyle/>
          <a:p>
            <a:fld id="{C479D5F6-EDCB-402A-AC08-4943A1820E8F}" type="slidenum">
              <a:rPr lang="en-US" smtClean="0"/>
              <a:pPr/>
              <a:t>112</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48550"/>
            <a:ext cx="1673867" cy="2585323"/>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kern="0" dirty="0">
                <a:solidFill>
                  <a:prstClr val="black"/>
                </a:solidFill>
                <a:ea typeface="ＭＳ Ｐゴシック" pitchFamily="34" charset="-128"/>
              </a:rPr>
              <a:t>Posters that do not include content specific definitions, content related processes or solutions may remain on the wall</a:t>
            </a:r>
          </a:p>
        </p:txBody>
      </p:sp>
      <p:graphicFrame>
        <p:nvGraphicFramePr>
          <p:cNvPr id="6" name="Table 5">
            <a:extLst>
              <a:ext uri="{FF2B5EF4-FFF2-40B4-BE49-F238E27FC236}">
                <a16:creationId xmlns:a16="http://schemas.microsoft.com/office/drawing/2014/main" id="{BC566018-AD62-4E42-9C51-F66943068312}"/>
              </a:ext>
            </a:extLst>
          </p:cNvPr>
          <p:cNvGraphicFramePr>
            <a:graphicFrameLocks noGrp="1"/>
          </p:cNvGraphicFramePr>
          <p:nvPr>
            <p:extLst>
              <p:ext uri="{D42A27DB-BD31-4B8C-83A1-F6EECF244321}">
                <p14:modId xmlns:p14="http://schemas.microsoft.com/office/powerpoint/2010/main" val="91178693"/>
              </p:ext>
            </p:extLst>
          </p:nvPr>
        </p:nvGraphicFramePr>
        <p:xfrm>
          <a:off x="1521235" y="4680406"/>
          <a:ext cx="6096000" cy="158496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3903267392"/>
                    </a:ext>
                  </a:extLst>
                </a:gridCol>
                <a:gridCol w="3048000">
                  <a:extLst>
                    <a:ext uri="{9D8B030D-6E8A-4147-A177-3AD203B41FA5}">
                      <a16:colId xmlns:a16="http://schemas.microsoft.com/office/drawing/2014/main" val="2242489404"/>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Name: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Grade 8 Science, Unit 1</a:t>
                      </a:r>
                    </a:p>
                  </a:txBody>
                  <a:tcPr/>
                </a:tc>
                <a:extLst>
                  <a:ext uri="{0D108BD9-81ED-4DB2-BD59-A6C34878D82A}">
                    <a16:rowId xmlns:a16="http://schemas.microsoft.com/office/drawing/2014/main" val="255276978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Testing Time: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80 Minutes</a:t>
                      </a:r>
                    </a:p>
                  </a:txBody>
                  <a:tcPr/>
                </a:tc>
                <a:extLst>
                  <a:ext uri="{0D108BD9-81ED-4DB2-BD59-A6C34878D82A}">
                    <a16:rowId xmlns:a16="http://schemas.microsoft.com/office/drawing/2014/main" val="168080878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Start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9:00</a:t>
                      </a:r>
                    </a:p>
                  </a:txBody>
                  <a:tcPr/>
                </a:tc>
                <a:extLst>
                  <a:ext uri="{0D108BD9-81ED-4DB2-BD59-A6C34878D82A}">
                    <a16:rowId xmlns:a16="http://schemas.microsoft.com/office/drawing/2014/main" val="29631456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Stop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10:20</a:t>
                      </a:r>
                    </a:p>
                  </a:txBody>
                  <a:tcPr/>
                </a:tc>
                <a:extLst>
                  <a:ext uri="{0D108BD9-81ED-4DB2-BD59-A6C34878D82A}">
                    <a16:rowId xmlns:a16="http://schemas.microsoft.com/office/drawing/2014/main" val="2757899844"/>
                  </a:ext>
                </a:extLst>
              </a:tr>
            </a:tbl>
          </a:graphicData>
        </a:graphic>
      </p:graphicFrame>
    </p:spTree>
    <p:extLst>
      <p:ext uri="{BB962C8B-B14F-4D97-AF65-F5344CB8AC3E}">
        <p14:creationId xmlns:p14="http://schemas.microsoft.com/office/powerpoint/2010/main" val="28369090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Headphones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p:txBody>
          <a:bodyPr/>
          <a:lstStyle/>
          <a:p>
            <a:pPr marL="0" indent="0">
              <a:buClr>
                <a:sysClr val="windowText" lastClr="000000"/>
              </a:buClr>
              <a:buNone/>
              <a:defRPr/>
            </a:pPr>
            <a:r>
              <a:rPr lang="en-US" dirty="0">
                <a:solidFill>
                  <a:sysClr val="windowText" lastClr="000000"/>
                </a:solidFill>
              </a:rPr>
              <a:t>Text-to-Speech (TTS)</a:t>
            </a:r>
          </a:p>
          <a:p>
            <a:pPr marL="342900" indent="-342900">
              <a:buClr>
                <a:sysClr val="windowText" lastClr="000000"/>
              </a:buClr>
              <a:defRPr/>
            </a:pPr>
            <a:r>
              <a:rPr lang="en-US" dirty="0">
                <a:solidFill>
                  <a:sysClr val="windowText" lastClr="000000"/>
                </a:solidFill>
              </a:rPr>
              <a:t>Students must wear headphones if they are in a room with other students</a:t>
            </a:r>
          </a:p>
          <a:p>
            <a:pPr marL="342900" indent="-342900">
              <a:buClr>
                <a:sysClr val="windowText" lastClr="000000"/>
              </a:buClr>
              <a:defRPr/>
            </a:pPr>
            <a:r>
              <a:rPr lang="en-US" dirty="0">
                <a:solidFill>
                  <a:sysClr val="windowText" lastClr="000000"/>
                </a:solidFill>
              </a:rPr>
              <a:t>Test students separately if they are unable to wear headphones</a:t>
            </a:r>
          </a:p>
          <a:p>
            <a:pPr>
              <a:buClr>
                <a:sysClr val="windowText" lastClr="000000"/>
              </a:buClr>
              <a:defRPr/>
            </a:pP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113</a:t>
            </a:fld>
            <a:endParaRPr lang="en-US" dirty="0"/>
          </a:p>
        </p:txBody>
      </p:sp>
      <p:sp>
        <p:nvSpPr>
          <p:cNvPr id="5" name="TextBox 4"/>
          <p:cNvSpPr txBox="1"/>
          <p:nvPr/>
        </p:nvSpPr>
        <p:spPr>
          <a:xfrm>
            <a:off x="2480149" y="4019398"/>
            <a:ext cx="417817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b="1" dirty="0">
                <a:solidFill>
                  <a:sysClr val="windowText" lastClr="000000"/>
                </a:solidFill>
              </a:rPr>
              <a:t>Note</a:t>
            </a:r>
            <a:r>
              <a:rPr lang="en-US" dirty="0">
                <a:solidFill>
                  <a:sysClr val="windowText" lastClr="000000"/>
                </a:solidFill>
              </a:rPr>
              <a:t>: CMAS assessments do not contain audio </a:t>
            </a:r>
            <a:r>
              <a:rPr lang="en-US" b="1" dirty="0">
                <a:solidFill>
                  <a:sysClr val="windowText" lastClr="000000"/>
                </a:solidFill>
              </a:rPr>
              <a:t>unless</a:t>
            </a:r>
            <a:r>
              <a:rPr lang="en-US" dirty="0">
                <a:solidFill>
                  <a:sysClr val="windowText" lastClr="000000"/>
                </a:solidFill>
              </a:rPr>
              <a:t> TTS is assigned</a:t>
            </a:r>
          </a:p>
        </p:txBody>
      </p:sp>
    </p:spTree>
    <p:extLst>
      <p:ext uri="{BB962C8B-B14F-4D97-AF65-F5344CB8AC3E}">
        <p14:creationId xmlns:p14="http://schemas.microsoft.com/office/powerpoint/2010/main" val="3333932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Calculators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p:txBody>
          <a:bodyPr>
            <a:normAutofit lnSpcReduction="10000"/>
          </a:bodyPr>
          <a:lstStyle/>
          <a:p>
            <a:pPr>
              <a:buClr>
                <a:sysClr val="windowText" lastClr="000000"/>
              </a:buClr>
              <a:defRPr/>
            </a:pPr>
            <a:r>
              <a:rPr lang="en-US" dirty="0">
                <a:solidFill>
                  <a:sysClr val="windowText" lastClr="000000"/>
                </a:solidFill>
              </a:rPr>
              <a:t>Calculators by grade</a:t>
            </a:r>
          </a:p>
          <a:p>
            <a:pPr lvl="1">
              <a:buClr>
                <a:sysClr val="windowText" lastClr="000000"/>
              </a:buClr>
              <a:defRPr/>
            </a:pPr>
            <a:r>
              <a:rPr lang="en-US" dirty="0">
                <a:solidFill>
                  <a:sysClr val="windowText" lastClr="000000"/>
                </a:solidFill>
              </a:rPr>
              <a:t>Math</a:t>
            </a:r>
          </a:p>
          <a:p>
            <a:pPr lvl="2">
              <a:buClr>
                <a:sysClr val="windowText" lastClr="000000"/>
              </a:buClr>
              <a:defRPr/>
            </a:pPr>
            <a:r>
              <a:rPr lang="en-US" dirty="0">
                <a:solidFill>
                  <a:sysClr val="windowText" lastClr="000000"/>
                </a:solidFill>
              </a:rPr>
              <a:t>Grades 6 &amp; 7 – Five function with square root and percentage functions</a:t>
            </a:r>
          </a:p>
          <a:p>
            <a:pPr lvl="2">
              <a:buClr>
                <a:sysClr val="windowText" lastClr="000000"/>
              </a:buClr>
              <a:defRPr/>
            </a:pPr>
            <a:r>
              <a:rPr lang="en-US" dirty="0">
                <a:solidFill>
                  <a:sysClr val="windowText" lastClr="000000"/>
                </a:solidFill>
              </a:rPr>
              <a:t>Grade 8 – Scientific</a:t>
            </a:r>
          </a:p>
          <a:p>
            <a:pPr lvl="1">
              <a:buClr>
                <a:sysClr val="windowText" lastClr="000000"/>
              </a:buClr>
              <a:defRPr/>
            </a:pPr>
            <a:r>
              <a:rPr lang="en-US" dirty="0">
                <a:solidFill>
                  <a:sysClr val="windowText" lastClr="000000"/>
                </a:solidFill>
              </a:rPr>
              <a:t>Science</a:t>
            </a:r>
          </a:p>
          <a:p>
            <a:pPr lvl="2">
              <a:buClr>
                <a:sysClr val="windowText" lastClr="000000"/>
              </a:buClr>
              <a:defRPr/>
            </a:pPr>
            <a:r>
              <a:rPr lang="en-US" dirty="0">
                <a:solidFill>
                  <a:sysClr val="windowText" lastClr="000000"/>
                </a:solidFill>
              </a:rPr>
              <a:t>Grade 5 – Four function with percentage function</a:t>
            </a:r>
          </a:p>
          <a:p>
            <a:pPr lvl="2">
              <a:buClr>
                <a:sysClr val="windowText" lastClr="000000"/>
              </a:buClr>
              <a:defRPr/>
            </a:pPr>
            <a:r>
              <a:rPr lang="en-US" dirty="0">
                <a:solidFill>
                  <a:sysClr val="windowText" lastClr="000000"/>
                </a:solidFill>
              </a:rPr>
              <a:t>Grades 8 &amp; 11 – Scientific</a:t>
            </a:r>
          </a:p>
          <a:p>
            <a:pPr lvl="1">
              <a:buClr>
                <a:sysClr val="windowText" lastClr="000000"/>
              </a:buClr>
              <a:defRPr/>
            </a:pPr>
            <a:endParaRPr lang="en-US" dirty="0">
              <a:solidFill>
                <a:sysClr val="windowText" lastClr="000000"/>
              </a:solidFill>
            </a:endParaRPr>
          </a:p>
          <a:p>
            <a:pPr>
              <a:buClr>
                <a:sysClr val="windowText" lastClr="000000"/>
              </a:buClr>
              <a:defRPr/>
            </a:pPr>
            <a:r>
              <a:rPr lang="en-US" dirty="0">
                <a:solidFill>
                  <a:sysClr val="windowText" lastClr="000000"/>
                </a:solidFill>
              </a:rPr>
              <a:t>Availability</a:t>
            </a:r>
          </a:p>
          <a:p>
            <a:pPr lvl="1">
              <a:buClr>
                <a:sysClr val="windowText" lastClr="000000"/>
              </a:buClr>
              <a:defRPr/>
            </a:pPr>
            <a:r>
              <a:rPr lang="en-US" dirty="0">
                <a:solidFill>
                  <a:sysClr val="windowText" lastClr="000000"/>
                </a:solidFill>
              </a:rPr>
              <a:t>Computer-based testing </a:t>
            </a:r>
          </a:p>
          <a:p>
            <a:pPr lvl="2">
              <a:buClr>
                <a:sysClr val="windowText" lastClr="000000"/>
              </a:buClr>
              <a:defRPr/>
            </a:pPr>
            <a:r>
              <a:rPr lang="en-US" dirty="0">
                <a:solidFill>
                  <a:sysClr val="windowText" lastClr="000000"/>
                </a:solidFill>
              </a:rPr>
              <a:t>The correct calculators are automatically provided to students by TestNav. The school must supply students requiring specialty or handheld calculators with the appropriate grade-level calculator.</a:t>
            </a:r>
          </a:p>
          <a:p>
            <a:pPr lvl="1">
              <a:buClr>
                <a:sysClr val="windowText" lastClr="000000"/>
              </a:buClr>
              <a:defRPr/>
            </a:pPr>
            <a:r>
              <a:rPr lang="en-US" dirty="0">
                <a:solidFill>
                  <a:sysClr val="windowText" lastClr="000000"/>
                </a:solidFill>
              </a:rPr>
              <a:t>Paper-based testing</a:t>
            </a:r>
          </a:p>
          <a:p>
            <a:pPr lvl="2">
              <a:buClr>
                <a:sysClr val="windowText" lastClr="000000"/>
              </a:buClr>
              <a:defRPr/>
            </a:pPr>
            <a:r>
              <a:rPr lang="en-US" dirty="0">
                <a:solidFill>
                  <a:sysClr val="windowText" lastClr="000000"/>
                </a:solidFill>
              </a:rPr>
              <a:t>The school must supply students with the appropriate grade-level calculator, including specialty calculators, as needed by individual students.</a:t>
            </a:r>
            <a:endParaRPr lang="en-US" dirty="0"/>
          </a:p>
          <a:p>
            <a:endParaRPr lang="en-US" dirty="0"/>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114</a:t>
            </a:fld>
            <a:endParaRPr lang="en-US" dirty="0"/>
          </a:p>
        </p:txBody>
      </p:sp>
      <p:sp>
        <p:nvSpPr>
          <p:cNvPr id="5" name="TextBox 4"/>
          <p:cNvSpPr txBox="1"/>
          <p:nvPr/>
        </p:nvSpPr>
        <p:spPr>
          <a:xfrm>
            <a:off x="1427809" y="6009450"/>
            <a:ext cx="6282851"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b="1" dirty="0">
                <a:solidFill>
                  <a:sysClr val="windowText" lastClr="000000"/>
                </a:solidFill>
              </a:rPr>
              <a:t>CMAS Mathematics Calculator Policy:</a:t>
            </a:r>
          </a:p>
          <a:p>
            <a:pPr algn="ctr">
              <a:buClr>
                <a:sysClr val="windowText" lastClr="000000"/>
              </a:buClr>
              <a:defRPr/>
            </a:pPr>
            <a:r>
              <a:rPr lang="en-US" dirty="0">
                <a:solidFill>
                  <a:sysClr val="windowText" lastClr="000000"/>
                </a:solidFill>
                <a:hlinkClick r:id="rId2"/>
              </a:rPr>
              <a:t>http://www.cde.state.co.us/assessment/cmas_calculator_policy</a:t>
            </a:r>
            <a:r>
              <a:rPr lang="en-US" dirty="0">
                <a:solidFill>
                  <a:sysClr val="windowText" lastClr="000000"/>
                </a:solidFill>
              </a:rPr>
              <a:t> </a:t>
            </a:r>
          </a:p>
        </p:txBody>
      </p:sp>
    </p:spTree>
    <p:extLst>
      <p:ext uri="{BB962C8B-B14F-4D97-AF65-F5344CB8AC3E}">
        <p14:creationId xmlns:p14="http://schemas.microsoft.com/office/powerpoint/2010/main" val="3673429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Mathematics Materials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a:xfrm>
            <a:off x="628650" y="848549"/>
            <a:ext cx="7886700" cy="5842689"/>
          </a:xfrm>
        </p:spPr>
        <p:txBody>
          <a:bodyPr>
            <a:noAutofit/>
          </a:bodyPr>
          <a:lstStyle/>
          <a:p>
            <a:pPr>
              <a:lnSpc>
                <a:spcPct val="100000"/>
              </a:lnSpc>
              <a:buClr>
                <a:sysClr val="windowText" lastClr="000000"/>
              </a:buClr>
              <a:defRPr/>
            </a:pPr>
            <a:r>
              <a:rPr lang="en-US" sz="1800" b="1" dirty="0">
                <a:solidFill>
                  <a:sysClr val="windowText" lastClr="000000"/>
                </a:solidFill>
              </a:rPr>
              <a:t>Optional Geometry Tools</a:t>
            </a:r>
            <a:r>
              <a:rPr lang="en-US" sz="1800" dirty="0">
                <a:solidFill>
                  <a:sysClr val="windowText" lastClr="000000"/>
                </a:solidFill>
              </a:rPr>
              <a:t>: Schools may provide the following tools to students for </a:t>
            </a:r>
            <a:r>
              <a:rPr lang="en-US" sz="1800" b="1" dirty="0">
                <a:solidFill>
                  <a:sysClr val="windowText" lastClr="000000"/>
                </a:solidFill>
              </a:rPr>
              <a:t>Grade 8 Math</a:t>
            </a:r>
            <a:r>
              <a:rPr lang="en-US" sz="1800" dirty="0">
                <a:solidFill>
                  <a:sysClr val="windowText" lastClr="000000"/>
                </a:solidFill>
              </a:rPr>
              <a:t>:</a:t>
            </a:r>
          </a:p>
          <a:p>
            <a:pPr lvl="1">
              <a:lnSpc>
                <a:spcPct val="100000"/>
              </a:lnSpc>
              <a:buClr>
                <a:sysClr val="windowText" lastClr="000000"/>
              </a:buClr>
              <a:defRPr/>
            </a:pPr>
            <a:r>
              <a:rPr lang="en-US" sz="1800" dirty="0">
                <a:solidFill>
                  <a:sysClr val="windowText" lastClr="000000"/>
                </a:solidFill>
              </a:rPr>
              <a:t>Tracing paper</a:t>
            </a:r>
          </a:p>
          <a:p>
            <a:pPr lvl="1">
              <a:lnSpc>
                <a:spcPct val="100000"/>
              </a:lnSpc>
              <a:buClr>
                <a:sysClr val="windowText" lastClr="000000"/>
              </a:buClr>
              <a:defRPr/>
            </a:pPr>
            <a:r>
              <a:rPr lang="en-US" sz="1800" dirty="0">
                <a:solidFill>
                  <a:sysClr val="windowText" lastClr="000000"/>
                </a:solidFill>
              </a:rPr>
              <a:t>Reflection tools</a:t>
            </a:r>
          </a:p>
          <a:p>
            <a:pPr lvl="1">
              <a:lnSpc>
                <a:spcPct val="100000"/>
              </a:lnSpc>
              <a:buClr>
                <a:sysClr val="windowText" lastClr="000000"/>
              </a:buClr>
              <a:defRPr/>
            </a:pPr>
            <a:r>
              <a:rPr lang="en-US" sz="1800" dirty="0">
                <a:solidFill>
                  <a:sysClr val="windowText" lastClr="000000"/>
                </a:solidFill>
              </a:rPr>
              <a:t>Straight edges</a:t>
            </a:r>
          </a:p>
          <a:p>
            <a:pPr lvl="1">
              <a:lnSpc>
                <a:spcPct val="100000"/>
              </a:lnSpc>
              <a:buClr>
                <a:sysClr val="windowText" lastClr="000000"/>
              </a:buClr>
              <a:defRPr/>
            </a:pPr>
            <a:r>
              <a:rPr lang="en-US" sz="1800" dirty="0">
                <a:solidFill>
                  <a:sysClr val="windowText" lastClr="000000"/>
                </a:solidFill>
              </a:rPr>
              <a:t>Compasses</a:t>
            </a:r>
          </a:p>
          <a:p>
            <a:pPr lvl="1">
              <a:lnSpc>
                <a:spcPct val="100000"/>
              </a:lnSpc>
              <a:buClr>
                <a:sysClr val="windowText" lastClr="000000"/>
              </a:buClr>
              <a:defRPr/>
            </a:pPr>
            <a:r>
              <a:rPr lang="en-US" sz="1800" dirty="0">
                <a:solidFill>
                  <a:sysClr val="windowText" lastClr="000000"/>
                </a:solidFill>
              </a:rPr>
              <a:t>Protractors</a:t>
            </a:r>
          </a:p>
          <a:p>
            <a:pPr>
              <a:lnSpc>
                <a:spcPct val="100000"/>
              </a:lnSpc>
              <a:buClr>
                <a:sysClr val="windowText" lastClr="000000"/>
              </a:buClr>
              <a:defRPr/>
            </a:pPr>
            <a:r>
              <a:rPr lang="en-US" sz="1800" dirty="0">
                <a:solidFill>
                  <a:sysClr val="windowText" lastClr="000000"/>
                </a:solidFill>
              </a:rPr>
              <a:t>Rulers and protractors</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Rulers and protractors are available to all students automatically through TestNav, as appropriate by assessment</a:t>
            </a:r>
          </a:p>
          <a:p>
            <a:pPr lvl="2">
              <a:lnSpc>
                <a:spcPct val="100000"/>
              </a:lnSpc>
              <a:buClr>
                <a:sysClr val="windowText" lastClr="000000"/>
              </a:buClr>
              <a:defRPr/>
            </a:pPr>
            <a:r>
              <a:rPr lang="en-US" dirty="0">
                <a:solidFill>
                  <a:sysClr val="windowText" lastClr="000000"/>
                </a:solidFill>
              </a:rPr>
              <a:t>Handheld rulers are not allowed on CBT</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Rulers and protractors are provided in the test kits sent by the vendor, as appropriate by assessment</a:t>
            </a:r>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8982729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334A-568B-44F1-9CDB-1710D397FEFF}"/>
              </a:ext>
            </a:extLst>
          </p:cNvPr>
          <p:cNvSpPr>
            <a:spLocks noGrp="1"/>
          </p:cNvSpPr>
          <p:nvPr>
            <p:ph type="title"/>
          </p:nvPr>
        </p:nvSpPr>
        <p:spPr/>
        <p:txBody>
          <a:bodyPr/>
          <a:lstStyle/>
          <a:p>
            <a:r>
              <a:rPr lang="en-US" dirty="0"/>
              <a:t>Additional Materials</a:t>
            </a:r>
          </a:p>
        </p:txBody>
      </p:sp>
      <p:sp>
        <p:nvSpPr>
          <p:cNvPr id="3" name="Content Placeholder 2">
            <a:extLst>
              <a:ext uri="{FF2B5EF4-FFF2-40B4-BE49-F238E27FC236}">
                <a16:creationId xmlns:a16="http://schemas.microsoft.com/office/drawing/2014/main" id="{3D1BB92D-B472-4637-9BA0-0327169BC84E}"/>
              </a:ext>
            </a:extLst>
          </p:cNvPr>
          <p:cNvSpPr>
            <a:spLocks noGrp="1"/>
          </p:cNvSpPr>
          <p:nvPr>
            <p:ph idx="1"/>
          </p:nvPr>
        </p:nvSpPr>
        <p:spPr>
          <a:xfrm>
            <a:off x="628650" y="848549"/>
            <a:ext cx="7886700" cy="5842689"/>
          </a:xfrm>
        </p:spPr>
        <p:txBody>
          <a:bodyPr>
            <a:noAutofit/>
          </a:bodyPr>
          <a:lstStyle/>
          <a:p>
            <a:pPr>
              <a:lnSpc>
                <a:spcPct val="100000"/>
              </a:lnSpc>
              <a:buClr>
                <a:sysClr val="windowText" lastClr="000000"/>
              </a:buClr>
              <a:defRPr/>
            </a:pPr>
            <a:r>
              <a:rPr lang="en-US" sz="2000" dirty="0">
                <a:solidFill>
                  <a:sysClr val="windowText" lastClr="000000"/>
                </a:solidFill>
              </a:rPr>
              <a:t>Mathematics Reference Sheets</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Automatically available to all students taking mathematics tests in grades 5 – 8 through TestNav</a:t>
            </a:r>
          </a:p>
          <a:p>
            <a:pPr lvl="2">
              <a:lnSpc>
                <a:spcPct val="100000"/>
              </a:lnSpc>
              <a:buClr>
                <a:sysClr val="windowText" lastClr="000000"/>
              </a:buClr>
              <a:defRPr/>
            </a:pPr>
            <a:r>
              <a:rPr lang="en-US" b="1" dirty="0">
                <a:solidFill>
                  <a:sysClr val="windowText" lastClr="000000"/>
                </a:solidFill>
              </a:rPr>
              <a:t>Optional:</a:t>
            </a:r>
            <a:r>
              <a:rPr lang="en-US" dirty="0">
                <a:solidFill>
                  <a:sysClr val="windowText" lastClr="000000"/>
                </a:solidFill>
              </a:rPr>
              <a:t> Schools can provide printed copies to students for use during testing (download at </a:t>
            </a:r>
            <a:r>
              <a:rPr lang="en-US" dirty="0">
                <a:solidFill>
                  <a:sysClr val="windowText" lastClr="000000"/>
                </a:solidFill>
                <a:hlinkClick r:id="rId2"/>
              </a:rPr>
              <a:t>https://coassessments.com/practice-resources/math/</a:t>
            </a:r>
            <a:r>
              <a:rPr lang="en-US" dirty="0">
                <a:solidFill>
                  <a:sysClr val="windowText" lastClr="000000"/>
                </a:solidFill>
              </a:rPr>
              <a:t>) </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Included in all mathematics test kits for grades 5 – 8</a:t>
            </a:r>
          </a:p>
          <a:p>
            <a:pPr>
              <a:lnSpc>
                <a:spcPct val="100000"/>
              </a:lnSpc>
              <a:buClr>
                <a:sysClr val="windowText" lastClr="000000"/>
              </a:buClr>
              <a:defRPr/>
            </a:pPr>
            <a:r>
              <a:rPr lang="en-US" sz="2000" dirty="0">
                <a:solidFill>
                  <a:sysClr val="windowText" lastClr="000000"/>
                </a:solidFill>
              </a:rPr>
              <a:t>Grade 11 Science Periodic Table</a:t>
            </a:r>
          </a:p>
          <a:p>
            <a:pPr lvl="1">
              <a:lnSpc>
                <a:spcPct val="100000"/>
              </a:lnSpc>
              <a:buClr>
                <a:sysClr val="windowText" lastClr="000000"/>
              </a:buClr>
              <a:defRPr/>
            </a:pPr>
            <a:r>
              <a:rPr lang="en-US" sz="1800"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Automatically available to all students taking grade 11 science through TestNav</a:t>
            </a:r>
          </a:p>
          <a:p>
            <a:pPr lvl="2">
              <a:lnSpc>
                <a:spcPct val="100000"/>
              </a:lnSpc>
              <a:buClr>
                <a:sysClr val="windowText" lastClr="000000"/>
              </a:buClr>
              <a:defRPr/>
            </a:pPr>
            <a:r>
              <a:rPr lang="en-US" b="1" dirty="0">
                <a:solidFill>
                  <a:sysClr val="windowText" lastClr="000000"/>
                </a:solidFill>
              </a:rPr>
              <a:t>Optional:</a:t>
            </a:r>
            <a:r>
              <a:rPr lang="en-US" dirty="0">
                <a:solidFill>
                  <a:sysClr val="windowText" lastClr="000000"/>
                </a:solidFill>
              </a:rPr>
              <a:t> Schools can provide printed copies to students for use during testing (download at </a:t>
            </a:r>
            <a:r>
              <a:rPr lang="en-US" dirty="0">
                <a:solidFill>
                  <a:sysClr val="windowText" lastClr="000000"/>
                </a:solidFill>
                <a:hlinkClick r:id="rId3"/>
              </a:rPr>
              <a:t>https://coassessments.com/practice-resources/science/</a:t>
            </a:r>
            <a:r>
              <a:rPr lang="en-US" dirty="0">
                <a:solidFill>
                  <a:sysClr val="windowText" lastClr="000000"/>
                </a:solidFill>
              </a:rPr>
              <a:t>) </a:t>
            </a:r>
          </a:p>
          <a:p>
            <a:pPr lvl="1">
              <a:lnSpc>
                <a:spcPct val="100000"/>
              </a:lnSpc>
              <a:buClr>
                <a:sysClr val="windowText" lastClr="000000"/>
              </a:buClr>
              <a:defRPr/>
            </a:pPr>
            <a:r>
              <a:rPr lang="en-US" sz="1800" dirty="0">
                <a:solidFill>
                  <a:sysClr val="windowText" lastClr="000000"/>
                </a:solidFill>
              </a:rPr>
              <a:t>Paper-based testing:</a:t>
            </a:r>
          </a:p>
          <a:p>
            <a:pPr lvl="2">
              <a:lnSpc>
                <a:spcPct val="100000"/>
              </a:lnSpc>
              <a:buClr>
                <a:sysClr val="windowText" lastClr="000000"/>
              </a:buClr>
              <a:defRPr/>
            </a:pPr>
            <a:r>
              <a:rPr lang="en-US" dirty="0">
                <a:solidFill>
                  <a:sysClr val="windowText" lastClr="000000"/>
                </a:solidFill>
              </a:rPr>
              <a:t>Included in all grade 11 science test kits</a:t>
            </a:r>
          </a:p>
          <a:p>
            <a:pPr>
              <a:lnSpc>
                <a:spcPct val="100000"/>
              </a:lnSpc>
              <a:buClr>
                <a:sysClr val="windowText" lastClr="000000"/>
              </a:buClr>
              <a:defRPr/>
            </a:pP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116</a:t>
            </a:fld>
            <a:endParaRPr lang="en-US" dirty="0"/>
          </a:p>
        </p:txBody>
      </p:sp>
    </p:spTree>
    <p:extLst>
      <p:ext uri="{BB962C8B-B14F-4D97-AF65-F5344CB8AC3E}">
        <p14:creationId xmlns:p14="http://schemas.microsoft.com/office/powerpoint/2010/main" val="39841038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DE4B-CECF-4A58-87A0-223BAD7E00B7}"/>
              </a:ext>
            </a:extLst>
          </p:cNvPr>
          <p:cNvSpPr>
            <a:spLocks noGrp="1"/>
          </p:cNvSpPr>
          <p:nvPr>
            <p:ph type="title"/>
          </p:nvPr>
        </p:nvSpPr>
        <p:spPr/>
        <p:txBody>
          <a:bodyPr/>
          <a:lstStyle/>
          <a:p>
            <a:r>
              <a:rPr lang="en-US" dirty="0"/>
              <a:t>Student-to-Test Administrator Ratio</a:t>
            </a:r>
          </a:p>
        </p:txBody>
      </p:sp>
      <p:sp>
        <p:nvSpPr>
          <p:cNvPr id="3" name="Content Placeholder 2">
            <a:extLst>
              <a:ext uri="{FF2B5EF4-FFF2-40B4-BE49-F238E27FC236}">
                <a16:creationId xmlns:a16="http://schemas.microsoft.com/office/drawing/2014/main" id="{D35BFFDE-BD81-4714-A45D-17D0B50AFF53}"/>
              </a:ext>
            </a:extLst>
          </p:cNvPr>
          <p:cNvSpPr>
            <a:spLocks noGrp="1"/>
          </p:cNvSpPr>
          <p:nvPr>
            <p:ph idx="1"/>
          </p:nvPr>
        </p:nvSpPr>
        <p:spPr/>
        <p:txBody>
          <a:bodyPr>
            <a:normAutofit/>
          </a:bodyPr>
          <a:lstStyle/>
          <a:p>
            <a:pPr marL="0" indent="0">
              <a:lnSpc>
                <a:spcPct val="120000"/>
              </a:lnSpc>
              <a:buClr>
                <a:sysClr val="windowText" lastClr="000000"/>
              </a:buClr>
              <a:buNone/>
              <a:defRPr/>
            </a:pPr>
            <a:r>
              <a:rPr lang="en-US" sz="2000" dirty="0">
                <a:solidFill>
                  <a:srgbClr val="000000"/>
                </a:solidFill>
              </a:rPr>
              <a:t>Student-to-Test Administrator ratio must not exceed 30 to 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marL="0" indent="0">
              <a:lnSpc>
                <a:spcPct val="120000"/>
              </a:lnSpc>
              <a:buClr>
                <a:sysClr val="windowText" lastClr="000000"/>
              </a:buClr>
              <a:buNone/>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marL="0" indent="0">
              <a:lnSpc>
                <a:spcPct val="120000"/>
              </a:lnSpc>
              <a:buClr>
                <a:sysClr val="windowText" lastClr="000000"/>
              </a:buClr>
              <a:buNone/>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a:p>
            <a:endParaRPr lang="en-US" dirty="0"/>
          </a:p>
        </p:txBody>
      </p:sp>
      <p:sp>
        <p:nvSpPr>
          <p:cNvPr id="4" name="Slide Number Placeholder 3">
            <a:extLst>
              <a:ext uri="{FF2B5EF4-FFF2-40B4-BE49-F238E27FC236}">
                <a16:creationId xmlns:a16="http://schemas.microsoft.com/office/drawing/2014/main" id="{19C172AF-360E-4930-93DA-34CBADE8EA31}"/>
              </a:ext>
            </a:extLst>
          </p:cNvPr>
          <p:cNvSpPr>
            <a:spLocks noGrp="1"/>
          </p:cNvSpPr>
          <p:nvPr>
            <p:ph type="sldNum" sz="quarter" idx="12"/>
          </p:nvPr>
        </p:nvSpPr>
        <p:spPr/>
        <p:txBody>
          <a:bodyPr/>
          <a:lstStyle/>
          <a:p>
            <a:fld id="{C479D5F6-EDCB-402A-AC08-4943A1820E8F}" type="slidenum">
              <a:rPr lang="en-US" smtClean="0"/>
              <a:pPr/>
              <a:t>117</a:t>
            </a:fld>
            <a:endParaRPr lang="en-US" dirty="0"/>
          </a:p>
        </p:txBody>
      </p:sp>
    </p:spTree>
    <p:extLst>
      <p:ext uri="{BB962C8B-B14F-4D97-AF65-F5344CB8AC3E}">
        <p14:creationId xmlns:p14="http://schemas.microsoft.com/office/powerpoint/2010/main" val="2359779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01D2-6C54-4A53-92FE-7570E8F2D1EA}"/>
              </a:ext>
            </a:extLst>
          </p:cNvPr>
          <p:cNvSpPr>
            <a:spLocks noGrp="1"/>
          </p:cNvSpPr>
          <p:nvPr>
            <p:ph type="title"/>
          </p:nvPr>
        </p:nvSpPr>
        <p:spPr/>
        <p:txBody>
          <a:bodyPr/>
          <a:lstStyle/>
          <a:p>
            <a:r>
              <a:rPr lang="en-US" dirty="0"/>
              <a:t>Room Configuration</a:t>
            </a:r>
          </a:p>
        </p:txBody>
      </p:sp>
      <p:sp>
        <p:nvSpPr>
          <p:cNvPr id="3" name="Content Placeholder 2">
            <a:extLst>
              <a:ext uri="{FF2B5EF4-FFF2-40B4-BE49-F238E27FC236}">
                <a16:creationId xmlns:a16="http://schemas.microsoft.com/office/drawing/2014/main" id="{6FFA07BA-339C-43C1-957F-C65884EDE4CA}"/>
              </a:ext>
            </a:extLst>
          </p:cNvPr>
          <p:cNvSpPr>
            <a:spLocks noGrp="1"/>
          </p:cNvSpPr>
          <p:nvPr>
            <p:ph idx="1"/>
          </p:nvPr>
        </p:nvSpPr>
        <p:spPr/>
        <p:txBody>
          <a:bodyPr/>
          <a:lstStyle/>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lnSpc>
                <a:spcPct val="100000"/>
              </a:lnSpc>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lnSpc>
                <a:spcPct val="100000"/>
              </a:lnSpc>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40404"/>
                </a:solidFill>
              </a:rPr>
              <a:t>Dividing screens or other privacy materials may be used if students cannot be placed far enough away from each other</a:t>
            </a:r>
          </a:p>
          <a:p>
            <a:endParaRPr lang="en-US" dirty="0"/>
          </a:p>
        </p:txBody>
      </p:sp>
      <p:sp>
        <p:nvSpPr>
          <p:cNvPr id="4" name="Slide Number Placeholder 3">
            <a:extLst>
              <a:ext uri="{FF2B5EF4-FFF2-40B4-BE49-F238E27FC236}">
                <a16:creationId xmlns:a16="http://schemas.microsoft.com/office/drawing/2014/main" id="{1F57D63A-1E59-4776-9C92-E88D5F414971}"/>
              </a:ext>
            </a:extLst>
          </p:cNvPr>
          <p:cNvSpPr>
            <a:spLocks noGrp="1"/>
          </p:cNvSpPr>
          <p:nvPr>
            <p:ph type="sldNum" sz="quarter" idx="12"/>
          </p:nvPr>
        </p:nvSpPr>
        <p:spPr/>
        <p:txBody>
          <a:bodyPr/>
          <a:lstStyle/>
          <a:p>
            <a:fld id="{C479D5F6-EDCB-402A-AC08-4943A1820E8F}" type="slidenum">
              <a:rPr lang="en-US" smtClean="0"/>
              <a:pPr/>
              <a:t>118</a:t>
            </a:fld>
            <a:endParaRPr lang="en-US" dirty="0"/>
          </a:p>
        </p:txBody>
      </p:sp>
    </p:spTree>
    <p:extLst>
      <p:ext uri="{BB962C8B-B14F-4D97-AF65-F5344CB8AC3E}">
        <p14:creationId xmlns:p14="http://schemas.microsoft.com/office/powerpoint/2010/main" val="25290516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E76B-B56B-4EF4-A263-663944206C36}"/>
              </a:ext>
            </a:extLst>
          </p:cNvPr>
          <p:cNvSpPr>
            <a:spLocks noGrp="1"/>
          </p:cNvSpPr>
          <p:nvPr>
            <p:ph type="title"/>
          </p:nvPr>
        </p:nvSpPr>
        <p:spPr/>
        <p:txBody>
          <a:bodyPr/>
          <a:lstStyle/>
          <a:p>
            <a:r>
              <a:rPr lang="en-US" dirty="0"/>
              <a:t>Unauthorized Visitors and the Media</a:t>
            </a:r>
          </a:p>
        </p:txBody>
      </p:sp>
      <p:sp>
        <p:nvSpPr>
          <p:cNvPr id="3" name="Content Placeholder 2">
            <a:extLst>
              <a:ext uri="{FF2B5EF4-FFF2-40B4-BE49-F238E27FC236}">
                <a16:creationId xmlns:a16="http://schemas.microsoft.com/office/drawing/2014/main" id="{92A98A0D-77F3-4DDD-B170-D734489987C7}"/>
              </a:ext>
            </a:extLst>
          </p:cNvPr>
          <p:cNvSpPr>
            <a:spLocks noGrp="1"/>
          </p:cNvSpPr>
          <p:nvPr>
            <p:ph idx="1"/>
          </p:nvPr>
        </p:nvSpPr>
        <p:spPr/>
        <p:txBody>
          <a:bodyPr/>
          <a:lstStyle/>
          <a:p>
            <a:pPr marL="457200" indent="-457200">
              <a:buClr>
                <a:sysClr val="windowText" lastClr="000000"/>
              </a:buClr>
              <a:defRPr/>
            </a:pPr>
            <a:r>
              <a:rPr lang="en-US" dirty="0">
                <a:solidFill>
                  <a:srgbClr val="000000"/>
                </a:solidFill>
              </a:rPr>
              <a:t>Only students, Test Administrators/Examiners, and authorized school, district, state personnel, or state-sanctioned test monitors are allowed in testing areas during administration</a:t>
            </a:r>
          </a:p>
          <a:p>
            <a:pPr marL="342900" indent="-3429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Parents are not allowed in the testing room with their child</a:t>
            </a:r>
          </a:p>
          <a:p>
            <a:endParaRPr lang="en-US" dirty="0"/>
          </a:p>
        </p:txBody>
      </p:sp>
      <p:sp>
        <p:nvSpPr>
          <p:cNvPr id="4" name="Slide Number Placeholder 3">
            <a:extLst>
              <a:ext uri="{FF2B5EF4-FFF2-40B4-BE49-F238E27FC236}">
                <a16:creationId xmlns:a16="http://schemas.microsoft.com/office/drawing/2014/main" id="{AF57153B-1847-4FC0-B614-E0C96FD7E56B}"/>
              </a:ext>
            </a:extLst>
          </p:cNvPr>
          <p:cNvSpPr>
            <a:spLocks noGrp="1"/>
          </p:cNvSpPr>
          <p:nvPr>
            <p:ph type="sldNum" sz="quarter" idx="12"/>
          </p:nvPr>
        </p:nvSpPr>
        <p:spPr/>
        <p:txBody>
          <a:bodyPr/>
          <a:lstStyle/>
          <a:p>
            <a:fld id="{C479D5F6-EDCB-402A-AC08-4943A1820E8F}" type="slidenum">
              <a:rPr lang="en-US" smtClean="0"/>
              <a:pPr/>
              <a:t>119</a:t>
            </a:fld>
            <a:endParaRPr lang="en-US" dirty="0"/>
          </a:p>
        </p:txBody>
      </p:sp>
    </p:spTree>
    <p:extLst>
      <p:ext uri="{BB962C8B-B14F-4D97-AF65-F5344CB8AC3E}">
        <p14:creationId xmlns:p14="http://schemas.microsoft.com/office/powerpoint/2010/main" val="37839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Paper-based Testing §22-7-1013(6), §22-7-1006.3(1)(d-e)</a:t>
            </a:r>
          </a:p>
        </p:txBody>
      </p:sp>
      <p:sp>
        <p:nvSpPr>
          <p:cNvPr id="5" name="Content Placeholder 4">
            <a:extLst>
              <a:ext uri="{FF2B5EF4-FFF2-40B4-BE49-F238E27FC236}">
                <a16:creationId xmlns:a16="http://schemas.microsoft.com/office/drawing/2014/main" id="{FED670FC-D598-45A6-8D85-EA90F104F75A}"/>
              </a:ext>
            </a:extLst>
          </p:cNvPr>
          <p:cNvSpPr>
            <a:spLocks noGrp="1"/>
          </p:cNvSpPr>
          <p:nvPr>
            <p:ph idx="1"/>
          </p:nvPr>
        </p:nvSpPr>
        <p:spPr>
          <a:xfrm>
            <a:off x="628650" y="848550"/>
            <a:ext cx="7886700" cy="5578468"/>
          </a:xfrm>
        </p:spPr>
        <p:txBody>
          <a:bodyPr>
            <a:noAutofit/>
          </a:bodyPr>
          <a:lstStyle/>
          <a:p>
            <a:pPr marL="342900" indent="-342900">
              <a:lnSpc>
                <a:spcPct val="100000"/>
              </a:lnSpc>
            </a:pPr>
            <a:r>
              <a:rPr lang="en-US" sz="1800" dirty="0"/>
              <a:t>Each LEP must adopt and implement a written policy by which it decides whether to request the paper form of the state assessments for its students</a:t>
            </a:r>
          </a:p>
          <a:p>
            <a:pPr marL="1028700" lvl="1" indent="-342900">
              <a:lnSpc>
                <a:spcPct val="100000"/>
              </a:lnSpc>
            </a:pPr>
            <a:r>
              <a:rPr lang="en-US" sz="1800" dirty="0"/>
              <a:t>Decision must be made in consultation with schools and parents</a:t>
            </a:r>
          </a:p>
          <a:p>
            <a:pPr marL="1028700" lvl="1" indent="-342900">
              <a:lnSpc>
                <a:spcPct val="100000"/>
              </a:lnSpc>
            </a:pPr>
            <a:r>
              <a:rPr lang="en-US" sz="1800" dirty="0"/>
              <a:t>Copy of policy must be shared with parents and posted on LEP website</a:t>
            </a:r>
          </a:p>
          <a:p>
            <a:pPr marL="1028700" lvl="1" indent="-342900">
              <a:lnSpc>
                <a:spcPct val="100000"/>
              </a:lnSpc>
            </a:pPr>
            <a:r>
              <a:rPr lang="en-US" sz="1800" dirty="0"/>
              <a:t>LEP may make the decision by school or class (i.e., grade level and content area)</a:t>
            </a:r>
          </a:p>
          <a:p>
            <a:pPr marL="1028700" lvl="1" indent="-342900">
              <a:lnSpc>
                <a:spcPct val="100000"/>
              </a:lnSpc>
            </a:pPr>
            <a:r>
              <a:rPr lang="en-US" sz="1800" dirty="0"/>
              <a:t>LEP will report to CDE the number of students who will take the paper form (indicated prior to initial order deadline)</a:t>
            </a:r>
          </a:p>
          <a:p>
            <a:pPr marL="342900" indent="-342900">
              <a:lnSpc>
                <a:spcPct val="100000"/>
              </a:lnSpc>
            </a:pPr>
            <a:r>
              <a:rPr lang="en-US" sz="1800" dirty="0"/>
              <a:t>Considerations</a:t>
            </a:r>
          </a:p>
          <a:p>
            <a:pPr marL="1028700" lvl="1" indent="-342900">
              <a:lnSpc>
                <a:spcPct val="100000"/>
              </a:lnSpc>
            </a:pPr>
            <a:r>
              <a:rPr lang="en-US" sz="1800" dirty="0"/>
              <a:t>Technology capacity</a:t>
            </a:r>
          </a:p>
          <a:p>
            <a:pPr marL="1028700" lvl="1" indent="-342900">
              <a:lnSpc>
                <a:spcPct val="100000"/>
              </a:lnSpc>
            </a:pPr>
            <a:r>
              <a:rPr lang="en-US" sz="1800" dirty="0"/>
              <a:t>Logistics</a:t>
            </a:r>
          </a:p>
          <a:p>
            <a:pPr marL="1028700" lvl="1" indent="-342900">
              <a:lnSpc>
                <a:spcPct val="100000"/>
              </a:lnSpc>
            </a:pPr>
            <a:r>
              <a:rPr lang="en-US" sz="1800" dirty="0"/>
              <a:t>Must have the grade appropriate calculators for math (grades 6-8)</a:t>
            </a:r>
          </a:p>
          <a:p>
            <a:pPr marL="342900" indent="-342900">
              <a:lnSpc>
                <a:spcPct val="100000"/>
              </a:lnSpc>
            </a:pPr>
            <a:r>
              <a:rPr lang="en-US" sz="1800" dirty="0"/>
              <a:t>Paper form always available to individual students as an accommodation</a:t>
            </a:r>
          </a:p>
          <a:p>
            <a:pPr marL="1028700" lvl="1" indent="-342900">
              <a:lnSpc>
                <a:spcPct val="100000"/>
              </a:lnSpc>
            </a:pPr>
            <a:r>
              <a:rPr lang="en-US" sz="1800" dirty="0"/>
              <a:t>Online form is also available as an accommodation</a:t>
            </a:r>
          </a:p>
          <a:p>
            <a:pPr marL="342900" indent="-342900">
              <a:lnSpc>
                <a:spcPct val="100000"/>
              </a:lnSpc>
            </a:pPr>
            <a:r>
              <a:rPr lang="en-US" sz="1800" dirty="0"/>
              <a:t>Must commit to meeting security requirements and accounting for all secure materials</a:t>
            </a:r>
          </a:p>
          <a:p>
            <a:pPr marL="1028700" lvl="1" indent="-342900">
              <a:lnSpc>
                <a:spcPct val="100000"/>
              </a:lnSpc>
            </a:pPr>
            <a:r>
              <a:rPr lang="en-US" sz="1800" dirty="0"/>
              <a:t>Chain-of-custody documentation and reports for missing materials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196921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17C6-D9ED-4B43-A8ED-446C05000D3F}"/>
              </a:ext>
            </a:extLst>
          </p:cNvPr>
          <p:cNvSpPr>
            <a:spLocks noGrp="1"/>
          </p:cNvSpPr>
          <p:nvPr>
            <p:ph type="ctrTitle"/>
          </p:nvPr>
        </p:nvSpPr>
        <p:spPr/>
        <p:txBody>
          <a:bodyPr/>
          <a:lstStyle/>
          <a:p>
            <a:br>
              <a:rPr lang="en-US" dirty="0">
                <a:solidFill>
                  <a:srgbClr val="000000"/>
                </a:solidFill>
              </a:rPr>
            </a:br>
            <a:r>
              <a:rPr lang="en-US" dirty="0"/>
              <a:t>Receiving Materials</a:t>
            </a:r>
            <a:br>
              <a:rPr lang="en-US" dirty="0"/>
            </a:br>
            <a:r>
              <a:rPr lang="en-US" dirty="0"/>
              <a:t>&amp; Test Security</a:t>
            </a:r>
          </a:p>
        </p:txBody>
      </p:sp>
      <p:sp>
        <p:nvSpPr>
          <p:cNvPr id="3" name="Slide Number Placeholder 2">
            <a:extLst>
              <a:ext uri="{FF2B5EF4-FFF2-40B4-BE49-F238E27FC236}">
                <a16:creationId xmlns:a16="http://schemas.microsoft.com/office/drawing/2014/main" id="{2BC38559-8F18-4B91-9BD7-BD8083EB3B85}"/>
              </a:ext>
            </a:extLst>
          </p:cNvPr>
          <p:cNvSpPr>
            <a:spLocks noGrp="1"/>
          </p:cNvSpPr>
          <p:nvPr>
            <p:ph type="sldNum" sz="quarter" idx="12"/>
          </p:nvPr>
        </p:nvSpPr>
        <p:spPr/>
        <p:txBody>
          <a:bodyPr/>
          <a:lstStyle/>
          <a:p>
            <a:fld id="{C479D5F6-EDCB-402A-AC08-4943A1820E8F}" type="slidenum">
              <a:rPr lang="en-US" smtClean="0"/>
              <a:pPr/>
              <a:t>120</a:t>
            </a:fld>
            <a:endParaRPr lang="en-US" dirty="0"/>
          </a:p>
        </p:txBody>
      </p:sp>
    </p:spTree>
    <p:extLst>
      <p:ext uri="{BB962C8B-B14F-4D97-AF65-F5344CB8AC3E}">
        <p14:creationId xmlns:p14="http://schemas.microsoft.com/office/powerpoint/2010/main" val="1817771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7E79-867D-4FCF-B2E9-FEA6048781BC}"/>
              </a:ext>
            </a:extLst>
          </p:cNvPr>
          <p:cNvSpPr>
            <a:spLocks noGrp="1"/>
          </p:cNvSpPr>
          <p:nvPr>
            <p:ph type="title"/>
          </p:nvPr>
        </p:nvSpPr>
        <p:spPr/>
        <p:txBody>
          <a:bodyPr/>
          <a:lstStyle/>
          <a:p>
            <a:r>
              <a:rPr lang="en-US" dirty="0"/>
              <a:t>Test Security Protocols</a:t>
            </a:r>
          </a:p>
        </p:txBody>
      </p:sp>
      <p:sp>
        <p:nvSpPr>
          <p:cNvPr id="3" name="Content Placeholder 2">
            <a:extLst>
              <a:ext uri="{FF2B5EF4-FFF2-40B4-BE49-F238E27FC236}">
                <a16:creationId xmlns:a16="http://schemas.microsoft.com/office/drawing/2014/main" id="{9C948C2E-199B-40D5-90C5-0AF6E4A79745}"/>
              </a:ext>
            </a:extLst>
          </p:cNvPr>
          <p:cNvSpPr>
            <a:spLocks noGrp="1"/>
          </p:cNvSpPr>
          <p:nvPr>
            <p:ph idx="1"/>
          </p:nvPr>
        </p:nvSpPr>
        <p:spPr/>
        <p:txBody>
          <a:bodyPr/>
          <a:lstStyle/>
          <a:p>
            <a:pPr marL="0" indent="0">
              <a:buClr>
                <a:sysClr val="windowText" lastClr="000000"/>
              </a:buClr>
              <a:buNone/>
              <a:defRPr/>
            </a:pPr>
            <a:r>
              <a:rPr lang="en-US" dirty="0">
                <a:solidFill>
                  <a:srgbClr val="000000"/>
                </a:solidFill>
              </a:rPr>
              <a:t>The security of the assessments is important for the following reasons:</a:t>
            </a:r>
          </a:p>
          <a:p>
            <a:pPr marL="342900" indent="-342900">
              <a:buClr>
                <a:sysClr val="windowText" lastClr="000000"/>
              </a:buClr>
              <a:defRPr/>
            </a:pPr>
            <a:r>
              <a:rPr lang="en-US" dirty="0">
                <a:solidFill>
                  <a:srgbClr val="000000"/>
                </a:solidFill>
              </a:rPr>
              <a:t>Protection of student information and data</a:t>
            </a:r>
          </a:p>
          <a:p>
            <a:pPr marL="342900" indent="-342900">
              <a:buClr>
                <a:sysClr val="windowText" lastClr="000000"/>
              </a:buClr>
              <a:defRPr/>
            </a:pPr>
            <a:r>
              <a:rPr lang="en-US" dirty="0">
                <a:solidFill>
                  <a:srgbClr val="000000"/>
                </a:solidFill>
              </a:rPr>
              <a:t>Protecting the validity of the state assessments</a:t>
            </a:r>
          </a:p>
          <a:p>
            <a:pPr marL="342900" indent="-342900">
              <a:buClr>
                <a:sysClr val="windowText" lastClr="000000"/>
              </a:buClr>
              <a:defRPr/>
            </a:pPr>
            <a:r>
              <a:rPr lang="en-US" dirty="0">
                <a:solidFill>
                  <a:srgbClr val="000000"/>
                </a:solidFill>
              </a:rPr>
              <a:t>Financial considerations</a:t>
            </a:r>
          </a:p>
          <a:p>
            <a:pPr marL="0" indent="0">
              <a:buClr>
                <a:sysClr val="windowText" lastClr="000000"/>
              </a:buClr>
              <a:buNone/>
              <a:defRPr/>
            </a:pPr>
            <a:endParaRPr lang="en-US" dirty="0">
              <a:solidFill>
                <a:srgbClr val="000000"/>
              </a:solidFill>
            </a:endParaRPr>
          </a:p>
          <a:p>
            <a:pPr marL="0" indent="0">
              <a:buClr>
                <a:sysClr val="windowText" lastClr="000000"/>
              </a:buClr>
              <a:buNone/>
              <a:defRPr/>
            </a:pPr>
            <a:r>
              <a:rPr lang="en-US" dirty="0">
                <a:solidFill>
                  <a:srgbClr val="000000"/>
                </a:solidFill>
              </a:rPr>
              <a:t>It is in state law that CDE must maintain the integrity of the assessments – this is done through security measures detailed in this section</a:t>
            </a:r>
          </a:p>
          <a:p>
            <a:endParaRPr lang="en-US" dirty="0"/>
          </a:p>
          <a:p>
            <a:endParaRPr lang="en-US" dirty="0"/>
          </a:p>
        </p:txBody>
      </p:sp>
      <p:sp>
        <p:nvSpPr>
          <p:cNvPr id="4" name="Slide Number Placeholder 3">
            <a:extLst>
              <a:ext uri="{FF2B5EF4-FFF2-40B4-BE49-F238E27FC236}">
                <a16:creationId xmlns:a16="http://schemas.microsoft.com/office/drawing/2014/main" id="{1ADE80AF-18A8-4674-A43D-5B14FAC9470D}"/>
              </a:ext>
            </a:extLst>
          </p:cNvPr>
          <p:cNvSpPr>
            <a:spLocks noGrp="1"/>
          </p:cNvSpPr>
          <p:nvPr>
            <p:ph type="sldNum" sz="quarter" idx="12"/>
          </p:nvPr>
        </p:nvSpPr>
        <p:spPr/>
        <p:txBody>
          <a:bodyPr/>
          <a:lstStyle/>
          <a:p>
            <a:fld id="{C479D5F6-EDCB-402A-AC08-4943A1820E8F}" type="slidenum">
              <a:rPr lang="en-US" smtClean="0"/>
              <a:pPr/>
              <a:t>121</a:t>
            </a:fld>
            <a:endParaRPr lang="en-US" dirty="0"/>
          </a:p>
        </p:txBody>
      </p:sp>
    </p:spTree>
    <p:extLst>
      <p:ext uri="{BB962C8B-B14F-4D97-AF65-F5344CB8AC3E}">
        <p14:creationId xmlns:p14="http://schemas.microsoft.com/office/powerpoint/2010/main" val="3335483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147C-B4AE-47BD-AE3D-2FC1197F2C75}"/>
              </a:ext>
            </a:extLst>
          </p:cNvPr>
          <p:cNvSpPr>
            <a:spLocks noGrp="1"/>
          </p:cNvSpPr>
          <p:nvPr>
            <p:ph type="title"/>
          </p:nvPr>
        </p:nvSpPr>
        <p:spPr/>
        <p:txBody>
          <a:bodyPr/>
          <a:lstStyle/>
          <a:p>
            <a:r>
              <a:rPr lang="en-US" dirty="0"/>
              <a:t>Security Plan</a:t>
            </a:r>
          </a:p>
        </p:txBody>
      </p:sp>
      <p:sp>
        <p:nvSpPr>
          <p:cNvPr id="3" name="Content Placeholder 2">
            <a:extLst>
              <a:ext uri="{FF2B5EF4-FFF2-40B4-BE49-F238E27FC236}">
                <a16:creationId xmlns:a16="http://schemas.microsoft.com/office/drawing/2014/main" id="{05EF0298-79B3-43BD-808C-A0A32149F3AF}"/>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Successful Security Plan requirements:</a:t>
            </a:r>
          </a:p>
          <a:p>
            <a:pPr marL="342900" indent="-342900">
              <a:lnSpc>
                <a:spcPct val="100000"/>
              </a:lnSpc>
              <a:buClr>
                <a:sysClr val="windowText" lastClr="000000"/>
              </a:buClr>
              <a:defRPr/>
            </a:pPr>
            <a:r>
              <a:rPr lang="en-US" sz="2000" dirty="0">
                <a:solidFill>
                  <a:srgbClr val="000000"/>
                </a:solidFill>
              </a:rPr>
              <a:t>All personnel have appropriate annual training</a:t>
            </a:r>
          </a:p>
          <a:p>
            <a:pPr marL="342900" indent="-342900">
              <a:lnSpc>
                <a:spcPct val="100000"/>
              </a:lnSpc>
              <a:buClr>
                <a:sysClr val="windowText" lastClr="000000"/>
              </a:buClr>
              <a:defRPr/>
            </a:pPr>
            <a:r>
              <a:rPr lang="en-US" sz="2000" dirty="0">
                <a:solidFill>
                  <a:srgbClr val="000000"/>
                </a:solidFill>
              </a:rPr>
              <a:t>All </a:t>
            </a:r>
            <a:r>
              <a:rPr lang="en-US" sz="2000" dirty="0">
                <a:solidFill>
                  <a:srgbClr val="040404"/>
                </a:solidFill>
              </a:rPr>
              <a:t>involved</a:t>
            </a:r>
            <a:r>
              <a:rPr lang="en-US" sz="2000" dirty="0">
                <a:solidFill>
                  <a:srgbClr val="000000"/>
                </a:solidFill>
              </a:rPr>
              <a:t> personnel understand security protocols</a:t>
            </a:r>
          </a:p>
          <a:p>
            <a:pPr marL="342900" indent="-342900">
              <a:lnSpc>
                <a:spcPct val="100000"/>
              </a:lnSpc>
              <a:buClr>
                <a:sysClr val="windowText" lastClr="000000"/>
              </a:buClr>
              <a:defRPr/>
            </a:pPr>
            <a:r>
              <a:rPr lang="en-US" sz="2000" dirty="0">
                <a:solidFill>
                  <a:srgbClr val="000000"/>
                </a:solidFill>
              </a:rPr>
              <a:t>All involved personnel have signed security agreements</a:t>
            </a:r>
          </a:p>
          <a:p>
            <a:pPr lvl="1">
              <a:lnSpc>
                <a:spcPct val="100000"/>
              </a:lnSpc>
              <a:buClr>
                <a:sysClr val="windowText" lastClr="000000"/>
              </a:buClr>
              <a:defRPr/>
            </a:pPr>
            <a:r>
              <a:rPr lang="en-US" b="1" dirty="0">
                <a:solidFill>
                  <a:srgbClr val="000000"/>
                </a:solidFill>
              </a:rPr>
              <a:t>Think about anyone who may be in/enter the testing environment</a:t>
            </a:r>
          </a:p>
          <a:p>
            <a:pPr marL="342900" indent="-342900">
              <a:lnSpc>
                <a:spcPct val="100000"/>
              </a:lnSpc>
              <a:buClr>
                <a:sysClr val="windowText" lastClr="000000"/>
              </a:buClr>
              <a:defRPr/>
            </a:pPr>
            <a:r>
              <a:rPr lang="en-US" sz="2000" dirty="0">
                <a:solidFill>
                  <a:srgbClr val="000000"/>
                </a:solidFill>
              </a:rPr>
              <a:t>Test environments are secured against unauthorized personnel</a:t>
            </a:r>
          </a:p>
          <a:p>
            <a:pPr marL="342900" indent="-342900">
              <a:lnSpc>
                <a:spcPct val="100000"/>
              </a:lnSpc>
              <a:buClr>
                <a:sysClr val="windowText" lastClr="000000"/>
              </a:buClr>
              <a:defRPr/>
            </a:pPr>
            <a:r>
              <a:rPr lang="en-US" sz="2000" dirty="0">
                <a:solidFill>
                  <a:srgbClr val="000000"/>
                </a:solidFill>
              </a:rPr>
              <a:t>Establish a documented/physical chain of custody form process</a:t>
            </a:r>
          </a:p>
          <a:p>
            <a:pPr marL="342900" indent="-342900">
              <a:lnSpc>
                <a:spcPct val="100000"/>
              </a:lnSpc>
              <a:buClr>
                <a:sysClr val="windowText" lastClr="000000"/>
              </a:buClr>
              <a:defRPr/>
            </a:pPr>
            <a:r>
              <a:rPr lang="en-US" sz="2000" dirty="0">
                <a:solidFill>
                  <a:srgbClr val="000000"/>
                </a:solidFill>
              </a:rPr>
              <a:t>Materials are kept in a central, secure, and locked location with limited access</a:t>
            </a:r>
          </a:p>
          <a:p>
            <a:pPr lvl="1" indent="-342900">
              <a:lnSpc>
                <a:spcPct val="100000"/>
              </a:lnSpc>
              <a:buClr>
                <a:sysClr val="windowText" lastClr="000000"/>
              </a:buClr>
              <a:defRPr/>
            </a:pPr>
            <a:r>
              <a:rPr lang="en-US" sz="1800" dirty="0">
                <a:solidFill>
                  <a:srgbClr val="000000"/>
                </a:solidFill>
              </a:rPr>
              <a:t>If materials are missing, follow up will be needed</a:t>
            </a:r>
          </a:p>
          <a:p>
            <a:pPr lvl="1" indent="-342900">
              <a:lnSpc>
                <a:spcPct val="100000"/>
              </a:lnSpc>
              <a:buClr>
                <a:sysClr val="windowText" lastClr="000000"/>
              </a:buClr>
              <a:defRPr/>
            </a:pPr>
            <a:r>
              <a:rPr lang="en-US" sz="1800" dirty="0">
                <a:solidFill>
                  <a:srgbClr val="000000"/>
                </a:solidFill>
              </a:rPr>
              <a:t>Ensure that barcodes are identified </a:t>
            </a:r>
          </a:p>
          <a:p>
            <a:endParaRPr lang="en-US" dirty="0"/>
          </a:p>
          <a:p>
            <a:endParaRPr lang="en-US" dirty="0"/>
          </a:p>
        </p:txBody>
      </p:sp>
      <p:sp>
        <p:nvSpPr>
          <p:cNvPr id="4" name="Slide Number Placeholder 3">
            <a:extLst>
              <a:ext uri="{FF2B5EF4-FFF2-40B4-BE49-F238E27FC236}">
                <a16:creationId xmlns:a16="http://schemas.microsoft.com/office/drawing/2014/main" id="{626C313A-254B-4C93-A1F2-5FBC0016BF35}"/>
              </a:ext>
            </a:extLst>
          </p:cNvPr>
          <p:cNvSpPr>
            <a:spLocks noGrp="1"/>
          </p:cNvSpPr>
          <p:nvPr>
            <p:ph type="sldNum" sz="quarter" idx="12"/>
          </p:nvPr>
        </p:nvSpPr>
        <p:spPr/>
        <p:txBody>
          <a:bodyPr/>
          <a:lstStyle/>
          <a:p>
            <a:fld id="{C479D5F6-EDCB-402A-AC08-4943A1820E8F}" type="slidenum">
              <a:rPr lang="en-US" smtClean="0"/>
              <a:pPr/>
              <a:t>122</a:t>
            </a:fld>
            <a:endParaRPr lang="en-US" dirty="0"/>
          </a:p>
        </p:txBody>
      </p:sp>
    </p:spTree>
    <p:extLst>
      <p:ext uri="{BB962C8B-B14F-4D97-AF65-F5344CB8AC3E}">
        <p14:creationId xmlns:p14="http://schemas.microsoft.com/office/powerpoint/2010/main" val="29477533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 Materials Security</a:t>
            </a:r>
          </a:p>
        </p:txBody>
      </p:sp>
      <p:sp>
        <p:nvSpPr>
          <p:cNvPr id="2" name="Content Placeholder 1"/>
          <p:cNvSpPr>
            <a:spLocks noGrp="1"/>
          </p:cNvSpPr>
          <p:nvPr>
            <p:ph idx="1"/>
          </p:nvPr>
        </p:nvSpPr>
        <p:spPr/>
        <p:txBody>
          <a:bodyPr/>
          <a:lstStyle/>
          <a:p>
            <a:pPr marL="0" indent="0">
              <a:buNone/>
            </a:pPr>
            <a:r>
              <a:rPr lang="en-US" dirty="0"/>
              <a:t>Secure</a:t>
            </a:r>
          </a:p>
          <a:p>
            <a:pPr>
              <a:lnSpc>
                <a:spcPct val="100000"/>
              </a:lnSpc>
              <a:spcBef>
                <a:spcPts val="0"/>
              </a:spcBef>
              <a:spcAft>
                <a:spcPts val="600"/>
              </a:spcAft>
              <a:buClr>
                <a:sysClr val="windowText" lastClr="000000"/>
              </a:buClr>
              <a:defRPr/>
            </a:pPr>
            <a:r>
              <a:rPr lang="en-US" sz="1800" dirty="0">
                <a:solidFill>
                  <a:sysClr val="windowText" lastClr="000000"/>
                </a:solidFill>
              </a:rPr>
              <a:t>Student Testing Tickets</a:t>
            </a:r>
          </a:p>
          <a:p>
            <a:pPr>
              <a:lnSpc>
                <a:spcPct val="100000"/>
              </a:lnSpc>
              <a:spcBef>
                <a:spcPts val="0"/>
              </a:spcBef>
              <a:spcAft>
                <a:spcPts val="600"/>
              </a:spcAft>
              <a:buClr>
                <a:sysClr val="windowText" lastClr="000000"/>
              </a:buClr>
              <a:defRPr/>
            </a:pPr>
            <a:r>
              <a:rPr lang="en-US" sz="1800" dirty="0">
                <a:solidFill>
                  <a:srgbClr val="000000"/>
                </a:solidFill>
              </a:rPr>
              <a:t>Paper-based test books</a:t>
            </a:r>
          </a:p>
          <a:p>
            <a:pPr>
              <a:lnSpc>
                <a:spcPct val="100000"/>
              </a:lnSpc>
              <a:spcBef>
                <a:spcPts val="0"/>
              </a:spcBef>
              <a:spcAft>
                <a:spcPts val="600"/>
              </a:spcAft>
              <a:buClr>
                <a:sysClr val="windowText" lastClr="000000"/>
              </a:buClr>
              <a:defRPr/>
            </a:pPr>
            <a:r>
              <a:rPr lang="en-US" sz="1800" dirty="0">
                <a:solidFill>
                  <a:prstClr val="black"/>
                </a:solidFill>
              </a:rPr>
              <a:t>Auditory/signer scripts</a:t>
            </a:r>
          </a:p>
          <a:p>
            <a:pPr>
              <a:lnSpc>
                <a:spcPct val="100000"/>
              </a:lnSpc>
              <a:spcBef>
                <a:spcPts val="0"/>
              </a:spcBef>
              <a:spcAft>
                <a:spcPts val="600"/>
              </a:spcAft>
              <a:buClr>
                <a:sysClr val="windowText" lastClr="000000"/>
              </a:buClr>
              <a:defRPr/>
            </a:pPr>
            <a:r>
              <a:rPr lang="en-US" sz="1800" dirty="0">
                <a:solidFill>
                  <a:prstClr val="black"/>
                </a:solidFill>
              </a:rPr>
              <a:t>Visual description documents</a:t>
            </a:r>
          </a:p>
          <a:p>
            <a:pPr>
              <a:lnSpc>
                <a:spcPct val="100000"/>
              </a:lnSpc>
              <a:spcBef>
                <a:spcPts val="0"/>
              </a:spcBef>
              <a:spcAft>
                <a:spcPts val="600"/>
              </a:spcAft>
              <a:buClr>
                <a:sysClr val="windowText" lastClr="000000"/>
              </a:buClr>
              <a:defRPr/>
            </a:pPr>
            <a:r>
              <a:rPr lang="en-US" sz="1800" u="sng" dirty="0">
                <a:solidFill>
                  <a:prstClr val="black"/>
                </a:solidFill>
              </a:rPr>
              <a:t>Used</a:t>
            </a:r>
            <a:r>
              <a:rPr lang="en-US" sz="1800" dirty="0">
                <a:solidFill>
                  <a:prstClr val="black"/>
                </a:solidFill>
              </a:rPr>
              <a:t> scratch paper</a:t>
            </a:r>
          </a:p>
          <a:p>
            <a:pPr>
              <a:lnSpc>
                <a:spcPct val="100000"/>
              </a:lnSpc>
              <a:spcBef>
                <a:spcPts val="0"/>
              </a:spcBef>
              <a:spcAft>
                <a:spcPts val="600"/>
              </a:spcAft>
              <a:buClr>
                <a:sysClr val="windowText" lastClr="000000"/>
              </a:buClr>
              <a:defRPr/>
            </a:pPr>
            <a:r>
              <a:rPr lang="en-US" sz="1800" dirty="0">
                <a:solidFill>
                  <a:prstClr val="black"/>
                </a:solidFill>
              </a:rPr>
              <a:t>Any student work/responses</a:t>
            </a:r>
          </a:p>
          <a:p>
            <a:pPr>
              <a:lnSpc>
                <a:spcPct val="100000"/>
              </a:lnSpc>
              <a:spcBef>
                <a:spcPts val="0"/>
              </a:spcBef>
              <a:spcAft>
                <a:spcPts val="600"/>
              </a:spcAft>
              <a:buClr>
                <a:sysClr val="windowText" lastClr="000000"/>
              </a:buClr>
              <a:defRPr/>
            </a:pPr>
            <a:r>
              <a:rPr lang="en-US" sz="1800" dirty="0">
                <a:solidFill>
                  <a:prstClr val="black"/>
                </a:solidFill>
              </a:rPr>
              <a:t>Math reference sheets and grade 11 science periodic tables just prior to testing</a:t>
            </a:r>
          </a:p>
          <a:p>
            <a:pPr lvl="1">
              <a:lnSpc>
                <a:spcPct val="100000"/>
              </a:lnSpc>
              <a:spcBef>
                <a:spcPts val="0"/>
              </a:spcBef>
              <a:spcAft>
                <a:spcPts val="600"/>
              </a:spcAft>
              <a:buClr>
                <a:sysClr val="windowText" lastClr="000000"/>
              </a:buClr>
              <a:defRPr/>
            </a:pPr>
            <a:r>
              <a:rPr lang="en-US" sz="1800" dirty="0">
                <a:solidFill>
                  <a:prstClr val="black"/>
                </a:solidFill>
              </a:rPr>
              <a:t>If written on, cannot be reused</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123</a:t>
            </a:fld>
            <a:endParaRPr lang="en-US" dirty="0"/>
          </a:p>
        </p:txBody>
      </p:sp>
      <p:sp>
        <p:nvSpPr>
          <p:cNvPr id="3" name="Content Placeholder 2"/>
          <p:cNvSpPr>
            <a:spLocks noGrp="1"/>
          </p:cNvSpPr>
          <p:nvPr>
            <p:ph sz="half" idx="4294967295"/>
          </p:nvPr>
        </p:nvSpPr>
        <p:spPr>
          <a:xfrm>
            <a:off x="4925684" y="848550"/>
            <a:ext cx="4123426" cy="4583113"/>
          </a:xfrm>
        </p:spPr>
        <p:txBody>
          <a:bodyPr/>
          <a:lstStyle/>
          <a:p>
            <a:pPr marL="0" indent="0">
              <a:buNone/>
            </a:pPr>
            <a:r>
              <a:rPr lang="en-US" sz="2400" dirty="0"/>
              <a:t>Non-Secure</a:t>
            </a:r>
          </a:p>
          <a:p>
            <a:pPr>
              <a:lnSpc>
                <a:spcPct val="100000"/>
              </a:lnSpc>
              <a:spcBef>
                <a:spcPts val="0"/>
              </a:spcBef>
              <a:spcAft>
                <a:spcPts val="600"/>
              </a:spcAft>
              <a:buClr>
                <a:sysClr val="windowText" lastClr="000000"/>
              </a:buClr>
              <a:defRPr/>
            </a:pPr>
            <a:r>
              <a:rPr lang="en-US" sz="1800" dirty="0">
                <a:solidFill>
                  <a:prstClr val="black"/>
                </a:solidFill>
              </a:rPr>
              <a:t>Test Administrator Manuals (TAM)</a:t>
            </a:r>
          </a:p>
          <a:p>
            <a:pPr>
              <a:lnSpc>
                <a:spcPct val="100000"/>
              </a:lnSpc>
              <a:spcBef>
                <a:spcPts val="0"/>
              </a:spcBef>
              <a:spcAft>
                <a:spcPts val="600"/>
              </a:spcAft>
              <a:buClr>
                <a:sysClr val="windowText" lastClr="000000"/>
              </a:buClr>
              <a:defRPr/>
            </a:pPr>
            <a:r>
              <a:rPr lang="en-US" sz="1800" dirty="0">
                <a:solidFill>
                  <a:prstClr val="black"/>
                </a:solidFill>
              </a:rPr>
              <a:t>Procedures Manual</a:t>
            </a:r>
          </a:p>
          <a:p>
            <a:pPr>
              <a:lnSpc>
                <a:spcPct val="100000"/>
              </a:lnSpc>
              <a:spcBef>
                <a:spcPts val="0"/>
              </a:spcBef>
              <a:spcAft>
                <a:spcPts val="600"/>
              </a:spcAft>
              <a:buClr>
                <a:sysClr val="windowText" lastClr="000000"/>
              </a:buClr>
              <a:defRPr/>
            </a:pPr>
            <a:r>
              <a:rPr lang="en-US" sz="1800" dirty="0">
                <a:solidFill>
                  <a:prstClr val="black"/>
                </a:solidFill>
              </a:rPr>
              <a:t>Unused scratch paper</a:t>
            </a:r>
          </a:p>
          <a:p>
            <a:pPr>
              <a:lnSpc>
                <a:spcPct val="100000"/>
              </a:lnSpc>
              <a:spcBef>
                <a:spcPts val="0"/>
              </a:spcBef>
              <a:spcAft>
                <a:spcPts val="600"/>
              </a:spcAft>
              <a:buClr>
                <a:sysClr val="windowText" lastClr="000000"/>
              </a:buClr>
              <a:defRPr/>
            </a:pPr>
            <a:r>
              <a:rPr lang="en-US" sz="1800" dirty="0">
                <a:solidFill>
                  <a:prstClr val="black"/>
                </a:solidFill>
              </a:rPr>
              <a:t>Math reference sheets and grade 11 science periodic tables if not written on</a:t>
            </a:r>
          </a:p>
          <a:p>
            <a:pPr marL="0" indent="0">
              <a:buNone/>
            </a:pPr>
            <a:endParaRPr lang="en-US" dirty="0"/>
          </a:p>
        </p:txBody>
      </p:sp>
    </p:spTree>
    <p:extLst>
      <p:ext uri="{BB962C8B-B14F-4D97-AF65-F5344CB8AC3E}">
        <p14:creationId xmlns:p14="http://schemas.microsoft.com/office/powerpoint/2010/main" val="258247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B05E-A29D-45D2-B978-F5CB1068B0D4}"/>
              </a:ext>
            </a:extLst>
          </p:cNvPr>
          <p:cNvSpPr>
            <a:spLocks noGrp="1"/>
          </p:cNvSpPr>
          <p:nvPr>
            <p:ph type="title"/>
          </p:nvPr>
        </p:nvSpPr>
        <p:spPr/>
        <p:txBody>
          <a:bodyPr/>
          <a:lstStyle/>
          <a:p>
            <a:r>
              <a:rPr lang="en-US" dirty="0"/>
              <a:t>Maintaining Security of the Assessments</a:t>
            </a:r>
          </a:p>
        </p:txBody>
      </p:sp>
      <p:sp>
        <p:nvSpPr>
          <p:cNvPr id="3" name="Content Placeholder 2">
            <a:extLst>
              <a:ext uri="{FF2B5EF4-FFF2-40B4-BE49-F238E27FC236}">
                <a16:creationId xmlns:a16="http://schemas.microsoft.com/office/drawing/2014/main" id="{D374CFCF-F4B0-478D-83AC-D866C05966CF}"/>
              </a:ext>
            </a:extLst>
          </p:cNvPr>
          <p:cNvSpPr>
            <a:spLocks noGrp="1"/>
          </p:cNvSpPr>
          <p:nvPr>
            <p:ph idx="1"/>
          </p:nvPr>
        </p:nvSpPr>
        <p:spPr/>
        <p:txBody>
          <a:bodyPr/>
          <a:lstStyle/>
          <a:p>
            <a:pPr marL="342900" indent="-342900">
              <a:lnSpc>
                <a:spcPct val="100000"/>
              </a:lnSpc>
              <a:spcBef>
                <a:spcPct val="0"/>
              </a:spcBef>
              <a:spcAft>
                <a:spcPct val="40000"/>
              </a:spcAft>
              <a:buClr>
                <a:sysClr val="windowText" lastClr="000000"/>
              </a:buClr>
              <a:defRPr/>
            </a:pPr>
            <a:r>
              <a:rPr lang="en-US" sz="2000" dirty="0">
                <a:solidFill>
                  <a:srgbClr val="000000"/>
                </a:solidFill>
              </a:rPr>
              <a:t>All secure test materials </a:t>
            </a:r>
            <a:r>
              <a:rPr lang="en-US" sz="2000" b="1" dirty="0">
                <a:solidFill>
                  <a:srgbClr val="000000"/>
                </a:solidFill>
              </a:rPr>
              <a:t>must be secured</a:t>
            </a:r>
            <a:r>
              <a:rPr lang="en-US" sz="2000" dirty="0">
                <a:solidFill>
                  <a:srgbClr val="000000"/>
                </a:solidFill>
              </a:rPr>
              <a:t> while in the Test Administrator’s possession</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duplication of secure CMAS materials is permissible</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cell phones or other communication, reproduction, or recording devices are allowed during test sessions unless required for accessibility</a:t>
            </a:r>
          </a:p>
          <a:p>
            <a:pPr lvl="1">
              <a:lnSpc>
                <a:spcPct val="100000"/>
              </a:lnSpc>
              <a:spcBef>
                <a:spcPct val="0"/>
              </a:spcBef>
              <a:spcAft>
                <a:spcPct val="40000"/>
              </a:spcAft>
              <a:buClr>
                <a:sysClr val="windowText" lastClr="000000"/>
              </a:buClr>
              <a:defRPr/>
            </a:pPr>
            <a:r>
              <a:rPr lang="en-US" sz="1800" dirty="0">
                <a:solidFill>
                  <a:sysClr val="windowText" lastClr="000000"/>
                </a:solidFill>
              </a:rPr>
              <a:t>Students should be aware that cell phones or other electronic devices are prohibited. Having these devices during testing (including if a student finishes testing but other students have not) or during a break </a:t>
            </a:r>
            <a:r>
              <a:rPr lang="en-US" sz="1800" b="1" dirty="0">
                <a:solidFill>
                  <a:sysClr val="windowText" lastClr="000000"/>
                </a:solidFill>
              </a:rPr>
              <a:t>may lead to the invalidation of not only that student’s test, but to the invalidation of others’ tests as well</a:t>
            </a:r>
            <a:r>
              <a:rPr lang="en-US" sz="1800" dirty="0">
                <a:solidFill>
                  <a:sysClr val="windowText" lastClr="000000"/>
                </a:solidFill>
              </a:rPr>
              <a:t>.</a:t>
            </a:r>
          </a:p>
        </p:txBody>
      </p:sp>
      <p:sp>
        <p:nvSpPr>
          <p:cNvPr id="4" name="Slide Number Placeholder 3">
            <a:extLst>
              <a:ext uri="{FF2B5EF4-FFF2-40B4-BE49-F238E27FC236}">
                <a16:creationId xmlns:a16="http://schemas.microsoft.com/office/drawing/2014/main" id="{5C8236A2-8738-4950-B551-EF8BA5BE00E5}"/>
              </a:ext>
            </a:extLst>
          </p:cNvPr>
          <p:cNvSpPr>
            <a:spLocks noGrp="1"/>
          </p:cNvSpPr>
          <p:nvPr>
            <p:ph type="sldNum" sz="quarter" idx="12"/>
          </p:nvPr>
        </p:nvSpPr>
        <p:spPr/>
        <p:txBody>
          <a:bodyPr/>
          <a:lstStyle/>
          <a:p>
            <a:fld id="{C479D5F6-EDCB-402A-AC08-4943A1820E8F}" type="slidenum">
              <a:rPr lang="en-US" smtClean="0"/>
              <a:pPr/>
              <a:t>124</a:t>
            </a:fld>
            <a:endParaRPr lang="en-US" dirty="0"/>
          </a:p>
        </p:txBody>
      </p:sp>
      <p:sp>
        <p:nvSpPr>
          <p:cNvPr id="6" name="TextBox 5"/>
          <p:cNvSpPr txBox="1"/>
          <p:nvPr/>
        </p:nvSpPr>
        <p:spPr>
          <a:xfrm>
            <a:off x="1462838" y="4609058"/>
            <a:ext cx="6212793" cy="92333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buClr>
                <a:sysClr val="windowText" lastClr="000000"/>
              </a:buClr>
              <a:defRPr/>
            </a:pPr>
            <a:r>
              <a:rPr lang="en-US" dirty="0">
                <a:solidFill>
                  <a:sysClr val="windowText" lastClr="000000"/>
                </a:solidFill>
              </a:rPr>
              <a:t>All individuals are strictly prohibited from taking photos or video of TestNav screens and paper test materials. Ensure all individuals in your district are aware of this critical instruction.</a:t>
            </a:r>
          </a:p>
        </p:txBody>
      </p:sp>
    </p:spTree>
    <p:extLst>
      <p:ext uri="{BB962C8B-B14F-4D97-AF65-F5344CB8AC3E}">
        <p14:creationId xmlns:p14="http://schemas.microsoft.com/office/powerpoint/2010/main" val="20019080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BC6-1BAE-4DE2-8BB8-AD926E422C90}"/>
              </a:ext>
            </a:extLst>
          </p:cNvPr>
          <p:cNvSpPr>
            <a:spLocks noGrp="1"/>
          </p:cNvSpPr>
          <p:nvPr>
            <p:ph type="title"/>
          </p:nvPr>
        </p:nvSpPr>
        <p:spPr/>
        <p:txBody>
          <a:bodyPr/>
          <a:lstStyle/>
          <a:p>
            <a:r>
              <a:rPr lang="en-US" dirty="0"/>
              <a:t>Receiving Test Materials</a:t>
            </a:r>
          </a:p>
        </p:txBody>
      </p:sp>
      <p:sp>
        <p:nvSpPr>
          <p:cNvPr id="3" name="Content Placeholder 2">
            <a:extLst>
              <a:ext uri="{FF2B5EF4-FFF2-40B4-BE49-F238E27FC236}">
                <a16:creationId xmlns:a16="http://schemas.microsoft.com/office/drawing/2014/main" id="{D2854DAA-159E-4D95-948E-4CE082E88598}"/>
              </a:ext>
            </a:extLst>
          </p:cNvPr>
          <p:cNvSpPr>
            <a:spLocks noGrp="1"/>
          </p:cNvSpPr>
          <p:nvPr>
            <p:ph idx="1"/>
          </p:nvPr>
        </p:nvSpPr>
        <p:spPr>
          <a:xfrm>
            <a:off x="628650" y="801418"/>
            <a:ext cx="7886700" cy="5255164"/>
          </a:xfrm>
        </p:spPr>
        <p:txBody>
          <a:bodyPr>
            <a:normAutofit/>
          </a:bodyPr>
          <a:lstStyle/>
          <a:p>
            <a:pPr marL="0" indent="0">
              <a:lnSpc>
                <a:spcPct val="100000"/>
              </a:lnSpc>
              <a:spcBef>
                <a:spcPts val="200"/>
              </a:spcBef>
              <a:spcAft>
                <a:spcPts val="200"/>
              </a:spcAft>
              <a:buClr>
                <a:sysClr val="windowText" lastClr="000000"/>
              </a:buClr>
              <a:buSzPct val="100000"/>
              <a:buNone/>
              <a:defRPr/>
            </a:pPr>
            <a:r>
              <a:rPr lang="en-US" sz="2200" dirty="0">
                <a:solidFill>
                  <a:sysClr val="windowText" lastClr="000000"/>
                </a:solidFill>
              </a:rPr>
              <a:t>Initial shipments of materials will arrive in a single distribution </a:t>
            </a:r>
            <a:br>
              <a:rPr lang="en-US" sz="2200" dirty="0">
                <a:solidFill>
                  <a:sysClr val="windowText" lastClr="000000"/>
                </a:solidFill>
              </a:rPr>
            </a:br>
            <a:r>
              <a:rPr lang="en-US" sz="2200" dirty="0">
                <a:solidFill>
                  <a:sysClr val="windowText" lastClr="000000"/>
                </a:solidFill>
              </a:rPr>
              <a:t>(no longer separate Wave 1 and Wave 2 material shipments)</a:t>
            </a:r>
          </a:p>
          <a:p>
            <a:pPr marL="628650" lvl="1" indent="-342900">
              <a:lnSpc>
                <a:spcPct val="100000"/>
              </a:lnSpc>
              <a:spcBef>
                <a:spcPts val="200"/>
              </a:spcBef>
              <a:spcAft>
                <a:spcPts val="200"/>
              </a:spcAft>
              <a:buClr>
                <a:sysClr val="windowText" lastClr="000000"/>
              </a:buClr>
              <a:buSzPct val="100000"/>
              <a:defRPr/>
            </a:pPr>
            <a:r>
              <a:rPr lang="en-US" sz="1800" dirty="0">
                <a:solidFill>
                  <a:sysClr val="windowText" lastClr="000000"/>
                </a:solidFill>
              </a:rPr>
              <a:t>Materials are packaged by school and shipped to the district</a:t>
            </a:r>
          </a:p>
          <a:p>
            <a:pPr marL="108585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Reminder: CMAS Secure Return Envelopes will not be sent in initial shipments. Districts that would like to use these envelopes may place an additional order for envelopes.</a:t>
            </a:r>
          </a:p>
          <a:p>
            <a:pPr marL="628650" lvl="1" indent="-342900">
              <a:lnSpc>
                <a:spcPct val="100000"/>
              </a:lnSpc>
              <a:spcBef>
                <a:spcPts val="200"/>
              </a:spcBef>
              <a:spcAft>
                <a:spcPts val="200"/>
              </a:spcAft>
              <a:buClr>
                <a:sysClr val="windowText" lastClr="000000"/>
              </a:buClr>
              <a:buSzPct val="100000"/>
              <a:defRPr/>
            </a:pPr>
            <a:r>
              <a:rPr lang="en-US" sz="1800" dirty="0">
                <a:solidFill>
                  <a:prstClr val="black"/>
                </a:solidFill>
              </a:rPr>
              <a:t>No overages are sent</a:t>
            </a:r>
          </a:p>
          <a:p>
            <a:endParaRPr lang="en-US" dirty="0"/>
          </a:p>
        </p:txBody>
      </p:sp>
      <p:sp>
        <p:nvSpPr>
          <p:cNvPr id="4" name="Slide Number Placeholder 3">
            <a:extLst>
              <a:ext uri="{FF2B5EF4-FFF2-40B4-BE49-F238E27FC236}">
                <a16:creationId xmlns:a16="http://schemas.microsoft.com/office/drawing/2014/main" id="{591277A5-AD1A-4BFA-A580-842C24AFC835}"/>
              </a:ext>
            </a:extLst>
          </p:cNvPr>
          <p:cNvSpPr>
            <a:spLocks noGrp="1"/>
          </p:cNvSpPr>
          <p:nvPr>
            <p:ph type="sldNum" sz="quarter" idx="12"/>
          </p:nvPr>
        </p:nvSpPr>
        <p:spPr/>
        <p:txBody>
          <a:bodyPr/>
          <a:lstStyle/>
          <a:p>
            <a:fld id="{C479D5F6-EDCB-402A-AC08-4943A1820E8F}" type="slidenum">
              <a:rPr lang="en-US" smtClean="0"/>
              <a:pPr/>
              <a:t>125</a:t>
            </a:fld>
            <a:endParaRPr lang="en-US" dirty="0"/>
          </a:p>
        </p:txBody>
      </p:sp>
      <p:sp>
        <p:nvSpPr>
          <p:cNvPr id="6" name="Action Button: Go Forward or Next 5">
            <a:hlinkClick r:id="rId3" highlightClick="1"/>
            <a:extLst>
              <a:ext uri="{FF2B5EF4-FFF2-40B4-BE49-F238E27FC236}">
                <a16:creationId xmlns:a16="http://schemas.microsoft.com/office/drawing/2014/main" id="{16B41C86-ACEE-4C03-A61F-35B7215025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8834343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92EA-6EE0-411B-A8A3-C3A28AA6BD74}"/>
              </a:ext>
            </a:extLst>
          </p:cNvPr>
          <p:cNvSpPr>
            <a:spLocks noGrp="1"/>
          </p:cNvSpPr>
          <p:nvPr>
            <p:ph type="title"/>
          </p:nvPr>
        </p:nvSpPr>
        <p:spPr/>
        <p:txBody>
          <a:bodyPr/>
          <a:lstStyle/>
          <a:p>
            <a:r>
              <a:rPr lang="en-US" dirty="0"/>
              <a:t>Contents of Shipments</a:t>
            </a:r>
          </a:p>
        </p:txBody>
      </p:sp>
      <p:sp>
        <p:nvSpPr>
          <p:cNvPr id="3" name="Content Placeholder 2">
            <a:extLst>
              <a:ext uri="{FF2B5EF4-FFF2-40B4-BE49-F238E27FC236}">
                <a16:creationId xmlns:a16="http://schemas.microsoft.com/office/drawing/2014/main" id="{E888D98D-19C0-4457-8530-0D3964FC7627}"/>
              </a:ext>
            </a:extLst>
          </p:cNvPr>
          <p:cNvSpPr>
            <a:spLocks noGrp="1"/>
          </p:cNvSpPr>
          <p:nvPr>
            <p:ph idx="1"/>
          </p:nvPr>
        </p:nvSpPr>
        <p:spPr>
          <a:xfrm>
            <a:off x="628650" y="848549"/>
            <a:ext cx="7886700" cy="5733406"/>
          </a:xfrm>
        </p:spPr>
        <p:txBody>
          <a:bodyPr>
            <a:normAutofit/>
          </a:bodyPr>
          <a:lstStyle/>
          <a:p>
            <a:pPr>
              <a:lnSpc>
                <a:spcPct val="100000"/>
              </a:lnSpc>
              <a:spcBef>
                <a:spcPts val="200"/>
              </a:spcBef>
              <a:spcAft>
                <a:spcPts val="200"/>
              </a:spcAft>
              <a:buClr>
                <a:sysClr val="windowText" lastClr="000000"/>
              </a:buClr>
              <a:defRPr/>
            </a:pPr>
            <a:r>
              <a:rPr lang="en-US" sz="2200" dirty="0">
                <a:solidFill>
                  <a:prstClr val="black"/>
                </a:solidFill>
              </a:rPr>
              <a:t>Assessment Coordinator Kits</a:t>
            </a:r>
          </a:p>
          <a:p>
            <a:pPr lvl="1">
              <a:lnSpc>
                <a:spcPct val="100000"/>
              </a:lnSpc>
              <a:spcBef>
                <a:spcPts val="200"/>
              </a:spcBef>
              <a:spcAft>
                <a:spcPts val="200"/>
              </a:spcAft>
              <a:buClr>
                <a:sysClr val="windowText" lastClr="000000"/>
              </a:buClr>
              <a:defRPr/>
            </a:pPr>
            <a:r>
              <a:rPr lang="en-US" dirty="0">
                <a:solidFill>
                  <a:prstClr val="black"/>
                </a:solidFill>
              </a:rPr>
              <a:t>Re-sealable plastic bag (holds all materials)</a:t>
            </a:r>
          </a:p>
          <a:p>
            <a:pPr lvl="1">
              <a:lnSpc>
                <a:spcPct val="100000"/>
              </a:lnSpc>
              <a:spcBef>
                <a:spcPts val="200"/>
              </a:spcBef>
              <a:spcAft>
                <a:spcPts val="200"/>
              </a:spcAft>
              <a:buClr>
                <a:sysClr val="windowText" lastClr="000000"/>
              </a:buClr>
              <a:defRPr/>
            </a:pPr>
            <a:r>
              <a:rPr lang="en-US" dirty="0">
                <a:solidFill>
                  <a:prstClr val="black"/>
                </a:solidFill>
              </a:rPr>
              <a:t>Paper bands</a:t>
            </a:r>
          </a:p>
          <a:p>
            <a:pPr lvl="1">
              <a:lnSpc>
                <a:spcPct val="100000"/>
              </a:lnSpc>
              <a:spcBef>
                <a:spcPts val="200"/>
              </a:spcBef>
              <a:spcAft>
                <a:spcPts val="200"/>
              </a:spcAft>
              <a:buClr>
                <a:sysClr val="windowText" lastClr="000000"/>
              </a:buClr>
              <a:defRPr/>
            </a:pPr>
            <a:r>
              <a:rPr lang="en-US" dirty="0">
                <a:solidFill>
                  <a:prstClr val="black"/>
                </a:solidFill>
              </a:rPr>
              <a:t>Pearson </a:t>
            </a:r>
            <a:r>
              <a:rPr lang="en-US" b="1" dirty="0">
                <a:solidFill>
                  <a:sysClr val="windowText" lastClr="000000"/>
                </a:solidFill>
                <a:highlight>
                  <a:srgbClr val="FFD100"/>
                </a:highlight>
              </a:rPr>
              <a:t>orange </a:t>
            </a:r>
            <a:r>
              <a:rPr lang="en-US" b="1" dirty="0" err="1">
                <a:solidFill>
                  <a:sysClr val="windowText" lastClr="000000"/>
                </a:solidFill>
                <a:highlight>
                  <a:srgbClr val="FFD100"/>
                </a:highlight>
              </a:rPr>
              <a:t>scorable</a:t>
            </a:r>
            <a:r>
              <a:rPr lang="en-US" dirty="0">
                <a:solidFill>
                  <a:sysClr val="windowText" lastClr="000000"/>
                </a:solidFill>
              </a:rPr>
              <a:t> and </a:t>
            </a:r>
            <a:r>
              <a:rPr lang="en-US" b="1" dirty="0">
                <a:solidFill>
                  <a:schemeClr val="bg1"/>
                </a:solidFill>
                <a:highlight>
                  <a:srgbClr val="207AC6"/>
                </a:highlight>
              </a:rPr>
              <a:t>blue nonscorable</a:t>
            </a:r>
            <a:r>
              <a:rPr lang="en-US" dirty="0">
                <a:solidFill>
                  <a:prstClr val="black"/>
                </a:solidFill>
              </a:rPr>
              <a:t> shipping return labels</a:t>
            </a:r>
          </a:p>
          <a:p>
            <a:pPr lvl="1">
              <a:lnSpc>
                <a:spcPct val="100000"/>
              </a:lnSpc>
              <a:spcBef>
                <a:spcPts val="200"/>
              </a:spcBef>
              <a:spcAft>
                <a:spcPts val="200"/>
              </a:spcAft>
              <a:buClr>
                <a:sysClr val="windowText" lastClr="000000"/>
              </a:buClr>
              <a:defRPr/>
            </a:pPr>
            <a:r>
              <a:rPr lang="en-US" dirty="0">
                <a:solidFill>
                  <a:prstClr val="black"/>
                </a:solidFill>
              </a:rPr>
              <a:t>UPS return labels for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materials</a:t>
            </a:r>
          </a:p>
          <a:p>
            <a:pPr>
              <a:lnSpc>
                <a:spcPct val="100000"/>
              </a:lnSpc>
              <a:spcBef>
                <a:spcPts val="200"/>
              </a:spcBef>
              <a:spcAft>
                <a:spcPts val="200"/>
              </a:spcAft>
              <a:buClr>
                <a:sysClr val="windowText" lastClr="000000"/>
              </a:buClr>
              <a:defRPr/>
            </a:pPr>
            <a:r>
              <a:rPr lang="en-US" sz="2200" dirty="0">
                <a:solidFill>
                  <a:prstClr val="black"/>
                </a:solidFill>
              </a:rPr>
              <a:t>Test Administrator Manuals </a:t>
            </a:r>
          </a:p>
          <a:p>
            <a:pPr>
              <a:lnSpc>
                <a:spcPct val="100000"/>
              </a:lnSpc>
              <a:spcBef>
                <a:spcPts val="200"/>
              </a:spcBef>
              <a:spcAft>
                <a:spcPts val="200"/>
              </a:spcAft>
              <a:buClr>
                <a:sysClr val="windowText" lastClr="000000"/>
              </a:buClr>
              <a:defRPr/>
            </a:pPr>
            <a:r>
              <a:rPr lang="en-US" sz="2200" dirty="0">
                <a:solidFill>
                  <a:prstClr val="black"/>
                </a:solidFill>
              </a:rPr>
              <a:t>Packing list and chain of custody form </a:t>
            </a:r>
          </a:p>
          <a:p>
            <a:pPr>
              <a:lnSpc>
                <a:spcPct val="100000"/>
              </a:lnSpc>
              <a:spcBef>
                <a:spcPts val="200"/>
              </a:spcBef>
              <a:spcAft>
                <a:spcPts val="200"/>
              </a:spcAft>
              <a:buClr>
                <a:sysClr val="windowText" lastClr="000000"/>
              </a:buClr>
              <a:defRPr/>
            </a:pPr>
            <a:r>
              <a:rPr lang="en-US" sz="2200" dirty="0">
                <a:solidFill>
                  <a:prstClr val="black"/>
                </a:solidFill>
              </a:rPr>
              <a:t>Student test materials (if indicated by January 26 in PAnext)</a:t>
            </a:r>
          </a:p>
          <a:p>
            <a:pPr lvl="1">
              <a:lnSpc>
                <a:spcPct val="100000"/>
              </a:lnSpc>
              <a:spcBef>
                <a:spcPts val="200"/>
              </a:spcBef>
              <a:spcAft>
                <a:spcPts val="200"/>
              </a:spcAft>
              <a:buClr>
                <a:sysClr val="windowText" lastClr="000000"/>
              </a:buClr>
              <a:defRPr/>
            </a:pPr>
            <a:r>
              <a:rPr lang="en-US" dirty="0">
                <a:solidFill>
                  <a:prstClr val="black"/>
                </a:solidFill>
              </a:rPr>
              <a:t>Test books</a:t>
            </a:r>
            <a:endParaRPr lang="en-US" strike="sngStrike" dirty="0">
              <a:solidFill>
                <a:prstClr val="black"/>
              </a:solidFill>
            </a:endParaRPr>
          </a:p>
          <a:p>
            <a:pPr lvl="2">
              <a:lnSpc>
                <a:spcPct val="100000"/>
              </a:lnSpc>
              <a:spcBef>
                <a:spcPts val="200"/>
              </a:spcBef>
              <a:spcAft>
                <a:spcPts val="200"/>
              </a:spcAft>
              <a:buClr>
                <a:sysClr val="windowText" lastClr="000000"/>
              </a:buClr>
              <a:defRPr/>
            </a:pPr>
            <a:r>
              <a:rPr lang="en-US" dirty="0">
                <a:solidFill>
                  <a:prstClr val="black"/>
                </a:solidFill>
              </a:rPr>
              <a:t>Math kits reference sheets, rulers, and protractors, if applicable</a:t>
            </a:r>
          </a:p>
          <a:p>
            <a:pPr lvl="2">
              <a:lnSpc>
                <a:spcPct val="100000"/>
              </a:lnSpc>
              <a:spcBef>
                <a:spcPts val="200"/>
              </a:spcBef>
              <a:spcAft>
                <a:spcPts val="200"/>
              </a:spcAft>
              <a:buClr>
                <a:sysClr val="windowText" lastClr="000000"/>
              </a:buClr>
              <a:defRPr/>
            </a:pPr>
            <a:r>
              <a:rPr lang="en-US" dirty="0">
                <a:solidFill>
                  <a:prstClr val="black"/>
                </a:solidFill>
              </a:rPr>
              <a:t>Grade 11 science kits include periodic tables</a:t>
            </a:r>
          </a:p>
          <a:p>
            <a:pPr lvl="1">
              <a:lnSpc>
                <a:spcPct val="100000"/>
              </a:lnSpc>
              <a:spcBef>
                <a:spcPts val="200"/>
              </a:spcBef>
              <a:spcAft>
                <a:spcPts val="200"/>
              </a:spcAft>
              <a:buClr>
                <a:sysClr val="windowText" lastClr="000000"/>
              </a:buClr>
              <a:defRPr/>
            </a:pPr>
            <a:r>
              <a:rPr lang="en-US" dirty="0">
                <a:solidFill>
                  <a:prstClr val="black"/>
                </a:solidFill>
              </a:rPr>
              <a:t>Accommodated test books: large print, braille, Spanish including CSLA</a:t>
            </a:r>
          </a:p>
          <a:p>
            <a:pPr lvl="1">
              <a:lnSpc>
                <a:spcPct val="100000"/>
              </a:lnSpc>
              <a:spcBef>
                <a:spcPts val="200"/>
              </a:spcBef>
              <a:spcAft>
                <a:spcPts val="200"/>
              </a:spcAft>
              <a:buClr>
                <a:sysClr val="windowText" lastClr="000000"/>
              </a:buClr>
              <a:defRPr/>
            </a:pPr>
            <a:r>
              <a:rPr lang="en-US" dirty="0">
                <a:solidFill>
                  <a:prstClr val="black"/>
                </a:solidFill>
              </a:rPr>
              <a:t>Auditory/signer scripts</a:t>
            </a:r>
          </a:p>
          <a:p>
            <a:pPr lvl="1">
              <a:lnSpc>
                <a:spcPct val="100000"/>
              </a:lnSpc>
              <a:spcBef>
                <a:spcPts val="200"/>
              </a:spcBef>
              <a:spcAft>
                <a:spcPts val="200"/>
              </a:spcAft>
              <a:buClr>
                <a:sysClr val="windowText" lastClr="000000"/>
              </a:buClr>
              <a:defRPr/>
            </a:pPr>
            <a:r>
              <a:rPr lang="en-US" dirty="0">
                <a:solidFill>
                  <a:prstClr val="black"/>
                </a:solidFill>
              </a:rPr>
              <a:t>Student ID labels and rosters (with corresponding student materials)</a:t>
            </a:r>
          </a:p>
          <a:p>
            <a:endParaRPr lang="en-US" dirty="0"/>
          </a:p>
        </p:txBody>
      </p:sp>
      <p:sp>
        <p:nvSpPr>
          <p:cNvPr id="4" name="Slide Number Placeholder 3">
            <a:extLst>
              <a:ext uri="{FF2B5EF4-FFF2-40B4-BE49-F238E27FC236}">
                <a16:creationId xmlns:a16="http://schemas.microsoft.com/office/drawing/2014/main" id="{54C32217-7B04-48D1-875F-7BCC3F2A0812}"/>
              </a:ext>
            </a:extLst>
          </p:cNvPr>
          <p:cNvSpPr>
            <a:spLocks noGrp="1"/>
          </p:cNvSpPr>
          <p:nvPr>
            <p:ph type="sldNum" sz="quarter" idx="12"/>
          </p:nvPr>
        </p:nvSpPr>
        <p:spPr/>
        <p:txBody>
          <a:bodyPr/>
          <a:lstStyle/>
          <a:p>
            <a:fld id="{C479D5F6-EDCB-402A-AC08-4943A1820E8F}" type="slidenum">
              <a:rPr lang="en-US" smtClean="0"/>
              <a:pPr/>
              <a:t>126</a:t>
            </a:fld>
            <a:endParaRPr lang="en-US" dirty="0"/>
          </a:p>
        </p:txBody>
      </p:sp>
      <p:sp>
        <p:nvSpPr>
          <p:cNvPr id="7" name="Rectangular Callout 6"/>
          <p:cNvSpPr/>
          <p:nvPr/>
        </p:nvSpPr>
        <p:spPr>
          <a:xfrm>
            <a:off x="6511895" y="222533"/>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Labels are used to return all secure materials. DACs may want to take labels out of the school kits.</a:t>
            </a:r>
          </a:p>
        </p:txBody>
      </p:sp>
    </p:spTree>
    <p:extLst>
      <p:ext uri="{BB962C8B-B14F-4D97-AF65-F5344CB8AC3E}">
        <p14:creationId xmlns:p14="http://schemas.microsoft.com/office/powerpoint/2010/main" val="3710530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341E-3CE8-4040-8DF0-DFED9BAFE9CB}"/>
              </a:ext>
            </a:extLst>
          </p:cNvPr>
          <p:cNvSpPr>
            <a:spLocks noGrp="1"/>
          </p:cNvSpPr>
          <p:nvPr>
            <p:ph type="title"/>
          </p:nvPr>
        </p:nvSpPr>
        <p:spPr/>
        <p:txBody>
          <a:bodyPr/>
          <a:lstStyle/>
          <a:p>
            <a:r>
              <a:rPr lang="en-US" dirty="0"/>
              <a:t>DAC – Receipt of Test Materials</a:t>
            </a:r>
          </a:p>
        </p:txBody>
      </p:sp>
      <p:sp>
        <p:nvSpPr>
          <p:cNvPr id="3" name="Content Placeholder 2">
            <a:extLst>
              <a:ext uri="{FF2B5EF4-FFF2-40B4-BE49-F238E27FC236}">
                <a16:creationId xmlns:a16="http://schemas.microsoft.com/office/drawing/2014/main" id="{3E475F4C-D125-4027-86A9-D7147E740F44}"/>
              </a:ext>
            </a:extLst>
          </p:cNvPr>
          <p:cNvSpPr>
            <a:spLocks noGrp="1"/>
          </p:cNvSpPr>
          <p:nvPr>
            <p:ph idx="1"/>
          </p:nvPr>
        </p:nvSpPr>
        <p:spPr/>
        <p:txBody>
          <a:bodyPr>
            <a:normAutofit/>
          </a:bodyPr>
          <a:lstStyle/>
          <a:p>
            <a:pPr marL="0" indent="0" eaLnBrk="0" fontAlgn="base" hangingPunct="0">
              <a:spcAft>
                <a:spcPct val="0"/>
              </a:spcAft>
              <a:buNone/>
            </a:pPr>
            <a:r>
              <a:rPr lang="en-US" b="1" dirty="0">
                <a:solidFill>
                  <a:prstClr val="black"/>
                </a:solidFill>
                <a:ea typeface="ＭＳ Ｐゴシック" pitchFamily="34" charset="-128"/>
              </a:rPr>
              <a:t>Upon Receipt of Test Materials, DACs: </a:t>
            </a:r>
          </a:p>
          <a:p>
            <a:pPr eaLnBrk="0" fontAlgn="base" hangingPunct="0">
              <a:spcAft>
                <a:spcPct val="0"/>
              </a:spcAft>
            </a:pPr>
            <a:endParaRPr lang="en-US" sz="1200" b="1" dirty="0">
              <a:solidFill>
                <a:prstClr val="black"/>
              </a:solidFill>
              <a:ea typeface="ＭＳ Ｐゴシック" pitchFamily="34" charset="-128"/>
            </a:endParaRP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Remove packing list, chain of custody form, and DAC Kit from Box 1</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Inventory materials immediately to verify all were received and that there is an adequate number for administration</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Official DAC may order additional material, if necessary</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Keep all test materials in a centrally </a:t>
            </a:r>
            <a:r>
              <a:rPr lang="en-US" sz="2000" b="1" dirty="0">
                <a:solidFill>
                  <a:prstClr val="black"/>
                </a:solidFill>
                <a:ea typeface="ＭＳ Ｐゴシック" pitchFamily="34" charset="-128"/>
              </a:rPr>
              <a:t>locked</a:t>
            </a:r>
            <a:r>
              <a:rPr lang="en-US" sz="2000" dirty="0">
                <a:solidFill>
                  <a:prstClr val="black"/>
                </a:solidFill>
                <a:ea typeface="ＭＳ Ｐゴシック" pitchFamily="34" charset="-128"/>
              </a:rPr>
              <a:t> storage area with limited access until distributing to schools</a:t>
            </a:r>
          </a:p>
          <a:p>
            <a:pPr marL="1085850" lvl="1" indent="-342900" fontAlgn="base">
              <a:lnSpc>
                <a:spcPct val="100000"/>
              </a:lnSpc>
              <a:spcAft>
                <a:spcPts val="600"/>
              </a:spcAft>
              <a:buFont typeface="Wingdings" panose="05000000000000000000" pitchFamily="2" charset="2"/>
              <a:buChar char="q"/>
            </a:pPr>
            <a:r>
              <a:rPr lang="en-US" dirty="0">
                <a:solidFill>
                  <a:prstClr val="black"/>
                </a:solidFill>
                <a:ea typeface="ＭＳ Ｐゴシック" pitchFamily="34" charset="-128"/>
              </a:rPr>
              <a:t>Ensure chain of custody procedures are followed at all times</a:t>
            </a:r>
          </a:p>
          <a:p>
            <a:pPr marL="342900" indent="-342900" fontAlgn="base">
              <a:lnSpc>
                <a:spcPct val="100000"/>
              </a:lnSpc>
              <a:spcAft>
                <a:spcPts val="600"/>
              </a:spcAft>
              <a:buFont typeface="Wingdings" panose="05000000000000000000" pitchFamily="2" charset="2"/>
              <a:buChar char="q"/>
            </a:pPr>
            <a:r>
              <a:rPr lang="en-US" sz="2000" dirty="0">
                <a:solidFill>
                  <a:srgbClr val="000000"/>
                </a:solidFill>
              </a:rPr>
              <a:t>Deliver materials to schools </a:t>
            </a:r>
            <a:r>
              <a:rPr lang="en-US" sz="2000" b="1" dirty="0">
                <a:solidFill>
                  <a:srgbClr val="000000"/>
                </a:solidFill>
              </a:rPr>
              <a:t>no more than one week </a:t>
            </a:r>
            <a:r>
              <a:rPr lang="en-US" sz="2000" dirty="0">
                <a:solidFill>
                  <a:srgbClr val="000000"/>
                </a:solidFill>
              </a:rPr>
              <a:t>in advance of school testing window</a:t>
            </a:r>
          </a:p>
          <a:p>
            <a:pPr marL="0" indent="0">
              <a:buNone/>
            </a:pPr>
            <a:endParaRPr lang="en-US" dirty="0"/>
          </a:p>
        </p:txBody>
      </p:sp>
      <p:sp>
        <p:nvSpPr>
          <p:cNvPr id="4" name="Slide Number Placeholder 3">
            <a:extLst>
              <a:ext uri="{FF2B5EF4-FFF2-40B4-BE49-F238E27FC236}">
                <a16:creationId xmlns:a16="http://schemas.microsoft.com/office/drawing/2014/main" id="{435D6ECD-D6AF-467C-83A5-F262188B8883}"/>
              </a:ext>
            </a:extLst>
          </p:cNvPr>
          <p:cNvSpPr>
            <a:spLocks noGrp="1"/>
          </p:cNvSpPr>
          <p:nvPr>
            <p:ph type="sldNum" sz="quarter" idx="12"/>
          </p:nvPr>
        </p:nvSpPr>
        <p:spPr/>
        <p:txBody>
          <a:bodyPr/>
          <a:lstStyle/>
          <a:p>
            <a:fld id="{C479D5F6-EDCB-402A-AC08-4943A1820E8F}" type="slidenum">
              <a:rPr lang="en-US" smtClean="0"/>
              <a:pPr/>
              <a:t>127</a:t>
            </a:fld>
            <a:endParaRPr lang="en-US" dirty="0"/>
          </a:p>
        </p:txBody>
      </p:sp>
    </p:spTree>
    <p:extLst>
      <p:ext uri="{BB962C8B-B14F-4D97-AF65-F5344CB8AC3E}">
        <p14:creationId xmlns:p14="http://schemas.microsoft.com/office/powerpoint/2010/main" val="14636180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18C3-8723-4C8A-98F2-3A932C74243A}"/>
              </a:ext>
            </a:extLst>
          </p:cNvPr>
          <p:cNvSpPr>
            <a:spLocks noGrp="1"/>
          </p:cNvSpPr>
          <p:nvPr>
            <p:ph type="title"/>
          </p:nvPr>
        </p:nvSpPr>
        <p:spPr/>
        <p:txBody>
          <a:bodyPr/>
          <a:lstStyle/>
          <a:p>
            <a:r>
              <a:rPr lang="en-US" dirty="0"/>
              <a:t>SAC – Receive Materials &amp; Chain of Custody</a:t>
            </a:r>
          </a:p>
        </p:txBody>
      </p:sp>
      <p:sp>
        <p:nvSpPr>
          <p:cNvPr id="3" name="Content Placeholder 2">
            <a:extLst>
              <a:ext uri="{FF2B5EF4-FFF2-40B4-BE49-F238E27FC236}">
                <a16:creationId xmlns:a16="http://schemas.microsoft.com/office/drawing/2014/main" id="{67A72F8F-9987-4364-92EC-FADBA4F537A9}"/>
              </a:ext>
            </a:extLst>
          </p:cNvPr>
          <p:cNvSpPr>
            <a:spLocks noGrp="1"/>
          </p:cNvSpPr>
          <p:nvPr>
            <p:ph idx="1"/>
          </p:nvPr>
        </p:nvSpPr>
        <p:spPr>
          <a:xfrm>
            <a:off x="628650" y="848550"/>
            <a:ext cx="8012430" cy="5255164"/>
          </a:xfrm>
        </p:spPr>
        <p:txBody>
          <a:bodyPr>
            <a:normAutofit/>
          </a:bodyPr>
          <a:lstStyle/>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Receive materials from DAC </a:t>
            </a:r>
            <a:r>
              <a:rPr lang="en-US" sz="1800" b="1" dirty="0">
                <a:solidFill>
                  <a:srgbClr val="000000"/>
                </a:solidFill>
              </a:rPr>
              <a:t>no more than one week </a:t>
            </a:r>
            <a:r>
              <a:rPr lang="en-US" sz="1800" dirty="0">
                <a:solidFill>
                  <a:srgbClr val="000000"/>
                </a:solidFill>
              </a:rPr>
              <a:t>in advance of school testing window</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Document any movement of secure materials before, during, and after testing</a:t>
            </a:r>
          </a:p>
          <a:p>
            <a:pPr marL="344488" indent="-344488">
              <a:lnSpc>
                <a:spcPct val="100000"/>
              </a:lnSpc>
              <a:buClr>
                <a:sysClr val="windowText" lastClr="000000"/>
              </a:buClr>
              <a:buFont typeface="Wingdings" panose="05000000000000000000" pitchFamily="2" charset="2"/>
              <a:buChar char="q"/>
              <a:defRPr/>
            </a:pPr>
            <a:r>
              <a:rPr lang="en-US" sz="1800" dirty="0">
                <a:solidFill>
                  <a:sysClr val="windowText" lastClr="000000"/>
                </a:solidFill>
              </a:rPr>
              <a:t>Schools inventory materials using the provided</a:t>
            </a:r>
            <a:r>
              <a:rPr lang="en-US" sz="1800" dirty="0">
                <a:solidFill>
                  <a:srgbClr val="9BBB59">
                    <a:lumMod val="75000"/>
                  </a:srgbClr>
                </a:solidFill>
              </a:rPr>
              <a:t> </a:t>
            </a:r>
            <a:r>
              <a:rPr lang="en-US" sz="1800" dirty="0">
                <a:solidFill>
                  <a:prstClr val="black"/>
                </a:solidFill>
              </a:rPr>
              <a:t>security checklist</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Deliver test materials to Test Administrators only on the day of testing </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Must use a chain of custody process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Distribute </a:t>
            </a:r>
            <a:r>
              <a:rPr lang="en-US" sz="1800" b="1" u="sng" dirty="0">
                <a:solidFill>
                  <a:srgbClr val="000000"/>
                </a:solidFill>
              </a:rPr>
              <a:t>only</a:t>
            </a:r>
            <a:r>
              <a:rPr lang="en-US" sz="1800" dirty="0">
                <a:solidFill>
                  <a:srgbClr val="000000"/>
                </a:solidFill>
              </a:rPr>
              <a:t> the content area being assessed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close to testing time as possible</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Store materials in a designated secure location</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soon as possible after the unit is complete</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Materials must not be stored in classrooms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Return secure materials to DAC after testing is completed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auditory/signed presentation scripts</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CoAlt test kits and the CoAlt envelope containing task manipulatives</a:t>
            </a:r>
          </a:p>
          <a:p>
            <a:endParaRPr lang="en-US" dirty="0"/>
          </a:p>
        </p:txBody>
      </p:sp>
      <p:sp>
        <p:nvSpPr>
          <p:cNvPr id="4" name="Slide Number Placeholder 3">
            <a:extLst>
              <a:ext uri="{FF2B5EF4-FFF2-40B4-BE49-F238E27FC236}">
                <a16:creationId xmlns:a16="http://schemas.microsoft.com/office/drawing/2014/main" id="{0C596F78-7A51-46EA-8974-1FAA73BE0E6D}"/>
              </a:ext>
            </a:extLst>
          </p:cNvPr>
          <p:cNvSpPr>
            <a:spLocks noGrp="1"/>
          </p:cNvSpPr>
          <p:nvPr>
            <p:ph type="sldNum" sz="quarter" idx="12"/>
          </p:nvPr>
        </p:nvSpPr>
        <p:spPr/>
        <p:txBody>
          <a:bodyPr/>
          <a:lstStyle/>
          <a:p>
            <a:fld id="{C479D5F6-EDCB-402A-AC08-4943A1820E8F}" type="slidenum">
              <a:rPr lang="en-US" smtClean="0"/>
              <a:pPr/>
              <a:t>128</a:t>
            </a:fld>
            <a:endParaRPr lang="en-US" dirty="0"/>
          </a:p>
        </p:txBody>
      </p:sp>
    </p:spTree>
    <p:extLst>
      <p:ext uri="{BB962C8B-B14F-4D97-AF65-F5344CB8AC3E}">
        <p14:creationId xmlns:p14="http://schemas.microsoft.com/office/powerpoint/2010/main" val="24261039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76B8-2676-49A2-9226-40265A69BCF4}"/>
              </a:ext>
            </a:extLst>
          </p:cNvPr>
          <p:cNvSpPr>
            <a:spLocks noGrp="1"/>
          </p:cNvSpPr>
          <p:nvPr>
            <p:ph type="title"/>
          </p:nvPr>
        </p:nvSpPr>
        <p:spPr/>
        <p:txBody>
          <a:bodyPr/>
          <a:lstStyle/>
          <a:p>
            <a:r>
              <a:rPr lang="en-US" dirty="0"/>
              <a:t>Chain of Custody Form</a:t>
            </a:r>
          </a:p>
        </p:txBody>
      </p:sp>
      <p:sp>
        <p:nvSpPr>
          <p:cNvPr id="3" name="Content Placeholder 2">
            <a:extLst>
              <a:ext uri="{FF2B5EF4-FFF2-40B4-BE49-F238E27FC236}">
                <a16:creationId xmlns:a16="http://schemas.microsoft.com/office/drawing/2014/main" id="{D130E983-CC01-488F-BB41-E0D48216102B}"/>
              </a:ext>
            </a:extLst>
          </p:cNvPr>
          <p:cNvSpPr>
            <a:spLocks noGrp="1"/>
          </p:cNvSpPr>
          <p:nvPr>
            <p:ph idx="1"/>
          </p:nvPr>
        </p:nvSpPr>
        <p:spPr/>
        <p:txBody>
          <a:bodyPr/>
          <a:lstStyle/>
          <a:p>
            <a:pPr marL="342900" indent="-342900">
              <a:lnSpc>
                <a:spcPct val="100000"/>
              </a:lnSpc>
              <a:spcBef>
                <a:spcPts val="200"/>
              </a:spcBef>
              <a:spcAft>
                <a:spcPts val="200"/>
              </a:spcAft>
              <a:buClr>
                <a:prstClr val="black"/>
              </a:buClr>
              <a:buSzPct val="100000"/>
              <a:defRPr/>
            </a:pPr>
            <a:r>
              <a:rPr lang="en-US" sz="2200" dirty="0">
                <a:solidFill>
                  <a:prstClr val="black"/>
                </a:solidFill>
              </a:rPr>
              <a:t>Districts may use the forms that are shipped with the materials or create their own to track all secure materials</a:t>
            </a:r>
          </a:p>
          <a:p>
            <a:pPr marL="342900" indent="-342900">
              <a:lnSpc>
                <a:spcPct val="100000"/>
              </a:lnSpc>
              <a:spcBef>
                <a:spcPts val="200"/>
              </a:spcBef>
              <a:spcAft>
                <a:spcPts val="200"/>
              </a:spcAft>
              <a:buClr>
                <a:prstClr val="black"/>
              </a:buClr>
              <a:buSzPct val="100000"/>
              <a:defRPr/>
            </a:pPr>
            <a:r>
              <a:rPr lang="en-US" sz="2200" dirty="0">
                <a:solidFill>
                  <a:prstClr val="black"/>
                </a:solidFill>
              </a:rPr>
              <a:t>If creating a district/school chain of custody form, for each day of testing the form must include:</a:t>
            </a:r>
          </a:p>
          <a:p>
            <a:pPr marL="790575" lvl="1" indent="-342900">
              <a:lnSpc>
                <a:spcPct val="100000"/>
              </a:lnSpc>
              <a:spcBef>
                <a:spcPts val="200"/>
              </a:spcBef>
              <a:spcAft>
                <a:spcPts val="200"/>
              </a:spcAft>
              <a:buClr>
                <a:prstClr val="black"/>
              </a:buClr>
              <a:buSzPct val="100000"/>
              <a:defRPr/>
            </a:pPr>
            <a:r>
              <a:rPr lang="en-US" dirty="0">
                <a:solidFill>
                  <a:prstClr val="black"/>
                </a:solidFill>
              </a:rPr>
              <a:t>Security barcode/number</a:t>
            </a:r>
          </a:p>
          <a:p>
            <a:pPr marL="790575" lvl="1" indent="-342900">
              <a:lnSpc>
                <a:spcPct val="100000"/>
              </a:lnSpc>
              <a:spcBef>
                <a:spcPts val="200"/>
              </a:spcBef>
              <a:spcAft>
                <a:spcPts val="200"/>
              </a:spcAft>
              <a:buClr>
                <a:prstClr val="black"/>
              </a:buClr>
              <a:buSzPct val="100000"/>
              <a:defRPr/>
            </a:pPr>
            <a:r>
              <a:rPr lang="en-US" dirty="0">
                <a:solidFill>
                  <a:prstClr val="black"/>
                </a:solidFill>
              </a:rPr>
              <a:t>Test Administrator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checked out</a:t>
            </a:r>
          </a:p>
          <a:p>
            <a:pPr marL="790575" lvl="1" indent="-342900">
              <a:lnSpc>
                <a:spcPct val="100000"/>
              </a:lnSpc>
              <a:spcBef>
                <a:spcPts val="200"/>
              </a:spcBef>
              <a:spcAft>
                <a:spcPts val="200"/>
              </a:spcAft>
              <a:buClr>
                <a:prstClr val="black"/>
              </a:buClr>
              <a:buSzPct val="100000"/>
              <a:defRPr/>
            </a:pPr>
            <a:r>
              <a:rPr lang="en-US" dirty="0">
                <a:solidFill>
                  <a:prstClr val="black"/>
                </a:solidFill>
              </a:rPr>
              <a:t>SAC (or designee)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returned</a:t>
            </a:r>
          </a:p>
          <a:p>
            <a:pPr marL="342900" indent="-342900">
              <a:lnSpc>
                <a:spcPct val="100000"/>
              </a:lnSpc>
              <a:spcBef>
                <a:spcPts val="200"/>
              </a:spcBef>
              <a:spcAft>
                <a:spcPts val="200"/>
              </a:spcAft>
              <a:buClr>
                <a:prstClr val="black"/>
              </a:buClr>
              <a:buSzPct val="100000"/>
              <a:defRPr/>
            </a:pPr>
            <a:r>
              <a:rPr lang="en-US" sz="2200" dirty="0">
                <a:solidFill>
                  <a:prstClr val="black"/>
                </a:solidFill>
              </a:rPr>
              <a:t>Chain of custody forms are kept on file for three years</a:t>
            </a:r>
          </a:p>
          <a:p>
            <a:pPr lvl="1" indent="-342900">
              <a:lnSpc>
                <a:spcPct val="100000"/>
              </a:lnSpc>
              <a:spcBef>
                <a:spcPts val="200"/>
              </a:spcBef>
              <a:spcAft>
                <a:spcPts val="200"/>
              </a:spcAft>
              <a:buClr>
                <a:prstClr val="black"/>
              </a:buClr>
              <a:buSzPct val="100000"/>
              <a:buFont typeface="Arial" charset="0"/>
              <a:buChar char="•"/>
              <a:defRPr/>
            </a:pPr>
            <a:r>
              <a:rPr lang="en-US" dirty="0">
                <a:solidFill>
                  <a:prstClr val="black"/>
                </a:solidFill>
              </a:rPr>
              <a:t>If materials are missing, these will be sent to CDE </a:t>
            </a:r>
          </a:p>
          <a:p>
            <a:endParaRPr lang="en-US" dirty="0"/>
          </a:p>
        </p:txBody>
      </p:sp>
      <p:sp>
        <p:nvSpPr>
          <p:cNvPr id="4" name="Slide Number Placeholder 3">
            <a:extLst>
              <a:ext uri="{FF2B5EF4-FFF2-40B4-BE49-F238E27FC236}">
                <a16:creationId xmlns:a16="http://schemas.microsoft.com/office/drawing/2014/main" id="{AA547D84-6FA9-4166-99BB-4AE411CB92FF}"/>
              </a:ext>
            </a:extLst>
          </p:cNvPr>
          <p:cNvSpPr>
            <a:spLocks noGrp="1"/>
          </p:cNvSpPr>
          <p:nvPr>
            <p:ph type="sldNum" sz="quarter" idx="12"/>
          </p:nvPr>
        </p:nvSpPr>
        <p:spPr/>
        <p:txBody>
          <a:bodyPr/>
          <a:lstStyle/>
          <a:p>
            <a:fld id="{C479D5F6-EDCB-402A-AC08-4943A1820E8F}" type="slidenum">
              <a:rPr lang="en-US" smtClean="0"/>
              <a:pPr/>
              <a:t>129</a:t>
            </a:fld>
            <a:endParaRPr lang="en-US" dirty="0"/>
          </a:p>
        </p:txBody>
      </p:sp>
    </p:spTree>
    <p:extLst>
      <p:ext uri="{BB962C8B-B14F-4D97-AF65-F5344CB8AC3E}">
        <p14:creationId xmlns:p14="http://schemas.microsoft.com/office/powerpoint/2010/main" val="116536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Information and Calendar §22-7-1013(7)(a)</a:t>
            </a:r>
          </a:p>
        </p:txBody>
      </p:sp>
      <p:sp>
        <p:nvSpPr>
          <p:cNvPr id="5" name="Content Placeholder 4">
            <a:extLst>
              <a:ext uri="{FF2B5EF4-FFF2-40B4-BE49-F238E27FC236}">
                <a16:creationId xmlns:a16="http://schemas.microsoft.com/office/drawing/2014/main" id="{28B95097-F84E-4529-A81B-BEF54D0806A4}"/>
              </a:ext>
            </a:extLst>
          </p:cNvPr>
          <p:cNvSpPr>
            <a:spLocks noGrp="1"/>
          </p:cNvSpPr>
          <p:nvPr>
            <p:ph idx="1"/>
          </p:nvPr>
        </p:nvSpPr>
        <p:spPr>
          <a:xfrm>
            <a:off x="628650" y="731817"/>
            <a:ext cx="7886700" cy="5959421"/>
          </a:xfrm>
        </p:spPr>
        <p:txBody>
          <a:bodyPr>
            <a:noAutofit/>
          </a:bodyPr>
          <a:lstStyle/>
          <a:p>
            <a:pPr marL="342900" indent="-342900">
              <a:lnSpc>
                <a:spcPct val="100000"/>
              </a:lnSpc>
            </a:pPr>
            <a:r>
              <a:rPr lang="en-US" sz="1800" dirty="0"/>
              <a:t>LEP will annually distribute to parents and post on its website, as early in the school year as possible, written information regarding its assessments, including:</a:t>
            </a:r>
          </a:p>
          <a:p>
            <a:pPr marL="1028700" lvl="1" indent="-342900">
              <a:lnSpc>
                <a:spcPct val="100000"/>
              </a:lnSpc>
            </a:pPr>
            <a:r>
              <a:rPr lang="en-US" sz="1800" dirty="0"/>
              <a:t>The state and local assessments that the LEP will administer </a:t>
            </a:r>
          </a:p>
          <a:p>
            <a:pPr marL="1028700" lvl="1" indent="-342900">
              <a:lnSpc>
                <a:spcPct val="100000"/>
              </a:lnSpc>
            </a:pPr>
            <a:r>
              <a:rPr lang="en-US" sz="1800" dirty="0"/>
              <a:t>Identify whether it is required by federal law, required by state law or selected by the LEP</a:t>
            </a:r>
          </a:p>
          <a:p>
            <a:pPr marL="1028700" lvl="1" indent="-342900">
              <a:lnSpc>
                <a:spcPct val="100000"/>
              </a:lnSpc>
            </a:pPr>
            <a:r>
              <a:rPr lang="en-US" sz="1800" dirty="0"/>
              <a:t>Assessment calendar:</a:t>
            </a:r>
          </a:p>
          <a:p>
            <a:pPr marL="1485900" lvl="2" indent="-342900">
              <a:lnSpc>
                <a:spcPct val="100000"/>
              </a:lnSpc>
            </a:pPr>
            <a:r>
              <a:rPr lang="en-US" dirty="0"/>
              <a:t>Estimated hours of testing each testing day for specific classes/grades for each assessment</a:t>
            </a:r>
          </a:p>
          <a:p>
            <a:pPr marL="1485900" lvl="2" indent="-342900">
              <a:lnSpc>
                <a:spcPct val="100000"/>
              </a:lnSpc>
            </a:pPr>
            <a:r>
              <a:rPr lang="en-US" dirty="0"/>
              <a:t>Identify whether the assessment is required by state law, federal law or locally selected</a:t>
            </a:r>
          </a:p>
          <a:p>
            <a:pPr marL="1028700" lvl="1" indent="-342900">
              <a:lnSpc>
                <a:spcPct val="100000"/>
              </a:lnSpc>
            </a:pPr>
            <a:r>
              <a:rPr lang="en-US" sz="1800" dirty="0"/>
              <a:t>The purposes of the assessments</a:t>
            </a:r>
          </a:p>
          <a:p>
            <a:pPr marL="1028700" lvl="1" indent="-342900">
              <a:lnSpc>
                <a:spcPct val="100000"/>
              </a:lnSpc>
            </a:pPr>
            <a:r>
              <a:rPr lang="en-US" sz="1800" dirty="0"/>
              <a:t>The manner in which assessment results will be used</a:t>
            </a:r>
          </a:p>
          <a:p>
            <a:pPr indent="0">
              <a:lnSpc>
                <a:spcPct val="100000"/>
              </a:lnSpc>
              <a:buNone/>
            </a:pPr>
            <a:endParaRPr lang="en-US" sz="1800" dirty="0"/>
          </a:p>
          <a:p>
            <a:pPr indent="0">
              <a:lnSpc>
                <a:spcPct val="100000"/>
              </a:lnSpc>
              <a:buNone/>
            </a:pPr>
            <a:r>
              <a:rPr lang="en-US" sz="1800" b="1" dirty="0"/>
              <a:t>Quick Reference on Federal and State Required Assessments </a:t>
            </a:r>
            <a:r>
              <a:rPr lang="en-US" sz="1800" dirty="0"/>
              <a:t>(includes applicable statutes and purposes): </a:t>
            </a:r>
            <a:r>
              <a:rPr lang="en-US" sz="1800" dirty="0">
                <a:hlinkClick r:id="rId2"/>
              </a:rPr>
              <a:t>http://www.cde.state.co.us/communications/stateandfederalassessmentrequirements</a:t>
            </a:r>
            <a:r>
              <a:rPr lang="en-US" sz="1800" dirty="0"/>
              <a:t> </a:t>
            </a:r>
          </a:p>
        </p:txBody>
      </p:sp>
      <p:sp>
        <p:nvSpPr>
          <p:cNvPr id="3" name="Slide Number Placeholder 2"/>
          <p:cNvSpPr>
            <a:spLocks noGrp="1"/>
          </p:cNvSpPr>
          <p:nvPr>
            <p:ph type="sldNum" sz="quarter" idx="12"/>
          </p:nvPr>
        </p:nvSpPr>
        <p:spPr>
          <a:xfrm>
            <a:off x="223071" y="6427018"/>
            <a:ext cx="2057400" cy="365125"/>
          </a:xfrm>
        </p:spPr>
        <p:txBody>
          <a:bodyPr/>
          <a:lstStyle/>
          <a:p>
            <a:fld id="{C479D5F6-EDCB-402A-AC08-4943A1820E8F}" type="slidenum">
              <a:rPr lang="en-US" smtClean="0"/>
              <a:pPr/>
              <a:t>13</a:t>
            </a:fld>
            <a:endParaRPr lang="en-US" dirty="0"/>
          </a:p>
        </p:txBody>
      </p:sp>
      <p:sp>
        <p:nvSpPr>
          <p:cNvPr id="4" name="7-Point Star 4">
            <a:extLst>
              <a:ext uri="{FF2B5EF4-FFF2-40B4-BE49-F238E27FC236}">
                <a16:creationId xmlns:a16="http://schemas.microsoft.com/office/drawing/2014/main" id="{18A41DA8-94D8-0E96-743A-90217E4C3956}"/>
              </a:ext>
            </a:extLst>
          </p:cNvPr>
          <p:cNvSpPr/>
          <p:nvPr/>
        </p:nvSpPr>
        <p:spPr>
          <a:xfrm>
            <a:off x="7255380" y="392510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Helpful Resource</a:t>
            </a:r>
          </a:p>
        </p:txBody>
      </p:sp>
    </p:spTree>
    <p:extLst>
      <p:ext uri="{BB962C8B-B14F-4D97-AF65-F5344CB8AC3E}">
        <p14:creationId xmlns:p14="http://schemas.microsoft.com/office/powerpoint/2010/main" val="24256427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B2A9-9D86-4465-9E55-9D65C4B747FF}"/>
              </a:ext>
            </a:extLst>
          </p:cNvPr>
          <p:cNvSpPr>
            <a:spLocks noGrp="1"/>
          </p:cNvSpPr>
          <p:nvPr>
            <p:ph type="title"/>
          </p:nvPr>
        </p:nvSpPr>
        <p:spPr/>
        <p:txBody>
          <a:bodyPr/>
          <a:lstStyle/>
          <a:p>
            <a:r>
              <a:rPr lang="en-US" dirty="0"/>
              <a:t>Documenting and Storing Test Materials</a:t>
            </a:r>
          </a:p>
        </p:txBody>
      </p:sp>
      <p:sp>
        <p:nvSpPr>
          <p:cNvPr id="3" name="Content Placeholder 2">
            <a:extLst>
              <a:ext uri="{FF2B5EF4-FFF2-40B4-BE49-F238E27FC236}">
                <a16:creationId xmlns:a16="http://schemas.microsoft.com/office/drawing/2014/main" id="{4AE89EDD-998F-422A-9AE5-FBD48CF0DB3B}"/>
              </a:ext>
            </a:extLst>
          </p:cNvPr>
          <p:cNvSpPr>
            <a:spLocks noGrp="1"/>
          </p:cNvSpPr>
          <p:nvPr>
            <p:ph idx="1"/>
          </p:nvPr>
        </p:nvSpPr>
        <p:spPr/>
        <p:txBody>
          <a:bodyPr/>
          <a:lstStyle/>
          <a:p>
            <a:pPr marL="342900" indent="-342900" fontAlgn="base">
              <a:lnSpc>
                <a:spcPct val="100000"/>
              </a:lnSpc>
              <a:spcAft>
                <a:spcPts val="600"/>
              </a:spcAft>
            </a:pPr>
            <a:r>
              <a:rPr lang="en-US" dirty="0">
                <a:solidFill>
                  <a:prstClr val="black"/>
                </a:solidFill>
                <a:ea typeface="ＭＳ Ｐゴシック" pitchFamily="34" charset="-128"/>
              </a:rPr>
              <a:t>Keep all boxes in which the test materials were delivered and use them to return </a:t>
            </a:r>
            <a:r>
              <a:rPr lang="en-US" b="1" dirty="0">
                <a:solidFill>
                  <a:prstClr val="black"/>
                </a:solidFill>
                <a:ea typeface="ＭＳ Ｐゴシック" pitchFamily="34" charset="-128"/>
              </a:rPr>
              <a:t>scorable</a:t>
            </a:r>
            <a:r>
              <a:rPr lang="en-US" dirty="0">
                <a:solidFill>
                  <a:prstClr val="black"/>
                </a:solidFill>
                <a:ea typeface="ＭＳ Ｐゴシック" pitchFamily="34" charset="-128"/>
              </a:rPr>
              <a:t> and </a:t>
            </a:r>
            <a:r>
              <a:rPr lang="en-US" b="1" dirty="0">
                <a:solidFill>
                  <a:prstClr val="black"/>
                </a:solidFill>
                <a:ea typeface="ＭＳ Ｐゴシック" pitchFamily="34" charset="-128"/>
              </a:rPr>
              <a:t>nonscorable</a:t>
            </a:r>
            <a:r>
              <a:rPr lang="en-US" dirty="0">
                <a:solidFill>
                  <a:prstClr val="black"/>
                </a:solidFill>
                <a:ea typeface="ＭＳ Ｐゴシック" pitchFamily="34" charset="-128"/>
              </a:rPr>
              <a:t> materials after testing is completed</a:t>
            </a:r>
          </a:p>
          <a:p>
            <a:pPr marL="342900" indent="-342900" fontAlgn="base">
              <a:lnSpc>
                <a:spcPct val="100000"/>
              </a:lnSpc>
              <a:spcAft>
                <a:spcPts val="600"/>
              </a:spcAft>
            </a:pPr>
            <a:r>
              <a:rPr lang="en-US" dirty="0">
                <a:solidFill>
                  <a:prstClr val="black"/>
                </a:solidFill>
                <a:ea typeface="ＭＳ Ｐゴシック" pitchFamily="34" charset="-128"/>
              </a:rPr>
              <a:t>Report the following occurrences immediately to Pearson Customer Service using the </a:t>
            </a:r>
            <a:r>
              <a:rPr lang="en-US" i="1" dirty="0">
                <a:solidFill>
                  <a:prstClr val="black"/>
                </a:solidFill>
                <a:ea typeface="ＭＳ Ｐゴシック" pitchFamily="34" charset="-128"/>
              </a:rPr>
              <a:t>Form to Report Contaminated, Damaged, or Missing Materials:</a:t>
            </a:r>
            <a:endParaRPr lang="en-US" dirty="0">
              <a:solidFill>
                <a:prstClr val="black"/>
              </a:solidFill>
              <a:ea typeface="ＭＳ Ｐゴシック" pitchFamily="34" charset="-128"/>
            </a:endParaRP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Non-receipt of any materials listed on the School Packing List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damaged test material</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missing or duplicate sequence numbers on any test books</a:t>
            </a:r>
          </a:p>
          <a:p>
            <a:pPr marL="0" indent="0">
              <a:buNone/>
            </a:pPr>
            <a:endParaRPr lang="en-US" dirty="0"/>
          </a:p>
        </p:txBody>
      </p:sp>
      <p:sp>
        <p:nvSpPr>
          <p:cNvPr id="4" name="Slide Number Placeholder 3">
            <a:extLst>
              <a:ext uri="{FF2B5EF4-FFF2-40B4-BE49-F238E27FC236}">
                <a16:creationId xmlns:a16="http://schemas.microsoft.com/office/drawing/2014/main" id="{45F53EA9-4F19-472C-801E-AA67BEC0DD4A}"/>
              </a:ext>
            </a:extLst>
          </p:cNvPr>
          <p:cNvSpPr>
            <a:spLocks noGrp="1"/>
          </p:cNvSpPr>
          <p:nvPr>
            <p:ph type="sldNum" sz="quarter" idx="12"/>
          </p:nvPr>
        </p:nvSpPr>
        <p:spPr/>
        <p:txBody>
          <a:bodyPr/>
          <a:lstStyle/>
          <a:p>
            <a:fld id="{C479D5F6-EDCB-402A-AC08-4943A1820E8F}" type="slidenum">
              <a:rPr lang="en-US" smtClean="0"/>
              <a:pPr/>
              <a:t>130</a:t>
            </a:fld>
            <a:endParaRPr lang="en-US" dirty="0"/>
          </a:p>
        </p:txBody>
      </p:sp>
      <p:sp>
        <p:nvSpPr>
          <p:cNvPr id="5" name="TextBox 4">
            <a:extLst>
              <a:ext uri="{FF2B5EF4-FFF2-40B4-BE49-F238E27FC236}">
                <a16:creationId xmlns:a16="http://schemas.microsoft.com/office/drawing/2014/main" id="{1DE91CD7-B13C-44FE-8AE9-4B7C19EB3E7C}"/>
              </a:ext>
            </a:extLst>
          </p:cNvPr>
          <p:cNvSpPr txBox="1"/>
          <p:nvPr/>
        </p:nvSpPr>
        <p:spPr>
          <a:xfrm>
            <a:off x="1462838" y="5086120"/>
            <a:ext cx="621279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Form to Report Contaminated, Damaged, or Missing Materials: </a:t>
            </a:r>
            <a:r>
              <a:rPr lang="en-US" b="1" i="1" dirty="0">
                <a:solidFill>
                  <a:prstClr val="black"/>
                </a:solidFill>
                <a:ea typeface="ＭＳ Ｐゴシック" pitchFamily="34" charset="-128"/>
                <a:hlinkClick r:id="rId2"/>
              </a:rPr>
              <a:t>https://forms.gle/BQYg7WXkKQgdrSoi9</a:t>
            </a:r>
            <a:r>
              <a:rPr lang="en-US" b="1" i="1" dirty="0">
                <a:solidFill>
                  <a:prstClr val="black"/>
                </a:solidFill>
                <a:ea typeface="ＭＳ Ｐゴシック" pitchFamily="34" charset="-128"/>
              </a:rPr>
              <a:t> </a:t>
            </a:r>
          </a:p>
        </p:txBody>
      </p:sp>
    </p:spTree>
    <p:extLst>
      <p:ext uri="{BB962C8B-B14F-4D97-AF65-F5344CB8AC3E}">
        <p14:creationId xmlns:p14="http://schemas.microsoft.com/office/powerpoint/2010/main" val="24862020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090A-B056-4DCD-861A-B5F722F7AEC7}"/>
              </a:ext>
            </a:extLst>
          </p:cNvPr>
          <p:cNvSpPr>
            <a:spLocks noGrp="1"/>
          </p:cNvSpPr>
          <p:nvPr>
            <p:ph type="title"/>
          </p:nvPr>
        </p:nvSpPr>
        <p:spPr/>
        <p:txBody>
          <a:bodyPr/>
          <a:lstStyle/>
          <a:p>
            <a:r>
              <a:rPr lang="en-US" dirty="0"/>
              <a:t>Steps to Order Additional Materials</a:t>
            </a:r>
          </a:p>
        </p:txBody>
      </p:sp>
      <p:sp>
        <p:nvSpPr>
          <p:cNvPr id="3" name="Content Placeholder 2">
            <a:extLst>
              <a:ext uri="{FF2B5EF4-FFF2-40B4-BE49-F238E27FC236}">
                <a16:creationId xmlns:a16="http://schemas.microsoft.com/office/drawing/2014/main" id="{49DD6CDB-C9B1-43E0-8E79-A8E8C91049CC}"/>
              </a:ext>
            </a:extLst>
          </p:cNvPr>
          <p:cNvSpPr>
            <a:spLocks noGrp="1"/>
          </p:cNvSpPr>
          <p:nvPr>
            <p:ph idx="1"/>
          </p:nvPr>
        </p:nvSpPr>
        <p:spPr/>
        <p:txBody>
          <a:bodyPr/>
          <a:lstStyle/>
          <a:p>
            <a:pPr>
              <a:lnSpc>
                <a:spcPct val="100000"/>
              </a:lnSpc>
              <a:buClr>
                <a:prstClr val="black"/>
              </a:buClr>
              <a:defRPr/>
            </a:pPr>
            <a:r>
              <a:rPr lang="en-US" b="1" dirty="0">
                <a:solidFill>
                  <a:prstClr val="black"/>
                </a:solidFill>
              </a:rPr>
              <a:t>Only the official DAC can submit additional orders</a:t>
            </a:r>
            <a:endParaRPr lang="en-US" sz="800" dirty="0">
              <a:solidFill>
                <a:prstClr val="black"/>
              </a:solidFill>
            </a:endParaRPr>
          </a:p>
          <a:p>
            <a:pPr marL="742950" indent="-342900">
              <a:lnSpc>
                <a:spcPct val="100000"/>
              </a:lnSpc>
              <a:buClr>
                <a:prstClr val="black"/>
              </a:buClr>
              <a:defRPr/>
            </a:pPr>
            <a:r>
              <a:rPr lang="en-US" sz="2200" dirty="0">
                <a:solidFill>
                  <a:prstClr val="black"/>
                </a:solidFill>
              </a:rPr>
              <a:t>Quick Reference Guide to Additional Orders </a:t>
            </a:r>
            <a:r>
              <a:rPr lang="en-US" sz="2200" i="1" dirty="0">
                <a:solidFill>
                  <a:prstClr val="black"/>
                </a:solidFill>
              </a:rPr>
              <a:t>(Appendix H: </a:t>
            </a:r>
            <a:r>
              <a:rPr lang="en-US" sz="2200" i="1" dirty="0" err="1">
                <a:solidFill>
                  <a:prstClr val="black"/>
                </a:solidFill>
              </a:rPr>
              <a:t>PAnext</a:t>
            </a:r>
            <a:r>
              <a:rPr lang="en-US" sz="2200" i="1" dirty="0">
                <a:solidFill>
                  <a:prstClr val="black"/>
                </a:solidFill>
              </a:rPr>
              <a:t>)</a:t>
            </a:r>
          </a:p>
          <a:p>
            <a:pPr marL="742950" indent="-342900">
              <a:lnSpc>
                <a:spcPct val="100000"/>
              </a:lnSpc>
              <a:buClr>
                <a:prstClr val="black"/>
              </a:buClr>
              <a:defRPr/>
            </a:pPr>
            <a:r>
              <a:rPr lang="en-US" sz="2200" dirty="0" err="1">
                <a:solidFill>
                  <a:prstClr val="black"/>
                </a:solidFill>
              </a:rPr>
              <a:t>PAnext</a:t>
            </a:r>
            <a:r>
              <a:rPr lang="en-US" sz="2200" dirty="0">
                <a:solidFill>
                  <a:prstClr val="black"/>
                </a:solidFill>
              </a:rPr>
              <a:t> </a:t>
            </a:r>
            <a:r>
              <a:rPr lang="en-US" sz="2200" dirty="0">
                <a:solidFill>
                  <a:prstClr val="black"/>
                </a:solidFill>
                <a:cs typeface="Arial" panose="020B0604020202020204" pitchFamily="34" charset="0"/>
              </a:rPr>
              <a:t>Additional Orders Training Module</a:t>
            </a:r>
          </a:p>
          <a:p>
            <a:pPr marL="742950" indent="-342900">
              <a:lnSpc>
                <a:spcPct val="100000"/>
              </a:lnSpc>
              <a:buClr>
                <a:prstClr val="black"/>
              </a:buClr>
              <a:defRPr/>
            </a:pPr>
            <a:endParaRPr lang="en-US" b="1" dirty="0">
              <a:solidFill>
                <a:prstClr val="black"/>
              </a:solidFill>
              <a:cs typeface="Arial" panose="020B0604020202020204" pitchFamily="34" charset="0"/>
            </a:endParaRPr>
          </a:p>
          <a:p>
            <a:pPr marL="57150">
              <a:lnSpc>
                <a:spcPct val="100000"/>
              </a:lnSpc>
              <a:buClr>
                <a:prstClr val="black"/>
              </a:buClr>
              <a:defRPr/>
            </a:pPr>
            <a:r>
              <a:rPr lang="en-US" b="1" dirty="0">
                <a:solidFill>
                  <a:prstClr val="black"/>
                </a:solidFill>
                <a:cs typeface="Arial" panose="020B0604020202020204" pitchFamily="34" charset="0"/>
              </a:rPr>
              <a:t>Note</a:t>
            </a:r>
            <a:r>
              <a:rPr lang="en-US" dirty="0">
                <a:solidFill>
                  <a:prstClr val="black"/>
                </a:solidFill>
                <a:cs typeface="Arial" panose="020B0604020202020204" pitchFamily="34" charset="0"/>
              </a:rPr>
              <a:t>: CDE only reviews/approves AOs for materials if:</a:t>
            </a:r>
          </a:p>
          <a:p>
            <a:pPr marL="742950" indent="-342900">
              <a:lnSpc>
                <a:spcPct val="100000"/>
              </a:lnSpc>
              <a:buClr>
                <a:prstClr val="black"/>
              </a:buClr>
              <a:defRPr/>
            </a:pPr>
            <a:r>
              <a:rPr lang="en-US" sz="2200" dirty="0">
                <a:solidFill>
                  <a:prstClr val="black"/>
                </a:solidFill>
                <a:cs typeface="Arial" panose="020B0604020202020204" pitchFamily="34" charset="0"/>
              </a:rPr>
              <a:t>Placed no more than two weeks before the district’s selected test window (by test)</a:t>
            </a:r>
          </a:p>
          <a:p>
            <a:pPr marL="742950" indent="-342900">
              <a:lnSpc>
                <a:spcPct val="100000"/>
              </a:lnSpc>
              <a:buClr>
                <a:prstClr val="black"/>
              </a:buClr>
              <a:defRPr/>
            </a:pPr>
            <a:r>
              <a:rPr lang="en-US" sz="2200" dirty="0">
                <a:solidFill>
                  <a:prstClr val="black"/>
                </a:solidFill>
                <a:cs typeface="Arial" panose="020B0604020202020204" pitchFamily="34" charset="0"/>
              </a:rPr>
              <a:t>The ordered materials match a student registration in </a:t>
            </a:r>
            <a:r>
              <a:rPr lang="en-US" sz="2200" dirty="0" err="1">
                <a:solidFill>
                  <a:prstClr val="black"/>
                </a:solidFill>
                <a:cs typeface="Arial" panose="020B0604020202020204" pitchFamily="34" charset="0"/>
              </a:rPr>
              <a:t>PAnext</a:t>
            </a:r>
            <a:endParaRPr lang="en-US" sz="2200" dirty="0">
              <a:solidFill>
                <a:prstClr val="black"/>
              </a:solidFill>
              <a:cs typeface="Arial" panose="020B0604020202020204" pitchFamily="34" charset="0"/>
            </a:endParaRPr>
          </a:p>
          <a:p>
            <a:pPr marL="1428750" lvl="1" indent="-342900">
              <a:lnSpc>
                <a:spcPct val="100000"/>
              </a:lnSpc>
              <a:buClr>
                <a:prstClr val="black"/>
              </a:buClr>
              <a:defRPr/>
            </a:pPr>
            <a:r>
              <a:rPr lang="en-US" sz="1800" dirty="0">
                <a:solidFill>
                  <a:prstClr val="black"/>
                </a:solidFill>
                <a:cs typeface="Arial" panose="020B0604020202020204" pitchFamily="34" charset="0"/>
              </a:rPr>
              <a:t>The registration/accommodation information must be entered on the student’s PNP before placing the AO</a:t>
            </a:r>
          </a:p>
          <a:p>
            <a:endParaRPr lang="en-US" dirty="0"/>
          </a:p>
          <a:p>
            <a:endParaRPr lang="en-US" dirty="0"/>
          </a:p>
        </p:txBody>
      </p:sp>
      <p:sp>
        <p:nvSpPr>
          <p:cNvPr id="4" name="Slide Number Placeholder 3">
            <a:extLst>
              <a:ext uri="{FF2B5EF4-FFF2-40B4-BE49-F238E27FC236}">
                <a16:creationId xmlns:a16="http://schemas.microsoft.com/office/drawing/2014/main" id="{9420C4A1-0353-4CC1-BFB8-FAE4AA89213D}"/>
              </a:ext>
            </a:extLst>
          </p:cNvPr>
          <p:cNvSpPr>
            <a:spLocks noGrp="1"/>
          </p:cNvSpPr>
          <p:nvPr>
            <p:ph type="sldNum" sz="quarter" idx="12"/>
          </p:nvPr>
        </p:nvSpPr>
        <p:spPr/>
        <p:txBody>
          <a:bodyPr/>
          <a:lstStyle/>
          <a:p>
            <a:fld id="{C479D5F6-EDCB-402A-AC08-4943A1820E8F}" type="slidenum">
              <a:rPr lang="en-US" smtClean="0"/>
              <a:pPr/>
              <a:t>131</a:t>
            </a:fld>
            <a:endParaRPr lang="en-US" dirty="0"/>
          </a:p>
        </p:txBody>
      </p:sp>
      <p:sp>
        <p:nvSpPr>
          <p:cNvPr id="5" name="Action Button: Go Forward or Next 4">
            <a:hlinkClick r:id="rId2" highlightClick="1"/>
            <a:extLst>
              <a:ext uri="{FF2B5EF4-FFF2-40B4-BE49-F238E27FC236}">
                <a16:creationId xmlns:a16="http://schemas.microsoft.com/office/drawing/2014/main" id="{BF252934-8ECD-4202-888F-01D5D23C08C7}"/>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6941697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8C77-3500-48D4-AE27-66AA24C31043}"/>
              </a:ext>
            </a:extLst>
          </p:cNvPr>
          <p:cNvSpPr>
            <a:spLocks noGrp="1"/>
          </p:cNvSpPr>
          <p:nvPr>
            <p:ph type="title"/>
          </p:nvPr>
        </p:nvSpPr>
        <p:spPr/>
        <p:txBody>
          <a:bodyPr/>
          <a:lstStyle/>
          <a:p>
            <a:r>
              <a:rPr lang="en-US" dirty="0"/>
              <a:t>Key Information to Order Additional Materials</a:t>
            </a:r>
          </a:p>
        </p:txBody>
      </p:sp>
      <p:sp>
        <p:nvSpPr>
          <p:cNvPr id="3" name="Content Placeholder 2">
            <a:extLst>
              <a:ext uri="{FF2B5EF4-FFF2-40B4-BE49-F238E27FC236}">
                <a16:creationId xmlns:a16="http://schemas.microsoft.com/office/drawing/2014/main" id="{3C48A903-FBA1-4351-A29C-D78E8BEF1298}"/>
              </a:ext>
            </a:extLst>
          </p:cNvPr>
          <p:cNvSpPr>
            <a:spLocks noGrp="1"/>
          </p:cNvSpPr>
          <p:nvPr>
            <p:ph idx="1"/>
          </p:nvPr>
        </p:nvSpPr>
        <p:spPr/>
        <p:txBody>
          <a:bodyPr>
            <a:normAutofit lnSpcReduction="10000"/>
          </a:bodyPr>
          <a:lstStyle/>
          <a:p>
            <a:pPr marL="0" indent="0">
              <a:lnSpc>
                <a:spcPct val="100000"/>
              </a:lnSpc>
              <a:buClr>
                <a:prstClr val="black"/>
              </a:buClr>
              <a:buNone/>
              <a:defRPr/>
            </a:pPr>
            <a:r>
              <a:rPr lang="en-US" b="1" dirty="0">
                <a:solidFill>
                  <a:prstClr val="black"/>
                </a:solidFill>
              </a:rPr>
              <a:t>Keep in mind when ordering additional material:</a:t>
            </a:r>
            <a:endParaRPr lang="en-US" sz="800" b="1" dirty="0">
              <a:solidFill>
                <a:prstClr val="black"/>
              </a:solidFill>
            </a:endParaRPr>
          </a:p>
          <a:p>
            <a:pPr marL="342900" indent="-342900">
              <a:lnSpc>
                <a:spcPct val="100000"/>
              </a:lnSpc>
              <a:buClr>
                <a:prstClr val="black"/>
              </a:buClr>
              <a:defRPr/>
            </a:pPr>
            <a:r>
              <a:rPr lang="en-US" dirty="0">
                <a:solidFill>
                  <a:prstClr val="black"/>
                </a:solidFill>
              </a:rPr>
              <a:t>Do not submit AOs prior to receiving the initial shipment of test materials</a:t>
            </a:r>
          </a:p>
          <a:p>
            <a:pPr lvl="1">
              <a:lnSpc>
                <a:spcPct val="100000"/>
              </a:lnSpc>
              <a:buClr>
                <a:prstClr val="black"/>
              </a:buClr>
              <a:defRPr/>
            </a:pPr>
            <a:r>
              <a:rPr lang="en-US" dirty="0">
                <a:solidFill>
                  <a:prstClr val="black"/>
                </a:solidFill>
              </a:rPr>
              <a:t>All test materials must be inventoried prior to placing an AO</a:t>
            </a:r>
          </a:p>
          <a:p>
            <a:pPr marL="342900" indent="-342900" fontAlgn="base">
              <a:spcAft>
                <a:spcPct val="0"/>
              </a:spcAft>
              <a:defRPr/>
            </a:pPr>
            <a:r>
              <a:rPr lang="en-US" dirty="0">
                <a:solidFill>
                  <a:srgbClr val="000000"/>
                </a:solidFill>
              </a:rPr>
              <a:t>Ancillary materials for return shipping are </a:t>
            </a:r>
            <a:r>
              <a:rPr lang="en-US" b="1" dirty="0">
                <a:solidFill>
                  <a:srgbClr val="000000"/>
                </a:solidFill>
              </a:rPr>
              <a:t>not</a:t>
            </a:r>
            <a:r>
              <a:rPr lang="en-US" dirty="0">
                <a:solidFill>
                  <a:srgbClr val="000000"/>
                </a:solidFill>
              </a:rPr>
              <a:t> automatically included in the AO</a:t>
            </a:r>
          </a:p>
          <a:p>
            <a:pPr lvl="1" fontAlgn="base">
              <a:spcAft>
                <a:spcPct val="0"/>
              </a:spcAft>
              <a:defRPr/>
            </a:pPr>
            <a:r>
              <a:rPr lang="en-US" dirty="0">
                <a:solidFill>
                  <a:srgbClr val="000000"/>
                </a:solidFill>
              </a:rPr>
              <a:t>Shipping labels</a:t>
            </a:r>
          </a:p>
          <a:p>
            <a:pPr lvl="1" fontAlgn="base">
              <a:spcAft>
                <a:spcPct val="0"/>
              </a:spcAft>
              <a:defRPr/>
            </a:pPr>
            <a:r>
              <a:rPr lang="en-US" dirty="0">
                <a:solidFill>
                  <a:srgbClr val="000000"/>
                </a:solidFill>
              </a:rPr>
              <a:t>Extra boxes</a:t>
            </a:r>
            <a:endParaRPr lang="en-US" dirty="0"/>
          </a:p>
          <a:p>
            <a:pPr marL="342900" indent="-342900">
              <a:lnSpc>
                <a:spcPct val="100000"/>
              </a:lnSpc>
              <a:buClr>
                <a:prstClr val="black"/>
              </a:buClr>
              <a:defRPr/>
            </a:pPr>
            <a:r>
              <a:rPr lang="en-US" dirty="0">
                <a:solidFill>
                  <a:prstClr val="black"/>
                </a:solidFill>
              </a:rPr>
              <a:t>You can edit submitted AOs that are not yet approved</a:t>
            </a:r>
          </a:p>
          <a:p>
            <a:pPr marL="693738" lvl="1" indent="-236538">
              <a:lnSpc>
                <a:spcPct val="100000"/>
              </a:lnSpc>
              <a:buClr>
                <a:prstClr val="black"/>
              </a:buClr>
              <a:defRPr/>
            </a:pPr>
            <a:r>
              <a:rPr lang="en-US" dirty="0">
                <a:solidFill>
                  <a:prstClr val="black"/>
                </a:solidFill>
              </a:rPr>
              <a:t>Add on to submitted orders, do not create new, separate orders</a:t>
            </a:r>
          </a:p>
          <a:p>
            <a:pPr marL="342900" indent="-342900">
              <a:lnSpc>
                <a:spcPct val="100000"/>
              </a:lnSpc>
              <a:buClr>
                <a:prstClr val="black"/>
              </a:buClr>
              <a:defRPr/>
            </a:pPr>
            <a:r>
              <a:rPr lang="en-US" dirty="0">
                <a:solidFill>
                  <a:prstClr val="black"/>
                </a:solidFill>
              </a:rPr>
              <a:t>Once an AO is approved, allow 4-5 business days for shipment delivery</a:t>
            </a:r>
          </a:p>
          <a:p>
            <a:pPr marL="342900" indent="-342900">
              <a:lnSpc>
                <a:spcPct val="100000"/>
              </a:lnSpc>
              <a:buClr>
                <a:prstClr val="black"/>
              </a:buClr>
              <a:defRPr/>
            </a:pPr>
            <a:r>
              <a:rPr lang="en-US" dirty="0">
                <a:solidFill>
                  <a:prstClr val="black"/>
                </a:solidFill>
              </a:rPr>
              <a:t>AOs are packaged by district and shipped to the district</a:t>
            </a:r>
          </a:p>
          <a:p>
            <a:endParaRPr lang="en-US" dirty="0"/>
          </a:p>
        </p:txBody>
      </p:sp>
      <p:sp>
        <p:nvSpPr>
          <p:cNvPr id="4" name="Slide Number Placeholder 3">
            <a:extLst>
              <a:ext uri="{FF2B5EF4-FFF2-40B4-BE49-F238E27FC236}">
                <a16:creationId xmlns:a16="http://schemas.microsoft.com/office/drawing/2014/main" id="{60472E9C-C888-49A1-B7A4-BCCE128B4A21}"/>
              </a:ext>
            </a:extLst>
          </p:cNvPr>
          <p:cNvSpPr>
            <a:spLocks noGrp="1"/>
          </p:cNvSpPr>
          <p:nvPr>
            <p:ph type="sldNum" sz="quarter" idx="12"/>
          </p:nvPr>
        </p:nvSpPr>
        <p:spPr/>
        <p:txBody>
          <a:bodyPr/>
          <a:lstStyle/>
          <a:p>
            <a:fld id="{C479D5F6-EDCB-402A-AC08-4943A1820E8F}" type="slidenum">
              <a:rPr lang="en-US" smtClean="0"/>
              <a:pPr/>
              <a:t>132</a:t>
            </a:fld>
            <a:endParaRPr lang="en-US" dirty="0"/>
          </a:p>
        </p:txBody>
      </p:sp>
    </p:spTree>
    <p:extLst>
      <p:ext uri="{BB962C8B-B14F-4D97-AF65-F5344CB8AC3E}">
        <p14:creationId xmlns:p14="http://schemas.microsoft.com/office/powerpoint/2010/main" val="26145371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6A1D-1F53-47A4-B036-96FF96F9B7FE}"/>
              </a:ext>
            </a:extLst>
          </p:cNvPr>
          <p:cNvSpPr>
            <a:spLocks noGrp="1"/>
          </p:cNvSpPr>
          <p:nvPr>
            <p:ph type="ctrTitle"/>
          </p:nvPr>
        </p:nvSpPr>
        <p:spPr/>
        <p:txBody>
          <a:bodyPr/>
          <a:lstStyle/>
          <a:p>
            <a:r>
              <a:rPr lang="en-US" sz="1600" dirty="0"/>
              <a:t> </a:t>
            </a:r>
            <a:br>
              <a:rPr lang="en-US" dirty="0"/>
            </a:br>
            <a:r>
              <a:rPr lang="en-US" dirty="0"/>
              <a:t>During Testing</a:t>
            </a:r>
            <a:br>
              <a:rPr lang="en-US" dirty="0"/>
            </a:br>
            <a:r>
              <a:rPr lang="en-US" dirty="0"/>
              <a:t>(Administering Tests)</a:t>
            </a:r>
          </a:p>
        </p:txBody>
      </p:sp>
      <p:sp>
        <p:nvSpPr>
          <p:cNvPr id="3" name="Slide Number Placeholder 2">
            <a:extLst>
              <a:ext uri="{FF2B5EF4-FFF2-40B4-BE49-F238E27FC236}">
                <a16:creationId xmlns:a16="http://schemas.microsoft.com/office/drawing/2014/main" id="{36276D32-2923-45BC-ABD8-6612B67024FC}"/>
              </a:ext>
            </a:extLst>
          </p:cNvPr>
          <p:cNvSpPr>
            <a:spLocks noGrp="1"/>
          </p:cNvSpPr>
          <p:nvPr>
            <p:ph type="sldNum" sz="quarter" idx="12"/>
          </p:nvPr>
        </p:nvSpPr>
        <p:spPr/>
        <p:txBody>
          <a:bodyPr/>
          <a:lstStyle/>
          <a:p>
            <a:fld id="{C479D5F6-EDCB-402A-AC08-4943A1820E8F}" type="slidenum">
              <a:rPr lang="en-US" smtClean="0"/>
              <a:pPr/>
              <a:t>133</a:t>
            </a:fld>
            <a:endParaRPr lang="en-US" dirty="0"/>
          </a:p>
        </p:txBody>
      </p:sp>
    </p:spTree>
    <p:extLst>
      <p:ext uri="{BB962C8B-B14F-4D97-AF65-F5344CB8AC3E}">
        <p14:creationId xmlns:p14="http://schemas.microsoft.com/office/powerpoint/2010/main" val="26980242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EC1E-63D8-40AA-A8D0-7E2F158F0BD9}"/>
              </a:ext>
            </a:extLst>
          </p:cNvPr>
          <p:cNvSpPr>
            <a:spLocks noGrp="1"/>
          </p:cNvSpPr>
          <p:nvPr>
            <p:ph type="title"/>
          </p:nvPr>
        </p:nvSpPr>
        <p:spPr/>
        <p:txBody>
          <a:bodyPr/>
          <a:lstStyle/>
          <a:p>
            <a:r>
              <a:rPr lang="en-US" dirty="0"/>
              <a:t>CBT Task “Prepare” Test Sessions</a:t>
            </a:r>
          </a:p>
        </p:txBody>
      </p:sp>
      <p:sp>
        <p:nvSpPr>
          <p:cNvPr id="3" name="Content Placeholder 2">
            <a:extLst>
              <a:ext uri="{FF2B5EF4-FFF2-40B4-BE49-F238E27FC236}">
                <a16:creationId xmlns:a16="http://schemas.microsoft.com/office/drawing/2014/main" id="{C1BF7FCA-67A3-46D3-B0C5-FDD11014201A}"/>
              </a:ext>
            </a:extLst>
          </p:cNvPr>
          <p:cNvSpPr>
            <a:spLocks noGrp="1"/>
          </p:cNvSpPr>
          <p:nvPr>
            <p:ph idx="1"/>
          </p:nvPr>
        </p:nvSpPr>
        <p:spPr/>
        <p:txBody>
          <a:bodyPr/>
          <a:lstStyle/>
          <a:p>
            <a:pPr marL="342900" indent="-342900">
              <a:lnSpc>
                <a:spcPct val="100000"/>
              </a:lnSpc>
              <a:defRPr/>
            </a:pPr>
            <a:r>
              <a:rPr lang="en-US" sz="2200" dirty="0">
                <a:solidFill>
                  <a:prstClr val="black"/>
                </a:solidFill>
              </a:rPr>
              <a:t>This step assigns forms to each student in the test session</a:t>
            </a:r>
          </a:p>
          <a:p>
            <a:pPr lvl="1">
              <a:lnSpc>
                <a:spcPct val="100000"/>
              </a:lnSpc>
              <a:defRPr/>
            </a:pPr>
            <a:r>
              <a:rPr lang="en-US" sz="2200" b="1" dirty="0">
                <a:solidFill>
                  <a:prstClr val="black"/>
                </a:solidFill>
              </a:rPr>
              <a:t>Prior</a:t>
            </a:r>
            <a:r>
              <a:rPr lang="en-US" sz="2200" dirty="0">
                <a:solidFill>
                  <a:prstClr val="black"/>
                </a:solidFill>
              </a:rPr>
              <a:t> to completing this step, ensure students are assigned to the appropriate form-dependent accommodations and accessibility features (e.g., TTS)</a:t>
            </a:r>
          </a:p>
          <a:p>
            <a:pPr lvl="2">
              <a:lnSpc>
                <a:spcPct val="100000"/>
              </a:lnSpc>
              <a:defRPr/>
            </a:pPr>
            <a:r>
              <a:rPr lang="en-US" dirty="0">
                <a:solidFill>
                  <a:prstClr val="black"/>
                </a:solidFill>
              </a:rPr>
              <a:t>If not indicated prior to this step, remove student from the test session, update PNP, then add back to the test session</a:t>
            </a:r>
          </a:p>
          <a:p>
            <a:pPr marL="342900" indent="-342900">
              <a:lnSpc>
                <a:spcPct val="100000"/>
              </a:lnSpc>
              <a:defRPr/>
            </a:pPr>
            <a:r>
              <a:rPr lang="en-US" sz="2200" dirty="0">
                <a:solidFill>
                  <a:prstClr val="black"/>
                </a:solidFill>
              </a:rPr>
              <a:t>“Prepare” sessions at least one school-day prior to starting a test session</a:t>
            </a:r>
          </a:p>
          <a:p>
            <a:pPr lvl="1">
              <a:lnSpc>
                <a:spcPct val="100000"/>
              </a:lnSpc>
              <a:defRPr/>
            </a:pPr>
            <a:r>
              <a:rPr lang="en-US" sz="2200" dirty="0">
                <a:solidFill>
                  <a:prstClr val="black"/>
                </a:solidFill>
              </a:rPr>
              <a:t>Allows for the starting of multiple test sessions at one time</a:t>
            </a:r>
          </a:p>
          <a:p>
            <a:pPr lvl="1">
              <a:lnSpc>
                <a:spcPct val="100000"/>
              </a:lnSpc>
              <a:defRPr/>
            </a:pPr>
            <a:r>
              <a:rPr lang="en-US" sz="2200" dirty="0">
                <a:solidFill>
                  <a:prstClr val="black"/>
                </a:solidFill>
              </a:rPr>
              <a:t>Only users with LEA or STC roles (DAC, SAC) can “prepare”</a:t>
            </a:r>
          </a:p>
          <a:p>
            <a:pPr marL="342900" indent="-342900">
              <a:lnSpc>
                <a:spcPct val="100000"/>
              </a:lnSpc>
              <a:defRPr/>
            </a:pPr>
            <a:r>
              <a:rPr lang="en-US" sz="2200" dirty="0">
                <a:solidFill>
                  <a:prstClr val="black"/>
                </a:solidFill>
              </a:rPr>
              <a:t>Once the session is “prepared” and the window is open, “start” the test session</a:t>
            </a:r>
          </a:p>
          <a:p>
            <a:endParaRPr lang="en-US" dirty="0"/>
          </a:p>
        </p:txBody>
      </p:sp>
      <p:sp>
        <p:nvSpPr>
          <p:cNvPr id="4" name="Slide Number Placeholder 3">
            <a:extLst>
              <a:ext uri="{FF2B5EF4-FFF2-40B4-BE49-F238E27FC236}">
                <a16:creationId xmlns:a16="http://schemas.microsoft.com/office/drawing/2014/main" id="{B2640BA7-8E94-4346-ABF9-6EFF9B1A5BFC}"/>
              </a:ext>
            </a:extLst>
          </p:cNvPr>
          <p:cNvSpPr>
            <a:spLocks noGrp="1"/>
          </p:cNvSpPr>
          <p:nvPr>
            <p:ph type="sldNum" sz="quarter" idx="12"/>
          </p:nvPr>
        </p:nvSpPr>
        <p:spPr/>
        <p:txBody>
          <a:bodyPr/>
          <a:lstStyle/>
          <a:p>
            <a:fld id="{C479D5F6-EDCB-402A-AC08-4943A1820E8F}" type="slidenum">
              <a:rPr lang="en-US" smtClean="0"/>
              <a:pPr/>
              <a:t>134</a:t>
            </a:fld>
            <a:endParaRPr lang="en-US" dirty="0"/>
          </a:p>
        </p:txBody>
      </p:sp>
    </p:spTree>
    <p:extLst>
      <p:ext uri="{BB962C8B-B14F-4D97-AF65-F5344CB8AC3E}">
        <p14:creationId xmlns:p14="http://schemas.microsoft.com/office/powerpoint/2010/main" val="31966909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87E4-5813-445B-A82F-40985DF45571}"/>
              </a:ext>
            </a:extLst>
          </p:cNvPr>
          <p:cNvSpPr>
            <a:spLocks noGrp="1"/>
          </p:cNvSpPr>
          <p:nvPr>
            <p:ph type="title"/>
          </p:nvPr>
        </p:nvSpPr>
        <p:spPr/>
        <p:txBody>
          <a:bodyPr/>
          <a:lstStyle/>
          <a:p>
            <a:r>
              <a:rPr lang="en-US" dirty="0"/>
              <a:t>CBT Task “Prepare” Test Sessions</a:t>
            </a:r>
          </a:p>
        </p:txBody>
      </p:sp>
      <p:sp>
        <p:nvSpPr>
          <p:cNvPr id="4" name="Slide Number Placeholder 3">
            <a:extLst>
              <a:ext uri="{FF2B5EF4-FFF2-40B4-BE49-F238E27FC236}">
                <a16:creationId xmlns:a16="http://schemas.microsoft.com/office/drawing/2014/main" id="{A3E57402-A203-4681-A6EA-3EFD55231A10}"/>
              </a:ext>
            </a:extLst>
          </p:cNvPr>
          <p:cNvSpPr>
            <a:spLocks noGrp="1"/>
          </p:cNvSpPr>
          <p:nvPr>
            <p:ph type="sldNum" sz="quarter" idx="12"/>
          </p:nvPr>
        </p:nvSpPr>
        <p:spPr/>
        <p:txBody>
          <a:bodyPr/>
          <a:lstStyle/>
          <a:p>
            <a:fld id="{C479D5F6-EDCB-402A-AC08-4943A1820E8F}" type="slidenum">
              <a:rPr lang="en-US" smtClean="0"/>
              <a:pPr/>
              <a:t>135</a:t>
            </a:fld>
            <a:endParaRPr lang="en-US" dirty="0"/>
          </a:p>
        </p:txBody>
      </p:sp>
      <p:pic>
        <p:nvPicPr>
          <p:cNvPr id="7" name="Online Media 6" title="How to Prepare a Session">
            <a:hlinkClick r:id="" action="ppaction://media"/>
            <a:extLst>
              <a:ext uri="{FF2B5EF4-FFF2-40B4-BE49-F238E27FC236}">
                <a16:creationId xmlns:a16="http://schemas.microsoft.com/office/drawing/2014/main" id="{40F16722-DD2C-A5ED-31F4-6D9047DA69C0}"/>
              </a:ext>
            </a:extLst>
          </p:cNvPr>
          <p:cNvPicPr>
            <a:picLocks noRot="1" noChangeAspect="1"/>
          </p:cNvPicPr>
          <p:nvPr>
            <a:videoFile r:link="rId1"/>
          </p:nvPr>
        </p:nvPicPr>
        <p:blipFill>
          <a:blip r:embed="rId3"/>
          <a:stretch>
            <a:fillRect/>
          </a:stretch>
        </p:blipFill>
        <p:spPr>
          <a:xfrm>
            <a:off x="927818" y="962218"/>
            <a:ext cx="7282831" cy="411480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F9CB139C-A120-6276-0D62-1EBDBDE5B24D}"/>
              </a:ext>
            </a:extLst>
          </p:cNvPr>
          <p:cNvSpPr txBox="1"/>
          <p:nvPr/>
        </p:nvSpPr>
        <p:spPr>
          <a:xfrm>
            <a:off x="1462836" y="5390380"/>
            <a:ext cx="6212793"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Preparing Sessions in PAnext Quick Guide:</a:t>
            </a:r>
          </a:p>
          <a:p>
            <a:pPr marL="342900" indent="-342900" algn="ctr" fontAlgn="base">
              <a:lnSpc>
                <a:spcPct val="100000"/>
              </a:lnSpc>
              <a:spcAft>
                <a:spcPts val="600"/>
              </a:spcAft>
            </a:pPr>
            <a:r>
              <a:rPr lang="en-US" dirty="0">
                <a:solidFill>
                  <a:prstClr val="black"/>
                </a:solidFill>
                <a:ea typeface="ＭＳ Ｐゴシック" pitchFamily="34" charset="-128"/>
                <a:hlinkClick r:id="rId4"/>
              </a:rPr>
              <a:t>http://www.cde.state.co.us/assessment/preparesessionspanext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3722100130"/>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E997-E44A-40BF-96CE-EFD33D594577}"/>
              </a:ext>
            </a:extLst>
          </p:cNvPr>
          <p:cNvSpPr>
            <a:spLocks noGrp="1"/>
          </p:cNvSpPr>
          <p:nvPr>
            <p:ph type="title"/>
          </p:nvPr>
        </p:nvSpPr>
        <p:spPr/>
        <p:txBody>
          <a:bodyPr/>
          <a:lstStyle/>
          <a:p>
            <a:r>
              <a:rPr lang="en-US" dirty="0"/>
              <a:t>Incorrect Form Assignment</a:t>
            </a:r>
          </a:p>
        </p:txBody>
      </p:sp>
      <p:sp>
        <p:nvSpPr>
          <p:cNvPr id="3" name="Content Placeholder 2">
            <a:extLst>
              <a:ext uri="{FF2B5EF4-FFF2-40B4-BE49-F238E27FC236}">
                <a16:creationId xmlns:a16="http://schemas.microsoft.com/office/drawing/2014/main" id="{A0C7CD2A-B9F2-4E23-8E10-F4C04073DED1}"/>
              </a:ext>
            </a:extLst>
          </p:cNvPr>
          <p:cNvSpPr>
            <a:spLocks noGrp="1"/>
          </p:cNvSpPr>
          <p:nvPr>
            <p:ph idx="1"/>
          </p:nvPr>
        </p:nvSpPr>
        <p:spPr/>
        <p:txBody>
          <a:bodyPr/>
          <a:lstStyle/>
          <a:p>
            <a:pPr marL="457200" indent="-457200">
              <a:lnSpc>
                <a:spcPct val="100000"/>
              </a:lnSpc>
              <a:spcBef>
                <a:spcPts val="200"/>
              </a:spcBef>
              <a:spcAft>
                <a:spcPts val="200"/>
              </a:spcAft>
              <a:defRPr/>
            </a:pPr>
            <a:r>
              <a:rPr lang="en-US" sz="2600" dirty="0">
                <a:solidFill>
                  <a:sysClr val="windowText" lastClr="000000"/>
                </a:solidFill>
              </a:rPr>
              <a:t>Check form assignments </a:t>
            </a:r>
            <a:r>
              <a:rPr lang="en-US" sz="2600" b="1" dirty="0">
                <a:solidFill>
                  <a:sysClr val="windowText" lastClr="000000"/>
                </a:solidFill>
              </a:rPr>
              <a:t>before </a:t>
            </a:r>
            <a:r>
              <a:rPr lang="en-US" sz="2600" dirty="0">
                <a:solidFill>
                  <a:sysClr val="windowText" lastClr="000000"/>
                </a:solidFill>
              </a:rPr>
              <a:t>students log in</a:t>
            </a:r>
          </a:p>
          <a:p>
            <a:pPr marL="457200" indent="-457200">
              <a:lnSpc>
                <a:spcPct val="100000"/>
              </a:lnSpc>
              <a:spcBef>
                <a:spcPts val="200"/>
              </a:spcBef>
              <a:spcAft>
                <a:spcPts val="200"/>
              </a:spcAft>
              <a:defRPr/>
            </a:pPr>
            <a:r>
              <a:rPr lang="en-US" sz="2600" dirty="0">
                <a:solidFill>
                  <a:sysClr val="windowText" lastClr="000000"/>
                </a:solidFill>
              </a:rPr>
              <a:t>Incorrect forms </a:t>
            </a:r>
            <a:r>
              <a:rPr lang="en-US" sz="2600" b="1" dirty="0">
                <a:solidFill>
                  <a:sysClr val="windowText" lastClr="000000"/>
                </a:solidFill>
              </a:rPr>
              <a:t>must</a:t>
            </a:r>
            <a:r>
              <a:rPr lang="en-US" sz="2600" dirty="0">
                <a:solidFill>
                  <a:sysClr val="windowText" lastClr="000000"/>
                </a:solidFill>
              </a:rPr>
              <a:t> be identified </a:t>
            </a:r>
            <a:r>
              <a:rPr lang="en-US" sz="2600" b="1" dirty="0">
                <a:solidFill>
                  <a:sysClr val="windowText" lastClr="000000"/>
                </a:solidFill>
              </a:rPr>
              <a:t>before</a:t>
            </a:r>
            <a:r>
              <a:rPr lang="en-US" sz="2600" dirty="0">
                <a:solidFill>
                  <a:sysClr val="windowText" lastClr="000000"/>
                </a:solidFill>
              </a:rPr>
              <a:t> students log in to test</a:t>
            </a:r>
          </a:p>
          <a:p>
            <a:pPr marL="457200" indent="-457200">
              <a:lnSpc>
                <a:spcPct val="100000"/>
              </a:lnSpc>
              <a:spcBef>
                <a:spcPts val="200"/>
              </a:spcBef>
              <a:spcAft>
                <a:spcPts val="200"/>
              </a:spcAft>
              <a:defRPr/>
            </a:pPr>
            <a:r>
              <a:rPr lang="en-US" sz="2600" dirty="0">
                <a:solidFill>
                  <a:sysClr val="windowText" lastClr="000000"/>
                </a:solidFill>
              </a:rPr>
              <a:t>If errors are identified </a:t>
            </a:r>
            <a:r>
              <a:rPr lang="en-US" sz="2600" b="1" dirty="0">
                <a:solidFill>
                  <a:sysClr val="windowText" lastClr="000000"/>
                </a:solidFill>
              </a:rPr>
              <a:t>after</a:t>
            </a:r>
            <a:r>
              <a:rPr lang="en-US" sz="2600" dirty="0">
                <a:solidFill>
                  <a:sysClr val="windowText" lastClr="000000"/>
                </a:solidFill>
              </a:rPr>
              <a:t> students log in to test, the options are: </a:t>
            </a:r>
          </a:p>
          <a:p>
            <a:pPr lvl="1">
              <a:lnSpc>
                <a:spcPct val="100000"/>
              </a:lnSpc>
              <a:spcBef>
                <a:spcPts val="200"/>
              </a:spcBef>
              <a:spcAft>
                <a:spcPts val="200"/>
              </a:spcAft>
              <a:defRPr/>
            </a:pPr>
            <a:r>
              <a:rPr lang="en-US" sz="2600" dirty="0">
                <a:solidFill>
                  <a:sysClr val="windowText" lastClr="000000"/>
                </a:solidFill>
              </a:rPr>
              <a:t>Continue with the test and suppress the score </a:t>
            </a:r>
          </a:p>
          <a:p>
            <a:pPr lvl="2">
              <a:lnSpc>
                <a:spcPct val="100000"/>
              </a:lnSpc>
              <a:spcBef>
                <a:spcPts val="200"/>
              </a:spcBef>
              <a:spcAft>
                <a:spcPts val="200"/>
              </a:spcAft>
              <a:defRPr/>
            </a:pPr>
            <a:r>
              <a:rPr lang="en-US" dirty="0">
                <a:solidFill>
                  <a:sysClr val="windowText" lastClr="000000"/>
                </a:solidFill>
              </a:rPr>
              <a:t>Student receives SPR, but the scores are not aggregated</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pPr lvl="1">
              <a:lnSpc>
                <a:spcPct val="100000"/>
              </a:lnSpc>
              <a:spcBef>
                <a:spcPts val="200"/>
              </a:spcBef>
              <a:spcAft>
                <a:spcPts val="200"/>
              </a:spcAft>
              <a:defRPr/>
            </a:pPr>
            <a:r>
              <a:rPr lang="en-US" sz="2600" dirty="0">
                <a:solidFill>
                  <a:sysClr val="windowText" lastClr="000000"/>
                </a:solidFill>
              </a:rPr>
              <a:t>Stop the test and invalidate with Void 06</a:t>
            </a:r>
          </a:p>
          <a:p>
            <a:pPr lvl="2">
              <a:lnSpc>
                <a:spcPct val="100000"/>
              </a:lnSpc>
              <a:spcBef>
                <a:spcPts val="200"/>
              </a:spcBef>
              <a:spcAft>
                <a:spcPts val="200"/>
              </a:spcAft>
              <a:defRPr/>
            </a:pPr>
            <a:r>
              <a:rPr lang="en-US" dirty="0">
                <a:solidFill>
                  <a:sysClr val="windowText" lastClr="000000"/>
                </a:solidFill>
              </a:rPr>
              <a:t>Misadministration = the student does not receive SPR</a:t>
            </a: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endParaRPr lang="en-US" dirty="0"/>
          </a:p>
        </p:txBody>
      </p:sp>
      <p:sp>
        <p:nvSpPr>
          <p:cNvPr id="4" name="Slide Number Placeholder 3">
            <a:extLst>
              <a:ext uri="{FF2B5EF4-FFF2-40B4-BE49-F238E27FC236}">
                <a16:creationId xmlns:a16="http://schemas.microsoft.com/office/drawing/2014/main" id="{19D0ADB1-5E3D-4D68-B188-EEFFA6CADD56}"/>
              </a:ext>
            </a:extLst>
          </p:cNvPr>
          <p:cNvSpPr>
            <a:spLocks noGrp="1"/>
          </p:cNvSpPr>
          <p:nvPr>
            <p:ph type="sldNum" sz="quarter" idx="12"/>
          </p:nvPr>
        </p:nvSpPr>
        <p:spPr/>
        <p:txBody>
          <a:bodyPr/>
          <a:lstStyle/>
          <a:p>
            <a:fld id="{C479D5F6-EDCB-402A-AC08-4943A1820E8F}" type="slidenum">
              <a:rPr lang="en-US" smtClean="0"/>
              <a:pPr/>
              <a:t>136</a:t>
            </a:fld>
            <a:endParaRPr lang="en-US" dirty="0"/>
          </a:p>
        </p:txBody>
      </p:sp>
    </p:spTree>
    <p:extLst>
      <p:ext uri="{BB962C8B-B14F-4D97-AF65-F5344CB8AC3E}">
        <p14:creationId xmlns:p14="http://schemas.microsoft.com/office/powerpoint/2010/main" val="38742673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130D-EC15-4E0A-92E5-0D18526802E7}"/>
              </a:ext>
            </a:extLst>
          </p:cNvPr>
          <p:cNvSpPr>
            <a:spLocks noGrp="1"/>
          </p:cNvSpPr>
          <p:nvPr>
            <p:ph type="title"/>
          </p:nvPr>
        </p:nvSpPr>
        <p:spPr/>
        <p:txBody>
          <a:bodyPr/>
          <a:lstStyle/>
          <a:p>
            <a:r>
              <a:rPr lang="en-US" dirty="0" err="1"/>
              <a:t>PAnext</a:t>
            </a:r>
            <a:r>
              <a:rPr lang="en-US" dirty="0"/>
              <a:t> Online Test Session Life Cycle</a:t>
            </a:r>
          </a:p>
        </p:txBody>
      </p:sp>
      <p:sp>
        <p:nvSpPr>
          <p:cNvPr id="4" name="Slide Number Placeholder 3">
            <a:extLst>
              <a:ext uri="{FF2B5EF4-FFF2-40B4-BE49-F238E27FC236}">
                <a16:creationId xmlns:a16="http://schemas.microsoft.com/office/drawing/2014/main" id="{0DEC3395-3326-4C15-883E-79E2A03D7238}"/>
              </a:ext>
            </a:extLst>
          </p:cNvPr>
          <p:cNvSpPr>
            <a:spLocks noGrp="1"/>
          </p:cNvSpPr>
          <p:nvPr>
            <p:ph type="sldNum" sz="quarter" idx="12"/>
          </p:nvPr>
        </p:nvSpPr>
        <p:spPr/>
        <p:txBody>
          <a:bodyPr/>
          <a:lstStyle/>
          <a:p>
            <a:fld id="{C479D5F6-EDCB-402A-AC08-4943A1820E8F}" type="slidenum">
              <a:rPr lang="en-US" smtClean="0"/>
              <a:pPr/>
              <a:t>137</a:t>
            </a:fld>
            <a:endParaRPr lang="en-US" dirty="0"/>
          </a:p>
        </p:txBody>
      </p:sp>
      <p:graphicFrame>
        <p:nvGraphicFramePr>
          <p:cNvPr id="5" name="Diagram 4">
            <a:extLst>
              <a:ext uri="{FF2B5EF4-FFF2-40B4-BE49-F238E27FC236}">
                <a16:creationId xmlns:a16="http://schemas.microsoft.com/office/drawing/2014/main" id="{A4E4F450-89FF-432F-9B85-B0DB0CA6C545}"/>
              </a:ext>
            </a:extLst>
          </p:cNvPr>
          <p:cNvGraphicFramePr/>
          <p:nvPr>
            <p:extLst>
              <p:ext uri="{D42A27DB-BD31-4B8C-83A1-F6EECF244321}">
                <p14:modId xmlns:p14="http://schemas.microsoft.com/office/powerpoint/2010/main" val="2631564310"/>
              </p:ext>
            </p:extLst>
          </p:nvPr>
        </p:nvGraphicFramePr>
        <p:xfrm>
          <a:off x="223071" y="995251"/>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3013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5575-6C5D-418D-AB6A-F0B18B93FFD3}"/>
              </a:ext>
            </a:extLst>
          </p:cNvPr>
          <p:cNvSpPr>
            <a:spLocks noGrp="1"/>
          </p:cNvSpPr>
          <p:nvPr>
            <p:ph type="title"/>
          </p:nvPr>
        </p:nvSpPr>
        <p:spPr/>
        <p:txBody>
          <a:bodyPr/>
          <a:lstStyle/>
          <a:p>
            <a:r>
              <a:rPr lang="en-US" dirty="0" err="1"/>
              <a:t>PAnext</a:t>
            </a:r>
            <a:r>
              <a:rPr lang="en-US" dirty="0"/>
              <a:t> “Prepare” Test Session</a:t>
            </a:r>
          </a:p>
        </p:txBody>
      </p:sp>
      <p:sp>
        <p:nvSpPr>
          <p:cNvPr id="4" name="Slide Number Placeholder 3">
            <a:extLst>
              <a:ext uri="{FF2B5EF4-FFF2-40B4-BE49-F238E27FC236}">
                <a16:creationId xmlns:a16="http://schemas.microsoft.com/office/drawing/2014/main" id="{4B36DD84-D48A-4A1C-B695-AFD17DF145B5}"/>
              </a:ext>
            </a:extLst>
          </p:cNvPr>
          <p:cNvSpPr>
            <a:spLocks noGrp="1"/>
          </p:cNvSpPr>
          <p:nvPr>
            <p:ph type="sldNum" sz="quarter" idx="12"/>
          </p:nvPr>
        </p:nvSpPr>
        <p:spPr/>
        <p:txBody>
          <a:bodyPr/>
          <a:lstStyle/>
          <a:p>
            <a:fld id="{C479D5F6-EDCB-402A-AC08-4943A1820E8F}" type="slidenum">
              <a:rPr lang="en-US" smtClean="0"/>
              <a:pPr/>
              <a:t>138</a:t>
            </a:fld>
            <a:endParaRPr lang="en-US" dirty="0"/>
          </a:p>
        </p:txBody>
      </p:sp>
      <p:graphicFrame>
        <p:nvGraphicFramePr>
          <p:cNvPr id="7" name="Table 6">
            <a:extLst>
              <a:ext uri="{FF2B5EF4-FFF2-40B4-BE49-F238E27FC236}">
                <a16:creationId xmlns:a16="http://schemas.microsoft.com/office/drawing/2014/main" id="{29C2711B-682D-4D4E-86F6-4AE40FAFDD48}"/>
              </a:ext>
            </a:extLst>
          </p:cNvPr>
          <p:cNvGraphicFramePr>
            <a:graphicFrameLocks noGrp="1"/>
          </p:cNvGraphicFramePr>
          <p:nvPr>
            <p:extLst>
              <p:ext uri="{D42A27DB-BD31-4B8C-83A1-F6EECF244321}">
                <p14:modId xmlns:p14="http://schemas.microsoft.com/office/powerpoint/2010/main" val="411042627"/>
              </p:ext>
            </p:extLst>
          </p:nvPr>
        </p:nvGraphicFramePr>
        <p:xfrm>
          <a:off x="474563" y="1162553"/>
          <a:ext cx="8189344" cy="3352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49838">
                  <a:extLst>
                    <a:ext uri="{9D8B030D-6E8A-4147-A177-3AD203B41FA5}">
                      <a16:colId xmlns:a16="http://schemas.microsoft.com/office/drawing/2014/main" val="1936965632"/>
                    </a:ext>
                  </a:extLst>
                </a:gridCol>
                <a:gridCol w="7339506">
                  <a:extLst>
                    <a:ext uri="{9D8B030D-6E8A-4147-A177-3AD203B41FA5}">
                      <a16:colId xmlns:a16="http://schemas.microsoft.com/office/drawing/2014/main" val="3883146741"/>
                    </a:ext>
                  </a:extLst>
                </a:gridCol>
              </a:tblGrid>
              <a:tr h="37084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tc>
                <a:tc hMerge="1">
                  <a:txBody>
                    <a:bodyPr/>
                    <a:lstStyle/>
                    <a:p>
                      <a:endParaRPr lang="en-US"/>
                    </a:p>
                  </a:txBody>
                  <a:tcPr/>
                </a:tc>
                <a:extLst>
                  <a:ext uri="{0D108BD9-81ED-4DB2-BD59-A6C34878D82A}">
                    <a16:rowId xmlns:a16="http://schemas.microsoft.com/office/drawing/2014/main" val="2179477777"/>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correct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2221692143"/>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requiring auditory/signed</a:t>
                      </a:r>
                      <a:r>
                        <a:rPr lang="en-US" sz="2400" baseline="0" dirty="0">
                          <a:effectLst/>
                        </a:rPr>
                        <a:t> presentation of</a:t>
                      </a:r>
                      <a:r>
                        <a:rPr lang="en-US" sz="2400" dirty="0">
                          <a:effectLst/>
                        </a:rPr>
                        <a:t> tests with scripts</a:t>
                      </a:r>
                      <a:r>
                        <a:rPr lang="en-US" sz="2400" baseline="0" dirty="0">
                          <a:effectLst/>
                        </a:rPr>
                        <a:t> </a:t>
                      </a:r>
                      <a:r>
                        <a:rPr lang="en-US" sz="2400" dirty="0">
                          <a:effectLst/>
                        </a:rPr>
                        <a:t>are added to separate sessions and those sessions are set to Auditory/Signed Presentation</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1810043776"/>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cached</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a16="http://schemas.microsoft.com/office/drawing/2014/main" val="3243101666"/>
                  </a:ext>
                </a:extLst>
              </a:tr>
            </a:tbl>
          </a:graphicData>
        </a:graphic>
      </p:graphicFrame>
      <p:sp>
        <p:nvSpPr>
          <p:cNvPr id="8" name="Rectangle 7">
            <a:extLst>
              <a:ext uri="{FF2B5EF4-FFF2-40B4-BE49-F238E27FC236}">
                <a16:creationId xmlns:a16="http://schemas.microsoft.com/office/drawing/2014/main" id="{4F82E1A3-5945-4E80-BD5F-A86BB25E867D}"/>
              </a:ext>
            </a:extLst>
          </p:cNvPr>
          <p:cNvSpPr/>
          <p:nvPr/>
        </p:nvSpPr>
        <p:spPr>
          <a:xfrm>
            <a:off x="715992" y="1798755"/>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BCBCD9-6D8F-4A1E-AD94-E3CCC2728142}"/>
              </a:ext>
            </a:extLst>
          </p:cNvPr>
          <p:cNvSpPr/>
          <p:nvPr/>
        </p:nvSpPr>
        <p:spPr>
          <a:xfrm>
            <a:off x="715990" y="3002114"/>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FF258-850D-4B35-AABC-3ACFB87301D9}"/>
              </a:ext>
            </a:extLst>
          </p:cNvPr>
          <p:cNvSpPr/>
          <p:nvPr/>
        </p:nvSpPr>
        <p:spPr>
          <a:xfrm>
            <a:off x="715991" y="4002097"/>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137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13A-B0C0-42CA-8055-50FBE95E3D9C}"/>
              </a:ext>
            </a:extLst>
          </p:cNvPr>
          <p:cNvSpPr>
            <a:spLocks noGrp="1"/>
          </p:cNvSpPr>
          <p:nvPr>
            <p:ph type="title"/>
          </p:nvPr>
        </p:nvSpPr>
        <p:spPr/>
        <p:txBody>
          <a:bodyPr/>
          <a:lstStyle/>
          <a:p>
            <a:r>
              <a:rPr lang="en-US" dirty="0"/>
              <a:t>TAM Reminders</a:t>
            </a:r>
          </a:p>
        </p:txBody>
      </p:sp>
      <p:sp>
        <p:nvSpPr>
          <p:cNvPr id="4" name="Slide Number Placeholder 3">
            <a:extLst>
              <a:ext uri="{FF2B5EF4-FFF2-40B4-BE49-F238E27FC236}">
                <a16:creationId xmlns:a16="http://schemas.microsoft.com/office/drawing/2014/main" id="{574CB3CB-23AD-44A6-A15B-F4D426DAC3EC}"/>
              </a:ext>
            </a:extLst>
          </p:cNvPr>
          <p:cNvSpPr>
            <a:spLocks noGrp="1"/>
          </p:cNvSpPr>
          <p:nvPr>
            <p:ph type="sldNum" sz="quarter" idx="12"/>
          </p:nvPr>
        </p:nvSpPr>
        <p:spPr/>
        <p:txBody>
          <a:bodyPr/>
          <a:lstStyle/>
          <a:p>
            <a:fld id="{C479D5F6-EDCB-402A-AC08-4943A1820E8F}" type="slidenum">
              <a:rPr lang="en-US" smtClean="0"/>
              <a:pPr/>
              <a:t>139</a:t>
            </a:fld>
            <a:endParaRPr lang="en-US" dirty="0"/>
          </a:p>
        </p:txBody>
      </p:sp>
      <p:grpSp>
        <p:nvGrpSpPr>
          <p:cNvPr id="9" name="Group 8">
            <a:extLst>
              <a:ext uri="{FF2B5EF4-FFF2-40B4-BE49-F238E27FC236}">
                <a16:creationId xmlns:a16="http://schemas.microsoft.com/office/drawing/2014/main" id="{758D93B8-B629-46FE-B6C4-4E150823A3F6}"/>
              </a:ext>
            </a:extLst>
          </p:cNvPr>
          <p:cNvGrpSpPr/>
          <p:nvPr/>
        </p:nvGrpSpPr>
        <p:grpSpPr>
          <a:xfrm>
            <a:off x="1867227" y="812305"/>
            <a:ext cx="5404015" cy="5878934"/>
            <a:chOff x="3473393" y="1074331"/>
            <a:chExt cx="4327181" cy="4707465"/>
          </a:xfrm>
        </p:grpSpPr>
        <p:pic>
          <p:nvPicPr>
            <p:cNvPr id="5" name="Picture 4">
              <a:extLst>
                <a:ext uri="{FF2B5EF4-FFF2-40B4-BE49-F238E27FC236}">
                  <a16:creationId xmlns:a16="http://schemas.microsoft.com/office/drawing/2014/main" id="{90D12DE9-E255-462D-B5BA-E340C3314C55}"/>
                </a:ext>
              </a:extLst>
            </p:cNvPr>
            <p:cNvPicPr>
              <a:picLocks noChangeAspect="1"/>
            </p:cNvPicPr>
            <p:nvPr/>
          </p:nvPicPr>
          <p:blipFill>
            <a:blip r:embed="rId2"/>
            <a:stretch>
              <a:fillRect/>
            </a:stretch>
          </p:blipFill>
          <p:spPr>
            <a:xfrm>
              <a:off x="3473393" y="1076204"/>
              <a:ext cx="2197213" cy="4705592"/>
            </a:xfrm>
            <a:prstGeom prst="rect">
              <a:avLst/>
            </a:prstGeom>
          </p:spPr>
        </p:pic>
        <p:pic>
          <p:nvPicPr>
            <p:cNvPr id="8" name="Picture 7">
              <a:extLst>
                <a:ext uri="{FF2B5EF4-FFF2-40B4-BE49-F238E27FC236}">
                  <a16:creationId xmlns:a16="http://schemas.microsoft.com/office/drawing/2014/main" id="{ED845982-3BEF-4144-82CB-0FAE982B93A0}"/>
                </a:ext>
              </a:extLst>
            </p:cNvPr>
            <p:cNvPicPr>
              <a:picLocks noChangeAspect="1"/>
            </p:cNvPicPr>
            <p:nvPr/>
          </p:nvPicPr>
          <p:blipFill>
            <a:blip r:embed="rId3"/>
            <a:stretch>
              <a:fillRect/>
            </a:stretch>
          </p:blipFill>
          <p:spPr>
            <a:xfrm>
              <a:off x="5670606" y="1074331"/>
              <a:ext cx="2129968" cy="4705591"/>
            </a:xfrm>
            <a:prstGeom prst="rect">
              <a:avLst/>
            </a:prstGeom>
          </p:spPr>
        </p:pic>
      </p:grpSp>
      <p:sp>
        <p:nvSpPr>
          <p:cNvPr id="7" name="Rectangular Callout 6">
            <a:extLst>
              <a:ext uri="{FF2B5EF4-FFF2-40B4-BE49-F238E27FC236}">
                <a16:creationId xmlns:a16="http://schemas.microsoft.com/office/drawing/2014/main" id="{4F188125-89AF-4F69-ABCD-3F7709B61472}"/>
              </a:ext>
            </a:extLst>
          </p:cNvPr>
          <p:cNvSpPr/>
          <p:nvPr/>
        </p:nvSpPr>
        <p:spPr>
          <a:xfrm>
            <a:off x="6511895" y="328410"/>
            <a:ext cx="2403505" cy="1491844"/>
          </a:xfrm>
          <a:prstGeom prst="wedgeRectCallout">
            <a:avLst>
              <a:gd name="adj1" fmla="val -37174"/>
              <a:gd name="adj2" fmla="val 710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ysClr val="windowText" lastClr="000000"/>
                </a:solidFill>
              </a:rPr>
              <a:t>These check lists appear on the back of the TAMs for Test Administrators to quickly reference</a:t>
            </a:r>
          </a:p>
        </p:txBody>
      </p:sp>
    </p:spTree>
    <p:extLst>
      <p:ext uri="{BB962C8B-B14F-4D97-AF65-F5344CB8AC3E}">
        <p14:creationId xmlns:p14="http://schemas.microsoft.com/office/powerpoint/2010/main" val="220341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Excusals §22-7-1013(8)(a-c)</a:t>
            </a:r>
          </a:p>
        </p:txBody>
      </p:sp>
      <p:sp>
        <p:nvSpPr>
          <p:cNvPr id="5" name="Content Placeholder 4">
            <a:extLst>
              <a:ext uri="{FF2B5EF4-FFF2-40B4-BE49-F238E27FC236}">
                <a16:creationId xmlns:a16="http://schemas.microsoft.com/office/drawing/2014/main" id="{B4F70110-E90B-4197-B4C8-FB864C2E961D}"/>
              </a:ext>
            </a:extLst>
          </p:cNvPr>
          <p:cNvSpPr>
            <a:spLocks noGrp="1"/>
          </p:cNvSpPr>
          <p:nvPr>
            <p:ph idx="1"/>
          </p:nvPr>
        </p:nvSpPr>
        <p:spPr>
          <a:xfrm>
            <a:off x="628650" y="848549"/>
            <a:ext cx="8286750" cy="5578469"/>
          </a:xfrm>
        </p:spPr>
        <p:txBody>
          <a:bodyPr>
            <a:noAutofit/>
          </a:bodyPr>
          <a:lstStyle/>
          <a:p>
            <a:pPr marL="0" indent="0">
              <a:lnSpc>
                <a:spcPct val="120000"/>
              </a:lnSpc>
              <a:buNone/>
            </a:pPr>
            <a:r>
              <a:rPr lang="en-US" sz="1800" dirty="0">
                <a:solidFill>
                  <a:srgbClr val="000000"/>
                </a:solidFill>
              </a:rPr>
              <a:t>A student’s parent may excuse the student from participating in a state content assessment</a:t>
            </a:r>
          </a:p>
          <a:p>
            <a:pPr marL="0" indent="0">
              <a:lnSpc>
                <a:spcPct val="120000"/>
              </a:lnSpc>
              <a:buNone/>
            </a:pPr>
            <a:r>
              <a:rPr lang="en-US" sz="1800" dirty="0">
                <a:solidFill>
                  <a:srgbClr val="000000"/>
                </a:solidFill>
              </a:rPr>
              <a:t>Each LEP will adopt and implement a written policy and procedure by which a student’s parent may excuse the student from participating in one or more of the state content assessments.</a:t>
            </a:r>
          </a:p>
          <a:p>
            <a:pPr marL="742950" lvl="1" indent="-285750">
              <a:lnSpc>
                <a:spcPct val="120000"/>
              </a:lnSpc>
            </a:pPr>
            <a:r>
              <a:rPr lang="en-US" sz="1800" dirty="0">
                <a:solidFill>
                  <a:srgbClr val="000000"/>
                </a:solidFill>
              </a:rPr>
              <a:t>If a parent excuses his or her student, the LEP shall not impose negative consequence on the student or parent including:</a:t>
            </a:r>
          </a:p>
          <a:p>
            <a:pPr marL="1200150" lvl="2" indent="-285750">
              <a:lnSpc>
                <a:spcPct val="120000"/>
              </a:lnSpc>
            </a:pPr>
            <a:r>
              <a:rPr lang="en-US" dirty="0"/>
              <a:t>Prohibiting school attendance; imposing an unexcused absence; or prohibiting participation in extracurricular activities.</a:t>
            </a:r>
          </a:p>
          <a:p>
            <a:pPr marL="1200150" lvl="2" indent="-285750">
              <a:lnSpc>
                <a:spcPct val="120000"/>
              </a:lnSpc>
            </a:pPr>
            <a:r>
              <a:rPr lang="en-US" dirty="0"/>
              <a:t>Prohibiting the student from participating in an activity or receiving any other form of reward that the LEP provides to students who participate in the state assessment.</a:t>
            </a:r>
            <a:endParaRPr lang="en-US" dirty="0">
              <a:solidFill>
                <a:srgbClr val="000000"/>
              </a:solidFill>
            </a:endParaRPr>
          </a:p>
          <a:p>
            <a:pPr marL="0" indent="0">
              <a:lnSpc>
                <a:spcPct val="120000"/>
              </a:lnSpc>
              <a:buNone/>
            </a:pPr>
            <a:r>
              <a:rPr lang="en-US" sz="1800" dirty="0">
                <a:solidFill>
                  <a:srgbClr val="000000"/>
                </a:solidFill>
              </a:rPr>
              <a:t>LEP shall not impose an unreasonable burden or requirement on a student that would: </a:t>
            </a:r>
          </a:p>
          <a:p>
            <a:pPr marL="1200150" lvl="2" indent="-285750">
              <a:lnSpc>
                <a:spcPct val="120000"/>
              </a:lnSpc>
            </a:pPr>
            <a:r>
              <a:rPr lang="en-US" dirty="0">
                <a:solidFill>
                  <a:srgbClr val="000000"/>
                </a:solidFill>
              </a:rPr>
              <a:t>Discourage the student from taking a state assessment or</a:t>
            </a:r>
          </a:p>
          <a:p>
            <a:pPr marL="1200150" lvl="2" indent="-285750">
              <a:lnSpc>
                <a:spcPct val="120000"/>
              </a:lnSpc>
            </a:pPr>
            <a:r>
              <a:rPr lang="en-US" dirty="0">
                <a:solidFill>
                  <a:srgbClr val="000000"/>
                </a:solidFill>
              </a:rPr>
              <a:t>Encourage the student’s parent to excuse the student from taking the state assessment.</a:t>
            </a:r>
          </a:p>
          <a:p>
            <a:pPr marL="0" indent="0">
              <a:buNone/>
            </a:pPr>
            <a:endParaRPr lang="en-US" sz="1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9108882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A60-A9B9-4D74-8502-A0631AF7EBB0}"/>
              </a:ext>
            </a:extLst>
          </p:cNvPr>
          <p:cNvSpPr>
            <a:spLocks noGrp="1"/>
          </p:cNvSpPr>
          <p:nvPr>
            <p:ph type="title"/>
          </p:nvPr>
        </p:nvSpPr>
        <p:spPr/>
        <p:txBody>
          <a:bodyPr/>
          <a:lstStyle/>
          <a:p>
            <a:r>
              <a:rPr lang="en-US" dirty="0"/>
              <a:t>Tasks to Complete During Testing</a:t>
            </a:r>
          </a:p>
        </p:txBody>
      </p:sp>
      <p:sp>
        <p:nvSpPr>
          <p:cNvPr id="3" name="Content Placeholder 2">
            <a:extLst>
              <a:ext uri="{FF2B5EF4-FFF2-40B4-BE49-F238E27FC236}">
                <a16:creationId xmlns:a16="http://schemas.microsoft.com/office/drawing/2014/main" id="{8FE9C10C-15B7-4A18-8A30-C2AC7BC3120E}"/>
              </a:ext>
            </a:extLst>
          </p:cNvPr>
          <p:cNvSpPr>
            <a:spLocks noGrp="1"/>
          </p:cNvSpPr>
          <p:nvPr>
            <p:ph idx="1"/>
          </p:nvPr>
        </p:nvSpPr>
        <p:spPr/>
        <p:txBody>
          <a:bodyPr>
            <a:normAutofit lnSpcReduction="10000"/>
          </a:bodyPr>
          <a:lstStyle/>
          <a:p>
            <a:pPr marL="0" indent="0">
              <a:buNone/>
              <a:defRPr/>
            </a:pPr>
            <a:r>
              <a:rPr lang="en-US" b="1" dirty="0">
                <a:solidFill>
                  <a:sysClr val="windowText" lastClr="000000"/>
                </a:solidFill>
              </a:rPr>
              <a:t>On the Day of Testing (CBT):</a:t>
            </a:r>
          </a:p>
          <a:p>
            <a:pPr marL="288925" indent="-288925">
              <a:defRPr/>
            </a:pPr>
            <a:endParaRPr lang="en-US" sz="800" b="1" dirty="0">
              <a:solidFill>
                <a:sysClr val="windowText" lastClr="000000"/>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Distribute test materials</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TAMs have 2024 on the cover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Ensure Test Administrators have a computer or </a:t>
            </a:r>
            <a:br>
              <a:rPr lang="en-US" sz="2000" dirty="0">
                <a:solidFill>
                  <a:sysClr val="windowText" lastClr="000000"/>
                </a:solidFill>
              </a:rPr>
            </a:br>
            <a:r>
              <a:rPr lang="en-US" sz="2000" dirty="0">
                <a:solidFill>
                  <a:sysClr val="windowText" lastClr="000000"/>
                </a:solidFill>
              </a:rPr>
              <a:t>tablet available</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Check form assignment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accessibility features and accommodated forms are assigned to appropriate students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Monitor test activity</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Be available to Test Administrators and Proctors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Investigate security breaches and testing irregularities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Follow protocol for contaminated or damaged test materials, safety threats, and severe weather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Respond to all technology related issues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Collect materials from Test Administrators after each test unit</a:t>
            </a:r>
            <a:endParaRPr lang="en-US" sz="2800" dirty="0">
              <a:solidFill>
                <a:sysClr val="windowText" lastClr="00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106B9184-10F4-4572-830A-4B8D96580937}"/>
              </a:ext>
            </a:extLst>
          </p:cNvPr>
          <p:cNvSpPr>
            <a:spLocks noGrp="1"/>
          </p:cNvSpPr>
          <p:nvPr>
            <p:ph type="sldNum" sz="quarter" idx="12"/>
          </p:nvPr>
        </p:nvSpPr>
        <p:spPr/>
        <p:txBody>
          <a:bodyPr/>
          <a:lstStyle/>
          <a:p>
            <a:fld id="{C479D5F6-EDCB-402A-AC08-4943A1820E8F}" type="slidenum">
              <a:rPr lang="en-US" smtClean="0"/>
              <a:pPr/>
              <a:t>140</a:t>
            </a:fld>
            <a:endParaRPr lang="en-US" dirty="0"/>
          </a:p>
        </p:txBody>
      </p:sp>
      <p:pic>
        <p:nvPicPr>
          <p:cNvPr id="8" name="Picture 7">
            <a:extLst>
              <a:ext uri="{FF2B5EF4-FFF2-40B4-BE49-F238E27FC236}">
                <a16:creationId xmlns:a16="http://schemas.microsoft.com/office/drawing/2014/main" id="{EC8B3DF3-CFF7-84A8-B198-E7BCFE595671}"/>
              </a:ext>
            </a:extLst>
          </p:cNvPr>
          <p:cNvPicPr>
            <a:picLocks noChangeAspect="1"/>
          </p:cNvPicPr>
          <p:nvPr/>
        </p:nvPicPr>
        <p:blipFill>
          <a:blip r:embed="rId2"/>
          <a:stretch>
            <a:fillRect/>
          </a:stretch>
        </p:blipFill>
        <p:spPr>
          <a:xfrm rot="20444650">
            <a:off x="5751829" y="249474"/>
            <a:ext cx="1753881" cy="227405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69A85D-E8F1-2F1E-A2E4-120AA41A12EA}"/>
              </a:ext>
            </a:extLst>
          </p:cNvPr>
          <p:cNvPicPr>
            <a:picLocks noChangeAspect="1"/>
          </p:cNvPicPr>
          <p:nvPr/>
        </p:nvPicPr>
        <p:blipFill>
          <a:blip r:embed="rId3"/>
          <a:stretch>
            <a:fillRect/>
          </a:stretch>
        </p:blipFill>
        <p:spPr>
          <a:xfrm rot="811804">
            <a:off x="6968681" y="203243"/>
            <a:ext cx="1811483" cy="23450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3050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2047-FCF3-4BD1-88C3-AE82DA55412C}"/>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A20A62A2-7542-456A-BA5E-384A57CD1888}"/>
              </a:ext>
            </a:extLst>
          </p:cNvPr>
          <p:cNvSpPr>
            <a:spLocks noGrp="1"/>
          </p:cNvSpPr>
          <p:nvPr>
            <p:ph idx="1"/>
          </p:nvPr>
        </p:nvSpPr>
        <p:spPr>
          <a:xfrm>
            <a:off x="628650" y="848550"/>
            <a:ext cx="8058150" cy="5379722"/>
          </a:xfrm>
        </p:spPr>
        <p:txBody>
          <a:bodyPr>
            <a:normAutofit/>
          </a:bodyPr>
          <a:lstStyle/>
          <a:p>
            <a:pPr marL="0" indent="0">
              <a:buNone/>
              <a:defRPr/>
            </a:pPr>
            <a:r>
              <a:rPr lang="en-US" sz="2200" b="1" dirty="0">
                <a:solidFill>
                  <a:prstClr val="black"/>
                </a:solidFill>
              </a:rPr>
              <a:t>Monitor and Report Security Breaches and Testing Irregularities</a:t>
            </a:r>
          </a:p>
          <a:p>
            <a:pPr>
              <a:defRPr/>
            </a:pPr>
            <a:endParaRPr lang="en-US" sz="800" b="1" dirty="0">
              <a:solidFill>
                <a:prstClr val="black"/>
              </a:solidFill>
            </a:endParaRP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Immediately report all instances of security breaches and testing irregularities to the SAC, and subsequently the DAC </a:t>
            </a: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DAC must immediately contact CDE upon receiving notification of a security breach</a:t>
            </a:r>
          </a:p>
          <a:p>
            <a:pPr marL="514350" indent="-514350">
              <a:lnSpc>
                <a:spcPct val="100000"/>
              </a:lnSpc>
              <a:spcBef>
                <a:spcPts val="200"/>
              </a:spcBef>
              <a:spcAft>
                <a:spcPts val="200"/>
              </a:spcAft>
              <a:buClr>
                <a:prstClr val="black"/>
              </a:buClr>
              <a:buSzPct val="100000"/>
              <a:buFont typeface="+mj-lt"/>
              <a:buAutoNum type="arabicPeriod"/>
              <a:defRPr/>
            </a:pPr>
            <a:r>
              <a:rPr lang="en-US" sz="2000" dirty="0">
                <a:solidFill>
                  <a:prstClr val="black"/>
                </a:solidFill>
              </a:rPr>
              <a:t>Testing Irregularity or Security Breach</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SAC completes the </a:t>
            </a:r>
            <a:r>
              <a:rPr lang="en-US" sz="1800" i="1" dirty="0">
                <a:solidFill>
                  <a:prstClr val="black"/>
                </a:solidFill>
              </a:rPr>
              <a:t>Testing Irregularity or Security Breach Form (Appendix E) </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SAC adds incident to the TIR spreadsheet (linked below)</a:t>
            </a:r>
          </a:p>
          <a:p>
            <a:pPr marL="914400" lvl="1" indent="-514350">
              <a:lnSpc>
                <a:spcPct val="100000"/>
              </a:lnSpc>
              <a:spcBef>
                <a:spcPts val="200"/>
              </a:spcBef>
              <a:spcAft>
                <a:spcPts val="200"/>
              </a:spcAft>
              <a:buClr>
                <a:prstClr val="black"/>
              </a:buClr>
              <a:buSzPct val="100000"/>
              <a:defRPr/>
            </a:pPr>
            <a:r>
              <a:rPr lang="en-US" sz="1800" dirty="0">
                <a:solidFill>
                  <a:prstClr val="black"/>
                </a:solidFill>
              </a:rPr>
              <a:t>DAC submits completed form and updated spreadsheet through CDE Assessment </a:t>
            </a:r>
            <a:r>
              <a:rPr lang="en-US" sz="1800" dirty="0" err="1">
                <a:solidFill>
                  <a:prstClr val="black"/>
                </a:solidFill>
              </a:rPr>
              <a:t>Syncplicity</a:t>
            </a:r>
            <a:r>
              <a:rPr lang="en-US" sz="1800" dirty="0">
                <a:solidFill>
                  <a:prstClr val="black"/>
                </a:solidFill>
              </a:rPr>
              <a:t> in the Assessment Forms folder</a:t>
            </a:r>
          </a:p>
          <a:p>
            <a:pPr marL="1314450" lvl="2" indent="-514350">
              <a:lnSpc>
                <a:spcPct val="100000"/>
              </a:lnSpc>
              <a:spcBef>
                <a:spcPts val="200"/>
              </a:spcBef>
              <a:spcAft>
                <a:spcPts val="200"/>
              </a:spcAft>
              <a:buClr>
                <a:prstClr val="black"/>
              </a:buClr>
              <a:buSzPct val="100000"/>
              <a:defRPr/>
            </a:pPr>
            <a:r>
              <a:rPr lang="en-US" dirty="0">
                <a:solidFill>
                  <a:prstClr val="black"/>
                </a:solidFill>
              </a:rPr>
              <a:t>Notify Sara </a:t>
            </a:r>
            <a:r>
              <a:rPr lang="en-US" dirty="0" err="1">
                <a:solidFill>
                  <a:prstClr val="black"/>
                </a:solidFill>
              </a:rPr>
              <a:t>Loerzel</a:t>
            </a:r>
            <a:r>
              <a:rPr lang="en-US" dirty="0">
                <a:solidFill>
                  <a:prstClr val="black"/>
                </a:solidFill>
              </a:rPr>
              <a:t> of posted form (</a:t>
            </a:r>
            <a:r>
              <a:rPr lang="en-US" dirty="0">
                <a:solidFill>
                  <a:srgbClr val="6C1B89"/>
                </a:solidFill>
                <a:hlinkClick r:id="rId2"/>
              </a:rPr>
              <a:t>loerzel_s</a:t>
            </a:r>
            <a:r>
              <a:rPr lang="en-US" dirty="0">
                <a:solidFill>
                  <a:prstClr val="black"/>
                </a:solidFill>
                <a:hlinkClick r:id="rId3"/>
              </a:rPr>
              <a:t>@cde.state.co.us</a:t>
            </a:r>
            <a:r>
              <a:rPr lang="en-US" dirty="0">
                <a:solidFill>
                  <a:prstClr val="black"/>
                </a:solidFill>
              </a:rPr>
              <a:t>)</a:t>
            </a:r>
            <a:endParaRPr lang="en-US" dirty="0">
              <a:solidFill>
                <a:srgbClr val="6C1B89"/>
              </a:solidFill>
            </a:endParaRPr>
          </a:p>
          <a:p>
            <a:endParaRPr lang="en-US" dirty="0"/>
          </a:p>
        </p:txBody>
      </p:sp>
      <p:sp>
        <p:nvSpPr>
          <p:cNvPr id="4" name="Slide Number Placeholder 3">
            <a:extLst>
              <a:ext uri="{FF2B5EF4-FFF2-40B4-BE49-F238E27FC236}">
                <a16:creationId xmlns:a16="http://schemas.microsoft.com/office/drawing/2014/main" id="{F93695B1-4E23-41FF-B2E1-53D5C9524F9F}"/>
              </a:ext>
            </a:extLst>
          </p:cNvPr>
          <p:cNvSpPr>
            <a:spLocks noGrp="1"/>
          </p:cNvSpPr>
          <p:nvPr>
            <p:ph type="sldNum" sz="quarter" idx="12"/>
          </p:nvPr>
        </p:nvSpPr>
        <p:spPr/>
        <p:txBody>
          <a:bodyPr/>
          <a:lstStyle/>
          <a:p>
            <a:fld id="{C479D5F6-EDCB-402A-AC08-4943A1820E8F}" type="slidenum">
              <a:rPr lang="en-US" smtClean="0"/>
              <a:pPr/>
              <a:t>141</a:t>
            </a:fld>
            <a:endParaRPr lang="en-US" dirty="0"/>
          </a:p>
        </p:txBody>
      </p:sp>
      <p:sp>
        <p:nvSpPr>
          <p:cNvPr id="7" name="TextBox 6">
            <a:extLst>
              <a:ext uri="{FF2B5EF4-FFF2-40B4-BE49-F238E27FC236}">
                <a16:creationId xmlns:a16="http://schemas.microsoft.com/office/drawing/2014/main" id="{27306EA3-265D-4652-88E1-2AD29DD84E9B}"/>
              </a:ext>
            </a:extLst>
          </p:cNvPr>
          <p:cNvSpPr txBox="1"/>
          <p:nvPr/>
        </p:nvSpPr>
        <p:spPr>
          <a:xfrm>
            <a:off x="1102034" y="5116272"/>
            <a:ext cx="6934402" cy="143116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Testing Irregularity or Security Breach Form:</a:t>
            </a:r>
          </a:p>
          <a:p>
            <a:pPr marL="342900" indent="-342900" algn="ctr" fontAlgn="base">
              <a:lnSpc>
                <a:spcPct val="100000"/>
              </a:lnSpc>
              <a:spcAft>
                <a:spcPts val="600"/>
              </a:spcAft>
            </a:pPr>
            <a:r>
              <a:rPr lang="en-US" dirty="0">
                <a:solidFill>
                  <a:prstClr val="black"/>
                </a:solidFill>
                <a:ea typeface="ＭＳ Ｐゴシック" pitchFamily="34" charset="-128"/>
                <a:hlinkClick r:id="rId4"/>
              </a:rPr>
              <a:t>http://www.cde.state.co.us/assessment/cmas_coalt_tir_security</a:t>
            </a:r>
            <a:endParaRPr lang="en-US" dirty="0">
              <a:solidFill>
                <a:prstClr val="black"/>
              </a:solidFill>
              <a:ea typeface="ＭＳ Ｐゴシック" pitchFamily="34" charset="-128"/>
            </a:endParaRPr>
          </a:p>
          <a:p>
            <a:pPr marL="342900" indent="-342900" algn="ctr" fontAlgn="base">
              <a:lnSpc>
                <a:spcPct val="100000"/>
              </a:lnSpc>
              <a:spcAft>
                <a:spcPts val="600"/>
              </a:spcAft>
            </a:pPr>
            <a:r>
              <a:rPr lang="en-US" b="1" i="1" dirty="0">
                <a:solidFill>
                  <a:prstClr val="black"/>
                </a:solidFill>
                <a:ea typeface="ＭＳ Ｐゴシック" pitchFamily="34" charset="-128"/>
              </a:rPr>
              <a:t>Testing Irregularity or Security Breach Tracking Spreadsheet:</a:t>
            </a:r>
          </a:p>
          <a:p>
            <a:pPr marL="342900" indent="-342900" algn="ctr" fontAlgn="base">
              <a:lnSpc>
                <a:spcPct val="100000"/>
              </a:lnSpc>
              <a:spcAft>
                <a:spcPts val="600"/>
              </a:spcAft>
            </a:pPr>
            <a:r>
              <a:rPr lang="en-US" dirty="0">
                <a:solidFill>
                  <a:prstClr val="black"/>
                </a:solidFill>
                <a:ea typeface="ＭＳ Ｐゴシック" pitchFamily="34" charset="-128"/>
                <a:hlinkClick r:id="rId5"/>
              </a:rPr>
              <a:t>http://www.cde.state.co.us/assessment/cmas_coalt_tir_trckngsprdsht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9443047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1D06-CB3B-4EEC-8BE4-18FF27369105}"/>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a16="http://schemas.microsoft.com/office/drawing/2014/main" id="{71445DB9-797F-4FC9-8884-698EAED07EAD}"/>
              </a:ext>
            </a:extLst>
          </p:cNvPr>
          <p:cNvSpPr>
            <a:spLocks noGrp="1"/>
          </p:cNvSpPr>
          <p:nvPr>
            <p:ph idx="1"/>
          </p:nvPr>
        </p:nvSpPr>
        <p:spPr/>
        <p:txBody>
          <a:bodyPr/>
          <a:lstStyle/>
          <a:p>
            <a:pPr>
              <a:lnSpc>
                <a:spcPct val="100000"/>
              </a:lnSpc>
              <a:defRPr/>
            </a:pPr>
            <a:r>
              <a:rPr lang="en-US" sz="1800" dirty="0">
                <a:solidFill>
                  <a:sysClr val="windowText" lastClr="000000"/>
                </a:solidFill>
              </a:rPr>
              <a:t>When to submit TIR form and spreadsheet to CDE via </a:t>
            </a:r>
            <a:r>
              <a:rPr lang="en-US" sz="1800" dirty="0" err="1">
                <a:solidFill>
                  <a:sysClr val="windowText" lastClr="000000"/>
                </a:solidFill>
              </a:rPr>
              <a:t>Syncplicity</a:t>
            </a:r>
            <a:r>
              <a:rPr lang="en-US" sz="1800" dirty="0">
                <a:solidFill>
                  <a:sysClr val="windowText" lastClr="000000"/>
                </a:solidFill>
              </a:rPr>
              <a:t>:</a:t>
            </a:r>
          </a:p>
          <a:p>
            <a:pPr marL="571500" indent="-282575">
              <a:lnSpc>
                <a:spcPct val="100000"/>
              </a:lnSpc>
              <a:defRPr/>
            </a:pPr>
            <a:r>
              <a:rPr lang="en-US" sz="1800" dirty="0">
                <a:solidFill>
                  <a:sysClr val="windowText" lastClr="000000"/>
                </a:solidFill>
              </a:rPr>
              <a:t>Students were grouped incorrectly – not same directions or time</a:t>
            </a:r>
          </a:p>
          <a:p>
            <a:pPr marL="571500" indent="-282575">
              <a:lnSpc>
                <a:spcPct val="100000"/>
              </a:lnSpc>
              <a:defRPr/>
            </a:pPr>
            <a:r>
              <a:rPr lang="en-US" sz="1800" dirty="0">
                <a:solidFill>
                  <a:sysClr val="windowText" lastClr="000000"/>
                </a:solidFill>
              </a:rPr>
              <a:t>Students were given an incorrect amount of time (more or less)</a:t>
            </a:r>
          </a:p>
          <a:p>
            <a:pPr marL="571500" indent="-282575">
              <a:lnSpc>
                <a:spcPct val="100000"/>
              </a:lnSpc>
              <a:defRPr/>
            </a:pPr>
            <a:r>
              <a:rPr lang="en-US" sz="1800" dirty="0">
                <a:solidFill>
                  <a:sysClr val="windowText" lastClr="000000"/>
                </a:solidFill>
              </a:rPr>
              <a:t>Students were cheating or using an unapproved electronic device</a:t>
            </a:r>
          </a:p>
          <a:p>
            <a:pPr marL="571500" indent="-282575">
              <a:lnSpc>
                <a:spcPct val="100000"/>
              </a:lnSpc>
              <a:defRPr/>
            </a:pPr>
            <a:r>
              <a:rPr lang="en-US" sz="1800" dirty="0">
                <a:solidFill>
                  <a:sysClr val="windowText" lastClr="000000"/>
                </a:solidFill>
              </a:rPr>
              <a:t>Students used an unapproved accommodation </a:t>
            </a:r>
            <a:r>
              <a:rPr lang="en-US" sz="1800" b="1" dirty="0">
                <a:solidFill>
                  <a:sysClr val="windowText" lastClr="000000"/>
                </a:solidFill>
              </a:rPr>
              <a:t>or</a:t>
            </a:r>
            <a:r>
              <a:rPr lang="en-US" sz="1800" dirty="0">
                <a:solidFill>
                  <a:sysClr val="windowText" lastClr="000000"/>
                </a:solidFill>
              </a:rPr>
              <a:t> were not provided an accommodation according to IEP, 504, or ML plan</a:t>
            </a:r>
          </a:p>
          <a:p>
            <a:pPr marL="1028700" lvl="2" indent="-282575">
              <a:lnSpc>
                <a:spcPct val="100000"/>
              </a:lnSpc>
              <a:defRPr/>
            </a:pPr>
            <a:r>
              <a:rPr lang="en-US" dirty="0">
                <a:solidFill>
                  <a:sysClr val="windowText" lastClr="000000"/>
                </a:solidFill>
              </a:rPr>
              <a:t>Example: Test read aloud to students without the auditory/signed presentation script</a:t>
            </a:r>
          </a:p>
          <a:p>
            <a:pPr marL="571500" indent="-282575">
              <a:lnSpc>
                <a:spcPct val="100000"/>
              </a:lnSpc>
              <a:defRPr/>
            </a:pPr>
            <a:r>
              <a:rPr lang="en-US" sz="1800" dirty="0">
                <a:solidFill>
                  <a:sysClr val="windowText" lastClr="000000"/>
                </a:solidFill>
              </a:rPr>
              <a:t>Test Administrator did not follow procedures</a:t>
            </a:r>
          </a:p>
          <a:p>
            <a:pPr marL="571500" indent="-282575">
              <a:lnSpc>
                <a:spcPct val="100000"/>
              </a:lnSpc>
              <a:defRPr/>
            </a:pPr>
            <a:r>
              <a:rPr lang="en-US" sz="1800" dirty="0">
                <a:solidFill>
                  <a:sysClr val="windowText" lastClr="000000"/>
                </a:solidFill>
              </a:rPr>
              <a:t>PBT student goes past stop sign at the end of the unit</a:t>
            </a:r>
          </a:p>
          <a:p>
            <a:pPr marL="571500" indent="-282575">
              <a:lnSpc>
                <a:spcPct val="100000"/>
              </a:lnSpc>
              <a:defRPr/>
            </a:pPr>
            <a:r>
              <a:rPr lang="en-US" sz="1800" dirty="0">
                <a:solidFill>
                  <a:sysClr val="windowText" lastClr="000000"/>
                </a:solidFill>
              </a:rPr>
              <a:t>Large number of students involved in a technology related irregularity</a:t>
            </a:r>
          </a:p>
          <a:p>
            <a:pPr marL="1028700" lvl="2" indent="-282575">
              <a:lnSpc>
                <a:spcPct val="100000"/>
              </a:lnSpc>
              <a:defRPr/>
            </a:pPr>
            <a:r>
              <a:rPr lang="en-US" dirty="0">
                <a:solidFill>
                  <a:sysClr val="windowText" lastClr="000000"/>
                </a:solidFill>
              </a:rPr>
              <a:t>If technology issues cause testing to not be completed on one day</a:t>
            </a:r>
          </a:p>
          <a:p>
            <a:pPr marL="571500" indent="-282575">
              <a:lnSpc>
                <a:spcPct val="100000"/>
              </a:lnSpc>
              <a:defRPr/>
            </a:pPr>
            <a:r>
              <a:rPr lang="en-US" sz="1800" dirty="0">
                <a:solidFill>
                  <a:sysClr val="windowText" lastClr="000000"/>
                </a:solidFill>
              </a:rPr>
              <a:t>Student goes back into a unit on a different day and changes answers </a:t>
            </a:r>
          </a:p>
          <a:p>
            <a:pPr marL="571500" indent="-282575">
              <a:lnSpc>
                <a:spcPct val="100000"/>
              </a:lnSpc>
              <a:defRPr/>
            </a:pPr>
            <a:r>
              <a:rPr lang="en-US" sz="1800" dirty="0">
                <a:solidFill>
                  <a:sysClr val="windowText" lastClr="000000"/>
                </a:solidFill>
              </a:rPr>
              <a:t>Test security breach – contact CDE immediately</a:t>
            </a:r>
          </a:p>
        </p:txBody>
      </p:sp>
      <p:sp>
        <p:nvSpPr>
          <p:cNvPr id="4" name="Slide Number Placeholder 3">
            <a:extLst>
              <a:ext uri="{FF2B5EF4-FFF2-40B4-BE49-F238E27FC236}">
                <a16:creationId xmlns:a16="http://schemas.microsoft.com/office/drawing/2014/main" id="{15001A93-897A-48A3-819C-70ABC35B0511}"/>
              </a:ext>
            </a:extLst>
          </p:cNvPr>
          <p:cNvSpPr>
            <a:spLocks noGrp="1"/>
          </p:cNvSpPr>
          <p:nvPr>
            <p:ph type="sldNum" sz="quarter" idx="12"/>
          </p:nvPr>
        </p:nvSpPr>
        <p:spPr/>
        <p:txBody>
          <a:bodyPr/>
          <a:lstStyle/>
          <a:p>
            <a:fld id="{C479D5F6-EDCB-402A-AC08-4943A1820E8F}" type="slidenum">
              <a:rPr lang="en-US" smtClean="0"/>
              <a:pPr/>
              <a:t>142</a:t>
            </a:fld>
            <a:endParaRPr lang="en-US" dirty="0"/>
          </a:p>
        </p:txBody>
      </p:sp>
    </p:spTree>
    <p:extLst>
      <p:ext uri="{BB962C8B-B14F-4D97-AF65-F5344CB8AC3E}">
        <p14:creationId xmlns:p14="http://schemas.microsoft.com/office/powerpoint/2010/main" val="879132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4B08-AC16-4CF1-A237-7BF77A6DB3DE}"/>
              </a:ext>
            </a:extLst>
          </p:cNvPr>
          <p:cNvSpPr>
            <a:spLocks noGrp="1"/>
          </p:cNvSpPr>
          <p:nvPr>
            <p:ph type="title"/>
          </p:nvPr>
        </p:nvSpPr>
        <p:spPr/>
        <p:txBody>
          <a:bodyPr/>
          <a:lstStyle/>
          <a:p>
            <a:r>
              <a:rPr lang="en-US" dirty="0"/>
              <a:t>During Testing – Contaminated &amp; Damaged Materials</a:t>
            </a:r>
          </a:p>
        </p:txBody>
      </p:sp>
      <p:sp>
        <p:nvSpPr>
          <p:cNvPr id="3" name="Content Placeholder 2">
            <a:extLst>
              <a:ext uri="{FF2B5EF4-FFF2-40B4-BE49-F238E27FC236}">
                <a16:creationId xmlns:a16="http://schemas.microsoft.com/office/drawing/2014/main" id="{0CBC2358-CE6B-4FA9-B62F-2E9AEF4DC8F0}"/>
              </a:ext>
            </a:extLst>
          </p:cNvPr>
          <p:cNvSpPr>
            <a:spLocks noGrp="1"/>
          </p:cNvSpPr>
          <p:nvPr>
            <p:ph idx="1"/>
          </p:nvPr>
        </p:nvSpPr>
        <p:spPr/>
        <p:txBody>
          <a:bodyPr/>
          <a:lstStyle/>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necessary, replace contaminated or damaged materials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Place student ID label on replacement document or complete demographic data grid</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Record security barcode number of the damaged and new documents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Submit the </a:t>
            </a:r>
            <a:r>
              <a:rPr lang="en-US" sz="2000" i="1" dirty="0">
                <a:solidFill>
                  <a:prstClr val="black"/>
                </a:solidFill>
              </a:rPr>
              <a:t>Form to Report Contaminated, Damaged, or Missing Materials</a:t>
            </a:r>
            <a:endParaRPr lang="en-US" sz="2000" dirty="0">
              <a:solidFill>
                <a:prstClr val="black"/>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possible, transcribe responses from contaminated test material into the replacement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dirty="0">
                <a:solidFill>
                  <a:prstClr val="black"/>
                </a:solidFill>
              </a:rPr>
              <a:t>If not, contact Sara Loerzel</a:t>
            </a:r>
            <a:endParaRPr lang="en-US" dirty="0">
              <a:solidFill>
                <a:srgbClr val="6C1B89"/>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Destroy contaminated material according to local biohazards protocols</a:t>
            </a:r>
          </a:p>
          <a:p>
            <a:pPr marL="746125" lvl="1" indent="-288925">
              <a:lnSpc>
                <a:spcPct val="100000"/>
              </a:lnSpc>
              <a:spcBef>
                <a:spcPts val="200"/>
              </a:spcBef>
              <a:spcAft>
                <a:spcPts val="200"/>
              </a:spcAft>
              <a:buSzPct val="100000"/>
              <a:buFont typeface="Wingdings" panose="05000000000000000000" pitchFamily="2" charset="2"/>
              <a:buChar char="q"/>
              <a:defRPr/>
            </a:pPr>
            <a:r>
              <a:rPr lang="en-US" sz="1800" dirty="0">
                <a:solidFill>
                  <a:prstClr val="black"/>
                </a:solidFill>
              </a:rPr>
              <a:t>A school nurse/health aide is a good resource if unsure of these protocols</a:t>
            </a:r>
          </a:p>
          <a:p>
            <a:endParaRPr lang="en-US" dirty="0"/>
          </a:p>
        </p:txBody>
      </p:sp>
      <p:sp>
        <p:nvSpPr>
          <p:cNvPr id="4" name="Slide Number Placeholder 3">
            <a:extLst>
              <a:ext uri="{FF2B5EF4-FFF2-40B4-BE49-F238E27FC236}">
                <a16:creationId xmlns:a16="http://schemas.microsoft.com/office/drawing/2014/main" id="{416742F9-68F8-4B7D-8F86-DD0C2C4BFA98}"/>
              </a:ext>
            </a:extLst>
          </p:cNvPr>
          <p:cNvSpPr>
            <a:spLocks noGrp="1"/>
          </p:cNvSpPr>
          <p:nvPr>
            <p:ph type="sldNum" sz="quarter" idx="12"/>
          </p:nvPr>
        </p:nvSpPr>
        <p:spPr/>
        <p:txBody>
          <a:bodyPr/>
          <a:lstStyle/>
          <a:p>
            <a:fld id="{C479D5F6-EDCB-402A-AC08-4943A1820E8F}" type="slidenum">
              <a:rPr lang="en-US" smtClean="0"/>
              <a:pPr/>
              <a:t>143</a:t>
            </a:fld>
            <a:endParaRPr lang="en-US" dirty="0"/>
          </a:p>
        </p:txBody>
      </p:sp>
      <p:sp>
        <p:nvSpPr>
          <p:cNvPr id="5" name="TextBox 4">
            <a:extLst>
              <a:ext uri="{FF2B5EF4-FFF2-40B4-BE49-F238E27FC236}">
                <a16:creationId xmlns:a16="http://schemas.microsoft.com/office/drawing/2014/main" id="{5B846735-84A9-4869-B2F1-4E836D6D8933}"/>
              </a:ext>
            </a:extLst>
          </p:cNvPr>
          <p:cNvSpPr txBox="1"/>
          <p:nvPr/>
        </p:nvSpPr>
        <p:spPr>
          <a:xfrm>
            <a:off x="1462838" y="4974360"/>
            <a:ext cx="621279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i="1" dirty="0">
                <a:solidFill>
                  <a:prstClr val="black"/>
                </a:solidFill>
                <a:ea typeface="ＭＳ Ｐゴシック" pitchFamily="34" charset="-128"/>
              </a:rPr>
              <a:t>Form to Report Contaminated, Damaged, or Missing Materials: </a:t>
            </a:r>
            <a:r>
              <a:rPr lang="en-US" b="1" i="1" dirty="0">
                <a:solidFill>
                  <a:prstClr val="black"/>
                </a:solidFill>
                <a:ea typeface="ＭＳ Ｐゴシック" pitchFamily="34" charset="-128"/>
                <a:hlinkClick r:id="rId2"/>
              </a:rPr>
              <a:t>https://forms.gle/BQYg7WXkKQgdrSoi9</a:t>
            </a:r>
            <a:r>
              <a:rPr lang="en-US" b="1" i="1" dirty="0">
                <a:solidFill>
                  <a:prstClr val="black"/>
                </a:solidFill>
                <a:ea typeface="ＭＳ Ｐゴシック" pitchFamily="34" charset="-128"/>
              </a:rPr>
              <a:t> </a:t>
            </a:r>
            <a:endParaRPr lang="en-US" i="1" dirty="0">
              <a:solidFill>
                <a:prstClr val="black"/>
              </a:solidFill>
              <a:ea typeface="ＭＳ Ｐゴシック" pitchFamily="34" charset="-128"/>
            </a:endParaRPr>
          </a:p>
        </p:txBody>
      </p:sp>
    </p:spTree>
    <p:extLst>
      <p:ext uri="{BB962C8B-B14F-4D97-AF65-F5344CB8AC3E}">
        <p14:creationId xmlns:p14="http://schemas.microsoft.com/office/powerpoint/2010/main" val="18097321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C6F4-91D1-4A48-B12B-A2290933BBDD}"/>
              </a:ext>
            </a:extLst>
          </p:cNvPr>
          <p:cNvSpPr>
            <a:spLocks noGrp="1"/>
          </p:cNvSpPr>
          <p:nvPr>
            <p:ph type="title"/>
          </p:nvPr>
        </p:nvSpPr>
        <p:spPr/>
        <p:txBody>
          <a:bodyPr/>
          <a:lstStyle/>
          <a:p>
            <a:r>
              <a:rPr lang="en-US" dirty="0"/>
              <a:t>During Testing – Safety Threats and Severe Weather</a:t>
            </a:r>
          </a:p>
        </p:txBody>
      </p:sp>
      <p:sp>
        <p:nvSpPr>
          <p:cNvPr id="3" name="Content Placeholder 2">
            <a:extLst>
              <a:ext uri="{FF2B5EF4-FFF2-40B4-BE49-F238E27FC236}">
                <a16:creationId xmlns:a16="http://schemas.microsoft.com/office/drawing/2014/main" id="{04F6F5EC-CEFF-4745-8F65-78E045B3217F}"/>
              </a:ext>
            </a:extLst>
          </p:cNvPr>
          <p:cNvSpPr>
            <a:spLocks noGrp="1"/>
          </p:cNvSpPr>
          <p:nvPr>
            <p:ph idx="1"/>
          </p:nvPr>
        </p:nvSpPr>
        <p:spPr/>
        <p:txBody>
          <a:bodyPr/>
          <a:lstStyle/>
          <a:p>
            <a:pPr marL="0" indent="0">
              <a:buNone/>
              <a:defRPr/>
            </a:pPr>
            <a:r>
              <a:rPr lang="en-US" sz="2200" b="1" dirty="0">
                <a:solidFill>
                  <a:prstClr val="black"/>
                </a:solidFill>
              </a:rPr>
              <a:t>Create a plan and train staff for safety threats and severe weather</a:t>
            </a:r>
            <a:endParaRPr lang="en-US" sz="2200" b="1" strike="sngStrike" dirty="0">
              <a:solidFill>
                <a:prstClr val="black"/>
              </a:solidFill>
            </a:endParaRPr>
          </a:p>
          <a:p>
            <a:pPr>
              <a:defRPr/>
            </a:pPr>
            <a:endParaRPr lang="en-US" sz="1800" dirty="0">
              <a:solidFill>
                <a:prstClr val="black"/>
              </a:solidFill>
            </a:endParaRPr>
          </a:p>
          <a:p>
            <a:pPr marL="0" indent="0">
              <a:lnSpc>
                <a:spcPct val="100000"/>
              </a:lnSpc>
              <a:buNone/>
              <a:defRPr/>
            </a:pPr>
            <a:r>
              <a:rPr lang="en-US" sz="2200" dirty="0">
                <a:solidFill>
                  <a:prstClr val="black"/>
                </a:solidFill>
              </a:rPr>
              <a:t>Test Administrators and Proctors must:</a:t>
            </a:r>
            <a:endParaRPr lang="en-US" sz="2200" b="1" dirty="0">
              <a:solidFill>
                <a:prstClr val="black"/>
              </a:solidFill>
            </a:endParaRP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Note the time of the disruption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Secure test materials as specified in the School Security Plan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When testing can continue, prepare students for the continuation of the unit and resume tests</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Document the situation in writing</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If the disruption caused the unit to be carried over into the next day, notify CDE</a:t>
            </a:r>
          </a:p>
          <a:p>
            <a:endParaRPr lang="en-US" dirty="0"/>
          </a:p>
        </p:txBody>
      </p:sp>
      <p:sp>
        <p:nvSpPr>
          <p:cNvPr id="4" name="Slide Number Placeholder 3">
            <a:extLst>
              <a:ext uri="{FF2B5EF4-FFF2-40B4-BE49-F238E27FC236}">
                <a16:creationId xmlns:a16="http://schemas.microsoft.com/office/drawing/2014/main" id="{554EFA75-0646-4E64-B619-1B5ACBF222CB}"/>
              </a:ext>
            </a:extLst>
          </p:cNvPr>
          <p:cNvSpPr>
            <a:spLocks noGrp="1"/>
          </p:cNvSpPr>
          <p:nvPr>
            <p:ph type="sldNum" sz="quarter" idx="12"/>
          </p:nvPr>
        </p:nvSpPr>
        <p:spPr/>
        <p:txBody>
          <a:bodyPr/>
          <a:lstStyle/>
          <a:p>
            <a:fld id="{C479D5F6-EDCB-402A-AC08-4943A1820E8F}" type="slidenum">
              <a:rPr lang="en-US" smtClean="0"/>
              <a:pPr/>
              <a:t>144</a:t>
            </a:fld>
            <a:endParaRPr lang="en-US" dirty="0"/>
          </a:p>
        </p:txBody>
      </p:sp>
    </p:spTree>
    <p:extLst>
      <p:ext uri="{BB962C8B-B14F-4D97-AF65-F5344CB8AC3E}">
        <p14:creationId xmlns:p14="http://schemas.microsoft.com/office/powerpoint/2010/main" val="22215427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87B7-FC7B-44A8-BEFA-59013C4E7F43}"/>
              </a:ext>
            </a:extLst>
          </p:cNvPr>
          <p:cNvSpPr>
            <a:spLocks noGrp="1"/>
          </p:cNvSpPr>
          <p:nvPr>
            <p:ph type="title"/>
          </p:nvPr>
        </p:nvSpPr>
        <p:spPr/>
        <p:txBody>
          <a:bodyPr/>
          <a:lstStyle/>
          <a:p>
            <a:r>
              <a:rPr lang="en-US" dirty="0"/>
              <a:t>Test Administration Materials</a:t>
            </a:r>
          </a:p>
        </p:txBody>
      </p:sp>
      <p:sp>
        <p:nvSpPr>
          <p:cNvPr id="3" name="Content Placeholder 2">
            <a:extLst>
              <a:ext uri="{FF2B5EF4-FFF2-40B4-BE49-F238E27FC236}">
                <a16:creationId xmlns:a16="http://schemas.microsoft.com/office/drawing/2014/main" id="{6FFED4BF-D385-4C05-B9F1-87D9480B0CD8}"/>
              </a:ext>
            </a:extLst>
          </p:cNvPr>
          <p:cNvSpPr>
            <a:spLocks noGrp="1"/>
          </p:cNvSpPr>
          <p:nvPr>
            <p:ph idx="1"/>
          </p:nvPr>
        </p:nvSpPr>
        <p:spPr/>
        <p:txBody>
          <a:bodyPr/>
          <a:lstStyle/>
          <a:p>
            <a:pPr>
              <a:lnSpc>
                <a:spcPct val="100000"/>
              </a:lnSpc>
              <a:buClr>
                <a:sysClr val="windowText" lastClr="000000"/>
              </a:buClr>
              <a:defRPr/>
            </a:pPr>
            <a:r>
              <a:rPr lang="en-US" dirty="0">
                <a:solidFill>
                  <a:srgbClr val="000000"/>
                </a:solidFill>
              </a:rPr>
              <a:t>2024 Test Administrator Manual (TAM)</a:t>
            </a:r>
          </a:p>
          <a:p>
            <a:pPr lvl="1">
              <a:lnSpc>
                <a:spcPct val="100000"/>
              </a:lnSpc>
              <a:buClr>
                <a:sysClr val="windowText" lastClr="000000"/>
              </a:buClr>
              <a:defRPr/>
            </a:pPr>
            <a:r>
              <a:rPr lang="en-US" dirty="0">
                <a:solidFill>
                  <a:srgbClr val="000000"/>
                </a:solidFill>
              </a:rPr>
              <a:t>Select district/school options for after the test session</a:t>
            </a:r>
          </a:p>
          <a:p>
            <a:pPr lvl="1">
              <a:lnSpc>
                <a:spcPct val="100000"/>
              </a:lnSpc>
              <a:buClr>
                <a:sysClr val="windowText" lastClr="000000"/>
              </a:buClr>
              <a:defRPr/>
            </a:pPr>
            <a:r>
              <a:rPr lang="en-US" dirty="0">
                <a:solidFill>
                  <a:srgbClr val="000000"/>
                </a:solidFill>
              </a:rPr>
              <a:t>Read SAY directions </a:t>
            </a:r>
            <a:r>
              <a:rPr lang="en-US" i="1" dirty="0">
                <a:solidFill>
                  <a:srgbClr val="000000"/>
                </a:solidFill>
              </a:rPr>
              <a:t>exactly </a:t>
            </a:r>
            <a:r>
              <a:rPr lang="en-US" dirty="0">
                <a:solidFill>
                  <a:srgbClr val="000000"/>
                </a:solidFill>
              </a:rPr>
              <a:t>as written </a:t>
            </a:r>
            <a:r>
              <a:rPr lang="en-US" dirty="0">
                <a:solidFill>
                  <a:sysClr val="windowText" lastClr="000000"/>
                </a:solidFill>
              </a:rPr>
              <a:t>(may clarify after)</a:t>
            </a:r>
          </a:p>
          <a:p>
            <a:pPr lvl="1">
              <a:lnSpc>
                <a:spcPct val="100000"/>
              </a:lnSpc>
              <a:buClr>
                <a:sysClr val="windowText" lastClr="000000"/>
              </a:buClr>
              <a:defRPr/>
            </a:pPr>
            <a:r>
              <a:rPr lang="en-US" dirty="0">
                <a:solidFill>
                  <a:srgbClr val="000000"/>
                </a:solidFill>
              </a:rPr>
              <a:t>Practice in advance</a:t>
            </a:r>
          </a:p>
          <a:p>
            <a:pPr lvl="1">
              <a:lnSpc>
                <a:spcPct val="100000"/>
              </a:lnSpc>
              <a:buClr>
                <a:sysClr val="windowText" lastClr="000000"/>
              </a:buClr>
              <a:defRPr/>
            </a:pPr>
            <a:r>
              <a:rPr lang="en-US" dirty="0">
                <a:solidFill>
                  <a:srgbClr val="000000"/>
                </a:solidFill>
              </a:rPr>
              <a:t>Each </a:t>
            </a:r>
            <a:r>
              <a:rPr lang="en-US" dirty="0">
                <a:solidFill>
                  <a:sysClr val="windowText" lastClr="000000"/>
                </a:solidFill>
              </a:rPr>
              <a:t>unit</a:t>
            </a:r>
            <a:r>
              <a:rPr lang="en-US" dirty="0">
                <a:solidFill>
                  <a:srgbClr val="000000"/>
                </a:solidFill>
              </a:rPr>
              <a:t> is submitted independently </a:t>
            </a:r>
          </a:p>
          <a:p>
            <a:pPr>
              <a:lnSpc>
                <a:spcPct val="100000"/>
              </a:lnSpc>
              <a:buClr>
                <a:sysClr val="windowText" lastClr="000000"/>
              </a:buClr>
              <a:defRPr/>
            </a:pPr>
            <a:r>
              <a:rPr lang="en-US" dirty="0">
                <a:solidFill>
                  <a:sysClr val="windowText" lastClr="000000"/>
                </a:solidFill>
              </a:rPr>
              <a:t>Student Testing Tickets (CBT) and Test Books (PBT)</a:t>
            </a:r>
          </a:p>
          <a:p>
            <a:pPr lvl="1">
              <a:lnSpc>
                <a:spcPct val="100000"/>
              </a:lnSpc>
              <a:buClr>
                <a:sysClr val="windowText" lastClr="000000"/>
              </a:buClr>
              <a:defRPr/>
            </a:pPr>
            <a:r>
              <a:rPr lang="en-US" dirty="0">
                <a:solidFill>
                  <a:srgbClr val="000000"/>
                </a:solidFill>
              </a:rPr>
              <a:t>Hand out and collect in the test environment</a:t>
            </a:r>
          </a:p>
          <a:p>
            <a:pPr lvl="1">
              <a:lnSpc>
                <a:spcPct val="100000"/>
              </a:lnSpc>
              <a:buClr>
                <a:sysClr val="windowText" lastClr="000000"/>
              </a:buClr>
              <a:defRPr/>
            </a:pPr>
            <a:r>
              <a:rPr lang="en-US" dirty="0">
                <a:solidFill>
                  <a:srgbClr val="000000"/>
                </a:solidFill>
              </a:rPr>
              <a:t>Have a master list of students including accommodations</a:t>
            </a:r>
          </a:p>
          <a:p>
            <a:pPr lvl="1">
              <a:lnSpc>
                <a:spcPct val="100000"/>
              </a:lnSpc>
              <a:buClr>
                <a:sysClr val="windowText" lastClr="000000"/>
              </a:buClr>
              <a:defRPr/>
            </a:pPr>
            <a:r>
              <a:rPr lang="en-US" dirty="0">
                <a:solidFill>
                  <a:srgbClr val="000000"/>
                </a:solidFill>
              </a:rPr>
              <a:t>Like test books, Student </a:t>
            </a:r>
            <a:r>
              <a:rPr lang="en-US" dirty="0">
                <a:solidFill>
                  <a:sysClr val="windowText" lastClr="000000"/>
                </a:solidFill>
              </a:rPr>
              <a:t>Testing Tickets </a:t>
            </a:r>
            <a:r>
              <a:rPr lang="en-US" dirty="0">
                <a:solidFill>
                  <a:srgbClr val="000000"/>
                </a:solidFill>
              </a:rPr>
              <a:t>are secure</a:t>
            </a:r>
          </a:p>
          <a:p>
            <a:pPr lvl="2">
              <a:lnSpc>
                <a:spcPct val="100000"/>
              </a:lnSpc>
              <a:buClr>
                <a:sysClr val="windowText" lastClr="000000"/>
              </a:buClr>
              <a:defRPr/>
            </a:pPr>
            <a:r>
              <a:rPr lang="en-US" dirty="0">
                <a:solidFill>
                  <a:srgbClr val="000000"/>
                </a:solidFill>
              </a:rPr>
              <a:t>The same ticket is used for all three units</a:t>
            </a:r>
          </a:p>
          <a:p>
            <a:endParaRPr lang="en-US" dirty="0"/>
          </a:p>
        </p:txBody>
      </p:sp>
      <p:sp>
        <p:nvSpPr>
          <p:cNvPr id="4" name="Slide Number Placeholder 3">
            <a:extLst>
              <a:ext uri="{FF2B5EF4-FFF2-40B4-BE49-F238E27FC236}">
                <a16:creationId xmlns:a16="http://schemas.microsoft.com/office/drawing/2014/main" id="{19907DDB-0231-4D66-91C9-35C925C289C2}"/>
              </a:ext>
            </a:extLst>
          </p:cNvPr>
          <p:cNvSpPr>
            <a:spLocks noGrp="1"/>
          </p:cNvSpPr>
          <p:nvPr>
            <p:ph type="sldNum" sz="quarter" idx="12"/>
          </p:nvPr>
        </p:nvSpPr>
        <p:spPr>
          <a:xfrm>
            <a:off x="223071" y="6543750"/>
            <a:ext cx="2057400" cy="365125"/>
          </a:xfrm>
        </p:spPr>
        <p:txBody>
          <a:bodyPr/>
          <a:lstStyle/>
          <a:p>
            <a:fld id="{C479D5F6-EDCB-402A-AC08-4943A1820E8F}" type="slidenum">
              <a:rPr lang="en-US" smtClean="0"/>
              <a:pPr/>
              <a:t>145</a:t>
            </a:fld>
            <a:endParaRPr lang="en-US" dirty="0"/>
          </a:p>
        </p:txBody>
      </p:sp>
    </p:spTree>
    <p:extLst>
      <p:ext uri="{BB962C8B-B14F-4D97-AF65-F5344CB8AC3E}">
        <p14:creationId xmlns:p14="http://schemas.microsoft.com/office/powerpoint/2010/main" val="12730624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5E3C-A9EA-4D48-97BD-6C6B5E6E15D7}"/>
              </a:ext>
            </a:extLst>
          </p:cNvPr>
          <p:cNvSpPr>
            <a:spLocks noGrp="1"/>
          </p:cNvSpPr>
          <p:nvPr>
            <p:ph type="title"/>
          </p:nvPr>
        </p:nvSpPr>
        <p:spPr/>
        <p:txBody>
          <a:bodyPr/>
          <a:lstStyle/>
          <a:p>
            <a:r>
              <a:rPr lang="en-US" dirty="0"/>
              <a:t>District Decisions – After Students Finish Unit</a:t>
            </a:r>
          </a:p>
        </p:txBody>
      </p:sp>
      <p:sp>
        <p:nvSpPr>
          <p:cNvPr id="3" name="Content Placeholder 2">
            <a:extLst>
              <a:ext uri="{FF2B5EF4-FFF2-40B4-BE49-F238E27FC236}">
                <a16:creationId xmlns:a16="http://schemas.microsoft.com/office/drawing/2014/main" id="{2F37D211-51E4-4AE3-9FBC-ACCD0D8E32E0}"/>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District Decisions:</a:t>
            </a:r>
          </a:p>
          <a:p>
            <a:pPr lvl="1">
              <a:lnSpc>
                <a:spcPct val="100000"/>
              </a:lnSpc>
              <a:buClr>
                <a:sysClr val="windowText" lastClr="000000"/>
              </a:buClr>
              <a:defRPr/>
            </a:pPr>
            <a:r>
              <a:rPr lang="en-US" dirty="0">
                <a:solidFill>
                  <a:srgbClr val="000000"/>
                </a:solidFill>
              </a:rPr>
              <a:t>Are students to remain in the testing room and read silently when they finish testing?</a:t>
            </a:r>
          </a:p>
          <a:p>
            <a:pPr lvl="2">
              <a:lnSpc>
                <a:spcPct val="100000"/>
              </a:lnSpc>
              <a:buClr>
                <a:sysClr val="windowText" lastClr="000000"/>
              </a:buClr>
              <a:defRPr/>
            </a:pPr>
            <a:r>
              <a:rPr lang="en-US" dirty="0">
                <a:solidFill>
                  <a:srgbClr val="000000"/>
                </a:solidFill>
              </a:rPr>
              <a:t>Cannot use any electronic reading devices</a:t>
            </a:r>
          </a:p>
          <a:p>
            <a:pPr lvl="2">
              <a:lnSpc>
                <a:spcPct val="100000"/>
              </a:lnSpc>
              <a:buClr>
                <a:sysClr val="windowText" lastClr="000000"/>
              </a:buClr>
              <a:defRPr/>
            </a:pPr>
            <a:r>
              <a:rPr lang="en-US" dirty="0">
                <a:solidFill>
                  <a:srgbClr val="000000"/>
                </a:solidFill>
              </a:rPr>
              <a:t>Cannot read material related to the assessed content area</a:t>
            </a:r>
          </a:p>
          <a:p>
            <a:pPr lvl="1">
              <a:lnSpc>
                <a:spcPct val="100000"/>
              </a:lnSpc>
              <a:buClr>
                <a:sysClr val="windowText" lastClr="000000"/>
              </a:buClr>
              <a:defRPr/>
            </a:pPr>
            <a:r>
              <a:rPr lang="en-US" dirty="0">
                <a:solidFill>
                  <a:srgbClr val="000000"/>
                </a:solidFill>
              </a:rPr>
              <a:t>Are students able to leave the testing room when they finish testing? (there is no minimum testing time)</a:t>
            </a:r>
          </a:p>
          <a:p>
            <a:pPr lvl="1">
              <a:lnSpc>
                <a:spcPct val="100000"/>
              </a:lnSpc>
              <a:buClr>
                <a:sysClr val="windowText" lastClr="000000"/>
              </a:buClr>
              <a:defRPr/>
            </a:pPr>
            <a:r>
              <a:rPr lang="en-US" dirty="0">
                <a:solidFill>
                  <a:srgbClr val="000000"/>
                </a:solidFill>
              </a:rPr>
              <a:t>What to do when all students have completed the </a:t>
            </a:r>
            <a:r>
              <a:rPr lang="en-US" dirty="0">
                <a:solidFill>
                  <a:sysClr val="windowText" lastClr="000000"/>
                </a:solidFill>
              </a:rPr>
              <a:t>unit?</a:t>
            </a:r>
          </a:p>
          <a:p>
            <a:pPr lvl="1">
              <a:lnSpc>
                <a:spcPct val="100000"/>
              </a:lnSpc>
              <a:buClr>
                <a:sysClr val="windowText" lastClr="000000"/>
              </a:buClr>
              <a:defRPr/>
            </a:pPr>
            <a:endParaRPr lang="en-US" dirty="0">
              <a:solidFill>
                <a:sysClr val="windowText" lastClr="000000"/>
              </a:solidFill>
            </a:endParaRPr>
          </a:p>
          <a:p>
            <a:pPr marL="0" indent="0">
              <a:lnSpc>
                <a:spcPct val="100000"/>
              </a:lnSpc>
              <a:buClr>
                <a:sysClr val="windowText" lastClr="000000"/>
              </a:buClr>
              <a:buNone/>
              <a:defRPr/>
            </a:pPr>
            <a:r>
              <a:rPr lang="en-US" dirty="0">
                <a:solidFill>
                  <a:srgbClr val="000000"/>
                </a:solidFill>
              </a:rPr>
              <a:t>School Site Considerations:</a:t>
            </a:r>
          </a:p>
          <a:p>
            <a:pPr lvl="1">
              <a:lnSpc>
                <a:spcPct val="100000"/>
              </a:lnSpc>
              <a:buClr>
                <a:sysClr val="windowText" lastClr="000000"/>
              </a:buClr>
              <a:defRPr/>
            </a:pPr>
            <a:r>
              <a:rPr lang="en-US" dirty="0">
                <a:solidFill>
                  <a:srgbClr val="000000"/>
                </a:solidFill>
              </a:rPr>
              <a:t>Where do students go if they are released?</a:t>
            </a:r>
          </a:p>
          <a:p>
            <a:pPr lvl="1">
              <a:lnSpc>
                <a:spcPct val="100000"/>
              </a:lnSpc>
              <a:buClr>
                <a:sysClr val="windowText" lastClr="000000"/>
              </a:buClr>
              <a:defRPr/>
            </a:pPr>
            <a:r>
              <a:rPr lang="en-US" dirty="0">
                <a:solidFill>
                  <a:srgbClr val="000000"/>
                </a:solidFill>
              </a:rPr>
              <a:t>To whom are students released? </a:t>
            </a:r>
          </a:p>
          <a:p>
            <a:endParaRPr lang="en-US" dirty="0"/>
          </a:p>
        </p:txBody>
      </p:sp>
      <p:sp>
        <p:nvSpPr>
          <p:cNvPr id="4" name="Slide Number Placeholder 3">
            <a:extLst>
              <a:ext uri="{FF2B5EF4-FFF2-40B4-BE49-F238E27FC236}">
                <a16:creationId xmlns:a16="http://schemas.microsoft.com/office/drawing/2014/main" id="{3767109F-E31B-4946-8667-2C9C468D19E2}"/>
              </a:ext>
            </a:extLst>
          </p:cNvPr>
          <p:cNvSpPr>
            <a:spLocks noGrp="1"/>
          </p:cNvSpPr>
          <p:nvPr>
            <p:ph type="sldNum" sz="quarter" idx="12"/>
          </p:nvPr>
        </p:nvSpPr>
        <p:spPr/>
        <p:txBody>
          <a:bodyPr/>
          <a:lstStyle/>
          <a:p>
            <a:fld id="{C479D5F6-EDCB-402A-AC08-4943A1820E8F}" type="slidenum">
              <a:rPr lang="en-US" smtClean="0"/>
              <a:pPr/>
              <a:t>146</a:t>
            </a:fld>
            <a:endParaRPr lang="en-US" dirty="0"/>
          </a:p>
        </p:txBody>
      </p:sp>
    </p:spTree>
    <p:extLst>
      <p:ext uri="{BB962C8B-B14F-4D97-AF65-F5344CB8AC3E}">
        <p14:creationId xmlns:p14="http://schemas.microsoft.com/office/powerpoint/2010/main" val="26700014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b="1" dirty="0"/>
              <a:t>Active Test Administrators:</a:t>
            </a:r>
          </a:p>
          <a:p>
            <a:pPr>
              <a:defRPr/>
            </a:pPr>
            <a:r>
              <a:rPr lang="en-US" dirty="0">
                <a:solidFill>
                  <a:srgbClr val="000000"/>
                </a:solidFill>
              </a:rPr>
              <a:t>Ensure students have all necessary materials for each unit</a:t>
            </a:r>
          </a:p>
          <a:p>
            <a:pPr>
              <a:defRPr/>
            </a:pPr>
            <a:r>
              <a:rPr lang="en-US" dirty="0">
                <a:solidFill>
                  <a:srgbClr val="000000"/>
                </a:solidFill>
              </a:rPr>
              <a:t>Ensure a standardized testing environment</a:t>
            </a:r>
          </a:p>
          <a:p>
            <a:pPr>
              <a:defRPr/>
            </a:pPr>
            <a:r>
              <a:rPr lang="en-US" dirty="0">
                <a:solidFill>
                  <a:srgbClr val="000000"/>
                </a:solidFill>
              </a:rPr>
              <a:t>Read SAY directions exactly as written</a:t>
            </a:r>
          </a:p>
          <a:p>
            <a:pPr>
              <a:defRPr/>
            </a:pPr>
            <a:r>
              <a:rPr lang="en-US" dirty="0">
                <a:solidFill>
                  <a:srgbClr val="000000"/>
                </a:solidFill>
              </a:rPr>
              <a:t>Move throughout the room during testing</a:t>
            </a:r>
          </a:p>
          <a:p>
            <a:pPr>
              <a:defRPr/>
            </a:pPr>
            <a:r>
              <a:rPr lang="en-US" dirty="0">
                <a:solidFill>
                  <a:srgbClr val="000000"/>
                </a:solidFill>
              </a:rPr>
              <a:t>Re-read/clarify SAY directions to students when asked</a:t>
            </a:r>
          </a:p>
          <a:p>
            <a:pPr>
              <a:defRPr/>
            </a:pPr>
            <a:r>
              <a:rPr lang="en-US" dirty="0">
                <a:solidFill>
                  <a:srgbClr val="000000"/>
                </a:solidFill>
              </a:rPr>
              <a:t>Use proximity to keep students on task</a:t>
            </a:r>
          </a:p>
          <a:p>
            <a:pPr>
              <a:defRPr/>
            </a:pPr>
            <a:r>
              <a:rPr lang="en-US" dirty="0">
                <a:solidFill>
                  <a:srgbClr val="000000"/>
                </a:solidFill>
              </a:rPr>
              <a:t>Use “continue working” script</a:t>
            </a:r>
          </a:p>
          <a:p>
            <a:pPr marL="0" indent="0">
              <a:buNone/>
            </a:pPr>
            <a:endParaRPr lang="en-US" b="1" dirty="0"/>
          </a:p>
          <a:p>
            <a:endParaRPr lang="en-US" dirty="0"/>
          </a:p>
        </p:txBody>
      </p:sp>
      <p:sp>
        <p:nvSpPr>
          <p:cNvPr id="3" name="Content Placeholder 2"/>
          <p:cNvSpPr>
            <a:spLocks noGrp="1"/>
          </p:cNvSpPr>
          <p:nvPr>
            <p:ph sz="half" idx="2"/>
          </p:nvPr>
        </p:nvSpPr>
        <p:spPr>
          <a:xfrm>
            <a:off x="4629150" y="848550"/>
            <a:ext cx="4286250" cy="5198289"/>
          </a:xfrm>
        </p:spPr>
        <p:txBody>
          <a:bodyPr>
            <a:normAutofit fontScale="92500" lnSpcReduction="10000"/>
          </a:bodyPr>
          <a:lstStyle/>
          <a:p>
            <a:pPr marL="0" indent="0">
              <a:buNone/>
            </a:pPr>
            <a:r>
              <a:rPr lang="en-US" b="1" dirty="0"/>
              <a:t>Test Administrations May Not:</a:t>
            </a:r>
          </a:p>
          <a:p>
            <a:pPr>
              <a:buBlip>
                <a:blip r:embed="rId2"/>
              </a:buBlip>
              <a:defRPr/>
            </a:pPr>
            <a:r>
              <a:rPr lang="en-US" dirty="0">
                <a:solidFill>
                  <a:srgbClr val="000000"/>
                </a:solidFill>
              </a:rPr>
              <a:t>Provide feedback</a:t>
            </a:r>
          </a:p>
          <a:p>
            <a:pPr>
              <a:buBlip>
                <a:blip r:embed="rId2"/>
              </a:buBlip>
              <a:defRPr/>
            </a:pPr>
            <a:r>
              <a:rPr lang="en-US" dirty="0">
                <a:solidFill>
                  <a:srgbClr val="000000"/>
                </a:solidFill>
              </a:rPr>
              <a:t>Clarify test questions</a:t>
            </a:r>
          </a:p>
          <a:p>
            <a:pPr>
              <a:buBlip>
                <a:blip r:embed="rId2"/>
              </a:buBlip>
              <a:defRPr/>
            </a:pPr>
            <a:r>
              <a:rPr lang="en-US" dirty="0">
                <a:solidFill>
                  <a:srgbClr val="000000"/>
                </a:solidFill>
              </a:rPr>
              <a:t>Answer content related questions</a:t>
            </a:r>
          </a:p>
          <a:p>
            <a:pPr>
              <a:buBlip>
                <a:blip r:embed="rId2"/>
              </a:buBlip>
              <a:defRPr/>
            </a:pPr>
            <a:r>
              <a:rPr lang="en-US" dirty="0">
                <a:solidFill>
                  <a:srgbClr val="000000"/>
                </a:solidFill>
              </a:rPr>
              <a:t>Interfere with students’ demonstration of skills</a:t>
            </a:r>
          </a:p>
          <a:p>
            <a:pPr>
              <a:buBlip>
                <a:blip r:embed="rId2"/>
              </a:buBlip>
              <a:defRPr/>
            </a:pPr>
            <a:r>
              <a:rPr lang="en-US" dirty="0">
                <a:solidFill>
                  <a:srgbClr val="000000"/>
                </a:solidFill>
              </a:rPr>
              <a:t>Interact with students in any way that would impact student responses</a:t>
            </a:r>
          </a:p>
          <a:p>
            <a:pPr>
              <a:buBlip>
                <a:blip r:embed="rId2"/>
              </a:buBlip>
              <a:defRPr/>
            </a:pPr>
            <a:r>
              <a:rPr lang="en-US" dirty="0">
                <a:solidFill>
                  <a:srgbClr val="000000"/>
                </a:solidFill>
              </a:rPr>
              <a:t>Engage in other tasks during test sessions</a:t>
            </a:r>
          </a:p>
          <a:p>
            <a:pPr>
              <a:buBlip>
                <a:blip r:embed="rId2"/>
              </a:buBlip>
              <a:defRPr/>
            </a:pPr>
            <a:r>
              <a:rPr lang="en-US" dirty="0">
                <a:solidFill>
                  <a:srgbClr val="000000"/>
                </a:solidFill>
              </a:rPr>
              <a:t>Read sources, passages, questions, or student responses</a:t>
            </a:r>
          </a:p>
          <a:p>
            <a:pPr>
              <a:buBlip>
                <a:blip r:embed="rId2"/>
              </a:buBlip>
              <a:defRPr/>
            </a:pPr>
            <a:r>
              <a:rPr lang="en-US" dirty="0">
                <a:solidFill>
                  <a:srgbClr val="000000"/>
                </a:solidFill>
              </a:rPr>
              <a:t>Help with TestNav navigation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147</a:t>
            </a:fld>
            <a:endParaRPr lang="en-US" dirty="0"/>
          </a:p>
        </p:txBody>
      </p:sp>
      <p:sp>
        <p:nvSpPr>
          <p:cNvPr id="5" name="Title 4"/>
          <p:cNvSpPr>
            <a:spLocks noGrp="1"/>
          </p:cNvSpPr>
          <p:nvPr>
            <p:ph type="title"/>
          </p:nvPr>
        </p:nvSpPr>
        <p:spPr/>
        <p:txBody>
          <a:bodyPr/>
          <a:lstStyle/>
          <a:p>
            <a:r>
              <a:rPr lang="en-US" dirty="0"/>
              <a:t>Active Administration</a:t>
            </a:r>
          </a:p>
        </p:txBody>
      </p:sp>
    </p:spTree>
    <p:extLst>
      <p:ext uri="{BB962C8B-B14F-4D97-AF65-F5344CB8AC3E}">
        <p14:creationId xmlns:p14="http://schemas.microsoft.com/office/powerpoint/2010/main" val="11563867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D1D1-74B8-4C0C-8A88-646614C2DDF3}"/>
              </a:ext>
            </a:extLst>
          </p:cNvPr>
          <p:cNvSpPr>
            <a:spLocks noGrp="1"/>
          </p:cNvSpPr>
          <p:nvPr>
            <p:ph type="title"/>
          </p:nvPr>
        </p:nvSpPr>
        <p:spPr/>
        <p:txBody>
          <a:bodyPr/>
          <a:lstStyle/>
          <a:p>
            <a:r>
              <a:rPr lang="en-US" dirty="0"/>
              <a:t>Administration Steps for CBT</a:t>
            </a:r>
          </a:p>
        </p:txBody>
      </p:sp>
      <p:sp>
        <p:nvSpPr>
          <p:cNvPr id="3" name="Content Placeholder 2">
            <a:extLst>
              <a:ext uri="{FF2B5EF4-FFF2-40B4-BE49-F238E27FC236}">
                <a16:creationId xmlns:a16="http://schemas.microsoft.com/office/drawing/2014/main" id="{AF449903-5373-48A4-95FD-FC3B9D34C1BC}"/>
              </a:ext>
            </a:extLst>
          </p:cNvPr>
          <p:cNvSpPr>
            <a:spLocks noGrp="1"/>
          </p:cNvSpPr>
          <p:nvPr>
            <p:ph idx="1"/>
          </p:nvPr>
        </p:nvSpPr>
        <p:spPr>
          <a:xfrm>
            <a:off x="628650" y="848550"/>
            <a:ext cx="7886700" cy="5346977"/>
          </a:xfrm>
        </p:spPr>
        <p:txBody>
          <a:bodyPr/>
          <a:lstStyle/>
          <a:p>
            <a:pPr>
              <a:lnSpc>
                <a:spcPct val="100000"/>
              </a:lnSpc>
              <a:buFont typeface="Wingdings" panose="05000000000000000000" pitchFamily="2" charset="2"/>
              <a:buChar char="q"/>
              <a:defRPr/>
            </a:pPr>
            <a:r>
              <a:rPr lang="en-US" sz="1800" dirty="0">
                <a:solidFill>
                  <a:srgbClr val="000000"/>
                </a:solidFill>
              </a:rPr>
              <a:t>Prepare the test </a:t>
            </a:r>
            <a:r>
              <a:rPr lang="en-US" sz="1800" dirty="0">
                <a:solidFill>
                  <a:sysClr val="windowText" lastClr="000000"/>
                </a:solidFill>
              </a:rPr>
              <a:t>environment and situate students</a:t>
            </a:r>
          </a:p>
          <a:p>
            <a:pPr>
              <a:lnSpc>
                <a:spcPct val="100000"/>
              </a:lnSpc>
              <a:buFont typeface="Wingdings" panose="05000000000000000000" pitchFamily="2" charset="2"/>
              <a:buChar char="q"/>
              <a:defRPr/>
            </a:pPr>
            <a:r>
              <a:rPr lang="en-US" sz="1800" dirty="0">
                <a:solidFill>
                  <a:sysClr val="windowText" lastClr="000000"/>
                </a:solidFill>
              </a:rPr>
              <a:t>Start test session (SAC must “prepare” first)</a:t>
            </a:r>
            <a:endParaRPr lang="en-US" sz="1800" baseline="30000" dirty="0">
              <a:solidFill>
                <a:sysClr val="windowText" lastClr="000000"/>
              </a:solidFill>
            </a:endParaRPr>
          </a:p>
          <a:p>
            <a:pPr>
              <a:lnSpc>
                <a:spcPct val="100000"/>
              </a:lnSpc>
              <a:buFont typeface="Wingdings" panose="05000000000000000000" pitchFamily="2" charset="2"/>
              <a:buChar char="q"/>
              <a:defRPr/>
            </a:pPr>
            <a:r>
              <a:rPr lang="en-US" sz="1800" dirty="0">
                <a:solidFill>
                  <a:sysClr val="windowText" lastClr="000000"/>
                </a:solidFill>
              </a:rPr>
              <a:t>Unlock the unit through </a:t>
            </a:r>
            <a:r>
              <a:rPr lang="en-US" sz="1800" dirty="0" err="1">
                <a:solidFill>
                  <a:sysClr val="windowText" lastClr="000000"/>
                </a:solidFill>
              </a:rPr>
              <a:t>PAnext</a:t>
            </a:r>
            <a:endParaRPr lang="en-US" sz="1800" dirty="0">
              <a:solidFill>
                <a:sysClr val="windowText" lastClr="000000"/>
              </a:solidFill>
            </a:endParaRPr>
          </a:p>
          <a:p>
            <a:pPr>
              <a:lnSpc>
                <a:spcPct val="100000"/>
              </a:lnSpc>
              <a:buFont typeface="Wingdings" panose="05000000000000000000" pitchFamily="2" charset="2"/>
              <a:buChar char="q"/>
              <a:defRPr/>
            </a:pPr>
            <a:r>
              <a:rPr lang="en-US" sz="1800" dirty="0">
                <a:solidFill>
                  <a:srgbClr val="000000"/>
                </a:solidFill>
              </a:rPr>
              <a:t>Follow directions and read </a:t>
            </a:r>
            <a:r>
              <a:rPr lang="en-US" sz="1800" dirty="0">
                <a:solidFill>
                  <a:sysClr val="windowText" lastClr="000000"/>
                </a:solidFill>
              </a:rPr>
              <a:t>SAY </a:t>
            </a:r>
            <a:r>
              <a:rPr lang="en-US" sz="1800" dirty="0">
                <a:solidFill>
                  <a:srgbClr val="000000"/>
                </a:solidFill>
              </a:rPr>
              <a:t>script from TAM</a:t>
            </a:r>
          </a:p>
          <a:p>
            <a:pPr>
              <a:lnSpc>
                <a:spcPct val="100000"/>
              </a:lnSpc>
              <a:buFont typeface="Wingdings" panose="05000000000000000000" pitchFamily="2" charset="2"/>
              <a:buChar char="q"/>
              <a:defRPr/>
            </a:pPr>
            <a:r>
              <a:rPr lang="en-US" sz="1800" dirty="0">
                <a:solidFill>
                  <a:srgbClr val="000000"/>
                </a:solidFill>
              </a:rPr>
              <a:t>Distribute </a:t>
            </a:r>
            <a:r>
              <a:rPr lang="en-US" sz="1800" dirty="0">
                <a:solidFill>
                  <a:sysClr val="windowText" lastClr="000000"/>
                </a:solidFill>
              </a:rPr>
              <a:t>Student Testing Tickets and scratch paper when directed</a:t>
            </a:r>
          </a:p>
          <a:p>
            <a:pPr>
              <a:lnSpc>
                <a:spcPct val="100000"/>
              </a:lnSpc>
              <a:buFont typeface="Wingdings" panose="05000000000000000000" pitchFamily="2" charset="2"/>
              <a:buChar char="q"/>
              <a:defRPr/>
            </a:pPr>
            <a:r>
              <a:rPr lang="en-US" sz="1800" dirty="0">
                <a:solidFill>
                  <a:sysClr val="windowText" lastClr="000000"/>
                </a:solidFill>
              </a:rPr>
              <a:t>Assist students with logging into TestNav 8</a:t>
            </a:r>
          </a:p>
          <a:p>
            <a:pPr>
              <a:lnSpc>
                <a:spcPct val="100000"/>
              </a:lnSpc>
              <a:buFont typeface="Wingdings" panose="05000000000000000000" pitchFamily="2" charset="2"/>
              <a:buChar char="q"/>
              <a:defRPr/>
            </a:pPr>
            <a:r>
              <a:rPr lang="en-US" sz="1800" dirty="0">
                <a:solidFill>
                  <a:sysClr val="windowText" lastClr="000000"/>
                </a:solidFill>
              </a:rPr>
              <a:t>Actively administer each test unit</a:t>
            </a:r>
          </a:p>
          <a:p>
            <a:pPr>
              <a:lnSpc>
                <a:spcPct val="100000"/>
              </a:lnSpc>
              <a:buFont typeface="Wingdings" panose="05000000000000000000" pitchFamily="2" charset="2"/>
              <a:buChar char="q"/>
              <a:defRPr/>
            </a:pPr>
            <a:r>
              <a:rPr lang="en-US" sz="1800" dirty="0">
                <a:solidFill>
                  <a:sysClr val="windowText" lastClr="000000"/>
                </a:solidFill>
              </a:rPr>
              <a:t>Collect Student Testing Tickets and scratch paper</a:t>
            </a:r>
          </a:p>
          <a:p>
            <a:pPr>
              <a:lnSpc>
                <a:spcPct val="100000"/>
              </a:lnSpc>
              <a:buFont typeface="Wingdings" panose="05000000000000000000" pitchFamily="2" charset="2"/>
              <a:buChar char="q"/>
              <a:defRPr/>
            </a:pPr>
            <a:r>
              <a:rPr lang="en-US" sz="1800" dirty="0">
                <a:solidFill>
                  <a:sysClr val="windowText" lastClr="000000"/>
                </a:solidFill>
              </a:rPr>
              <a:t>Confirm students submitted the unit</a:t>
            </a:r>
          </a:p>
          <a:p>
            <a:pPr>
              <a:lnSpc>
                <a:spcPct val="100000"/>
              </a:lnSpc>
              <a:buFont typeface="Wingdings" panose="05000000000000000000" pitchFamily="2" charset="2"/>
              <a:buChar char="q"/>
              <a:defRPr/>
            </a:pPr>
            <a:r>
              <a:rPr lang="en-US" sz="1800" dirty="0">
                <a:solidFill>
                  <a:sysClr val="windowText" lastClr="000000"/>
                </a:solidFill>
              </a:rPr>
              <a:t>Lock the unit – each day</a:t>
            </a:r>
          </a:p>
          <a:p>
            <a:pPr>
              <a:lnSpc>
                <a:spcPct val="100000"/>
              </a:lnSpc>
              <a:buFont typeface="Wingdings" panose="05000000000000000000" pitchFamily="2" charset="2"/>
              <a:buChar char="q"/>
              <a:defRPr/>
            </a:pPr>
            <a:r>
              <a:rPr lang="en-US" sz="1800" dirty="0">
                <a:solidFill>
                  <a:sysClr val="windowText" lastClr="000000"/>
                </a:solidFill>
              </a:rPr>
              <a:t>Stop test session in </a:t>
            </a:r>
            <a:r>
              <a:rPr lang="en-US" sz="1800" dirty="0" err="1">
                <a:solidFill>
                  <a:sysClr val="windowText" lastClr="000000"/>
                </a:solidFill>
              </a:rPr>
              <a:t>PAnext</a:t>
            </a:r>
            <a:r>
              <a:rPr lang="en-US" sz="1800" dirty="0">
                <a:solidFill>
                  <a:sysClr val="windowText" lastClr="000000"/>
                </a:solidFill>
              </a:rPr>
              <a:t> </a:t>
            </a:r>
            <a:r>
              <a:rPr lang="en-US" sz="1800" b="1" dirty="0">
                <a:solidFill>
                  <a:sysClr val="windowText" lastClr="000000"/>
                </a:solidFill>
              </a:rPr>
              <a:t>after last unit </a:t>
            </a:r>
            <a:r>
              <a:rPr lang="en-US" sz="1800" b="1" dirty="0">
                <a:solidFill>
                  <a:srgbClr val="000000"/>
                </a:solidFill>
              </a:rPr>
              <a:t>only</a:t>
            </a:r>
          </a:p>
        </p:txBody>
      </p:sp>
      <p:sp>
        <p:nvSpPr>
          <p:cNvPr id="4" name="Slide Number Placeholder 3">
            <a:extLst>
              <a:ext uri="{FF2B5EF4-FFF2-40B4-BE49-F238E27FC236}">
                <a16:creationId xmlns:a16="http://schemas.microsoft.com/office/drawing/2014/main" id="{6B74394B-FC0E-41B8-8DB8-5491AF782C30}"/>
              </a:ext>
            </a:extLst>
          </p:cNvPr>
          <p:cNvSpPr>
            <a:spLocks noGrp="1"/>
          </p:cNvSpPr>
          <p:nvPr>
            <p:ph type="sldNum" sz="quarter" idx="12"/>
          </p:nvPr>
        </p:nvSpPr>
        <p:spPr/>
        <p:txBody>
          <a:bodyPr/>
          <a:lstStyle/>
          <a:p>
            <a:fld id="{C479D5F6-EDCB-402A-AC08-4943A1820E8F}" type="slidenum">
              <a:rPr lang="en-US" smtClean="0"/>
              <a:pPr/>
              <a:t>148</a:t>
            </a:fld>
            <a:endParaRPr lang="en-US" dirty="0"/>
          </a:p>
        </p:txBody>
      </p:sp>
    </p:spTree>
    <p:extLst>
      <p:ext uri="{BB962C8B-B14F-4D97-AF65-F5344CB8AC3E}">
        <p14:creationId xmlns:p14="http://schemas.microsoft.com/office/powerpoint/2010/main" val="35223481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A6B-AD54-44D2-92C9-06499EF92609}"/>
              </a:ext>
            </a:extLst>
          </p:cNvPr>
          <p:cNvSpPr>
            <a:spLocks noGrp="1"/>
          </p:cNvSpPr>
          <p:nvPr>
            <p:ph type="title"/>
          </p:nvPr>
        </p:nvSpPr>
        <p:spPr/>
        <p:txBody>
          <a:bodyPr/>
          <a:lstStyle/>
          <a:p>
            <a:r>
              <a:rPr lang="en-US" dirty="0"/>
              <a:t>Start a Session and Unlock Units</a:t>
            </a:r>
          </a:p>
        </p:txBody>
      </p:sp>
      <p:pic>
        <p:nvPicPr>
          <p:cNvPr id="5" name="Online Media 4" title="How to Start a Session and Unlock a Multi-Unit Test">
            <a:hlinkClick r:id="" action="ppaction://media"/>
            <a:extLst>
              <a:ext uri="{FF2B5EF4-FFF2-40B4-BE49-F238E27FC236}">
                <a16:creationId xmlns:a16="http://schemas.microsoft.com/office/drawing/2014/main" id="{5201EBCB-7C0F-41C2-973E-8837D2DBB4DE}"/>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6950A17A-12D0-4EE9-A984-62B3523D78B7}"/>
              </a:ext>
            </a:extLst>
          </p:cNvPr>
          <p:cNvSpPr>
            <a:spLocks noGrp="1"/>
          </p:cNvSpPr>
          <p:nvPr>
            <p:ph type="sldNum" sz="quarter" idx="12"/>
          </p:nvPr>
        </p:nvSpPr>
        <p:spPr/>
        <p:txBody>
          <a:bodyPr/>
          <a:lstStyle/>
          <a:p>
            <a:fld id="{C479D5F6-EDCB-402A-AC08-4943A1820E8F}" type="slidenum">
              <a:rPr lang="en-US" smtClean="0"/>
              <a:pPr/>
              <a:t>149</a:t>
            </a:fld>
            <a:endParaRPr lang="en-US" dirty="0"/>
          </a:p>
        </p:txBody>
      </p:sp>
    </p:spTree>
    <p:extLst>
      <p:ext uri="{BB962C8B-B14F-4D97-AF65-F5344CB8AC3E}">
        <p14:creationId xmlns:p14="http://schemas.microsoft.com/office/powerpoint/2010/main" val="338269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 (PII)</a:t>
            </a:r>
          </a:p>
        </p:txBody>
      </p:sp>
      <p:sp>
        <p:nvSpPr>
          <p:cNvPr id="5" name="Content Placeholder 4">
            <a:extLst>
              <a:ext uri="{FF2B5EF4-FFF2-40B4-BE49-F238E27FC236}">
                <a16:creationId xmlns:a16="http://schemas.microsoft.com/office/drawing/2014/main" id="{66284C4A-1152-4155-A495-F0604361CA40}"/>
              </a:ext>
            </a:extLst>
          </p:cNvPr>
          <p:cNvSpPr>
            <a:spLocks noGrp="1"/>
          </p:cNvSpPr>
          <p:nvPr>
            <p:ph idx="1"/>
          </p:nvPr>
        </p:nvSpPr>
        <p:spPr>
          <a:xfrm>
            <a:off x="628649" y="848550"/>
            <a:ext cx="8011498" cy="5255164"/>
          </a:xfrm>
        </p:spPr>
        <p:txBody>
          <a:bodyPr>
            <a:normAutofit fontScale="92500"/>
          </a:bodyPr>
          <a:lstStyle/>
          <a:p>
            <a:pPr marL="342900" indent="-342900">
              <a:spcAft>
                <a:spcPts val="1800"/>
              </a:spcAft>
            </a:pPr>
            <a:r>
              <a:rPr lang="en-US" sz="2200" dirty="0">
                <a:solidFill>
                  <a:prstClr val="black"/>
                </a:solidFill>
              </a:rPr>
              <a:t>State and Federal laws require protection of student PII</a:t>
            </a:r>
          </a:p>
          <a:p>
            <a:pPr marL="342900" indent="-342900">
              <a:spcAft>
                <a:spcPts val="1800"/>
              </a:spcAft>
            </a:pPr>
            <a:r>
              <a:rPr lang="en-US" sz="2200" dirty="0">
                <a:solidFill>
                  <a:prstClr val="black"/>
                </a:solidFill>
              </a:rPr>
              <a:t>PII is any information that, alone or in combination, could identify an individual student (e.g., name, SASID, detailed demographics)</a:t>
            </a:r>
          </a:p>
          <a:p>
            <a:pPr marL="342900" indent="-342900">
              <a:spcAft>
                <a:spcPts val="1800"/>
              </a:spcAft>
            </a:pPr>
            <a:r>
              <a:rPr lang="en-US" sz="2200" dirty="0">
                <a:solidFill>
                  <a:prstClr val="black"/>
                </a:solidFill>
              </a:rPr>
              <a:t>Emails can be intercepted, forwarded, and misrouted and are not secure methods for transmitting PII</a:t>
            </a:r>
          </a:p>
          <a:p>
            <a:pPr marL="342900" indent="-342900">
              <a:spcAft>
                <a:spcPts val="1800"/>
              </a:spcAft>
            </a:pPr>
            <a:r>
              <a:rPr lang="en-US" sz="2200" dirty="0">
                <a:solidFill>
                  <a:prstClr val="black"/>
                </a:solidFill>
              </a:rPr>
              <a:t>It is CDE policy that any email with PII sent to, from, and within CDE must be encrypted</a:t>
            </a:r>
          </a:p>
          <a:p>
            <a:pPr marL="342900" indent="-342900">
              <a:spcAft>
                <a:spcPts val="1800"/>
              </a:spcAft>
            </a:pPr>
            <a:r>
              <a:rPr lang="en-US" sz="2200" dirty="0">
                <a:solidFill>
                  <a:prstClr val="black"/>
                </a:solidFill>
              </a:rPr>
              <a:t>CDE strongly recommends that you encrypt emails with PII that are sent to other parties (other districts, within the district, vendors, etc.)</a:t>
            </a:r>
          </a:p>
          <a:p>
            <a:pPr marL="342900" indent="-342900">
              <a:spcAft>
                <a:spcPts val="1800"/>
              </a:spcAft>
            </a:pPr>
            <a:r>
              <a:rPr lang="en-US" sz="2200" dirty="0">
                <a:solidFill>
                  <a:prstClr val="black"/>
                </a:solidFill>
              </a:rPr>
              <a:t>Additional Resources: </a:t>
            </a:r>
            <a:r>
              <a:rPr lang="en-US" sz="2200" u="sng" dirty="0">
                <a:solidFill>
                  <a:prstClr val="black"/>
                </a:solidFill>
                <a:hlinkClick r:id="rId2"/>
              </a:rPr>
              <a:t>http://www.cde.state.co.us/dataprivacyandsecurity</a:t>
            </a:r>
            <a:r>
              <a:rPr lang="en-US" sz="2200" dirty="0">
                <a:solidFill>
                  <a:sysClr val="windowText" lastClr="000000"/>
                </a:solidFill>
              </a:rPr>
              <a:t> </a:t>
            </a:r>
          </a:p>
          <a:p>
            <a:pPr>
              <a:spcAft>
                <a:spcPts val="1800"/>
              </a:spcAft>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178726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50A2-44A3-4D70-93C7-F6C7C0A42052}"/>
              </a:ext>
            </a:extLst>
          </p:cNvPr>
          <p:cNvSpPr>
            <a:spLocks noGrp="1"/>
          </p:cNvSpPr>
          <p:nvPr>
            <p:ph type="title"/>
          </p:nvPr>
        </p:nvSpPr>
        <p:spPr/>
        <p:txBody>
          <a:bodyPr/>
          <a:lstStyle/>
          <a:p>
            <a:r>
              <a:rPr lang="en-US" dirty="0"/>
              <a:t>Resume a Test</a:t>
            </a:r>
          </a:p>
        </p:txBody>
      </p:sp>
      <p:pic>
        <p:nvPicPr>
          <p:cNvPr id="5" name="Online Media 4" title="How to Resume a Test">
            <a:hlinkClick r:id="" action="ppaction://media"/>
            <a:extLst>
              <a:ext uri="{FF2B5EF4-FFF2-40B4-BE49-F238E27FC236}">
                <a16:creationId xmlns:a16="http://schemas.microsoft.com/office/drawing/2014/main" id="{1F69B1BB-9130-4608-A40F-F0E436166CCD}"/>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BEF29AC-DFA4-4187-92A7-16BEB3467E31}"/>
              </a:ext>
            </a:extLst>
          </p:cNvPr>
          <p:cNvSpPr>
            <a:spLocks noGrp="1"/>
          </p:cNvSpPr>
          <p:nvPr>
            <p:ph type="sldNum" sz="quarter" idx="12"/>
          </p:nvPr>
        </p:nvSpPr>
        <p:spPr/>
        <p:txBody>
          <a:bodyPr/>
          <a:lstStyle/>
          <a:p>
            <a:fld id="{C479D5F6-EDCB-402A-AC08-4943A1820E8F}" type="slidenum">
              <a:rPr lang="en-US" smtClean="0"/>
              <a:pPr/>
              <a:t>150</a:t>
            </a:fld>
            <a:endParaRPr lang="en-US" dirty="0"/>
          </a:p>
        </p:txBody>
      </p:sp>
      <p:sp>
        <p:nvSpPr>
          <p:cNvPr id="6" name="TextBox 5">
            <a:extLst>
              <a:ext uri="{FF2B5EF4-FFF2-40B4-BE49-F238E27FC236}">
                <a16:creationId xmlns:a16="http://schemas.microsoft.com/office/drawing/2014/main" id="{E94180DD-0CD6-436A-8AC3-7D101A05EDB4}"/>
              </a:ext>
            </a:extLst>
          </p:cNvPr>
          <p:cNvSpPr txBox="1"/>
          <p:nvPr/>
        </p:nvSpPr>
        <p:spPr>
          <a:xfrm>
            <a:off x="1092841"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Need to stop an online test session? </a:t>
            </a:r>
            <a:r>
              <a:rPr lang="en-US" dirty="0">
                <a:hlinkClick r:id="rId4"/>
              </a:rPr>
              <a:t>https://support.assessment.pearson.com/display/PAsup/Stop+a+Session</a:t>
            </a:r>
            <a:r>
              <a:rPr lang="en-US" dirty="0"/>
              <a:t> </a:t>
            </a:r>
          </a:p>
        </p:txBody>
      </p:sp>
    </p:spTree>
    <p:extLst>
      <p:ext uri="{BB962C8B-B14F-4D97-AF65-F5344CB8AC3E}">
        <p14:creationId xmlns:p14="http://schemas.microsoft.com/office/powerpoint/2010/main" val="28206779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992F-A711-4CBE-9CAA-7FB8D0FF7DCC}"/>
              </a:ext>
            </a:extLst>
          </p:cNvPr>
          <p:cNvSpPr>
            <a:spLocks noGrp="1"/>
          </p:cNvSpPr>
          <p:nvPr>
            <p:ph type="ctrTitle"/>
          </p:nvPr>
        </p:nvSpPr>
        <p:spPr/>
        <p:txBody>
          <a:bodyPr/>
          <a:lstStyle/>
          <a:p>
            <a:br>
              <a:rPr lang="en-US" dirty="0"/>
            </a:br>
            <a:r>
              <a:rPr lang="en-US" dirty="0"/>
              <a:t>Basic Technical Troubleshooting</a:t>
            </a:r>
          </a:p>
        </p:txBody>
      </p:sp>
      <p:sp>
        <p:nvSpPr>
          <p:cNvPr id="3" name="Slide Number Placeholder 2">
            <a:extLst>
              <a:ext uri="{FF2B5EF4-FFF2-40B4-BE49-F238E27FC236}">
                <a16:creationId xmlns:a16="http://schemas.microsoft.com/office/drawing/2014/main" id="{69ED3BBD-0716-4761-BC8C-735C3201B5B2}"/>
              </a:ext>
            </a:extLst>
          </p:cNvPr>
          <p:cNvSpPr>
            <a:spLocks noGrp="1"/>
          </p:cNvSpPr>
          <p:nvPr>
            <p:ph type="sldNum" sz="quarter" idx="12"/>
          </p:nvPr>
        </p:nvSpPr>
        <p:spPr/>
        <p:txBody>
          <a:bodyPr/>
          <a:lstStyle/>
          <a:p>
            <a:fld id="{C479D5F6-EDCB-402A-AC08-4943A1820E8F}" type="slidenum">
              <a:rPr lang="en-US" smtClean="0"/>
              <a:pPr/>
              <a:t>151</a:t>
            </a:fld>
            <a:endParaRPr lang="en-US" dirty="0"/>
          </a:p>
        </p:txBody>
      </p:sp>
    </p:spTree>
    <p:extLst>
      <p:ext uri="{BB962C8B-B14F-4D97-AF65-F5344CB8AC3E}">
        <p14:creationId xmlns:p14="http://schemas.microsoft.com/office/powerpoint/2010/main" val="25664504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Codes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152</a:t>
            </a:fld>
            <a:endParaRPr lang="en-US" dirty="0"/>
          </a:p>
        </p:txBody>
      </p:sp>
      <p:sp>
        <p:nvSpPr>
          <p:cNvPr id="4" name="Content Placeholder 1">
            <a:extLst>
              <a:ext uri="{FF2B5EF4-FFF2-40B4-BE49-F238E27FC236}">
                <a16:creationId xmlns:a16="http://schemas.microsoft.com/office/drawing/2014/main" id="{8315EC72-CBAD-4C49-B983-0C1975E51B1E}"/>
              </a:ext>
            </a:extLst>
          </p:cNvPr>
          <p:cNvSpPr txBox="1">
            <a:spLocks/>
          </p:cNvSpPr>
          <p:nvPr/>
        </p:nvSpPr>
        <p:spPr>
          <a:xfrm>
            <a:off x="134395" y="878695"/>
            <a:ext cx="8869680" cy="5199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ysClr val="windowText" lastClr="000000"/>
              </a:buClr>
              <a:buNone/>
              <a:defRPr/>
            </a:pPr>
            <a:r>
              <a:rPr lang="en-US" sz="1800" dirty="0">
                <a:solidFill>
                  <a:srgbClr val="000000"/>
                </a:solidFill>
              </a:rPr>
              <a:t>Error codes are received on a student’s device when TestNav identifies an issue. Examples:</a:t>
            </a:r>
          </a:p>
          <a:p>
            <a:pPr>
              <a:spcBef>
                <a:spcPts val="400"/>
              </a:spcBef>
              <a:spcAft>
                <a:spcPts val="400"/>
              </a:spcAft>
              <a:buClr>
                <a:sysClr val="windowText" lastClr="000000"/>
              </a:buClr>
              <a:defRPr/>
            </a:pPr>
            <a:r>
              <a:rPr lang="en-US" sz="1800" dirty="0">
                <a:solidFill>
                  <a:srgbClr val="000000"/>
                </a:solidFill>
              </a:rPr>
              <a:t>1001: “</a:t>
            </a:r>
            <a:r>
              <a:rPr lang="en-US" sz="1800" dirty="0">
                <a:solidFill>
                  <a:sysClr val="windowText" lastClr="000000"/>
                </a:solidFill>
              </a:rPr>
              <a:t>Your test has been saved. Please notify your test administrator.”</a:t>
            </a:r>
          </a:p>
          <a:p>
            <a:pPr lvl="1">
              <a:spcBef>
                <a:spcPts val="400"/>
              </a:spcBef>
              <a:spcAft>
                <a:spcPts val="400"/>
              </a:spcAft>
              <a:buClr>
                <a:sysClr val="windowText" lastClr="000000"/>
              </a:buClr>
              <a:defRPr/>
            </a:pPr>
            <a:r>
              <a:rPr lang="en-US" sz="1800" dirty="0">
                <a:solidFill>
                  <a:srgbClr val="000000"/>
                </a:solidFill>
              </a:rPr>
              <a:t>This is an Early Warning System initial message, which does not indicate the issue, so another error code will follow</a:t>
            </a:r>
          </a:p>
          <a:p>
            <a:pPr>
              <a:spcBef>
                <a:spcPts val="400"/>
              </a:spcBef>
              <a:spcAft>
                <a:spcPts val="400"/>
              </a:spcAft>
              <a:buClr>
                <a:sysClr val="windowText" lastClr="000000"/>
              </a:buClr>
              <a:defRPr/>
            </a:pPr>
            <a:r>
              <a:rPr lang="en-US" sz="1800" dirty="0">
                <a:solidFill>
                  <a:srgbClr val="000000"/>
                </a:solidFill>
              </a:rPr>
              <a:t>1009: “</a:t>
            </a:r>
            <a:r>
              <a:rPr lang="en-US" sz="1800" dirty="0">
                <a:solidFill>
                  <a:sysClr val="windowText" lastClr="000000"/>
                </a:solidFill>
              </a:rPr>
              <a:t>Unable to download test content”</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Pearson servers </a:t>
            </a:r>
          </a:p>
          <a:p>
            <a:pPr>
              <a:spcBef>
                <a:spcPts val="400"/>
              </a:spcBef>
              <a:spcAft>
                <a:spcPts val="400"/>
              </a:spcAft>
              <a:buClr>
                <a:sysClr val="windowText" lastClr="000000"/>
              </a:buClr>
              <a:defRPr/>
            </a:pPr>
            <a:r>
              <a:rPr lang="en-US" sz="1800" dirty="0">
                <a:solidFill>
                  <a:srgbClr val="000000"/>
                </a:solidFill>
              </a:rPr>
              <a:t>3005: “</a:t>
            </a:r>
            <a:r>
              <a:rPr lang="en-US" sz="1800" dirty="0">
                <a:solidFill>
                  <a:sysClr val="windowText" lastClr="000000"/>
                </a:solidFill>
              </a:rPr>
              <a:t>TestNav has detected that another application attempted to become the active window…”</a:t>
            </a:r>
          </a:p>
          <a:p>
            <a:pPr lvl="1">
              <a:spcBef>
                <a:spcPts val="400"/>
              </a:spcBef>
              <a:spcAft>
                <a:spcPts val="400"/>
              </a:spcAft>
              <a:buClr>
                <a:sysClr val="windowText" lastClr="000000"/>
              </a:buClr>
              <a:defRPr/>
            </a:pPr>
            <a:r>
              <a:rPr lang="en-US" sz="1800" dirty="0">
                <a:solidFill>
                  <a:srgbClr val="000000"/>
                </a:solidFill>
              </a:rPr>
              <a:t>Could be caused by pop-ups in the background or power saving features</a:t>
            </a:r>
            <a:endParaRPr lang="en-US" sz="1800" dirty="0">
              <a:solidFill>
                <a:srgbClr val="FF0000"/>
              </a:solidFill>
            </a:endParaRPr>
          </a:p>
          <a:p>
            <a:pPr>
              <a:spcBef>
                <a:spcPts val="400"/>
              </a:spcBef>
              <a:spcAft>
                <a:spcPts val="400"/>
              </a:spcAft>
              <a:buClr>
                <a:sysClr val="windowText" lastClr="000000"/>
              </a:buClr>
              <a:defRPr/>
            </a:pPr>
            <a:r>
              <a:rPr lang="en-US" sz="1800" dirty="0">
                <a:solidFill>
                  <a:srgbClr val="000000"/>
                </a:solidFill>
              </a:rPr>
              <a:t>TestNav exits the test and displays the following errors </a:t>
            </a:r>
            <a:r>
              <a:rPr lang="en-US" sz="1800" b="1" u="sng" dirty="0">
                <a:solidFill>
                  <a:srgbClr val="000000"/>
                </a:solidFill>
              </a:rPr>
              <a:t>when a student types certain key combinations while testing</a:t>
            </a:r>
            <a:r>
              <a:rPr lang="en-US" sz="1800" dirty="0">
                <a:solidFill>
                  <a:srgbClr val="000000"/>
                </a:solidFill>
              </a:rPr>
              <a:t> – the test must be resumed before the student can sign in again:</a:t>
            </a:r>
          </a:p>
          <a:p>
            <a:pPr lvl="1">
              <a:spcBef>
                <a:spcPts val="400"/>
              </a:spcBef>
              <a:spcAft>
                <a:spcPts val="400"/>
              </a:spcAft>
              <a:buClr>
                <a:sysClr val="windowText" lastClr="000000"/>
              </a:buClr>
              <a:defRPr/>
            </a:pPr>
            <a:r>
              <a:rPr lang="en-US" sz="1800" dirty="0">
                <a:solidFill>
                  <a:srgbClr val="000000"/>
                </a:solidFill>
              </a:rPr>
              <a:t>3020: “TestNav has detected that </a:t>
            </a:r>
            <a:r>
              <a:rPr lang="en-US" sz="1800" b="1" dirty="0" err="1">
                <a:solidFill>
                  <a:srgbClr val="000000"/>
                </a:solidFill>
              </a:rPr>
              <a:t>Command+Option+Esc</a:t>
            </a:r>
            <a:r>
              <a:rPr lang="en-US" sz="1800" dirty="0">
                <a:solidFill>
                  <a:srgbClr val="000000"/>
                </a:solidFill>
              </a:rPr>
              <a:t> has been typed...”</a:t>
            </a:r>
          </a:p>
          <a:p>
            <a:pPr lvl="1">
              <a:spcBef>
                <a:spcPts val="400"/>
              </a:spcBef>
              <a:spcAft>
                <a:spcPts val="400"/>
              </a:spcAft>
              <a:buClr>
                <a:sysClr val="windowText" lastClr="000000"/>
              </a:buClr>
              <a:defRPr/>
            </a:pPr>
            <a:r>
              <a:rPr lang="en-US" sz="1800" dirty="0">
                <a:solidFill>
                  <a:srgbClr val="000000"/>
                </a:solidFill>
              </a:rPr>
              <a:t>3022: “TestNav has detected that </a:t>
            </a:r>
            <a:r>
              <a:rPr lang="en-US" sz="1800" b="1" dirty="0" err="1">
                <a:solidFill>
                  <a:srgbClr val="000000"/>
                </a:solidFill>
              </a:rPr>
              <a:t>Ctrl+Alt+Del</a:t>
            </a:r>
            <a:r>
              <a:rPr lang="en-US" sz="1800" dirty="0">
                <a:solidFill>
                  <a:srgbClr val="000000"/>
                </a:solidFill>
              </a:rPr>
              <a:t> has been typed...”</a:t>
            </a:r>
          </a:p>
          <a:p>
            <a:pPr>
              <a:spcBef>
                <a:spcPts val="400"/>
              </a:spcBef>
              <a:spcAft>
                <a:spcPts val="400"/>
              </a:spcAft>
              <a:buClr>
                <a:sysClr val="windowText" lastClr="000000"/>
              </a:buClr>
              <a:defRPr/>
            </a:pPr>
            <a:r>
              <a:rPr lang="en-US" sz="1800" dirty="0">
                <a:solidFill>
                  <a:srgbClr val="000000"/>
                </a:solidFill>
              </a:rPr>
              <a:t>8026: “</a:t>
            </a:r>
            <a:r>
              <a:rPr lang="en-US" sz="1800" dirty="0">
                <a:solidFill>
                  <a:sysClr val="windowText" lastClr="000000"/>
                </a:solidFill>
              </a:rPr>
              <a:t>Unable to connect to the proctor caching computer. Please contact your administrator.”</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the local proctor caching device</a:t>
            </a:r>
          </a:p>
        </p:txBody>
      </p:sp>
    </p:spTree>
    <p:extLst>
      <p:ext uri="{BB962C8B-B14F-4D97-AF65-F5344CB8AC3E}">
        <p14:creationId xmlns:p14="http://schemas.microsoft.com/office/powerpoint/2010/main" val="17977707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DC25-18EC-47BA-9F6C-48D93026FE5B}"/>
              </a:ext>
            </a:extLst>
          </p:cNvPr>
          <p:cNvSpPr>
            <a:spLocks noGrp="1"/>
          </p:cNvSpPr>
          <p:nvPr>
            <p:ph type="title"/>
          </p:nvPr>
        </p:nvSpPr>
        <p:spPr/>
        <p:txBody>
          <a:bodyPr/>
          <a:lstStyle/>
          <a:p>
            <a:r>
              <a:rPr lang="en-US" dirty="0"/>
              <a:t>Error Codes – Next Steps</a:t>
            </a:r>
          </a:p>
        </p:txBody>
      </p:sp>
      <p:sp>
        <p:nvSpPr>
          <p:cNvPr id="3" name="Content Placeholder 2">
            <a:extLst>
              <a:ext uri="{FF2B5EF4-FFF2-40B4-BE49-F238E27FC236}">
                <a16:creationId xmlns:a16="http://schemas.microsoft.com/office/drawing/2014/main" id="{6538BC0A-C121-4797-95D4-A12A5F765934}"/>
              </a:ext>
            </a:extLst>
          </p:cNvPr>
          <p:cNvSpPr>
            <a:spLocks noGrp="1"/>
          </p:cNvSpPr>
          <p:nvPr>
            <p:ph idx="1"/>
          </p:nvPr>
        </p:nvSpPr>
        <p:spPr/>
        <p:txBody>
          <a:bodyPr/>
          <a:lstStyle/>
          <a:p>
            <a:pPr marL="342900" indent="-342900">
              <a:lnSpc>
                <a:spcPct val="100000"/>
              </a:lnSpc>
              <a:buClr>
                <a:sysClr val="windowText" lastClr="000000"/>
              </a:buClr>
              <a:defRPr/>
            </a:pPr>
            <a:r>
              <a:rPr lang="en-US" sz="2200" dirty="0">
                <a:solidFill>
                  <a:srgbClr val="000000"/>
                </a:solidFill>
              </a:rPr>
              <a:t>Resume the student’s test in </a:t>
            </a:r>
            <a:r>
              <a:rPr lang="en-US" sz="2200" dirty="0" err="1">
                <a:solidFill>
                  <a:srgbClr val="000000"/>
                </a:solidFill>
              </a:rPr>
              <a:t>PAnext</a:t>
            </a:r>
            <a:endParaRPr lang="en-US" sz="2200" baseline="30000" dirty="0">
              <a:solidFill>
                <a:srgbClr val="000000"/>
              </a:solidFill>
            </a:endParaRPr>
          </a:p>
          <a:p>
            <a:pPr marL="342900" indent="-342900">
              <a:lnSpc>
                <a:spcPct val="100000"/>
              </a:lnSpc>
              <a:buClr>
                <a:sysClr val="windowText" lastClr="000000"/>
              </a:buClr>
              <a:defRPr/>
            </a:pPr>
            <a:r>
              <a:rPr lang="en-US" sz="2200" dirty="0">
                <a:solidFill>
                  <a:srgbClr val="000000"/>
                </a:solidFill>
              </a:rPr>
              <a:t>Have the student log in again on the </a:t>
            </a:r>
            <a:r>
              <a:rPr lang="en-US" sz="2200" u="sng" dirty="0">
                <a:solidFill>
                  <a:srgbClr val="000000"/>
                </a:solidFill>
              </a:rPr>
              <a:t>same testing device</a:t>
            </a:r>
          </a:p>
          <a:p>
            <a:pPr lvl="1">
              <a:lnSpc>
                <a:spcPct val="100000"/>
              </a:lnSpc>
              <a:buClr>
                <a:sysClr val="windowText" lastClr="000000"/>
              </a:buClr>
              <a:defRPr/>
            </a:pPr>
            <a:r>
              <a:rPr lang="en-US" u="sng" dirty="0">
                <a:solidFill>
                  <a:srgbClr val="000000"/>
                </a:solidFill>
              </a:rPr>
              <a:t>Do not</a:t>
            </a:r>
            <a:r>
              <a:rPr lang="en-US" dirty="0">
                <a:solidFill>
                  <a:srgbClr val="000000"/>
                </a:solidFill>
              </a:rPr>
              <a:t> move the student to another testing device unless the student safely exits the test using the “sign out” feature in TestNav</a:t>
            </a:r>
            <a:endParaRPr lang="en-US" u="sng" dirty="0">
              <a:solidFill>
                <a:srgbClr val="000000"/>
              </a:solidFill>
            </a:endParaRPr>
          </a:p>
          <a:p>
            <a:pPr marL="342900" indent="-342900">
              <a:lnSpc>
                <a:spcPct val="100000"/>
              </a:lnSpc>
              <a:buClr>
                <a:sysClr val="windowText" lastClr="000000"/>
              </a:buClr>
              <a:defRPr/>
            </a:pPr>
            <a:r>
              <a:rPr lang="en-US" sz="2200" dirty="0">
                <a:solidFill>
                  <a:srgbClr val="000000"/>
                </a:solidFill>
              </a:rPr>
              <a:t>If the same error occurs repeatedly, or if the same error is affecting multiple students, contact the Technology Coordinator</a:t>
            </a:r>
          </a:p>
          <a:p>
            <a:endParaRPr lang="en-US" dirty="0"/>
          </a:p>
        </p:txBody>
      </p:sp>
      <p:sp>
        <p:nvSpPr>
          <p:cNvPr id="4" name="Slide Number Placeholder 3">
            <a:extLst>
              <a:ext uri="{FF2B5EF4-FFF2-40B4-BE49-F238E27FC236}">
                <a16:creationId xmlns:a16="http://schemas.microsoft.com/office/drawing/2014/main" id="{0921507A-E826-4FEB-9C46-664EDEFF79A8}"/>
              </a:ext>
            </a:extLst>
          </p:cNvPr>
          <p:cNvSpPr>
            <a:spLocks noGrp="1"/>
          </p:cNvSpPr>
          <p:nvPr>
            <p:ph type="sldNum" sz="quarter" idx="12"/>
          </p:nvPr>
        </p:nvSpPr>
        <p:spPr/>
        <p:txBody>
          <a:bodyPr/>
          <a:lstStyle/>
          <a:p>
            <a:fld id="{C479D5F6-EDCB-402A-AC08-4943A1820E8F}" type="slidenum">
              <a:rPr lang="en-US" smtClean="0"/>
              <a:pPr/>
              <a:t>153</a:t>
            </a:fld>
            <a:endParaRPr lang="en-US" dirty="0"/>
          </a:p>
        </p:txBody>
      </p:sp>
      <p:sp>
        <p:nvSpPr>
          <p:cNvPr id="5" name="TextBox 4">
            <a:extLst>
              <a:ext uri="{FF2B5EF4-FFF2-40B4-BE49-F238E27FC236}">
                <a16:creationId xmlns:a16="http://schemas.microsoft.com/office/drawing/2014/main" id="{9F310357-B716-45A9-9410-56531C116D27}"/>
              </a:ext>
            </a:extLst>
          </p:cNvPr>
          <p:cNvSpPr txBox="1"/>
          <p:nvPr/>
        </p:nvSpPr>
        <p:spPr>
          <a:xfrm>
            <a:off x="1092841"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Full searchable directory of error codes: </a:t>
            </a:r>
            <a:r>
              <a:rPr lang="en-US" dirty="0">
                <a:hlinkClick r:id="rId2"/>
              </a:rPr>
              <a:t>https://support.assessment.pearson.com/display/TN/Error+Codes</a:t>
            </a:r>
            <a:r>
              <a:rPr lang="en-US" dirty="0"/>
              <a:t> </a:t>
            </a:r>
          </a:p>
        </p:txBody>
      </p:sp>
    </p:spTree>
    <p:extLst>
      <p:ext uri="{BB962C8B-B14F-4D97-AF65-F5344CB8AC3E}">
        <p14:creationId xmlns:p14="http://schemas.microsoft.com/office/powerpoint/2010/main" val="26177350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9B53-CA95-46D6-AD85-8D4B9384184F}"/>
              </a:ext>
            </a:extLst>
          </p:cNvPr>
          <p:cNvSpPr>
            <a:spLocks noGrp="1"/>
          </p:cNvSpPr>
          <p:nvPr>
            <p:ph type="title"/>
          </p:nvPr>
        </p:nvSpPr>
        <p:spPr/>
        <p:txBody>
          <a:bodyPr/>
          <a:lstStyle/>
          <a:p>
            <a:r>
              <a:rPr lang="en-US" dirty="0"/>
              <a:t>Common Errors – 9059</a:t>
            </a:r>
          </a:p>
        </p:txBody>
      </p:sp>
      <p:sp>
        <p:nvSpPr>
          <p:cNvPr id="3" name="Content Placeholder 2">
            <a:extLst>
              <a:ext uri="{FF2B5EF4-FFF2-40B4-BE49-F238E27FC236}">
                <a16:creationId xmlns:a16="http://schemas.microsoft.com/office/drawing/2014/main" id="{C40CAC81-C9A3-4744-8AA9-1EFF5AB73787}"/>
              </a:ext>
            </a:extLst>
          </p:cNvPr>
          <p:cNvSpPr>
            <a:spLocks noGrp="1"/>
          </p:cNvSpPr>
          <p:nvPr>
            <p:ph idx="1"/>
          </p:nvPr>
        </p:nvSpPr>
        <p:spPr/>
        <p:txBody>
          <a:bodyPr/>
          <a:lstStyle/>
          <a:p>
            <a:pPr marL="342900" indent="-342900">
              <a:buClr>
                <a:sysClr val="windowText" lastClr="000000"/>
              </a:buClr>
              <a:defRPr/>
            </a:pPr>
            <a:r>
              <a:rPr lang="en-US" b="1" dirty="0">
                <a:solidFill>
                  <a:srgbClr val="000000"/>
                </a:solidFill>
              </a:rPr>
              <a:t>9059:</a:t>
            </a:r>
            <a:r>
              <a:rPr lang="en-US" dirty="0">
                <a:solidFill>
                  <a:srgbClr val="000000"/>
                </a:solidFill>
              </a:rPr>
              <a:t> “</a:t>
            </a:r>
            <a:r>
              <a:rPr lang="en-US" dirty="0">
                <a:solidFill>
                  <a:sysClr val="windowText" lastClr="000000"/>
                </a:solidFill>
              </a:rPr>
              <a:t>The username or password you entered is incorrect.”</a:t>
            </a:r>
            <a:endParaRPr lang="en-US" b="1" dirty="0">
              <a:solidFill>
                <a:srgbClr val="000000"/>
              </a:solidFill>
            </a:endParaRPr>
          </a:p>
          <a:p>
            <a:pPr marL="342900" indent="-342900">
              <a:buClr>
                <a:sysClr val="windowText" lastClr="000000"/>
              </a:buClr>
              <a:defRPr/>
            </a:pPr>
            <a:r>
              <a:rPr lang="en-US" dirty="0">
                <a:solidFill>
                  <a:srgbClr val="000000"/>
                </a:solidFill>
              </a:rPr>
              <a:t>If the username and password being used are accurate, the student may be on the incorrect login page</a:t>
            </a:r>
          </a:p>
          <a:p>
            <a:pPr lvl="1">
              <a:buClr>
                <a:sysClr val="windowText" lastClr="000000"/>
              </a:buClr>
              <a:defRPr/>
            </a:pPr>
            <a:r>
              <a:rPr lang="en-US" dirty="0">
                <a:solidFill>
                  <a:srgbClr val="000000"/>
                </a:solidFill>
              </a:rPr>
              <a:t> “Colorado”</a:t>
            </a:r>
          </a:p>
          <a:p>
            <a:endParaRPr lang="en-US" dirty="0"/>
          </a:p>
        </p:txBody>
      </p:sp>
      <p:sp>
        <p:nvSpPr>
          <p:cNvPr id="4" name="Slide Number Placeholder 3">
            <a:extLst>
              <a:ext uri="{FF2B5EF4-FFF2-40B4-BE49-F238E27FC236}">
                <a16:creationId xmlns:a16="http://schemas.microsoft.com/office/drawing/2014/main" id="{64BCAB5B-4E7E-4490-9351-73BE63AB2B4F}"/>
              </a:ext>
            </a:extLst>
          </p:cNvPr>
          <p:cNvSpPr>
            <a:spLocks noGrp="1"/>
          </p:cNvSpPr>
          <p:nvPr>
            <p:ph type="sldNum" sz="quarter" idx="12"/>
          </p:nvPr>
        </p:nvSpPr>
        <p:spPr/>
        <p:txBody>
          <a:bodyPr/>
          <a:lstStyle/>
          <a:p>
            <a:fld id="{C479D5F6-EDCB-402A-AC08-4943A1820E8F}" type="slidenum">
              <a:rPr lang="en-US" smtClean="0"/>
              <a:pPr/>
              <a:t>154</a:t>
            </a:fld>
            <a:endParaRPr lang="en-US" dirty="0"/>
          </a:p>
        </p:txBody>
      </p:sp>
      <p:pic>
        <p:nvPicPr>
          <p:cNvPr id="6" name="Picture 5"/>
          <p:cNvPicPr>
            <a:picLocks noChangeAspect="1"/>
          </p:cNvPicPr>
          <p:nvPr/>
        </p:nvPicPr>
        <p:blipFill>
          <a:blip r:embed="rId2"/>
          <a:stretch>
            <a:fillRect/>
          </a:stretch>
        </p:blipFill>
        <p:spPr>
          <a:xfrm>
            <a:off x="2321468" y="2518034"/>
            <a:ext cx="4495533" cy="3288966"/>
          </a:xfrm>
          <a:prstGeom prst="rect">
            <a:avLst/>
          </a:prstGeom>
          <a:ln>
            <a:noFill/>
          </a:ln>
          <a:effectLst>
            <a:outerShdw blurRad="50800" dist="38100" dir="2700000" algn="tl" rotWithShape="0">
              <a:prstClr val="black">
                <a:alpha val="40000"/>
              </a:prstClr>
            </a:outerShdw>
          </a:effectLst>
        </p:spPr>
      </p:pic>
      <p:sp>
        <p:nvSpPr>
          <p:cNvPr id="9" name="Right Arrow 8"/>
          <p:cNvSpPr/>
          <p:nvPr/>
        </p:nvSpPr>
        <p:spPr>
          <a:xfrm rot="1391910">
            <a:off x="2752778" y="2400728"/>
            <a:ext cx="1224768" cy="871478"/>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273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7AE2-ACB3-4713-AD4C-C239FDF17678}"/>
              </a:ext>
            </a:extLst>
          </p:cNvPr>
          <p:cNvSpPr>
            <a:spLocks noGrp="1"/>
          </p:cNvSpPr>
          <p:nvPr>
            <p:ph type="title"/>
          </p:nvPr>
        </p:nvSpPr>
        <p:spPr/>
        <p:txBody>
          <a:bodyPr/>
          <a:lstStyle/>
          <a:p>
            <a:r>
              <a:rPr lang="en-US" dirty="0"/>
              <a:t>TestNav</a:t>
            </a:r>
          </a:p>
        </p:txBody>
      </p:sp>
      <p:sp>
        <p:nvSpPr>
          <p:cNvPr id="3" name="Content Placeholder 2">
            <a:extLst>
              <a:ext uri="{FF2B5EF4-FFF2-40B4-BE49-F238E27FC236}">
                <a16:creationId xmlns:a16="http://schemas.microsoft.com/office/drawing/2014/main" id="{19DE0661-3CB3-4B19-B3F3-78DEA27D57E9}"/>
              </a:ext>
            </a:extLst>
          </p:cNvPr>
          <p:cNvSpPr>
            <a:spLocks noGrp="1"/>
          </p:cNvSpPr>
          <p:nvPr>
            <p:ph idx="1"/>
          </p:nvPr>
        </p:nvSpPr>
        <p:spPr/>
        <p:txBody>
          <a:bodyPr>
            <a:normAutofit/>
          </a:bodyPr>
          <a:lstStyle/>
          <a:p>
            <a:pPr marL="0" indent="0">
              <a:lnSpc>
                <a:spcPct val="100000"/>
              </a:lnSpc>
              <a:buNone/>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doesn’t, click the User Icon and select “Choose a different customer”.</a:t>
            </a:r>
          </a:p>
          <a:p>
            <a:endParaRPr lang="en-US" sz="2000" dirty="0"/>
          </a:p>
        </p:txBody>
      </p:sp>
      <p:sp>
        <p:nvSpPr>
          <p:cNvPr id="4" name="Slide Number Placeholder 3">
            <a:extLst>
              <a:ext uri="{FF2B5EF4-FFF2-40B4-BE49-F238E27FC236}">
                <a16:creationId xmlns:a16="http://schemas.microsoft.com/office/drawing/2014/main" id="{307478E9-5300-4F59-B075-BE733674524C}"/>
              </a:ext>
            </a:extLst>
          </p:cNvPr>
          <p:cNvSpPr>
            <a:spLocks noGrp="1"/>
          </p:cNvSpPr>
          <p:nvPr>
            <p:ph type="sldNum" sz="quarter" idx="12"/>
          </p:nvPr>
        </p:nvSpPr>
        <p:spPr/>
        <p:txBody>
          <a:bodyPr/>
          <a:lstStyle/>
          <a:p>
            <a:fld id="{C479D5F6-EDCB-402A-AC08-4943A1820E8F}" type="slidenum">
              <a:rPr lang="en-US" smtClean="0"/>
              <a:pPr/>
              <a:t>155</a:t>
            </a:fld>
            <a:endParaRPr lang="en-US" dirty="0"/>
          </a:p>
        </p:txBody>
      </p:sp>
      <p:pic>
        <p:nvPicPr>
          <p:cNvPr id="8" name="Picture 7"/>
          <p:cNvPicPr>
            <a:picLocks noChangeAspect="1"/>
          </p:cNvPicPr>
          <p:nvPr/>
        </p:nvPicPr>
        <p:blipFill>
          <a:blip r:embed="rId2"/>
          <a:stretch>
            <a:fillRect/>
          </a:stretch>
        </p:blipFill>
        <p:spPr>
          <a:xfrm>
            <a:off x="1560275" y="2249733"/>
            <a:ext cx="6023450" cy="4015633"/>
          </a:xfrm>
          <a:prstGeom prst="rect">
            <a:avLst/>
          </a:prstGeom>
          <a:ln>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a:stretch>
            <a:fillRect/>
          </a:stretch>
        </p:blipFill>
        <p:spPr>
          <a:xfrm>
            <a:off x="5636723" y="1578881"/>
            <a:ext cx="2875862" cy="134378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556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1880-D48D-4BC3-A386-85DB05097EDC}"/>
              </a:ext>
            </a:extLst>
          </p:cNvPr>
          <p:cNvSpPr>
            <a:spLocks noGrp="1"/>
          </p:cNvSpPr>
          <p:nvPr>
            <p:ph type="title"/>
          </p:nvPr>
        </p:nvSpPr>
        <p:spPr/>
        <p:txBody>
          <a:bodyPr/>
          <a:lstStyle/>
          <a:p>
            <a:r>
              <a:rPr lang="en-US" dirty="0"/>
              <a:t>“Early Submission” of Test</a:t>
            </a:r>
          </a:p>
        </p:txBody>
      </p:sp>
      <p:sp>
        <p:nvSpPr>
          <p:cNvPr id="3" name="Content Placeholder 2">
            <a:extLst>
              <a:ext uri="{FF2B5EF4-FFF2-40B4-BE49-F238E27FC236}">
                <a16:creationId xmlns:a16="http://schemas.microsoft.com/office/drawing/2014/main" id="{CD49451F-D5B9-4FAC-BEFD-F7F838DEDE59}"/>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There are no confirmed cases of a student getting “kicked out” of TestNav and the test submitting itself </a:t>
            </a:r>
          </a:p>
          <a:p>
            <a:pPr lvl="1">
              <a:lnSpc>
                <a:spcPct val="100000"/>
              </a:lnSpc>
              <a:defRPr/>
            </a:pPr>
            <a:r>
              <a:rPr lang="en-US" dirty="0">
                <a:solidFill>
                  <a:sysClr val="windowText" lastClr="000000"/>
                </a:solidFill>
              </a:rPr>
              <a:t>In all cases where a student’s test was submitted and the log files were sent to Pearson, the student followed the on-screen logout procedures and selected the </a:t>
            </a:r>
            <a:r>
              <a:rPr lang="en-US" b="1" dirty="0">
                <a:solidFill>
                  <a:sysClr val="windowText" lastClr="000000"/>
                </a:solidFill>
              </a:rPr>
              <a:t>submit</a:t>
            </a:r>
            <a:r>
              <a:rPr lang="en-US" dirty="0">
                <a:solidFill>
                  <a:sysClr val="windowText" lastClr="000000"/>
                </a:solidFill>
              </a:rPr>
              <a:t> button </a:t>
            </a:r>
          </a:p>
          <a:p>
            <a:pPr marL="342900" indent="-342900">
              <a:lnSpc>
                <a:spcPct val="100000"/>
              </a:lnSpc>
              <a:defRPr/>
            </a:pPr>
            <a:r>
              <a:rPr lang="en-US" dirty="0">
                <a:solidFill>
                  <a:sysClr val="windowText" lastClr="000000"/>
                </a:solidFill>
              </a:rPr>
              <a:t>CDE </a:t>
            </a:r>
            <a:r>
              <a:rPr lang="en-US" dirty="0" err="1">
                <a:solidFill>
                  <a:sysClr val="windowText" lastClr="000000"/>
                </a:solidFill>
              </a:rPr>
              <a:t>unsubmits</a:t>
            </a:r>
            <a:r>
              <a:rPr lang="en-US" dirty="0">
                <a:solidFill>
                  <a:sysClr val="windowText" lastClr="000000"/>
                </a:solidFill>
              </a:rPr>
              <a:t> tests for: </a:t>
            </a:r>
          </a:p>
          <a:p>
            <a:pPr lvl="1">
              <a:lnSpc>
                <a:spcPct val="100000"/>
              </a:lnSpc>
              <a:defRPr/>
            </a:pPr>
            <a:r>
              <a:rPr lang="en-US" dirty="0">
                <a:solidFill>
                  <a:sysClr val="windowText" lastClr="000000"/>
                </a:solidFill>
              </a:rPr>
              <a:t>3</a:t>
            </a:r>
            <a:r>
              <a:rPr lang="en-US" baseline="30000" dirty="0">
                <a:solidFill>
                  <a:sysClr val="windowText" lastClr="000000"/>
                </a:solidFill>
              </a:rPr>
              <a:t>rd</a:t>
            </a:r>
            <a:r>
              <a:rPr lang="en-US" dirty="0">
                <a:solidFill>
                  <a:sysClr val="windowText" lastClr="000000"/>
                </a:solidFill>
              </a:rPr>
              <a:t> graders </a:t>
            </a:r>
            <a:r>
              <a:rPr lang="en-US" b="1" dirty="0">
                <a:solidFill>
                  <a:sysClr val="windowText" lastClr="000000"/>
                </a:solidFill>
              </a:rPr>
              <a:t>one</a:t>
            </a:r>
            <a:r>
              <a:rPr lang="en-US" dirty="0">
                <a:solidFill>
                  <a:sysClr val="windowText" lastClr="000000"/>
                </a:solidFill>
              </a:rPr>
              <a:t> time only</a:t>
            </a:r>
          </a:p>
          <a:p>
            <a:pPr lvl="1">
              <a:lnSpc>
                <a:spcPct val="100000"/>
              </a:lnSpc>
              <a:defRPr/>
            </a:pPr>
            <a:r>
              <a:rPr lang="en-US" dirty="0">
                <a:solidFill>
                  <a:sysClr val="windowText" lastClr="000000"/>
                </a:solidFill>
              </a:rPr>
              <a:t>Transcription</a:t>
            </a:r>
          </a:p>
          <a:p>
            <a:pPr lvl="1">
              <a:lnSpc>
                <a:spcPct val="100000"/>
              </a:lnSpc>
              <a:defRPr/>
            </a:pPr>
            <a:r>
              <a:rPr lang="en-US" dirty="0">
                <a:solidFill>
                  <a:sysClr val="windowText" lastClr="000000"/>
                </a:solidFill>
              </a:rPr>
              <a:t>Other grades: If log files sent to Pearson show the student did not submit the test</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073496CE-F9DE-4ABF-9DF3-99848D4CAD24}"/>
              </a:ext>
            </a:extLst>
          </p:cNvPr>
          <p:cNvSpPr>
            <a:spLocks noGrp="1"/>
          </p:cNvSpPr>
          <p:nvPr>
            <p:ph type="sldNum" sz="quarter" idx="12"/>
          </p:nvPr>
        </p:nvSpPr>
        <p:spPr/>
        <p:txBody>
          <a:bodyPr/>
          <a:lstStyle/>
          <a:p>
            <a:fld id="{C479D5F6-EDCB-402A-AC08-4943A1820E8F}" type="slidenum">
              <a:rPr lang="en-US" smtClean="0"/>
              <a:pPr/>
              <a:t>156</a:t>
            </a:fld>
            <a:endParaRPr lang="en-US" dirty="0"/>
          </a:p>
        </p:txBody>
      </p:sp>
    </p:spTree>
    <p:extLst>
      <p:ext uri="{BB962C8B-B14F-4D97-AF65-F5344CB8AC3E}">
        <p14:creationId xmlns:p14="http://schemas.microsoft.com/office/powerpoint/2010/main" val="37076039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6750-0C23-488B-B599-9C744676BAB9}"/>
              </a:ext>
            </a:extLst>
          </p:cNvPr>
          <p:cNvSpPr>
            <a:spLocks noGrp="1"/>
          </p:cNvSpPr>
          <p:nvPr>
            <p:ph type="title"/>
          </p:nvPr>
        </p:nvSpPr>
        <p:spPr/>
        <p:txBody>
          <a:bodyPr/>
          <a:lstStyle/>
          <a:p>
            <a:r>
              <a:rPr lang="en-US" dirty="0"/>
              <a:t>Student Logs into Another Student’s Test</a:t>
            </a:r>
          </a:p>
        </p:txBody>
      </p:sp>
      <p:sp>
        <p:nvSpPr>
          <p:cNvPr id="3" name="Content Placeholder 2">
            <a:extLst>
              <a:ext uri="{FF2B5EF4-FFF2-40B4-BE49-F238E27FC236}">
                <a16:creationId xmlns:a16="http://schemas.microsoft.com/office/drawing/2014/main" id="{CADCA4A4-7B7C-45F8-9673-8848AA3E2289}"/>
              </a:ext>
            </a:extLst>
          </p:cNvPr>
          <p:cNvSpPr>
            <a:spLocks noGrp="1"/>
          </p:cNvSpPr>
          <p:nvPr>
            <p:ph idx="1"/>
          </p:nvPr>
        </p:nvSpPr>
        <p:spPr/>
        <p:txBody>
          <a:bodyPr>
            <a:normAutofit fontScale="92500"/>
          </a:bodyPr>
          <a:lstStyle/>
          <a:p>
            <a:pPr marL="0" indent="0">
              <a:buNone/>
              <a:defRPr/>
            </a:pPr>
            <a:r>
              <a:rPr lang="en-US" sz="2800" dirty="0">
                <a:solidFill>
                  <a:sysClr val="windowText" lastClr="000000"/>
                </a:solidFill>
              </a:rPr>
              <a:t>Student A logs into Student B’s test</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Immediately exit the test</a:t>
            </a:r>
          </a:p>
          <a:p>
            <a:pPr marL="1258888" lvl="2" indent="-284163">
              <a:lnSpc>
                <a:spcPct val="100000"/>
              </a:lnSpc>
              <a:spcBef>
                <a:spcPts val="200"/>
              </a:spcBef>
              <a:spcAft>
                <a:spcPts val="200"/>
              </a:spcAft>
              <a:defRPr/>
            </a:pPr>
            <a:r>
              <a:rPr lang="en-US" sz="2000" dirty="0">
                <a:solidFill>
                  <a:sysClr val="windowText" lastClr="000000"/>
                </a:solidFill>
              </a:rPr>
              <a:t>Do not have Student A or Student B continue/</a:t>
            </a:r>
            <a:br>
              <a:rPr lang="en-US" sz="2000" dirty="0">
                <a:solidFill>
                  <a:sysClr val="windowText" lastClr="000000"/>
                </a:solidFill>
              </a:rPr>
            </a:br>
            <a:r>
              <a:rPr lang="en-US" sz="2000" dirty="0">
                <a:solidFill>
                  <a:sysClr val="windowText" lastClr="000000"/>
                </a:solidFill>
              </a:rPr>
              <a:t>start testing</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School immediately contacts DAC</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DAC immediately contacts CDE  </a:t>
            </a:r>
          </a:p>
          <a:p>
            <a:pPr marL="1258888" lvl="2" indent="-284163">
              <a:lnSpc>
                <a:spcPct val="100000"/>
              </a:lnSpc>
              <a:spcBef>
                <a:spcPts val="200"/>
              </a:spcBef>
              <a:spcAft>
                <a:spcPts val="200"/>
              </a:spcAft>
              <a:defRPr/>
            </a:pPr>
            <a:r>
              <a:rPr lang="en-US" sz="2000" dirty="0">
                <a:solidFill>
                  <a:sysClr val="windowText" lastClr="000000"/>
                </a:solidFill>
              </a:rPr>
              <a:t>If Student B hasn’t touched the test, CDE may be </a:t>
            </a:r>
            <a:br>
              <a:rPr lang="en-US" sz="2000" dirty="0">
                <a:solidFill>
                  <a:sysClr val="windowText" lastClr="000000"/>
                </a:solidFill>
              </a:rPr>
            </a:br>
            <a:r>
              <a:rPr lang="en-US" sz="2000" dirty="0">
                <a:solidFill>
                  <a:sysClr val="windowText" lastClr="000000"/>
                </a:solidFill>
              </a:rPr>
              <a:t>able to move the test into Student A’s name</a:t>
            </a:r>
          </a:p>
          <a:p>
            <a:pPr marL="1604963" lvl="3" indent="-290513">
              <a:lnSpc>
                <a:spcPct val="100000"/>
              </a:lnSpc>
              <a:spcBef>
                <a:spcPts val="200"/>
              </a:spcBef>
              <a:spcAft>
                <a:spcPts val="200"/>
              </a:spcAft>
              <a:defRPr/>
            </a:pPr>
            <a:r>
              <a:rPr lang="en-US" sz="1900" dirty="0">
                <a:solidFill>
                  <a:sysClr val="windowText" lastClr="000000"/>
                </a:solidFill>
              </a:rPr>
              <a:t>Moves the whole test</a:t>
            </a:r>
          </a:p>
          <a:p>
            <a:pPr marL="1604963" lvl="3" indent="-290513">
              <a:lnSpc>
                <a:spcPct val="100000"/>
              </a:lnSpc>
              <a:spcBef>
                <a:spcPts val="200"/>
              </a:spcBef>
              <a:spcAft>
                <a:spcPts val="200"/>
              </a:spcAft>
              <a:defRPr/>
            </a:pPr>
            <a:r>
              <a:rPr lang="en-US" sz="1900" dirty="0">
                <a:solidFill>
                  <a:sysClr val="windowText" lastClr="000000"/>
                </a:solidFill>
              </a:rPr>
              <a:t>Individual units cannot be moved</a:t>
            </a:r>
          </a:p>
          <a:p>
            <a:pPr marL="1258888" lvl="2" indent="-284163">
              <a:lnSpc>
                <a:spcPct val="100000"/>
              </a:lnSpc>
              <a:spcBef>
                <a:spcPts val="200"/>
              </a:spcBef>
              <a:spcAft>
                <a:spcPts val="200"/>
              </a:spcAft>
              <a:defRPr/>
            </a:pPr>
            <a:r>
              <a:rPr lang="en-US" sz="2000" dirty="0">
                <a:solidFill>
                  <a:sysClr val="windowText" lastClr="000000"/>
                </a:solidFill>
              </a:rPr>
              <a:t>If Student B has taken one unit or more, CDE may have to void the unit taken by Student A to allow Student B to complete their test</a:t>
            </a:r>
          </a:p>
          <a:p>
            <a:pPr marL="1604963" lvl="3" indent="-290513">
              <a:lnSpc>
                <a:spcPct val="100000"/>
              </a:lnSpc>
              <a:spcBef>
                <a:spcPts val="200"/>
              </a:spcBef>
              <a:spcAft>
                <a:spcPts val="200"/>
              </a:spcAft>
              <a:defRPr/>
            </a:pPr>
            <a:r>
              <a:rPr lang="en-US" sz="1900" dirty="0">
                <a:solidFill>
                  <a:sysClr val="windowText" lastClr="000000"/>
                </a:solidFill>
              </a:rPr>
              <a:t>Responses cannot be transferred to Student A’s test</a:t>
            </a:r>
          </a:p>
          <a:p>
            <a:pPr marL="1604963" lvl="3" indent="-290513">
              <a:lnSpc>
                <a:spcPct val="100000"/>
              </a:lnSpc>
              <a:spcBef>
                <a:spcPts val="200"/>
              </a:spcBef>
              <a:spcAft>
                <a:spcPts val="200"/>
              </a:spcAft>
              <a:defRPr/>
            </a:pPr>
            <a:r>
              <a:rPr lang="en-US" sz="1900" dirty="0">
                <a:solidFill>
                  <a:sysClr val="windowText" lastClr="000000"/>
                </a:solidFill>
              </a:rPr>
              <a:t>Student A’s test may need to be invalidated as a misadministration</a:t>
            </a:r>
          </a:p>
          <a:p>
            <a:pPr marL="2112963" lvl="4" indent="-341313">
              <a:lnSpc>
                <a:spcPct val="100000"/>
              </a:lnSpc>
              <a:spcBef>
                <a:spcPts val="200"/>
              </a:spcBef>
              <a:spcAft>
                <a:spcPts val="200"/>
              </a:spcAft>
              <a:defRPr/>
            </a:pPr>
            <a:r>
              <a:rPr lang="en-US" sz="1900" dirty="0">
                <a:solidFill>
                  <a:sysClr val="windowText" lastClr="000000"/>
                </a:solidFill>
              </a:rPr>
              <a:t>Not allowed to access test questions more than once</a:t>
            </a:r>
          </a:p>
          <a:p>
            <a:endParaRPr lang="en-US" dirty="0"/>
          </a:p>
        </p:txBody>
      </p:sp>
      <p:sp>
        <p:nvSpPr>
          <p:cNvPr id="4" name="Slide Number Placeholder 3">
            <a:extLst>
              <a:ext uri="{FF2B5EF4-FFF2-40B4-BE49-F238E27FC236}">
                <a16:creationId xmlns:a16="http://schemas.microsoft.com/office/drawing/2014/main" id="{C12AE7BC-8F4F-4B88-BCF1-7AC4F0E32374}"/>
              </a:ext>
            </a:extLst>
          </p:cNvPr>
          <p:cNvSpPr>
            <a:spLocks noGrp="1"/>
          </p:cNvSpPr>
          <p:nvPr>
            <p:ph type="sldNum" sz="quarter" idx="12"/>
          </p:nvPr>
        </p:nvSpPr>
        <p:spPr/>
        <p:txBody>
          <a:bodyPr/>
          <a:lstStyle/>
          <a:p>
            <a:fld id="{C479D5F6-EDCB-402A-AC08-4943A1820E8F}" type="slidenum">
              <a:rPr lang="en-US" smtClean="0"/>
              <a:pPr/>
              <a:t>157</a:t>
            </a:fld>
            <a:endParaRPr lang="en-US" dirty="0"/>
          </a:p>
        </p:txBody>
      </p:sp>
      <p:sp>
        <p:nvSpPr>
          <p:cNvPr id="5" name="TextBox 4">
            <a:extLst>
              <a:ext uri="{FF2B5EF4-FFF2-40B4-BE49-F238E27FC236}">
                <a16:creationId xmlns:a16="http://schemas.microsoft.com/office/drawing/2014/main" id="{AB5D0A10-6511-451C-8BD0-D6BA158E048B}"/>
              </a:ext>
            </a:extLst>
          </p:cNvPr>
          <p:cNvSpPr txBox="1"/>
          <p:nvPr/>
        </p:nvSpPr>
        <p:spPr>
          <a:xfrm>
            <a:off x="7241533" y="892880"/>
            <a:ext cx="1673867" cy="2585323"/>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For PBT, </a:t>
            </a:r>
            <a:r>
              <a:rPr lang="en-US" kern="0" dirty="0">
                <a:solidFill>
                  <a:prstClr val="black"/>
                </a:solidFill>
                <a:ea typeface="ＭＳ Ｐゴシック" pitchFamily="34" charset="-128"/>
              </a:rPr>
              <a:t>if a student uses another student’s test book, the SAC immediately contact the DAC who contacts CDE.</a:t>
            </a:r>
          </a:p>
        </p:txBody>
      </p:sp>
    </p:spTree>
    <p:extLst>
      <p:ext uri="{BB962C8B-B14F-4D97-AF65-F5344CB8AC3E}">
        <p14:creationId xmlns:p14="http://schemas.microsoft.com/office/powerpoint/2010/main" val="2030609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E48F-F30B-469B-9F92-51501E41BAD4}"/>
              </a:ext>
            </a:extLst>
          </p:cNvPr>
          <p:cNvSpPr>
            <a:spLocks noGrp="1"/>
          </p:cNvSpPr>
          <p:nvPr>
            <p:ph type="title"/>
          </p:nvPr>
        </p:nvSpPr>
        <p:spPr/>
        <p:txBody>
          <a:bodyPr/>
          <a:lstStyle/>
          <a:p>
            <a:r>
              <a:rPr lang="en-US" dirty="0"/>
              <a:t>Technology Tip</a:t>
            </a:r>
          </a:p>
        </p:txBody>
      </p:sp>
      <p:sp>
        <p:nvSpPr>
          <p:cNvPr id="3" name="Content Placeholder 2">
            <a:extLst>
              <a:ext uri="{FF2B5EF4-FFF2-40B4-BE49-F238E27FC236}">
                <a16:creationId xmlns:a16="http://schemas.microsoft.com/office/drawing/2014/main" id="{05CD48F5-5273-46DB-B1BC-CE3F0668F6D4}"/>
              </a:ext>
            </a:extLst>
          </p:cNvPr>
          <p:cNvSpPr>
            <a:spLocks noGrp="1"/>
          </p:cNvSpPr>
          <p:nvPr>
            <p:ph idx="1"/>
          </p:nvPr>
        </p:nvSpPr>
        <p:spPr>
          <a:xfrm>
            <a:off x="628650" y="848549"/>
            <a:ext cx="7886700" cy="5859899"/>
          </a:xfrm>
        </p:spPr>
        <p:txBody>
          <a:bodyPr>
            <a:normAutofit/>
          </a:bodyPr>
          <a:lstStyle/>
          <a:p>
            <a:pPr marL="285750" indent="-285750">
              <a:lnSpc>
                <a:spcPct val="100000"/>
              </a:lnSpc>
              <a:spcAft>
                <a:spcPts val="1200"/>
              </a:spcAft>
              <a:buClr>
                <a:sysClr val="windowText" lastClr="000000"/>
              </a:buClr>
              <a:defRPr/>
            </a:pPr>
            <a:r>
              <a:rPr lang="en-US" sz="1800" dirty="0">
                <a:solidFill>
                  <a:srgbClr val="000000"/>
                </a:solidFill>
              </a:rPr>
              <a:t>Document the specific device on which each student tests for each unit</a:t>
            </a:r>
          </a:p>
          <a:p>
            <a:pPr lvl="1" indent="-342900">
              <a:lnSpc>
                <a:spcPct val="100000"/>
              </a:lnSpc>
              <a:spcBef>
                <a:spcPts val="0"/>
              </a:spcBef>
              <a:buClr>
                <a:sysClr val="windowText" lastClr="000000"/>
              </a:buClr>
              <a:defRPr/>
            </a:pPr>
            <a:r>
              <a:rPr lang="en-US" sz="1800" dirty="0">
                <a:solidFill>
                  <a:srgbClr val="000000"/>
                </a:solidFill>
              </a:rPr>
              <a:t>There is a space for this on the Student Testing Ticket </a:t>
            </a: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r>
              <a:rPr lang="en-US" sz="1800" dirty="0">
                <a:solidFill>
                  <a:srgbClr val="000000"/>
                </a:solidFill>
              </a:rPr>
              <a:t>This aids in response recovery if it becomes necessary (SRF)</a:t>
            </a:r>
          </a:p>
          <a:p>
            <a:pPr lvl="1" indent="-342900">
              <a:lnSpc>
                <a:spcPct val="100000"/>
              </a:lnSpc>
              <a:spcBef>
                <a:spcPts val="0"/>
              </a:spcBef>
              <a:buClr>
                <a:sysClr val="windowText" lastClr="000000"/>
              </a:buClr>
              <a:defRPr/>
            </a:pPr>
            <a:r>
              <a:rPr lang="en-US" sz="1800" dirty="0">
                <a:solidFill>
                  <a:srgbClr val="000000"/>
                </a:solidFill>
              </a:rPr>
              <a:t>If not identified, may not be able to recover responses</a:t>
            </a:r>
          </a:p>
          <a:p>
            <a:pPr marL="285750" indent="-285750">
              <a:lnSpc>
                <a:spcPct val="100000"/>
              </a:lnSpc>
              <a:spcAft>
                <a:spcPts val="1200"/>
              </a:spcAft>
              <a:buClr>
                <a:sysClr val="windowText" lastClr="000000"/>
              </a:buClr>
              <a:defRPr/>
            </a:pPr>
            <a:r>
              <a:rPr lang="en-US" sz="1800" dirty="0">
                <a:solidFill>
                  <a:srgbClr val="000000"/>
                </a:solidFill>
              </a:rPr>
              <a:t>If a student receives an error </a:t>
            </a:r>
            <a:r>
              <a:rPr lang="en-US" sz="1800" b="1" dirty="0">
                <a:solidFill>
                  <a:srgbClr val="000000"/>
                </a:solidFill>
              </a:rPr>
              <a:t>do not </a:t>
            </a:r>
            <a:r>
              <a:rPr lang="en-US" sz="1800" dirty="0">
                <a:solidFill>
                  <a:srgbClr val="000000"/>
                </a:solidFill>
              </a:rPr>
              <a:t>immediately move them to a new device</a:t>
            </a:r>
          </a:p>
          <a:p>
            <a:pPr lvl="1">
              <a:lnSpc>
                <a:spcPct val="100000"/>
              </a:lnSpc>
              <a:spcBef>
                <a:spcPts val="0"/>
              </a:spcBef>
              <a:buClr>
                <a:sysClr val="windowText" lastClr="000000"/>
              </a:buClr>
              <a:defRPr/>
            </a:pPr>
            <a:r>
              <a:rPr lang="en-US" sz="1800" dirty="0">
                <a:solidFill>
                  <a:srgbClr val="000000"/>
                </a:solidFill>
              </a:rPr>
              <a:t>Sign in using the same device again, then click the User icon in the top right screen corner to “sign out”</a:t>
            </a:r>
          </a:p>
          <a:p>
            <a:pPr lvl="1">
              <a:lnSpc>
                <a:spcPct val="100000"/>
              </a:lnSpc>
              <a:spcBef>
                <a:spcPts val="0"/>
              </a:spcBef>
              <a:buClr>
                <a:sysClr val="windowText" lastClr="000000"/>
              </a:buClr>
              <a:defRPr/>
            </a:pPr>
            <a:r>
              <a:rPr lang="en-US" sz="1800" dirty="0">
                <a:solidFill>
                  <a:srgbClr val="000000"/>
                </a:solidFill>
              </a:rPr>
              <a:t>This sends all responses saved on the device to the testing server</a:t>
            </a:r>
          </a:p>
          <a:p>
            <a:pPr marL="285750" indent="-285750">
              <a:lnSpc>
                <a:spcPct val="100000"/>
              </a:lnSpc>
              <a:spcAft>
                <a:spcPts val="1200"/>
              </a:spcAft>
              <a:buClr>
                <a:sysClr val="windowText" lastClr="000000"/>
              </a:buClr>
              <a:defRPr/>
            </a:pPr>
            <a:r>
              <a:rPr lang="en-US" sz="1800" dirty="0">
                <a:solidFill>
                  <a:srgbClr val="000000"/>
                </a:solidFill>
              </a:rPr>
              <a:t>Always have the student “sign out” if they are not submitting their test</a:t>
            </a:r>
          </a:p>
          <a:p>
            <a:pPr lvl="1" indent="-342900">
              <a:lnSpc>
                <a:spcPct val="100000"/>
              </a:lnSpc>
              <a:spcBef>
                <a:spcPts val="0"/>
              </a:spcBef>
              <a:buClr>
                <a:sysClr val="windowText" lastClr="000000"/>
              </a:buClr>
              <a:defRPr/>
            </a:pPr>
            <a:r>
              <a:rPr lang="en-US" sz="1800" dirty="0">
                <a:solidFill>
                  <a:srgbClr val="000000"/>
                </a:solidFill>
              </a:rPr>
              <a:t>Never just power-off a device</a:t>
            </a:r>
          </a:p>
          <a:p>
            <a:endParaRPr lang="en-US" dirty="0"/>
          </a:p>
        </p:txBody>
      </p:sp>
      <p:sp>
        <p:nvSpPr>
          <p:cNvPr id="4" name="Slide Number Placeholder 3">
            <a:extLst>
              <a:ext uri="{FF2B5EF4-FFF2-40B4-BE49-F238E27FC236}">
                <a16:creationId xmlns:a16="http://schemas.microsoft.com/office/drawing/2014/main" id="{7AA68FD7-A30C-4BE8-993C-0F1F69F46230}"/>
              </a:ext>
            </a:extLst>
          </p:cNvPr>
          <p:cNvSpPr>
            <a:spLocks noGrp="1"/>
          </p:cNvSpPr>
          <p:nvPr>
            <p:ph type="sldNum" sz="quarter" idx="12"/>
          </p:nvPr>
        </p:nvSpPr>
        <p:spPr/>
        <p:txBody>
          <a:bodyPr/>
          <a:lstStyle/>
          <a:p>
            <a:fld id="{C479D5F6-EDCB-402A-AC08-4943A1820E8F}" type="slidenum">
              <a:rPr lang="en-US" smtClean="0"/>
              <a:pPr/>
              <a:t>158</a:t>
            </a:fld>
            <a:endParaRPr lang="en-US" dirty="0"/>
          </a:p>
        </p:txBody>
      </p:sp>
      <p:pic>
        <p:nvPicPr>
          <p:cNvPr id="5" name="Picture 4"/>
          <p:cNvPicPr>
            <a:picLocks noChangeAspect="1"/>
          </p:cNvPicPr>
          <p:nvPr/>
        </p:nvPicPr>
        <p:blipFill>
          <a:blip r:embed="rId2"/>
          <a:stretch>
            <a:fillRect/>
          </a:stretch>
        </p:blipFill>
        <p:spPr>
          <a:xfrm>
            <a:off x="3196700" y="1635630"/>
            <a:ext cx="2745069" cy="1959226"/>
          </a:xfrm>
          <a:prstGeom prst="rect">
            <a:avLst/>
          </a:prstGeom>
          <a:ln>
            <a:noFill/>
          </a:ln>
          <a:effectLst>
            <a:outerShdw blurRad="50800" dist="38100" dir="2700000" algn="tl" rotWithShape="0">
              <a:prstClr val="black">
                <a:alpha val="40000"/>
              </a:prstClr>
            </a:outerShdw>
          </a:effectLst>
        </p:spPr>
      </p:pic>
      <p:sp>
        <p:nvSpPr>
          <p:cNvPr id="6" name="Right Arrow 5"/>
          <p:cNvSpPr/>
          <p:nvPr/>
        </p:nvSpPr>
        <p:spPr>
          <a:xfrm rot="9296919">
            <a:off x="5449519" y="2961920"/>
            <a:ext cx="731249" cy="545632"/>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2127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44BB-D2B5-4441-B5A6-72E9D0055FB5}"/>
              </a:ext>
            </a:extLst>
          </p:cNvPr>
          <p:cNvSpPr>
            <a:spLocks noGrp="1"/>
          </p:cNvSpPr>
          <p:nvPr>
            <p:ph type="title"/>
          </p:nvPr>
        </p:nvSpPr>
        <p:spPr/>
        <p:txBody>
          <a:bodyPr/>
          <a:lstStyle/>
          <a:p>
            <a:r>
              <a:rPr lang="en-US" dirty="0"/>
              <a:t>Student Response Files (SRF)</a:t>
            </a:r>
          </a:p>
        </p:txBody>
      </p:sp>
      <p:sp>
        <p:nvSpPr>
          <p:cNvPr id="3" name="Content Placeholder 2">
            <a:extLst>
              <a:ext uri="{FF2B5EF4-FFF2-40B4-BE49-F238E27FC236}">
                <a16:creationId xmlns:a16="http://schemas.microsoft.com/office/drawing/2014/main" id="{9C15C8FF-9B35-4229-AAF0-F2B2952FE20B}"/>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If the device cannot send a response to Pearson, it saves the response on the device and in a secondary save location (if set up by Technology Coordinator)</a:t>
            </a:r>
          </a:p>
          <a:p>
            <a:pPr lvl="1">
              <a:lnSpc>
                <a:spcPct val="100000"/>
              </a:lnSpc>
              <a:defRPr/>
            </a:pPr>
            <a:r>
              <a:rPr lang="en-US" dirty="0">
                <a:solidFill>
                  <a:sysClr val="windowText" lastClr="000000"/>
                </a:solidFill>
              </a:rPr>
              <a:t>Test Administrator should check item progress/response receipt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dirty="0">
                <a:solidFill>
                  <a:sysClr val="windowText" lastClr="000000"/>
                </a:solidFill>
              </a:rPr>
              <a:t>If there is a discrepancy, call Pearson</a:t>
            </a:r>
          </a:p>
          <a:p>
            <a:pPr lvl="2">
              <a:lnSpc>
                <a:spcPct val="100000"/>
              </a:lnSpc>
              <a:defRPr/>
            </a:pPr>
            <a:r>
              <a:rPr lang="en-US" dirty="0">
                <a:solidFill>
                  <a:sysClr val="windowText" lastClr="000000"/>
                </a:solidFill>
              </a:rPr>
              <a:t>May need to manually move the SRF</a:t>
            </a:r>
          </a:p>
          <a:p>
            <a:pPr marL="342900" indent="-342900">
              <a:lnSpc>
                <a:spcPct val="100000"/>
              </a:lnSpc>
              <a:defRPr/>
            </a:pPr>
            <a:endParaRPr lang="en-US" dirty="0">
              <a:solidFill>
                <a:sysClr val="windowText" lastClr="000000"/>
              </a:solidFill>
            </a:endParaRPr>
          </a:p>
          <a:p>
            <a:pPr marL="342900" indent="-342900">
              <a:lnSpc>
                <a:spcPct val="100000"/>
              </a:lnSpc>
              <a:defRPr/>
            </a:pPr>
            <a:r>
              <a:rPr lang="en-US" dirty="0">
                <a:solidFill>
                  <a:sysClr val="windowText" lastClr="000000"/>
                </a:solidFill>
              </a:rPr>
              <a:t>Additional SRF documentation</a:t>
            </a:r>
          </a:p>
          <a:p>
            <a:pPr lvl="1">
              <a:lnSpc>
                <a:spcPct val="100000"/>
              </a:lnSpc>
              <a:defRPr/>
            </a:pPr>
            <a:r>
              <a:rPr lang="en-US" u="sng" dirty="0">
                <a:solidFill>
                  <a:sysClr val="windowText" lastClr="000000"/>
                </a:solidFill>
                <a:hlinkClick r:id="rId2"/>
              </a:rPr>
              <a:t>https://support.assessment.pearson.com/x/DAACAQ</a:t>
            </a:r>
            <a:r>
              <a:rPr lang="en-US" u="sng" dirty="0">
                <a:solidFill>
                  <a:sysClr val="windowText" lastClr="000000"/>
                </a:solidFill>
              </a:rPr>
              <a:t> </a:t>
            </a:r>
            <a:endParaRPr lang="en-US" dirty="0"/>
          </a:p>
          <a:p>
            <a:endParaRPr lang="en-US" dirty="0"/>
          </a:p>
        </p:txBody>
      </p:sp>
      <p:sp>
        <p:nvSpPr>
          <p:cNvPr id="4" name="Slide Number Placeholder 3">
            <a:extLst>
              <a:ext uri="{FF2B5EF4-FFF2-40B4-BE49-F238E27FC236}">
                <a16:creationId xmlns:a16="http://schemas.microsoft.com/office/drawing/2014/main" id="{B2F8BED3-88C9-4A09-89B9-A1FA6AF705BE}"/>
              </a:ext>
            </a:extLst>
          </p:cNvPr>
          <p:cNvSpPr>
            <a:spLocks noGrp="1"/>
          </p:cNvSpPr>
          <p:nvPr>
            <p:ph type="sldNum" sz="quarter" idx="12"/>
          </p:nvPr>
        </p:nvSpPr>
        <p:spPr/>
        <p:txBody>
          <a:bodyPr/>
          <a:lstStyle/>
          <a:p>
            <a:fld id="{C479D5F6-EDCB-402A-AC08-4943A1820E8F}" type="slidenum">
              <a:rPr lang="en-US" smtClean="0"/>
              <a:pPr/>
              <a:t>159</a:t>
            </a:fld>
            <a:endParaRPr lang="en-US" dirty="0"/>
          </a:p>
        </p:txBody>
      </p:sp>
    </p:spTree>
    <p:extLst>
      <p:ext uri="{BB962C8B-B14F-4D97-AF65-F5344CB8AC3E}">
        <p14:creationId xmlns:p14="http://schemas.microsoft.com/office/powerpoint/2010/main" val="38625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Syncplicity</a:t>
            </a:r>
            <a:endParaRPr lang="en-US" dirty="0"/>
          </a:p>
        </p:txBody>
      </p:sp>
      <p:sp>
        <p:nvSpPr>
          <p:cNvPr id="3" name="Content Placeholder 2"/>
          <p:cNvSpPr>
            <a:spLocks noGrp="1"/>
          </p:cNvSpPr>
          <p:nvPr>
            <p:ph idx="1"/>
          </p:nvPr>
        </p:nvSpPr>
        <p:spPr>
          <a:xfrm>
            <a:off x="628650" y="848549"/>
            <a:ext cx="7886700" cy="5943593"/>
          </a:xfrm>
        </p:spPr>
        <p:txBody>
          <a:bodyPr>
            <a:noAutofit/>
          </a:bodyPr>
          <a:lstStyle/>
          <a:p>
            <a:pPr marL="0" indent="0">
              <a:buNone/>
              <a:defRPr/>
            </a:pPr>
            <a:r>
              <a:rPr lang="en-US" sz="1800" dirty="0">
                <a:solidFill>
                  <a:sysClr val="windowText" lastClr="000000"/>
                </a:solidFill>
              </a:rPr>
              <a:t>The official DAC uses </a:t>
            </a:r>
            <a:r>
              <a:rPr lang="en-US" sz="1800" dirty="0" err="1">
                <a:solidFill>
                  <a:sysClr val="windowText" lastClr="000000"/>
                </a:solidFill>
              </a:rPr>
              <a:t>Syncplicity</a:t>
            </a:r>
            <a:r>
              <a:rPr lang="en-US" sz="1800" dirty="0">
                <a:solidFill>
                  <a:sysClr val="windowText" lastClr="000000"/>
                </a:solidFill>
              </a:rPr>
              <a:t> to transfer secure information and PII to CDE</a:t>
            </a:r>
          </a:p>
          <a:p>
            <a:pPr>
              <a:defRPr/>
            </a:pPr>
            <a:r>
              <a:rPr lang="en-US" sz="1800" dirty="0">
                <a:solidFill>
                  <a:sysClr val="windowText" lastClr="000000"/>
                </a:solidFill>
              </a:rPr>
              <a:t>User Guide available at </a:t>
            </a:r>
            <a:r>
              <a:rPr lang="en-US" sz="1800" u="sng" dirty="0">
                <a:solidFill>
                  <a:sysClr val="windowText" lastClr="000000"/>
                </a:solidFill>
                <a:hlinkClick r:id="rId3"/>
              </a:rPr>
              <a:t>http://www.cde.state.co.us/assessment/ausyncug</a:t>
            </a:r>
            <a:endParaRPr lang="en-US" sz="1800" dirty="0">
              <a:solidFill>
                <a:sysClr val="windowText" lastClr="000000"/>
              </a:solidFill>
            </a:endParaRPr>
          </a:p>
          <a:p>
            <a:pPr>
              <a:defRPr/>
            </a:pPr>
            <a:r>
              <a:rPr lang="en-US" sz="1800" dirty="0">
                <a:solidFill>
                  <a:sysClr val="windowText" lastClr="000000"/>
                </a:solidFill>
              </a:rPr>
              <a:t>CDE </a:t>
            </a:r>
            <a:r>
              <a:rPr lang="en-US" sz="1800" b="1" dirty="0">
                <a:solidFill>
                  <a:sysClr val="windowText" lastClr="000000"/>
                </a:solidFill>
              </a:rPr>
              <a:t>Assessment</a:t>
            </a:r>
            <a:r>
              <a:rPr lang="en-US" sz="1800" dirty="0">
                <a:solidFill>
                  <a:sysClr val="windowText" lastClr="000000"/>
                </a:solidFill>
              </a:rPr>
              <a:t> folders and CDE </a:t>
            </a:r>
            <a:r>
              <a:rPr lang="en-US" sz="1800" b="1" dirty="0">
                <a:solidFill>
                  <a:sysClr val="windowText" lastClr="000000"/>
                </a:solidFill>
              </a:rPr>
              <a:t>Accountability</a:t>
            </a:r>
            <a:r>
              <a:rPr lang="en-US" sz="1800" dirty="0">
                <a:solidFill>
                  <a:sysClr val="windowText" lastClr="000000"/>
                </a:solidFill>
              </a:rPr>
              <a:t> folders are managed by different groups at CDE - </a:t>
            </a:r>
            <a:r>
              <a:rPr lang="en-US" sz="1800" b="1" dirty="0">
                <a:solidFill>
                  <a:sysClr val="windowText" lastClr="000000"/>
                </a:solidFill>
              </a:rPr>
              <a:t>CDE Assessment controls ONLY the CDE Assessment folders</a:t>
            </a:r>
          </a:p>
          <a:p>
            <a:pPr>
              <a:defRPr/>
            </a:pPr>
            <a:r>
              <a:rPr lang="en-US" sz="1800" dirty="0">
                <a:solidFill>
                  <a:sysClr val="windowText" lastClr="000000"/>
                </a:solidFill>
              </a:rPr>
              <a:t>All documents from previous years were removed and archived by CDE</a:t>
            </a:r>
          </a:p>
          <a:p>
            <a:r>
              <a:rPr lang="en-US" sz="1800" dirty="0">
                <a:solidFill>
                  <a:srgbClr val="000000"/>
                </a:solidFill>
              </a:rPr>
              <a:t>When posting</a:t>
            </a:r>
          </a:p>
          <a:p>
            <a:pPr lvl="1"/>
            <a:r>
              <a:rPr lang="en-US" sz="1800" dirty="0">
                <a:solidFill>
                  <a:srgbClr val="000000"/>
                </a:solidFill>
              </a:rPr>
              <a:t>Ensure documents are placed in correct folders</a:t>
            </a:r>
          </a:p>
          <a:p>
            <a:pPr lvl="1"/>
            <a:r>
              <a:rPr lang="en-US" sz="1800" dirty="0">
                <a:solidFill>
                  <a:srgbClr val="000000"/>
                </a:solidFill>
              </a:rPr>
              <a:t>Provide notice of uploaded files to the </a:t>
            </a:r>
            <a:br>
              <a:rPr lang="en-US" sz="1800" dirty="0">
                <a:solidFill>
                  <a:srgbClr val="000000"/>
                </a:solidFill>
              </a:rPr>
            </a:br>
            <a:r>
              <a:rPr lang="en-US" sz="1800" dirty="0">
                <a:solidFill>
                  <a:srgbClr val="000000"/>
                </a:solidFill>
              </a:rPr>
              <a:t>appropriate contact at CDE</a:t>
            </a:r>
          </a:p>
          <a:p>
            <a:pPr lvl="2"/>
            <a:r>
              <a:rPr lang="en-US" dirty="0">
                <a:solidFill>
                  <a:srgbClr val="000000"/>
                </a:solidFill>
              </a:rPr>
              <a:t>Email file path and include the file name</a:t>
            </a:r>
          </a:p>
          <a:p>
            <a:r>
              <a:rPr lang="en-US" sz="1800" b="1" dirty="0">
                <a:solidFill>
                  <a:srgbClr val="000000"/>
                </a:solidFill>
              </a:rPr>
              <a:t>Helpful tip</a:t>
            </a:r>
            <a:r>
              <a:rPr lang="en-US" sz="1800" dirty="0">
                <a:solidFill>
                  <a:srgbClr val="000000"/>
                </a:solidFill>
              </a:rPr>
              <a:t>: Files loaded through the browser are shared/updated faster than those loaded through the desktop app</a:t>
            </a:r>
          </a:p>
          <a:p>
            <a:r>
              <a:rPr lang="en-US" sz="1800" dirty="0">
                <a:solidFill>
                  <a:srgbClr val="000000"/>
                </a:solidFill>
              </a:rPr>
              <a:t>Optional: Each district </a:t>
            </a:r>
            <a:r>
              <a:rPr lang="en-US" sz="1800" dirty="0"/>
              <a:t>may add </a:t>
            </a:r>
            <a:r>
              <a:rPr lang="en-US" sz="1800" b="1" dirty="0"/>
              <a:t>one</a:t>
            </a:r>
            <a:r>
              <a:rPr lang="en-US" sz="1800" dirty="0"/>
              <a:t> additional user who can access all CDE Assessment folders</a:t>
            </a:r>
          </a:p>
          <a:p>
            <a:pPr lvl="1"/>
            <a:r>
              <a:rPr lang="en-US" sz="1800" dirty="0"/>
              <a:t>Confirm the district allows the individual to access student PII, including assessment files and reports</a:t>
            </a:r>
          </a:p>
          <a:p>
            <a:pPr lvl="1"/>
            <a:r>
              <a:rPr lang="en-US" sz="1800" dirty="0"/>
              <a:t>Email Collin Bonner at </a:t>
            </a:r>
            <a:r>
              <a:rPr lang="en-US" sz="1800" dirty="0">
                <a:hlinkClick r:id="rId4"/>
              </a:rPr>
              <a:t>bonner_c@cde.state.co.us</a:t>
            </a:r>
            <a:r>
              <a:rPr lang="en-US" sz="1800" dirty="0"/>
              <a:t> to request/update</a:t>
            </a:r>
            <a:endParaRPr lang="en-US" sz="1800" dirty="0">
              <a:solidFill>
                <a:srgbClr val="000000"/>
              </a:solidFill>
            </a:endParaRPr>
          </a:p>
          <a:p>
            <a:pPr lvl="1"/>
            <a:r>
              <a:rPr lang="en-US" sz="1800" dirty="0">
                <a:solidFill>
                  <a:srgbClr val="000000"/>
                </a:solidFill>
              </a:rPr>
              <a:t>It is the DAC’s responsibility to contact CDE if the additional user </a:t>
            </a:r>
            <a:br>
              <a:rPr lang="en-US" sz="1800" dirty="0">
                <a:solidFill>
                  <a:srgbClr val="000000"/>
                </a:solidFill>
              </a:rPr>
            </a:br>
            <a:r>
              <a:rPr lang="en-US" sz="1800" dirty="0">
                <a:solidFill>
                  <a:srgbClr val="000000"/>
                </a:solidFill>
              </a:rPr>
              <a:t>should no longer have access to the CDE Assessment folders</a:t>
            </a:r>
          </a:p>
          <a:p>
            <a:pPr>
              <a:defRPr/>
            </a:pPr>
            <a:endParaRPr lang="en-US" sz="1800" dirty="0">
              <a:solidFill>
                <a:sysClr val="windowText" lastClr="000000"/>
              </a:solidFill>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7" name="Picture 6">
            <a:extLst>
              <a:ext uri="{FF2B5EF4-FFF2-40B4-BE49-F238E27FC236}">
                <a16:creationId xmlns:a16="http://schemas.microsoft.com/office/drawing/2014/main" id="{03C83464-69DE-6F5A-3994-1EC606E5AE6C}"/>
              </a:ext>
            </a:extLst>
          </p:cNvPr>
          <p:cNvPicPr>
            <a:picLocks noChangeAspect="1"/>
          </p:cNvPicPr>
          <p:nvPr/>
        </p:nvPicPr>
        <p:blipFill>
          <a:blip r:embed="rId5"/>
          <a:stretch>
            <a:fillRect/>
          </a:stretch>
        </p:blipFill>
        <p:spPr>
          <a:xfrm>
            <a:off x="6057900" y="2451484"/>
            <a:ext cx="3086100" cy="1724025"/>
          </a:xfrm>
          <a:prstGeom prst="rect">
            <a:avLst/>
          </a:prstGeom>
        </p:spPr>
      </p:pic>
    </p:spTree>
    <p:extLst>
      <p:ext uri="{BB962C8B-B14F-4D97-AF65-F5344CB8AC3E}">
        <p14:creationId xmlns:p14="http://schemas.microsoft.com/office/powerpoint/2010/main" val="401606280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BCFA-51A8-4A74-A69B-BDE6669623B9}"/>
              </a:ext>
            </a:extLst>
          </p:cNvPr>
          <p:cNvSpPr>
            <a:spLocks noGrp="1"/>
          </p:cNvSpPr>
          <p:nvPr>
            <p:ph type="ctrTitle"/>
          </p:nvPr>
        </p:nvSpPr>
        <p:spPr/>
        <p:txBody>
          <a:bodyPr/>
          <a:lstStyle/>
          <a:p>
            <a:br>
              <a:rPr lang="en-US" dirty="0"/>
            </a:br>
            <a:r>
              <a:rPr lang="en-US" dirty="0"/>
              <a:t>Make-up Testing</a:t>
            </a:r>
          </a:p>
        </p:txBody>
      </p:sp>
      <p:sp>
        <p:nvSpPr>
          <p:cNvPr id="3" name="Slide Number Placeholder 2">
            <a:extLst>
              <a:ext uri="{FF2B5EF4-FFF2-40B4-BE49-F238E27FC236}">
                <a16:creationId xmlns:a16="http://schemas.microsoft.com/office/drawing/2014/main" id="{6A4EDED5-E540-4090-B705-D252CCA01701}"/>
              </a:ext>
            </a:extLst>
          </p:cNvPr>
          <p:cNvSpPr>
            <a:spLocks noGrp="1"/>
          </p:cNvSpPr>
          <p:nvPr>
            <p:ph type="sldNum" sz="quarter" idx="12"/>
          </p:nvPr>
        </p:nvSpPr>
        <p:spPr/>
        <p:txBody>
          <a:bodyPr/>
          <a:lstStyle/>
          <a:p>
            <a:fld id="{C479D5F6-EDCB-402A-AC08-4943A1820E8F}" type="slidenum">
              <a:rPr lang="en-US" smtClean="0"/>
              <a:pPr/>
              <a:t>160</a:t>
            </a:fld>
            <a:endParaRPr lang="en-US" dirty="0"/>
          </a:p>
        </p:txBody>
      </p:sp>
    </p:spTree>
    <p:extLst>
      <p:ext uri="{BB962C8B-B14F-4D97-AF65-F5344CB8AC3E}">
        <p14:creationId xmlns:p14="http://schemas.microsoft.com/office/powerpoint/2010/main" val="41429377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5A9D-373A-470C-B7FB-774F55E8A5AD}"/>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ED88B72A-8A09-4C97-8036-F0CCD79EEAB3}"/>
              </a:ext>
            </a:extLst>
          </p:cNvPr>
          <p:cNvSpPr>
            <a:spLocks noGrp="1"/>
          </p:cNvSpPr>
          <p:nvPr>
            <p:ph idx="1"/>
          </p:nvPr>
        </p:nvSpPr>
        <p:spPr/>
        <p:txBody>
          <a:bodyPr>
            <a:normAutofit/>
          </a:bodyPr>
          <a:lstStyle/>
          <a:p>
            <a:pPr marL="342900" indent="-342900">
              <a:lnSpc>
                <a:spcPct val="100000"/>
              </a:lnSpc>
              <a:spcBef>
                <a:spcPts val="0"/>
              </a:spcBef>
              <a:buClr>
                <a:sysClr val="windowText" lastClr="000000"/>
              </a:buClr>
              <a:defRPr/>
            </a:pPr>
            <a:r>
              <a:rPr lang="en-US" sz="2200" dirty="0">
                <a:solidFill>
                  <a:sysClr val="windowText" lastClr="000000"/>
                </a:solidFill>
              </a:rPr>
              <a:t>Students who are absent, become ill, or can no longer test because of classroom, school, or technical interruptions during originally scheduled units, may utilize make-up testing</a:t>
            </a:r>
          </a:p>
          <a:p>
            <a:pPr marL="800100" lvl="1" indent="-342900">
              <a:lnSpc>
                <a:spcPct val="100000"/>
              </a:lnSpc>
              <a:spcBef>
                <a:spcPts val="0"/>
              </a:spcBef>
              <a:buClr>
                <a:sysClr val="windowText" lastClr="000000"/>
              </a:buClr>
              <a:defRPr/>
            </a:pPr>
            <a:r>
              <a:rPr lang="en-US" b="1" dirty="0">
                <a:solidFill>
                  <a:schemeClr val="accent2"/>
                </a:solidFill>
              </a:rPr>
              <a:t>This includes students who had to leave unexpectedly in the middle of a unit (e.g., parent picks up for appointment)</a:t>
            </a:r>
          </a:p>
          <a:p>
            <a:pPr marL="800100" lvl="1" indent="-342900">
              <a:lnSpc>
                <a:spcPct val="100000"/>
              </a:lnSpc>
              <a:spcBef>
                <a:spcPts val="0"/>
              </a:spcBef>
              <a:buClr>
                <a:sysClr val="windowText" lastClr="000000"/>
              </a:buClr>
              <a:defRPr/>
            </a:pPr>
            <a:r>
              <a:rPr lang="en-US" dirty="0">
                <a:solidFill>
                  <a:sysClr val="windowText" lastClr="000000"/>
                </a:solidFill>
              </a:rPr>
              <a:t>Students may not return to previously answered questions </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Test security and administration protocols apply</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SACs establish make-up testing schedules for their schools</a:t>
            </a:r>
          </a:p>
          <a:p>
            <a:pPr marL="342900" indent="-342900">
              <a:lnSpc>
                <a:spcPct val="100000"/>
              </a:lnSpc>
              <a:spcBef>
                <a:spcPts val="0"/>
              </a:spcBef>
              <a:buClr>
                <a:sysClr val="windowText" lastClr="000000"/>
              </a:buClr>
              <a:defRPr/>
            </a:pPr>
            <a:endParaRPr lang="en-US" sz="2200" dirty="0">
              <a:solidFill>
                <a:prstClr val="black"/>
              </a:solidFill>
            </a:endParaRPr>
          </a:p>
          <a:p>
            <a:pPr marL="342900" indent="-342900">
              <a:lnSpc>
                <a:spcPct val="100000"/>
              </a:lnSpc>
              <a:spcBef>
                <a:spcPts val="0"/>
              </a:spcBef>
              <a:buClr>
                <a:sysClr val="windowText" lastClr="000000"/>
              </a:buClr>
              <a:defRPr/>
            </a:pPr>
            <a:r>
              <a:rPr lang="en-US" sz="2200" dirty="0">
                <a:solidFill>
                  <a:prstClr val="black"/>
                </a:solidFill>
              </a:rPr>
              <a:t>Units </a:t>
            </a:r>
            <a:r>
              <a:rPr lang="en-US" sz="2200" b="1" dirty="0">
                <a:solidFill>
                  <a:prstClr val="black"/>
                </a:solidFill>
              </a:rPr>
              <a:t>may not </a:t>
            </a:r>
            <a:r>
              <a:rPr lang="en-US" sz="2200" dirty="0">
                <a:solidFill>
                  <a:prstClr val="black"/>
                </a:solidFill>
              </a:rPr>
              <a:t>be taken out of order for any test</a:t>
            </a:r>
          </a:p>
          <a:p>
            <a:pPr marL="342900" indent="-342900">
              <a:lnSpc>
                <a:spcPct val="100000"/>
              </a:lnSpc>
              <a:spcBef>
                <a:spcPts val="0"/>
              </a:spcBef>
              <a:buClr>
                <a:sysClr val="windowText" lastClr="000000"/>
              </a:buClr>
              <a:defRPr/>
            </a:pPr>
            <a:endParaRPr lang="en-US" sz="2200" b="1" dirty="0">
              <a:solidFill>
                <a:prstClr val="black"/>
              </a:solidFill>
            </a:endParaRPr>
          </a:p>
          <a:p>
            <a:pPr marL="342900" indent="-342900">
              <a:lnSpc>
                <a:spcPct val="100000"/>
              </a:lnSpc>
              <a:spcBef>
                <a:spcPts val="0"/>
              </a:spcBef>
              <a:buClr>
                <a:sysClr val="windowText" lastClr="000000"/>
              </a:buClr>
              <a:defRPr/>
            </a:pPr>
            <a:r>
              <a:rPr lang="en-US" sz="2200" b="1" dirty="0">
                <a:solidFill>
                  <a:srgbClr val="000000"/>
                </a:solidFill>
              </a:rPr>
              <a:t>Priority: </a:t>
            </a:r>
            <a:r>
              <a:rPr lang="en-US" sz="2200" dirty="0">
                <a:solidFill>
                  <a:srgbClr val="000000"/>
                </a:solidFill>
              </a:rPr>
              <a:t>Minimize risk of prior exposure to test content that could result in an invalidation</a:t>
            </a:r>
          </a:p>
          <a:p>
            <a:endParaRPr lang="en-US" dirty="0"/>
          </a:p>
        </p:txBody>
      </p:sp>
      <p:sp>
        <p:nvSpPr>
          <p:cNvPr id="4" name="Slide Number Placeholder 3">
            <a:extLst>
              <a:ext uri="{FF2B5EF4-FFF2-40B4-BE49-F238E27FC236}">
                <a16:creationId xmlns:a16="http://schemas.microsoft.com/office/drawing/2014/main" id="{911C7E05-70F2-4C95-BFD0-6D7253F88B7A}"/>
              </a:ext>
            </a:extLst>
          </p:cNvPr>
          <p:cNvSpPr>
            <a:spLocks noGrp="1"/>
          </p:cNvSpPr>
          <p:nvPr>
            <p:ph type="sldNum" sz="quarter" idx="12"/>
          </p:nvPr>
        </p:nvSpPr>
        <p:spPr/>
        <p:txBody>
          <a:bodyPr/>
          <a:lstStyle/>
          <a:p>
            <a:fld id="{C479D5F6-EDCB-402A-AC08-4943A1820E8F}" type="slidenum">
              <a:rPr lang="en-US" smtClean="0"/>
              <a:pPr/>
              <a:t>161</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3758176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B54A-F139-4CA4-91F8-4D4EA1A483E3}"/>
              </a:ext>
            </a:extLst>
          </p:cNvPr>
          <p:cNvSpPr>
            <a:spLocks noGrp="1"/>
          </p:cNvSpPr>
          <p:nvPr>
            <p:ph type="title"/>
          </p:nvPr>
        </p:nvSpPr>
        <p:spPr/>
        <p:txBody>
          <a:bodyPr/>
          <a:lstStyle/>
          <a:p>
            <a:r>
              <a:rPr lang="en-US" dirty="0"/>
              <a:t>Make-up Testing</a:t>
            </a:r>
          </a:p>
        </p:txBody>
      </p:sp>
      <p:sp>
        <p:nvSpPr>
          <p:cNvPr id="3" name="Content Placeholder 2">
            <a:extLst>
              <a:ext uri="{FF2B5EF4-FFF2-40B4-BE49-F238E27FC236}">
                <a16:creationId xmlns:a16="http://schemas.microsoft.com/office/drawing/2014/main" id="{3FACEA0D-CFF8-42A2-94D8-E11E668AC563}"/>
              </a:ext>
            </a:extLst>
          </p:cNvPr>
          <p:cNvSpPr>
            <a:spLocks noGrp="1"/>
          </p:cNvSpPr>
          <p:nvPr>
            <p:ph idx="1"/>
          </p:nvPr>
        </p:nvSpPr>
        <p:spPr/>
        <p:txBody>
          <a:bodyPr/>
          <a:lstStyle/>
          <a:p>
            <a:r>
              <a:rPr lang="en-US" dirty="0"/>
              <a:t>Online testing make-ups can be facilitated in two ways:</a:t>
            </a:r>
          </a:p>
          <a:p>
            <a:pPr lvl="1"/>
            <a:r>
              <a:rPr lang="en-US" sz="2400" dirty="0"/>
              <a:t>Option 1: Keep student(s) in their original session(s)</a:t>
            </a:r>
          </a:p>
          <a:p>
            <a:pPr lvl="1"/>
            <a:r>
              <a:rPr lang="en-US" sz="2400" dirty="0"/>
              <a:t>Option 2: Move student(s) to a different session</a:t>
            </a:r>
          </a:p>
          <a:p>
            <a:endParaRPr lang="en-US" dirty="0"/>
          </a:p>
        </p:txBody>
      </p:sp>
      <p:sp>
        <p:nvSpPr>
          <p:cNvPr id="4" name="Slide Number Placeholder 3">
            <a:extLst>
              <a:ext uri="{FF2B5EF4-FFF2-40B4-BE49-F238E27FC236}">
                <a16:creationId xmlns:a16="http://schemas.microsoft.com/office/drawing/2014/main" id="{71F3FCE8-07EF-47AE-822E-93012E30E57B}"/>
              </a:ext>
            </a:extLst>
          </p:cNvPr>
          <p:cNvSpPr>
            <a:spLocks noGrp="1"/>
          </p:cNvSpPr>
          <p:nvPr>
            <p:ph type="sldNum" sz="quarter" idx="12"/>
          </p:nvPr>
        </p:nvSpPr>
        <p:spPr/>
        <p:txBody>
          <a:bodyPr/>
          <a:lstStyle/>
          <a:p>
            <a:fld id="{C479D5F6-EDCB-402A-AC08-4943A1820E8F}" type="slidenum">
              <a:rPr lang="en-US" smtClean="0"/>
              <a:pPr/>
              <a:t>162</a:t>
            </a:fld>
            <a:endParaRPr lang="en-US" dirty="0"/>
          </a:p>
        </p:txBody>
      </p:sp>
    </p:spTree>
    <p:extLst>
      <p:ext uri="{BB962C8B-B14F-4D97-AF65-F5344CB8AC3E}">
        <p14:creationId xmlns:p14="http://schemas.microsoft.com/office/powerpoint/2010/main" val="10464054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05D4-5853-4A69-9032-FC7D20C58042}"/>
              </a:ext>
            </a:extLst>
          </p:cNvPr>
          <p:cNvSpPr>
            <a:spLocks noGrp="1"/>
          </p:cNvSpPr>
          <p:nvPr>
            <p:ph type="title"/>
          </p:nvPr>
        </p:nvSpPr>
        <p:spPr/>
        <p:txBody>
          <a:bodyPr/>
          <a:lstStyle/>
          <a:p>
            <a:r>
              <a:rPr lang="en-US" dirty="0"/>
              <a:t>Online Test Management</a:t>
            </a:r>
          </a:p>
        </p:txBody>
      </p:sp>
      <p:sp>
        <p:nvSpPr>
          <p:cNvPr id="3" name="Content Placeholder 2">
            <a:extLst>
              <a:ext uri="{FF2B5EF4-FFF2-40B4-BE49-F238E27FC236}">
                <a16:creationId xmlns:a16="http://schemas.microsoft.com/office/drawing/2014/main" id="{21156861-6707-4F9C-A097-2362D1CB9EB4}"/>
              </a:ext>
            </a:extLst>
          </p:cNvPr>
          <p:cNvSpPr>
            <a:spLocks noGrp="1"/>
          </p:cNvSpPr>
          <p:nvPr>
            <p:ph idx="1"/>
          </p:nvPr>
        </p:nvSpPr>
        <p:spPr/>
        <p:txBody>
          <a:bodyPr>
            <a:normAutofit/>
          </a:bodyPr>
          <a:lstStyle/>
          <a:p>
            <a:pPr marL="0" indent="0">
              <a:buNone/>
            </a:pPr>
            <a:r>
              <a:rPr lang="en-US" sz="1800" dirty="0">
                <a:solidFill>
                  <a:sysClr val="windowText" lastClr="000000"/>
                </a:solidFill>
              </a:rPr>
              <a:t>Option 1: Keep student(s) in original test session(s)</a:t>
            </a:r>
          </a:p>
          <a:p>
            <a:r>
              <a:rPr lang="en-US" sz="1800" dirty="0">
                <a:solidFill>
                  <a:sysClr val="windowText" lastClr="000000"/>
                </a:solidFill>
              </a:rPr>
              <a:t>To facilitate make-up sessions for students with tests in different online sessions, PAnext users can manage multiple sessions at the same time using “Combined View”</a:t>
            </a:r>
          </a:p>
          <a:p>
            <a:endParaRPr lang="en-US" sz="1800" dirty="0"/>
          </a:p>
        </p:txBody>
      </p:sp>
      <p:sp>
        <p:nvSpPr>
          <p:cNvPr id="4" name="Slide Number Placeholder 3">
            <a:extLst>
              <a:ext uri="{FF2B5EF4-FFF2-40B4-BE49-F238E27FC236}">
                <a16:creationId xmlns:a16="http://schemas.microsoft.com/office/drawing/2014/main" id="{F884BDF3-24FA-49A9-8AE1-AD4882C94A69}"/>
              </a:ext>
            </a:extLst>
          </p:cNvPr>
          <p:cNvSpPr>
            <a:spLocks noGrp="1"/>
          </p:cNvSpPr>
          <p:nvPr>
            <p:ph type="sldNum" sz="quarter" idx="12"/>
          </p:nvPr>
        </p:nvSpPr>
        <p:spPr/>
        <p:txBody>
          <a:bodyPr/>
          <a:lstStyle/>
          <a:p>
            <a:fld id="{C479D5F6-EDCB-402A-AC08-4943A1820E8F}" type="slidenum">
              <a:rPr lang="en-US" smtClean="0"/>
              <a:pPr/>
              <a:t>163</a:t>
            </a:fld>
            <a:endParaRPr lang="en-US" dirty="0"/>
          </a:p>
        </p:txBody>
      </p:sp>
      <p:pic>
        <p:nvPicPr>
          <p:cNvPr id="5" name="Picture 4" descr="Screen Shot 2016-11-04 at 4.59.14 PM.png">
            <a:extLst>
              <a:ext uri="{FF2B5EF4-FFF2-40B4-BE49-F238E27FC236}">
                <a16:creationId xmlns:a16="http://schemas.microsoft.com/office/drawing/2014/main" id="{17762439-23A1-45C0-9F1A-3C5705674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40" y="1999062"/>
            <a:ext cx="8735160" cy="4572000"/>
          </a:xfrm>
          <a:prstGeom prst="rect">
            <a:avLst/>
          </a:prstGeom>
          <a:ln w="3175">
            <a:noFill/>
          </a:ln>
          <a:effectLst>
            <a:outerShdw blurRad="50800" dist="38100" dir="2700000" algn="tl" rotWithShape="0">
              <a:prstClr val="black">
                <a:alpha val="40000"/>
              </a:prstClr>
            </a:outerShdw>
          </a:effectLst>
        </p:spPr>
      </p:pic>
      <p:sp>
        <p:nvSpPr>
          <p:cNvPr id="6" name="Right Arrow 5"/>
          <p:cNvSpPr/>
          <p:nvPr/>
        </p:nvSpPr>
        <p:spPr>
          <a:xfrm rot="9296919">
            <a:off x="1096363" y="2801348"/>
            <a:ext cx="731249" cy="545632"/>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3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269A-8D45-4DE5-8FE5-E76367783B66}"/>
              </a:ext>
            </a:extLst>
          </p:cNvPr>
          <p:cNvSpPr>
            <a:spLocks noGrp="1"/>
          </p:cNvSpPr>
          <p:nvPr>
            <p:ph type="title"/>
          </p:nvPr>
        </p:nvSpPr>
        <p:spPr/>
        <p:txBody>
          <a:bodyPr/>
          <a:lstStyle/>
          <a:p>
            <a:r>
              <a:rPr lang="en-US" dirty="0"/>
              <a:t>Online Test Management</a:t>
            </a:r>
          </a:p>
        </p:txBody>
      </p:sp>
      <p:pic>
        <p:nvPicPr>
          <p:cNvPr id="5" name="Online Media 4" title="How to Move Students Between Sessions">
            <a:hlinkClick r:id="" action="ppaction://media"/>
            <a:extLst>
              <a:ext uri="{FF2B5EF4-FFF2-40B4-BE49-F238E27FC236}">
                <a16:creationId xmlns:a16="http://schemas.microsoft.com/office/drawing/2014/main" id="{25293602-131E-4158-A63A-DEF9D386A40C}"/>
              </a:ext>
            </a:extLst>
          </p:cNvPr>
          <p:cNvPicPr>
            <a:picLocks noGrp="1" noRot="1" noChangeAspect="1"/>
          </p:cNvPicPr>
          <p:nvPr>
            <p:ph idx="1"/>
            <a:videoFile r:link="rId1"/>
          </p:nvPr>
        </p:nvPicPr>
        <p:blipFill>
          <a:blip r:embed="rId3"/>
          <a:stretch>
            <a:fillRect/>
          </a:stretch>
        </p:blipFill>
        <p:spPr>
          <a:xfrm>
            <a:off x="911635" y="249478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5E2AEEF2-0D7F-49A7-A16C-95DCD2066054}"/>
              </a:ext>
            </a:extLst>
          </p:cNvPr>
          <p:cNvSpPr>
            <a:spLocks noGrp="1"/>
          </p:cNvSpPr>
          <p:nvPr>
            <p:ph type="sldNum" sz="quarter" idx="12"/>
          </p:nvPr>
        </p:nvSpPr>
        <p:spPr/>
        <p:txBody>
          <a:bodyPr/>
          <a:lstStyle/>
          <a:p>
            <a:fld id="{C479D5F6-EDCB-402A-AC08-4943A1820E8F}" type="slidenum">
              <a:rPr lang="en-US" smtClean="0"/>
              <a:pPr/>
              <a:t>164</a:t>
            </a:fld>
            <a:endParaRPr lang="en-US" dirty="0"/>
          </a:p>
        </p:txBody>
      </p:sp>
      <p:sp>
        <p:nvSpPr>
          <p:cNvPr id="6" name="Content Placeholder 2">
            <a:extLst>
              <a:ext uri="{FF2B5EF4-FFF2-40B4-BE49-F238E27FC236}">
                <a16:creationId xmlns:a16="http://schemas.microsoft.com/office/drawing/2014/main" id="{E4D535DF-A0B4-4DAA-9254-D57767809616}"/>
              </a:ext>
            </a:extLst>
          </p:cNvPr>
          <p:cNvSpPr txBox="1">
            <a:spLocks/>
          </p:cNvSpPr>
          <p:nvPr/>
        </p:nvSpPr>
        <p:spPr>
          <a:xfrm>
            <a:off x="628650" y="848550"/>
            <a:ext cx="7886700" cy="525516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ysClr val="windowText" lastClr="000000"/>
                </a:solidFill>
              </a:rPr>
              <a:t>Option 2: Move student(s) making up tests to a different test session</a:t>
            </a:r>
          </a:p>
          <a:p>
            <a:r>
              <a:rPr lang="en-US" sz="1800" dirty="0">
                <a:solidFill>
                  <a:sysClr val="windowText" lastClr="000000"/>
                </a:solidFill>
              </a:rPr>
              <a:t>If moving multiple students into the same new session, they must be taking the same grade level and content area test</a:t>
            </a:r>
          </a:p>
          <a:p>
            <a:r>
              <a:rPr lang="en-US" sz="1800" dirty="0">
                <a:solidFill>
                  <a:sysClr val="windowText" lastClr="000000"/>
                </a:solidFill>
              </a:rPr>
              <a:t>Passwords are tied to the test session in which the student’s test is located, so  new testing tickets are required when tests are moved to a different session</a:t>
            </a:r>
          </a:p>
        </p:txBody>
      </p:sp>
    </p:spTree>
    <p:extLst>
      <p:ext uri="{BB962C8B-B14F-4D97-AF65-F5344CB8AC3E}">
        <p14:creationId xmlns:p14="http://schemas.microsoft.com/office/powerpoint/2010/main" val="3706244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990-7FF1-476E-9246-4C0968D578EF}"/>
              </a:ext>
            </a:extLst>
          </p:cNvPr>
          <p:cNvSpPr>
            <a:spLocks noGrp="1"/>
          </p:cNvSpPr>
          <p:nvPr>
            <p:ph type="ctrTitle"/>
          </p:nvPr>
        </p:nvSpPr>
        <p:spPr/>
        <p:txBody>
          <a:bodyPr/>
          <a:lstStyle/>
          <a:p>
            <a:br>
              <a:rPr lang="en-US" dirty="0"/>
            </a:br>
            <a:r>
              <a:rPr lang="en-US" dirty="0"/>
              <a:t>After Testing</a:t>
            </a:r>
          </a:p>
        </p:txBody>
      </p:sp>
      <p:sp>
        <p:nvSpPr>
          <p:cNvPr id="3" name="Slide Number Placeholder 2">
            <a:extLst>
              <a:ext uri="{FF2B5EF4-FFF2-40B4-BE49-F238E27FC236}">
                <a16:creationId xmlns:a16="http://schemas.microsoft.com/office/drawing/2014/main" id="{24922F5A-A42C-4413-AC28-9AF4DDFC6505}"/>
              </a:ext>
            </a:extLst>
          </p:cNvPr>
          <p:cNvSpPr>
            <a:spLocks noGrp="1"/>
          </p:cNvSpPr>
          <p:nvPr>
            <p:ph type="sldNum" sz="quarter" idx="12"/>
          </p:nvPr>
        </p:nvSpPr>
        <p:spPr/>
        <p:txBody>
          <a:bodyPr/>
          <a:lstStyle/>
          <a:p>
            <a:fld id="{C479D5F6-EDCB-402A-AC08-4943A1820E8F}" type="slidenum">
              <a:rPr lang="en-US" smtClean="0"/>
              <a:pPr/>
              <a:t>165</a:t>
            </a:fld>
            <a:endParaRPr lang="en-US" dirty="0"/>
          </a:p>
        </p:txBody>
      </p:sp>
    </p:spTree>
    <p:extLst>
      <p:ext uri="{BB962C8B-B14F-4D97-AF65-F5344CB8AC3E}">
        <p14:creationId xmlns:p14="http://schemas.microsoft.com/office/powerpoint/2010/main" val="27779715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5D89-B587-46F9-8561-3CF8C6676B63}"/>
              </a:ext>
            </a:extLst>
          </p:cNvPr>
          <p:cNvSpPr>
            <a:spLocks noGrp="1"/>
          </p:cNvSpPr>
          <p:nvPr>
            <p:ph type="title"/>
          </p:nvPr>
        </p:nvSpPr>
        <p:spPr/>
        <p:txBody>
          <a:bodyPr/>
          <a:lstStyle/>
          <a:p>
            <a:r>
              <a:rPr lang="en-US" dirty="0"/>
              <a:t>Tasks to Complete After Each Testing Session</a:t>
            </a:r>
          </a:p>
        </p:txBody>
      </p:sp>
      <p:sp>
        <p:nvSpPr>
          <p:cNvPr id="3" name="Content Placeholder 2">
            <a:extLst>
              <a:ext uri="{FF2B5EF4-FFF2-40B4-BE49-F238E27FC236}">
                <a16:creationId xmlns:a16="http://schemas.microsoft.com/office/drawing/2014/main" id="{7461D639-784B-4EC5-A9A8-967B5921E18D}"/>
              </a:ext>
            </a:extLst>
          </p:cNvPr>
          <p:cNvSpPr>
            <a:spLocks noGrp="1"/>
          </p:cNvSpPr>
          <p:nvPr>
            <p:ph idx="1"/>
          </p:nvPr>
        </p:nvSpPr>
        <p:spPr>
          <a:xfrm>
            <a:off x="628650" y="848549"/>
            <a:ext cx="7886700" cy="5492429"/>
          </a:xfrm>
        </p:spPr>
        <p:txBody>
          <a:bodyPr>
            <a:normAutofit lnSpcReduction="10000"/>
          </a:bodyPr>
          <a:lstStyle/>
          <a:p>
            <a:pPr marL="0" indent="0">
              <a:buClr>
                <a:sysClr val="windowText" lastClr="000000"/>
              </a:buClr>
              <a:buNone/>
              <a:defRPr/>
            </a:pPr>
            <a:r>
              <a:rPr lang="en-US" b="1" dirty="0">
                <a:solidFill>
                  <a:sysClr val="windowText" lastClr="000000"/>
                </a:solidFill>
              </a:rPr>
              <a:t>CBT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students logged out of TestNav correctly</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 </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Notify SAC of absent students and/or needed transcriptions</a:t>
            </a:r>
          </a:p>
          <a:p>
            <a:pPr algn="just">
              <a:spcBef>
                <a:spcPts val="200"/>
              </a:spcBef>
              <a:spcAft>
                <a:spcPts val="200"/>
              </a:spcAft>
              <a:buClr>
                <a:sysClr val="windowText" lastClr="000000"/>
              </a:buClr>
              <a:buSzPct val="100000"/>
              <a:defRPr/>
            </a:pPr>
            <a:endParaRPr lang="en-US" sz="1800" b="1" dirty="0">
              <a:solidFill>
                <a:sysClr val="windowText" lastClr="000000"/>
              </a:solidFill>
            </a:endParaRPr>
          </a:p>
          <a:p>
            <a:pPr marL="0" indent="0" algn="just">
              <a:spcBef>
                <a:spcPts val="200"/>
              </a:spcBef>
              <a:spcAft>
                <a:spcPts val="200"/>
              </a:spcAft>
              <a:buClr>
                <a:sysClr val="windowText" lastClr="000000"/>
              </a:buClr>
              <a:buSzPct val="100000"/>
              <a:buNone/>
              <a:defRPr/>
            </a:pPr>
            <a:r>
              <a:rPr lang="en-US" b="1" dirty="0">
                <a:solidFill>
                  <a:sysClr val="windowText" lastClr="000000"/>
                </a:solidFill>
              </a:rPr>
              <a:t>PBT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(test books,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names are on test materials</a:t>
            </a: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a:t>
            </a:r>
          </a:p>
          <a:p>
            <a:pPr marL="914400" lvl="1" indent="-514350">
              <a:spcBef>
                <a:spcPts val="200"/>
              </a:spcBef>
              <a:spcAft>
                <a:spcPts val="200"/>
              </a:spcAft>
              <a:buSzPct val="125000"/>
              <a:defRPr/>
            </a:pPr>
            <a:r>
              <a:rPr lang="en-US" sz="1800" dirty="0">
                <a:solidFill>
                  <a:sysClr val="windowText" lastClr="000000"/>
                </a:solidFill>
              </a:rPr>
              <a:t>Notify SAC of absent students and/or needed transcriptions</a:t>
            </a:r>
          </a:p>
        </p:txBody>
      </p:sp>
      <p:sp>
        <p:nvSpPr>
          <p:cNvPr id="4" name="Slide Number Placeholder 3">
            <a:extLst>
              <a:ext uri="{FF2B5EF4-FFF2-40B4-BE49-F238E27FC236}">
                <a16:creationId xmlns:a16="http://schemas.microsoft.com/office/drawing/2014/main" id="{4E9F44E8-439A-411C-9752-4EFD2E775CA2}"/>
              </a:ext>
            </a:extLst>
          </p:cNvPr>
          <p:cNvSpPr>
            <a:spLocks noGrp="1"/>
          </p:cNvSpPr>
          <p:nvPr>
            <p:ph type="sldNum" sz="quarter" idx="12"/>
          </p:nvPr>
        </p:nvSpPr>
        <p:spPr/>
        <p:txBody>
          <a:bodyPr/>
          <a:lstStyle/>
          <a:p>
            <a:fld id="{C479D5F6-EDCB-402A-AC08-4943A1820E8F}" type="slidenum">
              <a:rPr lang="en-US" smtClean="0"/>
              <a:pPr/>
              <a:t>166</a:t>
            </a:fld>
            <a:endParaRPr lang="en-US" dirty="0"/>
          </a:p>
        </p:txBody>
      </p:sp>
      <p:pic>
        <p:nvPicPr>
          <p:cNvPr id="5" name="Picture 4"/>
          <p:cNvPicPr>
            <a:picLocks noChangeAspect="1"/>
          </p:cNvPicPr>
          <p:nvPr/>
        </p:nvPicPr>
        <p:blipFill>
          <a:blip r:embed="rId2"/>
          <a:stretch>
            <a:fillRect/>
          </a:stretch>
        </p:blipFill>
        <p:spPr>
          <a:xfrm>
            <a:off x="1555512" y="4033616"/>
            <a:ext cx="2837471" cy="995718"/>
          </a:xfrm>
          <a:prstGeom prst="rect">
            <a:avLst/>
          </a:prstGeom>
          <a:ln>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319845" y="4037465"/>
            <a:ext cx="2870408" cy="991869"/>
          </a:xfrm>
          <a:prstGeom prst="rect">
            <a:avLst/>
          </a:prstGeom>
          <a:ln>
            <a:noFill/>
          </a:ln>
          <a:effectLst>
            <a:outerShdw blurRad="50800" dist="38100" dir="2700000" algn="tl" rotWithShape="0">
              <a:prstClr val="black">
                <a:alpha val="40000"/>
              </a:prstClr>
            </a:outerShdw>
          </a:effectLst>
        </p:spPr>
      </p:pic>
      <p:sp>
        <p:nvSpPr>
          <p:cNvPr id="7" name="Left-Right Arrow 6"/>
          <p:cNvSpPr/>
          <p:nvPr/>
        </p:nvSpPr>
        <p:spPr>
          <a:xfrm>
            <a:off x="4178893" y="4033616"/>
            <a:ext cx="1341690" cy="581114"/>
          </a:xfrm>
          <a:prstGeom prst="lef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ysClr val="windowText" lastClr="000000"/>
                </a:solidFill>
              </a:rPr>
              <a:t>Front and/or back</a:t>
            </a:r>
          </a:p>
        </p:txBody>
      </p:sp>
    </p:spTree>
    <p:extLst>
      <p:ext uri="{BB962C8B-B14F-4D97-AF65-F5344CB8AC3E}">
        <p14:creationId xmlns:p14="http://schemas.microsoft.com/office/powerpoint/2010/main" val="15959003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0A2B-BE96-45D3-86B6-B72B68733BF5}"/>
              </a:ext>
            </a:extLst>
          </p:cNvPr>
          <p:cNvSpPr>
            <a:spLocks noGrp="1"/>
          </p:cNvSpPr>
          <p:nvPr>
            <p:ph type="title"/>
          </p:nvPr>
        </p:nvSpPr>
        <p:spPr/>
        <p:txBody>
          <a:bodyPr/>
          <a:lstStyle/>
          <a:p>
            <a:r>
              <a:rPr lang="en-US" dirty="0"/>
              <a:t>Final Day – Tasks to Complete After Testing</a:t>
            </a:r>
          </a:p>
        </p:txBody>
      </p:sp>
      <p:sp>
        <p:nvSpPr>
          <p:cNvPr id="3" name="Content Placeholder 2">
            <a:extLst>
              <a:ext uri="{FF2B5EF4-FFF2-40B4-BE49-F238E27FC236}">
                <a16:creationId xmlns:a16="http://schemas.microsoft.com/office/drawing/2014/main" id="{633971A5-EA0A-4DB4-824F-7C1EDE953FEC}"/>
              </a:ext>
            </a:extLst>
          </p:cNvPr>
          <p:cNvSpPr>
            <a:spLocks noGrp="1"/>
          </p:cNvSpPr>
          <p:nvPr>
            <p:ph idx="1"/>
          </p:nvPr>
        </p:nvSpPr>
        <p:spPr>
          <a:xfrm>
            <a:off x="628650" y="848549"/>
            <a:ext cx="7886700" cy="5819669"/>
          </a:xfrm>
        </p:spPr>
        <p:txBody>
          <a:bodyPr>
            <a:normAutofit/>
          </a:bodyPr>
          <a:lstStyle/>
          <a:p>
            <a:pPr marL="0" indent="0">
              <a:buClr>
                <a:sysClr val="windowText" lastClr="000000"/>
              </a:buClr>
              <a:buNone/>
              <a:defRPr/>
            </a:pPr>
            <a:r>
              <a:rPr lang="en-US" sz="2200" b="1" dirty="0">
                <a:solidFill>
                  <a:sysClr val="windowText" lastClr="000000"/>
                </a:solidFill>
              </a:rPr>
              <a:t>CBT – After Testing</a:t>
            </a:r>
          </a:p>
          <a:p>
            <a:pPr marL="0" indent="0">
              <a:lnSpc>
                <a:spcPct val="100000"/>
              </a:lnSpc>
              <a:spcBef>
                <a:spcPts val="200"/>
              </a:spcBef>
              <a:spcAft>
                <a:spcPts val="200"/>
              </a:spcAft>
              <a:buClr>
                <a:sysClr val="windowText" lastClr="000000"/>
              </a:buClr>
              <a:buSzPct val="100000"/>
              <a:buNone/>
              <a:defRPr/>
            </a:pPr>
            <a:r>
              <a:rPr lang="en-US" sz="2200" dirty="0">
                <a:solidFill>
                  <a:sysClr val="windowText" lastClr="000000"/>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Collect materials (Student Testing Tickets, scratch paper, etc.)</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student test units are submitted/completed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test sessions are stopped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Purge the cached </a:t>
            </a:r>
            <a:r>
              <a:rPr lang="en-US" dirty="0">
                <a:solidFill>
                  <a:prstClr val="black"/>
                </a:solidFill>
              </a:rPr>
              <a:t>test content</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p>
          <a:p>
            <a:pPr marL="0" indent="0" algn="just">
              <a:lnSpc>
                <a:spcPct val="100000"/>
              </a:lnSpc>
              <a:spcBef>
                <a:spcPts val="200"/>
              </a:spcBef>
              <a:spcAft>
                <a:spcPts val="200"/>
              </a:spcAft>
              <a:buClr>
                <a:sysClr val="windowText" lastClr="000000"/>
              </a:buClr>
              <a:buSzPct val="100000"/>
              <a:buNone/>
              <a:defRPr/>
            </a:pPr>
            <a:endParaRPr lang="en-US" sz="400" b="1" dirty="0">
              <a:solidFill>
                <a:prstClr val="black"/>
              </a:solidFill>
            </a:endParaRPr>
          </a:p>
          <a:p>
            <a:pPr marL="0" indent="0" algn="just">
              <a:lnSpc>
                <a:spcPct val="100000"/>
              </a:lnSpc>
              <a:spcBef>
                <a:spcPts val="200"/>
              </a:spcBef>
              <a:spcAft>
                <a:spcPts val="200"/>
              </a:spcAft>
              <a:buClr>
                <a:sysClr val="windowText" lastClr="000000"/>
              </a:buClr>
              <a:buSzPct val="100000"/>
              <a:buNone/>
              <a:defRPr/>
            </a:pPr>
            <a:r>
              <a:rPr lang="en-US" sz="2200" b="1" dirty="0">
                <a:solidFill>
                  <a:prstClr val="black"/>
                </a:solidFill>
              </a:rPr>
              <a:t>PBT – After Testing</a:t>
            </a:r>
          </a:p>
          <a:p>
            <a:pPr marL="0" indent="0" algn="just">
              <a:lnSpc>
                <a:spcPct val="100000"/>
              </a:lnSpc>
              <a:spcBef>
                <a:spcPts val="200"/>
              </a:spcBef>
              <a:spcAft>
                <a:spcPts val="200"/>
              </a:spcAft>
              <a:buClr>
                <a:sysClr val="windowText" lastClr="000000"/>
              </a:buClr>
              <a:buSzPct val="100000"/>
              <a:buNone/>
              <a:defRPr/>
            </a:pPr>
            <a:r>
              <a:rPr lang="en-US" sz="2200" dirty="0">
                <a:solidFill>
                  <a:prstClr val="black"/>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Collect materials (test books, scratch paper, etc.)</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Ensure labels are affixed or demographic data grids are completed</a:t>
            </a:r>
          </a:p>
          <a:p>
            <a:pPr marL="914400" lvl="1" indent="-514350">
              <a:lnSpc>
                <a:spcPct val="100000"/>
              </a:lnSpc>
              <a:spcBef>
                <a:spcPts val="200"/>
              </a:spcBef>
              <a:spcAft>
                <a:spcPts val="200"/>
              </a:spcAft>
              <a:buClr>
                <a:sysClr val="windowText" lastClr="000000"/>
              </a:buClr>
              <a:buSzPct val="125000"/>
              <a:defRPr/>
            </a:pPr>
            <a:r>
              <a:rPr lang="en-US" b="1" dirty="0">
                <a:solidFill>
                  <a:prstClr val="black"/>
                </a:solidFill>
              </a:rPr>
              <a:t>Return scorable PBT materials to Pearson as soon as possible (by </a:t>
            </a:r>
            <a:r>
              <a:rPr lang="en-US" b="1" dirty="0">
                <a:solidFill>
                  <a:schemeClr val="accent5"/>
                </a:solidFill>
              </a:rPr>
              <a:t>May 1</a:t>
            </a:r>
            <a:r>
              <a:rPr lang="en-US" b="1" dirty="0">
                <a:solidFill>
                  <a:prstClr val="black"/>
                </a:solidFill>
              </a:rPr>
              <a:t>)</a:t>
            </a:r>
          </a:p>
          <a:p>
            <a:pPr marL="1371600" lvl="2" indent="-514350">
              <a:lnSpc>
                <a:spcPct val="100000"/>
              </a:lnSpc>
              <a:spcBef>
                <a:spcPts val="200"/>
              </a:spcBef>
              <a:spcAft>
                <a:spcPts val="200"/>
              </a:spcAft>
              <a:buClr>
                <a:sysClr val="windowText" lastClr="000000"/>
              </a:buClr>
              <a:buSzPct val="125000"/>
              <a:defRPr/>
            </a:pPr>
            <a:r>
              <a:rPr lang="en-US" dirty="0">
                <a:solidFill>
                  <a:prstClr val="black"/>
                </a:solidFill>
              </a:rPr>
              <a:t>Use the </a:t>
            </a:r>
            <a:r>
              <a:rPr lang="en-US" i="1" dirty="0">
                <a:solidFill>
                  <a:prstClr val="black"/>
                </a:solidFill>
              </a:rPr>
              <a:t>Scorable Materials Return Checklist </a:t>
            </a:r>
            <a:r>
              <a:rPr lang="en-US" dirty="0">
                <a:solidFill>
                  <a:prstClr val="black"/>
                </a:solidFill>
              </a:rPr>
              <a:t>to ensure boxes only contain scorable materials</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destroy/recycle </a:t>
            </a:r>
            <a:r>
              <a:rPr lang="en-US" u="sng" dirty="0">
                <a:solidFill>
                  <a:prstClr val="black"/>
                </a:solidFill>
              </a:rPr>
              <a:t>used</a:t>
            </a:r>
            <a:r>
              <a:rPr lang="en-US" dirty="0">
                <a:solidFill>
                  <a:prstClr val="black"/>
                </a:solidFill>
              </a:rPr>
              <a:t> scratch paper and AT printouts</a:t>
            </a:r>
            <a:endParaRPr lang="en-US" dirty="0">
              <a:solidFill>
                <a:srgbClr val="9BBB59">
                  <a:lumMod val="75000"/>
                </a:srgbClr>
              </a:solidFill>
            </a:endParaRPr>
          </a:p>
        </p:txBody>
      </p:sp>
      <p:sp>
        <p:nvSpPr>
          <p:cNvPr id="4" name="Slide Number Placeholder 3">
            <a:extLst>
              <a:ext uri="{FF2B5EF4-FFF2-40B4-BE49-F238E27FC236}">
                <a16:creationId xmlns:a16="http://schemas.microsoft.com/office/drawing/2014/main" id="{08AC8E6C-9992-4292-ABF9-2D21B06F4FA8}"/>
              </a:ext>
            </a:extLst>
          </p:cNvPr>
          <p:cNvSpPr>
            <a:spLocks noGrp="1"/>
          </p:cNvSpPr>
          <p:nvPr>
            <p:ph type="sldNum" sz="quarter" idx="12"/>
          </p:nvPr>
        </p:nvSpPr>
        <p:spPr/>
        <p:txBody>
          <a:bodyPr/>
          <a:lstStyle/>
          <a:p>
            <a:fld id="{C479D5F6-EDCB-402A-AC08-4943A1820E8F}" type="slidenum">
              <a:rPr lang="en-US" smtClean="0"/>
              <a:pPr/>
              <a:t>167</a:t>
            </a:fld>
            <a:endParaRPr lang="en-US" dirty="0"/>
          </a:p>
        </p:txBody>
      </p:sp>
      <p:sp>
        <p:nvSpPr>
          <p:cNvPr id="5" name="Action Button: Go Forward or Next 4">
            <a:hlinkClick r:id="rId2" highlightClick="1"/>
            <a:extLst>
              <a:ext uri="{FF2B5EF4-FFF2-40B4-BE49-F238E27FC236}">
                <a16:creationId xmlns:a16="http://schemas.microsoft.com/office/drawing/2014/main" id="{9DF554A7-279A-47C4-97D2-6D87A61F16C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2820906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BCC886-6409-4D14-ADBC-2A95A011F4F9}"/>
              </a:ext>
            </a:extLst>
          </p:cNvPr>
          <p:cNvSpPr>
            <a:spLocks noGrp="1"/>
          </p:cNvSpPr>
          <p:nvPr>
            <p:ph type="title"/>
          </p:nvPr>
        </p:nvSpPr>
        <p:spPr/>
        <p:txBody>
          <a:bodyPr/>
          <a:lstStyle/>
          <a:p>
            <a:r>
              <a:rPr lang="en-US" dirty="0"/>
              <a:t>Student ID Labels</a:t>
            </a:r>
          </a:p>
        </p:txBody>
      </p:sp>
      <p:sp>
        <p:nvSpPr>
          <p:cNvPr id="6" name="Content Placeholder 5">
            <a:extLst>
              <a:ext uri="{FF2B5EF4-FFF2-40B4-BE49-F238E27FC236}">
                <a16:creationId xmlns:a16="http://schemas.microsoft.com/office/drawing/2014/main" id="{972583BA-52F8-424D-8007-60C20A76587A}"/>
              </a:ext>
            </a:extLst>
          </p:cNvPr>
          <p:cNvSpPr>
            <a:spLocks noGrp="1"/>
          </p:cNvSpPr>
          <p:nvPr>
            <p:ph idx="1"/>
          </p:nvPr>
        </p:nvSpPr>
        <p:spPr>
          <a:xfrm>
            <a:off x="628649" y="848550"/>
            <a:ext cx="8286751" cy="5578468"/>
          </a:xfrm>
        </p:spPr>
        <p:txBody>
          <a:bodyPr>
            <a:normAutofit/>
          </a:bodyPr>
          <a:lstStyle/>
          <a:p>
            <a:pPr marL="0" indent="0">
              <a:lnSpc>
                <a:spcPct val="100000"/>
              </a:lnSpc>
              <a:buNone/>
              <a:defRPr/>
            </a:pPr>
            <a:r>
              <a:rPr lang="en-US" b="1" dirty="0">
                <a:solidFill>
                  <a:sysClr val="windowText" lastClr="000000"/>
                </a:solidFill>
              </a:rPr>
              <a:t>The student ID label overrides any bubbled demographic information on the test</a:t>
            </a:r>
          </a:p>
          <a:p>
            <a:pPr marL="0" indent="0">
              <a:lnSpc>
                <a:spcPct val="100000"/>
              </a:lnSpc>
              <a:buNone/>
              <a:defRPr/>
            </a:pPr>
            <a:endParaRPr lang="en-US" sz="900"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marL="0" indent="0">
              <a:lnSpc>
                <a:spcPct val="100000"/>
              </a:lnSpc>
              <a:buNone/>
              <a:defRPr/>
            </a:pPr>
            <a:endParaRPr lang="en-US" sz="2000" dirty="0">
              <a:solidFill>
                <a:sysClr val="windowText" lastClr="000000"/>
              </a:solidFill>
            </a:endParaRPr>
          </a:p>
          <a:p>
            <a:pPr>
              <a:lnSpc>
                <a:spcPct val="100000"/>
              </a:lnSpc>
              <a:defRPr/>
            </a:pPr>
            <a:r>
              <a:rPr lang="en-US" sz="1800" dirty="0">
                <a:solidFill>
                  <a:sysClr val="windowText" lastClr="000000"/>
                </a:solidFill>
              </a:rPr>
              <a:t>Set aside unused student ID labels for secure destruction/recycling</a:t>
            </a:r>
          </a:p>
          <a:p>
            <a:pPr lvl="1">
              <a:lnSpc>
                <a:spcPct val="100000"/>
              </a:lnSpc>
              <a:defRPr/>
            </a:pPr>
            <a:r>
              <a:rPr lang="en-US" sz="1800" dirty="0">
                <a:solidFill>
                  <a:sysClr val="windowText" lastClr="000000"/>
                </a:solidFill>
              </a:rPr>
              <a:t>May need to code these tests in </a:t>
            </a:r>
            <a:r>
              <a:rPr lang="en-US" sz="1800" dirty="0" err="1">
                <a:solidFill>
                  <a:sysClr val="windowText" lastClr="000000"/>
                </a:solidFill>
              </a:rPr>
              <a:t>PAnext</a:t>
            </a:r>
            <a:r>
              <a:rPr lang="en-US" sz="1800" dirty="0">
                <a:solidFill>
                  <a:sysClr val="windowText" lastClr="000000"/>
                </a:solidFill>
              </a:rPr>
              <a:t> (e.g., student left district, parent excuse)</a:t>
            </a:r>
          </a:p>
          <a:p>
            <a:pPr>
              <a:lnSpc>
                <a:spcPct val="100000"/>
              </a:lnSpc>
              <a:defRPr/>
            </a:pPr>
            <a:r>
              <a:rPr lang="en-US" sz="1800" dirty="0">
                <a:solidFill>
                  <a:sysClr val="windowText" lastClr="000000"/>
                </a:solidFill>
              </a:rPr>
              <a:t>If an ID label is not available, complete </a:t>
            </a:r>
            <a:r>
              <a:rPr lang="en-US" sz="1800" b="1" dirty="0">
                <a:solidFill>
                  <a:sysClr val="windowText" lastClr="000000"/>
                </a:solidFill>
              </a:rPr>
              <a:t>all</a:t>
            </a:r>
            <a:r>
              <a:rPr lang="en-US" sz="1800" dirty="0">
                <a:solidFill>
                  <a:sysClr val="windowText" lastClr="000000"/>
                </a:solidFill>
              </a:rPr>
              <a:t> fields on the demographic data grid</a:t>
            </a:r>
            <a:endParaRPr lang="en-US" sz="1800" dirty="0"/>
          </a:p>
        </p:txBody>
      </p:sp>
      <p:sp>
        <p:nvSpPr>
          <p:cNvPr id="4" name="Slide Number Placeholder 3">
            <a:extLst>
              <a:ext uri="{FF2B5EF4-FFF2-40B4-BE49-F238E27FC236}">
                <a16:creationId xmlns:a16="http://schemas.microsoft.com/office/drawing/2014/main" id="{12F691F4-78FC-4305-B627-0248DAF45D3A}"/>
              </a:ext>
            </a:extLst>
          </p:cNvPr>
          <p:cNvSpPr>
            <a:spLocks noGrp="1"/>
          </p:cNvSpPr>
          <p:nvPr>
            <p:ph type="sldNum" sz="quarter" idx="12"/>
          </p:nvPr>
        </p:nvSpPr>
        <p:spPr/>
        <p:txBody>
          <a:bodyPr/>
          <a:lstStyle/>
          <a:p>
            <a:fld id="{C479D5F6-EDCB-402A-AC08-4943A1820E8F}" type="slidenum">
              <a:rPr lang="en-US" smtClean="0"/>
              <a:pPr/>
              <a:t>168</a:t>
            </a:fld>
            <a:endParaRPr lang="en-US" dirty="0"/>
          </a:p>
        </p:txBody>
      </p:sp>
      <p:pic>
        <p:nvPicPr>
          <p:cNvPr id="10" name="Picture 9"/>
          <p:cNvPicPr>
            <a:picLocks noChangeAspect="1"/>
          </p:cNvPicPr>
          <p:nvPr/>
        </p:nvPicPr>
        <p:blipFill>
          <a:blip r:embed="rId2"/>
          <a:stretch>
            <a:fillRect/>
          </a:stretch>
        </p:blipFill>
        <p:spPr>
          <a:xfrm>
            <a:off x="1479668" y="1930913"/>
            <a:ext cx="3467100" cy="2028825"/>
          </a:xfrm>
          <a:prstGeom prst="rect">
            <a:avLst/>
          </a:prstGeom>
          <a:ln>
            <a:no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15650BA-CE31-434C-8A4A-35842B546B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11813"/>
            <a:ext cx="2137200" cy="3020127"/>
          </a:xfrm>
          <a:prstGeom prst="rect">
            <a:avLst/>
          </a:prstGeom>
          <a:noFill/>
          <a:ln>
            <a:noFill/>
          </a:ln>
          <a:effectLst>
            <a:outerShdw blurRad="50800" dist="38100" dir="2700000" algn="tl" rotWithShape="0">
              <a:prstClr val="black">
                <a:alpha val="40000"/>
              </a:prstClr>
            </a:outerShdw>
          </a:effectLst>
        </p:spPr>
      </p:pic>
      <p:sp>
        <p:nvSpPr>
          <p:cNvPr id="2" name="Right Arrow 1"/>
          <p:cNvSpPr/>
          <p:nvPr/>
        </p:nvSpPr>
        <p:spPr>
          <a:xfrm rot="1495806">
            <a:off x="4750477" y="2977735"/>
            <a:ext cx="2126113" cy="964315"/>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ysClr val="windowText" lastClr="000000"/>
                </a:solidFill>
              </a:rPr>
              <a:t>ID label goes here</a:t>
            </a:r>
          </a:p>
        </p:txBody>
      </p:sp>
    </p:spTree>
    <p:extLst>
      <p:ext uri="{BB962C8B-B14F-4D97-AF65-F5344CB8AC3E}">
        <p14:creationId xmlns:p14="http://schemas.microsoft.com/office/powerpoint/2010/main" val="37785311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A9BB6936-2F74-6617-CE1D-63F3B2D6F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224" y="1017482"/>
            <a:ext cx="4502996" cy="4823035"/>
          </a:xfrm>
          <a:prstGeom prst="rect">
            <a:avLst/>
          </a:prstGeom>
          <a:effectLst/>
        </p:spPr>
      </p:pic>
      <p:sp>
        <p:nvSpPr>
          <p:cNvPr id="5" name="Title 4">
            <a:extLst>
              <a:ext uri="{FF2B5EF4-FFF2-40B4-BE49-F238E27FC236}">
                <a16:creationId xmlns:a16="http://schemas.microsoft.com/office/drawing/2014/main" id="{45BCC886-6409-4D14-ADBC-2A95A011F4F9}"/>
              </a:ext>
            </a:extLst>
          </p:cNvPr>
          <p:cNvSpPr>
            <a:spLocks noGrp="1"/>
          </p:cNvSpPr>
          <p:nvPr>
            <p:ph type="title"/>
          </p:nvPr>
        </p:nvSpPr>
        <p:spPr/>
        <p:txBody>
          <a:bodyPr/>
          <a:lstStyle/>
          <a:p>
            <a:r>
              <a:rPr lang="en-US" dirty="0"/>
              <a:t>Student ID Labels</a:t>
            </a:r>
          </a:p>
        </p:txBody>
      </p:sp>
      <p:sp>
        <p:nvSpPr>
          <p:cNvPr id="4" name="Slide Number Placeholder 3">
            <a:extLst>
              <a:ext uri="{FF2B5EF4-FFF2-40B4-BE49-F238E27FC236}">
                <a16:creationId xmlns:a16="http://schemas.microsoft.com/office/drawing/2014/main" id="{12F691F4-78FC-4305-B627-0248DAF45D3A}"/>
              </a:ext>
            </a:extLst>
          </p:cNvPr>
          <p:cNvSpPr>
            <a:spLocks noGrp="1"/>
          </p:cNvSpPr>
          <p:nvPr>
            <p:ph type="sldNum" sz="quarter" idx="12"/>
          </p:nvPr>
        </p:nvSpPr>
        <p:spPr/>
        <p:txBody>
          <a:bodyPr/>
          <a:lstStyle/>
          <a:p>
            <a:fld id="{C479D5F6-EDCB-402A-AC08-4943A1820E8F}" type="slidenum">
              <a:rPr lang="en-US" smtClean="0"/>
              <a:pPr/>
              <a:t>169</a:t>
            </a:fld>
            <a:endParaRPr lang="en-US" dirty="0"/>
          </a:p>
        </p:txBody>
      </p:sp>
      <p:grpSp>
        <p:nvGrpSpPr>
          <p:cNvPr id="25" name="Group 24">
            <a:extLst>
              <a:ext uri="{FF2B5EF4-FFF2-40B4-BE49-F238E27FC236}">
                <a16:creationId xmlns:a16="http://schemas.microsoft.com/office/drawing/2014/main" id="{9B1B0F7C-8117-8FB1-7A06-0C970910642F}"/>
              </a:ext>
            </a:extLst>
          </p:cNvPr>
          <p:cNvGrpSpPr/>
          <p:nvPr/>
        </p:nvGrpSpPr>
        <p:grpSpPr>
          <a:xfrm>
            <a:off x="223071" y="1648592"/>
            <a:ext cx="4043680" cy="3560813"/>
            <a:chOff x="1960880" y="712423"/>
            <a:chExt cx="4043680" cy="3560813"/>
          </a:xfrm>
        </p:grpSpPr>
        <p:sp>
          <p:nvSpPr>
            <p:cNvPr id="21" name="Rectangle 20">
              <a:extLst>
                <a:ext uri="{FF2B5EF4-FFF2-40B4-BE49-F238E27FC236}">
                  <a16:creationId xmlns:a16="http://schemas.microsoft.com/office/drawing/2014/main" id="{348FD36B-6003-375B-6EAC-1C76D52B7A43}"/>
                </a:ext>
              </a:extLst>
            </p:cNvPr>
            <p:cNvSpPr/>
            <p:nvPr/>
          </p:nvSpPr>
          <p:spPr>
            <a:xfrm>
              <a:off x="1960880" y="712423"/>
              <a:ext cx="4043680" cy="35608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900" b="1" dirty="0"/>
                <a:t>“Do NOT Affix Student ID Label Here”</a:t>
              </a:r>
            </a:p>
            <a:p>
              <a:pPr algn="ctr"/>
              <a:r>
                <a:rPr lang="en-US" dirty="0"/>
                <a:t>(indicated above Box A and in the security barcode box)</a:t>
              </a:r>
            </a:p>
          </p:txBody>
        </p:sp>
        <p:grpSp>
          <p:nvGrpSpPr>
            <p:cNvPr id="24" name="Group 23">
              <a:extLst>
                <a:ext uri="{FF2B5EF4-FFF2-40B4-BE49-F238E27FC236}">
                  <a16:creationId xmlns:a16="http://schemas.microsoft.com/office/drawing/2014/main" id="{0F84E6D4-FBFB-77ED-0B73-E7F36FA19AAD}"/>
                </a:ext>
              </a:extLst>
            </p:cNvPr>
            <p:cNvGrpSpPr/>
            <p:nvPr/>
          </p:nvGrpSpPr>
          <p:grpSpPr>
            <a:xfrm>
              <a:off x="2154793" y="1656115"/>
              <a:ext cx="3679439" cy="2489779"/>
              <a:chOff x="2154793" y="1656115"/>
              <a:chExt cx="3679439" cy="2489779"/>
            </a:xfrm>
          </p:grpSpPr>
          <p:pic>
            <p:nvPicPr>
              <p:cNvPr id="15" name="Picture 14" descr="Chart, table&#10;&#10;Description automatically generated">
                <a:extLst>
                  <a:ext uri="{FF2B5EF4-FFF2-40B4-BE49-F238E27FC236}">
                    <a16:creationId xmlns:a16="http://schemas.microsoft.com/office/drawing/2014/main" id="{8D2A5443-69BB-D66F-51CD-91EB4C3BD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145" y="1657372"/>
                <a:ext cx="1727087" cy="2488522"/>
              </a:xfrm>
              <a:prstGeom prst="rect">
                <a:avLst/>
              </a:prstGeom>
              <a:effectLst>
                <a:outerShdw blurRad="50800" dist="38100" dir="2700000" algn="tl" rotWithShape="0">
                  <a:prstClr val="black">
                    <a:alpha val="40000"/>
                  </a:prstClr>
                </a:outerShdw>
              </a:effectLst>
            </p:spPr>
          </p:pic>
          <p:pic>
            <p:nvPicPr>
              <p:cNvPr id="17" name="Picture 16" descr="Chart, table&#10;&#10;Description automatically generated with medium confidence">
                <a:extLst>
                  <a:ext uri="{FF2B5EF4-FFF2-40B4-BE49-F238E27FC236}">
                    <a16:creationId xmlns:a16="http://schemas.microsoft.com/office/drawing/2014/main" id="{4BD80856-0DD3-3240-C9EB-842916B5A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4793" y="1656115"/>
                <a:ext cx="1727959" cy="2489779"/>
              </a:xfrm>
              <a:prstGeom prst="rect">
                <a:avLst/>
              </a:prstGeom>
              <a:effectLst>
                <a:outerShdw blurRad="50800" dist="38100" dir="2700000" algn="tl" rotWithShape="0">
                  <a:prstClr val="black">
                    <a:alpha val="40000"/>
                  </a:prstClr>
                </a:outerShdw>
              </a:effectLst>
            </p:spPr>
          </p:pic>
        </p:grpSp>
      </p:grpSp>
      <p:sp>
        <p:nvSpPr>
          <p:cNvPr id="26" name="Arrow: Down 25">
            <a:extLst>
              <a:ext uri="{FF2B5EF4-FFF2-40B4-BE49-F238E27FC236}">
                <a16:creationId xmlns:a16="http://schemas.microsoft.com/office/drawing/2014/main" id="{DE2D37E0-37DE-A8EA-FD23-5B2AA32615F8}"/>
              </a:ext>
            </a:extLst>
          </p:cNvPr>
          <p:cNvSpPr/>
          <p:nvPr/>
        </p:nvSpPr>
        <p:spPr>
          <a:xfrm rot="3497071">
            <a:off x="5266460" y="4076699"/>
            <a:ext cx="809625" cy="1266825"/>
          </a:xfrm>
          <a:prstGeom prst="down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50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174" y="2474946"/>
            <a:ext cx="7772400" cy="2337620"/>
          </a:xfrm>
        </p:spPr>
        <p:txBody>
          <a:bodyPr/>
          <a:lstStyle/>
          <a:p>
            <a:br>
              <a:rPr lang="en-US" dirty="0"/>
            </a:br>
            <a:r>
              <a:rPr lang="en-US" dirty="0"/>
              <a:t>Timeline &amp;</a:t>
            </a:r>
            <a:br>
              <a:rPr lang="en-US" dirty="0"/>
            </a:br>
            <a:r>
              <a:rPr lang="en-US" dirty="0"/>
              <a:t>Assessment Structure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9056822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Data Grid</a:t>
            </a:r>
          </a:p>
        </p:txBody>
      </p:sp>
      <p:sp>
        <p:nvSpPr>
          <p:cNvPr id="3" name="Content Placeholder 2"/>
          <p:cNvSpPr>
            <a:spLocks noGrp="1"/>
          </p:cNvSpPr>
          <p:nvPr>
            <p:ph idx="1"/>
          </p:nvPr>
        </p:nvSpPr>
        <p:spPr/>
        <p:txBody>
          <a:bodyPr/>
          <a:lstStyle/>
          <a:p>
            <a:r>
              <a:rPr lang="en-US" dirty="0"/>
              <a:t>Back of the paper test book</a:t>
            </a:r>
          </a:p>
          <a:p>
            <a:r>
              <a:rPr lang="en-US" dirty="0"/>
              <a:t>Complete all fields if a pre-printed ID label is unavailable</a:t>
            </a:r>
          </a:p>
          <a:p>
            <a:pPr lvl="1"/>
            <a:r>
              <a:rPr lang="en-US" b="1" dirty="0"/>
              <a:t>Must</a:t>
            </a:r>
            <a:r>
              <a:rPr lang="en-US" dirty="0"/>
              <a:t> match data in </a:t>
            </a:r>
            <a:r>
              <a:rPr lang="en-US" dirty="0" err="1"/>
              <a:t>PAnext</a:t>
            </a:r>
            <a:endParaRPr lang="en-US" dirty="0"/>
          </a:p>
          <a:p>
            <a:pPr lvl="1"/>
            <a:r>
              <a:rPr lang="en-US" dirty="0">
                <a:solidFill>
                  <a:sysClr val="windowText" lastClr="000000"/>
                </a:solidFill>
              </a:rPr>
              <a:t>Incomplete or incorrect bubbling leads</a:t>
            </a:r>
            <a:br>
              <a:rPr lang="en-US" dirty="0">
                <a:solidFill>
                  <a:sysClr val="windowText" lastClr="000000"/>
                </a:solidFill>
              </a:rPr>
            </a:br>
            <a:r>
              <a:rPr lang="en-US" dirty="0">
                <a:solidFill>
                  <a:sysClr val="windowText" lastClr="000000"/>
                </a:solidFill>
              </a:rPr>
              <a:t>to </a:t>
            </a:r>
            <a:r>
              <a:rPr lang="en-US" b="1" dirty="0">
                <a:solidFill>
                  <a:sysClr val="windowText" lastClr="000000"/>
                </a:solidFill>
              </a:rPr>
              <a:t>rejected student tests </a:t>
            </a:r>
            <a:r>
              <a:rPr lang="en-US" dirty="0">
                <a:solidFill>
                  <a:sysClr val="windowText" lastClr="000000"/>
                </a:solidFill>
              </a:rPr>
              <a:t>that must be</a:t>
            </a:r>
            <a:br>
              <a:rPr lang="en-US" dirty="0">
                <a:solidFill>
                  <a:sysClr val="windowText" lastClr="000000"/>
                </a:solidFill>
              </a:rPr>
            </a:br>
            <a:r>
              <a:rPr lang="en-US" dirty="0">
                <a:solidFill>
                  <a:sysClr val="windowText" lastClr="000000"/>
                </a:solidFill>
              </a:rPr>
              <a:t>resolved by the district</a:t>
            </a:r>
            <a:endParaRPr lang="en-US" dirty="0"/>
          </a:p>
          <a:p>
            <a:r>
              <a:rPr lang="en-US" dirty="0">
                <a:solidFill>
                  <a:schemeClr val="accent2"/>
                </a:solidFill>
              </a:rPr>
              <a:t>There is no area to indicate </a:t>
            </a:r>
            <a:br>
              <a:rPr lang="en-US" dirty="0">
                <a:solidFill>
                  <a:schemeClr val="accent2"/>
                </a:solidFill>
              </a:rPr>
            </a:br>
            <a:r>
              <a:rPr lang="en-US" dirty="0">
                <a:solidFill>
                  <a:schemeClr val="accent2"/>
                </a:solidFill>
              </a:rPr>
              <a:t>invalidation coding on a test book</a:t>
            </a:r>
          </a:p>
          <a:p>
            <a:pPr lvl="1"/>
            <a:r>
              <a:rPr lang="en-US" b="1" dirty="0">
                <a:solidFill>
                  <a:schemeClr val="accent2"/>
                </a:solidFill>
              </a:rPr>
              <a:t>Indicate in </a:t>
            </a:r>
            <a:r>
              <a:rPr lang="en-US" b="1" dirty="0" err="1">
                <a:solidFill>
                  <a:schemeClr val="accent2"/>
                </a:solidFill>
              </a:rPr>
              <a:t>PAnext</a:t>
            </a:r>
            <a:endParaRPr lang="en-US" b="1" dirty="0">
              <a:solidFill>
                <a:schemeClr val="accent2"/>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170</a:t>
            </a:fld>
            <a:endParaRPr lang="en-US" dirty="0"/>
          </a:p>
        </p:txBody>
      </p:sp>
      <p:sp>
        <p:nvSpPr>
          <p:cNvPr id="8" name="7-Point Star 7"/>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pic>
        <p:nvPicPr>
          <p:cNvPr id="9" name="Picture 8">
            <a:extLst>
              <a:ext uri="{FF2B5EF4-FFF2-40B4-BE49-F238E27FC236}">
                <a16:creationId xmlns:a16="http://schemas.microsoft.com/office/drawing/2014/main" id="{0FE1FFA1-F7DA-4903-A045-38269D379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0511" y="1663336"/>
            <a:ext cx="3627287" cy="5125803"/>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21300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CB94926-BD78-7C51-760A-15E86744D3A9}"/>
              </a:ext>
            </a:extLst>
          </p:cNvPr>
          <p:cNvPicPr>
            <a:picLocks noChangeAspect="1"/>
          </p:cNvPicPr>
          <p:nvPr/>
        </p:nvPicPr>
        <p:blipFill>
          <a:blip r:embed="rId2"/>
          <a:stretch>
            <a:fillRect/>
          </a:stretch>
        </p:blipFill>
        <p:spPr>
          <a:xfrm rot="645737">
            <a:off x="7296374" y="4006349"/>
            <a:ext cx="1477817" cy="1870131"/>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8421D08-2F61-4FA9-88C9-C5158C7FE56F}"/>
              </a:ext>
            </a:extLst>
          </p:cNvPr>
          <p:cNvGrpSpPr/>
          <p:nvPr/>
        </p:nvGrpSpPr>
        <p:grpSpPr>
          <a:xfrm>
            <a:off x="4355901" y="848550"/>
            <a:ext cx="2658379" cy="4780725"/>
            <a:chOff x="4355901" y="1340368"/>
            <a:chExt cx="2286000" cy="5086650"/>
          </a:xfrm>
        </p:grpSpPr>
        <p:pic>
          <p:nvPicPr>
            <p:cNvPr id="8" name="Picture 7">
              <a:extLst>
                <a:ext uri="{FF2B5EF4-FFF2-40B4-BE49-F238E27FC236}">
                  <a16:creationId xmlns:a16="http://schemas.microsoft.com/office/drawing/2014/main" id="{C9528217-926D-45D3-B6CA-18C30F53D931}"/>
                </a:ext>
              </a:extLst>
            </p:cNvPr>
            <p:cNvPicPr>
              <a:picLocks noChangeAspect="1"/>
            </p:cNvPicPr>
            <p:nvPr/>
          </p:nvPicPr>
          <p:blipFill>
            <a:blip r:embed="rId3"/>
            <a:stretch>
              <a:fillRect/>
            </a:stretch>
          </p:blipFill>
          <p:spPr>
            <a:xfrm>
              <a:off x="4355901" y="4426768"/>
              <a:ext cx="2286000" cy="2000250"/>
            </a:xfrm>
            <a:prstGeom prst="rect">
              <a:avLst/>
            </a:prstGeom>
          </p:spPr>
        </p:pic>
        <p:grpSp>
          <p:nvGrpSpPr>
            <p:cNvPr id="9" name="Group 8">
              <a:extLst>
                <a:ext uri="{FF2B5EF4-FFF2-40B4-BE49-F238E27FC236}">
                  <a16:creationId xmlns:a16="http://schemas.microsoft.com/office/drawing/2014/main" id="{20DA4BFF-E1C7-460F-9024-AB0E3D14D882}"/>
                </a:ext>
              </a:extLst>
            </p:cNvPr>
            <p:cNvGrpSpPr/>
            <p:nvPr/>
          </p:nvGrpSpPr>
          <p:grpSpPr>
            <a:xfrm>
              <a:off x="4824251" y="3616249"/>
              <a:ext cx="1349300" cy="1581665"/>
              <a:chOff x="8458643" y="968232"/>
              <a:chExt cx="1349300" cy="1581665"/>
            </a:xfrm>
            <a:effectLst>
              <a:outerShdw blurRad="50800" dist="38100" dir="2700000" algn="tl" rotWithShape="0">
                <a:prstClr val="black">
                  <a:alpha val="40000"/>
                </a:prstClr>
              </a:outerShdw>
            </a:effectLst>
          </p:grpSpPr>
          <p:grpSp>
            <p:nvGrpSpPr>
              <p:cNvPr id="37" name="Group 36">
                <a:extLst>
                  <a:ext uri="{FF2B5EF4-FFF2-40B4-BE49-F238E27FC236}">
                    <a16:creationId xmlns:a16="http://schemas.microsoft.com/office/drawing/2014/main" id="{C8D59BA7-2057-4ECF-8AAE-6DD47563593F}"/>
                  </a:ext>
                </a:extLst>
              </p:cNvPr>
              <p:cNvGrpSpPr/>
              <p:nvPr/>
            </p:nvGrpSpPr>
            <p:grpSpPr>
              <a:xfrm>
                <a:off x="8458643" y="968232"/>
                <a:ext cx="1349300" cy="1581665"/>
                <a:chOff x="8486076" y="960814"/>
                <a:chExt cx="1349300" cy="1581665"/>
              </a:xfrm>
            </p:grpSpPr>
            <p:sp>
              <p:nvSpPr>
                <p:cNvPr id="41" name="Parallelogram 40">
                  <a:extLst>
                    <a:ext uri="{FF2B5EF4-FFF2-40B4-BE49-F238E27FC236}">
                      <a16:creationId xmlns:a16="http://schemas.microsoft.com/office/drawing/2014/main" id="{990DBB3F-89EF-4E42-8C87-A32BE446E644}"/>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51FA31CE-853E-4B4F-8F16-E3E9A421700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F09B8237-F792-475E-9CA6-8D4CE51F9180}"/>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F483B1C5-8FE0-46A5-8FE4-86BFEF908F49}"/>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C6EC195C-0397-42BD-B6C0-0058F651191E}"/>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ELA</a:t>
                </a:r>
              </a:p>
            </p:txBody>
          </p:sp>
          <p:sp>
            <p:nvSpPr>
              <p:cNvPr id="39" name="Parallelogram 38">
                <a:extLst>
                  <a:ext uri="{FF2B5EF4-FFF2-40B4-BE49-F238E27FC236}">
                    <a16:creationId xmlns:a16="http://schemas.microsoft.com/office/drawing/2014/main" id="{6D9EB790-16DD-45C3-9EA5-3A3A2D7E404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40" name="Parallelogram 39">
                <a:extLst>
                  <a:ext uri="{FF2B5EF4-FFF2-40B4-BE49-F238E27FC236}">
                    <a16:creationId xmlns:a16="http://schemas.microsoft.com/office/drawing/2014/main" id="{45A2396E-E412-4945-B18B-DA9B0A66181F}"/>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F113219-E714-45A2-8370-0A6BA7147553}"/>
                </a:ext>
              </a:extLst>
            </p:cNvPr>
            <p:cNvGrpSpPr/>
            <p:nvPr/>
          </p:nvGrpSpPr>
          <p:grpSpPr>
            <a:xfrm>
              <a:off x="4699442" y="2913314"/>
              <a:ext cx="1349300" cy="1581665"/>
              <a:chOff x="8458643" y="968232"/>
              <a:chExt cx="1349300" cy="1581665"/>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E861B619-95BA-4EB9-AEDD-BD6E56DECE92}"/>
                  </a:ext>
                </a:extLst>
              </p:cNvPr>
              <p:cNvGrpSpPr/>
              <p:nvPr/>
            </p:nvGrpSpPr>
            <p:grpSpPr>
              <a:xfrm>
                <a:off x="8458643" y="968232"/>
                <a:ext cx="1349300" cy="1581665"/>
                <a:chOff x="8486076" y="960814"/>
                <a:chExt cx="1349300" cy="1581665"/>
              </a:xfrm>
            </p:grpSpPr>
            <p:sp>
              <p:nvSpPr>
                <p:cNvPr id="33" name="Parallelogram 32">
                  <a:extLst>
                    <a:ext uri="{FF2B5EF4-FFF2-40B4-BE49-F238E27FC236}">
                      <a16:creationId xmlns:a16="http://schemas.microsoft.com/office/drawing/2014/main" id="{795BAA6E-315C-4C7C-84D2-C763B398082E}"/>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668A6329-6AFA-472F-AA4B-8FD637B4E5B4}"/>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FEB10F37-8961-4962-9702-CB7215955E8E}"/>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077552E3-8991-4736-BD47-180E263CDD87}"/>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arallelogram 29">
                <a:extLst>
                  <a:ext uri="{FF2B5EF4-FFF2-40B4-BE49-F238E27FC236}">
                    <a16:creationId xmlns:a16="http://schemas.microsoft.com/office/drawing/2014/main" id="{5BC44C13-4E02-43EC-8D6C-B4366F3F1F6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31" name="Parallelogram 30">
                <a:extLst>
                  <a:ext uri="{FF2B5EF4-FFF2-40B4-BE49-F238E27FC236}">
                    <a16:creationId xmlns:a16="http://schemas.microsoft.com/office/drawing/2014/main" id="{66AE7FE8-F555-430D-BD18-ED16D7D1DE7A}"/>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ADA194C-3F24-4AFF-9AD4-434C10548A6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Math</a:t>
                </a:r>
              </a:p>
            </p:txBody>
          </p:sp>
        </p:grpSp>
        <p:grpSp>
          <p:nvGrpSpPr>
            <p:cNvPr id="11" name="Group 10">
              <a:extLst>
                <a:ext uri="{FF2B5EF4-FFF2-40B4-BE49-F238E27FC236}">
                  <a16:creationId xmlns:a16="http://schemas.microsoft.com/office/drawing/2014/main" id="{CD3C622A-03C4-49D1-852C-D1941C522F4D}"/>
                </a:ext>
              </a:extLst>
            </p:cNvPr>
            <p:cNvGrpSpPr/>
            <p:nvPr/>
          </p:nvGrpSpPr>
          <p:grpSpPr>
            <a:xfrm>
              <a:off x="4713053" y="2062763"/>
              <a:ext cx="1349300" cy="1581665"/>
              <a:chOff x="8458643" y="968232"/>
              <a:chExt cx="1349300" cy="1581665"/>
            </a:xfrm>
            <a:effectLst>
              <a:outerShdw blurRad="50800" dist="38100" dir="2700000" algn="tl" rotWithShape="0">
                <a:prstClr val="black">
                  <a:alpha val="40000"/>
                </a:prstClr>
              </a:outerShdw>
            </a:effectLst>
          </p:grpSpPr>
          <p:grpSp>
            <p:nvGrpSpPr>
              <p:cNvPr id="21" name="Group 20">
                <a:extLst>
                  <a:ext uri="{FF2B5EF4-FFF2-40B4-BE49-F238E27FC236}">
                    <a16:creationId xmlns:a16="http://schemas.microsoft.com/office/drawing/2014/main" id="{C62E7B12-7A9D-4AEF-A4A6-5F665903EF1B}"/>
                  </a:ext>
                </a:extLst>
              </p:cNvPr>
              <p:cNvGrpSpPr/>
              <p:nvPr/>
            </p:nvGrpSpPr>
            <p:grpSpPr>
              <a:xfrm>
                <a:off x="8458643" y="968232"/>
                <a:ext cx="1349300" cy="1581665"/>
                <a:chOff x="8486076" y="960814"/>
                <a:chExt cx="1349300" cy="1581665"/>
              </a:xfrm>
            </p:grpSpPr>
            <p:sp>
              <p:nvSpPr>
                <p:cNvPr id="25" name="Parallelogram 24">
                  <a:extLst>
                    <a:ext uri="{FF2B5EF4-FFF2-40B4-BE49-F238E27FC236}">
                      <a16:creationId xmlns:a16="http://schemas.microsoft.com/office/drawing/2014/main" id="{6991072E-863D-4C90-97B9-1345953DBEE0}"/>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F56E2DB5-6EF0-44CB-A425-A79A22187E3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4781CCAE-C0F8-4266-ACB7-828FD9F2D7F6}"/>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D173AE0-81E2-4901-8C92-190CD2CA109E}"/>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AF8B9D5-B172-404C-8AB4-329C6ED8A199}"/>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ELA</a:t>
                </a:r>
              </a:p>
            </p:txBody>
          </p:sp>
          <p:sp>
            <p:nvSpPr>
              <p:cNvPr id="23" name="Parallelogram 22">
                <a:extLst>
                  <a:ext uri="{FF2B5EF4-FFF2-40B4-BE49-F238E27FC236}">
                    <a16:creationId xmlns:a16="http://schemas.microsoft.com/office/drawing/2014/main" id="{BB968470-ED37-4F8B-9001-A560A3982626}"/>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24" name="Parallelogram 23">
                <a:extLst>
                  <a:ext uri="{FF2B5EF4-FFF2-40B4-BE49-F238E27FC236}">
                    <a16:creationId xmlns:a16="http://schemas.microsoft.com/office/drawing/2014/main" id="{9A254B38-44D6-4E2F-95CB-0975038AF4B4}"/>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EC94AD5-CC2A-4802-B354-E4496939C4D5}"/>
                </a:ext>
              </a:extLst>
            </p:cNvPr>
            <p:cNvGrpSpPr/>
            <p:nvPr/>
          </p:nvGrpSpPr>
          <p:grpSpPr>
            <a:xfrm>
              <a:off x="4590854" y="1340368"/>
              <a:ext cx="1349300" cy="1581665"/>
              <a:chOff x="8458643" y="968232"/>
              <a:chExt cx="1349300" cy="1581665"/>
            </a:xfrm>
            <a:effectLst>
              <a:outerShdw blurRad="50800" dist="38100" dir="2700000" algn="tl" rotWithShape="0">
                <a:prstClr val="black">
                  <a:alpha val="40000"/>
                </a:prstClr>
              </a:outerShdw>
            </a:effectLst>
          </p:grpSpPr>
          <p:grpSp>
            <p:nvGrpSpPr>
              <p:cNvPr id="13" name="Group 12">
                <a:extLst>
                  <a:ext uri="{FF2B5EF4-FFF2-40B4-BE49-F238E27FC236}">
                    <a16:creationId xmlns:a16="http://schemas.microsoft.com/office/drawing/2014/main" id="{8824DF72-6E9E-47D7-AA79-A8867F8AB952}"/>
                  </a:ext>
                </a:extLst>
              </p:cNvPr>
              <p:cNvGrpSpPr/>
              <p:nvPr/>
            </p:nvGrpSpPr>
            <p:grpSpPr>
              <a:xfrm>
                <a:off x="8458643" y="968232"/>
                <a:ext cx="1349300" cy="1581665"/>
                <a:chOff x="8486076" y="960814"/>
                <a:chExt cx="1349300" cy="1581665"/>
              </a:xfrm>
            </p:grpSpPr>
            <p:sp>
              <p:nvSpPr>
                <p:cNvPr id="17" name="Parallelogram 16">
                  <a:extLst>
                    <a:ext uri="{FF2B5EF4-FFF2-40B4-BE49-F238E27FC236}">
                      <a16:creationId xmlns:a16="http://schemas.microsoft.com/office/drawing/2014/main" id="{53FABF5D-C278-4E4A-9935-544AEC552ADD}"/>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D2EA6BE2-9A49-48F9-8FEF-BD9103B1FC6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E1A5A86A-2558-4378-9D6A-B12BFA7D469D}"/>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35D3E640-B1DD-4748-AF95-6AEFACA57128}"/>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4E1E5F9-B60C-47D2-941B-3B358A34C82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Math</a:t>
                </a:r>
              </a:p>
            </p:txBody>
          </p:sp>
          <p:sp>
            <p:nvSpPr>
              <p:cNvPr id="15" name="Parallelogram 14">
                <a:extLst>
                  <a:ext uri="{FF2B5EF4-FFF2-40B4-BE49-F238E27FC236}">
                    <a16:creationId xmlns:a16="http://schemas.microsoft.com/office/drawing/2014/main" id="{F5CDAF8F-D96E-4A4A-9DDB-18646A99D309}"/>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16" name="Parallelogram 15">
                <a:extLst>
                  <a:ext uri="{FF2B5EF4-FFF2-40B4-BE49-F238E27FC236}">
                    <a16:creationId xmlns:a16="http://schemas.microsoft.com/office/drawing/2014/main" id="{058D7687-89D6-4E2E-8D41-71C4B5A31459}"/>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Content Placeholder 4">
            <a:extLst>
              <a:ext uri="{FF2B5EF4-FFF2-40B4-BE49-F238E27FC236}">
                <a16:creationId xmlns:a16="http://schemas.microsoft.com/office/drawing/2014/main" id="{135255B8-C605-47A0-82E2-0DFB657A1E59}"/>
              </a:ext>
            </a:extLst>
          </p:cNvPr>
          <p:cNvSpPr>
            <a:spLocks noGrp="1"/>
          </p:cNvSpPr>
          <p:nvPr>
            <p:ph sz="half" idx="1"/>
          </p:nvPr>
        </p:nvSpPr>
        <p:spPr/>
        <p:txBody>
          <a:bodyPr/>
          <a:lstStyle/>
          <a:p>
            <a:pPr marL="0" indent="0">
              <a:buNone/>
            </a:pPr>
            <a:r>
              <a:rPr lang="en-US" b="1" dirty="0" err="1">
                <a:solidFill>
                  <a:sysClr val="windowText" lastClr="000000"/>
                </a:solidFill>
                <a:highlight>
                  <a:srgbClr val="FFD100"/>
                </a:highlight>
              </a:rPr>
              <a:t>Scorable</a:t>
            </a:r>
            <a:r>
              <a:rPr lang="en-US" b="1" dirty="0">
                <a:solidFill>
                  <a:sysClr val="windowText" lastClr="000000"/>
                </a:solidFill>
              </a:rPr>
              <a:t> </a:t>
            </a:r>
            <a:r>
              <a:rPr lang="en-US" b="1" dirty="0"/>
              <a:t>materials</a:t>
            </a:r>
          </a:p>
          <a:p>
            <a:pPr marL="344488" indent="-344488">
              <a:buFont typeface="Wingdings" panose="05000000000000000000" pitchFamily="2" charset="2"/>
              <a:buChar char="q"/>
            </a:pPr>
            <a:r>
              <a:rPr lang="en-US" sz="2000" dirty="0"/>
              <a:t>Used CMAS test books</a:t>
            </a:r>
          </a:p>
          <a:p>
            <a:pPr marL="801688" lvl="1" indent="-344488">
              <a:buFont typeface="Wingdings" panose="05000000000000000000" pitchFamily="2" charset="2"/>
              <a:buChar char="q"/>
            </a:pPr>
            <a:r>
              <a:rPr lang="en-US" sz="1800" dirty="0"/>
              <a:t>Organized by grade and subject</a:t>
            </a:r>
          </a:p>
          <a:p>
            <a:pPr marL="801688" lvl="1" indent="-344488">
              <a:buFont typeface="Wingdings" panose="05000000000000000000" pitchFamily="2" charset="2"/>
              <a:buChar char="q"/>
            </a:pPr>
            <a:r>
              <a:rPr lang="en-US" sz="1800" dirty="0"/>
              <a:t>Lowest grade on bottom, highest grade on top</a:t>
            </a:r>
          </a:p>
          <a:p>
            <a:pPr marL="801688" lvl="1" indent="-344488">
              <a:buFont typeface="Wingdings" panose="05000000000000000000" pitchFamily="2" charset="2"/>
              <a:buChar char="q"/>
            </a:pPr>
            <a:r>
              <a:rPr lang="en-US" sz="1800" dirty="0"/>
              <a:t>Tests books do not need to be in alphabetical order by student name</a:t>
            </a:r>
          </a:p>
          <a:p>
            <a:pPr marL="344488" indent="-344488">
              <a:buFont typeface="Wingdings" panose="05000000000000000000" pitchFamily="2" charset="2"/>
              <a:buChar char="q"/>
            </a:pPr>
            <a:r>
              <a:rPr lang="en-US" sz="2200" dirty="0"/>
              <a:t>Used CoAlt answer documents are returned with used CMAS test books</a:t>
            </a:r>
          </a:p>
          <a:p>
            <a:pPr marL="801688" lvl="1" indent="-344488">
              <a:buFont typeface="Wingdings" panose="05000000000000000000" pitchFamily="2" charset="2"/>
              <a:buChar char="q"/>
            </a:pPr>
            <a:r>
              <a:rPr lang="en-US" sz="1800" dirty="0"/>
              <a:t>Place CoAlt answer documents at the very top of the box</a:t>
            </a:r>
          </a:p>
        </p:txBody>
      </p:sp>
      <p:sp>
        <p:nvSpPr>
          <p:cNvPr id="4" name="Slide Number Placeholder 3">
            <a:extLst>
              <a:ext uri="{FF2B5EF4-FFF2-40B4-BE49-F238E27FC236}">
                <a16:creationId xmlns:a16="http://schemas.microsoft.com/office/drawing/2014/main" id="{E1AD6C75-012E-4BD8-918B-0F35C3E5EA4C}"/>
              </a:ext>
            </a:extLst>
          </p:cNvPr>
          <p:cNvSpPr>
            <a:spLocks noGrp="1"/>
          </p:cNvSpPr>
          <p:nvPr>
            <p:ph type="sldNum" sz="quarter" idx="12"/>
          </p:nvPr>
        </p:nvSpPr>
        <p:spPr/>
        <p:txBody>
          <a:bodyPr/>
          <a:lstStyle/>
          <a:p>
            <a:fld id="{C479D5F6-EDCB-402A-AC08-4943A1820E8F}" type="slidenum">
              <a:rPr lang="en-US" smtClean="0"/>
              <a:pPr/>
              <a:t>171</a:t>
            </a:fld>
            <a:endParaRPr lang="en-US" dirty="0"/>
          </a:p>
        </p:txBody>
      </p:sp>
      <p:sp>
        <p:nvSpPr>
          <p:cNvPr id="2" name="Title 1">
            <a:extLst>
              <a:ext uri="{FF2B5EF4-FFF2-40B4-BE49-F238E27FC236}">
                <a16:creationId xmlns:a16="http://schemas.microsoft.com/office/drawing/2014/main" id="{37BC8335-BAA1-4967-80AB-428C38910E04}"/>
              </a:ext>
            </a:extLst>
          </p:cNvPr>
          <p:cNvSpPr>
            <a:spLocks noGrp="1"/>
          </p:cNvSpPr>
          <p:nvPr>
            <p:ph type="title"/>
          </p:nvPr>
        </p:nvSpPr>
        <p:spPr/>
        <p:txBody>
          <a:bodyPr/>
          <a:lstStyle/>
          <a:p>
            <a:r>
              <a:rPr lang="en-US" dirty="0"/>
              <a:t>Packing </a:t>
            </a:r>
            <a:r>
              <a:rPr lang="en-US" dirty="0" err="1"/>
              <a:t>Scorables</a:t>
            </a:r>
            <a:endParaRPr lang="en-US" dirty="0"/>
          </a:p>
        </p:txBody>
      </p:sp>
      <p:sp>
        <p:nvSpPr>
          <p:cNvPr id="6" name="TextBox 5">
            <a:extLst>
              <a:ext uri="{FF2B5EF4-FFF2-40B4-BE49-F238E27FC236}">
                <a16:creationId xmlns:a16="http://schemas.microsoft.com/office/drawing/2014/main" id="{D87FED75-FCCA-DACF-6C1A-4373275C7FDE}"/>
              </a:ext>
            </a:extLst>
          </p:cNvPr>
          <p:cNvSpPr txBox="1"/>
          <p:nvPr/>
        </p:nvSpPr>
        <p:spPr>
          <a:xfrm>
            <a:off x="1020354" y="5828275"/>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t>Scorable Materials Return Checklist</a:t>
            </a:r>
            <a:r>
              <a:rPr lang="en-US" dirty="0"/>
              <a:t>: </a:t>
            </a:r>
            <a:r>
              <a:rPr lang="en-US" dirty="0">
                <a:hlinkClick r:id="rId4"/>
              </a:rPr>
              <a:t>http://www.cde.state.co.us/assessment/cmas_coalt_scorablereturns</a:t>
            </a:r>
            <a:r>
              <a:rPr lang="en-US" b="1" dirty="0"/>
              <a:t> </a:t>
            </a:r>
            <a:endParaRPr lang="en-US" dirty="0"/>
          </a:p>
        </p:txBody>
      </p:sp>
    </p:spTree>
    <p:extLst>
      <p:ext uri="{BB962C8B-B14F-4D97-AF65-F5344CB8AC3E}">
        <p14:creationId xmlns:p14="http://schemas.microsoft.com/office/powerpoint/2010/main" val="30209710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966D-46B6-4211-B741-2B261C237E86}"/>
              </a:ext>
            </a:extLst>
          </p:cNvPr>
          <p:cNvSpPr>
            <a:spLocks noGrp="1"/>
          </p:cNvSpPr>
          <p:nvPr>
            <p:ph type="title"/>
          </p:nvPr>
        </p:nvSpPr>
        <p:spPr/>
        <p:txBody>
          <a:bodyPr/>
          <a:lstStyle/>
          <a:p>
            <a:r>
              <a:rPr lang="en-US" dirty="0"/>
              <a:t>Packing </a:t>
            </a:r>
            <a:r>
              <a:rPr lang="en-US" dirty="0" err="1"/>
              <a:t>Nonscorables</a:t>
            </a:r>
            <a:endParaRPr lang="en-US" dirty="0"/>
          </a:p>
        </p:txBody>
      </p:sp>
      <p:sp>
        <p:nvSpPr>
          <p:cNvPr id="3" name="Content Placeholder 2">
            <a:extLst>
              <a:ext uri="{FF2B5EF4-FFF2-40B4-BE49-F238E27FC236}">
                <a16:creationId xmlns:a16="http://schemas.microsoft.com/office/drawing/2014/main" id="{54CEDED6-7A7F-4E59-AD25-1F8D9092991B}"/>
              </a:ext>
            </a:extLst>
          </p:cNvPr>
          <p:cNvSpPr>
            <a:spLocks noGrp="1"/>
          </p:cNvSpPr>
          <p:nvPr>
            <p:ph idx="1"/>
          </p:nvPr>
        </p:nvSpPr>
        <p:spPr>
          <a:xfrm>
            <a:off x="628650" y="848550"/>
            <a:ext cx="7886700" cy="5578468"/>
          </a:xfrm>
        </p:spPr>
        <p:txBody>
          <a:bodyPr>
            <a:normAutofit lnSpcReduction="10000"/>
          </a:bodyPr>
          <a:lstStyle/>
          <a:p>
            <a:pPr marL="0" indent="0">
              <a:buNone/>
              <a:defRPr/>
            </a:pPr>
            <a:r>
              <a:rPr lang="en-US" sz="2000" b="1" dirty="0">
                <a:solidFill>
                  <a:schemeClr val="bg1"/>
                </a:solidFill>
                <a:highlight>
                  <a:srgbClr val="207AC6"/>
                </a:highlight>
              </a:rPr>
              <a:t>Nonscorable</a:t>
            </a:r>
            <a:r>
              <a:rPr lang="en-US" sz="2000" b="1" dirty="0">
                <a:solidFill>
                  <a:sysClr val="windowText" lastClr="000000"/>
                </a:solidFill>
              </a:rPr>
              <a:t> materials</a:t>
            </a:r>
          </a:p>
          <a:p>
            <a:pPr marL="285750" indent="-285750">
              <a:spcAft>
                <a:spcPts val="1200"/>
              </a:spcAft>
              <a:defRPr/>
            </a:pPr>
            <a:r>
              <a:rPr lang="en-US" sz="2000" dirty="0">
                <a:solidFill>
                  <a:sysClr val="windowText" lastClr="000000"/>
                </a:solidFill>
              </a:rPr>
              <a:t>Organize by material type</a:t>
            </a:r>
          </a:p>
          <a:p>
            <a:pPr marL="742950" lvl="1" indent="-285750">
              <a:spcAft>
                <a:spcPts val="1200"/>
              </a:spcAft>
              <a:defRPr/>
            </a:pPr>
            <a:r>
              <a:rPr lang="en-US" sz="1800" dirty="0">
                <a:solidFill>
                  <a:sysClr val="windowText" lastClr="000000"/>
                </a:solidFill>
              </a:rPr>
              <a:t>Unused test books (e.g., absent students, parent excuse)</a:t>
            </a:r>
          </a:p>
          <a:p>
            <a:pPr marL="742950" lvl="1" indent="-285750">
              <a:spcAft>
                <a:spcPts val="1200"/>
              </a:spcAft>
              <a:defRPr/>
            </a:pPr>
            <a:r>
              <a:rPr lang="en-US" sz="1800" dirty="0">
                <a:solidFill>
                  <a:sysClr val="windowText" lastClr="000000"/>
                </a:solidFill>
              </a:rPr>
              <a:t>Used test books marked “Do Not Score” including:</a:t>
            </a:r>
          </a:p>
          <a:p>
            <a:pPr lvl="2">
              <a:spcAft>
                <a:spcPts val="1200"/>
              </a:spcAft>
              <a:defRPr/>
            </a:pPr>
            <a:r>
              <a:rPr lang="en-US" dirty="0">
                <a:solidFill>
                  <a:sysClr val="windowText" lastClr="000000"/>
                </a:solidFill>
              </a:rPr>
              <a:t>Large print test books (student responses transcribed into regular print (scorable) test book included in kit)</a:t>
            </a:r>
          </a:p>
          <a:p>
            <a:pPr lvl="2">
              <a:spcAft>
                <a:spcPts val="1200"/>
              </a:spcAft>
              <a:defRPr/>
            </a:pPr>
            <a:r>
              <a:rPr lang="en-US" dirty="0">
                <a:solidFill>
                  <a:sysClr val="windowText" lastClr="000000"/>
                </a:solidFill>
              </a:rPr>
              <a:t>Braille test books (student responses transcribed into regular print (scorable) test book included in kit)</a:t>
            </a:r>
          </a:p>
          <a:p>
            <a:pPr lvl="2">
              <a:spcAft>
                <a:spcPts val="1200"/>
              </a:spcAft>
              <a:defRPr/>
            </a:pPr>
            <a:r>
              <a:rPr lang="en-US" dirty="0">
                <a:solidFill>
                  <a:sysClr val="windowText" lastClr="000000"/>
                </a:solidFill>
              </a:rPr>
              <a:t>Other used test books that should not go through scoring (e.g., student withdrew </a:t>
            </a:r>
            <a:r>
              <a:rPr lang="en-US" i="1" dirty="0">
                <a:solidFill>
                  <a:sysClr val="windowText" lastClr="000000"/>
                </a:solidFill>
              </a:rPr>
              <a:t>after</a:t>
            </a:r>
            <a:r>
              <a:rPr lang="en-US" dirty="0">
                <a:solidFill>
                  <a:sysClr val="windowText" lastClr="000000"/>
                </a:solidFill>
              </a:rPr>
              <a:t> the student started testing)</a:t>
            </a:r>
          </a:p>
          <a:p>
            <a:pPr marL="742950" lvl="1" indent="-285750">
              <a:spcAft>
                <a:spcPts val="1200"/>
              </a:spcAft>
              <a:defRPr/>
            </a:pPr>
            <a:r>
              <a:rPr lang="en-US" sz="1800" dirty="0">
                <a:solidFill>
                  <a:sysClr val="windowText" lastClr="000000"/>
                </a:solidFill>
              </a:rPr>
              <a:t>Auditory/signed presentation scripts</a:t>
            </a:r>
          </a:p>
          <a:p>
            <a:pPr marL="742950" lvl="1" indent="-285750">
              <a:spcAft>
                <a:spcPts val="1200"/>
              </a:spcAft>
              <a:defRPr/>
            </a:pPr>
            <a:r>
              <a:rPr lang="en-US" sz="1800" dirty="0">
                <a:solidFill>
                  <a:sysClr val="windowText" lastClr="000000"/>
                </a:solidFill>
              </a:rPr>
              <a:t>CoAlt science materials, including unused CoAlt answer documents</a:t>
            </a:r>
          </a:p>
          <a:p>
            <a:pPr marL="742950" lvl="1" indent="-285750">
              <a:spcAft>
                <a:spcPts val="1200"/>
              </a:spcAft>
              <a:defRPr/>
            </a:pPr>
            <a:r>
              <a:rPr lang="en-US" sz="1800" b="1" dirty="0">
                <a:solidFill>
                  <a:sysClr val="windowText" lastClr="000000"/>
                </a:solidFill>
              </a:rPr>
              <a:t>Optional:</a:t>
            </a:r>
            <a:r>
              <a:rPr lang="en-US" sz="1800" dirty="0">
                <a:solidFill>
                  <a:sysClr val="windowText" lastClr="000000"/>
                </a:solidFill>
              </a:rPr>
              <a:t> </a:t>
            </a:r>
            <a:r>
              <a:rPr lang="en-US" sz="1800" u="sng" dirty="0">
                <a:solidFill>
                  <a:sysClr val="windowText" lastClr="000000"/>
                </a:solidFill>
              </a:rPr>
              <a:t>used</a:t>
            </a:r>
            <a:r>
              <a:rPr lang="en-US" sz="1800" dirty="0">
                <a:solidFill>
                  <a:sysClr val="windowText" lastClr="000000"/>
                </a:solidFill>
              </a:rPr>
              <a:t> scratch paper</a:t>
            </a:r>
          </a:p>
          <a:p>
            <a:r>
              <a:rPr lang="en-US" sz="2000" dirty="0"/>
              <a:t>Order of nonscorable materials in the box does not matter</a:t>
            </a:r>
          </a:p>
        </p:txBody>
      </p:sp>
      <p:sp>
        <p:nvSpPr>
          <p:cNvPr id="4" name="Slide Number Placeholder 3">
            <a:extLst>
              <a:ext uri="{FF2B5EF4-FFF2-40B4-BE49-F238E27FC236}">
                <a16:creationId xmlns:a16="http://schemas.microsoft.com/office/drawing/2014/main" id="{B7FBB319-AA38-4672-A312-61649247DE36}"/>
              </a:ext>
            </a:extLst>
          </p:cNvPr>
          <p:cNvSpPr>
            <a:spLocks noGrp="1"/>
          </p:cNvSpPr>
          <p:nvPr>
            <p:ph type="sldNum" sz="quarter" idx="12"/>
          </p:nvPr>
        </p:nvSpPr>
        <p:spPr/>
        <p:txBody>
          <a:bodyPr/>
          <a:lstStyle/>
          <a:p>
            <a:fld id="{C479D5F6-EDCB-402A-AC08-4943A1820E8F}" type="slidenum">
              <a:rPr lang="en-US" smtClean="0"/>
              <a:pPr/>
              <a:t>172</a:t>
            </a:fld>
            <a:endParaRPr lang="en-US" dirty="0"/>
          </a:p>
        </p:txBody>
      </p:sp>
    </p:spTree>
    <p:extLst>
      <p:ext uri="{BB962C8B-B14F-4D97-AF65-F5344CB8AC3E}">
        <p14:creationId xmlns:p14="http://schemas.microsoft.com/office/powerpoint/2010/main" val="24499386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Science, math, ELA, and CSLA materials are returned together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each </a:t>
            </a:r>
            <a:r>
              <a:rPr lang="en-US" sz="1800" dirty="0" err="1">
                <a:solidFill>
                  <a:sysClr val="windowText" lastClr="000000"/>
                </a:solidFill>
                <a:cs typeface="Arial" charset="0"/>
              </a:rPr>
              <a:t>scorable</a:t>
            </a:r>
            <a:r>
              <a:rPr lang="en-US" sz="1800" dirty="0">
                <a:solidFill>
                  <a:sysClr val="windowText" lastClr="000000"/>
                </a:solidFill>
                <a:cs typeface="Arial" charset="0"/>
              </a:rPr>
              <a:t> </a:t>
            </a:r>
            <a:r>
              <a:rPr lang="en-US" sz="1800" dirty="0">
                <a:solidFill>
                  <a:sysClr val="windowText" lastClr="000000"/>
                </a:solidFill>
              </a:rPr>
              <a:t>test book has</a:t>
            </a:r>
            <a:r>
              <a:rPr lang="en-US" sz="1800" dirty="0">
                <a:solidFill>
                  <a:sysClr val="windowText" lastClr="000000"/>
                </a:solidFill>
                <a:cs typeface="Arial" charset="0"/>
              </a:rPr>
              <a:t> a student ID label or hand-gridded student demographic data</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Do not mix </a:t>
            </a:r>
            <a:r>
              <a:rPr lang="en-US" sz="1800" b="1" dirty="0">
                <a:solidFill>
                  <a:prstClr val="black"/>
                </a:solidFill>
                <a:highlight>
                  <a:srgbClr val="FFD100"/>
                </a:highlight>
              </a:rPr>
              <a:t>scorable</a:t>
            </a:r>
            <a:r>
              <a:rPr lang="en-US" sz="1800" dirty="0">
                <a:solidFill>
                  <a:prstClr val="black"/>
                </a:solidFill>
                <a:highlight>
                  <a:srgbClr val="FFD100"/>
                </a:highlight>
              </a:rPr>
              <a:t> </a:t>
            </a:r>
            <a:r>
              <a:rPr lang="en-US" sz="1800" dirty="0">
                <a:solidFill>
                  <a:prstClr val="black"/>
                </a:solidFill>
              </a:rPr>
              <a:t>and </a:t>
            </a:r>
            <a:r>
              <a:rPr lang="en-US" sz="1800" b="1" dirty="0">
                <a:solidFill>
                  <a:schemeClr val="bg1"/>
                </a:solidFill>
                <a:highlight>
                  <a:srgbClr val="207AC6"/>
                </a:highlight>
              </a:rPr>
              <a:t>nonscorable</a:t>
            </a:r>
            <a:r>
              <a:rPr lang="en-US" sz="1800" dirty="0">
                <a:solidFill>
                  <a:prstClr val="black"/>
                </a:solidFill>
              </a:rPr>
              <a:t> materials in the same box</a:t>
            </a: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Use the </a:t>
            </a:r>
            <a:r>
              <a:rPr lang="en-US" sz="1800" i="1" dirty="0">
                <a:solidFill>
                  <a:prstClr val="black"/>
                </a:solidFill>
              </a:rPr>
              <a:t>Scorable Materials Return Checklist </a:t>
            </a:r>
            <a:r>
              <a:rPr lang="en-US" sz="1800" dirty="0">
                <a:solidFill>
                  <a:prstClr val="black"/>
                </a:solidFill>
              </a:rPr>
              <a:t>at </a:t>
            </a:r>
            <a:r>
              <a:rPr lang="en-US" sz="1800" dirty="0">
                <a:solidFill>
                  <a:prstClr val="black"/>
                </a:solidFill>
                <a:hlinkClick r:id="rId2"/>
              </a:rPr>
              <a:t>http://www.cde.state.co.us/assessment/training-cmas</a:t>
            </a:r>
            <a:r>
              <a:rPr lang="en-US" sz="1800" dirty="0">
                <a:solidFill>
                  <a:prstClr val="black"/>
                </a:solidFill>
              </a:rPr>
              <a:t> </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One school per box – </a:t>
            </a:r>
            <a:r>
              <a:rPr lang="en-US" sz="1800" b="1" dirty="0">
                <a:solidFill>
                  <a:prstClr val="black"/>
                </a:solidFill>
              </a:rPr>
              <a:t>do not combine materials from multiple schools in one box</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rPr>
              <a:t>Do not overfill boxes (pack under-filled boxes with crumpled paper)</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DAC receives materials from the SAC</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packing</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Verify presence of all secure materials (i.e., materials with barcodes/security numbers)</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173</a:t>
            </a:fld>
            <a:endParaRPr lang="en-US" dirty="0"/>
          </a:p>
        </p:txBody>
      </p:sp>
    </p:spTree>
    <p:extLst>
      <p:ext uri="{BB962C8B-B14F-4D97-AF65-F5344CB8AC3E}">
        <p14:creationId xmlns:p14="http://schemas.microsoft.com/office/powerpoint/2010/main" val="22057630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0C8C4-E82E-4843-84DB-BC8449ACAE26}"/>
              </a:ext>
            </a:extLst>
          </p:cNvPr>
          <p:cNvSpPr>
            <a:spLocks noGrp="1"/>
          </p:cNvSpPr>
          <p:nvPr>
            <p:ph type="title"/>
          </p:nvPr>
        </p:nvSpPr>
        <p:spPr/>
        <p:txBody>
          <a:bodyPr/>
          <a:lstStyle/>
          <a:p>
            <a:r>
              <a:rPr lang="en-US" dirty="0"/>
              <a:t>Packing Materials Checklist</a:t>
            </a:r>
          </a:p>
        </p:txBody>
      </p:sp>
      <p:sp>
        <p:nvSpPr>
          <p:cNvPr id="6" name="Content Placeholder 5">
            <a:extLst>
              <a:ext uri="{FF2B5EF4-FFF2-40B4-BE49-F238E27FC236}">
                <a16:creationId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a:solidFill>
                  <a:prstClr val="black"/>
                </a:solidFill>
              </a:rPr>
              <a:t>Use appropriate shipping labels</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rPr>
              <a:t>One return shipping label (</a:t>
            </a:r>
            <a:r>
              <a:rPr lang="en-US" sz="1800" b="1" dirty="0">
                <a:solidFill>
                  <a:sysClr val="windowText" lastClr="000000"/>
                </a:solidFill>
                <a:highlight>
                  <a:srgbClr val="FFD100"/>
                </a:highlight>
              </a:rPr>
              <a:t>orange </a:t>
            </a:r>
            <a:r>
              <a:rPr lang="en-US" sz="1800" b="1" dirty="0" err="1">
                <a:solidFill>
                  <a:sysClr val="windowText" lastClr="000000"/>
                </a:solidFill>
                <a:highlight>
                  <a:srgbClr val="FFD100"/>
                </a:highlight>
              </a:rPr>
              <a:t>scorable</a:t>
            </a:r>
            <a:r>
              <a:rPr lang="en-US" sz="1800" dirty="0">
                <a:solidFill>
                  <a:sysClr val="windowText" lastClr="000000"/>
                </a:solidFill>
              </a:rPr>
              <a:t> or </a:t>
            </a:r>
            <a:r>
              <a:rPr lang="en-US" sz="1800" b="1" dirty="0">
                <a:solidFill>
                  <a:schemeClr val="bg1"/>
                </a:solidFill>
                <a:highlight>
                  <a:srgbClr val="207AC6"/>
                </a:highlight>
              </a:rPr>
              <a:t>blue nonscorable</a:t>
            </a:r>
            <a:r>
              <a:rPr lang="en-US" sz="1800" dirty="0">
                <a:solidFill>
                  <a:sysClr val="windowText" lastClr="000000"/>
                </a:solidFill>
              </a:rPr>
              <a:t>) and one corresponding UPS label is placed on the top of each box</a:t>
            </a: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Once all materials are in boxes, indicate the sequence of boxes for each school (e.g., Box 1 of 3, Box 2 of 3, and Box 3 of 3) on each return label</a:t>
            </a: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Tape along arrows printed on box</a:t>
            </a: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a:p>
            <a:pPr marL="457200" lvl="1" indent="0">
              <a:lnSpc>
                <a:spcPct val="100000"/>
              </a:lnSpc>
              <a:spcBef>
                <a:spcPts val="0"/>
              </a:spcBef>
              <a:spcAft>
                <a:spcPts val="600"/>
              </a:spcAft>
              <a:buNone/>
              <a:defRPr/>
            </a:pPr>
            <a:endParaRPr lang="en-US" sz="1800" dirty="0">
              <a:solidFill>
                <a:sysClr val="windowText" lastClr="000000"/>
              </a:solidFill>
            </a:endParaRP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174</a:t>
            </a:fld>
            <a:endParaRPr lang="en-US" dirty="0"/>
          </a:p>
        </p:txBody>
      </p:sp>
      <p:pic>
        <p:nvPicPr>
          <p:cNvPr id="2" name="Picture 1"/>
          <p:cNvPicPr>
            <a:picLocks noChangeAspect="1"/>
          </p:cNvPicPr>
          <p:nvPr/>
        </p:nvPicPr>
        <p:blipFill rotWithShape="1">
          <a:blip r:embed="rId2"/>
          <a:srcRect l="4304" r="9270"/>
          <a:stretch/>
        </p:blipFill>
        <p:spPr>
          <a:xfrm>
            <a:off x="1050231" y="3185076"/>
            <a:ext cx="2230452" cy="2280216"/>
          </a:xfrm>
          <a:prstGeom prst="rect">
            <a:avLst/>
          </a:prstGeom>
          <a:ln>
            <a:no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4572000" y="3185076"/>
            <a:ext cx="3030622" cy="3253564"/>
          </a:xfrm>
          <a:prstGeom prst="rect">
            <a:avLst/>
          </a:prstGeom>
          <a:ln>
            <a:noFill/>
          </a:ln>
          <a:effectLst>
            <a:outerShdw blurRad="50800" dist="38100" dir="2700000" algn="tl" rotWithShape="0">
              <a:prstClr val="black">
                <a:alpha val="40000"/>
              </a:prstClr>
            </a:outerShdw>
          </a:effectLst>
        </p:spPr>
      </p:pic>
      <p:sp>
        <p:nvSpPr>
          <p:cNvPr id="8" name="Left Arrow 7"/>
          <p:cNvSpPr/>
          <p:nvPr/>
        </p:nvSpPr>
        <p:spPr>
          <a:xfrm>
            <a:off x="7379461" y="3444967"/>
            <a:ext cx="1557470" cy="880217"/>
          </a:xfrm>
          <a:prstGeom prst="lef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UPS label</a:t>
            </a:r>
          </a:p>
        </p:txBody>
      </p:sp>
      <p:sp>
        <p:nvSpPr>
          <p:cNvPr id="11" name="Right Arrow 10"/>
          <p:cNvSpPr/>
          <p:nvPr/>
        </p:nvSpPr>
        <p:spPr>
          <a:xfrm>
            <a:off x="2677977" y="4051976"/>
            <a:ext cx="2048680" cy="948583"/>
          </a:xfrm>
          <a:prstGeom prst="righ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Reverse box flaps</a:t>
            </a:r>
          </a:p>
        </p:txBody>
      </p:sp>
      <p:sp>
        <p:nvSpPr>
          <p:cNvPr id="14" name="Left Arrow 13"/>
          <p:cNvSpPr/>
          <p:nvPr/>
        </p:nvSpPr>
        <p:spPr>
          <a:xfrm>
            <a:off x="7379461" y="5217582"/>
            <a:ext cx="1557470" cy="880217"/>
          </a:xfrm>
          <a:prstGeom prst="leftArrow">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Apply orange/blue label</a:t>
            </a:r>
          </a:p>
        </p:txBody>
      </p:sp>
      <p:sp>
        <p:nvSpPr>
          <p:cNvPr id="7" name="TextBox 6"/>
          <p:cNvSpPr txBox="1"/>
          <p:nvPr/>
        </p:nvSpPr>
        <p:spPr>
          <a:xfrm>
            <a:off x="1124699" y="2672097"/>
            <a:ext cx="2081513" cy="369332"/>
          </a:xfrm>
          <a:prstGeom prst="rect">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Inbound to district</a:t>
            </a:r>
          </a:p>
        </p:txBody>
      </p:sp>
      <p:sp>
        <p:nvSpPr>
          <p:cNvPr id="12" name="TextBox 11"/>
          <p:cNvSpPr txBox="1"/>
          <p:nvPr/>
        </p:nvSpPr>
        <p:spPr>
          <a:xfrm>
            <a:off x="4912489" y="2672097"/>
            <a:ext cx="2349643" cy="369332"/>
          </a:xfrm>
          <a:prstGeom prst="rect">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t>Outbound from district</a:t>
            </a:r>
          </a:p>
        </p:txBody>
      </p:sp>
    </p:spTree>
    <p:extLst>
      <p:ext uri="{BB962C8B-B14F-4D97-AF65-F5344CB8AC3E}">
        <p14:creationId xmlns:p14="http://schemas.microsoft.com/office/powerpoint/2010/main" val="33709329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318F-B7E7-4E15-9392-56EC9999E9F6}"/>
              </a:ext>
            </a:extLst>
          </p:cNvPr>
          <p:cNvSpPr>
            <a:spLocks noGrp="1"/>
          </p:cNvSpPr>
          <p:nvPr>
            <p:ph type="title"/>
          </p:nvPr>
        </p:nvSpPr>
        <p:spPr/>
        <p:txBody>
          <a:bodyPr/>
          <a:lstStyle/>
          <a:p>
            <a:r>
              <a:rPr lang="en-US" dirty="0"/>
              <a:t>Arrange for Pickup</a:t>
            </a:r>
          </a:p>
        </p:txBody>
      </p:sp>
      <p:sp>
        <p:nvSpPr>
          <p:cNvPr id="3" name="Content Placeholder 2">
            <a:extLst>
              <a:ext uri="{FF2B5EF4-FFF2-40B4-BE49-F238E27FC236}">
                <a16:creationId xmlns:a16="http://schemas.microsoft.com/office/drawing/2014/main" id="{03770DD3-C8EA-424D-B74C-3F4F4C1B58D9}"/>
              </a:ext>
            </a:extLst>
          </p:cNvPr>
          <p:cNvSpPr>
            <a:spLocks noGrp="1"/>
          </p:cNvSpPr>
          <p:nvPr>
            <p:ph idx="1"/>
          </p:nvPr>
        </p:nvSpPr>
        <p:spPr>
          <a:solidFill>
            <a:schemeClr val="bg1"/>
          </a:solidFill>
        </p:spPr>
        <p:txBody>
          <a:bodyPr>
            <a:normAutofit fontScale="92500" lnSpcReduction="10000"/>
          </a:bodyPr>
          <a:lstStyle/>
          <a:p>
            <a:pPr marL="285750" lvl="2" indent="-285750" eaLnBrk="0" fontAlgn="base" hangingPunct="0">
              <a:spcBef>
                <a:spcPts val="0"/>
              </a:spcBef>
              <a:spcAft>
                <a:spcPct val="0"/>
              </a:spcAft>
              <a:buSzPct val="100000"/>
              <a:defRPr/>
            </a:pPr>
            <a:r>
              <a:rPr lang="en-US" sz="1900" b="1" dirty="0">
                <a:solidFill>
                  <a:sysClr val="windowText" lastClr="000000"/>
                </a:solidFill>
                <a:highlight>
                  <a:srgbClr val="FFD100"/>
                </a:highlight>
                <a:cs typeface="Arial" charset="0"/>
              </a:rPr>
              <a:t>Scorable</a:t>
            </a:r>
            <a:r>
              <a:rPr lang="en-US" sz="1900" b="1" dirty="0">
                <a:solidFill>
                  <a:sysClr val="windowText" lastClr="000000"/>
                </a:solidFill>
                <a:cs typeface="Arial" charset="0"/>
              </a:rPr>
              <a:t> materials must be picked up by May 1, 2024*</a:t>
            </a:r>
          </a:p>
          <a:p>
            <a:pPr marL="285750" lvl="2" indent="-285750" eaLnBrk="0" fontAlgn="base" hangingPunct="0">
              <a:spcBef>
                <a:spcPts val="0"/>
              </a:spcBef>
              <a:spcAft>
                <a:spcPct val="0"/>
              </a:spcAft>
              <a:buSzPct val="100000"/>
              <a:defRPr/>
            </a:pPr>
            <a:endParaRPr lang="en-US" sz="1900" b="1" dirty="0">
              <a:solidFill>
                <a:sysClr val="windowText" lastClr="000000"/>
              </a:solidFill>
              <a:cs typeface="Arial" charset="0"/>
            </a:endParaRPr>
          </a:p>
          <a:p>
            <a:pPr marL="285750" lvl="2" indent="-285750" eaLnBrk="0" fontAlgn="base" hangingPunct="0">
              <a:spcBef>
                <a:spcPts val="0"/>
              </a:spcBef>
              <a:spcAft>
                <a:spcPct val="0"/>
              </a:spcAft>
              <a:buClr>
                <a:schemeClr val="tx1"/>
              </a:buClr>
              <a:buSzPct val="100000"/>
              <a:defRPr/>
            </a:pPr>
            <a:r>
              <a:rPr lang="en-US" sz="1900" b="1" dirty="0">
                <a:solidFill>
                  <a:schemeClr val="bg1"/>
                </a:solidFill>
                <a:highlight>
                  <a:srgbClr val="207AC6"/>
                </a:highlight>
              </a:rPr>
              <a:t>Nonscorable</a:t>
            </a:r>
            <a:r>
              <a:rPr lang="en-US" sz="1900" b="1" dirty="0">
                <a:solidFill>
                  <a:schemeClr val="bg1"/>
                </a:solidFill>
              </a:rPr>
              <a:t> </a:t>
            </a:r>
            <a:r>
              <a:rPr lang="en-US" sz="1900" dirty="0">
                <a:solidFill>
                  <a:sysClr val="windowText" lastClr="000000"/>
                </a:solidFill>
                <a:cs typeface="Arial" charset="0"/>
              </a:rPr>
              <a:t>materials must be picked up by May 3, 2024</a:t>
            </a:r>
          </a:p>
          <a:p>
            <a:pPr marL="514350" lvl="2" indent="-514350" eaLnBrk="0" fontAlgn="base" hangingPunct="0">
              <a:spcBef>
                <a:spcPts val="0"/>
              </a:spcBef>
              <a:spcAft>
                <a:spcPct val="0"/>
              </a:spcAft>
              <a:buSzPct val="100000"/>
              <a:defRPr/>
            </a:pPr>
            <a:endParaRPr lang="en-US" sz="1900" dirty="0">
              <a:solidFill>
                <a:sysClr val="windowText" lastClr="000000"/>
              </a:solidFill>
              <a:cs typeface="Arial" charset="0"/>
            </a:endParaRPr>
          </a:p>
          <a:p>
            <a:pPr marL="284163" lvl="2" indent="-284163" eaLnBrk="0" fontAlgn="base" hangingPunct="0">
              <a:spcBef>
                <a:spcPts val="0"/>
              </a:spcBef>
              <a:spcAft>
                <a:spcPct val="0"/>
              </a:spcAft>
              <a:buSzPct val="100000"/>
              <a:defRPr/>
            </a:pPr>
            <a:r>
              <a:rPr lang="en-US" sz="1900" dirty="0">
                <a:solidFill>
                  <a:sysClr val="windowText" lastClr="000000"/>
                </a:solidFill>
                <a:cs typeface="Arial" charset="0"/>
              </a:rPr>
              <a:t>Contact UPS</a:t>
            </a:r>
            <a:r>
              <a:rPr lang="en-US" sz="1900" dirty="0">
                <a:solidFill>
                  <a:sysClr val="windowText" lastClr="000000"/>
                </a:solidFill>
              </a:rPr>
              <a:t> at </a:t>
            </a:r>
            <a:r>
              <a:rPr lang="en-US" sz="1900" b="1" dirty="0">
                <a:solidFill>
                  <a:sysClr val="windowText" lastClr="000000"/>
                </a:solidFill>
              </a:rPr>
              <a:t>800-823-7459</a:t>
            </a:r>
            <a:r>
              <a:rPr lang="en-US" sz="1900" dirty="0">
                <a:solidFill>
                  <a:sysClr val="windowText" lastClr="000000"/>
                </a:solidFill>
                <a:cs typeface="Arial" charset="0"/>
              </a:rPr>
              <a:t> to schedule pickup:</a:t>
            </a:r>
          </a:p>
          <a:p>
            <a:pPr marL="514350" lvl="2" indent="-514350" eaLnBrk="0" fontAlgn="base" hangingPunct="0">
              <a:spcBef>
                <a:spcPts val="0"/>
              </a:spcBef>
              <a:spcAft>
                <a:spcPct val="0"/>
              </a:spcAft>
              <a:buClr>
                <a:srgbClr val="8F23B3"/>
              </a:buClr>
              <a:buSzPct val="100000"/>
              <a:buNone/>
              <a:defRPr/>
            </a:pPr>
            <a:endParaRPr lang="en-US" sz="1900" dirty="0">
              <a:solidFill>
                <a:sysClr val="windowText" lastClr="000000"/>
              </a:solidFill>
              <a:cs typeface="Arial" charset="0"/>
            </a:endParaRPr>
          </a:p>
          <a:p>
            <a:pPr marL="914400" indent="-344488">
              <a:spcBef>
                <a:spcPts val="600"/>
              </a:spcBef>
              <a:spcAft>
                <a:spcPts val="600"/>
              </a:spcAft>
              <a:buFont typeface="Wingdings" pitchFamily="2" charset="2"/>
              <a:buChar char="q"/>
              <a:defRPr/>
            </a:pPr>
            <a:r>
              <a:rPr lang="en-US" sz="1900" b="1" dirty="0">
                <a:solidFill>
                  <a:sysClr val="windowText" lastClr="000000"/>
                </a:solidFill>
              </a:rPr>
              <a:t>Pickups must be scheduled at least 24 hours in advance</a:t>
            </a:r>
            <a:endParaRPr lang="en-US" sz="1900" dirty="0">
              <a:solidFill>
                <a:sysClr val="windowText" lastClr="000000"/>
              </a:solidFill>
            </a:endParaRPr>
          </a:p>
          <a:p>
            <a:pPr marL="914400" indent="-344488">
              <a:spcBef>
                <a:spcPts val="600"/>
              </a:spcBef>
              <a:spcAft>
                <a:spcPts val="600"/>
              </a:spcAft>
              <a:buFont typeface="Wingdings" pitchFamily="2" charset="2"/>
              <a:buChar char="q"/>
              <a:defRPr/>
            </a:pPr>
            <a:r>
              <a:rPr lang="en-US" sz="1900" dirty="0">
                <a:solidFill>
                  <a:sysClr val="windowText" lastClr="000000"/>
                </a:solidFill>
              </a:rPr>
              <a:t>UPS customer service is available 24/7 - tell UPS you are calling about a pickup request for Pearson and will be using their “Return Service”</a:t>
            </a:r>
          </a:p>
          <a:p>
            <a:pPr marL="914400" indent="-344488">
              <a:spcBef>
                <a:spcPts val="600"/>
              </a:spcBef>
              <a:spcAft>
                <a:spcPts val="600"/>
              </a:spcAft>
              <a:buFont typeface="Wingdings" pitchFamily="2" charset="2"/>
              <a:buChar char="q"/>
              <a:defRPr/>
            </a:pPr>
            <a:r>
              <a:rPr lang="en-US" sz="1900" dirty="0">
                <a:solidFill>
                  <a:sysClr val="windowText" lastClr="000000"/>
                </a:solidFill>
              </a:rPr>
              <a:t>Once pickup is confirmed, you will get a confirmation number from UPS that can be referenced if questions or changes arise</a:t>
            </a:r>
          </a:p>
          <a:p>
            <a:pPr marL="282575" indent="-282575">
              <a:lnSpc>
                <a:spcPct val="100000"/>
              </a:lnSpc>
              <a:defRPr/>
            </a:pPr>
            <a:r>
              <a:rPr lang="en-US" sz="1900" b="1" dirty="0">
                <a:solidFill>
                  <a:sysClr val="windowText" lastClr="000000"/>
                </a:solidFill>
                <a:cs typeface="Arial" charset="0"/>
              </a:rPr>
              <a:t>Reminder</a:t>
            </a:r>
            <a:r>
              <a:rPr lang="en-US" sz="1900" dirty="0">
                <a:solidFill>
                  <a:sysClr val="windowText" lastClr="000000"/>
                </a:solidFill>
                <a:cs typeface="Arial" charset="0"/>
              </a:rPr>
              <a:t>: Verify labels are received in the initial shipment</a:t>
            </a:r>
          </a:p>
          <a:p>
            <a:pPr lvl="1">
              <a:lnSpc>
                <a:spcPct val="100000"/>
              </a:lnSpc>
              <a:defRPr/>
            </a:pPr>
            <a:r>
              <a:rPr lang="en-US" sz="1900" dirty="0">
                <a:solidFill>
                  <a:prstClr val="black"/>
                </a:solidFill>
              </a:rPr>
              <a:t>Included in DAC and SAC kits</a:t>
            </a:r>
          </a:p>
          <a:p>
            <a:pPr lvl="1">
              <a:lnSpc>
                <a:spcPct val="100000"/>
              </a:lnSpc>
              <a:defRPr/>
            </a:pPr>
            <a:r>
              <a:rPr lang="en-US" sz="1900" dirty="0">
                <a:solidFill>
                  <a:sysClr val="windowText" lastClr="000000"/>
                </a:solidFill>
              </a:rPr>
              <a:t>Additional orders for return materials </a:t>
            </a:r>
            <a:r>
              <a:rPr lang="en-US" sz="1900" b="1" dirty="0">
                <a:solidFill>
                  <a:sysClr val="windowText" lastClr="000000"/>
                </a:solidFill>
              </a:rPr>
              <a:t>are not </a:t>
            </a:r>
            <a:r>
              <a:rPr lang="en-US" sz="1900" dirty="0">
                <a:solidFill>
                  <a:sysClr val="windowText" lastClr="000000"/>
                </a:solidFill>
              </a:rPr>
              <a:t>overnighted</a:t>
            </a:r>
          </a:p>
          <a:p>
            <a:pPr marL="297180">
              <a:spcBef>
                <a:spcPts val="600"/>
              </a:spcBef>
              <a:spcAft>
                <a:spcPts val="600"/>
              </a:spcAft>
              <a:defRPr/>
            </a:pPr>
            <a:endParaRPr lang="en-US" sz="1900" dirty="0">
              <a:solidFill>
                <a:sysClr val="windowText" lastClr="000000"/>
              </a:solidFill>
            </a:endParaRPr>
          </a:p>
          <a:p>
            <a:pPr marL="0" indent="0">
              <a:spcBef>
                <a:spcPts val="600"/>
              </a:spcBef>
              <a:spcAft>
                <a:spcPts val="600"/>
              </a:spcAft>
              <a:buNone/>
              <a:defRPr/>
            </a:pPr>
            <a:r>
              <a:rPr lang="en-US" sz="1900" dirty="0">
                <a:solidFill>
                  <a:sysClr val="windowText" lastClr="000000"/>
                </a:solidFill>
              </a:rPr>
              <a:t>*If </a:t>
            </a:r>
            <a:r>
              <a:rPr lang="en-US" sz="1900" dirty="0">
                <a:solidFill>
                  <a:sysClr val="windowText" lastClr="000000"/>
                </a:solidFill>
                <a:highlight>
                  <a:srgbClr val="FFD100"/>
                </a:highlight>
              </a:rPr>
              <a:t>scorable</a:t>
            </a:r>
            <a:r>
              <a:rPr lang="en-US" sz="1900" dirty="0">
                <a:solidFill>
                  <a:sysClr val="windowText" lastClr="000000"/>
                </a:solidFill>
              </a:rPr>
              <a:t> materials are </a:t>
            </a:r>
            <a:r>
              <a:rPr lang="en-US" sz="1900" b="1" dirty="0">
                <a:solidFill>
                  <a:sysClr val="windowText" lastClr="000000"/>
                </a:solidFill>
              </a:rPr>
              <a:t>not</a:t>
            </a:r>
            <a:r>
              <a:rPr lang="en-US" sz="1900" dirty="0">
                <a:solidFill>
                  <a:sysClr val="windowText" lastClr="000000"/>
                </a:solidFill>
              </a:rPr>
              <a:t> picked up by May 1, 2024 </a:t>
            </a:r>
            <a:r>
              <a:rPr lang="en-US" sz="1900" i="1" dirty="0">
                <a:solidFill>
                  <a:sysClr val="windowText" lastClr="000000"/>
                </a:solidFill>
              </a:rPr>
              <a:t>there is no guarantee </a:t>
            </a:r>
            <a:r>
              <a:rPr lang="en-US" sz="1900" dirty="0">
                <a:solidFill>
                  <a:sysClr val="windowText" lastClr="000000"/>
                </a:solidFill>
              </a:rPr>
              <a:t>that records for these PBT students </a:t>
            </a:r>
            <a:r>
              <a:rPr lang="en-US" sz="1900" b="1" dirty="0">
                <a:solidFill>
                  <a:sysClr val="windowText" lastClr="000000"/>
                </a:solidFill>
              </a:rPr>
              <a:t>will be included in SBD or scored</a:t>
            </a:r>
            <a:r>
              <a:rPr lang="en-US" sz="1900" dirty="0">
                <a:solidFill>
                  <a:sysClr val="windowText" lastClr="000000"/>
                </a:solidFill>
              </a:rPr>
              <a:t>.</a:t>
            </a:r>
            <a:endParaRPr lang="en-US" sz="2000" dirty="0">
              <a:solidFill>
                <a:sysClr val="windowText" lastClr="000000"/>
              </a:solidFill>
            </a:endParaRPr>
          </a:p>
        </p:txBody>
      </p:sp>
      <p:sp>
        <p:nvSpPr>
          <p:cNvPr id="4" name="Slide Number Placeholder 3">
            <a:extLst>
              <a:ext uri="{FF2B5EF4-FFF2-40B4-BE49-F238E27FC236}">
                <a16:creationId xmlns:a16="http://schemas.microsoft.com/office/drawing/2014/main" id="{8AE6A1BF-FB75-4CF3-BBAC-19902FDC31AC}"/>
              </a:ext>
            </a:extLst>
          </p:cNvPr>
          <p:cNvSpPr>
            <a:spLocks noGrp="1"/>
          </p:cNvSpPr>
          <p:nvPr>
            <p:ph type="sldNum" sz="quarter" idx="12"/>
          </p:nvPr>
        </p:nvSpPr>
        <p:spPr/>
        <p:txBody>
          <a:bodyPr/>
          <a:lstStyle/>
          <a:p>
            <a:fld id="{C479D5F6-EDCB-402A-AC08-4943A1820E8F}" type="slidenum">
              <a:rPr lang="en-US" smtClean="0"/>
              <a:pPr/>
              <a:t>175</a:t>
            </a:fld>
            <a:endParaRPr lang="en-US" dirty="0"/>
          </a:p>
        </p:txBody>
      </p:sp>
    </p:spTree>
    <p:extLst>
      <p:ext uri="{BB962C8B-B14F-4D97-AF65-F5344CB8AC3E}">
        <p14:creationId xmlns:p14="http://schemas.microsoft.com/office/powerpoint/2010/main" val="21947201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23D6-C707-4DAB-8099-10099305D592}"/>
              </a:ext>
            </a:extLst>
          </p:cNvPr>
          <p:cNvSpPr>
            <a:spLocks noGrp="1"/>
          </p:cNvSpPr>
          <p:nvPr>
            <p:ph type="title"/>
          </p:nvPr>
        </p:nvSpPr>
        <p:spPr/>
        <p:txBody>
          <a:bodyPr/>
          <a:lstStyle/>
          <a:p>
            <a:r>
              <a:rPr lang="en-US" dirty="0"/>
              <a:t>Tasks to Complete After Testing</a:t>
            </a:r>
          </a:p>
        </p:txBody>
      </p:sp>
      <p:sp>
        <p:nvSpPr>
          <p:cNvPr id="3" name="Content Placeholder 2">
            <a:extLst>
              <a:ext uri="{FF2B5EF4-FFF2-40B4-BE49-F238E27FC236}">
                <a16:creationId xmlns:a16="http://schemas.microsoft.com/office/drawing/2014/main" id="{D82BB6BA-42FC-40F1-A09E-36E2E503421B}"/>
              </a:ext>
            </a:extLst>
          </p:cNvPr>
          <p:cNvSpPr>
            <a:spLocks noGrp="1"/>
          </p:cNvSpPr>
          <p:nvPr>
            <p:ph idx="1"/>
          </p:nvPr>
        </p:nvSpPr>
        <p:spPr>
          <a:xfrm>
            <a:off x="628650" y="848549"/>
            <a:ext cx="7886700" cy="5842689"/>
          </a:xfrm>
        </p:spPr>
        <p:txBody>
          <a:bodyPr>
            <a:noAutofit/>
          </a:bodyPr>
          <a:lstStyle/>
          <a:p>
            <a:pPr marL="0" indent="0">
              <a:lnSpc>
                <a:spcPct val="100000"/>
              </a:lnSpc>
              <a:spcBef>
                <a:spcPts val="200"/>
              </a:spcBef>
              <a:spcAft>
                <a:spcPts val="200"/>
              </a:spcAft>
              <a:buClr>
                <a:srgbClr val="8F23B3"/>
              </a:buClr>
              <a:buSzPct val="100000"/>
              <a:buNone/>
              <a:defRPr/>
            </a:pPr>
            <a:r>
              <a:rPr lang="en-US" sz="1800" b="1" dirty="0">
                <a:solidFill>
                  <a:sysClr val="windowText" lastClr="000000"/>
                </a:solidFill>
              </a:rPr>
              <a:t>After returning materials:</a:t>
            </a:r>
          </a:p>
          <a:p>
            <a:pPr marL="344488" indent="-344488">
              <a:lnSpc>
                <a:spcPct val="100000"/>
              </a:lnSpc>
              <a:spcAft>
                <a:spcPts val="600"/>
              </a:spcAft>
              <a:buSzPct val="100000"/>
              <a:buFont typeface="Wingdings" panose="05000000000000000000" pitchFamily="2" charset="2"/>
              <a:buChar char="q"/>
              <a:defRPr/>
            </a:pPr>
            <a:r>
              <a:rPr lang="en-US" sz="1800" dirty="0"/>
              <a:t>Resolve critical warning/alerts, including PBT Rejected Student Tests, in </a:t>
            </a:r>
            <a:r>
              <a:rPr lang="en-US" sz="1800" dirty="0" err="1"/>
              <a:t>PAnext</a:t>
            </a:r>
            <a:endParaRPr lang="en-US" sz="1800" dirty="0"/>
          </a:p>
          <a:p>
            <a:pPr marL="344488" indent="-344488">
              <a:lnSpc>
                <a:spcPct val="100000"/>
              </a:lnSpc>
              <a:spcAft>
                <a:spcPts val="600"/>
              </a:spcAft>
              <a:buSzPct val="100000"/>
              <a:buFont typeface="Wingdings" panose="05000000000000000000" pitchFamily="2" charset="2"/>
              <a:buChar char="q"/>
              <a:defRPr/>
            </a:pPr>
            <a:r>
              <a:rPr lang="en-US" sz="1800" dirty="0"/>
              <a:t>Confirm all testing irregularities and security breaches were reported and posted on Syncplicity by </a:t>
            </a:r>
            <a:r>
              <a:rPr lang="en-US" sz="1800" b="1" dirty="0">
                <a:solidFill>
                  <a:schemeClr val="accent5"/>
                </a:solidFill>
              </a:rPr>
              <a:t>May 3, 2024</a:t>
            </a:r>
          </a:p>
          <a:p>
            <a:pPr marL="801688" lvl="1" indent="-344488">
              <a:lnSpc>
                <a:spcPct val="100000"/>
              </a:lnSpc>
              <a:spcAft>
                <a:spcPts val="600"/>
              </a:spcAft>
              <a:buSzPct val="100000"/>
              <a:buFont typeface="Wingdings" panose="05000000000000000000" pitchFamily="2" charset="2"/>
              <a:buChar char="q"/>
              <a:defRPr/>
            </a:pPr>
            <a:r>
              <a:rPr lang="en-US" sz="1800" i="1" dirty="0">
                <a:solidFill>
                  <a:sysClr val="windowText" lastClr="000000"/>
                </a:solidFill>
              </a:rPr>
              <a:t>Testing Irregularity or Security Breach Form - </a:t>
            </a:r>
            <a:r>
              <a:rPr lang="en-US" sz="1800" dirty="0">
                <a:solidFill>
                  <a:sysClr val="windowText" lastClr="000000"/>
                </a:solidFill>
                <a:hlinkClick r:id="rId2"/>
              </a:rPr>
              <a:t>http://www.cde.state.co.us/assessment/cmas_coalt_tir_security</a:t>
            </a:r>
            <a:r>
              <a:rPr lang="en-US" sz="1800" dirty="0">
                <a:solidFill>
                  <a:sysClr val="windowText" lastClr="000000"/>
                </a:solidFill>
              </a:rPr>
              <a:t> </a:t>
            </a:r>
          </a:p>
          <a:p>
            <a:pPr marL="801688" lvl="1" indent="-344488">
              <a:lnSpc>
                <a:spcPct val="100000"/>
              </a:lnSpc>
              <a:spcAft>
                <a:spcPts val="600"/>
              </a:spcAft>
              <a:buSzPct val="100000"/>
              <a:buFont typeface="Wingdings" panose="05000000000000000000" pitchFamily="2" charset="2"/>
              <a:buChar char="q"/>
              <a:defRPr/>
            </a:pPr>
            <a:r>
              <a:rPr lang="en-US" sz="1800" dirty="0">
                <a:solidFill>
                  <a:sysClr val="windowText" lastClr="000000"/>
                </a:solidFill>
              </a:rPr>
              <a:t>Corresponding TIR spreadsheet - </a:t>
            </a:r>
            <a:r>
              <a:rPr lang="en-US" sz="1800" dirty="0">
                <a:solidFill>
                  <a:sysClr val="windowText" lastClr="000000"/>
                </a:solidFill>
                <a:hlinkClick r:id="rId3"/>
              </a:rPr>
              <a:t>http://www.cde.state.co.us/assessment/cmas_coalt_tir_trckngsprdsht</a:t>
            </a:r>
            <a:r>
              <a:rPr lang="en-US" sz="1800" dirty="0">
                <a:solidFill>
                  <a:sysClr val="windowText" lastClr="000000"/>
                </a:solidFill>
              </a:rPr>
              <a:t> </a:t>
            </a:r>
            <a:endParaRPr lang="en-US" sz="1800" i="1" dirty="0">
              <a:solidFill>
                <a:sysClr val="windowText" lastClr="000000"/>
              </a:solidFill>
            </a:endParaRPr>
          </a:p>
          <a:p>
            <a:pPr marL="344488" indent="-344488">
              <a:lnSpc>
                <a:spcPct val="100000"/>
              </a:lnSpc>
              <a:spcAft>
                <a:spcPts val="600"/>
              </a:spcAft>
              <a:buSzPct val="100000"/>
              <a:buFont typeface="Wingdings" panose="05000000000000000000" pitchFamily="2" charset="2"/>
              <a:buChar char="q"/>
              <a:defRPr/>
            </a:pPr>
            <a:r>
              <a:rPr lang="en-US" sz="1800" dirty="0"/>
              <a:t>Complete post-testing forms, as applicable:</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Scratch Paper Verification - </a:t>
            </a:r>
            <a:r>
              <a:rPr lang="en-US" sz="1800" dirty="0">
                <a:solidFill>
                  <a:sysClr val="windowText" lastClr="000000"/>
                </a:solidFill>
                <a:hlinkClick r:id="rId4"/>
              </a:rPr>
              <a:t>http://www.cde.state.co.us/assessment/cmas_scratchpaperverification</a:t>
            </a:r>
            <a:r>
              <a:rPr lang="en-US" sz="1800" dirty="0">
                <a:solidFill>
                  <a:sysClr val="windowText" lastClr="000000"/>
                </a:solidFill>
              </a:rPr>
              <a:t> </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Secure Data Removal Verification (Appendix G)</a:t>
            </a:r>
          </a:p>
          <a:p>
            <a:pPr marL="803275" lvl="1" indent="-346075">
              <a:lnSpc>
                <a:spcPct val="100000"/>
              </a:lnSpc>
              <a:spcBef>
                <a:spcPts val="0"/>
              </a:spcBef>
              <a:spcAft>
                <a:spcPts val="600"/>
              </a:spcAft>
              <a:buSzPct val="100000"/>
              <a:buFont typeface="Wingdings" panose="05000000000000000000" pitchFamily="2" charset="2"/>
              <a:buChar char="q"/>
              <a:defRPr/>
            </a:pPr>
            <a:r>
              <a:rPr lang="en-US" sz="1800" i="1" dirty="0">
                <a:solidFill>
                  <a:sysClr val="windowText" lastClr="000000"/>
                </a:solidFill>
              </a:rPr>
              <a:t>Post-test Compliance Form </a:t>
            </a:r>
            <a:r>
              <a:rPr lang="en-US" sz="1800" dirty="0">
                <a:solidFill>
                  <a:sysClr val="windowText" lastClr="000000"/>
                </a:solidFill>
              </a:rPr>
              <a:t>for all CMAS and CoAlt content areas - </a:t>
            </a:r>
            <a:r>
              <a:rPr lang="en-US" sz="1800" dirty="0">
                <a:solidFill>
                  <a:sysClr val="windowText" lastClr="000000"/>
                </a:solidFill>
                <a:hlinkClick r:id="rId5"/>
              </a:rPr>
              <a:t>https://na3.docusign.net/Member/PowerFormSigning.aspx?PowerFormId=409225c4-78cf-43c3-a95b-03d1323139b3&amp;env=na3&amp;acct=817055f0-3029-4189-9800-b6196aa6512b&amp;v=2</a:t>
            </a:r>
            <a:r>
              <a:rPr lang="en-US" sz="1800" dirty="0">
                <a:solidFill>
                  <a:sysClr val="windowText" lastClr="000000"/>
                </a:solidFill>
              </a:rPr>
              <a:t> </a:t>
            </a:r>
          </a:p>
          <a:p>
            <a:pPr marL="344488" indent="-344488">
              <a:lnSpc>
                <a:spcPct val="100000"/>
              </a:lnSpc>
              <a:spcAft>
                <a:spcPts val="600"/>
              </a:spcAft>
              <a:buSzPct val="100000"/>
              <a:buFont typeface="Wingdings" panose="05000000000000000000" pitchFamily="2" charset="2"/>
              <a:buChar char="q"/>
              <a:defRPr/>
            </a:pPr>
            <a:r>
              <a:rPr lang="en-US" sz="1800" dirty="0"/>
              <a:t>Keep records for three years</a:t>
            </a:r>
          </a:p>
        </p:txBody>
      </p:sp>
      <p:sp>
        <p:nvSpPr>
          <p:cNvPr id="4" name="Slide Number Placeholder 3">
            <a:extLst>
              <a:ext uri="{FF2B5EF4-FFF2-40B4-BE49-F238E27FC236}">
                <a16:creationId xmlns:a16="http://schemas.microsoft.com/office/drawing/2014/main" id="{6FB78C36-CF59-44B1-B9FC-66318148C6BC}"/>
              </a:ext>
            </a:extLst>
          </p:cNvPr>
          <p:cNvSpPr>
            <a:spLocks noGrp="1"/>
          </p:cNvSpPr>
          <p:nvPr>
            <p:ph type="sldNum" sz="quarter" idx="12"/>
          </p:nvPr>
        </p:nvSpPr>
        <p:spPr/>
        <p:txBody>
          <a:bodyPr/>
          <a:lstStyle/>
          <a:p>
            <a:fld id="{C479D5F6-EDCB-402A-AC08-4943A1820E8F}" type="slidenum">
              <a:rPr lang="en-US" smtClean="0"/>
              <a:pPr/>
              <a:t>176</a:t>
            </a:fld>
            <a:endParaRPr lang="en-US" dirty="0"/>
          </a:p>
        </p:txBody>
      </p:sp>
    </p:spTree>
    <p:extLst>
      <p:ext uri="{BB962C8B-B14F-4D97-AF65-F5344CB8AC3E}">
        <p14:creationId xmlns:p14="http://schemas.microsoft.com/office/powerpoint/2010/main" val="25112158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32D7-73F6-4BDC-9598-CAA5E5A6A8B6}"/>
              </a:ext>
            </a:extLst>
          </p:cNvPr>
          <p:cNvSpPr>
            <a:spLocks noGrp="1"/>
          </p:cNvSpPr>
          <p:nvPr>
            <p:ph type="title"/>
          </p:nvPr>
        </p:nvSpPr>
        <p:spPr/>
        <p:txBody>
          <a:bodyPr/>
          <a:lstStyle/>
          <a:p>
            <a:r>
              <a:rPr lang="en-US" dirty="0"/>
              <a:t> PBT Rejected Student Tests</a:t>
            </a:r>
          </a:p>
        </p:txBody>
      </p:sp>
      <p:sp>
        <p:nvSpPr>
          <p:cNvPr id="3" name="Content Placeholder 2">
            <a:extLst>
              <a:ext uri="{FF2B5EF4-FFF2-40B4-BE49-F238E27FC236}">
                <a16:creationId xmlns:a16="http://schemas.microsoft.com/office/drawing/2014/main" id="{DF575D0D-3637-43F6-8E69-9DEE014899CE}"/>
              </a:ext>
            </a:extLst>
          </p:cNvPr>
          <p:cNvSpPr>
            <a:spLocks noGrp="1"/>
          </p:cNvSpPr>
          <p:nvPr>
            <p:ph idx="1"/>
          </p:nvPr>
        </p:nvSpPr>
        <p:spPr/>
        <p:txBody>
          <a:bodyPr/>
          <a:lstStyle/>
          <a:p>
            <a:pPr marL="0" indent="0">
              <a:lnSpc>
                <a:spcPct val="100000"/>
              </a:lnSpc>
              <a:buNone/>
              <a:defRPr/>
            </a:pPr>
            <a:r>
              <a:rPr lang="en-US" sz="2000" dirty="0">
                <a:solidFill>
                  <a:sysClr val="windowText" lastClr="000000"/>
                </a:solidFill>
              </a:rPr>
              <a:t>Rejected student tests are paper tests that were returned for scoring but were not matched to a student registration in </a:t>
            </a:r>
            <a:r>
              <a:rPr lang="en-US" sz="2000" dirty="0" err="1">
                <a:solidFill>
                  <a:sysClr val="windowText" lastClr="000000"/>
                </a:solidFill>
              </a:rPr>
              <a:t>PAnext</a:t>
            </a:r>
            <a:endParaRPr lang="en-US" sz="2000" dirty="0">
              <a:solidFill>
                <a:sysClr val="windowText" lastClr="000000"/>
              </a:solidFill>
            </a:endParaRPr>
          </a:p>
          <a:p>
            <a:pPr lvl="1">
              <a:lnSpc>
                <a:spcPct val="100000"/>
              </a:lnSpc>
              <a:defRPr/>
            </a:pPr>
            <a:r>
              <a:rPr lang="en-US" dirty="0">
                <a:solidFill>
                  <a:sysClr val="windowText" lastClr="000000"/>
                </a:solidFill>
              </a:rPr>
              <a:t>Notification received through PAnext</a:t>
            </a:r>
          </a:p>
          <a:p>
            <a:pPr lvl="1">
              <a:lnSpc>
                <a:spcPct val="100000"/>
              </a:lnSpc>
              <a:defRPr/>
            </a:pPr>
            <a:r>
              <a:rPr lang="en-US" dirty="0">
                <a:solidFill>
                  <a:sysClr val="windowText" lastClr="000000"/>
                </a:solidFill>
              </a:rPr>
              <a:t>Tests are not scored if left unresolved</a:t>
            </a:r>
          </a:p>
          <a:p>
            <a:pPr>
              <a:lnSpc>
                <a:spcPct val="100000"/>
              </a:lnSpc>
              <a:defRPr/>
            </a:pPr>
            <a:endParaRPr lang="en-US" sz="2000" dirty="0">
              <a:solidFill>
                <a:sysClr val="windowText" lastClr="000000"/>
              </a:solidFill>
            </a:endParaRPr>
          </a:p>
          <a:p>
            <a:pPr marL="0" indent="0">
              <a:lnSpc>
                <a:spcPct val="100000"/>
              </a:lnSpc>
              <a:buNone/>
              <a:defRPr/>
            </a:pPr>
            <a:r>
              <a:rPr lang="en-US" sz="2000" dirty="0">
                <a:solidFill>
                  <a:sysClr val="windowText" lastClr="000000"/>
                </a:solidFill>
              </a:rPr>
              <a:t>Created when:</a:t>
            </a:r>
          </a:p>
          <a:p>
            <a:pPr lvl="1">
              <a:lnSpc>
                <a:spcPct val="100000"/>
              </a:lnSpc>
              <a:defRPr/>
            </a:pPr>
            <a:r>
              <a:rPr lang="en-US" b="1" dirty="0">
                <a:solidFill>
                  <a:sysClr val="windowText" lastClr="000000"/>
                </a:solidFill>
              </a:rPr>
              <a:t>All student fields </a:t>
            </a:r>
            <a:r>
              <a:rPr lang="en-US" dirty="0">
                <a:solidFill>
                  <a:sysClr val="windowText" lastClr="000000"/>
                </a:solidFill>
              </a:rPr>
              <a:t>on the paper test demographic grid do not match data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sz="2000" dirty="0">
                <a:solidFill>
                  <a:sysClr val="windowText" lastClr="000000"/>
                </a:solidFill>
              </a:rPr>
              <a:t>First name, last name, SASID, sex, date of birth</a:t>
            </a:r>
          </a:p>
          <a:p>
            <a:pPr lvl="1">
              <a:lnSpc>
                <a:spcPct val="100000"/>
              </a:lnSpc>
              <a:defRPr/>
            </a:pPr>
            <a:r>
              <a:rPr lang="en-US" dirty="0">
                <a:solidFill>
                  <a:sysClr val="windowText" lastClr="000000"/>
                </a:solidFill>
              </a:rPr>
              <a:t>Organization code does not match</a:t>
            </a:r>
          </a:p>
          <a:p>
            <a:pPr lvl="1">
              <a:lnSpc>
                <a:spcPct val="100000"/>
              </a:lnSpc>
              <a:defRPr/>
            </a:pPr>
            <a:r>
              <a:rPr lang="en-US" dirty="0">
                <a:solidFill>
                  <a:sysClr val="windowText" lastClr="000000"/>
                </a:solidFill>
              </a:rPr>
              <a:t>If student is registered for a CBT test but took the PBT version</a:t>
            </a:r>
          </a:p>
          <a:p>
            <a:pPr lvl="2" indent="-342900">
              <a:lnSpc>
                <a:spcPct val="100000"/>
              </a:lnSpc>
              <a:defRPr/>
            </a:pPr>
            <a:r>
              <a:rPr lang="en-US" sz="2000" dirty="0">
                <a:solidFill>
                  <a:sysClr val="windowText" lastClr="000000"/>
                </a:solidFill>
              </a:rPr>
              <a:t>Remove any form-dependent CBT accommodations and change the test to PBT</a:t>
            </a:r>
          </a:p>
          <a:p>
            <a:pPr>
              <a:lnSpc>
                <a:spcPct val="100000"/>
              </a:lnSpc>
            </a:pPr>
            <a:endParaRPr lang="en-US" dirty="0"/>
          </a:p>
        </p:txBody>
      </p:sp>
      <p:sp>
        <p:nvSpPr>
          <p:cNvPr id="4" name="Slide Number Placeholder 3">
            <a:extLst>
              <a:ext uri="{FF2B5EF4-FFF2-40B4-BE49-F238E27FC236}">
                <a16:creationId xmlns:a16="http://schemas.microsoft.com/office/drawing/2014/main" id="{C2F11AB5-EB59-452D-B7EC-7F7849D96D75}"/>
              </a:ext>
            </a:extLst>
          </p:cNvPr>
          <p:cNvSpPr>
            <a:spLocks noGrp="1"/>
          </p:cNvSpPr>
          <p:nvPr>
            <p:ph type="sldNum" sz="quarter" idx="12"/>
          </p:nvPr>
        </p:nvSpPr>
        <p:spPr/>
        <p:txBody>
          <a:bodyPr/>
          <a:lstStyle/>
          <a:p>
            <a:fld id="{C479D5F6-EDCB-402A-AC08-4943A1820E8F}" type="slidenum">
              <a:rPr lang="en-US" smtClean="0"/>
              <a:pPr/>
              <a:t>177</a:t>
            </a:fld>
            <a:endParaRPr lang="en-US" dirty="0"/>
          </a:p>
        </p:txBody>
      </p:sp>
    </p:spTree>
    <p:extLst>
      <p:ext uri="{BB962C8B-B14F-4D97-AF65-F5344CB8AC3E}">
        <p14:creationId xmlns:p14="http://schemas.microsoft.com/office/powerpoint/2010/main" val="36389444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0B4-1C22-4046-BCB4-0596D809F121}"/>
              </a:ext>
            </a:extLst>
          </p:cNvPr>
          <p:cNvSpPr>
            <a:spLocks noGrp="1"/>
          </p:cNvSpPr>
          <p:nvPr>
            <p:ph type="title"/>
          </p:nvPr>
        </p:nvSpPr>
        <p:spPr/>
        <p:txBody>
          <a:bodyPr/>
          <a:lstStyle/>
          <a:p>
            <a:r>
              <a:rPr lang="en-US" dirty="0"/>
              <a:t>Scratch Paper Verification</a:t>
            </a:r>
          </a:p>
        </p:txBody>
      </p:sp>
      <p:sp>
        <p:nvSpPr>
          <p:cNvPr id="3" name="Content Placeholder 2">
            <a:extLst>
              <a:ext uri="{FF2B5EF4-FFF2-40B4-BE49-F238E27FC236}">
                <a16:creationId xmlns:a16="http://schemas.microsoft.com/office/drawing/2014/main" id="{EEDC1701-608F-4297-9488-5116C3707A8D}"/>
              </a:ext>
            </a:extLst>
          </p:cNvPr>
          <p:cNvSpPr>
            <a:spLocks noGrp="1"/>
          </p:cNvSpPr>
          <p:nvPr>
            <p:ph idx="1"/>
          </p:nvPr>
        </p:nvSpPr>
        <p:spPr>
          <a:xfrm>
            <a:off x="628650" y="848550"/>
            <a:ext cx="6285334" cy="5255164"/>
          </a:xfrm>
        </p:spPr>
        <p:txBody>
          <a:bodyPr/>
          <a:lstStyle/>
          <a:p>
            <a:pPr>
              <a:lnSpc>
                <a:spcPct val="100000"/>
              </a:lnSpc>
              <a:defRPr/>
            </a:pPr>
            <a:r>
              <a:rPr lang="en-US" dirty="0">
                <a:solidFill>
                  <a:sysClr val="windowText" lastClr="000000"/>
                </a:solidFill>
              </a:rPr>
              <a:t>Administration may require CMAS students to use scratch paper</a:t>
            </a:r>
          </a:p>
          <a:p>
            <a:pPr lvl="1">
              <a:lnSpc>
                <a:spcPct val="100000"/>
              </a:lnSpc>
              <a:defRPr/>
            </a:pPr>
            <a:r>
              <a:rPr lang="en-US" sz="2200" dirty="0">
                <a:solidFill>
                  <a:sysClr val="windowText" lastClr="000000"/>
                </a:solidFill>
              </a:rPr>
              <a:t>Scratch paper is secure and must be treated as such</a:t>
            </a:r>
          </a:p>
          <a:p>
            <a:pPr lvl="1">
              <a:lnSpc>
                <a:spcPct val="100000"/>
              </a:lnSpc>
              <a:defRPr/>
            </a:pPr>
            <a:r>
              <a:rPr lang="en-US" sz="2200" dirty="0">
                <a:solidFill>
                  <a:sysClr val="windowText" lastClr="000000"/>
                </a:solidFill>
              </a:rPr>
              <a:t>If used scratch paper is not returned to Pearson secure destruction/recycling is required</a:t>
            </a:r>
          </a:p>
          <a:p>
            <a:pPr>
              <a:lnSpc>
                <a:spcPct val="100000"/>
              </a:lnSpc>
              <a:defRPr/>
            </a:pPr>
            <a:r>
              <a:rPr lang="en-US" dirty="0">
                <a:solidFill>
                  <a:sysClr val="windowText" lastClr="000000"/>
                </a:solidFill>
              </a:rPr>
              <a:t>It is the DAC’s responsibility to ensure all used scratch paper is handled appropriately after CMAS testing</a:t>
            </a:r>
          </a:p>
          <a:p>
            <a:pPr lvl="1">
              <a:lnSpc>
                <a:spcPct val="100000"/>
              </a:lnSpc>
              <a:defRPr/>
            </a:pPr>
            <a:r>
              <a:rPr lang="en-US" sz="2200" dirty="0"/>
              <a:t>Complete the </a:t>
            </a:r>
            <a:r>
              <a:rPr lang="en-US" sz="2200" i="1" dirty="0"/>
              <a:t>Scratch Paper Verification </a:t>
            </a:r>
            <a:r>
              <a:rPr lang="en-US" sz="2200" dirty="0"/>
              <a:t>form </a:t>
            </a:r>
            <a:r>
              <a:rPr lang="en-US" sz="2200" i="1" dirty="0"/>
              <a:t>(Appendix C)</a:t>
            </a:r>
          </a:p>
          <a:p>
            <a:pPr>
              <a:lnSpc>
                <a:spcPct val="10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F068A069-AE88-49EF-96A5-027192F595B7}"/>
              </a:ext>
            </a:extLst>
          </p:cNvPr>
          <p:cNvSpPr>
            <a:spLocks noGrp="1"/>
          </p:cNvSpPr>
          <p:nvPr>
            <p:ph type="sldNum" sz="quarter" idx="12"/>
          </p:nvPr>
        </p:nvSpPr>
        <p:spPr/>
        <p:txBody>
          <a:bodyPr/>
          <a:lstStyle/>
          <a:p>
            <a:fld id="{C479D5F6-EDCB-402A-AC08-4943A1820E8F}" type="slidenum">
              <a:rPr lang="en-US" smtClean="0"/>
              <a:pPr/>
              <a:t>178</a:t>
            </a:fld>
            <a:endParaRPr lang="en-US" dirty="0"/>
          </a:p>
        </p:txBody>
      </p:sp>
      <p:pic>
        <p:nvPicPr>
          <p:cNvPr id="6" name="Picture 5"/>
          <p:cNvPicPr>
            <a:picLocks noChangeAspect="1"/>
          </p:cNvPicPr>
          <p:nvPr/>
        </p:nvPicPr>
        <p:blipFill>
          <a:blip r:embed="rId2"/>
          <a:stretch>
            <a:fillRect/>
          </a:stretch>
        </p:blipFill>
        <p:spPr>
          <a:xfrm>
            <a:off x="7047742" y="1737333"/>
            <a:ext cx="1867658" cy="250006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1FD1BB-10EB-4030-8F4A-476FEA957CED}"/>
              </a:ext>
            </a:extLst>
          </p:cNvPr>
          <p:cNvSpPr txBox="1"/>
          <p:nvPr/>
        </p:nvSpPr>
        <p:spPr>
          <a:xfrm>
            <a:off x="1092841" y="5457383"/>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t>Scratch Paper Verification Form</a:t>
            </a:r>
          </a:p>
          <a:p>
            <a:pPr algn="ctr"/>
            <a:r>
              <a:rPr lang="en-US" dirty="0">
                <a:hlinkClick r:id="rId3"/>
              </a:rPr>
              <a:t>http://www.cde.state.co.us/assessment/cmas_scratchpaperverification</a:t>
            </a:r>
            <a:r>
              <a:rPr lang="en-US" i="1" dirty="0"/>
              <a:t> </a:t>
            </a:r>
            <a:endParaRPr lang="en-US" dirty="0"/>
          </a:p>
        </p:txBody>
      </p:sp>
    </p:spTree>
    <p:extLst>
      <p:ext uri="{BB962C8B-B14F-4D97-AF65-F5344CB8AC3E}">
        <p14:creationId xmlns:p14="http://schemas.microsoft.com/office/powerpoint/2010/main" val="16255171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371-CC25-4368-B819-20B402BD854E}"/>
              </a:ext>
            </a:extLst>
          </p:cNvPr>
          <p:cNvSpPr>
            <a:spLocks noGrp="1"/>
          </p:cNvSpPr>
          <p:nvPr>
            <p:ph type="title"/>
          </p:nvPr>
        </p:nvSpPr>
        <p:spPr/>
        <p:txBody>
          <a:bodyPr>
            <a:normAutofit/>
          </a:bodyPr>
          <a:lstStyle/>
          <a:p>
            <a:r>
              <a:rPr lang="en-US" dirty="0"/>
              <a:t>Secure Data Removal Verification</a:t>
            </a:r>
          </a:p>
        </p:txBody>
      </p:sp>
      <p:sp>
        <p:nvSpPr>
          <p:cNvPr id="3" name="Content Placeholder 2">
            <a:extLst>
              <a:ext uri="{FF2B5EF4-FFF2-40B4-BE49-F238E27FC236}">
                <a16:creationId xmlns:a16="http://schemas.microsoft.com/office/drawing/2014/main" id="{5654F535-B291-46E4-84AC-5C85948C11BD}"/>
              </a:ext>
            </a:extLst>
          </p:cNvPr>
          <p:cNvSpPr>
            <a:spLocks noGrp="1"/>
          </p:cNvSpPr>
          <p:nvPr>
            <p:ph idx="1"/>
          </p:nvPr>
        </p:nvSpPr>
        <p:spPr/>
        <p:txBody>
          <a:bodyPr/>
          <a:lstStyle/>
          <a:p>
            <a:pPr>
              <a:lnSpc>
                <a:spcPct val="100000"/>
              </a:lnSpc>
              <a:defRPr/>
            </a:pPr>
            <a:r>
              <a:rPr lang="en-US" dirty="0">
                <a:solidFill>
                  <a:sysClr val="windowText" lastClr="000000"/>
                </a:solidFill>
              </a:rPr>
              <a:t>Administration may require temporary storage of CMAS student responses on local devices </a:t>
            </a:r>
          </a:p>
          <a:p>
            <a:pPr lvl="1">
              <a:lnSpc>
                <a:spcPct val="100000"/>
              </a:lnSpc>
              <a:defRPr/>
            </a:pPr>
            <a:r>
              <a:rPr lang="en-US" sz="2200" dirty="0">
                <a:solidFill>
                  <a:sysClr val="windowText" lastClr="000000"/>
                </a:solidFill>
              </a:rPr>
              <a:t>These materials are secure and must be treated as such</a:t>
            </a:r>
          </a:p>
          <a:p>
            <a:pPr lvl="1">
              <a:lnSpc>
                <a:spcPct val="100000"/>
              </a:lnSpc>
              <a:defRPr/>
            </a:pPr>
            <a:r>
              <a:rPr lang="en-US" sz="2200" dirty="0">
                <a:solidFill>
                  <a:sysClr val="windowText" lastClr="000000"/>
                </a:solidFill>
              </a:rPr>
              <a:t>Transcribe student responses saved on secondary devices into online or paper test forms for scoring</a:t>
            </a:r>
          </a:p>
          <a:p>
            <a:pPr lvl="1">
              <a:lnSpc>
                <a:spcPct val="100000"/>
              </a:lnSpc>
              <a:defRPr/>
            </a:pPr>
            <a:r>
              <a:rPr lang="en-US" sz="2200" dirty="0">
                <a:solidFill>
                  <a:sysClr val="windowText" lastClr="000000"/>
                </a:solidFill>
              </a:rPr>
              <a:t>Remove all student responses from the secondary device or flash drive immediately following transcription or printing for transcription purposes</a:t>
            </a:r>
          </a:p>
          <a:p>
            <a:pPr>
              <a:lnSpc>
                <a:spcPct val="100000"/>
              </a:lnSpc>
              <a:defRPr/>
            </a:pPr>
            <a:r>
              <a:rPr lang="en-US" dirty="0">
                <a:solidFill>
                  <a:sysClr val="windowText" lastClr="000000"/>
                </a:solidFill>
              </a:rPr>
              <a:t>It is the DAC’s responsibility to ensure all secure electronic content is deleted in a secure manner after CMAS transcription</a:t>
            </a:r>
          </a:p>
          <a:p>
            <a:pPr lvl="1">
              <a:lnSpc>
                <a:spcPct val="100000"/>
              </a:lnSpc>
              <a:defRPr/>
            </a:pPr>
            <a:r>
              <a:rPr lang="en-US" sz="2200" i="1" dirty="0">
                <a:solidFill>
                  <a:sysClr val="windowText" lastClr="000000"/>
                </a:solidFill>
              </a:rPr>
              <a:t>Secure Data Removal Verification </a:t>
            </a:r>
            <a:r>
              <a:rPr lang="en-US" sz="2200" dirty="0">
                <a:solidFill>
                  <a:sysClr val="windowText" lastClr="000000"/>
                </a:solidFill>
              </a:rPr>
              <a:t>form </a:t>
            </a:r>
            <a:r>
              <a:rPr lang="en-US" sz="2200" i="1" dirty="0">
                <a:solidFill>
                  <a:sysClr val="windowText" lastClr="000000"/>
                </a:solidFill>
              </a:rPr>
              <a:t>(Appendix G)</a:t>
            </a:r>
          </a:p>
          <a:p>
            <a:endParaRPr lang="en-US" dirty="0"/>
          </a:p>
        </p:txBody>
      </p:sp>
      <p:sp>
        <p:nvSpPr>
          <p:cNvPr id="4" name="Slide Number Placeholder 3">
            <a:extLst>
              <a:ext uri="{FF2B5EF4-FFF2-40B4-BE49-F238E27FC236}">
                <a16:creationId xmlns:a16="http://schemas.microsoft.com/office/drawing/2014/main" id="{2F054A99-21BF-43DF-9EE1-04AA769CD085}"/>
              </a:ext>
            </a:extLst>
          </p:cNvPr>
          <p:cNvSpPr>
            <a:spLocks noGrp="1"/>
          </p:cNvSpPr>
          <p:nvPr>
            <p:ph type="sldNum" sz="quarter" idx="12"/>
          </p:nvPr>
        </p:nvSpPr>
        <p:spPr/>
        <p:txBody>
          <a:bodyPr/>
          <a:lstStyle/>
          <a:p>
            <a:fld id="{C479D5F6-EDCB-402A-AC08-4943A1820E8F}" type="slidenum">
              <a:rPr lang="en-US" smtClean="0"/>
              <a:pPr/>
              <a:t>179</a:t>
            </a:fld>
            <a:endParaRPr lang="en-US" dirty="0"/>
          </a:p>
        </p:txBody>
      </p:sp>
    </p:spTree>
    <p:extLst>
      <p:ext uri="{BB962C8B-B14F-4D97-AF65-F5344CB8AC3E}">
        <p14:creationId xmlns:p14="http://schemas.microsoft.com/office/powerpoint/2010/main" val="91603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2024 CMAS Window</a:t>
            </a:r>
          </a:p>
        </p:txBody>
      </p:sp>
      <p:graphicFrame>
        <p:nvGraphicFramePr>
          <p:cNvPr id="5" name="Content Placeholder 4">
            <a:extLst>
              <a:ext uri="{FF2B5EF4-FFF2-40B4-BE49-F238E27FC236}">
                <a16:creationId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3355251580"/>
              </p:ext>
            </p:extLst>
          </p:nvPr>
        </p:nvGraphicFramePr>
        <p:xfrm>
          <a:off x="628651" y="1113858"/>
          <a:ext cx="7886700" cy="3296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8900">
                  <a:extLst>
                    <a:ext uri="{9D8B030D-6E8A-4147-A177-3AD203B41FA5}">
                      <a16:colId xmlns:a16="http://schemas.microsoft.com/office/drawing/2014/main" val="2924265272"/>
                    </a:ext>
                  </a:extLst>
                </a:gridCol>
                <a:gridCol w="2628900">
                  <a:extLst>
                    <a:ext uri="{9D8B030D-6E8A-4147-A177-3AD203B41FA5}">
                      <a16:colId xmlns:a16="http://schemas.microsoft.com/office/drawing/2014/main" val="1163673296"/>
                    </a:ext>
                  </a:extLst>
                </a:gridCol>
                <a:gridCol w="2628900">
                  <a:extLst>
                    <a:ext uri="{9D8B030D-6E8A-4147-A177-3AD203B41FA5}">
                      <a16:colId xmlns:a16="http://schemas.microsoft.com/office/drawing/2014/main" val="2781471380"/>
                    </a:ext>
                  </a:extLst>
                </a:gridCol>
              </a:tblGrid>
              <a:tr h="370840">
                <a:tc>
                  <a:txBody>
                    <a:bodyPr/>
                    <a:lstStyle/>
                    <a:p>
                      <a:pPr marL="0" marR="0" algn="ctr">
                        <a:spcBef>
                          <a:spcPts val="0"/>
                        </a:spcBef>
                        <a:spcAft>
                          <a:spcPts val="0"/>
                        </a:spcAft>
                      </a:pPr>
                      <a:r>
                        <a:rPr lang="en-US" sz="2400">
                          <a:effectLst/>
                        </a:rPr>
                        <a:t>Assessment</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a:effectLst/>
                        </a:rPr>
                        <a:t>Grade(s)</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a:effectLst/>
                        </a:rPr>
                        <a:t>Official</a:t>
                      </a:r>
                      <a:r>
                        <a:rPr lang="en-US" sz="2400" baseline="0">
                          <a:effectLst/>
                        </a:rPr>
                        <a:t> </a:t>
                      </a:r>
                      <a:r>
                        <a:rPr lang="en-US" sz="2400">
                          <a:effectLst/>
                        </a:rPr>
                        <a:t>Window</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effectLst/>
                        </a:rPr>
                        <a:t>CMAS and CoAlt: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effectLst/>
                        </a:rPr>
                        <a:t>Science</a:t>
                      </a:r>
                      <a:endParaRPr lang="en-US" sz="24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effectLst/>
                        </a:rPr>
                        <a:t>5, 8, 11</a:t>
                      </a:r>
                      <a:r>
                        <a:rPr lang="en-US" sz="2400" baseline="30000">
                          <a:effectLst/>
                        </a:rPr>
                        <a:t>1</a:t>
                      </a:r>
                      <a:endParaRPr lang="en-US" sz="2400" baseline="30000" dirty="0">
                        <a:solidFill>
                          <a:srgbClr val="000000"/>
                        </a:solidFill>
                        <a:effectLst/>
                        <a:latin typeface="Trebuchet MS" panose="020B0603020202020204" pitchFamily="34" charset="0"/>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April 8-26, 2024</a:t>
                      </a:r>
                      <a:endParaRPr lang="en-US" sz="24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effectLst/>
                        </a:rPr>
                        <a:t>CMAS:</a:t>
                      </a:r>
                      <a:endParaRPr lang="en-US" sz="2400" baseline="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a:effectLst/>
                        </a:rPr>
                        <a:t>Math</a:t>
                      </a:r>
                      <a:r>
                        <a:rPr lang="en-US" sz="2400" baseline="0">
                          <a:effectLst/>
                        </a:rPr>
                        <a:t> and ELA (CSLA</a:t>
                      </a:r>
                      <a:r>
                        <a:rPr lang="en-US" sz="2400" baseline="30000">
                          <a:effectLst/>
                        </a:rPr>
                        <a:t>2</a:t>
                      </a:r>
                      <a:r>
                        <a:rPr lang="en-US" sz="2400" baseline="0">
                          <a:effectLst/>
                        </a:rPr>
                        <a:t>)</a:t>
                      </a:r>
                      <a:r>
                        <a:rPr lang="en-US" sz="2400">
                          <a:effectLst/>
                        </a:rPr>
                        <a:t> </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a:effectLst/>
                        </a:rPr>
                        <a:t>3-8</a:t>
                      </a:r>
                      <a:r>
                        <a:rPr lang="en-US" sz="2400" baseline="30000">
                          <a:effectLst/>
                        </a:rPr>
                        <a:t>1</a:t>
                      </a:r>
                      <a:endParaRPr lang="en-US" sz="24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1692923"/>
                  </a:ext>
                </a:extLst>
              </a:tr>
              <a:tr h="370840">
                <a:tc>
                  <a:txBody>
                    <a:bodyPr/>
                    <a:lstStyle/>
                    <a:p>
                      <a:pPr marL="0" marR="0" algn="ctr">
                        <a:spcBef>
                          <a:spcPts val="0"/>
                        </a:spcBef>
                        <a:spcAft>
                          <a:spcPts val="0"/>
                        </a:spcAft>
                      </a:pPr>
                      <a:r>
                        <a:rPr lang="en-US" sz="2400">
                          <a:effectLst/>
                        </a:rPr>
                        <a:t>CoAlt:</a:t>
                      </a:r>
                    </a:p>
                    <a:p>
                      <a:pPr marL="0" marR="0" algn="ctr">
                        <a:spcBef>
                          <a:spcPts val="0"/>
                        </a:spcBef>
                        <a:spcAft>
                          <a:spcPts val="0"/>
                        </a:spcAft>
                      </a:pPr>
                      <a:r>
                        <a:rPr lang="en-US" sz="2400">
                          <a:effectLst/>
                        </a:rPr>
                        <a:t>DLM ELA and</a:t>
                      </a:r>
                      <a:r>
                        <a:rPr lang="en-US" sz="2400" baseline="0">
                          <a:effectLst/>
                        </a:rPr>
                        <a:t> Math</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a:effectLst/>
                        </a:rPr>
                        <a:t>3-11</a:t>
                      </a:r>
                      <a:endParaRPr lang="en-US" sz="24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Aligned to CMAS: Math </a:t>
                      </a:r>
                      <a:r>
                        <a:rPr lang="en-US" sz="2400" baseline="0" dirty="0">
                          <a:effectLst/>
                        </a:rPr>
                        <a:t>and ELA schedule</a:t>
                      </a:r>
                      <a:endParaRPr lang="en-US" sz="24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6" name="TextBox 5">
            <a:extLst>
              <a:ext uri="{FF2B5EF4-FFF2-40B4-BE49-F238E27FC236}">
                <a16:creationId xmlns:a16="http://schemas.microsoft.com/office/drawing/2014/main" id="{529ADE37-F522-45AA-8DEE-9C2CB22B7EE5}"/>
              </a:ext>
            </a:extLst>
          </p:cNvPr>
          <p:cNvSpPr txBox="1"/>
          <p:nvPr/>
        </p:nvSpPr>
        <p:spPr>
          <a:xfrm>
            <a:off x="628651" y="4713393"/>
            <a:ext cx="7886700" cy="646331"/>
          </a:xfrm>
          <a:prstGeom prst="rect">
            <a:avLst/>
          </a:prstGeom>
          <a:noFill/>
        </p:spPr>
        <p:txBody>
          <a:bodyPr wrap="square" rtlCol="0">
            <a:spAutoFit/>
          </a:bodyPr>
          <a:lstStyle/>
          <a:p>
            <a:pPr defTabSz="457200"/>
            <a:r>
              <a:rPr lang="en-US" baseline="30000">
                <a:solidFill>
                  <a:srgbClr val="000000"/>
                </a:solidFill>
              </a:rPr>
              <a:t>1</a:t>
            </a:r>
            <a:r>
              <a:rPr lang="en-US">
                <a:solidFill>
                  <a:srgbClr val="000000"/>
                </a:solidFill>
              </a:rPr>
              <a:t>See following slides for early and extended window options</a:t>
            </a:r>
          </a:p>
          <a:p>
            <a:pPr defTabSz="457200"/>
            <a:r>
              <a:rPr lang="en-US" baseline="30000">
                <a:solidFill>
                  <a:srgbClr val="000000"/>
                </a:solidFill>
              </a:rPr>
              <a:t>2</a:t>
            </a:r>
            <a:r>
              <a:rPr lang="en-US">
                <a:solidFill>
                  <a:srgbClr val="000000"/>
                </a:solidFill>
              </a:rPr>
              <a:t>CSLA is for eligible Multilingual Learners in grades 3 and 4 only</a:t>
            </a:r>
            <a:endParaRPr lang="en-US" dirty="0">
              <a:solidFill>
                <a:srgbClr val="000000"/>
              </a:solidFill>
            </a:endParaRPr>
          </a:p>
        </p:txBody>
      </p:sp>
    </p:spTree>
    <p:extLst>
      <p:ext uri="{BB962C8B-B14F-4D97-AF65-F5344CB8AC3E}">
        <p14:creationId xmlns:p14="http://schemas.microsoft.com/office/powerpoint/2010/main" val="11249209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1634-0C74-4AFC-A1CC-E07BD2FA455E}"/>
              </a:ext>
            </a:extLst>
          </p:cNvPr>
          <p:cNvSpPr>
            <a:spLocks noGrp="1"/>
          </p:cNvSpPr>
          <p:nvPr>
            <p:ph type="title"/>
          </p:nvPr>
        </p:nvSpPr>
        <p:spPr/>
        <p:txBody>
          <a:bodyPr/>
          <a:lstStyle/>
          <a:p>
            <a:r>
              <a:rPr lang="en-US" dirty="0"/>
              <a:t>Additional Documentation - Missing Materials</a:t>
            </a:r>
          </a:p>
        </p:txBody>
      </p:sp>
      <p:sp>
        <p:nvSpPr>
          <p:cNvPr id="3" name="Content Placeholder 2">
            <a:extLst>
              <a:ext uri="{FF2B5EF4-FFF2-40B4-BE49-F238E27FC236}">
                <a16:creationId xmlns:a16="http://schemas.microsoft.com/office/drawing/2014/main" id="{F88B8C00-4F06-4498-AEFE-754A6F91EF08}"/>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If secure materials are not returned/missing after testing, CDE requires the following documentation for each item that is missing :</a:t>
            </a:r>
          </a:p>
          <a:p>
            <a:pPr marL="914400" lvl="1" indent="-342900">
              <a:lnSpc>
                <a:spcPct val="100000"/>
              </a:lnSpc>
              <a:buFont typeface="+mj-lt"/>
              <a:buAutoNum type="arabicPeriod"/>
              <a:defRPr/>
            </a:pPr>
            <a:r>
              <a:rPr lang="en-US" sz="1800" dirty="0">
                <a:solidFill>
                  <a:sysClr val="windowText" lastClr="000000"/>
                </a:solidFill>
              </a:rPr>
              <a:t>Signed statement by the DAC</a:t>
            </a:r>
          </a:p>
          <a:p>
            <a:pPr marL="914400" lvl="1" indent="-342900">
              <a:lnSpc>
                <a:spcPct val="100000"/>
              </a:lnSpc>
              <a:buFont typeface="+mj-lt"/>
              <a:buAutoNum type="arabicPeriod"/>
              <a:defRPr/>
            </a:pPr>
            <a:r>
              <a:rPr lang="en-US" sz="1800" dirty="0">
                <a:solidFill>
                  <a:sysClr val="windowText" lastClr="000000"/>
                </a:solidFill>
              </a:rPr>
              <a:t>Signed statement by the SAC</a:t>
            </a:r>
          </a:p>
          <a:p>
            <a:pPr marL="914400" lvl="1" indent="-342900">
              <a:lnSpc>
                <a:spcPct val="100000"/>
              </a:lnSpc>
              <a:buFont typeface="+mj-lt"/>
              <a:buAutoNum type="arabicPeriod"/>
              <a:defRPr/>
            </a:pPr>
            <a:r>
              <a:rPr lang="en-US" sz="1800" dirty="0">
                <a:solidFill>
                  <a:sysClr val="windowText" lastClr="000000"/>
                </a:solidFill>
              </a:rPr>
              <a:t>Signed statements by any other involved personnel</a:t>
            </a:r>
          </a:p>
          <a:p>
            <a:pPr marL="914400" lvl="1" indent="-342900">
              <a:lnSpc>
                <a:spcPct val="100000"/>
              </a:lnSpc>
              <a:buFont typeface="+mj-lt"/>
              <a:buAutoNum type="arabicPeriod"/>
              <a:defRPr/>
            </a:pPr>
            <a:r>
              <a:rPr lang="en-US" sz="1800" dirty="0">
                <a:solidFill>
                  <a:sysClr val="windowText" lastClr="000000"/>
                </a:solidFill>
              </a:rPr>
              <a:t>Chain of custody documentation</a:t>
            </a:r>
          </a:p>
          <a:p>
            <a:pPr marL="914400" lvl="1" indent="-342900">
              <a:lnSpc>
                <a:spcPct val="100000"/>
              </a:lnSpc>
              <a:buFont typeface="+mj-lt"/>
              <a:buAutoNum type="arabicPeriod"/>
              <a:defRPr/>
            </a:pPr>
            <a:r>
              <a:rPr lang="en-US" sz="1800" dirty="0">
                <a:solidFill>
                  <a:sysClr val="windowText" lastClr="000000"/>
                </a:solidFill>
              </a:rPr>
              <a:t>Search documentation</a:t>
            </a:r>
          </a:p>
          <a:p>
            <a:pPr marL="914400" lvl="1" indent="-342900">
              <a:lnSpc>
                <a:spcPct val="100000"/>
              </a:lnSpc>
              <a:buFont typeface="+mj-lt"/>
              <a:buAutoNum type="arabicPeriod"/>
              <a:defRPr/>
            </a:pPr>
            <a:r>
              <a:rPr lang="en-US" sz="1800" dirty="0">
                <a:solidFill>
                  <a:sysClr val="windowText" lastClr="000000"/>
                </a:solidFill>
              </a:rPr>
              <a:t>Copies of signed </a:t>
            </a:r>
            <a:r>
              <a:rPr lang="en-US" sz="1800" i="1" dirty="0">
                <a:solidFill>
                  <a:sysClr val="windowText" lastClr="000000"/>
                </a:solidFill>
              </a:rPr>
              <a:t>Security Agreement </a:t>
            </a:r>
            <a:r>
              <a:rPr lang="en-US" sz="1800" dirty="0">
                <a:solidFill>
                  <a:sysClr val="windowText" lastClr="000000"/>
                </a:solidFill>
              </a:rPr>
              <a:t>forms for all involved persons</a:t>
            </a:r>
          </a:p>
          <a:p>
            <a:pPr marL="914400" lvl="1" indent="-342900">
              <a:lnSpc>
                <a:spcPct val="100000"/>
              </a:lnSpc>
              <a:buFont typeface="+mj-lt"/>
              <a:buAutoNum type="arabicPeriod"/>
              <a:defRPr/>
            </a:pPr>
            <a:r>
              <a:rPr lang="en-US" sz="1800" i="1" dirty="0">
                <a:solidFill>
                  <a:sysClr val="windowText" lastClr="000000"/>
                </a:solidFill>
              </a:rPr>
              <a:t>Form to Report Contaminated, Damaged, or Missing Materials</a:t>
            </a:r>
            <a:endParaRPr lang="en-US" sz="1800" dirty="0">
              <a:solidFill>
                <a:sysClr val="windowText" lastClr="000000"/>
              </a:solidFill>
            </a:endParaRPr>
          </a:p>
          <a:p>
            <a:pPr marL="342900" indent="-342900">
              <a:lnSpc>
                <a:spcPct val="100000"/>
              </a:lnSpc>
              <a:defRPr/>
            </a:pPr>
            <a:r>
              <a:rPr lang="en-US" sz="2000" dirty="0">
                <a:solidFill>
                  <a:sysClr val="windowText" lastClr="000000"/>
                </a:solidFill>
              </a:rPr>
              <a:t>Training materials relating to test security may also be requested</a:t>
            </a:r>
          </a:p>
          <a:p>
            <a:pPr marL="342900" indent="-342900">
              <a:lnSpc>
                <a:spcPct val="100000"/>
              </a:lnSpc>
              <a:defRPr/>
            </a:pPr>
            <a:r>
              <a:rPr lang="en-US" sz="2000" dirty="0">
                <a:solidFill>
                  <a:sysClr val="windowText" lastClr="000000"/>
                </a:solidFill>
              </a:rPr>
              <a:t>CDE maintains records of missing materials to identify patterns across individual organizations</a:t>
            </a:r>
          </a:p>
          <a:p>
            <a:pPr marL="342900" indent="-342900">
              <a:lnSpc>
                <a:spcPct val="100000"/>
              </a:lnSpc>
              <a:defRPr/>
            </a:pPr>
            <a:r>
              <a:rPr lang="en-US" sz="2000" b="1" dirty="0">
                <a:solidFill>
                  <a:srgbClr val="000000"/>
                </a:solidFill>
              </a:rPr>
              <a:t>PBT reminder: Must commit to meeting security requirements, accounting for, and returning all secure materials</a:t>
            </a:r>
          </a:p>
          <a:p>
            <a:pPr marL="342900" indent="-342900">
              <a:defRPr/>
            </a:pPr>
            <a:endParaRPr lang="en-US" sz="2000" dirty="0">
              <a:solidFill>
                <a:sysClr val="windowText" lastClr="000000"/>
              </a:solidFill>
            </a:endParaRPr>
          </a:p>
          <a:p>
            <a:endParaRPr lang="en-US" dirty="0"/>
          </a:p>
        </p:txBody>
      </p:sp>
      <p:sp>
        <p:nvSpPr>
          <p:cNvPr id="4" name="Slide Number Placeholder 3">
            <a:extLst>
              <a:ext uri="{FF2B5EF4-FFF2-40B4-BE49-F238E27FC236}">
                <a16:creationId xmlns:a16="http://schemas.microsoft.com/office/drawing/2014/main" id="{BA64E13D-926A-4DC0-A15F-F57D75D8F699}"/>
              </a:ext>
            </a:extLst>
          </p:cNvPr>
          <p:cNvSpPr>
            <a:spLocks noGrp="1"/>
          </p:cNvSpPr>
          <p:nvPr>
            <p:ph type="sldNum" sz="quarter" idx="12"/>
          </p:nvPr>
        </p:nvSpPr>
        <p:spPr/>
        <p:txBody>
          <a:bodyPr/>
          <a:lstStyle/>
          <a:p>
            <a:fld id="{C479D5F6-EDCB-402A-AC08-4943A1820E8F}" type="slidenum">
              <a:rPr lang="en-US" smtClean="0"/>
              <a:pPr/>
              <a:t>180</a:t>
            </a:fld>
            <a:endParaRPr lang="en-US" dirty="0"/>
          </a:p>
        </p:txBody>
      </p:sp>
      <p:sp>
        <p:nvSpPr>
          <p:cNvPr id="5" name="TextBox 4">
            <a:extLst>
              <a:ext uri="{FF2B5EF4-FFF2-40B4-BE49-F238E27FC236}">
                <a16:creationId xmlns:a16="http://schemas.microsoft.com/office/drawing/2014/main" id="{B51F744B-4201-48E1-9BC4-EAE1B331A046}"/>
              </a:ext>
            </a:extLst>
          </p:cNvPr>
          <p:cNvSpPr txBox="1"/>
          <p:nvPr/>
        </p:nvSpPr>
        <p:spPr>
          <a:xfrm>
            <a:off x="1462838" y="5903729"/>
            <a:ext cx="621279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Form to Report Contaminated, Damaged, or Missing Materials </a:t>
            </a:r>
            <a:r>
              <a:rPr lang="en-US" b="1" dirty="0">
                <a:solidFill>
                  <a:prstClr val="black"/>
                </a:solidFill>
                <a:ea typeface="ＭＳ Ｐゴシック" pitchFamily="34" charset="-128"/>
                <a:hlinkClick r:id="rId2"/>
              </a:rPr>
              <a:t>https://forms.gle/BQYg7WXkKQgdrSoi9</a:t>
            </a:r>
            <a:r>
              <a:rPr lang="en-US" b="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3867477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1D0C-5F3C-42BB-B9BA-4EB9D990D7BA}"/>
              </a:ext>
            </a:extLst>
          </p:cNvPr>
          <p:cNvSpPr>
            <a:spLocks noGrp="1"/>
          </p:cNvSpPr>
          <p:nvPr>
            <p:ph type="title"/>
          </p:nvPr>
        </p:nvSpPr>
        <p:spPr/>
        <p:txBody>
          <a:bodyPr/>
          <a:lstStyle/>
          <a:p>
            <a:r>
              <a:rPr lang="en-US" dirty="0"/>
              <a:t>Remember - Secure Materials Must be Returned</a:t>
            </a:r>
          </a:p>
        </p:txBody>
      </p:sp>
      <p:sp>
        <p:nvSpPr>
          <p:cNvPr id="3" name="Content Placeholder 2">
            <a:extLst>
              <a:ext uri="{FF2B5EF4-FFF2-40B4-BE49-F238E27FC236}">
                <a16:creationId xmlns:a16="http://schemas.microsoft.com/office/drawing/2014/main" id="{1A2BF7D0-1978-49A3-89AB-7366FD8BE697}"/>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Make sure all materials are accounted for and returned</a:t>
            </a:r>
          </a:p>
          <a:p>
            <a:pPr lvl="1" indent="-342900">
              <a:lnSpc>
                <a:spcPct val="100000"/>
              </a:lnSpc>
              <a:defRPr/>
            </a:pPr>
            <a:r>
              <a:rPr lang="en-US" sz="1800" dirty="0">
                <a:solidFill>
                  <a:sysClr val="windowText" lastClr="000000"/>
                </a:solidFill>
              </a:rPr>
              <a:t>Every test book and auditory/signed presentation script has a secure barcode and is tracked by Pearson and CDE</a:t>
            </a:r>
          </a:p>
          <a:p>
            <a:pPr lvl="1" indent="-342900">
              <a:lnSpc>
                <a:spcPct val="100000"/>
              </a:lnSpc>
              <a:defRPr/>
            </a:pPr>
            <a:r>
              <a:rPr lang="en-US" sz="1800" dirty="0">
                <a:solidFill>
                  <a:sysClr val="windowText" lastClr="000000"/>
                </a:solidFill>
              </a:rPr>
              <a:t>Every secure test item must be returned</a:t>
            </a:r>
            <a:endParaRPr lang="en-US" sz="1100" dirty="0">
              <a:solidFill>
                <a:sysClr val="windowText" lastClr="000000"/>
              </a:solidFill>
            </a:endParaRPr>
          </a:p>
          <a:p>
            <a:pPr>
              <a:lnSpc>
                <a:spcPct val="100000"/>
              </a:lnSpc>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If any material is destroyed locally (e.g., due to contamination), complete </a:t>
            </a:r>
            <a:r>
              <a:rPr lang="en-US" sz="2000" i="1" dirty="0">
                <a:solidFill>
                  <a:sysClr val="windowText" lastClr="000000"/>
                </a:solidFill>
              </a:rPr>
              <a:t>Form to Report Contaminated, Damaged, or Missing Materials </a:t>
            </a:r>
            <a:r>
              <a:rPr lang="en-US" sz="2000" dirty="0">
                <a:solidFill>
                  <a:sysClr val="windowText" lastClr="000000"/>
                </a:solidFill>
              </a:rPr>
              <a:t>and notify CDE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Keep track of UPS tracking numbers when returning materials to Pearson</a:t>
            </a:r>
            <a:endParaRPr lang="en-US" sz="1100" dirty="0">
              <a:solidFill>
                <a:sysClr val="windowText" lastClr="000000"/>
              </a:solidFill>
            </a:endParaRPr>
          </a:p>
        </p:txBody>
      </p:sp>
      <p:sp>
        <p:nvSpPr>
          <p:cNvPr id="4" name="Slide Number Placeholder 3">
            <a:extLst>
              <a:ext uri="{FF2B5EF4-FFF2-40B4-BE49-F238E27FC236}">
                <a16:creationId xmlns:a16="http://schemas.microsoft.com/office/drawing/2014/main" id="{C676E0B7-C657-4C9A-85BB-219DB4EE8D90}"/>
              </a:ext>
            </a:extLst>
          </p:cNvPr>
          <p:cNvSpPr>
            <a:spLocks noGrp="1"/>
          </p:cNvSpPr>
          <p:nvPr>
            <p:ph type="sldNum" sz="quarter" idx="12"/>
          </p:nvPr>
        </p:nvSpPr>
        <p:spPr/>
        <p:txBody>
          <a:bodyPr/>
          <a:lstStyle/>
          <a:p>
            <a:fld id="{C479D5F6-EDCB-402A-AC08-4943A1820E8F}" type="slidenum">
              <a:rPr lang="en-US" smtClean="0"/>
              <a:pPr/>
              <a:t>181</a:t>
            </a:fld>
            <a:endParaRPr lang="en-US" dirty="0"/>
          </a:p>
        </p:txBody>
      </p:sp>
      <p:sp>
        <p:nvSpPr>
          <p:cNvPr id="5" name="TextBox 4">
            <a:extLst>
              <a:ext uri="{FF2B5EF4-FFF2-40B4-BE49-F238E27FC236}">
                <a16:creationId xmlns:a16="http://schemas.microsoft.com/office/drawing/2014/main" id="{CA52EC34-8224-4E87-85D7-5437C0C1796E}"/>
              </a:ext>
            </a:extLst>
          </p:cNvPr>
          <p:cNvSpPr txBox="1"/>
          <p:nvPr/>
        </p:nvSpPr>
        <p:spPr>
          <a:xfrm>
            <a:off x="1462838" y="4750840"/>
            <a:ext cx="621279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Form to Report Contaminated, Damaged, or Missing Materials </a:t>
            </a:r>
            <a:r>
              <a:rPr lang="en-US" b="1" dirty="0">
                <a:solidFill>
                  <a:prstClr val="black"/>
                </a:solidFill>
                <a:ea typeface="ＭＳ Ｐゴシック" pitchFamily="34" charset="-128"/>
                <a:hlinkClick r:id="rId2"/>
              </a:rPr>
              <a:t>https://forms.gle/BQYg7WXkKQgdrSoi9</a:t>
            </a:r>
            <a:r>
              <a:rPr lang="en-US" b="1" dirty="0">
                <a:solidFill>
                  <a:prstClr val="black"/>
                </a:solidFill>
                <a:ea typeface="ＭＳ Ｐゴシック" pitchFamily="34" charset="-128"/>
              </a:rPr>
              <a:t> </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5398059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E9C7-A46D-4D52-A746-EA456AFBA6A2}"/>
              </a:ext>
            </a:extLst>
          </p:cNvPr>
          <p:cNvSpPr>
            <a:spLocks noGrp="1"/>
          </p:cNvSpPr>
          <p:nvPr>
            <p:ph type="title"/>
          </p:nvPr>
        </p:nvSpPr>
        <p:spPr/>
        <p:txBody>
          <a:bodyPr/>
          <a:lstStyle/>
          <a:p>
            <a:r>
              <a:rPr lang="en-US" dirty="0"/>
              <a:t>CMAS Forms</a:t>
            </a:r>
          </a:p>
        </p:txBody>
      </p:sp>
      <p:sp>
        <p:nvSpPr>
          <p:cNvPr id="3" name="Content Placeholder 2">
            <a:extLst>
              <a:ext uri="{FF2B5EF4-FFF2-40B4-BE49-F238E27FC236}">
                <a16:creationId xmlns:a16="http://schemas.microsoft.com/office/drawing/2014/main" id="{6EB9FE91-B312-44BC-8F66-00CA14608BA5}"/>
              </a:ext>
            </a:extLst>
          </p:cNvPr>
          <p:cNvSpPr>
            <a:spLocks noGrp="1"/>
          </p:cNvSpPr>
          <p:nvPr>
            <p:ph idx="1"/>
          </p:nvPr>
        </p:nvSpPr>
        <p:spPr>
          <a:xfrm>
            <a:off x="628649" y="908371"/>
            <a:ext cx="8122243" cy="5943593"/>
          </a:xfrm>
        </p:spPr>
        <p:txBody>
          <a:bodyPr>
            <a:normAutofit/>
          </a:bodyPr>
          <a:lstStyle/>
          <a:p>
            <a:pPr marL="0" indent="0">
              <a:lnSpc>
                <a:spcPct val="100000"/>
              </a:lnSpc>
              <a:buNone/>
              <a:defRPr/>
            </a:pPr>
            <a:r>
              <a:rPr lang="en-US" sz="1800" dirty="0">
                <a:solidFill>
                  <a:srgbClr val="040404"/>
                </a:solidFill>
              </a:rPr>
              <a:t>Return all </a:t>
            </a:r>
            <a:r>
              <a:rPr lang="en-US" sz="1800" u="sng" dirty="0">
                <a:solidFill>
                  <a:srgbClr val="040404"/>
                </a:solidFill>
              </a:rPr>
              <a:t>district level</a:t>
            </a:r>
            <a:r>
              <a:rPr lang="en-US" sz="1800" dirty="0">
                <a:solidFill>
                  <a:srgbClr val="040404"/>
                </a:solidFill>
              </a:rPr>
              <a:t> PDF forms through </a:t>
            </a:r>
            <a:r>
              <a:rPr lang="en-US" sz="1800" b="1" dirty="0">
                <a:solidFill>
                  <a:srgbClr val="040404"/>
                </a:solidFill>
              </a:rPr>
              <a:t>CDE Assessment Division Syncplicity – Assessment Forms</a:t>
            </a:r>
            <a:r>
              <a:rPr lang="en-US" sz="1800" dirty="0">
                <a:solidFill>
                  <a:srgbClr val="040404"/>
                </a:solidFill>
              </a:rPr>
              <a:t> folder, then notify Sara Loerzel (</a:t>
            </a:r>
            <a:r>
              <a:rPr lang="en-US" sz="1800" dirty="0">
                <a:solidFill>
                  <a:srgbClr val="040404"/>
                </a:solidFill>
                <a:hlinkClick r:id="rId2"/>
              </a:rPr>
              <a:t>loerzel_s@cde.state.co.us</a:t>
            </a:r>
            <a:r>
              <a:rPr lang="en-US" sz="1800" dirty="0">
                <a:solidFill>
                  <a:srgbClr val="040404"/>
                </a:solidFill>
              </a:rPr>
              <a:t>) </a:t>
            </a:r>
          </a:p>
          <a:p>
            <a:pPr marL="331470" indent="-285750">
              <a:lnSpc>
                <a:spcPct val="100000"/>
              </a:lnSpc>
              <a:defRPr/>
            </a:pPr>
            <a:r>
              <a:rPr lang="en-US" sz="1800" dirty="0">
                <a:solidFill>
                  <a:srgbClr val="040404"/>
                </a:solidFill>
              </a:rPr>
              <a:t>The following forms are found at the indicated links or in the </a:t>
            </a:r>
            <a:r>
              <a:rPr lang="en-US" sz="1800" i="1" dirty="0">
                <a:solidFill>
                  <a:srgbClr val="040404"/>
                </a:solidFill>
              </a:rPr>
              <a:t>Procedures Manual</a:t>
            </a:r>
            <a:r>
              <a:rPr lang="en-US" sz="1800" dirty="0">
                <a:solidFill>
                  <a:srgbClr val="040404"/>
                </a:solidFill>
              </a:rPr>
              <a:t>:</a:t>
            </a:r>
          </a:p>
          <a:p>
            <a:pPr marL="801688" lvl="1" indent="-300038">
              <a:lnSpc>
                <a:spcPct val="100000"/>
              </a:lnSpc>
              <a:defRPr/>
            </a:pPr>
            <a:r>
              <a:rPr lang="en-US" sz="1800" dirty="0">
                <a:solidFill>
                  <a:srgbClr val="040404"/>
                </a:solidFill>
              </a:rPr>
              <a:t>Prior to testing</a:t>
            </a:r>
          </a:p>
          <a:p>
            <a:pPr marL="1245870" lvl="2" indent="-285750">
              <a:lnSpc>
                <a:spcPct val="100000"/>
              </a:lnSpc>
              <a:defRPr/>
            </a:pPr>
            <a:r>
              <a:rPr lang="en-US" dirty="0">
                <a:solidFill>
                  <a:prstClr val="black"/>
                </a:solidFill>
              </a:rPr>
              <a:t>SAC, DTC, Sensitive Data, and TA </a:t>
            </a:r>
            <a:r>
              <a:rPr lang="en-US" i="1" dirty="0">
                <a:solidFill>
                  <a:prstClr val="black"/>
                </a:solidFill>
              </a:rPr>
              <a:t>Security Agreements </a:t>
            </a:r>
            <a:r>
              <a:rPr lang="en-US" dirty="0">
                <a:solidFill>
                  <a:prstClr val="black"/>
                </a:solidFill>
              </a:rPr>
              <a:t>(</a:t>
            </a:r>
            <a:r>
              <a:rPr lang="en-US" dirty="0">
                <a:solidFill>
                  <a:prstClr val="black"/>
                </a:solidFill>
                <a:hlinkClick r:id="rId3"/>
              </a:rPr>
              <a:t>Appendix B</a:t>
            </a:r>
            <a:r>
              <a:rPr lang="en-US" dirty="0">
                <a:solidFill>
                  <a:prstClr val="black"/>
                </a:solidFill>
              </a:rPr>
              <a:t>) </a:t>
            </a:r>
            <a:r>
              <a:rPr lang="en-US" i="1" dirty="0">
                <a:solidFill>
                  <a:prstClr val="black"/>
                </a:solidFill>
              </a:rPr>
              <a:t>- </a:t>
            </a:r>
            <a:r>
              <a:rPr lang="en-US" dirty="0">
                <a:solidFill>
                  <a:prstClr val="black"/>
                </a:solidFill>
              </a:rPr>
              <a:t>maintained locally</a:t>
            </a:r>
          </a:p>
          <a:p>
            <a:pPr marL="1245870" lvl="2" indent="-285750">
              <a:lnSpc>
                <a:spcPct val="100000"/>
              </a:lnSpc>
              <a:defRPr/>
            </a:pPr>
            <a:r>
              <a:rPr lang="en-US" dirty="0">
                <a:solidFill>
                  <a:srgbClr val="040404"/>
                </a:solidFill>
              </a:rPr>
              <a:t>DAC</a:t>
            </a:r>
            <a:r>
              <a:rPr lang="en-US" i="1" dirty="0">
                <a:solidFill>
                  <a:srgbClr val="040404"/>
                </a:solidFill>
              </a:rPr>
              <a:t> Security Agreement </a:t>
            </a:r>
            <a:r>
              <a:rPr lang="en-US" dirty="0">
                <a:solidFill>
                  <a:srgbClr val="040404"/>
                </a:solidFill>
              </a:rPr>
              <a:t>(link shared in DAC training)</a:t>
            </a:r>
            <a:endParaRPr lang="en-US" dirty="0">
              <a:solidFill>
                <a:prstClr val="black"/>
              </a:solidFill>
            </a:endParaRPr>
          </a:p>
          <a:p>
            <a:pPr marL="1245870" lvl="2" indent="-285750">
              <a:lnSpc>
                <a:spcPct val="100000"/>
              </a:lnSpc>
              <a:defRPr/>
            </a:pPr>
            <a:r>
              <a:rPr lang="en-US" i="1" dirty="0">
                <a:solidFill>
                  <a:prstClr val="black"/>
                </a:solidFill>
              </a:rPr>
              <a:t>Verification of District Training</a:t>
            </a:r>
            <a:r>
              <a:rPr lang="en-US" dirty="0">
                <a:solidFill>
                  <a:prstClr val="black"/>
                </a:solidFill>
              </a:rPr>
              <a:t> (</a:t>
            </a:r>
            <a:r>
              <a:rPr lang="en-US" dirty="0">
                <a:solidFill>
                  <a:prstClr val="black"/>
                </a:solidFill>
                <a:hlinkClick r:id="rId4"/>
              </a:rPr>
              <a:t>Appendix C</a:t>
            </a:r>
            <a:r>
              <a:rPr lang="en-US" dirty="0">
                <a:solidFill>
                  <a:prstClr val="black"/>
                </a:solidFill>
              </a:rPr>
              <a:t>) - requires Superintendent’s signature</a:t>
            </a:r>
          </a:p>
          <a:p>
            <a:pPr marL="801688" lvl="1" indent="-300038">
              <a:lnSpc>
                <a:spcPct val="100000"/>
              </a:lnSpc>
              <a:defRPr/>
            </a:pPr>
            <a:r>
              <a:rPr lang="en-US" sz="1800" dirty="0">
                <a:solidFill>
                  <a:prstClr val="black"/>
                </a:solidFill>
              </a:rPr>
              <a:t>During Testing</a:t>
            </a:r>
          </a:p>
          <a:p>
            <a:pPr marL="1245870" lvl="2" indent="-285750">
              <a:lnSpc>
                <a:spcPct val="100000"/>
              </a:lnSpc>
              <a:defRPr/>
            </a:pPr>
            <a:r>
              <a:rPr lang="en-US" dirty="0">
                <a:solidFill>
                  <a:prstClr val="black"/>
                </a:solidFill>
              </a:rPr>
              <a:t>School Chain of Custody - maintained locally</a:t>
            </a:r>
          </a:p>
          <a:p>
            <a:pPr marL="1245870" lvl="2" indent="-285750">
              <a:lnSpc>
                <a:spcPct val="100000"/>
              </a:lnSpc>
              <a:defRPr/>
            </a:pPr>
            <a:r>
              <a:rPr lang="en-US" i="1" dirty="0">
                <a:solidFill>
                  <a:prstClr val="black"/>
                </a:solidFill>
              </a:rPr>
              <a:t>Testing Irregularity or Security Breach</a:t>
            </a:r>
            <a:r>
              <a:rPr lang="en-US" dirty="0">
                <a:solidFill>
                  <a:prstClr val="black"/>
                </a:solidFill>
              </a:rPr>
              <a:t> (</a:t>
            </a:r>
            <a:r>
              <a:rPr lang="en-US" dirty="0">
                <a:solidFill>
                  <a:prstClr val="black"/>
                </a:solidFill>
                <a:hlinkClick r:id="rId5"/>
              </a:rPr>
              <a:t>Appendix D</a:t>
            </a:r>
            <a:r>
              <a:rPr lang="en-US" dirty="0">
                <a:solidFill>
                  <a:prstClr val="black"/>
                </a:solidFill>
              </a:rPr>
              <a:t>)</a:t>
            </a:r>
            <a:endParaRPr lang="en-US" i="1" dirty="0">
              <a:solidFill>
                <a:prstClr val="black"/>
              </a:solidFill>
            </a:endParaRPr>
          </a:p>
          <a:p>
            <a:pPr marL="1645920" lvl="3" indent="-285750">
              <a:lnSpc>
                <a:spcPct val="100000"/>
              </a:lnSpc>
              <a:defRPr/>
            </a:pPr>
            <a:r>
              <a:rPr lang="en-US" i="1" dirty="0">
                <a:solidFill>
                  <a:prstClr val="black"/>
                </a:solidFill>
              </a:rPr>
              <a:t>Test Incident Report </a:t>
            </a:r>
            <a:r>
              <a:rPr lang="en-US" dirty="0">
                <a:solidFill>
                  <a:prstClr val="black"/>
                </a:solidFill>
              </a:rPr>
              <a:t>spreadsheet (</a:t>
            </a:r>
            <a:r>
              <a:rPr lang="en-US" dirty="0">
                <a:solidFill>
                  <a:prstClr val="black"/>
                </a:solidFill>
                <a:hlinkClick r:id="rId6"/>
              </a:rPr>
              <a:t>CMAS Training Page</a:t>
            </a:r>
            <a:r>
              <a:rPr lang="en-US" dirty="0">
                <a:solidFill>
                  <a:prstClr val="black"/>
                </a:solidFill>
              </a:rPr>
              <a:t>)</a:t>
            </a:r>
          </a:p>
          <a:p>
            <a:pPr marL="1245870" lvl="2" indent="-285750">
              <a:lnSpc>
                <a:spcPct val="100000"/>
              </a:lnSpc>
              <a:defRPr/>
            </a:pPr>
            <a:r>
              <a:rPr lang="en-US" i="1" dirty="0">
                <a:solidFill>
                  <a:prstClr val="black"/>
                </a:solidFill>
              </a:rPr>
              <a:t>Contaminated, Damaged, or Missing Materials </a:t>
            </a:r>
            <a:r>
              <a:rPr lang="en-US" dirty="0">
                <a:solidFill>
                  <a:prstClr val="black"/>
                </a:solidFill>
              </a:rPr>
              <a:t>(</a:t>
            </a:r>
            <a:r>
              <a:rPr lang="en-US" dirty="0">
                <a:solidFill>
                  <a:prstClr val="black"/>
                </a:solidFill>
                <a:hlinkClick r:id="rId7"/>
              </a:rPr>
              <a:t>Appendix E</a:t>
            </a:r>
            <a:r>
              <a:rPr lang="en-US" dirty="0">
                <a:solidFill>
                  <a:prstClr val="black"/>
                </a:solidFill>
              </a:rPr>
              <a:t>)</a:t>
            </a:r>
          </a:p>
          <a:p>
            <a:pPr marL="801688" lvl="1" indent="-300038">
              <a:lnSpc>
                <a:spcPct val="100000"/>
              </a:lnSpc>
              <a:defRPr/>
            </a:pPr>
            <a:r>
              <a:rPr lang="en-US" sz="1800" dirty="0">
                <a:solidFill>
                  <a:prstClr val="black"/>
                </a:solidFill>
              </a:rPr>
              <a:t>After Testing</a:t>
            </a:r>
          </a:p>
          <a:p>
            <a:pPr marL="1245870" lvl="2" indent="-285750">
              <a:lnSpc>
                <a:spcPct val="100000"/>
              </a:lnSpc>
              <a:defRPr/>
            </a:pPr>
            <a:r>
              <a:rPr lang="en-US" i="1" dirty="0">
                <a:solidFill>
                  <a:prstClr val="black"/>
                </a:solidFill>
              </a:rPr>
              <a:t>Post-test Compliance </a:t>
            </a:r>
            <a:r>
              <a:rPr lang="en-US" dirty="0">
                <a:solidFill>
                  <a:prstClr val="black"/>
                </a:solidFill>
              </a:rPr>
              <a:t>(</a:t>
            </a:r>
            <a:r>
              <a:rPr lang="en-US" dirty="0">
                <a:solidFill>
                  <a:prstClr val="black"/>
                </a:solidFill>
                <a:hlinkClick r:id="rId8"/>
              </a:rPr>
              <a:t>Appendix C</a:t>
            </a:r>
            <a:r>
              <a:rPr lang="en-US" u="sng" dirty="0"/>
              <a:t>)</a:t>
            </a:r>
            <a:endParaRPr lang="en-US" dirty="0">
              <a:solidFill>
                <a:srgbClr val="040404"/>
              </a:solidFill>
            </a:endParaRPr>
          </a:p>
          <a:p>
            <a:pPr marL="1245870" lvl="2" indent="-285750">
              <a:lnSpc>
                <a:spcPct val="100000"/>
              </a:lnSpc>
              <a:defRPr/>
            </a:pPr>
            <a:r>
              <a:rPr lang="en-US" i="1" dirty="0">
                <a:solidFill>
                  <a:srgbClr val="040404"/>
                </a:solidFill>
              </a:rPr>
              <a:t>Scratch Paper Verification </a:t>
            </a:r>
            <a:r>
              <a:rPr lang="en-US" dirty="0">
                <a:solidFill>
                  <a:srgbClr val="040404"/>
                </a:solidFill>
              </a:rPr>
              <a:t>(</a:t>
            </a:r>
            <a:r>
              <a:rPr lang="en-US" dirty="0">
                <a:solidFill>
                  <a:srgbClr val="040404"/>
                </a:solidFill>
                <a:hlinkClick r:id="rId9"/>
              </a:rPr>
              <a:t>Appendix C</a:t>
            </a:r>
            <a:r>
              <a:rPr lang="en-US" dirty="0">
                <a:solidFill>
                  <a:srgbClr val="040404"/>
                </a:solidFill>
              </a:rPr>
              <a:t>)</a:t>
            </a:r>
            <a:endParaRPr lang="en-US" dirty="0">
              <a:solidFill>
                <a:prstClr val="black"/>
              </a:solidFill>
            </a:endParaRPr>
          </a:p>
          <a:p>
            <a:pPr marL="1245870" lvl="2" indent="-285750">
              <a:lnSpc>
                <a:spcPct val="100000"/>
              </a:lnSpc>
              <a:defRPr/>
            </a:pPr>
            <a:r>
              <a:rPr lang="en-US" i="1" dirty="0">
                <a:solidFill>
                  <a:srgbClr val="040404"/>
                </a:solidFill>
              </a:rPr>
              <a:t>Secure Data Removal </a:t>
            </a:r>
            <a:r>
              <a:rPr lang="en-US" dirty="0">
                <a:solidFill>
                  <a:prstClr val="black"/>
                </a:solidFill>
              </a:rPr>
              <a:t>(Appendix G) - maintained locally</a:t>
            </a:r>
          </a:p>
          <a:p>
            <a:endParaRPr lang="en-US" dirty="0"/>
          </a:p>
        </p:txBody>
      </p:sp>
      <p:sp>
        <p:nvSpPr>
          <p:cNvPr id="4" name="Slide Number Placeholder 3">
            <a:extLst>
              <a:ext uri="{FF2B5EF4-FFF2-40B4-BE49-F238E27FC236}">
                <a16:creationId xmlns:a16="http://schemas.microsoft.com/office/drawing/2014/main" id="{42CC57A0-9938-4088-8AC3-D96F17F446EC}"/>
              </a:ext>
            </a:extLst>
          </p:cNvPr>
          <p:cNvSpPr>
            <a:spLocks noGrp="1"/>
          </p:cNvSpPr>
          <p:nvPr>
            <p:ph type="sldNum" sz="quarter" idx="12"/>
          </p:nvPr>
        </p:nvSpPr>
        <p:spPr/>
        <p:txBody>
          <a:bodyPr/>
          <a:lstStyle/>
          <a:p>
            <a:fld id="{C479D5F6-EDCB-402A-AC08-4943A1820E8F}" type="slidenum">
              <a:rPr lang="en-US" smtClean="0"/>
              <a:pPr/>
              <a:t>182</a:t>
            </a:fld>
            <a:endParaRPr lang="en-US" dirty="0"/>
          </a:p>
        </p:txBody>
      </p:sp>
      <p:grpSp>
        <p:nvGrpSpPr>
          <p:cNvPr id="7" name="Group 6">
            <a:extLst>
              <a:ext uri="{FF2B5EF4-FFF2-40B4-BE49-F238E27FC236}">
                <a16:creationId xmlns:a16="http://schemas.microsoft.com/office/drawing/2014/main" id="{4F8D60E8-C340-4944-A439-E003FE172206}"/>
              </a:ext>
            </a:extLst>
          </p:cNvPr>
          <p:cNvGrpSpPr/>
          <p:nvPr/>
        </p:nvGrpSpPr>
        <p:grpSpPr>
          <a:xfrm>
            <a:off x="6739842" y="3539082"/>
            <a:ext cx="2327956" cy="1200329"/>
            <a:chOff x="6637106" y="1752301"/>
            <a:chExt cx="2327956" cy="1200329"/>
          </a:xfrm>
          <a:effectLst>
            <a:outerShdw blurRad="50800" dist="38100" dir="2700000" algn="tl" rotWithShape="0">
              <a:prstClr val="black">
                <a:alpha val="40000"/>
              </a:prstClr>
            </a:outerShdw>
          </a:effectLst>
        </p:grpSpPr>
        <p:sp>
          <p:nvSpPr>
            <p:cNvPr id="8" name="TextBox 7">
              <a:extLst>
                <a:ext uri="{FF2B5EF4-FFF2-40B4-BE49-F238E27FC236}">
                  <a16:creationId xmlns:a16="http://schemas.microsoft.com/office/drawing/2014/main" id="{13DDF131-B508-42B8-8B84-0A21CD011FB2}"/>
                </a:ext>
              </a:extLst>
            </p:cNvPr>
            <p:cNvSpPr txBox="1"/>
            <p:nvPr/>
          </p:nvSpPr>
          <p:spPr>
            <a:xfrm>
              <a:off x="6637106" y="1752301"/>
              <a:ext cx="2327956" cy="1200329"/>
            </a:xfrm>
            <a:prstGeom prst="rect">
              <a:avLst/>
            </a:prstGeom>
            <a:solidFill>
              <a:srgbClr val="FFD100"/>
            </a:solidFill>
          </p:spPr>
          <p:txBody>
            <a:bodyPr wrap="square" rtlCol="0">
              <a:spAutoFit/>
            </a:bodyPr>
            <a:lstStyle/>
            <a:p>
              <a:pPr algn="ctr" defTabSz="457200"/>
              <a:r>
                <a:rPr lang="en-US" dirty="0">
                  <a:solidFill>
                    <a:prstClr val="black"/>
                  </a:solidFill>
                </a:rPr>
                <a:t>Only use Spring 2024 forms with CDE logo</a:t>
              </a:r>
            </a:p>
            <a:p>
              <a:pPr algn="ctr" defTabSz="457200"/>
              <a:endParaRPr lang="en-US" dirty="0">
                <a:solidFill>
                  <a:prstClr val="black"/>
                </a:solidFill>
                <a:latin typeface="Trebuchet MS" panose="020B0603020202020204" pitchFamily="34" charset="0"/>
              </a:endParaRPr>
            </a:p>
            <a:p>
              <a:pPr algn="ctr" defTabSz="457200"/>
              <a:endParaRPr lang="en-US" dirty="0">
                <a:solidFill>
                  <a:prstClr val="black"/>
                </a:solidFill>
                <a:latin typeface="Trebuchet MS" panose="020B0603020202020204" pitchFamily="34" charset="0"/>
              </a:endParaRPr>
            </a:p>
          </p:txBody>
        </p:sp>
        <p:pic>
          <p:nvPicPr>
            <p:cNvPr id="9" name="Picture 8">
              <a:extLst>
                <a:ext uri="{FF2B5EF4-FFF2-40B4-BE49-F238E27FC236}">
                  <a16:creationId xmlns:a16="http://schemas.microsoft.com/office/drawing/2014/main" id="{8B2ED9F0-85F6-4BF4-AFDA-4802A2A3FC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1784" y="2402443"/>
              <a:ext cx="1038599" cy="441535"/>
            </a:xfrm>
            <a:prstGeom prst="rect">
              <a:avLst/>
            </a:prstGeom>
          </p:spPr>
        </p:pic>
      </p:grpSp>
    </p:spTree>
    <p:extLst>
      <p:ext uri="{BB962C8B-B14F-4D97-AF65-F5344CB8AC3E}">
        <p14:creationId xmlns:p14="http://schemas.microsoft.com/office/powerpoint/2010/main" val="8320166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1289-65BA-4FB1-92B2-6BA28A4877D5}"/>
              </a:ext>
            </a:extLst>
          </p:cNvPr>
          <p:cNvSpPr>
            <a:spLocks noGrp="1"/>
          </p:cNvSpPr>
          <p:nvPr>
            <p:ph type="ctrTitle"/>
          </p:nvPr>
        </p:nvSpPr>
        <p:spPr/>
        <p:txBody>
          <a:bodyPr/>
          <a:lstStyle/>
          <a:p>
            <a:r>
              <a:rPr lang="en-US" dirty="0" err="1"/>
              <a:t>PAnext</a:t>
            </a:r>
            <a:r>
              <a:rPr lang="en-US" dirty="0"/>
              <a:t> Clean-up</a:t>
            </a:r>
          </a:p>
        </p:txBody>
      </p:sp>
      <p:sp>
        <p:nvSpPr>
          <p:cNvPr id="3" name="Slide Number Placeholder 2">
            <a:extLst>
              <a:ext uri="{FF2B5EF4-FFF2-40B4-BE49-F238E27FC236}">
                <a16:creationId xmlns:a16="http://schemas.microsoft.com/office/drawing/2014/main" id="{D73DF877-5D0E-42A0-A969-3FE55F6EF610}"/>
              </a:ext>
            </a:extLst>
          </p:cNvPr>
          <p:cNvSpPr>
            <a:spLocks noGrp="1"/>
          </p:cNvSpPr>
          <p:nvPr>
            <p:ph type="sldNum" sz="quarter" idx="12"/>
          </p:nvPr>
        </p:nvSpPr>
        <p:spPr/>
        <p:txBody>
          <a:bodyPr/>
          <a:lstStyle/>
          <a:p>
            <a:fld id="{C479D5F6-EDCB-402A-AC08-4943A1820E8F}" type="slidenum">
              <a:rPr lang="en-US" smtClean="0"/>
              <a:pPr/>
              <a:t>183</a:t>
            </a:fld>
            <a:endParaRPr lang="en-US" dirty="0"/>
          </a:p>
        </p:txBody>
      </p:sp>
    </p:spTree>
    <p:extLst>
      <p:ext uri="{BB962C8B-B14F-4D97-AF65-F5344CB8AC3E}">
        <p14:creationId xmlns:p14="http://schemas.microsoft.com/office/powerpoint/2010/main" val="1849377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440D-A63F-4ADD-9659-C4BAC24B790D}"/>
              </a:ext>
            </a:extLst>
          </p:cNvPr>
          <p:cNvSpPr>
            <a:spLocks noGrp="1"/>
          </p:cNvSpPr>
          <p:nvPr>
            <p:ph type="title"/>
          </p:nvPr>
        </p:nvSpPr>
        <p:spPr/>
        <p:txBody>
          <a:bodyPr/>
          <a:lstStyle/>
          <a:p>
            <a:r>
              <a:rPr lang="en-US" dirty="0" err="1"/>
              <a:t>PAnext</a:t>
            </a:r>
            <a:r>
              <a:rPr lang="en-US" dirty="0"/>
              <a:t> Clean-up Activities – CBT and PBT</a:t>
            </a:r>
          </a:p>
        </p:txBody>
      </p:sp>
      <p:sp>
        <p:nvSpPr>
          <p:cNvPr id="3" name="Content Placeholder 2">
            <a:extLst>
              <a:ext uri="{FF2B5EF4-FFF2-40B4-BE49-F238E27FC236}">
                <a16:creationId xmlns:a16="http://schemas.microsoft.com/office/drawing/2014/main" id="{074F1BFE-877A-4467-ACAE-1846FBA36B4A}"/>
              </a:ext>
            </a:extLst>
          </p:cNvPr>
          <p:cNvSpPr>
            <a:spLocks noGrp="1"/>
          </p:cNvSpPr>
          <p:nvPr>
            <p:ph idx="1"/>
          </p:nvPr>
        </p:nvSpPr>
        <p:spPr>
          <a:xfrm>
            <a:off x="628650" y="848549"/>
            <a:ext cx="7886700" cy="5664217"/>
          </a:xfrm>
        </p:spPr>
        <p:txBody>
          <a:bodyPr>
            <a:normAutofit lnSpcReduction="10000"/>
          </a:bodyPr>
          <a:lstStyle/>
          <a:p>
            <a:pPr marL="0" indent="0">
              <a:lnSpc>
                <a:spcPct val="100000"/>
              </a:lnSpc>
              <a:buNone/>
              <a:defRPr/>
            </a:pPr>
            <a:r>
              <a:rPr lang="en-US" sz="2000" dirty="0">
                <a:solidFill>
                  <a:sysClr val="windowText" lastClr="000000"/>
                </a:solidFill>
              </a:rPr>
              <a:t>Student demographic data in </a:t>
            </a:r>
            <a:r>
              <a:rPr lang="en-US" sz="2000" dirty="0" err="1">
                <a:solidFill>
                  <a:sysClr val="windowText" lastClr="000000"/>
                </a:solidFill>
              </a:rPr>
              <a:t>PAnext</a:t>
            </a:r>
            <a:r>
              <a:rPr lang="en-US" sz="2000" dirty="0">
                <a:solidFill>
                  <a:sysClr val="windowText" lastClr="000000"/>
                </a:solidFill>
              </a:rPr>
              <a:t> is used for reporting (i.e., individual student performance reports, school/district-level reports, data files)</a:t>
            </a:r>
          </a:p>
          <a:p>
            <a:pPr>
              <a:lnSpc>
                <a:spcPct val="100000"/>
              </a:lnSpc>
              <a:defRPr/>
            </a:pPr>
            <a:endParaRPr lang="en-US" sz="1800" dirty="0">
              <a:solidFill>
                <a:sysClr val="windowText" lastClr="000000"/>
              </a:solidFill>
            </a:endParaRPr>
          </a:p>
          <a:p>
            <a:pPr>
              <a:lnSpc>
                <a:spcPct val="100000"/>
              </a:lnSpc>
              <a:defRPr/>
            </a:pPr>
            <a:r>
              <a:rPr lang="en-US" sz="1800" dirty="0">
                <a:solidFill>
                  <a:sysClr val="windowText" lastClr="000000"/>
                </a:solidFill>
              </a:rPr>
              <a:t>Use Operational Reports to ensure data accuracy: </a:t>
            </a:r>
          </a:p>
          <a:p>
            <a:pPr lvl="1">
              <a:lnSpc>
                <a:spcPct val="100000"/>
              </a:lnSpc>
              <a:defRPr/>
            </a:pPr>
            <a:r>
              <a:rPr lang="en-US" sz="1800" b="1" dirty="0">
                <a:solidFill>
                  <a:sysClr val="windowText" lastClr="000000"/>
                </a:solidFill>
              </a:rPr>
              <a:t>Reports &gt; Operational Reports &gt; Students &amp; Registrations &gt;</a:t>
            </a:r>
            <a:r>
              <a:rPr lang="en-US" sz="1800" dirty="0">
                <a:solidFill>
                  <a:sysClr val="windowText" lastClr="000000"/>
                </a:solidFill>
              </a:rPr>
              <a:t> </a:t>
            </a:r>
          </a:p>
          <a:p>
            <a:pPr lvl="2">
              <a:lnSpc>
                <a:spcPct val="100000"/>
              </a:lnSpc>
              <a:defRPr/>
            </a:pPr>
            <a:r>
              <a:rPr lang="en-US" dirty="0">
                <a:solidFill>
                  <a:sysClr val="windowText" lastClr="000000"/>
                </a:solidFill>
              </a:rPr>
              <a:t>Not Tested Student Tests (students with a NT Code/Reason applied)</a:t>
            </a:r>
          </a:p>
          <a:p>
            <a:pPr lvl="2">
              <a:lnSpc>
                <a:spcPct val="100000"/>
              </a:lnSpc>
              <a:defRPr/>
            </a:pPr>
            <a:r>
              <a:rPr lang="en-US" dirty="0">
                <a:solidFill>
                  <a:sysClr val="windowText" lastClr="000000"/>
                </a:solidFill>
              </a:rPr>
              <a:t>Void Score Tests (students with a Void Code/Reason applied)</a:t>
            </a:r>
          </a:p>
          <a:p>
            <a:pPr lvl="2">
              <a:lnSpc>
                <a:spcPct val="100000"/>
              </a:lnSpc>
              <a:defRPr/>
            </a:pPr>
            <a:r>
              <a:rPr lang="en-US" dirty="0">
                <a:solidFill>
                  <a:sysClr val="windowText" lastClr="000000"/>
                </a:solidFill>
              </a:rPr>
              <a:t>Students Registered but not Assigned to a Test</a:t>
            </a:r>
          </a:p>
          <a:p>
            <a:pPr lvl="2">
              <a:lnSpc>
                <a:spcPct val="100000"/>
              </a:lnSpc>
              <a:defRPr/>
            </a:pPr>
            <a:r>
              <a:rPr lang="en-US" dirty="0">
                <a:solidFill>
                  <a:sysClr val="windowText" lastClr="000000"/>
                </a:solidFill>
              </a:rPr>
              <a:t>Student Tests that have been Assigned but Not Yet Completed</a:t>
            </a:r>
          </a:p>
          <a:p>
            <a:pPr lvl="2">
              <a:lnSpc>
                <a:spcPct val="100000"/>
              </a:lnSpc>
              <a:defRPr/>
            </a:pPr>
            <a:r>
              <a:rPr lang="en-US" dirty="0">
                <a:solidFill>
                  <a:sysClr val="windowText" lastClr="000000"/>
                </a:solidFill>
              </a:rPr>
              <a:t>Students where Responsible District/School is Different from Testing District/School</a:t>
            </a:r>
          </a:p>
          <a:p>
            <a:pPr lvl="2">
              <a:lnSpc>
                <a:spcPct val="100000"/>
              </a:lnSpc>
              <a:defRPr/>
            </a:pPr>
            <a:r>
              <a:rPr lang="en-US" dirty="0">
                <a:solidFill>
                  <a:sysClr val="windowText" lastClr="000000"/>
                </a:solidFill>
              </a:rPr>
              <a:t>Students with Multiple Tests of Same Subject Area</a:t>
            </a:r>
          </a:p>
          <a:p>
            <a:pPr lvl="1">
              <a:lnSpc>
                <a:spcPct val="100000"/>
              </a:lnSpc>
              <a:defRPr/>
            </a:pPr>
            <a:endParaRPr lang="en-US" sz="1800" dirty="0">
              <a:solidFill>
                <a:sysClr val="windowText" lastClr="000000"/>
              </a:solidFill>
            </a:endParaRPr>
          </a:p>
          <a:p>
            <a:pPr marL="690563" lvl="1" indent="-233363">
              <a:lnSpc>
                <a:spcPct val="100000"/>
              </a:lnSpc>
              <a:defRPr/>
            </a:pPr>
            <a:r>
              <a:rPr lang="en-US" sz="1800" b="1" dirty="0">
                <a:solidFill>
                  <a:sysClr val="windowText" lastClr="000000"/>
                </a:solidFill>
              </a:rPr>
              <a:t>Reports &gt; Operational Reports &gt; Online Testing &gt;</a:t>
            </a:r>
          </a:p>
          <a:p>
            <a:pPr lvl="2">
              <a:lnSpc>
                <a:spcPct val="100000"/>
              </a:lnSpc>
              <a:defRPr/>
            </a:pPr>
            <a:r>
              <a:rPr lang="en-US" dirty="0">
                <a:solidFill>
                  <a:sysClr val="windowText" lastClr="000000"/>
                </a:solidFill>
              </a:rPr>
              <a:t>Online Student Tests Marked Test Complete</a:t>
            </a:r>
          </a:p>
          <a:p>
            <a:pPr marL="1539875" lvl="3" indent="-225425">
              <a:lnSpc>
                <a:spcPct val="100000"/>
              </a:lnSpc>
              <a:defRPr/>
            </a:pPr>
            <a:r>
              <a:rPr lang="en-US" dirty="0">
                <a:solidFill>
                  <a:sysClr val="windowText" lastClr="000000"/>
                </a:solidFill>
              </a:rPr>
              <a:t>For School/District records only – Mark Test Complete Reason does not invalidate</a:t>
            </a:r>
          </a:p>
          <a:p>
            <a:pPr marL="1539875" lvl="3" indent="-225425">
              <a:lnSpc>
                <a:spcPct val="100000"/>
              </a:lnSpc>
              <a:defRPr/>
            </a:pPr>
            <a:r>
              <a:rPr lang="en-US" dirty="0">
                <a:solidFill>
                  <a:sysClr val="windowText" lastClr="000000"/>
                </a:solidFill>
              </a:rPr>
              <a:t>Must enter Void Code/Reason separately</a:t>
            </a:r>
          </a:p>
        </p:txBody>
      </p:sp>
      <p:sp>
        <p:nvSpPr>
          <p:cNvPr id="4" name="Slide Number Placeholder 3">
            <a:extLst>
              <a:ext uri="{FF2B5EF4-FFF2-40B4-BE49-F238E27FC236}">
                <a16:creationId xmlns:a16="http://schemas.microsoft.com/office/drawing/2014/main" id="{2E4B631F-ED8E-4923-A441-D75B4942F4D3}"/>
              </a:ext>
            </a:extLst>
          </p:cNvPr>
          <p:cNvSpPr>
            <a:spLocks noGrp="1"/>
          </p:cNvSpPr>
          <p:nvPr>
            <p:ph type="sldNum" sz="quarter" idx="12"/>
          </p:nvPr>
        </p:nvSpPr>
        <p:spPr/>
        <p:txBody>
          <a:bodyPr/>
          <a:lstStyle/>
          <a:p>
            <a:fld id="{C479D5F6-EDCB-402A-AC08-4943A1820E8F}" type="slidenum">
              <a:rPr lang="en-US" smtClean="0"/>
              <a:pPr/>
              <a:t>184</a:t>
            </a:fld>
            <a:endParaRPr lang="en-US" dirty="0"/>
          </a:p>
        </p:txBody>
      </p:sp>
    </p:spTree>
    <p:extLst>
      <p:ext uri="{BB962C8B-B14F-4D97-AF65-F5344CB8AC3E}">
        <p14:creationId xmlns:p14="http://schemas.microsoft.com/office/powerpoint/2010/main" val="400666227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F62F-3325-47C2-8EAA-447A13B438C1}"/>
              </a:ext>
            </a:extLst>
          </p:cNvPr>
          <p:cNvSpPr>
            <a:spLocks noGrp="1"/>
          </p:cNvSpPr>
          <p:nvPr>
            <p:ph type="title"/>
          </p:nvPr>
        </p:nvSpPr>
        <p:spPr/>
        <p:txBody>
          <a:bodyPr/>
          <a:lstStyle/>
          <a:p>
            <a:r>
              <a:rPr lang="en-US" dirty="0"/>
              <a:t>Coding Invalidations</a:t>
            </a:r>
          </a:p>
        </p:txBody>
      </p:sp>
      <p:sp>
        <p:nvSpPr>
          <p:cNvPr id="3" name="Content Placeholder 2">
            <a:extLst>
              <a:ext uri="{FF2B5EF4-FFF2-40B4-BE49-F238E27FC236}">
                <a16:creationId xmlns:a16="http://schemas.microsoft.com/office/drawing/2014/main" id="{FEB3D695-6A53-46AF-8DD9-8C1262307796}"/>
              </a:ext>
            </a:extLst>
          </p:cNvPr>
          <p:cNvSpPr>
            <a:spLocks noGrp="1"/>
          </p:cNvSpPr>
          <p:nvPr>
            <p:ph idx="1"/>
          </p:nvPr>
        </p:nvSpPr>
        <p:spPr>
          <a:xfrm>
            <a:off x="628650" y="848550"/>
            <a:ext cx="7886700" cy="5802416"/>
          </a:xfrm>
        </p:spPr>
        <p:txBody>
          <a:bodyPr>
            <a:normAutofit lnSpcReduction="10000"/>
          </a:bodyPr>
          <a:lstStyle/>
          <a:p>
            <a:pPr marL="0" indent="0">
              <a:lnSpc>
                <a:spcPct val="100000"/>
              </a:lnSpc>
              <a:buNone/>
              <a:defRPr/>
            </a:pPr>
            <a:r>
              <a:rPr lang="en-US" dirty="0">
                <a:solidFill>
                  <a:sysClr val="windowText" lastClr="000000"/>
                </a:solidFill>
              </a:rPr>
              <a:t>There are two categories of invalidation codes:</a:t>
            </a:r>
          </a:p>
          <a:p>
            <a:pPr lvl="1">
              <a:lnSpc>
                <a:spcPct val="100000"/>
              </a:lnSpc>
              <a:defRPr/>
            </a:pPr>
            <a:r>
              <a:rPr lang="en-US" sz="1800" dirty="0">
                <a:solidFill>
                  <a:sysClr val="windowText" lastClr="000000"/>
                </a:solidFill>
              </a:rPr>
              <a:t>Not Tested Reasons/Codes</a:t>
            </a:r>
          </a:p>
          <a:p>
            <a:pPr lvl="1">
              <a:lnSpc>
                <a:spcPct val="100000"/>
              </a:lnSpc>
              <a:defRPr/>
            </a:pPr>
            <a:r>
              <a:rPr lang="en-US" sz="1800" dirty="0">
                <a:solidFill>
                  <a:sysClr val="windowText" lastClr="000000"/>
                </a:solidFill>
              </a:rPr>
              <a:t>Void Test Score Reasons/Codes</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Indicate coding in </a:t>
            </a:r>
            <a:r>
              <a:rPr lang="en-US" dirty="0" err="1">
                <a:solidFill>
                  <a:sysClr val="windowText" lastClr="000000"/>
                </a:solidFill>
              </a:rPr>
              <a:t>PAnext</a:t>
            </a:r>
            <a:r>
              <a:rPr lang="en-US" dirty="0">
                <a:solidFill>
                  <a:sysClr val="windowText" lastClr="000000"/>
                </a:solidFill>
              </a:rPr>
              <a:t> in two ways:</a:t>
            </a:r>
          </a:p>
          <a:p>
            <a:pPr marL="800100" lvl="1" indent="-342900">
              <a:lnSpc>
                <a:spcPct val="100000"/>
              </a:lnSpc>
              <a:buFont typeface="+mj-lt"/>
              <a:buAutoNum type="arabicPeriod"/>
              <a:defRPr/>
            </a:pPr>
            <a:r>
              <a:rPr lang="en-US" sz="1800" dirty="0">
                <a:solidFill>
                  <a:sysClr val="windowText" lastClr="000000"/>
                </a:solidFill>
              </a:rPr>
              <a:t>Student-by-student through User Interface (Sensitive Data role)</a:t>
            </a:r>
          </a:p>
          <a:p>
            <a:pPr marL="457200" lvl="1" indent="0">
              <a:lnSpc>
                <a:spcPct val="100000"/>
              </a:lnSpc>
              <a:buNone/>
              <a:defRPr/>
            </a:pPr>
            <a:r>
              <a:rPr lang="en-US" sz="1800" dirty="0">
                <a:solidFill>
                  <a:sysClr val="windowText" lastClr="000000"/>
                </a:solidFill>
              </a:rPr>
              <a:t>- or -</a:t>
            </a:r>
          </a:p>
          <a:p>
            <a:pPr marL="800100" lvl="1" indent="-342900">
              <a:lnSpc>
                <a:spcPct val="100000"/>
              </a:lnSpc>
              <a:buFont typeface="+mj-lt"/>
              <a:buAutoNum type="arabicPeriod" startAt="2"/>
              <a:defRPr/>
            </a:pPr>
            <a:r>
              <a:rPr lang="en-US" sz="1800" dirty="0">
                <a:solidFill>
                  <a:sysClr val="windowText" lastClr="000000"/>
                </a:solidFill>
              </a:rPr>
              <a:t>Batch loaded through Student Test Update process (STU role)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Coding is unique to each test</a:t>
            </a:r>
          </a:p>
          <a:p>
            <a:pPr lvl="1">
              <a:lnSpc>
                <a:spcPct val="100000"/>
              </a:lnSpc>
              <a:defRPr/>
            </a:pPr>
            <a:r>
              <a:rPr lang="en-US" sz="1800" dirty="0">
                <a:solidFill>
                  <a:sysClr val="windowText" lastClr="000000"/>
                </a:solidFill>
              </a:rPr>
              <a:t>Does not transfer across math, ELA, and science tests</a:t>
            </a:r>
          </a:p>
          <a:p>
            <a:pPr lvl="1">
              <a:lnSpc>
                <a:spcPct val="100000"/>
              </a:lnSpc>
              <a:defRPr/>
            </a:pPr>
            <a:r>
              <a:rPr lang="en-US" sz="1800" dirty="0">
                <a:solidFill>
                  <a:sysClr val="windowText" lastClr="000000"/>
                </a:solidFill>
              </a:rPr>
              <a:t>Entered for each test as appropriate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“Marked Complete” </a:t>
            </a:r>
            <a:r>
              <a:rPr lang="en-US" u="sng" dirty="0">
                <a:solidFill>
                  <a:sysClr val="windowText" lastClr="000000"/>
                </a:solidFill>
              </a:rPr>
              <a:t>does not</a:t>
            </a:r>
            <a:r>
              <a:rPr lang="en-US" dirty="0">
                <a:solidFill>
                  <a:sysClr val="windowText" lastClr="000000"/>
                </a:solidFill>
              </a:rPr>
              <a:t> invalidate tests</a:t>
            </a:r>
          </a:p>
          <a:p>
            <a:pPr lvl="1">
              <a:lnSpc>
                <a:spcPct val="100000"/>
              </a:lnSpc>
              <a:defRPr/>
            </a:pPr>
            <a:r>
              <a:rPr lang="en-US" sz="1800" dirty="0">
                <a:solidFill>
                  <a:sysClr val="windowText" lastClr="000000"/>
                </a:solidFill>
              </a:rPr>
              <a:t>“Mark Test Complete Reasons” are for district/school use only</a:t>
            </a:r>
          </a:p>
          <a:p>
            <a:pPr lvl="1">
              <a:lnSpc>
                <a:spcPct val="100000"/>
              </a:lnSpc>
              <a:defRPr/>
            </a:pPr>
            <a:r>
              <a:rPr lang="en-US" sz="1800" dirty="0">
                <a:solidFill>
                  <a:sysClr val="windowText" lastClr="000000"/>
                </a:solidFill>
              </a:rPr>
              <a:t>They do not “flow” into scoring/reporting</a:t>
            </a:r>
          </a:p>
          <a:p>
            <a:endParaRPr lang="en-US" dirty="0"/>
          </a:p>
        </p:txBody>
      </p:sp>
      <p:sp>
        <p:nvSpPr>
          <p:cNvPr id="4" name="Slide Number Placeholder 3">
            <a:extLst>
              <a:ext uri="{FF2B5EF4-FFF2-40B4-BE49-F238E27FC236}">
                <a16:creationId xmlns:a16="http://schemas.microsoft.com/office/drawing/2014/main" id="{1317C91C-E9D9-4EC8-B343-A7D46C14EF60}"/>
              </a:ext>
            </a:extLst>
          </p:cNvPr>
          <p:cNvSpPr>
            <a:spLocks noGrp="1"/>
          </p:cNvSpPr>
          <p:nvPr>
            <p:ph type="sldNum" sz="quarter" idx="12"/>
          </p:nvPr>
        </p:nvSpPr>
        <p:spPr/>
        <p:txBody>
          <a:bodyPr/>
          <a:lstStyle/>
          <a:p>
            <a:fld id="{C479D5F6-EDCB-402A-AC08-4943A1820E8F}" type="slidenum">
              <a:rPr lang="en-US" smtClean="0"/>
              <a:pPr/>
              <a:t>185</a:t>
            </a:fld>
            <a:endParaRPr lang="en-US" dirty="0"/>
          </a:p>
        </p:txBody>
      </p:sp>
    </p:spTree>
    <p:extLst>
      <p:ext uri="{BB962C8B-B14F-4D97-AF65-F5344CB8AC3E}">
        <p14:creationId xmlns:p14="http://schemas.microsoft.com/office/powerpoint/2010/main" val="5476858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DF1F-5EAC-4985-8CAF-68D3A6B6C5A1}"/>
              </a:ext>
            </a:extLst>
          </p:cNvPr>
          <p:cNvSpPr>
            <a:spLocks noGrp="1"/>
          </p:cNvSpPr>
          <p:nvPr>
            <p:ph type="title"/>
          </p:nvPr>
        </p:nvSpPr>
        <p:spPr/>
        <p:txBody>
          <a:bodyPr/>
          <a:lstStyle/>
          <a:p>
            <a:r>
              <a:rPr lang="en-US" dirty="0"/>
              <a:t>Not Tested Students</a:t>
            </a:r>
          </a:p>
        </p:txBody>
      </p:sp>
      <p:sp>
        <p:nvSpPr>
          <p:cNvPr id="3" name="Content Placeholder 2">
            <a:extLst>
              <a:ext uri="{FF2B5EF4-FFF2-40B4-BE49-F238E27FC236}">
                <a16:creationId xmlns:a16="http://schemas.microsoft.com/office/drawing/2014/main" id="{20945BBD-A989-476C-B7FA-4C57F01EA1D1}"/>
              </a:ext>
            </a:extLst>
          </p:cNvPr>
          <p:cNvSpPr>
            <a:spLocks noGrp="1"/>
          </p:cNvSpPr>
          <p:nvPr>
            <p:ph idx="1"/>
          </p:nvPr>
        </p:nvSpPr>
        <p:spPr>
          <a:xfrm>
            <a:off x="628649" y="848549"/>
            <a:ext cx="8104804" cy="5943593"/>
          </a:xfrm>
        </p:spPr>
        <p:txBody>
          <a:bodyPr>
            <a:normAutofit/>
          </a:bodyPr>
          <a:lstStyle/>
          <a:p>
            <a:pPr marL="342900" indent="-342900">
              <a:buClr>
                <a:sysClr val="windowText" lastClr="000000"/>
              </a:buClr>
              <a:defRPr/>
            </a:pPr>
            <a:r>
              <a:rPr lang="en-US" sz="1800" dirty="0">
                <a:solidFill>
                  <a:sysClr val="windowText" lastClr="000000"/>
                </a:solidFill>
              </a:rPr>
              <a:t>Students who were absent or not tested (did not access any part of the test): </a:t>
            </a:r>
          </a:p>
          <a:p>
            <a:pPr marL="800100" lvl="1" indent="-342900">
              <a:buClr>
                <a:sysClr val="windowText" lastClr="000000"/>
              </a:buClr>
              <a:defRPr/>
            </a:pPr>
            <a:r>
              <a:rPr lang="en-US" sz="1800" dirty="0">
                <a:solidFill>
                  <a:sysClr val="windowText" lastClr="000000"/>
                </a:solidFill>
              </a:rPr>
              <a:t>PBT: Return test materials in nonscorable boxes with unused materials</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solidFill>
                <a:sysClr val="windowText" lastClr="000000"/>
              </a:solidFill>
            </a:endParaRPr>
          </a:p>
          <a:p>
            <a:pPr marL="800100" lvl="1" indent="-342900">
              <a:buClr>
                <a:sysClr val="windowText" lastClr="000000"/>
              </a:buClr>
              <a:defRPr/>
            </a:pPr>
            <a:r>
              <a:rPr lang="en-US" sz="1800" dirty="0">
                <a:solidFill>
                  <a:sysClr val="windowText" lastClr="000000"/>
                </a:solidFill>
              </a:rPr>
              <a:t>CBT: DO NOT mark complete students who did not start testing</a:t>
            </a:r>
          </a:p>
          <a:p>
            <a:pPr lvl="2">
              <a:buClr>
                <a:sysClr val="windowText" lastClr="000000"/>
              </a:buClr>
              <a:defRPr/>
            </a:pPr>
            <a:r>
              <a:rPr lang="en-US" b="1" dirty="0">
                <a:solidFill>
                  <a:sysClr val="windowText" lastClr="000000"/>
                </a:solidFill>
              </a:rPr>
              <a:t>ACTION</a:t>
            </a:r>
            <a:r>
              <a:rPr lang="en-US" dirty="0">
                <a:solidFill>
                  <a:sysClr val="windowText" lastClr="000000"/>
                </a:solidFill>
              </a:rPr>
              <a:t>: Remove students from prepared/started test sessions</a:t>
            </a:r>
          </a:p>
          <a:p>
            <a:pPr lvl="3" indent="-285750">
              <a:buClr>
                <a:sysClr val="windowText" lastClr="000000"/>
              </a:buClr>
              <a:defRPr/>
            </a:pPr>
            <a:r>
              <a:rPr lang="en-US" b="1" dirty="0">
                <a:solidFill>
                  <a:schemeClr val="accent2"/>
                </a:solidFill>
              </a:rPr>
              <a:t>To find these tests:</a:t>
            </a:r>
          </a:p>
          <a:p>
            <a:pPr lvl="4">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4">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4">
              <a:defRPr/>
            </a:pPr>
            <a:r>
              <a:rPr lang="en-US" b="1" dirty="0">
                <a:solidFill>
                  <a:sysClr val="windowText" lastClr="000000"/>
                </a:solidFill>
              </a:rPr>
              <a:t>Request </a:t>
            </a:r>
            <a:r>
              <a:rPr lang="en-US" dirty="0">
                <a:solidFill>
                  <a:sysClr val="windowText" lastClr="000000"/>
                </a:solidFill>
              </a:rPr>
              <a:t>the report</a:t>
            </a:r>
          </a:p>
          <a:p>
            <a:pPr lvl="4">
              <a:defRPr/>
            </a:pPr>
            <a:r>
              <a:rPr lang="en-US" b="1" dirty="0">
                <a:solidFill>
                  <a:sysClr val="windowText" lastClr="000000"/>
                </a:solidFill>
              </a:rPr>
              <a:t>Download Report</a:t>
            </a:r>
          </a:p>
          <a:p>
            <a:pPr lvl="5">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 </a:t>
            </a:r>
            <a:r>
              <a:rPr lang="en-US" dirty="0">
                <a:solidFill>
                  <a:sysClr val="windowText" lastClr="000000"/>
                </a:solidFill>
              </a:rPr>
              <a:t>status</a:t>
            </a:r>
            <a:endParaRPr lang="en-US" b="1" dirty="0">
              <a:solidFill>
                <a:sysClr val="windowText" lastClr="000000"/>
              </a:solidFill>
            </a:endParaRPr>
          </a:p>
          <a:p>
            <a:pPr lvl="5">
              <a:defRPr/>
            </a:pPr>
            <a:r>
              <a:rPr lang="en-US" b="1" dirty="0">
                <a:solidFill>
                  <a:sysClr val="windowText" lastClr="000000"/>
                </a:solidFill>
              </a:rPr>
              <a:t>Remove</a:t>
            </a:r>
            <a:r>
              <a:rPr lang="en-US" dirty="0">
                <a:solidFill>
                  <a:sysClr val="windowText" lastClr="000000"/>
                </a:solidFill>
              </a:rPr>
              <a:t> students from sessions if all three units are </a:t>
            </a:r>
            <a:r>
              <a:rPr lang="en-US" b="1" dirty="0">
                <a:solidFill>
                  <a:sysClr val="windowText" lastClr="000000"/>
                </a:solidFill>
              </a:rPr>
              <a:t>Ready</a:t>
            </a:r>
          </a:p>
          <a:p>
            <a:pPr lvl="5">
              <a:defRPr/>
            </a:pPr>
            <a:endParaRPr lang="en-US" b="1" dirty="0">
              <a:solidFill>
                <a:sysClr val="windowText" lastClr="000000"/>
              </a:solidFill>
            </a:endParaRPr>
          </a:p>
          <a:p>
            <a:pPr lvl="5">
              <a:defRPr/>
            </a:pPr>
            <a:endParaRPr lang="en-US" b="1" dirty="0">
              <a:solidFill>
                <a:sysClr val="windowText" lastClr="000000"/>
              </a:solidFill>
            </a:endParaRPr>
          </a:p>
          <a:p>
            <a:pPr marL="2286000" lvl="5" indent="0">
              <a:buNone/>
              <a:defRPr/>
            </a:pPr>
            <a:endParaRPr lang="en-US" b="1" dirty="0">
              <a:solidFill>
                <a:sysClr val="windowText" lastClr="000000"/>
              </a:solidFill>
            </a:endParaRPr>
          </a:p>
          <a:p>
            <a:pPr marL="1604963" lvl="3" indent="-285750">
              <a:buClr>
                <a:sysClr val="windowText" lastClr="000000"/>
              </a:buClr>
              <a:defRPr/>
            </a:pPr>
            <a:r>
              <a:rPr lang="en-US" dirty="0">
                <a:solidFill>
                  <a:sysClr val="windowText" lastClr="000000"/>
                </a:solidFill>
              </a:rPr>
              <a:t>If test session is not prepared/started, do not have to remove students (on Session Roster report, Test Status = Assigned)</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a:t>
            </a:r>
            <a:r>
              <a:rPr lang="en-US" dirty="0" err="1">
                <a:solidFill>
                  <a:sysClr val="windowText" lastClr="000000"/>
                </a:solidFill>
              </a:rPr>
              <a:t>PAnext</a:t>
            </a:r>
            <a:endParaRPr lang="en-US" dirty="0"/>
          </a:p>
        </p:txBody>
      </p:sp>
      <p:sp>
        <p:nvSpPr>
          <p:cNvPr id="4" name="Slide Number Placeholder 3">
            <a:extLst>
              <a:ext uri="{FF2B5EF4-FFF2-40B4-BE49-F238E27FC236}">
                <a16:creationId xmlns:a16="http://schemas.microsoft.com/office/drawing/2014/main" id="{643AB8C4-9185-46EA-9654-F24CA3B6C3BE}"/>
              </a:ext>
            </a:extLst>
          </p:cNvPr>
          <p:cNvSpPr>
            <a:spLocks noGrp="1"/>
          </p:cNvSpPr>
          <p:nvPr>
            <p:ph type="sldNum" sz="quarter" idx="12"/>
          </p:nvPr>
        </p:nvSpPr>
        <p:spPr/>
        <p:txBody>
          <a:bodyPr/>
          <a:lstStyle/>
          <a:p>
            <a:fld id="{C479D5F6-EDCB-402A-AC08-4943A1820E8F}" type="slidenum">
              <a:rPr lang="en-US" smtClean="0"/>
              <a:pPr/>
              <a:t>186</a:t>
            </a:fld>
            <a:endParaRPr lang="en-US" dirty="0"/>
          </a:p>
        </p:txBody>
      </p:sp>
      <p:sp>
        <p:nvSpPr>
          <p:cNvPr id="5" name="TextBox 4"/>
          <p:cNvSpPr txBox="1"/>
          <p:nvPr/>
        </p:nvSpPr>
        <p:spPr>
          <a:xfrm>
            <a:off x="1490133" y="6422810"/>
            <a:ext cx="6158203"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57150" lvl="2" indent="0" algn="ctr">
              <a:buClr>
                <a:sysClr val="windowText" lastClr="000000"/>
              </a:buClr>
              <a:buNone/>
              <a:defRPr/>
            </a:pPr>
            <a:r>
              <a:rPr lang="en-US" dirty="0">
                <a:solidFill>
                  <a:sysClr val="windowText" lastClr="000000"/>
                </a:solidFill>
              </a:rPr>
              <a:t>Not Tested Reason/Codes are in </a:t>
            </a:r>
            <a:r>
              <a:rPr lang="en-US" i="1" dirty="0">
                <a:solidFill>
                  <a:sysClr val="windowText" lastClr="000000"/>
                </a:solidFill>
              </a:rPr>
              <a:t>PM</a:t>
            </a:r>
            <a:r>
              <a:rPr lang="en-US" dirty="0">
                <a:solidFill>
                  <a:sysClr val="windowText" lastClr="000000"/>
                </a:solidFill>
              </a:rPr>
              <a:t> </a:t>
            </a:r>
            <a:r>
              <a:rPr lang="en-US" i="1" dirty="0">
                <a:solidFill>
                  <a:sysClr val="windowText" lastClr="000000"/>
                </a:solidFill>
              </a:rPr>
              <a:t>Appendix K:</a:t>
            </a:r>
            <a:r>
              <a:rPr lang="en-US" dirty="0">
                <a:solidFill>
                  <a:sysClr val="windowText" lastClr="000000"/>
                </a:solidFill>
              </a:rPr>
              <a:t> </a:t>
            </a:r>
            <a:r>
              <a:rPr lang="en-US" i="1" dirty="0">
                <a:solidFill>
                  <a:sysClr val="windowText" lastClr="000000"/>
                </a:solidFill>
              </a:rPr>
              <a:t>Data Section 3</a:t>
            </a:r>
          </a:p>
        </p:txBody>
      </p:sp>
      <p:pic>
        <p:nvPicPr>
          <p:cNvPr id="9" name="Picture 8"/>
          <p:cNvPicPr>
            <a:picLocks noChangeAspect="1"/>
          </p:cNvPicPr>
          <p:nvPr/>
        </p:nvPicPr>
        <p:blipFill>
          <a:blip r:embed="rId2"/>
          <a:stretch>
            <a:fillRect/>
          </a:stretch>
        </p:blipFill>
        <p:spPr>
          <a:xfrm>
            <a:off x="0" y="4648880"/>
            <a:ext cx="9144000" cy="695325"/>
          </a:xfrm>
          <a:prstGeom prst="rect">
            <a:avLst/>
          </a:prstGeom>
          <a:effectLst>
            <a:outerShdw blurRad="50800" dist="38100" dir="2700000" algn="tl" rotWithShape="0">
              <a:prstClr val="black">
                <a:alpha val="40000"/>
              </a:prstClr>
            </a:outerShdw>
          </a:effectLst>
        </p:spPr>
      </p:pic>
      <p:sp>
        <p:nvSpPr>
          <p:cNvPr id="10" name="7-Point Star 9"/>
          <p:cNvSpPr/>
          <p:nvPr/>
        </p:nvSpPr>
        <p:spPr>
          <a:xfrm>
            <a:off x="0" y="224878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6690058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51AE-07D6-4262-8B8A-1AF1E4D8FBE3}"/>
              </a:ext>
            </a:extLst>
          </p:cNvPr>
          <p:cNvSpPr>
            <a:spLocks noGrp="1"/>
          </p:cNvSpPr>
          <p:nvPr>
            <p:ph type="title"/>
          </p:nvPr>
        </p:nvSpPr>
        <p:spPr/>
        <p:txBody>
          <a:bodyPr/>
          <a:lstStyle/>
          <a:p>
            <a:r>
              <a:rPr lang="en-US" dirty="0"/>
              <a:t>Stop Test Sessions</a:t>
            </a:r>
          </a:p>
        </p:txBody>
      </p:sp>
      <p:sp>
        <p:nvSpPr>
          <p:cNvPr id="3" name="Content Placeholder 2">
            <a:extLst>
              <a:ext uri="{FF2B5EF4-FFF2-40B4-BE49-F238E27FC236}">
                <a16:creationId xmlns:a16="http://schemas.microsoft.com/office/drawing/2014/main" id="{89DF2E42-CEF1-4680-AB5A-35E12532EFDD}"/>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By </a:t>
            </a:r>
            <a:r>
              <a:rPr lang="en-US" b="1" dirty="0">
                <a:solidFill>
                  <a:schemeClr val="accent5"/>
                </a:solidFill>
              </a:rPr>
              <a:t>May 8, 2024</a:t>
            </a:r>
            <a:r>
              <a:rPr lang="en-US" dirty="0">
                <a:solidFill>
                  <a:sysClr val="windowText" lastClr="000000"/>
                </a:solidFill>
              </a:rPr>
              <a:t>, stop any test sessions that were </a:t>
            </a:r>
            <a:r>
              <a:rPr lang="en-US" u="sng" dirty="0">
                <a:solidFill>
                  <a:sysClr val="windowText" lastClr="000000"/>
                </a:solidFill>
              </a:rPr>
              <a:t>started</a:t>
            </a:r>
          </a:p>
          <a:p>
            <a:pPr marL="342900" indent="-342900">
              <a:lnSpc>
                <a:spcPct val="100000"/>
              </a:lnSpc>
              <a:defRPr/>
            </a:pPr>
            <a:endParaRPr lang="en-US" b="1" u="sng" dirty="0">
              <a:solidFill>
                <a:sysClr val="windowText" lastClr="000000"/>
              </a:solidFill>
            </a:endParaRPr>
          </a:p>
          <a:p>
            <a:pPr marL="342900" indent="-342900">
              <a:lnSpc>
                <a:spcPct val="100000"/>
              </a:lnSpc>
              <a:defRPr/>
            </a:pPr>
            <a:endParaRPr lang="en-US" b="1" u="sng" dirty="0">
              <a:solidFill>
                <a:sysClr val="windowText" lastClr="000000"/>
              </a:solidFill>
            </a:endParaRPr>
          </a:p>
          <a:p>
            <a:pPr marL="342900" indent="-342900">
              <a:lnSpc>
                <a:spcPct val="100000"/>
              </a:lnSpc>
              <a:defRPr/>
            </a:pPr>
            <a:endParaRPr lang="en-US" b="1" dirty="0">
              <a:solidFill>
                <a:schemeClr val="accent5"/>
              </a:solidFill>
            </a:endParaRPr>
          </a:p>
          <a:p>
            <a:pPr marL="342900" indent="-342900">
              <a:lnSpc>
                <a:spcPct val="100000"/>
              </a:lnSpc>
              <a:defRPr/>
            </a:pPr>
            <a:r>
              <a:rPr lang="en-US" dirty="0">
                <a:solidFill>
                  <a:sysClr val="windowText" lastClr="000000"/>
                </a:solidFill>
              </a:rPr>
              <a:t>Started test sessions cannot be stopped unless all units for all students are either “Completed” or “Marked Complete”</a:t>
            </a:r>
          </a:p>
          <a:p>
            <a:pPr marL="800100" lvl="1" indent="-342900">
              <a:lnSpc>
                <a:spcPct val="100000"/>
              </a:lnSpc>
              <a:defRPr/>
            </a:pPr>
            <a:endParaRPr lang="en-US" dirty="0">
              <a:solidFill>
                <a:sysClr val="windowText" lastClr="000000"/>
              </a:solidFill>
            </a:endParaRPr>
          </a:p>
          <a:p>
            <a:pPr marL="800100" lvl="1" indent="-342900">
              <a:lnSpc>
                <a:spcPct val="100000"/>
              </a:lnSpc>
              <a:defRPr/>
            </a:pPr>
            <a:endParaRPr lang="en-US" dirty="0">
              <a:solidFill>
                <a:sysClr val="windowText" lastClr="000000"/>
              </a:solidFill>
            </a:endParaRPr>
          </a:p>
          <a:p>
            <a:pPr marL="800100" lvl="1" indent="-342900">
              <a:lnSpc>
                <a:spcPct val="100000"/>
              </a:lnSpc>
              <a:defRPr/>
            </a:pPr>
            <a:endParaRPr lang="en-US" dirty="0">
              <a:solidFill>
                <a:sysClr val="windowText" lastClr="000000"/>
              </a:solidFill>
            </a:endParaRPr>
          </a:p>
          <a:p>
            <a:pPr marL="800100" lvl="1" indent="-342900">
              <a:lnSpc>
                <a:spcPct val="100000"/>
              </a:lnSpc>
              <a:defRPr/>
            </a:pPr>
            <a:endParaRPr lang="en-US" dirty="0">
              <a:solidFill>
                <a:sysClr val="windowText" lastClr="000000"/>
              </a:solidFill>
            </a:endParaRPr>
          </a:p>
          <a:p>
            <a:pPr marL="800100" lvl="1" indent="-342900">
              <a:lnSpc>
                <a:spcPct val="100000"/>
              </a:lnSpc>
              <a:defRPr/>
            </a:pPr>
            <a:r>
              <a:rPr lang="en-US" dirty="0">
                <a:solidFill>
                  <a:sysClr val="windowText" lastClr="000000"/>
                </a:solidFill>
              </a:rPr>
              <a:t>If incomplete units of </a:t>
            </a:r>
            <a:r>
              <a:rPr lang="en-US" i="1" dirty="0">
                <a:solidFill>
                  <a:sysClr val="windowText" lastClr="000000"/>
                </a:solidFill>
              </a:rPr>
              <a:t>started</a:t>
            </a:r>
            <a:r>
              <a:rPr lang="en-US" dirty="0">
                <a:solidFill>
                  <a:sysClr val="windowText" lastClr="000000"/>
                </a:solidFill>
              </a:rPr>
              <a:t> tests are not marked complete by EOD May 8, CDE and Pearson will complete this task</a:t>
            </a:r>
          </a:p>
          <a:p>
            <a:pPr marL="342900" indent="-342900">
              <a:lnSpc>
                <a:spcPct val="100000"/>
              </a:lnSpc>
              <a:defRPr/>
            </a:pPr>
            <a:endParaRPr lang="en-US" dirty="0">
              <a:solidFill>
                <a:sysClr val="windowText" lastClr="000000"/>
              </a:solidFill>
            </a:endParaRPr>
          </a:p>
        </p:txBody>
      </p:sp>
      <p:sp>
        <p:nvSpPr>
          <p:cNvPr id="4" name="Slide Number Placeholder 3">
            <a:extLst>
              <a:ext uri="{FF2B5EF4-FFF2-40B4-BE49-F238E27FC236}">
                <a16:creationId xmlns:a16="http://schemas.microsoft.com/office/drawing/2014/main" id="{69460D6D-58EA-4DBD-8682-9347F2E37347}"/>
              </a:ext>
            </a:extLst>
          </p:cNvPr>
          <p:cNvSpPr>
            <a:spLocks noGrp="1"/>
          </p:cNvSpPr>
          <p:nvPr>
            <p:ph type="sldNum" sz="quarter" idx="12"/>
          </p:nvPr>
        </p:nvSpPr>
        <p:spPr/>
        <p:txBody>
          <a:bodyPr/>
          <a:lstStyle/>
          <a:p>
            <a:fld id="{C479D5F6-EDCB-402A-AC08-4943A1820E8F}" type="slidenum">
              <a:rPr lang="en-US" smtClean="0"/>
              <a:pPr/>
              <a:t>187</a:t>
            </a:fld>
            <a:endParaRPr lang="en-US" dirty="0"/>
          </a:p>
        </p:txBody>
      </p:sp>
      <p:sp>
        <p:nvSpPr>
          <p:cNvPr id="5" name="TextBox 4">
            <a:extLst>
              <a:ext uri="{FF2B5EF4-FFF2-40B4-BE49-F238E27FC236}">
                <a16:creationId xmlns:a16="http://schemas.microsoft.com/office/drawing/2014/main" id="{ECB10E50-0FA6-8C57-CF46-4DC2DCFCFAEC}"/>
              </a:ext>
            </a:extLst>
          </p:cNvPr>
          <p:cNvSpPr txBox="1"/>
          <p:nvPr/>
        </p:nvSpPr>
        <p:spPr>
          <a:xfrm>
            <a:off x="249264" y="5858419"/>
            <a:ext cx="8639942"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57150" lvl="2" indent="0" algn="ctr">
              <a:buClr>
                <a:sysClr val="windowText" lastClr="000000"/>
              </a:buClr>
              <a:buNone/>
              <a:defRPr/>
            </a:pPr>
            <a:r>
              <a:rPr lang="en-US" i="1" dirty="0"/>
              <a:t>PM Appendix H: Mark Complete Units of an Incomplete Online Test</a:t>
            </a:r>
            <a:r>
              <a:rPr lang="en-US" dirty="0"/>
              <a:t> </a:t>
            </a:r>
            <a:r>
              <a:rPr lang="en-US" dirty="0">
                <a:hlinkClick r:id="rId2"/>
              </a:rPr>
              <a:t>https://www.cde.state.co.us/assessment/cmas_coalt_proceduresmanual_sp24#page=182</a:t>
            </a:r>
            <a:r>
              <a:rPr lang="en-US" dirty="0"/>
              <a:t> </a:t>
            </a:r>
            <a:endParaRPr lang="en-US" dirty="0">
              <a:solidFill>
                <a:sysClr val="windowText" lastClr="000000"/>
              </a:solidFill>
            </a:endParaRPr>
          </a:p>
        </p:txBody>
      </p:sp>
      <p:grpSp>
        <p:nvGrpSpPr>
          <p:cNvPr id="11" name="Group 10">
            <a:extLst>
              <a:ext uri="{FF2B5EF4-FFF2-40B4-BE49-F238E27FC236}">
                <a16:creationId xmlns:a16="http://schemas.microsoft.com/office/drawing/2014/main" id="{C3FA75CF-C23B-C9CA-353F-33AB24A52792}"/>
              </a:ext>
            </a:extLst>
          </p:cNvPr>
          <p:cNvGrpSpPr/>
          <p:nvPr/>
        </p:nvGrpSpPr>
        <p:grpSpPr>
          <a:xfrm>
            <a:off x="114300" y="3675799"/>
            <a:ext cx="8915400" cy="1449241"/>
            <a:chOff x="114300" y="2236647"/>
            <a:chExt cx="8915400" cy="1449241"/>
          </a:xfrm>
        </p:grpSpPr>
        <p:pic>
          <p:nvPicPr>
            <p:cNvPr id="7" name="Picture 6">
              <a:extLst>
                <a:ext uri="{FF2B5EF4-FFF2-40B4-BE49-F238E27FC236}">
                  <a16:creationId xmlns:a16="http://schemas.microsoft.com/office/drawing/2014/main" id="{332BE7CA-4E74-1229-BD70-94E584005E61}"/>
                </a:ext>
              </a:extLst>
            </p:cNvPr>
            <p:cNvPicPr>
              <a:picLocks noChangeAspect="1"/>
            </p:cNvPicPr>
            <p:nvPr/>
          </p:nvPicPr>
          <p:blipFill>
            <a:blip r:embed="rId3"/>
            <a:stretch>
              <a:fillRect/>
            </a:stretch>
          </p:blipFill>
          <p:spPr>
            <a:xfrm>
              <a:off x="114300" y="2236647"/>
              <a:ext cx="8915400" cy="616304"/>
            </a:xfrm>
            <a:prstGeom prst="rect">
              <a:avLst/>
            </a:prstGeom>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992F239D-FB04-E226-1A9D-7A302332AC73}"/>
                </a:ext>
              </a:extLst>
            </p:cNvPr>
            <p:cNvSpPr/>
            <p:nvPr/>
          </p:nvSpPr>
          <p:spPr>
            <a:xfrm rot="18491489">
              <a:off x="7824931" y="2677386"/>
              <a:ext cx="615371" cy="471274"/>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5F74379-8143-6D5F-1533-183CFD795B9E}"/>
                </a:ext>
              </a:extLst>
            </p:cNvPr>
            <p:cNvSpPr/>
            <p:nvPr/>
          </p:nvSpPr>
          <p:spPr>
            <a:xfrm rot="14178917">
              <a:off x="7082770" y="2685894"/>
              <a:ext cx="615371" cy="471274"/>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CA2408-6F8E-D615-7DA8-A2DE62CF5E45}"/>
                </a:ext>
              </a:extLst>
            </p:cNvPr>
            <p:cNvSpPr txBox="1"/>
            <p:nvPr/>
          </p:nvSpPr>
          <p:spPr>
            <a:xfrm>
              <a:off x="6867705" y="3039557"/>
              <a:ext cx="1778945"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Need to</a:t>
              </a:r>
            </a:p>
            <a:p>
              <a:pPr algn="ctr"/>
              <a:r>
                <a:rPr lang="en-US" b="1" dirty="0"/>
                <a:t>mark complete</a:t>
              </a:r>
            </a:p>
          </p:txBody>
        </p:sp>
      </p:grpSp>
      <p:grpSp>
        <p:nvGrpSpPr>
          <p:cNvPr id="16" name="Group 15">
            <a:extLst>
              <a:ext uri="{FF2B5EF4-FFF2-40B4-BE49-F238E27FC236}">
                <a16:creationId xmlns:a16="http://schemas.microsoft.com/office/drawing/2014/main" id="{FAE5480A-D0E6-EF24-DAFE-232D5599C5E3}"/>
              </a:ext>
            </a:extLst>
          </p:cNvPr>
          <p:cNvGrpSpPr/>
          <p:nvPr/>
        </p:nvGrpSpPr>
        <p:grpSpPr>
          <a:xfrm>
            <a:off x="2405799" y="1262768"/>
            <a:ext cx="5004884" cy="1425434"/>
            <a:chOff x="2405799" y="1262768"/>
            <a:chExt cx="5004884" cy="1425434"/>
          </a:xfrm>
        </p:grpSpPr>
        <p:pic>
          <p:nvPicPr>
            <p:cNvPr id="13" name="Picture 12">
              <a:extLst>
                <a:ext uri="{FF2B5EF4-FFF2-40B4-BE49-F238E27FC236}">
                  <a16:creationId xmlns:a16="http://schemas.microsoft.com/office/drawing/2014/main" id="{5D2307A0-70DC-0414-EE42-F22B65079684}"/>
                </a:ext>
              </a:extLst>
            </p:cNvPr>
            <p:cNvPicPr>
              <a:picLocks noChangeAspect="1"/>
            </p:cNvPicPr>
            <p:nvPr/>
          </p:nvPicPr>
          <p:blipFill>
            <a:blip r:embed="rId4"/>
            <a:stretch>
              <a:fillRect/>
            </a:stretch>
          </p:blipFill>
          <p:spPr>
            <a:xfrm>
              <a:off x="2405799" y="1262768"/>
              <a:ext cx="4326872" cy="1425434"/>
            </a:xfrm>
            <a:prstGeom prst="rect">
              <a:avLst/>
            </a:prstGeom>
            <a:effectLst>
              <a:outerShdw blurRad="50800" dist="38100" dir="2700000" algn="tl" rotWithShape="0">
                <a:prstClr val="black">
                  <a:alpha val="40000"/>
                </a:prstClr>
              </a:outerShdw>
            </a:effectLst>
          </p:spPr>
        </p:pic>
        <p:sp>
          <p:nvSpPr>
            <p:cNvPr id="15" name="Arrow: Down 14">
              <a:extLst>
                <a:ext uri="{FF2B5EF4-FFF2-40B4-BE49-F238E27FC236}">
                  <a16:creationId xmlns:a16="http://schemas.microsoft.com/office/drawing/2014/main" id="{31344885-FA18-6728-022D-DC90DC516D19}"/>
                </a:ext>
              </a:extLst>
            </p:cNvPr>
            <p:cNvSpPr/>
            <p:nvPr/>
          </p:nvSpPr>
          <p:spPr>
            <a:xfrm rot="7528356">
              <a:off x="6193051" y="1235126"/>
              <a:ext cx="1147189" cy="1288074"/>
            </a:xfrm>
            <a:prstGeom prst="down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Click to </a:t>
              </a:r>
              <a:r>
                <a:rPr lang="en-US" b="1" dirty="0">
                  <a:solidFill>
                    <a:schemeClr val="tx1"/>
                  </a:solidFill>
                </a:rPr>
                <a:t>stop</a:t>
              </a:r>
            </a:p>
          </p:txBody>
        </p:sp>
      </p:grpSp>
    </p:spTree>
    <p:extLst>
      <p:ext uri="{BB962C8B-B14F-4D97-AF65-F5344CB8AC3E}">
        <p14:creationId xmlns:p14="http://schemas.microsoft.com/office/powerpoint/2010/main" val="172287991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A2D8-646B-417A-ADE8-80D88C8270A7}"/>
              </a:ext>
            </a:extLst>
          </p:cNvPr>
          <p:cNvSpPr>
            <a:spLocks noGrp="1"/>
          </p:cNvSpPr>
          <p:nvPr>
            <p:ph type="title"/>
          </p:nvPr>
        </p:nvSpPr>
        <p:spPr/>
        <p:txBody>
          <a:bodyPr/>
          <a:lstStyle/>
          <a:p>
            <a:r>
              <a:rPr lang="en-US" dirty="0"/>
              <a:t>Combined Unit Statuses</a:t>
            </a:r>
          </a:p>
        </p:txBody>
      </p:sp>
      <p:sp>
        <p:nvSpPr>
          <p:cNvPr id="3" name="Content Placeholder 2">
            <a:extLst>
              <a:ext uri="{FF2B5EF4-FFF2-40B4-BE49-F238E27FC236}">
                <a16:creationId xmlns:a16="http://schemas.microsoft.com/office/drawing/2014/main" id="{DAEFD117-75CB-4D03-A1B2-9DFC01664BC8}"/>
              </a:ext>
            </a:extLst>
          </p:cNvPr>
          <p:cNvSpPr>
            <a:spLocks noGrp="1"/>
          </p:cNvSpPr>
          <p:nvPr>
            <p:ph idx="1"/>
          </p:nvPr>
        </p:nvSpPr>
        <p:spPr/>
        <p:txBody>
          <a:bodyPr>
            <a:normAutofit/>
          </a:bodyPr>
          <a:lstStyle/>
          <a:p>
            <a:pPr marL="0" indent="0">
              <a:buNone/>
              <a:defRPr/>
            </a:pPr>
            <a:r>
              <a:rPr lang="en-US" sz="2800" dirty="0">
                <a:solidFill>
                  <a:sysClr val="windowText" lastClr="000000"/>
                </a:solidFill>
              </a:rPr>
              <a:t>Started sessions:</a:t>
            </a:r>
          </a:p>
          <a:p>
            <a:pPr marL="690563" lvl="1" indent="-233363">
              <a:defRPr/>
            </a:pPr>
            <a:r>
              <a:rPr lang="en-US" sz="1800" b="1" dirty="0">
                <a:solidFill>
                  <a:sysClr val="windowText" lastClr="000000"/>
                </a:solidFill>
              </a:rPr>
              <a:t>ACTION</a:t>
            </a:r>
            <a:r>
              <a:rPr lang="en-US" sz="1800" dirty="0">
                <a:solidFill>
                  <a:sysClr val="windowText" lastClr="000000"/>
                </a:solidFill>
              </a:rPr>
              <a:t>: SACs/DACs “mark complete” units for students who </a:t>
            </a:r>
            <a:r>
              <a:rPr lang="en-US" sz="1800" u="sng" dirty="0">
                <a:solidFill>
                  <a:sysClr val="windowText" lastClr="000000"/>
                </a:solidFill>
              </a:rPr>
              <a:t>started, but did not complete</a:t>
            </a:r>
            <a:r>
              <a:rPr lang="en-US" sz="1800" dirty="0">
                <a:solidFill>
                  <a:sysClr val="windowText" lastClr="000000"/>
                </a:solidFill>
              </a:rPr>
              <a:t> testing </a:t>
            </a:r>
          </a:p>
          <a:p>
            <a:pPr lvl="2">
              <a:defRPr/>
            </a:pPr>
            <a:r>
              <a:rPr lang="en-US" b="1" dirty="0">
                <a:solidFill>
                  <a:schemeClr val="accent2"/>
                </a:solidFill>
              </a:rPr>
              <a:t>To find these tests:</a:t>
            </a:r>
          </a:p>
          <a:p>
            <a:pPr lvl="3">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3">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3">
              <a:defRPr/>
            </a:pPr>
            <a:r>
              <a:rPr lang="en-US" b="1" dirty="0">
                <a:solidFill>
                  <a:sysClr val="windowText" lastClr="000000"/>
                </a:solidFill>
              </a:rPr>
              <a:t>Request </a:t>
            </a:r>
            <a:r>
              <a:rPr lang="en-US" dirty="0">
                <a:solidFill>
                  <a:sysClr val="windowText" lastClr="000000"/>
                </a:solidFill>
              </a:rPr>
              <a:t>the report</a:t>
            </a:r>
          </a:p>
          <a:p>
            <a:pPr lvl="3">
              <a:defRPr/>
            </a:pPr>
            <a:r>
              <a:rPr lang="en-US" b="1" dirty="0">
                <a:solidFill>
                  <a:sysClr val="windowText" lastClr="000000"/>
                </a:solidFill>
              </a:rPr>
              <a:t>Download Report</a:t>
            </a:r>
          </a:p>
          <a:p>
            <a:pPr lvl="4">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a:solidFill>
                  <a:sysClr val="windowText" lastClr="000000"/>
                </a:solidFill>
              </a:rPr>
              <a:t>Testing</a:t>
            </a:r>
          </a:p>
          <a:p>
            <a:pPr lvl="4">
              <a:defRPr/>
            </a:pPr>
            <a:r>
              <a:rPr lang="en-US" dirty="0">
                <a:solidFill>
                  <a:sysClr val="windowText" lastClr="000000"/>
                </a:solidFill>
              </a:rPr>
              <a:t>“Mark complete” tests with varying unit statuses</a:t>
            </a:r>
          </a:p>
          <a:p>
            <a:pPr lvl="4">
              <a:defRPr/>
            </a:pPr>
            <a:endParaRPr lang="en-US" dirty="0">
              <a:solidFill>
                <a:sysClr val="windowText" lastClr="000000"/>
              </a:solidFill>
            </a:endParaRPr>
          </a:p>
          <a:p>
            <a:pPr lvl="4">
              <a:defRPr/>
            </a:pPr>
            <a:endParaRPr lang="en-US" dirty="0">
              <a:solidFill>
                <a:sysClr val="windowText" lastClr="000000"/>
              </a:solidFill>
            </a:endParaRPr>
          </a:p>
          <a:p>
            <a:pPr lvl="4">
              <a:defRPr/>
            </a:pPr>
            <a:endParaRPr lang="en-US" dirty="0"/>
          </a:p>
          <a:p>
            <a:pPr lvl="2">
              <a:lnSpc>
                <a:spcPct val="120000"/>
              </a:lnSpc>
              <a:defRPr/>
            </a:pPr>
            <a:r>
              <a:rPr lang="en-US" dirty="0">
                <a:solidFill>
                  <a:sysClr val="windowText" lastClr="000000"/>
                </a:solidFill>
              </a:rPr>
              <a:t>“Marked Complete Reasons” </a:t>
            </a:r>
            <a:r>
              <a:rPr lang="en-US" b="1" dirty="0">
                <a:solidFill>
                  <a:sysClr val="windowText" lastClr="000000"/>
                </a:solidFill>
              </a:rPr>
              <a:t>do not invalidate </a:t>
            </a:r>
            <a:r>
              <a:rPr lang="en-US" dirty="0">
                <a:solidFill>
                  <a:sysClr val="windowText" lastClr="000000"/>
                </a:solidFill>
              </a:rPr>
              <a:t>student tests</a:t>
            </a:r>
          </a:p>
          <a:p>
            <a:pPr lvl="1">
              <a:lnSpc>
                <a:spcPct val="120000"/>
              </a:lnSpc>
              <a:defRPr/>
            </a:pPr>
            <a:r>
              <a:rPr lang="en-US" sz="1800" b="1" dirty="0">
                <a:solidFill>
                  <a:sysClr val="windowText" lastClr="000000"/>
                </a:solidFill>
              </a:rPr>
              <a:t>ACTION</a:t>
            </a:r>
            <a:r>
              <a:rPr lang="en-US" sz="1800" dirty="0">
                <a:solidFill>
                  <a:sysClr val="windowText" lastClr="000000"/>
                </a:solidFill>
              </a:rPr>
              <a:t>: If invalidation is needed, apply Void Reasons/Codes in PAnext</a:t>
            </a:r>
          </a:p>
        </p:txBody>
      </p:sp>
      <p:sp>
        <p:nvSpPr>
          <p:cNvPr id="4" name="Slide Number Placeholder 3">
            <a:extLst>
              <a:ext uri="{FF2B5EF4-FFF2-40B4-BE49-F238E27FC236}">
                <a16:creationId xmlns:a16="http://schemas.microsoft.com/office/drawing/2014/main" id="{264246D4-BCCA-487A-B6B7-91E41A24735C}"/>
              </a:ext>
            </a:extLst>
          </p:cNvPr>
          <p:cNvSpPr>
            <a:spLocks noGrp="1"/>
          </p:cNvSpPr>
          <p:nvPr>
            <p:ph type="sldNum" sz="quarter" idx="12"/>
          </p:nvPr>
        </p:nvSpPr>
        <p:spPr/>
        <p:txBody>
          <a:bodyPr/>
          <a:lstStyle/>
          <a:p>
            <a:fld id="{C479D5F6-EDCB-402A-AC08-4943A1820E8F}" type="slidenum">
              <a:rPr lang="en-US" smtClean="0"/>
              <a:pPr/>
              <a:t>188</a:t>
            </a:fld>
            <a:endParaRPr lang="en-US" dirty="0"/>
          </a:p>
        </p:txBody>
      </p:sp>
      <p:sp>
        <p:nvSpPr>
          <p:cNvPr id="5" name="TextBox 4"/>
          <p:cNvSpPr txBox="1"/>
          <p:nvPr/>
        </p:nvSpPr>
        <p:spPr>
          <a:xfrm>
            <a:off x="1462838" y="6238209"/>
            <a:ext cx="6212793"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57150" lvl="2" indent="0" algn="ctr">
              <a:buClr>
                <a:sysClr val="windowText" lastClr="000000"/>
              </a:buClr>
              <a:buNone/>
              <a:defRPr/>
            </a:pPr>
            <a:r>
              <a:rPr lang="en-US" dirty="0">
                <a:solidFill>
                  <a:sysClr val="windowText" lastClr="000000"/>
                </a:solidFill>
              </a:rPr>
              <a:t>Void Reason/Codes are in </a:t>
            </a:r>
            <a:r>
              <a:rPr lang="en-US" i="1" dirty="0">
                <a:solidFill>
                  <a:sysClr val="windowText" lastClr="000000"/>
                </a:solidFill>
              </a:rPr>
              <a:t>PM Appendix K:</a:t>
            </a:r>
            <a:r>
              <a:rPr lang="en-US" dirty="0">
                <a:solidFill>
                  <a:sysClr val="windowText" lastClr="000000"/>
                </a:solidFill>
              </a:rPr>
              <a:t> </a:t>
            </a:r>
            <a:r>
              <a:rPr lang="en-US" i="1" dirty="0">
                <a:solidFill>
                  <a:sysClr val="windowText" lastClr="000000"/>
                </a:solidFill>
              </a:rPr>
              <a:t>Data Section 3</a:t>
            </a:r>
          </a:p>
        </p:txBody>
      </p:sp>
      <p:pic>
        <p:nvPicPr>
          <p:cNvPr id="10" name="Picture 9"/>
          <p:cNvPicPr>
            <a:picLocks noChangeAspect="1"/>
          </p:cNvPicPr>
          <p:nvPr/>
        </p:nvPicPr>
        <p:blipFill>
          <a:blip r:embed="rId2"/>
          <a:stretch>
            <a:fillRect/>
          </a:stretch>
        </p:blipFill>
        <p:spPr>
          <a:xfrm>
            <a:off x="-2766" y="4065221"/>
            <a:ext cx="9144000" cy="895350"/>
          </a:xfrm>
          <a:prstGeom prst="rect">
            <a:avLst/>
          </a:prstGeom>
          <a:effectLst>
            <a:outerShdw blurRad="50800" dist="38100" dir="2700000" algn="tl" rotWithShape="0">
              <a:prstClr val="black">
                <a:alpha val="40000"/>
              </a:prstClr>
            </a:outerShdw>
          </a:effectLst>
        </p:spPr>
      </p:pic>
      <p:sp>
        <p:nvSpPr>
          <p:cNvPr id="11" name="7-Point Star 10"/>
          <p:cNvSpPr/>
          <p:nvPr/>
        </p:nvSpPr>
        <p:spPr>
          <a:xfrm>
            <a:off x="0" y="2245051"/>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09322780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1A19-B7F0-428A-9139-88496F304124}"/>
              </a:ext>
            </a:extLst>
          </p:cNvPr>
          <p:cNvSpPr>
            <a:spLocks noGrp="1"/>
          </p:cNvSpPr>
          <p:nvPr>
            <p:ph type="title"/>
          </p:nvPr>
        </p:nvSpPr>
        <p:spPr/>
        <p:txBody>
          <a:bodyPr/>
          <a:lstStyle/>
          <a:p>
            <a:r>
              <a:rPr lang="en-US" dirty="0"/>
              <a:t>Void Test Score and Not Tested Coding</a:t>
            </a:r>
          </a:p>
        </p:txBody>
      </p:sp>
      <p:sp>
        <p:nvSpPr>
          <p:cNvPr id="4" name="Slide Number Placeholder 3">
            <a:extLst>
              <a:ext uri="{FF2B5EF4-FFF2-40B4-BE49-F238E27FC236}">
                <a16:creationId xmlns:a16="http://schemas.microsoft.com/office/drawing/2014/main" id="{4CB19EC7-C48C-45A3-BBF8-514E0CEBD03F}"/>
              </a:ext>
            </a:extLst>
          </p:cNvPr>
          <p:cNvSpPr>
            <a:spLocks noGrp="1"/>
          </p:cNvSpPr>
          <p:nvPr>
            <p:ph type="sldNum" sz="quarter" idx="12"/>
          </p:nvPr>
        </p:nvSpPr>
        <p:spPr/>
        <p:txBody>
          <a:bodyPr/>
          <a:lstStyle/>
          <a:p>
            <a:fld id="{C479D5F6-EDCB-402A-AC08-4943A1820E8F}" type="slidenum">
              <a:rPr lang="en-US" smtClean="0"/>
              <a:pPr/>
              <a:t>189</a:t>
            </a:fld>
            <a:endParaRPr lang="en-US" dirty="0"/>
          </a:p>
        </p:txBody>
      </p:sp>
      <p:sp>
        <p:nvSpPr>
          <p:cNvPr id="5" name="Rectangle 4">
            <a:extLst>
              <a:ext uri="{FF2B5EF4-FFF2-40B4-BE49-F238E27FC236}">
                <a16:creationId xmlns:a16="http://schemas.microsoft.com/office/drawing/2014/main" id="{A541B44D-3ED5-4B40-B4D0-B9D739970985}"/>
              </a:ext>
            </a:extLst>
          </p:cNvPr>
          <p:cNvSpPr/>
          <p:nvPr/>
        </p:nvSpPr>
        <p:spPr>
          <a:xfrm>
            <a:off x="205979" y="5436431"/>
            <a:ext cx="8779401" cy="646331"/>
          </a:xfrm>
          <a:prstGeom prst="rect">
            <a:avLst/>
          </a:prstGeom>
        </p:spPr>
        <p:txBody>
          <a:bodyPr wrap="square">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“Marked Complete Reasons” do not invalidate tests or flow into scoring/reporting. MCRs are </a:t>
            </a:r>
            <a:r>
              <a:rPr lang="en-US" b="1" dirty="0">
                <a:solidFill>
                  <a:srgbClr val="000000"/>
                </a:solidFill>
                <a:ea typeface="ＭＳ Ｐゴシック" pitchFamily="34" charset="-128"/>
              </a:rPr>
              <a:t>only</a:t>
            </a:r>
            <a:r>
              <a:rPr lang="en-US" dirty="0">
                <a:solidFill>
                  <a:srgbClr val="000000"/>
                </a:solidFill>
                <a:ea typeface="ＭＳ Ｐゴシック" pitchFamily="34" charset="-128"/>
              </a:rPr>
              <a:t> for internal district/school use. Enter Voids separately.</a:t>
            </a:r>
          </a:p>
        </p:txBody>
      </p:sp>
      <p:sp>
        <p:nvSpPr>
          <p:cNvPr id="6" name="Rectangle 5">
            <a:extLst>
              <a:ext uri="{FF2B5EF4-FFF2-40B4-BE49-F238E27FC236}">
                <a16:creationId xmlns:a16="http://schemas.microsoft.com/office/drawing/2014/main" id="{9822AB65-F289-414F-A89D-112EA425CDF1}"/>
              </a:ext>
            </a:extLst>
          </p:cNvPr>
          <p:cNvSpPr/>
          <p:nvPr/>
        </p:nvSpPr>
        <p:spPr>
          <a:xfrm>
            <a:off x="205979" y="4674450"/>
            <a:ext cx="8695944" cy="646331"/>
          </a:xfrm>
          <a:prstGeom prst="rect">
            <a:avLst/>
          </a:prstGeom>
          <a:solidFill>
            <a:srgbClr val="FFD100"/>
          </a:solidFill>
          <a:effectLst>
            <a:outerShdw blurRad="50800" dist="38100" dir="2700000" algn="tl" rotWithShape="0">
              <a:prstClr val="black">
                <a:alpha val="40000"/>
              </a:prstClr>
            </a:outerShdw>
          </a:effectLst>
        </p:spPr>
        <p:txBody>
          <a:bodyPr wrap="square">
            <a:spAutoFit/>
          </a:bodyPr>
          <a:lstStyle/>
          <a:p>
            <a:pPr fontAlgn="base">
              <a:spcBef>
                <a:spcPct val="0"/>
              </a:spcBef>
              <a:spcAft>
                <a:spcPct val="0"/>
              </a:spcAft>
            </a:pPr>
            <a:r>
              <a:rPr lang="en-US" dirty="0">
                <a:solidFill>
                  <a:srgbClr val="000000"/>
                </a:solidFill>
                <a:ea typeface="ＭＳ Ｐゴシック" pitchFamily="34" charset="-128"/>
              </a:rPr>
              <a:t>*If a PBT test was started/completed but </a:t>
            </a:r>
            <a:r>
              <a:rPr lang="en-US" b="1" dirty="0">
                <a:solidFill>
                  <a:srgbClr val="000000"/>
                </a:solidFill>
                <a:ea typeface="ＭＳ Ｐゴシック" pitchFamily="34" charset="-128"/>
              </a:rPr>
              <a:t>should not be scored</a:t>
            </a:r>
            <a:r>
              <a:rPr lang="en-US" dirty="0">
                <a:solidFill>
                  <a:srgbClr val="000000"/>
                </a:solidFill>
                <a:ea typeface="ＭＳ Ｐゴシック" pitchFamily="34" charset="-128"/>
              </a:rPr>
              <a:t>, write “Do Not Score” on material, return in </a:t>
            </a:r>
            <a:r>
              <a:rPr lang="en-US" b="1" dirty="0">
                <a:solidFill>
                  <a:srgbClr val="000000"/>
                </a:solidFill>
                <a:ea typeface="ＭＳ Ｐゴシック" pitchFamily="34" charset="-128"/>
              </a:rPr>
              <a:t>nonscorable</a:t>
            </a:r>
            <a:r>
              <a:rPr lang="en-US" dirty="0">
                <a:solidFill>
                  <a:srgbClr val="000000"/>
                </a:solidFill>
                <a:ea typeface="ＭＳ Ｐゴシック" pitchFamily="34" charset="-128"/>
              </a:rPr>
              <a:t> box, and indicate </a:t>
            </a:r>
            <a:r>
              <a:rPr lang="en-US" b="1" dirty="0">
                <a:solidFill>
                  <a:srgbClr val="000000"/>
                </a:solidFill>
                <a:ea typeface="ＭＳ Ｐゴシック" pitchFamily="34" charset="-128"/>
              </a:rPr>
              <a:t>Not Tested</a:t>
            </a:r>
            <a:r>
              <a:rPr lang="en-US" dirty="0">
                <a:solidFill>
                  <a:srgbClr val="000000"/>
                </a:solidFill>
                <a:ea typeface="ＭＳ Ｐゴシック" pitchFamily="34" charset="-128"/>
              </a:rPr>
              <a:t> coding in PAnext.</a:t>
            </a:r>
          </a:p>
        </p:txBody>
      </p:sp>
      <p:graphicFrame>
        <p:nvGraphicFramePr>
          <p:cNvPr id="7" name="Table 6">
            <a:extLst>
              <a:ext uri="{FF2B5EF4-FFF2-40B4-BE49-F238E27FC236}">
                <a16:creationId xmlns:a16="http://schemas.microsoft.com/office/drawing/2014/main" id="{DDFB41E6-1534-4E49-BA86-45D01235ED94}"/>
              </a:ext>
            </a:extLst>
          </p:cNvPr>
          <p:cNvGraphicFramePr>
            <a:graphicFrameLocks noGrp="1"/>
          </p:cNvGraphicFramePr>
          <p:nvPr>
            <p:extLst>
              <p:ext uri="{D42A27DB-BD31-4B8C-83A1-F6EECF244321}">
                <p14:modId xmlns:p14="http://schemas.microsoft.com/office/powerpoint/2010/main" val="1092797343"/>
              </p:ext>
            </p:extLst>
          </p:nvPr>
        </p:nvGraphicFramePr>
        <p:xfrm>
          <a:off x="206367" y="1331804"/>
          <a:ext cx="8692329" cy="3114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17580">
                  <a:extLst>
                    <a:ext uri="{9D8B030D-6E8A-4147-A177-3AD203B41FA5}">
                      <a16:colId xmlns:a16="http://schemas.microsoft.com/office/drawing/2014/main" val="2129062997"/>
                    </a:ext>
                  </a:extLst>
                </a:gridCol>
                <a:gridCol w="3563208">
                  <a:extLst>
                    <a:ext uri="{9D8B030D-6E8A-4147-A177-3AD203B41FA5}">
                      <a16:colId xmlns:a16="http://schemas.microsoft.com/office/drawing/2014/main" val="961530436"/>
                    </a:ext>
                  </a:extLst>
                </a:gridCol>
                <a:gridCol w="2711541">
                  <a:extLst>
                    <a:ext uri="{9D8B030D-6E8A-4147-A177-3AD203B41FA5}">
                      <a16:colId xmlns:a16="http://schemas.microsoft.com/office/drawing/2014/main" val="65710180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latin typeface="+mn-lt"/>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Void Test Score Reason/Code</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Not Tested Reason/Code</a:t>
                      </a:r>
                    </a:p>
                  </a:txBody>
                  <a:tcPr anchor="ctr"/>
                </a:tc>
                <a:extLst>
                  <a:ext uri="{0D108BD9-81ED-4DB2-BD59-A6C34878D82A}">
                    <a16:rowId xmlns:a16="http://schemas.microsoft.com/office/drawing/2014/main" val="139908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NOT started…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Not allowed</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Not Tested coding</a:t>
                      </a:r>
                    </a:p>
                  </a:txBody>
                  <a:tcPr anchor="ctr"/>
                </a:tc>
                <a:extLst>
                  <a:ext uri="{0D108BD9-81ED-4DB2-BD59-A6C34878D82A}">
                    <a16:rowId xmlns:a16="http://schemas.microsoft.com/office/drawing/2014/main" val="18859534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For tests that were started but should NOT</a:t>
                      </a:r>
                      <a:r>
                        <a:rPr lang="en-US" sz="1800" baseline="0" dirty="0">
                          <a:latin typeface="+mn-lt"/>
                        </a:rPr>
                        <a:t> be s</a:t>
                      </a:r>
                      <a:r>
                        <a:rPr lang="en-US" sz="1800" dirty="0">
                          <a:latin typeface="+mn-lt"/>
                        </a:rPr>
                        <a:t>cored…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accent6">
                              <a:lumMod val="75000"/>
                            </a:schemeClr>
                          </a:solidFill>
                          <a:latin typeface="+mn-lt"/>
                        </a:rPr>
                        <a:t>Use Void</a:t>
                      </a:r>
                      <a:r>
                        <a:rPr lang="en-US" sz="1800" b="1" baseline="0" dirty="0">
                          <a:solidFill>
                            <a:schemeClr val="accent6">
                              <a:lumMod val="75000"/>
                            </a:schemeClr>
                          </a:solidFill>
                          <a:latin typeface="+mn-lt"/>
                        </a:rPr>
                        <a:t> coding</a:t>
                      </a:r>
                      <a:endParaRPr lang="en-US" sz="1800" b="1" dirty="0">
                        <a:solidFill>
                          <a:schemeClr val="accent6">
                            <a:lumMod val="75000"/>
                          </a:schemeClr>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Do not apply</a:t>
                      </a:r>
                      <a:r>
                        <a:rPr lang="en-US" sz="1800" baseline="0" dirty="0">
                          <a:latin typeface="+mn-lt"/>
                        </a:rPr>
                        <a:t> as this coding type is ignored on started/completed tests</a:t>
                      </a:r>
                      <a:endParaRPr lang="en-US" sz="1800" b="0" i="0" dirty="0">
                        <a:solidFill>
                          <a:sysClr val="windowText" lastClr="000000"/>
                        </a:solidFill>
                        <a:latin typeface="+mn-lt"/>
                      </a:endParaRPr>
                    </a:p>
                  </a:txBody>
                  <a:tcPr anchor="ctr"/>
                </a:tc>
                <a:extLst>
                  <a:ext uri="{0D108BD9-81ED-4DB2-BD59-A6C34878D82A}">
                    <a16:rowId xmlns:a16="http://schemas.microsoft.com/office/drawing/2014/main" val="37942915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When can I</a:t>
                      </a:r>
                      <a:r>
                        <a:rPr lang="en-US" sz="1800" baseline="0" dirty="0">
                          <a:latin typeface="+mn-lt"/>
                        </a:rPr>
                        <a:t> </a:t>
                      </a:r>
                      <a:r>
                        <a:rPr lang="en-US" sz="1800" dirty="0">
                          <a:latin typeface="+mn-lt"/>
                        </a:rPr>
                        <a:t>apply this type of code</a:t>
                      </a:r>
                      <a:r>
                        <a:rPr lang="en-US" sz="1800" baseline="0" dirty="0">
                          <a:latin typeface="+mn-lt"/>
                        </a:rPr>
                        <a:t>?</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Once all test units are</a:t>
                      </a:r>
                      <a:r>
                        <a:rPr lang="en-US" sz="1800" baseline="0" dirty="0">
                          <a:latin typeface="+mn-lt"/>
                        </a:rPr>
                        <a:t> in completed/marked complete status</a:t>
                      </a:r>
                    </a:p>
                    <a:p>
                      <a:pPr algn="ctr"/>
                      <a:r>
                        <a:rPr lang="en-US" sz="1800" baseline="0" dirty="0">
                          <a:latin typeface="+mn-lt"/>
                        </a:rPr>
                        <a:t>PBT: Once tests are scanned into PAnext*</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As long as</a:t>
                      </a:r>
                      <a:r>
                        <a:rPr lang="en-US" sz="1800" baseline="0" dirty="0">
                          <a:latin typeface="+mn-lt"/>
                        </a:rPr>
                        <a:t> test is not in started/stopped session</a:t>
                      </a:r>
                    </a:p>
                    <a:p>
                      <a:pPr algn="ctr"/>
                      <a:r>
                        <a:rPr lang="en-US" sz="1800" baseline="0" dirty="0">
                          <a:latin typeface="+mn-lt"/>
                        </a:rPr>
                        <a:t>PBT: Any time unless scanned into </a:t>
                      </a:r>
                      <a:r>
                        <a:rPr lang="en-US" sz="1800" baseline="0" dirty="0" err="1">
                          <a:latin typeface="+mn-lt"/>
                        </a:rPr>
                        <a:t>PAnext</a:t>
                      </a:r>
                      <a:r>
                        <a:rPr lang="en-US" sz="1800" baseline="0" dirty="0">
                          <a:latin typeface="+mn-lt"/>
                        </a:rPr>
                        <a:t>*</a:t>
                      </a:r>
                      <a:endParaRPr lang="en-US" sz="1800" dirty="0">
                        <a:solidFill>
                          <a:sysClr val="windowText" lastClr="000000"/>
                        </a:solidFill>
                        <a:latin typeface="+mn-lt"/>
                      </a:endParaRPr>
                    </a:p>
                  </a:txBody>
                  <a:tcPr anchor="ctr"/>
                </a:tc>
                <a:extLst>
                  <a:ext uri="{0D108BD9-81ED-4DB2-BD59-A6C34878D82A}">
                    <a16:rowId xmlns:a16="http://schemas.microsoft.com/office/drawing/2014/main" val="2007030736"/>
                  </a:ext>
                </a:extLst>
              </a:tr>
            </a:tbl>
          </a:graphicData>
        </a:graphic>
      </p:graphicFrame>
    </p:spTree>
    <p:extLst>
      <p:ext uri="{BB962C8B-B14F-4D97-AF65-F5344CB8AC3E}">
        <p14:creationId xmlns:p14="http://schemas.microsoft.com/office/powerpoint/2010/main" val="76605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2024 CMAS Window</a:t>
            </a:r>
          </a:p>
        </p:txBody>
      </p:sp>
      <p:sp>
        <p:nvSpPr>
          <p:cNvPr id="5" name="Content Placeholder 4">
            <a:extLst>
              <a:ext uri="{FF2B5EF4-FFF2-40B4-BE49-F238E27FC236}">
                <a16:creationId xmlns:a16="http://schemas.microsoft.com/office/drawing/2014/main" id="{6E2C73E3-9A88-4B21-A6FB-173BA5BD5B0F}"/>
              </a:ext>
            </a:extLst>
          </p:cNvPr>
          <p:cNvSpPr>
            <a:spLocks noGrp="1"/>
          </p:cNvSpPr>
          <p:nvPr>
            <p:ph idx="1"/>
          </p:nvPr>
        </p:nvSpPr>
        <p:spPr/>
        <p:txBody>
          <a:bodyPr/>
          <a:lstStyle/>
          <a:p>
            <a:pPr marL="0" indent="0">
              <a:lnSpc>
                <a:spcPct val="100000"/>
              </a:lnSpc>
              <a:spcBef>
                <a:spcPts val="0"/>
              </a:spcBef>
              <a:buClr>
                <a:schemeClr val="tx1"/>
              </a:buClr>
              <a:buNone/>
            </a:pPr>
            <a:r>
              <a:rPr lang="en-US" dirty="0">
                <a:solidFill>
                  <a:srgbClr val="000000"/>
                </a:solidFill>
              </a:rPr>
              <a:t>Official window: April 8-26, 2024</a:t>
            </a:r>
          </a:p>
          <a:p>
            <a:pPr marL="742950" lvl="1" indent="-285750">
              <a:lnSpc>
                <a:spcPct val="100000"/>
              </a:lnSpc>
              <a:buClr>
                <a:schemeClr val="tx1"/>
              </a:buClr>
            </a:pPr>
            <a:r>
              <a:rPr lang="en-US" dirty="0">
                <a:solidFill>
                  <a:srgbClr val="000000"/>
                </a:solidFill>
              </a:rPr>
              <a:t>All grade 5 and 8 science administrations must be completed within this window</a:t>
            </a:r>
          </a:p>
          <a:p>
            <a:pPr marL="742950" lvl="1" indent="-285750">
              <a:lnSpc>
                <a:spcPct val="100000"/>
              </a:lnSpc>
              <a:buClr>
                <a:schemeClr val="tx1"/>
              </a:buClr>
            </a:pPr>
            <a:r>
              <a:rPr lang="en-US" dirty="0">
                <a:solidFill>
                  <a:srgbClr val="000000"/>
                </a:solidFill>
              </a:rPr>
              <a:t>All school-wide paper-based administrations for math and ELA must be completed within this window</a:t>
            </a:r>
          </a:p>
          <a:p>
            <a:pPr marL="1200150" lvl="2" indent="-285750">
              <a:lnSpc>
                <a:spcPct val="100000"/>
              </a:lnSpc>
              <a:buClr>
                <a:schemeClr val="tx1"/>
              </a:buClr>
            </a:pPr>
            <a:r>
              <a:rPr lang="en-US" dirty="0">
                <a:solidFill>
                  <a:srgbClr val="000000"/>
                </a:solidFill>
              </a:rPr>
              <a:t>Students requiring paper accommodations in schools utilizing the extended online window options may test at the same time as their peers (this includes CSLA)</a:t>
            </a: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5302054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FDCE-085A-4484-87A2-2226B8468C04}"/>
              </a:ext>
            </a:extLst>
          </p:cNvPr>
          <p:cNvSpPr>
            <a:spLocks noGrp="1"/>
          </p:cNvSpPr>
          <p:nvPr>
            <p:ph type="title"/>
          </p:nvPr>
        </p:nvSpPr>
        <p:spPr/>
        <p:txBody>
          <a:bodyPr/>
          <a:lstStyle/>
          <a:p>
            <a:r>
              <a:rPr lang="en-US" dirty="0"/>
              <a:t>Coding Parent Excusals</a:t>
            </a:r>
          </a:p>
        </p:txBody>
      </p:sp>
      <p:sp>
        <p:nvSpPr>
          <p:cNvPr id="3" name="Content Placeholder 2">
            <a:extLst>
              <a:ext uri="{FF2B5EF4-FFF2-40B4-BE49-F238E27FC236}">
                <a16:creationId xmlns:a16="http://schemas.microsoft.com/office/drawing/2014/main" id="{85DC27D7-1F8A-4B74-99B6-DE078839EFCA}"/>
              </a:ext>
            </a:extLst>
          </p:cNvPr>
          <p:cNvSpPr>
            <a:spLocks noGrp="1"/>
          </p:cNvSpPr>
          <p:nvPr>
            <p:ph idx="1"/>
          </p:nvPr>
        </p:nvSpPr>
        <p:spPr>
          <a:xfrm>
            <a:off x="628650" y="848549"/>
            <a:ext cx="7886700" cy="5943593"/>
          </a:xfrm>
        </p:spPr>
        <p:txBody>
          <a:bodyPr>
            <a:normAutofit/>
          </a:bodyPr>
          <a:lstStyle/>
          <a:p>
            <a:pPr marL="285750" indent="-285750">
              <a:lnSpc>
                <a:spcPct val="120000"/>
              </a:lnSpc>
              <a:buClr>
                <a:sysClr val="windowText" lastClr="000000"/>
              </a:buClr>
              <a:defRPr/>
            </a:pPr>
            <a:r>
              <a:rPr lang="en-US" sz="2000" dirty="0">
                <a:solidFill>
                  <a:sysClr val="windowText" lastClr="000000"/>
                </a:solidFill>
              </a:rPr>
              <a:t>Districts/schools must maintain documentation of parent excusals</a:t>
            </a:r>
          </a:p>
          <a:p>
            <a:pPr lvl="1">
              <a:lnSpc>
                <a:spcPct val="120000"/>
              </a:lnSpc>
              <a:buClr>
                <a:sysClr val="windowText" lastClr="000000"/>
              </a:buClr>
              <a:defRPr/>
            </a:pPr>
            <a:r>
              <a:rPr lang="en-US" dirty="0">
                <a:solidFill>
                  <a:sysClr val="windowText" lastClr="000000"/>
                </a:solidFill>
              </a:rPr>
              <a:t>Never code parent excusals unless documentation was received from a parent/guardian</a:t>
            </a:r>
          </a:p>
          <a:p>
            <a:pPr marL="285750" indent="-285750">
              <a:lnSpc>
                <a:spcPct val="120000"/>
              </a:lnSpc>
              <a:buClr>
                <a:sysClr val="windowText" lastClr="000000"/>
              </a:buClr>
              <a:defRPr/>
            </a:pPr>
            <a:r>
              <a:rPr lang="en-US" sz="2000" dirty="0">
                <a:solidFill>
                  <a:sysClr val="windowText" lastClr="000000"/>
                </a:solidFill>
              </a:rPr>
              <a:t>Apply the following coding in PAnext or during SBD: </a:t>
            </a:r>
          </a:p>
          <a:p>
            <a:pPr lvl="1" indent="-342900">
              <a:lnSpc>
                <a:spcPct val="120000"/>
              </a:lnSpc>
              <a:buClr>
                <a:sysClr val="windowText" lastClr="000000"/>
              </a:buClr>
              <a:defRPr/>
            </a:pPr>
            <a:r>
              <a:rPr lang="en-US" dirty="0">
                <a:solidFill>
                  <a:sysClr val="windowText" lastClr="000000"/>
                </a:solidFill>
              </a:rPr>
              <a:t>Students who never started the test:</a:t>
            </a:r>
          </a:p>
          <a:p>
            <a:pPr lvl="2" indent="-285750">
              <a:lnSpc>
                <a:spcPct val="120000"/>
              </a:lnSpc>
              <a:buClr>
                <a:sysClr val="windowText" lastClr="000000"/>
              </a:buClr>
              <a:defRPr/>
            </a:pPr>
            <a:r>
              <a:rPr lang="en-US" sz="2000" dirty="0">
                <a:solidFill>
                  <a:sysClr val="windowText" lastClr="000000"/>
                </a:solidFill>
              </a:rPr>
              <a:t>Not Tested Code of 09</a:t>
            </a:r>
          </a:p>
          <a:p>
            <a:pPr lvl="1" indent="-342900">
              <a:lnSpc>
                <a:spcPct val="120000"/>
              </a:lnSpc>
              <a:buClr>
                <a:sysClr val="windowText" lastClr="000000"/>
              </a:buClr>
              <a:defRPr/>
            </a:pPr>
            <a:r>
              <a:rPr lang="en-US" dirty="0"/>
              <a:t>Students who started but did not complete the test, </a:t>
            </a:r>
            <a:br>
              <a:rPr lang="en-US" dirty="0"/>
            </a:br>
            <a:r>
              <a:rPr lang="en-US" dirty="0"/>
              <a:t>or were “Marked Complete” by the school:</a:t>
            </a:r>
          </a:p>
          <a:p>
            <a:pPr lvl="2" indent="-285750">
              <a:lnSpc>
                <a:spcPct val="120000"/>
              </a:lnSpc>
              <a:buClr>
                <a:sysClr val="windowText" lastClr="000000"/>
              </a:buClr>
              <a:defRPr/>
            </a:pPr>
            <a:r>
              <a:rPr lang="en-US" sz="2000" dirty="0"/>
              <a:t>Void Test Score Code of 09 </a:t>
            </a:r>
          </a:p>
          <a:p>
            <a:pPr marL="0" indent="0">
              <a:lnSpc>
                <a:spcPct val="120000"/>
              </a:lnSpc>
              <a:buClr>
                <a:sysClr val="windowText" lastClr="000000"/>
              </a:buClr>
              <a:buNone/>
              <a:defRPr/>
            </a:pPr>
            <a:r>
              <a:rPr lang="en-US" sz="2000" b="1" dirty="0">
                <a:solidFill>
                  <a:sysClr val="windowText" lastClr="000000"/>
                </a:solidFill>
              </a:rPr>
              <a:t>Reminder: “</a:t>
            </a:r>
            <a:r>
              <a:rPr lang="en-US" sz="2000" dirty="0">
                <a:solidFill>
                  <a:sysClr val="windowText" lastClr="000000"/>
                </a:solidFill>
              </a:rPr>
              <a:t>Marked complete” text box “reason” does not indicate parent excusal for accountability purposes.</a:t>
            </a:r>
          </a:p>
          <a:p>
            <a:endParaRPr lang="en-US" dirty="0"/>
          </a:p>
        </p:txBody>
      </p:sp>
      <p:sp>
        <p:nvSpPr>
          <p:cNvPr id="4" name="Slide Number Placeholder 3">
            <a:extLst>
              <a:ext uri="{FF2B5EF4-FFF2-40B4-BE49-F238E27FC236}">
                <a16:creationId xmlns:a16="http://schemas.microsoft.com/office/drawing/2014/main" id="{195F512B-9C66-41C3-BB34-FEBD042343C5}"/>
              </a:ext>
            </a:extLst>
          </p:cNvPr>
          <p:cNvSpPr>
            <a:spLocks noGrp="1"/>
          </p:cNvSpPr>
          <p:nvPr>
            <p:ph type="sldNum" sz="quarter" idx="12"/>
          </p:nvPr>
        </p:nvSpPr>
        <p:spPr/>
        <p:txBody>
          <a:bodyPr/>
          <a:lstStyle/>
          <a:p>
            <a:fld id="{C479D5F6-EDCB-402A-AC08-4943A1820E8F}" type="slidenum">
              <a:rPr lang="en-US" smtClean="0"/>
              <a:pPr/>
              <a:t>190</a:t>
            </a:fld>
            <a:endParaRPr lang="en-US" dirty="0"/>
          </a:p>
        </p:txBody>
      </p:sp>
      <p:sp>
        <p:nvSpPr>
          <p:cNvPr id="8" name="Action Button: Document 7">
            <a:hlinkClick r:id="rId2" highlightClick="1"/>
            <a:extLst>
              <a:ext uri="{FF2B5EF4-FFF2-40B4-BE49-F238E27FC236}">
                <a16:creationId xmlns:a16="http://schemas.microsoft.com/office/drawing/2014/main" id="{10018839-8DC5-44E4-BAF2-788EAEB9E88B}"/>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40279776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D967-9B8F-4F14-A912-9133DA59216F}"/>
              </a:ext>
            </a:extLst>
          </p:cNvPr>
          <p:cNvSpPr>
            <a:spLocks noGrp="1"/>
          </p:cNvSpPr>
          <p:nvPr>
            <p:ph type="title"/>
          </p:nvPr>
        </p:nvSpPr>
        <p:spPr/>
        <p:txBody>
          <a:bodyPr/>
          <a:lstStyle/>
          <a:p>
            <a:r>
              <a:rPr lang="en-US" dirty="0"/>
              <a:t>Suppressions</a:t>
            </a:r>
          </a:p>
        </p:txBody>
      </p:sp>
      <p:sp>
        <p:nvSpPr>
          <p:cNvPr id="3" name="Content Placeholder 2">
            <a:extLst>
              <a:ext uri="{FF2B5EF4-FFF2-40B4-BE49-F238E27FC236}">
                <a16:creationId xmlns:a16="http://schemas.microsoft.com/office/drawing/2014/main" id="{CC06A812-E6FF-48EA-B6EA-6D7E1F71C872}"/>
              </a:ext>
            </a:extLst>
          </p:cNvPr>
          <p:cNvSpPr>
            <a:spLocks noGrp="1"/>
          </p:cNvSpPr>
          <p:nvPr>
            <p:ph idx="1"/>
          </p:nvPr>
        </p:nvSpPr>
        <p:spPr>
          <a:xfrm>
            <a:off x="609600" y="1477964"/>
            <a:ext cx="5800726" cy="4753133"/>
          </a:xfrm>
        </p:spPr>
        <p:txBody>
          <a:bodyPr>
            <a:normAutofit/>
          </a:bodyPr>
          <a:lstStyle/>
          <a:p>
            <a:r>
              <a:rPr lang="en-US" sz="1800" dirty="0">
                <a:solidFill>
                  <a:sysClr val="windowText" lastClr="000000"/>
                </a:solidFill>
              </a:rPr>
              <a:t>They are used in the following instances:</a:t>
            </a:r>
          </a:p>
          <a:p>
            <a:pPr lvl="1"/>
            <a:r>
              <a:rPr lang="en-US" sz="1800" dirty="0">
                <a:solidFill>
                  <a:sysClr val="windowText" lastClr="000000"/>
                </a:solidFill>
              </a:rPr>
              <a:t>Home school students – students with CO-DDDD-HHHH indicated as their Responsible School in PAnext</a:t>
            </a:r>
          </a:p>
          <a:p>
            <a:pPr lvl="1"/>
            <a:r>
              <a:rPr lang="en-US" sz="1800" dirty="0">
                <a:solidFill>
                  <a:sysClr val="windowText" lastClr="000000"/>
                </a:solidFill>
              </a:rPr>
              <a:t>Misadministrations – students included on the district-submitted TIR spreadsheet for whom a testing irregularity was documented</a:t>
            </a:r>
          </a:p>
          <a:p>
            <a:r>
              <a:rPr lang="en-US" sz="1800" dirty="0">
                <a:solidFill>
                  <a:sysClr val="windowText" lastClr="000000"/>
                </a:solidFill>
              </a:rPr>
              <a:t>If indicated/requested by the district, CDE will add suppression codes and actions</a:t>
            </a:r>
          </a:p>
          <a:p>
            <a:pPr lvl="1"/>
            <a:r>
              <a:rPr lang="en-US" sz="1800" dirty="0">
                <a:solidFill>
                  <a:sysClr val="windowText" lastClr="000000"/>
                </a:solidFill>
              </a:rPr>
              <a:t>Individual student performance reports (SPRs) are produced</a:t>
            </a:r>
          </a:p>
          <a:p>
            <a:pPr lvl="1"/>
            <a:r>
              <a:rPr lang="en-US" sz="1800" dirty="0">
                <a:solidFill>
                  <a:sysClr val="windowText" lastClr="000000"/>
                </a:solidFill>
              </a:rPr>
              <a:t>Individual student test scores are excluded from school and district aggregations</a:t>
            </a:r>
          </a:p>
          <a:p>
            <a:endParaRPr lang="en-US" sz="1800" dirty="0"/>
          </a:p>
          <a:p>
            <a:endParaRPr lang="en-US" sz="1800" dirty="0"/>
          </a:p>
        </p:txBody>
      </p:sp>
      <p:sp>
        <p:nvSpPr>
          <p:cNvPr id="4" name="Slide Number Placeholder 3">
            <a:extLst>
              <a:ext uri="{FF2B5EF4-FFF2-40B4-BE49-F238E27FC236}">
                <a16:creationId xmlns:a16="http://schemas.microsoft.com/office/drawing/2014/main" id="{CB45D2BC-7D3C-4409-AF38-75CE34282FF4}"/>
              </a:ext>
            </a:extLst>
          </p:cNvPr>
          <p:cNvSpPr>
            <a:spLocks noGrp="1"/>
          </p:cNvSpPr>
          <p:nvPr>
            <p:ph type="sldNum" sz="quarter" idx="12"/>
          </p:nvPr>
        </p:nvSpPr>
        <p:spPr/>
        <p:txBody>
          <a:bodyPr/>
          <a:lstStyle/>
          <a:p>
            <a:fld id="{C479D5F6-EDCB-402A-AC08-4943A1820E8F}" type="slidenum">
              <a:rPr lang="en-US" smtClean="0"/>
              <a:pPr/>
              <a:t>191</a:t>
            </a:fld>
            <a:endParaRPr lang="en-US" dirty="0"/>
          </a:p>
        </p:txBody>
      </p:sp>
      <p:graphicFrame>
        <p:nvGraphicFramePr>
          <p:cNvPr id="5" name="Table 4">
            <a:extLst>
              <a:ext uri="{FF2B5EF4-FFF2-40B4-BE49-F238E27FC236}">
                <a16:creationId xmlns:a16="http://schemas.microsoft.com/office/drawing/2014/main" id="{09BAC8B9-9852-4F2C-8475-D09882E6D8D5}"/>
              </a:ext>
            </a:extLst>
          </p:cNvPr>
          <p:cNvGraphicFramePr>
            <a:graphicFrameLocks noGrp="1"/>
          </p:cNvGraphicFramePr>
          <p:nvPr>
            <p:extLst>
              <p:ext uri="{D42A27DB-BD31-4B8C-83A1-F6EECF244321}">
                <p14:modId xmlns:p14="http://schemas.microsoft.com/office/powerpoint/2010/main" val="2177803988"/>
              </p:ext>
            </p:extLst>
          </p:nvPr>
        </p:nvGraphicFramePr>
        <p:xfrm>
          <a:off x="425860" y="4958313"/>
          <a:ext cx="8286750" cy="1112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43125">
                  <a:extLst>
                    <a:ext uri="{9D8B030D-6E8A-4147-A177-3AD203B41FA5}">
                      <a16:colId xmlns:a16="http://schemas.microsoft.com/office/drawing/2014/main" val="2242985284"/>
                    </a:ext>
                  </a:extLst>
                </a:gridCol>
                <a:gridCol w="2857500">
                  <a:extLst>
                    <a:ext uri="{9D8B030D-6E8A-4147-A177-3AD203B41FA5}">
                      <a16:colId xmlns:a16="http://schemas.microsoft.com/office/drawing/2014/main" val="1340214679"/>
                    </a:ext>
                  </a:extLst>
                </a:gridCol>
                <a:gridCol w="3286125">
                  <a:extLst>
                    <a:ext uri="{9D8B030D-6E8A-4147-A177-3AD203B41FA5}">
                      <a16:colId xmlns:a16="http://schemas.microsoft.com/office/drawing/2014/main" val="102724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Suppression</a:t>
                      </a:r>
                      <a:r>
                        <a:rPr lang="en-US" sz="1800" baseline="0" dirty="0"/>
                        <a:t> Reason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Receives Student Report</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aseline="0" dirty="0"/>
                        <a:t>Impact to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3472809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Home School</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Does not impact participation</a:t>
                      </a:r>
                      <a:endParaRPr lang="en-US" sz="1800" dirty="0">
                        <a:latin typeface="Trebuchet MS" panose="020B0603020202020204" pitchFamily="34" charset="0"/>
                      </a:endParaRPr>
                    </a:p>
                  </a:txBody>
                  <a:tcPr anchor="ctr"/>
                </a:tc>
                <a:extLst>
                  <a:ext uri="{0D108BD9-81ED-4DB2-BD59-A6C34878D82A}">
                    <a16:rowId xmlns:a16="http://schemas.microsoft.com/office/drawing/2014/main" val="212074171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Misadministration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Impact</a:t>
                      </a:r>
                      <a:r>
                        <a:rPr lang="en-US" sz="1800" baseline="0" dirty="0"/>
                        <a:t>s</a:t>
                      </a:r>
                      <a:r>
                        <a:rPr lang="en-US" sz="1800" dirty="0"/>
                        <a:t> school and district</a:t>
                      </a:r>
                      <a:endParaRPr lang="en-US" sz="1800" dirty="0">
                        <a:latin typeface="Trebuchet MS" panose="020B0603020202020204" pitchFamily="34" charset="0"/>
                      </a:endParaRPr>
                    </a:p>
                  </a:txBody>
                  <a:tcPr anchor="ctr"/>
                </a:tc>
                <a:extLst>
                  <a:ext uri="{0D108BD9-81ED-4DB2-BD59-A6C34878D82A}">
                    <a16:rowId xmlns:a16="http://schemas.microsoft.com/office/drawing/2014/main" val="1559349613"/>
                  </a:ext>
                </a:extLst>
              </a:tr>
            </a:tbl>
          </a:graphicData>
        </a:graphic>
      </p:graphicFrame>
      <p:sp>
        <p:nvSpPr>
          <p:cNvPr id="7" name="TextBox 6">
            <a:extLst>
              <a:ext uri="{FF2B5EF4-FFF2-40B4-BE49-F238E27FC236}">
                <a16:creationId xmlns:a16="http://schemas.microsoft.com/office/drawing/2014/main" id="{5211B9E1-7FE8-0B45-48E3-2C20024FC5C2}"/>
              </a:ext>
            </a:extLst>
          </p:cNvPr>
          <p:cNvSpPr txBox="1"/>
          <p:nvPr/>
        </p:nvSpPr>
        <p:spPr>
          <a:xfrm>
            <a:off x="6667499" y="1539944"/>
            <a:ext cx="2324099" cy="313932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Note</a:t>
            </a:r>
            <a:r>
              <a:rPr lang="en-US" kern="0" dirty="0">
                <a:solidFill>
                  <a:prstClr val="black"/>
                </a:solidFill>
                <a:ea typeface="ＭＳ Ｐゴシック" pitchFamily="34" charset="-128"/>
              </a:rPr>
              <a:t>: </a:t>
            </a:r>
            <a:r>
              <a:rPr lang="en-US" dirty="0"/>
              <a:t>Post-testing, changes made to data used for cross-validations, such as IEP/504 or ML status when the student had accommodations, will result in invalidation of student scores. CDE will apply suppression coding in these cases.</a:t>
            </a:r>
            <a:endParaRPr lang="en-US" kern="0" dirty="0">
              <a:solidFill>
                <a:prstClr val="black"/>
              </a:solidFill>
              <a:ea typeface="ＭＳ Ｐゴシック" pitchFamily="34" charset="-128"/>
            </a:endParaRPr>
          </a:p>
        </p:txBody>
      </p:sp>
      <p:sp>
        <p:nvSpPr>
          <p:cNvPr id="8" name="TextBox 7">
            <a:extLst>
              <a:ext uri="{FF2B5EF4-FFF2-40B4-BE49-F238E27FC236}">
                <a16:creationId xmlns:a16="http://schemas.microsoft.com/office/drawing/2014/main" id="{E25A9451-A0E2-7CA8-1725-67A8CE60C430}"/>
              </a:ext>
            </a:extLst>
          </p:cNvPr>
          <p:cNvSpPr txBox="1"/>
          <p:nvPr/>
        </p:nvSpPr>
        <p:spPr>
          <a:xfrm>
            <a:off x="223071" y="795503"/>
            <a:ext cx="8692329" cy="646331"/>
          </a:xfrm>
          <a:prstGeom prst="rect">
            <a:avLst/>
          </a:prstGeom>
          <a:noFill/>
        </p:spPr>
        <p:txBody>
          <a:bodyPr wrap="square" rtlCol="0">
            <a:spAutoFit/>
          </a:bodyPr>
          <a:lstStyle/>
          <a:p>
            <a:r>
              <a:rPr lang="en-US" dirty="0">
                <a:solidFill>
                  <a:sysClr val="windowText" lastClr="000000"/>
                </a:solidFill>
              </a:rPr>
              <a:t>Suppressions allow a student to receive a score when their score should not be aggregated with school and district results</a:t>
            </a:r>
          </a:p>
        </p:txBody>
      </p:sp>
    </p:spTree>
    <p:extLst>
      <p:ext uri="{BB962C8B-B14F-4D97-AF65-F5344CB8AC3E}">
        <p14:creationId xmlns:p14="http://schemas.microsoft.com/office/powerpoint/2010/main" val="23473812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BC0-3400-4BD9-BF89-13697CF30CF8}"/>
              </a:ext>
            </a:extLst>
          </p:cNvPr>
          <p:cNvSpPr>
            <a:spLocks noGrp="1"/>
          </p:cNvSpPr>
          <p:nvPr>
            <p:ph type="ctrTitle"/>
          </p:nvPr>
        </p:nvSpPr>
        <p:spPr/>
        <p:txBody>
          <a:bodyPr/>
          <a:lstStyle/>
          <a:p>
            <a:br>
              <a:rPr lang="en-US" dirty="0"/>
            </a:br>
            <a:r>
              <a:rPr lang="en-US" dirty="0"/>
              <a:t>Additional Information</a:t>
            </a:r>
          </a:p>
        </p:txBody>
      </p:sp>
      <p:sp>
        <p:nvSpPr>
          <p:cNvPr id="3" name="Slide Number Placeholder 2">
            <a:extLst>
              <a:ext uri="{FF2B5EF4-FFF2-40B4-BE49-F238E27FC236}">
                <a16:creationId xmlns:a16="http://schemas.microsoft.com/office/drawing/2014/main" id="{43D7BC6E-BBC7-4171-AB13-29D461B8E63A}"/>
              </a:ext>
            </a:extLst>
          </p:cNvPr>
          <p:cNvSpPr>
            <a:spLocks noGrp="1"/>
          </p:cNvSpPr>
          <p:nvPr>
            <p:ph type="sldNum" sz="quarter" idx="12"/>
          </p:nvPr>
        </p:nvSpPr>
        <p:spPr/>
        <p:txBody>
          <a:bodyPr/>
          <a:lstStyle/>
          <a:p>
            <a:fld id="{C479D5F6-EDCB-402A-AC08-4943A1820E8F}" type="slidenum">
              <a:rPr lang="en-US" smtClean="0"/>
              <a:pPr/>
              <a:t>192</a:t>
            </a:fld>
            <a:endParaRPr lang="en-US" dirty="0"/>
          </a:p>
        </p:txBody>
      </p:sp>
    </p:spTree>
    <p:extLst>
      <p:ext uri="{BB962C8B-B14F-4D97-AF65-F5344CB8AC3E}">
        <p14:creationId xmlns:p14="http://schemas.microsoft.com/office/powerpoint/2010/main" val="30410203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7F12-8585-4C3A-AE22-E994B8814758}"/>
              </a:ext>
            </a:extLst>
          </p:cNvPr>
          <p:cNvSpPr>
            <a:spLocks noGrp="1"/>
          </p:cNvSpPr>
          <p:nvPr>
            <p:ph type="title"/>
          </p:nvPr>
        </p:nvSpPr>
        <p:spPr/>
        <p:txBody>
          <a:bodyPr/>
          <a:lstStyle/>
          <a:p>
            <a:r>
              <a:rPr lang="en-US" dirty="0"/>
              <a:t>Student Biographical Data </a:t>
            </a:r>
            <a:r>
              <a:rPr lang="en-US" i="1" dirty="0"/>
              <a:t>– Tentative Dates</a:t>
            </a:r>
            <a:endParaRPr lang="en-US" dirty="0"/>
          </a:p>
        </p:txBody>
      </p:sp>
      <p:sp>
        <p:nvSpPr>
          <p:cNvPr id="3" name="Content Placeholder 2">
            <a:extLst>
              <a:ext uri="{FF2B5EF4-FFF2-40B4-BE49-F238E27FC236}">
                <a16:creationId xmlns:a16="http://schemas.microsoft.com/office/drawing/2014/main" id="{9769D9BA-A8CC-45D7-B19C-C041BF53CD2C}"/>
              </a:ext>
            </a:extLst>
          </p:cNvPr>
          <p:cNvSpPr>
            <a:spLocks noGrp="1"/>
          </p:cNvSpPr>
          <p:nvPr>
            <p:ph idx="1"/>
          </p:nvPr>
        </p:nvSpPr>
        <p:spPr/>
        <p:txBody>
          <a:bodyPr/>
          <a:lstStyle/>
          <a:p>
            <a:pPr marL="0" indent="0">
              <a:lnSpc>
                <a:spcPct val="100000"/>
              </a:lnSpc>
              <a:buNone/>
              <a:defRPr/>
            </a:pPr>
            <a:r>
              <a:rPr lang="en-US" dirty="0">
                <a:solidFill>
                  <a:sysClr val="windowText" lastClr="000000"/>
                </a:solidFill>
              </a:rPr>
              <a:t>Early 2024</a:t>
            </a:r>
          </a:p>
          <a:p>
            <a:pPr lvl="1">
              <a:lnSpc>
                <a:spcPct val="100000"/>
              </a:lnSpc>
              <a:defRPr/>
            </a:pPr>
            <a:r>
              <a:rPr lang="en-US" dirty="0">
                <a:solidFill>
                  <a:sysClr val="windowText" lastClr="000000"/>
                </a:solidFill>
              </a:rPr>
              <a:t>SBD Manual to be available</a:t>
            </a:r>
          </a:p>
          <a:p>
            <a:pPr lvl="1">
              <a:lnSpc>
                <a:spcPct val="100000"/>
              </a:lnSpc>
              <a:defRPr/>
            </a:pPr>
            <a:r>
              <a:rPr lang="en-US" dirty="0">
                <a:solidFill>
                  <a:sysClr val="windowText" lastClr="000000"/>
                </a:solidFill>
              </a:rPr>
              <a:t>Training provided by CDE</a:t>
            </a:r>
          </a:p>
          <a:p>
            <a:pPr marL="0" indent="0">
              <a:lnSpc>
                <a:spcPct val="100000"/>
              </a:lnSpc>
              <a:buNone/>
              <a:defRPr/>
            </a:pPr>
            <a:r>
              <a:rPr lang="en-US" dirty="0">
                <a:solidFill>
                  <a:sysClr val="windowText" lastClr="000000"/>
                </a:solidFill>
              </a:rPr>
              <a:t>Clean-up in </a:t>
            </a:r>
            <a:r>
              <a:rPr lang="en-US" dirty="0" err="1">
                <a:solidFill>
                  <a:sysClr val="windowText" lastClr="000000"/>
                </a:solidFill>
              </a:rPr>
              <a:t>PAnext</a:t>
            </a:r>
            <a:endParaRPr lang="en-US" dirty="0">
              <a:solidFill>
                <a:sysClr val="windowText" lastClr="000000"/>
              </a:solidFill>
            </a:endParaRPr>
          </a:p>
          <a:p>
            <a:pPr lvl="1">
              <a:lnSpc>
                <a:spcPct val="100000"/>
              </a:lnSpc>
              <a:defRPr/>
            </a:pPr>
            <a:r>
              <a:rPr lang="en-US" dirty="0">
                <a:solidFill>
                  <a:sysClr val="windowText" lastClr="000000"/>
                </a:solidFill>
              </a:rPr>
              <a:t>Through May 8</a:t>
            </a:r>
          </a:p>
          <a:p>
            <a:pPr lvl="1">
              <a:lnSpc>
                <a:spcPct val="100000"/>
              </a:lnSpc>
              <a:defRPr/>
            </a:pPr>
            <a:r>
              <a:rPr lang="en-US" dirty="0">
                <a:solidFill>
                  <a:sysClr val="windowText" lastClr="000000"/>
                </a:solidFill>
              </a:rPr>
              <a:t>Districts can set internal school-level clean-up deadlines by disabling PearsonAccess</a:t>
            </a:r>
            <a:r>
              <a:rPr lang="en-US" baseline="30000" dirty="0">
                <a:solidFill>
                  <a:sysClr val="windowText" lastClr="000000"/>
                </a:solidFill>
              </a:rPr>
              <a:t>next</a:t>
            </a:r>
            <a:r>
              <a:rPr lang="en-US" dirty="0">
                <a:solidFill>
                  <a:sysClr val="windowText" lastClr="000000"/>
                </a:solidFill>
              </a:rPr>
              <a:t> accounts prior to May 8</a:t>
            </a:r>
          </a:p>
          <a:p>
            <a:pPr marL="0" indent="0">
              <a:lnSpc>
                <a:spcPct val="100000"/>
              </a:lnSpc>
              <a:buNone/>
              <a:defRPr/>
            </a:pPr>
            <a:r>
              <a:rPr lang="en-US" dirty="0">
                <a:solidFill>
                  <a:sysClr val="windowText" lastClr="000000"/>
                </a:solidFill>
              </a:rPr>
              <a:t>SBD via Data Pipeline</a:t>
            </a:r>
          </a:p>
          <a:p>
            <a:pPr lvl="1">
              <a:lnSpc>
                <a:spcPct val="100000"/>
              </a:lnSpc>
              <a:defRPr/>
            </a:pPr>
            <a:r>
              <a:rPr lang="en-US" dirty="0">
                <a:solidFill>
                  <a:sysClr val="windowText" lastClr="000000"/>
                </a:solidFill>
              </a:rPr>
              <a:t>CMAS and </a:t>
            </a:r>
            <a:r>
              <a:rPr lang="en-US" dirty="0" err="1">
                <a:solidFill>
                  <a:sysClr val="windowText" lastClr="000000"/>
                </a:solidFill>
              </a:rPr>
              <a:t>CoAlt</a:t>
            </a:r>
            <a:r>
              <a:rPr lang="en-US" dirty="0">
                <a:solidFill>
                  <a:sysClr val="windowText" lastClr="000000"/>
                </a:solidFill>
              </a:rPr>
              <a:t> SBDs are together </a:t>
            </a:r>
          </a:p>
          <a:p>
            <a:pPr lvl="1">
              <a:lnSpc>
                <a:spcPct val="100000"/>
              </a:lnSpc>
              <a:defRPr/>
            </a:pPr>
            <a:r>
              <a:rPr lang="en-US" dirty="0">
                <a:solidFill>
                  <a:sysClr val="windowText" lastClr="000000"/>
                </a:solidFill>
              </a:rPr>
              <a:t>May 16-29 (tentative)</a:t>
            </a:r>
          </a:p>
          <a:p>
            <a:endParaRPr lang="en-US" dirty="0"/>
          </a:p>
        </p:txBody>
      </p:sp>
      <p:sp>
        <p:nvSpPr>
          <p:cNvPr id="4" name="Slide Number Placeholder 3">
            <a:extLst>
              <a:ext uri="{FF2B5EF4-FFF2-40B4-BE49-F238E27FC236}">
                <a16:creationId xmlns:a16="http://schemas.microsoft.com/office/drawing/2014/main" id="{440B8363-985D-4817-A4EB-7AA8A11F1E9C}"/>
              </a:ext>
            </a:extLst>
          </p:cNvPr>
          <p:cNvSpPr>
            <a:spLocks noGrp="1"/>
          </p:cNvSpPr>
          <p:nvPr>
            <p:ph type="sldNum" sz="quarter" idx="12"/>
          </p:nvPr>
        </p:nvSpPr>
        <p:spPr/>
        <p:txBody>
          <a:bodyPr/>
          <a:lstStyle/>
          <a:p>
            <a:fld id="{C479D5F6-EDCB-402A-AC08-4943A1820E8F}" type="slidenum">
              <a:rPr lang="en-US" smtClean="0"/>
              <a:pPr/>
              <a:t>193</a:t>
            </a:fld>
            <a:endParaRPr lang="en-US" dirty="0"/>
          </a:p>
        </p:txBody>
      </p:sp>
    </p:spTree>
    <p:extLst>
      <p:ext uri="{BB962C8B-B14F-4D97-AF65-F5344CB8AC3E}">
        <p14:creationId xmlns:p14="http://schemas.microsoft.com/office/powerpoint/2010/main" val="18918562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Typical Reporting Timeline</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50"/>
            <a:ext cx="8286750" cy="5430952"/>
          </a:xfrm>
        </p:spPr>
        <p:txBody>
          <a:bodyPr>
            <a:normAutofit/>
          </a:bodyPr>
          <a:lstStyle/>
          <a:p>
            <a:pPr marL="233363" indent="-233363">
              <a:buFont typeface="+mj-lt"/>
              <a:buAutoNum type="arabicPeriod"/>
              <a:defRPr/>
            </a:pPr>
            <a:r>
              <a:rPr lang="en-US" sz="1800" dirty="0">
                <a:solidFill>
                  <a:sysClr val="windowText" lastClr="000000"/>
                </a:solidFill>
              </a:rPr>
              <a:t>Student data files are typically expected in </a:t>
            </a:r>
            <a:r>
              <a:rPr lang="en-US" sz="1800" dirty="0">
                <a:solidFill>
                  <a:prstClr val="black"/>
                </a:solidFill>
              </a:rPr>
              <a:t>June</a:t>
            </a:r>
          </a:p>
          <a:p>
            <a:pPr marL="690563" lvl="1" indent="-233363">
              <a:defRPr/>
            </a:pPr>
            <a:r>
              <a:rPr lang="en-US" sz="1800" dirty="0">
                <a:solidFill>
                  <a:prstClr val="black"/>
                </a:solidFill>
              </a:rPr>
              <a:t>OnDemand student reports available at this time </a:t>
            </a:r>
            <a:br>
              <a:rPr lang="en-US" sz="1800" dirty="0">
                <a:solidFill>
                  <a:prstClr val="black"/>
                </a:solidFill>
              </a:rPr>
            </a:br>
            <a:r>
              <a:rPr lang="en-US" sz="1800" dirty="0">
                <a:solidFill>
                  <a:prstClr val="black"/>
                </a:solidFill>
              </a:rPr>
              <a:t>(no comparative data)</a:t>
            </a:r>
          </a:p>
          <a:p>
            <a:pPr marL="233363" indent="-233363">
              <a:buFont typeface="+mj-lt"/>
              <a:buAutoNum type="arabicPeriod"/>
              <a:defRPr/>
            </a:pPr>
            <a:r>
              <a:rPr lang="en-US" sz="1800" dirty="0">
                <a:solidFill>
                  <a:prstClr val="black"/>
                </a:solidFill>
              </a:rPr>
              <a:t>Individual student performance reports and summary data files</a:t>
            </a:r>
          </a:p>
          <a:p>
            <a:pPr marL="233363" indent="-233363">
              <a:buFont typeface="+mj-lt"/>
              <a:buAutoNum type="arabicPeriod"/>
              <a:defRPr/>
            </a:pPr>
            <a:r>
              <a:rPr lang="en-US" sz="1800" dirty="0">
                <a:solidFill>
                  <a:prstClr val="black"/>
                </a:solidFill>
              </a:rPr>
              <a:t>District- and school-level reports</a:t>
            </a:r>
          </a:p>
          <a:p>
            <a:pPr>
              <a:defRPr/>
            </a:pPr>
            <a:endParaRPr lang="en-US" sz="1800" dirty="0"/>
          </a:p>
          <a:p>
            <a:pPr>
              <a:defRPr/>
            </a:pPr>
            <a:r>
              <a:rPr lang="en-US" sz="1800" dirty="0"/>
              <a:t>All state assessment results will be embargoed and must not be publicly disseminated, distributed, or published by any means until they are publicly released by the state; however, districts and schools may:</a:t>
            </a:r>
          </a:p>
          <a:p>
            <a:pPr lvl="1">
              <a:defRPr/>
            </a:pPr>
            <a:r>
              <a:rPr lang="en-US" sz="1800" dirty="0"/>
              <a:t>Share confidential individual student performance reports with parents/guardians </a:t>
            </a:r>
          </a:p>
          <a:p>
            <a:pPr lvl="1">
              <a:defRPr/>
            </a:pPr>
            <a:r>
              <a:rPr lang="en-US" sz="1800" dirty="0"/>
              <a:t>Use aggregated and individual student level results internally for informational and planning purposes before results are publicly released</a:t>
            </a:r>
          </a:p>
          <a:p>
            <a:pPr>
              <a:defRPr/>
            </a:pPr>
            <a:r>
              <a:rPr lang="en-US" sz="1800" dirty="0"/>
              <a:t>Ensure any data you release after the embargo lifts includes appropriate suppressions to meet federal and state data privacy requirements</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194</a:t>
            </a:fld>
            <a:endParaRPr lang="en-US" dirty="0"/>
          </a:p>
        </p:txBody>
      </p:sp>
      <p:sp>
        <p:nvSpPr>
          <p:cNvPr id="6" name="TextBox 5"/>
          <p:cNvSpPr txBox="1"/>
          <p:nvPr/>
        </p:nvSpPr>
        <p:spPr>
          <a:xfrm>
            <a:off x="1760720" y="5329326"/>
            <a:ext cx="5617029" cy="1200329"/>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Reminder</a:t>
            </a:r>
            <a:r>
              <a:rPr lang="en-US" dirty="0">
                <a:solidFill>
                  <a:schemeClr val="tx1"/>
                </a:solidFill>
              </a:rPr>
              <a:t>: Colorado statute requires that LEPs ensure appropriate personnel provide and explain assessment results to the parent/guardian of each student enrolled in the district or charter school (C.R.S. §22-7-1006.3 (8)(a))</a:t>
            </a:r>
          </a:p>
        </p:txBody>
      </p:sp>
      <p:sp>
        <p:nvSpPr>
          <p:cNvPr id="7" name="7-Point Star 6"/>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1161610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C087-057E-4665-9148-B4884570FE6A}"/>
              </a:ext>
            </a:extLst>
          </p:cNvPr>
          <p:cNvSpPr>
            <a:spLocks noGrp="1"/>
          </p:cNvSpPr>
          <p:nvPr>
            <p:ph type="title"/>
          </p:nvPr>
        </p:nvSpPr>
        <p:spPr/>
        <p:txBody>
          <a:bodyPr/>
          <a:lstStyle/>
          <a:p>
            <a:r>
              <a:rPr lang="en-US" dirty="0"/>
              <a:t>Reporting Information</a:t>
            </a:r>
          </a:p>
        </p:txBody>
      </p:sp>
      <p:sp>
        <p:nvSpPr>
          <p:cNvPr id="3" name="Content Placeholder 2">
            <a:extLst>
              <a:ext uri="{FF2B5EF4-FFF2-40B4-BE49-F238E27FC236}">
                <a16:creationId xmlns:a16="http://schemas.microsoft.com/office/drawing/2014/main" id="{707B4B45-F6DF-4C81-8B7C-E555D707EF26}"/>
              </a:ext>
            </a:extLst>
          </p:cNvPr>
          <p:cNvSpPr>
            <a:spLocks noGrp="1"/>
          </p:cNvSpPr>
          <p:nvPr>
            <p:ph idx="1"/>
          </p:nvPr>
        </p:nvSpPr>
        <p:spPr>
          <a:xfrm>
            <a:off x="628650" y="848549"/>
            <a:ext cx="7886700" cy="5842689"/>
          </a:xfrm>
        </p:spPr>
        <p:txBody>
          <a:bodyPr>
            <a:normAutofit lnSpcReduction="10000"/>
          </a:bodyPr>
          <a:lstStyle/>
          <a:p>
            <a:pPr marL="0" indent="0">
              <a:buNone/>
              <a:defRPr/>
            </a:pPr>
            <a:r>
              <a:rPr lang="en-US" dirty="0">
                <a:solidFill>
                  <a:prstClr val="black"/>
                </a:solidFill>
              </a:rPr>
              <a:t>Looking for information about reports?</a:t>
            </a:r>
          </a:p>
          <a:p>
            <a:pPr marL="285750" indent="-285750">
              <a:defRPr/>
            </a:pPr>
            <a:r>
              <a:rPr lang="en-US" sz="1800" b="1" dirty="0">
                <a:solidFill>
                  <a:schemeClr val="accent2"/>
                </a:solidFill>
              </a:rPr>
              <a:t>CMAS and CoAlt Procedures Manual Section 7.0 Reporting</a:t>
            </a:r>
          </a:p>
          <a:p>
            <a:pPr marL="742950" lvl="1" indent="-285750">
              <a:defRPr/>
            </a:pPr>
            <a:r>
              <a:rPr lang="en-US" sz="1800" dirty="0">
                <a:solidFill>
                  <a:prstClr val="black"/>
                </a:solidFill>
              </a:rPr>
              <a:t>7.1 PearsonAccess</a:t>
            </a:r>
            <a:r>
              <a:rPr lang="en-US" sz="1800" baseline="30000" dirty="0">
                <a:solidFill>
                  <a:prstClr val="black"/>
                </a:solidFill>
              </a:rPr>
              <a:t>next</a:t>
            </a:r>
            <a:r>
              <a:rPr lang="en-US" sz="1800" dirty="0">
                <a:solidFill>
                  <a:prstClr val="black"/>
                </a:solidFill>
              </a:rPr>
              <a:t> Reports</a:t>
            </a:r>
          </a:p>
          <a:p>
            <a:pPr marL="1200150" lvl="2" indent="-285750">
              <a:defRPr/>
            </a:pPr>
            <a:r>
              <a:rPr lang="en-US" dirty="0">
                <a:solidFill>
                  <a:prstClr val="black"/>
                </a:solidFill>
              </a:rPr>
              <a:t>Operational Reports</a:t>
            </a:r>
          </a:p>
          <a:p>
            <a:pPr marL="1200150" lvl="2" indent="-285750">
              <a:defRPr/>
            </a:pPr>
            <a:r>
              <a:rPr lang="en-US" dirty="0">
                <a:solidFill>
                  <a:prstClr val="black"/>
                </a:solidFill>
              </a:rPr>
              <a:t>OnDemand Reports</a:t>
            </a:r>
          </a:p>
          <a:p>
            <a:pPr marL="1200150" lvl="2" indent="-285750">
              <a:defRPr/>
            </a:pPr>
            <a:r>
              <a:rPr lang="en-US" dirty="0">
                <a:solidFill>
                  <a:prstClr val="black"/>
                </a:solidFill>
              </a:rPr>
              <a:t>Published Reports</a:t>
            </a:r>
          </a:p>
          <a:p>
            <a:pPr marL="742950" lvl="1" indent="-285750">
              <a:defRPr/>
            </a:pPr>
            <a:r>
              <a:rPr lang="en-US" sz="1800" dirty="0">
                <a:solidFill>
                  <a:prstClr val="black"/>
                </a:solidFill>
              </a:rPr>
              <a:t>7.2 Public Assessment Reports</a:t>
            </a:r>
          </a:p>
          <a:p>
            <a:pPr marL="1200150" lvl="2" indent="-285750">
              <a:defRPr/>
            </a:pPr>
            <a:r>
              <a:rPr lang="en-US" dirty="0">
                <a:solidFill>
                  <a:prstClr val="black"/>
                </a:solidFill>
              </a:rPr>
              <a:t>State Level Results</a:t>
            </a:r>
          </a:p>
          <a:p>
            <a:pPr marL="1200150" lvl="2" indent="-285750">
              <a:defRPr/>
            </a:pPr>
            <a:r>
              <a:rPr lang="en-US" dirty="0">
                <a:solidFill>
                  <a:prstClr val="black"/>
                </a:solidFill>
              </a:rPr>
              <a:t>District and School Level Results</a:t>
            </a:r>
          </a:p>
          <a:p>
            <a:pPr marL="1200150" lvl="2" indent="-285750">
              <a:defRPr/>
            </a:pPr>
            <a:r>
              <a:rPr lang="en-US" dirty="0">
                <a:solidFill>
                  <a:prstClr val="black"/>
                </a:solidFill>
              </a:rPr>
              <a:t>District and School Disaggregated Summary Results</a:t>
            </a:r>
          </a:p>
          <a:p>
            <a:pPr marL="742950" lvl="1" indent="-285750">
              <a:defRPr/>
            </a:pPr>
            <a:r>
              <a:rPr lang="en-US" sz="1800" dirty="0">
                <a:solidFill>
                  <a:prstClr val="black"/>
                </a:solidFill>
              </a:rPr>
              <a:t>7.3 Accountability Reports</a:t>
            </a:r>
          </a:p>
          <a:p>
            <a:pPr marL="1200150" lvl="2" indent="-285750">
              <a:defRPr/>
            </a:pPr>
            <a:r>
              <a:rPr lang="en-US" dirty="0">
                <a:solidFill>
                  <a:prstClr val="black"/>
                </a:solidFill>
              </a:rPr>
              <a:t>Growth</a:t>
            </a:r>
          </a:p>
          <a:p>
            <a:pPr marL="1200150" lvl="2" indent="-285750">
              <a:defRPr/>
            </a:pPr>
            <a:r>
              <a:rPr lang="en-US" dirty="0">
                <a:solidFill>
                  <a:prstClr val="black"/>
                </a:solidFill>
              </a:rPr>
              <a:t>Performance Frameworks</a:t>
            </a:r>
          </a:p>
          <a:p>
            <a:pPr marL="285750" indent="-285750">
              <a:defRPr/>
            </a:pPr>
            <a:r>
              <a:rPr lang="en-US" sz="1800" dirty="0">
                <a:hlinkClick r:id="rId2"/>
              </a:rPr>
              <a:t>http://www.cde.state.co.us/assessment/cmas-dataandresults</a:t>
            </a:r>
            <a:endParaRPr lang="en-US" sz="1800" i="1" dirty="0">
              <a:solidFill>
                <a:prstClr val="black"/>
              </a:solidFill>
            </a:endParaRPr>
          </a:p>
          <a:p>
            <a:pPr marL="742950" lvl="1" indent="-285750">
              <a:defRPr/>
            </a:pPr>
            <a:r>
              <a:rPr lang="en-US" sz="1800" i="1" dirty="0">
                <a:solidFill>
                  <a:prstClr val="black"/>
                </a:solidFill>
              </a:rPr>
              <a:t>CMAS and </a:t>
            </a:r>
            <a:r>
              <a:rPr lang="en-US" sz="1800" i="1" dirty="0" err="1">
                <a:solidFill>
                  <a:prstClr val="black"/>
                </a:solidFill>
              </a:rPr>
              <a:t>CoAlt</a:t>
            </a:r>
            <a:r>
              <a:rPr lang="en-US" sz="1800" i="1" dirty="0">
                <a:solidFill>
                  <a:prstClr val="black"/>
                </a:solidFill>
              </a:rPr>
              <a:t> Interpretive Guide to Assessment Reports</a:t>
            </a:r>
          </a:p>
          <a:p>
            <a:pPr marL="742950" lvl="1" indent="-285750">
              <a:defRPr/>
            </a:pPr>
            <a:r>
              <a:rPr lang="en-US" sz="1800" dirty="0">
                <a:solidFill>
                  <a:prstClr val="black"/>
                </a:solidFill>
              </a:rPr>
              <a:t>Publicly posted data and results</a:t>
            </a:r>
          </a:p>
          <a:p>
            <a:pPr marL="285750" indent="-285750">
              <a:defRPr/>
            </a:pPr>
            <a:r>
              <a:rPr lang="en-US" sz="1800" dirty="0">
                <a:hlinkClick r:id="rId3"/>
              </a:rPr>
              <a:t>http://www.cde.state.co.us/assessment/resources</a:t>
            </a:r>
            <a:endParaRPr lang="en-US" sz="1800" dirty="0">
              <a:solidFill>
                <a:prstClr val="black"/>
              </a:solidFill>
            </a:endParaRPr>
          </a:p>
          <a:p>
            <a:pPr marL="742950" lvl="1" indent="-285750">
              <a:defRPr/>
            </a:pPr>
            <a:r>
              <a:rPr lang="en-US" sz="1800" i="1" dirty="0">
                <a:solidFill>
                  <a:prstClr val="black"/>
                </a:solidFill>
              </a:rPr>
              <a:t>Understanding CMAS Score Reports</a:t>
            </a:r>
          </a:p>
          <a:p>
            <a:pPr marL="742950" lvl="1" indent="-285750">
              <a:defRPr/>
            </a:pPr>
            <a:r>
              <a:rPr lang="en-US" sz="1800" i="1" dirty="0">
                <a:solidFill>
                  <a:prstClr val="black"/>
                </a:solidFill>
              </a:rPr>
              <a:t>Using CMAS Score Reports to Support Your Student’s Success</a:t>
            </a:r>
          </a:p>
        </p:txBody>
      </p:sp>
      <p:sp>
        <p:nvSpPr>
          <p:cNvPr id="4" name="Slide Number Placeholder 3">
            <a:extLst>
              <a:ext uri="{FF2B5EF4-FFF2-40B4-BE49-F238E27FC236}">
                <a16:creationId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195</a:t>
            </a:fld>
            <a:endParaRPr lang="en-US" dirty="0"/>
          </a:p>
        </p:txBody>
      </p:sp>
    </p:spTree>
    <p:extLst>
      <p:ext uri="{BB962C8B-B14F-4D97-AF65-F5344CB8AC3E}">
        <p14:creationId xmlns:p14="http://schemas.microsoft.com/office/powerpoint/2010/main" val="153402522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F5D4-38CE-445A-A3E1-D9A6A0A951F4}"/>
              </a:ext>
            </a:extLst>
          </p:cNvPr>
          <p:cNvSpPr>
            <a:spLocks noGrp="1"/>
          </p:cNvSpPr>
          <p:nvPr>
            <p:ph type="title"/>
          </p:nvPr>
        </p:nvSpPr>
        <p:spPr/>
        <p:txBody>
          <a:bodyPr/>
          <a:lstStyle/>
          <a:p>
            <a:r>
              <a:rPr lang="en-US" dirty="0"/>
              <a:t>Accountability Questions</a:t>
            </a:r>
          </a:p>
        </p:txBody>
      </p:sp>
      <p:sp>
        <p:nvSpPr>
          <p:cNvPr id="3" name="Content Placeholder 2">
            <a:extLst>
              <a:ext uri="{FF2B5EF4-FFF2-40B4-BE49-F238E27FC236}">
                <a16:creationId xmlns:a16="http://schemas.microsoft.com/office/drawing/2014/main" id="{5CFAB9DB-F920-4D2C-8AB6-55F4B0257F52}"/>
              </a:ext>
            </a:extLst>
          </p:cNvPr>
          <p:cNvSpPr>
            <a:spLocks noGrp="1"/>
          </p:cNvSpPr>
          <p:nvPr>
            <p:ph idx="1"/>
          </p:nvPr>
        </p:nvSpPr>
        <p:spPr>
          <a:xfrm>
            <a:off x="628650" y="848549"/>
            <a:ext cx="8073390" cy="5793791"/>
          </a:xfrm>
        </p:spPr>
        <p:txBody>
          <a:bodyPr>
            <a:normAutofit/>
          </a:bodyPr>
          <a:lstStyle/>
          <a:p>
            <a:pPr marL="342900" indent="-342900">
              <a:defRPr/>
            </a:pPr>
            <a:r>
              <a:rPr lang="en-US" dirty="0">
                <a:solidFill>
                  <a:sysClr val="windowText" lastClr="000000"/>
                </a:solidFill>
              </a:rPr>
              <a:t>Participation: </a:t>
            </a:r>
          </a:p>
          <a:p>
            <a:pPr marL="914400" lvl="1" indent="-457200">
              <a:lnSpc>
                <a:spcPct val="110000"/>
              </a:lnSpc>
              <a:spcBef>
                <a:spcPts val="0"/>
              </a:spcBef>
              <a:spcAft>
                <a:spcPts val="600"/>
              </a:spcAft>
              <a:defRPr/>
            </a:pPr>
            <a:r>
              <a:rPr lang="en-US" sz="1900" dirty="0">
                <a:solidFill>
                  <a:sysClr val="windowText" lastClr="000000"/>
                </a:solidFill>
              </a:rPr>
              <a:t>District and School Overall Results</a:t>
            </a:r>
          </a:p>
          <a:p>
            <a:pPr marL="1371600" lvl="2" indent="-457200">
              <a:lnSpc>
                <a:spcPct val="110000"/>
              </a:lnSpc>
              <a:spcBef>
                <a:spcPts val="0"/>
              </a:spcBef>
              <a:spcAft>
                <a:spcPts val="600"/>
              </a:spcAft>
              <a:defRPr/>
            </a:pPr>
            <a:r>
              <a:rPr lang="en-US" sz="1900" dirty="0">
                <a:solidFill>
                  <a:sysClr val="windowText" lastClr="000000"/>
                </a:solidFill>
                <a:hlinkClick r:id="rId2"/>
              </a:rPr>
              <a:t>http://www.cde.state.co.us/assessment/cmas-dataandresults</a:t>
            </a:r>
            <a:r>
              <a:rPr lang="en-US" sz="1900" dirty="0">
                <a:solidFill>
                  <a:sysClr val="windowText" lastClr="000000"/>
                </a:solidFill>
              </a:rPr>
              <a:t> </a:t>
            </a:r>
          </a:p>
          <a:p>
            <a:pPr marL="1371600" lvl="2" indent="-457200">
              <a:lnSpc>
                <a:spcPct val="110000"/>
              </a:lnSpc>
              <a:spcBef>
                <a:spcPts val="0"/>
              </a:spcBef>
              <a:spcAft>
                <a:spcPts val="600"/>
              </a:spcAft>
              <a:defRPr/>
            </a:pPr>
            <a:r>
              <a:rPr lang="en-US" sz="1900" dirty="0">
                <a:solidFill>
                  <a:sysClr val="windowText" lastClr="000000"/>
                </a:solidFill>
              </a:rPr>
              <a:t>All students included in participation calculations</a:t>
            </a:r>
          </a:p>
          <a:p>
            <a:pPr marL="914400" lvl="1" indent="-457200">
              <a:lnSpc>
                <a:spcPct val="110000"/>
              </a:lnSpc>
              <a:spcBef>
                <a:spcPts val="0"/>
              </a:spcBef>
              <a:spcAft>
                <a:spcPts val="600"/>
              </a:spcAft>
              <a:defRPr/>
            </a:pPr>
            <a:r>
              <a:rPr lang="en-US" sz="1900" dirty="0">
                <a:solidFill>
                  <a:sysClr val="windowText" lastClr="000000"/>
                </a:solidFill>
              </a:rPr>
              <a:t>State accountability purposes</a:t>
            </a:r>
          </a:p>
          <a:p>
            <a:pPr marL="1371600" lvl="2" indent="-457200">
              <a:lnSpc>
                <a:spcPct val="110000"/>
              </a:lnSpc>
              <a:spcBef>
                <a:spcPts val="0"/>
              </a:spcBef>
              <a:spcAft>
                <a:spcPts val="600"/>
              </a:spcAft>
              <a:defRPr/>
            </a:pPr>
            <a:r>
              <a:rPr lang="en-US" sz="1900" dirty="0">
                <a:solidFill>
                  <a:sysClr val="windowText" lastClr="000000"/>
                </a:solidFill>
              </a:rPr>
              <a:t>Parent excusals removed from participation calculations</a:t>
            </a:r>
          </a:p>
          <a:p>
            <a:pPr lvl="1">
              <a:defRPr/>
            </a:pPr>
            <a:endParaRPr lang="en-US" dirty="0">
              <a:solidFill>
                <a:sysClr val="windowText" lastClr="000000"/>
              </a:solidFill>
            </a:endParaRPr>
          </a:p>
          <a:p>
            <a:pPr marL="342900" indent="-342900">
              <a:defRPr/>
            </a:pPr>
            <a:r>
              <a:rPr lang="en-US" dirty="0">
                <a:solidFill>
                  <a:sysClr val="windowText" lastClr="000000"/>
                </a:solidFill>
              </a:rPr>
              <a:t>The Assessment Division does not produce growth data or performance frameworks</a:t>
            </a:r>
          </a:p>
          <a:p>
            <a:pPr>
              <a:defRPr/>
            </a:pPr>
            <a:endParaRPr lang="en-US" dirty="0">
              <a:solidFill>
                <a:sysClr val="windowText" lastClr="000000"/>
              </a:solidFill>
            </a:endParaRPr>
          </a:p>
          <a:p>
            <a:pPr marL="342900" indent="-342900">
              <a:defRPr/>
            </a:pPr>
            <a:r>
              <a:rPr lang="en-US" dirty="0">
                <a:solidFill>
                  <a:sysClr val="windowText" lastClr="000000"/>
                </a:solidFill>
              </a:rPr>
              <a:t>Contact the Accountability and Data Analysis Unit with questions about how participation is calculated, growth, performance frameworks, or where these are found: </a:t>
            </a:r>
          </a:p>
          <a:p>
            <a:pPr marL="914400" indent="-457200">
              <a:defRPr/>
            </a:pPr>
            <a:r>
              <a:rPr lang="en-US" sz="1900" dirty="0">
                <a:solidFill>
                  <a:sysClr val="windowText" lastClr="000000"/>
                </a:solidFill>
                <a:hlinkClick r:id="rId3"/>
              </a:rPr>
              <a:t>accountability@cde.state.co.us</a:t>
            </a:r>
            <a:r>
              <a:rPr lang="en-US" sz="1900" dirty="0">
                <a:solidFill>
                  <a:sysClr val="windowText" lastClr="000000"/>
                </a:solidFill>
              </a:rPr>
              <a:t> </a:t>
            </a:r>
            <a:endParaRPr lang="en-US" dirty="0"/>
          </a:p>
        </p:txBody>
      </p:sp>
      <p:sp>
        <p:nvSpPr>
          <p:cNvPr id="4" name="Slide Number Placeholder 3">
            <a:extLst>
              <a:ext uri="{FF2B5EF4-FFF2-40B4-BE49-F238E27FC236}">
                <a16:creationId xmlns:a16="http://schemas.microsoft.com/office/drawing/2014/main" id="{610B984F-5D1D-4E7A-85C8-378BF29F4BBE}"/>
              </a:ext>
            </a:extLst>
          </p:cNvPr>
          <p:cNvSpPr>
            <a:spLocks noGrp="1"/>
          </p:cNvSpPr>
          <p:nvPr>
            <p:ph type="sldNum" sz="quarter" idx="12"/>
          </p:nvPr>
        </p:nvSpPr>
        <p:spPr/>
        <p:txBody>
          <a:bodyPr/>
          <a:lstStyle/>
          <a:p>
            <a:fld id="{C479D5F6-EDCB-402A-AC08-4943A1820E8F}" type="slidenum">
              <a:rPr lang="en-US" smtClean="0"/>
              <a:pPr/>
              <a:t>196</a:t>
            </a:fld>
            <a:endParaRPr lang="en-US" dirty="0"/>
          </a:p>
        </p:txBody>
      </p:sp>
    </p:spTree>
    <p:extLst>
      <p:ext uri="{BB962C8B-B14F-4D97-AF65-F5344CB8AC3E}">
        <p14:creationId xmlns:p14="http://schemas.microsoft.com/office/powerpoint/2010/main" val="117784926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D1D8-1B06-416C-B9CE-B794D4B3C11D}"/>
              </a:ext>
            </a:extLst>
          </p:cNvPr>
          <p:cNvSpPr>
            <a:spLocks noGrp="1"/>
          </p:cNvSpPr>
          <p:nvPr>
            <p:ph type="title"/>
          </p:nvPr>
        </p:nvSpPr>
        <p:spPr/>
        <p:txBody>
          <a:bodyPr/>
          <a:lstStyle/>
          <a:p>
            <a:r>
              <a:rPr lang="en-US" dirty="0"/>
              <a:t>Upcoming CMAS Due Dates</a:t>
            </a:r>
          </a:p>
        </p:txBody>
      </p:sp>
      <p:sp>
        <p:nvSpPr>
          <p:cNvPr id="3" name="Content Placeholder 2">
            <a:extLst>
              <a:ext uri="{FF2B5EF4-FFF2-40B4-BE49-F238E27FC236}">
                <a16:creationId xmlns:a16="http://schemas.microsoft.com/office/drawing/2014/main" id="{0DE1600B-1104-4215-84E4-9ABE9558C828}"/>
              </a:ext>
            </a:extLst>
          </p:cNvPr>
          <p:cNvSpPr>
            <a:spLocks noGrp="1"/>
          </p:cNvSpPr>
          <p:nvPr>
            <p:ph idx="1"/>
          </p:nvPr>
        </p:nvSpPr>
        <p:spPr>
          <a:xfrm>
            <a:off x="628650" y="848549"/>
            <a:ext cx="7886700" cy="5943593"/>
          </a:xfrm>
        </p:spPr>
        <p:txBody>
          <a:bodyPr>
            <a:normAutofit fontScale="92500" lnSpcReduction="20000"/>
          </a:bodyPr>
          <a:lstStyle/>
          <a:p>
            <a:pPr marL="0" indent="0">
              <a:buNone/>
              <a:defRPr/>
            </a:pPr>
            <a:r>
              <a:rPr lang="en-US" sz="2600" dirty="0">
                <a:solidFill>
                  <a:sysClr val="windowText" lastClr="000000"/>
                </a:solidFill>
              </a:rPr>
              <a:t>December 15 </a:t>
            </a:r>
          </a:p>
          <a:p>
            <a:pPr marL="800100" lvl="1" indent="-342900">
              <a:lnSpc>
                <a:spcPct val="110000"/>
              </a:lnSpc>
              <a:defRPr/>
            </a:pPr>
            <a:r>
              <a:rPr lang="en-US" sz="1900" dirty="0">
                <a:solidFill>
                  <a:sysClr val="windowText" lastClr="000000"/>
                </a:solidFill>
              </a:rPr>
              <a:t>UAR spreadsheets due to CDE Assessment</a:t>
            </a:r>
          </a:p>
          <a:p>
            <a:pPr marL="800100" lvl="1" indent="-342900">
              <a:lnSpc>
                <a:spcPct val="110000"/>
              </a:lnSpc>
              <a:defRPr/>
            </a:pPr>
            <a:r>
              <a:rPr lang="en-US" sz="1900" dirty="0">
                <a:solidFill>
                  <a:sysClr val="windowText" lastClr="000000"/>
                </a:solidFill>
              </a:rPr>
              <a:t>Submit </a:t>
            </a:r>
            <a:r>
              <a:rPr lang="en-US" sz="1900" i="1" dirty="0">
                <a:solidFill>
                  <a:sysClr val="windowText" lastClr="000000"/>
                </a:solidFill>
              </a:rPr>
              <a:t>District Testing Information and Format Selections </a:t>
            </a:r>
            <a:r>
              <a:rPr lang="en-US" sz="1900" dirty="0">
                <a:solidFill>
                  <a:sysClr val="windowText" lastClr="000000"/>
                </a:solidFill>
              </a:rPr>
              <a:t>form (sent to official DACs upon completion of the virtual </a:t>
            </a:r>
            <a:r>
              <a:rPr lang="en-US" sz="1900" i="1" dirty="0">
                <a:solidFill>
                  <a:sysClr val="windowText" lastClr="000000"/>
                </a:solidFill>
              </a:rPr>
              <a:t>CMAS Administration Training for DACs </a:t>
            </a:r>
            <a:r>
              <a:rPr lang="en-US" sz="1900" dirty="0">
                <a:solidFill>
                  <a:sysClr val="windowText" lastClr="000000"/>
                </a:solidFill>
              </a:rPr>
              <a:t>and submission of the </a:t>
            </a:r>
            <a:r>
              <a:rPr lang="en-US" sz="1900" i="1" dirty="0">
                <a:solidFill>
                  <a:sysClr val="windowText" lastClr="000000"/>
                </a:solidFill>
              </a:rPr>
              <a:t>DAC Security Agreement </a:t>
            </a:r>
            <a:r>
              <a:rPr lang="en-US" sz="1900" dirty="0">
                <a:solidFill>
                  <a:sysClr val="windowText" lastClr="000000"/>
                </a:solidFill>
              </a:rPr>
              <a:t>through DocuSign)</a:t>
            </a:r>
          </a:p>
          <a:p>
            <a:pPr marL="1257300" lvl="2" indent="-342900">
              <a:lnSpc>
                <a:spcPct val="110000"/>
              </a:lnSpc>
              <a:defRPr/>
            </a:pPr>
            <a:r>
              <a:rPr lang="en-US" sz="1900" dirty="0">
                <a:solidFill>
                  <a:sysClr val="windowText" lastClr="000000"/>
                </a:solidFill>
              </a:rPr>
              <a:t>Notification for use of extended/early testing windows</a:t>
            </a:r>
          </a:p>
          <a:p>
            <a:pPr marL="1257300" lvl="2" indent="-342900">
              <a:lnSpc>
                <a:spcPct val="110000"/>
              </a:lnSpc>
              <a:defRPr/>
            </a:pPr>
            <a:r>
              <a:rPr lang="en-US" sz="1900" dirty="0">
                <a:solidFill>
                  <a:sysClr val="windowText" lastClr="000000"/>
                </a:solidFill>
              </a:rPr>
              <a:t>Notification of schools/grades/subjects that will test on paper to have CDE load student registrations as PBT for the initial load into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Transfer/Work Request contact information</a:t>
            </a:r>
          </a:p>
          <a:p>
            <a:pPr marL="800100" lvl="1" indent="-342900">
              <a:lnSpc>
                <a:spcPct val="110000"/>
              </a:lnSpc>
              <a:defRPr/>
            </a:pPr>
            <a:endParaRPr lang="en-US" sz="1900" dirty="0">
              <a:solidFill>
                <a:sysClr val="windowText" lastClr="000000"/>
              </a:solidFill>
            </a:endParaRPr>
          </a:p>
          <a:p>
            <a:pPr marL="0" indent="0">
              <a:lnSpc>
                <a:spcPct val="110000"/>
              </a:lnSpc>
              <a:buNone/>
              <a:defRPr/>
            </a:pPr>
            <a:r>
              <a:rPr lang="en-US" sz="2600" dirty="0">
                <a:solidFill>
                  <a:sysClr val="windowText" lastClr="000000"/>
                </a:solidFill>
              </a:rPr>
              <a:t>Complete </a:t>
            </a:r>
            <a:r>
              <a:rPr lang="en-US" sz="2600" dirty="0">
                <a:solidFill>
                  <a:prstClr val="black"/>
                </a:solidFill>
              </a:rPr>
              <a:t>by January 26</a:t>
            </a:r>
          </a:p>
          <a:p>
            <a:pPr marL="800100" lvl="1" indent="-342900">
              <a:lnSpc>
                <a:spcPct val="110000"/>
              </a:lnSpc>
              <a:defRPr/>
            </a:pPr>
            <a:r>
              <a:rPr lang="en-US" sz="1900" dirty="0">
                <a:solidFill>
                  <a:sysClr val="windowText" lastClr="000000"/>
                </a:solidFill>
              </a:rPr>
              <a:t>All test assignments requiring physical materials in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School/grade/subject PBT selections</a:t>
            </a:r>
          </a:p>
          <a:p>
            <a:pPr marL="1257300" lvl="2" indent="-342900">
              <a:lnSpc>
                <a:spcPct val="110000"/>
              </a:lnSpc>
              <a:defRPr/>
            </a:pPr>
            <a:r>
              <a:rPr lang="en-US" sz="1900" dirty="0">
                <a:solidFill>
                  <a:sysClr val="windowText" lastClr="000000"/>
                </a:solidFill>
              </a:rPr>
              <a:t>PBT accommodated forms</a:t>
            </a:r>
          </a:p>
          <a:p>
            <a:pPr marL="1714500" lvl="3" indent="-342900">
              <a:lnSpc>
                <a:spcPct val="110000"/>
              </a:lnSpc>
              <a:defRPr/>
            </a:pPr>
            <a:r>
              <a:rPr lang="en-US" sz="1900" dirty="0">
                <a:solidFill>
                  <a:sysClr val="windowText" lastClr="000000"/>
                </a:solidFill>
              </a:rPr>
              <a:t>Large print, braille, visual descriptions, tactile graphics</a:t>
            </a:r>
          </a:p>
          <a:p>
            <a:pPr marL="1714500" lvl="3" indent="-342900">
              <a:lnSpc>
                <a:spcPct val="110000"/>
              </a:lnSpc>
              <a:defRPr/>
            </a:pPr>
            <a:r>
              <a:rPr lang="en-US" sz="1900" dirty="0">
                <a:solidFill>
                  <a:sysClr val="windowText" lastClr="000000"/>
                </a:solidFill>
              </a:rPr>
              <a:t>CSLA</a:t>
            </a:r>
          </a:p>
          <a:p>
            <a:pPr marL="1714500" lvl="3" indent="-342900">
              <a:lnSpc>
                <a:spcPct val="110000"/>
              </a:lnSpc>
              <a:defRPr/>
            </a:pPr>
            <a:r>
              <a:rPr lang="en-US" sz="1900" dirty="0">
                <a:solidFill>
                  <a:sysClr val="windowText" lastClr="000000"/>
                </a:solidFill>
              </a:rPr>
              <a:t>Spanish math and science</a:t>
            </a:r>
          </a:p>
          <a:p>
            <a:pPr marL="1257300" lvl="2" indent="-342900">
              <a:lnSpc>
                <a:spcPct val="110000"/>
              </a:lnSpc>
              <a:defRPr/>
            </a:pPr>
            <a:r>
              <a:rPr lang="en-US" sz="1900" dirty="0">
                <a:solidFill>
                  <a:sysClr val="windowText" lastClr="000000"/>
                </a:solidFill>
              </a:rPr>
              <a:t>Auditory/signed presentation scripts</a:t>
            </a:r>
          </a:p>
          <a:p>
            <a:endParaRPr lang="en-US" dirty="0"/>
          </a:p>
        </p:txBody>
      </p:sp>
      <p:sp>
        <p:nvSpPr>
          <p:cNvPr id="4" name="Slide Number Placeholder 3">
            <a:extLst>
              <a:ext uri="{FF2B5EF4-FFF2-40B4-BE49-F238E27FC236}">
                <a16:creationId xmlns:a16="http://schemas.microsoft.com/office/drawing/2014/main" id="{5E229EE1-D379-46F6-AEA4-C69DCD6DAEC0}"/>
              </a:ext>
            </a:extLst>
          </p:cNvPr>
          <p:cNvSpPr>
            <a:spLocks noGrp="1"/>
          </p:cNvSpPr>
          <p:nvPr>
            <p:ph type="sldNum" sz="quarter" idx="12"/>
          </p:nvPr>
        </p:nvSpPr>
        <p:spPr/>
        <p:txBody>
          <a:bodyPr/>
          <a:lstStyle/>
          <a:p>
            <a:fld id="{C479D5F6-EDCB-402A-AC08-4943A1820E8F}" type="slidenum">
              <a:rPr lang="en-US" smtClean="0"/>
              <a:pPr/>
              <a:t>197</a:t>
            </a:fld>
            <a:endParaRPr lang="en-US" dirty="0"/>
          </a:p>
        </p:txBody>
      </p:sp>
    </p:spTree>
    <p:extLst>
      <p:ext uri="{BB962C8B-B14F-4D97-AF65-F5344CB8AC3E}">
        <p14:creationId xmlns:p14="http://schemas.microsoft.com/office/powerpoint/2010/main" val="274662285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0E65-A726-41C7-8757-41A06F7C75A9}"/>
              </a:ext>
            </a:extLst>
          </p:cNvPr>
          <p:cNvSpPr>
            <a:spLocks noGrp="1"/>
          </p:cNvSpPr>
          <p:nvPr>
            <p:ph type="title"/>
          </p:nvPr>
        </p:nvSpPr>
        <p:spPr/>
        <p:txBody>
          <a:bodyPr/>
          <a:lstStyle/>
          <a:p>
            <a:r>
              <a:rPr lang="en-US" dirty="0"/>
              <a:t>CMAS Checklists</a:t>
            </a:r>
          </a:p>
        </p:txBody>
      </p:sp>
      <p:sp>
        <p:nvSpPr>
          <p:cNvPr id="3" name="Content Placeholder 2">
            <a:extLst>
              <a:ext uri="{FF2B5EF4-FFF2-40B4-BE49-F238E27FC236}">
                <a16:creationId xmlns:a16="http://schemas.microsoft.com/office/drawing/2014/main" id="{3DB4FDFA-C8F5-4FC7-9397-119B8064E386}"/>
              </a:ext>
            </a:extLst>
          </p:cNvPr>
          <p:cNvSpPr>
            <a:spLocks noGrp="1"/>
          </p:cNvSpPr>
          <p:nvPr>
            <p:ph idx="1"/>
          </p:nvPr>
        </p:nvSpPr>
        <p:spPr/>
        <p:txBody>
          <a:bodyPr/>
          <a:lstStyle/>
          <a:p>
            <a:pPr marL="0" indent="0">
              <a:buNone/>
              <a:defRPr/>
            </a:pPr>
            <a:r>
              <a:rPr lang="en-US" dirty="0">
                <a:solidFill>
                  <a:sysClr val="windowText" lastClr="000000"/>
                </a:solidFill>
              </a:rPr>
              <a:t>Manuals contain checklists in each section:</a:t>
            </a:r>
          </a:p>
          <a:p>
            <a:pPr marL="914400" lvl="1" indent="-457200">
              <a:defRPr/>
            </a:pPr>
            <a:r>
              <a:rPr lang="en-US" dirty="0">
                <a:solidFill>
                  <a:sysClr val="windowText" lastClr="000000"/>
                </a:solidFill>
              </a:rPr>
              <a:t>Before Testing – Section 3</a:t>
            </a:r>
          </a:p>
          <a:p>
            <a:pPr marL="914400" lvl="1" indent="-457200">
              <a:defRPr/>
            </a:pPr>
            <a:r>
              <a:rPr lang="en-US" dirty="0">
                <a:solidFill>
                  <a:sysClr val="windowText" lastClr="000000"/>
                </a:solidFill>
              </a:rPr>
              <a:t>During Testing – Section 4</a:t>
            </a:r>
          </a:p>
          <a:p>
            <a:pPr marL="914400" lvl="1" indent="-457200">
              <a:defRPr/>
            </a:pPr>
            <a:r>
              <a:rPr lang="en-US" dirty="0">
                <a:solidFill>
                  <a:sysClr val="windowText" lastClr="000000"/>
                </a:solidFill>
              </a:rPr>
              <a:t>After Testing – Section 5</a:t>
            </a:r>
          </a:p>
          <a:p>
            <a:endParaRPr lang="en-US" dirty="0"/>
          </a:p>
        </p:txBody>
      </p:sp>
      <p:sp>
        <p:nvSpPr>
          <p:cNvPr id="4" name="Slide Number Placeholder 3">
            <a:extLst>
              <a:ext uri="{FF2B5EF4-FFF2-40B4-BE49-F238E27FC236}">
                <a16:creationId xmlns:a16="http://schemas.microsoft.com/office/drawing/2014/main" id="{BF3DCFEC-AE1B-4728-BD9B-783A16100B81}"/>
              </a:ext>
            </a:extLst>
          </p:cNvPr>
          <p:cNvSpPr>
            <a:spLocks noGrp="1"/>
          </p:cNvSpPr>
          <p:nvPr>
            <p:ph type="sldNum" sz="quarter" idx="12"/>
          </p:nvPr>
        </p:nvSpPr>
        <p:spPr/>
        <p:txBody>
          <a:bodyPr/>
          <a:lstStyle/>
          <a:p>
            <a:fld id="{C479D5F6-EDCB-402A-AC08-4943A1820E8F}" type="slidenum">
              <a:rPr lang="en-US" smtClean="0"/>
              <a:pPr/>
              <a:t>198</a:t>
            </a:fld>
            <a:endParaRPr lang="en-US" dirty="0"/>
          </a:p>
        </p:txBody>
      </p:sp>
    </p:spTree>
    <p:extLst>
      <p:ext uri="{BB962C8B-B14F-4D97-AF65-F5344CB8AC3E}">
        <p14:creationId xmlns:p14="http://schemas.microsoft.com/office/powerpoint/2010/main" val="33532313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6B3A-6E7E-475C-8A9E-6765F54CF9E3}"/>
              </a:ext>
            </a:extLst>
          </p:cNvPr>
          <p:cNvSpPr>
            <a:spLocks noGrp="1"/>
          </p:cNvSpPr>
          <p:nvPr>
            <p:ph type="title"/>
          </p:nvPr>
        </p:nvSpPr>
        <p:spPr/>
        <p:txBody>
          <a:bodyPr/>
          <a:lstStyle/>
          <a:p>
            <a:r>
              <a:rPr lang="en-US" dirty="0"/>
              <a:t>Reminder: Complete Security Agreement</a:t>
            </a:r>
          </a:p>
        </p:txBody>
      </p:sp>
      <p:sp>
        <p:nvSpPr>
          <p:cNvPr id="3" name="Content Placeholder 2">
            <a:extLst>
              <a:ext uri="{FF2B5EF4-FFF2-40B4-BE49-F238E27FC236}">
                <a16:creationId xmlns:a16="http://schemas.microsoft.com/office/drawing/2014/main" id="{FC652D40-2282-4879-956F-5C7BFEE7399B}"/>
              </a:ext>
            </a:extLst>
          </p:cNvPr>
          <p:cNvSpPr>
            <a:spLocks noGrp="1"/>
          </p:cNvSpPr>
          <p:nvPr>
            <p:ph idx="1"/>
          </p:nvPr>
        </p:nvSpPr>
        <p:spPr/>
        <p:txBody>
          <a:bodyPr/>
          <a:lstStyle/>
          <a:p>
            <a:pPr marL="342900" indent="-342900">
              <a:defRPr/>
            </a:pPr>
            <a:r>
              <a:rPr lang="en-US" dirty="0">
                <a:solidFill>
                  <a:sysClr val="windowText" lastClr="000000"/>
                </a:solidFill>
              </a:rPr>
              <a:t>Each year, each DAC must submit a signed </a:t>
            </a:r>
            <a:r>
              <a:rPr lang="en-US" i="1" dirty="0">
                <a:solidFill>
                  <a:sysClr val="windowText" lastClr="000000"/>
                </a:solidFill>
              </a:rPr>
              <a:t>Security Agreement </a:t>
            </a:r>
            <a:r>
              <a:rPr lang="en-US" dirty="0">
                <a:solidFill>
                  <a:sysClr val="windowText" lastClr="000000"/>
                </a:solidFill>
              </a:rPr>
              <a:t>to CDE</a:t>
            </a:r>
          </a:p>
          <a:p>
            <a:pPr marL="800100" lvl="1" indent="-342900">
              <a:defRPr/>
            </a:pPr>
            <a:r>
              <a:rPr lang="en-US" dirty="0">
                <a:solidFill>
                  <a:sysClr val="windowText" lastClr="000000"/>
                </a:solidFill>
              </a:rPr>
              <a:t>The link to the online DAC </a:t>
            </a:r>
            <a:r>
              <a:rPr lang="en-US" i="1" dirty="0">
                <a:solidFill>
                  <a:sysClr val="windowText" lastClr="000000"/>
                </a:solidFill>
              </a:rPr>
              <a:t>Security Agreement </a:t>
            </a:r>
            <a:r>
              <a:rPr lang="en-US" dirty="0">
                <a:solidFill>
                  <a:sysClr val="windowText" lastClr="000000"/>
                </a:solidFill>
              </a:rPr>
              <a:t>was shared with official DACs by CDE</a:t>
            </a:r>
            <a:endParaRPr lang="en-US" i="1" dirty="0">
              <a:solidFill>
                <a:sysClr val="windowText" lastClr="000000"/>
              </a:solidFill>
            </a:endParaRPr>
          </a:p>
          <a:p>
            <a:pPr marL="342900" indent="-342900">
              <a:defRPr/>
            </a:pPr>
            <a:endParaRPr lang="en-US" i="1" dirty="0">
              <a:solidFill>
                <a:sysClr val="windowText" lastClr="000000"/>
              </a:solidFill>
            </a:endParaRPr>
          </a:p>
          <a:p>
            <a:pPr marL="342900" indent="-342900">
              <a:defRPr/>
            </a:pPr>
            <a:r>
              <a:rPr lang="en-US" dirty="0">
                <a:solidFill>
                  <a:sysClr val="windowText" lastClr="000000"/>
                </a:solidFill>
              </a:rPr>
              <a:t>All non-DACs must use the </a:t>
            </a:r>
            <a:r>
              <a:rPr lang="en-US" i="1" dirty="0">
                <a:solidFill>
                  <a:sysClr val="windowText" lastClr="000000"/>
                </a:solidFill>
              </a:rPr>
              <a:t>Security Agreement </a:t>
            </a:r>
            <a:r>
              <a:rPr lang="en-US" dirty="0">
                <a:solidFill>
                  <a:sysClr val="windowText" lastClr="000000"/>
                </a:solidFill>
              </a:rPr>
              <a:t>in Appendix B of the </a:t>
            </a:r>
            <a:r>
              <a:rPr lang="en-US" i="1" dirty="0">
                <a:solidFill>
                  <a:sysClr val="windowText" lastClr="000000"/>
                </a:solidFill>
              </a:rPr>
              <a:t>Procedures Manual</a:t>
            </a:r>
          </a:p>
        </p:txBody>
      </p:sp>
      <p:sp>
        <p:nvSpPr>
          <p:cNvPr id="4" name="Slide Number Placeholder 3">
            <a:extLst>
              <a:ext uri="{FF2B5EF4-FFF2-40B4-BE49-F238E27FC236}">
                <a16:creationId xmlns:a16="http://schemas.microsoft.com/office/drawing/2014/main" id="{551C593D-6537-4F5C-9930-7E3ACE88C163}"/>
              </a:ext>
            </a:extLst>
          </p:cNvPr>
          <p:cNvSpPr>
            <a:spLocks noGrp="1"/>
          </p:cNvSpPr>
          <p:nvPr>
            <p:ph type="sldNum" sz="quarter" idx="12"/>
          </p:nvPr>
        </p:nvSpPr>
        <p:spPr/>
        <p:txBody>
          <a:bodyPr/>
          <a:lstStyle/>
          <a:p>
            <a:fld id="{C479D5F6-EDCB-402A-AC08-4943A1820E8F}" type="slidenum">
              <a:rPr lang="en-US" smtClean="0"/>
              <a:pPr/>
              <a:t>199</a:t>
            </a:fld>
            <a:endParaRPr lang="en-US" dirty="0"/>
          </a:p>
        </p:txBody>
      </p:sp>
      <p:sp>
        <p:nvSpPr>
          <p:cNvPr id="5" name="TextBox 4">
            <a:extLst>
              <a:ext uri="{FF2B5EF4-FFF2-40B4-BE49-F238E27FC236}">
                <a16:creationId xmlns:a16="http://schemas.microsoft.com/office/drawing/2014/main" id="{F043E74E-34C6-4608-9BA3-5727E2953220}"/>
              </a:ext>
            </a:extLst>
          </p:cNvPr>
          <p:cNvSpPr txBox="1"/>
          <p:nvPr/>
        </p:nvSpPr>
        <p:spPr>
          <a:xfrm>
            <a:off x="964874" y="4247920"/>
            <a:ext cx="7208722" cy="72327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Security Agreement</a:t>
            </a:r>
          </a:p>
          <a:p>
            <a:pPr marL="342900" indent="-342900" algn="ctr" fontAlgn="base">
              <a:lnSpc>
                <a:spcPct val="100000"/>
              </a:lnSpc>
              <a:spcAft>
                <a:spcPts val="600"/>
              </a:spcAft>
            </a:pPr>
            <a:r>
              <a:rPr lang="en-US" dirty="0">
                <a:solidFill>
                  <a:prstClr val="black"/>
                </a:solidFill>
                <a:ea typeface="ＭＳ Ｐゴシック" pitchFamily="34" charset="-128"/>
                <a:hlinkClick r:id="rId2"/>
              </a:rPr>
              <a:t>http://www.cde.state.co.us/assessment/cmas_coalt_securityagreement</a:t>
            </a:r>
            <a:r>
              <a:rPr lang="en-US" dirty="0">
                <a:solidFill>
                  <a:prstClr val="black"/>
                </a:solidFill>
                <a:ea typeface="ＭＳ Ｐゴシック" pitchFamily="34" charset="-128"/>
              </a:rPr>
              <a:t> </a:t>
            </a:r>
          </a:p>
        </p:txBody>
      </p:sp>
    </p:spTree>
    <p:extLst>
      <p:ext uri="{BB962C8B-B14F-4D97-AF65-F5344CB8AC3E}">
        <p14:creationId xmlns:p14="http://schemas.microsoft.com/office/powerpoint/2010/main" val="55280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Autofit/>
          </a:bodyPr>
          <a:lstStyle/>
          <a:p>
            <a:pPr marL="0" indent="0">
              <a:buClrTx/>
              <a:buNone/>
            </a:pPr>
            <a:r>
              <a:rPr lang="en-US" sz="1800" dirty="0"/>
              <a:t>Information presented in this training is current as of November 2023</a:t>
            </a:r>
          </a:p>
          <a:p>
            <a:pPr marL="233363" indent="-233363"/>
            <a:r>
              <a:rPr lang="en-US" sz="1800" dirty="0"/>
              <a:t>These plans are subject to change</a:t>
            </a:r>
          </a:p>
          <a:p>
            <a:pPr marL="233363" indent="-233363"/>
            <a:r>
              <a:rPr lang="en-US" sz="1800" dirty="0"/>
              <a:t>Any changes will be communicated to Superintendents and DACs as soon as possible</a:t>
            </a:r>
          </a:p>
          <a:p>
            <a:pPr marL="0" indent="0">
              <a:buNone/>
            </a:pPr>
            <a:endParaRPr lang="en-US" sz="1800" dirty="0"/>
          </a:p>
          <a:p>
            <a:pPr marL="0" indent="0">
              <a:buClrTx/>
              <a:buNone/>
            </a:pPr>
            <a:r>
              <a:rPr lang="en-US" sz="1800" dirty="0"/>
              <a:t>Use the PearsonAccess</a:t>
            </a:r>
            <a:r>
              <a:rPr lang="en-US" sz="1800" baseline="30000" dirty="0"/>
              <a:t>next</a:t>
            </a:r>
            <a:r>
              <a:rPr lang="en-US" sz="1800" dirty="0"/>
              <a:t> Training Site to practice different functions within the assessment data management system</a:t>
            </a:r>
          </a:p>
          <a:p>
            <a:pPr marL="342900" indent="-342900"/>
            <a:r>
              <a:rPr lang="en-US" sz="1800" dirty="0"/>
              <a:t>Log in to confirm you have access</a:t>
            </a:r>
          </a:p>
          <a:p>
            <a:pPr marL="1028700" lvl="1" indent="-342900">
              <a:buClr>
                <a:schemeClr val="tx1"/>
              </a:buClr>
            </a:pPr>
            <a:r>
              <a:rPr lang="en-US" sz="1800" dirty="0">
                <a:solidFill>
                  <a:srgbClr val="FF0000"/>
                </a:solidFill>
                <a:hlinkClick r:id="rId2"/>
              </a:rPr>
              <a:t>http://trng-co.pearsonaccessnext.com</a:t>
            </a:r>
            <a:endParaRPr lang="en-US" sz="1800" dirty="0">
              <a:solidFill>
                <a:srgbClr val="FF0000"/>
              </a:solidFill>
            </a:endParaRPr>
          </a:p>
          <a:p>
            <a:pPr marL="342900" indent="-342900"/>
            <a:r>
              <a:rPr lang="en-US" sz="1800" dirty="0"/>
              <a:t>If your account credentials do not work or you need assistance, notify the appropriate entity based on your role:</a:t>
            </a:r>
          </a:p>
          <a:p>
            <a:pPr marL="1030288" lvl="1" indent="-342900"/>
            <a:r>
              <a:rPr lang="en-US" sz="1800" dirty="0"/>
              <a:t>Official DAC → CDE</a:t>
            </a:r>
          </a:p>
          <a:p>
            <a:pPr marL="1030288" lvl="1" indent="-342900"/>
            <a:r>
              <a:rPr lang="en-US" sz="1800" dirty="0"/>
              <a:t>District-level staff and SAC → DAC</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8955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2024 Early/Extended Window Options</a:t>
            </a:r>
          </a:p>
        </p:txBody>
      </p:sp>
      <p:sp>
        <p:nvSpPr>
          <p:cNvPr id="6" name="Content Placeholder 5">
            <a:extLst>
              <a:ext uri="{FF2B5EF4-FFF2-40B4-BE49-F238E27FC236}">
                <a16:creationId xmlns:a16="http://schemas.microsoft.com/office/drawing/2014/main" id="{85317F86-F850-4550-B8BB-00E470C3FEDD}"/>
              </a:ext>
            </a:extLst>
          </p:cNvPr>
          <p:cNvSpPr>
            <a:spLocks noGrp="1"/>
          </p:cNvSpPr>
          <p:nvPr>
            <p:ph idx="1"/>
          </p:nvPr>
        </p:nvSpPr>
        <p:spPr/>
        <p:txBody>
          <a:bodyPr>
            <a:normAutofit fontScale="92500" lnSpcReduction="10000"/>
          </a:bodyPr>
          <a:lstStyle/>
          <a:p>
            <a:pPr marL="0" indent="0">
              <a:lnSpc>
                <a:spcPct val="110000"/>
              </a:lnSpc>
              <a:spcBef>
                <a:spcPts val="0"/>
              </a:spcBef>
              <a:buClr>
                <a:schemeClr val="tx1"/>
              </a:buClr>
              <a:buNone/>
            </a:pPr>
            <a:r>
              <a:rPr lang="en-US" sz="2600" dirty="0">
                <a:solidFill>
                  <a:srgbClr val="000000"/>
                </a:solidFill>
              </a:rPr>
              <a:t>Math and ELA</a:t>
            </a:r>
          </a:p>
          <a:p>
            <a:pPr marL="742950" lvl="1" indent="-285750">
              <a:lnSpc>
                <a:spcPct val="110000"/>
              </a:lnSpc>
              <a:spcBef>
                <a:spcPts val="0"/>
              </a:spcBef>
              <a:buClr>
                <a:schemeClr val="tx1"/>
              </a:buClr>
            </a:pPr>
            <a:r>
              <a:rPr lang="en-US" sz="2200" dirty="0">
                <a:solidFill>
                  <a:srgbClr val="000000"/>
                </a:solidFill>
              </a:rPr>
              <a:t>To compensate for technology capacity, the math and ELA window can open early and/or close late for </a:t>
            </a:r>
            <a:r>
              <a:rPr lang="en-US" sz="2200" u="sng" dirty="0">
                <a:solidFill>
                  <a:srgbClr val="000000"/>
                </a:solidFill>
              </a:rPr>
              <a:t>online administrations only</a:t>
            </a:r>
            <a:endParaRPr lang="en-US" sz="2200" dirty="0">
              <a:solidFill>
                <a:srgbClr val="000000"/>
              </a:solidFill>
            </a:endParaRPr>
          </a:p>
          <a:p>
            <a:pPr marL="742950" lvl="1" indent="-285750">
              <a:lnSpc>
                <a:spcPct val="110000"/>
              </a:lnSpc>
              <a:spcBef>
                <a:spcPts val="0"/>
              </a:spcBef>
              <a:buClr>
                <a:schemeClr val="tx1"/>
              </a:buClr>
            </a:pPr>
            <a:r>
              <a:rPr lang="en-US" sz="2200" dirty="0">
                <a:solidFill>
                  <a:srgbClr val="000000"/>
                </a:solidFill>
              </a:rPr>
              <a:t>Earliest start date: April 1, 2024</a:t>
            </a:r>
          </a:p>
          <a:p>
            <a:pPr marL="742950" lvl="1" indent="-285750">
              <a:lnSpc>
                <a:spcPct val="110000"/>
              </a:lnSpc>
              <a:spcBef>
                <a:spcPts val="0"/>
              </a:spcBef>
              <a:buClr>
                <a:schemeClr val="tx1"/>
              </a:buClr>
            </a:pPr>
            <a:r>
              <a:rPr lang="en-US" sz="2200" dirty="0">
                <a:solidFill>
                  <a:srgbClr val="000000"/>
                </a:solidFill>
              </a:rPr>
              <a:t>Latest end data: May 3, 2024</a:t>
            </a:r>
          </a:p>
          <a:p>
            <a:pPr marL="742950" lvl="1" indent="-285750">
              <a:lnSpc>
                <a:spcPct val="110000"/>
              </a:lnSpc>
              <a:spcBef>
                <a:spcPts val="0"/>
              </a:spcBef>
              <a:buClr>
                <a:schemeClr val="tx1"/>
              </a:buClr>
            </a:pPr>
            <a:r>
              <a:rPr lang="en-US" sz="2200" dirty="0">
                <a:solidFill>
                  <a:srgbClr val="000000"/>
                </a:solidFill>
              </a:rPr>
              <a:t>This is an </a:t>
            </a:r>
            <a:r>
              <a:rPr lang="en-US" sz="2200" u="sng" dirty="0">
                <a:solidFill>
                  <a:srgbClr val="000000"/>
                </a:solidFill>
              </a:rPr>
              <a:t>extended</a:t>
            </a:r>
            <a:r>
              <a:rPr lang="en-US" sz="2200" dirty="0">
                <a:solidFill>
                  <a:srgbClr val="000000"/>
                </a:solidFill>
              </a:rPr>
              <a:t> window – total of 5 testing weeks</a:t>
            </a:r>
          </a:p>
          <a:p>
            <a:pPr marL="0" indent="0">
              <a:lnSpc>
                <a:spcPct val="110000"/>
              </a:lnSpc>
              <a:spcBef>
                <a:spcPts val="0"/>
              </a:spcBef>
              <a:buClr>
                <a:schemeClr val="tx1"/>
              </a:buClr>
              <a:buNone/>
            </a:pPr>
            <a:endParaRPr lang="en-US" sz="2600" dirty="0">
              <a:solidFill>
                <a:srgbClr val="000000"/>
              </a:solidFill>
            </a:endParaRPr>
          </a:p>
          <a:p>
            <a:pPr marL="0" indent="0">
              <a:lnSpc>
                <a:spcPct val="110000"/>
              </a:lnSpc>
              <a:spcBef>
                <a:spcPts val="0"/>
              </a:spcBef>
              <a:buClr>
                <a:schemeClr val="tx1"/>
              </a:buClr>
              <a:buNone/>
            </a:pPr>
            <a:r>
              <a:rPr lang="en-US" sz="2600" dirty="0">
                <a:solidFill>
                  <a:srgbClr val="000000"/>
                </a:solidFill>
              </a:rPr>
              <a:t>Grade 11 science</a:t>
            </a:r>
          </a:p>
          <a:p>
            <a:pPr marL="742950" lvl="1" indent="-285750">
              <a:lnSpc>
                <a:spcPct val="110000"/>
              </a:lnSpc>
              <a:spcBef>
                <a:spcPts val="0"/>
              </a:spcBef>
              <a:buClr>
                <a:schemeClr val="tx1"/>
              </a:buClr>
            </a:pPr>
            <a:r>
              <a:rPr lang="en-US" sz="2200" dirty="0">
                <a:solidFill>
                  <a:srgbClr val="000000"/>
                </a:solidFill>
              </a:rPr>
              <a:t>To accommodate high school assessment schedules including SAT, AP, and IB exams, the grade 11window can open and close early</a:t>
            </a:r>
          </a:p>
          <a:p>
            <a:pPr marL="742950" lvl="1" indent="-285750">
              <a:lnSpc>
                <a:spcPct val="110000"/>
              </a:lnSpc>
              <a:spcBef>
                <a:spcPts val="0"/>
              </a:spcBef>
              <a:buClr>
                <a:schemeClr val="tx1"/>
              </a:buClr>
            </a:pPr>
            <a:r>
              <a:rPr lang="en-US" sz="2200" dirty="0">
                <a:solidFill>
                  <a:srgbClr val="000000"/>
                </a:solidFill>
              </a:rPr>
              <a:t>Early window option for grade 11: April 1-19, 2024</a:t>
            </a:r>
          </a:p>
          <a:p>
            <a:pPr marL="742950" lvl="1" indent="-285750">
              <a:lnSpc>
                <a:spcPct val="110000"/>
              </a:lnSpc>
              <a:spcBef>
                <a:spcPts val="0"/>
              </a:spcBef>
              <a:buClr>
                <a:schemeClr val="tx1"/>
              </a:buClr>
            </a:pPr>
            <a:r>
              <a:rPr lang="en-US" sz="2200" dirty="0">
                <a:solidFill>
                  <a:srgbClr val="000000"/>
                </a:solidFill>
              </a:rPr>
              <a:t>This is an </a:t>
            </a:r>
            <a:r>
              <a:rPr lang="en-US" sz="2200" u="sng" dirty="0">
                <a:solidFill>
                  <a:srgbClr val="000000"/>
                </a:solidFill>
              </a:rPr>
              <a:t>early</a:t>
            </a:r>
            <a:r>
              <a:rPr lang="en-US" sz="2200" dirty="0">
                <a:solidFill>
                  <a:srgbClr val="000000"/>
                </a:solidFill>
              </a:rPr>
              <a:t> window – total of 3 testing weeks </a:t>
            </a:r>
          </a:p>
          <a:p>
            <a:pPr>
              <a:lnSpc>
                <a:spcPct val="110000"/>
              </a:lnSpc>
              <a:spcBef>
                <a:spcPts val="0"/>
              </a:spcBef>
              <a:buClr>
                <a:schemeClr val="tx1"/>
              </a:buClr>
            </a:pPr>
            <a:endParaRPr lang="en-US" sz="2600" dirty="0">
              <a:solidFill>
                <a:srgbClr val="000000"/>
              </a:solidFill>
            </a:endParaRPr>
          </a:p>
          <a:p>
            <a:pPr marL="0" indent="0">
              <a:lnSpc>
                <a:spcPct val="110000"/>
              </a:lnSpc>
              <a:spcBef>
                <a:spcPts val="0"/>
              </a:spcBef>
              <a:buClr>
                <a:schemeClr val="tx1"/>
              </a:buClr>
              <a:buNone/>
            </a:pPr>
            <a:r>
              <a:rPr lang="en-US" sz="2600" dirty="0">
                <a:solidFill>
                  <a:srgbClr val="000000"/>
                </a:solidFill>
              </a:rPr>
              <a:t>Indicate intent to participate in early/extended windows on the District Testing Selections form and submit by December 15</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20</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9565374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287C-3378-4EEA-8063-F610F4DADA2B}"/>
              </a:ext>
            </a:extLst>
          </p:cNvPr>
          <p:cNvSpPr>
            <a:spLocks noGrp="1"/>
          </p:cNvSpPr>
          <p:nvPr>
            <p:ph type="title"/>
          </p:nvPr>
        </p:nvSpPr>
        <p:spPr/>
        <p:txBody>
          <a:bodyPr/>
          <a:lstStyle/>
          <a:p>
            <a:r>
              <a:rPr lang="en-US" dirty="0" err="1"/>
              <a:t>CoAlt</a:t>
            </a:r>
            <a:r>
              <a:rPr lang="en-US" dirty="0"/>
              <a:t> Assessments</a:t>
            </a:r>
          </a:p>
        </p:txBody>
      </p:sp>
      <p:sp>
        <p:nvSpPr>
          <p:cNvPr id="3" name="Content Placeholder 2">
            <a:extLst>
              <a:ext uri="{FF2B5EF4-FFF2-40B4-BE49-F238E27FC236}">
                <a16:creationId xmlns:a16="http://schemas.microsoft.com/office/drawing/2014/main" id="{6E45B99B-D126-4C16-AC56-F4EA51A93486}"/>
              </a:ext>
            </a:extLst>
          </p:cNvPr>
          <p:cNvSpPr>
            <a:spLocks noGrp="1"/>
          </p:cNvSpPr>
          <p:nvPr>
            <p:ph idx="1"/>
          </p:nvPr>
        </p:nvSpPr>
        <p:spPr/>
        <p:txBody>
          <a:bodyPr>
            <a:normAutofit/>
          </a:bodyPr>
          <a:lstStyle/>
          <a:p>
            <a:pPr marL="342900" indent="-342900" fontAlgn="base">
              <a:lnSpc>
                <a:spcPct val="100000"/>
              </a:lnSpc>
              <a:spcAft>
                <a:spcPct val="0"/>
              </a:spcAft>
              <a:defRPr/>
            </a:pPr>
            <a:r>
              <a:rPr lang="en-US" dirty="0">
                <a:solidFill>
                  <a:srgbClr val="000000"/>
                </a:solidFill>
              </a:rPr>
              <a:t>Colorado Alternate (</a:t>
            </a:r>
            <a:r>
              <a:rPr lang="en-US" dirty="0" err="1">
                <a:solidFill>
                  <a:srgbClr val="000000"/>
                </a:solidFill>
              </a:rPr>
              <a:t>CoAlt</a:t>
            </a:r>
            <a:r>
              <a:rPr lang="en-US" dirty="0">
                <a:solidFill>
                  <a:srgbClr val="000000"/>
                </a:solidFill>
              </a:rPr>
              <a:t>) assessments are for students with significant cognitive disabilities</a:t>
            </a:r>
          </a:p>
          <a:p>
            <a:pPr marL="800100" lvl="1" indent="-342900" fontAlgn="base">
              <a:lnSpc>
                <a:spcPct val="100000"/>
              </a:lnSpc>
              <a:spcBef>
                <a:spcPts val="1000"/>
              </a:spcBef>
              <a:spcAft>
                <a:spcPct val="0"/>
              </a:spcAft>
              <a:defRPr/>
            </a:pPr>
            <a:r>
              <a:rPr lang="en-US" dirty="0">
                <a:solidFill>
                  <a:srgbClr val="000000"/>
                </a:solidFill>
              </a:rPr>
              <a:t>CoAlt Science</a:t>
            </a:r>
          </a:p>
          <a:p>
            <a:pPr marL="800100" lvl="1" indent="-342900" fontAlgn="base">
              <a:lnSpc>
                <a:spcPct val="100000"/>
              </a:lnSpc>
              <a:spcBef>
                <a:spcPts val="1000"/>
              </a:spcBef>
              <a:spcAft>
                <a:spcPct val="0"/>
              </a:spcAft>
              <a:defRPr/>
            </a:pPr>
            <a:r>
              <a:rPr lang="en-US" dirty="0">
                <a:solidFill>
                  <a:srgbClr val="000000"/>
                </a:solidFill>
              </a:rPr>
              <a:t>CoAlt ELA and Math (Dynamic Learning Maps (DLM))</a:t>
            </a:r>
          </a:p>
          <a:p>
            <a:pPr marL="1257300" lvl="2" indent="-342900" fontAlgn="base">
              <a:lnSpc>
                <a:spcPct val="100000"/>
              </a:lnSpc>
              <a:spcBef>
                <a:spcPts val="1000"/>
              </a:spcBef>
              <a:spcAft>
                <a:spcPct val="0"/>
              </a:spcAft>
              <a:defRPr/>
            </a:pPr>
            <a:r>
              <a:rPr lang="en-US" dirty="0">
                <a:solidFill>
                  <a:srgbClr val="000000"/>
                </a:solidFill>
              </a:rPr>
              <a:t>Corresponding assessment to CMAS math and ELA for grades 3-8 and PSAT/SAT for grades 9-11</a:t>
            </a:r>
          </a:p>
          <a:p>
            <a:pPr marL="342900" indent="-342900" fontAlgn="base">
              <a:lnSpc>
                <a:spcPct val="100000"/>
              </a:lnSpc>
              <a:spcAft>
                <a:spcPct val="0"/>
              </a:spcAft>
              <a:defRPr/>
            </a:pPr>
            <a:r>
              <a:rPr lang="en-US" dirty="0">
                <a:solidFill>
                  <a:srgbClr val="000000"/>
                </a:solidFill>
              </a:rPr>
              <a:t>Same window as CMAS</a:t>
            </a:r>
          </a:p>
          <a:p>
            <a:pPr marL="1257300" lvl="2" indent="-342900" fontAlgn="base">
              <a:lnSpc>
                <a:spcPct val="100000"/>
              </a:lnSpc>
              <a:spcAft>
                <a:spcPct val="0"/>
              </a:spcAft>
              <a:defRPr/>
            </a:pPr>
            <a:r>
              <a:rPr lang="en-US" dirty="0">
                <a:solidFill>
                  <a:srgbClr val="000000"/>
                </a:solidFill>
              </a:rPr>
              <a:t>DLM for grades 9-11 in same window as PSAT/SAT</a:t>
            </a:r>
          </a:p>
          <a:p>
            <a:pPr marL="342900" indent="-342900" fontAlgn="base">
              <a:lnSpc>
                <a:spcPct val="100000"/>
              </a:lnSpc>
              <a:spcAft>
                <a:spcPct val="0"/>
              </a:spcAft>
              <a:defRPr/>
            </a:pPr>
            <a:r>
              <a:rPr lang="en-US" dirty="0">
                <a:solidFill>
                  <a:srgbClr val="000000"/>
                </a:solidFill>
              </a:rPr>
              <a:t>Training information is available through the Assessment Division Training webpage</a:t>
            </a:r>
          </a:p>
          <a:p>
            <a:pPr marL="800100" lvl="1" indent="-342900" fontAlgn="base">
              <a:lnSpc>
                <a:spcPct val="100000"/>
              </a:lnSpc>
              <a:spcBef>
                <a:spcPts val="1000"/>
              </a:spcBef>
              <a:spcAft>
                <a:spcPct val="0"/>
              </a:spcAft>
              <a:defRPr/>
            </a:pPr>
            <a:r>
              <a:rPr lang="en-US" dirty="0">
                <a:solidFill>
                  <a:prstClr val="black"/>
                </a:solidFill>
                <a:hlinkClick r:id="rId2"/>
              </a:rPr>
              <a:t>http://www.cde.state.co.us/assessment/training-coalt</a:t>
            </a:r>
            <a:endParaRPr lang="en-US" dirty="0">
              <a:solidFill>
                <a:prstClr val="black"/>
              </a:solidFill>
            </a:endParaRPr>
          </a:p>
          <a:p>
            <a:pPr marL="800100" lvl="1" indent="-342900" fontAlgn="base">
              <a:lnSpc>
                <a:spcPct val="100000"/>
              </a:lnSpc>
              <a:spcBef>
                <a:spcPts val="1000"/>
              </a:spcBef>
              <a:spcAft>
                <a:spcPct val="0"/>
              </a:spcAft>
              <a:defRPr/>
            </a:pPr>
            <a:r>
              <a:rPr lang="en-US" dirty="0">
                <a:solidFill>
                  <a:srgbClr val="000000"/>
                </a:solidFill>
              </a:rPr>
              <a:t>Annual training is required</a:t>
            </a:r>
          </a:p>
          <a:p>
            <a:pPr marL="0" indent="0">
              <a:buNone/>
            </a:pPr>
            <a:endParaRPr lang="en-US" dirty="0"/>
          </a:p>
        </p:txBody>
      </p:sp>
      <p:sp>
        <p:nvSpPr>
          <p:cNvPr id="4" name="Slide Number Placeholder 3">
            <a:extLst>
              <a:ext uri="{FF2B5EF4-FFF2-40B4-BE49-F238E27FC236}">
                <a16:creationId xmlns:a16="http://schemas.microsoft.com/office/drawing/2014/main" id="{8E9F8186-D708-4BD5-A98E-0AAA2429FB78}"/>
              </a:ext>
            </a:extLst>
          </p:cNvPr>
          <p:cNvSpPr>
            <a:spLocks noGrp="1"/>
          </p:cNvSpPr>
          <p:nvPr>
            <p:ph type="sldNum" sz="quarter" idx="12"/>
          </p:nvPr>
        </p:nvSpPr>
        <p:spPr/>
        <p:txBody>
          <a:bodyPr/>
          <a:lstStyle/>
          <a:p>
            <a:fld id="{C479D5F6-EDCB-402A-AC08-4943A1820E8F}" type="slidenum">
              <a:rPr lang="en-US" smtClean="0"/>
              <a:pPr/>
              <a:t>200</a:t>
            </a:fld>
            <a:endParaRPr lang="en-US" dirty="0"/>
          </a:p>
        </p:txBody>
      </p:sp>
    </p:spTree>
    <p:extLst>
      <p:ext uri="{BB962C8B-B14F-4D97-AF65-F5344CB8AC3E}">
        <p14:creationId xmlns:p14="http://schemas.microsoft.com/office/powerpoint/2010/main" val="10359964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0710-DA95-4D62-9392-3D6ACD7980BE}"/>
              </a:ext>
            </a:extLst>
          </p:cNvPr>
          <p:cNvSpPr>
            <a:spLocks noGrp="1"/>
          </p:cNvSpPr>
          <p:nvPr>
            <p:ph type="title"/>
          </p:nvPr>
        </p:nvSpPr>
        <p:spPr/>
        <p:txBody>
          <a:bodyPr/>
          <a:lstStyle/>
          <a:p>
            <a:r>
              <a:rPr lang="en-US" dirty="0"/>
              <a:t>Colorado PSAT and SAT</a:t>
            </a:r>
          </a:p>
        </p:txBody>
      </p:sp>
      <p:sp>
        <p:nvSpPr>
          <p:cNvPr id="3" name="Content Placeholder 2">
            <a:extLst>
              <a:ext uri="{FF2B5EF4-FFF2-40B4-BE49-F238E27FC236}">
                <a16:creationId xmlns:a16="http://schemas.microsoft.com/office/drawing/2014/main" id="{DD661360-7BE9-4635-909B-D7B952B0ED04}"/>
              </a:ext>
            </a:extLst>
          </p:cNvPr>
          <p:cNvSpPr>
            <a:spLocks noGrp="1"/>
          </p:cNvSpPr>
          <p:nvPr>
            <p:ph idx="1"/>
          </p:nvPr>
        </p:nvSpPr>
        <p:spPr/>
        <p:txBody>
          <a:bodyPr/>
          <a:lstStyle/>
          <a:p>
            <a:pPr marL="342900" indent="-342900">
              <a:defRPr/>
            </a:pPr>
            <a:r>
              <a:rPr lang="en-US" dirty="0">
                <a:solidFill>
                  <a:sysClr val="windowText" lastClr="000000"/>
                </a:solidFill>
              </a:rPr>
              <a:t>All 9</a:t>
            </a:r>
            <a:r>
              <a:rPr lang="en-US" baseline="30000" dirty="0">
                <a:solidFill>
                  <a:sysClr val="windowText" lastClr="000000"/>
                </a:solidFill>
              </a:rPr>
              <a:t>th</a:t>
            </a:r>
            <a:r>
              <a:rPr lang="en-US" dirty="0">
                <a:solidFill>
                  <a:sysClr val="windowText" lastClr="000000"/>
                </a:solidFill>
              </a:rPr>
              <a:t> graders take PSAT 8-9</a:t>
            </a:r>
          </a:p>
          <a:p>
            <a:pPr marL="342900" indent="-342900">
              <a:defRPr/>
            </a:pPr>
            <a:r>
              <a:rPr lang="en-US" dirty="0">
                <a:solidFill>
                  <a:sysClr val="windowText" lastClr="000000"/>
                </a:solidFill>
              </a:rPr>
              <a:t>All 10</a:t>
            </a:r>
            <a:r>
              <a:rPr lang="en-US" baseline="30000" dirty="0">
                <a:solidFill>
                  <a:sysClr val="windowText" lastClr="000000"/>
                </a:solidFill>
              </a:rPr>
              <a:t>th</a:t>
            </a:r>
            <a:r>
              <a:rPr lang="en-US" dirty="0">
                <a:solidFill>
                  <a:sysClr val="windowText" lastClr="000000"/>
                </a:solidFill>
              </a:rPr>
              <a:t> graders take PSAT 10</a:t>
            </a:r>
          </a:p>
          <a:p>
            <a:pPr marL="342900" indent="-342900">
              <a:defRPr/>
            </a:pPr>
            <a:r>
              <a:rPr lang="en-US" dirty="0">
                <a:solidFill>
                  <a:sysClr val="windowText" lastClr="000000"/>
                </a:solidFill>
              </a:rPr>
              <a:t>All 11</a:t>
            </a:r>
            <a:r>
              <a:rPr lang="en-US" baseline="30000" dirty="0">
                <a:solidFill>
                  <a:sysClr val="windowText" lastClr="000000"/>
                </a:solidFill>
              </a:rPr>
              <a:t>th</a:t>
            </a:r>
            <a:r>
              <a:rPr lang="en-US" dirty="0">
                <a:solidFill>
                  <a:sysClr val="windowText" lastClr="000000"/>
                </a:solidFill>
              </a:rPr>
              <a:t> graders take SAT </a:t>
            </a:r>
          </a:p>
          <a:p>
            <a:pPr marL="0" indent="0">
              <a:buNone/>
              <a:defRPr/>
            </a:pPr>
            <a:endParaRPr lang="en-US" dirty="0">
              <a:solidFill>
                <a:sysClr val="windowText" lastClr="000000"/>
              </a:solidFill>
            </a:endParaRPr>
          </a:p>
          <a:p>
            <a:pPr marL="342900" indent="-342900">
              <a:defRPr/>
            </a:pPr>
            <a:r>
              <a:rPr lang="en-US" dirty="0">
                <a:solidFill>
                  <a:sysClr val="windowText" lastClr="000000"/>
                </a:solidFill>
              </a:rPr>
              <a:t>Webinar trainings are presented by College Board</a:t>
            </a:r>
          </a:p>
          <a:p>
            <a:endParaRPr lang="en-US" dirty="0"/>
          </a:p>
        </p:txBody>
      </p:sp>
      <p:sp>
        <p:nvSpPr>
          <p:cNvPr id="4" name="Slide Number Placeholder 3">
            <a:extLst>
              <a:ext uri="{FF2B5EF4-FFF2-40B4-BE49-F238E27FC236}">
                <a16:creationId xmlns:a16="http://schemas.microsoft.com/office/drawing/2014/main" id="{3A3307A0-057A-4CFC-97D3-1807ED66884C}"/>
              </a:ext>
            </a:extLst>
          </p:cNvPr>
          <p:cNvSpPr>
            <a:spLocks noGrp="1"/>
          </p:cNvSpPr>
          <p:nvPr>
            <p:ph type="sldNum" sz="quarter" idx="12"/>
          </p:nvPr>
        </p:nvSpPr>
        <p:spPr/>
        <p:txBody>
          <a:bodyPr/>
          <a:lstStyle/>
          <a:p>
            <a:fld id="{C479D5F6-EDCB-402A-AC08-4943A1820E8F}" type="slidenum">
              <a:rPr lang="en-US" smtClean="0"/>
              <a:pPr/>
              <a:t>201</a:t>
            </a:fld>
            <a:endParaRPr lang="en-US" dirty="0"/>
          </a:p>
        </p:txBody>
      </p:sp>
    </p:spTree>
    <p:extLst>
      <p:ext uri="{BB962C8B-B14F-4D97-AF65-F5344CB8AC3E}">
        <p14:creationId xmlns:p14="http://schemas.microsoft.com/office/powerpoint/2010/main" val="1370152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142C-F337-4B2D-BC13-ED667662F769}"/>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0E894B9A-6304-4AE9-AD7C-CC1A4C3E4C04}"/>
              </a:ext>
            </a:extLst>
          </p:cNvPr>
          <p:cNvSpPr>
            <a:spLocks noGrp="1"/>
          </p:cNvSpPr>
          <p:nvPr>
            <p:ph idx="1"/>
          </p:nvPr>
        </p:nvSpPr>
        <p:spPr>
          <a:xfrm>
            <a:off x="625885" y="715187"/>
            <a:ext cx="7886700" cy="5578468"/>
          </a:xfrm>
        </p:spPr>
        <p:txBody>
          <a:bodyPr>
            <a:normAutofit/>
          </a:bodyPr>
          <a:lstStyle/>
          <a:p>
            <a:pPr marL="0" indent="0">
              <a:lnSpc>
                <a:spcPct val="110000"/>
              </a:lnSpc>
              <a:spcAft>
                <a:spcPts val="400"/>
              </a:spcAft>
              <a:buClr>
                <a:schemeClr val="tx1"/>
              </a:buClr>
              <a:buNone/>
            </a:pPr>
            <a:r>
              <a:rPr lang="en-US" b="1" dirty="0"/>
              <a:t>Educator participation</a:t>
            </a:r>
            <a:r>
              <a:rPr lang="en-US" dirty="0"/>
              <a:t> is critical to Colorado's state assessment development and validation process</a:t>
            </a:r>
          </a:p>
          <a:p>
            <a:pPr marL="342900" indent="-342900">
              <a:lnSpc>
                <a:spcPct val="110000"/>
              </a:lnSpc>
              <a:spcAft>
                <a:spcPts val="400"/>
              </a:spcAft>
              <a:buClr>
                <a:schemeClr val="tx1"/>
              </a:buClr>
            </a:pPr>
            <a:r>
              <a:rPr lang="en-US" dirty="0"/>
              <a:t>Educators may sign up to serve on committees related to the following state assessments: </a:t>
            </a:r>
          </a:p>
          <a:p>
            <a:pPr lvl="1">
              <a:lnSpc>
                <a:spcPct val="110000"/>
              </a:lnSpc>
              <a:spcAft>
                <a:spcPts val="400"/>
              </a:spcAft>
              <a:buClr>
                <a:schemeClr val="tx1"/>
              </a:buClr>
            </a:pPr>
            <a:r>
              <a:rPr lang="en-US" dirty="0"/>
              <a:t>CMAS: Science, Mathematics and English Language Arts/Literacy (ELA), including Colorado Spanish Language Arts (CSLA)</a:t>
            </a:r>
            <a:endParaRPr lang="en-US" sz="1800" dirty="0"/>
          </a:p>
          <a:p>
            <a:pPr lvl="1">
              <a:lnSpc>
                <a:spcPct val="110000"/>
              </a:lnSpc>
              <a:spcAft>
                <a:spcPts val="400"/>
              </a:spcAft>
              <a:buClr>
                <a:schemeClr val="tx1"/>
              </a:buClr>
            </a:pPr>
            <a:r>
              <a:rPr lang="en-US" dirty="0"/>
              <a:t>CoAlt: Science</a:t>
            </a:r>
          </a:p>
          <a:p>
            <a:pPr marL="342900" indent="-342900">
              <a:lnSpc>
                <a:spcPct val="110000"/>
              </a:lnSpc>
              <a:spcAft>
                <a:spcPts val="400"/>
              </a:spcAft>
              <a:buClr>
                <a:schemeClr val="tx1"/>
              </a:buClr>
            </a:pPr>
            <a:r>
              <a:rPr lang="en-US" dirty="0"/>
              <a:t>Join the Colorado Educator Pool for assessment development committee selection </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http://coassessments.com</a:t>
            </a:r>
            <a:r>
              <a:rPr lang="en-US" sz="2000" dirty="0"/>
              <a:t> &gt; Educator Involvement</a:t>
            </a:r>
            <a:endParaRPr lang="en-US" sz="2000" dirty="0">
              <a:solidFill>
                <a:sysClr val="windowText" lastClr="000000">
                  <a:tint val="75000"/>
                </a:sysClr>
              </a:solidFill>
              <a:ea typeface="ＭＳ Ｐゴシック" pitchFamily="34" charset="-128"/>
            </a:endParaRPr>
          </a:p>
        </p:txBody>
      </p:sp>
      <p:sp>
        <p:nvSpPr>
          <p:cNvPr id="4" name="Slide Number Placeholder 3">
            <a:extLst>
              <a:ext uri="{FF2B5EF4-FFF2-40B4-BE49-F238E27FC236}">
                <a16:creationId xmlns:a16="http://schemas.microsoft.com/office/drawing/2014/main" id="{8C39F6D4-0B95-4E73-A431-9194AD560182}"/>
              </a:ext>
            </a:extLst>
          </p:cNvPr>
          <p:cNvSpPr>
            <a:spLocks noGrp="1"/>
          </p:cNvSpPr>
          <p:nvPr>
            <p:ph type="sldNum" sz="quarter" idx="12"/>
          </p:nvPr>
        </p:nvSpPr>
        <p:spPr/>
        <p:txBody>
          <a:bodyPr/>
          <a:lstStyle/>
          <a:p>
            <a:fld id="{C479D5F6-EDCB-402A-AC08-4943A1820E8F}" type="slidenum">
              <a:rPr lang="en-US" smtClean="0"/>
              <a:pPr/>
              <a:t>202</a:t>
            </a:fld>
            <a:endParaRPr lang="en-US" dirty="0"/>
          </a:p>
        </p:txBody>
      </p:sp>
    </p:spTree>
    <p:extLst>
      <p:ext uri="{BB962C8B-B14F-4D97-AF65-F5344CB8AC3E}">
        <p14:creationId xmlns:p14="http://schemas.microsoft.com/office/powerpoint/2010/main" val="414514709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C2C5-72D7-4E0E-930A-970410B0237F}"/>
              </a:ext>
            </a:extLst>
          </p:cNvPr>
          <p:cNvSpPr>
            <a:spLocks noGrp="1"/>
          </p:cNvSpPr>
          <p:nvPr>
            <p:ph type="ctrTitle"/>
          </p:nvPr>
        </p:nvSpPr>
        <p:spPr/>
        <p:txBody>
          <a:bodyPr/>
          <a:lstStyle/>
          <a:p>
            <a:br>
              <a:rPr lang="en-US" dirty="0"/>
            </a:br>
            <a:r>
              <a:rPr lang="en-US" dirty="0"/>
              <a:t>Resources &amp; Support</a:t>
            </a:r>
          </a:p>
        </p:txBody>
      </p:sp>
      <p:sp>
        <p:nvSpPr>
          <p:cNvPr id="3" name="Slide Number Placeholder 2">
            <a:extLst>
              <a:ext uri="{FF2B5EF4-FFF2-40B4-BE49-F238E27FC236}">
                <a16:creationId xmlns:a16="http://schemas.microsoft.com/office/drawing/2014/main" id="{60859679-EB86-485D-BDA4-820291A5C72A}"/>
              </a:ext>
            </a:extLst>
          </p:cNvPr>
          <p:cNvSpPr>
            <a:spLocks noGrp="1"/>
          </p:cNvSpPr>
          <p:nvPr>
            <p:ph type="sldNum" sz="quarter" idx="12"/>
          </p:nvPr>
        </p:nvSpPr>
        <p:spPr/>
        <p:txBody>
          <a:bodyPr/>
          <a:lstStyle/>
          <a:p>
            <a:fld id="{C479D5F6-EDCB-402A-AC08-4943A1820E8F}" type="slidenum">
              <a:rPr lang="en-US" smtClean="0"/>
              <a:pPr/>
              <a:t>203</a:t>
            </a:fld>
            <a:endParaRPr lang="en-US" dirty="0"/>
          </a:p>
        </p:txBody>
      </p:sp>
    </p:spTree>
    <p:extLst>
      <p:ext uri="{BB962C8B-B14F-4D97-AF65-F5344CB8AC3E}">
        <p14:creationId xmlns:p14="http://schemas.microsoft.com/office/powerpoint/2010/main" val="29740706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372C-B14A-41C2-ABDB-E4A01900FFD6}"/>
              </a:ext>
            </a:extLst>
          </p:cNvPr>
          <p:cNvSpPr>
            <a:spLocks noGrp="1"/>
          </p:cNvSpPr>
          <p:nvPr>
            <p:ph type="title"/>
          </p:nvPr>
        </p:nvSpPr>
        <p:spPr/>
        <p:txBody>
          <a:bodyPr/>
          <a:lstStyle/>
          <a:p>
            <a:r>
              <a:rPr lang="en-US" dirty="0"/>
              <a:t>Resources - Websites</a:t>
            </a:r>
          </a:p>
        </p:txBody>
      </p:sp>
      <p:sp>
        <p:nvSpPr>
          <p:cNvPr id="3" name="Content Placeholder 2">
            <a:extLst>
              <a:ext uri="{FF2B5EF4-FFF2-40B4-BE49-F238E27FC236}">
                <a16:creationId xmlns:a16="http://schemas.microsoft.com/office/drawing/2014/main" id="{93F6720A-F11B-4EBC-9086-BE9CE36232EE}"/>
              </a:ext>
            </a:extLst>
          </p:cNvPr>
          <p:cNvSpPr>
            <a:spLocks noGrp="1"/>
          </p:cNvSpPr>
          <p:nvPr>
            <p:ph idx="1"/>
          </p:nvPr>
        </p:nvSpPr>
        <p:spPr>
          <a:xfrm>
            <a:off x="628650" y="1408922"/>
            <a:ext cx="7886700" cy="4694792"/>
          </a:xfrm>
        </p:spPr>
        <p:txBody>
          <a:bodyPr>
            <a:normAutofit/>
          </a:bodyPr>
          <a:lstStyle/>
          <a:p>
            <a:pPr marL="0" indent="0">
              <a:buClr>
                <a:sysClr val="windowText" lastClr="000000"/>
              </a:buClr>
              <a:buNone/>
              <a:defRPr/>
            </a:pPr>
            <a:r>
              <a:rPr lang="en-US" sz="2000" dirty="0">
                <a:solidFill>
                  <a:sysClr val="windowText" lastClr="000000"/>
                </a:solidFill>
                <a:ea typeface="ＭＳ Ｐゴシック" pitchFamily="34" charset="-128"/>
              </a:rPr>
              <a:t>Colorado Department of Education - Assessment</a:t>
            </a:r>
          </a:p>
          <a:p>
            <a:pPr marL="573088" lvl="1" indent="-342900">
              <a:buClr>
                <a:sysClr val="windowText" lastClr="000000"/>
              </a:buClr>
              <a:defRPr/>
            </a:pPr>
            <a:r>
              <a:rPr lang="en-US" dirty="0">
                <a:hlinkClick r:id="rId2"/>
              </a:rPr>
              <a:t>http://www.cde.state.co.us/assessment</a:t>
            </a:r>
            <a:endParaRPr lang="en-US" dirty="0"/>
          </a:p>
          <a:p>
            <a:pPr marL="800100" lvl="1" indent="-342900">
              <a:buClr>
                <a:sysClr val="windowText" lastClr="000000"/>
              </a:buClr>
              <a:defRPr/>
            </a:pPr>
            <a:endParaRPr lang="en-US"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a:solidFill>
                  <a:sysClr val="windowText" lastClr="000000"/>
                </a:solidFill>
                <a:ea typeface="ＭＳ Ｐゴシック" pitchFamily="34" charset="-128"/>
              </a:rPr>
              <a:t>Colorado Assessments Portal</a:t>
            </a:r>
          </a:p>
          <a:p>
            <a:pPr marL="573088" lvl="2" indent="-342900">
              <a:buClr>
                <a:sysClr val="windowText" lastClr="000000"/>
              </a:buClr>
              <a:defRPr/>
            </a:pPr>
            <a:r>
              <a:rPr lang="en-US" sz="2000" dirty="0">
                <a:solidFill>
                  <a:sysClr val="windowText" lastClr="000000">
                    <a:tint val="75000"/>
                  </a:sysClr>
                </a:solidFill>
                <a:ea typeface="ＭＳ Ｐゴシック" pitchFamily="34" charset="-128"/>
                <a:hlinkClick r:id="rId3"/>
              </a:rPr>
              <a:t>http://coassessments.com</a:t>
            </a:r>
            <a:endParaRPr lang="en-US" sz="2000" dirty="0">
              <a:solidFill>
                <a:sysClr val="windowText" lastClr="000000">
                  <a:tint val="75000"/>
                </a:sysClr>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endParaRPr lang="en-US" sz="2000" dirty="0">
              <a:solidFill>
                <a:sysClr val="windowText" lastClr="000000"/>
              </a:solidFill>
              <a:ea typeface="ＭＳ Ｐゴシック" pitchFamily="34" charset="-128"/>
            </a:endParaRPr>
          </a:p>
          <a:p>
            <a:pPr marL="0" indent="0">
              <a:buClr>
                <a:sysClr val="windowText" lastClr="000000"/>
              </a:buClr>
              <a:buNone/>
              <a:defRPr/>
            </a:pPr>
            <a:r>
              <a:rPr lang="en-US" sz="2000" dirty="0" err="1">
                <a:solidFill>
                  <a:sysClr val="windowText" lastClr="000000"/>
                </a:solidFill>
                <a:ea typeface="ＭＳ Ｐゴシック" pitchFamily="34" charset="-128"/>
              </a:rPr>
              <a:t>PearsonAccess</a:t>
            </a:r>
            <a:r>
              <a:rPr lang="en-US" sz="2000" baseline="30000" dirty="0" err="1">
                <a:solidFill>
                  <a:sysClr val="windowText" lastClr="000000"/>
                </a:solidFill>
                <a:ea typeface="ＭＳ Ｐゴシック" pitchFamily="34" charset="-128"/>
              </a:rPr>
              <a:t>next</a:t>
            </a:r>
            <a:endParaRPr lang="en-US" sz="2000" dirty="0">
              <a:solidFill>
                <a:sysClr val="windowText" lastClr="00000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Live Site: </a:t>
            </a:r>
            <a:r>
              <a:rPr lang="en-US" dirty="0">
                <a:solidFill>
                  <a:srgbClr val="7030A0"/>
                </a:solidFill>
                <a:ea typeface="ＭＳ Ｐゴシック" pitchFamily="34" charset="-128"/>
                <a:hlinkClick r:id="rId4"/>
              </a:rPr>
              <a:t>https://co.pearsonaccessnext.com</a:t>
            </a:r>
            <a:endParaRPr lang="en-US" dirty="0">
              <a:solidFill>
                <a:srgbClr val="7030A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Training: </a:t>
            </a:r>
            <a:r>
              <a:rPr lang="en-US" dirty="0">
                <a:solidFill>
                  <a:srgbClr val="7030A0"/>
                </a:solidFill>
                <a:ea typeface="ＭＳ Ｐゴシック" pitchFamily="34" charset="-128"/>
                <a:hlinkClick r:id="rId5"/>
              </a:rPr>
              <a:t>http://trng-co.pearsonaccessnext.com/</a:t>
            </a:r>
            <a:r>
              <a:rPr lang="en-US" dirty="0">
                <a:solidFill>
                  <a:srgbClr val="7030A0"/>
                </a:solidFill>
                <a:ea typeface="ＭＳ Ｐゴシック" pitchFamily="34" charset="-128"/>
              </a:rPr>
              <a:t> </a:t>
            </a:r>
            <a:endParaRPr lang="en-US" dirty="0">
              <a:solidFill>
                <a:sysClr val="windowText" lastClr="000000"/>
              </a:solidFill>
              <a:ea typeface="ＭＳ Ｐゴシック" pitchFamily="34" charset="-128"/>
            </a:endParaRPr>
          </a:p>
          <a:p>
            <a:endParaRPr lang="en-US" dirty="0"/>
          </a:p>
        </p:txBody>
      </p:sp>
      <p:sp>
        <p:nvSpPr>
          <p:cNvPr id="4" name="Slide Number Placeholder 3">
            <a:extLst>
              <a:ext uri="{FF2B5EF4-FFF2-40B4-BE49-F238E27FC236}">
                <a16:creationId xmlns:a16="http://schemas.microsoft.com/office/drawing/2014/main" id="{DAA2F9B0-9143-48C3-809E-2DC8D0AED49C}"/>
              </a:ext>
            </a:extLst>
          </p:cNvPr>
          <p:cNvSpPr>
            <a:spLocks noGrp="1"/>
          </p:cNvSpPr>
          <p:nvPr>
            <p:ph type="sldNum" sz="quarter" idx="12"/>
          </p:nvPr>
        </p:nvSpPr>
        <p:spPr/>
        <p:txBody>
          <a:bodyPr/>
          <a:lstStyle/>
          <a:p>
            <a:fld id="{C479D5F6-EDCB-402A-AC08-4943A1820E8F}" type="slidenum">
              <a:rPr lang="en-US" smtClean="0"/>
              <a:pPr/>
              <a:t>204</a:t>
            </a:fld>
            <a:endParaRPr lang="en-US" dirty="0"/>
          </a:p>
        </p:txBody>
      </p:sp>
      <p:pic>
        <p:nvPicPr>
          <p:cNvPr id="5" name="Picture 4"/>
          <p:cNvPicPr>
            <a:picLocks noChangeAspect="1"/>
          </p:cNvPicPr>
          <p:nvPr/>
        </p:nvPicPr>
        <p:blipFill rotWithShape="1">
          <a:blip r:embed="rId6"/>
          <a:srcRect b="9033"/>
          <a:stretch/>
        </p:blipFill>
        <p:spPr>
          <a:xfrm>
            <a:off x="6251154" y="754209"/>
            <a:ext cx="2816352" cy="1765056"/>
          </a:xfrm>
          <a:prstGeom prst="rect">
            <a:avLst/>
          </a:prstGeom>
          <a:ln>
            <a:noFill/>
          </a:ln>
          <a:effectLst>
            <a:outerShdw blurRad="50800" dist="38100" dir="2700000" algn="tl" rotWithShape="0">
              <a:prstClr val="black">
                <a:alpha val="40000"/>
              </a:prstClr>
            </a:outerShdw>
          </a:effectLst>
        </p:spPr>
      </p:pic>
      <p:pic>
        <p:nvPicPr>
          <p:cNvPr id="1026" name="Picture 2" descr="ima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339"/>
          <a:stretch/>
        </p:blipFill>
        <p:spPr bwMode="auto">
          <a:xfrm>
            <a:off x="6251154" y="2647868"/>
            <a:ext cx="2816644" cy="1681534"/>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a:srcRect b="6842"/>
          <a:stretch/>
        </p:blipFill>
        <p:spPr>
          <a:xfrm>
            <a:off x="6251154" y="4458024"/>
            <a:ext cx="2816644" cy="1672191"/>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597A49E-41A8-6BCA-BD70-8E7620962398}"/>
              </a:ext>
            </a:extLst>
          </p:cNvPr>
          <p:cNvSpPr txBox="1"/>
          <p:nvPr/>
        </p:nvSpPr>
        <p:spPr>
          <a:xfrm>
            <a:off x="628650" y="5963249"/>
            <a:ext cx="5622504"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342900" indent="-342900" algn="ctr" fontAlgn="base">
              <a:lnSpc>
                <a:spcPct val="100000"/>
              </a:lnSpc>
              <a:spcAft>
                <a:spcPts val="600"/>
              </a:spcAft>
            </a:pPr>
            <a:r>
              <a:rPr lang="en-US" b="1" dirty="0">
                <a:solidFill>
                  <a:prstClr val="black"/>
                </a:solidFill>
                <a:ea typeface="ＭＳ Ｐゴシック" pitchFamily="34" charset="-128"/>
              </a:rPr>
              <a:t>Tip: </a:t>
            </a:r>
            <a:r>
              <a:rPr lang="en-US" dirty="0">
                <a:solidFill>
                  <a:prstClr val="black"/>
                </a:solidFill>
                <a:ea typeface="ＭＳ Ｐゴシック" pitchFamily="34" charset="-128"/>
              </a:rPr>
              <a:t>PearsonAccess</a:t>
            </a:r>
            <a:r>
              <a:rPr lang="en-US" baseline="30000" dirty="0">
                <a:solidFill>
                  <a:prstClr val="black"/>
                </a:solidFill>
                <a:ea typeface="ＭＳ Ｐゴシック" pitchFamily="34" charset="-128"/>
              </a:rPr>
              <a:t>next</a:t>
            </a:r>
            <a:r>
              <a:rPr lang="en-US" dirty="0">
                <a:solidFill>
                  <a:prstClr val="black"/>
                </a:solidFill>
                <a:ea typeface="ＭＳ Ｐゴシック" pitchFamily="34" charset="-128"/>
              </a:rPr>
              <a:t> sites can be accessed through the Colorado Assessments Portal (bookmark the portal!)</a:t>
            </a:r>
          </a:p>
        </p:txBody>
      </p:sp>
    </p:spTree>
    <p:extLst>
      <p:ext uri="{BB962C8B-B14F-4D97-AF65-F5344CB8AC3E}">
        <p14:creationId xmlns:p14="http://schemas.microsoft.com/office/powerpoint/2010/main" val="69017327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4114-D9BC-4CA6-B6F6-62B55FA1FD62}"/>
              </a:ext>
            </a:extLst>
          </p:cNvPr>
          <p:cNvSpPr>
            <a:spLocks noGrp="1"/>
          </p:cNvSpPr>
          <p:nvPr>
            <p:ph type="title"/>
          </p:nvPr>
        </p:nvSpPr>
        <p:spPr/>
        <p:txBody>
          <a:bodyPr/>
          <a:lstStyle/>
          <a:p>
            <a:r>
              <a:rPr lang="en-US" dirty="0"/>
              <a:t>Resources – Portal</a:t>
            </a:r>
          </a:p>
        </p:txBody>
      </p:sp>
      <p:sp>
        <p:nvSpPr>
          <p:cNvPr id="3" name="Content Placeholder 2">
            <a:extLst>
              <a:ext uri="{FF2B5EF4-FFF2-40B4-BE49-F238E27FC236}">
                <a16:creationId xmlns:a16="http://schemas.microsoft.com/office/drawing/2014/main" id="{56C495F3-54B0-4E7B-8BFF-F30288E4B1F1}"/>
              </a:ext>
            </a:extLst>
          </p:cNvPr>
          <p:cNvSpPr>
            <a:spLocks noGrp="1"/>
          </p:cNvSpPr>
          <p:nvPr>
            <p:ph idx="1"/>
          </p:nvPr>
        </p:nvSpPr>
        <p:spPr>
          <a:xfrm>
            <a:off x="602770" y="830542"/>
            <a:ext cx="8541230" cy="5596475"/>
          </a:xfrm>
        </p:spPr>
        <p:txBody>
          <a:bodyPr numCol="2">
            <a:noAutofit/>
          </a:bodyPr>
          <a:lstStyle/>
          <a:p>
            <a:pPr marL="0" indent="0">
              <a:buNone/>
            </a:pPr>
            <a:r>
              <a:rPr lang="en-US" sz="1800" b="1" dirty="0" err="1"/>
              <a:t>PearsonAccess</a:t>
            </a:r>
            <a:r>
              <a:rPr lang="en-US" sz="1800" b="1" baseline="30000" dirty="0" err="1"/>
              <a:t>next</a:t>
            </a:r>
            <a:r>
              <a:rPr lang="en-US" sz="1800" b="1" dirty="0"/>
              <a:t> </a:t>
            </a:r>
          </a:p>
          <a:p>
            <a:pPr marL="396875"/>
            <a:r>
              <a:rPr lang="en-US" sz="1800" dirty="0"/>
              <a:t>Links to the live and training site</a:t>
            </a:r>
          </a:p>
          <a:p>
            <a:pPr marL="0" indent="0">
              <a:buNone/>
            </a:pPr>
            <a:r>
              <a:rPr lang="en-US" sz="1800" b="1" dirty="0"/>
              <a:t>Technology Setup</a:t>
            </a:r>
          </a:p>
          <a:p>
            <a:pPr marL="396875"/>
            <a:r>
              <a:rPr lang="en-US" sz="1800" dirty="0"/>
              <a:t>Technology Guidelines</a:t>
            </a:r>
          </a:p>
          <a:p>
            <a:pPr marL="0" indent="0">
              <a:buNone/>
            </a:pPr>
            <a:r>
              <a:rPr lang="en-US" sz="1800" b="1" dirty="0"/>
              <a:t>Manuals and Training</a:t>
            </a:r>
          </a:p>
          <a:p>
            <a:pPr marL="396875"/>
            <a:r>
              <a:rPr lang="en-US" sz="1800" dirty="0"/>
              <a:t>CMAS and </a:t>
            </a:r>
            <a:r>
              <a:rPr lang="en-US" sz="1800" dirty="0" err="1"/>
              <a:t>CoAlt</a:t>
            </a:r>
            <a:r>
              <a:rPr lang="en-US" sz="1800" dirty="0"/>
              <a:t> Procedures Manual</a:t>
            </a:r>
          </a:p>
          <a:p>
            <a:pPr marL="396875"/>
            <a:r>
              <a:rPr lang="en-US" sz="1800" dirty="0"/>
              <a:t>CMAS Test Administrator Manuals</a:t>
            </a:r>
          </a:p>
          <a:p>
            <a:pPr marL="854075" lvl="1"/>
            <a:r>
              <a:rPr lang="en-US" sz="1800" dirty="0"/>
              <a:t>Computer-based Testing</a:t>
            </a:r>
          </a:p>
          <a:p>
            <a:pPr marL="854075" lvl="1"/>
            <a:r>
              <a:rPr lang="en-US" sz="1800" dirty="0"/>
              <a:t>Paper-based Testing</a:t>
            </a:r>
          </a:p>
          <a:p>
            <a:pPr marL="854075" lvl="1"/>
            <a:r>
              <a:rPr lang="en-US" sz="1800" dirty="0"/>
              <a:t>Spanish SAY Directions</a:t>
            </a:r>
          </a:p>
          <a:p>
            <a:pPr marL="396875"/>
            <a:r>
              <a:rPr lang="en-US" sz="1800" dirty="0"/>
              <a:t>CoAlt Test Administrator Manual</a:t>
            </a:r>
          </a:p>
          <a:p>
            <a:pPr marL="396875"/>
            <a:r>
              <a:rPr lang="en-US" sz="1800" dirty="0"/>
              <a:t>Training Videos</a:t>
            </a:r>
          </a:p>
          <a:p>
            <a:pPr marL="396875"/>
            <a:r>
              <a:rPr lang="en-US" sz="1800" dirty="0"/>
              <a:t>Additional Documentation</a:t>
            </a:r>
          </a:p>
          <a:p>
            <a:pPr marL="0" indent="0">
              <a:buNone/>
            </a:pPr>
            <a:r>
              <a:rPr lang="en-US" sz="1800" b="1" dirty="0"/>
              <a:t>Practice Resources</a:t>
            </a:r>
          </a:p>
          <a:p>
            <a:pPr marL="396875"/>
            <a:r>
              <a:rPr lang="en-US" sz="1800" dirty="0"/>
              <a:t>TestNav 8 Tutorials</a:t>
            </a:r>
          </a:p>
          <a:p>
            <a:pPr marL="396875"/>
            <a:r>
              <a:rPr lang="en-US" sz="1800" dirty="0"/>
              <a:t>Computer-based Testing CPRs</a:t>
            </a:r>
          </a:p>
          <a:p>
            <a:pPr marL="396875"/>
            <a:r>
              <a:rPr lang="en-US" sz="1800" dirty="0"/>
              <a:t>Paper-based Testing CPRs</a:t>
            </a:r>
          </a:p>
          <a:p>
            <a:pPr marL="396875"/>
            <a:r>
              <a:rPr lang="en-US" sz="1800" dirty="0"/>
              <a:t>CPR Scoring Guides and Rubrics</a:t>
            </a:r>
          </a:p>
          <a:p>
            <a:pPr marL="0" indent="0">
              <a:buNone/>
            </a:pPr>
            <a:r>
              <a:rPr lang="en-US" sz="1800" b="1" dirty="0"/>
              <a:t>Data Resources</a:t>
            </a:r>
          </a:p>
          <a:p>
            <a:pPr marL="396875"/>
            <a:r>
              <a:rPr lang="en-US" sz="1800" dirty="0"/>
              <a:t>File Layouts</a:t>
            </a:r>
          </a:p>
          <a:p>
            <a:pPr marL="396875"/>
            <a:r>
              <a:rPr lang="en-US" sz="1800" dirty="0"/>
              <a:t>Reporting Resources</a:t>
            </a:r>
          </a:p>
          <a:p>
            <a:pPr marL="854075" lvl="1"/>
            <a:r>
              <a:rPr lang="en-US" sz="1800" dirty="0"/>
              <a:t>Interpretive Guide</a:t>
            </a:r>
          </a:p>
          <a:p>
            <a:pPr marL="854075" lvl="1"/>
            <a:r>
              <a:rPr lang="en-US" sz="1800" dirty="0"/>
              <a:t>Spanish Report Shells and PLDs</a:t>
            </a:r>
          </a:p>
          <a:p>
            <a:pPr marL="0" indent="0">
              <a:buNone/>
            </a:pPr>
            <a:r>
              <a:rPr lang="en-US" sz="1800" b="1" dirty="0"/>
              <a:t>Educator Involvement</a:t>
            </a:r>
          </a:p>
          <a:p>
            <a:pPr marL="396875"/>
            <a:r>
              <a:rPr lang="en-US" sz="1800" dirty="0"/>
              <a:t>Register for educator committee development meetings</a:t>
            </a:r>
          </a:p>
          <a:p>
            <a:pPr marL="0" indent="0">
              <a:buNone/>
            </a:pPr>
            <a:r>
              <a:rPr lang="en-US" sz="1800" b="1" dirty="0"/>
              <a:t>Parents and Guardians</a:t>
            </a:r>
          </a:p>
          <a:p>
            <a:pPr marL="396875"/>
            <a:r>
              <a:rPr lang="en-US" sz="1800" dirty="0"/>
              <a:t>Score Report Resources</a:t>
            </a:r>
          </a:p>
          <a:p>
            <a:pPr marL="0" indent="0">
              <a:buNone/>
            </a:pPr>
            <a:r>
              <a:rPr lang="en-US" sz="1800" b="1" dirty="0"/>
              <a:t>Documents and Forms</a:t>
            </a:r>
          </a:p>
          <a:p>
            <a:pPr marL="396875"/>
            <a:r>
              <a:rPr lang="en-US" sz="1800" dirty="0"/>
              <a:t>Policy Documents</a:t>
            </a:r>
          </a:p>
          <a:p>
            <a:pPr marL="396875"/>
            <a:r>
              <a:rPr lang="en-US" sz="1800" dirty="0"/>
              <a:t>Before, During, and After Testing forms and guidance</a:t>
            </a:r>
          </a:p>
        </p:txBody>
      </p:sp>
      <p:sp>
        <p:nvSpPr>
          <p:cNvPr id="4" name="Slide Number Placeholder 3">
            <a:extLst>
              <a:ext uri="{FF2B5EF4-FFF2-40B4-BE49-F238E27FC236}">
                <a16:creationId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205</a:t>
            </a:fld>
            <a:endParaRPr lang="en-US" dirty="0"/>
          </a:p>
        </p:txBody>
      </p:sp>
    </p:spTree>
    <p:extLst>
      <p:ext uri="{BB962C8B-B14F-4D97-AF65-F5344CB8AC3E}">
        <p14:creationId xmlns:p14="http://schemas.microsoft.com/office/powerpoint/2010/main" val="10660893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1E32-C5EA-4FC7-921C-F3F1A07F7365}"/>
              </a:ext>
            </a:extLst>
          </p:cNvPr>
          <p:cNvSpPr>
            <a:spLocks noGrp="1"/>
          </p:cNvSpPr>
          <p:nvPr>
            <p:ph type="title"/>
          </p:nvPr>
        </p:nvSpPr>
        <p:spPr/>
        <p:txBody>
          <a:bodyPr/>
          <a:lstStyle/>
          <a:p>
            <a:r>
              <a:rPr lang="en-US" dirty="0"/>
              <a:t>Resources – </a:t>
            </a:r>
            <a:r>
              <a:rPr lang="en-US" dirty="0" err="1"/>
              <a:t>PAnext</a:t>
            </a:r>
            <a:r>
              <a:rPr lang="en-US" dirty="0"/>
              <a:t> Training Modules</a:t>
            </a:r>
          </a:p>
        </p:txBody>
      </p:sp>
      <p:sp>
        <p:nvSpPr>
          <p:cNvPr id="3" name="Content Placeholder 2">
            <a:extLst>
              <a:ext uri="{FF2B5EF4-FFF2-40B4-BE49-F238E27FC236}">
                <a16:creationId xmlns:a16="http://schemas.microsoft.com/office/drawing/2014/main" id="{2F0B57F1-2B40-48ED-975B-9475876B602B}"/>
              </a:ext>
            </a:extLst>
          </p:cNvPr>
          <p:cNvSpPr>
            <a:spLocks noGrp="1"/>
          </p:cNvSpPr>
          <p:nvPr>
            <p:ph idx="1"/>
          </p:nvPr>
        </p:nvSpPr>
        <p:spPr/>
        <p:txBody>
          <a:bodyPr/>
          <a:lstStyle/>
          <a:p>
            <a:pPr>
              <a:defRPr/>
            </a:pPr>
            <a:r>
              <a:rPr lang="en-US" dirty="0">
                <a:solidFill>
                  <a:sysClr val="windowText" lastClr="000000"/>
                </a:solidFill>
              </a:rPr>
              <a:t>The following modules are suggested for use by districts:</a:t>
            </a:r>
          </a:p>
          <a:p>
            <a:pPr marL="914400" lvl="1" indent="-457200">
              <a:lnSpc>
                <a:spcPct val="100000"/>
              </a:lnSpc>
              <a:defRPr/>
            </a:pPr>
            <a:r>
              <a:rPr lang="en-US" dirty="0">
                <a:solidFill>
                  <a:sysClr val="windowText" lastClr="000000"/>
                </a:solidFill>
              </a:rPr>
              <a:t>Welcome to </a:t>
            </a:r>
            <a:r>
              <a:rPr lang="en-US" dirty="0" err="1">
                <a:solidFill>
                  <a:sysClr val="windowText" lastClr="000000"/>
                </a:solidFill>
              </a:rPr>
              <a:t>PearsonAccess</a:t>
            </a:r>
            <a:r>
              <a:rPr lang="en-US" baseline="30000" dirty="0" err="1">
                <a:solidFill>
                  <a:sysClr val="windowText" lastClr="000000"/>
                </a:solidFill>
              </a:rPr>
              <a:t>next</a:t>
            </a:r>
            <a:endParaRPr lang="en-US" baseline="30000" dirty="0">
              <a:solidFill>
                <a:sysClr val="windowText" lastClr="000000"/>
              </a:solidFill>
            </a:endParaRPr>
          </a:p>
          <a:p>
            <a:pPr marL="914400" lvl="1" indent="-457200">
              <a:lnSpc>
                <a:spcPct val="100000"/>
              </a:lnSpc>
              <a:defRPr/>
            </a:pPr>
            <a:r>
              <a:rPr lang="en-US" dirty="0">
                <a:solidFill>
                  <a:sysClr val="windowText" lastClr="000000"/>
                </a:solidFill>
              </a:rPr>
              <a:t>User Accounts </a:t>
            </a:r>
          </a:p>
          <a:p>
            <a:pPr marL="914400" lvl="1" indent="-457200">
              <a:lnSpc>
                <a:spcPct val="100000"/>
              </a:lnSpc>
              <a:defRPr/>
            </a:pPr>
            <a:r>
              <a:rPr lang="en-US" dirty="0">
                <a:solidFill>
                  <a:sysClr val="windowText" lastClr="000000"/>
                </a:solidFill>
              </a:rPr>
              <a:t>Student Registration/Personal Needs Profile (SR/PNP)</a:t>
            </a:r>
          </a:p>
          <a:p>
            <a:pPr marL="914400" lvl="1" indent="-457200">
              <a:lnSpc>
                <a:spcPct val="100000"/>
              </a:lnSpc>
              <a:defRPr/>
            </a:pPr>
            <a:r>
              <a:rPr lang="en-US" dirty="0">
                <a:solidFill>
                  <a:sysClr val="windowText" lastClr="000000"/>
                </a:solidFill>
              </a:rPr>
              <a:t>Paper and Online Pre-Testing Materials Management for DACs and SACs</a:t>
            </a:r>
          </a:p>
          <a:p>
            <a:pPr marL="914400" lvl="1" indent="-457200">
              <a:lnSpc>
                <a:spcPct val="100000"/>
              </a:lnSpc>
              <a:defRPr/>
            </a:pPr>
            <a:r>
              <a:rPr lang="en-US" dirty="0">
                <a:solidFill>
                  <a:sysClr val="windowText" lastClr="000000"/>
                </a:solidFill>
              </a:rPr>
              <a:t>Assessment Coordinator Online Session Management</a:t>
            </a:r>
          </a:p>
          <a:p>
            <a:pPr marL="914400" lvl="1" indent="-457200">
              <a:lnSpc>
                <a:spcPct val="100000"/>
              </a:lnSpc>
              <a:defRPr/>
            </a:pPr>
            <a:r>
              <a:rPr lang="en-US" dirty="0">
                <a:solidFill>
                  <a:sysClr val="windowText" lastClr="000000"/>
                </a:solidFill>
              </a:rPr>
              <a:t>Test Administrator Online Session Management</a:t>
            </a:r>
          </a:p>
          <a:p>
            <a:pPr marL="914400" lvl="1" indent="-457200">
              <a:lnSpc>
                <a:spcPct val="100000"/>
              </a:lnSpc>
              <a:defRPr/>
            </a:pPr>
            <a:r>
              <a:rPr lang="en-US" dirty="0">
                <a:solidFill>
                  <a:sysClr val="windowText" lastClr="000000"/>
                </a:solidFill>
              </a:rPr>
              <a:t>Additional Orders</a:t>
            </a:r>
          </a:p>
          <a:p>
            <a:pPr marL="914400" lvl="1" indent="-457200">
              <a:lnSpc>
                <a:spcPct val="100000"/>
              </a:lnSpc>
              <a:defRPr/>
            </a:pPr>
            <a:r>
              <a:rPr lang="en-US" dirty="0">
                <a:solidFill>
                  <a:sysClr val="windowText" lastClr="000000"/>
                </a:solidFill>
              </a:rPr>
              <a:t>Post-Testing Materials Management for DACs and SACs</a:t>
            </a:r>
          </a:p>
          <a:p>
            <a:pPr marL="914400" lvl="1" indent="-457200">
              <a:lnSpc>
                <a:spcPct val="100000"/>
              </a:lnSpc>
              <a:defRPr/>
            </a:pPr>
            <a:r>
              <a:rPr lang="en-US" dirty="0">
                <a:solidFill>
                  <a:sysClr val="windowText" lastClr="000000"/>
                </a:solidFill>
              </a:rPr>
              <a:t>Post-Testing Data Clean-up</a:t>
            </a:r>
            <a:endParaRPr lang="en-US" i="1" dirty="0">
              <a:solidFill>
                <a:sysClr val="windowText" lastClr="000000"/>
              </a:solidFill>
            </a:endParaRPr>
          </a:p>
        </p:txBody>
      </p:sp>
      <p:sp>
        <p:nvSpPr>
          <p:cNvPr id="4" name="Slide Number Placeholder 3">
            <a:extLst>
              <a:ext uri="{FF2B5EF4-FFF2-40B4-BE49-F238E27FC236}">
                <a16:creationId xmlns:a16="http://schemas.microsoft.com/office/drawing/2014/main" id="{7086087B-D2E7-4FA8-ABBC-E451210B5C9C}"/>
              </a:ext>
            </a:extLst>
          </p:cNvPr>
          <p:cNvSpPr>
            <a:spLocks noGrp="1"/>
          </p:cNvSpPr>
          <p:nvPr>
            <p:ph type="sldNum" sz="quarter" idx="12"/>
          </p:nvPr>
        </p:nvSpPr>
        <p:spPr/>
        <p:txBody>
          <a:bodyPr/>
          <a:lstStyle/>
          <a:p>
            <a:fld id="{C479D5F6-EDCB-402A-AC08-4943A1820E8F}" type="slidenum">
              <a:rPr lang="en-US" smtClean="0"/>
              <a:pPr/>
              <a:t>206</a:t>
            </a:fld>
            <a:endParaRPr lang="en-US" dirty="0"/>
          </a:p>
        </p:txBody>
      </p:sp>
    </p:spTree>
    <p:extLst>
      <p:ext uri="{BB962C8B-B14F-4D97-AF65-F5344CB8AC3E}">
        <p14:creationId xmlns:p14="http://schemas.microsoft.com/office/powerpoint/2010/main" val="35452472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CEE8-DA74-4901-9BD3-6C739932ADEF}"/>
              </a:ext>
            </a:extLst>
          </p:cNvPr>
          <p:cNvSpPr>
            <a:spLocks noGrp="1"/>
          </p:cNvSpPr>
          <p:nvPr>
            <p:ph type="title"/>
          </p:nvPr>
        </p:nvSpPr>
        <p:spPr/>
        <p:txBody>
          <a:bodyPr/>
          <a:lstStyle/>
          <a:p>
            <a:r>
              <a:rPr lang="en-US" dirty="0"/>
              <a:t>Customer Support</a:t>
            </a:r>
          </a:p>
        </p:txBody>
      </p:sp>
      <p:sp>
        <p:nvSpPr>
          <p:cNvPr id="3" name="Content Placeholder 2">
            <a:extLst>
              <a:ext uri="{FF2B5EF4-FFF2-40B4-BE49-F238E27FC236}">
                <a16:creationId xmlns:a16="http://schemas.microsoft.com/office/drawing/2014/main" id="{EBCBB383-F9A4-4B2C-A0AD-AA892980D50E}"/>
              </a:ext>
            </a:extLst>
          </p:cNvPr>
          <p:cNvSpPr>
            <a:spLocks noGrp="1"/>
          </p:cNvSpPr>
          <p:nvPr>
            <p:ph idx="1"/>
          </p:nvPr>
        </p:nvSpPr>
        <p:spPr>
          <a:xfrm>
            <a:off x="628650" y="1104181"/>
            <a:ext cx="7886700" cy="2363638"/>
          </a:xfrm>
        </p:spPr>
        <p:txBody>
          <a:bodyPr numCol="2">
            <a:normAutofit fontScale="77500" lnSpcReduction="20000"/>
          </a:bodyPr>
          <a:lstStyle/>
          <a:p>
            <a:pPr marL="342900" indent="-342900" fontAlgn="base">
              <a:lnSpc>
                <a:spcPct val="150000"/>
              </a:lnSpc>
              <a:spcBef>
                <a:spcPct val="0"/>
              </a:spcBef>
              <a:spcAft>
                <a:spcPct val="0"/>
              </a:spcAft>
              <a:buSzPct val="80000"/>
              <a:defRPr/>
            </a:pPr>
            <a:r>
              <a:rPr lang="en-US" altLang="en-US" dirty="0">
                <a:solidFill>
                  <a:prstClr val="black"/>
                </a:solidFill>
              </a:rPr>
              <a:t>Navigating </a:t>
            </a:r>
            <a:r>
              <a:rPr lang="en-US" dirty="0" err="1">
                <a:solidFill>
                  <a:prstClr val="black"/>
                </a:solidFill>
              </a:rPr>
              <a:t>PearsonAccess</a:t>
            </a:r>
            <a:r>
              <a:rPr lang="en-US" baseline="30000" dirty="0" err="1">
                <a:solidFill>
                  <a:prstClr val="black"/>
                </a:solidFill>
              </a:rPr>
              <a:t>next</a:t>
            </a:r>
            <a:endParaRPr lang="en-US" altLang="en-US" baseline="30000"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Navigating the Training Site</a:t>
            </a:r>
          </a:p>
          <a:p>
            <a:pPr marL="342900" indent="-342900" fontAlgn="base">
              <a:lnSpc>
                <a:spcPct val="150000"/>
              </a:lnSpc>
              <a:spcBef>
                <a:spcPct val="0"/>
              </a:spcBef>
              <a:spcAft>
                <a:spcPct val="0"/>
              </a:spcAft>
              <a:buSzPct val="80000"/>
              <a:defRPr/>
            </a:pPr>
            <a:r>
              <a:rPr lang="en-US" altLang="en-US" dirty="0">
                <a:solidFill>
                  <a:prstClr val="black"/>
                </a:solidFill>
              </a:rPr>
              <a:t>Managing student registration data</a:t>
            </a:r>
          </a:p>
          <a:p>
            <a:pPr marL="342900" indent="-342900" fontAlgn="base">
              <a:lnSpc>
                <a:spcPct val="150000"/>
              </a:lnSpc>
              <a:spcBef>
                <a:spcPct val="0"/>
              </a:spcBef>
              <a:spcAft>
                <a:spcPct val="0"/>
              </a:spcAft>
              <a:buSzPct val="80000"/>
              <a:defRPr/>
            </a:pPr>
            <a:r>
              <a:rPr lang="en-US" altLang="en-US" dirty="0">
                <a:solidFill>
                  <a:prstClr val="black"/>
                </a:solidFill>
              </a:rPr>
              <a:t>Setting up test sessions</a:t>
            </a:r>
          </a:p>
          <a:p>
            <a:pPr marL="342900" indent="-342900" fontAlgn="base">
              <a:lnSpc>
                <a:spcPct val="150000"/>
              </a:lnSpc>
              <a:spcBef>
                <a:spcPct val="0"/>
              </a:spcBef>
              <a:spcAft>
                <a:spcPct val="0"/>
              </a:spcAft>
              <a:buSzPct val="80000"/>
              <a:defRPr/>
            </a:pPr>
            <a:r>
              <a:rPr lang="en-US" altLang="en-US" dirty="0">
                <a:solidFill>
                  <a:prstClr val="black"/>
                </a:solidFill>
              </a:rPr>
              <a:t>Managing user IDs and passwords</a:t>
            </a:r>
          </a:p>
          <a:p>
            <a:pPr marL="342900" indent="-342900" fontAlgn="base">
              <a:lnSpc>
                <a:spcPct val="150000"/>
              </a:lnSpc>
              <a:spcBef>
                <a:spcPct val="0"/>
              </a:spcBef>
              <a:spcAft>
                <a:spcPct val="0"/>
              </a:spcAft>
              <a:buSzPct val="80000"/>
              <a:defRPr/>
            </a:pPr>
            <a:endParaRPr lang="en-US" altLang="en-US"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Accessing resources</a:t>
            </a:r>
          </a:p>
          <a:p>
            <a:pPr marL="342900" indent="-342900" fontAlgn="base">
              <a:lnSpc>
                <a:spcPct val="150000"/>
              </a:lnSpc>
              <a:spcBef>
                <a:spcPct val="0"/>
              </a:spcBef>
              <a:spcAft>
                <a:spcPct val="0"/>
              </a:spcAft>
              <a:buSzPct val="80000"/>
              <a:defRPr/>
            </a:pPr>
            <a:r>
              <a:rPr lang="en-US" altLang="en-US" dirty="0">
                <a:solidFill>
                  <a:prstClr val="black"/>
                </a:solidFill>
              </a:rPr>
              <a:t>Setting up proctor caching</a:t>
            </a:r>
          </a:p>
          <a:p>
            <a:pPr marL="342900" indent="-342900" fontAlgn="base">
              <a:lnSpc>
                <a:spcPct val="150000"/>
              </a:lnSpc>
              <a:spcBef>
                <a:spcPct val="0"/>
              </a:spcBef>
              <a:spcAft>
                <a:spcPct val="0"/>
              </a:spcAft>
              <a:buSzPct val="80000"/>
              <a:defRPr/>
            </a:pPr>
            <a:r>
              <a:rPr lang="en-US" altLang="en-US" dirty="0">
                <a:solidFill>
                  <a:prstClr val="black"/>
                </a:solidFill>
              </a:rPr>
              <a:t>Submitting additional orders</a:t>
            </a:r>
          </a:p>
          <a:p>
            <a:pPr marL="342900" indent="-342900" fontAlgn="base">
              <a:lnSpc>
                <a:spcPct val="150000"/>
              </a:lnSpc>
              <a:spcBef>
                <a:spcPct val="0"/>
              </a:spcBef>
              <a:spcAft>
                <a:spcPct val="0"/>
              </a:spcAft>
              <a:buSzPct val="80000"/>
              <a:defRPr/>
            </a:pPr>
            <a:r>
              <a:rPr lang="en-US" altLang="en-US" dirty="0">
                <a:solidFill>
                  <a:prstClr val="black"/>
                </a:solidFill>
              </a:rPr>
              <a:t>Inquiring about shipments</a:t>
            </a:r>
          </a:p>
          <a:p>
            <a:endParaRPr lang="en-US" dirty="0"/>
          </a:p>
        </p:txBody>
      </p:sp>
      <p:sp>
        <p:nvSpPr>
          <p:cNvPr id="4" name="Slide Number Placeholder 3">
            <a:extLst>
              <a:ext uri="{FF2B5EF4-FFF2-40B4-BE49-F238E27FC236}">
                <a16:creationId xmlns:a16="http://schemas.microsoft.com/office/drawing/2014/main" id="{1B6C7808-D9C8-4074-B9CE-E36AA30E1C7C}"/>
              </a:ext>
            </a:extLst>
          </p:cNvPr>
          <p:cNvSpPr>
            <a:spLocks noGrp="1"/>
          </p:cNvSpPr>
          <p:nvPr>
            <p:ph type="sldNum" sz="quarter" idx="12"/>
          </p:nvPr>
        </p:nvSpPr>
        <p:spPr/>
        <p:txBody>
          <a:bodyPr/>
          <a:lstStyle/>
          <a:p>
            <a:fld id="{C479D5F6-EDCB-402A-AC08-4943A1820E8F}" type="slidenum">
              <a:rPr lang="en-US" smtClean="0"/>
              <a:pPr/>
              <a:t>207</a:t>
            </a:fld>
            <a:endParaRPr lang="en-US" dirty="0"/>
          </a:p>
        </p:txBody>
      </p:sp>
      <p:sp>
        <p:nvSpPr>
          <p:cNvPr id="5" name="Rectangle 4">
            <a:extLst>
              <a:ext uri="{FF2B5EF4-FFF2-40B4-BE49-F238E27FC236}">
                <a16:creationId xmlns:a16="http://schemas.microsoft.com/office/drawing/2014/main" id="{699376DF-ABDC-4204-8453-24F376CE63B1}"/>
              </a:ext>
            </a:extLst>
          </p:cNvPr>
          <p:cNvSpPr/>
          <p:nvPr/>
        </p:nvSpPr>
        <p:spPr>
          <a:xfrm>
            <a:off x="456895" y="734848"/>
            <a:ext cx="3647152" cy="369332"/>
          </a:xfrm>
          <a:prstGeom prst="rect">
            <a:avLst/>
          </a:prstGeom>
        </p:spPr>
        <p:txBody>
          <a:bodyPr wrap="none">
            <a:spAutoFit/>
          </a:bodyPr>
          <a:lstStyle/>
          <a:p>
            <a:r>
              <a:rPr lang="en-US" b="1" kern="0" dirty="0">
                <a:solidFill>
                  <a:prstClr val="black"/>
                </a:solidFill>
                <a:ea typeface="ＭＳ Ｐゴシック" pitchFamily="34" charset="-128"/>
              </a:rPr>
              <a:t>Contact</a:t>
            </a:r>
            <a:r>
              <a:rPr lang="en-US" b="1" i="1" kern="0" dirty="0">
                <a:solidFill>
                  <a:srgbClr val="8F23B3"/>
                </a:solidFill>
                <a:ea typeface="ＭＳ Ｐゴシック" pitchFamily="34" charset="-128"/>
              </a:rPr>
              <a:t> </a:t>
            </a:r>
            <a:r>
              <a:rPr lang="en-US" b="1" kern="0" dirty="0">
                <a:solidFill>
                  <a:prstClr val="black"/>
                </a:solidFill>
                <a:ea typeface="ＭＳ Ｐゴシック" pitchFamily="34" charset="-128"/>
              </a:rPr>
              <a:t>Support for assistance with:</a:t>
            </a:r>
          </a:p>
        </p:txBody>
      </p:sp>
      <p:graphicFrame>
        <p:nvGraphicFramePr>
          <p:cNvPr id="6" name="Table 5">
            <a:extLst>
              <a:ext uri="{FF2B5EF4-FFF2-40B4-BE49-F238E27FC236}">
                <a16:creationId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2186740360"/>
              </p:ext>
            </p:extLst>
          </p:nvPr>
        </p:nvGraphicFramePr>
        <p:xfrm>
          <a:off x="1330016" y="3208546"/>
          <a:ext cx="6478438"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478438">
                  <a:extLst>
                    <a:ext uri="{9D8B030D-6E8A-4147-A177-3AD203B41FA5}">
                      <a16:colId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val="576051844"/>
                  </a:ext>
                </a:extLst>
              </a:tr>
            </a:tbl>
          </a:graphicData>
        </a:graphic>
      </p:graphicFrame>
    </p:spTree>
    <p:extLst>
      <p:ext uri="{BB962C8B-B14F-4D97-AF65-F5344CB8AC3E}">
        <p14:creationId xmlns:p14="http://schemas.microsoft.com/office/powerpoint/2010/main" val="21669579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854F-18AD-4281-BA72-FEAEAAC9E1C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6E3EE68-9923-468B-A0EA-6B92AA967607}"/>
              </a:ext>
            </a:extLst>
          </p:cNvPr>
          <p:cNvSpPr>
            <a:spLocks noGrp="1"/>
          </p:cNvSpPr>
          <p:nvPr>
            <p:ph idx="1"/>
          </p:nvPr>
        </p:nvSpPr>
        <p:spPr>
          <a:xfrm>
            <a:off x="628650" y="848550"/>
            <a:ext cx="7886700" cy="5578468"/>
          </a:xfrm>
        </p:spPr>
        <p:txBody>
          <a:bodyPr>
            <a:normAutofit/>
          </a:bodyPr>
          <a:lstStyle/>
          <a:p>
            <a:pPr marL="0" indent="0">
              <a:lnSpc>
                <a:spcPct val="110000"/>
              </a:lnSpc>
              <a:spcBef>
                <a:spcPts val="0"/>
              </a:spcBef>
              <a:buNone/>
              <a:defRPr/>
            </a:pPr>
            <a:r>
              <a:rPr lang="en-US" sz="2000" b="1" dirty="0">
                <a:solidFill>
                  <a:sysClr val="windowText" lastClr="000000"/>
                </a:solidFill>
              </a:rPr>
              <a:t>CMAS Administration Office Hours</a:t>
            </a:r>
          </a:p>
          <a:p>
            <a:pPr marL="342900" indent="-231775">
              <a:lnSpc>
                <a:spcPct val="110000"/>
              </a:lnSpc>
              <a:spcBef>
                <a:spcPts val="0"/>
              </a:spcBef>
              <a:buClr>
                <a:sysClr val="windowText" lastClr="000000"/>
              </a:buClr>
              <a:defRPr/>
            </a:pPr>
            <a:r>
              <a:rPr lang="en-US" sz="1800" dirty="0">
                <a:solidFill>
                  <a:sysClr val="windowText" lastClr="000000"/>
                </a:solidFill>
              </a:rPr>
              <a:t>Thursdays from 3-4</a:t>
            </a:r>
          </a:p>
          <a:p>
            <a:pPr marL="342900" lvl="1" indent="-231775">
              <a:lnSpc>
                <a:spcPct val="100000"/>
              </a:lnSpc>
              <a:spcBef>
                <a:spcPts val="0"/>
              </a:spcBef>
              <a:buClr>
                <a:sysClr val="windowText" lastClr="000000"/>
              </a:buClr>
              <a:defRPr/>
            </a:pPr>
            <a:r>
              <a:rPr lang="en-US" sz="1800" dirty="0"/>
              <a:t>Office hours dates:</a:t>
            </a:r>
          </a:p>
          <a:p>
            <a:pPr marL="800100" lvl="2" indent="-227013">
              <a:lnSpc>
                <a:spcPct val="100000"/>
              </a:lnSpc>
              <a:spcBef>
                <a:spcPts val="0"/>
              </a:spcBef>
              <a:buClr>
                <a:sysClr val="windowText" lastClr="000000"/>
              </a:buClr>
              <a:defRPr/>
            </a:pPr>
            <a:r>
              <a:rPr lang="en-US" dirty="0"/>
              <a:t>December 7</a:t>
            </a:r>
          </a:p>
          <a:p>
            <a:pPr marL="800100" lvl="2" indent="-227013">
              <a:lnSpc>
                <a:spcPct val="100000"/>
              </a:lnSpc>
              <a:spcBef>
                <a:spcPts val="0"/>
              </a:spcBef>
              <a:buClr>
                <a:sysClr val="windowText" lastClr="000000"/>
              </a:buClr>
              <a:defRPr/>
            </a:pPr>
            <a:r>
              <a:rPr lang="en-US" dirty="0"/>
              <a:t>January 11 and 25</a:t>
            </a:r>
          </a:p>
          <a:p>
            <a:pPr marL="800100" lvl="2" indent="-227013">
              <a:lnSpc>
                <a:spcPct val="100000"/>
              </a:lnSpc>
              <a:spcBef>
                <a:spcPts val="0"/>
              </a:spcBef>
              <a:buClr>
                <a:sysClr val="windowText" lastClr="000000"/>
              </a:buClr>
              <a:defRPr/>
            </a:pPr>
            <a:r>
              <a:rPr lang="en-US" dirty="0"/>
              <a:t>February 15 and 29</a:t>
            </a:r>
          </a:p>
          <a:p>
            <a:pPr marL="800100" lvl="2" indent="-227013">
              <a:lnSpc>
                <a:spcPct val="100000"/>
              </a:lnSpc>
              <a:spcBef>
                <a:spcPts val="0"/>
              </a:spcBef>
              <a:buClr>
                <a:sysClr val="windowText" lastClr="000000"/>
              </a:buClr>
              <a:defRPr/>
            </a:pPr>
            <a:r>
              <a:rPr lang="en-US" dirty="0"/>
              <a:t>March 14 and 28</a:t>
            </a:r>
          </a:p>
          <a:p>
            <a:pPr marL="800100" lvl="2" indent="-227013">
              <a:lnSpc>
                <a:spcPct val="100000"/>
              </a:lnSpc>
              <a:spcBef>
                <a:spcPts val="0"/>
              </a:spcBef>
              <a:buClr>
                <a:sysClr val="windowText" lastClr="000000"/>
              </a:buClr>
              <a:defRPr/>
            </a:pPr>
            <a:r>
              <a:rPr lang="en-US" dirty="0"/>
              <a:t>Weekly April 4-May 9</a:t>
            </a:r>
            <a:endParaRPr lang="en-US" sz="1800" dirty="0"/>
          </a:p>
          <a:p>
            <a:pPr marL="342900" indent="-231775">
              <a:lnSpc>
                <a:spcPct val="100000"/>
              </a:lnSpc>
              <a:spcBef>
                <a:spcPts val="0"/>
              </a:spcBef>
              <a:buClr>
                <a:sysClr val="windowText" lastClr="000000"/>
              </a:buClr>
              <a:defRPr/>
            </a:pPr>
            <a:r>
              <a:rPr lang="en-US" sz="1800" dirty="0">
                <a:solidFill>
                  <a:prstClr val="black"/>
                </a:solidFill>
              </a:rPr>
              <a:t>Topics include</a:t>
            </a:r>
          </a:p>
          <a:p>
            <a:pPr marL="800100" lvl="2" indent="-227013">
              <a:lnSpc>
                <a:spcPct val="100000"/>
              </a:lnSpc>
              <a:spcBef>
                <a:spcPts val="0"/>
              </a:spcBef>
              <a:buClr>
                <a:sysClr val="windowText" lastClr="000000"/>
              </a:buClr>
              <a:defRPr/>
            </a:pPr>
            <a:r>
              <a:rPr lang="en-US" dirty="0" err="1">
                <a:solidFill>
                  <a:prstClr val="black"/>
                </a:solidFill>
              </a:rPr>
              <a:t>PearsonAccess</a:t>
            </a:r>
            <a:r>
              <a:rPr lang="en-US" baseline="30000" dirty="0" err="1">
                <a:solidFill>
                  <a:prstClr val="black"/>
                </a:solidFill>
              </a:rPr>
              <a:t>next</a:t>
            </a:r>
            <a:endParaRPr lang="en-US" baseline="30000" dirty="0">
              <a:solidFill>
                <a:prstClr val="black"/>
              </a:solidFill>
            </a:endParaRPr>
          </a:p>
          <a:p>
            <a:pPr marL="800100" lvl="2" indent="-227013">
              <a:lnSpc>
                <a:spcPct val="100000"/>
              </a:lnSpc>
              <a:spcBef>
                <a:spcPts val="0"/>
              </a:spcBef>
              <a:buClr>
                <a:sysClr val="windowText" lastClr="000000"/>
              </a:buClr>
              <a:defRPr/>
            </a:pPr>
            <a:r>
              <a:rPr lang="en-US" dirty="0">
                <a:solidFill>
                  <a:prstClr val="black"/>
                </a:solidFill>
              </a:rPr>
              <a:t>Policies and procedures</a:t>
            </a:r>
          </a:p>
          <a:p>
            <a:pPr marL="800100" lvl="2" indent="-227013">
              <a:lnSpc>
                <a:spcPct val="100000"/>
              </a:lnSpc>
              <a:spcBef>
                <a:spcPts val="0"/>
              </a:spcBef>
              <a:buClr>
                <a:sysClr val="windowText" lastClr="000000"/>
              </a:buClr>
              <a:defRPr/>
            </a:pPr>
            <a:r>
              <a:rPr lang="en-US" dirty="0">
                <a:solidFill>
                  <a:prstClr val="black"/>
                </a:solidFill>
              </a:rPr>
              <a:t>Updates</a:t>
            </a:r>
          </a:p>
          <a:p>
            <a:pPr marL="800100" lvl="2" indent="-227013">
              <a:lnSpc>
                <a:spcPct val="100000"/>
              </a:lnSpc>
              <a:spcBef>
                <a:spcPts val="0"/>
              </a:spcBef>
              <a:buClr>
                <a:sysClr val="windowText" lastClr="000000"/>
              </a:buClr>
              <a:defRPr/>
            </a:pPr>
            <a:r>
              <a:rPr lang="en-US" dirty="0">
                <a:solidFill>
                  <a:prstClr val="black"/>
                </a:solidFill>
              </a:rPr>
              <a:t>Packaging materials for return</a:t>
            </a:r>
          </a:p>
          <a:p>
            <a:pPr marL="800100" lvl="2" indent="-227013">
              <a:lnSpc>
                <a:spcPct val="100000"/>
              </a:lnSpc>
              <a:spcBef>
                <a:spcPts val="0"/>
              </a:spcBef>
              <a:buClr>
                <a:sysClr val="windowText" lastClr="000000"/>
              </a:buClr>
              <a:defRPr/>
            </a:pPr>
            <a:r>
              <a:rPr lang="en-US" dirty="0">
                <a:solidFill>
                  <a:prstClr val="black"/>
                </a:solidFill>
              </a:rPr>
              <a:t>Invalidation coding </a:t>
            </a:r>
          </a:p>
          <a:p>
            <a:pPr marL="0" indent="0">
              <a:lnSpc>
                <a:spcPct val="100000"/>
              </a:lnSpc>
              <a:spcBef>
                <a:spcPts val="0"/>
              </a:spcBef>
              <a:buClr>
                <a:sysClr val="windowText" lastClr="000000"/>
              </a:buClr>
              <a:buNone/>
              <a:defRPr/>
            </a:pPr>
            <a:endParaRPr lang="en-US" sz="1800" b="1" dirty="0">
              <a:solidFill>
                <a:sysClr val="windowText" lastClr="000000"/>
              </a:solidFill>
            </a:endParaRPr>
          </a:p>
          <a:p>
            <a:pPr marL="0" indent="0">
              <a:lnSpc>
                <a:spcPct val="100000"/>
              </a:lnSpc>
              <a:spcBef>
                <a:spcPts val="0"/>
              </a:spcBef>
              <a:buClr>
                <a:sysClr val="windowText" lastClr="000000"/>
              </a:buClr>
              <a:buNone/>
              <a:defRPr/>
            </a:pPr>
            <a:r>
              <a:rPr lang="en-US" sz="2000" b="1" dirty="0">
                <a:solidFill>
                  <a:sysClr val="windowText" lastClr="000000"/>
                </a:solidFill>
              </a:rPr>
              <a:t>*DAC* Emails</a:t>
            </a:r>
          </a:p>
          <a:p>
            <a:pPr marL="342900" indent="-231775">
              <a:lnSpc>
                <a:spcPct val="100000"/>
              </a:lnSpc>
              <a:spcBef>
                <a:spcPts val="0"/>
              </a:spcBef>
              <a:buClr>
                <a:sysClr val="windowText" lastClr="000000"/>
              </a:buClr>
              <a:defRPr/>
            </a:pPr>
            <a:r>
              <a:rPr lang="en-US" sz="1800" dirty="0">
                <a:solidFill>
                  <a:sysClr val="windowText" lastClr="000000"/>
                </a:solidFill>
              </a:rPr>
              <a:t>Assessment Division updates and information emailed to DACs, as needed (typically weekly in the spring)</a:t>
            </a:r>
          </a:p>
          <a:p>
            <a:pPr marL="342900" indent="-231775">
              <a:lnSpc>
                <a:spcPct val="100000"/>
              </a:lnSpc>
              <a:spcBef>
                <a:spcPts val="0"/>
              </a:spcBef>
              <a:buClr>
                <a:sysClr val="windowText" lastClr="000000"/>
              </a:buClr>
              <a:defRPr/>
            </a:pPr>
            <a:r>
              <a:rPr lang="en-US" sz="1800" dirty="0">
                <a:solidFill>
                  <a:sysClr val="windowText" lastClr="000000"/>
                </a:solidFill>
              </a:rPr>
              <a:t>Some districts set up auto-forwarding rule based on *DAC* in subject line</a:t>
            </a:r>
          </a:p>
          <a:p>
            <a:endParaRPr lang="en-US" dirty="0"/>
          </a:p>
        </p:txBody>
      </p:sp>
      <p:sp>
        <p:nvSpPr>
          <p:cNvPr id="4" name="Slide Number Placeholder 3">
            <a:extLst>
              <a:ext uri="{FF2B5EF4-FFF2-40B4-BE49-F238E27FC236}">
                <a16:creationId xmlns:a16="http://schemas.microsoft.com/office/drawing/2014/main" id="{664E6E37-9BA9-4B9F-BABB-615929362D8C}"/>
              </a:ext>
            </a:extLst>
          </p:cNvPr>
          <p:cNvSpPr>
            <a:spLocks noGrp="1"/>
          </p:cNvSpPr>
          <p:nvPr>
            <p:ph type="sldNum" sz="quarter" idx="12"/>
          </p:nvPr>
        </p:nvSpPr>
        <p:spPr/>
        <p:txBody>
          <a:bodyPr/>
          <a:lstStyle/>
          <a:p>
            <a:fld id="{C479D5F6-EDCB-402A-AC08-4943A1820E8F}" type="slidenum">
              <a:rPr lang="en-US" smtClean="0"/>
              <a:pPr/>
              <a:t>208</a:t>
            </a:fld>
            <a:endParaRPr lang="en-US" dirty="0"/>
          </a:p>
        </p:txBody>
      </p:sp>
      <p:sp>
        <p:nvSpPr>
          <p:cNvPr id="6" name="TextBox 5">
            <a:extLst>
              <a:ext uri="{FF2B5EF4-FFF2-40B4-BE49-F238E27FC236}">
                <a16:creationId xmlns:a16="http://schemas.microsoft.com/office/drawing/2014/main" id="{13DDF131-B508-42B8-8B84-0A21CD011FB2}"/>
              </a:ext>
            </a:extLst>
          </p:cNvPr>
          <p:cNvSpPr txBox="1"/>
          <p:nvPr/>
        </p:nvSpPr>
        <p:spPr>
          <a:xfrm>
            <a:off x="6539135" y="1138624"/>
            <a:ext cx="1976215" cy="2862322"/>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algn="ctr" defTabSz="457200"/>
            <a:r>
              <a:rPr lang="en-US" dirty="0">
                <a:solidFill>
                  <a:prstClr val="black"/>
                </a:solidFill>
              </a:rPr>
              <a:t>Office hours are not recorded. Any “new” information discussed during office hours is included in *DAC* emails. </a:t>
            </a:r>
            <a:r>
              <a:rPr lang="en-US" b="1" dirty="0">
                <a:solidFill>
                  <a:prstClr val="black"/>
                </a:solidFill>
              </a:rPr>
              <a:t>If you have a question and cannot attend, email or call CDE.</a:t>
            </a:r>
          </a:p>
        </p:txBody>
      </p:sp>
    </p:spTree>
    <p:extLst>
      <p:ext uri="{BB962C8B-B14F-4D97-AF65-F5344CB8AC3E}">
        <p14:creationId xmlns:p14="http://schemas.microsoft.com/office/powerpoint/2010/main" val="10432321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01D6-B5F8-498B-B9C7-48E7C0218A9B}"/>
              </a:ext>
            </a:extLst>
          </p:cNvPr>
          <p:cNvSpPr>
            <a:spLocks noGrp="1"/>
          </p:cNvSpPr>
          <p:nvPr>
            <p:ph type="title"/>
          </p:nvPr>
        </p:nvSpPr>
        <p:spPr/>
        <p:txBody>
          <a:bodyPr/>
          <a:lstStyle/>
          <a:p>
            <a:r>
              <a:rPr lang="en-US" dirty="0"/>
              <a:t>CDE Assessment Division Contacts</a:t>
            </a:r>
          </a:p>
        </p:txBody>
      </p:sp>
      <p:graphicFrame>
        <p:nvGraphicFramePr>
          <p:cNvPr id="5" name="Content Placeholder 4">
            <a:extLst>
              <a:ext uri="{FF2B5EF4-FFF2-40B4-BE49-F238E27FC236}">
                <a16:creationId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3384032045"/>
              </p:ext>
            </p:extLst>
          </p:nvPr>
        </p:nvGraphicFramePr>
        <p:xfrm>
          <a:off x="9969" y="647369"/>
          <a:ext cx="9074988" cy="61569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92614">
                  <a:extLst>
                    <a:ext uri="{9D8B030D-6E8A-4147-A177-3AD203B41FA5}">
                      <a16:colId xmlns:a16="http://schemas.microsoft.com/office/drawing/2014/main" val="1986466050"/>
                    </a:ext>
                  </a:extLst>
                </a:gridCol>
                <a:gridCol w="1644880">
                  <a:extLst>
                    <a:ext uri="{9D8B030D-6E8A-4147-A177-3AD203B41FA5}">
                      <a16:colId xmlns:a16="http://schemas.microsoft.com/office/drawing/2014/main" val="2737924657"/>
                    </a:ext>
                  </a:extLst>
                </a:gridCol>
                <a:gridCol w="1124199">
                  <a:extLst>
                    <a:ext uri="{9D8B030D-6E8A-4147-A177-3AD203B41FA5}">
                      <a16:colId xmlns:a16="http://schemas.microsoft.com/office/drawing/2014/main" val="128106727"/>
                    </a:ext>
                  </a:extLst>
                </a:gridCol>
                <a:gridCol w="3413295">
                  <a:extLst>
                    <a:ext uri="{9D8B030D-6E8A-4147-A177-3AD203B41FA5}">
                      <a16:colId xmlns:a16="http://schemas.microsoft.com/office/drawing/2014/main" val="1069601956"/>
                    </a:ext>
                  </a:extLst>
                </a:gridCol>
              </a:tblGrid>
              <a:tr h="37084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Phone</a:t>
                      </a:r>
                    </a:p>
                  </a:txBody>
                  <a:tcPr anchor="ctr"/>
                </a:tc>
                <a:tc>
                  <a:txBody>
                    <a:bodyPr/>
                    <a:lstStyle/>
                    <a:p>
                      <a:pPr algn="ctr"/>
                      <a:r>
                        <a:rPr lang="en-US" sz="2000" dirty="0">
                          <a:latin typeface="+mn-lt"/>
                        </a:rPr>
                        <a:t>Email</a:t>
                      </a:r>
                    </a:p>
                  </a:txBody>
                  <a:tcPr anchor="ctr"/>
                </a:tc>
                <a:extLst>
                  <a:ext uri="{0D108BD9-81ED-4DB2-BD59-A6C34878D82A}">
                    <a16:rowId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CMAS &amp; PAnext</a:t>
                      </a:r>
                      <a:endParaRPr lang="en-US" dirty="0">
                        <a:solidFill>
                          <a:schemeClr val="tx1">
                            <a:lumMod val="50000"/>
                          </a:schemeClr>
                        </a:solidFill>
                        <a:latin typeface="+mn-lt"/>
                      </a:endParaRPr>
                    </a:p>
                  </a:txBody>
                  <a:tcPr marT="182880" marB="182880" anchor="ctr"/>
                </a:tc>
                <a:tc>
                  <a:txBody>
                    <a:bodyPr/>
                    <a:lstStyle/>
                    <a:p>
                      <a:r>
                        <a:rPr lang="en-US" sz="1800" dirty="0">
                          <a:solidFill>
                            <a:schemeClr val="tx1">
                              <a:lumMod val="50000"/>
                            </a:schemeClr>
                          </a:solidFill>
                          <a:latin typeface="+mn-lt"/>
                        </a:rPr>
                        <a:t>Sara Loerzel</a:t>
                      </a:r>
                      <a:endParaRPr lang="en-US" dirty="0">
                        <a:solidFill>
                          <a:schemeClr val="tx1">
                            <a:lumMod val="50000"/>
                          </a:schemeClr>
                        </a:solidFill>
                        <a:latin typeface="+mn-lt"/>
                      </a:endParaRPr>
                    </a:p>
                  </a:txBody>
                  <a:tcPr marT="182880" marB="182880" anchor="ctr"/>
                </a:tc>
                <a:tc>
                  <a:txBody>
                    <a:bodyPr/>
                    <a:lstStyle/>
                    <a:p>
                      <a:pPr algn="ctr"/>
                      <a:r>
                        <a:rPr lang="en-US" dirty="0">
                          <a:solidFill>
                            <a:schemeClr val="tx1">
                              <a:lumMod val="50000"/>
                            </a:schemeClr>
                          </a:solidFill>
                          <a:latin typeface="+mn-lt"/>
                        </a:rPr>
                        <a:t>720-316-3065</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2"/>
                        </a:rPr>
                        <a:t>loerzel_s@cde.state.co.us</a:t>
                      </a:r>
                      <a:r>
                        <a:rPr lang="en-US" sz="1800" dirty="0">
                          <a:latin typeface="+mn-lt"/>
                        </a:rPr>
                        <a:t> </a:t>
                      </a:r>
                    </a:p>
                  </a:txBody>
                  <a:tcPr marT="182880" marB="182880" anchor="ctr"/>
                </a:tc>
                <a:extLst>
                  <a:ext uri="{0D108BD9-81ED-4DB2-BD59-A6C34878D82A}">
                    <a16:rowId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CoAlt</a:t>
                      </a:r>
                      <a:r>
                        <a:rPr lang="en-US" sz="1800" baseline="0" dirty="0">
                          <a:solidFill>
                            <a:schemeClr val="tx1">
                              <a:lumMod val="50000"/>
                            </a:schemeClr>
                          </a:solidFill>
                          <a:latin typeface="+mn-lt"/>
                        </a:rPr>
                        <a:t> </a:t>
                      </a:r>
                      <a:r>
                        <a:rPr lang="en-US" sz="1800" dirty="0">
                          <a:solidFill>
                            <a:schemeClr val="tx1">
                              <a:lumMod val="50000"/>
                            </a:schemeClr>
                          </a:solidFill>
                          <a:latin typeface="+mn-lt"/>
                        </a:rPr>
                        <a:t>&amp; Accommodations for Students with Disabilities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Arti Sachdeva</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720-316-7184</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3"/>
                        </a:rPr>
                        <a:t>sachdeva_a@cde.state.co.us</a:t>
                      </a:r>
                      <a:r>
                        <a:rPr lang="en-US" sz="1800" dirty="0">
                          <a:latin typeface="+mn-lt"/>
                        </a:rPr>
                        <a:t> </a:t>
                      </a:r>
                    </a:p>
                  </a:txBody>
                  <a:tcPr marT="182880" marB="182880" anchor="ctr"/>
                </a:tc>
                <a:extLst>
                  <a:ext uri="{0D108BD9-81ED-4DB2-BD59-A6C34878D82A}">
                    <a16:rowId xmlns:a16="http://schemas.microsoft.com/office/drawing/2014/main" val="265680505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ACCESS &amp; Accommodations for Multilingual Learners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Heather Villalobos Pavia</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303-653-9749</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4"/>
                        </a:rPr>
                        <a:t>villalobospavia_h@cde.state.co.us</a:t>
                      </a:r>
                      <a:r>
                        <a:rPr lang="en-US" sz="1800" baseline="0" dirty="0">
                          <a:latin typeface="+mn-lt"/>
                        </a:rPr>
                        <a:t> </a:t>
                      </a:r>
                      <a:endParaRPr lang="en-US" sz="1800" dirty="0">
                        <a:latin typeface="+mn-lt"/>
                      </a:endParaRPr>
                    </a:p>
                  </a:txBody>
                  <a:tcPr marT="182880" marB="182880" anchor="ctr"/>
                </a:tc>
                <a:extLst>
                  <a:ext uri="{0D108BD9-81ED-4DB2-BD59-A6C34878D82A}">
                    <a16:rowId xmlns:a16="http://schemas.microsoft.com/office/drawing/2014/main" val="4028353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 PSAT &amp;</a:t>
                      </a:r>
                      <a:r>
                        <a:rPr lang="en-US" baseline="0" dirty="0">
                          <a:solidFill>
                            <a:schemeClr val="tx1">
                              <a:lumMod val="50000"/>
                            </a:schemeClr>
                          </a:solidFill>
                          <a:latin typeface="+mn-lt"/>
                        </a:rPr>
                        <a:t> SAT</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Melissa Carpenter</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720-413-8876</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5"/>
                        </a:rPr>
                        <a:t>carpenter_m@cde.state.co.us</a:t>
                      </a:r>
                      <a:r>
                        <a:rPr lang="en-US" dirty="0">
                          <a:latin typeface="+mn-lt"/>
                        </a:rPr>
                        <a:t> </a:t>
                      </a:r>
                      <a:endParaRPr lang="en-US" b="0" dirty="0">
                        <a:latin typeface="+mn-lt"/>
                      </a:endParaRPr>
                    </a:p>
                  </a:txBody>
                  <a:tcPr marT="182880" marB="182880" anchor="ctr"/>
                </a:tc>
                <a:extLst>
                  <a:ext uri="{0D108BD9-81ED-4DB2-BD59-A6C34878D82A}">
                    <a16:rowId xmlns:a16="http://schemas.microsoft.com/office/drawing/2014/main" val="189058466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mn-lt"/>
                        </a:rPr>
                        <a:t>Technology, NAEP &amp; International Assessments Coordinator</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Collin Bonner</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303-895-5750</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6"/>
                        </a:rPr>
                        <a:t>bonner_c@cde.state.co.us</a:t>
                      </a:r>
                      <a:r>
                        <a:rPr lang="en-US" baseline="0" dirty="0">
                          <a:latin typeface="+mn-lt"/>
                        </a:rPr>
                        <a:t> </a:t>
                      </a:r>
                      <a:endParaRPr lang="en-US" b="0" dirty="0">
                        <a:solidFill>
                          <a:srgbClr val="000000"/>
                        </a:solidFill>
                        <a:latin typeface="+mn-lt"/>
                      </a:endParaRPr>
                    </a:p>
                  </a:txBody>
                  <a:tcPr marT="182880" marB="182880" anchor="ctr"/>
                </a:tc>
                <a:extLst>
                  <a:ext uri="{0D108BD9-81ED-4DB2-BD59-A6C34878D82A}">
                    <a16:rowId xmlns:a16="http://schemas.microsoft.com/office/drawing/2014/main" val="250061946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Psychometrics &amp; Data</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Jasmine Carey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720-537-0973</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latin typeface="+mn-lt"/>
                          <a:hlinkClick r:id="rId7"/>
                        </a:rPr>
                        <a:t>carey_c@cde.state.co.us</a:t>
                      </a:r>
                      <a:r>
                        <a:rPr lang="en-US" b="0" dirty="0">
                          <a:solidFill>
                            <a:srgbClr val="000000"/>
                          </a:solidFill>
                          <a:latin typeface="+mn-lt"/>
                        </a:rPr>
                        <a:t> </a:t>
                      </a:r>
                    </a:p>
                  </a:txBody>
                  <a:tcPr marT="182880" marB="182880" anchor="ctr"/>
                </a:tc>
                <a:extLst>
                  <a:ext uri="{0D108BD9-81ED-4DB2-BD59-A6C34878D82A}">
                    <a16:rowId xmlns:a16="http://schemas.microsoft.com/office/drawing/2014/main" val="620381324"/>
                  </a:ext>
                </a:extLst>
              </a:tr>
            </a:tbl>
          </a:graphicData>
        </a:graphic>
      </p:graphicFrame>
      <p:sp>
        <p:nvSpPr>
          <p:cNvPr id="4" name="Slide Number Placeholder 3">
            <a:extLst>
              <a:ext uri="{FF2B5EF4-FFF2-40B4-BE49-F238E27FC236}">
                <a16:creationId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209</a:t>
            </a:fld>
            <a:endParaRPr lang="en-US" dirty="0"/>
          </a:p>
        </p:txBody>
      </p:sp>
    </p:spTree>
    <p:extLst>
      <p:ext uri="{BB962C8B-B14F-4D97-AF65-F5344CB8AC3E}">
        <p14:creationId xmlns:p14="http://schemas.microsoft.com/office/powerpoint/2010/main" val="246996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2024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1414393276"/>
              </p:ext>
            </p:extLst>
          </p:nvPr>
        </p:nvGraphicFramePr>
        <p:xfrm>
          <a:off x="223071" y="849313"/>
          <a:ext cx="8692328" cy="38741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82333">
                  <a:extLst>
                    <a:ext uri="{9D8B030D-6E8A-4147-A177-3AD203B41FA5}">
                      <a16:colId xmlns:a16="http://schemas.microsoft.com/office/drawing/2014/main" val="3609024828"/>
                    </a:ext>
                  </a:extLst>
                </a:gridCol>
                <a:gridCol w="1977582">
                  <a:extLst>
                    <a:ext uri="{9D8B030D-6E8A-4147-A177-3AD203B41FA5}">
                      <a16:colId xmlns:a16="http://schemas.microsoft.com/office/drawing/2014/main" val="2889620218"/>
                    </a:ext>
                  </a:extLst>
                </a:gridCol>
                <a:gridCol w="1859330">
                  <a:extLst>
                    <a:ext uri="{9D8B030D-6E8A-4147-A177-3AD203B41FA5}">
                      <a16:colId xmlns:a16="http://schemas.microsoft.com/office/drawing/2014/main" val="2819563913"/>
                    </a:ext>
                  </a:extLst>
                </a:gridCol>
                <a:gridCol w="203916">
                  <a:extLst>
                    <a:ext uri="{9D8B030D-6E8A-4147-A177-3AD203B41FA5}">
                      <a16:colId xmlns:a16="http://schemas.microsoft.com/office/drawing/2014/main" val="2243266272"/>
                    </a:ext>
                  </a:extLst>
                </a:gridCol>
                <a:gridCol w="1969167">
                  <a:extLst>
                    <a:ext uri="{9D8B030D-6E8A-4147-A177-3AD203B41FA5}">
                      <a16:colId xmlns:a16="http://schemas.microsoft.com/office/drawing/2014/main" val="3295150130"/>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Grade 11</a:t>
                      </a:r>
                      <a:r>
                        <a:rPr lang="en-US" baseline="0" dirty="0">
                          <a:latin typeface="+mn-lt"/>
                        </a:rPr>
                        <a:t> Science</a:t>
                      </a:r>
                      <a:endParaRPr lang="en-US" dirty="0">
                        <a:latin typeface="+mn-lt"/>
                      </a:endParaRPr>
                    </a:p>
                  </a:txBody>
                  <a:tcPr anchor="ctr"/>
                </a:tc>
                <a:tc gridSpan="2">
                  <a:txBody>
                    <a:bodyPr/>
                    <a:lstStyle/>
                    <a:p>
                      <a:pPr algn="ctr"/>
                      <a:r>
                        <a:rPr lang="en-US" dirty="0">
                          <a:latin typeface="+mn-lt"/>
                        </a:rPr>
                        <a:t>Grades 5 and 8</a:t>
                      </a:r>
                      <a:r>
                        <a:rPr lang="en-US" baseline="0" dirty="0">
                          <a:latin typeface="+mn-lt"/>
                        </a:rPr>
                        <a:t> Science and Math/ELA (PBT)</a:t>
                      </a:r>
                      <a:endParaRPr lang="en-US" dirty="0">
                        <a:latin typeface="+mn-lt"/>
                      </a:endParaRPr>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Submit updates through UI or SR/PNP for initial orders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January 8-26</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Online test session set-up begins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latin typeface="+mn-lt"/>
                        </a:rPr>
                        <a:t>January 8</a:t>
                      </a:r>
                    </a:p>
                  </a:txBody>
                  <a:tcPr anchor="ctr"/>
                </a:tc>
                <a:tc hMerge="1">
                  <a:txBody>
                    <a:bodyPr/>
                    <a:lstStyle/>
                    <a:p>
                      <a:endParaRPr lang="en-US"/>
                    </a:p>
                  </a:txBody>
                  <a:tcPr/>
                </a:tc>
                <a:tc hMerge="1">
                  <a:txBody>
                    <a:bodyPr/>
                    <a:lstStyle/>
                    <a:p>
                      <a:endParaRPr lang="en-US" dirty="0"/>
                    </a:p>
                  </a:txBody>
                  <a:tcPr anchor="ctr"/>
                </a:tc>
                <a:tc hMerge="1">
                  <a:txBody>
                    <a:bodyPr/>
                    <a:lstStyle/>
                    <a:p>
                      <a:pPr algn="ctr"/>
                      <a:endParaRPr lang="en-US" dirty="0">
                        <a:latin typeface="+mn-lt"/>
                      </a:endParaRP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Materials scheduled to arrive in districts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b="1" dirty="0">
                          <a:latin typeface="+mn-lt"/>
                        </a:rPr>
                        <a:t>Week of March 19</a:t>
                      </a:r>
                    </a:p>
                    <a:p>
                      <a:pPr algn="ctr"/>
                      <a:r>
                        <a:rPr lang="en-US" dirty="0">
                          <a:latin typeface="+mn-lt"/>
                        </a:rPr>
                        <a:t>Assessment Coordinator Kits, TAMs, student</a:t>
                      </a:r>
                      <a:r>
                        <a:rPr lang="en-US" baseline="0" dirty="0">
                          <a:latin typeface="+mn-lt"/>
                        </a:rPr>
                        <a:t> materials, student ID labels</a:t>
                      </a:r>
                      <a:endParaRPr lang="en-US" dirty="0">
                        <a:latin typeface="+mn-lt"/>
                      </a:endParaRPr>
                    </a:p>
                  </a:txBody>
                  <a:tcPr/>
                </a:tc>
                <a:tc hMerge="1">
                  <a:txBody>
                    <a:bodyPr/>
                    <a:lstStyle/>
                    <a:p>
                      <a:pPr algn="ctr"/>
                      <a:endParaRPr lang="en-US" b="0" dirty="0">
                        <a:latin typeface="+mn-lt"/>
                      </a:endParaRPr>
                    </a:p>
                  </a:txBody>
                  <a:tcPr/>
                </a:tc>
                <a:tc hMerge="1">
                  <a:txBody>
                    <a:bodyPr/>
                    <a:lstStyle/>
                    <a:p>
                      <a:pPr algn="ctr"/>
                      <a:r>
                        <a:rPr lang="en-US" b="1" dirty="0">
                          <a:latin typeface="+mn-lt"/>
                        </a:rPr>
                        <a:t>March 24</a:t>
                      </a:r>
                    </a:p>
                    <a:p>
                      <a:pPr algn="ctr"/>
                      <a:r>
                        <a:rPr lang="en-US" b="0" dirty="0">
                          <a:latin typeface="+mn-lt"/>
                        </a:rPr>
                        <a:t>Student materials, student ID labels</a:t>
                      </a:r>
                    </a:p>
                  </a:txBody>
                  <a:tcPr/>
                </a:tc>
                <a:tc hMerge="1">
                  <a:txBody>
                    <a:bodyPr/>
                    <a:lstStyle/>
                    <a:p>
                      <a:pPr algn="ctr"/>
                      <a:endParaRPr lang="en-US" b="0" dirty="0">
                        <a:latin typeface="+mn-lt"/>
                      </a:endParaRPr>
                    </a:p>
                  </a:txBody>
                  <a:tcP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Proctor caching test content begins</a:t>
                      </a:r>
                      <a:endParaRPr lang="en-US" sz="1800" b="0" i="0" u="none" strike="noStrike" dirty="0">
                        <a:solidFill>
                          <a:srgbClr val="040404"/>
                        </a:solidFill>
                        <a:effectLst/>
                        <a:latin typeface="+mn-lt"/>
                      </a:endParaRPr>
                    </a:p>
                  </a:txBody>
                  <a:tcPr marL="85725" marR="9525" marT="9525" marB="0" anchor="ctr"/>
                </a:tc>
                <a:tc gridSpan="4">
                  <a:txBody>
                    <a:bodyPr/>
                    <a:lstStyle/>
                    <a:p>
                      <a:pPr algn="ctr"/>
                      <a:r>
                        <a:rPr lang="en-US" dirty="0">
                          <a:solidFill>
                            <a:schemeClr val="tx1"/>
                          </a:solidFill>
                          <a:latin typeface="+mn-lt"/>
                        </a:rPr>
                        <a:t>March 18</a:t>
                      </a:r>
                    </a:p>
                  </a:txBody>
                  <a:tcPr anchor="ctr"/>
                </a:tc>
                <a:tc hMerge="1">
                  <a:txBody>
                    <a:bodyPr/>
                    <a:lstStyle/>
                    <a:p>
                      <a:pPr algn="ctr"/>
                      <a:endParaRPr lang="en-US" dirty="0">
                        <a:solidFill>
                          <a:schemeClr val="tx1"/>
                        </a:solidFill>
                        <a:latin typeface="+mn-lt"/>
                      </a:endParaRPr>
                    </a:p>
                  </a:txBody>
                  <a:tcPr anchor="ctr"/>
                </a:tc>
                <a:tc hMerge="1">
                  <a:txBody>
                    <a:bodyPr/>
                    <a:lstStyle/>
                    <a:p>
                      <a:pPr algn="ctr"/>
                      <a:r>
                        <a:rPr lang="en-US" dirty="0">
                          <a:solidFill>
                            <a:schemeClr val="tx1"/>
                          </a:solidFill>
                          <a:latin typeface="+mn-lt"/>
                        </a:rPr>
                        <a:t>March 23</a:t>
                      </a:r>
                    </a:p>
                  </a:txBody>
                  <a:tcPr anchor="ctr"/>
                </a:tc>
                <a:tc hMerge="1">
                  <a:txBody>
                    <a:bodyPr/>
                    <a:lstStyle/>
                    <a:p>
                      <a:pPr algn="ctr"/>
                      <a:endParaRPr lang="en-US" dirty="0">
                        <a:solidFill>
                          <a:schemeClr val="tx1"/>
                        </a:solidFill>
                        <a:latin typeface="+mn-lt"/>
                      </a:endParaRPr>
                    </a:p>
                  </a:txBody>
                  <a:tcPr anchor="ctr"/>
                </a:tc>
                <a:extLst>
                  <a:ext uri="{0D108BD9-81ED-4DB2-BD59-A6C34878D82A}">
                    <a16:rowId xmlns:a16="http://schemas.microsoft.com/office/drawing/2014/main" val="180238557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Prepare Test Sessions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29</a:t>
                      </a:r>
                    </a:p>
                  </a:txBody>
                  <a:tcPr anchor="ctr"/>
                </a:tc>
                <a:tc gridSpan="2">
                  <a:txBody>
                    <a:bodyPr/>
                    <a:lstStyle/>
                    <a:p>
                      <a:pPr algn="ctr"/>
                      <a:r>
                        <a:rPr lang="en-US" dirty="0">
                          <a:solidFill>
                            <a:schemeClr val="tx1"/>
                          </a:solidFill>
                          <a:latin typeface="+mn-lt"/>
                        </a:rPr>
                        <a:t>March 29</a:t>
                      </a:r>
                    </a:p>
                  </a:txBody>
                  <a:tcPr anchor="ctr"/>
                </a:tc>
                <a:tc hMerge="1">
                  <a:txBody>
                    <a:bodyPr/>
                    <a:lstStyle/>
                    <a:p>
                      <a:pPr algn="ctr"/>
                      <a:r>
                        <a:rPr lang="en-US" dirty="0">
                          <a:solidFill>
                            <a:schemeClr val="tx1"/>
                          </a:solidFill>
                          <a:latin typeface="+mn-lt"/>
                        </a:rPr>
                        <a:t>April</a:t>
                      </a:r>
                      <a:r>
                        <a:rPr lang="en-US" baseline="0" dirty="0">
                          <a:solidFill>
                            <a:schemeClr val="tx1"/>
                          </a:solidFill>
                          <a:latin typeface="+mn-lt"/>
                        </a:rPr>
                        <a:t> 3</a:t>
                      </a:r>
                      <a:endParaRPr lang="en-US" dirty="0">
                        <a:solidFill>
                          <a:schemeClr val="tx1"/>
                        </a:solidFill>
                        <a:latin typeface="+mn-lt"/>
                      </a:endParaRPr>
                    </a:p>
                  </a:txBody>
                  <a:tcPr anchor="ctr"/>
                </a:tc>
                <a:tc>
                  <a:txBody>
                    <a:bodyPr/>
                    <a:lstStyle/>
                    <a:p>
                      <a:pPr algn="ctr"/>
                      <a:r>
                        <a:rPr lang="en-US" dirty="0">
                          <a:solidFill>
                            <a:schemeClr val="tx1"/>
                          </a:solidFill>
                          <a:latin typeface="+mn-lt"/>
                        </a:rPr>
                        <a:t>April</a:t>
                      </a:r>
                      <a:r>
                        <a:rPr lang="en-US" baseline="0" dirty="0">
                          <a:solidFill>
                            <a:schemeClr val="tx1"/>
                          </a:solidFill>
                          <a:latin typeface="+mn-lt"/>
                        </a:rPr>
                        <a:t> 5</a:t>
                      </a:r>
                      <a:endParaRPr lang="en-US" dirty="0">
                        <a:solidFill>
                          <a:schemeClr val="tx1"/>
                        </a:solidFill>
                        <a:latin typeface="+mn-lt"/>
                      </a:endParaRPr>
                    </a:p>
                  </a:txBody>
                  <a:tcPr anchor="ctr"/>
                </a:tc>
                <a:extLst>
                  <a:ext uri="{0D108BD9-81ED-4DB2-BD59-A6C34878D82A}">
                    <a16:rowId xmlns:a16="http://schemas.microsoft.com/office/drawing/2014/main" val="397308676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21</a:t>
            </a:fld>
            <a:r>
              <a:rPr lang="en-US" dirty="0"/>
              <a:t> </a:t>
            </a:r>
          </a:p>
        </p:txBody>
      </p:sp>
    </p:spTree>
    <p:extLst>
      <p:ext uri="{BB962C8B-B14F-4D97-AF65-F5344CB8AC3E}">
        <p14:creationId xmlns:p14="http://schemas.microsoft.com/office/powerpoint/2010/main" val="20544292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Thank you!</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210</a:t>
            </a:fld>
            <a:endParaRPr lang="en-US" dirty="0"/>
          </a:p>
        </p:txBody>
      </p:sp>
    </p:spTree>
    <p:extLst>
      <p:ext uri="{BB962C8B-B14F-4D97-AF65-F5344CB8AC3E}">
        <p14:creationId xmlns:p14="http://schemas.microsoft.com/office/powerpoint/2010/main" val="94075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2024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2143439031"/>
              </p:ext>
            </p:extLst>
          </p:nvPr>
        </p:nvGraphicFramePr>
        <p:xfrm>
          <a:off x="223071" y="849313"/>
          <a:ext cx="8472354" cy="26035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4452">
                  <a:extLst>
                    <a:ext uri="{9D8B030D-6E8A-4147-A177-3AD203B41FA5}">
                      <a16:colId xmlns:a16="http://schemas.microsoft.com/office/drawing/2014/main" val="3609024828"/>
                    </a:ext>
                  </a:extLst>
                </a:gridCol>
                <a:gridCol w="5857902">
                  <a:extLst>
                    <a:ext uri="{9D8B030D-6E8A-4147-A177-3AD203B41FA5}">
                      <a16:colId xmlns:a16="http://schemas.microsoft.com/office/drawing/2014/main" val="2889620218"/>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During/After Testing</a:t>
                      </a:r>
                    </a:p>
                  </a:txBody>
                  <a:tcPr anchor="ctr"/>
                </a:tc>
                <a:extLst>
                  <a:ext uri="{0D108BD9-81ED-4DB2-BD59-A6C34878D82A}">
                    <a16:rowId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Secure Materials</a:t>
                      </a:r>
                    </a:p>
                  </a:txBody>
                  <a:tcPr marL="85725" marR="9525" marT="9525" marB="0" anchor="ctr"/>
                </a:tc>
                <a:tc>
                  <a:txBody>
                    <a:bodyPr/>
                    <a:lstStyle/>
                    <a:p>
                      <a:pPr algn="ctr"/>
                      <a:r>
                        <a:rPr lang="en-US" dirty="0">
                          <a:latin typeface="+mn-lt"/>
                        </a:rPr>
                        <a:t>March 20-April 30</a:t>
                      </a:r>
                    </a:p>
                  </a:txBody>
                  <a:tcPr anchor="ctr"/>
                </a:tc>
                <a:extLst>
                  <a:ext uri="{0D108BD9-81ED-4DB2-BD59-A6C34878D82A}">
                    <a16:rowId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Non-secure Materials</a:t>
                      </a:r>
                    </a:p>
                  </a:txBody>
                  <a:tcPr marL="85725" marR="9525" marT="9525" marB="0" anchor="ctr"/>
                </a:tc>
                <a:tc>
                  <a:txBody>
                    <a:bodyPr/>
                    <a:lstStyle/>
                    <a:p>
                      <a:pPr algn="ctr"/>
                      <a:r>
                        <a:rPr lang="en-US" dirty="0">
                          <a:latin typeface="+mn-lt"/>
                        </a:rPr>
                        <a:t>March 20-May 8</a:t>
                      </a:r>
                    </a:p>
                  </a:txBody>
                  <a:tcPr anchor="ctr"/>
                </a:tc>
                <a:extLst>
                  <a:ext uri="{0D108BD9-81ED-4DB2-BD59-A6C34878D82A}">
                    <a16:rowId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a:solidFill>
                            <a:srgbClr val="040404"/>
                          </a:solidFill>
                          <a:effectLst/>
                          <a:latin typeface="+mn-lt"/>
                        </a:rPr>
                        <a:t>Deadline for UPS scorable </a:t>
                      </a:r>
                      <a:r>
                        <a:rPr lang="en-US" sz="1800" b="1" i="0" u="sng" strike="noStrike" dirty="0">
                          <a:solidFill>
                            <a:srgbClr val="040404"/>
                          </a:solidFill>
                          <a:effectLst/>
                          <a:latin typeface="+mn-lt"/>
                        </a:rPr>
                        <a:t>pickups</a:t>
                      </a:r>
                      <a:r>
                        <a:rPr lang="en-US" sz="1800" b="1" i="0" u="none" strike="noStrike" dirty="0">
                          <a:solidFill>
                            <a:srgbClr val="040404"/>
                          </a:solidFill>
                          <a:effectLst/>
                          <a:latin typeface="+mn-lt"/>
                        </a:rPr>
                        <a:t>**</a:t>
                      </a:r>
                    </a:p>
                  </a:txBody>
                  <a:tcPr marL="85725" marR="9525" marT="9525" marB="0" anchor="ctr"/>
                </a:tc>
                <a:tc>
                  <a:txBody>
                    <a:bodyPr/>
                    <a:lstStyle/>
                    <a:p>
                      <a:pPr algn="ctr"/>
                      <a:r>
                        <a:rPr lang="en-US" sz="1800" b="1" baseline="0" dirty="0">
                          <a:latin typeface="+mn-lt"/>
                        </a:rPr>
                        <a:t>May 1*</a:t>
                      </a:r>
                    </a:p>
                  </a:txBody>
                  <a:tcPr anchor="ctr"/>
                </a:tc>
                <a:extLst>
                  <a:ext uri="{0D108BD9-81ED-4DB2-BD59-A6C34878D82A}">
                    <a16:rowId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Deadline for UPS nonscorable </a:t>
                      </a:r>
                      <a:r>
                        <a:rPr lang="en-US" sz="1800" b="0" i="0" u="sng" strike="noStrike" dirty="0">
                          <a:solidFill>
                            <a:srgbClr val="040404"/>
                          </a:solidFill>
                          <a:effectLst/>
                          <a:latin typeface="+mn-lt"/>
                        </a:rPr>
                        <a:t>pickups</a:t>
                      </a:r>
                    </a:p>
                  </a:txBody>
                  <a:tcPr marL="85725" marR="9525" marT="9525" marB="0" anchor="ctr"/>
                </a:tc>
                <a:tc>
                  <a:txBody>
                    <a:bodyPr/>
                    <a:lstStyle/>
                    <a:p>
                      <a:pPr algn="ctr"/>
                      <a:r>
                        <a:rPr lang="en-US" sz="1800" b="0" dirty="0">
                          <a:latin typeface="+mn-lt"/>
                        </a:rPr>
                        <a:t>May 3*</a:t>
                      </a:r>
                    </a:p>
                  </a:txBody>
                  <a:tcPr anchor="ctr"/>
                </a:tc>
                <a:extLst>
                  <a:ext uri="{0D108BD9-81ED-4DB2-BD59-A6C34878D82A}">
                    <a16:rowId xmlns:a16="http://schemas.microsoft.com/office/drawing/2014/main" val="180238557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22</a:t>
            </a:fld>
            <a:r>
              <a:rPr lang="en-US" dirty="0"/>
              <a:t> </a:t>
            </a:r>
          </a:p>
        </p:txBody>
      </p:sp>
      <p:sp>
        <p:nvSpPr>
          <p:cNvPr id="7" name="TextBox 6">
            <a:extLst>
              <a:ext uri="{FF2B5EF4-FFF2-40B4-BE49-F238E27FC236}">
                <a16:creationId xmlns:a16="http://schemas.microsoft.com/office/drawing/2014/main" id="{C339D3BA-C61B-4148-AD4F-65FF360DD0EE}"/>
              </a:ext>
            </a:extLst>
          </p:cNvPr>
          <p:cNvSpPr txBox="1"/>
          <p:nvPr/>
        </p:nvSpPr>
        <p:spPr>
          <a:xfrm>
            <a:off x="152401" y="3558741"/>
            <a:ext cx="8762999" cy="2031325"/>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a:t>
            </a:r>
            <a:r>
              <a:rPr lang="en-US" b="0" i="0" dirty="0">
                <a:solidFill>
                  <a:srgbClr val="000000"/>
                </a:solidFill>
                <a:effectLst/>
              </a:rPr>
              <a:t>Districts testing beyond April 26 (i.e., using the extended online math and ELA window through May 3) will be provided alternate return dates if any students in the district require accommodated paper materials. Alternate return dates will not be provided to districts using only the front-end extension or to those that do not have any accommodated paper ELA/CSLA or math materials at schools testing online</a:t>
            </a: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May 1,</a:t>
            </a:r>
            <a:r>
              <a:rPr lang="en-US" dirty="0">
                <a:solidFill>
                  <a:prstClr val="black"/>
                </a:solidFill>
              </a:rPr>
              <a:t>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scored.</a:t>
            </a:r>
            <a:endParaRPr lang="en-US" dirty="0">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id="{F651FAC3-3D53-4B5C-B082-90DF62661583}"/>
              </a:ext>
            </a:extLst>
          </p:cNvPr>
          <p:cNvSpPr txBox="1"/>
          <p:nvPr/>
        </p:nvSpPr>
        <p:spPr>
          <a:xfrm>
            <a:off x="1251771" y="5867939"/>
            <a:ext cx="638925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24-48 hours in advance of the pickup, call 1-800-823-7459 to schedule a pickup request for Pearson using their “Return Service”</a:t>
            </a:r>
          </a:p>
        </p:txBody>
      </p:sp>
    </p:spTree>
    <p:extLst>
      <p:ext uri="{BB962C8B-B14F-4D97-AF65-F5344CB8AC3E}">
        <p14:creationId xmlns:p14="http://schemas.microsoft.com/office/powerpoint/2010/main" val="3756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2024 Critical Dates – </a:t>
            </a:r>
            <a:r>
              <a:rPr lang="en-US" i="1" dirty="0"/>
              <a:t>Tentative</a:t>
            </a:r>
            <a:endParaRPr lang="en-US" dirty="0"/>
          </a:p>
        </p:txBody>
      </p:sp>
      <p:graphicFrame>
        <p:nvGraphicFramePr>
          <p:cNvPr id="5" name="Content Placeholder 4">
            <a:extLst>
              <a:ext uri="{FF2B5EF4-FFF2-40B4-BE49-F238E27FC236}">
                <a16:creationId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3923622894"/>
              </p:ext>
            </p:extLst>
          </p:nvPr>
        </p:nvGraphicFramePr>
        <p:xfrm>
          <a:off x="491098" y="921421"/>
          <a:ext cx="8161804" cy="313309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14452">
                  <a:extLst>
                    <a:ext uri="{9D8B030D-6E8A-4147-A177-3AD203B41FA5}">
                      <a16:colId xmlns:a16="http://schemas.microsoft.com/office/drawing/2014/main" val="3609024828"/>
                    </a:ext>
                  </a:extLst>
                </a:gridCol>
                <a:gridCol w="3347617">
                  <a:extLst>
                    <a:ext uri="{9D8B030D-6E8A-4147-A177-3AD203B41FA5}">
                      <a16:colId xmlns:a16="http://schemas.microsoft.com/office/drawing/2014/main" val="2889620218"/>
                    </a:ext>
                  </a:extLst>
                </a:gridCol>
                <a:gridCol w="2199735">
                  <a:extLst>
                    <a:ext uri="{9D8B030D-6E8A-4147-A177-3AD203B41FA5}">
                      <a16:colId xmlns:a16="http://schemas.microsoft.com/office/drawing/2014/main" val="281956391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Description</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Post</a:t>
                      </a:r>
                      <a:r>
                        <a:rPr lang="en-US" sz="1800" b="1" i="0" u="none" strike="noStrike" baseline="0" dirty="0">
                          <a:solidFill>
                            <a:srgbClr val="FFFFFF"/>
                          </a:solidFill>
                          <a:effectLst/>
                          <a:latin typeface="+mn-lt"/>
                        </a:rPr>
                        <a:t> Testing </a:t>
                      </a:r>
                      <a:r>
                        <a:rPr lang="en-US" sz="1800" b="1" i="0" u="none" strike="noStrike" dirty="0">
                          <a:solidFill>
                            <a:srgbClr val="FFFFFF"/>
                          </a:solidFill>
                          <a:effectLst/>
                          <a:latin typeface="+mn-lt"/>
                        </a:rPr>
                        <a:t>Clean-up Tasks</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Window Dates</a:t>
                      </a:r>
                    </a:p>
                  </a:txBody>
                  <a:tcPr marL="9525" marR="9525" marT="9525" marB="0" anchor="ctr"/>
                </a:tc>
                <a:extLst>
                  <a:ext uri="{0D108BD9-81ED-4DB2-BD59-A6C34878D82A}">
                    <a16:rowId xmlns:a16="http://schemas.microsoft.com/office/drawing/2014/main" val="3796176093"/>
                  </a:ext>
                </a:extLst>
              </a:tr>
              <a:tr h="4406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baseline="0" dirty="0">
                          <a:solidFill>
                            <a:srgbClr val="040404"/>
                          </a:solidFill>
                          <a:effectLst/>
                          <a:latin typeface="+mn-lt"/>
                        </a:rPr>
                        <a:t>PAnext Clean-up (School and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Confirm Student Registrations and Demographics</a:t>
                      </a:r>
                    </a:p>
                    <a:p>
                      <a:pPr algn="ctr" rtl="0" fontAlgn="ctr"/>
                      <a:r>
                        <a:rPr lang="en-US" sz="1800" b="0" i="0" u="none" strike="noStrike" dirty="0">
                          <a:solidFill>
                            <a:srgbClr val="040404"/>
                          </a:solidFill>
                          <a:effectLst/>
                          <a:latin typeface="+mn-lt"/>
                        </a:rPr>
                        <a:t>Update Used</a:t>
                      </a:r>
                      <a:r>
                        <a:rPr lang="en-US" sz="1800" b="0" i="0" u="none" strike="noStrike" baseline="0" dirty="0">
                          <a:solidFill>
                            <a:srgbClr val="040404"/>
                          </a:solidFill>
                          <a:effectLst/>
                          <a:latin typeface="+mn-lt"/>
                        </a:rPr>
                        <a:t> Accommodations</a:t>
                      </a:r>
                      <a:endParaRPr lang="en-US" sz="1800" b="0" i="0" u="none" strike="noStrike" dirty="0">
                        <a:solidFill>
                          <a:srgbClr val="040404"/>
                        </a:solidFill>
                        <a:effectLst/>
                        <a:latin typeface="+mn-lt"/>
                      </a:endParaRPr>
                    </a:p>
                    <a:p>
                      <a:pPr algn="ctr" rtl="0" fontAlgn="ctr"/>
                      <a:r>
                        <a:rPr lang="en-US" sz="1800" b="0" i="0" u="none" strike="noStrike" dirty="0">
                          <a:solidFill>
                            <a:srgbClr val="040404"/>
                          </a:solidFill>
                          <a:effectLst/>
                          <a:latin typeface="+mn-lt"/>
                        </a:rPr>
                        <a:t>Mark</a:t>
                      </a:r>
                      <a:r>
                        <a:rPr lang="en-US" sz="1800" b="0" i="0" u="none" strike="noStrike" baseline="0" dirty="0">
                          <a:solidFill>
                            <a:srgbClr val="040404"/>
                          </a:solidFill>
                          <a:effectLst/>
                          <a:latin typeface="+mn-lt"/>
                        </a:rPr>
                        <a:t> Complete Units</a:t>
                      </a:r>
                    </a:p>
                    <a:p>
                      <a:pPr algn="ctr" rtl="0" fontAlgn="ctr"/>
                      <a:r>
                        <a:rPr lang="en-US" sz="1800" b="0" i="0" u="none" strike="noStrike" baseline="0" dirty="0">
                          <a:solidFill>
                            <a:srgbClr val="040404"/>
                          </a:solidFill>
                          <a:effectLst/>
                          <a:latin typeface="+mn-lt"/>
                        </a:rPr>
                        <a:t>Stop Sessions</a:t>
                      </a:r>
                    </a:p>
                    <a:p>
                      <a:pPr algn="ctr" rtl="0" fontAlgn="ctr"/>
                      <a:r>
                        <a:rPr lang="en-US" sz="1800" b="0" i="0" u="none" strike="noStrike" baseline="0" dirty="0">
                          <a:solidFill>
                            <a:srgbClr val="040404"/>
                          </a:solidFill>
                          <a:effectLst/>
                          <a:latin typeface="+mn-lt"/>
                        </a:rPr>
                        <a:t>Indicate Not Test and Void Test Score Reasons/Codes</a:t>
                      </a:r>
                    </a:p>
                    <a:p>
                      <a:pPr algn="ctr" rtl="0" fontAlgn="ctr"/>
                      <a:r>
                        <a:rPr lang="en-US" sz="1800" b="0" i="0" u="none" strike="noStrike" baseline="0" dirty="0">
                          <a:solidFill>
                            <a:srgbClr val="040404"/>
                          </a:solidFill>
                          <a:effectLst/>
                          <a:latin typeface="+mn-lt"/>
                        </a:rPr>
                        <a:t>Resolve Rejected Student Tests</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Through May 8</a:t>
                      </a:r>
                    </a:p>
                  </a:txBody>
                  <a:tcPr marL="9525" marR="9525" marT="9525" marB="0" anchor="ctr"/>
                </a:tc>
                <a:extLst>
                  <a:ext uri="{0D108BD9-81ED-4DB2-BD59-A6C34878D82A}">
                    <a16:rowId xmlns:a16="http://schemas.microsoft.com/office/drawing/2014/main" val="4020845078"/>
                  </a:ext>
                </a:extLst>
              </a:tr>
              <a:tr h="2110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Student</a:t>
                      </a:r>
                      <a:r>
                        <a:rPr lang="en-US" sz="1800" b="0" i="0" u="none" strike="noStrike" baseline="0" dirty="0">
                          <a:solidFill>
                            <a:srgbClr val="040404"/>
                          </a:solidFill>
                          <a:effectLst/>
                          <a:latin typeface="+mn-lt"/>
                        </a:rPr>
                        <a:t> Biographical Data (SBD) Review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CDE’s Data Pipeline</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a:t>
                      </a:r>
                      <a:r>
                        <a:rPr lang="en-US" sz="1800" b="0" i="0" u="none" strike="noStrike" baseline="0" dirty="0">
                          <a:solidFill>
                            <a:srgbClr val="040404"/>
                          </a:solidFill>
                          <a:effectLst/>
                          <a:latin typeface="+mn-lt"/>
                        </a:rPr>
                        <a:t> 16-29</a:t>
                      </a:r>
                    </a:p>
                    <a:p>
                      <a:pPr algn="ctr" rtl="0" fontAlgn="ctr"/>
                      <a:r>
                        <a:rPr lang="en-US" sz="1800" b="0" i="0" u="none" strike="noStrike" baseline="0" dirty="0">
                          <a:solidFill>
                            <a:srgbClr val="040404"/>
                          </a:solidFill>
                          <a:effectLst/>
                          <a:latin typeface="+mn-lt"/>
                        </a:rPr>
                        <a:t>(Tentative)</a:t>
                      </a:r>
                      <a:endParaRPr lang="en-US" sz="1800" b="0" i="0" u="none" strike="noStrike" dirty="0">
                        <a:solidFill>
                          <a:srgbClr val="040404"/>
                        </a:solidFill>
                        <a:effectLst/>
                        <a:latin typeface="+mn-lt"/>
                      </a:endParaRPr>
                    </a:p>
                  </a:txBody>
                  <a:tcPr marL="9525" marR="9525" marT="9525" marB="0" anchor="ctr"/>
                </a:tc>
                <a:extLst>
                  <a:ext uri="{0D108BD9-81ED-4DB2-BD59-A6C34878D82A}">
                    <a16:rowId xmlns:a16="http://schemas.microsoft.com/office/drawing/2014/main" val="117559232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23</a:t>
            </a:fld>
            <a:r>
              <a:rPr lang="en-US" dirty="0"/>
              <a:t> </a:t>
            </a:r>
          </a:p>
        </p:txBody>
      </p:sp>
      <p:sp>
        <p:nvSpPr>
          <p:cNvPr id="3" name="TextBox 2">
            <a:extLst>
              <a:ext uri="{FF2B5EF4-FFF2-40B4-BE49-F238E27FC236}">
                <a16:creationId xmlns:a16="http://schemas.microsoft.com/office/drawing/2014/main" id="{5EB85FFE-3117-98D1-8EEA-0EDD516DFA61}"/>
              </a:ext>
            </a:extLst>
          </p:cNvPr>
          <p:cNvSpPr txBox="1"/>
          <p:nvPr/>
        </p:nvSpPr>
        <p:spPr>
          <a:xfrm>
            <a:off x="223071" y="4921022"/>
            <a:ext cx="8692329" cy="92333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b="1" dirty="0"/>
              <a:t>Procedures Manual Appendix K: Data</a:t>
            </a:r>
          </a:p>
          <a:p>
            <a:pPr algn="ctr"/>
            <a:r>
              <a:rPr lang="en-US" dirty="0"/>
              <a:t>Data Section 2: Preparing Student Data Prior to and Following Assessment Administration </a:t>
            </a:r>
            <a:r>
              <a:rPr lang="en-US" dirty="0">
                <a:hlinkClick r:id="rId2"/>
              </a:rPr>
              <a:t>https://www.cde.state.co.us/assessment/cmas_coalt_proceduresmanual_sp24#page=198</a:t>
            </a:r>
            <a:r>
              <a:rPr lang="en-US" dirty="0"/>
              <a:t>  </a:t>
            </a:r>
          </a:p>
        </p:txBody>
      </p:sp>
      <p:sp>
        <p:nvSpPr>
          <p:cNvPr id="6" name="TextBox 5">
            <a:extLst>
              <a:ext uri="{FF2B5EF4-FFF2-40B4-BE49-F238E27FC236}">
                <a16:creationId xmlns:a16="http://schemas.microsoft.com/office/drawing/2014/main" id="{84BC1EEE-B075-B639-5180-3D3BF3AD7210}"/>
              </a:ext>
            </a:extLst>
          </p:cNvPr>
          <p:cNvSpPr txBox="1"/>
          <p:nvPr/>
        </p:nvSpPr>
        <p:spPr>
          <a:xfrm>
            <a:off x="491098" y="4150282"/>
            <a:ext cx="816180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*Districts can set internal school-level clean-up deadlines by disabling PearsonAccess</a:t>
            </a:r>
            <a:r>
              <a:rPr lang="en-US" baseline="30000" dirty="0">
                <a:solidFill>
                  <a:prstClr val="black"/>
                </a:solidFill>
                <a:ea typeface="ＭＳ Ｐゴシック" pitchFamily="34" charset="-128"/>
              </a:rPr>
              <a:t>next</a:t>
            </a:r>
            <a:r>
              <a:rPr lang="en-US" dirty="0">
                <a:solidFill>
                  <a:prstClr val="black"/>
                </a:solidFill>
                <a:ea typeface="ＭＳ Ｐゴシック" pitchFamily="34" charset="-128"/>
              </a:rPr>
              <a:t> accounts prior to May 8</a:t>
            </a:r>
          </a:p>
        </p:txBody>
      </p:sp>
    </p:spTree>
    <p:extLst>
      <p:ext uri="{BB962C8B-B14F-4D97-AF65-F5344CB8AC3E}">
        <p14:creationId xmlns:p14="http://schemas.microsoft.com/office/powerpoint/2010/main" val="1506686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Spanish Language Arts (CSLA)</a:t>
            </a:r>
          </a:p>
        </p:txBody>
      </p:sp>
      <p:sp>
        <p:nvSpPr>
          <p:cNvPr id="3" name="Content Placeholder 2"/>
          <p:cNvSpPr>
            <a:spLocks noGrp="1"/>
          </p:cNvSpPr>
          <p:nvPr>
            <p:ph idx="1"/>
          </p:nvPr>
        </p:nvSpPr>
        <p:spPr>
          <a:xfrm>
            <a:off x="628650" y="848550"/>
            <a:ext cx="7886700" cy="5504124"/>
          </a:xfrm>
        </p:spPr>
        <p:txBody>
          <a:bodyPr>
            <a:normAutofit fontScale="92500" lnSpcReduction="10000"/>
          </a:bodyPr>
          <a:lstStyle/>
          <a:p>
            <a:pPr marL="285750" indent="-285750">
              <a:lnSpc>
                <a:spcPct val="100000"/>
              </a:lnSpc>
              <a:spcBef>
                <a:spcPts val="0"/>
              </a:spcBef>
              <a:buClr>
                <a:schemeClr val="tx1"/>
              </a:buClr>
            </a:pPr>
            <a:r>
              <a:rPr lang="en-US" sz="1900" dirty="0">
                <a:solidFill>
                  <a:srgbClr val="000000"/>
                </a:solidFill>
              </a:rPr>
              <a:t>CSLA is a paper-based accommodated version of ELA</a:t>
            </a:r>
          </a:p>
          <a:p>
            <a:pPr lvl="1">
              <a:lnSpc>
                <a:spcPct val="100000"/>
              </a:lnSpc>
              <a:spcBef>
                <a:spcPts val="0"/>
              </a:spcBef>
              <a:buClr>
                <a:schemeClr val="tx1"/>
              </a:buClr>
            </a:pPr>
            <a:r>
              <a:rPr lang="en-US" sz="1900" dirty="0">
                <a:solidFill>
                  <a:srgbClr val="000000"/>
                </a:solidFill>
              </a:rPr>
              <a:t>Follows the design, guidelines, and scheduling of ELA</a:t>
            </a:r>
          </a:p>
          <a:p>
            <a:pPr lvl="1">
              <a:lnSpc>
                <a:spcPct val="100000"/>
              </a:lnSpc>
              <a:spcBef>
                <a:spcPts val="0"/>
              </a:spcBef>
              <a:buClr>
                <a:schemeClr val="tx1"/>
              </a:buClr>
            </a:pPr>
            <a:r>
              <a:rPr lang="en-US" sz="1900" dirty="0">
                <a:solidFill>
                  <a:srgbClr val="000000"/>
                </a:solidFill>
              </a:rPr>
              <a:t>Assign Test Code </a:t>
            </a:r>
            <a:r>
              <a:rPr lang="en-US" sz="1900" b="1" dirty="0">
                <a:solidFill>
                  <a:srgbClr val="000000"/>
                </a:solidFill>
              </a:rPr>
              <a:t>SLA03</a:t>
            </a:r>
            <a:r>
              <a:rPr lang="en-US" sz="1900" dirty="0">
                <a:solidFill>
                  <a:srgbClr val="000000"/>
                </a:solidFill>
              </a:rPr>
              <a:t> or </a:t>
            </a:r>
            <a:r>
              <a:rPr lang="en-US" sz="1900" b="1" dirty="0">
                <a:solidFill>
                  <a:srgbClr val="000000"/>
                </a:solidFill>
              </a:rPr>
              <a:t>SLA04</a:t>
            </a:r>
            <a:r>
              <a:rPr lang="en-US" sz="1900" dirty="0">
                <a:solidFill>
                  <a:srgbClr val="000000"/>
                </a:solidFill>
              </a:rPr>
              <a:t> instead of </a:t>
            </a:r>
            <a:r>
              <a:rPr lang="en-US" sz="1900" b="1" dirty="0">
                <a:solidFill>
                  <a:srgbClr val="000000"/>
                </a:solidFill>
              </a:rPr>
              <a:t>ELA03</a:t>
            </a:r>
            <a:r>
              <a:rPr lang="en-US" sz="1900" dirty="0">
                <a:solidFill>
                  <a:srgbClr val="000000"/>
                </a:solidFill>
              </a:rPr>
              <a:t> or </a:t>
            </a:r>
            <a:r>
              <a:rPr lang="en-US" sz="1900" b="1" dirty="0">
                <a:solidFill>
                  <a:srgbClr val="000000"/>
                </a:solidFill>
              </a:rPr>
              <a:t>ELA04</a:t>
            </a:r>
          </a:p>
          <a:p>
            <a:pPr lvl="2">
              <a:lnSpc>
                <a:spcPct val="100000"/>
              </a:lnSpc>
              <a:spcBef>
                <a:spcPts val="0"/>
              </a:spcBef>
              <a:buClr>
                <a:schemeClr val="tx1"/>
              </a:buClr>
            </a:pPr>
            <a:r>
              <a:rPr lang="en-US" sz="1900" dirty="0">
                <a:solidFill>
                  <a:srgbClr val="000000"/>
                </a:solidFill>
              </a:rPr>
              <a:t>Students previously registered by CDE: district/school removes ELA test assignment and adds SLA test assignment</a:t>
            </a:r>
          </a:p>
          <a:p>
            <a:pPr lvl="2">
              <a:lnSpc>
                <a:spcPct val="100000"/>
              </a:lnSpc>
              <a:spcBef>
                <a:spcPts val="0"/>
              </a:spcBef>
              <a:buClr>
                <a:schemeClr val="tx1"/>
              </a:buClr>
            </a:pPr>
            <a:r>
              <a:rPr lang="en-US" sz="1900" dirty="0">
                <a:solidFill>
                  <a:srgbClr val="000000"/>
                </a:solidFill>
              </a:rPr>
              <a:t>Students registered by district (i.e., not included in October Count): district/school assigns SLA test instead of ELA</a:t>
            </a:r>
          </a:p>
          <a:p>
            <a:pPr lvl="1">
              <a:lnSpc>
                <a:spcPct val="100000"/>
              </a:lnSpc>
              <a:spcBef>
                <a:spcPts val="0"/>
              </a:spcBef>
              <a:buClr>
                <a:schemeClr val="tx1"/>
              </a:buClr>
            </a:pPr>
            <a:r>
              <a:rPr lang="en-US" sz="1900" dirty="0">
                <a:solidFill>
                  <a:srgbClr val="000000"/>
                </a:solidFill>
              </a:rPr>
              <a:t>Because CSLA is an EL accommodation, other EL accommodations are not allowed on CSLA</a:t>
            </a:r>
          </a:p>
          <a:p>
            <a:pPr lvl="1">
              <a:lnSpc>
                <a:spcPct val="100000"/>
              </a:lnSpc>
              <a:spcBef>
                <a:spcPts val="0"/>
              </a:spcBef>
              <a:buClr>
                <a:schemeClr val="tx1"/>
              </a:buClr>
            </a:pPr>
            <a:endParaRPr lang="en-US" sz="1900" dirty="0">
              <a:solidFill>
                <a:srgbClr val="000000"/>
              </a:solidFill>
            </a:endParaRPr>
          </a:p>
          <a:p>
            <a:pPr marL="285750" indent="-285750">
              <a:lnSpc>
                <a:spcPct val="100000"/>
              </a:lnSpc>
              <a:spcBef>
                <a:spcPts val="0"/>
              </a:spcBef>
              <a:buClr>
                <a:schemeClr val="tx1"/>
              </a:buClr>
            </a:pPr>
            <a:r>
              <a:rPr lang="en-US" sz="1900" dirty="0">
                <a:solidFill>
                  <a:srgbClr val="000000"/>
                </a:solidFill>
              </a:rPr>
              <a:t>Qualifying students</a:t>
            </a:r>
          </a:p>
          <a:p>
            <a:pPr lvl="1">
              <a:lnSpc>
                <a:spcPct val="100000"/>
              </a:lnSpc>
              <a:spcBef>
                <a:spcPts val="0"/>
              </a:spcBef>
              <a:buClr>
                <a:schemeClr val="tx1"/>
              </a:buClr>
            </a:pPr>
            <a:r>
              <a:rPr lang="en-US" sz="1900" dirty="0">
                <a:solidFill>
                  <a:srgbClr val="000000"/>
                </a:solidFill>
              </a:rPr>
              <a:t>Multilingual Learners (NEP, LEP)</a:t>
            </a:r>
          </a:p>
          <a:p>
            <a:pPr lvl="1">
              <a:lnSpc>
                <a:spcPct val="100000"/>
              </a:lnSpc>
              <a:spcBef>
                <a:spcPts val="0"/>
              </a:spcBef>
              <a:buClr>
                <a:schemeClr val="tx1"/>
              </a:buClr>
            </a:pPr>
            <a:r>
              <a:rPr lang="en-US" sz="1900" dirty="0">
                <a:solidFill>
                  <a:srgbClr val="000000"/>
                </a:solidFill>
              </a:rPr>
              <a:t>Grades 3 and 4</a:t>
            </a:r>
          </a:p>
          <a:p>
            <a:pPr lvl="1">
              <a:lnSpc>
                <a:spcPct val="100000"/>
              </a:lnSpc>
              <a:spcBef>
                <a:spcPts val="0"/>
              </a:spcBef>
              <a:buClr>
                <a:schemeClr val="tx1"/>
              </a:buClr>
            </a:pPr>
            <a:r>
              <a:rPr lang="en-US" sz="1900" dirty="0">
                <a:solidFill>
                  <a:srgbClr val="000000"/>
                </a:solidFill>
              </a:rPr>
              <a:t>Language arts instruction in Spanish within the past 9 months</a:t>
            </a:r>
          </a:p>
          <a:p>
            <a:pPr lvl="1">
              <a:lnSpc>
                <a:spcPct val="100000"/>
              </a:lnSpc>
              <a:spcBef>
                <a:spcPts val="0"/>
              </a:spcBef>
              <a:buClr>
                <a:schemeClr val="tx1"/>
              </a:buClr>
            </a:pPr>
            <a:r>
              <a:rPr lang="en-US" sz="1900" dirty="0">
                <a:solidFill>
                  <a:srgbClr val="000000"/>
                </a:solidFill>
              </a:rPr>
              <a:t>Students in an English language development program for less than five years</a:t>
            </a:r>
          </a:p>
          <a:p>
            <a:pPr marL="457200" lvl="1" indent="0">
              <a:lnSpc>
                <a:spcPct val="100000"/>
              </a:lnSpc>
              <a:spcBef>
                <a:spcPts val="0"/>
              </a:spcBef>
              <a:buClr>
                <a:schemeClr val="tx1"/>
              </a:buClr>
              <a:buNone/>
            </a:pPr>
            <a:endParaRPr lang="en-US" sz="1900" dirty="0">
              <a:solidFill>
                <a:srgbClr val="FF0000"/>
              </a:solidFill>
            </a:endParaRPr>
          </a:p>
          <a:p>
            <a:pPr marL="457200" lvl="1" indent="0">
              <a:lnSpc>
                <a:spcPct val="100000"/>
              </a:lnSpc>
              <a:spcBef>
                <a:spcPts val="0"/>
              </a:spcBef>
              <a:buClr>
                <a:schemeClr val="tx1"/>
              </a:buClr>
              <a:buNone/>
            </a:pPr>
            <a:r>
              <a:rPr lang="en-US" sz="1900" dirty="0">
                <a:solidFill>
                  <a:srgbClr val="FF0000"/>
                </a:solidFill>
              </a:rPr>
              <a:t> </a:t>
            </a:r>
          </a:p>
          <a:p>
            <a:pPr marL="285750" indent="-285750">
              <a:lnSpc>
                <a:spcPct val="100000"/>
              </a:lnSpc>
              <a:spcBef>
                <a:spcPts val="0"/>
              </a:spcBef>
              <a:buClr>
                <a:schemeClr val="tx1"/>
              </a:buClr>
            </a:pPr>
            <a:endParaRPr lang="en-US" sz="1900" dirty="0">
              <a:solidFill>
                <a:srgbClr val="000000"/>
              </a:solidFill>
            </a:endParaRPr>
          </a:p>
          <a:p>
            <a:pPr marL="285750" indent="-285750">
              <a:lnSpc>
                <a:spcPct val="100000"/>
              </a:lnSpc>
              <a:spcBef>
                <a:spcPts val="0"/>
              </a:spcBef>
              <a:buClr>
                <a:schemeClr val="tx1"/>
              </a:buClr>
            </a:pPr>
            <a:endParaRPr lang="en-US" sz="1900" dirty="0">
              <a:solidFill>
                <a:srgbClr val="000000"/>
              </a:solidFill>
            </a:endParaRPr>
          </a:p>
          <a:p>
            <a:pPr marL="285750" indent="-285750">
              <a:lnSpc>
                <a:spcPct val="100000"/>
              </a:lnSpc>
              <a:spcBef>
                <a:spcPts val="0"/>
              </a:spcBef>
              <a:buClr>
                <a:schemeClr val="tx1"/>
              </a:buClr>
            </a:pPr>
            <a:r>
              <a:rPr lang="en-US" sz="1900" dirty="0">
                <a:solidFill>
                  <a:srgbClr val="000000"/>
                </a:solidFill>
              </a:rPr>
              <a:t>Connect with the district’s EL coordinator to determine which students may be eligible for CSLA and other Spanish forms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TextBox 4"/>
          <p:cNvSpPr txBox="1"/>
          <p:nvPr/>
        </p:nvSpPr>
        <p:spPr>
          <a:xfrm>
            <a:off x="1274046" y="4706019"/>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CMAS Spanish Assessments Decision Making Flowchart</a:t>
            </a:r>
          </a:p>
          <a:p>
            <a:pPr algn="ctr"/>
            <a:r>
              <a:rPr lang="en-US" dirty="0">
                <a:hlinkClick r:id="rId2"/>
              </a:rPr>
              <a:t>http://www.cde.state.co.us/assessment/cmas_spaassessflowchart</a:t>
            </a:r>
            <a:r>
              <a:rPr lang="en-US" dirty="0"/>
              <a:t> </a:t>
            </a:r>
          </a:p>
        </p:txBody>
      </p:sp>
    </p:spTree>
    <p:extLst>
      <p:ext uri="{BB962C8B-B14F-4D97-AF65-F5344CB8AC3E}">
        <p14:creationId xmlns:p14="http://schemas.microsoft.com/office/powerpoint/2010/main" val="86059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in US Multilingual Learners – ELA Only</a:t>
            </a:r>
          </a:p>
        </p:txBody>
      </p:sp>
      <p:sp>
        <p:nvSpPr>
          <p:cNvPr id="3" name="Content Placeholder 2"/>
          <p:cNvSpPr>
            <a:spLocks noGrp="1"/>
          </p:cNvSpPr>
          <p:nvPr>
            <p:ph idx="1"/>
          </p:nvPr>
        </p:nvSpPr>
        <p:spPr>
          <a:xfrm>
            <a:off x="628650" y="848550"/>
            <a:ext cx="7886700" cy="5578468"/>
          </a:xfrm>
        </p:spPr>
        <p:txBody>
          <a:bodyPr>
            <a:normAutofit lnSpcReduction="10000"/>
          </a:bodyPr>
          <a:lstStyle/>
          <a:p>
            <a:pPr>
              <a:lnSpc>
                <a:spcPct val="100000"/>
              </a:lnSpc>
            </a:pPr>
            <a:r>
              <a:rPr lang="en-US" sz="1800" dirty="0"/>
              <a:t>Use the following guidance to determine if students who are Multilingual Learners, who enrolled in a United States (U.S.) school for the first time on or after </a:t>
            </a:r>
            <a:r>
              <a:rPr lang="en-US" sz="1800" b="1" dirty="0">
                <a:solidFill>
                  <a:schemeClr val="accent5"/>
                </a:solidFill>
              </a:rPr>
              <a:t>April 10, 2023 </a:t>
            </a:r>
            <a:r>
              <a:rPr lang="en-US" sz="1800" dirty="0"/>
              <a:t>(first year in the U.S.), will participate in CMAS ELA or CSLA, or if they are exempt from language arts testing this year </a:t>
            </a:r>
          </a:p>
          <a:p>
            <a:pPr lvl="1">
              <a:lnSpc>
                <a:spcPct val="100000"/>
              </a:lnSpc>
            </a:pPr>
            <a:r>
              <a:rPr lang="en-US" sz="1800" dirty="0"/>
              <a:t>Students who are NEP, based on WIDA Screener and a local body of evidence, may be exempt from the </a:t>
            </a:r>
            <a:r>
              <a:rPr lang="en-US" sz="1800" b="1" dirty="0"/>
              <a:t>ELA </a:t>
            </a:r>
            <a:r>
              <a:rPr lang="en-US" sz="1800" dirty="0"/>
              <a:t>assessment </a:t>
            </a:r>
          </a:p>
          <a:p>
            <a:pPr lvl="2">
              <a:lnSpc>
                <a:spcPct val="100000"/>
              </a:lnSpc>
            </a:pPr>
            <a:r>
              <a:rPr lang="en-US" dirty="0"/>
              <a:t>3</a:t>
            </a:r>
            <a:r>
              <a:rPr lang="en-US" baseline="30000" dirty="0"/>
              <a:t>rd</a:t>
            </a:r>
            <a:r>
              <a:rPr lang="en-US" dirty="0"/>
              <a:t> and 4</a:t>
            </a:r>
            <a:r>
              <a:rPr lang="en-US" baseline="30000" dirty="0"/>
              <a:t>th</a:t>
            </a:r>
            <a:r>
              <a:rPr lang="en-US" dirty="0"/>
              <a:t> grade NEP students whose primary or home language is Spanish and who have received language arts instruction in Spanish within the past 9 months are </a:t>
            </a:r>
            <a:r>
              <a:rPr lang="en-US" b="1" dirty="0"/>
              <a:t>required to take CSLA</a:t>
            </a:r>
            <a:endParaRPr lang="en-US" dirty="0"/>
          </a:p>
          <a:p>
            <a:pPr lvl="2">
              <a:lnSpc>
                <a:spcPct val="100000"/>
              </a:lnSpc>
            </a:pPr>
            <a:r>
              <a:rPr lang="en-US" dirty="0"/>
              <a:t>Students identified as NEP whose primary or home language is not Spanish, whose primary or home language is Spanish but have not received Spanish language arts instruction within the past 9 months, or whose primary or home language is Spanish but are in 5</a:t>
            </a:r>
            <a:r>
              <a:rPr lang="en-US" baseline="30000" dirty="0"/>
              <a:t>th</a:t>
            </a:r>
            <a:r>
              <a:rPr lang="en-US" dirty="0"/>
              <a:t> through 8</a:t>
            </a:r>
            <a:r>
              <a:rPr lang="en-US" baseline="30000" dirty="0"/>
              <a:t>th</a:t>
            </a:r>
            <a:r>
              <a:rPr lang="en-US" dirty="0"/>
              <a:t> grade, are exempt </a:t>
            </a:r>
          </a:p>
          <a:p>
            <a:pPr lvl="3">
              <a:lnSpc>
                <a:spcPct val="100000"/>
              </a:lnSpc>
            </a:pPr>
            <a:r>
              <a:rPr lang="en-US" dirty="0"/>
              <a:t>A parent/guardian of a student who meets exemption guidelines may choose to have their child participate in ELA testing. Results for these students are included in accountability and growth calculations for the following year. </a:t>
            </a:r>
          </a:p>
          <a:p>
            <a:pPr lvl="1">
              <a:lnSpc>
                <a:spcPct val="100000"/>
              </a:lnSpc>
            </a:pPr>
            <a:r>
              <a:rPr lang="en-US" sz="1800" dirty="0"/>
              <a:t>Students who are LEP, based on WIDA Screener and a local body of evidence, must take the state language arts assessment that best matches their instruction: CMAS ELA, CSLA (if eligible), or </a:t>
            </a:r>
            <a:r>
              <a:rPr lang="en-US" sz="1800" dirty="0" err="1"/>
              <a:t>CoAlt</a:t>
            </a:r>
            <a:r>
              <a:rPr lang="en-US" sz="1800" dirty="0"/>
              <a:t> (if eligible)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02503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graphicFrame>
        <p:nvGraphicFramePr>
          <p:cNvPr id="5" name="Content Placeholder 4">
            <a:extLst>
              <a:ext uri="{FF2B5EF4-FFF2-40B4-BE49-F238E27FC236}">
                <a16:creationId xmlns:a16="http://schemas.microsoft.com/office/drawing/2014/main" id="{887EB7F9-EE80-4216-BA4E-93D3B01F36BA}"/>
              </a:ext>
            </a:extLst>
          </p:cNvPr>
          <p:cNvGraphicFramePr>
            <a:graphicFrameLocks noGrp="1"/>
          </p:cNvGraphicFramePr>
          <p:nvPr>
            <p:ph idx="1"/>
            <p:extLst>
              <p:ext uri="{D42A27DB-BD31-4B8C-83A1-F6EECF244321}">
                <p14:modId xmlns:p14="http://schemas.microsoft.com/office/powerpoint/2010/main" val="967233621"/>
              </p:ext>
            </p:extLst>
          </p:nvPr>
        </p:nvGraphicFramePr>
        <p:xfrm>
          <a:off x="628650" y="907783"/>
          <a:ext cx="7886700" cy="4114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75003">
                  <a:extLst>
                    <a:ext uri="{9D8B030D-6E8A-4147-A177-3AD203B41FA5}">
                      <a16:colId xmlns:a16="http://schemas.microsoft.com/office/drawing/2014/main" val="3060735875"/>
                    </a:ext>
                  </a:extLst>
                </a:gridCol>
                <a:gridCol w="3011697">
                  <a:extLst>
                    <a:ext uri="{9D8B030D-6E8A-4147-A177-3AD203B41FA5}">
                      <a16:colId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Grades 5 and 8 Science</a:t>
                      </a:r>
                      <a:r>
                        <a:rPr lang="en-US" sz="1800" baseline="0" dirty="0">
                          <a:latin typeface="+mn-lt"/>
                        </a:rPr>
                        <a:t>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Grade 11 </a:t>
                      </a:r>
                      <a:r>
                        <a:rPr lang="en-US" sz="1800" dirty="0">
                          <a:latin typeface="+mn-lt"/>
                        </a:rPr>
                        <a:t>Science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181769843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6" name="TextBox 5">
            <a:extLst>
              <a:ext uri="{FF2B5EF4-FFF2-40B4-BE49-F238E27FC236}">
                <a16:creationId xmlns:a16="http://schemas.microsoft.com/office/drawing/2014/main" id="{0B163E56-7EB8-4A22-9C4D-E4F71F25EE44}"/>
              </a:ext>
            </a:extLst>
          </p:cNvPr>
          <p:cNvSpPr txBox="1"/>
          <p:nvPr/>
        </p:nvSpPr>
        <p:spPr>
          <a:xfrm>
            <a:off x="628650" y="5303886"/>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level/content area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resource</a:t>
            </a:r>
          </a:p>
        </p:txBody>
      </p:sp>
    </p:spTree>
    <p:extLst>
      <p:ext uri="{BB962C8B-B14F-4D97-AF65-F5344CB8AC3E}">
        <p14:creationId xmlns:p14="http://schemas.microsoft.com/office/powerpoint/2010/main" val="228523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sp>
        <p:nvSpPr>
          <p:cNvPr id="5" name="Content Placeholder 4">
            <a:extLst>
              <a:ext uri="{FF2B5EF4-FFF2-40B4-BE49-F238E27FC236}">
                <a16:creationId xmlns:a16="http://schemas.microsoft.com/office/drawing/2014/main" id="{9CC7487A-63F3-49E3-8DD4-FD4F03322AD4}"/>
              </a:ext>
            </a:extLst>
          </p:cNvPr>
          <p:cNvSpPr>
            <a:spLocks noGrp="1"/>
          </p:cNvSpPr>
          <p:nvPr>
            <p:ph idx="1"/>
          </p:nvPr>
        </p:nvSpPr>
        <p:spPr/>
        <p:txBody>
          <a:bodyPr/>
          <a:lstStyle/>
          <a:p>
            <a:pPr marL="342900" indent="-342900">
              <a:spcAft>
                <a:spcPts val="1200"/>
              </a:spcAft>
              <a:buClr>
                <a:sysClr val="windowText" lastClr="000000"/>
              </a:buClr>
              <a:defRPr/>
            </a:pPr>
            <a:r>
              <a:rPr lang="en-US" dirty="0">
                <a:solidFill>
                  <a:sysClr val="windowText" lastClr="000000"/>
                </a:solidFill>
              </a:rPr>
              <a:t>Schedule the entire amount of unit testing time</a:t>
            </a:r>
            <a:endParaRPr lang="en-US" u="sng" dirty="0">
              <a:solidFill>
                <a:sysClr val="windowText" lastClr="000000"/>
              </a:solidFill>
            </a:endParaRPr>
          </a:p>
          <a:p>
            <a:pPr marL="342900" indent="-342900">
              <a:spcAft>
                <a:spcPts val="1200"/>
              </a:spcAft>
              <a:buClr>
                <a:sysClr val="windowText" lastClr="000000"/>
              </a:buClr>
              <a:defRPr/>
            </a:pPr>
            <a:r>
              <a:rPr lang="en-US" dirty="0">
                <a:solidFill>
                  <a:sysClr val="windowText" lastClr="000000"/>
                </a:solidFill>
              </a:rPr>
              <a:t>Once the unit testing time is met, the unit must end</a:t>
            </a:r>
          </a:p>
          <a:p>
            <a:pPr marL="742950" lvl="1" indent="-285750">
              <a:spcAft>
                <a:spcPts val="1200"/>
              </a:spcAft>
              <a:buClr>
                <a:sysClr val="windowText" lastClr="000000"/>
              </a:buClr>
              <a:defRPr/>
            </a:pPr>
            <a:r>
              <a:rPr lang="en-US" dirty="0">
                <a:solidFill>
                  <a:sysClr val="windowText" lastClr="000000"/>
                </a:solidFill>
              </a:rPr>
              <a:t>A student is </a:t>
            </a:r>
            <a:r>
              <a:rPr lang="en-US" b="1" dirty="0">
                <a:solidFill>
                  <a:sysClr val="windowText" lastClr="000000"/>
                </a:solidFill>
              </a:rPr>
              <a:t>only </a:t>
            </a:r>
            <a:r>
              <a:rPr lang="en-US" dirty="0">
                <a:solidFill>
                  <a:sysClr val="windowText" lastClr="000000"/>
                </a:solidFill>
              </a:rPr>
              <a:t>allowed an extended time accommodation if listed in his or her IEP, 504, or ML plan</a:t>
            </a:r>
          </a:p>
          <a:p>
            <a:pPr marL="342900" indent="-342900">
              <a:spcAft>
                <a:spcPts val="1200"/>
              </a:spcAft>
              <a:buClr>
                <a:sysClr val="windowText" lastClr="000000"/>
              </a:buClr>
              <a:defRPr/>
            </a:pPr>
            <a:r>
              <a:rPr lang="en-US" dirty="0">
                <a:solidFill>
                  <a:sysClr val="windowText" lastClr="000000"/>
                </a:solidFill>
              </a:rPr>
              <a:t>If all students complete testing before the unit testing time is met, the Test Administrator may end the unit (no minimum testing time)</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15906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619024647"/>
              </p:ext>
            </p:extLst>
          </p:nvPr>
        </p:nvGraphicFramePr>
        <p:xfrm>
          <a:off x="111535" y="773993"/>
          <a:ext cx="8915400" cy="4511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68690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60297454"/>
              </p:ext>
            </p:extLst>
          </p:nvPr>
        </p:nvGraphicFramePr>
        <p:xfrm>
          <a:off x="111535" y="773993"/>
          <a:ext cx="8915400" cy="3139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ELA Grades 6-8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4226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285750" indent="-285750">
              <a:lnSpc>
                <a:spcPct val="100000"/>
              </a:lnSpc>
              <a:buClr>
                <a:schemeClr val="tx1"/>
              </a:buClr>
            </a:pPr>
            <a:r>
              <a:rPr lang="en-US" dirty="0"/>
              <a:t>General Information</a:t>
            </a:r>
          </a:p>
          <a:p>
            <a:pPr marL="285750" indent="-285750">
              <a:lnSpc>
                <a:spcPct val="100000"/>
              </a:lnSpc>
              <a:buClr>
                <a:schemeClr val="tx1"/>
              </a:buClr>
            </a:pPr>
            <a:r>
              <a:rPr lang="en-US" dirty="0"/>
              <a:t>Timeline &amp; Assessment Structure</a:t>
            </a:r>
          </a:p>
          <a:p>
            <a:pPr marL="285750" indent="-285750">
              <a:lnSpc>
                <a:spcPct val="100000"/>
              </a:lnSpc>
              <a:buClr>
                <a:schemeClr val="tx1"/>
              </a:buClr>
            </a:pPr>
            <a:r>
              <a:rPr lang="en-US" dirty="0"/>
              <a:t>PearsonAccess</a:t>
            </a:r>
            <a:r>
              <a:rPr lang="en-US" baseline="30000" dirty="0"/>
              <a:t>next</a:t>
            </a:r>
          </a:p>
          <a:p>
            <a:pPr marL="285750" indent="-285750">
              <a:lnSpc>
                <a:spcPct val="100000"/>
              </a:lnSpc>
              <a:buClr>
                <a:schemeClr val="tx1"/>
              </a:buClr>
            </a:pPr>
            <a:r>
              <a:rPr lang="en-US" dirty="0"/>
              <a:t>Before Testing</a:t>
            </a:r>
          </a:p>
          <a:p>
            <a:pPr marL="752475" indent="-290513">
              <a:lnSpc>
                <a:spcPct val="100000"/>
              </a:lnSpc>
              <a:buClr>
                <a:schemeClr val="tx1"/>
              </a:buClr>
            </a:pPr>
            <a:r>
              <a:rPr lang="en-US" dirty="0"/>
              <a:t>Registering Students, Ordering Materials &amp; Setting Up PAnext Test Sessions</a:t>
            </a:r>
          </a:p>
          <a:p>
            <a:pPr marL="752475" indent="-290513">
              <a:lnSpc>
                <a:spcPct val="100000"/>
              </a:lnSpc>
              <a:buClr>
                <a:schemeClr val="tx1"/>
              </a:buClr>
            </a:pPr>
            <a:r>
              <a:rPr lang="en-US" dirty="0"/>
              <a:t>Technology Overview</a:t>
            </a:r>
          </a:p>
          <a:p>
            <a:pPr marL="752475" indent="-290513">
              <a:lnSpc>
                <a:spcPct val="100000"/>
              </a:lnSpc>
              <a:buClr>
                <a:schemeClr val="tx1"/>
              </a:buClr>
            </a:pPr>
            <a:r>
              <a:rPr lang="en-US" dirty="0"/>
              <a:t>Administrative Considerations, Accessibility Features, &amp; Accommodations</a:t>
            </a:r>
          </a:p>
          <a:p>
            <a:pPr marL="752475" indent="-290513">
              <a:lnSpc>
                <a:spcPct val="100000"/>
              </a:lnSpc>
              <a:buClr>
                <a:schemeClr val="tx1"/>
              </a:buClr>
            </a:pPr>
            <a:r>
              <a:rPr lang="en-US" dirty="0"/>
              <a:t>Testing Environment</a:t>
            </a:r>
          </a:p>
          <a:p>
            <a:pPr marL="752475" indent="-290513">
              <a:lnSpc>
                <a:spcPct val="100000"/>
              </a:lnSpc>
              <a:buClr>
                <a:schemeClr val="tx1"/>
              </a:buClr>
            </a:pPr>
            <a:r>
              <a:rPr lang="en-US" dirty="0"/>
              <a:t>Receiving Materials &amp; Test Security</a:t>
            </a:r>
          </a:p>
          <a:p>
            <a:endParaRPr lang="en-US" dirty="0"/>
          </a:p>
        </p:txBody>
      </p:sp>
      <p:sp>
        <p:nvSpPr>
          <p:cNvPr id="3" name="Content Placeholder 2"/>
          <p:cNvSpPr>
            <a:spLocks noGrp="1"/>
          </p:cNvSpPr>
          <p:nvPr>
            <p:ph sz="half" idx="2"/>
          </p:nvPr>
        </p:nvSpPr>
        <p:spPr>
          <a:xfrm>
            <a:off x="4390845" y="848550"/>
            <a:ext cx="4124505" cy="5198289"/>
          </a:xfrm>
        </p:spPr>
        <p:txBody>
          <a:bodyPr/>
          <a:lstStyle/>
          <a:p>
            <a:pPr marL="330200" indent="-285750">
              <a:buClr>
                <a:schemeClr val="tx1"/>
              </a:buClr>
            </a:pPr>
            <a:r>
              <a:rPr lang="en-US" sz="1900" dirty="0"/>
              <a:t>During Testing</a:t>
            </a:r>
          </a:p>
          <a:p>
            <a:pPr marL="747712" indent="-285750">
              <a:buClr>
                <a:schemeClr val="tx1"/>
              </a:buClr>
            </a:pPr>
            <a:r>
              <a:rPr lang="en-US" sz="1900" dirty="0"/>
              <a:t>Administering Tests</a:t>
            </a:r>
          </a:p>
          <a:p>
            <a:pPr marL="747712" indent="-285750">
              <a:buClr>
                <a:schemeClr val="tx1"/>
              </a:buClr>
            </a:pPr>
            <a:r>
              <a:rPr lang="en-US" sz="1900" dirty="0"/>
              <a:t>Basic Technical Troubleshooting</a:t>
            </a:r>
          </a:p>
          <a:p>
            <a:pPr marL="747712" indent="-285750">
              <a:buClr>
                <a:schemeClr val="tx1"/>
              </a:buClr>
            </a:pPr>
            <a:r>
              <a:rPr lang="en-US" sz="1900" dirty="0"/>
              <a:t>Make-up Testing</a:t>
            </a:r>
          </a:p>
          <a:p>
            <a:pPr marL="285750" indent="-285750">
              <a:buClr>
                <a:schemeClr val="tx1"/>
              </a:buClr>
            </a:pPr>
            <a:r>
              <a:rPr lang="en-US" sz="1900" dirty="0"/>
              <a:t>After Testing</a:t>
            </a:r>
          </a:p>
          <a:p>
            <a:pPr marL="688975" lvl="1" indent="-227013">
              <a:buClr>
                <a:schemeClr val="tx1"/>
              </a:buClr>
            </a:pPr>
            <a:r>
              <a:rPr lang="en-US" sz="1900" dirty="0"/>
              <a:t>Returning Materials</a:t>
            </a:r>
          </a:p>
          <a:p>
            <a:pPr marL="688975" lvl="1" indent="-227013">
              <a:buClr>
                <a:schemeClr val="tx1"/>
              </a:buClr>
            </a:pPr>
            <a:r>
              <a:rPr lang="en-US" sz="1900" dirty="0" err="1"/>
              <a:t>PAnext</a:t>
            </a:r>
            <a:r>
              <a:rPr lang="en-US" sz="1900" dirty="0"/>
              <a:t> Clean-up</a:t>
            </a:r>
          </a:p>
          <a:p>
            <a:pPr marL="285750" indent="-285750">
              <a:buClr>
                <a:schemeClr val="tx1"/>
              </a:buClr>
            </a:pPr>
            <a:r>
              <a:rPr lang="en-US" sz="1900" dirty="0"/>
              <a:t>Additional Information</a:t>
            </a:r>
          </a:p>
          <a:p>
            <a:pPr marL="285750" indent="-285750">
              <a:buClr>
                <a:schemeClr val="tx1"/>
              </a:buClr>
            </a:pPr>
            <a:r>
              <a:rPr lang="en-US" sz="1900" dirty="0"/>
              <a:t>Resources &amp; Support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14654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60826875"/>
              </p:ext>
            </p:extLst>
          </p:nvPr>
        </p:nvGraphicFramePr>
        <p:xfrm>
          <a:off x="111535" y="1195485"/>
          <a:ext cx="8915400"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p:cNvSpPr txBox="1"/>
          <p:nvPr/>
        </p:nvSpPr>
        <p:spPr>
          <a:xfrm>
            <a:off x="1274046" y="4600606"/>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Calculator Policy</a:t>
            </a:r>
            <a:r>
              <a:rPr lang="en-US" dirty="0"/>
              <a:t> at </a:t>
            </a:r>
            <a:r>
              <a:rPr lang="en-US" dirty="0">
                <a:hlinkClick r:id="rId3"/>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2827792153"/>
              </p:ext>
            </p:extLst>
          </p:nvPr>
        </p:nvGraphicFramePr>
        <p:xfrm>
          <a:off x="111535" y="1136302"/>
          <a:ext cx="8915400" cy="1310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2">
                  <a:txBody>
                    <a:bodyPr/>
                    <a:lstStyle/>
                    <a:p>
                      <a:r>
                        <a:rPr lang="en-US" dirty="0">
                          <a:latin typeface="+mn-lt"/>
                        </a:rPr>
                        <a:t>Science Grade 11</a:t>
                      </a:r>
                    </a:p>
                  </a:txBody>
                  <a:tcPr marT="91440" marB="91440" anchor="ctr"/>
                </a:tc>
                <a:tc>
                  <a:txBody>
                    <a:bodyPr/>
                    <a:lstStyle/>
                    <a:p>
                      <a:pPr algn="ctr"/>
                      <a:r>
                        <a:rPr lang="en-US" dirty="0">
                          <a:latin typeface="+mn-lt"/>
                        </a:rPr>
                        <a:t>Unit 1</a:t>
                      </a:r>
                    </a:p>
                  </a:txBody>
                  <a:tcPr marT="91440" marB="91440" anchor="ctr"/>
                </a:tc>
                <a:tc rowSpan="2">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3086042553"/>
                  </a:ext>
                </a:extLst>
              </a:tr>
              <a:tr h="26257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1117825532"/>
                  </a:ext>
                </a:extLst>
              </a:tr>
            </a:tbl>
          </a:graphicData>
        </a:graphic>
      </p:graphicFrame>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181447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Unit Testing Times</a:t>
            </a:r>
          </a:p>
        </p:txBody>
      </p:sp>
      <p:sp>
        <p:nvSpPr>
          <p:cNvPr id="7" name="Content Placeholder 6"/>
          <p:cNvSpPr>
            <a:spLocks noGrp="1"/>
          </p:cNvSpPr>
          <p:nvPr>
            <p:ph idx="1"/>
          </p:nvPr>
        </p:nvSpPr>
        <p:spPr/>
        <p:txBody>
          <a:bodyPr>
            <a:normAutofit/>
          </a:bodyPr>
          <a:lstStyle/>
          <a:p>
            <a:r>
              <a:rPr lang="en-US" sz="2000" dirty="0"/>
              <a:t>Unit timing box included with each set of SAY directions in the TAM</a:t>
            </a:r>
          </a:p>
          <a:p>
            <a:pPr lvl="1"/>
            <a:r>
              <a:rPr lang="en-US" sz="1800" dirty="0"/>
              <a:t>Example: Grades 6-8 Math</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lnSpc>
                <a:spcPct val="107000"/>
              </a:lnSpc>
              <a:spcBef>
                <a:spcPts val="0"/>
              </a:spcBef>
            </a:pPr>
            <a:r>
              <a:rPr lang="en-US" sz="1800" baseline="30000" dirty="0"/>
              <a:t>1</a:t>
            </a:r>
            <a:r>
              <a:rPr lang="en-US" sz="1800" dirty="0"/>
              <a:t>Refer to the </a:t>
            </a:r>
            <a:r>
              <a:rPr lang="en-US" sz="1800" i="1" dirty="0"/>
              <a:t>Unit Timing Guide</a:t>
            </a:r>
            <a:r>
              <a:rPr lang="en-US" sz="1800" dirty="0"/>
              <a:t> in </a:t>
            </a:r>
            <a:r>
              <a:rPr lang="en-US" sz="1800" i="1" dirty="0"/>
              <a:t>Appendix B</a:t>
            </a:r>
            <a:r>
              <a:rPr lang="en-US" sz="1800" dirty="0"/>
              <a:t> for assistance calculating the stop time.</a:t>
            </a:r>
          </a:p>
          <a:p>
            <a:pPr lvl="1">
              <a:lnSpc>
                <a:spcPct val="107000"/>
              </a:lnSpc>
              <a:spcBef>
                <a:spcPts val="0"/>
              </a:spcBef>
            </a:pPr>
            <a:r>
              <a:rPr lang="en-US" sz="1800" b="1" dirty="0"/>
              <a:t>Reminder</a:t>
            </a:r>
            <a:r>
              <a:rPr lang="en-US" sz="1800" dirty="0"/>
              <a:t>: Adjust warning and stop times by 3 minutes if a stretch break is taken during the unit.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t>Unit Timing Guide included in TAM Appendix B</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39538846"/>
              </p:ext>
            </p:extLst>
          </p:nvPr>
        </p:nvGraphicFramePr>
        <p:xfrm>
          <a:off x="2042082" y="1483974"/>
          <a:ext cx="5054304" cy="188929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67558">
                  <a:extLst>
                    <a:ext uri="{9D8B030D-6E8A-4147-A177-3AD203B41FA5}">
                      <a16:colId xmlns:a16="http://schemas.microsoft.com/office/drawing/2014/main" val="20000"/>
                    </a:ext>
                  </a:extLst>
                </a:gridCol>
                <a:gridCol w="995582">
                  <a:extLst>
                    <a:ext uri="{9D8B030D-6E8A-4147-A177-3AD203B41FA5}">
                      <a16:colId xmlns:a16="http://schemas.microsoft.com/office/drawing/2014/main" val="20001"/>
                    </a:ext>
                  </a:extLst>
                </a:gridCol>
                <a:gridCol w="995582">
                  <a:extLst>
                    <a:ext uri="{9D8B030D-6E8A-4147-A177-3AD203B41FA5}">
                      <a16:colId xmlns:a16="http://schemas.microsoft.com/office/drawing/2014/main" val="20002"/>
                    </a:ext>
                  </a:extLst>
                </a:gridCol>
                <a:gridCol w="995582">
                  <a:extLst>
                    <a:ext uri="{9D8B030D-6E8A-4147-A177-3AD203B41FA5}">
                      <a16:colId xmlns:a16="http://schemas.microsoft.com/office/drawing/2014/main" val="20003"/>
                    </a:ext>
                  </a:extLst>
                </a:gridCol>
              </a:tblGrid>
              <a:tr h="314882">
                <a:tc gridSpan="4">
                  <a:txBody>
                    <a:bodyPr/>
                    <a:lstStyle/>
                    <a:p>
                      <a:pPr marL="0" marR="0" algn="ctr">
                        <a:lnSpc>
                          <a:spcPct val="107000"/>
                        </a:lnSpc>
                        <a:spcBef>
                          <a:spcPts val="0"/>
                        </a:spcBef>
                        <a:spcAft>
                          <a:spcPts val="0"/>
                        </a:spcAft>
                      </a:pPr>
                      <a:r>
                        <a:rPr lang="en-US" sz="1800" dirty="0">
                          <a:effectLst/>
                        </a:rPr>
                        <a:t>Unit Timing (65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4882">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14882">
                <a:tc>
                  <a:txBody>
                    <a:bodyPr/>
                    <a:lstStyle/>
                    <a:p>
                      <a:pPr marL="0" marR="0" algn="l">
                        <a:lnSpc>
                          <a:spcPct val="107000"/>
                        </a:lnSpc>
                        <a:spcBef>
                          <a:spcPts val="0"/>
                        </a:spcBef>
                        <a:spcAft>
                          <a:spcPts val="0"/>
                        </a:spcAft>
                      </a:pPr>
                      <a:r>
                        <a:rPr lang="en-US" sz="1800" dirty="0">
                          <a:effectLst/>
                        </a:rPr>
                        <a:t>Start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314882">
                <a:tc>
                  <a:txBody>
                    <a:bodyPr/>
                    <a:lstStyle/>
                    <a:p>
                      <a:pPr marL="0" marR="0" algn="l">
                        <a:lnSpc>
                          <a:spcPct val="107000"/>
                        </a:lnSpc>
                        <a:spcBef>
                          <a:spcPts val="0"/>
                        </a:spcBef>
                        <a:spcAft>
                          <a:spcPts val="0"/>
                        </a:spcAft>
                      </a:pPr>
                      <a:r>
                        <a:rPr lang="en-US" sz="1800" dirty="0">
                          <a:effectLst/>
                        </a:rPr>
                        <a:t>20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14882">
                <a:tc>
                  <a:txBody>
                    <a:bodyPr/>
                    <a:lstStyle/>
                    <a:p>
                      <a:pPr marL="0" marR="0" algn="l">
                        <a:lnSpc>
                          <a:spcPct val="107000"/>
                        </a:lnSpc>
                        <a:spcBef>
                          <a:spcPts val="0"/>
                        </a:spcBef>
                        <a:spcAft>
                          <a:spcPts val="0"/>
                        </a:spcAft>
                      </a:pPr>
                      <a:r>
                        <a:rPr lang="en-US" sz="1800" dirty="0">
                          <a:effectLst/>
                        </a:rPr>
                        <a:t>10 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14882">
                <a:tc>
                  <a:txBody>
                    <a:bodyPr/>
                    <a:lstStyle/>
                    <a:p>
                      <a:pPr marL="0" marR="0" algn="l">
                        <a:lnSpc>
                          <a:spcPct val="107000"/>
                        </a:lnSpc>
                        <a:spcBef>
                          <a:spcPts val="0"/>
                        </a:spcBef>
                        <a:spcAft>
                          <a:spcPts val="0"/>
                        </a:spcAft>
                      </a:pPr>
                      <a:r>
                        <a:rPr lang="en-US" sz="1800" dirty="0">
                          <a:effectLst/>
                        </a:rPr>
                        <a:t>Stop</a:t>
                      </a:r>
                      <a:r>
                        <a:rPr lang="en-US" sz="1800" baseline="30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45C59093-0BB8-785D-7EFC-2CB9A59E2BF0}"/>
              </a:ext>
            </a:extLst>
          </p:cNvPr>
          <p:cNvPicPr>
            <a:picLocks noChangeAspect="1"/>
          </p:cNvPicPr>
          <p:nvPr/>
        </p:nvPicPr>
        <p:blipFill rotWithShape="1">
          <a:blip r:embed="rId2"/>
          <a:srcRect r="37088"/>
          <a:stretch/>
        </p:blipFill>
        <p:spPr>
          <a:xfrm>
            <a:off x="2042082" y="5104851"/>
            <a:ext cx="5054304" cy="15863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6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Breaks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33</a:t>
            </a:fld>
            <a:endParaRPr lang="en-US" dirty="0"/>
          </a:p>
        </p:txBody>
      </p:sp>
      <p:sp>
        <p:nvSpPr>
          <p:cNvPr id="4" name="Rectangle 3">
            <a:extLst>
              <a:ext uri="{FF2B5EF4-FFF2-40B4-BE49-F238E27FC236}">
                <a16:creationId xmlns:a16="http://schemas.microsoft.com/office/drawing/2014/main" id="{FF864EB3-29FC-4678-8310-10FA36D70C80}"/>
              </a:ext>
            </a:extLst>
          </p:cNvPr>
          <p:cNvSpPr/>
          <p:nvPr/>
        </p:nvSpPr>
        <p:spPr>
          <a:xfrm>
            <a:off x="508957" y="1305342"/>
            <a:ext cx="8289985" cy="3693319"/>
          </a:xfrm>
          <a:prstGeom prst="rect">
            <a:avLst/>
          </a:prstGeom>
        </p:spPr>
        <p:txBody>
          <a:bodyPr wrap="square">
            <a:spAutoFit/>
          </a:bodyPr>
          <a:lstStyle/>
          <a:p>
            <a:pPr marL="285750" indent="-285750">
              <a:buClr>
                <a:sysClr val="windowText" lastClr="000000"/>
              </a:buClr>
              <a:buFont typeface="Arial" panose="020B0604020202020204" pitchFamily="34" charset="0"/>
              <a:buChar char="•"/>
              <a:defRPr/>
            </a:pPr>
            <a:r>
              <a:rPr lang="en-US" dirty="0">
                <a:solidFill>
                  <a:sysClr val="windowText" lastClr="000000"/>
                </a:solidFill>
              </a:rPr>
              <a:t>Scheduled breaks may occur between units</a:t>
            </a: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Students may not have access to cell phones during scheduled breaks</a:t>
            </a: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During each unit, a short “stand-and-stretch” break is permitted at the discretion of the Test Administrator</a:t>
            </a:r>
          </a:p>
          <a:p>
            <a:pPr marL="742950" lvl="1" indent="-285750">
              <a:buClr>
                <a:sysClr val="windowText" lastClr="000000"/>
              </a:buClr>
              <a:buFont typeface="Arial" panose="020B0604020202020204" pitchFamily="34" charset="0"/>
              <a:buChar char="•"/>
              <a:defRPr/>
            </a:pPr>
            <a:r>
              <a:rPr lang="en-US" dirty="0">
                <a:solidFill>
                  <a:sysClr val="windowText" lastClr="000000"/>
                </a:solidFill>
              </a:rPr>
              <a:t>Time stops for the unit, but only for up to 3 minutes</a:t>
            </a:r>
          </a:p>
        </p:txBody>
      </p:sp>
      <p:graphicFrame>
        <p:nvGraphicFramePr>
          <p:cNvPr id="5" name="Table 4">
            <a:extLst>
              <a:ext uri="{FF2B5EF4-FFF2-40B4-BE49-F238E27FC236}">
                <a16:creationId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2044271960"/>
              </p:ext>
            </p:extLst>
          </p:nvPr>
        </p:nvGraphicFramePr>
        <p:xfrm>
          <a:off x="2432759" y="1797923"/>
          <a:ext cx="4272951" cy="148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54680">
                  <a:extLst>
                    <a:ext uri="{9D8B030D-6E8A-4147-A177-3AD203B41FA5}">
                      <a16:colId xmlns:a16="http://schemas.microsoft.com/office/drawing/2014/main" val="974024439"/>
                    </a:ext>
                  </a:extLst>
                </a:gridCol>
                <a:gridCol w="2418271">
                  <a:extLst>
                    <a:ext uri="{9D8B030D-6E8A-4147-A177-3AD203B41FA5}">
                      <a16:colId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val="4213171346"/>
                  </a:ext>
                </a:extLst>
              </a:tr>
            </a:tbl>
          </a:graphicData>
        </a:graphic>
      </p:graphicFrame>
    </p:spTree>
    <p:extLst>
      <p:ext uri="{BB962C8B-B14F-4D97-AF65-F5344CB8AC3E}">
        <p14:creationId xmlns:p14="http://schemas.microsoft.com/office/powerpoint/2010/main" val="139640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6" name="Content Placeholder 5">
            <a:extLst>
              <a:ext uri="{FF2B5EF4-FFF2-40B4-BE49-F238E27FC236}">
                <a16:creationId xmlns:a16="http://schemas.microsoft.com/office/drawing/2014/main" id="{453AD5D8-D7C3-4262-8F53-0DC6F17509F3}"/>
              </a:ext>
            </a:extLst>
          </p:cNvPr>
          <p:cNvSpPr>
            <a:spLocks noGrp="1"/>
          </p:cNvSpPr>
          <p:nvPr>
            <p:ph idx="1"/>
          </p:nvPr>
        </p:nvSpPr>
        <p:spPr>
          <a:xfrm>
            <a:off x="628650" y="848550"/>
            <a:ext cx="7886700" cy="5578468"/>
          </a:xfrm>
        </p:spPr>
        <p:txBody>
          <a:bodyPr>
            <a:normAutofit fontScale="92500" lnSpcReduction="10000"/>
          </a:bodyPr>
          <a:lstStyle/>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Administer all test </a:t>
            </a:r>
            <a:r>
              <a:rPr lang="en-US" dirty="0">
                <a:solidFill>
                  <a:sysClr val="windowText" lastClr="000000"/>
                </a:solidFill>
                <a:ea typeface="Verdana" panose="020B0604030504040204" pitchFamily="34" charset="0"/>
                <a:cs typeface="Verdana" panose="020B0604030504040204" pitchFamily="34" charset="0"/>
              </a:rPr>
              <a:t>units in consecutive order</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All content areas</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Includes make-up testing</a:t>
            </a:r>
          </a:p>
          <a:p>
            <a:pPr marL="571500" lvl="2">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Excluding make-ups, determine</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one content area will be completed before beginning the next, or if testing will alternate between the content areas </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the district will condense testing or spread throughout the state testing window</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How many </a:t>
            </a:r>
            <a:r>
              <a:rPr lang="en-US" dirty="0">
                <a:solidFill>
                  <a:sysClr val="windowText" lastClr="000000"/>
                </a:solidFill>
                <a:ea typeface="Verdana" panose="020B0604030504040204" pitchFamily="34" charset="0"/>
                <a:cs typeface="Verdana" panose="020B0604030504040204" pitchFamily="34" charset="0"/>
              </a:rPr>
              <a:t>units </a:t>
            </a:r>
            <a:r>
              <a:rPr lang="en-US" dirty="0">
                <a:solidFill>
                  <a:srgbClr val="000000"/>
                </a:solidFill>
                <a:ea typeface="Verdana" panose="020B0604030504040204" pitchFamily="34" charset="0"/>
                <a:cs typeface="Verdana" panose="020B0604030504040204" pitchFamily="34" charset="0"/>
              </a:rPr>
              <a:t>students will take per day</a:t>
            </a:r>
          </a:p>
          <a:p>
            <a:pPr lvl="1">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Complete all tests by </a:t>
            </a:r>
            <a:r>
              <a:rPr lang="en-US" b="1" dirty="0">
                <a:solidFill>
                  <a:schemeClr val="accent5"/>
                </a:solidFill>
                <a:ea typeface="Verdana" panose="020B0604030504040204" pitchFamily="34" charset="0"/>
                <a:cs typeface="Verdana" panose="020B0604030504040204" pitchFamily="34" charset="0"/>
              </a:rPr>
              <a:t>April 26, 2024*</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extra days at the end of the window to account for cancellations due to snow or other unexpected closures</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time for make-up testing</a:t>
            </a:r>
          </a:p>
          <a:p>
            <a:pPr marL="0" lvl="1" indent="0">
              <a:lnSpc>
                <a:spcPct val="110000"/>
              </a:lnSpc>
              <a:buClr>
                <a:sysClr val="windowText" lastClr="000000"/>
              </a:buClr>
              <a:buNone/>
              <a:defRPr/>
            </a:pPr>
            <a:endParaRPr lang="en-US" sz="1900" dirty="0">
              <a:solidFill>
                <a:sysClr val="windowText" lastClr="000000"/>
              </a:solidFill>
            </a:endParaRPr>
          </a:p>
          <a:p>
            <a:pPr marL="0" lvl="1" indent="0">
              <a:lnSpc>
                <a:spcPct val="110000"/>
              </a:lnSpc>
              <a:buClr>
                <a:sysClr val="windowText" lastClr="000000"/>
              </a:buClr>
              <a:buNone/>
              <a:defRPr/>
            </a:pPr>
            <a:r>
              <a:rPr lang="en-US" sz="1900" dirty="0">
                <a:solidFill>
                  <a:sysClr val="windowText" lastClr="000000"/>
                </a:solidFill>
              </a:rPr>
              <a:t>*May 3, 2024 for districts using the backend extension for CBT ELA/math.</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02458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5952A2A9-0AA6-4E12-BB0A-0442460FF945}"/>
              </a:ext>
            </a:extLst>
          </p:cNvPr>
          <p:cNvSpPr>
            <a:spLocks noGrp="1"/>
          </p:cNvSpPr>
          <p:nvPr>
            <p:ph idx="1"/>
          </p:nvPr>
        </p:nvSpPr>
        <p:spPr>
          <a:xfrm>
            <a:off x="309470" y="745032"/>
            <a:ext cx="8409227" cy="5776537"/>
          </a:xfrm>
        </p:spPr>
        <p:txBody>
          <a:bodyPr>
            <a:normAutofit/>
          </a:bodyPr>
          <a:lstStyle/>
          <a:p>
            <a:pPr marL="0" indent="0">
              <a:spcBef>
                <a:spcPts val="0"/>
              </a:spcBef>
              <a:buClr>
                <a:sysClr val="windowText" lastClr="000000"/>
              </a:buClr>
              <a:buNone/>
              <a:defRPr/>
            </a:pPr>
            <a:r>
              <a:rPr lang="en-US" b="1" dirty="0">
                <a:solidFill>
                  <a:sysClr val="windowText" lastClr="000000"/>
                </a:solidFill>
                <a:ea typeface="Verdana" panose="020B0604030504040204" pitchFamily="34" charset="0"/>
                <a:cs typeface="Verdana" panose="020B0604030504040204" pitchFamily="34" charset="0"/>
              </a:rPr>
              <a:t>Paper-based testing</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PBT window does not open until April 8, 2024</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Exception: Three-week grade 11 science window can open as early as April 1</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 school must administer the same unit to all PBT students within the same day (e.g., all Grade 4 Math Unit 1 on Tuesday)</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Schools must have the grade level appropriate calculator (grades 6-8) if administering math on paper</a:t>
            </a:r>
          </a:p>
          <a:p>
            <a:pPr marL="1147763" lvl="2"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Grade level appropriate calculators should also be available, as needed, for students taking science on paper</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CBT accommodations on the paper schedule</a:t>
            </a:r>
          </a:p>
          <a:p>
            <a:pPr>
              <a:spcBef>
                <a:spcPts val="0"/>
              </a:spcBef>
              <a:buClr>
                <a:sysClr val="windowText" lastClr="000000"/>
              </a:buClr>
              <a:defRPr/>
            </a:pPr>
            <a:endParaRPr lang="en-US" sz="1000" b="1" dirty="0">
              <a:solidFill>
                <a:srgbClr val="000000"/>
              </a:solidFill>
              <a:ea typeface="Verdana" panose="020B0604030504040204" pitchFamily="34" charset="0"/>
              <a:cs typeface="Verdana" panose="020B0604030504040204" pitchFamily="34" charset="0"/>
            </a:endParaRPr>
          </a:p>
          <a:p>
            <a:pPr marL="0" indent="0">
              <a:spcBef>
                <a:spcPts val="0"/>
              </a:spcBef>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Computer-based testing</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Math and ELA CBT window can open as early as April 1, 2024</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Three-week grade 11 science window can open as early as April 1</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Grades 5 and 8 science CBT window cannot open until April 8</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To the extent </a:t>
            </a:r>
            <a:r>
              <a:rPr lang="en-US" b="1" dirty="0">
                <a:solidFill>
                  <a:srgbClr val="000000"/>
                </a:solidFill>
                <a:ea typeface="Verdana" panose="020B0604030504040204" pitchFamily="34" charset="0"/>
                <a:cs typeface="Verdana" panose="020B0604030504040204" pitchFamily="34" charset="0"/>
              </a:rPr>
              <a:t>possible</a:t>
            </a:r>
            <a:r>
              <a:rPr lang="en-US" dirty="0">
                <a:solidFill>
                  <a:srgbClr val="000000"/>
                </a:solidFill>
                <a:ea typeface="Verdana" panose="020B0604030504040204" pitchFamily="34" charset="0"/>
                <a:cs typeface="Verdana" panose="020B0604030504040204" pitchFamily="34" charset="0"/>
              </a:rPr>
              <a:t>, assess all students within the school at the same time</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If not possible, assess all students within the shortest timeframe practicable</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Administer PBT accommodations on the online schedule </a:t>
            </a:r>
          </a:p>
          <a:p>
            <a:pPr>
              <a:spcBef>
                <a:spcPts val="0"/>
              </a:spcBef>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27535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a16="http://schemas.microsoft.com/office/drawing/2014/main" id="{2BF1C1C7-BEC8-4F95-817C-485C0E6D0D8C}"/>
              </a:ext>
            </a:extLst>
          </p:cNvPr>
          <p:cNvSpPr>
            <a:spLocks noGrp="1"/>
          </p:cNvSpPr>
          <p:nvPr>
            <p:ph idx="1"/>
          </p:nvPr>
        </p:nvSpPr>
        <p:spPr/>
        <p:txBody>
          <a:bodyPr/>
          <a:lstStyle/>
          <a:p>
            <a:pPr marL="0" indent="0">
              <a:buClr>
                <a:schemeClr val="tx1"/>
              </a:buClr>
              <a:buNone/>
            </a:pPr>
            <a:r>
              <a:rPr lang="en-US" sz="2000" u="sng" dirty="0">
                <a:solidFill>
                  <a:srgbClr val="000000"/>
                </a:solidFill>
              </a:rPr>
              <a:t>To the extent possible</a:t>
            </a:r>
            <a:r>
              <a:rPr lang="en-US" sz="2000" dirty="0">
                <a:solidFill>
                  <a:srgbClr val="000000"/>
                </a:solidFill>
              </a:rPr>
              <a:t>, a student taking </a:t>
            </a:r>
            <a:r>
              <a:rPr lang="en-US" sz="2000" dirty="0" err="1">
                <a:solidFill>
                  <a:srgbClr val="000000"/>
                </a:solidFill>
              </a:rPr>
              <a:t>CoAlt</a:t>
            </a:r>
            <a:r>
              <a:rPr lang="en-US" sz="2000" dirty="0">
                <a:solidFill>
                  <a:srgbClr val="000000"/>
                </a:solidFill>
              </a:rPr>
              <a:t> in a content area for which the student is participating in a general education class should be assessed at the same time as their peers to avoid missed instruction </a:t>
            </a:r>
          </a:p>
          <a:p>
            <a:pPr marL="571500" indent="-342900">
              <a:buClr>
                <a:schemeClr val="tx1"/>
              </a:buClr>
            </a:pPr>
            <a:r>
              <a:rPr lang="en-US" sz="2000" dirty="0">
                <a:solidFill>
                  <a:srgbClr val="000000"/>
                </a:solidFill>
              </a:rPr>
              <a:t>Ensure students taking these assessments do not miss instruction from their general education class</a:t>
            </a:r>
          </a:p>
          <a:p>
            <a:pPr>
              <a:buClr>
                <a:schemeClr val="tx1"/>
              </a:buClr>
            </a:pPr>
            <a:endParaRPr lang="en-US" dirty="0">
              <a:solidFill>
                <a:srgbClr val="FF0000"/>
              </a:solidFill>
            </a:endParaRPr>
          </a:p>
          <a:p>
            <a:pPr>
              <a:buClr>
                <a:schemeClr val="tx1"/>
              </a:buClr>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95169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Sessions </a:t>
            </a:r>
          </a:p>
        </p:txBody>
      </p:sp>
      <p:sp>
        <p:nvSpPr>
          <p:cNvPr id="6" name="Content Placeholder 5">
            <a:extLst>
              <a:ext uri="{FF2B5EF4-FFF2-40B4-BE49-F238E27FC236}">
                <a16:creationId xmlns:a16="http://schemas.microsoft.com/office/drawing/2014/main" id="{04027E73-A193-4890-B303-6B68EF5AF658}"/>
              </a:ext>
            </a:extLst>
          </p:cNvPr>
          <p:cNvSpPr>
            <a:spLocks noGrp="1"/>
          </p:cNvSpPr>
          <p:nvPr>
            <p:ph idx="1"/>
          </p:nvPr>
        </p:nvSpPr>
        <p:spPr>
          <a:xfrm>
            <a:off x="628650" y="848550"/>
            <a:ext cx="7886700" cy="5681646"/>
          </a:xfrm>
        </p:spPr>
        <p:txBody>
          <a:bodyPr>
            <a:normAutofit lnSpcReduction="10000"/>
          </a:bodyPr>
          <a:lstStyle/>
          <a:p>
            <a:pPr marL="285750" indent="-285750">
              <a:lnSpc>
                <a:spcPct val="120000"/>
              </a:lnSpc>
              <a:spcBef>
                <a:spcPts val="0"/>
              </a:spcBef>
              <a:defRPr/>
            </a:pPr>
            <a:r>
              <a:rPr lang="en-US" sz="2100" dirty="0">
                <a:solidFill>
                  <a:sysClr val="windowText" lastClr="000000"/>
                </a:solidFill>
              </a:rPr>
              <a:t>If the unit testing time and directions are the same, different grades can test in the same room</a:t>
            </a:r>
          </a:p>
          <a:p>
            <a:pPr marL="285750" indent="-285750">
              <a:lnSpc>
                <a:spcPct val="120000"/>
              </a:lnSpc>
              <a:spcBef>
                <a:spcPts val="0"/>
              </a:spcBef>
            </a:pPr>
            <a:r>
              <a:rPr lang="en-US" sz="2100" dirty="0">
                <a:solidFill>
                  <a:prstClr val="black"/>
                </a:solidFill>
              </a:rPr>
              <a:t>A </a:t>
            </a:r>
            <a:r>
              <a:rPr lang="en-US" sz="2100" b="1" dirty="0">
                <a:solidFill>
                  <a:prstClr val="black"/>
                </a:solidFill>
              </a:rPr>
              <a:t>separate</a:t>
            </a:r>
            <a:r>
              <a:rPr lang="en-US" sz="2100" dirty="0">
                <a:solidFill>
                  <a:prstClr val="black"/>
                </a:solidFill>
              </a:rPr>
              <a:t> testing environment is needed for: </a:t>
            </a:r>
          </a:p>
          <a:p>
            <a:pPr marL="742950" lvl="1" indent="-285750">
              <a:lnSpc>
                <a:spcPct val="120000"/>
              </a:lnSpc>
              <a:spcBef>
                <a:spcPts val="0"/>
              </a:spcBef>
            </a:pPr>
            <a:r>
              <a:rPr lang="en-US" sz="2100" dirty="0">
                <a:solidFill>
                  <a:prstClr val="black"/>
                </a:solidFill>
              </a:rPr>
              <a:t>Paper-based and computer-based (administration SAY directions and materials are different)</a:t>
            </a:r>
          </a:p>
          <a:p>
            <a:pPr marL="742950" lvl="1" indent="-285750">
              <a:lnSpc>
                <a:spcPct val="120000"/>
              </a:lnSpc>
              <a:spcBef>
                <a:spcPts val="0"/>
              </a:spcBef>
            </a:pPr>
            <a:r>
              <a:rPr lang="en-US" sz="2100" dirty="0">
                <a:solidFill>
                  <a:prstClr val="black"/>
                </a:solidFill>
              </a:rPr>
              <a:t>ELA and mathematics (unit testing times and administration SAY directions are different)</a:t>
            </a:r>
          </a:p>
          <a:p>
            <a:pPr marL="742950" lvl="1" indent="-285750">
              <a:lnSpc>
                <a:spcPct val="120000"/>
              </a:lnSpc>
              <a:spcBef>
                <a:spcPts val="0"/>
              </a:spcBef>
            </a:pPr>
            <a:r>
              <a:rPr lang="en-US" sz="2100" dirty="0">
                <a:solidFill>
                  <a:prstClr val="black"/>
                </a:solidFill>
              </a:rPr>
              <a:t>Directions read aloud in a language other than English</a:t>
            </a:r>
          </a:p>
          <a:p>
            <a:pPr marL="742950" lvl="1" indent="-285750">
              <a:lnSpc>
                <a:spcPct val="120000"/>
              </a:lnSpc>
              <a:spcBef>
                <a:spcPts val="0"/>
              </a:spcBef>
            </a:pPr>
            <a:r>
              <a:rPr lang="en-US" sz="2100" dirty="0">
                <a:solidFill>
                  <a:prstClr val="black"/>
                </a:solidFill>
              </a:rPr>
              <a:t>English tests and Spanish accommodated forms</a:t>
            </a:r>
          </a:p>
          <a:p>
            <a:pPr marL="742950" lvl="1" indent="-285750">
              <a:lnSpc>
                <a:spcPct val="120000"/>
              </a:lnSpc>
              <a:spcBef>
                <a:spcPts val="0"/>
              </a:spcBef>
            </a:pPr>
            <a:r>
              <a:rPr lang="en-US" sz="2100" dirty="0">
                <a:solidFill>
                  <a:prstClr val="black"/>
                </a:solidFill>
              </a:rPr>
              <a:t>Science and ELA/math (unit testing times and administration SAY directions are different)</a:t>
            </a:r>
          </a:p>
          <a:p>
            <a:pPr marL="742950" lvl="1" indent="-285750">
              <a:lnSpc>
                <a:spcPct val="120000"/>
              </a:lnSpc>
              <a:spcBef>
                <a:spcPts val="0"/>
              </a:spcBef>
            </a:pPr>
            <a:r>
              <a:rPr lang="en-US" sz="2100" dirty="0">
                <a:solidFill>
                  <a:prstClr val="black"/>
                </a:solidFill>
              </a:rPr>
              <a:t>Grade 11 science and grades 5 and 8 science (different unit times)</a:t>
            </a:r>
          </a:p>
          <a:p>
            <a:pPr marL="742950" lvl="1" indent="-285750">
              <a:lnSpc>
                <a:spcPct val="120000"/>
              </a:lnSpc>
              <a:spcBef>
                <a:spcPts val="0"/>
              </a:spcBef>
            </a:pPr>
            <a:r>
              <a:rPr lang="en-US" sz="2100" dirty="0">
                <a:solidFill>
                  <a:prstClr val="black"/>
                </a:solidFill>
              </a:rPr>
              <a:t>Math grades 3-5 and math grades 6-8 (different administration SAY directions)</a:t>
            </a:r>
          </a:p>
          <a:p>
            <a:pPr marL="742950" lvl="1" indent="-285750">
              <a:lnSpc>
                <a:spcPct val="120000"/>
              </a:lnSpc>
              <a:spcBef>
                <a:spcPts val="0"/>
              </a:spcBef>
            </a:pPr>
            <a:r>
              <a:rPr lang="en-US" sz="2100" dirty="0">
                <a:solidFill>
                  <a:prstClr val="black"/>
                </a:solidFill>
              </a:rPr>
              <a:t>Math grades 6-8 unit 1 and math grades 6-8 units 2 and 3 (different administration SAY directions)</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37</a:t>
            </a:fld>
            <a:endParaRPr lang="en-US" dirty="0"/>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320668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Afternoon Testing	</a:t>
            </a:r>
          </a:p>
        </p:txBody>
      </p:sp>
      <p:sp>
        <p:nvSpPr>
          <p:cNvPr id="6" name="Content Placeholder 5">
            <a:extLst>
              <a:ext uri="{FF2B5EF4-FFF2-40B4-BE49-F238E27FC236}">
                <a16:creationId xmlns:a16="http://schemas.microsoft.com/office/drawing/2014/main" id="{7920DE8A-FED2-487B-A0E3-E08C082CF6FC}"/>
              </a:ext>
            </a:extLst>
          </p:cNvPr>
          <p:cNvSpPr>
            <a:spLocks noGrp="1"/>
          </p:cNvSpPr>
          <p:nvPr>
            <p:ph idx="1"/>
          </p:nvPr>
        </p:nvSpPr>
        <p:spPr/>
        <p:txBody>
          <a:bodyPr/>
          <a:lstStyle/>
          <a:p>
            <a:pPr marL="0" indent="0">
              <a:spcAft>
                <a:spcPts val="1200"/>
              </a:spcAft>
              <a:buNone/>
              <a:defRPr/>
            </a:pPr>
            <a:r>
              <a:rPr lang="en-US" dirty="0">
                <a:solidFill>
                  <a:sysClr val="windowText" lastClr="000000"/>
                </a:solidFill>
              </a:rPr>
              <a:t>If the school is having technology issues, do not start a unit unless there is enough time left in the day to complete the unit</a:t>
            </a:r>
          </a:p>
          <a:p>
            <a:pPr marL="0" indent="0">
              <a:spcAft>
                <a:spcPts val="1200"/>
              </a:spcAft>
              <a:buNone/>
              <a:defRPr/>
            </a:pPr>
            <a:r>
              <a:rPr lang="en-US" dirty="0">
                <a:solidFill>
                  <a:sysClr val="windowText" lastClr="000000"/>
                </a:solidFill>
              </a:rPr>
              <a:t>It is a </a:t>
            </a:r>
            <a:r>
              <a:rPr lang="en-US" b="1" dirty="0">
                <a:solidFill>
                  <a:sysClr val="windowText" lastClr="000000"/>
                </a:solidFill>
              </a:rPr>
              <a:t>misadministration</a:t>
            </a:r>
            <a:r>
              <a:rPr lang="en-US" dirty="0">
                <a:solidFill>
                  <a:sysClr val="windowText" lastClr="000000"/>
                </a:solidFill>
              </a:rPr>
              <a:t> for a testing group to start the test and then stop and complete it the next day</a:t>
            </a:r>
          </a:p>
          <a:p>
            <a:pPr marL="742950" lvl="1" indent="-285750">
              <a:spcAft>
                <a:spcPts val="1200"/>
              </a:spcAft>
              <a:defRPr/>
            </a:pPr>
            <a:r>
              <a:rPr lang="en-US" dirty="0">
                <a:solidFill>
                  <a:sysClr val="windowText" lastClr="000000"/>
                </a:solidFill>
              </a:rPr>
              <a:t>This is only allowed for illnesses and unforeseen situations (e.g., school power outage)</a:t>
            </a:r>
          </a:p>
          <a:p>
            <a:endParaRPr lang="en-US" sz="2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83721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After-hours Testing</a:t>
            </a:r>
          </a:p>
        </p:txBody>
      </p:sp>
      <p:sp>
        <p:nvSpPr>
          <p:cNvPr id="3" name="Content Placeholder 2"/>
          <p:cNvSpPr>
            <a:spLocks noGrp="1"/>
          </p:cNvSpPr>
          <p:nvPr>
            <p:ph idx="1"/>
          </p:nvPr>
        </p:nvSpPr>
        <p:spPr/>
        <p:txBody>
          <a:bodyPr/>
          <a:lstStyle/>
          <a:p>
            <a:r>
              <a:rPr lang="en-US" dirty="0"/>
              <a:t>If a school will start a test session after 4:30 p.m.</a:t>
            </a:r>
          </a:p>
          <a:p>
            <a:pPr lvl="1"/>
            <a:r>
              <a:rPr lang="en-US" dirty="0"/>
              <a:t>The official DAC must email the following information to CDE (</a:t>
            </a:r>
            <a:r>
              <a:rPr lang="en-US" dirty="0">
                <a:hlinkClick r:id="rId2"/>
              </a:rPr>
              <a:t>loerzel_s@cde.state.co.us</a:t>
            </a:r>
            <a:r>
              <a:rPr lang="en-US" dirty="0"/>
              <a:t>) ASAP</a:t>
            </a:r>
          </a:p>
          <a:p>
            <a:pPr lvl="2"/>
            <a:r>
              <a:rPr lang="en-US" dirty="0"/>
              <a:t>School name</a:t>
            </a:r>
          </a:p>
          <a:p>
            <a:pPr lvl="2"/>
            <a:r>
              <a:rPr lang="en-US" dirty="0"/>
              <a:t>Online test session name (not just the name of the test)</a:t>
            </a:r>
          </a:p>
          <a:p>
            <a:pPr lvl="2"/>
            <a:r>
              <a:rPr lang="en-US" dirty="0"/>
              <a:t>Anticipated testing dates</a:t>
            </a:r>
          </a:p>
          <a:p>
            <a:pPr lvl="1"/>
            <a:r>
              <a:rPr lang="en-US" dirty="0"/>
              <a:t>CDE will grant the test session(s) permission to test after hours</a:t>
            </a:r>
          </a:p>
          <a:p>
            <a:pPr lvl="2"/>
            <a:r>
              <a:rPr lang="en-US" dirty="0"/>
              <a:t>District or school must “prepare” and “start” the test session first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975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General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37501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PearsonAccess</a:t>
            </a:r>
            <a:r>
              <a:rPr lang="en-US" baseline="30000" dirty="0" err="1"/>
              <a:t>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84983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5" name="Content Placeholder 4">
            <a:extLst>
              <a:ext uri="{FF2B5EF4-FFF2-40B4-BE49-F238E27FC236}">
                <a16:creationId xmlns:a16="http://schemas.microsoft.com/office/drawing/2014/main" id="{5F0E379B-2415-480F-B16D-2F8EF85F5C79}"/>
              </a:ext>
            </a:extLst>
          </p:cNvPr>
          <p:cNvSpPr>
            <a:spLocks noGrp="1"/>
          </p:cNvSpPr>
          <p:nvPr>
            <p:ph idx="1"/>
          </p:nvPr>
        </p:nvSpPr>
        <p:spPr/>
        <p:txBody>
          <a:bodyPr/>
          <a:lstStyle/>
          <a:p>
            <a:pPr marL="233363" indent="-233363">
              <a:buClr>
                <a:prstClr val="black"/>
              </a:buClr>
              <a:buSzPct val="115000"/>
              <a:defRPr/>
            </a:pPr>
            <a:r>
              <a:rPr lang="en-US" sz="2000" b="1" dirty="0">
                <a:solidFill>
                  <a:prstClr val="black"/>
                </a:solidFill>
                <a:cs typeface="Arial" charset="0"/>
              </a:rPr>
              <a:t>User Roles </a:t>
            </a:r>
            <a:r>
              <a:rPr lang="en-US" sz="2000" dirty="0">
                <a:solidFill>
                  <a:prstClr val="black"/>
                </a:solidFill>
                <a:cs typeface="Arial" charset="0"/>
              </a:rPr>
              <a:t>– assigned to </a:t>
            </a:r>
            <a:r>
              <a:rPr lang="en-US" sz="2000" dirty="0" err="1">
                <a:solidFill>
                  <a:prstClr val="black"/>
                </a:solidFill>
                <a:cs typeface="Arial" charset="0"/>
              </a:rPr>
              <a:t>PAnext</a:t>
            </a:r>
            <a:r>
              <a:rPr lang="en-US" sz="2000" dirty="0">
                <a:solidFill>
                  <a:prstClr val="black"/>
                </a:solidFill>
                <a:cs typeface="Arial" charset="0"/>
              </a:rPr>
              <a:t> users</a:t>
            </a:r>
          </a:p>
          <a:p>
            <a:pPr marL="233363" indent="-233363">
              <a:buClr>
                <a:prstClr val="black"/>
              </a:buClr>
              <a:buSzPct val="115000"/>
              <a:defRPr/>
            </a:pPr>
            <a:endParaRPr lang="en-US" sz="2000" dirty="0">
              <a:solidFill>
                <a:prstClr val="black"/>
              </a:solidFill>
              <a:cs typeface="Arial" charset="0"/>
            </a:endParaRPr>
          </a:p>
          <a:p>
            <a:pPr marL="233363" indent="-233363">
              <a:buClr>
                <a:prstClr val="black"/>
              </a:buClr>
              <a:buSzPct val="115000"/>
              <a:defRPr/>
            </a:pPr>
            <a:r>
              <a:rPr lang="en-US" sz="2000" b="1" dirty="0">
                <a:solidFill>
                  <a:prstClr val="black"/>
                </a:solidFill>
                <a:cs typeface="Arial" charset="0"/>
              </a:rPr>
              <a:t>Permissions</a:t>
            </a:r>
            <a:r>
              <a:rPr lang="en-US" sz="2000" dirty="0">
                <a:solidFill>
                  <a:prstClr val="black"/>
                </a:solidFill>
                <a:cs typeface="Arial" charset="0"/>
              </a:rPr>
              <a:t> - each user role contains permissions that determine which tasks the user can perform in </a:t>
            </a:r>
            <a:r>
              <a:rPr lang="en-US" sz="2000" dirty="0" err="1">
                <a:solidFill>
                  <a:prstClr val="black"/>
                </a:solidFill>
                <a:cs typeface="Arial" charset="0"/>
              </a:rPr>
              <a:t>PAnext</a:t>
            </a:r>
            <a:endParaRPr lang="en-US" sz="2000" dirty="0">
              <a:solidFill>
                <a:prstClr val="black"/>
              </a:solidFill>
              <a:cs typeface="Arial" charset="0"/>
            </a:endParaRPr>
          </a:p>
          <a:p>
            <a:pPr marL="800100" lvl="1" indent="-342900">
              <a:buClr>
                <a:prstClr val="black"/>
              </a:buClr>
              <a:buSzPct val="115000"/>
              <a:defRPr/>
            </a:pPr>
            <a:r>
              <a:rPr lang="en-US" dirty="0">
                <a:solidFill>
                  <a:prstClr val="black"/>
                </a:solidFill>
                <a:cs typeface="Arial" charset="0"/>
              </a:rPr>
              <a:t>Once a user has a specific role,</a:t>
            </a:r>
            <a:r>
              <a:rPr lang="en-US" b="1" dirty="0">
                <a:solidFill>
                  <a:prstClr val="black"/>
                </a:solidFill>
                <a:cs typeface="Arial" charset="0"/>
              </a:rPr>
              <a:t> </a:t>
            </a:r>
            <a:r>
              <a:rPr lang="en-US" dirty="0">
                <a:solidFill>
                  <a:prstClr val="black"/>
                </a:solidFill>
                <a:cs typeface="Arial" charset="0"/>
              </a:rPr>
              <a:t>they can grant that role to another user account</a:t>
            </a:r>
          </a:p>
          <a:p>
            <a:pPr marL="800100" lvl="1" indent="-342900">
              <a:buClr>
                <a:prstClr val="black"/>
              </a:buClr>
              <a:buSzPct val="115000"/>
              <a:defRPr/>
            </a:pPr>
            <a:r>
              <a:rPr lang="en-US" dirty="0">
                <a:solidFill>
                  <a:prstClr val="black"/>
                </a:solidFill>
                <a:cs typeface="Arial" charset="0"/>
              </a:rPr>
              <a:t>Reference the </a:t>
            </a:r>
            <a:r>
              <a:rPr lang="en-US" b="1" dirty="0">
                <a:solidFill>
                  <a:prstClr val="black"/>
                </a:solidFill>
                <a:cs typeface="Arial" charset="0"/>
              </a:rPr>
              <a:t>User Role Matrix</a:t>
            </a:r>
            <a:r>
              <a:rPr lang="en-US" dirty="0">
                <a:solidFill>
                  <a:prstClr val="black"/>
                </a:solidFill>
                <a:cs typeface="Arial" charset="0"/>
              </a:rPr>
              <a:t> (</a:t>
            </a:r>
            <a:r>
              <a:rPr lang="en-US" i="1" dirty="0">
                <a:solidFill>
                  <a:prstClr val="black"/>
                </a:solidFill>
                <a:cs typeface="Arial" charset="0"/>
              </a:rPr>
              <a:t>Appendix H</a:t>
            </a:r>
            <a:r>
              <a:rPr lang="en-US" dirty="0">
                <a:solidFill>
                  <a:prstClr val="black"/>
                </a:solidFill>
                <a:cs typeface="Arial" charset="0"/>
              </a:rPr>
              <a:t> in the </a:t>
            </a:r>
            <a:r>
              <a:rPr lang="en-US" i="1" dirty="0">
                <a:solidFill>
                  <a:prstClr val="black"/>
                </a:solidFill>
                <a:cs typeface="Arial" charset="0"/>
              </a:rPr>
              <a:t>Procedures Manual</a:t>
            </a:r>
            <a:r>
              <a:rPr lang="en-US" dirty="0">
                <a:solidFill>
                  <a:prstClr val="black"/>
                </a:solidFill>
                <a:cs typeface="Arial" charset="0"/>
              </a:rPr>
              <a:t>)</a:t>
            </a:r>
            <a:r>
              <a:rPr lang="en-US" i="1" dirty="0">
                <a:solidFill>
                  <a:prstClr val="black"/>
                </a:solidFill>
                <a:cs typeface="Arial" charset="0"/>
              </a:rPr>
              <a:t> </a:t>
            </a:r>
            <a:r>
              <a:rPr lang="en-US" dirty="0">
                <a:solidFill>
                  <a:prstClr val="black"/>
                </a:solidFill>
                <a:cs typeface="Arial" charset="0"/>
              </a:rPr>
              <a:t>for additional information on role assignment and permissions</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
        <p:nvSpPr>
          <p:cNvPr id="6" name="Action Button: Go Forward or Next 5">
            <a:hlinkClick r:id="rId2" highlightClick="1"/>
            <a:extLst>
              <a:ext uri="{FF2B5EF4-FFF2-40B4-BE49-F238E27FC236}">
                <a16:creationId xmlns:a16="http://schemas.microsoft.com/office/drawing/2014/main" id="{8C9C3231-C910-46EF-A019-D2797E86AED6}"/>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4578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4" name="Content Placeholder 3">
            <a:extLst>
              <a:ext uri="{FF2B5EF4-FFF2-40B4-BE49-F238E27FC236}">
                <a16:creationId xmlns:a16="http://schemas.microsoft.com/office/drawing/2014/main" id="{D7FA441A-40DB-4D10-96AE-1661B4BF08CB}"/>
              </a:ext>
            </a:extLst>
          </p:cNvPr>
          <p:cNvSpPr>
            <a:spLocks noGrp="1"/>
          </p:cNvSpPr>
          <p:nvPr>
            <p:ph idx="1"/>
          </p:nvPr>
        </p:nvSpPr>
        <p:spPr/>
        <p:txBody>
          <a:bodyPr/>
          <a:lstStyle/>
          <a:p>
            <a:pPr marL="0" indent="0">
              <a:buNone/>
            </a:pPr>
            <a:r>
              <a:rPr lang="en-US" dirty="0"/>
              <a:t>CMAS roles and their coordinating “base roles” in PearsonAccess</a:t>
            </a:r>
            <a:r>
              <a:rPr lang="en-US" baseline="30000" dirty="0"/>
              <a:t>next</a:t>
            </a:r>
            <a:endParaRPr lang="en-US" dirty="0"/>
          </a:p>
          <a:p>
            <a:r>
              <a:rPr lang="en-US" sz="2000" dirty="0"/>
              <a:t>Base roles provide access to system features needed to perform CMAS tasks</a:t>
            </a:r>
            <a:endParaRPr lang="en-US" sz="2000" baseline="30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42</a:t>
            </a:fld>
            <a:endParaRPr lang="en-US" dirty="0"/>
          </a:p>
        </p:txBody>
      </p:sp>
      <p:graphicFrame>
        <p:nvGraphicFramePr>
          <p:cNvPr id="5" name="Table 4">
            <a:extLst>
              <a:ext uri="{FF2B5EF4-FFF2-40B4-BE49-F238E27FC236}">
                <a16:creationId xmlns:a16="http://schemas.microsoft.com/office/drawing/2014/main" id="{61703893-4E3E-44ED-9E89-923277D69A01}"/>
              </a:ext>
            </a:extLst>
          </p:cNvPr>
          <p:cNvGraphicFramePr>
            <a:graphicFrameLocks noGrp="1"/>
          </p:cNvGraphicFramePr>
          <p:nvPr>
            <p:extLst>
              <p:ext uri="{D42A27DB-BD31-4B8C-83A1-F6EECF244321}">
                <p14:modId xmlns:p14="http://schemas.microsoft.com/office/powerpoint/2010/main" val="3017645495"/>
              </p:ext>
            </p:extLst>
          </p:nvPr>
        </p:nvGraphicFramePr>
        <p:xfrm>
          <a:off x="553639" y="2474589"/>
          <a:ext cx="8031192"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15596">
                  <a:extLst>
                    <a:ext uri="{9D8B030D-6E8A-4147-A177-3AD203B41FA5}">
                      <a16:colId xmlns:a16="http://schemas.microsoft.com/office/drawing/2014/main" val="3915690224"/>
                    </a:ext>
                  </a:extLst>
                </a:gridCol>
                <a:gridCol w="4015596">
                  <a:extLst>
                    <a:ext uri="{9D8B030D-6E8A-4147-A177-3AD203B41FA5}">
                      <a16:colId xmlns:a16="http://schemas.microsoft.com/office/drawing/2014/main" val="2383439373"/>
                    </a:ext>
                  </a:extLst>
                </a:gridCol>
              </a:tblGrid>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 CMAS Role</a:t>
                      </a:r>
                      <a:endParaRPr lang="en-US" sz="2400" dirty="0">
                        <a:solidFill>
                          <a:schemeClr val="bg1"/>
                        </a:solidFill>
                        <a:effectLst/>
                        <a:latin typeface="+mn-lt"/>
                        <a:ea typeface="Calibri"/>
                      </a:endParaRPr>
                    </a:p>
                  </a:txBody>
                  <a:tcPr marL="0" marR="0" marT="0" marB="0" anchor="ct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PearsonAccess</a:t>
                      </a:r>
                      <a:r>
                        <a:rPr lang="en-US" sz="2400" baseline="30000" dirty="0">
                          <a:solidFill>
                            <a:schemeClr val="bg1"/>
                          </a:solidFill>
                          <a:effectLst/>
                          <a:latin typeface="+mn-lt"/>
                        </a:rPr>
                        <a:t>next</a:t>
                      </a:r>
                      <a:r>
                        <a:rPr lang="en-US" sz="2400" baseline="0" dirty="0">
                          <a:solidFill>
                            <a:schemeClr val="bg1"/>
                          </a:solidFill>
                          <a:effectLst/>
                          <a:latin typeface="+mn-lt"/>
                        </a:rPr>
                        <a:t> Base Role</a:t>
                      </a:r>
                      <a:endParaRPr lang="en-US" sz="2400" b="1" baseline="30000" dirty="0">
                        <a:solidFill>
                          <a:schemeClr val="bg1"/>
                        </a:solidFill>
                        <a:effectLst/>
                        <a:latin typeface="+mn-lt"/>
                        <a:ea typeface="Calibri"/>
                      </a:endParaRPr>
                    </a:p>
                  </a:txBody>
                  <a:tcPr marL="0" marR="0" marT="0" marB="0" anchor="ctr"/>
                </a:tc>
                <a:extLst>
                  <a:ext uri="{0D108BD9-81ED-4DB2-BD59-A6C34878D82A}">
                    <a16:rowId xmlns:a16="http://schemas.microsoft.com/office/drawing/2014/main" val="204217325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Assessment Coordinator (DAC)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LEA/District Test Coordinator</a:t>
                      </a:r>
                      <a:endParaRPr lang="en-US" sz="2000" dirty="0">
                        <a:solidFill>
                          <a:srgbClr val="FF0000"/>
                        </a:solidFill>
                        <a:effectLst/>
                        <a:latin typeface="+mn-lt"/>
                        <a:ea typeface="Calibri"/>
                      </a:endParaRPr>
                    </a:p>
                  </a:txBody>
                  <a:tcPr marL="0" marR="0" marT="0" marB="0" anchor="ctr"/>
                </a:tc>
                <a:extLst>
                  <a:ext uri="{0D108BD9-81ED-4DB2-BD59-A6C34878D82A}">
                    <a16:rowId xmlns:a16="http://schemas.microsoft.com/office/drawing/2014/main" val="836711009"/>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School Assessment Coordinator (SAC)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School</a:t>
                      </a:r>
                      <a:r>
                        <a:rPr lang="en-US" sz="2000" baseline="0" dirty="0">
                          <a:effectLst/>
                          <a:latin typeface="+mn-lt"/>
                        </a:rPr>
                        <a:t> </a:t>
                      </a:r>
                      <a:r>
                        <a:rPr lang="en-US" sz="2000" dirty="0">
                          <a:effectLst/>
                          <a:latin typeface="+mn-lt"/>
                        </a:rPr>
                        <a:t>Test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402664843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Technology</a:t>
                      </a:r>
                      <a:r>
                        <a:rPr lang="en-US" sz="2000" b="0" baseline="0" dirty="0">
                          <a:effectLst/>
                          <a:latin typeface="+mn-lt"/>
                        </a:rPr>
                        <a:t> Coordinator (DTC)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Technology Coordinator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2634230338"/>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CMAS Test Administrator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Test Administrator</a:t>
                      </a:r>
                      <a:endParaRPr lang="en-US" sz="2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754815520"/>
                  </a:ext>
                </a:extLst>
              </a:tr>
            </a:tbl>
          </a:graphicData>
        </a:graphic>
      </p:graphicFrame>
      <p:sp>
        <p:nvSpPr>
          <p:cNvPr id="6" name="TextBox 5">
            <a:extLst>
              <a:ext uri="{FF2B5EF4-FFF2-40B4-BE49-F238E27FC236}">
                <a16:creationId xmlns:a16="http://schemas.microsoft.com/office/drawing/2014/main" id="{393BA2BB-87C8-4449-8654-FA4F726C6B60}"/>
              </a:ext>
            </a:extLst>
          </p:cNvPr>
          <p:cNvSpPr txBox="1"/>
          <p:nvPr/>
        </p:nvSpPr>
        <p:spPr>
          <a:xfrm>
            <a:off x="1079315" y="5078506"/>
            <a:ext cx="6979840"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Higher level roles, like LEA/District Test Coordinator, include permissions included in lower-level roles, like Test Administrator</a:t>
            </a:r>
            <a:endParaRPr lang="en-US" dirty="0">
              <a:highlight>
                <a:srgbClr val="FFFF00"/>
              </a:highlight>
            </a:endParaRPr>
          </a:p>
        </p:txBody>
      </p:sp>
    </p:spTree>
    <p:extLst>
      <p:ext uri="{BB962C8B-B14F-4D97-AF65-F5344CB8AC3E}">
        <p14:creationId xmlns:p14="http://schemas.microsoft.com/office/powerpoint/2010/main" val="1461022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Add-on Roles</a:t>
            </a:r>
          </a:p>
        </p:txBody>
      </p:sp>
      <p:sp>
        <p:nvSpPr>
          <p:cNvPr id="4" name="Content Placeholder 3">
            <a:extLst>
              <a:ext uri="{FF2B5EF4-FFF2-40B4-BE49-F238E27FC236}">
                <a16:creationId xmlns:a16="http://schemas.microsoft.com/office/drawing/2014/main" id="{6A2D074E-C9E1-4416-95FF-1A26557FA597}"/>
              </a:ext>
            </a:extLst>
          </p:cNvPr>
          <p:cNvSpPr>
            <a:spLocks noGrp="1"/>
          </p:cNvSpPr>
          <p:nvPr>
            <p:ph idx="1"/>
          </p:nvPr>
        </p:nvSpPr>
        <p:spPr>
          <a:xfrm>
            <a:off x="628650" y="848549"/>
            <a:ext cx="7886700" cy="5701338"/>
          </a:xfrm>
        </p:spPr>
        <p:txBody>
          <a:bodyPr>
            <a:normAutofit/>
          </a:bodyPr>
          <a:lstStyle/>
          <a:p>
            <a:pPr marL="0" indent="0" eaLnBrk="0" hangingPunct="0">
              <a:lnSpc>
                <a:spcPct val="110000"/>
              </a:lnSpc>
              <a:buSzPct val="115000"/>
              <a:buNone/>
              <a:defRPr/>
            </a:pPr>
            <a:r>
              <a:rPr lang="en-US" dirty="0">
                <a:solidFill>
                  <a:srgbClr val="000000"/>
                </a:solidFill>
                <a:cs typeface="Arial" charset="0"/>
              </a:rPr>
              <a:t>“Add-on roles” are assigned in addition to “base roles” to provide access to additional functionality in PearsonAccess</a:t>
            </a:r>
            <a:r>
              <a:rPr lang="en-US" baseline="30000" dirty="0">
                <a:solidFill>
                  <a:srgbClr val="000000"/>
                </a:solidFill>
                <a:cs typeface="Arial" charset="0"/>
              </a:rPr>
              <a:t>next</a:t>
            </a:r>
          </a:p>
          <a:p>
            <a:pPr eaLnBrk="0" hangingPunct="0">
              <a:lnSpc>
                <a:spcPct val="110000"/>
              </a:lnSpc>
              <a:buSzPct val="115000"/>
              <a:defRPr/>
            </a:pPr>
            <a:r>
              <a:rPr lang="en-US" sz="2000" b="1" dirty="0">
                <a:solidFill>
                  <a:srgbClr val="000000"/>
                </a:solidFill>
                <a:cs typeface="Arial" charset="0"/>
              </a:rPr>
              <a:t>The following add-on roles are assigned to DACs </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ea typeface="Calibri"/>
                <a:cs typeface="Times New Roman"/>
              </a:rPr>
              <a:t>Sensitive Data Role</a:t>
            </a:r>
            <a:r>
              <a:rPr lang="en-US" sz="1800" dirty="0">
                <a:solidFill>
                  <a:srgbClr val="000000"/>
                </a:solidFill>
                <a:ea typeface="Calibri"/>
                <a:cs typeface="Times New Roman"/>
              </a:rPr>
              <a:t> – View and edit sensitive student data</a:t>
            </a:r>
          </a:p>
          <a:p>
            <a:pPr marL="1257300" lvl="2">
              <a:lnSpc>
                <a:spcPct val="110000"/>
              </a:lnSpc>
              <a:spcBef>
                <a:spcPts val="0"/>
              </a:spcBef>
              <a:spcAft>
                <a:spcPts val="800"/>
              </a:spcAft>
              <a:buFont typeface="Arial"/>
              <a:buChar char="•"/>
              <a:tabLst>
                <a:tab pos="914400" algn="l"/>
              </a:tabLst>
              <a:defRPr/>
            </a:pPr>
            <a:r>
              <a:rPr lang="en-US" dirty="0">
                <a:solidFill>
                  <a:srgbClr val="000000"/>
                </a:solidFill>
              </a:rPr>
              <a:t>Users</a:t>
            </a:r>
            <a:r>
              <a:rPr lang="en-US" b="1" dirty="0">
                <a:solidFill>
                  <a:srgbClr val="000000"/>
                </a:solidFill>
              </a:rPr>
              <a:t> </a:t>
            </a:r>
            <a:r>
              <a:rPr lang="en-US" dirty="0">
                <a:solidFill>
                  <a:srgbClr val="000000"/>
                </a:solidFill>
              </a:rPr>
              <a:t>with this </a:t>
            </a:r>
            <a:r>
              <a:rPr lang="en-US" dirty="0" err="1">
                <a:solidFill>
                  <a:srgbClr val="000000"/>
                </a:solidFill>
              </a:rPr>
              <a:t>PAnext</a:t>
            </a:r>
            <a:r>
              <a:rPr lang="en-US" dirty="0">
                <a:solidFill>
                  <a:srgbClr val="000000"/>
                </a:solidFill>
              </a:rPr>
              <a:t> role have access to PII </a:t>
            </a:r>
          </a:p>
          <a:p>
            <a:pPr marL="1257300" lvl="2">
              <a:lnSpc>
                <a:spcPct val="110000"/>
              </a:lnSpc>
              <a:spcBef>
                <a:spcPts val="0"/>
              </a:spcBef>
              <a:spcAft>
                <a:spcPts val="800"/>
              </a:spcAft>
              <a:buFont typeface="Arial"/>
              <a:buChar char="•"/>
              <a:tabLst>
                <a:tab pos="914400" algn="l"/>
              </a:tabLst>
              <a:defRPr/>
            </a:pPr>
            <a:r>
              <a:rPr lang="en-US" dirty="0">
                <a:solidFill>
                  <a:srgbClr val="000000"/>
                </a:solidFill>
                <a:ea typeface="Calibri"/>
                <a:cs typeface="Times New Roman"/>
              </a:rPr>
              <a:t>Must have this role to import SR/PNP files</a:t>
            </a: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Student Test Update </a:t>
            </a:r>
            <a:r>
              <a:rPr lang="en-US" sz="1800" dirty="0">
                <a:solidFill>
                  <a:sysClr val="windowText" lastClr="000000"/>
                </a:solidFill>
              </a:rPr>
              <a:t>– Allows export/import of STU file to batch update Void and Not Tested codes/reasons </a:t>
            </a:r>
          </a:p>
          <a:p>
            <a:pPr marL="690563" lvl="1" indent="-233363">
              <a:lnSpc>
                <a:spcPct val="110000"/>
              </a:lnSpc>
              <a:spcBef>
                <a:spcPts val="0"/>
              </a:spcBef>
              <a:spcAft>
                <a:spcPts val="800"/>
              </a:spcAft>
              <a:buFont typeface="Arial"/>
              <a:buChar char="•"/>
              <a:tabLst>
                <a:tab pos="914400" algn="l"/>
              </a:tabLst>
              <a:defRPr/>
            </a:pPr>
            <a:r>
              <a:rPr lang="en-US" sz="1800" b="1" dirty="0" err="1">
                <a:solidFill>
                  <a:sysClr val="windowText" lastClr="000000"/>
                </a:solidFill>
              </a:rPr>
              <a:t>OnDemand</a:t>
            </a:r>
            <a:r>
              <a:rPr lang="en-US" sz="1800" b="1" dirty="0">
                <a:solidFill>
                  <a:sysClr val="windowText" lastClr="000000"/>
                </a:solidFill>
              </a:rPr>
              <a:t> Admin Report Access </a:t>
            </a:r>
            <a:r>
              <a:rPr lang="en-US" sz="1800" dirty="0">
                <a:solidFill>
                  <a:sysClr val="windowText" lastClr="000000"/>
                </a:solidFill>
              </a:rPr>
              <a:t>– Provides access to post-test on-demand individual student reports – these reports do not include comparative data</a:t>
            </a: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Published Reports </a:t>
            </a:r>
            <a:r>
              <a:rPr lang="en-US" sz="1800" dirty="0">
                <a:solidFill>
                  <a:sysClr val="windowText" lastClr="000000"/>
                </a:solidFill>
              </a:rPr>
              <a:t>– Provides access to post-test reports (i.e., results) and data files</a:t>
            </a:r>
          </a:p>
          <a:p>
            <a:pPr marL="457200" lvl="1" indent="0">
              <a:lnSpc>
                <a:spcPct val="110000"/>
              </a:lnSpc>
              <a:buNone/>
              <a:defRPr/>
            </a:pPr>
            <a:r>
              <a:rPr lang="en-US" sz="1800" b="1" dirty="0">
                <a:solidFill>
                  <a:sysClr val="windowText" lastClr="000000"/>
                </a:solidFill>
              </a:rPr>
              <a:t>Note: </a:t>
            </a:r>
            <a:r>
              <a:rPr lang="en-US" sz="1800" dirty="0">
                <a:solidFill>
                  <a:sysClr val="windowText" lastClr="000000"/>
                </a:solidFill>
              </a:rPr>
              <a:t>Roles are added/removed from accounts throughout the year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93020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44</a:t>
            </a:fld>
            <a:endParaRPr lang="en-US" dirty="0"/>
          </a:p>
        </p:txBody>
      </p:sp>
      <p:sp>
        <p:nvSpPr>
          <p:cNvPr id="6" name="Content Placeholder 1">
            <a:extLst>
              <a:ext uri="{FF2B5EF4-FFF2-40B4-BE49-F238E27FC236}">
                <a16:creationId xmlns:a16="http://schemas.microsoft.com/office/drawing/2014/main" id="{AB257514-189D-42B5-81FC-979F62B1791E}"/>
              </a:ext>
            </a:extLst>
          </p:cNvPr>
          <p:cNvSpPr txBox="1">
            <a:spLocks/>
          </p:cNvSpPr>
          <p:nvPr/>
        </p:nvSpPr>
        <p:spPr>
          <a:xfrm>
            <a:off x="293298" y="1531128"/>
            <a:ext cx="8222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 your view</a:t>
            </a:r>
          </a:p>
          <a:p>
            <a:r>
              <a:rPr lang="en-US" sz="1800" dirty="0">
                <a:solidFill>
                  <a:schemeClr val="bg1"/>
                </a:solidFill>
                <a:highlight>
                  <a:srgbClr val="000000"/>
                </a:highlight>
              </a:rPr>
              <a:t>Colorado &gt; 2023 – 2024 &gt; CMAS Spring 2024     COLORADO (CO)</a:t>
            </a:r>
            <a:endParaRPr lang="en-US" dirty="0">
              <a:solidFill>
                <a:schemeClr val="bg1"/>
              </a:solidFill>
              <a:highlight>
                <a:srgbClr val="000000"/>
              </a:highlight>
            </a:endParaRPr>
          </a:p>
          <a:p>
            <a:endParaRPr lang="en-US" dirty="0"/>
          </a:p>
          <a:p>
            <a:endParaRPr lang="en-US" sz="100" dirty="0"/>
          </a:p>
          <a:p>
            <a:r>
              <a:rPr lang="en-US" dirty="0"/>
              <a:t>Menus</a:t>
            </a:r>
          </a:p>
        </p:txBody>
      </p:sp>
      <p:pic>
        <p:nvPicPr>
          <p:cNvPr id="19" name="Picture 18">
            <a:extLst>
              <a:ext uri="{FF2B5EF4-FFF2-40B4-BE49-F238E27FC236}">
                <a16:creationId xmlns:a16="http://schemas.microsoft.com/office/drawing/2014/main" id="{EC97DEE7-37D1-431B-898D-56B1F283DDAD}"/>
              </a:ext>
            </a:extLst>
          </p:cNvPr>
          <p:cNvPicPr>
            <a:picLocks noChangeAspect="1"/>
          </p:cNvPicPr>
          <p:nvPr/>
        </p:nvPicPr>
        <p:blipFill rotWithShape="1">
          <a:blip r:embed="rId2"/>
          <a:srcRect t="49624"/>
          <a:stretch/>
        </p:blipFill>
        <p:spPr>
          <a:xfrm>
            <a:off x="2528168" y="3156852"/>
            <a:ext cx="3276600" cy="446245"/>
          </a:xfrm>
          <a:prstGeom prst="rect">
            <a:avLst/>
          </a:prstGeom>
          <a:ln>
            <a:noFill/>
          </a:ln>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3F3BB480-6F4A-4C89-ABC6-BD0E069E8001}"/>
              </a:ext>
            </a:extLst>
          </p:cNvPr>
          <p:cNvGrpSpPr/>
          <p:nvPr/>
        </p:nvGrpSpPr>
        <p:grpSpPr>
          <a:xfrm>
            <a:off x="3971365" y="700088"/>
            <a:ext cx="4961894" cy="2362004"/>
            <a:chOff x="3971365" y="700088"/>
            <a:chExt cx="4961894" cy="2362004"/>
          </a:xfrm>
        </p:grpSpPr>
        <p:cxnSp>
          <p:nvCxnSpPr>
            <p:cNvPr id="13" name="Straight Arrow Connector 12">
              <a:extLst>
                <a:ext uri="{FF2B5EF4-FFF2-40B4-BE49-F238E27FC236}">
                  <a16:creationId xmlns:a16="http://schemas.microsoft.com/office/drawing/2014/main" id="{53BD6468-1FCE-4226-BD93-6A8674AC7134}"/>
                </a:ext>
              </a:extLst>
            </p:cNvPr>
            <p:cNvCxnSpPr/>
            <p:nvPr/>
          </p:nvCxnSpPr>
          <p:spPr>
            <a:xfrm flipH="1">
              <a:off x="3971365" y="1608485"/>
              <a:ext cx="842175" cy="57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B38747D-0D2C-495F-BD99-DBA6915788FA}"/>
                </a:ext>
              </a:extLst>
            </p:cNvPr>
            <p:cNvCxnSpPr>
              <a:cxnSpLocks/>
              <a:stCxn id="18" idx="1"/>
            </p:cNvCxnSpPr>
            <p:nvPr/>
          </p:nvCxnSpPr>
          <p:spPr>
            <a:xfrm flipH="1" flipV="1">
              <a:off x="5465135" y="2282238"/>
              <a:ext cx="536665" cy="279717"/>
            </a:xfrm>
            <a:prstGeom prst="straightConnector1">
              <a:avLst/>
            </a:prstGeom>
            <a:ln w="76200">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CB53B0-0252-4C67-A258-0CCF5E88B9A3}"/>
                </a:ext>
              </a:extLst>
            </p:cNvPr>
            <p:cNvSpPr txBox="1"/>
            <p:nvPr/>
          </p:nvSpPr>
          <p:spPr>
            <a:xfrm>
              <a:off x="4813538" y="700088"/>
              <a:ext cx="2134109" cy="923330"/>
            </a:xfrm>
            <a:prstGeom prst="rect">
              <a:avLst/>
            </a:prstGeom>
            <a:solidFill>
              <a:schemeClr val="bg1"/>
            </a:solidFill>
            <a:ln w="57150">
              <a:solidFill>
                <a:srgbClr val="FF0000"/>
              </a:solidFill>
            </a:ln>
          </p:spPr>
          <p:txBody>
            <a:bodyPr wrap="square" rtlCol="0">
              <a:spAutoFit/>
            </a:bodyPr>
            <a:lstStyle/>
            <a:p>
              <a:pPr algn="ctr" defTabSz="457200"/>
              <a:r>
                <a:rPr lang="en-US" dirty="0">
                  <a:solidFill>
                    <a:prstClr val="black"/>
                  </a:solidFill>
                </a:rPr>
                <a:t>Administration:</a:t>
              </a:r>
            </a:p>
            <a:p>
              <a:pPr algn="ctr" defTabSz="457200"/>
              <a:r>
                <a:rPr lang="en-US" dirty="0">
                  <a:solidFill>
                    <a:prstClr val="black"/>
                  </a:solidFill>
                </a:rPr>
                <a:t>CMAS or CoAlt</a:t>
              </a:r>
            </a:p>
            <a:p>
              <a:pPr algn="ctr" defTabSz="457200"/>
              <a:r>
                <a:rPr lang="en-US" dirty="0">
                  <a:solidFill>
                    <a:prstClr val="black"/>
                  </a:solidFill>
                </a:rPr>
                <a:t>(back to 2013-2014)</a:t>
              </a:r>
            </a:p>
          </p:txBody>
        </p:sp>
        <p:grpSp>
          <p:nvGrpSpPr>
            <p:cNvPr id="16" name="Group 15">
              <a:extLst>
                <a:ext uri="{FF2B5EF4-FFF2-40B4-BE49-F238E27FC236}">
                  <a16:creationId xmlns:a16="http://schemas.microsoft.com/office/drawing/2014/main" id="{E2A1783E-FD1B-4718-A847-2531A59B71B4}"/>
                </a:ext>
              </a:extLst>
            </p:cNvPr>
            <p:cNvGrpSpPr/>
            <p:nvPr/>
          </p:nvGrpSpPr>
          <p:grpSpPr>
            <a:xfrm>
              <a:off x="5987030" y="2061818"/>
              <a:ext cx="2946229" cy="1000274"/>
              <a:chOff x="5281017" y="2537528"/>
              <a:chExt cx="2946229" cy="1000274"/>
            </a:xfrm>
          </p:grpSpPr>
          <p:pic>
            <p:nvPicPr>
              <p:cNvPr id="17" name="Picture 16">
                <a:extLst>
                  <a:ext uri="{FF2B5EF4-FFF2-40B4-BE49-F238E27FC236}">
                    <a16:creationId xmlns:a16="http://schemas.microsoft.com/office/drawing/2014/main" id="{8D17A1A2-A2B3-45F4-809A-F45841A2B278}"/>
                  </a:ext>
                </a:extLst>
              </p:cNvPr>
              <p:cNvPicPr>
                <a:picLocks noChangeAspect="1"/>
              </p:cNvPicPr>
              <p:nvPr/>
            </p:nvPicPr>
            <p:blipFill>
              <a:blip r:embed="rId3"/>
              <a:stretch>
                <a:fillRect/>
              </a:stretch>
            </p:blipFill>
            <p:spPr>
              <a:xfrm>
                <a:off x="5281017" y="2842853"/>
                <a:ext cx="2931459" cy="644568"/>
              </a:xfrm>
              <a:prstGeom prst="rect">
                <a:avLst/>
              </a:prstGeom>
            </p:spPr>
          </p:pic>
          <p:sp>
            <p:nvSpPr>
              <p:cNvPr id="18" name="TextBox 17">
                <a:extLst>
                  <a:ext uri="{FF2B5EF4-FFF2-40B4-BE49-F238E27FC236}">
                    <a16:creationId xmlns:a16="http://schemas.microsoft.com/office/drawing/2014/main" id="{AC5B6C4D-48F2-4914-B70C-33BB5E149000}"/>
                  </a:ext>
                </a:extLst>
              </p:cNvPr>
              <p:cNvSpPr txBox="1"/>
              <p:nvPr/>
            </p:nvSpPr>
            <p:spPr>
              <a:xfrm>
                <a:off x="5295787" y="2537528"/>
                <a:ext cx="2931459" cy="1000274"/>
              </a:xfrm>
              <a:prstGeom prst="rect">
                <a:avLst/>
              </a:prstGeom>
              <a:noFill/>
              <a:ln w="57150">
                <a:solidFill>
                  <a:srgbClr val="FF0000"/>
                </a:solidFill>
              </a:ln>
            </p:spPr>
            <p:txBody>
              <a:bodyPr wrap="square" rtlCol="0">
                <a:spAutoFit/>
              </a:bodyPr>
              <a:lstStyle/>
              <a:p>
                <a:pPr algn="ctr" defTabSz="457200">
                  <a:spcAft>
                    <a:spcPts val="600"/>
                  </a:spcAft>
                </a:pPr>
                <a:r>
                  <a:rPr lang="en-US" dirty="0">
                    <a:solidFill>
                      <a:prstClr val="black"/>
                    </a:solidFill>
                  </a:rPr>
                  <a:t>Organization:</a:t>
                </a:r>
              </a:p>
              <a:p>
                <a:pPr algn="ctr" defTabSz="457200"/>
                <a:endParaRPr lang="en-US" dirty="0">
                  <a:solidFill>
                    <a:prstClr val="black"/>
                  </a:solidFill>
                </a:endParaRPr>
              </a:p>
              <a:p>
                <a:pPr algn="ctr" defTabSz="457200"/>
                <a:endParaRPr lang="en-US" dirty="0">
                  <a:solidFill>
                    <a:prstClr val="black"/>
                  </a:solidFill>
                </a:endParaRPr>
              </a:p>
            </p:txBody>
          </p:sp>
        </p:grpSp>
      </p:grpSp>
      <p:sp>
        <p:nvSpPr>
          <p:cNvPr id="26" name="Action Button: Go Forward or Next 25">
            <a:hlinkClick r:id="rId4" highlightClick="1"/>
            <a:extLst>
              <a:ext uri="{FF2B5EF4-FFF2-40B4-BE49-F238E27FC236}">
                <a16:creationId xmlns:a16="http://schemas.microsoft.com/office/drawing/2014/main" id="{2A9FEB14-475A-4761-8661-CC9E574EF2E4}"/>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grpSp>
        <p:nvGrpSpPr>
          <p:cNvPr id="27" name="Group 26">
            <a:extLst>
              <a:ext uri="{FF2B5EF4-FFF2-40B4-BE49-F238E27FC236}">
                <a16:creationId xmlns:a16="http://schemas.microsoft.com/office/drawing/2014/main" id="{CAB9C2F2-F2A5-4B45-B3FD-837086FBFC08}"/>
              </a:ext>
            </a:extLst>
          </p:cNvPr>
          <p:cNvGrpSpPr/>
          <p:nvPr/>
        </p:nvGrpSpPr>
        <p:grpSpPr>
          <a:xfrm>
            <a:off x="1203664" y="3700525"/>
            <a:ext cx="6731142" cy="3091618"/>
            <a:chOff x="1203664" y="3700525"/>
            <a:chExt cx="6731142" cy="3091618"/>
          </a:xfrm>
        </p:grpSpPr>
        <p:pic>
          <p:nvPicPr>
            <p:cNvPr id="5" name="Picture 4">
              <a:extLst>
                <a:ext uri="{FF2B5EF4-FFF2-40B4-BE49-F238E27FC236}">
                  <a16:creationId xmlns:a16="http://schemas.microsoft.com/office/drawing/2014/main" id="{2AB4E808-4DF5-490B-B9EE-2B4F2A3BAC92}"/>
                </a:ext>
              </a:extLst>
            </p:cNvPr>
            <p:cNvPicPr>
              <a:picLocks noChangeAspect="1"/>
            </p:cNvPicPr>
            <p:nvPr/>
          </p:nvPicPr>
          <p:blipFill>
            <a:blip r:embed="rId5"/>
            <a:stretch>
              <a:fillRect/>
            </a:stretch>
          </p:blipFill>
          <p:spPr>
            <a:xfrm>
              <a:off x="1203664" y="3714531"/>
              <a:ext cx="2130285" cy="307761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814D44AF-27BF-4341-B852-BFD46DB907E5}"/>
                </a:ext>
              </a:extLst>
            </p:cNvPr>
            <p:cNvPicPr>
              <a:picLocks noChangeAspect="1"/>
            </p:cNvPicPr>
            <p:nvPr/>
          </p:nvPicPr>
          <p:blipFill>
            <a:blip r:embed="rId6"/>
            <a:stretch>
              <a:fillRect/>
            </a:stretch>
          </p:blipFill>
          <p:spPr>
            <a:xfrm>
              <a:off x="3504093" y="3714531"/>
              <a:ext cx="2130284" cy="1572467"/>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E25BCFB6-5D96-46EB-AEF3-647E56314D1B}"/>
                </a:ext>
              </a:extLst>
            </p:cNvPr>
            <p:cNvPicPr>
              <a:picLocks noChangeAspect="1"/>
            </p:cNvPicPr>
            <p:nvPr/>
          </p:nvPicPr>
          <p:blipFill>
            <a:blip r:embed="rId7"/>
            <a:stretch>
              <a:fillRect/>
            </a:stretch>
          </p:blipFill>
          <p:spPr>
            <a:xfrm>
              <a:off x="5804521" y="3700525"/>
              <a:ext cx="2130285" cy="185137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90848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spcBef>
                <a:spcPts val="0"/>
              </a:spcBef>
              <a:buNone/>
            </a:pPr>
            <a:r>
              <a:rPr lang="en-US" sz="2000" dirty="0"/>
              <a:t>Import/Export Data</a:t>
            </a:r>
          </a:p>
          <a:p>
            <a:pPr lvl="1">
              <a:lnSpc>
                <a:spcPct val="100000"/>
              </a:lnSpc>
              <a:spcBef>
                <a:spcPts val="0"/>
              </a:spcBef>
            </a:pPr>
            <a:r>
              <a:rPr lang="en-US" dirty="0"/>
              <a:t>Student Registrations (SR/PNP), Enrollment Transfers, Student Test Updates (STU), Users</a:t>
            </a:r>
          </a:p>
          <a:p>
            <a:pPr marL="0" indent="0">
              <a:lnSpc>
                <a:spcPct val="100000"/>
              </a:lnSpc>
              <a:spcBef>
                <a:spcPts val="0"/>
              </a:spcBef>
              <a:buNone/>
            </a:pPr>
            <a:r>
              <a:rPr lang="en-US" sz="2000" dirty="0"/>
              <a:t>Students</a:t>
            </a:r>
          </a:p>
          <a:p>
            <a:pPr lvl="1">
              <a:lnSpc>
                <a:spcPct val="100000"/>
              </a:lnSpc>
              <a:spcBef>
                <a:spcPts val="0"/>
              </a:spcBef>
            </a:pPr>
            <a:r>
              <a:rPr lang="en-US" dirty="0"/>
              <a:t>Create and edit student records</a:t>
            </a:r>
          </a:p>
          <a:p>
            <a:pPr lvl="1">
              <a:lnSpc>
                <a:spcPct val="100000"/>
              </a:lnSpc>
              <a:spcBef>
                <a:spcPts val="0"/>
              </a:spcBef>
            </a:pPr>
            <a:r>
              <a:rPr lang="en-US" dirty="0"/>
              <a:t>Register students for the current test administration - indicate demographic information</a:t>
            </a:r>
          </a:p>
          <a:p>
            <a:pPr lvl="1">
              <a:lnSpc>
                <a:spcPct val="100000"/>
              </a:lnSpc>
              <a:spcBef>
                <a:spcPts val="0"/>
              </a:spcBef>
            </a:pPr>
            <a:r>
              <a:rPr lang="en-US" dirty="0"/>
              <a:t>Manage student tests – add test assignments and update PNP</a:t>
            </a:r>
          </a:p>
          <a:p>
            <a:pPr marL="0" indent="0">
              <a:lnSpc>
                <a:spcPct val="100000"/>
              </a:lnSpc>
              <a:spcBef>
                <a:spcPts val="0"/>
              </a:spcBef>
              <a:buNone/>
            </a:pPr>
            <a:r>
              <a:rPr lang="en-US" sz="2000" dirty="0"/>
              <a:t>Classes</a:t>
            </a:r>
          </a:p>
          <a:p>
            <a:pPr lvl="1">
              <a:lnSpc>
                <a:spcPct val="100000"/>
              </a:lnSpc>
              <a:spcBef>
                <a:spcPts val="0"/>
              </a:spcBef>
            </a:pPr>
            <a:r>
              <a:rPr lang="en-US" dirty="0"/>
              <a:t>Create and edit classes to assign groups of students to online test sessions</a:t>
            </a:r>
          </a:p>
          <a:p>
            <a:pPr marL="0" indent="0">
              <a:lnSpc>
                <a:spcPct val="100000"/>
              </a:lnSpc>
              <a:spcBef>
                <a:spcPts val="0"/>
              </a:spcBef>
              <a:buNone/>
            </a:pPr>
            <a:r>
              <a:rPr lang="en-US" sz="2000" dirty="0"/>
              <a:t>Organizations</a:t>
            </a:r>
          </a:p>
          <a:p>
            <a:pPr lvl="1">
              <a:lnSpc>
                <a:spcPct val="100000"/>
              </a:lnSpc>
              <a:spcBef>
                <a:spcPts val="0"/>
              </a:spcBef>
            </a:pPr>
            <a:r>
              <a:rPr lang="en-US" dirty="0"/>
              <a:t>Check contact information</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45</a:t>
            </a:fld>
            <a:endParaRPr lang="en-US" dirty="0"/>
          </a:p>
        </p:txBody>
      </p:sp>
      <p:sp>
        <p:nvSpPr>
          <p:cNvPr id="5" name="TextBox 4">
            <a:extLst>
              <a:ext uri="{FF2B5EF4-FFF2-40B4-BE49-F238E27FC236}">
                <a16:creationId xmlns:a16="http://schemas.microsoft.com/office/drawing/2014/main" id="{5E7506FF-1440-40A4-BCDA-4D473CE82C5C}"/>
              </a:ext>
            </a:extLst>
          </p:cNvPr>
          <p:cNvSpPr txBox="1"/>
          <p:nvPr/>
        </p:nvSpPr>
        <p:spPr>
          <a:xfrm>
            <a:off x="851217" y="5217022"/>
            <a:ext cx="7436035"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Verify student registrations and test assignments from </a:t>
            </a:r>
            <a:r>
              <a:rPr lang="en-US" b="1" dirty="0">
                <a:solidFill>
                  <a:schemeClr val="accent5"/>
                </a:solidFill>
              </a:rPr>
              <a:t>January 8-26, 2024</a:t>
            </a:r>
            <a:r>
              <a:rPr lang="en-US" dirty="0"/>
              <a:t> before the initial orders pull (determines material quantities for shipments)</a:t>
            </a:r>
            <a:endParaRPr lang="en-US" dirty="0">
              <a:highlight>
                <a:srgbClr val="FFFF00"/>
              </a:highlight>
            </a:endParaRPr>
          </a:p>
        </p:txBody>
      </p:sp>
    </p:spTree>
    <p:extLst>
      <p:ext uri="{BB962C8B-B14F-4D97-AF65-F5344CB8AC3E}">
        <p14:creationId xmlns:p14="http://schemas.microsoft.com/office/powerpoint/2010/main" val="185482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Actions (continued)</a:t>
            </a:r>
          </a:p>
        </p:txBody>
      </p:sp>
      <p:sp>
        <p:nvSpPr>
          <p:cNvPr id="8" name="Content Placeholder 7">
            <a:extLst>
              <a:ext uri="{FF2B5EF4-FFF2-40B4-BE49-F238E27FC236}">
                <a16:creationId xmlns:a16="http://schemas.microsoft.com/office/drawing/2014/main" id="{0EEA5598-583F-4AA8-A18A-3D7B92120F10}"/>
              </a:ext>
            </a:extLst>
          </p:cNvPr>
          <p:cNvSpPr>
            <a:spLocks noGrp="1"/>
          </p:cNvSpPr>
          <p:nvPr>
            <p:ph idx="1"/>
          </p:nvPr>
        </p:nvSpPr>
        <p:spPr/>
        <p:txBody>
          <a:bodyPr/>
          <a:lstStyle/>
          <a:p>
            <a:pPr marL="0" indent="0">
              <a:lnSpc>
                <a:spcPct val="100000"/>
              </a:lnSpc>
              <a:buNone/>
            </a:pPr>
            <a:r>
              <a:rPr lang="en-US" sz="2000" dirty="0"/>
              <a:t>Users</a:t>
            </a:r>
          </a:p>
          <a:p>
            <a:pPr marL="742950" lvl="1" indent="-285750">
              <a:lnSpc>
                <a:spcPct val="100000"/>
              </a:lnSpc>
            </a:pPr>
            <a:r>
              <a:rPr lang="en-US" dirty="0"/>
              <a:t>Create and edit user accounts</a:t>
            </a:r>
          </a:p>
          <a:p>
            <a:pPr marL="0" indent="0">
              <a:lnSpc>
                <a:spcPct val="100000"/>
              </a:lnSpc>
              <a:buNone/>
            </a:pPr>
            <a:r>
              <a:rPr lang="en-US" sz="2000" dirty="0"/>
              <a:t>Work Requests</a:t>
            </a:r>
          </a:p>
          <a:p>
            <a:pPr marL="742950" lvl="1" indent="-285750">
              <a:lnSpc>
                <a:spcPct val="100000"/>
              </a:lnSpc>
            </a:pPr>
            <a:r>
              <a:rPr lang="en-US" dirty="0"/>
              <a:t>Submit student record transfer requests to other districts</a:t>
            </a:r>
          </a:p>
          <a:p>
            <a:pPr marL="742950" lvl="1" indent="-285750">
              <a:lnSpc>
                <a:spcPct val="100000"/>
              </a:lnSpc>
            </a:pPr>
            <a:r>
              <a:rPr lang="en-US" dirty="0"/>
              <a:t>Review, approve, and reject student record transfer requests received from other districts</a:t>
            </a:r>
          </a:p>
          <a:p>
            <a:pPr marL="0" indent="0">
              <a:lnSpc>
                <a:spcPct val="100000"/>
              </a:lnSpc>
              <a:buNone/>
            </a:pPr>
            <a:r>
              <a:rPr lang="en-US" sz="2000" dirty="0"/>
              <a:t>Orders &amp; Shipment Tracking</a:t>
            </a:r>
          </a:p>
          <a:p>
            <a:pPr marL="742950" lvl="1" indent="-285750">
              <a:lnSpc>
                <a:spcPct val="100000"/>
              </a:lnSpc>
            </a:pPr>
            <a:r>
              <a:rPr lang="en-US" dirty="0"/>
              <a:t>Order additional materials</a:t>
            </a:r>
          </a:p>
          <a:p>
            <a:pPr marL="742950" lvl="1" indent="-285750">
              <a:lnSpc>
                <a:spcPct val="100000"/>
              </a:lnSpc>
            </a:pPr>
            <a:r>
              <a:rPr lang="en-US" dirty="0"/>
              <a:t>Track material shipments</a:t>
            </a:r>
          </a:p>
          <a:p>
            <a:pPr marL="0" indent="0">
              <a:lnSpc>
                <a:spcPct val="100000"/>
              </a:lnSpc>
              <a:buNone/>
            </a:pPr>
            <a:r>
              <a:rPr lang="en-US" sz="2000" dirty="0"/>
              <a:t>TestNav Configurations</a:t>
            </a:r>
          </a:p>
          <a:p>
            <a:pPr marL="742950" lvl="1" indent="-285750">
              <a:lnSpc>
                <a:spcPct val="100000"/>
              </a:lnSpc>
            </a:pPr>
            <a:r>
              <a:rPr lang="en-US" dirty="0"/>
              <a:t>Configure TestNav settings</a:t>
            </a:r>
          </a:p>
          <a:p>
            <a:pPr marL="0" indent="0">
              <a:lnSpc>
                <a:spcPct val="100000"/>
              </a:lnSpc>
              <a:buNone/>
            </a:pPr>
            <a:r>
              <a:rPr lang="en-US" sz="2000" dirty="0"/>
              <a:t>Precache By Test</a:t>
            </a:r>
          </a:p>
          <a:p>
            <a:pPr marL="742950" lvl="1" indent="-285750">
              <a:lnSpc>
                <a:spcPct val="100000"/>
              </a:lnSpc>
            </a:pPr>
            <a:r>
              <a:rPr lang="en-US" dirty="0"/>
              <a:t>Proctor cache test content</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694785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Testing Actions</a:t>
            </a:r>
          </a:p>
        </p:txBody>
      </p:sp>
      <p:sp>
        <p:nvSpPr>
          <p:cNvPr id="2" name="Content Placeholder 1">
            <a:extLst>
              <a:ext uri="{FF2B5EF4-FFF2-40B4-BE49-F238E27FC236}">
                <a16:creationId xmlns:a16="http://schemas.microsoft.com/office/drawing/2014/main" id="{5D4F3A5A-7FD4-4288-BBD3-72B1158A0D8E}"/>
              </a:ext>
            </a:extLst>
          </p:cNvPr>
          <p:cNvSpPr>
            <a:spLocks noGrp="1"/>
          </p:cNvSpPr>
          <p:nvPr>
            <p:ph idx="1"/>
          </p:nvPr>
        </p:nvSpPr>
        <p:spPr>
          <a:xfrm>
            <a:off x="628650" y="848550"/>
            <a:ext cx="7886700" cy="5681646"/>
          </a:xfrm>
        </p:spPr>
        <p:txBody>
          <a:bodyPr>
            <a:normAutofit/>
          </a:bodyPr>
          <a:lstStyle/>
          <a:p>
            <a:pPr marL="0" indent="0">
              <a:spcBef>
                <a:spcPts val="0"/>
              </a:spcBef>
              <a:buNone/>
            </a:pPr>
            <a:r>
              <a:rPr lang="en-US" sz="2000" dirty="0"/>
              <a:t>Student Tests</a:t>
            </a:r>
          </a:p>
          <a:p>
            <a:pPr marL="742950" lvl="1" indent="-285750">
              <a:spcBef>
                <a:spcPts val="0"/>
              </a:spcBef>
            </a:pPr>
            <a:r>
              <a:rPr lang="en-US" dirty="0"/>
              <a:t>All tests assigned to students in the selected organization</a:t>
            </a:r>
          </a:p>
          <a:p>
            <a:pPr marL="742950" lvl="1" indent="-285750">
              <a:spcBef>
                <a:spcPts val="0"/>
              </a:spcBef>
            </a:pPr>
            <a:r>
              <a:rPr lang="en-US" dirty="0"/>
              <a:t>Edit student tests (PNP)</a:t>
            </a:r>
          </a:p>
          <a:p>
            <a:pPr marL="0" indent="0">
              <a:spcBef>
                <a:spcPts val="0"/>
              </a:spcBef>
              <a:buNone/>
            </a:pPr>
            <a:endParaRPr lang="en-US" sz="2000" dirty="0"/>
          </a:p>
          <a:p>
            <a:pPr marL="0" indent="0">
              <a:spcBef>
                <a:spcPts val="0"/>
              </a:spcBef>
              <a:buNone/>
            </a:pPr>
            <a:r>
              <a:rPr lang="en-US" sz="2000" dirty="0"/>
              <a:t>Rejected Student Tests</a:t>
            </a:r>
          </a:p>
          <a:p>
            <a:pPr marL="742950" lvl="1" indent="-285750">
              <a:spcBef>
                <a:spcPts val="0"/>
              </a:spcBef>
            </a:pPr>
            <a:r>
              <a:rPr lang="en-US" dirty="0"/>
              <a:t>After testing for PBT and CoAlt only</a:t>
            </a:r>
          </a:p>
          <a:p>
            <a:pPr marL="742950" lvl="1" indent="-285750">
              <a:spcBef>
                <a:spcPts val="0"/>
              </a:spcBef>
            </a:pPr>
            <a:r>
              <a:rPr lang="en-US" dirty="0"/>
              <a:t>Resolve demographic mismatches for scanned test books</a:t>
            </a:r>
          </a:p>
          <a:p>
            <a:pPr marL="0" indent="0">
              <a:spcBef>
                <a:spcPts val="0"/>
              </a:spcBef>
              <a:buNone/>
            </a:pPr>
            <a:endParaRPr lang="en-US" sz="2000" dirty="0"/>
          </a:p>
          <a:p>
            <a:pPr marL="0" indent="0">
              <a:spcBef>
                <a:spcPts val="0"/>
              </a:spcBef>
              <a:buNone/>
            </a:pPr>
            <a:r>
              <a:rPr lang="en-US" sz="2000" dirty="0"/>
              <a:t>Sessions</a:t>
            </a:r>
          </a:p>
          <a:p>
            <a:pPr marL="742950" lvl="1" indent="-285750">
              <a:spcBef>
                <a:spcPts val="0"/>
              </a:spcBef>
            </a:pPr>
            <a:r>
              <a:rPr lang="en-US" dirty="0"/>
              <a:t>Create and edit online test sessions</a:t>
            </a:r>
          </a:p>
          <a:p>
            <a:pPr marL="742950" lvl="1" indent="-285750">
              <a:spcBef>
                <a:spcPts val="0"/>
              </a:spcBef>
            </a:pPr>
            <a:r>
              <a:rPr lang="en-US" dirty="0"/>
              <a:t>Add students to sessions</a:t>
            </a:r>
          </a:p>
          <a:p>
            <a:pPr marL="742950" lvl="1" indent="-285750">
              <a:spcBef>
                <a:spcPts val="0"/>
              </a:spcBef>
            </a:pPr>
            <a:r>
              <a:rPr lang="en-US" dirty="0"/>
              <a:t>Lock all units for all tests in the selected organization</a:t>
            </a:r>
          </a:p>
          <a:p>
            <a:pPr marL="0" indent="0">
              <a:spcBef>
                <a:spcPts val="0"/>
              </a:spcBef>
              <a:buNone/>
            </a:pPr>
            <a:endParaRPr lang="en-US" sz="2000" dirty="0"/>
          </a:p>
          <a:p>
            <a:pPr marL="0" indent="0">
              <a:spcBef>
                <a:spcPts val="0"/>
              </a:spcBef>
              <a:buNone/>
            </a:pPr>
            <a:r>
              <a:rPr lang="en-US" sz="2000" dirty="0"/>
              <a:t>Students in Sessions</a:t>
            </a:r>
          </a:p>
          <a:p>
            <a:pPr marL="742950" lvl="1" indent="-285750">
              <a:spcBef>
                <a:spcPts val="0"/>
              </a:spcBef>
            </a:pPr>
            <a:r>
              <a:rPr lang="en-US" dirty="0"/>
              <a:t>Print Student Testing Tickets and Session Rosters</a:t>
            </a:r>
          </a:p>
          <a:p>
            <a:pPr marL="742950" lvl="1" indent="-285750">
              <a:spcBef>
                <a:spcPts val="0"/>
              </a:spcBef>
            </a:pPr>
            <a:r>
              <a:rPr lang="en-US" dirty="0"/>
              <a:t>Verify special form assignment</a:t>
            </a:r>
          </a:p>
          <a:p>
            <a:pPr marL="742950" lvl="1" indent="-285750">
              <a:spcBef>
                <a:spcPts val="0"/>
              </a:spcBef>
            </a:pPr>
            <a:r>
              <a:rPr lang="en-US" dirty="0"/>
              <a:t>Manage live testing – start sessions, resume and unlock units, mark tests complete, move students between sessions</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34904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Reports Actions</a:t>
            </a:r>
          </a:p>
        </p:txBody>
      </p:sp>
      <p:sp>
        <p:nvSpPr>
          <p:cNvPr id="2" name="Content Placeholder 1">
            <a:extLst>
              <a:ext uri="{FF2B5EF4-FFF2-40B4-BE49-F238E27FC236}">
                <a16:creationId xmlns:a16="http://schemas.microsoft.com/office/drawing/2014/main" id="{7B7E54FE-8665-4AC7-8D33-88056197303F}"/>
              </a:ext>
            </a:extLst>
          </p:cNvPr>
          <p:cNvSpPr>
            <a:spLocks noGrp="1"/>
          </p:cNvSpPr>
          <p:nvPr>
            <p:ph idx="1"/>
          </p:nvPr>
        </p:nvSpPr>
        <p:spPr>
          <a:xfrm>
            <a:off x="628650" y="848549"/>
            <a:ext cx="7886700" cy="5943593"/>
          </a:xfrm>
        </p:spPr>
        <p:txBody>
          <a:bodyPr>
            <a:normAutofit/>
          </a:bodyPr>
          <a:lstStyle/>
          <a:p>
            <a:pPr marL="0" indent="0">
              <a:spcBef>
                <a:spcPts val="0"/>
              </a:spcBef>
              <a:buNone/>
            </a:pPr>
            <a:r>
              <a:rPr lang="en-US" sz="2000" dirty="0"/>
              <a:t>Operational Reports</a:t>
            </a:r>
          </a:p>
          <a:p>
            <a:pPr marL="742950" lvl="1" indent="-285750">
              <a:spcBef>
                <a:spcPts val="0"/>
              </a:spcBef>
            </a:pPr>
            <a:r>
              <a:rPr lang="en-US" dirty="0"/>
              <a:t>Run live reports on student data, online testing, orders, etc.</a:t>
            </a:r>
          </a:p>
          <a:p>
            <a:pPr marL="0" indent="0">
              <a:spcBef>
                <a:spcPts val="0"/>
              </a:spcBef>
              <a:buNone/>
            </a:pPr>
            <a:endParaRPr lang="en-US" sz="2000" dirty="0"/>
          </a:p>
          <a:p>
            <a:pPr marL="0" indent="0">
              <a:spcBef>
                <a:spcPts val="0"/>
              </a:spcBef>
              <a:buNone/>
            </a:pPr>
            <a:r>
              <a:rPr lang="en-US" sz="2000" dirty="0"/>
              <a:t>Reporting Groups</a:t>
            </a:r>
          </a:p>
          <a:p>
            <a:pPr marL="742950" lvl="1" indent="-285750">
              <a:spcBef>
                <a:spcPts val="0"/>
              </a:spcBef>
            </a:pPr>
            <a:r>
              <a:rPr lang="en-US" dirty="0"/>
              <a:t>For OnDemand Reports</a:t>
            </a:r>
          </a:p>
          <a:p>
            <a:pPr marL="742950" lvl="1" indent="-285750">
              <a:spcBef>
                <a:spcPts val="0"/>
              </a:spcBef>
            </a:pPr>
            <a:r>
              <a:rPr lang="en-US" dirty="0"/>
              <a:t>Create and manage reporting groups of students</a:t>
            </a:r>
          </a:p>
          <a:p>
            <a:pPr marL="742950" lvl="1" indent="-285750">
              <a:spcBef>
                <a:spcPts val="0"/>
              </a:spcBef>
            </a:pPr>
            <a:r>
              <a:rPr lang="en-US" dirty="0"/>
              <a:t>Assign and remove users from reporting groups</a:t>
            </a:r>
          </a:p>
          <a:p>
            <a:pPr marL="0" indent="0">
              <a:spcBef>
                <a:spcPts val="0"/>
              </a:spcBef>
              <a:buNone/>
            </a:pPr>
            <a:endParaRPr lang="en-US" sz="2000" dirty="0"/>
          </a:p>
          <a:p>
            <a:pPr marL="0" indent="0">
              <a:spcBef>
                <a:spcPts val="0"/>
              </a:spcBef>
              <a:buNone/>
            </a:pPr>
            <a:r>
              <a:rPr lang="en-US" sz="2000" dirty="0"/>
              <a:t>Published Reports</a:t>
            </a:r>
          </a:p>
          <a:p>
            <a:pPr marL="742950" lvl="1" indent="-285750">
              <a:spcBef>
                <a:spcPts val="0"/>
              </a:spcBef>
            </a:pPr>
            <a:r>
              <a:rPr lang="en-US" dirty="0"/>
              <a:t>After testing</a:t>
            </a:r>
          </a:p>
          <a:p>
            <a:pPr marL="742950" lvl="1" indent="-285750">
              <a:spcBef>
                <a:spcPts val="0"/>
              </a:spcBef>
            </a:pPr>
            <a:r>
              <a:rPr lang="en-US" dirty="0"/>
              <a:t>Results – data files and reports</a:t>
            </a:r>
          </a:p>
          <a:p>
            <a:pPr marL="0" indent="0">
              <a:spcBef>
                <a:spcPts val="0"/>
              </a:spcBef>
              <a:buNone/>
            </a:pPr>
            <a:endParaRPr lang="en-US" sz="2000" dirty="0"/>
          </a:p>
          <a:p>
            <a:pPr marL="0" indent="0">
              <a:spcBef>
                <a:spcPts val="0"/>
              </a:spcBef>
              <a:buNone/>
            </a:pPr>
            <a:r>
              <a:rPr lang="en-US" sz="2000" dirty="0"/>
              <a:t>OnDemand Reports</a:t>
            </a:r>
          </a:p>
          <a:p>
            <a:pPr marL="742950" lvl="1" indent="-285750">
              <a:spcBef>
                <a:spcPts val="0"/>
              </a:spcBef>
            </a:pPr>
            <a:r>
              <a:rPr lang="en-US" dirty="0"/>
              <a:t>After testing</a:t>
            </a:r>
          </a:p>
          <a:p>
            <a:pPr marL="742950" lvl="1" indent="-285750">
              <a:spcBef>
                <a:spcPts val="0"/>
              </a:spcBef>
            </a:pPr>
            <a:r>
              <a:rPr lang="en-US" dirty="0"/>
              <a:t>Preliminary student performance results</a:t>
            </a:r>
          </a:p>
          <a:p>
            <a:pPr marL="742950" lvl="1" indent="-285750">
              <a:spcBef>
                <a:spcPts val="0"/>
              </a:spcBef>
            </a:pPr>
            <a:r>
              <a:rPr lang="en-US" dirty="0"/>
              <a:t>Comparative data not included (state-, district-, school-level)</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2494776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2171F-0EAC-4EB5-9B60-FC9E1523BC25}"/>
              </a:ext>
            </a:extLst>
          </p:cNvPr>
          <p:cNvSpPr>
            <a:spLocks noGrp="1"/>
          </p:cNvSpPr>
          <p:nvPr>
            <p:ph type="title"/>
          </p:nvPr>
        </p:nvSpPr>
        <p:spPr/>
        <p:txBody>
          <a:bodyPr/>
          <a:lstStyle/>
          <a:p>
            <a:r>
              <a:rPr lang="en-US" dirty="0"/>
              <a:t>PAnext – Dashboards</a:t>
            </a:r>
          </a:p>
        </p:txBody>
      </p:sp>
      <p:sp>
        <p:nvSpPr>
          <p:cNvPr id="2" name="Content Placeholder 1">
            <a:extLst>
              <a:ext uri="{FF2B5EF4-FFF2-40B4-BE49-F238E27FC236}">
                <a16:creationId xmlns:a16="http://schemas.microsoft.com/office/drawing/2014/main" id="{7B7E54FE-8665-4AC7-8D33-88056197303F}"/>
              </a:ext>
            </a:extLst>
          </p:cNvPr>
          <p:cNvSpPr>
            <a:spLocks noGrp="1"/>
          </p:cNvSpPr>
          <p:nvPr>
            <p:ph idx="1"/>
          </p:nvPr>
        </p:nvSpPr>
        <p:spPr>
          <a:xfrm>
            <a:off x="628650" y="848549"/>
            <a:ext cx="3943350" cy="5943593"/>
          </a:xfrm>
        </p:spPr>
        <p:txBody>
          <a:bodyPr>
            <a:normAutofit/>
          </a:bodyPr>
          <a:lstStyle/>
          <a:p>
            <a:pPr marL="0" indent="0">
              <a:buNone/>
            </a:pPr>
            <a:r>
              <a:rPr lang="en-US" dirty="0"/>
              <a:t>Dashboards are available for users with DAC or SAC roles</a:t>
            </a:r>
          </a:p>
          <a:p>
            <a:endParaRPr lang="en-US" dirty="0"/>
          </a:p>
          <a:p>
            <a:endParaRPr lang="en-US" dirty="0"/>
          </a:p>
          <a:p>
            <a:endParaRPr lang="en-US" dirty="0"/>
          </a:p>
          <a:p>
            <a:endParaRPr lang="en-US" dirty="0"/>
          </a:p>
          <a:p>
            <a:r>
              <a:rPr lang="en-US" dirty="0"/>
              <a:t>Dashboards</a:t>
            </a:r>
          </a:p>
          <a:p>
            <a:pPr lvl="1"/>
            <a:r>
              <a:rPr lang="en-US" dirty="0"/>
              <a:t>Session Status</a:t>
            </a:r>
          </a:p>
          <a:p>
            <a:pPr lvl="1"/>
            <a:r>
              <a:rPr lang="en-US" dirty="0"/>
              <a:t>Student Test Status by Subject</a:t>
            </a:r>
          </a:p>
          <a:p>
            <a:pPr lvl="1"/>
            <a:r>
              <a:rPr lang="en-US" dirty="0"/>
              <a:t>Test Status – Online </a:t>
            </a:r>
          </a:p>
          <a:p>
            <a:r>
              <a:rPr lang="en-US" dirty="0"/>
              <a:t>Users can customize settings</a:t>
            </a:r>
          </a:p>
          <a:p>
            <a:pPr lvl="1"/>
            <a:r>
              <a:rPr lang="en-US" dirty="0"/>
              <a:t>Hide graphs</a:t>
            </a:r>
          </a:p>
          <a:p>
            <a:pPr lvl="1"/>
            <a:r>
              <a:rPr lang="en-US" dirty="0"/>
              <a:t>Change graph type</a:t>
            </a:r>
          </a:p>
          <a:p>
            <a:pPr lvl="1"/>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6" name="Picture 5">
            <a:extLst>
              <a:ext uri="{FF2B5EF4-FFF2-40B4-BE49-F238E27FC236}">
                <a16:creationId xmlns:a16="http://schemas.microsoft.com/office/drawing/2014/main" id="{A67D5FA1-0A57-40D2-8DF6-9C60877376AC}"/>
              </a:ext>
            </a:extLst>
          </p:cNvPr>
          <p:cNvPicPr>
            <a:picLocks noChangeAspect="1"/>
          </p:cNvPicPr>
          <p:nvPr/>
        </p:nvPicPr>
        <p:blipFill>
          <a:blip r:embed="rId2"/>
          <a:stretch>
            <a:fillRect/>
          </a:stretch>
        </p:blipFill>
        <p:spPr>
          <a:xfrm>
            <a:off x="592494" y="1655035"/>
            <a:ext cx="3375953" cy="153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E992DC-FA90-4D9A-82F7-739E653DF5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54728" y="172574"/>
            <a:ext cx="3060672" cy="204631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1A7E171-B576-46F5-97EA-7E51D3A245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54727" y="2455081"/>
            <a:ext cx="3060673" cy="204624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1854362-E654-4517-B99C-BC0A4C0DE7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74712" y="4764518"/>
            <a:ext cx="3062149" cy="1979688"/>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DE7C404-4D98-4E49-BD0C-1FC36DBB102D}"/>
              </a:ext>
            </a:extLst>
          </p:cNvPr>
          <p:cNvPicPr>
            <a:picLocks noChangeAspect="1"/>
          </p:cNvPicPr>
          <p:nvPr/>
        </p:nvPicPr>
        <p:blipFill>
          <a:blip r:embed="rId6"/>
          <a:stretch>
            <a:fillRect/>
          </a:stretch>
        </p:blipFill>
        <p:spPr>
          <a:xfrm>
            <a:off x="3429000" y="5312229"/>
            <a:ext cx="2140211" cy="14319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144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CMAS?</a:t>
            </a:r>
          </a:p>
        </p:txBody>
      </p:sp>
      <p:sp>
        <p:nvSpPr>
          <p:cNvPr id="3" name="Content Placeholder 2"/>
          <p:cNvSpPr>
            <a:spLocks noGrp="1"/>
          </p:cNvSpPr>
          <p:nvPr>
            <p:ph idx="1"/>
          </p:nvPr>
        </p:nvSpPr>
        <p:spPr>
          <a:xfrm>
            <a:off x="628649" y="848550"/>
            <a:ext cx="8068783" cy="5725870"/>
          </a:xfrm>
        </p:spPr>
        <p:txBody>
          <a:bodyPr>
            <a:normAutofit/>
          </a:bodyPr>
          <a:lstStyle/>
          <a:p>
            <a:r>
              <a:rPr lang="en-US" dirty="0"/>
              <a:t>Colorado Measures of Academic Success (CMAS)</a:t>
            </a:r>
          </a:p>
          <a:p>
            <a:pPr lvl="1"/>
            <a:r>
              <a:rPr lang="en-US" dirty="0"/>
              <a:t>Colorado’s standards-based assessments designed to measure the Colorado Academic Standards (CAS)</a:t>
            </a:r>
          </a:p>
          <a:p>
            <a:pPr lvl="2"/>
            <a:r>
              <a:rPr lang="en-US" dirty="0"/>
              <a:t>English language arts/literacy (ELA)</a:t>
            </a:r>
          </a:p>
          <a:p>
            <a:pPr lvl="2"/>
            <a:r>
              <a:rPr lang="en-US" dirty="0"/>
              <a:t>Mathematics</a:t>
            </a:r>
          </a:p>
          <a:p>
            <a:pPr lvl="2"/>
            <a:r>
              <a:rPr lang="en-US" dirty="0"/>
              <a:t>Science</a:t>
            </a:r>
          </a:p>
          <a:p>
            <a:pPr lvl="2"/>
            <a:r>
              <a:rPr lang="en-US" dirty="0"/>
              <a:t>Social Studies*</a:t>
            </a:r>
          </a:p>
          <a:p>
            <a:pPr lvl="1"/>
            <a:r>
              <a:rPr lang="en-US" dirty="0"/>
              <a:t>Purposes</a:t>
            </a:r>
          </a:p>
          <a:p>
            <a:pPr lvl="2"/>
            <a:r>
              <a:rPr lang="en-US" dirty="0"/>
              <a:t>Indicate the degree to which students have mastered the expectations of the CAS in each content area at the end of the tested grade level</a:t>
            </a:r>
          </a:p>
          <a:p>
            <a:pPr lvl="3"/>
            <a:r>
              <a:rPr lang="en-US" dirty="0"/>
              <a:t>Results provide </a:t>
            </a:r>
            <a:r>
              <a:rPr lang="en-US" b="1" dirty="0"/>
              <a:t>one measure </a:t>
            </a:r>
            <a:r>
              <a:rPr lang="en-US" dirty="0"/>
              <a:t>of a student’s academic progress relative to the CAS</a:t>
            </a:r>
          </a:p>
          <a:p>
            <a:pPr lvl="2"/>
            <a:r>
              <a:rPr lang="en-US" dirty="0"/>
              <a:t>Districts and schools may use aggregated scores to monitor their programs’ effectiveness</a:t>
            </a:r>
          </a:p>
          <a:p>
            <a:pPr lvl="1"/>
            <a:r>
              <a:rPr lang="en-US" dirty="0"/>
              <a:t>CMAS Administrations</a:t>
            </a:r>
          </a:p>
          <a:p>
            <a:pPr lvl="2"/>
            <a:r>
              <a:rPr lang="en-US" dirty="0"/>
              <a:t>Science and social studies: 2013-14 was the 1</a:t>
            </a:r>
            <a:r>
              <a:rPr lang="en-US" baseline="30000" dirty="0"/>
              <a:t>st</a:t>
            </a:r>
            <a:r>
              <a:rPr lang="en-US" dirty="0"/>
              <a:t> administration year</a:t>
            </a:r>
          </a:p>
          <a:p>
            <a:pPr lvl="2"/>
            <a:r>
              <a:rPr lang="en-US" dirty="0"/>
              <a:t>Math and ELA: 2014-15 was the 1</a:t>
            </a:r>
            <a:r>
              <a:rPr lang="en-US" baseline="30000" dirty="0"/>
              <a:t>st</a:t>
            </a:r>
            <a:r>
              <a:rPr lang="en-US" dirty="0"/>
              <a:t> administration year</a:t>
            </a:r>
          </a:p>
          <a:p>
            <a:pPr marL="0" indent="0">
              <a:buNone/>
            </a:pPr>
            <a:r>
              <a:rPr lang="en-US" sz="1800" dirty="0"/>
              <a:t>* Social studies assessments not administered in spring 2024</a:t>
            </a: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132113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00A3-9F62-48A6-8A73-FBEF16DF0DAE}"/>
              </a:ext>
            </a:extLst>
          </p:cNvPr>
          <p:cNvSpPr>
            <a:spLocks noGrp="1"/>
          </p:cNvSpPr>
          <p:nvPr>
            <p:ph type="title"/>
          </p:nvPr>
        </p:nvSpPr>
        <p:spPr/>
        <p:txBody>
          <a:bodyPr/>
          <a:lstStyle/>
          <a:p>
            <a:r>
              <a:rPr lang="en-US" dirty="0"/>
              <a:t>PAnext Training Modules</a:t>
            </a:r>
          </a:p>
        </p:txBody>
      </p:sp>
      <p:sp>
        <p:nvSpPr>
          <p:cNvPr id="3" name="Content Placeholder 2">
            <a:extLst>
              <a:ext uri="{FF2B5EF4-FFF2-40B4-BE49-F238E27FC236}">
                <a16:creationId xmlns:a16="http://schemas.microsoft.com/office/drawing/2014/main" id="{0108899C-A8A8-4ACD-BC5D-91ADF93268A6}"/>
              </a:ext>
            </a:extLst>
          </p:cNvPr>
          <p:cNvSpPr>
            <a:spLocks noGrp="1"/>
          </p:cNvSpPr>
          <p:nvPr>
            <p:ph idx="1"/>
          </p:nvPr>
        </p:nvSpPr>
        <p:spPr>
          <a:xfrm>
            <a:off x="628650" y="848550"/>
            <a:ext cx="4117574" cy="5255164"/>
          </a:xfrm>
        </p:spPr>
        <p:txBody>
          <a:bodyPr>
            <a:normAutofit/>
          </a:bodyPr>
          <a:lstStyle/>
          <a:p>
            <a:r>
              <a:rPr lang="en-US" sz="2000" b="1" dirty="0"/>
              <a:t>Reminder</a:t>
            </a:r>
            <a:r>
              <a:rPr lang="en-US" sz="2000" dirty="0"/>
              <a:t>: PAnext is used for student test data management (and accessing results) for both online and paper-based testing</a:t>
            </a:r>
          </a:p>
          <a:p>
            <a:r>
              <a:rPr lang="en-US" sz="2000" dirty="0"/>
              <a:t>Short training modules are available for different PAnext activities: </a:t>
            </a:r>
            <a:r>
              <a:rPr lang="en-US" sz="2000" dirty="0">
                <a:hlinkClick r:id="rId2"/>
              </a:rPr>
              <a:t>https://coassessments.com/training-mods/</a:t>
            </a:r>
            <a:r>
              <a:rPr lang="en-US" sz="2000" dirty="0"/>
              <a:t>  </a:t>
            </a:r>
          </a:p>
        </p:txBody>
      </p:sp>
      <p:sp>
        <p:nvSpPr>
          <p:cNvPr id="4" name="Slide Number Placeholder 3">
            <a:extLst>
              <a:ext uri="{FF2B5EF4-FFF2-40B4-BE49-F238E27FC236}">
                <a16:creationId xmlns:a16="http://schemas.microsoft.com/office/drawing/2014/main" id="{8FC7273A-F1DD-484F-A9D2-BC929CB2434C}"/>
              </a:ext>
            </a:extLst>
          </p:cNvPr>
          <p:cNvSpPr>
            <a:spLocks noGrp="1"/>
          </p:cNvSpPr>
          <p:nvPr>
            <p:ph type="sldNum" sz="quarter" idx="12"/>
          </p:nvPr>
        </p:nvSpPr>
        <p:spPr/>
        <p:txBody>
          <a:bodyPr/>
          <a:lstStyle/>
          <a:p>
            <a:fld id="{C479D5F6-EDCB-402A-AC08-4943A1820E8F}" type="slidenum">
              <a:rPr lang="en-US" smtClean="0"/>
              <a:pPr/>
              <a:t>50</a:t>
            </a:fld>
            <a:endParaRPr lang="en-US" dirty="0"/>
          </a:p>
        </p:txBody>
      </p:sp>
      <p:grpSp>
        <p:nvGrpSpPr>
          <p:cNvPr id="9" name="Group 8">
            <a:extLst>
              <a:ext uri="{FF2B5EF4-FFF2-40B4-BE49-F238E27FC236}">
                <a16:creationId xmlns:a16="http://schemas.microsoft.com/office/drawing/2014/main" id="{B59DA59F-AAB0-4FB3-9640-61837AA25144}"/>
              </a:ext>
            </a:extLst>
          </p:cNvPr>
          <p:cNvGrpSpPr/>
          <p:nvPr/>
        </p:nvGrpSpPr>
        <p:grpSpPr>
          <a:xfrm>
            <a:off x="4833312" y="841374"/>
            <a:ext cx="4310688" cy="5138057"/>
            <a:chOff x="198606" y="0"/>
            <a:chExt cx="5753673" cy="6858000"/>
          </a:xfrm>
        </p:grpSpPr>
        <p:pic>
          <p:nvPicPr>
            <p:cNvPr id="6" name="Picture 5">
              <a:extLst>
                <a:ext uri="{FF2B5EF4-FFF2-40B4-BE49-F238E27FC236}">
                  <a16:creationId xmlns:a16="http://schemas.microsoft.com/office/drawing/2014/main" id="{9759C867-504C-406F-9BF2-A814CADE3F34}"/>
                </a:ext>
              </a:extLst>
            </p:cNvPr>
            <p:cNvPicPr>
              <a:picLocks noChangeAspect="1"/>
            </p:cNvPicPr>
            <p:nvPr/>
          </p:nvPicPr>
          <p:blipFill rotWithShape="1">
            <a:blip r:embed="rId3">
              <a:alphaModFix amt="35000"/>
            </a:blip>
            <a:srcRect r="34219"/>
            <a:stretch/>
          </p:blipFill>
          <p:spPr>
            <a:xfrm>
              <a:off x="198606" y="0"/>
              <a:ext cx="5753673" cy="6858000"/>
            </a:xfrm>
            <a:prstGeom prst="rect">
              <a:avLst/>
            </a:prstGeom>
          </p:spPr>
        </p:pic>
        <p:pic>
          <p:nvPicPr>
            <p:cNvPr id="8" name="Picture 7">
              <a:extLst>
                <a:ext uri="{FF2B5EF4-FFF2-40B4-BE49-F238E27FC236}">
                  <a16:creationId xmlns:a16="http://schemas.microsoft.com/office/drawing/2014/main" id="{DC9C7BB8-93A6-43FA-835E-8996AD2D8AE9}"/>
                </a:ext>
              </a:extLst>
            </p:cNvPr>
            <p:cNvPicPr>
              <a:picLocks noChangeAspect="1"/>
            </p:cNvPicPr>
            <p:nvPr/>
          </p:nvPicPr>
          <p:blipFill rotWithShape="1">
            <a:blip r:embed="rId4"/>
            <a:srcRect b="2764"/>
            <a:stretch/>
          </p:blipFill>
          <p:spPr>
            <a:xfrm>
              <a:off x="328365" y="4318765"/>
              <a:ext cx="4144216" cy="2539235"/>
            </a:xfrm>
            <a:prstGeom prst="rect">
              <a:avLst/>
            </a:prstGeom>
          </p:spPr>
        </p:pic>
      </p:grpSp>
      <p:sp>
        <p:nvSpPr>
          <p:cNvPr id="10" name="Arrow: Bent 9">
            <a:extLst>
              <a:ext uri="{FF2B5EF4-FFF2-40B4-BE49-F238E27FC236}">
                <a16:creationId xmlns:a16="http://schemas.microsoft.com/office/drawing/2014/main" id="{492D2BC5-B014-49FC-8994-7830562F5F46}"/>
              </a:ext>
            </a:extLst>
          </p:cNvPr>
          <p:cNvSpPr/>
          <p:nvPr/>
        </p:nvSpPr>
        <p:spPr>
          <a:xfrm flipV="1">
            <a:off x="2688772" y="3142584"/>
            <a:ext cx="1880464" cy="1694696"/>
          </a:xfrm>
          <a:prstGeom prst="bentArrow">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00622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19CA-FD6A-4EDB-946C-91A2E838CCBA}"/>
              </a:ext>
            </a:extLst>
          </p:cNvPr>
          <p:cNvSpPr>
            <a:spLocks noGrp="1"/>
          </p:cNvSpPr>
          <p:nvPr>
            <p:ph type="ctrTitle"/>
          </p:nvPr>
        </p:nvSpPr>
        <p:spPr/>
        <p:txBody>
          <a:bodyPr/>
          <a:lstStyle/>
          <a:p>
            <a:br>
              <a:rPr lang="en-US" dirty="0"/>
            </a:br>
            <a:r>
              <a:rPr lang="en-US" dirty="0"/>
              <a:t>Before Testing</a:t>
            </a:r>
          </a:p>
        </p:txBody>
      </p:sp>
      <p:sp>
        <p:nvSpPr>
          <p:cNvPr id="3" name="Slide Number Placeholder 2">
            <a:extLst>
              <a:ext uri="{FF2B5EF4-FFF2-40B4-BE49-F238E27FC236}">
                <a16:creationId xmlns:a16="http://schemas.microsoft.com/office/drawing/2014/main" id="{A9C1A88F-6CCD-42A0-A33B-E236A567B99F}"/>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
        <p:nvSpPr>
          <p:cNvPr id="6" name="Flowchart: Punched Tape 5">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6606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9166-F8D0-4327-A0D6-1BB30EE0D2C2}"/>
              </a:ext>
            </a:extLst>
          </p:cNvPr>
          <p:cNvSpPr>
            <a:spLocks noGrp="1"/>
          </p:cNvSpPr>
          <p:nvPr>
            <p:ph type="title"/>
          </p:nvPr>
        </p:nvSpPr>
        <p:spPr/>
        <p:txBody>
          <a:bodyPr/>
          <a:lstStyle/>
          <a:p>
            <a:r>
              <a:rPr lang="en-US" dirty="0"/>
              <a:t>Annual Training Requirement</a:t>
            </a:r>
          </a:p>
        </p:txBody>
      </p:sp>
      <p:sp>
        <p:nvSpPr>
          <p:cNvPr id="5" name="Content Placeholder 4">
            <a:extLst>
              <a:ext uri="{FF2B5EF4-FFF2-40B4-BE49-F238E27FC236}">
                <a16:creationId xmlns:a16="http://schemas.microsoft.com/office/drawing/2014/main" id="{04B73BA9-558E-4C63-874B-BB53E5CF9DD0}"/>
              </a:ext>
            </a:extLst>
          </p:cNvPr>
          <p:cNvSpPr>
            <a:spLocks noGrp="1"/>
          </p:cNvSpPr>
          <p:nvPr>
            <p:ph idx="1"/>
          </p:nvPr>
        </p:nvSpPr>
        <p:spPr/>
        <p:txBody>
          <a:bodyPr/>
          <a:lstStyle/>
          <a:p>
            <a:pPr marL="0" indent="0">
              <a:lnSpc>
                <a:spcPct val="100000"/>
              </a:lnSpc>
              <a:spcBef>
                <a:spcPts val="600"/>
              </a:spcBef>
              <a:spcAft>
                <a:spcPts val="600"/>
              </a:spcAft>
              <a:buNone/>
              <a:defRPr/>
            </a:pPr>
            <a:r>
              <a:rPr lang="en-US" u="sng" dirty="0">
                <a:solidFill>
                  <a:srgbClr val="000000"/>
                </a:solidFill>
              </a:rPr>
              <a:t>Everyone</a:t>
            </a:r>
            <a:r>
              <a:rPr lang="en-US" dirty="0">
                <a:solidFill>
                  <a:srgbClr val="000000"/>
                </a:solidFill>
              </a:rPr>
              <a:t> involved in CMAS math, ELA/CSLA, and science administration must complete training </a:t>
            </a:r>
            <a:r>
              <a:rPr lang="en-US" u="sng" dirty="0">
                <a:solidFill>
                  <a:srgbClr val="000000"/>
                </a:solidFill>
              </a:rPr>
              <a:t>each year</a:t>
            </a:r>
          </a:p>
          <a:p>
            <a:pPr marL="581025" indent="-457200">
              <a:lnSpc>
                <a:spcPct val="100000"/>
              </a:lnSpc>
              <a:spcBef>
                <a:spcPts val="600"/>
              </a:spcBef>
              <a:spcAft>
                <a:spcPts val="600"/>
              </a:spcAft>
              <a:defRPr/>
            </a:pPr>
            <a:r>
              <a:rPr lang="en-US" dirty="0">
                <a:solidFill>
                  <a:srgbClr val="000000"/>
                </a:solidFill>
              </a:rPr>
              <a:t>Includes DACs, SACs, Test Administrators, technology personnel, and any other school or district staff involved in administration</a:t>
            </a:r>
            <a:endParaRPr lang="en-US" u="sng" dirty="0">
              <a:solidFill>
                <a:srgbClr val="000000"/>
              </a:solidFill>
            </a:endParaRPr>
          </a:p>
          <a:p>
            <a:pPr marL="581025" indent="-457200">
              <a:lnSpc>
                <a:spcPct val="100000"/>
              </a:lnSpc>
              <a:spcBef>
                <a:spcPts val="600"/>
              </a:spcBef>
              <a:spcAft>
                <a:spcPts val="600"/>
              </a:spcAft>
              <a:defRPr/>
            </a:pPr>
            <a:r>
              <a:rPr lang="en-US" dirty="0">
                <a:solidFill>
                  <a:srgbClr val="000000"/>
                </a:solidFill>
              </a:rPr>
              <a:t>DACs and SACs are responsible for ensuring all individuals involved in test administration and/or handling secure materials receive training and sign the </a:t>
            </a:r>
            <a:r>
              <a:rPr lang="en-US" i="1" dirty="0">
                <a:solidFill>
                  <a:srgbClr val="000000"/>
                </a:solidFill>
              </a:rPr>
              <a:t>CMAS and </a:t>
            </a:r>
            <a:r>
              <a:rPr lang="en-US" i="1" dirty="0" err="1">
                <a:solidFill>
                  <a:srgbClr val="000000"/>
                </a:solidFill>
              </a:rPr>
              <a:t>CoAlt</a:t>
            </a:r>
            <a:r>
              <a:rPr lang="en-US" i="1" dirty="0">
                <a:solidFill>
                  <a:srgbClr val="000000"/>
                </a:solidFill>
              </a:rPr>
              <a:t> Security Agreement</a:t>
            </a:r>
            <a:r>
              <a:rPr lang="en-US" sz="2000" dirty="0">
                <a:solidFill>
                  <a:srgbClr val="000000"/>
                </a:solidFill>
              </a:rPr>
              <a:t> </a:t>
            </a:r>
          </a:p>
          <a:p>
            <a:endParaRPr lang="en-US" dirty="0"/>
          </a:p>
          <a:p>
            <a:endParaRPr lang="en-US" dirty="0"/>
          </a:p>
        </p:txBody>
      </p:sp>
      <p:sp>
        <p:nvSpPr>
          <p:cNvPr id="3" name="Slide Number Placeholder 2">
            <a:extLst>
              <a:ext uri="{FF2B5EF4-FFF2-40B4-BE49-F238E27FC236}">
                <a16:creationId xmlns:a16="http://schemas.microsoft.com/office/drawing/2014/main" id="{632A3342-B885-4474-9F95-D601D9F92AAB}"/>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
        <p:nvSpPr>
          <p:cNvPr id="6" name="TextBox 5"/>
          <p:cNvSpPr txBox="1"/>
          <p:nvPr/>
        </p:nvSpPr>
        <p:spPr>
          <a:xfrm>
            <a:off x="1274046" y="4856980"/>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State Assessment Training Requirements</a:t>
            </a:r>
            <a:r>
              <a:rPr lang="en-US" dirty="0"/>
              <a:t> at </a:t>
            </a:r>
            <a:r>
              <a:rPr lang="en-US" dirty="0">
                <a:solidFill>
                  <a:srgbClr val="000000"/>
                </a:solidFill>
                <a:hlinkClick r:id="rId2"/>
              </a:rPr>
              <a:t>http://www.cde.state.co.us/assessment/annual_trng_requirements</a:t>
            </a:r>
            <a:endParaRPr lang="en-US" dirty="0"/>
          </a:p>
        </p:txBody>
      </p:sp>
    </p:spTree>
    <p:extLst>
      <p:ext uri="{BB962C8B-B14F-4D97-AF65-F5344CB8AC3E}">
        <p14:creationId xmlns:p14="http://schemas.microsoft.com/office/powerpoint/2010/main" val="1701195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Training</a:t>
            </a:r>
          </a:p>
        </p:txBody>
      </p:sp>
      <p:sp>
        <p:nvSpPr>
          <p:cNvPr id="5" name="Content Placeholder 4">
            <a:extLst>
              <a:ext uri="{FF2B5EF4-FFF2-40B4-BE49-F238E27FC236}">
                <a16:creationId xmlns:a16="http://schemas.microsoft.com/office/drawing/2014/main" id="{D3746148-412D-4E74-A1A3-CA7E9C98E6E1}"/>
              </a:ext>
            </a:extLst>
          </p:cNvPr>
          <p:cNvSpPr>
            <a:spLocks noGrp="1"/>
          </p:cNvSpPr>
          <p:nvPr>
            <p:ph idx="1"/>
          </p:nvPr>
        </p:nvSpPr>
        <p:spPr/>
        <p:txBody>
          <a:bodyPr/>
          <a:lstStyle/>
          <a:p>
            <a:pPr marL="342900" indent="-342900">
              <a:buClr>
                <a:sysClr val="windowText" lastClr="000000"/>
              </a:buClr>
              <a:defRPr/>
            </a:pPr>
            <a:r>
              <a:rPr lang="en-US" dirty="0">
                <a:solidFill>
                  <a:srgbClr val="000000"/>
                </a:solidFill>
              </a:rPr>
              <a:t>Comprehensive training must include:</a:t>
            </a:r>
          </a:p>
          <a:p>
            <a:pPr lvl="1">
              <a:buClr>
                <a:sysClr val="windowText" lastClr="000000"/>
              </a:buClr>
              <a:defRPr/>
            </a:pPr>
            <a:r>
              <a:rPr lang="en-US" dirty="0">
                <a:solidFill>
                  <a:srgbClr val="000000"/>
                </a:solidFill>
              </a:rPr>
              <a:t>Test Security</a:t>
            </a:r>
          </a:p>
          <a:p>
            <a:pPr lvl="1">
              <a:buClr>
                <a:sysClr val="windowText" lastClr="000000"/>
              </a:buClr>
              <a:defRPr/>
            </a:pPr>
            <a:r>
              <a:rPr lang="en-US" dirty="0">
                <a:solidFill>
                  <a:srgbClr val="000000"/>
                </a:solidFill>
              </a:rPr>
              <a:t>Standardized Test Environment</a:t>
            </a:r>
            <a:endParaRPr lang="en-US" sz="1100" dirty="0">
              <a:solidFill>
                <a:srgbClr val="000000"/>
              </a:solidFill>
            </a:endParaRPr>
          </a:p>
          <a:p>
            <a:pPr lvl="1">
              <a:buClr>
                <a:sysClr val="windowText" lastClr="000000"/>
              </a:buClr>
              <a:defRPr/>
            </a:pPr>
            <a:r>
              <a:rPr lang="en-US" dirty="0">
                <a:solidFill>
                  <a:srgbClr val="000000"/>
                </a:solidFill>
              </a:rPr>
              <a:t>Test Administration</a:t>
            </a:r>
          </a:p>
          <a:p>
            <a:pPr lvl="1">
              <a:buClr>
                <a:sysClr val="windowText" lastClr="000000"/>
              </a:buClr>
              <a:defRPr/>
            </a:pPr>
            <a:r>
              <a:rPr lang="en-US" dirty="0">
                <a:solidFill>
                  <a:srgbClr val="000000"/>
                </a:solidFill>
              </a:rPr>
              <a:t>Test Session Management (for appropriate personnel)</a:t>
            </a:r>
          </a:p>
          <a:p>
            <a:pPr lvl="1">
              <a:buClr>
                <a:sysClr val="windowText" lastClr="000000"/>
              </a:buClr>
              <a:defRPr/>
            </a:pPr>
            <a:r>
              <a:rPr lang="en-US" dirty="0">
                <a:solidFill>
                  <a:srgbClr val="000000"/>
                </a:solidFill>
              </a:rPr>
              <a:t>Test Administrator Role vs. Teacher Role</a:t>
            </a:r>
          </a:p>
          <a:p>
            <a:pPr lvl="1">
              <a:buClr>
                <a:sysClr val="windowText" lastClr="000000"/>
              </a:buClr>
              <a:defRPr/>
            </a:pPr>
            <a:r>
              <a:rPr lang="en-US" dirty="0">
                <a:solidFill>
                  <a:srgbClr val="000000"/>
                </a:solidFill>
              </a:rPr>
              <a:t>Opportunity for personnel to ask questions</a:t>
            </a:r>
          </a:p>
          <a:p>
            <a:pPr lvl="1">
              <a:buClr>
                <a:sysClr val="windowText" lastClr="000000"/>
              </a:buClr>
              <a:defRPr/>
            </a:pPr>
            <a:endParaRPr lang="en-US" dirty="0">
              <a:solidFill>
                <a:srgbClr val="000000"/>
              </a:solidFill>
            </a:endParaRPr>
          </a:p>
          <a:p>
            <a:pPr marL="342900" indent="-342900">
              <a:buClr>
                <a:sysClr val="windowText" lastClr="000000"/>
              </a:buClr>
              <a:defRPr/>
            </a:pPr>
            <a:r>
              <a:rPr lang="en-US" dirty="0">
                <a:solidFill>
                  <a:srgbClr val="000000"/>
                </a:solidFill>
              </a:rPr>
              <a:t>CDE provides a basic PPT that districts may update and use for Test Administrator trainings</a:t>
            </a:r>
          </a:p>
          <a:p>
            <a:pPr lvl="1">
              <a:buClr>
                <a:sysClr val="windowText" lastClr="000000"/>
              </a:buClr>
              <a:defRPr/>
            </a:pPr>
            <a:r>
              <a:rPr lang="en-US" dirty="0">
                <a:solidFill>
                  <a:srgbClr val="000000"/>
                </a:solidFill>
              </a:rPr>
              <a:t>Typically available in January</a:t>
            </a:r>
          </a:p>
          <a:p>
            <a:pPr lvl="1">
              <a:buClr>
                <a:sysClr val="windowText" lastClr="000000"/>
              </a:buClr>
              <a:defRPr/>
            </a:pPr>
            <a:r>
              <a:rPr lang="en-US" dirty="0">
                <a:solidFill>
                  <a:srgbClr val="000000"/>
                </a:solidFill>
              </a:rPr>
              <a:t>There are separate PPTs for CBT and PBT</a:t>
            </a:r>
          </a:p>
          <a:p>
            <a:pPr lvl="1">
              <a:buClr>
                <a:sysClr val="windowText" lastClr="000000"/>
              </a:buClr>
              <a:defRPr/>
            </a:pPr>
            <a:r>
              <a:rPr lang="en-US" dirty="0">
                <a:solidFill>
                  <a:srgbClr val="000000"/>
                </a:solidFill>
              </a:rPr>
              <a:t>Districts need to add district-specific instructions </a:t>
            </a:r>
          </a:p>
          <a:p>
            <a:pPr marL="342900" indent="-342900"/>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83722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Who Can Administer a Test?</a:t>
            </a:r>
          </a:p>
        </p:txBody>
      </p:sp>
      <p:sp>
        <p:nvSpPr>
          <p:cNvPr id="5" name="Content Placeholder 4">
            <a:extLst>
              <a:ext uri="{FF2B5EF4-FFF2-40B4-BE49-F238E27FC236}">
                <a16:creationId xmlns:a16="http://schemas.microsoft.com/office/drawing/2014/main" id="{C862E919-A421-43DA-A28E-F82B5706E1D7}"/>
              </a:ext>
            </a:extLst>
          </p:cNvPr>
          <p:cNvSpPr>
            <a:spLocks noGrp="1"/>
          </p:cNvSpPr>
          <p:nvPr>
            <p:ph idx="1"/>
          </p:nvPr>
        </p:nvSpPr>
        <p:spPr>
          <a:xfrm>
            <a:off x="628650" y="986718"/>
            <a:ext cx="7886700" cy="5116995"/>
          </a:xfrm>
        </p:spPr>
        <p:txBody>
          <a:bodyPr>
            <a:normAutofit lnSpcReduction="10000"/>
          </a:bodyPr>
          <a:lstStyle/>
          <a:p>
            <a:pPr marL="342900" indent="-342900">
              <a:lnSpc>
                <a:spcPct val="100000"/>
              </a:lnSpc>
              <a:defRPr/>
            </a:pPr>
            <a:r>
              <a:rPr lang="en-US" dirty="0">
                <a:solidFill>
                  <a:sysClr val="windowText" lastClr="000000"/>
                </a:solidFill>
              </a:rPr>
              <a:t>School and district employees who are trained on this year’s procedures and security</a:t>
            </a:r>
          </a:p>
          <a:p>
            <a:pPr lvl="1">
              <a:lnSpc>
                <a:spcPct val="100000"/>
              </a:lnSpc>
              <a:defRPr/>
            </a:pPr>
            <a:r>
              <a:rPr lang="en-US" dirty="0">
                <a:solidFill>
                  <a:sysClr val="windowText" lastClr="000000"/>
                </a:solidFill>
              </a:rPr>
              <a:t>Substitute teacher requirements for CMAS administration</a:t>
            </a:r>
          </a:p>
          <a:p>
            <a:pPr lvl="2">
              <a:lnSpc>
                <a:spcPct val="100000"/>
              </a:lnSpc>
              <a:defRPr/>
            </a:pPr>
            <a:r>
              <a:rPr lang="en-US" dirty="0">
                <a:solidFill>
                  <a:sysClr val="windowText" lastClr="000000"/>
                </a:solidFill>
              </a:rPr>
              <a:t>Colorado teacher or substitute teacher license is required. If a substitute teacher license is held, a three- or five-year license is recommended. </a:t>
            </a:r>
          </a:p>
          <a:p>
            <a:pPr lvl="2">
              <a:lnSpc>
                <a:spcPct val="100000"/>
              </a:lnSpc>
              <a:defRPr/>
            </a:pPr>
            <a:r>
              <a:rPr lang="en-US" dirty="0">
                <a:solidFill>
                  <a:sysClr val="windowText" lastClr="000000"/>
                </a:solidFill>
              </a:rPr>
              <a:t>Students should be familiar with the substitute teacher.</a:t>
            </a:r>
          </a:p>
          <a:p>
            <a:pPr lvl="2">
              <a:lnSpc>
                <a:spcPct val="100000"/>
              </a:lnSpc>
              <a:defRPr/>
            </a:pPr>
            <a:r>
              <a:rPr lang="en-US" dirty="0">
                <a:solidFill>
                  <a:sysClr val="windowText" lastClr="000000"/>
                </a:solidFill>
              </a:rPr>
              <a:t>Like all individuals involved in CMAS administration, substitute teachers serving as Test Administrators must be trained on the current year’s administration policies and procedures and must sign a current </a:t>
            </a:r>
            <a:r>
              <a:rPr lang="en-US" i="1" dirty="0">
                <a:solidFill>
                  <a:sysClr val="windowText" lastClr="000000"/>
                </a:solidFill>
              </a:rPr>
              <a:t>CMAS and CoAlt Security Agreement</a:t>
            </a:r>
            <a:r>
              <a:rPr lang="en-US" dirty="0">
                <a:solidFill>
                  <a:sysClr val="windowText" lastClr="000000"/>
                </a:solidFill>
              </a:rPr>
              <a:t>. </a:t>
            </a:r>
            <a:endParaRPr lang="en-US" sz="1000" dirty="0">
              <a:solidFill>
                <a:sysClr val="windowText" lastClr="000000"/>
              </a:solidFill>
            </a:endParaRPr>
          </a:p>
          <a:p>
            <a:pPr marL="342900" indent="-342900">
              <a:lnSpc>
                <a:spcPct val="100000"/>
              </a:lnSpc>
              <a:defRPr/>
            </a:pPr>
            <a:r>
              <a:rPr lang="en-US" dirty="0">
                <a:solidFill>
                  <a:sysClr val="windowText" lastClr="000000"/>
                </a:solidFill>
              </a:rPr>
              <a:t>Student Teachers are NOT allowed to be the only person in the room or responsible for the administration of the assessment</a:t>
            </a:r>
          </a:p>
          <a:p>
            <a:pPr lvl="1">
              <a:lnSpc>
                <a:spcPct val="100000"/>
              </a:lnSpc>
              <a:defRPr/>
            </a:pPr>
            <a:r>
              <a:rPr lang="en-US" dirty="0">
                <a:solidFill>
                  <a:sysClr val="windowText" lastClr="000000"/>
                </a:solidFill>
              </a:rPr>
              <a:t>Student teachers may be an additional person (proctor) in the room during testing</a:t>
            </a:r>
          </a:p>
          <a:p>
            <a:endParaRPr lang="en-US" dirty="0"/>
          </a:p>
          <a:p>
            <a:endParaRPr lang="en-US" dirty="0"/>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
        <p:nvSpPr>
          <p:cNvPr id="11" name="7-Point Star 10"/>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1507609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5" name="Content Placeholder 4">
            <a:extLst>
              <a:ext uri="{FF2B5EF4-FFF2-40B4-BE49-F238E27FC236}">
                <a16:creationId xmlns:a16="http://schemas.microsoft.com/office/drawing/2014/main" id="{207DBC54-8DA6-4ACC-A897-ED3F0DC13CDA}"/>
              </a:ext>
            </a:extLst>
          </p:cNvPr>
          <p:cNvSpPr>
            <a:spLocks noGrp="1"/>
          </p:cNvSpPr>
          <p:nvPr>
            <p:ph idx="1"/>
          </p:nvPr>
        </p:nvSpPr>
        <p:spPr>
          <a:xfrm>
            <a:off x="628650" y="848549"/>
            <a:ext cx="8088630" cy="5647141"/>
          </a:xfrm>
        </p:spPr>
        <p:txBody>
          <a:bodyPr>
            <a:noAutofit/>
          </a:bodyPr>
          <a:lstStyle/>
          <a:p>
            <a:pPr marL="0" indent="0">
              <a:lnSpc>
                <a:spcPct val="100000"/>
              </a:lnSpc>
              <a:buClr>
                <a:sysClr val="windowText" lastClr="000000"/>
              </a:buClr>
              <a:buNone/>
              <a:defRPr/>
            </a:pPr>
            <a:r>
              <a:rPr lang="en-US" sz="1800" dirty="0">
                <a:solidFill>
                  <a:sysClr val="windowText" lastClr="000000"/>
                </a:solidFill>
              </a:rPr>
              <a:t>Student practice resources are available on </a:t>
            </a:r>
            <a:r>
              <a:rPr lang="en-US" sz="1800" dirty="0">
                <a:solidFill>
                  <a:sysClr val="windowText" lastClr="000000"/>
                </a:solidFill>
                <a:hlinkClick r:id="rId2"/>
              </a:rPr>
              <a:t>http://coassessments.com</a:t>
            </a:r>
            <a:endParaRPr lang="en-US" sz="1800" dirty="0">
              <a:solidFill>
                <a:sysClr val="windowText" lastClr="000000"/>
              </a:solidFill>
            </a:endParaRPr>
          </a:p>
          <a:p>
            <a:pPr lvl="1">
              <a:lnSpc>
                <a:spcPct val="100000"/>
              </a:lnSpc>
              <a:buClr>
                <a:sysClr val="windowText" lastClr="000000"/>
              </a:buClr>
              <a:defRPr/>
            </a:pPr>
            <a:r>
              <a:rPr lang="en-US" sz="1800" dirty="0">
                <a:solidFill>
                  <a:sysClr val="windowText" lastClr="000000"/>
                </a:solidFill>
              </a:rPr>
              <a:t>Colorado Practice Resources (CPRs)</a:t>
            </a:r>
          </a:p>
          <a:p>
            <a:pPr lvl="2">
              <a:lnSpc>
                <a:spcPct val="100000"/>
              </a:lnSpc>
              <a:buClr>
                <a:sysClr val="windowText" lastClr="000000"/>
              </a:buClr>
              <a:defRPr/>
            </a:pPr>
            <a:r>
              <a:rPr lang="en-US" dirty="0">
                <a:solidFill>
                  <a:sysClr val="windowText" lastClr="000000"/>
                </a:solidFill>
              </a:rPr>
              <a:t>Computer-based testing</a:t>
            </a:r>
          </a:p>
          <a:p>
            <a:pPr lvl="2">
              <a:lnSpc>
                <a:spcPct val="100000"/>
              </a:lnSpc>
              <a:buClr>
                <a:sysClr val="windowText" lastClr="000000"/>
              </a:buClr>
              <a:defRPr/>
            </a:pPr>
            <a:r>
              <a:rPr lang="en-US" dirty="0">
                <a:solidFill>
                  <a:sysClr val="windowText" lastClr="000000"/>
                </a:solidFill>
              </a:rPr>
              <a:t>Paper-based testing</a:t>
            </a:r>
          </a:p>
          <a:p>
            <a:pPr lvl="1">
              <a:lnSpc>
                <a:spcPct val="100000"/>
              </a:lnSpc>
              <a:buClr>
                <a:sysClr val="windowText" lastClr="000000"/>
              </a:buClr>
              <a:defRPr/>
            </a:pPr>
            <a:r>
              <a:rPr lang="en-US" sz="1800" dirty="0">
                <a:solidFill>
                  <a:sysClr val="windowText" lastClr="000000"/>
                </a:solidFill>
              </a:rPr>
              <a:t>CPR Guides - include scoring information (e.g., answer keys and rubrics)</a:t>
            </a:r>
          </a:p>
          <a:p>
            <a:pPr lvl="1">
              <a:lnSpc>
                <a:spcPct val="100000"/>
              </a:lnSpc>
              <a:buClr>
                <a:sysClr val="windowText" lastClr="000000"/>
              </a:buClr>
              <a:defRPr/>
            </a:pPr>
            <a:r>
              <a:rPr lang="en-US" sz="1800" dirty="0">
                <a:solidFill>
                  <a:sysClr val="windowText" lastClr="000000"/>
                </a:solidFill>
              </a:rPr>
              <a:t>TestNav tutorial with a walk through of various item types and embedded tools</a:t>
            </a:r>
          </a:p>
          <a:p>
            <a:pPr marL="0" indent="0">
              <a:lnSpc>
                <a:spcPct val="100000"/>
              </a:lnSpc>
              <a:buClr>
                <a:sysClr val="windowText" lastClr="000000"/>
              </a:buClr>
              <a:buNone/>
              <a:defRPr/>
            </a:pPr>
            <a:endParaRPr lang="en-US" sz="1800" dirty="0">
              <a:solidFill>
                <a:sysClr val="windowText" lastClr="000000"/>
              </a:solidFill>
            </a:endParaRPr>
          </a:p>
          <a:p>
            <a:pPr marL="0" indent="0">
              <a:lnSpc>
                <a:spcPct val="100000"/>
              </a:lnSpc>
              <a:buClr>
                <a:sysClr val="windowText" lastClr="000000"/>
              </a:buClr>
              <a:buNone/>
              <a:defRPr/>
            </a:pPr>
            <a:r>
              <a:rPr lang="en-US" sz="1800" dirty="0">
                <a:solidFill>
                  <a:sysClr val="windowText" lastClr="000000"/>
                </a:solidFill>
              </a:rPr>
              <a:t>During testing, Test Administrators cannot help students with TestNav navigation and answering questions in test books</a:t>
            </a:r>
          </a:p>
          <a:p>
            <a:pPr lvl="1">
              <a:lnSpc>
                <a:spcPct val="100000"/>
              </a:lnSpc>
              <a:buClr>
                <a:sysClr val="windowText" lastClr="000000"/>
              </a:buClr>
              <a:buBlip>
                <a:blip r:embed="rId3"/>
              </a:buBlip>
              <a:defRPr/>
            </a:pPr>
            <a:r>
              <a:rPr lang="en-US" sz="1800" dirty="0">
                <a:solidFill>
                  <a:sysClr val="windowText" lastClr="000000"/>
                </a:solidFill>
              </a:rPr>
              <a:t>May not help with how to answer a question</a:t>
            </a:r>
          </a:p>
          <a:p>
            <a:pPr lvl="1">
              <a:lnSpc>
                <a:spcPct val="100000"/>
              </a:lnSpc>
              <a:buClr>
                <a:sysClr val="windowText" lastClr="000000"/>
              </a:buClr>
              <a:buBlip>
                <a:blip r:embed="rId3"/>
              </a:buBlip>
              <a:defRPr/>
            </a:pPr>
            <a:r>
              <a:rPr lang="en-US" sz="1800" dirty="0">
                <a:solidFill>
                  <a:sysClr val="windowText" lastClr="000000"/>
                </a:solidFill>
              </a:rPr>
              <a:t>May not show how to go to the next question or use the review screen</a:t>
            </a:r>
          </a:p>
          <a:p>
            <a:pPr lvl="1">
              <a:lnSpc>
                <a:spcPct val="100000"/>
              </a:lnSpc>
              <a:buClr>
                <a:sysClr val="windowText" lastClr="000000"/>
              </a:buClr>
              <a:buBlip>
                <a:blip r:embed="rId3"/>
              </a:buBlip>
              <a:defRPr/>
            </a:pPr>
            <a:r>
              <a:rPr lang="en-US" sz="1800" dirty="0">
                <a:solidFill>
                  <a:sysClr val="windowText" lastClr="000000"/>
                </a:solidFill>
              </a:rPr>
              <a:t>May not assist with drag and drop or other technology enhanced items</a:t>
            </a:r>
          </a:p>
          <a:p>
            <a:pPr marL="0" indent="0">
              <a:lnSpc>
                <a:spcPct val="100000"/>
              </a:lnSpc>
              <a:buClr>
                <a:sysClr val="windowText" lastClr="000000"/>
              </a:buClr>
              <a:buNone/>
              <a:defRPr/>
            </a:pPr>
            <a:endParaRPr lang="en-US" sz="1800" dirty="0">
              <a:solidFill>
                <a:sysClr val="windowText" lastClr="000000"/>
              </a:solidFill>
            </a:endParaRPr>
          </a:p>
          <a:p>
            <a:pPr marL="0" indent="0">
              <a:lnSpc>
                <a:spcPct val="100000"/>
              </a:lnSpc>
              <a:buClr>
                <a:sysClr val="windowText" lastClr="000000"/>
              </a:buClr>
              <a:buNone/>
              <a:defRPr/>
            </a:pPr>
            <a:r>
              <a:rPr lang="en-US" sz="1800" dirty="0">
                <a:solidFill>
                  <a:sysClr val="windowText" lastClr="000000"/>
                </a:solidFill>
              </a:rPr>
              <a:t>Strongly recommend students are provided access to CPRs prior to testing</a:t>
            </a:r>
          </a:p>
          <a:p>
            <a:pPr lvl="1">
              <a:lnSpc>
                <a:spcPct val="100000"/>
              </a:lnSpc>
              <a:buClr>
                <a:sysClr val="windowText" lastClr="000000"/>
              </a:buClr>
              <a:defRPr/>
            </a:pPr>
            <a:r>
              <a:rPr lang="en-US" sz="1800" dirty="0">
                <a:solidFill>
                  <a:prstClr val="black"/>
                </a:solidFill>
                <a:ea typeface="ＭＳ Ｐゴシック" pitchFamily="34" charset="-128"/>
              </a:rPr>
              <a:t>Includes</a:t>
            </a:r>
            <a:r>
              <a:rPr lang="en-US" sz="1800" dirty="0">
                <a:solidFill>
                  <a:sysClr val="windowText" lastClr="000000"/>
                </a:solidFill>
              </a:rPr>
              <a:t> forms with accessibility features and accommodations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1084341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4" name="Content Placeholder 1">
            <a:extLst>
              <a:ext uri="{FF2B5EF4-FFF2-40B4-BE49-F238E27FC236}">
                <a16:creationId xmlns:a16="http://schemas.microsoft.com/office/drawing/2014/main" id="{4AEA9DC6-59E6-4679-86C8-5F0A8E145140}"/>
              </a:ext>
            </a:extLst>
          </p:cNvPr>
          <p:cNvSpPr txBox="1">
            <a:spLocks/>
          </p:cNvSpPr>
          <p:nvPr/>
        </p:nvSpPr>
        <p:spPr>
          <a:xfrm>
            <a:off x="628650" y="1463040"/>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0"/>
              </a:spcBef>
              <a:spcAft>
                <a:spcPct val="0"/>
              </a:spcAft>
              <a:buNone/>
            </a:pPr>
            <a:r>
              <a:rPr lang="en-US" sz="2200" dirty="0">
                <a:solidFill>
                  <a:prstClr val="black"/>
                </a:solidFill>
                <a:ea typeface="ＭＳ Ｐゴシック" pitchFamily="34" charset="-128"/>
              </a:rPr>
              <a:t>Additional ways to access CBT CPRs:</a:t>
            </a:r>
          </a:p>
          <a:p>
            <a:pPr marL="914400" lvl="1" indent="-457200" fontAlgn="base">
              <a:lnSpc>
                <a:spcPct val="100000"/>
              </a:lnSpc>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TestNav App</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Navigate to “Colorado” sign in page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Select “Practice Tests” link</a:t>
            </a: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PAnext Training Site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p>
        </p:txBody>
      </p:sp>
      <p:pic>
        <p:nvPicPr>
          <p:cNvPr id="5" name="Picture 4">
            <a:extLst>
              <a:ext uri="{FF2B5EF4-FFF2-40B4-BE49-F238E27FC236}">
                <a16:creationId xmlns:a16="http://schemas.microsoft.com/office/drawing/2014/main" id="{73F6C945-2F57-443D-A031-6F989860F67A}"/>
              </a:ext>
            </a:extLst>
          </p:cNvPr>
          <p:cNvPicPr>
            <a:picLocks noChangeAspect="1"/>
          </p:cNvPicPr>
          <p:nvPr/>
        </p:nvPicPr>
        <p:blipFill>
          <a:blip r:embed="rId2"/>
          <a:stretch>
            <a:fillRect/>
          </a:stretch>
        </p:blipFill>
        <p:spPr>
          <a:xfrm>
            <a:off x="6125436" y="2110162"/>
            <a:ext cx="2019300" cy="752475"/>
          </a:xfrm>
          <a:prstGeom prst="rect">
            <a:avLst/>
          </a:prstGeom>
          <a:ln w="3175">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816923" y="3032211"/>
            <a:ext cx="2636325" cy="192875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6273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
        <p:nvSpPr>
          <p:cNvPr id="6" name="TextBox 5">
            <a:extLst>
              <a:ext uri="{FF2B5EF4-FFF2-40B4-BE49-F238E27FC236}">
                <a16:creationId xmlns:a16="http://schemas.microsoft.com/office/drawing/2014/main" id="{80B640E4-06A3-4D12-B187-84ED5C3579E6}"/>
              </a:ext>
            </a:extLst>
          </p:cNvPr>
          <p:cNvSpPr txBox="1"/>
          <p:nvPr/>
        </p:nvSpPr>
        <p:spPr>
          <a:xfrm>
            <a:off x="330086" y="848402"/>
            <a:ext cx="7177178" cy="369332"/>
          </a:xfrm>
          <a:prstGeom prst="rect">
            <a:avLst/>
          </a:prstGeom>
          <a:noFill/>
        </p:spPr>
        <p:txBody>
          <a:bodyPr wrap="square" rtlCol="0">
            <a:spAutoFit/>
          </a:bodyPr>
          <a:lstStyle/>
          <a:p>
            <a:r>
              <a:rPr lang="en-US" dirty="0"/>
              <a:t>App based CBT CPRs:</a:t>
            </a:r>
          </a:p>
        </p:txBody>
      </p:sp>
      <p:pic>
        <p:nvPicPr>
          <p:cNvPr id="9" name="Picture 8">
            <a:extLst>
              <a:ext uri="{FF2B5EF4-FFF2-40B4-BE49-F238E27FC236}">
                <a16:creationId xmlns:a16="http://schemas.microsoft.com/office/drawing/2014/main" id="{0D3DE485-7CC0-BEC0-FE4B-E1177CE4EE04}"/>
              </a:ext>
            </a:extLst>
          </p:cNvPr>
          <p:cNvPicPr>
            <a:picLocks noChangeAspect="1"/>
          </p:cNvPicPr>
          <p:nvPr/>
        </p:nvPicPr>
        <p:blipFill>
          <a:blip r:embed="rId2"/>
          <a:stretch>
            <a:fillRect/>
          </a:stretch>
        </p:blipFill>
        <p:spPr>
          <a:xfrm>
            <a:off x="1022928" y="1217734"/>
            <a:ext cx="7098143" cy="4886273"/>
          </a:xfrm>
          <a:prstGeom prst="rect">
            <a:avLst/>
          </a:prstGeom>
        </p:spPr>
      </p:pic>
    </p:spTree>
    <p:extLst>
      <p:ext uri="{BB962C8B-B14F-4D97-AF65-F5344CB8AC3E}">
        <p14:creationId xmlns:p14="http://schemas.microsoft.com/office/powerpoint/2010/main" val="1595217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98C4-6132-4AB5-AF9A-F312ACD9496E}"/>
              </a:ext>
            </a:extLst>
          </p:cNvPr>
          <p:cNvSpPr>
            <a:spLocks noGrp="1"/>
          </p:cNvSpPr>
          <p:nvPr>
            <p:ph type="ctrTitle"/>
          </p:nvPr>
        </p:nvSpPr>
        <p:spPr/>
        <p:txBody>
          <a:bodyPr/>
          <a:lstStyle/>
          <a:p>
            <a:r>
              <a:rPr lang="en-US"/>
              <a:t>Registering Students,</a:t>
            </a:r>
            <a:br>
              <a:rPr lang="en-US"/>
            </a:br>
            <a:r>
              <a:rPr lang="en-US"/>
              <a:t>Ordering Materials &amp; </a:t>
            </a:r>
            <a:br>
              <a:rPr lang="en-US"/>
            </a:br>
            <a:r>
              <a:rPr lang="en-US"/>
              <a:t>Setting Up PAnext Test Sessions</a:t>
            </a:r>
            <a:endParaRPr lang="en-US" dirty="0"/>
          </a:p>
        </p:txBody>
      </p:sp>
      <p:sp>
        <p:nvSpPr>
          <p:cNvPr id="3" name="Slide Number Placeholder 2">
            <a:extLst>
              <a:ext uri="{FF2B5EF4-FFF2-40B4-BE49-F238E27FC236}">
                <a16:creationId xmlns:a16="http://schemas.microsoft.com/office/drawing/2014/main" id="{50EAE21A-E5D1-4BF8-94BF-9577A956078A}"/>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811761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a:t>Student Registration Reminders</a:t>
            </a:r>
            <a:endParaRPr lang="en-US" dirty="0"/>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a:xfrm>
            <a:off x="628650" y="848549"/>
            <a:ext cx="7886700" cy="5424659"/>
          </a:xfrm>
        </p:spPr>
        <p:txBody>
          <a:bodyPr>
            <a:normAutofit/>
          </a:bodyPr>
          <a:lstStyle/>
          <a:p>
            <a:pPr marL="233363" indent="-233363">
              <a:spcAft>
                <a:spcPts val="600"/>
              </a:spcAft>
              <a:defRPr/>
            </a:pPr>
            <a:r>
              <a:rPr lang="en-US" sz="2000" dirty="0">
                <a:solidFill>
                  <a:sysClr val="windowText" lastClr="000000"/>
                </a:solidFill>
              </a:rPr>
              <a:t>CDE initially registers students for districts using October Count data</a:t>
            </a:r>
          </a:p>
          <a:p>
            <a:pPr marL="233363" indent="-233363">
              <a:spcAft>
                <a:spcPts val="600"/>
              </a:spcAft>
              <a:defRPr/>
            </a:pPr>
            <a:r>
              <a:rPr lang="en-US" sz="2000" dirty="0">
                <a:solidFill>
                  <a:sysClr val="windowText" lastClr="000000"/>
                </a:solidFill>
              </a:rPr>
              <a:t>Add new students into </a:t>
            </a:r>
            <a:r>
              <a:rPr lang="en-US" sz="2000" dirty="0" err="1">
                <a:solidFill>
                  <a:sysClr val="windowText" lastClr="000000"/>
                </a:solidFill>
              </a:rPr>
              <a:t>PAnext</a:t>
            </a:r>
            <a:r>
              <a:rPr lang="en-US" sz="2000" dirty="0">
                <a:solidFill>
                  <a:sysClr val="windowText" lastClr="000000"/>
                </a:solidFill>
              </a:rPr>
              <a:t> prior to testing, including for PBT</a:t>
            </a:r>
          </a:p>
          <a:p>
            <a:pPr lvl="1">
              <a:spcAft>
                <a:spcPts val="600"/>
              </a:spcAft>
              <a:defRPr/>
            </a:pPr>
            <a:r>
              <a:rPr lang="en-US" sz="1800" dirty="0">
                <a:solidFill>
                  <a:sysClr val="windowText" lastClr="000000"/>
                </a:solidFill>
              </a:rPr>
              <a:t>Do NOT use temporary SASIDs</a:t>
            </a:r>
          </a:p>
          <a:p>
            <a:pPr lvl="1">
              <a:spcAft>
                <a:spcPts val="600"/>
              </a:spcAft>
              <a:defRPr/>
            </a:pPr>
            <a:r>
              <a:rPr lang="en-US" sz="1800" dirty="0">
                <a:solidFill>
                  <a:sysClr val="windowText" lastClr="000000"/>
                </a:solidFill>
              </a:rPr>
              <a:t>Contact Sara </a:t>
            </a:r>
            <a:r>
              <a:rPr lang="en-US" sz="1800" dirty="0" err="1">
                <a:solidFill>
                  <a:sysClr val="windowText" lastClr="000000"/>
                </a:solidFill>
              </a:rPr>
              <a:t>Loerzel</a:t>
            </a:r>
            <a:r>
              <a:rPr lang="en-US" sz="1800" dirty="0">
                <a:solidFill>
                  <a:sysClr val="windowText" lastClr="000000"/>
                </a:solidFill>
              </a:rPr>
              <a:t> at CDE for help with SASIDs</a:t>
            </a:r>
          </a:p>
          <a:p>
            <a:pPr marL="233363" indent="-233363">
              <a:spcAft>
                <a:spcPts val="600"/>
              </a:spcAft>
              <a:defRPr/>
            </a:pPr>
            <a:r>
              <a:rPr lang="en-US" sz="2000" dirty="0">
                <a:solidFill>
                  <a:sysClr val="windowText" lastClr="000000"/>
                </a:solidFill>
              </a:rPr>
              <a:t>There are several fields in the SR/PNP that are used to validate selected accommodations</a:t>
            </a:r>
          </a:p>
          <a:p>
            <a:pPr lvl="1">
              <a:spcAft>
                <a:spcPts val="600"/>
              </a:spcAft>
              <a:defRPr/>
            </a:pPr>
            <a:r>
              <a:rPr lang="en-US" sz="1800" dirty="0">
                <a:solidFill>
                  <a:sysClr val="windowText" lastClr="000000"/>
                </a:solidFill>
              </a:rPr>
              <a:t>If an error is received upon import, check cross-validation fields</a:t>
            </a:r>
          </a:p>
          <a:p>
            <a:pPr lvl="1">
              <a:spcAft>
                <a:spcPts val="600"/>
              </a:spcAft>
              <a:defRPr/>
            </a:pPr>
            <a:r>
              <a:rPr lang="en-US" sz="1800" dirty="0">
                <a:solidFill>
                  <a:sysClr val="windowText" lastClr="000000"/>
                </a:solidFill>
              </a:rPr>
              <a:t>These fields are only seen by </a:t>
            </a:r>
            <a:r>
              <a:rPr lang="en-US" sz="1800" dirty="0" err="1">
                <a:solidFill>
                  <a:sysClr val="windowText" lastClr="000000"/>
                </a:solidFill>
              </a:rPr>
              <a:t>PAnext</a:t>
            </a:r>
            <a:r>
              <a:rPr lang="en-US" sz="1800" dirty="0">
                <a:solidFill>
                  <a:sysClr val="windowText" lastClr="000000"/>
                </a:solidFill>
              </a:rPr>
              <a:t> users with the Sensitive Data role</a:t>
            </a:r>
          </a:p>
          <a:p>
            <a:pPr>
              <a:spcAft>
                <a:spcPts val="600"/>
              </a:spcAft>
              <a:defRPr/>
            </a:pPr>
            <a:r>
              <a:rPr lang="en-US" sz="2000" dirty="0">
                <a:solidFill>
                  <a:sysClr val="windowText" lastClr="000000"/>
                </a:solidFill>
              </a:rPr>
              <a:t>Middle name field can be blank</a:t>
            </a:r>
          </a:p>
          <a:p>
            <a:pPr>
              <a:spcAft>
                <a:spcPts val="600"/>
              </a:spcAft>
              <a:defRPr/>
            </a:pPr>
            <a:r>
              <a:rPr lang="en-US" sz="2000" dirty="0">
                <a:solidFill>
                  <a:sysClr val="windowText" lastClr="000000"/>
                </a:solidFill>
              </a:rPr>
              <a:t>Preferred First Name field is optional</a:t>
            </a:r>
          </a:p>
          <a:p>
            <a:pPr lvl="1">
              <a:spcAft>
                <a:spcPts val="600"/>
              </a:spcAft>
              <a:defRPr/>
            </a:pPr>
            <a:r>
              <a:rPr lang="en-US" sz="1800" dirty="0">
                <a:solidFill>
                  <a:sysClr val="windowText" lastClr="000000"/>
                </a:solidFill>
              </a:rPr>
              <a:t>If this field is populated, this name is used in place of the Legal First Name on student ID labels (PBT) and student testing tickets (CBT)</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258877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647F2753-FA13-4D48-8675-90BC652BC8D9}"/>
              </a:ext>
            </a:extLst>
          </p:cNvPr>
          <p:cNvSpPr>
            <a:spLocks noGrp="1"/>
          </p:cNvSpPr>
          <p:nvPr>
            <p:ph idx="1"/>
          </p:nvPr>
        </p:nvSpPr>
        <p:spPr/>
        <p:txBody>
          <a:bodyPr>
            <a:noAutofit/>
          </a:bodyPr>
          <a:lstStyle/>
          <a:p>
            <a:pPr marL="0" indent="0">
              <a:lnSpc>
                <a:spcPct val="110000"/>
              </a:lnSpc>
              <a:buClr>
                <a:schemeClr val="tx1"/>
              </a:buClr>
              <a:buNone/>
            </a:pPr>
            <a:r>
              <a:rPr lang="en-US" sz="1900" b="1" dirty="0"/>
              <a:t>Spring 2024 CMAS Manuals</a:t>
            </a:r>
          </a:p>
          <a:p>
            <a:pPr marL="342900" indent="-342900">
              <a:lnSpc>
                <a:spcPct val="110000"/>
              </a:lnSpc>
              <a:buClr>
                <a:schemeClr val="tx1"/>
              </a:buClr>
            </a:pPr>
            <a:r>
              <a:rPr lang="en-US" sz="1900" dirty="0"/>
              <a:t>Procedures Manual</a:t>
            </a:r>
          </a:p>
          <a:p>
            <a:pPr marL="800100" lvl="1" indent="-342900">
              <a:lnSpc>
                <a:spcPct val="110000"/>
              </a:lnSpc>
              <a:buClr>
                <a:schemeClr val="tx1"/>
              </a:buClr>
            </a:pPr>
            <a:r>
              <a:rPr lang="en-US" sz="1800" b="1" dirty="0"/>
              <a:t>Assessment Coordinators </a:t>
            </a:r>
            <a:r>
              <a:rPr lang="en-US" sz="1800" dirty="0"/>
              <a:t>use the Procedures Manual for instructions on test security, test administration, accessibility features and accommodations, and data management. The manual includes procedural steps that must be taken before, during, and after test administration.</a:t>
            </a:r>
          </a:p>
          <a:p>
            <a:pPr marL="342900" indent="-342900">
              <a:lnSpc>
                <a:spcPct val="110000"/>
              </a:lnSpc>
              <a:buClr>
                <a:schemeClr val="tx1"/>
              </a:buClr>
            </a:pPr>
            <a:r>
              <a:rPr lang="en-US" sz="1900" dirty="0"/>
              <a:t>Test Administrator Manuals (TAMS)</a:t>
            </a:r>
          </a:p>
          <a:p>
            <a:pPr marL="800100" lvl="1" indent="-342900">
              <a:lnSpc>
                <a:spcPct val="110000"/>
              </a:lnSpc>
              <a:buClr>
                <a:schemeClr val="tx1"/>
              </a:buClr>
            </a:pPr>
            <a:r>
              <a:rPr lang="en-US" sz="1800" b="1" dirty="0"/>
              <a:t>Test Administrators</a:t>
            </a:r>
            <a:r>
              <a:rPr lang="en-US" sz="1800" dirty="0"/>
              <a:t> use TAMs for detailed instructions and general administration scripts to prepare for testing and administer tests in a standardized manner. There are two TAMs: one for computer-based testing and the other for paper-based testing.</a:t>
            </a: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TextBox 4">
            <a:extLst>
              <a:ext uri="{FF2B5EF4-FFF2-40B4-BE49-F238E27FC236}">
                <a16:creationId xmlns:a16="http://schemas.microsoft.com/office/drawing/2014/main" id="{8EF2D137-6896-4A55-9B7B-D69C8B55563C}"/>
              </a:ext>
            </a:extLst>
          </p:cNvPr>
          <p:cNvSpPr txBox="1"/>
          <p:nvPr/>
        </p:nvSpPr>
        <p:spPr>
          <a:xfrm>
            <a:off x="2066497" y="5133042"/>
            <a:ext cx="5005476"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Manuals are available at </a:t>
            </a:r>
            <a:br>
              <a:rPr lang="en-US" dirty="0"/>
            </a:br>
            <a:r>
              <a:rPr lang="en-US" dirty="0">
                <a:hlinkClick r:id="rId2"/>
              </a:rPr>
              <a:t>https://coassessments.com/manuals/</a:t>
            </a:r>
            <a:r>
              <a:rPr lang="en-US" dirty="0"/>
              <a:t> </a:t>
            </a:r>
          </a:p>
        </p:txBody>
      </p:sp>
    </p:spTree>
    <p:extLst>
      <p:ext uri="{BB962C8B-B14F-4D97-AF65-F5344CB8AC3E}">
        <p14:creationId xmlns:p14="http://schemas.microsoft.com/office/powerpoint/2010/main" val="4271425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for PBT</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a:xfrm>
            <a:off x="628650" y="848550"/>
            <a:ext cx="7886700" cy="5578468"/>
          </a:xfrm>
        </p:spPr>
        <p:txBody>
          <a:bodyPr>
            <a:normAutofit lnSpcReduction="10000"/>
          </a:bodyPr>
          <a:lstStyle/>
          <a:p>
            <a:pPr marL="342900" indent="-342900" fontAlgn="base">
              <a:spcAft>
                <a:spcPts val="600"/>
              </a:spcAft>
              <a:defRPr/>
            </a:pPr>
            <a:r>
              <a:rPr lang="en-US" sz="2000" dirty="0">
                <a:solidFill>
                  <a:prstClr val="black"/>
                </a:solidFill>
              </a:rPr>
              <a:t>Initial orders for PBT materials are generated using information indicated for students in the SR/PNP as of </a:t>
            </a:r>
            <a:r>
              <a:rPr lang="en-US" sz="2000" b="1" dirty="0">
                <a:solidFill>
                  <a:schemeClr val="accent5"/>
                </a:solidFill>
              </a:rPr>
              <a:t>January 26, 2024</a:t>
            </a:r>
          </a:p>
          <a:p>
            <a:pPr lvl="1" fontAlgn="base">
              <a:spcAft>
                <a:spcPts val="600"/>
              </a:spcAft>
              <a:defRPr/>
            </a:pPr>
            <a:r>
              <a:rPr lang="en-US" dirty="0">
                <a:solidFill>
                  <a:prstClr val="black"/>
                </a:solidFill>
              </a:rPr>
              <a:t>PBT for district/school/grade/content area</a:t>
            </a:r>
          </a:p>
          <a:p>
            <a:pPr lvl="2" fontAlgn="base">
              <a:spcAft>
                <a:spcPts val="600"/>
              </a:spcAft>
              <a:defRPr/>
            </a:pPr>
            <a:r>
              <a:rPr lang="en-US" dirty="0">
                <a:solidFill>
                  <a:prstClr val="black"/>
                </a:solidFill>
              </a:rPr>
              <a:t>Paper format is indicated for you if the intent to use PBT is submitted to CDE by </a:t>
            </a:r>
            <a:r>
              <a:rPr lang="en-US" b="1" dirty="0">
                <a:solidFill>
                  <a:schemeClr val="accent5"/>
                </a:solidFill>
              </a:rPr>
              <a:t>December 15</a:t>
            </a:r>
          </a:p>
          <a:p>
            <a:pPr lvl="2" fontAlgn="base">
              <a:spcAft>
                <a:spcPts val="600"/>
              </a:spcAft>
              <a:defRPr/>
            </a:pPr>
            <a:r>
              <a:rPr lang="en-US" dirty="0">
                <a:solidFill>
                  <a:prstClr val="black"/>
                </a:solidFill>
              </a:rPr>
              <a:t>If PBT selection is not provided to CDE by December 15, district/school needs to indicate </a:t>
            </a:r>
          </a:p>
          <a:p>
            <a:pPr lvl="2" fontAlgn="base">
              <a:spcAft>
                <a:spcPts val="600"/>
              </a:spcAft>
              <a:defRPr/>
            </a:pPr>
            <a:r>
              <a:rPr lang="en-US" dirty="0">
                <a:solidFill>
                  <a:prstClr val="black"/>
                </a:solidFill>
              </a:rPr>
              <a:t>PAnext </a:t>
            </a:r>
            <a:r>
              <a:rPr lang="en-US" i="1" dirty="0">
                <a:solidFill>
                  <a:prstClr val="black"/>
                </a:solidFill>
              </a:rPr>
              <a:t>additional</a:t>
            </a:r>
            <a:r>
              <a:rPr lang="en-US" dirty="0">
                <a:solidFill>
                  <a:prstClr val="black"/>
                </a:solidFill>
              </a:rPr>
              <a:t> orders for whole districts/schools/grades/content areas are not approved (including when tests are not updated from English to Spanish)</a:t>
            </a:r>
          </a:p>
          <a:p>
            <a:pPr lvl="2" fontAlgn="base">
              <a:spcAft>
                <a:spcPts val="600"/>
              </a:spcAft>
              <a:defRPr/>
            </a:pPr>
            <a:r>
              <a:rPr lang="en-US" dirty="0">
                <a:solidFill>
                  <a:prstClr val="black"/>
                </a:solidFill>
              </a:rPr>
              <a:t>Ensure charter school selections are indicated</a:t>
            </a:r>
          </a:p>
          <a:p>
            <a:pPr lvl="1" fontAlgn="base">
              <a:spcAft>
                <a:spcPts val="600"/>
              </a:spcAft>
              <a:defRPr/>
            </a:pPr>
            <a:r>
              <a:rPr lang="en-US" dirty="0">
                <a:solidFill>
                  <a:prstClr val="black"/>
                </a:solidFill>
              </a:rPr>
              <a:t>Individual students using PBT accommodated forms</a:t>
            </a:r>
          </a:p>
          <a:p>
            <a:pPr lvl="2" fontAlgn="base">
              <a:spcAft>
                <a:spcPts val="600"/>
              </a:spcAft>
              <a:defRPr/>
            </a:pPr>
            <a:r>
              <a:rPr lang="en-US" dirty="0">
                <a:solidFill>
                  <a:prstClr val="black"/>
                </a:solidFill>
              </a:rPr>
              <a:t>Indicate Spanish </a:t>
            </a:r>
            <a:r>
              <a:rPr lang="en-US" dirty="0" err="1">
                <a:solidFill>
                  <a:prstClr val="black"/>
                </a:solidFill>
              </a:rPr>
              <a:t>Transadaptation</a:t>
            </a:r>
            <a:r>
              <a:rPr lang="en-US" dirty="0">
                <a:solidFill>
                  <a:prstClr val="black"/>
                </a:solidFill>
              </a:rPr>
              <a:t> and other accommodations prior to January 26</a:t>
            </a:r>
          </a:p>
          <a:p>
            <a:pPr lvl="2" fontAlgn="base">
              <a:spcAft>
                <a:spcPts val="600"/>
              </a:spcAft>
              <a:defRPr/>
            </a:pPr>
            <a:r>
              <a:rPr lang="en-US" dirty="0">
                <a:solidFill>
                  <a:prstClr val="black"/>
                </a:solidFill>
              </a:rPr>
              <a:t>CDE adds UEB (with Nemeth for math/science) registrations into the initial upload for students who were assigned braille last year (district/school adds grades 3 and 11)</a:t>
            </a:r>
          </a:p>
          <a:p>
            <a:pPr lvl="3" fontAlgn="base">
              <a:spcAft>
                <a:spcPts val="600"/>
              </a:spcAft>
              <a:defRPr/>
            </a:pPr>
            <a:r>
              <a:rPr lang="en-US" dirty="0">
                <a:solidFill>
                  <a:prstClr val="black"/>
                </a:solidFill>
              </a:rPr>
              <a:t>Update math and science to UEB Math/Science, if needed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892532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Accommodated Materials Ordering by January 26*</a:t>
            </a:r>
          </a:p>
        </p:txBody>
      </p:sp>
      <p:sp>
        <p:nvSpPr>
          <p:cNvPr id="3" name="Content Placeholder 2">
            <a:extLst>
              <a:ext uri="{FF2B5EF4-FFF2-40B4-BE49-F238E27FC236}">
                <a16:creationId xmlns:a16="http://schemas.microsoft.com/office/drawing/2014/main" id="{3E6FAEED-ACDB-4E1B-8304-40871771D2C9}"/>
              </a:ext>
            </a:extLst>
          </p:cNvPr>
          <p:cNvSpPr>
            <a:spLocks noGrp="1"/>
          </p:cNvSpPr>
          <p:nvPr>
            <p:ph idx="1"/>
          </p:nvPr>
        </p:nvSpPr>
        <p:spPr/>
        <p:txBody>
          <a:bodyPr>
            <a:normAutofit/>
          </a:bodyPr>
          <a:lstStyle/>
          <a:p>
            <a:pPr marL="0" indent="0" fontAlgn="base">
              <a:spcAft>
                <a:spcPct val="0"/>
              </a:spcAft>
              <a:buNone/>
              <a:defRPr/>
            </a:pPr>
            <a:r>
              <a:rPr lang="en-US" sz="2200" dirty="0">
                <a:solidFill>
                  <a:prstClr val="black"/>
                </a:solidFill>
              </a:rPr>
              <a:t>Ensure the following materials for individual students are in PAnext</a:t>
            </a:r>
          </a:p>
          <a:p>
            <a:pPr marL="342900" indent="-342900" fontAlgn="base">
              <a:spcAft>
                <a:spcPct val="0"/>
              </a:spcAft>
              <a:defRPr/>
            </a:pPr>
            <a:r>
              <a:rPr lang="en-US" sz="2200" dirty="0">
                <a:solidFill>
                  <a:prstClr val="black"/>
                </a:solidFill>
              </a:rPr>
              <a:t>Large print and braille registrations</a:t>
            </a:r>
          </a:p>
          <a:p>
            <a:pPr marL="342900" indent="-342900" fontAlgn="base">
              <a:spcAft>
                <a:spcPct val="0"/>
              </a:spcAft>
              <a:defRPr/>
            </a:pPr>
            <a:r>
              <a:rPr lang="en-US" sz="2200" dirty="0">
                <a:solidFill>
                  <a:prstClr val="black"/>
                </a:solidFill>
              </a:rPr>
              <a:t>Auditory/signed presentation scripts</a:t>
            </a:r>
          </a:p>
          <a:p>
            <a:pPr marL="342900" indent="-342900" fontAlgn="base">
              <a:spcAft>
                <a:spcPct val="0"/>
              </a:spcAft>
              <a:defRPr/>
            </a:pPr>
            <a:r>
              <a:rPr lang="en-US" sz="2200" dirty="0">
                <a:solidFill>
                  <a:prstClr val="black"/>
                </a:solidFill>
              </a:rPr>
              <a:t>CSLA and other Spanish forms</a:t>
            </a:r>
          </a:p>
          <a:p>
            <a:pPr marL="342900" indent="-342900" fontAlgn="base">
              <a:spcAft>
                <a:spcPct val="0"/>
              </a:spcAft>
              <a:defRPr/>
            </a:pPr>
            <a:r>
              <a:rPr lang="en-US" sz="2200" dirty="0">
                <a:solidFill>
                  <a:prstClr val="black"/>
                </a:solidFill>
              </a:rPr>
              <a:t>CDE indicates UAR-dependent accommodations</a:t>
            </a:r>
          </a:p>
          <a:p>
            <a:pPr lvl="1" fontAlgn="base">
              <a:spcAft>
                <a:spcPct val="0"/>
              </a:spcAft>
              <a:defRPr/>
            </a:pPr>
            <a:r>
              <a:rPr lang="en-US" b="1" dirty="0">
                <a:solidFill>
                  <a:schemeClr val="accent5"/>
                </a:solidFill>
              </a:rPr>
              <a:t>Must meet December 15 UAR deadline </a:t>
            </a:r>
          </a:p>
          <a:p>
            <a:pPr fontAlgn="base">
              <a:spcAft>
                <a:spcPct val="0"/>
              </a:spcAft>
              <a:defRPr/>
            </a:pPr>
            <a:endParaRPr lang="en-US" sz="2000" dirty="0">
              <a:solidFill>
                <a:prstClr val="black"/>
              </a:solidFill>
            </a:endParaRPr>
          </a:p>
          <a:p>
            <a:pPr marL="173038" indent="-173038" fontAlgn="base">
              <a:spcAft>
                <a:spcPct val="0"/>
              </a:spcAft>
              <a:buNone/>
              <a:defRPr/>
            </a:pPr>
            <a:r>
              <a:rPr lang="en-US" sz="2000" dirty="0">
                <a:solidFill>
                  <a:prstClr val="black"/>
                </a:solidFill>
              </a:rPr>
              <a:t>* Exception for new students who arrive after January deadline – DACs need to place an additional order for PBT or accommodated materials </a:t>
            </a:r>
            <a:r>
              <a:rPr lang="en-US" sz="2000" i="1" dirty="0">
                <a:solidFill>
                  <a:prstClr val="black"/>
                </a:solidFill>
              </a:rPr>
              <a:t>after</a:t>
            </a:r>
            <a:r>
              <a:rPr lang="en-US" sz="2000" dirty="0">
                <a:solidFill>
                  <a:prstClr val="black"/>
                </a:solidFill>
              </a:rPr>
              <a:t> updating student registrations</a:t>
            </a:r>
          </a:p>
          <a:p>
            <a:endParaRPr lang="en-US" dirty="0"/>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3225145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6" name="TextBox 5">
            <a:extLst>
              <a:ext uri="{FF2B5EF4-FFF2-40B4-BE49-F238E27FC236}">
                <a16:creationId xmlns:a16="http://schemas.microsoft.com/office/drawing/2014/main" id="{B99A5C62-A376-4D65-A2E9-509D36B1A464}"/>
              </a:ext>
            </a:extLst>
          </p:cNvPr>
          <p:cNvSpPr txBox="1"/>
          <p:nvPr/>
        </p:nvSpPr>
        <p:spPr>
          <a:xfrm>
            <a:off x="406022" y="4729159"/>
            <a:ext cx="2422695"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a:t>
            </a:r>
            <a:r>
              <a:rPr lang="en-US" b="1" dirty="0">
                <a:solidFill>
                  <a:prstClr val="black"/>
                </a:solidFill>
                <a:ea typeface="ＭＳ Ｐゴシック" pitchFamily="34" charset="-128"/>
              </a:rPr>
              <a:t>Import/Export Data</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6248634"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Import/Export Data</a:t>
            </a:r>
            <a:endParaRPr lang="en-US" sz="2000" dirty="0">
              <a:solidFill>
                <a:prstClr val="black"/>
              </a:solidFill>
              <a:ea typeface="ＭＳ Ｐゴシック" pitchFamily="34" charset="-128"/>
            </a:endParaRPr>
          </a:p>
        </p:txBody>
      </p:sp>
      <p:pic>
        <p:nvPicPr>
          <p:cNvPr id="9" name="Picture 8">
            <a:extLst>
              <a:ext uri="{FF2B5EF4-FFF2-40B4-BE49-F238E27FC236}">
                <a16:creationId xmlns:a16="http://schemas.microsoft.com/office/drawing/2014/main" id="{F6790920-04F4-4B24-858B-200A3580BEA3}"/>
              </a:ext>
            </a:extLst>
          </p:cNvPr>
          <p:cNvPicPr>
            <a:picLocks noChangeAspect="1"/>
          </p:cNvPicPr>
          <p:nvPr/>
        </p:nvPicPr>
        <p:blipFill rotWithShape="1">
          <a:blip r:embed="rId2"/>
          <a:srcRect t="18483" r="88585" b="41545"/>
          <a:stretch/>
        </p:blipFill>
        <p:spPr>
          <a:xfrm>
            <a:off x="3370164" y="2279812"/>
            <a:ext cx="3953662" cy="4247737"/>
          </a:xfrm>
          <a:prstGeom prst="rect">
            <a:avLst/>
          </a:prstGeom>
          <a:ln w="19050">
            <a:noFill/>
          </a:ln>
          <a:effectLst>
            <a:outerShdw blurRad="50800" dist="38100" dir="2700000" algn="tl" rotWithShape="0">
              <a:prstClr val="black">
                <a:alpha val="40000"/>
              </a:prstClr>
            </a:outerShdw>
          </a:effectLst>
        </p:spPr>
      </p:pic>
      <p:sp>
        <p:nvSpPr>
          <p:cNvPr id="11" name="Action Button: Go Forward or Next 10">
            <a:hlinkClick r:id="rId3" highlightClick="1"/>
            <a:extLst>
              <a:ext uri="{FF2B5EF4-FFF2-40B4-BE49-F238E27FC236}">
                <a16:creationId xmlns:a16="http://schemas.microsoft.com/office/drawing/2014/main" id="{41A5BF6E-A150-4DD1-AE8A-756027783DEF}"/>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EEB533D2-7EE0-425C-838D-C907551A95AB}"/>
              </a:ext>
            </a:extLst>
          </p:cNvPr>
          <p:cNvPicPr>
            <a:picLocks noChangeAspect="1"/>
          </p:cNvPicPr>
          <p:nvPr/>
        </p:nvPicPr>
        <p:blipFill>
          <a:blip r:embed="rId4"/>
          <a:stretch>
            <a:fillRect/>
          </a:stretch>
        </p:blipFill>
        <p:spPr>
          <a:xfrm>
            <a:off x="552226" y="1455572"/>
            <a:ext cx="2130285" cy="307761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9631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through a File Upload</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
        <p:nvSpPr>
          <p:cNvPr id="7" name="TextBox 6">
            <a:extLst>
              <a:ext uri="{FF2B5EF4-FFF2-40B4-BE49-F238E27FC236}">
                <a16:creationId xmlns:a16="http://schemas.microsoft.com/office/drawing/2014/main" id="{BDD07D5C-FAF6-4DB9-93AD-E109AB4676DD}"/>
              </a:ext>
            </a:extLst>
          </p:cNvPr>
          <p:cNvSpPr txBox="1"/>
          <p:nvPr/>
        </p:nvSpPr>
        <p:spPr>
          <a:xfrm>
            <a:off x="811068" y="3384137"/>
            <a:ext cx="8003324" cy="2246769"/>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a:t>
            </a:r>
          </a:p>
          <a:p>
            <a:pPr marL="742950" lvl="1"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DURING</a:t>
            </a:r>
            <a:r>
              <a:rPr lang="en-US" sz="2000" dirty="0">
                <a:solidFill>
                  <a:prstClr val="black"/>
                </a:solidFill>
                <a:ea typeface="ＭＳ Ｐゴシック" pitchFamily="34" charset="-128"/>
              </a:rPr>
              <a:t> the January 8-26 registration window, edits are allowed to the Unique Accommodation field</a:t>
            </a:r>
          </a:p>
          <a:p>
            <a:pPr marL="742950" lvl="1"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AFTER</a:t>
            </a:r>
            <a:r>
              <a:rPr lang="en-US" sz="2000" dirty="0">
                <a:solidFill>
                  <a:prstClr val="black"/>
                </a:solidFill>
                <a:ea typeface="ＭＳ Ｐゴシック" pitchFamily="34" charset="-128"/>
              </a:rPr>
              <a:t> the January 8-26 registration window, edits are not allowed to the Unique Accommodation field</a:t>
            </a: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Find and select the locally saved file</a:t>
            </a: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a:t>
            </a:r>
            <a:r>
              <a:rPr lang="en-US" sz="2000" b="1" dirty="0">
                <a:solidFill>
                  <a:prstClr val="black"/>
                </a:solidFill>
                <a:ea typeface="ＭＳ Ｐゴシック" pitchFamily="34" charset="-128"/>
              </a:rPr>
              <a:t>Process</a:t>
            </a:r>
            <a:endParaRPr lang="en-US" sz="2000" dirty="0">
              <a:solidFill>
                <a:prstClr val="black"/>
              </a:solidFill>
              <a:ea typeface="ＭＳ Ｐゴシック" pitchFamily="34" charset="-128"/>
            </a:endParaRPr>
          </a:p>
        </p:txBody>
      </p:sp>
      <p:pic>
        <p:nvPicPr>
          <p:cNvPr id="3" name="Picture 2">
            <a:extLst>
              <a:ext uri="{FF2B5EF4-FFF2-40B4-BE49-F238E27FC236}">
                <a16:creationId xmlns:a16="http://schemas.microsoft.com/office/drawing/2014/main" id="{75DA6057-809D-4D6B-A584-CF59BBDA4C2B}"/>
              </a:ext>
            </a:extLst>
          </p:cNvPr>
          <p:cNvPicPr>
            <a:picLocks noChangeAspect="1"/>
          </p:cNvPicPr>
          <p:nvPr/>
        </p:nvPicPr>
        <p:blipFill rotWithShape="1">
          <a:blip r:embed="rId2"/>
          <a:srcRect t="9038" r="90000" b="66722"/>
          <a:stretch/>
        </p:blipFill>
        <p:spPr>
          <a:xfrm>
            <a:off x="2681598" y="981126"/>
            <a:ext cx="3037715" cy="2259247"/>
          </a:xfrm>
          <a:prstGeom prst="rect">
            <a:avLst/>
          </a:prstGeom>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218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641E-99E1-4C9F-B0AC-EF9E9F63719C}"/>
              </a:ext>
            </a:extLst>
          </p:cNvPr>
          <p:cNvSpPr>
            <a:spLocks noGrp="1"/>
          </p:cNvSpPr>
          <p:nvPr>
            <p:ph type="title"/>
          </p:nvPr>
        </p:nvSpPr>
        <p:spPr/>
        <p:txBody>
          <a:bodyPr>
            <a:normAutofit/>
          </a:bodyPr>
          <a:lstStyle/>
          <a:p>
            <a:r>
              <a:rPr lang="en-US" dirty="0"/>
              <a:t>Registering a Student in </a:t>
            </a:r>
            <a:r>
              <a:rPr lang="en-US" dirty="0" err="1"/>
              <a:t>PAnext</a:t>
            </a:r>
            <a:r>
              <a:rPr lang="en-US" dirty="0"/>
              <a:t> Through the User Interface</a:t>
            </a:r>
          </a:p>
        </p:txBody>
      </p:sp>
      <p:sp>
        <p:nvSpPr>
          <p:cNvPr id="4" name="Slide Number Placeholder 3">
            <a:extLst>
              <a:ext uri="{FF2B5EF4-FFF2-40B4-BE49-F238E27FC236}">
                <a16:creationId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64</a:t>
            </a:fld>
            <a:endParaRPr lang="en-US" dirty="0"/>
          </a:p>
        </p:txBody>
      </p:sp>
      <p:pic>
        <p:nvPicPr>
          <p:cNvPr id="5" name="Picture 4" descr="Screen Shot 2016-11-04 at 9.39.04 AM.png">
            <a:extLst>
              <a:ext uri="{FF2B5EF4-FFF2-40B4-BE49-F238E27FC236}">
                <a16:creationId xmlns:a16="http://schemas.microsoft.com/office/drawing/2014/main" id="{62411F8F-DACE-430F-B640-18BEDDC54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717" y="2394534"/>
            <a:ext cx="6145600" cy="3104155"/>
          </a:xfrm>
          <a:prstGeom prst="rect">
            <a:avLst/>
          </a:prstGeom>
          <a:ln w="25400">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99A5C62-A376-4D65-A2E9-509D36B1A464}"/>
              </a:ext>
            </a:extLst>
          </p:cNvPr>
          <p:cNvSpPr txBox="1"/>
          <p:nvPr/>
        </p:nvSpPr>
        <p:spPr>
          <a:xfrm>
            <a:off x="406022" y="5459367"/>
            <a:ext cx="242269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the </a:t>
            </a:r>
            <a:r>
              <a:rPr lang="en-US" b="1" dirty="0">
                <a:solidFill>
                  <a:prstClr val="black"/>
                </a:solidFill>
                <a:ea typeface="ＭＳ Ｐゴシック" pitchFamily="34" charset="-128"/>
              </a:rPr>
              <a:t>Tasks</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a16="http://schemas.microsoft.com/office/drawing/2014/main" id="{BDD07D5C-FAF6-4DB9-93AD-E109AB4676DD}"/>
              </a:ext>
            </a:extLst>
          </p:cNvPr>
          <p:cNvSpPr txBox="1"/>
          <p:nvPr/>
        </p:nvSpPr>
        <p:spPr>
          <a:xfrm>
            <a:off x="2828717" y="1728732"/>
            <a:ext cx="5092163"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Students</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a16="http://schemas.microsoft.com/office/drawing/2014/main" id="{398FEB34-EBB7-4341-8E70-ED7BFD20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25400">
            <a:noFill/>
          </a:ln>
          <a:effectLst>
            <a:outerShdw blurRad="50800" dist="38100" dir="2700000" algn="tl" rotWithShape="0">
              <a:prstClr val="black">
                <a:alpha val="40000"/>
              </a:prstClr>
            </a:outerShdw>
          </a:effectLst>
        </p:spPr>
      </p:pic>
      <p:sp>
        <p:nvSpPr>
          <p:cNvPr id="9" name="Action Button: Go Forward or Next 8">
            <a:hlinkClick r:id="rId4" highlightClick="1"/>
            <a:extLst>
              <a:ext uri="{FF2B5EF4-FFF2-40B4-BE49-F238E27FC236}">
                <a16:creationId xmlns:a16="http://schemas.microsoft.com/office/drawing/2014/main" id="{6A21A5AB-26FE-4C15-81B6-FCCBEAF888B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66636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BCD7-FB12-4CD9-807E-67D569F1152D}"/>
              </a:ext>
            </a:extLst>
          </p:cNvPr>
          <p:cNvSpPr>
            <a:spLocks noGrp="1"/>
          </p:cNvSpPr>
          <p:nvPr>
            <p:ph type="title"/>
          </p:nvPr>
        </p:nvSpPr>
        <p:spPr/>
        <p:txBody>
          <a:bodyPr/>
          <a:lstStyle/>
          <a:p>
            <a:r>
              <a:rPr lang="en-US" dirty="0"/>
              <a:t>Create or Edit a Student Record Through the User Interface</a:t>
            </a:r>
          </a:p>
        </p:txBody>
      </p:sp>
      <p:pic>
        <p:nvPicPr>
          <p:cNvPr id="5" name="Online Media 4" title="How to Create and Edit Student Records">
            <a:hlinkClick r:id="" action="ppaction://media"/>
            <a:extLst>
              <a:ext uri="{FF2B5EF4-FFF2-40B4-BE49-F238E27FC236}">
                <a16:creationId xmlns:a16="http://schemas.microsoft.com/office/drawing/2014/main" id="{7A74E3FB-D59D-45BD-ACAA-E4DDDF8188A7}"/>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828A0E36-D43A-42CA-B81F-5B0FCF5C7C99}"/>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1609262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1A30-1B08-4113-8CEC-A0DF86BF3CB8}"/>
              </a:ext>
            </a:extLst>
          </p:cNvPr>
          <p:cNvSpPr>
            <a:spLocks noGrp="1"/>
          </p:cNvSpPr>
          <p:nvPr>
            <p:ph type="title"/>
          </p:nvPr>
        </p:nvSpPr>
        <p:spPr/>
        <p:txBody>
          <a:bodyPr/>
          <a:lstStyle/>
          <a:p>
            <a:r>
              <a:rPr lang="en-US" dirty="0"/>
              <a:t>Register a Student</a:t>
            </a:r>
          </a:p>
        </p:txBody>
      </p:sp>
      <p:pic>
        <p:nvPicPr>
          <p:cNvPr id="5" name="Online Media 4" title="How to Register Students in a Test Administration">
            <a:hlinkClick r:id="" action="ppaction://media"/>
            <a:extLst>
              <a:ext uri="{FF2B5EF4-FFF2-40B4-BE49-F238E27FC236}">
                <a16:creationId xmlns:a16="http://schemas.microsoft.com/office/drawing/2014/main" id="{83A89B27-3CA5-466F-8808-E37931A706C1}"/>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0ED7121-B5D6-4276-B4FC-8581CC30623B}"/>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
        <p:nvSpPr>
          <p:cNvPr id="3" name="TextBox 2">
            <a:extLst>
              <a:ext uri="{FF2B5EF4-FFF2-40B4-BE49-F238E27FC236}">
                <a16:creationId xmlns:a16="http://schemas.microsoft.com/office/drawing/2014/main" id="{69A502BA-2750-5D8E-2C05-A1A254163DCF}"/>
              </a:ext>
            </a:extLst>
          </p:cNvPr>
          <p:cNvSpPr txBox="1"/>
          <p:nvPr/>
        </p:nvSpPr>
        <p:spPr>
          <a:xfrm>
            <a:off x="281491" y="5780687"/>
            <a:ext cx="85754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Create/Enroll, Register, and Assign Student Tests through the PAnext UI </a:t>
            </a:r>
            <a:r>
              <a:rPr lang="en-US" dirty="0">
                <a:hlinkClick r:id="rId4"/>
              </a:rPr>
              <a:t>https://www.cde.state.co.us/assessment/cmas_coalt_proceduresmanual_sp24#page=173</a:t>
            </a:r>
            <a:r>
              <a:rPr lang="en-US" dirty="0"/>
              <a:t> </a:t>
            </a:r>
          </a:p>
        </p:txBody>
      </p:sp>
    </p:spTree>
    <p:extLst>
      <p:ext uri="{BB962C8B-B14F-4D97-AF65-F5344CB8AC3E}">
        <p14:creationId xmlns:p14="http://schemas.microsoft.com/office/powerpoint/2010/main" val="1188615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98D7-1E81-430C-972D-CE2F53E002B0}"/>
              </a:ext>
            </a:extLst>
          </p:cNvPr>
          <p:cNvSpPr>
            <a:spLocks noGrp="1"/>
          </p:cNvSpPr>
          <p:nvPr>
            <p:ph type="title"/>
          </p:nvPr>
        </p:nvSpPr>
        <p:spPr/>
        <p:txBody>
          <a:bodyPr>
            <a:normAutofit/>
          </a:bodyPr>
          <a:lstStyle/>
          <a:p>
            <a:r>
              <a:rPr lang="en-US" dirty="0"/>
              <a:t>Operational Reports within </a:t>
            </a:r>
            <a:r>
              <a:rPr lang="en-US" dirty="0" err="1"/>
              <a:t>PAnext</a:t>
            </a:r>
            <a:r>
              <a:rPr lang="en-US" dirty="0"/>
              <a:t> – Help with Registration</a:t>
            </a:r>
          </a:p>
        </p:txBody>
      </p:sp>
      <p:sp>
        <p:nvSpPr>
          <p:cNvPr id="3" name="Content Placeholder 2">
            <a:extLst>
              <a:ext uri="{FF2B5EF4-FFF2-40B4-BE49-F238E27FC236}">
                <a16:creationId xmlns:a16="http://schemas.microsoft.com/office/drawing/2014/main" id="{78CD1E48-4FB1-46CE-9B5F-FA9C2CA0DF9D}"/>
              </a:ext>
            </a:extLst>
          </p:cNvPr>
          <p:cNvSpPr>
            <a:spLocks noGrp="1"/>
          </p:cNvSpPr>
          <p:nvPr>
            <p:ph idx="1"/>
          </p:nvPr>
        </p:nvSpPr>
        <p:spPr/>
        <p:txBody>
          <a:bodyPr/>
          <a:lstStyle/>
          <a:p>
            <a:pPr marL="342900" indent="-342900" fontAlgn="base">
              <a:spcAft>
                <a:spcPct val="0"/>
              </a:spcAft>
              <a:defRPr/>
            </a:pPr>
            <a:r>
              <a:rPr lang="en-US" dirty="0">
                <a:solidFill>
                  <a:prstClr val="black"/>
                </a:solidFill>
              </a:rPr>
              <a:t>Recommended reports</a:t>
            </a:r>
          </a:p>
          <a:p>
            <a:pPr lvl="1" indent="-342900" fontAlgn="base">
              <a:spcAft>
                <a:spcPct val="0"/>
              </a:spcAft>
              <a:defRPr/>
            </a:pPr>
            <a:r>
              <a:rPr lang="en-US" dirty="0">
                <a:solidFill>
                  <a:prstClr val="black"/>
                </a:solidFill>
              </a:rPr>
              <a:t>PNP Report – accessibility features and accommodations for student tests</a:t>
            </a:r>
          </a:p>
          <a:p>
            <a:pPr lvl="1" indent="-342900" fontAlgn="base">
              <a:spcAft>
                <a:spcPct val="0"/>
              </a:spcAft>
              <a:defRPr/>
            </a:pPr>
            <a:r>
              <a:rPr lang="en-US" dirty="0">
                <a:solidFill>
                  <a:prstClr val="black"/>
                </a:solidFill>
              </a:rPr>
              <a:t>Students where responsible district/school is different from testing district/school</a:t>
            </a:r>
          </a:p>
          <a:p>
            <a:pPr lvl="1" indent="-342900" fontAlgn="base">
              <a:spcAft>
                <a:spcPct val="0"/>
              </a:spcAft>
              <a:defRPr/>
            </a:pPr>
            <a:r>
              <a:rPr lang="en-US" dirty="0">
                <a:solidFill>
                  <a:prstClr val="black"/>
                </a:solidFill>
              </a:rPr>
              <a:t>Students registered but not assigned to a test</a:t>
            </a:r>
          </a:p>
          <a:p>
            <a:pPr lvl="1" indent="-342900" fontAlgn="base">
              <a:spcAft>
                <a:spcPct val="0"/>
              </a:spcAft>
              <a:defRPr/>
            </a:pPr>
            <a:r>
              <a:rPr lang="en-US" dirty="0">
                <a:solidFill>
                  <a:prstClr val="black"/>
                </a:solidFill>
              </a:rPr>
              <a:t>Students with online test but not assigned to session</a:t>
            </a:r>
          </a:p>
          <a:p>
            <a:pPr lvl="1" indent="-342900" fontAlgn="base">
              <a:spcAft>
                <a:spcPct val="0"/>
              </a:spcAft>
              <a:defRPr/>
            </a:pPr>
            <a:r>
              <a:rPr lang="en-US" dirty="0">
                <a:solidFill>
                  <a:prstClr val="black"/>
                </a:solidFill>
              </a:rPr>
              <a:t>Students with multiple tests of same subject area</a:t>
            </a:r>
            <a:endParaRPr lang="en-US" dirty="0"/>
          </a:p>
          <a:p>
            <a:endParaRPr lang="en-US" dirty="0"/>
          </a:p>
        </p:txBody>
      </p:sp>
      <p:sp>
        <p:nvSpPr>
          <p:cNvPr id="4" name="Slide Number Placeholder 3">
            <a:extLst>
              <a:ext uri="{FF2B5EF4-FFF2-40B4-BE49-F238E27FC236}">
                <a16:creationId xmlns:a16="http://schemas.microsoft.com/office/drawing/2014/main" id="{98D5A316-6F2D-466B-BA74-7CFB5BEDDE41}"/>
              </a:ext>
            </a:extLst>
          </p:cNvPr>
          <p:cNvSpPr>
            <a:spLocks noGrp="1"/>
          </p:cNvSpPr>
          <p:nvPr>
            <p:ph type="sldNum" sz="quarter" idx="12"/>
          </p:nvPr>
        </p:nvSpPr>
        <p:spPr/>
        <p:txBody>
          <a:bodyPr/>
          <a:lstStyle/>
          <a:p>
            <a:fld id="{C479D5F6-EDCB-402A-AC08-4943A1820E8F}" type="slidenum">
              <a:rPr lang="en-US" smtClean="0"/>
              <a:pPr/>
              <a:t>67</a:t>
            </a:fld>
            <a:endParaRPr lang="en-US" dirty="0"/>
          </a:p>
        </p:txBody>
      </p:sp>
      <p:sp>
        <p:nvSpPr>
          <p:cNvPr id="5" name="TextBox 4">
            <a:extLst>
              <a:ext uri="{FF2B5EF4-FFF2-40B4-BE49-F238E27FC236}">
                <a16:creationId xmlns:a16="http://schemas.microsoft.com/office/drawing/2014/main" id="{5DB6C470-079C-2056-9132-3BDDF2A32EF5}"/>
              </a:ext>
            </a:extLst>
          </p:cNvPr>
          <p:cNvSpPr txBox="1"/>
          <p:nvPr/>
        </p:nvSpPr>
        <p:spPr>
          <a:xfrm>
            <a:off x="281491" y="5363119"/>
            <a:ext cx="85754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PearsonAccess</a:t>
            </a:r>
            <a:r>
              <a:rPr lang="en-US" baseline="30000" dirty="0"/>
              <a:t>next</a:t>
            </a:r>
            <a:r>
              <a:rPr lang="en-US" dirty="0"/>
              <a:t> Operational Reports </a:t>
            </a:r>
            <a:r>
              <a:rPr lang="en-US" dirty="0">
                <a:hlinkClick r:id="rId2"/>
              </a:rPr>
              <a:t>https://www.cde.state.co.us/assessment/cmas_coalt_proceduresmanual_sp24#page=184</a:t>
            </a:r>
            <a:r>
              <a:rPr lang="en-US" dirty="0"/>
              <a:t> </a:t>
            </a:r>
          </a:p>
        </p:txBody>
      </p:sp>
    </p:spTree>
    <p:extLst>
      <p:ext uri="{BB962C8B-B14F-4D97-AF65-F5344CB8AC3E}">
        <p14:creationId xmlns:p14="http://schemas.microsoft.com/office/powerpoint/2010/main" val="108100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8E8D-C61C-499B-B5E3-8B49326AF76A}"/>
              </a:ext>
            </a:extLst>
          </p:cNvPr>
          <p:cNvSpPr>
            <a:spLocks noGrp="1"/>
          </p:cNvSpPr>
          <p:nvPr>
            <p:ph type="title"/>
          </p:nvPr>
        </p:nvSpPr>
        <p:spPr/>
        <p:txBody>
          <a:bodyPr/>
          <a:lstStyle/>
          <a:p>
            <a:r>
              <a:rPr lang="en-US" dirty="0"/>
              <a:t>Online Testing Management</a:t>
            </a:r>
          </a:p>
        </p:txBody>
      </p:sp>
      <p:sp>
        <p:nvSpPr>
          <p:cNvPr id="4" name="Slide Number Placeholder 3">
            <a:extLst>
              <a:ext uri="{FF2B5EF4-FFF2-40B4-BE49-F238E27FC236}">
                <a16:creationId xmlns:a16="http://schemas.microsoft.com/office/drawing/2014/main" id="{05881C2D-5982-4C56-BED5-293526D57040}"/>
              </a:ext>
            </a:extLst>
          </p:cNvPr>
          <p:cNvSpPr>
            <a:spLocks noGrp="1"/>
          </p:cNvSpPr>
          <p:nvPr>
            <p:ph type="sldNum" sz="quarter" idx="12"/>
          </p:nvPr>
        </p:nvSpPr>
        <p:spPr/>
        <p:txBody>
          <a:bodyPr/>
          <a:lstStyle/>
          <a:p>
            <a:fld id="{C479D5F6-EDCB-402A-AC08-4943A1820E8F}" type="slidenum">
              <a:rPr lang="en-US" smtClean="0"/>
              <a:pPr/>
              <a:t>68</a:t>
            </a:fld>
            <a:endParaRPr lang="en-US" dirty="0"/>
          </a:p>
        </p:txBody>
      </p:sp>
      <p:pic>
        <p:nvPicPr>
          <p:cNvPr id="6" name="Picture 5" descr="Screen Shot 2016-11-04 at 2.48.50 PM.png">
            <a:extLst>
              <a:ext uri="{FF2B5EF4-FFF2-40B4-BE49-F238E27FC236}">
                <a16:creationId xmlns:a16="http://schemas.microsoft.com/office/drawing/2014/main" id="{AFE3F027-D4C5-44D4-8C65-53C8F7169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43" y="3033074"/>
            <a:ext cx="5722692" cy="2819400"/>
          </a:xfrm>
          <a:prstGeom prst="rect">
            <a:avLst/>
          </a:prstGeom>
          <a:ln w="25400">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0B8C0D0-AF33-478C-A56C-722E806A4DBB}"/>
              </a:ext>
            </a:extLst>
          </p:cNvPr>
          <p:cNvSpPr txBox="1"/>
          <p:nvPr/>
        </p:nvSpPr>
        <p:spPr>
          <a:xfrm>
            <a:off x="286496" y="4442774"/>
            <a:ext cx="2701383"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Choose the </a:t>
            </a:r>
            <a:r>
              <a:rPr lang="en-US" sz="2000" b="1" dirty="0">
                <a:solidFill>
                  <a:prstClr val="black"/>
                </a:solidFill>
                <a:ea typeface="ＭＳ Ｐゴシック" pitchFamily="34" charset="-128"/>
              </a:rPr>
              <a:t>Tasks</a:t>
            </a:r>
            <a:r>
              <a:rPr lang="en-US" sz="2000" dirty="0">
                <a:solidFill>
                  <a:prstClr val="black"/>
                </a:solidFill>
                <a:ea typeface="ＭＳ Ｐゴシック" pitchFamily="34" charset="-128"/>
              </a:rPr>
              <a:t> and click </a:t>
            </a:r>
            <a:r>
              <a:rPr lang="en-US" sz="2000" b="1" dirty="0">
                <a:solidFill>
                  <a:prstClr val="black"/>
                </a:solidFill>
                <a:ea typeface="ＭＳ Ｐゴシック" pitchFamily="34" charset="-128"/>
              </a:rPr>
              <a:t>Start</a:t>
            </a:r>
            <a:endParaRPr lang="en-US" sz="2000" dirty="0">
              <a:solidFill>
                <a:prstClr val="black"/>
              </a:solidFill>
              <a:ea typeface="ＭＳ Ｐゴシック" pitchFamily="34" charset="-128"/>
            </a:endParaRPr>
          </a:p>
        </p:txBody>
      </p:sp>
      <p:sp>
        <p:nvSpPr>
          <p:cNvPr id="8" name="TextBox 7">
            <a:extLst>
              <a:ext uri="{FF2B5EF4-FFF2-40B4-BE49-F238E27FC236}">
                <a16:creationId xmlns:a16="http://schemas.microsoft.com/office/drawing/2014/main" id="{8E1730D0-0FDA-486A-A2E8-825850B6DE16}"/>
              </a:ext>
            </a:extLst>
          </p:cNvPr>
          <p:cNvSpPr txBox="1"/>
          <p:nvPr/>
        </p:nvSpPr>
        <p:spPr>
          <a:xfrm>
            <a:off x="3040034" y="1970596"/>
            <a:ext cx="5178597"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Testing</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Sessions</a:t>
            </a:r>
            <a:endParaRPr lang="en-US" sz="2000" dirty="0">
              <a:solidFill>
                <a:prstClr val="black"/>
              </a:solidFill>
              <a:ea typeface="ＭＳ Ｐゴシック" pitchFamily="34" charset="-128"/>
            </a:endParaRPr>
          </a:p>
        </p:txBody>
      </p:sp>
      <p:sp>
        <p:nvSpPr>
          <p:cNvPr id="9" name="Action Button: Go Forward or Next 8">
            <a:hlinkClick r:id="rId3" highlightClick="1"/>
            <a:extLst>
              <a:ext uri="{FF2B5EF4-FFF2-40B4-BE49-F238E27FC236}">
                <a16:creationId xmlns:a16="http://schemas.microsoft.com/office/drawing/2014/main" id="{EA781072-336D-4370-BA2D-4193CD4442A2}"/>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0204907E-5BCD-4581-B163-5ED1F3D1D458}"/>
              </a:ext>
            </a:extLst>
          </p:cNvPr>
          <p:cNvPicPr>
            <a:picLocks noChangeAspect="1"/>
          </p:cNvPicPr>
          <p:nvPr/>
        </p:nvPicPr>
        <p:blipFill>
          <a:blip r:embed="rId4"/>
          <a:stretch>
            <a:fillRect/>
          </a:stretch>
        </p:blipFill>
        <p:spPr>
          <a:xfrm>
            <a:off x="286496" y="1895743"/>
            <a:ext cx="2637958" cy="194720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746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4D83-DFFF-484F-9FA6-9D4BF7C69760}"/>
              </a:ext>
            </a:extLst>
          </p:cNvPr>
          <p:cNvSpPr>
            <a:spLocks noGrp="1"/>
          </p:cNvSpPr>
          <p:nvPr>
            <p:ph type="title"/>
          </p:nvPr>
        </p:nvSpPr>
        <p:spPr/>
        <p:txBody>
          <a:bodyPr/>
          <a:lstStyle/>
          <a:p>
            <a:r>
              <a:rPr lang="en-US" dirty="0"/>
              <a:t>Create an Online Test Session</a:t>
            </a:r>
          </a:p>
        </p:txBody>
      </p:sp>
      <p:pic>
        <p:nvPicPr>
          <p:cNvPr id="5" name="Online Media 4" title="How to Create an Online Test Session">
            <a:hlinkClick r:id="" action="ppaction://media"/>
            <a:extLst>
              <a:ext uri="{FF2B5EF4-FFF2-40B4-BE49-F238E27FC236}">
                <a16:creationId xmlns:a16="http://schemas.microsoft.com/office/drawing/2014/main" id="{1FA22F4A-73D7-4AF0-BDCF-1C1EAEABAEFA}"/>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FE4818C-880D-49CA-B41A-C49273254B35}"/>
              </a:ext>
            </a:extLst>
          </p:cNvPr>
          <p:cNvSpPr>
            <a:spLocks noGrp="1"/>
          </p:cNvSpPr>
          <p:nvPr>
            <p:ph type="sldNum" sz="quarter" idx="12"/>
          </p:nvPr>
        </p:nvSpPr>
        <p:spPr/>
        <p:txBody>
          <a:bodyPr/>
          <a:lstStyle/>
          <a:p>
            <a:fld id="{C479D5F6-EDCB-402A-AC08-4943A1820E8F}" type="slidenum">
              <a:rPr lang="en-US" smtClean="0"/>
              <a:pPr/>
              <a:t>69</a:t>
            </a:fld>
            <a:endParaRPr lang="en-US" dirty="0"/>
          </a:p>
        </p:txBody>
      </p:sp>
      <p:sp>
        <p:nvSpPr>
          <p:cNvPr id="6" name="TextBox 5">
            <a:extLst>
              <a:ext uri="{FF2B5EF4-FFF2-40B4-BE49-F238E27FC236}">
                <a16:creationId xmlns:a16="http://schemas.microsoft.com/office/drawing/2014/main" id="{1D69C420-7B9A-46FA-95EA-205B3864FCD8}"/>
              </a:ext>
            </a:extLst>
          </p:cNvPr>
          <p:cNvSpPr txBox="1"/>
          <p:nvPr/>
        </p:nvSpPr>
        <p:spPr>
          <a:xfrm>
            <a:off x="1095606" y="5780687"/>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Need to edit online test session details? </a:t>
            </a:r>
            <a:r>
              <a:rPr lang="en-US" dirty="0">
                <a:solidFill>
                  <a:srgbClr val="000000"/>
                </a:solidFill>
                <a:hlinkClick r:id="rId4"/>
              </a:rPr>
              <a:t>https://support.assessment.pearson.com/display/PAsup/Edit+a+Session</a:t>
            </a:r>
            <a:r>
              <a:rPr lang="en-US" dirty="0">
                <a:solidFill>
                  <a:srgbClr val="000000"/>
                </a:solidFill>
              </a:rPr>
              <a:t> </a:t>
            </a:r>
            <a:endParaRPr lang="en-US" dirty="0"/>
          </a:p>
        </p:txBody>
      </p:sp>
    </p:spTree>
    <p:extLst>
      <p:ext uri="{BB962C8B-B14F-4D97-AF65-F5344CB8AC3E}">
        <p14:creationId xmlns:p14="http://schemas.microsoft.com/office/powerpoint/2010/main" val="222860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p:txBody>
          <a:bodyPr>
            <a:normAutofit/>
          </a:bodyPr>
          <a:lstStyle/>
          <a:p>
            <a:pPr marL="0" indent="0">
              <a:lnSpc>
                <a:spcPct val="110000"/>
              </a:lnSpc>
              <a:buClr>
                <a:schemeClr val="tx1"/>
              </a:buClr>
              <a:buNone/>
            </a:pPr>
            <a:r>
              <a:rPr lang="en-US" b="1" dirty="0"/>
              <a:t>Quick Reference Materials</a:t>
            </a:r>
          </a:p>
          <a:p>
            <a:pPr marL="342900" indent="-342900">
              <a:lnSpc>
                <a:spcPct val="110000"/>
              </a:lnSpc>
              <a:buClr>
                <a:schemeClr val="tx1"/>
              </a:buClr>
            </a:pPr>
            <a:r>
              <a:rPr lang="en-US" sz="1900" dirty="0"/>
              <a:t>CMAS Overview</a:t>
            </a:r>
          </a:p>
          <a:p>
            <a:pPr marL="342900" indent="-342900">
              <a:lnSpc>
                <a:spcPct val="110000"/>
              </a:lnSpc>
              <a:buClr>
                <a:schemeClr val="tx1"/>
              </a:buClr>
            </a:pPr>
            <a:r>
              <a:rPr lang="en-US" sz="1900" dirty="0"/>
              <a:t>Technology Overview</a:t>
            </a:r>
          </a:p>
          <a:p>
            <a:pPr marL="342900" indent="-342900">
              <a:lnSpc>
                <a:spcPct val="110000"/>
              </a:lnSpc>
              <a:buClr>
                <a:schemeClr val="tx1"/>
              </a:buClr>
            </a:pPr>
            <a:r>
              <a:rPr lang="en-US" sz="1900" dirty="0"/>
              <a:t>Before Testing Checklist</a:t>
            </a:r>
          </a:p>
          <a:p>
            <a:pPr marL="342900" indent="-342900">
              <a:lnSpc>
                <a:spcPct val="110000"/>
              </a:lnSpc>
              <a:buClr>
                <a:schemeClr val="tx1"/>
              </a:buClr>
            </a:pPr>
            <a:r>
              <a:rPr lang="en-US" sz="1900" dirty="0"/>
              <a:t>Unit Testing Times and Testing Multiple Groups Guidance</a:t>
            </a:r>
          </a:p>
          <a:p>
            <a:pPr marL="342900" indent="-342900">
              <a:lnSpc>
                <a:spcPct val="110000"/>
              </a:lnSpc>
              <a:buClr>
                <a:schemeClr val="tx1"/>
              </a:buClr>
            </a:pPr>
            <a:r>
              <a:rPr lang="en-US" sz="1900" dirty="0"/>
              <a:t>State Assessment Acronyms</a:t>
            </a:r>
          </a:p>
          <a:p>
            <a:pPr marL="342900" indent="-342900">
              <a:lnSpc>
                <a:spcPct val="110000"/>
              </a:lnSpc>
              <a:buClr>
                <a:schemeClr val="tx1"/>
              </a:buClr>
            </a:pPr>
            <a:r>
              <a:rPr lang="en-US" sz="1900" dirty="0"/>
              <a:t>Creating Sample Students in the PAnext Training Site</a:t>
            </a:r>
          </a:p>
          <a:p>
            <a:pPr marL="342900" indent="-342900">
              <a:lnSpc>
                <a:spcPct val="110000"/>
              </a:lnSpc>
              <a:buClr>
                <a:schemeClr val="tx1"/>
              </a:buClr>
            </a:pPr>
            <a:r>
              <a:rPr lang="en-US" sz="1900" dirty="0"/>
              <a:t>CMAS and CoAlt Security Agreement</a:t>
            </a:r>
          </a:p>
          <a:p>
            <a:pPr marL="800100" lvl="1" indent="-342900">
              <a:lnSpc>
                <a:spcPct val="110000"/>
              </a:lnSpc>
              <a:buClr>
                <a:schemeClr val="tx1"/>
              </a:buClr>
            </a:pPr>
            <a:r>
              <a:rPr lang="en-US" sz="1900" dirty="0"/>
              <a:t>Sign and return to DAC/SAC</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Flowchart: Punched Tape 4">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Callout: Up Arrow 6">
            <a:extLst>
              <a:ext uri="{FF2B5EF4-FFF2-40B4-BE49-F238E27FC236}">
                <a16:creationId xmlns:a16="http://schemas.microsoft.com/office/drawing/2014/main" id="{08E23688-F9BD-4F37-9FEA-A16E8A5A83CE}"/>
              </a:ext>
            </a:extLst>
          </p:cNvPr>
          <p:cNvSpPr/>
          <p:nvPr/>
        </p:nvSpPr>
        <p:spPr>
          <a:xfrm>
            <a:off x="7511970" y="1078813"/>
            <a:ext cx="1553912" cy="2937602"/>
          </a:xfrm>
          <a:prstGeom prst="upArrowCallout">
            <a:avLst>
              <a:gd name="adj1" fmla="val 25000"/>
              <a:gd name="adj2" fmla="val 25000"/>
              <a:gd name="adj3" fmla="val 25000"/>
              <a:gd name="adj4" fmla="val 8504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Throughout the training, click this icon to view resources relevant to the info on a slide.</a:t>
            </a:r>
          </a:p>
        </p:txBody>
      </p:sp>
      <p:sp>
        <p:nvSpPr>
          <p:cNvPr id="6" name="TextBox 5">
            <a:extLst>
              <a:ext uri="{FF2B5EF4-FFF2-40B4-BE49-F238E27FC236}">
                <a16:creationId xmlns:a16="http://schemas.microsoft.com/office/drawing/2014/main" id="{518472B2-B428-3CBD-5A58-46DF11132678}"/>
              </a:ext>
            </a:extLst>
          </p:cNvPr>
          <p:cNvSpPr txBox="1"/>
          <p:nvPr/>
        </p:nvSpPr>
        <p:spPr>
          <a:xfrm>
            <a:off x="1914403" y="5363119"/>
            <a:ext cx="5309663"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Resources are available at </a:t>
            </a:r>
            <a:br>
              <a:rPr lang="en-US" dirty="0"/>
            </a:br>
            <a:r>
              <a:rPr lang="en-US" dirty="0">
                <a:hlinkClick r:id="rId2"/>
              </a:rPr>
              <a:t>http://www.cde.state.co.us/assessment/training-cmas</a:t>
            </a:r>
            <a:r>
              <a:rPr lang="en-US" dirty="0"/>
              <a:t> </a:t>
            </a:r>
          </a:p>
        </p:txBody>
      </p:sp>
    </p:spTree>
    <p:extLst>
      <p:ext uri="{BB962C8B-B14F-4D97-AF65-F5344CB8AC3E}">
        <p14:creationId xmlns:p14="http://schemas.microsoft.com/office/powerpoint/2010/main" val="2413029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E006-B480-48E9-93C9-C5D86D20DB89}"/>
              </a:ext>
            </a:extLst>
          </p:cNvPr>
          <p:cNvSpPr>
            <a:spLocks noGrp="1"/>
          </p:cNvSpPr>
          <p:nvPr>
            <p:ph type="title"/>
          </p:nvPr>
        </p:nvSpPr>
        <p:spPr/>
        <p:txBody>
          <a:bodyPr/>
          <a:lstStyle/>
          <a:p>
            <a:r>
              <a:rPr lang="en-US" dirty="0"/>
              <a:t>New Students </a:t>
            </a:r>
          </a:p>
        </p:txBody>
      </p:sp>
      <p:sp>
        <p:nvSpPr>
          <p:cNvPr id="3" name="Content Placeholder 2">
            <a:extLst>
              <a:ext uri="{FF2B5EF4-FFF2-40B4-BE49-F238E27FC236}">
                <a16:creationId xmlns:a16="http://schemas.microsoft.com/office/drawing/2014/main" id="{6921F914-83CC-4486-B250-8A2ED5123594}"/>
              </a:ext>
            </a:extLst>
          </p:cNvPr>
          <p:cNvSpPr>
            <a:spLocks noGrp="1"/>
          </p:cNvSpPr>
          <p:nvPr>
            <p:ph idx="1"/>
          </p:nvPr>
        </p:nvSpPr>
        <p:spPr>
          <a:xfrm>
            <a:off x="519764" y="808522"/>
            <a:ext cx="8395636" cy="5784783"/>
          </a:xfrm>
        </p:spPr>
        <p:txBody>
          <a:bodyPr>
            <a:noAutofit/>
          </a:bodyPr>
          <a:lstStyle/>
          <a:p>
            <a:pPr marL="0" indent="0">
              <a:buNone/>
            </a:pPr>
            <a:r>
              <a:rPr lang="en-US" sz="1800" dirty="0">
                <a:solidFill>
                  <a:prstClr val="black"/>
                </a:solidFill>
                <a:ea typeface="ＭＳ Ｐゴシック" pitchFamily="34" charset="-128"/>
              </a:rPr>
              <a:t>Whether new students who enroll during the state testing window are tested depends on the individual school’s testing status</a:t>
            </a:r>
          </a:p>
          <a:p>
            <a:r>
              <a:rPr lang="en-US" sz="1800" dirty="0">
                <a:solidFill>
                  <a:prstClr val="black"/>
                </a:solidFill>
                <a:ea typeface="ＭＳ Ｐゴシック" pitchFamily="34" charset="-128"/>
              </a:rPr>
              <a:t>Schools are encouraged to test all students who are enrolled in the school during the testing window within reason</a:t>
            </a:r>
          </a:p>
          <a:p>
            <a:r>
              <a:rPr lang="en-US" sz="1800" dirty="0">
                <a:solidFill>
                  <a:prstClr val="black"/>
                </a:solidFill>
                <a:ea typeface="ＭＳ Ｐゴシック" pitchFamily="34" charset="-128"/>
              </a:rPr>
              <a:t>Examples:</a:t>
            </a:r>
          </a:p>
          <a:p>
            <a:pPr lvl="1"/>
            <a:r>
              <a:rPr lang="en-US" sz="1800" dirty="0">
                <a:solidFill>
                  <a:prstClr val="black"/>
                </a:solidFill>
                <a:ea typeface="ＭＳ Ｐゴシック" pitchFamily="34" charset="-128"/>
              </a:rPr>
              <a:t>A student enrolls during the first week of the main window (April 8-12, 2024) – the school should typically administer the assessments</a:t>
            </a:r>
          </a:p>
          <a:p>
            <a:pPr lvl="1"/>
            <a:r>
              <a:rPr lang="en-US" sz="1800" dirty="0">
                <a:solidFill>
                  <a:prstClr val="black"/>
                </a:solidFill>
                <a:ea typeface="ＭＳ Ｐゴシック" pitchFamily="34" charset="-128"/>
              </a:rPr>
              <a:t>A student enrolls in the last week of the official window – the school is not required to administer the assessments</a:t>
            </a:r>
          </a:p>
          <a:p>
            <a:pPr lvl="2"/>
            <a:r>
              <a:rPr lang="en-US" dirty="0">
                <a:solidFill>
                  <a:prstClr val="black"/>
                </a:solidFill>
                <a:ea typeface="ＭＳ Ｐゴシック" pitchFamily="34" charset="-128"/>
              </a:rPr>
              <a:t>If this is the case, the new student should not be entered into PAnext</a:t>
            </a:r>
          </a:p>
          <a:p>
            <a:pPr lvl="2"/>
            <a:r>
              <a:rPr lang="en-US" dirty="0">
                <a:solidFill>
                  <a:prstClr val="black"/>
                </a:solidFill>
                <a:ea typeface="ＭＳ Ｐゴシック" pitchFamily="34" charset="-128"/>
              </a:rPr>
              <a:t>However, give special consideration for newly enrolled students who started testing in their previous school of enrollment but did not finish</a:t>
            </a:r>
          </a:p>
          <a:p>
            <a:r>
              <a:rPr lang="en-US" sz="1800" dirty="0">
                <a:solidFill>
                  <a:prstClr val="black"/>
                </a:solidFill>
                <a:ea typeface="ＭＳ Ｐゴシック" pitchFamily="34" charset="-128"/>
              </a:rPr>
              <a:t>Student started testing in the previous district but did not finish:</a:t>
            </a:r>
          </a:p>
          <a:p>
            <a:pPr lvl="1"/>
            <a:r>
              <a:rPr lang="en-US" sz="1800" dirty="0">
                <a:solidFill>
                  <a:prstClr val="black"/>
                </a:solidFill>
                <a:ea typeface="ＭＳ Ｐゴシック" pitchFamily="34" charset="-128"/>
              </a:rPr>
              <a:t>If the student started testing on paper, securely transfer the test book between districts through DAC-to-DAC handoff or via secure shipment requiring signatures so the student can complete testing</a:t>
            </a:r>
          </a:p>
          <a:p>
            <a:pPr lvl="1"/>
            <a:r>
              <a:rPr lang="en-US" sz="1800" dirty="0">
                <a:solidFill>
                  <a:prstClr val="black"/>
                </a:solidFill>
                <a:ea typeface="ＭＳ Ｐゴシック" pitchFamily="34" charset="-128"/>
              </a:rPr>
              <a:t>If the student started testing online, transfer the started test to the new district through PAnext so the student can complete testing</a:t>
            </a:r>
          </a:p>
        </p:txBody>
      </p:sp>
      <p:sp>
        <p:nvSpPr>
          <p:cNvPr id="4" name="Slide Number Placeholder 3">
            <a:extLst>
              <a:ext uri="{FF2B5EF4-FFF2-40B4-BE49-F238E27FC236}">
                <a16:creationId xmlns:a16="http://schemas.microsoft.com/office/drawing/2014/main" id="{CDE6BA7F-B5A2-4A21-B941-2C86B327DE29}"/>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3318842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6159-D31B-4535-84DD-1B162ED76593}"/>
              </a:ext>
            </a:extLst>
          </p:cNvPr>
          <p:cNvSpPr>
            <a:spLocks noGrp="1"/>
          </p:cNvSpPr>
          <p:nvPr>
            <p:ph type="title"/>
          </p:nvPr>
        </p:nvSpPr>
        <p:spPr/>
        <p:txBody>
          <a:bodyPr/>
          <a:lstStyle/>
          <a:p>
            <a:r>
              <a:rPr lang="en-US" dirty="0"/>
              <a:t>Add Students to Online Test Sessions</a:t>
            </a:r>
          </a:p>
        </p:txBody>
      </p:sp>
      <p:pic>
        <p:nvPicPr>
          <p:cNvPr id="5" name="Online Media 4" title="How to Add Students to a Session">
            <a:hlinkClick r:id="" action="ppaction://media"/>
            <a:extLst>
              <a:ext uri="{FF2B5EF4-FFF2-40B4-BE49-F238E27FC236}">
                <a16:creationId xmlns:a16="http://schemas.microsoft.com/office/drawing/2014/main" id="{58527C62-4922-44C6-BBEB-A7AB60C47EB2}"/>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B615D706-6736-4D6B-921C-CF3EFF24CBAF}"/>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4037840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6029-04CE-4340-9D73-16BAA3D963AB}"/>
              </a:ext>
            </a:extLst>
          </p:cNvPr>
          <p:cNvSpPr>
            <a:spLocks noGrp="1"/>
          </p:cNvSpPr>
          <p:nvPr>
            <p:ph type="title"/>
          </p:nvPr>
        </p:nvSpPr>
        <p:spPr/>
        <p:txBody>
          <a:bodyPr/>
          <a:lstStyle/>
          <a:p>
            <a:r>
              <a:rPr lang="en-US" dirty="0"/>
              <a:t>Work Request – Student Transfer Process</a:t>
            </a:r>
          </a:p>
        </p:txBody>
      </p:sp>
      <p:sp>
        <p:nvSpPr>
          <p:cNvPr id="3" name="Content Placeholder 2">
            <a:extLst>
              <a:ext uri="{FF2B5EF4-FFF2-40B4-BE49-F238E27FC236}">
                <a16:creationId xmlns:a16="http://schemas.microsoft.com/office/drawing/2014/main" id="{063E823C-263C-4334-8B42-12AC61AFE90D}"/>
              </a:ext>
            </a:extLst>
          </p:cNvPr>
          <p:cNvSpPr>
            <a:spLocks noGrp="1"/>
          </p:cNvSpPr>
          <p:nvPr>
            <p:ph idx="1"/>
          </p:nvPr>
        </p:nvSpPr>
        <p:spPr>
          <a:xfrm>
            <a:off x="301925" y="848550"/>
            <a:ext cx="8213425" cy="5255164"/>
          </a:xfrm>
        </p:spPr>
        <p:txBody>
          <a:bodyPr>
            <a:normAutofit fontScale="25000" lnSpcReduction="20000"/>
          </a:bodyPr>
          <a:lstStyle/>
          <a:p>
            <a:pPr marL="0" indent="0" fontAlgn="base">
              <a:lnSpc>
                <a:spcPct val="120000"/>
              </a:lnSpc>
              <a:spcAft>
                <a:spcPct val="0"/>
              </a:spcAft>
              <a:buNone/>
              <a:defRPr/>
            </a:pPr>
            <a:r>
              <a:rPr lang="en-US" sz="8000" dirty="0">
                <a:ln w="0"/>
                <a:solidFill>
                  <a:prstClr val="black"/>
                </a:solidFill>
              </a:rPr>
              <a:t>Student transfers from District A to District B prior to beginning testing: </a:t>
            </a:r>
          </a:p>
          <a:p>
            <a:pPr marL="342900" indent="-342900" fontAlgn="base">
              <a:lnSpc>
                <a:spcPct val="120000"/>
              </a:lnSpc>
              <a:spcAft>
                <a:spcPct val="0"/>
              </a:spcAft>
              <a:defRPr/>
            </a:pPr>
            <a:r>
              <a:rPr lang="en-US" sz="8000" dirty="0">
                <a:ln w="0"/>
                <a:solidFill>
                  <a:prstClr val="black"/>
                </a:solidFill>
              </a:rPr>
              <a:t>District B attempts to register student in </a:t>
            </a:r>
            <a:r>
              <a:rPr lang="en-US" sz="8000" dirty="0" err="1">
                <a:ln w="0"/>
                <a:solidFill>
                  <a:prstClr val="black"/>
                </a:solidFill>
              </a:rPr>
              <a:t>PAnext</a:t>
            </a:r>
            <a:r>
              <a:rPr lang="en-US" sz="8000" dirty="0">
                <a:ln w="0"/>
                <a:solidFill>
                  <a:prstClr val="black"/>
                </a:solidFill>
              </a:rPr>
              <a:t>, but receives an error stating, </a:t>
            </a:r>
            <a:r>
              <a:rPr lang="en-US" sz="8000" b="1" dirty="0">
                <a:ln w="0"/>
                <a:solidFill>
                  <a:prstClr val="black"/>
                </a:solidFill>
              </a:rPr>
              <a:t>“The student can only be enrolled in 1 organization.”</a:t>
            </a:r>
          </a:p>
          <a:p>
            <a:pPr marL="342900" indent="-342900" fontAlgn="base">
              <a:lnSpc>
                <a:spcPct val="120000"/>
              </a:lnSpc>
              <a:spcAft>
                <a:spcPct val="0"/>
              </a:spcAft>
              <a:defRPr/>
            </a:pPr>
            <a:r>
              <a:rPr lang="en-US" sz="8000" dirty="0">
                <a:ln w="0"/>
                <a:solidFill>
                  <a:prstClr val="black"/>
                </a:solidFill>
              </a:rPr>
              <a:t>District B completes a Work Request to transfer the student to District B (through UI or file import)</a:t>
            </a:r>
          </a:p>
          <a:p>
            <a:pPr marL="342900" indent="-342900" fontAlgn="base">
              <a:lnSpc>
                <a:spcPct val="120000"/>
              </a:lnSpc>
              <a:spcAft>
                <a:spcPct val="0"/>
              </a:spcAft>
              <a:defRPr/>
            </a:pPr>
            <a:r>
              <a:rPr lang="en-US" sz="8000" dirty="0">
                <a:ln w="0"/>
                <a:solidFill>
                  <a:prstClr val="black"/>
                </a:solidFill>
              </a:rPr>
              <a:t>An email is sent to District A’s Work Request contact and a red bell appears at the top of District A’s home screen</a:t>
            </a:r>
          </a:p>
          <a:p>
            <a:pPr marL="800100" lvl="1" indent="-342900" fontAlgn="base">
              <a:lnSpc>
                <a:spcPct val="120000"/>
              </a:lnSpc>
              <a:spcAft>
                <a:spcPct val="0"/>
              </a:spcAft>
              <a:defRPr/>
            </a:pPr>
            <a:r>
              <a:rPr lang="en-US" sz="8000" dirty="0">
                <a:ln w="0"/>
                <a:solidFill>
                  <a:prstClr val="black"/>
                </a:solidFill>
              </a:rPr>
              <a:t>District A confirms that student transferred and approves the request (through UI or file import)</a:t>
            </a:r>
          </a:p>
          <a:p>
            <a:pPr marL="1257300" lvl="2" indent="-342900" fontAlgn="base">
              <a:lnSpc>
                <a:spcPct val="120000"/>
              </a:lnSpc>
              <a:spcAft>
                <a:spcPct val="0"/>
              </a:spcAft>
              <a:defRPr/>
            </a:pPr>
            <a:r>
              <a:rPr lang="en-US" sz="8000" dirty="0">
                <a:ln w="0"/>
                <a:solidFill>
                  <a:prstClr val="black"/>
                </a:solidFill>
              </a:rPr>
              <a:t>The student’s record is moved to District B</a:t>
            </a:r>
          </a:p>
          <a:p>
            <a:pPr marL="1257300" lvl="2" indent="-342900" fontAlgn="base">
              <a:lnSpc>
                <a:spcPct val="120000"/>
              </a:lnSpc>
              <a:spcAft>
                <a:spcPct val="0"/>
              </a:spcAft>
              <a:defRPr/>
            </a:pPr>
            <a:r>
              <a:rPr lang="en-US" sz="8000" dirty="0">
                <a:ln w="0"/>
                <a:solidFill>
                  <a:prstClr val="black"/>
                </a:solidFill>
              </a:rPr>
              <a:t>District B must go into the student registration and test assignment screens and make any necessary changes</a:t>
            </a:r>
            <a:endParaRPr lang="en-US" sz="7200" dirty="0">
              <a:ln w="0"/>
              <a:solidFill>
                <a:prstClr val="black"/>
              </a:solidFill>
            </a:endParaRPr>
          </a:p>
          <a:p>
            <a:pPr marL="800100" lvl="1" indent="-342900" fontAlgn="base">
              <a:lnSpc>
                <a:spcPct val="120000"/>
              </a:lnSpc>
              <a:spcAft>
                <a:spcPct val="0"/>
              </a:spcAft>
              <a:defRPr/>
            </a:pPr>
            <a:r>
              <a:rPr lang="en-US" sz="7200" dirty="0">
                <a:ln w="0"/>
                <a:solidFill>
                  <a:prstClr val="black"/>
                </a:solidFill>
              </a:rPr>
              <a:t>If District A does not approve the transfer – the student’s record remains</a:t>
            </a:r>
            <a:br>
              <a:rPr lang="en-US" sz="7200" dirty="0">
                <a:ln w="0"/>
                <a:solidFill>
                  <a:prstClr val="black"/>
                </a:solidFill>
              </a:rPr>
            </a:br>
            <a:r>
              <a:rPr lang="en-US" sz="7200" dirty="0">
                <a:ln w="0"/>
                <a:solidFill>
                  <a:prstClr val="black"/>
                </a:solidFill>
              </a:rPr>
              <a:t>with District A</a:t>
            </a:r>
          </a:p>
          <a:p>
            <a:endParaRPr lang="en-US" dirty="0"/>
          </a:p>
        </p:txBody>
      </p:sp>
      <p:sp>
        <p:nvSpPr>
          <p:cNvPr id="4" name="Slide Number Placeholder 3">
            <a:extLst>
              <a:ext uri="{FF2B5EF4-FFF2-40B4-BE49-F238E27FC236}">
                <a16:creationId xmlns:a16="http://schemas.microsoft.com/office/drawing/2014/main" id="{60B67D54-577B-4981-8195-1C2D0DFDD4AC}"/>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
        <p:nvSpPr>
          <p:cNvPr id="6" name="Pentagon 5"/>
          <p:cNvSpPr/>
          <p:nvPr/>
        </p:nvSpPr>
        <p:spPr>
          <a:xfrm>
            <a:off x="0" y="4313477"/>
            <a:ext cx="1149636" cy="569499"/>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Don’t forget!</a:t>
            </a:r>
          </a:p>
        </p:txBody>
      </p:sp>
      <p:sp>
        <p:nvSpPr>
          <p:cNvPr id="8" name="Action Button: Document 7">
            <a:hlinkClick r:id="rId2" highlightClick="1"/>
            <a:extLst>
              <a:ext uri="{FF2B5EF4-FFF2-40B4-BE49-F238E27FC236}">
                <a16:creationId xmlns:a16="http://schemas.microsoft.com/office/drawing/2014/main" id="{EEE8985D-0E69-4CB6-A000-9BC971C08417}"/>
              </a:ext>
            </a:extLst>
          </p:cNvPr>
          <p:cNvSpPr/>
          <p:nvPr/>
        </p:nvSpPr>
        <p:spPr>
          <a:xfrm>
            <a:off x="7988890" y="166761"/>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3700080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353A-175E-4138-B7CB-C31819C1C1CF}"/>
              </a:ext>
            </a:extLst>
          </p:cNvPr>
          <p:cNvSpPr>
            <a:spLocks noGrp="1"/>
          </p:cNvSpPr>
          <p:nvPr>
            <p:ph type="title"/>
          </p:nvPr>
        </p:nvSpPr>
        <p:spPr/>
        <p:txBody>
          <a:bodyPr/>
          <a:lstStyle/>
          <a:p>
            <a:r>
              <a:rPr lang="en-US" dirty="0"/>
              <a:t>Place a Work Request </a:t>
            </a:r>
          </a:p>
        </p:txBody>
      </p:sp>
      <p:pic>
        <p:nvPicPr>
          <p:cNvPr id="5" name="Online Media 4" title="How to Request an Enrollment Transfer">
            <a:hlinkClick r:id="" action="ppaction://media"/>
            <a:extLst>
              <a:ext uri="{FF2B5EF4-FFF2-40B4-BE49-F238E27FC236}">
                <a16:creationId xmlns:a16="http://schemas.microsoft.com/office/drawing/2014/main" id="{F698AD2E-2DBC-4DC6-AED3-0F17C05212C6}"/>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EA0FCFD-7B34-4817-A94A-43ABCAEA0222}"/>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3747746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A057-7895-49DE-8319-B8B7942E9BF5}"/>
              </a:ext>
            </a:extLst>
          </p:cNvPr>
          <p:cNvSpPr>
            <a:spLocks noGrp="1"/>
          </p:cNvSpPr>
          <p:nvPr>
            <p:ph type="title"/>
          </p:nvPr>
        </p:nvSpPr>
        <p:spPr/>
        <p:txBody>
          <a:bodyPr>
            <a:normAutofit/>
          </a:bodyPr>
          <a:lstStyle/>
          <a:p>
            <a:r>
              <a:rPr lang="en-US" dirty="0"/>
              <a:t>Work Request – Student Transfer Process (CBT) During Testing</a:t>
            </a:r>
          </a:p>
        </p:txBody>
      </p:sp>
      <p:sp>
        <p:nvSpPr>
          <p:cNvPr id="3" name="Content Placeholder 2">
            <a:extLst>
              <a:ext uri="{FF2B5EF4-FFF2-40B4-BE49-F238E27FC236}">
                <a16:creationId xmlns:a16="http://schemas.microsoft.com/office/drawing/2014/main" id="{C09E133B-D106-480E-B493-A3BEE40A0CF7}"/>
              </a:ext>
            </a:extLst>
          </p:cNvPr>
          <p:cNvSpPr>
            <a:spLocks noGrp="1"/>
          </p:cNvSpPr>
          <p:nvPr>
            <p:ph idx="1"/>
          </p:nvPr>
        </p:nvSpPr>
        <p:spPr/>
        <p:txBody>
          <a:bodyPr/>
          <a:lstStyle/>
          <a:p>
            <a:pPr marL="0" indent="0" fontAlgn="base">
              <a:lnSpc>
                <a:spcPct val="100000"/>
              </a:lnSpc>
              <a:spcAft>
                <a:spcPct val="0"/>
              </a:spcAft>
              <a:buNone/>
              <a:defRPr/>
            </a:pPr>
            <a:r>
              <a:rPr lang="en-US" sz="2200" dirty="0">
                <a:ln w="0"/>
                <a:solidFill>
                  <a:srgbClr val="000000"/>
                </a:solidFill>
              </a:rPr>
              <a:t>The student started an online test: </a:t>
            </a:r>
          </a:p>
          <a:p>
            <a:pPr marL="342900" indent="-342900" fontAlgn="base">
              <a:lnSpc>
                <a:spcPct val="100000"/>
              </a:lnSpc>
              <a:spcAft>
                <a:spcPct val="0"/>
              </a:spcAft>
              <a:defRPr/>
            </a:pPr>
            <a:r>
              <a:rPr lang="en-US" sz="2000" dirty="0">
                <a:ln w="0"/>
                <a:solidFill>
                  <a:srgbClr val="000000"/>
                </a:solidFill>
              </a:rPr>
              <a:t>District B completes a work request within </a:t>
            </a:r>
            <a:r>
              <a:rPr lang="en-US" sz="2000" dirty="0" err="1">
                <a:ln w="0"/>
                <a:solidFill>
                  <a:srgbClr val="000000"/>
                </a:solidFill>
              </a:rPr>
              <a:t>PAnext</a:t>
            </a:r>
            <a:endParaRPr lang="en-US" sz="2000" dirty="0">
              <a:ln w="0"/>
              <a:solidFill>
                <a:srgbClr val="000000"/>
              </a:solidFill>
            </a:endParaRPr>
          </a:p>
          <a:p>
            <a:pPr marL="342900" indent="-342900" fontAlgn="base">
              <a:lnSpc>
                <a:spcPct val="100000"/>
              </a:lnSpc>
              <a:spcAft>
                <a:spcPct val="0"/>
              </a:spcAft>
              <a:defRPr/>
            </a:pPr>
            <a:r>
              <a:rPr lang="en-US" sz="2000" dirty="0">
                <a:ln w="0"/>
                <a:solidFill>
                  <a:prstClr val="black"/>
                </a:solidFill>
              </a:rPr>
              <a:t>District A approves the work request</a:t>
            </a:r>
          </a:p>
          <a:p>
            <a:pPr marL="800100" lvl="1" indent="-342900" fontAlgn="base">
              <a:lnSpc>
                <a:spcPct val="100000"/>
              </a:lnSpc>
              <a:spcAft>
                <a:spcPct val="0"/>
              </a:spcAft>
              <a:defRPr/>
            </a:pPr>
            <a:r>
              <a:rPr lang="en-US" dirty="0">
                <a:ln w="0"/>
                <a:solidFill>
                  <a:srgbClr val="000000"/>
                </a:solidFill>
              </a:rPr>
              <a:t>The online tests assigned to the student are automatically transferred to District B</a:t>
            </a:r>
          </a:p>
          <a:p>
            <a:pPr marL="1257300" lvl="2" indent="-342900" fontAlgn="base">
              <a:lnSpc>
                <a:spcPct val="100000"/>
              </a:lnSpc>
              <a:spcAft>
                <a:spcPct val="0"/>
              </a:spcAft>
              <a:defRPr/>
            </a:pPr>
            <a:r>
              <a:rPr lang="en-US" dirty="0">
                <a:ln w="0"/>
                <a:solidFill>
                  <a:prstClr val="black"/>
                </a:solidFill>
              </a:rPr>
              <a:t>The tests are placed in test sessions named “Transferred [Grade - Subject]” at the new school</a:t>
            </a:r>
          </a:p>
          <a:p>
            <a:pPr marL="1257300" lvl="2" indent="-342900" fontAlgn="base">
              <a:lnSpc>
                <a:spcPct val="100000"/>
              </a:lnSpc>
              <a:spcAft>
                <a:spcPct val="0"/>
              </a:spcAft>
              <a:defRPr/>
            </a:pPr>
            <a:r>
              <a:rPr lang="en-US" b="1" dirty="0">
                <a:ln w="0"/>
                <a:solidFill>
                  <a:prstClr val="black"/>
                </a:solidFill>
              </a:rPr>
              <a:t>Required action</a:t>
            </a:r>
            <a:r>
              <a:rPr lang="en-US" dirty="0">
                <a:ln w="0"/>
                <a:solidFill>
                  <a:prstClr val="black"/>
                </a:solidFill>
              </a:rPr>
              <a:t>: Move these tests into another test session</a:t>
            </a:r>
          </a:p>
          <a:p>
            <a:pPr marL="342900" indent="-342900" fontAlgn="base">
              <a:lnSpc>
                <a:spcPct val="100000"/>
              </a:lnSpc>
              <a:spcAft>
                <a:spcPct val="0"/>
              </a:spcAft>
              <a:defRPr/>
            </a:pPr>
            <a:r>
              <a:rPr lang="en-US" sz="2000" dirty="0">
                <a:ln w="0"/>
                <a:solidFill>
                  <a:prstClr val="black"/>
                </a:solidFill>
              </a:rPr>
              <a:t>DO NOT add fake or temporary SASIDs into </a:t>
            </a:r>
            <a:r>
              <a:rPr lang="en-US" sz="2000" dirty="0" err="1">
                <a:ln w="0"/>
                <a:solidFill>
                  <a:prstClr val="black"/>
                </a:solidFill>
              </a:rPr>
              <a:t>PAnext</a:t>
            </a:r>
            <a:r>
              <a:rPr lang="en-US" sz="2000" dirty="0">
                <a:ln w="0"/>
                <a:solidFill>
                  <a:prstClr val="black"/>
                </a:solidFill>
              </a:rPr>
              <a:t> unless </a:t>
            </a:r>
            <a:r>
              <a:rPr lang="en-US" sz="2000" dirty="0">
                <a:ln w="0"/>
                <a:solidFill>
                  <a:srgbClr val="000000"/>
                </a:solidFill>
              </a:rPr>
              <a:t>CDE approves their use; u</a:t>
            </a:r>
            <a:r>
              <a:rPr lang="en-US" sz="2000" dirty="0">
                <a:ln w="0"/>
                <a:solidFill>
                  <a:prstClr val="black"/>
                </a:solidFill>
              </a:rPr>
              <a:t>se the transfer process</a:t>
            </a:r>
          </a:p>
          <a:p>
            <a:pPr marL="342900" indent="-342900" fontAlgn="base">
              <a:lnSpc>
                <a:spcPct val="100000"/>
              </a:lnSpc>
              <a:spcAft>
                <a:spcPct val="0"/>
              </a:spcAft>
              <a:defRPr/>
            </a:pPr>
            <a:r>
              <a:rPr lang="en-US" sz="2000" dirty="0">
                <a:ln w="0"/>
                <a:solidFill>
                  <a:prstClr val="black"/>
                </a:solidFill>
              </a:rPr>
              <a:t>If you cannot find the student in </a:t>
            </a:r>
            <a:r>
              <a:rPr lang="en-US" sz="2000" dirty="0" err="1">
                <a:ln w="0"/>
                <a:solidFill>
                  <a:prstClr val="black"/>
                </a:solidFill>
              </a:rPr>
              <a:t>PAnext</a:t>
            </a:r>
            <a:r>
              <a:rPr lang="en-US" sz="2000" dirty="0">
                <a:ln w="0"/>
                <a:solidFill>
                  <a:prstClr val="black"/>
                </a:solidFill>
              </a:rPr>
              <a:t>, contact CDE for assistance. Typical errors involve hyphenated names, nicknames instead of birth names (e.g., Liz instead of Elizabeth), and DOB format (</a:t>
            </a:r>
            <a:r>
              <a:rPr lang="en-US" sz="2000" dirty="0" err="1">
                <a:ln w="0"/>
                <a:solidFill>
                  <a:prstClr val="black"/>
                </a:solidFill>
              </a:rPr>
              <a:t>yyyy</a:t>
            </a:r>
            <a:r>
              <a:rPr lang="en-US" sz="2000" dirty="0">
                <a:ln w="0"/>
                <a:solidFill>
                  <a:prstClr val="black"/>
                </a:solidFill>
              </a:rPr>
              <a:t>-mm-</a:t>
            </a:r>
            <a:r>
              <a:rPr lang="en-US" sz="2000" dirty="0" err="1">
                <a:ln w="0"/>
                <a:solidFill>
                  <a:prstClr val="black"/>
                </a:solidFill>
              </a:rPr>
              <a:t>dd</a:t>
            </a:r>
            <a:r>
              <a:rPr lang="en-US" sz="2000" dirty="0">
                <a:ln w="0"/>
                <a:solidFill>
                  <a:prstClr val="black"/>
                </a:solidFill>
              </a:rPr>
              <a:t>) </a:t>
            </a:r>
            <a:endParaRPr lang="en-US" sz="2000" dirty="0">
              <a:ln w="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2AF563CC-3879-49F5-B0A3-0C1F9152B9CA}"/>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1672490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48E0-8D30-4461-96DF-10B8E4CB916B}"/>
              </a:ext>
            </a:extLst>
          </p:cNvPr>
          <p:cNvSpPr>
            <a:spLocks noGrp="1"/>
          </p:cNvSpPr>
          <p:nvPr>
            <p:ph type="title"/>
          </p:nvPr>
        </p:nvSpPr>
        <p:spPr/>
        <p:txBody>
          <a:bodyPr/>
          <a:lstStyle/>
          <a:p>
            <a:r>
              <a:rPr lang="en-US" dirty="0"/>
              <a:t>Work Request – PBT Student Transfer</a:t>
            </a:r>
          </a:p>
        </p:txBody>
      </p:sp>
      <p:sp>
        <p:nvSpPr>
          <p:cNvPr id="3" name="Content Placeholder 2">
            <a:extLst>
              <a:ext uri="{FF2B5EF4-FFF2-40B4-BE49-F238E27FC236}">
                <a16:creationId xmlns:a16="http://schemas.microsoft.com/office/drawing/2014/main" id="{4E84A414-999A-407A-9915-EC3138330CF2}"/>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Complete a Work Request in </a:t>
            </a:r>
            <a:r>
              <a:rPr lang="en-US" sz="2200" dirty="0" err="1">
                <a:solidFill>
                  <a:prstClr val="black"/>
                </a:solidFill>
              </a:rPr>
              <a:t>PAnext</a:t>
            </a:r>
            <a:endParaRPr lang="en-US" sz="2200" dirty="0">
              <a:solidFill>
                <a:prstClr val="black"/>
              </a:solidFill>
            </a:endParaRPr>
          </a:p>
          <a:p>
            <a:pPr marL="342900" indent="-342900" fontAlgn="base">
              <a:lnSpc>
                <a:spcPct val="100000"/>
              </a:lnSpc>
              <a:spcAft>
                <a:spcPct val="0"/>
              </a:spcAft>
              <a:defRPr/>
            </a:pPr>
            <a:r>
              <a:rPr lang="en-US" sz="2200" dirty="0">
                <a:solidFill>
                  <a:prstClr val="black"/>
                </a:solidFill>
              </a:rPr>
              <a:t>For a non-started test, no physical material transfers are necessary</a:t>
            </a:r>
          </a:p>
          <a:p>
            <a:pPr lvl="1" fontAlgn="base">
              <a:lnSpc>
                <a:spcPct val="100000"/>
              </a:lnSpc>
              <a:spcAft>
                <a:spcPct val="0"/>
              </a:spcAft>
              <a:defRPr/>
            </a:pPr>
            <a:r>
              <a:rPr lang="en-US" dirty="0">
                <a:solidFill>
                  <a:prstClr val="black"/>
                </a:solidFill>
              </a:rPr>
              <a:t>The new school can provide a test book or can assign the student to an online assessment</a:t>
            </a:r>
          </a:p>
          <a:p>
            <a:pPr marL="342900" indent="-342900" fontAlgn="base">
              <a:lnSpc>
                <a:spcPct val="100000"/>
              </a:lnSpc>
              <a:spcAft>
                <a:spcPct val="0"/>
              </a:spcAft>
              <a:defRPr/>
            </a:pPr>
            <a:r>
              <a:rPr lang="en-US" sz="2200" dirty="0">
                <a:solidFill>
                  <a:prstClr val="black"/>
                </a:solidFill>
              </a:rPr>
              <a:t>If the transferred student started testing on paper: </a:t>
            </a:r>
          </a:p>
          <a:p>
            <a:pPr lvl="1" fontAlgn="base">
              <a:lnSpc>
                <a:spcPct val="100000"/>
              </a:lnSpc>
              <a:spcAft>
                <a:spcPct val="0"/>
              </a:spcAft>
              <a:defRPr/>
            </a:pPr>
            <a:r>
              <a:rPr lang="en-US" dirty="0">
                <a:solidFill>
                  <a:prstClr val="black"/>
                </a:solidFill>
              </a:rPr>
              <a:t>Contact the other district and arrange for </a:t>
            </a:r>
            <a:r>
              <a:rPr lang="en-US" b="1" dirty="0">
                <a:solidFill>
                  <a:prstClr val="black"/>
                </a:solidFill>
              </a:rPr>
              <a:t>secure transfer </a:t>
            </a:r>
            <a:r>
              <a:rPr lang="en-US" dirty="0">
                <a:solidFill>
                  <a:prstClr val="black"/>
                </a:solidFill>
              </a:rPr>
              <a:t>of the test book</a:t>
            </a:r>
          </a:p>
          <a:p>
            <a:pPr lvl="2" fontAlgn="base">
              <a:lnSpc>
                <a:spcPct val="100000"/>
              </a:lnSpc>
              <a:spcAft>
                <a:spcPct val="0"/>
              </a:spcAft>
              <a:defRPr/>
            </a:pPr>
            <a:r>
              <a:rPr lang="en-US" dirty="0">
                <a:solidFill>
                  <a:prstClr val="black"/>
                </a:solidFill>
              </a:rPr>
              <a:t>In-person DAC to DAC hand-off</a:t>
            </a:r>
          </a:p>
          <a:p>
            <a:pPr lvl="2" fontAlgn="base">
              <a:lnSpc>
                <a:spcPct val="100000"/>
              </a:lnSpc>
              <a:spcAft>
                <a:spcPct val="0"/>
              </a:spcAft>
              <a:defRPr/>
            </a:pPr>
            <a:r>
              <a:rPr lang="en-US" dirty="0">
                <a:solidFill>
                  <a:prstClr val="black"/>
                </a:solidFill>
              </a:rPr>
              <a:t>Fed Ex or UPS – signature required – track shipment</a:t>
            </a:r>
          </a:p>
          <a:p>
            <a:pPr lvl="1" fontAlgn="base">
              <a:lnSpc>
                <a:spcPct val="100000"/>
              </a:lnSpc>
              <a:spcAft>
                <a:spcPct val="0"/>
              </a:spcAft>
              <a:defRPr/>
            </a:pPr>
            <a:r>
              <a:rPr lang="en-US" dirty="0">
                <a:solidFill>
                  <a:prstClr val="black"/>
                </a:solidFill>
              </a:rPr>
              <a:t>Students may not retest a unit that they took in a previous school</a:t>
            </a:r>
          </a:p>
          <a:p>
            <a:pPr lvl="1" fontAlgn="base">
              <a:lnSpc>
                <a:spcPct val="100000"/>
              </a:lnSpc>
              <a:spcAft>
                <a:spcPct val="0"/>
              </a:spcAft>
              <a:defRPr/>
            </a:pPr>
            <a:r>
              <a:rPr lang="en-US" dirty="0">
                <a:solidFill>
                  <a:prstClr val="black"/>
                </a:solidFill>
              </a:rPr>
              <a:t>Provide a chain of custody for the transferred test materials  </a:t>
            </a:r>
          </a:p>
          <a:p>
            <a:pPr lvl="2" fontAlgn="base">
              <a:lnSpc>
                <a:spcPct val="100000"/>
              </a:lnSpc>
              <a:spcAft>
                <a:spcPct val="0"/>
              </a:spcAft>
              <a:defRPr/>
            </a:pPr>
            <a:r>
              <a:rPr lang="en-US" dirty="0">
                <a:solidFill>
                  <a:prstClr val="black"/>
                </a:solidFill>
              </a:rPr>
              <a:t>Both districts must keep a copy of chain of custody documents </a:t>
            </a:r>
          </a:p>
          <a:p>
            <a:endParaRPr lang="en-US" dirty="0"/>
          </a:p>
          <a:p>
            <a:endParaRPr lang="en-US" dirty="0"/>
          </a:p>
        </p:txBody>
      </p:sp>
      <p:sp>
        <p:nvSpPr>
          <p:cNvPr id="4" name="Slide Number Placeholder 3">
            <a:extLst>
              <a:ext uri="{FF2B5EF4-FFF2-40B4-BE49-F238E27FC236}">
                <a16:creationId xmlns:a16="http://schemas.microsoft.com/office/drawing/2014/main" id="{EC790827-1B1B-4772-9A78-F14293CDC8C1}"/>
              </a:ext>
            </a:extLst>
          </p:cNvPr>
          <p:cNvSpPr>
            <a:spLocks noGrp="1"/>
          </p:cNvSpPr>
          <p:nvPr>
            <p:ph type="sldNum" sz="quarter" idx="12"/>
          </p:nvPr>
        </p:nvSpPr>
        <p:spPr/>
        <p:txBody>
          <a:bodyPr/>
          <a:lstStyle/>
          <a:p>
            <a:fld id="{C479D5F6-EDCB-402A-AC08-4943A1820E8F}" type="slidenum">
              <a:rPr lang="en-US" smtClean="0"/>
              <a:pPr/>
              <a:t>75</a:t>
            </a:fld>
            <a:endParaRPr lang="en-US" dirty="0"/>
          </a:p>
        </p:txBody>
      </p:sp>
    </p:spTree>
    <p:extLst>
      <p:ext uri="{BB962C8B-B14F-4D97-AF65-F5344CB8AC3E}">
        <p14:creationId xmlns:p14="http://schemas.microsoft.com/office/powerpoint/2010/main" val="2167655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BEC2-F3D5-4395-BFE9-533BBCD3DC9F}"/>
              </a:ext>
            </a:extLst>
          </p:cNvPr>
          <p:cNvSpPr>
            <a:spLocks noGrp="1"/>
          </p:cNvSpPr>
          <p:nvPr>
            <p:ph type="title"/>
          </p:nvPr>
        </p:nvSpPr>
        <p:spPr/>
        <p:txBody>
          <a:bodyPr/>
          <a:lstStyle/>
          <a:p>
            <a:r>
              <a:rPr lang="en-US" dirty="0"/>
              <a:t>Work Request – Releasing District</a:t>
            </a:r>
          </a:p>
        </p:txBody>
      </p:sp>
      <p:sp>
        <p:nvSpPr>
          <p:cNvPr id="3" name="Content Placeholder 2">
            <a:extLst>
              <a:ext uri="{FF2B5EF4-FFF2-40B4-BE49-F238E27FC236}">
                <a16:creationId xmlns:a16="http://schemas.microsoft.com/office/drawing/2014/main" id="{38C5D5B1-77A6-4A7F-BADE-EC346BB4BBA6}"/>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Check email and </a:t>
            </a:r>
            <a:r>
              <a:rPr lang="en-US" sz="2200" dirty="0" err="1">
                <a:solidFill>
                  <a:prstClr val="black"/>
                </a:solidFill>
              </a:rPr>
              <a:t>PAnext</a:t>
            </a:r>
            <a:r>
              <a:rPr lang="en-US" sz="2200" dirty="0">
                <a:solidFill>
                  <a:prstClr val="black"/>
                </a:solidFill>
              </a:rPr>
              <a:t> regularly</a:t>
            </a:r>
          </a:p>
          <a:p>
            <a:pPr marL="342900" indent="-342900" fontAlgn="base">
              <a:lnSpc>
                <a:spcPct val="100000"/>
              </a:lnSpc>
              <a:spcAft>
                <a:spcPct val="0"/>
              </a:spcAft>
              <a:defRPr/>
            </a:pPr>
            <a:r>
              <a:rPr lang="en-US" sz="2200" dirty="0">
                <a:solidFill>
                  <a:prstClr val="black"/>
                </a:solidFill>
              </a:rPr>
              <a:t>Look for the red bell at the top of the </a:t>
            </a:r>
            <a:r>
              <a:rPr lang="en-US" sz="2200" dirty="0" err="1">
                <a:solidFill>
                  <a:prstClr val="black"/>
                </a:solidFill>
              </a:rPr>
              <a:t>PAnext</a:t>
            </a:r>
            <a:r>
              <a:rPr lang="en-US" sz="2200" dirty="0">
                <a:solidFill>
                  <a:prstClr val="black"/>
                </a:solidFill>
              </a:rPr>
              <a:t> home screen</a:t>
            </a:r>
          </a:p>
          <a:p>
            <a:pPr lvl="1" fontAlgn="base">
              <a:lnSpc>
                <a:spcPct val="100000"/>
              </a:lnSpc>
              <a:spcAft>
                <a:spcPct val="0"/>
              </a:spcAft>
              <a:defRPr/>
            </a:pPr>
            <a:r>
              <a:rPr lang="en-US" sz="2200" dirty="0">
                <a:solidFill>
                  <a:prstClr val="black"/>
                </a:solidFill>
              </a:rPr>
              <a:t>Click on the bell to go to the pending requests</a:t>
            </a:r>
          </a:p>
          <a:p>
            <a:pPr lvl="1" fontAlgn="base">
              <a:lnSpc>
                <a:spcPct val="100000"/>
              </a:lnSpc>
              <a:spcAft>
                <a:spcPct val="0"/>
              </a:spcAft>
              <a:defRPr/>
            </a:pPr>
            <a:r>
              <a:rPr lang="en-US" sz="2200" dirty="0">
                <a:solidFill>
                  <a:prstClr val="black"/>
                </a:solidFill>
              </a:rPr>
              <a:t>Verify the student listed in the Work Request moved away from your district</a:t>
            </a:r>
          </a:p>
          <a:p>
            <a:pPr lvl="2" fontAlgn="base">
              <a:lnSpc>
                <a:spcPct val="100000"/>
              </a:lnSpc>
              <a:spcAft>
                <a:spcPct val="0"/>
              </a:spcAft>
              <a:defRPr/>
            </a:pPr>
            <a:r>
              <a:rPr lang="en-US" sz="2000" b="1" dirty="0">
                <a:solidFill>
                  <a:prstClr val="black"/>
                </a:solidFill>
              </a:rPr>
              <a:t>Approve the transfer</a:t>
            </a:r>
            <a:r>
              <a:rPr lang="en-US" sz="2200" dirty="0">
                <a:solidFill>
                  <a:prstClr val="black"/>
                </a:solidFill>
              </a:rPr>
              <a:t>	</a:t>
            </a:r>
          </a:p>
          <a:p>
            <a:pPr lvl="1" fontAlgn="base">
              <a:lnSpc>
                <a:spcPct val="100000"/>
              </a:lnSpc>
              <a:spcAft>
                <a:spcPct val="0"/>
              </a:spcAft>
              <a:defRPr/>
            </a:pPr>
            <a:r>
              <a:rPr lang="en-US" sz="2200" dirty="0">
                <a:solidFill>
                  <a:prstClr val="black"/>
                </a:solidFill>
              </a:rPr>
              <a:t>If the student did not move away from your district</a:t>
            </a:r>
          </a:p>
          <a:p>
            <a:pPr lvl="2" fontAlgn="base">
              <a:lnSpc>
                <a:spcPct val="100000"/>
              </a:lnSpc>
              <a:spcAft>
                <a:spcPct val="0"/>
              </a:spcAft>
              <a:defRPr/>
            </a:pPr>
            <a:r>
              <a:rPr lang="en-US" sz="2000" b="1" dirty="0">
                <a:solidFill>
                  <a:prstClr val="black"/>
                </a:solidFill>
              </a:rPr>
              <a:t>Reject the transfer</a:t>
            </a:r>
            <a:endParaRPr lang="en-US" sz="2000" dirty="0">
              <a:solidFill>
                <a:prstClr val="black"/>
              </a:solidFill>
            </a:endParaRPr>
          </a:p>
          <a:p>
            <a:pPr lvl="3" fontAlgn="base">
              <a:lnSpc>
                <a:spcPct val="100000"/>
              </a:lnSpc>
              <a:spcAft>
                <a:spcPct val="0"/>
              </a:spcAft>
              <a:defRPr/>
            </a:pPr>
            <a:r>
              <a:rPr lang="en-US" dirty="0">
                <a:solidFill>
                  <a:prstClr val="black"/>
                </a:solidFill>
              </a:rPr>
              <a:t>Provide reason (e.g., student did not move)</a:t>
            </a:r>
          </a:p>
          <a:p>
            <a:pPr lvl="2" fontAlgn="base">
              <a:lnSpc>
                <a:spcPct val="100000"/>
              </a:lnSpc>
              <a:spcAft>
                <a:spcPct val="0"/>
              </a:spcAft>
              <a:defRPr/>
            </a:pPr>
            <a:r>
              <a:rPr lang="en-US" sz="2000" dirty="0">
                <a:solidFill>
                  <a:prstClr val="black"/>
                </a:solidFill>
              </a:rPr>
              <a:t>The other district may have requested the wrong student</a:t>
            </a:r>
          </a:p>
          <a:p>
            <a:pPr lvl="1" fontAlgn="base">
              <a:lnSpc>
                <a:spcPct val="100000"/>
              </a:lnSpc>
              <a:spcAft>
                <a:spcPct val="0"/>
              </a:spcAft>
              <a:defRPr/>
            </a:pPr>
            <a:r>
              <a:rPr lang="en-US" sz="2200" b="1" dirty="0">
                <a:solidFill>
                  <a:prstClr val="black"/>
                </a:solidFill>
              </a:rPr>
              <a:t>If there is an error in the school field </a:t>
            </a:r>
            <a:r>
              <a:rPr lang="en-US" sz="2200" dirty="0">
                <a:solidFill>
                  <a:prstClr val="black"/>
                </a:solidFill>
              </a:rPr>
              <a:t>upon opening the work request, reject the request (the student was previously removed from your district)</a:t>
            </a:r>
          </a:p>
          <a:p>
            <a:pPr marL="342900" indent="-342900"/>
            <a:endParaRPr lang="en-US" dirty="0"/>
          </a:p>
          <a:p>
            <a:endParaRPr lang="en-US" dirty="0"/>
          </a:p>
        </p:txBody>
      </p:sp>
      <p:sp>
        <p:nvSpPr>
          <p:cNvPr id="4" name="Slide Number Placeholder 3">
            <a:extLst>
              <a:ext uri="{FF2B5EF4-FFF2-40B4-BE49-F238E27FC236}">
                <a16:creationId xmlns:a16="http://schemas.microsoft.com/office/drawing/2014/main" id="{09D83087-BC9A-4EC7-AE06-B1D81F1AA1EC}"/>
              </a:ext>
            </a:extLst>
          </p:cNvPr>
          <p:cNvSpPr>
            <a:spLocks noGrp="1"/>
          </p:cNvSpPr>
          <p:nvPr>
            <p:ph type="sldNum" sz="quarter" idx="12"/>
          </p:nvPr>
        </p:nvSpPr>
        <p:spPr/>
        <p:txBody>
          <a:bodyPr/>
          <a:lstStyle/>
          <a:p>
            <a:fld id="{C479D5F6-EDCB-402A-AC08-4943A1820E8F}" type="slidenum">
              <a:rPr lang="en-US" smtClean="0"/>
              <a:pPr/>
              <a:t>76</a:t>
            </a:fld>
            <a:endParaRPr lang="en-US" dirty="0"/>
          </a:p>
        </p:txBody>
      </p:sp>
      <p:pic>
        <p:nvPicPr>
          <p:cNvPr id="6" name="Picture 5"/>
          <p:cNvPicPr>
            <a:picLocks noChangeAspect="1"/>
          </p:cNvPicPr>
          <p:nvPr/>
        </p:nvPicPr>
        <p:blipFill>
          <a:blip r:embed="rId2"/>
          <a:stretch>
            <a:fillRect/>
          </a:stretch>
        </p:blipFill>
        <p:spPr>
          <a:xfrm>
            <a:off x="8062022" y="848550"/>
            <a:ext cx="485775" cy="466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3670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B42A-FFE0-4B18-BC6A-44C89EDB0DEB}"/>
              </a:ext>
            </a:extLst>
          </p:cNvPr>
          <p:cNvSpPr>
            <a:spLocks noGrp="1"/>
          </p:cNvSpPr>
          <p:nvPr>
            <p:ph type="title"/>
          </p:nvPr>
        </p:nvSpPr>
        <p:spPr/>
        <p:txBody>
          <a:bodyPr/>
          <a:lstStyle/>
          <a:p>
            <a:r>
              <a:rPr lang="en-US" dirty="0"/>
              <a:t>Review/Approve a Work Request</a:t>
            </a:r>
          </a:p>
        </p:txBody>
      </p:sp>
      <p:pic>
        <p:nvPicPr>
          <p:cNvPr id="5" name="Online Media 4" title="How to Authorize an Enrollment Transfer">
            <a:hlinkClick r:id="" action="ppaction://media"/>
            <a:extLst>
              <a:ext uri="{FF2B5EF4-FFF2-40B4-BE49-F238E27FC236}">
                <a16:creationId xmlns:a16="http://schemas.microsoft.com/office/drawing/2014/main" id="{9CB92D87-E602-4D71-9DDE-AA8C121F5E58}"/>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BEDB818-322C-40CA-825B-79E4232ECEF4}"/>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Tree>
    <p:extLst>
      <p:ext uri="{BB962C8B-B14F-4D97-AF65-F5344CB8AC3E}">
        <p14:creationId xmlns:p14="http://schemas.microsoft.com/office/powerpoint/2010/main" val="1230107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4E72-40F3-4F27-BD93-FD5F4BD58B7B}"/>
              </a:ext>
            </a:extLst>
          </p:cNvPr>
          <p:cNvSpPr>
            <a:spLocks noGrp="1"/>
          </p:cNvSpPr>
          <p:nvPr>
            <p:ph type="title"/>
          </p:nvPr>
        </p:nvSpPr>
        <p:spPr/>
        <p:txBody>
          <a:bodyPr/>
          <a:lstStyle/>
          <a:p>
            <a:r>
              <a:rPr lang="en-US" dirty="0"/>
              <a:t>Work Request – Receiving District</a:t>
            </a:r>
          </a:p>
        </p:txBody>
      </p:sp>
      <p:sp>
        <p:nvSpPr>
          <p:cNvPr id="3" name="Content Placeholder 2">
            <a:extLst>
              <a:ext uri="{FF2B5EF4-FFF2-40B4-BE49-F238E27FC236}">
                <a16:creationId xmlns:a16="http://schemas.microsoft.com/office/drawing/2014/main" id="{DFB50A23-CA27-4455-B04B-646C1E99BC4B}"/>
              </a:ext>
            </a:extLst>
          </p:cNvPr>
          <p:cNvSpPr>
            <a:spLocks noGrp="1"/>
          </p:cNvSpPr>
          <p:nvPr>
            <p:ph idx="1"/>
          </p:nvPr>
        </p:nvSpPr>
        <p:spPr/>
        <p:txBody>
          <a:bodyPr/>
          <a:lstStyle/>
          <a:p>
            <a:pPr marL="0" indent="0" fontAlgn="base">
              <a:lnSpc>
                <a:spcPct val="100000"/>
              </a:lnSpc>
              <a:spcAft>
                <a:spcPct val="0"/>
              </a:spcAft>
              <a:buNone/>
              <a:defRPr/>
            </a:pPr>
            <a:r>
              <a:rPr lang="en-US" dirty="0">
                <a:solidFill>
                  <a:prstClr val="black"/>
                </a:solidFill>
              </a:rPr>
              <a:t>Review the student registration and test assignments and update any necessary fields</a:t>
            </a:r>
          </a:p>
          <a:p>
            <a:pPr marL="514350" indent="-457200" fontAlgn="base">
              <a:lnSpc>
                <a:spcPct val="100000"/>
              </a:lnSpc>
              <a:spcAft>
                <a:spcPct val="0"/>
              </a:spcAft>
              <a:defRPr/>
            </a:pPr>
            <a:r>
              <a:rPr lang="en-US" sz="2200" dirty="0">
                <a:solidFill>
                  <a:prstClr val="black"/>
                </a:solidFill>
              </a:rPr>
              <a:t>Verify the student is assigned the correct test format and accommodations/accessibility features, by content area</a:t>
            </a:r>
          </a:p>
          <a:p>
            <a:pPr marL="514350" indent="-457200" fontAlgn="base">
              <a:lnSpc>
                <a:spcPct val="100000"/>
              </a:lnSpc>
              <a:spcAft>
                <a:spcPct val="0"/>
              </a:spcAft>
              <a:defRPr/>
            </a:pPr>
            <a:r>
              <a:rPr lang="en-US" sz="2200" dirty="0">
                <a:solidFill>
                  <a:prstClr val="black"/>
                </a:solidFill>
              </a:rPr>
              <a:t>Updates to a responsible school that is </a:t>
            </a:r>
            <a:r>
              <a:rPr lang="en-US" sz="2200" b="1" dirty="0">
                <a:solidFill>
                  <a:prstClr val="black"/>
                </a:solidFill>
              </a:rPr>
              <a:t>not</a:t>
            </a:r>
            <a:r>
              <a:rPr lang="en-US" sz="2200" dirty="0">
                <a:solidFill>
                  <a:prstClr val="black"/>
                </a:solidFill>
              </a:rPr>
              <a:t> in your district – completed via file upload or by CDE (call Sara Loerzel)</a:t>
            </a:r>
          </a:p>
          <a:p>
            <a:pPr marL="514350" indent="-457200" fontAlgn="base">
              <a:lnSpc>
                <a:spcPct val="100000"/>
              </a:lnSpc>
              <a:spcAft>
                <a:spcPct val="0"/>
              </a:spcAft>
              <a:defRPr/>
            </a:pPr>
            <a:r>
              <a:rPr lang="en-US" sz="2200" dirty="0">
                <a:solidFill>
                  <a:prstClr val="black"/>
                </a:solidFill>
              </a:rPr>
              <a:t>Updates to other schools in your district – completed through the UI or via file upload</a:t>
            </a:r>
          </a:p>
        </p:txBody>
      </p:sp>
      <p:sp>
        <p:nvSpPr>
          <p:cNvPr id="4" name="Slide Number Placeholder 3">
            <a:extLst>
              <a:ext uri="{FF2B5EF4-FFF2-40B4-BE49-F238E27FC236}">
                <a16:creationId xmlns:a16="http://schemas.microsoft.com/office/drawing/2014/main" id="{B2012FF7-4E0F-49B1-985B-31DF7C66BE3B}"/>
              </a:ext>
            </a:extLst>
          </p:cNvPr>
          <p:cNvSpPr>
            <a:spLocks noGrp="1"/>
          </p:cNvSpPr>
          <p:nvPr>
            <p:ph type="sldNum" sz="quarter" idx="12"/>
          </p:nvPr>
        </p:nvSpPr>
        <p:spPr/>
        <p:txBody>
          <a:bodyPr/>
          <a:lstStyle/>
          <a:p>
            <a:fld id="{C479D5F6-EDCB-402A-AC08-4943A1820E8F}" type="slidenum">
              <a:rPr lang="en-US" smtClean="0"/>
              <a:pPr/>
              <a:t>78</a:t>
            </a:fld>
            <a:endParaRPr lang="en-US" dirty="0"/>
          </a:p>
        </p:txBody>
      </p:sp>
    </p:spTree>
    <p:extLst>
      <p:ext uri="{BB962C8B-B14F-4D97-AF65-F5344CB8AC3E}">
        <p14:creationId xmlns:p14="http://schemas.microsoft.com/office/powerpoint/2010/main" val="4241233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dirty="0"/>
              <a:t>Expelled students</a:t>
            </a:r>
          </a:p>
          <a:p>
            <a:pPr lvl="1"/>
            <a:r>
              <a:rPr lang="en-US" sz="1800" dirty="0"/>
              <a:t>It is the district’s responsibility to ensure every effort is made to test expelled students receiving educational services</a:t>
            </a:r>
          </a:p>
          <a:p>
            <a:pPr lvl="1"/>
            <a:r>
              <a:rPr lang="en-US" sz="1800" dirty="0"/>
              <a:t>Identify students as expelled in </a:t>
            </a:r>
            <a:r>
              <a:rPr lang="en-US" sz="1800" dirty="0" err="1"/>
              <a:t>PAnext</a:t>
            </a:r>
            <a:endParaRPr lang="en-US" sz="1800" dirty="0"/>
          </a:p>
          <a:p>
            <a:pPr lvl="1"/>
            <a:r>
              <a:rPr lang="en-US" sz="1800" dirty="0"/>
              <a:t>Results are included in district results; they are not included in aggregated school results</a:t>
            </a:r>
          </a:p>
          <a:p>
            <a:r>
              <a:rPr lang="en-US" sz="1800" dirty="0"/>
              <a:t>Foreign exchange students</a:t>
            </a:r>
          </a:p>
          <a:p>
            <a:pPr lvl="1"/>
            <a:r>
              <a:rPr lang="en-US" sz="1800" dirty="0"/>
              <a:t>All students enrolled in Colorado schools, including foreign exchange students, are required to take state assessments </a:t>
            </a:r>
          </a:p>
          <a:p>
            <a:r>
              <a:rPr lang="en-US" sz="1800" dirty="0"/>
              <a:t>Medical exemption</a:t>
            </a:r>
          </a:p>
          <a:p>
            <a:pPr lvl="1"/>
            <a:r>
              <a:rPr lang="en-US" sz="1800" dirty="0"/>
              <a:t>Students who are unable to complete or participate due to a documented, significant, and fully incapacitating medical condition or emergency (e.g., student is in the hospital after a car crash) that extends across the entire (or remaining) test window</a:t>
            </a:r>
          </a:p>
          <a:p>
            <a:pPr lvl="2"/>
            <a:r>
              <a:rPr lang="en-US" dirty="0"/>
              <a:t>The incident or condition must be so severe that it prevents the student from participating in instruction</a:t>
            </a:r>
          </a:p>
          <a:p>
            <a:pPr lvl="2"/>
            <a:r>
              <a:rPr lang="en-US" b="1" dirty="0"/>
              <a:t>Note</a:t>
            </a:r>
            <a:r>
              <a:rPr lang="en-US" dirty="0"/>
              <a:t>: This does not apply to students who are absent during testing due to typical illnesses</a:t>
            </a:r>
          </a:p>
          <a:p>
            <a:pPr lvl="1"/>
            <a:r>
              <a:rPr lang="en-US" sz="1800" dirty="0"/>
              <a:t>Identify as “Medical Exemption” in the appropriate </a:t>
            </a:r>
            <a:r>
              <a:rPr lang="en-US" sz="1800" dirty="0" err="1"/>
              <a:t>PAnext</a:t>
            </a:r>
            <a:r>
              <a:rPr lang="en-US" sz="1800" dirty="0"/>
              <a:t> invalidation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79</a:t>
            </a:fld>
            <a:endParaRPr lang="en-US" dirty="0"/>
          </a:p>
        </p:txBody>
      </p:sp>
    </p:spTree>
    <p:extLst>
      <p:ext uri="{BB962C8B-B14F-4D97-AF65-F5344CB8AC3E}">
        <p14:creationId xmlns:p14="http://schemas.microsoft.com/office/powerpoint/2010/main" val="24684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AA001833-2ECF-4B1D-AF2A-62FB74F3F2BB}"/>
              </a:ext>
            </a:extLst>
          </p:cNvPr>
          <p:cNvSpPr>
            <a:spLocks noGrp="1"/>
          </p:cNvSpPr>
          <p:nvPr>
            <p:ph idx="1"/>
          </p:nvPr>
        </p:nvSpPr>
        <p:spPr>
          <a:xfrm>
            <a:off x="628650" y="848550"/>
            <a:ext cx="7886700" cy="5255164"/>
          </a:xfrm>
        </p:spPr>
        <p:txBody>
          <a:bodyPr>
            <a:normAutofit/>
          </a:bodyPr>
          <a:lstStyle/>
          <a:p>
            <a:pPr marL="0" indent="0">
              <a:lnSpc>
                <a:spcPct val="110000"/>
              </a:lnSpc>
              <a:buClr>
                <a:schemeClr val="tx1"/>
              </a:buClr>
              <a:buNone/>
            </a:pPr>
            <a:r>
              <a:rPr lang="en-US" b="1" dirty="0"/>
              <a:t>Modules and Guidance Documents</a:t>
            </a:r>
          </a:p>
          <a:p>
            <a:pPr>
              <a:lnSpc>
                <a:spcPct val="110000"/>
              </a:lnSpc>
              <a:buClr>
                <a:schemeClr val="tx1"/>
              </a:buClr>
            </a:pPr>
            <a:r>
              <a:rPr lang="en-US" sz="1800" dirty="0"/>
              <a:t>The following icons appear when a relevant module or guidance document is available. Click the button to view the linked module or document in your browser.</a:t>
            </a:r>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endParaRPr lang="en-US" sz="1800" dirty="0"/>
          </a:p>
          <a:p>
            <a:pPr>
              <a:lnSpc>
                <a:spcPct val="110000"/>
              </a:lnSpc>
              <a:buClr>
                <a:schemeClr val="tx1"/>
              </a:buClr>
            </a:pPr>
            <a:r>
              <a:rPr lang="en-US" sz="1800" dirty="0"/>
              <a:t>Pearson demonstration videos are embedded for some PearsonAccess</a:t>
            </a:r>
            <a:r>
              <a:rPr lang="en-US" sz="1800" baseline="30000" dirty="0"/>
              <a:t>next</a:t>
            </a:r>
            <a:r>
              <a:rPr lang="en-US" sz="1800" dirty="0"/>
              <a:t> tasks</a:t>
            </a:r>
          </a:p>
          <a:p>
            <a:pPr lvl="1">
              <a:lnSpc>
                <a:spcPct val="110000"/>
              </a:lnSpc>
              <a:buClr>
                <a:schemeClr val="tx1"/>
              </a:buClr>
            </a:pPr>
            <a:r>
              <a:rPr lang="en-US" sz="1800" dirty="0"/>
              <a:t>Right click the image and select “preview” to play the video if not viewing as a slide show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dirty="0"/>
          </a:p>
        </p:txBody>
      </p:sp>
      <p:sp>
        <p:nvSpPr>
          <p:cNvPr id="8" name="Action Button: Go Forward or Next 7">
            <a:hlinkClick r:id="" action="ppaction://noaction" highlightClick="1"/>
            <a:extLst>
              <a:ext uri="{FF2B5EF4-FFF2-40B4-BE49-F238E27FC236}">
                <a16:creationId xmlns:a16="http://schemas.microsoft.com/office/drawing/2014/main" id="{B343C0E8-87E0-4633-9B59-9BA0B6D4FB66}"/>
              </a:ext>
            </a:extLst>
          </p:cNvPr>
          <p:cNvSpPr/>
          <p:nvPr/>
        </p:nvSpPr>
        <p:spPr>
          <a:xfrm>
            <a:off x="2850015" y="2386584"/>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pic>
        <p:nvPicPr>
          <p:cNvPr id="10" name="Picture 9">
            <a:extLst>
              <a:ext uri="{FF2B5EF4-FFF2-40B4-BE49-F238E27FC236}">
                <a16:creationId xmlns:a16="http://schemas.microsoft.com/office/drawing/2014/main" id="{465345F4-093F-43D7-84A0-FB1AD4EE58F9}"/>
              </a:ext>
            </a:extLst>
          </p:cNvPr>
          <p:cNvPicPr>
            <a:picLocks noChangeAspect="1"/>
          </p:cNvPicPr>
          <p:nvPr/>
        </p:nvPicPr>
        <p:blipFill>
          <a:blip r:embed="rId2"/>
          <a:stretch>
            <a:fillRect/>
          </a:stretch>
        </p:blipFill>
        <p:spPr>
          <a:xfrm>
            <a:off x="3372750" y="4751329"/>
            <a:ext cx="2392970" cy="1352385"/>
          </a:xfrm>
          <a:prstGeom prst="rect">
            <a:avLst/>
          </a:prstGeom>
          <a:effectLst>
            <a:outerShdw blurRad="50800" dist="38100" dir="2700000" algn="tl" rotWithShape="0">
              <a:prstClr val="black">
                <a:alpha val="40000"/>
              </a:prstClr>
            </a:outerShdw>
          </a:effectLst>
        </p:spPr>
      </p:pic>
      <p:sp>
        <p:nvSpPr>
          <p:cNvPr id="11" name="Action Button: Document 10">
            <a:hlinkClick r:id="" action="ppaction://noaction" highlightClick="1"/>
            <a:extLst>
              <a:ext uri="{FF2B5EF4-FFF2-40B4-BE49-F238E27FC236}">
                <a16:creationId xmlns:a16="http://schemas.microsoft.com/office/drawing/2014/main" id="{71D8E760-765B-47EC-A61B-2F0741377DA9}"/>
              </a:ext>
            </a:extLst>
          </p:cNvPr>
          <p:cNvSpPr/>
          <p:nvPr/>
        </p:nvSpPr>
        <p:spPr>
          <a:xfrm>
            <a:off x="5244512" y="2386584"/>
            <a:ext cx="1042416" cy="1042416"/>
          </a:xfrm>
          <a:prstGeom prst="actionButton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ysClr val="windowText" lastClr="000000"/>
                </a:solidFill>
              </a:rPr>
              <a:t>Go to Doc</a:t>
            </a:r>
          </a:p>
        </p:txBody>
      </p:sp>
    </p:spTree>
    <p:extLst>
      <p:ext uri="{BB962C8B-B14F-4D97-AF65-F5344CB8AC3E}">
        <p14:creationId xmlns:p14="http://schemas.microsoft.com/office/powerpoint/2010/main" val="2533326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 Special Circumstances</a:t>
            </a:r>
          </a:p>
        </p:txBody>
      </p:sp>
      <p:sp>
        <p:nvSpPr>
          <p:cNvPr id="3" name="Content Placeholder 2"/>
          <p:cNvSpPr>
            <a:spLocks noGrp="1"/>
          </p:cNvSpPr>
          <p:nvPr>
            <p:ph idx="1"/>
          </p:nvPr>
        </p:nvSpPr>
        <p:spPr>
          <a:xfrm>
            <a:off x="628650" y="848550"/>
            <a:ext cx="7886700" cy="5782986"/>
          </a:xfrm>
        </p:spPr>
        <p:txBody>
          <a:bodyPr>
            <a:noAutofit/>
          </a:bodyPr>
          <a:lstStyle/>
          <a:p>
            <a:r>
              <a:rPr lang="en-US" sz="1800" b="1" dirty="0">
                <a:solidFill>
                  <a:schemeClr val="accent2"/>
                </a:solidFill>
              </a:rPr>
              <a:t>Home school students</a:t>
            </a:r>
          </a:p>
          <a:p>
            <a:pPr lvl="1"/>
            <a:r>
              <a:rPr lang="en-US" sz="1800" b="1" dirty="0">
                <a:solidFill>
                  <a:schemeClr val="accent2"/>
                </a:solidFill>
              </a:rPr>
              <a:t>Do not have to test (CRS, 22-7-1006.3 (3) (b))</a:t>
            </a:r>
          </a:p>
          <a:p>
            <a:pPr lvl="2"/>
            <a:r>
              <a:rPr lang="en-US" dirty="0"/>
              <a:t>Includes students who may also attend a public school for a portion of the school day and are therefore included in the enrollment of the LEP</a:t>
            </a:r>
          </a:p>
          <a:p>
            <a:pPr lvl="1"/>
            <a:r>
              <a:rPr lang="en-US" sz="1800" dirty="0"/>
              <a:t>However, a parent/guardian of a child in a home-based educational program may request that the child tests</a:t>
            </a:r>
          </a:p>
          <a:p>
            <a:pPr lvl="2"/>
            <a:r>
              <a:rPr lang="en-US" dirty="0"/>
              <a:t>Students must meet participant criteria for the requested assessment(s)</a:t>
            </a:r>
          </a:p>
          <a:p>
            <a:pPr lvl="2"/>
            <a:r>
              <a:rPr lang="en-US" dirty="0"/>
              <a:t>The parent/guardian must pay all costs associated with administration and providing assessment results, as determined by the district</a:t>
            </a:r>
          </a:p>
          <a:p>
            <a:pPr lvl="1"/>
            <a:r>
              <a:rPr lang="en-US" sz="1800" dirty="0"/>
              <a:t>If registered in </a:t>
            </a:r>
            <a:r>
              <a:rPr lang="en-US" sz="1800" dirty="0" err="1"/>
              <a:t>PAnext</a:t>
            </a:r>
            <a:r>
              <a:rPr lang="en-US" sz="1800" dirty="0"/>
              <a:t> and…</a:t>
            </a:r>
          </a:p>
          <a:p>
            <a:pPr lvl="2"/>
            <a:r>
              <a:rPr lang="en-US" dirty="0"/>
              <a:t>Will not test, code as Not Tested Reason 08</a:t>
            </a:r>
          </a:p>
          <a:p>
            <a:pPr lvl="2"/>
            <a:r>
              <a:rPr lang="en-US" dirty="0"/>
              <a:t>Will test, set the Responsible School to CO-DDDD-HHHH (where DDDD = district’s code - available in each district)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80</a:t>
            </a:fld>
            <a:endParaRPr lang="en-US" dirty="0"/>
          </a:p>
        </p:txBody>
      </p:sp>
      <p:sp>
        <p:nvSpPr>
          <p:cNvPr id="5" name="TextBox 4"/>
          <p:cNvSpPr txBox="1"/>
          <p:nvPr/>
        </p:nvSpPr>
        <p:spPr>
          <a:xfrm>
            <a:off x="1251771" y="5461526"/>
            <a:ext cx="6590377" cy="369332"/>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a:t>
            </a:r>
            <a:r>
              <a:rPr lang="en-US" i="1" dirty="0"/>
              <a:t>Section 2.5</a:t>
            </a:r>
            <a:r>
              <a:rPr lang="en-US" dirty="0"/>
              <a:t> in the </a:t>
            </a:r>
            <a:r>
              <a:rPr lang="en-US" i="1" dirty="0"/>
              <a:t>Procedures Manual</a:t>
            </a:r>
            <a:r>
              <a:rPr lang="en-US" dirty="0"/>
              <a:t> for more information</a:t>
            </a:r>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2687454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br>
              <a:rPr lang="en-US" dirty="0"/>
            </a:br>
            <a:r>
              <a:rPr lang="en-US" dirty="0"/>
              <a:t>Technology Overview</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81</a:t>
            </a:fld>
            <a:endParaRPr lang="en-US" dirty="0"/>
          </a:p>
        </p:txBody>
      </p:sp>
    </p:spTree>
    <p:extLst>
      <p:ext uri="{BB962C8B-B14F-4D97-AF65-F5344CB8AC3E}">
        <p14:creationId xmlns:p14="http://schemas.microsoft.com/office/powerpoint/2010/main" val="1318964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28E8-4FA3-497A-BA07-1AB6D102C1E2}"/>
              </a:ext>
            </a:extLst>
          </p:cNvPr>
          <p:cNvSpPr>
            <a:spLocks noGrp="1"/>
          </p:cNvSpPr>
          <p:nvPr>
            <p:ph type="title"/>
          </p:nvPr>
        </p:nvSpPr>
        <p:spPr/>
        <p:txBody>
          <a:bodyPr/>
          <a:lstStyle/>
          <a:p>
            <a:r>
              <a:rPr lang="en-US" dirty="0"/>
              <a:t>Technology Overview</a:t>
            </a:r>
          </a:p>
        </p:txBody>
      </p:sp>
      <p:sp>
        <p:nvSpPr>
          <p:cNvPr id="3" name="Content Placeholder 2">
            <a:extLst>
              <a:ext uri="{FF2B5EF4-FFF2-40B4-BE49-F238E27FC236}">
                <a16:creationId xmlns:a16="http://schemas.microsoft.com/office/drawing/2014/main" id="{AEBC2E4F-A7E8-4D8F-B29E-0FD172D6ED3F}"/>
              </a:ext>
            </a:extLst>
          </p:cNvPr>
          <p:cNvSpPr>
            <a:spLocks noGrp="1"/>
          </p:cNvSpPr>
          <p:nvPr>
            <p:ph idx="1"/>
          </p:nvPr>
        </p:nvSpPr>
        <p:spPr>
          <a:xfrm>
            <a:off x="628650" y="848549"/>
            <a:ext cx="8175108" cy="5842689"/>
          </a:xfrm>
        </p:spPr>
        <p:txBody>
          <a:bodyPr>
            <a:noAutofit/>
          </a:bodyPr>
          <a:lstStyle/>
          <a:p>
            <a:pPr marL="342900" indent="-342900">
              <a:buClr>
                <a:prstClr val="black"/>
              </a:buClr>
              <a:defRPr/>
            </a:pPr>
            <a:r>
              <a:rPr lang="en-US" sz="1800" dirty="0">
                <a:solidFill>
                  <a:prstClr val="black"/>
                </a:solidFill>
              </a:rPr>
              <a:t>Online testing</a:t>
            </a:r>
          </a:p>
          <a:p>
            <a:pPr marL="684213" lvl="1" indent="-227013">
              <a:buClr>
                <a:prstClr val="black"/>
              </a:buClr>
              <a:defRPr/>
            </a:pPr>
            <a:r>
              <a:rPr lang="en-US" sz="1800" dirty="0">
                <a:solidFill>
                  <a:prstClr val="black"/>
                </a:solidFill>
              </a:rPr>
              <a:t>Students cannot use browsers to test online</a:t>
            </a:r>
          </a:p>
          <a:p>
            <a:pPr marL="684213" lvl="1" indent="-227013">
              <a:buClr>
                <a:prstClr val="black"/>
              </a:buClr>
              <a:defRPr/>
            </a:pPr>
            <a:r>
              <a:rPr lang="en-US" sz="1800" dirty="0">
                <a:solidFill>
                  <a:prstClr val="black"/>
                </a:solidFill>
              </a:rPr>
              <a:t>Use the TestNav app for student testing on the following device types:</a:t>
            </a:r>
          </a:p>
          <a:p>
            <a:pPr lvl="2">
              <a:buClr>
                <a:prstClr val="black"/>
              </a:buClr>
              <a:defRPr/>
            </a:pPr>
            <a:r>
              <a:rPr lang="en-US" dirty="0">
                <a:solidFill>
                  <a:prstClr val="black"/>
                </a:solidFill>
              </a:rPr>
              <a:t>Desktop/laptop computer</a:t>
            </a:r>
          </a:p>
          <a:p>
            <a:pPr lvl="2">
              <a:buClr>
                <a:prstClr val="black"/>
              </a:buClr>
              <a:defRPr/>
            </a:pPr>
            <a:r>
              <a:rPr lang="en-US" dirty="0">
                <a:solidFill>
                  <a:prstClr val="black"/>
                </a:solidFill>
              </a:rPr>
              <a:t>Chromebook</a:t>
            </a:r>
          </a:p>
          <a:p>
            <a:pPr lvl="2">
              <a:buClr>
                <a:prstClr val="black"/>
              </a:buClr>
              <a:defRPr/>
            </a:pPr>
            <a:r>
              <a:rPr lang="en-US" dirty="0">
                <a:solidFill>
                  <a:prstClr val="black"/>
                </a:solidFill>
              </a:rPr>
              <a:t>iPad</a:t>
            </a:r>
          </a:p>
          <a:p>
            <a:pPr marL="684213" lvl="1" indent="-227013"/>
            <a:r>
              <a:rPr lang="en-US" sz="1800" dirty="0"/>
              <a:t>System requirements - </a:t>
            </a:r>
            <a:r>
              <a:rPr lang="en-US" sz="1800" dirty="0">
                <a:hlinkClick r:id="rId2"/>
              </a:rPr>
              <a:t>https://support.assessment.pearson.com/display/TN/TestNav+System+Requirements</a:t>
            </a:r>
            <a:r>
              <a:rPr lang="en-US" sz="1800" dirty="0"/>
              <a:t> </a:t>
            </a:r>
          </a:p>
          <a:p>
            <a:pPr marL="342900" indent="-342900">
              <a:defRPr/>
            </a:pPr>
            <a:r>
              <a:rPr lang="en-US" sz="1800" dirty="0">
                <a:solidFill>
                  <a:sysClr val="windowText" lastClr="000000"/>
                </a:solidFill>
              </a:rPr>
              <a:t>Proctor caching</a:t>
            </a:r>
          </a:p>
          <a:p>
            <a:pPr marL="684213" lvl="1" indent="-227013">
              <a:defRPr/>
            </a:pPr>
            <a:r>
              <a:rPr lang="en-US" sz="1800" dirty="0">
                <a:solidFill>
                  <a:sysClr val="windowText" lastClr="000000"/>
                </a:solidFill>
              </a:rPr>
              <a:t>Only Windows devices are supported for proctor caching </a:t>
            </a:r>
            <a:r>
              <a:rPr lang="en-US" sz="1800" dirty="0">
                <a:solidFill>
                  <a:sysClr val="windowText" lastClr="000000"/>
                </a:solidFill>
                <a:hlinkClick r:id="rId3"/>
              </a:rPr>
              <a:t>https://download.testnav.com/</a:t>
            </a:r>
            <a:endParaRPr lang="en-US" sz="1800" dirty="0">
              <a:solidFill>
                <a:sysClr val="windowText" lastClr="000000"/>
              </a:solidFill>
            </a:endParaRPr>
          </a:p>
          <a:p>
            <a:pPr marL="1147763" lvl="2" indent="-233363">
              <a:defRPr/>
            </a:pPr>
            <a:r>
              <a:rPr lang="en-US" dirty="0">
                <a:solidFill>
                  <a:sysClr val="windowText" lastClr="000000"/>
                </a:solidFill>
              </a:rPr>
              <a:t>If using a MAC for proctor caching, Pearson offers legacy software that is not supported.</a:t>
            </a:r>
          </a:p>
          <a:p>
            <a:pPr marL="342900" indent="-342900">
              <a:defRPr/>
            </a:pPr>
            <a:r>
              <a:rPr lang="en-US" sz="1800" dirty="0">
                <a:solidFill>
                  <a:sysClr val="windowText" lastClr="000000"/>
                </a:solidFill>
              </a:rPr>
              <a:t>Verify the correct person is identified as the District Technology Coordinator for your district on the CDE website</a:t>
            </a:r>
          </a:p>
          <a:p>
            <a:pPr marL="684213" lvl="1" indent="-227013">
              <a:buFont typeface="Arial" charset="0"/>
              <a:buChar char="•"/>
              <a:defRPr/>
            </a:pPr>
            <a:r>
              <a:rPr lang="en-US" sz="1800" dirty="0">
                <a:solidFill>
                  <a:sysClr val="windowText" lastClr="000000"/>
                </a:solidFill>
                <a:hlinkClick r:id="rId4"/>
              </a:rPr>
              <a:t>http://www.cde.state.co.us/assessment/dtc</a:t>
            </a:r>
            <a:r>
              <a:rPr lang="en-US" sz="1800" dirty="0">
                <a:solidFill>
                  <a:sysClr val="windowText" lastClr="000000"/>
                </a:solidFill>
              </a:rPr>
              <a:t> </a:t>
            </a:r>
          </a:p>
          <a:p>
            <a:pPr marL="684213" lvl="1" indent="-227013">
              <a:defRPr/>
            </a:pPr>
            <a:r>
              <a:rPr lang="en-US" sz="1800" dirty="0">
                <a:solidFill>
                  <a:sysClr val="windowText" lastClr="000000"/>
                </a:solidFill>
              </a:rPr>
              <a:t>DTC receives technology updates and invitations to trainings via email</a:t>
            </a:r>
          </a:p>
          <a:p>
            <a:pPr marL="1147763" lvl="2" indent="-233363">
              <a:defRPr/>
            </a:pPr>
            <a:r>
              <a:rPr lang="en-US" dirty="0">
                <a:solidFill>
                  <a:sysClr val="windowText" lastClr="000000"/>
                </a:solidFill>
              </a:rPr>
              <a:t>DTC Kick-off took place on October 11, 2023</a:t>
            </a:r>
          </a:p>
          <a:p>
            <a:pPr marL="1147763" lvl="2" indent="-233363">
              <a:defRPr/>
            </a:pPr>
            <a:r>
              <a:rPr lang="en-US" dirty="0">
                <a:solidFill>
                  <a:sysClr val="windowText" lastClr="000000"/>
                </a:solidFill>
              </a:rPr>
              <a:t>TestNav Site Readiness Training for DTCs on December 13 or 15, 2023</a:t>
            </a:r>
          </a:p>
        </p:txBody>
      </p:sp>
      <p:sp>
        <p:nvSpPr>
          <p:cNvPr id="4" name="Slide Number Placeholder 3">
            <a:extLst>
              <a:ext uri="{FF2B5EF4-FFF2-40B4-BE49-F238E27FC236}">
                <a16:creationId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82</a:t>
            </a:fld>
            <a:endParaRPr lang="en-US" dirty="0"/>
          </a:p>
        </p:txBody>
      </p:sp>
      <p:sp>
        <p:nvSpPr>
          <p:cNvPr id="6" name="Flowchart: Punched Tape 5">
            <a:hlinkClick r:id="rId5"/>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a:extLst>
              <a:ext uri="{FF2B5EF4-FFF2-40B4-BE49-F238E27FC236}">
                <a16:creationId xmlns:a16="http://schemas.microsoft.com/office/drawing/2014/main" id="{5EF2708A-B759-471D-875B-805300550D2F}"/>
              </a:ext>
            </a:extLst>
          </p:cNvPr>
          <p:cNvSpPr txBox="1"/>
          <p:nvPr/>
        </p:nvSpPr>
        <p:spPr>
          <a:xfrm>
            <a:off x="5826642" y="1814558"/>
            <a:ext cx="2977116" cy="92333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defRPr/>
            </a:pPr>
            <a:r>
              <a:rPr lang="en-US" sz="1800" dirty="0">
                <a:solidFill>
                  <a:sysClr val="windowText" lastClr="000000"/>
                </a:solidFill>
              </a:rPr>
              <a:t>DAC </a:t>
            </a:r>
            <a:r>
              <a:rPr lang="en-US" dirty="0">
                <a:solidFill>
                  <a:sysClr val="windowText" lastClr="000000"/>
                </a:solidFill>
              </a:rPr>
              <a:t>should regularly connect </a:t>
            </a:r>
            <a:r>
              <a:rPr lang="en-US" sz="1800" dirty="0">
                <a:solidFill>
                  <a:sysClr val="windowText" lastClr="000000"/>
                </a:solidFill>
              </a:rPr>
              <a:t>with DTC to ensure CBT readiness for Spring 2024</a:t>
            </a:r>
          </a:p>
        </p:txBody>
      </p:sp>
    </p:spTree>
    <p:extLst>
      <p:ext uri="{BB962C8B-B14F-4D97-AF65-F5344CB8AC3E}">
        <p14:creationId xmlns:p14="http://schemas.microsoft.com/office/powerpoint/2010/main" val="1690072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28E8-4FA3-497A-BA07-1AB6D102C1E2}"/>
              </a:ext>
            </a:extLst>
          </p:cNvPr>
          <p:cNvSpPr>
            <a:spLocks noGrp="1"/>
          </p:cNvSpPr>
          <p:nvPr>
            <p:ph type="title"/>
          </p:nvPr>
        </p:nvSpPr>
        <p:spPr/>
        <p:txBody>
          <a:bodyPr/>
          <a:lstStyle/>
          <a:p>
            <a:r>
              <a:rPr lang="en-US" dirty="0"/>
              <a:t>Technology Overview</a:t>
            </a:r>
          </a:p>
        </p:txBody>
      </p:sp>
      <p:sp>
        <p:nvSpPr>
          <p:cNvPr id="3" name="Content Placeholder 2">
            <a:extLst>
              <a:ext uri="{FF2B5EF4-FFF2-40B4-BE49-F238E27FC236}">
                <a16:creationId xmlns:a16="http://schemas.microsoft.com/office/drawing/2014/main" id="{AEBC2E4F-A7E8-4D8F-B29E-0FD172D6ED3F}"/>
              </a:ext>
            </a:extLst>
          </p:cNvPr>
          <p:cNvSpPr>
            <a:spLocks noGrp="1"/>
          </p:cNvSpPr>
          <p:nvPr>
            <p:ph idx="1"/>
          </p:nvPr>
        </p:nvSpPr>
        <p:spPr>
          <a:xfrm>
            <a:off x="628650" y="848549"/>
            <a:ext cx="8175108" cy="5842689"/>
          </a:xfrm>
        </p:spPr>
        <p:txBody>
          <a:bodyPr>
            <a:noAutofit/>
          </a:bodyPr>
          <a:lstStyle/>
          <a:p>
            <a:pPr marL="342900" indent="-342900">
              <a:buClr>
                <a:prstClr val="black"/>
              </a:buClr>
              <a:defRPr/>
            </a:pPr>
            <a:r>
              <a:rPr lang="en-US" sz="2800" dirty="0">
                <a:solidFill>
                  <a:prstClr val="black"/>
                </a:solidFill>
              </a:rPr>
              <a:t>Site Readiness Checks</a:t>
            </a:r>
          </a:p>
          <a:p>
            <a:pPr marL="800100" lvl="1" indent="-342900">
              <a:buClr>
                <a:prstClr val="black"/>
              </a:buClr>
              <a:defRPr/>
            </a:pPr>
            <a:r>
              <a:rPr lang="en-US" dirty="0">
                <a:solidFill>
                  <a:prstClr val="black"/>
                </a:solidFill>
              </a:rPr>
              <a:t>DTCs use the Training Site (</a:t>
            </a:r>
            <a:r>
              <a:rPr lang="en-US" dirty="0">
                <a:solidFill>
                  <a:prstClr val="black"/>
                </a:solidFill>
                <a:hlinkClick r:id="rId2"/>
              </a:rPr>
              <a:t>https://trng-co.pearsonaccessnext.com</a:t>
            </a:r>
            <a:r>
              <a:rPr lang="en-US" dirty="0">
                <a:solidFill>
                  <a:prstClr val="black"/>
                </a:solidFill>
              </a:rPr>
              <a:t>) to access the Site Readiness administration for CMAS</a:t>
            </a:r>
          </a:p>
          <a:p>
            <a:pPr marL="1257300" lvl="2" indent="-342900">
              <a:buClr>
                <a:prstClr val="black"/>
              </a:buClr>
              <a:defRPr/>
            </a:pPr>
            <a:r>
              <a:rPr lang="en-US" dirty="0">
                <a:solidFill>
                  <a:prstClr val="black"/>
                </a:solidFill>
              </a:rPr>
              <a:t>The Site Readiness form in this administration is used to verify performance of CMAS item types on the local network and devices</a:t>
            </a:r>
          </a:p>
          <a:p>
            <a:pPr marL="1257300" lvl="2" indent="-342900">
              <a:buClr>
                <a:prstClr val="black"/>
              </a:buClr>
              <a:defRPr/>
            </a:pPr>
            <a:r>
              <a:rPr lang="en-US" dirty="0">
                <a:solidFill>
                  <a:prstClr val="black"/>
                </a:solidFill>
              </a:rPr>
              <a:t>The form includes all types of items/questions used on CMAS assessments</a:t>
            </a:r>
          </a:p>
          <a:p>
            <a:pPr marL="1257300" lvl="2" indent="-342900">
              <a:buClr>
                <a:prstClr val="black"/>
              </a:buClr>
              <a:defRPr/>
            </a:pPr>
            <a:r>
              <a:rPr lang="en-US" dirty="0">
                <a:solidFill>
                  <a:prstClr val="black"/>
                </a:solidFill>
              </a:rPr>
              <a:t>CDE strongly suggests schools test their equipment with this form</a:t>
            </a:r>
          </a:p>
          <a:p>
            <a:pPr marL="342900" indent="-342900">
              <a:buClr>
                <a:prstClr val="black"/>
              </a:buClr>
              <a:defRPr/>
            </a:pPr>
            <a:r>
              <a:rPr lang="en-US" sz="2800" dirty="0">
                <a:solidFill>
                  <a:prstClr val="black"/>
                </a:solidFill>
              </a:rPr>
              <a:t>There are explicit directions for setting up a CMAS Site Readiness Infrastructure Trial</a:t>
            </a:r>
          </a:p>
          <a:p>
            <a:pPr marL="800100" lvl="1" indent="-342900">
              <a:buClr>
                <a:prstClr val="black"/>
              </a:buClr>
              <a:defRPr/>
            </a:pPr>
            <a:r>
              <a:rPr lang="en-US" dirty="0">
                <a:solidFill>
                  <a:prstClr val="black"/>
                </a:solidFill>
                <a:hlinkClick r:id="rId3"/>
              </a:rPr>
              <a:t>http://www.cde.state.co.us/assessment/cmastrial</a:t>
            </a:r>
            <a:r>
              <a:rPr lang="en-US" dirty="0">
                <a:solidFill>
                  <a:prstClr val="black"/>
                </a:solidFill>
              </a:rPr>
              <a:t> </a:t>
            </a:r>
          </a:p>
          <a:p>
            <a:pPr marL="342900" indent="-342900">
              <a:buClr>
                <a:prstClr val="black"/>
              </a:buClr>
              <a:defRPr/>
            </a:pPr>
            <a:r>
              <a:rPr lang="en-US" sz="2800" dirty="0">
                <a:solidFill>
                  <a:prstClr val="black"/>
                </a:solidFill>
              </a:rPr>
              <a:t>Device set up</a:t>
            </a:r>
          </a:p>
          <a:p>
            <a:pPr marL="800100" lvl="1" indent="-342900">
              <a:buClr>
                <a:prstClr val="black"/>
              </a:buClr>
              <a:defRPr/>
            </a:pPr>
            <a:r>
              <a:rPr lang="en-US" dirty="0">
                <a:solidFill>
                  <a:prstClr val="black"/>
                </a:solidFill>
                <a:hlinkClick r:id="rId4"/>
              </a:rPr>
              <a:t>https://support.assessment.pearson.com/display/TN/Set+up+and+Use+TestNav</a:t>
            </a:r>
            <a:r>
              <a:rPr lang="en-US" dirty="0">
                <a:solidFill>
                  <a:prstClr val="black"/>
                </a:solidFill>
              </a:rPr>
              <a:t> </a:t>
            </a:r>
            <a:endParaRPr lang="en-US" sz="3200" dirty="0">
              <a:solidFill>
                <a:sysClr val="windowText" lastClr="000000"/>
              </a:solidFill>
            </a:endParaRPr>
          </a:p>
        </p:txBody>
      </p:sp>
      <p:sp>
        <p:nvSpPr>
          <p:cNvPr id="4" name="Slide Number Placeholder 3">
            <a:extLst>
              <a:ext uri="{FF2B5EF4-FFF2-40B4-BE49-F238E27FC236}">
                <a16:creationId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
        <p:nvSpPr>
          <p:cNvPr id="6" name="Flowchart: Punched Tape 5">
            <a:hlinkClick r:id="rId5"/>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
        <p:nvSpPr>
          <p:cNvPr id="7" name="TextBox 6">
            <a:extLst>
              <a:ext uri="{FF2B5EF4-FFF2-40B4-BE49-F238E27FC236}">
                <a16:creationId xmlns:a16="http://schemas.microsoft.com/office/drawing/2014/main" id="{5EF2708A-B759-471D-875B-805300550D2F}"/>
              </a:ext>
            </a:extLst>
          </p:cNvPr>
          <p:cNvSpPr txBox="1"/>
          <p:nvPr/>
        </p:nvSpPr>
        <p:spPr>
          <a:xfrm>
            <a:off x="2099717" y="5621107"/>
            <a:ext cx="4939036"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defRPr/>
            </a:pPr>
            <a:r>
              <a:rPr lang="en-US" sz="1800" dirty="0">
                <a:solidFill>
                  <a:sysClr val="windowText" lastClr="000000"/>
                </a:solidFill>
              </a:rPr>
              <a:t>DAC </a:t>
            </a:r>
            <a:r>
              <a:rPr lang="en-US" dirty="0">
                <a:solidFill>
                  <a:sysClr val="windowText" lastClr="000000"/>
                </a:solidFill>
              </a:rPr>
              <a:t>should regularly connect </a:t>
            </a:r>
            <a:r>
              <a:rPr lang="en-US" sz="1800" dirty="0">
                <a:solidFill>
                  <a:sysClr val="windowText" lastClr="000000"/>
                </a:solidFill>
              </a:rPr>
              <a:t>with DTC to ensure CBT readiness for Spring 2024</a:t>
            </a:r>
          </a:p>
        </p:txBody>
      </p:sp>
    </p:spTree>
    <p:extLst>
      <p:ext uri="{BB962C8B-B14F-4D97-AF65-F5344CB8AC3E}">
        <p14:creationId xmlns:p14="http://schemas.microsoft.com/office/powerpoint/2010/main" val="15010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DE1D-B471-4881-8E1D-98E80C52E7C6}"/>
              </a:ext>
            </a:extLst>
          </p:cNvPr>
          <p:cNvSpPr>
            <a:spLocks noGrp="1"/>
          </p:cNvSpPr>
          <p:nvPr>
            <p:ph type="ctrTitle"/>
          </p:nvPr>
        </p:nvSpPr>
        <p:spPr/>
        <p:txBody>
          <a:bodyPr/>
          <a:lstStyle/>
          <a:p>
            <a:r>
              <a:rPr lang="en-US" sz="1800" dirty="0"/>
              <a:t> </a:t>
            </a:r>
            <a:br>
              <a:rPr lang="en-US" dirty="0"/>
            </a:br>
            <a:r>
              <a:rPr lang="en-US" dirty="0"/>
              <a:t>Administrative Considerations, Accessibility Features &amp; Accommodations</a:t>
            </a:r>
          </a:p>
        </p:txBody>
      </p:sp>
      <p:sp>
        <p:nvSpPr>
          <p:cNvPr id="3" name="Slide Number Placeholder 2">
            <a:extLst>
              <a:ext uri="{FF2B5EF4-FFF2-40B4-BE49-F238E27FC236}">
                <a16:creationId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84</a:t>
            </a:fld>
            <a:endParaRPr lang="en-US" dirty="0"/>
          </a:p>
        </p:txBody>
      </p:sp>
    </p:spTree>
    <p:extLst>
      <p:ext uri="{BB962C8B-B14F-4D97-AF65-F5344CB8AC3E}">
        <p14:creationId xmlns:p14="http://schemas.microsoft.com/office/powerpoint/2010/main" val="1668012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59AB-8A7E-4BDA-98F3-EC54D8588494}"/>
              </a:ext>
            </a:extLst>
          </p:cNvPr>
          <p:cNvSpPr>
            <a:spLocks noGrp="1"/>
          </p:cNvSpPr>
          <p:nvPr>
            <p:ph type="title"/>
          </p:nvPr>
        </p:nvSpPr>
        <p:spPr/>
        <p:txBody>
          <a:bodyPr/>
          <a:lstStyle/>
          <a:p>
            <a:r>
              <a:rPr lang="en-US" dirty="0"/>
              <a:t>Accessibility Features and Accommodations</a:t>
            </a:r>
          </a:p>
        </p:txBody>
      </p:sp>
      <p:sp>
        <p:nvSpPr>
          <p:cNvPr id="3" name="Content Placeholder 2">
            <a:extLst>
              <a:ext uri="{FF2B5EF4-FFF2-40B4-BE49-F238E27FC236}">
                <a16:creationId xmlns:a16="http://schemas.microsoft.com/office/drawing/2014/main" id="{F3DE0895-CA66-4DD3-8E9A-AB502B12C315}"/>
              </a:ext>
            </a:extLst>
          </p:cNvPr>
          <p:cNvSpPr>
            <a:spLocks noGrp="1"/>
          </p:cNvSpPr>
          <p:nvPr>
            <p:ph idx="1"/>
          </p:nvPr>
        </p:nvSpPr>
        <p:spPr/>
        <p:txBody>
          <a:bodyPr/>
          <a:lstStyle/>
          <a:p>
            <a:pPr marL="0" indent="0">
              <a:buClr>
                <a:prstClr val="black"/>
              </a:buClr>
              <a:buNone/>
              <a:defRPr/>
            </a:pPr>
            <a:r>
              <a:rPr lang="en-US" sz="2800" dirty="0">
                <a:solidFill>
                  <a:prstClr val="black"/>
                </a:solidFill>
              </a:rPr>
              <a:t>The following resources are posted at </a:t>
            </a:r>
            <a:r>
              <a:rPr lang="en-US" sz="2800" dirty="0">
                <a:solidFill>
                  <a:prstClr val="black"/>
                </a:solidFill>
                <a:hlinkClick r:id="rId2"/>
              </a:rPr>
              <a:t>http://www.cde.state.co.us/assessment/trainings</a:t>
            </a:r>
            <a:r>
              <a:rPr lang="en-US" sz="2800" dirty="0">
                <a:solidFill>
                  <a:prstClr val="black"/>
                </a:solidFill>
              </a:rPr>
              <a:t> </a:t>
            </a:r>
          </a:p>
          <a:p>
            <a:pPr marL="342900" indent="-342900">
              <a:buClr>
                <a:prstClr val="black"/>
              </a:buClr>
              <a:defRPr/>
            </a:pPr>
            <a:r>
              <a:rPr lang="en-US" dirty="0">
                <a:solidFill>
                  <a:prstClr val="black"/>
                </a:solidFill>
              </a:rPr>
              <a:t>Accommodations webinars</a:t>
            </a:r>
          </a:p>
          <a:p>
            <a:pPr marL="800100" lvl="1" indent="-342900">
              <a:buClr>
                <a:prstClr val="black"/>
              </a:buClr>
              <a:defRPr/>
            </a:pPr>
            <a:r>
              <a:rPr lang="en-US" dirty="0">
                <a:solidFill>
                  <a:prstClr val="black"/>
                </a:solidFill>
              </a:rPr>
              <a:t>Recording</a:t>
            </a:r>
          </a:p>
          <a:p>
            <a:pPr marL="800100" lvl="1" indent="-342900">
              <a:buClr>
                <a:prstClr val="black"/>
              </a:buClr>
              <a:defRPr/>
            </a:pPr>
            <a:r>
              <a:rPr lang="en-US" dirty="0">
                <a:solidFill>
                  <a:prstClr val="black"/>
                </a:solidFill>
              </a:rPr>
              <a:t>Slide deck</a:t>
            </a:r>
          </a:p>
          <a:p>
            <a:pPr marL="342900" indent="-342900">
              <a:buClr>
                <a:prstClr val="black"/>
              </a:buClr>
              <a:defRPr/>
            </a:pPr>
            <a:r>
              <a:rPr lang="en-US" dirty="0">
                <a:solidFill>
                  <a:prstClr val="black"/>
                </a:solidFill>
              </a:rPr>
              <a:t>Accommodations Crosswalk</a:t>
            </a:r>
          </a:p>
          <a:p>
            <a:pPr marL="342900" indent="-342900">
              <a:buClr>
                <a:prstClr val="black"/>
              </a:buClr>
              <a:defRPr/>
            </a:pPr>
            <a:r>
              <a:rPr lang="en-US" i="1" dirty="0">
                <a:solidFill>
                  <a:prstClr val="black"/>
                </a:solidFill>
              </a:rPr>
              <a:t>CMAS and CoAlt Procedures Manual Section 6.0</a:t>
            </a:r>
          </a:p>
          <a:p>
            <a:pPr marL="342900" indent="-342900">
              <a:buClr>
                <a:prstClr val="black"/>
              </a:buClr>
              <a:defRPr/>
            </a:pPr>
            <a:r>
              <a:rPr lang="en-US" dirty="0">
                <a:solidFill>
                  <a:prstClr val="black"/>
                </a:solidFill>
              </a:rPr>
              <a:t>UAR Documents</a:t>
            </a:r>
          </a:p>
          <a:p>
            <a:pPr marL="800100" lvl="1" indent="-342900">
              <a:buClr>
                <a:prstClr val="black"/>
              </a:buClr>
              <a:defRPr/>
            </a:pPr>
            <a:r>
              <a:rPr lang="en-US" dirty="0">
                <a:solidFill>
                  <a:prstClr val="black"/>
                </a:solidFill>
              </a:rPr>
              <a:t>Guidance</a:t>
            </a:r>
          </a:p>
          <a:p>
            <a:pPr marL="800100" lvl="1" indent="-342900">
              <a:buClr>
                <a:prstClr val="black"/>
              </a:buClr>
              <a:defRPr/>
            </a:pPr>
            <a:r>
              <a:rPr lang="en-US" dirty="0">
                <a:solidFill>
                  <a:prstClr val="black"/>
                </a:solidFill>
              </a:rPr>
              <a:t>Forms</a:t>
            </a:r>
          </a:p>
          <a:p>
            <a:endParaRPr lang="en-US" dirty="0"/>
          </a:p>
          <a:p>
            <a:endParaRPr lang="en-US" dirty="0"/>
          </a:p>
        </p:txBody>
      </p:sp>
      <p:sp>
        <p:nvSpPr>
          <p:cNvPr id="4" name="Slide Number Placeholder 3">
            <a:extLst>
              <a:ext uri="{FF2B5EF4-FFF2-40B4-BE49-F238E27FC236}">
                <a16:creationId xmlns:a16="http://schemas.microsoft.com/office/drawing/2014/main" id="{489283CD-AAE1-468E-8CD9-F1B3F62CFF9C}"/>
              </a:ext>
            </a:extLst>
          </p:cNvPr>
          <p:cNvSpPr>
            <a:spLocks noGrp="1"/>
          </p:cNvSpPr>
          <p:nvPr>
            <p:ph type="sldNum" sz="quarter" idx="12"/>
          </p:nvPr>
        </p:nvSpPr>
        <p:spPr/>
        <p:txBody>
          <a:bodyPr/>
          <a:lstStyle/>
          <a:p>
            <a:fld id="{C479D5F6-EDCB-402A-AC08-4943A1820E8F}" type="slidenum">
              <a:rPr lang="en-US" smtClean="0"/>
              <a:pPr/>
              <a:t>85</a:t>
            </a:fld>
            <a:endParaRPr lang="en-US" dirty="0"/>
          </a:p>
        </p:txBody>
      </p:sp>
      <p:sp>
        <p:nvSpPr>
          <p:cNvPr id="5" name="Action Button: Go Forward or Next 4">
            <a:hlinkClick r:id="rId3" highlightClick="1"/>
            <a:extLst>
              <a:ext uri="{FF2B5EF4-FFF2-40B4-BE49-F238E27FC236}">
                <a16:creationId xmlns:a16="http://schemas.microsoft.com/office/drawing/2014/main" id="{A02E6770-125A-47D1-8D4E-983EEAD1FA15}"/>
              </a:ext>
            </a:extLst>
          </p:cNvPr>
          <p:cNvSpPr/>
          <p:nvPr/>
        </p:nvSpPr>
        <p:spPr>
          <a:xfrm>
            <a:off x="7890279" y="178880"/>
            <a:ext cx="1042416" cy="1042416"/>
          </a:xfrm>
          <a:prstGeom prst="actionButtonForwardNex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rPr>
              <a:t>Go to module</a:t>
            </a:r>
          </a:p>
        </p:txBody>
      </p:sp>
    </p:spTree>
    <p:extLst>
      <p:ext uri="{BB962C8B-B14F-4D97-AF65-F5344CB8AC3E}">
        <p14:creationId xmlns:p14="http://schemas.microsoft.com/office/powerpoint/2010/main" val="2273147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6277D4C-76D4-4547-A8D7-531FB91EFE25}"/>
              </a:ext>
            </a:extLst>
          </p:cNvPr>
          <p:cNvGrpSpPr/>
          <p:nvPr/>
        </p:nvGrpSpPr>
        <p:grpSpPr>
          <a:xfrm rot="10800000">
            <a:off x="121884" y="181919"/>
            <a:ext cx="8714468" cy="6503178"/>
            <a:chOff x="121884" y="127491"/>
            <a:chExt cx="8714468" cy="6503178"/>
          </a:xfrm>
        </p:grpSpPr>
        <p:sp>
          <p:nvSpPr>
            <p:cNvPr id="2" name="Isosceles Triangle 1">
              <a:extLst>
                <a:ext uri="{FF2B5EF4-FFF2-40B4-BE49-F238E27FC236}">
                  <a16:creationId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64DF3-6EF5-417E-B679-639A74CEADD1}"/>
                </a:ext>
              </a:extLst>
            </p:cNvPr>
            <p:cNvSpPr txBox="1"/>
            <p:nvPr/>
          </p:nvSpPr>
          <p:spPr>
            <a:xfrm rot="10800000">
              <a:off x="3394924" y="5624677"/>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a16="http://schemas.microsoft.com/office/drawing/2014/main" id="{65899F73-57A0-4FFB-85B6-AAD2B038E743}"/>
                </a:ext>
              </a:extLst>
            </p:cNvPr>
            <p:cNvSpPr txBox="1"/>
            <p:nvPr/>
          </p:nvSpPr>
          <p:spPr>
            <a:xfrm rot="10800000">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a16="http://schemas.microsoft.com/office/drawing/2014/main" id="{3962C854-6D51-4226-A7CA-4DD015595948}"/>
                </a:ext>
              </a:extLst>
            </p:cNvPr>
            <p:cNvSpPr txBox="1"/>
            <p:nvPr/>
          </p:nvSpPr>
          <p:spPr>
            <a:xfrm rot="10800000">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a16="http://schemas.microsoft.com/office/drawing/2014/main" id="{7E88273A-F0CC-47E0-B6A9-10E537B0A36E}"/>
                </a:ext>
              </a:extLst>
            </p:cNvPr>
            <p:cNvSpPr txBox="1"/>
            <p:nvPr/>
          </p:nvSpPr>
          <p:spPr>
            <a:xfrm rot="10800000">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a16="http://schemas.microsoft.com/office/drawing/2014/main" id="{F956A884-83FE-4B27-9973-CCDCF9AFE21A}"/>
                </a:ext>
              </a:extLst>
            </p:cNvPr>
            <p:cNvSpPr txBox="1"/>
            <p:nvPr/>
          </p:nvSpPr>
          <p:spPr>
            <a:xfrm rot="10800000">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1023BB-78A6-412C-8033-C6209FCC5CFE}"/>
                </a:ext>
              </a:extLst>
            </p:cNvPr>
            <p:cNvSpPr txBox="1"/>
            <p:nvPr/>
          </p:nvSpPr>
          <p:spPr>
            <a:xfrm rot="10800000">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IEP/504/MLP</a:t>
              </a:r>
            </a:p>
          </p:txBody>
        </p:sp>
        <p:sp>
          <p:nvSpPr>
            <p:cNvPr id="13" name="TextBox 12">
              <a:extLst>
                <a:ext uri="{FF2B5EF4-FFF2-40B4-BE49-F238E27FC236}">
                  <a16:creationId xmlns:a16="http://schemas.microsoft.com/office/drawing/2014/main" id="{EB629DF9-CF31-49D1-89CF-7F0A615DFEC7}"/>
                </a:ext>
              </a:extLst>
            </p:cNvPr>
            <p:cNvSpPr txBox="1"/>
            <p:nvPr/>
          </p:nvSpPr>
          <p:spPr>
            <a:xfrm rot="10800000">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IEP/504/MLP (but not required)</a:t>
              </a:r>
            </a:p>
          </p:txBody>
        </p:sp>
        <p:cxnSp>
          <p:nvCxnSpPr>
            <p:cNvPr id="14" name="Straight Arrow Connector 13">
              <a:extLst>
                <a:ext uri="{FF2B5EF4-FFF2-40B4-BE49-F238E27FC236}">
                  <a16:creationId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5F1F2E-4EF4-4F41-9151-1D567742944A}"/>
                </a:ext>
              </a:extLst>
            </p:cNvPr>
            <p:cNvSpPr txBox="1"/>
            <p:nvPr/>
          </p:nvSpPr>
          <p:spPr>
            <a:xfrm rot="10800000">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504 and receive CDE approval</a:t>
              </a:r>
            </a:p>
          </p:txBody>
        </p:sp>
        <p:cxnSp>
          <p:nvCxnSpPr>
            <p:cNvPr id="17" name="Straight Arrow Connector 16">
              <a:extLst>
                <a:ext uri="{FF2B5EF4-FFF2-40B4-BE49-F238E27FC236}">
                  <a16:creationId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648492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a16="http://schemas.microsoft.com/office/drawing/2014/main" id="{15E6826C-4BC2-481B-9F99-4EF02998CC0E}"/>
              </a:ext>
            </a:extLst>
          </p:cNvPr>
          <p:cNvSpPr>
            <a:spLocks noGrp="1"/>
          </p:cNvSpPr>
          <p:nvPr>
            <p:ph idx="1"/>
          </p:nvPr>
        </p:nvSpPr>
        <p:spPr/>
        <p:txBody>
          <a:bodyPr>
            <a:normAutofit lnSpcReduction="10000"/>
          </a:bodyPr>
          <a:lstStyle/>
          <a:p>
            <a:pPr marL="0" indent="0">
              <a:buNone/>
              <a:defRPr/>
            </a:pPr>
            <a:r>
              <a:rPr lang="en-US" dirty="0">
                <a:solidFill>
                  <a:sysClr val="windowText" lastClr="000000"/>
                </a:solidFill>
              </a:rPr>
              <a:t>Changes to the conditions of testing that are available to any student who may benefit: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0" indent="0">
              <a:buNone/>
              <a:defRPr/>
            </a:pPr>
            <a:r>
              <a:rPr lang="en-US" dirty="0">
                <a:solidFill>
                  <a:sysClr val="windowText" lastClr="000000"/>
                </a:solidFill>
              </a:rPr>
              <a:t>Administrative considerations are available as long as test security is not compromised and testing environment requirements are met.</a:t>
            </a:r>
          </a:p>
          <a:p>
            <a:pPr marL="0" lvl="1" indent="0">
              <a:buNone/>
              <a:defRPr/>
            </a:pPr>
            <a:endParaRPr lang="en-US" sz="2400" dirty="0">
              <a:solidFill>
                <a:sysClr val="windowText" lastClr="000000"/>
              </a:solidFill>
            </a:endParaRPr>
          </a:p>
          <a:p>
            <a:pPr marL="169863" lvl="1" indent="0">
              <a:buNone/>
              <a:defRPr/>
            </a:pPr>
            <a:r>
              <a:rPr lang="en-US" sz="2400" dirty="0">
                <a:solidFill>
                  <a:sysClr val="windowText" lastClr="000000"/>
                </a:solidFill>
              </a:rPr>
              <a:t>Administrative considerations are </a:t>
            </a:r>
            <a:r>
              <a:rPr lang="en-US" sz="2400" b="1" dirty="0">
                <a:solidFill>
                  <a:sysClr val="windowText" lastClr="000000"/>
                </a:solidFill>
              </a:rPr>
              <a:t>not</a:t>
            </a:r>
            <a:r>
              <a:rPr lang="en-US" sz="2400" dirty="0">
                <a:solidFill>
                  <a:sysClr val="windowText" lastClr="000000"/>
                </a:solidFill>
              </a:rPr>
              <a:t> captured on the SR/PNP</a:t>
            </a:r>
          </a:p>
        </p:txBody>
      </p:sp>
      <p:sp>
        <p:nvSpPr>
          <p:cNvPr id="4" name="Slide Number Placeholder 3">
            <a:extLst>
              <a:ext uri="{FF2B5EF4-FFF2-40B4-BE49-F238E27FC236}">
                <a16:creationId xmlns:a16="http://schemas.microsoft.com/office/drawing/2014/main" id="{E67333A0-6161-4554-AFC3-D8B32A6054CD}"/>
              </a:ext>
            </a:extLst>
          </p:cNvPr>
          <p:cNvSpPr>
            <a:spLocks noGrp="1"/>
          </p:cNvSpPr>
          <p:nvPr>
            <p:ph type="sldNum" sz="quarter" idx="12"/>
          </p:nvPr>
        </p:nvSpPr>
        <p:spPr/>
        <p:txBody>
          <a:bodyPr/>
          <a:lstStyle/>
          <a:p>
            <a:fld id="{C479D5F6-EDCB-402A-AC08-4943A1820E8F}" type="slidenum">
              <a:rPr lang="en-US" smtClean="0"/>
              <a:pPr/>
              <a:t>87</a:t>
            </a:fld>
            <a:endParaRPr lang="en-US" dirty="0"/>
          </a:p>
        </p:txBody>
      </p:sp>
      <p:sp>
        <p:nvSpPr>
          <p:cNvPr id="6" name="Pentagon 5"/>
          <p:cNvSpPr/>
          <p:nvPr/>
        </p:nvSpPr>
        <p:spPr>
          <a:xfrm>
            <a:off x="0" y="5406136"/>
            <a:ext cx="743919" cy="362628"/>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a:solidFill>
                  <a:prstClr val="black"/>
                </a:solidFill>
              </a:rPr>
              <a:t>Note</a:t>
            </a:r>
          </a:p>
        </p:txBody>
      </p:sp>
    </p:spTree>
    <p:extLst>
      <p:ext uri="{BB962C8B-B14F-4D97-AF65-F5344CB8AC3E}">
        <p14:creationId xmlns:p14="http://schemas.microsoft.com/office/powerpoint/2010/main" val="3538029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52F-6CC4-430C-B207-25CD64217A11}"/>
              </a:ext>
            </a:extLst>
          </p:cNvPr>
          <p:cNvSpPr>
            <a:spLocks noGrp="1"/>
          </p:cNvSpPr>
          <p:nvPr>
            <p:ph type="title"/>
          </p:nvPr>
        </p:nvSpPr>
        <p:spPr/>
        <p:txBody>
          <a:bodyPr/>
          <a:lstStyle/>
          <a:p>
            <a:r>
              <a:rPr lang="en-US" dirty="0"/>
              <a:t>Accessibility Features</a:t>
            </a:r>
          </a:p>
        </p:txBody>
      </p:sp>
      <p:sp>
        <p:nvSpPr>
          <p:cNvPr id="3" name="Content Placeholder 2">
            <a:extLst>
              <a:ext uri="{FF2B5EF4-FFF2-40B4-BE49-F238E27FC236}">
                <a16:creationId xmlns:a16="http://schemas.microsoft.com/office/drawing/2014/main" id="{E5B4E463-165A-4DF5-A81F-AAD91A4E14D3}"/>
              </a:ext>
            </a:extLst>
          </p:cNvPr>
          <p:cNvSpPr>
            <a:spLocks noGrp="1"/>
          </p:cNvSpPr>
          <p:nvPr>
            <p:ph idx="1"/>
          </p:nvPr>
        </p:nvSpPr>
        <p:spPr>
          <a:xfrm>
            <a:off x="628650" y="848549"/>
            <a:ext cx="7886700" cy="5842689"/>
          </a:xfrm>
        </p:spPr>
        <p:txBody>
          <a:bodyPr>
            <a:normAutofit/>
          </a:bodyPr>
          <a:lstStyle/>
          <a:p>
            <a:pPr>
              <a:buClr>
                <a:sysClr val="windowText" lastClr="000000"/>
              </a:buClr>
              <a:defRPr/>
            </a:pPr>
            <a:r>
              <a:rPr lang="en-US" sz="2000" dirty="0"/>
              <a:t>Accessibility feature are available to all students to increase the accessibility of the assessments</a:t>
            </a:r>
            <a:endParaRPr lang="en-US" sz="2000" dirty="0">
              <a:solidFill>
                <a:sysClr val="windowText" lastClr="000000"/>
              </a:solidFill>
            </a:endParaRPr>
          </a:p>
          <a:p>
            <a:pPr>
              <a:buClr>
                <a:sysClr val="windowText" lastClr="000000"/>
              </a:buClr>
              <a:defRPr/>
            </a:pPr>
            <a:r>
              <a:rPr lang="en-US" sz="2000" dirty="0">
                <a:solidFill>
                  <a:sysClr val="windowText" lastClr="000000"/>
                </a:solidFill>
              </a:rPr>
              <a:t>The following accessibility features </a:t>
            </a:r>
            <a:r>
              <a:rPr lang="en-US" sz="2000" i="1" dirty="0">
                <a:solidFill>
                  <a:sysClr val="windowText" lastClr="000000"/>
                </a:solidFill>
              </a:rPr>
              <a:t>must</a:t>
            </a:r>
            <a:r>
              <a:rPr lang="en-US" sz="2000" dirty="0">
                <a:solidFill>
                  <a:sysClr val="windowText" lastClr="000000"/>
                </a:solidFill>
              </a:rPr>
              <a:t> be identified in advance by indicating the need in the SR/PNP, otherwise they will not be available to a student during testing:</a:t>
            </a:r>
          </a:p>
          <a:p>
            <a:pPr marL="1028700" lvl="1" indent="-342900">
              <a:buClr>
                <a:sysClr val="windowText" lastClr="000000"/>
              </a:buClr>
              <a:defRPr/>
            </a:pPr>
            <a:r>
              <a:rPr lang="en-US" sz="1800" dirty="0">
                <a:solidFill>
                  <a:prstClr val="black"/>
                </a:solidFill>
              </a:rPr>
              <a:t>Auditory Presentation*</a:t>
            </a:r>
          </a:p>
          <a:p>
            <a:pPr marL="1485900" lvl="2" indent="-342900">
              <a:buClr>
                <a:sysClr val="windowText" lastClr="000000"/>
              </a:buClr>
              <a:defRPr/>
            </a:pPr>
            <a:r>
              <a:rPr lang="en-US" dirty="0">
                <a:solidFill>
                  <a:prstClr val="black"/>
                </a:solidFill>
              </a:rPr>
              <a:t>Text-To-Speech (CBT)</a:t>
            </a:r>
          </a:p>
          <a:p>
            <a:pPr marL="1485900" lvl="2" indent="-342900">
              <a:buClr>
                <a:sysClr val="windowText" lastClr="000000"/>
              </a:buClr>
              <a:defRPr/>
            </a:pPr>
            <a:r>
              <a:rPr lang="en-US" dirty="0">
                <a:solidFill>
                  <a:prstClr val="black"/>
                </a:solidFill>
              </a:rPr>
              <a:t>Oral Script (PBT)</a:t>
            </a:r>
          </a:p>
          <a:p>
            <a:pPr marL="1028700" lvl="1" indent="-342900">
              <a:buClr>
                <a:sysClr val="windowText" lastClr="000000"/>
              </a:buClr>
              <a:defRPr/>
            </a:pPr>
            <a:r>
              <a:rPr lang="en-US" sz="1800" dirty="0">
                <a:solidFill>
                  <a:prstClr val="black"/>
                </a:solidFill>
              </a:rPr>
              <a:t>Enlarged Pointer</a:t>
            </a:r>
          </a:p>
          <a:p>
            <a:pPr marL="231775" indent="-231775">
              <a:buClr>
                <a:sysClr val="windowText" lastClr="000000"/>
              </a:buClr>
              <a:defRPr/>
            </a:pPr>
            <a:r>
              <a:rPr lang="en-US" sz="2000" dirty="0">
                <a:solidFill>
                  <a:prstClr val="black"/>
                </a:solidFill>
              </a:rPr>
              <a:t>The following accessibility features </a:t>
            </a:r>
            <a:r>
              <a:rPr lang="en-US" sz="2000" i="1" dirty="0">
                <a:solidFill>
                  <a:prstClr val="black"/>
                </a:solidFill>
              </a:rPr>
              <a:t>can</a:t>
            </a:r>
            <a:r>
              <a:rPr lang="en-US" sz="2000" dirty="0">
                <a:solidFill>
                  <a:prstClr val="black"/>
                </a:solidFill>
              </a:rPr>
              <a:t> be identified in the SR/PNP in advance, but a student can still access them during testing if they are not:</a:t>
            </a:r>
          </a:p>
          <a:p>
            <a:pPr marL="1022350" lvl="1" indent="-339725">
              <a:buClr>
                <a:sysClr val="windowText" lastClr="000000"/>
              </a:buClr>
              <a:defRPr/>
            </a:pPr>
            <a:r>
              <a:rPr lang="en-US" sz="1800" dirty="0">
                <a:solidFill>
                  <a:prstClr val="black"/>
                </a:solidFill>
              </a:rPr>
              <a:t>Color Contrast</a:t>
            </a:r>
          </a:p>
          <a:p>
            <a:pPr marL="1022350" lvl="1" indent="-339725">
              <a:buClr>
                <a:sysClr val="windowText" lastClr="000000"/>
              </a:buClr>
              <a:defRPr/>
            </a:pPr>
            <a:r>
              <a:rPr lang="en-US" sz="1800" dirty="0">
                <a:solidFill>
                  <a:prstClr val="black"/>
                </a:solidFill>
              </a:rPr>
              <a:t>Zoom Percentage</a:t>
            </a:r>
            <a:endParaRPr lang="en-US" sz="1800" dirty="0"/>
          </a:p>
          <a:p>
            <a:pPr marL="0" indent="0">
              <a:buNone/>
            </a:pPr>
            <a:r>
              <a:rPr lang="en-US" sz="1800" dirty="0"/>
              <a:t>*</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Contact CDE Assessment regarding ELA/CSLA. Any modification of the assessment is a misadministration and will result in an invalid score.</a:t>
            </a:r>
            <a:endParaRPr lang="en-US" sz="1800" dirty="0"/>
          </a:p>
        </p:txBody>
      </p:sp>
      <p:sp>
        <p:nvSpPr>
          <p:cNvPr id="5" name="TextBox 4">
            <a:extLst>
              <a:ext uri="{FF2B5EF4-FFF2-40B4-BE49-F238E27FC236}">
                <a16:creationId xmlns:a16="http://schemas.microsoft.com/office/drawing/2014/main" id="{4097E4C8-CE67-4C81-BECF-EDAB2BE4021C}"/>
              </a:ext>
            </a:extLst>
          </p:cNvPr>
          <p:cNvSpPr txBox="1"/>
          <p:nvPr/>
        </p:nvSpPr>
        <p:spPr>
          <a:xfrm>
            <a:off x="223071" y="5726027"/>
            <a:ext cx="8675458" cy="646331"/>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algn="ctr" defTabSz="457200"/>
            <a:r>
              <a:rPr lang="en-US" b="1" dirty="0">
                <a:solidFill>
                  <a:prstClr val="black"/>
                </a:solidFill>
              </a:rPr>
              <a:t>While accessibility features are available to any student, they </a:t>
            </a:r>
            <a:r>
              <a:rPr lang="en-US" b="1" i="1" dirty="0">
                <a:solidFill>
                  <a:prstClr val="black"/>
                </a:solidFill>
              </a:rPr>
              <a:t>may not be appropriate </a:t>
            </a:r>
            <a:r>
              <a:rPr lang="en-US" b="1" dirty="0">
                <a:solidFill>
                  <a:prstClr val="black"/>
                </a:solidFill>
              </a:rPr>
              <a:t>for all students. Students should use similar access strategies during instruction.</a:t>
            </a:r>
          </a:p>
        </p:txBody>
      </p:sp>
      <p:sp>
        <p:nvSpPr>
          <p:cNvPr id="4" name="Slide Number Placeholder 3">
            <a:extLst>
              <a:ext uri="{FF2B5EF4-FFF2-40B4-BE49-F238E27FC236}">
                <a16:creationId xmlns:a16="http://schemas.microsoft.com/office/drawing/2014/main" id="{A47ED775-C94B-4C67-9462-67FA3EAAFBDD}"/>
              </a:ext>
            </a:extLst>
          </p:cNvPr>
          <p:cNvSpPr>
            <a:spLocks noGrp="1"/>
          </p:cNvSpPr>
          <p:nvPr>
            <p:ph type="sldNum" sz="quarter" idx="12"/>
          </p:nvPr>
        </p:nvSpPr>
        <p:spPr/>
        <p:txBody>
          <a:bodyPr/>
          <a:lstStyle/>
          <a:p>
            <a:fld id="{C479D5F6-EDCB-402A-AC08-4943A1820E8F}" type="slidenum">
              <a:rPr lang="en-US" smtClean="0"/>
              <a:pPr/>
              <a:t>88</a:t>
            </a:fld>
            <a:endParaRPr lang="en-US" dirty="0"/>
          </a:p>
        </p:txBody>
      </p:sp>
    </p:spTree>
    <p:extLst>
      <p:ext uri="{BB962C8B-B14F-4D97-AF65-F5344CB8AC3E}">
        <p14:creationId xmlns:p14="http://schemas.microsoft.com/office/powerpoint/2010/main" val="1854186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a:xfrm>
            <a:off x="731291" y="848550"/>
            <a:ext cx="7886700" cy="5255164"/>
          </a:xfrm>
        </p:spPr>
        <p:txBody>
          <a:bodyPr>
            <a:normAutofit lnSpcReduction="10000"/>
          </a:bodyPr>
          <a:lstStyle/>
          <a:p>
            <a:r>
              <a:rPr lang="en-US" dirty="0"/>
              <a:t>Assessment accommodations are changes made to assessment procedures that provide a student with access to comprehensible information and an equal opportunity to demonstrate knowledge and skills without affecting the reliability or validity of the assessment</a:t>
            </a:r>
          </a:p>
          <a:p>
            <a:pPr lvl="1"/>
            <a:r>
              <a:rPr lang="en-US" dirty="0"/>
              <a:t>Available to students who have IEP, 504, or Multilingual Learner (ML) plans, based on the plan’s documented need for the accommodation(s)</a:t>
            </a:r>
          </a:p>
          <a:p>
            <a:r>
              <a:rPr lang="en-US" dirty="0"/>
              <a:t>Accommodations should not provide an unfair advantage to any student</a:t>
            </a:r>
          </a:p>
          <a:p>
            <a:r>
              <a:rPr lang="en-US" dirty="0"/>
              <a:t>Providing an accommodation for the sole purpose of increasing test scores is not ethical</a:t>
            </a:r>
          </a:p>
          <a:p>
            <a:r>
              <a:rPr lang="en-US" dirty="0"/>
              <a:t>The </a:t>
            </a:r>
            <a:r>
              <a:rPr lang="en-US" i="1" dirty="0"/>
              <a:t>Accommodation Type</a:t>
            </a:r>
            <a:r>
              <a:rPr lang="en-US" dirty="0"/>
              <a:t> field in the SR/PNP is used to validate assignment of accommodations for which a student qualifies based on their IEP/504 status and/or ML status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89</a:t>
            </a:fld>
            <a:endParaRPr lang="en-US" dirty="0"/>
          </a:p>
        </p:txBody>
      </p:sp>
    </p:spTree>
    <p:extLst>
      <p:ext uri="{BB962C8B-B14F-4D97-AF65-F5344CB8AC3E}">
        <p14:creationId xmlns:p14="http://schemas.microsoft.com/office/powerpoint/2010/main" val="43713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Acronyms*</a:t>
            </a:r>
          </a:p>
        </p:txBody>
      </p:sp>
      <p:sp>
        <p:nvSpPr>
          <p:cNvPr id="3" name="Content Placeholder 2"/>
          <p:cNvSpPr>
            <a:spLocks noGrp="1"/>
          </p:cNvSpPr>
          <p:nvPr>
            <p:ph idx="1"/>
          </p:nvPr>
        </p:nvSpPr>
        <p:spPr>
          <a:xfrm>
            <a:off x="326079" y="1026542"/>
            <a:ext cx="8589321" cy="4931496"/>
          </a:xfrm>
        </p:spPr>
        <p:txBody>
          <a:bodyPr numCol="3">
            <a:normAutofit fontScale="85000" lnSpcReduction="20000"/>
          </a:bodyPr>
          <a:lstStyle/>
          <a:p>
            <a:pPr marL="0" indent="-457200">
              <a:spcAft>
                <a:spcPts val="600"/>
              </a:spcAft>
              <a:buClr>
                <a:schemeClr val="tx1"/>
              </a:buClr>
              <a:buNone/>
            </a:pPr>
            <a:r>
              <a:rPr lang="en-US" b="1" dirty="0"/>
              <a:t>AO: </a:t>
            </a:r>
            <a:r>
              <a:rPr lang="en-US" dirty="0"/>
              <a:t>Additional Order</a:t>
            </a:r>
          </a:p>
          <a:p>
            <a:pPr marL="0" indent="-457200">
              <a:spcAft>
                <a:spcPts val="600"/>
              </a:spcAft>
              <a:buClr>
                <a:schemeClr val="tx1"/>
              </a:buClr>
              <a:buNone/>
            </a:pPr>
            <a:r>
              <a:rPr lang="en-US" b="1" dirty="0"/>
              <a:t>CBT: </a:t>
            </a:r>
            <a:r>
              <a:rPr lang="en-US" dirty="0"/>
              <a:t>Computer-Based Test</a:t>
            </a:r>
          </a:p>
          <a:p>
            <a:pPr marL="0" indent="-457200">
              <a:spcAft>
                <a:spcPts val="600"/>
              </a:spcAft>
              <a:buClr>
                <a:schemeClr val="tx1"/>
              </a:buClr>
              <a:buNone/>
            </a:pPr>
            <a:r>
              <a:rPr lang="en-US" b="1" dirty="0"/>
              <a:t>CMAS: </a:t>
            </a:r>
            <a:r>
              <a:rPr lang="en-US" dirty="0"/>
              <a:t>Colorado Measures of Academic Success</a:t>
            </a:r>
          </a:p>
          <a:p>
            <a:pPr marL="0" indent="-457200">
              <a:spcAft>
                <a:spcPts val="600"/>
              </a:spcAft>
              <a:buClr>
                <a:schemeClr val="tx1"/>
              </a:buClr>
              <a:buNone/>
            </a:pPr>
            <a:r>
              <a:rPr lang="en-US" b="1" dirty="0" err="1"/>
              <a:t>CoAlt</a:t>
            </a:r>
            <a:r>
              <a:rPr lang="en-US" b="1" dirty="0"/>
              <a:t>: </a:t>
            </a:r>
            <a:r>
              <a:rPr lang="en-US" dirty="0"/>
              <a:t>Colorado Alternate</a:t>
            </a:r>
          </a:p>
          <a:p>
            <a:pPr marL="0" indent="-457200">
              <a:spcAft>
                <a:spcPts val="600"/>
              </a:spcAft>
              <a:buClr>
                <a:schemeClr val="tx1"/>
              </a:buClr>
              <a:buNone/>
            </a:pPr>
            <a:r>
              <a:rPr lang="en-US" b="1" dirty="0"/>
              <a:t>CSLA: </a:t>
            </a:r>
            <a:r>
              <a:rPr lang="en-US" dirty="0"/>
              <a:t>Colorado Spanish       Language Arts</a:t>
            </a:r>
          </a:p>
          <a:p>
            <a:pPr marL="0" indent="-457200">
              <a:spcAft>
                <a:spcPts val="600"/>
              </a:spcAft>
              <a:buClr>
                <a:schemeClr val="tx1"/>
              </a:buClr>
              <a:buNone/>
            </a:pPr>
            <a:r>
              <a:rPr lang="en-US" b="1" dirty="0"/>
              <a:t>CPR: </a:t>
            </a:r>
            <a:r>
              <a:rPr lang="en-US" dirty="0"/>
              <a:t>Colorado Practice Resource</a:t>
            </a:r>
          </a:p>
          <a:p>
            <a:pPr marL="0" indent="-457200">
              <a:spcAft>
                <a:spcPts val="600"/>
              </a:spcAft>
              <a:buClr>
                <a:schemeClr val="tx1"/>
              </a:buClr>
              <a:buNone/>
            </a:pPr>
            <a:r>
              <a:rPr lang="en-US" b="1" dirty="0"/>
              <a:t>DAC: </a:t>
            </a:r>
            <a:r>
              <a:rPr lang="en-US" dirty="0"/>
              <a:t>District Assessment Coordinator</a:t>
            </a:r>
          </a:p>
          <a:p>
            <a:pPr marL="0" indent="-457200">
              <a:spcAft>
                <a:spcPts val="600"/>
              </a:spcAft>
              <a:buClr>
                <a:schemeClr val="tx1"/>
              </a:buClr>
              <a:buNone/>
            </a:pPr>
            <a:r>
              <a:rPr lang="en-US" b="1" dirty="0"/>
              <a:t>DTC: </a:t>
            </a:r>
            <a:r>
              <a:rPr lang="en-US" dirty="0"/>
              <a:t>District Technology Coordinator</a:t>
            </a:r>
          </a:p>
          <a:p>
            <a:pPr marL="0" indent="-457200">
              <a:spcAft>
                <a:spcPts val="600"/>
              </a:spcAft>
              <a:buClr>
                <a:schemeClr val="tx1"/>
              </a:buClr>
              <a:buNone/>
            </a:pPr>
            <a:r>
              <a:rPr lang="en-US" b="1" dirty="0"/>
              <a:t>ELA: </a:t>
            </a:r>
            <a:r>
              <a:rPr lang="en-US" dirty="0"/>
              <a:t>English Language Arts/Literacy</a:t>
            </a:r>
          </a:p>
          <a:p>
            <a:pPr marL="0" indent="-457200">
              <a:spcAft>
                <a:spcPts val="600"/>
              </a:spcAft>
              <a:buClr>
                <a:schemeClr val="tx1"/>
              </a:buClr>
              <a:buNone/>
            </a:pPr>
            <a:r>
              <a:rPr lang="en-US" b="1" dirty="0"/>
              <a:t>ET: </a:t>
            </a:r>
            <a:r>
              <a:rPr lang="en-US" dirty="0"/>
              <a:t>Extended Time</a:t>
            </a:r>
          </a:p>
          <a:p>
            <a:pPr marL="0" indent="-457200">
              <a:spcAft>
                <a:spcPts val="600"/>
              </a:spcAft>
              <a:buClr>
                <a:schemeClr val="tx1"/>
              </a:buClr>
              <a:buNone/>
            </a:pPr>
            <a:r>
              <a:rPr lang="en-US" b="1" dirty="0"/>
              <a:t>ML: </a:t>
            </a:r>
            <a:r>
              <a:rPr lang="en-US" dirty="0"/>
              <a:t>Multilingual Learner</a:t>
            </a:r>
          </a:p>
          <a:p>
            <a:pPr marL="0" indent="-457200">
              <a:spcAft>
                <a:spcPts val="600"/>
              </a:spcAft>
              <a:buClr>
                <a:schemeClr val="tx1"/>
              </a:buClr>
              <a:buNone/>
            </a:pPr>
            <a:r>
              <a:rPr lang="en-US" b="1" dirty="0"/>
              <a:t>PAnext: </a:t>
            </a:r>
            <a:r>
              <a:rPr lang="en-US" dirty="0"/>
              <a:t>PearsonAccess</a:t>
            </a:r>
            <a:r>
              <a:rPr lang="en-US" baseline="30000" dirty="0"/>
              <a:t>next</a:t>
            </a:r>
          </a:p>
          <a:p>
            <a:pPr marL="0" indent="-457200">
              <a:spcAft>
                <a:spcPts val="600"/>
              </a:spcAft>
              <a:buClr>
                <a:schemeClr val="tx1"/>
              </a:buClr>
              <a:buNone/>
            </a:pPr>
            <a:r>
              <a:rPr lang="en-US" b="1" dirty="0"/>
              <a:t>PBT: </a:t>
            </a:r>
            <a:r>
              <a:rPr lang="en-US" dirty="0"/>
              <a:t>Paper-Based Test</a:t>
            </a:r>
          </a:p>
          <a:p>
            <a:pPr marL="0" indent="-457200">
              <a:spcAft>
                <a:spcPts val="600"/>
              </a:spcAft>
              <a:buClr>
                <a:schemeClr val="tx1"/>
              </a:buClr>
              <a:buNone/>
            </a:pPr>
            <a:r>
              <a:rPr lang="en-US" b="1" dirty="0"/>
              <a:t>PII: </a:t>
            </a:r>
            <a:r>
              <a:rPr lang="en-US" dirty="0"/>
              <a:t>Personally Identifiable Information</a:t>
            </a:r>
            <a:endParaRPr lang="en-US" b="1" dirty="0"/>
          </a:p>
          <a:p>
            <a:pPr marL="0" indent="-457200">
              <a:spcAft>
                <a:spcPts val="600"/>
              </a:spcAft>
              <a:buClr>
                <a:schemeClr val="tx1"/>
              </a:buClr>
              <a:buNone/>
            </a:pPr>
            <a:r>
              <a:rPr lang="en-US" b="1" dirty="0"/>
              <a:t>PM:</a:t>
            </a:r>
            <a:r>
              <a:rPr lang="en-US" dirty="0"/>
              <a:t> Procedures Manual</a:t>
            </a:r>
            <a:endParaRPr lang="en-US" b="1" dirty="0"/>
          </a:p>
          <a:p>
            <a:pPr marL="0" indent="-457200">
              <a:spcAft>
                <a:spcPts val="600"/>
              </a:spcAft>
              <a:buClr>
                <a:schemeClr val="tx1"/>
              </a:buClr>
              <a:buNone/>
            </a:pPr>
            <a:r>
              <a:rPr lang="en-US" b="1" dirty="0"/>
              <a:t>SAC: </a:t>
            </a:r>
            <a:r>
              <a:rPr lang="en-US" dirty="0"/>
              <a:t>School Assessment Coordinator</a:t>
            </a:r>
          </a:p>
          <a:p>
            <a:pPr marL="0" indent="-457200">
              <a:spcAft>
                <a:spcPts val="600"/>
              </a:spcAft>
              <a:buClr>
                <a:schemeClr val="tx1"/>
              </a:buClr>
              <a:buNone/>
            </a:pPr>
            <a:r>
              <a:rPr lang="en-US" b="1" dirty="0"/>
              <a:t>SASID: </a:t>
            </a:r>
            <a:r>
              <a:rPr lang="en-US" dirty="0"/>
              <a:t>State Assigned Student Identifier</a:t>
            </a:r>
          </a:p>
          <a:p>
            <a:pPr marL="0" indent="-457200">
              <a:spcAft>
                <a:spcPts val="600"/>
              </a:spcAft>
              <a:buClr>
                <a:schemeClr val="tx1"/>
              </a:buClr>
              <a:buNone/>
            </a:pPr>
            <a:r>
              <a:rPr lang="en-US" b="1" dirty="0"/>
              <a:t>SR/PNP: </a:t>
            </a:r>
            <a:r>
              <a:rPr lang="en-US" dirty="0"/>
              <a:t>Student Registration/ Personal Needs Profile</a:t>
            </a:r>
          </a:p>
          <a:p>
            <a:pPr marL="0" indent="-457200">
              <a:spcAft>
                <a:spcPts val="600"/>
              </a:spcAft>
              <a:buClr>
                <a:schemeClr val="tx1"/>
              </a:buClr>
              <a:buNone/>
            </a:pPr>
            <a:r>
              <a:rPr lang="en-US" b="1" dirty="0"/>
              <a:t>SWD: </a:t>
            </a:r>
            <a:r>
              <a:rPr lang="en-US" dirty="0"/>
              <a:t>Students with Disabilities</a:t>
            </a:r>
          </a:p>
          <a:p>
            <a:pPr marL="0" indent="-457200">
              <a:spcAft>
                <a:spcPts val="600"/>
              </a:spcAft>
              <a:buClr>
                <a:schemeClr val="tx1"/>
              </a:buClr>
              <a:buNone/>
            </a:pPr>
            <a:r>
              <a:rPr lang="en-US" b="1" dirty="0"/>
              <a:t>TAM: </a:t>
            </a:r>
            <a:r>
              <a:rPr lang="en-US" dirty="0"/>
              <a:t>Test Administrator Manual</a:t>
            </a:r>
          </a:p>
          <a:p>
            <a:pPr marL="0" indent="-457200">
              <a:spcAft>
                <a:spcPts val="600"/>
              </a:spcAft>
              <a:buClr>
                <a:schemeClr val="tx1"/>
              </a:buClr>
              <a:buNone/>
            </a:pPr>
            <a:r>
              <a:rPr lang="en-US" b="1" dirty="0"/>
              <a:t>TIR: </a:t>
            </a:r>
            <a:r>
              <a:rPr lang="en-US" dirty="0"/>
              <a:t>Testing Irregularity Report</a:t>
            </a:r>
          </a:p>
          <a:p>
            <a:pPr marL="0" indent="-457200">
              <a:spcAft>
                <a:spcPts val="600"/>
              </a:spcAft>
              <a:buClr>
                <a:schemeClr val="tx1"/>
              </a:buClr>
              <a:buNone/>
            </a:pPr>
            <a:r>
              <a:rPr lang="en-US" b="1" dirty="0"/>
              <a:t>TTS: </a:t>
            </a:r>
            <a:r>
              <a:rPr lang="en-US" dirty="0"/>
              <a:t>Text-to-Speech</a:t>
            </a:r>
          </a:p>
          <a:p>
            <a:pPr marL="0" indent="-457200">
              <a:spcAft>
                <a:spcPts val="600"/>
              </a:spcAft>
              <a:buClr>
                <a:schemeClr val="tx1"/>
              </a:buClr>
              <a:buNone/>
            </a:pPr>
            <a:r>
              <a:rPr lang="en-US" b="1" dirty="0"/>
              <a:t>UAR: </a:t>
            </a:r>
            <a:r>
              <a:rPr lang="en-US" dirty="0"/>
              <a:t>Unique Accommodation Request</a:t>
            </a:r>
          </a:p>
          <a:p>
            <a:pPr marL="0" indent="-457200">
              <a:spcAft>
                <a:spcPts val="600"/>
              </a:spcAft>
              <a:buClr>
                <a:schemeClr val="tx1"/>
              </a:buClr>
              <a:buNone/>
            </a:pPr>
            <a:r>
              <a:rPr lang="en-US" b="1" dirty="0"/>
              <a:t>UI</a:t>
            </a:r>
            <a:r>
              <a:rPr lang="en-US" dirty="0"/>
              <a:t>: User Interface</a:t>
            </a:r>
          </a:p>
          <a:p>
            <a:pPr marL="0" indent="0">
              <a:buClr>
                <a:schemeClr val="tx1"/>
              </a:buCl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TextBox 4">
            <a:extLst>
              <a:ext uri="{FF2B5EF4-FFF2-40B4-BE49-F238E27FC236}">
                <a16:creationId xmlns:a16="http://schemas.microsoft.com/office/drawing/2014/main" id="{AF6A6B91-161A-42D4-B2A4-A6755940744E}"/>
              </a:ext>
            </a:extLst>
          </p:cNvPr>
          <p:cNvSpPr txBox="1"/>
          <p:nvPr/>
        </p:nvSpPr>
        <p:spPr>
          <a:xfrm>
            <a:off x="326078" y="6044502"/>
            <a:ext cx="7528595" cy="369332"/>
          </a:xfrm>
          <a:prstGeom prst="rect">
            <a:avLst/>
          </a:prstGeom>
          <a:noFill/>
        </p:spPr>
        <p:txBody>
          <a:bodyPr wrap="square" rtlCol="0">
            <a:spAutoFit/>
          </a:bodyPr>
          <a:lstStyle/>
          <a:p>
            <a:pPr defTabSz="457200"/>
            <a:r>
              <a:rPr lang="en-US" dirty="0">
                <a:solidFill>
                  <a:prstClr val="black"/>
                </a:solidFill>
              </a:rPr>
              <a:t>*See </a:t>
            </a:r>
            <a:r>
              <a:rPr lang="en-US" i="1" dirty="0">
                <a:solidFill>
                  <a:prstClr val="black"/>
                </a:solidFill>
              </a:rPr>
              <a:t>Assessment Acronyms </a:t>
            </a:r>
            <a:r>
              <a:rPr lang="en-US" dirty="0">
                <a:solidFill>
                  <a:prstClr val="black"/>
                </a:solidFill>
              </a:rPr>
              <a:t>resource for additional acronyms and definitions</a:t>
            </a:r>
          </a:p>
        </p:txBody>
      </p:sp>
      <p:sp>
        <p:nvSpPr>
          <p:cNvPr id="7" name="Flowchart: Punched Tape 6">
            <a:hlinkClick r:id="rId2"/>
            <a:extLst>
              <a:ext uri="{FF2B5EF4-FFF2-40B4-BE49-F238E27FC236}">
                <a16:creationId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Resource</a:t>
            </a:r>
          </a:p>
        </p:txBody>
      </p:sp>
    </p:spTree>
    <p:extLst>
      <p:ext uri="{BB962C8B-B14F-4D97-AF65-F5344CB8AC3E}">
        <p14:creationId xmlns:p14="http://schemas.microsoft.com/office/powerpoint/2010/main" val="4096030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a16="http://schemas.microsoft.com/office/drawing/2014/main" id="{FD3A062A-CE59-4DE1-AC61-398E73E21A82}"/>
              </a:ext>
            </a:extLst>
          </p:cNvPr>
          <p:cNvSpPr>
            <a:spLocks noGrp="1"/>
          </p:cNvSpPr>
          <p:nvPr>
            <p:ph idx="1"/>
          </p:nvPr>
        </p:nvSpPr>
        <p:spPr>
          <a:xfrm>
            <a:off x="628649" y="848550"/>
            <a:ext cx="8375392" cy="5255164"/>
          </a:xfrm>
        </p:spPr>
        <p:txBody>
          <a:bodyPr>
            <a:normAutofit lnSpcReduction="10000"/>
          </a:bodyPr>
          <a:lstStyle/>
          <a:p>
            <a:pPr marL="342900" indent="-342900">
              <a:lnSpc>
                <a:spcPct val="100000"/>
              </a:lnSpc>
            </a:pPr>
            <a:r>
              <a:rPr lang="en-US" sz="1800" dirty="0">
                <a:solidFill>
                  <a:srgbClr val="000000"/>
                </a:solidFill>
              </a:rPr>
              <a:t>A very limited number of students who meet specific criteria may qualify for unique accommodations </a:t>
            </a:r>
          </a:p>
          <a:p>
            <a:pPr marL="800100" lvl="1" indent="-342900">
              <a:lnSpc>
                <a:spcPct val="100000"/>
              </a:lnSpc>
              <a:spcBef>
                <a:spcPts val="0"/>
              </a:spcBef>
            </a:pPr>
            <a:r>
              <a:rPr lang="en-US" sz="1800" dirty="0">
                <a:solidFill>
                  <a:srgbClr val="000000"/>
                </a:solidFill>
              </a:rPr>
              <a:t>These accommodations might impact the construct measured by the assessment; additional documentation is required</a:t>
            </a:r>
          </a:p>
          <a:p>
            <a:pPr marL="800100" lvl="1" indent="-342900">
              <a:lnSpc>
                <a:spcPct val="100000"/>
              </a:lnSpc>
              <a:spcBef>
                <a:spcPts val="0"/>
              </a:spcBef>
            </a:pPr>
            <a:r>
              <a:rPr lang="en-US" sz="1800" dirty="0">
                <a:solidFill>
                  <a:sysClr val="windowText" lastClr="000000"/>
                </a:solidFill>
              </a:rPr>
              <a:t>CDE Assessment Division approval is required for use of unique accommodations</a:t>
            </a:r>
          </a:p>
          <a:p>
            <a:pPr marL="1257300" lvl="2" indent="-342900">
              <a:lnSpc>
                <a:spcPct val="100000"/>
              </a:lnSpc>
              <a:spcBef>
                <a:spcPts val="0"/>
              </a:spcBef>
            </a:pPr>
            <a:r>
              <a:rPr lang="en-US" dirty="0">
                <a:effectLst/>
                <a:latin typeface="Calibri" panose="020F0502020204030204" pitchFamily="34" charset="0"/>
                <a:ea typeface="MS PGothic" panose="020B0600070205080204" pitchFamily="34" charset="-128"/>
                <a:cs typeface="Times New Roman" panose="02020603050405020304" pitchFamily="18" charset="0"/>
              </a:rPr>
              <a:t>There must be a direct connection between the student’s disability and the ability to access the assessment, which is used to determine qualification for use of a unique accommodation</a:t>
            </a:r>
            <a:endParaRPr lang="en-US" dirty="0">
              <a:solidFill>
                <a:sysClr val="windowText" lastClr="000000"/>
              </a:solidFill>
            </a:endParaRPr>
          </a:p>
          <a:p>
            <a:pPr marL="800100" lvl="1" indent="-342900">
              <a:lnSpc>
                <a:spcPct val="100000"/>
              </a:lnSpc>
            </a:pPr>
            <a:r>
              <a:rPr lang="en-US" sz="1800" b="1" dirty="0">
                <a:solidFill>
                  <a:schemeClr val="accent2"/>
                </a:solidFill>
              </a:rPr>
              <a:t>UARs are due to the CDE Assessment Division by December 15</a:t>
            </a:r>
          </a:p>
          <a:p>
            <a:pPr marL="1257300" lvl="2" indent="-342900">
              <a:lnSpc>
                <a:spcPct val="100000"/>
              </a:lnSpc>
            </a:pPr>
            <a:r>
              <a:rPr lang="en-US" b="1" dirty="0">
                <a:solidFill>
                  <a:sysClr val="windowText" lastClr="000000"/>
                </a:solidFill>
              </a:rPr>
              <a:t>Notify CDE </a:t>
            </a:r>
            <a:r>
              <a:rPr lang="en-US" dirty="0">
                <a:solidFill>
                  <a:srgbClr val="000000"/>
                </a:solidFill>
              </a:rPr>
              <a:t>once posted on </a:t>
            </a:r>
            <a:r>
              <a:rPr lang="en-US" dirty="0" err="1">
                <a:solidFill>
                  <a:srgbClr val="000000"/>
                </a:solidFill>
              </a:rPr>
              <a:t>Syncplicity</a:t>
            </a:r>
            <a:endParaRPr lang="en-US" dirty="0">
              <a:solidFill>
                <a:srgbClr val="000000"/>
              </a:solidFill>
            </a:endParaRPr>
          </a:p>
          <a:p>
            <a:pPr marL="1714500" lvl="3" indent="-342900">
              <a:lnSpc>
                <a:spcPct val="100000"/>
              </a:lnSpc>
            </a:pPr>
            <a:r>
              <a:rPr lang="en-US" dirty="0">
                <a:solidFill>
                  <a:srgbClr val="000000"/>
                </a:solidFill>
              </a:rPr>
              <a:t>Post together if submitting for multiple students</a:t>
            </a:r>
          </a:p>
          <a:p>
            <a:pPr marL="1714500" lvl="3" indent="-342900">
              <a:lnSpc>
                <a:spcPct val="100000"/>
              </a:lnSpc>
            </a:pPr>
            <a:r>
              <a:rPr lang="en-US" dirty="0">
                <a:solidFill>
                  <a:srgbClr val="000000"/>
                </a:solidFill>
              </a:rPr>
              <a:t>Do not email the UARs, just that UARs are posted for review</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Calculation device on the non-calculator portions 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accommodations not listed in the </a:t>
            </a:r>
            <a:r>
              <a:rPr lang="en-US" sz="1800" i="1" dirty="0">
                <a:solidFill>
                  <a:sysClr val="windowText" lastClr="000000"/>
                </a:solidFill>
              </a:rPr>
              <a:t>Procedures Manual</a:t>
            </a:r>
            <a:r>
              <a:rPr lang="en-US" sz="1800" dirty="0">
                <a:solidFill>
                  <a:sysClr val="windowText" lastClr="000000"/>
                </a:solidFill>
              </a:rPr>
              <a:t> </a:t>
            </a:r>
          </a:p>
          <a:p>
            <a:pPr marL="342900" indent="-342900">
              <a:lnSpc>
                <a:spcPct val="100000"/>
              </a:lnSpc>
              <a:buClr>
                <a:sysClr val="windowText" lastClr="000000"/>
              </a:buClr>
              <a:defRPr/>
            </a:pPr>
            <a:r>
              <a:rPr lang="en-US" sz="1800" dirty="0">
                <a:solidFill>
                  <a:sysClr val="windowText" lastClr="000000"/>
                </a:solidFill>
              </a:rPr>
              <a:t>UAR Guidance Documents - </a:t>
            </a:r>
            <a:r>
              <a:rPr lang="en-US" sz="1800" dirty="0">
                <a:solidFill>
                  <a:sysClr val="windowText" lastClr="000000"/>
                </a:solidFill>
                <a:hlinkClick r:id="rId2"/>
              </a:rPr>
              <a:t>http://www.cde.state.co.us/assessment/training-accommodations</a:t>
            </a:r>
            <a:r>
              <a:rPr lang="en-US" sz="1800" dirty="0">
                <a:solidFill>
                  <a:sysClr val="windowText" lastClr="000000"/>
                </a:solidFill>
              </a:rPr>
              <a:t> </a:t>
            </a:r>
            <a:endParaRPr lang="en-US" dirty="0"/>
          </a:p>
        </p:txBody>
      </p:sp>
      <p:sp>
        <p:nvSpPr>
          <p:cNvPr id="4" name="Slide Number Placeholder 3">
            <a:extLst>
              <a:ext uri="{FF2B5EF4-FFF2-40B4-BE49-F238E27FC236}">
                <a16:creationId xmlns:a16="http://schemas.microsoft.com/office/drawing/2014/main" id="{5FA152E7-7CF9-4742-B23D-8BD182E92E2E}"/>
              </a:ext>
            </a:extLst>
          </p:cNvPr>
          <p:cNvSpPr>
            <a:spLocks noGrp="1"/>
          </p:cNvSpPr>
          <p:nvPr>
            <p:ph type="sldNum" sz="quarter" idx="12"/>
          </p:nvPr>
        </p:nvSpPr>
        <p:spPr/>
        <p:txBody>
          <a:bodyPr/>
          <a:lstStyle/>
          <a:p>
            <a:fld id="{C479D5F6-EDCB-402A-AC08-4943A1820E8F}" type="slidenum">
              <a:rPr lang="en-US" smtClean="0"/>
              <a:pPr/>
              <a:t>90</a:t>
            </a:fld>
            <a:endParaRPr lang="en-US" dirty="0"/>
          </a:p>
        </p:txBody>
      </p:sp>
      <p:sp>
        <p:nvSpPr>
          <p:cNvPr id="5" name="7-Point Star 4"/>
          <p:cNvSpPr/>
          <p:nvPr/>
        </p:nvSpPr>
        <p:spPr>
          <a:xfrm>
            <a:off x="7255380" y="258906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60837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C035-8A80-4909-9EBC-A7761ADA7917}"/>
              </a:ext>
            </a:extLst>
          </p:cNvPr>
          <p:cNvSpPr>
            <a:spLocks noGrp="1"/>
          </p:cNvSpPr>
          <p:nvPr>
            <p:ph type="title"/>
          </p:nvPr>
        </p:nvSpPr>
        <p:spPr/>
        <p:txBody>
          <a:bodyPr/>
          <a:lstStyle/>
          <a:p>
            <a:r>
              <a:rPr lang="en-US" dirty="0"/>
              <a:t>UARs</a:t>
            </a:r>
          </a:p>
        </p:txBody>
      </p:sp>
      <p:sp>
        <p:nvSpPr>
          <p:cNvPr id="3" name="Content Placeholder 2">
            <a:extLst>
              <a:ext uri="{FF2B5EF4-FFF2-40B4-BE49-F238E27FC236}">
                <a16:creationId xmlns:a16="http://schemas.microsoft.com/office/drawing/2014/main" id="{742F8BA3-B355-4E1E-8F17-DF9F51C9D945}"/>
              </a:ext>
            </a:extLst>
          </p:cNvPr>
          <p:cNvSpPr>
            <a:spLocks noGrp="1"/>
          </p:cNvSpPr>
          <p:nvPr>
            <p:ph idx="1"/>
          </p:nvPr>
        </p:nvSpPr>
        <p:spPr>
          <a:xfrm>
            <a:off x="628650" y="848549"/>
            <a:ext cx="7886700" cy="5842689"/>
          </a:xfrm>
        </p:spPr>
        <p:txBody>
          <a:bodyPr>
            <a:noAutofit/>
          </a:bodyPr>
          <a:lstStyle/>
          <a:p>
            <a:pPr marL="342900" indent="-342900">
              <a:lnSpc>
                <a:spcPct val="100000"/>
              </a:lnSpc>
              <a:defRPr/>
            </a:pPr>
            <a:r>
              <a:rPr lang="en-US" sz="1800" dirty="0">
                <a:solidFill>
                  <a:sysClr val="windowText" lastClr="000000"/>
                </a:solidFill>
              </a:rPr>
              <a:t>Only use the 2024 forms</a:t>
            </a:r>
          </a:p>
          <a:p>
            <a:pPr marL="342900" indent="-342900">
              <a:lnSpc>
                <a:spcPct val="100000"/>
              </a:lnSpc>
              <a:defRPr/>
            </a:pPr>
            <a:r>
              <a:rPr lang="en-US" sz="1800" dirty="0">
                <a:solidFill>
                  <a:sysClr val="windowText" lastClr="000000"/>
                </a:solidFill>
              </a:rPr>
              <a:t>Complete all criteria on each form</a:t>
            </a:r>
          </a:p>
          <a:p>
            <a:pPr marL="800100" lvl="1" indent="-342900">
              <a:lnSpc>
                <a:spcPct val="100000"/>
              </a:lnSpc>
              <a:defRPr/>
            </a:pPr>
            <a:r>
              <a:rPr lang="en-US" sz="1800" dirty="0">
                <a:solidFill>
                  <a:sysClr val="windowText" lastClr="000000"/>
                </a:solidFill>
              </a:rPr>
              <a:t>Include data/test results from the current school year</a:t>
            </a:r>
          </a:p>
          <a:p>
            <a:pPr marL="342900" indent="-342900">
              <a:lnSpc>
                <a:spcPct val="100000"/>
              </a:lnSpc>
              <a:defRPr/>
            </a:pPr>
            <a:r>
              <a:rPr lang="en-US" sz="1800" dirty="0">
                <a:solidFill>
                  <a:sysClr val="windowText" lastClr="000000"/>
                </a:solidFill>
              </a:rPr>
              <a:t>CDE initially adds approved UARs (UA flag and corresponding UA) to PAnext</a:t>
            </a:r>
          </a:p>
          <a:p>
            <a:pPr marL="800100" lvl="1" indent="-342900">
              <a:lnSpc>
                <a:spcPct val="100000"/>
              </a:lnSpc>
              <a:defRPr/>
            </a:pPr>
            <a:r>
              <a:rPr lang="en-US" sz="1800" dirty="0">
                <a:solidFill>
                  <a:sysClr val="windowText" lastClr="000000"/>
                </a:solidFill>
              </a:rPr>
              <a:t>Districts can edit the Unique Accommodation flag field through the Student Registration Import file from January 8-26 only</a:t>
            </a:r>
          </a:p>
          <a:p>
            <a:pPr marL="800100" lvl="1" indent="-342900">
              <a:lnSpc>
                <a:spcPct val="100000"/>
              </a:lnSpc>
              <a:defRPr/>
            </a:pPr>
            <a:r>
              <a:rPr lang="en-US" sz="1800" dirty="0">
                <a:solidFill>
                  <a:sysClr val="windowText" lastClr="000000"/>
                </a:solidFill>
              </a:rPr>
              <a:t>Only CDE can update this field after January 26</a:t>
            </a:r>
          </a:p>
          <a:p>
            <a:pPr marL="346075" indent="-346075">
              <a:lnSpc>
                <a:spcPct val="100000"/>
              </a:lnSpc>
              <a:defRPr/>
            </a:pPr>
            <a:r>
              <a:rPr lang="en-US" sz="1800" dirty="0">
                <a:solidFill>
                  <a:srgbClr val="000000"/>
                </a:solidFill>
              </a:rPr>
              <a:t>If approved:</a:t>
            </a:r>
          </a:p>
          <a:p>
            <a:pPr marL="803275" lvl="1" indent="-346075">
              <a:lnSpc>
                <a:spcPct val="100000"/>
              </a:lnSpc>
              <a:defRPr/>
            </a:pPr>
            <a:r>
              <a:rPr lang="en-US" sz="1800" dirty="0">
                <a:solidFill>
                  <a:srgbClr val="000000"/>
                </a:solidFill>
                <a:sym typeface="Wingdings" panose="05000000000000000000" pitchFamily="2" charset="2"/>
              </a:rPr>
              <a:t>Student can use the accommodation during the state assessment and will receive a valid score</a:t>
            </a:r>
            <a:endParaRPr lang="en-US" sz="1800" dirty="0">
              <a:solidFill>
                <a:srgbClr val="000000"/>
              </a:solidFill>
            </a:endParaRPr>
          </a:p>
          <a:p>
            <a:pPr marL="346075" indent="-346075">
              <a:lnSpc>
                <a:spcPct val="100000"/>
              </a:lnSpc>
              <a:defRPr/>
            </a:pPr>
            <a:r>
              <a:rPr lang="en-US" sz="1800" dirty="0">
                <a:solidFill>
                  <a:srgbClr val="000000"/>
                </a:solidFill>
              </a:rPr>
              <a:t>If not approved:</a:t>
            </a:r>
          </a:p>
          <a:p>
            <a:pPr marL="803275" lvl="1" indent="-346075">
              <a:lnSpc>
                <a:spcPct val="100000"/>
              </a:lnSpc>
              <a:defRPr/>
            </a:pPr>
            <a:r>
              <a:rPr lang="en-US" sz="1800" dirty="0">
                <a:solidFill>
                  <a:srgbClr val="000000"/>
                </a:solidFill>
              </a:rPr>
              <a:t>If student uses the accommodation during the state assessment the results will not be considered valid</a:t>
            </a:r>
          </a:p>
          <a:p>
            <a:pPr lvl="2">
              <a:lnSpc>
                <a:spcPct val="100000"/>
              </a:lnSpc>
              <a:defRPr/>
            </a:pPr>
            <a:r>
              <a:rPr lang="en-US" dirty="0">
                <a:solidFill>
                  <a:srgbClr val="000000"/>
                </a:solidFill>
              </a:rPr>
              <a:t>The score will be invalidated as a misadministration or suppressed</a:t>
            </a:r>
          </a:p>
          <a:p>
            <a:pPr lvl="2">
              <a:lnSpc>
                <a:spcPct val="100000"/>
              </a:lnSpc>
              <a:defRPr/>
            </a:pPr>
            <a:r>
              <a:rPr lang="en-US" dirty="0">
                <a:solidFill>
                  <a:srgbClr val="000000"/>
                </a:solidFill>
              </a:rPr>
              <a:t>This counts against participation </a:t>
            </a:r>
          </a:p>
          <a:p>
            <a:pPr marL="0" indent="0" algn="ctr">
              <a:lnSpc>
                <a:spcPct val="100000"/>
              </a:lnSpc>
              <a:buNone/>
              <a:defRPr/>
            </a:pPr>
            <a:endParaRPr lang="en-US" sz="1800" dirty="0">
              <a:solidFill>
                <a:srgbClr val="000000"/>
              </a:solidFill>
            </a:endParaRPr>
          </a:p>
          <a:p>
            <a:pPr marL="0" indent="0" algn="ctr">
              <a:lnSpc>
                <a:spcPct val="100000"/>
              </a:lnSpc>
              <a:buNone/>
              <a:defRPr/>
            </a:pPr>
            <a:r>
              <a:rPr lang="en-US" sz="1800" dirty="0">
                <a:solidFill>
                  <a:srgbClr val="000000"/>
                </a:solidFill>
              </a:rPr>
              <a:t>Reminder: </a:t>
            </a:r>
            <a:r>
              <a:rPr lang="en-US" sz="1800" b="1" dirty="0">
                <a:solidFill>
                  <a:srgbClr val="000000"/>
                </a:solidFill>
              </a:rPr>
              <a:t>Number lines are not allowed</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CA354264-0D0F-4F86-A28A-AAD9B58506CF}"/>
              </a:ext>
            </a:extLst>
          </p:cNvPr>
          <p:cNvSpPr>
            <a:spLocks noGrp="1"/>
          </p:cNvSpPr>
          <p:nvPr>
            <p:ph type="sldNum" sz="quarter" idx="12"/>
          </p:nvPr>
        </p:nvSpPr>
        <p:spPr/>
        <p:txBody>
          <a:bodyPr/>
          <a:lstStyle/>
          <a:p>
            <a:fld id="{C479D5F6-EDCB-402A-AC08-4943A1820E8F}" type="slidenum">
              <a:rPr lang="en-US" smtClean="0"/>
              <a:pPr/>
              <a:t>91</a:t>
            </a:fld>
            <a:endParaRPr lang="en-US" dirty="0"/>
          </a:p>
        </p:txBody>
      </p:sp>
    </p:spTree>
    <p:extLst>
      <p:ext uri="{BB962C8B-B14F-4D97-AF65-F5344CB8AC3E}">
        <p14:creationId xmlns:p14="http://schemas.microsoft.com/office/powerpoint/2010/main" val="1847374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7E28-D58B-4E62-9CB6-7886B81BF016}"/>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FB25A80-C652-4D78-A191-19FB0D06AAB1}"/>
              </a:ext>
            </a:extLst>
          </p:cNvPr>
          <p:cNvSpPr>
            <a:spLocks noGrp="1"/>
          </p:cNvSpPr>
          <p:nvPr>
            <p:ph idx="1"/>
          </p:nvPr>
        </p:nvSpPr>
        <p:spPr>
          <a:xfrm>
            <a:off x="628650" y="848549"/>
            <a:ext cx="7886700" cy="5943593"/>
          </a:xfrm>
        </p:spPr>
        <p:txBody>
          <a:bodyPr>
            <a:noAutofit/>
          </a:bodyPr>
          <a:lstStyle/>
          <a:p>
            <a:r>
              <a:rPr lang="en-US" sz="1800" dirty="0">
                <a:effectLst/>
                <a:latin typeface="Calibri" panose="020F0502020204030204" pitchFamily="34" charset="0"/>
                <a:ea typeface="MS PGothic" panose="020B0600070205080204" pitchFamily="34" charset="-128"/>
                <a:cs typeface="Times New Roman" panose="02020603050405020304" pitchFamily="18" charset="0"/>
              </a:rPr>
              <a:t>Districts must have a plan in place to ensure and monitor the appropriate use of administrative considerations, accessibility features, and accommodations</a:t>
            </a:r>
          </a:p>
          <a:p>
            <a:r>
              <a:rPr lang="en-US" sz="1800" dirty="0">
                <a:effectLst/>
                <a:latin typeface="Calibri" panose="020F0502020204030204" pitchFamily="34" charset="0"/>
                <a:ea typeface="MS PGothic" panose="020B0600070205080204" pitchFamily="34" charset="-128"/>
                <a:cs typeface="Times New Roman" panose="02020603050405020304" pitchFamily="18" charset="0"/>
              </a:rPr>
              <a:t>Any </a:t>
            </a:r>
            <a:r>
              <a:rPr lang="en-US" sz="1800" i="1" dirty="0">
                <a:effectLst/>
                <a:latin typeface="Calibri" panose="020F0502020204030204" pitchFamily="34" charset="0"/>
                <a:ea typeface="MS PGothic" panose="020B0600070205080204" pitchFamily="34" charset="-128"/>
                <a:cs typeface="Times New Roman" panose="02020603050405020304" pitchFamily="18" charset="0"/>
              </a:rPr>
              <a:t>modification</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of the assessment fundamentally changes the assessment’s intended measure and, therefore, is a misadministration resulting in an invalid score</a:t>
            </a:r>
            <a:endParaRPr lang="en-US" sz="1800" dirty="0">
              <a:solidFill>
                <a:prstClr val="black"/>
              </a:solidFill>
            </a:endParaRPr>
          </a:p>
          <a:p>
            <a:r>
              <a:rPr lang="en-US" sz="1800" dirty="0">
                <a:solidFill>
                  <a:prstClr val="black"/>
                </a:solidFill>
              </a:rPr>
              <a:t>Auditory/signed presentation of the ELA or CSLA assessment (i.e., text-to-speech, oral script, signed presentation) is a modification</a:t>
            </a:r>
          </a:p>
          <a:p>
            <a:pPr lvl="1"/>
            <a:r>
              <a:rPr lang="en-US" sz="1800" dirty="0"/>
              <a:t>The 2020 Colorado Academic Standards (CAS) expect students to read (decode a printed or tactile code) and comprehend (make meaning of) literary and informational texts independently and proficiently. In accordance with the full implementation of the 2020 Reading, Writing, and Communicating CAS, CMAS will mirror the standards’ expectation that students combine their phonemic awareness, phonics, vocabulary, and text comprehension reading skills to demonstrate mastery of the 2020 CAS independent reading expectations.</a:t>
            </a:r>
          </a:p>
          <a:p>
            <a:pPr lvl="1"/>
            <a:r>
              <a:rPr lang="en-US" sz="1800" dirty="0"/>
              <a:t>Providing an auditory or signed presentation of printed or </a:t>
            </a:r>
            <a:r>
              <a:rPr lang="en-US" sz="1800" dirty="0" err="1"/>
              <a:t>brailled</a:t>
            </a:r>
            <a:r>
              <a:rPr lang="en-US" sz="1800" dirty="0"/>
              <a:t> text changes the ELA’s assessment’s focus from reading and comprehension of text to listening and comprehension of text. As such, both presentations are considered modifications.</a:t>
            </a:r>
          </a:p>
          <a:p>
            <a:r>
              <a:rPr lang="en-US" sz="1800" dirty="0">
                <a:solidFill>
                  <a:prstClr val="black"/>
                </a:solidFill>
              </a:rPr>
              <a:t>For additional details, refer to the FAQ document </a:t>
            </a:r>
            <a:r>
              <a:rPr lang="en-US" sz="1800" dirty="0"/>
              <a:t>at </a:t>
            </a:r>
            <a:r>
              <a:rPr lang="en-US" sz="1800" dirty="0">
                <a:solidFill>
                  <a:prstClr val="black"/>
                </a:solidFill>
                <a:hlinkClick r:id="rId2"/>
              </a:rPr>
              <a:t>https://www.cde.state.co.us/assessment/elapolicyqa</a:t>
            </a:r>
            <a:endParaRPr lang="en-US" sz="1800" dirty="0">
              <a:solidFill>
                <a:prstClr val="black"/>
              </a:solidFill>
            </a:endParaRPr>
          </a:p>
        </p:txBody>
      </p:sp>
      <p:sp>
        <p:nvSpPr>
          <p:cNvPr id="4" name="Slide Number Placeholder 3">
            <a:extLst>
              <a:ext uri="{FF2B5EF4-FFF2-40B4-BE49-F238E27FC236}">
                <a16:creationId xmlns:a16="http://schemas.microsoft.com/office/drawing/2014/main" id="{ADBF5AAB-A701-405F-97FD-9C526A1DDFCF}"/>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Tree>
    <p:extLst>
      <p:ext uri="{BB962C8B-B14F-4D97-AF65-F5344CB8AC3E}">
        <p14:creationId xmlns:p14="http://schemas.microsoft.com/office/powerpoint/2010/main" val="3310803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1B09-320F-41F4-8708-A3A391E1736B}"/>
              </a:ext>
            </a:extLst>
          </p:cNvPr>
          <p:cNvSpPr>
            <a:spLocks noGrp="1"/>
          </p:cNvSpPr>
          <p:nvPr>
            <p:ph type="title"/>
          </p:nvPr>
        </p:nvSpPr>
        <p:spPr/>
        <p:txBody>
          <a:bodyPr/>
          <a:lstStyle/>
          <a:p>
            <a:r>
              <a:rPr lang="en-US" dirty="0"/>
              <a:t>Extended Time</a:t>
            </a:r>
          </a:p>
        </p:txBody>
      </p:sp>
      <p:sp>
        <p:nvSpPr>
          <p:cNvPr id="3" name="Content Placeholder 2">
            <a:extLst>
              <a:ext uri="{FF2B5EF4-FFF2-40B4-BE49-F238E27FC236}">
                <a16:creationId xmlns:a16="http://schemas.microsoft.com/office/drawing/2014/main" id="{D6B9F824-C4D4-424D-A2E9-54FCF7254BFE}"/>
              </a:ext>
            </a:extLst>
          </p:cNvPr>
          <p:cNvSpPr>
            <a:spLocks noGrp="1"/>
          </p:cNvSpPr>
          <p:nvPr>
            <p:ph idx="1"/>
          </p:nvPr>
        </p:nvSpPr>
        <p:spPr/>
        <p:txBody>
          <a:bodyPr>
            <a:normAutofit/>
          </a:bodyPr>
          <a:lstStyle/>
          <a:p>
            <a:pPr marL="0" indent="0" fontAlgn="base">
              <a:lnSpc>
                <a:spcPct val="110000"/>
              </a:lnSpc>
              <a:spcBef>
                <a:spcPct val="0"/>
              </a:spcBef>
              <a:spcAft>
                <a:spcPct val="0"/>
              </a:spcAft>
              <a:buNone/>
            </a:pPr>
            <a:r>
              <a:rPr lang="en-US" dirty="0">
                <a:solidFill>
                  <a:prstClr val="black"/>
                </a:solidFill>
                <a:ea typeface="ＭＳ Ｐゴシック" pitchFamily="34" charset="-128"/>
              </a:rPr>
              <a:t>Adjustments to the unit testing time may be made for students with a documented need for the accommodation in their IEP, 504, or ML plans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Administer extended time accommodations in a separate room from standard unit testing time administrations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CDE does not recommend providing more than double time</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Complete a unit on the same day it was started</a:t>
            </a:r>
          </a:p>
          <a:p>
            <a:pPr marL="285750" indent="-285750" fontAlgn="base">
              <a:spcBef>
                <a:spcPct val="0"/>
              </a:spcBef>
              <a:spcAft>
                <a:spcPct val="0"/>
              </a:spcAft>
            </a:pPr>
            <a:r>
              <a:rPr lang="en-US" sz="2200" dirty="0">
                <a:solidFill>
                  <a:prstClr val="black"/>
                </a:solidFill>
                <a:ea typeface="ＭＳ Ｐゴシック" pitchFamily="34" charset="-128"/>
              </a:rPr>
              <a:t>Extended time is </a:t>
            </a:r>
            <a:r>
              <a:rPr lang="en-US" sz="2200" b="1" dirty="0">
                <a:solidFill>
                  <a:prstClr val="black"/>
                </a:solidFill>
                <a:ea typeface="ＭＳ Ｐゴシック" pitchFamily="34" charset="-128"/>
              </a:rPr>
              <a:t>not</a:t>
            </a:r>
            <a:r>
              <a:rPr lang="en-US" sz="2200" dirty="0">
                <a:solidFill>
                  <a:prstClr val="black"/>
                </a:solidFill>
                <a:ea typeface="ＭＳ Ｐゴシック" pitchFamily="34" charset="-128"/>
              </a:rPr>
              <a:t> included in unit time for any content area</a:t>
            </a:r>
          </a:p>
          <a:p>
            <a:pPr marL="285750" indent="-285750" fontAlgn="base">
              <a:spcBef>
                <a:spcPct val="0"/>
              </a:spcBef>
              <a:spcAft>
                <a:spcPct val="0"/>
              </a:spcAft>
            </a:pPr>
            <a:endParaRPr lang="en-US" sz="2200" dirty="0">
              <a:solidFill>
                <a:prstClr val="black"/>
              </a:solidFill>
              <a:ea typeface="ＭＳ Ｐゴシック" pitchFamily="34" charset="-128"/>
            </a:endParaRPr>
          </a:p>
          <a:p>
            <a:pPr marL="0" indent="0" fontAlgn="base">
              <a:spcBef>
                <a:spcPct val="0"/>
              </a:spcBef>
              <a:spcAft>
                <a:spcPct val="0"/>
              </a:spcAft>
              <a:buNone/>
            </a:pPr>
            <a:endParaRPr lang="en-US" sz="1900" dirty="0">
              <a:solidFill>
                <a:prstClr val="black"/>
              </a:solidFill>
              <a:ea typeface="ＭＳ Ｐゴシック" pitchFamily="34" charset="-128"/>
            </a:endParaRPr>
          </a:p>
          <a:p>
            <a:pPr marL="0" indent="0">
              <a:buNone/>
            </a:pPr>
            <a:endParaRPr lang="en-US" b="1" dirty="0"/>
          </a:p>
          <a:p>
            <a:pPr marL="0" indent="0">
              <a:buNone/>
            </a:pPr>
            <a:r>
              <a:rPr lang="en-US" b="1" dirty="0"/>
              <a:t>Note: </a:t>
            </a:r>
            <a:r>
              <a:rPr lang="en-US" dirty="0"/>
              <a:t>Use the </a:t>
            </a:r>
            <a:r>
              <a:rPr lang="en-US" i="1" dirty="0"/>
              <a:t>Unit Timing </a:t>
            </a:r>
            <a:r>
              <a:rPr lang="en-US" dirty="0"/>
              <a:t>chart in the TAMs to accurately time extended time accommodations</a:t>
            </a:r>
          </a:p>
        </p:txBody>
      </p:sp>
      <p:sp>
        <p:nvSpPr>
          <p:cNvPr id="4" name="Slide Number Placeholder 3">
            <a:extLst>
              <a:ext uri="{FF2B5EF4-FFF2-40B4-BE49-F238E27FC236}">
                <a16:creationId xmlns:a16="http://schemas.microsoft.com/office/drawing/2014/main" id="{1921A181-4336-4719-A9C1-8A7152F28D0C}"/>
              </a:ext>
            </a:extLst>
          </p:cNvPr>
          <p:cNvSpPr>
            <a:spLocks noGrp="1"/>
          </p:cNvSpPr>
          <p:nvPr>
            <p:ph type="sldNum" sz="quarter" idx="12"/>
          </p:nvPr>
        </p:nvSpPr>
        <p:spPr/>
        <p:txBody>
          <a:bodyPr/>
          <a:lstStyle/>
          <a:p>
            <a:fld id="{C479D5F6-EDCB-402A-AC08-4943A1820E8F}" type="slidenum">
              <a:rPr lang="en-US" smtClean="0"/>
              <a:pPr/>
              <a:t>93</a:t>
            </a:fld>
            <a:endParaRPr lang="en-US" dirty="0"/>
          </a:p>
        </p:txBody>
      </p:sp>
    </p:spTree>
    <p:extLst>
      <p:ext uri="{BB962C8B-B14F-4D97-AF65-F5344CB8AC3E}">
        <p14:creationId xmlns:p14="http://schemas.microsoft.com/office/powerpoint/2010/main" val="28672011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Visual Accommodations</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a:xfrm>
            <a:off x="628650" y="848550"/>
            <a:ext cx="7886700" cy="5578468"/>
          </a:xfrm>
        </p:spPr>
        <p:txBody>
          <a:bodyPr>
            <a:noAutofit/>
          </a:bodyPr>
          <a:lstStyle/>
          <a:p>
            <a:pPr fontAlgn="base">
              <a:lnSpc>
                <a:spcPct val="110000"/>
              </a:lnSpc>
              <a:spcBef>
                <a:spcPct val="0"/>
              </a:spcBef>
              <a:spcAft>
                <a:spcPct val="0"/>
              </a:spcAft>
              <a:defRPr/>
            </a:pPr>
            <a:r>
              <a:rPr lang="en-US" sz="1800" dirty="0"/>
              <a:t>Visual accommodations are types of presentation accommodations that change the way the assessment is presented to a student with a documented need, but do not change the construct of the assessment</a:t>
            </a:r>
          </a:p>
          <a:p>
            <a:pPr fontAlgn="base">
              <a:lnSpc>
                <a:spcPct val="110000"/>
              </a:lnSpc>
              <a:spcBef>
                <a:spcPct val="0"/>
              </a:spcBef>
              <a:spcAft>
                <a:spcPct val="0"/>
              </a:spcAft>
              <a:defRPr/>
            </a:pPr>
            <a:endParaRPr lang="en-US" sz="1800" kern="0" dirty="0">
              <a:solidFill>
                <a:prstClr val="black"/>
              </a:solidFill>
              <a:ea typeface="ＭＳ Ｐゴシック" pitchFamily="34" charset="-128"/>
            </a:endParaRPr>
          </a:p>
          <a:p>
            <a:pPr fontAlgn="base">
              <a:lnSpc>
                <a:spcPct val="110000"/>
              </a:lnSpc>
              <a:spcBef>
                <a:spcPct val="0"/>
              </a:spcBef>
              <a:spcAft>
                <a:spcPct val="0"/>
              </a:spcAft>
              <a:defRPr/>
            </a:pPr>
            <a:r>
              <a:rPr lang="en-US" sz="1800" kern="0" dirty="0">
                <a:solidFill>
                  <a:prstClr val="black"/>
                </a:solidFill>
                <a:ea typeface="ＭＳ Ｐゴシック" pitchFamily="34" charset="-128"/>
              </a:rPr>
              <a:t>Students with visual impairments have several options for visual accommodations:</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Large print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Braille</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 for math and science)</a:t>
            </a:r>
          </a:p>
          <a:p>
            <a:pPr lvl="2" fontAlgn="base">
              <a:lnSpc>
                <a:spcPct val="110000"/>
              </a:lnSpc>
              <a:spcBef>
                <a:spcPct val="0"/>
              </a:spcBef>
              <a:spcAft>
                <a:spcPct val="0"/>
              </a:spcAft>
              <a:defRPr/>
            </a:pPr>
            <a:r>
              <a:rPr lang="en-US" kern="0" dirty="0">
                <a:solidFill>
                  <a:prstClr val="black"/>
                </a:solidFill>
                <a:ea typeface="ＭＳ Ｐゴシック" pitchFamily="34" charset="-128"/>
              </a:rPr>
              <a:t>UEB Math/Science (math and science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Visual descriptions</a:t>
            </a:r>
          </a:p>
          <a:p>
            <a:pPr lvl="2" fontAlgn="base">
              <a:lnSpc>
                <a:spcPct val="110000"/>
              </a:lnSpc>
              <a:spcBef>
                <a:spcPct val="0"/>
              </a:spcBef>
              <a:spcAft>
                <a:spcPct val="0"/>
              </a:spcAft>
              <a:defRPr/>
            </a:pPr>
            <a:r>
              <a:rPr lang="en-US" kern="0" dirty="0">
                <a:solidFill>
                  <a:prstClr val="black"/>
                </a:solidFill>
                <a:ea typeface="ＭＳ Ｐゴシック" pitchFamily="34" charset="-128"/>
              </a:rPr>
              <a:t>PBT (included in large print test kits)</a:t>
            </a:r>
          </a:p>
          <a:p>
            <a:pPr lvl="2" fontAlgn="base">
              <a:lnSpc>
                <a:spcPct val="110000"/>
              </a:lnSpc>
              <a:spcBef>
                <a:spcPct val="0"/>
              </a:spcBef>
              <a:spcAft>
                <a:spcPct val="0"/>
              </a:spcAft>
              <a:defRPr/>
            </a:pPr>
            <a:r>
              <a:rPr lang="en-US" kern="0" dirty="0">
                <a:solidFill>
                  <a:prstClr val="black"/>
                </a:solidFill>
                <a:ea typeface="ＭＳ Ｐゴシック" pitchFamily="34" charset="-128"/>
              </a:rPr>
              <a:t>CBT</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Tactile graphics for CBT</a:t>
            </a:r>
          </a:p>
          <a:p>
            <a:pPr lvl="2" fontAlgn="base">
              <a:lnSpc>
                <a:spcPct val="110000"/>
              </a:lnSpc>
              <a:spcBef>
                <a:spcPct val="0"/>
              </a:spcBef>
              <a:spcAft>
                <a:spcPct val="0"/>
              </a:spcAft>
              <a:defRPr/>
            </a:pPr>
            <a:r>
              <a:rPr lang="en-US" kern="0" dirty="0">
                <a:solidFill>
                  <a:prstClr val="black"/>
                </a:solidFill>
                <a:ea typeface="ＭＳ Ｐゴシック" pitchFamily="34" charset="-128"/>
              </a:rPr>
              <a:t>UEB with Nemeth</a:t>
            </a:r>
          </a:p>
          <a:p>
            <a:pPr lvl="2" fontAlgn="base">
              <a:lnSpc>
                <a:spcPct val="110000"/>
              </a:lnSpc>
              <a:spcBef>
                <a:spcPct val="0"/>
              </a:spcBef>
              <a:spcAft>
                <a:spcPct val="0"/>
              </a:spcAft>
              <a:defRPr/>
            </a:pPr>
            <a:r>
              <a:rPr lang="en-US" kern="0" dirty="0">
                <a:solidFill>
                  <a:prstClr val="black"/>
                </a:solidFill>
                <a:ea typeface="ＭＳ Ｐゴシック" pitchFamily="34" charset="-128"/>
              </a:rPr>
              <a:t>UEB Math/Science (math only)</a:t>
            </a:r>
          </a:p>
          <a:p>
            <a:pPr lvl="1" fontAlgn="base">
              <a:lnSpc>
                <a:spcPct val="110000"/>
              </a:lnSpc>
              <a:spcBef>
                <a:spcPct val="0"/>
              </a:spcBef>
              <a:spcAft>
                <a:spcPct val="0"/>
              </a:spcAft>
              <a:defRPr/>
            </a:pPr>
            <a:r>
              <a:rPr lang="en-US" sz="1800" kern="0" dirty="0">
                <a:solidFill>
                  <a:prstClr val="black"/>
                </a:solidFill>
                <a:ea typeface="ＭＳ Ｐゴシック" pitchFamily="34" charset="-128"/>
              </a:rPr>
              <a:t>Assistive Technology CBT form (math and ELA only)</a:t>
            </a:r>
            <a:endParaRPr lang="en-US" kern="0" dirty="0">
              <a:solidFill>
                <a:prstClr val="black"/>
              </a:solidFill>
              <a:ea typeface="ＭＳ Ｐゴシック" pitchFamily="34" charset="-128"/>
            </a:endParaRPr>
          </a:p>
          <a:p>
            <a:pPr lvl="2" fontAlgn="base">
              <a:lnSpc>
                <a:spcPct val="110000"/>
              </a:lnSpc>
              <a:spcBef>
                <a:spcPct val="0"/>
              </a:spcBef>
              <a:spcAft>
                <a:spcPct val="0"/>
              </a:spcAft>
              <a:defRPr/>
            </a:pPr>
            <a:r>
              <a:rPr lang="en-US" kern="0" dirty="0">
                <a:solidFill>
                  <a:prstClr val="black"/>
                </a:solidFill>
                <a:ea typeface="ＭＳ Ｐゴシック" pitchFamily="34" charset="-128"/>
              </a:rPr>
              <a:t>Students can use visual descriptions and tactile graphics with this form</a:t>
            </a:r>
          </a:p>
          <a:p>
            <a:pPr lvl="2" fontAlgn="base">
              <a:lnSpc>
                <a:spcPct val="110000"/>
              </a:lnSpc>
              <a:spcBef>
                <a:spcPct val="0"/>
              </a:spcBef>
              <a:spcAft>
                <a:spcPct val="0"/>
              </a:spcAft>
              <a:defRPr/>
            </a:pPr>
            <a:r>
              <a:rPr lang="en-US" kern="0" dirty="0">
                <a:solidFill>
                  <a:prstClr val="black"/>
                </a:solidFill>
                <a:ea typeface="ＭＳ Ｐゴシック" pitchFamily="34" charset="-128"/>
              </a:rPr>
              <a:t>For use with screen readers</a:t>
            </a:r>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10826438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8D91-CC68-4B84-984B-D1DCF44EBCB6}"/>
              </a:ext>
            </a:extLst>
          </p:cNvPr>
          <p:cNvSpPr>
            <a:spLocks noGrp="1"/>
          </p:cNvSpPr>
          <p:nvPr>
            <p:ph type="title"/>
          </p:nvPr>
        </p:nvSpPr>
        <p:spPr/>
        <p:txBody>
          <a:bodyPr/>
          <a:lstStyle/>
          <a:p>
            <a:r>
              <a:rPr lang="en-US" dirty="0"/>
              <a:t>Response Accommodations</a:t>
            </a:r>
          </a:p>
        </p:txBody>
      </p:sp>
      <p:sp>
        <p:nvSpPr>
          <p:cNvPr id="3" name="Content Placeholder 2">
            <a:extLst>
              <a:ext uri="{FF2B5EF4-FFF2-40B4-BE49-F238E27FC236}">
                <a16:creationId xmlns:a16="http://schemas.microsoft.com/office/drawing/2014/main" id="{A69EF162-55F8-4E1F-A3BB-505A2C0D511A}"/>
              </a:ext>
            </a:extLst>
          </p:cNvPr>
          <p:cNvSpPr>
            <a:spLocks noGrp="1"/>
          </p:cNvSpPr>
          <p:nvPr>
            <p:ph idx="1"/>
          </p:nvPr>
        </p:nvSpPr>
        <p:spPr>
          <a:xfrm>
            <a:off x="628650" y="1025174"/>
            <a:ext cx="8286750" cy="5666065"/>
          </a:xfrm>
        </p:spPr>
        <p:txBody>
          <a:bodyPr>
            <a:normAutofit fontScale="92500" lnSpcReduction="20000"/>
          </a:bodyPr>
          <a:lstStyle/>
          <a:p>
            <a:pPr marL="233363" indent="-233363">
              <a:defRPr/>
            </a:pPr>
            <a:r>
              <a:rPr lang="en-US" dirty="0"/>
              <a:t>Response accommodations are changes to the way the student responds to the assessment</a:t>
            </a:r>
          </a:p>
          <a:p>
            <a:pPr marL="233363" indent="-233363">
              <a:defRPr/>
            </a:pPr>
            <a:endParaRPr lang="en-US" dirty="0">
              <a:solidFill>
                <a:prstClr val="black"/>
              </a:solidFill>
            </a:endParaRPr>
          </a:p>
          <a:p>
            <a:pPr marL="233363" indent="-233363">
              <a:defRPr/>
            </a:pPr>
            <a:r>
              <a:rPr lang="en-US" dirty="0">
                <a:solidFill>
                  <a:prstClr val="black"/>
                </a:solidFill>
              </a:rPr>
              <a:t>Use the “Response Accommodation” fields in the PNP to indicate responses captured by a scribe, signer, speech-to-text, or other external AT device</a:t>
            </a:r>
          </a:p>
          <a:p>
            <a:pPr marL="625475" indent="-225425">
              <a:defRPr/>
            </a:pPr>
            <a:r>
              <a:rPr lang="en-US" sz="1900" dirty="0">
                <a:solidFill>
                  <a:prstClr val="black"/>
                </a:solidFill>
              </a:rPr>
              <a:t>Indicate use of speech-to-text under “Response Accommodation” fields, NOT “Assistive Technology”</a:t>
            </a:r>
          </a:p>
          <a:p>
            <a:pPr marL="457200" indent="-457200">
              <a:defRPr/>
            </a:pPr>
            <a:endParaRPr lang="en-US" dirty="0">
              <a:solidFill>
                <a:prstClr val="black"/>
              </a:solidFill>
            </a:endParaRPr>
          </a:p>
          <a:p>
            <a:pPr marL="233363" indent="-233363">
              <a:defRPr/>
            </a:pPr>
            <a:r>
              <a:rPr lang="en-US" dirty="0">
                <a:solidFill>
                  <a:prstClr val="black"/>
                </a:solidFill>
              </a:rPr>
              <a:t>Use of internet-based speech-to-text (STT) devices/software is not allowed</a:t>
            </a:r>
          </a:p>
          <a:p>
            <a:pPr marL="625475" lvl="1" indent="-225425">
              <a:defRPr/>
            </a:pPr>
            <a:r>
              <a:rPr lang="en-US" sz="1900" dirty="0">
                <a:solidFill>
                  <a:prstClr val="black"/>
                </a:solidFill>
              </a:rPr>
              <a:t>There are privacy and security issues with STT such as:</a:t>
            </a:r>
          </a:p>
          <a:p>
            <a:pPr marL="1027113" lvl="2" indent="-227013">
              <a:defRPr/>
            </a:pPr>
            <a:r>
              <a:rPr lang="en-US" sz="1900" dirty="0">
                <a:solidFill>
                  <a:prstClr val="black"/>
                </a:solidFill>
              </a:rPr>
              <a:t>A student’s voice is PII</a:t>
            </a:r>
          </a:p>
          <a:p>
            <a:pPr marL="1027113" lvl="2" indent="-227013">
              <a:defRPr/>
            </a:pPr>
            <a:r>
              <a:rPr lang="en-US" sz="1900" dirty="0">
                <a:solidFill>
                  <a:prstClr val="black"/>
                </a:solidFill>
              </a:rPr>
              <a:t>Exposure of test content to STT provider</a:t>
            </a:r>
          </a:p>
          <a:p>
            <a:pPr marL="625475" lvl="1" indent="-225425">
              <a:defRPr/>
            </a:pPr>
            <a:r>
              <a:rPr lang="en-US" sz="1900" dirty="0">
                <a:solidFill>
                  <a:prstClr val="black"/>
                </a:solidFill>
              </a:rPr>
              <a:t>Embedded operating system accessibility features are not allowed</a:t>
            </a:r>
          </a:p>
          <a:p>
            <a:pPr marL="457200" indent="-457200">
              <a:defRPr/>
            </a:pPr>
            <a:endParaRPr lang="en-US" dirty="0">
              <a:solidFill>
                <a:schemeClr val="accent5"/>
              </a:solidFill>
            </a:endParaRPr>
          </a:p>
          <a:p>
            <a:pPr marL="233363" indent="-233363">
              <a:defRPr/>
            </a:pPr>
            <a:r>
              <a:rPr lang="en-US" dirty="0">
                <a:solidFill>
                  <a:schemeClr val="accent2"/>
                </a:solidFill>
              </a:rPr>
              <a:t>Contact Arti Sachdeva (</a:t>
            </a:r>
            <a:r>
              <a:rPr lang="en-US" dirty="0">
                <a:solidFill>
                  <a:schemeClr val="accent2"/>
                </a:solidFill>
                <a:hlinkClick r:id="rId2"/>
              </a:rPr>
              <a:t>sachdeva_a@cde.state.co.us</a:t>
            </a:r>
            <a:r>
              <a:rPr lang="en-US" dirty="0">
                <a:solidFill>
                  <a:schemeClr val="accent2"/>
                </a:solidFill>
              </a:rPr>
              <a:t>) with questions about using STT</a:t>
            </a:r>
          </a:p>
          <a:p>
            <a:endParaRPr lang="en-US" dirty="0"/>
          </a:p>
        </p:txBody>
      </p:sp>
      <p:sp>
        <p:nvSpPr>
          <p:cNvPr id="4" name="Slide Number Placeholder 3">
            <a:extLst>
              <a:ext uri="{FF2B5EF4-FFF2-40B4-BE49-F238E27FC236}">
                <a16:creationId xmlns:a16="http://schemas.microsoft.com/office/drawing/2014/main" id="{7CA550CA-9493-4700-87DF-37D97DB3ABE7}"/>
              </a:ext>
            </a:extLst>
          </p:cNvPr>
          <p:cNvSpPr>
            <a:spLocks noGrp="1"/>
          </p:cNvSpPr>
          <p:nvPr>
            <p:ph type="sldNum" sz="quarter" idx="12"/>
          </p:nvPr>
        </p:nvSpPr>
        <p:spPr/>
        <p:txBody>
          <a:bodyPr/>
          <a:lstStyle/>
          <a:p>
            <a:fld id="{C479D5F6-EDCB-402A-AC08-4943A1820E8F}" type="slidenum">
              <a:rPr lang="en-US" smtClean="0"/>
              <a:pPr/>
              <a:t>95</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Common Question</a:t>
            </a:r>
          </a:p>
        </p:txBody>
      </p:sp>
    </p:spTree>
    <p:extLst>
      <p:ext uri="{BB962C8B-B14F-4D97-AF65-F5344CB8AC3E}">
        <p14:creationId xmlns:p14="http://schemas.microsoft.com/office/powerpoint/2010/main" val="31138579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416E-8D8A-471E-9D8B-56AA7F3A2522}"/>
              </a:ext>
            </a:extLst>
          </p:cNvPr>
          <p:cNvSpPr>
            <a:spLocks noGrp="1"/>
          </p:cNvSpPr>
          <p:nvPr>
            <p:ph type="title"/>
          </p:nvPr>
        </p:nvSpPr>
        <p:spPr/>
        <p:txBody>
          <a:bodyPr/>
          <a:lstStyle/>
          <a:p>
            <a:r>
              <a:rPr lang="en-US" dirty="0"/>
              <a:t>Auditory Presentation</a:t>
            </a:r>
          </a:p>
        </p:txBody>
      </p:sp>
      <p:sp>
        <p:nvSpPr>
          <p:cNvPr id="3" name="Content Placeholder 2">
            <a:extLst>
              <a:ext uri="{FF2B5EF4-FFF2-40B4-BE49-F238E27FC236}">
                <a16:creationId xmlns:a16="http://schemas.microsoft.com/office/drawing/2014/main" id="{F6CFBD52-9556-4738-9221-31EB9740D766}"/>
              </a:ext>
            </a:extLst>
          </p:cNvPr>
          <p:cNvSpPr>
            <a:spLocks noGrp="1"/>
          </p:cNvSpPr>
          <p:nvPr>
            <p:ph idx="1"/>
          </p:nvPr>
        </p:nvSpPr>
        <p:spPr/>
        <p:txBody>
          <a:bodyPr>
            <a:normAutofit/>
          </a:bodyPr>
          <a:lstStyle/>
          <a:p>
            <a:pPr marL="0" indent="0" fontAlgn="base">
              <a:lnSpc>
                <a:spcPct val="100000"/>
              </a:lnSpc>
              <a:spcBef>
                <a:spcPct val="0"/>
              </a:spcBef>
              <a:spcAft>
                <a:spcPct val="0"/>
              </a:spcAft>
              <a:buNone/>
              <a:defRPr/>
            </a:pPr>
            <a:r>
              <a:rPr lang="en-US" sz="1800" kern="0" dirty="0">
                <a:solidFill>
                  <a:prstClr val="black"/>
                </a:solidFill>
                <a:ea typeface="ＭＳ Ｐゴシック" pitchFamily="34" charset="-128"/>
              </a:rPr>
              <a:t>Text-to-speech and oral script both provide auditory presentation of the assessment</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Text-to-Speech (TTS) </a:t>
            </a:r>
            <a:r>
              <a:rPr lang="en-US" sz="1800" kern="0" dirty="0">
                <a:solidFill>
                  <a:prstClr val="black"/>
                </a:solidFill>
                <a:ea typeface="ＭＳ Ｐゴシック" pitchFamily="34" charset="-128"/>
              </a:rPr>
              <a:t>–</a:t>
            </a:r>
            <a:r>
              <a:rPr lang="en-US" sz="1800" b="1" kern="0" dirty="0">
                <a:solidFill>
                  <a:prstClr val="black"/>
                </a:solidFill>
                <a:ea typeface="ＭＳ Ｐゴシック" pitchFamily="34" charset="-128"/>
              </a:rPr>
              <a:t> </a:t>
            </a:r>
            <a:r>
              <a:rPr lang="en-US" sz="1800" kern="0" dirty="0">
                <a:solidFill>
                  <a:prstClr val="black"/>
                </a:solidFill>
                <a:ea typeface="ＭＳ Ｐゴシック" pitchFamily="34" charset="-128"/>
              </a:rPr>
              <a:t>TestNav reads the assessment content via the embedded TTS functionality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Computer-based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This form is </a:t>
            </a:r>
            <a:r>
              <a:rPr lang="en-US" sz="1800" b="1" kern="0" dirty="0">
                <a:solidFill>
                  <a:prstClr val="black"/>
                </a:solidFill>
                <a:ea typeface="ＭＳ Ｐゴシック" pitchFamily="34" charset="-128"/>
              </a:rPr>
              <a:t>not</a:t>
            </a:r>
            <a:r>
              <a:rPr lang="en-US" sz="1800" kern="0" dirty="0">
                <a:solidFill>
                  <a:prstClr val="black"/>
                </a:solidFill>
                <a:ea typeface="ＭＳ Ｐゴシック" pitchFamily="34" charset="-128"/>
              </a:rPr>
              <a:t> for blind or low-vision students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an accessibility feature for math and science</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Oral Script </a:t>
            </a:r>
            <a:r>
              <a:rPr lang="en-US" sz="1800" kern="0" dirty="0">
                <a:solidFill>
                  <a:prstClr val="black"/>
                </a:solidFill>
                <a:ea typeface="ＭＳ Ｐゴシック" pitchFamily="34" charset="-128"/>
              </a:rPr>
              <a:t>– Assessment content is read aloud by Test Administrator</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Typically paper-based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an accessibility feature for PBT math and science</a:t>
            </a:r>
          </a:p>
          <a:p>
            <a:pPr marL="457200" lvl="1" indent="0" fontAlgn="base">
              <a:lnSpc>
                <a:spcPct val="100000"/>
              </a:lnSpc>
              <a:spcBef>
                <a:spcPct val="0"/>
              </a:spcBef>
              <a:spcAft>
                <a:spcPct val="0"/>
              </a:spcAft>
              <a:buNone/>
              <a:defRPr/>
            </a:pPr>
            <a:endParaRPr lang="en-US" sz="1800" kern="0" dirty="0">
              <a:solidFill>
                <a:prstClr val="black"/>
              </a:solidFill>
              <a:ea typeface="ＭＳ Ｐゴシック" pitchFamily="34" charset="-128"/>
            </a:endParaRPr>
          </a:p>
          <a:p>
            <a:pPr marL="0" lvl="1" indent="0" fontAlgn="base">
              <a:lnSpc>
                <a:spcPct val="100000"/>
              </a:lnSpc>
              <a:spcBef>
                <a:spcPct val="0"/>
              </a:spcBef>
              <a:spcAft>
                <a:spcPct val="0"/>
              </a:spcAft>
              <a:buNone/>
              <a:defRPr/>
            </a:pPr>
            <a:r>
              <a:rPr lang="en-US" sz="1800" b="1" dirty="0">
                <a:effectLst/>
                <a:latin typeface="Calibri" panose="020F0502020204030204" pitchFamily="34" charset="0"/>
                <a:ea typeface="MS PGothic" panose="020B0600070205080204" pitchFamily="34" charset="-128"/>
                <a:cs typeface="Times New Roman" panose="02020603050405020304" pitchFamily="18" charset="0"/>
              </a:rPr>
              <a:t>Note</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Contact CDE Assessment regarding ELA/CSLA. Any modification of the assessment is a misadministration and will result in an invalid score.</a:t>
            </a:r>
            <a:endParaRPr lang="en-US" sz="1800" kern="0" dirty="0">
              <a:solidFill>
                <a:prstClr val="black"/>
              </a:solidFill>
              <a:ea typeface="ＭＳ Ｐゴシック" pitchFamily="34" charset="-128"/>
            </a:endParaRPr>
          </a:p>
          <a:p>
            <a:pPr marL="342900" indent="-342900" fontAlgn="base">
              <a:spcBef>
                <a:spcPct val="0"/>
              </a:spcBef>
              <a:spcAft>
                <a:spcPct val="0"/>
              </a:spcAft>
              <a:defRPr/>
            </a:pPr>
            <a:endParaRPr lang="en-US" sz="1800" b="1" kern="0" dirty="0">
              <a:solidFill>
                <a:prstClr val="black"/>
              </a:solidFill>
              <a:ea typeface="ＭＳ Ｐゴシック" pitchFamily="34" charset="-128"/>
            </a:endParaRPr>
          </a:p>
          <a:p>
            <a:endParaRPr lang="en-US" sz="1800" dirty="0"/>
          </a:p>
          <a:p>
            <a:endParaRPr lang="en-US" dirty="0"/>
          </a:p>
        </p:txBody>
      </p:sp>
      <p:sp>
        <p:nvSpPr>
          <p:cNvPr id="4" name="Slide Number Placeholder 3">
            <a:extLst>
              <a:ext uri="{FF2B5EF4-FFF2-40B4-BE49-F238E27FC236}">
                <a16:creationId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36632964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p:txBody>
          <a:bodyPr>
            <a:normAutofit/>
          </a:bodyPr>
          <a:lstStyle/>
          <a:p>
            <a:pPr>
              <a:lnSpc>
                <a:spcPct val="100000"/>
              </a:lnSpc>
              <a:spcBef>
                <a:spcPts val="0"/>
              </a:spcBef>
              <a:defRPr/>
            </a:pPr>
            <a:r>
              <a:rPr lang="en-US" sz="1800" b="1" dirty="0">
                <a:solidFill>
                  <a:sysClr val="windowText" lastClr="000000"/>
                </a:solidFill>
              </a:rPr>
              <a:t>Computer-based testing</a:t>
            </a:r>
          </a:p>
          <a:p>
            <a:pPr marL="685800" indent="-285750">
              <a:lnSpc>
                <a:spcPct val="100000"/>
              </a:lnSpc>
              <a:spcBef>
                <a:spcPts val="0"/>
              </a:spcBef>
              <a:defRPr/>
            </a:pPr>
            <a:r>
              <a:rPr lang="en-US" sz="1800" dirty="0">
                <a:solidFill>
                  <a:prstClr val="black"/>
                </a:solidFill>
              </a:rPr>
              <a:t>Students use Text-to-Speech in English or Spanish</a:t>
            </a:r>
          </a:p>
          <a:p>
            <a:pPr marL="685800" indent="-285750">
              <a:lnSpc>
                <a:spcPct val="100000"/>
              </a:lnSpc>
              <a:spcBef>
                <a:spcPts val="0"/>
              </a:spcBef>
              <a:defRPr/>
            </a:pPr>
            <a:r>
              <a:rPr lang="en-US" sz="1800" dirty="0">
                <a:solidFill>
                  <a:prstClr val="black"/>
                </a:solidFill>
              </a:rPr>
              <a:t>Math and science scripts are available for:</a:t>
            </a:r>
          </a:p>
          <a:p>
            <a:pPr marL="1371600" lvl="1" indent="-285750">
              <a:lnSpc>
                <a:spcPct val="100000"/>
              </a:lnSpc>
              <a:spcBef>
                <a:spcPts val="0"/>
              </a:spcBef>
              <a:defRPr/>
            </a:pPr>
            <a:r>
              <a:rPr lang="en-US" sz="1800" dirty="0">
                <a:solidFill>
                  <a:prstClr val="black"/>
                </a:solidFill>
              </a:rPr>
              <a:t>Signed presentations</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TestNav</a:t>
            </a:r>
          </a:p>
          <a:p>
            <a:pPr>
              <a:lnSpc>
                <a:spcPct val="100000"/>
              </a:lnSpc>
              <a:spcBef>
                <a:spcPts val="0"/>
              </a:spcBef>
              <a:defRPr/>
            </a:pPr>
            <a:endParaRPr lang="en-US" sz="1800" b="1" dirty="0">
              <a:solidFill>
                <a:sysClr val="windowText" lastClr="000000"/>
              </a:solidFill>
            </a:endParaRPr>
          </a:p>
          <a:p>
            <a:pPr>
              <a:lnSpc>
                <a:spcPct val="100000"/>
              </a:lnSpc>
              <a:spcBef>
                <a:spcPts val="0"/>
              </a:spcBef>
              <a:defRPr/>
            </a:pPr>
            <a:r>
              <a:rPr lang="en-US" sz="1800" b="1" dirty="0">
                <a:solidFill>
                  <a:sysClr val="windowText" lastClr="000000"/>
                </a:solidFill>
              </a:rPr>
              <a:t>Paper-based testing</a:t>
            </a:r>
          </a:p>
          <a:p>
            <a:pPr marL="685800" indent="-285750">
              <a:lnSpc>
                <a:spcPct val="100000"/>
              </a:lnSpc>
              <a:spcBef>
                <a:spcPts val="0"/>
              </a:spcBef>
              <a:defRPr/>
            </a:pPr>
            <a:r>
              <a:rPr lang="en-US" sz="1800" dirty="0">
                <a:solidFill>
                  <a:prstClr val="black"/>
                </a:solidFill>
              </a:rPr>
              <a:t>Math and science scripts are available for:</a:t>
            </a:r>
          </a:p>
          <a:p>
            <a:pPr marL="1371600" lvl="1" indent="-285750">
              <a:lnSpc>
                <a:spcPct val="100000"/>
              </a:lnSpc>
              <a:spcBef>
                <a:spcPts val="0"/>
              </a:spcBef>
              <a:defRPr/>
            </a:pPr>
            <a:r>
              <a:rPr lang="en-US" sz="1800" dirty="0">
                <a:solidFill>
                  <a:prstClr val="black"/>
                </a:solidFill>
              </a:rPr>
              <a:t>English</a:t>
            </a:r>
          </a:p>
          <a:p>
            <a:pPr marL="1371600" lvl="1" indent="-285750">
              <a:lnSpc>
                <a:spcPct val="100000"/>
              </a:lnSpc>
              <a:spcBef>
                <a:spcPts val="0"/>
              </a:spcBef>
              <a:defRPr/>
            </a:pPr>
            <a:r>
              <a:rPr lang="en-US" sz="1800" dirty="0">
                <a:solidFill>
                  <a:prstClr val="black"/>
                </a:solidFill>
              </a:rPr>
              <a:t>Spanish</a:t>
            </a:r>
          </a:p>
          <a:p>
            <a:pPr marL="1371600" lvl="1" indent="-285750">
              <a:lnSpc>
                <a:spcPct val="100000"/>
              </a:lnSpc>
              <a:spcBef>
                <a:spcPts val="0"/>
              </a:spcBef>
              <a:defRPr/>
            </a:pPr>
            <a:r>
              <a:rPr lang="en-US" sz="1800" dirty="0">
                <a:solidFill>
                  <a:prstClr val="black"/>
                </a:solidFill>
              </a:rPr>
              <a:t>Translation into language other than English or Spanish</a:t>
            </a:r>
          </a:p>
          <a:p>
            <a:pPr marL="1828800" lvl="2" indent="-285750">
              <a:lnSpc>
                <a:spcPct val="100000"/>
              </a:lnSpc>
              <a:spcBef>
                <a:spcPts val="0"/>
              </a:spcBef>
              <a:defRPr/>
            </a:pPr>
            <a:r>
              <a:rPr lang="en-US" dirty="0">
                <a:solidFill>
                  <a:prstClr val="black"/>
                </a:solidFill>
              </a:rPr>
              <a:t>Student responses translated and transcribed into test book</a:t>
            </a:r>
          </a:p>
          <a:p>
            <a:pPr marL="1371600" lvl="1" indent="-285750">
              <a:lnSpc>
                <a:spcPct val="100000"/>
              </a:lnSpc>
              <a:spcBef>
                <a:spcPts val="0"/>
              </a:spcBef>
              <a:defRPr/>
            </a:pPr>
            <a:r>
              <a:rPr lang="en-US" sz="1800" dirty="0">
                <a:solidFill>
                  <a:prstClr val="black"/>
                </a:solidFill>
              </a:rPr>
              <a:t>Signed presentations</a:t>
            </a:r>
            <a:endParaRPr lang="en-US" dirty="0">
              <a:solidFill>
                <a:prstClr val="black"/>
              </a:solidFill>
            </a:endParaRPr>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97</a:t>
            </a:fld>
            <a:endParaRPr lang="en-US" dirty="0"/>
          </a:p>
        </p:txBody>
      </p:sp>
    </p:spTree>
    <p:extLst>
      <p:ext uri="{BB962C8B-B14F-4D97-AF65-F5344CB8AC3E}">
        <p14:creationId xmlns:p14="http://schemas.microsoft.com/office/powerpoint/2010/main" val="4278160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D1-DE67-4669-8504-438E519A6319}"/>
              </a:ext>
            </a:extLst>
          </p:cNvPr>
          <p:cNvSpPr>
            <a:spLocks noGrp="1"/>
          </p:cNvSpPr>
          <p:nvPr>
            <p:ph type="title"/>
          </p:nvPr>
        </p:nvSpPr>
        <p:spPr/>
        <p:txBody>
          <a:bodyPr/>
          <a:lstStyle/>
          <a:p>
            <a:r>
              <a:rPr lang="en-US" dirty="0"/>
              <a:t>Auditory/Signed Presentation</a:t>
            </a:r>
          </a:p>
        </p:txBody>
      </p:sp>
      <p:sp>
        <p:nvSpPr>
          <p:cNvPr id="3" name="Content Placeholder 2">
            <a:extLst>
              <a:ext uri="{FF2B5EF4-FFF2-40B4-BE49-F238E27FC236}">
                <a16:creationId xmlns:a16="http://schemas.microsoft.com/office/drawing/2014/main" id="{A042CE12-F2A4-43F6-8863-E8D9A09D06B7}"/>
              </a:ext>
            </a:extLst>
          </p:cNvPr>
          <p:cNvSpPr>
            <a:spLocks noGrp="1"/>
          </p:cNvSpPr>
          <p:nvPr>
            <p:ph idx="1"/>
          </p:nvPr>
        </p:nvSpPr>
        <p:spPr>
          <a:xfrm>
            <a:off x="628650" y="848550"/>
            <a:ext cx="7886700" cy="5379722"/>
          </a:xfrm>
        </p:spPr>
        <p:txBody>
          <a:bodyPr>
            <a:normAutofit/>
          </a:bodyPr>
          <a:lstStyle/>
          <a:p>
            <a:pPr marL="57150">
              <a:lnSpc>
                <a:spcPct val="100000"/>
              </a:lnSpc>
              <a:defRPr/>
            </a:pPr>
            <a:r>
              <a:rPr lang="en-US" sz="1800" dirty="0">
                <a:solidFill>
                  <a:sysClr val="windowText" lastClr="000000"/>
                </a:solidFill>
              </a:rPr>
              <a:t>Auditory/signer presentation script guidelines:</a:t>
            </a:r>
          </a:p>
          <a:p>
            <a:pPr marL="685800" indent="-285750">
              <a:lnSpc>
                <a:spcPct val="100000"/>
              </a:lnSpc>
              <a:spcBef>
                <a:spcPts val="0"/>
              </a:spcBef>
              <a:defRPr/>
            </a:pPr>
            <a:r>
              <a:rPr lang="en-US" sz="1800" dirty="0">
                <a:solidFill>
                  <a:prstClr val="black"/>
                </a:solidFill>
              </a:rPr>
              <a:t>A trained Test Administrator may be provided to sign or read the entire test orally to a student who is unable to decode text</a:t>
            </a:r>
          </a:p>
          <a:p>
            <a:pPr marL="1371600" lvl="1" indent="-285750">
              <a:lnSpc>
                <a:spcPct val="100000"/>
              </a:lnSpc>
              <a:spcBef>
                <a:spcPts val="0"/>
              </a:spcBef>
              <a:defRPr/>
            </a:pPr>
            <a:r>
              <a:rPr lang="en-US" sz="1800" dirty="0">
                <a:solidFill>
                  <a:prstClr val="black"/>
                </a:solidFill>
              </a:rPr>
              <a:t>Individual words must not be read to students </a:t>
            </a:r>
          </a:p>
          <a:p>
            <a:pPr marL="685800" indent="-285750">
              <a:lnSpc>
                <a:spcPct val="100000"/>
              </a:lnSpc>
              <a:defRPr/>
            </a:pPr>
            <a:r>
              <a:rPr lang="en-US" sz="1800" dirty="0">
                <a:solidFill>
                  <a:prstClr val="black"/>
                </a:solidFill>
              </a:rPr>
              <a:t>Auditory/signer scripts should be provided to students on an individual basis</a:t>
            </a:r>
          </a:p>
          <a:p>
            <a:pPr marL="1371600" lvl="1" indent="-285750">
              <a:lnSpc>
                <a:spcPct val="100000"/>
              </a:lnSpc>
              <a:defRPr/>
            </a:pPr>
            <a:r>
              <a:rPr lang="en-US" sz="1800" dirty="0">
                <a:solidFill>
                  <a:prstClr val="black"/>
                </a:solidFill>
              </a:rPr>
              <a:t>A student should have the option of asking a reader/signer to slow down or repeat text</a:t>
            </a:r>
          </a:p>
          <a:p>
            <a:pPr marL="685800" indent="-285750">
              <a:lnSpc>
                <a:spcPct val="100000"/>
              </a:lnSpc>
              <a:defRPr/>
            </a:pPr>
            <a:r>
              <a:rPr lang="en-US" sz="1800" dirty="0">
                <a:solidFill>
                  <a:sysClr val="windowText" lastClr="000000"/>
                </a:solidFill>
              </a:rPr>
              <a:t>T</a:t>
            </a:r>
            <a:r>
              <a:rPr lang="en-US" sz="1800" dirty="0">
                <a:solidFill>
                  <a:prstClr val="black"/>
                </a:solidFill>
              </a:rPr>
              <a:t>he Test Administrator must </a:t>
            </a:r>
            <a:r>
              <a:rPr lang="en-US" sz="1800" dirty="0">
                <a:solidFill>
                  <a:sysClr val="windowText" lastClr="000000"/>
                </a:solidFill>
              </a:rPr>
              <a:t>follow the script and not read from a test book or device screen</a:t>
            </a:r>
          </a:p>
          <a:p>
            <a:pPr marL="685800" indent="-285750">
              <a:lnSpc>
                <a:spcPct val="100000"/>
              </a:lnSpc>
              <a:defRPr/>
            </a:pPr>
            <a:r>
              <a:rPr lang="en-US" sz="1800" b="1" dirty="0">
                <a:solidFill>
                  <a:sysClr val="windowText" lastClr="000000"/>
                </a:solidFill>
              </a:rPr>
              <a:t>Scripts are secure and must be returned to Pearson</a:t>
            </a:r>
          </a:p>
          <a:p>
            <a:pPr marL="57150">
              <a:lnSpc>
                <a:spcPct val="100000"/>
              </a:lnSpc>
              <a:defRPr/>
            </a:pPr>
            <a:r>
              <a:rPr lang="en-US" sz="1800" dirty="0">
                <a:solidFill>
                  <a:sysClr val="windowText" lastClr="000000"/>
                </a:solidFill>
              </a:rPr>
              <a:t>CBT with auditory/signer script</a:t>
            </a:r>
          </a:p>
          <a:p>
            <a:pPr marL="685800" indent="-285750">
              <a:lnSpc>
                <a:spcPct val="100000"/>
              </a:lnSpc>
              <a:spcBef>
                <a:spcPts val="0"/>
              </a:spcBef>
              <a:defRPr/>
            </a:pPr>
            <a:r>
              <a:rPr lang="en-US" sz="1800" dirty="0">
                <a:solidFill>
                  <a:sysClr val="windowText" lastClr="000000"/>
                </a:solidFill>
              </a:rPr>
              <a:t>Must be in a separate test session in PAnext </a:t>
            </a:r>
            <a:br>
              <a:rPr lang="en-US" sz="1800" dirty="0">
                <a:solidFill>
                  <a:sysClr val="windowText" lastClr="000000"/>
                </a:solidFill>
              </a:rPr>
            </a:br>
            <a:r>
              <a:rPr lang="en-US" sz="1800" dirty="0">
                <a:solidFill>
                  <a:sysClr val="windowText" lastClr="000000"/>
                </a:solidFill>
              </a:rPr>
              <a:t>(cannot be in same online test session as </a:t>
            </a:r>
            <a:br>
              <a:rPr lang="en-US" sz="1800" dirty="0">
                <a:solidFill>
                  <a:sysClr val="windowText" lastClr="000000"/>
                </a:solidFill>
              </a:rPr>
            </a:br>
            <a:r>
              <a:rPr lang="en-US" sz="1800" dirty="0">
                <a:solidFill>
                  <a:sysClr val="windowText" lastClr="000000"/>
                </a:solidFill>
              </a:rPr>
              <a:t>tests not requiring auditory/signed presentation)</a:t>
            </a:r>
          </a:p>
          <a:p>
            <a:pPr marL="685800" indent="-285750">
              <a:lnSpc>
                <a:spcPct val="100000"/>
              </a:lnSpc>
              <a:spcBef>
                <a:spcPts val="0"/>
              </a:spcBef>
              <a:defRPr/>
            </a:pPr>
            <a:r>
              <a:rPr lang="en-US" sz="1800" dirty="0">
                <a:solidFill>
                  <a:sysClr val="windowText" lastClr="000000"/>
                </a:solidFill>
              </a:rPr>
              <a:t>Test session</a:t>
            </a:r>
            <a:r>
              <a:rPr lang="en-US" sz="1800" b="1" dirty="0">
                <a:solidFill>
                  <a:sysClr val="windowText" lastClr="000000"/>
                </a:solidFill>
              </a:rPr>
              <a:t> Form Group Type</a:t>
            </a:r>
            <a:r>
              <a:rPr lang="en-US" sz="1800" dirty="0">
                <a:solidFill>
                  <a:sysClr val="windowText" lastClr="000000"/>
                </a:solidFill>
              </a:rPr>
              <a:t> must be set to </a:t>
            </a:r>
            <a:br>
              <a:rPr lang="en-US" sz="1800" dirty="0">
                <a:solidFill>
                  <a:sysClr val="windowText" lastClr="000000"/>
                </a:solidFill>
              </a:rPr>
            </a:br>
            <a:r>
              <a:rPr lang="en-US" sz="1800" b="1" dirty="0">
                <a:solidFill>
                  <a:sysClr val="windowText" lastClr="000000"/>
                </a:solidFill>
              </a:rPr>
              <a:t>Auditory/Signed Presentation </a:t>
            </a:r>
            <a:r>
              <a:rPr lang="en-US" sz="1800" dirty="0">
                <a:solidFill>
                  <a:sysClr val="windowText" lastClr="000000"/>
                </a:solidFill>
              </a:rPr>
              <a:t>or student’s test </a:t>
            </a:r>
            <a:br>
              <a:rPr lang="en-US" sz="1800" dirty="0">
                <a:solidFill>
                  <a:sysClr val="windowText" lastClr="000000"/>
                </a:solidFill>
              </a:rPr>
            </a:br>
            <a:r>
              <a:rPr lang="en-US" sz="1800" u="sng" dirty="0">
                <a:solidFill>
                  <a:sysClr val="windowText" lastClr="000000"/>
                </a:solidFill>
              </a:rPr>
              <a:t>will not match </a:t>
            </a:r>
            <a:r>
              <a:rPr lang="en-US" sz="1800" dirty="0">
                <a:solidFill>
                  <a:sysClr val="windowText" lastClr="000000"/>
                </a:solidFill>
              </a:rPr>
              <a:t>the script</a:t>
            </a:r>
          </a:p>
          <a:p>
            <a:endParaRPr lang="en-US" sz="1800" dirty="0"/>
          </a:p>
        </p:txBody>
      </p:sp>
      <p:sp>
        <p:nvSpPr>
          <p:cNvPr id="4" name="Slide Number Placeholder 3">
            <a:extLst>
              <a:ext uri="{FF2B5EF4-FFF2-40B4-BE49-F238E27FC236}">
                <a16:creationId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98</a:t>
            </a:fld>
            <a:endParaRPr lang="en-US" dirty="0"/>
          </a:p>
        </p:txBody>
      </p:sp>
      <p:pic>
        <p:nvPicPr>
          <p:cNvPr id="8" name="Picture 7">
            <a:extLst>
              <a:ext uri="{FF2B5EF4-FFF2-40B4-BE49-F238E27FC236}">
                <a16:creationId xmlns:a16="http://schemas.microsoft.com/office/drawing/2014/main" id="{560A9FE4-7D27-452D-B443-638B819A62CC}"/>
              </a:ext>
            </a:extLst>
          </p:cNvPr>
          <p:cNvPicPr>
            <a:picLocks noChangeAspect="1"/>
          </p:cNvPicPr>
          <p:nvPr/>
        </p:nvPicPr>
        <p:blipFill>
          <a:blip r:embed="rId2"/>
          <a:stretch>
            <a:fillRect/>
          </a:stretch>
        </p:blipFill>
        <p:spPr>
          <a:xfrm>
            <a:off x="5940671" y="4129006"/>
            <a:ext cx="3148899" cy="20992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3948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52CA-A47B-4E55-8646-64EEBBEECC22}"/>
              </a:ext>
            </a:extLst>
          </p:cNvPr>
          <p:cNvSpPr>
            <a:spLocks noGrp="1"/>
          </p:cNvSpPr>
          <p:nvPr>
            <p:ph type="title"/>
          </p:nvPr>
        </p:nvSpPr>
        <p:spPr/>
        <p:txBody>
          <a:bodyPr/>
          <a:lstStyle/>
          <a:p>
            <a:r>
              <a:rPr lang="en-US" dirty="0"/>
              <a:t>Technology for Medical Monitoring</a:t>
            </a:r>
          </a:p>
        </p:txBody>
      </p:sp>
      <p:sp>
        <p:nvSpPr>
          <p:cNvPr id="3" name="Content Placeholder 2">
            <a:extLst>
              <a:ext uri="{FF2B5EF4-FFF2-40B4-BE49-F238E27FC236}">
                <a16:creationId xmlns:a16="http://schemas.microsoft.com/office/drawing/2014/main" id="{FF3FDAC4-9A6C-430F-B87A-B14DE647B1A6}"/>
              </a:ext>
            </a:extLst>
          </p:cNvPr>
          <p:cNvSpPr>
            <a:spLocks noGrp="1"/>
          </p:cNvSpPr>
          <p:nvPr>
            <p:ph idx="1"/>
          </p:nvPr>
        </p:nvSpPr>
        <p:spPr/>
        <p:txBody>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Students who use a phone, tablet, or other device to monitor a medical condition may have the device in the testing room</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District plan for use of these devices must include: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Where the device is located and who has control of the device</a:t>
            </a:r>
          </a:p>
          <a:p>
            <a:pPr marL="1714500" lvl="3" indent="-342900" fontAlgn="base">
              <a:lnSpc>
                <a:spcPct val="100000"/>
              </a:lnSpc>
              <a:spcBef>
                <a:spcPct val="0"/>
              </a:spcBef>
              <a:spcAft>
                <a:spcPct val="0"/>
              </a:spcAft>
              <a:defRPr/>
            </a:pPr>
            <a:r>
              <a:rPr lang="en-US" kern="0" dirty="0">
                <a:solidFill>
                  <a:prstClr val="black"/>
                </a:solidFill>
                <a:ea typeface="ＭＳ Ｐゴシック" pitchFamily="34" charset="-128"/>
              </a:rPr>
              <a:t>If the student has control, the device must be visible at all times and may not be used for any other purpose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Procedures for if/when the device alerts and what action is necessary</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If student must leave the testing environment, follow procedures for students who become ill</a:t>
            </a:r>
          </a:p>
          <a:p>
            <a:endParaRPr lang="en-US" dirty="0"/>
          </a:p>
        </p:txBody>
      </p:sp>
      <p:sp>
        <p:nvSpPr>
          <p:cNvPr id="4" name="Slide Number Placeholder 3">
            <a:extLst>
              <a:ext uri="{FF2B5EF4-FFF2-40B4-BE49-F238E27FC236}">
                <a16:creationId xmlns:a16="http://schemas.microsoft.com/office/drawing/2014/main" id="{4C7252AF-5BC3-4659-9EA3-00A38C367B69}"/>
              </a:ext>
            </a:extLst>
          </p:cNvPr>
          <p:cNvSpPr>
            <a:spLocks noGrp="1"/>
          </p:cNvSpPr>
          <p:nvPr>
            <p:ph type="sldNum" sz="quarter" idx="12"/>
          </p:nvPr>
        </p:nvSpPr>
        <p:spPr/>
        <p:txBody>
          <a:bodyPr/>
          <a:lstStyle/>
          <a:p>
            <a:fld id="{C479D5F6-EDCB-402A-AC08-4943A1820E8F}" type="slidenum">
              <a:rPr lang="en-US" smtClean="0"/>
              <a:pPr/>
              <a:t>99</a:t>
            </a:fld>
            <a:endParaRPr lang="en-US" dirty="0"/>
          </a:p>
        </p:txBody>
      </p:sp>
    </p:spTree>
    <p:extLst>
      <p:ext uri="{BB962C8B-B14F-4D97-AF65-F5344CB8AC3E}">
        <p14:creationId xmlns:p14="http://schemas.microsoft.com/office/powerpoint/2010/main" val="289511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28225</TotalTime>
  <Words>18797</Words>
  <Application>Microsoft Office PowerPoint</Application>
  <PresentationFormat>On-screen Show (4:3)</PresentationFormat>
  <Paragraphs>2430</Paragraphs>
  <Slides>210</Slides>
  <Notes>4</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210</vt:i4>
      </vt:variant>
    </vt:vector>
  </HeadingPairs>
  <TitlesOfParts>
    <vt:vector size="217" baseType="lpstr">
      <vt:lpstr>Arial</vt:lpstr>
      <vt:lpstr>Calibri</vt:lpstr>
      <vt:lpstr>Calibri Light</vt:lpstr>
      <vt:lpstr>Museo Slab 500</vt:lpstr>
      <vt:lpstr>Trebuchet MS</vt:lpstr>
      <vt:lpstr>Wingdings</vt:lpstr>
      <vt:lpstr>Office Theme</vt:lpstr>
      <vt:lpstr>Spring 2024 CMAS Administration Training for Assessment Coordinators</vt:lpstr>
      <vt:lpstr>Welcome</vt:lpstr>
      <vt:lpstr>Agenda</vt:lpstr>
      <vt:lpstr> General Information</vt:lpstr>
      <vt:lpstr>What is CMAS?</vt:lpstr>
      <vt:lpstr>Resources</vt:lpstr>
      <vt:lpstr>Resources</vt:lpstr>
      <vt:lpstr>Resources</vt:lpstr>
      <vt:lpstr>Assessment Acronyms*</vt:lpstr>
      <vt:lpstr>Overview of What’s New this Year</vt:lpstr>
      <vt:lpstr>District Testing Selections</vt:lpstr>
      <vt:lpstr>Paper-based Testing §22-7-1013(6), §22-7-1006.3(1)(d-e)</vt:lpstr>
      <vt:lpstr>Assessment Information and Calendar §22-7-1013(7)(a)</vt:lpstr>
      <vt:lpstr>Parent Excusals §22-7-1013(8)(a-c)</vt:lpstr>
      <vt:lpstr>Personally Identifiable Information (PII)</vt:lpstr>
      <vt:lpstr>Syncplicity</vt:lpstr>
      <vt:lpstr> Timeline &amp; Assessment Structure</vt:lpstr>
      <vt:lpstr>Spring 2024 CMAS Window</vt:lpstr>
      <vt:lpstr>Spring 2024 CMAS Window</vt:lpstr>
      <vt:lpstr>Spring 2024 Early/Extended Window Options</vt:lpstr>
      <vt:lpstr>Spring 2024 Critical Dates – Tentative</vt:lpstr>
      <vt:lpstr>Spring 2024 Critical Dates – Tentative</vt:lpstr>
      <vt:lpstr>Spring 2024 Critical Dates – Tentative</vt:lpstr>
      <vt:lpstr>Colorado Spanish Language Arts (CSLA)</vt:lpstr>
      <vt:lpstr>First Year in US Multilingual Learners – ELA Only</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Calculating Unit Testing Times</vt:lpstr>
      <vt:lpstr>Guidelines for Breaks</vt:lpstr>
      <vt:lpstr>Scheduling Considerations</vt:lpstr>
      <vt:lpstr>Scheduling Considerations</vt:lpstr>
      <vt:lpstr>Scheduling Considerations</vt:lpstr>
      <vt:lpstr>Scheduling Sessions </vt:lpstr>
      <vt:lpstr>Afternoon Testing </vt:lpstr>
      <vt:lpstr>After-hours Testing</vt:lpstr>
      <vt:lpstr> PearsonAccessnext</vt:lpstr>
      <vt:lpstr>User Accounts</vt:lpstr>
      <vt:lpstr>User Accounts</vt:lpstr>
      <vt:lpstr>User Account Add-on Roles</vt:lpstr>
      <vt:lpstr>PAnext</vt:lpstr>
      <vt:lpstr>PAnext – Setup Actions</vt:lpstr>
      <vt:lpstr>PAnext – Setup Actions (continued)</vt:lpstr>
      <vt:lpstr>PAnext – Testing Actions</vt:lpstr>
      <vt:lpstr>PAnext – Reports Actions</vt:lpstr>
      <vt:lpstr>PAnext – Dashboards</vt:lpstr>
      <vt:lpstr>PAnext Training Modules</vt:lpstr>
      <vt:lpstr> 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Materials Ordering by January 26*</vt:lpstr>
      <vt:lpstr>Registering a Student in PAnext through a File Upload</vt:lpstr>
      <vt:lpstr>Registering a Student in PAnext through a File Upload</vt:lpstr>
      <vt:lpstr>Registering a Student in PAnext Through the User Interface</vt:lpstr>
      <vt:lpstr>Create or Edit a Student Record Through the User Interface</vt:lpstr>
      <vt:lpstr>Register a Student</vt:lpstr>
      <vt:lpstr>Operational Reports within PAnext – Help with Registration</vt:lpstr>
      <vt:lpstr>Online Testing Management</vt:lpstr>
      <vt:lpstr>Create an Online Test Session</vt:lpstr>
      <vt:lpstr>New Students </vt:lpstr>
      <vt:lpstr>Add Students to Online Test Sessions</vt:lpstr>
      <vt:lpstr>Work Request – Student Transfer Process</vt:lpstr>
      <vt:lpstr>Place a Work Request </vt:lpstr>
      <vt:lpstr>Work Request – Student Transfer Process (CBT) During Testing</vt:lpstr>
      <vt:lpstr>Work Request – PBT Student Transfer</vt:lpstr>
      <vt:lpstr>Work Request – Releasing District</vt:lpstr>
      <vt:lpstr>Review/Approve a Work Request</vt:lpstr>
      <vt:lpstr>Work Request – Receiving District</vt:lpstr>
      <vt:lpstr>Assessment in Special Circumstances</vt:lpstr>
      <vt:lpstr>Assessment in Special Circumstances</vt:lpstr>
      <vt:lpstr> Technology Overview</vt:lpstr>
      <vt:lpstr>Technology Overview</vt:lpstr>
      <vt:lpstr>Technology Overview</vt:lpstr>
      <vt:lpstr>  Administrative Considerations, Accessibility Features &amp; Accommodations</vt:lpstr>
      <vt:lpstr>Accessibility Features and Accommodations</vt:lpstr>
      <vt:lpstr>PowerPoint Presentation</vt:lpstr>
      <vt:lpstr>Administrative Considerations</vt:lpstr>
      <vt:lpstr>Accessibility Features</vt:lpstr>
      <vt:lpstr>Accommodations</vt:lpstr>
      <vt:lpstr>Unique Accommodation Requests (UARs)</vt:lpstr>
      <vt:lpstr>UARs</vt:lpstr>
      <vt:lpstr>Reminders</vt:lpstr>
      <vt:lpstr>Extended Time</vt:lpstr>
      <vt:lpstr>Visual Accommodations</vt:lpstr>
      <vt:lpstr>Response Accommodations</vt:lpstr>
      <vt:lpstr>Auditory Presentation</vt:lpstr>
      <vt:lpstr>Auditory/Signed Presentation</vt:lpstr>
      <vt:lpstr>Auditory/Signed Presentation</vt:lpstr>
      <vt:lpstr>Technology for Medical Monitoring</vt:lpstr>
      <vt:lpstr>Accommodations for MLs</vt:lpstr>
      <vt:lpstr>Administering Language Accommodations</vt:lpstr>
      <vt:lpstr>Non-English Responses</vt:lpstr>
      <vt:lpstr>Transcription Guidelines</vt:lpstr>
      <vt:lpstr>Transcription Guidelines</vt:lpstr>
      <vt:lpstr>Prior Access to Secure Test Materials</vt:lpstr>
      <vt:lpstr>Accommodation Reminders</vt:lpstr>
      <vt:lpstr>Form Assignment Markers in PAnext</vt:lpstr>
      <vt:lpstr>Form Assignment Markers on Testing Ticket</vt:lpstr>
      <vt:lpstr>Emergency Accommodation</vt:lpstr>
      <vt:lpstr> Testing Environment</vt:lpstr>
      <vt:lpstr>Test Environment</vt:lpstr>
      <vt:lpstr>Test Environment</vt:lpstr>
      <vt:lpstr>Headphones</vt:lpstr>
      <vt:lpstr>Calculators</vt:lpstr>
      <vt:lpstr>Mathematics Materials</vt:lpstr>
      <vt:lpstr>Additional Materials</vt:lpstr>
      <vt:lpstr>Student-to-Test Administrator Ratio</vt:lpstr>
      <vt:lpstr>Room Configuration</vt:lpstr>
      <vt:lpstr>Unauthorized Visitors and the Media</vt:lpstr>
      <vt:lpstr> 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  During Testing (Administering Tests)</vt:lpstr>
      <vt:lpstr>CBT Task “Prepare” Test Sessions</vt:lpstr>
      <vt:lpstr>CBT Task “Prepare” Test Sessions</vt:lpstr>
      <vt:lpstr>Incorrect Form Assignment</vt:lpstr>
      <vt:lpstr>PAnext Online Test Session Life Cycle</vt:lpstr>
      <vt:lpstr>PAnext “Prepare” Test Session</vt:lpstr>
      <vt:lpstr>TAM Reminders</vt:lpstr>
      <vt:lpstr>Tasks to Complete During Testing</vt:lpstr>
      <vt:lpstr>During Testing – Security Breaches and Irregularities</vt:lpstr>
      <vt:lpstr>During Testing – Security Breaches and Irregularities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Start a Session and Unlock Units</vt:lpstr>
      <vt:lpstr>Resume a Test</vt:lpstr>
      <vt:lpstr> Basic Technical Troubleshooting</vt:lpstr>
      <vt:lpstr>Error Codes</vt:lpstr>
      <vt:lpstr>Error Codes – Next Steps</vt:lpstr>
      <vt:lpstr>Common Errors – 9059</vt:lpstr>
      <vt:lpstr>TestNav</vt:lpstr>
      <vt:lpstr>“Early Submission” of Test</vt:lpstr>
      <vt:lpstr>Student Logs into Another Student’s Test</vt:lpstr>
      <vt:lpstr>Technology Tip</vt:lpstr>
      <vt:lpstr>Student Response Files (SRF)</vt:lpstr>
      <vt:lpstr> Make-up Testing</vt:lpstr>
      <vt:lpstr>Make-up Testing</vt:lpstr>
      <vt:lpstr>Make-up Testing</vt:lpstr>
      <vt:lpstr>Online Test Management</vt:lpstr>
      <vt:lpstr>Online Test Management</vt:lpstr>
      <vt:lpstr> After Testing</vt:lpstr>
      <vt:lpstr>Tasks to Complete After Each Testing Session</vt:lpstr>
      <vt:lpstr>Final Day – Tasks to Complete After Testing</vt:lpstr>
      <vt:lpstr>Student ID Labels</vt:lpstr>
      <vt:lpstr>Student ID Labels</vt:lpstr>
      <vt:lpstr>Demographic Data Grid</vt:lpstr>
      <vt:lpstr>Packing Scorables</vt:lpstr>
      <vt:lpstr>Packing Nonscorables</vt:lpstr>
      <vt:lpstr>Packing Materials Checklist</vt:lpstr>
      <vt:lpstr>Packing Materials Checklist</vt:lpstr>
      <vt:lpstr>Arrange for Pickup</vt:lpstr>
      <vt:lpstr>Tasks to Complete After Testing</vt:lpstr>
      <vt:lpstr> PBT Rejected Student Tests</vt:lpstr>
      <vt:lpstr>Scratch Paper Verification</vt:lpstr>
      <vt:lpstr>Secure Data Removal Verification</vt:lpstr>
      <vt:lpstr>Additional Documentation - Missing Materials</vt:lpstr>
      <vt:lpstr>Remember - Secure Materials Must be Returned</vt:lpstr>
      <vt:lpstr>CMAS Forms</vt:lpstr>
      <vt:lpstr>PAnext Clean-up</vt:lpstr>
      <vt:lpstr>PAnext Clean-up Activities – CBT and PBT</vt:lpstr>
      <vt:lpstr>Coding Invalidations</vt:lpstr>
      <vt:lpstr>Not Tested Students</vt:lpstr>
      <vt:lpstr>Stop Test Sessions</vt:lpstr>
      <vt:lpstr>Combined Unit Statuses</vt:lpstr>
      <vt:lpstr>Void Test Score and Not Tested Coding</vt:lpstr>
      <vt:lpstr>Coding Parent Excusals</vt:lpstr>
      <vt:lpstr>Suppressions</vt:lpstr>
      <vt:lpstr> Additional Information</vt:lpstr>
      <vt:lpstr>Student Biographical Data – Tentative Dates</vt:lpstr>
      <vt:lpstr>Typical Reporting Timeline</vt:lpstr>
      <vt:lpstr>Reporting Information</vt:lpstr>
      <vt:lpstr>Accountability Questions</vt:lpstr>
      <vt:lpstr>Upcoming CMAS Due Dates</vt:lpstr>
      <vt:lpstr>CMAS Checklists</vt:lpstr>
      <vt:lpstr>Reminder: Complete Security Agreement</vt:lpstr>
      <vt:lpstr>CoAlt Assessments</vt:lpstr>
      <vt:lpstr>Colorado PSAT and SAT</vt:lpstr>
      <vt:lpstr>Get Involved!</vt:lpstr>
      <vt:lpstr> Resources &amp; Support</vt:lpstr>
      <vt:lpstr>Resources - Websites</vt:lpstr>
      <vt:lpstr>Resources – Portal</vt:lpstr>
      <vt:lpstr>Resources – PAnext Training Modules</vt:lpstr>
      <vt:lpstr>Customer Support</vt:lpstr>
      <vt:lpstr>Resources</vt:lpstr>
      <vt:lpstr>CDE Assessment Division Contacts</vt:lpstr>
      <vt:lpstr> 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438</cp:revision>
  <cp:lastPrinted>2019-09-13T16:27:44Z</cp:lastPrinted>
  <dcterms:created xsi:type="dcterms:W3CDTF">2019-06-25T17:30:52Z</dcterms:created>
  <dcterms:modified xsi:type="dcterms:W3CDTF">2023-11-30T22:02:45Z</dcterms:modified>
</cp:coreProperties>
</file>