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67"/>
  </p:notesMasterIdLst>
  <p:sldIdLst>
    <p:sldId id="394" r:id="rId2"/>
    <p:sldId id="264" r:id="rId3"/>
    <p:sldId id="377" r:id="rId4"/>
    <p:sldId id="265" r:id="rId5"/>
    <p:sldId id="270" r:id="rId6"/>
    <p:sldId id="271" r:id="rId7"/>
    <p:sldId id="272" r:id="rId8"/>
    <p:sldId id="335" r:id="rId9"/>
    <p:sldId id="274" r:id="rId10"/>
    <p:sldId id="405" r:id="rId11"/>
    <p:sldId id="386" r:id="rId12"/>
    <p:sldId id="338" r:id="rId13"/>
    <p:sldId id="337" r:id="rId14"/>
    <p:sldId id="336" r:id="rId15"/>
    <p:sldId id="339" r:id="rId16"/>
    <p:sldId id="280" r:id="rId17"/>
    <p:sldId id="340" r:id="rId18"/>
    <p:sldId id="342" r:id="rId19"/>
    <p:sldId id="395" r:id="rId20"/>
    <p:sldId id="341" r:id="rId21"/>
    <p:sldId id="344" r:id="rId22"/>
    <p:sldId id="345" r:id="rId23"/>
    <p:sldId id="346" r:id="rId24"/>
    <p:sldId id="287" r:id="rId25"/>
    <p:sldId id="347" r:id="rId26"/>
    <p:sldId id="402" r:id="rId27"/>
    <p:sldId id="350" r:id="rId28"/>
    <p:sldId id="398" r:id="rId29"/>
    <p:sldId id="403" r:id="rId30"/>
    <p:sldId id="349" r:id="rId31"/>
    <p:sldId id="348" r:id="rId32"/>
    <p:sldId id="351" r:id="rId33"/>
    <p:sldId id="352" r:id="rId34"/>
    <p:sldId id="353" r:id="rId35"/>
    <p:sldId id="354" r:id="rId36"/>
    <p:sldId id="404" r:id="rId37"/>
    <p:sldId id="355" r:id="rId38"/>
    <p:sldId id="356" r:id="rId39"/>
    <p:sldId id="357" r:id="rId40"/>
    <p:sldId id="358" r:id="rId41"/>
    <p:sldId id="397" r:id="rId42"/>
    <p:sldId id="360" r:id="rId43"/>
    <p:sldId id="408" r:id="rId44"/>
    <p:sldId id="364" r:id="rId45"/>
    <p:sldId id="378" r:id="rId46"/>
    <p:sldId id="379" r:id="rId47"/>
    <p:sldId id="362" r:id="rId48"/>
    <p:sldId id="361" r:id="rId49"/>
    <p:sldId id="376" r:id="rId50"/>
    <p:sldId id="407" r:id="rId51"/>
    <p:sldId id="406" r:id="rId52"/>
    <p:sldId id="389" r:id="rId53"/>
    <p:sldId id="388" r:id="rId54"/>
    <p:sldId id="306" r:id="rId55"/>
    <p:sldId id="313" r:id="rId56"/>
    <p:sldId id="399" r:id="rId57"/>
    <p:sldId id="400" r:id="rId58"/>
    <p:sldId id="401" r:id="rId59"/>
    <p:sldId id="318" r:id="rId60"/>
    <p:sldId id="369" r:id="rId61"/>
    <p:sldId id="370" r:id="rId62"/>
    <p:sldId id="371" r:id="rId63"/>
    <p:sldId id="372" r:id="rId64"/>
    <p:sldId id="396" r:id="rId65"/>
    <p:sldId id="324" r:id="rId6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7AA86D-F8C6-6A95-B98B-91B5B5E9D154}" name="Villalobos Pavia, Heather" initials="VPH" userId="S::VillalobosPavia_H@cde.state.co.us::29832d76-5367-411d-91b4-60ca61439e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erzel, Sara" initials="LS" lastIdx="2" clrIdx="0">
    <p:extLst>
      <p:ext uri="{19B8F6BF-5375-455C-9EA6-DF929625EA0E}">
        <p15:presenceInfo xmlns:p15="http://schemas.microsoft.com/office/powerpoint/2012/main" userId="S::Loerzel_S@cde.state.co.us::169e59bf-37fe-4389-9a2d-56a93b8ce5b7" providerId="AD"/>
      </p:ext>
    </p:extLst>
  </p:cmAuthor>
  <p:cmAuthor id="2" name="Sachdeva, Arti" initials="SA" lastIdx="2" clrIdx="1">
    <p:extLst>
      <p:ext uri="{19B8F6BF-5375-455C-9EA6-DF929625EA0E}">
        <p15:presenceInfo xmlns:p15="http://schemas.microsoft.com/office/powerpoint/2012/main" userId="S::Sachdeva_a@cde.state.co.us::e9d21b97-d6bc-4abe-94e7-cb1eb06695ef" providerId="AD"/>
      </p:ext>
    </p:extLst>
  </p:cmAuthor>
  <p:cmAuthor id="3" name="Wirth-Hawkins, Christina" initials="WC" lastIdx="5" clrIdx="2">
    <p:extLst>
      <p:ext uri="{19B8F6BF-5375-455C-9EA6-DF929625EA0E}">
        <p15:presenceInfo xmlns:p15="http://schemas.microsoft.com/office/powerpoint/2012/main" userId="S::Wirth-Hawkins_C@cde.state.co.us::8d4d8cee-ae6c-43f5-9a98-c68e2b1cb3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autoAdjust="0"/>
  </p:normalViewPr>
  <p:slideViewPr>
    <p:cSldViewPr snapToGrid="0">
      <p:cViewPr varScale="1">
        <p:scale>
          <a:sx n="102" d="100"/>
          <a:sy n="102" d="100"/>
        </p:scale>
        <p:origin x="1668"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11/21/2022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
        <p:nvSpPr>
          <p:cNvPr id="9" name="Rectangle 8">
            <a:extLst>
              <a:ext uri="{FF2B5EF4-FFF2-40B4-BE49-F238E27FC236}">
                <a16:creationId xmlns:a16="http://schemas.microsoft.com/office/drawing/2014/main" id="{54F51DBB-DE3D-4D5E-82DD-D4C056FE9B7F}"/>
              </a:ext>
            </a:extLst>
          </p:cNvPr>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C6B9241-E28F-4642-ABC3-47A9ECEB62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4" name="Straight Connector 13">
            <a:extLst>
              <a:ext uri="{FF2B5EF4-FFF2-40B4-BE49-F238E27FC236}">
                <a16:creationId xmlns:a16="http://schemas.microsoft.com/office/drawing/2014/main" id="{32744D51-3B06-4246-A5CF-4BBA1D3A77A1}"/>
              </a:ext>
            </a:extLst>
          </p:cNvPr>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61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DC32C96E-D032-4F12-8192-B1E2789801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343139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38508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4601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138160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21979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600457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520763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729481818"/>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a:t>TITLE</a:t>
            </a:r>
          </a:p>
        </p:txBody>
      </p:sp>
    </p:spTree>
    <p:extLst>
      <p:ext uri="{BB962C8B-B14F-4D97-AF65-F5344CB8AC3E}">
        <p14:creationId xmlns:p14="http://schemas.microsoft.com/office/powerpoint/2010/main" val="435506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11/21/2022</a:t>
            </a:fld>
            <a:endParaRPr lang="en-US" dirty="0"/>
          </a:p>
        </p:txBody>
      </p:sp>
      <p:sp>
        <p:nvSpPr>
          <p:cNvPr id="14" name="Footer Placeholder 3"/>
          <p:cNvSpPr>
            <a:spLocks noGrp="1"/>
          </p:cNvSpPr>
          <p:nvPr>
            <p:ph type="ftr" sz="quarter" idx="11"/>
          </p:nvPr>
        </p:nvSpPr>
        <p:spPr>
          <a:xfrm>
            <a:off x="3028950" y="6537600"/>
            <a:ext cx="3086100" cy="183876"/>
          </a:xfrm>
          <a:prstGeom prst="rect">
            <a:avLst/>
          </a:prstGeo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a:t>Transition slide. Insert image or graphic here.</a:t>
            </a:r>
          </a:p>
        </p:txBody>
      </p:sp>
    </p:spTree>
    <p:extLst>
      <p:ext uri="{BB962C8B-B14F-4D97-AF65-F5344CB8AC3E}">
        <p14:creationId xmlns:p14="http://schemas.microsoft.com/office/powerpoint/2010/main" val="634339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11/21/2022</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066951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11/21/2022</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19576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628650" y="848550"/>
            <a:ext cx="7886700" cy="5255164"/>
          </a:xfrm>
        </p:spPr>
        <p:txBody>
          <a:bodyPr lIns="0" tIns="0" r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0FBB8586-4252-4156-9C5A-E9322F3BB3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1" name="Picture 10">
            <a:extLst>
              <a:ext uri="{FF2B5EF4-FFF2-40B4-BE49-F238E27FC236}">
                <a16:creationId xmlns:a16="http://schemas.microsoft.com/office/drawing/2014/main" id="{064332C9-0E21-4603-8056-9EEA76FF99C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76366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a:extLst>
              <a:ext uri="{FF2B5EF4-FFF2-40B4-BE49-F238E27FC236}">
                <a16:creationId xmlns:a16="http://schemas.microsoft.com/office/drawing/2014/main" id="{FB28B5A9-8F2E-49A6-BD95-6DB0DD7C39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3" name="Picture 12">
            <a:extLst>
              <a:ext uri="{FF2B5EF4-FFF2-40B4-BE49-F238E27FC236}">
                <a16:creationId xmlns:a16="http://schemas.microsoft.com/office/drawing/2014/main" id="{FF6D9630-2C6E-40D6-A83F-478A491D9E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7711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C9945CFE-189B-4617-BAE4-6926273119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9" name="Picture 8">
            <a:extLst>
              <a:ext uri="{FF2B5EF4-FFF2-40B4-BE49-F238E27FC236}">
                <a16:creationId xmlns:a16="http://schemas.microsoft.com/office/drawing/2014/main" id="{D8545FA9-AE46-4E5C-ADC9-5453915C3F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2457424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_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1693E5B0-5819-42F6-9848-8DE5534517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pic>
        <p:nvPicPr>
          <p:cNvPr id="10" name="Picture 9">
            <a:extLst>
              <a:ext uri="{FF2B5EF4-FFF2-40B4-BE49-F238E27FC236}">
                <a16:creationId xmlns:a16="http://schemas.microsoft.com/office/drawing/2014/main" id="{A8B13358-78D5-4B78-9551-32FBE53490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193391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7_Title and Content">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361236F6-68C7-4AD5-A3F9-969F8676F62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pic>
        <p:nvPicPr>
          <p:cNvPr id="10" name="Picture 9">
            <a:extLst>
              <a:ext uri="{FF2B5EF4-FFF2-40B4-BE49-F238E27FC236}">
                <a16:creationId xmlns:a16="http://schemas.microsoft.com/office/drawing/2014/main" id="{82E36867-7DEA-4C63-ACDC-7CDA913761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Tree>
    <p:extLst>
      <p:ext uri="{BB962C8B-B14F-4D97-AF65-F5344CB8AC3E}">
        <p14:creationId xmlns:p14="http://schemas.microsoft.com/office/powerpoint/2010/main" val="338185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258029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343931370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52391720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4" r:id="rId13"/>
    <p:sldLayoutId id="2147483705" r:id="rId14"/>
    <p:sldLayoutId id="2147483664" r:id="rId15"/>
    <p:sldLayoutId id="2147483678" r:id="rId16"/>
    <p:sldLayoutId id="2147483676" r:id="rId17"/>
    <p:sldLayoutId id="2147483666" r:id="rId18"/>
    <p:sldLayoutId id="2147483667" r:id="rId19"/>
    <p:sldLayoutId id="2147483669" r:id="rId20"/>
    <p:sldLayoutId id="2147483681" r:id="rId21"/>
    <p:sldLayoutId id="2147483682" r:id="rId22"/>
    <p:sldLayoutId id="2147483683" r:id="rId23"/>
    <p:sldLayoutId id="2147483685"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https://wida.wisc.edu/sites/default/files/resource/ACCESS-Accessibility-Accommodations-Supplement.pdf"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hyperlink" Target="http://www.cde.state.co.us/assessment/csla"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mailto:Sachdeva_a@cde.state.co.us" TargetMode="External"/><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hyperlink" Target="mailto:achdeva_a@cde.state.co.us" TargetMode="External"/><Relationship Id="rId2" Type="http://schemas.openxmlformats.org/officeDocument/2006/relationships/hyperlink" Target="mailto:roden_m@cde.state.co.us" TargetMode="External"/><Relationship Id="rId1" Type="http://schemas.openxmlformats.org/officeDocument/2006/relationships/slideLayout" Target="../slideLayouts/slideLayout6.xml"/><Relationship Id="rId5" Type="http://schemas.openxmlformats.org/officeDocument/2006/relationships/hyperlink" Target="mailto:Hererra_g@cde.state.co.us" TargetMode="External"/><Relationship Id="rId4" Type="http://schemas.openxmlformats.org/officeDocument/2006/relationships/hyperlink" Target="mailto:villalobospavia_h@cde.state.co.us"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2D1CB7-9E50-416A-8EF5-71C2418E78EF}"/>
              </a:ext>
            </a:extLst>
          </p:cNvPr>
          <p:cNvSpPr>
            <a:spLocks noGrp="1"/>
          </p:cNvSpPr>
          <p:nvPr>
            <p:ph sz="half" idx="1"/>
          </p:nvPr>
        </p:nvSpPr>
        <p:spPr>
          <a:xfrm>
            <a:off x="416981" y="1329267"/>
            <a:ext cx="4208494" cy="4963978"/>
          </a:xfrm>
        </p:spPr>
        <p:txBody>
          <a:bodyPr>
            <a:normAutofit/>
          </a:bodyPr>
          <a:lstStyle/>
          <a:p>
            <a:pPr marL="0" indent="0">
              <a:buNone/>
            </a:pPr>
            <a:r>
              <a:rPr lang="en-US" sz="4000" dirty="0"/>
              <a:t>Welcome!</a:t>
            </a:r>
          </a:p>
          <a:p>
            <a:pPr marL="0" indent="0">
              <a:buNone/>
            </a:pPr>
            <a:r>
              <a:rPr lang="en-US" b="1" dirty="0"/>
              <a:t>Introduce Yourself</a:t>
            </a:r>
          </a:p>
          <a:p>
            <a:pPr lvl="0"/>
            <a:r>
              <a:rPr lang="en-US" sz="2000" dirty="0"/>
              <a:t>From the top of the navigation select the </a:t>
            </a:r>
            <a:r>
              <a:rPr lang="en-US" sz="2000" b="1" dirty="0"/>
              <a:t>Chat </a:t>
            </a:r>
            <a:r>
              <a:rPr lang="en-US" sz="2000" dirty="0"/>
              <a:t>icon</a:t>
            </a:r>
          </a:p>
          <a:p>
            <a:pPr lvl="0"/>
            <a:r>
              <a:rPr lang="en-US" sz="2000" dirty="0"/>
              <a:t>In the </a:t>
            </a:r>
            <a:r>
              <a:rPr lang="en-US" sz="2000" b="1" dirty="0"/>
              <a:t>Type a new message </a:t>
            </a:r>
            <a:r>
              <a:rPr lang="en-US" sz="2000" dirty="0"/>
              <a:t>section tell us your district role and how long you have held your position</a:t>
            </a:r>
          </a:p>
          <a:p>
            <a:pPr lvl="0"/>
            <a:r>
              <a:rPr lang="en-US" sz="2000" dirty="0"/>
              <a:t>Select the </a:t>
            </a:r>
            <a:r>
              <a:rPr lang="en-US" sz="2000" b="1" dirty="0"/>
              <a:t>paper airplane </a:t>
            </a:r>
            <a:r>
              <a:rPr lang="en-US" sz="2000" dirty="0"/>
              <a:t>icon in the bottom right corner of the window to send</a:t>
            </a:r>
          </a:p>
          <a:p>
            <a:pPr lvl="0"/>
            <a:r>
              <a:rPr lang="en-US" sz="2000" b="1" dirty="0"/>
              <a:t>Note</a:t>
            </a:r>
            <a:r>
              <a:rPr lang="en-US" sz="2000" dirty="0"/>
              <a:t>: Select the three dots (…) and click “Turn on live captions” to access closed captioning</a:t>
            </a:r>
          </a:p>
        </p:txBody>
      </p:sp>
      <p:sp>
        <p:nvSpPr>
          <p:cNvPr id="2" name="Title 1">
            <a:extLst>
              <a:ext uri="{FF2B5EF4-FFF2-40B4-BE49-F238E27FC236}">
                <a16:creationId xmlns:a16="http://schemas.microsoft.com/office/drawing/2014/main" id="{33140810-68B2-4629-BF6A-93440EE5109C}"/>
              </a:ext>
            </a:extLst>
          </p:cNvPr>
          <p:cNvSpPr>
            <a:spLocks noGrp="1"/>
          </p:cNvSpPr>
          <p:nvPr>
            <p:ph type="title"/>
          </p:nvPr>
        </p:nvSpPr>
        <p:spPr>
          <a:xfrm>
            <a:off x="245192" y="134767"/>
            <a:ext cx="8763903" cy="948093"/>
          </a:xfrm>
        </p:spPr>
        <p:txBody>
          <a:bodyPr anchor="ctr">
            <a:noAutofit/>
          </a:bodyPr>
          <a:lstStyle/>
          <a:p>
            <a:r>
              <a:rPr lang="en-US" sz="2800" dirty="0">
                <a:latin typeface="+mn-lt"/>
              </a:rPr>
              <a:t>2022-2023</a:t>
            </a:r>
            <a:br>
              <a:rPr lang="en-US" sz="2800" dirty="0">
                <a:latin typeface="+mn-lt"/>
              </a:rPr>
            </a:br>
            <a:r>
              <a:rPr lang="en-US" sz="2800" b="1" dirty="0">
                <a:latin typeface="+mn-lt"/>
              </a:rPr>
              <a:t>Colorado Assessment Accessibilities and Accommodations for Students with Disabilities and Multilingual Learners</a:t>
            </a:r>
            <a:endParaRPr lang="en-US" sz="2800" dirty="0">
              <a:latin typeface="+mn-lt"/>
            </a:endParaRPr>
          </a:p>
        </p:txBody>
      </p:sp>
      <p:sp>
        <p:nvSpPr>
          <p:cNvPr id="4" name="Slide Number Placeholder 3">
            <a:extLst>
              <a:ext uri="{FF2B5EF4-FFF2-40B4-BE49-F238E27FC236}">
                <a16:creationId xmlns:a16="http://schemas.microsoft.com/office/drawing/2014/main" id="{9E1C6873-9006-4F8A-83F3-AF673D15657F}"/>
              </a:ext>
            </a:extLst>
          </p:cNvPr>
          <p:cNvSpPr>
            <a:spLocks noGrp="1"/>
          </p:cNvSpPr>
          <p:nvPr>
            <p:ph type="sldNum" sz="quarter" idx="12"/>
          </p:nvPr>
        </p:nvSpPr>
        <p:spPr>
          <a:xfrm>
            <a:off x="223071" y="6427018"/>
            <a:ext cx="2057400" cy="365125"/>
          </a:xfrm>
        </p:spPr>
        <p:txBody>
          <a:bodyPr/>
          <a:lstStyle/>
          <a:p>
            <a:fld id="{C479D5F6-EDCB-402A-AC08-4943A1820E8F}" type="slidenum">
              <a:rPr lang="en-US" smtClean="0"/>
              <a:pPr/>
              <a:t>1</a:t>
            </a:fld>
            <a:endParaRPr lang="en-US" dirty="0"/>
          </a:p>
        </p:txBody>
      </p:sp>
      <p:grpSp>
        <p:nvGrpSpPr>
          <p:cNvPr id="7" name="Group 6">
            <a:extLst>
              <a:ext uri="{FF2B5EF4-FFF2-40B4-BE49-F238E27FC236}">
                <a16:creationId xmlns:a16="http://schemas.microsoft.com/office/drawing/2014/main" id="{8A1B2788-18B8-4A42-A35C-86D792561112}"/>
              </a:ext>
            </a:extLst>
          </p:cNvPr>
          <p:cNvGrpSpPr/>
          <p:nvPr/>
        </p:nvGrpSpPr>
        <p:grpSpPr>
          <a:xfrm>
            <a:off x="4726519" y="1329267"/>
            <a:ext cx="4282576" cy="4793209"/>
            <a:chOff x="4726519" y="1329267"/>
            <a:chExt cx="4282576" cy="4793209"/>
          </a:xfrm>
        </p:grpSpPr>
        <p:pic>
          <p:nvPicPr>
            <p:cNvPr id="8" name="Picture 7">
              <a:extLst>
                <a:ext uri="{FF2B5EF4-FFF2-40B4-BE49-F238E27FC236}">
                  <a16:creationId xmlns:a16="http://schemas.microsoft.com/office/drawing/2014/main" id="{6963B5C4-3CD4-417E-B903-D75CF3337770}"/>
                </a:ext>
              </a:extLst>
            </p:cNvPr>
            <p:cNvPicPr>
              <a:picLocks noChangeAspect="1"/>
            </p:cNvPicPr>
            <p:nvPr/>
          </p:nvPicPr>
          <p:blipFill>
            <a:blip r:embed="rId2"/>
            <a:stretch>
              <a:fillRect/>
            </a:stretch>
          </p:blipFill>
          <p:spPr>
            <a:xfrm>
              <a:off x="4800600" y="1329267"/>
              <a:ext cx="4208495" cy="4793209"/>
            </a:xfrm>
            <a:prstGeom prst="rect">
              <a:avLst/>
            </a:prstGeom>
          </p:spPr>
        </p:pic>
        <p:sp>
          <p:nvSpPr>
            <p:cNvPr id="9" name="Speech Bubble: Rectangle with Corners Rounded 8">
              <a:extLst>
                <a:ext uri="{FF2B5EF4-FFF2-40B4-BE49-F238E27FC236}">
                  <a16:creationId xmlns:a16="http://schemas.microsoft.com/office/drawing/2014/main" id="{2F2B8684-0D3E-4694-9548-375F1B7F0C80}"/>
                </a:ext>
              </a:extLst>
            </p:cNvPr>
            <p:cNvSpPr/>
            <p:nvPr/>
          </p:nvSpPr>
          <p:spPr>
            <a:xfrm>
              <a:off x="5268385" y="2386727"/>
              <a:ext cx="1301749" cy="795866"/>
            </a:xfrm>
            <a:prstGeom prst="wedgeRoundRectCallout">
              <a:avLst>
                <a:gd name="adj1" fmla="val -38394"/>
                <a:gd name="adj2" fmla="val -947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Select the </a:t>
              </a:r>
              <a:r>
                <a:rPr lang="en-US" b="1" dirty="0"/>
                <a:t>Chat icon</a:t>
              </a:r>
              <a:endParaRPr lang="en-US" dirty="0"/>
            </a:p>
          </p:txBody>
        </p:sp>
        <p:sp>
          <p:nvSpPr>
            <p:cNvPr id="10" name="Speech Bubble: Rectangle with Corners Rounded 9">
              <a:extLst>
                <a:ext uri="{FF2B5EF4-FFF2-40B4-BE49-F238E27FC236}">
                  <a16:creationId xmlns:a16="http://schemas.microsoft.com/office/drawing/2014/main" id="{1DCD2059-8B59-46D7-889F-56F417C629D5}"/>
                </a:ext>
              </a:extLst>
            </p:cNvPr>
            <p:cNvSpPr/>
            <p:nvPr/>
          </p:nvSpPr>
          <p:spPr>
            <a:xfrm>
              <a:off x="4726519" y="3429000"/>
              <a:ext cx="1843615" cy="1944278"/>
            </a:xfrm>
            <a:prstGeom prst="wedgeRoundRectCallout">
              <a:avLst>
                <a:gd name="adj1" fmla="val 61298"/>
                <a:gd name="adj2" fmla="val 862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dirty="0"/>
                <a:t>Tell us your district role, how long you have held your position, and your favorite donut.</a:t>
              </a:r>
            </a:p>
          </p:txBody>
        </p:sp>
        <p:sp>
          <p:nvSpPr>
            <p:cNvPr id="11" name="Speech Bubble: Rectangle with Corners Rounded 10">
              <a:extLst>
                <a:ext uri="{FF2B5EF4-FFF2-40B4-BE49-F238E27FC236}">
                  <a16:creationId xmlns:a16="http://schemas.microsoft.com/office/drawing/2014/main" id="{0BD4A36D-3B7B-475E-A659-70F9B0FE69DD}"/>
                </a:ext>
              </a:extLst>
            </p:cNvPr>
            <p:cNvSpPr/>
            <p:nvPr/>
          </p:nvSpPr>
          <p:spPr>
            <a:xfrm>
              <a:off x="7622119" y="4388656"/>
              <a:ext cx="1301749" cy="750761"/>
            </a:xfrm>
            <a:prstGeom prst="wedgeRoundRectCallout">
              <a:avLst>
                <a:gd name="adj1" fmla="val 31850"/>
                <a:gd name="adj2" fmla="val 1532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Send your message</a:t>
              </a:r>
            </a:p>
          </p:txBody>
        </p:sp>
      </p:grpSp>
    </p:spTree>
    <p:extLst>
      <p:ext uri="{BB962C8B-B14F-4D97-AF65-F5344CB8AC3E}">
        <p14:creationId xmlns:p14="http://schemas.microsoft.com/office/powerpoint/2010/main" val="369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1F07-20C4-6CC3-0861-90E1803BC11A}"/>
              </a:ext>
            </a:extLst>
          </p:cNvPr>
          <p:cNvSpPr>
            <a:spLocks noGrp="1"/>
          </p:cNvSpPr>
          <p:nvPr>
            <p:ph type="title"/>
          </p:nvPr>
        </p:nvSpPr>
        <p:spPr/>
        <p:txBody>
          <a:bodyPr/>
          <a:lstStyle/>
          <a:p>
            <a:r>
              <a:rPr lang="en-US" dirty="0"/>
              <a:t>IEPs and 504s</a:t>
            </a:r>
          </a:p>
        </p:txBody>
      </p:sp>
      <p:sp>
        <p:nvSpPr>
          <p:cNvPr id="3" name="Slide Number Placeholder 2">
            <a:extLst>
              <a:ext uri="{FF2B5EF4-FFF2-40B4-BE49-F238E27FC236}">
                <a16:creationId xmlns:a16="http://schemas.microsoft.com/office/drawing/2014/main" id="{3C4FC6C3-D621-D24C-AFF4-42AB38C8BD3B}"/>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
        <p:nvSpPr>
          <p:cNvPr id="4" name="TextBox 3">
            <a:extLst>
              <a:ext uri="{FF2B5EF4-FFF2-40B4-BE49-F238E27FC236}">
                <a16:creationId xmlns:a16="http://schemas.microsoft.com/office/drawing/2014/main" id="{61417916-310D-83A6-12BE-18AD097C1163}"/>
              </a:ext>
            </a:extLst>
          </p:cNvPr>
          <p:cNvSpPr txBox="1"/>
          <p:nvPr/>
        </p:nvSpPr>
        <p:spPr>
          <a:xfrm>
            <a:off x="579664" y="1624693"/>
            <a:ext cx="8221436" cy="2800767"/>
          </a:xfrm>
          <a:prstGeom prst="rect">
            <a:avLst/>
          </a:prstGeom>
          <a:noFill/>
        </p:spPr>
        <p:txBody>
          <a:bodyPr wrap="square" rtlCol="0">
            <a:spAutoFit/>
          </a:bodyPr>
          <a:lstStyle/>
          <a:p>
            <a:pPr marL="285750" indent="-285750">
              <a:buFont typeface="Arial" panose="020B0604020202020204" pitchFamily="34" charset="0"/>
              <a:buChar char="•"/>
            </a:pPr>
            <a:r>
              <a:rPr lang="en-US" sz="2200" dirty="0"/>
              <a:t>Connect with your Special Education Department to ensure that your IEP/504 platform vendors have updated their state assessment accommodations with the CDE Assessment Accommodations Crosswalk</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The CDE Assessment Accommodations Crosswalk is posted on the CDE Assessment Accommodations Training page</a:t>
            </a:r>
          </a:p>
          <a:p>
            <a:r>
              <a:rPr lang="en-US" sz="2200" dirty="0"/>
              <a:t>     </a:t>
            </a:r>
            <a:r>
              <a:rPr lang="en-US" sz="2200" dirty="0">
                <a:hlinkClick r:id="rId2"/>
              </a:rPr>
              <a:t>https://www.cde.state.co.us/assessment/training-accommodations</a:t>
            </a:r>
            <a:r>
              <a:rPr lang="en-US" sz="2200" dirty="0"/>
              <a:t> </a:t>
            </a:r>
          </a:p>
        </p:txBody>
      </p:sp>
    </p:spTree>
    <p:extLst>
      <p:ext uri="{BB962C8B-B14F-4D97-AF65-F5344CB8AC3E}">
        <p14:creationId xmlns:p14="http://schemas.microsoft.com/office/powerpoint/2010/main" val="277366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7624D-4A85-4D99-AA5E-9AC136BE0E3D}"/>
              </a:ext>
            </a:extLst>
          </p:cNvPr>
          <p:cNvSpPr>
            <a:spLocks noGrp="1"/>
          </p:cNvSpPr>
          <p:nvPr>
            <p:ph type="title"/>
          </p:nvPr>
        </p:nvSpPr>
        <p:spPr/>
        <p:txBody>
          <a:bodyPr/>
          <a:lstStyle/>
          <a:p>
            <a:r>
              <a:rPr lang="en-US" dirty="0"/>
              <a:t>Accommodations vs. Modifications</a:t>
            </a:r>
          </a:p>
        </p:txBody>
      </p:sp>
      <p:sp>
        <p:nvSpPr>
          <p:cNvPr id="3" name="Slide Number Placeholder 2">
            <a:extLst>
              <a:ext uri="{FF2B5EF4-FFF2-40B4-BE49-F238E27FC236}">
                <a16:creationId xmlns:a16="http://schemas.microsoft.com/office/drawing/2014/main" id="{F71C5A91-1D82-4529-8BC7-EAAA995ED267}"/>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
        <p:nvSpPr>
          <p:cNvPr id="5" name="Content Placeholder 1">
            <a:extLst>
              <a:ext uri="{FF2B5EF4-FFF2-40B4-BE49-F238E27FC236}">
                <a16:creationId xmlns:a16="http://schemas.microsoft.com/office/drawing/2014/main" id="{022B9597-CCA1-4D67-8E21-F11243788DD7}"/>
              </a:ext>
            </a:extLst>
          </p:cNvPr>
          <p:cNvSpPr txBox="1">
            <a:spLocks/>
          </p:cNvSpPr>
          <p:nvPr/>
        </p:nvSpPr>
        <p:spPr>
          <a:xfrm>
            <a:off x="569417" y="1377804"/>
            <a:ext cx="7999635" cy="472399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pPr>
            <a:r>
              <a:rPr lang="en-US" sz="2000" b="1" dirty="0"/>
              <a:t>Accommodations</a:t>
            </a:r>
            <a:r>
              <a:rPr lang="en-US" sz="2000" dirty="0"/>
              <a:t>: Adjustments to instruction or standardized testing materials or procedures which allow students to demonstrate their learning without changing the instructional content or what the assessment intends to measure. Accommodations maintain the expectations and rigor of the content of instruction or assessment. They do not change what is to be learned during instruction or measured by the assessment.</a:t>
            </a:r>
          </a:p>
          <a:p>
            <a:pPr>
              <a:lnSpc>
                <a:spcPct val="120000"/>
              </a:lnSpc>
            </a:pPr>
            <a:r>
              <a:rPr lang="en-US" sz="2000" b="1" dirty="0"/>
              <a:t>Modifications</a:t>
            </a:r>
            <a:r>
              <a:rPr lang="en-US" sz="2000" dirty="0"/>
              <a:t>: Adjustments to instruction or the administration of an assessment that change what the student learns or the assessment measures.  Modifications change the construct being learned or assessed.  Modifications in the administration of an assessment fundamentally change the assessment’s intended measure and, therefore, do not result in valid scores. </a:t>
            </a:r>
            <a:br>
              <a:rPr lang="en-US" sz="2000" dirty="0"/>
            </a:br>
            <a:endParaRPr lang="en-US" sz="2000" dirty="0">
              <a:solidFill>
                <a:srgbClr val="000000"/>
              </a:solidFill>
            </a:endParaRPr>
          </a:p>
        </p:txBody>
      </p:sp>
    </p:spTree>
    <p:extLst>
      <p:ext uri="{BB962C8B-B14F-4D97-AF65-F5344CB8AC3E}">
        <p14:creationId xmlns:p14="http://schemas.microsoft.com/office/powerpoint/2010/main" val="2504680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2B0C64-2359-45D6-805B-38D65081684A}"/>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
        <p:nvSpPr>
          <p:cNvPr id="4" name="Title 2">
            <a:extLst>
              <a:ext uri="{FF2B5EF4-FFF2-40B4-BE49-F238E27FC236}">
                <a16:creationId xmlns:a16="http://schemas.microsoft.com/office/drawing/2014/main" id="{8B0FA4BF-F619-4D75-A79B-BBAA08C9EB68}"/>
              </a:ext>
            </a:extLst>
          </p:cNvPr>
          <p:cNvSpPr>
            <a:spLocks noGrp="1"/>
          </p:cNvSpPr>
          <p:nvPr>
            <p:ph type="title"/>
          </p:nvPr>
        </p:nvSpPr>
        <p:spPr>
          <a:xfrm>
            <a:off x="223838" y="314325"/>
            <a:ext cx="8691562" cy="590550"/>
          </a:xfrm>
        </p:spPr>
        <p:txBody>
          <a:bodyPr/>
          <a:lstStyle/>
          <a:p>
            <a:r>
              <a:rPr lang="en-US" dirty="0"/>
              <a:t>Accommodations are…</a:t>
            </a:r>
          </a:p>
        </p:txBody>
      </p:sp>
      <p:sp>
        <p:nvSpPr>
          <p:cNvPr id="5" name="Content Placeholder 1">
            <a:extLst>
              <a:ext uri="{FF2B5EF4-FFF2-40B4-BE49-F238E27FC236}">
                <a16:creationId xmlns:a16="http://schemas.microsoft.com/office/drawing/2014/main" id="{91365EDA-BFAD-4ACC-9CAF-968C1235D241}"/>
              </a:ext>
            </a:extLst>
          </p:cNvPr>
          <p:cNvSpPr txBox="1">
            <a:spLocks/>
          </p:cNvSpPr>
          <p:nvPr/>
        </p:nvSpPr>
        <p:spPr>
          <a:xfrm>
            <a:off x="569801" y="1519205"/>
            <a:ext cx="7999635" cy="472399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nSpc>
                <a:spcPct val="120000"/>
              </a:lnSpc>
              <a:spcAft>
                <a:spcPts val="1200"/>
              </a:spcAft>
              <a:buFont typeface="Arial" panose="020B0604020202020204" pitchFamily="34" charset="0"/>
              <a:buNone/>
            </a:pPr>
            <a:r>
              <a:rPr lang="en-US" dirty="0">
                <a:solidFill>
                  <a:srgbClr val="000000"/>
                </a:solidFill>
              </a:rPr>
              <a:t>Accommodations are practices and procedures that provide equitable access to the education environment and curriculum during instruction and assessment for students who have a documented need, including students with a disability and students who are multilingual learners.  Accommodations are directly related to a student’s identified disability area or documented needs as a multilingual learner.</a:t>
            </a:r>
          </a:p>
          <a:p>
            <a:pPr>
              <a:spcAft>
                <a:spcPts val="600"/>
              </a:spcAft>
            </a:pPr>
            <a:r>
              <a:rPr lang="en-US" dirty="0">
                <a:solidFill>
                  <a:srgbClr val="000000"/>
                </a:solidFill>
              </a:rPr>
              <a:t>The stipulations for providing an accommodation are: </a:t>
            </a:r>
          </a:p>
          <a:p>
            <a:pPr lvl="1"/>
            <a:r>
              <a:rPr lang="en-US" sz="2600" dirty="0">
                <a:solidFill>
                  <a:srgbClr val="000000"/>
                </a:solidFill>
              </a:rPr>
              <a:t>the determination of need for a student must be made on an individual basis </a:t>
            </a:r>
          </a:p>
          <a:p>
            <a:pPr lvl="1"/>
            <a:r>
              <a:rPr lang="en-US" sz="2600" dirty="0">
                <a:solidFill>
                  <a:srgbClr val="000000"/>
                </a:solidFill>
              </a:rPr>
              <a:t>accommodations are documented in a formal plan</a:t>
            </a:r>
          </a:p>
          <a:p>
            <a:pPr lvl="1"/>
            <a:r>
              <a:rPr lang="en-US" sz="2600" dirty="0">
                <a:solidFill>
                  <a:srgbClr val="000000"/>
                </a:solidFill>
              </a:rPr>
              <a:t>accommodations are evaluated regularly for need and effectiveness</a:t>
            </a:r>
          </a:p>
          <a:p>
            <a:pPr lvl="1"/>
            <a:r>
              <a:rPr lang="en-US" sz="2600" dirty="0">
                <a:solidFill>
                  <a:srgbClr val="000000"/>
                </a:solidFill>
              </a:rPr>
              <a:t>the accommodation is routinely used for both classroom instruction and assessment</a:t>
            </a:r>
          </a:p>
          <a:p>
            <a:pPr lvl="1"/>
            <a:r>
              <a:rPr lang="en-US" sz="2600" dirty="0">
                <a:solidFill>
                  <a:srgbClr val="000000"/>
                </a:solidFill>
              </a:rPr>
              <a:t>the accommodation does not change what the assessment measures</a:t>
            </a:r>
          </a:p>
        </p:txBody>
      </p:sp>
    </p:spTree>
    <p:extLst>
      <p:ext uri="{BB962C8B-B14F-4D97-AF65-F5344CB8AC3E}">
        <p14:creationId xmlns:p14="http://schemas.microsoft.com/office/powerpoint/2010/main" val="282572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269ED17-1EF2-474D-8127-4E23B9D42DFB}"/>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4" name="Title 2">
            <a:extLst>
              <a:ext uri="{FF2B5EF4-FFF2-40B4-BE49-F238E27FC236}">
                <a16:creationId xmlns:a16="http://schemas.microsoft.com/office/drawing/2014/main" id="{CE9C1464-D168-4B1B-BD83-94B2ACCAD949}"/>
              </a:ext>
            </a:extLst>
          </p:cNvPr>
          <p:cNvSpPr>
            <a:spLocks noGrp="1"/>
          </p:cNvSpPr>
          <p:nvPr>
            <p:ph type="title"/>
          </p:nvPr>
        </p:nvSpPr>
        <p:spPr>
          <a:xfrm>
            <a:off x="223838" y="314325"/>
            <a:ext cx="8691562" cy="590550"/>
          </a:xfrm>
        </p:spPr>
        <p:txBody>
          <a:bodyPr/>
          <a:lstStyle/>
          <a:p>
            <a:r>
              <a:rPr lang="en-US" dirty="0"/>
              <a:t>Accommodations </a:t>
            </a:r>
            <a:r>
              <a:rPr lang="en-US" b="1" i="1" u="sng" dirty="0"/>
              <a:t>do</a:t>
            </a:r>
            <a:r>
              <a:rPr lang="en-US" dirty="0"/>
              <a:t> </a:t>
            </a:r>
            <a:r>
              <a:rPr lang="en-US" b="1" i="1" u="sng" dirty="0"/>
              <a:t>not</a:t>
            </a:r>
            <a:r>
              <a:rPr lang="en-US" dirty="0"/>
              <a:t>…</a:t>
            </a:r>
          </a:p>
        </p:txBody>
      </p:sp>
      <p:sp>
        <p:nvSpPr>
          <p:cNvPr id="5" name="Content Placeholder 1">
            <a:extLst>
              <a:ext uri="{FF2B5EF4-FFF2-40B4-BE49-F238E27FC236}">
                <a16:creationId xmlns:a16="http://schemas.microsoft.com/office/drawing/2014/main" id="{6E6034FF-ED2C-4135-AC8A-A591BF398860}"/>
              </a:ext>
            </a:extLst>
          </p:cNvPr>
          <p:cNvSpPr txBox="1">
            <a:spLocks/>
          </p:cNvSpPr>
          <p:nvPr/>
        </p:nvSpPr>
        <p:spPr>
          <a:xfrm>
            <a:off x="855953" y="1590368"/>
            <a:ext cx="7704667" cy="472326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Interfere with the construct of the assessment or the standard being assessed</a:t>
            </a:r>
          </a:p>
          <a:p>
            <a:pPr lvl="1"/>
            <a:r>
              <a:rPr lang="en-US" dirty="0">
                <a:solidFill>
                  <a:srgbClr val="000000"/>
                </a:solidFill>
              </a:rPr>
              <a:t>Modify or change the standard</a:t>
            </a:r>
          </a:p>
          <a:p>
            <a:r>
              <a:rPr lang="en-US" dirty="0">
                <a:solidFill>
                  <a:srgbClr val="000000"/>
                </a:solidFill>
              </a:rPr>
              <a:t>Reduce learning expectations</a:t>
            </a:r>
          </a:p>
          <a:p>
            <a:r>
              <a:rPr lang="en-US" dirty="0">
                <a:solidFill>
                  <a:srgbClr val="000000"/>
                </a:solidFill>
              </a:rPr>
              <a:t>Reduce rigor or relevant cognitive load</a:t>
            </a:r>
          </a:p>
          <a:p>
            <a:r>
              <a:rPr lang="en-US" dirty="0">
                <a:solidFill>
                  <a:srgbClr val="000000"/>
                </a:solidFill>
              </a:rPr>
              <a:t>Give an unfair advantage</a:t>
            </a:r>
          </a:p>
          <a:p>
            <a:r>
              <a:rPr lang="en-US" dirty="0">
                <a:solidFill>
                  <a:srgbClr val="000000"/>
                </a:solidFill>
              </a:rPr>
              <a:t>Help all students “do better”</a:t>
            </a:r>
          </a:p>
          <a:p>
            <a:r>
              <a:rPr lang="en-US" dirty="0">
                <a:solidFill>
                  <a:srgbClr val="000000"/>
                </a:solidFill>
              </a:rPr>
              <a:t>Occur without regular evaluation and evidence of effectiveness</a:t>
            </a:r>
          </a:p>
          <a:p>
            <a:r>
              <a:rPr lang="en-US" dirty="0">
                <a:solidFill>
                  <a:srgbClr val="000000"/>
                </a:solidFill>
              </a:rPr>
              <a:t>Just convenience the adult</a:t>
            </a:r>
          </a:p>
          <a:p>
            <a:r>
              <a:rPr lang="en-US" dirty="0"/>
              <a:t>Default by disability label or identification as a multilingual learner</a:t>
            </a:r>
          </a:p>
          <a:p>
            <a:r>
              <a:rPr lang="en-US" dirty="0"/>
              <a:t>Default by class placement or groups within a class</a:t>
            </a:r>
          </a:p>
          <a:p>
            <a:endParaRPr lang="en-US" dirty="0">
              <a:solidFill>
                <a:srgbClr val="000000"/>
              </a:solidFill>
            </a:endParaRPr>
          </a:p>
        </p:txBody>
      </p:sp>
    </p:spTree>
    <p:extLst>
      <p:ext uri="{BB962C8B-B14F-4D97-AF65-F5344CB8AC3E}">
        <p14:creationId xmlns:p14="http://schemas.microsoft.com/office/powerpoint/2010/main" val="58315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CF35924-9A59-44E7-87CB-5BAD66B2D7EE}"/>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4" name="Title 2">
            <a:extLst>
              <a:ext uri="{FF2B5EF4-FFF2-40B4-BE49-F238E27FC236}">
                <a16:creationId xmlns:a16="http://schemas.microsoft.com/office/drawing/2014/main" id="{08430001-0704-4C3E-A249-EB92DD53AAAD}"/>
              </a:ext>
            </a:extLst>
          </p:cNvPr>
          <p:cNvSpPr>
            <a:spLocks noGrp="1"/>
          </p:cNvSpPr>
          <p:nvPr>
            <p:ph type="title"/>
          </p:nvPr>
        </p:nvSpPr>
        <p:spPr>
          <a:xfrm>
            <a:off x="223838" y="314325"/>
            <a:ext cx="8691562" cy="590550"/>
          </a:xfrm>
        </p:spPr>
        <p:txBody>
          <a:bodyPr>
            <a:noAutofit/>
          </a:bodyPr>
          <a:lstStyle/>
          <a:p>
            <a:r>
              <a:rPr lang="en-US" sz="2800" dirty="0"/>
              <a:t>State Assessments</a:t>
            </a:r>
          </a:p>
        </p:txBody>
      </p:sp>
      <p:sp>
        <p:nvSpPr>
          <p:cNvPr id="5" name="Content Placeholder 1">
            <a:extLst>
              <a:ext uri="{FF2B5EF4-FFF2-40B4-BE49-F238E27FC236}">
                <a16:creationId xmlns:a16="http://schemas.microsoft.com/office/drawing/2014/main" id="{C71D35F9-10E6-4D27-ACF4-466D0150082E}"/>
              </a:ext>
            </a:extLst>
          </p:cNvPr>
          <p:cNvSpPr txBox="1">
            <a:spLocks/>
          </p:cNvSpPr>
          <p:nvPr/>
        </p:nvSpPr>
        <p:spPr>
          <a:xfrm>
            <a:off x="996882" y="1596923"/>
            <a:ext cx="5639893" cy="439829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ACCESS for ELLs </a:t>
            </a:r>
          </a:p>
          <a:p>
            <a:pPr lvl="1"/>
            <a:r>
              <a:rPr lang="en-US" dirty="0">
                <a:solidFill>
                  <a:srgbClr val="000000"/>
                </a:solidFill>
              </a:rPr>
              <a:t>Alternate ACCESS</a:t>
            </a:r>
          </a:p>
          <a:p>
            <a:r>
              <a:rPr lang="en-US" dirty="0">
                <a:solidFill>
                  <a:srgbClr val="000000"/>
                </a:solidFill>
              </a:rPr>
              <a:t>CMAS </a:t>
            </a:r>
          </a:p>
          <a:p>
            <a:pPr lvl="1"/>
            <a:r>
              <a:rPr lang="en-US" dirty="0">
                <a:solidFill>
                  <a:srgbClr val="000000"/>
                </a:solidFill>
              </a:rPr>
              <a:t>Math </a:t>
            </a:r>
          </a:p>
          <a:p>
            <a:pPr lvl="1"/>
            <a:r>
              <a:rPr lang="en-US" dirty="0">
                <a:solidFill>
                  <a:srgbClr val="000000"/>
                </a:solidFill>
              </a:rPr>
              <a:t>ELA/Literacy (CSLA)</a:t>
            </a:r>
          </a:p>
          <a:p>
            <a:pPr lvl="1"/>
            <a:r>
              <a:rPr lang="en-US" dirty="0">
                <a:solidFill>
                  <a:srgbClr val="000000"/>
                </a:solidFill>
              </a:rPr>
              <a:t>Science</a:t>
            </a:r>
          </a:p>
          <a:p>
            <a:r>
              <a:rPr lang="en-US" dirty="0">
                <a:solidFill>
                  <a:srgbClr val="000000"/>
                </a:solidFill>
              </a:rPr>
              <a:t>CoAlt Assessments</a:t>
            </a:r>
          </a:p>
          <a:p>
            <a:pPr lvl="1"/>
            <a:r>
              <a:rPr lang="en-US" dirty="0">
                <a:solidFill>
                  <a:srgbClr val="000000"/>
                </a:solidFill>
              </a:rPr>
              <a:t>ELA &amp; Math (DLM)</a:t>
            </a:r>
          </a:p>
          <a:p>
            <a:pPr lvl="1"/>
            <a:r>
              <a:rPr lang="en-US" dirty="0">
                <a:solidFill>
                  <a:srgbClr val="000000"/>
                </a:solidFill>
              </a:rPr>
              <a:t>Science</a:t>
            </a:r>
          </a:p>
          <a:p>
            <a:r>
              <a:rPr lang="en-US" dirty="0">
                <a:solidFill>
                  <a:srgbClr val="000000"/>
                </a:solidFill>
              </a:rPr>
              <a:t>CO PSAT 9/10 &amp; SAT</a:t>
            </a:r>
          </a:p>
          <a:p>
            <a:pPr lvl="1"/>
            <a:r>
              <a:rPr lang="en-US" dirty="0" err="1">
                <a:solidFill>
                  <a:srgbClr val="000000"/>
                </a:solidFill>
              </a:rPr>
              <a:t>CoAlt</a:t>
            </a:r>
            <a:r>
              <a:rPr lang="en-US" dirty="0">
                <a:solidFill>
                  <a:srgbClr val="000000"/>
                </a:solidFill>
              </a:rPr>
              <a:t> ELA &amp; Math (DLM)</a:t>
            </a:r>
          </a:p>
          <a:p>
            <a:pPr marL="365760" lvl="1" indent="0">
              <a:buFont typeface="Arial" panose="020B0604020202020204" pitchFamily="34" charset="0"/>
              <a:buNone/>
            </a:pPr>
            <a:endParaRPr lang="en-US" dirty="0"/>
          </a:p>
          <a:p>
            <a:pPr lvl="1"/>
            <a:endParaRPr lang="en-US" dirty="0"/>
          </a:p>
        </p:txBody>
      </p:sp>
    </p:spTree>
    <p:extLst>
      <p:ext uri="{BB962C8B-B14F-4D97-AF65-F5344CB8AC3E}">
        <p14:creationId xmlns:p14="http://schemas.microsoft.com/office/powerpoint/2010/main" val="218754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0BB416F-8F39-41C2-811C-3834CF30E4FE}"/>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
        <p:nvSpPr>
          <p:cNvPr id="4" name="Title 1">
            <a:extLst>
              <a:ext uri="{FF2B5EF4-FFF2-40B4-BE49-F238E27FC236}">
                <a16:creationId xmlns:a16="http://schemas.microsoft.com/office/drawing/2014/main" id="{70E972DA-96FF-4D9B-8CF1-E0B100911F46}"/>
              </a:ext>
            </a:extLst>
          </p:cNvPr>
          <p:cNvSpPr>
            <a:spLocks noGrp="1"/>
          </p:cNvSpPr>
          <p:nvPr>
            <p:ph type="title"/>
          </p:nvPr>
        </p:nvSpPr>
        <p:spPr>
          <a:xfrm>
            <a:off x="223838" y="314325"/>
            <a:ext cx="8691562" cy="590550"/>
          </a:xfrm>
        </p:spPr>
        <p:txBody>
          <a:bodyPr>
            <a:normAutofit/>
          </a:bodyPr>
          <a:lstStyle/>
          <a:p>
            <a:r>
              <a:rPr lang="en-US" dirty="0"/>
              <a:t>Accommodation Flow for CMAS</a:t>
            </a:r>
          </a:p>
        </p:txBody>
      </p:sp>
      <p:sp>
        <p:nvSpPr>
          <p:cNvPr id="5" name="Content Placeholder 4">
            <a:extLst>
              <a:ext uri="{FF2B5EF4-FFF2-40B4-BE49-F238E27FC236}">
                <a16:creationId xmlns:a16="http://schemas.microsoft.com/office/drawing/2014/main" id="{35A4DED6-B5CD-417E-9E5B-252F8792C2A1}"/>
              </a:ext>
            </a:extLst>
          </p:cNvPr>
          <p:cNvSpPr txBox="1">
            <a:spLocks/>
          </p:cNvSpPr>
          <p:nvPr/>
        </p:nvSpPr>
        <p:spPr>
          <a:xfrm>
            <a:off x="458893" y="1212380"/>
            <a:ext cx="7776018" cy="5583554"/>
          </a:xfrm>
          <a:prstGeom prst="triangle">
            <a:avLst>
              <a:gd name="adj" fmla="val 47742"/>
            </a:avLst>
          </a:prstGeom>
          <a:solidFill>
            <a:schemeClr val="accent1">
              <a:lumMod val="50000"/>
            </a:schemeClr>
          </a:solidFill>
          <a:ln w="190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Font typeface="Arial" panose="020B0604020202020204" pitchFamily="34" charset="0"/>
              <a:buNone/>
            </a:pPr>
            <a:r>
              <a:rPr lang="en-US"/>
              <a:t> </a:t>
            </a:r>
            <a:endParaRPr lang="en-US" dirty="0"/>
          </a:p>
        </p:txBody>
      </p:sp>
      <p:sp>
        <p:nvSpPr>
          <p:cNvPr id="6" name="TextBox 5">
            <a:extLst>
              <a:ext uri="{FF2B5EF4-FFF2-40B4-BE49-F238E27FC236}">
                <a16:creationId xmlns:a16="http://schemas.microsoft.com/office/drawing/2014/main" id="{649435A3-9E5D-4D91-96B8-0C0132150B3E}"/>
              </a:ext>
            </a:extLst>
          </p:cNvPr>
          <p:cNvSpPr txBox="1"/>
          <p:nvPr/>
        </p:nvSpPr>
        <p:spPr>
          <a:xfrm>
            <a:off x="7234081" y="2752066"/>
            <a:ext cx="2016808" cy="2308324"/>
          </a:xfrm>
          <a:prstGeom prst="rect">
            <a:avLst/>
          </a:prstGeom>
          <a:noFill/>
        </p:spPr>
        <p:txBody>
          <a:bodyPr wrap="square" rtlCol="0">
            <a:spAutoFit/>
          </a:bodyPr>
          <a:lstStyle/>
          <a:p>
            <a:pPr algn="ctr"/>
            <a:r>
              <a:rPr lang="en-US" sz="2400" b="1" i="1" u="sng" dirty="0">
                <a:solidFill>
                  <a:srgbClr val="000000"/>
                </a:solidFill>
              </a:rPr>
              <a:t>May </a:t>
            </a:r>
            <a:r>
              <a:rPr lang="en-US" sz="2400" dirty="0">
                <a:solidFill>
                  <a:srgbClr val="000000"/>
                </a:solidFill>
              </a:rPr>
              <a:t>include students with active IEP/504/MLP (but not required)</a:t>
            </a:r>
          </a:p>
        </p:txBody>
      </p:sp>
      <p:sp>
        <p:nvSpPr>
          <p:cNvPr id="7" name="TextBox 6">
            <a:extLst>
              <a:ext uri="{FF2B5EF4-FFF2-40B4-BE49-F238E27FC236}">
                <a16:creationId xmlns:a16="http://schemas.microsoft.com/office/drawing/2014/main" id="{6F5477DE-A576-4C5A-8B0B-D84D370E07DD}"/>
              </a:ext>
            </a:extLst>
          </p:cNvPr>
          <p:cNvSpPr txBox="1"/>
          <p:nvPr/>
        </p:nvSpPr>
        <p:spPr>
          <a:xfrm>
            <a:off x="134676" y="3056310"/>
            <a:ext cx="2016808" cy="830997"/>
          </a:xfrm>
          <a:prstGeom prst="rect">
            <a:avLst/>
          </a:prstGeom>
          <a:noFill/>
        </p:spPr>
        <p:txBody>
          <a:bodyPr wrap="square" rtlCol="0">
            <a:spAutoFit/>
          </a:bodyPr>
          <a:lstStyle/>
          <a:p>
            <a:pPr algn="ctr"/>
            <a:r>
              <a:rPr lang="en-US" sz="2400" dirty="0">
                <a:solidFill>
                  <a:srgbClr val="000000"/>
                </a:solidFill>
              </a:rPr>
              <a:t>Student </a:t>
            </a:r>
            <a:r>
              <a:rPr lang="en-US" sz="2400" b="1" i="1" u="sng" dirty="0">
                <a:solidFill>
                  <a:srgbClr val="000000"/>
                </a:solidFill>
              </a:rPr>
              <a:t>must </a:t>
            </a:r>
            <a:r>
              <a:rPr lang="en-US" sz="2400" dirty="0">
                <a:solidFill>
                  <a:srgbClr val="000000"/>
                </a:solidFill>
              </a:rPr>
              <a:t> be NEP/LEP </a:t>
            </a:r>
          </a:p>
        </p:txBody>
      </p:sp>
      <p:sp>
        <p:nvSpPr>
          <p:cNvPr id="8" name="TextBox 7">
            <a:extLst>
              <a:ext uri="{FF2B5EF4-FFF2-40B4-BE49-F238E27FC236}">
                <a16:creationId xmlns:a16="http://schemas.microsoft.com/office/drawing/2014/main" id="{FCC78EE8-D429-4EE7-8F19-22B61DCC6D3C}"/>
              </a:ext>
            </a:extLst>
          </p:cNvPr>
          <p:cNvSpPr txBox="1"/>
          <p:nvPr/>
        </p:nvSpPr>
        <p:spPr>
          <a:xfrm>
            <a:off x="490604" y="1512702"/>
            <a:ext cx="2016808" cy="1200329"/>
          </a:xfrm>
          <a:prstGeom prst="rect">
            <a:avLst/>
          </a:prstGeom>
          <a:noFill/>
        </p:spPr>
        <p:txBody>
          <a:bodyPr wrap="square" rtlCol="0">
            <a:spAutoFit/>
          </a:bodyPr>
          <a:lstStyle/>
          <a:p>
            <a:pPr algn="ctr"/>
            <a:r>
              <a:rPr lang="en-US" sz="2400" dirty="0">
                <a:solidFill>
                  <a:srgbClr val="000000"/>
                </a:solidFill>
              </a:rPr>
              <a:t>Students </a:t>
            </a:r>
            <a:r>
              <a:rPr lang="en-US" sz="2400" b="1" i="1" u="sng" dirty="0">
                <a:solidFill>
                  <a:srgbClr val="000000"/>
                </a:solidFill>
              </a:rPr>
              <a:t>must </a:t>
            </a:r>
            <a:r>
              <a:rPr lang="en-US" sz="2400" dirty="0">
                <a:solidFill>
                  <a:srgbClr val="000000"/>
                </a:solidFill>
              </a:rPr>
              <a:t>have an active IEP/504</a:t>
            </a:r>
          </a:p>
        </p:txBody>
      </p:sp>
      <p:sp>
        <p:nvSpPr>
          <p:cNvPr id="9" name="TextBox 8">
            <a:extLst>
              <a:ext uri="{FF2B5EF4-FFF2-40B4-BE49-F238E27FC236}">
                <a16:creationId xmlns:a16="http://schemas.microsoft.com/office/drawing/2014/main" id="{0486AEC8-8C77-4DF5-A1AD-EDDE6EECCA19}"/>
              </a:ext>
            </a:extLst>
          </p:cNvPr>
          <p:cNvSpPr txBox="1"/>
          <p:nvPr/>
        </p:nvSpPr>
        <p:spPr>
          <a:xfrm>
            <a:off x="3275067" y="6152278"/>
            <a:ext cx="1982624" cy="523220"/>
          </a:xfrm>
          <a:prstGeom prst="rect">
            <a:avLst/>
          </a:prstGeom>
          <a:noFill/>
        </p:spPr>
        <p:txBody>
          <a:bodyPr wrap="square" rtlCol="0">
            <a:spAutoFit/>
          </a:bodyPr>
          <a:lstStyle/>
          <a:p>
            <a:pPr algn="ctr"/>
            <a:r>
              <a:rPr lang="en-US" sz="2800" b="1" dirty="0">
                <a:solidFill>
                  <a:srgbClr val="FFFF00"/>
                </a:solidFill>
              </a:rPr>
              <a:t>All Students</a:t>
            </a:r>
          </a:p>
        </p:txBody>
      </p:sp>
      <p:sp>
        <p:nvSpPr>
          <p:cNvPr id="10" name="TextBox 9">
            <a:extLst>
              <a:ext uri="{FF2B5EF4-FFF2-40B4-BE49-F238E27FC236}">
                <a16:creationId xmlns:a16="http://schemas.microsoft.com/office/drawing/2014/main" id="{FD6FA181-2E6B-40C9-9DD0-00F5B4064011}"/>
              </a:ext>
            </a:extLst>
          </p:cNvPr>
          <p:cNvSpPr txBox="1"/>
          <p:nvPr/>
        </p:nvSpPr>
        <p:spPr>
          <a:xfrm>
            <a:off x="2842192" y="4789030"/>
            <a:ext cx="2585102" cy="954107"/>
          </a:xfrm>
          <a:prstGeom prst="rect">
            <a:avLst/>
          </a:prstGeom>
          <a:noFill/>
        </p:spPr>
        <p:txBody>
          <a:bodyPr wrap="square" rtlCol="0">
            <a:spAutoFit/>
          </a:bodyPr>
          <a:lstStyle/>
          <a:p>
            <a:pPr algn="ctr"/>
            <a:r>
              <a:rPr lang="en-US" sz="2800" b="1" dirty="0">
                <a:solidFill>
                  <a:srgbClr val="FFFF00"/>
                </a:solidFill>
              </a:rPr>
              <a:t>Administration Considerations</a:t>
            </a:r>
          </a:p>
        </p:txBody>
      </p:sp>
      <p:sp>
        <p:nvSpPr>
          <p:cNvPr id="11" name="TextBox 10">
            <a:extLst>
              <a:ext uri="{FF2B5EF4-FFF2-40B4-BE49-F238E27FC236}">
                <a16:creationId xmlns:a16="http://schemas.microsoft.com/office/drawing/2014/main" id="{3C319E00-8E09-448F-AE97-C382655E9649}"/>
              </a:ext>
            </a:extLst>
          </p:cNvPr>
          <p:cNvSpPr txBox="1"/>
          <p:nvPr/>
        </p:nvSpPr>
        <p:spPr>
          <a:xfrm>
            <a:off x="3024105" y="3785770"/>
            <a:ext cx="2328951" cy="954107"/>
          </a:xfrm>
          <a:prstGeom prst="rect">
            <a:avLst/>
          </a:prstGeom>
          <a:noFill/>
        </p:spPr>
        <p:txBody>
          <a:bodyPr wrap="square" rtlCol="0">
            <a:spAutoFit/>
          </a:bodyPr>
          <a:lstStyle/>
          <a:p>
            <a:pPr algn="ctr"/>
            <a:r>
              <a:rPr lang="en-US" sz="2800" b="1" dirty="0">
                <a:solidFill>
                  <a:srgbClr val="FFFF00"/>
                </a:solidFill>
              </a:rPr>
              <a:t>Accessibility Features</a:t>
            </a:r>
          </a:p>
        </p:txBody>
      </p:sp>
      <p:sp>
        <p:nvSpPr>
          <p:cNvPr id="12" name="TextBox 11">
            <a:extLst>
              <a:ext uri="{FF2B5EF4-FFF2-40B4-BE49-F238E27FC236}">
                <a16:creationId xmlns:a16="http://schemas.microsoft.com/office/drawing/2014/main" id="{5C7C1241-249F-4BFB-9E67-53F7EFDE55F0}"/>
              </a:ext>
            </a:extLst>
          </p:cNvPr>
          <p:cNvSpPr txBox="1"/>
          <p:nvPr/>
        </p:nvSpPr>
        <p:spPr>
          <a:xfrm>
            <a:off x="2937368" y="2884556"/>
            <a:ext cx="2658019" cy="461665"/>
          </a:xfrm>
          <a:prstGeom prst="rect">
            <a:avLst/>
          </a:prstGeom>
          <a:noFill/>
        </p:spPr>
        <p:txBody>
          <a:bodyPr wrap="square" rtlCol="0">
            <a:spAutoFit/>
          </a:bodyPr>
          <a:lstStyle/>
          <a:p>
            <a:pPr algn="ctr"/>
            <a:r>
              <a:rPr lang="en-US" sz="2400" b="1" dirty="0">
                <a:solidFill>
                  <a:srgbClr val="FFFF00"/>
                </a:solidFill>
              </a:rPr>
              <a:t>Accommodations</a:t>
            </a:r>
          </a:p>
        </p:txBody>
      </p:sp>
      <p:sp>
        <p:nvSpPr>
          <p:cNvPr id="13" name="TextBox 12">
            <a:extLst>
              <a:ext uri="{FF2B5EF4-FFF2-40B4-BE49-F238E27FC236}">
                <a16:creationId xmlns:a16="http://schemas.microsoft.com/office/drawing/2014/main" id="{F765810F-69A0-405B-9D22-FCD79B0FECD2}"/>
              </a:ext>
            </a:extLst>
          </p:cNvPr>
          <p:cNvSpPr txBox="1"/>
          <p:nvPr/>
        </p:nvSpPr>
        <p:spPr>
          <a:xfrm>
            <a:off x="3149022" y="1845438"/>
            <a:ext cx="1982624" cy="707886"/>
          </a:xfrm>
          <a:prstGeom prst="rect">
            <a:avLst/>
          </a:prstGeom>
          <a:noFill/>
          <a:ln>
            <a:noFill/>
          </a:ln>
        </p:spPr>
        <p:txBody>
          <a:bodyPr wrap="square" rtlCol="0">
            <a:spAutoFit/>
          </a:bodyPr>
          <a:lstStyle/>
          <a:p>
            <a:pPr algn="ctr"/>
            <a:r>
              <a:rPr lang="en-US" sz="2000" b="1" dirty="0">
                <a:solidFill>
                  <a:srgbClr val="FFFF00"/>
                </a:solidFill>
              </a:rPr>
              <a:t>Unique </a:t>
            </a:r>
          </a:p>
          <a:p>
            <a:pPr algn="ctr"/>
            <a:r>
              <a:rPr lang="en-US" sz="2000" b="1" dirty="0" err="1">
                <a:solidFill>
                  <a:srgbClr val="FFFF00"/>
                </a:solidFill>
              </a:rPr>
              <a:t>Accoms</a:t>
            </a:r>
            <a:endParaRPr lang="en-US" sz="2000" b="1" dirty="0">
              <a:solidFill>
                <a:srgbClr val="FFFF00"/>
              </a:solidFill>
            </a:endParaRPr>
          </a:p>
        </p:txBody>
      </p:sp>
      <p:cxnSp>
        <p:nvCxnSpPr>
          <p:cNvPr id="14" name="Straight Connector 13">
            <a:extLst>
              <a:ext uri="{FF2B5EF4-FFF2-40B4-BE49-F238E27FC236}">
                <a16:creationId xmlns:a16="http://schemas.microsoft.com/office/drawing/2014/main" id="{741E794C-79C4-48A8-967C-C976CBF97219}"/>
              </a:ext>
            </a:extLst>
          </p:cNvPr>
          <p:cNvCxnSpPr>
            <a:cxnSpLocks/>
          </p:cNvCxnSpPr>
          <p:nvPr/>
        </p:nvCxnSpPr>
        <p:spPr>
          <a:xfrm>
            <a:off x="1251771" y="5743137"/>
            <a:ext cx="59546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0D1C350A-4902-4EC0-A237-B511609A8013}"/>
              </a:ext>
            </a:extLst>
          </p:cNvPr>
          <p:cNvCxnSpPr>
            <a:cxnSpLocks/>
          </p:cNvCxnSpPr>
          <p:nvPr/>
        </p:nvCxnSpPr>
        <p:spPr>
          <a:xfrm>
            <a:off x="1970594" y="4739877"/>
            <a:ext cx="4591565" cy="24576"/>
          </a:xfrm>
          <a:prstGeom prst="line">
            <a:avLst/>
          </a:prstGeom>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338415DD-1E9F-437C-AB4D-CE9A9F99DA3B}"/>
              </a:ext>
            </a:extLst>
          </p:cNvPr>
          <p:cNvCxnSpPr>
            <a:cxnSpLocks/>
          </p:cNvCxnSpPr>
          <p:nvPr/>
        </p:nvCxnSpPr>
        <p:spPr>
          <a:xfrm flipV="1">
            <a:off x="2715647" y="3589341"/>
            <a:ext cx="3016045" cy="12558"/>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F2A88E88-A542-4306-AA82-B6821098285C}"/>
              </a:ext>
            </a:extLst>
          </p:cNvPr>
          <p:cNvCxnSpPr>
            <a:cxnSpLocks/>
          </p:cNvCxnSpPr>
          <p:nvPr/>
        </p:nvCxnSpPr>
        <p:spPr>
          <a:xfrm>
            <a:off x="3427622" y="2687005"/>
            <a:ext cx="167751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93CC0419-14D7-47FA-ABA6-3D1040D7A23B}"/>
              </a:ext>
            </a:extLst>
          </p:cNvPr>
          <p:cNvCxnSpPr>
            <a:cxnSpLocks/>
          </p:cNvCxnSpPr>
          <p:nvPr/>
        </p:nvCxnSpPr>
        <p:spPr>
          <a:xfrm flipV="1">
            <a:off x="2063706" y="3264283"/>
            <a:ext cx="651941" cy="3550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a:extLst>
              <a:ext uri="{FF2B5EF4-FFF2-40B4-BE49-F238E27FC236}">
                <a16:creationId xmlns:a16="http://schemas.microsoft.com/office/drawing/2014/main" id="{55A4D6FD-F26E-4A16-B659-A194A631D026}"/>
              </a:ext>
            </a:extLst>
          </p:cNvPr>
          <p:cNvCxnSpPr>
            <a:cxnSpLocks/>
          </p:cNvCxnSpPr>
          <p:nvPr/>
        </p:nvCxnSpPr>
        <p:spPr>
          <a:xfrm>
            <a:off x="2456741" y="2220542"/>
            <a:ext cx="517812" cy="51534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0" name="Straight Arrow Connector 19">
            <a:extLst>
              <a:ext uri="{FF2B5EF4-FFF2-40B4-BE49-F238E27FC236}">
                <a16:creationId xmlns:a16="http://schemas.microsoft.com/office/drawing/2014/main" id="{93911C40-F68C-473B-A453-102D76F81305}"/>
              </a:ext>
            </a:extLst>
          </p:cNvPr>
          <p:cNvCxnSpPr>
            <a:cxnSpLocks/>
          </p:cNvCxnSpPr>
          <p:nvPr/>
        </p:nvCxnSpPr>
        <p:spPr>
          <a:xfrm flipV="1">
            <a:off x="2467572" y="2159185"/>
            <a:ext cx="856714" cy="6728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Straight Arrow Connector 20">
            <a:extLst>
              <a:ext uri="{FF2B5EF4-FFF2-40B4-BE49-F238E27FC236}">
                <a16:creationId xmlns:a16="http://schemas.microsoft.com/office/drawing/2014/main" id="{E5C5E98F-DCCA-404D-9ADC-C51E6597F12D}"/>
              </a:ext>
            </a:extLst>
          </p:cNvPr>
          <p:cNvCxnSpPr>
            <a:cxnSpLocks/>
          </p:cNvCxnSpPr>
          <p:nvPr/>
        </p:nvCxnSpPr>
        <p:spPr>
          <a:xfrm flipH="1">
            <a:off x="6982606" y="4170995"/>
            <a:ext cx="406963" cy="79730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2" name="Straight Arrow Connector 21">
            <a:extLst>
              <a:ext uri="{FF2B5EF4-FFF2-40B4-BE49-F238E27FC236}">
                <a16:creationId xmlns:a16="http://schemas.microsoft.com/office/drawing/2014/main" id="{9F708906-591E-4503-B3E9-6B2B5DFCA512}"/>
              </a:ext>
            </a:extLst>
          </p:cNvPr>
          <p:cNvCxnSpPr>
            <a:cxnSpLocks/>
          </p:cNvCxnSpPr>
          <p:nvPr/>
        </p:nvCxnSpPr>
        <p:spPr>
          <a:xfrm flipH="1" flipV="1">
            <a:off x="6568450" y="4072668"/>
            <a:ext cx="821119" cy="98327"/>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653289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ACCESS for ELLs </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16</a:t>
            </a:fld>
            <a:endParaRPr lang="en-US" dirty="0"/>
          </a:p>
        </p:txBody>
      </p:sp>
    </p:spTree>
    <p:extLst>
      <p:ext uri="{BB962C8B-B14F-4D97-AF65-F5344CB8AC3E}">
        <p14:creationId xmlns:p14="http://schemas.microsoft.com/office/powerpoint/2010/main" val="271936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D2DDF2-B2D4-4BE5-9BD4-C2B77B6FEBB5}"/>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
        <p:nvSpPr>
          <p:cNvPr id="4" name="Title 2">
            <a:extLst>
              <a:ext uri="{FF2B5EF4-FFF2-40B4-BE49-F238E27FC236}">
                <a16:creationId xmlns:a16="http://schemas.microsoft.com/office/drawing/2014/main" id="{FDECCEBD-C298-4ABC-9E83-98C2F9D831BE}"/>
              </a:ext>
            </a:extLst>
          </p:cNvPr>
          <p:cNvSpPr>
            <a:spLocks noGrp="1"/>
          </p:cNvSpPr>
          <p:nvPr>
            <p:ph type="title"/>
          </p:nvPr>
        </p:nvSpPr>
        <p:spPr>
          <a:xfrm>
            <a:off x="223838" y="314325"/>
            <a:ext cx="8691562" cy="590550"/>
          </a:xfrm>
        </p:spPr>
        <p:txBody>
          <a:bodyPr>
            <a:normAutofit/>
          </a:bodyPr>
          <a:lstStyle/>
          <a:p>
            <a:r>
              <a:rPr lang="en-US" sz="2800" dirty="0"/>
              <a:t>ACCESS for ELLs Accommodations </a:t>
            </a:r>
          </a:p>
        </p:txBody>
      </p:sp>
      <p:sp>
        <p:nvSpPr>
          <p:cNvPr id="5" name="Content Placeholder 1">
            <a:extLst>
              <a:ext uri="{FF2B5EF4-FFF2-40B4-BE49-F238E27FC236}">
                <a16:creationId xmlns:a16="http://schemas.microsoft.com/office/drawing/2014/main" id="{78F6D132-7DA2-47AE-B9BB-B4220204C0D7}"/>
              </a:ext>
            </a:extLst>
          </p:cNvPr>
          <p:cNvSpPr txBox="1">
            <a:spLocks/>
          </p:cNvSpPr>
          <p:nvPr/>
        </p:nvSpPr>
        <p:spPr>
          <a:xfrm>
            <a:off x="628650" y="1533832"/>
            <a:ext cx="7886700" cy="456988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Online</a:t>
            </a:r>
          </a:p>
          <a:p>
            <a:r>
              <a:rPr lang="en-US" dirty="0">
                <a:solidFill>
                  <a:srgbClr val="000000"/>
                </a:solidFill>
              </a:rPr>
              <a:t>Paper</a:t>
            </a:r>
          </a:p>
          <a:p>
            <a:r>
              <a:rPr lang="en-US" dirty="0">
                <a:solidFill>
                  <a:srgbClr val="000000"/>
                </a:solidFill>
              </a:rPr>
              <a:t>Kindergarten</a:t>
            </a:r>
          </a:p>
          <a:p>
            <a:r>
              <a:rPr lang="en-US" dirty="0">
                <a:solidFill>
                  <a:srgbClr val="000000"/>
                </a:solidFill>
              </a:rPr>
              <a:t>Alternate ACCESS</a:t>
            </a:r>
          </a:p>
          <a:p>
            <a:endParaRPr lang="en-US" dirty="0">
              <a:solidFill>
                <a:srgbClr val="000000"/>
              </a:solidFill>
            </a:endParaRPr>
          </a:p>
          <a:p>
            <a:endParaRPr lang="en-US" dirty="0">
              <a:solidFill>
                <a:srgbClr val="000000"/>
              </a:solidFill>
            </a:endParaRPr>
          </a:p>
          <a:p>
            <a:pPr marL="0" indent="0">
              <a:buFont typeface="Arial" panose="020B0604020202020204" pitchFamily="34" charset="0"/>
              <a:buNone/>
            </a:pPr>
            <a:r>
              <a:rPr lang="en-US" dirty="0">
                <a:solidFill>
                  <a:srgbClr val="000000"/>
                </a:solidFill>
                <a:hlinkClick r:id="rId2"/>
              </a:rPr>
              <a:t>https://wida.wisc.edu/sites/default/files/resource/ACCESS-Accessibility-Accommodations-Supplement.pdf</a:t>
            </a:r>
            <a:r>
              <a:rPr lang="en-US" dirty="0">
                <a:solidFill>
                  <a:srgbClr val="000000"/>
                </a:solidFill>
              </a:rPr>
              <a:t> </a:t>
            </a:r>
            <a:endParaRPr lang="en-US" dirty="0"/>
          </a:p>
        </p:txBody>
      </p:sp>
    </p:spTree>
    <p:extLst>
      <p:ext uri="{BB962C8B-B14F-4D97-AF65-F5344CB8AC3E}">
        <p14:creationId xmlns:p14="http://schemas.microsoft.com/office/powerpoint/2010/main" val="99736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91F257-D8CE-4622-91D6-206D305CA895}"/>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
        <p:nvSpPr>
          <p:cNvPr id="4" name="Title 2">
            <a:extLst>
              <a:ext uri="{FF2B5EF4-FFF2-40B4-BE49-F238E27FC236}">
                <a16:creationId xmlns:a16="http://schemas.microsoft.com/office/drawing/2014/main" id="{79C2372A-D46D-4F35-BDC4-0BBAE5AF8718}"/>
              </a:ext>
            </a:extLst>
          </p:cNvPr>
          <p:cNvSpPr>
            <a:spLocks noGrp="1"/>
          </p:cNvSpPr>
          <p:nvPr>
            <p:ph type="title"/>
          </p:nvPr>
        </p:nvSpPr>
        <p:spPr>
          <a:xfrm>
            <a:off x="223838" y="314325"/>
            <a:ext cx="8691562" cy="590550"/>
          </a:xfrm>
        </p:spPr>
        <p:txBody>
          <a:bodyPr>
            <a:noAutofit/>
          </a:bodyPr>
          <a:lstStyle/>
          <a:p>
            <a:r>
              <a:rPr lang="en-US" sz="2800" dirty="0"/>
              <a:t>ACCESS for ELLs  </a:t>
            </a:r>
          </a:p>
        </p:txBody>
      </p:sp>
      <p:graphicFrame>
        <p:nvGraphicFramePr>
          <p:cNvPr id="5" name="Content Placeholder 5">
            <a:extLst>
              <a:ext uri="{FF2B5EF4-FFF2-40B4-BE49-F238E27FC236}">
                <a16:creationId xmlns:a16="http://schemas.microsoft.com/office/drawing/2014/main" id="{1F8C7DDB-A2E1-487E-8610-C4B9DE7544F0}"/>
              </a:ext>
            </a:extLst>
          </p:cNvPr>
          <p:cNvGraphicFramePr>
            <a:graphicFrameLocks/>
          </p:cNvGraphicFramePr>
          <p:nvPr>
            <p:extLst>
              <p:ext uri="{D42A27DB-BD31-4B8C-83A1-F6EECF244321}">
                <p14:modId xmlns:p14="http://schemas.microsoft.com/office/powerpoint/2010/main" val="470578071"/>
              </p:ext>
            </p:extLst>
          </p:nvPr>
        </p:nvGraphicFramePr>
        <p:xfrm>
          <a:off x="223071" y="1234805"/>
          <a:ext cx="8691563" cy="5420517"/>
        </p:xfrm>
        <a:graphic>
          <a:graphicData uri="http://schemas.openxmlformats.org/drawingml/2006/table">
            <a:tbl>
              <a:tblPr firstRow="1" bandRow="1">
                <a:tableStyleId>{5C22544A-7EE6-4342-B048-85BDC9FD1C3A}</a:tableStyleId>
              </a:tblPr>
              <a:tblGrid>
                <a:gridCol w="5224856">
                  <a:extLst>
                    <a:ext uri="{9D8B030D-6E8A-4147-A177-3AD203B41FA5}">
                      <a16:colId xmlns:a16="http://schemas.microsoft.com/office/drawing/2014/main" val="20000"/>
                    </a:ext>
                  </a:extLst>
                </a:gridCol>
                <a:gridCol w="1206631">
                  <a:extLst>
                    <a:ext uri="{9D8B030D-6E8A-4147-A177-3AD203B41FA5}">
                      <a16:colId xmlns:a16="http://schemas.microsoft.com/office/drawing/2014/main" val="20001"/>
                    </a:ext>
                  </a:extLst>
                </a:gridCol>
                <a:gridCol w="1143368">
                  <a:extLst>
                    <a:ext uri="{9D8B030D-6E8A-4147-A177-3AD203B41FA5}">
                      <a16:colId xmlns:a16="http://schemas.microsoft.com/office/drawing/2014/main" val="20002"/>
                    </a:ext>
                  </a:extLst>
                </a:gridCol>
                <a:gridCol w="1116708">
                  <a:extLst>
                    <a:ext uri="{9D8B030D-6E8A-4147-A177-3AD203B41FA5}">
                      <a16:colId xmlns:a16="http://schemas.microsoft.com/office/drawing/2014/main" val="20003"/>
                    </a:ext>
                  </a:extLst>
                </a:gridCol>
              </a:tblGrid>
              <a:tr h="373169">
                <a:tc>
                  <a:txBody>
                    <a:bodyPr/>
                    <a:lstStyle/>
                    <a:p>
                      <a:r>
                        <a:rPr lang="en-US" dirty="0"/>
                        <a:t>Accommodation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a:t>Online</a:t>
                      </a:r>
                    </a:p>
                  </a:txBody>
                  <a:tcPr>
                    <a:lnT w="12700" cap="flat" cmpd="sng" algn="ctr">
                      <a:solidFill>
                        <a:schemeClr val="tx1"/>
                      </a:solidFill>
                      <a:prstDash val="solid"/>
                      <a:round/>
                      <a:headEnd type="none" w="med" len="med"/>
                      <a:tailEnd type="none" w="med" len="med"/>
                    </a:lnT>
                  </a:tcPr>
                </a:tc>
                <a:tc>
                  <a:txBody>
                    <a:bodyPr/>
                    <a:lstStyle/>
                    <a:p>
                      <a:pPr algn="ctr"/>
                      <a:r>
                        <a:rPr lang="en-US" dirty="0"/>
                        <a:t>Paper</a:t>
                      </a:r>
                    </a:p>
                  </a:txBody>
                  <a:tcPr>
                    <a:lnT w="12700" cap="flat" cmpd="sng" algn="ctr">
                      <a:solidFill>
                        <a:schemeClr val="tx1"/>
                      </a:solidFill>
                      <a:prstDash val="solid"/>
                      <a:round/>
                      <a:headEnd type="none" w="med" len="med"/>
                      <a:tailEnd type="none" w="med" len="med"/>
                    </a:lnT>
                  </a:tcPr>
                </a:tc>
                <a:tc>
                  <a:txBody>
                    <a:bodyPr/>
                    <a:lstStyle/>
                    <a:p>
                      <a:r>
                        <a:rPr lang="en-US" dirty="0"/>
                        <a:t>Domain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07394">
                <a:tc>
                  <a:txBody>
                    <a:bodyPr/>
                    <a:lstStyle/>
                    <a:p>
                      <a:r>
                        <a:rPr lang="en-US" sz="1400" dirty="0"/>
                        <a:t>Braille </a:t>
                      </a:r>
                    </a:p>
                  </a:txBody>
                  <a:tcPr>
                    <a:lnL w="12700" cap="flat" cmpd="sng" algn="ctr">
                      <a:solidFill>
                        <a:schemeClr val="tx1"/>
                      </a:solidFill>
                      <a:prstDash val="solid"/>
                      <a:round/>
                      <a:headEnd type="none" w="med" len="med"/>
                      <a:tailEnd type="none" w="med" len="med"/>
                    </a:lnL>
                  </a:tcPr>
                </a:tc>
                <a:tc>
                  <a:txBody>
                    <a:bodyPr/>
                    <a:lstStyle/>
                    <a:p>
                      <a:pPr algn="ctr"/>
                      <a:r>
                        <a:rPr lang="en-US" sz="1400" dirty="0"/>
                        <a:t>N/A</a:t>
                      </a:r>
                    </a:p>
                  </a:txBody>
                  <a:tcPr/>
                </a:tc>
                <a:tc>
                  <a:txBody>
                    <a:bodyPr/>
                    <a:lstStyle/>
                    <a:p>
                      <a:pPr algn="ctr"/>
                      <a:r>
                        <a:rPr lang="en-US" sz="1400" dirty="0"/>
                        <a:t>X</a:t>
                      </a:r>
                    </a:p>
                  </a:txBody>
                  <a:tcPr/>
                </a:tc>
                <a:tc>
                  <a:txBody>
                    <a:bodyPr/>
                    <a:lstStyle/>
                    <a:p>
                      <a:r>
                        <a:rPr lang="en-US" sz="1400" dirty="0"/>
                        <a:t>L, </a:t>
                      </a:r>
                      <a:r>
                        <a:rPr lang="en-US" sz="1400" baseline="0" dirty="0"/>
                        <a:t>R, W</a:t>
                      </a:r>
                      <a:endParaRPr lang="en-US" sz="14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07394">
                <a:tc>
                  <a:txBody>
                    <a:bodyPr/>
                    <a:lstStyle/>
                    <a:p>
                      <a:r>
                        <a:rPr lang="en-US" sz="1400" dirty="0">
                          <a:solidFill>
                            <a:schemeClr val="tx1"/>
                          </a:solidFill>
                        </a:rPr>
                        <a:t>Extended time</a:t>
                      </a:r>
                      <a:r>
                        <a:rPr lang="en-US" sz="1400" baseline="0" dirty="0">
                          <a:solidFill>
                            <a:schemeClr val="tx1"/>
                          </a:solidFill>
                        </a:rPr>
                        <a:t> of a domain over multiple days</a:t>
                      </a:r>
                      <a:endParaRPr lang="en-US" sz="14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r>
                        <a:rPr lang="en-US" sz="1400" dirty="0">
                          <a:solidFill>
                            <a:schemeClr val="tx1"/>
                          </a:solidFill>
                        </a:rPr>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07394">
                <a:tc>
                  <a:txBody>
                    <a:bodyPr/>
                    <a:lstStyle/>
                    <a:p>
                      <a:r>
                        <a:rPr lang="en-US" sz="1400" dirty="0"/>
                        <a:t>Extended speaking test</a:t>
                      </a:r>
                      <a:r>
                        <a:rPr lang="en-US" sz="1400" baseline="0" dirty="0"/>
                        <a:t> response time</a:t>
                      </a:r>
                      <a:endParaRPr lang="en-US" sz="1400" dirty="0"/>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07394">
                <a:tc>
                  <a:txBody>
                    <a:bodyPr/>
                    <a:lstStyle/>
                    <a:p>
                      <a:r>
                        <a:rPr lang="en-US" sz="1400" dirty="0">
                          <a:solidFill>
                            <a:schemeClr val="tx1"/>
                          </a:solidFill>
                        </a:rPr>
                        <a:t>Extended testing time within the school day</a:t>
                      </a:r>
                    </a:p>
                  </a:txBody>
                  <a:tcPr>
                    <a:lnL w="12700" cap="flat" cmpd="sng" algn="ctr">
                      <a:solidFill>
                        <a:schemeClr val="tx1"/>
                      </a:solidFill>
                      <a:prstDash val="solid"/>
                      <a:round/>
                      <a:headEnd type="none" w="med" len="med"/>
                      <a:tailEnd type="none" w="med" len="med"/>
                    </a:lnL>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r>
                        <a:rPr lang="en-US" sz="1400" dirty="0">
                          <a:solidFill>
                            <a:schemeClr val="tx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07394">
                <a:tc>
                  <a:txBody>
                    <a:bodyPr/>
                    <a:lstStyle/>
                    <a:p>
                      <a:r>
                        <a:rPr lang="en-US" sz="1400" dirty="0"/>
                        <a:t>In-person human reader</a:t>
                      </a:r>
                    </a:p>
                  </a:txBody>
                  <a:tcPr>
                    <a:lnL w="12700" cap="flat" cmpd="sng" algn="ctr">
                      <a:solidFill>
                        <a:schemeClr val="tx1"/>
                      </a:solidFill>
                      <a:prstDash val="solid"/>
                      <a:round/>
                      <a:headEnd type="none" w="med" len="med"/>
                      <a:tailEnd type="none" w="med" len="med"/>
                    </a:lnL>
                  </a:tcPr>
                </a:tc>
                <a:tc>
                  <a:txBody>
                    <a:bodyPr/>
                    <a:lstStyle/>
                    <a:p>
                      <a:pPr algn="ctr"/>
                      <a:r>
                        <a:rPr lang="en-US" sz="1400" dirty="0"/>
                        <a:t>N/A</a:t>
                      </a:r>
                    </a:p>
                  </a:txBody>
                  <a:tcPr/>
                </a:tc>
                <a:tc>
                  <a:txBody>
                    <a:bodyPr/>
                    <a:lstStyle/>
                    <a:p>
                      <a:pPr algn="ctr"/>
                      <a:r>
                        <a:rPr lang="en-US" sz="1400" dirty="0"/>
                        <a:t>X</a:t>
                      </a:r>
                    </a:p>
                  </a:txBody>
                  <a:tcPr/>
                </a:tc>
                <a:tc>
                  <a:txBody>
                    <a:bodyPr/>
                    <a:lstStyle/>
                    <a:p>
                      <a:r>
                        <a:rPr lang="en-US" sz="1400" dirty="0"/>
                        <a:t>L,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07394">
                <a:tc>
                  <a:txBody>
                    <a:bodyPr/>
                    <a:lstStyle/>
                    <a:p>
                      <a:r>
                        <a:rPr lang="en-US" sz="1400" u="none" dirty="0"/>
                        <a:t>Human Reader (response options and/or repeat of response options)</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42375639"/>
                  </a:ext>
                </a:extLst>
              </a:tr>
              <a:tr h="307394">
                <a:tc>
                  <a:txBody>
                    <a:bodyPr/>
                    <a:lstStyle/>
                    <a:p>
                      <a:r>
                        <a:rPr lang="en-US" sz="1400" dirty="0"/>
                        <a:t>Interpreter signs test </a:t>
                      </a:r>
                      <a:r>
                        <a:rPr lang="en-US" sz="1400" u="sng" dirty="0"/>
                        <a:t>directions</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07394">
                <a:tc>
                  <a:txBody>
                    <a:bodyPr/>
                    <a:lstStyle/>
                    <a:p>
                      <a:r>
                        <a:rPr lang="en-US" sz="1400" dirty="0"/>
                        <a:t>Large Print</a:t>
                      </a:r>
                    </a:p>
                  </a:txBody>
                  <a:tcPr>
                    <a:lnL w="12700" cap="flat" cmpd="sng" algn="ctr">
                      <a:solidFill>
                        <a:schemeClr val="tx1"/>
                      </a:solidFill>
                      <a:prstDash val="solid"/>
                      <a:round/>
                      <a:headEnd type="none" w="med" len="med"/>
                      <a:tailEnd type="none" w="med" len="med"/>
                    </a:lnL>
                  </a:tcPr>
                </a:tc>
                <a:tc>
                  <a:txBody>
                    <a:bodyPr/>
                    <a:lstStyle/>
                    <a:p>
                      <a:pPr algn="ctr"/>
                      <a:r>
                        <a:rPr lang="en-US" sz="1400" dirty="0"/>
                        <a:t>N/A</a:t>
                      </a:r>
                    </a:p>
                  </a:txBody>
                  <a:tcPr/>
                </a:tc>
                <a:tc>
                  <a:txBody>
                    <a:bodyPr/>
                    <a:lstStyle/>
                    <a:p>
                      <a:pPr algn="ctr"/>
                      <a:r>
                        <a:rPr lang="en-US" sz="1400" dirty="0"/>
                        <a:t>X</a:t>
                      </a:r>
                    </a:p>
                  </a:txBody>
                  <a:tcPr/>
                </a:tc>
                <a:tc>
                  <a:txBody>
                    <a:bodyPr/>
                    <a:lstStyle/>
                    <a:p>
                      <a:r>
                        <a:rPr lang="en-US" sz="14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07394">
                <a:tc>
                  <a:txBody>
                    <a:bodyPr/>
                    <a:lstStyle/>
                    <a:p>
                      <a:r>
                        <a:rPr lang="en-US" sz="1400" dirty="0"/>
                        <a:t>Manual control of item audio</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N/A</a:t>
                      </a:r>
                    </a:p>
                  </a:txBody>
                  <a:tcPr/>
                </a:tc>
                <a:tc>
                  <a:txBody>
                    <a:bodyPr/>
                    <a:lstStyle/>
                    <a:p>
                      <a:r>
                        <a:rPr lang="en-US" sz="14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07394">
                <a:tc>
                  <a:txBody>
                    <a:bodyPr/>
                    <a:lstStyle/>
                    <a:p>
                      <a:r>
                        <a:rPr lang="en-US" sz="1400" dirty="0"/>
                        <a:t>Non-school setting for administration</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07394">
                <a:tc>
                  <a:txBody>
                    <a:bodyPr/>
                    <a:lstStyle/>
                    <a:p>
                      <a:r>
                        <a:rPr lang="en-US" sz="1400" dirty="0"/>
                        <a:t>Repeat item</a:t>
                      </a:r>
                      <a:r>
                        <a:rPr lang="en-US" sz="1400" baseline="0" dirty="0"/>
                        <a:t> audio</a:t>
                      </a:r>
                      <a:endParaRPr lang="en-US" sz="1400" dirty="0"/>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L</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307394">
                <a:tc>
                  <a:txBody>
                    <a:bodyPr/>
                    <a:lstStyle/>
                    <a:p>
                      <a:r>
                        <a:rPr lang="en-US" sz="1400" dirty="0"/>
                        <a:t>Scribed response (speech-to-text is considered scribe on ACCESS)</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307394">
                <a:tc>
                  <a:txBody>
                    <a:bodyPr/>
                    <a:lstStyle/>
                    <a:p>
                      <a:r>
                        <a:rPr lang="en-US" sz="1400" dirty="0"/>
                        <a:t>Student responds with recording</a:t>
                      </a:r>
                      <a:r>
                        <a:rPr lang="en-US" sz="1400" baseline="0" dirty="0"/>
                        <a:t>  device</a:t>
                      </a:r>
                    </a:p>
                  </a:txBody>
                  <a:tcPr>
                    <a:lnL w="12700" cap="flat" cmpd="sng" algn="ctr">
                      <a:solidFill>
                        <a:schemeClr val="tx1"/>
                      </a:solidFill>
                      <a:prstDash val="solid"/>
                      <a:round/>
                      <a:headEnd type="none" w="med" len="med"/>
                      <a:tailEnd type="none" w="med" len="med"/>
                    </a:lnL>
                  </a:tcPr>
                </a:tc>
                <a:tc>
                  <a:txBody>
                    <a:bodyPr/>
                    <a:lstStyle/>
                    <a:p>
                      <a:pPr algn="ctr"/>
                      <a:r>
                        <a:rPr lang="en-US" sz="1400" dirty="0"/>
                        <a:t>X</a:t>
                      </a:r>
                    </a:p>
                  </a:txBody>
                  <a:tcPr/>
                </a:tc>
                <a:tc>
                  <a:txBody>
                    <a:bodyPr/>
                    <a:lstStyle/>
                    <a:p>
                      <a:pPr algn="ctr"/>
                      <a:r>
                        <a:rPr lang="en-US" sz="1400" dirty="0"/>
                        <a:t>X</a:t>
                      </a:r>
                    </a:p>
                  </a:txBody>
                  <a:tcPr/>
                </a:tc>
                <a:tc>
                  <a:txBody>
                    <a:bodyPr/>
                    <a:lstStyle/>
                    <a:p>
                      <a:r>
                        <a:rPr lang="en-US" sz="1400" dirty="0"/>
                        <a:t>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522570">
                <a:tc>
                  <a:txBody>
                    <a:bodyPr/>
                    <a:lstStyle/>
                    <a:p>
                      <a:r>
                        <a:rPr lang="en-US" sz="1400" baseline="0" dirty="0">
                          <a:solidFill>
                            <a:schemeClr val="tx1"/>
                          </a:solidFill>
                        </a:rPr>
                        <a:t>Word processor or external device</a:t>
                      </a:r>
                    </a:p>
                  </a:txBody>
                  <a:tcPr>
                    <a:lnL w="12700" cap="flat" cmpd="sng" algn="ctr">
                      <a:solidFill>
                        <a:schemeClr val="tx1"/>
                      </a:solidFill>
                      <a:prstDash val="solid"/>
                      <a:round/>
                      <a:headEnd type="none" w="med" len="med"/>
                      <a:tailEnd type="none" w="med" len="med"/>
                    </a:lnL>
                  </a:tcPr>
                </a:tc>
                <a:tc>
                  <a:txBody>
                    <a:bodyPr/>
                    <a:lstStyle/>
                    <a:p>
                      <a:pPr algn="ctr"/>
                      <a:r>
                        <a:rPr lang="en-US" sz="1400" dirty="0">
                          <a:solidFill>
                            <a:srgbClr val="EF7521"/>
                          </a:solidFill>
                        </a:rPr>
                        <a:t>Not allowed in Colorado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EF7521"/>
                          </a:solidFill>
                        </a:rPr>
                        <a:t>Not allowed in Colorado</a:t>
                      </a:r>
                    </a:p>
                  </a:txBody>
                  <a:tcPr/>
                </a:tc>
                <a:tc>
                  <a:txBody>
                    <a:bodyPr/>
                    <a:lstStyle/>
                    <a:p>
                      <a:r>
                        <a:rPr lang="en-US" sz="1400" dirty="0">
                          <a:solidFill>
                            <a:srgbClr val="EF752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528656">
                <a:tc>
                  <a:txBody>
                    <a:bodyPr/>
                    <a:lstStyle/>
                    <a:p>
                      <a:r>
                        <a:rPr lang="en-US" sz="1400" baseline="0" dirty="0">
                          <a:solidFill>
                            <a:schemeClr val="tx1"/>
                          </a:solidFill>
                        </a:rPr>
                        <a:t>Pidgin Signed English (PSE), Signing Exact English (SEE), or Conceptually Accurate Signed English (CASE)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EF7521"/>
                          </a:solidFill>
                        </a:rPr>
                        <a:t>Allowed in Colorado</a:t>
                      </a:r>
                    </a:p>
                  </a:txBody>
                  <a:tcPr>
                    <a:lnB w="12700" cap="flat" cmpd="sng" algn="ctr">
                      <a:solidFill>
                        <a:schemeClr val="tx1"/>
                      </a:solidFill>
                      <a:prstDash val="solid"/>
                      <a:round/>
                      <a:headEnd type="none" w="med" len="med"/>
                      <a:tailEnd type="none" w="med" len="med"/>
                    </a:lnB>
                  </a:tcPr>
                </a:tc>
                <a:tc>
                  <a:txBody>
                    <a:bodyPr/>
                    <a:lstStyle/>
                    <a:p>
                      <a:r>
                        <a:rPr lang="en-US" sz="1400" dirty="0">
                          <a:solidFill>
                            <a:srgbClr val="EF7521"/>
                          </a:solidFill>
                        </a:rPr>
                        <a:t>L, 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7833570"/>
                  </a:ext>
                </a:extLst>
              </a:tr>
            </a:tbl>
          </a:graphicData>
        </a:graphic>
      </p:graphicFrame>
      <p:sp>
        <p:nvSpPr>
          <p:cNvPr id="6" name="TextBox 5">
            <a:extLst>
              <a:ext uri="{FF2B5EF4-FFF2-40B4-BE49-F238E27FC236}">
                <a16:creationId xmlns:a16="http://schemas.microsoft.com/office/drawing/2014/main" id="{2D486932-D2CE-498E-BACD-50CB8388232F}"/>
              </a:ext>
            </a:extLst>
          </p:cNvPr>
          <p:cNvSpPr txBox="1"/>
          <p:nvPr/>
        </p:nvSpPr>
        <p:spPr>
          <a:xfrm>
            <a:off x="303120" y="6609580"/>
            <a:ext cx="7107944" cy="307777"/>
          </a:xfrm>
          <a:prstGeom prst="rect">
            <a:avLst/>
          </a:prstGeom>
          <a:noFill/>
        </p:spPr>
        <p:txBody>
          <a:bodyPr wrap="square" rtlCol="0">
            <a:spAutoFit/>
          </a:bodyPr>
          <a:lstStyle/>
          <a:p>
            <a:r>
              <a:rPr lang="en-US" sz="1400" dirty="0"/>
              <a:t>*UAR Scribe submission is required for the Writing Domain</a:t>
            </a:r>
          </a:p>
        </p:txBody>
      </p:sp>
    </p:spTree>
    <p:extLst>
      <p:ext uri="{BB962C8B-B14F-4D97-AF65-F5344CB8AC3E}">
        <p14:creationId xmlns:p14="http://schemas.microsoft.com/office/powerpoint/2010/main" val="3635119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BD09-B511-4F14-9C84-747EFF464C61}"/>
              </a:ext>
            </a:extLst>
          </p:cNvPr>
          <p:cNvSpPr>
            <a:spLocks noGrp="1"/>
          </p:cNvSpPr>
          <p:nvPr>
            <p:ph type="title"/>
          </p:nvPr>
        </p:nvSpPr>
        <p:spPr/>
        <p:txBody>
          <a:bodyPr/>
          <a:lstStyle/>
          <a:p>
            <a:r>
              <a:rPr lang="en-US" dirty="0"/>
              <a:t>Alternate ACCESS for ELLs</a:t>
            </a:r>
          </a:p>
        </p:txBody>
      </p:sp>
      <p:sp>
        <p:nvSpPr>
          <p:cNvPr id="3" name="Slide Number Placeholder 2">
            <a:extLst>
              <a:ext uri="{FF2B5EF4-FFF2-40B4-BE49-F238E27FC236}">
                <a16:creationId xmlns:a16="http://schemas.microsoft.com/office/drawing/2014/main" id="{B07D81B8-33AB-457A-839F-04E914BDF10F}"/>
              </a:ext>
            </a:extLst>
          </p:cNvPr>
          <p:cNvSpPr>
            <a:spLocks noGrp="1"/>
          </p:cNvSpPr>
          <p:nvPr>
            <p:ph type="sldNum" sz="quarter" idx="12"/>
          </p:nvPr>
        </p:nvSpPr>
        <p:spPr/>
        <p:txBody>
          <a:bodyPr/>
          <a:lstStyle/>
          <a:p>
            <a:fld id="{C479D5F6-EDCB-402A-AC08-4943A1820E8F}" type="slidenum">
              <a:rPr lang="en-US" smtClean="0"/>
              <a:pPr/>
              <a:t>19</a:t>
            </a:fld>
            <a:endParaRPr lang="en-US" dirty="0"/>
          </a:p>
        </p:txBody>
      </p:sp>
      <p:graphicFrame>
        <p:nvGraphicFramePr>
          <p:cNvPr id="4" name="Content Placeholder 5">
            <a:extLst>
              <a:ext uri="{FF2B5EF4-FFF2-40B4-BE49-F238E27FC236}">
                <a16:creationId xmlns:a16="http://schemas.microsoft.com/office/drawing/2014/main" id="{1D4EB30E-FCDF-43AB-9C85-CC0ABC312F28}"/>
              </a:ext>
            </a:extLst>
          </p:cNvPr>
          <p:cNvGraphicFramePr>
            <a:graphicFrameLocks/>
          </p:cNvGraphicFramePr>
          <p:nvPr>
            <p:extLst>
              <p:ext uri="{D42A27DB-BD31-4B8C-83A1-F6EECF244321}">
                <p14:modId xmlns:p14="http://schemas.microsoft.com/office/powerpoint/2010/main" val="2922456001"/>
              </p:ext>
            </p:extLst>
          </p:nvPr>
        </p:nvGraphicFramePr>
        <p:xfrm>
          <a:off x="223070" y="1259435"/>
          <a:ext cx="8692329" cy="5547360"/>
        </p:xfrm>
        <a:graphic>
          <a:graphicData uri="http://schemas.openxmlformats.org/drawingml/2006/table">
            <a:tbl>
              <a:tblPr firstRow="1" bandRow="1">
                <a:tableStyleId>{5C22544A-7EE6-4342-B048-85BDC9FD1C3A}</a:tableStyleId>
              </a:tblPr>
              <a:tblGrid>
                <a:gridCol w="5787052">
                  <a:extLst>
                    <a:ext uri="{9D8B030D-6E8A-4147-A177-3AD203B41FA5}">
                      <a16:colId xmlns:a16="http://schemas.microsoft.com/office/drawing/2014/main" val="20000"/>
                    </a:ext>
                  </a:extLst>
                </a:gridCol>
                <a:gridCol w="1588642">
                  <a:extLst>
                    <a:ext uri="{9D8B030D-6E8A-4147-A177-3AD203B41FA5}">
                      <a16:colId xmlns:a16="http://schemas.microsoft.com/office/drawing/2014/main" val="20002"/>
                    </a:ext>
                  </a:extLst>
                </a:gridCol>
                <a:gridCol w="1316635">
                  <a:extLst>
                    <a:ext uri="{9D8B030D-6E8A-4147-A177-3AD203B41FA5}">
                      <a16:colId xmlns:a16="http://schemas.microsoft.com/office/drawing/2014/main" val="20003"/>
                    </a:ext>
                  </a:extLst>
                </a:gridCol>
              </a:tblGrid>
              <a:tr h="348413">
                <a:tc>
                  <a:txBody>
                    <a:bodyPr/>
                    <a:lstStyle/>
                    <a:p>
                      <a:r>
                        <a:rPr lang="en-US" dirty="0"/>
                        <a:t>Accommodation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a:t>Paper</a:t>
                      </a:r>
                    </a:p>
                  </a:txBody>
                  <a:tcPr>
                    <a:lnT w="12700" cap="flat" cmpd="sng" algn="ctr">
                      <a:solidFill>
                        <a:schemeClr val="tx1"/>
                      </a:solidFill>
                      <a:prstDash val="solid"/>
                      <a:round/>
                      <a:headEnd type="none" w="med" len="med"/>
                      <a:tailEnd type="none" w="med" len="med"/>
                    </a:lnT>
                  </a:tcPr>
                </a:tc>
                <a:tc>
                  <a:txBody>
                    <a:bodyPr/>
                    <a:lstStyle/>
                    <a:p>
                      <a:r>
                        <a:rPr lang="en-US" dirty="0"/>
                        <a:t>Domain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19379">
                <a:tc>
                  <a:txBody>
                    <a:bodyPr/>
                    <a:lstStyle/>
                    <a:p>
                      <a:r>
                        <a:rPr lang="en-US" sz="1600" dirty="0"/>
                        <a:t>Braille </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19379">
                <a:tc>
                  <a:txBody>
                    <a:bodyPr/>
                    <a:lstStyle/>
                    <a:p>
                      <a:r>
                        <a:rPr lang="en-US" sz="1600" dirty="0">
                          <a:solidFill>
                            <a:schemeClr val="tx1"/>
                          </a:solidFill>
                        </a:rPr>
                        <a:t>Extended time</a:t>
                      </a:r>
                      <a:r>
                        <a:rPr lang="en-US" sz="1600" baseline="0" dirty="0">
                          <a:solidFill>
                            <a:schemeClr val="tx1"/>
                          </a:solidFill>
                        </a:rPr>
                        <a:t> of a domain over multiple days</a:t>
                      </a:r>
                      <a:endParaRPr lang="en-US" sz="1600" dirty="0">
                        <a:solidFill>
                          <a:schemeClr val="tx1"/>
                        </a:solidFill>
                      </a:endParaRP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r>
                        <a:rPr lang="en-US" sz="1600" dirty="0">
                          <a:solidFill>
                            <a:schemeClr val="tx1"/>
                          </a:solidFill>
                        </a:rPr>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19379">
                <a:tc>
                  <a:txBody>
                    <a:bodyPr/>
                    <a:lstStyle/>
                    <a:p>
                      <a:r>
                        <a:rPr lang="en-US" sz="1600" dirty="0"/>
                        <a:t>Extended speaking test</a:t>
                      </a:r>
                      <a:r>
                        <a:rPr lang="en-US" sz="1600" baseline="0" dirty="0"/>
                        <a:t> response time</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9379">
                <a:tc>
                  <a:txBody>
                    <a:bodyPr/>
                    <a:lstStyle/>
                    <a:p>
                      <a:r>
                        <a:rPr lang="en-US" sz="1600" dirty="0">
                          <a:solidFill>
                            <a:schemeClr val="tx1"/>
                          </a:solidFill>
                        </a:rPr>
                        <a:t>Extended testing time within the school day</a:t>
                      </a:r>
                    </a:p>
                  </a:txBody>
                  <a:tcPr>
                    <a:lnL w="12700" cap="flat" cmpd="sng" algn="ctr">
                      <a:solidFill>
                        <a:schemeClr val="tx1"/>
                      </a:solidFill>
                      <a:prstDash val="solid"/>
                      <a:round/>
                      <a:headEnd type="none" w="med" len="med"/>
                      <a:tailEnd type="none" w="med" len="med"/>
                    </a:lnL>
                  </a:tcPr>
                </a:tc>
                <a:tc>
                  <a:txBody>
                    <a:bodyPr/>
                    <a:lstStyle/>
                    <a:p>
                      <a:pPr algn="ctr"/>
                      <a:r>
                        <a:rPr lang="en-US" sz="1600" dirty="0">
                          <a:solidFill>
                            <a:schemeClr val="tx1"/>
                          </a:solidFill>
                        </a:rPr>
                        <a:t>X</a:t>
                      </a:r>
                    </a:p>
                  </a:txBody>
                  <a:tcPr/>
                </a:tc>
                <a:tc>
                  <a:txBody>
                    <a:bodyPr/>
                    <a:lstStyle/>
                    <a:p>
                      <a:r>
                        <a:rPr lang="en-US" sz="1600" dirty="0">
                          <a:solidFill>
                            <a:schemeClr val="tx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19379">
                <a:tc>
                  <a:txBody>
                    <a:bodyPr/>
                    <a:lstStyle/>
                    <a:p>
                      <a:r>
                        <a:rPr lang="en-US" sz="1600" dirty="0"/>
                        <a:t>Human Reader</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19379">
                <a:tc>
                  <a:txBody>
                    <a:bodyPr/>
                    <a:lstStyle/>
                    <a:p>
                      <a:r>
                        <a:rPr lang="en-US" sz="1600" dirty="0"/>
                        <a:t>Interpreter signs test </a:t>
                      </a:r>
                      <a:r>
                        <a:rPr lang="en-US" sz="1600" u="sng" dirty="0"/>
                        <a:t>directions</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19379">
                <a:tc>
                  <a:txBody>
                    <a:bodyPr/>
                    <a:lstStyle/>
                    <a:p>
                      <a:r>
                        <a:rPr lang="en-US" sz="1600" dirty="0"/>
                        <a:t>Large Print</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19379">
                <a:tc>
                  <a:txBody>
                    <a:bodyPr/>
                    <a:lstStyle/>
                    <a:p>
                      <a:r>
                        <a:rPr lang="en-US" sz="1600" dirty="0"/>
                        <a:t>Manual control of item audio</a:t>
                      </a:r>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19379">
                <a:tc>
                  <a:txBody>
                    <a:bodyPr/>
                    <a:lstStyle/>
                    <a:p>
                      <a:r>
                        <a:rPr lang="en-US" sz="1600" dirty="0"/>
                        <a:t>Non-school setting for administration</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S,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19379">
                <a:tc>
                  <a:txBody>
                    <a:bodyPr/>
                    <a:lstStyle/>
                    <a:p>
                      <a:r>
                        <a:rPr lang="en-US" sz="1600" dirty="0"/>
                        <a:t>Repeat item</a:t>
                      </a:r>
                      <a:r>
                        <a:rPr lang="en-US" sz="1600" baseline="0" dirty="0"/>
                        <a:t> audio</a:t>
                      </a:r>
                      <a:endParaRPr lang="en-US" sz="1600" dirty="0"/>
                    </a:p>
                  </a:txBody>
                  <a:tcPr>
                    <a:lnL w="12700" cap="flat" cmpd="sng" algn="ctr">
                      <a:solidFill>
                        <a:schemeClr val="tx1"/>
                      </a:solidFill>
                      <a:prstDash val="solid"/>
                      <a:round/>
                      <a:headEnd type="none" w="med" len="med"/>
                      <a:tailEnd type="none" w="med" len="med"/>
                    </a:lnL>
                  </a:tcPr>
                </a:tc>
                <a:tc>
                  <a:txBody>
                    <a:bodyPr/>
                    <a:lstStyle/>
                    <a:p>
                      <a:pPr algn="ctr"/>
                      <a:r>
                        <a:rPr lang="en-US" sz="1600" dirty="0"/>
                        <a:t>N/A</a:t>
                      </a:r>
                    </a:p>
                  </a:txBody>
                  <a:tcPr/>
                </a:tc>
                <a:tc>
                  <a:txBody>
                    <a:bodyPr/>
                    <a:lstStyle/>
                    <a:p>
                      <a:r>
                        <a:rPr lang="en-US" sz="1600" dirty="0"/>
                        <a:t>N/A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319379">
                <a:tc>
                  <a:txBody>
                    <a:bodyPr/>
                    <a:lstStyle/>
                    <a:p>
                      <a:r>
                        <a:rPr lang="en-US" sz="1600" dirty="0"/>
                        <a:t>Scribed response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319379">
                <a:tc>
                  <a:txBody>
                    <a:bodyPr/>
                    <a:lstStyle/>
                    <a:p>
                      <a:r>
                        <a:rPr lang="en-US" sz="1600" dirty="0"/>
                        <a:t>Student responds with recording</a:t>
                      </a:r>
                      <a:r>
                        <a:rPr lang="en-US" sz="1600" baseline="0" dirty="0"/>
                        <a:t>  device</a:t>
                      </a:r>
                    </a:p>
                  </a:txBody>
                  <a:tcPr>
                    <a:lnL w="12700" cap="flat" cmpd="sng" algn="ctr">
                      <a:solidFill>
                        <a:schemeClr val="tx1"/>
                      </a:solidFill>
                      <a:prstDash val="solid"/>
                      <a:round/>
                      <a:headEnd type="none" w="med" len="med"/>
                      <a:tailEnd type="none" w="med" len="med"/>
                    </a:lnL>
                  </a:tcPr>
                </a:tc>
                <a:tc>
                  <a:txBody>
                    <a:bodyPr/>
                    <a:lstStyle/>
                    <a:p>
                      <a:pPr algn="ctr"/>
                      <a:r>
                        <a:rPr lang="en-US" sz="1600" dirty="0"/>
                        <a:t>X</a:t>
                      </a:r>
                    </a:p>
                  </a:txBody>
                  <a:tcPr/>
                </a:tc>
                <a:tc>
                  <a:txBody>
                    <a:bodyPr/>
                    <a:lstStyle/>
                    <a:p>
                      <a:r>
                        <a:rPr lang="en-US" sz="1600" dirty="0"/>
                        <a:t>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551654">
                <a:tc>
                  <a:txBody>
                    <a:bodyPr/>
                    <a:lstStyle/>
                    <a:p>
                      <a:r>
                        <a:rPr lang="en-US" sz="1600" baseline="0" dirty="0">
                          <a:solidFill>
                            <a:schemeClr val="tx1"/>
                          </a:solidFill>
                        </a:rPr>
                        <a:t>Word processor or external device</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Not allowed in Colorado</a:t>
                      </a:r>
                    </a:p>
                  </a:txBody>
                  <a:tcPr/>
                </a:tc>
                <a:tc>
                  <a:txBody>
                    <a:bodyPr/>
                    <a:lstStyle/>
                    <a:p>
                      <a:r>
                        <a:rPr lang="en-US" sz="1600" dirty="0">
                          <a:solidFill>
                            <a:srgbClr val="EF7521"/>
                          </a:solidFill>
                        </a:rPr>
                        <a:t>L, R, W</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551654">
                <a:tc>
                  <a:txBody>
                    <a:bodyPr/>
                    <a:lstStyle/>
                    <a:p>
                      <a:r>
                        <a:rPr lang="en-US" sz="1600" baseline="0" dirty="0">
                          <a:solidFill>
                            <a:schemeClr val="tx1"/>
                          </a:solidFill>
                        </a:rPr>
                        <a:t>Pidgin Signed English (PSE), Signing Exact English (SEE), or Conceptually Accurate Signed English (CASE)</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EF7521"/>
                          </a:solidFill>
                        </a:rPr>
                        <a:t>Allowed in Colorado</a:t>
                      </a:r>
                    </a:p>
                  </a:txBody>
                  <a:tcPr>
                    <a:lnB w="12700" cap="flat" cmpd="sng" algn="ctr">
                      <a:solidFill>
                        <a:schemeClr val="tx1"/>
                      </a:solidFill>
                      <a:prstDash val="solid"/>
                      <a:round/>
                      <a:headEnd type="none" w="med" len="med"/>
                      <a:tailEnd type="none" w="med" len="med"/>
                    </a:lnB>
                  </a:tcPr>
                </a:tc>
                <a:tc>
                  <a:txBody>
                    <a:bodyPr/>
                    <a:lstStyle/>
                    <a:p>
                      <a:r>
                        <a:rPr lang="en-US" sz="1600" dirty="0">
                          <a:solidFill>
                            <a:srgbClr val="EF7521"/>
                          </a:solidFill>
                        </a:rPr>
                        <a:t>L, S</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640786"/>
                  </a:ext>
                </a:extLst>
              </a:tr>
            </a:tbl>
          </a:graphicData>
        </a:graphic>
      </p:graphicFrame>
    </p:spTree>
    <p:extLst>
      <p:ext uri="{BB962C8B-B14F-4D97-AF65-F5344CB8AC3E}">
        <p14:creationId xmlns:p14="http://schemas.microsoft.com/office/powerpoint/2010/main" val="212698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34290" y="2898059"/>
            <a:ext cx="7675419" cy="3488266"/>
          </a:xfrm>
        </p:spPr>
        <p:txBody>
          <a:bodyPr>
            <a:normAutofit/>
          </a:bodyPr>
          <a:lstStyle/>
          <a:p>
            <a:r>
              <a:rPr lang="en-US" dirty="0"/>
              <a:t>Colorado Assessment Accessibilities and Accommodations for Students with Disabilities and Multilingual Learners</a:t>
            </a:r>
            <a:br>
              <a:rPr lang="en-US" dirty="0"/>
            </a:br>
            <a:br>
              <a:rPr lang="en-US" dirty="0"/>
            </a:br>
            <a:r>
              <a:rPr lang="en-US" dirty="0"/>
              <a:t>2022-2023</a:t>
            </a:r>
            <a:br>
              <a:rPr lang="en-US" dirty="0"/>
            </a:br>
            <a:endParaRPr lang="en-US" dirty="0"/>
          </a:p>
        </p:txBody>
      </p:sp>
    </p:spTree>
    <p:extLst>
      <p:ext uri="{BB962C8B-B14F-4D97-AF65-F5344CB8AC3E}">
        <p14:creationId xmlns:p14="http://schemas.microsoft.com/office/powerpoint/2010/main" val="382982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BB6A402-DB7C-402A-B956-4E6CDE454C75}"/>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4" name="Title 2">
            <a:extLst>
              <a:ext uri="{FF2B5EF4-FFF2-40B4-BE49-F238E27FC236}">
                <a16:creationId xmlns:a16="http://schemas.microsoft.com/office/drawing/2014/main" id="{8D86B71C-F767-4D26-95D0-CC1D51B9B966}"/>
              </a:ext>
            </a:extLst>
          </p:cNvPr>
          <p:cNvSpPr>
            <a:spLocks noGrp="1"/>
          </p:cNvSpPr>
          <p:nvPr>
            <p:ph type="title"/>
          </p:nvPr>
        </p:nvSpPr>
        <p:spPr>
          <a:xfrm>
            <a:off x="223838" y="314325"/>
            <a:ext cx="8691562" cy="590550"/>
          </a:xfrm>
        </p:spPr>
        <p:txBody>
          <a:bodyPr>
            <a:normAutofit fontScale="90000"/>
          </a:bodyPr>
          <a:lstStyle/>
          <a:p>
            <a:r>
              <a:rPr lang="en-US" sz="2800" dirty="0"/>
              <a:t>Accommodations for Kindergarten &amp; Alternate ACCESS for ELLs</a:t>
            </a:r>
          </a:p>
        </p:txBody>
      </p:sp>
      <p:sp>
        <p:nvSpPr>
          <p:cNvPr id="5" name="TextBox 4">
            <a:extLst>
              <a:ext uri="{FF2B5EF4-FFF2-40B4-BE49-F238E27FC236}">
                <a16:creationId xmlns:a16="http://schemas.microsoft.com/office/drawing/2014/main" id="{21826265-8C02-47C9-8E63-6D5557867917}"/>
              </a:ext>
            </a:extLst>
          </p:cNvPr>
          <p:cNvSpPr txBox="1"/>
          <p:nvPr/>
        </p:nvSpPr>
        <p:spPr>
          <a:xfrm>
            <a:off x="377898" y="1624256"/>
            <a:ext cx="7713406" cy="3508653"/>
          </a:xfrm>
          <a:prstGeom prst="rect">
            <a:avLst/>
          </a:prstGeom>
          <a:noFill/>
        </p:spPr>
        <p:txBody>
          <a:bodyPr wrap="square" rtlCol="0">
            <a:spAutoFit/>
          </a:bodyPr>
          <a:lstStyle/>
          <a:p>
            <a:pPr algn="ctr"/>
            <a:r>
              <a:rPr lang="en-US" sz="2400" dirty="0"/>
              <a:t>Accommodations Incorporated into the Assessment</a:t>
            </a:r>
          </a:p>
          <a:p>
            <a:endParaRPr lang="en-US" dirty="0"/>
          </a:p>
          <a:p>
            <a:r>
              <a:rPr lang="en-US" dirty="0"/>
              <a:t>Based upon the design of the assessment, some accommodations are built into the assessment and do not need to be coded as used</a:t>
            </a:r>
          </a:p>
          <a:p>
            <a:endParaRPr lang="en-US" dirty="0"/>
          </a:p>
          <a:p>
            <a:r>
              <a:rPr lang="en-US" dirty="0"/>
              <a:t>The following list of accommodations are incorporated in the assessment:</a:t>
            </a:r>
          </a:p>
          <a:p>
            <a:pPr marL="742950" lvl="1" indent="-285750">
              <a:buFont typeface="Arial" panose="020B0604020202020204" pitchFamily="34" charset="0"/>
              <a:buChar char="•"/>
            </a:pPr>
            <a:r>
              <a:rPr lang="en-US" dirty="0"/>
              <a:t>Extended speaking test response time</a:t>
            </a:r>
          </a:p>
          <a:p>
            <a:pPr marL="742950" lvl="1" indent="-285750">
              <a:buFont typeface="Arial" panose="020B0604020202020204" pitchFamily="34" charset="0"/>
              <a:buChar char="•"/>
            </a:pPr>
            <a:r>
              <a:rPr lang="en-US" dirty="0"/>
              <a:t>Human reader</a:t>
            </a:r>
          </a:p>
          <a:p>
            <a:pPr marL="742950" lvl="1" indent="-285750">
              <a:buFont typeface="Arial" panose="020B0604020202020204" pitchFamily="34" charset="0"/>
              <a:buChar char="•"/>
            </a:pPr>
            <a:r>
              <a:rPr lang="en-US" dirty="0"/>
              <a:t>Repeat human reader</a:t>
            </a:r>
          </a:p>
          <a:p>
            <a:pPr marL="742950" lvl="1" indent="-285750">
              <a:buFont typeface="Arial" panose="020B0604020202020204" pitchFamily="34" charset="0"/>
              <a:buChar char="•"/>
            </a:pPr>
            <a:r>
              <a:rPr lang="en-US" dirty="0"/>
              <a:t>Large print</a:t>
            </a:r>
          </a:p>
          <a:p>
            <a:pPr marL="742950" lvl="1" indent="-285750">
              <a:buFont typeface="Arial" panose="020B0604020202020204" pitchFamily="34" charset="0"/>
              <a:buChar char="•"/>
            </a:pPr>
            <a:r>
              <a:rPr lang="en-US" dirty="0"/>
              <a:t>Manual control of item audio (does not apply)</a:t>
            </a:r>
          </a:p>
          <a:p>
            <a:pPr marL="742950" lvl="1" indent="-285750">
              <a:buFont typeface="Arial" panose="020B0604020202020204" pitchFamily="34" charset="0"/>
              <a:buChar char="•"/>
            </a:pPr>
            <a:r>
              <a:rPr lang="en-US" dirty="0"/>
              <a:t>Repeat item audio (does not apply)</a:t>
            </a:r>
          </a:p>
        </p:txBody>
      </p:sp>
    </p:spTree>
    <p:extLst>
      <p:ext uri="{BB962C8B-B14F-4D97-AF65-F5344CB8AC3E}">
        <p14:creationId xmlns:p14="http://schemas.microsoft.com/office/powerpoint/2010/main" val="3018784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FFA793-1C06-4112-9B85-4FA990CC1755}"/>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
        <p:nvSpPr>
          <p:cNvPr id="4" name="Title 2">
            <a:extLst>
              <a:ext uri="{FF2B5EF4-FFF2-40B4-BE49-F238E27FC236}">
                <a16:creationId xmlns:a16="http://schemas.microsoft.com/office/drawing/2014/main" id="{5FA139CE-240B-4FDC-9B20-517A6F77BCE8}"/>
              </a:ext>
            </a:extLst>
          </p:cNvPr>
          <p:cNvSpPr>
            <a:spLocks noGrp="1"/>
          </p:cNvSpPr>
          <p:nvPr>
            <p:ph type="title"/>
          </p:nvPr>
        </p:nvSpPr>
        <p:spPr>
          <a:xfrm>
            <a:off x="223838" y="314325"/>
            <a:ext cx="8691562" cy="590550"/>
          </a:xfrm>
        </p:spPr>
        <p:txBody>
          <a:bodyPr>
            <a:normAutofit/>
          </a:bodyPr>
          <a:lstStyle/>
          <a:p>
            <a:r>
              <a:rPr lang="en-US" sz="2800" dirty="0"/>
              <a:t>Prohibited Activities</a:t>
            </a:r>
          </a:p>
        </p:txBody>
      </p:sp>
      <p:sp>
        <p:nvSpPr>
          <p:cNvPr id="5" name="Content Placeholder 1">
            <a:extLst>
              <a:ext uri="{FF2B5EF4-FFF2-40B4-BE49-F238E27FC236}">
                <a16:creationId xmlns:a16="http://schemas.microsoft.com/office/drawing/2014/main" id="{43C4598A-19EA-4C4D-A33B-CB824FB11968}"/>
              </a:ext>
            </a:extLst>
          </p:cNvPr>
          <p:cNvSpPr txBox="1">
            <a:spLocks/>
          </p:cNvSpPr>
          <p:nvPr/>
        </p:nvSpPr>
        <p:spPr>
          <a:xfrm>
            <a:off x="688028" y="1766119"/>
            <a:ext cx="7763182" cy="3325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The following are </a:t>
            </a:r>
            <a:r>
              <a:rPr lang="en-US" sz="2400" u="sng" dirty="0"/>
              <a:t>prohibited</a:t>
            </a:r>
            <a:r>
              <a:rPr lang="en-US" sz="2400" dirty="0"/>
              <a:t> on ACCESS for ELLs 1-12, ACCESS Kindergarten, and Alternate ACCESS: </a:t>
            </a:r>
          </a:p>
          <a:p>
            <a:pPr lvl="1"/>
            <a:r>
              <a:rPr lang="en-US" sz="1800" dirty="0"/>
              <a:t>Translating test items into a language other than English</a:t>
            </a:r>
          </a:p>
          <a:p>
            <a:pPr lvl="1"/>
            <a:r>
              <a:rPr lang="en-US" sz="1800" dirty="0"/>
              <a:t>Reading test items in a language other than English</a:t>
            </a:r>
          </a:p>
          <a:p>
            <a:pPr lvl="1"/>
            <a:r>
              <a:rPr lang="en-US" sz="1800" dirty="0"/>
              <a:t>Using a bilingual word-to-word dictionary</a:t>
            </a:r>
          </a:p>
          <a:p>
            <a:endParaRPr lang="en-US" dirty="0"/>
          </a:p>
        </p:txBody>
      </p:sp>
    </p:spTree>
    <p:extLst>
      <p:ext uri="{BB962C8B-B14F-4D97-AF65-F5344CB8AC3E}">
        <p14:creationId xmlns:p14="http://schemas.microsoft.com/office/powerpoint/2010/main" val="108943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091B17E-FEC4-4098-BF43-D2BF001A9E6E}"/>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
        <p:nvSpPr>
          <p:cNvPr id="4" name="Title 2">
            <a:extLst>
              <a:ext uri="{FF2B5EF4-FFF2-40B4-BE49-F238E27FC236}">
                <a16:creationId xmlns:a16="http://schemas.microsoft.com/office/drawing/2014/main" id="{CC24CC7E-94A0-4745-B6FD-03690EDBA6A1}"/>
              </a:ext>
            </a:extLst>
          </p:cNvPr>
          <p:cNvSpPr>
            <a:spLocks noGrp="1"/>
          </p:cNvSpPr>
          <p:nvPr>
            <p:ph type="title"/>
          </p:nvPr>
        </p:nvSpPr>
        <p:spPr>
          <a:xfrm>
            <a:off x="223838" y="314325"/>
            <a:ext cx="8691562" cy="590550"/>
          </a:xfrm>
        </p:spPr>
        <p:txBody>
          <a:bodyPr>
            <a:normAutofit/>
          </a:bodyPr>
          <a:lstStyle/>
          <a:p>
            <a:r>
              <a:rPr lang="en-US" sz="2800" dirty="0"/>
              <a:t>ACCESS for ELLs </a:t>
            </a:r>
          </a:p>
        </p:txBody>
      </p:sp>
      <p:sp>
        <p:nvSpPr>
          <p:cNvPr id="5" name="Content Placeholder 1">
            <a:extLst>
              <a:ext uri="{FF2B5EF4-FFF2-40B4-BE49-F238E27FC236}">
                <a16:creationId xmlns:a16="http://schemas.microsoft.com/office/drawing/2014/main" id="{75E508DE-466C-4306-BA56-9EB58F602E29}"/>
              </a:ext>
            </a:extLst>
          </p:cNvPr>
          <p:cNvSpPr txBox="1">
            <a:spLocks/>
          </p:cNvSpPr>
          <p:nvPr/>
        </p:nvSpPr>
        <p:spPr>
          <a:xfrm>
            <a:off x="719666" y="1777180"/>
            <a:ext cx="7704667" cy="3824429"/>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If needed, the following accommodations must be indicated in the test management system prior to administering online ACCESS:</a:t>
            </a:r>
          </a:p>
          <a:p>
            <a:pPr lvl="1"/>
            <a:r>
              <a:rPr lang="en-US" dirty="0">
                <a:solidFill>
                  <a:srgbClr val="000000"/>
                </a:solidFill>
              </a:rPr>
              <a:t>Manual control of item audio (MC)</a:t>
            </a:r>
          </a:p>
          <a:p>
            <a:pPr lvl="1"/>
            <a:r>
              <a:rPr lang="en-US" dirty="0">
                <a:solidFill>
                  <a:srgbClr val="000000"/>
                </a:solidFill>
              </a:rPr>
              <a:t>Repeat item audio (RA)</a:t>
            </a:r>
          </a:p>
          <a:p>
            <a:pPr lvl="1"/>
            <a:r>
              <a:rPr lang="en-US" dirty="0">
                <a:solidFill>
                  <a:srgbClr val="000000"/>
                </a:solidFill>
              </a:rPr>
              <a:t>Extended Speaking test response time (ES)</a:t>
            </a:r>
          </a:p>
          <a:p>
            <a:r>
              <a:rPr lang="en-US" dirty="0">
                <a:solidFill>
                  <a:srgbClr val="000000"/>
                </a:solidFill>
              </a:rPr>
              <a:t>The following ACCESS forms must be pre-ordered by the assessment coordinator:</a:t>
            </a:r>
          </a:p>
          <a:p>
            <a:pPr lvl="1"/>
            <a:r>
              <a:rPr lang="en-US" dirty="0">
                <a:solidFill>
                  <a:srgbClr val="000000"/>
                </a:solidFill>
              </a:rPr>
              <a:t>Braille forms</a:t>
            </a:r>
          </a:p>
          <a:p>
            <a:pPr lvl="1"/>
            <a:r>
              <a:rPr lang="en-US" dirty="0">
                <a:solidFill>
                  <a:srgbClr val="000000"/>
                </a:solidFill>
              </a:rPr>
              <a:t>Large Print</a:t>
            </a:r>
          </a:p>
          <a:p>
            <a:pPr lvl="1"/>
            <a:r>
              <a:rPr lang="en-US" dirty="0">
                <a:solidFill>
                  <a:srgbClr val="000000"/>
                </a:solidFill>
              </a:rPr>
              <a:t>Paper forms</a:t>
            </a:r>
          </a:p>
        </p:txBody>
      </p:sp>
    </p:spTree>
    <p:extLst>
      <p:ext uri="{BB962C8B-B14F-4D97-AF65-F5344CB8AC3E}">
        <p14:creationId xmlns:p14="http://schemas.microsoft.com/office/powerpoint/2010/main" val="4186273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9E54D-AEBE-4369-8E95-7FEE76FB6512}"/>
              </a:ext>
            </a:extLst>
          </p:cNvPr>
          <p:cNvSpPr>
            <a:spLocks noGrp="1"/>
          </p:cNvSpPr>
          <p:nvPr>
            <p:ph type="title"/>
          </p:nvPr>
        </p:nvSpPr>
        <p:spPr/>
        <p:txBody>
          <a:bodyPr/>
          <a:lstStyle/>
          <a:p>
            <a:r>
              <a:rPr lang="en-US" dirty="0"/>
              <a:t>Unique Accommodation Requests (UARs) for ACCESS for ELLs</a:t>
            </a:r>
          </a:p>
        </p:txBody>
      </p:sp>
      <p:sp>
        <p:nvSpPr>
          <p:cNvPr id="3" name="Slide Number Placeholder 2">
            <a:extLst>
              <a:ext uri="{FF2B5EF4-FFF2-40B4-BE49-F238E27FC236}">
                <a16:creationId xmlns:a16="http://schemas.microsoft.com/office/drawing/2014/main" id="{288E335A-6D1A-4673-97E1-C5D476EB441C}"/>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
        <p:nvSpPr>
          <p:cNvPr id="4" name="Content Placeholder 2">
            <a:extLst>
              <a:ext uri="{FF2B5EF4-FFF2-40B4-BE49-F238E27FC236}">
                <a16:creationId xmlns:a16="http://schemas.microsoft.com/office/drawing/2014/main" id="{9E2BA1E8-8D38-415F-BB29-3127751CFF37}"/>
              </a:ext>
            </a:extLst>
          </p:cNvPr>
          <p:cNvSpPr txBox="1">
            <a:spLocks/>
          </p:cNvSpPr>
          <p:nvPr/>
        </p:nvSpPr>
        <p:spPr>
          <a:xfrm>
            <a:off x="393538" y="1354416"/>
            <a:ext cx="7886700" cy="52551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342900" indent="-342900"/>
            <a:r>
              <a:rPr lang="en-US" sz="2000" dirty="0"/>
              <a:t>Accommodations for ACCESS for ELLs requiring CDE approval:</a:t>
            </a:r>
          </a:p>
          <a:p>
            <a:pPr marL="1028700" lvl="1" indent="-342900"/>
            <a:r>
              <a:rPr lang="en-US" sz="1800" dirty="0"/>
              <a:t>Scribe Accommodation for ACCESS for ELLs in the </a:t>
            </a:r>
            <a:r>
              <a:rPr lang="en-US" sz="1800" b="1" dirty="0"/>
              <a:t>Writing Domain</a:t>
            </a:r>
          </a:p>
          <a:p>
            <a:pPr marL="1485900" lvl="2" indent="-342900"/>
            <a:r>
              <a:rPr lang="en-US" sz="1800" dirty="0"/>
              <a:t>Speech-to-text requests are to be submitted as a “scribe” UAR</a:t>
            </a:r>
          </a:p>
          <a:p>
            <a:pPr marL="1485900" lvl="2" indent="-342900"/>
            <a:r>
              <a:rPr lang="en-US" sz="1800" dirty="0"/>
              <a:t>Scribe Accommodation for ACCESS for ELLs uses a separate test form</a:t>
            </a:r>
          </a:p>
          <a:p>
            <a:endParaRPr lang="en-US" sz="2000" dirty="0"/>
          </a:p>
          <a:p>
            <a:pPr>
              <a:spcAft>
                <a:spcPts val="600"/>
              </a:spcAft>
            </a:pPr>
            <a:endParaRPr lang="en-US" sz="2000" dirty="0"/>
          </a:p>
          <a:p>
            <a:r>
              <a:rPr lang="en-US" sz="2000" dirty="0"/>
              <a:t>Students who may qualify have an:</a:t>
            </a:r>
          </a:p>
          <a:p>
            <a:pPr lvl="1"/>
            <a:r>
              <a:rPr lang="en-US" sz="1800" dirty="0"/>
              <a:t>IEP/504 due to neurological disorder or physical disability; and</a:t>
            </a:r>
          </a:p>
          <a:p>
            <a:pPr lvl="1"/>
            <a:r>
              <a:rPr lang="en-US" sz="1800" dirty="0"/>
              <a:t>Identified disability connected to the inability to access this domain</a:t>
            </a:r>
          </a:p>
          <a:p>
            <a:r>
              <a:rPr lang="en-US" sz="2000" dirty="0"/>
              <a:t>All UARs for ACCESS for ELLs are due to CDE by </a:t>
            </a:r>
            <a:r>
              <a:rPr lang="en-US" sz="2000" b="1" dirty="0">
                <a:solidFill>
                  <a:srgbClr val="488BC9"/>
                </a:solidFill>
              </a:rPr>
              <a:t>December 1</a:t>
            </a:r>
            <a:r>
              <a:rPr lang="en-US" sz="2000" b="1" baseline="30000" dirty="0">
                <a:solidFill>
                  <a:srgbClr val="488BC9"/>
                </a:solidFill>
              </a:rPr>
              <a:t>st</a:t>
            </a:r>
            <a:r>
              <a:rPr lang="en-US" sz="2000" b="1" dirty="0">
                <a:solidFill>
                  <a:srgbClr val="FF0000"/>
                </a:solidFill>
              </a:rPr>
              <a:t> </a:t>
            </a:r>
            <a:r>
              <a:rPr lang="en-US" sz="2000" dirty="0"/>
              <a:t>for all students</a:t>
            </a:r>
          </a:p>
          <a:p>
            <a:endParaRPr lang="en-US" sz="2200" dirty="0"/>
          </a:p>
          <a:p>
            <a:endParaRPr lang="en-US" dirty="0"/>
          </a:p>
        </p:txBody>
      </p:sp>
      <p:sp>
        <p:nvSpPr>
          <p:cNvPr id="5" name="TextBox 4">
            <a:extLst>
              <a:ext uri="{FF2B5EF4-FFF2-40B4-BE49-F238E27FC236}">
                <a16:creationId xmlns:a16="http://schemas.microsoft.com/office/drawing/2014/main" id="{3B900F6A-CC06-439C-A382-784A61858536}"/>
              </a:ext>
            </a:extLst>
          </p:cNvPr>
          <p:cNvSpPr txBox="1"/>
          <p:nvPr/>
        </p:nvSpPr>
        <p:spPr>
          <a:xfrm>
            <a:off x="4901738" y="3887730"/>
            <a:ext cx="3848724" cy="1477328"/>
          </a:xfrm>
          <a:prstGeom prst="rect">
            <a:avLst/>
          </a:prstGeom>
          <a:solidFill>
            <a:schemeClr val="accent4"/>
          </a:solidFill>
        </p:spPr>
        <p:txBody>
          <a:bodyPr wrap="square" rtlCol="0">
            <a:spAutoFit/>
          </a:bodyPr>
          <a:lstStyle/>
          <a:p>
            <a:pPr algn="ctr"/>
            <a:r>
              <a:rPr lang="en-US" dirty="0"/>
              <a:t>Use of unique accommodations without CDE approval may result in the score being invalided and the student not receiving an Overall Composite Score or Literacy Score</a:t>
            </a:r>
          </a:p>
        </p:txBody>
      </p:sp>
      <p:sp>
        <p:nvSpPr>
          <p:cNvPr id="6" name="AutoShape 2" descr="Profile picture of Sachdeva, Arti.">
            <a:extLst>
              <a:ext uri="{FF2B5EF4-FFF2-40B4-BE49-F238E27FC236}">
                <a16:creationId xmlns:a16="http://schemas.microsoft.com/office/drawing/2014/main" id="{1E0FB66F-E809-9475-4FCD-AE9B960F71D8}"/>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3770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CMAS</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24</a:t>
            </a:fld>
            <a:endParaRPr lang="en-US" dirty="0"/>
          </a:p>
        </p:txBody>
      </p:sp>
    </p:spTree>
    <p:extLst>
      <p:ext uri="{BB962C8B-B14F-4D97-AF65-F5344CB8AC3E}">
        <p14:creationId xmlns:p14="http://schemas.microsoft.com/office/powerpoint/2010/main" val="2628372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837C8B-6112-4B68-98A9-1093E0C57E97}"/>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
        <p:nvSpPr>
          <p:cNvPr id="4" name="Title 2">
            <a:extLst>
              <a:ext uri="{FF2B5EF4-FFF2-40B4-BE49-F238E27FC236}">
                <a16:creationId xmlns:a16="http://schemas.microsoft.com/office/drawing/2014/main" id="{F5A74082-D46A-4D9E-AE9E-4EECD1025DEB}"/>
              </a:ext>
            </a:extLst>
          </p:cNvPr>
          <p:cNvSpPr>
            <a:spLocks noGrp="1"/>
          </p:cNvSpPr>
          <p:nvPr>
            <p:ph type="title"/>
          </p:nvPr>
        </p:nvSpPr>
        <p:spPr>
          <a:xfrm>
            <a:off x="223838" y="314325"/>
            <a:ext cx="8691562" cy="590550"/>
          </a:xfrm>
        </p:spPr>
        <p:txBody>
          <a:bodyPr/>
          <a:lstStyle/>
          <a:p>
            <a:r>
              <a:rPr lang="en-US" dirty="0"/>
              <a:t>CMAS Accommodations </a:t>
            </a:r>
          </a:p>
        </p:txBody>
      </p:sp>
      <p:sp>
        <p:nvSpPr>
          <p:cNvPr id="5" name="Content Placeholder 6">
            <a:extLst>
              <a:ext uri="{FF2B5EF4-FFF2-40B4-BE49-F238E27FC236}">
                <a16:creationId xmlns:a16="http://schemas.microsoft.com/office/drawing/2014/main" id="{520F7389-7D65-4BE8-A5B9-9243347AC5DA}"/>
              </a:ext>
            </a:extLst>
          </p:cNvPr>
          <p:cNvSpPr txBox="1">
            <a:spLocks/>
          </p:cNvSpPr>
          <p:nvPr/>
        </p:nvSpPr>
        <p:spPr>
          <a:xfrm>
            <a:off x="628649" y="1482212"/>
            <a:ext cx="8044833" cy="46215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Administrative Considerations</a:t>
            </a:r>
          </a:p>
          <a:p>
            <a:r>
              <a:rPr lang="en-US" dirty="0">
                <a:solidFill>
                  <a:srgbClr val="000000"/>
                </a:solidFill>
              </a:rPr>
              <a:t>Accessibility Features</a:t>
            </a:r>
          </a:p>
          <a:p>
            <a:r>
              <a:rPr lang="en-US" dirty="0">
                <a:solidFill>
                  <a:srgbClr val="000000"/>
                </a:solidFill>
              </a:rPr>
              <a:t>Accommodations for Students with Disabilities and Multilingual Learners (NEP/LEP)</a:t>
            </a:r>
          </a:p>
          <a:p>
            <a:pPr lvl="1"/>
            <a:r>
              <a:rPr lang="en-US" dirty="0">
                <a:solidFill>
                  <a:srgbClr val="000000"/>
                </a:solidFill>
              </a:rPr>
              <a:t>Presentation Accommodations</a:t>
            </a:r>
          </a:p>
          <a:p>
            <a:pPr lvl="1"/>
            <a:r>
              <a:rPr lang="en-US" dirty="0">
                <a:solidFill>
                  <a:srgbClr val="000000"/>
                </a:solidFill>
              </a:rPr>
              <a:t>Response Accommodations</a:t>
            </a:r>
          </a:p>
          <a:p>
            <a:pPr lvl="1"/>
            <a:r>
              <a:rPr lang="en-US" dirty="0">
                <a:solidFill>
                  <a:srgbClr val="000000"/>
                </a:solidFill>
              </a:rPr>
              <a:t>Timing Accommodations</a:t>
            </a:r>
          </a:p>
          <a:p>
            <a:r>
              <a:rPr lang="en-US" dirty="0">
                <a:solidFill>
                  <a:srgbClr val="000000"/>
                </a:solidFill>
              </a:rPr>
              <a:t>Accommodations Unique to Multilingual Learners (NEP/LEP)</a:t>
            </a:r>
          </a:p>
          <a:p>
            <a:pPr lvl="1"/>
            <a:r>
              <a:rPr lang="en-US" dirty="0">
                <a:solidFill>
                  <a:srgbClr val="000000"/>
                </a:solidFill>
              </a:rPr>
              <a:t>Linguistic Accommodations</a:t>
            </a:r>
          </a:p>
          <a:p>
            <a:r>
              <a:rPr lang="en-US" dirty="0">
                <a:solidFill>
                  <a:srgbClr val="000000"/>
                </a:solidFill>
              </a:rPr>
              <a:t>Emergency Accommodations</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528920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3FFB2-E20F-0DC5-F9AB-63A360543F27}"/>
              </a:ext>
            </a:extLst>
          </p:cNvPr>
          <p:cNvSpPr>
            <a:spLocks noGrp="1"/>
          </p:cNvSpPr>
          <p:nvPr>
            <p:ph type="title"/>
          </p:nvPr>
        </p:nvSpPr>
        <p:spPr/>
        <p:txBody>
          <a:bodyPr/>
          <a:lstStyle/>
          <a:p>
            <a:r>
              <a:rPr lang="en-US" dirty="0"/>
              <a:t>Administrative Considerations</a:t>
            </a:r>
          </a:p>
        </p:txBody>
      </p:sp>
      <p:sp>
        <p:nvSpPr>
          <p:cNvPr id="4" name="Content Placeholder 3">
            <a:extLst>
              <a:ext uri="{FF2B5EF4-FFF2-40B4-BE49-F238E27FC236}">
                <a16:creationId xmlns:a16="http://schemas.microsoft.com/office/drawing/2014/main" id="{B564DF50-4B5A-A61E-861B-077EC559B9A8}"/>
              </a:ext>
            </a:extLst>
          </p:cNvPr>
          <p:cNvSpPr>
            <a:spLocks noGrp="1"/>
          </p:cNvSpPr>
          <p:nvPr>
            <p:ph idx="1"/>
          </p:nvPr>
        </p:nvSpPr>
        <p:spPr/>
        <p:txBody>
          <a:bodyPr/>
          <a:lstStyle/>
          <a:p>
            <a:r>
              <a:rPr lang="en-US" dirty="0"/>
              <a:t>Available to any student who may benefit from a change in the testing conditions</a:t>
            </a:r>
          </a:p>
          <a:p>
            <a:pPr lvl="1"/>
            <a:r>
              <a:rPr lang="en-US" dirty="0"/>
              <a:t>Some students may benefit from a change in testing conditions</a:t>
            </a:r>
          </a:p>
          <a:p>
            <a:r>
              <a:rPr lang="en-US" dirty="0"/>
              <a:t>Available for both computer-based and paper-based testing</a:t>
            </a:r>
          </a:p>
          <a:p>
            <a:r>
              <a:rPr lang="en-US" dirty="0"/>
              <a:t>Ensure test security is not compromised and testing requirements are met</a:t>
            </a:r>
          </a:p>
          <a:p>
            <a:endParaRPr lang="en-US" dirty="0"/>
          </a:p>
        </p:txBody>
      </p:sp>
      <p:sp>
        <p:nvSpPr>
          <p:cNvPr id="3" name="Slide Number Placeholder 2">
            <a:extLst>
              <a:ext uri="{FF2B5EF4-FFF2-40B4-BE49-F238E27FC236}">
                <a16:creationId xmlns:a16="http://schemas.microsoft.com/office/drawing/2014/main" id="{35D766D9-26EE-80BB-519F-3D646A9C93C6}"/>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54267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54CFF70-E1A8-4F1C-B6A1-5059143E0AC9}"/>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
        <p:nvSpPr>
          <p:cNvPr id="4" name="Title 2">
            <a:extLst>
              <a:ext uri="{FF2B5EF4-FFF2-40B4-BE49-F238E27FC236}">
                <a16:creationId xmlns:a16="http://schemas.microsoft.com/office/drawing/2014/main" id="{F060F6F7-7B53-477C-A8BF-1C2C3E9CEFD8}"/>
              </a:ext>
            </a:extLst>
          </p:cNvPr>
          <p:cNvSpPr>
            <a:spLocks noGrp="1"/>
          </p:cNvSpPr>
          <p:nvPr>
            <p:ph type="title"/>
          </p:nvPr>
        </p:nvSpPr>
        <p:spPr>
          <a:xfrm>
            <a:off x="223838" y="314325"/>
            <a:ext cx="8691562" cy="590550"/>
          </a:xfrm>
        </p:spPr>
        <p:txBody>
          <a:bodyPr/>
          <a:lstStyle/>
          <a:p>
            <a:r>
              <a:rPr lang="en-US" dirty="0"/>
              <a:t>Administrative Considerations Available to ALL Students</a:t>
            </a:r>
          </a:p>
        </p:txBody>
      </p:sp>
      <p:sp>
        <p:nvSpPr>
          <p:cNvPr id="5" name="Content Placeholder 1">
            <a:extLst>
              <a:ext uri="{FF2B5EF4-FFF2-40B4-BE49-F238E27FC236}">
                <a16:creationId xmlns:a16="http://schemas.microsoft.com/office/drawing/2014/main" id="{18DD531D-026B-4E84-92B0-E482EB0EED46}"/>
              </a:ext>
            </a:extLst>
          </p:cNvPr>
          <p:cNvSpPr txBox="1">
            <a:spLocks/>
          </p:cNvSpPr>
          <p:nvPr/>
        </p:nvSpPr>
        <p:spPr>
          <a:xfrm>
            <a:off x="628650" y="1386348"/>
            <a:ext cx="7886700" cy="47173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Small group testing</a:t>
            </a:r>
          </a:p>
          <a:p>
            <a:r>
              <a:rPr lang="en-US" dirty="0">
                <a:solidFill>
                  <a:srgbClr val="000000"/>
                </a:solidFill>
              </a:rPr>
              <a:t>Time of day within a school day</a:t>
            </a:r>
          </a:p>
          <a:p>
            <a:r>
              <a:rPr lang="en-US" dirty="0">
                <a:solidFill>
                  <a:srgbClr val="000000"/>
                </a:solidFill>
              </a:rPr>
              <a:t>Separate or alternate location</a:t>
            </a:r>
          </a:p>
          <a:p>
            <a:r>
              <a:rPr lang="en-US" dirty="0">
                <a:solidFill>
                  <a:srgbClr val="000000"/>
                </a:solidFill>
              </a:rPr>
              <a:t>Specified area or setting</a:t>
            </a:r>
          </a:p>
          <a:p>
            <a:r>
              <a:rPr lang="en-US" dirty="0">
                <a:solidFill>
                  <a:srgbClr val="000000"/>
                </a:solidFill>
              </a:rPr>
              <a:t>Adaptive and specialized equipment or furniture</a:t>
            </a:r>
          </a:p>
          <a:p>
            <a:r>
              <a:rPr lang="en-US" dirty="0">
                <a:solidFill>
                  <a:srgbClr val="000000"/>
                </a:solidFill>
              </a:rPr>
              <a:t>Frequent breaks (does not stop the clock)</a:t>
            </a:r>
          </a:p>
          <a:p>
            <a:pPr marL="45720" indent="0">
              <a:buFont typeface="Arial" panose="020B0604020202020204" pitchFamily="34" charset="0"/>
              <a:buNone/>
            </a:pPr>
            <a:endParaRPr lang="en-US" dirty="0">
              <a:solidFill>
                <a:srgbClr val="000000"/>
              </a:solidFill>
            </a:endParaRPr>
          </a:p>
        </p:txBody>
      </p:sp>
    </p:spTree>
    <p:extLst>
      <p:ext uri="{BB962C8B-B14F-4D97-AF65-F5344CB8AC3E}">
        <p14:creationId xmlns:p14="http://schemas.microsoft.com/office/powerpoint/2010/main" val="2835347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51604-F2F9-4D9D-BCA0-8CE25F7441BA}"/>
              </a:ext>
            </a:extLst>
          </p:cNvPr>
          <p:cNvSpPr>
            <a:spLocks noGrp="1"/>
          </p:cNvSpPr>
          <p:nvPr>
            <p:ph type="title"/>
          </p:nvPr>
        </p:nvSpPr>
        <p:spPr/>
        <p:txBody>
          <a:bodyPr/>
          <a:lstStyle/>
          <a:p>
            <a:r>
              <a:rPr lang="en-US" dirty="0"/>
              <a:t>Administrative Considerations</a:t>
            </a:r>
          </a:p>
        </p:txBody>
      </p:sp>
      <p:sp>
        <p:nvSpPr>
          <p:cNvPr id="3" name="Slide Number Placeholder 2">
            <a:extLst>
              <a:ext uri="{FF2B5EF4-FFF2-40B4-BE49-F238E27FC236}">
                <a16:creationId xmlns:a16="http://schemas.microsoft.com/office/drawing/2014/main" id="{1DE44C67-7881-4478-855D-5DF38F87305E}"/>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
        <p:nvSpPr>
          <p:cNvPr id="4" name="Content Placeholder 4">
            <a:extLst>
              <a:ext uri="{FF2B5EF4-FFF2-40B4-BE49-F238E27FC236}">
                <a16:creationId xmlns:a16="http://schemas.microsoft.com/office/drawing/2014/main" id="{20B63ABC-D9AB-444A-95A7-87F1B594BF03}"/>
              </a:ext>
            </a:extLst>
          </p:cNvPr>
          <p:cNvSpPr txBox="1">
            <a:spLocks/>
          </p:cNvSpPr>
          <p:nvPr/>
        </p:nvSpPr>
        <p:spPr>
          <a:xfrm>
            <a:off x="481214" y="1643656"/>
            <a:ext cx="7969085" cy="42925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Small group testing</a:t>
            </a:r>
          </a:p>
          <a:p>
            <a:pPr lvl="1"/>
            <a:r>
              <a:rPr lang="en-US" sz="2800" dirty="0"/>
              <a:t>Can be individual or group</a:t>
            </a:r>
          </a:p>
          <a:p>
            <a:r>
              <a:rPr lang="en-US" sz="3200" dirty="0"/>
              <a:t>Time of day within the school day</a:t>
            </a:r>
          </a:p>
          <a:p>
            <a:pPr lvl="1"/>
            <a:r>
              <a:rPr lang="en-US" sz="2800" dirty="0"/>
              <a:t>A group of students typically have math instruction directly after lunch so they take their math unit directly after lunch</a:t>
            </a:r>
          </a:p>
        </p:txBody>
      </p:sp>
    </p:spTree>
    <p:extLst>
      <p:ext uri="{BB962C8B-B14F-4D97-AF65-F5344CB8AC3E}">
        <p14:creationId xmlns:p14="http://schemas.microsoft.com/office/powerpoint/2010/main" val="3821102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F870-14CA-ADF8-E44B-27B4D0AD625D}"/>
              </a:ext>
            </a:extLst>
          </p:cNvPr>
          <p:cNvSpPr>
            <a:spLocks noGrp="1"/>
          </p:cNvSpPr>
          <p:nvPr>
            <p:ph type="title"/>
          </p:nvPr>
        </p:nvSpPr>
        <p:spPr/>
        <p:txBody>
          <a:bodyPr/>
          <a:lstStyle/>
          <a:p>
            <a:r>
              <a:rPr lang="en-US" dirty="0"/>
              <a:t>Accessibility Features</a:t>
            </a:r>
          </a:p>
        </p:txBody>
      </p:sp>
      <p:sp>
        <p:nvSpPr>
          <p:cNvPr id="3" name="Slide Number Placeholder 2">
            <a:extLst>
              <a:ext uri="{FF2B5EF4-FFF2-40B4-BE49-F238E27FC236}">
                <a16:creationId xmlns:a16="http://schemas.microsoft.com/office/drawing/2014/main" id="{9381419B-4A51-0369-565E-84A0250122D1}"/>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
        <p:nvSpPr>
          <p:cNvPr id="4" name="TextBox 3">
            <a:extLst>
              <a:ext uri="{FF2B5EF4-FFF2-40B4-BE49-F238E27FC236}">
                <a16:creationId xmlns:a16="http://schemas.microsoft.com/office/drawing/2014/main" id="{A0FE3513-523B-51F7-6FA0-61135539527B}"/>
              </a:ext>
            </a:extLst>
          </p:cNvPr>
          <p:cNvSpPr txBox="1"/>
          <p:nvPr/>
        </p:nvSpPr>
        <p:spPr>
          <a:xfrm>
            <a:off x="489857" y="1657350"/>
            <a:ext cx="7837714" cy="2800767"/>
          </a:xfrm>
          <a:prstGeom prst="rect">
            <a:avLst/>
          </a:prstGeom>
          <a:noFill/>
        </p:spPr>
        <p:txBody>
          <a:bodyPr wrap="square" rtlCol="0">
            <a:spAutoFit/>
          </a:bodyPr>
          <a:lstStyle/>
          <a:p>
            <a:pPr marL="285750" indent="-285750">
              <a:buFont typeface="Arial" panose="020B0604020202020204" pitchFamily="34" charset="0"/>
              <a:buChar char="•"/>
            </a:pPr>
            <a:r>
              <a:rPr lang="en-US" sz="2200" dirty="0"/>
              <a:t>Available to all students to increase the accessibility of the assessment</a:t>
            </a:r>
          </a:p>
          <a:p>
            <a:pPr marL="285750" indent="-285750">
              <a:buFont typeface="Arial" panose="020B0604020202020204" pitchFamily="34" charset="0"/>
              <a:buChar char="•"/>
            </a:pPr>
            <a:r>
              <a:rPr lang="en-US" sz="2200" dirty="0"/>
              <a:t>Available as embedded accessibility features through the computer-based assessment</a:t>
            </a:r>
          </a:p>
          <a:p>
            <a:pPr marL="285750" indent="-285750">
              <a:buFont typeface="Arial" panose="020B0604020202020204" pitchFamily="34" charset="0"/>
              <a:buChar char="•"/>
            </a:pPr>
            <a:r>
              <a:rPr lang="en-US" sz="2200" dirty="0"/>
              <a:t>Available as Test Administrator provided accessibility features through the computer-based and paper-based assessment</a:t>
            </a:r>
          </a:p>
          <a:p>
            <a:pPr marL="285750" indent="-285750">
              <a:buFont typeface="Arial" panose="020B0604020202020204" pitchFamily="34" charset="0"/>
              <a:buChar char="•"/>
            </a:pPr>
            <a:r>
              <a:rPr lang="en-US" sz="2200" dirty="0"/>
              <a:t>Students should use similar access strategies during instruction and classroom assessments</a:t>
            </a:r>
          </a:p>
        </p:txBody>
      </p:sp>
    </p:spTree>
    <p:extLst>
      <p:ext uri="{BB962C8B-B14F-4D97-AF65-F5344CB8AC3E}">
        <p14:creationId xmlns:p14="http://schemas.microsoft.com/office/powerpoint/2010/main" val="92264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9A42-505C-4958-A0FE-7C81C1203DB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677E342-F6DF-4709-8F28-5A704D3A2A03}"/>
              </a:ext>
            </a:extLst>
          </p:cNvPr>
          <p:cNvSpPr>
            <a:spLocks noGrp="1"/>
          </p:cNvSpPr>
          <p:nvPr>
            <p:ph idx="1"/>
          </p:nvPr>
        </p:nvSpPr>
        <p:spPr/>
        <p:txBody>
          <a:bodyPr/>
          <a:lstStyle/>
          <a:p>
            <a:r>
              <a:rPr lang="en-US" dirty="0"/>
              <a:t>Privacy Laws</a:t>
            </a:r>
          </a:p>
          <a:p>
            <a:r>
              <a:rPr lang="en-US" dirty="0"/>
              <a:t>Accommodations</a:t>
            </a:r>
          </a:p>
          <a:p>
            <a:r>
              <a:rPr lang="en-US" dirty="0"/>
              <a:t>ACCESS for ELLs</a:t>
            </a:r>
          </a:p>
          <a:p>
            <a:r>
              <a:rPr lang="en-US" dirty="0"/>
              <a:t>CMAS</a:t>
            </a:r>
          </a:p>
          <a:p>
            <a:r>
              <a:rPr lang="en-US" dirty="0"/>
              <a:t>Unique Accommodations</a:t>
            </a:r>
          </a:p>
          <a:p>
            <a:r>
              <a:rPr lang="en-US" dirty="0"/>
              <a:t>CO PSAT/SAT</a:t>
            </a:r>
          </a:p>
          <a:p>
            <a:r>
              <a:rPr lang="en-US" dirty="0"/>
              <a:t>Wrap-Up and Final Points</a:t>
            </a:r>
          </a:p>
          <a:p>
            <a:r>
              <a:rPr lang="en-US" dirty="0"/>
              <a:t>Questions</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E8A407B-9E86-4362-8543-C551136D861E}"/>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743994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04B1F2-6E7B-4A05-B24A-676806B4DC1F}"/>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
        <p:nvSpPr>
          <p:cNvPr id="4" name="Title 2">
            <a:extLst>
              <a:ext uri="{FF2B5EF4-FFF2-40B4-BE49-F238E27FC236}">
                <a16:creationId xmlns:a16="http://schemas.microsoft.com/office/drawing/2014/main" id="{1386C02E-65E2-41AD-AD4D-C72E5965091F}"/>
              </a:ext>
            </a:extLst>
          </p:cNvPr>
          <p:cNvSpPr>
            <a:spLocks noGrp="1"/>
          </p:cNvSpPr>
          <p:nvPr>
            <p:ph type="title"/>
          </p:nvPr>
        </p:nvSpPr>
        <p:spPr>
          <a:xfrm>
            <a:off x="223838" y="314325"/>
            <a:ext cx="8691562" cy="590550"/>
          </a:xfrm>
        </p:spPr>
        <p:txBody>
          <a:bodyPr/>
          <a:lstStyle/>
          <a:p>
            <a:r>
              <a:rPr lang="en-US" dirty="0">
                <a:solidFill>
                  <a:schemeClr val="tx1"/>
                </a:solidFill>
              </a:rPr>
              <a:t>Accessibility Features Available to ALL Students</a:t>
            </a:r>
          </a:p>
        </p:txBody>
      </p:sp>
      <p:sp>
        <p:nvSpPr>
          <p:cNvPr id="5" name="Content Placeholder 1">
            <a:extLst>
              <a:ext uri="{FF2B5EF4-FFF2-40B4-BE49-F238E27FC236}">
                <a16:creationId xmlns:a16="http://schemas.microsoft.com/office/drawing/2014/main" id="{C68FC894-296C-4048-B4E1-6A75F0465383}"/>
              </a:ext>
            </a:extLst>
          </p:cNvPr>
          <p:cNvSpPr txBox="1">
            <a:spLocks/>
          </p:cNvSpPr>
          <p:nvPr/>
        </p:nvSpPr>
        <p:spPr>
          <a:xfrm>
            <a:off x="763816" y="1696649"/>
            <a:ext cx="8017061" cy="4459786"/>
          </a:xfrm>
          <a:prstGeom prst="rect">
            <a:avLst/>
          </a:prstGeom>
        </p:spPr>
        <p:txBody>
          <a:bodyPr numCol="2">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Audio amplification</a:t>
            </a:r>
          </a:p>
          <a:p>
            <a:r>
              <a:rPr lang="en-US" sz="2600" dirty="0"/>
              <a:t>Color contrast</a:t>
            </a:r>
          </a:p>
          <a:p>
            <a:r>
              <a:rPr lang="en-US" sz="2600" dirty="0"/>
              <a:t>Answer eliminator</a:t>
            </a:r>
          </a:p>
          <a:p>
            <a:r>
              <a:rPr lang="en-US" sz="2600" dirty="0"/>
              <a:t>Frequent breaks (does not stop the clock)</a:t>
            </a:r>
          </a:p>
          <a:p>
            <a:r>
              <a:rPr lang="en-US" sz="2600" dirty="0"/>
              <a:t>General admin directions read aloud/repeated/ clarified</a:t>
            </a:r>
          </a:p>
          <a:p>
            <a:r>
              <a:rPr lang="en-US" sz="2600" dirty="0"/>
              <a:t>Highlight tool</a:t>
            </a:r>
          </a:p>
          <a:p>
            <a:r>
              <a:rPr lang="en-US" sz="2600" dirty="0"/>
              <a:t>Headphones/noise buffers</a:t>
            </a:r>
          </a:p>
          <a:p>
            <a:r>
              <a:rPr lang="en-US" sz="2600" dirty="0"/>
              <a:t>Line reader </a:t>
            </a:r>
          </a:p>
          <a:p>
            <a:r>
              <a:rPr lang="en-US" sz="2600" dirty="0"/>
              <a:t>Zoom-In/enlargement</a:t>
            </a:r>
          </a:p>
          <a:p>
            <a:r>
              <a:rPr lang="en-US" sz="2600" dirty="0"/>
              <a:t>Notepad</a:t>
            </a:r>
          </a:p>
          <a:p>
            <a:r>
              <a:rPr lang="en-US" sz="2600" dirty="0"/>
              <a:t>Pop up glossary</a:t>
            </a:r>
          </a:p>
          <a:p>
            <a:r>
              <a:rPr lang="en-US" sz="2600" dirty="0"/>
              <a:t>External spell check device</a:t>
            </a:r>
          </a:p>
          <a:p>
            <a:r>
              <a:rPr lang="en-US" sz="2600" dirty="0"/>
              <a:t>Text-to-speech</a:t>
            </a:r>
          </a:p>
          <a:p>
            <a:r>
              <a:rPr lang="en-US" sz="2600" dirty="0"/>
              <a:t>Auditory/Signed presentation (reader/signer)</a:t>
            </a:r>
          </a:p>
          <a:p>
            <a:r>
              <a:rPr lang="en-US" sz="2600" dirty="0"/>
              <a:t>Writing tools</a:t>
            </a:r>
          </a:p>
          <a:p>
            <a:endParaRPr lang="en-US" dirty="0">
              <a:solidFill>
                <a:srgbClr val="FF0000"/>
              </a:solidFill>
            </a:endParaRPr>
          </a:p>
        </p:txBody>
      </p:sp>
    </p:spTree>
    <p:extLst>
      <p:ext uri="{BB962C8B-B14F-4D97-AF65-F5344CB8AC3E}">
        <p14:creationId xmlns:p14="http://schemas.microsoft.com/office/powerpoint/2010/main" val="2565380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3D4A5A1-E867-44F9-8568-CDAEE7E71E3E}"/>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
        <p:nvSpPr>
          <p:cNvPr id="4" name="Title 2">
            <a:extLst>
              <a:ext uri="{FF2B5EF4-FFF2-40B4-BE49-F238E27FC236}">
                <a16:creationId xmlns:a16="http://schemas.microsoft.com/office/drawing/2014/main" id="{17FAE481-63A8-4ABC-9637-C27542009684}"/>
              </a:ext>
            </a:extLst>
          </p:cNvPr>
          <p:cNvSpPr>
            <a:spLocks noGrp="1"/>
          </p:cNvSpPr>
          <p:nvPr>
            <p:ph type="title"/>
          </p:nvPr>
        </p:nvSpPr>
        <p:spPr>
          <a:xfrm>
            <a:off x="223838" y="314325"/>
            <a:ext cx="8691562" cy="590550"/>
          </a:xfrm>
        </p:spPr>
        <p:txBody>
          <a:bodyPr>
            <a:normAutofit fontScale="90000"/>
          </a:bodyPr>
          <a:lstStyle/>
          <a:p>
            <a:r>
              <a:rPr lang="en-US" dirty="0"/>
              <a:t>Accessibility Features Available to ALL Students</a:t>
            </a:r>
            <a:br>
              <a:rPr lang="en-US" dirty="0"/>
            </a:br>
            <a:r>
              <a:rPr lang="en-US" dirty="0"/>
              <a:t>Text-to-Speech</a:t>
            </a:r>
          </a:p>
        </p:txBody>
      </p:sp>
      <p:sp>
        <p:nvSpPr>
          <p:cNvPr id="5" name="Content Placeholder 1">
            <a:extLst>
              <a:ext uri="{FF2B5EF4-FFF2-40B4-BE49-F238E27FC236}">
                <a16:creationId xmlns:a16="http://schemas.microsoft.com/office/drawing/2014/main" id="{6C632399-95C4-46B7-A3CB-E8E622B7EE30}"/>
              </a:ext>
            </a:extLst>
          </p:cNvPr>
          <p:cNvSpPr txBox="1">
            <a:spLocks/>
          </p:cNvSpPr>
          <p:nvPr/>
        </p:nvSpPr>
        <p:spPr>
          <a:xfrm>
            <a:off x="629559" y="1466329"/>
            <a:ext cx="8199156" cy="45306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in Math and Science</a:t>
            </a:r>
          </a:p>
          <a:p>
            <a:r>
              <a:rPr lang="en-US" dirty="0"/>
              <a:t>Assign TTS to a student who needs it and uses similar strategies during instruction</a:t>
            </a:r>
          </a:p>
          <a:p>
            <a:r>
              <a:rPr lang="en-US" dirty="0"/>
              <a:t>DO NOT assign to students “just in case”</a:t>
            </a:r>
          </a:p>
          <a:p>
            <a:pPr lvl="1"/>
            <a:r>
              <a:rPr lang="en-US" dirty="0"/>
              <a:t>Students will not benefit if they do not use TTS regularly during instruction and on class/district assessments</a:t>
            </a:r>
          </a:p>
          <a:p>
            <a:pPr lvl="1"/>
            <a:r>
              <a:rPr lang="en-US" dirty="0"/>
              <a:t>If students do not use this in their regular instruction, this feature can cause confusion and/or be a distraction, interfering with their access to the assessment</a:t>
            </a:r>
          </a:p>
          <a:p>
            <a:pPr lvl="1"/>
            <a:r>
              <a:rPr lang="en-US" dirty="0"/>
              <a:t>Students don’t use it…</a:t>
            </a:r>
          </a:p>
          <a:p>
            <a:pPr lvl="1"/>
            <a:r>
              <a:rPr lang="en-US" dirty="0"/>
              <a:t>Requires too much bandwidth</a:t>
            </a:r>
          </a:p>
          <a:p>
            <a:pPr lvl="1"/>
            <a:r>
              <a:rPr lang="en-US" dirty="0"/>
              <a:t>Creates unnecessary additional administrative burden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41131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F35FA3B-7F55-4950-87BD-A930C77E2910}"/>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
        <p:nvSpPr>
          <p:cNvPr id="4" name="Title 2">
            <a:extLst>
              <a:ext uri="{FF2B5EF4-FFF2-40B4-BE49-F238E27FC236}">
                <a16:creationId xmlns:a16="http://schemas.microsoft.com/office/drawing/2014/main" id="{85572228-B078-4D1E-90E5-FB3A93EE9F25}"/>
              </a:ext>
            </a:extLst>
          </p:cNvPr>
          <p:cNvSpPr>
            <a:spLocks noGrp="1"/>
          </p:cNvSpPr>
          <p:nvPr>
            <p:ph type="title"/>
          </p:nvPr>
        </p:nvSpPr>
        <p:spPr>
          <a:xfrm>
            <a:off x="223838" y="314325"/>
            <a:ext cx="8691562" cy="590550"/>
          </a:xfrm>
        </p:spPr>
        <p:txBody>
          <a:bodyPr/>
          <a:lstStyle/>
          <a:p>
            <a:r>
              <a:rPr lang="en-US" dirty="0"/>
              <a:t>Presentation Accommodations</a:t>
            </a:r>
          </a:p>
        </p:txBody>
      </p:sp>
      <p:sp>
        <p:nvSpPr>
          <p:cNvPr id="5" name="Content Placeholder 1">
            <a:extLst>
              <a:ext uri="{FF2B5EF4-FFF2-40B4-BE49-F238E27FC236}">
                <a16:creationId xmlns:a16="http://schemas.microsoft.com/office/drawing/2014/main" id="{7A5F980A-0816-4CF8-AA18-8045459143D2}"/>
              </a:ext>
            </a:extLst>
          </p:cNvPr>
          <p:cNvSpPr txBox="1">
            <a:spLocks/>
          </p:cNvSpPr>
          <p:nvPr/>
        </p:nvSpPr>
        <p:spPr>
          <a:xfrm>
            <a:off x="544529" y="1597892"/>
            <a:ext cx="7886700" cy="4553526"/>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a:t>
            </a:r>
          </a:p>
          <a:p>
            <a:r>
              <a:rPr lang="en-US" dirty="0">
                <a:solidFill>
                  <a:srgbClr val="000000"/>
                </a:solidFill>
              </a:rPr>
              <a:t>Braille</a:t>
            </a:r>
            <a:endParaRPr lang="en-US" dirty="0">
              <a:solidFill>
                <a:srgbClr val="FF0000"/>
              </a:solidFill>
            </a:endParaRPr>
          </a:p>
          <a:p>
            <a:r>
              <a:rPr lang="en-US" dirty="0"/>
              <a:t>Assistive technology (AT)</a:t>
            </a:r>
          </a:p>
          <a:p>
            <a:r>
              <a:rPr lang="en-US" dirty="0">
                <a:solidFill>
                  <a:srgbClr val="000000"/>
                </a:solidFill>
              </a:rPr>
              <a:t>Auditory Presentation: Text-to-Speech (TTS), Auditory/Signed Presentation Script (ASP)</a:t>
            </a:r>
          </a:p>
          <a:p>
            <a:pPr lvl="1"/>
            <a:r>
              <a:rPr lang="en-US" dirty="0">
                <a:solidFill>
                  <a:srgbClr val="000000"/>
                </a:solidFill>
              </a:rPr>
              <a:t>Math and Science</a:t>
            </a:r>
          </a:p>
          <a:p>
            <a:pPr lvl="1"/>
            <a:r>
              <a:rPr lang="en-US" dirty="0">
                <a:solidFill>
                  <a:srgbClr val="000000"/>
                </a:solidFill>
              </a:rPr>
              <a:t>ELA/CSLA is a modification*</a:t>
            </a:r>
          </a:p>
          <a:p>
            <a:r>
              <a:rPr lang="en-US" dirty="0">
                <a:solidFill>
                  <a:srgbClr val="000000"/>
                </a:solidFill>
              </a:rPr>
              <a:t>Oral translation or human signer for test directions</a:t>
            </a:r>
          </a:p>
          <a:p>
            <a:r>
              <a:rPr lang="en-US" dirty="0">
                <a:solidFill>
                  <a:srgbClr val="000000"/>
                </a:solidFill>
              </a:rPr>
              <a:t>Oral translation or human signer for test items and responses</a:t>
            </a:r>
          </a:p>
          <a:p>
            <a:pPr lvl="1"/>
            <a:r>
              <a:rPr lang="en-US" dirty="0">
                <a:solidFill>
                  <a:srgbClr val="000000"/>
                </a:solidFill>
              </a:rPr>
              <a:t>Only for Math and Science</a:t>
            </a:r>
          </a:p>
          <a:p>
            <a:pPr marL="0" indent="0">
              <a:buFont typeface="Arial" panose="020B0604020202020204" pitchFamily="34" charset="0"/>
              <a:buNone/>
            </a:pPr>
            <a:r>
              <a:rPr lang="en-US" sz="1600" dirty="0">
                <a:solidFill>
                  <a:srgbClr val="000000"/>
                </a:solidFill>
              </a:rPr>
              <a:t>	</a:t>
            </a:r>
          </a:p>
          <a:p>
            <a:pPr marL="0" indent="0">
              <a:buFont typeface="Arial" panose="020B0604020202020204" pitchFamily="34" charset="0"/>
              <a:buNone/>
            </a:pPr>
            <a:r>
              <a:rPr lang="en-US" sz="1600" dirty="0">
                <a:solidFill>
                  <a:srgbClr val="000000"/>
                </a:solidFill>
              </a:rPr>
              <a:t>	</a:t>
            </a:r>
          </a:p>
          <a:p>
            <a:pPr marL="0" indent="0" algn="ctr">
              <a:buFont typeface="Arial" panose="020B0604020202020204" pitchFamily="34" charset="0"/>
              <a:buNone/>
            </a:pPr>
            <a:r>
              <a:rPr lang="en-US" sz="2000" dirty="0">
                <a:solidFill>
                  <a:srgbClr val="000000"/>
                </a:solidFill>
              </a:rPr>
              <a:t>	*</a:t>
            </a:r>
            <a:r>
              <a:rPr lang="en-US" sz="2200" dirty="0">
                <a:effectLst/>
                <a:latin typeface="Calibri" panose="020F0502020204030204" pitchFamily="34" charset="0"/>
                <a:ea typeface="MS PGothic" panose="020B0600070205080204" pitchFamily="34" charset="-128"/>
                <a:cs typeface="Times New Roman" panose="02020603050405020304" pitchFamily="18" charset="0"/>
              </a:rPr>
              <a:t>Any modification of the assessment is a misadministration and will result in an invalid score.</a:t>
            </a:r>
            <a:endParaRPr lang="en-US" sz="2200" dirty="0">
              <a:solidFill>
                <a:srgbClr val="000000"/>
              </a:solidFill>
            </a:endParaRPr>
          </a:p>
          <a:p>
            <a:pPr marL="0" indent="0">
              <a:buFont typeface="Arial" panose="020B0604020202020204" pitchFamily="34" charset="0"/>
              <a:buNone/>
            </a:pPr>
            <a:endParaRPr lang="en-US" sz="2000" dirty="0">
              <a:solidFill>
                <a:srgbClr val="000000"/>
              </a:solidFill>
            </a:endParaRPr>
          </a:p>
          <a:p>
            <a:endParaRPr lang="en-US" dirty="0"/>
          </a:p>
        </p:txBody>
      </p:sp>
    </p:spTree>
    <p:extLst>
      <p:ext uri="{BB962C8B-B14F-4D97-AF65-F5344CB8AC3E}">
        <p14:creationId xmlns:p14="http://schemas.microsoft.com/office/powerpoint/2010/main" val="3446701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D4F6A9-A89E-4C56-AC3A-9302553854BC}"/>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
        <p:nvSpPr>
          <p:cNvPr id="4" name="Title 2">
            <a:extLst>
              <a:ext uri="{FF2B5EF4-FFF2-40B4-BE49-F238E27FC236}">
                <a16:creationId xmlns:a16="http://schemas.microsoft.com/office/drawing/2014/main" id="{2819AEB3-309F-4544-A7D7-91A8D9647CD1}"/>
              </a:ext>
            </a:extLst>
          </p:cNvPr>
          <p:cNvSpPr>
            <a:spLocks noGrp="1"/>
          </p:cNvSpPr>
          <p:nvPr>
            <p:ph type="title"/>
          </p:nvPr>
        </p:nvSpPr>
        <p:spPr>
          <a:xfrm>
            <a:off x="223838" y="314325"/>
            <a:ext cx="8691562" cy="590550"/>
          </a:xfrm>
        </p:spPr>
        <p:txBody>
          <a:bodyPr/>
          <a:lstStyle/>
          <a:p>
            <a:r>
              <a:rPr lang="en-US" dirty="0"/>
              <a:t>Large Print and Braille</a:t>
            </a:r>
          </a:p>
        </p:txBody>
      </p:sp>
      <p:sp>
        <p:nvSpPr>
          <p:cNvPr id="5" name="Content Placeholder 1">
            <a:extLst>
              <a:ext uri="{FF2B5EF4-FFF2-40B4-BE49-F238E27FC236}">
                <a16:creationId xmlns:a16="http://schemas.microsoft.com/office/drawing/2014/main" id="{C3EB66FB-726A-41E9-B67B-1EEFCD3C5AD6}"/>
              </a:ext>
            </a:extLst>
          </p:cNvPr>
          <p:cNvSpPr txBox="1">
            <a:spLocks/>
          </p:cNvSpPr>
          <p:nvPr/>
        </p:nvSpPr>
        <p:spPr>
          <a:xfrm>
            <a:off x="626269" y="1632829"/>
            <a:ext cx="7886700" cy="441149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Large print </a:t>
            </a:r>
          </a:p>
          <a:p>
            <a:pPr lvl="1"/>
            <a:r>
              <a:rPr lang="en-US" dirty="0">
                <a:solidFill>
                  <a:srgbClr val="000000"/>
                </a:solidFill>
              </a:rPr>
              <a:t>18-point font</a:t>
            </a:r>
          </a:p>
          <a:p>
            <a:pPr lvl="1"/>
            <a:r>
              <a:rPr lang="en-US" dirty="0">
                <a:solidFill>
                  <a:srgbClr val="000000"/>
                </a:solidFill>
              </a:rPr>
              <a:t>14x18</a:t>
            </a:r>
          </a:p>
          <a:p>
            <a:r>
              <a:rPr lang="en-US" dirty="0">
                <a:solidFill>
                  <a:srgbClr val="000000"/>
                </a:solidFill>
              </a:rPr>
              <a:t>Braille</a:t>
            </a:r>
          </a:p>
          <a:p>
            <a:pPr lvl="1"/>
            <a:r>
              <a:rPr lang="en-US" dirty="0">
                <a:solidFill>
                  <a:srgbClr val="000000"/>
                </a:solidFill>
              </a:rPr>
              <a:t>UEB (with Nemeth – Math)</a:t>
            </a:r>
          </a:p>
          <a:p>
            <a:pPr lvl="1"/>
            <a:r>
              <a:rPr lang="en-US" dirty="0"/>
              <a:t>UEB Math/Science </a:t>
            </a:r>
          </a:p>
          <a:p>
            <a:r>
              <a:rPr lang="en-US" dirty="0"/>
              <a:t>Zoom (CBT)</a:t>
            </a:r>
          </a:p>
          <a:p>
            <a:pPr lvl="1"/>
            <a:r>
              <a:rPr lang="en-US" dirty="0"/>
              <a:t>300 times larger</a:t>
            </a:r>
          </a:p>
          <a:p>
            <a:r>
              <a:rPr lang="en-US" dirty="0"/>
              <a:t>Other Enlargement Options</a:t>
            </a:r>
          </a:p>
          <a:p>
            <a:pPr lvl="1"/>
            <a:r>
              <a:rPr lang="en-US" dirty="0"/>
              <a:t>Project onto white board</a:t>
            </a:r>
          </a:p>
          <a:p>
            <a:pPr lvl="1"/>
            <a:r>
              <a:rPr lang="en-US" dirty="0"/>
              <a:t>Project onto wall</a:t>
            </a:r>
          </a:p>
          <a:p>
            <a:pPr lvl="1"/>
            <a:r>
              <a:rPr lang="en-US" dirty="0"/>
              <a:t>Enlargement/Magnification</a:t>
            </a:r>
          </a:p>
          <a:p>
            <a:pPr marL="365760" lvl="1" indent="0">
              <a:buFont typeface="Arial" panose="020B0604020202020204" pitchFamily="34" charset="0"/>
              <a:buNone/>
            </a:pPr>
            <a:endParaRPr lang="en-US" b="1" dirty="0"/>
          </a:p>
        </p:txBody>
      </p:sp>
    </p:spTree>
    <p:extLst>
      <p:ext uri="{BB962C8B-B14F-4D97-AF65-F5344CB8AC3E}">
        <p14:creationId xmlns:p14="http://schemas.microsoft.com/office/powerpoint/2010/main" val="1561734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042749-DDCA-496B-9B19-0BB70195747C}"/>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
        <p:nvSpPr>
          <p:cNvPr id="4" name="Title 1">
            <a:extLst>
              <a:ext uri="{FF2B5EF4-FFF2-40B4-BE49-F238E27FC236}">
                <a16:creationId xmlns:a16="http://schemas.microsoft.com/office/drawing/2014/main" id="{9F9DB0B8-30E4-4362-8EC0-760095162F34}"/>
              </a:ext>
            </a:extLst>
          </p:cNvPr>
          <p:cNvSpPr>
            <a:spLocks noGrp="1"/>
          </p:cNvSpPr>
          <p:nvPr>
            <p:ph type="title"/>
          </p:nvPr>
        </p:nvSpPr>
        <p:spPr>
          <a:xfrm>
            <a:off x="223838" y="314325"/>
            <a:ext cx="8691562" cy="590550"/>
          </a:xfrm>
        </p:spPr>
        <p:txBody>
          <a:bodyPr/>
          <a:lstStyle/>
          <a:p>
            <a:r>
              <a:rPr lang="en-US" dirty="0"/>
              <a:t>Visual Descriptor Documents</a:t>
            </a:r>
          </a:p>
        </p:txBody>
      </p:sp>
      <p:sp>
        <p:nvSpPr>
          <p:cNvPr id="5" name="Content Placeholder 2">
            <a:extLst>
              <a:ext uri="{FF2B5EF4-FFF2-40B4-BE49-F238E27FC236}">
                <a16:creationId xmlns:a16="http://schemas.microsoft.com/office/drawing/2014/main" id="{D9C6E65D-2DF3-491F-B5E1-E9DC17F95D27}"/>
              </a:ext>
            </a:extLst>
          </p:cNvPr>
          <p:cNvSpPr txBox="1">
            <a:spLocks/>
          </p:cNvSpPr>
          <p:nvPr/>
        </p:nvSpPr>
        <p:spPr>
          <a:xfrm>
            <a:off x="635546" y="1603988"/>
            <a:ext cx="7704667" cy="333281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Available for all content areas</a:t>
            </a:r>
          </a:p>
          <a:p>
            <a:pPr lvl="1"/>
            <a:r>
              <a:rPr lang="en-US" dirty="0"/>
              <a:t>Intended for students with limited vision (must have VI field indicated in </a:t>
            </a:r>
            <a:r>
              <a:rPr lang="en-US" dirty="0" err="1"/>
              <a:t>PA</a:t>
            </a:r>
            <a:r>
              <a:rPr lang="en-US" baseline="30000" dirty="0" err="1"/>
              <a:t>next</a:t>
            </a:r>
            <a:r>
              <a:rPr lang="en-US" dirty="0"/>
              <a:t>)</a:t>
            </a:r>
          </a:p>
          <a:p>
            <a:pPr lvl="1"/>
            <a:r>
              <a:rPr lang="en-US" dirty="0"/>
              <a:t>Included in all braille kits</a:t>
            </a:r>
          </a:p>
          <a:p>
            <a:pPr lvl="1"/>
            <a:r>
              <a:rPr lang="en-US" dirty="0"/>
              <a:t>As needed, included in large print kits</a:t>
            </a:r>
          </a:p>
          <a:p>
            <a:pPr marL="457200" lvl="1" indent="0">
              <a:buFont typeface="Arial" panose="020B0604020202020204" pitchFamily="34" charset="0"/>
              <a:buNone/>
            </a:pPr>
            <a:r>
              <a:rPr lang="en-US" dirty="0"/>
              <a:t> </a:t>
            </a:r>
          </a:p>
          <a:p>
            <a:r>
              <a:rPr lang="en-US" dirty="0"/>
              <a:t>ELA and Math Assistive Technology forms</a:t>
            </a:r>
          </a:p>
          <a:p>
            <a:pPr lvl="1"/>
            <a:r>
              <a:rPr lang="en-US" dirty="0"/>
              <a:t>Embedded code for screen readers (i.e. JAWS)</a:t>
            </a:r>
          </a:p>
          <a:p>
            <a:pPr lvl="2"/>
            <a:r>
              <a:rPr lang="en-US" dirty="0"/>
              <a:t>Language lies underneath image</a:t>
            </a:r>
          </a:p>
          <a:p>
            <a:pPr lvl="1"/>
            <a:endParaRPr lang="en-US" dirty="0"/>
          </a:p>
        </p:txBody>
      </p:sp>
    </p:spTree>
    <p:extLst>
      <p:ext uri="{BB962C8B-B14F-4D97-AF65-F5344CB8AC3E}">
        <p14:creationId xmlns:p14="http://schemas.microsoft.com/office/powerpoint/2010/main" val="1106386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63CC43-DBDF-4A5E-8494-66A0D39BCF34}"/>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
        <p:nvSpPr>
          <p:cNvPr id="4" name="Title 2">
            <a:extLst>
              <a:ext uri="{FF2B5EF4-FFF2-40B4-BE49-F238E27FC236}">
                <a16:creationId xmlns:a16="http://schemas.microsoft.com/office/drawing/2014/main" id="{A3E06136-13FA-4CEA-B93F-C8FA066AD538}"/>
              </a:ext>
            </a:extLst>
          </p:cNvPr>
          <p:cNvSpPr>
            <a:spLocks noGrp="1"/>
          </p:cNvSpPr>
          <p:nvPr>
            <p:ph type="title"/>
          </p:nvPr>
        </p:nvSpPr>
        <p:spPr>
          <a:xfrm>
            <a:off x="223838" y="314325"/>
            <a:ext cx="8691562" cy="590550"/>
          </a:xfrm>
        </p:spPr>
        <p:txBody>
          <a:bodyPr/>
          <a:lstStyle/>
          <a:p>
            <a:r>
              <a:rPr lang="en-US" dirty="0"/>
              <a:t>Response Accommodations</a:t>
            </a:r>
          </a:p>
        </p:txBody>
      </p:sp>
      <p:sp>
        <p:nvSpPr>
          <p:cNvPr id="5" name="Content Placeholder 1">
            <a:extLst>
              <a:ext uri="{FF2B5EF4-FFF2-40B4-BE49-F238E27FC236}">
                <a16:creationId xmlns:a16="http://schemas.microsoft.com/office/drawing/2014/main" id="{B6CED793-3B43-4D4A-B11F-3FFC23A33343}"/>
              </a:ext>
            </a:extLst>
          </p:cNvPr>
          <p:cNvSpPr txBox="1">
            <a:spLocks/>
          </p:cNvSpPr>
          <p:nvPr/>
        </p:nvSpPr>
        <p:spPr>
          <a:xfrm>
            <a:off x="620798" y="1704065"/>
            <a:ext cx="7704667" cy="483961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solidFill>
                  <a:srgbClr val="000000"/>
                </a:solidFill>
              </a:rPr>
              <a:t>Brailler</a:t>
            </a:r>
            <a:r>
              <a:rPr lang="en-US" dirty="0">
                <a:solidFill>
                  <a:srgbClr val="000000"/>
                </a:solidFill>
              </a:rPr>
              <a:t>/braille note taker</a:t>
            </a:r>
          </a:p>
          <a:p>
            <a:r>
              <a:rPr lang="en-US" dirty="0">
                <a:solidFill>
                  <a:srgbClr val="000000"/>
                </a:solidFill>
              </a:rPr>
              <a:t>Word prediction (cannot connect to the internet)*</a:t>
            </a:r>
          </a:p>
          <a:p>
            <a:r>
              <a:rPr lang="en-US" dirty="0">
                <a:solidFill>
                  <a:srgbClr val="000000"/>
                </a:solidFill>
              </a:rPr>
              <a:t>Talking calculator/abacus/tactile math manipulatives</a:t>
            </a:r>
          </a:p>
          <a:p>
            <a:r>
              <a:rPr lang="en-US" dirty="0">
                <a:solidFill>
                  <a:srgbClr val="000000"/>
                </a:solidFill>
              </a:rPr>
              <a:t>Math charts and counters (district-level approval)</a:t>
            </a:r>
          </a:p>
          <a:p>
            <a:r>
              <a:rPr lang="en-US" dirty="0">
                <a:solidFill>
                  <a:srgbClr val="000000"/>
                </a:solidFill>
              </a:rPr>
              <a:t>Calculator on non-calculator sections**</a:t>
            </a:r>
          </a:p>
          <a:p>
            <a:r>
              <a:rPr lang="en-US" dirty="0">
                <a:solidFill>
                  <a:srgbClr val="000000"/>
                </a:solidFill>
              </a:rPr>
              <a:t>Scribe/signer***</a:t>
            </a:r>
          </a:p>
          <a:p>
            <a:r>
              <a:rPr lang="en-US" dirty="0">
                <a:solidFill>
                  <a:srgbClr val="000000"/>
                </a:solidFill>
              </a:rPr>
              <a:t>Speech-to-text (cannot connect to the internet)*</a:t>
            </a:r>
          </a:p>
          <a:p>
            <a:r>
              <a:rPr lang="en-US" dirty="0">
                <a:solidFill>
                  <a:srgbClr val="000000"/>
                </a:solidFill>
              </a:rPr>
              <a:t>Other assistive technology</a:t>
            </a:r>
          </a:p>
          <a:p>
            <a:endParaRPr lang="en-US" dirty="0">
              <a:solidFill>
                <a:srgbClr val="000000"/>
              </a:solidFill>
            </a:endParaRPr>
          </a:p>
          <a:p>
            <a:endParaRPr lang="en-US" dirty="0">
              <a:solidFill>
                <a:srgbClr val="000000"/>
              </a:solidFill>
            </a:endParaRPr>
          </a:p>
          <a:p>
            <a:pPr marL="114300" indent="-114300">
              <a:buNone/>
            </a:pPr>
            <a:r>
              <a:rPr lang="en-US" dirty="0">
                <a:solidFill>
                  <a:srgbClr val="000000"/>
                </a:solidFill>
              </a:rPr>
              <a:t>*For word prediction and speech-to-text, the district must submit         supporting documentation to CDE</a:t>
            </a:r>
          </a:p>
          <a:p>
            <a:pPr marL="45720" indent="0">
              <a:buFont typeface="Arial" panose="020B0604020202020204" pitchFamily="34" charset="0"/>
              <a:buNone/>
            </a:pPr>
            <a:r>
              <a:rPr lang="en-US" dirty="0">
                <a:solidFill>
                  <a:srgbClr val="000000"/>
                </a:solidFill>
              </a:rPr>
              <a:t>** For Math a UAR is required for the non-calculator sections </a:t>
            </a:r>
          </a:p>
          <a:p>
            <a:pPr marL="45720" indent="0">
              <a:buFont typeface="Arial" panose="020B0604020202020204" pitchFamily="34" charset="0"/>
              <a:buNone/>
            </a:pPr>
            <a:r>
              <a:rPr lang="en-US" dirty="0">
                <a:solidFill>
                  <a:srgbClr val="000000"/>
                </a:solidFill>
              </a:rPr>
              <a:t>***For ELA constructed response these require an approved UAR</a:t>
            </a:r>
          </a:p>
          <a:p>
            <a:endParaRPr lang="en-US" sz="2000" dirty="0"/>
          </a:p>
        </p:txBody>
      </p:sp>
    </p:spTree>
    <p:extLst>
      <p:ext uri="{BB962C8B-B14F-4D97-AF65-F5344CB8AC3E}">
        <p14:creationId xmlns:p14="http://schemas.microsoft.com/office/powerpoint/2010/main" val="2833481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FB3F-22E4-812B-FFF2-139BC9978C57}"/>
              </a:ext>
            </a:extLst>
          </p:cNvPr>
          <p:cNvSpPr>
            <a:spLocks noGrp="1"/>
          </p:cNvSpPr>
          <p:nvPr>
            <p:ph type="title"/>
          </p:nvPr>
        </p:nvSpPr>
        <p:spPr/>
        <p:txBody>
          <a:bodyPr/>
          <a:lstStyle/>
          <a:p>
            <a:r>
              <a:rPr lang="en-US" dirty="0"/>
              <a:t>Speech-to-Text (STT) and Word Prediction</a:t>
            </a:r>
          </a:p>
        </p:txBody>
      </p:sp>
      <p:sp>
        <p:nvSpPr>
          <p:cNvPr id="3" name="Slide Number Placeholder 2">
            <a:extLst>
              <a:ext uri="{FF2B5EF4-FFF2-40B4-BE49-F238E27FC236}">
                <a16:creationId xmlns:a16="http://schemas.microsoft.com/office/drawing/2014/main" id="{22FAE94F-5983-C6B5-D946-C80BEAB0B81B}"/>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
        <p:nvSpPr>
          <p:cNvPr id="4" name="TextBox 3">
            <a:extLst>
              <a:ext uri="{FF2B5EF4-FFF2-40B4-BE49-F238E27FC236}">
                <a16:creationId xmlns:a16="http://schemas.microsoft.com/office/drawing/2014/main" id="{DE8E29AB-0BFE-67D2-070F-56B4F46C9A9F}"/>
              </a:ext>
            </a:extLst>
          </p:cNvPr>
          <p:cNvSpPr txBox="1"/>
          <p:nvPr/>
        </p:nvSpPr>
        <p:spPr>
          <a:xfrm>
            <a:off x="507503" y="1588499"/>
            <a:ext cx="8123464" cy="5262979"/>
          </a:xfrm>
          <a:prstGeom prst="rect">
            <a:avLst/>
          </a:prstGeom>
          <a:noFill/>
        </p:spPr>
        <p:txBody>
          <a:bodyPr wrap="square" rtlCol="0">
            <a:spAutoFit/>
          </a:bodyPr>
          <a:lstStyle/>
          <a:p>
            <a:pPr marL="285750" indent="-285750">
              <a:buFont typeface="Arial" panose="020B0604020202020204" pitchFamily="34" charset="0"/>
              <a:buChar char="•"/>
            </a:pPr>
            <a:r>
              <a:rPr lang="en-US" sz="2000" dirty="0"/>
              <a:t>Speech-to-text and word prediction must be used on a secondary device</a:t>
            </a:r>
          </a:p>
          <a:p>
            <a:pPr marL="742950" lvl="1" indent="-285750">
              <a:buFont typeface="Arial" panose="020B0604020202020204" pitchFamily="34" charset="0"/>
              <a:buChar char="•"/>
            </a:pPr>
            <a:r>
              <a:rPr lang="en-US" sz="2000" dirty="0"/>
              <a:t>Cannot connect to the internet</a:t>
            </a:r>
          </a:p>
          <a:p>
            <a:pPr marL="742950" lvl="1" indent="-285750">
              <a:buFont typeface="Arial" panose="020B0604020202020204" pitchFamily="34" charset="0"/>
              <a:buChar char="•"/>
            </a:pPr>
            <a:r>
              <a:rPr lang="en-US" sz="2000" dirty="0"/>
              <a:t>Students using STT need to be tested in a 1:1 environment</a:t>
            </a:r>
          </a:p>
          <a:p>
            <a:pPr marL="285750" indent="-285750">
              <a:buFont typeface="Arial" panose="020B0604020202020204" pitchFamily="34" charset="0"/>
              <a:buChar char="•"/>
            </a:pPr>
            <a:r>
              <a:rPr lang="en-US" sz="2000" dirty="0"/>
              <a:t>Districts must submit the </a:t>
            </a:r>
            <a:r>
              <a:rPr lang="en-US" sz="2000" i="1" dirty="0"/>
              <a:t>CMAS Speech-to-Text and Word Prediction Security Agreement Supplement</a:t>
            </a:r>
            <a:r>
              <a:rPr lang="en-US" sz="2000" dirty="0"/>
              <a:t> to CDE before </a:t>
            </a:r>
            <a:r>
              <a:rPr lang="en-US" sz="2000" b="1" dirty="0">
                <a:solidFill>
                  <a:srgbClr val="488BC9"/>
                </a:solidFill>
              </a:rPr>
              <a:t>February 15</a:t>
            </a:r>
            <a:r>
              <a:rPr lang="en-US" sz="2000" b="1" baseline="30000" dirty="0">
                <a:solidFill>
                  <a:srgbClr val="488BC9"/>
                </a:solidFill>
              </a:rPr>
              <a:t>th</a:t>
            </a:r>
            <a:r>
              <a:rPr lang="en-US" sz="2000" b="1" dirty="0">
                <a:solidFill>
                  <a:srgbClr val="488BC9"/>
                </a:solidFill>
              </a:rPr>
              <a:t> </a:t>
            </a:r>
          </a:p>
          <a:p>
            <a:pPr marL="285750" indent="-285750">
              <a:buFont typeface="Arial" panose="020B0604020202020204" pitchFamily="34" charset="0"/>
              <a:buChar char="•"/>
            </a:pPr>
            <a:r>
              <a:rPr lang="en-US" sz="2000" dirty="0"/>
              <a:t>Districts must submit supporting documentation</a:t>
            </a:r>
          </a:p>
          <a:p>
            <a:pPr marL="742950" lvl="1" indent="-285750">
              <a:buFont typeface="Arial" panose="020B0604020202020204" pitchFamily="34" charset="0"/>
              <a:buChar char="•"/>
            </a:pPr>
            <a:r>
              <a:rPr lang="en-US" sz="2000" dirty="0"/>
              <a:t>Evidence of data privacy</a:t>
            </a:r>
          </a:p>
          <a:p>
            <a:pPr marL="742950" lvl="1" indent="-285750">
              <a:buFont typeface="Arial" panose="020B0604020202020204" pitchFamily="34" charset="0"/>
              <a:buChar char="•"/>
            </a:pPr>
            <a:r>
              <a:rPr lang="en-US" sz="2000" dirty="0"/>
              <a:t>Evidence that the STT and/or word prediction will be the only tools used</a:t>
            </a:r>
          </a:p>
          <a:p>
            <a:pPr marL="742950" lvl="1" indent="-285750">
              <a:buFont typeface="Arial" panose="020B0604020202020204" pitchFamily="34" charset="0"/>
              <a:buChar char="•"/>
            </a:pPr>
            <a:r>
              <a:rPr lang="en-US" sz="2000" dirty="0"/>
              <a:t>Evidence of restricted internet access</a:t>
            </a:r>
          </a:p>
          <a:p>
            <a:pPr marL="742950" lvl="1" indent="-285750">
              <a:buFont typeface="Arial" panose="020B0604020202020204" pitchFamily="34" charset="0"/>
              <a:buChar char="•"/>
            </a:pPr>
            <a:r>
              <a:rPr lang="en-US" sz="2000" dirty="0"/>
              <a:t>Evidence of policies and procedures following the chain of custody requirements as documented in the </a:t>
            </a:r>
            <a:r>
              <a:rPr lang="en-US" sz="2000" i="1" dirty="0"/>
              <a:t>2023 Spring CMAS and CoAlt Procedures Manual</a:t>
            </a:r>
          </a:p>
          <a:p>
            <a:pPr marL="742950" lvl="1" indent="-285750">
              <a:buFont typeface="Arial" panose="020B0604020202020204" pitchFamily="34" charset="0"/>
              <a:buChar char="•"/>
            </a:pPr>
            <a:r>
              <a:rPr lang="en-US" sz="2000" dirty="0"/>
              <a:t>Evidence of training</a:t>
            </a:r>
          </a:p>
          <a:p>
            <a:pPr marL="742950" lvl="1" indent="-285750">
              <a:buFont typeface="Arial" panose="020B0604020202020204" pitchFamily="34" charset="0"/>
              <a:buChar char="•"/>
            </a:pPr>
            <a:r>
              <a:rPr lang="en-US" sz="2000" dirty="0"/>
              <a:t>Identified the number of students using these tools</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393155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C876C7-B086-4704-B787-DE59AEF732D5}"/>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
        <p:nvSpPr>
          <p:cNvPr id="4" name="Title 2">
            <a:extLst>
              <a:ext uri="{FF2B5EF4-FFF2-40B4-BE49-F238E27FC236}">
                <a16:creationId xmlns:a16="http://schemas.microsoft.com/office/drawing/2014/main" id="{07AA888B-9C0C-4A2A-A8C7-E7E78A3EDCFF}"/>
              </a:ext>
            </a:extLst>
          </p:cNvPr>
          <p:cNvSpPr>
            <a:spLocks noGrp="1"/>
          </p:cNvSpPr>
          <p:nvPr>
            <p:ph type="title"/>
          </p:nvPr>
        </p:nvSpPr>
        <p:spPr>
          <a:xfrm>
            <a:off x="223838" y="314325"/>
            <a:ext cx="8691562" cy="590550"/>
          </a:xfrm>
        </p:spPr>
        <p:txBody>
          <a:bodyPr/>
          <a:lstStyle/>
          <a:p>
            <a:r>
              <a:rPr lang="en-US" dirty="0"/>
              <a:t>Timing Accommodations</a:t>
            </a:r>
          </a:p>
        </p:txBody>
      </p:sp>
      <p:sp>
        <p:nvSpPr>
          <p:cNvPr id="5" name="Content Placeholder 1">
            <a:extLst>
              <a:ext uri="{FF2B5EF4-FFF2-40B4-BE49-F238E27FC236}">
                <a16:creationId xmlns:a16="http://schemas.microsoft.com/office/drawing/2014/main" id="{DF04BE5B-BFEA-4550-8D85-1938FA08F5DB}"/>
              </a:ext>
            </a:extLst>
          </p:cNvPr>
          <p:cNvSpPr txBox="1">
            <a:spLocks/>
          </p:cNvSpPr>
          <p:nvPr/>
        </p:nvSpPr>
        <p:spPr>
          <a:xfrm>
            <a:off x="473313" y="1703439"/>
            <a:ext cx="7704667" cy="44217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Stop-the-clock breaks/multiple breaks</a:t>
            </a:r>
          </a:p>
          <a:p>
            <a:endParaRPr lang="en-US" dirty="0">
              <a:solidFill>
                <a:srgbClr val="000000"/>
              </a:solidFill>
            </a:endParaRPr>
          </a:p>
          <a:p>
            <a:r>
              <a:rPr lang="en-US" dirty="0">
                <a:solidFill>
                  <a:srgbClr val="000000"/>
                </a:solidFill>
              </a:rPr>
              <a:t>Time and a half </a:t>
            </a:r>
          </a:p>
          <a:p>
            <a:pPr lvl="1"/>
            <a:r>
              <a:rPr lang="en-US" dirty="0">
                <a:solidFill>
                  <a:srgbClr val="000000"/>
                </a:solidFill>
              </a:rPr>
              <a:t>Time and a half is an accommodation for all content areas</a:t>
            </a:r>
          </a:p>
          <a:p>
            <a:r>
              <a:rPr lang="en-US" dirty="0">
                <a:solidFill>
                  <a:srgbClr val="000000"/>
                </a:solidFill>
              </a:rPr>
              <a:t>Double Time </a:t>
            </a:r>
          </a:p>
          <a:p>
            <a:r>
              <a:rPr lang="en-US" dirty="0">
                <a:solidFill>
                  <a:srgbClr val="000000"/>
                </a:solidFill>
              </a:rPr>
              <a:t>Extended time (complete unit in one day)</a:t>
            </a:r>
          </a:p>
          <a:p>
            <a:pPr lvl="1"/>
            <a:r>
              <a:rPr lang="en-US" dirty="0">
                <a:solidFill>
                  <a:srgbClr val="000000"/>
                </a:solidFill>
              </a:rPr>
              <a:t>Must balance testing time with loss of instructional time</a:t>
            </a:r>
          </a:p>
          <a:p>
            <a:pPr lvl="1"/>
            <a:r>
              <a:rPr lang="en-US" dirty="0">
                <a:solidFill>
                  <a:srgbClr val="000000"/>
                </a:solidFill>
              </a:rPr>
              <a:t>Test fatigue </a:t>
            </a:r>
          </a:p>
          <a:p>
            <a:endParaRPr lang="en-US" dirty="0">
              <a:solidFill>
                <a:srgbClr val="000000"/>
              </a:solidFill>
            </a:endParaRPr>
          </a:p>
          <a:p>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pPr marL="45720" indent="0">
              <a:buFont typeface="Arial" panose="020B0604020202020204" pitchFamily="34" charset="0"/>
              <a:buNone/>
            </a:pPr>
            <a:endParaRPr lang="en-US" dirty="0">
              <a:solidFill>
                <a:srgbClr val="000000"/>
              </a:solidFill>
            </a:endParaRPr>
          </a:p>
          <a:p>
            <a:endParaRPr lang="en-US" dirty="0">
              <a:solidFill>
                <a:srgbClr val="000000"/>
              </a:solidFill>
            </a:endParaRPr>
          </a:p>
        </p:txBody>
      </p:sp>
      <p:sp>
        <p:nvSpPr>
          <p:cNvPr id="7" name="Wave 6">
            <a:extLst>
              <a:ext uri="{FF2B5EF4-FFF2-40B4-BE49-F238E27FC236}">
                <a16:creationId xmlns:a16="http://schemas.microsoft.com/office/drawing/2014/main" id="{0758D721-5CD4-04FE-4496-709A695E1341}"/>
              </a:ext>
            </a:extLst>
          </p:cNvPr>
          <p:cNvSpPr/>
          <p:nvPr/>
        </p:nvSpPr>
        <p:spPr>
          <a:xfrm>
            <a:off x="7070834" y="2407192"/>
            <a:ext cx="1844566" cy="946394"/>
          </a:xfrm>
          <a:prstGeom prst="wav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b="1" dirty="0">
                <a:solidFill>
                  <a:schemeClr val="bg1"/>
                </a:solidFill>
              </a:rPr>
              <a:t>Accommodation</a:t>
            </a:r>
          </a:p>
          <a:p>
            <a:pPr algn="ctr"/>
            <a:r>
              <a:rPr lang="en-US" b="1" dirty="0">
                <a:solidFill>
                  <a:schemeClr val="bg1"/>
                </a:solidFill>
              </a:rPr>
              <a:t>Update</a:t>
            </a:r>
          </a:p>
        </p:txBody>
      </p:sp>
    </p:spTree>
    <p:extLst>
      <p:ext uri="{BB962C8B-B14F-4D97-AF65-F5344CB8AC3E}">
        <p14:creationId xmlns:p14="http://schemas.microsoft.com/office/powerpoint/2010/main" val="3559964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09BC8E-FFA0-438D-8E4C-03C485564443}"/>
              </a:ext>
            </a:extLst>
          </p:cNvPr>
          <p:cNvSpPr>
            <a:spLocks noGrp="1"/>
          </p:cNvSpPr>
          <p:nvPr>
            <p:ph type="sldNum" sz="quarter" idx="12"/>
          </p:nvPr>
        </p:nvSpPr>
        <p:spPr/>
        <p:txBody>
          <a:bodyPr/>
          <a:lstStyle/>
          <a:p>
            <a:fld id="{C479D5F6-EDCB-402A-AC08-4943A1820E8F}" type="slidenum">
              <a:rPr lang="en-US" smtClean="0"/>
              <a:pPr/>
              <a:t>38</a:t>
            </a:fld>
            <a:endParaRPr lang="en-US" dirty="0"/>
          </a:p>
        </p:txBody>
      </p:sp>
      <p:sp>
        <p:nvSpPr>
          <p:cNvPr id="4" name="Title 2">
            <a:extLst>
              <a:ext uri="{FF2B5EF4-FFF2-40B4-BE49-F238E27FC236}">
                <a16:creationId xmlns:a16="http://schemas.microsoft.com/office/drawing/2014/main" id="{ABAFDF9A-C5AF-437C-A810-DE26CF2500EA}"/>
              </a:ext>
            </a:extLst>
          </p:cNvPr>
          <p:cNvSpPr>
            <a:spLocks noGrp="1"/>
          </p:cNvSpPr>
          <p:nvPr>
            <p:ph type="title"/>
          </p:nvPr>
        </p:nvSpPr>
        <p:spPr>
          <a:xfrm>
            <a:off x="223838" y="314325"/>
            <a:ext cx="8691562" cy="590550"/>
          </a:xfrm>
        </p:spPr>
        <p:txBody>
          <a:bodyPr/>
          <a:lstStyle/>
          <a:p>
            <a:r>
              <a:rPr lang="en-US" dirty="0"/>
              <a:t>Unit Times</a:t>
            </a:r>
          </a:p>
        </p:txBody>
      </p:sp>
      <p:graphicFrame>
        <p:nvGraphicFramePr>
          <p:cNvPr id="5" name="Table 4">
            <a:extLst>
              <a:ext uri="{FF2B5EF4-FFF2-40B4-BE49-F238E27FC236}">
                <a16:creationId xmlns:a16="http://schemas.microsoft.com/office/drawing/2014/main" id="{79159034-9BA2-4E15-B71B-F5B202E3C4AB}"/>
              </a:ext>
            </a:extLst>
          </p:cNvPr>
          <p:cNvGraphicFramePr>
            <a:graphicFrameLocks noGrp="1"/>
          </p:cNvGraphicFramePr>
          <p:nvPr>
            <p:extLst>
              <p:ext uri="{D42A27DB-BD31-4B8C-83A1-F6EECF244321}">
                <p14:modId xmlns:p14="http://schemas.microsoft.com/office/powerpoint/2010/main" val="3893957318"/>
              </p:ext>
            </p:extLst>
          </p:nvPr>
        </p:nvGraphicFramePr>
        <p:xfrm>
          <a:off x="472521" y="1740562"/>
          <a:ext cx="8313259" cy="4060436"/>
        </p:xfrm>
        <a:graphic>
          <a:graphicData uri="http://schemas.openxmlformats.org/drawingml/2006/table">
            <a:tbl>
              <a:tblPr firstRow="1" bandRow="1">
                <a:tableStyleId>{0E3FDE45-AF77-4B5C-9715-49D594BDF05E}</a:tableStyleId>
              </a:tblPr>
              <a:tblGrid>
                <a:gridCol w="3307627">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488545">
                  <a:extLst>
                    <a:ext uri="{9D8B030D-6E8A-4147-A177-3AD203B41FA5}">
                      <a16:colId xmlns:a16="http://schemas.microsoft.com/office/drawing/2014/main" val="20002"/>
                    </a:ext>
                  </a:extLst>
                </a:gridCol>
                <a:gridCol w="1659118">
                  <a:extLst>
                    <a:ext uri="{9D8B030D-6E8A-4147-A177-3AD203B41FA5}">
                      <a16:colId xmlns:a16="http://schemas.microsoft.com/office/drawing/2014/main" val="20003"/>
                    </a:ext>
                  </a:extLst>
                </a:gridCol>
                <a:gridCol w="1649689">
                  <a:extLst>
                    <a:ext uri="{9D8B030D-6E8A-4147-A177-3AD203B41FA5}">
                      <a16:colId xmlns:a16="http://schemas.microsoft.com/office/drawing/2014/main" val="20004"/>
                    </a:ext>
                  </a:extLst>
                </a:gridCol>
              </a:tblGrid>
              <a:tr h="988334">
                <a:tc>
                  <a:txBody>
                    <a:bodyPr/>
                    <a:lstStyle/>
                    <a:p>
                      <a:pPr algn="ctr"/>
                      <a:r>
                        <a:rPr lang="en-US" dirty="0"/>
                        <a:t>Content</a:t>
                      </a:r>
                    </a:p>
                  </a:txBody>
                  <a:tcPr/>
                </a:tc>
                <a:tc>
                  <a:txBody>
                    <a:bodyPr/>
                    <a:lstStyle/>
                    <a:p>
                      <a:pPr algn="ctr"/>
                      <a:endParaRPr lang="en-US" dirty="0"/>
                    </a:p>
                  </a:txBody>
                  <a:tcPr/>
                </a:tc>
                <a:tc>
                  <a:txBody>
                    <a:bodyPr/>
                    <a:lstStyle/>
                    <a:p>
                      <a:pPr algn="ctr"/>
                      <a:r>
                        <a:rPr lang="en-US" dirty="0"/>
                        <a:t>Example</a:t>
                      </a:r>
                    </a:p>
                    <a:p>
                      <a:pPr algn="ctr"/>
                      <a:r>
                        <a:rPr lang="en-US" dirty="0"/>
                        <a:t>Unit Testing Time</a:t>
                      </a:r>
                    </a:p>
                  </a:txBody>
                  <a:tcPr/>
                </a:tc>
                <a:tc>
                  <a:txBody>
                    <a:bodyPr/>
                    <a:lstStyle/>
                    <a:p>
                      <a:pPr algn="ctr"/>
                      <a:r>
                        <a:rPr lang="en-US" dirty="0"/>
                        <a:t>Extended Time (1.5X</a:t>
                      </a:r>
                      <a:r>
                        <a:rPr lang="en-US"/>
                        <a:t>) </a:t>
                      </a:r>
                    </a:p>
                    <a:p>
                      <a:pPr algn="ctr"/>
                      <a:r>
                        <a:rPr lang="en-US"/>
                        <a:t>Time</a:t>
                      </a:r>
                      <a:r>
                        <a:rPr lang="en-US" baseline="0"/>
                        <a:t>-and-a-half</a:t>
                      </a:r>
                      <a:endParaRPr lang="en-US" dirty="0"/>
                    </a:p>
                  </a:txBody>
                  <a:tcPr/>
                </a:tc>
                <a:tc>
                  <a:txBody>
                    <a:bodyPr/>
                    <a:lstStyle/>
                    <a:p>
                      <a:pPr algn="ctr"/>
                      <a:r>
                        <a:rPr lang="en-US" dirty="0"/>
                        <a:t>Extended Time (2X)</a:t>
                      </a:r>
                    </a:p>
                    <a:p>
                      <a:pPr algn="ctr"/>
                      <a:r>
                        <a:rPr lang="en-US" dirty="0"/>
                        <a:t>Double-time</a:t>
                      </a:r>
                    </a:p>
                  </a:txBody>
                  <a:tcPr/>
                </a:tc>
                <a:extLst>
                  <a:ext uri="{0D108BD9-81ED-4DB2-BD59-A6C34878D82A}">
                    <a16:rowId xmlns:a16="http://schemas.microsoft.com/office/drawing/2014/main" val="10000"/>
                  </a:ext>
                </a:extLst>
              </a:tr>
              <a:tr h="452963">
                <a:tc>
                  <a:txBody>
                    <a:bodyPr/>
                    <a:lstStyle/>
                    <a:p>
                      <a:r>
                        <a:rPr lang="en-US" sz="2400" dirty="0"/>
                        <a:t>ELA 3-5</a:t>
                      </a:r>
                    </a:p>
                  </a:txBody>
                  <a:tcPr/>
                </a:tc>
                <a:tc>
                  <a:txBody>
                    <a:bodyPr/>
                    <a:lstStyle/>
                    <a:p>
                      <a:pPr algn="ctr"/>
                      <a:endParaRPr lang="en-US" sz="2400" dirty="0"/>
                    </a:p>
                  </a:txBody>
                  <a:tcPr/>
                </a:tc>
                <a:tc>
                  <a:txBody>
                    <a:bodyPr/>
                    <a:lstStyle/>
                    <a:p>
                      <a:pPr algn="ctr"/>
                      <a:r>
                        <a:rPr lang="en-US" sz="2400" dirty="0"/>
                        <a:t>90</a:t>
                      </a:r>
                    </a:p>
                  </a:txBody>
                  <a:tcPr/>
                </a:tc>
                <a:tc>
                  <a:txBody>
                    <a:bodyPr/>
                    <a:lstStyle/>
                    <a:p>
                      <a:pPr algn="ctr"/>
                      <a:r>
                        <a:rPr lang="en-US" sz="2400" dirty="0"/>
                        <a:t>135</a:t>
                      </a:r>
                    </a:p>
                  </a:txBody>
                  <a:tcPr/>
                </a:tc>
                <a:tc>
                  <a:txBody>
                    <a:bodyPr/>
                    <a:lstStyle/>
                    <a:p>
                      <a:pPr algn="ctr"/>
                      <a:r>
                        <a:rPr lang="en-US" sz="2400" dirty="0"/>
                        <a:t>180</a:t>
                      </a:r>
                    </a:p>
                  </a:txBody>
                  <a:tcPr/>
                </a:tc>
                <a:extLst>
                  <a:ext uri="{0D108BD9-81ED-4DB2-BD59-A6C34878D82A}">
                    <a16:rowId xmlns:a16="http://schemas.microsoft.com/office/drawing/2014/main" val="10001"/>
                  </a:ext>
                </a:extLst>
              </a:tr>
              <a:tr h="411434">
                <a:tc>
                  <a:txBody>
                    <a:bodyPr/>
                    <a:lstStyle/>
                    <a:p>
                      <a:r>
                        <a:rPr lang="en-US" sz="2400" dirty="0"/>
                        <a:t>ELA 6-8</a:t>
                      </a:r>
                    </a:p>
                  </a:txBody>
                  <a:tcPr/>
                </a:tc>
                <a:tc>
                  <a:txBody>
                    <a:bodyPr/>
                    <a:lstStyle/>
                    <a:p>
                      <a:pPr algn="ctr"/>
                      <a:endParaRPr lang="en-US" sz="2400" dirty="0"/>
                    </a:p>
                  </a:txBody>
                  <a:tcPr/>
                </a:tc>
                <a:tc>
                  <a:txBody>
                    <a:bodyPr/>
                    <a:lstStyle/>
                    <a:p>
                      <a:pPr algn="ctr"/>
                      <a:r>
                        <a:rPr lang="en-US" sz="2400" dirty="0"/>
                        <a:t>110</a:t>
                      </a:r>
                    </a:p>
                  </a:txBody>
                  <a:tcPr/>
                </a:tc>
                <a:tc>
                  <a:txBody>
                    <a:bodyPr/>
                    <a:lstStyle/>
                    <a:p>
                      <a:pPr algn="ctr"/>
                      <a:r>
                        <a:rPr lang="en-US" sz="2400" dirty="0"/>
                        <a:t>165</a:t>
                      </a:r>
                    </a:p>
                  </a:txBody>
                  <a:tcPr/>
                </a:tc>
                <a:tc>
                  <a:txBody>
                    <a:bodyPr/>
                    <a:lstStyle/>
                    <a:p>
                      <a:pPr algn="ctr"/>
                      <a:r>
                        <a:rPr lang="en-US" sz="2400" dirty="0"/>
                        <a:t>220</a:t>
                      </a:r>
                    </a:p>
                  </a:txBody>
                  <a:tcPr/>
                </a:tc>
                <a:extLst>
                  <a:ext uri="{0D108BD9-81ED-4DB2-BD59-A6C34878D82A}">
                    <a16:rowId xmlns:a16="http://schemas.microsoft.com/office/drawing/2014/main" val="10002"/>
                  </a:ext>
                </a:extLst>
              </a:tr>
              <a:tr h="476555">
                <a:tc>
                  <a:txBody>
                    <a:bodyPr/>
                    <a:lstStyle/>
                    <a:p>
                      <a:r>
                        <a:rPr lang="en-US" sz="2400" dirty="0"/>
                        <a:t>Math 3-8</a:t>
                      </a:r>
                    </a:p>
                  </a:txBody>
                  <a:tcPr/>
                </a:tc>
                <a:tc>
                  <a:txBody>
                    <a:bodyPr/>
                    <a:lstStyle/>
                    <a:p>
                      <a:pPr algn="ctr"/>
                      <a:endParaRPr lang="en-US" sz="2400" dirty="0"/>
                    </a:p>
                  </a:txBody>
                  <a:tcPr/>
                </a:tc>
                <a:tc>
                  <a:txBody>
                    <a:bodyPr/>
                    <a:lstStyle/>
                    <a:p>
                      <a:pPr algn="ctr"/>
                      <a:r>
                        <a:rPr lang="en-US" sz="2400" dirty="0"/>
                        <a:t>65</a:t>
                      </a:r>
                    </a:p>
                  </a:txBody>
                  <a:tcPr/>
                </a:tc>
                <a:tc>
                  <a:txBody>
                    <a:bodyPr/>
                    <a:lstStyle/>
                    <a:p>
                      <a:pPr algn="ctr"/>
                      <a:r>
                        <a:rPr lang="en-US" sz="2400" dirty="0"/>
                        <a:t>100</a:t>
                      </a:r>
                    </a:p>
                  </a:txBody>
                  <a:tcPr/>
                </a:tc>
                <a:tc>
                  <a:txBody>
                    <a:bodyPr/>
                    <a:lstStyle/>
                    <a:p>
                      <a:pPr algn="ctr"/>
                      <a:r>
                        <a:rPr lang="en-US" sz="2400" dirty="0"/>
                        <a:t>130</a:t>
                      </a:r>
                    </a:p>
                  </a:txBody>
                  <a:tcPr/>
                </a:tc>
                <a:extLst>
                  <a:ext uri="{0D108BD9-81ED-4DB2-BD59-A6C34878D82A}">
                    <a16:rowId xmlns:a16="http://schemas.microsoft.com/office/drawing/2014/main" val="10003"/>
                  </a:ext>
                </a:extLst>
              </a:tr>
              <a:tr h="514413">
                <a:tc>
                  <a:txBody>
                    <a:bodyPr/>
                    <a:lstStyle/>
                    <a:p>
                      <a:r>
                        <a:rPr lang="en-US" sz="2400" dirty="0"/>
                        <a:t>Elm</a:t>
                      </a:r>
                      <a:r>
                        <a:rPr lang="en-US" sz="2400" baseline="0" dirty="0"/>
                        <a:t> </a:t>
                      </a:r>
                      <a:r>
                        <a:rPr lang="en-US" sz="2400" dirty="0"/>
                        <a:t>Science </a:t>
                      </a:r>
                    </a:p>
                  </a:txBody>
                  <a:tcPr/>
                </a:tc>
                <a:tc>
                  <a:txBody>
                    <a:bodyPr/>
                    <a:lstStyle/>
                    <a:p>
                      <a:pPr algn="ctr"/>
                      <a:endParaRPr lang="en-US" sz="2400" dirty="0"/>
                    </a:p>
                  </a:txBody>
                  <a:tcPr/>
                </a:tc>
                <a:tc>
                  <a:txBody>
                    <a:bodyPr/>
                    <a:lstStyle/>
                    <a:p>
                      <a:pPr algn="ctr"/>
                      <a:r>
                        <a:rPr lang="en-US" sz="2400" dirty="0"/>
                        <a:t>80 </a:t>
                      </a:r>
                    </a:p>
                  </a:txBody>
                  <a:tcPr/>
                </a:tc>
                <a:tc>
                  <a:txBody>
                    <a:bodyPr/>
                    <a:lstStyle/>
                    <a:p>
                      <a:pPr algn="ctr"/>
                      <a:r>
                        <a:rPr lang="en-US" sz="2400" dirty="0"/>
                        <a:t>96</a:t>
                      </a:r>
                    </a:p>
                  </a:txBody>
                  <a:tcPr/>
                </a:tc>
                <a:tc>
                  <a:txBody>
                    <a:bodyPr/>
                    <a:lstStyle/>
                    <a:p>
                      <a:pPr algn="ctr"/>
                      <a:r>
                        <a:rPr lang="en-US" sz="2400" dirty="0"/>
                        <a:t>128</a:t>
                      </a:r>
                    </a:p>
                  </a:txBody>
                  <a:tcPr/>
                </a:tc>
                <a:extLst>
                  <a:ext uri="{0D108BD9-81ED-4DB2-BD59-A6C34878D82A}">
                    <a16:rowId xmlns:a16="http://schemas.microsoft.com/office/drawing/2014/main" val="10004"/>
                  </a:ext>
                </a:extLst>
              </a:tr>
              <a:tr h="483174">
                <a:tc>
                  <a:txBody>
                    <a:bodyPr/>
                    <a:lstStyle/>
                    <a:p>
                      <a:r>
                        <a:rPr lang="en-US" sz="2400" dirty="0"/>
                        <a:t>MS Science</a:t>
                      </a:r>
                    </a:p>
                  </a:txBody>
                  <a:tcPr/>
                </a:tc>
                <a:tc>
                  <a:txBody>
                    <a:bodyPr/>
                    <a:lstStyle/>
                    <a:p>
                      <a:pPr algn="ctr"/>
                      <a:endParaRPr lang="en-US" sz="2400" dirty="0"/>
                    </a:p>
                  </a:txBody>
                  <a:tcPr/>
                </a:tc>
                <a:tc>
                  <a:txBody>
                    <a:bodyPr/>
                    <a:lstStyle/>
                    <a:p>
                      <a:pPr algn="ctr"/>
                      <a:r>
                        <a:rPr lang="en-US" sz="2400" dirty="0"/>
                        <a:t>80</a:t>
                      </a:r>
                    </a:p>
                  </a:txBody>
                  <a:tcPr/>
                </a:tc>
                <a:tc>
                  <a:txBody>
                    <a:bodyPr/>
                    <a:lstStyle/>
                    <a:p>
                      <a:pPr algn="ctr"/>
                      <a:r>
                        <a:rPr lang="en-US" sz="2400" dirty="0"/>
                        <a:t>96</a:t>
                      </a:r>
                    </a:p>
                  </a:txBody>
                  <a:tcPr/>
                </a:tc>
                <a:tc>
                  <a:txBody>
                    <a:bodyPr/>
                    <a:lstStyle/>
                    <a:p>
                      <a:pPr algn="ctr"/>
                      <a:r>
                        <a:rPr lang="en-US" sz="2400" dirty="0">
                          <a:solidFill>
                            <a:schemeClr val="tx1"/>
                          </a:solidFill>
                        </a:rPr>
                        <a:t>128</a:t>
                      </a:r>
                    </a:p>
                  </a:txBody>
                  <a:tcPr/>
                </a:tc>
                <a:extLst>
                  <a:ext uri="{0D108BD9-81ED-4DB2-BD59-A6C34878D82A}">
                    <a16:rowId xmlns:a16="http://schemas.microsoft.com/office/drawing/2014/main" val="1678017545"/>
                  </a:ext>
                </a:extLst>
              </a:tr>
              <a:tr h="483174">
                <a:tc>
                  <a:txBody>
                    <a:bodyPr/>
                    <a:lstStyle/>
                    <a:p>
                      <a:r>
                        <a:rPr lang="en-US" sz="2400" dirty="0"/>
                        <a:t>HS Science</a:t>
                      </a:r>
                    </a:p>
                  </a:txBody>
                  <a:tcPr/>
                </a:tc>
                <a:tc>
                  <a:txBody>
                    <a:bodyPr/>
                    <a:lstStyle/>
                    <a:p>
                      <a:pPr algn="ctr"/>
                      <a:endParaRPr lang="en-US" sz="2400" dirty="0"/>
                    </a:p>
                  </a:txBody>
                  <a:tcPr/>
                </a:tc>
                <a:tc>
                  <a:txBody>
                    <a:bodyPr/>
                    <a:lstStyle/>
                    <a:p>
                      <a:pPr algn="ctr"/>
                      <a:r>
                        <a:rPr lang="en-US" sz="2400" dirty="0"/>
                        <a:t>50</a:t>
                      </a:r>
                    </a:p>
                  </a:txBody>
                  <a:tcPr/>
                </a:tc>
                <a:tc>
                  <a:txBody>
                    <a:bodyPr/>
                    <a:lstStyle/>
                    <a:p>
                      <a:pPr algn="ctr"/>
                      <a:r>
                        <a:rPr lang="en-US" sz="2400" dirty="0"/>
                        <a:t>60</a:t>
                      </a:r>
                    </a:p>
                  </a:txBody>
                  <a:tcPr/>
                </a:tc>
                <a:tc>
                  <a:txBody>
                    <a:bodyPr/>
                    <a:lstStyle/>
                    <a:p>
                      <a:pPr algn="ctr"/>
                      <a:r>
                        <a:rPr lang="en-US" sz="2400" dirty="0">
                          <a:solidFill>
                            <a:schemeClr val="tx1"/>
                          </a:solidFill>
                        </a:rPr>
                        <a:t>80</a:t>
                      </a:r>
                    </a:p>
                  </a:txBody>
                  <a:tcPr/>
                </a:tc>
                <a:extLst>
                  <a:ext uri="{0D108BD9-81ED-4DB2-BD59-A6C34878D82A}">
                    <a16:rowId xmlns:a16="http://schemas.microsoft.com/office/drawing/2014/main" val="10005"/>
                  </a:ext>
                </a:extLst>
              </a:tr>
            </a:tbl>
          </a:graphicData>
        </a:graphic>
      </p:graphicFrame>
      <p:sp>
        <p:nvSpPr>
          <p:cNvPr id="6" name="TextBox 5">
            <a:extLst>
              <a:ext uri="{FF2B5EF4-FFF2-40B4-BE49-F238E27FC236}">
                <a16:creationId xmlns:a16="http://schemas.microsoft.com/office/drawing/2014/main" id="{EDE1C8BD-713F-4595-95F0-F5440C422EFE}"/>
              </a:ext>
            </a:extLst>
          </p:cNvPr>
          <p:cNvSpPr txBox="1"/>
          <p:nvPr/>
        </p:nvSpPr>
        <p:spPr>
          <a:xfrm>
            <a:off x="2155370" y="6057686"/>
            <a:ext cx="237566"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4114447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3D7FAC3-1C03-49FD-8648-C18CA7B99A1D}"/>
              </a:ext>
            </a:extLst>
          </p:cNvPr>
          <p:cNvSpPr>
            <a:spLocks noGrp="1"/>
          </p:cNvSpPr>
          <p:nvPr>
            <p:ph type="sldNum" sz="quarter" idx="12"/>
          </p:nvPr>
        </p:nvSpPr>
        <p:spPr/>
        <p:txBody>
          <a:bodyPr/>
          <a:lstStyle/>
          <a:p>
            <a:fld id="{C479D5F6-EDCB-402A-AC08-4943A1820E8F}" type="slidenum">
              <a:rPr lang="en-US" smtClean="0"/>
              <a:pPr/>
              <a:t>39</a:t>
            </a:fld>
            <a:endParaRPr lang="en-US" dirty="0"/>
          </a:p>
        </p:txBody>
      </p:sp>
      <p:sp>
        <p:nvSpPr>
          <p:cNvPr id="4" name="Title 2">
            <a:extLst>
              <a:ext uri="{FF2B5EF4-FFF2-40B4-BE49-F238E27FC236}">
                <a16:creationId xmlns:a16="http://schemas.microsoft.com/office/drawing/2014/main" id="{B4FB687F-B53D-44DC-B663-925828DD6EA1}"/>
              </a:ext>
            </a:extLst>
          </p:cNvPr>
          <p:cNvSpPr>
            <a:spLocks noGrp="1"/>
          </p:cNvSpPr>
          <p:nvPr>
            <p:ph type="title"/>
          </p:nvPr>
        </p:nvSpPr>
        <p:spPr>
          <a:xfrm>
            <a:off x="223838" y="314325"/>
            <a:ext cx="8691562" cy="590550"/>
          </a:xfrm>
        </p:spPr>
        <p:txBody>
          <a:bodyPr>
            <a:normAutofit/>
          </a:bodyPr>
          <a:lstStyle/>
          <a:p>
            <a:r>
              <a:rPr lang="en-US" dirty="0"/>
              <a:t>Accommodations for Students who are Identified as NEP/LEP*</a:t>
            </a:r>
          </a:p>
        </p:txBody>
      </p:sp>
      <p:sp>
        <p:nvSpPr>
          <p:cNvPr id="5" name="Content Placeholder 1">
            <a:extLst>
              <a:ext uri="{FF2B5EF4-FFF2-40B4-BE49-F238E27FC236}">
                <a16:creationId xmlns:a16="http://schemas.microsoft.com/office/drawing/2014/main" id="{0D829C9D-2C0F-4632-B986-2E7AB24C73E8}"/>
              </a:ext>
            </a:extLst>
          </p:cNvPr>
          <p:cNvSpPr txBox="1">
            <a:spLocks/>
          </p:cNvSpPr>
          <p:nvPr/>
        </p:nvSpPr>
        <p:spPr>
          <a:xfrm>
            <a:off x="163873" y="1464994"/>
            <a:ext cx="8811491" cy="5144586"/>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Time and a half </a:t>
            </a:r>
          </a:p>
          <a:p>
            <a:r>
              <a:rPr lang="en-US" dirty="0"/>
              <a:t>General admin directions read aloud/repeated/clarified in primary or home language (Translated “Say” directions)</a:t>
            </a:r>
          </a:p>
          <a:p>
            <a:r>
              <a:rPr lang="en-US" dirty="0"/>
              <a:t>Standardized written and auditory </a:t>
            </a:r>
            <a:r>
              <a:rPr lang="en-US" dirty="0" err="1"/>
              <a:t>transadaptation</a:t>
            </a:r>
            <a:r>
              <a:rPr lang="en-US" dirty="0"/>
              <a:t>** of Math and Science into Spanish </a:t>
            </a:r>
          </a:p>
          <a:p>
            <a:r>
              <a:rPr lang="en-US" dirty="0"/>
              <a:t>Word-to-Word glossary (Math and Science)</a:t>
            </a:r>
          </a:p>
          <a:p>
            <a:r>
              <a:rPr lang="en-US" dirty="0"/>
              <a:t>Word predication (Math and Science)</a:t>
            </a:r>
          </a:p>
          <a:p>
            <a:r>
              <a:rPr lang="en-US" dirty="0"/>
              <a:t>Text-to-speech in Spanish (Math and Science)</a:t>
            </a:r>
          </a:p>
          <a:p>
            <a:r>
              <a:rPr lang="en-US" dirty="0"/>
              <a:t>Auditory Presentation: reader in Spanish</a:t>
            </a:r>
          </a:p>
          <a:p>
            <a:r>
              <a:rPr lang="en-US" dirty="0"/>
              <a:t>Auditory Presentation: reader in primary/home language other than Spanish</a:t>
            </a:r>
          </a:p>
          <a:p>
            <a:pPr marL="0" indent="0">
              <a:buFont typeface="Arial" panose="020B0604020202020204" pitchFamily="34" charset="0"/>
              <a:buNone/>
            </a:pPr>
            <a:r>
              <a:rPr lang="en-US" sz="2000" dirty="0"/>
              <a:t> </a:t>
            </a:r>
          </a:p>
          <a:p>
            <a:pPr marL="0" indent="0">
              <a:buFont typeface="Arial" panose="020B0604020202020204" pitchFamily="34" charset="0"/>
              <a:buNone/>
            </a:pPr>
            <a:endParaRPr lang="en-US" sz="2000" dirty="0"/>
          </a:p>
          <a:p>
            <a:pPr marL="45720" indent="0">
              <a:buFont typeface="Arial" panose="020B0604020202020204" pitchFamily="34" charset="0"/>
              <a:buNone/>
            </a:pPr>
            <a:r>
              <a:rPr lang="en-US" sz="2400" b="1" dirty="0">
                <a:solidFill>
                  <a:srgbClr val="000000"/>
                </a:solidFill>
              </a:rPr>
              <a:t>  *</a:t>
            </a:r>
            <a:r>
              <a:rPr lang="en-US" sz="2300" b="1" dirty="0">
                <a:solidFill>
                  <a:srgbClr val="000000"/>
                </a:solidFill>
              </a:rPr>
              <a:t>Non-English proficient (NEP)/Limited English proficient (LEP)</a:t>
            </a:r>
          </a:p>
          <a:p>
            <a:pPr marL="45720" indent="0">
              <a:buFont typeface="Arial" panose="020B0604020202020204" pitchFamily="34" charset="0"/>
              <a:buNone/>
            </a:pPr>
            <a:r>
              <a:rPr lang="en-US" sz="2300" b="1" dirty="0">
                <a:solidFill>
                  <a:srgbClr val="000000"/>
                </a:solidFill>
              </a:rPr>
              <a:t>  *Please see Section 6 of the Procedures Manual for eligibility guidelines</a:t>
            </a:r>
          </a:p>
          <a:p>
            <a:pPr marL="45720" indent="0">
              <a:buFont typeface="Arial" panose="020B0604020202020204" pitchFamily="34" charset="0"/>
              <a:buNone/>
            </a:pPr>
            <a:r>
              <a:rPr lang="en-US" sz="2300" b="1" dirty="0">
                <a:solidFill>
                  <a:srgbClr val="000000"/>
                </a:solidFill>
              </a:rPr>
              <a:t>**</a:t>
            </a:r>
            <a:r>
              <a:rPr lang="en-US" sz="2300" b="1" dirty="0" err="1">
                <a:solidFill>
                  <a:srgbClr val="000000"/>
                </a:solidFill>
              </a:rPr>
              <a:t>Transadaption</a:t>
            </a:r>
            <a:r>
              <a:rPr lang="en-US" sz="2300" b="1" dirty="0">
                <a:solidFill>
                  <a:srgbClr val="000000"/>
                </a:solidFill>
              </a:rPr>
              <a:t> – translated in a culturally and linguistically responsive way</a:t>
            </a:r>
          </a:p>
        </p:txBody>
      </p:sp>
    </p:spTree>
    <p:extLst>
      <p:ext uri="{BB962C8B-B14F-4D97-AF65-F5344CB8AC3E}">
        <p14:creationId xmlns:p14="http://schemas.microsoft.com/office/powerpoint/2010/main" val="134958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br>
              <a:rPr lang="en-US" dirty="0"/>
            </a:br>
            <a:r>
              <a:rPr lang="en-US" dirty="0"/>
              <a:t>Privacy Laws</a:t>
            </a:r>
            <a:br>
              <a:rPr lang="en-US" dirty="0"/>
            </a:br>
            <a:endParaRPr lang="en-US" dirty="0"/>
          </a:p>
        </p:txBody>
      </p:sp>
    </p:spTree>
    <p:extLst>
      <p:ext uri="{BB962C8B-B14F-4D97-AF65-F5344CB8AC3E}">
        <p14:creationId xmlns:p14="http://schemas.microsoft.com/office/powerpoint/2010/main" val="1679210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1545B4F-61B3-46D1-B4F6-B78110AA4D7F}"/>
              </a:ext>
            </a:extLst>
          </p:cNvPr>
          <p:cNvSpPr>
            <a:spLocks noGrp="1"/>
          </p:cNvSpPr>
          <p:nvPr>
            <p:ph type="sldNum" sz="quarter" idx="12"/>
          </p:nvPr>
        </p:nvSpPr>
        <p:spPr/>
        <p:txBody>
          <a:bodyPr/>
          <a:lstStyle/>
          <a:p>
            <a:fld id="{C479D5F6-EDCB-402A-AC08-4943A1820E8F}" type="slidenum">
              <a:rPr lang="en-US" smtClean="0"/>
              <a:pPr/>
              <a:t>40</a:t>
            </a:fld>
            <a:endParaRPr lang="en-US" dirty="0"/>
          </a:p>
        </p:txBody>
      </p:sp>
      <p:sp>
        <p:nvSpPr>
          <p:cNvPr id="4" name="Title 2">
            <a:extLst>
              <a:ext uri="{FF2B5EF4-FFF2-40B4-BE49-F238E27FC236}">
                <a16:creationId xmlns:a16="http://schemas.microsoft.com/office/drawing/2014/main" id="{CB951A71-5FFE-4023-8345-098A95CB05E5}"/>
              </a:ext>
            </a:extLst>
          </p:cNvPr>
          <p:cNvSpPr>
            <a:spLocks noGrp="1"/>
          </p:cNvSpPr>
          <p:nvPr>
            <p:ph type="title"/>
          </p:nvPr>
        </p:nvSpPr>
        <p:spPr>
          <a:xfrm>
            <a:off x="223838" y="314325"/>
            <a:ext cx="8691562" cy="590550"/>
          </a:xfrm>
        </p:spPr>
        <p:txBody>
          <a:bodyPr>
            <a:normAutofit fontScale="90000"/>
          </a:bodyPr>
          <a:lstStyle/>
          <a:p>
            <a:br>
              <a:rPr lang="en-US" dirty="0"/>
            </a:br>
            <a:r>
              <a:rPr lang="en-US" dirty="0"/>
              <a:t>Accommodations for CLSA</a:t>
            </a:r>
          </a:p>
        </p:txBody>
      </p:sp>
      <p:sp>
        <p:nvSpPr>
          <p:cNvPr id="5" name="Content Placeholder 1">
            <a:extLst>
              <a:ext uri="{FF2B5EF4-FFF2-40B4-BE49-F238E27FC236}">
                <a16:creationId xmlns:a16="http://schemas.microsoft.com/office/drawing/2014/main" id="{A8870B77-CAE2-4876-BC09-3F4634B3FBE3}"/>
              </a:ext>
            </a:extLst>
          </p:cNvPr>
          <p:cNvSpPr txBox="1">
            <a:spLocks/>
          </p:cNvSpPr>
          <p:nvPr/>
        </p:nvSpPr>
        <p:spPr>
          <a:xfrm>
            <a:off x="717285" y="1755057"/>
            <a:ext cx="7704667" cy="4173793"/>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CSLA is treated as an accommodated form for ELA/Literacy</a:t>
            </a:r>
          </a:p>
          <a:p>
            <a:pPr lvl="1"/>
            <a:r>
              <a:rPr lang="en-US" dirty="0">
                <a:solidFill>
                  <a:srgbClr val="000000"/>
                </a:solidFill>
              </a:rPr>
              <a:t>Qualifying students have a language proficiency status of NEP or LEP and are in grades 3 and 4 </a:t>
            </a:r>
          </a:p>
          <a:p>
            <a:pPr lvl="2"/>
            <a:r>
              <a:rPr lang="en-US" sz="2400" dirty="0">
                <a:solidFill>
                  <a:srgbClr val="000000"/>
                </a:solidFill>
              </a:rPr>
              <a:t>Eligibility guidelines will be posted here </a:t>
            </a:r>
            <a:r>
              <a:rPr lang="en-US" sz="2400" dirty="0">
                <a:solidFill>
                  <a:srgbClr val="000000"/>
                </a:solidFill>
                <a:hlinkClick r:id="rId2"/>
              </a:rPr>
              <a:t>http://www.cde.state.co.us/assessment/csla</a:t>
            </a:r>
            <a:r>
              <a:rPr lang="en-US" sz="2400" dirty="0">
                <a:solidFill>
                  <a:srgbClr val="000000"/>
                </a:solidFill>
              </a:rPr>
              <a:t> </a:t>
            </a:r>
          </a:p>
          <a:p>
            <a:pPr lvl="1"/>
            <a:r>
              <a:rPr lang="en-US" dirty="0"/>
              <a:t>Paper-based</a:t>
            </a:r>
          </a:p>
          <a:p>
            <a:r>
              <a:rPr lang="en-US" dirty="0"/>
              <a:t>Accommodations available for qualifying students (</a:t>
            </a:r>
            <a:r>
              <a:rPr lang="en-US" dirty="0">
                <a:solidFill>
                  <a:srgbClr val="000000"/>
                </a:solidFill>
              </a:rPr>
              <a:t>language proficiency status of NEP or LEP)</a:t>
            </a:r>
            <a:r>
              <a:rPr lang="en-US" dirty="0"/>
              <a:t> who have an IEP/504</a:t>
            </a:r>
          </a:p>
          <a:p>
            <a:pPr lvl="1"/>
            <a:r>
              <a:rPr lang="en-US" dirty="0"/>
              <a:t>Scribe and Large Print </a:t>
            </a:r>
          </a:p>
          <a:p>
            <a:pPr lvl="2"/>
            <a:r>
              <a:rPr lang="en-US" sz="2200" dirty="0"/>
              <a:t>Scribe for CSLA Constructed Response requires an approved UAR</a:t>
            </a:r>
          </a:p>
          <a:p>
            <a:pPr lvl="2"/>
            <a:r>
              <a:rPr lang="en-US" sz="2200" dirty="0"/>
              <a:t>Data MUST be from a test in Spanish</a:t>
            </a:r>
          </a:p>
          <a:p>
            <a:pPr lvl="2"/>
            <a:endParaRPr lang="en-US" sz="2200" dirty="0">
              <a:solidFill>
                <a:srgbClr val="EF7521"/>
              </a:solidFill>
            </a:endParaRPr>
          </a:p>
          <a:p>
            <a:pPr lvl="2"/>
            <a:endParaRPr lang="en-US" sz="2200" dirty="0">
              <a:solidFill>
                <a:srgbClr val="EF7521"/>
              </a:solidFill>
            </a:endParaRPr>
          </a:p>
          <a:p>
            <a:pPr marL="457200" lvl="1" indent="0">
              <a:buNone/>
            </a:pPr>
            <a:endParaRPr lang="en-US" dirty="0"/>
          </a:p>
          <a:p>
            <a:pPr lvl="1"/>
            <a:endParaRPr lang="en-US" dirty="0"/>
          </a:p>
        </p:txBody>
      </p:sp>
    </p:spTree>
    <p:extLst>
      <p:ext uri="{BB962C8B-B14F-4D97-AF65-F5344CB8AC3E}">
        <p14:creationId xmlns:p14="http://schemas.microsoft.com/office/powerpoint/2010/main" val="3896762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AFE22-C35F-4663-BEC9-6DCE58DC9C5D}"/>
              </a:ext>
            </a:extLst>
          </p:cNvPr>
          <p:cNvSpPr>
            <a:spLocks noGrp="1"/>
          </p:cNvSpPr>
          <p:nvPr>
            <p:ph type="title"/>
          </p:nvPr>
        </p:nvSpPr>
        <p:spPr/>
        <p:txBody>
          <a:bodyPr/>
          <a:lstStyle/>
          <a:p>
            <a:r>
              <a:rPr lang="en-US" dirty="0"/>
              <a:t>Assistive Technology Reminders</a:t>
            </a:r>
          </a:p>
        </p:txBody>
      </p:sp>
      <p:sp>
        <p:nvSpPr>
          <p:cNvPr id="3" name="Slide Number Placeholder 2">
            <a:extLst>
              <a:ext uri="{FF2B5EF4-FFF2-40B4-BE49-F238E27FC236}">
                <a16:creationId xmlns:a16="http://schemas.microsoft.com/office/drawing/2014/main" id="{62814587-DE9C-4FD0-B84C-FBB2E99089D5}"/>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
        <p:nvSpPr>
          <p:cNvPr id="5" name="TextBox 4">
            <a:extLst>
              <a:ext uri="{FF2B5EF4-FFF2-40B4-BE49-F238E27FC236}">
                <a16:creationId xmlns:a16="http://schemas.microsoft.com/office/drawing/2014/main" id="{45C17616-1957-47AB-8635-E50456FAC3A1}"/>
              </a:ext>
            </a:extLst>
          </p:cNvPr>
          <p:cNvSpPr txBox="1"/>
          <p:nvPr/>
        </p:nvSpPr>
        <p:spPr>
          <a:xfrm>
            <a:off x="726907" y="1967061"/>
            <a:ext cx="7684655" cy="3262432"/>
          </a:xfrm>
          <a:prstGeom prst="rect">
            <a:avLst/>
          </a:prstGeom>
          <a:noFill/>
        </p:spPr>
        <p:txBody>
          <a:bodyPr wrap="square">
            <a:spAutoFit/>
          </a:bodyPr>
          <a:lstStyle/>
          <a:p>
            <a:pPr marL="342900" indent="-342900">
              <a:buFont typeface="Arial" panose="020B0604020202020204" pitchFamily="34" charset="0"/>
              <a:buChar char="•"/>
            </a:pPr>
            <a:r>
              <a:rPr lang="en-US" sz="2400" dirty="0"/>
              <a:t>Use extreme caution when assigning students to the Assistive Technology (AT) form </a:t>
            </a:r>
          </a:p>
          <a:p>
            <a:pPr marL="800100" lvl="1" indent="-342900">
              <a:buFont typeface="Arial" panose="020B0604020202020204" pitchFamily="34" charset="0"/>
              <a:buChar char="•"/>
            </a:pPr>
            <a:r>
              <a:rPr lang="en-US" sz="2000" dirty="0"/>
              <a:t>AT form is for students who utilize software/technology to access content (screen readers {JAWS}, adaptive mouse, adaptive keyboards)</a:t>
            </a:r>
          </a:p>
          <a:p>
            <a:pPr marL="800100" lvl="1" indent="-342900">
              <a:buFont typeface="Arial" panose="020B0604020202020204" pitchFamily="34" charset="0"/>
              <a:buChar char="•"/>
            </a:pPr>
            <a:r>
              <a:rPr lang="en-US" sz="2000" dirty="0"/>
              <a:t>AT form does not have the same tool bar</a:t>
            </a:r>
          </a:p>
          <a:p>
            <a:pPr marL="800100" lvl="1" indent="-342900">
              <a:buFont typeface="Arial" panose="020B0604020202020204" pitchFamily="34" charset="0"/>
              <a:buChar char="•"/>
            </a:pPr>
            <a:r>
              <a:rPr lang="en-US" sz="2000" dirty="0"/>
              <a:t>DO NOT assign students using Speech-to-text (STT) to AT form</a:t>
            </a:r>
          </a:p>
          <a:p>
            <a:pPr marL="1200150" lvl="2" indent="-285750">
              <a:buFont typeface="Arial" panose="020B0604020202020204" pitchFamily="34" charset="0"/>
              <a:buChar char="•"/>
            </a:pPr>
            <a:r>
              <a:rPr lang="en-US" dirty="0"/>
              <a:t>Students using STT need to be tested in a 1:1 environment</a:t>
            </a:r>
          </a:p>
          <a:p>
            <a:pPr marL="800100" lvl="1" indent="-342900">
              <a:buFont typeface="Arial" panose="020B0604020202020204" pitchFamily="34" charset="0"/>
              <a:buChar char="•"/>
            </a:pPr>
            <a:r>
              <a:rPr lang="en-US" sz="2000" dirty="0"/>
              <a:t>DO NOT assign students with hearing aids or FM systems to AT form</a:t>
            </a:r>
          </a:p>
        </p:txBody>
      </p:sp>
    </p:spTree>
    <p:extLst>
      <p:ext uri="{BB962C8B-B14F-4D97-AF65-F5344CB8AC3E}">
        <p14:creationId xmlns:p14="http://schemas.microsoft.com/office/powerpoint/2010/main" val="19637088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A2FBE3-1D15-43DA-84C4-D212A16C6E9C}"/>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
        <p:nvSpPr>
          <p:cNvPr id="4" name="Title 2">
            <a:extLst>
              <a:ext uri="{FF2B5EF4-FFF2-40B4-BE49-F238E27FC236}">
                <a16:creationId xmlns:a16="http://schemas.microsoft.com/office/drawing/2014/main" id="{B66E194F-9E93-40DA-8378-DA677D6BCB7A}"/>
              </a:ext>
            </a:extLst>
          </p:cNvPr>
          <p:cNvSpPr>
            <a:spLocks noGrp="1"/>
          </p:cNvSpPr>
          <p:nvPr>
            <p:ph type="title"/>
          </p:nvPr>
        </p:nvSpPr>
        <p:spPr>
          <a:xfrm>
            <a:off x="223838" y="314325"/>
            <a:ext cx="8691562" cy="590550"/>
          </a:xfrm>
        </p:spPr>
        <p:txBody>
          <a:bodyPr>
            <a:normAutofit/>
          </a:bodyPr>
          <a:lstStyle/>
          <a:p>
            <a:r>
              <a:rPr lang="en-US" dirty="0"/>
              <a:t>Accommodations Reminders</a:t>
            </a:r>
          </a:p>
        </p:txBody>
      </p:sp>
      <p:sp>
        <p:nvSpPr>
          <p:cNvPr id="5" name="Content Placeholder 1">
            <a:extLst>
              <a:ext uri="{FF2B5EF4-FFF2-40B4-BE49-F238E27FC236}">
                <a16:creationId xmlns:a16="http://schemas.microsoft.com/office/drawing/2014/main" id="{03E3F079-F3F4-42DB-AFB2-C9001CD0433C}"/>
              </a:ext>
            </a:extLst>
          </p:cNvPr>
          <p:cNvSpPr txBox="1">
            <a:spLocks/>
          </p:cNvSpPr>
          <p:nvPr/>
        </p:nvSpPr>
        <p:spPr>
          <a:xfrm>
            <a:off x="603476" y="1445342"/>
            <a:ext cx="8103603" cy="488909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a:t>
            </a:r>
          </a:p>
          <a:p>
            <a:pPr lvl="1"/>
            <a:r>
              <a:rPr lang="en-US" dirty="0">
                <a:solidFill>
                  <a:srgbClr val="000000"/>
                </a:solidFill>
              </a:rPr>
              <a:t>Students must have an active IEP/504 or ML identification</a:t>
            </a:r>
          </a:p>
          <a:p>
            <a:pPr lvl="1"/>
            <a:r>
              <a:rPr lang="en-US" dirty="0">
                <a:solidFill>
                  <a:srgbClr val="000000"/>
                </a:solidFill>
              </a:rPr>
              <a:t>Students must use the accommodation during classroom instruction and assessment on a regular basis</a:t>
            </a:r>
          </a:p>
          <a:p>
            <a:pPr lvl="2"/>
            <a:r>
              <a:rPr lang="en-US" sz="2200" dirty="0">
                <a:solidFill>
                  <a:srgbClr val="000000"/>
                </a:solidFill>
              </a:rPr>
              <a:t>Students should be receiving instruction to improve independence of access and mitigate the issue</a:t>
            </a:r>
          </a:p>
          <a:p>
            <a:pPr lvl="2"/>
            <a:r>
              <a:rPr lang="en-US" sz="2200" dirty="0">
                <a:solidFill>
                  <a:srgbClr val="000000"/>
                </a:solidFill>
              </a:rPr>
              <a:t>Student’s IEP should address the need</a:t>
            </a:r>
          </a:p>
          <a:p>
            <a:pPr lvl="1"/>
            <a:r>
              <a:rPr lang="en-US" dirty="0">
                <a:solidFill>
                  <a:srgbClr val="000000"/>
                </a:solidFill>
              </a:rPr>
              <a:t>Students should not use the accommodation for the first time on the day of the test</a:t>
            </a:r>
          </a:p>
          <a:p>
            <a:pPr lvl="1"/>
            <a:r>
              <a:rPr lang="en-US" b="1" i="1" u="sng" dirty="0">
                <a:solidFill>
                  <a:srgbClr val="000000"/>
                </a:solidFill>
              </a:rPr>
              <a:t>NOT</a:t>
            </a:r>
            <a:r>
              <a:rPr lang="en-US" dirty="0">
                <a:solidFill>
                  <a:srgbClr val="000000"/>
                </a:solidFill>
              </a:rPr>
              <a:t> used for the convenience of staff</a:t>
            </a:r>
          </a:p>
          <a:p>
            <a:pPr lvl="1"/>
            <a:endParaRPr lang="en-US" dirty="0"/>
          </a:p>
        </p:txBody>
      </p:sp>
    </p:spTree>
    <p:extLst>
      <p:ext uri="{BB962C8B-B14F-4D97-AF65-F5344CB8AC3E}">
        <p14:creationId xmlns:p14="http://schemas.microsoft.com/office/powerpoint/2010/main" val="29557481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29A8-BA44-CA9C-9006-F9B0769CE424}"/>
              </a:ext>
            </a:extLst>
          </p:cNvPr>
          <p:cNvSpPr>
            <a:spLocks noGrp="1"/>
          </p:cNvSpPr>
          <p:nvPr>
            <p:ph type="title"/>
          </p:nvPr>
        </p:nvSpPr>
        <p:spPr/>
        <p:txBody>
          <a:bodyPr/>
          <a:lstStyle/>
          <a:p>
            <a:r>
              <a:rPr lang="en-US" dirty="0"/>
              <a:t>Emergency Accommodations</a:t>
            </a:r>
          </a:p>
        </p:txBody>
      </p:sp>
      <p:sp>
        <p:nvSpPr>
          <p:cNvPr id="3" name="Slide Number Placeholder 2">
            <a:extLst>
              <a:ext uri="{FF2B5EF4-FFF2-40B4-BE49-F238E27FC236}">
                <a16:creationId xmlns:a16="http://schemas.microsoft.com/office/drawing/2014/main" id="{009BA308-1DBB-984A-2A61-EB5EAA050CD1}"/>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
        <p:nvSpPr>
          <p:cNvPr id="5" name="TextBox 4">
            <a:extLst>
              <a:ext uri="{FF2B5EF4-FFF2-40B4-BE49-F238E27FC236}">
                <a16:creationId xmlns:a16="http://schemas.microsoft.com/office/drawing/2014/main" id="{2BC49BEC-E05B-45FA-4762-F54CA82CB182}"/>
              </a:ext>
            </a:extLst>
          </p:cNvPr>
          <p:cNvSpPr txBox="1"/>
          <p:nvPr/>
        </p:nvSpPr>
        <p:spPr>
          <a:xfrm>
            <a:off x="424206" y="1555424"/>
            <a:ext cx="8125905" cy="2369880"/>
          </a:xfrm>
          <a:prstGeom prst="rect">
            <a:avLst/>
          </a:prstGeom>
          <a:noFill/>
        </p:spPr>
        <p:txBody>
          <a:bodyPr wrap="square">
            <a:spAutoFit/>
          </a:bodyPr>
          <a:lstStyle/>
          <a:p>
            <a:pPr marL="457200" indent="-457200">
              <a:buFont typeface="Arial" panose="020B0604020202020204" pitchFamily="34" charset="0"/>
              <a:buChar char="•"/>
            </a:pPr>
            <a:r>
              <a:rPr lang="en-US" sz="2800" dirty="0">
                <a:solidFill>
                  <a:srgbClr val="000000"/>
                </a:solidFill>
              </a:rPr>
              <a:t>Unexpected and unforeseen circumstances </a:t>
            </a:r>
          </a:p>
          <a:p>
            <a:pPr marL="914400" lvl="1" indent="-457200">
              <a:buFont typeface="Arial" panose="020B0604020202020204" pitchFamily="34" charset="0"/>
              <a:buChar char="•"/>
            </a:pPr>
            <a:r>
              <a:rPr lang="en-US" sz="2400" dirty="0">
                <a:solidFill>
                  <a:srgbClr val="000000"/>
                </a:solidFill>
              </a:rPr>
              <a:t>Are not documented in an IEP, 504, or ML plan</a:t>
            </a:r>
            <a:endParaRPr lang="en-US" sz="2400" dirty="0">
              <a:solidFill>
                <a:srgbClr val="000000"/>
              </a:solidFill>
              <a:highlight>
                <a:srgbClr val="FFFF00"/>
              </a:highlight>
            </a:endParaRPr>
          </a:p>
          <a:p>
            <a:pPr marL="914400" lvl="1" indent="-457200">
              <a:buFont typeface="Arial" panose="020B0604020202020204" pitchFamily="34" charset="0"/>
              <a:buChar char="•"/>
            </a:pPr>
            <a:r>
              <a:rPr lang="en-US" sz="2400" dirty="0">
                <a:solidFill>
                  <a:srgbClr val="000000"/>
                </a:solidFill>
              </a:rPr>
              <a:t>Documentation is maintained at the district level</a:t>
            </a:r>
          </a:p>
          <a:p>
            <a:pPr marL="914400" lvl="1" indent="-457200">
              <a:buFont typeface="Arial" panose="020B0604020202020204" pitchFamily="34" charset="0"/>
              <a:buChar char="•"/>
            </a:pPr>
            <a:r>
              <a:rPr lang="en-US" sz="2400" dirty="0">
                <a:solidFill>
                  <a:srgbClr val="000000"/>
                </a:solidFill>
              </a:rPr>
              <a:t>Generally Human Scribe</a:t>
            </a:r>
          </a:p>
          <a:p>
            <a:pPr marL="914400" lvl="1" indent="-457200">
              <a:buFont typeface="Arial" panose="020B0604020202020204" pitchFamily="34" charset="0"/>
              <a:buChar char="•"/>
            </a:pPr>
            <a:r>
              <a:rPr lang="en-US" sz="2400" dirty="0">
                <a:solidFill>
                  <a:srgbClr val="000000"/>
                </a:solidFill>
              </a:rPr>
              <a:t>If a student receives a concussion during testing, please contact Arti Sachdeva at CDE</a:t>
            </a:r>
          </a:p>
        </p:txBody>
      </p:sp>
    </p:spTree>
    <p:extLst>
      <p:ext uri="{BB962C8B-B14F-4D97-AF65-F5344CB8AC3E}">
        <p14:creationId xmlns:p14="http://schemas.microsoft.com/office/powerpoint/2010/main" val="4286795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347B94D-CA92-4CB3-B5C9-59D4C2B2B592}"/>
              </a:ext>
            </a:extLst>
          </p:cNvPr>
          <p:cNvSpPr>
            <a:spLocks noGrp="1"/>
          </p:cNvSpPr>
          <p:nvPr>
            <p:ph type="sldNum" sz="quarter" idx="12"/>
          </p:nvPr>
        </p:nvSpPr>
        <p:spPr/>
        <p:txBody>
          <a:bodyPr/>
          <a:lstStyle/>
          <a:p>
            <a:fld id="{C479D5F6-EDCB-402A-AC08-4943A1820E8F}" type="slidenum">
              <a:rPr lang="en-US" smtClean="0"/>
              <a:pPr/>
              <a:t>44</a:t>
            </a:fld>
            <a:endParaRPr lang="en-US" dirty="0"/>
          </a:p>
        </p:txBody>
      </p:sp>
      <p:sp>
        <p:nvSpPr>
          <p:cNvPr id="4" name="Title 2">
            <a:extLst>
              <a:ext uri="{FF2B5EF4-FFF2-40B4-BE49-F238E27FC236}">
                <a16:creationId xmlns:a16="http://schemas.microsoft.com/office/drawing/2014/main" id="{89DBCAE7-368E-4B61-B87A-141D0DD7AADF}"/>
              </a:ext>
            </a:extLst>
          </p:cNvPr>
          <p:cNvSpPr>
            <a:spLocks noGrp="1"/>
          </p:cNvSpPr>
          <p:nvPr>
            <p:ph type="title"/>
          </p:nvPr>
        </p:nvSpPr>
        <p:spPr>
          <a:xfrm>
            <a:off x="223838" y="314325"/>
            <a:ext cx="8691562" cy="590550"/>
          </a:xfrm>
        </p:spPr>
        <p:txBody>
          <a:bodyPr/>
          <a:lstStyle/>
          <a:p>
            <a:r>
              <a:rPr lang="en-US" dirty="0"/>
              <a:t>CMAS Additional Orders</a:t>
            </a:r>
          </a:p>
        </p:txBody>
      </p:sp>
      <p:sp>
        <p:nvSpPr>
          <p:cNvPr id="5" name="Content Placeholder 1">
            <a:extLst>
              <a:ext uri="{FF2B5EF4-FFF2-40B4-BE49-F238E27FC236}">
                <a16:creationId xmlns:a16="http://schemas.microsoft.com/office/drawing/2014/main" id="{07722C76-F688-498F-8DE9-61EE6E2B7D13}"/>
              </a:ext>
            </a:extLst>
          </p:cNvPr>
          <p:cNvSpPr txBox="1">
            <a:spLocks/>
          </p:cNvSpPr>
          <p:nvPr/>
        </p:nvSpPr>
        <p:spPr>
          <a:xfrm>
            <a:off x="534483" y="1517758"/>
            <a:ext cx="7704667" cy="4296377"/>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u="sng" dirty="0">
                <a:solidFill>
                  <a:srgbClr val="000000"/>
                </a:solidFill>
              </a:rPr>
              <a:t>Do not</a:t>
            </a:r>
            <a:r>
              <a:rPr lang="en-US" dirty="0">
                <a:solidFill>
                  <a:srgbClr val="000000"/>
                </a:solidFill>
              </a:rPr>
              <a:t> place an additional order (AO) for accommodated materials unless you have an “actual” student registered for that accommodation</a:t>
            </a:r>
          </a:p>
          <a:p>
            <a:pPr lvl="1"/>
            <a:r>
              <a:rPr lang="en-US" dirty="0">
                <a:solidFill>
                  <a:srgbClr val="000000"/>
                </a:solidFill>
              </a:rPr>
              <a:t>AO will not be approved</a:t>
            </a:r>
          </a:p>
          <a:p>
            <a:pPr lvl="1"/>
            <a:r>
              <a:rPr lang="en-US" dirty="0">
                <a:solidFill>
                  <a:srgbClr val="000000"/>
                </a:solidFill>
              </a:rPr>
              <a:t>Potential for misadministration and/or test security issues</a:t>
            </a:r>
          </a:p>
          <a:p>
            <a:r>
              <a:rPr lang="en-US" dirty="0">
                <a:solidFill>
                  <a:srgbClr val="000000"/>
                </a:solidFill>
              </a:rPr>
              <a:t>Braille and Large Print forms must be produced in advance</a:t>
            </a:r>
          </a:p>
          <a:p>
            <a:endParaRPr lang="en-US" dirty="0">
              <a:solidFill>
                <a:srgbClr val="000000"/>
              </a:solidFill>
            </a:endParaRPr>
          </a:p>
          <a:p>
            <a:pPr marL="0" indent="0">
              <a:buFont typeface="Arial" panose="020B0604020202020204" pitchFamily="34" charset="0"/>
              <a:buNone/>
            </a:pPr>
            <a:r>
              <a:rPr lang="en-US" b="1" u="sng" dirty="0">
                <a:solidFill>
                  <a:srgbClr val="000000"/>
                </a:solidFill>
              </a:rPr>
              <a:t>Therefore</a:t>
            </a:r>
            <a:r>
              <a:rPr lang="en-US" dirty="0">
                <a:solidFill>
                  <a:srgbClr val="000000"/>
                </a:solidFill>
              </a:rPr>
              <a:t>: Orders for all accommodated materials are due during the initial order window. Specifically, </a:t>
            </a:r>
            <a:r>
              <a:rPr lang="en-US" dirty="0"/>
              <a:t>auditory/signed presentation scripts, CSLA, braille, large print and standard print paper tests (English and Spanish) should be ordered during the initial window. </a:t>
            </a:r>
            <a:endParaRPr lang="en-US" dirty="0">
              <a:solidFill>
                <a:srgbClr val="000000"/>
              </a:solidFill>
            </a:endParaRPr>
          </a:p>
        </p:txBody>
      </p:sp>
    </p:spTree>
    <p:extLst>
      <p:ext uri="{BB962C8B-B14F-4D97-AF65-F5344CB8AC3E}">
        <p14:creationId xmlns:p14="http://schemas.microsoft.com/office/powerpoint/2010/main" val="36416543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F779-58C3-4287-99D5-1F0E1834265F}"/>
              </a:ext>
            </a:extLst>
          </p:cNvPr>
          <p:cNvSpPr>
            <a:spLocks noGrp="1"/>
          </p:cNvSpPr>
          <p:nvPr>
            <p:ph type="ctrTitle"/>
          </p:nvPr>
        </p:nvSpPr>
        <p:spPr>
          <a:xfrm>
            <a:off x="685800" y="2916530"/>
            <a:ext cx="7772400" cy="1024939"/>
          </a:xfrm>
        </p:spPr>
        <p:txBody>
          <a:bodyPr/>
          <a:lstStyle/>
          <a:p>
            <a:r>
              <a:rPr lang="en-US" dirty="0"/>
              <a:t>Unique Accommodations Requests</a:t>
            </a:r>
          </a:p>
        </p:txBody>
      </p:sp>
      <p:sp>
        <p:nvSpPr>
          <p:cNvPr id="3" name="Slide Number Placeholder 2">
            <a:extLst>
              <a:ext uri="{FF2B5EF4-FFF2-40B4-BE49-F238E27FC236}">
                <a16:creationId xmlns:a16="http://schemas.microsoft.com/office/drawing/2014/main" id="{9941325D-60AF-43B5-81BD-27B43C565B51}"/>
              </a:ext>
            </a:extLst>
          </p:cNvPr>
          <p:cNvSpPr>
            <a:spLocks noGrp="1"/>
          </p:cNvSpPr>
          <p:nvPr>
            <p:ph type="sldNum" sz="quarter" idx="12"/>
          </p:nvPr>
        </p:nvSpPr>
        <p:spPr/>
        <p:txBody>
          <a:bodyPr/>
          <a:lstStyle/>
          <a:p>
            <a:fld id="{C479D5F6-EDCB-402A-AC08-4943A1820E8F}" type="slidenum">
              <a:rPr lang="en-US" smtClean="0"/>
              <a:pPr/>
              <a:t>45</a:t>
            </a:fld>
            <a:endParaRPr lang="en-US" dirty="0"/>
          </a:p>
        </p:txBody>
      </p:sp>
    </p:spTree>
    <p:extLst>
      <p:ext uri="{BB962C8B-B14F-4D97-AF65-F5344CB8AC3E}">
        <p14:creationId xmlns:p14="http://schemas.microsoft.com/office/powerpoint/2010/main" val="2617447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5D6BB-614D-4B1E-A083-60A62CF39F09}"/>
              </a:ext>
            </a:extLst>
          </p:cNvPr>
          <p:cNvSpPr>
            <a:spLocks noGrp="1"/>
          </p:cNvSpPr>
          <p:nvPr>
            <p:ph type="title"/>
          </p:nvPr>
        </p:nvSpPr>
        <p:spPr/>
        <p:txBody>
          <a:bodyPr>
            <a:normAutofit/>
          </a:bodyPr>
          <a:lstStyle/>
          <a:p>
            <a:r>
              <a:rPr lang="en-US" dirty="0"/>
              <a:t>Unique Accommodation Requests </a:t>
            </a:r>
          </a:p>
        </p:txBody>
      </p:sp>
      <p:sp>
        <p:nvSpPr>
          <p:cNvPr id="3" name="Content Placeholder 2">
            <a:extLst>
              <a:ext uri="{FF2B5EF4-FFF2-40B4-BE49-F238E27FC236}">
                <a16:creationId xmlns:a16="http://schemas.microsoft.com/office/drawing/2014/main" id="{4B8FDC0A-87BB-4D24-9E1E-1012DCA47E17}"/>
              </a:ext>
            </a:extLst>
          </p:cNvPr>
          <p:cNvSpPr>
            <a:spLocks noGrp="1"/>
          </p:cNvSpPr>
          <p:nvPr>
            <p:ph idx="1"/>
          </p:nvPr>
        </p:nvSpPr>
        <p:spPr>
          <a:xfrm>
            <a:off x="628650" y="1684713"/>
            <a:ext cx="7886700" cy="3358342"/>
          </a:xfrm>
        </p:spPr>
        <p:txBody>
          <a:bodyPr>
            <a:normAutofit/>
          </a:bodyPr>
          <a:lstStyle/>
          <a:p>
            <a:r>
              <a:rPr lang="en-US" dirty="0"/>
              <a:t>Unique Accommodation Requests (UARs)</a:t>
            </a:r>
          </a:p>
          <a:p>
            <a:pPr lvl="1"/>
            <a:r>
              <a:rPr lang="en-US" dirty="0"/>
              <a:t>Unique Accommodations Available</a:t>
            </a:r>
          </a:p>
          <a:p>
            <a:pPr lvl="1"/>
            <a:r>
              <a:rPr lang="en-US" dirty="0"/>
              <a:t>Unique Accommodation Requests</a:t>
            </a:r>
          </a:p>
          <a:p>
            <a:pPr lvl="1"/>
            <a:r>
              <a:rPr lang="en-US" dirty="0"/>
              <a:t>UARs: Need to Know</a:t>
            </a:r>
          </a:p>
          <a:p>
            <a:pPr lvl="1"/>
            <a:r>
              <a:rPr lang="en-US" dirty="0"/>
              <a:t>Reminders</a:t>
            </a:r>
          </a:p>
          <a:p>
            <a:endParaRPr lang="en-US" dirty="0"/>
          </a:p>
        </p:txBody>
      </p:sp>
      <p:sp>
        <p:nvSpPr>
          <p:cNvPr id="4" name="Slide Number Placeholder 3">
            <a:extLst>
              <a:ext uri="{FF2B5EF4-FFF2-40B4-BE49-F238E27FC236}">
                <a16:creationId xmlns:a16="http://schemas.microsoft.com/office/drawing/2014/main" id="{B41A6B33-9680-4E86-9C33-8181B91B9930}"/>
              </a:ext>
            </a:extLst>
          </p:cNvPr>
          <p:cNvSpPr>
            <a:spLocks noGrp="1"/>
          </p:cNvSpPr>
          <p:nvPr>
            <p:ph type="sldNum" sz="quarter" idx="12"/>
          </p:nvPr>
        </p:nvSpPr>
        <p:spPr/>
        <p:txBody>
          <a:bodyPr/>
          <a:lstStyle/>
          <a:p>
            <a:fld id="{C479D5F6-EDCB-402A-AC08-4943A1820E8F}" type="slidenum">
              <a:rPr lang="en-US" smtClean="0"/>
              <a:pPr/>
              <a:t>46</a:t>
            </a:fld>
            <a:endParaRPr lang="en-US" dirty="0"/>
          </a:p>
        </p:txBody>
      </p:sp>
    </p:spTree>
    <p:extLst>
      <p:ext uri="{BB962C8B-B14F-4D97-AF65-F5344CB8AC3E}">
        <p14:creationId xmlns:p14="http://schemas.microsoft.com/office/powerpoint/2010/main" val="20540207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9B1A3BB-1B11-4710-84F6-E509E581298E}"/>
              </a:ext>
            </a:extLst>
          </p:cNvPr>
          <p:cNvSpPr>
            <a:spLocks noGrp="1"/>
          </p:cNvSpPr>
          <p:nvPr>
            <p:ph type="sldNum" sz="quarter" idx="12"/>
          </p:nvPr>
        </p:nvSpPr>
        <p:spPr/>
        <p:txBody>
          <a:bodyPr/>
          <a:lstStyle/>
          <a:p>
            <a:fld id="{C479D5F6-EDCB-402A-AC08-4943A1820E8F}" type="slidenum">
              <a:rPr lang="en-US" smtClean="0"/>
              <a:pPr/>
              <a:t>47</a:t>
            </a:fld>
            <a:endParaRPr lang="en-US" dirty="0"/>
          </a:p>
        </p:txBody>
      </p:sp>
      <p:sp>
        <p:nvSpPr>
          <p:cNvPr id="4" name="Title 2">
            <a:extLst>
              <a:ext uri="{FF2B5EF4-FFF2-40B4-BE49-F238E27FC236}">
                <a16:creationId xmlns:a16="http://schemas.microsoft.com/office/drawing/2014/main" id="{876D8986-A22F-48BB-9855-29E2305FCC9A}"/>
              </a:ext>
            </a:extLst>
          </p:cNvPr>
          <p:cNvSpPr>
            <a:spLocks noGrp="1"/>
          </p:cNvSpPr>
          <p:nvPr>
            <p:ph type="title"/>
          </p:nvPr>
        </p:nvSpPr>
        <p:spPr>
          <a:xfrm>
            <a:off x="223838" y="314325"/>
            <a:ext cx="8691562" cy="590550"/>
          </a:xfrm>
        </p:spPr>
        <p:txBody>
          <a:bodyPr/>
          <a:lstStyle/>
          <a:p>
            <a:r>
              <a:rPr lang="en-US" dirty="0"/>
              <a:t>Unique Accommodations Available</a:t>
            </a:r>
          </a:p>
        </p:txBody>
      </p:sp>
      <p:sp>
        <p:nvSpPr>
          <p:cNvPr id="5" name="Content Placeholder 1">
            <a:extLst>
              <a:ext uri="{FF2B5EF4-FFF2-40B4-BE49-F238E27FC236}">
                <a16:creationId xmlns:a16="http://schemas.microsoft.com/office/drawing/2014/main" id="{FA863687-6529-4868-A920-EAA896244B30}"/>
              </a:ext>
            </a:extLst>
          </p:cNvPr>
          <p:cNvSpPr txBox="1">
            <a:spLocks/>
          </p:cNvSpPr>
          <p:nvPr/>
        </p:nvSpPr>
        <p:spPr>
          <a:xfrm>
            <a:off x="626006" y="1501469"/>
            <a:ext cx="7704667" cy="5290674"/>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Accommodations requiring a UAR</a:t>
            </a:r>
          </a:p>
          <a:p>
            <a:pPr lvl="1"/>
            <a:r>
              <a:rPr lang="en-US" dirty="0">
                <a:solidFill>
                  <a:srgbClr val="000000"/>
                </a:solidFill>
              </a:rPr>
              <a:t>ACCESS for ELLs</a:t>
            </a:r>
            <a:endParaRPr lang="en-US" dirty="0">
              <a:solidFill>
                <a:srgbClr val="000000"/>
              </a:solidFill>
              <a:highlight>
                <a:srgbClr val="FFFF00"/>
              </a:highlight>
            </a:endParaRPr>
          </a:p>
          <a:p>
            <a:pPr marL="1028700" lvl="1" indent="-342900"/>
            <a:r>
              <a:rPr lang="en-US" dirty="0"/>
              <a:t>Scribe Accommodation for the </a:t>
            </a:r>
            <a:r>
              <a:rPr lang="en-US" b="1" dirty="0"/>
              <a:t>Writing</a:t>
            </a:r>
            <a:r>
              <a:rPr lang="en-US" dirty="0"/>
              <a:t> </a:t>
            </a:r>
            <a:r>
              <a:rPr lang="en-US" b="1" dirty="0"/>
              <a:t>Domain</a:t>
            </a:r>
            <a:r>
              <a:rPr lang="en-US" dirty="0"/>
              <a:t> on ACCESS for ELLs (speech-to-text requests are to be submitted as “scribe”)</a:t>
            </a:r>
          </a:p>
          <a:p>
            <a:pPr marL="1485900" lvl="2" indent="-342900"/>
            <a:r>
              <a:rPr lang="en-US" sz="2200" dirty="0"/>
              <a:t>UARs for Scribe Accommodation for ACCESS are due </a:t>
            </a:r>
            <a:r>
              <a:rPr lang="en-US" sz="2200" b="1" dirty="0">
                <a:solidFill>
                  <a:srgbClr val="0070C0"/>
                </a:solidFill>
              </a:rPr>
              <a:t>December 1, 2022</a:t>
            </a:r>
          </a:p>
          <a:p>
            <a:pPr lvl="1"/>
            <a:r>
              <a:rPr lang="en-US" dirty="0">
                <a:solidFill>
                  <a:srgbClr val="000000"/>
                </a:solidFill>
              </a:rPr>
              <a:t>ELA/Literacy </a:t>
            </a:r>
          </a:p>
          <a:p>
            <a:pPr lvl="2"/>
            <a:r>
              <a:rPr lang="en-US" sz="2400" dirty="0">
                <a:solidFill>
                  <a:srgbClr val="000000"/>
                </a:solidFill>
              </a:rPr>
              <a:t>Scribe Accommodation for ELA/CSLA Constructed Response: Writer/Scribe</a:t>
            </a:r>
          </a:p>
          <a:p>
            <a:pPr lvl="3"/>
            <a:r>
              <a:rPr lang="en-US" sz="2200" dirty="0">
                <a:solidFill>
                  <a:srgbClr val="000000"/>
                </a:solidFill>
              </a:rPr>
              <a:t>UARs for Scribe Accommodation for CMAS for ELA/CLSA Constructed Response are due </a:t>
            </a:r>
            <a:r>
              <a:rPr lang="en-US" sz="2200" b="1" dirty="0">
                <a:solidFill>
                  <a:srgbClr val="0070C0"/>
                </a:solidFill>
              </a:rPr>
              <a:t>December 15, 2022</a:t>
            </a:r>
          </a:p>
          <a:p>
            <a:pPr lvl="1"/>
            <a:r>
              <a:rPr lang="en-US" dirty="0">
                <a:solidFill>
                  <a:srgbClr val="000000"/>
                </a:solidFill>
              </a:rPr>
              <a:t>Math</a:t>
            </a:r>
          </a:p>
          <a:p>
            <a:pPr lvl="2"/>
            <a:r>
              <a:rPr lang="en-US" sz="2400" dirty="0">
                <a:solidFill>
                  <a:srgbClr val="000000"/>
                </a:solidFill>
              </a:rPr>
              <a:t>Calculator on non-calculator sections</a:t>
            </a:r>
          </a:p>
          <a:p>
            <a:pPr lvl="3"/>
            <a:r>
              <a:rPr lang="en-US" sz="2200" dirty="0">
                <a:solidFill>
                  <a:srgbClr val="000000"/>
                </a:solidFill>
              </a:rPr>
              <a:t>UARs for Calculator on Non-Calculator Sections for CMAS are due </a:t>
            </a:r>
            <a:r>
              <a:rPr lang="en-US" sz="2200" b="1" dirty="0">
                <a:solidFill>
                  <a:srgbClr val="0070C0"/>
                </a:solidFill>
              </a:rPr>
              <a:t>December 15, 2022</a:t>
            </a:r>
          </a:p>
          <a:p>
            <a:pPr lvl="2"/>
            <a:r>
              <a:rPr lang="en-US" sz="2400" dirty="0"/>
              <a:t>District-approved Math Charts and Counters</a:t>
            </a:r>
          </a:p>
          <a:p>
            <a:pPr lvl="3"/>
            <a:r>
              <a:rPr lang="en-US" sz="2200" dirty="0"/>
              <a:t>District-level approval</a:t>
            </a:r>
          </a:p>
          <a:p>
            <a:pPr lvl="3"/>
            <a:endParaRPr lang="en-US" sz="2200" b="1" dirty="0">
              <a:solidFill>
                <a:srgbClr val="0070C0"/>
              </a:solidFill>
            </a:endParaRPr>
          </a:p>
          <a:p>
            <a:pPr marL="914400" lvl="2" indent="0">
              <a:buFont typeface="Arial" panose="020B0604020202020204" pitchFamily="34" charset="0"/>
              <a:buNone/>
            </a:pPr>
            <a:endParaRPr lang="en-US" sz="2400" dirty="0">
              <a:solidFill>
                <a:srgbClr val="000000"/>
              </a:solidFill>
            </a:endParaRPr>
          </a:p>
        </p:txBody>
      </p:sp>
    </p:spTree>
    <p:extLst>
      <p:ext uri="{BB962C8B-B14F-4D97-AF65-F5344CB8AC3E}">
        <p14:creationId xmlns:p14="http://schemas.microsoft.com/office/powerpoint/2010/main" val="4018324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2A3A72-25DE-46AB-AFE0-D5DCAEA53B56}"/>
              </a:ext>
            </a:extLst>
          </p:cNvPr>
          <p:cNvSpPr>
            <a:spLocks noGrp="1"/>
          </p:cNvSpPr>
          <p:nvPr>
            <p:ph type="sldNum" sz="quarter" idx="12"/>
          </p:nvPr>
        </p:nvSpPr>
        <p:spPr/>
        <p:txBody>
          <a:bodyPr/>
          <a:lstStyle/>
          <a:p>
            <a:fld id="{C479D5F6-EDCB-402A-AC08-4943A1820E8F}" type="slidenum">
              <a:rPr lang="en-US" smtClean="0"/>
              <a:pPr/>
              <a:t>48</a:t>
            </a:fld>
            <a:endParaRPr lang="en-US" dirty="0"/>
          </a:p>
        </p:txBody>
      </p:sp>
      <p:sp>
        <p:nvSpPr>
          <p:cNvPr id="4" name="Title 1">
            <a:extLst>
              <a:ext uri="{FF2B5EF4-FFF2-40B4-BE49-F238E27FC236}">
                <a16:creationId xmlns:a16="http://schemas.microsoft.com/office/drawing/2014/main" id="{03D7EB79-4303-4EF6-B6A3-789E8A292C89}"/>
              </a:ext>
            </a:extLst>
          </p:cNvPr>
          <p:cNvSpPr>
            <a:spLocks noGrp="1"/>
          </p:cNvSpPr>
          <p:nvPr>
            <p:ph type="title"/>
          </p:nvPr>
        </p:nvSpPr>
        <p:spPr>
          <a:xfrm>
            <a:off x="223838" y="314325"/>
            <a:ext cx="8691562" cy="590550"/>
          </a:xfrm>
        </p:spPr>
        <p:txBody>
          <a:bodyPr anchor="ctr">
            <a:noAutofit/>
          </a:bodyPr>
          <a:lstStyle/>
          <a:p>
            <a:r>
              <a:rPr lang="en-US" sz="3200" dirty="0">
                <a:solidFill>
                  <a:schemeClr val="tx1"/>
                </a:solidFill>
              </a:rPr>
              <a:t>Unique Accommodation Requests (UARs)</a:t>
            </a:r>
          </a:p>
        </p:txBody>
      </p:sp>
      <p:sp>
        <p:nvSpPr>
          <p:cNvPr id="5" name="Content Placeholder 2">
            <a:extLst>
              <a:ext uri="{FF2B5EF4-FFF2-40B4-BE49-F238E27FC236}">
                <a16:creationId xmlns:a16="http://schemas.microsoft.com/office/drawing/2014/main" id="{694CAD31-5B43-42B0-9B8F-5195C98831C9}"/>
              </a:ext>
            </a:extLst>
          </p:cNvPr>
          <p:cNvSpPr txBox="1">
            <a:spLocks/>
          </p:cNvSpPr>
          <p:nvPr/>
        </p:nvSpPr>
        <p:spPr>
          <a:xfrm>
            <a:off x="281694" y="1336207"/>
            <a:ext cx="8241030" cy="5207468"/>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000" dirty="0"/>
              <a:t>A </a:t>
            </a:r>
            <a:r>
              <a:rPr lang="en-US" sz="2000" u="sng" dirty="0"/>
              <a:t>very limited number</a:t>
            </a:r>
            <a:r>
              <a:rPr lang="en-US" sz="2000" dirty="0"/>
              <a:t> of students who meet specific criteria may qualify for unique accommodations </a:t>
            </a:r>
          </a:p>
          <a:p>
            <a:pPr marL="1028700" lvl="1" indent="-342900"/>
            <a:r>
              <a:rPr lang="en-US" sz="1800" dirty="0"/>
              <a:t>The requested UAR must be listed on the IEP/504 and tied to an instructional goal</a:t>
            </a:r>
          </a:p>
          <a:p>
            <a:pPr marL="1028700" lvl="1" indent="-342900"/>
            <a:r>
              <a:rPr lang="en-US" sz="1800" dirty="0"/>
              <a:t>These accommodations might impact the construct being measured. For that reason, additional documentation is required. </a:t>
            </a:r>
          </a:p>
          <a:p>
            <a:pPr marL="568325" lvl="1" indent="-342900"/>
            <a:r>
              <a:rPr lang="en-US" dirty="0"/>
              <a:t>All UARs for ACCESS for ELLs are due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r>
              <a:rPr lang="en-US" dirty="0"/>
              <a:t>for all students</a:t>
            </a:r>
          </a:p>
          <a:p>
            <a:pPr marL="568325" lvl="1" indent="-342900"/>
            <a:r>
              <a:rPr lang="en-US" dirty="0"/>
              <a:t>All UARs for CMAS are due to CDE by </a:t>
            </a:r>
            <a:r>
              <a:rPr lang="en-US" b="1" dirty="0">
                <a:solidFill>
                  <a:schemeClr val="accent1">
                    <a:lumMod val="75000"/>
                  </a:schemeClr>
                </a:solidFill>
              </a:rPr>
              <a:t>December 15</a:t>
            </a:r>
            <a:r>
              <a:rPr lang="en-US" b="1" baseline="30000" dirty="0">
                <a:solidFill>
                  <a:schemeClr val="accent1">
                    <a:lumMod val="75000"/>
                  </a:schemeClr>
                </a:solidFill>
              </a:rPr>
              <a:t>th</a:t>
            </a:r>
            <a:r>
              <a:rPr lang="en-US" b="1" dirty="0">
                <a:solidFill>
                  <a:schemeClr val="accent1">
                    <a:lumMod val="75000"/>
                  </a:schemeClr>
                </a:solidFill>
              </a:rPr>
              <a:t> </a:t>
            </a:r>
            <a:r>
              <a:rPr lang="en-US" dirty="0"/>
              <a:t>for all students</a:t>
            </a:r>
          </a:p>
          <a:p>
            <a:pPr marL="1025525" lvl="2" indent="-342900"/>
            <a:r>
              <a:rPr lang="en-US" dirty="0"/>
              <a:t>CMAS UARs for students who arrive in the district after January or are newly placed on IEPs are due by </a:t>
            </a:r>
            <a:r>
              <a:rPr lang="en-US" b="1" dirty="0">
                <a:solidFill>
                  <a:schemeClr val="accent1">
                    <a:lumMod val="75000"/>
                  </a:schemeClr>
                </a:solidFill>
              </a:rPr>
              <a:t>March 15</a:t>
            </a:r>
            <a:r>
              <a:rPr lang="en-US" b="1" baseline="30000" dirty="0">
                <a:solidFill>
                  <a:schemeClr val="accent1">
                    <a:lumMod val="75000"/>
                  </a:schemeClr>
                </a:solidFill>
              </a:rPr>
              <a:t>th</a:t>
            </a:r>
          </a:p>
          <a:p>
            <a:pPr marL="1025525" lvl="2" indent="-342900"/>
            <a:endParaRPr lang="en-US" b="1" baseline="30000" dirty="0">
              <a:solidFill>
                <a:srgbClr val="488BC9"/>
              </a:solidFill>
            </a:endParaRPr>
          </a:p>
          <a:p>
            <a:pPr marL="342900" indent="-342900"/>
            <a:endParaRPr lang="en-US" sz="2000" dirty="0"/>
          </a:p>
          <a:p>
            <a:pPr marL="342900" indent="-342900"/>
            <a:endParaRPr lang="en-US" sz="2000" dirty="0"/>
          </a:p>
          <a:p>
            <a:pPr marL="342900" indent="-342900"/>
            <a:endParaRPr lang="en-US" sz="2000" dirty="0"/>
          </a:p>
          <a:p>
            <a:pPr marL="342900" indent="-342900"/>
            <a:r>
              <a:rPr lang="en-US" sz="2000" dirty="0"/>
              <a:t>Accommodations requiring CDE approval:</a:t>
            </a:r>
          </a:p>
          <a:p>
            <a:pPr marL="1028700" lvl="1" indent="-342900"/>
            <a:r>
              <a:rPr lang="en-US" sz="1800" dirty="0"/>
              <a:t>Scribe Accommodation for ELA/CSLA constructed responses</a:t>
            </a:r>
          </a:p>
          <a:p>
            <a:pPr marL="1028700" lvl="1" indent="-342900"/>
            <a:r>
              <a:rPr lang="en-US" sz="1800" dirty="0"/>
              <a:t>Scribe Accommodation for ACCESS (includes STT)</a:t>
            </a:r>
          </a:p>
          <a:p>
            <a:pPr marL="1028700" lvl="1" indent="-342900"/>
            <a:r>
              <a:rPr lang="en-US" sz="1800" dirty="0"/>
              <a:t>Calculator on non-calculator sections of math</a:t>
            </a:r>
          </a:p>
          <a:p>
            <a:pPr marL="1025525" lvl="2" indent="-342900"/>
            <a:endParaRPr lang="en-US"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b="1" baseline="30000" dirty="0">
              <a:solidFill>
                <a:srgbClr val="488BC9"/>
              </a:solidFill>
            </a:endParaRPr>
          </a:p>
          <a:p>
            <a:pPr marL="1025525" lvl="2" indent="-342900"/>
            <a:endParaRPr lang="en-US" sz="700" dirty="0"/>
          </a:p>
        </p:txBody>
      </p:sp>
      <p:sp>
        <p:nvSpPr>
          <p:cNvPr id="6" name="TextBox 5">
            <a:extLst>
              <a:ext uri="{FF2B5EF4-FFF2-40B4-BE49-F238E27FC236}">
                <a16:creationId xmlns:a16="http://schemas.microsoft.com/office/drawing/2014/main" id="{5915E19A-E513-4A2B-8073-D421272806F4}"/>
              </a:ext>
            </a:extLst>
          </p:cNvPr>
          <p:cNvSpPr txBox="1"/>
          <p:nvPr/>
        </p:nvSpPr>
        <p:spPr>
          <a:xfrm>
            <a:off x="5028239" y="4443208"/>
            <a:ext cx="3134267" cy="1200329"/>
          </a:xfrm>
          <a:prstGeom prst="rect">
            <a:avLst/>
          </a:prstGeom>
          <a:solidFill>
            <a:schemeClr val="accent4"/>
          </a:solidFill>
        </p:spPr>
        <p:txBody>
          <a:bodyPr wrap="square" rtlCol="0">
            <a:spAutoFit/>
          </a:bodyPr>
          <a:lstStyle/>
          <a:p>
            <a:pPr algn="ctr"/>
            <a:r>
              <a:rPr lang="en-US" dirty="0"/>
              <a:t>Use of unique accommodations without CDE approval may result in invalidation or score suppression</a:t>
            </a:r>
          </a:p>
        </p:txBody>
      </p:sp>
    </p:spTree>
    <p:extLst>
      <p:ext uri="{BB962C8B-B14F-4D97-AF65-F5344CB8AC3E}">
        <p14:creationId xmlns:p14="http://schemas.microsoft.com/office/powerpoint/2010/main" val="21843323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19FDCE-52BD-4E71-90FB-9D80C79A0006}"/>
              </a:ext>
            </a:extLst>
          </p:cNvPr>
          <p:cNvSpPr>
            <a:spLocks noGrp="1"/>
          </p:cNvSpPr>
          <p:nvPr>
            <p:ph type="sldNum" sz="quarter" idx="12"/>
          </p:nvPr>
        </p:nvSpPr>
        <p:spPr/>
        <p:txBody>
          <a:bodyPr/>
          <a:lstStyle/>
          <a:p>
            <a:fld id="{C479D5F6-EDCB-402A-AC08-4943A1820E8F}" type="slidenum">
              <a:rPr lang="en-US" smtClean="0"/>
              <a:pPr/>
              <a:t>49</a:t>
            </a:fld>
            <a:endParaRPr lang="en-US" dirty="0"/>
          </a:p>
        </p:txBody>
      </p:sp>
      <p:sp>
        <p:nvSpPr>
          <p:cNvPr id="4" name="Title 2">
            <a:extLst>
              <a:ext uri="{FF2B5EF4-FFF2-40B4-BE49-F238E27FC236}">
                <a16:creationId xmlns:a16="http://schemas.microsoft.com/office/drawing/2014/main" id="{7CF2BAF7-4265-4DAF-A05E-FD478773E1EF}"/>
              </a:ext>
            </a:extLst>
          </p:cNvPr>
          <p:cNvSpPr>
            <a:spLocks noGrp="1"/>
          </p:cNvSpPr>
          <p:nvPr>
            <p:ph type="title"/>
          </p:nvPr>
        </p:nvSpPr>
        <p:spPr>
          <a:xfrm>
            <a:off x="223838" y="314325"/>
            <a:ext cx="8691562" cy="590550"/>
          </a:xfrm>
        </p:spPr>
        <p:txBody>
          <a:bodyPr/>
          <a:lstStyle/>
          <a:p>
            <a:r>
              <a:rPr lang="en-US" dirty="0"/>
              <a:t>UARs: Need to Know</a:t>
            </a:r>
          </a:p>
        </p:txBody>
      </p:sp>
      <p:sp>
        <p:nvSpPr>
          <p:cNvPr id="5" name="Content Placeholder 1">
            <a:extLst>
              <a:ext uri="{FF2B5EF4-FFF2-40B4-BE49-F238E27FC236}">
                <a16:creationId xmlns:a16="http://schemas.microsoft.com/office/drawing/2014/main" id="{A8E66393-DA39-4BE8-996D-640BBA21484E}"/>
              </a:ext>
            </a:extLst>
          </p:cNvPr>
          <p:cNvSpPr txBox="1">
            <a:spLocks/>
          </p:cNvSpPr>
          <p:nvPr/>
        </p:nvSpPr>
        <p:spPr>
          <a:xfrm>
            <a:off x="502443" y="1409075"/>
            <a:ext cx="8134351" cy="496174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UAR Submissions:</a:t>
            </a:r>
          </a:p>
          <a:p>
            <a:pPr lvl="1"/>
            <a:r>
              <a:rPr lang="en-US" dirty="0">
                <a:solidFill>
                  <a:srgbClr val="000000"/>
                </a:solidFill>
              </a:rPr>
              <a:t>Students must have an active IEP/504</a:t>
            </a:r>
          </a:p>
          <a:p>
            <a:pPr lvl="1"/>
            <a:r>
              <a:rPr lang="en-US" dirty="0"/>
              <a:t>Need for the unique accommodation is directly connected to the student’s specific identified disability which creates an inability for the student to access the standard being assessed</a:t>
            </a:r>
          </a:p>
          <a:p>
            <a:pPr lvl="1"/>
            <a:r>
              <a:rPr lang="en-US" dirty="0">
                <a:solidFill>
                  <a:srgbClr val="000000"/>
                </a:solidFill>
              </a:rPr>
              <a:t>Recent data documenting need/use of the accommodation</a:t>
            </a:r>
          </a:p>
          <a:p>
            <a:pPr lvl="2"/>
            <a:r>
              <a:rPr lang="en-US" dirty="0">
                <a:solidFill>
                  <a:srgbClr val="000000"/>
                </a:solidFill>
              </a:rPr>
              <a:t>Within the current school year</a:t>
            </a:r>
          </a:p>
          <a:p>
            <a:pPr lvl="1"/>
            <a:r>
              <a:rPr lang="en-US" dirty="0">
                <a:solidFill>
                  <a:srgbClr val="000000"/>
                </a:solidFill>
              </a:rPr>
              <a:t>Scribe UARs:</a:t>
            </a:r>
          </a:p>
          <a:p>
            <a:pPr lvl="2"/>
            <a:r>
              <a:rPr lang="en-US" dirty="0">
                <a:solidFill>
                  <a:srgbClr val="000000"/>
                </a:solidFill>
              </a:rPr>
              <a:t>Submit a sample of student’s handwriting without support</a:t>
            </a:r>
          </a:p>
          <a:p>
            <a:pPr lvl="2"/>
            <a:r>
              <a:rPr lang="en-US" dirty="0">
                <a:solidFill>
                  <a:srgbClr val="000000"/>
                </a:solidFill>
              </a:rPr>
              <a:t>Submit a sample of student’s typing/keyboarding without support</a:t>
            </a:r>
          </a:p>
          <a:p>
            <a:pPr lvl="2"/>
            <a:r>
              <a:rPr lang="en-US" dirty="0">
                <a:solidFill>
                  <a:srgbClr val="000000"/>
                </a:solidFill>
              </a:rPr>
              <a:t>Students with a neurological disorder or physical disability that significantly limits or prevents the student from writing or typing</a:t>
            </a:r>
            <a:endParaRPr lang="en-US" dirty="0"/>
          </a:p>
          <a:p>
            <a:pPr lvl="1"/>
            <a:endParaRPr lang="en-US" sz="2800" dirty="0"/>
          </a:p>
          <a:p>
            <a:pPr lvl="1"/>
            <a:endParaRPr lang="en-US" dirty="0">
              <a:solidFill>
                <a:srgbClr val="000000"/>
              </a:solidFill>
            </a:endParaRPr>
          </a:p>
          <a:p>
            <a:pPr lvl="1"/>
            <a:endParaRPr lang="en-US" dirty="0">
              <a:solidFill>
                <a:srgbClr val="000000"/>
              </a:solidFill>
            </a:endParaRPr>
          </a:p>
          <a:p>
            <a:pPr marL="457200" lvl="1" indent="0" algn="ctr">
              <a:buNone/>
            </a:pPr>
            <a:r>
              <a:rPr lang="en-US" dirty="0">
                <a:solidFill>
                  <a:srgbClr val="000000"/>
                </a:solidFill>
              </a:rPr>
              <a:t>UAR for ACCESS for ELLs is to be completed, signed by DAC, submitted to CDE by </a:t>
            </a:r>
            <a:r>
              <a:rPr lang="en-US" b="1" dirty="0">
                <a:solidFill>
                  <a:srgbClr val="0070C0"/>
                </a:solidFill>
              </a:rPr>
              <a:t>December 1</a:t>
            </a:r>
            <a:r>
              <a:rPr lang="en-US" b="1" baseline="30000" dirty="0">
                <a:solidFill>
                  <a:srgbClr val="0070C0"/>
                </a:solidFill>
              </a:rPr>
              <a:t>st</a:t>
            </a:r>
            <a:r>
              <a:rPr lang="en-US" b="1" dirty="0">
                <a:solidFill>
                  <a:srgbClr val="0070C0"/>
                </a:solidFill>
              </a:rPr>
              <a:t> </a:t>
            </a:r>
          </a:p>
          <a:p>
            <a:pPr marL="457200" lvl="1" indent="0" algn="ctr">
              <a:buNone/>
            </a:pPr>
            <a:r>
              <a:rPr lang="en-US" dirty="0">
                <a:solidFill>
                  <a:srgbClr val="000000"/>
                </a:solidFill>
              </a:rPr>
              <a:t>UAR for CMAS is to be completed, signed by DAC, submitted to CDE by </a:t>
            </a:r>
            <a:r>
              <a:rPr lang="en-US" b="1" dirty="0">
                <a:solidFill>
                  <a:srgbClr val="0070C0"/>
                </a:solidFill>
              </a:rPr>
              <a:t>December 15</a:t>
            </a:r>
            <a:r>
              <a:rPr lang="en-US" b="1" baseline="30000" dirty="0">
                <a:solidFill>
                  <a:srgbClr val="0070C0"/>
                </a:solidFill>
              </a:rPr>
              <a:t>th</a:t>
            </a:r>
            <a:r>
              <a:rPr lang="en-US" b="1" dirty="0">
                <a:solidFill>
                  <a:srgbClr val="0070C0"/>
                </a:solidFill>
              </a:rPr>
              <a:t> </a:t>
            </a:r>
          </a:p>
          <a:p>
            <a:pPr lvl="1"/>
            <a:endParaRPr lang="en-US" b="1" dirty="0">
              <a:solidFill>
                <a:srgbClr val="000000"/>
              </a:solidFill>
            </a:endParaRPr>
          </a:p>
        </p:txBody>
      </p:sp>
    </p:spTree>
    <p:extLst>
      <p:ext uri="{BB962C8B-B14F-4D97-AF65-F5344CB8AC3E}">
        <p14:creationId xmlns:p14="http://schemas.microsoft.com/office/powerpoint/2010/main" val="2143960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Privacy Laws</a:t>
            </a:r>
          </a:p>
        </p:txBody>
      </p:sp>
      <p:sp>
        <p:nvSpPr>
          <p:cNvPr id="2" name="Content Placeholder 1"/>
          <p:cNvSpPr>
            <a:spLocks noGrp="1"/>
          </p:cNvSpPr>
          <p:nvPr>
            <p:ph idx="4294967295"/>
          </p:nvPr>
        </p:nvSpPr>
        <p:spPr>
          <a:xfrm>
            <a:off x="492802" y="1414645"/>
            <a:ext cx="7886700" cy="5037138"/>
          </a:xfrm>
        </p:spPr>
        <p:txBody>
          <a:bodyPr/>
          <a:lstStyle/>
          <a:p>
            <a:r>
              <a:rPr lang="en-US" dirty="0"/>
              <a:t>Children’s Online Privacy Protection Act (COPPA, 1998)</a:t>
            </a:r>
          </a:p>
          <a:p>
            <a:r>
              <a:rPr lang="en-US" dirty="0"/>
              <a:t>Colorado Student Data Transparency and Security Act (2016)</a:t>
            </a:r>
          </a:p>
          <a:p>
            <a:endParaRPr lang="en-US" dirty="0"/>
          </a:p>
          <a:p>
            <a:endParaRPr lang="en-US" dirty="0"/>
          </a:p>
        </p:txBody>
      </p:sp>
    </p:spTree>
    <p:extLst>
      <p:ext uri="{BB962C8B-B14F-4D97-AF65-F5344CB8AC3E}">
        <p14:creationId xmlns:p14="http://schemas.microsoft.com/office/powerpoint/2010/main" val="29664381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F9F3-D2A2-C64D-A6BC-C54864D716F2}"/>
              </a:ext>
            </a:extLst>
          </p:cNvPr>
          <p:cNvSpPr>
            <a:spLocks noGrp="1"/>
          </p:cNvSpPr>
          <p:nvPr>
            <p:ph type="title"/>
          </p:nvPr>
        </p:nvSpPr>
        <p:spPr/>
        <p:txBody>
          <a:bodyPr/>
          <a:lstStyle/>
          <a:p>
            <a:r>
              <a:rPr lang="en-US" dirty="0"/>
              <a:t>UAR Submission Process</a:t>
            </a:r>
          </a:p>
        </p:txBody>
      </p:sp>
      <p:sp>
        <p:nvSpPr>
          <p:cNvPr id="3" name="Content Placeholder 2">
            <a:extLst>
              <a:ext uri="{FF2B5EF4-FFF2-40B4-BE49-F238E27FC236}">
                <a16:creationId xmlns:a16="http://schemas.microsoft.com/office/drawing/2014/main" id="{C7A45D6D-2ED3-A09F-6389-EA9F8B2B16E8}"/>
              </a:ext>
            </a:extLst>
          </p:cNvPr>
          <p:cNvSpPr>
            <a:spLocks noGrp="1"/>
          </p:cNvSpPr>
          <p:nvPr>
            <p:ph idx="1"/>
          </p:nvPr>
        </p:nvSpPr>
        <p:spPr>
          <a:xfrm>
            <a:off x="628650" y="1463040"/>
            <a:ext cx="7886700" cy="5080662"/>
          </a:xfrm>
        </p:spPr>
        <p:txBody>
          <a:bodyPr>
            <a:normAutofit fontScale="92500" lnSpcReduction="10000"/>
          </a:bodyPr>
          <a:lstStyle/>
          <a:p>
            <a:pPr marL="457200" indent="-457200">
              <a:buAutoNum type="arabicPeriod"/>
            </a:pPr>
            <a:r>
              <a:rPr lang="en-US" dirty="0"/>
              <a:t>Download the UAR Guidance Documents and UAR Forms from the CDE Accommodations Training website</a:t>
            </a:r>
          </a:p>
          <a:p>
            <a:pPr lvl="1"/>
            <a:r>
              <a:rPr lang="en-US" dirty="0">
                <a:hlinkClick r:id="rId2"/>
              </a:rPr>
              <a:t>https://www.cde.state.co.us/assessment/training-accommodations</a:t>
            </a:r>
            <a:r>
              <a:rPr lang="en-US" dirty="0"/>
              <a:t> </a:t>
            </a:r>
          </a:p>
          <a:p>
            <a:pPr marL="457200" indent="-457200">
              <a:buAutoNum type="arabicPeriod" startAt="2"/>
            </a:pPr>
            <a:r>
              <a:rPr lang="en-US" dirty="0"/>
              <a:t>Complete the UAR form for each student in each accommodation area</a:t>
            </a:r>
          </a:p>
          <a:p>
            <a:pPr marL="457200" indent="-457200">
              <a:buAutoNum type="arabicPeriod" startAt="2"/>
            </a:pPr>
            <a:r>
              <a:rPr lang="en-US" dirty="0"/>
              <a:t>Download the UAR Spreadsheet Template from Syncplicity</a:t>
            </a:r>
          </a:p>
          <a:p>
            <a:pPr lvl="1"/>
            <a:r>
              <a:rPr lang="en-US" dirty="0"/>
              <a:t>Enter the appropriate data for each student in the spreadsheet</a:t>
            </a:r>
          </a:p>
          <a:p>
            <a:pPr marL="457200" indent="-457200">
              <a:buAutoNum type="arabicPeriod" startAt="2"/>
            </a:pPr>
            <a:r>
              <a:rPr lang="en-US" dirty="0"/>
              <a:t>Upload the UAR completed UAR spreadsheet and all UAR forms into Syncplicity</a:t>
            </a:r>
          </a:p>
          <a:p>
            <a:pPr lvl="1"/>
            <a:r>
              <a:rPr lang="en-US" dirty="0"/>
              <a:t>All students requesting a UAR for ACCESS for ELLs will have their requests uploaded to the ACCESS_UAR folder</a:t>
            </a:r>
          </a:p>
          <a:p>
            <a:pPr lvl="1"/>
            <a:r>
              <a:rPr lang="en-US" dirty="0"/>
              <a:t>All students requesting a UAR for CMAS will have their requests uploaded to the CMAS_UAR folder</a:t>
            </a:r>
          </a:p>
          <a:p>
            <a:pPr marL="457200" indent="-457200">
              <a:buAutoNum type="arabicPeriod" startAt="5"/>
            </a:pPr>
            <a:r>
              <a:rPr lang="en-US" dirty="0"/>
              <a:t>Email Arti Sachdeva at </a:t>
            </a:r>
            <a:r>
              <a:rPr lang="en-US" dirty="0">
                <a:hlinkClick r:id="rId3"/>
              </a:rPr>
              <a:t>Sachdeva_a@cde.state.co.us</a:t>
            </a:r>
            <a:r>
              <a:rPr lang="en-US" dirty="0"/>
              <a:t> to let her know that the UARs are ready for review</a:t>
            </a:r>
          </a:p>
          <a:p>
            <a:pPr lvl="1"/>
            <a:r>
              <a:rPr lang="en-US" dirty="0"/>
              <a:t>Do NOT send PII through email</a:t>
            </a:r>
          </a:p>
          <a:p>
            <a:pPr marL="457200" indent="-457200">
              <a:buAutoNum type="arabicPeriod" startAt="2"/>
            </a:pPr>
            <a:endParaRPr lang="en-US" dirty="0"/>
          </a:p>
          <a:p>
            <a:endParaRPr lang="en-US" dirty="0"/>
          </a:p>
        </p:txBody>
      </p:sp>
      <p:sp>
        <p:nvSpPr>
          <p:cNvPr id="4" name="Slide Number Placeholder 3">
            <a:extLst>
              <a:ext uri="{FF2B5EF4-FFF2-40B4-BE49-F238E27FC236}">
                <a16:creationId xmlns:a16="http://schemas.microsoft.com/office/drawing/2014/main" id="{E21AC9BD-76D5-95D1-1EF3-E007475A524C}"/>
              </a:ext>
            </a:extLst>
          </p:cNvPr>
          <p:cNvSpPr>
            <a:spLocks noGrp="1"/>
          </p:cNvSpPr>
          <p:nvPr>
            <p:ph type="sldNum" sz="quarter" idx="12"/>
          </p:nvPr>
        </p:nvSpPr>
        <p:spPr/>
        <p:txBody>
          <a:bodyPr/>
          <a:lstStyle/>
          <a:p>
            <a:fld id="{C479D5F6-EDCB-402A-AC08-4943A1820E8F}" type="slidenum">
              <a:rPr lang="en-US" smtClean="0"/>
              <a:pPr/>
              <a:t>50</a:t>
            </a:fld>
            <a:endParaRPr lang="en-US" dirty="0"/>
          </a:p>
        </p:txBody>
      </p:sp>
    </p:spTree>
    <p:extLst>
      <p:ext uri="{BB962C8B-B14F-4D97-AF65-F5344CB8AC3E}">
        <p14:creationId xmlns:p14="http://schemas.microsoft.com/office/powerpoint/2010/main" val="19855306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FDF35-2B8C-A1F7-567E-221E806DFCB8}"/>
              </a:ext>
            </a:extLst>
          </p:cNvPr>
          <p:cNvSpPr>
            <a:spLocks noGrp="1"/>
          </p:cNvSpPr>
          <p:nvPr>
            <p:ph type="title"/>
          </p:nvPr>
        </p:nvSpPr>
        <p:spPr/>
        <p:txBody>
          <a:bodyPr/>
          <a:lstStyle/>
          <a:p>
            <a:r>
              <a:rPr lang="en-US" dirty="0"/>
              <a:t>Completing the UAR Spreadsheet Template</a:t>
            </a:r>
          </a:p>
        </p:txBody>
      </p:sp>
      <p:pic>
        <p:nvPicPr>
          <p:cNvPr id="8" name="Content Placeholder 7">
            <a:extLst>
              <a:ext uri="{FF2B5EF4-FFF2-40B4-BE49-F238E27FC236}">
                <a16:creationId xmlns:a16="http://schemas.microsoft.com/office/drawing/2014/main" id="{61A127B2-970F-9873-EA58-3B6D68894EFD}"/>
              </a:ext>
            </a:extLst>
          </p:cNvPr>
          <p:cNvPicPr>
            <a:picLocks noGrp="1" noChangeAspect="1"/>
          </p:cNvPicPr>
          <p:nvPr>
            <p:ph idx="1"/>
          </p:nvPr>
        </p:nvPicPr>
        <p:blipFill>
          <a:blip r:embed="rId2"/>
          <a:stretch>
            <a:fillRect/>
          </a:stretch>
        </p:blipFill>
        <p:spPr>
          <a:xfrm>
            <a:off x="550289" y="3742928"/>
            <a:ext cx="7886700" cy="907698"/>
          </a:xfrm>
        </p:spPr>
      </p:pic>
      <p:sp>
        <p:nvSpPr>
          <p:cNvPr id="4" name="Slide Number Placeholder 3">
            <a:extLst>
              <a:ext uri="{FF2B5EF4-FFF2-40B4-BE49-F238E27FC236}">
                <a16:creationId xmlns:a16="http://schemas.microsoft.com/office/drawing/2014/main" id="{62087857-7A8F-F6E6-8CAF-B6D834608A96}"/>
              </a:ext>
            </a:extLst>
          </p:cNvPr>
          <p:cNvSpPr>
            <a:spLocks noGrp="1"/>
          </p:cNvSpPr>
          <p:nvPr>
            <p:ph type="sldNum" sz="quarter" idx="12"/>
          </p:nvPr>
        </p:nvSpPr>
        <p:spPr/>
        <p:txBody>
          <a:bodyPr/>
          <a:lstStyle/>
          <a:p>
            <a:fld id="{C479D5F6-EDCB-402A-AC08-4943A1820E8F}" type="slidenum">
              <a:rPr lang="en-US" smtClean="0"/>
              <a:pPr/>
              <a:t>51</a:t>
            </a:fld>
            <a:endParaRPr lang="en-US" dirty="0"/>
          </a:p>
        </p:txBody>
      </p:sp>
      <p:pic>
        <p:nvPicPr>
          <p:cNvPr id="11" name="Content Placeholder 7">
            <a:extLst>
              <a:ext uri="{FF2B5EF4-FFF2-40B4-BE49-F238E27FC236}">
                <a16:creationId xmlns:a16="http://schemas.microsoft.com/office/drawing/2014/main" id="{CE0BB4C3-3074-2AC0-D761-7F0D26886B0C}"/>
              </a:ext>
            </a:extLst>
          </p:cNvPr>
          <p:cNvPicPr>
            <a:picLocks noChangeAspect="1"/>
          </p:cNvPicPr>
          <p:nvPr/>
        </p:nvPicPr>
        <p:blipFill>
          <a:blip r:embed="rId2"/>
          <a:stretch>
            <a:fillRect/>
          </a:stretch>
        </p:blipFill>
        <p:spPr>
          <a:xfrm>
            <a:off x="550289" y="2244519"/>
            <a:ext cx="7886700" cy="907698"/>
          </a:xfrm>
          <a:prstGeom prst="rect">
            <a:avLst/>
          </a:prstGeom>
        </p:spPr>
      </p:pic>
      <p:sp>
        <p:nvSpPr>
          <p:cNvPr id="14" name="TextBox 13">
            <a:extLst>
              <a:ext uri="{FF2B5EF4-FFF2-40B4-BE49-F238E27FC236}">
                <a16:creationId xmlns:a16="http://schemas.microsoft.com/office/drawing/2014/main" id="{FB20093E-FEE1-28D5-5C1E-B7F3CE1EAB01}"/>
              </a:ext>
            </a:extLst>
          </p:cNvPr>
          <p:cNvSpPr txBox="1"/>
          <p:nvPr/>
        </p:nvSpPr>
        <p:spPr>
          <a:xfrm>
            <a:off x="740004" y="1383617"/>
            <a:ext cx="7663992" cy="923330"/>
          </a:xfrm>
          <a:prstGeom prst="rect">
            <a:avLst/>
          </a:prstGeom>
          <a:noFill/>
        </p:spPr>
        <p:txBody>
          <a:bodyPr wrap="square" rtlCol="0">
            <a:spAutoFit/>
          </a:bodyPr>
          <a:lstStyle/>
          <a:p>
            <a:pPr marL="342900" indent="-342900">
              <a:buAutoNum type="arabicPeriod"/>
            </a:pPr>
            <a:r>
              <a:rPr lang="en-US" dirty="0"/>
              <a:t>Download the UAR Spreadsheet Template from the ACCESS_UAR or the CMAS_UAR folder in Syncplicity</a:t>
            </a:r>
          </a:p>
          <a:p>
            <a:pPr marL="342900" indent="-342900">
              <a:buAutoNum type="arabicPeriod"/>
            </a:pPr>
            <a:r>
              <a:rPr lang="en-US" dirty="0"/>
              <a:t>Fill in the information for each student requesting the UAR</a:t>
            </a:r>
          </a:p>
        </p:txBody>
      </p:sp>
      <p:sp>
        <p:nvSpPr>
          <p:cNvPr id="15" name="TextBox 14">
            <a:extLst>
              <a:ext uri="{FF2B5EF4-FFF2-40B4-BE49-F238E27FC236}">
                <a16:creationId xmlns:a16="http://schemas.microsoft.com/office/drawing/2014/main" id="{770ED796-4380-01DF-F171-6974C40B0F05}"/>
              </a:ext>
            </a:extLst>
          </p:cNvPr>
          <p:cNvSpPr txBox="1"/>
          <p:nvPr/>
        </p:nvSpPr>
        <p:spPr>
          <a:xfrm>
            <a:off x="740004" y="3146850"/>
            <a:ext cx="7820712" cy="646331"/>
          </a:xfrm>
          <a:prstGeom prst="rect">
            <a:avLst/>
          </a:prstGeom>
          <a:noFill/>
        </p:spPr>
        <p:txBody>
          <a:bodyPr wrap="square" rtlCol="0">
            <a:spAutoFit/>
          </a:bodyPr>
          <a:lstStyle/>
          <a:p>
            <a:r>
              <a:rPr lang="en-US" dirty="0"/>
              <a:t>3.  Some cells will have a drop-down selection.  Select the cell.  There will be an arrow to the right of the cell.  Click on the arrow to see the drop-down selection.</a:t>
            </a:r>
          </a:p>
        </p:txBody>
      </p:sp>
      <p:sp>
        <p:nvSpPr>
          <p:cNvPr id="16" name="Rectangle 15">
            <a:extLst>
              <a:ext uri="{FF2B5EF4-FFF2-40B4-BE49-F238E27FC236}">
                <a16:creationId xmlns:a16="http://schemas.microsoft.com/office/drawing/2014/main" id="{C23E9212-42EE-0677-C1F9-EF38F384ADF1}"/>
              </a:ext>
            </a:extLst>
          </p:cNvPr>
          <p:cNvSpPr/>
          <p:nvPr/>
        </p:nvSpPr>
        <p:spPr>
          <a:xfrm>
            <a:off x="5241303" y="4383892"/>
            <a:ext cx="546755" cy="7747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44C29654-ECD6-0AFD-139E-AD644E399F74}"/>
              </a:ext>
            </a:extLst>
          </p:cNvPr>
          <p:cNvCxnSpPr>
            <a:cxnSpLocks/>
          </p:cNvCxnSpPr>
          <p:nvPr/>
        </p:nvCxnSpPr>
        <p:spPr>
          <a:xfrm flipH="1">
            <a:off x="5882327" y="4126415"/>
            <a:ext cx="518473" cy="275107"/>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pic>
        <p:nvPicPr>
          <p:cNvPr id="23" name="Picture 22">
            <a:extLst>
              <a:ext uri="{FF2B5EF4-FFF2-40B4-BE49-F238E27FC236}">
                <a16:creationId xmlns:a16="http://schemas.microsoft.com/office/drawing/2014/main" id="{FB40C8A8-E04B-EDF5-ED02-2A1226DAF184}"/>
              </a:ext>
            </a:extLst>
          </p:cNvPr>
          <p:cNvPicPr>
            <a:picLocks noChangeAspect="1"/>
          </p:cNvPicPr>
          <p:nvPr/>
        </p:nvPicPr>
        <p:blipFill>
          <a:blip r:embed="rId3"/>
          <a:stretch>
            <a:fillRect/>
          </a:stretch>
        </p:blipFill>
        <p:spPr>
          <a:xfrm>
            <a:off x="517297" y="4992233"/>
            <a:ext cx="7886699" cy="1192875"/>
          </a:xfrm>
          <a:prstGeom prst="rect">
            <a:avLst/>
          </a:prstGeom>
        </p:spPr>
      </p:pic>
      <p:sp>
        <p:nvSpPr>
          <p:cNvPr id="24" name="TextBox 23">
            <a:extLst>
              <a:ext uri="{FF2B5EF4-FFF2-40B4-BE49-F238E27FC236}">
                <a16:creationId xmlns:a16="http://schemas.microsoft.com/office/drawing/2014/main" id="{4FA19825-0C42-B21C-59C1-49014B1CED07}"/>
              </a:ext>
            </a:extLst>
          </p:cNvPr>
          <p:cNvSpPr txBox="1"/>
          <p:nvPr/>
        </p:nvSpPr>
        <p:spPr>
          <a:xfrm>
            <a:off x="740004" y="4650626"/>
            <a:ext cx="7696985" cy="369332"/>
          </a:xfrm>
          <a:prstGeom prst="rect">
            <a:avLst/>
          </a:prstGeom>
          <a:noFill/>
        </p:spPr>
        <p:txBody>
          <a:bodyPr wrap="square" rtlCol="0">
            <a:spAutoFit/>
          </a:bodyPr>
          <a:lstStyle/>
          <a:p>
            <a:r>
              <a:rPr lang="en-US" dirty="0"/>
              <a:t>4.  Select the appropriate choice from the drop-down.</a:t>
            </a:r>
          </a:p>
        </p:txBody>
      </p:sp>
    </p:spTree>
    <p:extLst>
      <p:ext uri="{BB962C8B-B14F-4D97-AF65-F5344CB8AC3E}">
        <p14:creationId xmlns:p14="http://schemas.microsoft.com/office/powerpoint/2010/main" val="3092436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B4E34-C476-403D-9784-083CE232EC68}"/>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FBF2AA95-C9E8-4017-AC60-F9D0F24AB424}"/>
              </a:ext>
            </a:extLst>
          </p:cNvPr>
          <p:cNvSpPr>
            <a:spLocks noGrp="1"/>
          </p:cNvSpPr>
          <p:nvPr>
            <p:ph idx="1"/>
          </p:nvPr>
        </p:nvSpPr>
        <p:spPr>
          <a:xfrm>
            <a:off x="628650" y="2050473"/>
            <a:ext cx="7886700" cy="4053240"/>
          </a:xfrm>
        </p:spPr>
        <p:txBody>
          <a:bodyPr>
            <a:normAutofit/>
          </a:bodyPr>
          <a:lstStyle/>
          <a:p>
            <a:pPr marL="0" indent="0">
              <a:buNone/>
            </a:pPr>
            <a:r>
              <a:rPr lang="en-US" i="1" dirty="0"/>
              <a:t>The 2020 Colorado Academic Standards (CAS) expect students to read (decode a printed or tactile code) and comprehend (make meaning of) literary and informational texts independently and proficiently. </a:t>
            </a:r>
          </a:p>
          <a:p>
            <a:pPr marL="0" indent="0">
              <a:buNone/>
            </a:pPr>
            <a:endParaRPr lang="en-US" i="1" dirty="0"/>
          </a:p>
          <a:p>
            <a:pPr marL="0" indent="0">
              <a:buNone/>
            </a:pPr>
            <a:r>
              <a:rPr lang="en-US" dirty="0"/>
              <a:t>Assessment administration adjustments that would change this expectation are not accommodations.    </a:t>
            </a:r>
          </a:p>
        </p:txBody>
      </p:sp>
      <p:sp>
        <p:nvSpPr>
          <p:cNvPr id="4" name="Slide Number Placeholder 3">
            <a:extLst>
              <a:ext uri="{FF2B5EF4-FFF2-40B4-BE49-F238E27FC236}">
                <a16:creationId xmlns:a16="http://schemas.microsoft.com/office/drawing/2014/main" id="{00654DDD-1374-40A2-BB89-FF593CB3670E}"/>
              </a:ext>
            </a:extLst>
          </p:cNvPr>
          <p:cNvSpPr>
            <a:spLocks noGrp="1"/>
          </p:cNvSpPr>
          <p:nvPr>
            <p:ph type="sldNum" sz="quarter" idx="12"/>
          </p:nvPr>
        </p:nvSpPr>
        <p:spPr/>
        <p:txBody>
          <a:bodyPr/>
          <a:lstStyle/>
          <a:p>
            <a:fld id="{C479D5F6-EDCB-402A-AC08-4943A1820E8F}" type="slidenum">
              <a:rPr lang="en-US" smtClean="0"/>
              <a:pPr/>
              <a:t>52</a:t>
            </a:fld>
            <a:endParaRPr lang="en-US" dirty="0"/>
          </a:p>
        </p:txBody>
      </p:sp>
    </p:spTree>
    <p:extLst>
      <p:ext uri="{BB962C8B-B14F-4D97-AF65-F5344CB8AC3E}">
        <p14:creationId xmlns:p14="http://schemas.microsoft.com/office/powerpoint/2010/main" val="2394224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AD379-65DE-44B6-87BB-954445EAA75F}"/>
              </a:ext>
            </a:extLst>
          </p:cNvPr>
          <p:cNvSpPr>
            <a:spLocks noGrp="1"/>
          </p:cNvSpPr>
          <p:nvPr>
            <p:ph type="title"/>
          </p:nvPr>
        </p:nvSpPr>
        <p:spPr/>
        <p:txBody>
          <a:bodyPr/>
          <a:lstStyle/>
          <a:p>
            <a:r>
              <a:rPr lang="en-US" dirty="0"/>
              <a:t>ELA Assessment Accommodation Policy</a:t>
            </a:r>
          </a:p>
        </p:txBody>
      </p:sp>
      <p:sp>
        <p:nvSpPr>
          <p:cNvPr id="3" name="Content Placeholder 2">
            <a:extLst>
              <a:ext uri="{FF2B5EF4-FFF2-40B4-BE49-F238E27FC236}">
                <a16:creationId xmlns:a16="http://schemas.microsoft.com/office/drawing/2014/main" id="{44E6CF37-BC3E-486D-A4AB-0095C0353407}"/>
              </a:ext>
            </a:extLst>
          </p:cNvPr>
          <p:cNvSpPr>
            <a:spLocks noGrp="1"/>
          </p:cNvSpPr>
          <p:nvPr>
            <p:ph idx="1"/>
          </p:nvPr>
        </p:nvSpPr>
        <p:spPr/>
        <p:txBody>
          <a:bodyPr>
            <a:normAutofit lnSpcReduction="10000"/>
          </a:bodyPr>
          <a:lstStyle/>
          <a:p>
            <a:r>
              <a:rPr lang="en-US" sz="2300" dirty="0"/>
              <a:t>Because the CMAS English language arts assessment measures reading and writing components of the CAS, providing auditory presentation of printed text changes the assessment’s focus from reading and comprehension of text to listening and comprehension of text, which falls under different, unassessed listening standards.</a:t>
            </a:r>
          </a:p>
          <a:p>
            <a:endParaRPr lang="en-US" sz="2300" dirty="0"/>
          </a:p>
          <a:p>
            <a:r>
              <a:rPr lang="en-US" sz="2300" dirty="0"/>
              <a:t>The CMAS ELA accommodations policy is grounded in IDEA requirements that only </a:t>
            </a:r>
            <a:r>
              <a:rPr lang="en-US" sz="2300" b="1" dirty="0">
                <a:solidFill>
                  <a:srgbClr val="0070C0"/>
                </a:solidFill>
              </a:rPr>
              <a:t>changes to the assessment experience </a:t>
            </a:r>
            <a:r>
              <a:rPr lang="en-US" sz="2300" dirty="0"/>
              <a:t>that do not invalidate a score may be considered as accommodations on the state assessments (34 CFR </a:t>
            </a:r>
            <a:r>
              <a:rPr lang="en-US" sz="2300" dirty="0">
                <a:latin typeface="Arial" panose="020B0604020202020204" pitchFamily="34" charset="0"/>
                <a:cs typeface="Arial" panose="020B0604020202020204" pitchFamily="34" charset="0"/>
              </a:rPr>
              <a:t>§ 300.160)</a:t>
            </a:r>
          </a:p>
          <a:p>
            <a:endParaRPr lang="en-US" sz="2300" dirty="0">
              <a:latin typeface="Arial" panose="020B0604020202020204" pitchFamily="34" charset="0"/>
              <a:cs typeface="Arial" panose="020B0604020202020204" pitchFamily="34" charset="0"/>
            </a:endParaRPr>
          </a:p>
          <a:p>
            <a:pPr marL="457200" lvl="1" indent="0" algn="ctr">
              <a:buNone/>
            </a:pPr>
            <a:r>
              <a:rPr lang="en-US" sz="1900" dirty="0">
                <a:latin typeface="Arial" panose="020B0604020202020204" pitchFamily="34" charset="0"/>
                <a:cs typeface="Arial" panose="020B0604020202020204" pitchFamily="34" charset="0"/>
              </a:rPr>
              <a:t>If a student has a significantly rare situation (e.g., a newly visually impaired student who has not had an opportunity to learn braille) that needs consideration, contact Arti Sachdeva at CDE. </a:t>
            </a:r>
            <a:endParaRPr lang="en-US" sz="1900" dirty="0"/>
          </a:p>
        </p:txBody>
      </p:sp>
      <p:sp>
        <p:nvSpPr>
          <p:cNvPr id="4" name="Slide Number Placeholder 3">
            <a:extLst>
              <a:ext uri="{FF2B5EF4-FFF2-40B4-BE49-F238E27FC236}">
                <a16:creationId xmlns:a16="http://schemas.microsoft.com/office/drawing/2014/main" id="{E04C15E7-0C62-41C9-930B-185B0CC111C7}"/>
              </a:ext>
            </a:extLst>
          </p:cNvPr>
          <p:cNvSpPr>
            <a:spLocks noGrp="1"/>
          </p:cNvSpPr>
          <p:nvPr>
            <p:ph type="sldNum" sz="quarter" idx="12"/>
          </p:nvPr>
        </p:nvSpPr>
        <p:spPr/>
        <p:txBody>
          <a:bodyPr/>
          <a:lstStyle/>
          <a:p>
            <a:fld id="{C479D5F6-EDCB-402A-AC08-4943A1820E8F}" type="slidenum">
              <a:rPr lang="en-US" smtClean="0"/>
              <a:pPr/>
              <a:t>53</a:t>
            </a:fld>
            <a:endParaRPr lang="en-US" dirty="0"/>
          </a:p>
        </p:txBody>
      </p:sp>
    </p:spTree>
    <p:extLst>
      <p:ext uri="{BB962C8B-B14F-4D97-AF65-F5344CB8AC3E}">
        <p14:creationId xmlns:p14="http://schemas.microsoft.com/office/powerpoint/2010/main" val="3506570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400" dirty="0"/>
              <a:t>Reminders</a:t>
            </a:r>
          </a:p>
        </p:txBody>
      </p:sp>
      <p:sp>
        <p:nvSpPr>
          <p:cNvPr id="4" name="Content Placeholder 3"/>
          <p:cNvSpPr>
            <a:spLocks noGrp="1"/>
          </p:cNvSpPr>
          <p:nvPr>
            <p:ph idx="4294967295"/>
          </p:nvPr>
        </p:nvSpPr>
        <p:spPr>
          <a:xfrm>
            <a:off x="350480" y="1573181"/>
            <a:ext cx="8285162" cy="5213350"/>
          </a:xfrm>
        </p:spPr>
        <p:txBody>
          <a:bodyPr>
            <a:normAutofit/>
          </a:bodyPr>
          <a:lstStyle/>
          <a:p>
            <a:r>
              <a:rPr lang="en-US" sz="2400" dirty="0"/>
              <a:t>Data must be submitted with all UAR submissions for consideration</a:t>
            </a:r>
          </a:p>
          <a:p>
            <a:pPr lvl="1"/>
            <a:r>
              <a:rPr lang="en-US" sz="2000" dirty="0"/>
              <a:t>Do not send student IEPs with UAR submissions.</a:t>
            </a:r>
          </a:p>
          <a:p>
            <a:r>
              <a:rPr lang="en-US" sz="2400" dirty="0"/>
              <a:t>Math Charts and Counters are approved at the district level and do not come to CDE</a:t>
            </a:r>
          </a:p>
          <a:p>
            <a:pPr lvl="1"/>
            <a:r>
              <a:rPr lang="en-US" sz="2000" dirty="0"/>
              <a:t>Number lines are not an approved tool and cannot be used on the math assessment</a:t>
            </a:r>
          </a:p>
          <a:p>
            <a:r>
              <a:rPr lang="en-US" sz="2400" dirty="0"/>
              <a:t>Modifications are a misadministration and will result in an invalidation of scores.</a:t>
            </a:r>
          </a:p>
          <a:p>
            <a:pPr lvl="1"/>
            <a:r>
              <a:rPr lang="en-US" sz="2000" dirty="0"/>
              <a:t>If there is a significantly rare situation that needs to be taken into consideration, contact Arti Sachdeva at CDE</a:t>
            </a:r>
          </a:p>
          <a:p>
            <a:pPr lvl="1"/>
            <a:endParaRPr lang="en-US" dirty="0"/>
          </a:p>
        </p:txBody>
      </p:sp>
    </p:spTree>
    <p:extLst>
      <p:ext uri="{BB962C8B-B14F-4D97-AF65-F5344CB8AC3E}">
        <p14:creationId xmlns:p14="http://schemas.microsoft.com/office/powerpoint/2010/main" val="37175259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 PSAT 9/10</a:t>
            </a:r>
            <a:br>
              <a:rPr lang="en-US" dirty="0"/>
            </a:br>
            <a:r>
              <a:rPr lang="en-US" dirty="0"/>
              <a:t>SAT</a:t>
            </a:r>
          </a:p>
        </p:txBody>
      </p:sp>
      <p:sp>
        <p:nvSpPr>
          <p:cNvPr id="4" name="Footer Placeholder 3"/>
          <p:cNvSpPr>
            <a:spLocks noGrp="1"/>
          </p:cNvSpPr>
          <p:nvPr>
            <p:ph type="ftr" sz="quarter" idx="4294967295"/>
          </p:nvPr>
        </p:nvSpPr>
        <p:spPr>
          <a:xfrm>
            <a:off x="0" y="6537325"/>
            <a:ext cx="3086100" cy="184150"/>
          </a:xfrm>
          <a:prstGeom prst="rect">
            <a:avLst/>
          </a:prstGeom>
        </p:spPr>
        <p:txBody>
          <a:bodyPr/>
          <a:lstStyle/>
          <a:p>
            <a:fld id="{757A2F4E-5D54-B04B-91BD-7E78EE1FE9FD}" type="slidenum">
              <a:rPr lang="en-US" smtClean="0"/>
              <a:pPr/>
              <a:t>55</a:t>
            </a:fld>
            <a:endParaRPr lang="en-US" dirty="0"/>
          </a:p>
        </p:txBody>
      </p:sp>
    </p:spTree>
    <p:extLst>
      <p:ext uri="{BB962C8B-B14F-4D97-AF65-F5344CB8AC3E}">
        <p14:creationId xmlns:p14="http://schemas.microsoft.com/office/powerpoint/2010/main" val="13350120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85C69DD-540B-4954-9A02-A3F3FF368A40}"/>
              </a:ext>
            </a:extLst>
          </p:cNvPr>
          <p:cNvSpPr>
            <a:spLocks noGrp="1"/>
          </p:cNvSpPr>
          <p:nvPr>
            <p:ph type="sldNum" sz="quarter" idx="12"/>
          </p:nvPr>
        </p:nvSpPr>
        <p:spPr/>
        <p:txBody>
          <a:bodyPr/>
          <a:lstStyle/>
          <a:p>
            <a:fld id="{C479D5F6-EDCB-402A-AC08-4943A1820E8F}" type="slidenum">
              <a:rPr lang="en-US" smtClean="0"/>
              <a:pPr/>
              <a:t>56</a:t>
            </a:fld>
            <a:endParaRPr lang="en-US" dirty="0"/>
          </a:p>
        </p:txBody>
      </p:sp>
      <p:sp>
        <p:nvSpPr>
          <p:cNvPr id="4" name="Title 2">
            <a:extLst>
              <a:ext uri="{FF2B5EF4-FFF2-40B4-BE49-F238E27FC236}">
                <a16:creationId xmlns:a16="http://schemas.microsoft.com/office/drawing/2014/main" id="{475C472A-71EC-49B2-92A9-BFC1191B024B}"/>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0B11B0ED-E606-4042-93DA-11838AC21EBF}"/>
              </a:ext>
            </a:extLst>
          </p:cNvPr>
          <p:cNvSpPr txBox="1">
            <a:spLocks/>
          </p:cNvSpPr>
          <p:nvPr/>
        </p:nvSpPr>
        <p:spPr>
          <a:xfrm>
            <a:off x="223838" y="1196953"/>
            <a:ext cx="8691562" cy="479360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000000"/>
                </a:solidFill>
              </a:rPr>
              <a:t>PSAT is administered to all* students in grades 9 and 10 and SAT is administered to all* students in grade 11</a:t>
            </a:r>
          </a:p>
          <a:p>
            <a:pPr lvl="1"/>
            <a:r>
              <a:rPr lang="en-US" sz="1800" dirty="0">
                <a:solidFill>
                  <a:srgbClr val="000000"/>
                </a:solidFill>
              </a:rPr>
              <a:t>PSAT/SAT accommodation requests are handled directly by the College Board through their SSD online system.</a:t>
            </a:r>
          </a:p>
          <a:p>
            <a:pPr lvl="2"/>
            <a:r>
              <a:rPr lang="en-US" sz="1800" dirty="0">
                <a:solidFill>
                  <a:srgbClr val="000000"/>
                </a:solidFill>
              </a:rPr>
              <a:t>Accommodation requests submitted to College Board must include documentation of  the student’s relevant disability, how the disability impacts the student’s ability to access the assessment, and how the accommodation being requested is appropriate to provide access to the student.</a:t>
            </a:r>
          </a:p>
          <a:p>
            <a:pPr lvl="1"/>
            <a:r>
              <a:rPr lang="en-US" sz="1800" dirty="0">
                <a:solidFill>
                  <a:srgbClr val="000000"/>
                </a:solidFill>
              </a:rPr>
              <a:t>Students who tested using College Board approved accommodations last year continue to be approved for 2023 as long as there are no changes to the student’s primary disability or accommodations listed in the student’s IEP.</a:t>
            </a:r>
          </a:p>
          <a:p>
            <a:pPr lvl="1"/>
            <a:r>
              <a:rPr lang="en-US" sz="1800" dirty="0">
                <a:solidFill>
                  <a:srgbClr val="000000"/>
                </a:solidFill>
              </a:rPr>
              <a:t>State-allowed accommodations must be requested and approved each year</a:t>
            </a:r>
          </a:p>
          <a:p>
            <a:pPr lvl="2"/>
            <a:r>
              <a:rPr lang="en-US" sz="1800" dirty="0">
                <a:solidFill>
                  <a:srgbClr val="000000"/>
                </a:solidFill>
              </a:rPr>
              <a:t>Very few students utilize state-allowed accommodations (ex. first year in U.S. multilingual learners taking the math section only)</a:t>
            </a:r>
          </a:p>
          <a:p>
            <a:pPr lvl="1"/>
            <a:r>
              <a:rPr lang="en-US" sz="1800" dirty="0">
                <a:solidFill>
                  <a:schemeClr val="tx1"/>
                </a:solidFill>
              </a:rPr>
              <a:t>The default Braille code for College Board assessments will be UEB and UEB with Nemeth for math. UEB math code will be available on request by contacting the College Board SSD office.</a:t>
            </a:r>
          </a:p>
          <a:p>
            <a:pPr marL="0" indent="0">
              <a:buFont typeface="Arial" panose="020B0604020202020204" pitchFamily="34" charset="0"/>
              <a:buNone/>
            </a:pPr>
            <a:r>
              <a:rPr lang="en-US" sz="1800" dirty="0">
                <a:solidFill>
                  <a:srgbClr val="000000"/>
                </a:solidFill>
              </a:rPr>
              <a:t>*Students who participate in CoAlt will take the DLM ELA &amp; Math assessment instead of PSAT/SAT</a:t>
            </a:r>
          </a:p>
        </p:txBody>
      </p:sp>
    </p:spTree>
    <p:extLst>
      <p:ext uri="{BB962C8B-B14F-4D97-AF65-F5344CB8AC3E}">
        <p14:creationId xmlns:p14="http://schemas.microsoft.com/office/powerpoint/2010/main" val="36563339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2D2BB7-0F30-4298-A6E9-A8B1B56FF23B}"/>
              </a:ext>
            </a:extLst>
          </p:cNvPr>
          <p:cNvSpPr>
            <a:spLocks noGrp="1"/>
          </p:cNvSpPr>
          <p:nvPr>
            <p:ph type="sldNum" sz="quarter" idx="12"/>
          </p:nvPr>
        </p:nvSpPr>
        <p:spPr/>
        <p:txBody>
          <a:bodyPr/>
          <a:lstStyle/>
          <a:p>
            <a:fld id="{C479D5F6-EDCB-402A-AC08-4943A1820E8F}" type="slidenum">
              <a:rPr lang="en-US" smtClean="0"/>
              <a:pPr/>
              <a:t>57</a:t>
            </a:fld>
            <a:endParaRPr lang="en-US" dirty="0"/>
          </a:p>
        </p:txBody>
      </p:sp>
      <p:sp>
        <p:nvSpPr>
          <p:cNvPr id="4" name="Title 2">
            <a:extLst>
              <a:ext uri="{FF2B5EF4-FFF2-40B4-BE49-F238E27FC236}">
                <a16:creationId xmlns:a16="http://schemas.microsoft.com/office/drawing/2014/main" id="{31845501-F72D-49C4-98A1-2615DD3899B6}"/>
              </a:ext>
            </a:extLst>
          </p:cNvPr>
          <p:cNvSpPr>
            <a:spLocks noGrp="1"/>
          </p:cNvSpPr>
          <p:nvPr>
            <p:ph type="title"/>
          </p:nvPr>
        </p:nvSpPr>
        <p:spPr>
          <a:xfrm>
            <a:off x="223838" y="314325"/>
            <a:ext cx="8691562" cy="590550"/>
          </a:xfrm>
        </p:spPr>
        <p:txBody>
          <a:bodyPr/>
          <a:lstStyle/>
          <a:p>
            <a:r>
              <a:rPr lang="en-US" dirty="0"/>
              <a:t>CO PSAT and SAT</a:t>
            </a:r>
          </a:p>
        </p:txBody>
      </p:sp>
      <p:sp>
        <p:nvSpPr>
          <p:cNvPr id="5" name="Content Placeholder 1">
            <a:extLst>
              <a:ext uri="{FF2B5EF4-FFF2-40B4-BE49-F238E27FC236}">
                <a16:creationId xmlns:a16="http://schemas.microsoft.com/office/drawing/2014/main" id="{8412C346-6185-4BEB-828C-EF6A10157875}"/>
              </a:ext>
            </a:extLst>
          </p:cNvPr>
          <p:cNvSpPr txBox="1">
            <a:spLocks/>
          </p:cNvSpPr>
          <p:nvPr/>
        </p:nvSpPr>
        <p:spPr>
          <a:xfrm>
            <a:off x="389689" y="1587628"/>
            <a:ext cx="8114297" cy="477756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Colorado PSAT/SAT and CMAS constructs and administration modes are not identical.  Available accommodations may vary across assessments.</a:t>
            </a:r>
          </a:p>
          <a:p>
            <a:r>
              <a:rPr lang="en-US" sz="1800" dirty="0"/>
              <a:t> Accommodation requests and administrations are handled at the school level</a:t>
            </a:r>
          </a:p>
          <a:p>
            <a:pPr lvl="1"/>
            <a:r>
              <a:rPr lang="en-US" sz="1800" dirty="0"/>
              <a:t>Make sure you communicate with the SSD coordinator the difference between state allowed accommodations (SAAs) and College Board approved (college reportable) accommodations</a:t>
            </a:r>
          </a:p>
          <a:p>
            <a:pPr lvl="2"/>
            <a:r>
              <a:rPr lang="en-US" sz="1800" dirty="0"/>
              <a:t>Many SAA and CR accommodations are the same, however SAAs should be used for a very limited number of students</a:t>
            </a:r>
          </a:p>
          <a:p>
            <a:pPr lvl="2"/>
            <a:r>
              <a:rPr lang="en-US" sz="1800" dirty="0"/>
              <a:t>Cannot change from SAA to CR after the fact</a:t>
            </a:r>
          </a:p>
          <a:p>
            <a:pPr lvl="1"/>
            <a:r>
              <a:rPr lang="en-US" sz="1800" dirty="0"/>
              <a:t>Communicate that schools must request PSAT and SAT accommodations for 9</a:t>
            </a:r>
            <a:r>
              <a:rPr lang="en-US" sz="1800" baseline="30000" dirty="0"/>
              <a:t>th</a:t>
            </a:r>
            <a:r>
              <a:rPr lang="en-US" sz="1800" dirty="0"/>
              <a:t> grade students, newly enrolled students, and students with a newly identified disability or whose primary disability has been recently changed</a:t>
            </a:r>
          </a:p>
          <a:p>
            <a:pPr lvl="1"/>
            <a:endParaRPr lang="en-US" sz="1800" dirty="0"/>
          </a:p>
          <a:p>
            <a:r>
              <a:rPr lang="en-US" sz="1800" dirty="0"/>
              <a:t>College Board’s SSD Online system is already open to review existing and submit new accommodations requests.  All accommodations requests must be submitted by </a:t>
            </a:r>
            <a:r>
              <a:rPr lang="en-US" sz="1800" b="1" dirty="0"/>
              <a:t>February 21, 2023</a:t>
            </a:r>
            <a:r>
              <a:rPr lang="en-US" sz="1800" dirty="0"/>
              <a:t>.  </a:t>
            </a:r>
            <a:r>
              <a:rPr lang="en-US" sz="1800" i="1" dirty="0"/>
              <a:t>Schools must have parent consent prior to sharing disability information with College Board as part of the accommodations request process.</a:t>
            </a:r>
          </a:p>
          <a:p>
            <a:endParaRPr lang="en-US" dirty="0"/>
          </a:p>
        </p:txBody>
      </p:sp>
    </p:spTree>
    <p:extLst>
      <p:ext uri="{BB962C8B-B14F-4D97-AF65-F5344CB8AC3E}">
        <p14:creationId xmlns:p14="http://schemas.microsoft.com/office/powerpoint/2010/main" val="3260806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CF1C70-2407-431C-8651-6B9478A4D857}"/>
              </a:ext>
            </a:extLst>
          </p:cNvPr>
          <p:cNvSpPr>
            <a:spLocks noGrp="1"/>
          </p:cNvSpPr>
          <p:nvPr>
            <p:ph type="sldNum" sz="quarter" idx="12"/>
          </p:nvPr>
        </p:nvSpPr>
        <p:spPr/>
        <p:txBody>
          <a:bodyPr/>
          <a:lstStyle/>
          <a:p>
            <a:fld id="{C479D5F6-EDCB-402A-AC08-4943A1820E8F}" type="slidenum">
              <a:rPr lang="en-US" smtClean="0"/>
              <a:pPr/>
              <a:t>58</a:t>
            </a:fld>
            <a:endParaRPr lang="en-US" dirty="0"/>
          </a:p>
        </p:txBody>
      </p:sp>
      <p:sp>
        <p:nvSpPr>
          <p:cNvPr id="4" name="Title 1">
            <a:extLst>
              <a:ext uri="{FF2B5EF4-FFF2-40B4-BE49-F238E27FC236}">
                <a16:creationId xmlns:a16="http://schemas.microsoft.com/office/drawing/2014/main" id="{D6F9F9C7-F797-4F47-9A2B-39397CE7BA04}"/>
              </a:ext>
            </a:extLst>
          </p:cNvPr>
          <p:cNvSpPr>
            <a:spLocks noGrp="1"/>
          </p:cNvSpPr>
          <p:nvPr>
            <p:ph type="title"/>
          </p:nvPr>
        </p:nvSpPr>
        <p:spPr>
          <a:xfrm>
            <a:off x="223838" y="314325"/>
            <a:ext cx="8691562" cy="590550"/>
          </a:xfrm>
        </p:spPr>
        <p:txBody>
          <a:bodyPr/>
          <a:lstStyle/>
          <a:p>
            <a:r>
              <a:rPr lang="en-US" dirty="0"/>
              <a:t>College Board updates: </a:t>
            </a:r>
          </a:p>
        </p:txBody>
      </p:sp>
      <p:sp>
        <p:nvSpPr>
          <p:cNvPr id="5" name="Content Placeholder 2">
            <a:extLst>
              <a:ext uri="{FF2B5EF4-FFF2-40B4-BE49-F238E27FC236}">
                <a16:creationId xmlns:a16="http://schemas.microsoft.com/office/drawing/2014/main" id="{81755908-3781-4E54-B245-B45D2D0BA7A7}"/>
              </a:ext>
            </a:extLst>
          </p:cNvPr>
          <p:cNvSpPr txBox="1">
            <a:spLocks/>
          </p:cNvSpPr>
          <p:nvPr/>
        </p:nvSpPr>
        <p:spPr>
          <a:xfrm>
            <a:off x="497295" y="1499808"/>
            <a:ext cx="8144647" cy="47609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Certain accommodation requests may require additional documentation (ex. a request for a human reader instead of MP3 audio)</a:t>
            </a:r>
          </a:p>
          <a:p>
            <a:r>
              <a:rPr lang="en-US" sz="2000" dirty="0"/>
              <a:t>Assistive Technology Compatible (ATC) form is used for students who use assistive technology related to visual disabilities</a:t>
            </a:r>
          </a:p>
          <a:p>
            <a:pPr lvl="1"/>
            <a:r>
              <a:rPr lang="en-US" sz="2000" dirty="0"/>
              <a:t>Works with JAWS, </a:t>
            </a:r>
            <a:r>
              <a:rPr lang="en-US" sz="2000" dirty="0" err="1"/>
              <a:t>NonVisual</a:t>
            </a:r>
            <a:r>
              <a:rPr lang="en-US" sz="2000" dirty="0"/>
              <a:t> Desktop Access (NVDA), and ZoomText</a:t>
            </a:r>
          </a:p>
          <a:p>
            <a:r>
              <a:rPr lang="en-US" sz="2000" dirty="0"/>
              <a:t>MP3 audio forms are available if a student needs an audio only version</a:t>
            </a:r>
          </a:p>
        </p:txBody>
      </p:sp>
    </p:spTree>
    <p:extLst>
      <p:ext uri="{BB962C8B-B14F-4D97-AF65-F5344CB8AC3E}">
        <p14:creationId xmlns:p14="http://schemas.microsoft.com/office/powerpoint/2010/main" val="23517528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 and Final Points</a:t>
            </a:r>
            <a:br>
              <a:rPr lang="en-US" dirty="0"/>
            </a:br>
            <a:endParaRPr lang="en-US" dirty="0"/>
          </a:p>
        </p:txBody>
      </p:sp>
    </p:spTree>
    <p:extLst>
      <p:ext uri="{BB962C8B-B14F-4D97-AF65-F5344CB8AC3E}">
        <p14:creationId xmlns:p14="http://schemas.microsoft.com/office/powerpoint/2010/main" val="232537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COPPA</a:t>
            </a:r>
          </a:p>
        </p:txBody>
      </p:sp>
      <p:sp>
        <p:nvSpPr>
          <p:cNvPr id="2" name="Content Placeholder 1"/>
          <p:cNvSpPr>
            <a:spLocks noGrp="1"/>
          </p:cNvSpPr>
          <p:nvPr>
            <p:ph idx="4294967295"/>
          </p:nvPr>
        </p:nvSpPr>
        <p:spPr>
          <a:xfrm>
            <a:off x="541026" y="1340215"/>
            <a:ext cx="7935912" cy="5037138"/>
          </a:xfrm>
        </p:spPr>
        <p:txBody>
          <a:bodyPr>
            <a:normAutofit/>
          </a:bodyPr>
          <a:lstStyle/>
          <a:p>
            <a:pPr marL="0" indent="0">
              <a:buNone/>
            </a:pPr>
            <a:r>
              <a:rPr lang="en-US" sz="2800" dirty="0"/>
              <a:t>Personal Information means… a photograph, video, or audio file where such file contains a child’s image or voice…</a:t>
            </a:r>
          </a:p>
          <a:p>
            <a:pPr marL="0" indent="0">
              <a:buNone/>
            </a:pPr>
            <a:r>
              <a:rPr lang="en-US" sz="2000" dirty="0"/>
              <a:t>(Federal Register Vol. 78 (No. 12), January 17, 2013; p. 4009)</a:t>
            </a:r>
          </a:p>
          <a:p>
            <a:pPr marL="0" indent="0">
              <a:buNone/>
            </a:pPr>
            <a:endParaRPr lang="en-US" sz="2000" dirty="0"/>
          </a:p>
          <a:p>
            <a:pPr marL="0" indent="0">
              <a:buNone/>
            </a:pPr>
            <a:endParaRPr lang="en-US" sz="2000" dirty="0"/>
          </a:p>
          <a:p>
            <a:pPr marL="0" indent="0">
              <a:buNone/>
            </a:pPr>
            <a:r>
              <a:rPr lang="en-US" sz="2000" dirty="0"/>
              <a:t>Children's Online Privacy Protection Act of 1998, 15 U.S.C. 6501–6505</a:t>
            </a:r>
          </a:p>
          <a:p>
            <a:pPr marL="0" indent="0">
              <a:buNone/>
            </a:pPr>
            <a:endParaRPr lang="en-US" sz="1000" dirty="0"/>
          </a:p>
          <a:p>
            <a:pPr marL="0" indent="0">
              <a:buNone/>
            </a:pPr>
            <a:r>
              <a:rPr lang="en-US" sz="20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20647441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AEC624C-408E-4123-991B-8C3053A43815}"/>
              </a:ext>
            </a:extLst>
          </p:cNvPr>
          <p:cNvSpPr>
            <a:spLocks noGrp="1"/>
          </p:cNvSpPr>
          <p:nvPr>
            <p:ph type="sldNum" sz="quarter" idx="12"/>
          </p:nvPr>
        </p:nvSpPr>
        <p:spPr/>
        <p:txBody>
          <a:bodyPr/>
          <a:lstStyle/>
          <a:p>
            <a:fld id="{C479D5F6-EDCB-402A-AC08-4943A1820E8F}" type="slidenum">
              <a:rPr lang="en-US" smtClean="0"/>
              <a:pPr/>
              <a:t>60</a:t>
            </a:fld>
            <a:endParaRPr lang="en-US" dirty="0"/>
          </a:p>
        </p:txBody>
      </p:sp>
      <p:sp>
        <p:nvSpPr>
          <p:cNvPr id="4" name="Title 2">
            <a:extLst>
              <a:ext uri="{FF2B5EF4-FFF2-40B4-BE49-F238E27FC236}">
                <a16:creationId xmlns:a16="http://schemas.microsoft.com/office/drawing/2014/main" id="{869B29A2-3436-4896-9671-047D0D1A7C7B}"/>
              </a:ext>
            </a:extLst>
          </p:cNvPr>
          <p:cNvSpPr>
            <a:spLocks noGrp="1"/>
          </p:cNvSpPr>
          <p:nvPr>
            <p:ph type="title"/>
          </p:nvPr>
        </p:nvSpPr>
        <p:spPr>
          <a:xfrm>
            <a:off x="223838" y="314325"/>
            <a:ext cx="8691562" cy="590550"/>
          </a:xfrm>
        </p:spPr>
        <p:txBody>
          <a:bodyPr/>
          <a:lstStyle/>
          <a:p>
            <a:r>
              <a:rPr lang="en-US" dirty="0"/>
              <a:t>Adding Accommodations to IEPs</a:t>
            </a:r>
          </a:p>
        </p:txBody>
      </p:sp>
      <p:sp>
        <p:nvSpPr>
          <p:cNvPr id="5" name="Content Placeholder 3">
            <a:extLst>
              <a:ext uri="{FF2B5EF4-FFF2-40B4-BE49-F238E27FC236}">
                <a16:creationId xmlns:a16="http://schemas.microsoft.com/office/drawing/2014/main" id="{EEAACFFC-756B-4A08-A542-3A423B43050B}"/>
              </a:ext>
            </a:extLst>
          </p:cNvPr>
          <p:cNvSpPr txBox="1">
            <a:spLocks/>
          </p:cNvSpPr>
          <p:nvPr/>
        </p:nvSpPr>
        <p:spPr>
          <a:xfrm>
            <a:off x="628650" y="1622322"/>
            <a:ext cx="7886700" cy="44813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New IEPs/504s</a:t>
            </a:r>
          </a:p>
          <a:p>
            <a:pPr lvl="1"/>
            <a:r>
              <a:rPr lang="en-US" dirty="0"/>
              <a:t>Update accommodations list</a:t>
            </a:r>
          </a:p>
          <a:p>
            <a:r>
              <a:rPr lang="en-US" dirty="0"/>
              <a:t>IEP/504s updates/annuals</a:t>
            </a:r>
          </a:p>
          <a:p>
            <a:pPr lvl="1"/>
            <a:r>
              <a:rPr lang="en-US" dirty="0"/>
              <a:t>Existing accommodations show in list</a:t>
            </a:r>
          </a:p>
          <a:p>
            <a:pPr lvl="1"/>
            <a:r>
              <a:rPr lang="en-US" dirty="0"/>
              <a:t>Can only choose current accommodations</a:t>
            </a:r>
          </a:p>
          <a:p>
            <a:r>
              <a:rPr lang="en-US" dirty="0"/>
              <a:t>Work with Exceptional Student Services Unit (ESSU) to update IEPs regarding UARs</a:t>
            </a:r>
          </a:p>
          <a:p>
            <a:endParaRPr lang="en-US" dirty="0"/>
          </a:p>
        </p:txBody>
      </p:sp>
    </p:spTree>
    <p:extLst>
      <p:ext uri="{BB962C8B-B14F-4D97-AF65-F5344CB8AC3E}">
        <p14:creationId xmlns:p14="http://schemas.microsoft.com/office/powerpoint/2010/main" val="28053727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4A98999-26BC-4574-BCBC-06D82A6E78A6}"/>
              </a:ext>
            </a:extLst>
          </p:cNvPr>
          <p:cNvSpPr>
            <a:spLocks noGrp="1"/>
          </p:cNvSpPr>
          <p:nvPr>
            <p:ph type="sldNum" sz="quarter" idx="12"/>
          </p:nvPr>
        </p:nvSpPr>
        <p:spPr/>
        <p:txBody>
          <a:bodyPr/>
          <a:lstStyle/>
          <a:p>
            <a:fld id="{C479D5F6-EDCB-402A-AC08-4943A1820E8F}" type="slidenum">
              <a:rPr lang="en-US" smtClean="0"/>
              <a:pPr/>
              <a:t>61</a:t>
            </a:fld>
            <a:endParaRPr lang="en-US" dirty="0"/>
          </a:p>
        </p:txBody>
      </p:sp>
      <p:sp>
        <p:nvSpPr>
          <p:cNvPr id="4" name="Title 2">
            <a:extLst>
              <a:ext uri="{FF2B5EF4-FFF2-40B4-BE49-F238E27FC236}">
                <a16:creationId xmlns:a16="http://schemas.microsoft.com/office/drawing/2014/main" id="{81CA89CC-22E0-4215-8409-8E9EC8BDA003}"/>
              </a:ext>
            </a:extLst>
          </p:cNvPr>
          <p:cNvSpPr>
            <a:spLocks noGrp="1"/>
          </p:cNvSpPr>
          <p:nvPr>
            <p:ph type="title"/>
          </p:nvPr>
        </p:nvSpPr>
        <p:spPr>
          <a:xfrm>
            <a:off x="223838" y="314325"/>
            <a:ext cx="8691562" cy="590550"/>
          </a:xfrm>
        </p:spPr>
        <p:txBody>
          <a:bodyPr/>
          <a:lstStyle/>
          <a:p>
            <a:r>
              <a:rPr lang="en-US" dirty="0"/>
              <a:t>Final Points</a:t>
            </a:r>
          </a:p>
        </p:txBody>
      </p:sp>
      <p:sp>
        <p:nvSpPr>
          <p:cNvPr id="5" name="Content Placeholder 1">
            <a:extLst>
              <a:ext uri="{FF2B5EF4-FFF2-40B4-BE49-F238E27FC236}">
                <a16:creationId xmlns:a16="http://schemas.microsoft.com/office/drawing/2014/main" id="{46104514-47B6-48FF-877F-FF956738C058}"/>
              </a:ext>
            </a:extLst>
          </p:cNvPr>
          <p:cNvSpPr txBox="1">
            <a:spLocks/>
          </p:cNvSpPr>
          <p:nvPr/>
        </p:nvSpPr>
        <p:spPr>
          <a:xfrm>
            <a:off x="395898" y="1265730"/>
            <a:ext cx="8066171" cy="43265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0000"/>
                </a:solidFill>
              </a:rPr>
              <a:t>More is not necessarily better</a:t>
            </a:r>
          </a:p>
          <a:p>
            <a:r>
              <a:rPr lang="en-US" dirty="0">
                <a:solidFill>
                  <a:srgbClr val="000000"/>
                </a:solidFill>
              </a:rPr>
              <a:t>Not all accommodations benefit all students</a:t>
            </a:r>
          </a:p>
          <a:p>
            <a:r>
              <a:rPr lang="en-US" dirty="0">
                <a:solidFill>
                  <a:srgbClr val="000000"/>
                </a:solidFill>
              </a:rPr>
              <a:t>Extended time is often over assigned</a:t>
            </a:r>
          </a:p>
          <a:p>
            <a:r>
              <a:rPr lang="en-US" dirty="0">
                <a:solidFill>
                  <a:srgbClr val="000000"/>
                </a:solidFill>
              </a:rPr>
              <a:t>Accommodations </a:t>
            </a:r>
            <a:r>
              <a:rPr lang="en-US" i="1" u="sng" dirty="0">
                <a:solidFill>
                  <a:srgbClr val="000000"/>
                </a:solidFill>
              </a:rPr>
              <a:t>will not</a:t>
            </a:r>
            <a:r>
              <a:rPr lang="en-US" dirty="0">
                <a:solidFill>
                  <a:srgbClr val="000000"/>
                </a:solidFill>
              </a:rPr>
              <a:t> provide benefit if the student does not use them during instruction on a </a:t>
            </a:r>
            <a:r>
              <a:rPr lang="en-US" i="1" u="sng" dirty="0">
                <a:solidFill>
                  <a:srgbClr val="000000"/>
                </a:solidFill>
              </a:rPr>
              <a:t>regular</a:t>
            </a:r>
            <a:r>
              <a:rPr lang="en-US" dirty="0">
                <a:solidFill>
                  <a:srgbClr val="000000"/>
                </a:solidFill>
              </a:rPr>
              <a:t> basis</a:t>
            </a:r>
          </a:p>
          <a:p>
            <a:pPr lvl="1"/>
            <a:r>
              <a:rPr lang="en-US" dirty="0">
                <a:solidFill>
                  <a:srgbClr val="000000"/>
                </a:solidFill>
              </a:rPr>
              <a:t>Is the student using STT consistently and regularly for instruction and classroom assessment? </a:t>
            </a:r>
          </a:p>
          <a:p>
            <a:r>
              <a:rPr lang="en-US" dirty="0">
                <a:solidFill>
                  <a:srgbClr val="000000"/>
                </a:solidFill>
              </a:rPr>
              <a:t>If an assessment accommodation (which by definition cannot violate the construct) is in the IEP and is an allowable accommodation, the student must be offered the accommodation</a:t>
            </a:r>
          </a:p>
        </p:txBody>
      </p:sp>
    </p:spTree>
    <p:extLst>
      <p:ext uri="{BB962C8B-B14F-4D97-AF65-F5344CB8AC3E}">
        <p14:creationId xmlns:p14="http://schemas.microsoft.com/office/powerpoint/2010/main" val="3089913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A955B0-52B5-4B42-A436-87AE40BB3485}"/>
              </a:ext>
            </a:extLst>
          </p:cNvPr>
          <p:cNvSpPr>
            <a:spLocks noGrp="1"/>
          </p:cNvSpPr>
          <p:nvPr>
            <p:ph type="sldNum" sz="quarter" idx="12"/>
          </p:nvPr>
        </p:nvSpPr>
        <p:spPr/>
        <p:txBody>
          <a:bodyPr/>
          <a:lstStyle/>
          <a:p>
            <a:fld id="{C479D5F6-EDCB-402A-AC08-4943A1820E8F}" type="slidenum">
              <a:rPr lang="en-US" smtClean="0"/>
              <a:pPr/>
              <a:t>62</a:t>
            </a:fld>
            <a:endParaRPr lang="en-US" dirty="0"/>
          </a:p>
        </p:txBody>
      </p:sp>
      <p:sp>
        <p:nvSpPr>
          <p:cNvPr id="4" name="Title 2">
            <a:extLst>
              <a:ext uri="{FF2B5EF4-FFF2-40B4-BE49-F238E27FC236}">
                <a16:creationId xmlns:a16="http://schemas.microsoft.com/office/drawing/2014/main" id="{C19F9C0C-93EB-4AB8-8166-599B58FB465C}"/>
              </a:ext>
            </a:extLst>
          </p:cNvPr>
          <p:cNvSpPr>
            <a:spLocks noGrp="1"/>
          </p:cNvSpPr>
          <p:nvPr>
            <p:ph type="title"/>
          </p:nvPr>
        </p:nvSpPr>
        <p:spPr>
          <a:xfrm>
            <a:off x="223838" y="314325"/>
            <a:ext cx="8691562" cy="590550"/>
          </a:xfrm>
        </p:spPr>
        <p:txBody>
          <a:bodyPr/>
          <a:lstStyle/>
          <a:p>
            <a:r>
              <a:rPr lang="en-US" dirty="0"/>
              <a:t>Resources</a:t>
            </a:r>
          </a:p>
        </p:txBody>
      </p:sp>
      <p:sp>
        <p:nvSpPr>
          <p:cNvPr id="5" name="Content Placeholder 1">
            <a:extLst>
              <a:ext uri="{FF2B5EF4-FFF2-40B4-BE49-F238E27FC236}">
                <a16:creationId xmlns:a16="http://schemas.microsoft.com/office/drawing/2014/main" id="{7FE93998-40FD-4AE9-8063-FFAA480DCDE2}"/>
              </a:ext>
            </a:extLst>
          </p:cNvPr>
          <p:cNvSpPr txBox="1">
            <a:spLocks/>
          </p:cNvSpPr>
          <p:nvPr/>
        </p:nvSpPr>
        <p:spPr>
          <a:xfrm>
            <a:off x="628650" y="1474838"/>
            <a:ext cx="7886700" cy="46288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000000"/>
                </a:solidFill>
              </a:rPr>
              <a:t>Assessment Accommodations Information</a:t>
            </a:r>
          </a:p>
          <a:p>
            <a:pPr marL="0" indent="0">
              <a:buFont typeface="Arial" panose="020B0604020202020204" pitchFamily="34" charset="0"/>
              <a:buNone/>
            </a:pPr>
            <a:r>
              <a:rPr lang="en-US" sz="2000" dirty="0">
                <a:hlinkClick r:id="rId2"/>
              </a:rPr>
              <a:t>https://www.cde.state.co.us/assessment/training-accommodations</a:t>
            </a:r>
            <a:endParaRPr lang="en-US" dirty="0">
              <a:solidFill>
                <a:srgbClr val="000000"/>
              </a:solidFill>
            </a:endParaRPr>
          </a:p>
          <a:p>
            <a:r>
              <a:rPr lang="en-US" dirty="0">
                <a:solidFill>
                  <a:srgbClr val="000000"/>
                </a:solidFill>
              </a:rPr>
              <a:t>Accommodations Webinar</a:t>
            </a:r>
          </a:p>
          <a:p>
            <a:r>
              <a:rPr lang="en-US" dirty="0">
                <a:solidFill>
                  <a:srgbClr val="000000"/>
                </a:solidFill>
              </a:rPr>
              <a:t>CMAS and CoAlt Procedures Manual</a:t>
            </a:r>
          </a:p>
          <a:p>
            <a:r>
              <a:rPr lang="en-US" dirty="0">
                <a:solidFill>
                  <a:srgbClr val="000000"/>
                </a:solidFill>
              </a:rPr>
              <a:t>Guidance Documents and Forms for UARs </a:t>
            </a:r>
          </a:p>
          <a:p>
            <a:r>
              <a:rPr lang="en-US" dirty="0">
                <a:solidFill>
                  <a:srgbClr val="000000"/>
                </a:solidFill>
              </a:rPr>
              <a:t>Other accommodation tools</a:t>
            </a:r>
            <a:endParaRPr lang="en-US" sz="800" dirty="0">
              <a:solidFill>
                <a:srgbClr val="000000"/>
              </a:solidFill>
            </a:endParaRPr>
          </a:p>
          <a:p>
            <a:pPr marL="365760" lvl="1" indent="0">
              <a:buFont typeface="Arial" panose="020B0604020202020204" pitchFamily="34" charset="0"/>
              <a:buNone/>
            </a:pPr>
            <a:endParaRPr lang="en-US" dirty="0"/>
          </a:p>
        </p:txBody>
      </p:sp>
    </p:spTree>
    <p:extLst>
      <p:ext uri="{BB962C8B-B14F-4D97-AF65-F5344CB8AC3E}">
        <p14:creationId xmlns:p14="http://schemas.microsoft.com/office/powerpoint/2010/main" val="23647324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5D74CF1-6FF3-4DB4-8A1B-45A01F3459D7}"/>
              </a:ext>
            </a:extLst>
          </p:cNvPr>
          <p:cNvSpPr>
            <a:spLocks noGrp="1"/>
          </p:cNvSpPr>
          <p:nvPr>
            <p:ph type="sldNum" sz="quarter" idx="12"/>
          </p:nvPr>
        </p:nvSpPr>
        <p:spPr/>
        <p:txBody>
          <a:bodyPr/>
          <a:lstStyle/>
          <a:p>
            <a:fld id="{C479D5F6-EDCB-402A-AC08-4943A1820E8F}" type="slidenum">
              <a:rPr lang="en-US" smtClean="0"/>
              <a:pPr/>
              <a:t>63</a:t>
            </a:fld>
            <a:endParaRPr lang="en-US" dirty="0"/>
          </a:p>
        </p:txBody>
      </p:sp>
      <p:sp>
        <p:nvSpPr>
          <p:cNvPr id="4" name="Title 2">
            <a:extLst>
              <a:ext uri="{FF2B5EF4-FFF2-40B4-BE49-F238E27FC236}">
                <a16:creationId xmlns:a16="http://schemas.microsoft.com/office/drawing/2014/main" id="{3488849D-A9C3-46DD-825D-0AC9AAA92C3E}"/>
              </a:ext>
            </a:extLst>
          </p:cNvPr>
          <p:cNvSpPr>
            <a:spLocks noGrp="1"/>
          </p:cNvSpPr>
          <p:nvPr>
            <p:ph type="title"/>
          </p:nvPr>
        </p:nvSpPr>
        <p:spPr>
          <a:xfrm>
            <a:off x="223838" y="314325"/>
            <a:ext cx="8691562" cy="590550"/>
          </a:xfrm>
        </p:spPr>
        <p:txBody>
          <a:bodyPr/>
          <a:lstStyle/>
          <a:p>
            <a:r>
              <a:rPr lang="en-US" dirty="0"/>
              <a:t>Questions?</a:t>
            </a:r>
          </a:p>
        </p:txBody>
      </p:sp>
      <p:sp>
        <p:nvSpPr>
          <p:cNvPr id="5" name="Content Placeholder 1">
            <a:extLst>
              <a:ext uri="{FF2B5EF4-FFF2-40B4-BE49-F238E27FC236}">
                <a16:creationId xmlns:a16="http://schemas.microsoft.com/office/drawing/2014/main" id="{56BB53ED-6619-47B2-81EA-954A37ACB64D}"/>
              </a:ext>
            </a:extLst>
          </p:cNvPr>
          <p:cNvSpPr txBox="1">
            <a:spLocks/>
          </p:cNvSpPr>
          <p:nvPr/>
        </p:nvSpPr>
        <p:spPr>
          <a:xfrm>
            <a:off x="479685" y="1408471"/>
            <a:ext cx="7886700" cy="486539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ctr">
              <a:buFont typeface="Arial" panose="020B0604020202020204" pitchFamily="34" charset="0"/>
              <a:buNone/>
            </a:pPr>
            <a:r>
              <a:rPr lang="en-US" dirty="0">
                <a:solidFill>
                  <a:srgbClr val="000000"/>
                </a:solidFill>
              </a:rPr>
              <a:t>Assessment Accommodations Questions</a:t>
            </a:r>
          </a:p>
          <a:p>
            <a:pPr marL="45720" indent="0" algn="ctr">
              <a:buFont typeface="Arial" panose="020B0604020202020204" pitchFamily="34" charset="0"/>
              <a:buNone/>
            </a:pPr>
            <a:r>
              <a:rPr lang="en-US" sz="2000" dirty="0">
                <a:solidFill>
                  <a:srgbClr val="000000"/>
                </a:solidFill>
              </a:rPr>
              <a:t>Arti Sachdeva </a:t>
            </a:r>
          </a:p>
          <a:p>
            <a:pPr marL="45720" indent="0" algn="ctr">
              <a:buFont typeface="Arial" panose="020B0604020202020204" pitchFamily="34" charset="0"/>
              <a:buNone/>
            </a:pPr>
            <a:r>
              <a:rPr lang="en-US" sz="2000" dirty="0">
                <a:solidFill>
                  <a:srgbClr val="000000"/>
                </a:solidFill>
              </a:rPr>
              <a:t>Assessment Division</a:t>
            </a:r>
          </a:p>
          <a:p>
            <a:pPr marL="45720" indent="0" algn="ctr">
              <a:buFont typeface="Arial" panose="020B0604020202020204" pitchFamily="34" charset="0"/>
              <a:buNone/>
            </a:pPr>
            <a:r>
              <a:rPr lang="en-US" sz="2000" dirty="0">
                <a:solidFill>
                  <a:srgbClr val="000000"/>
                </a:solidFill>
                <a:hlinkClick r:id="rId2"/>
              </a:rPr>
              <a:t>s</a:t>
            </a:r>
            <a:r>
              <a:rPr lang="en-US" sz="2000" dirty="0">
                <a:solidFill>
                  <a:srgbClr val="000000"/>
                </a:solidFill>
                <a:hlinkClick r:id="rId3"/>
              </a:rPr>
              <a:t>achdeva_a@cde.state.co.us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Assessment Accommodations for Multilingual Learners Questions</a:t>
            </a:r>
          </a:p>
          <a:p>
            <a:pPr marL="45720" indent="0" algn="ctr">
              <a:buFont typeface="Arial" panose="020B0604020202020204" pitchFamily="34" charset="0"/>
              <a:buNone/>
            </a:pPr>
            <a:r>
              <a:rPr lang="en-US" sz="2000" dirty="0">
                <a:solidFill>
                  <a:srgbClr val="000000"/>
                </a:solidFill>
              </a:rPr>
              <a:t>Heather Villalobos Pavia</a:t>
            </a:r>
          </a:p>
          <a:p>
            <a:pPr marL="45720" indent="0" algn="ctr">
              <a:buFont typeface="Arial" panose="020B0604020202020204" pitchFamily="34" charset="0"/>
              <a:buNone/>
            </a:pPr>
            <a:r>
              <a:rPr lang="en-US" sz="2000" dirty="0">
                <a:solidFill>
                  <a:srgbClr val="000000"/>
                </a:solidFill>
              </a:rPr>
              <a:t>Assessment Division</a:t>
            </a:r>
          </a:p>
          <a:p>
            <a:pPr marL="45720" indent="0" algn="ctr">
              <a:buNone/>
            </a:pPr>
            <a:r>
              <a:rPr lang="en-US" sz="2000" dirty="0">
                <a:solidFill>
                  <a:srgbClr val="000000"/>
                </a:solidFill>
                <a:hlinkClick r:id="rId4"/>
              </a:rPr>
              <a:t>villalobospavia_h@cde.state.co.us</a:t>
            </a:r>
            <a:endParaRPr lang="en-US" sz="2000" dirty="0">
              <a:solidFill>
                <a:srgbClr val="000000"/>
              </a:solidFill>
            </a:endParaRPr>
          </a:p>
          <a:p>
            <a:pPr marL="45720" indent="0" algn="ctr">
              <a:buFont typeface="Arial" panose="020B0604020202020204" pitchFamily="34" charset="0"/>
              <a:buNone/>
            </a:pPr>
            <a:r>
              <a:rPr lang="en-US" dirty="0">
                <a:solidFill>
                  <a:srgbClr val="000000"/>
                </a:solidFill>
              </a:rPr>
              <a:t>Instructional Accommodations Questions</a:t>
            </a:r>
          </a:p>
          <a:p>
            <a:pPr marL="45720" indent="0" algn="ctr">
              <a:buFont typeface="Arial" panose="020B0604020202020204" pitchFamily="34" charset="0"/>
              <a:buNone/>
            </a:pPr>
            <a:r>
              <a:rPr lang="en-US" sz="2000" dirty="0">
                <a:solidFill>
                  <a:srgbClr val="000000"/>
                </a:solidFill>
              </a:rPr>
              <a:t>Gina Herrera</a:t>
            </a:r>
          </a:p>
          <a:p>
            <a:pPr marL="45720" indent="0" algn="ctr">
              <a:buFont typeface="Arial" panose="020B0604020202020204" pitchFamily="34" charset="0"/>
              <a:buNone/>
            </a:pPr>
            <a:r>
              <a:rPr lang="en-US" sz="2000" dirty="0">
                <a:solidFill>
                  <a:srgbClr val="000000"/>
                </a:solidFill>
              </a:rPr>
              <a:t>ESSU</a:t>
            </a:r>
          </a:p>
          <a:p>
            <a:pPr marL="45720" indent="0" algn="ctr">
              <a:buFont typeface="Arial" panose="020B0604020202020204" pitchFamily="34" charset="0"/>
              <a:buNone/>
            </a:pPr>
            <a:r>
              <a:rPr lang="en-US" sz="2000" dirty="0">
                <a:solidFill>
                  <a:srgbClr val="000000"/>
                </a:solidFill>
                <a:hlinkClick r:id="rId5"/>
              </a:rPr>
              <a:t>herrera_g@cde.state.co.us</a:t>
            </a:r>
            <a:endParaRPr lang="en-US" sz="2000" dirty="0">
              <a:solidFill>
                <a:srgbClr val="000000"/>
              </a:solidFill>
            </a:endParaRPr>
          </a:p>
        </p:txBody>
      </p:sp>
    </p:spTree>
    <p:extLst>
      <p:ext uri="{BB962C8B-B14F-4D97-AF65-F5344CB8AC3E}">
        <p14:creationId xmlns:p14="http://schemas.microsoft.com/office/powerpoint/2010/main" val="31101470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C2241-F400-4C3E-AFA8-C048A405C132}"/>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2D326123-245B-4852-BD81-B6F631E72366}"/>
              </a:ext>
            </a:extLst>
          </p:cNvPr>
          <p:cNvSpPr>
            <a:spLocks noGrp="1"/>
          </p:cNvSpPr>
          <p:nvPr>
            <p:ph type="sldNum" sz="quarter" idx="12"/>
          </p:nvPr>
        </p:nvSpPr>
        <p:spPr/>
        <p:txBody>
          <a:bodyPr/>
          <a:lstStyle/>
          <a:p>
            <a:fld id="{C479D5F6-EDCB-402A-AC08-4943A1820E8F}" type="slidenum">
              <a:rPr lang="en-US" smtClean="0"/>
              <a:pPr/>
              <a:t>64</a:t>
            </a:fld>
            <a:endParaRPr lang="en-US" dirty="0"/>
          </a:p>
        </p:txBody>
      </p:sp>
    </p:spTree>
    <p:extLst>
      <p:ext uri="{BB962C8B-B14F-4D97-AF65-F5344CB8AC3E}">
        <p14:creationId xmlns:p14="http://schemas.microsoft.com/office/powerpoint/2010/main" val="21704109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Tree>
    <p:extLst>
      <p:ext uri="{BB962C8B-B14F-4D97-AF65-F5344CB8AC3E}">
        <p14:creationId xmlns:p14="http://schemas.microsoft.com/office/powerpoint/2010/main" val="944865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 Student Data Transparency and Security Act</a:t>
            </a:r>
          </a:p>
        </p:txBody>
      </p:sp>
      <p:sp>
        <p:nvSpPr>
          <p:cNvPr id="2" name="Content Placeholder 1"/>
          <p:cNvSpPr>
            <a:spLocks noGrp="1"/>
          </p:cNvSpPr>
          <p:nvPr>
            <p:ph idx="4294967295"/>
          </p:nvPr>
        </p:nvSpPr>
        <p:spPr>
          <a:xfrm>
            <a:off x="552762" y="1438614"/>
            <a:ext cx="7886700" cy="5037137"/>
          </a:xfrm>
        </p:spPr>
        <p:txBody>
          <a:bodyPr>
            <a:normAutofit/>
          </a:bodyPr>
          <a:lstStyle/>
          <a:p>
            <a:pPr marL="0" indent="0">
              <a:buNone/>
            </a:pPr>
            <a:r>
              <a:rPr lang="en-US" dirty="0"/>
              <a:t>“</a:t>
            </a:r>
            <a:r>
              <a:rPr lang="en-US" sz="2800" dirty="0"/>
              <a:t>Student personally identifiable information” means information that, alone or in combination, personally identifies and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4605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4D905A9-9EE0-4069-B0EC-6A9FED5D3C81}"/>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
        <p:nvSpPr>
          <p:cNvPr id="4" name="Title 2">
            <a:extLst>
              <a:ext uri="{FF2B5EF4-FFF2-40B4-BE49-F238E27FC236}">
                <a16:creationId xmlns:a16="http://schemas.microsoft.com/office/drawing/2014/main" id="{13A4E575-1832-4612-B123-2494EC5B4C31}"/>
              </a:ext>
            </a:extLst>
          </p:cNvPr>
          <p:cNvSpPr>
            <a:spLocks noGrp="1"/>
          </p:cNvSpPr>
          <p:nvPr>
            <p:ph type="title"/>
          </p:nvPr>
        </p:nvSpPr>
        <p:spPr>
          <a:xfrm>
            <a:off x="223838" y="314325"/>
            <a:ext cx="8691562" cy="590550"/>
          </a:xfrm>
        </p:spPr>
        <p:txBody>
          <a:bodyPr>
            <a:normAutofit/>
          </a:bodyPr>
          <a:lstStyle/>
          <a:p>
            <a:r>
              <a:rPr lang="en-US" sz="2800" dirty="0"/>
              <a:t>CDE Assessment Policy Related to Internet Access</a:t>
            </a:r>
          </a:p>
        </p:txBody>
      </p:sp>
      <p:sp>
        <p:nvSpPr>
          <p:cNvPr id="5" name="Content Placeholder 1">
            <a:extLst>
              <a:ext uri="{FF2B5EF4-FFF2-40B4-BE49-F238E27FC236}">
                <a16:creationId xmlns:a16="http://schemas.microsoft.com/office/drawing/2014/main" id="{393D62FE-E672-4B65-96E1-9FE9D43D3116}"/>
              </a:ext>
            </a:extLst>
          </p:cNvPr>
          <p:cNvSpPr txBox="1">
            <a:spLocks/>
          </p:cNvSpPr>
          <p:nvPr/>
        </p:nvSpPr>
        <p:spPr>
          <a:xfrm>
            <a:off x="496283" y="1671242"/>
            <a:ext cx="7704667" cy="33328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457200" lvl="1" indent="0">
              <a:buNone/>
            </a:pPr>
            <a:r>
              <a:rPr lang="en-US" dirty="0"/>
              <a:t>“Some students may require software that is not compatible with TestNav. These students may have a second device in the testing environment to provide access to that software. The second device may not have Internet access.” (CMAS and CoAlt Procedures Manual Spring 2023, Section 6)</a:t>
            </a:r>
          </a:p>
        </p:txBody>
      </p:sp>
    </p:spTree>
    <p:extLst>
      <p:ext uri="{BB962C8B-B14F-4D97-AF65-F5344CB8AC3E}">
        <p14:creationId xmlns:p14="http://schemas.microsoft.com/office/powerpoint/2010/main" val="205013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Accommodations</a:t>
            </a:r>
            <a:br>
              <a:rPr lang="en-US" dirty="0"/>
            </a:br>
            <a:endParaRPr lang="en-US" dirty="0"/>
          </a:p>
        </p:txBody>
      </p:sp>
    </p:spTree>
    <p:extLst>
      <p:ext uri="{BB962C8B-B14F-4D97-AF65-F5344CB8AC3E}">
        <p14:creationId xmlns:p14="http://schemas.microsoft.com/office/powerpoint/2010/main" val="1681618285"/>
      </p:ext>
    </p:extLst>
  </p:cSld>
  <p:clrMapOvr>
    <a:masterClrMapping/>
  </p:clrMapOvr>
</p:sld>
</file>

<file path=ppt/theme/theme1.xml><?xml version="1.0" encoding="utf-8"?>
<a:theme xmlns:a="http://schemas.openxmlformats.org/drawingml/2006/main" name="CDE-Standard-PPT-Blue_Template-w-Narrow">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6106</TotalTime>
  <Words>4601</Words>
  <Application>Microsoft Office PowerPoint</Application>
  <PresentationFormat>On-screen Show (4:3)</PresentationFormat>
  <Paragraphs>682</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Museo Slab 500</vt:lpstr>
      <vt:lpstr>Trebuchet MS</vt:lpstr>
      <vt:lpstr>CDE-Standard-PPT-Blue_Template-w-Narrow</vt:lpstr>
      <vt:lpstr>2022-2023 Colorado Assessment Accessibilities and Accommodations for Students with Disabilities and Multilingual Learners</vt:lpstr>
      <vt:lpstr>Colorado Assessment Accessibilities and Accommodations for Students with Disabilities and Multilingual Learners  2022-2023 </vt:lpstr>
      <vt:lpstr>Agenda</vt:lpstr>
      <vt:lpstr> Privacy Laws </vt:lpstr>
      <vt:lpstr>Privacy Laws</vt:lpstr>
      <vt:lpstr>COPPA</vt:lpstr>
      <vt:lpstr>CO Student Data Transparency and Security Act</vt:lpstr>
      <vt:lpstr>CDE Assessment Policy Related to Internet Access</vt:lpstr>
      <vt:lpstr>Accommodations </vt:lpstr>
      <vt:lpstr>IEPs and 504s</vt:lpstr>
      <vt:lpstr>Accommodations vs. Modifications</vt:lpstr>
      <vt:lpstr>Accommodations are…</vt:lpstr>
      <vt:lpstr>Accommodations do not…</vt:lpstr>
      <vt:lpstr>State Assessments</vt:lpstr>
      <vt:lpstr>Accommodation Flow for CMAS</vt:lpstr>
      <vt:lpstr>ACCESS for ELLs </vt:lpstr>
      <vt:lpstr>ACCESS for ELLs Accommodations </vt:lpstr>
      <vt:lpstr>ACCESS for ELLs  </vt:lpstr>
      <vt:lpstr>Alternate ACCESS for ELLs</vt:lpstr>
      <vt:lpstr>Accommodations for Kindergarten &amp; Alternate ACCESS for ELLs</vt:lpstr>
      <vt:lpstr>Prohibited Activities</vt:lpstr>
      <vt:lpstr>ACCESS for ELLs </vt:lpstr>
      <vt:lpstr>Unique Accommodation Requests (UARs) for ACCESS for ELLs</vt:lpstr>
      <vt:lpstr>CMAS</vt:lpstr>
      <vt:lpstr>CMAS Accommodations </vt:lpstr>
      <vt:lpstr>Administrative Considerations</vt:lpstr>
      <vt:lpstr>Administrative Considerations Available to ALL Students</vt:lpstr>
      <vt:lpstr>Administrative Considerations</vt:lpstr>
      <vt:lpstr>Accessibility Features</vt:lpstr>
      <vt:lpstr>Accessibility Features Available to ALL Students</vt:lpstr>
      <vt:lpstr>Accessibility Features Available to ALL Students Text-to-Speech</vt:lpstr>
      <vt:lpstr>Presentation Accommodations</vt:lpstr>
      <vt:lpstr>Large Print and Braille</vt:lpstr>
      <vt:lpstr>Visual Descriptor Documents</vt:lpstr>
      <vt:lpstr>Response Accommodations</vt:lpstr>
      <vt:lpstr>Speech-to-Text (STT) and Word Prediction</vt:lpstr>
      <vt:lpstr>Timing Accommodations</vt:lpstr>
      <vt:lpstr>Unit Times</vt:lpstr>
      <vt:lpstr>Accommodations for Students who are Identified as NEP/LEP*</vt:lpstr>
      <vt:lpstr> Accommodations for CLSA</vt:lpstr>
      <vt:lpstr>Assistive Technology Reminders</vt:lpstr>
      <vt:lpstr>Accommodations Reminders</vt:lpstr>
      <vt:lpstr>Emergency Accommodations</vt:lpstr>
      <vt:lpstr>CMAS Additional Orders</vt:lpstr>
      <vt:lpstr>Unique Accommodations Requests</vt:lpstr>
      <vt:lpstr>Unique Accommodation Requests </vt:lpstr>
      <vt:lpstr>Unique Accommodations Available</vt:lpstr>
      <vt:lpstr>Unique Accommodation Requests (UARs)</vt:lpstr>
      <vt:lpstr>UARs: Need to Know</vt:lpstr>
      <vt:lpstr>UAR Submission Process</vt:lpstr>
      <vt:lpstr>Completing the UAR Spreadsheet Template</vt:lpstr>
      <vt:lpstr>ELA Assessment Accommodation Policy</vt:lpstr>
      <vt:lpstr>ELA Assessment Accommodation Policy</vt:lpstr>
      <vt:lpstr>Reminders</vt:lpstr>
      <vt:lpstr>CO PSAT 9/10 SAT</vt:lpstr>
      <vt:lpstr>CO PSAT and SAT</vt:lpstr>
      <vt:lpstr>CO PSAT and SAT</vt:lpstr>
      <vt:lpstr>College Board updates: </vt:lpstr>
      <vt:lpstr>Wrap-Up and Final Points </vt:lpstr>
      <vt:lpstr>Adding Accommodations to IEPs</vt:lpstr>
      <vt:lpstr>Final Points</vt:lpstr>
      <vt:lpstr>Resources</vt:lpstr>
      <vt:lpstr>Questions?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Assessment Accommodations for Students with Dis/abilities and English Learners 2020-2021</dc:title>
  <dc:creator>Sachdeva, Arti</dc:creator>
  <cp:lastModifiedBy>Sachdeva, Arti</cp:lastModifiedBy>
  <cp:revision>67</cp:revision>
  <dcterms:created xsi:type="dcterms:W3CDTF">2020-09-16T21:18:56Z</dcterms:created>
  <dcterms:modified xsi:type="dcterms:W3CDTF">2022-11-21T22:35:23Z</dcterms:modified>
</cp:coreProperties>
</file>