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65"/>
  </p:notesMasterIdLst>
  <p:sldIdLst>
    <p:sldId id="393" r:id="rId2"/>
    <p:sldId id="264" r:id="rId3"/>
    <p:sldId id="377" r:id="rId4"/>
    <p:sldId id="265" r:id="rId5"/>
    <p:sldId id="270" r:id="rId6"/>
    <p:sldId id="271" r:id="rId7"/>
    <p:sldId id="272" r:id="rId8"/>
    <p:sldId id="335" r:id="rId9"/>
    <p:sldId id="274" r:id="rId10"/>
    <p:sldId id="386" r:id="rId11"/>
    <p:sldId id="338" r:id="rId12"/>
    <p:sldId id="337" r:id="rId13"/>
    <p:sldId id="336" r:id="rId14"/>
    <p:sldId id="339" r:id="rId15"/>
    <p:sldId id="280" r:id="rId16"/>
    <p:sldId id="340" r:id="rId17"/>
    <p:sldId id="342" r:id="rId18"/>
    <p:sldId id="341" r:id="rId19"/>
    <p:sldId id="344" r:id="rId20"/>
    <p:sldId id="345" r:id="rId21"/>
    <p:sldId id="346" r:id="rId22"/>
    <p:sldId id="287" r:id="rId23"/>
    <p:sldId id="347" r:id="rId24"/>
    <p:sldId id="350" r:id="rId25"/>
    <p:sldId id="349" r:id="rId26"/>
    <p:sldId id="348" r:id="rId27"/>
    <p:sldId id="351" r:id="rId28"/>
    <p:sldId id="352" r:id="rId29"/>
    <p:sldId id="353" r:id="rId30"/>
    <p:sldId id="354" r:id="rId31"/>
    <p:sldId id="355" r:id="rId32"/>
    <p:sldId id="356" r:id="rId33"/>
    <p:sldId id="357" r:id="rId34"/>
    <p:sldId id="358" r:id="rId35"/>
    <p:sldId id="359" r:id="rId36"/>
    <p:sldId id="360" r:id="rId37"/>
    <p:sldId id="364" r:id="rId38"/>
    <p:sldId id="378" r:id="rId39"/>
    <p:sldId id="379" r:id="rId40"/>
    <p:sldId id="361" r:id="rId41"/>
    <p:sldId id="373" r:id="rId42"/>
    <p:sldId id="362" r:id="rId43"/>
    <p:sldId id="376" r:id="rId44"/>
    <p:sldId id="306" r:id="rId45"/>
    <p:sldId id="387" r:id="rId46"/>
    <p:sldId id="388" r:id="rId47"/>
    <p:sldId id="389" r:id="rId48"/>
    <p:sldId id="381" r:id="rId49"/>
    <p:sldId id="390" r:id="rId50"/>
    <p:sldId id="391" r:id="rId51"/>
    <p:sldId id="385" r:id="rId52"/>
    <p:sldId id="383" r:id="rId53"/>
    <p:sldId id="313" r:id="rId54"/>
    <p:sldId id="365" r:id="rId55"/>
    <p:sldId id="367" r:id="rId56"/>
    <p:sldId id="366" r:id="rId57"/>
    <p:sldId id="368" r:id="rId58"/>
    <p:sldId id="318" r:id="rId59"/>
    <p:sldId id="369" r:id="rId60"/>
    <p:sldId id="370" r:id="rId61"/>
    <p:sldId id="371" r:id="rId62"/>
    <p:sldId id="372" r:id="rId63"/>
    <p:sldId id="324" r:id="rId6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erzel, Sara" initials="LS" lastIdx="2" clrIdx="0">
    <p:extLst>
      <p:ext uri="{19B8F6BF-5375-455C-9EA6-DF929625EA0E}">
        <p15:presenceInfo xmlns:p15="http://schemas.microsoft.com/office/powerpoint/2012/main" userId="S::Loerzel_S@cde.state.co.us::169e59bf-37fe-4389-9a2d-56a93b8ce5b7" providerId="AD"/>
      </p:ext>
    </p:extLst>
  </p:cmAuthor>
  <p:cmAuthor id="2" name="Sachdeva, Arti" initials="SA" lastIdx="2" clrIdx="1">
    <p:extLst>
      <p:ext uri="{19B8F6BF-5375-455C-9EA6-DF929625EA0E}">
        <p15:presenceInfo xmlns:p15="http://schemas.microsoft.com/office/powerpoint/2012/main" userId="S::Sachdeva_a@cde.state.co.us::e9d21b97-d6bc-4abe-94e7-cb1eb06695ef" providerId="AD"/>
      </p:ext>
    </p:extLst>
  </p:cmAuthor>
  <p:cmAuthor id="3" name="Wirth-Hawkins, Christina" initials="WC" lastIdx="5" clrIdx="2">
    <p:extLst>
      <p:ext uri="{19B8F6BF-5375-455C-9EA6-DF929625EA0E}">
        <p15:presenceInfo xmlns:p15="http://schemas.microsoft.com/office/powerpoint/2012/main" userId="S::Wirth-Hawkins_C@cde.state.co.us::8d4d8cee-ae6c-43f5-9a98-c68e2b1cb3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130" d="100"/>
          <a:sy n="130" d="100"/>
        </p:scale>
        <p:origin x="936" y="12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D6A94-03A1-4A3F-8892-0ADDDB58EB23}"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372C1CC9-400C-4E6E-8343-5137ABEDD227}">
      <dgm:prSet/>
      <dgm:spPr/>
      <dgm:t>
        <a:bodyPr/>
        <a:lstStyle/>
        <a:p>
          <a:r>
            <a:rPr lang="en-US"/>
            <a:t>Accommodations:</a:t>
          </a:r>
        </a:p>
      </dgm:t>
    </dgm:pt>
    <dgm:pt modelId="{9B64C9F3-3A43-46B0-863E-45BD0F83EA56}" type="parTrans" cxnId="{48EC42B5-DC11-4745-BC43-5C29D4E4B01D}">
      <dgm:prSet/>
      <dgm:spPr/>
      <dgm:t>
        <a:bodyPr/>
        <a:lstStyle/>
        <a:p>
          <a:endParaRPr lang="en-US"/>
        </a:p>
      </dgm:t>
    </dgm:pt>
    <dgm:pt modelId="{B7D6267B-49A1-4422-9A6A-4ADABAD0EEEB}" type="sibTrans" cxnId="{48EC42B5-DC11-4745-BC43-5C29D4E4B01D}">
      <dgm:prSet/>
      <dgm:spPr/>
      <dgm:t>
        <a:bodyPr/>
        <a:lstStyle/>
        <a:p>
          <a:endParaRPr lang="en-US"/>
        </a:p>
      </dgm:t>
    </dgm:pt>
    <dgm:pt modelId="{6A11A43F-1050-4DD5-8E7E-12969950D7D2}">
      <dgm:prSet/>
      <dgm:spPr/>
      <dgm:t>
        <a:bodyPr/>
        <a:lstStyle/>
        <a:p>
          <a:r>
            <a:rPr lang="en-US"/>
            <a:t>Are adjustments to standardized testing materials or procedures which allow students to demonstrate their learning</a:t>
          </a:r>
        </a:p>
      </dgm:t>
    </dgm:pt>
    <dgm:pt modelId="{D6E2B938-F6BC-4901-AF2A-B9086E2BDD23}" type="parTrans" cxnId="{C317DC1C-5FE5-4258-92F6-EC8B80680024}">
      <dgm:prSet/>
      <dgm:spPr/>
      <dgm:t>
        <a:bodyPr/>
        <a:lstStyle/>
        <a:p>
          <a:endParaRPr lang="en-US"/>
        </a:p>
      </dgm:t>
    </dgm:pt>
    <dgm:pt modelId="{1FEFBF86-9C32-4558-B65C-66ECB89DDE54}" type="sibTrans" cxnId="{C317DC1C-5FE5-4258-92F6-EC8B80680024}">
      <dgm:prSet/>
      <dgm:spPr/>
      <dgm:t>
        <a:bodyPr/>
        <a:lstStyle/>
        <a:p>
          <a:endParaRPr lang="en-US"/>
        </a:p>
      </dgm:t>
    </dgm:pt>
    <dgm:pt modelId="{0BA2D124-A9BA-4AAB-B707-175B5382BB97}">
      <dgm:prSet/>
      <dgm:spPr/>
      <dgm:t>
        <a:bodyPr/>
        <a:lstStyle/>
        <a:p>
          <a:r>
            <a:rPr lang="en-US"/>
            <a:t>Do not change what the assessment intends to measure</a:t>
          </a:r>
        </a:p>
      </dgm:t>
    </dgm:pt>
    <dgm:pt modelId="{3261782B-4EC1-4BEC-B0E1-C425C2E3D6DE}" type="parTrans" cxnId="{C8DB120A-068D-4D0F-8C83-7B26CFD96754}">
      <dgm:prSet/>
      <dgm:spPr/>
      <dgm:t>
        <a:bodyPr/>
        <a:lstStyle/>
        <a:p>
          <a:endParaRPr lang="en-US"/>
        </a:p>
      </dgm:t>
    </dgm:pt>
    <dgm:pt modelId="{EFADA438-99AE-4654-A857-BE658A0FA21B}" type="sibTrans" cxnId="{C8DB120A-068D-4D0F-8C83-7B26CFD96754}">
      <dgm:prSet/>
      <dgm:spPr/>
      <dgm:t>
        <a:bodyPr/>
        <a:lstStyle/>
        <a:p>
          <a:endParaRPr lang="en-US"/>
        </a:p>
      </dgm:t>
    </dgm:pt>
    <dgm:pt modelId="{01CA2209-D558-4848-B46E-D8A0D6D055D7}">
      <dgm:prSet/>
      <dgm:spPr/>
      <dgm:t>
        <a:bodyPr/>
        <a:lstStyle/>
        <a:p>
          <a:r>
            <a:rPr lang="en-US" dirty="0"/>
            <a:t>Maintain the expectations and rigor of the content of the assessment</a:t>
          </a:r>
        </a:p>
      </dgm:t>
    </dgm:pt>
    <dgm:pt modelId="{4B34C4E6-A424-4F21-80A4-CA1A486EC160}" type="parTrans" cxnId="{F747312A-CDCD-4C6C-B5EE-A39E187A5D06}">
      <dgm:prSet/>
      <dgm:spPr/>
      <dgm:t>
        <a:bodyPr/>
        <a:lstStyle/>
        <a:p>
          <a:endParaRPr lang="en-US"/>
        </a:p>
      </dgm:t>
    </dgm:pt>
    <dgm:pt modelId="{23C1225D-FE3B-45D7-A742-12DDAC8DF9FC}" type="sibTrans" cxnId="{F747312A-CDCD-4C6C-B5EE-A39E187A5D06}">
      <dgm:prSet/>
      <dgm:spPr/>
      <dgm:t>
        <a:bodyPr/>
        <a:lstStyle/>
        <a:p>
          <a:endParaRPr lang="en-US"/>
        </a:p>
      </dgm:t>
    </dgm:pt>
    <dgm:pt modelId="{154B8D09-49D3-4E94-A13D-0D8D41D7BFCA}">
      <dgm:prSet/>
      <dgm:spPr/>
      <dgm:t>
        <a:bodyPr/>
        <a:lstStyle/>
        <a:p>
          <a:r>
            <a:rPr lang="en-US"/>
            <a:t>Modifications:</a:t>
          </a:r>
        </a:p>
      </dgm:t>
    </dgm:pt>
    <dgm:pt modelId="{30D23D6F-63A2-4294-BDFD-1CB784B5684B}" type="parTrans" cxnId="{BC7D71E7-4670-4872-AC52-7E1A302D6A6F}">
      <dgm:prSet/>
      <dgm:spPr/>
      <dgm:t>
        <a:bodyPr/>
        <a:lstStyle/>
        <a:p>
          <a:endParaRPr lang="en-US"/>
        </a:p>
      </dgm:t>
    </dgm:pt>
    <dgm:pt modelId="{0B987BB4-3D09-41D1-8671-18935A2CC96F}" type="sibTrans" cxnId="{BC7D71E7-4670-4872-AC52-7E1A302D6A6F}">
      <dgm:prSet/>
      <dgm:spPr/>
      <dgm:t>
        <a:bodyPr/>
        <a:lstStyle/>
        <a:p>
          <a:endParaRPr lang="en-US"/>
        </a:p>
      </dgm:t>
    </dgm:pt>
    <dgm:pt modelId="{15A2A087-AF86-4878-A96C-E856E7C405A8}">
      <dgm:prSet/>
      <dgm:spPr/>
      <dgm:t>
        <a:bodyPr/>
        <a:lstStyle/>
        <a:p>
          <a:r>
            <a:rPr lang="en-US"/>
            <a:t>Are adjustments to standardized testing materials or procedures which fundamentally change what the student is asked to demonstrate</a:t>
          </a:r>
        </a:p>
      </dgm:t>
    </dgm:pt>
    <dgm:pt modelId="{54728DC5-D075-41DB-B210-4E10E68238B4}" type="parTrans" cxnId="{57A43BFA-0915-4D84-B8CC-4BF2A1195176}">
      <dgm:prSet/>
      <dgm:spPr/>
      <dgm:t>
        <a:bodyPr/>
        <a:lstStyle/>
        <a:p>
          <a:endParaRPr lang="en-US"/>
        </a:p>
      </dgm:t>
    </dgm:pt>
    <dgm:pt modelId="{FBC5C580-0692-439B-9EBA-3F031B56833B}" type="sibTrans" cxnId="{57A43BFA-0915-4D84-B8CC-4BF2A1195176}">
      <dgm:prSet/>
      <dgm:spPr/>
      <dgm:t>
        <a:bodyPr/>
        <a:lstStyle/>
        <a:p>
          <a:endParaRPr lang="en-US"/>
        </a:p>
      </dgm:t>
    </dgm:pt>
    <dgm:pt modelId="{0A76F669-F4C8-483B-8F98-A32F24AFEC0F}">
      <dgm:prSet/>
      <dgm:spPr/>
      <dgm:t>
        <a:bodyPr/>
        <a:lstStyle/>
        <a:p>
          <a:r>
            <a:rPr lang="en-US"/>
            <a:t>Change what the assessment measures</a:t>
          </a:r>
        </a:p>
      </dgm:t>
    </dgm:pt>
    <dgm:pt modelId="{BA8C3A27-7F9D-46BB-965F-E77EE3FA0EC6}" type="parTrans" cxnId="{CA6BB0BF-2340-4342-A063-BD8765C23674}">
      <dgm:prSet/>
      <dgm:spPr/>
      <dgm:t>
        <a:bodyPr/>
        <a:lstStyle/>
        <a:p>
          <a:endParaRPr lang="en-US"/>
        </a:p>
      </dgm:t>
    </dgm:pt>
    <dgm:pt modelId="{CD015E31-535C-481A-9F62-9A6E3BD0A42B}" type="sibTrans" cxnId="{CA6BB0BF-2340-4342-A063-BD8765C23674}">
      <dgm:prSet/>
      <dgm:spPr/>
      <dgm:t>
        <a:bodyPr/>
        <a:lstStyle/>
        <a:p>
          <a:endParaRPr lang="en-US"/>
        </a:p>
      </dgm:t>
    </dgm:pt>
    <dgm:pt modelId="{F8F66055-B12D-461F-9555-171DA429A7B3}">
      <dgm:prSet/>
      <dgm:spPr/>
      <dgm:t>
        <a:bodyPr/>
        <a:lstStyle/>
        <a:p>
          <a:r>
            <a:rPr lang="en-US" dirty="0"/>
            <a:t>Do not maintain the expectations and rigor of the content of the assessment</a:t>
          </a:r>
        </a:p>
      </dgm:t>
    </dgm:pt>
    <dgm:pt modelId="{3B7C7873-9853-4597-A9C9-5E3A1F6920F8}" type="parTrans" cxnId="{DA941A19-F94A-4DF8-AC90-182222957B64}">
      <dgm:prSet/>
      <dgm:spPr/>
      <dgm:t>
        <a:bodyPr/>
        <a:lstStyle/>
        <a:p>
          <a:endParaRPr lang="en-US"/>
        </a:p>
      </dgm:t>
    </dgm:pt>
    <dgm:pt modelId="{C5724323-5059-4FB3-9187-EA67B74C4FE0}" type="sibTrans" cxnId="{DA941A19-F94A-4DF8-AC90-182222957B64}">
      <dgm:prSet/>
      <dgm:spPr/>
      <dgm:t>
        <a:bodyPr/>
        <a:lstStyle/>
        <a:p>
          <a:endParaRPr lang="en-US"/>
        </a:p>
      </dgm:t>
    </dgm:pt>
    <dgm:pt modelId="{034A592F-7D61-49A5-8AF9-51DDD9DB0043}">
      <dgm:prSet/>
      <dgm:spPr/>
      <dgm:t>
        <a:bodyPr/>
        <a:lstStyle/>
        <a:p>
          <a:pPr>
            <a:buNone/>
          </a:pPr>
          <a:r>
            <a:rPr lang="en-US" dirty="0"/>
            <a:t>    Scores resulting from modified administrations are considered invalid and may not be interpreted through the same lens, compared or aggregated together with results from accommodated or non-accommodated administrations</a:t>
          </a:r>
        </a:p>
      </dgm:t>
    </dgm:pt>
    <dgm:pt modelId="{BBF181E3-C070-48B1-A9AF-E1D19490CE25}" type="parTrans" cxnId="{0A6C2142-0ED1-40FD-9364-3E80E9FAF43C}">
      <dgm:prSet/>
      <dgm:spPr/>
      <dgm:t>
        <a:bodyPr/>
        <a:lstStyle/>
        <a:p>
          <a:endParaRPr lang="en-US"/>
        </a:p>
      </dgm:t>
    </dgm:pt>
    <dgm:pt modelId="{0E2C7BDC-3050-4DD4-A078-11C42C60F86C}" type="sibTrans" cxnId="{0A6C2142-0ED1-40FD-9364-3E80E9FAF43C}">
      <dgm:prSet/>
      <dgm:spPr/>
      <dgm:t>
        <a:bodyPr/>
        <a:lstStyle/>
        <a:p>
          <a:endParaRPr lang="en-US"/>
        </a:p>
      </dgm:t>
    </dgm:pt>
    <dgm:pt modelId="{787815A3-BC21-4780-ACAC-5398799DFED2}">
      <dgm:prSet/>
      <dgm:spPr/>
      <dgm:t>
        <a:bodyPr/>
        <a:lstStyle/>
        <a:p>
          <a:pPr>
            <a:buNone/>
          </a:pPr>
          <a:r>
            <a:rPr lang="en-US" dirty="0"/>
            <a:t>   Scores resulting from accommodated administrations are considered valid and may be interpreted the same way as results from non-accommodated assessments</a:t>
          </a:r>
        </a:p>
      </dgm:t>
    </dgm:pt>
    <dgm:pt modelId="{AEE29949-A1E2-4E80-A576-F6EECDDB756C}" type="parTrans" cxnId="{9565E449-BFCB-4FE0-9475-2B59A9284EFF}">
      <dgm:prSet/>
      <dgm:spPr/>
      <dgm:t>
        <a:bodyPr/>
        <a:lstStyle/>
        <a:p>
          <a:endParaRPr lang="en-US"/>
        </a:p>
      </dgm:t>
    </dgm:pt>
    <dgm:pt modelId="{BE23F00C-10E3-40E7-8537-0861CEAECA4E}" type="sibTrans" cxnId="{9565E449-BFCB-4FE0-9475-2B59A9284EFF}">
      <dgm:prSet/>
      <dgm:spPr/>
      <dgm:t>
        <a:bodyPr/>
        <a:lstStyle/>
        <a:p>
          <a:endParaRPr lang="en-US"/>
        </a:p>
      </dgm:t>
    </dgm:pt>
    <dgm:pt modelId="{60B2EEEA-FF91-4C9A-BFF9-5DDA936DEC8E}">
      <dgm:prSet/>
      <dgm:spPr/>
      <dgm:t>
        <a:bodyPr/>
        <a:lstStyle/>
        <a:p>
          <a:endParaRPr lang="en-US" dirty="0"/>
        </a:p>
      </dgm:t>
    </dgm:pt>
    <dgm:pt modelId="{E0B3E99D-B3CD-4F8F-9897-418CC1BE5B32}" type="parTrans" cxnId="{32960B5B-BA69-4AB4-A3B0-5B9A37E28303}">
      <dgm:prSet/>
      <dgm:spPr/>
      <dgm:t>
        <a:bodyPr/>
        <a:lstStyle/>
        <a:p>
          <a:endParaRPr lang="en-US"/>
        </a:p>
      </dgm:t>
    </dgm:pt>
    <dgm:pt modelId="{12F66067-C6D4-4F2D-8E15-C23773D78592}" type="sibTrans" cxnId="{32960B5B-BA69-4AB4-A3B0-5B9A37E28303}">
      <dgm:prSet/>
      <dgm:spPr/>
      <dgm:t>
        <a:bodyPr/>
        <a:lstStyle/>
        <a:p>
          <a:endParaRPr lang="en-US"/>
        </a:p>
      </dgm:t>
    </dgm:pt>
    <dgm:pt modelId="{029CB817-30B3-4687-9693-DB06050C5386}">
      <dgm:prSet/>
      <dgm:spPr/>
      <dgm:t>
        <a:bodyPr/>
        <a:lstStyle/>
        <a:p>
          <a:endParaRPr lang="en-US" dirty="0"/>
        </a:p>
      </dgm:t>
    </dgm:pt>
    <dgm:pt modelId="{0A1818B4-CA03-44E5-90B4-82EB2B677E03}" type="parTrans" cxnId="{0F8F409C-316A-4AE7-AD59-F12ABFCA5466}">
      <dgm:prSet/>
      <dgm:spPr/>
      <dgm:t>
        <a:bodyPr/>
        <a:lstStyle/>
        <a:p>
          <a:endParaRPr lang="en-US"/>
        </a:p>
      </dgm:t>
    </dgm:pt>
    <dgm:pt modelId="{0CD9B779-F3B4-44F4-A38A-EC2A567B5E5E}" type="sibTrans" cxnId="{0F8F409C-316A-4AE7-AD59-F12ABFCA5466}">
      <dgm:prSet/>
      <dgm:spPr/>
      <dgm:t>
        <a:bodyPr/>
        <a:lstStyle/>
        <a:p>
          <a:endParaRPr lang="en-US"/>
        </a:p>
      </dgm:t>
    </dgm:pt>
    <dgm:pt modelId="{6FA46071-738D-45F5-91BB-3674F7F494AC}" type="pres">
      <dgm:prSet presAssocID="{2CDD6A94-03A1-4A3F-8892-0ADDDB58EB23}" presName="Name0" presStyleCnt="0">
        <dgm:presLayoutVars>
          <dgm:dir/>
          <dgm:animLvl val="lvl"/>
          <dgm:resizeHandles val="exact"/>
        </dgm:presLayoutVars>
      </dgm:prSet>
      <dgm:spPr/>
    </dgm:pt>
    <dgm:pt modelId="{0C897F38-31A0-4FE9-BFB5-C7776D363F4B}" type="pres">
      <dgm:prSet presAssocID="{372C1CC9-400C-4E6E-8343-5137ABEDD227}" presName="composite" presStyleCnt="0"/>
      <dgm:spPr/>
    </dgm:pt>
    <dgm:pt modelId="{EAEE57CF-2ACF-4715-84C2-741D7C775D35}" type="pres">
      <dgm:prSet presAssocID="{372C1CC9-400C-4E6E-8343-5137ABEDD227}" presName="parTx" presStyleLbl="alignNode1" presStyleIdx="0" presStyleCnt="2">
        <dgm:presLayoutVars>
          <dgm:chMax val="0"/>
          <dgm:chPref val="0"/>
          <dgm:bulletEnabled val="1"/>
        </dgm:presLayoutVars>
      </dgm:prSet>
      <dgm:spPr/>
    </dgm:pt>
    <dgm:pt modelId="{C5B7A5C4-2A7A-4977-9B35-6A47BAF22473}" type="pres">
      <dgm:prSet presAssocID="{372C1CC9-400C-4E6E-8343-5137ABEDD227}" presName="desTx" presStyleLbl="alignAccFollowNode1" presStyleIdx="0" presStyleCnt="2">
        <dgm:presLayoutVars>
          <dgm:bulletEnabled val="1"/>
        </dgm:presLayoutVars>
      </dgm:prSet>
      <dgm:spPr/>
    </dgm:pt>
    <dgm:pt modelId="{D866C2FC-0344-48AC-9AD7-5A562D5E01B0}" type="pres">
      <dgm:prSet presAssocID="{B7D6267B-49A1-4422-9A6A-4ADABAD0EEEB}" presName="space" presStyleCnt="0"/>
      <dgm:spPr/>
    </dgm:pt>
    <dgm:pt modelId="{F6DD988B-1E49-405A-A626-B90C5F42998B}" type="pres">
      <dgm:prSet presAssocID="{154B8D09-49D3-4E94-A13D-0D8D41D7BFCA}" presName="composite" presStyleCnt="0"/>
      <dgm:spPr/>
    </dgm:pt>
    <dgm:pt modelId="{074FF9DD-ACC2-4391-8EE9-41310B53D091}" type="pres">
      <dgm:prSet presAssocID="{154B8D09-49D3-4E94-A13D-0D8D41D7BFCA}" presName="parTx" presStyleLbl="alignNode1" presStyleIdx="1" presStyleCnt="2">
        <dgm:presLayoutVars>
          <dgm:chMax val="0"/>
          <dgm:chPref val="0"/>
          <dgm:bulletEnabled val="1"/>
        </dgm:presLayoutVars>
      </dgm:prSet>
      <dgm:spPr/>
    </dgm:pt>
    <dgm:pt modelId="{45419445-ECB8-4859-A798-5BAD6010291D}" type="pres">
      <dgm:prSet presAssocID="{154B8D09-49D3-4E94-A13D-0D8D41D7BFCA}" presName="desTx" presStyleLbl="alignAccFollowNode1" presStyleIdx="1" presStyleCnt="2">
        <dgm:presLayoutVars>
          <dgm:bulletEnabled val="1"/>
        </dgm:presLayoutVars>
      </dgm:prSet>
      <dgm:spPr/>
    </dgm:pt>
  </dgm:ptLst>
  <dgm:cxnLst>
    <dgm:cxn modelId="{92C42B09-E34B-4B18-A604-E8FF52A736EA}" type="presOf" srcId="{034A592F-7D61-49A5-8AF9-51DDD9DB0043}" destId="{45419445-ECB8-4859-A798-5BAD6010291D}" srcOrd="0" destOrd="4" presId="urn:microsoft.com/office/officeart/2005/8/layout/hList1"/>
    <dgm:cxn modelId="{C8DB120A-068D-4D0F-8C83-7B26CFD96754}" srcId="{372C1CC9-400C-4E6E-8343-5137ABEDD227}" destId="{0BA2D124-A9BA-4AAB-B707-175B5382BB97}" srcOrd="1" destOrd="0" parTransId="{3261782B-4EC1-4BEC-B0E1-C425C2E3D6DE}" sibTransId="{EFADA438-99AE-4654-A857-BE658A0FA21B}"/>
    <dgm:cxn modelId="{C5E1A90C-0737-46A2-951A-B3EA7AF5B3BC}" type="presOf" srcId="{154B8D09-49D3-4E94-A13D-0D8D41D7BFCA}" destId="{074FF9DD-ACC2-4391-8EE9-41310B53D091}" srcOrd="0" destOrd="0" presId="urn:microsoft.com/office/officeart/2005/8/layout/hList1"/>
    <dgm:cxn modelId="{DA941A19-F94A-4DF8-AC90-182222957B64}" srcId="{154B8D09-49D3-4E94-A13D-0D8D41D7BFCA}" destId="{F8F66055-B12D-461F-9555-171DA429A7B3}" srcOrd="2" destOrd="0" parTransId="{3B7C7873-9853-4597-A9C9-5E3A1F6920F8}" sibTransId="{C5724323-5059-4FB3-9187-EA67B74C4FE0}"/>
    <dgm:cxn modelId="{C317DC1C-5FE5-4258-92F6-EC8B80680024}" srcId="{372C1CC9-400C-4E6E-8343-5137ABEDD227}" destId="{6A11A43F-1050-4DD5-8E7E-12969950D7D2}" srcOrd="0" destOrd="0" parTransId="{D6E2B938-F6BC-4901-AF2A-B9086E2BDD23}" sibTransId="{1FEFBF86-9C32-4558-B65C-66ECB89DDE54}"/>
    <dgm:cxn modelId="{DD876625-1680-4D3C-822B-02729C26249F}" type="presOf" srcId="{60B2EEEA-FF91-4C9A-BFF9-5DDA936DEC8E}" destId="{C5B7A5C4-2A7A-4977-9B35-6A47BAF22473}" srcOrd="0" destOrd="3" presId="urn:microsoft.com/office/officeart/2005/8/layout/hList1"/>
    <dgm:cxn modelId="{F747312A-CDCD-4C6C-B5EE-A39E187A5D06}" srcId="{372C1CC9-400C-4E6E-8343-5137ABEDD227}" destId="{01CA2209-D558-4848-B46E-D8A0D6D055D7}" srcOrd="2" destOrd="0" parTransId="{4B34C4E6-A424-4F21-80A4-CA1A486EC160}" sibTransId="{23C1225D-FE3B-45D7-A742-12DDAC8DF9FC}"/>
    <dgm:cxn modelId="{1A36B633-252F-4696-9028-6EF53B13A5F7}" type="presOf" srcId="{0BA2D124-A9BA-4AAB-B707-175B5382BB97}" destId="{C5B7A5C4-2A7A-4977-9B35-6A47BAF22473}" srcOrd="0" destOrd="1" presId="urn:microsoft.com/office/officeart/2005/8/layout/hList1"/>
    <dgm:cxn modelId="{32960B5B-BA69-4AB4-A3B0-5B9A37E28303}" srcId="{372C1CC9-400C-4E6E-8343-5137ABEDD227}" destId="{60B2EEEA-FF91-4C9A-BFF9-5DDA936DEC8E}" srcOrd="3" destOrd="0" parTransId="{E0B3E99D-B3CD-4F8F-9897-418CC1BE5B32}" sibTransId="{12F66067-C6D4-4F2D-8E15-C23773D78592}"/>
    <dgm:cxn modelId="{0A6C2142-0ED1-40FD-9364-3E80E9FAF43C}" srcId="{154B8D09-49D3-4E94-A13D-0D8D41D7BFCA}" destId="{034A592F-7D61-49A5-8AF9-51DDD9DB0043}" srcOrd="4" destOrd="0" parTransId="{BBF181E3-C070-48B1-A9AF-E1D19490CE25}" sibTransId="{0E2C7BDC-3050-4DD4-A078-11C42C60F86C}"/>
    <dgm:cxn modelId="{77129E67-2682-4433-8B5A-6E745B10B461}" type="presOf" srcId="{372C1CC9-400C-4E6E-8343-5137ABEDD227}" destId="{EAEE57CF-2ACF-4715-84C2-741D7C775D35}" srcOrd="0" destOrd="0" presId="urn:microsoft.com/office/officeart/2005/8/layout/hList1"/>
    <dgm:cxn modelId="{9565E449-BFCB-4FE0-9475-2B59A9284EFF}" srcId="{372C1CC9-400C-4E6E-8343-5137ABEDD227}" destId="{787815A3-BC21-4780-ACAC-5398799DFED2}" srcOrd="4" destOrd="0" parTransId="{AEE29949-A1E2-4E80-A576-F6EECDDB756C}" sibTransId="{BE23F00C-10E3-40E7-8537-0861CEAECA4E}"/>
    <dgm:cxn modelId="{FB23066E-8F6F-4906-A620-D844AD98676E}" type="presOf" srcId="{01CA2209-D558-4848-B46E-D8A0D6D055D7}" destId="{C5B7A5C4-2A7A-4977-9B35-6A47BAF22473}" srcOrd="0" destOrd="2" presId="urn:microsoft.com/office/officeart/2005/8/layout/hList1"/>
    <dgm:cxn modelId="{F239BB79-8265-4CD3-BB51-A31C4F0F8FE4}" type="presOf" srcId="{6A11A43F-1050-4DD5-8E7E-12969950D7D2}" destId="{C5B7A5C4-2A7A-4977-9B35-6A47BAF22473}" srcOrd="0" destOrd="0" presId="urn:microsoft.com/office/officeart/2005/8/layout/hList1"/>
    <dgm:cxn modelId="{0F8F409C-316A-4AE7-AD59-F12ABFCA5466}" srcId="{154B8D09-49D3-4E94-A13D-0D8D41D7BFCA}" destId="{029CB817-30B3-4687-9693-DB06050C5386}" srcOrd="3" destOrd="0" parTransId="{0A1818B4-CA03-44E5-90B4-82EB2B677E03}" sibTransId="{0CD9B779-F3B4-44F4-A38A-EC2A567B5E5E}"/>
    <dgm:cxn modelId="{48EC42B5-DC11-4745-BC43-5C29D4E4B01D}" srcId="{2CDD6A94-03A1-4A3F-8892-0ADDDB58EB23}" destId="{372C1CC9-400C-4E6E-8343-5137ABEDD227}" srcOrd="0" destOrd="0" parTransId="{9B64C9F3-3A43-46B0-863E-45BD0F83EA56}" sibTransId="{B7D6267B-49A1-4422-9A6A-4ADABAD0EEEB}"/>
    <dgm:cxn modelId="{CA6BB0BF-2340-4342-A063-BD8765C23674}" srcId="{154B8D09-49D3-4E94-A13D-0D8D41D7BFCA}" destId="{0A76F669-F4C8-483B-8F98-A32F24AFEC0F}" srcOrd="1" destOrd="0" parTransId="{BA8C3A27-7F9D-46BB-965F-E77EE3FA0EC6}" sibTransId="{CD015E31-535C-481A-9F62-9A6E3BD0A42B}"/>
    <dgm:cxn modelId="{202BC5C4-6A43-4390-8CB5-65B203950156}" type="presOf" srcId="{15A2A087-AF86-4878-A96C-E856E7C405A8}" destId="{45419445-ECB8-4859-A798-5BAD6010291D}" srcOrd="0" destOrd="0" presId="urn:microsoft.com/office/officeart/2005/8/layout/hList1"/>
    <dgm:cxn modelId="{415209C5-9C15-489E-A0A4-52FA909FF1BE}" type="presOf" srcId="{2CDD6A94-03A1-4A3F-8892-0ADDDB58EB23}" destId="{6FA46071-738D-45F5-91BB-3674F7F494AC}" srcOrd="0" destOrd="0" presId="urn:microsoft.com/office/officeart/2005/8/layout/hList1"/>
    <dgm:cxn modelId="{EE698BCE-13D0-4C5B-82DC-FF1FD3559B58}" type="presOf" srcId="{029CB817-30B3-4687-9693-DB06050C5386}" destId="{45419445-ECB8-4859-A798-5BAD6010291D}" srcOrd="0" destOrd="3" presId="urn:microsoft.com/office/officeart/2005/8/layout/hList1"/>
    <dgm:cxn modelId="{8FE799E3-C1A2-4460-83BD-54F01B868B14}" type="presOf" srcId="{F8F66055-B12D-461F-9555-171DA429A7B3}" destId="{45419445-ECB8-4859-A798-5BAD6010291D}" srcOrd="0" destOrd="2" presId="urn:microsoft.com/office/officeart/2005/8/layout/hList1"/>
    <dgm:cxn modelId="{BC7D71E7-4670-4872-AC52-7E1A302D6A6F}" srcId="{2CDD6A94-03A1-4A3F-8892-0ADDDB58EB23}" destId="{154B8D09-49D3-4E94-A13D-0D8D41D7BFCA}" srcOrd="1" destOrd="0" parTransId="{30D23D6F-63A2-4294-BDFD-1CB784B5684B}" sibTransId="{0B987BB4-3D09-41D1-8671-18935A2CC96F}"/>
    <dgm:cxn modelId="{0C9985F1-DED2-4FE7-B693-D083B2B1C390}" type="presOf" srcId="{0A76F669-F4C8-483B-8F98-A32F24AFEC0F}" destId="{45419445-ECB8-4859-A798-5BAD6010291D}" srcOrd="0" destOrd="1" presId="urn:microsoft.com/office/officeart/2005/8/layout/hList1"/>
    <dgm:cxn modelId="{561335F7-3FAC-43B2-8076-B7B6FF29029B}" type="presOf" srcId="{787815A3-BC21-4780-ACAC-5398799DFED2}" destId="{C5B7A5C4-2A7A-4977-9B35-6A47BAF22473}" srcOrd="0" destOrd="4" presId="urn:microsoft.com/office/officeart/2005/8/layout/hList1"/>
    <dgm:cxn modelId="{57A43BFA-0915-4D84-B8CC-4BF2A1195176}" srcId="{154B8D09-49D3-4E94-A13D-0D8D41D7BFCA}" destId="{15A2A087-AF86-4878-A96C-E856E7C405A8}" srcOrd="0" destOrd="0" parTransId="{54728DC5-D075-41DB-B210-4E10E68238B4}" sibTransId="{FBC5C580-0692-439B-9EBA-3F031B56833B}"/>
    <dgm:cxn modelId="{756F537A-127D-4B3A-B7D3-A303CCBA9641}" type="presParOf" srcId="{6FA46071-738D-45F5-91BB-3674F7F494AC}" destId="{0C897F38-31A0-4FE9-BFB5-C7776D363F4B}" srcOrd="0" destOrd="0" presId="urn:microsoft.com/office/officeart/2005/8/layout/hList1"/>
    <dgm:cxn modelId="{0B8AA2E0-916C-4D24-8D95-EE18D3C11AAA}" type="presParOf" srcId="{0C897F38-31A0-4FE9-BFB5-C7776D363F4B}" destId="{EAEE57CF-2ACF-4715-84C2-741D7C775D35}" srcOrd="0" destOrd="0" presId="urn:microsoft.com/office/officeart/2005/8/layout/hList1"/>
    <dgm:cxn modelId="{EA91F4B7-E71B-4C49-BB12-CF17811D8C25}" type="presParOf" srcId="{0C897F38-31A0-4FE9-BFB5-C7776D363F4B}" destId="{C5B7A5C4-2A7A-4977-9B35-6A47BAF22473}" srcOrd="1" destOrd="0" presId="urn:microsoft.com/office/officeart/2005/8/layout/hList1"/>
    <dgm:cxn modelId="{177A5B1E-CB85-4175-AAB3-6123A3405D64}" type="presParOf" srcId="{6FA46071-738D-45F5-91BB-3674F7F494AC}" destId="{D866C2FC-0344-48AC-9AD7-5A562D5E01B0}" srcOrd="1" destOrd="0" presId="urn:microsoft.com/office/officeart/2005/8/layout/hList1"/>
    <dgm:cxn modelId="{7C640BA0-1F00-40F1-9F99-0DE5AE0D9BEA}" type="presParOf" srcId="{6FA46071-738D-45F5-91BB-3674F7F494AC}" destId="{F6DD988B-1E49-405A-A626-B90C5F42998B}" srcOrd="2" destOrd="0" presId="urn:microsoft.com/office/officeart/2005/8/layout/hList1"/>
    <dgm:cxn modelId="{5D6520DF-A67F-4FD8-B037-D370C5F4C141}" type="presParOf" srcId="{F6DD988B-1E49-405A-A626-B90C5F42998B}" destId="{074FF9DD-ACC2-4391-8EE9-41310B53D091}" srcOrd="0" destOrd="0" presId="urn:microsoft.com/office/officeart/2005/8/layout/hList1"/>
    <dgm:cxn modelId="{FA0691BF-FF31-463B-9819-440BABBC309C}" type="presParOf" srcId="{F6DD988B-1E49-405A-A626-B90C5F42998B}" destId="{45419445-ECB8-4859-A798-5BAD6010291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E57CF-2ACF-4715-84C2-741D7C775D35}">
      <dsp:nvSpPr>
        <dsp:cNvPr id="0" name=""/>
        <dsp:cNvSpPr/>
      </dsp:nvSpPr>
      <dsp:spPr>
        <a:xfrm>
          <a:off x="41" y="76092"/>
          <a:ext cx="3997911" cy="518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Accommodations:</a:t>
          </a:r>
        </a:p>
      </dsp:txBody>
      <dsp:txXfrm>
        <a:off x="41" y="76092"/>
        <a:ext cx="3997911" cy="518400"/>
      </dsp:txXfrm>
    </dsp:sp>
    <dsp:sp modelId="{C5B7A5C4-2A7A-4977-9B35-6A47BAF22473}">
      <dsp:nvSpPr>
        <dsp:cNvPr id="0" name=""/>
        <dsp:cNvSpPr/>
      </dsp:nvSpPr>
      <dsp:spPr>
        <a:xfrm>
          <a:off x="41" y="594492"/>
          <a:ext cx="3997911" cy="44469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Are adjustments to standardized testing materials or procedures which allow students to demonstrate their learning</a:t>
          </a:r>
        </a:p>
        <a:p>
          <a:pPr marL="171450" lvl="1" indent="-171450" algn="l" defTabSz="800100">
            <a:lnSpc>
              <a:spcPct val="90000"/>
            </a:lnSpc>
            <a:spcBef>
              <a:spcPct val="0"/>
            </a:spcBef>
            <a:spcAft>
              <a:spcPct val="15000"/>
            </a:spcAft>
            <a:buChar char="•"/>
          </a:pPr>
          <a:r>
            <a:rPr lang="en-US" sz="1800" kern="1200"/>
            <a:t>Do not change what the assessment intends to measure</a:t>
          </a:r>
        </a:p>
        <a:p>
          <a:pPr marL="171450" lvl="1" indent="-171450" algn="l" defTabSz="800100">
            <a:lnSpc>
              <a:spcPct val="90000"/>
            </a:lnSpc>
            <a:spcBef>
              <a:spcPct val="0"/>
            </a:spcBef>
            <a:spcAft>
              <a:spcPct val="15000"/>
            </a:spcAft>
            <a:buChar char="•"/>
          </a:pPr>
          <a:r>
            <a:rPr lang="en-US" sz="1800" kern="1200" dirty="0"/>
            <a:t>Maintain the expectations and rigor of the content of the assessment</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None/>
          </a:pPr>
          <a:r>
            <a:rPr lang="en-US" sz="1800" kern="1200" dirty="0"/>
            <a:t>   Scores resulting from accommodated administrations are considered valid and may be interpreted the same way as results from non-accommodated assessments</a:t>
          </a:r>
        </a:p>
      </dsp:txBody>
      <dsp:txXfrm>
        <a:off x="41" y="594492"/>
        <a:ext cx="3997911" cy="4446900"/>
      </dsp:txXfrm>
    </dsp:sp>
    <dsp:sp modelId="{074FF9DD-ACC2-4391-8EE9-41310B53D091}">
      <dsp:nvSpPr>
        <dsp:cNvPr id="0" name=""/>
        <dsp:cNvSpPr/>
      </dsp:nvSpPr>
      <dsp:spPr>
        <a:xfrm>
          <a:off x="4557661" y="76092"/>
          <a:ext cx="3997911" cy="5184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Modifications:</a:t>
          </a:r>
        </a:p>
      </dsp:txBody>
      <dsp:txXfrm>
        <a:off x="4557661" y="76092"/>
        <a:ext cx="3997911" cy="518400"/>
      </dsp:txXfrm>
    </dsp:sp>
    <dsp:sp modelId="{45419445-ECB8-4859-A798-5BAD6010291D}">
      <dsp:nvSpPr>
        <dsp:cNvPr id="0" name=""/>
        <dsp:cNvSpPr/>
      </dsp:nvSpPr>
      <dsp:spPr>
        <a:xfrm>
          <a:off x="4557661" y="594492"/>
          <a:ext cx="3997911" cy="44469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Are adjustments to standardized testing materials or procedures which fundamentally change what the student is asked to demonstrate</a:t>
          </a:r>
        </a:p>
        <a:p>
          <a:pPr marL="171450" lvl="1" indent="-171450" algn="l" defTabSz="800100">
            <a:lnSpc>
              <a:spcPct val="90000"/>
            </a:lnSpc>
            <a:spcBef>
              <a:spcPct val="0"/>
            </a:spcBef>
            <a:spcAft>
              <a:spcPct val="15000"/>
            </a:spcAft>
            <a:buChar char="•"/>
          </a:pPr>
          <a:r>
            <a:rPr lang="en-US" sz="1800" kern="1200"/>
            <a:t>Change what the assessment measures</a:t>
          </a:r>
        </a:p>
        <a:p>
          <a:pPr marL="171450" lvl="1" indent="-171450" algn="l" defTabSz="800100">
            <a:lnSpc>
              <a:spcPct val="90000"/>
            </a:lnSpc>
            <a:spcBef>
              <a:spcPct val="0"/>
            </a:spcBef>
            <a:spcAft>
              <a:spcPct val="15000"/>
            </a:spcAft>
            <a:buChar char="•"/>
          </a:pPr>
          <a:r>
            <a:rPr lang="en-US" sz="1800" kern="1200" dirty="0"/>
            <a:t>Do not maintain the expectations and rigor of the content of the assessment</a:t>
          </a:r>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None/>
          </a:pPr>
          <a:r>
            <a:rPr lang="en-US" sz="1800" kern="1200" dirty="0"/>
            <a:t>    Scores resulting from modified administrations are considered invalid and may not be interpreted through the same lens, compared or aggregated together with results from accommodated or non-accommodated administrations</a:t>
          </a:r>
        </a:p>
      </dsp:txBody>
      <dsp:txXfrm>
        <a:off x="4557661" y="594492"/>
        <a:ext cx="3997911" cy="44469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9/21/2020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
        <p:nvSpPr>
          <p:cNvPr id="9" name="Rectangle 8">
            <a:extLst>
              <a:ext uri="{FF2B5EF4-FFF2-40B4-BE49-F238E27FC236}">
                <a16:creationId xmlns:a16="http://schemas.microsoft.com/office/drawing/2014/main" id="{54F51DBB-DE3D-4D5E-82DD-D4C056FE9B7F}"/>
              </a:ext>
            </a:extLst>
          </p:cNvPr>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C6B9241-E28F-4642-ABC3-47A9ECEB62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4" name="Straight Connector 13">
            <a:extLst>
              <a:ext uri="{FF2B5EF4-FFF2-40B4-BE49-F238E27FC236}">
                <a16:creationId xmlns:a16="http://schemas.microsoft.com/office/drawing/2014/main" id="{32744D51-3B06-4246-A5CF-4BBA1D3A77A1}"/>
              </a:ext>
            </a:extLst>
          </p:cNvPr>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61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DC32C96E-D032-4F12-8192-B1E278980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343139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38508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4601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138160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21979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600457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520763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72948181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a:t>TITLE</a:t>
            </a:r>
          </a:p>
        </p:txBody>
      </p:sp>
    </p:spTree>
    <p:extLst>
      <p:ext uri="{BB962C8B-B14F-4D97-AF65-F5344CB8AC3E}">
        <p14:creationId xmlns:p14="http://schemas.microsoft.com/office/powerpoint/2010/main" val="435506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9/21/2020</a:t>
            </a:fld>
            <a:endParaRPr lang="en-US" dirty="0"/>
          </a:p>
        </p:txBody>
      </p:sp>
      <p:sp>
        <p:nvSpPr>
          <p:cNvPr id="14" name="Footer Placeholder 3"/>
          <p:cNvSpPr>
            <a:spLocks noGrp="1"/>
          </p:cNvSpPr>
          <p:nvPr>
            <p:ph type="ftr" sz="quarter" idx="11"/>
          </p:nvPr>
        </p:nvSpPr>
        <p:spPr>
          <a:xfrm>
            <a:off x="3028950" y="6537600"/>
            <a:ext cx="3086100" cy="183876"/>
          </a:xfrm>
          <a:prstGeom prst="rect">
            <a:avLst/>
          </a:prstGeo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a:t>Transition slide. Insert image or graphic here.</a:t>
            </a:r>
          </a:p>
        </p:txBody>
      </p:sp>
    </p:spTree>
    <p:extLst>
      <p:ext uri="{BB962C8B-B14F-4D97-AF65-F5344CB8AC3E}">
        <p14:creationId xmlns:p14="http://schemas.microsoft.com/office/powerpoint/2010/main" val="634339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9/21/2020</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06695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9/21/2020</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9576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848550"/>
            <a:ext cx="7886700" cy="525516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0FBB8586-4252-4156-9C5A-E9322F3BB3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1" name="Picture 10">
            <a:extLst>
              <a:ext uri="{FF2B5EF4-FFF2-40B4-BE49-F238E27FC236}">
                <a16:creationId xmlns:a16="http://schemas.microsoft.com/office/drawing/2014/main" id="{064332C9-0E21-4603-8056-9EEA76FF99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76366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FB28B5A9-8F2E-49A6-BD95-6DB0DD7C39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3" name="Picture 12">
            <a:extLst>
              <a:ext uri="{FF2B5EF4-FFF2-40B4-BE49-F238E27FC236}">
                <a16:creationId xmlns:a16="http://schemas.microsoft.com/office/drawing/2014/main" id="{FF6D9630-2C6E-40D6-A83F-478A491D9E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7711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C9945CFE-189B-4617-BAE4-6926273119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9" name="Picture 8">
            <a:extLst>
              <a:ext uri="{FF2B5EF4-FFF2-40B4-BE49-F238E27FC236}">
                <a16:creationId xmlns:a16="http://schemas.microsoft.com/office/drawing/2014/main" id="{D8545FA9-AE46-4E5C-ADC9-5453915C3F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45742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1693E5B0-5819-42F6-9848-8DE5534517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0" name="Picture 9">
            <a:extLst>
              <a:ext uri="{FF2B5EF4-FFF2-40B4-BE49-F238E27FC236}">
                <a16:creationId xmlns:a16="http://schemas.microsoft.com/office/drawing/2014/main" id="{A8B13358-78D5-4B78-9551-32FBE53490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193391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361236F6-68C7-4AD5-A3F9-969F8676F6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0" name="Picture 9">
            <a:extLst>
              <a:ext uri="{FF2B5EF4-FFF2-40B4-BE49-F238E27FC236}">
                <a16:creationId xmlns:a16="http://schemas.microsoft.com/office/drawing/2014/main" id="{82E36867-7DEA-4C63-ACDC-7CDA913761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338185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5802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343931370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52391720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4" r:id="rId13"/>
    <p:sldLayoutId id="2147483705" r:id="rId14"/>
    <p:sldLayoutId id="2147483664" r:id="rId15"/>
    <p:sldLayoutId id="2147483678" r:id="rId16"/>
    <p:sldLayoutId id="2147483676" r:id="rId17"/>
    <p:sldLayoutId id="2147483666" r:id="rId18"/>
    <p:sldLayoutId id="2147483667" r:id="rId19"/>
    <p:sldLayoutId id="2147483669" r:id="rId20"/>
    <p:sldLayoutId id="2147483681" r:id="rId21"/>
    <p:sldLayoutId id="2147483682" r:id="rId22"/>
    <p:sldLayoutId id="2147483683" r:id="rId23"/>
    <p:sldLayoutId id="2147483685"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67C78.B1F87C20" TargetMode="External"/><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www.cde.state.co.us/assessment/csla"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hyperlink" Target="mailto:achdeva_a@cde.state.co.us" TargetMode="External"/><Relationship Id="rId2" Type="http://schemas.openxmlformats.org/officeDocument/2006/relationships/hyperlink" Target="mailto:roden_m@cde.state.co.us" TargetMode="External"/><Relationship Id="rId1" Type="http://schemas.openxmlformats.org/officeDocument/2006/relationships/slideLayout" Target="../slideLayouts/slideLayout6.xml"/><Relationship Id="rId5" Type="http://schemas.openxmlformats.org/officeDocument/2006/relationships/hyperlink" Target="mailto:Hererra_g@cde.state.co.us" TargetMode="External"/><Relationship Id="rId4" Type="http://schemas.openxmlformats.org/officeDocument/2006/relationships/hyperlink" Target="mailto:villalobospavia_h@cde.state.co.us"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2D1CB7-9E50-416A-8EF5-71C2418E78EF}"/>
              </a:ext>
            </a:extLst>
          </p:cNvPr>
          <p:cNvSpPr>
            <a:spLocks noGrp="1"/>
          </p:cNvSpPr>
          <p:nvPr>
            <p:ph sz="half" idx="1"/>
          </p:nvPr>
        </p:nvSpPr>
        <p:spPr>
          <a:xfrm>
            <a:off x="628650" y="1463040"/>
            <a:ext cx="3886200" cy="4583799"/>
          </a:xfrm>
        </p:spPr>
        <p:txBody>
          <a:bodyPr>
            <a:normAutofit fontScale="85000" lnSpcReduction="20000"/>
          </a:bodyPr>
          <a:lstStyle/>
          <a:p>
            <a:pPr marL="0" indent="0">
              <a:buNone/>
            </a:pPr>
            <a:r>
              <a:rPr lang="en-US" sz="4000" dirty="0"/>
              <a:t>Welcome!</a:t>
            </a:r>
          </a:p>
          <a:p>
            <a:pPr marL="0" indent="0">
              <a:buNone/>
            </a:pPr>
            <a:r>
              <a:rPr lang="en-US" b="1" dirty="0"/>
              <a:t>Introduce Yourself</a:t>
            </a:r>
          </a:p>
          <a:p>
            <a:pPr lvl="0"/>
            <a:r>
              <a:rPr lang="en-US" dirty="0"/>
              <a:t>From the top of the right-hand navigation select the </a:t>
            </a:r>
            <a:r>
              <a:rPr lang="en-US" b="1" dirty="0"/>
              <a:t>Live event Q&amp;A</a:t>
            </a:r>
            <a:endParaRPr lang="en-US" dirty="0"/>
          </a:p>
          <a:p>
            <a:pPr lvl="0"/>
            <a:r>
              <a:rPr lang="en-US" dirty="0"/>
              <a:t>Below the Live event Q&amp;A heading select </a:t>
            </a:r>
            <a:r>
              <a:rPr lang="en-US" b="1" dirty="0"/>
              <a:t>My questions</a:t>
            </a:r>
            <a:r>
              <a:rPr lang="en-US" dirty="0"/>
              <a:t>.</a:t>
            </a:r>
          </a:p>
          <a:p>
            <a:pPr lvl="0"/>
            <a:r>
              <a:rPr lang="en-US" dirty="0"/>
              <a:t>At the bottom of the Q&amp;A box enter your name using this format: </a:t>
            </a:r>
            <a:r>
              <a:rPr lang="en-US" b="1" dirty="0"/>
              <a:t>First Last (District)</a:t>
            </a:r>
            <a:endParaRPr lang="en-US" dirty="0"/>
          </a:p>
          <a:p>
            <a:pPr lvl="0"/>
            <a:r>
              <a:rPr lang="en-US" dirty="0"/>
              <a:t>In the </a:t>
            </a:r>
            <a:r>
              <a:rPr lang="en-US" b="1" dirty="0"/>
              <a:t>Ask a question</a:t>
            </a:r>
            <a:r>
              <a:rPr lang="en-US" dirty="0"/>
              <a:t> section tell us your district role and how long you have held your position.</a:t>
            </a:r>
          </a:p>
          <a:p>
            <a:pPr lvl="0"/>
            <a:r>
              <a:rPr lang="en-US" dirty="0"/>
              <a:t>Select the paper airplane icon in the bottom right corner of the window to send it.</a:t>
            </a:r>
          </a:p>
          <a:p>
            <a:endParaRPr lang="en-US" sz="4000" dirty="0"/>
          </a:p>
        </p:txBody>
      </p:sp>
      <p:sp>
        <p:nvSpPr>
          <p:cNvPr id="2" name="Title 1">
            <a:extLst>
              <a:ext uri="{FF2B5EF4-FFF2-40B4-BE49-F238E27FC236}">
                <a16:creationId xmlns:a16="http://schemas.microsoft.com/office/drawing/2014/main" id="{33140810-68B2-4629-BF6A-93440EE5109C}"/>
              </a:ext>
            </a:extLst>
          </p:cNvPr>
          <p:cNvSpPr>
            <a:spLocks noGrp="1"/>
          </p:cNvSpPr>
          <p:nvPr>
            <p:ph type="title"/>
          </p:nvPr>
        </p:nvSpPr>
        <p:spPr>
          <a:xfrm>
            <a:off x="223071" y="261304"/>
            <a:ext cx="7913386" cy="756418"/>
          </a:xfrm>
        </p:spPr>
        <p:txBody>
          <a:bodyPr>
            <a:noAutofit/>
          </a:bodyPr>
          <a:lstStyle/>
          <a:p>
            <a:r>
              <a:rPr lang="en-US" sz="2800" b="1" dirty="0">
                <a:latin typeface="+mn-lt"/>
              </a:rPr>
              <a:t>CDE Assessment Accommodations for Students with Disabilities and English Learners </a:t>
            </a:r>
            <a:br>
              <a:rPr lang="en-US" sz="2000" b="1" dirty="0">
                <a:latin typeface="+mn-lt"/>
              </a:rPr>
            </a:br>
            <a:r>
              <a:rPr lang="en-US" sz="2000" b="1" dirty="0">
                <a:latin typeface="+mn-lt"/>
              </a:rPr>
              <a:t>2020-2021</a:t>
            </a:r>
            <a:endParaRPr lang="en-US" sz="2000" dirty="0">
              <a:latin typeface="+mn-lt"/>
            </a:endParaRPr>
          </a:p>
        </p:txBody>
      </p:sp>
      <p:sp>
        <p:nvSpPr>
          <p:cNvPr id="4" name="Slide Number Placeholder 3">
            <a:extLst>
              <a:ext uri="{FF2B5EF4-FFF2-40B4-BE49-F238E27FC236}">
                <a16:creationId xmlns:a16="http://schemas.microsoft.com/office/drawing/2014/main" id="{9E1C6873-9006-4F8A-83F3-AF673D15657F}"/>
              </a:ext>
            </a:extLst>
          </p:cNvPr>
          <p:cNvSpPr>
            <a:spLocks noGrp="1"/>
          </p:cNvSpPr>
          <p:nvPr>
            <p:ph type="sldNum" sz="quarter" idx="12"/>
          </p:nvPr>
        </p:nvSpPr>
        <p:spPr>
          <a:xfrm>
            <a:off x="223071" y="6427018"/>
            <a:ext cx="2057400" cy="365125"/>
          </a:xfrm>
        </p:spPr>
        <p:txBody>
          <a:bodyPr/>
          <a:lstStyle/>
          <a:p>
            <a:fld id="{C479D5F6-EDCB-402A-AC08-4943A1820E8F}" type="slidenum">
              <a:rPr lang="en-US" smtClean="0"/>
              <a:pPr/>
              <a:t>1</a:t>
            </a:fld>
            <a:endParaRPr lang="en-US" dirty="0"/>
          </a:p>
        </p:txBody>
      </p:sp>
      <p:pic>
        <p:nvPicPr>
          <p:cNvPr id="1028" name="Picture 1" descr="cid:image001.jpg@01D67C78.B1F87C20">
            <a:extLst>
              <a:ext uri="{FF2B5EF4-FFF2-40B4-BE49-F238E27FC236}">
                <a16:creationId xmlns:a16="http://schemas.microsoft.com/office/drawing/2014/main" id="{AC742B9F-88CD-4AB7-AE03-EE340853BFC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891596" y="1315766"/>
            <a:ext cx="4117500" cy="473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78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7624D-4A85-4D99-AA5E-9AC136BE0E3D}"/>
              </a:ext>
            </a:extLst>
          </p:cNvPr>
          <p:cNvSpPr>
            <a:spLocks noGrp="1"/>
          </p:cNvSpPr>
          <p:nvPr>
            <p:ph type="title"/>
          </p:nvPr>
        </p:nvSpPr>
        <p:spPr/>
        <p:txBody>
          <a:bodyPr/>
          <a:lstStyle/>
          <a:p>
            <a:r>
              <a:rPr lang="en-US" dirty="0"/>
              <a:t>Accommodations vs. Modifications</a:t>
            </a:r>
          </a:p>
        </p:txBody>
      </p:sp>
      <p:sp>
        <p:nvSpPr>
          <p:cNvPr id="3" name="Slide Number Placeholder 2">
            <a:extLst>
              <a:ext uri="{FF2B5EF4-FFF2-40B4-BE49-F238E27FC236}">
                <a16:creationId xmlns:a16="http://schemas.microsoft.com/office/drawing/2014/main" id="{F71C5A91-1D82-4529-8BC7-EAAA995ED267}"/>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5" name="Content Placeholder 1">
            <a:extLst>
              <a:ext uri="{FF2B5EF4-FFF2-40B4-BE49-F238E27FC236}">
                <a16:creationId xmlns:a16="http://schemas.microsoft.com/office/drawing/2014/main" id="{022B9597-CCA1-4D67-8E21-F11243788DD7}"/>
              </a:ext>
            </a:extLst>
          </p:cNvPr>
          <p:cNvSpPr txBox="1">
            <a:spLocks/>
          </p:cNvSpPr>
          <p:nvPr/>
        </p:nvSpPr>
        <p:spPr>
          <a:xfrm>
            <a:off x="569801" y="1519205"/>
            <a:ext cx="7999635" cy="4723990"/>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b="1" dirty="0"/>
              <a:t>Accommodations</a:t>
            </a:r>
            <a:r>
              <a:rPr lang="en-US" dirty="0"/>
              <a:t>: Adjustments to instruction or standardized testing materials or procedures which allow students to demonstrate their learning without changing the instructional content or what the assessment intends to measure. Accommodations maintain the expectations and rigor of the content of instruction or assessment. They do not change what is to be learned during instruction or measured by the assessment.</a:t>
            </a:r>
          </a:p>
          <a:p>
            <a:pPr>
              <a:lnSpc>
                <a:spcPct val="120000"/>
              </a:lnSpc>
            </a:pPr>
            <a:endParaRPr lang="en-US" dirty="0"/>
          </a:p>
          <a:p>
            <a:pPr>
              <a:lnSpc>
                <a:spcPct val="120000"/>
              </a:lnSpc>
            </a:pPr>
            <a:r>
              <a:rPr lang="en-US" b="1" dirty="0"/>
              <a:t>Modifications</a:t>
            </a:r>
            <a:r>
              <a:rPr lang="en-US" dirty="0"/>
              <a:t>: Adjustments to instruction or the administration of an assessment that change what the student learns or the assessment measures.  Modifications change the construct being learned or assessed.  Modifications in the administration of an assessment fundamentally change the assessment’s intended measure and, therefore, do not result in valid scores. </a:t>
            </a:r>
            <a:br>
              <a:rPr lang="en-US" dirty="0"/>
            </a:br>
            <a:endParaRPr lang="en-US" dirty="0">
              <a:solidFill>
                <a:srgbClr val="000000"/>
              </a:solidFill>
            </a:endParaRPr>
          </a:p>
        </p:txBody>
      </p:sp>
    </p:spTree>
    <p:extLst>
      <p:ext uri="{BB962C8B-B14F-4D97-AF65-F5344CB8AC3E}">
        <p14:creationId xmlns:p14="http://schemas.microsoft.com/office/powerpoint/2010/main" val="2504680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2B0C64-2359-45D6-805B-38D65081684A}"/>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
        <p:nvSpPr>
          <p:cNvPr id="4" name="Title 2">
            <a:extLst>
              <a:ext uri="{FF2B5EF4-FFF2-40B4-BE49-F238E27FC236}">
                <a16:creationId xmlns:a16="http://schemas.microsoft.com/office/drawing/2014/main" id="{8B0FA4BF-F619-4D75-A79B-BBAA08C9EB68}"/>
              </a:ext>
            </a:extLst>
          </p:cNvPr>
          <p:cNvSpPr>
            <a:spLocks noGrp="1"/>
          </p:cNvSpPr>
          <p:nvPr>
            <p:ph type="title"/>
          </p:nvPr>
        </p:nvSpPr>
        <p:spPr>
          <a:xfrm>
            <a:off x="223838" y="314325"/>
            <a:ext cx="8691562" cy="590550"/>
          </a:xfrm>
        </p:spPr>
        <p:txBody>
          <a:bodyPr/>
          <a:lstStyle/>
          <a:p>
            <a:r>
              <a:rPr lang="en-US" dirty="0"/>
              <a:t>Accommodations are…</a:t>
            </a:r>
          </a:p>
        </p:txBody>
      </p:sp>
      <p:sp>
        <p:nvSpPr>
          <p:cNvPr id="5" name="Content Placeholder 1">
            <a:extLst>
              <a:ext uri="{FF2B5EF4-FFF2-40B4-BE49-F238E27FC236}">
                <a16:creationId xmlns:a16="http://schemas.microsoft.com/office/drawing/2014/main" id="{91365EDA-BFAD-4ACC-9CAF-968C1235D241}"/>
              </a:ext>
            </a:extLst>
          </p:cNvPr>
          <p:cNvSpPr txBox="1">
            <a:spLocks/>
          </p:cNvSpPr>
          <p:nvPr/>
        </p:nvSpPr>
        <p:spPr>
          <a:xfrm>
            <a:off x="569801" y="1519205"/>
            <a:ext cx="7999635" cy="4723990"/>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buFont typeface="Arial" panose="020B0604020202020204" pitchFamily="34" charset="0"/>
              <a:buNone/>
            </a:pPr>
            <a:r>
              <a:rPr lang="en-US" dirty="0">
                <a:solidFill>
                  <a:srgbClr val="000000"/>
                </a:solidFill>
              </a:rPr>
              <a:t>Accommodations are practices and procedures that provide equitable access to the education environment and curriculum during instruction and assessment for students who have a documented need, including students with a disability.</a:t>
            </a:r>
          </a:p>
          <a:p>
            <a:pPr marL="45720" indent="0" algn="ctr">
              <a:buFont typeface="Arial" panose="020B0604020202020204" pitchFamily="34" charset="0"/>
              <a:buNone/>
            </a:pPr>
            <a:endParaRPr lang="en-US" dirty="0">
              <a:solidFill>
                <a:srgbClr val="000000"/>
              </a:solidFill>
            </a:endParaRPr>
          </a:p>
          <a:p>
            <a:r>
              <a:rPr lang="en-US" dirty="0">
                <a:solidFill>
                  <a:srgbClr val="000000"/>
                </a:solidFill>
              </a:rPr>
              <a:t>The stipulations for providing an accommodation are: </a:t>
            </a:r>
          </a:p>
          <a:p>
            <a:endParaRPr lang="en-US" dirty="0">
              <a:solidFill>
                <a:srgbClr val="000000"/>
              </a:solidFill>
            </a:endParaRPr>
          </a:p>
          <a:p>
            <a:pPr lvl="1"/>
            <a:r>
              <a:rPr lang="en-US" dirty="0">
                <a:solidFill>
                  <a:srgbClr val="000000"/>
                </a:solidFill>
              </a:rPr>
              <a:t>the determination of need for a student must be made on an individual basis </a:t>
            </a:r>
          </a:p>
          <a:p>
            <a:pPr lvl="1"/>
            <a:r>
              <a:rPr lang="en-US" dirty="0">
                <a:solidFill>
                  <a:srgbClr val="000000"/>
                </a:solidFill>
              </a:rPr>
              <a:t>accommodations are documented in a formal plan</a:t>
            </a:r>
          </a:p>
          <a:p>
            <a:pPr lvl="1"/>
            <a:r>
              <a:rPr lang="en-US" dirty="0">
                <a:solidFill>
                  <a:srgbClr val="000000"/>
                </a:solidFill>
              </a:rPr>
              <a:t>accommodations are evaluated regularly for need and effectiveness</a:t>
            </a:r>
          </a:p>
          <a:p>
            <a:pPr lvl="1"/>
            <a:r>
              <a:rPr lang="en-US" dirty="0">
                <a:solidFill>
                  <a:srgbClr val="000000"/>
                </a:solidFill>
              </a:rPr>
              <a:t>the accommodation is routinely used for both classroom instruction and assessment</a:t>
            </a:r>
          </a:p>
          <a:p>
            <a:pPr lvl="1"/>
            <a:r>
              <a:rPr lang="en-US" dirty="0">
                <a:solidFill>
                  <a:srgbClr val="000000"/>
                </a:solidFill>
              </a:rPr>
              <a:t>the accommodation does not change what the assessment measures</a:t>
            </a:r>
          </a:p>
        </p:txBody>
      </p:sp>
    </p:spTree>
    <p:extLst>
      <p:ext uri="{BB962C8B-B14F-4D97-AF65-F5344CB8AC3E}">
        <p14:creationId xmlns:p14="http://schemas.microsoft.com/office/powerpoint/2010/main" val="282572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69ED17-1EF2-474D-8127-4E23B9D42DFB}"/>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
        <p:nvSpPr>
          <p:cNvPr id="4" name="Title 2">
            <a:extLst>
              <a:ext uri="{FF2B5EF4-FFF2-40B4-BE49-F238E27FC236}">
                <a16:creationId xmlns:a16="http://schemas.microsoft.com/office/drawing/2014/main" id="{CE9C1464-D168-4B1B-BD83-94B2ACCAD949}"/>
              </a:ext>
            </a:extLst>
          </p:cNvPr>
          <p:cNvSpPr>
            <a:spLocks noGrp="1"/>
          </p:cNvSpPr>
          <p:nvPr>
            <p:ph type="title"/>
          </p:nvPr>
        </p:nvSpPr>
        <p:spPr>
          <a:xfrm>
            <a:off x="223838" y="314325"/>
            <a:ext cx="8691562" cy="590550"/>
          </a:xfrm>
        </p:spPr>
        <p:txBody>
          <a:bodyPr/>
          <a:lstStyle/>
          <a:p>
            <a:r>
              <a:rPr lang="en-US" dirty="0"/>
              <a:t>Accommodations </a:t>
            </a:r>
            <a:r>
              <a:rPr lang="en-US" b="1" i="1" u="sng" dirty="0"/>
              <a:t>do</a:t>
            </a:r>
            <a:r>
              <a:rPr lang="en-US" dirty="0"/>
              <a:t> </a:t>
            </a:r>
            <a:r>
              <a:rPr lang="en-US" b="1" i="1" u="sng" dirty="0"/>
              <a:t>not</a:t>
            </a:r>
            <a:r>
              <a:rPr lang="en-US" dirty="0"/>
              <a:t>…</a:t>
            </a:r>
          </a:p>
        </p:txBody>
      </p:sp>
      <p:sp>
        <p:nvSpPr>
          <p:cNvPr id="5" name="Content Placeholder 1">
            <a:extLst>
              <a:ext uri="{FF2B5EF4-FFF2-40B4-BE49-F238E27FC236}">
                <a16:creationId xmlns:a16="http://schemas.microsoft.com/office/drawing/2014/main" id="{6E6034FF-ED2C-4135-AC8A-A591BF398860}"/>
              </a:ext>
            </a:extLst>
          </p:cNvPr>
          <p:cNvSpPr txBox="1">
            <a:spLocks/>
          </p:cNvSpPr>
          <p:nvPr/>
        </p:nvSpPr>
        <p:spPr>
          <a:xfrm>
            <a:off x="855953" y="1590368"/>
            <a:ext cx="7704667" cy="472326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Give an unfair advantage</a:t>
            </a:r>
          </a:p>
          <a:p>
            <a:r>
              <a:rPr lang="en-US" dirty="0">
                <a:solidFill>
                  <a:srgbClr val="000000"/>
                </a:solidFill>
              </a:rPr>
              <a:t>Modify or change the standard</a:t>
            </a:r>
          </a:p>
          <a:p>
            <a:r>
              <a:rPr lang="en-US" dirty="0">
                <a:solidFill>
                  <a:srgbClr val="000000"/>
                </a:solidFill>
              </a:rPr>
              <a:t>Interfere with the construct of the assessment or the standard being assessed</a:t>
            </a:r>
          </a:p>
          <a:p>
            <a:r>
              <a:rPr lang="en-US" dirty="0">
                <a:solidFill>
                  <a:srgbClr val="000000"/>
                </a:solidFill>
              </a:rPr>
              <a:t>Reduce learning expectations</a:t>
            </a:r>
          </a:p>
          <a:p>
            <a:r>
              <a:rPr lang="en-US" dirty="0">
                <a:solidFill>
                  <a:srgbClr val="000000"/>
                </a:solidFill>
              </a:rPr>
              <a:t>Reduce rigor or relevant cognitive load</a:t>
            </a:r>
          </a:p>
          <a:p>
            <a:r>
              <a:rPr lang="en-US" dirty="0">
                <a:solidFill>
                  <a:srgbClr val="000000"/>
                </a:solidFill>
              </a:rPr>
              <a:t>Help all students “do better”</a:t>
            </a:r>
          </a:p>
          <a:p>
            <a:r>
              <a:rPr lang="en-US" dirty="0">
                <a:solidFill>
                  <a:srgbClr val="000000"/>
                </a:solidFill>
              </a:rPr>
              <a:t>Occur without regular evaluation and evidence of effectiveness</a:t>
            </a:r>
          </a:p>
          <a:p>
            <a:r>
              <a:rPr lang="en-US" dirty="0">
                <a:solidFill>
                  <a:srgbClr val="000000"/>
                </a:solidFill>
              </a:rPr>
              <a:t>Convenience the adult</a:t>
            </a:r>
          </a:p>
          <a:p>
            <a:r>
              <a:rPr lang="en-US" dirty="0"/>
              <a:t>Default by disability label</a:t>
            </a:r>
          </a:p>
          <a:p>
            <a:r>
              <a:rPr lang="en-US" dirty="0"/>
              <a:t>Default by class placement or groups within a class</a:t>
            </a:r>
          </a:p>
          <a:p>
            <a:endParaRPr lang="en-US" dirty="0">
              <a:solidFill>
                <a:srgbClr val="000000"/>
              </a:solidFill>
            </a:endParaRPr>
          </a:p>
        </p:txBody>
      </p:sp>
    </p:spTree>
    <p:extLst>
      <p:ext uri="{BB962C8B-B14F-4D97-AF65-F5344CB8AC3E}">
        <p14:creationId xmlns:p14="http://schemas.microsoft.com/office/powerpoint/2010/main" val="58315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F35924-9A59-44E7-87CB-5BAD66B2D7EE}"/>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4" name="Title 2">
            <a:extLst>
              <a:ext uri="{FF2B5EF4-FFF2-40B4-BE49-F238E27FC236}">
                <a16:creationId xmlns:a16="http://schemas.microsoft.com/office/drawing/2014/main" id="{08430001-0704-4C3E-A249-EB92DD53AAAD}"/>
              </a:ext>
            </a:extLst>
          </p:cNvPr>
          <p:cNvSpPr>
            <a:spLocks noGrp="1"/>
          </p:cNvSpPr>
          <p:nvPr>
            <p:ph type="title"/>
          </p:nvPr>
        </p:nvSpPr>
        <p:spPr>
          <a:xfrm>
            <a:off x="223838" y="314325"/>
            <a:ext cx="8691562" cy="590550"/>
          </a:xfrm>
        </p:spPr>
        <p:txBody>
          <a:bodyPr>
            <a:noAutofit/>
          </a:bodyPr>
          <a:lstStyle/>
          <a:p>
            <a:r>
              <a:rPr lang="en-US" sz="2800" dirty="0"/>
              <a:t>State Assessments</a:t>
            </a:r>
          </a:p>
        </p:txBody>
      </p:sp>
      <p:sp>
        <p:nvSpPr>
          <p:cNvPr id="5" name="Content Placeholder 1">
            <a:extLst>
              <a:ext uri="{FF2B5EF4-FFF2-40B4-BE49-F238E27FC236}">
                <a16:creationId xmlns:a16="http://schemas.microsoft.com/office/drawing/2014/main" id="{C71D35F9-10E6-4D27-ACF4-466D0150082E}"/>
              </a:ext>
            </a:extLst>
          </p:cNvPr>
          <p:cNvSpPr txBox="1">
            <a:spLocks/>
          </p:cNvSpPr>
          <p:nvPr/>
        </p:nvSpPr>
        <p:spPr>
          <a:xfrm>
            <a:off x="996882" y="1596923"/>
            <a:ext cx="5639893" cy="439829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ACCESS for ELLs </a:t>
            </a:r>
          </a:p>
          <a:p>
            <a:pPr lvl="1"/>
            <a:r>
              <a:rPr lang="en-US" dirty="0">
                <a:solidFill>
                  <a:srgbClr val="000000"/>
                </a:solidFill>
              </a:rPr>
              <a:t>Alternate ACCESS</a:t>
            </a:r>
          </a:p>
          <a:p>
            <a:r>
              <a:rPr lang="en-US" dirty="0">
                <a:solidFill>
                  <a:srgbClr val="000000"/>
                </a:solidFill>
              </a:rPr>
              <a:t>CMAS </a:t>
            </a:r>
          </a:p>
          <a:p>
            <a:pPr lvl="1"/>
            <a:r>
              <a:rPr lang="en-US" dirty="0">
                <a:solidFill>
                  <a:srgbClr val="000000"/>
                </a:solidFill>
              </a:rPr>
              <a:t>Math </a:t>
            </a:r>
          </a:p>
          <a:p>
            <a:pPr lvl="1"/>
            <a:r>
              <a:rPr lang="en-US" dirty="0">
                <a:solidFill>
                  <a:srgbClr val="000000"/>
                </a:solidFill>
              </a:rPr>
              <a:t>ELA/Literacy (CSLA)</a:t>
            </a:r>
          </a:p>
          <a:p>
            <a:pPr lvl="1"/>
            <a:r>
              <a:rPr lang="en-US" dirty="0">
                <a:solidFill>
                  <a:srgbClr val="000000"/>
                </a:solidFill>
              </a:rPr>
              <a:t>Science</a:t>
            </a:r>
          </a:p>
          <a:p>
            <a:pPr lvl="1"/>
            <a:r>
              <a:rPr lang="en-US" dirty="0">
                <a:solidFill>
                  <a:srgbClr val="000000"/>
                </a:solidFill>
              </a:rPr>
              <a:t>Social Studies</a:t>
            </a:r>
          </a:p>
          <a:p>
            <a:r>
              <a:rPr lang="en-US" dirty="0" err="1">
                <a:solidFill>
                  <a:srgbClr val="000000"/>
                </a:solidFill>
              </a:rPr>
              <a:t>CoAlt</a:t>
            </a:r>
            <a:endParaRPr lang="en-US" dirty="0">
              <a:solidFill>
                <a:srgbClr val="000000"/>
              </a:solidFill>
            </a:endParaRPr>
          </a:p>
          <a:p>
            <a:pPr lvl="1"/>
            <a:r>
              <a:rPr lang="en-US" dirty="0">
                <a:solidFill>
                  <a:srgbClr val="000000"/>
                </a:solidFill>
              </a:rPr>
              <a:t>ELA &amp; Math (DLM)</a:t>
            </a:r>
          </a:p>
          <a:p>
            <a:pPr lvl="1"/>
            <a:r>
              <a:rPr lang="en-US" dirty="0">
                <a:solidFill>
                  <a:srgbClr val="000000"/>
                </a:solidFill>
              </a:rPr>
              <a:t>Science and Social Studies</a:t>
            </a:r>
          </a:p>
          <a:p>
            <a:r>
              <a:rPr lang="en-US" dirty="0">
                <a:solidFill>
                  <a:srgbClr val="000000"/>
                </a:solidFill>
              </a:rPr>
              <a:t>CO PSAT 9/10 &amp; SAT</a:t>
            </a:r>
          </a:p>
          <a:p>
            <a:pPr lvl="1"/>
            <a:r>
              <a:rPr lang="en-US" dirty="0" err="1">
                <a:solidFill>
                  <a:srgbClr val="000000"/>
                </a:solidFill>
              </a:rPr>
              <a:t>CoAlt</a:t>
            </a:r>
            <a:r>
              <a:rPr lang="en-US" dirty="0">
                <a:solidFill>
                  <a:srgbClr val="000000"/>
                </a:solidFill>
              </a:rPr>
              <a:t> ELA &amp; Math (DLM)</a:t>
            </a:r>
          </a:p>
          <a:p>
            <a:pPr marL="365760" lvl="1"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218754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BB416F-8F39-41C2-811C-3834CF30E4FE}"/>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4" name="Title 1">
            <a:extLst>
              <a:ext uri="{FF2B5EF4-FFF2-40B4-BE49-F238E27FC236}">
                <a16:creationId xmlns:a16="http://schemas.microsoft.com/office/drawing/2014/main" id="{70E972DA-96FF-4D9B-8CF1-E0B100911F46}"/>
              </a:ext>
            </a:extLst>
          </p:cNvPr>
          <p:cNvSpPr>
            <a:spLocks noGrp="1"/>
          </p:cNvSpPr>
          <p:nvPr>
            <p:ph type="title"/>
          </p:nvPr>
        </p:nvSpPr>
        <p:spPr>
          <a:xfrm>
            <a:off x="223838" y="314325"/>
            <a:ext cx="8691562" cy="590550"/>
          </a:xfrm>
        </p:spPr>
        <p:txBody>
          <a:bodyPr>
            <a:normAutofit/>
          </a:bodyPr>
          <a:lstStyle/>
          <a:p>
            <a:r>
              <a:rPr lang="en-US" dirty="0"/>
              <a:t>Accommodation Flow for CMAS</a:t>
            </a:r>
          </a:p>
        </p:txBody>
      </p:sp>
      <p:sp>
        <p:nvSpPr>
          <p:cNvPr id="5" name="Content Placeholder 4">
            <a:extLst>
              <a:ext uri="{FF2B5EF4-FFF2-40B4-BE49-F238E27FC236}">
                <a16:creationId xmlns:a16="http://schemas.microsoft.com/office/drawing/2014/main" id="{35A4DED6-B5CD-417E-9E5B-252F8792C2A1}"/>
              </a:ext>
            </a:extLst>
          </p:cNvPr>
          <p:cNvSpPr txBox="1">
            <a:spLocks/>
          </p:cNvSpPr>
          <p:nvPr/>
        </p:nvSpPr>
        <p:spPr>
          <a:xfrm rot="10800000">
            <a:off x="1132214" y="1294702"/>
            <a:ext cx="7776018" cy="5563298"/>
          </a:xfrm>
          <a:prstGeom prst="triangle">
            <a:avLst>
              <a:gd name="adj" fmla="val 48756"/>
            </a:avLst>
          </a:prstGeom>
          <a:solidFill>
            <a:schemeClr val="accent1">
              <a:lumMod val="50000"/>
            </a:schemeClr>
          </a:solidFill>
          <a:ln w="190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a:t> </a:t>
            </a:r>
            <a:endParaRPr lang="en-US" dirty="0"/>
          </a:p>
        </p:txBody>
      </p:sp>
      <p:sp>
        <p:nvSpPr>
          <p:cNvPr id="6" name="TextBox 5">
            <a:extLst>
              <a:ext uri="{FF2B5EF4-FFF2-40B4-BE49-F238E27FC236}">
                <a16:creationId xmlns:a16="http://schemas.microsoft.com/office/drawing/2014/main" id="{649435A3-9E5D-4D91-96B8-0C0132150B3E}"/>
              </a:ext>
            </a:extLst>
          </p:cNvPr>
          <p:cNvSpPr txBox="1"/>
          <p:nvPr/>
        </p:nvSpPr>
        <p:spPr>
          <a:xfrm>
            <a:off x="235768" y="2405275"/>
            <a:ext cx="2016808" cy="2308324"/>
          </a:xfrm>
          <a:prstGeom prst="rect">
            <a:avLst/>
          </a:prstGeom>
          <a:noFill/>
        </p:spPr>
        <p:txBody>
          <a:bodyPr wrap="square" rtlCol="0">
            <a:spAutoFit/>
          </a:bodyPr>
          <a:lstStyle/>
          <a:p>
            <a:pPr algn="ctr"/>
            <a:r>
              <a:rPr lang="en-US" sz="2400" b="1" i="1" u="sng" dirty="0">
                <a:solidFill>
                  <a:srgbClr val="000000"/>
                </a:solidFill>
              </a:rPr>
              <a:t>May </a:t>
            </a:r>
            <a:r>
              <a:rPr lang="en-US" sz="2400" dirty="0">
                <a:solidFill>
                  <a:srgbClr val="000000"/>
                </a:solidFill>
              </a:rPr>
              <a:t>include students with active IEP/504/ELP (but not required)</a:t>
            </a:r>
          </a:p>
        </p:txBody>
      </p:sp>
      <p:sp>
        <p:nvSpPr>
          <p:cNvPr id="7" name="TextBox 6">
            <a:extLst>
              <a:ext uri="{FF2B5EF4-FFF2-40B4-BE49-F238E27FC236}">
                <a16:creationId xmlns:a16="http://schemas.microsoft.com/office/drawing/2014/main" id="{6F5477DE-A576-4C5A-8B0B-D84D370E07DD}"/>
              </a:ext>
            </a:extLst>
          </p:cNvPr>
          <p:cNvSpPr txBox="1"/>
          <p:nvPr/>
        </p:nvSpPr>
        <p:spPr>
          <a:xfrm>
            <a:off x="1132214" y="4936390"/>
            <a:ext cx="2016808" cy="1200329"/>
          </a:xfrm>
          <a:prstGeom prst="rect">
            <a:avLst/>
          </a:prstGeom>
          <a:noFill/>
        </p:spPr>
        <p:txBody>
          <a:bodyPr wrap="square" rtlCol="0">
            <a:spAutoFit/>
          </a:bodyPr>
          <a:lstStyle/>
          <a:p>
            <a:pPr algn="ctr"/>
            <a:r>
              <a:rPr lang="en-US" sz="2400" dirty="0">
                <a:solidFill>
                  <a:srgbClr val="000000"/>
                </a:solidFill>
              </a:rPr>
              <a:t>Student </a:t>
            </a:r>
            <a:r>
              <a:rPr lang="en-US" sz="2400" b="1" i="1" u="sng" dirty="0">
                <a:solidFill>
                  <a:srgbClr val="000000"/>
                </a:solidFill>
              </a:rPr>
              <a:t>must </a:t>
            </a:r>
            <a:r>
              <a:rPr lang="en-US" sz="2400" dirty="0">
                <a:solidFill>
                  <a:srgbClr val="000000"/>
                </a:solidFill>
              </a:rPr>
              <a:t> be an active NEP/LEP </a:t>
            </a:r>
          </a:p>
        </p:txBody>
      </p:sp>
      <p:sp>
        <p:nvSpPr>
          <p:cNvPr id="8" name="TextBox 7">
            <a:extLst>
              <a:ext uri="{FF2B5EF4-FFF2-40B4-BE49-F238E27FC236}">
                <a16:creationId xmlns:a16="http://schemas.microsoft.com/office/drawing/2014/main" id="{FCC78EE8-D429-4EE7-8F19-22B61DCC6D3C}"/>
              </a:ext>
            </a:extLst>
          </p:cNvPr>
          <p:cNvSpPr txBox="1"/>
          <p:nvPr/>
        </p:nvSpPr>
        <p:spPr>
          <a:xfrm>
            <a:off x="6668299" y="4868803"/>
            <a:ext cx="2016808" cy="1200329"/>
          </a:xfrm>
          <a:prstGeom prst="rect">
            <a:avLst/>
          </a:prstGeom>
          <a:noFill/>
        </p:spPr>
        <p:txBody>
          <a:bodyPr wrap="square" rtlCol="0">
            <a:spAutoFit/>
          </a:bodyPr>
          <a:lstStyle/>
          <a:p>
            <a:pPr algn="ctr"/>
            <a:r>
              <a:rPr lang="en-US" sz="2400" dirty="0">
                <a:solidFill>
                  <a:srgbClr val="000000"/>
                </a:solidFill>
              </a:rPr>
              <a:t>Students </a:t>
            </a:r>
            <a:r>
              <a:rPr lang="en-US" sz="2400" b="1" i="1" u="sng" dirty="0">
                <a:solidFill>
                  <a:srgbClr val="000000"/>
                </a:solidFill>
              </a:rPr>
              <a:t>must </a:t>
            </a:r>
            <a:r>
              <a:rPr lang="en-US" sz="2400" dirty="0">
                <a:solidFill>
                  <a:srgbClr val="000000"/>
                </a:solidFill>
              </a:rPr>
              <a:t>have an active IEP/504</a:t>
            </a:r>
          </a:p>
        </p:txBody>
      </p:sp>
      <p:sp>
        <p:nvSpPr>
          <p:cNvPr id="9" name="TextBox 8">
            <a:extLst>
              <a:ext uri="{FF2B5EF4-FFF2-40B4-BE49-F238E27FC236}">
                <a16:creationId xmlns:a16="http://schemas.microsoft.com/office/drawing/2014/main" id="{0486AEC8-8C77-4DF5-A1AD-EDDE6EECCA19}"/>
              </a:ext>
            </a:extLst>
          </p:cNvPr>
          <p:cNvSpPr txBox="1"/>
          <p:nvPr/>
        </p:nvSpPr>
        <p:spPr>
          <a:xfrm>
            <a:off x="3955656" y="1516276"/>
            <a:ext cx="1982624" cy="523220"/>
          </a:xfrm>
          <a:prstGeom prst="rect">
            <a:avLst/>
          </a:prstGeom>
          <a:noFill/>
        </p:spPr>
        <p:txBody>
          <a:bodyPr wrap="square" rtlCol="0">
            <a:spAutoFit/>
          </a:bodyPr>
          <a:lstStyle/>
          <a:p>
            <a:pPr algn="ctr"/>
            <a:r>
              <a:rPr lang="en-US" sz="2800" b="1" dirty="0">
                <a:solidFill>
                  <a:srgbClr val="FFFF00"/>
                </a:solidFill>
              </a:rPr>
              <a:t>All Students</a:t>
            </a:r>
          </a:p>
        </p:txBody>
      </p:sp>
      <p:sp>
        <p:nvSpPr>
          <p:cNvPr id="10" name="TextBox 9">
            <a:extLst>
              <a:ext uri="{FF2B5EF4-FFF2-40B4-BE49-F238E27FC236}">
                <a16:creationId xmlns:a16="http://schemas.microsoft.com/office/drawing/2014/main" id="{FD6FA181-2E6B-40C9-9DD0-00F5B4064011}"/>
              </a:ext>
            </a:extLst>
          </p:cNvPr>
          <p:cNvSpPr txBox="1"/>
          <p:nvPr/>
        </p:nvSpPr>
        <p:spPr>
          <a:xfrm>
            <a:off x="3830555" y="2573034"/>
            <a:ext cx="2585102" cy="954107"/>
          </a:xfrm>
          <a:prstGeom prst="rect">
            <a:avLst/>
          </a:prstGeom>
          <a:noFill/>
        </p:spPr>
        <p:txBody>
          <a:bodyPr wrap="square" rtlCol="0">
            <a:spAutoFit/>
          </a:bodyPr>
          <a:lstStyle/>
          <a:p>
            <a:pPr algn="ctr"/>
            <a:r>
              <a:rPr lang="en-US" sz="2800" b="1" dirty="0">
                <a:solidFill>
                  <a:srgbClr val="FFFF00"/>
                </a:solidFill>
              </a:rPr>
              <a:t>Administration Considerations</a:t>
            </a:r>
          </a:p>
        </p:txBody>
      </p:sp>
      <p:sp>
        <p:nvSpPr>
          <p:cNvPr id="11" name="TextBox 10">
            <a:extLst>
              <a:ext uri="{FF2B5EF4-FFF2-40B4-BE49-F238E27FC236}">
                <a16:creationId xmlns:a16="http://schemas.microsoft.com/office/drawing/2014/main" id="{3C319E00-8E09-448F-AE97-C382655E9649}"/>
              </a:ext>
            </a:extLst>
          </p:cNvPr>
          <p:cNvSpPr txBox="1"/>
          <p:nvPr/>
        </p:nvSpPr>
        <p:spPr>
          <a:xfrm>
            <a:off x="4042118" y="3687755"/>
            <a:ext cx="2328951" cy="954107"/>
          </a:xfrm>
          <a:prstGeom prst="rect">
            <a:avLst/>
          </a:prstGeom>
          <a:noFill/>
        </p:spPr>
        <p:txBody>
          <a:bodyPr wrap="square" rtlCol="0">
            <a:spAutoFit/>
          </a:bodyPr>
          <a:lstStyle/>
          <a:p>
            <a:pPr algn="ctr"/>
            <a:r>
              <a:rPr lang="en-US" sz="2800" b="1" dirty="0">
                <a:solidFill>
                  <a:srgbClr val="FFFF00"/>
                </a:solidFill>
              </a:rPr>
              <a:t>Accessibility Features</a:t>
            </a:r>
          </a:p>
        </p:txBody>
      </p:sp>
      <p:sp>
        <p:nvSpPr>
          <p:cNvPr id="12" name="TextBox 11">
            <a:extLst>
              <a:ext uri="{FF2B5EF4-FFF2-40B4-BE49-F238E27FC236}">
                <a16:creationId xmlns:a16="http://schemas.microsoft.com/office/drawing/2014/main" id="{5C7C1241-249F-4BFB-9E67-53F7EFDE55F0}"/>
              </a:ext>
            </a:extLst>
          </p:cNvPr>
          <p:cNvSpPr txBox="1"/>
          <p:nvPr/>
        </p:nvSpPr>
        <p:spPr>
          <a:xfrm>
            <a:off x="3737070" y="4823527"/>
            <a:ext cx="2658019" cy="461665"/>
          </a:xfrm>
          <a:prstGeom prst="rect">
            <a:avLst/>
          </a:prstGeom>
          <a:noFill/>
        </p:spPr>
        <p:txBody>
          <a:bodyPr wrap="square" rtlCol="0">
            <a:spAutoFit/>
          </a:bodyPr>
          <a:lstStyle/>
          <a:p>
            <a:pPr algn="ctr"/>
            <a:r>
              <a:rPr lang="en-US" sz="2400" b="1" dirty="0">
                <a:solidFill>
                  <a:srgbClr val="FFFF00"/>
                </a:solidFill>
              </a:rPr>
              <a:t>Accommodations</a:t>
            </a:r>
          </a:p>
        </p:txBody>
      </p:sp>
      <p:sp>
        <p:nvSpPr>
          <p:cNvPr id="13" name="TextBox 12">
            <a:extLst>
              <a:ext uri="{FF2B5EF4-FFF2-40B4-BE49-F238E27FC236}">
                <a16:creationId xmlns:a16="http://schemas.microsoft.com/office/drawing/2014/main" id="{F765810F-69A0-405B-9D22-FCD79B0FECD2}"/>
              </a:ext>
            </a:extLst>
          </p:cNvPr>
          <p:cNvSpPr txBox="1"/>
          <p:nvPr/>
        </p:nvSpPr>
        <p:spPr>
          <a:xfrm>
            <a:off x="4108212" y="5714029"/>
            <a:ext cx="1982624" cy="523220"/>
          </a:xfrm>
          <a:prstGeom prst="rect">
            <a:avLst/>
          </a:prstGeom>
          <a:noFill/>
          <a:ln>
            <a:noFill/>
          </a:ln>
        </p:spPr>
        <p:txBody>
          <a:bodyPr wrap="square" rtlCol="0">
            <a:spAutoFit/>
          </a:bodyPr>
          <a:lstStyle/>
          <a:p>
            <a:pPr algn="ctr"/>
            <a:r>
              <a:rPr lang="en-US" sz="2800" b="1" dirty="0">
                <a:solidFill>
                  <a:srgbClr val="FFFF00"/>
                </a:solidFill>
              </a:rPr>
              <a:t>UARs</a:t>
            </a:r>
          </a:p>
        </p:txBody>
      </p:sp>
      <p:cxnSp>
        <p:nvCxnSpPr>
          <p:cNvPr id="14" name="Straight Connector 13">
            <a:extLst>
              <a:ext uri="{FF2B5EF4-FFF2-40B4-BE49-F238E27FC236}">
                <a16:creationId xmlns:a16="http://schemas.microsoft.com/office/drawing/2014/main" id="{741E794C-79C4-48A8-967C-C976CBF97219}"/>
              </a:ext>
            </a:extLst>
          </p:cNvPr>
          <p:cNvCxnSpPr>
            <a:cxnSpLocks/>
          </p:cNvCxnSpPr>
          <p:nvPr/>
        </p:nvCxnSpPr>
        <p:spPr>
          <a:xfrm>
            <a:off x="2061148" y="2521653"/>
            <a:ext cx="5954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0D1C350A-4902-4EC0-A237-B511609A8013}"/>
              </a:ext>
            </a:extLst>
          </p:cNvPr>
          <p:cNvCxnSpPr>
            <a:cxnSpLocks/>
          </p:cNvCxnSpPr>
          <p:nvPr/>
        </p:nvCxnSpPr>
        <p:spPr>
          <a:xfrm>
            <a:off x="3001039" y="3650111"/>
            <a:ext cx="418142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338415DD-1E9F-437C-AB4D-CE9A9F99DA3B}"/>
              </a:ext>
            </a:extLst>
          </p:cNvPr>
          <p:cNvCxnSpPr>
            <a:cxnSpLocks/>
          </p:cNvCxnSpPr>
          <p:nvPr/>
        </p:nvCxnSpPr>
        <p:spPr>
          <a:xfrm flipV="1">
            <a:off x="3554361" y="4629305"/>
            <a:ext cx="3016045" cy="12558"/>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F2A88E88-A542-4306-AA82-B6821098285C}"/>
              </a:ext>
            </a:extLst>
          </p:cNvPr>
          <p:cNvCxnSpPr>
            <a:cxnSpLocks/>
          </p:cNvCxnSpPr>
          <p:nvPr/>
        </p:nvCxnSpPr>
        <p:spPr>
          <a:xfrm>
            <a:off x="4260768" y="5583553"/>
            <a:ext cx="1677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93CC0419-14D7-47FA-ABA6-3D1040D7A23B}"/>
              </a:ext>
            </a:extLst>
          </p:cNvPr>
          <p:cNvCxnSpPr>
            <a:cxnSpLocks/>
          </p:cNvCxnSpPr>
          <p:nvPr/>
        </p:nvCxnSpPr>
        <p:spPr>
          <a:xfrm>
            <a:off x="3075039" y="5187783"/>
            <a:ext cx="755516"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a:extLst>
              <a:ext uri="{FF2B5EF4-FFF2-40B4-BE49-F238E27FC236}">
                <a16:creationId xmlns:a16="http://schemas.microsoft.com/office/drawing/2014/main" id="{55A4D6FD-F26E-4A16-B659-A194A631D026}"/>
              </a:ext>
            </a:extLst>
          </p:cNvPr>
          <p:cNvCxnSpPr>
            <a:cxnSpLocks/>
          </p:cNvCxnSpPr>
          <p:nvPr/>
        </p:nvCxnSpPr>
        <p:spPr>
          <a:xfrm>
            <a:off x="2159539" y="3817214"/>
            <a:ext cx="840658" cy="25913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93911C40-F68C-473B-A453-102D76F81305}"/>
              </a:ext>
            </a:extLst>
          </p:cNvPr>
          <p:cNvCxnSpPr>
            <a:cxnSpLocks/>
          </p:cNvCxnSpPr>
          <p:nvPr/>
        </p:nvCxnSpPr>
        <p:spPr>
          <a:xfrm flipV="1">
            <a:off x="2159539" y="3486417"/>
            <a:ext cx="538316" cy="33079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E5C5E98F-DCCA-404D-9ADC-C51E6597F12D}"/>
              </a:ext>
            </a:extLst>
          </p:cNvPr>
          <p:cNvCxnSpPr>
            <a:cxnSpLocks/>
          </p:cNvCxnSpPr>
          <p:nvPr/>
        </p:nvCxnSpPr>
        <p:spPr>
          <a:xfrm flipH="1">
            <a:off x="5745687" y="5668024"/>
            <a:ext cx="969137" cy="34436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9F708906-591E-4503-B3E9-6B2B5DFCA512}"/>
              </a:ext>
            </a:extLst>
          </p:cNvPr>
          <p:cNvCxnSpPr>
            <a:cxnSpLocks/>
          </p:cNvCxnSpPr>
          <p:nvPr/>
        </p:nvCxnSpPr>
        <p:spPr>
          <a:xfrm flipH="1" flipV="1">
            <a:off x="6230255" y="5307602"/>
            <a:ext cx="490579" cy="35910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5328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ACCESS for ELLs </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15</a:t>
            </a:fld>
            <a:endParaRPr lang="en-US" dirty="0"/>
          </a:p>
        </p:txBody>
      </p:sp>
    </p:spTree>
    <p:extLst>
      <p:ext uri="{BB962C8B-B14F-4D97-AF65-F5344CB8AC3E}">
        <p14:creationId xmlns:p14="http://schemas.microsoft.com/office/powerpoint/2010/main" val="271936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D2DDF2-B2D4-4BE5-9BD4-C2B77B6FEBB5}"/>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
        <p:nvSpPr>
          <p:cNvPr id="4" name="Title 2">
            <a:extLst>
              <a:ext uri="{FF2B5EF4-FFF2-40B4-BE49-F238E27FC236}">
                <a16:creationId xmlns:a16="http://schemas.microsoft.com/office/drawing/2014/main" id="{FDECCEBD-C298-4ABC-9E83-98C2F9D831BE}"/>
              </a:ext>
            </a:extLst>
          </p:cNvPr>
          <p:cNvSpPr>
            <a:spLocks noGrp="1"/>
          </p:cNvSpPr>
          <p:nvPr>
            <p:ph type="title"/>
          </p:nvPr>
        </p:nvSpPr>
        <p:spPr>
          <a:xfrm>
            <a:off x="223838" y="314325"/>
            <a:ext cx="8691562" cy="590550"/>
          </a:xfrm>
        </p:spPr>
        <p:txBody>
          <a:bodyPr>
            <a:normAutofit/>
          </a:bodyPr>
          <a:lstStyle/>
          <a:p>
            <a:r>
              <a:rPr lang="en-US" sz="2800" dirty="0"/>
              <a:t>ACCESS for ELLs Accommodations </a:t>
            </a:r>
          </a:p>
        </p:txBody>
      </p:sp>
      <p:sp>
        <p:nvSpPr>
          <p:cNvPr id="5" name="Content Placeholder 1">
            <a:extLst>
              <a:ext uri="{FF2B5EF4-FFF2-40B4-BE49-F238E27FC236}">
                <a16:creationId xmlns:a16="http://schemas.microsoft.com/office/drawing/2014/main" id="{78F6D132-7DA2-47AE-B9BB-B4220204C0D7}"/>
              </a:ext>
            </a:extLst>
          </p:cNvPr>
          <p:cNvSpPr txBox="1">
            <a:spLocks/>
          </p:cNvSpPr>
          <p:nvPr/>
        </p:nvSpPr>
        <p:spPr>
          <a:xfrm>
            <a:off x="628650" y="1533832"/>
            <a:ext cx="7886700" cy="45698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Online</a:t>
            </a:r>
          </a:p>
          <a:p>
            <a:r>
              <a:rPr lang="en-US" dirty="0">
                <a:solidFill>
                  <a:srgbClr val="000000"/>
                </a:solidFill>
              </a:rPr>
              <a:t>Paper</a:t>
            </a:r>
          </a:p>
          <a:p>
            <a:r>
              <a:rPr lang="en-US" dirty="0">
                <a:solidFill>
                  <a:srgbClr val="000000"/>
                </a:solidFill>
              </a:rPr>
              <a:t>Kindergarten</a:t>
            </a:r>
          </a:p>
          <a:p>
            <a:r>
              <a:rPr lang="en-US" dirty="0">
                <a:solidFill>
                  <a:srgbClr val="000000"/>
                </a:solidFill>
              </a:rPr>
              <a:t>Alternate ACCESS</a:t>
            </a:r>
          </a:p>
          <a:p>
            <a:endParaRPr lang="en-US" dirty="0">
              <a:solidFill>
                <a:srgbClr val="000000"/>
              </a:solidFill>
            </a:endParaRPr>
          </a:p>
          <a:p>
            <a:endParaRPr lang="en-US" dirty="0">
              <a:solidFill>
                <a:srgbClr val="000000"/>
              </a:solidFill>
            </a:endParaRPr>
          </a:p>
          <a:p>
            <a:pPr marL="0" indent="0">
              <a:buFont typeface="Arial" panose="020B0604020202020204" pitchFamily="34" charset="0"/>
              <a:buNone/>
            </a:pPr>
            <a:r>
              <a:rPr lang="en-US" dirty="0">
                <a:solidFill>
                  <a:srgbClr val="000000"/>
                </a:solidFill>
              </a:rPr>
              <a:t>https://wida.wisc.edu/sites/default/files/resource/ACCESS-Accessibility-Accommodations-Supplement.pdf</a:t>
            </a:r>
            <a:endParaRPr lang="en-US" dirty="0"/>
          </a:p>
        </p:txBody>
      </p:sp>
    </p:spTree>
    <p:extLst>
      <p:ext uri="{BB962C8B-B14F-4D97-AF65-F5344CB8AC3E}">
        <p14:creationId xmlns:p14="http://schemas.microsoft.com/office/powerpoint/2010/main" val="9973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91F257-D8CE-4622-91D6-206D305CA895}"/>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
        <p:nvSpPr>
          <p:cNvPr id="4" name="Title 2">
            <a:extLst>
              <a:ext uri="{FF2B5EF4-FFF2-40B4-BE49-F238E27FC236}">
                <a16:creationId xmlns:a16="http://schemas.microsoft.com/office/drawing/2014/main" id="{79C2372A-D46D-4F35-BDC4-0BBAE5AF8718}"/>
              </a:ext>
            </a:extLst>
          </p:cNvPr>
          <p:cNvSpPr>
            <a:spLocks noGrp="1"/>
          </p:cNvSpPr>
          <p:nvPr>
            <p:ph type="title"/>
          </p:nvPr>
        </p:nvSpPr>
        <p:spPr>
          <a:xfrm>
            <a:off x="223838" y="314325"/>
            <a:ext cx="8691562" cy="590550"/>
          </a:xfrm>
        </p:spPr>
        <p:txBody>
          <a:bodyPr>
            <a:noAutofit/>
          </a:bodyPr>
          <a:lstStyle/>
          <a:p>
            <a:r>
              <a:rPr lang="en-US" sz="2800" dirty="0"/>
              <a:t>ACCESS for ELLs  </a:t>
            </a:r>
          </a:p>
        </p:txBody>
      </p:sp>
      <p:graphicFrame>
        <p:nvGraphicFramePr>
          <p:cNvPr id="5" name="Content Placeholder 5">
            <a:extLst>
              <a:ext uri="{FF2B5EF4-FFF2-40B4-BE49-F238E27FC236}">
                <a16:creationId xmlns:a16="http://schemas.microsoft.com/office/drawing/2014/main" id="{1F8C7DDB-A2E1-487E-8610-C4B9DE7544F0}"/>
              </a:ext>
            </a:extLst>
          </p:cNvPr>
          <p:cNvGraphicFramePr>
            <a:graphicFrameLocks/>
          </p:cNvGraphicFramePr>
          <p:nvPr>
            <p:extLst>
              <p:ext uri="{D42A27DB-BD31-4B8C-83A1-F6EECF244321}">
                <p14:modId xmlns:p14="http://schemas.microsoft.com/office/powerpoint/2010/main" val="646333745"/>
              </p:ext>
            </p:extLst>
          </p:nvPr>
        </p:nvGraphicFramePr>
        <p:xfrm>
          <a:off x="223071" y="1259435"/>
          <a:ext cx="8502732" cy="4968240"/>
        </p:xfrm>
        <a:graphic>
          <a:graphicData uri="http://schemas.openxmlformats.org/drawingml/2006/table">
            <a:tbl>
              <a:tblPr firstRow="1" bandRow="1">
                <a:tableStyleId>{5C22544A-7EE6-4342-B048-85BDC9FD1C3A}</a:tableStyleId>
              </a:tblPr>
              <a:tblGrid>
                <a:gridCol w="4801666">
                  <a:extLst>
                    <a:ext uri="{9D8B030D-6E8A-4147-A177-3AD203B41FA5}">
                      <a16:colId xmlns:a16="http://schemas.microsoft.com/office/drawing/2014/main" val="20000"/>
                    </a:ext>
                  </a:extLst>
                </a:gridCol>
                <a:gridCol w="1290483">
                  <a:extLst>
                    <a:ext uri="{9D8B030D-6E8A-4147-A177-3AD203B41FA5}">
                      <a16:colId xmlns:a16="http://schemas.microsoft.com/office/drawing/2014/main" val="20001"/>
                    </a:ext>
                  </a:extLst>
                </a:gridCol>
                <a:gridCol w="1318137">
                  <a:extLst>
                    <a:ext uri="{9D8B030D-6E8A-4147-A177-3AD203B41FA5}">
                      <a16:colId xmlns:a16="http://schemas.microsoft.com/office/drawing/2014/main" val="20002"/>
                    </a:ext>
                  </a:extLst>
                </a:gridCol>
                <a:gridCol w="1092446">
                  <a:extLst>
                    <a:ext uri="{9D8B030D-6E8A-4147-A177-3AD203B41FA5}">
                      <a16:colId xmlns:a16="http://schemas.microsoft.com/office/drawing/2014/main" val="20003"/>
                    </a:ext>
                  </a:extLst>
                </a:gridCol>
              </a:tblGrid>
              <a:tr h="266292">
                <a:tc>
                  <a:txBody>
                    <a:bodyPr/>
                    <a:lstStyle/>
                    <a:p>
                      <a:r>
                        <a:rPr lang="en-US" dirty="0"/>
                        <a:t>Accommodation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a:t>Online</a:t>
                      </a:r>
                    </a:p>
                  </a:txBody>
                  <a:tcPr>
                    <a:lnT w="12700" cap="flat" cmpd="sng" algn="ctr">
                      <a:solidFill>
                        <a:schemeClr val="tx1"/>
                      </a:solidFill>
                      <a:prstDash val="solid"/>
                      <a:round/>
                      <a:headEnd type="none" w="med" len="med"/>
                      <a:tailEnd type="none" w="med" len="med"/>
                    </a:lnT>
                  </a:tcPr>
                </a:tc>
                <a:tc>
                  <a:txBody>
                    <a:bodyPr/>
                    <a:lstStyle/>
                    <a:p>
                      <a:r>
                        <a:rPr lang="en-US" dirty="0"/>
                        <a:t>Paper</a:t>
                      </a:r>
                    </a:p>
                  </a:txBody>
                  <a:tcPr>
                    <a:lnT w="12700" cap="flat" cmpd="sng" algn="ctr">
                      <a:solidFill>
                        <a:schemeClr val="tx1"/>
                      </a:solidFill>
                      <a:prstDash val="solid"/>
                      <a:round/>
                      <a:headEnd type="none" w="med" len="med"/>
                      <a:tailEnd type="none" w="med" len="med"/>
                    </a:lnT>
                  </a:tcPr>
                </a:tc>
                <a:tc>
                  <a:txBody>
                    <a:bodyPr/>
                    <a:lstStyle/>
                    <a:p>
                      <a:r>
                        <a:rPr lang="en-US" dirty="0"/>
                        <a:t>Domain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74320">
                <a:tc>
                  <a:txBody>
                    <a:bodyPr/>
                    <a:lstStyle/>
                    <a:p>
                      <a:r>
                        <a:rPr lang="en-US" sz="1600" dirty="0"/>
                        <a:t>Braille </a:t>
                      </a:r>
                    </a:p>
                  </a:txBody>
                  <a:tcPr>
                    <a:lnL w="12700" cap="flat" cmpd="sng" algn="ctr">
                      <a:solidFill>
                        <a:schemeClr val="tx1"/>
                      </a:solidFill>
                      <a:prstDash val="solid"/>
                      <a:round/>
                      <a:headEnd type="none" w="med" len="med"/>
                      <a:tailEnd type="none" w="med" len="med"/>
                    </a:lnL>
                  </a:tcPr>
                </a:tc>
                <a:tc>
                  <a:txBody>
                    <a:bodyPr/>
                    <a:lstStyle/>
                    <a:p>
                      <a:r>
                        <a:rPr lang="en-US" sz="1600" dirty="0"/>
                        <a:t>Na</a:t>
                      </a:r>
                    </a:p>
                  </a:txBody>
                  <a:tcPr/>
                </a:tc>
                <a:tc>
                  <a:txBody>
                    <a:bodyPr/>
                    <a:lstStyle/>
                    <a:p>
                      <a:r>
                        <a:rPr lang="en-US" sz="1600" dirty="0"/>
                        <a:t>X</a:t>
                      </a:r>
                    </a:p>
                  </a:txBody>
                  <a:tcPr/>
                </a:tc>
                <a:tc>
                  <a:txBody>
                    <a:bodyPr/>
                    <a:lstStyle/>
                    <a:p>
                      <a:r>
                        <a:rPr lang="en-US" sz="1600" dirty="0"/>
                        <a:t>L,</a:t>
                      </a:r>
                      <a:r>
                        <a:rPr lang="en-US" sz="1600" baseline="0" dirty="0"/>
                        <a:t>R,W</a:t>
                      </a:r>
                      <a:endParaRPr lang="en-US" sz="16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74320">
                <a:tc>
                  <a:txBody>
                    <a:bodyPr/>
                    <a:lstStyle/>
                    <a:p>
                      <a:r>
                        <a:rPr lang="en-US" sz="1600" dirty="0">
                          <a:solidFill>
                            <a:schemeClr val="accent2"/>
                          </a:solidFill>
                        </a:rPr>
                        <a:t>Extended time</a:t>
                      </a:r>
                      <a:r>
                        <a:rPr lang="en-US" sz="1600" baseline="0" dirty="0">
                          <a:solidFill>
                            <a:schemeClr val="accent2"/>
                          </a:solidFill>
                        </a:rPr>
                        <a:t> of a domain over multiple days</a:t>
                      </a:r>
                      <a:endParaRPr lang="en-US" sz="1600" dirty="0">
                        <a:solidFill>
                          <a:schemeClr val="accent2"/>
                        </a:solidFill>
                      </a:endParaRPr>
                    </a:p>
                  </a:txBody>
                  <a:tcPr>
                    <a:lnL w="12700" cap="flat" cmpd="sng" algn="ctr">
                      <a:solidFill>
                        <a:schemeClr val="tx1"/>
                      </a:solidFill>
                      <a:prstDash val="solid"/>
                      <a:round/>
                      <a:headEnd type="none" w="med" len="med"/>
                      <a:tailEnd type="none" w="med" len="med"/>
                    </a:lnL>
                  </a:tcPr>
                </a:tc>
                <a:tc>
                  <a:txBody>
                    <a:bodyPr/>
                    <a:lstStyle/>
                    <a:p>
                      <a:r>
                        <a:rPr lang="en-US" sz="1600" dirty="0">
                          <a:solidFill>
                            <a:schemeClr val="accent2"/>
                          </a:solidFill>
                        </a:rPr>
                        <a:t>X</a:t>
                      </a:r>
                    </a:p>
                  </a:txBody>
                  <a:tcPr/>
                </a:tc>
                <a:tc>
                  <a:txBody>
                    <a:bodyPr/>
                    <a:lstStyle/>
                    <a:p>
                      <a:r>
                        <a:rPr lang="en-US" sz="1600" dirty="0">
                          <a:solidFill>
                            <a:schemeClr val="accent2"/>
                          </a:solidFill>
                        </a:rPr>
                        <a:t>X</a:t>
                      </a:r>
                    </a:p>
                  </a:txBody>
                  <a:tcPr/>
                </a:tc>
                <a:tc>
                  <a:txBody>
                    <a:bodyPr/>
                    <a:lstStyle/>
                    <a:p>
                      <a:r>
                        <a:rPr lang="en-US" sz="1600" dirty="0">
                          <a:solidFill>
                            <a:schemeClr val="accent2"/>
                          </a:solidFill>
                        </a:rPr>
                        <a:t>L,R,S,W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74320">
                <a:tc>
                  <a:txBody>
                    <a:bodyPr/>
                    <a:lstStyle/>
                    <a:p>
                      <a:r>
                        <a:rPr lang="en-US" sz="1600" dirty="0"/>
                        <a:t>Extended speaking test</a:t>
                      </a:r>
                      <a:r>
                        <a:rPr lang="en-US" sz="1600" baseline="0" dirty="0"/>
                        <a:t> response time</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74320">
                <a:tc>
                  <a:txBody>
                    <a:bodyPr/>
                    <a:lstStyle/>
                    <a:p>
                      <a:r>
                        <a:rPr lang="en-US" sz="1600" dirty="0">
                          <a:solidFill>
                            <a:schemeClr val="accent2"/>
                          </a:solidFill>
                        </a:rPr>
                        <a:t>Extended testing time within the school day</a:t>
                      </a:r>
                    </a:p>
                  </a:txBody>
                  <a:tcPr>
                    <a:lnL w="12700" cap="flat" cmpd="sng" algn="ctr">
                      <a:solidFill>
                        <a:schemeClr val="tx1"/>
                      </a:solidFill>
                      <a:prstDash val="solid"/>
                      <a:round/>
                      <a:headEnd type="none" w="med" len="med"/>
                      <a:tailEnd type="none" w="med" len="med"/>
                    </a:lnL>
                  </a:tcPr>
                </a:tc>
                <a:tc>
                  <a:txBody>
                    <a:bodyPr/>
                    <a:lstStyle/>
                    <a:p>
                      <a:r>
                        <a:rPr lang="en-US" sz="1600" dirty="0">
                          <a:solidFill>
                            <a:schemeClr val="accent2"/>
                          </a:solidFill>
                        </a:rPr>
                        <a:t>X</a:t>
                      </a:r>
                    </a:p>
                  </a:txBody>
                  <a:tcPr/>
                </a:tc>
                <a:tc>
                  <a:txBody>
                    <a:bodyPr/>
                    <a:lstStyle/>
                    <a:p>
                      <a:r>
                        <a:rPr lang="en-US" sz="1600" dirty="0">
                          <a:solidFill>
                            <a:schemeClr val="accent2"/>
                          </a:solidFill>
                        </a:rPr>
                        <a:t>X</a:t>
                      </a:r>
                    </a:p>
                  </a:txBody>
                  <a:tcPr/>
                </a:tc>
                <a:tc>
                  <a:txBody>
                    <a:bodyPr/>
                    <a:lstStyle/>
                    <a:p>
                      <a:r>
                        <a:rPr lang="en-US" sz="1600" dirty="0">
                          <a:solidFill>
                            <a:schemeClr val="accent2"/>
                          </a:solidFill>
                        </a:rPr>
                        <a:t>L,R,W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74320">
                <a:tc>
                  <a:txBody>
                    <a:bodyPr/>
                    <a:lstStyle/>
                    <a:p>
                      <a:r>
                        <a:rPr lang="en-US" sz="1600" dirty="0"/>
                        <a:t>Human Reader</a:t>
                      </a:r>
                    </a:p>
                  </a:txBody>
                  <a:tcPr>
                    <a:lnL w="12700" cap="flat" cmpd="sng" algn="ctr">
                      <a:solidFill>
                        <a:schemeClr val="tx1"/>
                      </a:solidFill>
                      <a:prstDash val="solid"/>
                      <a:round/>
                      <a:headEnd type="none" w="med" len="med"/>
                      <a:tailEnd type="none" w="med" len="med"/>
                    </a:lnL>
                  </a:tcPr>
                </a:tc>
                <a:tc>
                  <a:txBody>
                    <a:bodyPr/>
                    <a:lstStyle/>
                    <a:p>
                      <a:r>
                        <a:rPr lang="en-US" sz="1600" dirty="0"/>
                        <a:t>Na</a:t>
                      </a:r>
                    </a:p>
                  </a:txBody>
                  <a:tcPr/>
                </a:tc>
                <a:tc>
                  <a:txBody>
                    <a:bodyPr/>
                    <a:lstStyle/>
                    <a:p>
                      <a:r>
                        <a:rPr lang="en-US" sz="1600" dirty="0"/>
                        <a:t>X</a:t>
                      </a:r>
                    </a:p>
                  </a:txBody>
                  <a:tcPr/>
                </a:tc>
                <a:tc>
                  <a:txBody>
                    <a:bodyPr/>
                    <a:lstStyle/>
                    <a:p>
                      <a:r>
                        <a:rPr lang="en-US" sz="1600" dirty="0"/>
                        <a:t>L,S,W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74320">
                <a:tc>
                  <a:txBody>
                    <a:bodyPr/>
                    <a:lstStyle/>
                    <a:p>
                      <a:r>
                        <a:rPr lang="en-US" sz="1600" dirty="0"/>
                        <a:t>Interpreter signs test </a:t>
                      </a:r>
                      <a:r>
                        <a:rPr lang="en-US" sz="1600" u="sng" dirty="0"/>
                        <a:t>directions</a:t>
                      </a:r>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L,R,S,W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74320">
                <a:tc>
                  <a:txBody>
                    <a:bodyPr/>
                    <a:lstStyle/>
                    <a:p>
                      <a:r>
                        <a:rPr lang="en-US" sz="1600" dirty="0"/>
                        <a:t>Large Print</a:t>
                      </a:r>
                    </a:p>
                  </a:txBody>
                  <a:tcPr>
                    <a:lnL w="12700" cap="flat" cmpd="sng" algn="ctr">
                      <a:solidFill>
                        <a:schemeClr val="tx1"/>
                      </a:solidFill>
                      <a:prstDash val="solid"/>
                      <a:round/>
                      <a:headEnd type="none" w="med" len="med"/>
                      <a:tailEnd type="none" w="med" len="med"/>
                    </a:lnL>
                  </a:tcPr>
                </a:tc>
                <a:tc>
                  <a:txBody>
                    <a:bodyPr/>
                    <a:lstStyle/>
                    <a:p>
                      <a:r>
                        <a:rPr lang="en-US" sz="1600" dirty="0"/>
                        <a:t>Na</a:t>
                      </a:r>
                    </a:p>
                  </a:txBody>
                  <a:tcPr/>
                </a:tc>
                <a:tc>
                  <a:txBody>
                    <a:bodyPr/>
                    <a:lstStyle/>
                    <a:p>
                      <a:r>
                        <a:rPr lang="en-US" sz="1600" dirty="0"/>
                        <a:t>X</a:t>
                      </a:r>
                    </a:p>
                  </a:txBody>
                  <a:tcPr/>
                </a:tc>
                <a:tc>
                  <a:txBody>
                    <a:bodyPr/>
                    <a:lstStyle/>
                    <a:p>
                      <a:r>
                        <a:rPr lang="en-US" sz="1600" dirty="0"/>
                        <a:t>L,R,S,W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74320">
                <a:tc>
                  <a:txBody>
                    <a:bodyPr/>
                    <a:lstStyle/>
                    <a:p>
                      <a:r>
                        <a:rPr lang="en-US" sz="1600" dirty="0"/>
                        <a:t>Manual control of item audio</a:t>
                      </a:r>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Na</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74320">
                <a:tc>
                  <a:txBody>
                    <a:bodyPr/>
                    <a:lstStyle/>
                    <a:p>
                      <a:r>
                        <a:rPr lang="en-US" sz="1600" dirty="0"/>
                        <a:t>Non-school setting for administration</a:t>
                      </a:r>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L,R,S,W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74320">
                <a:tc>
                  <a:txBody>
                    <a:bodyPr/>
                    <a:lstStyle/>
                    <a:p>
                      <a:r>
                        <a:rPr lang="en-US" sz="1600" dirty="0"/>
                        <a:t>Repeat item</a:t>
                      </a:r>
                      <a:r>
                        <a:rPr lang="en-US" sz="1600" baseline="0" dirty="0"/>
                        <a:t> audio</a:t>
                      </a:r>
                      <a:endParaRPr lang="en-US" sz="1600" dirty="0"/>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74320">
                <a:tc>
                  <a:txBody>
                    <a:bodyPr/>
                    <a:lstStyle/>
                    <a:p>
                      <a:r>
                        <a:rPr lang="en-US" sz="1600" dirty="0"/>
                        <a:t>Scribed response</a:t>
                      </a:r>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L,R,W*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74320">
                <a:tc>
                  <a:txBody>
                    <a:bodyPr/>
                    <a:lstStyle/>
                    <a:p>
                      <a:r>
                        <a:rPr lang="en-US" sz="1600" dirty="0"/>
                        <a:t>Student responds with recording</a:t>
                      </a:r>
                      <a:r>
                        <a:rPr lang="en-US" sz="1600" baseline="0" dirty="0"/>
                        <a:t>  device</a:t>
                      </a:r>
                    </a:p>
                  </a:txBody>
                  <a:tcPr>
                    <a:lnL w="12700" cap="flat" cmpd="sng" algn="ctr">
                      <a:solidFill>
                        <a:schemeClr val="tx1"/>
                      </a:solidFill>
                      <a:prstDash val="solid"/>
                      <a:round/>
                      <a:headEnd type="none" w="med" len="med"/>
                      <a:tailEnd type="none" w="med" len="med"/>
                    </a:lnL>
                  </a:tcPr>
                </a:tc>
                <a:tc>
                  <a:txBody>
                    <a:bodyPr/>
                    <a:lstStyle/>
                    <a:p>
                      <a:r>
                        <a:rPr lang="en-US" sz="1600" dirty="0"/>
                        <a:t>X</a:t>
                      </a:r>
                    </a:p>
                  </a:txBody>
                  <a:tcPr/>
                </a:tc>
                <a:tc>
                  <a:txBody>
                    <a:bodyPr/>
                    <a:lstStyle/>
                    <a:p>
                      <a:r>
                        <a:rPr lang="en-US" sz="1600" dirty="0"/>
                        <a:t>X</a:t>
                      </a:r>
                    </a:p>
                  </a:txBody>
                  <a:tcPr/>
                </a:tc>
                <a:tc>
                  <a:txBody>
                    <a:bodyPr/>
                    <a:lstStyle/>
                    <a:p>
                      <a:r>
                        <a:rPr lang="en-US" sz="1600" dirty="0"/>
                        <a:t>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74320">
                <a:tc>
                  <a:txBody>
                    <a:bodyPr/>
                    <a:lstStyle/>
                    <a:p>
                      <a:r>
                        <a:rPr lang="en-US" sz="1600" baseline="0" dirty="0"/>
                        <a:t>Word processor or external device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a:t>Not allowed in Colorado</a:t>
                      </a: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Not allowed in Colorado</a:t>
                      </a:r>
                    </a:p>
                  </a:txBody>
                  <a:tcPr>
                    <a:lnB w="12700" cap="flat" cmpd="sng" algn="ctr">
                      <a:solidFill>
                        <a:schemeClr val="tx1"/>
                      </a:solidFill>
                      <a:prstDash val="solid"/>
                      <a:round/>
                      <a:headEnd type="none" w="med" len="med"/>
                      <a:tailEnd type="none" w="med" len="med"/>
                    </a:lnB>
                  </a:tcPr>
                </a:tc>
                <a:tc>
                  <a:txBody>
                    <a:bodyPr/>
                    <a:lstStyle/>
                    <a:p>
                      <a:r>
                        <a:rPr lang="en-US" sz="1600" dirty="0"/>
                        <a:t>L,R,W</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TextBox 5">
            <a:extLst>
              <a:ext uri="{FF2B5EF4-FFF2-40B4-BE49-F238E27FC236}">
                <a16:creationId xmlns:a16="http://schemas.microsoft.com/office/drawing/2014/main" id="{2D486932-D2CE-498E-BACD-50CB8388232F}"/>
              </a:ext>
            </a:extLst>
          </p:cNvPr>
          <p:cNvSpPr txBox="1"/>
          <p:nvPr/>
        </p:nvSpPr>
        <p:spPr>
          <a:xfrm>
            <a:off x="303120" y="6235898"/>
            <a:ext cx="7107944" cy="307777"/>
          </a:xfrm>
          <a:prstGeom prst="rect">
            <a:avLst/>
          </a:prstGeom>
          <a:noFill/>
        </p:spPr>
        <p:txBody>
          <a:bodyPr wrap="square" rtlCol="0">
            <a:spAutoFit/>
          </a:bodyPr>
          <a:lstStyle/>
          <a:p>
            <a:r>
              <a:rPr lang="en-US" sz="1400" dirty="0"/>
              <a:t>*UAR Scribe submission is required for the Writing Domain</a:t>
            </a:r>
          </a:p>
        </p:txBody>
      </p:sp>
    </p:spTree>
    <p:extLst>
      <p:ext uri="{BB962C8B-B14F-4D97-AF65-F5344CB8AC3E}">
        <p14:creationId xmlns:p14="http://schemas.microsoft.com/office/powerpoint/2010/main" val="3635119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B6A402-DB7C-402A-B956-4E6CDE454C75}"/>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
        <p:nvSpPr>
          <p:cNvPr id="4" name="Title 2">
            <a:extLst>
              <a:ext uri="{FF2B5EF4-FFF2-40B4-BE49-F238E27FC236}">
                <a16:creationId xmlns:a16="http://schemas.microsoft.com/office/drawing/2014/main" id="{8D86B71C-F767-4D26-95D0-CC1D51B9B966}"/>
              </a:ext>
            </a:extLst>
          </p:cNvPr>
          <p:cNvSpPr>
            <a:spLocks noGrp="1"/>
          </p:cNvSpPr>
          <p:nvPr>
            <p:ph type="title"/>
          </p:nvPr>
        </p:nvSpPr>
        <p:spPr>
          <a:xfrm>
            <a:off x="223838" y="314325"/>
            <a:ext cx="8691562" cy="590550"/>
          </a:xfrm>
        </p:spPr>
        <p:txBody>
          <a:bodyPr>
            <a:normAutofit fontScale="90000"/>
          </a:bodyPr>
          <a:lstStyle/>
          <a:p>
            <a:r>
              <a:rPr lang="en-US" sz="2800" dirty="0"/>
              <a:t>Accommodations for Kindergarten &amp; Alternate ACCESS for ELLs</a:t>
            </a:r>
          </a:p>
        </p:txBody>
      </p:sp>
      <p:sp>
        <p:nvSpPr>
          <p:cNvPr id="5" name="TextBox 4">
            <a:extLst>
              <a:ext uri="{FF2B5EF4-FFF2-40B4-BE49-F238E27FC236}">
                <a16:creationId xmlns:a16="http://schemas.microsoft.com/office/drawing/2014/main" id="{21826265-8C02-47C9-8E63-6D5557867917}"/>
              </a:ext>
            </a:extLst>
          </p:cNvPr>
          <p:cNvSpPr txBox="1"/>
          <p:nvPr/>
        </p:nvSpPr>
        <p:spPr>
          <a:xfrm>
            <a:off x="377898" y="1624256"/>
            <a:ext cx="7713406" cy="2677656"/>
          </a:xfrm>
          <a:prstGeom prst="rect">
            <a:avLst/>
          </a:prstGeom>
          <a:noFill/>
        </p:spPr>
        <p:txBody>
          <a:bodyPr wrap="square" rtlCol="0">
            <a:spAutoFit/>
          </a:bodyPr>
          <a:lstStyle/>
          <a:p>
            <a:pPr algn="ctr"/>
            <a:r>
              <a:rPr lang="en-US" sz="2400" dirty="0"/>
              <a:t>Accommodations Incorporated into the Assessment</a:t>
            </a:r>
          </a:p>
          <a:p>
            <a:endParaRPr lang="en-US" dirty="0"/>
          </a:p>
          <a:p>
            <a:r>
              <a:rPr lang="en-US" dirty="0"/>
              <a:t>Based upon the design of the assessment accommodations are built into the assessment and do not need to be coded as used</a:t>
            </a:r>
          </a:p>
          <a:p>
            <a:endParaRPr lang="en-US" dirty="0"/>
          </a:p>
          <a:p>
            <a:r>
              <a:rPr lang="en-US" dirty="0"/>
              <a:t>The following list of accommodations are incorporated in the assessment:</a:t>
            </a:r>
          </a:p>
          <a:p>
            <a:pPr marL="742950" lvl="1" indent="-285750">
              <a:buFont typeface="Arial" panose="020B0604020202020204" pitchFamily="34" charset="0"/>
              <a:buChar char="•"/>
            </a:pPr>
            <a:r>
              <a:rPr lang="en-US" dirty="0"/>
              <a:t>Extended testing of one domain over multiple days</a:t>
            </a:r>
          </a:p>
          <a:p>
            <a:pPr marL="742950" lvl="1" indent="-285750">
              <a:buFont typeface="Arial" panose="020B0604020202020204" pitchFamily="34" charset="0"/>
              <a:buChar char="•"/>
            </a:pPr>
            <a:r>
              <a:rPr lang="en-US" dirty="0"/>
              <a:t>Extended test time within one school day</a:t>
            </a:r>
          </a:p>
          <a:p>
            <a:pPr marL="742950" lvl="1" indent="-285750">
              <a:buFont typeface="Arial" panose="020B0604020202020204" pitchFamily="34" charset="0"/>
              <a:buChar char="•"/>
            </a:pPr>
            <a:r>
              <a:rPr lang="en-US" dirty="0"/>
              <a:t>Human reader</a:t>
            </a:r>
          </a:p>
        </p:txBody>
      </p:sp>
    </p:spTree>
    <p:extLst>
      <p:ext uri="{BB962C8B-B14F-4D97-AF65-F5344CB8AC3E}">
        <p14:creationId xmlns:p14="http://schemas.microsoft.com/office/powerpoint/2010/main" val="3018784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FFA793-1C06-4112-9B85-4FA990CC1755}"/>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
        <p:nvSpPr>
          <p:cNvPr id="4" name="Title 2">
            <a:extLst>
              <a:ext uri="{FF2B5EF4-FFF2-40B4-BE49-F238E27FC236}">
                <a16:creationId xmlns:a16="http://schemas.microsoft.com/office/drawing/2014/main" id="{5FA139CE-240B-4FDC-9B20-517A6F77BCE8}"/>
              </a:ext>
            </a:extLst>
          </p:cNvPr>
          <p:cNvSpPr>
            <a:spLocks noGrp="1"/>
          </p:cNvSpPr>
          <p:nvPr>
            <p:ph type="title"/>
          </p:nvPr>
        </p:nvSpPr>
        <p:spPr>
          <a:xfrm>
            <a:off x="223838" y="314325"/>
            <a:ext cx="8691562" cy="590550"/>
          </a:xfrm>
        </p:spPr>
        <p:txBody>
          <a:bodyPr>
            <a:normAutofit/>
          </a:bodyPr>
          <a:lstStyle/>
          <a:p>
            <a:r>
              <a:rPr lang="en-US" sz="2800" dirty="0"/>
              <a:t>Prohibited Activities</a:t>
            </a:r>
          </a:p>
        </p:txBody>
      </p:sp>
      <p:sp>
        <p:nvSpPr>
          <p:cNvPr id="5" name="Content Placeholder 1">
            <a:extLst>
              <a:ext uri="{FF2B5EF4-FFF2-40B4-BE49-F238E27FC236}">
                <a16:creationId xmlns:a16="http://schemas.microsoft.com/office/drawing/2014/main" id="{43C4598A-19EA-4C4D-A33B-CB824FB11968}"/>
              </a:ext>
            </a:extLst>
          </p:cNvPr>
          <p:cNvSpPr txBox="1">
            <a:spLocks/>
          </p:cNvSpPr>
          <p:nvPr/>
        </p:nvSpPr>
        <p:spPr>
          <a:xfrm>
            <a:off x="688028" y="1766119"/>
            <a:ext cx="7763182" cy="332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WIDA explicitly states that the following are </a:t>
            </a:r>
            <a:r>
              <a:rPr lang="en-US" sz="2400" u="sng" dirty="0"/>
              <a:t>prohibited</a:t>
            </a:r>
            <a:r>
              <a:rPr lang="en-US" sz="2400" dirty="0"/>
              <a:t> on any of the WIDA assessments: </a:t>
            </a:r>
          </a:p>
          <a:p>
            <a:pPr lvl="1"/>
            <a:r>
              <a:rPr lang="en-US" sz="1800" dirty="0"/>
              <a:t>Translating test items into a language other than English</a:t>
            </a:r>
          </a:p>
          <a:p>
            <a:pPr lvl="1"/>
            <a:r>
              <a:rPr lang="en-US" sz="1800" dirty="0"/>
              <a:t>Reading test items in a language other than English</a:t>
            </a:r>
          </a:p>
          <a:p>
            <a:pPr lvl="1"/>
            <a:r>
              <a:rPr lang="en-US" sz="1800" dirty="0"/>
              <a:t>Using a bilingual word-to-word dictionary</a:t>
            </a:r>
          </a:p>
          <a:p>
            <a:endParaRPr lang="en-US" dirty="0"/>
          </a:p>
        </p:txBody>
      </p:sp>
    </p:spTree>
    <p:extLst>
      <p:ext uri="{BB962C8B-B14F-4D97-AF65-F5344CB8AC3E}">
        <p14:creationId xmlns:p14="http://schemas.microsoft.com/office/powerpoint/2010/main" val="10894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77900" y="2898059"/>
            <a:ext cx="7731023" cy="3488266"/>
          </a:xfrm>
        </p:spPr>
        <p:txBody>
          <a:bodyPr>
            <a:normAutofit/>
          </a:bodyPr>
          <a:lstStyle/>
          <a:p>
            <a:r>
              <a:rPr lang="en-US" dirty="0"/>
              <a:t>CDE Assessment Accommodations for Students with Dis/abilities and English Learners</a:t>
            </a:r>
            <a:br>
              <a:rPr lang="en-US" dirty="0"/>
            </a:br>
            <a:r>
              <a:rPr lang="en-US" dirty="0"/>
              <a:t>2020-2021</a:t>
            </a:r>
            <a:br>
              <a:rPr lang="en-US" dirty="0"/>
            </a:br>
            <a:endParaRPr lang="en-US" dirty="0"/>
          </a:p>
        </p:txBody>
      </p:sp>
    </p:spTree>
    <p:extLst>
      <p:ext uri="{BB962C8B-B14F-4D97-AF65-F5344CB8AC3E}">
        <p14:creationId xmlns:p14="http://schemas.microsoft.com/office/powerpoint/2010/main" val="382982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91B17E-FEC4-4098-BF43-D2BF001A9E6E}"/>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4" name="Title 2">
            <a:extLst>
              <a:ext uri="{FF2B5EF4-FFF2-40B4-BE49-F238E27FC236}">
                <a16:creationId xmlns:a16="http://schemas.microsoft.com/office/drawing/2014/main" id="{CC24CC7E-94A0-4745-B6FD-03690EDBA6A1}"/>
              </a:ext>
            </a:extLst>
          </p:cNvPr>
          <p:cNvSpPr>
            <a:spLocks noGrp="1"/>
          </p:cNvSpPr>
          <p:nvPr>
            <p:ph type="title"/>
          </p:nvPr>
        </p:nvSpPr>
        <p:spPr>
          <a:xfrm>
            <a:off x="223838" y="314325"/>
            <a:ext cx="8691562" cy="590550"/>
          </a:xfrm>
        </p:spPr>
        <p:txBody>
          <a:bodyPr>
            <a:normAutofit/>
          </a:bodyPr>
          <a:lstStyle/>
          <a:p>
            <a:r>
              <a:rPr lang="en-US" sz="2800" dirty="0"/>
              <a:t>ACCESS for ELLs </a:t>
            </a:r>
          </a:p>
        </p:txBody>
      </p:sp>
      <p:sp>
        <p:nvSpPr>
          <p:cNvPr id="5" name="Content Placeholder 1">
            <a:extLst>
              <a:ext uri="{FF2B5EF4-FFF2-40B4-BE49-F238E27FC236}">
                <a16:creationId xmlns:a16="http://schemas.microsoft.com/office/drawing/2014/main" id="{75E508DE-466C-4306-BA56-9EB58F602E29}"/>
              </a:ext>
            </a:extLst>
          </p:cNvPr>
          <p:cNvSpPr txBox="1">
            <a:spLocks/>
          </p:cNvSpPr>
          <p:nvPr/>
        </p:nvSpPr>
        <p:spPr>
          <a:xfrm>
            <a:off x="719666" y="1777180"/>
            <a:ext cx="7704667" cy="38244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rgbClr val="000000"/>
                </a:solidFill>
              </a:rPr>
              <a:t>Prior to testing, indicate in test management system:</a:t>
            </a:r>
          </a:p>
          <a:p>
            <a:pPr lvl="1"/>
            <a:r>
              <a:rPr lang="en-US">
                <a:solidFill>
                  <a:srgbClr val="000000"/>
                </a:solidFill>
              </a:rPr>
              <a:t>Manual control of item audio (MC)</a:t>
            </a:r>
          </a:p>
          <a:p>
            <a:pPr lvl="1"/>
            <a:r>
              <a:rPr lang="en-US">
                <a:solidFill>
                  <a:srgbClr val="000000"/>
                </a:solidFill>
              </a:rPr>
              <a:t>Repeat item audio (RA)</a:t>
            </a:r>
          </a:p>
          <a:p>
            <a:pPr lvl="1"/>
            <a:r>
              <a:rPr lang="en-US">
                <a:solidFill>
                  <a:srgbClr val="000000"/>
                </a:solidFill>
              </a:rPr>
              <a:t>Extended Speaking test response time (ES)</a:t>
            </a:r>
          </a:p>
          <a:p>
            <a:r>
              <a:rPr lang="en-US">
                <a:solidFill>
                  <a:srgbClr val="000000"/>
                </a:solidFill>
              </a:rPr>
              <a:t>Must be pre-ordered</a:t>
            </a:r>
          </a:p>
          <a:p>
            <a:pPr lvl="1"/>
            <a:r>
              <a:rPr lang="en-US">
                <a:solidFill>
                  <a:srgbClr val="000000"/>
                </a:solidFill>
              </a:rPr>
              <a:t>Braille forms</a:t>
            </a:r>
          </a:p>
          <a:p>
            <a:pPr lvl="1"/>
            <a:r>
              <a:rPr lang="en-US">
                <a:solidFill>
                  <a:srgbClr val="000000"/>
                </a:solidFill>
              </a:rPr>
              <a:t>Large Print</a:t>
            </a:r>
          </a:p>
          <a:p>
            <a:pPr lvl="1"/>
            <a:r>
              <a:rPr lang="en-US">
                <a:solidFill>
                  <a:srgbClr val="000000"/>
                </a:solidFill>
              </a:rPr>
              <a:t>Paper forms</a:t>
            </a:r>
            <a:endParaRPr lang="en-US" dirty="0">
              <a:solidFill>
                <a:srgbClr val="000000"/>
              </a:solidFill>
            </a:endParaRPr>
          </a:p>
        </p:txBody>
      </p:sp>
    </p:spTree>
    <p:extLst>
      <p:ext uri="{BB962C8B-B14F-4D97-AF65-F5344CB8AC3E}">
        <p14:creationId xmlns:p14="http://schemas.microsoft.com/office/powerpoint/2010/main" val="4186273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E54D-AEBE-4369-8E95-7FEE76FB6512}"/>
              </a:ext>
            </a:extLst>
          </p:cNvPr>
          <p:cNvSpPr>
            <a:spLocks noGrp="1"/>
          </p:cNvSpPr>
          <p:nvPr>
            <p:ph type="title"/>
          </p:nvPr>
        </p:nvSpPr>
        <p:spPr/>
        <p:txBody>
          <a:bodyPr/>
          <a:lstStyle/>
          <a:p>
            <a:r>
              <a:rPr lang="en-US" dirty="0"/>
              <a:t>Unique Accommodation Requests (UARs) for ACCESS</a:t>
            </a:r>
          </a:p>
        </p:txBody>
      </p:sp>
      <p:sp>
        <p:nvSpPr>
          <p:cNvPr id="3" name="Slide Number Placeholder 2">
            <a:extLst>
              <a:ext uri="{FF2B5EF4-FFF2-40B4-BE49-F238E27FC236}">
                <a16:creationId xmlns:a16="http://schemas.microsoft.com/office/drawing/2014/main" id="{288E335A-6D1A-4673-97E1-C5D476EB441C}"/>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4" name="Content Placeholder 2">
            <a:extLst>
              <a:ext uri="{FF2B5EF4-FFF2-40B4-BE49-F238E27FC236}">
                <a16:creationId xmlns:a16="http://schemas.microsoft.com/office/drawing/2014/main" id="{9E2BA1E8-8D38-415F-BB29-3127751CFF37}"/>
              </a:ext>
            </a:extLst>
          </p:cNvPr>
          <p:cNvSpPr txBox="1">
            <a:spLocks/>
          </p:cNvSpPr>
          <p:nvPr/>
        </p:nvSpPr>
        <p:spPr>
          <a:xfrm>
            <a:off x="393538" y="1354416"/>
            <a:ext cx="7886700" cy="52551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568325" lvl="1" indent="-342900"/>
            <a:r>
              <a:rPr lang="en-US" dirty="0"/>
              <a:t>All UARs for ACCESS are due to CDE by </a:t>
            </a:r>
            <a:r>
              <a:rPr lang="en-US" b="1" dirty="0">
                <a:solidFill>
                  <a:srgbClr val="488BC9"/>
                </a:solidFill>
              </a:rPr>
              <a:t>December 1</a:t>
            </a:r>
            <a:r>
              <a:rPr lang="en-US" b="1" baseline="30000" dirty="0">
                <a:solidFill>
                  <a:srgbClr val="488BC9"/>
                </a:solidFill>
              </a:rPr>
              <a:t>st</a:t>
            </a:r>
            <a:r>
              <a:rPr lang="en-US" b="1" dirty="0">
                <a:solidFill>
                  <a:srgbClr val="FF0000"/>
                </a:solidFill>
              </a:rPr>
              <a:t> </a:t>
            </a:r>
            <a:r>
              <a:rPr lang="en-US" dirty="0"/>
              <a:t>for all students</a:t>
            </a:r>
          </a:p>
          <a:p>
            <a:pPr marL="342900" indent="-342900"/>
            <a:r>
              <a:rPr lang="en-US" sz="2000" dirty="0"/>
              <a:t>Accommodations for ACCESS requiring CDE approval:</a:t>
            </a:r>
          </a:p>
          <a:p>
            <a:pPr marL="1028700" lvl="1" indent="-342900"/>
            <a:r>
              <a:rPr lang="en-US" sz="1800" dirty="0"/>
              <a:t>Scribe Accommodation for ACCESS in the Writing Domain</a:t>
            </a:r>
          </a:p>
          <a:p>
            <a:pPr marL="1485900" lvl="2" indent="-342900"/>
            <a:r>
              <a:rPr lang="en-US" sz="1800" dirty="0"/>
              <a:t>This includes Speech-to-text</a:t>
            </a:r>
          </a:p>
          <a:p>
            <a:pPr marL="1485900" lvl="2" indent="-342900"/>
            <a:r>
              <a:rPr lang="en-US" sz="1800" dirty="0"/>
              <a:t>Scribe Accommodation for ACCESS is its own form</a:t>
            </a:r>
          </a:p>
          <a:p>
            <a:r>
              <a:rPr lang="en-US" sz="2400" dirty="0"/>
              <a:t>Students who may qualify:</a:t>
            </a:r>
          </a:p>
          <a:p>
            <a:pPr lvl="1"/>
            <a:r>
              <a:rPr lang="en-US" sz="1800" dirty="0"/>
              <a:t>IEP/504; and</a:t>
            </a:r>
          </a:p>
          <a:p>
            <a:pPr lvl="2"/>
            <a:r>
              <a:rPr lang="en-US" sz="1800" dirty="0"/>
              <a:t>Students with a neurological disorder</a:t>
            </a:r>
          </a:p>
          <a:p>
            <a:pPr lvl="2"/>
            <a:r>
              <a:rPr lang="en-US" sz="1800" dirty="0"/>
              <a:t>Students with a physical disability</a:t>
            </a:r>
          </a:p>
          <a:p>
            <a:pPr lvl="1"/>
            <a:r>
              <a:rPr lang="en-US" sz="1800" dirty="0"/>
              <a:t>Identified disability must be connected to the inability to access this domain</a:t>
            </a:r>
          </a:p>
          <a:p>
            <a:endParaRPr lang="en-US" dirty="0"/>
          </a:p>
        </p:txBody>
      </p:sp>
      <p:sp>
        <p:nvSpPr>
          <p:cNvPr id="5" name="TextBox 4">
            <a:extLst>
              <a:ext uri="{FF2B5EF4-FFF2-40B4-BE49-F238E27FC236}">
                <a16:creationId xmlns:a16="http://schemas.microsoft.com/office/drawing/2014/main" id="{3B900F6A-CC06-439C-A382-784A61858536}"/>
              </a:ext>
            </a:extLst>
          </p:cNvPr>
          <p:cNvSpPr txBox="1"/>
          <p:nvPr/>
        </p:nvSpPr>
        <p:spPr>
          <a:xfrm>
            <a:off x="5295276" y="4580254"/>
            <a:ext cx="3848724" cy="923330"/>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243770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CMAS</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22</a:t>
            </a:fld>
            <a:endParaRPr lang="en-US" dirty="0"/>
          </a:p>
        </p:txBody>
      </p:sp>
    </p:spTree>
    <p:extLst>
      <p:ext uri="{BB962C8B-B14F-4D97-AF65-F5344CB8AC3E}">
        <p14:creationId xmlns:p14="http://schemas.microsoft.com/office/powerpoint/2010/main" val="2628372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837C8B-6112-4B68-98A9-1093E0C57E97}"/>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
        <p:nvSpPr>
          <p:cNvPr id="4" name="Title 2">
            <a:extLst>
              <a:ext uri="{FF2B5EF4-FFF2-40B4-BE49-F238E27FC236}">
                <a16:creationId xmlns:a16="http://schemas.microsoft.com/office/drawing/2014/main" id="{F5A74082-D46A-4D9E-AE9E-4EECD1025DEB}"/>
              </a:ext>
            </a:extLst>
          </p:cNvPr>
          <p:cNvSpPr>
            <a:spLocks noGrp="1"/>
          </p:cNvSpPr>
          <p:nvPr>
            <p:ph type="title"/>
          </p:nvPr>
        </p:nvSpPr>
        <p:spPr>
          <a:xfrm>
            <a:off x="223838" y="314325"/>
            <a:ext cx="8691562" cy="590550"/>
          </a:xfrm>
        </p:spPr>
        <p:txBody>
          <a:bodyPr/>
          <a:lstStyle/>
          <a:p>
            <a:r>
              <a:rPr lang="en-US" dirty="0"/>
              <a:t>CMAS Accommodations </a:t>
            </a:r>
          </a:p>
        </p:txBody>
      </p:sp>
      <p:sp>
        <p:nvSpPr>
          <p:cNvPr id="5" name="Content Placeholder 6">
            <a:extLst>
              <a:ext uri="{FF2B5EF4-FFF2-40B4-BE49-F238E27FC236}">
                <a16:creationId xmlns:a16="http://schemas.microsoft.com/office/drawing/2014/main" id="{520F7389-7D65-4BE8-A5B9-9243347AC5DA}"/>
              </a:ext>
            </a:extLst>
          </p:cNvPr>
          <p:cNvSpPr txBox="1">
            <a:spLocks/>
          </p:cNvSpPr>
          <p:nvPr/>
        </p:nvSpPr>
        <p:spPr>
          <a:xfrm>
            <a:off x="628650" y="1482212"/>
            <a:ext cx="7886700" cy="46215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Administrative Considerations</a:t>
            </a:r>
          </a:p>
          <a:p>
            <a:r>
              <a:rPr lang="en-US" dirty="0">
                <a:solidFill>
                  <a:srgbClr val="000000"/>
                </a:solidFill>
              </a:rPr>
              <a:t>Accessibility Features</a:t>
            </a:r>
          </a:p>
          <a:p>
            <a:r>
              <a:rPr lang="en-US" dirty="0">
                <a:solidFill>
                  <a:srgbClr val="000000"/>
                </a:solidFill>
              </a:rPr>
              <a:t>Presentation Accommodations</a:t>
            </a:r>
          </a:p>
          <a:p>
            <a:r>
              <a:rPr lang="en-US" dirty="0">
                <a:solidFill>
                  <a:srgbClr val="000000"/>
                </a:solidFill>
              </a:rPr>
              <a:t>Response Accommodations</a:t>
            </a:r>
          </a:p>
          <a:p>
            <a:r>
              <a:rPr lang="en-US" dirty="0">
                <a:solidFill>
                  <a:srgbClr val="000000"/>
                </a:solidFill>
              </a:rPr>
              <a:t>Timing &amp; Scheduling Accommodations</a:t>
            </a:r>
          </a:p>
          <a:p>
            <a:r>
              <a:rPr lang="en-US" dirty="0">
                <a:solidFill>
                  <a:srgbClr val="000000"/>
                </a:solidFill>
              </a:rPr>
              <a:t>Accommodations for ELs</a:t>
            </a:r>
          </a:p>
          <a:p>
            <a:r>
              <a:rPr lang="en-US" dirty="0">
                <a:solidFill>
                  <a:srgbClr val="000000"/>
                </a:solidFill>
              </a:rPr>
              <a:t>Emergency Accommodations</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528920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4CFF70-E1A8-4F1C-B6A1-5059143E0AC9}"/>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
        <p:nvSpPr>
          <p:cNvPr id="4" name="Title 2">
            <a:extLst>
              <a:ext uri="{FF2B5EF4-FFF2-40B4-BE49-F238E27FC236}">
                <a16:creationId xmlns:a16="http://schemas.microsoft.com/office/drawing/2014/main" id="{F060F6F7-7B53-477C-A8BF-1C2C3E9CEFD8}"/>
              </a:ext>
            </a:extLst>
          </p:cNvPr>
          <p:cNvSpPr>
            <a:spLocks noGrp="1"/>
          </p:cNvSpPr>
          <p:nvPr>
            <p:ph type="title"/>
          </p:nvPr>
        </p:nvSpPr>
        <p:spPr>
          <a:xfrm>
            <a:off x="223838" y="314325"/>
            <a:ext cx="8691562" cy="590550"/>
          </a:xfrm>
        </p:spPr>
        <p:txBody>
          <a:bodyPr/>
          <a:lstStyle/>
          <a:p>
            <a:r>
              <a:rPr lang="en-US" dirty="0"/>
              <a:t>Administrative Considerations</a:t>
            </a:r>
          </a:p>
        </p:txBody>
      </p:sp>
      <p:sp>
        <p:nvSpPr>
          <p:cNvPr id="5" name="Content Placeholder 1">
            <a:extLst>
              <a:ext uri="{FF2B5EF4-FFF2-40B4-BE49-F238E27FC236}">
                <a16:creationId xmlns:a16="http://schemas.microsoft.com/office/drawing/2014/main" id="{18DD531D-026B-4E84-92B0-E482EB0EED46}"/>
              </a:ext>
            </a:extLst>
          </p:cNvPr>
          <p:cNvSpPr txBox="1">
            <a:spLocks/>
          </p:cNvSpPr>
          <p:nvPr/>
        </p:nvSpPr>
        <p:spPr>
          <a:xfrm>
            <a:off x="628650" y="1386348"/>
            <a:ext cx="7886700" cy="47173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May include students with an active IEP/504 or EL identification</a:t>
            </a:r>
          </a:p>
          <a:p>
            <a:pPr lvl="1"/>
            <a:r>
              <a:rPr lang="en-US" dirty="0">
                <a:solidFill>
                  <a:srgbClr val="000000"/>
                </a:solidFill>
              </a:rPr>
              <a:t>Not required</a:t>
            </a:r>
          </a:p>
          <a:p>
            <a:r>
              <a:rPr lang="en-US" dirty="0">
                <a:solidFill>
                  <a:srgbClr val="000000"/>
                </a:solidFill>
              </a:rPr>
              <a:t>Small group testing</a:t>
            </a:r>
          </a:p>
          <a:p>
            <a:r>
              <a:rPr lang="en-US" dirty="0">
                <a:solidFill>
                  <a:srgbClr val="000000"/>
                </a:solidFill>
              </a:rPr>
              <a:t>Time of day within a school day</a:t>
            </a:r>
          </a:p>
          <a:p>
            <a:r>
              <a:rPr lang="en-US" dirty="0">
                <a:solidFill>
                  <a:srgbClr val="000000"/>
                </a:solidFill>
              </a:rPr>
              <a:t>Separate or alternate location</a:t>
            </a:r>
          </a:p>
          <a:p>
            <a:r>
              <a:rPr lang="en-US" dirty="0">
                <a:solidFill>
                  <a:srgbClr val="000000"/>
                </a:solidFill>
              </a:rPr>
              <a:t>Specified area or setting</a:t>
            </a:r>
          </a:p>
          <a:p>
            <a:r>
              <a:rPr lang="en-US" dirty="0">
                <a:solidFill>
                  <a:srgbClr val="000000"/>
                </a:solidFill>
              </a:rPr>
              <a:t>Adaptive and specialized equipment or furniture</a:t>
            </a:r>
          </a:p>
          <a:p>
            <a:r>
              <a:rPr lang="en-US" dirty="0">
                <a:solidFill>
                  <a:srgbClr val="000000"/>
                </a:solidFill>
              </a:rPr>
              <a:t>Frequent breaks</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835347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04B1F2-6E7B-4A05-B24A-676806B4DC1F}"/>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
        <p:nvSpPr>
          <p:cNvPr id="4" name="Title 2">
            <a:extLst>
              <a:ext uri="{FF2B5EF4-FFF2-40B4-BE49-F238E27FC236}">
                <a16:creationId xmlns:a16="http://schemas.microsoft.com/office/drawing/2014/main" id="{1386C02E-65E2-41AD-AD4D-C72E5965091F}"/>
              </a:ext>
            </a:extLst>
          </p:cNvPr>
          <p:cNvSpPr>
            <a:spLocks noGrp="1"/>
          </p:cNvSpPr>
          <p:nvPr>
            <p:ph type="title"/>
          </p:nvPr>
        </p:nvSpPr>
        <p:spPr>
          <a:xfrm>
            <a:off x="223838" y="314325"/>
            <a:ext cx="8691562" cy="590550"/>
          </a:xfrm>
        </p:spPr>
        <p:txBody>
          <a:bodyPr/>
          <a:lstStyle/>
          <a:p>
            <a:r>
              <a:rPr lang="en-US" dirty="0">
                <a:solidFill>
                  <a:schemeClr val="tx1"/>
                </a:solidFill>
              </a:rPr>
              <a:t>Accessibility Features</a:t>
            </a:r>
          </a:p>
        </p:txBody>
      </p:sp>
      <p:sp>
        <p:nvSpPr>
          <p:cNvPr id="5" name="Content Placeholder 1">
            <a:extLst>
              <a:ext uri="{FF2B5EF4-FFF2-40B4-BE49-F238E27FC236}">
                <a16:creationId xmlns:a16="http://schemas.microsoft.com/office/drawing/2014/main" id="{C68FC894-296C-4048-B4E1-6A75F0465383}"/>
              </a:ext>
            </a:extLst>
          </p:cNvPr>
          <p:cNvSpPr txBox="1">
            <a:spLocks/>
          </p:cNvSpPr>
          <p:nvPr/>
        </p:nvSpPr>
        <p:spPr>
          <a:xfrm>
            <a:off x="736107" y="2361667"/>
            <a:ext cx="8017061" cy="4288502"/>
          </a:xfrm>
          <a:prstGeom prst="rect">
            <a:avLst/>
          </a:prstGeom>
        </p:spPr>
        <p:txBody>
          <a:bodyPr numCol="2">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Audio amplification</a:t>
            </a:r>
          </a:p>
          <a:p>
            <a:r>
              <a:rPr lang="en-US" sz="2600" dirty="0"/>
              <a:t>Color contrast</a:t>
            </a:r>
          </a:p>
          <a:p>
            <a:r>
              <a:rPr lang="en-US" sz="2600" dirty="0"/>
              <a:t>Answer eliminator</a:t>
            </a:r>
          </a:p>
          <a:p>
            <a:r>
              <a:rPr lang="en-US" sz="2600" dirty="0"/>
              <a:t>Frequent breaks (does not stop the clock)</a:t>
            </a:r>
          </a:p>
          <a:p>
            <a:r>
              <a:rPr lang="en-US" sz="2600" dirty="0"/>
              <a:t>General admin directions read aloud/repeated/ clarified</a:t>
            </a:r>
          </a:p>
          <a:p>
            <a:r>
              <a:rPr lang="en-US" sz="2600" dirty="0"/>
              <a:t>Highlight tool</a:t>
            </a:r>
          </a:p>
          <a:p>
            <a:r>
              <a:rPr lang="en-US" sz="2600" dirty="0"/>
              <a:t>Headphones/noise buffers</a:t>
            </a:r>
          </a:p>
          <a:p>
            <a:r>
              <a:rPr lang="en-US" sz="2600" dirty="0"/>
              <a:t>Line reader </a:t>
            </a:r>
          </a:p>
          <a:p>
            <a:r>
              <a:rPr lang="en-US" sz="2600" dirty="0"/>
              <a:t>Zoom-In/enlargement notepad</a:t>
            </a:r>
          </a:p>
          <a:p>
            <a:r>
              <a:rPr lang="en-US" sz="2600" dirty="0"/>
              <a:t>Pop up glossary</a:t>
            </a:r>
          </a:p>
          <a:p>
            <a:r>
              <a:rPr lang="en-US" sz="2600" dirty="0"/>
              <a:t>External spell check device</a:t>
            </a:r>
          </a:p>
          <a:p>
            <a:r>
              <a:rPr lang="en-US" sz="2600" dirty="0"/>
              <a:t>Text-to-speech for Math, SC, SS</a:t>
            </a:r>
          </a:p>
          <a:p>
            <a:r>
              <a:rPr lang="en-US" sz="2600" dirty="0"/>
              <a:t>Time and a half for SC, SS</a:t>
            </a:r>
          </a:p>
          <a:p>
            <a:r>
              <a:rPr lang="en-US" sz="2600" dirty="0"/>
              <a:t>Oral script (reader/signer) for Math, SC, SS</a:t>
            </a:r>
          </a:p>
          <a:p>
            <a:r>
              <a:rPr lang="en-US" sz="2600" dirty="0"/>
              <a:t>Writing tools</a:t>
            </a:r>
          </a:p>
          <a:p>
            <a:endParaRPr lang="en-US" dirty="0">
              <a:solidFill>
                <a:srgbClr val="FF0000"/>
              </a:solidFill>
            </a:endParaRPr>
          </a:p>
        </p:txBody>
      </p:sp>
      <p:sp>
        <p:nvSpPr>
          <p:cNvPr id="2" name="TextBox 1">
            <a:extLst>
              <a:ext uri="{FF2B5EF4-FFF2-40B4-BE49-F238E27FC236}">
                <a16:creationId xmlns:a16="http://schemas.microsoft.com/office/drawing/2014/main" id="{A8A580A4-74E2-42F8-9D45-2834E546675B}"/>
              </a:ext>
            </a:extLst>
          </p:cNvPr>
          <p:cNvSpPr txBox="1"/>
          <p:nvPr/>
        </p:nvSpPr>
        <p:spPr>
          <a:xfrm>
            <a:off x="736107" y="1244087"/>
            <a:ext cx="7816645" cy="1107996"/>
          </a:xfrm>
          <a:prstGeom prst="rect">
            <a:avLst/>
          </a:prstGeom>
          <a:noFill/>
        </p:spPr>
        <p:txBody>
          <a:bodyPr wrap="square" rtlCol="0">
            <a:spAutoFit/>
          </a:bodyPr>
          <a:lstStyle/>
          <a:p>
            <a:pPr marL="285750" indent="-285750">
              <a:buFont typeface="Arial" panose="020B0604020202020204" pitchFamily="34" charset="0"/>
              <a:buChar char="•"/>
            </a:pPr>
            <a:r>
              <a:rPr lang="en-US" sz="2400" dirty="0"/>
              <a:t>May include students with an active IEP/504 or EL identification</a:t>
            </a:r>
          </a:p>
          <a:p>
            <a:pPr marL="742950" lvl="1" indent="-285750">
              <a:buFont typeface="Arial" panose="020B0604020202020204" pitchFamily="34" charset="0"/>
              <a:buChar char="•"/>
            </a:pPr>
            <a:r>
              <a:rPr lang="en-US" dirty="0"/>
              <a:t>Not required</a:t>
            </a:r>
          </a:p>
        </p:txBody>
      </p:sp>
    </p:spTree>
    <p:extLst>
      <p:ext uri="{BB962C8B-B14F-4D97-AF65-F5344CB8AC3E}">
        <p14:creationId xmlns:p14="http://schemas.microsoft.com/office/powerpoint/2010/main" val="2565380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3D4A5A1-E867-44F9-8568-CDAEE7E71E3E}"/>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
        <p:nvSpPr>
          <p:cNvPr id="4" name="Title 2">
            <a:extLst>
              <a:ext uri="{FF2B5EF4-FFF2-40B4-BE49-F238E27FC236}">
                <a16:creationId xmlns:a16="http://schemas.microsoft.com/office/drawing/2014/main" id="{17FAE481-63A8-4ABC-9637-C27542009684}"/>
              </a:ext>
            </a:extLst>
          </p:cNvPr>
          <p:cNvSpPr>
            <a:spLocks noGrp="1"/>
          </p:cNvSpPr>
          <p:nvPr>
            <p:ph type="title"/>
          </p:nvPr>
        </p:nvSpPr>
        <p:spPr>
          <a:xfrm>
            <a:off x="223838" y="314325"/>
            <a:ext cx="8691562" cy="590550"/>
          </a:xfrm>
        </p:spPr>
        <p:txBody>
          <a:bodyPr>
            <a:normAutofit fontScale="90000"/>
          </a:bodyPr>
          <a:lstStyle/>
          <a:p>
            <a:r>
              <a:rPr lang="en-US" dirty="0"/>
              <a:t>Accessibility Features</a:t>
            </a:r>
            <a:br>
              <a:rPr lang="en-US" dirty="0"/>
            </a:br>
            <a:r>
              <a:rPr lang="en-US" dirty="0"/>
              <a:t>Text-to-Speech: Math/Science/SS</a:t>
            </a:r>
          </a:p>
        </p:txBody>
      </p:sp>
      <p:sp>
        <p:nvSpPr>
          <p:cNvPr id="5" name="Content Placeholder 1">
            <a:extLst>
              <a:ext uri="{FF2B5EF4-FFF2-40B4-BE49-F238E27FC236}">
                <a16:creationId xmlns:a16="http://schemas.microsoft.com/office/drawing/2014/main" id="{6C632399-95C4-46B7-A3CB-E8E622B7EE30}"/>
              </a:ext>
            </a:extLst>
          </p:cNvPr>
          <p:cNvSpPr txBox="1">
            <a:spLocks/>
          </p:cNvSpPr>
          <p:nvPr/>
        </p:nvSpPr>
        <p:spPr>
          <a:xfrm>
            <a:off x="648032" y="1530984"/>
            <a:ext cx="8199156" cy="45306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TTS: Math/Science/SS</a:t>
            </a:r>
          </a:p>
          <a:p>
            <a:pPr lvl="1"/>
            <a:r>
              <a:rPr lang="en-US" dirty="0"/>
              <a:t>Accessibility feature available to all students</a:t>
            </a:r>
          </a:p>
          <a:p>
            <a:r>
              <a:rPr lang="en-US" dirty="0"/>
              <a:t>DO NOT assign to students “just in case”</a:t>
            </a:r>
          </a:p>
          <a:p>
            <a:pPr lvl="1"/>
            <a:r>
              <a:rPr lang="en-US" dirty="0"/>
              <a:t>Students will not benefit if they do not use TTS regularly during instruction and on class/district assessments</a:t>
            </a:r>
          </a:p>
          <a:p>
            <a:pPr lvl="1"/>
            <a:r>
              <a:rPr lang="en-US" dirty="0"/>
              <a:t>If students do not use this in their regular instruction, this can interfere with their access to the assessment</a:t>
            </a:r>
          </a:p>
          <a:p>
            <a:pPr lvl="1"/>
            <a:r>
              <a:rPr lang="en-US" dirty="0"/>
              <a:t>Students don’t use it…</a:t>
            </a:r>
          </a:p>
          <a:p>
            <a:pPr lvl="1"/>
            <a:r>
              <a:rPr lang="en-US" dirty="0"/>
              <a:t>Requires too much bandwidth</a:t>
            </a:r>
          </a:p>
          <a:p>
            <a:pPr lvl="1"/>
            <a:r>
              <a:rPr lang="en-US" dirty="0"/>
              <a:t>Security issues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41131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35FA3B-7F55-4950-87BD-A930C77E2910}"/>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
        <p:nvSpPr>
          <p:cNvPr id="4" name="Title 2">
            <a:extLst>
              <a:ext uri="{FF2B5EF4-FFF2-40B4-BE49-F238E27FC236}">
                <a16:creationId xmlns:a16="http://schemas.microsoft.com/office/drawing/2014/main" id="{85572228-B078-4D1E-90E5-FB3A93EE9F25}"/>
              </a:ext>
            </a:extLst>
          </p:cNvPr>
          <p:cNvSpPr>
            <a:spLocks noGrp="1"/>
          </p:cNvSpPr>
          <p:nvPr>
            <p:ph type="title"/>
          </p:nvPr>
        </p:nvSpPr>
        <p:spPr>
          <a:xfrm>
            <a:off x="223838" y="314325"/>
            <a:ext cx="8691562" cy="590550"/>
          </a:xfrm>
        </p:spPr>
        <p:txBody>
          <a:bodyPr/>
          <a:lstStyle/>
          <a:p>
            <a:r>
              <a:rPr lang="en-US" dirty="0"/>
              <a:t>Presentation Accommodations</a:t>
            </a:r>
          </a:p>
        </p:txBody>
      </p:sp>
      <p:sp>
        <p:nvSpPr>
          <p:cNvPr id="5" name="Content Placeholder 1">
            <a:extLst>
              <a:ext uri="{FF2B5EF4-FFF2-40B4-BE49-F238E27FC236}">
                <a16:creationId xmlns:a16="http://schemas.microsoft.com/office/drawing/2014/main" id="{7A5F980A-0816-4CF8-AA18-8045459143D2}"/>
              </a:ext>
            </a:extLst>
          </p:cNvPr>
          <p:cNvSpPr txBox="1">
            <a:spLocks/>
          </p:cNvSpPr>
          <p:nvPr/>
        </p:nvSpPr>
        <p:spPr>
          <a:xfrm>
            <a:off x="544529" y="1738609"/>
            <a:ext cx="7886700" cy="4259672"/>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Assistive technology (AT)</a:t>
            </a:r>
          </a:p>
          <a:p>
            <a:r>
              <a:rPr lang="en-US" dirty="0">
                <a:solidFill>
                  <a:srgbClr val="000000"/>
                </a:solidFill>
              </a:rPr>
              <a:t>Auditory Presentation: Text-to-Speech (TTS), Oral Script for reader, Sign Language Presentation</a:t>
            </a:r>
          </a:p>
          <a:p>
            <a:pPr lvl="1"/>
            <a:r>
              <a:rPr lang="en-US" dirty="0">
                <a:solidFill>
                  <a:srgbClr val="000000"/>
                </a:solidFill>
              </a:rPr>
              <a:t>Math, Science, and Social Studies</a:t>
            </a:r>
          </a:p>
          <a:p>
            <a:pPr lvl="1"/>
            <a:r>
              <a:rPr lang="en-US" dirty="0">
                <a:solidFill>
                  <a:srgbClr val="000000"/>
                </a:solidFill>
              </a:rPr>
              <a:t>For ELA these require a verified Modification Request*</a:t>
            </a:r>
          </a:p>
          <a:p>
            <a:r>
              <a:rPr lang="en-US" dirty="0">
                <a:solidFill>
                  <a:srgbClr val="000000"/>
                </a:solidFill>
              </a:rPr>
              <a:t>Braille</a:t>
            </a:r>
            <a:endParaRPr lang="en-US" dirty="0">
              <a:solidFill>
                <a:srgbClr val="FF0000"/>
              </a:solidFill>
            </a:endParaRPr>
          </a:p>
          <a:p>
            <a:r>
              <a:rPr lang="en-US" dirty="0">
                <a:solidFill>
                  <a:srgbClr val="000000"/>
                </a:solidFill>
              </a:rPr>
              <a:t>Human signer for test directions</a:t>
            </a:r>
          </a:p>
          <a:p>
            <a:r>
              <a:rPr lang="en-US" dirty="0">
                <a:solidFill>
                  <a:srgbClr val="000000"/>
                </a:solidFill>
              </a:rPr>
              <a:t>Large print</a:t>
            </a:r>
          </a:p>
          <a:p>
            <a:pPr marL="0" indent="0">
              <a:buFont typeface="Arial" panose="020B0604020202020204" pitchFamily="34" charset="0"/>
              <a:buNone/>
            </a:pPr>
            <a:r>
              <a:rPr lang="en-US" sz="1600" dirty="0">
                <a:solidFill>
                  <a:srgbClr val="000000"/>
                </a:solidFill>
              </a:rPr>
              <a:t>	</a:t>
            </a:r>
          </a:p>
          <a:p>
            <a:pPr marL="0" indent="0">
              <a:buFont typeface="Arial" panose="020B0604020202020204" pitchFamily="34" charset="0"/>
              <a:buNone/>
            </a:pPr>
            <a:r>
              <a:rPr lang="en-US" sz="1600" dirty="0">
                <a:solidFill>
                  <a:srgbClr val="000000"/>
                </a:solidFill>
              </a:rPr>
              <a:t>	</a:t>
            </a:r>
          </a:p>
          <a:p>
            <a:pPr marL="0" indent="0">
              <a:buFont typeface="Arial" panose="020B0604020202020204" pitchFamily="34" charset="0"/>
              <a:buNone/>
            </a:pPr>
            <a:r>
              <a:rPr lang="en-US" sz="2000" dirty="0">
                <a:solidFill>
                  <a:srgbClr val="000000"/>
                </a:solidFill>
              </a:rPr>
              <a:t>	*Modification Request for ELA is in a transition year for 2021</a:t>
            </a:r>
          </a:p>
          <a:p>
            <a:pPr marL="0" indent="0">
              <a:buFont typeface="Arial" panose="020B0604020202020204" pitchFamily="34" charset="0"/>
              <a:buNone/>
            </a:pPr>
            <a:endParaRPr lang="en-US" sz="2000" dirty="0">
              <a:solidFill>
                <a:srgbClr val="000000"/>
              </a:solidFill>
            </a:endParaRPr>
          </a:p>
          <a:p>
            <a:endParaRPr lang="en-US" dirty="0"/>
          </a:p>
        </p:txBody>
      </p:sp>
    </p:spTree>
    <p:extLst>
      <p:ext uri="{BB962C8B-B14F-4D97-AF65-F5344CB8AC3E}">
        <p14:creationId xmlns:p14="http://schemas.microsoft.com/office/powerpoint/2010/main" val="3446701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D4F6A9-A89E-4C56-AC3A-9302553854BC}"/>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
        <p:nvSpPr>
          <p:cNvPr id="4" name="Title 2">
            <a:extLst>
              <a:ext uri="{FF2B5EF4-FFF2-40B4-BE49-F238E27FC236}">
                <a16:creationId xmlns:a16="http://schemas.microsoft.com/office/drawing/2014/main" id="{2819AEB3-309F-4544-A7D7-91A8D9647CD1}"/>
              </a:ext>
            </a:extLst>
          </p:cNvPr>
          <p:cNvSpPr>
            <a:spLocks noGrp="1"/>
          </p:cNvSpPr>
          <p:nvPr>
            <p:ph type="title"/>
          </p:nvPr>
        </p:nvSpPr>
        <p:spPr>
          <a:xfrm>
            <a:off x="223838" y="314325"/>
            <a:ext cx="8691562" cy="590550"/>
          </a:xfrm>
        </p:spPr>
        <p:txBody>
          <a:bodyPr/>
          <a:lstStyle/>
          <a:p>
            <a:r>
              <a:rPr lang="en-US" dirty="0"/>
              <a:t>Large Print and Braille</a:t>
            </a:r>
          </a:p>
        </p:txBody>
      </p:sp>
      <p:sp>
        <p:nvSpPr>
          <p:cNvPr id="5" name="Content Placeholder 1">
            <a:extLst>
              <a:ext uri="{FF2B5EF4-FFF2-40B4-BE49-F238E27FC236}">
                <a16:creationId xmlns:a16="http://schemas.microsoft.com/office/drawing/2014/main" id="{C3EB66FB-726A-41E9-B67B-1EEFCD3C5AD6}"/>
              </a:ext>
            </a:extLst>
          </p:cNvPr>
          <p:cNvSpPr txBox="1">
            <a:spLocks/>
          </p:cNvSpPr>
          <p:nvPr/>
        </p:nvSpPr>
        <p:spPr>
          <a:xfrm>
            <a:off x="626269" y="1632829"/>
            <a:ext cx="7886700" cy="441149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 </a:t>
            </a:r>
          </a:p>
          <a:p>
            <a:pPr lvl="1"/>
            <a:r>
              <a:rPr lang="en-US" dirty="0">
                <a:solidFill>
                  <a:srgbClr val="000000"/>
                </a:solidFill>
              </a:rPr>
              <a:t>18 point font</a:t>
            </a:r>
          </a:p>
          <a:p>
            <a:pPr lvl="1"/>
            <a:r>
              <a:rPr lang="en-US" dirty="0">
                <a:solidFill>
                  <a:srgbClr val="000000"/>
                </a:solidFill>
              </a:rPr>
              <a:t>14x18</a:t>
            </a:r>
          </a:p>
          <a:p>
            <a:r>
              <a:rPr lang="en-US" dirty="0">
                <a:solidFill>
                  <a:srgbClr val="000000"/>
                </a:solidFill>
              </a:rPr>
              <a:t>Braille</a:t>
            </a:r>
          </a:p>
          <a:p>
            <a:pPr lvl="1"/>
            <a:r>
              <a:rPr lang="en-US" dirty="0">
                <a:solidFill>
                  <a:srgbClr val="000000"/>
                </a:solidFill>
              </a:rPr>
              <a:t>UEB with Nemeth – Math</a:t>
            </a:r>
          </a:p>
          <a:p>
            <a:pPr lvl="1"/>
            <a:r>
              <a:rPr lang="en-US" dirty="0"/>
              <a:t>UEB Technical  - Math, Science </a:t>
            </a:r>
          </a:p>
          <a:p>
            <a:r>
              <a:rPr lang="en-US" dirty="0"/>
              <a:t>Zoom (CBT)</a:t>
            </a:r>
          </a:p>
          <a:p>
            <a:pPr lvl="1"/>
            <a:r>
              <a:rPr lang="en-US" dirty="0"/>
              <a:t>300 times larger</a:t>
            </a:r>
          </a:p>
          <a:p>
            <a:r>
              <a:rPr lang="en-US" dirty="0"/>
              <a:t>Other Enlargement Options</a:t>
            </a:r>
          </a:p>
          <a:p>
            <a:pPr lvl="1"/>
            <a:r>
              <a:rPr lang="en-US" dirty="0"/>
              <a:t>Project onto white board</a:t>
            </a:r>
          </a:p>
          <a:p>
            <a:pPr lvl="1"/>
            <a:r>
              <a:rPr lang="en-US" dirty="0"/>
              <a:t>Project onto wall</a:t>
            </a:r>
          </a:p>
          <a:p>
            <a:pPr lvl="1"/>
            <a:r>
              <a:rPr lang="en-US" dirty="0"/>
              <a:t>Enlargement/Magnification</a:t>
            </a:r>
          </a:p>
          <a:p>
            <a:pPr marL="365760" lvl="1" indent="0">
              <a:buFont typeface="Arial" panose="020B0604020202020204" pitchFamily="34" charset="0"/>
              <a:buNone/>
            </a:pPr>
            <a:endParaRPr lang="en-US" b="1" dirty="0"/>
          </a:p>
        </p:txBody>
      </p:sp>
    </p:spTree>
    <p:extLst>
      <p:ext uri="{BB962C8B-B14F-4D97-AF65-F5344CB8AC3E}">
        <p14:creationId xmlns:p14="http://schemas.microsoft.com/office/powerpoint/2010/main" val="1561734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042749-DDCA-496B-9B19-0BB70195747C}"/>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
        <p:nvSpPr>
          <p:cNvPr id="4" name="Title 1">
            <a:extLst>
              <a:ext uri="{FF2B5EF4-FFF2-40B4-BE49-F238E27FC236}">
                <a16:creationId xmlns:a16="http://schemas.microsoft.com/office/drawing/2014/main" id="{9F9DB0B8-30E4-4362-8EC0-760095162F34}"/>
              </a:ext>
            </a:extLst>
          </p:cNvPr>
          <p:cNvSpPr>
            <a:spLocks noGrp="1"/>
          </p:cNvSpPr>
          <p:nvPr>
            <p:ph type="title"/>
          </p:nvPr>
        </p:nvSpPr>
        <p:spPr>
          <a:xfrm>
            <a:off x="223838" y="314325"/>
            <a:ext cx="8691562" cy="590550"/>
          </a:xfrm>
        </p:spPr>
        <p:txBody>
          <a:bodyPr/>
          <a:lstStyle/>
          <a:p>
            <a:r>
              <a:rPr lang="en-US" dirty="0"/>
              <a:t>Visual Descriptor Documents</a:t>
            </a:r>
          </a:p>
        </p:txBody>
      </p:sp>
      <p:sp>
        <p:nvSpPr>
          <p:cNvPr id="5" name="Content Placeholder 2">
            <a:extLst>
              <a:ext uri="{FF2B5EF4-FFF2-40B4-BE49-F238E27FC236}">
                <a16:creationId xmlns:a16="http://schemas.microsoft.com/office/drawing/2014/main" id="{D9C6E65D-2DF3-491F-B5E1-E9DC17F95D27}"/>
              </a:ext>
            </a:extLst>
          </p:cNvPr>
          <p:cNvSpPr txBox="1">
            <a:spLocks/>
          </p:cNvSpPr>
          <p:nvPr/>
        </p:nvSpPr>
        <p:spPr>
          <a:xfrm>
            <a:off x="635546" y="1603988"/>
            <a:ext cx="7704667" cy="333281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for all content areas</a:t>
            </a:r>
          </a:p>
          <a:p>
            <a:pPr lvl="1"/>
            <a:r>
              <a:rPr lang="en-US" dirty="0"/>
              <a:t>Intended for students with limited vision (must have VI field indicated in </a:t>
            </a:r>
            <a:r>
              <a:rPr lang="en-US" dirty="0" err="1"/>
              <a:t>PAnext</a:t>
            </a:r>
            <a:r>
              <a:rPr lang="en-US" dirty="0"/>
              <a:t>)</a:t>
            </a:r>
          </a:p>
          <a:p>
            <a:pPr lvl="1"/>
            <a:r>
              <a:rPr lang="en-US" dirty="0"/>
              <a:t>Included in all braille kits</a:t>
            </a:r>
          </a:p>
          <a:p>
            <a:pPr lvl="1"/>
            <a:r>
              <a:rPr lang="en-US" dirty="0"/>
              <a:t>Similar to document included in large print kits</a:t>
            </a:r>
          </a:p>
          <a:p>
            <a:pPr marL="457200" lvl="1" indent="0">
              <a:buFont typeface="Arial" panose="020B0604020202020204" pitchFamily="34" charset="0"/>
              <a:buNone/>
            </a:pPr>
            <a:r>
              <a:rPr lang="en-US" dirty="0"/>
              <a:t> </a:t>
            </a:r>
          </a:p>
          <a:p>
            <a:r>
              <a:rPr lang="en-US" dirty="0"/>
              <a:t>ELA and Math AT forms</a:t>
            </a:r>
          </a:p>
          <a:p>
            <a:pPr lvl="1"/>
            <a:r>
              <a:rPr lang="en-US" dirty="0"/>
              <a:t>Embedded code for screen readers (i.e. JAWS)</a:t>
            </a:r>
          </a:p>
          <a:p>
            <a:pPr lvl="2"/>
            <a:r>
              <a:rPr lang="en-US" dirty="0"/>
              <a:t>Language lies underneath image</a:t>
            </a:r>
          </a:p>
          <a:p>
            <a:pPr lvl="1"/>
            <a:endParaRPr lang="en-US" dirty="0"/>
          </a:p>
        </p:txBody>
      </p:sp>
    </p:spTree>
    <p:extLst>
      <p:ext uri="{BB962C8B-B14F-4D97-AF65-F5344CB8AC3E}">
        <p14:creationId xmlns:p14="http://schemas.microsoft.com/office/powerpoint/2010/main" val="110638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9A42-505C-4958-A0FE-7C81C1203DB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677E342-F6DF-4709-8F28-5A704D3A2A03}"/>
              </a:ext>
            </a:extLst>
          </p:cNvPr>
          <p:cNvSpPr>
            <a:spLocks noGrp="1"/>
          </p:cNvSpPr>
          <p:nvPr>
            <p:ph idx="1"/>
          </p:nvPr>
        </p:nvSpPr>
        <p:spPr/>
        <p:txBody>
          <a:bodyPr/>
          <a:lstStyle/>
          <a:p>
            <a:r>
              <a:rPr lang="en-US" dirty="0"/>
              <a:t>Privacy Laws</a:t>
            </a:r>
          </a:p>
          <a:p>
            <a:r>
              <a:rPr lang="en-US" dirty="0"/>
              <a:t>Accommodations</a:t>
            </a:r>
          </a:p>
          <a:p>
            <a:r>
              <a:rPr lang="en-US" dirty="0"/>
              <a:t>ACCESS</a:t>
            </a:r>
          </a:p>
          <a:p>
            <a:r>
              <a:rPr lang="en-US" dirty="0"/>
              <a:t>CMAS</a:t>
            </a:r>
          </a:p>
          <a:p>
            <a:r>
              <a:rPr lang="en-US" dirty="0"/>
              <a:t>Unique Accommodations</a:t>
            </a:r>
          </a:p>
          <a:p>
            <a:r>
              <a:rPr lang="en-US" dirty="0"/>
              <a:t>CO PSAT/SAT</a:t>
            </a:r>
          </a:p>
          <a:p>
            <a:r>
              <a:rPr lang="en-US" dirty="0"/>
              <a:t>Wrap-Up and Final Points</a:t>
            </a:r>
          </a:p>
          <a:p>
            <a:r>
              <a:rPr lang="en-US" dirty="0"/>
              <a:t>Questions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E8A407B-9E86-4362-8543-C551136D861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743994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63CC43-DBDF-4A5E-8494-66A0D39BCF34}"/>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
        <p:nvSpPr>
          <p:cNvPr id="4" name="Title 2">
            <a:extLst>
              <a:ext uri="{FF2B5EF4-FFF2-40B4-BE49-F238E27FC236}">
                <a16:creationId xmlns:a16="http://schemas.microsoft.com/office/drawing/2014/main" id="{A3E06136-13FA-4CEA-B93F-C8FA066AD538}"/>
              </a:ext>
            </a:extLst>
          </p:cNvPr>
          <p:cNvSpPr>
            <a:spLocks noGrp="1"/>
          </p:cNvSpPr>
          <p:nvPr>
            <p:ph type="title"/>
          </p:nvPr>
        </p:nvSpPr>
        <p:spPr>
          <a:xfrm>
            <a:off x="223838" y="314325"/>
            <a:ext cx="8691562" cy="590550"/>
          </a:xfrm>
        </p:spPr>
        <p:txBody>
          <a:bodyPr/>
          <a:lstStyle/>
          <a:p>
            <a:r>
              <a:rPr lang="en-US" dirty="0"/>
              <a:t>Response Accommodations</a:t>
            </a:r>
          </a:p>
        </p:txBody>
      </p:sp>
      <p:sp>
        <p:nvSpPr>
          <p:cNvPr id="5" name="Content Placeholder 1">
            <a:extLst>
              <a:ext uri="{FF2B5EF4-FFF2-40B4-BE49-F238E27FC236}">
                <a16:creationId xmlns:a16="http://schemas.microsoft.com/office/drawing/2014/main" id="{B6CED793-3B43-4D4A-B11F-3FFC23A33343}"/>
              </a:ext>
            </a:extLst>
          </p:cNvPr>
          <p:cNvSpPr txBox="1">
            <a:spLocks/>
          </p:cNvSpPr>
          <p:nvPr/>
        </p:nvSpPr>
        <p:spPr>
          <a:xfrm>
            <a:off x="620798" y="1704065"/>
            <a:ext cx="7704667" cy="4839610"/>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solidFill>
                  <a:srgbClr val="000000"/>
                </a:solidFill>
              </a:rPr>
              <a:t>Brailler</a:t>
            </a:r>
            <a:r>
              <a:rPr lang="en-US" dirty="0">
                <a:solidFill>
                  <a:srgbClr val="000000"/>
                </a:solidFill>
              </a:rPr>
              <a:t>/braille note taker</a:t>
            </a:r>
          </a:p>
          <a:p>
            <a:r>
              <a:rPr lang="en-US" dirty="0">
                <a:solidFill>
                  <a:srgbClr val="000000"/>
                </a:solidFill>
              </a:rPr>
              <a:t>Word prediction </a:t>
            </a:r>
          </a:p>
          <a:p>
            <a:r>
              <a:rPr lang="en-US" dirty="0">
                <a:solidFill>
                  <a:srgbClr val="000000"/>
                </a:solidFill>
              </a:rPr>
              <a:t>Talking calculator/abacus/tactile math manipulatives</a:t>
            </a:r>
          </a:p>
          <a:p>
            <a:r>
              <a:rPr lang="en-US" dirty="0">
                <a:solidFill>
                  <a:srgbClr val="000000"/>
                </a:solidFill>
              </a:rPr>
              <a:t>Math charts and counters (district level approval)</a:t>
            </a:r>
          </a:p>
          <a:p>
            <a:r>
              <a:rPr lang="en-US" dirty="0">
                <a:solidFill>
                  <a:srgbClr val="000000"/>
                </a:solidFill>
              </a:rPr>
              <a:t>Calculator on non-calculator sections*</a:t>
            </a:r>
          </a:p>
          <a:p>
            <a:r>
              <a:rPr lang="en-US" dirty="0">
                <a:solidFill>
                  <a:srgbClr val="000000"/>
                </a:solidFill>
              </a:rPr>
              <a:t>Scribe/signer**</a:t>
            </a:r>
          </a:p>
          <a:p>
            <a:pPr lvl="1"/>
            <a:r>
              <a:rPr lang="en-US" dirty="0">
                <a:solidFill>
                  <a:srgbClr val="000000"/>
                </a:solidFill>
              </a:rPr>
              <a:t>Speech to text (cannot connect to the internet)**</a:t>
            </a:r>
          </a:p>
          <a:p>
            <a:r>
              <a:rPr lang="en-US" dirty="0">
                <a:solidFill>
                  <a:srgbClr val="000000"/>
                </a:solidFill>
              </a:rPr>
              <a:t>Other assistive technology</a:t>
            </a:r>
          </a:p>
          <a:p>
            <a:endParaRPr lang="en-US" dirty="0">
              <a:solidFill>
                <a:srgbClr val="000000"/>
              </a:solidFill>
            </a:endParaRPr>
          </a:p>
          <a:p>
            <a:endParaRPr lang="en-US" dirty="0">
              <a:solidFill>
                <a:srgbClr val="000000"/>
              </a:solidFill>
            </a:endParaRPr>
          </a:p>
          <a:p>
            <a:endParaRPr lang="en-US" sz="2000" dirty="0">
              <a:solidFill>
                <a:srgbClr val="000000"/>
              </a:solidFill>
            </a:endParaRPr>
          </a:p>
          <a:p>
            <a:pPr marL="45720" indent="0">
              <a:buFont typeface="Arial" panose="020B0604020202020204" pitchFamily="34" charset="0"/>
              <a:buNone/>
            </a:pPr>
            <a:r>
              <a:rPr lang="en-US" dirty="0">
                <a:solidFill>
                  <a:srgbClr val="000000"/>
                </a:solidFill>
              </a:rPr>
              <a:t>* For Math a UAR is required for the non-calculator sections </a:t>
            </a:r>
          </a:p>
          <a:p>
            <a:pPr marL="45720" indent="0">
              <a:buFont typeface="Arial" panose="020B0604020202020204" pitchFamily="34" charset="0"/>
              <a:buNone/>
            </a:pPr>
            <a:r>
              <a:rPr lang="en-US" dirty="0">
                <a:solidFill>
                  <a:srgbClr val="000000"/>
                </a:solidFill>
              </a:rPr>
              <a:t>**For ELA these require an approved UAR</a:t>
            </a:r>
          </a:p>
          <a:p>
            <a:endParaRPr lang="en-US" sz="2000" dirty="0"/>
          </a:p>
        </p:txBody>
      </p:sp>
    </p:spTree>
    <p:extLst>
      <p:ext uri="{BB962C8B-B14F-4D97-AF65-F5344CB8AC3E}">
        <p14:creationId xmlns:p14="http://schemas.microsoft.com/office/powerpoint/2010/main" val="2833481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C876C7-B086-4704-B787-DE59AEF732D5}"/>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
        <p:nvSpPr>
          <p:cNvPr id="4" name="Title 2">
            <a:extLst>
              <a:ext uri="{FF2B5EF4-FFF2-40B4-BE49-F238E27FC236}">
                <a16:creationId xmlns:a16="http://schemas.microsoft.com/office/drawing/2014/main" id="{07AA888B-9C0C-4A2A-A8C7-E7E78A3EDCFF}"/>
              </a:ext>
            </a:extLst>
          </p:cNvPr>
          <p:cNvSpPr>
            <a:spLocks noGrp="1"/>
          </p:cNvSpPr>
          <p:nvPr>
            <p:ph type="title"/>
          </p:nvPr>
        </p:nvSpPr>
        <p:spPr>
          <a:xfrm>
            <a:off x="223838" y="314325"/>
            <a:ext cx="8691562" cy="590550"/>
          </a:xfrm>
        </p:spPr>
        <p:txBody>
          <a:bodyPr/>
          <a:lstStyle/>
          <a:p>
            <a:r>
              <a:rPr lang="en-US" dirty="0"/>
              <a:t>Timing/Scheduling Accommodations</a:t>
            </a:r>
          </a:p>
        </p:txBody>
      </p:sp>
      <p:sp>
        <p:nvSpPr>
          <p:cNvPr id="5" name="Content Placeholder 1">
            <a:extLst>
              <a:ext uri="{FF2B5EF4-FFF2-40B4-BE49-F238E27FC236}">
                <a16:creationId xmlns:a16="http://schemas.microsoft.com/office/drawing/2014/main" id="{DF04BE5B-BFEA-4550-8D85-1938FA08F5DB}"/>
              </a:ext>
            </a:extLst>
          </p:cNvPr>
          <p:cNvSpPr txBox="1">
            <a:spLocks/>
          </p:cNvSpPr>
          <p:nvPr/>
        </p:nvSpPr>
        <p:spPr>
          <a:xfrm>
            <a:off x="473313" y="1703439"/>
            <a:ext cx="7704667" cy="44217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Stop-the-clock/multiple breaks</a:t>
            </a:r>
          </a:p>
          <a:p>
            <a:r>
              <a:rPr lang="en-US" dirty="0">
                <a:solidFill>
                  <a:srgbClr val="000000"/>
                </a:solidFill>
              </a:rPr>
              <a:t>Extended time (complete unit in one day)</a:t>
            </a:r>
          </a:p>
          <a:p>
            <a:pPr lvl="1"/>
            <a:r>
              <a:rPr lang="en-US" dirty="0">
                <a:solidFill>
                  <a:srgbClr val="000000"/>
                </a:solidFill>
              </a:rPr>
              <a:t>Must balance testing time with loss of instructional time</a:t>
            </a:r>
          </a:p>
          <a:p>
            <a:pPr lvl="1"/>
            <a:r>
              <a:rPr lang="en-US" dirty="0">
                <a:solidFill>
                  <a:srgbClr val="000000"/>
                </a:solidFill>
              </a:rPr>
              <a:t>Test fatigue </a:t>
            </a:r>
          </a:p>
          <a:p>
            <a:r>
              <a:rPr lang="en-US" dirty="0">
                <a:solidFill>
                  <a:srgbClr val="000000"/>
                </a:solidFill>
              </a:rPr>
              <a:t>Time and a half – ELA and Math</a:t>
            </a:r>
          </a:p>
          <a:p>
            <a:pPr lvl="1"/>
            <a:r>
              <a:rPr lang="en-US" dirty="0">
                <a:solidFill>
                  <a:srgbClr val="000000"/>
                </a:solidFill>
              </a:rPr>
              <a:t>Time and a half is built into the total time for Science &amp; Social Studies</a:t>
            </a:r>
          </a:p>
          <a:p>
            <a:r>
              <a:rPr lang="en-US" dirty="0">
                <a:solidFill>
                  <a:srgbClr val="000000"/>
                </a:solidFill>
              </a:rPr>
              <a:t>Double Time </a:t>
            </a:r>
          </a:p>
          <a:p>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559964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09BC8E-FFA0-438D-8E4C-03C485564443}"/>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
        <p:nvSpPr>
          <p:cNvPr id="4" name="Title 2">
            <a:extLst>
              <a:ext uri="{FF2B5EF4-FFF2-40B4-BE49-F238E27FC236}">
                <a16:creationId xmlns:a16="http://schemas.microsoft.com/office/drawing/2014/main" id="{ABAFDF9A-C5AF-437C-A810-DE26CF2500EA}"/>
              </a:ext>
            </a:extLst>
          </p:cNvPr>
          <p:cNvSpPr>
            <a:spLocks noGrp="1"/>
          </p:cNvSpPr>
          <p:nvPr>
            <p:ph type="title"/>
          </p:nvPr>
        </p:nvSpPr>
        <p:spPr>
          <a:xfrm>
            <a:off x="223838" y="314325"/>
            <a:ext cx="8691562" cy="590550"/>
          </a:xfrm>
        </p:spPr>
        <p:txBody>
          <a:bodyPr/>
          <a:lstStyle/>
          <a:p>
            <a:r>
              <a:rPr lang="en-US" dirty="0"/>
              <a:t>Unit Times</a:t>
            </a:r>
          </a:p>
        </p:txBody>
      </p:sp>
      <p:graphicFrame>
        <p:nvGraphicFramePr>
          <p:cNvPr id="5" name="Table 4">
            <a:extLst>
              <a:ext uri="{FF2B5EF4-FFF2-40B4-BE49-F238E27FC236}">
                <a16:creationId xmlns:a16="http://schemas.microsoft.com/office/drawing/2014/main" id="{79159034-9BA2-4E15-B71B-F5B202E3C4AB}"/>
              </a:ext>
            </a:extLst>
          </p:cNvPr>
          <p:cNvGraphicFramePr>
            <a:graphicFrameLocks noGrp="1"/>
          </p:cNvGraphicFramePr>
          <p:nvPr>
            <p:extLst>
              <p:ext uri="{D42A27DB-BD31-4B8C-83A1-F6EECF244321}">
                <p14:modId xmlns:p14="http://schemas.microsoft.com/office/powerpoint/2010/main" val="365838404"/>
              </p:ext>
            </p:extLst>
          </p:nvPr>
        </p:nvGraphicFramePr>
        <p:xfrm>
          <a:off x="472521" y="1740562"/>
          <a:ext cx="8194196" cy="3376876"/>
        </p:xfrm>
        <a:graphic>
          <a:graphicData uri="http://schemas.openxmlformats.org/drawingml/2006/table">
            <a:tbl>
              <a:tblPr firstRow="1" bandRow="1">
                <a:tableStyleId>{0E3FDE45-AF77-4B5C-9715-49D594BDF05E}</a:tableStyleId>
              </a:tblPr>
              <a:tblGrid>
                <a:gridCol w="4283834">
                  <a:extLst>
                    <a:ext uri="{9D8B030D-6E8A-4147-A177-3AD203B41FA5}">
                      <a16:colId xmlns:a16="http://schemas.microsoft.com/office/drawing/2014/main" val="20000"/>
                    </a:ext>
                  </a:extLst>
                </a:gridCol>
                <a:gridCol w="324464">
                  <a:extLst>
                    <a:ext uri="{9D8B030D-6E8A-4147-A177-3AD203B41FA5}">
                      <a16:colId xmlns:a16="http://schemas.microsoft.com/office/drawing/2014/main" val="20001"/>
                    </a:ext>
                  </a:extLst>
                </a:gridCol>
                <a:gridCol w="1385136">
                  <a:extLst>
                    <a:ext uri="{9D8B030D-6E8A-4147-A177-3AD203B41FA5}">
                      <a16:colId xmlns:a16="http://schemas.microsoft.com/office/drawing/2014/main" val="20002"/>
                    </a:ext>
                  </a:extLst>
                </a:gridCol>
                <a:gridCol w="1198686">
                  <a:extLst>
                    <a:ext uri="{9D8B030D-6E8A-4147-A177-3AD203B41FA5}">
                      <a16:colId xmlns:a16="http://schemas.microsoft.com/office/drawing/2014/main" val="20003"/>
                    </a:ext>
                  </a:extLst>
                </a:gridCol>
                <a:gridCol w="1002076">
                  <a:extLst>
                    <a:ext uri="{9D8B030D-6E8A-4147-A177-3AD203B41FA5}">
                      <a16:colId xmlns:a16="http://schemas.microsoft.com/office/drawing/2014/main" val="20004"/>
                    </a:ext>
                  </a:extLst>
                </a:gridCol>
              </a:tblGrid>
              <a:tr h="988334">
                <a:tc>
                  <a:txBody>
                    <a:bodyPr/>
                    <a:lstStyle/>
                    <a:p>
                      <a:pPr algn="ctr"/>
                      <a:r>
                        <a:rPr lang="en-US" dirty="0"/>
                        <a:t>Content</a:t>
                      </a:r>
                    </a:p>
                  </a:txBody>
                  <a:tcPr/>
                </a:tc>
                <a:tc>
                  <a:txBody>
                    <a:bodyPr/>
                    <a:lstStyle/>
                    <a:p>
                      <a:pPr algn="ctr"/>
                      <a:endParaRPr lang="en-US" dirty="0"/>
                    </a:p>
                  </a:txBody>
                  <a:tcPr/>
                </a:tc>
                <a:tc>
                  <a:txBody>
                    <a:bodyPr/>
                    <a:lstStyle/>
                    <a:p>
                      <a:pPr algn="ctr"/>
                      <a:r>
                        <a:rPr lang="en-US" dirty="0"/>
                        <a:t>Example</a:t>
                      </a:r>
                    </a:p>
                    <a:p>
                      <a:pPr algn="ctr"/>
                      <a:r>
                        <a:rPr lang="en-US" dirty="0"/>
                        <a:t>Unit Testing Time</a:t>
                      </a:r>
                    </a:p>
                  </a:txBody>
                  <a:tcPr/>
                </a:tc>
                <a:tc>
                  <a:txBody>
                    <a:bodyPr/>
                    <a:lstStyle/>
                    <a:p>
                      <a:pPr algn="ctr"/>
                      <a:r>
                        <a:rPr lang="en-US" dirty="0"/>
                        <a:t>Time</a:t>
                      </a:r>
                      <a:r>
                        <a:rPr lang="en-US" baseline="0" dirty="0"/>
                        <a:t>-and-a-half</a:t>
                      </a:r>
                      <a:endParaRPr lang="en-US" dirty="0"/>
                    </a:p>
                  </a:txBody>
                  <a:tcPr/>
                </a:tc>
                <a:tc>
                  <a:txBody>
                    <a:bodyPr/>
                    <a:lstStyle/>
                    <a:p>
                      <a:pPr algn="ctr"/>
                      <a:r>
                        <a:rPr lang="en-US" dirty="0"/>
                        <a:t>Double-time</a:t>
                      </a:r>
                    </a:p>
                  </a:txBody>
                  <a:tcPr/>
                </a:tc>
                <a:extLst>
                  <a:ext uri="{0D108BD9-81ED-4DB2-BD59-A6C34878D82A}">
                    <a16:rowId xmlns:a16="http://schemas.microsoft.com/office/drawing/2014/main" val="10000"/>
                  </a:ext>
                </a:extLst>
              </a:tr>
              <a:tr h="452963">
                <a:tc>
                  <a:txBody>
                    <a:bodyPr/>
                    <a:lstStyle/>
                    <a:p>
                      <a:r>
                        <a:rPr lang="en-US" sz="2400" dirty="0"/>
                        <a:t>ELA 3-5</a:t>
                      </a:r>
                    </a:p>
                  </a:txBody>
                  <a:tcPr/>
                </a:tc>
                <a:tc>
                  <a:txBody>
                    <a:bodyPr/>
                    <a:lstStyle/>
                    <a:p>
                      <a:pPr algn="ctr"/>
                      <a:endParaRPr lang="en-US" sz="2400" dirty="0"/>
                    </a:p>
                  </a:txBody>
                  <a:tcPr/>
                </a:tc>
                <a:tc>
                  <a:txBody>
                    <a:bodyPr/>
                    <a:lstStyle/>
                    <a:p>
                      <a:pPr algn="ctr"/>
                      <a:r>
                        <a:rPr lang="en-US" sz="2400" dirty="0"/>
                        <a:t>90</a:t>
                      </a:r>
                    </a:p>
                  </a:txBody>
                  <a:tcPr/>
                </a:tc>
                <a:tc>
                  <a:txBody>
                    <a:bodyPr/>
                    <a:lstStyle/>
                    <a:p>
                      <a:pPr algn="ctr"/>
                      <a:r>
                        <a:rPr lang="en-US" sz="2400" dirty="0"/>
                        <a:t>135</a:t>
                      </a:r>
                    </a:p>
                  </a:txBody>
                  <a:tcPr/>
                </a:tc>
                <a:tc>
                  <a:txBody>
                    <a:bodyPr/>
                    <a:lstStyle/>
                    <a:p>
                      <a:pPr algn="ctr"/>
                      <a:r>
                        <a:rPr lang="en-US" sz="2400" dirty="0"/>
                        <a:t>180</a:t>
                      </a:r>
                    </a:p>
                  </a:txBody>
                  <a:tcPr/>
                </a:tc>
                <a:extLst>
                  <a:ext uri="{0D108BD9-81ED-4DB2-BD59-A6C34878D82A}">
                    <a16:rowId xmlns:a16="http://schemas.microsoft.com/office/drawing/2014/main" val="10001"/>
                  </a:ext>
                </a:extLst>
              </a:tr>
              <a:tr h="411434">
                <a:tc>
                  <a:txBody>
                    <a:bodyPr/>
                    <a:lstStyle/>
                    <a:p>
                      <a:r>
                        <a:rPr lang="en-US" sz="2400" dirty="0"/>
                        <a:t>ELA 6-8</a:t>
                      </a:r>
                    </a:p>
                  </a:txBody>
                  <a:tcPr/>
                </a:tc>
                <a:tc>
                  <a:txBody>
                    <a:bodyPr/>
                    <a:lstStyle/>
                    <a:p>
                      <a:pPr algn="ctr"/>
                      <a:endParaRPr lang="en-US" sz="2400" dirty="0"/>
                    </a:p>
                  </a:txBody>
                  <a:tcPr/>
                </a:tc>
                <a:tc>
                  <a:txBody>
                    <a:bodyPr/>
                    <a:lstStyle/>
                    <a:p>
                      <a:pPr algn="ctr"/>
                      <a:r>
                        <a:rPr lang="en-US" sz="2400" dirty="0"/>
                        <a:t>110</a:t>
                      </a:r>
                    </a:p>
                  </a:txBody>
                  <a:tcPr/>
                </a:tc>
                <a:tc>
                  <a:txBody>
                    <a:bodyPr/>
                    <a:lstStyle/>
                    <a:p>
                      <a:pPr algn="ctr"/>
                      <a:r>
                        <a:rPr lang="en-US" sz="2400" dirty="0"/>
                        <a:t>165</a:t>
                      </a:r>
                    </a:p>
                  </a:txBody>
                  <a:tcPr/>
                </a:tc>
                <a:tc>
                  <a:txBody>
                    <a:bodyPr/>
                    <a:lstStyle/>
                    <a:p>
                      <a:pPr algn="ctr"/>
                      <a:r>
                        <a:rPr lang="en-US" sz="2400" dirty="0"/>
                        <a:t>220</a:t>
                      </a:r>
                    </a:p>
                  </a:txBody>
                  <a:tcPr/>
                </a:tc>
                <a:extLst>
                  <a:ext uri="{0D108BD9-81ED-4DB2-BD59-A6C34878D82A}">
                    <a16:rowId xmlns:a16="http://schemas.microsoft.com/office/drawing/2014/main" val="10002"/>
                  </a:ext>
                </a:extLst>
              </a:tr>
              <a:tr h="476555">
                <a:tc>
                  <a:txBody>
                    <a:bodyPr/>
                    <a:lstStyle/>
                    <a:p>
                      <a:r>
                        <a:rPr lang="en-US" sz="2400" dirty="0"/>
                        <a:t>Math 3-8</a:t>
                      </a:r>
                    </a:p>
                  </a:txBody>
                  <a:tcPr/>
                </a:tc>
                <a:tc>
                  <a:txBody>
                    <a:bodyPr/>
                    <a:lstStyle/>
                    <a:p>
                      <a:pPr algn="ctr"/>
                      <a:endParaRPr lang="en-US" sz="2400" dirty="0"/>
                    </a:p>
                  </a:txBody>
                  <a:tcPr/>
                </a:tc>
                <a:tc>
                  <a:txBody>
                    <a:bodyPr/>
                    <a:lstStyle/>
                    <a:p>
                      <a:pPr algn="ctr"/>
                      <a:r>
                        <a:rPr lang="en-US" sz="2400" dirty="0"/>
                        <a:t>65</a:t>
                      </a:r>
                    </a:p>
                  </a:txBody>
                  <a:tcPr/>
                </a:tc>
                <a:tc>
                  <a:txBody>
                    <a:bodyPr/>
                    <a:lstStyle/>
                    <a:p>
                      <a:pPr algn="ctr"/>
                      <a:r>
                        <a:rPr lang="en-US" sz="2400" dirty="0"/>
                        <a:t>100</a:t>
                      </a:r>
                    </a:p>
                  </a:txBody>
                  <a:tcPr/>
                </a:tc>
                <a:tc>
                  <a:txBody>
                    <a:bodyPr/>
                    <a:lstStyle/>
                    <a:p>
                      <a:pPr algn="ctr"/>
                      <a:r>
                        <a:rPr lang="en-US" sz="2400" dirty="0"/>
                        <a:t>130</a:t>
                      </a:r>
                    </a:p>
                  </a:txBody>
                  <a:tcPr/>
                </a:tc>
                <a:extLst>
                  <a:ext uri="{0D108BD9-81ED-4DB2-BD59-A6C34878D82A}">
                    <a16:rowId xmlns:a16="http://schemas.microsoft.com/office/drawing/2014/main" val="10003"/>
                  </a:ext>
                </a:extLst>
              </a:tr>
              <a:tr h="514413">
                <a:tc>
                  <a:txBody>
                    <a:bodyPr/>
                    <a:lstStyle/>
                    <a:p>
                      <a:r>
                        <a:rPr lang="en-US" sz="2400" dirty="0"/>
                        <a:t>Elm/MS</a:t>
                      </a:r>
                      <a:r>
                        <a:rPr lang="en-US" sz="2400" baseline="0" dirty="0"/>
                        <a:t> </a:t>
                      </a:r>
                      <a:r>
                        <a:rPr lang="en-US" sz="2400" dirty="0"/>
                        <a:t>Science/Social</a:t>
                      </a:r>
                      <a:r>
                        <a:rPr lang="en-US" sz="2400" baseline="0" dirty="0"/>
                        <a:t> Studies*</a:t>
                      </a:r>
                      <a:r>
                        <a:rPr lang="en-US" sz="2400" dirty="0"/>
                        <a:t> </a:t>
                      </a:r>
                    </a:p>
                  </a:txBody>
                  <a:tcPr/>
                </a:tc>
                <a:tc>
                  <a:txBody>
                    <a:bodyPr/>
                    <a:lstStyle/>
                    <a:p>
                      <a:pPr algn="ctr"/>
                      <a:endParaRPr lang="en-US" sz="2400" dirty="0"/>
                    </a:p>
                  </a:txBody>
                  <a:tcPr/>
                </a:tc>
                <a:tc>
                  <a:txBody>
                    <a:bodyPr/>
                    <a:lstStyle/>
                    <a:p>
                      <a:pPr algn="ctr"/>
                      <a:r>
                        <a:rPr lang="en-US" sz="2400" dirty="0"/>
                        <a:t>80 </a:t>
                      </a:r>
                    </a:p>
                  </a:txBody>
                  <a:tcPr/>
                </a:tc>
                <a:tc>
                  <a:txBody>
                    <a:bodyPr/>
                    <a:lstStyle/>
                    <a:p>
                      <a:pPr algn="ctr"/>
                      <a:r>
                        <a:rPr lang="en-US" sz="2400" dirty="0"/>
                        <a:t>80*</a:t>
                      </a:r>
                    </a:p>
                  </a:txBody>
                  <a:tcPr/>
                </a:tc>
                <a:tc>
                  <a:txBody>
                    <a:bodyPr/>
                    <a:lstStyle/>
                    <a:p>
                      <a:pPr algn="ctr"/>
                      <a:r>
                        <a:rPr lang="en-US" sz="2400" dirty="0"/>
                        <a:t>110</a:t>
                      </a:r>
                    </a:p>
                  </a:txBody>
                  <a:tcPr/>
                </a:tc>
                <a:extLst>
                  <a:ext uri="{0D108BD9-81ED-4DB2-BD59-A6C34878D82A}">
                    <a16:rowId xmlns:a16="http://schemas.microsoft.com/office/drawing/2014/main" val="10004"/>
                  </a:ext>
                </a:extLst>
              </a:tr>
              <a:tr h="483174">
                <a:tc>
                  <a:txBody>
                    <a:bodyPr/>
                    <a:lstStyle/>
                    <a:p>
                      <a:r>
                        <a:rPr lang="en-US" sz="2400" dirty="0"/>
                        <a:t>HS Science*</a:t>
                      </a:r>
                    </a:p>
                  </a:txBody>
                  <a:tcPr/>
                </a:tc>
                <a:tc>
                  <a:txBody>
                    <a:bodyPr/>
                    <a:lstStyle/>
                    <a:p>
                      <a:pPr algn="ctr"/>
                      <a:endParaRPr lang="en-US" sz="2400" dirty="0"/>
                    </a:p>
                  </a:txBody>
                  <a:tcPr/>
                </a:tc>
                <a:tc>
                  <a:txBody>
                    <a:bodyPr/>
                    <a:lstStyle/>
                    <a:p>
                      <a:pPr algn="ctr"/>
                      <a:r>
                        <a:rPr lang="en-US" sz="2400" dirty="0"/>
                        <a:t>50</a:t>
                      </a:r>
                    </a:p>
                  </a:txBody>
                  <a:tcPr/>
                </a:tc>
                <a:tc>
                  <a:txBody>
                    <a:bodyPr/>
                    <a:lstStyle/>
                    <a:p>
                      <a:pPr algn="ctr"/>
                      <a:r>
                        <a:rPr lang="en-US" sz="2400" dirty="0"/>
                        <a:t>50*</a:t>
                      </a:r>
                    </a:p>
                  </a:txBody>
                  <a:tcPr/>
                </a:tc>
                <a:tc>
                  <a:txBody>
                    <a:bodyPr/>
                    <a:lstStyle/>
                    <a:p>
                      <a:pPr algn="ctr"/>
                      <a:r>
                        <a:rPr lang="en-US" sz="2400" dirty="0"/>
                        <a:t>70</a:t>
                      </a:r>
                      <a:endParaRPr lang="en-US" sz="2400"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EDE1C8BD-713F-4595-95F0-F5440C422EFE}"/>
              </a:ext>
            </a:extLst>
          </p:cNvPr>
          <p:cNvSpPr txBox="1"/>
          <p:nvPr/>
        </p:nvSpPr>
        <p:spPr>
          <a:xfrm>
            <a:off x="1074715" y="5813159"/>
            <a:ext cx="5824480" cy="646331"/>
          </a:xfrm>
          <a:prstGeom prst="rect">
            <a:avLst/>
          </a:prstGeom>
          <a:noFill/>
        </p:spPr>
        <p:txBody>
          <a:bodyPr wrap="none" rtlCol="0">
            <a:spAutoFit/>
          </a:bodyPr>
          <a:lstStyle/>
          <a:p>
            <a:r>
              <a:rPr lang="en-US" sz="1600" dirty="0"/>
              <a:t>*Time and a half is included in the unit time for SC/SS</a:t>
            </a:r>
            <a:r>
              <a:rPr lang="en-US" dirty="0"/>
              <a:t>. </a:t>
            </a:r>
          </a:p>
          <a:p>
            <a:r>
              <a:rPr lang="en-US" dirty="0"/>
              <a:t>Due to COVID-19, units and timing may be subject to change</a:t>
            </a:r>
          </a:p>
        </p:txBody>
      </p:sp>
    </p:spTree>
    <p:extLst>
      <p:ext uri="{BB962C8B-B14F-4D97-AF65-F5344CB8AC3E}">
        <p14:creationId xmlns:p14="http://schemas.microsoft.com/office/powerpoint/2010/main" val="4114447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D7FAC3-1C03-49FD-8648-C18CA7B99A1D}"/>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
        <p:nvSpPr>
          <p:cNvPr id="4" name="Title 2">
            <a:extLst>
              <a:ext uri="{FF2B5EF4-FFF2-40B4-BE49-F238E27FC236}">
                <a16:creationId xmlns:a16="http://schemas.microsoft.com/office/drawing/2014/main" id="{B4FB687F-B53D-44DC-B663-925828DD6EA1}"/>
              </a:ext>
            </a:extLst>
          </p:cNvPr>
          <p:cNvSpPr>
            <a:spLocks noGrp="1"/>
          </p:cNvSpPr>
          <p:nvPr>
            <p:ph type="title"/>
          </p:nvPr>
        </p:nvSpPr>
        <p:spPr>
          <a:xfrm>
            <a:off x="223838" y="314325"/>
            <a:ext cx="8691562" cy="590550"/>
          </a:xfrm>
        </p:spPr>
        <p:txBody>
          <a:bodyPr>
            <a:normAutofit/>
          </a:bodyPr>
          <a:lstStyle/>
          <a:p>
            <a:r>
              <a:rPr lang="en-US" dirty="0"/>
              <a:t>Accommodations for Students who are Identified as NEP/LEP*</a:t>
            </a:r>
          </a:p>
        </p:txBody>
      </p:sp>
      <p:sp>
        <p:nvSpPr>
          <p:cNvPr id="5" name="Content Placeholder 1">
            <a:extLst>
              <a:ext uri="{FF2B5EF4-FFF2-40B4-BE49-F238E27FC236}">
                <a16:creationId xmlns:a16="http://schemas.microsoft.com/office/drawing/2014/main" id="{0D829C9D-2C0F-4632-B986-2E7AB24C73E8}"/>
              </a:ext>
            </a:extLst>
          </p:cNvPr>
          <p:cNvSpPr txBox="1">
            <a:spLocks/>
          </p:cNvSpPr>
          <p:nvPr/>
        </p:nvSpPr>
        <p:spPr>
          <a:xfrm>
            <a:off x="451357" y="1499562"/>
            <a:ext cx="8811491" cy="5144586"/>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Time and a half for ELA/Math </a:t>
            </a:r>
          </a:p>
          <a:p>
            <a:r>
              <a:rPr lang="en-US" dirty="0"/>
              <a:t>Double time</a:t>
            </a:r>
          </a:p>
          <a:p>
            <a:r>
              <a:rPr lang="en-US" dirty="0" err="1"/>
              <a:t>Transadaptation</a:t>
            </a:r>
            <a:r>
              <a:rPr lang="en-US" dirty="0"/>
              <a:t>** of math, SC, and SS into Spanish </a:t>
            </a:r>
          </a:p>
          <a:p>
            <a:r>
              <a:rPr lang="en-US" dirty="0"/>
              <a:t>Word-to-Word dictionary</a:t>
            </a:r>
          </a:p>
          <a:p>
            <a:r>
              <a:rPr lang="en-US" dirty="0"/>
              <a:t>Word predication (math, SC, and SS)</a:t>
            </a:r>
          </a:p>
          <a:p>
            <a:r>
              <a:rPr lang="en-US" dirty="0"/>
              <a:t>General admin directions read aloud/repeated/clarified in native language (Translated “Say” directions)</a:t>
            </a:r>
          </a:p>
          <a:p>
            <a:r>
              <a:rPr lang="en-US" dirty="0"/>
              <a:t>Text-to-speech for math, SC, and SS in Spanish</a:t>
            </a:r>
          </a:p>
          <a:p>
            <a:r>
              <a:rPr lang="en-US" dirty="0"/>
              <a:t>Auditory Presentation: reader for math, SC, and SS in Spanish</a:t>
            </a:r>
          </a:p>
          <a:p>
            <a:r>
              <a:rPr lang="en-US" dirty="0"/>
              <a:t>Auditory Presentation: reader for math, SC, and SS in native language</a:t>
            </a:r>
          </a:p>
          <a:p>
            <a:pPr marL="0" indent="0">
              <a:buFont typeface="Arial" panose="020B0604020202020204" pitchFamily="34" charset="0"/>
              <a:buNone/>
            </a:pPr>
            <a:r>
              <a:rPr lang="en-US" sz="2000" dirty="0"/>
              <a:t> </a:t>
            </a:r>
          </a:p>
          <a:p>
            <a:pPr marL="0" indent="0">
              <a:buFont typeface="Arial" panose="020B0604020202020204" pitchFamily="34" charset="0"/>
              <a:buNone/>
            </a:pPr>
            <a:endParaRPr lang="en-US" sz="2000" dirty="0"/>
          </a:p>
          <a:p>
            <a:pPr marL="45720" indent="0">
              <a:buFont typeface="Arial" panose="020B0604020202020204" pitchFamily="34" charset="0"/>
              <a:buNone/>
            </a:pPr>
            <a:r>
              <a:rPr lang="en-US" sz="2400" b="1" dirty="0">
                <a:solidFill>
                  <a:srgbClr val="000000"/>
                </a:solidFill>
              </a:rPr>
              <a:t>  *</a:t>
            </a:r>
            <a:r>
              <a:rPr lang="en-US" sz="2300" b="1" dirty="0">
                <a:solidFill>
                  <a:srgbClr val="000000"/>
                </a:solidFill>
              </a:rPr>
              <a:t>Non-English proficient (NEP)/Limited English proficient (LEP)</a:t>
            </a:r>
          </a:p>
          <a:p>
            <a:pPr marL="45720" indent="0">
              <a:buFont typeface="Arial" panose="020B0604020202020204" pitchFamily="34" charset="0"/>
              <a:buNone/>
            </a:pPr>
            <a:r>
              <a:rPr lang="en-US" sz="2300" b="1" dirty="0">
                <a:solidFill>
                  <a:srgbClr val="000000"/>
                </a:solidFill>
              </a:rPr>
              <a:t>  *Please see Section 6 of the Procedures Manual for eligibility guidelines</a:t>
            </a:r>
          </a:p>
          <a:p>
            <a:pPr marL="45720" indent="0">
              <a:buFont typeface="Arial" panose="020B0604020202020204" pitchFamily="34" charset="0"/>
              <a:buNone/>
            </a:pPr>
            <a:r>
              <a:rPr lang="en-US" sz="2300" b="1" dirty="0">
                <a:solidFill>
                  <a:srgbClr val="000000"/>
                </a:solidFill>
              </a:rPr>
              <a:t>**</a:t>
            </a:r>
            <a:r>
              <a:rPr lang="en-US" sz="2300" b="1" dirty="0" err="1">
                <a:solidFill>
                  <a:srgbClr val="000000"/>
                </a:solidFill>
              </a:rPr>
              <a:t>Transadaption</a:t>
            </a:r>
            <a:r>
              <a:rPr lang="en-US" sz="2300" b="1" dirty="0">
                <a:solidFill>
                  <a:srgbClr val="000000"/>
                </a:solidFill>
              </a:rPr>
              <a:t> – translated in a culturally and linguistically responsive way</a:t>
            </a:r>
          </a:p>
        </p:txBody>
      </p:sp>
    </p:spTree>
    <p:extLst>
      <p:ext uri="{BB962C8B-B14F-4D97-AF65-F5344CB8AC3E}">
        <p14:creationId xmlns:p14="http://schemas.microsoft.com/office/powerpoint/2010/main" val="1349584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1545B4F-61B3-46D1-B4F6-B78110AA4D7F}"/>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
        <p:nvSpPr>
          <p:cNvPr id="4" name="Title 2">
            <a:extLst>
              <a:ext uri="{FF2B5EF4-FFF2-40B4-BE49-F238E27FC236}">
                <a16:creationId xmlns:a16="http://schemas.microsoft.com/office/drawing/2014/main" id="{CB951A71-5FFE-4023-8345-098A95CB05E5}"/>
              </a:ext>
            </a:extLst>
          </p:cNvPr>
          <p:cNvSpPr>
            <a:spLocks noGrp="1"/>
          </p:cNvSpPr>
          <p:nvPr>
            <p:ph type="title"/>
          </p:nvPr>
        </p:nvSpPr>
        <p:spPr>
          <a:xfrm>
            <a:off x="223838" y="314325"/>
            <a:ext cx="8691562" cy="590550"/>
          </a:xfrm>
        </p:spPr>
        <p:txBody>
          <a:bodyPr>
            <a:normAutofit fontScale="90000"/>
          </a:bodyPr>
          <a:lstStyle/>
          <a:p>
            <a:br>
              <a:rPr lang="en-US" dirty="0"/>
            </a:br>
            <a:r>
              <a:rPr lang="en-US" dirty="0"/>
              <a:t>Accommodations for CLSA</a:t>
            </a:r>
          </a:p>
        </p:txBody>
      </p:sp>
      <p:sp>
        <p:nvSpPr>
          <p:cNvPr id="5" name="Content Placeholder 1">
            <a:extLst>
              <a:ext uri="{FF2B5EF4-FFF2-40B4-BE49-F238E27FC236}">
                <a16:creationId xmlns:a16="http://schemas.microsoft.com/office/drawing/2014/main" id="{A8870B77-CAE2-4876-BC09-3F4634B3FBE3}"/>
              </a:ext>
            </a:extLst>
          </p:cNvPr>
          <p:cNvSpPr txBox="1">
            <a:spLocks/>
          </p:cNvSpPr>
          <p:nvPr/>
        </p:nvSpPr>
        <p:spPr>
          <a:xfrm>
            <a:off x="717285" y="1755057"/>
            <a:ext cx="7704667" cy="4173793"/>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CSLA is treated as an accommodated form for ELA/Literacy</a:t>
            </a:r>
          </a:p>
          <a:p>
            <a:pPr lvl="1"/>
            <a:r>
              <a:rPr lang="en-US" dirty="0">
                <a:solidFill>
                  <a:srgbClr val="000000"/>
                </a:solidFill>
              </a:rPr>
              <a:t>Students in 3</a:t>
            </a:r>
            <a:r>
              <a:rPr lang="en-US" baseline="30000" dirty="0">
                <a:solidFill>
                  <a:srgbClr val="000000"/>
                </a:solidFill>
              </a:rPr>
              <a:t>rd</a:t>
            </a:r>
            <a:r>
              <a:rPr lang="en-US" dirty="0">
                <a:solidFill>
                  <a:srgbClr val="000000"/>
                </a:solidFill>
              </a:rPr>
              <a:t> &amp; 4</a:t>
            </a:r>
            <a:r>
              <a:rPr lang="en-US" baseline="30000" dirty="0">
                <a:solidFill>
                  <a:srgbClr val="000000"/>
                </a:solidFill>
              </a:rPr>
              <a:t>th</a:t>
            </a:r>
            <a:r>
              <a:rPr lang="en-US" dirty="0">
                <a:solidFill>
                  <a:srgbClr val="000000"/>
                </a:solidFill>
              </a:rPr>
              <a:t> grades who qualify</a:t>
            </a:r>
          </a:p>
          <a:p>
            <a:pPr lvl="2"/>
            <a:r>
              <a:rPr lang="en-US" sz="2400" dirty="0">
                <a:solidFill>
                  <a:srgbClr val="000000"/>
                </a:solidFill>
              </a:rPr>
              <a:t>Eligibility guidelines will be posted here </a:t>
            </a:r>
            <a:r>
              <a:rPr lang="en-US" sz="2400" dirty="0">
                <a:solidFill>
                  <a:srgbClr val="000000"/>
                </a:solidFill>
                <a:hlinkClick r:id="rId2"/>
              </a:rPr>
              <a:t>http://www.cde.state.co.us/assessment/csla</a:t>
            </a:r>
            <a:r>
              <a:rPr lang="en-US" sz="2400" dirty="0">
                <a:solidFill>
                  <a:srgbClr val="000000"/>
                </a:solidFill>
              </a:rPr>
              <a:t> </a:t>
            </a:r>
          </a:p>
          <a:p>
            <a:pPr lvl="1"/>
            <a:r>
              <a:rPr lang="en-US" dirty="0"/>
              <a:t>Paper based</a:t>
            </a:r>
          </a:p>
          <a:p>
            <a:r>
              <a:rPr lang="en-US" dirty="0"/>
              <a:t>Accommodations</a:t>
            </a:r>
            <a:r>
              <a:rPr lang="en-US"/>
              <a:t>/Modifications </a:t>
            </a:r>
            <a:r>
              <a:rPr lang="en-US" dirty="0"/>
              <a:t>available for qualifying students and have an IEP/504</a:t>
            </a:r>
          </a:p>
          <a:p>
            <a:pPr lvl="1"/>
            <a:r>
              <a:rPr lang="en-US" dirty="0"/>
              <a:t>Scribe, Oral Script, and Large Print </a:t>
            </a:r>
          </a:p>
          <a:p>
            <a:pPr lvl="2"/>
            <a:r>
              <a:rPr lang="en-US" sz="2200" dirty="0"/>
              <a:t>Scribe for CSLA Constructed Response requires an approved UAR</a:t>
            </a:r>
          </a:p>
          <a:p>
            <a:pPr lvl="2"/>
            <a:r>
              <a:rPr lang="en-US" sz="2200" dirty="0"/>
              <a:t>Oral Script for CSLA requires a Verification Modification Submission</a:t>
            </a:r>
          </a:p>
          <a:p>
            <a:pPr lvl="3"/>
            <a:r>
              <a:rPr lang="en-US" sz="2100" dirty="0"/>
              <a:t>Oral Script for CSLA is in a transition year for Spring 2021.  IEPs should be updated.  Verification Modification Submission process will reflect this transition.</a:t>
            </a:r>
          </a:p>
          <a:p>
            <a:pPr lvl="2"/>
            <a:r>
              <a:rPr lang="en-US" sz="2200" dirty="0"/>
              <a:t>Data MUST be from a Spanish test</a:t>
            </a:r>
          </a:p>
          <a:p>
            <a:pPr marL="457200" lvl="1" indent="0">
              <a:buNone/>
            </a:pPr>
            <a:endParaRPr lang="en-US" dirty="0"/>
          </a:p>
          <a:p>
            <a:pPr lvl="1"/>
            <a:endParaRPr lang="en-US" dirty="0"/>
          </a:p>
        </p:txBody>
      </p:sp>
    </p:spTree>
    <p:extLst>
      <p:ext uri="{BB962C8B-B14F-4D97-AF65-F5344CB8AC3E}">
        <p14:creationId xmlns:p14="http://schemas.microsoft.com/office/powerpoint/2010/main" val="3896762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4016F1-336F-4FB3-83C4-90C3B6A0CBDA}"/>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
        <p:nvSpPr>
          <p:cNvPr id="4" name="Title 3">
            <a:extLst>
              <a:ext uri="{FF2B5EF4-FFF2-40B4-BE49-F238E27FC236}">
                <a16:creationId xmlns:a16="http://schemas.microsoft.com/office/drawing/2014/main" id="{9B2B08D6-D295-4870-B92C-C8A9646806BC}"/>
              </a:ext>
            </a:extLst>
          </p:cNvPr>
          <p:cNvSpPr>
            <a:spLocks noGrp="1"/>
          </p:cNvSpPr>
          <p:nvPr>
            <p:ph type="title"/>
          </p:nvPr>
        </p:nvSpPr>
        <p:spPr>
          <a:xfrm>
            <a:off x="223838" y="314325"/>
            <a:ext cx="8691562" cy="590550"/>
          </a:xfrm>
        </p:spPr>
        <p:txBody>
          <a:bodyPr/>
          <a:lstStyle/>
          <a:p>
            <a:r>
              <a:rPr lang="en-US" dirty="0"/>
              <a:t>Nuts and Bolts</a:t>
            </a:r>
          </a:p>
        </p:txBody>
      </p:sp>
      <p:sp>
        <p:nvSpPr>
          <p:cNvPr id="5" name="Content Placeholder 4">
            <a:extLst>
              <a:ext uri="{FF2B5EF4-FFF2-40B4-BE49-F238E27FC236}">
                <a16:creationId xmlns:a16="http://schemas.microsoft.com/office/drawing/2014/main" id="{5863CB04-BFFB-4F24-A5AF-FAD9065B73E5}"/>
              </a:ext>
            </a:extLst>
          </p:cNvPr>
          <p:cNvSpPr txBox="1">
            <a:spLocks/>
          </p:cNvSpPr>
          <p:nvPr/>
        </p:nvSpPr>
        <p:spPr>
          <a:xfrm>
            <a:off x="481214" y="1643656"/>
            <a:ext cx="7969085" cy="429256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solidFill>
                  <a:srgbClr val="000000"/>
                </a:solidFill>
              </a:rPr>
              <a:t>Administrative Considerations</a:t>
            </a:r>
          </a:p>
          <a:p>
            <a:pPr lvl="1"/>
            <a:r>
              <a:rPr lang="en-US">
                <a:solidFill>
                  <a:srgbClr val="000000"/>
                </a:solidFill>
              </a:rPr>
              <a:t>Can be individual or group</a:t>
            </a:r>
          </a:p>
          <a:p>
            <a:pPr lvl="2"/>
            <a:r>
              <a:rPr lang="en-US" sz="2400">
                <a:solidFill>
                  <a:srgbClr val="000000"/>
                </a:solidFill>
              </a:rPr>
              <a:t>Small group testing</a:t>
            </a:r>
          </a:p>
          <a:p>
            <a:pPr lvl="2"/>
            <a:r>
              <a:rPr lang="en-US" sz="2400">
                <a:solidFill>
                  <a:srgbClr val="000000"/>
                </a:solidFill>
              </a:rPr>
              <a:t>A group of students typically have math instruction directly after lunch so they take their math unit directly after lunch</a:t>
            </a:r>
          </a:p>
          <a:p>
            <a:r>
              <a:rPr lang="en-US">
                <a:solidFill>
                  <a:srgbClr val="000000"/>
                </a:solidFill>
              </a:rPr>
              <a:t>Accessibility Features</a:t>
            </a:r>
          </a:p>
          <a:p>
            <a:pPr lvl="1"/>
            <a:r>
              <a:rPr lang="en-US">
                <a:solidFill>
                  <a:srgbClr val="000000"/>
                </a:solidFill>
              </a:rPr>
              <a:t>Available to everyone, including students with an IEP/504</a:t>
            </a:r>
          </a:p>
          <a:p>
            <a:pPr lvl="1"/>
            <a:r>
              <a:rPr lang="en-US">
                <a:solidFill>
                  <a:srgbClr val="000000"/>
                </a:solidFill>
              </a:rPr>
              <a:t>Should only be assigned individually</a:t>
            </a:r>
          </a:p>
          <a:p>
            <a:pPr lvl="2"/>
            <a:r>
              <a:rPr lang="en-US" sz="2400">
                <a:solidFill>
                  <a:srgbClr val="000000"/>
                </a:solidFill>
              </a:rPr>
              <a:t>Assign TTS in math to a student who needs it and uses similar strategies during instruction</a:t>
            </a:r>
          </a:p>
          <a:p>
            <a:pPr lvl="2"/>
            <a:r>
              <a:rPr lang="en-US" sz="2400">
                <a:solidFill>
                  <a:srgbClr val="000000"/>
                </a:solidFill>
              </a:rPr>
              <a:t>Do not assign TTS in math to the entire class “just in case”</a:t>
            </a:r>
            <a:endParaRPr lang="en-US" sz="2400" dirty="0">
              <a:solidFill>
                <a:srgbClr val="000000"/>
              </a:solidFill>
            </a:endParaRPr>
          </a:p>
        </p:txBody>
      </p:sp>
    </p:spTree>
    <p:extLst>
      <p:ext uri="{BB962C8B-B14F-4D97-AF65-F5344CB8AC3E}">
        <p14:creationId xmlns:p14="http://schemas.microsoft.com/office/powerpoint/2010/main" val="1164534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A2FBE3-1D15-43DA-84C4-D212A16C6E9C}"/>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
        <p:nvSpPr>
          <p:cNvPr id="4" name="Title 2">
            <a:extLst>
              <a:ext uri="{FF2B5EF4-FFF2-40B4-BE49-F238E27FC236}">
                <a16:creationId xmlns:a16="http://schemas.microsoft.com/office/drawing/2014/main" id="{B66E194F-9E93-40DA-8378-DA677D6BCB7A}"/>
              </a:ext>
            </a:extLst>
          </p:cNvPr>
          <p:cNvSpPr>
            <a:spLocks noGrp="1"/>
          </p:cNvSpPr>
          <p:nvPr>
            <p:ph type="title"/>
          </p:nvPr>
        </p:nvSpPr>
        <p:spPr>
          <a:xfrm>
            <a:off x="223838" y="314325"/>
            <a:ext cx="8691562" cy="590550"/>
          </a:xfrm>
        </p:spPr>
        <p:txBody>
          <a:bodyPr>
            <a:normAutofit/>
          </a:bodyPr>
          <a:lstStyle/>
          <a:p>
            <a:r>
              <a:rPr lang="en-US" dirty="0"/>
              <a:t>Accommodations and Emergency Accommodations </a:t>
            </a:r>
          </a:p>
        </p:txBody>
      </p:sp>
      <p:sp>
        <p:nvSpPr>
          <p:cNvPr id="5" name="Content Placeholder 1">
            <a:extLst>
              <a:ext uri="{FF2B5EF4-FFF2-40B4-BE49-F238E27FC236}">
                <a16:creationId xmlns:a16="http://schemas.microsoft.com/office/drawing/2014/main" id="{03E3F079-F3F4-42DB-AFB2-C9001CD0433C}"/>
              </a:ext>
            </a:extLst>
          </p:cNvPr>
          <p:cNvSpPr txBox="1">
            <a:spLocks/>
          </p:cNvSpPr>
          <p:nvPr/>
        </p:nvSpPr>
        <p:spPr>
          <a:xfrm>
            <a:off x="603476" y="1445342"/>
            <a:ext cx="8103603" cy="488909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a:t>
            </a:r>
          </a:p>
          <a:p>
            <a:pPr lvl="1"/>
            <a:r>
              <a:rPr lang="en-US" dirty="0">
                <a:solidFill>
                  <a:srgbClr val="000000"/>
                </a:solidFill>
              </a:rPr>
              <a:t>Students must have an active IEP/504 or EL identification</a:t>
            </a:r>
          </a:p>
          <a:p>
            <a:pPr lvl="1"/>
            <a:r>
              <a:rPr lang="en-US" dirty="0">
                <a:solidFill>
                  <a:srgbClr val="000000"/>
                </a:solidFill>
              </a:rPr>
              <a:t>Students must use the accommodation during classroom instruction and assessment on a regular basis</a:t>
            </a:r>
          </a:p>
          <a:p>
            <a:pPr lvl="2"/>
            <a:r>
              <a:rPr lang="en-US" sz="2200" dirty="0">
                <a:solidFill>
                  <a:srgbClr val="000000"/>
                </a:solidFill>
              </a:rPr>
              <a:t>Students should be receiving instruction to improve independence of access and mitigate the issue</a:t>
            </a:r>
          </a:p>
          <a:p>
            <a:pPr lvl="2"/>
            <a:r>
              <a:rPr lang="en-US" sz="2200" dirty="0">
                <a:solidFill>
                  <a:srgbClr val="000000"/>
                </a:solidFill>
              </a:rPr>
              <a:t>Student’s IEP should address the need</a:t>
            </a:r>
          </a:p>
          <a:p>
            <a:pPr lvl="1"/>
            <a:r>
              <a:rPr lang="en-US" dirty="0">
                <a:solidFill>
                  <a:srgbClr val="000000"/>
                </a:solidFill>
              </a:rPr>
              <a:t>Students should not use the accommodation for the first time on the day of the test</a:t>
            </a:r>
          </a:p>
          <a:p>
            <a:pPr lvl="1"/>
            <a:r>
              <a:rPr lang="en-US" b="1" i="1" u="sng" dirty="0">
                <a:solidFill>
                  <a:srgbClr val="000000"/>
                </a:solidFill>
              </a:rPr>
              <a:t>NOT</a:t>
            </a:r>
            <a:r>
              <a:rPr lang="en-US" dirty="0">
                <a:solidFill>
                  <a:srgbClr val="000000"/>
                </a:solidFill>
              </a:rPr>
              <a:t> used for the convenience of staff</a:t>
            </a:r>
          </a:p>
          <a:p>
            <a:r>
              <a:rPr lang="en-US" dirty="0">
                <a:solidFill>
                  <a:srgbClr val="000000"/>
                </a:solidFill>
              </a:rPr>
              <a:t>Emergency Accommodations </a:t>
            </a:r>
          </a:p>
          <a:p>
            <a:pPr lvl="1"/>
            <a:r>
              <a:rPr lang="en-US" dirty="0">
                <a:solidFill>
                  <a:srgbClr val="000000"/>
                </a:solidFill>
              </a:rPr>
              <a:t>Are not documented in an IEP</a:t>
            </a:r>
            <a:endParaRPr lang="en-US" dirty="0">
              <a:solidFill>
                <a:srgbClr val="000000"/>
              </a:solidFill>
              <a:highlight>
                <a:srgbClr val="FFFF00"/>
              </a:highlight>
            </a:endParaRPr>
          </a:p>
          <a:p>
            <a:pPr lvl="1"/>
            <a:r>
              <a:rPr lang="en-US" dirty="0">
                <a:solidFill>
                  <a:srgbClr val="000000"/>
                </a:solidFill>
              </a:rPr>
              <a:t>Documentation is maintained at the district level</a:t>
            </a:r>
          </a:p>
          <a:p>
            <a:pPr lvl="1"/>
            <a:r>
              <a:rPr lang="en-US" dirty="0">
                <a:solidFill>
                  <a:srgbClr val="000000"/>
                </a:solidFill>
              </a:rPr>
              <a:t>Generally Human Scribe</a:t>
            </a:r>
          </a:p>
          <a:p>
            <a:pPr lvl="1"/>
            <a:r>
              <a:rPr lang="en-US" dirty="0">
                <a:solidFill>
                  <a:srgbClr val="000000"/>
                </a:solidFill>
              </a:rPr>
              <a:t>If a student receives a concussion during testing, please contact Arti at CDE</a:t>
            </a:r>
          </a:p>
          <a:p>
            <a:pPr lvl="1"/>
            <a:endParaRPr lang="en-US" dirty="0"/>
          </a:p>
        </p:txBody>
      </p:sp>
    </p:spTree>
    <p:extLst>
      <p:ext uri="{BB962C8B-B14F-4D97-AF65-F5344CB8AC3E}">
        <p14:creationId xmlns:p14="http://schemas.microsoft.com/office/powerpoint/2010/main" val="2955748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347B94D-CA92-4CB3-B5C9-59D4C2B2B592}"/>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
        <p:nvSpPr>
          <p:cNvPr id="4" name="Title 2">
            <a:extLst>
              <a:ext uri="{FF2B5EF4-FFF2-40B4-BE49-F238E27FC236}">
                <a16:creationId xmlns:a16="http://schemas.microsoft.com/office/drawing/2014/main" id="{89DBCAE7-368E-4B61-B87A-141D0DD7AADF}"/>
              </a:ext>
            </a:extLst>
          </p:cNvPr>
          <p:cNvSpPr>
            <a:spLocks noGrp="1"/>
          </p:cNvSpPr>
          <p:nvPr>
            <p:ph type="title"/>
          </p:nvPr>
        </p:nvSpPr>
        <p:spPr>
          <a:xfrm>
            <a:off x="223838" y="314325"/>
            <a:ext cx="8691562" cy="590550"/>
          </a:xfrm>
        </p:spPr>
        <p:txBody>
          <a:bodyPr/>
          <a:lstStyle/>
          <a:p>
            <a:r>
              <a:rPr lang="en-US" dirty="0"/>
              <a:t>CMAS Additional Orders</a:t>
            </a:r>
          </a:p>
        </p:txBody>
      </p:sp>
      <p:sp>
        <p:nvSpPr>
          <p:cNvPr id="5" name="Content Placeholder 1">
            <a:extLst>
              <a:ext uri="{FF2B5EF4-FFF2-40B4-BE49-F238E27FC236}">
                <a16:creationId xmlns:a16="http://schemas.microsoft.com/office/drawing/2014/main" id="{07722C76-F688-498F-8DE9-61EE6E2B7D13}"/>
              </a:ext>
            </a:extLst>
          </p:cNvPr>
          <p:cNvSpPr txBox="1">
            <a:spLocks/>
          </p:cNvSpPr>
          <p:nvPr/>
        </p:nvSpPr>
        <p:spPr>
          <a:xfrm>
            <a:off x="534483" y="1517758"/>
            <a:ext cx="7704667" cy="429637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u="sng" dirty="0">
                <a:solidFill>
                  <a:srgbClr val="000000"/>
                </a:solidFill>
              </a:rPr>
              <a:t>Do not</a:t>
            </a:r>
            <a:r>
              <a:rPr lang="en-US" dirty="0">
                <a:solidFill>
                  <a:srgbClr val="000000"/>
                </a:solidFill>
              </a:rPr>
              <a:t> place an additional order (AO) for accommodated materials unless you have an “actual” student registered for that accommodation</a:t>
            </a:r>
          </a:p>
          <a:p>
            <a:pPr lvl="1"/>
            <a:r>
              <a:rPr lang="en-US" dirty="0">
                <a:solidFill>
                  <a:srgbClr val="000000"/>
                </a:solidFill>
              </a:rPr>
              <a:t>AO will not be approved</a:t>
            </a:r>
          </a:p>
          <a:p>
            <a:pPr lvl="1"/>
            <a:r>
              <a:rPr lang="en-US" dirty="0">
                <a:solidFill>
                  <a:srgbClr val="000000"/>
                </a:solidFill>
              </a:rPr>
              <a:t>Potential for misadministration and/or test security issues</a:t>
            </a:r>
          </a:p>
          <a:p>
            <a:r>
              <a:rPr lang="en-US" dirty="0">
                <a:solidFill>
                  <a:srgbClr val="000000"/>
                </a:solidFill>
              </a:rPr>
              <a:t>Braille and Large Print forms must be produced in advance</a:t>
            </a:r>
          </a:p>
          <a:p>
            <a:endParaRPr lang="en-US" dirty="0">
              <a:solidFill>
                <a:srgbClr val="000000"/>
              </a:solidFill>
            </a:endParaRPr>
          </a:p>
          <a:p>
            <a:pPr marL="0" indent="0">
              <a:buFont typeface="Arial" panose="020B0604020202020204" pitchFamily="34" charset="0"/>
              <a:buNone/>
            </a:pPr>
            <a:r>
              <a:rPr lang="en-US" b="1" u="sng" dirty="0">
                <a:solidFill>
                  <a:srgbClr val="000000"/>
                </a:solidFill>
              </a:rPr>
              <a:t>Therefore</a:t>
            </a:r>
            <a:r>
              <a:rPr lang="en-US" dirty="0">
                <a:solidFill>
                  <a:srgbClr val="000000"/>
                </a:solidFill>
              </a:rPr>
              <a:t>: Orders for all accommodated materials are due during the initial order window. Specifically, </a:t>
            </a:r>
            <a:r>
              <a:rPr lang="en-US" dirty="0"/>
              <a:t>oral scripts, CSLA, braille, large print and standard print paper tests (English and Spanish) should be ordered during the initial window. </a:t>
            </a:r>
            <a:endParaRPr lang="en-US" dirty="0">
              <a:solidFill>
                <a:srgbClr val="000000"/>
              </a:solidFill>
            </a:endParaRPr>
          </a:p>
        </p:txBody>
      </p:sp>
    </p:spTree>
    <p:extLst>
      <p:ext uri="{BB962C8B-B14F-4D97-AF65-F5344CB8AC3E}">
        <p14:creationId xmlns:p14="http://schemas.microsoft.com/office/powerpoint/2010/main" val="3641654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F779-58C3-4287-99D5-1F0E1834265F}"/>
              </a:ext>
            </a:extLst>
          </p:cNvPr>
          <p:cNvSpPr>
            <a:spLocks noGrp="1"/>
          </p:cNvSpPr>
          <p:nvPr>
            <p:ph type="ctrTitle"/>
          </p:nvPr>
        </p:nvSpPr>
        <p:spPr/>
        <p:txBody>
          <a:bodyPr/>
          <a:lstStyle/>
          <a:p>
            <a:r>
              <a:rPr lang="en-US" dirty="0"/>
              <a:t>Unique Accommodations Requests and </a:t>
            </a:r>
            <a:br>
              <a:rPr lang="en-US" dirty="0"/>
            </a:br>
            <a:r>
              <a:rPr lang="en-US" dirty="0"/>
              <a:t>Modification Verification Submissions</a:t>
            </a:r>
          </a:p>
        </p:txBody>
      </p:sp>
      <p:sp>
        <p:nvSpPr>
          <p:cNvPr id="3" name="Slide Number Placeholder 2">
            <a:extLst>
              <a:ext uri="{FF2B5EF4-FFF2-40B4-BE49-F238E27FC236}">
                <a16:creationId xmlns:a16="http://schemas.microsoft.com/office/drawing/2014/main" id="{9941325D-60AF-43B5-81BD-27B43C565B51}"/>
              </a:ext>
            </a:extLst>
          </p:cNvPr>
          <p:cNvSpPr>
            <a:spLocks noGrp="1"/>
          </p:cNvSpPr>
          <p:nvPr>
            <p:ph type="sldNum" sz="quarter" idx="12"/>
          </p:nvPr>
        </p:nvSpPr>
        <p:spPr/>
        <p:txBody>
          <a:bodyPr/>
          <a:lstStyle/>
          <a:p>
            <a:fld id="{C479D5F6-EDCB-402A-AC08-4943A1820E8F}" type="slidenum">
              <a:rPr lang="en-US" smtClean="0"/>
              <a:pPr/>
              <a:t>38</a:t>
            </a:fld>
            <a:endParaRPr lang="en-US" dirty="0"/>
          </a:p>
        </p:txBody>
      </p:sp>
    </p:spTree>
    <p:extLst>
      <p:ext uri="{BB962C8B-B14F-4D97-AF65-F5344CB8AC3E}">
        <p14:creationId xmlns:p14="http://schemas.microsoft.com/office/powerpoint/2010/main" val="2617447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D6BB-614D-4B1E-A083-60A62CF39F09}"/>
              </a:ext>
            </a:extLst>
          </p:cNvPr>
          <p:cNvSpPr>
            <a:spLocks noGrp="1"/>
          </p:cNvSpPr>
          <p:nvPr>
            <p:ph type="title"/>
          </p:nvPr>
        </p:nvSpPr>
        <p:spPr/>
        <p:txBody>
          <a:bodyPr>
            <a:normAutofit fontScale="90000"/>
          </a:bodyPr>
          <a:lstStyle/>
          <a:p>
            <a:r>
              <a:rPr lang="en-US" dirty="0"/>
              <a:t>Unique Accommodation Requests </a:t>
            </a:r>
            <a:br>
              <a:rPr lang="en-US" dirty="0"/>
            </a:br>
            <a:r>
              <a:rPr lang="en-US" dirty="0"/>
              <a:t>and </a:t>
            </a:r>
            <a:br>
              <a:rPr lang="en-US" dirty="0"/>
            </a:br>
            <a:r>
              <a:rPr lang="en-US" dirty="0"/>
              <a:t>Modification Verification Submissions</a:t>
            </a:r>
          </a:p>
        </p:txBody>
      </p:sp>
      <p:sp>
        <p:nvSpPr>
          <p:cNvPr id="3" name="Content Placeholder 2">
            <a:extLst>
              <a:ext uri="{FF2B5EF4-FFF2-40B4-BE49-F238E27FC236}">
                <a16:creationId xmlns:a16="http://schemas.microsoft.com/office/drawing/2014/main" id="{4B8FDC0A-87BB-4D24-9E1E-1012DCA47E17}"/>
              </a:ext>
            </a:extLst>
          </p:cNvPr>
          <p:cNvSpPr>
            <a:spLocks noGrp="1"/>
          </p:cNvSpPr>
          <p:nvPr>
            <p:ph idx="1"/>
          </p:nvPr>
        </p:nvSpPr>
        <p:spPr/>
        <p:txBody>
          <a:bodyPr>
            <a:normAutofit/>
          </a:bodyPr>
          <a:lstStyle/>
          <a:p>
            <a:r>
              <a:rPr lang="en-US" dirty="0"/>
              <a:t>Unique Accommodation Requests (UARs)</a:t>
            </a:r>
          </a:p>
          <a:p>
            <a:pPr lvl="1"/>
            <a:r>
              <a:rPr lang="en-US" dirty="0"/>
              <a:t>Changes in UARs</a:t>
            </a:r>
          </a:p>
          <a:p>
            <a:pPr lvl="1"/>
            <a:r>
              <a:rPr lang="en-US" dirty="0"/>
              <a:t>Unique Accommodations Available</a:t>
            </a:r>
          </a:p>
          <a:p>
            <a:pPr lvl="1"/>
            <a:r>
              <a:rPr lang="en-US" dirty="0"/>
              <a:t>UARs: Need to Know</a:t>
            </a:r>
          </a:p>
          <a:p>
            <a:pPr lvl="1"/>
            <a:r>
              <a:rPr lang="en-US" dirty="0"/>
              <a:t>Reminders</a:t>
            </a:r>
          </a:p>
          <a:p>
            <a:r>
              <a:rPr lang="en-US" dirty="0"/>
              <a:t>Modification Verification Submissions</a:t>
            </a:r>
          </a:p>
          <a:p>
            <a:pPr lvl="1"/>
            <a:r>
              <a:rPr lang="en-US" dirty="0"/>
              <a:t>Accommodation versus Modifications</a:t>
            </a:r>
          </a:p>
          <a:p>
            <a:pPr lvl="1"/>
            <a:r>
              <a:rPr lang="en-US" dirty="0"/>
              <a:t>ELA Assessment Accommodation Policy</a:t>
            </a:r>
          </a:p>
          <a:p>
            <a:pPr lvl="1"/>
            <a:r>
              <a:rPr lang="en-US" dirty="0"/>
              <a:t>Considerations for Use of Auditory/Sign Language Presentation for ELA (CSLA)</a:t>
            </a:r>
          </a:p>
          <a:p>
            <a:pPr lvl="1"/>
            <a:r>
              <a:rPr lang="en-US" dirty="0"/>
              <a:t>Modification Verification for Auditory/Sign Language Presentation ELA Submission</a:t>
            </a:r>
          </a:p>
          <a:p>
            <a:endParaRPr lang="en-US" dirty="0"/>
          </a:p>
        </p:txBody>
      </p:sp>
      <p:sp>
        <p:nvSpPr>
          <p:cNvPr id="4" name="Slide Number Placeholder 3">
            <a:extLst>
              <a:ext uri="{FF2B5EF4-FFF2-40B4-BE49-F238E27FC236}">
                <a16:creationId xmlns:a16="http://schemas.microsoft.com/office/drawing/2014/main" id="{B41A6B33-9680-4E86-9C33-8181B91B9930}"/>
              </a:ext>
            </a:extLst>
          </p:cNvPr>
          <p:cNvSpPr>
            <a:spLocks noGrp="1"/>
          </p:cNvSpPr>
          <p:nvPr>
            <p:ph type="sldNum" sz="quarter" idx="12"/>
          </p:nvPr>
        </p:nvSpPr>
        <p:spPr/>
        <p:txBody>
          <a:bodyPr/>
          <a:lstStyle/>
          <a:p>
            <a:fld id="{C479D5F6-EDCB-402A-AC08-4943A1820E8F}" type="slidenum">
              <a:rPr lang="en-US" smtClean="0"/>
              <a:pPr/>
              <a:t>39</a:t>
            </a:fld>
            <a:endParaRPr lang="en-US" dirty="0"/>
          </a:p>
        </p:txBody>
      </p:sp>
    </p:spTree>
    <p:extLst>
      <p:ext uri="{BB962C8B-B14F-4D97-AF65-F5344CB8AC3E}">
        <p14:creationId xmlns:p14="http://schemas.microsoft.com/office/powerpoint/2010/main" val="2054020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US" dirty="0"/>
            </a:br>
            <a:r>
              <a:rPr lang="en-US" dirty="0"/>
              <a:t>Privacy Laws</a:t>
            </a:r>
            <a:br>
              <a:rPr lang="en-US" dirty="0"/>
            </a:br>
            <a:endParaRPr lang="en-US" dirty="0"/>
          </a:p>
        </p:txBody>
      </p:sp>
    </p:spTree>
    <p:extLst>
      <p:ext uri="{BB962C8B-B14F-4D97-AF65-F5344CB8AC3E}">
        <p14:creationId xmlns:p14="http://schemas.microsoft.com/office/powerpoint/2010/main" val="1679210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2A3A72-25DE-46AB-AFE0-D5DCAEA53B56}"/>
              </a:ext>
            </a:extLst>
          </p:cNvPr>
          <p:cNvSpPr>
            <a:spLocks noGrp="1"/>
          </p:cNvSpPr>
          <p:nvPr>
            <p:ph type="sldNum" sz="quarter" idx="12"/>
          </p:nvPr>
        </p:nvSpPr>
        <p:spPr/>
        <p:txBody>
          <a:bodyPr/>
          <a:lstStyle/>
          <a:p>
            <a:fld id="{C479D5F6-EDCB-402A-AC08-4943A1820E8F}" type="slidenum">
              <a:rPr lang="en-US" smtClean="0"/>
              <a:pPr/>
              <a:t>40</a:t>
            </a:fld>
            <a:endParaRPr lang="en-US" dirty="0"/>
          </a:p>
        </p:txBody>
      </p:sp>
      <p:sp>
        <p:nvSpPr>
          <p:cNvPr id="4" name="Title 1">
            <a:extLst>
              <a:ext uri="{FF2B5EF4-FFF2-40B4-BE49-F238E27FC236}">
                <a16:creationId xmlns:a16="http://schemas.microsoft.com/office/drawing/2014/main" id="{03D7EB79-4303-4EF6-B6A3-789E8A292C89}"/>
              </a:ext>
            </a:extLst>
          </p:cNvPr>
          <p:cNvSpPr>
            <a:spLocks noGrp="1"/>
          </p:cNvSpPr>
          <p:nvPr>
            <p:ph type="title"/>
          </p:nvPr>
        </p:nvSpPr>
        <p:spPr>
          <a:xfrm>
            <a:off x="223838" y="314325"/>
            <a:ext cx="8691562" cy="590550"/>
          </a:xfrm>
        </p:spPr>
        <p:txBody>
          <a:bodyPr anchor="ctr">
            <a:noAutofit/>
          </a:bodyPr>
          <a:lstStyle/>
          <a:p>
            <a:r>
              <a:rPr lang="en-US" sz="3200" dirty="0">
                <a:solidFill>
                  <a:schemeClr val="tx1"/>
                </a:solidFill>
              </a:rPr>
              <a:t>Unique Accommodation Requests (UARs)</a:t>
            </a:r>
          </a:p>
        </p:txBody>
      </p:sp>
      <p:sp>
        <p:nvSpPr>
          <p:cNvPr id="5" name="Content Placeholder 2">
            <a:extLst>
              <a:ext uri="{FF2B5EF4-FFF2-40B4-BE49-F238E27FC236}">
                <a16:creationId xmlns:a16="http://schemas.microsoft.com/office/drawing/2014/main" id="{694CAD31-5B43-42B0-9B8F-5195C98831C9}"/>
              </a:ext>
            </a:extLst>
          </p:cNvPr>
          <p:cNvSpPr txBox="1">
            <a:spLocks/>
          </p:cNvSpPr>
          <p:nvPr/>
        </p:nvSpPr>
        <p:spPr>
          <a:xfrm>
            <a:off x="281694" y="1336207"/>
            <a:ext cx="8241030" cy="52074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1028700" lvl="1" indent="-342900"/>
            <a:r>
              <a:rPr lang="en-US" sz="1800" dirty="0"/>
              <a:t>These accommodations might impact the construct being measured. For that reason, additional documentation is required. </a:t>
            </a:r>
          </a:p>
          <a:p>
            <a:pPr marL="568325" lvl="1" indent="-342900"/>
            <a:r>
              <a:rPr lang="en-US" dirty="0"/>
              <a:t>All UARs are due to CDE by </a:t>
            </a:r>
            <a:r>
              <a:rPr lang="en-US" b="1" dirty="0">
                <a:solidFill>
                  <a:srgbClr val="488BC9"/>
                </a:solidFill>
              </a:rPr>
              <a:t>December 15</a:t>
            </a:r>
            <a:r>
              <a:rPr lang="en-US" b="1" baseline="30000" dirty="0">
                <a:solidFill>
                  <a:srgbClr val="488BC9"/>
                </a:solidFill>
              </a:rPr>
              <a:t>th</a:t>
            </a:r>
            <a:r>
              <a:rPr lang="en-US" b="1" dirty="0">
                <a:solidFill>
                  <a:srgbClr val="FF0000"/>
                </a:solidFill>
              </a:rPr>
              <a:t> </a:t>
            </a:r>
            <a:r>
              <a:rPr lang="en-US" dirty="0"/>
              <a:t>for all students</a:t>
            </a:r>
          </a:p>
          <a:p>
            <a:pPr marL="1025525" lvl="2" indent="-342900"/>
            <a:r>
              <a:rPr lang="en-US" dirty="0"/>
              <a:t>UARs for students who arrive in the district after January or are newly placed on IEPs are due by </a:t>
            </a:r>
            <a:r>
              <a:rPr lang="en-US" b="1" dirty="0">
                <a:solidFill>
                  <a:srgbClr val="488BC9"/>
                </a:solidFill>
              </a:rPr>
              <a:t>March 15</a:t>
            </a:r>
            <a:r>
              <a:rPr lang="en-US" b="1" baseline="30000" dirty="0">
                <a:solidFill>
                  <a:srgbClr val="488BC9"/>
                </a:solidFill>
              </a:rPr>
              <a:t>th</a:t>
            </a:r>
          </a:p>
          <a:p>
            <a:pPr marL="1025525" lvl="2" indent="-342900"/>
            <a:endParaRPr lang="en-US" b="1" baseline="30000" dirty="0">
              <a:solidFill>
                <a:srgbClr val="488BC9"/>
              </a:solidFill>
            </a:endParaRPr>
          </a:p>
          <a:p>
            <a:pPr marL="682625" lvl="2" indent="0">
              <a:buNone/>
            </a:pPr>
            <a:endParaRPr lang="en-US" b="1" baseline="30000" dirty="0">
              <a:solidFill>
                <a:srgbClr val="488BC9"/>
              </a:solidFill>
            </a:endParaRPr>
          </a:p>
          <a:p>
            <a:pPr marL="342900" indent="-342900"/>
            <a:r>
              <a:rPr lang="en-US" sz="2000" dirty="0"/>
              <a:t>Accommodations requiring CDE approval:</a:t>
            </a:r>
          </a:p>
          <a:p>
            <a:pPr marL="1028700" lvl="1" indent="-342900"/>
            <a:r>
              <a:rPr lang="en-US" sz="1800" dirty="0"/>
              <a:t>Scribe Accommodation for ELA/CSLA constructed responses</a:t>
            </a:r>
          </a:p>
          <a:p>
            <a:pPr marL="1485900" lvl="2" indent="-342900"/>
            <a:r>
              <a:rPr lang="en-US" sz="1800" dirty="0"/>
              <a:t>This includes Speech-to-text</a:t>
            </a:r>
          </a:p>
          <a:p>
            <a:pPr marL="1485900" lvl="2" indent="-342900"/>
            <a:r>
              <a:rPr lang="en-US" sz="1800" dirty="0"/>
              <a:t>Scribe Accommodation for ACCESS</a:t>
            </a:r>
          </a:p>
          <a:p>
            <a:pPr marL="1028700" lvl="1" indent="-342900"/>
            <a:r>
              <a:rPr lang="en-US" sz="1800" dirty="0"/>
              <a:t>Calculator on non-calculator sections of math</a:t>
            </a:r>
          </a:p>
          <a:p>
            <a:pPr marL="1485900" lvl="2" indent="-342900"/>
            <a:r>
              <a:rPr lang="en-US" sz="1800" dirty="0"/>
              <a:t>(Under review for Spring 2022)</a:t>
            </a:r>
          </a:p>
          <a:p>
            <a:pPr marL="1025525" lvl="2" indent="-342900"/>
            <a:endParaRPr lang="en-US"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dirty="0"/>
          </a:p>
        </p:txBody>
      </p:sp>
      <p:sp>
        <p:nvSpPr>
          <p:cNvPr id="6" name="TextBox 5">
            <a:extLst>
              <a:ext uri="{FF2B5EF4-FFF2-40B4-BE49-F238E27FC236}">
                <a16:creationId xmlns:a16="http://schemas.microsoft.com/office/drawing/2014/main" id="{5915E19A-E513-4A2B-8073-D421272806F4}"/>
              </a:ext>
            </a:extLst>
          </p:cNvPr>
          <p:cNvSpPr txBox="1"/>
          <p:nvPr/>
        </p:nvSpPr>
        <p:spPr>
          <a:xfrm>
            <a:off x="5943365" y="3750481"/>
            <a:ext cx="3134267" cy="1200329"/>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2184332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2A3A72-25DE-46AB-AFE0-D5DCAEA53B56}"/>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
        <p:nvSpPr>
          <p:cNvPr id="4" name="Title 1">
            <a:extLst>
              <a:ext uri="{FF2B5EF4-FFF2-40B4-BE49-F238E27FC236}">
                <a16:creationId xmlns:a16="http://schemas.microsoft.com/office/drawing/2014/main" id="{5921EBB9-71A8-4746-A4DD-0999054FBC4C}"/>
              </a:ext>
            </a:extLst>
          </p:cNvPr>
          <p:cNvSpPr>
            <a:spLocks noGrp="1"/>
          </p:cNvSpPr>
          <p:nvPr>
            <p:ph type="title"/>
          </p:nvPr>
        </p:nvSpPr>
        <p:spPr>
          <a:xfrm>
            <a:off x="223838" y="314325"/>
            <a:ext cx="8691562" cy="590550"/>
          </a:xfrm>
        </p:spPr>
        <p:txBody>
          <a:bodyPr>
            <a:normAutofit/>
          </a:bodyPr>
          <a:lstStyle/>
          <a:p>
            <a:r>
              <a:rPr lang="en-US" sz="3200">
                <a:solidFill>
                  <a:schemeClr val="tx1"/>
                </a:solidFill>
              </a:rPr>
              <a:t>Clarification </a:t>
            </a:r>
            <a:r>
              <a:rPr lang="en-US" sz="3200" dirty="0">
                <a:solidFill>
                  <a:schemeClr val="tx1"/>
                </a:solidFill>
              </a:rPr>
              <a:t>in UARs</a:t>
            </a:r>
          </a:p>
        </p:txBody>
      </p:sp>
      <p:sp>
        <p:nvSpPr>
          <p:cNvPr id="5" name="Content Placeholder 2">
            <a:extLst>
              <a:ext uri="{FF2B5EF4-FFF2-40B4-BE49-F238E27FC236}">
                <a16:creationId xmlns:a16="http://schemas.microsoft.com/office/drawing/2014/main" id="{9D814976-A609-417D-AE3B-F4087357E197}"/>
              </a:ext>
            </a:extLst>
          </p:cNvPr>
          <p:cNvSpPr txBox="1">
            <a:spLocks/>
          </p:cNvSpPr>
          <p:nvPr/>
        </p:nvSpPr>
        <p:spPr>
          <a:xfrm>
            <a:off x="351332" y="1038364"/>
            <a:ext cx="7886700" cy="5255164"/>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0">
              <a:buFont typeface="Arial" panose="020B0604020202020204" pitchFamily="34" charset="0"/>
              <a:buNone/>
            </a:pPr>
            <a:endParaRPr lang="en-US" sz="1800" dirty="0"/>
          </a:p>
          <a:p>
            <a:pPr marL="571500" indent="-342900"/>
            <a:r>
              <a:rPr lang="en-US" sz="2200" dirty="0"/>
              <a:t>All assessment supports that interfere with the construct of assessing the reading standards in the content area of ELA/CLSA are in transition for Spring 2021 </a:t>
            </a:r>
          </a:p>
          <a:p>
            <a:pPr marL="571500" indent="-342900"/>
            <a:r>
              <a:rPr lang="en-US" sz="2200" dirty="0"/>
              <a:t>Clarification of current UARs requiring CDE approval:</a:t>
            </a:r>
            <a:endParaRPr lang="en-US" sz="2000" dirty="0"/>
          </a:p>
          <a:p>
            <a:pPr marL="1028700" lvl="1" indent="-342900"/>
            <a:r>
              <a:rPr lang="en-US" sz="2200" dirty="0"/>
              <a:t>Scribe Accommodation for ELA/CSLA Constructed Responses</a:t>
            </a:r>
          </a:p>
          <a:p>
            <a:pPr marL="1485900" lvl="2" indent="-342900"/>
            <a:r>
              <a:rPr lang="en-US" sz="1900" dirty="0"/>
              <a:t>Speech-to-text is embedded as a scribe option in the Scribe Accommodation for ELA Constructed Response UAR</a:t>
            </a:r>
          </a:p>
          <a:p>
            <a:pPr marL="1485900" lvl="2" indent="-342900"/>
            <a:r>
              <a:rPr lang="en-US" sz="1900" dirty="0"/>
              <a:t>Speech-to-text is approved on an individualized basis through the UAR</a:t>
            </a:r>
          </a:p>
          <a:p>
            <a:pPr marL="1485900" lvl="2" indent="-342900"/>
            <a:r>
              <a:rPr lang="en-US" sz="1900" dirty="0"/>
              <a:t>Speech-to-text no longer requires district-wide approval</a:t>
            </a:r>
          </a:p>
          <a:p>
            <a:pPr marL="1028700" lvl="1" indent="-342900"/>
            <a:r>
              <a:rPr lang="en-US" sz="2200" dirty="0"/>
              <a:t>Scribe Accommodation for ACCESS will be available on a separate form</a:t>
            </a:r>
          </a:p>
          <a:p>
            <a:pPr marL="1485900" lvl="2" indent="-342900"/>
            <a:r>
              <a:rPr lang="en-US" sz="1900" dirty="0"/>
              <a:t>UARs for Scribe Accommodation for ACCESS are due </a:t>
            </a:r>
          </a:p>
          <a:p>
            <a:pPr lvl="2" indent="0">
              <a:buNone/>
            </a:pPr>
            <a:r>
              <a:rPr lang="en-US" sz="1900" dirty="0"/>
              <a:t>       December 1, 2020</a:t>
            </a:r>
          </a:p>
          <a:p>
            <a:pPr marL="1028700" lvl="1" indent="-342900"/>
            <a:r>
              <a:rPr lang="en-US" sz="2200" dirty="0"/>
              <a:t>UAR Guidelines will be on a separate form from the UAR form.</a:t>
            </a:r>
          </a:p>
        </p:txBody>
      </p:sp>
    </p:spTree>
    <p:extLst>
      <p:ext uri="{BB962C8B-B14F-4D97-AF65-F5344CB8AC3E}">
        <p14:creationId xmlns:p14="http://schemas.microsoft.com/office/powerpoint/2010/main" val="27332150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B1A3BB-1B11-4710-84F6-E509E581298E}"/>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
        <p:nvSpPr>
          <p:cNvPr id="4" name="Title 2">
            <a:extLst>
              <a:ext uri="{FF2B5EF4-FFF2-40B4-BE49-F238E27FC236}">
                <a16:creationId xmlns:a16="http://schemas.microsoft.com/office/drawing/2014/main" id="{876D8986-A22F-48BB-9855-29E2305FCC9A}"/>
              </a:ext>
            </a:extLst>
          </p:cNvPr>
          <p:cNvSpPr>
            <a:spLocks noGrp="1"/>
          </p:cNvSpPr>
          <p:nvPr>
            <p:ph type="title"/>
          </p:nvPr>
        </p:nvSpPr>
        <p:spPr>
          <a:xfrm>
            <a:off x="223838" y="314325"/>
            <a:ext cx="8691562" cy="590550"/>
          </a:xfrm>
        </p:spPr>
        <p:txBody>
          <a:bodyPr/>
          <a:lstStyle/>
          <a:p>
            <a:r>
              <a:rPr lang="en-US" dirty="0"/>
              <a:t>Unique Accommodations Available</a:t>
            </a:r>
          </a:p>
        </p:txBody>
      </p:sp>
      <p:sp>
        <p:nvSpPr>
          <p:cNvPr id="5" name="Content Placeholder 1">
            <a:extLst>
              <a:ext uri="{FF2B5EF4-FFF2-40B4-BE49-F238E27FC236}">
                <a16:creationId xmlns:a16="http://schemas.microsoft.com/office/drawing/2014/main" id="{FA863687-6529-4868-A920-EAA896244B30}"/>
              </a:ext>
            </a:extLst>
          </p:cNvPr>
          <p:cNvSpPr txBox="1">
            <a:spLocks/>
          </p:cNvSpPr>
          <p:nvPr/>
        </p:nvSpPr>
        <p:spPr>
          <a:xfrm>
            <a:off x="626006" y="1501469"/>
            <a:ext cx="7704667" cy="447150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 requiring a UAR</a:t>
            </a:r>
          </a:p>
          <a:p>
            <a:pPr lvl="1"/>
            <a:r>
              <a:rPr lang="en-US" dirty="0">
                <a:solidFill>
                  <a:srgbClr val="000000"/>
                </a:solidFill>
              </a:rPr>
              <a:t>ELA/Literacy </a:t>
            </a:r>
          </a:p>
          <a:p>
            <a:pPr lvl="2"/>
            <a:r>
              <a:rPr lang="en-US" sz="2400" dirty="0">
                <a:solidFill>
                  <a:srgbClr val="000000"/>
                </a:solidFill>
              </a:rPr>
              <a:t>Scribe Accommodation for ELA/CSLA Constructed Response: Human Scribe/STT</a:t>
            </a:r>
          </a:p>
          <a:p>
            <a:pPr lvl="1"/>
            <a:r>
              <a:rPr lang="en-US" dirty="0">
                <a:solidFill>
                  <a:srgbClr val="000000"/>
                </a:solidFill>
              </a:rPr>
              <a:t>Math</a:t>
            </a:r>
          </a:p>
          <a:p>
            <a:pPr lvl="2"/>
            <a:r>
              <a:rPr lang="en-US" sz="2400" dirty="0">
                <a:solidFill>
                  <a:srgbClr val="000000"/>
                </a:solidFill>
              </a:rPr>
              <a:t>Calculator on non-calculator sections</a:t>
            </a:r>
          </a:p>
          <a:p>
            <a:pPr lvl="3"/>
            <a:r>
              <a:rPr lang="en-US" sz="1600" dirty="0">
                <a:solidFill>
                  <a:srgbClr val="000000"/>
                </a:solidFill>
              </a:rPr>
              <a:t>Under review for Spring 2022</a:t>
            </a:r>
          </a:p>
          <a:p>
            <a:pPr lvl="1"/>
            <a:r>
              <a:rPr lang="en-US" sz="2800" dirty="0">
                <a:solidFill>
                  <a:srgbClr val="000000"/>
                </a:solidFill>
              </a:rPr>
              <a:t>ACCESS</a:t>
            </a:r>
            <a:endParaRPr lang="en-US" sz="2400" dirty="0">
              <a:solidFill>
                <a:srgbClr val="000000"/>
              </a:solidFill>
              <a:highlight>
                <a:srgbClr val="FFFF00"/>
              </a:highlight>
            </a:endParaRPr>
          </a:p>
          <a:p>
            <a:pPr marL="1028700" lvl="1" indent="-342900"/>
            <a:r>
              <a:rPr lang="en-US" dirty="0"/>
              <a:t>Scribe Accommodation for ACCESS will be available on a separate form</a:t>
            </a:r>
          </a:p>
          <a:p>
            <a:pPr marL="1485900" lvl="2" indent="-342900"/>
            <a:r>
              <a:rPr lang="en-US" dirty="0"/>
              <a:t>UARs for Scribe Accommodation for ACCESS are due December 1, 2020</a:t>
            </a:r>
          </a:p>
          <a:p>
            <a:pPr marL="571500" indent="-342900"/>
            <a:r>
              <a:rPr lang="en-US" dirty="0"/>
              <a:t>UAR Q&amp;A  Information Sheet</a:t>
            </a:r>
          </a:p>
          <a:p>
            <a:pPr marL="1028700" lvl="1" indent="-342900"/>
            <a:r>
              <a:rPr lang="en-US" dirty="0"/>
              <a:t>Available on CDE Assessment Webpage in October</a:t>
            </a:r>
          </a:p>
          <a:p>
            <a:pPr lvl="1"/>
            <a:endParaRPr lang="en-US" sz="2800" dirty="0">
              <a:solidFill>
                <a:srgbClr val="000000"/>
              </a:solidFill>
            </a:endParaRPr>
          </a:p>
          <a:p>
            <a:pPr marL="914400" lvl="2" indent="0">
              <a:buFont typeface="Arial" panose="020B0604020202020204" pitchFamily="34" charset="0"/>
              <a:buNone/>
            </a:pPr>
            <a:endParaRPr lang="en-US" sz="2400" dirty="0">
              <a:solidFill>
                <a:srgbClr val="000000"/>
              </a:solidFill>
            </a:endParaRPr>
          </a:p>
        </p:txBody>
      </p:sp>
    </p:spTree>
    <p:extLst>
      <p:ext uri="{BB962C8B-B14F-4D97-AF65-F5344CB8AC3E}">
        <p14:creationId xmlns:p14="http://schemas.microsoft.com/office/powerpoint/2010/main" val="4018324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19FDCE-52BD-4E71-90FB-9D80C79A0006}"/>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
        <p:nvSpPr>
          <p:cNvPr id="4" name="Title 2">
            <a:extLst>
              <a:ext uri="{FF2B5EF4-FFF2-40B4-BE49-F238E27FC236}">
                <a16:creationId xmlns:a16="http://schemas.microsoft.com/office/drawing/2014/main" id="{7CF2BAF7-4265-4DAF-A05E-FD478773E1EF}"/>
              </a:ext>
            </a:extLst>
          </p:cNvPr>
          <p:cNvSpPr>
            <a:spLocks noGrp="1"/>
          </p:cNvSpPr>
          <p:nvPr>
            <p:ph type="title"/>
          </p:nvPr>
        </p:nvSpPr>
        <p:spPr>
          <a:xfrm>
            <a:off x="223838" y="314325"/>
            <a:ext cx="8691562" cy="590550"/>
          </a:xfrm>
        </p:spPr>
        <p:txBody>
          <a:bodyPr/>
          <a:lstStyle/>
          <a:p>
            <a:r>
              <a:rPr lang="en-US" dirty="0"/>
              <a:t>UARs: Need to Know</a:t>
            </a:r>
          </a:p>
        </p:txBody>
      </p:sp>
      <p:sp>
        <p:nvSpPr>
          <p:cNvPr id="5" name="Content Placeholder 1">
            <a:extLst>
              <a:ext uri="{FF2B5EF4-FFF2-40B4-BE49-F238E27FC236}">
                <a16:creationId xmlns:a16="http://schemas.microsoft.com/office/drawing/2014/main" id="{A8E66393-DA39-4BE8-996D-640BBA21484E}"/>
              </a:ext>
            </a:extLst>
          </p:cNvPr>
          <p:cNvSpPr txBox="1">
            <a:spLocks/>
          </p:cNvSpPr>
          <p:nvPr/>
        </p:nvSpPr>
        <p:spPr>
          <a:xfrm>
            <a:off x="502443" y="1409075"/>
            <a:ext cx="8134351" cy="496174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UAR Submissions:</a:t>
            </a:r>
          </a:p>
          <a:p>
            <a:pPr lvl="1"/>
            <a:r>
              <a:rPr lang="en-US" dirty="0">
                <a:solidFill>
                  <a:srgbClr val="000000"/>
                </a:solidFill>
              </a:rPr>
              <a:t>Students must have an active IEP/504</a:t>
            </a:r>
          </a:p>
          <a:p>
            <a:pPr lvl="1"/>
            <a:r>
              <a:rPr lang="en-US" dirty="0">
                <a:solidFill>
                  <a:srgbClr val="000000"/>
                </a:solidFill>
              </a:rPr>
              <a:t>Recent data documenting need/use of the accommodation</a:t>
            </a:r>
          </a:p>
          <a:p>
            <a:pPr lvl="1"/>
            <a:r>
              <a:rPr lang="en-US" dirty="0">
                <a:solidFill>
                  <a:srgbClr val="000000"/>
                </a:solidFill>
              </a:rPr>
              <a:t>Scribe for ELA Constructed Response:</a:t>
            </a:r>
          </a:p>
          <a:p>
            <a:pPr lvl="2"/>
            <a:r>
              <a:rPr lang="en-US" dirty="0">
                <a:solidFill>
                  <a:srgbClr val="000000"/>
                </a:solidFill>
              </a:rPr>
              <a:t>Submit a sample of student’s handwriting without support</a:t>
            </a:r>
          </a:p>
          <a:p>
            <a:pPr lvl="1"/>
            <a:r>
              <a:rPr lang="en-US" dirty="0">
                <a:solidFill>
                  <a:srgbClr val="000000"/>
                </a:solidFill>
              </a:rPr>
              <a:t>Speech-to-text:</a:t>
            </a:r>
          </a:p>
          <a:p>
            <a:pPr lvl="2"/>
            <a:r>
              <a:rPr lang="en-US" dirty="0">
                <a:solidFill>
                  <a:srgbClr val="000000"/>
                </a:solidFill>
              </a:rPr>
              <a:t>Submit a sample of student’s typing/keyboarding without support</a:t>
            </a:r>
            <a:endParaRPr lang="en-US" dirty="0"/>
          </a:p>
          <a:p>
            <a:pPr lvl="1"/>
            <a:r>
              <a:rPr lang="en-US" dirty="0"/>
              <a:t>Students with a neurological disorder or a physical disability that significantly limits or prevents the student from writing or typing</a:t>
            </a:r>
          </a:p>
          <a:p>
            <a:pPr lvl="1"/>
            <a:r>
              <a:rPr lang="en-US" dirty="0"/>
              <a:t>Identified disability must be connected to the inability to access the standard being assessed</a:t>
            </a:r>
            <a:endParaRPr lang="en-US" sz="2800" dirty="0"/>
          </a:p>
          <a:p>
            <a:pPr lvl="1"/>
            <a:endParaRPr lang="en-US" dirty="0">
              <a:solidFill>
                <a:srgbClr val="000000"/>
              </a:solidFill>
            </a:endParaRPr>
          </a:p>
          <a:p>
            <a:pPr lvl="1"/>
            <a:r>
              <a:rPr lang="en-US" dirty="0">
                <a:solidFill>
                  <a:srgbClr val="000000"/>
                </a:solidFill>
              </a:rPr>
              <a:t>UAR for ACCESS is to be completed, signed by DAC, submitted to CDE by </a:t>
            </a:r>
            <a:r>
              <a:rPr lang="en-US" b="1" dirty="0">
                <a:solidFill>
                  <a:srgbClr val="000000"/>
                </a:solidFill>
              </a:rPr>
              <a:t>12/1</a:t>
            </a:r>
          </a:p>
          <a:p>
            <a:pPr lvl="1"/>
            <a:r>
              <a:rPr lang="en-US" dirty="0">
                <a:solidFill>
                  <a:srgbClr val="000000"/>
                </a:solidFill>
              </a:rPr>
              <a:t>UAR for CMAS is to be completed, signed by DAC, submitted to CDE by </a:t>
            </a:r>
            <a:r>
              <a:rPr lang="en-US" b="1" dirty="0">
                <a:solidFill>
                  <a:srgbClr val="000000"/>
                </a:solidFill>
              </a:rPr>
              <a:t>12/15</a:t>
            </a:r>
          </a:p>
          <a:p>
            <a:pPr lvl="1"/>
            <a:endParaRPr lang="en-US" b="1" dirty="0">
              <a:solidFill>
                <a:srgbClr val="000000"/>
              </a:solidFill>
            </a:endParaRPr>
          </a:p>
        </p:txBody>
      </p:sp>
    </p:spTree>
    <p:extLst>
      <p:ext uri="{BB962C8B-B14F-4D97-AF65-F5344CB8AC3E}">
        <p14:creationId xmlns:p14="http://schemas.microsoft.com/office/powerpoint/2010/main" val="21439605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dirty="0"/>
              <a:t>Reminders</a:t>
            </a:r>
          </a:p>
        </p:txBody>
      </p:sp>
      <p:sp>
        <p:nvSpPr>
          <p:cNvPr id="4" name="Content Placeholder 3"/>
          <p:cNvSpPr>
            <a:spLocks noGrp="1"/>
          </p:cNvSpPr>
          <p:nvPr>
            <p:ph idx="4294967295"/>
          </p:nvPr>
        </p:nvSpPr>
        <p:spPr>
          <a:xfrm>
            <a:off x="858838" y="1441450"/>
            <a:ext cx="8285162" cy="5213350"/>
          </a:xfrm>
        </p:spPr>
        <p:txBody>
          <a:bodyPr>
            <a:normAutofit lnSpcReduction="10000"/>
          </a:bodyPr>
          <a:lstStyle/>
          <a:p>
            <a:r>
              <a:rPr lang="en-US" sz="2400" dirty="0"/>
              <a:t>Speech to text devices </a:t>
            </a:r>
            <a:r>
              <a:rPr lang="en-US" sz="2400" b="1" i="1" u="sng" dirty="0"/>
              <a:t>CANNOT</a:t>
            </a:r>
            <a:r>
              <a:rPr lang="en-US" sz="2400" dirty="0"/>
              <a:t> connect to the internet</a:t>
            </a:r>
          </a:p>
          <a:p>
            <a:pPr lvl="1"/>
            <a:r>
              <a:rPr lang="en-US" sz="2000" dirty="0"/>
              <a:t>Train on the device early and often</a:t>
            </a:r>
          </a:p>
          <a:p>
            <a:pPr lvl="1"/>
            <a:r>
              <a:rPr lang="en-US" sz="2000" dirty="0"/>
              <a:t>Repeated practice is necessary</a:t>
            </a:r>
          </a:p>
          <a:p>
            <a:pPr lvl="1"/>
            <a:r>
              <a:rPr lang="en-US" sz="2000" dirty="0"/>
              <a:t>For ELA Constructed Response, must complete </a:t>
            </a:r>
            <a:r>
              <a:rPr lang="en-US" dirty="0"/>
              <a:t>UAR for Scribe.</a:t>
            </a:r>
            <a:endParaRPr lang="en-US" sz="2000" dirty="0"/>
          </a:p>
          <a:p>
            <a:r>
              <a:rPr lang="en-US" sz="2400" dirty="0"/>
              <a:t>Use extreme caution when assigning students to the AT form </a:t>
            </a:r>
          </a:p>
          <a:p>
            <a:pPr lvl="1"/>
            <a:r>
              <a:rPr lang="en-US" sz="2000" dirty="0"/>
              <a:t>AT form does not have the same tool bar</a:t>
            </a:r>
          </a:p>
          <a:p>
            <a:pPr lvl="1"/>
            <a:r>
              <a:rPr lang="en-US" sz="2000" dirty="0"/>
              <a:t>DO NOT assign students using STT to AT form</a:t>
            </a:r>
          </a:p>
          <a:p>
            <a:pPr lvl="2"/>
            <a:r>
              <a:rPr lang="en-US" sz="1600" dirty="0"/>
              <a:t>Use Scribe for ELA Constructed Response UAR</a:t>
            </a:r>
          </a:p>
          <a:p>
            <a:pPr lvl="1"/>
            <a:r>
              <a:rPr lang="en-US" sz="2000" dirty="0"/>
              <a:t>DO NOT assign students with hearing aids or FM systems to AT form</a:t>
            </a:r>
          </a:p>
          <a:p>
            <a:pPr lvl="1"/>
            <a:r>
              <a:rPr lang="en-US" sz="2000" dirty="0"/>
              <a:t>AT form is for students who utilize software/technology to access content (screen readers {JAWS}, adaptive mouse)</a:t>
            </a:r>
          </a:p>
          <a:p>
            <a:r>
              <a:rPr lang="en-US" sz="2400" dirty="0"/>
              <a:t>Math Charts and Counters are approved at the district level and do not come to CDE</a:t>
            </a:r>
          </a:p>
          <a:p>
            <a:pPr lvl="1"/>
            <a:r>
              <a:rPr lang="en-US" sz="2000" dirty="0"/>
              <a:t>Number lines are not an approved tool and cannot be used on the math assessment</a:t>
            </a:r>
          </a:p>
          <a:p>
            <a:pPr lvl="1"/>
            <a:endParaRPr lang="en-US" dirty="0"/>
          </a:p>
        </p:txBody>
      </p:sp>
    </p:spTree>
    <p:extLst>
      <p:ext uri="{BB962C8B-B14F-4D97-AF65-F5344CB8AC3E}">
        <p14:creationId xmlns:p14="http://schemas.microsoft.com/office/powerpoint/2010/main" val="3717525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FEA8C-B138-4AF0-905E-858B53EEF23D}"/>
              </a:ext>
            </a:extLst>
          </p:cNvPr>
          <p:cNvSpPr>
            <a:spLocks noGrp="1"/>
          </p:cNvSpPr>
          <p:nvPr>
            <p:ph type="title"/>
          </p:nvPr>
        </p:nvSpPr>
        <p:spPr>
          <a:xfrm>
            <a:off x="297429" y="320676"/>
            <a:ext cx="8555616" cy="704338"/>
          </a:xfrm>
        </p:spPr>
        <p:txBody>
          <a:bodyPr>
            <a:normAutofit/>
          </a:bodyPr>
          <a:lstStyle/>
          <a:p>
            <a:r>
              <a:rPr lang="en-US" dirty="0"/>
              <a:t>ELA Assessment Accommodation Policy</a:t>
            </a:r>
            <a:br>
              <a:rPr lang="en-US" dirty="0"/>
            </a:br>
            <a:r>
              <a:rPr lang="en-US" dirty="0"/>
              <a:t>Accommodations versus Modifications</a:t>
            </a:r>
          </a:p>
        </p:txBody>
      </p:sp>
      <p:sp>
        <p:nvSpPr>
          <p:cNvPr id="10" name="Rectangle 9">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C80E378C-F934-4615-8EDA-DFBF5F9F0F5A}"/>
              </a:ext>
            </a:extLst>
          </p:cNvPr>
          <p:cNvSpPr>
            <a:spLocks noGrp="1"/>
          </p:cNvSpPr>
          <p:nvPr>
            <p:ph type="sldNum" sz="quarter" idx="12"/>
          </p:nvPr>
        </p:nvSpPr>
        <p:spPr>
          <a:xfrm>
            <a:off x="6457950" y="6356350"/>
            <a:ext cx="2057400" cy="365125"/>
          </a:xfrm>
        </p:spPr>
        <p:txBody>
          <a:bodyPr>
            <a:normAutofit/>
          </a:bodyPr>
          <a:lstStyle/>
          <a:p>
            <a:pPr>
              <a:spcAft>
                <a:spcPts val="600"/>
              </a:spcAft>
            </a:pPr>
            <a:fld id="{C479D5F6-EDCB-402A-AC08-4943A1820E8F}" type="slidenum">
              <a:rPr lang="en-US" smtClean="0"/>
              <a:pPr>
                <a:spcAft>
                  <a:spcPts val="600"/>
                </a:spcAft>
              </a:pPr>
              <a:t>45</a:t>
            </a:fld>
            <a:endParaRPr lang="en-US"/>
          </a:p>
        </p:txBody>
      </p:sp>
      <p:graphicFrame>
        <p:nvGraphicFramePr>
          <p:cNvPr id="6" name="Content Placeholder 2">
            <a:extLst>
              <a:ext uri="{FF2B5EF4-FFF2-40B4-BE49-F238E27FC236}">
                <a16:creationId xmlns:a16="http://schemas.microsoft.com/office/drawing/2014/main" id="{82E71212-0479-4C32-897B-230571A97B0C}"/>
              </a:ext>
            </a:extLst>
          </p:cNvPr>
          <p:cNvGraphicFramePr>
            <a:graphicFrameLocks noGrp="1"/>
          </p:cNvGraphicFramePr>
          <p:nvPr>
            <p:ph idx="1"/>
            <p:extLst>
              <p:ext uri="{D42A27DB-BD31-4B8C-83A1-F6EECF244321}">
                <p14:modId xmlns:p14="http://schemas.microsoft.com/office/powerpoint/2010/main" val="3076141182"/>
              </p:ext>
            </p:extLst>
          </p:nvPr>
        </p:nvGraphicFramePr>
        <p:xfrm>
          <a:off x="297430" y="1238865"/>
          <a:ext cx="8555615" cy="5117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3308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AD379-65DE-44B6-87BB-954445EAA75F}"/>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44E6CF37-BC3E-486D-A4AB-0095C0353407}"/>
              </a:ext>
            </a:extLst>
          </p:cNvPr>
          <p:cNvSpPr>
            <a:spLocks noGrp="1"/>
          </p:cNvSpPr>
          <p:nvPr>
            <p:ph idx="1"/>
          </p:nvPr>
        </p:nvSpPr>
        <p:spPr/>
        <p:txBody>
          <a:bodyPr>
            <a:normAutofit/>
          </a:bodyPr>
          <a:lstStyle/>
          <a:p>
            <a:r>
              <a:rPr lang="en-US" sz="2300" dirty="0"/>
              <a:t>Because the CMAS English language arts assessment measures reading and writing components of the CAS, providing auditory presentation of printed text changes the assessment’s focus from reading and comprehension of text to listening and comprehension of text, which falls under different, unassessed listening standards.</a:t>
            </a:r>
          </a:p>
          <a:p>
            <a:endParaRPr lang="en-US" sz="2300" dirty="0"/>
          </a:p>
          <a:p>
            <a:r>
              <a:rPr lang="en-US" sz="2300" dirty="0"/>
              <a:t>The CMAS ELA accommodations policy update is grounded in IDEA requirements that only </a:t>
            </a:r>
            <a:r>
              <a:rPr lang="en-US" sz="2300" b="1" dirty="0">
                <a:solidFill>
                  <a:srgbClr val="0070C0"/>
                </a:solidFill>
              </a:rPr>
              <a:t>changes to the assessment experience </a:t>
            </a:r>
            <a:r>
              <a:rPr lang="en-US" sz="2300" dirty="0"/>
              <a:t>that do not invalidate a score may be considered as accommodations on the state assessments (34 CFR </a:t>
            </a:r>
            <a:r>
              <a:rPr lang="en-US" sz="2300" dirty="0">
                <a:latin typeface="Arial" panose="020B0604020202020204" pitchFamily="34" charset="0"/>
                <a:cs typeface="Arial" panose="020B0604020202020204" pitchFamily="34" charset="0"/>
              </a:rPr>
              <a:t>§ 300.160)</a:t>
            </a:r>
            <a:endParaRPr lang="en-US" sz="2300" dirty="0"/>
          </a:p>
        </p:txBody>
      </p:sp>
      <p:sp>
        <p:nvSpPr>
          <p:cNvPr id="4" name="Slide Number Placeholder 3">
            <a:extLst>
              <a:ext uri="{FF2B5EF4-FFF2-40B4-BE49-F238E27FC236}">
                <a16:creationId xmlns:a16="http://schemas.microsoft.com/office/drawing/2014/main" id="{E04C15E7-0C62-41C9-930B-185B0CC111C7}"/>
              </a:ext>
            </a:extLst>
          </p:cNvPr>
          <p:cNvSpPr>
            <a:spLocks noGrp="1"/>
          </p:cNvSpPr>
          <p:nvPr>
            <p:ph type="sldNum" sz="quarter" idx="12"/>
          </p:nvPr>
        </p:nvSpPr>
        <p:spPr/>
        <p:txBody>
          <a:bodyPr/>
          <a:lstStyle/>
          <a:p>
            <a:fld id="{C479D5F6-EDCB-402A-AC08-4943A1820E8F}" type="slidenum">
              <a:rPr lang="en-US" smtClean="0"/>
              <a:pPr/>
              <a:t>46</a:t>
            </a:fld>
            <a:endParaRPr lang="en-US" dirty="0"/>
          </a:p>
        </p:txBody>
      </p:sp>
    </p:spTree>
    <p:extLst>
      <p:ext uri="{BB962C8B-B14F-4D97-AF65-F5344CB8AC3E}">
        <p14:creationId xmlns:p14="http://schemas.microsoft.com/office/powerpoint/2010/main" val="3506570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4E34-C476-403D-9784-083CE232EC68}"/>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FBF2AA95-C9E8-4017-AC60-F9D0F24AB424}"/>
              </a:ext>
            </a:extLst>
          </p:cNvPr>
          <p:cNvSpPr>
            <a:spLocks noGrp="1"/>
          </p:cNvSpPr>
          <p:nvPr>
            <p:ph idx="1"/>
          </p:nvPr>
        </p:nvSpPr>
        <p:spPr/>
        <p:txBody>
          <a:bodyPr>
            <a:normAutofit fontScale="92500"/>
          </a:bodyPr>
          <a:lstStyle/>
          <a:p>
            <a:pPr marL="0" indent="0">
              <a:buNone/>
            </a:pPr>
            <a:r>
              <a:rPr lang="en-US" i="1" dirty="0"/>
              <a:t>The 2020 Colorado Academic Standards (CAS) expect students to read (decode a printed or tactile code) and comprehend (make meaning of) literary and informational texts independently and proficiently.  In accordance with the full implementation of the 2020 Reading, Writing, and Communicating CAS in the 2020-2021 school year, Colorado Measures of Academic Standards (CMAS) will mirror the standards’ expectation that students combine their phonemic awareness, phonics, vocabulary, and text comprehension reading skills to demonstrate mastery of the 2020 CAS independent reading expectations.  Assessment administration adjustments that change this expectation, such as reading the text from the CMAS English language arts assessment to the student, should not be used and will result in an invalid administration starting in the spring 2022.  Students may continue to use accommodations that do not change this expectation.   </a:t>
            </a:r>
          </a:p>
        </p:txBody>
      </p:sp>
      <p:sp>
        <p:nvSpPr>
          <p:cNvPr id="4" name="Slide Number Placeholder 3">
            <a:extLst>
              <a:ext uri="{FF2B5EF4-FFF2-40B4-BE49-F238E27FC236}">
                <a16:creationId xmlns:a16="http://schemas.microsoft.com/office/drawing/2014/main" id="{00654DDD-1374-40A2-BB89-FF593CB3670E}"/>
              </a:ext>
            </a:extLst>
          </p:cNvPr>
          <p:cNvSpPr>
            <a:spLocks noGrp="1"/>
          </p:cNvSpPr>
          <p:nvPr>
            <p:ph type="sldNum" sz="quarter" idx="12"/>
          </p:nvPr>
        </p:nvSpPr>
        <p:spPr/>
        <p:txBody>
          <a:bodyPr/>
          <a:lstStyle/>
          <a:p>
            <a:fld id="{C479D5F6-EDCB-402A-AC08-4943A1820E8F}" type="slidenum">
              <a:rPr lang="en-US" smtClean="0"/>
              <a:pPr/>
              <a:t>47</a:t>
            </a:fld>
            <a:endParaRPr lang="en-US" dirty="0"/>
          </a:p>
        </p:txBody>
      </p:sp>
    </p:spTree>
    <p:extLst>
      <p:ext uri="{BB962C8B-B14F-4D97-AF65-F5344CB8AC3E}">
        <p14:creationId xmlns:p14="http://schemas.microsoft.com/office/powerpoint/2010/main" val="2394224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8A23-746F-4E1C-B738-20F3D0758576}"/>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5359A1F4-E771-422C-B105-C2C181C5948C}"/>
              </a:ext>
            </a:extLst>
          </p:cNvPr>
          <p:cNvSpPr>
            <a:spLocks noGrp="1"/>
          </p:cNvSpPr>
          <p:nvPr>
            <p:ph idx="1"/>
          </p:nvPr>
        </p:nvSpPr>
        <p:spPr>
          <a:xfrm>
            <a:off x="628650" y="1463039"/>
            <a:ext cx="7886700" cy="4908263"/>
          </a:xfrm>
        </p:spPr>
        <p:txBody>
          <a:bodyPr>
            <a:normAutofit fontScale="92500"/>
          </a:bodyPr>
          <a:lstStyle/>
          <a:p>
            <a:r>
              <a:rPr lang="en-US" dirty="0"/>
              <a:t>Any IEP team meetings that are held in 2020-2021 should follow the new policy. </a:t>
            </a:r>
          </a:p>
          <a:p>
            <a:pPr lvl="1"/>
            <a:r>
              <a:rPr lang="en-US" dirty="0"/>
              <a:t>Given the cancellation of spring 2020 testing and the restart in 2021, IEP teams are encouraged to revise as appropriate any current IEPs that were written without taking this policy into consideration. </a:t>
            </a:r>
          </a:p>
          <a:p>
            <a:pPr lvl="1"/>
            <a:r>
              <a:rPr lang="en-US" dirty="0"/>
              <a:t>DACs should contact the CDE Assessment Unit for direction on how to proceed for cases in which a student’s IEP is not updated and indicates auditory or sign language presentation for use in spring 2021. </a:t>
            </a:r>
          </a:p>
          <a:p>
            <a:r>
              <a:rPr lang="en-US" dirty="0"/>
              <a:t>Consistent with IDEA requirements, following state guidelines, IEP teams are instructed to identify the assessment in which a student will participate as part of the state assessment system (general assessment, general assessment with accommodations, or for students who qualify, alternate assessment) and </a:t>
            </a:r>
            <a:r>
              <a:rPr lang="en-US" b="1" dirty="0"/>
              <a:t>select only valid accommodations, </a:t>
            </a:r>
            <a:r>
              <a:rPr lang="en-US" dirty="0"/>
              <a:t>those accommodations that do not invalidate the score (34 CFR § 300.160). </a:t>
            </a:r>
          </a:p>
          <a:p>
            <a:endParaRPr lang="en-US" dirty="0"/>
          </a:p>
          <a:p>
            <a:endParaRPr lang="en-US" dirty="0"/>
          </a:p>
        </p:txBody>
      </p:sp>
      <p:sp>
        <p:nvSpPr>
          <p:cNvPr id="4" name="Slide Number Placeholder 3">
            <a:extLst>
              <a:ext uri="{FF2B5EF4-FFF2-40B4-BE49-F238E27FC236}">
                <a16:creationId xmlns:a16="http://schemas.microsoft.com/office/drawing/2014/main" id="{749EC46A-BEBE-48A7-B621-B157B4A197D9}"/>
              </a:ext>
            </a:extLst>
          </p:cNvPr>
          <p:cNvSpPr>
            <a:spLocks noGrp="1"/>
          </p:cNvSpPr>
          <p:nvPr>
            <p:ph type="sldNum" sz="quarter" idx="12"/>
          </p:nvPr>
        </p:nvSpPr>
        <p:spPr/>
        <p:txBody>
          <a:bodyPr/>
          <a:lstStyle/>
          <a:p>
            <a:fld id="{C479D5F6-EDCB-402A-AC08-4943A1820E8F}" type="slidenum">
              <a:rPr lang="en-US" smtClean="0"/>
              <a:pPr/>
              <a:t>48</a:t>
            </a:fld>
            <a:endParaRPr lang="en-US" dirty="0"/>
          </a:p>
        </p:txBody>
      </p:sp>
    </p:spTree>
    <p:extLst>
      <p:ext uri="{BB962C8B-B14F-4D97-AF65-F5344CB8AC3E}">
        <p14:creationId xmlns:p14="http://schemas.microsoft.com/office/powerpoint/2010/main" val="2961903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9957-7BD4-47A5-82CF-A68FC8283040}"/>
              </a:ext>
            </a:extLst>
          </p:cNvPr>
          <p:cNvSpPr>
            <a:spLocks noGrp="1"/>
          </p:cNvSpPr>
          <p:nvPr>
            <p:ph type="title"/>
          </p:nvPr>
        </p:nvSpPr>
        <p:spPr/>
        <p:txBody>
          <a:bodyPr>
            <a:normAutofit fontScale="90000"/>
          </a:bodyPr>
          <a:lstStyle/>
          <a:p>
            <a:r>
              <a:rPr lang="en-US" dirty="0"/>
              <a:t>Consideration of Auditory/Sign Language Presentation </a:t>
            </a:r>
            <a:br>
              <a:rPr lang="en-US" dirty="0"/>
            </a:br>
            <a:r>
              <a:rPr lang="en-US" dirty="0"/>
              <a:t>of CMAS ELA in 2021</a:t>
            </a:r>
          </a:p>
        </p:txBody>
      </p:sp>
      <p:sp>
        <p:nvSpPr>
          <p:cNvPr id="3" name="Content Placeholder 2">
            <a:extLst>
              <a:ext uri="{FF2B5EF4-FFF2-40B4-BE49-F238E27FC236}">
                <a16:creationId xmlns:a16="http://schemas.microsoft.com/office/drawing/2014/main" id="{D37FEBFE-BCE2-40A9-8A8B-E64E252A7420}"/>
              </a:ext>
            </a:extLst>
          </p:cNvPr>
          <p:cNvSpPr>
            <a:spLocks noGrp="1"/>
          </p:cNvSpPr>
          <p:nvPr>
            <p:ph idx="1"/>
          </p:nvPr>
        </p:nvSpPr>
        <p:spPr/>
        <p:txBody>
          <a:bodyPr/>
          <a:lstStyle/>
          <a:p>
            <a:r>
              <a:rPr lang="en-US" dirty="0"/>
              <a:t>Because auditory/sign language presentation changes what CMAS ELA intends to measure, IEP teams are strongly encouraged to select only valid accommodations for 2021, especially for:</a:t>
            </a:r>
          </a:p>
          <a:p>
            <a:pPr lvl="1"/>
            <a:r>
              <a:rPr lang="en-US" dirty="0"/>
              <a:t>Students who have no experience taking CMAS ELA with auditory/sign language presentation</a:t>
            </a:r>
          </a:p>
          <a:p>
            <a:pPr lvl="1"/>
            <a:r>
              <a:rPr lang="en-US" dirty="0"/>
              <a:t>Students in 3</a:t>
            </a:r>
            <a:r>
              <a:rPr lang="en-US" baseline="30000" dirty="0"/>
              <a:t>rd</a:t>
            </a:r>
            <a:r>
              <a:rPr lang="en-US" dirty="0"/>
              <a:t> and 4</a:t>
            </a:r>
            <a:r>
              <a:rPr lang="en-US" baseline="30000" dirty="0"/>
              <a:t>th</a:t>
            </a:r>
            <a:r>
              <a:rPr lang="en-US" dirty="0"/>
              <a:t> grades</a:t>
            </a:r>
          </a:p>
          <a:p>
            <a:pPr lvl="1"/>
            <a:r>
              <a:rPr lang="en-US" dirty="0"/>
              <a:t>Students newly identified with a disability</a:t>
            </a:r>
          </a:p>
          <a:p>
            <a:pPr lvl="1"/>
            <a:r>
              <a:rPr lang="en-US" dirty="0"/>
              <a:t>Students who have taken CMAS in the past without auditory presentation</a:t>
            </a:r>
          </a:p>
          <a:p>
            <a:pPr lvl="1"/>
            <a:r>
              <a:rPr lang="en-US" dirty="0"/>
              <a:t>Students in any grade new to the state of Colorado</a:t>
            </a:r>
          </a:p>
          <a:p>
            <a:pPr lvl="1"/>
            <a:r>
              <a:rPr lang="en-US" dirty="0"/>
              <a:t>Students who are able to access the test without the modification</a:t>
            </a:r>
          </a:p>
          <a:p>
            <a:pPr lvl="1"/>
            <a:r>
              <a:rPr lang="en-US" dirty="0"/>
              <a:t>Changes intended presentation to an accommodation or removal of a modification to be documented through the IEP process</a:t>
            </a:r>
          </a:p>
          <a:p>
            <a:pPr lvl="2"/>
            <a:endParaRPr lang="en-US" dirty="0"/>
          </a:p>
        </p:txBody>
      </p:sp>
      <p:sp>
        <p:nvSpPr>
          <p:cNvPr id="4" name="Slide Number Placeholder 3">
            <a:extLst>
              <a:ext uri="{FF2B5EF4-FFF2-40B4-BE49-F238E27FC236}">
                <a16:creationId xmlns:a16="http://schemas.microsoft.com/office/drawing/2014/main" id="{F3146FA9-3F90-45F2-90B8-98C1A61EDB8B}"/>
              </a:ext>
            </a:extLst>
          </p:cNvPr>
          <p:cNvSpPr>
            <a:spLocks noGrp="1"/>
          </p:cNvSpPr>
          <p:nvPr>
            <p:ph type="sldNum" sz="quarter" idx="12"/>
          </p:nvPr>
        </p:nvSpPr>
        <p:spPr/>
        <p:txBody>
          <a:bodyPr/>
          <a:lstStyle/>
          <a:p>
            <a:fld id="{C479D5F6-EDCB-402A-AC08-4943A1820E8F}" type="slidenum">
              <a:rPr lang="en-US" smtClean="0"/>
              <a:pPr/>
              <a:t>49</a:t>
            </a:fld>
            <a:endParaRPr lang="en-US" dirty="0"/>
          </a:p>
        </p:txBody>
      </p:sp>
    </p:spTree>
    <p:extLst>
      <p:ext uri="{BB962C8B-B14F-4D97-AF65-F5344CB8AC3E}">
        <p14:creationId xmlns:p14="http://schemas.microsoft.com/office/powerpoint/2010/main" val="11888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Privacy Laws</a:t>
            </a:r>
          </a:p>
        </p:txBody>
      </p:sp>
      <p:sp>
        <p:nvSpPr>
          <p:cNvPr id="2" name="Content Placeholder 1"/>
          <p:cNvSpPr>
            <a:spLocks noGrp="1"/>
          </p:cNvSpPr>
          <p:nvPr>
            <p:ph idx="4294967295"/>
          </p:nvPr>
        </p:nvSpPr>
        <p:spPr>
          <a:xfrm>
            <a:off x="492802" y="1414645"/>
            <a:ext cx="7886700" cy="5037138"/>
          </a:xfrm>
        </p:spPr>
        <p:txBody>
          <a:bodyPr/>
          <a:lstStyle/>
          <a:p>
            <a:r>
              <a:rPr lang="en-US" dirty="0"/>
              <a:t>Children’s Online Privacy Protection Act (COPPA, 1998)</a:t>
            </a:r>
          </a:p>
          <a:p>
            <a:r>
              <a:rPr lang="en-US" dirty="0"/>
              <a:t>Colorado Student Data Transparency and Security Act (2016)</a:t>
            </a:r>
          </a:p>
          <a:p>
            <a:endParaRPr lang="en-US" dirty="0"/>
          </a:p>
          <a:p>
            <a:endParaRPr lang="en-US" dirty="0"/>
          </a:p>
        </p:txBody>
      </p:sp>
    </p:spTree>
    <p:extLst>
      <p:ext uri="{BB962C8B-B14F-4D97-AF65-F5344CB8AC3E}">
        <p14:creationId xmlns:p14="http://schemas.microsoft.com/office/powerpoint/2010/main" val="29664381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059C8-D464-48BA-867D-D2C17F84DCC9}"/>
              </a:ext>
            </a:extLst>
          </p:cNvPr>
          <p:cNvSpPr>
            <a:spLocks noGrp="1"/>
          </p:cNvSpPr>
          <p:nvPr>
            <p:ph idx="1"/>
          </p:nvPr>
        </p:nvSpPr>
        <p:spPr/>
        <p:txBody>
          <a:bodyPr/>
          <a:lstStyle/>
          <a:p>
            <a:r>
              <a:rPr lang="en-US" dirty="0"/>
              <a:t>Despite the fact that auditory/sign language presentation is not an allowable accommodation, IEP teams may consider auditory presentation for ELA for 2021, specifically for:</a:t>
            </a:r>
          </a:p>
          <a:p>
            <a:pPr lvl="1"/>
            <a:r>
              <a:rPr lang="en-US" dirty="0"/>
              <a:t>Older students (e.g. 8</a:t>
            </a:r>
            <a:r>
              <a:rPr lang="en-US" baseline="30000" dirty="0"/>
              <a:t>th</a:t>
            </a:r>
            <a:r>
              <a:rPr lang="en-US" dirty="0"/>
              <a:t> graders) who only have years of experience taking CMAS ELA with auditory/sign language presentation</a:t>
            </a:r>
          </a:p>
          <a:p>
            <a:pPr lvl="1"/>
            <a:r>
              <a:rPr lang="en-US" dirty="0"/>
              <a:t>Students whose IEPs were not able to be reviewed or revised before the Spring 2021 assessment</a:t>
            </a:r>
          </a:p>
          <a:p>
            <a:pPr lvl="1"/>
            <a:r>
              <a:rPr lang="en-US" dirty="0"/>
              <a:t>Students whose disability precludes them from accessing print (e.g. students with neurological injury or congenital brain conditions which preclude the ability to process print)</a:t>
            </a:r>
          </a:p>
        </p:txBody>
      </p:sp>
      <p:sp>
        <p:nvSpPr>
          <p:cNvPr id="4" name="Slide Number Placeholder 3">
            <a:extLst>
              <a:ext uri="{FF2B5EF4-FFF2-40B4-BE49-F238E27FC236}">
                <a16:creationId xmlns:a16="http://schemas.microsoft.com/office/drawing/2014/main" id="{621A1D85-5BBC-4AC4-92B1-CFE87244A1A3}"/>
              </a:ext>
            </a:extLst>
          </p:cNvPr>
          <p:cNvSpPr>
            <a:spLocks noGrp="1"/>
          </p:cNvSpPr>
          <p:nvPr>
            <p:ph type="sldNum" sz="quarter" idx="12"/>
          </p:nvPr>
        </p:nvSpPr>
        <p:spPr/>
        <p:txBody>
          <a:bodyPr/>
          <a:lstStyle/>
          <a:p>
            <a:fld id="{C479D5F6-EDCB-402A-AC08-4943A1820E8F}" type="slidenum">
              <a:rPr lang="en-US" smtClean="0"/>
              <a:pPr/>
              <a:t>50</a:t>
            </a:fld>
            <a:endParaRPr lang="en-US" dirty="0"/>
          </a:p>
        </p:txBody>
      </p:sp>
      <p:sp>
        <p:nvSpPr>
          <p:cNvPr id="5" name="Title 1">
            <a:extLst>
              <a:ext uri="{FF2B5EF4-FFF2-40B4-BE49-F238E27FC236}">
                <a16:creationId xmlns:a16="http://schemas.microsoft.com/office/drawing/2014/main" id="{113BF3CC-CA1A-401B-8019-C77A2439822F}"/>
              </a:ext>
            </a:extLst>
          </p:cNvPr>
          <p:cNvSpPr>
            <a:spLocks noGrp="1"/>
          </p:cNvSpPr>
          <p:nvPr>
            <p:ph type="title"/>
          </p:nvPr>
        </p:nvSpPr>
        <p:spPr>
          <a:xfrm>
            <a:off x="223838" y="314325"/>
            <a:ext cx="8691562" cy="590550"/>
          </a:xfrm>
        </p:spPr>
        <p:txBody>
          <a:bodyPr>
            <a:normAutofit fontScale="90000"/>
          </a:bodyPr>
          <a:lstStyle/>
          <a:p>
            <a:r>
              <a:rPr lang="en-US" dirty="0"/>
              <a:t>Consideration of Auditory/Sign Language Presentation </a:t>
            </a:r>
            <a:br>
              <a:rPr lang="en-US" dirty="0"/>
            </a:br>
            <a:r>
              <a:rPr lang="en-US" dirty="0"/>
              <a:t>of CMAS ELA in 2021</a:t>
            </a:r>
          </a:p>
        </p:txBody>
      </p:sp>
    </p:spTree>
    <p:extLst>
      <p:ext uri="{BB962C8B-B14F-4D97-AF65-F5344CB8AC3E}">
        <p14:creationId xmlns:p14="http://schemas.microsoft.com/office/powerpoint/2010/main" val="32665439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884F-1CFB-48AF-A73F-E3560C12585D}"/>
              </a:ext>
            </a:extLst>
          </p:cNvPr>
          <p:cNvSpPr>
            <a:spLocks noGrp="1"/>
          </p:cNvSpPr>
          <p:nvPr>
            <p:ph type="title"/>
          </p:nvPr>
        </p:nvSpPr>
        <p:spPr/>
        <p:txBody>
          <a:bodyPr>
            <a:normAutofit fontScale="90000"/>
          </a:bodyPr>
          <a:lstStyle/>
          <a:p>
            <a:r>
              <a:rPr lang="en-US" dirty="0"/>
              <a:t>Modification Verification for Auditory/Sign Language Presentation for ELA Submission</a:t>
            </a:r>
          </a:p>
        </p:txBody>
      </p:sp>
      <p:sp>
        <p:nvSpPr>
          <p:cNvPr id="3" name="Content Placeholder 2">
            <a:extLst>
              <a:ext uri="{FF2B5EF4-FFF2-40B4-BE49-F238E27FC236}">
                <a16:creationId xmlns:a16="http://schemas.microsoft.com/office/drawing/2014/main" id="{2918B349-5E92-48E1-9ED5-7B7CF3B93ACD}"/>
              </a:ext>
            </a:extLst>
          </p:cNvPr>
          <p:cNvSpPr>
            <a:spLocks noGrp="1"/>
          </p:cNvSpPr>
          <p:nvPr>
            <p:ph idx="1"/>
          </p:nvPr>
        </p:nvSpPr>
        <p:spPr/>
        <p:txBody>
          <a:bodyPr/>
          <a:lstStyle/>
          <a:p>
            <a:r>
              <a:rPr lang="en-US" dirty="0"/>
              <a:t>How do we submit the Modification Verification for Auditory Presentation for ELA?</a:t>
            </a:r>
          </a:p>
          <a:p>
            <a:pPr lvl="1"/>
            <a:r>
              <a:rPr lang="en-US" dirty="0"/>
              <a:t>Auditory Presentation for ELA Spreadsheet will be posted to Syncplicity by October 15</a:t>
            </a:r>
            <a:r>
              <a:rPr lang="en-US" baseline="30000" dirty="0"/>
              <a:t>th</a:t>
            </a:r>
            <a:r>
              <a:rPr lang="en-US" dirty="0"/>
              <a:t> </a:t>
            </a:r>
          </a:p>
          <a:p>
            <a:pPr lvl="1"/>
            <a:r>
              <a:rPr lang="en-US" dirty="0"/>
              <a:t>Fill out the information for students who will be using the Auditory Presentation Modification for ELA.</a:t>
            </a:r>
          </a:p>
          <a:p>
            <a:pPr lvl="1"/>
            <a:r>
              <a:rPr lang="en-US" dirty="0"/>
              <a:t>Upload the spreadsheet back into Syncplicity before December 15, 2020</a:t>
            </a:r>
          </a:p>
          <a:p>
            <a:pPr lvl="1"/>
            <a:r>
              <a:rPr lang="en-US" dirty="0"/>
              <a:t>Notify Arti that the spreadsheet has been uploaded</a:t>
            </a:r>
          </a:p>
        </p:txBody>
      </p:sp>
      <p:sp>
        <p:nvSpPr>
          <p:cNvPr id="4" name="Slide Number Placeholder 3">
            <a:extLst>
              <a:ext uri="{FF2B5EF4-FFF2-40B4-BE49-F238E27FC236}">
                <a16:creationId xmlns:a16="http://schemas.microsoft.com/office/drawing/2014/main" id="{0ADC707C-8C30-42DC-91B1-2451EC532A67}"/>
              </a:ext>
            </a:extLst>
          </p:cNvPr>
          <p:cNvSpPr>
            <a:spLocks noGrp="1"/>
          </p:cNvSpPr>
          <p:nvPr>
            <p:ph type="sldNum" sz="quarter" idx="12"/>
          </p:nvPr>
        </p:nvSpPr>
        <p:spPr/>
        <p:txBody>
          <a:bodyPr/>
          <a:lstStyle/>
          <a:p>
            <a:fld id="{C479D5F6-EDCB-402A-AC08-4943A1820E8F}" type="slidenum">
              <a:rPr lang="en-US" smtClean="0"/>
              <a:pPr/>
              <a:t>51</a:t>
            </a:fld>
            <a:endParaRPr lang="en-US" dirty="0"/>
          </a:p>
        </p:txBody>
      </p:sp>
      <p:pic>
        <p:nvPicPr>
          <p:cNvPr id="5" name="Picture 4">
            <a:extLst>
              <a:ext uri="{FF2B5EF4-FFF2-40B4-BE49-F238E27FC236}">
                <a16:creationId xmlns:a16="http://schemas.microsoft.com/office/drawing/2014/main" id="{DBCE5440-72B6-40DB-8509-9AD0EB755DB9}"/>
              </a:ext>
            </a:extLst>
          </p:cNvPr>
          <p:cNvPicPr>
            <a:picLocks noChangeAspect="1"/>
          </p:cNvPicPr>
          <p:nvPr/>
        </p:nvPicPr>
        <p:blipFill>
          <a:blip r:embed="rId2"/>
          <a:stretch>
            <a:fillRect/>
          </a:stretch>
        </p:blipFill>
        <p:spPr>
          <a:xfrm>
            <a:off x="223070" y="4686752"/>
            <a:ext cx="8692330" cy="1416962"/>
          </a:xfrm>
          <a:prstGeom prst="rect">
            <a:avLst/>
          </a:prstGeom>
        </p:spPr>
      </p:pic>
    </p:spTree>
    <p:extLst>
      <p:ext uri="{BB962C8B-B14F-4D97-AF65-F5344CB8AC3E}">
        <p14:creationId xmlns:p14="http://schemas.microsoft.com/office/powerpoint/2010/main" val="473904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7279-722D-4B63-B096-5DDCB5224AE9}"/>
              </a:ext>
            </a:extLst>
          </p:cNvPr>
          <p:cNvSpPr>
            <a:spLocks noGrp="1"/>
          </p:cNvSpPr>
          <p:nvPr>
            <p:ph type="title"/>
          </p:nvPr>
        </p:nvSpPr>
        <p:spPr/>
        <p:txBody>
          <a:bodyPr/>
          <a:lstStyle/>
          <a:p>
            <a:r>
              <a:rPr lang="en-US" dirty="0"/>
              <a:t>Auditory Presentation Modification changes for Spring 2022</a:t>
            </a:r>
          </a:p>
        </p:txBody>
      </p:sp>
      <p:sp>
        <p:nvSpPr>
          <p:cNvPr id="3" name="Slide Number Placeholder 2">
            <a:extLst>
              <a:ext uri="{FF2B5EF4-FFF2-40B4-BE49-F238E27FC236}">
                <a16:creationId xmlns:a16="http://schemas.microsoft.com/office/drawing/2014/main" id="{A6604AB9-8A3B-44A2-87F8-22C859821F4A}"/>
              </a:ext>
            </a:extLst>
          </p:cNvPr>
          <p:cNvSpPr>
            <a:spLocks noGrp="1"/>
          </p:cNvSpPr>
          <p:nvPr>
            <p:ph type="sldNum" sz="quarter" idx="12"/>
          </p:nvPr>
        </p:nvSpPr>
        <p:spPr/>
        <p:txBody>
          <a:bodyPr/>
          <a:lstStyle/>
          <a:p>
            <a:fld id="{C479D5F6-EDCB-402A-AC08-4943A1820E8F}" type="slidenum">
              <a:rPr lang="en-US" smtClean="0"/>
              <a:pPr/>
              <a:t>52</a:t>
            </a:fld>
            <a:endParaRPr lang="en-US" dirty="0"/>
          </a:p>
        </p:txBody>
      </p:sp>
      <p:sp>
        <p:nvSpPr>
          <p:cNvPr id="4" name="Rectangle 3">
            <a:extLst>
              <a:ext uri="{FF2B5EF4-FFF2-40B4-BE49-F238E27FC236}">
                <a16:creationId xmlns:a16="http://schemas.microsoft.com/office/drawing/2014/main" id="{40AE7CBD-C099-4E7D-87DF-6FFDD9F9F03B}"/>
              </a:ext>
            </a:extLst>
          </p:cNvPr>
          <p:cNvSpPr/>
          <p:nvPr/>
        </p:nvSpPr>
        <p:spPr>
          <a:xfrm>
            <a:off x="223071" y="1835278"/>
            <a:ext cx="7949381" cy="2031325"/>
          </a:xfrm>
          <a:prstGeom prst="rect">
            <a:avLst/>
          </a:prstGeom>
        </p:spPr>
        <p:txBody>
          <a:bodyPr wrap="square">
            <a:spAutoFit/>
          </a:bodyPr>
          <a:lstStyle/>
          <a:p>
            <a:pPr marL="571500" indent="-342900">
              <a:buFont typeface="Arial" panose="020B0604020202020204" pitchFamily="34" charset="0"/>
              <a:buChar char="•"/>
            </a:pPr>
            <a:endParaRPr lang="en-US" dirty="0"/>
          </a:p>
          <a:p>
            <a:pPr marL="571500" indent="-342900">
              <a:buFont typeface="Arial" panose="020B0604020202020204" pitchFamily="34" charset="0"/>
              <a:buChar char="•"/>
            </a:pPr>
            <a:r>
              <a:rPr lang="en-US" dirty="0"/>
              <a:t>All assessment changes that violate the construct of assessing the reading standards in the content area of ELA/CLSA will be treated as a modification for Spring 2022</a:t>
            </a:r>
          </a:p>
          <a:p>
            <a:pPr marL="1028700" lvl="1" indent="-342900">
              <a:buFont typeface="Arial" panose="020B0604020202020204" pitchFamily="34" charset="0"/>
              <a:buChar char="•"/>
            </a:pPr>
            <a:r>
              <a:rPr lang="en-US" dirty="0"/>
              <a:t>These assessment modifications will invalidate the results of the assessment</a:t>
            </a:r>
          </a:p>
          <a:p>
            <a:pPr marL="5715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405769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 PSAT 9/10</a:t>
            </a:r>
            <a:br>
              <a:rPr lang="en-US" dirty="0"/>
            </a:br>
            <a:r>
              <a:rPr lang="en-US" dirty="0"/>
              <a:t>SAT</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53</a:t>
            </a:fld>
            <a:endParaRPr lang="en-US" dirty="0"/>
          </a:p>
        </p:txBody>
      </p:sp>
    </p:spTree>
    <p:extLst>
      <p:ext uri="{BB962C8B-B14F-4D97-AF65-F5344CB8AC3E}">
        <p14:creationId xmlns:p14="http://schemas.microsoft.com/office/powerpoint/2010/main" val="13350120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045D02D-F6D4-4730-9615-E3474AB03AFB}"/>
              </a:ext>
            </a:extLst>
          </p:cNvPr>
          <p:cNvSpPr>
            <a:spLocks noGrp="1"/>
          </p:cNvSpPr>
          <p:nvPr>
            <p:ph type="sldNum" sz="quarter" idx="12"/>
          </p:nvPr>
        </p:nvSpPr>
        <p:spPr/>
        <p:txBody>
          <a:bodyPr/>
          <a:lstStyle/>
          <a:p>
            <a:fld id="{C479D5F6-EDCB-402A-AC08-4943A1820E8F}" type="slidenum">
              <a:rPr lang="en-US" smtClean="0"/>
              <a:pPr/>
              <a:t>54</a:t>
            </a:fld>
            <a:endParaRPr lang="en-US" dirty="0"/>
          </a:p>
        </p:txBody>
      </p:sp>
      <p:sp>
        <p:nvSpPr>
          <p:cNvPr id="4" name="Title 1">
            <a:extLst>
              <a:ext uri="{FF2B5EF4-FFF2-40B4-BE49-F238E27FC236}">
                <a16:creationId xmlns:a16="http://schemas.microsoft.com/office/drawing/2014/main" id="{534F3BCF-318D-434D-A9F6-8D2045DDA860}"/>
              </a:ext>
            </a:extLst>
          </p:cNvPr>
          <p:cNvSpPr>
            <a:spLocks noGrp="1"/>
          </p:cNvSpPr>
          <p:nvPr>
            <p:ph type="title"/>
          </p:nvPr>
        </p:nvSpPr>
        <p:spPr>
          <a:xfrm>
            <a:off x="223838" y="314325"/>
            <a:ext cx="8691562" cy="590550"/>
          </a:xfrm>
        </p:spPr>
        <p:txBody>
          <a:bodyPr/>
          <a:lstStyle/>
          <a:p>
            <a:r>
              <a:rPr lang="en-US" dirty="0"/>
              <a:t>CO PSAT and SAT Update</a:t>
            </a:r>
          </a:p>
        </p:txBody>
      </p:sp>
      <p:sp>
        <p:nvSpPr>
          <p:cNvPr id="5" name="Content Placeholder 2">
            <a:extLst>
              <a:ext uri="{FF2B5EF4-FFF2-40B4-BE49-F238E27FC236}">
                <a16:creationId xmlns:a16="http://schemas.microsoft.com/office/drawing/2014/main" id="{22008A79-F142-4E4C-9829-9BB22E404C4D}"/>
              </a:ext>
            </a:extLst>
          </p:cNvPr>
          <p:cNvSpPr txBox="1">
            <a:spLocks/>
          </p:cNvSpPr>
          <p:nvPr/>
        </p:nvSpPr>
        <p:spPr>
          <a:xfrm>
            <a:off x="457478" y="1516505"/>
            <a:ext cx="7704667" cy="40186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Fall make-up window</a:t>
            </a:r>
          </a:p>
          <a:p>
            <a:pPr lvl="1"/>
            <a:r>
              <a:rPr lang="en-US" dirty="0"/>
              <a:t>This year’s 12</a:t>
            </a:r>
            <a:r>
              <a:rPr lang="en-US" baseline="30000" dirty="0"/>
              <a:t>th</a:t>
            </a:r>
            <a:r>
              <a:rPr lang="en-US" dirty="0"/>
              <a:t> grade students (last year’s 11</a:t>
            </a:r>
            <a:r>
              <a:rPr lang="en-US" baseline="30000" dirty="0"/>
              <a:t>th</a:t>
            </a:r>
            <a:r>
              <a:rPr lang="en-US" dirty="0"/>
              <a:t> grade students) will have the opportunity to take the SAT for college opportunities</a:t>
            </a:r>
          </a:p>
          <a:p>
            <a:pPr lvl="1"/>
            <a:r>
              <a:rPr lang="en-US" dirty="0"/>
              <a:t>This year’s 11</a:t>
            </a:r>
            <a:r>
              <a:rPr lang="en-US" baseline="30000" dirty="0"/>
              <a:t>th</a:t>
            </a:r>
            <a:r>
              <a:rPr lang="en-US" dirty="0"/>
              <a:t> grade students (last year’s 10</a:t>
            </a:r>
            <a:r>
              <a:rPr lang="en-US" baseline="30000" dirty="0"/>
              <a:t>th</a:t>
            </a:r>
            <a:r>
              <a:rPr lang="en-US" dirty="0"/>
              <a:t> grade students) will have the opportunity to take the PSAT for scholarship opportunities</a:t>
            </a:r>
          </a:p>
          <a:p>
            <a:pPr lvl="1"/>
            <a:r>
              <a:rPr lang="en-US" dirty="0"/>
              <a:t>All College Board approved accommodations from the Spring 2020 testing cycle are still approved</a:t>
            </a:r>
          </a:p>
          <a:p>
            <a:pPr marL="457200" lvl="1"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37087559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85C69DD-540B-4954-9A02-A3F3FF368A40}"/>
              </a:ext>
            </a:extLst>
          </p:cNvPr>
          <p:cNvSpPr>
            <a:spLocks noGrp="1"/>
          </p:cNvSpPr>
          <p:nvPr>
            <p:ph type="sldNum" sz="quarter" idx="12"/>
          </p:nvPr>
        </p:nvSpPr>
        <p:spPr/>
        <p:txBody>
          <a:bodyPr/>
          <a:lstStyle/>
          <a:p>
            <a:fld id="{C479D5F6-EDCB-402A-AC08-4943A1820E8F}" type="slidenum">
              <a:rPr lang="en-US" smtClean="0"/>
              <a:pPr/>
              <a:t>55</a:t>
            </a:fld>
            <a:endParaRPr lang="en-US" dirty="0"/>
          </a:p>
        </p:txBody>
      </p:sp>
      <p:sp>
        <p:nvSpPr>
          <p:cNvPr id="4" name="Title 2">
            <a:extLst>
              <a:ext uri="{FF2B5EF4-FFF2-40B4-BE49-F238E27FC236}">
                <a16:creationId xmlns:a16="http://schemas.microsoft.com/office/drawing/2014/main" id="{475C472A-71EC-49B2-92A9-BFC1191B024B}"/>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0B11B0ED-E606-4042-93DA-11838AC21EBF}"/>
              </a:ext>
            </a:extLst>
          </p:cNvPr>
          <p:cNvSpPr txBox="1">
            <a:spLocks/>
          </p:cNvSpPr>
          <p:nvPr/>
        </p:nvSpPr>
        <p:spPr>
          <a:xfrm>
            <a:off x="452450" y="1524744"/>
            <a:ext cx="8002003" cy="479360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u="sng" dirty="0">
                <a:solidFill>
                  <a:srgbClr val="000000"/>
                </a:solidFill>
              </a:rPr>
              <a:t>ALL</a:t>
            </a:r>
            <a:r>
              <a:rPr lang="en-US" dirty="0">
                <a:solidFill>
                  <a:srgbClr val="000000"/>
                </a:solidFill>
              </a:rPr>
              <a:t> students in 9</a:t>
            </a:r>
            <a:r>
              <a:rPr lang="en-US" baseline="30000" dirty="0">
                <a:solidFill>
                  <a:srgbClr val="000000"/>
                </a:solidFill>
              </a:rPr>
              <a:t>th</a:t>
            </a:r>
            <a:r>
              <a:rPr lang="en-US" dirty="0">
                <a:solidFill>
                  <a:srgbClr val="000000"/>
                </a:solidFill>
              </a:rPr>
              <a:t>, 10</a:t>
            </a:r>
            <a:r>
              <a:rPr lang="en-US" baseline="30000" dirty="0">
                <a:solidFill>
                  <a:srgbClr val="000000"/>
                </a:solidFill>
              </a:rPr>
              <a:t>th</a:t>
            </a:r>
            <a:r>
              <a:rPr lang="en-US" dirty="0">
                <a:solidFill>
                  <a:srgbClr val="000000"/>
                </a:solidFill>
              </a:rPr>
              <a:t>, and 11</a:t>
            </a:r>
            <a:r>
              <a:rPr lang="en-US" baseline="30000" dirty="0">
                <a:solidFill>
                  <a:srgbClr val="000000"/>
                </a:solidFill>
              </a:rPr>
              <a:t>th</a:t>
            </a:r>
            <a:r>
              <a:rPr lang="en-US" dirty="0">
                <a:solidFill>
                  <a:srgbClr val="000000"/>
                </a:solidFill>
              </a:rPr>
              <a:t> grade participate in college readiness exams</a:t>
            </a:r>
          </a:p>
          <a:p>
            <a:pPr lvl="1"/>
            <a:r>
              <a:rPr lang="en-US" dirty="0">
                <a:solidFill>
                  <a:srgbClr val="000000"/>
                </a:solidFill>
              </a:rPr>
              <a:t>PSAT/SAT accommodation requests are handled directly by the College Board through their SSD system.</a:t>
            </a:r>
          </a:p>
          <a:p>
            <a:pPr lvl="2"/>
            <a:r>
              <a:rPr lang="en-US" sz="2400" dirty="0">
                <a:solidFill>
                  <a:srgbClr val="000000"/>
                </a:solidFill>
              </a:rPr>
              <a:t>Remember to “connect the dots”</a:t>
            </a:r>
          </a:p>
          <a:p>
            <a:pPr lvl="1"/>
            <a:r>
              <a:rPr lang="en-US" dirty="0">
                <a:solidFill>
                  <a:srgbClr val="000000"/>
                </a:solidFill>
              </a:rPr>
              <a:t>Accommodations approved by College Board last year are still approved</a:t>
            </a:r>
          </a:p>
          <a:p>
            <a:pPr lvl="1"/>
            <a:r>
              <a:rPr lang="en-US" dirty="0">
                <a:solidFill>
                  <a:srgbClr val="000000"/>
                </a:solidFill>
              </a:rPr>
              <a:t>State-allowed accommodations must be approved each year</a:t>
            </a:r>
          </a:p>
          <a:p>
            <a:pPr lvl="1"/>
            <a:r>
              <a:rPr lang="en-US" dirty="0">
                <a:solidFill>
                  <a:srgbClr val="000000"/>
                </a:solidFill>
              </a:rPr>
              <a:t>College Board only offers UEB for students requiring braille</a:t>
            </a:r>
            <a:endParaRPr lang="en-US" dirty="0"/>
          </a:p>
          <a:p>
            <a:pPr marL="0" indent="0">
              <a:buFont typeface="Arial" panose="020B0604020202020204" pitchFamily="34" charset="0"/>
              <a:buNone/>
            </a:pPr>
            <a:endParaRPr lang="en-US" dirty="0">
              <a:solidFill>
                <a:srgbClr val="000000"/>
              </a:solidFill>
            </a:endParaRPr>
          </a:p>
          <a:p>
            <a:pPr marL="0" indent="0">
              <a:buFont typeface="Arial" panose="020B0604020202020204" pitchFamily="34" charset="0"/>
              <a:buNone/>
            </a:pPr>
            <a:endParaRPr lang="en-US" dirty="0">
              <a:solidFill>
                <a:srgbClr val="000000"/>
              </a:solidFill>
            </a:endParaRPr>
          </a:p>
          <a:p>
            <a:pPr marL="0" indent="0">
              <a:buFont typeface="Arial" panose="020B0604020202020204" pitchFamily="34" charset="0"/>
              <a:buNone/>
            </a:pPr>
            <a:r>
              <a:rPr lang="en-US" dirty="0">
                <a:solidFill>
                  <a:srgbClr val="000000"/>
                </a:solidFill>
              </a:rPr>
              <a:t>The DLM ELA &amp; Math assessment is used for any student who participates in state alternate assessment and is enrolled in 9</a:t>
            </a:r>
            <a:r>
              <a:rPr lang="en-US" baseline="30000" dirty="0">
                <a:solidFill>
                  <a:srgbClr val="000000"/>
                </a:solidFill>
              </a:rPr>
              <a:t>th</a:t>
            </a:r>
            <a:r>
              <a:rPr lang="en-US" dirty="0">
                <a:solidFill>
                  <a:srgbClr val="000000"/>
                </a:solidFill>
              </a:rPr>
              <a:t>, 10</a:t>
            </a:r>
            <a:r>
              <a:rPr lang="en-US" baseline="30000" dirty="0">
                <a:solidFill>
                  <a:srgbClr val="000000"/>
                </a:solidFill>
              </a:rPr>
              <a:t>th,</a:t>
            </a:r>
            <a:r>
              <a:rPr lang="en-US" dirty="0">
                <a:solidFill>
                  <a:srgbClr val="000000"/>
                </a:solidFill>
              </a:rPr>
              <a:t> or 11</a:t>
            </a:r>
            <a:r>
              <a:rPr lang="en-US" baseline="30000" dirty="0">
                <a:solidFill>
                  <a:srgbClr val="000000"/>
                </a:solidFill>
              </a:rPr>
              <a:t>th</a:t>
            </a:r>
            <a:r>
              <a:rPr lang="en-US" dirty="0">
                <a:solidFill>
                  <a:srgbClr val="000000"/>
                </a:solidFill>
              </a:rPr>
              <a:t> grade</a:t>
            </a:r>
          </a:p>
          <a:p>
            <a:pPr marL="457200" lvl="1"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169997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2D2BB7-0F30-4298-A6E9-A8B1B56FF23B}"/>
              </a:ext>
            </a:extLst>
          </p:cNvPr>
          <p:cNvSpPr>
            <a:spLocks noGrp="1"/>
          </p:cNvSpPr>
          <p:nvPr>
            <p:ph type="sldNum" sz="quarter" idx="12"/>
          </p:nvPr>
        </p:nvSpPr>
        <p:spPr/>
        <p:txBody>
          <a:bodyPr/>
          <a:lstStyle/>
          <a:p>
            <a:fld id="{C479D5F6-EDCB-402A-AC08-4943A1820E8F}" type="slidenum">
              <a:rPr lang="en-US" smtClean="0"/>
              <a:pPr/>
              <a:t>56</a:t>
            </a:fld>
            <a:endParaRPr lang="en-US" dirty="0"/>
          </a:p>
        </p:txBody>
      </p:sp>
      <p:sp>
        <p:nvSpPr>
          <p:cNvPr id="4" name="Title 2">
            <a:extLst>
              <a:ext uri="{FF2B5EF4-FFF2-40B4-BE49-F238E27FC236}">
                <a16:creationId xmlns:a16="http://schemas.microsoft.com/office/drawing/2014/main" id="{31845501-F72D-49C4-98A1-2615DD3899B6}"/>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8412C346-6185-4BEB-828C-EF6A10157875}"/>
              </a:ext>
            </a:extLst>
          </p:cNvPr>
          <p:cNvSpPr txBox="1">
            <a:spLocks/>
          </p:cNvSpPr>
          <p:nvPr/>
        </p:nvSpPr>
        <p:spPr>
          <a:xfrm>
            <a:off x="389689" y="1587628"/>
            <a:ext cx="8114297" cy="4777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Colorado PSAT/SAT and CMAS constructs and administration modes are not identical.  Available accommodations may vary across assessments.</a:t>
            </a:r>
          </a:p>
          <a:p>
            <a:r>
              <a:rPr lang="en-US" dirty="0"/>
              <a:t> Accommodations are handled at the school level</a:t>
            </a:r>
          </a:p>
          <a:p>
            <a:pPr lvl="1"/>
            <a:r>
              <a:rPr lang="en-US" dirty="0"/>
              <a:t>Make sure you communicate with the SSD coordinator the difference between State Allowed and College Reportable</a:t>
            </a:r>
          </a:p>
          <a:p>
            <a:pPr lvl="2"/>
            <a:r>
              <a:rPr lang="en-US" dirty="0"/>
              <a:t>Some accommodations are the same</a:t>
            </a:r>
          </a:p>
          <a:p>
            <a:pPr lvl="2"/>
            <a:r>
              <a:rPr lang="en-US" dirty="0"/>
              <a:t>Cannot change from SAA to CR after the fact </a:t>
            </a:r>
          </a:p>
          <a:p>
            <a:pPr lvl="2"/>
            <a:r>
              <a:rPr lang="en-US" dirty="0"/>
              <a:t>Allowable accommodation requests for students with an active IEP/504 or EL identification that fall under the state allowed accommodations are subject to College Board approval</a:t>
            </a:r>
          </a:p>
          <a:p>
            <a:pPr lvl="1"/>
            <a:r>
              <a:rPr lang="en-US" dirty="0"/>
              <a:t>Communicate that schools must request accommodations for 9</a:t>
            </a:r>
            <a:r>
              <a:rPr lang="en-US" baseline="30000" dirty="0"/>
              <a:t>th</a:t>
            </a:r>
            <a:r>
              <a:rPr lang="en-US" dirty="0"/>
              <a:t> grade students</a:t>
            </a:r>
          </a:p>
          <a:p>
            <a:endParaRPr lang="en-US" dirty="0"/>
          </a:p>
        </p:txBody>
      </p:sp>
    </p:spTree>
    <p:extLst>
      <p:ext uri="{BB962C8B-B14F-4D97-AF65-F5344CB8AC3E}">
        <p14:creationId xmlns:p14="http://schemas.microsoft.com/office/powerpoint/2010/main" val="20066332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CF1C70-2407-431C-8651-6B9478A4D857}"/>
              </a:ext>
            </a:extLst>
          </p:cNvPr>
          <p:cNvSpPr>
            <a:spLocks noGrp="1"/>
          </p:cNvSpPr>
          <p:nvPr>
            <p:ph type="sldNum" sz="quarter" idx="12"/>
          </p:nvPr>
        </p:nvSpPr>
        <p:spPr/>
        <p:txBody>
          <a:bodyPr/>
          <a:lstStyle/>
          <a:p>
            <a:fld id="{C479D5F6-EDCB-402A-AC08-4943A1820E8F}" type="slidenum">
              <a:rPr lang="en-US" smtClean="0"/>
              <a:pPr/>
              <a:t>57</a:t>
            </a:fld>
            <a:endParaRPr lang="en-US" dirty="0"/>
          </a:p>
        </p:txBody>
      </p:sp>
      <p:sp>
        <p:nvSpPr>
          <p:cNvPr id="4" name="Title 1">
            <a:extLst>
              <a:ext uri="{FF2B5EF4-FFF2-40B4-BE49-F238E27FC236}">
                <a16:creationId xmlns:a16="http://schemas.microsoft.com/office/drawing/2014/main" id="{D6F9F9C7-F797-4F47-9A2B-39397CE7BA04}"/>
              </a:ext>
            </a:extLst>
          </p:cNvPr>
          <p:cNvSpPr>
            <a:spLocks noGrp="1"/>
          </p:cNvSpPr>
          <p:nvPr>
            <p:ph type="title"/>
          </p:nvPr>
        </p:nvSpPr>
        <p:spPr>
          <a:xfrm>
            <a:off x="223838" y="314325"/>
            <a:ext cx="8691562" cy="590550"/>
          </a:xfrm>
        </p:spPr>
        <p:txBody>
          <a:bodyPr/>
          <a:lstStyle/>
          <a:p>
            <a:r>
              <a:rPr lang="en-US" dirty="0"/>
              <a:t>College Board updates: </a:t>
            </a:r>
          </a:p>
        </p:txBody>
      </p:sp>
      <p:sp>
        <p:nvSpPr>
          <p:cNvPr id="5" name="Content Placeholder 2">
            <a:extLst>
              <a:ext uri="{FF2B5EF4-FFF2-40B4-BE49-F238E27FC236}">
                <a16:creationId xmlns:a16="http://schemas.microsoft.com/office/drawing/2014/main" id="{81755908-3781-4E54-B245-B45D2D0BA7A7}"/>
              </a:ext>
            </a:extLst>
          </p:cNvPr>
          <p:cNvSpPr txBox="1">
            <a:spLocks/>
          </p:cNvSpPr>
          <p:nvPr/>
        </p:nvSpPr>
        <p:spPr>
          <a:xfrm>
            <a:off x="497295" y="1499808"/>
            <a:ext cx="8144647" cy="47609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Certain accommodations trigger a more in-depth review</a:t>
            </a:r>
          </a:p>
          <a:p>
            <a:pPr lvl="1"/>
            <a:r>
              <a:rPr lang="en-US" dirty="0"/>
              <a:t>Human reader versus audio file</a:t>
            </a:r>
          </a:p>
          <a:p>
            <a:r>
              <a:rPr lang="en-US" dirty="0"/>
              <a:t>ATC form used for students who use assistive technology related to visual disabilities</a:t>
            </a:r>
          </a:p>
          <a:p>
            <a:pPr lvl="1"/>
            <a:r>
              <a:rPr lang="en-US" dirty="0"/>
              <a:t>Works with JAWS, NVDA, and ZoomText</a:t>
            </a:r>
          </a:p>
          <a:p>
            <a:r>
              <a:rPr lang="en-US" dirty="0"/>
              <a:t>If a student needs an audio only version (reading access issues), they use the MP3</a:t>
            </a:r>
          </a:p>
          <a:p>
            <a:endParaRPr lang="en-US" dirty="0"/>
          </a:p>
        </p:txBody>
      </p:sp>
    </p:spTree>
    <p:extLst>
      <p:ext uri="{BB962C8B-B14F-4D97-AF65-F5344CB8AC3E}">
        <p14:creationId xmlns:p14="http://schemas.microsoft.com/office/powerpoint/2010/main" val="35281000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 and Final Points</a:t>
            </a:r>
            <a:br>
              <a:rPr lang="en-US" dirty="0"/>
            </a:br>
            <a:endParaRPr lang="en-US" dirty="0"/>
          </a:p>
        </p:txBody>
      </p:sp>
    </p:spTree>
    <p:extLst>
      <p:ext uri="{BB962C8B-B14F-4D97-AF65-F5344CB8AC3E}">
        <p14:creationId xmlns:p14="http://schemas.microsoft.com/office/powerpoint/2010/main" val="2325370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EC624C-408E-4123-991B-8C3053A43815}"/>
              </a:ext>
            </a:extLst>
          </p:cNvPr>
          <p:cNvSpPr>
            <a:spLocks noGrp="1"/>
          </p:cNvSpPr>
          <p:nvPr>
            <p:ph type="sldNum" sz="quarter" idx="12"/>
          </p:nvPr>
        </p:nvSpPr>
        <p:spPr/>
        <p:txBody>
          <a:bodyPr/>
          <a:lstStyle/>
          <a:p>
            <a:fld id="{C479D5F6-EDCB-402A-AC08-4943A1820E8F}" type="slidenum">
              <a:rPr lang="en-US" smtClean="0"/>
              <a:pPr/>
              <a:t>59</a:t>
            </a:fld>
            <a:endParaRPr lang="en-US" dirty="0"/>
          </a:p>
        </p:txBody>
      </p:sp>
      <p:sp>
        <p:nvSpPr>
          <p:cNvPr id="4" name="Title 2">
            <a:extLst>
              <a:ext uri="{FF2B5EF4-FFF2-40B4-BE49-F238E27FC236}">
                <a16:creationId xmlns:a16="http://schemas.microsoft.com/office/drawing/2014/main" id="{869B29A2-3436-4896-9671-047D0D1A7C7B}"/>
              </a:ext>
            </a:extLst>
          </p:cNvPr>
          <p:cNvSpPr>
            <a:spLocks noGrp="1"/>
          </p:cNvSpPr>
          <p:nvPr>
            <p:ph type="title"/>
          </p:nvPr>
        </p:nvSpPr>
        <p:spPr>
          <a:xfrm>
            <a:off x="223838" y="314325"/>
            <a:ext cx="8691562" cy="590550"/>
          </a:xfrm>
        </p:spPr>
        <p:txBody>
          <a:bodyPr/>
          <a:lstStyle/>
          <a:p>
            <a:r>
              <a:rPr lang="en-US" dirty="0"/>
              <a:t>Adding Accommodations in Enrich</a:t>
            </a:r>
          </a:p>
        </p:txBody>
      </p:sp>
      <p:sp>
        <p:nvSpPr>
          <p:cNvPr id="5" name="Content Placeholder 3">
            <a:extLst>
              <a:ext uri="{FF2B5EF4-FFF2-40B4-BE49-F238E27FC236}">
                <a16:creationId xmlns:a16="http://schemas.microsoft.com/office/drawing/2014/main" id="{EEAACFFC-756B-4A08-A542-3A423B43050B}"/>
              </a:ext>
            </a:extLst>
          </p:cNvPr>
          <p:cNvSpPr txBox="1">
            <a:spLocks/>
          </p:cNvSpPr>
          <p:nvPr/>
        </p:nvSpPr>
        <p:spPr>
          <a:xfrm>
            <a:off x="628650" y="1622322"/>
            <a:ext cx="7886700" cy="44813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IEPs</a:t>
            </a:r>
          </a:p>
          <a:p>
            <a:pPr lvl="1"/>
            <a:r>
              <a:rPr lang="en-US" dirty="0"/>
              <a:t>Update accommodations list</a:t>
            </a:r>
          </a:p>
          <a:p>
            <a:r>
              <a:rPr lang="en-US" dirty="0"/>
              <a:t>IEP updates/annuals</a:t>
            </a:r>
          </a:p>
          <a:p>
            <a:pPr lvl="1"/>
            <a:r>
              <a:rPr lang="en-US" dirty="0"/>
              <a:t>Existing accommodations show in list</a:t>
            </a:r>
          </a:p>
          <a:p>
            <a:pPr lvl="1"/>
            <a:r>
              <a:rPr lang="en-US" dirty="0"/>
              <a:t>Can only choose current accommodations</a:t>
            </a:r>
          </a:p>
          <a:p>
            <a:r>
              <a:rPr lang="en-US" dirty="0"/>
              <a:t>Work with ESSU to update IEPs to meet guidelines on new policy</a:t>
            </a:r>
          </a:p>
          <a:p>
            <a:r>
              <a:rPr lang="en-US" dirty="0"/>
              <a:t>Work with ESSU to update Enrich regarding UARs</a:t>
            </a:r>
          </a:p>
          <a:p>
            <a:endParaRPr lang="en-US" dirty="0"/>
          </a:p>
        </p:txBody>
      </p:sp>
    </p:spTree>
    <p:extLst>
      <p:ext uri="{BB962C8B-B14F-4D97-AF65-F5344CB8AC3E}">
        <p14:creationId xmlns:p14="http://schemas.microsoft.com/office/powerpoint/2010/main" val="280537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COPPA</a:t>
            </a:r>
          </a:p>
        </p:txBody>
      </p:sp>
      <p:sp>
        <p:nvSpPr>
          <p:cNvPr id="2" name="Content Placeholder 1"/>
          <p:cNvSpPr>
            <a:spLocks noGrp="1"/>
          </p:cNvSpPr>
          <p:nvPr>
            <p:ph idx="4294967295"/>
          </p:nvPr>
        </p:nvSpPr>
        <p:spPr>
          <a:xfrm>
            <a:off x="541026" y="1340215"/>
            <a:ext cx="7935912" cy="5037138"/>
          </a:xfrm>
        </p:spPr>
        <p:txBody>
          <a:bodyPr>
            <a:normAutofit/>
          </a:bodyPr>
          <a:lstStyle/>
          <a:p>
            <a:pPr marL="0" indent="0">
              <a:buNone/>
            </a:pPr>
            <a:r>
              <a:rPr lang="en-US" sz="2800" dirty="0"/>
              <a:t>Personal Information means… a photograph, video, or audio file where such file contains a child’s image or voice…</a:t>
            </a:r>
          </a:p>
          <a:p>
            <a:pPr marL="0" indent="0">
              <a:buNone/>
            </a:pPr>
            <a:r>
              <a:rPr lang="en-US" sz="2000" dirty="0"/>
              <a:t>(Federal Register Vol. 78 (No. 12), January 17, 2013; p. 4009)</a:t>
            </a:r>
          </a:p>
          <a:p>
            <a:pPr marL="0" indent="0">
              <a:buNone/>
            </a:pPr>
            <a:endParaRPr lang="en-US" sz="2000" dirty="0"/>
          </a:p>
          <a:p>
            <a:pPr marL="0" indent="0">
              <a:buNone/>
            </a:pPr>
            <a:endParaRPr lang="en-US" sz="2000" dirty="0"/>
          </a:p>
          <a:p>
            <a:pPr marL="0" indent="0">
              <a:buNone/>
            </a:pPr>
            <a:r>
              <a:rPr lang="en-US" sz="2000" dirty="0"/>
              <a:t>Children's Online Privacy Protection Act of 1998, 15 U.S.C. 6501–6505</a:t>
            </a:r>
          </a:p>
          <a:p>
            <a:pPr marL="0" indent="0">
              <a:buNone/>
            </a:pPr>
            <a:endParaRPr lang="en-US" sz="1000" dirty="0"/>
          </a:p>
          <a:p>
            <a:pPr marL="0" indent="0">
              <a:buNone/>
            </a:pPr>
            <a:r>
              <a:rPr lang="en-US" sz="20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20647441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4A98999-26BC-4574-BCBC-06D82A6E78A6}"/>
              </a:ext>
            </a:extLst>
          </p:cNvPr>
          <p:cNvSpPr>
            <a:spLocks noGrp="1"/>
          </p:cNvSpPr>
          <p:nvPr>
            <p:ph type="sldNum" sz="quarter" idx="12"/>
          </p:nvPr>
        </p:nvSpPr>
        <p:spPr/>
        <p:txBody>
          <a:bodyPr/>
          <a:lstStyle/>
          <a:p>
            <a:fld id="{C479D5F6-EDCB-402A-AC08-4943A1820E8F}" type="slidenum">
              <a:rPr lang="en-US" smtClean="0"/>
              <a:pPr/>
              <a:t>60</a:t>
            </a:fld>
            <a:endParaRPr lang="en-US" dirty="0"/>
          </a:p>
        </p:txBody>
      </p:sp>
      <p:sp>
        <p:nvSpPr>
          <p:cNvPr id="4" name="Title 2">
            <a:extLst>
              <a:ext uri="{FF2B5EF4-FFF2-40B4-BE49-F238E27FC236}">
                <a16:creationId xmlns:a16="http://schemas.microsoft.com/office/drawing/2014/main" id="{81CA89CC-22E0-4215-8409-8E9EC8BDA003}"/>
              </a:ext>
            </a:extLst>
          </p:cNvPr>
          <p:cNvSpPr>
            <a:spLocks noGrp="1"/>
          </p:cNvSpPr>
          <p:nvPr>
            <p:ph type="title"/>
          </p:nvPr>
        </p:nvSpPr>
        <p:spPr>
          <a:xfrm>
            <a:off x="223838" y="314325"/>
            <a:ext cx="8691562" cy="590550"/>
          </a:xfrm>
        </p:spPr>
        <p:txBody>
          <a:bodyPr/>
          <a:lstStyle/>
          <a:p>
            <a:r>
              <a:rPr lang="en-US" dirty="0"/>
              <a:t>Final Points</a:t>
            </a:r>
          </a:p>
        </p:txBody>
      </p:sp>
      <p:sp>
        <p:nvSpPr>
          <p:cNvPr id="5" name="Content Placeholder 1">
            <a:extLst>
              <a:ext uri="{FF2B5EF4-FFF2-40B4-BE49-F238E27FC236}">
                <a16:creationId xmlns:a16="http://schemas.microsoft.com/office/drawing/2014/main" id="{46104514-47B6-48FF-877F-FF956738C058}"/>
              </a:ext>
            </a:extLst>
          </p:cNvPr>
          <p:cNvSpPr txBox="1">
            <a:spLocks/>
          </p:cNvSpPr>
          <p:nvPr/>
        </p:nvSpPr>
        <p:spPr>
          <a:xfrm>
            <a:off x="395898" y="1265730"/>
            <a:ext cx="8066171" cy="43265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IEP reviews should reflect the updated ELA assessment policy </a:t>
            </a:r>
          </a:p>
          <a:p>
            <a:r>
              <a:rPr lang="en-US" dirty="0">
                <a:solidFill>
                  <a:srgbClr val="000000"/>
                </a:solidFill>
              </a:rPr>
              <a:t>More is not necessarily better</a:t>
            </a:r>
          </a:p>
          <a:p>
            <a:r>
              <a:rPr lang="en-US" dirty="0">
                <a:solidFill>
                  <a:srgbClr val="000000"/>
                </a:solidFill>
              </a:rPr>
              <a:t>Not all accommodations benefit all students</a:t>
            </a:r>
          </a:p>
          <a:p>
            <a:r>
              <a:rPr lang="en-US" dirty="0">
                <a:solidFill>
                  <a:srgbClr val="000000"/>
                </a:solidFill>
              </a:rPr>
              <a:t>Extended time is often over assigned</a:t>
            </a:r>
          </a:p>
          <a:p>
            <a:r>
              <a:rPr lang="en-US" dirty="0">
                <a:solidFill>
                  <a:srgbClr val="000000"/>
                </a:solidFill>
              </a:rPr>
              <a:t>Accommodations </a:t>
            </a:r>
            <a:r>
              <a:rPr lang="en-US" i="1" u="sng" dirty="0">
                <a:solidFill>
                  <a:srgbClr val="000000"/>
                </a:solidFill>
              </a:rPr>
              <a:t>will not</a:t>
            </a:r>
            <a:r>
              <a:rPr lang="en-US" dirty="0">
                <a:solidFill>
                  <a:srgbClr val="000000"/>
                </a:solidFill>
              </a:rPr>
              <a:t> provide benefit if the student does not use them during instruction on a </a:t>
            </a:r>
            <a:r>
              <a:rPr lang="en-US" i="1" u="sng" dirty="0">
                <a:solidFill>
                  <a:srgbClr val="000000"/>
                </a:solidFill>
              </a:rPr>
              <a:t>regular</a:t>
            </a:r>
            <a:r>
              <a:rPr lang="en-US" dirty="0">
                <a:solidFill>
                  <a:srgbClr val="000000"/>
                </a:solidFill>
              </a:rPr>
              <a:t> basis</a:t>
            </a:r>
          </a:p>
          <a:p>
            <a:pPr lvl="1"/>
            <a:r>
              <a:rPr lang="en-US" dirty="0">
                <a:solidFill>
                  <a:srgbClr val="000000"/>
                </a:solidFill>
              </a:rPr>
              <a:t>Is the student using STT consistently and regularly for instruction and classroom assessment? </a:t>
            </a:r>
          </a:p>
          <a:p>
            <a:r>
              <a:rPr lang="en-US" dirty="0">
                <a:solidFill>
                  <a:srgbClr val="000000"/>
                </a:solidFill>
              </a:rPr>
              <a:t>If it’s in the IEP and is an allowable accommodation, the student must be offered the accommodation</a:t>
            </a:r>
          </a:p>
        </p:txBody>
      </p:sp>
    </p:spTree>
    <p:extLst>
      <p:ext uri="{BB962C8B-B14F-4D97-AF65-F5344CB8AC3E}">
        <p14:creationId xmlns:p14="http://schemas.microsoft.com/office/powerpoint/2010/main" val="3089913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A955B0-52B5-4B42-A436-87AE40BB3485}"/>
              </a:ext>
            </a:extLst>
          </p:cNvPr>
          <p:cNvSpPr>
            <a:spLocks noGrp="1"/>
          </p:cNvSpPr>
          <p:nvPr>
            <p:ph type="sldNum" sz="quarter" idx="12"/>
          </p:nvPr>
        </p:nvSpPr>
        <p:spPr/>
        <p:txBody>
          <a:bodyPr/>
          <a:lstStyle/>
          <a:p>
            <a:fld id="{C479D5F6-EDCB-402A-AC08-4943A1820E8F}" type="slidenum">
              <a:rPr lang="en-US" smtClean="0"/>
              <a:pPr/>
              <a:t>61</a:t>
            </a:fld>
            <a:endParaRPr lang="en-US" dirty="0"/>
          </a:p>
        </p:txBody>
      </p:sp>
      <p:sp>
        <p:nvSpPr>
          <p:cNvPr id="4" name="Title 2">
            <a:extLst>
              <a:ext uri="{FF2B5EF4-FFF2-40B4-BE49-F238E27FC236}">
                <a16:creationId xmlns:a16="http://schemas.microsoft.com/office/drawing/2014/main" id="{C19F9C0C-93EB-4AB8-8166-599B58FB465C}"/>
              </a:ext>
            </a:extLst>
          </p:cNvPr>
          <p:cNvSpPr>
            <a:spLocks noGrp="1"/>
          </p:cNvSpPr>
          <p:nvPr>
            <p:ph type="title"/>
          </p:nvPr>
        </p:nvSpPr>
        <p:spPr>
          <a:xfrm>
            <a:off x="223838" y="314325"/>
            <a:ext cx="8691562" cy="590550"/>
          </a:xfrm>
        </p:spPr>
        <p:txBody>
          <a:bodyPr/>
          <a:lstStyle/>
          <a:p>
            <a:r>
              <a:rPr lang="en-US" dirty="0"/>
              <a:t>Resources</a:t>
            </a:r>
          </a:p>
        </p:txBody>
      </p:sp>
      <p:sp>
        <p:nvSpPr>
          <p:cNvPr id="5" name="Content Placeholder 1">
            <a:extLst>
              <a:ext uri="{FF2B5EF4-FFF2-40B4-BE49-F238E27FC236}">
                <a16:creationId xmlns:a16="http://schemas.microsoft.com/office/drawing/2014/main" id="{7FE93998-40FD-4AE9-8063-FFAA480DCDE2}"/>
              </a:ext>
            </a:extLst>
          </p:cNvPr>
          <p:cNvSpPr txBox="1">
            <a:spLocks/>
          </p:cNvSpPr>
          <p:nvPr/>
        </p:nvSpPr>
        <p:spPr>
          <a:xfrm>
            <a:off x="628650" y="1474838"/>
            <a:ext cx="7886700" cy="46288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000000"/>
                </a:solidFill>
              </a:rPr>
              <a:t>Assessment Accommodations Information</a:t>
            </a:r>
          </a:p>
          <a:p>
            <a:pPr marL="0" indent="0">
              <a:buFont typeface="Arial" panose="020B0604020202020204" pitchFamily="34" charset="0"/>
              <a:buNone/>
            </a:pPr>
            <a:r>
              <a:rPr lang="en-US" sz="2000" dirty="0">
                <a:hlinkClick r:id="rId2"/>
              </a:rPr>
              <a:t>https://www.cde.state.co.us/assessment/training-accommodations</a:t>
            </a:r>
            <a:endParaRPr lang="en-US" dirty="0">
              <a:solidFill>
                <a:srgbClr val="000000"/>
              </a:solidFill>
            </a:endParaRPr>
          </a:p>
          <a:p>
            <a:r>
              <a:rPr lang="en-US" dirty="0">
                <a:solidFill>
                  <a:srgbClr val="000000"/>
                </a:solidFill>
              </a:rPr>
              <a:t>Accommodations Webinar</a:t>
            </a:r>
          </a:p>
          <a:p>
            <a:r>
              <a:rPr lang="en-US" dirty="0">
                <a:solidFill>
                  <a:srgbClr val="000000"/>
                </a:solidFill>
              </a:rPr>
              <a:t>CMAS Procedures Manual</a:t>
            </a:r>
          </a:p>
          <a:p>
            <a:r>
              <a:rPr lang="en-US" dirty="0">
                <a:solidFill>
                  <a:srgbClr val="000000"/>
                </a:solidFill>
              </a:rPr>
              <a:t>Directions/guidance for UARs</a:t>
            </a:r>
            <a:endParaRPr lang="en-US" sz="800" dirty="0">
              <a:solidFill>
                <a:srgbClr val="000000"/>
              </a:solidFill>
            </a:endParaRPr>
          </a:p>
          <a:p>
            <a:pPr marL="365760" lvl="1" indent="0">
              <a:buFont typeface="Arial" panose="020B0604020202020204" pitchFamily="34" charset="0"/>
              <a:buNone/>
            </a:pPr>
            <a:endParaRPr lang="en-US" dirty="0"/>
          </a:p>
        </p:txBody>
      </p:sp>
    </p:spTree>
    <p:extLst>
      <p:ext uri="{BB962C8B-B14F-4D97-AF65-F5344CB8AC3E}">
        <p14:creationId xmlns:p14="http://schemas.microsoft.com/office/powerpoint/2010/main" val="23647324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74CF1-6FF3-4DB4-8A1B-45A01F3459D7}"/>
              </a:ext>
            </a:extLst>
          </p:cNvPr>
          <p:cNvSpPr>
            <a:spLocks noGrp="1"/>
          </p:cNvSpPr>
          <p:nvPr>
            <p:ph type="sldNum" sz="quarter" idx="12"/>
          </p:nvPr>
        </p:nvSpPr>
        <p:spPr/>
        <p:txBody>
          <a:bodyPr/>
          <a:lstStyle/>
          <a:p>
            <a:fld id="{C479D5F6-EDCB-402A-AC08-4943A1820E8F}" type="slidenum">
              <a:rPr lang="en-US" smtClean="0"/>
              <a:pPr/>
              <a:t>62</a:t>
            </a:fld>
            <a:endParaRPr lang="en-US" dirty="0"/>
          </a:p>
        </p:txBody>
      </p:sp>
      <p:sp>
        <p:nvSpPr>
          <p:cNvPr id="4" name="Title 2">
            <a:extLst>
              <a:ext uri="{FF2B5EF4-FFF2-40B4-BE49-F238E27FC236}">
                <a16:creationId xmlns:a16="http://schemas.microsoft.com/office/drawing/2014/main" id="{3488849D-A9C3-46DD-825D-0AC9AAA92C3E}"/>
              </a:ext>
            </a:extLst>
          </p:cNvPr>
          <p:cNvSpPr>
            <a:spLocks noGrp="1"/>
          </p:cNvSpPr>
          <p:nvPr>
            <p:ph type="title"/>
          </p:nvPr>
        </p:nvSpPr>
        <p:spPr>
          <a:xfrm>
            <a:off x="223838" y="314325"/>
            <a:ext cx="8691562" cy="590550"/>
          </a:xfrm>
        </p:spPr>
        <p:txBody>
          <a:bodyPr/>
          <a:lstStyle/>
          <a:p>
            <a:r>
              <a:rPr lang="en-US" dirty="0"/>
              <a:t>Questions?</a:t>
            </a:r>
          </a:p>
        </p:txBody>
      </p:sp>
      <p:sp>
        <p:nvSpPr>
          <p:cNvPr id="5" name="Content Placeholder 1">
            <a:extLst>
              <a:ext uri="{FF2B5EF4-FFF2-40B4-BE49-F238E27FC236}">
                <a16:creationId xmlns:a16="http://schemas.microsoft.com/office/drawing/2014/main" id="{56BB53ED-6619-47B2-81EA-954A37ACB64D}"/>
              </a:ext>
            </a:extLst>
          </p:cNvPr>
          <p:cNvSpPr txBox="1">
            <a:spLocks/>
          </p:cNvSpPr>
          <p:nvPr/>
        </p:nvSpPr>
        <p:spPr>
          <a:xfrm>
            <a:off x="479685" y="1408471"/>
            <a:ext cx="7886700" cy="486539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ctr">
              <a:buFont typeface="Arial" panose="020B0604020202020204" pitchFamily="34" charset="0"/>
              <a:buNone/>
            </a:pPr>
            <a:r>
              <a:rPr lang="en-US" dirty="0">
                <a:solidFill>
                  <a:srgbClr val="000000"/>
                </a:solidFill>
              </a:rPr>
              <a:t>Assessment Accommodations Questions</a:t>
            </a:r>
          </a:p>
          <a:p>
            <a:pPr marL="45720" indent="0" algn="ctr">
              <a:buFont typeface="Arial" panose="020B0604020202020204" pitchFamily="34" charset="0"/>
              <a:buNone/>
            </a:pPr>
            <a:r>
              <a:rPr lang="en-US" sz="2000" dirty="0">
                <a:solidFill>
                  <a:srgbClr val="000000"/>
                </a:solidFill>
              </a:rPr>
              <a:t>Arti Sachdeva </a:t>
            </a:r>
          </a:p>
          <a:p>
            <a:pPr marL="45720" indent="0" algn="ctr">
              <a:buFont typeface="Arial" panose="020B0604020202020204" pitchFamily="34" charset="0"/>
              <a:buNone/>
            </a:pPr>
            <a:r>
              <a:rPr lang="en-US" sz="2000" dirty="0">
                <a:solidFill>
                  <a:srgbClr val="000000"/>
                </a:solidFill>
              </a:rPr>
              <a:t>Assessment Unit</a:t>
            </a:r>
          </a:p>
          <a:p>
            <a:pPr marL="45720" indent="0" algn="ctr">
              <a:buFont typeface="Arial" panose="020B0604020202020204" pitchFamily="34" charset="0"/>
              <a:buNone/>
            </a:pPr>
            <a:r>
              <a:rPr lang="en-US" sz="2000" dirty="0">
                <a:solidFill>
                  <a:srgbClr val="000000"/>
                </a:solidFill>
                <a:hlinkClick r:id="rId2"/>
              </a:rPr>
              <a:t>s</a:t>
            </a:r>
            <a:r>
              <a:rPr lang="en-US" sz="2000" dirty="0">
                <a:solidFill>
                  <a:srgbClr val="000000"/>
                </a:solidFill>
                <a:hlinkClick r:id="rId3"/>
              </a:rPr>
              <a:t>achdeva_a@cde.state.co</a:t>
            </a:r>
            <a:r>
              <a:rPr lang="en-US" sz="2000">
                <a:solidFill>
                  <a:srgbClr val="000000"/>
                </a:solidFill>
                <a:hlinkClick r:id="rId3"/>
              </a:rPr>
              <a:t>.us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Assessment English Language Accommodations Questions</a:t>
            </a:r>
          </a:p>
          <a:p>
            <a:pPr marL="45720" indent="0" algn="ctr">
              <a:buFont typeface="Arial" panose="020B0604020202020204" pitchFamily="34" charset="0"/>
              <a:buNone/>
            </a:pPr>
            <a:r>
              <a:rPr lang="en-US" sz="2000" dirty="0">
                <a:solidFill>
                  <a:srgbClr val="000000"/>
                </a:solidFill>
              </a:rPr>
              <a:t>Heather Villalobos Pavia</a:t>
            </a:r>
          </a:p>
          <a:p>
            <a:pPr marL="45720" indent="0" algn="ctr">
              <a:buFont typeface="Arial" panose="020B0604020202020204" pitchFamily="34" charset="0"/>
              <a:buNone/>
            </a:pPr>
            <a:r>
              <a:rPr lang="en-US" sz="2000" dirty="0">
                <a:solidFill>
                  <a:srgbClr val="000000"/>
                </a:solidFill>
              </a:rPr>
              <a:t>Assessment Unit</a:t>
            </a:r>
          </a:p>
          <a:p>
            <a:pPr marL="45720" indent="0" algn="ctr">
              <a:buNone/>
            </a:pPr>
            <a:r>
              <a:rPr lang="en-US" sz="2000" dirty="0">
                <a:solidFill>
                  <a:srgbClr val="000000"/>
                </a:solidFill>
                <a:hlinkClick r:id="rId4"/>
              </a:rPr>
              <a:t>villalobospavia_h@cde.state.co.us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Instructional Accommodations Questions</a:t>
            </a:r>
          </a:p>
          <a:p>
            <a:pPr marL="45720" indent="0" algn="ctr">
              <a:buFont typeface="Arial" panose="020B0604020202020204" pitchFamily="34" charset="0"/>
              <a:buNone/>
            </a:pPr>
            <a:r>
              <a:rPr lang="en-US" sz="2000" dirty="0">
                <a:solidFill>
                  <a:srgbClr val="000000"/>
                </a:solidFill>
              </a:rPr>
              <a:t>Gina Herrera</a:t>
            </a:r>
          </a:p>
          <a:p>
            <a:pPr marL="45720" indent="0" algn="ctr">
              <a:buFont typeface="Arial" panose="020B0604020202020204" pitchFamily="34" charset="0"/>
              <a:buNone/>
            </a:pPr>
            <a:r>
              <a:rPr lang="en-US" sz="2000" dirty="0">
                <a:solidFill>
                  <a:srgbClr val="000000"/>
                </a:solidFill>
              </a:rPr>
              <a:t>ESSU</a:t>
            </a:r>
          </a:p>
          <a:p>
            <a:pPr marL="45720" indent="0" algn="ctr">
              <a:buFont typeface="Arial" panose="020B0604020202020204" pitchFamily="34" charset="0"/>
              <a:buNone/>
            </a:pPr>
            <a:r>
              <a:rPr lang="en-US" sz="2000" dirty="0">
                <a:solidFill>
                  <a:srgbClr val="000000"/>
                </a:solidFill>
                <a:hlinkClick r:id="rId5"/>
              </a:rPr>
              <a:t>herrera_g@cde.state.co.us</a:t>
            </a:r>
            <a:endParaRPr lang="en-US" sz="2000" dirty="0">
              <a:solidFill>
                <a:srgbClr val="000000"/>
              </a:solidFill>
            </a:endParaRPr>
          </a:p>
        </p:txBody>
      </p:sp>
    </p:spTree>
    <p:extLst>
      <p:ext uri="{BB962C8B-B14F-4D97-AF65-F5344CB8AC3E}">
        <p14:creationId xmlns:p14="http://schemas.microsoft.com/office/powerpoint/2010/main" val="31101470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94486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 Student Data Transparency and Security Act</a:t>
            </a:r>
          </a:p>
        </p:txBody>
      </p:sp>
      <p:sp>
        <p:nvSpPr>
          <p:cNvPr id="2" name="Content Placeholder 1"/>
          <p:cNvSpPr>
            <a:spLocks noGrp="1"/>
          </p:cNvSpPr>
          <p:nvPr>
            <p:ph idx="4294967295"/>
          </p:nvPr>
        </p:nvSpPr>
        <p:spPr>
          <a:xfrm>
            <a:off x="552762" y="1438614"/>
            <a:ext cx="7886700" cy="5037137"/>
          </a:xfrm>
        </p:spPr>
        <p:txBody>
          <a:bodyPr>
            <a:normAutofit/>
          </a:bodyPr>
          <a:lstStyle/>
          <a:p>
            <a:pPr marL="0" indent="0">
              <a:buNone/>
            </a:pPr>
            <a:r>
              <a:rPr lang="en-US" dirty="0"/>
              <a:t>“</a:t>
            </a:r>
            <a:r>
              <a:rPr lang="en-US" sz="2800" dirty="0"/>
              <a:t>Student personally identifiable information” means information that, alone or in combination, personally identifies and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605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4D905A9-9EE0-4069-B0EC-6A9FED5D3C81}"/>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
        <p:nvSpPr>
          <p:cNvPr id="4" name="Title 2">
            <a:extLst>
              <a:ext uri="{FF2B5EF4-FFF2-40B4-BE49-F238E27FC236}">
                <a16:creationId xmlns:a16="http://schemas.microsoft.com/office/drawing/2014/main" id="{13A4E575-1832-4612-B123-2494EC5B4C31}"/>
              </a:ext>
            </a:extLst>
          </p:cNvPr>
          <p:cNvSpPr>
            <a:spLocks noGrp="1"/>
          </p:cNvSpPr>
          <p:nvPr>
            <p:ph type="title"/>
          </p:nvPr>
        </p:nvSpPr>
        <p:spPr>
          <a:xfrm>
            <a:off x="223838" y="314325"/>
            <a:ext cx="8691562" cy="590550"/>
          </a:xfrm>
        </p:spPr>
        <p:txBody>
          <a:bodyPr>
            <a:normAutofit/>
          </a:bodyPr>
          <a:lstStyle/>
          <a:p>
            <a:r>
              <a:rPr lang="en-US" sz="2800" dirty="0"/>
              <a:t>CDE Assessment Policy Related to Internet Access</a:t>
            </a:r>
          </a:p>
        </p:txBody>
      </p:sp>
      <p:sp>
        <p:nvSpPr>
          <p:cNvPr id="5" name="Content Placeholder 1">
            <a:extLst>
              <a:ext uri="{FF2B5EF4-FFF2-40B4-BE49-F238E27FC236}">
                <a16:creationId xmlns:a16="http://schemas.microsoft.com/office/drawing/2014/main" id="{393D62FE-E672-4B65-96E1-9FE9D43D3116}"/>
              </a:ext>
            </a:extLst>
          </p:cNvPr>
          <p:cNvSpPr txBox="1">
            <a:spLocks/>
          </p:cNvSpPr>
          <p:nvPr/>
        </p:nvSpPr>
        <p:spPr>
          <a:xfrm>
            <a:off x="496283" y="1671242"/>
            <a:ext cx="7704667" cy="33328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457200" lvl="1" indent="0">
              <a:buNone/>
            </a:pPr>
            <a:r>
              <a:rPr lang="en-US" dirty="0"/>
              <a:t>“Some students may require software that is not compatible with TestNav. These students may have a second device in the testing environment to provide access to that software. The second device may not have Internet access.” (CMAS and </a:t>
            </a:r>
            <a:r>
              <a:rPr lang="en-US" dirty="0" err="1"/>
              <a:t>CoAlt</a:t>
            </a:r>
            <a:r>
              <a:rPr lang="en-US" dirty="0"/>
              <a:t> Procedures Manual Spring 2021, Section 6)</a:t>
            </a:r>
          </a:p>
        </p:txBody>
      </p:sp>
    </p:spTree>
    <p:extLst>
      <p:ext uri="{BB962C8B-B14F-4D97-AF65-F5344CB8AC3E}">
        <p14:creationId xmlns:p14="http://schemas.microsoft.com/office/powerpoint/2010/main" val="205013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Accommodations</a:t>
            </a:r>
            <a:br>
              <a:rPr lang="en-US" dirty="0"/>
            </a:br>
            <a:endParaRPr lang="en-US" dirty="0"/>
          </a:p>
        </p:txBody>
      </p:sp>
    </p:spTree>
    <p:extLst>
      <p:ext uri="{BB962C8B-B14F-4D97-AF65-F5344CB8AC3E}">
        <p14:creationId xmlns:p14="http://schemas.microsoft.com/office/powerpoint/2010/main" val="1681618285"/>
      </p:ext>
    </p:extLst>
  </p:cSld>
  <p:clrMapOvr>
    <a:masterClrMapping/>
  </p:clrMapOvr>
</p:sld>
</file>

<file path=ppt/theme/theme1.xml><?xml version="1.0" encoding="utf-8"?>
<a:theme xmlns:a="http://schemas.openxmlformats.org/drawingml/2006/main" name="CDE-Standard-PPT-Blue_Template-w-Narro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TotalTime>
  <Words>4294</Words>
  <Application>Microsoft Office PowerPoint</Application>
  <PresentationFormat>On-screen Show (4:3)</PresentationFormat>
  <Paragraphs>631</Paragraphs>
  <Slides>63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Calibri Light</vt:lpstr>
      <vt:lpstr>Museo Slab 500</vt:lpstr>
      <vt:lpstr>Trebuchet MS</vt:lpstr>
      <vt:lpstr>CDE-Standard-PPT-Blue_Template-w-Narrow</vt:lpstr>
      <vt:lpstr>CDE Assessment Accommodations for Students with Disabilities and English Learners  2020-2021</vt:lpstr>
      <vt:lpstr>CDE Assessment Accommodations for Students with Dis/abilities and English Learners 2020-2021 </vt:lpstr>
      <vt:lpstr>Agenda</vt:lpstr>
      <vt:lpstr> Privacy Laws </vt:lpstr>
      <vt:lpstr>Privacy Laws</vt:lpstr>
      <vt:lpstr>COPPA</vt:lpstr>
      <vt:lpstr>CO Student Data Transparency and Security Act</vt:lpstr>
      <vt:lpstr>CDE Assessment Policy Related to Internet Access</vt:lpstr>
      <vt:lpstr>Accommodations </vt:lpstr>
      <vt:lpstr>Accommodations vs. Modifications</vt:lpstr>
      <vt:lpstr>Accommodations are…</vt:lpstr>
      <vt:lpstr>Accommodations do not…</vt:lpstr>
      <vt:lpstr>State Assessments</vt:lpstr>
      <vt:lpstr>Accommodation Flow for CMAS</vt:lpstr>
      <vt:lpstr>ACCESS for ELLs </vt:lpstr>
      <vt:lpstr>ACCESS for ELLs Accommodations </vt:lpstr>
      <vt:lpstr>ACCESS for ELLs  </vt:lpstr>
      <vt:lpstr>Accommodations for Kindergarten &amp; Alternate ACCESS for ELLs</vt:lpstr>
      <vt:lpstr>Prohibited Activities</vt:lpstr>
      <vt:lpstr>ACCESS for ELLs </vt:lpstr>
      <vt:lpstr>Unique Accommodation Requests (UARs) for ACCESS</vt:lpstr>
      <vt:lpstr>CMAS</vt:lpstr>
      <vt:lpstr>CMAS Accommodations </vt:lpstr>
      <vt:lpstr>Administrative Considerations</vt:lpstr>
      <vt:lpstr>Accessibility Features</vt:lpstr>
      <vt:lpstr>Accessibility Features Text-to-Speech: Math/Science/SS</vt:lpstr>
      <vt:lpstr>Presentation Accommodations</vt:lpstr>
      <vt:lpstr>Large Print and Braille</vt:lpstr>
      <vt:lpstr>Visual Descriptor Documents</vt:lpstr>
      <vt:lpstr>Response Accommodations</vt:lpstr>
      <vt:lpstr>Timing/Scheduling Accommodations</vt:lpstr>
      <vt:lpstr>Unit Times</vt:lpstr>
      <vt:lpstr>Accommodations for Students who are Identified as NEP/LEP*</vt:lpstr>
      <vt:lpstr> Accommodations for CLSA</vt:lpstr>
      <vt:lpstr>Nuts and Bolts</vt:lpstr>
      <vt:lpstr>Accommodations and Emergency Accommodations </vt:lpstr>
      <vt:lpstr>CMAS Additional Orders</vt:lpstr>
      <vt:lpstr>Unique Accommodations Requests and  Modification Verification Submissions</vt:lpstr>
      <vt:lpstr>Unique Accommodation Requests  and  Modification Verification Submissions</vt:lpstr>
      <vt:lpstr>Unique Accommodation Requests (UARs)</vt:lpstr>
      <vt:lpstr>Clarification in UARs</vt:lpstr>
      <vt:lpstr>Unique Accommodations Available</vt:lpstr>
      <vt:lpstr>UARs: Need to Know</vt:lpstr>
      <vt:lpstr>Reminders</vt:lpstr>
      <vt:lpstr>ELA Assessment Accommodation Policy Accommodations versus Modifications</vt:lpstr>
      <vt:lpstr>ELA Assessment Accommodation Policy</vt:lpstr>
      <vt:lpstr>ELA Assessment Accommodation Policy</vt:lpstr>
      <vt:lpstr>ELA Assessment Accommodation Policy</vt:lpstr>
      <vt:lpstr>Consideration of Auditory/Sign Language Presentation  of CMAS ELA in 2021</vt:lpstr>
      <vt:lpstr>Consideration of Auditory/Sign Language Presentation  of CMAS ELA in 2021</vt:lpstr>
      <vt:lpstr>Modification Verification for Auditory/Sign Language Presentation for ELA Submission</vt:lpstr>
      <vt:lpstr>Auditory Presentation Modification changes for Spring 2022</vt:lpstr>
      <vt:lpstr>CO PSAT 9/10 SAT</vt:lpstr>
      <vt:lpstr>CO PSAT and SAT Update</vt:lpstr>
      <vt:lpstr>CO PSAT and SAT</vt:lpstr>
      <vt:lpstr>CO PSAT and SAT</vt:lpstr>
      <vt:lpstr>College Board updates: </vt:lpstr>
      <vt:lpstr>Wrap-Up and Final Points </vt:lpstr>
      <vt:lpstr>Adding Accommodations in Enrich</vt:lpstr>
      <vt:lpstr>Final Points</vt:lpstr>
      <vt:lpstr>Resources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Assessment Accommodations for Students with Dis/abilities and English Learners 2020-2021</dc:title>
  <dc:creator>Sachdeva, Arti</dc:creator>
  <cp:lastModifiedBy>Sachdeva, Arti</cp:lastModifiedBy>
  <cp:revision>22</cp:revision>
  <dcterms:created xsi:type="dcterms:W3CDTF">2020-09-16T21:18:56Z</dcterms:created>
  <dcterms:modified xsi:type="dcterms:W3CDTF">2020-09-21T19:39:47Z</dcterms:modified>
</cp:coreProperties>
</file>