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sldIdLst>
    <p:sldId id="256" r:id="rId2"/>
    <p:sldId id="349" r:id="rId3"/>
    <p:sldId id="327" r:id="rId4"/>
    <p:sldId id="350" r:id="rId5"/>
    <p:sldId id="318" r:id="rId6"/>
    <p:sldId id="357" r:id="rId7"/>
    <p:sldId id="319" r:id="rId8"/>
    <p:sldId id="320" r:id="rId9"/>
    <p:sldId id="338" r:id="rId10"/>
    <p:sldId id="271" r:id="rId11"/>
    <p:sldId id="321" r:id="rId12"/>
    <p:sldId id="322" r:id="rId13"/>
    <p:sldId id="339" r:id="rId14"/>
    <p:sldId id="272" r:id="rId15"/>
    <p:sldId id="273" r:id="rId16"/>
    <p:sldId id="332" r:id="rId17"/>
    <p:sldId id="340" r:id="rId18"/>
    <p:sldId id="275" r:id="rId19"/>
    <p:sldId id="329" r:id="rId20"/>
    <p:sldId id="302" r:id="rId21"/>
    <p:sldId id="303" r:id="rId22"/>
    <p:sldId id="351" r:id="rId23"/>
    <p:sldId id="274" r:id="rId24"/>
    <p:sldId id="336" r:id="rId25"/>
    <p:sldId id="334" r:id="rId26"/>
    <p:sldId id="285" r:id="rId27"/>
    <p:sldId id="355" r:id="rId28"/>
    <p:sldId id="286" r:id="rId29"/>
    <p:sldId id="287" r:id="rId30"/>
    <p:sldId id="330" r:id="rId31"/>
    <p:sldId id="288" r:id="rId32"/>
    <p:sldId id="309" r:id="rId33"/>
    <p:sldId id="354" r:id="rId34"/>
    <p:sldId id="277" r:id="rId35"/>
    <p:sldId id="279" r:id="rId36"/>
    <p:sldId id="276" r:id="rId37"/>
    <p:sldId id="278" r:id="rId38"/>
    <p:sldId id="282" r:id="rId39"/>
    <p:sldId id="281" r:id="rId40"/>
    <p:sldId id="295" r:id="rId41"/>
    <p:sldId id="299" r:id="rId42"/>
    <p:sldId id="333" r:id="rId43"/>
    <p:sldId id="284" r:id="rId44"/>
    <p:sldId id="348" r:id="rId45"/>
    <p:sldId id="301" r:id="rId46"/>
    <p:sldId id="283" r:id="rId47"/>
    <p:sldId id="356" r:id="rId48"/>
    <p:sldId id="280" r:id="rId49"/>
    <p:sldId id="385" r:id="rId50"/>
    <p:sldId id="386" r:id="rId51"/>
    <p:sldId id="337" r:id="rId52"/>
    <p:sldId id="328" r:id="rId53"/>
    <p:sldId id="384" r:id="rId54"/>
    <p:sldId id="304" r:id="rId55"/>
    <p:sldId id="307" r:id="rId56"/>
    <p:sldId id="353" r:id="rId57"/>
    <p:sldId id="331" r:id="rId58"/>
    <p:sldId id="335" r:id="rId59"/>
    <p:sldId id="323" r:id="rId60"/>
    <p:sldId id="317"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lobos Pavia, Heather" initials="VPH" lastIdx="4" clrIdx="0">
    <p:extLst>
      <p:ext uri="{19B8F6BF-5375-455C-9EA6-DF929625EA0E}">
        <p15:presenceInfo xmlns:p15="http://schemas.microsoft.com/office/powerpoint/2012/main" userId="S-1-5-21-170422339-1359699126-1544898942-14758" providerId="AD"/>
      </p:ext>
    </p:extLst>
  </p:cmAuthor>
  <p:cmAuthor id="2" name="DoTS" initials="D" lastIdx="16" clrIdx="1">
    <p:extLst>
      <p:ext uri="{19B8F6BF-5375-455C-9EA6-DF929625EA0E}">
        <p15:presenceInfo xmlns:p15="http://schemas.microsoft.com/office/powerpoint/2012/main" userId="Do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442" autoAdjust="0"/>
  </p:normalViewPr>
  <p:slideViewPr>
    <p:cSldViewPr snapToGrid="0">
      <p:cViewPr varScale="1">
        <p:scale>
          <a:sx n="89" d="100"/>
          <a:sy n="89" d="100"/>
        </p:scale>
        <p:origin x="1398"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72A16-2166-4CFA-851A-D5B4F244D8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902C66-532D-4A04-80CF-5AF794C4581B}">
      <dgm:prSet/>
      <dgm:spPr/>
      <dgm:t>
        <a:bodyPr/>
        <a:lstStyle/>
        <a:p>
          <a:r>
            <a:rPr lang="en-US" b="1" dirty="0"/>
            <a:t>WIDA ACCESS Assessments </a:t>
          </a:r>
        </a:p>
        <a:p>
          <a:r>
            <a:rPr lang="en-US" b="1" dirty="0"/>
            <a:t>are secure tests</a:t>
          </a:r>
          <a:endParaRPr lang="en-US" dirty="0"/>
        </a:p>
      </dgm:t>
    </dgm:pt>
    <dgm:pt modelId="{B4B9E52F-89A1-467F-9857-803C589006B2}" type="parTrans" cxnId="{BACD4309-961A-4D32-B8E6-16FB8AC263B2}">
      <dgm:prSet/>
      <dgm:spPr/>
      <dgm:t>
        <a:bodyPr/>
        <a:lstStyle/>
        <a:p>
          <a:endParaRPr lang="en-US"/>
        </a:p>
      </dgm:t>
    </dgm:pt>
    <dgm:pt modelId="{07D07021-EC92-42B0-921D-B2FDA745C863}" type="sibTrans" cxnId="{BACD4309-961A-4D32-B8E6-16FB8AC263B2}">
      <dgm:prSet/>
      <dgm:spPr/>
      <dgm:t>
        <a:bodyPr/>
        <a:lstStyle/>
        <a:p>
          <a:endParaRPr lang="en-US"/>
        </a:p>
      </dgm:t>
    </dgm:pt>
    <dgm:pt modelId="{65F8C5B8-A70E-4254-8CE9-0F28A888A1CB}">
      <dgm:prSet/>
      <dgm:spPr/>
      <dgm:t>
        <a:bodyPr/>
        <a:lstStyle/>
        <a:p>
          <a:r>
            <a:rPr lang="en-US" dirty="0"/>
            <a:t>Security and Policy Supplement</a:t>
          </a:r>
        </a:p>
      </dgm:t>
    </dgm:pt>
    <dgm:pt modelId="{4A39AA5E-682D-4EC0-8178-FFC236CCE090}" type="parTrans" cxnId="{2949F8B4-3E46-468F-BB54-B92E3DA490FC}">
      <dgm:prSet/>
      <dgm:spPr/>
      <dgm:t>
        <a:bodyPr/>
        <a:lstStyle/>
        <a:p>
          <a:endParaRPr lang="en-US"/>
        </a:p>
      </dgm:t>
    </dgm:pt>
    <dgm:pt modelId="{ED9D7D74-1BB1-4526-8B14-02917E01B4F2}" type="sibTrans" cxnId="{2949F8B4-3E46-468F-BB54-B92E3DA490FC}">
      <dgm:prSet/>
      <dgm:spPr/>
      <dgm:t>
        <a:bodyPr/>
        <a:lstStyle/>
        <a:p>
          <a:endParaRPr lang="en-US"/>
        </a:p>
      </dgm:t>
    </dgm:pt>
    <dgm:pt modelId="{61AD6A1D-C3BF-4DA4-B98E-3A533455C3E5}">
      <dgm:prSet/>
      <dgm:spPr/>
      <dgm:t>
        <a:bodyPr/>
        <a:lstStyle/>
        <a:p>
          <a:r>
            <a:rPr lang="en-US" dirty="0"/>
            <a:t>Colorado Security Agreement </a:t>
          </a:r>
        </a:p>
      </dgm:t>
    </dgm:pt>
    <dgm:pt modelId="{601A2579-160E-4E97-9AC6-728FF9DA80AD}" type="parTrans" cxnId="{0CEABB81-C110-4F60-A059-6BF463FB20C9}">
      <dgm:prSet/>
      <dgm:spPr/>
      <dgm:t>
        <a:bodyPr/>
        <a:lstStyle/>
        <a:p>
          <a:endParaRPr lang="en-US"/>
        </a:p>
      </dgm:t>
    </dgm:pt>
    <dgm:pt modelId="{D7B06D08-078D-4B9D-9288-EA524642C561}" type="sibTrans" cxnId="{0CEABB81-C110-4F60-A059-6BF463FB20C9}">
      <dgm:prSet/>
      <dgm:spPr/>
      <dgm:t>
        <a:bodyPr/>
        <a:lstStyle/>
        <a:p>
          <a:endParaRPr lang="en-US"/>
        </a:p>
      </dgm:t>
    </dgm:pt>
    <dgm:pt modelId="{8358A180-C773-4845-9BC2-B77029075B1E}" type="pres">
      <dgm:prSet presAssocID="{20D72A16-2166-4CFA-851A-D5B4F244D843}" presName="vert0" presStyleCnt="0">
        <dgm:presLayoutVars>
          <dgm:dir/>
          <dgm:animOne val="branch"/>
          <dgm:animLvl val="lvl"/>
        </dgm:presLayoutVars>
      </dgm:prSet>
      <dgm:spPr/>
    </dgm:pt>
    <dgm:pt modelId="{9AC47D2F-EC12-48D1-AA24-5C5858013E80}" type="pres">
      <dgm:prSet presAssocID="{88902C66-532D-4A04-80CF-5AF794C4581B}" presName="thickLine" presStyleLbl="alignNode1" presStyleIdx="0" presStyleCnt="3"/>
      <dgm:spPr/>
    </dgm:pt>
    <dgm:pt modelId="{DFFDC97D-1DDF-495B-BAAE-6F6E3D77E263}" type="pres">
      <dgm:prSet presAssocID="{88902C66-532D-4A04-80CF-5AF794C4581B}" presName="horz1" presStyleCnt="0"/>
      <dgm:spPr/>
    </dgm:pt>
    <dgm:pt modelId="{FBC8C19C-8B0A-4C8C-B8F6-9CE3A402FBDB}" type="pres">
      <dgm:prSet presAssocID="{88902C66-532D-4A04-80CF-5AF794C4581B}" presName="tx1" presStyleLbl="revTx" presStyleIdx="0" presStyleCnt="3"/>
      <dgm:spPr/>
    </dgm:pt>
    <dgm:pt modelId="{25FA44C1-5456-4C2F-8401-28E8785C6A6A}" type="pres">
      <dgm:prSet presAssocID="{88902C66-532D-4A04-80CF-5AF794C4581B}" presName="vert1" presStyleCnt="0"/>
      <dgm:spPr/>
    </dgm:pt>
    <dgm:pt modelId="{23C04106-6DB2-4004-82B6-3403A8E2910E}" type="pres">
      <dgm:prSet presAssocID="{65F8C5B8-A70E-4254-8CE9-0F28A888A1CB}" presName="thickLine" presStyleLbl="alignNode1" presStyleIdx="1" presStyleCnt="3"/>
      <dgm:spPr/>
    </dgm:pt>
    <dgm:pt modelId="{57AD6572-5E1E-43D8-803D-9D3D9A3D3381}" type="pres">
      <dgm:prSet presAssocID="{65F8C5B8-A70E-4254-8CE9-0F28A888A1CB}" presName="horz1" presStyleCnt="0"/>
      <dgm:spPr/>
    </dgm:pt>
    <dgm:pt modelId="{E137BA6B-4A5B-419C-A4C3-6AC19979317A}" type="pres">
      <dgm:prSet presAssocID="{65F8C5B8-A70E-4254-8CE9-0F28A888A1CB}" presName="tx1" presStyleLbl="revTx" presStyleIdx="1" presStyleCnt="3"/>
      <dgm:spPr/>
    </dgm:pt>
    <dgm:pt modelId="{D6A9A980-B627-4301-B640-CD77A9C2EA25}" type="pres">
      <dgm:prSet presAssocID="{65F8C5B8-A70E-4254-8CE9-0F28A888A1CB}" presName="vert1" presStyleCnt="0"/>
      <dgm:spPr/>
    </dgm:pt>
    <dgm:pt modelId="{DDA134FD-12B0-458F-9825-77DB5A258A21}" type="pres">
      <dgm:prSet presAssocID="{61AD6A1D-C3BF-4DA4-B98E-3A533455C3E5}" presName="thickLine" presStyleLbl="alignNode1" presStyleIdx="2" presStyleCnt="3"/>
      <dgm:spPr/>
    </dgm:pt>
    <dgm:pt modelId="{58880F8E-4F9D-4B03-B619-80013DB940CF}" type="pres">
      <dgm:prSet presAssocID="{61AD6A1D-C3BF-4DA4-B98E-3A533455C3E5}" presName="horz1" presStyleCnt="0"/>
      <dgm:spPr/>
    </dgm:pt>
    <dgm:pt modelId="{0C63840B-54B6-489B-9205-4601D2F71D2C}" type="pres">
      <dgm:prSet presAssocID="{61AD6A1D-C3BF-4DA4-B98E-3A533455C3E5}" presName="tx1" presStyleLbl="revTx" presStyleIdx="2" presStyleCnt="3"/>
      <dgm:spPr/>
    </dgm:pt>
    <dgm:pt modelId="{2C224ED2-0951-4DA3-96BD-9DF6AD234DA3}" type="pres">
      <dgm:prSet presAssocID="{61AD6A1D-C3BF-4DA4-B98E-3A533455C3E5}" presName="vert1" presStyleCnt="0"/>
      <dgm:spPr/>
    </dgm:pt>
  </dgm:ptLst>
  <dgm:cxnLst>
    <dgm:cxn modelId="{BACD4309-961A-4D32-B8E6-16FB8AC263B2}" srcId="{20D72A16-2166-4CFA-851A-D5B4F244D843}" destId="{88902C66-532D-4A04-80CF-5AF794C4581B}" srcOrd="0" destOrd="0" parTransId="{B4B9E52F-89A1-467F-9857-803C589006B2}" sibTransId="{07D07021-EC92-42B0-921D-B2FDA745C863}"/>
    <dgm:cxn modelId="{765F0F1B-2D30-4EBC-BF8A-C33959152405}" type="presOf" srcId="{61AD6A1D-C3BF-4DA4-B98E-3A533455C3E5}" destId="{0C63840B-54B6-489B-9205-4601D2F71D2C}" srcOrd="0" destOrd="0" presId="urn:microsoft.com/office/officeart/2008/layout/LinedList"/>
    <dgm:cxn modelId="{2197D666-2D9A-48B9-9033-C5D93FC4B0B6}" type="presOf" srcId="{88902C66-532D-4A04-80CF-5AF794C4581B}" destId="{FBC8C19C-8B0A-4C8C-B8F6-9CE3A402FBDB}" srcOrd="0" destOrd="0" presId="urn:microsoft.com/office/officeart/2008/layout/LinedList"/>
    <dgm:cxn modelId="{0CEABB81-C110-4F60-A059-6BF463FB20C9}" srcId="{20D72A16-2166-4CFA-851A-D5B4F244D843}" destId="{61AD6A1D-C3BF-4DA4-B98E-3A533455C3E5}" srcOrd="2" destOrd="0" parTransId="{601A2579-160E-4E97-9AC6-728FF9DA80AD}" sibTransId="{D7B06D08-078D-4B9D-9288-EA524642C561}"/>
    <dgm:cxn modelId="{2949F8B4-3E46-468F-BB54-B92E3DA490FC}" srcId="{20D72A16-2166-4CFA-851A-D5B4F244D843}" destId="{65F8C5B8-A70E-4254-8CE9-0F28A888A1CB}" srcOrd="1" destOrd="0" parTransId="{4A39AA5E-682D-4EC0-8178-FFC236CCE090}" sibTransId="{ED9D7D74-1BB1-4526-8B14-02917E01B4F2}"/>
    <dgm:cxn modelId="{61ABA3BC-AF51-4810-A32A-3F16C3E1F41F}" type="presOf" srcId="{20D72A16-2166-4CFA-851A-D5B4F244D843}" destId="{8358A180-C773-4845-9BC2-B77029075B1E}" srcOrd="0" destOrd="0" presId="urn:microsoft.com/office/officeart/2008/layout/LinedList"/>
    <dgm:cxn modelId="{92A8E1C7-4F19-4493-9A07-0F072541CFB4}" type="presOf" srcId="{65F8C5B8-A70E-4254-8CE9-0F28A888A1CB}" destId="{E137BA6B-4A5B-419C-A4C3-6AC19979317A}" srcOrd="0" destOrd="0" presId="urn:microsoft.com/office/officeart/2008/layout/LinedList"/>
    <dgm:cxn modelId="{0993600B-6AD9-404C-B811-E22231CE39D6}" type="presParOf" srcId="{8358A180-C773-4845-9BC2-B77029075B1E}" destId="{9AC47D2F-EC12-48D1-AA24-5C5858013E80}" srcOrd="0" destOrd="0" presId="urn:microsoft.com/office/officeart/2008/layout/LinedList"/>
    <dgm:cxn modelId="{332EFE05-3122-4AB3-A7E3-792BCB7264CD}" type="presParOf" srcId="{8358A180-C773-4845-9BC2-B77029075B1E}" destId="{DFFDC97D-1DDF-495B-BAAE-6F6E3D77E263}" srcOrd="1" destOrd="0" presId="urn:microsoft.com/office/officeart/2008/layout/LinedList"/>
    <dgm:cxn modelId="{6FCF08DC-BAC9-4AA0-9849-69AF11A7415F}" type="presParOf" srcId="{DFFDC97D-1DDF-495B-BAAE-6F6E3D77E263}" destId="{FBC8C19C-8B0A-4C8C-B8F6-9CE3A402FBDB}" srcOrd="0" destOrd="0" presId="urn:microsoft.com/office/officeart/2008/layout/LinedList"/>
    <dgm:cxn modelId="{F743B079-09EA-48D5-83C9-8135DDD64BAF}" type="presParOf" srcId="{DFFDC97D-1DDF-495B-BAAE-6F6E3D77E263}" destId="{25FA44C1-5456-4C2F-8401-28E8785C6A6A}" srcOrd="1" destOrd="0" presId="urn:microsoft.com/office/officeart/2008/layout/LinedList"/>
    <dgm:cxn modelId="{8981476E-8EE6-4979-BC1F-6DBB7600BD06}" type="presParOf" srcId="{8358A180-C773-4845-9BC2-B77029075B1E}" destId="{23C04106-6DB2-4004-82B6-3403A8E2910E}" srcOrd="2" destOrd="0" presId="urn:microsoft.com/office/officeart/2008/layout/LinedList"/>
    <dgm:cxn modelId="{68ED378A-7D4D-4AA4-988A-030720CC69E5}" type="presParOf" srcId="{8358A180-C773-4845-9BC2-B77029075B1E}" destId="{57AD6572-5E1E-43D8-803D-9D3D9A3D3381}" srcOrd="3" destOrd="0" presId="urn:microsoft.com/office/officeart/2008/layout/LinedList"/>
    <dgm:cxn modelId="{9B1498FC-FB06-426B-83C9-10B1607104CF}" type="presParOf" srcId="{57AD6572-5E1E-43D8-803D-9D3D9A3D3381}" destId="{E137BA6B-4A5B-419C-A4C3-6AC19979317A}" srcOrd="0" destOrd="0" presId="urn:microsoft.com/office/officeart/2008/layout/LinedList"/>
    <dgm:cxn modelId="{A25B033F-B758-45DE-B207-CC98D67DA41F}" type="presParOf" srcId="{57AD6572-5E1E-43D8-803D-9D3D9A3D3381}" destId="{D6A9A980-B627-4301-B640-CD77A9C2EA25}" srcOrd="1" destOrd="0" presId="urn:microsoft.com/office/officeart/2008/layout/LinedList"/>
    <dgm:cxn modelId="{EBF8CFE0-17D5-491F-AC3D-EBD0C96AB476}" type="presParOf" srcId="{8358A180-C773-4845-9BC2-B77029075B1E}" destId="{DDA134FD-12B0-458F-9825-77DB5A258A21}" srcOrd="4" destOrd="0" presId="urn:microsoft.com/office/officeart/2008/layout/LinedList"/>
    <dgm:cxn modelId="{B763326A-0343-43F7-B58B-DF027161D416}" type="presParOf" srcId="{8358A180-C773-4845-9BC2-B77029075B1E}" destId="{58880F8E-4F9D-4B03-B619-80013DB940CF}" srcOrd="5" destOrd="0" presId="urn:microsoft.com/office/officeart/2008/layout/LinedList"/>
    <dgm:cxn modelId="{B3822736-1F40-4D75-AC24-F2E0C6C9C602}" type="presParOf" srcId="{58880F8E-4F9D-4B03-B619-80013DB940CF}" destId="{0C63840B-54B6-489B-9205-4601D2F71D2C}" srcOrd="0" destOrd="0" presId="urn:microsoft.com/office/officeart/2008/layout/LinedList"/>
    <dgm:cxn modelId="{A11A84D0-E716-400F-BB9A-425FBBC1B03D}" type="presParOf" srcId="{58880F8E-4F9D-4B03-B619-80013DB940CF}" destId="{2C224ED2-0951-4DA3-96BD-9DF6AD234D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7D2F-EC12-48D1-AA24-5C5858013E80}">
      <dsp:nvSpPr>
        <dsp:cNvPr id="0" name=""/>
        <dsp:cNvSpPr/>
      </dsp:nvSpPr>
      <dsp:spPr>
        <a:xfrm>
          <a:off x="0" y="2265"/>
          <a:ext cx="63745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8C19C-8B0A-4C8C-B8F6-9CE3A402FBDB}">
      <dsp:nvSpPr>
        <dsp:cNvPr id="0" name=""/>
        <dsp:cNvSpPr/>
      </dsp:nvSpPr>
      <dsp:spPr>
        <a:xfrm>
          <a:off x="0" y="2265"/>
          <a:ext cx="6374578"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1" kern="1200" dirty="0"/>
            <a:t>WIDA ACCESS Assessments </a:t>
          </a:r>
        </a:p>
        <a:p>
          <a:pPr marL="0" lvl="0" indent="0" algn="l" defTabSz="1644650">
            <a:lnSpc>
              <a:spcPct val="90000"/>
            </a:lnSpc>
            <a:spcBef>
              <a:spcPct val="0"/>
            </a:spcBef>
            <a:spcAft>
              <a:spcPct val="35000"/>
            </a:spcAft>
            <a:buNone/>
          </a:pPr>
          <a:r>
            <a:rPr lang="en-US" sz="3700" b="1" kern="1200" dirty="0"/>
            <a:t>are secure tests</a:t>
          </a:r>
          <a:endParaRPr lang="en-US" sz="3700" kern="1200" dirty="0"/>
        </a:p>
      </dsp:txBody>
      <dsp:txXfrm>
        <a:off x="0" y="2265"/>
        <a:ext cx="6374578" cy="1545380"/>
      </dsp:txXfrm>
    </dsp:sp>
    <dsp:sp modelId="{23C04106-6DB2-4004-82B6-3403A8E2910E}">
      <dsp:nvSpPr>
        <dsp:cNvPr id="0" name=""/>
        <dsp:cNvSpPr/>
      </dsp:nvSpPr>
      <dsp:spPr>
        <a:xfrm>
          <a:off x="0" y="1547646"/>
          <a:ext cx="63745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7BA6B-4A5B-419C-A4C3-6AC19979317A}">
      <dsp:nvSpPr>
        <dsp:cNvPr id="0" name=""/>
        <dsp:cNvSpPr/>
      </dsp:nvSpPr>
      <dsp:spPr>
        <a:xfrm>
          <a:off x="0" y="1547646"/>
          <a:ext cx="6374578"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Security and Policy Supplement</a:t>
          </a:r>
        </a:p>
      </dsp:txBody>
      <dsp:txXfrm>
        <a:off x="0" y="1547646"/>
        <a:ext cx="6374578" cy="1545380"/>
      </dsp:txXfrm>
    </dsp:sp>
    <dsp:sp modelId="{DDA134FD-12B0-458F-9825-77DB5A258A21}">
      <dsp:nvSpPr>
        <dsp:cNvPr id="0" name=""/>
        <dsp:cNvSpPr/>
      </dsp:nvSpPr>
      <dsp:spPr>
        <a:xfrm>
          <a:off x="0" y="3093027"/>
          <a:ext cx="63745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3840B-54B6-489B-9205-4601D2F71D2C}">
      <dsp:nvSpPr>
        <dsp:cNvPr id="0" name=""/>
        <dsp:cNvSpPr/>
      </dsp:nvSpPr>
      <dsp:spPr>
        <a:xfrm>
          <a:off x="0" y="3093027"/>
          <a:ext cx="6374578"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Colorado Security Agreement </a:t>
          </a:r>
        </a:p>
      </dsp:txBody>
      <dsp:txXfrm>
        <a:off x="0" y="3093027"/>
        <a:ext cx="6374578" cy="15453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37266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25607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dirty="0"/>
          </a:p>
        </p:txBody>
      </p:sp>
    </p:spTree>
    <p:extLst>
      <p:ext uri="{BB962C8B-B14F-4D97-AF65-F5344CB8AC3E}">
        <p14:creationId xmlns:p14="http://schemas.microsoft.com/office/powerpoint/2010/main" val="34167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31</a:t>
            </a:fld>
            <a:endParaRPr lang="en-US" dirty="0"/>
          </a:p>
        </p:txBody>
      </p:sp>
    </p:spTree>
    <p:extLst>
      <p:ext uri="{BB962C8B-B14F-4D97-AF65-F5344CB8AC3E}">
        <p14:creationId xmlns:p14="http://schemas.microsoft.com/office/powerpoint/2010/main" val="114729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32</a:t>
            </a:fld>
            <a:endParaRPr lang="en-US" dirty="0"/>
          </a:p>
        </p:txBody>
      </p:sp>
    </p:spTree>
    <p:extLst>
      <p:ext uri="{BB962C8B-B14F-4D97-AF65-F5344CB8AC3E}">
        <p14:creationId xmlns:p14="http://schemas.microsoft.com/office/powerpoint/2010/main" val="130068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38</a:t>
            </a:fld>
            <a:endParaRPr lang="en-US" dirty="0"/>
          </a:p>
        </p:txBody>
      </p:sp>
    </p:spTree>
    <p:extLst>
      <p:ext uri="{BB962C8B-B14F-4D97-AF65-F5344CB8AC3E}">
        <p14:creationId xmlns:p14="http://schemas.microsoft.com/office/powerpoint/2010/main" val="792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dirty="0"/>
          </a:p>
        </p:txBody>
      </p:sp>
    </p:spTree>
    <p:extLst>
      <p:ext uri="{BB962C8B-B14F-4D97-AF65-F5344CB8AC3E}">
        <p14:creationId xmlns:p14="http://schemas.microsoft.com/office/powerpoint/2010/main" val="93195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10/21/2021</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22096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2014797" y="6506618"/>
            <a:ext cx="3086100" cy="212676"/>
          </a:xfrm>
          <a:prstGeom prst="rect">
            <a:avLst/>
          </a:prstGeo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10/21/2021</a:t>
            </a:fld>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4066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r>
              <a:rPr lang="en-US" dirty="0"/>
              <a:t>Draft; will be updated throughout trainings</a:t>
            </a:r>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5719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10/21/2021</a:t>
            </a:fld>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339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10/21/2021</a:t>
            </a:fld>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6570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r>
              <a:rPr lang="en-US" dirty="0"/>
              <a:t>Draft; will be updated throughout trainings</a:t>
            </a:r>
          </a:p>
        </p:txBody>
      </p:sp>
      <p:sp>
        <p:nvSpPr>
          <p:cNvPr id="14" name="Footer Placeholder 3"/>
          <p:cNvSpPr>
            <a:spLocks noGrp="1"/>
          </p:cNvSpPr>
          <p:nvPr>
            <p:ph type="ftr" sz="quarter" idx="11"/>
          </p:nvPr>
        </p:nvSpPr>
        <p:spPr>
          <a:xfrm>
            <a:off x="3028950" y="6537600"/>
            <a:ext cx="30861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288642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rgbClr val="6EC4E8"/>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a:t>Click to edit Master title style</a:t>
            </a:r>
            <a:endParaRPr lang="en-US" dirty="0"/>
          </a:p>
        </p:txBody>
      </p:sp>
      <p:pic>
        <p:nvPicPr>
          <p:cNvPr id="6" name="Picture 5"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517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10/21/2021</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51514859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10/21/2021</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320904657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10/21/2021</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47691398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0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10/21/2021</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283214949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1_Title and Content">
    <p:bg>
      <p:bgRef idx="1002">
        <a:schemeClr val="bg1"/>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15958"/>
            <a:ext cx="6108204" cy="3965456"/>
          </a:xfrm>
          <a:prstGeom prst="rect">
            <a:avLst/>
          </a:prstGeom>
        </p:spPr>
      </p:pic>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lvl1pPr algn="ctr">
              <a:defRPr/>
            </a:lvl1pPr>
          </a:lstStyle>
          <a:p>
            <a:endParaRPr lang="en-US" dirty="0"/>
          </a:p>
        </p:txBody>
      </p:sp>
      <p:sp>
        <p:nvSpPr>
          <p:cNvPr id="12" name="Date Placeholder 2"/>
          <p:cNvSpPr txBox="1">
            <a:spLocks/>
          </p:cNvSpPr>
          <p:nvPr userDrawn="1"/>
        </p:nvSpPr>
        <p:spPr>
          <a:xfrm>
            <a:off x="158005"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solidFill>
                  <a:srgbClr val="5C6670">
                    <a:tint val="75000"/>
                  </a:srgbClr>
                </a:solidFill>
              </a:rPr>
              <a:pPr/>
              <a:t>10/21/2021</a:t>
            </a:fld>
            <a:endParaRPr lang="en-US" dirty="0">
              <a:solidFill>
                <a:srgbClr val="5C6670">
                  <a:tint val="75000"/>
                </a:srgbClr>
              </a:solidFill>
            </a:endParaRP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7009277"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solidFill>
                  <a:srgbClr val="5C6670">
                    <a:tint val="75000"/>
                  </a:srgbClr>
                </a:solidFill>
              </a:rPr>
              <a:pPr/>
              <a:t>‹#›</a:t>
            </a:fld>
            <a:endParaRPr lang="en-US" dirty="0">
              <a:solidFill>
                <a:srgbClr val="5C6670">
                  <a:tint val="75000"/>
                </a:srgbClr>
              </a:solidFill>
            </a:endParaRPr>
          </a:p>
        </p:txBody>
      </p:sp>
    </p:spTree>
    <p:extLst>
      <p:ext uri="{BB962C8B-B14F-4D97-AF65-F5344CB8AC3E}">
        <p14:creationId xmlns:p14="http://schemas.microsoft.com/office/powerpoint/2010/main" val="42868072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1206718" y="6492875"/>
            <a:ext cx="3908354"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r>
              <a:rPr lang="en-US" dirty="0"/>
              <a:t> treat as draft, final to be posted 10/21/21</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
        <p:nvSpPr>
          <p:cNvPr id="6" name="Text Placeholder 5">
            <a:extLst>
              <a:ext uri="{FF2B5EF4-FFF2-40B4-BE49-F238E27FC236}">
                <a16:creationId xmlns:a16="http://schemas.microsoft.com/office/drawing/2014/main" id="{78A3CEFF-6C02-4263-8A2C-78A8D968CE13}"/>
              </a:ext>
            </a:extLst>
          </p:cNvPr>
          <p:cNvSpPr>
            <a:spLocks noGrp="1"/>
          </p:cNvSpPr>
          <p:nvPr>
            <p:ph type="body" sz="quarter" idx="13"/>
          </p:nvPr>
        </p:nvSpPr>
        <p:spPr>
          <a:xfrm>
            <a:off x="4772390" y="3888372"/>
            <a:ext cx="3109335" cy="9144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da-ams.us/Documents/Unsecure/Doc.aspx?id=705a420d-dfb1-44ae-927a-d35cc646910d" TargetMode="External"/><Relationship Id="rId2" Type="http://schemas.openxmlformats.org/officeDocument/2006/relationships/hyperlink" Target="https://wida.wisc.edu/about/news/redesigned-wida-secure-portal-live"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portal.wida.us/retrieve/11cf2e6c-3e71-eb11-a2dd-0050568beee8/resource" TargetMode="External"/><Relationship Id="rId2" Type="http://schemas.openxmlformats.org/officeDocument/2006/relationships/hyperlink" Target="https://portal.wida.us/resource/detail/7e3f94f0-2076-eb11-a2dd-0050568beee8"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ortal.wida.us/retrieve/c3ea6761-23ca-eb11-a2df-0050568beee8/resour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ida-ams.us/Documents/Unsecure/Doc.aspx?id=ff5ccbf8-77db-4b84-ab60-dcd346f0c185"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ida.wisc.edu/sites/default/files/checklists/CO-checklist.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de.state.co.us/assessment/widaaccesssecuritypolicysupplement"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wida-ams.us/Documents/Unsecure/Doc.aspx?id=705a420d-dfb1-44ae-927a-d35cc646910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ortal.wida.us/retrieve/11cf2e6c-3e71-eb11-a2dd-0050568beee8/resourc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cde.state.co.us/assessment/accessuarscribeform" TargetMode="External"/><Relationship Id="rId2" Type="http://schemas.openxmlformats.org/officeDocument/2006/relationships/hyperlink" Target="http://www.cde.state.co.us/assessment/accessuarscribeguidance" TargetMode="External"/><Relationship Id="rId1" Type="http://schemas.openxmlformats.org/officeDocument/2006/relationships/slideLayout" Target="../slideLayouts/slideLayout4.xml"/><Relationship Id="rId4" Type="http://schemas.openxmlformats.org/officeDocument/2006/relationships/hyperlink" Target="mailto:sachdeva_a@cde.state.co.u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assessment/accommodations_crosswalk" TargetMode="External"/><Relationship Id="rId2" Type="http://schemas.openxmlformats.org/officeDocument/2006/relationships/hyperlink" Target="https://wida.wisc.edu/resources/accessibility-and-accommodations-manual" TargetMode="Externa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hyperlink" Target="http://www.cde.state.co.us/assessment/training-accommodation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hyperlink" Target="https://my.syncplicity.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s://wida.wisc.edu/assess/access/preparing-students/practice?utm_source=CR-WW092320&amp;utm_medium=email&amp;utm_campaign=WIDAWednesday&amp;utm_content=text-ACCESS-Test-Practice-and-Sample-Items" TargetMode="External"/><Relationship Id="rId2" Type="http://schemas.openxmlformats.org/officeDocument/2006/relationships/image" Target="../media/image56.png"/><Relationship Id="rId1" Type="http://schemas.openxmlformats.org/officeDocument/2006/relationships/slideLayout" Target="../slideLayouts/slideLayout9.xml"/><Relationship Id="rId6" Type="http://schemas.openxmlformats.org/officeDocument/2006/relationships/hyperlink" Target="https://wida.wisc.edu/assess/access/preparing-students" TargetMode="External"/><Relationship Id="rId5" Type="http://schemas.openxmlformats.org/officeDocument/2006/relationships/hyperlink" Target="https://wida.wisc.edu/sites/default/files/resource/Preparing-Students-ACCESS-ELLs-Online.pdf" TargetMode="Externa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hyperlink" Target="mailto:WIDA@datarecognitioncorp.com" TargetMode="External"/><Relationship Id="rId3" Type="http://schemas.openxmlformats.org/officeDocument/2006/relationships/image" Target="../media/image60.png"/><Relationship Id="rId7" Type="http://schemas.openxmlformats.org/officeDocument/2006/relationships/hyperlink" Target="http://www.datarecognitioncorp.com/Pages/default.aspx" TargetMode="External"/><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hyperlink" Target="https://www.wida.us/aboutus/staffBios/Communications/index.aspx#HelpDesk" TargetMode="Externa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hyperlink" Target="http://www.cde.state.co.us/cdefinance/100percent_remote_learning_option_k12_covid_2122"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mailto:brock-nguyen_d@cde.state.co.us" TargetMode="External"/><Relationship Id="rId3" Type="http://schemas.openxmlformats.org/officeDocument/2006/relationships/hyperlink" Target="mailto:loerzel_l@cde.state.co.us" TargetMode="External"/><Relationship Id="rId7" Type="http://schemas.openxmlformats.org/officeDocument/2006/relationships/hyperlink" Target="mailto:wenzel_b@cde.state.co.us" TargetMode="External"/><Relationship Id="rId2" Type="http://schemas.openxmlformats.org/officeDocument/2006/relationships/hyperlink" Target="mailto:villalobospavia_h@cde.state.co.us" TargetMode="External"/><Relationship Id="rId1" Type="http://schemas.openxmlformats.org/officeDocument/2006/relationships/slideLayout" Target="../slideLayouts/slideLayout9.xml"/><Relationship Id="rId6" Type="http://schemas.openxmlformats.org/officeDocument/2006/relationships/hyperlink" Target="mailto:Carey_j@cde.state.co.us" TargetMode="External"/><Relationship Id="rId5" Type="http://schemas.openxmlformats.org/officeDocument/2006/relationships/hyperlink" Target="mailto:anthony_j@cde.state.co.us" TargetMode="External"/><Relationship Id="rId10" Type="http://schemas.openxmlformats.org/officeDocument/2006/relationships/hyperlink" Target="mailto:jorgensen_D@cde.state.co.us" TargetMode="External"/><Relationship Id="rId4" Type="http://schemas.openxmlformats.org/officeDocument/2006/relationships/hyperlink" Target="mailto:Sachdeva_a@cde.state.co.us" TargetMode="External"/><Relationship Id="rId9" Type="http://schemas.openxmlformats.org/officeDocument/2006/relationships/hyperlink" Target="mailto:cox_m@cde.state.co.u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ACCESS for ELLs </a:t>
            </a:r>
            <a:br>
              <a:rPr lang="en-US" sz="4400" dirty="0"/>
            </a:br>
            <a:r>
              <a:rPr lang="en-US" sz="4400" dirty="0"/>
              <a:t>Suite of Assessments</a:t>
            </a:r>
            <a:br>
              <a:rPr lang="en-US" sz="4400" dirty="0"/>
            </a:br>
            <a:r>
              <a:rPr lang="en-US" sz="4400" dirty="0"/>
              <a:t>Training for 2021-2022</a:t>
            </a:r>
            <a:br>
              <a:rPr lang="en-US" dirty="0"/>
            </a:br>
            <a:endParaRPr lang="en-US" dirty="0"/>
          </a:p>
        </p:txBody>
      </p:sp>
      <p:sp>
        <p:nvSpPr>
          <p:cNvPr id="3" name="Subtitle 2"/>
          <p:cNvSpPr>
            <a:spLocks noGrp="1"/>
          </p:cNvSpPr>
          <p:nvPr>
            <p:ph type="subTitle" idx="1"/>
          </p:nvPr>
        </p:nvSpPr>
        <p:spPr/>
        <p:txBody>
          <a:bodyPr>
            <a:normAutofit/>
          </a:bodyPr>
          <a:lstStyle/>
          <a:p>
            <a:endParaRPr lang="en-US" dirty="0"/>
          </a:p>
          <a:p>
            <a:r>
              <a:rPr lang="en-US" dirty="0"/>
              <a:t>October 2021</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Museo Slab 500"/>
                <a:cs typeface="Museo Slab 500"/>
              </a:rPr>
              <a:t>WIDA ACCESS</a:t>
            </a:r>
            <a:br>
              <a:rPr lang="en-US" b="1" dirty="0">
                <a:latin typeface="Museo Slab 500"/>
                <a:cs typeface="Museo Slab 500"/>
              </a:rPr>
            </a:br>
            <a:r>
              <a:rPr lang="en-US" b="1" dirty="0">
                <a:latin typeface="Museo Slab 500"/>
                <a:cs typeface="Museo Slab 500"/>
              </a:rPr>
              <a:t>State established dates</a:t>
            </a:r>
            <a:endParaRPr lang="en-US" b="1" dirty="0"/>
          </a:p>
        </p:txBody>
      </p:sp>
      <p:sp>
        <p:nvSpPr>
          <p:cNvPr id="2" name="Content Placeholder 1"/>
          <p:cNvSpPr>
            <a:spLocks noGrp="1"/>
          </p:cNvSpPr>
          <p:nvPr>
            <p:ph idx="1"/>
          </p:nvPr>
        </p:nvSpPr>
        <p:spPr>
          <a:xfrm>
            <a:off x="642181" y="1342893"/>
            <a:ext cx="8278748" cy="5260593"/>
          </a:xfrm>
        </p:spPr>
        <p:txBody>
          <a:bodyPr>
            <a:normAutofit fontScale="85000" lnSpcReduction="20000"/>
          </a:bodyPr>
          <a:lstStyle/>
          <a:p>
            <a:pPr marL="0" indent="0">
              <a:buNone/>
            </a:pPr>
            <a:r>
              <a:rPr lang="en-US" b="1" dirty="0"/>
              <a:t>CDE training:  </a:t>
            </a:r>
            <a:r>
              <a:rPr lang="en-US" dirty="0"/>
              <a:t>October 2021</a:t>
            </a:r>
          </a:p>
          <a:p>
            <a:pPr marL="0" indent="0">
              <a:buNone/>
            </a:pPr>
            <a:r>
              <a:rPr lang="en-US" b="1" dirty="0"/>
              <a:t>Materials order window:  </a:t>
            </a:r>
            <a:r>
              <a:rPr lang="en-US" dirty="0"/>
              <a:t>10/20/21 – 11/05/21</a:t>
            </a:r>
          </a:p>
          <a:p>
            <a:pPr lvl="1"/>
            <a:r>
              <a:rPr lang="en-US" dirty="0"/>
              <a:t>Districts only order paper grades 1-12 test materials via WIDA-AMS</a:t>
            </a:r>
          </a:p>
          <a:p>
            <a:pPr lvl="1"/>
            <a:r>
              <a:rPr lang="en-US" dirty="0"/>
              <a:t>Online, K and Alternate ordered through the State Pre-ID File upload</a:t>
            </a:r>
          </a:p>
          <a:p>
            <a:pPr marL="0" indent="0">
              <a:buNone/>
            </a:pPr>
            <a:r>
              <a:rPr lang="en-US" b="1" dirty="0"/>
              <a:t>UAR (scribe) submission: </a:t>
            </a:r>
            <a:r>
              <a:rPr lang="en-US" dirty="0"/>
              <a:t>12/01/21</a:t>
            </a:r>
          </a:p>
          <a:p>
            <a:pPr marL="0" indent="0">
              <a:buNone/>
            </a:pPr>
            <a:r>
              <a:rPr lang="en-US" b="1" dirty="0"/>
              <a:t>WIDA AMS opens: </a:t>
            </a:r>
            <a:r>
              <a:rPr lang="en-US" dirty="0"/>
              <a:t>12/01/2021</a:t>
            </a:r>
          </a:p>
          <a:p>
            <a:pPr marL="0" indent="0">
              <a:buNone/>
            </a:pPr>
            <a:r>
              <a:rPr lang="en-US" b="1" dirty="0"/>
              <a:t>Materials arrive:  </a:t>
            </a:r>
            <a:r>
              <a:rPr lang="en-US" dirty="0"/>
              <a:t>12/16/21</a:t>
            </a:r>
          </a:p>
          <a:p>
            <a:pPr marL="0" indent="0">
              <a:buNone/>
            </a:pPr>
            <a:r>
              <a:rPr lang="en-US" b="1" dirty="0"/>
              <a:t>Additional Materials Order Window: </a:t>
            </a:r>
            <a:r>
              <a:rPr lang="en-US" dirty="0"/>
              <a:t> 12/16/21*– 02/04/22</a:t>
            </a:r>
          </a:p>
          <a:p>
            <a:pPr lvl="1"/>
            <a:r>
              <a:rPr lang="en-US" dirty="0"/>
              <a:t>Opportunity to order handwriting response booklets</a:t>
            </a:r>
          </a:p>
          <a:p>
            <a:pPr marL="0" indent="0">
              <a:buNone/>
            </a:pPr>
            <a:r>
              <a:rPr lang="en-US" b="1" dirty="0"/>
              <a:t>Test Window:  </a:t>
            </a:r>
            <a:r>
              <a:rPr lang="en-US" dirty="0"/>
              <a:t>01/10/22 – 02/11/22</a:t>
            </a:r>
          </a:p>
          <a:p>
            <a:pPr lvl="1"/>
            <a:r>
              <a:rPr lang="en-US" dirty="0"/>
              <a:t>Enrollment testing cutoff:  02/04/22</a:t>
            </a:r>
          </a:p>
          <a:p>
            <a:pPr marL="0" indent="0">
              <a:buNone/>
            </a:pPr>
            <a:r>
              <a:rPr lang="en-US" b="1" dirty="0"/>
              <a:t>Return materials:  </a:t>
            </a:r>
            <a:r>
              <a:rPr lang="en-US" dirty="0"/>
              <a:t>02/16/22</a:t>
            </a:r>
          </a:p>
          <a:p>
            <a:pPr marL="0" indent="0">
              <a:buNone/>
            </a:pPr>
            <a:r>
              <a:rPr lang="en-US" b="1" dirty="0"/>
              <a:t>Results (tentative):  </a:t>
            </a:r>
            <a:r>
              <a:rPr lang="en-US" dirty="0"/>
              <a:t>05/02/22 (downloadable reports) </a:t>
            </a:r>
          </a:p>
          <a:p>
            <a:pPr marL="0" indent="0">
              <a:buNone/>
            </a:pPr>
            <a:r>
              <a:rPr lang="en-US" dirty="0"/>
              <a:t>		     05/12/22 (printed reports) </a:t>
            </a:r>
          </a:p>
          <a:p>
            <a:pPr marL="0" indent="0">
              <a:buNone/>
            </a:pPr>
            <a:endParaRPr lang="en-US" dirty="0"/>
          </a:p>
          <a:p>
            <a:pPr marL="0" indent="0">
              <a:buNone/>
            </a:pPr>
            <a:r>
              <a:rPr lang="en-US" sz="1900" dirty="0"/>
              <a:t>*When placing an additional materials order be sure the district will be open to </a:t>
            </a:r>
          </a:p>
          <a:p>
            <a:pPr marL="0" indent="0">
              <a:buNone/>
            </a:pPr>
            <a:r>
              <a:rPr lang="en-US" sz="1900" dirty="0"/>
              <a:t>  receive the secure materials </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95933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0" y="626410"/>
            <a:ext cx="5158247" cy="590603"/>
          </a:xfrm>
        </p:spPr>
        <p:txBody>
          <a:bodyPr/>
          <a:lstStyle/>
          <a:p>
            <a:r>
              <a:rPr lang="en-US" b="1" dirty="0"/>
              <a:t>Test window</a:t>
            </a:r>
          </a:p>
        </p:txBody>
      </p:sp>
      <p:sp>
        <p:nvSpPr>
          <p:cNvPr id="3" name="Content Placeholder 2"/>
          <p:cNvSpPr>
            <a:spLocks noGrp="1"/>
          </p:cNvSpPr>
          <p:nvPr>
            <p:ph idx="1"/>
          </p:nvPr>
        </p:nvSpPr>
        <p:spPr>
          <a:xfrm>
            <a:off x="0" y="2084172"/>
            <a:ext cx="3561278" cy="5870431"/>
          </a:xfrm>
        </p:spPr>
        <p:txBody>
          <a:bodyPr/>
          <a:lstStyle/>
          <a:p>
            <a:r>
              <a:rPr lang="en-US" b="1" dirty="0"/>
              <a:t>WIDA ACCESS Test Window:  </a:t>
            </a:r>
          </a:p>
          <a:p>
            <a:pPr lvl="1"/>
            <a:r>
              <a:rPr lang="en-US" b="1" dirty="0"/>
              <a:t>01/10/22 – 02/11/22</a:t>
            </a:r>
          </a:p>
          <a:p>
            <a:pPr lvl="1"/>
            <a:r>
              <a:rPr lang="en-US" b="1" dirty="0"/>
              <a:t>Return completed paper forms as soon as possible</a:t>
            </a:r>
          </a:p>
          <a:p>
            <a:pPr lvl="1"/>
            <a:r>
              <a:rPr lang="en-US" b="1" dirty="0"/>
              <a:t>Enrollment testing cutoff  02/04/22</a:t>
            </a:r>
          </a:p>
          <a:p>
            <a:pPr lvl="1"/>
            <a:r>
              <a:rPr lang="en-US" b="1" dirty="0"/>
              <a:t>Deadline to return all materials 02/16/22</a:t>
            </a:r>
          </a:p>
          <a:p>
            <a:endParaRPr lang="en-US" dirty="0"/>
          </a:p>
        </p:txBody>
      </p:sp>
      <p:sp>
        <p:nvSpPr>
          <p:cNvPr id="4" name="Slide Number Placeholder 3"/>
          <p:cNvSpPr>
            <a:spLocks noGrp="1"/>
          </p:cNvSpPr>
          <p:nvPr>
            <p:ph type="sldNum" sz="quarter" idx="12"/>
          </p:nvPr>
        </p:nvSpPr>
        <p:spPr>
          <a:xfrm>
            <a:off x="223070" y="6427018"/>
            <a:ext cx="3840929" cy="365125"/>
          </a:xfrm>
        </p:spPr>
        <p:txBody>
          <a:bodyPr/>
          <a:lstStyle/>
          <a:p>
            <a:fld id="{C479D5F6-EDCB-402A-AC08-4943A1820E8F}" type="slidenum">
              <a:rPr lang="en-US" smtClean="0"/>
              <a:pPr/>
              <a:t>11</a:t>
            </a:fld>
            <a:r>
              <a:rPr lang="en-US" dirty="0"/>
              <a:t> </a:t>
            </a:r>
          </a:p>
        </p:txBody>
      </p:sp>
      <p:pic>
        <p:nvPicPr>
          <p:cNvPr id="9" name="Picture 8">
            <a:extLst>
              <a:ext uri="{FF2B5EF4-FFF2-40B4-BE49-F238E27FC236}">
                <a16:creationId xmlns:a16="http://schemas.microsoft.com/office/drawing/2014/main" id="{8D349450-7F61-4CF5-8249-5A3EDF244628}"/>
              </a:ext>
            </a:extLst>
          </p:cNvPr>
          <p:cNvPicPr>
            <a:picLocks noChangeAspect="1"/>
          </p:cNvPicPr>
          <p:nvPr/>
        </p:nvPicPr>
        <p:blipFill>
          <a:blip r:embed="rId2"/>
          <a:stretch>
            <a:fillRect/>
          </a:stretch>
        </p:blipFill>
        <p:spPr>
          <a:xfrm>
            <a:off x="3718914" y="0"/>
            <a:ext cx="5216285" cy="6858000"/>
          </a:xfrm>
          <a:prstGeom prst="rect">
            <a:avLst/>
          </a:prstGeom>
        </p:spPr>
      </p:pic>
    </p:spTree>
    <p:extLst>
      <p:ext uri="{BB962C8B-B14F-4D97-AF65-F5344CB8AC3E}">
        <p14:creationId xmlns:p14="http://schemas.microsoft.com/office/powerpoint/2010/main" val="569506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useo Slab 500"/>
                <a:cs typeface="Museo Slab 500"/>
              </a:rPr>
              <a:t>WIDA ACCESS</a:t>
            </a:r>
            <a:br>
              <a:rPr lang="en-US" b="1" dirty="0">
                <a:latin typeface="Museo Slab 500"/>
                <a:cs typeface="Museo Slab 500"/>
              </a:rPr>
            </a:br>
            <a:r>
              <a:rPr lang="en-US" b="1" dirty="0">
                <a:latin typeface="Museo Slab 500"/>
                <a:cs typeface="Museo Slab 500"/>
              </a:rPr>
              <a:t>District established dates </a:t>
            </a:r>
            <a:endParaRPr lang="en-US" b="1" dirty="0"/>
          </a:p>
        </p:txBody>
      </p:sp>
      <p:sp>
        <p:nvSpPr>
          <p:cNvPr id="3" name="Content Placeholder 2"/>
          <p:cNvSpPr>
            <a:spLocks noGrp="1"/>
          </p:cNvSpPr>
          <p:nvPr>
            <p:ph idx="1"/>
          </p:nvPr>
        </p:nvSpPr>
        <p:spPr/>
        <p:txBody>
          <a:bodyPr/>
          <a:lstStyle/>
          <a:p>
            <a:r>
              <a:rPr lang="en-US" dirty="0"/>
              <a:t>District/Site Level trainings</a:t>
            </a:r>
          </a:p>
          <a:p>
            <a:r>
              <a:rPr lang="en-US" dirty="0"/>
              <a:t>Local testing schedule</a:t>
            </a:r>
          </a:p>
          <a:p>
            <a:r>
              <a:rPr lang="en-US" dirty="0"/>
              <a:t>Submitting the verification of district training form to CDE </a:t>
            </a:r>
          </a:p>
          <a:p>
            <a:pPr lvl="1"/>
            <a:r>
              <a:rPr lang="en-US" dirty="0"/>
              <a:t>Submit before your district begins testing.</a:t>
            </a:r>
          </a:p>
          <a:p>
            <a:r>
              <a:rPr lang="en-US" dirty="0"/>
              <a:t>Distribution of results </a:t>
            </a:r>
          </a:p>
          <a:p>
            <a:pPr lvl="1"/>
            <a:r>
              <a:rPr lang="en-US" dirty="0"/>
              <a:t>ISRs are to be shared with parents/guardians </a:t>
            </a:r>
            <a:r>
              <a:rPr lang="en-US" u="sng" dirty="0"/>
              <a:t>as soon as practicable.</a:t>
            </a:r>
            <a:r>
              <a:rPr lang="en-US" dirty="0"/>
              <a:t> Please keep in mind, the reports are confidential and distribution of both electronic and/or hard copy reports must be in accordance with state and federal privacy laws, and local school board policy. </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a:xfrm>
            <a:off x="223071" y="6427018"/>
            <a:ext cx="4173438" cy="365125"/>
          </a:xfrm>
        </p:spPr>
        <p:txBody>
          <a:bodyPr/>
          <a:lstStyle/>
          <a:p>
            <a:fld id="{C479D5F6-EDCB-402A-AC08-4943A1820E8F}" type="slidenum">
              <a:rPr lang="en-US" smtClean="0"/>
              <a:pPr/>
              <a:t>12</a:t>
            </a:fld>
            <a:r>
              <a:rPr lang="en-US" dirty="0"/>
              <a:t>. </a:t>
            </a:r>
          </a:p>
        </p:txBody>
      </p:sp>
    </p:spTree>
    <p:extLst>
      <p:ext uri="{BB962C8B-B14F-4D97-AF65-F5344CB8AC3E}">
        <p14:creationId xmlns:p14="http://schemas.microsoft.com/office/powerpoint/2010/main" val="235305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4C33F-755F-4124-8EB8-0EAC312922BF}"/>
              </a:ext>
            </a:extLst>
          </p:cNvPr>
          <p:cNvSpPr>
            <a:spLocks noGrp="1"/>
          </p:cNvSpPr>
          <p:nvPr>
            <p:ph type="ctrTitle"/>
          </p:nvPr>
        </p:nvSpPr>
        <p:spPr/>
        <p:txBody>
          <a:bodyPr>
            <a:normAutofit/>
          </a:bodyPr>
          <a:lstStyle/>
          <a:p>
            <a:r>
              <a:rPr lang="en-US" sz="6600" dirty="0"/>
              <a:t>What’s new? </a:t>
            </a:r>
            <a:br>
              <a:rPr lang="en-US" sz="6600" dirty="0"/>
            </a:br>
            <a:r>
              <a:rPr lang="en-US" sz="6600" dirty="0"/>
              <a:t>&amp; Reminders</a:t>
            </a:r>
          </a:p>
        </p:txBody>
      </p:sp>
      <p:sp>
        <p:nvSpPr>
          <p:cNvPr id="4" name="Slide Number Placeholder 3">
            <a:extLst>
              <a:ext uri="{FF2B5EF4-FFF2-40B4-BE49-F238E27FC236}">
                <a16:creationId xmlns:a16="http://schemas.microsoft.com/office/drawing/2014/main" id="{C0F3F535-BC6F-4253-8A79-EC66DCB330C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4393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b="1" dirty="0"/>
            </a:br>
            <a:r>
              <a:rPr lang="en-US" b="1" dirty="0"/>
              <a:t>New this year</a:t>
            </a:r>
          </a:p>
        </p:txBody>
      </p:sp>
      <p:sp>
        <p:nvSpPr>
          <p:cNvPr id="2" name="Content Placeholder 1"/>
          <p:cNvSpPr>
            <a:spLocks noGrp="1"/>
          </p:cNvSpPr>
          <p:nvPr>
            <p:ph idx="1"/>
          </p:nvPr>
        </p:nvSpPr>
        <p:spPr>
          <a:xfrm>
            <a:off x="2669458" y="1954160"/>
            <a:ext cx="5959270" cy="4392851"/>
          </a:xfrm>
        </p:spPr>
        <p:txBody>
          <a:bodyPr>
            <a:normAutofit/>
          </a:bodyPr>
          <a:lstStyle/>
          <a:p>
            <a:pPr marL="0" indent="0">
              <a:buNone/>
            </a:pPr>
            <a:r>
              <a:rPr lang="en-US" dirty="0"/>
              <a:t>For CDE</a:t>
            </a:r>
          </a:p>
          <a:p>
            <a:pPr lvl="1"/>
            <a:r>
              <a:rPr lang="en-US" dirty="0"/>
              <a:t>Security and Policy Supplement </a:t>
            </a:r>
          </a:p>
          <a:p>
            <a:pPr lvl="1"/>
            <a:r>
              <a:rPr lang="en-US" dirty="0"/>
              <a:t>Security Agreement</a:t>
            </a:r>
          </a:p>
          <a:p>
            <a:pPr lvl="1"/>
            <a:r>
              <a:rPr lang="en-US" dirty="0"/>
              <a:t>Post Test Compliance Report</a:t>
            </a:r>
          </a:p>
          <a:p>
            <a:endParaRPr lang="en-US" dirty="0"/>
          </a:p>
          <a:p>
            <a:pPr marL="0" indent="0">
              <a:buNone/>
            </a:pPr>
            <a:r>
              <a:rPr lang="en-US" dirty="0"/>
              <a:t>From WIDA/DRC</a:t>
            </a:r>
          </a:p>
          <a:p>
            <a:pPr lvl="1"/>
            <a:r>
              <a:rPr lang="en-US" dirty="0"/>
              <a:t>Redesigned WIDA Secure Portal</a:t>
            </a:r>
          </a:p>
          <a:p>
            <a:pPr lvl="2"/>
            <a:r>
              <a:rPr lang="en-US" dirty="0">
                <a:hlinkClick r:id="rId2"/>
              </a:rPr>
              <a:t>About the new portal</a:t>
            </a:r>
            <a:endParaRPr lang="en-US" dirty="0"/>
          </a:p>
          <a:p>
            <a:pPr lvl="1"/>
            <a:r>
              <a:rPr lang="en-US" dirty="0"/>
              <a:t>WIDA AMS - Student Status Dashboard </a:t>
            </a:r>
          </a:p>
          <a:p>
            <a:pPr lvl="2"/>
            <a:r>
              <a:rPr lang="en-US" dirty="0">
                <a:hlinkClick r:id="rId3"/>
              </a:rPr>
              <a:t>WIDA AMS User Guide p.75</a:t>
            </a:r>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pic>
        <p:nvPicPr>
          <p:cNvPr id="1026" name="Picture 2" descr="Image result for what is 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41" y="1405098"/>
            <a:ext cx="2000498" cy="2010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223071" y="6427018"/>
            <a:ext cx="4127256" cy="365125"/>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43333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r>
              <a:rPr lang="en-US" b="1" dirty="0"/>
              <a:t>Reminders</a:t>
            </a:r>
          </a:p>
        </p:txBody>
      </p:sp>
      <p:sp>
        <p:nvSpPr>
          <p:cNvPr id="2" name="Content Placeholder 1"/>
          <p:cNvSpPr>
            <a:spLocks noGrp="1"/>
          </p:cNvSpPr>
          <p:nvPr>
            <p:ph idx="1"/>
          </p:nvPr>
        </p:nvSpPr>
        <p:spPr>
          <a:xfrm>
            <a:off x="2354678" y="1390724"/>
            <a:ext cx="6528063" cy="4912490"/>
          </a:xfrm>
        </p:spPr>
        <p:txBody>
          <a:bodyPr/>
          <a:lstStyle/>
          <a:p>
            <a:r>
              <a:rPr lang="en-US" dirty="0"/>
              <a:t>Submit a verification of district training form to CDE </a:t>
            </a:r>
            <a:r>
              <a:rPr lang="en-US" b="1" dirty="0"/>
              <a:t>before </a:t>
            </a:r>
            <a:r>
              <a:rPr lang="en-US" dirty="0"/>
              <a:t> your district begins testing. </a:t>
            </a:r>
          </a:p>
          <a:p>
            <a:r>
              <a:rPr lang="en-US" dirty="0"/>
              <a:t>Student transfers are through CDE </a:t>
            </a:r>
          </a:p>
          <a:p>
            <a:pPr lvl="1"/>
            <a:r>
              <a:rPr lang="en-US" dirty="0"/>
              <a:t>When 1 online test session has been completed and needs to be transferred to the new district.</a:t>
            </a:r>
          </a:p>
          <a:p>
            <a:r>
              <a:rPr lang="en-US" dirty="0"/>
              <a:t>Only district/school email addresses should be used in WIDA AMS and in WIDA.wisc.edu</a:t>
            </a:r>
          </a:p>
          <a:p>
            <a:endParaRPr lang="en-US" dirty="0"/>
          </a:p>
          <a:p>
            <a:r>
              <a:rPr lang="en-US" dirty="0"/>
              <a:t>WIDA ACCESS Office Hours- </a:t>
            </a:r>
          </a:p>
          <a:p>
            <a:pPr marL="800100" lvl="1" indent="-342900"/>
            <a:r>
              <a:rPr lang="en-US" sz="2400" dirty="0"/>
              <a:t>Wednesdays at 3:30 </a:t>
            </a:r>
          </a:p>
          <a:p>
            <a:pPr marL="800100" lvl="1" indent="-342900"/>
            <a:r>
              <a:rPr lang="en-US" sz="2400" dirty="0"/>
              <a:t>November 10, 2021 – February 16, 2022</a:t>
            </a:r>
          </a:p>
          <a:p>
            <a:pPr marL="914400" lvl="2" indent="0">
              <a:buNone/>
            </a:pPr>
            <a:r>
              <a:rPr lang="en-US" dirty="0"/>
              <a:t>(Cancelled on 11/24, 12/22, and 12/29)</a:t>
            </a:r>
          </a:p>
          <a:p>
            <a:endParaRPr lang="en-US" dirty="0"/>
          </a:p>
          <a:p>
            <a:pPr marL="0" indent="0">
              <a:buNone/>
            </a:pPr>
            <a:endParaRPr lang="en-US" dirty="0"/>
          </a:p>
        </p:txBody>
      </p:sp>
      <p:pic>
        <p:nvPicPr>
          <p:cNvPr id="2050" name="Picture 2" descr="Image result for remi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297" y="1390724"/>
            <a:ext cx="1782710" cy="18573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223071" y="6427018"/>
            <a:ext cx="4626020" cy="365125"/>
          </a:xfrm>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98887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7D8047-60DA-47C2-A7E0-B25990A9D455}"/>
              </a:ext>
            </a:extLst>
          </p:cNvPr>
          <p:cNvSpPr>
            <a:spLocks noGrp="1"/>
          </p:cNvSpPr>
          <p:nvPr>
            <p:ph type="ctrTitle"/>
          </p:nvPr>
        </p:nvSpPr>
        <p:spPr/>
        <p:txBody>
          <a:bodyPr>
            <a:normAutofit/>
          </a:bodyPr>
          <a:lstStyle/>
          <a:p>
            <a:r>
              <a:rPr lang="en-US" sz="6600" dirty="0"/>
              <a:t>Resources Documents</a:t>
            </a:r>
          </a:p>
        </p:txBody>
      </p:sp>
      <p:sp>
        <p:nvSpPr>
          <p:cNvPr id="4" name="Slide Number Placeholder 3">
            <a:extLst>
              <a:ext uri="{FF2B5EF4-FFF2-40B4-BE49-F238E27FC236}">
                <a16:creationId xmlns:a16="http://schemas.microsoft.com/office/drawing/2014/main" id="{A740F939-53AE-4C20-8648-FAC068E8C516}"/>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9450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24929-975A-4626-9F6A-5AAED73E8318}"/>
              </a:ext>
            </a:extLst>
          </p:cNvPr>
          <p:cNvSpPr>
            <a:spLocks noGrp="1"/>
          </p:cNvSpPr>
          <p:nvPr>
            <p:ph sz="half" idx="1"/>
          </p:nvPr>
        </p:nvSpPr>
        <p:spPr>
          <a:xfrm>
            <a:off x="4673525" y="1452282"/>
            <a:ext cx="4339845" cy="4583799"/>
          </a:xfrm>
        </p:spPr>
        <p:txBody>
          <a:bodyPr>
            <a:normAutofit/>
          </a:bodyPr>
          <a:lstStyle/>
          <a:p>
            <a:pPr marL="0" indent="0">
              <a:buNone/>
            </a:pPr>
            <a:r>
              <a:rPr lang="en-US" b="1" dirty="0"/>
              <a:t>CDE Assessment Division</a:t>
            </a:r>
          </a:p>
          <a:p>
            <a:r>
              <a:rPr lang="en-US" dirty="0"/>
              <a:t>Colorado Specific Information</a:t>
            </a:r>
          </a:p>
          <a:p>
            <a:r>
              <a:rPr lang="en-US" dirty="0"/>
              <a:t>Colorado Checklist</a:t>
            </a:r>
          </a:p>
          <a:p>
            <a:r>
              <a:rPr lang="en-US" dirty="0"/>
              <a:t>Security and Policy Supplement </a:t>
            </a:r>
          </a:p>
          <a:p>
            <a:pPr marR="0">
              <a:spcAft>
                <a:spcPts val="300"/>
              </a:spcAft>
            </a:pPr>
            <a:r>
              <a:rPr lang="en-US" dirty="0"/>
              <a:t>DAC Forms </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Security Agreement</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Verification of District Training</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Post Test Compliance Report</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Testing Irregularity or Security Breach Report</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Report Contaminated, Damaged, or Missing Materials</a:t>
            </a:r>
          </a:p>
          <a:p>
            <a:pPr marL="800100" lvl="1" indent="-342900">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Transfer Request Form</a:t>
            </a:r>
          </a:p>
          <a:p>
            <a:pPr>
              <a:spcAft>
                <a:spcPts val="300"/>
              </a:spcAft>
            </a:pPr>
            <a:r>
              <a:rPr lang="en-US" dirty="0"/>
              <a:t>Accommodations Crosswalk</a:t>
            </a:r>
          </a:p>
          <a:p>
            <a:endParaRPr lang="en-US" dirty="0"/>
          </a:p>
          <a:p>
            <a:endParaRPr lang="en-US" dirty="0"/>
          </a:p>
        </p:txBody>
      </p:sp>
      <p:sp>
        <p:nvSpPr>
          <p:cNvPr id="3" name="Content Placeholder 2">
            <a:extLst>
              <a:ext uri="{FF2B5EF4-FFF2-40B4-BE49-F238E27FC236}">
                <a16:creationId xmlns:a16="http://schemas.microsoft.com/office/drawing/2014/main" id="{51089E1A-53CE-44E7-AB1F-19679442BA0E}"/>
              </a:ext>
            </a:extLst>
          </p:cNvPr>
          <p:cNvSpPr>
            <a:spLocks noGrp="1"/>
          </p:cNvSpPr>
          <p:nvPr>
            <p:ph sz="half" idx="2"/>
          </p:nvPr>
        </p:nvSpPr>
        <p:spPr>
          <a:xfrm>
            <a:off x="337371" y="1452281"/>
            <a:ext cx="3886200" cy="4583799"/>
          </a:xfrm>
        </p:spPr>
        <p:txBody>
          <a:bodyPr/>
          <a:lstStyle/>
          <a:p>
            <a:pPr marL="0" indent="0">
              <a:buNone/>
            </a:pPr>
            <a:r>
              <a:rPr lang="en-US" b="1" dirty="0"/>
              <a:t>WIDA/DRC</a:t>
            </a:r>
          </a:p>
          <a:p>
            <a:r>
              <a:rPr lang="en-US" dirty="0"/>
              <a:t>District and School Coordinator Manual</a:t>
            </a:r>
          </a:p>
          <a:p>
            <a:r>
              <a:rPr lang="en-US" dirty="0"/>
              <a:t>WIDA AMS User Guide</a:t>
            </a:r>
          </a:p>
          <a:p>
            <a:r>
              <a:rPr lang="en-US" dirty="0"/>
              <a:t>Test Administrator Manual</a:t>
            </a:r>
          </a:p>
          <a:p>
            <a:r>
              <a:rPr lang="en-US" dirty="0"/>
              <a:t>Test Administrator Essentials</a:t>
            </a:r>
          </a:p>
          <a:p>
            <a:r>
              <a:rPr lang="en-US" b="0" i="0" dirty="0">
                <a:solidFill>
                  <a:srgbClr val="000000"/>
                </a:solidFill>
                <a:effectLst/>
                <a:latin typeface="HurmeSans2SemiBold"/>
              </a:rPr>
              <a:t>Accessibility and Accommodations Manual</a:t>
            </a:r>
          </a:p>
          <a:p>
            <a:endParaRPr lang="en-US" dirty="0"/>
          </a:p>
        </p:txBody>
      </p:sp>
      <p:sp>
        <p:nvSpPr>
          <p:cNvPr id="5" name="Title 4">
            <a:extLst>
              <a:ext uri="{FF2B5EF4-FFF2-40B4-BE49-F238E27FC236}">
                <a16:creationId xmlns:a16="http://schemas.microsoft.com/office/drawing/2014/main" id="{0D597720-4E33-49FA-A45A-A00014069B91}"/>
              </a:ext>
            </a:extLst>
          </p:cNvPr>
          <p:cNvSpPr>
            <a:spLocks noGrp="1"/>
          </p:cNvSpPr>
          <p:nvPr>
            <p:ph type="title"/>
          </p:nvPr>
        </p:nvSpPr>
        <p:spPr>
          <a:xfrm>
            <a:off x="223071" y="138324"/>
            <a:ext cx="6081865" cy="756418"/>
          </a:xfrm>
        </p:spPr>
        <p:txBody>
          <a:bodyPr>
            <a:noAutofit/>
          </a:bodyPr>
          <a:lstStyle/>
          <a:p>
            <a:r>
              <a:rPr lang="en-US" sz="3400" dirty="0"/>
              <a:t>Resource </a:t>
            </a:r>
            <a:br>
              <a:rPr lang="en-US" sz="3400" dirty="0"/>
            </a:br>
            <a:r>
              <a:rPr lang="en-US" sz="3400" dirty="0"/>
              <a:t>Documents</a:t>
            </a:r>
          </a:p>
        </p:txBody>
      </p:sp>
      <p:sp>
        <p:nvSpPr>
          <p:cNvPr id="4" name="Slide Number Placeholder 3">
            <a:extLst>
              <a:ext uri="{FF2B5EF4-FFF2-40B4-BE49-F238E27FC236}">
                <a16:creationId xmlns:a16="http://schemas.microsoft.com/office/drawing/2014/main" id="{CEAD697E-9D5B-4362-A1EB-E55D92651945}"/>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99438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altLang="en-US" dirty="0"/>
            </a:br>
            <a:r>
              <a:rPr lang="en-US" altLang="en-US" b="1" dirty="0"/>
              <a:t>WIDA Role Specific Manuals </a:t>
            </a:r>
            <a:endParaRPr lang="en-US" b="1" dirty="0"/>
          </a:p>
        </p:txBody>
      </p:sp>
      <p:sp>
        <p:nvSpPr>
          <p:cNvPr id="4" name="Content Placeholder 3"/>
          <p:cNvSpPr>
            <a:spLocks noGrp="1"/>
          </p:cNvSpPr>
          <p:nvPr>
            <p:ph idx="1"/>
          </p:nvPr>
        </p:nvSpPr>
        <p:spPr>
          <a:xfrm>
            <a:off x="341194" y="1463040"/>
            <a:ext cx="8174156" cy="4640674"/>
          </a:xfrm>
        </p:spPr>
        <p:txBody>
          <a:bodyPr/>
          <a:lstStyle/>
          <a:p>
            <a:pPr marL="0" indent="0">
              <a:buNone/>
              <a:defRPr/>
            </a:pPr>
            <a:r>
              <a:rPr lang="en-US" dirty="0">
                <a:hlinkClick r:id="rId2"/>
              </a:rPr>
              <a:t>District and School  Manual (DSM) </a:t>
            </a:r>
            <a:endParaRPr lang="en-US" dirty="0"/>
          </a:p>
          <a:p>
            <a:pPr>
              <a:defRPr/>
            </a:pPr>
            <a:r>
              <a:rPr lang="en-US" dirty="0"/>
              <a:t>For Test Coordinators</a:t>
            </a:r>
          </a:p>
          <a:p>
            <a:endParaRPr lang="en-US" dirty="0"/>
          </a:p>
        </p:txBody>
      </p:sp>
      <p:sp>
        <p:nvSpPr>
          <p:cNvPr id="5" name="Content Placeholder 4"/>
          <p:cNvSpPr>
            <a:spLocks noGrp="1"/>
          </p:cNvSpPr>
          <p:nvPr>
            <p:ph idx="4294967295"/>
          </p:nvPr>
        </p:nvSpPr>
        <p:spPr>
          <a:xfrm>
            <a:off x="4804013" y="1433015"/>
            <a:ext cx="4339988" cy="4831260"/>
          </a:xfrm>
          <a:prstGeom prst="rect">
            <a:avLst/>
          </a:prstGeom>
        </p:spPr>
        <p:txBody>
          <a:bodyPr/>
          <a:lstStyle/>
          <a:p>
            <a:pPr marL="0" indent="0">
              <a:buNone/>
              <a:defRPr/>
            </a:pPr>
            <a:r>
              <a:rPr lang="en-US" sz="2400" dirty="0">
                <a:hlinkClick r:id="rId3"/>
              </a:rPr>
              <a:t>Test Administrator Manual (TAM)</a:t>
            </a:r>
            <a:endParaRPr lang="en-US" sz="2400" dirty="0"/>
          </a:p>
          <a:p>
            <a:pPr>
              <a:defRPr/>
            </a:pPr>
            <a:r>
              <a:rPr lang="en-US" sz="2400" dirty="0"/>
              <a:t>For Test Administrators</a:t>
            </a:r>
          </a:p>
          <a:p>
            <a:endParaRPr lang="en-US" dirty="0"/>
          </a:p>
        </p:txBody>
      </p:sp>
      <p:sp>
        <p:nvSpPr>
          <p:cNvPr id="6" name="Slide Number Placeholder 5"/>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7" name="Picture 6">
            <a:extLst>
              <a:ext uri="{FF2B5EF4-FFF2-40B4-BE49-F238E27FC236}">
                <a16:creationId xmlns:a16="http://schemas.microsoft.com/office/drawing/2014/main" id="{E7F0B19B-35C3-4E6F-8783-58E14ED08358}"/>
              </a:ext>
            </a:extLst>
          </p:cNvPr>
          <p:cNvPicPr>
            <a:picLocks noChangeAspect="1"/>
          </p:cNvPicPr>
          <p:nvPr/>
        </p:nvPicPr>
        <p:blipFill>
          <a:blip r:embed="rId4"/>
          <a:stretch>
            <a:fillRect/>
          </a:stretch>
        </p:blipFill>
        <p:spPr>
          <a:xfrm>
            <a:off x="281928" y="2356405"/>
            <a:ext cx="4290072" cy="4329953"/>
          </a:xfrm>
          <a:prstGeom prst="rect">
            <a:avLst/>
          </a:prstGeom>
        </p:spPr>
      </p:pic>
      <p:pic>
        <p:nvPicPr>
          <p:cNvPr id="11" name="Picture 10">
            <a:extLst>
              <a:ext uri="{FF2B5EF4-FFF2-40B4-BE49-F238E27FC236}">
                <a16:creationId xmlns:a16="http://schemas.microsoft.com/office/drawing/2014/main" id="{64901472-C0DB-4FB6-B8F4-0F6D3370C463}"/>
              </a:ext>
            </a:extLst>
          </p:cNvPr>
          <p:cNvPicPr>
            <a:picLocks noChangeAspect="1"/>
          </p:cNvPicPr>
          <p:nvPr/>
        </p:nvPicPr>
        <p:blipFill>
          <a:blip r:embed="rId5"/>
          <a:stretch>
            <a:fillRect/>
          </a:stretch>
        </p:blipFill>
        <p:spPr>
          <a:xfrm>
            <a:off x="4710867" y="2321430"/>
            <a:ext cx="4210062" cy="4364928"/>
          </a:xfrm>
          <a:prstGeom prst="rect">
            <a:avLst/>
          </a:prstGeom>
        </p:spPr>
      </p:pic>
    </p:spTree>
    <p:extLst>
      <p:ext uri="{BB962C8B-B14F-4D97-AF65-F5344CB8AC3E}">
        <p14:creationId xmlns:p14="http://schemas.microsoft.com/office/powerpoint/2010/main" val="419977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935336-6E94-4E44-9439-E8162F1CEB73}"/>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3900" kern="1200" dirty="0">
                <a:solidFill>
                  <a:schemeClr val="tx1"/>
                </a:solidFill>
                <a:latin typeface="+mj-lt"/>
                <a:ea typeface="+mj-ea"/>
                <a:cs typeface="+mj-cs"/>
                <a:hlinkClick r:id="rId2"/>
              </a:rPr>
              <a:t>Test Administrator Essentials</a:t>
            </a:r>
            <a:endParaRPr lang="en-US" sz="3900" kern="1200" dirty="0">
              <a:solidFill>
                <a:schemeClr val="tx1"/>
              </a:solidFill>
              <a:latin typeface="+mj-lt"/>
              <a:ea typeface="+mj-ea"/>
              <a:cs typeface="+mj-cs"/>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8" name="Content Placeholder 7">
            <a:extLst>
              <a:ext uri="{FF2B5EF4-FFF2-40B4-BE49-F238E27FC236}">
                <a16:creationId xmlns:a16="http://schemas.microsoft.com/office/drawing/2014/main" id="{DE70ECE2-4678-4FA3-A2D1-256CBB2290AB}"/>
              </a:ext>
            </a:extLst>
          </p:cNvPr>
          <p:cNvPicPr>
            <a:picLocks noGrp="1" noChangeAspect="1"/>
          </p:cNvPicPr>
          <p:nvPr>
            <p:ph idx="1"/>
          </p:nvPr>
        </p:nvPicPr>
        <p:blipFill>
          <a:blip r:embed="rId3"/>
          <a:stretch>
            <a:fillRect/>
          </a:stretch>
        </p:blipFill>
        <p:spPr>
          <a:xfrm>
            <a:off x="3648456" y="785987"/>
            <a:ext cx="5134772" cy="5134772"/>
          </a:xfrm>
          <a:prstGeom prst="rect">
            <a:avLst/>
          </a:prstGeom>
        </p:spPr>
      </p:pic>
      <p:sp>
        <p:nvSpPr>
          <p:cNvPr id="4" name="Slide Number Placeholder 3">
            <a:extLst>
              <a:ext uri="{FF2B5EF4-FFF2-40B4-BE49-F238E27FC236}">
                <a16:creationId xmlns:a16="http://schemas.microsoft.com/office/drawing/2014/main" id="{97AB6E28-11BB-4623-A9AA-F1006E932AD6}"/>
              </a:ext>
            </a:extLst>
          </p:cNvPr>
          <p:cNvSpPr>
            <a:spLocks noGrp="1"/>
          </p:cNvSpPr>
          <p:nvPr>
            <p:ph type="sldNum" sz="quarter" idx="12"/>
          </p:nvPr>
        </p:nvSpPr>
        <p:spPr>
          <a:xfrm>
            <a:off x="7444739" y="6356350"/>
            <a:ext cx="1340774" cy="365125"/>
          </a:xfrm>
        </p:spPr>
        <p:txBody>
          <a:bodyPr vert="horz" lIns="91440" tIns="45720" rIns="91440" bIns="45720" rtlCol="0" anchor="ctr">
            <a:normAutofit/>
          </a:bodyPr>
          <a:lstStyle/>
          <a:p>
            <a:pPr algn="r">
              <a:spcAft>
                <a:spcPts val="600"/>
              </a:spcAft>
            </a:pPr>
            <a:fld id="{C479D5F6-EDCB-402A-AC08-4943A1820E8F}" type="slidenum">
              <a:rPr lang="en-US" sz="1000">
                <a:solidFill>
                  <a:schemeClr val="tx1">
                    <a:lumMod val="50000"/>
                    <a:lumOff val="50000"/>
                  </a:schemeClr>
                </a:solidFill>
              </a:rPr>
              <a:pPr algn="r">
                <a:spcAft>
                  <a:spcPts val="600"/>
                </a:spcAft>
              </a:pPr>
              <a:t>19</a:t>
            </a:fld>
            <a:endParaRPr lang="en-US" sz="1000" dirty="0">
              <a:solidFill>
                <a:schemeClr val="tx1">
                  <a:lumMod val="50000"/>
                  <a:lumOff val="50000"/>
                </a:schemeClr>
              </a:solidFill>
            </a:endParaRPr>
          </a:p>
        </p:txBody>
      </p:sp>
    </p:spTree>
    <p:extLst>
      <p:ext uri="{BB962C8B-B14F-4D97-AF65-F5344CB8AC3E}">
        <p14:creationId xmlns:p14="http://schemas.microsoft.com/office/powerpoint/2010/main" val="174323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55AC6-91DC-4321-AD03-1B6C9483BB18}"/>
              </a:ext>
            </a:extLst>
          </p:cNvPr>
          <p:cNvSpPr>
            <a:spLocks noGrp="1"/>
          </p:cNvSpPr>
          <p:nvPr>
            <p:ph type="ctrTitle"/>
          </p:nvPr>
        </p:nvSpPr>
        <p:spPr>
          <a:xfrm>
            <a:off x="685800" y="2260190"/>
            <a:ext cx="7772400" cy="2337620"/>
          </a:xfrm>
        </p:spPr>
        <p:txBody>
          <a:bodyPr>
            <a:noAutofit/>
          </a:bodyPr>
          <a:lstStyle/>
          <a:p>
            <a:pPr algn="l"/>
            <a:r>
              <a:rPr lang="en-US" sz="2800" dirty="0">
                <a:solidFill>
                  <a:schemeClr val="tx1"/>
                </a:solidFill>
              </a:rPr>
              <a:t>This training is to support District Assessment Coordinators prepare their district for the annual administration of the WIDA ACCESS suite of assessments including ACCESS for ELLs 1-12 (online &amp; paper), Kindergarten ACCESS for ELLs, and Alternate ACCESS for ELLs. </a:t>
            </a:r>
          </a:p>
        </p:txBody>
      </p:sp>
      <p:sp>
        <p:nvSpPr>
          <p:cNvPr id="4" name="Slide Number Placeholder 3">
            <a:extLst>
              <a:ext uri="{FF2B5EF4-FFF2-40B4-BE49-F238E27FC236}">
                <a16:creationId xmlns:a16="http://schemas.microsoft.com/office/drawing/2014/main" id="{2D3C7310-83D3-4326-8C9D-2CD3D156C14D}"/>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48355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5193" y="1283550"/>
            <a:ext cx="8158578" cy="1321764"/>
          </a:xfrm>
          <a:prstGeom prst="rect">
            <a:avLst/>
          </a:prstGeom>
        </p:spPr>
        <p:txBody>
          <a:bodyPr/>
          <a:lstStyle/>
          <a:p>
            <a:pPr marL="0" indent="0">
              <a:buNone/>
            </a:pPr>
            <a:endParaRPr lang="en-US" altLang="en-US" sz="2400" dirty="0"/>
          </a:p>
          <a:p>
            <a:endParaRPr lang="en-US" dirty="0"/>
          </a:p>
        </p:txBody>
      </p:sp>
      <p:sp>
        <p:nvSpPr>
          <p:cNvPr id="4" name="Title 3"/>
          <p:cNvSpPr>
            <a:spLocks noGrp="1"/>
          </p:cNvSpPr>
          <p:nvPr>
            <p:ph type="title"/>
          </p:nvPr>
        </p:nvSpPr>
        <p:spPr/>
        <p:txBody>
          <a:bodyPr/>
          <a:lstStyle/>
          <a:p>
            <a:br>
              <a:rPr lang="en-US" altLang="en-US" dirty="0">
                <a:hlinkClick r:id="rId2"/>
              </a:rPr>
            </a:br>
            <a:r>
              <a:rPr lang="en-US" altLang="en-US" b="1" dirty="0">
                <a:hlinkClick r:id="rId2"/>
              </a:rPr>
              <a:t>WIDA AMS User Guide</a:t>
            </a:r>
            <a:endParaRPr lang="en-US" b="1"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7" name="Picture 6">
            <a:extLst>
              <a:ext uri="{FF2B5EF4-FFF2-40B4-BE49-F238E27FC236}">
                <a16:creationId xmlns:a16="http://schemas.microsoft.com/office/drawing/2014/main" id="{8C83C461-A5DD-4112-AF7C-B281F69F0676}"/>
              </a:ext>
            </a:extLst>
          </p:cNvPr>
          <p:cNvPicPr>
            <a:picLocks noChangeAspect="1"/>
          </p:cNvPicPr>
          <p:nvPr/>
        </p:nvPicPr>
        <p:blipFill>
          <a:blip r:embed="rId3"/>
          <a:stretch>
            <a:fillRect/>
          </a:stretch>
        </p:blipFill>
        <p:spPr>
          <a:xfrm>
            <a:off x="2574367" y="1283550"/>
            <a:ext cx="3995265" cy="5574450"/>
          </a:xfrm>
          <a:prstGeom prst="rect">
            <a:avLst/>
          </a:prstGeom>
        </p:spPr>
      </p:pic>
    </p:spTree>
    <p:extLst>
      <p:ext uri="{BB962C8B-B14F-4D97-AF65-F5344CB8AC3E}">
        <p14:creationId xmlns:p14="http://schemas.microsoft.com/office/powerpoint/2010/main" val="370025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spcBef>
                <a:spcPct val="0"/>
              </a:spcBef>
              <a:buNone/>
              <a:defRPr/>
            </a:pPr>
            <a:r>
              <a:rPr lang="en-US" altLang="en-US" dirty="0">
                <a:solidFill>
                  <a:srgbClr val="000000"/>
                </a:solidFill>
                <a:ea typeface="ＭＳ Ｐゴシック" panose="020B0600070205080204" pitchFamily="34" charset="-128"/>
                <a:cs typeface="Arial" panose="020B0604020202020204" pitchFamily="34" charset="0"/>
              </a:rPr>
              <a:t>Within the system, designated staff may:</a:t>
            </a:r>
          </a:p>
          <a:p>
            <a:pPr marL="0" indent="0">
              <a:spcBef>
                <a:spcPct val="0"/>
              </a:spcBef>
              <a:buNone/>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Access any needed user guides or software downloads</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Add students </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Designate accommodations</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Create test sessions</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Print test tickets</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View/print reports</a:t>
            </a:r>
          </a:p>
          <a:p>
            <a:pPr lvl="1">
              <a:spcBef>
                <a:spcPct val="0"/>
              </a:spcBef>
              <a:buClr>
                <a:srgbClr val="92D050"/>
              </a:buClr>
              <a:buFont typeface="Wingdings" panose="05000000000000000000" pitchFamily="2" charset="2"/>
              <a:buChar char="§"/>
              <a:defRPr/>
            </a:pPr>
            <a:endParaRPr lang="en-US" altLang="en-US" dirty="0">
              <a:solidFill>
                <a:srgbClr val="000000"/>
              </a:solidFill>
              <a:ea typeface="ＭＳ Ｐゴシック" panose="020B0600070205080204" pitchFamily="34" charset="-128"/>
              <a:cs typeface="Arial" panose="020B0604020202020204" pitchFamily="34" charset="0"/>
            </a:endParaRPr>
          </a:p>
          <a:p>
            <a:pPr lvl="1">
              <a:spcBef>
                <a:spcPct val="0"/>
              </a:spcBef>
              <a:buClr>
                <a:srgbClr val="92D050"/>
              </a:buClr>
              <a:buFont typeface="Wingdings" panose="05000000000000000000" pitchFamily="2" charset="2"/>
              <a:buChar char="§"/>
              <a:defRPr/>
            </a:pPr>
            <a:r>
              <a:rPr lang="en-US" altLang="en-US" dirty="0">
                <a:solidFill>
                  <a:srgbClr val="000000"/>
                </a:solidFill>
                <a:ea typeface="ＭＳ Ｐゴシック" panose="020B0600070205080204" pitchFamily="34" charset="-128"/>
                <a:cs typeface="Arial" panose="020B0604020202020204" pitchFamily="34" charset="0"/>
              </a:rPr>
              <a:t>Access the Student Status Dashboard</a:t>
            </a:r>
          </a:p>
          <a:p>
            <a:pPr marL="457200" lvl="1" indent="0">
              <a:spcBef>
                <a:spcPct val="0"/>
              </a:spcBef>
              <a:buClr>
                <a:srgbClr val="92D050"/>
              </a:buClr>
              <a:buNone/>
              <a:defRPr/>
            </a:pPr>
            <a:endParaRPr lang="en-US" altLang="en-US" dirty="0">
              <a:solidFill>
                <a:srgbClr val="000000"/>
              </a:solidFill>
              <a:ea typeface="ＭＳ Ｐゴシック" panose="020B0600070205080204" pitchFamily="34" charset="-128"/>
              <a:cs typeface="Arial" panose="020B0604020202020204" pitchFamily="34" charset="0"/>
            </a:endParaRPr>
          </a:p>
          <a:p>
            <a:pPr>
              <a:spcBef>
                <a:spcPct val="0"/>
              </a:spcBef>
              <a:buClr>
                <a:srgbClr val="92D050"/>
              </a:buClr>
              <a:buFont typeface="Wingdings" panose="05000000000000000000" pitchFamily="2" charset="2"/>
              <a:buChar char="§"/>
              <a:defRPr/>
            </a:pPr>
            <a:r>
              <a:rPr lang="en-US" altLang="en-US" b="1" dirty="0">
                <a:solidFill>
                  <a:srgbClr val="000000"/>
                </a:solidFill>
                <a:ea typeface="ＭＳ Ｐゴシック" panose="020B0600070205080204" pitchFamily="34" charset="-128"/>
                <a:cs typeface="Arial" panose="020B0604020202020204" pitchFamily="34" charset="0"/>
              </a:rPr>
              <a:t>Limit the number of staff who have district level permissions.</a:t>
            </a:r>
          </a:p>
          <a:p>
            <a:endParaRPr lang="en-US" dirty="0"/>
          </a:p>
        </p:txBody>
      </p:sp>
      <p:sp>
        <p:nvSpPr>
          <p:cNvPr id="3" name="Title 2"/>
          <p:cNvSpPr>
            <a:spLocks noGrp="1"/>
          </p:cNvSpPr>
          <p:nvPr>
            <p:ph type="title"/>
          </p:nvPr>
        </p:nvSpPr>
        <p:spPr>
          <a:xfrm>
            <a:off x="192024" y="353388"/>
            <a:ext cx="8951976" cy="521208"/>
          </a:xfrm>
        </p:spPr>
        <p:txBody>
          <a:bodyPr>
            <a:normAutofit fontScale="90000"/>
          </a:bodyPr>
          <a:lstStyle/>
          <a:p>
            <a:r>
              <a:rPr lang="en-US" altLang="en-US" b="1" dirty="0"/>
              <a:t>WIDA Assessment Management System </a:t>
            </a:r>
            <a:br>
              <a:rPr lang="en-US" altLang="en-US" b="1" dirty="0"/>
            </a:br>
            <a:r>
              <a:rPr lang="en-US" altLang="en-US" b="1" dirty="0"/>
              <a:t>(WIDA AMS)</a:t>
            </a: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13866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04F10-A254-4FCB-8C8C-8B129CBCD097}"/>
              </a:ext>
            </a:extLst>
          </p:cNvPr>
          <p:cNvSpPr>
            <a:spLocks noGrp="1"/>
          </p:cNvSpPr>
          <p:nvPr>
            <p:ph type="body" idx="1"/>
          </p:nvPr>
        </p:nvSpPr>
        <p:spPr/>
        <p:txBody>
          <a:bodyPr>
            <a:normAutofit/>
          </a:bodyPr>
          <a:lstStyle/>
          <a:p>
            <a:pPr marL="0" indent="0">
              <a:buNone/>
            </a:pPr>
            <a:r>
              <a:rPr lang="en-US" dirty="0"/>
              <a:t>15 minutes</a:t>
            </a:r>
          </a:p>
        </p:txBody>
      </p:sp>
      <p:sp>
        <p:nvSpPr>
          <p:cNvPr id="2" name="Title 1">
            <a:extLst>
              <a:ext uri="{FF2B5EF4-FFF2-40B4-BE49-F238E27FC236}">
                <a16:creationId xmlns:a16="http://schemas.microsoft.com/office/drawing/2014/main" id="{DAE8489A-2346-4A34-988E-7FF41D61CD2B}"/>
              </a:ext>
            </a:extLst>
          </p:cNvPr>
          <p:cNvSpPr>
            <a:spLocks noGrp="1"/>
          </p:cNvSpPr>
          <p:nvPr>
            <p:ph type="title"/>
          </p:nvPr>
        </p:nvSpPr>
        <p:spPr>
          <a:xfrm>
            <a:off x="380998" y="2235046"/>
            <a:ext cx="8341851" cy="1645920"/>
          </a:xfrm>
        </p:spPr>
        <p:txBody>
          <a:bodyPr>
            <a:normAutofit fontScale="90000"/>
          </a:bodyPr>
          <a:lstStyle/>
          <a:p>
            <a:r>
              <a:rPr lang="en-US" dirty="0"/>
              <a:t>Break &amp;</a:t>
            </a:r>
            <a:br>
              <a:rPr lang="en-US" dirty="0"/>
            </a:br>
            <a:r>
              <a:rPr lang="en-US" dirty="0"/>
              <a:t>Check WIDA AMS District Level Users </a:t>
            </a:r>
            <a:br>
              <a:rPr lang="en-US" dirty="0"/>
            </a:br>
            <a:endParaRPr lang="en-US" dirty="0"/>
          </a:p>
        </p:txBody>
      </p:sp>
      <p:sp>
        <p:nvSpPr>
          <p:cNvPr id="4" name="Slide Number Placeholder 3">
            <a:extLst>
              <a:ext uri="{FF2B5EF4-FFF2-40B4-BE49-F238E27FC236}">
                <a16:creationId xmlns:a16="http://schemas.microsoft.com/office/drawing/2014/main" id="{8A76042C-2E74-4E13-9E87-54B44ECE1827}"/>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75338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95822"/>
            <a:ext cx="2133248" cy="1838475"/>
          </a:xfrm>
        </p:spPr>
        <p:txBody>
          <a:bodyPr/>
          <a:lstStyle/>
          <a:p>
            <a:r>
              <a:rPr lang="en-US" sz="2800" dirty="0">
                <a:solidFill>
                  <a:srgbClr val="FFFFFF"/>
                </a:solidFill>
                <a:latin typeface="+mj-lt"/>
                <a:hlinkClick r:id="rId3">
                  <a:extLst>
                    <a:ext uri="{A12FA001-AC4F-418D-AE19-62706E023703}">
                      <ahyp:hlinkClr xmlns:ahyp="http://schemas.microsoft.com/office/drawing/2018/hyperlinkcolor" val="tx"/>
                    </a:ext>
                  </a:extLst>
                </a:hlinkClick>
              </a:rPr>
              <a:t>Colorado</a:t>
            </a:r>
            <a:br>
              <a:rPr lang="en-US" sz="2800" dirty="0">
                <a:solidFill>
                  <a:srgbClr val="FFFFFF"/>
                </a:solidFill>
                <a:latin typeface="+mj-lt"/>
                <a:hlinkClick r:id="rId3">
                  <a:extLst>
                    <a:ext uri="{A12FA001-AC4F-418D-AE19-62706E023703}">
                      <ahyp:hlinkClr xmlns:ahyp="http://schemas.microsoft.com/office/drawing/2018/hyperlinkcolor" val="tx"/>
                    </a:ext>
                  </a:extLst>
                </a:hlinkClick>
              </a:rPr>
            </a:br>
            <a:r>
              <a:rPr lang="en-US" sz="2800" dirty="0">
                <a:solidFill>
                  <a:srgbClr val="FFFFFF"/>
                </a:solidFill>
                <a:latin typeface="+mj-lt"/>
                <a:hlinkClick r:id="rId3">
                  <a:extLst>
                    <a:ext uri="{A12FA001-AC4F-418D-AE19-62706E023703}">
                      <ahyp:hlinkClr xmlns:ahyp="http://schemas.microsoft.com/office/drawing/2018/hyperlinkcolor" val="tx"/>
                    </a:ext>
                  </a:extLst>
                </a:hlinkClick>
              </a:rPr>
              <a:t>Checklist</a:t>
            </a:r>
            <a:r>
              <a:rPr lang="en-US" sz="2800" dirty="0">
                <a:solidFill>
                  <a:srgbClr val="FFFFFF"/>
                </a:solidFill>
                <a:latin typeface="+mj-lt"/>
              </a:rPr>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pic>
        <p:nvPicPr>
          <p:cNvPr id="5" name="Content Placeholder 4">
            <a:extLst>
              <a:ext uri="{FF2B5EF4-FFF2-40B4-BE49-F238E27FC236}">
                <a16:creationId xmlns:a16="http://schemas.microsoft.com/office/drawing/2014/main" id="{18465DEF-6D2E-4586-983D-B2DF4145F965}"/>
              </a:ext>
            </a:extLst>
          </p:cNvPr>
          <p:cNvPicPr>
            <a:picLocks noGrp="1" noChangeAspect="1"/>
          </p:cNvPicPr>
          <p:nvPr>
            <p:ph idx="4294967295"/>
          </p:nvPr>
        </p:nvPicPr>
        <p:blipFill>
          <a:blip r:embed="rId4"/>
          <a:stretch>
            <a:fillRect/>
          </a:stretch>
        </p:blipFill>
        <p:spPr>
          <a:xfrm>
            <a:off x="2014914" y="916008"/>
            <a:ext cx="6870903" cy="4811608"/>
          </a:xfrm>
        </p:spPr>
      </p:pic>
    </p:spTree>
    <p:extLst>
      <p:ext uri="{BB962C8B-B14F-4D97-AF65-F5344CB8AC3E}">
        <p14:creationId xmlns:p14="http://schemas.microsoft.com/office/powerpoint/2010/main" val="318287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6954BD-4CB3-4D80-A771-0C36ED8CAC2A}"/>
              </a:ext>
            </a:extLst>
          </p:cNvPr>
          <p:cNvSpPr>
            <a:spLocks noGrp="1"/>
          </p:cNvSpPr>
          <p:nvPr>
            <p:ph type="ctrTitle"/>
          </p:nvPr>
        </p:nvSpPr>
        <p:spPr>
          <a:xfrm>
            <a:off x="215697" y="1917984"/>
            <a:ext cx="2455433" cy="2337620"/>
          </a:xfrm>
        </p:spPr>
        <p:txBody>
          <a:bodyPr vert="horz" lIns="91440" tIns="45720" rIns="91440" bIns="45720" rtlCol="0" anchor="ctr">
            <a:normAutofit/>
          </a:bodyPr>
          <a:lstStyle/>
          <a:p>
            <a:pPr algn="l"/>
            <a:r>
              <a:rPr lang="en-US" sz="2800" kern="1200" dirty="0">
                <a:solidFill>
                  <a:srgbClr val="FFFFFF"/>
                </a:solidFill>
                <a:latin typeface="+mj-lt"/>
                <a:ea typeface="+mj-ea"/>
                <a:cs typeface="+mj-cs"/>
              </a:rPr>
              <a:t>Colorado Specific Information</a:t>
            </a:r>
          </a:p>
        </p:txBody>
      </p:sp>
      <p:sp>
        <p:nvSpPr>
          <p:cNvPr id="3" name="Slide Number Placeholder 2">
            <a:extLst>
              <a:ext uri="{FF2B5EF4-FFF2-40B4-BE49-F238E27FC236}">
                <a16:creationId xmlns:a16="http://schemas.microsoft.com/office/drawing/2014/main" id="{9A77A64B-9B83-4C1B-A64F-D3DEA1C10338}"/>
              </a:ext>
            </a:extLst>
          </p:cNvPr>
          <p:cNvSpPr>
            <a:spLocks noGrp="1"/>
          </p:cNvSpPr>
          <p:nvPr>
            <p:ph type="sldNum" sz="quarter" idx="12"/>
          </p:nvPr>
        </p:nvSpPr>
        <p:spPr>
          <a:noFill/>
        </p:spPr>
        <p:txBody>
          <a:bodyPr vert="horz" lIns="91440" tIns="45720" rIns="91440" bIns="45720" rtlCol="0" anchor="ctr">
            <a:normAutofit/>
          </a:bodyPr>
          <a:lstStyle/>
          <a:p>
            <a:pPr>
              <a:spcAft>
                <a:spcPts val="600"/>
              </a:spcAft>
            </a:pPr>
            <a:fld id="{C479D5F6-EDCB-402A-AC08-4943A1820E8F}" type="slidenum">
              <a:rPr lang="en-US" sz="1200" smtClean="0">
                <a:solidFill>
                  <a:schemeClr val="tx1">
                    <a:tint val="75000"/>
                  </a:schemeClr>
                </a:solidFill>
              </a:rPr>
              <a:pPr>
                <a:spcAft>
                  <a:spcPts val="600"/>
                </a:spcAft>
              </a:pPr>
              <a:t>24</a:t>
            </a:fld>
            <a:endParaRPr lang="en-US" sz="1200" dirty="0">
              <a:solidFill>
                <a:schemeClr val="tx1">
                  <a:tint val="75000"/>
                </a:schemeClr>
              </a:solidFill>
            </a:endParaRPr>
          </a:p>
        </p:txBody>
      </p:sp>
      <p:pic>
        <p:nvPicPr>
          <p:cNvPr id="5" name="Picture 4">
            <a:extLst>
              <a:ext uri="{FF2B5EF4-FFF2-40B4-BE49-F238E27FC236}">
                <a16:creationId xmlns:a16="http://schemas.microsoft.com/office/drawing/2014/main" id="{A54AF3F2-41FC-4A72-AF8C-2C3936FAB502}"/>
              </a:ext>
            </a:extLst>
          </p:cNvPr>
          <p:cNvPicPr>
            <a:picLocks noChangeAspect="1"/>
          </p:cNvPicPr>
          <p:nvPr/>
        </p:nvPicPr>
        <p:blipFill>
          <a:blip r:embed="rId2"/>
          <a:stretch>
            <a:fillRect/>
          </a:stretch>
        </p:blipFill>
        <p:spPr>
          <a:xfrm>
            <a:off x="2475281" y="193637"/>
            <a:ext cx="6453022" cy="6470725"/>
          </a:xfrm>
          <a:prstGeom prst="rect">
            <a:avLst/>
          </a:prstGeom>
        </p:spPr>
      </p:pic>
    </p:spTree>
    <p:extLst>
      <p:ext uri="{BB962C8B-B14F-4D97-AF65-F5344CB8AC3E}">
        <p14:creationId xmlns:p14="http://schemas.microsoft.com/office/powerpoint/2010/main" val="385192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703AD8-3A16-451E-821D-7F7EB2A8E238}"/>
              </a:ext>
            </a:extLst>
          </p:cNvPr>
          <p:cNvSpPr>
            <a:spLocks noGrp="1"/>
          </p:cNvSpPr>
          <p:nvPr>
            <p:ph type="ctrTitle"/>
          </p:nvPr>
        </p:nvSpPr>
        <p:spPr>
          <a:xfrm>
            <a:off x="685800" y="2260190"/>
            <a:ext cx="7772400" cy="2337620"/>
          </a:xfrm>
        </p:spPr>
        <p:txBody>
          <a:bodyPr>
            <a:normAutofit fontScale="90000"/>
          </a:bodyPr>
          <a:lstStyle/>
          <a:p>
            <a:r>
              <a:rPr lang="en-US" sz="6000" dirty="0"/>
              <a:t>Security </a:t>
            </a:r>
            <a:br>
              <a:rPr lang="en-US" sz="6000" dirty="0"/>
            </a:br>
            <a:r>
              <a:rPr lang="en-US" sz="6000" dirty="0"/>
              <a:t>&amp; </a:t>
            </a:r>
            <a:br>
              <a:rPr lang="en-US" sz="6000" dirty="0"/>
            </a:br>
            <a:r>
              <a:rPr lang="en-US" sz="6000" dirty="0"/>
              <a:t>Training Requirements </a:t>
            </a:r>
          </a:p>
        </p:txBody>
      </p:sp>
      <p:sp>
        <p:nvSpPr>
          <p:cNvPr id="4" name="Slide Number Placeholder 3">
            <a:extLst>
              <a:ext uri="{FF2B5EF4-FFF2-40B4-BE49-F238E27FC236}">
                <a16:creationId xmlns:a16="http://schemas.microsoft.com/office/drawing/2014/main" id="{8499FEB0-B376-41F3-8220-CE71B15E40AE}"/>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017163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811" y="366540"/>
            <a:ext cx="5158247" cy="590603"/>
          </a:xfrm>
        </p:spPr>
        <p:txBody>
          <a:bodyPr/>
          <a:lstStyle/>
          <a:p>
            <a:r>
              <a:rPr lang="en-US" altLang="en-US" dirty="0">
                <a:cs typeface="Trebuchet MS" pitchFamily="34" charset="0"/>
              </a:rPr>
              <a:t>WIDA ACCESS Security</a:t>
            </a:r>
            <a:endParaRPr lang="en-US" dirty="0"/>
          </a:p>
        </p:txBody>
      </p:sp>
      <p:graphicFrame>
        <p:nvGraphicFramePr>
          <p:cNvPr id="6" name="Content Placeholder 1">
            <a:extLst>
              <a:ext uri="{FF2B5EF4-FFF2-40B4-BE49-F238E27FC236}">
                <a16:creationId xmlns:a16="http://schemas.microsoft.com/office/drawing/2014/main" id="{F65D32A9-0938-4BE3-B3B7-0B55D62ABAA1}"/>
              </a:ext>
            </a:extLst>
          </p:cNvPr>
          <p:cNvGraphicFramePr>
            <a:graphicFrameLocks noGrp="1"/>
          </p:cNvGraphicFramePr>
          <p:nvPr>
            <p:ph idx="1"/>
            <p:extLst>
              <p:ext uri="{D42A27DB-BD31-4B8C-83A1-F6EECF244321}">
                <p14:modId xmlns:p14="http://schemas.microsoft.com/office/powerpoint/2010/main" val="1641150957"/>
              </p:ext>
            </p:extLst>
          </p:nvPr>
        </p:nvGraphicFramePr>
        <p:xfrm>
          <a:off x="1384711" y="1678193"/>
          <a:ext cx="6374578" cy="464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66857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7BC3C0-17FB-41ED-B341-E97A648C4669}"/>
              </a:ext>
            </a:extLst>
          </p:cNvPr>
          <p:cNvSpPr>
            <a:spLocks noGrp="1"/>
          </p:cNvSpPr>
          <p:nvPr>
            <p:ph type="ctrTitle"/>
          </p:nvPr>
        </p:nvSpPr>
        <p:spPr>
          <a:xfrm>
            <a:off x="161528" y="2421555"/>
            <a:ext cx="2713616" cy="1492324"/>
          </a:xfrm>
        </p:spPr>
        <p:txBody>
          <a:bodyPr>
            <a:normAutofit/>
          </a:bodyPr>
          <a:lstStyle/>
          <a:p>
            <a:pPr algn="l"/>
            <a:r>
              <a:rPr lang="en-US" sz="2800" dirty="0">
                <a:hlinkClick r:id="rId2"/>
              </a:rPr>
              <a:t>Security and Policy Supplement</a:t>
            </a:r>
            <a:endParaRPr lang="en-US" sz="2800" dirty="0"/>
          </a:p>
        </p:txBody>
      </p:sp>
      <p:sp>
        <p:nvSpPr>
          <p:cNvPr id="3" name="Slide Number Placeholder 2">
            <a:extLst>
              <a:ext uri="{FF2B5EF4-FFF2-40B4-BE49-F238E27FC236}">
                <a16:creationId xmlns:a16="http://schemas.microsoft.com/office/drawing/2014/main" id="{EBC3A7BE-7C6C-4809-9631-55072C267DE0}"/>
              </a:ext>
            </a:extLst>
          </p:cNvPr>
          <p:cNvSpPr>
            <a:spLocks noGrp="1"/>
          </p:cNvSpPr>
          <p:nvPr>
            <p:ph type="sldNum" sz="quarter" idx="12"/>
          </p:nvPr>
        </p:nvSpPr>
        <p:spPr/>
        <p:txBody>
          <a:bodyPr/>
          <a:lstStyle/>
          <a:p>
            <a:fld id="{34A3F748-31DA-4297-96EF-69DC737B5DDE}" type="slidenum">
              <a:rPr lang="en-US" smtClean="0"/>
              <a:pPr/>
              <a:t>27</a:t>
            </a:fld>
            <a:endParaRPr lang="en-US" dirty="0"/>
          </a:p>
        </p:txBody>
      </p:sp>
      <p:sp>
        <p:nvSpPr>
          <p:cNvPr id="2" name="Date Placeholder 1">
            <a:extLst>
              <a:ext uri="{FF2B5EF4-FFF2-40B4-BE49-F238E27FC236}">
                <a16:creationId xmlns:a16="http://schemas.microsoft.com/office/drawing/2014/main" id="{7A598111-96F7-40E3-8E56-D2110C4537C4}"/>
              </a:ext>
            </a:extLst>
          </p:cNvPr>
          <p:cNvSpPr>
            <a:spLocks noGrp="1"/>
          </p:cNvSpPr>
          <p:nvPr>
            <p:ph type="dt" sz="half" idx="4294967295"/>
          </p:nvPr>
        </p:nvSpPr>
        <p:spPr>
          <a:xfrm>
            <a:off x="0" y="6537325"/>
            <a:ext cx="2057400" cy="184150"/>
          </a:xfrm>
          <a:prstGeom prst="rect">
            <a:avLst/>
          </a:prstGeom>
        </p:spPr>
        <p:txBody>
          <a:bodyPr/>
          <a:lstStyle/>
          <a:p>
            <a:endParaRPr lang="en-US" dirty="0"/>
          </a:p>
        </p:txBody>
      </p:sp>
      <p:pic>
        <p:nvPicPr>
          <p:cNvPr id="9" name="Picture 8">
            <a:extLst>
              <a:ext uri="{FF2B5EF4-FFF2-40B4-BE49-F238E27FC236}">
                <a16:creationId xmlns:a16="http://schemas.microsoft.com/office/drawing/2014/main" id="{2F67CA1F-E265-4231-8B64-4F8FA6CFB29B}"/>
              </a:ext>
            </a:extLst>
          </p:cNvPr>
          <p:cNvPicPr>
            <a:picLocks noChangeAspect="1"/>
          </p:cNvPicPr>
          <p:nvPr/>
        </p:nvPicPr>
        <p:blipFill>
          <a:blip r:embed="rId3"/>
          <a:stretch>
            <a:fillRect/>
          </a:stretch>
        </p:blipFill>
        <p:spPr>
          <a:xfrm>
            <a:off x="2875144" y="209774"/>
            <a:ext cx="6236746" cy="6438452"/>
          </a:xfrm>
          <a:prstGeom prst="rect">
            <a:avLst/>
          </a:prstGeom>
        </p:spPr>
      </p:pic>
    </p:spTree>
    <p:extLst>
      <p:ext uri="{BB962C8B-B14F-4D97-AF65-F5344CB8AC3E}">
        <p14:creationId xmlns:p14="http://schemas.microsoft.com/office/powerpoint/2010/main" val="1167340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b="1" dirty="0"/>
            </a:br>
            <a:r>
              <a:rPr lang="en-US" b="1" dirty="0"/>
              <a:t>Who can administer WIDA ACCESS</a:t>
            </a:r>
            <a:br>
              <a:rPr lang="en-US" dirty="0"/>
            </a:br>
            <a:endParaRPr lang="en-US" dirty="0"/>
          </a:p>
        </p:txBody>
      </p:sp>
      <p:sp>
        <p:nvSpPr>
          <p:cNvPr id="2" name="Content Placeholder 1"/>
          <p:cNvSpPr>
            <a:spLocks noGrp="1"/>
          </p:cNvSpPr>
          <p:nvPr>
            <p:ph idx="1"/>
          </p:nvPr>
        </p:nvSpPr>
        <p:spPr/>
        <p:txBody>
          <a:bodyPr/>
          <a:lstStyle/>
          <a:p>
            <a:pPr lvl="0"/>
            <a:r>
              <a:rPr lang="en-US" sz="2000" dirty="0"/>
              <a:t>TAs must be employed by the school or district. </a:t>
            </a:r>
          </a:p>
          <a:p>
            <a:pPr lvl="0"/>
            <a:r>
              <a:rPr lang="en-US" sz="2000" dirty="0"/>
              <a:t>Preferably, TAs will be: </a:t>
            </a:r>
          </a:p>
          <a:p>
            <a:pPr lvl="1"/>
            <a:r>
              <a:rPr lang="en-US" sz="1800" dirty="0"/>
              <a:t>licensed teachers, licensed administrators, instructional support para-professionals, substitute teachers who hold a teaching certificate, school psychologists, school social workers, school librarians, school counselors, or speech pathologists</a:t>
            </a:r>
          </a:p>
          <a:p>
            <a:pPr lvl="0"/>
            <a:r>
              <a:rPr lang="en-US" sz="2000" dirty="0"/>
              <a:t>School/district employees may administer assessments at the grade levels of their own children, but they may not administer the test to their own children or relatives, nor be in the testing environment during testing. </a:t>
            </a:r>
          </a:p>
          <a:p>
            <a:pPr lvl="0"/>
            <a:r>
              <a:rPr lang="en-US" sz="2000" dirty="0"/>
              <a:t>For Kindergarten ACCESS or Alternate ACCESS, the TA needs to be able to model clear standard pronunciation of the English phonemes that  may impact student responses. </a:t>
            </a:r>
          </a:p>
          <a:p>
            <a:pPr lvl="0"/>
            <a:r>
              <a:rPr lang="en-US" sz="2000" dirty="0"/>
              <a:t>TAs administering the Alternate ACCESS must hold a State of Colorado educator license.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88080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8811" y="549133"/>
            <a:ext cx="5158247" cy="590603"/>
          </a:xfrm>
        </p:spPr>
        <p:txBody>
          <a:bodyPr/>
          <a:lstStyle/>
          <a:p>
            <a:r>
              <a:rPr lang="en-US" b="1" dirty="0"/>
              <a:t>Training requirements</a:t>
            </a:r>
          </a:p>
        </p:txBody>
      </p:sp>
      <p:sp>
        <p:nvSpPr>
          <p:cNvPr id="5" name="Content Placeholder 4"/>
          <p:cNvSpPr>
            <a:spLocks noGrp="1"/>
          </p:cNvSpPr>
          <p:nvPr>
            <p:ph idx="1"/>
          </p:nvPr>
        </p:nvSpPr>
        <p:spPr/>
        <p:txBody>
          <a:bodyPr>
            <a:normAutofit lnSpcReduction="10000"/>
          </a:bodyPr>
          <a:lstStyle/>
          <a:p>
            <a:pPr lvl="0"/>
            <a:r>
              <a:rPr lang="en-US" sz="2200" dirty="0"/>
              <a:t>Test Administrators must: </a:t>
            </a:r>
          </a:p>
          <a:p>
            <a:pPr lvl="1"/>
            <a:r>
              <a:rPr lang="en-US" dirty="0"/>
              <a:t>Be trained annually </a:t>
            </a:r>
          </a:p>
          <a:p>
            <a:pPr lvl="1"/>
            <a:r>
              <a:rPr lang="en-US" dirty="0"/>
              <a:t>Complete the requirements of the district/school annual WIDA ACCESS training</a:t>
            </a:r>
          </a:p>
          <a:p>
            <a:pPr lvl="1"/>
            <a:r>
              <a:rPr lang="en-US" dirty="0"/>
              <a:t>Participate in WIDA’s online training modules</a:t>
            </a:r>
          </a:p>
          <a:p>
            <a:pPr lvl="2"/>
            <a:r>
              <a:rPr lang="en-US" dirty="0"/>
              <a:t>Independently pass the quiz(zes) that correspond(s) to the assessment being administered</a:t>
            </a:r>
          </a:p>
          <a:p>
            <a:pPr lvl="1"/>
            <a:r>
              <a:rPr lang="en-US" dirty="0"/>
              <a:t>Read instructions in the TAM and familiarize themselves with test administration procedures prior to administering the test </a:t>
            </a:r>
          </a:p>
          <a:p>
            <a:pPr lvl="1"/>
            <a:r>
              <a:rPr lang="en-US" dirty="0"/>
              <a:t>Be trained on specific accommodations if administering assessments in which students are provided accommodations</a:t>
            </a:r>
          </a:p>
          <a:p>
            <a:pPr lvl="1"/>
            <a:r>
              <a:rPr lang="en-US" dirty="0"/>
              <a:t>Submit to their SAC a signed Security Agreement</a:t>
            </a:r>
          </a:p>
          <a:p>
            <a:pPr marL="457200" lvl="1" indent="0">
              <a:buNone/>
            </a:pPr>
            <a:r>
              <a:rPr lang="en-US" dirty="0"/>
              <a:t> </a:t>
            </a:r>
          </a:p>
          <a:p>
            <a:r>
              <a:rPr lang="en-US" sz="1800" dirty="0"/>
              <a:t>Note: Student teachers may not serve as Test Administrators who are in charge of administering WIDA ACCESS. They may serve as proctors who assist the Test Administrators.</a:t>
            </a:r>
          </a:p>
          <a:p>
            <a:endParaRPr lang="en-US" dirty="0"/>
          </a:p>
        </p:txBody>
      </p:sp>
      <p:sp>
        <p:nvSpPr>
          <p:cNvPr id="2" name="Slide Number Placeholder 1"/>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84749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District level logistics of the </a:t>
            </a:r>
            <a:br>
              <a:rPr lang="en-US" b="1" dirty="0"/>
            </a:br>
            <a:r>
              <a:rPr lang="en-US" b="1" dirty="0"/>
              <a:t>WIDA ACCESS assessments</a:t>
            </a:r>
            <a:br>
              <a:rPr lang="en-US" dirty="0"/>
            </a:b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r>
              <a:rPr lang="en-US" dirty="0"/>
              <a:t>  </a:t>
            </a:r>
          </a:p>
        </p:txBody>
      </p:sp>
      <p:graphicFrame>
        <p:nvGraphicFramePr>
          <p:cNvPr id="3" name="Table 2">
            <a:extLst>
              <a:ext uri="{FF2B5EF4-FFF2-40B4-BE49-F238E27FC236}">
                <a16:creationId xmlns:a16="http://schemas.microsoft.com/office/drawing/2014/main" id="{C5A29BA7-549E-4941-85B7-8D4F001CC59B}"/>
              </a:ext>
            </a:extLst>
          </p:cNvPr>
          <p:cNvGraphicFramePr>
            <a:graphicFrameLocks noGrp="1"/>
          </p:cNvGraphicFramePr>
          <p:nvPr>
            <p:extLst>
              <p:ext uri="{D42A27DB-BD31-4B8C-83A1-F6EECF244321}">
                <p14:modId xmlns:p14="http://schemas.microsoft.com/office/powerpoint/2010/main" val="502155087"/>
              </p:ext>
            </p:extLst>
          </p:nvPr>
        </p:nvGraphicFramePr>
        <p:xfrm>
          <a:off x="879437" y="1681382"/>
          <a:ext cx="7385125" cy="3495236"/>
        </p:xfrm>
        <a:graphic>
          <a:graphicData uri="http://schemas.openxmlformats.org/drawingml/2006/table">
            <a:tbl>
              <a:tblPr firstRow="1" bandRow="1">
                <a:tableStyleId>{5C22544A-7EE6-4342-B048-85BDC9FD1C3A}</a:tableStyleId>
              </a:tblPr>
              <a:tblGrid>
                <a:gridCol w="3124280">
                  <a:extLst>
                    <a:ext uri="{9D8B030D-6E8A-4147-A177-3AD203B41FA5}">
                      <a16:colId xmlns:a16="http://schemas.microsoft.com/office/drawing/2014/main" val="3534881893"/>
                    </a:ext>
                  </a:extLst>
                </a:gridCol>
                <a:gridCol w="4260845">
                  <a:extLst>
                    <a:ext uri="{9D8B030D-6E8A-4147-A177-3AD203B41FA5}">
                      <a16:colId xmlns:a16="http://schemas.microsoft.com/office/drawing/2014/main" val="1109790763"/>
                    </a:ext>
                  </a:extLst>
                </a:gridCol>
              </a:tblGrid>
              <a:tr h="503023">
                <a:tc gridSpan="2">
                  <a:txBody>
                    <a:bodyPr/>
                    <a:lstStyle/>
                    <a:p>
                      <a:pPr algn="ctr"/>
                      <a:r>
                        <a:rPr lang="en-US" sz="2300" dirty="0"/>
                        <a:t>CONTENT</a:t>
                      </a:r>
                    </a:p>
                  </a:txBody>
                  <a:tcPr/>
                </a:tc>
                <a:tc hMerge="1">
                  <a:txBody>
                    <a:bodyPr/>
                    <a:lstStyle/>
                    <a:p>
                      <a:endParaRPr lang="en-US" dirty="0"/>
                    </a:p>
                  </a:txBody>
                  <a:tcPr/>
                </a:tc>
                <a:extLst>
                  <a:ext uri="{0D108BD9-81ED-4DB2-BD59-A6C34878D82A}">
                    <a16:rowId xmlns:a16="http://schemas.microsoft.com/office/drawing/2014/main" val="3812538590"/>
                  </a:ext>
                </a:extLst>
              </a:tr>
              <a:tr h="179776">
                <a:tc>
                  <a:txBody>
                    <a:bodyPr/>
                    <a:lstStyle/>
                    <a:p>
                      <a:pPr algn="l"/>
                      <a:r>
                        <a:rPr lang="en-US" sz="2200" dirty="0"/>
                        <a:t>Law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Security &amp; Training Requirements</a:t>
                      </a:r>
                    </a:p>
                  </a:txBody>
                  <a:tcPr/>
                </a:tc>
                <a:extLst>
                  <a:ext uri="{0D108BD9-81ED-4DB2-BD59-A6C34878D82A}">
                    <a16:rowId xmlns:a16="http://schemas.microsoft.com/office/drawing/2014/main" val="2298709458"/>
                  </a:ext>
                </a:extLst>
              </a:tr>
              <a:tr h="503023">
                <a:tc>
                  <a:txBody>
                    <a:bodyPr/>
                    <a:lstStyle/>
                    <a:p>
                      <a:pPr algn="l"/>
                      <a:r>
                        <a:rPr lang="en-US" sz="2200" dirty="0"/>
                        <a:t>About WIDA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Materials</a:t>
                      </a:r>
                    </a:p>
                  </a:txBody>
                  <a:tcPr/>
                </a:tc>
                <a:extLst>
                  <a:ext uri="{0D108BD9-81ED-4DB2-BD59-A6C34878D82A}">
                    <a16:rowId xmlns:a16="http://schemas.microsoft.com/office/drawing/2014/main" val="2883923651"/>
                  </a:ext>
                </a:extLst>
              </a:tr>
              <a:tr h="502611">
                <a:tc>
                  <a:txBody>
                    <a:bodyPr/>
                    <a:lstStyle/>
                    <a:p>
                      <a:pPr algn="l"/>
                      <a:r>
                        <a:rPr lang="en-US" sz="2200" dirty="0"/>
                        <a:t>Participation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Accommodations</a:t>
                      </a:r>
                    </a:p>
                  </a:txBody>
                  <a:tcPr/>
                </a:tc>
                <a:extLst>
                  <a:ext uri="{0D108BD9-81ED-4DB2-BD59-A6C34878D82A}">
                    <a16:rowId xmlns:a16="http://schemas.microsoft.com/office/drawing/2014/main" val="2941067717"/>
                  </a:ext>
                </a:extLst>
              </a:tr>
              <a:tr h="548640">
                <a:tc>
                  <a:txBody>
                    <a:bodyPr/>
                    <a:lstStyle/>
                    <a:p>
                      <a:pPr algn="l"/>
                      <a:r>
                        <a:rPr lang="en-US" sz="2200" dirty="0"/>
                        <a:t>Important Dates </a:t>
                      </a:r>
                    </a:p>
                  </a:txBody>
                  <a:tcPr/>
                </a:tc>
                <a:tc>
                  <a:txBody>
                    <a:bodyPr/>
                    <a:lstStyle/>
                    <a:p>
                      <a:pPr algn="l"/>
                      <a:r>
                        <a:rPr lang="en-US" sz="2200" dirty="0"/>
                        <a:t>Online Testing Reminders</a:t>
                      </a:r>
                    </a:p>
                  </a:txBody>
                  <a:tcPr/>
                </a:tc>
                <a:extLst>
                  <a:ext uri="{0D108BD9-81ED-4DB2-BD59-A6C34878D82A}">
                    <a16:rowId xmlns:a16="http://schemas.microsoft.com/office/drawing/2014/main" val="3213349358"/>
                  </a:ext>
                </a:extLst>
              </a:tr>
              <a:tr h="503023">
                <a:tc>
                  <a:txBody>
                    <a:bodyPr/>
                    <a:lstStyle/>
                    <a:p>
                      <a:pPr algn="l"/>
                      <a:r>
                        <a:rPr lang="en-US" sz="2200" dirty="0"/>
                        <a:t>What’s New &amp; Reminders</a:t>
                      </a:r>
                    </a:p>
                  </a:txBody>
                  <a:tcPr/>
                </a:tc>
                <a:tc>
                  <a:txBody>
                    <a:bodyPr/>
                    <a:lstStyle/>
                    <a:p>
                      <a:pPr algn="l"/>
                      <a:r>
                        <a:rPr lang="en-US" sz="2200" dirty="0"/>
                        <a:t>Preparing Students</a:t>
                      </a:r>
                    </a:p>
                  </a:txBody>
                  <a:tcPr/>
                </a:tc>
                <a:extLst>
                  <a:ext uri="{0D108BD9-81ED-4DB2-BD59-A6C34878D82A}">
                    <a16:rowId xmlns:a16="http://schemas.microsoft.com/office/drawing/2014/main" val="2223908280"/>
                  </a:ext>
                </a:extLst>
              </a:tr>
              <a:tr h="508196">
                <a:tc>
                  <a:txBody>
                    <a:bodyPr/>
                    <a:lstStyle/>
                    <a:p>
                      <a:pPr algn="l"/>
                      <a:r>
                        <a:rPr lang="en-US" sz="2200" dirty="0"/>
                        <a:t>Resource Documents</a:t>
                      </a:r>
                    </a:p>
                  </a:txBody>
                  <a:tcPr/>
                </a:tc>
                <a:tc>
                  <a:txBody>
                    <a:bodyPr/>
                    <a:lstStyle/>
                    <a:p>
                      <a:pPr algn="l"/>
                      <a:r>
                        <a:rPr lang="en-US" sz="2200" dirty="0"/>
                        <a:t>Contacts</a:t>
                      </a:r>
                    </a:p>
                  </a:txBody>
                  <a:tcPr/>
                </a:tc>
                <a:extLst>
                  <a:ext uri="{0D108BD9-81ED-4DB2-BD59-A6C34878D82A}">
                    <a16:rowId xmlns:a16="http://schemas.microsoft.com/office/drawing/2014/main" val="4163845566"/>
                  </a:ext>
                </a:extLst>
              </a:tr>
            </a:tbl>
          </a:graphicData>
        </a:graphic>
      </p:graphicFrame>
    </p:spTree>
    <p:extLst>
      <p:ext uri="{BB962C8B-B14F-4D97-AF65-F5344CB8AC3E}">
        <p14:creationId xmlns:p14="http://schemas.microsoft.com/office/powerpoint/2010/main" val="364154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CEEDD7-794D-4EA1-A4E0-F089CF44D849}"/>
              </a:ext>
            </a:extLst>
          </p:cNvPr>
          <p:cNvSpPr>
            <a:spLocks noGrp="1"/>
          </p:cNvSpPr>
          <p:nvPr>
            <p:ph type="title"/>
          </p:nvPr>
        </p:nvSpPr>
        <p:spPr>
          <a:xfrm>
            <a:off x="1206911" y="352160"/>
            <a:ext cx="5158247" cy="590603"/>
          </a:xfrm>
        </p:spPr>
        <p:txBody>
          <a:bodyPr>
            <a:normAutofit fontScale="90000"/>
          </a:bodyPr>
          <a:lstStyle/>
          <a:p>
            <a:br>
              <a:rPr lang="en-US" b="1" dirty="0"/>
            </a:br>
            <a:r>
              <a:rPr lang="en-US" b="1" dirty="0"/>
              <a:t>Quizzes</a:t>
            </a:r>
          </a:p>
        </p:txBody>
      </p:sp>
      <p:sp>
        <p:nvSpPr>
          <p:cNvPr id="6" name="Content Placeholder 5">
            <a:extLst>
              <a:ext uri="{FF2B5EF4-FFF2-40B4-BE49-F238E27FC236}">
                <a16:creationId xmlns:a16="http://schemas.microsoft.com/office/drawing/2014/main" id="{E84DFFBD-24BB-48C1-A0EB-40C94B7C6F48}"/>
              </a:ext>
            </a:extLst>
          </p:cNvPr>
          <p:cNvSpPr>
            <a:spLocks noGrp="1"/>
          </p:cNvSpPr>
          <p:nvPr>
            <p:ph idx="1"/>
          </p:nvPr>
        </p:nvSpPr>
        <p:spPr>
          <a:xfrm>
            <a:off x="628650" y="1463040"/>
            <a:ext cx="7886700" cy="4640674"/>
          </a:xfrm>
        </p:spPr>
        <p:txBody>
          <a:bodyPr/>
          <a:lstStyle/>
          <a:p>
            <a:pPr marL="0" indent="0">
              <a:buNone/>
            </a:pPr>
            <a:r>
              <a:rPr lang="en-US" dirty="0"/>
              <a:t>Quizzes in the WIDA secure portal, available after completing the modules.  </a:t>
            </a:r>
          </a:p>
          <a:p>
            <a:pPr marL="0" indent="0">
              <a:buNone/>
            </a:pPr>
            <a:endParaRPr lang="en-US" dirty="0"/>
          </a:p>
        </p:txBody>
      </p:sp>
      <p:sp>
        <p:nvSpPr>
          <p:cNvPr id="5" name="Slide Number Placeholder 4">
            <a:extLst>
              <a:ext uri="{FF2B5EF4-FFF2-40B4-BE49-F238E27FC236}">
                <a16:creationId xmlns:a16="http://schemas.microsoft.com/office/drawing/2014/main" id="{783657E9-B7CF-445F-AEC6-66FB37C386BB}"/>
              </a:ext>
            </a:extLst>
          </p:cNvPr>
          <p:cNvSpPr>
            <a:spLocks noGrp="1"/>
          </p:cNvSpPr>
          <p:nvPr>
            <p:ph type="sldNum" sz="quarter" idx="12"/>
          </p:nvPr>
        </p:nvSpPr>
        <p:spPr>
          <a:xfrm>
            <a:off x="223071" y="6427018"/>
            <a:ext cx="2057400" cy="365125"/>
          </a:xfrm>
        </p:spPr>
        <p:txBody>
          <a:bodyPr/>
          <a:lstStyle/>
          <a:p>
            <a:fld id="{C479D5F6-EDCB-402A-AC08-4943A1820E8F}" type="slidenum">
              <a:rPr lang="en-US" smtClean="0"/>
              <a:pPr/>
              <a:t>30</a:t>
            </a:fld>
            <a:endParaRPr lang="en-US" dirty="0"/>
          </a:p>
        </p:txBody>
      </p:sp>
      <p:pic>
        <p:nvPicPr>
          <p:cNvPr id="7" name="Picture 6">
            <a:extLst>
              <a:ext uri="{FF2B5EF4-FFF2-40B4-BE49-F238E27FC236}">
                <a16:creationId xmlns:a16="http://schemas.microsoft.com/office/drawing/2014/main" id="{9A5A4FD6-CCDF-4C4A-B9FA-E69F76C2E1FA}"/>
              </a:ext>
            </a:extLst>
          </p:cNvPr>
          <p:cNvPicPr>
            <a:picLocks noChangeAspect="1"/>
          </p:cNvPicPr>
          <p:nvPr/>
        </p:nvPicPr>
        <p:blipFill>
          <a:blip r:embed="rId2"/>
          <a:stretch>
            <a:fillRect/>
          </a:stretch>
        </p:blipFill>
        <p:spPr>
          <a:xfrm>
            <a:off x="5555533" y="2456886"/>
            <a:ext cx="1543050" cy="1428750"/>
          </a:xfrm>
          <a:prstGeom prst="rect">
            <a:avLst/>
          </a:prstGeom>
        </p:spPr>
      </p:pic>
      <p:pic>
        <p:nvPicPr>
          <p:cNvPr id="8" name="Picture 7">
            <a:extLst>
              <a:ext uri="{FF2B5EF4-FFF2-40B4-BE49-F238E27FC236}">
                <a16:creationId xmlns:a16="http://schemas.microsoft.com/office/drawing/2014/main" id="{86E4D7BE-88C3-426A-B4E2-CAA53DDF948A}"/>
              </a:ext>
            </a:extLst>
          </p:cNvPr>
          <p:cNvPicPr>
            <a:picLocks noChangeAspect="1"/>
          </p:cNvPicPr>
          <p:nvPr/>
        </p:nvPicPr>
        <p:blipFill>
          <a:blip r:embed="rId3"/>
          <a:stretch>
            <a:fillRect/>
          </a:stretch>
        </p:blipFill>
        <p:spPr>
          <a:xfrm>
            <a:off x="3848100" y="4276468"/>
            <a:ext cx="1447800" cy="1390650"/>
          </a:xfrm>
          <a:prstGeom prst="rect">
            <a:avLst/>
          </a:prstGeom>
        </p:spPr>
      </p:pic>
      <p:pic>
        <p:nvPicPr>
          <p:cNvPr id="9" name="Picture 8">
            <a:extLst>
              <a:ext uri="{FF2B5EF4-FFF2-40B4-BE49-F238E27FC236}">
                <a16:creationId xmlns:a16="http://schemas.microsoft.com/office/drawing/2014/main" id="{FAFF4298-5517-457D-A991-0D6A2D56372F}"/>
              </a:ext>
            </a:extLst>
          </p:cNvPr>
          <p:cNvPicPr>
            <a:picLocks noChangeAspect="1"/>
          </p:cNvPicPr>
          <p:nvPr/>
        </p:nvPicPr>
        <p:blipFill>
          <a:blip r:embed="rId4"/>
          <a:stretch>
            <a:fillRect/>
          </a:stretch>
        </p:blipFill>
        <p:spPr>
          <a:xfrm>
            <a:off x="5631733" y="4299350"/>
            <a:ext cx="1466850" cy="1390650"/>
          </a:xfrm>
          <a:prstGeom prst="rect">
            <a:avLst/>
          </a:prstGeom>
        </p:spPr>
      </p:pic>
      <p:pic>
        <p:nvPicPr>
          <p:cNvPr id="10" name="Picture 9">
            <a:extLst>
              <a:ext uri="{FF2B5EF4-FFF2-40B4-BE49-F238E27FC236}">
                <a16:creationId xmlns:a16="http://schemas.microsoft.com/office/drawing/2014/main" id="{A1C6E02C-A114-4272-88A4-37339B12EECE}"/>
              </a:ext>
            </a:extLst>
          </p:cNvPr>
          <p:cNvPicPr>
            <a:picLocks noChangeAspect="1"/>
          </p:cNvPicPr>
          <p:nvPr/>
        </p:nvPicPr>
        <p:blipFill>
          <a:blip r:embed="rId5"/>
          <a:stretch>
            <a:fillRect/>
          </a:stretch>
        </p:blipFill>
        <p:spPr>
          <a:xfrm>
            <a:off x="2045417" y="4304112"/>
            <a:ext cx="1466850" cy="1381125"/>
          </a:xfrm>
          <a:prstGeom prst="rect">
            <a:avLst/>
          </a:prstGeom>
        </p:spPr>
      </p:pic>
      <p:pic>
        <p:nvPicPr>
          <p:cNvPr id="11" name="Picture 10">
            <a:extLst>
              <a:ext uri="{FF2B5EF4-FFF2-40B4-BE49-F238E27FC236}">
                <a16:creationId xmlns:a16="http://schemas.microsoft.com/office/drawing/2014/main" id="{E39FBF78-287F-482F-8309-6C130DD76501}"/>
              </a:ext>
            </a:extLst>
          </p:cNvPr>
          <p:cNvPicPr>
            <a:picLocks noChangeAspect="1"/>
          </p:cNvPicPr>
          <p:nvPr/>
        </p:nvPicPr>
        <p:blipFill>
          <a:blip r:embed="rId6"/>
          <a:stretch>
            <a:fillRect/>
          </a:stretch>
        </p:blipFill>
        <p:spPr>
          <a:xfrm>
            <a:off x="3848100" y="2472039"/>
            <a:ext cx="1476375" cy="1390650"/>
          </a:xfrm>
          <a:prstGeom prst="rect">
            <a:avLst/>
          </a:prstGeom>
        </p:spPr>
      </p:pic>
      <p:pic>
        <p:nvPicPr>
          <p:cNvPr id="12" name="Picture 11">
            <a:extLst>
              <a:ext uri="{FF2B5EF4-FFF2-40B4-BE49-F238E27FC236}">
                <a16:creationId xmlns:a16="http://schemas.microsoft.com/office/drawing/2014/main" id="{D992E0EC-C773-4E7B-9182-8775349464FF}"/>
              </a:ext>
            </a:extLst>
          </p:cNvPr>
          <p:cNvPicPr>
            <a:picLocks noChangeAspect="1"/>
          </p:cNvPicPr>
          <p:nvPr/>
        </p:nvPicPr>
        <p:blipFill>
          <a:blip r:embed="rId7"/>
          <a:stretch>
            <a:fillRect/>
          </a:stretch>
        </p:blipFill>
        <p:spPr>
          <a:xfrm>
            <a:off x="2054942" y="2434935"/>
            <a:ext cx="1457325" cy="1419225"/>
          </a:xfrm>
          <a:prstGeom prst="rect">
            <a:avLst/>
          </a:prstGeom>
        </p:spPr>
      </p:pic>
    </p:spTree>
    <p:extLst>
      <p:ext uri="{BB962C8B-B14F-4D97-AF65-F5344CB8AC3E}">
        <p14:creationId xmlns:p14="http://schemas.microsoft.com/office/powerpoint/2010/main" val="216851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8963E7-4650-4086-92F2-188BD858A5C1}"/>
              </a:ext>
            </a:extLst>
          </p:cNvPr>
          <p:cNvSpPr>
            <a:spLocks noGrp="1"/>
          </p:cNvSpPr>
          <p:nvPr>
            <p:ph type="title"/>
          </p:nvPr>
        </p:nvSpPr>
        <p:spPr>
          <a:xfrm>
            <a:off x="1158053" y="549133"/>
            <a:ext cx="5158247" cy="590603"/>
          </a:xfrm>
        </p:spPr>
        <p:txBody>
          <a:bodyPr>
            <a:normAutofit/>
          </a:bodyPr>
          <a:lstStyle/>
          <a:p>
            <a:r>
              <a:rPr lang="en-US" b="1" dirty="0"/>
              <a:t>Verification of district training</a:t>
            </a:r>
          </a:p>
        </p:txBody>
      </p:sp>
      <p:sp>
        <p:nvSpPr>
          <p:cNvPr id="2" name="Content Placeholder 1"/>
          <p:cNvSpPr>
            <a:spLocks noGrp="1"/>
          </p:cNvSpPr>
          <p:nvPr>
            <p:ph idx="1"/>
          </p:nvPr>
        </p:nvSpPr>
        <p:spPr/>
        <p:txBody>
          <a:bodyPr/>
          <a:lstStyle/>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31</a:t>
            </a:fld>
            <a:endParaRPr lang="en-US" dirty="0"/>
          </a:p>
        </p:txBody>
      </p:sp>
      <p:pic>
        <p:nvPicPr>
          <p:cNvPr id="4" name="Picture 3">
            <a:extLst>
              <a:ext uri="{FF2B5EF4-FFF2-40B4-BE49-F238E27FC236}">
                <a16:creationId xmlns:a16="http://schemas.microsoft.com/office/drawing/2014/main" id="{C7FA2AFF-BBE5-4CC8-BA0A-97E26C612EF4}"/>
              </a:ext>
            </a:extLst>
          </p:cNvPr>
          <p:cNvPicPr>
            <a:picLocks noChangeAspect="1"/>
          </p:cNvPicPr>
          <p:nvPr/>
        </p:nvPicPr>
        <p:blipFill>
          <a:blip r:embed="rId3"/>
          <a:stretch>
            <a:fillRect/>
          </a:stretch>
        </p:blipFill>
        <p:spPr>
          <a:xfrm>
            <a:off x="1299854" y="938689"/>
            <a:ext cx="6544292" cy="5853454"/>
          </a:xfrm>
          <a:prstGeom prst="rect">
            <a:avLst/>
          </a:prstGeom>
        </p:spPr>
      </p:pic>
    </p:spTree>
    <p:extLst>
      <p:ext uri="{BB962C8B-B14F-4D97-AF65-F5344CB8AC3E}">
        <p14:creationId xmlns:p14="http://schemas.microsoft.com/office/powerpoint/2010/main" val="4225276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4136" y="1375954"/>
            <a:ext cx="7886700" cy="4640674"/>
          </a:xfrm>
        </p:spPr>
        <p:txBody>
          <a:bodyPr>
            <a:normAutofit fontScale="92500" lnSpcReduction="10000"/>
          </a:bodyPr>
          <a:lstStyle/>
          <a:p>
            <a:r>
              <a:rPr lang="en-US" dirty="0"/>
              <a:t>Order necessary materials (paper materials)</a:t>
            </a:r>
          </a:p>
          <a:p>
            <a:r>
              <a:rPr lang="en-US" dirty="0"/>
              <a:t>Annual training needs to be held</a:t>
            </a:r>
          </a:p>
          <a:p>
            <a:r>
              <a:rPr lang="en-US" dirty="0"/>
              <a:t>Complete the Security Agreement</a:t>
            </a:r>
          </a:p>
          <a:p>
            <a:r>
              <a:rPr lang="en-US" dirty="0"/>
              <a:t>Verification of district trainings </a:t>
            </a:r>
          </a:p>
          <a:p>
            <a:r>
              <a:rPr lang="en-US" dirty="0"/>
              <a:t>Test administrators need to pass the quiz/quizzes that align to the assessment that will administer. </a:t>
            </a:r>
          </a:p>
          <a:p>
            <a:pPr lvl="1"/>
            <a:r>
              <a:rPr lang="en-US" dirty="0"/>
              <a:t>TAs who administer paper Speaking only need to pass the quiz for the grade level that they administer (completing this for Screener counts)</a:t>
            </a:r>
          </a:p>
          <a:p>
            <a:pPr lvl="1"/>
            <a:r>
              <a:rPr lang="en-US" dirty="0"/>
              <a:t>TAs who administer Kindergarten need to pass that quiz</a:t>
            </a:r>
          </a:p>
          <a:p>
            <a:pPr lvl="1"/>
            <a:r>
              <a:rPr lang="en-US" dirty="0"/>
              <a:t>TAs who administer Alternate ACCESS need to pass that quiz</a:t>
            </a:r>
          </a:p>
          <a:p>
            <a:pPr lvl="1"/>
            <a:endParaRPr lang="en-US" dirty="0"/>
          </a:p>
          <a:p>
            <a:r>
              <a:rPr lang="en-US" dirty="0"/>
              <a:t>All online districts need at least one person who is prepared to administer paper should it be needed for an accessibility or accommodation</a:t>
            </a:r>
          </a:p>
          <a:p>
            <a:endParaRPr lang="en-US" dirty="0"/>
          </a:p>
          <a:p>
            <a:endParaRPr lang="en-US" dirty="0"/>
          </a:p>
          <a:p>
            <a:endParaRPr lang="en-US" dirty="0"/>
          </a:p>
        </p:txBody>
      </p:sp>
      <p:sp>
        <p:nvSpPr>
          <p:cNvPr id="3" name="Title 2"/>
          <p:cNvSpPr>
            <a:spLocks noGrp="1"/>
          </p:cNvSpPr>
          <p:nvPr>
            <p:ph type="title"/>
          </p:nvPr>
        </p:nvSpPr>
        <p:spPr/>
        <p:txBody>
          <a:bodyPr/>
          <a:lstStyle/>
          <a:p>
            <a:br>
              <a:rPr lang="en-US" b="1" dirty="0"/>
            </a:br>
            <a:r>
              <a:rPr lang="en-US" b="1" dirty="0"/>
              <a:t>Before administering WIDA ACCESS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92649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5CFAA-ABD5-4FB4-9FC2-4344ABEA6C02}"/>
              </a:ext>
            </a:extLst>
          </p:cNvPr>
          <p:cNvSpPr>
            <a:spLocks noGrp="1"/>
          </p:cNvSpPr>
          <p:nvPr>
            <p:ph type="ctrTitle"/>
          </p:nvPr>
        </p:nvSpPr>
        <p:spPr/>
        <p:txBody>
          <a:bodyPr>
            <a:normAutofit/>
          </a:bodyPr>
          <a:lstStyle/>
          <a:p>
            <a:r>
              <a:rPr lang="en-US" sz="7200" dirty="0"/>
              <a:t>Materials</a:t>
            </a:r>
          </a:p>
        </p:txBody>
      </p:sp>
      <p:sp>
        <p:nvSpPr>
          <p:cNvPr id="4" name="Slide Number Placeholder 3">
            <a:extLst>
              <a:ext uri="{FF2B5EF4-FFF2-40B4-BE49-F238E27FC236}">
                <a16:creationId xmlns:a16="http://schemas.microsoft.com/office/drawing/2014/main" id="{6B8C5EBA-6F44-424C-81A1-2663A00EE463}"/>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17017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193" y="1361549"/>
            <a:ext cx="8558784" cy="5037025"/>
          </a:xfrm>
        </p:spPr>
        <p:txBody>
          <a:bodyPr>
            <a:normAutofit fontScale="92500" lnSpcReduction="10000"/>
          </a:bodyPr>
          <a:lstStyle/>
          <a:p>
            <a:pPr marL="0" indent="0">
              <a:buNone/>
            </a:pPr>
            <a:r>
              <a:rPr lang="en-US" dirty="0"/>
              <a:t>Online, Kindergarten, and Alternate test materials are ordered automatically through the Pre ID file</a:t>
            </a:r>
          </a:p>
          <a:p>
            <a:endParaRPr lang="en-US" sz="400" dirty="0"/>
          </a:p>
          <a:p>
            <a:pPr lvl="1"/>
            <a:r>
              <a:rPr lang="en-US" dirty="0"/>
              <a:t>Data is pulled from the initial October Count snapshot in the Student Interchange</a:t>
            </a:r>
          </a:p>
          <a:p>
            <a:pPr lvl="2"/>
            <a:r>
              <a:rPr lang="en-US" dirty="0"/>
              <a:t>Students must be indicated as NEP or LEP under Language Proficiency</a:t>
            </a:r>
          </a:p>
          <a:p>
            <a:pPr lvl="2"/>
            <a:r>
              <a:rPr lang="en-US" dirty="0"/>
              <a:t>Alternate testers are indicated using the “Alternate Assessment Participation” field</a:t>
            </a:r>
          </a:p>
          <a:p>
            <a:endParaRPr lang="en-US" sz="1100" dirty="0"/>
          </a:p>
          <a:p>
            <a:pPr marL="0" indent="0">
              <a:buNone/>
            </a:pPr>
            <a:r>
              <a:rPr lang="en-US" dirty="0"/>
              <a:t>DAC orders materials – the following require active order placement</a:t>
            </a:r>
          </a:p>
          <a:p>
            <a:pPr lvl="1"/>
            <a:r>
              <a:rPr lang="en-US" dirty="0"/>
              <a:t>1-12 paper </a:t>
            </a:r>
          </a:p>
          <a:p>
            <a:pPr lvl="1"/>
            <a:r>
              <a:rPr lang="en-US" dirty="0"/>
              <a:t>Accommodated forms (i.e., large print, braille)</a:t>
            </a:r>
          </a:p>
          <a:p>
            <a:pPr lvl="2"/>
            <a:r>
              <a:rPr lang="en-US" dirty="0"/>
              <a:t>Test Administrator Scripts and Listening and Speaking CDs (as applicable) will now be included in the Large Print &amp; Braille kits. When ordering, there is no need to also order a script or CD. </a:t>
            </a:r>
          </a:p>
          <a:p>
            <a:pPr lvl="2"/>
            <a:r>
              <a:rPr lang="en-US" dirty="0"/>
              <a:t>If you need the script for human reader (L, W, S) – order it through DRC help desk it is not available for order through WIDA AMS. </a:t>
            </a:r>
          </a:p>
          <a:p>
            <a:pPr marL="457200" lvl="1" indent="0">
              <a:buNone/>
            </a:pPr>
            <a:endParaRPr lang="en-US" dirty="0"/>
          </a:p>
          <a:p>
            <a:r>
              <a:rPr lang="en-US" dirty="0"/>
              <a:t>Ordering support is in the WIDA AMS User Guide p. 45</a:t>
            </a:r>
          </a:p>
        </p:txBody>
      </p:sp>
      <p:sp>
        <p:nvSpPr>
          <p:cNvPr id="3" name="Title 2"/>
          <p:cNvSpPr>
            <a:spLocks noGrp="1"/>
          </p:cNvSpPr>
          <p:nvPr>
            <p:ph type="title"/>
          </p:nvPr>
        </p:nvSpPr>
        <p:spPr/>
        <p:txBody>
          <a:bodyPr/>
          <a:lstStyle/>
          <a:p>
            <a:br>
              <a:rPr lang="en-US" dirty="0"/>
            </a:br>
            <a:r>
              <a:rPr lang="en-US" dirty="0"/>
              <a:t>Materials ordering 	</a:t>
            </a:r>
          </a:p>
        </p:txBody>
      </p:sp>
      <p:sp>
        <p:nvSpPr>
          <p:cNvPr id="4" name="Slide Number Placeholder 3"/>
          <p:cNvSpPr>
            <a:spLocks noGrp="1"/>
          </p:cNvSpPr>
          <p:nvPr>
            <p:ph type="sldNum" sz="quarter" idx="12"/>
          </p:nvPr>
        </p:nvSpPr>
        <p:spPr>
          <a:xfrm>
            <a:off x="223070" y="6427018"/>
            <a:ext cx="4801511" cy="365125"/>
          </a:xfrm>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17180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3609" y="1263899"/>
            <a:ext cx="6033920" cy="2231589"/>
          </a:xfrm>
        </p:spPr>
        <p:txBody>
          <a:bodyPr>
            <a:normAutofit/>
          </a:bodyPr>
          <a:lstStyle/>
          <a:p>
            <a:pPr algn="l"/>
            <a:r>
              <a:rPr lang="en-US" sz="2800" dirty="0">
                <a:solidFill>
                  <a:schemeClr val="tx1"/>
                </a:solidFill>
              </a:rPr>
              <a:t>Complete materials ordering – notice these images are of the paper materials that you may need to order. No other materials need to be ordered during the initial material order window.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5" name="Picture 4">
            <a:extLst>
              <a:ext uri="{FF2B5EF4-FFF2-40B4-BE49-F238E27FC236}">
                <a16:creationId xmlns:a16="http://schemas.microsoft.com/office/drawing/2014/main" id="{588ED9EE-B076-47DD-8133-7FA905B7C206}"/>
              </a:ext>
            </a:extLst>
          </p:cNvPr>
          <p:cNvPicPr>
            <a:picLocks noChangeAspect="1"/>
          </p:cNvPicPr>
          <p:nvPr/>
        </p:nvPicPr>
        <p:blipFill>
          <a:blip r:embed="rId2"/>
          <a:stretch>
            <a:fillRect/>
          </a:stretch>
        </p:blipFill>
        <p:spPr>
          <a:xfrm>
            <a:off x="5370754" y="286127"/>
            <a:ext cx="3190875" cy="695325"/>
          </a:xfrm>
          <a:prstGeom prst="rect">
            <a:avLst/>
          </a:prstGeom>
        </p:spPr>
      </p:pic>
      <p:pic>
        <p:nvPicPr>
          <p:cNvPr id="9" name="Picture 8">
            <a:extLst>
              <a:ext uri="{FF2B5EF4-FFF2-40B4-BE49-F238E27FC236}">
                <a16:creationId xmlns:a16="http://schemas.microsoft.com/office/drawing/2014/main" id="{D919FACD-E187-4DDF-9F14-297F5457678B}"/>
              </a:ext>
            </a:extLst>
          </p:cNvPr>
          <p:cNvPicPr>
            <a:picLocks noChangeAspect="1"/>
          </p:cNvPicPr>
          <p:nvPr/>
        </p:nvPicPr>
        <p:blipFill>
          <a:blip r:embed="rId3"/>
          <a:stretch>
            <a:fillRect/>
          </a:stretch>
        </p:blipFill>
        <p:spPr>
          <a:xfrm>
            <a:off x="6237529" y="1047938"/>
            <a:ext cx="2324100" cy="2314575"/>
          </a:xfrm>
          <a:prstGeom prst="rect">
            <a:avLst/>
          </a:prstGeom>
        </p:spPr>
      </p:pic>
      <p:pic>
        <p:nvPicPr>
          <p:cNvPr id="11" name="Picture 10">
            <a:extLst>
              <a:ext uri="{FF2B5EF4-FFF2-40B4-BE49-F238E27FC236}">
                <a16:creationId xmlns:a16="http://schemas.microsoft.com/office/drawing/2014/main" id="{E0D3E89A-D845-4690-B30F-49570A4AA0CD}"/>
              </a:ext>
            </a:extLst>
          </p:cNvPr>
          <p:cNvPicPr>
            <a:picLocks noChangeAspect="1"/>
          </p:cNvPicPr>
          <p:nvPr/>
        </p:nvPicPr>
        <p:blipFill>
          <a:blip r:embed="rId4"/>
          <a:stretch>
            <a:fillRect/>
          </a:stretch>
        </p:blipFill>
        <p:spPr>
          <a:xfrm>
            <a:off x="2437054" y="3428999"/>
            <a:ext cx="6124575" cy="2552700"/>
          </a:xfrm>
          <a:prstGeom prst="rect">
            <a:avLst/>
          </a:prstGeom>
        </p:spPr>
      </p:pic>
      <p:pic>
        <p:nvPicPr>
          <p:cNvPr id="13" name="Picture 12">
            <a:extLst>
              <a:ext uri="{FF2B5EF4-FFF2-40B4-BE49-F238E27FC236}">
                <a16:creationId xmlns:a16="http://schemas.microsoft.com/office/drawing/2014/main" id="{2CAB06AE-E2E8-4803-8C63-7A1455B3FD05}"/>
              </a:ext>
            </a:extLst>
          </p:cNvPr>
          <p:cNvPicPr>
            <a:picLocks noChangeAspect="1"/>
          </p:cNvPicPr>
          <p:nvPr/>
        </p:nvPicPr>
        <p:blipFill>
          <a:blip r:embed="rId5"/>
          <a:stretch>
            <a:fillRect/>
          </a:stretch>
        </p:blipFill>
        <p:spPr>
          <a:xfrm>
            <a:off x="5453008" y="6104755"/>
            <a:ext cx="1314450" cy="504825"/>
          </a:xfrm>
          <a:prstGeom prst="rect">
            <a:avLst/>
          </a:prstGeom>
        </p:spPr>
      </p:pic>
    </p:spTree>
    <p:extLst>
      <p:ext uri="{BB962C8B-B14F-4D97-AF65-F5344CB8AC3E}">
        <p14:creationId xmlns:p14="http://schemas.microsoft.com/office/powerpoint/2010/main" val="419604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71" y="578348"/>
            <a:ext cx="6081865" cy="756418"/>
          </a:xfrm>
        </p:spPr>
        <p:txBody>
          <a:bodyPr/>
          <a:lstStyle/>
          <a:p>
            <a:r>
              <a:rPr lang="en-US" b="1" dirty="0"/>
              <a:t>Ordering additional materials</a:t>
            </a:r>
          </a:p>
        </p:txBody>
      </p:sp>
      <p:sp>
        <p:nvSpPr>
          <p:cNvPr id="2" name="Content Placeholder 1"/>
          <p:cNvSpPr>
            <a:spLocks noGrp="1"/>
          </p:cNvSpPr>
          <p:nvPr>
            <p:ph idx="1"/>
          </p:nvPr>
        </p:nvSpPr>
        <p:spPr>
          <a:xfrm>
            <a:off x="223072" y="1369183"/>
            <a:ext cx="8748806" cy="2334227"/>
          </a:xfrm>
        </p:spPr>
        <p:txBody>
          <a:bodyPr>
            <a:normAutofit/>
          </a:bodyPr>
          <a:lstStyle/>
          <a:p>
            <a:endParaRPr lang="en-US" sz="1200" dirty="0"/>
          </a:p>
          <a:p>
            <a:pPr marL="0" indent="0">
              <a:buNone/>
            </a:pPr>
            <a:r>
              <a:rPr lang="en-US" dirty="0"/>
              <a:t>Additional Order window:  December 16, 2021 – February 4, 2022</a:t>
            </a:r>
          </a:p>
          <a:p>
            <a:pPr lvl="1"/>
            <a:r>
              <a:rPr lang="en-US" dirty="0"/>
              <a:t>Use the “District-Level Additional Orders Only Site – WWWW” </a:t>
            </a:r>
            <a:r>
              <a:rPr lang="en-US" b="1" dirty="0"/>
              <a:t>do not </a:t>
            </a:r>
            <a:r>
              <a:rPr lang="en-US" dirty="0"/>
              <a:t> place additional material orders at the school level. </a:t>
            </a:r>
          </a:p>
          <a:p>
            <a:pPr lvl="1"/>
            <a:r>
              <a:rPr lang="en-US" dirty="0"/>
              <a:t>School level additional materials </a:t>
            </a:r>
            <a:r>
              <a:rPr lang="en-US" b="1" dirty="0"/>
              <a:t>will not </a:t>
            </a:r>
            <a:r>
              <a:rPr lang="en-US" dirty="0"/>
              <a:t>be processed (p. 50 of the </a:t>
            </a:r>
            <a:r>
              <a:rPr lang="en-US" u="sng" dirty="0">
                <a:hlinkClick r:id="rId2"/>
              </a:rPr>
              <a:t>WIDA AMS User Guide</a:t>
            </a:r>
            <a:r>
              <a:rPr lang="en-US" dirty="0">
                <a:hlinkClick r:id="rId2"/>
              </a:rPr>
              <a:t> </a:t>
            </a:r>
            <a:r>
              <a:rPr lang="en-US" dirty="0"/>
              <a:t>)</a:t>
            </a:r>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a:xfrm>
            <a:off x="223071" y="6427018"/>
            <a:ext cx="508449" cy="365125"/>
          </a:xfrm>
        </p:spPr>
        <p:txBody>
          <a:bodyPr/>
          <a:lstStyle/>
          <a:p>
            <a:fld id="{C479D5F6-EDCB-402A-AC08-4943A1820E8F}" type="slidenum">
              <a:rPr lang="en-US" smtClean="0"/>
              <a:pPr/>
              <a:t>36</a:t>
            </a:fld>
            <a:endParaRPr lang="en-US" dirty="0"/>
          </a:p>
        </p:txBody>
      </p:sp>
      <p:pic>
        <p:nvPicPr>
          <p:cNvPr id="8" name="Picture 7">
            <a:extLst>
              <a:ext uri="{FF2B5EF4-FFF2-40B4-BE49-F238E27FC236}">
                <a16:creationId xmlns:a16="http://schemas.microsoft.com/office/drawing/2014/main" id="{A31D6AEA-007D-4522-8C68-FC4145FC36C7}"/>
              </a:ext>
            </a:extLst>
          </p:cNvPr>
          <p:cNvPicPr>
            <a:picLocks noChangeAspect="1"/>
          </p:cNvPicPr>
          <p:nvPr/>
        </p:nvPicPr>
        <p:blipFill>
          <a:blip r:embed="rId3"/>
          <a:stretch>
            <a:fillRect/>
          </a:stretch>
        </p:blipFill>
        <p:spPr>
          <a:xfrm>
            <a:off x="1195387" y="3760018"/>
            <a:ext cx="6753225" cy="2667000"/>
          </a:xfrm>
          <a:prstGeom prst="rect">
            <a:avLst/>
          </a:prstGeom>
        </p:spPr>
      </p:pic>
      <p:sp>
        <p:nvSpPr>
          <p:cNvPr id="9" name="Rectangle 8">
            <a:extLst>
              <a:ext uri="{FF2B5EF4-FFF2-40B4-BE49-F238E27FC236}">
                <a16:creationId xmlns:a16="http://schemas.microsoft.com/office/drawing/2014/main" id="{5AA133A4-78C5-4B8F-AE5C-ABECEE4BCCB3}"/>
              </a:ext>
            </a:extLst>
          </p:cNvPr>
          <p:cNvSpPr/>
          <p:nvPr/>
        </p:nvSpPr>
        <p:spPr>
          <a:xfrm>
            <a:off x="3775934" y="4063114"/>
            <a:ext cx="1398494" cy="6454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054392-87DA-4B90-AAC4-29A064F2083A}"/>
              </a:ext>
            </a:extLst>
          </p:cNvPr>
          <p:cNvSpPr/>
          <p:nvPr/>
        </p:nvSpPr>
        <p:spPr>
          <a:xfrm>
            <a:off x="4733364" y="5787614"/>
            <a:ext cx="1839557" cy="5486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2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Remind staff to keep all Pre-ID or District/School labels until the end of the window. Even if they think they are not needed.</a:t>
            </a:r>
          </a:p>
          <a:p>
            <a:endParaRPr lang="en-US" dirty="0"/>
          </a:p>
          <a:p>
            <a:endParaRPr lang="en-US" dirty="0"/>
          </a:p>
          <a:p>
            <a:r>
              <a:rPr lang="en-US" dirty="0"/>
              <a:t>When placing an additional material order – </a:t>
            </a:r>
          </a:p>
          <a:p>
            <a:pPr lvl="1"/>
            <a:r>
              <a:rPr lang="en-US" dirty="0"/>
              <a:t>For sites that did not initial need paper materials when and if a paper test is ordered later, be sure to order the Speaking test booklet (this is the book that has the pictures to accompany the Speaking CD).  </a:t>
            </a:r>
          </a:p>
          <a:p>
            <a:pPr lvl="1"/>
            <a:r>
              <a:rPr lang="en-US" dirty="0"/>
              <a:t>Reference the Speaking Test Materials list on page 46 of the </a:t>
            </a:r>
            <a:r>
              <a:rPr lang="en-US" dirty="0">
                <a:hlinkClick r:id="rId2"/>
              </a:rPr>
              <a:t>WIDA TAM</a:t>
            </a:r>
            <a:r>
              <a:rPr lang="en-US" dirty="0"/>
              <a:t>. </a:t>
            </a:r>
          </a:p>
          <a:p>
            <a:endParaRPr lang="en-US" dirty="0"/>
          </a:p>
        </p:txBody>
      </p:sp>
      <p:sp>
        <p:nvSpPr>
          <p:cNvPr id="3" name="Title 2"/>
          <p:cNvSpPr>
            <a:spLocks noGrp="1"/>
          </p:cNvSpPr>
          <p:nvPr>
            <p:ph type="title"/>
          </p:nvPr>
        </p:nvSpPr>
        <p:spPr/>
        <p:txBody>
          <a:bodyPr/>
          <a:lstStyle/>
          <a:p>
            <a:br>
              <a:rPr lang="en-US" b="1" dirty="0"/>
            </a:br>
            <a:r>
              <a:rPr lang="en-US" b="1" dirty="0"/>
              <a:t>Reminders</a:t>
            </a:r>
          </a:p>
        </p:txBody>
      </p:sp>
      <p:sp>
        <p:nvSpPr>
          <p:cNvPr id="4" name="Slide Number Placeholder 3"/>
          <p:cNvSpPr>
            <a:spLocks noGrp="1"/>
          </p:cNvSpPr>
          <p:nvPr>
            <p:ph type="sldNum" sz="quarter" idx="12"/>
          </p:nvPr>
        </p:nvSpPr>
        <p:spPr>
          <a:xfrm>
            <a:off x="223070" y="6427018"/>
            <a:ext cx="4653729" cy="365125"/>
          </a:xfrm>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156695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District Packing List (white)</a:t>
            </a:r>
          </a:p>
          <a:p>
            <a:endParaRPr lang="en-US" sz="800" dirty="0"/>
          </a:p>
          <a:p>
            <a:r>
              <a:rPr lang="en-US" dirty="0"/>
              <a:t>School Box Range Sheet (white)</a:t>
            </a:r>
          </a:p>
          <a:p>
            <a:pPr lvl="1"/>
            <a:r>
              <a:rPr lang="en-US" dirty="0"/>
              <a:t>Use this list to support record keeping of book barcode assigned to each student</a:t>
            </a:r>
          </a:p>
          <a:p>
            <a:endParaRPr lang="en-US" sz="800" dirty="0"/>
          </a:p>
          <a:p>
            <a:r>
              <a:rPr lang="en-US" dirty="0"/>
              <a:t>School Packing Lists–District Set (white)</a:t>
            </a:r>
          </a:p>
          <a:p>
            <a:endParaRPr lang="en-US" sz="800" dirty="0"/>
          </a:p>
          <a:p>
            <a:r>
              <a:rPr lang="en-US" dirty="0"/>
              <a:t>District Security Checklist (white)</a:t>
            </a:r>
          </a:p>
          <a:p>
            <a:endParaRPr lang="en-US" sz="800" dirty="0"/>
          </a:p>
          <a:p>
            <a:r>
              <a:rPr lang="en-US" dirty="0"/>
              <a:t>Copy of School Security Checklists (white)</a:t>
            </a:r>
          </a:p>
          <a:p>
            <a:endParaRPr lang="en-US" sz="800" dirty="0"/>
          </a:p>
          <a:p>
            <a:r>
              <a:rPr lang="en-US" dirty="0"/>
              <a:t>Agreement to Maintain Confidentiality (blue)</a:t>
            </a:r>
          </a:p>
          <a:p>
            <a:endParaRPr lang="en-US" dirty="0"/>
          </a:p>
        </p:txBody>
      </p:sp>
      <p:sp>
        <p:nvSpPr>
          <p:cNvPr id="5" name="Title 4"/>
          <p:cNvSpPr>
            <a:spLocks noGrp="1"/>
          </p:cNvSpPr>
          <p:nvPr>
            <p:ph type="title"/>
          </p:nvPr>
        </p:nvSpPr>
        <p:spPr/>
        <p:txBody>
          <a:bodyPr/>
          <a:lstStyle/>
          <a:p>
            <a:br>
              <a:rPr lang="en-US" dirty="0"/>
            </a:br>
            <a:r>
              <a:rPr lang="en-US" b="1" dirty="0"/>
              <a:t>Forms shipped to district</a:t>
            </a:r>
          </a:p>
        </p:txBody>
      </p:sp>
      <p:sp>
        <p:nvSpPr>
          <p:cNvPr id="2" name="Slide Number Placeholder 1"/>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73711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Plastic Bags and Ties for Materials Return</a:t>
            </a:r>
          </a:p>
          <a:p>
            <a:endParaRPr lang="en-US" sz="800" dirty="0"/>
          </a:p>
          <a:p>
            <a:r>
              <a:rPr lang="en-US" dirty="0"/>
              <a:t>Return Materials Instruction Packet</a:t>
            </a:r>
          </a:p>
          <a:p>
            <a:endParaRPr lang="en-US" sz="800" dirty="0"/>
          </a:p>
          <a:p>
            <a:r>
              <a:rPr lang="en-US" dirty="0"/>
              <a:t>Labels </a:t>
            </a:r>
          </a:p>
          <a:p>
            <a:pPr lvl="1"/>
            <a:r>
              <a:rPr lang="en-US" dirty="0"/>
              <a:t>Student (reported as NEP/LEP) in the Student Interchange</a:t>
            </a:r>
          </a:p>
          <a:p>
            <a:pPr lvl="1"/>
            <a:r>
              <a:rPr lang="en-US" dirty="0"/>
              <a:t>District/School (3 pages)</a:t>
            </a:r>
          </a:p>
          <a:p>
            <a:pPr lvl="1"/>
            <a:r>
              <a:rPr lang="en-US" dirty="0"/>
              <a:t>Do Not Process</a:t>
            </a:r>
            <a:endParaRPr lang="en-US" sz="800" dirty="0"/>
          </a:p>
          <a:p>
            <a:r>
              <a:rPr lang="en-US" dirty="0"/>
              <a:t>Testing Materials including Overage</a:t>
            </a:r>
          </a:p>
          <a:p>
            <a:pPr marL="0" indent="0">
              <a:buNone/>
            </a:pPr>
            <a:endParaRPr lang="en-US" b="1" dirty="0"/>
          </a:p>
          <a:p>
            <a:pPr marL="0" indent="0">
              <a:buNone/>
            </a:pPr>
            <a:r>
              <a:rPr lang="en-US" b="1" dirty="0"/>
              <a:t>Reminder: </a:t>
            </a:r>
          </a:p>
          <a:p>
            <a:pPr marL="457200" lvl="1" indent="0">
              <a:buNone/>
            </a:pPr>
            <a:r>
              <a:rPr lang="en-US" dirty="0"/>
              <a:t>Alternate materials are combined with Online, Paper, and Kindergarten ACCESS for ELLs. Boxes with Alternate materials have a </a:t>
            </a:r>
            <a:r>
              <a:rPr lang="en-US" b="1" dirty="0">
                <a:solidFill>
                  <a:srgbClr val="101E8E"/>
                </a:solidFill>
              </a:rPr>
              <a:t>blue</a:t>
            </a:r>
            <a:r>
              <a:rPr lang="en-US" dirty="0"/>
              <a:t> label.  </a:t>
            </a:r>
          </a:p>
        </p:txBody>
      </p:sp>
      <p:sp>
        <p:nvSpPr>
          <p:cNvPr id="3" name="Title 2"/>
          <p:cNvSpPr>
            <a:spLocks noGrp="1"/>
          </p:cNvSpPr>
          <p:nvPr>
            <p:ph type="title"/>
          </p:nvPr>
        </p:nvSpPr>
        <p:spPr/>
        <p:txBody>
          <a:bodyPr/>
          <a:lstStyle/>
          <a:p>
            <a:br>
              <a:rPr lang="en-US" dirty="0"/>
            </a:br>
            <a:r>
              <a:rPr lang="en-US" b="1" dirty="0"/>
              <a:t>Materials shipped to district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83717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E3D0-3A5A-4BE3-BB61-5A08E629ED86}"/>
              </a:ext>
            </a:extLst>
          </p:cNvPr>
          <p:cNvSpPr>
            <a:spLocks noGrp="1"/>
          </p:cNvSpPr>
          <p:nvPr>
            <p:ph type="title"/>
          </p:nvPr>
        </p:nvSpPr>
        <p:spPr/>
        <p:txBody>
          <a:bodyPr/>
          <a:lstStyle/>
          <a:p>
            <a:br>
              <a:rPr lang="en-US" dirty="0"/>
            </a:br>
            <a:r>
              <a:rPr lang="en-US" b="1" dirty="0"/>
              <a:t>About WIDA ACCESS</a:t>
            </a:r>
          </a:p>
        </p:txBody>
      </p:sp>
      <p:sp>
        <p:nvSpPr>
          <p:cNvPr id="3" name="Content Placeholder 2">
            <a:extLst>
              <a:ext uri="{FF2B5EF4-FFF2-40B4-BE49-F238E27FC236}">
                <a16:creationId xmlns:a16="http://schemas.microsoft.com/office/drawing/2014/main" id="{DAC8CA9C-A58A-41F9-BB0A-6AEE78A77247}"/>
              </a:ext>
            </a:extLst>
          </p:cNvPr>
          <p:cNvSpPr>
            <a:spLocks noGrp="1"/>
          </p:cNvSpPr>
          <p:nvPr>
            <p:ph idx="1"/>
          </p:nvPr>
        </p:nvSpPr>
        <p:spPr/>
        <p:txBody>
          <a:bodyPr>
            <a:normAutofit lnSpcReduction="10000"/>
          </a:bodyPr>
          <a:lstStyle/>
          <a:p>
            <a:pPr marL="0" indent="0">
              <a:buNone/>
            </a:pPr>
            <a:r>
              <a:rPr lang="en-US" b="1" dirty="0"/>
              <a:t>WIDA</a:t>
            </a:r>
          </a:p>
          <a:p>
            <a:r>
              <a:rPr lang="en-US" dirty="0"/>
              <a:t>Colorado uses the WIDA English language development standards for the Colorado English language proficiency (CELP) standards (adopted in 2009). </a:t>
            </a:r>
          </a:p>
          <a:p>
            <a:r>
              <a:rPr lang="en-US" dirty="0"/>
              <a:t>In Colorado, the standards based English language proficiency assessments are the ACCESS for ELLs, Kindergarten ACCESS, and Alternate ACCESS assessments. </a:t>
            </a:r>
          </a:p>
          <a:p>
            <a:pPr marL="0" indent="0">
              <a:buNone/>
            </a:pPr>
            <a:endParaRPr lang="en-US" dirty="0"/>
          </a:p>
          <a:p>
            <a:pPr marL="0" indent="0">
              <a:buNone/>
            </a:pPr>
            <a:endParaRPr lang="en-US" dirty="0"/>
          </a:p>
          <a:p>
            <a:pPr marL="0" indent="0">
              <a:buNone/>
            </a:pPr>
            <a:r>
              <a:rPr lang="en-US" b="1" dirty="0"/>
              <a:t>Data Recognition Corporation (DRC) </a:t>
            </a:r>
          </a:p>
          <a:p>
            <a:r>
              <a:rPr lang="en-US" dirty="0"/>
              <a:t>The assessment vendor/publisher/online test platform for WIDA ACCESS suite of assessments . </a:t>
            </a:r>
          </a:p>
          <a:p>
            <a:pPr marL="0" indent="0">
              <a:buNone/>
            </a:pPr>
            <a:endParaRPr lang="en-US" dirty="0"/>
          </a:p>
        </p:txBody>
      </p:sp>
      <p:sp>
        <p:nvSpPr>
          <p:cNvPr id="4" name="Slide Number Placeholder 3">
            <a:extLst>
              <a:ext uri="{FF2B5EF4-FFF2-40B4-BE49-F238E27FC236}">
                <a16:creationId xmlns:a16="http://schemas.microsoft.com/office/drawing/2014/main" id="{6D25FA4D-89D8-401C-8428-E10FFB26D6B8}"/>
              </a:ext>
            </a:extLst>
          </p:cNvPr>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6" name="Picture 5">
            <a:extLst>
              <a:ext uri="{FF2B5EF4-FFF2-40B4-BE49-F238E27FC236}">
                <a16:creationId xmlns:a16="http://schemas.microsoft.com/office/drawing/2014/main" id="{70449AD2-7E26-4245-AB60-C09823D14DEF}"/>
              </a:ext>
            </a:extLst>
          </p:cNvPr>
          <p:cNvPicPr>
            <a:picLocks noChangeAspect="1"/>
          </p:cNvPicPr>
          <p:nvPr/>
        </p:nvPicPr>
        <p:blipFill>
          <a:blip r:embed="rId2"/>
          <a:stretch>
            <a:fillRect/>
          </a:stretch>
        </p:blipFill>
        <p:spPr>
          <a:xfrm>
            <a:off x="1110222" y="3783377"/>
            <a:ext cx="1923435" cy="678493"/>
          </a:xfrm>
          <a:prstGeom prst="rect">
            <a:avLst/>
          </a:prstGeom>
        </p:spPr>
      </p:pic>
      <p:pic>
        <p:nvPicPr>
          <p:cNvPr id="8" name="Picture 7">
            <a:extLst>
              <a:ext uri="{FF2B5EF4-FFF2-40B4-BE49-F238E27FC236}">
                <a16:creationId xmlns:a16="http://schemas.microsoft.com/office/drawing/2014/main" id="{31772813-E99B-4DF2-8C13-D5F351536CE3}"/>
              </a:ext>
            </a:extLst>
          </p:cNvPr>
          <p:cNvPicPr>
            <a:picLocks noChangeAspect="1"/>
          </p:cNvPicPr>
          <p:nvPr/>
        </p:nvPicPr>
        <p:blipFill>
          <a:blip r:embed="rId3"/>
          <a:stretch>
            <a:fillRect/>
          </a:stretch>
        </p:blipFill>
        <p:spPr>
          <a:xfrm>
            <a:off x="1386307" y="5907870"/>
            <a:ext cx="1371264" cy="884273"/>
          </a:xfrm>
          <a:prstGeom prst="rect">
            <a:avLst/>
          </a:prstGeom>
        </p:spPr>
      </p:pic>
    </p:spTree>
    <p:extLst>
      <p:ext uri="{BB962C8B-B14F-4D97-AF65-F5344CB8AC3E}">
        <p14:creationId xmlns:p14="http://schemas.microsoft.com/office/powerpoint/2010/main" val="897349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b="1" dirty="0"/>
              <a:t>Kindergarten materials </a:t>
            </a:r>
          </a:p>
        </p:txBody>
      </p:sp>
      <p:sp>
        <p:nvSpPr>
          <p:cNvPr id="2" name="Content Placeholder 1"/>
          <p:cNvSpPr>
            <a:spLocks noGrp="1"/>
          </p:cNvSpPr>
          <p:nvPr>
            <p:ph idx="1"/>
          </p:nvPr>
        </p:nvSpPr>
        <p:spPr>
          <a:xfrm>
            <a:off x="223071" y="1567927"/>
            <a:ext cx="2947595" cy="4640674"/>
          </a:xfrm>
        </p:spPr>
        <p:txBody>
          <a:bodyPr>
            <a:normAutofit fontScale="77500" lnSpcReduction="20000"/>
          </a:bodyPr>
          <a:lstStyle/>
          <a:p>
            <a:pPr marL="0" indent="0">
              <a:buNone/>
            </a:pPr>
            <a:r>
              <a:rPr lang="en-US" b="1" dirty="0">
                <a:solidFill>
                  <a:srgbClr val="000000"/>
                </a:solidFill>
                <a:latin typeface="Arial" panose="020B0604020202020204" pitchFamily="34" charset="0"/>
              </a:rPr>
              <a:t>Kindergarten </a:t>
            </a:r>
          </a:p>
          <a:p>
            <a:pPr lvl="1"/>
            <a:r>
              <a:rPr lang="en-US" sz="2200" dirty="0"/>
              <a:t>Student Storybook</a:t>
            </a:r>
          </a:p>
          <a:p>
            <a:pPr lvl="1"/>
            <a:r>
              <a:rPr lang="en-US" sz="2200" dirty="0"/>
              <a:t>Student Response Booklet</a:t>
            </a:r>
          </a:p>
          <a:p>
            <a:pPr lvl="1"/>
            <a:r>
              <a:rPr lang="en-US" sz="2200" dirty="0"/>
              <a:t>Test Administrator's Script</a:t>
            </a:r>
          </a:p>
          <a:p>
            <a:pPr lvl="1"/>
            <a:r>
              <a:rPr lang="en-US" sz="2200" dirty="0"/>
              <a:t>Student Activity Board</a:t>
            </a:r>
          </a:p>
          <a:p>
            <a:pPr lvl="1"/>
            <a:r>
              <a:rPr lang="en-US" sz="2200" dirty="0"/>
              <a:t>Cards </a:t>
            </a:r>
          </a:p>
          <a:p>
            <a:pPr lvl="1"/>
            <a:r>
              <a:rPr lang="en-US" sz="2200" dirty="0"/>
              <a:t>Card Pouch Booklet</a:t>
            </a:r>
          </a:p>
          <a:p>
            <a:pPr marL="0" lvl="1" indent="0">
              <a:lnSpc>
                <a:spcPct val="100000"/>
              </a:lnSpc>
              <a:spcBef>
                <a:spcPts val="1000"/>
              </a:spcBef>
              <a:buNone/>
            </a:pPr>
            <a:r>
              <a:rPr lang="en-US" sz="2300" dirty="0"/>
              <a:t>A label -  all scorable materials must have a label, either PreID or District/School</a:t>
            </a:r>
          </a:p>
          <a:p>
            <a:endParaRPr lang="en-US" dirty="0"/>
          </a:p>
          <a:p>
            <a:endParaRPr lang="en-US" dirty="0"/>
          </a:p>
          <a:p>
            <a:endParaRPr lang="en-US" dirty="0"/>
          </a:p>
          <a:p>
            <a:pPr marL="0" indent="0">
              <a:buNone/>
            </a:pPr>
            <a:r>
              <a:rPr lang="en-US" dirty="0"/>
              <a:t>At least two number 2 pencils</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4" name="Picture 3"/>
          <p:cNvPicPr>
            <a:picLocks noChangeAspect="1"/>
          </p:cNvPicPr>
          <p:nvPr/>
        </p:nvPicPr>
        <p:blipFill>
          <a:blip r:embed="rId2"/>
          <a:stretch>
            <a:fillRect/>
          </a:stretch>
        </p:blipFill>
        <p:spPr>
          <a:xfrm>
            <a:off x="387349" y="4598044"/>
            <a:ext cx="2280471" cy="702515"/>
          </a:xfrm>
          <a:prstGeom prst="rect">
            <a:avLst/>
          </a:prstGeom>
        </p:spPr>
      </p:pic>
      <p:pic>
        <p:nvPicPr>
          <p:cNvPr id="9" name="Picture 8">
            <a:extLst>
              <a:ext uri="{FF2B5EF4-FFF2-40B4-BE49-F238E27FC236}">
                <a16:creationId xmlns:a16="http://schemas.microsoft.com/office/drawing/2014/main" id="{32952782-E093-4F1B-A178-0DBBD8272C45}"/>
              </a:ext>
            </a:extLst>
          </p:cNvPr>
          <p:cNvPicPr>
            <a:picLocks noChangeAspect="1"/>
          </p:cNvPicPr>
          <p:nvPr/>
        </p:nvPicPr>
        <p:blipFill>
          <a:blip r:embed="rId3"/>
          <a:stretch>
            <a:fillRect/>
          </a:stretch>
        </p:blipFill>
        <p:spPr>
          <a:xfrm>
            <a:off x="3313051" y="1567927"/>
            <a:ext cx="5625247" cy="3843169"/>
          </a:xfrm>
          <a:prstGeom prst="rect">
            <a:avLst/>
          </a:prstGeom>
        </p:spPr>
      </p:pic>
    </p:spTree>
    <p:extLst>
      <p:ext uri="{BB962C8B-B14F-4D97-AF65-F5344CB8AC3E}">
        <p14:creationId xmlns:p14="http://schemas.microsoft.com/office/powerpoint/2010/main" val="1026808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71" y="248420"/>
            <a:ext cx="5158247" cy="590603"/>
          </a:xfrm>
        </p:spPr>
        <p:txBody>
          <a:bodyPr>
            <a:normAutofit fontScale="90000"/>
          </a:bodyPr>
          <a:lstStyle/>
          <a:p>
            <a:br>
              <a:rPr lang="en-US" dirty="0"/>
            </a:br>
            <a:r>
              <a:rPr lang="en-US" b="1" dirty="0"/>
              <a:t>Alternate materials </a:t>
            </a:r>
          </a:p>
        </p:txBody>
      </p:sp>
      <p:pic>
        <p:nvPicPr>
          <p:cNvPr id="4" name="Content Placeholder 3"/>
          <p:cNvPicPr>
            <a:picLocks noGrp="1" noChangeAspect="1"/>
          </p:cNvPicPr>
          <p:nvPr>
            <p:ph idx="1"/>
          </p:nvPr>
        </p:nvPicPr>
        <p:blipFill>
          <a:blip r:embed="rId3"/>
          <a:stretch>
            <a:fillRect/>
          </a:stretch>
        </p:blipFill>
        <p:spPr>
          <a:xfrm>
            <a:off x="2872710" y="4751622"/>
            <a:ext cx="3398580" cy="1046956"/>
          </a:xfrm>
          <a:prstGeom prst="rect">
            <a:avLst/>
          </a:prstGeom>
        </p:spPr>
      </p:pic>
      <p:sp>
        <p:nvSpPr>
          <p:cNvPr id="6" name="Rectangle 5"/>
          <p:cNvSpPr/>
          <p:nvPr/>
        </p:nvSpPr>
        <p:spPr>
          <a:xfrm>
            <a:off x="1059542" y="1745994"/>
            <a:ext cx="7024915" cy="4774127"/>
          </a:xfrm>
          <a:prstGeom prst="rect">
            <a:avLst/>
          </a:prstGeom>
        </p:spPr>
        <p:txBody>
          <a:bodyPr wrap="square">
            <a:spAutoFit/>
          </a:bodyPr>
          <a:lstStyle/>
          <a:p>
            <a:r>
              <a:rPr lang="en-US" sz="2400" b="1" dirty="0">
                <a:solidFill>
                  <a:srgbClr val="000000"/>
                </a:solidFill>
                <a:latin typeface="Arial" panose="020B0604020202020204" pitchFamily="34" charset="0"/>
              </a:rPr>
              <a:t>Alternate ACCESS</a:t>
            </a:r>
            <a:endParaRPr lang="en-US" sz="2400" dirty="0">
              <a:solidFill>
                <a:srgbClr val="000000"/>
              </a:solidFill>
              <a:latin typeface="Arial" panose="020B0604020202020204" pitchFamily="34" charset="0"/>
            </a:endParaRPr>
          </a:p>
          <a:p>
            <a:pPr marL="685800" lvl="1" indent="-228600">
              <a:lnSpc>
                <a:spcPct val="90000"/>
              </a:lnSpc>
              <a:spcBef>
                <a:spcPts val="500"/>
              </a:spcBef>
              <a:buFont typeface="Arial" panose="020B0604020202020204" pitchFamily="34" charset="0"/>
              <a:buChar char="•"/>
            </a:pPr>
            <a:r>
              <a:rPr lang="en-US" sz="2200" dirty="0"/>
              <a:t>Test Administrator's Script</a:t>
            </a:r>
          </a:p>
          <a:p>
            <a:pPr marL="685800" lvl="1" indent="-228600">
              <a:lnSpc>
                <a:spcPct val="90000"/>
              </a:lnSpc>
              <a:spcBef>
                <a:spcPts val="500"/>
              </a:spcBef>
              <a:buFont typeface="Arial" panose="020B0604020202020204" pitchFamily="34" charset="0"/>
              <a:buChar char="•"/>
            </a:pPr>
            <a:r>
              <a:rPr lang="en-US" sz="2200" dirty="0"/>
              <a:t>Test Booklet</a:t>
            </a:r>
          </a:p>
          <a:p>
            <a:pPr marL="685800" lvl="1" indent="-228600">
              <a:lnSpc>
                <a:spcPct val="90000"/>
              </a:lnSpc>
              <a:spcBef>
                <a:spcPts val="500"/>
              </a:spcBef>
              <a:buFont typeface="Arial" panose="020B0604020202020204" pitchFamily="34" charset="0"/>
              <a:buChar char="•"/>
            </a:pPr>
            <a:r>
              <a:rPr lang="en-US" sz="2200" dirty="0"/>
              <a:t>Student Response Booklet</a:t>
            </a:r>
          </a:p>
          <a:p>
            <a:pPr>
              <a:lnSpc>
                <a:spcPct val="90000"/>
              </a:lnSpc>
              <a:spcBef>
                <a:spcPts val="1000"/>
              </a:spcBef>
            </a:pPr>
            <a:r>
              <a:rPr lang="en-US" sz="2000" dirty="0">
                <a:solidFill>
                  <a:srgbClr val="000000"/>
                </a:solidFill>
                <a:latin typeface="Arial" panose="020B0604020202020204" pitchFamily="34" charset="0"/>
              </a:rPr>
              <a:t>(make sure it is the correct grade level)</a:t>
            </a:r>
            <a:endParaRPr lang="en-US" sz="2000" dirty="0"/>
          </a:p>
          <a:p>
            <a:pPr>
              <a:buFont typeface="Arial" panose="020B0604020202020204" pitchFamily="34" charset="0"/>
              <a:buChar char="•"/>
            </a:pPr>
            <a:endParaRPr lang="en-US" sz="2400" b="0" i="0" dirty="0">
              <a:solidFill>
                <a:srgbClr val="333333"/>
              </a:solidFill>
              <a:effectLst/>
              <a:latin typeface="Arial" panose="020B0604020202020204" pitchFamily="34" charset="0"/>
            </a:endParaRPr>
          </a:p>
          <a:p>
            <a:r>
              <a:rPr lang="en-US" sz="2400" dirty="0"/>
              <a:t>A label - all scorable materials must have a label, either PreID or District/School</a:t>
            </a:r>
          </a:p>
          <a:p>
            <a:pPr>
              <a:buFont typeface="Arial" panose="020B0604020202020204" pitchFamily="34" charset="0"/>
              <a:buChar char="•"/>
            </a:pPr>
            <a:endParaRPr lang="en-US" sz="2400" dirty="0">
              <a:solidFill>
                <a:srgbClr val="333333"/>
              </a:solidFill>
              <a:latin typeface="Arial" panose="020B0604020202020204" pitchFamily="34" charset="0"/>
            </a:endParaRPr>
          </a:p>
          <a:p>
            <a:pPr>
              <a:buFont typeface="Arial" panose="020B0604020202020204" pitchFamily="34" charset="0"/>
              <a:buChar char="•"/>
            </a:pPr>
            <a:endParaRPr lang="en-US" sz="2400" b="0" i="0" dirty="0">
              <a:solidFill>
                <a:srgbClr val="333333"/>
              </a:solidFill>
              <a:effectLst/>
              <a:latin typeface="Arial" panose="020B0604020202020204" pitchFamily="34" charset="0"/>
            </a:endParaRPr>
          </a:p>
          <a:p>
            <a:endParaRPr lang="en-US" sz="2400" dirty="0"/>
          </a:p>
          <a:p>
            <a:r>
              <a:rPr lang="en-US" sz="2000" dirty="0"/>
              <a:t>At least two number 2 pencils</a:t>
            </a:r>
          </a:p>
          <a:p>
            <a:pPr>
              <a:buFont typeface="Arial" panose="020B0604020202020204" pitchFamily="34" charset="0"/>
              <a:buChar char="•"/>
            </a:pPr>
            <a:endParaRPr lang="en-US" b="0" i="0" dirty="0">
              <a:solidFill>
                <a:srgbClr val="333333"/>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82596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A3B7FE-A31B-4C74-961E-1F81D4189A76}"/>
              </a:ext>
            </a:extLst>
          </p:cNvPr>
          <p:cNvSpPr>
            <a:spLocks noGrp="1"/>
          </p:cNvSpPr>
          <p:nvPr>
            <p:ph type="ctrTitle"/>
          </p:nvPr>
        </p:nvSpPr>
        <p:spPr/>
        <p:txBody>
          <a:bodyPr>
            <a:normAutofit/>
          </a:bodyPr>
          <a:lstStyle/>
          <a:p>
            <a:r>
              <a:rPr lang="en-US" sz="6000" dirty="0"/>
              <a:t>Accommodations</a:t>
            </a:r>
            <a:br>
              <a:rPr lang="en-US" sz="6000" dirty="0"/>
            </a:br>
            <a:r>
              <a:rPr lang="en-US" sz="6000" dirty="0"/>
              <a:t>IEP or 504 plan</a:t>
            </a:r>
          </a:p>
        </p:txBody>
      </p:sp>
      <p:sp>
        <p:nvSpPr>
          <p:cNvPr id="4" name="Slide Number Placeholder 3">
            <a:extLst>
              <a:ext uri="{FF2B5EF4-FFF2-40B4-BE49-F238E27FC236}">
                <a16:creationId xmlns:a16="http://schemas.microsoft.com/office/drawing/2014/main" id="{EB9C0E60-66E4-4ADD-8747-0D7F6D2A6A2B}"/>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2670572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Accommodations </a:t>
            </a:r>
          </a:p>
        </p:txBody>
      </p:sp>
      <p:sp>
        <p:nvSpPr>
          <p:cNvPr id="2" name="Content Placeholder 1"/>
          <p:cNvSpPr>
            <a:spLocks noGrp="1"/>
          </p:cNvSpPr>
          <p:nvPr>
            <p:ph idx="1"/>
          </p:nvPr>
        </p:nvSpPr>
        <p:spPr/>
        <p:txBody>
          <a:bodyPr/>
          <a:lstStyle/>
          <a:p>
            <a:r>
              <a:rPr lang="en-US" dirty="0"/>
              <a:t>Monitor accommodation assignment so that only students with an IEP or 504 are afforded accommodations on an English language proficiency assessment </a:t>
            </a:r>
          </a:p>
        </p:txBody>
      </p:sp>
      <p:pic>
        <p:nvPicPr>
          <p:cNvPr id="3074" name="Picture 2" descr="Image result for IEP and 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12" y="2825522"/>
            <a:ext cx="2771775"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193498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2CEE-BE0C-4DCE-BC1A-E5B5DC9CFEE4}"/>
              </a:ext>
            </a:extLst>
          </p:cNvPr>
          <p:cNvSpPr>
            <a:spLocks noGrp="1"/>
          </p:cNvSpPr>
          <p:nvPr>
            <p:ph type="title"/>
          </p:nvPr>
        </p:nvSpPr>
        <p:spPr>
          <a:xfrm>
            <a:off x="1168811" y="236668"/>
            <a:ext cx="5158247" cy="774263"/>
          </a:xfrm>
        </p:spPr>
        <p:txBody>
          <a:bodyPr>
            <a:normAutofit/>
          </a:bodyPr>
          <a:lstStyle/>
          <a:p>
            <a:r>
              <a:rPr lang="en-US" b="1" dirty="0"/>
              <a:t>Accommodations </a:t>
            </a:r>
            <a:br>
              <a:rPr lang="en-US" b="1" dirty="0"/>
            </a:br>
            <a:r>
              <a:rPr lang="en-US" b="1" dirty="0"/>
              <a:t>Unique Accommodation Request (UAR)</a:t>
            </a:r>
          </a:p>
        </p:txBody>
      </p:sp>
      <p:sp>
        <p:nvSpPr>
          <p:cNvPr id="3" name="Content Placeholder 2">
            <a:extLst>
              <a:ext uri="{FF2B5EF4-FFF2-40B4-BE49-F238E27FC236}">
                <a16:creationId xmlns:a16="http://schemas.microsoft.com/office/drawing/2014/main" id="{7685F675-FB6E-43E6-B170-41648B73FEAA}"/>
              </a:ext>
            </a:extLst>
          </p:cNvPr>
          <p:cNvSpPr>
            <a:spLocks noGrp="1"/>
          </p:cNvSpPr>
          <p:nvPr>
            <p:ph idx="1"/>
          </p:nvPr>
        </p:nvSpPr>
        <p:spPr/>
        <p:txBody>
          <a:bodyPr>
            <a:normAutofit/>
          </a:bodyPr>
          <a:lstStyle/>
          <a:p>
            <a:r>
              <a:rPr lang="en-US" sz="2800" dirty="0">
                <a:effectLst/>
                <a:latin typeface="Calibri" panose="020F0502020204030204" pitchFamily="34" charset="0"/>
                <a:ea typeface="Times New Roman" panose="02020603050405020304" pitchFamily="18" charset="0"/>
              </a:rPr>
              <a:t>Only one Unique Accommodation applies to ACCESS for ELLs. </a:t>
            </a:r>
            <a:endParaRPr lang="en-US" sz="2800" dirty="0">
              <a:latin typeface="Calibri" panose="020F0502020204030204" pitchFamily="34" charset="0"/>
              <a:ea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rPr>
              <a:t>Scribe (which includes Speech-to-Text) for the Writing Domain </a:t>
            </a:r>
          </a:p>
          <a:p>
            <a:pPr lvl="1"/>
            <a:r>
              <a:rPr lang="en-US" dirty="0">
                <a:effectLst/>
                <a:latin typeface="Calibri" panose="020F0502020204030204" pitchFamily="34" charset="0"/>
                <a:ea typeface="Times New Roman" panose="02020603050405020304" pitchFamily="18" charset="0"/>
              </a:rPr>
              <a:t>UAR for ACCESS is due December 1</a:t>
            </a:r>
            <a:r>
              <a:rPr lang="en-US" baseline="30000" dirty="0">
                <a:effectLst/>
                <a:latin typeface="Calibri" panose="020F0502020204030204" pitchFamily="34" charset="0"/>
                <a:ea typeface="Times New Roman" panose="02020603050405020304" pitchFamily="18" charset="0"/>
              </a:rPr>
              <a:t>st</a:t>
            </a:r>
            <a:endParaRPr lang="en-US" dirty="0">
              <a:effectLst/>
              <a:latin typeface="Times New Roman" panose="02020603050405020304" pitchFamily="18" charset="0"/>
              <a:ea typeface="Times New Roman" panose="02020603050405020304" pitchFamily="18" charset="0"/>
            </a:endParaRPr>
          </a:p>
          <a:p>
            <a:endParaRPr lang="en-US" dirty="0"/>
          </a:p>
          <a:p>
            <a:pPr algn="l">
              <a:buFont typeface="Arial" panose="020B0604020202020204" pitchFamily="34" charset="0"/>
              <a:buChar char="•"/>
            </a:pPr>
            <a:r>
              <a:rPr lang="en-US" b="0" i="0" dirty="0">
                <a:solidFill>
                  <a:srgbClr val="333333"/>
                </a:solidFill>
                <a:effectLst/>
                <a:latin typeface="SourceSansProRegular"/>
              </a:rPr>
              <a:t>ACCESS for ELLs</a:t>
            </a:r>
          </a:p>
          <a:p>
            <a:pPr marL="742950" lvl="1" indent="-285750" algn="l">
              <a:buFont typeface="Arial" panose="020B0604020202020204" pitchFamily="34" charset="0"/>
              <a:buChar char="•"/>
            </a:pPr>
            <a:r>
              <a:rPr lang="en-US" b="0" i="0" dirty="0">
                <a:solidFill>
                  <a:srgbClr val="333333"/>
                </a:solidFill>
                <a:effectLst/>
                <a:latin typeface="SourceSansProRegular"/>
              </a:rPr>
              <a:t>Scribe for Writing Domain</a:t>
            </a:r>
          </a:p>
          <a:p>
            <a:pPr marL="1143000" lvl="2" indent="-228600" algn="l">
              <a:buFont typeface="Arial" panose="020B0604020202020204" pitchFamily="34" charset="0"/>
              <a:buChar char="•"/>
            </a:pPr>
            <a:r>
              <a:rPr lang="en-US" b="0" i="0" u="sng" dirty="0">
                <a:solidFill>
                  <a:srgbClr val="403F3B"/>
                </a:solidFill>
                <a:effectLst/>
                <a:latin typeface="SourceSansProRegular"/>
                <a:hlinkClick r:id="rId2"/>
              </a:rPr>
              <a:t>Guidance</a:t>
            </a:r>
            <a:endParaRPr lang="en-US" b="0" i="0" dirty="0">
              <a:solidFill>
                <a:srgbClr val="333333"/>
              </a:solidFill>
              <a:effectLst/>
              <a:latin typeface="SourceSansProRegular"/>
            </a:endParaRPr>
          </a:p>
          <a:p>
            <a:pPr marL="1143000" lvl="2" indent="-228600" algn="l">
              <a:buFont typeface="Arial" panose="020B0604020202020204" pitchFamily="34" charset="0"/>
              <a:buChar char="•"/>
            </a:pPr>
            <a:r>
              <a:rPr lang="en-US" b="0" i="0" u="sng" dirty="0">
                <a:solidFill>
                  <a:srgbClr val="403F3B"/>
                </a:solidFill>
                <a:effectLst/>
                <a:latin typeface="SourceSansProRegular"/>
                <a:hlinkClick r:id="rId3"/>
              </a:rPr>
              <a:t>Form</a:t>
            </a:r>
            <a:r>
              <a:rPr lang="en-US" b="0" i="0" dirty="0">
                <a:solidFill>
                  <a:srgbClr val="333333"/>
                </a:solidFill>
                <a:effectLst/>
                <a:latin typeface="SourceSansProRegular"/>
              </a:rPr>
              <a:t>*</a:t>
            </a:r>
          </a:p>
          <a:p>
            <a:pPr marL="1143000" lvl="2" indent="-228600" algn="l">
              <a:buFont typeface="Arial" panose="020B0604020202020204" pitchFamily="34" charset="0"/>
              <a:buChar char="•"/>
            </a:pPr>
            <a:endParaRPr lang="en-US" dirty="0">
              <a:solidFill>
                <a:srgbClr val="333333"/>
              </a:solidFill>
              <a:latin typeface="SourceSansProRegular"/>
            </a:endParaRPr>
          </a:p>
          <a:p>
            <a:pPr marL="0" indent="0">
              <a:buNone/>
            </a:pPr>
            <a:r>
              <a:rPr lang="en-US" sz="1300" b="0" i="0" dirty="0">
                <a:solidFill>
                  <a:srgbClr val="333333"/>
                </a:solidFill>
                <a:effectLst/>
                <a:latin typeface="SourceSansProRegular"/>
              </a:rPr>
              <a:t>*Do not email completed UAR forms, supporting data, and spreadsheets to CDE. DACs send UAR files to CDE through Syncplicity. Notify </a:t>
            </a:r>
            <a:r>
              <a:rPr lang="en-US" sz="1300" b="0" i="0" u="sng" dirty="0">
                <a:solidFill>
                  <a:srgbClr val="403F3B"/>
                </a:solidFill>
                <a:effectLst/>
                <a:latin typeface="SourceSansProRegular"/>
                <a:hlinkClick r:id="rId4"/>
              </a:rPr>
              <a:t>sachdeva_a@cde.state.co.us</a:t>
            </a:r>
            <a:r>
              <a:rPr lang="en-US" sz="1300" b="0" i="0" dirty="0">
                <a:solidFill>
                  <a:srgbClr val="333333"/>
                </a:solidFill>
                <a:effectLst/>
                <a:latin typeface="SourceSansProRegular"/>
              </a:rPr>
              <a:t> when all ACCESS UAR files are posted for review.</a:t>
            </a:r>
          </a:p>
        </p:txBody>
      </p:sp>
      <p:sp>
        <p:nvSpPr>
          <p:cNvPr id="4" name="Slide Number Placeholder 3">
            <a:extLst>
              <a:ext uri="{FF2B5EF4-FFF2-40B4-BE49-F238E27FC236}">
                <a16:creationId xmlns:a16="http://schemas.microsoft.com/office/drawing/2014/main" id="{37D9E207-CF6C-4549-A3DE-747E4FEAEFFD}"/>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826845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2684705" cy="4583799"/>
          </a:xfrm>
          <a:prstGeom prst="rect">
            <a:avLst/>
          </a:prstGeom>
        </p:spPr>
        <p:txBody>
          <a:bodyPr/>
          <a:lstStyle/>
          <a:p>
            <a:r>
              <a:rPr lang="en-US" dirty="0">
                <a:hlinkClick r:id="rId2"/>
              </a:rPr>
              <a:t>WIDA Accessibility and Accommodations Manual</a:t>
            </a:r>
            <a:endParaRPr lang="en-US" dirty="0"/>
          </a:p>
          <a:p>
            <a:r>
              <a:rPr lang="en-US" dirty="0">
                <a:hlinkClick r:id="rId3"/>
              </a:rPr>
              <a:t>Colorado Accommodations Crosswalk</a:t>
            </a:r>
            <a:endParaRPr lang="en-US" dirty="0"/>
          </a:p>
          <a:p>
            <a:r>
              <a:rPr lang="en-US" dirty="0">
                <a:hlinkClick r:id="rId4"/>
              </a:rPr>
              <a:t>CDE Accommodations Training webpage</a:t>
            </a:r>
            <a:endParaRPr lang="en-US" dirty="0"/>
          </a:p>
        </p:txBody>
      </p:sp>
      <p:sp>
        <p:nvSpPr>
          <p:cNvPr id="6" name="Content Placeholder 5">
            <a:extLst>
              <a:ext uri="{FF2B5EF4-FFF2-40B4-BE49-F238E27FC236}">
                <a16:creationId xmlns:a16="http://schemas.microsoft.com/office/drawing/2014/main" id="{79E69887-2B6F-400F-81F9-3CA1D4126BC2}"/>
              </a:ext>
            </a:extLst>
          </p:cNvPr>
          <p:cNvSpPr>
            <a:spLocks noGrp="1"/>
          </p:cNvSpPr>
          <p:nvPr>
            <p:ph sz="half" idx="2"/>
          </p:nvPr>
        </p:nvSpPr>
        <p:spPr/>
        <p:txBody>
          <a:bodyPr/>
          <a:lstStyle/>
          <a:p>
            <a:endParaRPr lang="en-US" dirty="0"/>
          </a:p>
        </p:txBody>
      </p:sp>
      <p:sp>
        <p:nvSpPr>
          <p:cNvPr id="4" name="Title 3"/>
          <p:cNvSpPr>
            <a:spLocks noGrp="1"/>
          </p:cNvSpPr>
          <p:nvPr>
            <p:ph type="title"/>
          </p:nvPr>
        </p:nvSpPr>
        <p:spPr/>
        <p:txBody>
          <a:bodyPr>
            <a:normAutofit/>
          </a:bodyPr>
          <a:lstStyle/>
          <a:p>
            <a:r>
              <a:rPr lang="en-US" altLang="en-US" b="1" dirty="0"/>
              <a:t>Accessibility and </a:t>
            </a:r>
            <a:br>
              <a:rPr lang="en-US" altLang="en-US" b="1" dirty="0"/>
            </a:br>
            <a:r>
              <a:rPr lang="en-US" altLang="en-US" b="1" dirty="0"/>
              <a:t>Accommodations</a:t>
            </a:r>
            <a:endParaRPr lang="en-US" b="1"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45</a:t>
            </a:fld>
            <a:endParaRPr lang="en-US" dirty="0"/>
          </a:p>
        </p:txBody>
      </p:sp>
      <p:pic>
        <p:nvPicPr>
          <p:cNvPr id="8" name="Picture 7">
            <a:extLst>
              <a:ext uri="{FF2B5EF4-FFF2-40B4-BE49-F238E27FC236}">
                <a16:creationId xmlns:a16="http://schemas.microsoft.com/office/drawing/2014/main" id="{AC005206-EBAD-4B21-9006-CBEF7A777EA7}"/>
              </a:ext>
            </a:extLst>
          </p:cNvPr>
          <p:cNvPicPr>
            <a:picLocks noChangeAspect="1"/>
          </p:cNvPicPr>
          <p:nvPr/>
        </p:nvPicPr>
        <p:blipFill>
          <a:blip r:embed="rId5"/>
          <a:stretch>
            <a:fillRect/>
          </a:stretch>
        </p:blipFill>
        <p:spPr>
          <a:xfrm>
            <a:off x="3736103" y="131483"/>
            <a:ext cx="5181910" cy="6726517"/>
          </a:xfrm>
          <a:prstGeom prst="rect">
            <a:avLst/>
          </a:prstGeom>
        </p:spPr>
      </p:pic>
    </p:spTree>
    <p:extLst>
      <p:ext uri="{BB962C8B-B14F-4D97-AF65-F5344CB8AC3E}">
        <p14:creationId xmlns:p14="http://schemas.microsoft.com/office/powerpoint/2010/main" val="13013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Online accommodations</a:t>
            </a:r>
          </a:p>
        </p:txBody>
      </p:sp>
      <p:sp>
        <p:nvSpPr>
          <p:cNvPr id="2" name="Content Placeholder 1"/>
          <p:cNvSpPr>
            <a:spLocks noGrp="1"/>
          </p:cNvSpPr>
          <p:nvPr>
            <p:ph idx="1"/>
          </p:nvPr>
        </p:nvSpPr>
        <p:spPr/>
        <p:txBody>
          <a:bodyPr/>
          <a:lstStyle/>
          <a:p>
            <a:r>
              <a:rPr lang="en-US" sz="2800" dirty="0"/>
              <a:t>Accommodations that must be pre-assigned via WIDA AMS</a:t>
            </a:r>
          </a:p>
          <a:p>
            <a:pPr lvl="1"/>
            <a:r>
              <a:rPr lang="en-US" sz="2400" dirty="0"/>
              <a:t>Manual Control of Item Audio</a:t>
            </a:r>
          </a:p>
          <a:p>
            <a:pPr lvl="1"/>
            <a:r>
              <a:rPr lang="en-US" sz="2400" dirty="0"/>
              <a:t>Repeat Item Audio</a:t>
            </a:r>
          </a:p>
          <a:p>
            <a:pPr lvl="1"/>
            <a:r>
              <a:rPr lang="en-US" sz="2400" dirty="0"/>
              <a:t>Extended Speaking Response Time</a:t>
            </a:r>
          </a:p>
          <a:p>
            <a:endParaRPr lang="en-US" sz="2000" dirty="0"/>
          </a:p>
          <a:p>
            <a:r>
              <a:rPr lang="en-US" sz="2000" dirty="0"/>
              <a:t>Do not broadly assign extended speaking time to all IEP/504 students who have extended time – be intentional about assigning this accommodation to students who need extended time specifically for speech issues.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864446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21A66-5457-4500-9B6D-5F141A080251}"/>
              </a:ext>
            </a:extLst>
          </p:cNvPr>
          <p:cNvSpPr>
            <a:spLocks noGrp="1"/>
          </p:cNvSpPr>
          <p:nvPr>
            <p:ph sz="half" idx="1"/>
          </p:nvPr>
        </p:nvSpPr>
        <p:spPr>
          <a:xfrm>
            <a:off x="628650" y="1463040"/>
            <a:ext cx="3192236" cy="4583799"/>
          </a:xfrm>
        </p:spPr>
        <p:txBody>
          <a:bodyPr/>
          <a:lstStyle/>
          <a:p>
            <a:r>
              <a:rPr lang="en-US" dirty="0"/>
              <a:t>To check accommodations assignment, use the Student Export feature in WIDA AMS. </a:t>
            </a:r>
          </a:p>
          <a:p>
            <a:r>
              <a:rPr lang="en-US" dirty="0"/>
              <a:t>Exporting Student Records instructions begin on page 67, of the WIDA AMS User Guide. </a:t>
            </a:r>
          </a:p>
          <a:p>
            <a:endParaRPr lang="en-US" dirty="0"/>
          </a:p>
        </p:txBody>
      </p:sp>
      <p:sp>
        <p:nvSpPr>
          <p:cNvPr id="7" name="Content Placeholder 6">
            <a:extLst>
              <a:ext uri="{FF2B5EF4-FFF2-40B4-BE49-F238E27FC236}">
                <a16:creationId xmlns:a16="http://schemas.microsoft.com/office/drawing/2014/main" id="{1A2ADBE3-C149-402E-BBA1-AC48E6075E00}"/>
              </a:ext>
            </a:extLst>
          </p:cNvPr>
          <p:cNvSpPr>
            <a:spLocks noGrp="1"/>
          </p:cNvSpPr>
          <p:nvPr>
            <p:ph sz="half" idx="2"/>
          </p:nvPr>
        </p:nvSpPr>
        <p:spPr/>
        <p:txBody>
          <a:bodyPr/>
          <a:lstStyle/>
          <a:p>
            <a:endParaRPr lang="en-US"/>
          </a:p>
        </p:txBody>
      </p:sp>
      <p:sp>
        <p:nvSpPr>
          <p:cNvPr id="2" name="Title 1">
            <a:extLst>
              <a:ext uri="{FF2B5EF4-FFF2-40B4-BE49-F238E27FC236}">
                <a16:creationId xmlns:a16="http://schemas.microsoft.com/office/drawing/2014/main" id="{302914BF-50E9-4159-94E4-9041FBCDEC42}"/>
              </a:ext>
            </a:extLst>
          </p:cNvPr>
          <p:cNvSpPr>
            <a:spLocks noGrp="1"/>
          </p:cNvSpPr>
          <p:nvPr>
            <p:ph type="title"/>
          </p:nvPr>
        </p:nvSpPr>
        <p:spPr>
          <a:xfrm>
            <a:off x="223071" y="516533"/>
            <a:ext cx="6081865" cy="756418"/>
          </a:xfrm>
        </p:spPr>
        <p:txBody>
          <a:bodyPr/>
          <a:lstStyle/>
          <a:p>
            <a:r>
              <a:rPr lang="en-US" dirty="0"/>
              <a:t>Checking accommodation assignment</a:t>
            </a:r>
          </a:p>
        </p:txBody>
      </p:sp>
      <p:sp>
        <p:nvSpPr>
          <p:cNvPr id="4" name="Slide Number Placeholder 3">
            <a:extLst>
              <a:ext uri="{FF2B5EF4-FFF2-40B4-BE49-F238E27FC236}">
                <a16:creationId xmlns:a16="http://schemas.microsoft.com/office/drawing/2014/main" id="{82A18CDD-49A4-437F-B90D-760D4ECABC88}"/>
              </a:ext>
            </a:extLst>
          </p:cNvPr>
          <p:cNvSpPr>
            <a:spLocks noGrp="1"/>
          </p:cNvSpPr>
          <p:nvPr>
            <p:ph type="sldNum" sz="quarter" idx="12"/>
          </p:nvPr>
        </p:nvSpPr>
        <p:spPr/>
        <p:txBody>
          <a:bodyPr/>
          <a:lstStyle/>
          <a:p>
            <a:fld id="{C479D5F6-EDCB-402A-AC08-4943A1820E8F}" type="slidenum">
              <a:rPr lang="en-US" smtClean="0"/>
              <a:pPr/>
              <a:t>47</a:t>
            </a:fld>
            <a:endParaRPr lang="en-US" dirty="0"/>
          </a:p>
        </p:txBody>
      </p:sp>
      <p:pic>
        <p:nvPicPr>
          <p:cNvPr id="6" name="Picture 5">
            <a:extLst>
              <a:ext uri="{FF2B5EF4-FFF2-40B4-BE49-F238E27FC236}">
                <a16:creationId xmlns:a16="http://schemas.microsoft.com/office/drawing/2014/main" id="{E7EEF330-06B1-43CA-9B72-D95A67D4EDFF}"/>
              </a:ext>
            </a:extLst>
          </p:cNvPr>
          <p:cNvPicPr>
            <a:picLocks noChangeAspect="1"/>
          </p:cNvPicPr>
          <p:nvPr/>
        </p:nvPicPr>
        <p:blipFill>
          <a:blip r:embed="rId2"/>
          <a:stretch>
            <a:fillRect/>
          </a:stretch>
        </p:blipFill>
        <p:spPr>
          <a:xfrm>
            <a:off x="3788985" y="1725969"/>
            <a:ext cx="5076145" cy="3986011"/>
          </a:xfrm>
          <a:prstGeom prst="rect">
            <a:avLst/>
          </a:prstGeom>
        </p:spPr>
      </p:pic>
    </p:spTree>
    <p:extLst>
      <p:ext uri="{BB962C8B-B14F-4D97-AF65-F5344CB8AC3E}">
        <p14:creationId xmlns:p14="http://schemas.microsoft.com/office/powerpoint/2010/main" val="2905717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Paper accommodated form (grades 1-12)</a:t>
            </a:r>
            <a:br>
              <a:rPr lang="en-US" dirty="0"/>
            </a:br>
            <a:r>
              <a:rPr lang="en-US" dirty="0"/>
              <a:t>Large Print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pic>
        <p:nvPicPr>
          <p:cNvPr id="8" name="Picture 7">
            <a:extLst>
              <a:ext uri="{FF2B5EF4-FFF2-40B4-BE49-F238E27FC236}">
                <a16:creationId xmlns:a16="http://schemas.microsoft.com/office/drawing/2014/main" id="{2B9BA3B6-2383-44EF-A5BC-1634F6E434AD}"/>
              </a:ext>
            </a:extLst>
          </p:cNvPr>
          <p:cNvPicPr>
            <a:picLocks noChangeAspect="1"/>
          </p:cNvPicPr>
          <p:nvPr/>
        </p:nvPicPr>
        <p:blipFill>
          <a:blip r:embed="rId2"/>
          <a:stretch>
            <a:fillRect/>
          </a:stretch>
        </p:blipFill>
        <p:spPr>
          <a:xfrm>
            <a:off x="313007" y="1463040"/>
            <a:ext cx="4225136" cy="4923006"/>
          </a:xfrm>
          <a:prstGeom prst="rect">
            <a:avLst/>
          </a:prstGeom>
        </p:spPr>
      </p:pic>
      <p:pic>
        <p:nvPicPr>
          <p:cNvPr id="10" name="Picture 9">
            <a:extLst>
              <a:ext uri="{FF2B5EF4-FFF2-40B4-BE49-F238E27FC236}">
                <a16:creationId xmlns:a16="http://schemas.microsoft.com/office/drawing/2014/main" id="{74A3E3B3-2AF8-49B2-BF6A-A1413AD6B1FB}"/>
              </a:ext>
            </a:extLst>
          </p:cNvPr>
          <p:cNvPicPr>
            <a:picLocks noChangeAspect="1"/>
          </p:cNvPicPr>
          <p:nvPr/>
        </p:nvPicPr>
        <p:blipFill>
          <a:blip r:embed="rId3"/>
          <a:stretch>
            <a:fillRect/>
          </a:stretch>
        </p:blipFill>
        <p:spPr>
          <a:xfrm>
            <a:off x="4853786" y="1604206"/>
            <a:ext cx="4041000" cy="4640674"/>
          </a:xfrm>
          <a:prstGeom prst="rect">
            <a:avLst/>
          </a:prstGeom>
        </p:spPr>
      </p:pic>
      <p:sp>
        <p:nvSpPr>
          <p:cNvPr id="2" name="Content Placeholder 1">
            <a:extLst>
              <a:ext uri="{FF2B5EF4-FFF2-40B4-BE49-F238E27FC236}">
                <a16:creationId xmlns:a16="http://schemas.microsoft.com/office/drawing/2014/main" id="{043E2DC2-D1F0-41EB-B096-9BC3AAC849D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04927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Paper accommodated forms (grades 1-12)</a:t>
            </a:r>
            <a:br>
              <a:rPr lang="en-US" dirty="0"/>
            </a:br>
            <a:r>
              <a:rPr lang="en-US" dirty="0"/>
              <a:t>Braille</a:t>
            </a:r>
          </a:p>
        </p:txBody>
      </p:sp>
      <p:sp>
        <p:nvSpPr>
          <p:cNvPr id="7" name="TextBox 6"/>
          <p:cNvSpPr txBox="1"/>
          <p:nvPr/>
        </p:nvSpPr>
        <p:spPr>
          <a:xfrm>
            <a:off x="72018" y="5514342"/>
            <a:ext cx="3541618" cy="923330"/>
          </a:xfrm>
          <a:prstGeom prst="rect">
            <a:avLst/>
          </a:prstGeom>
          <a:noFill/>
        </p:spPr>
        <p:txBody>
          <a:bodyPr wrap="square" rtlCol="0">
            <a:spAutoFit/>
          </a:bodyPr>
          <a:lstStyle/>
          <a:p>
            <a:r>
              <a:rPr lang="en-US" dirty="0"/>
              <a:t>CDE has a checklist available for students who  cannot read Braille or cannot access signing.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9" name="Content Placeholder 8">
            <a:extLst>
              <a:ext uri="{FF2B5EF4-FFF2-40B4-BE49-F238E27FC236}">
                <a16:creationId xmlns:a16="http://schemas.microsoft.com/office/drawing/2014/main" id="{1B56B083-E525-4076-A8BB-8ADC5F14FA73}"/>
              </a:ext>
            </a:extLst>
          </p:cNvPr>
          <p:cNvPicPr>
            <a:picLocks noGrp="1" noChangeAspect="1"/>
          </p:cNvPicPr>
          <p:nvPr>
            <p:ph idx="1"/>
          </p:nvPr>
        </p:nvPicPr>
        <p:blipFill>
          <a:blip r:embed="rId2"/>
          <a:stretch>
            <a:fillRect/>
          </a:stretch>
        </p:blipFill>
        <p:spPr>
          <a:xfrm>
            <a:off x="72018" y="1301662"/>
            <a:ext cx="3176792" cy="4010197"/>
          </a:xfrm>
          <a:prstGeom prst="rect">
            <a:avLst/>
          </a:prstGeom>
        </p:spPr>
      </p:pic>
      <p:pic>
        <p:nvPicPr>
          <p:cNvPr id="11" name="Picture 10">
            <a:extLst>
              <a:ext uri="{FF2B5EF4-FFF2-40B4-BE49-F238E27FC236}">
                <a16:creationId xmlns:a16="http://schemas.microsoft.com/office/drawing/2014/main" id="{A1189F17-B62C-4465-8407-D2BDB560DA1B}"/>
              </a:ext>
            </a:extLst>
          </p:cNvPr>
          <p:cNvPicPr>
            <a:picLocks noChangeAspect="1"/>
          </p:cNvPicPr>
          <p:nvPr/>
        </p:nvPicPr>
        <p:blipFill>
          <a:blip r:embed="rId3"/>
          <a:stretch>
            <a:fillRect/>
          </a:stretch>
        </p:blipFill>
        <p:spPr>
          <a:xfrm>
            <a:off x="2559499" y="1592393"/>
            <a:ext cx="3395643" cy="4010197"/>
          </a:xfrm>
          <a:prstGeom prst="rect">
            <a:avLst/>
          </a:prstGeom>
        </p:spPr>
      </p:pic>
      <p:pic>
        <p:nvPicPr>
          <p:cNvPr id="12" name="Picture 11">
            <a:extLst>
              <a:ext uri="{FF2B5EF4-FFF2-40B4-BE49-F238E27FC236}">
                <a16:creationId xmlns:a16="http://schemas.microsoft.com/office/drawing/2014/main" id="{D34895F5-06BA-40AD-80B9-357DE3DAF8D5}"/>
              </a:ext>
            </a:extLst>
          </p:cNvPr>
          <p:cNvPicPr>
            <a:picLocks noChangeAspect="1"/>
          </p:cNvPicPr>
          <p:nvPr/>
        </p:nvPicPr>
        <p:blipFill>
          <a:blip r:embed="rId4"/>
          <a:stretch>
            <a:fillRect/>
          </a:stretch>
        </p:blipFill>
        <p:spPr>
          <a:xfrm>
            <a:off x="5401050" y="2338794"/>
            <a:ext cx="3370820" cy="4270786"/>
          </a:xfrm>
          <a:prstGeom prst="rect">
            <a:avLst/>
          </a:prstGeom>
        </p:spPr>
      </p:pic>
    </p:spTree>
    <p:extLst>
      <p:ext uri="{BB962C8B-B14F-4D97-AF65-F5344CB8AC3E}">
        <p14:creationId xmlns:p14="http://schemas.microsoft.com/office/powerpoint/2010/main" val="82717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598" y="317352"/>
            <a:ext cx="5158247" cy="590603"/>
          </a:xfrm>
        </p:spPr>
        <p:txBody>
          <a:bodyPr>
            <a:normAutofit fontScale="90000"/>
          </a:bodyPr>
          <a:lstStyle/>
          <a:p>
            <a:br>
              <a:rPr lang="en-US" dirty="0"/>
            </a:br>
            <a:r>
              <a:rPr lang="en-US" b="1" dirty="0"/>
              <a:t>Testing requirements</a:t>
            </a:r>
          </a:p>
        </p:txBody>
      </p:sp>
      <p:sp>
        <p:nvSpPr>
          <p:cNvPr id="3" name="Content Placeholder 2"/>
          <p:cNvSpPr>
            <a:spLocks noGrp="1"/>
          </p:cNvSpPr>
          <p:nvPr>
            <p:ph idx="1"/>
          </p:nvPr>
        </p:nvSpPr>
        <p:spPr>
          <a:xfrm>
            <a:off x="628650" y="1463039"/>
            <a:ext cx="7886700" cy="5077609"/>
          </a:xfrm>
        </p:spPr>
        <p:txBody>
          <a:bodyPr>
            <a:normAutofit lnSpcReduction="10000"/>
          </a:bodyPr>
          <a:lstStyle/>
          <a:p>
            <a:r>
              <a:rPr lang="en-US" dirty="0"/>
              <a:t>All English Learners (NEP and LEP), including students with disabilities, must participate in the state English language proficiency assessment system (WIDA ACCESS). </a:t>
            </a:r>
          </a:p>
          <a:p>
            <a:r>
              <a:rPr lang="en-US" dirty="0"/>
              <a:t>An English language proficiency assessment is required by federal and state law and is guaranteed to students under Civil Rights law of 1964 and The Office for Civil Rights Memorandum of 1970. </a:t>
            </a:r>
          </a:p>
          <a:p>
            <a:r>
              <a:rPr lang="en-US" dirty="0"/>
              <a:t>Federal Law</a:t>
            </a:r>
          </a:p>
          <a:p>
            <a:pPr marL="548640" lvl="2">
              <a:spcBef>
                <a:spcPts val="0"/>
              </a:spcBef>
            </a:pPr>
            <a:r>
              <a:rPr lang="en-US" sz="2200" dirty="0">
                <a:solidFill>
                  <a:srgbClr val="1F497D"/>
                </a:solidFill>
                <a:ea typeface="Calibri"/>
              </a:rPr>
              <a:t>Title IA</a:t>
            </a:r>
          </a:p>
          <a:p>
            <a:pPr lvl="2">
              <a:spcBef>
                <a:spcPts val="0"/>
              </a:spcBef>
            </a:pPr>
            <a:r>
              <a:rPr lang="en-US" kern="700" dirty="0"/>
              <a:t>20 U.S.C. 6301 §1111(b)(2)(C)(v)(II)(dd)</a:t>
            </a:r>
          </a:p>
          <a:p>
            <a:pPr lvl="2">
              <a:spcBef>
                <a:spcPts val="0"/>
              </a:spcBef>
            </a:pPr>
            <a:r>
              <a:rPr lang="en-US" kern="700" dirty="0"/>
              <a:t>20 U.S.C. 6301 §1111(b)(3)(C)(ix)(III) &amp; (x)</a:t>
            </a:r>
          </a:p>
          <a:p>
            <a:pPr lvl="2">
              <a:spcBef>
                <a:spcPts val="0"/>
              </a:spcBef>
            </a:pPr>
            <a:r>
              <a:rPr lang="en-US" kern="700" dirty="0"/>
              <a:t>20 U.S.C. 6301 §1111(b)(6) &amp; (7)</a:t>
            </a:r>
          </a:p>
          <a:p>
            <a:pPr marL="548640" lvl="2">
              <a:spcBef>
                <a:spcPts val="0"/>
              </a:spcBef>
            </a:pPr>
            <a:r>
              <a:rPr lang="en-US" sz="2200" dirty="0">
                <a:solidFill>
                  <a:srgbClr val="1F497D"/>
                </a:solidFill>
                <a:ea typeface="Calibri"/>
              </a:rPr>
              <a:t>Title IIIA</a:t>
            </a:r>
          </a:p>
          <a:p>
            <a:pPr marL="91440" lvl="1">
              <a:spcBef>
                <a:spcPts val="0"/>
              </a:spcBef>
            </a:pPr>
            <a:r>
              <a:rPr lang="en-US" sz="2400" dirty="0">
                <a:ea typeface="Calibri"/>
              </a:rPr>
              <a:t>State Law</a:t>
            </a:r>
          </a:p>
          <a:p>
            <a:pPr marL="262890" lvl="2" indent="0">
              <a:spcBef>
                <a:spcPts val="0"/>
              </a:spcBef>
              <a:buNone/>
            </a:pPr>
            <a:endParaRPr lang="en-US" sz="500" dirty="0">
              <a:solidFill>
                <a:srgbClr val="1F497D"/>
              </a:solidFill>
              <a:ea typeface="Calibri"/>
            </a:endParaRPr>
          </a:p>
          <a:p>
            <a:pPr lvl="2">
              <a:spcBef>
                <a:spcPts val="0"/>
              </a:spcBef>
            </a:pPr>
            <a:r>
              <a:rPr lang="en-US" kern="700" dirty="0"/>
              <a:t>Colorado Senate Bill 109 – C.R.S. 22-24-106 ELP Assessment</a:t>
            </a:r>
          </a:p>
          <a:p>
            <a:pPr lvl="2">
              <a:spcBef>
                <a:spcPts val="0"/>
              </a:spcBef>
            </a:pPr>
            <a:r>
              <a:rPr lang="en-US" kern="700" dirty="0"/>
              <a:t>Colorado House Bill 14-1298 – C.R.S. 22-24-101 English Language Proficiency Act (ELPA)</a:t>
            </a:r>
          </a:p>
          <a:p>
            <a:endParaRPr lang="en-US" dirty="0"/>
          </a:p>
        </p:txBody>
      </p:sp>
      <p:sp>
        <p:nvSpPr>
          <p:cNvPr id="4" name="Slide Number Placeholder 3"/>
          <p:cNvSpPr>
            <a:spLocks noGrp="1"/>
          </p:cNvSpPr>
          <p:nvPr>
            <p:ph type="sldNum" sz="quarter" idx="12"/>
          </p:nvPr>
        </p:nvSpPr>
        <p:spPr>
          <a:xfrm>
            <a:off x="153852" y="6358085"/>
            <a:ext cx="4053365" cy="365125"/>
          </a:xfrm>
        </p:spPr>
        <p:txBody>
          <a:bodyPr/>
          <a:lstStyle/>
          <a:p>
            <a:fld id="{C479D5F6-EDCB-402A-AC08-4943A1820E8F}" type="slidenum">
              <a:rPr lang="en-US" smtClean="0"/>
              <a:pPr/>
              <a:t>5</a:t>
            </a:fld>
            <a:r>
              <a:rPr lang="en-US" dirty="0"/>
              <a:t>, draft  </a:t>
            </a:r>
          </a:p>
          <a:p>
            <a:endParaRPr lang="en-US" dirty="0"/>
          </a:p>
        </p:txBody>
      </p:sp>
    </p:spTree>
    <p:extLst>
      <p:ext uri="{BB962C8B-B14F-4D97-AF65-F5344CB8AC3E}">
        <p14:creationId xmlns:p14="http://schemas.microsoft.com/office/powerpoint/2010/main" val="3814147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40699" y="1384100"/>
            <a:ext cx="2629122" cy="1622321"/>
          </a:xfrm>
        </p:spPr>
        <p:txBody>
          <a:bodyPr vert="horz" lIns="91440" tIns="45720" rIns="91440" bIns="45720" rtlCol="0" anchor="ctr">
            <a:normAutofit/>
          </a:bodyPr>
          <a:lstStyle/>
          <a:p>
            <a:r>
              <a:rPr lang="en-US" kern="1200" dirty="0">
                <a:solidFill>
                  <a:schemeClr val="tx1"/>
                </a:solidFill>
                <a:latin typeface="+mj-lt"/>
                <a:ea typeface="+mj-ea"/>
                <a:cs typeface="+mj-cs"/>
              </a:rPr>
              <a:t>Paper accommodated forms (grades 1-12)</a:t>
            </a:r>
            <a:br>
              <a:rPr lang="en-US" kern="1200" dirty="0">
                <a:solidFill>
                  <a:schemeClr val="tx1"/>
                </a:solidFill>
                <a:latin typeface="+mj-lt"/>
                <a:ea typeface="+mj-ea"/>
                <a:cs typeface="+mj-cs"/>
              </a:rPr>
            </a:br>
            <a:r>
              <a:rPr lang="en-US" kern="1200" dirty="0">
                <a:solidFill>
                  <a:schemeClr val="tx1"/>
                </a:solidFill>
                <a:latin typeface="+mj-lt"/>
                <a:ea typeface="+mj-ea"/>
                <a:cs typeface="+mj-cs"/>
              </a:rPr>
              <a:t>Braille</a:t>
            </a:r>
          </a:p>
        </p:txBody>
      </p:sp>
      <p:sp>
        <p:nvSpPr>
          <p:cNvPr id="5" name="Content Placeholder 4">
            <a:extLst>
              <a:ext uri="{FF2B5EF4-FFF2-40B4-BE49-F238E27FC236}">
                <a16:creationId xmlns:a16="http://schemas.microsoft.com/office/drawing/2014/main" id="{F92ACB87-7DF2-42B3-A0C7-6A358F9CFA42}"/>
              </a:ext>
            </a:extLst>
          </p:cNvPr>
          <p:cNvSpPr>
            <a:spLocks noGrp="1"/>
          </p:cNvSpPr>
          <p:nvPr>
            <p:ph idx="1"/>
          </p:nvPr>
        </p:nvSpPr>
        <p:spPr>
          <a:xfrm>
            <a:off x="469387" y="3072581"/>
            <a:ext cx="2629120" cy="3785419"/>
          </a:xfrm>
        </p:spPr>
        <p:txBody>
          <a:bodyPr vert="horz" lIns="91440" tIns="45720" rIns="91440" bIns="45720" rtlCol="0">
            <a:normAutofit/>
          </a:bodyPr>
          <a:lstStyle/>
          <a:p>
            <a:r>
              <a:rPr lang="en-US" sz="1700" dirty="0"/>
              <a:t>CDE has a checklist available for students who  cannot read Braille or cannot access signing. </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02DE36-2397-4975-960E-964CF2D9C20B}"/>
              </a:ext>
            </a:extLst>
          </p:cNvPr>
          <p:cNvPicPr>
            <a:picLocks noChangeAspect="1"/>
          </p:cNvPicPr>
          <p:nvPr/>
        </p:nvPicPr>
        <p:blipFill>
          <a:blip r:embed="rId2"/>
          <a:stretch>
            <a:fillRect/>
          </a:stretch>
        </p:blipFill>
        <p:spPr>
          <a:xfrm>
            <a:off x="4054396" y="953679"/>
            <a:ext cx="4514498" cy="4947395"/>
          </a:xfrm>
          <a:prstGeom prst="rect">
            <a:avLst/>
          </a:prstGeom>
          <a:effectLst/>
        </p:spPr>
      </p:pic>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a:solidFill>
                  <a:srgbClr val="303030"/>
                </a:solidFill>
              </a:rPr>
              <a:pPr algn="r">
                <a:spcAft>
                  <a:spcPts val="600"/>
                </a:spcAft>
              </a:pPr>
              <a:t>50</a:t>
            </a:fld>
            <a:endParaRPr lang="en-US" sz="1200">
              <a:solidFill>
                <a:srgbClr val="303030"/>
              </a:solidFill>
            </a:endParaRPr>
          </a:p>
        </p:txBody>
      </p:sp>
    </p:spTree>
    <p:extLst>
      <p:ext uri="{BB962C8B-B14F-4D97-AF65-F5344CB8AC3E}">
        <p14:creationId xmlns:p14="http://schemas.microsoft.com/office/powerpoint/2010/main" val="3486642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CE487F-3BF5-4025-A1C7-BE07287B17DE}"/>
              </a:ext>
            </a:extLst>
          </p:cNvPr>
          <p:cNvSpPr>
            <a:spLocks noGrp="1"/>
          </p:cNvSpPr>
          <p:nvPr>
            <p:ph type="ctrTitle"/>
          </p:nvPr>
        </p:nvSpPr>
        <p:spPr>
          <a:xfrm>
            <a:off x="685800" y="2260190"/>
            <a:ext cx="7772400" cy="2337620"/>
          </a:xfrm>
        </p:spPr>
        <p:txBody>
          <a:bodyPr>
            <a:normAutofit/>
          </a:bodyPr>
          <a:lstStyle/>
          <a:p>
            <a:r>
              <a:rPr lang="en-US" sz="6600" dirty="0"/>
              <a:t>Online Testing</a:t>
            </a:r>
            <a:br>
              <a:rPr lang="en-US" sz="6600" dirty="0"/>
            </a:br>
            <a:r>
              <a:rPr lang="en-US" sz="6600" dirty="0"/>
              <a:t>Reminders</a:t>
            </a:r>
          </a:p>
        </p:txBody>
      </p:sp>
      <p:sp>
        <p:nvSpPr>
          <p:cNvPr id="4" name="Slide Number Placeholder 3">
            <a:extLst>
              <a:ext uri="{FF2B5EF4-FFF2-40B4-BE49-F238E27FC236}">
                <a16:creationId xmlns:a16="http://schemas.microsoft.com/office/drawing/2014/main" id="{60B41569-8E9E-4026-8545-04ACF468E0E1}"/>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233796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a:lstStyle/>
          <a:p>
            <a:br>
              <a:rPr lang="en-US" dirty="0"/>
            </a:br>
            <a:r>
              <a:rPr lang="en-US" b="1" dirty="0"/>
              <a:t>Online testing</a:t>
            </a:r>
            <a:r>
              <a:rPr lang="en-US" dirty="0"/>
              <a:t>	</a:t>
            </a:r>
          </a:p>
        </p:txBody>
      </p:sp>
      <p:sp>
        <p:nvSpPr>
          <p:cNvPr id="3" name="Content Placeholder 2"/>
          <p:cNvSpPr>
            <a:spLocks noGrp="1"/>
          </p:cNvSpPr>
          <p:nvPr>
            <p:ph idx="1"/>
          </p:nvPr>
        </p:nvSpPr>
        <p:spPr>
          <a:xfrm>
            <a:off x="333487" y="1463040"/>
            <a:ext cx="8541571" cy="4640674"/>
          </a:xfrm>
        </p:spPr>
        <p:txBody>
          <a:bodyPr>
            <a:normAutofit/>
          </a:bodyPr>
          <a:lstStyle/>
          <a:p>
            <a:r>
              <a:rPr lang="en-US" dirty="0"/>
              <a:t>Reminders </a:t>
            </a:r>
          </a:p>
          <a:p>
            <a:pPr lvl="1"/>
            <a:r>
              <a:rPr lang="en-US" dirty="0"/>
              <a:t>Double check test tickets are for the correct students</a:t>
            </a:r>
          </a:p>
          <a:p>
            <a:pPr lvl="1"/>
            <a:r>
              <a:rPr lang="en-US" dirty="0"/>
              <a:t>Make sure testing devices are charged</a:t>
            </a:r>
          </a:p>
          <a:p>
            <a:pPr lvl="1"/>
            <a:r>
              <a:rPr lang="en-US" dirty="0"/>
              <a:t>Headphones and microphones work</a:t>
            </a:r>
          </a:p>
          <a:p>
            <a:pPr lvl="1"/>
            <a:r>
              <a:rPr lang="en-US" dirty="0"/>
              <a:t>Have back up devices (computer/Chromebook/tablets, and headphones/microphone) available</a:t>
            </a:r>
          </a:p>
          <a:p>
            <a:pPr lvl="1"/>
            <a:endParaRPr lang="en-US" dirty="0"/>
          </a:p>
          <a:p>
            <a:pPr lvl="1"/>
            <a:r>
              <a:rPr lang="en-US" dirty="0"/>
              <a:t>Have a plan in place incase of internet outages</a:t>
            </a:r>
          </a:p>
          <a:p>
            <a:pPr lvl="2"/>
            <a:r>
              <a:rPr lang="en-US" dirty="0"/>
              <a:t>How long/how many test attempts are appropriate</a:t>
            </a:r>
          </a:p>
          <a:p>
            <a:pPr lvl="2"/>
            <a:r>
              <a:rPr lang="en-US" dirty="0"/>
              <a:t>When to stop and try again the next day</a:t>
            </a:r>
          </a:p>
          <a:p>
            <a:pPr lvl="1"/>
            <a:endParaRPr lang="en-US" dirty="0"/>
          </a:p>
          <a:p>
            <a:pPr lvl="1"/>
            <a:r>
              <a:rPr lang="en-US" dirty="0"/>
              <a:t>Follow DRC guidelines, do not overtax the system</a:t>
            </a:r>
          </a:p>
        </p:txBody>
      </p:sp>
      <p:sp>
        <p:nvSpPr>
          <p:cNvPr id="4" name="Slide Number Placeholder 3"/>
          <p:cNvSpPr>
            <a:spLocks noGrp="1"/>
          </p:cNvSpPr>
          <p:nvPr>
            <p:ph type="sldNum" sz="quarter" idx="12"/>
          </p:nvPr>
        </p:nvSpPr>
        <p:spPr>
          <a:xfrm>
            <a:off x="223071" y="6427018"/>
            <a:ext cx="2057400" cy="365125"/>
          </a:xfrm>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3302033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081-71F7-4209-B236-25CF93360A76}"/>
              </a:ext>
            </a:extLst>
          </p:cNvPr>
          <p:cNvSpPr>
            <a:spLocks noGrp="1"/>
          </p:cNvSpPr>
          <p:nvPr>
            <p:ph type="title"/>
          </p:nvPr>
        </p:nvSpPr>
        <p:spPr>
          <a:xfrm>
            <a:off x="223071" y="544970"/>
            <a:ext cx="6081865" cy="477006"/>
          </a:xfrm>
        </p:spPr>
        <p:txBody>
          <a:bodyPr/>
          <a:lstStyle/>
          <a:p>
            <a:r>
              <a:rPr lang="en-US" dirty="0"/>
              <a:t>Online testing order</a:t>
            </a:r>
          </a:p>
        </p:txBody>
      </p:sp>
      <p:sp>
        <p:nvSpPr>
          <p:cNvPr id="3" name="Content Placeholder 2">
            <a:extLst>
              <a:ext uri="{FF2B5EF4-FFF2-40B4-BE49-F238E27FC236}">
                <a16:creationId xmlns:a16="http://schemas.microsoft.com/office/drawing/2014/main" id="{50463A55-349D-4CC0-B434-5516373D0289}"/>
              </a:ext>
            </a:extLst>
          </p:cNvPr>
          <p:cNvSpPr>
            <a:spLocks noGrp="1"/>
          </p:cNvSpPr>
          <p:nvPr>
            <p:ph idx="1"/>
          </p:nvPr>
        </p:nvSpPr>
        <p:spPr/>
        <p:txBody>
          <a:bodyPr/>
          <a:lstStyle/>
          <a:p>
            <a:r>
              <a:rPr lang="en-US" dirty="0"/>
              <a:t>In either order but first </a:t>
            </a:r>
          </a:p>
          <a:p>
            <a:pPr lvl="1"/>
            <a:r>
              <a:rPr lang="en-US" dirty="0"/>
              <a:t>Listening and Reading </a:t>
            </a:r>
          </a:p>
          <a:p>
            <a:pPr lvl="1"/>
            <a:endParaRPr lang="en-US" dirty="0"/>
          </a:p>
          <a:p>
            <a:pPr lvl="1"/>
            <a:endParaRPr lang="en-US" dirty="0"/>
          </a:p>
          <a:p>
            <a:pPr lvl="1"/>
            <a:endParaRPr lang="en-US" dirty="0"/>
          </a:p>
          <a:p>
            <a:pPr lvl="1"/>
            <a:endParaRPr lang="en-US" dirty="0"/>
          </a:p>
          <a:p>
            <a:pPr marL="457200" lvl="1" indent="0">
              <a:buNone/>
            </a:pPr>
            <a:r>
              <a:rPr lang="en-US" dirty="0"/>
              <a:t>Listening and Reading determine Writing and Speaking tier</a:t>
            </a:r>
          </a:p>
          <a:p>
            <a:r>
              <a:rPr lang="en-US" dirty="0"/>
              <a:t>In either order after Listening and Reading</a:t>
            </a:r>
          </a:p>
          <a:p>
            <a:pPr lvl="1"/>
            <a:r>
              <a:rPr lang="en-US" dirty="0"/>
              <a:t>Writing and Speaking </a:t>
            </a:r>
          </a:p>
          <a:p>
            <a:pPr marL="457200" lvl="1" indent="0">
              <a:buNone/>
            </a:pPr>
            <a:endParaRPr lang="en-US" dirty="0"/>
          </a:p>
        </p:txBody>
      </p:sp>
      <p:sp>
        <p:nvSpPr>
          <p:cNvPr id="4" name="Slide Number Placeholder 3">
            <a:extLst>
              <a:ext uri="{FF2B5EF4-FFF2-40B4-BE49-F238E27FC236}">
                <a16:creationId xmlns:a16="http://schemas.microsoft.com/office/drawing/2014/main" id="{91B0454A-FFEB-4810-A36E-C7B1EDE07707}"/>
              </a:ext>
            </a:extLst>
          </p:cNvPr>
          <p:cNvSpPr>
            <a:spLocks noGrp="1"/>
          </p:cNvSpPr>
          <p:nvPr>
            <p:ph type="sldNum" sz="quarter" idx="12"/>
          </p:nvPr>
        </p:nvSpPr>
        <p:spPr/>
        <p:txBody>
          <a:bodyPr/>
          <a:lstStyle/>
          <a:p>
            <a:fld id="{C479D5F6-EDCB-402A-AC08-4943A1820E8F}" type="slidenum">
              <a:rPr lang="en-US" smtClean="0"/>
              <a:pPr/>
              <a:t>53</a:t>
            </a:fld>
            <a:endParaRPr lang="en-US" dirty="0"/>
          </a:p>
        </p:txBody>
      </p:sp>
      <p:pic>
        <p:nvPicPr>
          <p:cNvPr id="9" name="Picture 8">
            <a:extLst>
              <a:ext uri="{FF2B5EF4-FFF2-40B4-BE49-F238E27FC236}">
                <a16:creationId xmlns:a16="http://schemas.microsoft.com/office/drawing/2014/main" id="{6294871A-F180-4D04-BA82-5C5DE705BA15}"/>
              </a:ext>
            </a:extLst>
          </p:cNvPr>
          <p:cNvPicPr>
            <a:picLocks noChangeAspect="1"/>
          </p:cNvPicPr>
          <p:nvPr/>
        </p:nvPicPr>
        <p:blipFill>
          <a:blip r:embed="rId2"/>
          <a:stretch>
            <a:fillRect/>
          </a:stretch>
        </p:blipFill>
        <p:spPr>
          <a:xfrm>
            <a:off x="1475815" y="2360744"/>
            <a:ext cx="1028700" cy="781050"/>
          </a:xfrm>
          <a:prstGeom prst="rect">
            <a:avLst/>
          </a:prstGeom>
        </p:spPr>
      </p:pic>
      <p:pic>
        <p:nvPicPr>
          <p:cNvPr id="11" name="Picture 10">
            <a:extLst>
              <a:ext uri="{FF2B5EF4-FFF2-40B4-BE49-F238E27FC236}">
                <a16:creationId xmlns:a16="http://schemas.microsoft.com/office/drawing/2014/main" id="{1537A861-B084-4A59-9FA2-A8CBE757ABBC}"/>
              </a:ext>
            </a:extLst>
          </p:cNvPr>
          <p:cNvPicPr>
            <a:picLocks noChangeAspect="1"/>
          </p:cNvPicPr>
          <p:nvPr/>
        </p:nvPicPr>
        <p:blipFill>
          <a:blip r:embed="rId3"/>
          <a:stretch>
            <a:fillRect/>
          </a:stretch>
        </p:blipFill>
        <p:spPr>
          <a:xfrm>
            <a:off x="2946867" y="2279781"/>
            <a:ext cx="809625" cy="942975"/>
          </a:xfrm>
          <a:prstGeom prst="rect">
            <a:avLst/>
          </a:prstGeom>
        </p:spPr>
      </p:pic>
      <p:pic>
        <p:nvPicPr>
          <p:cNvPr id="13" name="Picture 12">
            <a:extLst>
              <a:ext uri="{FF2B5EF4-FFF2-40B4-BE49-F238E27FC236}">
                <a16:creationId xmlns:a16="http://schemas.microsoft.com/office/drawing/2014/main" id="{62064DAC-71E8-4669-96B7-742DBFE3303C}"/>
              </a:ext>
            </a:extLst>
          </p:cNvPr>
          <p:cNvPicPr>
            <a:picLocks noChangeAspect="1"/>
          </p:cNvPicPr>
          <p:nvPr/>
        </p:nvPicPr>
        <p:blipFill>
          <a:blip r:embed="rId4"/>
          <a:stretch>
            <a:fillRect/>
          </a:stretch>
        </p:blipFill>
        <p:spPr>
          <a:xfrm>
            <a:off x="2830615" y="4893094"/>
            <a:ext cx="866775" cy="666750"/>
          </a:xfrm>
          <a:prstGeom prst="rect">
            <a:avLst/>
          </a:prstGeom>
        </p:spPr>
      </p:pic>
      <p:pic>
        <p:nvPicPr>
          <p:cNvPr id="15" name="Picture 14">
            <a:extLst>
              <a:ext uri="{FF2B5EF4-FFF2-40B4-BE49-F238E27FC236}">
                <a16:creationId xmlns:a16="http://schemas.microsoft.com/office/drawing/2014/main" id="{7558BA4C-81AA-4A82-AF62-90BD29682D29}"/>
              </a:ext>
            </a:extLst>
          </p:cNvPr>
          <p:cNvPicPr>
            <a:picLocks noChangeAspect="1"/>
          </p:cNvPicPr>
          <p:nvPr/>
        </p:nvPicPr>
        <p:blipFill>
          <a:blip r:embed="rId5"/>
          <a:stretch>
            <a:fillRect/>
          </a:stretch>
        </p:blipFill>
        <p:spPr>
          <a:xfrm>
            <a:off x="1537727" y="4893094"/>
            <a:ext cx="904875" cy="800100"/>
          </a:xfrm>
          <a:prstGeom prst="rect">
            <a:avLst/>
          </a:prstGeom>
        </p:spPr>
      </p:pic>
    </p:spTree>
    <p:extLst>
      <p:ext uri="{BB962C8B-B14F-4D97-AF65-F5344CB8AC3E}">
        <p14:creationId xmlns:p14="http://schemas.microsoft.com/office/powerpoint/2010/main" val="2837003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br>
              <a:rPr lang="en-US" dirty="0"/>
            </a:br>
            <a:r>
              <a:rPr lang="en-US" dirty="0"/>
              <a:t>Student transfers through CDE</a:t>
            </a:r>
          </a:p>
        </p:txBody>
      </p:sp>
      <p:sp>
        <p:nvSpPr>
          <p:cNvPr id="2" name="Content Placeholder 1"/>
          <p:cNvSpPr>
            <a:spLocks noGrp="1"/>
          </p:cNvSpPr>
          <p:nvPr>
            <p:ph idx="1"/>
          </p:nvPr>
        </p:nvSpPr>
        <p:spPr/>
        <p:txBody>
          <a:bodyPr/>
          <a:lstStyle/>
          <a:p>
            <a:r>
              <a:rPr lang="en-US" dirty="0"/>
              <a:t>Student transfers during testing – only when 1 online test session has been completed and needs to be transferred to the new district.  </a:t>
            </a:r>
          </a:p>
          <a:p>
            <a:endParaRPr lang="en-US" dirty="0"/>
          </a:p>
          <a:p>
            <a:pPr marL="914400" lvl="1" indent="-457200">
              <a:buAutoNum type="arabicParenR"/>
            </a:pPr>
            <a:r>
              <a:rPr lang="en-US" dirty="0"/>
              <a:t>New district emails Heather and the former district.</a:t>
            </a:r>
          </a:p>
          <a:p>
            <a:pPr marL="914400" lvl="2" indent="0">
              <a:buNone/>
            </a:pPr>
            <a:r>
              <a:rPr lang="en-US" dirty="0"/>
              <a:t>	Email subject line: STUDENT TRANSFER REQUEST</a:t>
            </a:r>
          </a:p>
          <a:p>
            <a:pPr marL="914400" lvl="1" indent="-457200">
              <a:buAutoNum type="arabicParenR"/>
            </a:pPr>
            <a:r>
              <a:rPr lang="en-US" dirty="0"/>
              <a:t>The former district must “reply all” confirming that the student is no longer in their district.</a:t>
            </a:r>
          </a:p>
          <a:p>
            <a:pPr marL="914400" lvl="1" indent="-457200">
              <a:buAutoNum type="arabicParenR"/>
            </a:pPr>
            <a:r>
              <a:rPr lang="en-US" dirty="0"/>
              <a:t>The new district must upload the student information to </a:t>
            </a:r>
            <a:r>
              <a:rPr lang="en-US" dirty="0">
                <a:hlinkClick r:id="rId2"/>
              </a:rPr>
              <a:t>Syncplicity</a:t>
            </a:r>
            <a:r>
              <a:rPr lang="en-US" dirty="0"/>
              <a:t>.</a:t>
            </a:r>
          </a:p>
          <a:p>
            <a:pPr marL="914400" lvl="1" indent="-457200">
              <a:buAutoNum type="arabicParenR"/>
            </a:pPr>
            <a:endParaRPr lang="en-US" dirty="0"/>
          </a:p>
          <a:p>
            <a:pPr marL="457200" lvl="1" indent="0">
              <a:buNone/>
            </a:pPr>
            <a:r>
              <a:rPr lang="en-US" sz="1800" b="0" i="0" u="none" strike="noStrike" baseline="0" dirty="0">
                <a:solidFill>
                  <a:srgbClr val="000000"/>
                </a:solidFill>
                <a:latin typeface="Calibri" panose="020F0502020204030204" pitchFamily="34" charset="0"/>
              </a:rPr>
              <a:t>DAC email addresses and phone numbers are found at </a:t>
            </a:r>
            <a:r>
              <a:rPr lang="en-US" sz="1800" b="0" i="0" u="none" strike="noStrike" baseline="0" dirty="0">
                <a:solidFill>
                  <a:srgbClr val="0000FF"/>
                </a:solidFill>
                <a:latin typeface="Calibri" panose="020F0502020204030204" pitchFamily="34" charset="0"/>
              </a:rPr>
              <a:t>http://www.cde.state.co.us/assessment/dac </a:t>
            </a:r>
            <a:endParaRPr lang="en-US" dirty="0"/>
          </a:p>
        </p:txBody>
      </p:sp>
      <p:sp>
        <p:nvSpPr>
          <p:cNvPr id="4" name="Slide Number Placeholder 3"/>
          <p:cNvSpPr>
            <a:spLocks noGrp="1"/>
          </p:cNvSpPr>
          <p:nvPr>
            <p:ph type="sldNum" sz="quarter" idx="12"/>
          </p:nvPr>
        </p:nvSpPr>
        <p:spPr>
          <a:xfrm>
            <a:off x="223070" y="6427018"/>
            <a:ext cx="4025657" cy="365125"/>
          </a:xfrm>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945678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6600" dirty="0"/>
              <a:t>Preparing Students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513932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98EFF-878C-4907-B2FC-5CA21A2D5893}"/>
              </a:ext>
            </a:extLst>
          </p:cNvPr>
          <p:cNvSpPr>
            <a:spLocks noGrp="1"/>
          </p:cNvSpPr>
          <p:nvPr>
            <p:ph type="title"/>
          </p:nvPr>
        </p:nvSpPr>
        <p:spPr/>
        <p:txBody>
          <a:bodyPr/>
          <a:lstStyle/>
          <a:p>
            <a:r>
              <a:rPr lang="en-US" dirty="0"/>
              <a:t>Standards Based Assessment </a:t>
            </a:r>
          </a:p>
        </p:txBody>
      </p:sp>
      <p:sp>
        <p:nvSpPr>
          <p:cNvPr id="5" name="Content Placeholder 4">
            <a:extLst>
              <a:ext uri="{FF2B5EF4-FFF2-40B4-BE49-F238E27FC236}">
                <a16:creationId xmlns:a16="http://schemas.microsoft.com/office/drawing/2014/main" id="{9B2352EF-BBE8-4ACD-8C8C-D6D400F2D8FF}"/>
              </a:ext>
            </a:extLst>
          </p:cNvPr>
          <p:cNvSpPr>
            <a:spLocks noGrp="1"/>
          </p:cNvSpPr>
          <p:nvPr>
            <p:ph idx="1"/>
          </p:nvPr>
        </p:nvSpPr>
        <p:spPr/>
        <p:txBody>
          <a:bodyPr/>
          <a:lstStyle/>
          <a:p>
            <a:r>
              <a:rPr lang="en-US" dirty="0"/>
              <a:t>The WIDA ACCESS assessments are standards based</a:t>
            </a:r>
          </a:p>
          <a:p>
            <a:r>
              <a:rPr lang="en-US" dirty="0"/>
              <a:t>The assessment is criterion-based</a:t>
            </a:r>
          </a:p>
          <a:p>
            <a:r>
              <a:rPr lang="en-US" dirty="0"/>
              <a:t>Colorado adopted the WIDA standards as the Colorado English Language Proficiency (CELP) Standards</a:t>
            </a:r>
          </a:p>
          <a:p>
            <a:r>
              <a:rPr lang="en-US" dirty="0"/>
              <a:t>For support with English language development standards and instruction connect with the Office of Culturally and Linguistically Diverse Education. </a:t>
            </a:r>
          </a:p>
          <a:p>
            <a:r>
              <a:rPr lang="en-US" dirty="0"/>
              <a:t>WIDA has eLearning courses available to all educators in the Colorado public K-12 school system. </a:t>
            </a:r>
          </a:p>
        </p:txBody>
      </p:sp>
      <p:sp>
        <p:nvSpPr>
          <p:cNvPr id="3" name="Slide Number Placeholder 2">
            <a:extLst>
              <a:ext uri="{FF2B5EF4-FFF2-40B4-BE49-F238E27FC236}">
                <a16:creationId xmlns:a16="http://schemas.microsoft.com/office/drawing/2014/main" id="{A37B9DEF-9690-4684-8768-F74518405BAA}"/>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1744474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C8D8EF8-3F25-4BEA-97AC-80863996F31F}"/>
              </a:ext>
            </a:extLst>
          </p:cNvPr>
          <p:cNvPicPr>
            <a:picLocks noGrp="1" noChangeAspect="1"/>
          </p:cNvPicPr>
          <p:nvPr>
            <p:ph sz="half" idx="1"/>
          </p:nvPr>
        </p:nvPicPr>
        <p:blipFill>
          <a:blip r:embed="rId2"/>
          <a:stretch>
            <a:fillRect/>
          </a:stretch>
        </p:blipFill>
        <p:spPr>
          <a:xfrm>
            <a:off x="400049" y="1284622"/>
            <a:ext cx="3886200" cy="1804307"/>
          </a:xfrm>
          <a:prstGeom prst="rect">
            <a:avLst/>
          </a:prstGeom>
        </p:spPr>
      </p:pic>
      <p:pic>
        <p:nvPicPr>
          <p:cNvPr id="8" name="Content Placeholder 7">
            <a:extLst>
              <a:ext uri="{FF2B5EF4-FFF2-40B4-BE49-F238E27FC236}">
                <a16:creationId xmlns:a16="http://schemas.microsoft.com/office/drawing/2014/main" id="{081613BF-DD32-4476-943D-9CE3ED98B0BE}"/>
              </a:ext>
            </a:extLst>
          </p:cNvPr>
          <p:cNvPicPr>
            <a:picLocks noGrp="1" noChangeAspect="1"/>
          </p:cNvPicPr>
          <p:nvPr>
            <p:ph sz="half" idx="2"/>
          </p:nvPr>
        </p:nvPicPr>
        <p:blipFill>
          <a:blip r:embed="rId3"/>
          <a:stretch>
            <a:fillRect/>
          </a:stretch>
        </p:blipFill>
        <p:spPr>
          <a:xfrm>
            <a:off x="685800" y="3465954"/>
            <a:ext cx="3886200" cy="2515301"/>
          </a:xfrm>
          <a:prstGeom prst="rect">
            <a:avLst/>
          </a:prstGeom>
        </p:spPr>
      </p:pic>
      <p:sp>
        <p:nvSpPr>
          <p:cNvPr id="4" name="Title 3">
            <a:extLst>
              <a:ext uri="{FF2B5EF4-FFF2-40B4-BE49-F238E27FC236}">
                <a16:creationId xmlns:a16="http://schemas.microsoft.com/office/drawing/2014/main" id="{3CF59F04-4541-47D4-8621-6E4F33E51C00}"/>
              </a:ext>
            </a:extLst>
          </p:cNvPr>
          <p:cNvSpPr>
            <a:spLocks noGrp="1"/>
          </p:cNvSpPr>
          <p:nvPr>
            <p:ph type="title"/>
          </p:nvPr>
        </p:nvSpPr>
        <p:spPr/>
        <p:txBody>
          <a:bodyPr/>
          <a:lstStyle/>
          <a:p>
            <a:br>
              <a:rPr lang="en-US" dirty="0"/>
            </a:br>
            <a:r>
              <a:rPr lang="en-US" dirty="0"/>
              <a:t>Preparing students</a:t>
            </a:r>
          </a:p>
        </p:txBody>
      </p:sp>
      <p:sp>
        <p:nvSpPr>
          <p:cNvPr id="5" name="Slide Number Placeholder 4">
            <a:extLst>
              <a:ext uri="{FF2B5EF4-FFF2-40B4-BE49-F238E27FC236}">
                <a16:creationId xmlns:a16="http://schemas.microsoft.com/office/drawing/2014/main" id="{C17058B0-5B11-4D2E-A8F6-9FE1D05CA6C2}"/>
              </a:ext>
            </a:extLst>
          </p:cNvPr>
          <p:cNvSpPr>
            <a:spLocks noGrp="1"/>
          </p:cNvSpPr>
          <p:nvPr>
            <p:ph type="sldNum" sz="quarter" idx="12"/>
          </p:nvPr>
        </p:nvSpPr>
        <p:spPr/>
        <p:txBody>
          <a:bodyPr/>
          <a:lstStyle/>
          <a:p>
            <a:fld id="{C479D5F6-EDCB-402A-AC08-4943A1820E8F}" type="slidenum">
              <a:rPr lang="en-US" smtClean="0"/>
              <a:pPr/>
              <a:t>57</a:t>
            </a:fld>
            <a:endParaRPr lang="en-US" dirty="0"/>
          </a:p>
        </p:txBody>
      </p:sp>
      <p:pic>
        <p:nvPicPr>
          <p:cNvPr id="7" name="Picture 6">
            <a:extLst>
              <a:ext uri="{FF2B5EF4-FFF2-40B4-BE49-F238E27FC236}">
                <a16:creationId xmlns:a16="http://schemas.microsoft.com/office/drawing/2014/main" id="{B752E341-5CF3-4E81-B9EB-3B55B284A52B}"/>
              </a:ext>
            </a:extLst>
          </p:cNvPr>
          <p:cNvPicPr>
            <a:picLocks noChangeAspect="1"/>
          </p:cNvPicPr>
          <p:nvPr/>
        </p:nvPicPr>
        <p:blipFill>
          <a:blip r:embed="rId4"/>
          <a:stretch>
            <a:fillRect/>
          </a:stretch>
        </p:blipFill>
        <p:spPr>
          <a:xfrm>
            <a:off x="4923195" y="1492930"/>
            <a:ext cx="4286250" cy="3009900"/>
          </a:xfrm>
          <a:prstGeom prst="rect">
            <a:avLst/>
          </a:prstGeom>
        </p:spPr>
      </p:pic>
      <p:sp>
        <p:nvSpPr>
          <p:cNvPr id="9" name="TextBox 8">
            <a:extLst>
              <a:ext uri="{FF2B5EF4-FFF2-40B4-BE49-F238E27FC236}">
                <a16:creationId xmlns:a16="http://schemas.microsoft.com/office/drawing/2014/main" id="{D04F25FA-0CDD-4933-9570-3D940531E603}"/>
              </a:ext>
            </a:extLst>
          </p:cNvPr>
          <p:cNvSpPr txBox="1"/>
          <p:nvPr/>
        </p:nvSpPr>
        <p:spPr>
          <a:xfrm>
            <a:off x="4923195" y="4551593"/>
            <a:ext cx="4032101" cy="400110"/>
          </a:xfrm>
          <a:prstGeom prst="rect">
            <a:avLst/>
          </a:prstGeom>
          <a:noFill/>
        </p:spPr>
        <p:txBody>
          <a:bodyPr wrap="square" rtlCol="0">
            <a:spAutoFit/>
          </a:bodyPr>
          <a:lstStyle/>
          <a:p>
            <a:r>
              <a:rPr lang="en-US" sz="1000" dirty="0">
                <a:hlinkClick r:id="rId5"/>
              </a:rPr>
              <a:t>https://wida.wisc.edu/sites/default/files/resource/Preparing-Students-ACCESS-ELLs-Online.pdf</a:t>
            </a:r>
            <a:endParaRPr lang="en-US" sz="1000" dirty="0"/>
          </a:p>
        </p:txBody>
      </p:sp>
      <p:sp>
        <p:nvSpPr>
          <p:cNvPr id="2" name="Rectangle 1">
            <a:extLst>
              <a:ext uri="{FF2B5EF4-FFF2-40B4-BE49-F238E27FC236}">
                <a16:creationId xmlns:a16="http://schemas.microsoft.com/office/drawing/2014/main" id="{D13E1174-6A52-4A52-954F-500D48D6EDF1}"/>
              </a:ext>
            </a:extLst>
          </p:cNvPr>
          <p:cNvSpPr/>
          <p:nvPr/>
        </p:nvSpPr>
        <p:spPr>
          <a:xfrm>
            <a:off x="685800" y="3109821"/>
            <a:ext cx="4572000" cy="246221"/>
          </a:xfrm>
          <a:prstGeom prst="rect">
            <a:avLst/>
          </a:prstGeom>
        </p:spPr>
        <p:txBody>
          <a:bodyPr>
            <a:spAutoFit/>
          </a:bodyPr>
          <a:lstStyle/>
          <a:p>
            <a:r>
              <a:rPr lang="en-US" sz="1000" dirty="0">
                <a:hlinkClick r:id="rId6"/>
              </a:rPr>
              <a:t>https://wida.wisc.edu/assess/access/preparing-students</a:t>
            </a:r>
            <a:endParaRPr lang="en-US" sz="1000" dirty="0"/>
          </a:p>
        </p:txBody>
      </p:sp>
      <p:sp>
        <p:nvSpPr>
          <p:cNvPr id="3" name="Rectangle 2">
            <a:extLst>
              <a:ext uri="{FF2B5EF4-FFF2-40B4-BE49-F238E27FC236}">
                <a16:creationId xmlns:a16="http://schemas.microsoft.com/office/drawing/2014/main" id="{6B6E6EDF-0D9A-4053-AA64-2908C9105C7A}"/>
              </a:ext>
            </a:extLst>
          </p:cNvPr>
          <p:cNvSpPr/>
          <p:nvPr/>
        </p:nvSpPr>
        <p:spPr>
          <a:xfrm>
            <a:off x="685800" y="6083942"/>
            <a:ext cx="6716175" cy="553998"/>
          </a:xfrm>
          <a:prstGeom prst="rect">
            <a:avLst/>
          </a:prstGeom>
        </p:spPr>
        <p:txBody>
          <a:bodyPr wrap="square">
            <a:spAutoFit/>
          </a:bodyPr>
          <a:lstStyle/>
          <a:p>
            <a:r>
              <a:rPr lang="en-US" sz="1000" dirty="0">
                <a:hlinkClick r:id="rId7"/>
              </a:rPr>
              <a:t>https://wida.wisc.edu/assess/access/preparing-students/practice?utm_source=CR-WW092320&amp;utm_medium=email&amp;utm_campaign=WIDAWednesday&amp;utm_content=text-ACCESS-Test-Practice-and-Sample-Items</a:t>
            </a:r>
            <a:r>
              <a:rPr lang="en-US" sz="1000" dirty="0"/>
              <a:t> </a:t>
            </a:r>
          </a:p>
        </p:txBody>
      </p:sp>
    </p:spTree>
    <p:extLst>
      <p:ext uri="{BB962C8B-B14F-4D97-AF65-F5344CB8AC3E}">
        <p14:creationId xmlns:p14="http://schemas.microsoft.com/office/powerpoint/2010/main" val="3332335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F13D46-4B30-498B-BB7C-B8F8F020A806}"/>
              </a:ext>
            </a:extLst>
          </p:cNvPr>
          <p:cNvSpPr>
            <a:spLocks noGrp="1"/>
          </p:cNvSpPr>
          <p:nvPr>
            <p:ph type="ctrTitle"/>
          </p:nvPr>
        </p:nvSpPr>
        <p:spPr/>
        <p:txBody>
          <a:bodyPr>
            <a:normAutofit/>
          </a:bodyPr>
          <a:lstStyle/>
          <a:p>
            <a:r>
              <a:rPr lang="en-US" sz="6600" dirty="0"/>
              <a:t>Contacts</a:t>
            </a:r>
          </a:p>
        </p:txBody>
      </p:sp>
      <p:sp>
        <p:nvSpPr>
          <p:cNvPr id="5" name="Slide Number Placeholder 4">
            <a:extLst>
              <a:ext uri="{FF2B5EF4-FFF2-40B4-BE49-F238E27FC236}">
                <a16:creationId xmlns:a16="http://schemas.microsoft.com/office/drawing/2014/main" id="{223F1473-890E-4B87-A5B4-3A04F38CC66B}"/>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975282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79D5F6-EDCB-402A-AC08-4943A1820E8F}" type="slidenum">
              <a:rPr lang="en-US" smtClean="0"/>
              <a:pPr/>
              <a:t>59</a:t>
            </a:fld>
            <a:endParaRPr lang="en-US" dirty="0"/>
          </a:p>
        </p:txBody>
      </p:sp>
      <p:sp>
        <p:nvSpPr>
          <p:cNvPr id="4" name="Title 3"/>
          <p:cNvSpPr>
            <a:spLocks noGrp="1"/>
          </p:cNvSpPr>
          <p:nvPr>
            <p:ph type="title"/>
          </p:nvPr>
        </p:nvSpPr>
        <p:spPr/>
        <p:txBody>
          <a:bodyPr/>
          <a:lstStyle/>
          <a:p>
            <a:r>
              <a:rPr lang="en-US" dirty="0"/>
              <a:t>Assessment Vendor</a:t>
            </a:r>
          </a:p>
        </p:txBody>
      </p:sp>
      <p:sp>
        <p:nvSpPr>
          <p:cNvPr id="2" name="Content Placeholder 1"/>
          <p:cNvSpPr>
            <a:spLocks noGrp="1"/>
          </p:cNvSpPr>
          <p:nvPr>
            <p:ph sz="half" idx="4294967295"/>
          </p:nvPr>
        </p:nvSpPr>
        <p:spPr>
          <a:xfrm>
            <a:off x="0" y="2732088"/>
            <a:ext cx="3886200" cy="3314700"/>
          </a:xfrm>
        </p:spPr>
        <p:txBody>
          <a:bodyPr/>
          <a:lstStyle/>
          <a:p>
            <a:pPr>
              <a:spcBef>
                <a:spcPct val="0"/>
              </a:spcBef>
              <a:buClrTx/>
              <a:buSzTx/>
              <a:buNone/>
            </a:pPr>
            <a:endParaRPr lang="en-US" altLang="en-US" dirty="0">
              <a:solidFill>
                <a:srgbClr val="000000"/>
              </a:solidFill>
            </a:endParaRPr>
          </a:p>
          <a:p>
            <a:endParaRPr lang="en-US" dirty="0"/>
          </a:p>
        </p:txBody>
      </p:sp>
      <p:pic>
        <p:nvPicPr>
          <p:cNvPr id="6" name="Picture 5"/>
          <p:cNvPicPr>
            <a:picLocks noChangeAspect="1"/>
          </p:cNvPicPr>
          <p:nvPr/>
        </p:nvPicPr>
        <p:blipFill>
          <a:blip r:embed="rId2"/>
          <a:stretch>
            <a:fillRect/>
          </a:stretch>
        </p:blipFill>
        <p:spPr>
          <a:xfrm>
            <a:off x="6626935" y="385983"/>
            <a:ext cx="1861600" cy="694156"/>
          </a:xfrm>
          <a:prstGeom prst="rect">
            <a:avLst/>
          </a:prstGeom>
        </p:spPr>
      </p:pic>
      <p:pic>
        <p:nvPicPr>
          <p:cNvPr id="8" name="Picture 7"/>
          <p:cNvPicPr>
            <a:picLocks noChangeAspect="1"/>
          </p:cNvPicPr>
          <p:nvPr/>
        </p:nvPicPr>
        <p:blipFill>
          <a:blip r:embed="rId3"/>
          <a:stretch>
            <a:fillRect/>
          </a:stretch>
        </p:blipFill>
        <p:spPr>
          <a:xfrm>
            <a:off x="5112188" y="1200110"/>
            <a:ext cx="3926114" cy="392611"/>
          </a:xfrm>
          <a:prstGeom prst="rect">
            <a:avLst/>
          </a:prstGeom>
        </p:spPr>
      </p:pic>
      <p:pic>
        <p:nvPicPr>
          <p:cNvPr id="9" name="Picture 2" descr="Home">
            <a:extLst>
              <a:ext uri="{FF2B5EF4-FFF2-40B4-BE49-F238E27FC236}">
                <a16:creationId xmlns:a16="http://schemas.microsoft.com/office/drawing/2014/main" id="{17019962-BD98-44D9-A4A7-C4F09438E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771" y="1128592"/>
            <a:ext cx="1845006" cy="53564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9A05D850-F623-4479-8D3F-D011F2FE76CA}"/>
              </a:ext>
            </a:extLst>
          </p:cNvPr>
          <p:cNvSpPr txBox="1">
            <a:spLocks/>
          </p:cNvSpPr>
          <p:nvPr/>
        </p:nvSpPr>
        <p:spPr>
          <a:xfrm>
            <a:off x="459140" y="1801006"/>
            <a:ext cx="3886201" cy="4449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Calibri" panose="020F0502020204030204" pitchFamily="34" charset="0"/>
              </a:rPr>
              <a:t>Contact the </a:t>
            </a:r>
            <a:r>
              <a:rPr lang="en-US" sz="1600" b="1" u="sng" dirty="0">
                <a:latin typeface="Calibri" panose="020F0502020204030204" pitchFamily="34" charset="0"/>
                <a:hlinkClick r:id="rId5"/>
              </a:rPr>
              <a:t>WIDA Client Services Center</a:t>
            </a:r>
            <a:r>
              <a:rPr lang="en-US" sz="1600" b="1" dirty="0">
                <a:latin typeface="Calibri" panose="020F0502020204030204" pitchFamily="34" charset="0"/>
              </a:rPr>
              <a:t> for questions regarding:</a:t>
            </a:r>
          </a:p>
          <a:p>
            <a:pPr>
              <a:lnSpc>
                <a:spcPct val="100000"/>
              </a:lnSpc>
            </a:pPr>
            <a:r>
              <a:rPr lang="en-US" sz="1600" dirty="0">
                <a:latin typeface="Calibri" panose="020F0502020204030204" pitchFamily="34" charset="0"/>
              </a:rPr>
              <a:t>ACCESS for ELLs quizzes and certification</a:t>
            </a:r>
          </a:p>
          <a:p>
            <a:pPr>
              <a:lnSpc>
                <a:spcPct val="100000"/>
              </a:lnSpc>
            </a:pPr>
            <a:r>
              <a:rPr lang="en-US" sz="1600" dirty="0">
                <a:latin typeface="Calibri" panose="020F0502020204030204" pitchFamily="34" charset="0"/>
              </a:rPr>
              <a:t>WIDA account usernames and passwords</a:t>
            </a:r>
          </a:p>
          <a:p>
            <a:pPr>
              <a:lnSpc>
                <a:spcPct val="100000"/>
              </a:lnSpc>
            </a:pPr>
            <a:r>
              <a:rPr lang="en-US" sz="1600" dirty="0">
                <a:latin typeface="Calibri" panose="020F0502020204030204" pitchFamily="34" charset="0"/>
              </a:rPr>
              <a:t>WIDA eLearning</a:t>
            </a:r>
          </a:p>
          <a:p>
            <a:pPr>
              <a:lnSpc>
                <a:spcPct val="100000"/>
              </a:lnSpc>
            </a:pPr>
            <a:r>
              <a:rPr lang="en-US" sz="1600" dirty="0">
                <a:latin typeface="Calibri" panose="020F0502020204030204" pitchFamily="34" charset="0"/>
              </a:rPr>
              <a:t>WIDA ACCESS Kindergarten placement test (K W-APT) materials</a:t>
            </a:r>
          </a:p>
          <a:p>
            <a:pPr>
              <a:lnSpc>
                <a:spcPct val="100000"/>
              </a:lnSpc>
            </a:pPr>
            <a:r>
              <a:rPr lang="en-US" sz="1600" dirty="0">
                <a:latin typeface="Calibri" panose="020F0502020204030204" pitchFamily="34" charset="0"/>
              </a:rPr>
              <a:t>WIDA Screener Online and Paper quizzes and materials</a:t>
            </a:r>
            <a:endParaRPr lang="en-US" sz="1600" u="sng" dirty="0">
              <a:solidFill>
                <a:srgbClr val="0563C1"/>
              </a:solidFill>
              <a:latin typeface="Calibri" panose="020F0502020204030204" pitchFamily="34" charset="0"/>
              <a:hlinkClick r:id="" action="ppaction://noaction"/>
            </a:endParaRPr>
          </a:p>
          <a:p>
            <a:pPr marL="0" indent="0" algn="ctr" fontAlgn="base">
              <a:buFont typeface="Arial" panose="020B0604020202020204" pitchFamily="34" charset="0"/>
              <a:buNone/>
            </a:pPr>
            <a:r>
              <a:rPr lang="en-US" sz="1600" u="sng" dirty="0">
                <a:solidFill>
                  <a:srgbClr val="0563C1"/>
                </a:solidFill>
                <a:latin typeface="Calibri" panose="020F0502020204030204" pitchFamily="34" charset="0"/>
                <a:hlinkClick r:id="" action="ppaction://noaction"/>
              </a:rPr>
              <a:t>help@wida.us</a:t>
            </a:r>
            <a:r>
              <a:rPr lang="en-US" sz="1600" dirty="0">
                <a:solidFill>
                  <a:srgbClr val="000000"/>
                </a:solidFill>
                <a:latin typeface="Calibri" panose="020F0502020204030204" pitchFamily="34" charset="0"/>
              </a:rPr>
              <a:t>​</a:t>
            </a:r>
            <a:endParaRPr lang="en-US" sz="1600" dirty="0">
              <a:solidFill>
                <a:srgbClr val="000000"/>
              </a:solidFill>
              <a:latin typeface="Segoe UI" panose="020B0502040204020203" pitchFamily="34" charset="0"/>
            </a:endParaRPr>
          </a:p>
          <a:p>
            <a:pPr marL="0" indent="0" algn="ctr" fontAlgn="base">
              <a:buFont typeface="Arial" panose="020B0604020202020204" pitchFamily="34" charset="0"/>
              <a:buNone/>
            </a:pPr>
            <a:r>
              <a:rPr lang="en-US" sz="1600" b="1" dirty="0">
                <a:latin typeface="Calibri" panose="020F0502020204030204" pitchFamily="34" charset="0"/>
              </a:rPr>
              <a:t>1-866-276-7735</a:t>
            </a:r>
            <a:r>
              <a:rPr lang="en-US" sz="1600" dirty="0">
                <a:latin typeface="Calibri" panose="020F0502020204030204" pitchFamily="34" charset="0"/>
              </a:rPr>
              <a:t>​</a:t>
            </a:r>
            <a:endParaRPr lang="en-US" sz="1600" dirty="0">
              <a:latin typeface="Segoe UI" panose="020B0502040204020203" pitchFamily="34" charset="0"/>
            </a:endParaRPr>
          </a:p>
          <a:p>
            <a:pPr marL="0" indent="0">
              <a:lnSpc>
                <a:spcPct val="100000"/>
              </a:lnSpc>
              <a:buFont typeface="Arial" panose="020B0604020202020204" pitchFamily="34" charset="0"/>
              <a:buNone/>
            </a:pPr>
            <a:endParaRPr lang="en-US" sz="1600" dirty="0">
              <a:latin typeface="Calibri" panose="020F0502020204030204" pitchFamily="34" charset="0"/>
            </a:endParaRPr>
          </a:p>
        </p:txBody>
      </p:sp>
      <p:pic>
        <p:nvPicPr>
          <p:cNvPr id="11" name="Picture 10">
            <a:extLst>
              <a:ext uri="{FF2B5EF4-FFF2-40B4-BE49-F238E27FC236}">
                <a16:creationId xmlns:a16="http://schemas.microsoft.com/office/drawing/2014/main" id="{4A91B79C-F3DF-467F-8691-2DCABE526098}"/>
              </a:ext>
            </a:extLst>
          </p:cNvPr>
          <p:cNvPicPr>
            <a:picLocks noChangeAspect="1"/>
          </p:cNvPicPr>
          <p:nvPr/>
        </p:nvPicPr>
        <p:blipFill>
          <a:blip r:embed="rId6"/>
          <a:stretch>
            <a:fillRect/>
          </a:stretch>
        </p:blipFill>
        <p:spPr>
          <a:xfrm>
            <a:off x="5472739" y="417780"/>
            <a:ext cx="1025773" cy="630562"/>
          </a:xfrm>
          <a:prstGeom prst="rect">
            <a:avLst/>
          </a:prstGeom>
        </p:spPr>
      </p:pic>
      <p:sp>
        <p:nvSpPr>
          <p:cNvPr id="14" name="Rectangle 13">
            <a:extLst>
              <a:ext uri="{FF2B5EF4-FFF2-40B4-BE49-F238E27FC236}">
                <a16:creationId xmlns:a16="http://schemas.microsoft.com/office/drawing/2014/main" id="{1D02CF2D-ED49-4D4F-A671-F1DDBEC55D4B}"/>
              </a:ext>
            </a:extLst>
          </p:cNvPr>
          <p:cNvSpPr/>
          <p:nvPr/>
        </p:nvSpPr>
        <p:spPr>
          <a:xfrm>
            <a:off x="4798661" y="1835572"/>
            <a:ext cx="4401545" cy="4824654"/>
          </a:xfrm>
          <a:prstGeom prst="rect">
            <a:avLst/>
          </a:prstGeom>
        </p:spPr>
        <p:txBody>
          <a:bodyPr wrap="square">
            <a:spAutoFit/>
          </a:bodyPr>
          <a:lstStyle/>
          <a:p>
            <a:r>
              <a:rPr lang="en-US" sz="1600" b="1" dirty="0">
                <a:latin typeface="Calibri" pitchFamily="34" charset="0"/>
                <a:ea typeface="MS PGothic" pitchFamily="34" charset="-128"/>
              </a:rPr>
              <a:t>Contact</a:t>
            </a:r>
            <a:r>
              <a:rPr lang="en-US" sz="1600" b="1" dirty="0">
                <a:solidFill>
                  <a:schemeClr val="tx1">
                    <a:lumMod val="75000"/>
                    <a:lumOff val="25000"/>
                  </a:schemeClr>
                </a:solidFill>
                <a:latin typeface="Calibri" pitchFamily="34" charset="0"/>
                <a:ea typeface="MS PGothic" pitchFamily="34" charset="-128"/>
              </a:rPr>
              <a:t> </a:t>
            </a:r>
            <a:r>
              <a:rPr lang="en-US" sz="1600" b="1" dirty="0">
                <a:solidFill>
                  <a:schemeClr val="tx1">
                    <a:lumMod val="75000"/>
                    <a:lumOff val="25000"/>
                  </a:schemeClr>
                </a:solidFill>
                <a:latin typeface="Calibri" pitchFamily="34" charset="0"/>
                <a:ea typeface="MS PGothic" pitchFamily="34" charset="-128"/>
                <a:hlinkClick r:id="rId7"/>
              </a:rPr>
              <a:t>Data Recognition Corp (DRC) </a:t>
            </a:r>
            <a:r>
              <a:rPr lang="en-US" sz="1600" b="1" dirty="0">
                <a:latin typeface="Calibri" pitchFamily="34" charset="0"/>
                <a:ea typeface="MS PGothic" pitchFamily="34" charset="-128"/>
              </a:rPr>
              <a:t>for questions regarding:</a:t>
            </a:r>
            <a:endParaRPr lang="en-US" sz="1000" b="1" dirty="0">
              <a:latin typeface="Calibri" pitchFamily="34" charset="0"/>
              <a:ea typeface="MS PGothic" pitchFamily="34" charset="-128"/>
            </a:endParaRPr>
          </a:p>
          <a:p>
            <a:endParaRPr lang="en-US" sz="800" b="1" dirty="0">
              <a:latin typeface="Calibri" pitchFamily="34" charset="0"/>
              <a:ea typeface="MS PGothic" pitchFamily="34" charset="-128"/>
            </a:endParaRPr>
          </a:p>
          <a:p>
            <a:pPr marL="285750" indent="-285750">
              <a:buFont typeface="Arial" panose="020B0604020202020204" pitchFamily="34" charset="0"/>
              <a:buChar char="•"/>
            </a:pPr>
            <a:r>
              <a:rPr lang="en-US" sz="1600" dirty="0">
                <a:latin typeface="Calibri" pitchFamily="34" charset="0"/>
                <a:ea typeface="MS PGothic" pitchFamily="34" charset="-128"/>
              </a:rPr>
              <a:t>WIDA AMS</a:t>
            </a:r>
          </a:p>
          <a:p>
            <a:pPr marL="742950" lvl="1" indent="-285750">
              <a:buFont typeface="Arial" panose="020B0604020202020204" pitchFamily="34" charset="0"/>
              <a:buChar char="•"/>
            </a:pPr>
            <a:r>
              <a:rPr lang="en-US" sz="1600" dirty="0">
                <a:latin typeface="Calibri" pitchFamily="34" charset="0"/>
                <a:ea typeface="MS PGothic" pitchFamily="34" charset="-128"/>
              </a:rPr>
              <a:t>WIDA AMS logins</a:t>
            </a:r>
          </a:p>
          <a:p>
            <a:pPr marL="742950" lvl="1" indent="-285750">
              <a:buFont typeface="Arial" panose="020B0604020202020204" pitchFamily="34" charset="0"/>
              <a:buChar char="•"/>
            </a:pPr>
            <a:r>
              <a:rPr lang="en-US" sz="1600" dirty="0">
                <a:latin typeface="Calibri" pitchFamily="34" charset="0"/>
                <a:ea typeface="MS PGothic" pitchFamily="34" charset="-128"/>
              </a:rPr>
              <a:t>Test ordering and returning</a:t>
            </a:r>
          </a:p>
          <a:p>
            <a:pPr marL="742950" lvl="1" indent="-285750">
              <a:buFont typeface="Arial" panose="020B0604020202020204" pitchFamily="34" charset="0"/>
              <a:buChar char="•"/>
            </a:pPr>
            <a:r>
              <a:rPr lang="en-US" sz="1600" dirty="0">
                <a:latin typeface="Calibri" pitchFamily="34" charset="0"/>
                <a:ea typeface="MS PGothic" pitchFamily="34" charset="-128"/>
              </a:rPr>
              <a:t>Printing and unlocking test tickets</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Editing student grade information</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Generic test sessions</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Tier reports</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Pre ID labels</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Entering accommodations </a:t>
            </a:r>
          </a:p>
          <a:p>
            <a:pPr marL="742950" lvl="1" indent="-285750">
              <a:lnSpc>
                <a:spcPct val="120000"/>
              </a:lnSpc>
              <a:buFont typeface="Arial" panose="020B0604020202020204" pitchFamily="34" charset="0"/>
              <a:buChar char="•"/>
            </a:pPr>
            <a:r>
              <a:rPr lang="en-US" sz="1600" dirty="0">
                <a:latin typeface="Calibri" pitchFamily="34" charset="0"/>
                <a:ea typeface="MS PGothic" pitchFamily="34" charset="-128"/>
              </a:rPr>
              <a:t>Using Chromebooks and iPads </a:t>
            </a:r>
          </a:p>
          <a:p>
            <a:pPr marL="285750" indent="-285750">
              <a:lnSpc>
                <a:spcPct val="120000"/>
              </a:lnSpc>
              <a:buFont typeface="Arial" panose="020B0604020202020204" pitchFamily="34" charset="0"/>
              <a:buChar char="•"/>
            </a:pPr>
            <a:r>
              <a:rPr lang="en-US" sz="1600" dirty="0">
                <a:latin typeface="Calibri" pitchFamily="34" charset="0"/>
                <a:ea typeface="MS PGothic" pitchFamily="34" charset="-128"/>
              </a:rPr>
              <a:t>DRC Central Office Services (COS) Device</a:t>
            </a:r>
          </a:p>
          <a:p>
            <a:pPr>
              <a:lnSpc>
                <a:spcPct val="120000"/>
              </a:lnSpc>
            </a:pPr>
            <a:r>
              <a:rPr lang="en-US" sz="1600" b="1" dirty="0"/>
              <a:t>​</a:t>
            </a:r>
            <a:endParaRPr lang="en-US" sz="900" b="1" strike="sngStrike" dirty="0"/>
          </a:p>
          <a:p>
            <a:pPr algn="ctr" fontAlgn="base"/>
            <a:r>
              <a:rPr lang="en-US" sz="1600" dirty="0">
                <a:hlinkClick r:id="rId8"/>
              </a:rPr>
              <a:t>WIDA@datarecognitioncorp.com</a:t>
            </a:r>
            <a:r>
              <a:rPr lang="en-US" sz="1600" dirty="0"/>
              <a:t> </a:t>
            </a:r>
          </a:p>
          <a:p>
            <a:pPr algn="ctr" fontAlgn="base"/>
            <a:r>
              <a:rPr lang="en-US" sz="1600" b="1" dirty="0"/>
              <a:t> 1-855-787-9615</a:t>
            </a:r>
            <a:endParaRPr lang="en-US" sz="1600" b="1" dirty="0">
              <a:solidFill>
                <a:srgbClr val="000000"/>
              </a:solidFill>
              <a:latin typeface="Segoe UI" panose="020B0502040204020203" pitchFamily="34" charset="0"/>
            </a:endParaRPr>
          </a:p>
          <a:p>
            <a:pPr>
              <a:lnSpc>
                <a:spcPct val="120000"/>
              </a:lnSpc>
            </a:pPr>
            <a:endParaRPr lang="en-US" sz="1600" dirty="0">
              <a:latin typeface="Calibri" pitchFamily="34" charset="0"/>
              <a:ea typeface="MS PGothic" pitchFamily="34" charset="-128"/>
            </a:endParaRPr>
          </a:p>
        </p:txBody>
      </p:sp>
    </p:spTree>
    <p:extLst>
      <p:ext uri="{BB962C8B-B14F-4D97-AF65-F5344CB8AC3E}">
        <p14:creationId xmlns:p14="http://schemas.microsoft.com/office/powerpoint/2010/main" val="251153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29AD-B847-4848-ACDC-B2D2E3BB8120}"/>
              </a:ext>
            </a:extLst>
          </p:cNvPr>
          <p:cNvSpPr>
            <a:spLocks noGrp="1"/>
          </p:cNvSpPr>
          <p:nvPr>
            <p:ph type="title"/>
          </p:nvPr>
        </p:nvSpPr>
        <p:spPr>
          <a:xfrm>
            <a:off x="1251771" y="549133"/>
            <a:ext cx="5158247" cy="590603"/>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Remote/Online Learners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C6FCB02-3C29-407B-9464-79E033045D1F}"/>
              </a:ext>
            </a:extLst>
          </p:cNvPr>
          <p:cNvSpPr>
            <a:spLocks noGrp="1"/>
          </p:cNvSpPr>
          <p:nvPr>
            <p:ph idx="1"/>
          </p:nvPr>
        </p:nvSpPr>
        <p:spPr/>
        <p:txBody>
          <a:bodyPr>
            <a:normAutofit fontScale="85000" lnSpcReduction="10000"/>
          </a:bodyPr>
          <a:lstStyle/>
          <a:p>
            <a:pPr marL="0" marR="0" indent="0">
              <a:lnSpc>
                <a:spcPct val="107000"/>
              </a:lnSpc>
              <a:spcBef>
                <a:spcPts val="0"/>
              </a:spcBef>
              <a:spcAft>
                <a:spcPts val="800"/>
              </a:spcAft>
              <a:buNone/>
            </a:pPr>
            <a:r>
              <a:rPr lang="en-US" sz="2600" dirty="0">
                <a:effectLst/>
                <a:latin typeface="Calibri" panose="020F0502020204030204" pitchFamily="34" charset="0"/>
                <a:ea typeface="Calibri" panose="020F0502020204030204" pitchFamily="34" charset="0"/>
                <a:cs typeface="Calibri" panose="020F0502020204030204" pitchFamily="34" charset="0"/>
              </a:rPr>
              <a:t>Districts completed Remote Learning Plans for 2021</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600" dirty="0">
                <a:effectLst/>
                <a:latin typeface="Calibri" panose="020F0502020204030204" pitchFamily="34" charset="0"/>
                <a:ea typeface="Calibri" panose="020F0502020204030204" pitchFamily="34" charset="0"/>
                <a:cs typeface="Calibri" panose="020F0502020204030204" pitchFamily="34" charset="0"/>
              </a:rPr>
              <a:t>2022 school year. The guiding document is available through the link below. As part of the plan, districts agreed to series of instructional assurances.</a:t>
            </a:r>
          </a:p>
          <a:p>
            <a:pPr marL="0" marR="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endParaRPr>
          </a:p>
          <a:p>
            <a:pPr marL="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Instructional Assurance #7: </a:t>
            </a:r>
          </a:p>
          <a:p>
            <a:pPr marL="457200" lvl="1" indent="0">
              <a:lnSpc>
                <a:spcPct val="107000"/>
              </a:lnSpc>
              <a:spcBef>
                <a:spcPts val="0"/>
              </a:spcBef>
              <a:spcAft>
                <a:spcPts val="800"/>
              </a:spcAft>
              <a:buNone/>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district will remain responsible for administering the state assessments to its students as required by state and federal law. The district must have a plan for how to meet that obligation for its remote students, while taking into consideration health and safety needs at the time of state testing, as well as respecting parental decision-making regarding state content assessments</a:t>
            </a:r>
            <a:endParaRPr lang="en-US" sz="22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endParaRPr>
          </a:p>
          <a:p>
            <a:pPr marL="0" marR="0" indent="0">
              <a:lnSpc>
                <a:spcPct val="107000"/>
              </a:lnSpc>
              <a:spcBef>
                <a:spcPts val="0"/>
              </a:spcBef>
              <a:spcAft>
                <a:spcPts val="800"/>
              </a:spcAft>
              <a:buNone/>
            </a:pPr>
            <a:endPar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endParaRPr>
          </a:p>
          <a:p>
            <a:pPr marL="0" marR="0" indent="0">
              <a:lnSpc>
                <a:spcPct val="107000"/>
              </a:lnSpc>
              <a:spcBef>
                <a:spcPts val="0"/>
              </a:spcBef>
              <a:spcAft>
                <a:spcPts val="800"/>
              </a:spcAft>
              <a:buNone/>
            </a:pPr>
            <a:endParaRPr lang="en-US"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endParaRPr>
          </a:p>
          <a:p>
            <a:pPr marL="0" marR="0" indent="0">
              <a:lnSpc>
                <a:spcPct val="107000"/>
              </a:lnSpc>
              <a:spcBef>
                <a:spcPts val="0"/>
              </a:spcBef>
              <a:spcAft>
                <a:spcPts val="800"/>
              </a:spcAft>
              <a:buNone/>
            </a:pPr>
            <a:r>
              <a:rPr lang="en-US" sz="12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100% Remote Learning Option (K</a:t>
            </a:r>
            <a:r>
              <a:rPr lang="en-US" sz="1200" u="none" strike="noStrik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t>
            </a:r>
            <a:r>
              <a:rPr lang="en-US" sz="12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12) for the 2021</a:t>
            </a:r>
            <a:r>
              <a:rPr lang="en-US" sz="1200" u="none" strike="noStrik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t>
            </a:r>
            <a:r>
              <a:rPr lang="en-US" sz="12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2022 School Year as a Result of COVID-19 Health Concerns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0635D34-649C-48F1-8981-12C096272B2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206807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6114" y="1230811"/>
            <a:ext cx="4898572" cy="5196207"/>
          </a:xfrm>
        </p:spPr>
        <p:txBody>
          <a:bodyPr>
            <a:normAutofit fontScale="92500" lnSpcReduction="20000"/>
          </a:bodyPr>
          <a:lstStyle/>
          <a:p>
            <a:r>
              <a:rPr lang="en-US" sz="1900" dirty="0"/>
              <a:t>State Standardized Summative Assessments</a:t>
            </a:r>
          </a:p>
          <a:p>
            <a:pPr marL="0" indent="0">
              <a:buNone/>
            </a:pPr>
            <a:endParaRPr lang="en-US" sz="400" dirty="0"/>
          </a:p>
          <a:p>
            <a:pPr lvl="1"/>
            <a:r>
              <a:rPr lang="en-US" sz="1700" dirty="0"/>
              <a:t>ACCESS for ELLs and CMAS EL accommodations </a:t>
            </a:r>
          </a:p>
          <a:p>
            <a:pPr marL="914400" lvl="2" indent="0">
              <a:buNone/>
            </a:pPr>
            <a:r>
              <a:rPr lang="en-US" sz="1700" dirty="0"/>
              <a:t>Heather Villalobos</a:t>
            </a:r>
          </a:p>
          <a:p>
            <a:pPr marL="914400" lvl="2" indent="0">
              <a:buNone/>
            </a:pPr>
            <a:r>
              <a:rPr lang="en-US" sz="1700" dirty="0">
                <a:hlinkClick r:id="rId2"/>
              </a:rPr>
              <a:t>villalobospavia_h@cde.state.co.us</a:t>
            </a:r>
            <a:endParaRPr lang="en-US" sz="1700" dirty="0"/>
          </a:p>
          <a:p>
            <a:pPr marL="914400" lvl="2" indent="0">
              <a:buNone/>
            </a:pPr>
            <a:endParaRPr lang="en-US" sz="400" dirty="0"/>
          </a:p>
          <a:p>
            <a:pPr marL="914400" lvl="2" indent="0">
              <a:buNone/>
            </a:pPr>
            <a:endParaRPr lang="en-US" sz="400" dirty="0"/>
          </a:p>
          <a:p>
            <a:pPr lvl="1"/>
            <a:r>
              <a:rPr lang="en-US" sz="1700" dirty="0"/>
              <a:t>PA</a:t>
            </a:r>
            <a:r>
              <a:rPr lang="en-US" sz="1700" baseline="30000" dirty="0"/>
              <a:t>next</a:t>
            </a:r>
            <a:r>
              <a:rPr lang="en-US" sz="1700" dirty="0"/>
              <a:t> and CMAS logistics </a:t>
            </a:r>
          </a:p>
          <a:p>
            <a:pPr marL="914400" lvl="2" indent="0">
              <a:buNone/>
            </a:pPr>
            <a:r>
              <a:rPr lang="en-US" sz="1700" dirty="0"/>
              <a:t>Sara Loerzel</a:t>
            </a:r>
          </a:p>
          <a:p>
            <a:pPr marL="914400" lvl="2" indent="0">
              <a:buNone/>
            </a:pPr>
            <a:r>
              <a:rPr lang="en-US" sz="1700" dirty="0">
                <a:hlinkClick r:id="rId3"/>
              </a:rPr>
              <a:t>loerzel_l@cde.state.co.us</a:t>
            </a:r>
            <a:endParaRPr lang="en-US" sz="1700" dirty="0"/>
          </a:p>
          <a:p>
            <a:pPr lvl="1"/>
            <a:endParaRPr lang="en-US" sz="400" dirty="0"/>
          </a:p>
          <a:p>
            <a:pPr lvl="1"/>
            <a:endParaRPr lang="en-US" sz="400" dirty="0"/>
          </a:p>
          <a:p>
            <a:pPr lvl="1"/>
            <a:r>
              <a:rPr lang="en-US" sz="1700" dirty="0"/>
              <a:t>CoAlt (DLM) and CMAS and WIDA ACCESS IEP and 504 Plan accommodations </a:t>
            </a:r>
          </a:p>
          <a:p>
            <a:pPr marL="914400" lvl="2" indent="0">
              <a:buNone/>
            </a:pPr>
            <a:r>
              <a:rPr lang="en-US" sz="1700" dirty="0"/>
              <a:t>Arti Sachdeva</a:t>
            </a:r>
          </a:p>
          <a:p>
            <a:pPr marL="914400" lvl="2" indent="0">
              <a:buNone/>
            </a:pPr>
            <a:r>
              <a:rPr lang="en-US" sz="1700" dirty="0">
                <a:hlinkClick r:id="rId4"/>
              </a:rPr>
              <a:t>sachdeva_a@cde.state.co.us</a:t>
            </a:r>
            <a:r>
              <a:rPr lang="en-US" sz="1700" dirty="0"/>
              <a:t> </a:t>
            </a:r>
          </a:p>
          <a:p>
            <a:pPr marL="914400" lvl="2" indent="0">
              <a:buNone/>
            </a:pPr>
            <a:endParaRPr lang="en-US" sz="400" dirty="0"/>
          </a:p>
          <a:p>
            <a:pPr marL="914400" lvl="2" indent="0">
              <a:buNone/>
            </a:pPr>
            <a:endParaRPr lang="en-US" sz="400" dirty="0"/>
          </a:p>
          <a:p>
            <a:pPr lvl="1"/>
            <a:r>
              <a:rPr lang="en-US" sz="1700" dirty="0"/>
              <a:t>PSAT and SAT (College Board Assessments)</a:t>
            </a:r>
          </a:p>
          <a:p>
            <a:pPr marL="914400" lvl="2" indent="0">
              <a:buNone/>
            </a:pPr>
            <a:r>
              <a:rPr lang="en-US" sz="1700" dirty="0"/>
              <a:t>Jared Anthony</a:t>
            </a:r>
          </a:p>
          <a:p>
            <a:pPr marL="914400" lvl="2" indent="0">
              <a:buNone/>
            </a:pPr>
            <a:r>
              <a:rPr lang="en-US" sz="1700" dirty="0">
                <a:hlinkClick r:id="rId5"/>
              </a:rPr>
              <a:t>anthony_j@cde.state.co.us</a:t>
            </a:r>
            <a:endParaRPr lang="en-US" sz="1700" dirty="0"/>
          </a:p>
          <a:p>
            <a:pPr marL="914400" lvl="2" indent="0">
              <a:buNone/>
            </a:pPr>
            <a:r>
              <a:rPr lang="en-US" sz="1700" dirty="0"/>
              <a:t> </a:t>
            </a:r>
          </a:p>
          <a:p>
            <a:pPr lvl="1"/>
            <a:r>
              <a:rPr lang="en-US" sz="1900" dirty="0"/>
              <a:t>Assessment Data Contact</a:t>
            </a:r>
          </a:p>
          <a:p>
            <a:pPr marL="914400" lvl="2" indent="0">
              <a:buNone/>
            </a:pPr>
            <a:r>
              <a:rPr lang="en-US" sz="1700" dirty="0"/>
              <a:t>Jasmine Carey</a:t>
            </a:r>
          </a:p>
          <a:p>
            <a:pPr marL="914400" lvl="2" indent="0">
              <a:buNone/>
            </a:pPr>
            <a:r>
              <a:rPr lang="en-US" sz="1700" dirty="0">
                <a:hlinkClick r:id="rId6"/>
              </a:rPr>
              <a:t>Carey_j@cde.state.co.us</a:t>
            </a:r>
            <a:r>
              <a:rPr lang="en-US" sz="1700" dirty="0"/>
              <a:t> </a:t>
            </a:r>
          </a:p>
          <a:p>
            <a:pPr marL="914400" lvl="2" indent="0">
              <a:buNone/>
            </a:pPr>
            <a:endParaRPr lang="en-US" sz="400" dirty="0"/>
          </a:p>
          <a:p>
            <a:pPr marL="914400" lvl="2" indent="0">
              <a:spcAft>
                <a:spcPts val="100"/>
              </a:spcAft>
              <a:buClrTx/>
              <a:buNone/>
            </a:pPr>
            <a:endParaRPr lang="en-US" altLang="en-US" sz="1400" dirty="0"/>
          </a:p>
          <a:p>
            <a:pPr marL="914400" lvl="2" indent="0">
              <a:buNone/>
            </a:pPr>
            <a:endParaRPr lang="en-US" sz="1400" dirty="0"/>
          </a:p>
          <a:p>
            <a:pPr marL="914400" lvl="2" indent="0">
              <a:buNone/>
            </a:pPr>
            <a:endParaRPr lang="en-US" sz="1400" dirty="0"/>
          </a:p>
        </p:txBody>
      </p:sp>
      <p:sp>
        <p:nvSpPr>
          <p:cNvPr id="5" name="Content Placeholder 4"/>
          <p:cNvSpPr>
            <a:spLocks noGrp="1"/>
          </p:cNvSpPr>
          <p:nvPr>
            <p:ph sz="half" idx="2"/>
          </p:nvPr>
        </p:nvSpPr>
        <p:spPr>
          <a:xfrm>
            <a:off x="4941207" y="1230811"/>
            <a:ext cx="4202793" cy="5105443"/>
          </a:xfrm>
        </p:spPr>
        <p:txBody>
          <a:bodyPr>
            <a:normAutofit lnSpcReduction="10000"/>
          </a:bodyPr>
          <a:lstStyle/>
          <a:p>
            <a:r>
              <a:rPr lang="en-US" sz="1800" dirty="0"/>
              <a:t>English Learner Coding, Program and Instruction</a:t>
            </a:r>
          </a:p>
          <a:p>
            <a:endParaRPr lang="en-US" sz="400" dirty="0"/>
          </a:p>
          <a:p>
            <a:pPr lvl="1"/>
            <a:r>
              <a:rPr lang="en-US" sz="1600" dirty="0"/>
              <a:t>EL Coding and October Count</a:t>
            </a:r>
          </a:p>
          <a:p>
            <a:pPr marL="914400" lvl="2" indent="0">
              <a:buNone/>
            </a:pPr>
            <a:r>
              <a:rPr lang="en-US" sz="1600" dirty="0"/>
              <a:t>Brooke Wenzel</a:t>
            </a:r>
          </a:p>
          <a:p>
            <a:pPr marL="914400" lvl="2" indent="0">
              <a:buNone/>
            </a:pPr>
            <a:r>
              <a:rPr lang="en-US" sz="1600" u="sng" dirty="0">
                <a:hlinkClick r:id="rId7"/>
              </a:rPr>
              <a:t>wenzel_b@cde.state.co.us</a:t>
            </a:r>
            <a:endParaRPr lang="en-US" sz="1600" u="sng" dirty="0"/>
          </a:p>
          <a:p>
            <a:pPr lvl="1"/>
            <a:r>
              <a:rPr lang="en-US" sz="1600" dirty="0"/>
              <a:t>EL Identification (W-APT &amp; Screener)</a:t>
            </a:r>
          </a:p>
          <a:p>
            <a:pPr marL="914400" lvl="2" indent="0">
              <a:buNone/>
            </a:pPr>
            <a:r>
              <a:rPr lang="en-US" sz="1600" dirty="0"/>
              <a:t>Doris Brock-Nguyen</a:t>
            </a:r>
          </a:p>
          <a:p>
            <a:pPr marL="914400" lvl="2" indent="0">
              <a:buNone/>
            </a:pPr>
            <a:r>
              <a:rPr lang="en-US" sz="1600" dirty="0">
                <a:hlinkClick r:id="rId8"/>
              </a:rPr>
              <a:t>brock-nguyen_d@cde.state.co.us</a:t>
            </a:r>
            <a:endParaRPr lang="en-US" sz="1600" dirty="0"/>
          </a:p>
          <a:p>
            <a:pPr marL="914400" lvl="2" indent="0">
              <a:buNone/>
            </a:pPr>
            <a:endParaRPr lang="en-US" sz="400" dirty="0"/>
          </a:p>
          <a:p>
            <a:pPr lvl="1"/>
            <a:r>
              <a:rPr lang="en-US" sz="1600" dirty="0"/>
              <a:t>EL Programing and Instruction Support</a:t>
            </a:r>
          </a:p>
          <a:p>
            <a:pPr marL="914400" lvl="2" indent="0">
              <a:buNone/>
            </a:pPr>
            <a:r>
              <a:rPr lang="en-US" sz="1600" dirty="0"/>
              <a:t>Morgan Cox</a:t>
            </a:r>
          </a:p>
          <a:p>
            <a:pPr marL="914400" lvl="2" indent="0">
              <a:buNone/>
            </a:pPr>
            <a:r>
              <a:rPr lang="en-US" sz="1600" dirty="0">
                <a:hlinkClick r:id="rId9"/>
              </a:rPr>
              <a:t>cox_m@cde.state.co.us</a:t>
            </a:r>
            <a:r>
              <a:rPr lang="en-US" sz="1600" dirty="0"/>
              <a:t> </a:t>
            </a:r>
          </a:p>
          <a:p>
            <a:pPr marL="742950" lvl="3" indent="-285750"/>
            <a:endParaRPr lang="en-US" sz="1600" dirty="0"/>
          </a:p>
          <a:p>
            <a:pPr marL="742950" lvl="3" indent="-285750"/>
            <a:r>
              <a:rPr lang="en-US" sz="1600" dirty="0"/>
              <a:t>ACCESS Growth </a:t>
            </a:r>
          </a:p>
          <a:p>
            <a:pPr marL="457200" lvl="3" indent="0">
              <a:buNone/>
            </a:pPr>
            <a:r>
              <a:rPr lang="en-US" sz="1600" dirty="0"/>
              <a:t>	Dan Jorgensen</a:t>
            </a:r>
          </a:p>
          <a:p>
            <a:pPr marL="914400" lvl="2" indent="0">
              <a:lnSpc>
                <a:spcPct val="80000"/>
              </a:lnSpc>
              <a:buNone/>
            </a:pPr>
            <a:r>
              <a:rPr lang="en-US" sz="1600" dirty="0">
                <a:solidFill>
                  <a:schemeClr val="accent1">
                    <a:lumMod val="75000"/>
                  </a:schemeClr>
                </a:solidFill>
                <a:hlinkClick r:id="rId10">
                  <a:extLst>
                    <a:ext uri="{A12FA001-AC4F-418D-AE19-62706E023703}">
                      <ahyp:hlinkClr xmlns:ahyp="http://schemas.microsoft.com/office/drawing/2018/hyperlinkcolor" val="tx"/>
                    </a:ext>
                  </a:extLst>
                </a:hlinkClick>
              </a:rPr>
              <a:t>jorgensen_D@cde.state.co.us</a:t>
            </a:r>
            <a:r>
              <a:rPr lang="en-US" sz="1600" dirty="0">
                <a:solidFill>
                  <a:schemeClr val="accent1">
                    <a:lumMod val="75000"/>
                  </a:schemeClr>
                </a:solidFill>
              </a:rPr>
              <a:t> </a:t>
            </a:r>
          </a:p>
          <a:p>
            <a:pPr marL="914400" lvl="2" indent="0">
              <a:buNone/>
            </a:pPr>
            <a:endParaRPr lang="en-US" sz="1600" dirty="0"/>
          </a:p>
          <a:p>
            <a:pPr lvl="1"/>
            <a:endParaRPr lang="en-US" sz="400" dirty="0"/>
          </a:p>
          <a:p>
            <a:pPr marL="457200" lvl="1" indent="0">
              <a:buNone/>
            </a:pPr>
            <a:r>
              <a:rPr lang="en-US" sz="1400" dirty="0"/>
              <a:t> </a:t>
            </a:r>
          </a:p>
        </p:txBody>
      </p:sp>
      <p:sp>
        <p:nvSpPr>
          <p:cNvPr id="2" name="Title 1"/>
          <p:cNvSpPr>
            <a:spLocks noGrp="1"/>
          </p:cNvSpPr>
          <p:nvPr>
            <p:ph type="title"/>
          </p:nvPr>
        </p:nvSpPr>
        <p:spPr/>
        <p:txBody>
          <a:bodyPr/>
          <a:lstStyle/>
          <a:p>
            <a:r>
              <a:rPr lang="en-US" dirty="0"/>
              <a:t>Colorado Department of Education</a:t>
            </a:r>
          </a:p>
        </p:txBody>
      </p:sp>
      <p:sp>
        <p:nvSpPr>
          <p:cNvPr id="4" name="Slide Number Placeholder 3"/>
          <p:cNvSpPr>
            <a:spLocks noGrp="1"/>
          </p:cNvSpPr>
          <p:nvPr>
            <p:ph type="sldNum" sz="quarter" idx="12"/>
          </p:nvPr>
        </p:nvSpPr>
        <p:spPr/>
        <p:txBody>
          <a:bodyPr/>
          <a:lstStyle/>
          <a:p>
            <a:pPr lvl="2">
              <a:lnSpc>
                <a:spcPct val="90000"/>
              </a:lnSpc>
              <a:spcBef>
                <a:spcPts val="500"/>
              </a:spcBef>
            </a:pPr>
            <a:fld id="{C479D5F6-EDCB-402A-AC08-4943A1820E8F}" type="slidenum">
              <a:rPr lang="en-US" smtClean="0"/>
              <a:pPr lvl="2">
                <a:lnSpc>
                  <a:spcPct val="90000"/>
                </a:lnSpc>
                <a:spcBef>
                  <a:spcPts val="500"/>
                </a:spcBef>
              </a:pPr>
              <a:t>60</a:t>
            </a:fld>
            <a:endParaRPr lang="en-US" sz="1400" dirty="0"/>
          </a:p>
        </p:txBody>
      </p:sp>
    </p:spTree>
    <p:extLst>
      <p:ext uri="{BB962C8B-B14F-4D97-AF65-F5344CB8AC3E}">
        <p14:creationId xmlns:p14="http://schemas.microsoft.com/office/powerpoint/2010/main" val="1428519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solidFill>
                  <a:srgbClr val="FFFFFF"/>
                </a:solidFill>
              </a:rPr>
              <a:t>CDE Assessment Team</a:t>
            </a:r>
          </a:p>
        </p:txBody>
      </p:sp>
      <p:sp>
        <p:nvSpPr>
          <p:cNvPr id="10" name="Rectangle 9"/>
          <p:cNvSpPr/>
          <p:nvPr/>
        </p:nvSpPr>
        <p:spPr>
          <a:xfrm>
            <a:off x="2426178" y="949745"/>
            <a:ext cx="4297680" cy="649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Joyce Zurkowski</a:t>
            </a:r>
          </a:p>
          <a:p>
            <a:pPr algn="ctr"/>
            <a:r>
              <a:rPr lang="en-US" dirty="0">
                <a:solidFill>
                  <a:prstClr val="white"/>
                </a:solidFill>
              </a:rPr>
              <a:t>Chief Assessment Officer</a:t>
            </a:r>
          </a:p>
        </p:txBody>
      </p:sp>
      <p:sp>
        <p:nvSpPr>
          <p:cNvPr id="11" name="Rectangle 10"/>
          <p:cNvSpPr/>
          <p:nvPr/>
        </p:nvSpPr>
        <p:spPr>
          <a:xfrm>
            <a:off x="114858" y="1671818"/>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Will Morton	</a:t>
            </a:r>
          </a:p>
          <a:p>
            <a:pPr algn="ctr"/>
            <a:r>
              <a:rPr lang="en-US" dirty="0">
                <a:solidFill>
                  <a:prstClr val="white"/>
                </a:solidFill>
              </a:rPr>
              <a:t>Director of Assessment Administration</a:t>
            </a:r>
          </a:p>
        </p:txBody>
      </p:sp>
      <p:sp>
        <p:nvSpPr>
          <p:cNvPr id="12" name="Rectangle 11"/>
          <p:cNvSpPr/>
          <p:nvPr/>
        </p:nvSpPr>
        <p:spPr>
          <a:xfrm>
            <a:off x="4745196" y="1671818"/>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Christina Wirth-Hawkins</a:t>
            </a:r>
          </a:p>
          <a:p>
            <a:pPr algn="ctr"/>
            <a:r>
              <a:rPr lang="en-US" dirty="0">
                <a:solidFill>
                  <a:prstClr val="white"/>
                </a:solidFill>
              </a:rPr>
              <a:t>Director of Assessment Development</a:t>
            </a:r>
          </a:p>
        </p:txBody>
      </p:sp>
      <p:sp>
        <p:nvSpPr>
          <p:cNvPr id="13" name="Rectangle 12"/>
          <p:cNvSpPr/>
          <p:nvPr/>
        </p:nvSpPr>
        <p:spPr>
          <a:xfrm>
            <a:off x="131631" y="2400581"/>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Jared Anthony</a:t>
            </a:r>
          </a:p>
          <a:p>
            <a:pPr algn="ctr"/>
            <a:r>
              <a:rPr lang="en-US" dirty="0">
                <a:solidFill>
                  <a:srgbClr val="000000"/>
                </a:solidFill>
              </a:rPr>
              <a:t>College Board Suite of Assessments</a:t>
            </a:r>
            <a:endParaRPr lang="en-US" sz="1600" dirty="0">
              <a:solidFill>
                <a:srgbClr val="000000"/>
              </a:solidFill>
            </a:endParaRPr>
          </a:p>
        </p:txBody>
      </p:sp>
      <p:sp>
        <p:nvSpPr>
          <p:cNvPr id="15" name="Rectangle 14"/>
          <p:cNvSpPr/>
          <p:nvPr/>
        </p:nvSpPr>
        <p:spPr>
          <a:xfrm>
            <a:off x="4743008" y="240593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a:t>
            </a:r>
          </a:p>
        </p:txBody>
      </p:sp>
      <p:sp>
        <p:nvSpPr>
          <p:cNvPr id="16" name="Rectangle 15"/>
          <p:cNvSpPr/>
          <p:nvPr/>
        </p:nvSpPr>
        <p:spPr>
          <a:xfrm>
            <a:off x="113197" y="461214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EL Accommodations</a:t>
            </a:r>
          </a:p>
        </p:txBody>
      </p:sp>
      <p:sp>
        <p:nvSpPr>
          <p:cNvPr id="19" name="Rectangle 18"/>
          <p:cNvSpPr/>
          <p:nvPr/>
        </p:nvSpPr>
        <p:spPr>
          <a:xfrm>
            <a:off x="101124" y="313716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NAEP, TIMSS &amp; ICILS, Technology Support</a:t>
            </a:r>
          </a:p>
        </p:txBody>
      </p:sp>
      <p:sp>
        <p:nvSpPr>
          <p:cNvPr id="20" name="Rectangle 19"/>
          <p:cNvSpPr/>
          <p:nvPr/>
        </p:nvSpPr>
        <p:spPr>
          <a:xfrm>
            <a:off x="113197" y="388486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a:solidFill>
                  <a:srgbClr val="000000"/>
                </a:solidFill>
              </a:rPr>
              <a:t>CoAlt, DLM, SPED Accommodations</a:t>
            </a:r>
          </a:p>
        </p:txBody>
      </p:sp>
      <p:sp>
        <p:nvSpPr>
          <p:cNvPr id="22" name="Rectangle 21"/>
          <p:cNvSpPr/>
          <p:nvPr/>
        </p:nvSpPr>
        <p:spPr>
          <a:xfrm>
            <a:off x="4756715" y="3880211"/>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Content Development (Math &amp; Science)</a:t>
            </a:r>
          </a:p>
        </p:txBody>
      </p:sp>
      <p:sp>
        <p:nvSpPr>
          <p:cNvPr id="23" name="Rectangle 22"/>
          <p:cNvSpPr/>
          <p:nvPr/>
        </p:nvSpPr>
        <p:spPr>
          <a:xfrm>
            <a:off x="4756715" y="313716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&amp; PA</a:t>
            </a:r>
            <a:r>
              <a:rPr lang="en-US" baseline="30000" dirty="0">
                <a:solidFill>
                  <a:srgbClr val="000000"/>
                </a:solidFill>
              </a:rPr>
              <a:t>next</a:t>
            </a:r>
          </a:p>
        </p:txBody>
      </p:sp>
      <p:sp>
        <p:nvSpPr>
          <p:cNvPr id="21" name="Rectangle 20"/>
          <p:cNvSpPr/>
          <p:nvPr/>
        </p:nvSpPr>
        <p:spPr>
          <a:xfrm>
            <a:off x="4756715" y="461214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Content Development (ELA &amp; Social Studies)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61</a:t>
            </a:fld>
            <a:endParaRPr lang="en-US" dirty="0"/>
          </a:p>
        </p:txBody>
      </p:sp>
      <p:sp>
        <p:nvSpPr>
          <p:cNvPr id="17" name="Rectangle 16">
            <a:extLst>
              <a:ext uri="{FF2B5EF4-FFF2-40B4-BE49-F238E27FC236}">
                <a16:creationId xmlns:a16="http://schemas.microsoft.com/office/drawing/2014/main" id="{F5EAEB2C-B970-4524-9A89-CCD08B42E088}"/>
              </a:ext>
            </a:extLst>
          </p:cNvPr>
          <p:cNvSpPr/>
          <p:nvPr/>
        </p:nvSpPr>
        <p:spPr>
          <a:xfrm>
            <a:off x="2426178" y="558508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dirty="0">
                <a:solidFill>
                  <a:srgbClr val="000000"/>
                </a:solidFill>
              </a:rPr>
              <a:t>Colorado Assessment Literacy Program</a:t>
            </a:r>
          </a:p>
        </p:txBody>
      </p:sp>
    </p:spTree>
    <p:extLst>
      <p:ext uri="{BB962C8B-B14F-4D97-AF65-F5344CB8AC3E}">
        <p14:creationId xmlns:p14="http://schemas.microsoft.com/office/powerpoint/2010/main" val="240346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NEP or LEP students with an </a:t>
            </a:r>
            <a:br>
              <a:rPr lang="en-US" b="1" dirty="0"/>
            </a:br>
            <a:r>
              <a:rPr lang="en-US" b="1" dirty="0"/>
              <a:t>IEP or 504 Plan </a:t>
            </a:r>
            <a:br>
              <a:rPr lang="en-US" dirty="0"/>
            </a:br>
            <a:endParaRPr lang="en-US" dirty="0"/>
          </a:p>
        </p:txBody>
      </p:sp>
      <p:sp>
        <p:nvSpPr>
          <p:cNvPr id="3" name="Content Placeholder 2"/>
          <p:cNvSpPr>
            <a:spLocks noGrp="1"/>
          </p:cNvSpPr>
          <p:nvPr>
            <p:ph idx="1"/>
          </p:nvPr>
        </p:nvSpPr>
        <p:spPr>
          <a:xfrm>
            <a:off x="304800" y="1463040"/>
            <a:ext cx="8650514" cy="4640674"/>
          </a:xfrm>
        </p:spPr>
        <p:txBody>
          <a:bodyPr/>
          <a:lstStyle/>
          <a:p>
            <a:r>
              <a:rPr lang="en-US" dirty="0"/>
              <a:t>The educational team (EL and IEP or 504 as applicable), which must include the parents, determines whether the student will take ACCESS for ELLs or Kindergarten ACCESS with or without accommodations or, for a student with the most significant cognitive disability, meets the participation requirements for the alternate assessment.</a:t>
            </a:r>
          </a:p>
          <a:p>
            <a:endParaRPr lang="en-US" dirty="0"/>
          </a:p>
          <a:p>
            <a:r>
              <a:rPr lang="en-US" dirty="0"/>
              <a:t> According to federal requirements, there must be evidence of alignment between a student’s educational plan, instruction, and the accommodations provided on any of the state assessments, as well as any determinations for students to participate in Alternate ACCESS.</a:t>
            </a:r>
          </a:p>
          <a:p>
            <a:endParaRPr lang="en-US" dirty="0"/>
          </a:p>
        </p:txBody>
      </p:sp>
      <p:sp>
        <p:nvSpPr>
          <p:cNvPr id="4" name="Slide Number Placeholder 3"/>
          <p:cNvSpPr>
            <a:spLocks noGrp="1"/>
          </p:cNvSpPr>
          <p:nvPr>
            <p:ph type="sldNum" sz="quarter" idx="12"/>
          </p:nvPr>
        </p:nvSpPr>
        <p:spPr>
          <a:xfrm>
            <a:off x="223071" y="6427018"/>
            <a:ext cx="4062602" cy="365125"/>
          </a:xfrm>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58853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86" y="421578"/>
            <a:ext cx="5158247" cy="332708"/>
          </a:xfrm>
        </p:spPr>
        <p:txBody>
          <a:bodyPr>
            <a:normAutofit fontScale="90000"/>
          </a:bodyPr>
          <a:lstStyle/>
          <a:p>
            <a:r>
              <a:rPr lang="en-US" b="1" dirty="0"/>
              <a:t>WIDA ACCESS </a:t>
            </a:r>
            <a:br>
              <a:rPr lang="en-US" b="1" dirty="0"/>
            </a:br>
            <a:r>
              <a:rPr lang="en-US" b="1" dirty="0"/>
              <a:t>participation options</a:t>
            </a:r>
          </a:p>
        </p:txBody>
      </p:sp>
      <p:sp>
        <p:nvSpPr>
          <p:cNvPr id="3" name="Content Placeholder 2"/>
          <p:cNvSpPr>
            <a:spLocks noGrp="1"/>
          </p:cNvSpPr>
          <p:nvPr>
            <p:ph idx="1"/>
          </p:nvPr>
        </p:nvSpPr>
        <p:spPr/>
        <p:txBody>
          <a:bodyPr/>
          <a:lstStyle/>
          <a:p>
            <a:r>
              <a:rPr lang="en-US" dirty="0"/>
              <a:t>Three participation options exist:</a:t>
            </a:r>
          </a:p>
          <a:p>
            <a:pPr marL="1371600" lvl="2" indent="-457200">
              <a:buAutoNum type="arabicParenR"/>
            </a:pPr>
            <a:r>
              <a:rPr lang="en-US" dirty="0"/>
              <a:t>The student participates in ACCESS for ELLs or Kindergarten ACCESS without an accommodation.</a:t>
            </a:r>
          </a:p>
          <a:p>
            <a:pPr marL="1371600" lvl="2" indent="-457200">
              <a:buAutoNum type="arabicParenR"/>
            </a:pPr>
            <a:r>
              <a:rPr lang="en-US" dirty="0"/>
              <a:t>The student participates in ACCESS for ELLs or Kindergarten ACCESS with an accommodation*.</a:t>
            </a:r>
          </a:p>
          <a:p>
            <a:pPr marL="1371600" lvl="2" indent="-457200">
              <a:buAutoNum type="arabicParenR"/>
            </a:pPr>
            <a:r>
              <a:rPr lang="en-US" dirty="0"/>
              <a:t>The student participates in Alternate ACCESS only for students with the most significant cognitive disabilities.</a:t>
            </a:r>
          </a:p>
          <a:p>
            <a:r>
              <a:rPr lang="en-US" sz="1800" dirty="0"/>
              <a:t>Note: It is not appropriate or ethical to give the Alternate ACCESS to students who do not qualify to take the assessment.</a:t>
            </a:r>
          </a:p>
          <a:p>
            <a:pPr lvl="1"/>
            <a:endParaRPr lang="en-US" sz="1400" dirty="0"/>
          </a:p>
          <a:p>
            <a:pPr lvl="1"/>
            <a:endParaRPr lang="en-US" sz="1400" dirty="0"/>
          </a:p>
          <a:p>
            <a:pPr lvl="1"/>
            <a:endParaRPr lang="en-US" sz="1400" dirty="0"/>
          </a:p>
          <a:p>
            <a:pPr marL="0" indent="0">
              <a:buNone/>
            </a:pPr>
            <a:r>
              <a:rPr lang="en-US" sz="1600" dirty="0"/>
              <a:t>*Accommodations are practices and procedures that provide equitable access during instruction and assessment for students who have a documented need. In order to use accommodations on ACCESS for ELLs accommodations must be determined by the student’s educational team and documented in the student’s IEP or 504.</a:t>
            </a:r>
          </a:p>
          <a:p>
            <a:endParaRPr lang="en-US" dirty="0"/>
          </a:p>
        </p:txBody>
      </p:sp>
      <p:sp>
        <p:nvSpPr>
          <p:cNvPr id="4" name="Slide Number Placeholder 3"/>
          <p:cNvSpPr>
            <a:spLocks noGrp="1"/>
          </p:cNvSpPr>
          <p:nvPr>
            <p:ph type="sldNum" sz="quarter" idx="12"/>
          </p:nvPr>
        </p:nvSpPr>
        <p:spPr>
          <a:xfrm>
            <a:off x="223071" y="6427018"/>
            <a:ext cx="4108784"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01699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EF1936-1FC0-463C-B3FA-CA71225A67C2}"/>
              </a:ext>
            </a:extLst>
          </p:cNvPr>
          <p:cNvSpPr>
            <a:spLocks noGrp="1"/>
          </p:cNvSpPr>
          <p:nvPr>
            <p:ph type="ctrTitle"/>
          </p:nvPr>
        </p:nvSpPr>
        <p:spPr/>
        <p:txBody>
          <a:bodyPr>
            <a:normAutofit/>
          </a:bodyPr>
          <a:lstStyle/>
          <a:p>
            <a:r>
              <a:rPr lang="en-US" sz="8000" dirty="0"/>
              <a:t>Dates</a:t>
            </a:r>
          </a:p>
        </p:txBody>
      </p:sp>
      <p:sp>
        <p:nvSpPr>
          <p:cNvPr id="4" name="Slide Number Placeholder 3">
            <a:extLst>
              <a:ext uri="{FF2B5EF4-FFF2-40B4-BE49-F238E27FC236}">
                <a16:creationId xmlns:a16="http://schemas.microsoft.com/office/drawing/2014/main" id="{178004E0-8BE1-447D-9C44-DCD48604FEAB}"/>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1590405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3109</TotalTime>
  <Words>3321</Words>
  <Application>Microsoft Office PowerPoint</Application>
  <PresentationFormat>On-screen Show (4:3)</PresentationFormat>
  <Paragraphs>534</Paragraphs>
  <Slides>61</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Arial</vt:lpstr>
      <vt:lpstr>Calibri</vt:lpstr>
      <vt:lpstr>Calibri Light</vt:lpstr>
      <vt:lpstr>HurmeSans2SemiBold</vt:lpstr>
      <vt:lpstr>Museo Slab 500</vt:lpstr>
      <vt:lpstr>Segoe UI</vt:lpstr>
      <vt:lpstr>SourceSansProRegular</vt:lpstr>
      <vt:lpstr>Symbol</vt:lpstr>
      <vt:lpstr>Times New Roman</vt:lpstr>
      <vt:lpstr>Trebuchet MS</vt:lpstr>
      <vt:lpstr>Wingdings</vt:lpstr>
      <vt:lpstr>Office Theme</vt:lpstr>
      <vt:lpstr>ACCESS for ELLs  Suite of Assessments Training for 2021-2022 </vt:lpstr>
      <vt:lpstr>This training is to support District Assessment Coordinators prepare their district for the annual administration of the WIDA ACCESS suite of assessments including ACCESS for ELLs 1-12 (online &amp; paper), Kindergarten ACCESS for ELLs, and Alternate ACCESS for ELLs. </vt:lpstr>
      <vt:lpstr>District level logistics of the  WIDA ACCESS assessments  </vt:lpstr>
      <vt:lpstr> About WIDA ACCESS</vt:lpstr>
      <vt:lpstr> Testing requirements</vt:lpstr>
      <vt:lpstr>Remote/Online Learners </vt:lpstr>
      <vt:lpstr>Testing NEP or LEP students with an  IEP or 504 Plan  </vt:lpstr>
      <vt:lpstr>WIDA ACCESS  participation options</vt:lpstr>
      <vt:lpstr>Dates</vt:lpstr>
      <vt:lpstr>WIDA ACCESS State established dates</vt:lpstr>
      <vt:lpstr>Test window</vt:lpstr>
      <vt:lpstr>WIDA ACCESS District established dates </vt:lpstr>
      <vt:lpstr>What’s new?  &amp; Reminders</vt:lpstr>
      <vt:lpstr> New this year</vt:lpstr>
      <vt:lpstr> Reminders</vt:lpstr>
      <vt:lpstr>Resources Documents</vt:lpstr>
      <vt:lpstr>Resource  Documents</vt:lpstr>
      <vt:lpstr> WIDA Role Specific Manuals </vt:lpstr>
      <vt:lpstr>Test Administrator Essentials</vt:lpstr>
      <vt:lpstr> WIDA AMS User Guide</vt:lpstr>
      <vt:lpstr>WIDA Assessment Management System  (WIDA AMS)</vt:lpstr>
      <vt:lpstr>Break &amp; Check WIDA AMS District Level Users  </vt:lpstr>
      <vt:lpstr>Colorado Checklist </vt:lpstr>
      <vt:lpstr>Colorado Specific Information</vt:lpstr>
      <vt:lpstr>Security  &amp;  Training Requirements </vt:lpstr>
      <vt:lpstr>WIDA ACCESS Security</vt:lpstr>
      <vt:lpstr>Security and Policy Supplement</vt:lpstr>
      <vt:lpstr> Who can administer WIDA ACCESS </vt:lpstr>
      <vt:lpstr>Training requirements</vt:lpstr>
      <vt:lpstr> Quizzes</vt:lpstr>
      <vt:lpstr>Verification of district training</vt:lpstr>
      <vt:lpstr> Before administering WIDA ACCESS </vt:lpstr>
      <vt:lpstr>Materials</vt:lpstr>
      <vt:lpstr> Materials ordering  </vt:lpstr>
      <vt:lpstr>Complete materials ordering – notice these images are of the paper materials that you may need to order. No other materials need to be ordered during the initial material order window. </vt:lpstr>
      <vt:lpstr>Ordering additional materials</vt:lpstr>
      <vt:lpstr> Reminders</vt:lpstr>
      <vt:lpstr> Forms shipped to district</vt:lpstr>
      <vt:lpstr> Materials shipped to district</vt:lpstr>
      <vt:lpstr> Kindergarten materials </vt:lpstr>
      <vt:lpstr> Alternate materials </vt:lpstr>
      <vt:lpstr>Accommodations IEP or 504 plan</vt:lpstr>
      <vt:lpstr>Accommodations </vt:lpstr>
      <vt:lpstr>Accommodations  Unique Accommodation Request (UAR)</vt:lpstr>
      <vt:lpstr>Accessibility and  Accommodations</vt:lpstr>
      <vt:lpstr>Online accommodations</vt:lpstr>
      <vt:lpstr>Checking accommodation assignment</vt:lpstr>
      <vt:lpstr>Paper accommodated form (grades 1-12) Large Print </vt:lpstr>
      <vt:lpstr>Paper accommodated forms (grades 1-12) Braille</vt:lpstr>
      <vt:lpstr>Paper accommodated forms (grades 1-12) Braille</vt:lpstr>
      <vt:lpstr>Online Testing Reminders</vt:lpstr>
      <vt:lpstr> Online testing </vt:lpstr>
      <vt:lpstr>Online testing order</vt:lpstr>
      <vt:lpstr> Student transfers through CDE</vt:lpstr>
      <vt:lpstr>Preparing Students</vt:lpstr>
      <vt:lpstr>Standards Based Assessment </vt:lpstr>
      <vt:lpstr> Preparing students</vt:lpstr>
      <vt:lpstr>Contacts</vt:lpstr>
      <vt:lpstr>Assessment Vendor</vt:lpstr>
      <vt:lpstr>Colorado Department of Education</vt:lpstr>
      <vt:lpstr>CDE Assessment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for ELLs  Training for 2020-2021</dc:title>
  <dc:creator>Villalobos Pavia, Heather</dc:creator>
  <cp:lastModifiedBy>Villalobos Pavia, Heather</cp:lastModifiedBy>
  <cp:revision>32</cp:revision>
  <dcterms:created xsi:type="dcterms:W3CDTF">2021-01-06T18:37:42Z</dcterms:created>
  <dcterms:modified xsi:type="dcterms:W3CDTF">2021-10-21T21:28:09Z</dcterms:modified>
</cp:coreProperties>
</file>