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3"/>
  </p:notesMasterIdLst>
  <p:sldIdLst>
    <p:sldId id="258" r:id="rId2"/>
    <p:sldId id="259" r:id="rId3"/>
    <p:sldId id="260" r:id="rId4"/>
    <p:sldId id="410" r:id="rId5"/>
    <p:sldId id="430" r:id="rId6"/>
    <p:sldId id="429" r:id="rId7"/>
    <p:sldId id="398" r:id="rId8"/>
    <p:sldId id="467" r:id="rId9"/>
    <p:sldId id="409" r:id="rId10"/>
    <p:sldId id="261" r:id="rId11"/>
    <p:sldId id="262" r:id="rId12"/>
    <p:sldId id="403" r:id="rId13"/>
    <p:sldId id="449" r:id="rId14"/>
    <p:sldId id="448" r:id="rId15"/>
    <p:sldId id="468" r:id="rId16"/>
    <p:sldId id="266" r:id="rId17"/>
    <p:sldId id="463" r:id="rId18"/>
    <p:sldId id="393" r:id="rId19"/>
    <p:sldId id="349" r:id="rId20"/>
    <p:sldId id="411" r:id="rId21"/>
    <p:sldId id="434" r:id="rId22"/>
    <p:sldId id="282" r:id="rId23"/>
    <p:sldId id="283" r:id="rId24"/>
    <p:sldId id="451" r:id="rId25"/>
    <p:sldId id="285" r:id="rId26"/>
    <p:sldId id="435" r:id="rId27"/>
    <p:sldId id="290" r:id="rId28"/>
    <p:sldId id="277" r:id="rId29"/>
    <p:sldId id="278" r:id="rId30"/>
    <p:sldId id="465" r:id="rId31"/>
    <p:sldId id="461" r:id="rId32"/>
    <p:sldId id="457" r:id="rId33"/>
    <p:sldId id="300" r:id="rId34"/>
    <p:sldId id="373" r:id="rId35"/>
    <p:sldId id="306" r:id="rId36"/>
    <p:sldId id="450" r:id="rId37"/>
    <p:sldId id="436" r:id="rId38"/>
    <p:sldId id="291" r:id="rId39"/>
    <p:sldId id="459" r:id="rId40"/>
    <p:sldId id="292" r:id="rId41"/>
    <p:sldId id="297" r:id="rId42"/>
    <p:sldId id="299" r:id="rId43"/>
    <p:sldId id="437" r:id="rId44"/>
    <p:sldId id="452" r:id="rId45"/>
    <p:sldId id="321" r:id="rId46"/>
    <p:sldId id="265" r:id="rId47"/>
    <p:sldId id="323" r:id="rId48"/>
    <p:sldId id="324" r:id="rId49"/>
    <p:sldId id="438" r:id="rId50"/>
    <p:sldId id="453" r:id="rId51"/>
    <p:sldId id="469" r:id="rId52"/>
    <p:sldId id="413" r:id="rId53"/>
    <p:sldId id="470" r:id="rId54"/>
    <p:sldId id="311" r:id="rId55"/>
    <p:sldId id="312" r:id="rId56"/>
    <p:sldId id="313" r:id="rId57"/>
    <p:sldId id="315" r:id="rId58"/>
    <p:sldId id="317" r:id="rId59"/>
    <p:sldId id="389" r:id="rId60"/>
    <p:sldId id="439" r:id="rId61"/>
    <p:sldId id="428" r:id="rId62"/>
    <p:sldId id="440" r:id="rId63"/>
    <p:sldId id="329" r:id="rId64"/>
    <p:sldId id="391" r:id="rId65"/>
    <p:sldId id="455" r:id="rId66"/>
    <p:sldId id="415" r:id="rId67"/>
    <p:sldId id="441" r:id="rId68"/>
    <p:sldId id="420" r:id="rId69"/>
    <p:sldId id="462" r:id="rId70"/>
    <p:sldId id="371" r:id="rId71"/>
    <p:sldId id="365" r:id="rId72"/>
    <p:sldId id="442" r:id="rId73"/>
    <p:sldId id="339" r:id="rId74"/>
    <p:sldId id="338" r:id="rId75"/>
    <p:sldId id="369" r:id="rId76"/>
    <p:sldId id="352" r:id="rId77"/>
    <p:sldId id="431" r:id="rId78"/>
    <p:sldId id="427" r:id="rId79"/>
    <p:sldId id="443" r:id="rId80"/>
    <p:sldId id="336" r:id="rId81"/>
    <p:sldId id="337" r:id="rId82"/>
    <p:sldId id="400" r:id="rId83"/>
    <p:sldId id="432" r:id="rId84"/>
    <p:sldId id="340" r:id="rId85"/>
    <p:sldId id="341" r:id="rId86"/>
    <p:sldId id="342" r:id="rId87"/>
    <p:sldId id="456" r:id="rId88"/>
    <p:sldId id="348" r:id="rId89"/>
    <p:sldId id="445" r:id="rId90"/>
    <p:sldId id="446" r:id="rId91"/>
    <p:sldId id="270" r:id="rId92"/>
    <p:sldId id="363" r:id="rId93"/>
    <p:sldId id="271" r:id="rId94"/>
    <p:sldId id="272" r:id="rId95"/>
    <p:sldId id="273" r:id="rId96"/>
    <p:sldId id="447" r:id="rId97"/>
    <p:sldId id="386" r:id="rId98"/>
    <p:sldId id="344" r:id="rId99"/>
    <p:sldId id="345" r:id="rId100"/>
    <p:sldId id="346" r:id="rId101"/>
    <p:sldId id="347"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40B00-A570-82D5-E1E4-5E5440099D1D}" name="Wirth-Hawkins, Christina" initials="WHC" userId="S::Wirth-Hawkins_C@cde.state.co.us::8d4d8cee-ae6c-43f5-9a98-c68e2b1cb366" providerId="AD"/>
  <p188:author id="{3471B100-2413-CBB5-80A4-262BDA7E0256}" name="Bonner, Collin" initials="CB" userId="S::Bonner_C@cde.state.co.us::e840a39e-639f-46f6-8389-41ecbca21bd8" providerId="AD"/>
  <p188:author id="{316F520E-8C8A-688A-458F-53544763B82B}" name="Loerzel, Sara" initials="LS" userId="S::Loerzel_S@cde.state.co.us::169e59bf-37fe-4389-9a2d-56a93b8ce5b7" providerId="AD"/>
  <p188:author id="{C946D011-5791-E61F-4C7B-F079CCDF3F63}" name="Sachdeva, Ed.D., Arti" initials="SA" userId="S::sachdeva_a@cde.state.co.us::e9d21b97-d6bc-4abe-94e7-cb1eb06695ef" providerId="AD"/>
  <p188:author id="{5BF6FC1A-D92C-FB50-70E5-1481DF4CC753}" name="Sachdeva, Arti" initials="SA" userId="S::Sachdeva_a@cde.state.co.us::e9d21b97-d6bc-4abe-94e7-cb1eb06695ef" providerId="AD"/>
  <p188:author id="{8AC45C34-F8DD-5F16-1893-0E8EE7714BD7}" name="Wirth-Hawkins, Christina" initials="WC" userId="S::wirth-hawkins_c@cde.state.co.us::8d4d8cee-ae6c-43f5-9a98-c68e2b1cb366" providerId="AD"/>
  <p188:author id="{50944F5D-D59E-AF81-A5D1-0C6A7711C912}" name="Carpenter, Melissa" initials="CM" userId="S::Carpenter_M@cde.state.co.us::eecffc7c-1d7e-4a46-ba9e-ad33de6f99dc" providerId="AD"/>
  <p188:author id="{4A7AA86D-F8C6-6A95-B98B-91B5B5E9D154}" name="Villalobos Pavia, Heather" initials="VPH" userId="S::VillalobosPavia_H@cde.state.co.us::29832d76-5367-411d-91b4-60ca61439ef5" providerId="AD"/>
  <p188:author id="{F3A2468D-020B-177D-AB18-A000ED34EDE6}" name="Carpenter, Melissa" initials="CM" userId="S::carpenter_m@cde.state.co.us::eecffc7c-1d7e-4a46-ba9e-ad33de6f99dc" providerId="AD"/>
  <p188:author id="{36350293-73ED-11F4-A3E4-586F22CED9F0}" name="Oliver, Lisa" initials="OL" userId="S::oliver_l@cde.state.co.us::64875b8c-5da6-498f-874a-52bb248e00ed" providerId="AD"/>
  <p188:author id="{851B35AE-2BC6-CCAB-B5DA-C6F1D7582970}" name="Loerzel, Sara" initials="LS" userId="S::loerzel_s@cde.state.co.us::169e59bf-37fe-4389-9a2d-56a93b8ce5b7" providerId="AD"/>
  <p188:author id="{6AFDC1B4-30C9-CF02-FEE0-CBB81C74ACA1}" name="Landrum, Angela" initials="LA" userId="S::landrum_a@cde.state.co.us::da99e365-166d-4ad5-beb5-fb6d05a8c0c4" providerId="AD"/>
  <p188:author id="{331D43F4-253A-50F9-3AA0-13E20BCACCF8}" name="Villalobos Pavia, Ed.D., Heather" initials="VH" userId="S::villalobospavia_h@cde.state.co.us::29832d76-5367-411d-91b4-60ca61439ef5" providerId="AD"/>
  <p188:author id="{0074FEFE-B422-C7A5-727A-938BCD59B58F}" name="Carey, Jasmine" initials="CJ" userId="S::carey_j@cde.state.co.us::f824631c-ee58-4147-9207-eaf0ccde49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26510"/>
    <a:srgbClr val="001970"/>
    <a:srgbClr val="245D38"/>
    <a:srgbClr val="EAEFF7"/>
    <a:srgbClr val="D2DEEF"/>
    <a:srgbClr val="FF815B"/>
    <a:srgbClr val="FBDDC9"/>
    <a:srgbClr val="F8C29E"/>
    <a:srgbClr val="FEC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67" autoAdjust="0"/>
  </p:normalViewPr>
  <p:slideViewPr>
    <p:cSldViewPr snapToGrid="0">
      <p:cViewPr varScale="1">
        <p:scale>
          <a:sx n="93" d="100"/>
          <a:sy n="93" d="100"/>
        </p:scale>
        <p:origin x="1620" y="78"/>
      </p:cViewPr>
      <p:guideLst/>
    </p:cSldViewPr>
  </p:slideViewPr>
  <p:outlineViewPr>
    <p:cViewPr>
      <p:scale>
        <a:sx n="33" d="100"/>
        <a:sy n="33" d="100"/>
      </p:scale>
      <p:origin x="0" y="-5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E6999-84F0-4C6B-B793-CA6028F2735F}"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1BD2CF80-9182-4BE6-8123-54163AAAEF6E}">
      <dgm:prSet phldr="0" custT="1"/>
      <dgm:spPr/>
      <dgm:t>
        <a:bodyPr/>
        <a:lstStyle/>
        <a:p>
          <a:pPr rtl="0"/>
          <a:r>
            <a:rPr lang="en-US" sz="1800" b="0" dirty="0">
              <a:solidFill>
                <a:srgbClr val="444444"/>
              </a:solidFill>
              <a:latin typeface="Calibri"/>
              <a:cs typeface="Calibri"/>
            </a:rPr>
            <a:t>General Information</a:t>
          </a:r>
        </a:p>
      </dgm:t>
    </dgm:pt>
    <dgm:pt modelId="{FD535A0D-9B2D-47EE-B9EF-079D9419ACE5}" type="parTrans" cxnId="{322D7ACF-122D-43DB-A713-0DFAAF540FD4}">
      <dgm:prSet/>
      <dgm:spPr/>
      <dgm:t>
        <a:bodyPr/>
        <a:lstStyle/>
        <a:p>
          <a:endParaRPr lang="en-US" sz="1800"/>
        </a:p>
      </dgm:t>
    </dgm:pt>
    <dgm:pt modelId="{74F76CC6-D28D-41BC-B3B9-5849F893BC9F}" type="sibTrans" cxnId="{322D7ACF-122D-43DB-A713-0DFAAF540FD4}">
      <dgm:prSet/>
      <dgm:spPr/>
      <dgm:t>
        <a:bodyPr/>
        <a:lstStyle/>
        <a:p>
          <a:endParaRPr lang="en-US" sz="1800"/>
        </a:p>
      </dgm:t>
    </dgm:pt>
    <dgm:pt modelId="{5B2246F2-972B-4958-BFF4-08E29E32B88B}">
      <dgm:prSet phldr="0" custT="1"/>
      <dgm:spPr/>
      <dgm:t>
        <a:bodyPr/>
        <a:lstStyle/>
        <a:p>
          <a:r>
            <a:rPr lang="en-US" sz="1800" b="0" dirty="0">
              <a:solidFill>
                <a:srgbClr val="444444"/>
              </a:solidFill>
              <a:latin typeface="Calibri"/>
              <a:cs typeface="Calibri"/>
            </a:rPr>
            <a:t>ACCESS for ELLs</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74FC0804-F653-4279-9E72-B02A88A4AA82}" type="parTrans" cxnId="{EE9779A5-20CF-4E90-A037-4E6B6AFF4358}">
      <dgm:prSet/>
      <dgm:spPr/>
      <dgm:t>
        <a:bodyPr/>
        <a:lstStyle/>
        <a:p>
          <a:endParaRPr lang="en-US" sz="1800"/>
        </a:p>
      </dgm:t>
    </dgm:pt>
    <dgm:pt modelId="{35E53353-B279-4B5A-92AF-FE4574ABA76B}" type="sibTrans" cxnId="{EE9779A5-20CF-4E90-A037-4E6B6AFF4358}">
      <dgm:prSet/>
      <dgm:spPr/>
      <dgm:t>
        <a:bodyPr/>
        <a:lstStyle/>
        <a:p>
          <a:endParaRPr lang="en-US" sz="1800"/>
        </a:p>
      </dgm:t>
    </dgm:pt>
    <dgm:pt modelId="{F27B808B-12FB-4AD7-9CD7-56AC31F4193F}">
      <dgm:prSet phldr="0" custT="1"/>
      <dgm:spPr/>
      <dgm:t>
        <a:bodyPr/>
        <a:lstStyle/>
        <a:p>
          <a:r>
            <a:rPr lang="en-US" sz="1800" b="0" dirty="0">
              <a:solidFill>
                <a:srgbClr val="444444"/>
              </a:solidFill>
              <a:latin typeface="Calibri"/>
              <a:cs typeface="Calibri"/>
            </a:rPr>
            <a:t>CMAS</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6D6B1DEA-78B6-46AA-B241-1872AEADA7A8}" type="parTrans" cxnId="{ACA0B272-06F5-46E2-83E1-E0F79850C1A8}">
      <dgm:prSet/>
      <dgm:spPr/>
      <dgm:t>
        <a:bodyPr/>
        <a:lstStyle/>
        <a:p>
          <a:endParaRPr lang="en-US" sz="1800"/>
        </a:p>
      </dgm:t>
    </dgm:pt>
    <dgm:pt modelId="{14718226-6000-4E86-9EF0-3B2363A2FE13}" type="sibTrans" cxnId="{ACA0B272-06F5-46E2-83E1-E0F79850C1A8}">
      <dgm:prSet/>
      <dgm:spPr/>
      <dgm:t>
        <a:bodyPr/>
        <a:lstStyle/>
        <a:p>
          <a:endParaRPr lang="en-US" sz="1800"/>
        </a:p>
      </dgm:t>
    </dgm:pt>
    <dgm:pt modelId="{A63C3000-42FC-4034-B7B6-613AF16DD631}">
      <dgm:prSet phldr="0" custT="1"/>
      <dgm:spPr/>
      <dgm:t>
        <a:bodyPr/>
        <a:lstStyle/>
        <a:p>
          <a:r>
            <a:rPr lang="en-US" sz="1800" b="0" dirty="0">
              <a:solidFill>
                <a:srgbClr val="444444"/>
              </a:solidFill>
              <a:latin typeface="Calibri"/>
              <a:cs typeface="Calibri"/>
            </a:rPr>
            <a:t>CoAlt</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F2B161D5-0180-418C-A58B-EE7DA0A7FB2C}" type="parTrans" cxnId="{477F2C60-FD44-429D-9EE3-D93CF397DFE1}">
      <dgm:prSet/>
      <dgm:spPr/>
      <dgm:t>
        <a:bodyPr/>
        <a:lstStyle/>
        <a:p>
          <a:endParaRPr lang="en-US" sz="1800"/>
        </a:p>
      </dgm:t>
    </dgm:pt>
    <dgm:pt modelId="{5C4C1A9F-4F29-43A2-BDDF-940C33BD358E}" type="sibTrans" cxnId="{477F2C60-FD44-429D-9EE3-D93CF397DFE1}">
      <dgm:prSet/>
      <dgm:spPr/>
      <dgm:t>
        <a:bodyPr/>
        <a:lstStyle/>
        <a:p>
          <a:endParaRPr lang="en-US" sz="1800"/>
        </a:p>
      </dgm:t>
    </dgm:pt>
    <dgm:pt modelId="{4522D1CC-90A1-4886-B3A1-3862AF2E11AF}">
      <dgm:prSet phldr="0" custT="1"/>
      <dgm:spPr/>
      <dgm:t>
        <a:bodyPr/>
        <a:lstStyle/>
        <a:p>
          <a:r>
            <a:rPr lang="en-US" sz="1800" b="0" dirty="0">
              <a:solidFill>
                <a:srgbClr val="444444"/>
              </a:solidFill>
              <a:latin typeface="Calibri"/>
              <a:cs typeface="Calibri"/>
            </a:rPr>
            <a:t>Colorado PSAT and SAT</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025973DA-9918-46EF-A18A-1349E8ACB165}" type="parTrans" cxnId="{3FFAD0B2-C3C8-4B87-AC3E-DF847A2DFF98}">
      <dgm:prSet/>
      <dgm:spPr/>
      <dgm:t>
        <a:bodyPr/>
        <a:lstStyle/>
        <a:p>
          <a:endParaRPr lang="en-US" sz="1800"/>
        </a:p>
      </dgm:t>
    </dgm:pt>
    <dgm:pt modelId="{135305FF-4D89-41DA-A595-39DCB441321E}" type="sibTrans" cxnId="{3FFAD0B2-C3C8-4B87-AC3E-DF847A2DFF98}">
      <dgm:prSet/>
      <dgm:spPr/>
      <dgm:t>
        <a:bodyPr/>
        <a:lstStyle/>
        <a:p>
          <a:endParaRPr lang="en-US" sz="1800"/>
        </a:p>
      </dgm:t>
    </dgm:pt>
    <dgm:pt modelId="{5951287D-2A91-447D-9652-6188647D8343}">
      <dgm:prSet phldr="0" custT="1"/>
      <dgm:spPr/>
      <dgm:t>
        <a:bodyPr/>
        <a:lstStyle/>
        <a:p>
          <a:r>
            <a:rPr lang="en-US" sz="1800" b="0">
              <a:solidFill>
                <a:srgbClr val="444444"/>
              </a:solidFill>
              <a:latin typeface="Calibri"/>
              <a:cs typeface="Calibri"/>
            </a:rPr>
            <a:t>National and International Assessments</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ED821608-CD02-49F7-BC8F-50DB339AECFC}" type="parTrans" cxnId="{F1CE326A-7AD3-4C0C-844E-5F20DDB91721}">
      <dgm:prSet/>
      <dgm:spPr/>
      <dgm:t>
        <a:bodyPr/>
        <a:lstStyle/>
        <a:p>
          <a:endParaRPr lang="en-US" sz="1800"/>
        </a:p>
      </dgm:t>
    </dgm:pt>
    <dgm:pt modelId="{ECAD4818-6907-4DA1-AD84-58999685B2E4}" type="sibTrans" cxnId="{F1CE326A-7AD3-4C0C-844E-5F20DDB91721}">
      <dgm:prSet/>
      <dgm:spPr/>
      <dgm:t>
        <a:bodyPr/>
        <a:lstStyle/>
        <a:p>
          <a:endParaRPr lang="en-US" sz="1800"/>
        </a:p>
      </dgm:t>
    </dgm:pt>
    <dgm:pt modelId="{22A66F78-42B7-4641-8E52-5F9B094DED99}">
      <dgm:prSet phldr="0" custT="1"/>
      <dgm:spPr/>
      <dgm:t>
        <a:bodyPr/>
        <a:lstStyle/>
        <a:p>
          <a:r>
            <a:rPr lang="en-US" sz="1800" b="0">
              <a:solidFill>
                <a:srgbClr val="444444"/>
              </a:solidFill>
              <a:latin typeface="Calibri"/>
              <a:cs typeface="Calibri"/>
            </a:rPr>
            <a:t>Data and Reporting</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7CF73F75-A1C3-49CF-B55F-8D022E2F5D78}" type="parTrans" cxnId="{E718AD3C-1D91-4CE2-9CA6-4F4844B7C3F6}">
      <dgm:prSet/>
      <dgm:spPr/>
      <dgm:t>
        <a:bodyPr/>
        <a:lstStyle/>
        <a:p>
          <a:endParaRPr lang="en-US" sz="1800"/>
        </a:p>
      </dgm:t>
    </dgm:pt>
    <dgm:pt modelId="{42541C2B-2624-4C5A-918C-FE50123ECF68}" type="sibTrans" cxnId="{E718AD3C-1D91-4CE2-9CA6-4F4844B7C3F6}">
      <dgm:prSet/>
      <dgm:spPr/>
      <dgm:t>
        <a:bodyPr/>
        <a:lstStyle/>
        <a:p>
          <a:endParaRPr lang="en-US" sz="1800"/>
        </a:p>
      </dgm:t>
    </dgm:pt>
    <dgm:pt modelId="{E8329D51-7265-4B40-86AC-3E47B6CA0BC5}">
      <dgm:prSet phldr="0" custT="1"/>
      <dgm:spPr/>
      <dgm:t>
        <a:bodyPr/>
        <a:lstStyle/>
        <a:p>
          <a:r>
            <a:rPr lang="en-US" sz="1800" b="0" dirty="0">
              <a:solidFill>
                <a:srgbClr val="444444"/>
              </a:solidFill>
              <a:latin typeface="Calibri"/>
              <a:cs typeface="Calibri"/>
            </a:rPr>
            <a:t>Comprehensive Assessment System Initiatives &amp; Resources</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162952E0-44D7-4755-853D-08EC433397FD}" type="parTrans" cxnId="{4B1CF928-6DDF-4B2C-8215-E00C80DAC346}">
      <dgm:prSet/>
      <dgm:spPr/>
      <dgm:t>
        <a:bodyPr/>
        <a:lstStyle/>
        <a:p>
          <a:endParaRPr lang="en-US" sz="1800"/>
        </a:p>
      </dgm:t>
    </dgm:pt>
    <dgm:pt modelId="{F588A13B-B25E-4FBB-B03E-79AB975BF7E1}" type="sibTrans" cxnId="{4B1CF928-6DDF-4B2C-8215-E00C80DAC346}">
      <dgm:prSet/>
      <dgm:spPr/>
      <dgm:t>
        <a:bodyPr/>
        <a:lstStyle/>
        <a:p>
          <a:endParaRPr lang="en-US" sz="1800"/>
        </a:p>
      </dgm:t>
    </dgm:pt>
    <dgm:pt modelId="{ED91FB36-3F48-42D4-B714-A226B9E7069F}">
      <dgm:prSet phldr="0" custT="1"/>
      <dgm:spPr/>
      <dgm:t>
        <a:bodyPr/>
        <a:lstStyle/>
        <a:p>
          <a:r>
            <a:rPr lang="en-US" sz="1800" b="0">
              <a:solidFill>
                <a:srgbClr val="444444"/>
              </a:solidFill>
              <a:latin typeface="Calibri"/>
              <a:cs typeface="Calibri"/>
            </a:rPr>
            <a:t>Tech Tips</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2A275E2B-D6A3-44A4-B61A-1EA8826FB937}" type="parTrans" cxnId="{3833205D-0D3E-43C6-A100-66F44A9E8EF4}">
      <dgm:prSet/>
      <dgm:spPr/>
      <dgm:t>
        <a:bodyPr/>
        <a:lstStyle/>
        <a:p>
          <a:endParaRPr lang="en-US" sz="1800"/>
        </a:p>
      </dgm:t>
    </dgm:pt>
    <dgm:pt modelId="{71A5C860-607C-49D6-874D-207AFF79874C}" type="sibTrans" cxnId="{3833205D-0D3E-43C6-A100-66F44A9E8EF4}">
      <dgm:prSet/>
      <dgm:spPr/>
      <dgm:t>
        <a:bodyPr/>
        <a:lstStyle/>
        <a:p>
          <a:endParaRPr lang="en-US" sz="1800"/>
        </a:p>
      </dgm:t>
    </dgm:pt>
    <dgm:pt modelId="{3B68070C-3182-425C-9F1A-CF3A17294548}">
      <dgm:prSet phldr="0" custT="1"/>
      <dgm:spPr/>
      <dgm:t>
        <a:bodyPr/>
        <a:lstStyle/>
        <a:p>
          <a:r>
            <a:rPr lang="en-US" sz="1800" b="0">
              <a:solidFill>
                <a:srgbClr val="444444"/>
              </a:solidFill>
              <a:latin typeface="Calibri"/>
              <a:cs typeface="Calibri"/>
            </a:rPr>
            <a:t>Communication</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9BBA55FA-684A-4009-B8D5-179EDAC12DDD}" type="parTrans" cxnId="{B54ABCB2-9BCA-401B-8F87-6E5FD3610C31}">
      <dgm:prSet/>
      <dgm:spPr/>
      <dgm:t>
        <a:bodyPr/>
        <a:lstStyle/>
        <a:p>
          <a:endParaRPr lang="en-US" sz="1800"/>
        </a:p>
      </dgm:t>
    </dgm:pt>
    <dgm:pt modelId="{5091C5C8-57D6-4D02-969F-B68185393CC6}" type="sibTrans" cxnId="{B54ABCB2-9BCA-401B-8F87-6E5FD3610C31}">
      <dgm:prSet/>
      <dgm:spPr/>
      <dgm:t>
        <a:bodyPr/>
        <a:lstStyle/>
        <a:p>
          <a:endParaRPr lang="en-US" sz="1800"/>
        </a:p>
      </dgm:t>
    </dgm:pt>
    <dgm:pt modelId="{65CC9C82-09AC-4D2F-9A5B-C31181E13ACC}">
      <dgm:prSet phldr="0" custT="1"/>
      <dgm:spPr/>
      <dgm:t>
        <a:bodyPr/>
        <a:lstStyle/>
        <a:p>
          <a:r>
            <a:rPr lang="en-US" sz="1800" b="0" dirty="0">
              <a:solidFill>
                <a:srgbClr val="444444"/>
              </a:solidFill>
              <a:latin typeface="Calibri"/>
              <a:cs typeface="Calibri"/>
            </a:rPr>
            <a:t>Additional Local Education Provider Responsibilities</a:t>
          </a:r>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A284FB11-72E6-4499-BBE0-25650DC6387B}" type="parTrans" cxnId="{613F8DB1-9912-4F94-A695-63B611C94D4C}">
      <dgm:prSet/>
      <dgm:spPr/>
      <dgm:t>
        <a:bodyPr/>
        <a:lstStyle/>
        <a:p>
          <a:endParaRPr lang="en-US" sz="1800"/>
        </a:p>
      </dgm:t>
    </dgm:pt>
    <dgm:pt modelId="{B88A63FA-0C31-476D-B5D6-46E848E86C99}" type="sibTrans" cxnId="{613F8DB1-9912-4F94-A695-63B611C94D4C}">
      <dgm:prSet/>
      <dgm:spPr/>
      <dgm:t>
        <a:bodyPr/>
        <a:lstStyle/>
        <a:p>
          <a:endParaRPr lang="en-US" sz="1800"/>
        </a:p>
      </dgm:t>
    </dgm:pt>
    <dgm:pt modelId="{383D6BE8-80C9-4BCE-A5E9-9C401F7E236A}">
      <dgm:prSet phldr="0" custT="1"/>
      <dgm:spPr/>
      <dgm:t>
        <a:bodyPr/>
        <a:lstStyle/>
        <a:p>
          <a:r>
            <a:rPr lang="en-US" sz="1800" b="0" dirty="0">
              <a:solidFill>
                <a:srgbClr val="444444"/>
              </a:solidFill>
              <a:latin typeface="Calibri"/>
              <a:cs typeface="Calibri"/>
            </a:rPr>
            <a:t>Resources</a:t>
          </a:r>
          <a:endParaRPr lang="en-US" sz="1800" dirty="0"/>
        </a:p>
      </dgm:t>
      <dgm:extLst>
        <a:ext uri="{E40237B7-FDA0-4F09-8148-C483321AD2D9}">
          <dgm14:cNvPr xmlns:dgm14="http://schemas.microsoft.com/office/drawing/2010/diagram" id="0" name=""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
      </dgm:extLst>
    </dgm:pt>
    <dgm:pt modelId="{D84262A4-02FE-4B39-A464-F75A587F3885}" type="parTrans" cxnId="{9A62B757-63D8-4108-A8C5-95D8440EA0C3}">
      <dgm:prSet/>
      <dgm:spPr/>
      <dgm:t>
        <a:bodyPr/>
        <a:lstStyle/>
        <a:p>
          <a:endParaRPr lang="en-US" sz="1800"/>
        </a:p>
      </dgm:t>
    </dgm:pt>
    <dgm:pt modelId="{6DADB4DA-5F0B-45CC-AB11-A503EDC269F5}" type="sibTrans" cxnId="{9A62B757-63D8-4108-A8C5-95D8440EA0C3}">
      <dgm:prSet/>
      <dgm:spPr/>
      <dgm:t>
        <a:bodyPr/>
        <a:lstStyle/>
        <a:p>
          <a:endParaRPr lang="en-US" sz="1800"/>
        </a:p>
      </dgm:t>
    </dgm:pt>
    <dgm:pt modelId="{431699BD-8DE8-404C-946C-61CCB06A234A}" type="pres">
      <dgm:prSet presAssocID="{74DE6999-84F0-4C6B-B793-CA6028F2735F}" presName="vert0" presStyleCnt="0">
        <dgm:presLayoutVars>
          <dgm:dir/>
          <dgm:animOne val="branch"/>
          <dgm:animLvl val="lvl"/>
        </dgm:presLayoutVars>
      </dgm:prSet>
      <dgm:spPr/>
    </dgm:pt>
    <dgm:pt modelId="{69DAAAC5-9AE7-4F93-87EE-B9A039582E9F}" type="pres">
      <dgm:prSet presAssocID="{1BD2CF80-9182-4BE6-8123-54163AAAEF6E}" presName="thickLine" presStyleLbl="alignNode1" presStyleIdx="0" presStyleCnt="12"/>
      <dgm:spPr/>
    </dgm:pt>
    <dgm:pt modelId="{64E4831D-BA15-4B12-AAC3-D6874E701291}" type="pres">
      <dgm:prSet presAssocID="{1BD2CF80-9182-4BE6-8123-54163AAAEF6E}" presName="horz1" presStyleCnt="0"/>
      <dgm:spPr/>
    </dgm:pt>
    <dgm:pt modelId="{18BD5F0B-3648-49FE-9C80-6C191B0498B7}" type="pres">
      <dgm:prSet presAssocID="{1BD2CF80-9182-4BE6-8123-54163AAAEF6E}" presName="tx1" presStyleLbl="revTx" presStyleIdx="0" presStyleCnt="12"/>
      <dgm:spPr/>
    </dgm:pt>
    <dgm:pt modelId="{2F632D8F-3FEF-44C7-B937-6A255E43698B}" type="pres">
      <dgm:prSet presAssocID="{1BD2CF80-9182-4BE6-8123-54163AAAEF6E}" presName="vert1" presStyleCnt="0"/>
      <dgm:spPr/>
    </dgm:pt>
    <dgm:pt modelId="{3AB4ACD8-8344-43C3-937A-4961ACAFE105}" type="pres">
      <dgm:prSet presAssocID="{5B2246F2-972B-4958-BFF4-08E29E32B88B}" presName="thickLine" presStyleLbl="alignNode1" presStyleIdx="1" presStyleCnt="12"/>
      <dgm:spPr/>
    </dgm:pt>
    <dgm:pt modelId="{421F04B0-51D8-467F-ACE5-DC537734BCE1}" type="pres">
      <dgm:prSet presAssocID="{5B2246F2-972B-4958-BFF4-08E29E32B88B}" presName="horz1" presStyleCnt="0"/>
      <dgm:spPr/>
    </dgm:pt>
    <dgm:pt modelId="{9904EC9F-7778-4724-B880-67100DEA6847}" type="pres">
      <dgm:prSet presAssocID="{5B2246F2-972B-4958-BFF4-08E29E32B88B}" presName="tx1" presStyleLbl="revTx" presStyleIdx="1" presStyleCnt="12"/>
      <dgm:spPr/>
    </dgm:pt>
    <dgm:pt modelId="{12E5A748-C643-4983-8350-DEB92855C693}" type="pres">
      <dgm:prSet presAssocID="{5B2246F2-972B-4958-BFF4-08E29E32B88B}" presName="vert1" presStyleCnt="0"/>
      <dgm:spPr/>
    </dgm:pt>
    <dgm:pt modelId="{B4CD6461-CC37-439E-8EB8-9A87D8F9607D}" type="pres">
      <dgm:prSet presAssocID="{F27B808B-12FB-4AD7-9CD7-56AC31F4193F}" presName="thickLine" presStyleLbl="alignNode1" presStyleIdx="2" presStyleCnt="12"/>
      <dgm:spPr/>
    </dgm:pt>
    <dgm:pt modelId="{254A9D8D-ED1D-479A-BD3F-A39B3237736C}" type="pres">
      <dgm:prSet presAssocID="{F27B808B-12FB-4AD7-9CD7-56AC31F4193F}" presName="horz1" presStyleCnt="0"/>
      <dgm:spPr/>
    </dgm:pt>
    <dgm:pt modelId="{D0241D18-57A7-48A8-80BC-0502AD03AE34}" type="pres">
      <dgm:prSet presAssocID="{F27B808B-12FB-4AD7-9CD7-56AC31F4193F}" presName="tx1" presStyleLbl="revTx" presStyleIdx="2" presStyleCnt="12"/>
      <dgm:spPr/>
    </dgm:pt>
    <dgm:pt modelId="{9287E627-F7B3-4B17-947F-ED939967069A}" type="pres">
      <dgm:prSet presAssocID="{F27B808B-12FB-4AD7-9CD7-56AC31F4193F}" presName="vert1" presStyleCnt="0"/>
      <dgm:spPr/>
    </dgm:pt>
    <dgm:pt modelId="{C9A6ED52-1914-44DC-BD99-232C38A3A4D0}" type="pres">
      <dgm:prSet presAssocID="{A63C3000-42FC-4034-B7B6-613AF16DD631}" presName="thickLine" presStyleLbl="alignNode1" presStyleIdx="3" presStyleCnt="12"/>
      <dgm:spPr/>
    </dgm:pt>
    <dgm:pt modelId="{01B80961-26F2-4AFD-956A-BBD9EB8A595E}" type="pres">
      <dgm:prSet presAssocID="{A63C3000-42FC-4034-B7B6-613AF16DD631}" presName="horz1" presStyleCnt="0"/>
      <dgm:spPr/>
    </dgm:pt>
    <dgm:pt modelId="{D6A14D43-EFBF-4808-979B-6FA8C8215DD6}" type="pres">
      <dgm:prSet presAssocID="{A63C3000-42FC-4034-B7B6-613AF16DD631}" presName="tx1" presStyleLbl="revTx" presStyleIdx="3" presStyleCnt="12"/>
      <dgm:spPr/>
    </dgm:pt>
    <dgm:pt modelId="{77C541A6-99D8-4B08-B55E-BBFF7ABF4DD1}" type="pres">
      <dgm:prSet presAssocID="{A63C3000-42FC-4034-B7B6-613AF16DD631}" presName="vert1" presStyleCnt="0"/>
      <dgm:spPr/>
    </dgm:pt>
    <dgm:pt modelId="{B4F482EA-8698-435B-B08E-6EC97833196C}" type="pres">
      <dgm:prSet presAssocID="{4522D1CC-90A1-4886-B3A1-3862AF2E11AF}" presName="thickLine" presStyleLbl="alignNode1" presStyleIdx="4" presStyleCnt="12"/>
      <dgm:spPr/>
    </dgm:pt>
    <dgm:pt modelId="{3A492FFB-F705-4E44-B452-899210C84AD3}" type="pres">
      <dgm:prSet presAssocID="{4522D1CC-90A1-4886-B3A1-3862AF2E11AF}" presName="horz1" presStyleCnt="0"/>
      <dgm:spPr/>
    </dgm:pt>
    <dgm:pt modelId="{B84DEE74-3FC7-40E8-9DB9-19A2A0227F6D}" type="pres">
      <dgm:prSet presAssocID="{4522D1CC-90A1-4886-B3A1-3862AF2E11AF}" presName="tx1" presStyleLbl="revTx" presStyleIdx="4" presStyleCnt="12"/>
      <dgm:spPr/>
    </dgm:pt>
    <dgm:pt modelId="{E8B6BDD0-65AE-42D4-8603-E44FBAF44657}" type="pres">
      <dgm:prSet presAssocID="{4522D1CC-90A1-4886-B3A1-3862AF2E11AF}" presName="vert1" presStyleCnt="0"/>
      <dgm:spPr/>
    </dgm:pt>
    <dgm:pt modelId="{23325111-A43D-4DAB-85A5-FC24E675CA46}" type="pres">
      <dgm:prSet presAssocID="{5951287D-2A91-447D-9652-6188647D8343}" presName="thickLine" presStyleLbl="alignNode1" presStyleIdx="5" presStyleCnt="12"/>
      <dgm:spPr/>
    </dgm:pt>
    <dgm:pt modelId="{18AA60F2-6677-4D7E-9E0E-1C2299DFA319}" type="pres">
      <dgm:prSet presAssocID="{5951287D-2A91-447D-9652-6188647D8343}" presName="horz1" presStyleCnt="0"/>
      <dgm:spPr/>
    </dgm:pt>
    <dgm:pt modelId="{3F4CB90D-1531-4A7A-916C-737183B8B94A}" type="pres">
      <dgm:prSet presAssocID="{5951287D-2A91-447D-9652-6188647D8343}" presName="tx1" presStyleLbl="revTx" presStyleIdx="5" presStyleCnt="12"/>
      <dgm:spPr/>
    </dgm:pt>
    <dgm:pt modelId="{D39581B8-4747-405E-942C-BAC5B20D353D}" type="pres">
      <dgm:prSet presAssocID="{5951287D-2A91-447D-9652-6188647D8343}" presName="vert1" presStyleCnt="0"/>
      <dgm:spPr/>
    </dgm:pt>
    <dgm:pt modelId="{94D0EAC9-A29D-4A56-9C6F-7D787BF33DB6}" type="pres">
      <dgm:prSet presAssocID="{22A66F78-42B7-4641-8E52-5F9B094DED99}" presName="thickLine" presStyleLbl="alignNode1" presStyleIdx="6" presStyleCnt="12"/>
      <dgm:spPr/>
    </dgm:pt>
    <dgm:pt modelId="{00782406-C826-4D96-869E-A92D4CC781D7}" type="pres">
      <dgm:prSet presAssocID="{22A66F78-42B7-4641-8E52-5F9B094DED99}" presName="horz1" presStyleCnt="0"/>
      <dgm:spPr/>
    </dgm:pt>
    <dgm:pt modelId="{6B004EF3-311C-4ABA-8824-65A35107A3B1}" type="pres">
      <dgm:prSet presAssocID="{22A66F78-42B7-4641-8E52-5F9B094DED99}" presName="tx1" presStyleLbl="revTx" presStyleIdx="6" presStyleCnt="12"/>
      <dgm:spPr/>
    </dgm:pt>
    <dgm:pt modelId="{534FD6BC-366D-4709-99A0-AA9348EE3189}" type="pres">
      <dgm:prSet presAssocID="{22A66F78-42B7-4641-8E52-5F9B094DED99}" presName="vert1" presStyleCnt="0"/>
      <dgm:spPr/>
    </dgm:pt>
    <dgm:pt modelId="{B38F31F2-E25C-46BE-98DD-80431239E1D6}" type="pres">
      <dgm:prSet presAssocID="{E8329D51-7265-4B40-86AC-3E47B6CA0BC5}" presName="thickLine" presStyleLbl="alignNode1" presStyleIdx="7" presStyleCnt="12"/>
      <dgm:spPr/>
    </dgm:pt>
    <dgm:pt modelId="{B8B88445-A747-46D8-B0AA-2F9FAC788E5F}" type="pres">
      <dgm:prSet presAssocID="{E8329D51-7265-4B40-86AC-3E47B6CA0BC5}" presName="horz1" presStyleCnt="0"/>
      <dgm:spPr/>
    </dgm:pt>
    <dgm:pt modelId="{70CBB5F6-1A2F-402A-8762-89A77CB3B07E}" type="pres">
      <dgm:prSet presAssocID="{E8329D51-7265-4B40-86AC-3E47B6CA0BC5}" presName="tx1" presStyleLbl="revTx" presStyleIdx="7" presStyleCnt="12"/>
      <dgm:spPr/>
    </dgm:pt>
    <dgm:pt modelId="{4AF688A2-2CB9-4287-BF23-AE2A5CBDB21C}" type="pres">
      <dgm:prSet presAssocID="{E8329D51-7265-4B40-86AC-3E47B6CA0BC5}" presName="vert1" presStyleCnt="0"/>
      <dgm:spPr/>
    </dgm:pt>
    <dgm:pt modelId="{A1D1607E-6BEF-4E7B-8B97-50EEBEE51C8B}" type="pres">
      <dgm:prSet presAssocID="{ED91FB36-3F48-42D4-B714-A226B9E7069F}" presName="thickLine" presStyleLbl="alignNode1" presStyleIdx="8" presStyleCnt="12"/>
      <dgm:spPr/>
    </dgm:pt>
    <dgm:pt modelId="{93203031-ED13-4BEF-B2F5-1C8658E54245}" type="pres">
      <dgm:prSet presAssocID="{ED91FB36-3F48-42D4-B714-A226B9E7069F}" presName="horz1" presStyleCnt="0"/>
      <dgm:spPr/>
    </dgm:pt>
    <dgm:pt modelId="{571A24DE-7EDF-4995-9C17-CB9F23D77166}" type="pres">
      <dgm:prSet presAssocID="{ED91FB36-3F48-42D4-B714-A226B9E7069F}" presName="tx1" presStyleLbl="revTx" presStyleIdx="8" presStyleCnt="12"/>
      <dgm:spPr/>
    </dgm:pt>
    <dgm:pt modelId="{4B5422CC-CC3E-4E9E-BB34-41981E264F53}" type="pres">
      <dgm:prSet presAssocID="{ED91FB36-3F48-42D4-B714-A226B9E7069F}" presName="vert1" presStyleCnt="0"/>
      <dgm:spPr/>
    </dgm:pt>
    <dgm:pt modelId="{14DE66BF-0410-4327-8779-790F45687D9A}" type="pres">
      <dgm:prSet presAssocID="{3B68070C-3182-425C-9F1A-CF3A17294548}" presName="thickLine" presStyleLbl="alignNode1" presStyleIdx="9" presStyleCnt="12"/>
      <dgm:spPr/>
    </dgm:pt>
    <dgm:pt modelId="{6D9D41D9-266F-4A60-8CC4-9F3D65705C80}" type="pres">
      <dgm:prSet presAssocID="{3B68070C-3182-425C-9F1A-CF3A17294548}" presName="horz1" presStyleCnt="0"/>
      <dgm:spPr/>
    </dgm:pt>
    <dgm:pt modelId="{F7428541-6318-42A2-A6ED-8E480DBC1243}" type="pres">
      <dgm:prSet presAssocID="{3B68070C-3182-425C-9F1A-CF3A17294548}" presName="tx1" presStyleLbl="revTx" presStyleIdx="9" presStyleCnt="12"/>
      <dgm:spPr/>
    </dgm:pt>
    <dgm:pt modelId="{4E86B1C3-7690-48C0-9949-D20481E5CC53}" type="pres">
      <dgm:prSet presAssocID="{3B68070C-3182-425C-9F1A-CF3A17294548}" presName="vert1" presStyleCnt="0"/>
      <dgm:spPr/>
    </dgm:pt>
    <dgm:pt modelId="{81E34E6E-A893-4AD3-8015-B392B2C9CA45}" type="pres">
      <dgm:prSet presAssocID="{65CC9C82-09AC-4D2F-9A5B-C31181E13ACC}" presName="thickLine" presStyleLbl="alignNode1" presStyleIdx="10" presStyleCnt="12"/>
      <dgm:spPr/>
    </dgm:pt>
    <dgm:pt modelId="{C7A060FE-F7CB-41AC-8D40-9E698DC8EFDB}" type="pres">
      <dgm:prSet presAssocID="{65CC9C82-09AC-4D2F-9A5B-C31181E13ACC}" presName="horz1" presStyleCnt="0"/>
      <dgm:spPr/>
    </dgm:pt>
    <dgm:pt modelId="{76F4265F-F5DC-4349-8D3D-B3E5C9263DF2}" type="pres">
      <dgm:prSet presAssocID="{65CC9C82-09AC-4D2F-9A5B-C31181E13ACC}" presName="tx1" presStyleLbl="revTx" presStyleIdx="10" presStyleCnt="12"/>
      <dgm:spPr/>
    </dgm:pt>
    <dgm:pt modelId="{293A3699-2E08-40DC-A5BB-0F008AADE90B}" type="pres">
      <dgm:prSet presAssocID="{65CC9C82-09AC-4D2F-9A5B-C31181E13ACC}" presName="vert1" presStyleCnt="0"/>
      <dgm:spPr/>
    </dgm:pt>
    <dgm:pt modelId="{39905D4C-F013-4AAE-9847-E79131E003D1}" type="pres">
      <dgm:prSet presAssocID="{383D6BE8-80C9-4BCE-A5E9-9C401F7E236A}" presName="thickLine" presStyleLbl="alignNode1" presStyleIdx="11" presStyleCnt="12"/>
      <dgm:spPr/>
    </dgm:pt>
    <dgm:pt modelId="{0C47B6C4-3978-4315-B899-AE91FAC9456E}" type="pres">
      <dgm:prSet presAssocID="{383D6BE8-80C9-4BCE-A5E9-9C401F7E236A}" presName="horz1" presStyleCnt="0"/>
      <dgm:spPr/>
    </dgm:pt>
    <dgm:pt modelId="{BEE3D005-8B6B-4219-96F3-C15EA387DC66}" type="pres">
      <dgm:prSet presAssocID="{383D6BE8-80C9-4BCE-A5E9-9C401F7E236A}" presName="tx1" presStyleLbl="revTx" presStyleIdx="11" presStyleCnt="12"/>
      <dgm:spPr/>
    </dgm:pt>
    <dgm:pt modelId="{DDC51E2F-0A0F-4514-9B88-0DB7D2276371}" type="pres">
      <dgm:prSet presAssocID="{383D6BE8-80C9-4BCE-A5E9-9C401F7E236A}" presName="vert1" presStyleCnt="0"/>
      <dgm:spPr/>
    </dgm:pt>
  </dgm:ptLst>
  <dgm:cxnLst>
    <dgm:cxn modelId="{8D53010C-F946-48B1-BFA5-90BE67076BBD}" type="presOf" srcId="{5B2246F2-972B-4958-BFF4-08E29E32B88B}" destId="{9904EC9F-7778-4724-B880-67100DEA6847}" srcOrd="0" destOrd="0" presId="urn:microsoft.com/office/officeart/2008/layout/LinedList"/>
    <dgm:cxn modelId="{057DF012-0333-4416-9D32-0A745C6E063B}" type="presOf" srcId="{ED91FB36-3F48-42D4-B714-A226B9E7069F}" destId="{571A24DE-7EDF-4995-9C17-CB9F23D77166}" srcOrd="0" destOrd="0" presId="urn:microsoft.com/office/officeart/2008/layout/LinedList"/>
    <dgm:cxn modelId="{4B1CF928-6DDF-4B2C-8215-E00C80DAC346}" srcId="{74DE6999-84F0-4C6B-B793-CA6028F2735F}" destId="{E8329D51-7265-4B40-86AC-3E47B6CA0BC5}" srcOrd="7" destOrd="0" parTransId="{162952E0-44D7-4755-853D-08EC433397FD}" sibTransId="{F588A13B-B25E-4FBB-B03E-79AB975BF7E1}"/>
    <dgm:cxn modelId="{E718AD3C-1D91-4CE2-9CA6-4F4844B7C3F6}" srcId="{74DE6999-84F0-4C6B-B793-CA6028F2735F}" destId="{22A66F78-42B7-4641-8E52-5F9B094DED99}" srcOrd="6" destOrd="0" parTransId="{7CF73F75-A1C3-49CF-B55F-8D022E2F5D78}" sibTransId="{42541C2B-2624-4C5A-918C-FE50123ECF68}"/>
    <dgm:cxn modelId="{3833205D-0D3E-43C6-A100-66F44A9E8EF4}" srcId="{74DE6999-84F0-4C6B-B793-CA6028F2735F}" destId="{ED91FB36-3F48-42D4-B714-A226B9E7069F}" srcOrd="8" destOrd="0" parTransId="{2A275E2B-D6A3-44A4-B61A-1EA8826FB937}" sibTransId="{71A5C860-607C-49D6-874D-207AFF79874C}"/>
    <dgm:cxn modelId="{477F2C60-FD44-429D-9EE3-D93CF397DFE1}" srcId="{74DE6999-84F0-4C6B-B793-CA6028F2735F}" destId="{A63C3000-42FC-4034-B7B6-613AF16DD631}" srcOrd="3" destOrd="0" parTransId="{F2B161D5-0180-418C-A58B-EE7DA0A7FB2C}" sibTransId="{5C4C1A9F-4F29-43A2-BDDF-940C33BD358E}"/>
    <dgm:cxn modelId="{FBD3AA66-47E3-4C3C-AEA9-06321A483C65}" type="presOf" srcId="{3B68070C-3182-425C-9F1A-CF3A17294548}" destId="{F7428541-6318-42A2-A6ED-8E480DBC1243}" srcOrd="0" destOrd="0" presId="urn:microsoft.com/office/officeart/2008/layout/LinedList"/>
    <dgm:cxn modelId="{F1CE326A-7AD3-4C0C-844E-5F20DDB91721}" srcId="{74DE6999-84F0-4C6B-B793-CA6028F2735F}" destId="{5951287D-2A91-447D-9652-6188647D8343}" srcOrd="5" destOrd="0" parTransId="{ED821608-CD02-49F7-BC8F-50DB339AECFC}" sibTransId="{ECAD4818-6907-4DA1-AD84-58999685B2E4}"/>
    <dgm:cxn modelId="{BFACFE6C-C449-4BE3-823D-E2ABD17A28F4}" type="presOf" srcId="{A63C3000-42FC-4034-B7B6-613AF16DD631}" destId="{D6A14D43-EFBF-4808-979B-6FA8C8215DD6}" srcOrd="0" destOrd="0" presId="urn:microsoft.com/office/officeart/2008/layout/LinedList"/>
    <dgm:cxn modelId="{9A7ED06F-846D-4933-963B-F367FA964F04}" type="presOf" srcId="{4522D1CC-90A1-4886-B3A1-3862AF2E11AF}" destId="{B84DEE74-3FC7-40E8-9DB9-19A2A0227F6D}" srcOrd="0" destOrd="0" presId="urn:microsoft.com/office/officeart/2008/layout/LinedList"/>
    <dgm:cxn modelId="{ACA0B272-06F5-46E2-83E1-E0F79850C1A8}" srcId="{74DE6999-84F0-4C6B-B793-CA6028F2735F}" destId="{F27B808B-12FB-4AD7-9CD7-56AC31F4193F}" srcOrd="2" destOrd="0" parTransId="{6D6B1DEA-78B6-46AA-B241-1872AEADA7A8}" sibTransId="{14718226-6000-4E86-9EF0-3B2363A2FE13}"/>
    <dgm:cxn modelId="{9A62B757-63D8-4108-A8C5-95D8440EA0C3}" srcId="{74DE6999-84F0-4C6B-B793-CA6028F2735F}" destId="{383D6BE8-80C9-4BCE-A5E9-9C401F7E236A}" srcOrd="11" destOrd="0" parTransId="{D84262A4-02FE-4B39-A464-F75A587F3885}" sibTransId="{6DADB4DA-5F0B-45CC-AB11-A503EDC269F5}"/>
    <dgm:cxn modelId="{B2C71DA5-D945-4F05-A792-D2CAD4DA010F}" type="presOf" srcId="{E8329D51-7265-4B40-86AC-3E47B6CA0BC5}" destId="{70CBB5F6-1A2F-402A-8762-89A77CB3B07E}" srcOrd="0" destOrd="0" presId="urn:microsoft.com/office/officeart/2008/layout/LinedList"/>
    <dgm:cxn modelId="{EE9779A5-20CF-4E90-A037-4E6B6AFF4358}" srcId="{74DE6999-84F0-4C6B-B793-CA6028F2735F}" destId="{5B2246F2-972B-4958-BFF4-08E29E32B88B}" srcOrd="1" destOrd="0" parTransId="{74FC0804-F653-4279-9E72-B02A88A4AA82}" sibTransId="{35E53353-B279-4B5A-92AF-FE4574ABA76B}"/>
    <dgm:cxn modelId="{B46579A7-C276-4887-B7D2-980AD3481021}" type="presOf" srcId="{F27B808B-12FB-4AD7-9CD7-56AC31F4193F}" destId="{D0241D18-57A7-48A8-80BC-0502AD03AE34}" srcOrd="0" destOrd="0" presId="urn:microsoft.com/office/officeart/2008/layout/LinedList"/>
    <dgm:cxn modelId="{613F8DB1-9912-4F94-A695-63B611C94D4C}" srcId="{74DE6999-84F0-4C6B-B793-CA6028F2735F}" destId="{65CC9C82-09AC-4D2F-9A5B-C31181E13ACC}" srcOrd="10" destOrd="0" parTransId="{A284FB11-72E6-4499-BBE0-25650DC6387B}" sibTransId="{B88A63FA-0C31-476D-B5D6-46E848E86C99}"/>
    <dgm:cxn modelId="{B54ABCB2-9BCA-401B-8F87-6E5FD3610C31}" srcId="{74DE6999-84F0-4C6B-B793-CA6028F2735F}" destId="{3B68070C-3182-425C-9F1A-CF3A17294548}" srcOrd="9" destOrd="0" parTransId="{9BBA55FA-684A-4009-B8D5-179EDAC12DDD}" sibTransId="{5091C5C8-57D6-4D02-969F-B68185393CC6}"/>
    <dgm:cxn modelId="{3FFAD0B2-C3C8-4B87-AC3E-DF847A2DFF98}" srcId="{74DE6999-84F0-4C6B-B793-CA6028F2735F}" destId="{4522D1CC-90A1-4886-B3A1-3862AF2E11AF}" srcOrd="4" destOrd="0" parTransId="{025973DA-9918-46EF-A18A-1349E8ACB165}" sibTransId="{135305FF-4D89-41DA-A595-39DCB441321E}"/>
    <dgm:cxn modelId="{0F0032C0-492D-4D46-AB86-41EE62E061FB}" type="presOf" srcId="{5951287D-2A91-447D-9652-6188647D8343}" destId="{3F4CB90D-1531-4A7A-916C-737183B8B94A}" srcOrd="0" destOrd="0" presId="urn:microsoft.com/office/officeart/2008/layout/LinedList"/>
    <dgm:cxn modelId="{29D7B2C5-EEC1-4A3D-B67A-6C031C81C038}" type="presOf" srcId="{1BD2CF80-9182-4BE6-8123-54163AAAEF6E}" destId="{18BD5F0B-3648-49FE-9C80-6C191B0498B7}" srcOrd="0" destOrd="0" presId="urn:microsoft.com/office/officeart/2008/layout/LinedList"/>
    <dgm:cxn modelId="{322D7ACF-122D-43DB-A713-0DFAAF540FD4}" srcId="{74DE6999-84F0-4C6B-B793-CA6028F2735F}" destId="{1BD2CF80-9182-4BE6-8123-54163AAAEF6E}" srcOrd="0" destOrd="0" parTransId="{FD535A0D-9B2D-47EE-B9EF-079D9419ACE5}" sibTransId="{74F76CC6-D28D-41BC-B3B9-5849F893BC9F}"/>
    <dgm:cxn modelId="{39C7B8D9-D486-447C-923F-FE804EC3C317}" type="presOf" srcId="{65CC9C82-09AC-4D2F-9A5B-C31181E13ACC}" destId="{76F4265F-F5DC-4349-8D3D-B3E5C9263DF2}" srcOrd="0" destOrd="0" presId="urn:microsoft.com/office/officeart/2008/layout/LinedList"/>
    <dgm:cxn modelId="{009631E1-2C93-4C06-8B10-DC0834786090}" type="presOf" srcId="{22A66F78-42B7-4641-8E52-5F9B094DED99}" destId="{6B004EF3-311C-4ABA-8824-65A35107A3B1}" srcOrd="0" destOrd="0" presId="urn:microsoft.com/office/officeart/2008/layout/LinedList"/>
    <dgm:cxn modelId="{958BF5F8-7247-40FF-8D29-BA6412EFC50C}" type="presOf" srcId="{74DE6999-84F0-4C6B-B793-CA6028F2735F}" destId="{431699BD-8DE8-404C-946C-61CCB06A234A}" srcOrd="0" destOrd="0" presId="urn:microsoft.com/office/officeart/2008/layout/LinedList"/>
    <dgm:cxn modelId="{CD9464FD-F27A-43B8-9A36-3418BC36F931}" type="presOf" srcId="{383D6BE8-80C9-4BCE-A5E9-9C401F7E236A}" destId="{BEE3D005-8B6B-4219-96F3-C15EA387DC66}" srcOrd="0" destOrd="0" presId="urn:microsoft.com/office/officeart/2008/layout/LinedList"/>
    <dgm:cxn modelId="{674EF24D-B118-4379-BDAE-D8E30123CC4E}" type="presParOf" srcId="{431699BD-8DE8-404C-946C-61CCB06A234A}" destId="{69DAAAC5-9AE7-4F93-87EE-B9A039582E9F}" srcOrd="0" destOrd="0" presId="urn:microsoft.com/office/officeart/2008/layout/LinedList"/>
    <dgm:cxn modelId="{CF5BFBB0-5147-42DD-8838-F12C23365F01}" type="presParOf" srcId="{431699BD-8DE8-404C-946C-61CCB06A234A}" destId="{64E4831D-BA15-4B12-AAC3-D6874E701291}" srcOrd="1" destOrd="0" presId="urn:microsoft.com/office/officeart/2008/layout/LinedList"/>
    <dgm:cxn modelId="{4AAC1D0E-8103-4C6E-9AC0-8B949C63B09A}" type="presParOf" srcId="{64E4831D-BA15-4B12-AAC3-D6874E701291}" destId="{18BD5F0B-3648-49FE-9C80-6C191B0498B7}" srcOrd="0" destOrd="0" presId="urn:microsoft.com/office/officeart/2008/layout/LinedList"/>
    <dgm:cxn modelId="{B88A0D04-E87B-4153-9D4D-E37DFF56A8B3}" type="presParOf" srcId="{64E4831D-BA15-4B12-AAC3-D6874E701291}" destId="{2F632D8F-3FEF-44C7-B937-6A255E43698B}" srcOrd="1" destOrd="0" presId="urn:microsoft.com/office/officeart/2008/layout/LinedList"/>
    <dgm:cxn modelId="{305E6DB3-05F5-4F86-BFC9-E4BDDA357269}" type="presParOf" srcId="{431699BD-8DE8-404C-946C-61CCB06A234A}" destId="{3AB4ACD8-8344-43C3-937A-4961ACAFE105}" srcOrd="2" destOrd="0" presId="urn:microsoft.com/office/officeart/2008/layout/LinedList"/>
    <dgm:cxn modelId="{4AA41C70-26B2-4AEC-B223-D543EE25E947}" type="presParOf" srcId="{431699BD-8DE8-404C-946C-61CCB06A234A}" destId="{421F04B0-51D8-467F-ACE5-DC537734BCE1}" srcOrd="3" destOrd="0" presId="urn:microsoft.com/office/officeart/2008/layout/LinedList"/>
    <dgm:cxn modelId="{BB5F70F1-C052-4C7E-B4C4-780EEE6DC8D7}" type="presParOf" srcId="{421F04B0-51D8-467F-ACE5-DC537734BCE1}" destId="{9904EC9F-7778-4724-B880-67100DEA6847}" srcOrd="0" destOrd="0" presId="urn:microsoft.com/office/officeart/2008/layout/LinedList"/>
    <dgm:cxn modelId="{75178EFF-2099-4017-A5AC-1EB033456DFF}" type="presParOf" srcId="{421F04B0-51D8-467F-ACE5-DC537734BCE1}" destId="{12E5A748-C643-4983-8350-DEB92855C693}" srcOrd="1" destOrd="0" presId="urn:microsoft.com/office/officeart/2008/layout/LinedList"/>
    <dgm:cxn modelId="{3439E907-F0FB-49A1-8A75-B423B49FB069}" type="presParOf" srcId="{431699BD-8DE8-404C-946C-61CCB06A234A}" destId="{B4CD6461-CC37-439E-8EB8-9A87D8F9607D}" srcOrd="4" destOrd="0" presId="urn:microsoft.com/office/officeart/2008/layout/LinedList"/>
    <dgm:cxn modelId="{233CEF95-B5EA-4D5F-B347-1B9515FC2478}" type="presParOf" srcId="{431699BD-8DE8-404C-946C-61CCB06A234A}" destId="{254A9D8D-ED1D-479A-BD3F-A39B3237736C}" srcOrd="5" destOrd="0" presId="urn:microsoft.com/office/officeart/2008/layout/LinedList"/>
    <dgm:cxn modelId="{EB95A508-A951-4348-8AB2-CB4E81352DE6}" type="presParOf" srcId="{254A9D8D-ED1D-479A-BD3F-A39B3237736C}" destId="{D0241D18-57A7-48A8-80BC-0502AD03AE34}" srcOrd="0" destOrd="0" presId="urn:microsoft.com/office/officeart/2008/layout/LinedList"/>
    <dgm:cxn modelId="{4B09F8CA-AA5D-4456-89E3-80CECBD725BE}" type="presParOf" srcId="{254A9D8D-ED1D-479A-BD3F-A39B3237736C}" destId="{9287E627-F7B3-4B17-947F-ED939967069A}" srcOrd="1" destOrd="0" presId="urn:microsoft.com/office/officeart/2008/layout/LinedList"/>
    <dgm:cxn modelId="{84CBE490-596E-4BF0-B988-1DA5DF4634F5}" type="presParOf" srcId="{431699BD-8DE8-404C-946C-61CCB06A234A}" destId="{C9A6ED52-1914-44DC-BD99-232C38A3A4D0}" srcOrd="6" destOrd="0" presId="urn:microsoft.com/office/officeart/2008/layout/LinedList"/>
    <dgm:cxn modelId="{DC9BAD30-6B47-4961-8CD5-4D4B4D5F6A0C}" type="presParOf" srcId="{431699BD-8DE8-404C-946C-61CCB06A234A}" destId="{01B80961-26F2-4AFD-956A-BBD9EB8A595E}" srcOrd="7" destOrd="0" presId="urn:microsoft.com/office/officeart/2008/layout/LinedList"/>
    <dgm:cxn modelId="{EA8D44A9-754F-40F8-B4C0-6B7B3ED6C398}" type="presParOf" srcId="{01B80961-26F2-4AFD-956A-BBD9EB8A595E}" destId="{D6A14D43-EFBF-4808-979B-6FA8C8215DD6}" srcOrd="0" destOrd="0" presId="urn:microsoft.com/office/officeart/2008/layout/LinedList"/>
    <dgm:cxn modelId="{01A7F464-86B5-451C-AFB7-83B2BD2232EA}" type="presParOf" srcId="{01B80961-26F2-4AFD-956A-BBD9EB8A595E}" destId="{77C541A6-99D8-4B08-B55E-BBFF7ABF4DD1}" srcOrd="1" destOrd="0" presId="urn:microsoft.com/office/officeart/2008/layout/LinedList"/>
    <dgm:cxn modelId="{85F929D6-4707-46BF-966F-85A36D12DD1C}" type="presParOf" srcId="{431699BD-8DE8-404C-946C-61CCB06A234A}" destId="{B4F482EA-8698-435B-B08E-6EC97833196C}" srcOrd="8" destOrd="0" presId="urn:microsoft.com/office/officeart/2008/layout/LinedList"/>
    <dgm:cxn modelId="{D10B094E-1D7B-4056-905C-19FBC1A9E5C6}" type="presParOf" srcId="{431699BD-8DE8-404C-946C-61CCB06A234A}" destId="{3A492FFB-F705-4E44-B452-899210C84AD3}" srcOrd="9" destOrd="0" presId="urn:microsoft.com/office/officeart/2008/layout/LinedList"/>
    <dgm:cxn modelId="{16AC34BE-AF3E-4306-8113-BB343DDB3C89}" type="presParOf" srcId="{3A492FFB-F705-4E44-B452-899210C84AD3}" destId="{B84DEE74-3FC7-40E8-9DB9-19A2A0227F6D}" srcOrd="0" destOrd="0" presId="urn:microsoft.com/office/officeart/2008/layout/LinedList"/>
    <dgm:cxn modelId="{560D1E3B-E981-4020-BB6F-2FE6C2D198BD}" type="presParOf" srcId="{3A492FFB-F705-4E44-B452-899210C84AD3}" destId="{E8B6BDD0-65AE-42D4-8603-E44FBAF44657}" srcOrd="1" destOrd="0" presId="urn:microsoft.com/office/officeart/2008/layout/LinedList"/>
    <dgm:cxn modelId="{91FC450E-C8B0-4848-866B-61A6CF456EAF}" type="presParOf" srcId="{431699BD-8DE8-404C-946C-61CCB06A234A}" destId="{23325111-A43D-4DAB-85A5-FC24E675CA46}" srcOrd="10" destOrd="0" presId="urn:microsoft.com/office/officeart/2008/layout/LinedList"/>
    <dgm:cxn modelId="{C3871B2A-D48E-41F7-A6E6-A24511EB94EE}" type="presParOf" srcId="{431699BD-8DE8-404C-946C-61CCB06A234A}" destId="{18AA60F2-6677-4D7E-9E0E-1C2299DFA319}" srcOrd="11" destOrd="0" presId="urn:microsoft.com/office/officeart/2008/layout/LinedList"/>
    <dgm:cxn modelId="{C1CAC1CA-3D90-4674-A803-F734828529C0}" type="presParOf" srcId="{18AA60F2-6677-4D7E-9E0E-1C2299DFA319}" destId="{3F4CB90D-1531-4A7A-916C-737183B8B94A}" srcOrd="0" destOrd="0" presId="urn:microsoft.com/office/officeart/2008/layout/LinedList"/>
    <dgm:cxn modelId="{2BCBA182-6C37-46E1-8385-BD88B97AFB72}" type="presParOf" srcId="{18AA60F2-6677-4D7E-9E0E-1C2299DFA319}" destId="{D39581B8-4747-405E-942C-BAC5B20D353D}" srcOrd="1" destOrd="0" presId="urn:microsoft.com/office/officeart/2008/layout/LinedList"/>
    <dgm:cxn modelId="{69008A68-41B5-48C4-B080-DD6E71C8090A}" type="presParOf" srcId="{431699BD-8DE8-404C-946C-61CCB06A234A}" destId="{94D0EAC9-A29D-4A56-9C6F-7D787BF33DB6}" srcOrd="12" destOrd="0" presId="urn:microsoft.com/office/officeart/2008/layout/LinedList"/>
    <dgm:cxn modelId="{C28EA872-715A-430F-83BA-42A27A7529ED}" type="presParOf" srcId="{431699BD-8DE8-404C-946C-61CCB06A234A}" destId="{00782406-C826-4D96-869E-A92D4CC781D7}" srcOrd="13" destOrd="0" presId="urn:microsoft.com/office/officeart/2008/layout/LinedList"/>
    <dgm:cxn modelId="{4FA175EF-8293-4131-8C96-DA37166720AE}" type="presParOf" srcId="{00782406-C826-4D96-869E-A92D4CC781D7}" destId="{6B004EF3-311C-4ABA-8824-65A35107A3B1}" srcOrd="0" destOrd="0" presId="urn:microsoft.com/office/officeart/2008/layout/LinedList"/>
    <dgm:cxn modelId="{4BF634E3-6F9A-46A2-994D-F8A8741AFA44}" type="presParOf" srcId="{00782406-C826-4D96-869E-A92D4CC781D7}" destId="{534FD6BC-366D-4709-99A0-AA9348EE3189}" srcOrd="1" destOrd="0" presId="urn:microsoft.com/office/officeart/2008/layout/LinedList"/>
    <dgm:cxn modelId="{36FB01DF-7DB1-416F-B2F2-805C65143175}" type="presParOf" srcId="{431699BD-8DE8-404C-946C-61CCB06A234A}" destId="{B38F31F2-E25C-46BE-98DD-80431239E1D6}" srcOrd="14" destOrd="0" presId="urn:microsoft.com/office/officeart/2008/layout/LinedList"/>
    <dgm:cxn modelId="{950DF2C5-5605-4D6E-8E07-4CE96612150E}" type="presParOf" srcId="{431699BD-8DE8-404C-946C-61CCB06A234A}" destId="{B8B88445-A747-46D8-B0AA-2F9FAC788E5F}" srcOrd="15" destOrd="0" presId="urn:microsoft.com/office/officeart/2008/layout/LinedList"/>
    <dgm:cxn modelId="{E20FF08B-0687-41D0-89CD-11A3F9C3955E}" type="presParOf" srcId="{B8B88445-A747-46D8-B0AA-2F9FAC788E5F}" destId="{70CBB5F6-1A2F-402A-8762-89A77CB3B07E}" srcOrd="0" destOrd="0" presId="urn:microsoft.com/office/officeart/2008/layout/LinedList"/>
    <dgm:cxn modelId="{2E7D906F-3856-4A2A-8286-BE04647EF4B0}" type="presParOf" srcId="{B8B88445-A747-46D8-B0AA-2F9FAC788E5F}" destId="{4AF688A2-2CB9-4287-BF23-AE2A5CBDB21C}" srcOrd="1" destOrd="0" presId="urn:microsoft.com/office/officeart/2008/layout/LinedList"/>
    <dgm:cxn modelId="{B0BD36A1-4940-4363-8C55-E6C1E5F59713}" type="presParOf" srcId="{431699BD-8DE8-404C-946C-61CCB06A234A}" destId="{A1D1607E-6BEF-4E7B-8B97-50EEBEE51C8B}" srcOrd="16" destOrd="0" presId="urn:microsoft.com/office/officeart/2008/layout/LinedList"/>
    <dgm:cxn modelId="{A4BE2227-0965-4BAE-AE54-D77B6C476260}" type="presParOf" srcId="{431699BD-8DE8-404C-946C-61CCB06A234A}" destId="{93203031-ED13-4BEF-B2F5-1C8658E54245}" srcOrd="17" destOrd="0" presId="urn:microsoft.com/office/officeart/2008/layout/LinedList"/>
    <dgm:cxn modelId="{470BA245-E92C-4B38-9613-3629F7DAF626}" type="presParOf" srcId="{93203031-ED13-4BEF-B2F5-1C8658E54245}" destId="{571A24DE-7EDF-4995-9C17-CB9F23D77166}" srcOrd="0" destOrd="0" presId="urn:microsoft.com/office/officeart/2008/layout/LinedList"/>
    <dgm:cxn modelId="{B05728E2-4B59-4F2F-8A2A-674049CD5FCF}" type="presParOf" srcId="{93203031-ED13-4BEF-B2F5-1C8658E54245}" destId="{4B5422CC-CC3E-4E9E-BB34-41981E264F53}" srcOrd="1" destOrd="0" presId="urn:microsoft.com/office/officeart/2008/layout/LinedList"/>
    <dgm:cxn modelId="{82AB4FB7-83A4-4B61-A9F9-4945FC010519}" type="presParOf" srcId="{431699BD-8DE8-404C-946C-61CCB06A234A}" destId="{14DE66BF-0410-4327-8779-790F45687D9A}" srcOrd="18" destOrd="0" presId="urn:microsoft.com/office/officeart/2008/layout/LinedList"/>
    <dgm:cxn modelId="{1BDDF57C-1FC0-4E0E-8A67-25D720059588}" type="presParOf" srcId="{431699BD-8DE8-404C-946C-61CCB06A234A}" destId="{6D9D41D9-266F-4A60-8CC4-9F3D65705C80}" srcOrd="19" destOrd="0" presId="urn:microsoft.com/office/officeart/2008/layout/LinedList"/>
    <dgm:cxn modelId="{20A79AA2-05BF-4C16-9982-F57DFC8AC5CF}" type="presParOf" srcId="{6D9D41D9-266F-4A60-8CC4-9F3D65705C80}" destId="{F7428541-6318-42A2-A6ED-8E480DBC1243}" srcOrd="0" destOrd="0" presId="urn:microsoft.com/office/officeart/2008/layout/LinedList"/>
    <dgm:cxn modelId="{49BBD995-852E-43FF-A8FE-08EC8C5303A0}" type="presParOf" srcId="{6D9D41D9-266F-4A60-8CC4-9F3D65705C80}" destId="{4E86B1C3-7690-48C0-9949-D20481E5CC53}" srcOrd="1" destOrd="0" presId="urn:microsoft.com/office/officeart/2008/layout/LinedList"/>
    <dgm:cxn modelId="{545C2621-C50A-4667-9E97-8A19BF3D91DD}" type="presParOf" srcId="{431699BD-8DE8-404C-946C-61CCB06A234A}" destId="{81E34E6E-A893-4AD3-8015-B392B2C9CA45}" srcOrd="20" destOrd="0" presId="urn:microsoft.com/office/officeart/2008/layout/LinedList"/>
    <dgm:cxn modelId="{71182B08-A856-451B-BA99-B0A0235C1840}" type="presParOf" srcId="{431699BD-8DE8-404C-946C-61CCB06A234A}" destId="{C7A060FE-F7CB-41AC-8D40-9E698DC8EFDB}" srcOrd="21" destOrd="0" presId="urn:microsoft.com/office/officeart/2008/layout/LinedList"/>
    <dgm:cxn modelId="{99796334-3CC5-42CD-BE3F-156A14803F08}" type="presParOf" srcId="{C7A060FE-F7CB-41AC-8D40-9E698DC8EFDB}" destId="{76F4265F-F5DC-4349-8D3D-B3E5C9263DF2}" srcOrd="0" destOrd="0" presId="urn:microsoft.com/office/officeart/2008/layout/LinedList"/>
    <dgm:cxn modelId="{3DE204E5-3ED4-4F8D-A28A-BED7DBB8E8EF}" type="presParOf" srcId="{C7A060FE-F7CB-41AC-8D40-9E698DC8EFDB}" destId="{293A3699-2E08-40DC-A5BB-0F008AADE90B}" srcOrd="1" destOrd="0" presId="urn:microsoft.com/office/officeart/2008/layout/LinedList"/>
    <dgm:cxn modelId="{FC58700B-E839-4D2D-8A72-9D8C892B3281}" type="presParOf" srcId="{431699BD-8DE8-404C-946C-61CCB06A234A}" destId="{39905D4C-F013-4AAE-9847-E79131E003D1}" srcOrd="22" destOrd="0" presId="urn:microsoft.com/office/officeart/2008/layout/LinedList"/>
    <dgm:cxn modelId="{17DB9683-D7FB-4654-BF6F-1E790C78A8AA}" type="presParOf" srcId="{431699BD-8DE8-404C-946C-61CCB06A234A}" destId="{0C47B6C4-3978-4315-B899-AE91FAC9456E}" srcOrd="23" destOrd="0" presId="urn:microsoft.com/office/officeart/2008/layout/LinedList"/>
    <dgm:cxn modelId="{77F77FD5-CF91-421E-AD9A-CE317043269E}" type="presParOf" srcId="{0C47B6C4-3978-4315-B899-AE91FAC9456E}" destId="{BEE3D005-8B6B-4219-96F3-C15EA387DC66}" srcOrd="0" destOrd="0" presId="urn:microsoft.com/office/officeart/2008/layout/LinedList"/>
    <dgm:cxn modelId="{6FF36F74-AD5A-4226-BB88-3327F9FD3364}" type="presParOf" srcId="{0C47B6C4-3978-4315-B899-AE91FAC9456E}" destId="{DDC51E2F-0A0F-4514-9B88-0DB7D22763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D76D3-8F62-4DB3-BEF7-9597A27604F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036C87C-C54E-4A33-9501-9294A272BFA5}">
      <dgm:prSet custT="1"/>
      <dgm:spPr>
        <a:solidFill>
          <a:srgbClr val="001970"/>
        </a:solidFill>
      </dgm:spPr>
      <dgm:t>
        <a:bodyPr/>
        <a:lstStyle/>
        <a:p>
          <a:r>
            <a:rPr lang="en-US" sz="2400" b="1" dirty="0"/>
            <a:t>Science</a:t>
          </a:r>
        </a:p>
      </dgm:t>
    </dgm:pt>
    <dgm:pt modelId="{9DE3C9EE-6D29-41E8-80A9-1B0710E9F852}" type="parTrans" cxnId="{4985737A-8244-491B-A305-67A5210F7B02}">
      <dgm:prSet/>
      <dgm:spPr/>
      <dgm:t>
        <a:bodyPr/>
        <a:lstStyle/>
        <a:p>
          <a:endParaRPr lang="en-US"/>
        </a:p>
      </dgm:t>
    </dgm:pt>
    <dgm:pt modelId="{49A34EDB-9F49-4EDD-A187-307F0A4A6257}" type="sibTrans" cxnId="{4985737A-8244-491B-A305-67A5210F7B02}">
      <dgm:prSet/>
      <dgm:spPr/>
      <dgm:t>
        <a:bodyPr/>
        <a:lstStyle/>
        <a:p>
          <a:endParaRPr lang="en-US"/>
        </a:p>
      </dgm:t>
    </dgm:pt>
    <dgm:pt modelId="{2BC6E66F-73E3-47AE-9EF8-582D62C2CB10}">
      <dgm:prSet/>
      <dgm:spPr>
        <a:noFill/>
      </dgm:spPr>
      <dgm:t>
        <a:bodyPr/>
        <a:lstStyle/>
        <a:p>
          <a:r>
            <a:rPr lang="en-US" dirty="0"/>
            <a:t>Grades 5, 8 and 11</a:t>
          </a:r>
        </a:p>
      </dgm:t>
    </dgm:pt>
    <dgm:pt modelId="{3EBABCB7-9BB5-4A26-B945-2F4E99785DE9}" type="parTrans" cxnId="{ED3CD3EA-307B-4F05-80E0-F866C8709B09}">
      <dgm:prSet/>
      <dgm:spPr/>
      <dgm:t>
        <a:bodyPr/>
        <a:lstStyle/>
        <a:p>
          <a:endParaRPr lang="en-US"/>
        </a:p>
      </dgm:t>
    </dgm:pt>
    <dgm:pt modelId="{5128D355-D74D-4310-90AC-59576ADDDE99}" type="sibTrans" cxnId="{ED3CD3EA-307B-4F05-80E0-F866C8709B09}">
      <dgm:prSet/>
      <dgm:spPr/>
      <dgm:t>
        <a:bodyPr/>
        <a:lstStyle/>
        <a:p>
          <a:endParaRPr lang="en-US"/>
        </a:p>
      </dgm:t>
    </dgm:pt>
    <dgm:pt modelId="{1C14AE74-91CE-47D3-9BA5-953F278835B8}">
      <dgm:prSet custT="1"/>
      <dgm:spPr>
        <a:solidFill>
          <a:srgbClr val="001970"/>
        </a:solidFill>
      </dgm:spPr>
      <dgm:t>
        <a:bodyPr/>
        <a:lstStyle/>
        <a:p>
          <a:r>
            <a:rPr lang="en-US" sz="2400" b="1"/>
            <a:t>Math</a:t>
          </a:r>
        </a:p>
      </dgm:t>
    </dgm:pt>
    <dgm:pt modelId="{EEED99FC-C5DE-4F0F-9609-6FB5162BA2C9}" type="parTrans" cxnId="{80D6D322-DB07-4BE9-BE3B-ADF9AF5CA959}">
      <dgm:prSet/>
      <dgm:spPr/>
      <dgm:t>
        <a:bodyPr/>
        <a:lstStyle/>
        <a:p>
          <a:endParaRPr lang="en-US"/>
        </a:p>
      </dgm:t>
    </dgm:pt>
    <dgm:pt modelId="{AC34AF49-374B-4FBD-930A-1D22C0B19C9C}" type="sibTrans" cxnId="{80D6D322-DB07-4BE9-BE3B-ADF9AF5CA959}">
      <dgm:prSet/>
      <dgm:spPr/>
      <dgm:t>
        <a:bodyPr/>
        <a:lstStyle/>
        <a:p>
          <a:endParaRPr lang="en-US"/>
        </a:p>
      </dgm:t>
    </dgm:pt>
    <dgm:pt modelId="{02C33516-45DA-4518-9EEE-29968C326420}">
      <dgm:prSet/>
      <dgm:spPr>
        <a:noFill/>
      </dgm:spPr>
      <dgm:t>
        <a:bodyPr/>
        <a:lstStyle/>
        <a:p>
          <a:r>
            <a:rPr lang="en-US"/>
            <a:t>Grades 3 through 8</a:t>
          </a:r>
        </a:p>
      </dgm:t>
    </dgm:pt>
    <dgm:pt modelId="{ECA09323-0702-4368-8821-1A35A7BCC4D2}" type="parTrans" cxnId="{2B4EB098-4097-4E2E-8DFB-B556806DF12F}">
      <dgm:prSet/>
      <dgm:spPr/>
      <dgm:t>
        <a:bodyPr/>
        <a:lstStyle/>
        <a:p>
          <a:endParaRPr lang="en-US"/>
        </a:p>
      </dgm:t>
    </dgm:pt>
    <dgm:pt modelId="{12556FAB-5D55-4712-BF16-30D1ED9B4623}" type="sibTrans" cxnId="{2B4EB098-4097-4E2E-8DFB-B556806DF12F}">
      <dgm:prSet/>
      <dgm:spPr/>
      <dgm:t>
        <a:bodyPr/>
        <a:lstStyle/>
        <a:p>
          <a:endParaRPr lang="en-US"/>
        </a:p>
      </dgm:t>
    </dgm:pt>
    <dgm:pt modelId="{416F3304-5B17-4B25-B737-64B090B026D6}">
      <dgm:prSet custT="1"/>
      <dgm:spPr>
        <a:solidFill>
          <a:srgbClr val="001970"/>
        </a:solidFill>
      </dgm:spPr>
      <dgm:t>
        <a:bodyPr/>
        <a:lstStyle/>
        <a:p>
          <a:r>
            <a:rPr lang="en-US" sz="2400" b="1"/>
            <a:t>ELA</a:t>
          </a:r>
        </a:p>
      </dgm:t>
    </dgm:pt>
    <dgm:pt modelId="{DA2163D2-EEBC-41F4-BE6B-3A384108DD3F}" type="parTrans" cxnId="{1915D2DC-D31E-413E-8024-C73014503D4A}">
      <dgm:prSet/>
      <dgm:spPr/>
      <dgm:t>
        <a:bodyPr/>
        <a:lstStyle/>
        <a:p>
          <a:endParaRPr lang="en-US"/>
        </a:p>
      </dgm:t>
    </dgm:pt>
    <dgm:pt modelId="{9CFA32BB-E15A-4C8B-B7C4-697517C6B92F}" type="sibTrans" cxnId="{1915D2DC-D31E-413E-8024-C73014503D4A}">
      <dgm:prSet/>
      <dgm:spPr/>
      <dgm:t>
        <a:bodyPr/>
        <a:lstStyle/>
        <a:p>
          <a:endParaRPr lang="en-US"/>
        </a:p>
      </dgm:t>
    </dgm:pt>
    <dgm:pt modelId="{BAABF518-19E6-4BFC-9BA1-CEA802516F2D}">
      <dgm:prSet/>
      <dgm:spPr>
        <a:noFill/>
      </dgm:spPr>
      <dgm:t>
        <a:bodyPr/>
        <a:lstStyle/>
        <a:p>
          <a:r>
            <a:rPr lang="en-US" dirty="0"/>
            <a:t>CSLA: ELA accommodation for eligible multilingual learners </a:t>
          </a:r>
          <a:br>
            <a:rPr lang="en-US" dirty="0"/>
          </a:br>
          <a:r>
            <a:rPr lang="en-US" dirty="0"/>
            <a:t>in grades 3 and 4</a:t>
          </a:r>
        </a:p>
      </dgm:t>
    </dgm:pt>
    <dgm:pt modelId="{6C159CC6-2E31-45AE-B780-6028B72340A4}" type="parTrans" cxnId="{4DD5E00F-C28F-4109-8C7E-2706F44A1035}">
      <dgm:prSet/>
      <dgm:spPr/>
      <dgm:t>
        <a:bodyPr/>
        <a:lstStyle/>
        <a:p>
          <a:endParaRPr lang="en-US"/>
        </a:p>
      </dgm:t>
    </dgm:pt>
    <dgm:pt modelId="{7DB00FA3-936E-4805-AC61-7EC4A44FAE45}" type="sibTrans" cxnId="{4DD5E00F-C28F-4109-8C7E-2706F44A1035}">
      <dgm:prSet/>
      <dgm:spPr/>
      <dgm:t>
        <a:bodyPr/>
        <a:lstStyle/>
        <a:p>
          <a:endParaRPr lang="en-US"/>
        </a:p>
      </dgm:t>
    </dgm:pt>
    <dgm:pt modelId="{006DAA3B-57B7-4439-B57D-6465AD1DC8E2}">
      <dgm:prSet custT="1"/>
      <dgm:spPr>
        <a:solidFill>
          <a:srgbClr val="001970"/>
        </a:solidFill>
      </dgm:spPr>
      <dgm:t>
        <a:bodyPr/>
        <a:lstStyle/>
        <a:p>
          <a:r>
            <a:rPr lang="en-US" sz="2400" b="1" dirty="0"/>
            <a:t>Social Studies</a:t>
          </a:r>
        </a:p>
      </dgm:t>
    </dgm:pt>
    <dgm:pt modelId="{9CB5E981-A2B1-44CC-8AB5-A209924167A9}" type="parTrans" cxnId="{CF31EAE0-E1D0-4BE2-B5E6-82CB644A2D71}">
      <dgm:prSet/>
      <dgm:spPr/>
      <dgm:t>
        <a:bodyPr/>
        <a:lstStyle/>
        <a:p>
          <a:endParaRPr lang="en-US"/>
        </a:p>
      </dgm:t>
    </dgm:pt>
    <dgm:pt modelId="{1518768D-3A18-4F13-A23E-AFCF164BADD2}" type="sibTrans" cxnId="{CF31EAE0-E1D0-4BE2-B5E6-82CB644A2D71}">
      <dgm:prSet/>
      <dgm:spPr/>
      <dgm:t>
        <a:bodyPr/>
        <a:lstStyle/>
        <a:p>
          <a:endParaRPr lang="en-US"/>
        </a:p>
      </dgm:t>
    </dgm:pt>
    <dgm:pt modelId="{1DCA0FCC-8E17-4557-BB00-F70C43CBB4B7}">
      <dgm:prSet/>
      <dgm:spPr>
        <a:noFill/>
      </dgm:spPr>
      <dgm:t>
        <a:bodyPr/>
        <a:lstStyle/>
        <a:p>
          <a:r>
            <a:rPr lang="en-US"/>
            <a:t>Grades 4 and 7</a:t>
          </a:r>
        </a:p>
      </dgm:t>
    </dgm:pt>
    <dgm:pt modelId="{217ED37F-6F4B-44D7-A254-53590878E882}" type="parTrans" cxnId="{7837109A-8D36-4748-8BDA-814B5412CE19}">
      <dgm:prSet/>
      <dgm:spPr/>
      <dgm:t>
        <a:bodyPr/>
        <a:lstStyle/>
        <a:p>
          <a:endParaRPr lang="en-US"/>
        </a:p>
      </dgm:t>
    </dgm:pt>
    <dgm:pt modelId="{17CCAEF6-9300-4E8E-B702-D5E1B741346E}" type="sibTrans" cxnId="{7837109A-8D36-4748-8BDA-814B5412CE19}">
      <dgm:prSet/>
      <dgm:spPr/>
      <dgm:t>
        <a:bodyPr/>
        <a:lstStyle/>
        <a:p>
          <a:endParaRPr lang="en-US"/>
        </a:p>
      </dgm:t>
    </dgm:pt>
    <dgm:pt modelId="{29CF9CEF-BE65-438B-A8E0-586275B481B9}">
      <dgm:prSet/>
      <dgm:spPr>
        <a:noFill/>
      </dgm:spPr>
      <dgm:t>
        <a:bodyPr/>
        <a:lstStyle/>
        <a:p>
          <a:r>
            <a:rPr lang="en-US"/>
            <a:t>Grades 3 through 8</a:t>
          </a:r>
        </a:p>
      </dgm:t>
    </dgm:pt>
    <dgm:pt modelId="{8C1DD16A-C2E1-4C67-9798-CD69B9B3921E}" type="parTrans" cxnId="{5ADBB839-1265-495D-824C-561BC0B82F5C}">
      <dgm:prSet/>
      <dgm:spPr/>
      <dgm:t>
        <a:bodyPr/>
        <a:lstStyle/>
        <a:p>
          <a:endParaRPr lang="en-US"/>
        </a:p>
      </dgm:t>
    </dgm:pt>
    <dgm:pt modelId="{097BC6E9-49AE-4EDF-83BA-2F8F28432E0F}" type="sibTrans" cxnId="{5ADBB839-1265-495D-824C-561BC0B82F5C}">
      <dgm:prSet/>
      <dgm:spPr/>
      <dgm:t>
        <a:bodyPr/>
        <a:lstStyle/>
        <a:p>
          <a:endParaRPr lang="en-US"/>
        </a:p>
      </dgm:t>
    </dgm:pt>
    <dgm:pt modelId="{69D5273A-8BAC-44D4-8420-68FC4DE5E617}">
      <dgm:prSet/>
      <dgm:spPr>
        <a:noFill/>
      </dgm:spPr>
      <dgm:t>
        <a:bodyPr/>
        <a:lstStyle/>
        <a:p>
          <a:r>
            <a:rPr lang="en-US" dirty="0"/>
            <a:t>Administered only at selected schools</a:t>
          </a:r>
        </a:p>
      </dgm:t>
    </dgm:pt>
    <dgm:pt modelId="{77013C19-D8D5-4C76-8AD4-A13B7702226B}" type="parTrans" cxnId="{66C781D8-7700-4CA9-82B4-AEFFA45A1E98}">
      <dgm:prSet/>
      <dgm:spPr/>
      <dgm:t>
        <a:bodyPr/>
        <a:lstStyle/>
        <a:p>
          <a:endParaRPr lang="en-US"/>
        </a:p>
      </dgm:t>
    </dgm:pt>
    <dgm:pt modelId="{E478BAC2-09CC-44EE-8C86-257EF51D9EB7}" type="sibTrans" cxnId="{66C781D8-7700-4CA9-82B4-AEFFA45A1E98}">
      <dgm:prSet/>
      <dgm:spPr/>
      <dgm:t>
        <a:bodyPr/>
        <a:lstStyle/>
        <a:p>
          <a:endParaRPr lang="en-US"/>
        </a:p>
      </dgm:t>
    </dgm:pt>
    <dgm:pt modelId="{3E8263A2-7659-4E32-854B-8AC42D9BF5B8}" type="pres">
      <dgm:prSet presAssocID="{FECD76D3-8F62-4DB3-BEF7-9597A27604F4}" presName="linear" presStyleCnt="0">
        <dgm:presLayoutVars>
          <dgm:dir/>
          <dgm:animLvl val="lvl"/>
          <dgm:resizeHandles val="exact"/>
        </dgm:presLayoutVars>
      </dgm:prSet>
      <dgm:spPr/>
    </dgm:pt>
    <dgm:pt modelId="{B814973C-643C-4F09-8D38-E9446A5C37C3}" type="pres">
      <dgm:prSet presAssocID="{9036C87C-C54E-4A33-9501-9294A272BFA5}" presName="parentLin" presStyleCnt="0"/>
      <dgm:spPr/>
    </dgm:pt>
    <dgm:pt modelId="{FDD8F914-FFCD-4BC4-90E0-9A077C014A89}" type="pres">
      <dgm:prSet presAssocID="{9036C87C-C54E-4A33-9501-9294A272BFA5}" presName="parentLeftMargin" presStyleLbl="node1" presStyleIdx="0" presStyleCnt="4"/>
      <dgm:spPr/>
    </dgm:pt>
    <dgm:pt modelId="{BEE05497-1344-40A0-9FF4-0EB196CD0933}" type="pres">
      <dgm:prSet presAssocID="{9036C87C-C54E-4A33-9501-9294A272BFA5}" presName="parentText" presStyleLbl="node1" presStyleIdx="0" presStyleCnt="4">
        <dgm:presLayoutVars>
          <dgm:chMax val="0"/>
          <dgm:bulletEnabled val="1"/>
        </dgm:presLayoutVars>
      </dgm:prSet>
      <dgm:spPr/>
    </dgm:pt>
    <dgm:pt modelId="{5071D397-3934-4962-A8B7-7569EEE03E60}" type="pres">
      <dgm:prSet presAssocID="{9036C87C-C54E-4A33-9501-9294A272BFA5}" presName="negativeSpace" presStyleCnt="0"/>
      <dgm:spPr/>
    </dgm:pt>
    <dgm:pt modelId="{E79BA4C7-7C0F-45F9-948D-47EC7DABD0DE}" type="pres">
      <dgm:prSet presAssocID="{9036C87C-C54E-4A33-9501-9294A272BFA5}" presName="childText" presStyleLbl="conFgAcc1" presStyleIdx="0" presStyleCnt="4">
        <dgm:presLayoutVars>
          <dgm:bulletEnabled val="1"/>
        </dgm:presLayoutVars>
      </dgm:prSet>
      <dgm:spPr/>
    </dgm:pt>
    <dgm:pt modelId="{FC72B232-6CD8-4D5E-9E4D-D54B74071E6A}" type="pres">
      <dgm:prSet presAssocID="{49A34EDB-9F49-4EDD-A187-307F0A4A6257}" presName="spaceBetweenRectangles" presStyleCnt="0"/>
      <dgm:spPr/>
    </dgm:pt>
    <dgm:pt modelId="{2ECA013F-703B-4820-AE3F-6C74EA87EDD4}" type="pres">
      <dgm:prSet presAssocID="{1C14AE74-91CE-47D3-9BA5-953F278835B8}" presName="parentLin" presStyleCnt="0"/>
      <dgm:spPr/>
    </dgm:pt>
    <dgm:pt modelId="{75DC58EC-8E60-4DB1-BA60-FADDCF21C9EA}" type="pres">
      <dgm:prSet presAssocID="{1C14AE74-91CE-47D3-9BA5-953F278835B8}" presName="parentLeftMargin" presStyleLbl="node1" presStyleIdx="0" presStyleCnt="4"/>
      <dgm:spPr/>
    </dgm:pt>
    <dgm:pt modelId="{4F52926B-2C8E-4C3A-91B8-A7D007942AFD}" type="pres">
      <dgm:prSet presAssocID="{1C14AE74-91CE-47D3-9BA5-953F278835B8}" presName="parentText" presStyleLbl="node1" presStyleIdx="1" presStyleCnt="4">
        <dgm:presLayoutVars>
          <dgm:chMax val="0"/>
          <dgm:bulletEnabled val="1"/>
        </dgm:presLayoutVars>
      </dgm:prSet>
      <dgm:spPr/>
    </dgm:pt>
    <dgm:pt modelId="{1F12B5EE-626E-49C6-81AA-E91175C156B5}" type="pres">
      <dgm:prSet presAssocID="{1C14AE74-91CE-47D3-9BA5-953F278835B8}" presName="negativeSpace" presStyleCnt="0"/>
      <dgm:spPr/>
    </dgm:pt>
    <dgm:pt modelId="{3BADA5FC-5ED5-4B72-AC78-4CCFAE8FBE1F}" type="pres">
      <dgm:prSet presAssocID="{1C14AE74-91CE-47D3-9BA5-953F278835B8}" presName="childText" presStyleLbl="conFgAcc1" presStyleIdx="1" presStyleCnt="4">
        <dgm:presLayoutVars>
          <dgm:bulletEnabled val="1"/>
        </dgm:presLayoutVars>
      </dgm:prSet>
      <dgm:spPr/>
    </dgm:pt>
    <dgm:pt modelId="{F90130E3-2EF3-4491-B559-860D614E808B}" type="pres">
      <dgm:prSet presAssocID="{AC34AF49-374B-4FBD-930A-1D22C0B19C9C}" presName="spaceBetweenRectangles" presStyleCnt="0"/>
      <dgm:spPr/>
    </dgm:pt>
    <dgm:pt modelId="{E2D8C27F-B706-4521-9316-A62A2977DA94}" type="pres">
      <dgm:prSet presAssocID="{416F3304-5B17-4B25-B737-64B090B026D6}" presName="parentLin" presStyleCnt="0"/>
      <dgm:spPr/>
    </dgm:pt>
    <dgm:pt modelId="{58B5EA2E-EFD9-4D67-9FFE-4B7883B068B8}" type="pres">
      <dgm:prSet presAssocID="{416F3304-5B17-4B25-B737-64B090B026D6}" presName="parentLeftMargin" presStyleLbl="node1" presStyleIdx="1" presStyleCnt="4"/>
      <dgm:spPr/>
    </dgm:pt>
    <dgm:pt modelId="{70DC56E4-C2C7-44D3-B56E-8F0F6BE8B585}" type="pres">
      <dgm:prSet presAssocID="{416F3304-5B17-4B25-B737-64B090B026D6}" presName="parentText" presStyleLbl="node1" presStyleIdx="2" presStyleCnt="4">
        <dgm:presLayoutVars>
          <dgm:chMax val="0"/>
          <dgm:bulletEnabled val="1"/>
        </dgm:presLayoutVars>
      </dgm:prSet>
      <dgm:spPr/>
    </dgm:pt>
    <dgm:pt modelId="{75514CA0-3B77-46E9-B8EE-2AD7D1392594}" type="pres">
      <dgm:prSet presAssocID="{416F3304-5B17-4B25-B737-64B090B026D6}" presName="negativeSpace" presStyleCnt="0"/>
      <dgm:spPr/>
    </dgm:pt>
    <dgm:pt modelId="{A9CA00E8-4725-46E5-814D-F749E70A7AD5}" type="pres">
      <dgm:prSet presAssocID="{416F3304-5B17-4B25-B737-64B090B026D6}" presName="childText" presStyleLbl="conFgAcc1" presStyleIdx="2" presStyleCnt="4">
        <dgm:presLayoutVars>
          <dgm:bulletEnabled val="1"/>
        </dgm:presLayoutVars>
      </dgm:prSet>
      <dgm:spPr/>
    </dgm:pt>
    <dgm:pt modelId="{83DA8FAE-44CB-456A-A654-E6B5FF27C424}" type="pres">
      <dgm:prSet presAssocID="{9CFA32BB-E15A-4C8B-B7C4-697517C6B92F}" presName="spaceBetweenRectangles" presStyleCnt="0"/>
      <dgm:spPr/>
    </dgm:pt>
    <dgm:pt modelId="{B90A9F1F-CBD6-4866-BFED-E276E3076FFD}" type="pres">
      <dgm:prSet presAssocID="{006DAA3B-57B7-4439-B57D-6465AD1DC8E2}" presName="parentLin" presStyleCnt="0"/>
      <dgm:spPr/>
    </dgm:pt>
    <dgm:pt modelId="{1F5D4A4C-E8E9-4B42-A41E-B5B3369273BD}" type="pres">
      <dgm:prSet presAssocID="{006DAA3B-57B7-4439-B57D-6465AD1DC8E2}" presName="parentLeftMargin" presStyleLbl="node1" presStyleIdx="2" presStyleCnt="4"/>
      <dgm:spPr/>
    </dgm:pt>
    <dgm:pt modelId="{B05B5347-5787-40D4-9598-7D84452069CF}" type="pres">
      <dgm:prSet presAssocID="{006DAA3B-57B7-4439-B57D-6465AD1DC8E2}" presName="parentText" presStyleLbl="node1" presStyleIdx="3" presStyleCnt="4">
        <dgm:presLayoutVars>
          <dgm:chMax val="0"/>
          <dgm:bulletEnabled val="1"/>
        </dgm:presLayoutVars>
      </dgm:prSet>
      <dgm:spPr/>
    </dgm:pt>
    <dgm:pt modelId="{C0C42598-C47E-41C5-B05C-F085103948B6}" type="pres">
      <dgm:prSet presAssocID="{006DAA3B-57B7-4439-B57D-6465AD1DC8E2}" presName="negativeSpace" presStyleCnt="0"/>
      <dgm:spPr/>
    </dgm:pt>
    <dgm:pt modelId="{AFC111A2-27E0-44B2-B067-B51852F9097E}" type="pres">
      <dgm:prSet presAssocID="{006DAA3B-57B7-4439-B57D-6465AD1DC8E2}" presName="childText" presStyleLbl="conFgAcc1" presStyleIdx="3" presStyleCnt="4">
        <dgm:presLayoutVars>
          <dgm:bulletEnabled val="1"/>
        </dgm:presLayoutVars>
      </dgm:prSet>
      <dgm:spPr/>
    </dgm:pt>
  </dgm:ptLst>
  <dgm:cxnLst>
    <dgm:cxn modelId="{6CA49A0D-0601-4EA2-83DC-9C7674DA4187}" type="presOf" srcId="{006DAA3B-57B7-4439-B57D-6465AD1DC8E2}" destId="{1F5D4A4C-E8E9-4B42-A41E-B5B3369273BD}" srcOrd="0" destOrd="0" presId="urn:microsoft.com/office/officeart/2005/8/layout/list1"/>
    <dgm:cxn modelId="{4DD5E00F-C28F-4109-8C7E-2706F44A1035}" srcId="{29CF9CEF-BE65-438B-A8E0-586275B481B9}" destId="{BAABF518-19E6-4BFC-9BA1-CEA802516F2D}" srcOrd="0" destOrd="0" parTransId="{6C159CC6-2E31-45AE-B780-6028B72340A4}" sibTransId="{7DB00FA3-936E-4805-AC61-7EC4A44FAE45}"/>
    <dgm:cxn modelId="{80D6D322-DB07-4BE9-BE3B-ADF9AF5CA959}" srcId="{FECD76D3-8F62-4DB3-BEF7-9597A27604F4}" destId="{1C14AE74-91CE-47D3-9BA5-953F278835B8}" srcOrd="1" destOrd="0" parTransId="{EEED99FC-C5DE-4F0F-9609-6FB5162BA2C9}" sibTransId="{AC34AF49-374B-4FBD-930A-1D22C0B19C9C}"/>
    <dgm:cxn modelId="{5ADBB839-1265-495D-824C-561BC0B82F5C}" srcId="{416F3304-5B17-4B25-B737-64B090B026D6}" destId="{29CF9CEF-BE65-438B-A8E0-586275B481B9}" srcOrd="0" destOrd="0" parTransId="{8C1DD16A-C2E1-4C67-9798-CD69B9B3921E}" sibTransId="{097BC6E9-49AE-4EDF-83BA-2F8F28432E0F}"/>
    <dgm:cxn modelId="{A34FC15B-9AAA-4F69-A47A-94EB52867E22}" type="presOf" srcId="{29CF9CEF-BE65-438B-A8E0-586275B481B9}" destId="{A9CA00E8-4725-46E5-814D-F749E70A7AD5}" srcOrd="0" destOrd="0" presId="urn:microsoft.com/office/officeart/2005/8/layout/list1"/>
    <dgm:cxn modelId="{C7D9B361-E034-4763-BD85-A6322098165F}" type="presOf" srcId="{1C14AE74-91CE-47D3-9BA5-953F278835B8}" destId="{75DC58EC-8E60-4DB1-BA60-FADDCF21C9EA}" srcOrd="0" destOrd="0" presId="urn:microsoft.com/office/officeart/2005/8/layout/list1"/>
    <dgm:cxn modelId="{09FF9767-933B-4F99-9F89-F2FACCE28564}" type="presOf" srcId="{2BC6E66F-73E3-47AE-9EF8-582D62C2CB10}" destId="{E79BA4C7-7C0F-45F9-948D-47EC7DABD0DE}" srcOrd="0" destOrd="0" presId="urn:microsoft.com/office/officeart/2005/8/layout/list1"/>
    <dgm:cxn modelId="{89E16A72-44B1-419D-A597-FE29D6BA73E8}" type="presOf" srcId="{006DAA3B-57B7-4439-B57D-6465AD1DC8E2}" destId="{B05B5347-5787-40D4-9598-7D84452069CF}" srcOrd="1" destOrd="0" presId="urn:microsoft.com/office/officeart/2005/8/layout/list1"/>
    <dgm:cxn modelId="{6FF7C256-085E-49F8-AD8A-92BB1A15A55B}" type="presOf" srcId="{9036C87C-C54E-4A33-9501-9294A272BFA5}" destId="{FDD8F914-FFCD-4BC4-90E0-9A077C014A89}" srcOrd="0" destOrd="0" presId="urn:microsoft.com/office/officeart/2005/8/layout/list1"/>
    <dgm:cxn modelId="{4985737A-8244-491B-A305-67A5210F7B02}" srcId="{FECD76D3-8F62-4DB3-BEF7-9597A27604F4}" destId="{9036C87C-C54E-4A33-9501-9294A272BFA5}" srcOrd="0" destOrd="0" parTransId="{9DE3C9EE-6D29-41E8-80A9-1B0710E9F852}" sibTransId="{49A34EDB-9F49-4EDD-A187-307F0A4A6257}"/>
    <dgm:cxn modelId="{A5A2487D-EB27-4E75-A7B5-A50B126017E1}" type="presOf" srcId="{02C33516-45DA-4518-9EEE-29968C326420}" destId="{3BADA5FC-5ED5-4B72-AC78-4CCFAE8FBE1F}" srcOrd="0" destOrd="0" presId="urn:microsoft.com/office/officeart/2005/8/layout/list1"/>
    <dgm:cxn modelId="{B34E6681-B13A-4E74-8C24-69F5D275ABDC}" type="presOf" srcId="{1C14AE74-91CE-47D3-9BA5-953F278835B8}" destId="{4F52926B-2C8E-4C3A-91B8-A7D007942AFD}" srcOrd="1" destOrd="0" presId="urn:microsoft.com/office/officeart/2005/8/layout/list1"/>
    <dgm:cxn modelId="{2B4EB098-4097-4E2E-8DFB-B556806DF12F}" srcId="{1C14AE74-91CE-47D3-9BA5-953F278835B8}" destId="{02C33516-45DA-4518-9EEE-29968C326420}" srcOrd="0" destOrd="0" parTransId="{ECA09323-0702-4368-8821-1A35A7BCC4D2}" sibTransId="{12556FAB-5D55-4712-BF16-30D1ED9B4623}"/>
    <dgm:cxn modelId="{7837109A-8D36-4748-8BDA-814B5412CE19}" srcId="{006DAA3B-57B7-4439-B57D-6465AD1DC8E2}" destId="{1DCA0FCC-8E17-4557-BB00-F70C43CBB4B7}" srcOrd="0" destOrd="0" parTransId="{217ED37F-6F4B-44D7-A254-53590878E882}" sibTransId="{17CCAEF6-9300-4E8E-B702-D5E1B741346E}"/>
    <dgm:cxn modelId="{676F979E-0959-4720-A8BE-CF38E2AF318D}" type="presOf" srcId="{BAABF518-19E6-4BFC-9BA1-CEA802516F2D}" destId="{A9CA00E8-4725-46E5-814D-F749E70A7AD5}" srcOrd="0" destOrd="1" presId="urn:microsoft.com/office/officeart/2005/8/layout/list1"/>
    <dgm:cxn modelId="{5E8BABC6-43BD-4FCF-B8D8-6619644E5968}" type="presOf" srcId="{69D5273A-8BAC-44D4-8420-68FC4DE5E617}" destId="{AFC111A2-27E0-44B2-B067-B51852F9097E}" srcOrd="0" destOrd="1" presId="urn:microsoft.com/office/officeart/2005/8/layout/list1"/>
    <dgm:cxn modelId="{EB77FFC6-1C98-4C86-A4DD-610F3485DD14}" type="presOf" srcId="{9036C87C-C54E-4A33-9501-9294A272BFA5}" destId="{BEE05497-1344-40A0-9FF4-0EB196CD0933}" srcOrd="1" destOrd="0" presId="urn:microsoft.com/office/officeart/2005/8/layout/list1"/>
    <dgm:cxn modelId="{66C781D8-7700-4CA9-82B4-AEFFA45A1E98}" srcId="{1DCA0FCC-8E17-4557-BB00-F70C43CBB4B7}" destId="{69D5273A-8BAC-44D4-8420-68FC4DE5E617}" srcOrd="0" destOrd="0" parTransId="{77013C19-D8D5-4C76-8AD4-A13B7702226B}" sibTransId="{E478BAC2-09CC-44EE-8C86-257EF51D9EB7}"/>
    <dgm:cxn modelId="{1915D2DC-D31E-413E-8024-C73014503D4A}" srcId="{FECD76D3-8F62-4DB3-BEF7-9597A27604F4}" destId="{416F3304-5B17-4B25-B737-64B090B026D6}" srcOrd="2" destOrd="0" parTransId="{DA2163D2-EEBC-41F4-BE6B-3A384108DD3F}" sibTransId="{9CFA32BB-E15A-4C8B-B7C4-697517C6B92F}"/>
    <dgm:cxn modelId="{CF31EAE0-E1D0-4BE2-B5E6-82CB644A2D71}" srcId="{FECD76D3-8F62-4DB3-BEF7-9597A27604F4}" destId="{006DAA3B-57B7-4439-B57D-6465AD1DC8E2}" srcOrd="3" destOrd="0" parTransId="{9CB5E981-A2B1-44CC-8AB5-A209924167A9}" sibTransId="{1518768D-3A18-4F13-A23E-AFCF164BADD2}"/>
    <dgm:cxn modelId="{CBB2FCE2-60BC-48EC-822B-4141A5876F9C}" type="presOf" srcId="{1DCA0FCC-8E17-4557-BB00-F70C43CBB4B7}" destId="{AFC111A2-27E0-44B2-B067-B51852F9097E}" srcOrd="0" destOrd="0" presId="urn:microsoft.com/office/officeart/2005/8/layout/list1"/>
    <dgm:cxn modelId="{DB1681E5-73B6-4506-85BB-05765467F630}" type="presOf" srcId="{FECD76D3-8F62-4DB3-BEF7-9597A27604F4}" destId="{3E8263A2-7659-4E32-854B-8AC42D9BF5B8}" srcOrd="0" destOrd="0" presId="urn:microsoft.com/office/officeart/2005/8/layout/list1"/>
    <dgm:cxn modelId="{ED3CD3EA-307B-4F05-80E0-F866C8709B09}" srcId="{9036C87C-C54E-4A33-9501-9294A272BFA5}" destId="{2BC6E66F-73E3-47AE-9EF8-582D62C2CB10}" srcOrd="0" destOrd="0" parTransId="{3EBABCB7-9BB5-4A26-B945-2F4E99785DE9}" sibTransId="{5128D355-D74D-4310-90AC-59576ADDDE99}"/>
    <dgm:cxn modelId="{AFDB50F5-4103-466B-904D-08995A88CC4E}" type="presOf" srcId="{416F3304-5B17-4B25-B737-64B090B026D6}" destId="{58B5EA2E-EFD9-4D67-9FFE-4B7883B068B8}" srcOrd="0" destOrd="0" presId="urn:microsoft.com/office/officeart/2005/8/layout/list1"/>
    <dgm:cxn modelId="{A2179FF6-6B3B-45BE-8233-95BE9914F589}" type="presOf" srcId="{416F3304-5B17-4B25-B737-64B090B026D6}" destId="{70DC56E4-C2C7-44D3-B56E-8F0F6BE8B585}" srcOrd="1" destOrd="0" presId="urn:microsoft.com/office/officeart/2005/8/layout/list1"/>
    <dgm:cxn modelId="{469D555C-84D7-443D-A6A5-1BB1BD169F70}" type="presParOf" srcId="{3E8263A2-7659-4E32-854B-8AC42D9BF5B8}" destId="{B814973C-643C-4F09-8D38-E9446A5C37C3}" srcOrd="0" destOrd="0" presId="urn:microsoft.com/office/officeart/2005/8/layout/list1"/>
    <dgm:cxn modelId="{1E808396-043C-4FC4-BDA2-48C96403A848}" type="presParOf" srcId="{B814973C-643C-4F09-8D38-E9446A5C37C3}" destId="{FDD8F914-FFCD-4BC4-90E0-9A077C014A89}" srcOrd="0" destOrd="0" presId="urn:microsoft.com/office/officeart/2005/8/layout/list1"/>
    <dgm:cxn modelId="{6E1E3E34-DDF7-4969-8A23-BB048438CA3C}" type="presParOf" srcId="{B814973C-643C-4F09-8D38-E9446A5C37C3}" destId="{BEE05497-1344-40A0-9FF4-0EB196CD0933}" srcOrd="1" destOrd="0" presId="urn:microsoft.com/office/officeart/2005/8/layout/list1"/>
    <dgm:cxn modelId="{E08D3085-100A-48DB-A665-54CBD6ACA9EA}" type="presParOf" srcId="{3E8263A2-7659-4E32-854B-8AC42D9BF5B8}" destId="{5071D397-3934-4962-A8B7-7569EEE03E60}" srcOrd="1" destOrd="0" presId="urn:microsoft.com/office/officeart/2005/8/layout/list1"/>
    <dgm:cxn modelId="{26926DBD-2C41-4E68-850D-C720C293461C}" type="presParOf" srcId="{3E8263A2-7659-4E32-854B-8AC42D9BF5B8}" destId="{E79BA4C7-7C0F-45F9-948D-47EC7DABD0DE}" srcOrd="2" destOrd="0" presId="urn:microsoft.com/office/officeart/2005/8/layout/list1"/>
    <dgm:cxn modelId="{EAAB1250-611F-409E-8F73-00AF8DE4962D}" type="presParOf" srcId="{3E8263A2-7659-4E32-854B-8AC42D9BF5B8}" destId="{FC72B232-6CD8-4D5E-9E4D-D54B74071E6A}" srcOrd="3" destOrd="0" presId="urn:microsoft.com/office/officeart/2005/8/layout/list1"/>
    <dgm:cxn modelId="{8FF13B4B-A525-47F3-9BA3-2795690366A3}" type="presParOf" srcId="{3E8263A2-7659-4E32-854B-8AC42D9BF5B8}" destId="{2ECA013F-703B-4820-AE3F-6C74EA87EDD4}" srcOrd="4" destOrd="0" presId="urn:microsoft.com/office/officeart/2005/8/layout/list1"/>
    <dgm:cxn modelId="{A7B9BD3D-3FF4-4697-8AB0-3AEA2202A8FE}" type="presParOf" srcId="{2ECA013F-703B-4820-AE3F-6C74EA87EDD4}" destId="{75DC58EC-8E60-4DB1-BA60-FADDCF21C9EA}" srcOrd="0" destOrd="0" presId="urn:microsoft.com/office/officeart/2005/8/layout/list1"/>
    <dgm:cxn modelId="{E05CACE9-D33F-4CEE-80C2-CBA59AF6201B}" type="presParOf" srcId="{2ECA013F-703B-4820-AE3F-6C74EA87EDD4}" destId="{4F52926B-2C8E-4C3A-91B8-A7D007942AFD}" srcOrd="1" destOrd="0" presId="urn:microsoft.com/office/officeart/2005/8/layout/list1"/>
    <dgm:cxn modelId="{D63167E2-F88E-4D9C-AE10-DD41F6A6213A}" type="presParOf" srcId="{3E8263A2-7659-4E32-854B-8AC42D9BF5B8}" destId="{1F12B5EE-626E-49C6-81AA-E91175C156B5}" srcOrd="5" destOrd="0" presId="urn:microsoft.com/office/officeart/2005/8/layout/list1"/>
    <dgm:cxn modelId="{370F2F90-FBA1-4C85-B740-BB25E7E0FA98}" type="presParOf" srcId="{3E8263A2-7659-4E32-854B-8AC42D9BF5B8}" destId="{3BADA5FC-5ED5-4B72-AC78-4CCFAE8FBE1F}" srcOrd="6" destOrd="0" presId="urn:microsoft.com/office/officeart/2005/8/layout/list1"/>
    <dgm:cxn modelId="{A201854F-AE63-4C57-BA0F-CA725C49A707}" type="presParOf" srcId="{3E8263A2-7659-4E32-854B-8AC42D9BF5B8}" destId="{F90130E3-2EF3-4491-B559-860D614E808B}" srcOrd="7" destOrd="0" presId="urn:microsoft.com/office/officeart/2005/8/layout/list1"/>
    <dgm:cxn modelId="{C528FF23-08D9-4477-AF6F-B60779B3378B}" type="presParOf" srcId="{3E8263A2-7659-4E32-854B-8AC42D9BF5B8}" destId="{E2D8C27F-B706-4521-9316-A62A2977DA94}" srcOrd="8" destOrd="0" presId="urn:microsoft.com/office/officeart/2005/8/layout/list1"/>
    <dgm:cxn modelId="{3D574E32-3646-48D3-83F9-FE11112E632D}" type="presParOf" srcId="{E2D8C27F-B706-4521-9316-A62A2977DA94}" destId="{58B5EA2E-EFD9-4D67-9FFE-4B7883B068B8}" srcOrd="0" destOrd="0" presId="urn:microsoft.com/office/officeart/2005/8/layout/list1"/>
    <dgm:cxn modelId="{0B9D2BF1-75AC-40EB-A53F-15B84CD1412B}" type="presParOf" srcId="{E2D8C27F-B706-4521-9316-A62A2977DA94}" destId="{70DC56E4-C2C7-44D3-B56E-8F0F6BE8B585}" srcOrd="1" destOrd="0" presId="urn:microsoft.com/office/officeart/2005/8/layout/list1"/>
    <dgm:cxn modelId="{1850C444-CB97-4C78-BA62-96500FEC2DFB}" type="presParOf" srcId="{3E8263A2-7659-4E32-854B-8AC42D9BF5B8}" destId="{75514CA0-3B77-46E9-B8EE-2AD7D1392594}" srcOrd="9" destOrd="0" presId="urn:microsoft.com/office/officeart/2005/8/layout/list1"/>
    <dgm:cxn modelId="{B01AB047-A068-4310-85E3-4275419BC092}" type="presParOf" srcId="{3E8263A2-7659-4E32-854B-8AC42D9BF5B8}" destId="{A9CA00E8-4725-46E5-814D-F749E70A7AD5}" srcOrd="10" destOrd="0" presId="urn:microsoft.com/office/officeart/2005/8/layout/list1"/>
    <dgm:cxn modelId="{F94C07A5-7C9C-4C35-B2DD-AD6E6F59DA17}" type="presParOf" srcId="{3E8263A2-7659-4E32-854B-8AC42D9BF5B8}" destId="{83DA8FAE-44CB-456A-A654-E6B5FF27C424}" srcOrd="11" destOrd="0" presId="urn:microsoft.com/office/officeart/2005/8/layout/list1"/>
    <dgm:cxn modelId="{283816C3-F52A-4A14-984D-53A7241B45D5}" type="presParOf" srcId="{3E8263A2-7659-4E32-854B-8AC42D9BF5B8}" destId="{B90A9F1F-CBD6-4866-BFED-E276E3076FFD}" srcOrd="12" destOrd="0" presId="urn:microsoft.com/office/officeart/2005/8/layout/list1"/>
    <dgm:cxn modelId="{CFBBC1E4-4EC8-4221-A619-E126DE39FABD}" type="presParOf" srcId="{B90A9F1F-CBD6-4866-BFED-E276E3076FFD}" destId="{1F5D4A4C-E8E9-4B42-A41E-B5B3369273BD}" srcOrd="0" destOrd="0" presId="urn:microsoft.com/office/officeart/2005/8/layout/list1"/>
    <dgm:cxn modelId="{D079CEE1-E151-4549-9979-D3B41F997DBF}" type="presParOf" srcId="{B90A9F1F-CBD6-4866-BFED-E276E3076FFD}" destId="{B05B5347-5787-40D4-9598-7D84452069CF}" srcOrd="1" destOrd="0" presId="urn:microsoft.com/office/officeart/2005/8/layout/list1"/>
    <dgm:cxn modelId="{84684F7E-BE0B-4FAA-BA60-334BE6DC0D44}" type="presParOf" srcId="{3E8263A2-7659-4E32-854B-8AC42D9BF5B8}" destId="{C0C42598-C47E-41C5-B05C-F085103948B6}" srcOrd="13" destOrd="0" presId="urn:microsoft.com/office/officeart/2005/8/layout/list1"/>
    <dgm:cxn modelId="{53448153-FE94-4580-A6A1-4829E46EE651}" type="presParOf" srcId="{3E8263A2-7659-4E32-854B-8AC42D9BF5B8}" destId="{AFC111A2-27E0-44B2-B067-B51852F909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D76D3-8F62-4DB3-BEF7-9597A27604F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036C87C-C54E-4A33-9501-9294A272BFA5}">
      <dgm:prSet custT="1"/>
      <dgm:spPr>
        <a:solidFill>
          <a:srgbClr val="001970"/>
        </a:solidFill>
      </dgm:spPr>
      <dgm:t>
        <a:bodyPr/>
        <a:lstStyle/>
        <a:p>
          <a:r>
            <a:rPr lang="en-US" sz="2400" b="1" dirty="0"/>
            <a:t>Science </a:t>
          </a:r>
          <a:r>
            <a:rPr lang="en-US" sz="2400" b="0" dirty="0"/>
            <a:t>(Colorado-developed)</a:t>
          </a:r>
        </a:p>
      </dgm:t>
    </dgm:pt>
    <dgm:pt modelId="{9DE3C9EE-6D29-41E8-80A9-1B0710E9F852}" type="parTrans" cxnId="{4985737A-8244-491B-A305-67A5210F7B02}">
      <dgm:prSet/>
      <dgm:spPr/>
      <dgm:t>
        <a:bodyPr/>
        <a:lstStyle/>
        <a:p>
          <a:endParaRPr lang="en-US"/>
        </a:p>
      </dgm:t>
    </dgm:pt>
    <dgm:pt modelId="{49A34EDB-9F49-4EDD-A187-307F0A4A6257}" type="sibTrans" cxnId="{4985737A-8244-491B-A305-67A5210F7B02}">
      <dgm:prSet/>
      <dgm:spPr/>
      <dgm:t>
        <a:bodyPr/>
        <a:lstStyle/>
        <a:p>
          <a:endParaRPr lang="en-US"/>
        </a:p>
      </dgm:t>
    </dgm:pt>
    <dgm:pt modelId="{2BC6E66F-73E3-47AE-9EF8-582D62C2CB10}">
      <dgm:prSet/>
      <dgm:spPr>
        <a:noFill/>
      </dgm:spPr>
      <dgm:t>
        <a:bodyPr/>
        <a:lstStyle/>
        <a:p>
          <a:r>
            <a:rPr lang="en-US" dirty="0"/>
            <a:t>Grades 5, 8 and 11</a:t>
          </a:r>
        </a:p>
      </dgm:t>
    </dgm:pt>
    <dgm:pt modelId="{3EBABCB7-9BB5-4A26-B945-2F4E99785DE9}" type="parTrans" cxnId="{ED3CD3EA-307B-4F05-80E0-F866C8709B09}">
      <dgm:prSet/>
      <dgm:spPr/>
      <dgm:t>
        <a:bodyPr/>
        <a:lstStyle/>
        <a:p>
          <a:endParaRPr lang="en-US"/>
        </a:p>
      </dgm:t>
    </dgm:pt>
    <dgm:pt modelId="{5128D355-D74D-4310-90AC-59576ADDDE99}" type="sibTrans" cxnId="{ED3CD3EA-307B-4F05-80E0-F866C8709B09}">
      <dgm:prSet/>
      <dgm:spPr/>
      <dgm:t>
        <a:bodyPr/>
        <a:lstStyle/>
        <a:p>
          <a:endParaRPr lang="en-US"/>
        </a:p>
      </dgm:t>
    </dgm:pt>
    <dgm:pt modelId="{416F3304-5B17-4B25-B737-64B090B026D6}">
      <dgm:prSet custT="1"/>
      <dgm:spPr>
        <a:solidFill>
          <a:srgbClr val="001970"/>
        </a:solidFill>
      </dgm:spPr>
      <dgm:t>
        <a:bodyPr/>
        <a:lstStyle/>
        <a:p>
          <a:r>
            <a:rPr lang="en-US" sz="2400" b="1" dirty="0"/>
            <a:t>ELA and Math </a:t>
          </a:r>
          <a:r>
            <a:rPr lang="en-US" sz="2400" b="0" dirty="0"/>
            <a:t>(DLM-developed)</a:t>
          </a:r>
        </a:p>
      </dgm:t>
    </dgm:pt>
    <dgm:pt modelId="{DA2163D2-EEBC-41F4-BE6B-3A384108DD3F}" type="parTrans" cxnId="{1915D2DC-D31E-413E-8024-C73014503D4A}">
      <dgm:prSet/>
      <dgm:spPr/>
      <dgm:t>
        <a:bodyPr/>
        <a:lstStyle/>
        <a:p>
          <a:endParaRPr lang="en-US"/>
        </a:p>
      </dgm:t>
    </dgm:pt>
    <dgm:pt modelId="{9CFA32BB-E15A-4C8B-B7C4-697517C6B92F}" type="sibTrans" cxnId="{1915D2DC-D31E-413E-8024-C73014503D4A}">
      <dgm:prSet/>
      <dgm:spPr/>
      <dgm:t>
        <a:bodyPr/>
        <a:lstStyle/>
        <a:p>
          <a:endParaRPr lang="en-US"/>
        </a:p>
      </dgm:t>
    </dgm:pt>
    <dgm:pt modelId="{BAABF518-19E6-4BFC-9BA1-CEA802516F2D}">
      <dgm:prSet/>
      <dgm:spPr>
        <a:noFill/>
      </dgm:spPr>
      <dgm:t>
        <a:bodyPr/>
        <a:lstStyle/>
        <a:p>
          <a:r>
            <a:rPr lang="en-US" dirty="0"/>
            <a:t>Alternate for CMAS math and ELA, PSAT and SAT</a:t>
          </a:r>
        </a:p>
      </dgm:t>
    </dgm:pt>
    <dgm:pt modelId="{6C159CC6-2E31-45AE-B780-6028B72340A4}" type="parTrans" cxnId="{4DD5E00F-C28F-4109-8C7E-2706F44A1035}">
      <dgm:prSet/>
      <dgm:spPr/>
      <dgm:t>
        <a:bodyPr/>
        <a:lstStyle/>
        <a:p>
          <a:endParaRPr lang="en-US"/>
        </a:p>
      </dgm:t>
    </dgm:pt>
    <dgm:pt modelId="{7DB00FA3-936E-4805-AC61-7EC4A44FAE45}" type="sibTrans" cxnId="{4DD5E00F-C28F-4109-8C7E-2706F44A1035}">
      <dgm:prSet/>
      <dgm:spPr/>
      <dgm:t>
        <a:bodyPr/>
        <a:lstStyle/>
        <a:p>
          <a:endParaRPr lang="en-US"/>
        </a:p>
      </dgm:t>
    </dgm:pt>
    <dgm:pt modelId="{006DAA3B-57B7-4439-B57D-6465AD1DC8E2}">
      <dgm:prSet custT="1"/>
      <dgm:spPr>
        <a:solidFill>
          <a:srgbClr val="001970"/>
        </a:solidFill>
      </dgm:spPr>
      <dgm:t>
        <a:bodyPr/>
        <a:lstStyle/>
        <a:p>
          <a:r>
            <a:rPr lang="en-US" sz="2400" b="1"/>
            <a:t>Social Studies </a:t>
          </a:r>
          <a:r>
            <a:rPr lang="en-US" sz="2400" b="0"/>
            <a:t>(Colorado-developed)</a:t>
          </a:r>
        </a:p>
      </dgm:t>
    </dgm:pt>
    <dgm:pt modelId="{9CB5E981-A2B1-44CC-8AB5-A209924167A9}" type="parTrans" cxnId="{CF31EAE0-E1D0-4BE2-B5E6-82CB644A2D71}">
      <dgm:prSet/>
      <dgm:spPr/>
      <dgm:t>
        <a:bodyPr/>
        <a:lstStyle/>
        <a:p>
          <a:endParaRPr lang="en-US"/>
        </a:p>
      </dgm:t>
    </dgm:pt>
    <dgm:pt modelId="{1518768D-3A18-4F13-A23E-AFCF164BADD2}" type="sibTrans" cxnId="{CF31EAE0-E1D0-4BE2-B5E6-82CB644A2D71}">
      <dgm:prSet/>
      <dgm:spPr/>
      <dgm:t>
        <a:bodyPr/>
        <a:lstStyle/>
        <a:p>
          <a:endParaRPr lang="en-US"/>
        </a:p>
      </dgm:t>
    </dgm:pt>
    <dgm:pt modelId="{1DCA0FCC-8E17-4557-BB00-F70C43CBB4B7}">
      <dgm:prSet/>
      <dgm:spPr>
        <a:noFill/>
      </dgm:spPr>
      <dgm:t>
        <a:bodyPr/>
        <a:lstStyle/>
        <a:p>
          <a:r>
            <a:rPr lang="en-US"/>
            <a:t>Grades 4 and 7</a:t>
          </a:r>
        </a:p>
      </dgm:t>
    </dgm:pt>
    <dgm:pt modelId="{217ED37F-6F4B-44D7-A254-53590878E882}" type="parTrans" cxnId="{7837109A-8D36-4748-8BDA-814B5412CE19}">
      <dgm:prSet/>
      <dgm:spPr/>
      <dgm:t>
        <a:bodyPr/>
        <a:lstStyle/>
        <a:p>
          <a:endParaRPr lang="en-US"/>
        </a:p>
      </dgm:t>
    </dgm:pt>
    <dgm:pt modelId="{17CCAEF6-9300-4E8E-B702-D5E1B741346E}" type="sibTrans" cxnId="{7837109A-8D36-4748-8BDA-814B5412CE19}">
      <dgm:prSet/>
      <dgm:spPr/>
      <dgm:t>
        <a:bodyPr/>
        <a:lstStyle/>
        <a:p>
          <a:endParaRPr lang="en-US"/>
        </a:p>
      </dgm:t>
    </dgm:pt>
    <dgm:pt modelId="{69D5273A-8BAC-44D4-8420-68FC4DE5E617}">
      <dgm:prSet/>
      <dgm:spPr>
        <a:noFill/>
      </dgm:spPr>
      <dgm:t>
        <a:bodyPr/>
        <a:lstStyle/>
        <a:p>
          <a:r>
            <a:rPr lang="en-US" dirty="0"/>
            <a:t>Administered only at selected schools</a:t>
          </a:r>
        </a:p>
      </dgm:t>
    </dgm:pt>
    <dgm:pt modelId="{77013C19-D8D5-4C76-8AD4-A13B7702226B}" type="parTrans" cxnId="{66C781D8-7700-4CA9-82B4-AEFFA45A1E98}">
      <dgm:prSet/>
      <dgm:spPr/>
      <dgm:t>
        <a:bodyPr/>
        <a:lstStyle/>
        <a:p>
          <a:endParaRPr lang="en-US"/>
        </a:p>
      </dgm:t>
    </dgm:pt>
    <dgm:pt modelId="{E478BAC2-09CC-44EE-8C86-257EF51D9EB7}" type="sibTrans" cxnId="{66C781D8-7700-4CA9-82B4-AEFFA45A1E98}">
      <dgm:prSet/>
      <dgm:spPr/>
      <dgm:t>
        <a:bodyPr/>
        <a:lstStyle/>
        <a:p>
          <a:endParaRPr lang="en-US"/>
        </a:p>
      </dgm:t>
    </dgm:pt>
    <dgm:pt modelId="{7CD682D9-B7B0-43F9-801E-56E193862DDC}">
      <dgm:prSet/>
      <dgm:spPr>
        <a:noFill/>
      </dgm:spPr>
      <dgm:t>
        <a:bodyPr/>
        <a:lstStyle/>
        <a:p>
          <a:r>
            <a:rPr lang="en-US"/>
            <a:t>Grades 3 through 11</a:t>
          </a:r>
        </a:p>
      </dgm:t>
    </dgm:pt>
    <dgm:pt modelId="{7B90561C-05D4-41A6-BDC1-916A0DCC5DE0}" type="parTrans" cxnId="{AFD3DCB3-C8ED-4902-A404-C5E6FF9E435F}">
      <dgm:prSet/>
      <dgm:spPr/>
      <dgm:t>
        <a:bodyPr/>
        <a:lstStyle/>
        <a:p>
          <a:endParaRPr lang="en-US"/>
        </a:p>
      </dgm:t>
    </dgm:pt>
    <dgm:pt modelId="{98CC6343-68C2-4577-A5CE-7AE6BBBE3D9B}" type="sibTrans" cxnId="{AFD3DCB3-C8ED-4902-A404-C5E6FF9E435F}">
      <dgm:prSet/>
      <dgm:spPr/>
      <dgm:t>
        <a:bodyPr/>
        <a:lstStyle/>
        <a:p>
          <a:endParaRPr lang="en-US"/>
        </a:p>
      </dgm:t>
    </dgm:pt>
    <dgm:pt modelId="{3E8263A2-7659-4E32-854B-8AC42D9BF5B8}" type="pres">
      <dgm:prSet presAssocID="{FECD76D3-8F62-4DB3-BEF7-9597A27604F4}" presName="linear" presStyleCnt="0">
        <dgm:presLayoutVars>
          <dgm:dir/>
          <dgm:animLvl val="lvl"/>
          <dgm:resizeHandles val="exact"/>
        </dgm:presLayoutVars>
      </dgm:prSet>
      <dgm:spPr/>
    </dgm:pt>
    <dgm:pt modelId="{B814973C-643C-4F09-8D38-E9446A5C37C3}" type="pres">
      <dgm:prSet presAssocID="{9036C87C-C54E-4A33-9501-9294A272BFA5}" presName="parentLin" presStyleCnt="0"/>
      <dgm:spPr/>
    </dgm:pt>
    <dgm:pt modelId="{FDD8F914-FFCD-4BC4-90E0-9A077C014A89}" type="pres">
      <dgm:prSet presAssocID="{9036C87C-C54E-4A33-9501-9294A272BFA5}" presName="parentLeftMargin" presStyleLbl="node1" presStyleIdx="0" presStyleCnt="3"/>
      <dgm:spPr/>
    </dgm:pt>
    <dgm:pt modelId="{BEE05497-1344-40A0-9FF4-0EB196CD0933}" type="pres">
      <dgm:prSet presAssocID="{9036C87C-C54E-4A33-9501-9294A272BFA5}" presName="parentText" presStyleLbl="node1" presStyleIdx="0" presStyleCnt="3">
        <dgm:presLayoutVars>
          <dgm:chMax val="0"/>
          <dgm:bulletEnabled val="1"/>
        </dgm:presLayoutVars>
      </dgm:prSet>
      <dgm:spPr/>
    </dgm:pt>
    <dgm:pt modelId="{5071D397-3934-4962-A8B7-7569EEE03E60}" type="pres">
      <dgm:prSet presAssocID="{9036C87C-C54E-4A33-9501-9294A272BFA5}" presName="negativeSpace" presStyleCnt="0"/>
      <dgm:spPr/>
    </dgm:pt>
    <dgm:pt modelId="{E79BA4C7-7C0F-45F9-948D-47EC7DABD0DE}" type="pres">
      <dgm:prSet presAssocID="{9036C87C-C54E-4A33-9501-9294A272BFA5}" presName="childText" presStyleLbl="conFgAcc1" presStyleIdx="0" presStyleCnt="3">
        <dgm:presLayoutVars>
          <dgm:bulletEnabled val="1"/>
        </dgm:presLayoutVars>
      </dgm:prSet>
      <dgm:spPr/>
    </dgm:pt>
    <dgm:pt modelId="{FC72B232-6CD8-4D5E-9E4D-D54B74071E6A}" type="pres">
      <dgm:prSet presAssocID="{49A34EDB-9F49-4EDD-A187-307F0A4A6257}" presName="spaceBetweenRectangles" presStyleCnt="0"/>
      <dgm:spPr/>
    </dgm:pt>
    <dgm:pt modelId="{B90A9F1F-CBD6-4866-BFED-E276E3076FFD}" type="pres">
      <dgm:prSet presAssocID="{006DAA3B-57B7-4439-B57D-6465AD1DC8E2}" presName="parentLin" presStyleCnt="0"/>
      <dgm:spPr/>
    </dgm:pt>
    <dgm:pt modelId="{1F5D4A4C-E8E9-4B42-A41E-B5B3369273BD}" type="pres">
      <dgm:prSet presAssocID="{006DAA3B-57B7-4439-B57D-6465AD1DC8E2}" presName="parentLeftMargin" presStyleLbl="node1" presStyleIdx="0" presStyleCnt="3"/>
      <dgm:spPr/>
    </dgm:pt>
    <dgm:pt modelId="{B05B5347-5787-40D4-9598-7D84452069CF}" type="pres">
      <dgm:prSet presAssocID="{006DAA3B-57B7-4439-B57D-6465AD1DC8E2}" presName="parentText" presStyleLbl="node1" presStyleIdx="1" presStyleCnt="3">
        <dgm:presLayoutVars>
          <dgm:chMax val="0"/>
          <dgm:bulletEnabled val="1"/>
        </dgm:presLayoutVars>
      </dgm:prSet>
      <dgm:spPr/>
    </dgm:pt>
    <dgm:pt modelId="{C0C42598-C47E-41C5-B05C-F085103948B6}" type="pres">
      <dgm:prSet presAssocID="{006DAA3B-57B7-4439-B57D-6465AD1DC8E2}" presName="negativeSpace" presStyleCnt="0"/>
      <dgm:spPr/>
    </dgm:pt>
    <dgm:pt modelId="{AFC111A2-27E0-44B2-B067-B51852F9097E}" type="pres">
      <dgm:prSet presAssocID="{006DAA3B-57B7-4439-B57D-6465AD1DC8E2}" presName="childText" presStyleLbl="conFgAcc1" presStyleIdx="1" presStyleCnt="3">
        <dgm:presLayoutVars>
          <dgm:bulletEnabled val="1"/>
        </dgm:presLayoutVars>
      </dgm:prSet>
      <dgm:spPr/>
    </dgm:pt>
    <dgm:pt modelId="{73AFF336-BDB3-4D6F-B937-292C8EF97988}" type="pres">
      <dgm:prSet presAssocID="{1518768D-3A18-4F13-A23E-AFCF164BADD2}" presName="spaceBetweenRectangles" presStyleCnt="0"/>
      <dgm:spPr/>
    </dgm:pt>
    <dgm:pt modelId="{E2D8C27F-B706-4521-9316-A62A2977DA94}" type="pres">
      <dgm:prSet presAssocID="{416F3304-5B17-4B25-B737-64B090B026D6}" presName="parentLin" presStyleCnt="0"/>
      <dgm:spPr/>
    </dgm:pt>
    <dgm:pt modelId="{58B5EA2E-EFD9-4D67-9FFE-4B7883B068B8}" type="pres">
      <dgm:prSet presAssocID="{416F3304-5B17-4B25-B737-64B090B026D6}" presName="parentLeftMargin" presStyleLbl="node1" presStyleIdx="1" presStyleCnt="3"/>
      <dgm:spPr/>
    </dgm:pt>
    <dgm:pt modelId="{70DC56E4-C2C7-44D3-B56E-8F0F6BE8B585}" type="pres">
      <dgm:prSet presAssocID="{416F3304-5B17-4B25-B737-64B090B026D6}" presName="parentText" presStyleLbl="node1" presStyleIdx="2" presStyleCnt="3">
        <dgm:presLayoutVars>
          <dgm:chMax val="0"/>
          <dgm:bulletEnabled val="1"/>
        </dgm:presLayoutVars>
      </dgm:prSet>
      <dgm:spPr/>
    </dgm:pt>
    <dgm:pt modelId="{75514CA0-3B77-46E9-B8EE-2AD7D1392594}" type="pres">
      <dgm:prSet presAssocID="{416F3304-5B17-4B25-B737-64B090B026D6}" presName="negativeSpace" presStyleCnt="0"/>
      <dgm:spPr/>
    </dgm:pt>
    <dgm:pt modelId="{A9CA00E8-4725-46E5-814D-F749E70A7AD5}" type="pres">
      <dgm:prSet presAssocID="{416F3304-5B17-4B25-B737-64B090B026D6}" presName="childText" presStyleLbl="conFgAcc1" presStyleIdx="2" presStyleCnt="3">
        <dgm:presLayoutVars>
          <dgm:bulletEnabled val="1"/>
        </dgm:presLayoutVars>
      </dgm:prSet>
      <dgm:spPr/>
    </dgm:pt>
  </dgm:ptLst>
  <dgm:cxnLst>
    <dgm:cxn modelId="{6C109E0A-475F-4B35-ACDF-8944C068C01B}" type="presOf" srcId="{416F3304-5B17-4B25-B737-64B090B026D6}" destId="{58B5EA2E-EFD9-4D67-9FFE-4B7883B068B8}" srcOrd="0" destOrd="0" presId="urn:microsoft.com/office/officeart/2005/8/layout/list1"/>
    <dgm:cxn modelId="{4DD5E00F-C28F-4109-8C7E-2706F44A1035}" srcId="{7CD682D9-B7B0-43F9-801E-56E193862DDC}" destId="{BAABF518-19E6-4BFC-9BA1-CEA802516F2D}" srcOrd="0" destOrd="0" parTransId="{6C159CC6-2E31-45AE-B780-6028B72340A4}" sibTransId="{7DB00FA3-936E-4805-AC61-7EC4A44FAE45}"/>
    <dgm:cxn modelId="{2CFF9A15-09CD-4967-BAAA-106015467E3F}" type="presOf" srcId="{7CD682D9-B7B0-43F9-801E-56E193862DDC}" destId="{A9CA00E8-4725-46E5-814D-F749E70A7AD5}" srcOrd="0" destOrd="0" presId="urn:microsoft.com/office/officeart/2005/8/layout/list1"/>
    <dgm:cxn modelId="{3079D21A-B705-4CBA-8173-50147BDF8B2D}" type="presOf" srcId="{BAABF518-19E6-4BFC-9BA1-CEA802516F2D}" destId="{A9CA00E8-4725-46E5-814D-F749E70A7AD5}" srcOrd="0" destOrd="1" presId="urn:microsoft.com/office/officeart/2005/8/layout/list1"/>
    <dgm:cxn modelId="{1441E153-0FC7-44F6-8BF7-E8A7286B1D64}" type="presOf" srcId="{416F3304-5B17-4B25-B737-64B090B026D6}" destId="{70DC56E4-C2C7-44D3-B56E-8F0F6BE8B585}" srcOrd="1" destOrd="0" presId="urn:microsoft.com/office/officeart/2005/8/layout/list1"/>
    <dgm:cxn modelId="{2BE5EC55-8501-4D80-B7F2-8A5DFFA96793}" type="presOf" srcId="{006DAA3B-57B7-4439-B57D-6465AD1DC8E2}" destId="{B05B5347-5787-40D4-9598-7D84452069CF}" srcOrd="1" destOrd="0" presId="urn:microsoft.com/office/officeart/2005/8/layout/list1"/>
    <dgm:cxn modelId="{4985737A-8244-491B-A305-67A5210F7B02}" srcId="{FECD76D3-8F62-4DB3-BEF7-9597A27604F4}" destId="{9036C87C-C54E-4A33-9501-9294A272BFA5}" srcOrd="0" destOrd="0" parTransId="{9DE3C9EE-6D29-41E8-80A9-1B0710E9F852}" sibTransId="{49A34EDB-9F49-4EDD-A187-307F0A4A6257}"/>
    <dgm:cxn modelId="{7837109A-8D36-4748-8BDA-814B5412CE19}" srcId="{006DAA3B-57B7-4439-B57D-6465AD1DC8E2}" destId="{1DCA0FCC-8E17-4557-BB00-F70C43CBB4B7}" srcOrd="0" destOrd="0" parTransId="{217ED37F-6F4B-44D7-A254-53590878E882}" sibTransId="{17CCAEF6-9300-4E8E-B702-D5E1B741346E}"/>
    <dgm:cxn modelId="{2CB4729C-4476-49BF-AE4B-2E214CA6728D}" type="presOf" srcId="{006DAA3B-57B7-4439-B57D-6465AD1DC8E2}" destId="{1F5D4A4C-E8E9-4B42-A41E-B5B3369273BD}" srcOrd="0" destOrd="0" presId="urn:microsoft.com/office/officeart/2005/8/layout/list1"/>
    <dgm:cxn modelId="{93F765B2-47F7-4E24-BBB5-1B5BD43ECE7B}" type="presOf" srcId="{9036C87C-C54E-4A33-9501-9294A272BFA5}" destId="{BEE05497-1344-40A0-9FF4-0EB196CD0933}" srcOrd="1" destOrd="0" presId="urn:microsoft.com/office/officeart/2005/8/layout/list1"/>
    <dgm:cxn modelId="{AFD3DCB3-C8ED-4902-A404-C5E6FF9E435F}" srcId="{416F3304-5B17-4B25-B737-64B090B026D6}" destId="{7CD682D9-B7B0-43F9-801E-56E193862DDC}" srcOrd="0" destOrd="0" parTransId="{7B90561C-05D4-41A6-BDC1-916A0DCC5DE0}" sibTransId="{98CC6343-68C2-4577-A5CE-7AE6BBBE3D9B}"/>
    <dgm:cxn modelId="{8BFAAEBE-BFEB-448B-B1DF-C3B8E1C3565F}" type="presOf" srcId="{69D5273A-8BAC-44D4-8420-68FC4DE5E617}" destId="{AFC111A2-27E0-44B2-B067-B51852F9097E}" srcOrd="0" destOrd="1" presId="urn:microsoft.com/office/officeart/2005/8/layout/list1"/>
    <dgm:cxn modelId="{AF3DBEC3-E1BB-442B-90FC-703130840A20}" type="presOf" srcId="{1DCA0FCC-8E17-4557-BB00-F70C43CBB4B7}" destId="{AFC111A2-27E0-44B2-B067-B51852F9097E}" srcOrd="0" destOrd="0" presId="urn:microsoft.com/office/officeart/2005/8/layout/list1"/>
    <dgm:cxn modelId="{66C781D8-7700-4CA9-82B4-AEFFA45A1E98}" srcId="{1DCA0FCC-8E17-4557-BB00-F70C43CBB4B7}" destId="{69D5273A-8BAC-44D4-8420-68FC4DE5E617}" srcOrd="0" destOrd="0" parTransId="{77013C19-D8D5-4C76-8AD4-A13B7702226B}" sibTransId="{E478BAC2-09CC-44EE-8C86-257EF51D9EB7}"/>
    <dgm:cxn modelId="{1915D2DC-D31E-413E-8024-C73014503D4A}" srcId="{FECD76D3-8F62-4DB3-BEF7-9597A27604F4}" destId="{416F3304-5B17-4B25-B737-64B090B026D6}" srcOrd="2" destOrd="0" parTransId="{DA2163D2-EEBC-41F4-BE6B-3A384108DD3F}" sibTransId="{9CFA32BB-E15A-4C8B-B7C4-697517C6B92F}"/>
    <dgm:cxn modelId="{CF31EAE0-E1D0-4BE2-B5E6-82CB644A2D71}" srcId="{FECD76D3-8F62-4DB3-BEF7-9597A27604F4}" destId="{006DAA3B-57B7-4439-B57D-6465AD1DC8E2}" srcOrd="1" destOrd="0" parTransId="{9CB5E981-A2B1-44CC-8AB5-A209924167A9}" sibTransId="{1518768D-3A18-4F13-A23E-AFCF164BADD2}"/>
    <dgm:cxn modelId="{DB1681E5-73B6-4506-85BB-05765467F630}" type="presOf" srcId="{FECD76D3-8F62-4DB3-BEF7-9597A27604F4}" destId="{3E8263A2-7659-4E32-854B-8AC42D9BF5B8}" srcOrd="0" destOrd="0" presId="urn:microsoft.com/office/officeart/2005/8/layout/list1"/>
    <dgm:cxn modelId="{6D33C5E8-5BBE-43B3-9418-BCAF73D62BB5}" type="presOf" srcId="{9036C87C-C54E-4A33-9501-9294A272BFA5}" destId="{FDD8F914-FFCD-4BC4-90E0-9A077C014A89}" srcOrd="0" destOrd="0" presId="urn:microsoft.com/office/officeart/2005/8/layout/list1"/>
    <dgm:cxn modelId="{ED3CD3EA-307B-4F05-80E0-F866C8709B09}" srcId="{9036C87C-C54E-4A33-9501-9294A272BFA5}" destId="{2BC6E66F-73E3-47AE-9EF8-582D62C2CB10}" srcOrd="0" destOrd="0" parTransId="{3EBABCB7-9BB5-4A26-B945-2F4E99785DE9}" sibTransId="{5128D355-D74D-4310-90AC-59576ADDDE99}"/>
    <dgm:cxn modelId="{E4446AEC-20DA-40C3-A24D-103A3F88F83A}" type="presOf" srcId="{2BC6E66F-73E3-47AE-9EF8-582D62C2CB10}" destId="{E79BA4C7-7C0F-45F9-948D-47EC7DABD0DE}" srcOrd="0" destOrd="0" presId="urn:microsoft.com/office/officeart/2005/8/layout/list1"/>
    <dgm:cxn modelId="{1D19DB58-6892-4174-9A82-3CCAA07A1D71}" type="presParOf" srcId="{3E8263A2-7659-4E32-854B-8AC42D9BF5B8}" destId="{B814973C-643C-4F09-8D38-E9446A5C37C3}" srcOrd="0" destOrd="0" presId="urn:microsoft.com/office/officeart/2005/8/layout/list1"/>
    <dgm:cxn modelId="{1F977032-9410-4FC4-8837-315BFF48A737}" type="presParOf" srcId="{B814973C-643C-4F09-8D38-E9446A5C37C3}" destId="{FDD8F914-FFCD-4BC4-90E0-9A077C014A89}" srcOrd="0" destOrd="0" presId="urn:microsoft.com/office/officeart/2005/8/layout/list1"/>
    <dgm:cxn modelId="{04D4C0DF-E198-4C81-917E-1976F338843E}" type="presParOf" srcId="{B814973C-643C-4F09-8D38-E9446A5C37C3}" destId="{BEE05497-1344-40A0-9FF4-0EB196CD0933}" srcOrd="1" destOrd="0" presId="urn:microsoft.com/office/officeart/2005/8/layout/list1"/>
    <dgm:cxn modelId="{96F3E8B9-C282-4417-8CDE-C77097308C75}" type="presParOf" srcId="{3E8263A2-7659-4E32-854B-8AC42D9BF5B8}" destId="{5071D397-3934-4962-A8B7-7569EEE03E60}" srcOrd="1" destOrd="0" presId="urn:microsoft.com/office/officeart/2005/8/layout/list1"/>
    <dgm:cxn modelId="{9C84F662-1CE5-430E-AA9F-06BA089B9C97}" type="presParOf" srcId="{3E8263A2-7659-4E32-854B-8AC42D9BF5B8}" destId="{E79BA4C7-7C0F-45F9-948D-47EC7DABD0DE}" srcOrd="2" destOrd="0" presId="urn:microsoft.com/office/officeart/2005/8/layout/list1"/>
    <dgm:cxn modelId="{81401369-8EF1-4B8C-AE2A-018537E70979}" type="presParOf" srcId="{3E8263A2-7659-4E32-854B-8AC42D9BF5B8}" destId="{FC72B232-6CD8-4D5E-9E4D-D54B74071E6A}" srcOrd="3" destOrd="0" presId="urn:microsoft.com/office/officeart/2005/8/layout/list1"/>
    <dgm:cxn modelId="{02ADBAE6-A903-41CB-8E44-D2DD788B608E}" type="presParOf" srcId="{3E8263A2-7659-4E32-854B-8AC42D9BF5B8}" destId="{B90A9F1F-CBD6-4866-BFED-E276E3076FFD}" srcOrd="4" destOrd="0" presId="urn:microsoft.com/office/officeart/2005/8/layout/list1"/>
    <dgm:cxn modelId="{8B8610C2-4758-4757-BB29-14140DE5677C}" type="presParOf" srcId="{B90A9F1F-CBD6-4866-BFED-E276E3076FFD}" destId="{1F5D4A4C-E8E9-4B42-A41E-B5B3369273BD}" srcOrd="0" destOrd="0" presId="urn:microsoft.com/office/officeart/2005/8/layout/list1"/>
    <dgm:cxn modelId="{F7938D63-3506-4FC9-8B6C-7CD07945AADE}" type="presParOf" srcId="{B90A9F1F-CBD6-4866-BFED-E276E3076FFD}" destId="{B05B5347-5787-40D4-9598-7D84452069CF}" srcOrd="1" destOrd="0" presId="urn:microsoft.com/office/officeart/2005/8/layout/list1"/>
    <dgm:cxn modelId="{CA479007-CBCF-469B-BC94-73A79A96D762}" type="presParOf" srcId="{3E8263A2-7659-4E32-854B-8AC42D9BF5B8}" destId="{C0C42598-C47E-41C5-B05C-F085103948B6}" srcOrd="5" destOrd="0" presId="urn:microsoft.com/office/officeart/2005/8/layout/list1"/>
    <dgm:cxn modelId="{FB18B5CE-81E1-404B-8A24-62F4CDB94750}" type="presParOf" srcId="{3E8263A2-7659-4E32-854B-8AC42D9BF5B8}" destId="{AFC111A2-27E0-44B2-B067-B51852F9097E}" srcOrd="6" destOrd="0" presId="urn:microsoft.com/office/officeart/2005/8/layout/list1"/>
    <dgm:cxn modelId="{B262BA45-E34D-4F5F-8E58-70ED3A40EB39}" type="presParOf" srcId="{3E8263A2-7659-4E32-854B-8AC42D9BF5B8}" destId="{73AFF336-BDB3-4D6F-B937-292C8EF97988}" srcOrd="7" destOrd="0" presId="urn:microsoft.com/office/officeart/2005/8/layout/list1"/>
    <dgm:cxn modelId="{41F55774-BF4F-42EC-8108-BFB9F4AC73A7}" type="presParOf" srcId="{3E8263A2-7659-4E32-854B-8AC42D9BF5B8}" destId="{E2D8C27F-B706-4521-9316-A62A2977DA94}" srcOrd="8" destOrd="0" presId="urn:microsoft.com/office/officeart/2005/8/layout/list1"/>
    <dgm:cxn modelId="{2E10C89C-F5E7-4501-84AE-3C62B5541A19}" type="presParOf" srcId="{E2D8C27F-B706-4521-9316-A62A2977DA94}" destId="{58B5EA2E-EFD9-4D67-9FFE-4B7883B068B8}" srcOrd="0" destOrd="0" presId="urn:microsoft.com/office/officeart/2005/8/layout/list1"/>
    <dgm:cxn modelId="{EB15E316-9F9C-4A6F-9AB8-C3EC1C56A8AD}" type="presParOf" srcId="{E2D8C27F-B706-4521-9316-A62A2977DA94}" destId="{70DC56E4-C2C7-44D3-B56E-8F0F6BE8B585}" srcOrd="1" destOrd="0" presId="urn:microsoft.com/office/officeart/2005/8/layout/list1"/>
    <dgm:cxn modelId="{F6882C2F-B25B-4B57-B415-2250546AC29D}" type="presParOf" srcId="{3E8263A2-7659-4E32-854B-8AC42D9BF5B8}" destId="{75514CA0-3B77-46E9-B8EE-2AD7D1392594}" srcOrd="9" destOrd="0" presId="urn:microsoft.com/office/officeart/2005/8/layout/list1"/>
    <dgm:cxn modelId="{410FBE55-4FCF-463B-8231-3198FCF0813B}" type="presParOf" srcId="{3E8263A2-7659-4E32-854B-8AC42D9BF5B8}" destId="{A9CA00E8-4725-46E5-814D-F749E70A7A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D76D3-8F62-4DB3-BEF7-9597A27604F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036C87C-C54E-4A33-9501-9294A272BFA5}">
      <dgm:prSet custT="1"/>
      <dgm:spPr>
        <a:solidFill>
          <a:srgbClr val="001970"/>
        </a:solidFill>
      </dgm:spPr>
      <dgm:t>
        <a:bodyPr/>
        <a:lstStyle/>
        <a:p>
          <a:r>
            <a:rPr lang="en-US" sz="2400" b="1" dirty="0"/>
            <a:t>PSAT 9</a:t>
          </a:r>
          <a:endParaRPr lang="en-US" sz="2400" b="0" dirty="0"/>
        </a:p>
      </dgm:t>
    </dgm:pt>
    <dgm:pt modelId="{9DE3C9EE-6D29-41E8-80A9-1B0710E9F852}" type="parTrans" cxnId="{4985737A-8244-491B-A305-67A5210F7B02}">
      <dgm:prSet/>
      <dgm:spPr/>
      <dgm:t>
        <a:bodyPr/>
        <a:lstStyle/>
        <a:p>
          <a:endParaRPr lang="en-US"/>
        </a:p>
      </dgm:t>
    </dgm:pt>
    <dgm:pt modelId="{49A34EDB-9F49-4EDD-A187-307F0A4A6257}" type="sibTrans" cxnId="{4985737A-8244-491B-A305-67A5210F7B02}">
      <dgm:prSet/>
      <dgm:spPr/>
      <dgm:t>
        <a:bodyPr/>
        <a:lstStyle/>
        <a:p>
          <a:endParaRPr lang="en-US"/>
        </a:p>
      </dgm:t>
    </dgm:pt>
    <dgm:pt modelId="{2BC6E66F-73E3-47AE-9EF8-582D62C2CB10}">
      <dgm:prSet/>
      <dgm:spPr>
        <a:noFill/>
      </dgm:spPr>
      <dgm:t>
        <a:bodyPr/>
        <a:lstStyle/>
        <a:p>
          <a:r>
            <a:rPr lang="en-US"/>
            <a:t>Administered to all* students in 9</a:t>
          </a:r>
          <a:r>
            <a:rPr lang="en-US" baseline="30000"/>
            <a:t>th</a:t>
          </a:r>
          <a:r>
            <a:rPr lang="en-US"/>
            <a:t> grade</a:t>
          </a:r>
          <a:endParaRPr lang="en-US" dirty="0"/>
        </a:p>
      </dgm:t>
    </dgm:pt>
    <dgm:pt modelId="{3EBABCB7-9BB5-4A26-B945-2F4E99785DE9}" type="parTrans" cxnId="{ED3CD3EA-307B-4F05-80E0-F866C8709B09}">
      <dgm:prSet/>
      <dgm:spPr/>
      <dgm:t>
        <a:bodyPr/>
        <a:lstStyle/>
        <a:p>
          <a:endParaRPr lang="en-US"/>
        </a:p>
      </dgm:t>
    </dgm:pt>
    <dgm:pt modelId="{5128D355-D74D-4310-90AC-59576ADDDE99}" type="sibTrans" cxnId="{ED3CD3EA-307B-4F05-80E0-F866C8709B09}">
      <dgm:prSet/>
      <dgm:spPr/>
      <dgm:t>
        <a:bodyPr/>
        <a:lstStyle/>
        <a:p>
          <a:endParaRPr lang="en-US"/>
        </a:p>
      </dgm:t>
    </dgm:pt>
    <dgm:pt modelId="{416F3304-5B17-4B25-B737-64B090B026D6}">
      <dgm:prSet custT="1"/>
      <dgm:spPr>
        <a:solidFill>
          <a:srgbClr val="001970"/>
        </a:solidFill>
      </dgm:spPr>
      <dgm:t>
        <a:bodyPr/>
        <a:lstStyle/>
        <a:p>
          <a:r>
            <a:rPr lang="en-US" sz="2400" b="1" dirty="0"/>
            <a:t>SAT</a:t>
          </a:r>
          <a:endParaRPr lang="en-US" sz="2400" b="0" dirty="0"/>
        </a:p>
      </dgm:t>
    </dgm:pt>
    <dgm:pt modelId="{DA2163D2-EEBC-41F4-BE6B-3A384108DD3F}" type="parTrans" cxnId="{1915D2DC-D31E-413E-8024-C73014503D4A}">
      <dgm:prSet/>
      <dgm:spPr/>
      <dgm:t>
        <a:bodyPr/>
        <a:lstStyle/>
        <a:p>
          <a:endParaRPr lang="en-US"/>
        </a:p>
      </dgm:t>
    </dgm:pt>
    <dgm:pt modelId="{9CFA32BB-E15A-4C8B-B7C4-697517C6B92F}" type="sibTrans" cxnId="{1915D2DC-D31E-413E-8024-C73014503D4A}">
      <dgm:prSet/>
      <dgm:spPr/>
      <dgm:t>
        <a:bodyPr/>
        <a:lstStyle/>
        <a:p>
          <a:endParaRPr lang="en-US"/>
        </a:p>
      </dgm:t>
    </dgm:pt>
    <dgm:pt modelId="{006DAA3B-57B7-4439-B57D-6465AD1DC8E2}">
      <dgm:prSet custT="1"/>
      <dgm:spPr>
        <a:solidFill>
          <a:srgbClr val="001970"/>
        </a:solidFill>
      </dgm:spPr>
      <dgm:t>
        <a:bodyPr/>
        <a:lstStyle/>
        <a:p>
          <a:r>
            <a:rPr lang="en-US" sz="2400" b="1"/>
            <a:t>PSAT 10</a:t>
          </a:r>
          <a:endParaRPr lang="en-US" sz="2400" b="0"/>
        </a:p>
      </dgm:t>
    </dgm:pt>
    <dgm:pt modelId="{9CB5E981-A2B1-44CC-8AB5-A209924167A9}" type="parTrans" cxnId="{CF31EAE0-E1D0-4BE2-B5E6-82CB644A2D71}">
      <dgm:prSet/>
      <dgm:spPr/>
      <dgm:t>
        <a:bodyPr/>
        <a:lstStyle/>
        <a:p>
          <a:endParaRPr lang="en-US"/>
        </a:p>
      </dgm:t>
    </dgm:pt>
    <dgm:pt modelId="{1518768D-3A18-4F13-A23E-AFCF164BADD2}" type="sibTrans" cxnId="{CF31EAE0-E1D0-4BE2-B5E6-82CB644A2D71}">
      <dgm:prSet/>
      <dgm:spPr/>
      <dgm:t>
        <a:bodyPr/>
        <a:lstStyle/>
        <a:p>
          <a:endParaRPr lang="en-US"/>
        </a:p>
      </dgm:t>
    </dgm:pt>
    <dgm:pt modelId="{1DCA0FCC-8E17-4557-BB00-F70C43CBB4B7}">
      <dgm:prSet/>
      <dgm:spPr>
        <a:noFill/>
      </dgm:spPr>
      <dgm:t>
        <a:bodyPr/>
        <a:lstStyle/>
        <a:p>
          <a:r>
            <a:rPr lang="en-US" dirty="0"/>
            <a:t>Administered to all* students in 10</a:t>
          </a:r>
          <a:r>
            <a:rPr lang="en-US" baseline="30000" dirty="0"/>
            <a:t>th</a:t>
          </a:r>
          <a:r>
            <a:rPr lang="en-US" dirty="0"/>
            <a:t> grade</a:t>
          </a:r>
        </a:p>
      </dgm:t>
    </dgm:pt>
    <dgm:pt modelId="{217ED37F-6F4B-44D7-A254-53590878E882}" type="parTrans" cxnId="{7837109A-8D36-4748-8BDA-814B5412CE19}">
      <dgm:prSet/>
      <dgm:spPr/>
      <dgm:t>
        <a:bodyPr/>
        <a:lstStyle/>
        <a:p>
          <a:endParaRPr lang="en-US"/>
        </a:p>
      </dgm:t>
    </dgm:pt>
    <dgm:pt modelId="{17CCAEF6-9300-4E8E-B702-D5E1B741346E}" type="sibTrans" cxnId="{7837109A-8D36-4748-8BDA-814B5412CE19}">
      <dgm:prSet/>
      <dgm:spPr/>
      <dgm:t>
        <a:bodyPr/>
        <a:lstStyle/>
        <a:p>
          <a:endParaRPr lang="en-US"/>
        </a:p>
      </dgm:t>
    </dgm:pt>
    <dgm:pt modelId="{7CD682D9-B7B0-43F9-801E-56E193862DDC}">
      <dgm:prSet/>
      <dgm:spPr>
        <a:noFill/>
      </dgm:spPr>
      <dgm:t>
        <a:bodyPr/>
        <a:lstStyle/>
        <a:p>
          <a:r>
            <a:rPr lang="en-US" dirty="0"/>
            <a:t>Administered to all* students in 11</a:t>
          </a:r>
          <a:r>
            <a:rPr lang="en-US" baseline="30000" dirty="0"/>
            <a:t>th</a:t>
          </a:r>
          <a:r>
            <a:rPr lang="en-US" dirty="0"/>
            <a:t> grade</a:t>
          </a:r>
        </a:p>
      </dgm:t>
    </dgm:pt>
    <dgm:pt modelId="{7B90561C-05D4-41A6-BDC1-916A0DCC5DE0}" type="parTrans" cxnId="{AFD3DCB3-C8ED-4902-A404-C5E6FF9E435F}">
      <dgm:prSet/>
      <dgm:spPr/>
      <dgm:t>
        <a:bodyPr/>
        <a:lstStyle/>
        <a:p>
          <a:endParaRPr lang="en-US"/>
        </a:p>
      </dgm:t>
    </dgm:pt>
    <dgm:pt modelId="{98CC6343-68C2-4577-A5CE-7AE6BBBE3D9B}" type="sibTrans" cxnId="{AFD3DCB3-C8ED-4902-A404-C5E6FF9E435F}">
      <dgm:prSet/>
      <dgm:spPr/>
      <dgm:t>
        <a:bodyPr/>
        <a:lstStyle/>
        <a:p>
          <a:endParaRPr lang="en-US"/>
        </a:p>
      </dgm:t>
    </dgm:pt>
    <dgm:pt modelId="{3E8263A2-7659-4E32-854B-8AC42D9BF5B8}" type="pres">
      <dgm:prSet presAssocID="{FECD76D3-8F62-4DB3-BEF7-9597A27604F4}" presName="linear" presStyleCnt="0">
        <dgm:presLayoutVars>
          <dgm:dir/>
          <dgm:animLvl val="lvl"/>
          <dgm:resizeHandles val="exact"/>
        </dgm:presLayoutVars>
      </dgm:prSet>
      <dgm:spPr/>
    </dgm:pt>
    <dgm:pt modelId="{B814973C-643C-4F09-8D38-E9446A5C37C3}" type="pres">
      <dgm:prSet presAssocID="{9036C87C-C54E-4A33-9501-9294A272BFA5}" presName="parentLin" presStyleCnt="0"/>
      <dgm:spPr/>
    </dgm:pt>
    <dgm:pt modelId="{FDD8F914-FFCD-4BC4-90E0-9A077C014A89}" type="pres">
      <dgm:prSet presAssocID="{9036C87C-C54E-4A33-9501-9294A272BFA5}" presName="parentLeftMargin" presStyleLbl="node1" presStyleIdx="0" presStyleCnt="3"/>
      <dgm:spPr/>
    </dgm:pt>
    <dgm:pt modelId="{BEE05497-1344-40A0-9FF4-0EB196CD0933}" type="pres">
      <dgm:prSet presAssocID="{9036C87C-C54E-4A33-9501-9294A272BFA5}" presName="parentText" presStyleLbl="node1" presStyleIdx="0" presStyleCnt="3">
        <dgm:presLayoutVars>
          <dgm:chMax val="0"/>
          <dgm:bulletEnabled val="1"/>
        </dgm:presLayoutVars>
      </dgm:prSet>
      <dgm:spPr/>
    </dgm:pt>
    <dgm:pt modelId="{5071D397-3934-4962-A8B7-7569EEE03E60}" type="pres">
      <dgm:prSet presAssocID="{9036C87C-C54E-4A33-9501-9294A272BFA5}" presName="negativeSpace" presStyleCnt="0"/>
      <dgm:spPr/>
    </dgm:pt>
    <dgm:pt modelId="{E79BA4C7-7C0F-45F9-948D-47EC7DABD0DE}" type="pres">
      <dgm:prSet presAssocID="{9036C87C-C54E-4A33-9501-9294A272BFA5}" presName="childText" presStyleLbl="conFgAcc1" presStyleIdx="0" presStyleCnt="3">
        <dgm:presLayoutVars>
          <dgm:bulletEnabled val="1"/>
        </dgm:presLayoutVars>
      </dgm:prSet>
      <dgm:spPr/>
    </dgm:pt>
    <dgm:pt modelId="{FC72B232-6CD8-4D5E-9E4D-D54B74071E6A}" type="pres">
      <dgm:prSet presAssocID="{49A34EDB-9F49-4EDD-A187-307F0A4A6257}" presName="spaceBetweenRectangles" presStyleCnt="0"/>
      <dgm:spPr/>
    </dgm:pt>
    <dgm:pt modelId="{B90A9F1F-CBD6-4866-BFED-E276E3076FFD}" type="pres">
      <dgm:prSet presAssocID="{006DAA3B-57B7-4439-B57D-6465AD1DC8E2}" presName="parentLin" presStyleCnt="0"/>
      <dgm:spPr/>
    </dgm:pt>
    <dgm:pt modelId="{1F5D4A4C-E8E9-4B42-A41E-B5B3369273BD}" type="pres">
      <dgm:prSet presAssocID="{006DAA3B-57B7-4439-B57D-6465AD1DC8E2}" presName="parentLeftMargin" presStyleLbl="node1" presStyleIdx="0" presStyleCnt="3"/>
      <dgm:spPr/>
    </dgm:pt>
    <dgm:pt modelId="{B05B5347-5787-40D4-9598-7D84452069CF}" type="pres">
      <dgm:prSet presAssocID="{006DAA3B-57B7-4439-B57D-6465AD1DC8E2}" presName="parentText" presStyleLbl="node1" presStyleIdx="1" presStyleCnt="3">
        <dgm:presLayoutVars>
          <dgm:chMax val="0"/>
          <dgm:bulletEnabled val="1"/>
        </dgm:presLayoutVars>
      </dgm:prSet>
      <dgm:spPr/>
    </dgm:pt>
    <dgm:pt modelId="{C0C42598-C47E-41C5-B05C-F085103948B6}" type="pres">
      <dgm:prSet presAssocID="{006DAA3B-57B7-4439-B57D-6465AD1DC8E2}" presName="negativeSpace" presStyleCnt="0"/>
      <dgm:spPr/>
    </dgm:pt>
    <dgm:pt modelId="{AFC111A2-27E0-44B2-B067-B51852F9097E}" type="pres">
      <dgm:prSet presAssocID="{006DAA3B-57B7-4439-B57D-6465AD1DC8E2}" presName="childText" presStyleLbl="conFgAcc1" presStyleIdx="1" presStyleCnt="3">
        <dgm:presLayoutVars>
          <dgm:bulletEnabled val="1"/>
        </dgm:presLayoutVars>
      </dgm:prSet>
      <dgm:spPr/>
    </dgm:pt>
    <dgm:pt modelId="{73AFF336-BDB3-4D6F-B937-292C8EF97988}" type="pres">
      <dgm:prSet presAssocID="{1518768D-3A18-4F13-A23E-AFCF164BADD2}" presName="spaceBetweenRectangles" presStyleCnt="0"/>
      <dgm:spPr/>
    </dgm:pt>
    <dgm:pt modelId="{E2D8C27F-B706-4521-9316-A62A2977DA94}" type="pres">
      <dgm:prSet presAssocID="{416F3304-5B17-4B25-B737-64B090B026D6}" presName="parentLin" presStyleCnt="0"/>
      <dgm:spPr/>
    </dgm:pt>
    <dgm:pt modelId="{58B5EA2E-EFD9-4D67-9FFE-4B7883B068B8}" type="pres">
      <dgm:prSet presAssocID="{416F3304-5B17-4B25-B737-64B090B026D6}" presName="parentLeftMargin" presStyleLbl="node1" presStyleIdx="1" presStyleCnt="3"/>
      <dgm:spPr/>
    </dgm:pt>
    <dgm:pt modelId="{70DC56E4-C2C7-44D3-B56E-8F0F6BE8B585}" type="pres">
      <dgm:prSet presAssocID="{416F3304-5B17-4B25-B737-64B090B026D6}" presName="parentText" presStyleLbl="node1" presStyleIdx="2" presStyleCnt="3">
        <dgm:presLayoutVars>
          <dgm:chMax val="0"/>
          <dgm:bulletEnabled val="1"/>
        </dgm:presLayoutVars>
      </dgm:prSet>
      <dgm:spPr/>
    </dgm:pt>
    <dgm:pt modelId="{75514CA0-3B77-46E9-B8EE-2AD7D1392594}" type="pres">
      <dgm:prSet presAssocID="{416F3304-5B17-4B25-B737-64B090B026D6}" presName="negativeSpace" presStyleCnt="0"/>
      <dgm:spPr/>
    </dgm:pt>
    <dgm:pt modelId="{A9CA00E8-4725-46E5-814D-F749E70A7AD5}" type="pres">
      <dgm:prSet presAssocID="{416F3304-5B17-4B25-B737-64B090B026D6}" presName="childText" presStyleLbl="conFgAcc1" presStyleIdx="2" presStyleCnt="3">
        <dgm:presLayoutVars>
          <dgm:bulletEnabled val="1"/>
        </dgm:presLayoutVars>
      </dgm:prSet>
      <dgm:spPr/>
    </dgm:pt>
  </dgm:ptLst>
  <dgm:cxnLst>
    <dgm:cxn modelId="{6C109E0A-475F-4B35-ACDF-8944C068C01B}" type="presOf" srcId="{416F3304-5B17-4B25-B737-64B090B026D6}" destId="{58B5EA2E-EFD9-4D67-9FFE-4B7883B068B8}" srcOrd="0" destOrd="0" presId="urn:microsoft.com/office/officeart/2005/8/layout/list1"/>
    <dgm:cxn modelId="{2CFF9A15-09CD-4967-BAAA-106015467E3F}" type="presOf" srcId="{7CD682D9-B7B0-43F9-801E-56E193862DDC}" destId="{A9CA00E8-4725-46E5-814D-F749E70A7AD5}" srcOrd="0" destOrd="0" presId="urn:microsoft.com/office/officeart/2005/8/layout/list1"/>
    <dgm:cxn modelId="{1441E153-0FC7-44F6-8BF7-E8A7286B1D64}" type="presOf" srcId="{416F3304-5B17-4B25-B737-64B090B026D6}" destId="{70DC56E4-C2C7-44D3-B56E-8F0F6BE8B585}" srcOrd="1" destOrd="0" presId="urn:microsoft.com/office/officeart/2005/8/layout/list1"/>
    <dgm:cxn modelId="{2BE5EC55-8501-4D80-B7F2-8A5DFFA96793}" type="presOf" srcId="{006DAA3B-57B7-4439-B57D-6465AD1DC8E2}" destId="{B05B5347-5787-40D4-9598-7D84452069CF}" srcOrd="1" destOrd="0" presId="urn:microsoft.com/office/officeart/2005/8/layout/list1"/>
    <dgm:cxn modelId="{4985737A-8244-491B-A305-67A5210F7B02}" srcId="{FECD76D3-8F62-4DB3-BEF7-9597A27604F4}" destId="{9036C87C-C54E-4A33-9501-9294A272BFA5}" srcOrd="0" destOrd="0" parTransId="{9DE3C9EE-6D29-41E8-80A9-1B0710E9F852}" sibTransId="{49A34EDB-9F49-4EDD-A187-307F0A4A6257}"/>
    <dgm:cxn modelId="{7837109A-8D36-4748-8BDA-814B5412CE19}" srcId="{006DAA3B-57B7-4439-B57D-6465AD1DC8E2}" destId="{1DCA0FCC-8E17-4557-BB00-F70C43CBB4B7}" srcOrd="0" destOrd="0" parTransId="{217ED37F-6F4B-44D7-A254-53590878E882}" sibTransId="{17CCAEF6-9300-4E8E-B702-D5E1B741346E}"/>
    <dgm:cxn modelId="{2CB4729C-4476-49BF-AE4B-2E214CA6728D}" type="presOf" srcId="{006DAA3B-57B7-4439-B57D-6465AD1DC8E2}" destId="{1F5D4A4C-E8E9-4B42-A41E-B5B3369273BD}" srcOrd="0" destOrd="0" presId="urn:microsoft.com/office/officeart/2005/8/layout/list1"/>
    <dgm:cxn modelId="{93F765B2-47F7-4E24-BBB5-1B5BD43ECE7B}" type="presOf" srcId="{9036C87C-C54E-4A33-9501-9294A272BFA5}" destId="{BEE05497-1344-40A0-9FF4-0EB196CD0933}" srcOrd="1" destOrd="0" presId="urn:microsoft.com/office/officeart/2005/8/layout/list1"/>
    <dgm:cxn modelId="{AFD3DCB3-C8ED-4902-A404-C5E6FF9E435F}" srcId="{416F3304-5B17-4B25-B737-64B090B026D6}" destId="{7CD682D9-B7B0-43F9-801E-56E193862DDC}" srcOrd="0" destOrd="0" parTransId="{7B90561C-05D4-41A6-BDC1-916A0DCC5DE0}" sibTransId="{98CC6343-68C2-4577-A5CE-7AE6BBBE3D9B}"/>
    <dgm:cxn modelId="{AF3DBEC3-E1BB-442B-90FC-703130840A20}" type="presOf" srcId="{1DCA0FCC-8E17-4557-BB00-F70C43CBB4B7}" destId="{AFC111A2-27E0-44B2-B067-B51852F9097E}" srcOrd="0" destOrd="0" presId="urn:microsoft.com/office/officeart/2005/8/layout/list1"/>
    <dgm:cxn modelId="{1915D2DC-D31E-413E-8024-C73014503D4A}" srcId="{FECD76D3-8F62-4DB3-BEF7-9597A27604F4}" destId="{416F3304-5B17-4B25-B737-64B090B026D6}" srcOrd="2" destOrd="0" parTransId="{DA2163D2-EEBC-41F4-BE6B-3A384108DD3F}" sibTransId="{9CFA32BB-E15A-4C8B-B7C4-697517C6B92F}"/>
    <dgm:cxn modelId="{CF31EAE0-E1D0-4BE2-B5E6-82CB644A2D71}" srcId="{FECD76D3-8F62-4DB3-BEF7-9597A27604F4}" destId="{006DAA3B-57B7-4439-B57D-6465AD1DC8E2}" srcOrd="1" destOrd="0" parTransId="{9CB5E981-A2B1-44CC-8AB5-A209924167A9}" sibTransId="{1518768D-3A18-4F13-A23E-AFCF164BADD2}"/>
    <dgm:cxn modelId="{DB1681E5-73B6-4506-85BB-05765467F630}" type="presOf" srcId="{FECD76D3-8F62-4DB3-BEF7-9597A27604F4}" destId="{3E8263A2-7659-4E32-854B-8AC42D9BF5B8}" srcOrd="0" destOrd="0" presId="urn:microsoft.com/office/officeart/2005/8/layout/list1"/>
    <dgm:cxn modelId="{6D33C5E8-5BBE-43B3-9418-BCAF73D62BB5}" type="presOf" srcId="{9036C87C-C54E-4A33-9501-9294A272BFA5}" destId="{FDD8F914-FFCD-4BC4-90E0-9A077C014A89}" srcOrd="0" destOrd="0" presId="urn:microsoft.com/office/officeart/2005/8/layout/list1"/>
    <dgm:cxn modelId="{ED3CD3EA-307B-4F05-80E0-F866C8709B09}" srcId="{9036C87C-C54E-4A33-9501-9294A272BFA5}" destId="{2BC6E66F-73E3-47AE-9EF8-582D62C2CB10}" srcOrd="0" destOrd="0" parTransId="{3EBABCB7-9BB5-4A26-B945-2F4E99785DE9}" sibTransId="{5128D355-D74D-4310-90AC-59576ADDDE99}"/>
    <dgm:cxn modelId="{E4446AEC-20DA-40C3-A24D-103A3F88F83A}" type="presOf" srcId="{2BC6E66F-73E3-47AE-9EF8-582D62C2CB10}" destId="{E79BA4C7-7C0F-45F9-948D-47EC7DABD0DE}" srcOrd="0" destOrd="0" presId="urn:microsoft.com/office/officeart/2005/8/layout/list1"/>
    <dgm:cxn modelId="{1D19DB58-6892-4174-9A82-3CCAA07A1D71}" type="presParOf" srcId="{3E8263A2-7659-4E32-854B-8AC42D9BF5B8}" destId="{B814973C-643C-4F09-8D38-E9446A5C37C3}" srcOrd="0" destOrd="0" presId="urn:microsoft.com/office/officeart/2005/8/layout/list1"/>
    <dgm:cxn modelId="{1F977032-9410-4FC4-8837-315BFF48A737}" type="presParOf" srcId="{B814973C-643C-4F09-8D38-E9446A5C37C3}" destId="{FDD8F914-FFCD-4BC4-90E0-9A077C014A89}" srcOrd="0" destOrd="0" presId="urn:microsoft.com/office/officeart/2005/8/layout/list1"/>
    <dgm:cxn modelId="{04D4C0DF-E198-4C81-917E-1976F338843E}" type="presParOf" srcId="{B814973C-643C-4F09-8D38-E9446A5C37C3}" destId="{BEE05497-1344-40A0-9FF4-0EB196CD0933}" srcOrd="1" destOrd="0" presId="urn:microsoft.com/office/officeart/2005/8/layout/list1"/>
    <dgm:cxn modelId="{96F3E8B9-C282-4417-8CDE-C77097308C75}" type="presParOf" srcId="{3E8263A2-7659-4E32-854B-8AC42D9BF5B8}" destId="{5071D397-3934-4962-A8B7-7569EEE03E60}" srcOrd="1" destOrd="0" presId="urn:microsoft.com/office/officeart/2005/8/layout/list1"/>
    <dgm:cxn modelId="{9C84F662-1CE5-430E-AA9F-06BA089B9C97}" type="presParOf" srcId="{3E8263A2-7659-4E32-854B-8AC42D9BF5B8}" destId="{E79BA4C7-7C0F-45F9-948D-47EC7DABD0DE}" srcOrd="2" destOrd="0" presId="urn:microsoft.com/office/officeart/2005/8/layout/list1"/>
    <dgm:cxn modelId="{81401369-8EF1-4B8C-AE2A-018537E70979}" type="presParOf" srcId="{3E8263A2-7659-4E32-854B-8AC42D9BF5B8}" destId="{FC72B232-6CD8-4D5E-9E4D-D54B74071E6A}" srcOrd="3" destOrd="0" presId="urn:microsoft.com/office/officeart/2005/8/layout/list1"/>
    <dgm:cxn modelId="{02ADBAE6-A903-41CB-8E44-D2DD788B608E}" type="presParOf" srcId="{3E8263A2-7659-4E32-854B-8AC42D9BF5B8}" destId="{B90A9F1F-CBD6-4866-BFED-E276E3076FFD}" srcOrd="4" destOrd="0" presId="urn:microsoft.com/office/officeart/2005/8/layout/list1"/>
    <dgm:cxn modelId="{8B8610C2-4758-4757-BB29-14140DE5677C}" type="presParOf" srcId="{B90A9F1F-CBD6-4866-BFED-E276E3076FFD}" destId="{1F5D4A4C-E8E9-4B42-A41E-B5B3369273BD}" srcOrd="0" destOrd="0" presId="urn:microsoft.com/office/officeart/2005/8/layout/list1"/>
    <dgm:cxn modelId="{F7938D63-3506-4FC9-8B6C-7CD07945AADE}" type="presParOf" srcId="{B90A9F1F-CBD6-4866-BFED-E276E3076FFD}" destId="{B05B5347-5787-40D4-9598-7D84452069CF}" srcOrd="1" destOrd="0" presId="urn:microsoft.com/office/officeart/2005/8/layout/list1"/>
    <dgm:cxn modelId="{CA479007-CBCF-469B-BC94-73A79A96D762}" type="presParOf" srcId="{3E8263A2-7659-4E32-854B-8AC42D9BF5B8}" destId="{C0C42598-C47E-41C5-B05C-F085103948B6}" srcOrd="5" destOrd="0" presId="urn:microsoft.com/office/officeart/2005/8/layout/list1"/>
    <dgm:cxn modelId="{FB18B5CE-81E1-404B-8A24-62F4CDB94750}" type="presParOf" srcId="{3E8263A2-7659-4E32-854B-8AC42D9BF5B8}" destId="{AFC111A2-27E0-44B2-B067-B51852F9097E}" srcOrd="6" destOrd="0" presId="urn:microsoft.com/office/officeart/2005/8/layout/list1"/>
    <dgm:cxn modelId="{B262BA45-E34D-4F5F-8E58-70ED3A40EB39}" type="presParOf" srcId="{3E8263A2-7659-4E32-854B-8AC42D9BF5B8}" destId="{73AFF336-BDB3-4D6F-B937-292C8EF97988}" srcOrd="7" destOrd="0" presId="urn:microsoft.com/office/officeart/2005/8/layout/list1"/>
    <dgm:cxn modelId="{41F55774-BF4F-42EC-8108-BFB9F4AC73A7}" type="presParOf" srcId="{3E8263A2-7659-4E32-854B-8AC42D9BF5B8}" destId="{E2D8C27F-B706-4521-9316-A62A2977DA94}" srcOrd="8" destOrd="0" presId="urn:microsoft.com/office/officeart/2005/8/layout/list1"/>
    <dgm:cxn modelId="{2E10C89C-F5E7-4501-84AE-3C62B5541A19}" type="presParOf" srcId="{E2D8C27F-B706-4521-9316-A62A2977DA94}" destId="{58B5EA2E-EFD9-4D67-9FFE-4B7883B068B8}" srcOrd="0" destOrd="0" presId="urn:microsoft.com/office/officeart/2005/8/layout/list1"/>
    <dgm:cxn modelId="{EB15E316-9F9C-4A6F-9AB8-C3EC1C56A8AD}" type="presParOf" srcId="{E2D8C27F-B706-4521-9316-A62A2977DA94}" destId="{70DC56E4-C2C7-44D3-B56E-8F0F6BE8B585}" srcOrd="1" destOrd="0" presId="urn:microsoft.com/office/officeart/2005/8/layout/list1"/>
    <dgm:cxn modelId="{F6882C2F-B25B-4B57-B415-2250546AC29D}" type="presParOf" srcId="{3E8263A2-7659-4E32-854B-8AC42D9BF5B8}" destId="{75514CA0-3B77-46E9-B8EE-2AD7D1392594}" srcOrd="9" destOrd="0" presId="urn:microsoft.com/office/officeart/2005/8/layout/list1"/>
    <dgm:cxn modelId="{410FBE55-4FCF-463B-8231-3198FCF0813B}" type="presParOf" srcId="{3E8263A2-7659-4E32-854B-8AC42D9BF5B8}" destId="{A9CA00E8-4725-46E5-814D-F749E70A7A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31A7F-D09F-4015-98F4-2B67E27E669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3AF516DF-A212-4FF5-867C-38D917D0F34F}">
      <dgm:prSet phldrT="[Text]" custT="1"/>
      <dgm:spPr>
        <a:solidFill>
          <a:srgbClr val="E26510"/>
        </a:solidFill>
      </dgm:spPr>
      <dgm:t>
        <a:bodyPr/>
        <a:lstStyle/>
        <a:p>
          <a:r>
            <a:rPr lang="en-US" sz="1400" b="1" dirty="0"/>
            <a:t>1. What is the Language of Assessment?</a:t>
          </a:r>
        </a:p>
      </dgm:t>
    </dgm:pt>
    <dgm:pt modelId="{8825B6C2-B34A-43F4-89E7-B8D7D34AF9B9}" type="parTrans" cxnId="{A3648CE4-38EF-4709-9AE5-17712F189F66}">
      <dgm:prSet/>
      <dgm:spPr/>
      <dgm:t>
        <a:bodyPr/>
        <a:lstStyle/>
        <a:p>
          <a:endParaRPr lang="en-US"/>
        </a:p>
      </dgm:t>
    </dgm:pt>
    <dgm:pt modelId="{3F45AB55-FBF3-4AAB-8A8C-BF353748CD70}" type="sibTrans" cxnId="{A3648CE4-38EF-4709-9AE5-17712F189F66}">
      <dgm:prSet/>
      <dgm:spPr/>
      <dgm:t>
        <a:bodyPr/>
        <a:lstStyle/>
        <a:p>
          <a:endParaRPr lang="en-US"/>
        </a:p>
      </dgm:t>
    </dgm:pt>
    <dgm:pt modelId="{66BD3FC9-C6E6-4921-8961-F91002C873F4}">
      <dgm:prSet phldrT="[Text]" custT="1"/>
      <dgm:spPr>
        <a:solidFill>
          <a:schemeClr val="accent3">
            <a:lumMod val="75000"/>
          </a:schemeClr>
        </a:solidFill>
      </dgm:spPr>
      <dgm:t>
        <a:bodyPr/>
        <a:lstStyle/>
        <a:p>
          <a:r>
            <a:rPr lang="en-US" sz="1400" b="1" dirty="0"/>
            <a:t>2. Why are Success Criteria Important to Assessment Design?</a:t>
          </a:r>
        </a:p>
      </dgm:t>
    </dgm:pt>
    <dgm:pt modelId="{6DCF372C-BED8-44C4-87C4-0B98CA1B6D51}" type="parTrans" cxnId="{1F9D2AAF-5E1E-4F3B-A8D3-48F9D8E91F48}">
      <dgm:prSet/>
      <dgm:spPr/>
      <dgm:t>
        <a:bodyPr/>
        <a:lstStyle/>
        <a:p>
          <a:endParaRPr lang="en-US"/>
        </a:p>
      </dgm:t>
    </dgm:pt>
    <dgm:pt modelId="{A58F25DE-9AC4-4993-B923-E100B53C6579}" type="sibTrans" cxnId="{1F9D2AAF-5E1E-4F3B-A8D3-48F9D8E91F48}">
      <dgm:prSet/>
      <dgm:spPr/>
      <dgm:t>
        <a:bodyPr/>
        <a:lstStyle/>
        <a:p>
          <a:endParaRPr lang="en-US"/>
        </a:p>
      </dgm:t>
    </dgm:pt>
    <dgm:pt modelId="{7BFB05D4-1A83-428B-9920-22E6E40DFD88}">
      <dgm:prSet phldrT="[Text]" custT="1"/>
      <dgm:spPr>
        <a:solidFill>
          <a:schemeClr val="accent4">
            <a:lumMod val="50000"/>
          </a:schemeClr>
        </a:solidFill>
      </dgm:spPr>
      <dgm:t>
        <a:bodyPr/>
        <a:lstStyle/>
        <a:p>
          <a:r>
            <a:rPr lang="en-US" sz="1400" b="1" dirty="0"/>
            <a:t>3. Why are Success Criteria Important to Instruction?</a:t>
          </a:r>
        </a:p>
      </dgm:t>
    </dgm:pt>
    <dgm:pt modelId="{8F0242D8-6E69-4145-9AC3-9E344AA7221C}" type="parTrans" cxnId="{8359F8FD-07F3-4F4E-B3E3-1DA97906D4B3}">
      <dgm:prSet/>
      <dgm:spPr/>
      <dgm:t>
        <a:bodyPr/>
        <a:lstStyle/>
        <a:p>
          <a:endParaRPr lang="en-US"/>
        </a:p>
      </dgm:t>
    </dgm:pt>
    <dgm:pt modelId="{63824E8F-37CE-4332-B18A-58E4F29B0F90}" type="sibTrans" cxnId="{8359F8FD-07F3-4F4E-B3E3-1DA97906D4B3}">
      <dgm:prSet/>
      <dgm:spPr/>
      <dgm:t>
        <a:bodyPr/>
        <a:lstStyle/>
        <a:p>
          <a:endParaRPr lang="en-US"/>
        </a:p>
      </dgm:t>
    </dgm:pt>
    <dgm:pt modelId="{F91515E9-7EDC-48E9-A3F0-C3E21E156A8A}">
      <dgm:prSet phldrT="[Text]" custT="1"/>
      <dgm:spPr>
        <a:solidFill>
          <a:schemeClr val="accent1">
            <a:lumMod val="75000"/>
          </a:schemeClr>
        </a:solidFill>
      </dgm:spPr>
      <dgm:t>
        <a:bodyPr/>
        <a:lstStyle/>
        <a:p>
          <a:r>
            <a:rPr lang="en-US" sz="1400" b="1" dirty="0"/>
            <a:t>4. Why are Instruction and Assessment Integral to Each Other?</a:t>
          </a:r>
        </a:p>
      </dgm:t>
    </dgm:pt>
    <dgm:pt modelId="{8E12387E-ABB4-4024-A355-641C6029EBA1}" type="parTrans" cxnId="{C247D82C-452F-4DB5-9913-706BEF07F857}">
      <dgm:prSet/>
      <dgm:spPr/>
      <dgm:t>
        <a:bodyPr/>
        <a:lstStyle/>
        <a:p>
          <a:endParaRPr lang="en-US"/>
        </a:p>
      </dgm:t>
    </dgm:pt>
    <dgm:pt modelId="{E30ACD37-6A8B-49E0-B936-FDC3A7921A87}" type="sibTrans" cxnId="{C247D82C-452F-4DB5-9913-706BEF07F857}">
      <dgm:prSet/>
      <dgm:spPr/>
      <dgm:t>
        <a:bodyPr/>
        <a:lstStyle/>
        <a:p>
          <a:endParaRPr lang="en-US"/>
        </a:p>
      </dgm:t>
    </dgm:pt>
    <dgm:pt modelId="{C60A7BE0-FF75-4695-BDD9-4D8721E07CDC}">
      <dgm:prSet phldrT="[Text]" custT="1"/>
      <dgm:spPr>
        <a:solidFill>
          <a:schemeClr val="accent6">
            <a:lumMod val="75000"/>
          </a:schemeClr>
        </a:solidFill>
      </dgm:spPr>
      <dgm:t>
        <a:bodyPr/>
        <a:lstStyle/>
        <a:p>
          <a:r>
            <a:rPr lang="en-US" sz="1400" b="1"/>
            <a:t>5. Why is Formative Practice Critical?</a:t>
          </a:r>
        </a:p>
      </dgm:t>
    </dgm:pt>
    <dgm:pt modelId="{733FA300-B0D7-40BD-9704-76D5D461B377}" type="parTrans" cxnId="{EE0FFC9F-C428-4D2B-9B63-57338E1FA714}">
      <dgm:prSet/>
      <dgm:spPr/>
      <dgm:t>
        <a:bodyPr/>
        <a:lstStyle/>
        <a:p>
          <a:endParaRPr lang="en-US"/>
        </a:p>
      </dgm:t>
    </dgm:pt>
    <dgm:pt modelId="{C59A85F8-F52C-4B5F-B901-097177F50892}" type="sibTrans" cxnId="{EE0FFC9F-C428-4D2B-9B63-57338E1FA714}">
      <dgm:prSet/>
      <dgm:spPr/>
      <dgm:t>
        <a:bodyPr/>
        <a:lstStyle/>
        <a:p>
          <a:endParaRPr lang="en-US"/>
        </a:p>
      </dgm:t>
    </dgm:pt>
    <dgm:pt modelId="{1CF78EF2-B566-4EC4-B4BD-C437199298E0}">
      <dgm:prSet phldrT="[Text]" custT="1"/>
      <dgm:spPr>
        <a:solidFill>
          <a:srgbClr val="E26510"/>
        </a:solidFill>
      </dgm:spPr>
      <dgm:t>
        <a:bodyPr/>
        <a:lstStyle/>
        <a:p>
          <a:r>
            <a:rPr lang="en-US" sz="1400" b="1" dirty="0"/>
            <a:t>6. How do You Collect the Evidence of Student Learning that Best Fits Your Needs?</a:t>
          </a:r>
        </a:p>
      </dgm:t>
    </dgm:pt>
    <dgm:pt modelId="{AB0B90D3-3D57-4294-80B0-02A95E720DD3}" type="parTrans" cxnId="{139D9FA0-FE23-4477-94EE-E8EB63E3D37A}">
      <dgm:prSet/>
      <dgm:spPr/>
      <dgm:t>
        <a:bodyPr/>
        <a:lstStyle/>
        <a:p>
          <a:endParaRPr lang="en-US"/>
        </a:p>
      </dgm:t>
    </dgm:pt>
    <dgm:pt modelId="{5411C865-AD46-4DE4-AB66-F60E7D700BA7}" type="sibTrans" cxnId="{139D9FA0-FE23-4477-94EE-E8EB63E3D37A}">
      <dgm:prSet/>
      <dgm:spPr/>
      <dgm:t>
        <a:bodyPr/>
        <a:lstStyle/>
        <a:p>
          <a:endParaRPr lang="en-US"/>
        </a:p>
      </dgm:t>
    </dgm:pt>
    <dgm:pt modelId="{BABEE700-37E1-439F-9E8D-DA2D39ECF638}">
      <dgm:prSet phldrT="[Text]" custT="1"/>
      <dgm:spPr>
        <a:solidFill>
          <a:schemeClr val="accent3">
            <a:lumMod val="75000"/>
          </a:schemeClr>
        </a:solidFill>
      </dgm:spPr>
      <dgm:t>
        <a:bodyPr/>
        <a:lstStyle/>
        <a:p>
          <a:r>
            <a:rPr lang="en-US" sz="1400" b="1" dirty="0"/>
            <a:t>7. How Do You Know What Your Students Learned?</a:t>
          </a:r>
        </a:p>
      </dgm:t>
    </dgm:pt>
    <dgm:pt modelId="{7496F225-C4D5-4E43-8A3F-36A9F59D7834}" type="parTrans" cxnId="{A8B0620F-5147-4452-B570-13EA82BAE3BF}">
      <dgm:prSet/>
      <dgm:spPr/>
      <dgm:t>
        <a:bodyPr/>
        <a:lstStyle/>
        <a:p>
          <a:endParaRPr lang="en-US"/>
        </a:p>
      </dgm:t>
    </dgm:pt>
    <dgm:pt modelId="{04144454-AD3C-47F4-B51D-F43C534EA842}" type="sibTrans" cxnId="{A8B0620F-5147-4452-B570-13EA82BAE3BF}">
      <dgm:prSet/>
      <dgm:spPr/>
      <dgm:t>
        <a:bodyPr/>
        <a:lstStyle/>
        <a:p>
          <a:endParaRPr lang="en-US"/>
        </a:p>
      </dgm:t>
    </dgm:pt>
    <dgm:pt modelId="{64109FEC-2B7B-4C2C-B125-188442CBFBF9}">
      <dgm:prSet phldrT="[Text]" custT="1"/>
      <dgm:spPr>
        <a:solidFill>
          <a:schemeClr val="accent4">
            <a:lumMod val="50000"/>
          </a:schemeClr>
        </a:solidFill>
      </dgm:spPr>
      <dgm:t>
        <a:bodyPr/>
        <a:lstStyle/>
        <a:p>
          <a:r>
            <a:rPr lang="en-US" sz="1400" b="1" dirty="0"/>
            <a:t>8. How Do You Know if Instruction Was Effective?</a:t>
          </a:r>
        </a:p>
      </dgm:t>
    </dgm:pt>
    <dgm:pt modelId="{6C92F1EF-5538-4346-B6A6-69C2C5266005}" type="parTrans" cxnId="{ED88325E-E357-4D91-8146-C25A370AFF5C}">
      <dgm:prSet/>
      <dgm:spPr/>
      <dgm:t>
        <a:bodyPr/>
        <a:lstStyle/>
        <a:p>
          <a:endParaRPr lang="en-US"/>
        </a:p>
      </dgm:t>
    </dgm:pt>
    <dgm:pt modelId="{5073E9E9-B1BC-4631-B9CD-068AE43F002E}" type="sibTrans" cxnId="{ED88325E-E357-4D91-8146-C25A370AFF5C}">
      <dgm:prSet/>
      <dgm:spPr/>
      <dgm:t>
        <a:bodyPr/>
        <a:lstStyle/>
        <a:p>
          <a:endParaRPr lang="en-US"/>
        </a:p>
      </dgm:t>
    </dgm:pt>
    <dgm:pt modelId="{B62CFC3A-9AEE-44A4-8462-860CA8F97804}">
      <dgm:prSet custT="1"/>
      <dgm:spPr>
        <a:solidFill>
          <a:schemeClr val="accent1">
            <a:lumMod val="75000"/>
          </a:schemeClr>
        </a:solidFill>
      </dgm:spPr>
      <dgm:t>
        <a:bodyPr/>
        <a:lstStyle/>
        <a:p>
          <a:r>
            <a:rPr lang="en-US" sz="1400" b="1" dirty="0"/>
            <a:t>9. What Action is Needed?</a:t>
          </a:r>
        </a:p>
      </dgm:t>
    </dgm:pt>
    <dgm:pt modelId="{A82EE33E-D60B-4834-9234-A1630FA556E1}" type="parTrans" cxnId="{CC8DF376-B74E-44BE-9AF8-B756370AB724}">
      <dgm:prSet/>
      <dgm:spPr/>
      <dgm:t>
        <a:bodyPr/>
        <a:lstStyle/>
        <a:p>
          <a:endParaRPr lang="en-US"/>
        </a:p>
      </dgm:t>
    </dgm:pt>
    <dgm:pt modelId="{B90AEC25-02A1-462B-882E-FEADE98B50AC}" type="sibTrans" cxnId="{CC8DF376-B74E-44BE-9AF8-B756370AB724}">
      <dgm:prSet/>
      <dgm:spPr/>
      <dgm:t>
        <a:bodyPr/>
        <a:lstStyle/>
        <a:p>
          <a:endParaRPr lang="en-US"/>
        </a:p>
      </dgm:t>
    </dgm:pt>
    <dgm:pt modelId="{2EDC8083-7A1C-469C-8333-4A92B377A246}" type="pres">
      <dgm:prSet presAssocID="{CDD31A7F-D09F-4015-98F4-2B67E27E6698}" presName="linear" presStyleCnt="0">
        <dgm:presLayoutVars>
          <dgm:animLvl val="lvl"/>
          <dgm:resizeHandles val="exact"/>
        </dgm:presLayoutVars>
      </dgm:prSet>
      <dgm:spPr/>
    </dgm:pt>
    <dgm:pt modelId="{22FCA4E4-9F8F-425E-A37A-618A95CF7988}" type="pres">
      <dgm:prSet presAssocID="{3AF516DF-A212-4FF5-867C-38D917D0F34F}" presName="parentText" presStyleLbl="node1" presStyleIdx="0" presStyleCnt="9">
        <dgm:presLayoutVars>
          <dgm:chMax val="0"/>
          <dgm:bulletEnabled val="1"/>
        </dgm:presLayoutVars>
      </dgm:prSet>
      <dgm:spPr/>
    </dgm:pt>
    <dgm:pt modelId="{995D6F5A-9A47-49B3-9CC8-F87209F30153}" type="pres">
      <dgm:prSet presAssocID="{3F45AB55-FBF3-4AAB-8A8C-BF353748CD70}" presName="spacer" presStyleCnt="0"/>
      <dgm:spPr/>
    </dgm:pt>
    <dgm:pt modelId="{FB5C11B1-BB3E-4B03-B1DF-05EE62A21D1E}" type="pres">
      <dgm:prSet presAssocID="{66BD3FC9-C6E6-4921-8961-F91002C873F4}" presName="parentText" presStyleLbl="node1" presStyleIdx="1" presStyleCnt="9">
        <dgm:presLayoutVars>
          <dgm:chMax val="0"/>
          <dgm:bulletEnabled val="1"/>
        </dgm:presLayoutVars>
      </dgm:prSet>
      <dgm:spPr/>
    </dgm:pt>
    <dgm:pt modelId="{78E17F77-6EA5-45A1-AC3B-387581417F36}" type="pres">
      <dgm:prSet presAssocID="{A58F25DE-9AC4-4993-B923-E100B53C6579}" presName="spacer" presStyleCnt="0"/>
      <dgm:spPr/>
    </dgm:pt>
    <dgm:pt modelId="{057B5A21-2980-4ADF-9340-DA2821A64856}" type="pres">
      <dgm:prSet presAssocID="{7BFB05D4-1A83-428B-9920-22E6E40DFD88}" presName="parentText" presStyleLbl="node1" presStyleIdx="2" presStyleCnt="9">
        <dgm:presLayoutVars>
          <dgm:chMax val="0"/>
          <dgm:bulletEnabled val="1"/>
        </dgm:presLayoutVars>
      </dgm:prSet>
      <dgm:spPr/>
    </dgm:pt>
    <dgm:pt modelId="{ADFA232B-0B5F-44BA-8E06-08B1458D0398}" type="pres">
      <dgm:prSet presAssocID="{63824E8F-37CE-4332-B18A-58E4F29B0F90}" presName="spacer" presStyleCnt="0"/>
      <dgm:spPr/>
    </dgm:pt>
    <dgm:pt modelId="{4D439D98-E038-432F-85D2-0287727712FF}" type="pres">
      <dgm:prSet presAssocID="{F91515E9-7EDC-48E9-A3F0-C3E21E156A8A}" presName="parentText" presStyleLbl="node1" presStyleIdx="3" presStyleCnt="9">
        <dgm:presLayoutVars>
          <dgm:chMax val="0"/>
          <dgm:bulletEnabled val="1"/>
        </dgm:presLayoutVars>
      </dgm:prSet>
      <dgm:spPr/>
    </dgm:pt>
    <dgm:pt modelId="{7624E8BC-ADAD-4866-93CD-7A2784A3FE67}" type="pres">
      <dgm:prSet presAssocID="{E30ACD37-6A8B-49E0-B936-FDC3A7921A87}" presName="spacer" presStyleCnt="0"/>
      <dgm:spPr/>
    </dgm:pt>
    <dgm:pt modelId="{9ED751BD-4EB6-4A9E-8AB7-DB33CB829418}" type="pres">
      <dgm:prSet presAssocID="{C60A7BE0-FF75-4695-BDD9-4D8721E07CDC}" presName="parentText" presStyleLbl="node1" presStyleIdx="4" presStyleCnt="9">
        <dgm:presLayoutVars>
          <dgm:chMax val="0"/>
          <dgm:bulletEnabled val="1"/>
        </dgm:presLayoutVars>
      </dgm:prSet>
      <dgm:spPr/>
    </dgm:pt>
    <dgm:pt modelId="{5EA8F696-430B-462B-AF06-D14ADEA92DCC}" type="pres">
      <dgm:prSet presAssocID="{C59A85F8-F52C-4B5F-B901-097177F50892}" presName="spacer" presStyleCnt="0"/>
      <dgm:spPr/>
    </dgm:pt>
    <dgm:pt modelId="{86B21E63-44F5-468C-915E-41C9EC60A437}" type="pres">
      <dgm:prSet presAssocID="{1CF78EF2-B566-4EC4-B4BD-C437199298E0}" presName="parentText" presStyleLbl="node1" presStyleIdx="5" presStyleCnt="9">
        <dgm:presLayoutVars>
          <dgm:chMax val="0"/>
          <dgm:bulletEnabled val="1"/>
        </dgm:presLayoutVars>
      </dgm:prSet>
      <dgm:spPr/>
    </dgm:pt>
    <dgm:pt modelId="{D68CC920-625E-403C-84D4-06630B0D39E8}" type="pres">
      <dgm:prSet presAssocID="{5411C865-AD46-4DE4-AB66-F60E7D700BA7}" presName="spacer" presStyleCnt="0"/>
      <dgm:spPr/>
    </dgm:pt>
    <dgm:pt modelId="{88592864-CF2F-4961-A093-C43C4AB39DE5}" type="pres">
      <dgm:prSet presAssocID="{BABEE700-37E1-439F-9E8D-DA2D39ECF638}" presName="parentText" presStyleLbl="node1" presStyleIdx="6" presStyleCnt="9">
        <dgm:presLayoutVars>
          <dgm:chMax val="0"/>
          <dgm:bulletEnabled val="1"/>
        </dgm:presLayoutVars>
      </dgm:prSet>
      <dgm:spPr/>
    </dgm:pt>
    <dgm:pt modelId="{D1B712C2-EBE2-4423-987F-8F8325D3AB10}" type="pres">
      <dgm:prSet presAssocID="{04144454-AD3C-47F4-B51D-F43C534EA842}" presName="spacer" presStyleCnt="0"/>
      <dgm:spPr/>
    </dgm:pt>
    <dgm:pt modelId="{A0CBC156-5C61-443B-89CD-E971F0D3847B}" type="pres">
      <dgm:prSet presAssocID="{64109FEC-2B7B-4C2C-B125-188442CBFBF9}" presName="parentText" presStyleLbl="node1" presStyleIdx="7" presStyleCnt="9">
        <dgm:presLayoutVars>
          <dgm:chMax val="0"/>
          <dgm:bulletEnabled val="1"/>
        </dgm:presLayoutVars>
      </dgm:prSet>
      <dgm:spPr/>
    </dgm:pt>
    <dgm:pt modelId="{2127A18F-9774-4ECF-935A-B87882A0E26E}" type="pres">
      <dgm:prSet presAssocID="{5073E9E9-B1BC-4631-B9CD-068AE43F002E}" presName="spacer" presStyleCnt="0"/>
      <dgm:spPr/>
    </dgm:pt>
    <dgm:pt modelId="{033BB848-2607-4317-BA32-2C4D2262F846}" type="pres">
      <dgm:prSet presAssocID="{B62CFC3A-9AEE-44A4-8462-860CA8F97804}" presName="parentText" presStyleLbl="node1" presStyleIdx="8" presStyleCnt="9">
        <dgm:presLayoutVars>
          <dgm:chMax val="0"/>
          <dgm:bulletEnabled val="1"/>
        </dgm:presLayoutVars>
      </dgm:prSet>
      <dgm:spPr/>
    </dgm:pt>
  </dgm:ptLst>
  <dgm:cxnLst>
    <dgm:cxn modelId="{A8B0620F-5147-4452-B570-13EA82BAE3BF}" srcId="{CDD31A7F-D09F-4015-98F4-2B67E27E6698}" destId="{BABEE700-37E1-439F-9E8D-DA2D39ECF638}" srcOrd="6" destOrd="0" parTransId="{7496F225-C4D5-4E43-8A3F-36A9F59D7834}" sibTransId="{04144454-AD3C-47F4-B51D-F43C534EA842}"/>
    <dgm:cxn modelId="{B9222810-568E-4CA7-A5CF-ECEE1881AFF5}" type="presOf" srcId="{3AF516DF-A212-4FF5-867C-38D917D0F34F}" destId="{22FCA4E4-9F8F-425E-A37A-618A95CF7988}" srcOrd="0" destOrd="0" presId="urn:microsoft.com/office/officeart/2005/8/layout/vList2"/>
    <dgm:cxn modelId="{FB486D16-9A62-4CDB-BA91-287A5CEE7292}" type="presOf" srcId="{66BD3FC9-C6E6-4921-8961-F91002C873F4}" destId="{FB5C11B1-BB3E-4B03-B1DF-05EE62A21D1E}" srcOrd="0" destOrd="0" presId="urn:microsoft.com/office/officeart/2005/8/layout/vList2"/>
    <dgm:cxn modelId="{C247D82C-452F-4DB5-9913-706BEF07F857}" srcId="{CDD31A7F-D09F-4015-98F4-2B67E27E6698}" destId="{F91515E9-7EDC-48E9-A3F0-C3E21E156A8A}" srcOrd="3" destOrd="0" parTransId="{8E12387E-ABB4-4024-A355-641C6029EBA1}" sibTransId="{E30ACD37-6A8B-49E0-B936-FDC3A7921A87}"/>
    <dgm:cxn modelId="{806B5336-F219-49DE-BF43-C01FE7E59242}" type="presOf" srcId="{CDD31A7F-D09F-4015-98F4-2B67E27E6698}" destId="{2EDC8083-7A1C-469C-8333-4A92B377A246}" srcOrd="0" destOrd="0" presId="urn:microsoft.com/office/officeart/2005/8/layout/vList2"/>
    <dgm:cxn modelId="{8D953E38-F9D0-4114-9F31-1AC478840B18}" type="presOf" srcId="{1CF78EF2-B566-4EC4-B4BD-C437199298E0}" destId="{86B21E63-44F5-468C-915E-41C9EC60A437}" srcOrd="0" destOrd="0" presId="urn:microsoft.com/office/officeart/2005/8/layout/vList2"/>
    <dgm:cxn modelId="{ED88325E-E357-4D91-8146-C25A370AFF5C}" srcId="{CDD31A7F-D09F-4015-98F4-2B67E27E6698}" destId="{64109FEC-2B7B-4C2C-B125-188442CBFBF9}" srcOrd="7" destOrd="0" parTransId="{6C92F1EF-5538-4346-B6A6-69C2C5266005}" sibTransId="{5073E9E9-B1BC-4631-B9CD-068AE43F002E}"/>
    <dgm:cxn modelId="{F8C4E347-53FC-45BC-B98F-27373DE55778}" type="presOf" srcId="{7BFB05D4-1A83-428B-9920-22E6E40DFD88}" destId="{057B5A21-2980-4ADF-9340-DA2821A64856}" srcOrd="0" destOrd="0" presId="urn:microsoft.com/office/officeart/2005/8/layout/vList2"/>
    <dgm:cxn modelId="{CC8DF376-B74E-44BE-9AF8-B756370AB724}" srcId="{CDD31A7F-D09F-4015-98F4-2B67E27E6698}" destId="{B62CFC3A-9AEE-44A4-8462-860CA8F97804}" srcOrd="8" destOrd="0" parTransId="{A82EE33E-D60B-4834-9234-A1630FA556E1}" sibTransId="{B90AEC25-02A1-462B-882E-FEADE98B50AC}"/>
    <dgm:cxn modelId="{B37E1F7D-8680-4E80-8425-8F8085E5479F}" type="presOf" srcId="{BABEE700-37E1-439F-9E8D-DA2D39ECF638}" destId="{88592864-CF2F-4961-A093-C43C4AB39DE5}" srcOrd="0" destOrd="0" presId="urn:microsoft.com/office/officeart/2005/8/layout/vList2"/>
    <dgm:cxn modelId="{309BDE85-F40D-4816-B9FD-02C0432C6097}" type="presOf" srcId="{B62CFC3A-9AEE-44A4-8462-860CA8F97804}" destId="{033BB848-2607-4317-BA32-2C4D2262F846}" srcOrd="0" destOrd="0" presId="urn:microsoft.com/office/officeart/2005/8/layout/vList2"/>
    <dgm:cxn modelId="{60589A9A-74A9-4683-B197-2CC362A53BE7}" type="presOf" srcId="{C60A7BE0-FF75-4695-BDD9-4D8721E07CDC}" destId="{9ED751BD-4EB6-4A9E-8AB7-DB33CB829418}" srcOrd="0" destOrd="0" presId="urn:microsoft.com/office/officeart/2005/8/layout/vList2"/>
    <dgm:cxn modelId="{EE0FFC9F-C428-4D2B-9B63-57338E1FA714}" srcId="{CDD31A7F-D09F-4015-98F4-2B67E27E6698}" destId="{C60A7BE0-FF75-4695-BDD9-4D8721E07CDC}" srcOrd="4" destOrd="0" parTransId="{733FA300-B0D7-40BD-9704-76D5D461B377}" sibTransId="{C59A85F8-F52C-4B5F-B901-097177F50892}"/>
    <dgm:cxn modelId="{139D9FA0-FE23-4477-94EE-E8EB63E3D37A}" srcId="{CDD31A7F-D09F-4015-98F4-2B67E27E6698}" destId="{1CF78EF2-B566-4EC4-B4BD-C437199298E0}" srcOrd="5" destOrd="0" parTransId="{AB0B90D3-3D57-4294-80B0-02A95E720DD3}" sibTransId="{5411C865-AD46-4DE4-AB66-F60E7D700BA7}"/>
    <dgm:cxn modelId="{1F9D2AAF-5E1E-4F3B-A8D3-48F9D8E91F48}" srcId="{CDD31A7F-D09F-4015-98F4-2B67E27E6698}" destId="{66BD3FC9-C6E6-4921-8961-F91002C873F4}" srcOrd="1" destOrd="0" parTransId="{6DCF372C-BED8-44C4-87C4-0B98CA1B6D51}" sibTransId="{A58F25DE-9AC4-4993-B923-E100B53C6579}"/>
    <dgm:cxn modelId="{BD8744DB-7BAB-4FEB-B10A-590DE84110B9}" type="presOf" srcId="{F91515E9-7EDC-48E9-A3F0-C3E21E156A8A}" destId="{4D439D98-E038-432F-85D2-0287727712FF}" srcOrd="0" destOrd="0" presId="urn:microsoft.com/office/officeart/2005/8/layout/vList2"/>
    <dgm:cxn modelId="{A3648CE4-38EF-4709-9AE5-17712F189F66}" srcId="{CDD31A7F-D09F-4015-98F4-2B67E27E6698}" destId="{3AF516DF-A212-4FF5-867C-38D917D0F34F}" srcOrd="0" destOrd="0" parTransId="{8825B6C2-B34A-43F4-89E7-B8D7D34AF9B9}" sibTransId="{3F45AB55-FBF3-4AAB-8A8C-BF353748CD70}"/>
    <dgm:cxn modelId="{7A8DD8F7-56DC-4C30-9344-59D56C8270BB}" type="presOf" srcId="{64109FEC-2B7B-4C2C-B125-188442CBFBF9}" destId="{A0CBC156-5C61-443B-89CD-E971F0D3847B}" srcOrd="0" destOrd="0" presId="urn:microsoft.com/office/officeart/2005/8/layout/vList2"/>
    <dgm:cxn modelId="{8359F8FD-07F3-4F4E-B3E3-1DA97906D4B3}" srcId="{CDD31A7F-D09F-4015-98F4-2B67E27E6698}" destId="{7BFB05D4-1A83-428B-9920-22E6E40DFD88}" srcOrd="2" destOrd="0" parTransId="{8F0242D8-6E69-4145-9AC3-9E344AA7221C}" sibTransId="{63824E8F-37CE-4332-B18A-58E4F29B0F90}"/>
    <dgm:cxn modelId="{239F2372-291C-43DE-A9D3-2072E54B6844}" type="presParOf" srcId="{2EDC8083-7A1C-469C-8333-4A92B377A246}" destId="{22FCA4E4-9F8F-425E-A37A-618A95CF7988}" srcOrd="0" destOrd="0" presId="urn:microsoft.com/office/officeart/2005/8/layout/vList2"/>
    <dgm:cxn modelId="{1087C1BC-ACC8-46E9-A276-5A9820DDA3B1}" type="presParOf" srcId="{2EDC8083-7A1C-469C-8333-4A92B377A246}" destId="{995D6F5A-9A47-49B3-9CC8-F87209F30153}" srcOrd="1" destOrd="0" presId="urn:microsoft.com/office/officeart/2005/8/layout/vList2"/>
    <dgm:cxn modelId="{BE66650F-00D9-42E0-B563-727A0C3624F3}" type="presParOf" srcId="{2EDC8083-7A1C-469C-8333-4A92B377A246}" destId="{FB5C11B1-BB3E-4B03-B1DF-05EE62A21D1E}" srcOrd="2" destOrd="0" presId="urn:microsoft.com/office/officeart/2005/8/layout/vList2"/>
    <dgm:cxn modelId="{86E07711-5022-47EC-B782-8B70D35F4306}" type="presParOf" srcId="{2EDC8083-7A1C-469C-8333-4A92B377A246}" destId="{78E17F77-6EA5-45A1-AC3B-387581417F36}" srcOrd="3" destOrd="0" presId="urn:microsoft.com/office/officeart/2005/8/layout/vList2"/>
    <dgm:cxn modelId="{4A6C47CF-9B96-49AA-A39E-E9E54E2D6838}" type="presParOf" srcId="{2EDC8083-7A1C-469C-8333-4A92B377A246}" destId="{057B5A21-2980-4ADF-9340-DA2821A64856}" srcOrd="4" destOrd="0" presId="urn:microsoft.com/office/officeart/2005/8/layout/vList2"/>
    <dgm:cxn modelId="{6A8E6B7A-00CD-44BA-A305-2F523B74694F}" type="presParOf" srcId="{2EDC8083-7A1C-469C-8333-4A92B377A246}" destId="{ADFA232B-0B5F-44BA-8E06-08B1458D0398}" srcOrd="5" destOrd="0" presId="urn:microsoft.com/office/officeart/2005/8/layout/vList2"/>
    <dgm:cxn modelId="{E4D56F64-A803-480F-A509-B5A7D9E6C1EE}" type="presParOf" srcId="{2EDC8083-7A1C-469C-8333-4A92B377A246}" destId="{4D439D98-E038-432F-85D2-0287727712FF}" srcOrd="6" destOrd="0" presId="urn:microsoft.com/office/officeart/2005/8/layout/vList2"/>
    <dgm:cxn modelId="{05B715DC-7B5D-49B2-AD86-91F836D71105}" type="presParOf" srcId="{2EDC8083-7A1C-469C-8333-4A92B377A246}" destId="{7624E8BC-ADAD-4866-93CD-7A2784A3FE67}" srcOrd="7" destOrd="0" presId="urn:microsoft.com/office/officeart/2005/8/layout/vList2"/>
    <dgm:cxn modelId="{214BDAB7-F2A5-48FD-B4C5-0C3B9F6527F7}" type="presParOf" srcId="{2EDC8083-7A1C-469C-8333-4A92B377A246}" destId="{9ED751BD-4EB6-4A9E-8AB7-DB33CB829418}" srcOrd="8" destOrd="0" presId="urn:microsoft.com/office/officeart/2005/8/layout/vList2"/>
    <dgm:cxn modelId="{73F2AA07-C4D7-4572-AB48-1CF4B7D9E2AC}" type="presParOf" srcId="{2EDC8083-7A1C-469C-8333-4A92B377A246}" destId="{5EA8F696-430B-462B-AF06-D14ADEA92DCC}" srcOrd="9" destOrd="0" presId="urn:microsoft.com/office/officeart/2005/8/layout/vList2"/>
    <dgm:cxn modelId="{D8288045-A1F8-482A-949C-DA6F057FB16D}" type="presParOf" srcId="{2EDC8083-7A1C-469C-8333-4A92B377A246}" destId="{86B21E63-44F5-468C-915E-41C9EC60A437}" srcOrd="10" destOrd="0" presId="urn:microsoft.com/office/officeart/2005/8/layout/vList2"/>
    <dgm:cxn modelId="{D8BD33B4-48F0-4816-AF18-B6CC6484E8CE}" type="presParOf" srcId="{2EDC8083-7A1C-469C-8333-4A92B377A246}" destId="{D68CC920-625E-403C-84D4-06630B0D39E8}" srcOrd="11" destOrd="0" presId="urn:microsoft.com/office/officeart/2005/8/layout/vList2"/>
    <dgm:cxn modelId="{13779D1A-BC91-416D-929F-F04A84D7763A}" type="presParOf" srcId="{2EDC8083-7A1C-469C-8333-4A92B377A246}" destId="{88592864-CF2F-4961-A093-C43C4AB39DE5}" srcOrd="12" destOrd="0" presId="urn:microsoft.com/office/officeart/2005/8/layout/vList2"/>
    <dgm:cxn modelId="{FB48447C-D7F2-4C2E-8A78-5063F33DD42C}" type="presParOf" srcId="{2EDC8083-7A1C-469C-8333-4A92B377A246}" destId="{D1B712C2-EBE2-4423-987F-8F8325D3AB10}" srcOrd="13" destOrd="0" presId="urn:microsoft.com/office/officeart/2005/8/layout/vList2"/>
    <dgm:cxn modelId="{001B54E5-F5AD-4531-BDED-CE90A13B314C}" type="presParOf" srcId="{2EDC8083-7A1C-469C-8333-4A92B377A246}" destId="{A0CBC156-5C61-443B-89CD-E971F0D3847B}" srcOrd="14" destOrd="0" presId="urn:microsoft.com/office/officeart/2005/8/layout/vList2"/>
    <dgm:cxn modelId="{1596083A-D9E1-4542-99C1-A57FB1584DD8}" type="presParOf" srcId="{2EDC8083-7A1C-469C-8333-4A92B377A246}" destId="{2127A18F-9774-4ECF-935A-B87882A0E26E}" srcOrd="15" destOrd="0" presId="urn:microsoft.com/office/officeart/2005/8/layout/vList2"/>
    <dgm:cxn modelId="{A9B1E3E1-AE5F-4ED1-A379-6EB8779AF6FC}" type="presParOf" srcId="{2EDC8083-7A1C-469C-8333-4A92B377A246}" destId="{033BB848-2607-4317-BA32-2C4D2262F84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AAAC5-9AE7-4F93-87EE-B9A039582E9F}">
      <dsp:nvSpPr>
        <dsp:cNvPr id="0" name=""/>
        <dsp:cNvSpPr/>
      </dsp:nvSpPr>
      <dsp:spPr>
        <a:xfrm>
          <a:off x="0" y="2265"/>
          <a:ext cx="8241030"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D5F0B-3648-49FE-9C80-6C191B0498B7}">
      <dsp:nvSpPr>
        <dsp:cNvPr id="0" name=""/>
        <dsp:cNvSpPr/>
      </dsp:nvSpPr>
      <dsp:spPr>
        <a:xfrm>
          <a:off x="0" y="2265"/>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solidFill>
                <a:srgbClr val="444444"/>
              </a:solidFill>
              <a:latin typeface="Calibri"/>
              <a:cs typeface="Calibri"/>
            </a:rPr>
            <a:t>General Information</a:t>
          </a:r>
        </a:p>
      </dsp:txBody>
      <dsp:txXfrm>
        <a:off x="0" y="2265"/>
        <a:ext cx="8241030" cy="386345"/>
      </dsp:txXfrm>
    </dsp:sp>
    <dsp:sp modelId="{3AB4ACD8-8344-43C3-937A-4961ACAFE105}">
      <dsp:nvSpPr>
        <dsp:cNvPr id="0" name=""/>
        <dsp:cNvSpPr/>
      </dsp:nvSpPr>
      <dsp:spPr>
        <a:xfrm>
          <a:off x="0" y="388611"/>
          <a:ext cx="8241030" cy="0"/>
        </a:xfrm>
        <a:prstGeom prst="line">
          <a:avLst/>
        </a:prstGeom>
        <a:solidFill>
          <a:schemeClr val="accent2">
            <a:shade val="80000"/>
            <a:hueOff val="-43765"/>
            <a:satOff val="924"/>
            <a:lumOff val="2462"/>
            <a:alphaOff val="0"/>
          </a:schemeClr>
        </a:solidFill>
        <a:ln w="12700" cap="flat" cmpd="sng" algn="ctr">
          <a:solidFill>
            <a:schemeClr val="accent2">
              <a:shade val="80000"/>
              <a:hueOff val="-43765"/>
              <a:satOff val="924"/>
              <a:lumOff val="24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4EC9F-7778-4724-B880-67100DEA6847}">
      <dsp:nvSpPr>
        <dsp:cNvPr id="0" name=""/>
        <dsp:cNvSpPr/>
      </dsp:nvSpPr>
      <dsp:spPr>
        <a:xfrm>
          <a:off x="0" y="388611"/>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ACCESS for ELLs</a:t>
          </a:r>
        </a:p>
      </dsp:txBody>
      <dsp:txXfrm>
        <a:off x="0" y="388611"/>
        <a:ext cx="8241030" cy="386345"/>
      </dsp:txXfrm>
    </dsp:sp>
    <dsp:sp modelId="{B4CD6461-CC37-439E-8EB8-9A87D8F9607D}">
      <dsp:nvSpPr>
        <dsp:cNvPr id="0" name=""/>
        <dsp:cNvSpPr/>
      </dsp:nvSpPr>
      <dsp:spPr>
        <a:xfrm>
          <a:off x="0" y="774956"/>
          <a:ext cx="8241030" cy="0"/>
        </a:xfrm>
        <a:prstGeom prst="line">
          <a:avLst/>
        </a:prstGeom>
        <a:solidFill>
          <a:schemeClr val="accent2">
            <a:shade val="80000"/>
            <a:hueOff val="-87530"/>
            <a:satOff val="1848"/>
            <a:lumOff val="4924"/>
            <a:alphaOff val="0"/>
          </a:schemeClr>
        </a:solidFill>
        <a:ln w="12700" cap="flat" cmpd="sng" algn="ctr">
          <a:solidFill>
            <a:schemeClr val="accent2">
              <a:shade val="80000"/>
              <a:hueOff val="-87530"/>
              <a:satOff val="1848"/>
              <a:lumOff val="49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41D18-57A7-48A8-80BC-0502AD03AE34}">
      <dsp:nvSpPr>
        <dsp:cNvPr id="0" name=""/>
        <dsp:cNvSpPr/>
      </dsp:nvSpPr>
      <dsp:spPr>
        <a:xfrm>
          <a:off x="0" y="774956"/>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CMAS</a:t>
          </a:r>
        </a:p>
      </dsp:txBody>
      <dsp:txXfrm>
        <a:off x="0" y="774956"/>
        <a:ext cx="8241030" cy="386345"/>
      </dsp:txXfrm>
    </dsp:sp>
    <dsp:sp modelId="{C9A6ED52-1914-44DC-BD99-232C38A3A4D0}">
      <dsp:nvSpPr>
        <dsp:cNvPr id="0" name=""/>
        <dsp:cNvSpPr/>
      </dsp:nvSpPr>
      <dsp:spPr>
        <a:xfrm>
          <a:off x="0" y="1161301"/>
          <a:ext cx="8241030" cy="0"/>
        </a:xfrm>
        <a:prstGeom prst="line">
          <a:avLst/>
        </a:prstGeom>
        <a:solidFill>
          <a:schemeClr val="accent2">
            <a:shade val="80000"/>
            <a:hueOff val="-131295"/>
            <a:satOff val="2773"/>
            <a:lumOff val="7386"/>
            <a:alphaOff val="0"/>
          </a:schemeClr>
        </a:solidFill>
        <a:ln w="12700" cap="flat" cmpd="sng" algn="ctr">
          <a:solidFill>
            <a:schemeClr val="accent2">
              <a:shade val="80000"/>
              <a:hueOff val="-131295"/>
              <a:satOff val="2773"/>
              <a:lumOff val="73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14D43-EFBF-4808-979B-6FA8C8215DD6}">
      <dsp:nvSpPr>
        <dsp:cNvPr id="0" name=""/>
        <dsp:cNvSpPr/>
      </dsp:nvSpPr>
      <dsp:spPr>
        <a:xfrm>
          <a:off x="0" y="1161301"/>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CoAlt</a:t>
          </a:r>
        </a:p>
      </dsp:txBody>
      <dsp:txXfrm>
        <a:off x="0" y="1161301"/>
        <a:ext cx="8241030" cy="386345"/>
      </dsp:txXfrm>
    </dsp:sp>
    <dsp:sp modelId="{B4F482EA-8698-435B-B08E-6EC97833196C}">
      <dsp:nvSpPr>
        <dsp:cNvPr id="0" name=""/>
        <dsp:cNvSpPr/>
      </dsp:nvSpPr>
      <dsp:spPr>
        <a:xfrm>
          <a:off x="0" y="1547646"/>
          <a:ext cx="8241030" cy="0"/>
        </a:xfrm>
        <a:prstGeom prst="line">
          <a:avLst/>
        </a:prstGeom>
        <a:solidFill>
          <a:schemeClr val="accent2">
            <a:shade val="80000"/>
            <a:hueOff val="-175060"/>
            <a:satOff val="3697"/>
            <a:lumOff val="9848"/>
            <a:alphaOff val="0"/>
          </a:schemeClr>
        </a:solidFill>
        <a:ln w="12700" cap="flat" cmpd="sng" algn="ctr">
          <a:solidFill>
            <a:schemeClr val="accent2">
              <a:shade val="80000"/>
              <a:hueOff val="-175060"/>
              <a:satOff val="3697"/>
              <a:lumOff val="98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DEE74-3FC7-40E8-9DB9-19A2A0227F6D}">
      <dsp:nvSpPr>
        <dsp:cNvPr id="0" name=""/>
        <dsp:cNvSpPr/>
      </dsp:nvSpPr>
      <dsp:spPr>
        <a:xfrm>
          <a:off x="0" y="1547646"/>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Colorado PSAT and SAT</a:t>
          </a:r>
        </a:p>
      </dsp:txBody>
      <dsp:txXfrm>
        <a:off x="0" y="1547646"/>
        <a:ext cx="8241030" cy="386345"/>
      </dsp:txXfrm>
    </dsp:sp>
    <dsp:sp modelId="{23325111-A43D-4DAB-85A5-FC24E675CA46}">
      <dsp:nvSpPr>
        <dsp:cNvPr id="0" name=""/>
        <dsp:cNvSpPr/>
      </dsp:nvSpPr>
      <dsp:spPr>
        <a:xfrm>
          <a:off x="0" y="1933991"/>
          <a:ext cx="8241030" cy="0"/>
        </a:xfrm>
        <a:prstGeom prst="line">
          <a:avLst/>
        </a:prstGeom>
        <a:solidFill>
          <a:schemeClr val="accent2">
            <a:shade val="80000"/>
            <a:hueOff val="-218825"/>
            <a:satOff val="4621"/>
            <a:lumOff val="12310"/>
            <a:alphaOff val="0"/>
          </a:schemeClr>
        </a:solidFill>
        <a:ln w="12700" cap="flat" cmpd="sng" algn="ctr">
          <a:solidFill>
            <a:schemeClr val="accent2">
              <a:shade val="80000"/>
              <a:hueOff val="-218825"/>
              <a:satOff val="4621"/>
              <a:lumOff val="123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CB90D-1531-4A7A-916C-737183B8B94A}">
      <dsp:nvSpPr>
        <dsp:cNvPr id="0" name=""/>
        <dsp:cNvSpPr/>
      </dsp:nvSpPr>
      <dsp:spPr>
        <a:xfrm>
          <a:off x="0" y="1933991"/>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solidFill>
                <a:srgbClr val="444444"/>
              </a:solidFill>
              <a:latin typeface="Calibri"/>
              <a:cs typeface="Calibri"/>
            </a:rPr>
            <a:t>National and International Assessments</a:t>
          </a:r>
        </a:p>
      </dsp:txBody>
      <dsp:txXfrm>
        <a:off x="0" y="1933991"/>
        <a:ext cx="8241030" cy="386345"/>
      </dsp:txXfrm>
    </dsp:sp>
    <dsp:sp modelId="{94D0EAC9-A29D-4A56-9C6F-7D787BF33DB6}">
      <dsp:nvSpPr>
        <dsp:cNvPr id="0" name=""/>
        <dsp:cNvSpPr/>
      </dsp:nvSpPr>
      <dsp:spPr>
        <a:xfrm>
          <a:off x="0" y="2320337"/>
          <a:ext cx="8241030" cy="0"/>
        </a:xfrm>
        <a:prstGeom prst="line">
          <a:avLst/>
        </a:prstGeom>
        <a:solidFill>
          <a:schemeClr val="accent2">
            <a:shade val="80000"/>
            <a:hueOff val="-262590"/>
            <a:satOff val="5545"/>
            <a:lumOff val="14771"/>
            <a:alphaOff val="0"/>
          </a:schemeClr>
        </a:solidFill>
        <a:ln w="12700" cap="flat" cmpd="sng" algn="ctr">
          <a:solidFill>
            <a:schemeClr val="accent2">
              <a:shade val="80000"/>
              <a:hueOff val="-262590"/>
              <a:satOff val="5545"/>
              <a:lumOff val="147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04EF3-311C-4ABA-8824-65A35107A3B1}">
      <dsp:nvSpPr>
        <dsp:cNvPr id="0" name=""/>
        <dsp:cNvSpPr/>
      </dsp:nvSpPr>
      <dsp:spPr>
        <a:xfrm>
          <a:off x="0" y="2320337"/>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solidFill>
                <a:srgbClr val="444444"/>
              </a:solidFill>
              <a:latin typeface="Calibri"/>
              <a:cs typeface="Calibri"/>
            </a:rPr>
            <a:t>Data and Reporting</a:t>
          </a:r>
        </a:p>
      </dsp:txBody>
      <dsp:txXfrm>
        <a:off x="0" y="2320337"/>
        <a:ext cx="8241030" cy="386345"/>
      </dsp:txXfrm>
    </dsp:sp>
    <dsp:sp modelId="{B38F31F2-E25C-46BE-98DD-80431239E1D6}">
      <dsp:nvSpPr>
        <dsp:cNvPr id="0" name=""/>
        <dsp:cNvSpPr/>
      </dsp:nvSpPr>
      <dsp:spPr>
        <a:xfrm>
          <a:off x="0" y="2706682"/>
          <a:ext cx="8241030" cy="0"/>
        </a:xfrm>
        <a:prstGeom prst="line">
          <a:avLst/>
        </a:prstGeom>
        <a:solidFill>
          <a:schemeClr val="accent2">
            <a:shade val="80000"/>
            <a:hueOff val="-306355"/>
            <a:satOff val="6469"/>
            <a:lumOff val="17233"/>
            <a:alphaOff val="0"/>
          </a:schemeClr>
        </a:solidFill>
        <a:ln w="12700" cap="flat" cmpd="sng" algn="ctr">
          <a:solidFill>
            <a:schemeClr val="accent2">
              <a:shade val="80000"/>
              <a:hueOff val="-306355"/>
              <a:satOff val="6469"/>
              <a:lumOff val="17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BB5F6-1A2F-402A-8762-89A77CB3B07E}">
      <dsp:nvSpPr>
        <dsp:cNvPr id="0" name=""/>
        <dsp:cNvSpPr/>
      </dsp:nvSpPr>
      <dsp:spPr>
        <a:xfrm>
          <a:off x="0" y="2706682"/>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Comprehensive Assessment System Initiatives &amp; Resources</a:t>
          </a:r>
        </a:p>
      </dsp:txBody>
      <dsp:txXfrm>
        <a:off x="0" y="2706682"/>
        <a:ext cx="8241030" cy="386345"/>
      </dsp:txXfrm>
    </dsp:sp>
    <dsp:sp modelId="{A1D1607E-6BEF-4E7B-8B97-50EEBEE51C8B}">
      <dsp:nvSpPr>
        <dsp:cNvPr id="0" name=""/>
        <dsp:cNvSpPr/>
      </dsp:nvSpPr>
      <dsp:spPr>
        <a:xfrm>
          <a:off x="0" y="3093027"/>
          <a:ext cx="8241030" cy="0"/>
        </a:xfrm>
        <a:prstGeom prst="line">
          <a:avLst/>
        </a:prstGeom>
        <a:solidFill>
          <a:schemeClr val="accent2">
            <a:shade val="80000"/>
            <a:hueOff val="-350120"/>
            <a:satOff val="7393"/>
            <a:lumOff val="19695"/>
            <a:alphaOff val="0"/>
          </a:schemeClr>
        </a:solidFill>
        <a:ln w="12700" cap="flat" cmpd="sng" algn="ctr">
          <a:solidFill>
            <a:schemeClr val="accent2">
              <a:shade val="80000"/>
              <a:hueOff val="-350120"/>
              <a:satOff val="7393"/>
              <a:lumOff val="196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A24DE-7EDF-4995-9C17-CB9F23D77166}">
      <dsp:nvSpPr>
        <dsp:cNvPr id="0" name=""/>
        <dsp:cNvSpPr/>
      </dsp:nvSpPr>
      <dsp:spPr>
        <a:xfrm>
          <a:off x="0" y="3093027"/>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solidFill>
                <a:srgbClr val="444444"/>
              </a:solidFill>
              <a:latin typeface="Calibri"/>
              <a:cs typeface="Calibri"/>
            </a:rPr>
            <a:t>Tech Tips</a:t>
          </a:r>
        </a:p>
      </dsp:txBody>
      <dsp:txXfrm>
        <a:off x="0" y="3093027"/>
        <a:ext cx="8241030" cy="386345"/>
      </dsp:txXfrm>
    </dsp:sp>
    <dsp:sp modelId="{14DE66BF-0410-4327-8779-790F45687D9A}">
      <dsp:nvSpPr>
        <dsp:cNvPr id="0" name=""/>
        <dsp:cNvSpPr/>
      </dsp:nvSpPr>
      <dsp:spPr>
        <a:xfrm>
          <a:off x="0" y="3479372"/>
          <a:ext cx="8241030" cy="0"/>
        </a:xfrm>
        <a:prstGeom prst="line">
          <a:avLst/>
        </a:prstGeom>
        <a:solidFill>
          <a:schemeClr val="accent2">
            <a:shade val="80000"/>
            <a:hueOff val="-393885"/>
            <a:satOff val="8318"/>
            <a:lumOff val="22157"/>
            <a:alphaOff val="0"/>
          </a:schemeClr>
        </a:solidFill>
        <a:ln w="12700" cap="flat" cmpd="sng" algn="ctr">
          <a:solidFill>
            <a:schemeClr val="accent2">
              <a:shade val="80000"/>
              <a:hueOff val="-393885"/>
              <a:satOff val="8318"/>
              <a:lumOff val="2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28541-6318-42A2-A6ED-8E480DBC1243}">
      <dsp:nvSpPr>
        <dsp:cNvPr id="0" name=""/>
        <dsp:cNvSpPr/>
      </dsp:nvSpPr>
      <dsp:spPr>
        <a:xfrm>
          <a:off x="0" y="3479372"/>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solidFill>
                <a:srgbClr val="444444"/>
              </a:solidFill>
              <a:latin typeface="Calibri"/>
              <a:cs typeface="Calibri"/>
            </a:rPr>
            <a:t>Communication</a:t>
          </a:r>
        </a:p>
      </dsp:txBody>
      <dsp:txXfrm>
        <a:off x="0" y="3479372"/>
        <a:ext cx="8241030" cy="386345"/>
      </dsp:txXfrm>
    </dsp:sp>
    <dsp:sp modelId="{81E34E6E-A893-4AD3-8015-B392B2C9CA45}">
      <dsp:nvSpPr>
        <dsp:cNvPr id="0" name=""/>
        <dsp:cNvSpPr/>
      </dsp:nvSpPr>
      <dsp:spPr>
        <a:xfrm>
          <a:off x="0" y="3865717"/>
          <a:ext cx="8241030" cy="0"/>
        </a:xfrm>
        <a:prstGeom prst="line">
          <a:avLst/>
        </a:prstGeom>
        <a:solidFill>
          <a:schemeClr val="accent2">
            <a:shade val="80000"/>
            <a:hueOff val="-437650"/>
            <a:satOff val="9242"/>
            <a:lumOff val="24619"/>
            <a:alphaOff val="0"/>
          </a:schemeClr>
        </a:solidFill>
        <a:ln w="12700" cap="flat" cmpd="sng" algn="ctr">
          <a:solidFill>
            <a:schemeClr val="accent2">
              <a:shade val="80000"/>
              <a:hueOff val="-437650"/>
              <a:satOff val="9242"/>
              <a:lumOff val="246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4265F-F5DC-4349-8D3D-B3E5C9263DF2}">
      <dsp:nvSpPr>
        <dsp:cNvPr id="0" name=""/>
        <dsp:cNvSpPr/>
      </dsp:nvSpPr>
      <dsp:spPr>
        <a:xfrm>
          <a:off x="0" y="3865717"/>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Additional Local Education Provider Responsibilities</a:t>
          </a:r>
        </a:p>
      </dsp:txBody>
      <dsp:txXfrm>
        <a:off x="0" y="3865717"/>
        <a:ext cx="8241030" cy="386345"/>
      </dsp:txXfrm>
    </dsp:sp>
    <dsp:sp modelId="{39905D4C-F013-4AAE-9847-E79131E003D1}">
      <dsp:nvSpPr>
        <dsp:cNvPr id="0" name=""/>
        <dsp:cNvSpPr/>
      </dsp:nvSpPr>
      <dsp:spPr>
        <a:xfrm>
          <a:off x="0" y="4252062"/>
          <a:ext cx="8241030" cy="0"/>
        </a:xfrm>
        <a:prstGeom prst="line">
          <a:avLst/>
        </a:prstGeom>
        <a:solidFill>
          <a:schemeClr val="accent2">
            <a:shade val="80000"/>
            <a:hueOff val="-481415"/>
            <a:satOff val="10166"/>
            <a:lumOff val="27081"/>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3D005-8B6B-4219-96F3-C15EA387DC66}">
      <dsp:nvSpPr>
        <dsp:cNvPr id="0" name=""/>
        <dsp:cNvSpPr/>
      </dsp:nvSpPr>
      <dsp:spPr>
        <a:xfrm>
          <a:off x="0" y="4252062"/>
          <a:ext cx="8241030" cy="38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444444"/>
              </a:solidFill>
              <a:latin typeface="Calibri"/>
              <a:cs typeface="Calibri"/>
            </a:rPr>
            <a:t>Resources</a:t>
          </a:r>
          <a:endParaRPr lang="en-US" sz="1800" kern="1200" dirty="0"/>
        </a:p>
      </dsp:txBody>
      <dsp:txXfrm>
        <a:off x="0" y="4252062"/>
        <a:ext cx="8241030" cy="38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BA4C7-7C0F-45F9-948D-47EC7DABD0DE}">
      <dsp:nvSpPr>
        <dsp:cNvPr id="0" name=""/>
        <dsp:cNvSpPr/>
      </dsp:nvSpPr>
      <dsp:spPr>
        <a:xfrm>
          <a:off x="0" y="368705"/>
          <a:ext cx="8241030" cy="6804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333248" rIns="63959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Grades 5, 8 and 11</a:t>
          </a:r>
        </a:p>
      </dsp:txBody>
      <dsp:txXfrm>
        <a:off x="0" y="368705"/>
        <a:ext cx="8241030" cy="680400"/>
      </dsp:txXfrm>
    </dsp:sp>
    <dsp:sp modelId="{BEE05497-1344-40A0-9FF4-0EB196CD0933}">
      <dsp:nvSpPr>
        <dsp:cNvPr id="0" name=""/>
        <dsp:cNvSpPr/>
      </dsp:nvSpPr>
      <dsp:spPr>
        <a:xfrm>
          <a:off x="412051" y="132545"/>
          <a:ext cx="5768721" cy="47232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dirty="0"/>
            <a:t>Science</a:t>
          </a:r>
        </a:p>
      </dsp:txBody>
      <dsp:txXfrm>
        <a:off x="435108" y="155602"/>
        <a:ext cx="5722607" cy="426206"/>
      </dsp:txXfrm>
    </dsp:sp>
    <dsp:sp modelId="{3BADA5FC-5ED5-4B72-AC78-4CCFAE8FBE1F}">
      <dsp:nvSpPr>
        <dsp:cNvPr id="0" name=""/>
        <dsp:cNvSpPr/>
      </dsp:nvSpPr>
      <dsp:spPr>
        <a:xfrm>
          <a:off x="0" y="1371665"/>
          <a:ext cx="8241030" cy="6804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333248" rIns="63959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Grades 3 through 8</a:t>
          </a:r>
        </a:p>
      </dsp:txBody>
      <dsp:txXfrm>
        <a:off x="0" y="1371665"/>
        <a:ext cx="8241030" cy="680400"/>
      </dsp:txXfrm>
    </dsp:sp>
    <dsp:sp modelId="{4F52926B-2C8E-4C3A-91B8-A7D007942AFD}">
      <dsp:nvSpPr>
        <dsp:cNvPr id="0" name=""/>
        <dsp:cNvSpPr/>
      </dsp:nvSpPr>
      <dsp:spPr>
        <a:xfrm>
          <a:off x="412051" y="1135505"/>
          <a:ext cx="5768721" cy="47232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a:t>Math</a:t>
          </a:r>
        </a:p>
      </dsp:txBody>
      <dsp:txXfrm>
        <a:off x="435108" y="1158562"/>
        <a:ext cx="5722607" cy="426206"/>
      </dsp:txXfrm>
    </dsp:sp>
    <dsp:sp modelId="{A9CA00E8-4725-46E5-814D-F749E70A7AD5}">
      <dsp:nvSpPr>
        <dsp:cNvPr id="0" name=""/>
        <dsp:cNvSpPr/>
      </dsp:nvSpPr>
      <dsp:spPr>
        <a:xfrm>
          <a:off x="0" y="2374625"/>
          <a:ext cx="8241030" cy="11592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333248" rIns="63959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Grades 3 through 8</a:t>
          </a:r>
        </a:p>
        <a:p>
          <a:pPr marL="342900" lvl="2" indent="-171450" algn="l" defTabSz="711200">
            <a:lnSpc>
              <a:spcPct val="90000"/>
            </a:lnSpc>
            <a:spcBef>
              <a:spcPct val="0"/>
            </a:spcBef>
            <a:spcAft>
              <a:spcPct val="15000"/>
            </a:spcAft>
            <a:buChar char="•"/>
          </a:pPr>
          <a:r>
            <a:rPr lang="en-US" sz="1600" kern="1200" dirty="0"/>
            <a:t>CSLA: ELA accommodation for eligible multilingual learners </a:t>
          </a:r>
          <a:br>
            <a:rPr lang="en-US" sz="1600" kern="1200" dirty="0"/>
          </a:br>
          <a:r>
            <a:rPr lang="en-US" sz="1600" kern="1200" dirty="0"/>
            <a:t>in grades 3 and 4</a:t>
          </a:r>
        </a:p>
      </dsp:txBody>
      <dsp:txXfrm>
        <a:off x="0" y="2374625"/>
        <a:ext cx="8241030" cy="1159200"/>
      </dsp:txXfrm>
    </dsp:sp>
    <dsp:sp modelId="{70DC56E4-C2C7-44D3-B56E-8F0F6BE8B585}">
      <dsp:nvSpPr>
        <dsp:cNvPr id="0" name=""/>
        <dsp:cNvSpPr/>
      </dsp:nvSpPr>
      <dsp:spPr>
        <a:xfrm>
          <a:off x="412051" y="2138465"/>
          <a:ext cx="5768721" cy="47232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a:t>ELA</a:t>
          </a:r>
        </a:p>
      </dsp:txBody>
      <dsp:txXfrm>
        <a:off x="435108" y="2161522"/>
        <a:ext cx="5722607" cy="426206"/>
      </dsp:txXfrm>
    </dsp:sp>
    <dsp:sp modelId="{AFC111A2-27E0-44B2-B067-B51852F9097E}">
      <dsp:nvSpPr>
        <dsp:cNvPr id="0" name=""/>
        <dsp:cNvSpPr/>
      </dsp:nvSpPr>
      <dsp:spPr>
        <a:xfrm>
          <a:off x="0" y="3856385"/>
          <a:ext cx="8241030" cy="9324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333248" rIns="63959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Grades 4 and 7</a:t>
          </a:r>
        </a:p>
        <a:p>
          <a:pPr marL="342900" lvl="2" indent="-171450" algn="l" defTabSz="711200">
            <a:lnSpc>
              <a:spcPct val="90000"/>
            </a:lnSpc>
            <a:spcBef>
              <a:spcPct val="0"/>
            </a:spcBef>
            <a:spcAft>
              <a:spcPct val="15000"/>
            </a:spcAft>
            <a:buChar char="•"/>
          </a:pPr>
          <a:r>
            <a:rPr lang="en-US" sz="1600" kern="1200" dirty="0"/>
            <a:t>Administered only at selected schools</a:t>
          </a:r>
        </a:p>
      </dsp:txBody>
      <dsp:txXfrm>
        <a:off x="0" y="3856385"/>
        <a:ext cx="8241030" cy="932400"/>
      </dsp:txXfrm>
    </dsp:sp>
    <dsp:sp modelId="{B05B5347-5787-40D4-9598-7D84452069CF}">
      <dsp:nvSpPr>
        <dsp:cNvPr id="0" name=""/>
        <dsp:cNvSpPr/>
      </dsp:nvSpPr>
      <dsp:spPr>
        <a:xfrm>
          <a:off x="412051" y="3620225"/>
          <a:ext cx="5768721" cy="47232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dirty="0"/>
            <a:t>Social Studies</a:t>
          </a:r>
        </a:p>
      </dsp:txBody>
      <dsp:txXfrm>
        <a:off x="435108" y="3643282"/>
        <a:ext cx="572260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BA4C7-7C0F-45F9-948D-47EC7DABD0DE}">
      <dsp:nvSpPr>
        <dsp:cNvPr id="0" name=""/>
        <dsp:cNvSpPr/>
      </dsp:nvSpPr>
      <dsp:spPr>
        <a:xfrm>
          <a:off x="0" y="353199"/>
          <a:ext cx="8241030" cy="8505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416560" rIns="63959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Grades 5, 8 and 11</a:t>
          </a:r>
        </a:p>
      </dsp:txBody>
      <dsp:txXfrm>
        <a:off x="0" y="353199"/>
        <a:ext cx="8241030" cy="850500"/>
      </dsp:txXfrm>
    </dsp:sp>
    <dsp:sp modelId="{BEE05497-1344-40A0-9FF4-0EB196CD0933}">
      <dsp:nvSpPr>
        <dsp:cNvPr id="0" name=""/>
        <dsp:cNvSpPr/>
      </dsp:nvSpPr>
      <dsp:spPr>
        <a:xfrm>
          <a:off x="412051" y="57999"/>
          <a:ext cx="5768721" cy="59040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dirty="0"/>
            <a:t>Science </a:t>
          </a:r>
          <a:r>
            <a:rPr lang="en-US" sz="2400" b="0" kern="1200" dirty="0"/>
            <a:t>(Colorado-developed)</a:t>
          </a:r>
        </a:p>
      </dsp:txBody>
      <dsp:txXfrm>
        <a:off x="440872" y="86820"/>
        <a:ext cx="5711079" cy="532758"/>
      </dsp:txXfrm>
    </dsp:sp>
    <dsp:sp modelId="{AFC111A2-27E0-44B2-B067-B51852F9097E}">
      <dsp:nvSpPr>
        <dsp:cNvPr id="0" name=""/>
        <dsp:cNvSpPr/>
      </dsp:nvSpPr>
      <dsp:spPr>
        <a:xfrm>
          <a:off x="0" y="1606899"/>
          <a:ext cx="8241030" cy="11655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416560" rIns="63959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Grades 4 and 7</a:t>
          </a:r>
        </a:p>
        <a:p>
          <a:pPr marL="457200" lvl="2" indent="-228600" algn="l" defTabSz="889000">
            <a:lnSpc>
              <a:spcPct val="90000"/>
            </a:lnSpc>
            <a:spcBef>
              <a:spcPct val="0"/>
            </a:spcBef>
            <a:spcAft>
              <a:spcPct val="15000"/>
            </a:spcAft>
            <a:buChar char="•"/>
          </a:pPr>
          <a:r>
            <a:rPr lang="en-US" sz="2000" kern="1200" dirty="0"/>
            <a:t>Administered only at selected schools</a:t>
          </a:r>
        </a:p>
      </dsp:txBody>
      <dsp:txXfrm>
        <a:off x="0" y="1606899"/>
        <a:ext cx="8241030" cy="1165500"/>
      </dsp:txXfrm>
    </dsp:sp>
    <dsp:sp modelId="{B05B5347-5787-40D4-9598-7D84452069CF}">
      <dsp:nvSpPr>
        <dsp:cNvPr id="0" name=""/>
        <dsp:cNvSpPr/>
      </dsp:nvSpPr>
      <dsp:spPr>
        <a:xfrm>
          <a:off x="412051" y="1311699"/>
          <a:ext cx="5768721" cy="59040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a:t>Social Studies </a:t>
          </a:r>
          <a:r>
            <a:rPr lang="en-US" sz="2400" b="0" kern="1200"/>
            <a:t>(Colorado-developed)</a:t>
          </a:r>
        </a:p>
      </dsp:txBody>
      <dsp:txXfrm>
        <a:off x="440872" y="1340520"/>
        <a:ext cx="5711079" cy="532758"/>
      </dsp:txXfrm>
    </dsp:sp>
    <dsp:sp modelId="{A9CA00E8-4725-46E5-814D-F749E70A7AD5}">
      <dsp:nvSpPr>
        <dsp:cNvPr id="0" name=""/>
        <dsp:cNvSpPr/>
      </dsp:nvSpPr>
      <dsp:spPr>
        <a:xfrm>
          <a:off x="0" y="3175599"/>
          <a:ext cx="8241030" cy="11655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416560" rIns="63959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Grades 3 through 11</a:t>
          </a:r>
        </a:p>
        <a:p>
          <a:pPr marL="457200" lvl="2" indent="-228600" algn="l" defTabSz="889000">
            <a:lnSpc>
              <a:spcPct val="90000"/>
            </a:lnSpc>
            <a:spcBef>
              <a:spcPct val="0"/>
            </a:spcBef>
            <a:spcAft>
              <a:spcPct val="15000"/>
            </a:spcAft>
            <a:buChar char="•"/>
          </a:pPr>
          <a:r>
            <a:rPr lang="en-US" sz="2000" kern="1200" dirty="0"/>
            <a:t>Alternate for CMAS math and ELA, PSAT and SAT</a:t>
          </a:r>
        </a:p>
      </dsp:txBody>
      <dsp:txXfrm>
        <a:off x="0" y="3175599"/>
        <a:ext cx="8241030" cy="1165500"/>
      </dsp:txXfrm>
    </dsp:sp>
    <dsp:sp modelId="{70DC56E4-C2C7-44D3-B56E-8F0F6BE8B585}">
      <dsp:nvSpPr>
        <dsp:cNvPr id="0" name=""/>
        <dsp:cNvSpPr/>
      </dsp:nvSpPr>
      <dsp:spPr>
        <a:xfrm>
          <a:off x="412051" y="2880399"/>
          <a:ext cx="5768721" cy="59040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dirty="0"/>
            <a:t>ELA and Math </a:t>
          </a:r>
          <a:r>
            <a:rPr lang="en-US" sz="2400" b="0" kern="1200" dirty="0"/>
            <a:t>(DLM-developed)</a:t>
          </a:r>
        </a:p>
      </dsp:txBody>
      <dsp:txXfrm>
        <a:off x="440872" y="2909220"/>
        <a:ext cx="5711079"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BA4C7-7C0F-45F9-948D-47EC7DABD0DE}">
      <dsp:nvSpPr>
        <dsp:cNvPr id="0" name=""/>
        <dsp:cNvSpPr/>
      </dsp:nvSpPr>
      <dsp:spPr>
        <a:xfrm>
          <a:off x="0" y="409410"/>
          <a:ext cx="8241030" cy="93555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458216" rIns="63959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Administered to all* students in 9</a:t>
          </a:r>
          <a:r>
            <a:rPr lang="en-US" sz="2200" kern="1200" baseline="30000"/>
            <a:t>th</a:t>
          </a:r>
          <a:r>
            <a:rPr lang="en-US" sz="2200" kern="1200"/>
            <a:t> grade</a:t>
          </a:r>
          <a:endParaRPr lang="en-US" sz="2200" kern="1200" dirty="0"/>
        </a:p>
      </dsp:txBody>
      <dsp:txXfrm>
        <a:off x="0" y="409410"/>
        <a:ext cx="8241030" cy="935550"/>
      </dsp:txXfrm>
    </dsp:sp>
    <dsp:sp modelId="{BEE05497-1344-40A0-9FF4-0EB196CD0933}">
      <dsp:nvSpPr>
        <dsp:cNvPr id="0" name=""/>
        <dsp:cNvSpPr/>
      </dsp:nvSpPr>
      <dsp:spPr>
        <a:xfrm>
          <a:off x="412051" y="84690"/>
          <a:ext cx="5768721" cy="64944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dirty="0"/>
            <a:t>PSAT 9</a:t>
          </a:r>
          <a:endParaRPr lang="en-US" sz="2400" b="0" kern="1200" dirty="0"/>
        </a:p>
      </dsp:txBody>
      <dsp:txXfrm>
        <a:off x="443754" y="116393"/>
        <a:ext cx="5705315" cy="586034"/>
      </dsp:txXfrm>
    </dsp:sp>
    <dsp:sp modelId="{AFC111A2-27E0-44B2-B067-B51852F9097E}">
      <dsp:nvSpPr>
        <dsp:cNvPr id="0" name=""/>
        <dsp:cNvSpPr/>
      </dsp:nvSpPr>
      <dsp:spPr>
        <a:xfrm>
          <a:off x="0" y="1788480"/>
          <a:ext cx="8241030" cy="93555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458216" rIns="63959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Administered to all* students in 10</a:t>
          </a:r>
          <a:r>
            <a:rPr lang="en-US" sz="2200" kern="1200" baseline="30000" dirty="0"/>
            <a:t>th</a:t>
          </a:r>
          <a:r>
            <a:rPr lang="en-US" sz="2200" kern="1200" dirty="0"/>
            <a:t> grade</a:t>
          </a:r>
        </a:p>
      </dsp:txBody>
      <dsp:txXfrm>
        <a:off x="0" y="1788480"/>
        <a:ext cx="8241030" cy="935550"/>
      </dsp:txXfrm>
    </dsp:sp>
    <dsp:sp modelId="{B05B5347-5787-40D4-9598-7D84452069CF}">
      <dsp:nvSpPr>
        <dsp:cNvPr id="0" name=""/>
        <dsp:cNvSpPr/>
      </dsp:nvSpPr>
      <dsp:spPr>
        <a:xfrm>
          <a:off x="412051" y="1463760"/>
          <a:ext cx="5768721" cy="64944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a:t>PSAT 10</a:t>
          </a:r>
          <a:endParaRPr lang="en-US" sz="2400" b="0" kern="1200"/>
        </a:p>
      </dsp:txBody>
      <dsp:txXfrm>
        <a:off x="443754" y="1495463"/>
        <a:ext cx="5705315" cy="586034"/>
      </dsp:txXfrm>
    </dsp:sp>
    <dsp:sp modelId="{A9CA00E8-4725-46E5-814D-F749E70A7AD5}">
      <dsp:nvSpPr>
        <dsp:cNvPr id="0" name=""/>
        <dsp:cNvSpPr/>
      </dsp:nvSpPr>
      <dsp:spPr>
        <a:xfrm>
          <a:off x="0" y="3167550"/>
          <a:ext cx="8241030" cy="93555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9595" tIns="458216" rIns="63959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Administered to all* students in 11</a:t>
          </a:r>
          <a:r>
            <a:rPr lang="en-US" sz="2200" kern="1200" baseline="30000" dirty="0"/>
            <a:t>th</a:t>
          </a:r>
          <a:r>
            <a:rPr lang="en-US" sz="2200" kern="1200" dirty="0"/>
            <a:t> grade</a:t>
          </a:r>
        </a:p>
      </dsp:txBody>
      <dsp:txXfrm>
        <a:off x="0" y="3167550"/>
        <a:ext cx="8241030" cy="935550"/>
      </dsp:txXfrm>
    </dsp:sp>
    <dsp:sp modelId="{70DC56E4-C2C7-44D3-B56E-8F0F6BE8B585}">
      <dsp:nvSpPr>
        <dsp:cNvPr id="0" name=""/>
        <dsp:cNvSpPr/>
      </dsp:nvSpPr>
      <dsp:spPr>
        <a:xfrm>
          <a:off x="412051" y="2842830"/>
          <a:ext cx="5768721" cy="649440"/>
        </a:xfrm>
        <a:prstGeom prst="roundRect">
          <a:avLst/>
        </a:prstGeom>
        <a:solidFill>
          <a:srgbClr val="0019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44" tIns="0" rIns="218044" bIns="0" numCol="1" spcCol="1270" anchor="ctr" anchorCtr="0">
          <a:noAutofit/>
        </a:bodyPr>
        <a:lstStyle/>
        <a:p>
          <a:pPr marL="0" lvl="0" indent="0" algn="l" defTabSz="1066800">
            <a:lnSpc>
              <a:spcPct val="90000"/>
            </a:lnSpc>
            <a:spcBef>
              <a:spcPct val="0"/>
            </a:spcBef>
            <a:spcAft>
              <a:spcPct val="35000"/>
            </a:spcAft>
            <a:buNone/>
          </a:pPr>
          <a:r>
            <a:rPr lang="en-US" sz="2400" b="1" kern="1200" dirty="0"/>
            <a:t>SAT</a:t>
          </a:r>
          <a:endParaRPr lang="en-US" sz="2400" b="0" kern="1200" dirty="0"/>
        </a:p>
      </dsp:txBody>
      <dsp:txXfrm>
        <a:off x="443754" y="2874533"/>
        <a:ext cx="5705315"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CA4E4-9F8F-425E-A37A-618A95CF7988}">
      <dsp:nvSpPr>
        <dsp:cNvPr id="0" name=""/>
        <dsp:cNvSpPr/>
      </dsp:nvSpPr>
      <dsp:spPr>
        <a:xfrm>
          <a:off x="0" y="762"/>
          <a:ext cx="4303059" cy="521209"/>
        </a:xfrm>
        <a:prstGeom prst="roundRect">
          <a:avLst/>
        </a:prstGeom>
        <a:solidFill>
          <a:srgbClr val="E2651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1. What is the Language of Assessment?</a:t>
          </a:r>
        </a:p>
      </dsp:txBody>
      <dsp:txXfrm>
        <a:off x="25443" y="26205"/>
        <a:ext cx="4252173" cy="470323"/>
      </dsp:txXfrm>
    </dsp:sp>
    <dsp:sp modelId="{FB5C11B1-BB3E-4B03-B1DF-05EE62A21D1E}">
      <dsp:nvSpPr>
        <dsp:cNvPr id="0" name=""/>
        <dsp:cNvSpPr/>
      </dsp:nvSpPr>
      <dsp:spPr>
        <a:xfrm>
          <a:off x="0" y="535584"/>
          <a:ext cx="4303059" cy="521209"/>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2. Why are Success Criteria Important to Assessment Design?</a:t>
          </a:r>
        </a:p>
      </dsp:txBody>
      <dsp:txXfrm>
        <a:off x="25443" y="561027"/>
        <a:ext cx="4252173" cy="470323"/>
      </dsp:txXfrm>
    </dsp:sp>
    <dsp:sp modelId="{057B5A21-2980-4ADF-9340-DA2821A64856}">
      <dsp:nvSpPr>
        <dsp:cNvPr id="0" name=""/>
        <dsp:cNvSpPr/>
      </dsp:nvSpPr>
      <dsp:spPr>
        <a:xfrm>
          <a:off x="0" y="1070407"/>
          <a:ext cx="4303059" cy="521209"/>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3. Why are Success Criteria Important to Instruction?</a:t>
          </a:r>
        </a:p>
      </dsp:txBody>
      <dsp:txXfrm>
        <a:off x="25443" y="1095850"/>
        <a:ext cx="4252173" cy="470323"/>
      </dsp:txXfrm>
    </dsp:sp>
    <dsp:sp modelId="{4D439D98-E038-432F-85D2-0287727712FF}">
      <dsp:nvSpPr>
        <dsp:cNvPr id="0" name=""/>
        <dsp:cNvSpPr/>
      </dsp:nvSpPr>
      <dsp:spPr>
        <a:xfrm>
          <a:off x="0" y="1605229"/>
          <a:ext cx="4303059" cy="521209"/>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4. Why are Instruction and Assessment Integral to Each Other?</a:t>
          </a:r>
        </a:p>
      </dsp:txBody>
      <dsp:txXfrm>
        <a:off x="25443" y="1630672"/>
        <a:ext cx="4252173" cy="470323"/>
      </dsp:txXfrm>
    </dsp:sp>
    <dsp:sp modelId="{9ED751BD-4EB6-4A9E-8AB7-DB33CB829418}">
      <dsp:nvSpPr>
        <dsp:cNvPr id="0" name=""/>
        <dsp:cNvSpPr/>
      </dsp:nvSpPr>
      <dsp:spPr>
        <a:xfrm>
          <a:off x="0" y="2140052"/>
          <a:ext cx="4303059" cy="521209"/>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5. Why is Formative Practice Critical?</a:t>
          </a:r>
        </a:p>
      </dsp:txBody>
      <dsp:txXfrm>
        <a:off x="25443" y="2165495"/>
        <a:ext cx="4252173" cy="470323"/>
      </dsp:txXfrm>
    </dsp:sp>
    <dsp:sp modelId="{86B21E63-44F5-468C-915E-41C9EC60A437}">
      <dsp:nvSpPr>
        <dsp:cNvPr id="0" name=""/>
        <dsp:cNvSpPr/>
      </dsp:nvSpPr>
      <dsp:spPr>
        <a:xfrm>
          <a:off x="0" y="2674874"/>
          <a:ext cx="4303059" cy="521209"/>
        </a:xfrm>
        <a:prstGeom prst="roundRect">
          <a:avLst/>
        </a:prstGeom>
        <a:solidFill>
          <a:srgbClr val="E2651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6. How do You Collect the Evidence of Student Learning that Best Fits Your Needs?</a:t>
          </a:r>
        </a:p>
      </dsp:txBody>
      <dsp:txXfrm>
        <a:off x="25443" y="2700317"/>
        <a:ext cx="4252173" cy="470323"/>
      </dsp:txXfrm>
    </dsp:sp>
    <dsp:sp modelId="{88592864-CF2F-4961-A093-C43C4AB39DE5}">
      <dsp:nvSpPr>
        <dsp:cNvPr id="0" name=""/>
        <dsp:cNvSpPr/>
      </dsp:nvSpPr>
      <dsp:spPr>
        <a:xfrm>
          <a:off x="0" y="3209696"/>
          <a:ext cx="4303059" cy="521209"/>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7. How Do You Know What Your Students Learned?</a:t>
          </a:r>
        </a:p>
      </dsp:txBody>
      <dsp:txXfrm>
        <a:off x="25443" y="3235139"/>
        <a:ext cx="4252173" cy="470323"/>
      </dsp:txXfrm>
    </dsp:sp>
    <dsp:sp modelId="{A0CBC156-5C61-443B-89CD-E971F0D3847B}">
      <dsp:nvSpPr>
        <dsp:cNvPr id="0" name=""/>
        <dsp:cNvSpPr/>
      </dsp:nvSpPr>
      <dsp:spPr>
        <a:xfrm>
          <a:off x="0" y="3744519"/>
          <a:ext cx="4303059" cy="521209"/>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8. How Do You Know if Instruction Was Effective?</a:t>
          </a:r>
        </a:p>
      </dsp:txBody>
      <dsp:txXfrm>
        <a:off x="25443" y="3769962"/>
        <a:ext cx="4252173" cy="470323"/>
      </dsp:txXfrm>
    </dsp:sp>
    <dsp:sp modelId="{033BB848-2607-4317-BA32-2C4D2262F846}">
      <dsp:nvSpPr>
        <dsp:cNvPr id="0" name=""/>
        <dsp:cNvSpPr/>
      </dsp:nvSpPr>
      <dsp:spPr>
        <a:xfrm>
          <a:off x="0" y="4279341"/>
          <a:ext cx="4303059" cy="521209"/>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9. What Action is Needed?</a:t>
          </a:r>
        </a:p>
      </dsp:txBody>
      <dsp:txXfrm>
        <a:off x="25443" y="4304784"/>
        <a:ext cx="4252173" cy="4703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44867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75</a:t>
            </a:fld>
            <a:endParaRPr lang="en-US"/>
          </a:p>
        </p:txBody>
      </p:sp>
    </p:spTree>
    <p:extLst>
      <p:ext uri="{BB962C8B-B14F-4D97-AF65-F5344CB8AC3E}">
        <p14:creationId xmlns:p14="http://schemas.microsoft.com/office/powerpoint/2010/main" val="360761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78</a:t>
            </a:fld>
            <a:endParaRPr lang="en-US"/>
          </a:p>
        </p:txBody>
      </p:sp>
    </p:spTree>
    <p:extLst>
      <p:ext uri="{BB962C8B-B14F-4D97-AF65-F5344CB8AC3E}">
        <p14:creationId xmlns:p14="http://schemas.microsoft.com/office/powerpoint/2010/main" val="423456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80</a:t>
            </a:fld>
            <a:endParaRPr lang="en-US"/>
          </a:p>
        </p:txBody>
      </p:sp>
    </p:spTree>
    <p:extLst>
      <p:ext uri="{BB962C8B-B14F-4D97-AF65-F5344CB8AC3E}">
        <p14:creationId xmlns:p14="http://schemas.microsoft.com/office/powerpoint/2010/main" val="119029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81</a:t>
            </a:fld>
            <a:endParaRPr lang="en-US"/>
          </a:p>
        </p:txBody>
      </p:sp>
    </p:spTree>
    <p:extLst>
      <p:ext uri="{BB962C8B-B14F-4D97-AF65-F5344CB8AC3E}">
        <p14:creationId xmlns:p14="http://schemas.microsoft.com/office/powerpoint/2010/main" val="80256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351500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38</a:t>
            </a:fld>
            <a:endParaRPr lang="en-US"/>
          </a:p>
        </p:txBody>
      </p:sp>
    </p:spTree>
    <p:extLst>
      <p:ext uri="{BB962C8B-B14F-4D97-AF65-F5344CB8AC3E}">
        <p14:creationId xmlns:p14="http://schemas.microsoft.com/office/powerpoint/2010/main" val="212905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27356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rPr>
              <a:t>Since 2003, participation in NAEP for grades 4 and 8 schools in reading and mathematics has been linked to Title I funding by the federal Elementary and Secondary Education Act (ESEA)</a:t>
            </a:r>
            <a:endParaRPr lang="en-US"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Arial" panose="020B0604020202020204" pitchFamily="34" charset="0"/>
            </a:endParaRPr>
          </a:p>
          <a:p>
            <a:endParaRPr lang="en-US" b="1"/>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357753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68</a:t>
            </a:fld>
            <a:endParaRPr lang="en-US"/>
          </a:p>
        </p:txBody>
      </p:sp>
    </p:spTree>
    <p:extLst>
      <p:ext uri="{BB962C8B-B14F-4D97-AF65-F5344CB8AC3E}">
        <p14:creationId xmlns:p14="http://schemas.microsoft.com/office/powerpoint/2010/main" val="46464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69</a:t>
            </a:fld>
            <a:endParaRPr lang="en-US"/>
          </a:p>
        </p:txBody>
      </p:sp>
    </p:spTree>
    <p:extLst>
      <p:ext uri="{BB962C8B-B14F-4D97-AF65-F5344CB8AC3E}">
        <p14:creationId xmlns:p14="http://schemas.microsoft.com/office/powerpoint/2010/main" val="110734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70</a:t>
            </a:fld>
            <a:endParaRPr lang="en-US"/>
          </a:p>
        </p:txBody>
      </p:sp>
    </p:spTree>
    <p:extLst>
      <p:ext uri="{BB962C8B-B14F-4D97-AF65-F5344CB8AC3E}">
        <p14:creationId xmlns:p14="http://schemas.microsoft.com/office/powerpoint/2010/main" val="2315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95762bc4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95762b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35153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a:t>Click to edit </a:t>
            </a:r>
            <a:br>
              <a:rPr lang="en-US"/>
            </a:br>
            <a:r>
              <a:rPr lang="en-US"/>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a:t>Click to edit </a:t>
            </a:r>
            <a:br>
              <a:rPr lang="en-US"/>
            </a:br>
            <a:r>
              <a:rPr lang="en-US"/>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5919" y="6427017"/>
            <a:ext cx="858862" cy="365125"/>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assessment/train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coassessments.com/educatordatabase/" TargetMode="External"/><Relationship Id="rId7" Type="http://schemas.openxmlformats.org/officeDocument/2006/relationships/image" Target="../media/image31.png"/><Relationship Id="rId2" Type="http://schemas.openxmlformats.org/officeDocument/2006/relationships/hyperlink" Target="https://www.cde.state.co.us/assessment/stateassessdevflyer" TargetMode="Externa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rock-Nguyen_D@cde.state.co.us" TargetMode="External"/><Relationship Id="rId2" Type="http://schemas.openxmlformats.org/officeDocument/2006/relationships/hyperlink" Target="https://www.cde.state.co.us/cde_english/identification-placemen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hdphoto" Target="../media/hdphoto2.wdp"/><Relationship Id="rId5" Type="http://schemas.openxmlformats.org/officeDocument/2006/relationships/diagramColors" Target="../diagrams/colors2.xml"/><Relationship Id="rId10" Type="http://schemas.openxmlformats.org/officeDocument/2006/relationships/image" Target="../media/image37.png"/><Relationship Id="rId4" Type="http://schemas.openxmlformats.org/officeDocument/2006/relationships/diagramQuickStyle" Target="../diagrams/quickStyle2.xml"/><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coassessments.com/training-mod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hEligibilittp:/www.cde.state.co.us/assessment/cmas_spaassessflowchart" TargetMode="External"/><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de.state.co.us/cde_english/identification-placeme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35.png"/><Relationship Id="rId5" Type="http://schemas.openxmlformats.org/officeDocument/2006/relationships/diagramColors" Target="../diagrams/colors3.xml"/><Relationship Id="rId10" Type="http://schemas.openxmlformats.org/officeDocument/2006/relationships/image" Target="../media/image36.png"/><Relationship Id="rId4" Type="http://schemas.openxmlformats.org/officeDocument/2006/relationships/diagramQuickStyle" Target="../diagrams/quickStyle3.xml"/><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mailto:lscurto@collegeboard.org" TargetMode="External"/><Relationship Id="rId3" Type="http://schemas.openxmlformats.org/officeDocument/2006/relationships/hyperlink" Target="http://www.collegeboard.org/colorado" TargetMode="External"/><Relationship Id="rId7" Type="http://schemas.openxmlformats.org/officeDocument/2006/relationships/hyperlink" Target="mailto:nhurianek@collegeboard.org" TargetMode="External"/><Relationship Id="rId2" Type="http://schemas.openxmlformats.org/officeDocument/2006/relationships/hyperlink" Target="http://www.cde.state.co.us/assessment/sat-psat" TargetMode="External"/><Relationship Id="rId1" Type="http://schemas.openxmlformats.org/officeDocument/2006/relationships/slideLayout" Target="../slideLayouts/slideLayout2.xml"/><Relationship Id="rId6" Type="http://schemas.openxmlformats.org/officeDocument/2006/relationships/hyperlink" Target="mailto:sorlowski@collegeboard.org" TargetMode="External"/><Relationship Id="rId5" Type="http://schemas.openxmlformats.org/officeDocument/2006/relationships/hyperlink" Target="mailto:%E2%80%83%E2%80%83ColoradoSchoolDaySupport@collegeboard.org" TargetMode="External"/><Relationship Id="rId4" Type="http://schemas.openxmlformats.org/officeDocument/2006/relationships/hyperlink" Target="https://app.cloud.scorm.com/sc/InvitationConfirmEmail?publicInvitationId=d0fbc418-cd33-4fb1-a3c5-dc43511c34b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e.state.co.us/datapipeline/per-collections" TargetMode="External"/><Relationship Id="rId2" Type="http://schemas.openxmlformats.org/officeDocument/2006/relationships/hyperlink" Target="http://www.cde.state.co.us/datapipeline/stepbystepmanualforsbdreviewprocess2023" TargetMode="External"/><Relationship Id="rId1" Type="http://schemas.openxmlformats.org/officeDocument/2006/relationships/slideLayout" Target="../slideLayouts/slideLayout2.xml"/><Relationship Id="rId4" Type="http://schemas.openxmlformats.org/officeDocument/2006/relationships/hyperlink" Target="http://www.cde.state.co.us/datapipeline/train_schedul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de.state.co.us/assessment/ela-dataandresults" TargetMode="External"/><Relationship Id="rId7" Type="http://schemas.openxmlformats.org/officeDocument/2006/relationships/hyperlink" Target="http://www.cde.state.co.us/assessment/coalt-sciencesocial-dataandresults" TargetMode="External"/><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6" Type="http://schemas.openxmlformats.org/officeDocument/2006/relationships/hyperlink" Target="http://www.cde.state.co.us/assessment/coalt-englishmath-dataandresults" TargetMode="External"/><Relationship Id="rId5" Type="http://schemas.openxmlformats.org/officeDocument/2006/relationships/hyperlink" Target="http://www.cde.state.co.us/assessment/sat-psat-data" TargetMode="External"/><Relationship Id="rId4" Type="http://schemas.openxmlformats.org/officeDocument/2006/relationships/hyperlink" Target="http://www.cde.state.co.us/assessment/cmas-dataandresult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cde.state.co.us/assessment/cmas_coalt_interpretiveguide_2024"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vimeo.com/877278560?share=copy"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hyperlink" Target="https://www.cde.state.co.us/assessment/coassessmentlitpro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9.xml.rels><?xml version="1.0" encoding="UTF-8" standalone="yes"?>
<Relationships xmlns="http://schemas.openxmlformats.org/package/2006/relationships"><Relationship Id="rId8" Type="http://schemas.openxmlformats.org/officeDocument/2006/relationships/hyperlink" Target="https://www.cde.state.co.us/sites/default/files/docs/postsecondary/CO%20PA%20Summer%20Institute%20School%20Recommendations.10.2021.pdf" TargetMode="External"/><Relationship Id="rId3" Type="http://schemas.openxmlformats.org/officeDocument/2006/relationships/hyperlink" Target="https://www.cde.state.co.us/postsecondary/designelements" TargetMode="External"/><Relationship Id="rId7" Type="http://schemas.openxmlformats.org/officeDocument/2006/relationships/hyperlink" Target="https://docs.google.com/presentation/d/1o20OUBF4CeyYhvg7SIIVrlcheYiVzRFw/edit?usp=drive_link&amp;ouid=104593927482790475593&amp;rtpof=true&amp;sd=tru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docs.google.com/presentation/d/1Bv_6_pDxEm9kxgunKvKSugSlPhkSHM6q/edit?usp=drive_link&amp;ouid=104593927482790475593&amp;rtpof=true&amp;sd=true" TargetMode="External"/><Relationship Id="rId11" Type="http://schemas.openxmlformats.org/officeDocument/2006/relationships/hyperlink" Target="https://www.cde.state.co.us/postsecondary/perfassessment" TargetMode="External"/><Relationship Id="rId5" Type="http://schemas.openxmlformats.org/officeDocument/2006/relationships/hyperlink" Target="https://docs.google.com/document/d/19UsnIb2r9dWlBfx26ljGGVX_HajSgqo-/edit?usp=drive_link&amp;ouid=104593927482790475593&amp;rtpof=true&amp;sd=true" TargetMode="External"/><Relationship Id="rId10" Type="http://schemas.openxmlformats.org/officeDocument/2006/relationships/hyperlink" Target="https://sitesed.cde.state.co.us/course/view.php?id=530" TargetMode="External"/><Relationship Id="rId4" Type="http://schemas.openxmlformats.org/officeDocument/2006/relationships/hyperlink" Target="https://www.cde.state.co.us/postsecondary/performanceoutcomes" TargetMode="External"/><Relationship Id="rId9" Type="http://schemas.openxmlformats.org/officeDocument/2006/relationships/hyperlink" Target="https://docs.google.com/document/d/1cxWT0Ny7M47XQ1t8P8ruuD8MCmDY3PRQ/edit?usp=sharing&amp;ouid=104593927482790475593&amp;rtpof=true&amp;sd=tru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cde.state.co.us/assessment/resource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e.state.co.us/postsecondary/grad-capston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ww.cde.state.co.us/assessment/coloradostudentcenteredscienceassessmenttoolki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cde.state.co.us/postsecondary/grad-capstone" TargetMode="External"/><Relationship Id="rId5" Type="http://schemas.openxmlformats.org/officeDocument/2006/relationships/hyperlink" Target="https://www.cde.state.co.us/postsecondary/perfassessment#research" TargetMode="External"/><Relationship Id="rId4" Type="http://schemas.openxmlformats.org/officeDocument/2006/relationships/hyperlink" Target="https://www.colorado.edu/cadr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hyperlink" Target="http://https:/www.cde.state.co.us/assessment/DTC"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cde.state.co.us/assessment/newassess-dtc"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mailto:carey_j@cde.state.co.us" TargetMode="External"/><Relationship Id="rId3" Type="http://schemas.openxmlformats.org/officeDocument/2006/relationships/hyperlink" Target="mailto:Carpenter_m@cde.state.co.us" TargetMode="External"/><Relationship Id="rId7" Type="http://schemas.openxmlformats.org/officeDocument/2006/relationships/hyperlink" Target="mailto:landrum_a@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bonner_c@cde.state.co.us" TargetMode="External"/><Relationship Id="rId5" Type="http://schemas.openxmlformats.org/officeDocument/2006/relationships/hyperlink" Target="mailto:villalobospavia_h@cde.state.co.us" TargetMode="External"/><Relationship Id="rId4" Type="http://schemas.openxmlformats.org/officeDocument/2006/relationships/hyperlink" Target="mailto:sachdeva_a@cde.state.co.us" TargetMode="External"/><Relationship Id="rId9" Type="http://schemas.openxmlformats.org/officeDocument/2006/relationships/hyperlink" Target="mailto:merker_l@cde.state.co.us"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ideo" Target="https://www.youtube.com/embed/M8VBNwwspCs?feature=oembed" TargetMode="External"/><Relationship Id="rId6" Type="http://schemas.openxmlformats.org/officeDocument/2006/relationships/image" Target="../media/image3.png"/><Relationship Id="rId5" Type="http://schemas.openxmlformats.org/officeDocument/2006/relationships/hyperlink" Target="https://coassessments.com/parentsandguardians/" TargetMode="External"/><Relationship Id="rId4" Type="http://schemas.openxmlformats.org/officeDocument/2006/relationships/image" Target="../media/image26.jpeg"/></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6427698-5F96-F0E5-7D67-CA1CD5EDE31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t="2818" r="13816" b="6271"/>
          <a:stretch/>
        </p:blipFill>
        <p:spPr>
          <a:xfrm>
            <a:off x="2642616" y="10"/>
            <a:ext cx="6501384"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484" y="1122363"/>
            <a:ext cx="3199963" cy="3204134"/>
          </a:xfrm>
        </p:spPr>
        <p:txBody>
          <a:bodyPr anchor="b">
            <a:normAutofit/>
          </a:bodyPr>
          <a:lstStyle/>
          <a:p>
            <a:pPr algn="l"/>
            <a:r>
              <a:rPr lang="en-US" dirty="0">
                <a:latin typeface="+mn-lt"/>
              </a:rPr>
              <a:t>2024-25</a:t>
            </a:r>
            <a:br>
              <a:rPr lang="en-US" dirty="0">
                <a:latin typeface="+mn-lt"/>
              </a:rPr>
            </a:br>
            <a:r>
              <a:rPr lang="en-US" dirty="0">
                <a:latin typeface="+mn-lt"/>
              </a:rPr>
              <a:t>District Assessment Coordinator</a:t>
            </a:r>
            <a:br>
              <a:rPr lang="en-US" dirty="0">
                <a:latin typeface="+mn-lt"/>
              </a:rPr>
            </a:br>
            <a:r>
              <a:rPr lang="en-US" dirty="0">
                <a:latin typeface="+mn-lt"/>
              </a:rPr>
              <a:t>Kickoff Meeting</a:t>
            </a:r>
          </a:p>
        </p:txBody>
      </p:sp>
      <p:sp>
        <p:nvSpPr>
          <p:cNvPr id="3" name="Subtitle 2"/>
          <p:cNvSpPr>
            <a:spLocks noGrp="1"/>
          </p:cNvSpPr>
          <p:nvPr>
            <p:ph type="subTitle" idx="1"/>
          </p:nvPr>
        </p:nvSpPr>
        <p:spPr>
          <a:xfrm>
            <a:off x="358485" y="4872922"/>
            <a:ext cx="3017519" cy="1208141"/>
          </a:xfrm>
        </p:spPr>
        <p:txBody>
          <a:bodyPr>
            <a:normAutofit/>
          </a:bodyPr>
          <a:lstStyle/>
          <a:p>
            <a:pPr algn="l"/>
            <a:r>
              <a:rPr lang="en-US" sz="1800"/>
              <a:t>CDE Assessment Division</a:t>
            </a:r>
          </a:p>
          <a:p>
            <a:pPr algn="l"/>
            <a:r>
              <a:rPr lang="en-US" sz="1800"/>
              <a:t>August 20, 2024</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6728114" y="6356350"/>
            <a:ext cx="2057400" cy="365125"/>
          </a:xfrm>
          <a:prstGeom prst="rect">
            <a:avLst/>
          </a:prstGeom>
        </p:spPr>
        <p:txBody>
          <a:bodyPr>
            <a:normAutofit/>
          </a:bodyPr>
          <a:lstStyle/>
          <a:p>
            <a:pPr algn="r">
              <a:spcAft>
                <a:spcPts val="600"/>
              </a:spcAft>
            </a:pPr>
            <a:fld id="{67726FA2-3EC9-4717-AD62-D8C823692DD3}" type="slidenum">
              <a:rPr lang="en-US" sz="1000"/>
              <a:pPr algn="r">
                <a:spcAft>
                  <a:spcPts val="600"/>
                </a:spcAft>
              </a:pPr>
              <a:t>1</a:t>
            </a:fld>
            <a:endParaRPr lang="en-US" sz="1000"/>
          </a:p>
        </p:txBody>
      </p:sp>
      <p:pic>
        <p:nvPicPr>
          <p:cNvPr id="6" name="Picture 5" descr="CDE Logo&#10;Colorado Department of Education">
            <a:extLst>
              <a:ext uri="{FF2B5EF4-FFF2-40B4-BE49-F238E27FC236}">
                <a16:creationId xmlns:a16="http://schemas.microsoft.com/office/drawing/2014/main" id="{A8518094-5064-C4ED-408D-0333E43141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437" y="281940"/>
            <a:ext cx="2662763" cy="1680845"/>
          </a:xfrm>
          <a:prstGeom prst="rect">
            <a:avLst/>
          </a:prstGeom>
        </p:spPr>
      </p:pic>
    </p:spTree>
    <p:extLst>
      <p:ext uri="{BB962C8B-B14F-4D97-AF65-F5344CB8AC3E}">
        <p14:creationId xmlns:p14="http://schemas.microsoft.com/office/powerpoint/2010/main" val="25341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Meet the CDE Assessment Team</a:t>
            </a:r>
          </a:p>
        </p:txBody>
      </p:sp>
      <p:sp>
        <p:nvSpPr>
          <p:cNvPr id="5" name="Rectangle 4"/>
          <p:cNvSpPr/>
          <p:nvPr/>
        </p:nvSpPr>
        <p:spPr>
          <a:xfrm>
            <a:off x="2442654" y="1332359"/>
            <a:ext cx="4297680" cy="6492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Joyce Zurkowski</a:t>
            </a:r>
          </a:p>
          <a:p>
            <a:pPr algn="ctr"/>
            <a:r>
              <a:rPr lang="en-US"/>
              <a:t>Chief Assessment Officer</a:t>
            </a:r>
          </a:p>
        </p:txBody>
      </p:sp>
      <p:sp>
        <p:nvSpPr>
          <p:cNvPr id="6" name="Rectangle 5"/>
          <p:cNvSpPr/>
          <p:nvPr/>
        </p:nvSpPr>
        <p:spPr>
          <a:xfrm>
            <a:off x="114858" y="2049626"/>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rPr>
              <a:t>Lisa Oliver</a:t>
            </a:r>
          </a:p>
          <a:p>
            <a:pPr algn="ctr"/>
            <a:r>
              <a:rPr lang="en-US">
                <a:solidFill>
                  <a:schemeClr val="tx1"/>
                </a:solidFill>
              </a:rPr>
              <a:t>Director of Assessment Administration</a:t>
            </a:r>
            <a:endParaRPr lang="en-US">
              <a:solidFill>
                <a:schemeClr val="tx1"/>
              </a:solidFill>
              <a:cs typeface="Calibri"/>
            </a:endParaRPr>
          </a:p>
        </p:txBody>
      </p:sp>
      <p:sp>
        <p:nvSpPr>
          <p:cNvPr id="7" name="Rectangle 6"/>
          <p:cNvSpPr/>
          <p:nvPr/>
        </p:nvSpPr>
        <p:spPr>
          <a:xfrm>
            <a:off x="4747384" y="2059073"/>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Christina Wirth-Hawkins</a:t>
            </a:r>
          </a:p>
          <a:p>
            <a:pPr algn="ctr"/>
            <a:r>
              <a:rPr lang="en-US">
                <a:solidFill>
                  <a:schemeClr val="tx1"/>
                </a:solidFill>
              </a:rPr>
              <a:t>Executive Director</a:t>
            </a:r>
          </a:p>
        </p:txBody>
      </p:sp>
      <p:sp>
        <p:nvSpPr>
          <p:cNvPr id="9" name="Rectangle 8"/>
          <p:cNvSpPr/>
          <p:nvPr/>
        </p:nvSpPr>
        <p:spPr>
          <a:xfrm>
            <a:off x="114858" y="271851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Collin Bonner</a:t>
            </a:r>
          </a:p>
          <a:p>
            <a:pPr algn="ctr"/>
            <a:r>
              <a:rPr lang="en-US">
                <a:solidFill>
                  <a:srgbClr val="000000"/>
                </a:solidFill>
              </a:rPr>
              <a:t>Technology, NAEP, International Assessment</a:t>
            </a:r>
          </a:p>
        </p:txBody>
      </p:sp>
      <p:sp>
        <p:nvSpPr>
          <p:cNvPr id="8" name="Rectangle 7"/>
          <p:cNvSpPr/>
          <p:nvPr/>
        </p:nvSpPr>
        <p:spPr>
          <a:xfrm>
            <a:off x="103312" y="340751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Melissa Carpenter</a:t>
            </a:r>
          </a:p>
          <a:p>
            <a:pPr algn="ctr"/>
            <a:r>
              <a:rPr lang="en-US">
                <a:solidFill>
                  <a:srgbClr val="000000"/>
                </a:solidFill>
              </a:rPr>
              <a:t>PSAT 9, PSAT 10, SAT</a:t>
            </a:r>
            <a:endParaRPr lang="en-US" sz="1600">
              <a:solidFill>
                <a:srgbClr val="000000"/>
              </a:solidFill>
            </a:endParaRPr>
          </a:p>
        </p:txBody>
      </p:sp>
      <p:sp>
        <p:nvSpPr>
          <p:cNvPr id="3" name="Rectangle 2">
            <a:extLst>
              <a:ext uri="{FF2B5EF4-FFF2-40B4-BE49-F238E27FC236}">
                <a16:creationId xmlns:a16="http://schemas.microsoft.com/office/drawing/2014/main" id="{86E06C13-DCB5-4BB7-F204-EF21E72C3CB5}"/>
              </a:ext>
            </a:extLst>
          </p:cNvPr>
          <p:cNvSpPr/>
          <p:nvPr/>
        </p:nvSpPr>
        <p:spPr>
          <a:xfrm>
            <a:off x="103312" y="4084312"/>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Leon </a:t>
            </a:r>
            <a:r>
              <a:rPr lang="en-US" b="1" err="1">
                <a:solidFill>
                  <a:srgbClr val="000000"/>
                </a:solidFill>
              </a:rPr>
              <a:t>Merker</a:t>
            </a:r>
            <a:endParaRPr lang="en-US">
              <a:solidFill>
                <a:srgbClr val="000000"/>
              </a:solidFill>
            </a:endParaRPr>
          </a:p>
          <a:p>
            <a:pPr algn="ctr"/>
            <a:r>
              <a:rPr lang="en-US">
                <a:solidFill>
                  <a:srgbClr val="000000"/>
                </a:solidFill>
              </a:rPr>
              <a:t>Data and SBDs</a:t>
            </a:r>
          </a:p>
        </p:txBody>
      </p:sp>
      <p:sp>
        <p:nvSpPr>
          <p:cNvPr id="15" name="Rectangle 14"/>
          <p:cNvSpPr/>
          <p:nvPr/>
        </p:nvSpPr>
        <p:spPr>
          <a:xfrm>
            <a:off x="103312" y="476006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Arti Sachdeva</a:t>
            </a:r>
          </a:p>
          <a:p>
            <a:pPr algn="ctr"/>
            <a:r>
              <a:rPr lang="en-US" err="1">
                <a:solidFill>
                  <a:srgbClr val="000000"/>
                </a:solidFill>
              </a:rPr>
              <a:t>CoAlt</a:t>
            </a:r>
            <a:r>
              <a:rPr lang="en-US">
                <a:solidFill>
                  <a:srgbClr val="000000"/>
                </a:solidFill>
              </a:rPr>
              <a:t> and SPED Accommodations</a:t>
            </a:r>
          </a:p>
        </p:txBody>
      </p:sp>
      <p:sp>
        <p:nvSpPr>
          <p:cNvPr id="11" name="Rectangle 10"/>
          <p:cNvSpPr/>
          <p:nvPr/>
        </p:nvSpPr>
        <p:spPr>
          <a:xfrm>
            <a:off x="114858" y="5452295"/>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Heather Villalobos Pavia</a:t>
            </a:r>
            <a:r>
              <a:rPr lang="en-US">
                <a:solidFill>
                  <a:srgbClr val="000000"/>
                </a:solidFill>
              </a:rPr>
              <a:t> </a:t>
            </a:r>
          </a:p>
          <a:p>
            <a:pPr algn="ctr"/>
            <a:r>
              <a:rPr lang="en-US">
                <a:solidFill>
                  <a:srgbClr val="000000"/>
                </a:solidFill>
              </a:rPr>
              <a:t>ACCESS, CSLA, Linguistic Accommodations</a:t>
            </a:r>
          </a:p>
        </p:txBody>
      </p:sp>
      <p:sp>
        <p:nvSpPr>
          <p:cNvPr id="10" name="Rectangle 9"/>
          <p:cNvSpPr/>
          <p:nvPr/>
        </p:nvSpPr>
        <p:spPr>
          <a:xfrm>
            <a:off x="4743008" y="273474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Jasmine Carey</a:t>
            </a:r>
          </a:p>
          <a:p>
            <a:pPr algn="ctr"/>
            <a:r>
              <a:rPr lang="en-US">
                <a:solidFill>
                  <a:srgbClr val="000000"/>
                </a:solidFill>
              </a:rPr>
              <a:t>Psychometrics and Data</a:t>
            </a:r>
          </a:p>
        </p:txBody>
      </p:sp>
      <p:sp>
        <p:nvSpPr>
          <p:cNvPr id="17" name="Rectangle 16"/>
          <p:cNvSpPr/>
          <p:nvPr/>
        </p:nvSpPr>
        <p:spPr>
          <a:xfrm>
            <a:off x="4743008" y="3407520"/>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Sara Loerzel</a:t>
            </a:r>
          </a:p>
          <a:p>
            <a:pPr algn="ctr"/>
            <a:r>
              <a:rPr lang="en-US">
                <a:solidFill>
                  <a:srgbClr val="000000"/>
                </a:solidFill>
              </a:rPr>
              <a:t>CMAS Administration and </a:t>
            </a:r>
            <a:r>
              <a:rPr lang="en-US" err="1">
                <a:solidFill>
                  <a:srgbClr val="000000"/>
                </a:solidFill>
              </a:rPr>
              <a:t>PearsonAccess</a:t>
            </a:r>
            <a:r>
              <a:rPr lang="en-US" baseline="30000" err="1">
                <a:solidFill>
                  <a:srgbClr val="000000"/>
                </a:solidFill>
              </a:rPr>
              <a:t>next</a:t>
            </a:r>
            <a:endParaRPr lang="en-US" baseline="30000">
              <a:solidFill>
                <a:srgbClr val="000000"/>
              </a:solidFill>
            </a:endParaRPr>
          </a:p>
        </p:txBody>
      </p:sp>
      <p:sp>
        <p:nvSpPr>
          <p:cNvPr id="14" name="Rectangle 13"/>
          <p:cNvSpPr/>
          <p:nvPr/>
        </p:nvSpPr>
        <p:spPr>
          <a:xfrm>
            <a:off x="4743008" y="408029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Molly Mund</a:t>
            </a:r>
          </a:p>
          <a:p>
            <a:pPr algn="ctr"/>
            <a:r>
              <a:rPr lang="en-US">
                <a:solidFill>
                  <a:srgbClr val="000000"/>
                </a:solidFill>
              </a:rPr>
              <a:t>CMAS Content Development</a:t>
            </a:r>
          </a:p>
        </p:txBody>
      </p:sp>
      <p:sp>
        <p:nvSpPr>
          <p:cNvPr id="16" name="Rectangle 15"/>
          <p:cNvSpPr/>
          <p:nvPr/>
        </p:nvSpPr>
        <p:spPr>
          <a:xfrm>
            <a:off x="4743008" y="475307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a:solidFill>
                  <a:srgbClr val="000000"/>
                </a:solidFill>
              </a:rPr>
              <a:t>Nathan Redford</a:t>
            </a:r>
          </a:p>
          <a:p>
            <a:pPr algn="ctr"/>
            <a:r>
              <a:rPr lang="en-US">
                <a:solidFill>
                  <a:srgbClr val="000000"/>
                </a:solidFill>
              </a:rPr>
              <a:t>CMAS Content Development</a:t>
            </a:r>
          </a:p>
        </p:txBody>
      </p:sp>
      <p:sp>
        <p:nvSpPr>
          <p:cNvPr id="19" name="Rectangle 18">
            <a:extLst>
              <a:ext uri="{FF2B5EF4-FFF2-40B4-BE49-F238E27FC236}">
                <a16:creationId xmlns:a16="http://schemas.microsoft.com/office/drawing/2014/main" id="{235FFF2F-D47A-4CBC-9338-EEDA5BB7709D}"/>
              </a:ext>
            </a:extLst>
          </p:cNvPr>
          <p:cNvSpPr/>
          <p:nvPr/>
        </p:nvSpPr>
        <p:spPr>
          <a:xfrm>
            <a:off x="4743612" y="5539051"/>
            <a:ext cx="4297680" cy="9233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US" b="1" dirty="0">
                <a:solidFill>
                  <a:srgbClr val="000000"/>
                </a:solidFill>
              </a:rPr>
              <a:t>Angela Landrum</a:t>
            </a:r>
          </a:p>
          <a:p>
            <a:pPr algn="ctr"/>
            <a:r>
              <a:rPr lang="en-US" dirty="0">
                <a:solidFill>
                  <a:srgbClr val="000000"/>
                </a:solidFill>
              </a:rPr>
              <a:t>Assessment Literacy and Performance Assessments</a:t>
            </a:r>
            <a:endParaRPr lang="en-US">
              <a:solidFill>
                <a:srgbClr val="000000"/>
              </a:solidFill>
              <a:cs typeface="Calibri"/>
            </a:endParaRPr>
          </a:p>
        </p:txBody>
      </p:sp>
    </p:spTree>
    <p:extLst>
      <p:ext uri="{BB962C8B-B14F-4D97-AF65-F5344CB8AC3E}">
        <p14:creationId xmlns:p14="http://schemas.microsoft.com/office/powerpoint/2010/main" val="3748640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Fall Checklist (3 of 3)</a:t>
            </a:r>
          </a:p>
        </p:txBody>
      </p:sp>
      <p:sp>
        <p:nvSpPr>
          <p:cNvPr id="3" name="Content Placeholder 2"/>
          <p:cNvSpPr>
            <a:spLocks noGrp="1"/>
          </p:cNvSpPr>
          <p:nvPr>
            <p:ph idx="1"/>
          </p:nvPr>
        </p:nvSpPr>
        <p:spPr>
          <a:xfrm>
            <a:off x="274320" y="1350225"/>
            <a:ext cx="824103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virtual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p>
          <a:p>
            <a:pPr marL="1028700" lvl="1" indent="-342900">
              <a:buFont typeface="Wingdings" panose="05000000000000000000" pitchFamily="2" charset="2"/>
              <a:buChar char="q"/>
            </a:pPr>
            <a:r>
              <a:rPr lang="en-US" sz="1800" dirty="0">
                <a:solidFill>
                  <a:schemeClr val="tx1"/>
                </a:solidFill>
              </a:rPr>
              <a:t>CoAlt</a:t>
            </a:r>
          </a:p>
          <a:p>
            <a:pPr marL="1028700" lvl="1" indent="-342900">
              <a:buFont typeface="Wingdings" panose="05000000000000000000" pitchFamily="2" charset="2"/>
              <a:buChar char="q"/>
            </a:pPr>
            <a:r>
              <a:rPr lang="en-US" sz="1800" dirty="0">
                <a:solidFill>
                  <a:schemeClr val="tx1"/>
                </a:solidFill>
              </a:rPr>
              <a:t>CMAS</a:t>
            </a: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and plan district/school trainings</a:t>
            </a:r>
          </a:p>
          <a:p>
            <a:pPr marL="1028700" lvl="1" indent="-342900">
              <a:buFont typeface="Wingdings" panose="05000000000000000000" pitchFamily="2" charset="2"/>
              <a:buChar char="q"/>
            </a:pPr>
            <a:r>
              <a:rPr lang="en-US" sz="1800" dirty="0"/>
              <a:t>Accommodations</a:t>
            </a:r>
          </a:p>
          <a:p>
            <a:pPr marL="1028700" lvl="1" indent="-342900">
              <a:buFont typeface="Wingdings" panose="05000000000000000000" pitchFamily="2" charset="2"/>
              <a:buChar char="q"/>
            </a:pPr>
            <a:r>
              <a:rPr lang="en-US" sz="1800" dirty="0"/>
              <a:t>ACCESS </a:t>
            </a:r>
          </a:p>
          <a:p>
            <a:pPr marL="1028700" lvl="1" indent="-342900">
              <a:buFont typeface="Wingdings" panose="05000000000000000000" pitchFamily="2" charset="2"/>
              <a:buChar char="q"/>
            </a:pPr>
            <a:r>
              <a:rPr lang="en-US" sz="1800" dirty="0"/>
              <a:t>CoAlt</a:t>
            </a:r>
          </a:p>
          <a:p>
            <a:pPr marL="1028700" lvl="1" indent="-342900">
              <a:buFont typeface="Wingdings" panose="05000000000000000000" pitchFamily="2" charset="2"/>
              <a:buChar char="q"/>
            </a:pPr>
            <a:r>
              <a:rPr lang="en-US" sz="1800" dirty="0"/>
              <a:t>CMAS</a:t>
            </a:r>
          </a:p>
          <a:p>
            <a:pPr marL="1028700" lvl="1" indent="-342900">
              <a:buFont typeface="Wingdings" panose="05000000000000000000" pitchFamily="2" charset="2"/>
              <a:buChar char="q"/>
            </a:pPr>
            <a:r>
              <a:rPr lang="en-US" sz="1800" dirty="0"/>
              <a:t>CO PSAT and SAT</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951165" cy="365125"/>
          </a:xfrm>
          <a:prstGeom prst="rect">
            <a:avLst/>
          </a:prstGeom>
        </p:spPr>
        <p:txBody>
          <a:bodyPr/>
          <a:lstStyle/>
          <a:p>
            <a:fld id="{67726FA2-3EC9-4717-AD62-D8C823692DD3}" type="slidenum">
              <a:rPr lang="en-US" smtClean="0"/>
              <a:pPr/>
              <a:t>100</a:t>
            </a:fld>
            <a:endParaRPr lang="en-US"/>
          </a:p>
        </p:txBody>
      </p:sp>
    </p:spTree>
    <p:extLst>
      <p:ext uri="{BB962C8B-B14F-4D97-AF65-F5344CB8AC3E}">
        <p14:creationId xmlns:p14="http://schemas.microsoft.com/office/powerpoint/2010/main" val="27658726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41789" cy="756418"/>
          </a:xfrm>
        </p:spPr>
        <p:txBody>
          <a:bodyPr anchor="ctr">
            <a:noAutofit/>
          </a:bodyPr>
          <a:lstStyle/>
          <a:p>
            <a:r>
              <a:rPr lang="en-US" sz="2800" dirty="0">
                <a:latin typeface="+mn-lt"/>
              </a:rPr>
              <a:t>2024-25 Training Dates – All Virtual</a:t>
            </a:r>
            <a:br>
              <a:rPr lang="en-US" sz="2800" dirty="0">
                <a:latin typeface="+mn-lt"/>
              </a:rPr>
            </a:br>
            <a:r>
              <a:rPr lang="en-US" sz="2800" dirty="0">
                <a:latin typeface="+mn-lt"/>
              </a:rPr>
              <a:t>(dates subject to change)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782308563"/>
              </p:ext>
            </p:extLst>
          </p:nvPr>
        </p:nvGraphicFramePr>
        <p:xfrm>
          <a:off x="508211" y="1348884"/>
          <a:ext cx="7886744" cy="4663440"/>
        </p:xfrm>
        <a:graphic>
          <a:graphicData uri="http://schemas.openxmlformats.org/drawingml/2006/table">
            <a:tbl>
              <a:tblPr firstRow="1" bandRow="1">
                <a:tableStyleId>{5C22544A-7EE6-4342-B048-85BDC9FD1C3A}</a:tableStyleId>
              </a:tblPr>
              <a:tblGrid>
                <a:gridCol w="3086117">
                  <a:extLst>
                    <a:ext uri="{9D8B030D-6E8A-4147-A177-3AD203B41FA5}">
                      <a16:colId xmlns:a16="http://schemas.microsoft.com/office/drawing/2014/main" val="20000"/>
                    </a:ext>
                  </a:extLst>
                </a:gridCol>
                <a:gridCol w="2400314">
                  <a:extLst>
                    <a:ext uri="{9D8B030D-6E8A-4147-A177-3AD203B41FA5}">
                      <a16:colId xmlns:a16="http://schemas.microsoft.com/office/drawing/2014/main" val="20001"/>
                    </a:ext>
                  </a:extLst>
                </a:gridCol>
                <a:gridCol w="2400313">
                  <a:extLst>
                    <a:ext uri="{9D8B030D-6E8A-4147-A177-3AD203B41FA5}">
                      <a16:colId xmlns:a16="http://schemas.microsoft.com/office/drawing/2014/main" val="20002"/>
                    </a:ext>
                  </a:extLst>
                </a:gridCol>
              </a:tblGrid>
              <a:tr h="548640">
                <a:tc>
                  <a:txBody>
                    <a:bodyPr/>
                    <a:lstStyle/>
                    <a:p>
                      <a:pPr marL="0" marR="0" algn="ctr">
                        <a:spcBef>
                          <a:spcPts val="0"/>
                        </a:spcBef>
                        <a:spcAft>
                          <a:spcPts val="0"/>
                        </a:spcAft>
                      </a:pPr>
                      <a:r>
                        <a:rPr lang="en-US" sz="1800">
                          <a:effectLst/>
                        </a:rPr>
                        <a:t>Assessment</a:t>
                      </a:r>
                      <a:endParaRPr lang="en-US" sz="1800">
                        <a:effectLst/>
                        <a:latin typeface="Times New Roman"/>
                        <a:ea typeface="Calibri"/>
                      </a:endParaRPr>
                    </a:p>
                  </a:txBody>
                  <a:tcPr marL="0" marR="0" marT="0" marB="0" anchor="ctr">
                    <a:solidFill>
                      <a:srgbClr val="E26510"/>
                    </a:solidFill>
                  </a:tcPr>
                </a:tc>
                <a:tc>
                  <a:txBody>
                    <a:bodyPr/>
                    <a:lstStyle/>
                    <a:p>
                      <a:pPr marL="0" marR="0" algn="ctr">
                        <a:spcBef>
                          <a:spcPts val="0"/>
                        </a:spcBef>
                        <a:spcAft>
                          <a:spcPts val="0"/>
                        </a:spcAft>
                      </a:pPr>
                      <a:r>
                        <a:rPr lang="en-US" sz="1800">
                          <a:effectLst/>
                        </a:rPr>
                        <a:t>Description</a:t>
                      </a:r>
                      <a:endParaRPr lang="en-US" sz="1800">
                        <a:effectLst/>
                        <a:latin typeface="Times New Roman"/>
                        <a:ea typeface="Calibri"/>
                      </a:endParaRPr>
                    </a:p>
                  </a:txBody>
                  <a:tcPr marL="0" marR="0" marT="0" marB="0" anchor="ctr">
                    <a:solidFill>
                      <a:srgbClr val="E26510"/>
                    </a:solidFill>
                  </a:tcPr>
                </a:tc>
                <a:tc>
                  <a:txBody>
                    <a:bodyPr/>
                    <a:lstStyle/>
                    <a:p>
                      <a:pPr marL="0" marR="0" algn="ctr">
                        <a:spcBef>
                          <a:spcPts val="0"/>
                        </a:spcBef>
                        <a:spcAft>
                          <a:spcPts val="0"/>
                        </a:spcAft>
                      </a:pPr>
                      <a:r>
                        <a:rPr lang="en-US" sz="1800">
                          <a:effectLst/>
                        </a:rPr>
                        <a:t>Timeline</a:t>
                      </a:r>
                      <a:endParaRPr lang="en-US" sz="1800">
                        <a:effectLst/>
                        <a:latin typeface="Times New Roman"/>
                        <a:ea typeface="Calibri"/>
                      </a:endParaRPr>
                    </a:p>
                  </a:txBody>
                  <a:tcPr marL="0" marR="0" marT="0" marB="0" anchor="ctr">
                    <a:solidFill>
                      <a:srgbClr val="E26510"/>
                    </a:solidFill>
                  </a:tcPr>
                </a:tc>
                <a:extLst>
                  <a:ext uri="{0D108BD9-81ED-4DB2-BD59-A6C34878D82A}">
                    <a16:rowId xmlns:a16="http://schemas.microsoft.com/office/drawing/2014/main" val="10000"/>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All</a:t>
                      </a:r>
                      <a:endParaRPr lang="en-US" sz="1800" b="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Accommodations</a:t>
                      </a:r>
                      <a:endParaRPr lang="en-US" sz="1800">
                        <a:solidFill>
                          <a:schemeClr val="tx1">
                            <a:lumMod val="50000"/>
                          </a:schemeClr>
                        </a:solidFill>
                        <a:effectLst/>
                        <a:latin typeface="+mn-lt"/>
                        <a:ea typeface="Calibri"/>
                      </a:endParaRPr>
                    </a:p>
                  </a:txBody>
                  <a:tcPr marL="0" marR="0" marT="0" marB="0" anchor="ctr"/>
                </a:tc>
                <a:tc>
                  <a:txBody>
                    <a:bodyPr/>
                    <a:lstStyle/>
                    <a:p>
                      <a:pPr marL="0" marR="0" indent="0" algn="ctr" rtl="0" eaLnBrk="1" fontAlgn="auto" latinLnBrk="0" hangingPunct="1">
                        <a:lnSpc>
                          <a:spcPct val="100000"/>
                        </a:lnSpc>
                        <a:spcBef>
                          <a:spcPts val="0"/>
                        </a:spcBef>
                        <a:spcAft>
                          <a:spcPts val="0"/>
                        </a:spcAft>
                        <a:buClrTx/>
                        <a:buSzTx/>
                        <a:buFontTx/>
                        <a:buNone/>
                      </a:pPr>
                      <a:r>
                        <a:rPr lang="en-US" sz="1800">
                          <a:solidFill>
                            <a:schemeClr val="tx1"/>
                          </a:solidFill>
                          <a:effectLst/>
                        </a:rPr>
                        <a:t>September 10 @ 1 p.m.</a:t>
                      </a:r>
                    </a:p>
                    <a:p>
                      <a:pPr marL="0" marR="0" indent="0" algn="ctr" rtl="0" eaLnBrk="1" fontAlgn="auto" latinLnBrk="0" hangingPunct="1">
                        <a:lnSpc>
                          <a:spcPct val="100000"/>
                        </a:lnSpc>
                        <a:spcBef>
                          <a:spcPts val="0"/>
                        </a:spcBef>
                        <a:spcAft>
                          <a:spcPts val="0"/>
                        </a:spcAft>
                        <a:buClrTx/>
                        <a:buSzTx/>
                        <a:buFontTx/>
                        <a:buNone/>
                      </a:pPr>
                      <a:r>
                        <a:rPr lang="en-US" sz="1800">
                          <a:solidFill>
                            <a:schemeClr val="tx1"/>
                          </a:solidFill>
                          <a:effectLst/>
                          <a:latin typeface="+mn-lt"/>
                          <a:ea typeface="Calibri"/>
                        </a:rPr>
                        <a:t>September 12 @ 10 a.m.</a:t>
                      </a:r>
                    </a:p>
                    <a:p>
                      <a:pPr marL="0" marR="0" lvl="0" indent="0" algn="ctr">
                        <a:lnSpc>
                          <a:spcPct val="100000"/>
                        </a:lnSpc>
                        <a:spcBef>
                          <a:spcPts val="0"/>
                        </a:spcBef>
                        <a:spcAft>
                          <a:spcPts val="0"/>
                        </a:spcAft>
                        <a:buClrTx/>
                        <a:buSzTx/>
                        <a:buFontTx/>
                        <a:buNone/>
                      </a:pPr>
                      <a:r>
                        <a:rPr lang="en-US" sz="1800">
                          <a:solidFill>
                            <a:schemeClr val="tx1"/>
                          </a:solidFill>
                          <a:effectLst/>
                          <a:latin typeface="+mn-lt"/>
                          <a:ea typeface="Calibri"/>
                        </a:rPr>
                        <a:t>September 18 @ 2 p.m.</a:t>
                      </a:r>
                    </a:p>
                  </a:txBody>
                  <a:tcPr marL="0" marR="0" marT="0" marB="0" anchor="ctr"/>
                </a:tc>
                <a:extLst>
                  <a:ext uri="{0D108BD9-81ED-4DB2-BD59-A6C34878D82A}">
                    <a16:rowId xmlns:a16="http://schemas.microsoft.com/office/drawing/2014/main" val="10001"/>
                  </a:ext>
                </a:extLst>
              </a:tr>
              <a:tr h="822960">
                <a:tc>
                  <a:txBody>
                    <a:bodyPr/>
                    <a:lstStyle/>
                    <a:p>
                      <a:pPr marL="0" marR="0" algn="ctr">
                        <a:spcBef>
                          <a:spcPts val="0"/>
                        </a:spcBef>
                        <a:spcAft>
                          <a:spcPts val="0"/>
                        </a:spcAft>
                      </a:pPr>
                      <a:r>
                        <a:rPr lang="en-US" sz="1800">
                          <a:effectLst/>
                        </a:rPr>
                        <a:t>CO PSAT and SAT</a:t>
                      </a:r>
                      <a:endParaRPr lang="en-US" sz="1800" b="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College Board DAC Kickoff</a:t>
                      </a:r>
                    </a:p>
                  </a:txBody>
                  <a:tcPr marL="0" marR="0" marT="0" marB="0" anchor="ctr"/>
                </a:tc>
                <a:tc>
                  <a:txBody>
                    <a:bodyPr/>
                    <a:lstStyle/>
                    <a:p>
                      <a:pPr marL="0" marR="0" lvl="0" algn="ctr">
                        <a:spcBef>
                          <a:spcPts val="0"/>
                        </a:spcBef>
                        <a:spcAft>
                          <a:spcPts val="0"/>
                        </a:spcAft>
                        <a:buNone/>
                      </a:pPr>
                      <a:r>
                        <a:rPr lang="en-US" sz="1800">
                          <a:solidFill>
                            <a:schemeClr val="tx1"/>
                          </a:solidFill>
                          <a:effectLst/>
                        </a:rPr>
                        <a:t>September</a:t>
                      </a:r>
                      <a:endParaRPr lang="en-US"/>
                    </a:p>
                  </a:txBody>
                  <a:tcPr marL="0" marR="0" marT="0" marB="0" anchor="ctr"/>
                </a:tc>
                <a:extLst>
                  <a:ext uri="{0D108BD9-81ED-4DB2-BD59-A6C34878D82A}">
                    <a16:rowId xmlns:a16="http://schemas.microsoft.com/office/drawing/2014/main" val="3626090174"/>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ACCESS for ELLs®</a:t>
                      </a:r>
                      <a:endParaRPr lang="en-US" b="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Administration</a:t>
                      </a:r>
                      <a:endParaRPr lang="en-US">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a:solidFill>
                            <a:schemeClr val="tx1"/>
                          </a:solidFill>
                          <a:effectLst/>
                        </a:rPr>
                        <a:t>September</a:t>
                      </a:r>
                    </a:p>
                  </a:txBody>
                  <a:tcPr marL="0" marR="0" marT="0" marB="0" anchor="ctr"/>
                </a:tc>
                <a:extLst>
                  <a:ext uri="{0D108BD9-81ED-4DB2-BD59-A6C34878D82A}">
                    <a16:rowId xmlns:a16="http://schemas.microsoft.com/office/drawing/2014/main" val="10002"/>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CMAS Math, ELA, CSLA,</a:t>
                      </a:r>
                    </a:p>
                    <a:p>
                      <a:pPr marL="0" marR="0" algn="ctr">
                        <a:spcBef>
                          <a:spcPts val="0"/>
                        </a:spcBef>
                        <a:spcAft>
                          <a:spcPts val="0"/>
                        </a:spcAft>
                      </a:pPr>
                      <a:r>
                        <a:rPr lang="en-US" sz="1800">
                          <a:effectLst/>
                        </a:rPr>
                        <a:t>Science, and Social Studies</a:t>
                      </a:r>
                      <a:endParaRPr lang="en-US" sz="1800" b="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effectLst/>
                        </a:rPr>
                        <a:t>Administration</a:t>
                      </a:r>
                    </a:p>
                  </a:txBody>
                  <a:tcPr marL="0" marR="0" marT="0" marB="0" anchor="ctr"/>
                </a:tc>
                <a:tc>
                  <a:txBody>
                    <a:bodyPr/>
                    <a:lstStyle/>
                    <a:p>
                      <a:pPr marL="0" marR="0" algn="ctr">
                        <a:spcBef>
                          <a:spcPts val="0"/>
                        </a:spcBef>
                        <a:spcAft>
                          <a:spcPts val="0"/>
                        </a:spcAft>
                      </a:pPr>
                      <a:r>
                        <a:rPr lang="en-US" sz="1800">
                          <a:solidFill>
                            <a:schemeClr val="tx1"/>
                          </a:solidFill>
                          <a:effectLst/>
                        </a:rPr>
                        <a:t>Late October</a:t>
                      </a:r>
                    </a:p>
                  </a:txBody>
                  <a:tcPr marL="0" marR="0" marT="0" marB="0" anchor="ctr"/>
                </a:tc>
                <a:extLst>
                  <a:ext uri="{0D108BD9-81ED-4DB2-BD59-A6C34878D82A}">
                    <a16:rowId xmlns:a16="http://schemas.microsoft.com/office/drawing/2014/main" val="3819837202"/>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rPr>
                        <a:t>CoAlt ELA and Math (DLM),</a:t>
                      </a:r>
                    </a:p>
                    <a:p>
                      <a:pPr marL="0" marR="0" algn="ctr">
                        <a:spcBef>
                          <a:spcPts val="0"/>
                        </a:spcBef>
                        <a:spcAft>
                          <a:spcPts val="0"/>
                        </a:spcAft>
                      </a:pPr>
                      <a:r>
                        <a:rPr lang="en-US" sz="1800">
                          <a:effectLst/>
                        </a:rPr>
                        <a:t>Science and Social Studies</a:t>
                      </a:r>
                      <a:endParaRPr lang="en-US" sz="1800" b="0">
                        <a:effectLst/>
                        <a:latin typeface="+mn-lt"/>
                        <a:ea typeface="Calibri"/>
                      </a:endParaRPr>
                    </a:p>
                  </a:txBody>
                  <a:tcPr marL="0" marR="0" marT="0" marB="0" anchor="ctr"/>
                </a:tc>
                <a:tc>
                  <a:txBody>
                    <a:bodyPr/>
                    <a:lstStyle/>
                    <a:p>
                      <a:pPr marL="0" marR="0" algn="ctr">
                        <a:spcBef>
                          <a:spcPts val="0"/>
                        </a:spcBef>
                        <a:spcAft>
                          <a:spcPts val="0"/>
                        </a:spcAft>
                      </a:pPr>
                      <a:r>
                        <a:rPr lang="en-US" sz="1800">
                          <a:effectLst/>
                        </a:rPr>
                        <a:t>Administration</a:t>
                      </a:r>
                      <a:endParaRPr lang="en-US" sz="180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September</a:t>
                      </a:r>
                    </a:p>
                    <a:p>
                      <a:pPr marL="0" marR="0" lvl="0" algn="ctr">
                        <a:spcBef>
                          <a:spcPts val="0"/>
                        </a:spcBef>
                        <a:spcAft>
                          <a:spcPts val="0"/>
                        </a:spcAft>
                        <a:buNone/>
                      </a:pPr>
                      <a:r>
                        <a:rPr lang="en-US" sz="1800" baseline="0" dirty="0">
                          <a:solidFill>
                            <a:schemeClr val="tx1"/>
                          </a:solidFill>
                          <a:effectLst/>
                        </a:rPr>
                        <a:t>November</a:t>
                      </a:r>
                    </a:p>
                  </a:txBody>
                  <a:tcPr marL="0" marR="0" marT="0" marB="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274320" y="6356351"/>
            <a:ext cx="847470" cy="365125"/>
          </a:xfrm>
          <a:prstGeom prst="rect">
            <a:avLst/>
          </a:prstGeom>
        </p:spPr>
        <p:txBody>
          <a:bodyPr/>
          <a:lstStyle/>
          <a:p>
            <a:fld id="{67726FA2-3EC9-4717-AD62-D8C823692DD3}" type="slidenum">
              <a:rPr lang="en-US" smtClean="0"/>
              <a:pPr/>
              <a:t>101</a:t>
            </a:fld>
            <a:endParaRPr lang="en-US"/>
          </a:p>
        </p:txBody>
      </p:sp>
      <p:sp>
        <p:nvSpPr>
          <p:cNvPr id="5" name="TextBox 4">
            <a:extLst>
              <a:ext uri="{FF2B5EF4-FFF2-40B4-BE49-F238E27FC236}">
                <a16:creationId xmlns:a16="http://schemas.microsoft.com/office/drawing/2014/main" id="{4C3B9BB0-52A3-B7A9-8D2F-36F4659A677E}"/>
              </a:ext>
            </a:extLst>
          </p:cNvPr>
          <p:cNvSpPr txBox="1"/>
          <p:nvPr/>
        </p:nvSpPr>
        <p:spPr>
          <a:xfrm>
            <a:off x="1260656" y="6209051"/>
            <a:ext cx="6710861" cy="369332"/>
          </a:xfrm>
          <a:prstGeom prst="rect">
            <a:avLst/>
          </a:prstGeom>
          <a:noFill/>
        </p:spPr>
        <p:txBody>
          <a:bodyPr wrap="square">
            <a:spAutoFit/>
          </a:bodyPr>
          <a:lstStyle/>
          <a:p>
            <a:pPr marL="0" marR="0" algn="ctr">
              <a:spcBef>
                <a:spcPts val="0"/>
              </a:spcBef>
              <a:spcAft>
                <a:spcPts val="0"/>
              </a:spcAft>
            </a:pPr>
            <a:r>
              <a:rPr lang="en-US" sz="1800" dirty="0">
                <a:effectLst/>
              </a:rPr>
              <a:t>DACs must be</a:t>
            </a:r>
            <a:r>
              <a:rPr lang="en-US" sz="1800" baseline="0" dirty="0">
                <a:effectLst/>
              </a:rPr>
              <a:t> trained on all state assessments each year. </a:t>
            </a:r>
            <a:endParaRPr lang="en-US" sz="1800" b="0" dirty="0">
              <a:solidFill>
                <a:schemeClr val="bg1"/>
              </a:solidFill>
              <a:effectLst/>
            </a:endParaRPr>
          </a:p>
        </p:txBody>
      </p:sp>
    </p:spTree>
    <p:extLst>
      <p:ext uri="{BB962C8B-B14F-4D97-AF65-F5344CB8AC3E}">
        <p14:creationId xmlns:p14="http://schemas.microsoft.com/office/powerpoint/2010/main" val="114857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689863" cy="756418"/>
          </a:xfrm>
        </p:spPr>
        <p:txBody>
          <a:bodyPr anchor="ctr">
            <a:noAutofit/>
          </a:bodyPr>
          <a:lstStyle/>
          <a:p>
            <a:r>
              <a:rPr lang="en-US" sz="3200" dirty="0">
                <a:latin typeface="+mn-lt"/>
              </a:rPr>
              <a:t>Spring 2025 Colorado Assessments</a:t>
            </a:r>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solidFill>
                  <a:schemeClr val="bg1"/>
                </a:solidFill>
                <a:effectLst/>
                <a:ea typeface="Calibri"/>
                <a:cs typeface="Times New Roman"/>
              </a:rPr>
              <a:t>Colorado Measures of</a:t>
            </a:r>
          </a:p>
          <a:p>
            <a:pPr marL="0" marR="0" algn="ctr">
              <a:spcBef>
                <a:spcPts val="0"/>
              </a:spcBef>
              <a:spcAft>
                <a:spcPts val="0"/>
              </a:spcAft>
            </a:pPr>
            <a:r>
              <a:rPr lang="en-US" sz="1800">
                <a:solidFill>
                  <a:schemeClr val="bg1"/>
                </a:solidFill>
                <a:effectLst/>
                <a:ea typeface="Calibri"/>
                <a:cs typeface="Times New Roman"/>
              </a:rPr>
              <a:t>Academic Success</a:t>
            </a:r>
          </a:p>
          <a:p>
            <a:pPr marL="0" marR="0" algn="ctr">
              <a:spcBef>
                <a:spcPts val="0"/>
              </a:spcBef>
              <a:spcAft>
                <a:spcPts val="0"/>
              </a:spcAft>
            </a:pPr>
            <a:r>
              <a:rPr lang="en-US" sz="1800">
                <a:solidFill>
                  <a:schemeClr val="bg1"/>
                </a:solidFill>
                <a:effectLst/>
                <a:ea typeface="Calibri"/>
                <a:cs typeface="Times New Roman"/>
              </a:rPr>
              <a:t>(CMAS)</a:t>
            </a:r>
            <a:endParaRPr lang="en-US" sz="1200">
              <a:solidFill>
                <a:schemeClr val="bg1"/>
              </a:solidFill>
              <a:effectLst/>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a typeface="Calibri"/>
                <a:cs typeface="Times New Roman"/>
              </a:rPr>
              <a:t>Math</a:t>
            </a:r>
            <a:endParaRPr lang="en-US">
              <a:solidFill>
                <a:srgbClr val="000000"/>
              </a:solidFill>
              <a:effectLst/>
              <a:ea typeface="Calibri"/>
              <a:cs typeface="Times New Roman"/>
            </a:endParaRP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ffectLst/>
                <a:ea typeface="Calibri"/>
                <a:cs typeface="Times New Roman"/>
              </a:rPr>
              <a:t>ELA</a:t>
            </a:r>
          </a:p>
        </p:txBody>
      </p:sp>
      <p:sp>
        <p:nvSpPr>
          <p:cNvPr id="23" name="Text Box 2"/>
          <p:cNvSpPr txBox="1">
            <a:spLocks noChangeArrowheads="1"/>
          </p:cNvSpPr>
          <p:nvPr/>
        </p:nvSpPr>
        <p:spPr bwMode="auto">
          <a:xfrm>
            <a:off x="223928" y="3779931"/>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a typeface="Calibri"/>
                <a:cs typeface="Times New Roman"/>
              </a:rPr>
              <a:t>Science</a:t>
            </a:r>
            <a:endParaRPr lang="en-US">
              <a:solidFill>
                <a:srgbClr val="000000"/>
              </a:solidFill>
              <a:effectLst/>
              <a:ea typeface="Calibri"/>
              <a:cs typeface="Times New Roman"/>
            </a:endParaRPr>
          </a:p>
        </p:txBody>
      </p:sp>
      <p:sp>
        <p:nvSpPr>
          <p:cNvPr id="9" name="Text Box 2">
            <a:extLst>
              <a:ext uri="{FF2B5EF4-FFF2-40B4-BE49-F238E27FC236}">
                <a16:creationId xmlns:a16="http://schemas.microsoft.com/office/drawing/2014/main" id="{C707BE90-4E9A-0E76-E5C9-DAE10BFC2A14}"/>
              </a:ext>
            </a:extLst>
          </p:cNvPr>
          <p:cNvSpPr txBox="1">
            <a:spLocks noChangeArrowheads="1"/>
          </p:cNvSpPr>
          <p:nvPr/>
        </p:nvSpPr>
        <p:spPr bwMode="auto">
          <a:xfrm>
            <a:off x="223928" y="4456675"/>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a typeface="Calibri"/>
                <a:cs typeface="Times New Roman"/>
              </a:rPr>
              <a:t>Social Studies*</a:t>
            </a:r>
            <a:endParaRPr lang="en-US">
              <a:solidFill>
                <a:srgbClr val="000000"/>
              </a:solidFill>
              <a:effectLst/>
              <a:ea typeface="Calibri"/>
              <a:cs typeface="Times New Roman"/>
            </a:endParaRPr>
          </a:p>
        </p:txBody>
      </p:sp>
      <p:sp>
        <p:nvSpPr>
          <p:cNvPr id="4" name="Right Arrow 3" descr="Arrow pointing from CMAS assessments to CoAlt assessments to show CoAlt assessments are the alternate assessments to CMAS."/>
          <p:cNvSpPr/>
          <p:nvPr/>
        </p:nvSpPr>
        <p:spPr>
          <a:xfrm>
            <a:off x="2620682" y="1577411"/>
            <a:ext cx="472300"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sz="1800">
                <a:solidFill>
                  <a:schemeClr val="bg1"/>
                </a:solidFill>
                <a:effectLst/>
                <a:ea typeface="Calibri"/>
                <a:cs typeface="Times New Roman"/>
              </a:rPr>
              <a:t>Colorado Alternate </a:t>
            </a:r>
            <a:r>
              <a:rPr lang="en-US">
                <a:solidFill>
                  <a:schemeClr val="bg1"/>
                </a:solidFill>
                <a:ea typeface="Calibri"/>
                <a:cs typeface="Times New Roman"/>
              </a:rPr>
              <a:t>(CoAlt)</a:t>
            </a:r>
            <a:endParaRPr lang="en-US">
              <a:solidFill>
                <a:schemeClr val="bg1"/>
              </a:solidFill>
            </a:endParaRPr>
          </a:p>
          <a:p>
            <a:pPr marL="0" marR="0" algn="ctr">
              <a:spcBef>
                <a:spcPts val="0"/>
              </a:spcBef>
              <a:spcAft>
                <a:spcPts val="0"/>
              </a:spcAft>
            </a:pPr>
            <a:r>
              <a:rPr lang="en-US">
                <a:solidFill>
                  <a:schemeClr val="bg1"/>
                </a:solidFill>
                <a:ea typeface="Calibri"/>
                <a:cs typeface="Times New Roman"/>
              </a:rPr>
              <a:t>Assessments</a:t>
            </a:r>
            <a:endParaRPr lang="en-US" sz="1800">
              <a:solidFill>
                <a:schemeClr val="bg1"/>
              </a:solidFill>
              <a:effectLst/>
              <a:ea typeface="Calibri"/>
              <a:cs typeface="Calibri" panose="020F0502020204030204"/>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ffectLst/>
                <a:ea typeface="Calibri"/>
                <a:cs typeface="Times New Roman"/>
              </a:rPr>
              <a:t>Math (DLM)</a:t>
            </a: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ffectLst/>
                <a:ea typeface="Calibri"/>
                <a:cs typeface="Times New Roman"/>
              </a:rPr>
              <a:t>ELA (DLM)</a:t>
            </a:r>
          </a:p>
        </p:txBody>
      </p:sp>
      <p:sp>
        <p:nvSpPr>
          <p:cNvPr id="11" name="Text Box 2"/>
          <p:cNvSpPr txBox="1">
            <a:spLocks noChangeArrowheads="1"/>
          </p:cNvSpPr>
          <p:nvPr/>
        </p:nvSpPr>
        <p:spPr bwMode="auto">
          <a:xfrm>
            <a:off x="3083044" y="3778796"/>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ffectLst/>
                <a:ea typeface="Calibri"/>
                <a:cs typeface="Times New Roman"/>
              </a:rPr>
              <a:t>Science</a:t>
            </a:r>
          </a:p>
        </p:txBody>
      </p:sp>
      <p:sp>
        <p:nvSpPr>
          <p:cNvPr id="10" name="Text Box 2">
            <a:extLst>
              <a:ext uri="{FF2B5EF4-FFF2-40B4-BE49-F238E27FC236}">
                <a16:creationId xmlns:a16="http://schemas.microsoft.com/office/drawing/2014/main" id="{1085464C-9A99-8A4D-DC16-EA36D3553831}"/>
              </a:ext>
            </a:extLst>
          </p:cNvPr>
          <p:cNvSpPr txBox="1">
            <a:spLocks noChangeArrowheads="1"/>
          </p:cNvSpPr>
          <p:nvPr/>
        </p:nvSpPr>
        <p:spPr bwMode="auto">
          <a:xfrm>
            <a:off x="3083043" y="4456675"/>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rgbClr val="000000"/>
                </a:solidFill>
                <a:effectLst/>
                <a:ea typeface="Calibri"/>
                <a:cs typeface="Times New Roman"/>
              </a:rPr>
              <a:t>Social Studies*</a:t>
            </a:r>
          </a:p>
        </p:txBody>
      </p:sp>
      <p:sp>
        <p:nvSpPr>
          <p:cNvPr id="28" name="Right Arrow 27" descr="Arrow pointing from PSAT/SAT assessments to CoAlt assessments to show CoAlt assessments are the alternate assessments to PSAT/SAT."/>
          <p:cNvSpPr/>
          <p:nvPr/>
        </p:nvSpPr>
        <p:spPr>
          <a:xfrm flipH="1">
            <a:off x="5460800" y="1579027"/>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
          <p:cNvSpPr txBox="1">
            <a:spLocks noChangeArrowheads="1"/>
          </p:cNvSpPr>
          <p:nvPr/>
        </p:nvSpPr>
        <p:spPr bwMode="auto">
          <a:xfrm>
            <a:off x="5961153" y="1301738"/>
            <a:ext cx="2765403"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effectLst/>
                <a:ea typeface="Calibri"/>
                <a:cs typeface="Times New Roman"/>
              </a:rPr>
              <a:t>CO PSAT/SAT</a:t>
            </a:r>
          </a:p>
          <a:p>
            <a:pPr marL="0" marR="0" algn="ctr">
              <a:spcBef>
                <a:spcPts val="0"/>
              </a:spcBef>
              <a:spcAft>
                <a:spcPts val="0"/>
              </a:spcAft>
            </a:pPr>
            <a:r>
              <a:rPr lang="en-US">
                <a:ea typeface="Calibri"/>
                <a:cs typeface="Times New Roman"/>
              </a:rPr>
              <a:t>SAT – Grade 11</a:t>
            </a:r>
          </a:p>
          <a:p>
            <a:pPr marL="0" marR="0" algn="ctr">
              <a:spcBef>
                <a:spcPts val="0"/>
              </a:spcBef>
              <a:spcAft>
                <a:spcPts val="0"/>
              </a:spcAft>
            </a:pPr>
            <a:r>
              <a:rPr lang="en-US">
                <a:effectLst/>
                <a:ea typeface="Calibri"/>
                <a:cs typeface="Times New Roman"/>
              </a:rPr>
              <a:t>PSAT – Grades 9 and 10</a:t>
            </a:r>
          </a:p>
        </p:txBody>
      </p:sp>
      <p:sp>
        <p:nvSpPr>
          <p:cNvPr id="15" name="Text Box 2"/>
          <p:cNvSpPr txBox="1">
            <a:spLocks noChangeArrowheads="1"/>
          </p:cNvSpPr>
          <p:nvPr/>
        </p:nvSpPr>
        <p:spPr bwMode="auto">
          <a:xfrm>
            <a:off x="5981384" y="2426597"/>
            <a:ext cx="2754545"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a:solidFill>
                  <a:srgbClr val="000000"/>
                </a:solidFill>
                <a:ea typeface="Calibri"/>
                <a:cs typeface="Times New Roman"/>
              </a:rPr>
              <a:t>Math</a:t>
            </a:r>
          </a:p>
        </p:txBody>
      </p:sp>
      <p:sp>
        <p:nvSpPr>
          <p:cNvPr id="21" name="Text Box 2"/>
          <p:cNvSpPr txBox="1">
            <a:spLocks noChangeArrowheads="1"/>
          </p:cNvSpPr>
          <p:nvPr/>
        </p:nvSpPr>
        <p:spPr bwMode="auto">
          <a:xfrm>
            <a:off x="5962694" y="3087522"/>
            <a:ext cx="2763120" cy="923330"/>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Reading and Writing</a:t>
            </a:r>
          </a:p>
          <a:p>
            <a:pPr algn="ctr"/>
            <a:endParaRPr lang="en-US">
              <a:solidFill>
                <a:srgbClr val="000000"/>
              </a:solidFill>
              <a:ea typeface="Calibri"/>
              <a:cs typeface="Times New Roman"/>
            </a:endParaRPr>
          </a:p>
          <a:p>
            <a:pPr algn="ctr"/>
            <a:r>
              <a:rPr lang="en-US" dirty="0">
                <a:solidFill>
                  <a:srgbClr val="000000"/>
                </a:solidFill>
                <a:ea typeface="Calibri"/>
                <a:cs typeface="Times New Roman"/>
              </a:rPr>
              <a:t>Optional SAT Essay</a:t>
            </a:r>
          </a:p>
        </p:txBody>
      </p:sp>
      <p:sp>
        <p:nvSpPr>
          <p:cNvPr id="2" name="TextBox 1"/>
          <p:cNvSpPr txBox="1"/>
          <p:nvPr/>
        </p:nvSpPr>
        <p:spPr>
          <a:xfrm>
            <a:off x="223928" y="5026865"/>
            <a:ext cx="5445352" cy="1200329"/>
          </a:xfrm>
          <a:prstGeom prst="rect">
            <a:avLst/>
          </a:prstGeom>
          <a:noFill/>
          <a:ln>
            <a:solidFill>
              <a:schemeClr val="accent1"/>
            </a:solidFill>
          </a:ln>
        </p:spPr>
        <p:txBody>
          <a:bodyPr wrap="square" rtlCol="0">
            <a:spAutoFit/>
          </a:bodyPr>
          <a:lstStyle/>
          <a:p>
            <a:r>
              <a:rPr lang="en-US">
                <a:solidFill>
                  <a:srgbClr val="000000"/>
                </a:solidFill>
              </a:rPr>
              <a:t>*Social Studies administered in a representative sample of schools as required by state statute</a:t>
            </a:r>
          </a:p>
          <a:p>
            <a:r>
              <a:rPr lang="en-US">
                <a:solidFill>
                  <a:srgbClr val="000000"/>
                </a:solidFill>
              </a:rPr>
              <a:t>**Reading and math administered in grades 4 and 8 in selected schools</a:t>
            </a:r>
          </a:p>
        </p:txBody>
      </p:sp>
      <p:sp>
        <p:nvSpPr>
          <p:cNvPr id="26" name="Text Box 2"/>
          <p:cNvSpPr txBox="1">
            <a:spLocks noChangeArrowheads="1"/>
          </p:cNvSpPr>
          <p:nvPr/>
        </p:nvSpPr>
        <p:spPr bwMode="auto">
          <a:xfrm>
            <a:off x="5982924" y="5025637"/>
            <a:ext cx="1390149" cy="1200329"/>
          </a:xfrm>
          <a:prstGeom prst="rect">
            <a:avLst/>
          </a:prstGeom>
          <a:solidFill>
            <a:schemeClr val="bg2"/>
          </a:solidFill>
          <a:ln w="9525">
            <a:solidFill>
              <a:schemeClr val="tx1"/>
            </a:solidFill>
            <a:miter lim="800000"/>
            <a:headEnd/>
            <a:tailEnd/>
          </a:ln>
        </p:spPr>
        <p:txBody>
          <a:bodyPr rot="0" vert="horz" wrap="square" lIns="91440" tIns="45720" rIns="91440" bIns="45720" anchor="t" anchorCtr="0">
            <a:spAutoFit/>
          </a:bodyPr>
          <a:lstStyle/>
          <a:p>
            <a:pPr algn="ctr"/>
            <a:r>
              <a:rPr lang="en-US">
                <a:solidFill>
                  <a:srgbClr val="000000"/>
                </a:solidFill>
                <a:ea typeface="Calibri"/>
                <a:cs typeface="Times New Roman"/>
              </a:rPr>
              <a:t>NAEP **</a:t>
            </a:r>
          </a:p>
          <a:p>
            <a:pPr algn="ctr"/>
            <a:r>
              <a:rPr lang="en-US">
                <a:solidFill>
                  <a:srgbClr val="000000"/>
                </a:solidFill>
                <a:ea typeface="Calibri"/>
                <a:cs typeface="Times New Roman"/>
              </a:rPr>
              <a:t>and International Assessments</a:t>
            </a:r>
          </a:p>
        </p:txBody>
      </p:sp>
      <p:sp>
        <p:nvSpPr>
          <p:cNvPr id="18" name="Text Box 2"/>
          <p:cNvSpPr txBox="1">
            <a:spLocks noChangeArrowheads="1"/>
          </p:cNvSpPr>
          <p:nvPr/>
        </p:nvSpPr>
        <p:spPr bwMode="auto">
          <a:xfrm>
            <a:off x="7564541" y="5023322"/>
            <a:ext cx="1162015"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a:solidFill>
                  <a:schemeClr val="bg1"/>
                </a:solidFill>
                <a:effectLst/>
                <a:ea typeface="Calibri"/>
                <a:cs typeface="Times New Roman"/>
              </a:rPr>
              <a:t>ACCESS </a:t>
            </a:r>
          </a:p>
          <a:p>
            <a:pPr marL="0" marR="0" algn="ctr">
              <a:spcBef>
                <a:spcPts val="0"/>
              </a:spcBef>
              <a:spcAft>
                <a:spcPts val="0"/>
              </a:spcAft>
            </a:pPr>
            <a:r>
              <a:rPr lang="en-US">
                <a:solidFill>
                  <a:schemeClr val="bg1"/>
                </a:solidFill>
                <a:effectLst/>
                <a:ea typeface="Calibri"/>
                <a:cs typeface="Times New Roman"/>
              </a:rPr>
              <a:t>for ELLs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11</a:t>
            </a:fld>
            <a:endParaRPr lang="en-US"/>
          </a:p>
        </p:txBody>
      </p:sp>
    </p:spTree>
    <p:extLst>
      <p:ext uri="{BB962C8B-B14F-4D97-AF65-F5344CB8AC3E}">
        <p14:creationId xmlns:p14="http://schemas.microsoft.com/office/powerpoint/2010/main" val="160173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78631" y="391502"/>
            <a:ext cx="2436019" cy="2371148"/>
          </a:xfrm>
        </p:spPr>
        <p:txBody>
          <a:bodyPr vert="horz" lIns="91440" tIns="45720" rIns="91440" bIns="45720" rtlCol="0" anchor="ctr">
            <a:normAutofit/>
          </a:bodyPr>
          <a:lstStyle/>
          <a:p>
            <a:pPr algn="ctr"/>
            <a:r>
              <a:rPr lang="en-US" sz="2800" kern="1200" dirty="0">
                <a:solidFill>
                  <a:srgbClr val="FFFFFF"/>
                </a:solidFill>
                <a:latin typeface="+mn-lt"/>
                <a:ea typeface="+mj-ea"/>
                <a:cs typeface="+mj-cs"/>
              </a:rPr>
              <a:t>2024-25 </a:t>
            </a:r>
            <a:br>
              <a:rPr lang="en-US" sz="2800" kern="1200" dirty="0">
                <a:latin typeface="+mn-lt"/>
              </a:rPr>
            </a:br>
            <a:r>
              <a:rPr lang="en-US" sz="2800" dirty="0">
                <a:solidFill>
                  <a:srgbClr val="FFFFFF"/>
                </a:solidFill>
                <a:latin typeface="+mn-lt"/>
              </a:rPr>
              <a:t>Winter State</a:t>
            </a:r>
            <a:r>
              <a:rPr lang="en-US" sz="2800" kern="1200" dirty="0">
                <a:solidFill>
                  <a:srgbClr val="FFFFFF"/>
                </a:solidFill>
                <a:latin typeface="+mn-lt"/>
                <a:ea typeface="+mj-ea"/>
                <a:cs typeface="+mj-cs"/>
              </a:rPr>
              <a:t> Assessments: </a:t>
            </a:r>
            <a:br>
              <a:rPr lang="en-US" sz="2800" kern="1200" dirty="0">
                <a:latin typeface="+mn-lt"/>
              </a:rPr>
            </a:br>
            <a:r>
              <a:rPr lang="en-US" sz="2800" kern="1200" dirty="0">
                <a:solidFill>
                  <a:srgbClr val="FFFFFF"/>
                </a:solidFill>
                <a:latin typeface="+mn-lt"/>
                <a:ea typeface="+mj-ea"/>
                <a:cs typeface="+mj-cs"/>
              </a:rPr>
              <a:t>Grades </a:t>
            </a:r>
            <a:r>
              <a:rPr lang="en-US" sz="2800" dirty="0">
                <a:solidFill>
                  <a:srgbClr val="FFFFFF"/>
                </a:solidFill>
                <a:latin typeface="+mn-lt"/>
              </a:rPr>
              <a:t>K through 12</a:t>
            </a:r>
            <a:endParaRPr lang="en-US" sz="2800" kern="1200" dirty="0">
              <a:solidFill>
                <a:srgbClr val="FFFFFF"/>
              </a:solidFill>
              <a:latin typeface="+mn-lt"/>
              <a:ea typeface="+mj-ea"/>
              <a:cs typeface="+mj-cs"/>
            </a:endParaRPr>
          </a:p>
        </p:txBody>
      </p:sp>
      <p:sp>
        <p:nvSpPr>
          <p:cNvPr id="5" name="Slide Number Placeholder 4"/>
          <p:cNvSpPr>
            <a:spLocks noGrp="1"/>
          </p:cNvSpPr>
          <p:nvPr>
            <p:ph type="sldNum" sz="quarter" idx="12"/>
          </p:nvPr>
        </p:nvSpPr>
        <p:spPr>
          <a:xfrm>
            <a:off x="8194857" y="6356350"/>
            <a:ext cx="469082" cy="365125"/>
          </a:xfrm>
          <a:prstGeom prst="rect">
            <a:avLst/>
          </a:prstGeom>
          <a:noFill/>
        </p:spPr>
        <p:txBody>
          <a:bodyPr vert="horz" lIns="91440" tIns="45720" rIns="91440" bIns="45720" rtlCol="0" anchor="ctr">
            <a:normAutofit/>
          </a:bodyPr>
          <a:lstStyle/>
          <a:p>
            <a:pPr>
              <a:spcAft>
                <a:spcPts val="600"/>
              </a:spcAft>
            </a:pPr>
            <a:fld id="{67726FA2-3EC9-4717-AD62-D8C823692DD3}" type="slidenum">
              <a:rPr lang="en-US" sz="1200" smtClean="0">
                <a:solidFill>
                  <a:schemeClr val="tx1">
                    <a:tint val="75000"/>
                  </a:schemeClr>
                </a:solidFill>
              </a:rPr>
              <a:pPr>
                <a:spcAft>
                  <a:spcPts val="600"/>
                </a:spcAft>
              </a:pPr>
              <a:t>12</a:t>
            </a:fld>
            <a:endParaRPr lang="en-US" sz="1200">
              <a:solidFill>
                <a:schemeClr val="tx1">
                  <a:tint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18038678"/>
              </p:ext>
            </p:extLst>
          </p:nvPr>
        </p:nvGraphicFramePr>
        <p:xfrm>
          <a:off x="3443993" y="611013"/>
          <a:ext cx="5219946" cy="5578826"/>
        </p:xfrm>
        <a:graphic>
          <a:graphicData uri="http://schemas.openxmlformats.org/drawingml/2006/table">
            <a:tbl>
              <a:tblPr firstRow="1" bandRow="1">
                <a:tableStyleId>{0660B408-B3CF-4A94-85FC-2B1E0A45F4A2}</a:tableStyleId>
              </a:tblPr>
              <a:tblGrid>
                <a:gridCol w="897178">
                  <a:extLst>
                    <a:ext uri="{9D8B030D-6E8A-4147-A177-3AD203B41FA5}">
                      <a16:colId xmlns:a16="http://schemas.microsoft.com/office/drawing/2014/main" val="20000"/>
                    </a:ext>
                  </a:extLst>
                </a:gridCol>
                <a:gridCol w="1486223">
                  <a:extLst>
                    <a:ext uri="{9D8B030D-6E8A-4147-A177-3AD203B41FA5}">
                      <a16:colId xmlns:a16="http://schemas.microsoft.com/office/drawing/2014/main" val="20001"/>
                    </a:ext>
                  </a:extLst>
                </a:gridCol>
                <a:gridCol w="1520327">
                  <a:extLst>
                    <a:ext uri="{9D8B030D-6E8A-4147-A177-3AD203B41FA5}">
                      <a16:colId xmlns:a16="http://schemas.microsoft.com/office/drawing/2014/main" val="20002"/>
                    </a:ext>
                  </a:extLst>
                </a:gridCol>
                <a:gridCol w="1316218">
                  <a:extLst>
                    <a:ext uri="{9D8B030D-6E8A-4147-A177-3AD203B41FA5}">
                      <a16:colId xmlns:a16="http://schemas.microsoft.com/office/drawing/2014/main" val="20003"/>
                    </a:ext>
                  </a:extLst>
                </a:gridCol>
              </a:tblGrid>
              <a:tr h="639060">
                <a:tc>
                  <a:txBody>
                    <a:bodyPr/>
                    <a:lstStyle/>
                    <a:p>
                      <a:pPr algn="ctr"/>
                      <a:r>
                        <a:rPr lang="en-US" sz="1800"/>
                        <a:t>Grade</a:t>
                      </a:r>
                    </a:p>
                  </a:txBody>
                  <a:tcPr marL="86359" marR="86359" marT="43180" marB="43180" anchor="ctr">
                    <a:solidFill>
                      <a:srgbClr val="E26510"/>
                    </a:solidFill>
                  </a:tcPr>
                </a:tc>
                <a:tc>
                  <a:txBody>
                    <a:bodyPr/>
                    <a:lstStyle/>
                    <a:p>
                      <a:pPr algn="ctr"/>
                      <a:r>
                        <a:rPr lang="en-US" sz="1800" b="1" kern="1200">
                          <a:solidFill>
                            <a:schemeClr val="lt1"/>
                          </a:solidFill>
                        </a:rPr>
                        <a:t>Kindergarten ACCESS</a:t>
                      </a:r>
                      <a:endParaRPr lang="en-US" sz="1800" b="1" kern="1200">
                        <a:solidFill>
                          <a:schemeClr val="lt1"/>
                        </a:solidFill>
                        <a:latin typeface="+mn-lt"/>
                        <a:ea typeface="+mn-ea"/>
                        <a:cs typeface="+mn-cs"/>
                      </a:endParaRPr>
                    </a:p>
                  </a:txBody>
                  <a:tcPr marL="86359" marR="86359" marT="43180" marB="43180" anchor="ctr">
                    <a:solidFill>
                      <a:srgbClr val="E26510"/>
                    </a:solidFill>
                  </a:tcPr>
                </a:tc>
                <a:tc>
                  <a:txBody>
                    <a:bodyPr/>
                    <a:lstStyle/>
                    <a:p>
                      <a:pPr algn="ctr"/>
                      <a:r>
                        <a:rPr lang="en-US" sz="1800"/>
                        <a:t>ACCESS for ELLs </a:t>
                      </a:r>
                      <a:endParaRPr lang="en-US" sz="1800" baseline="30000"/>
                    </a:p>
                  </a:txBody>
                  <a:tcPr marL="86359" marR="86359" marT="43180" marB="43180" anchor="ctr">
                    <a:solidFill>
                      <a:srgbClr val="E26510"/>
                    </a:solidFill>
                  </a:tcPr>
                </a:tc>
                <a:tc>
                  <a:txBody>
                    <a:bodyPr/>
                    <a:lstStyle/>
                    <a:p>
                      <a:pPr algn="ctr"/>
                      <a:r>
                        <a:rPr lang="en-US" sz="1800"/>
                        <a:t>Alternate ACCESS</a:t>
                      </a:r>
                    </a:p>
                  </a:txBody>
                  <a:tcPr marL="86359" marR="86359" marT="43180" marB="43180" anchor="ctr">
                    <a:solidFill>
                      <a:srgbClr val="E26510"/>
                    </a:solidFill>
                  </a:tcPr>
                </a:tc>
                <a:extLst>
                  <a:ext uri="{0D108BD9-81ED-4DB2-BD59-A6C34878D82A}">
                    <a16:rowId xmlns:a16="http://schemas.microsoft.com/office/drawing/2014/main" val="10000"/>
                  </a:ext>
                </a:extLst>
              </a:tr>
              <a:tr h="379982">
                <a:tc>
                  <a:txBody>
                    <a:bodyPr/>
                    <a:lstStyle/>
                    <a:p>
                      <a:pPr algn="ctr"/>
                      <a:r>
                        <a:rPr lang="en-US" sz="1800">
                          <a:solidFill>
                            <a:schemeClr val="tx1">
                              <a:lumMod val="50000"/>
                            </a:schemeClr>
                          </a:solidFill>
                        </a:rPr>
                        <a:t>K</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a:solidFill>
                            <a:schemeClr val="tx1">
                              <a:lumMod val="50000"/>
                            </a:schemeClr>
                          </a:solidFill>
                        </a:rPr>
                        <a:t>✔</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1"/>
                  </a:ext>
                </a:extLst>
              </a:tr>
              <a:tr h="379982">
                <a:tc>
                  <a:txBody>
                    <a:bodyPr/>
                    <a:lstStyle/>
                    <a:p>
                      <a:pPr algn="ctr"/>
                      <a:r>
                        <a:rPr lang="en-US" sz="1800">
                          <a:solidFill>
                            <a:schemeClr val="tx1">
                              <a:lumMod val="50000"/>
                            </a:schemeClr>
                          </a:solidFill>
                        </a:rPr>
                        <a:t>1</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2"/>
                  </a:ext>
                </a:extLst>
              </a:tr>
              <a:tr h="379982">
                <a:tc>
                  <a:txBody>
                    <a:bodyPr/>
                    <a:lstStyle/>
                    <a:p>
                      <a:pPr algn="ctr"/>
                      <a:r>
                        <a:rPr lang="en-US" sz="1800">
                          <a:solidFill>
                            <a:schemeClr val="tx1">
                              <a:lumMod val="50000"/>
                            </a:schemeClr>
                          </a:solidFill>
                        </a:rPr>
                        <a:t>2</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3"/>
                  </a:ext>
                </a:extLst>
              </a:tr>
              <a:tr h="379982">
                <a:tc>
                  <a:txBody>
                    <a:bodyPr/>
                    <a:lstStyle/>
                    <a:p>
                      <a:pPr algn="ctr"/>
                      <a:r>
                        <a:rPr lang="en-US" sz="1800">
                          <a:solidFill>
                            <a:schemeClr val="tx1">
                              <a:lumMod val="50000"/>
                            </a:schemeClr>
                          </a:solidFill>
                        </a:rPr>
                        <a:t>3</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4"/>
                  </a:ext>
                </a:extLst>
              </a:tr>
              <a:tr h="379982">
                <a:tc>
                  <a:txBody>
                    <a:bodyPr/>
                    <a:lstStyle/>
                    <a:p>
                      <a:pPr algn="ctr"/>
                      <a:r>
                        <a:rPr lang="en-US" sz="1800">
                          <a:solidFill>
                            <a:schemeClr val="tx1">
                              <a:lumMod val="50000"/>
                            </a:schemeClr>
                          </a:solidFill>
                        </a:rPr>
                        <a:t>4</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5"/>
                  </a:ext>
                </a:extLst>
              </a:tr>
              <a:tr h="379982">
                <a:tc>
                  <a:txBody>
                    <a:bodyPr/>
                    <a:lstStyle/>
                    <a:p>
                      <a:pPr algn="ctr"/>
                      <a:r>
                        <a:rPr lang="en-US" sz="1800">
                          <a:solidFill>
                            <a:schemeClr val="tx1">
                              <a:lumMod val="50000"/>
                            </a:schemeClr>
                          </a:solidFill>
                        </a:rPr>
                        <a:t>5</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6"/>
                  </a:ext>
                </a:extLst>
              </a:tr>
              <a:tr h="379982">
                <a:tc>
                  <a:txBody>
                    <a:bodyPr/>
                    <a:lstStyle/>
                    <a:p>
                      <a:pPr algn="ctr"/>
                      <a:r>
                        <a:rPr lang="en-US" sz="1800">
                          <a:solidFill>
                            <a:schemeClr val="tx1">
                              <a:lumMod val="50000"/>
                            </a:schemeClr>
                          </a:solidFill>
                        </a:rPr>
                        <a:t>6</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2389805418"/>
                  </a:ext>
                </a:extLst>
              </a:tr>
              <a:tr h="379982">
                <a:tc>
                  <a:txBody>
                    <a:bodyPr/>
                    <a:lstStyle/>
                    <a:p>
                      <a:pPr algn="ctr"/>
                      <a:r>
                        <a:rPr lang="en-US" sz="1800">
                          <a:solidFill>
                            <a:schemeClr val="tx1">
                              <a:lumMod val="50000"/>
                            </a:schemeClr>
                          </a:solidFill>
                        </a:rPr>
                        <a:t>7</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45094169"/>
                  </a:ext>
                </a:extLst>
              </a:tr>
              <a:tr h="379982">
                <a:tc>
                  <a:txBody>
                    <a:bodyPr/>
                    <a:lstStyle/>
                    <a:p>
                      <a:pPr algn="ctr"/>
                      <a:r>
                        <a:rPr lang="en-US" sz="1800">
                          <a:solidFill>
                            <a:schemeClr val="tx1">
                              <a:lumMod val="50000"/>
                            </a:schemeClr>
                          </a:solidFill>
                        </a:rPr>
                        <a:t>8</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286749825"/>
                  </a:ext>
                </a:extLst>
              </a:tr>
              <a:tr h="379982">
                <a:tc>
                  <a:txBody>
                    <a:bodyPr/>
                    <a:lstStyle/>
                    <a:p>
                      <a:pPr algn="ctr"/>
                      <a:r>
                        <a:rPr lang="en-US" sz="1800">
                          <a:solidFill>
                            <a:schemeClr val="tx1">
                              <a:lumMod val="50000"/>
                            </a:schemeClr>
                          </a:solidFill>
                        </a:rPr>
                        <a:t>9</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3662663090"/>
                  </a:ext>
                </a:extLst>
              </a:tr>
              <a:tr h="379982">
                <a:tc>
                  <a:txBody>
                    <a:bodyPr/>
                    <a:lstStyle/>
                    <a:p>
                      <a:pPr algn="ctr"/>
                      <a:r>
                        <a:rPr lang="en-US" sz="1800">
                          <a:solidFill>
                            <a:schemeClr val="tx1">
                              <a:lumMod val="50000"/>
                            </a:schemeClr>
                          </a:solidFill>
                        </a:rPr>
                        <a:t>10</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3165354574"/>
                  </a:ext>
                </a:extLst>
              </a:tr>
              <a:tr h="379982">
                <a:tc>
                  <a:txBody>
                    <a:bodyPr/>
                    <a:lstStyle/>
                    <a:p>
                      <a:pPr algn="ctr"/>
                      <a:r>
                        <a:rPr lang="en-US" sz="1800">
                          <a:solidFill>
                            <a:schemeClr val="tx1">
                              <a:lumMod val="50000"/>
                            </a:schemeClr>
                          </a:solidFill>
                        </a:rPr>
                        <a:t>11</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2831876926"/>
                  </a:ext>
                </a:extLst>
              </a:tr>
              <a:tr h="379982">
                <a:tc>
                  <a:txBody>
                    <a:bodyPr/>
                    <a:lstStyle/>
                    <a:p>
                      <a:pPr algn="ctr"/>
                      <a:r>
                        <a:rPr lang="en-US" sz="1800">
                          <a:solidFill>
                            <a:schemeClr val="tx1">
                              <a:lumMod val="50000"/>
                            </a:schemeClr>
                          </a:solidFill>
                        </a:rPr>
                        <a:t>12</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418385936"/>
                  </a:ext>
                </a:extLst>
              </a:tr>
            </a:tbl>
          </a:graphicData>
        </a:graphic>
      </p:graphicFrame>
    </p:spTree>
    <p:extLst>
      <p:ext uri="{BB962C8B-B14F-4D97-AF65-F5344CB8AC3E}">
        <p14:creationId xmlns:p14="http://schemas.microsoft.com/office/powerpoint/2010/main" val="373514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478631" y="391502"/>
            <a:ext cx="2436019" cy="2371148"/>
          </a:xfrm>
        </p:spPr>
        <p:txBody>
          <a:bodyPr vert="horz" lIns="91440" tIns="45720" rIns="91440" bIns="45720" rtlCol="0" anchor="ctr">
            <a:normAutofit/>
          </a:bodyPr>
          <a:lstStyle/>
          <a:p>
            <a:pPr algn="ctr"/>
            <a:r>
              <a:rPr lang="en-US" sz="2800" kern="1200" dirty="0">
                <a:solidFill>
                  <a:srgbClr val="FFFFFF"/>
                </a:solidFill>
                <a:latin typeface="+mn-lt"/>
                <a:ea typeface="+mj-ea"/>
                <a:cs typeface="+mj-cs"/>
              </a:rPr>
              <a:t>2024-25 </a:t>
            </a:r>
            <a:br>
              <a:rPr lang="en-US" sz="2800" kern="1200" dirty="0">
                <a:latin typeface="+mn-lt"/>
              </a:rPr>
            </a:br>
            <a:r>
              <a:rPr lang="en-US" sz="2800" dirty="0">
                <a:solidFill>
                  <a:srgbClr val="FFFFFF"/>
                </a:solidFill>
                <a:latin typeface="+mn-lt"/>
              </a:rPr>
              <a:t>Spring </a:t>
            </a:r>
            <a:r>
              <a:rPr lang="en-US" sz="2800" kern="1200" dirty="0">
                <a:solidFill>
                  <a:srgbClr val="FFFFFF"/>
                </a:solidFill>
                <a:latin typeface="+mn-lt"/>
                <a:ea typeface="+mj-ea"/>
                <a:cs typeface="+mj-cs"/>
              </a:rPr>
              <a:t>State Assessments: </a:t>
            </a:r>
            <a:br>
              <a:rPr lang="en-US" sz="2800" kern="1200" dirty="0">
                <a:latin typeface="+mn-lt"/>
              </a:rPr>
            </a:br>
            <a:r>
              <a:rPr lang="en-US" sz="2800" kern="1200" dirty="0">
                <a:solidFill>
                  <a:srgbClr val="FFFFFF"/>
                </a:solidFill>
                <a:latin typeface="+mn-lt"/>
                <a:ea typeface="+mj-ea"/>
                <a:cs typeface="+mj-cs"/>
              </a:rPr>
              <a:t>Grades </a:t>
            </a:r>
            <a:r>
              <a:rPr lang="en-US" sz="2800" dirty="0">
                <a:solidFill>
                  <a:srgbClr val="FFFFFF"/>
                </a:solidFill>
                <a:latin typeface="+mn-lt"/>
              </a:rPr>
              <a:t>3 through 8</a:t>
            </a:r>
            <a:endParaRPr lang="en-US" sz="2800" kern="1200" dirty="0">
              <a:solidFill>
                <a:srgbClr val="FFFFFF"/>
              </a:solidFill>
              <a:latin typeface="+mn-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838216268"/>
              </p:ext>
            </p:extLst>
          </p:nvPr>
        </p:nvGraphicFramePr>
        <p:xfrm>
          <a:off x="3216396" y="1721607"/>
          <a:ext cx="5447543" cy="2896220"/>
        </p:xfrm>
        <a:graphic>
          <a:graphicData uri="http://schemas.openxmlformats.org/drawingml/2006/table">
            <a:tbl>
              <a:tblPr firstRow="1" bandRow="1">
                <a:tableStyleId>{0660B408-B3CF-4A94-85FC-2B1E0A45F4A2}</a:tableStyleId>
              </a:tblPr>
              <a:tblGrid>
                <a:gridCol w="747750">
                  <a:extLst>
                    <a:ext uri="{9D8B030D-6E8A-4147-A177-3AD203B41FA5}">
                      <a16:colId xmlns:a16="http://schemas.microsoft.com/office/drawing/2014/main" val="20000"/>
                    </a:ext>
                  </a:extLst>
                </a:gridCol>
                <a:gridCol w="1238687">
                  <a:extLst>
                    <a:ext uri="{9D8B030D-6E8A-4147-A177-3AD203B41FA5}">
                      <a16:colId xmlns:a16="http://schemas.microsoft.com/office/drawing/2014/main" val="20001"/>
                    </a:ext>
                  </a:extLst>
                </a:gridCol>
                <a:gridCol w="1267112">
                  <a:extLst>
                    <a:ext uri="{9D8B030D-6E8A-4147-A177-3AD203B41FA5}">
                      <a16:colId xmlns:a16="http://schemas.microsoft.com/office/drawing/2014/main" val="20002"/>
                    </a:ext>
                  </a:extLst>
                </a:gridCol>
                <a:gridCol w="1096997">
                  <a:extLst>
                    <a:ext uri="{9D8B030D-6E8A-4147-A177-3AD203B41FA5}">
                      <a16:colId xmlns:a16="http://schemas.microsoft.com/office/drawing/2014/main" val="20003"/>
                    </a:ext>
                  </a:extLst>
                </a:gridCol>
                <a:gridCol w="1096997">
                  <a:extLst>
                    <a:ext uri="{9D8B030D-6E8A-4147-A177-3AD203B41FA5}">
                      <a16:colId xmlns:a16="http://schemas.microsoft.com/office/drawing/2014/main" val="3763741185"/>
                    </a:ext>
                  </a:extLst>
                </a:gridCol>
              </a:tblGrid>
              <a:tr h="633825">
                <a:tc>
                  <a:txBody>
                    <a:bodyPr/>
                    <a:lstStyle/>
                    <a:p>
                      <a:pPr algn="ctr"/>
                      <a:r>
                        <a:rPr lang="en-US" sz="1800"/>
                        <a:t>Grade</a:t>
                      </a:r>
                    </a:p>
                  </a:txBody>
                  <a:tcPr marL="86359" marR="86359" marT="43180" marB="43180" anchor="ctr">
                    <a:solidFill>
                      <a:srgbClr val="E26510"/>
                    </a:solidFill>
                  </a:tcPr>
                </a:tc>
                <a:tc>
                  <a:txBody>
                    <a:bodyPr/>
                    <a:lstStyle/>
                    <a:p>
                      <a:pPr algn="ctr"/>
                      <a:r>
                        <a:rPr lang="en-US" sz="1800" b="1" kern="1200">
                          <a:solidFill>
                            <a:schemeClr val="lt1"/>
                          </a:solidFill>
                        </a:rPr>
                        <a:t>ELA</a:t>
                      </a:r>
                      <a:endParaRPr lang="en-US" sz="1800" b="1" kern="1200">
                        <a:solidFill>
                          <a:schemeClr val="lt1"/>
                        </a:solidFill>
                        <a:latin typeface="+mn-lt"/>
                        <a:ea typeface="+mn-ea"/>
                        <a:cs typeface="+mn-cs"/>
                      </a:endParaRPr>
                    </a:p>
                  </a:txBody>
                  <a:tcPr marL="86359" marR="86359" marT="43180" marB="43180" anchor="ctr">
                    <a:solidFill>
                      <a:srgbClr val="E26510"/>
                    </a:solidFill>
                  </a:tcPr>
                </a:tc>
                <a:tc>
                  <a:txBody>
                    <a:bodyPr/>
                    <a:lstStyle/>
                    <a:p>
                      <a:pPr algn="ctr"/>
                      <a:r>
                        <a:rPr lang="en-US" sz="1800"/>
                        <a:t>Math</a:t>
                      </a:r>
                      <a:endParaRPr lang="en-US" sz="1800" baseline="30000"/>
                    </a:p>
                  </a:txBody>
                  <a:tcPr marL="86359" marR="86359" marT="43180" marB="43180" anchor="ctr">
                    <a:solidFill>
                      <a:srgbClr val="E26510"/>
                    </a:solidFill>
                  </a:tcPr>
                </a:tc>
                <a:tc>
                  <a:txBody>
                    <a:bodyPr/>
                    <a:lstStyle/>
                    <a:p>
                      <a:pPr algn="ctr"/>
                      <a:r>
                        <a:rPr lang="en-US" sz="1800"/>
                        <a:t>Science</a:t>
                      </a:r>
                    </a:p>
                  </a:txBody>
                  <a:tcPr marL="86359" marR="86359" marT="43180" marB="43180" anchor="ctr">
                    <a:solidFill>
                      <a:srgbClr val="E26510"/>
                    </a:solidFill>
                  </a:tcPr>
                </a:tc>
                <a:tc>
                  <a:txBody>
                    <a:bodyPr/>
                    <a:lstStyle/>
                    <a:p>
                      <a:pPr algn="ctr"/>
                      <a:r>
                        <a:rPr lang="en-US" sz="1800"/>
                        <a:t>Social Studies</a:t>
                      </a:r>
                    </a:p>
                  </a:txBody>
                  <a:tcPr marL="86359" marR="86359" marT="43180" marB="43180" anchor="ctr">
                    <a:solidFill>
                      <a:srgbClr val="E26510"/>
                    </a:solidFill>
                  </a:tcPr>
                </a:tc>
                <a:extLst>
                  <a:ext uri="{0D108BD9-81ED-4DB2-BD59-A6C34878D82A}">
                    <a16:rowId xmlns:a16="http://schemas.microsoft.com/office/drawing/2014/main" val="10000"/>
                  </a:ext>
                </a:extLst>
              </a:tr>
              <a:tr h="376870">
                <a:tc>
                  <a:txBody>
                    <a:bodyPr/>
                    <a:lstStyle/>
                    <a:p>
                      <a:pPr algn="ctr"/>
                      <a:r>
                        <a:rPr lang="en-US" sz="1800">
                          <a:solidFill>
                            <a:schemeClr val="tx1">
                              <a:lumMod val="50000"/>
                            </a:schemeClr>
                          </a:solidFill>
                        </a:rPr>
                        <a:t>3</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4"/>
                  </a:ext>
                </a:extLst>
              </a:tr>
              <a:tr h="376870">
                <a:tc>
                  <a:txBody>
                    <a:bodyPr/>
                    <a:lstStyle/>
                    <a:p>
                      <a:pPr algn="ctr"/>
                      <a:r>
                        <a:rPr lang="en-US" sz="1800">
                          <a:solidFill>
                            <a:schemeClr val="tx1">
                              <a:lumMod val="50000"/>
                            </a:schemeClr>
                          </a:solidFill>
                        </a:rPr>
                        <a:t>4</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mn-lt"/>
                        <a:ea typeface="+mn-ea"/>
                        <a:cs typeface="+mn-cs"/>
                      </a:endParaRPr>
                    </a:p>
                  </a:txBody>
                  <a:tcPr marL="86359" marR="86359" marT="43180" marB="43180" anchor="ctr"/>
                </a:tc>
                <a:extLst>
                  <a:ext uri="{0D108BD9-81ED-4DB2-BD59-A6C34878D82A}">
                    <a16:rowId xmlns:a16="http://schemas.microsoft.com/office/drawing/2014/main" val="10005"/>
                  </a:ext>
                </a:extLst>
              </a:tr>
              <a:tr h="376870">
                <a:tc>
                  <a:txBody>
                    <a:bodyPr/>
                    <a:lstStyle/>
                    <a:p>
                      <a:pPr algn="ctr"/>
                      <a:r>
                        <a:rPr lang="en-US" sz="1800">
                          <a:solidFill>
                            <a:schemeClr val="tx1">
                              <a:lumMod val="50000"/>
                            </a:schemeClr>
                          </a:solidFill>
                        </a:rPr>
                        <a:t>5</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10006"/>
                  </a:ext>
                </a:extLst>
              </a:tr>
              <a:tr h="376870">
                <a:tc>
                  <a:txBody>
                    <a:bodyPr/>
                    <a:lstStyle/>
                    <a:p>
                      <a:pPr algn="ctr"/>
                      <a:r>
                        <a:rPr lang="en-US" sz="1800">
                          <a:solidFill>
                            <a:schemeClr val="tx1">
                              <a:lumMod val="50000"/>
                            </a:schemeClr>
                          </a:solidFill>
                        </a:rPr>
                        <a:t>6</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2389805418"/>
                  </a:ext>
                </a:extLst>
              </a:tr>
              <a:tr h="376870">
                <a:tc>
                  <a:txBody>
                    <a:bodyPr/>
                    <a:lstStyle/>
                    <a:p>
                      <a:pPr algn="ctr"/>
                      <a:r>
                        <a:rPr lang="en-US" sz="1800">
                          <a:solidFill>
                            <a:schemeClr val="tx1">
                              <a:lumMod val="50000"/>
                            </a:schemeClr>
                          </a:solidFill>
                        </a:rPr>
                        <a:t>7</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r>
                        <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lumMod val="50000"/>
                          </a:prstClr>
                        </a:solidFill>
                        <a:effectLst/>
                        <a:uLnTx/>
                        <a:uFillTx/>
                        <a:latin typeface="+mn-lt"/>
                        <a:ea typeface="+mn-ea"/>
                        <a:cs typeface="+mn-cs"/>
                      </a:endParaRPr>
                    </a:p>
                  </a:txBody>
                  <a:tcPr marL="86359" marR="86359" marT="43180" marB="43180" anchor="ctr"/>
                </a:tc>
                <a:extLst>
                  <a:ext uri="{0D108BD9-81ED-4DB2-BD59-A6C34878D82A}">
                    <a16:rowId xmlns:a16="http://schemas.microsoft.com/office/drawing/2014/main" val="145094169"/>
                  </a:ext>
                </a:extLst>
              </a:tr>
              <a:tr h="376870">
                <a:tc>
                  <a:txBody>
                    <a:bodyPr/>
                    <a:lstStyle/>
                    <a:p>
                      <a:pPr algn="ctr"/>
                      <a:r>
                        <a:rPr lang="en-US" sz="1800">
                          <a:solidFill>
                            <a:schemeClr val="tx1">
                              <a:lumMod val="50000"/>
                            </a:schemeClr>
                          </a:solidFill>
                        </a:rPr>
                        <a:t>8</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286749825"/>
                  </a:ext>
                </a:extLst>
              </a:tr>
            </a:tbl>
          </a:graphicData>
        </a:graphic>
      </p:graphicFrame>
      <p:sp>
        <p:nvSpPr>
          <p:cNvPr id="2" name="TextBox 1">
            <a:extLst>
              <a:ext uri="{FF2B5EF4-FFF2-40B4-BE49-F238E27FC236}">
                <a16:creationId xmlns:a16="http://schemas.microsoft.com/office/drawing/2014/main" id="{95F6747C-5496-3339-26A5-E1DE50C62B38}"/>
              </a:ext>
            </a:extLst>
          </p:cNvPr>
          <p:cNvSpPr txBox="1"/>
          <p:nvPr/>
        </p:nvSpPr>
        <p:spPr>
          <a:xfrm>
            <a:off x="478631" y="5103667"/>
            <a:ext cx="8185308" cy="1477328"/>
          </a:xfrm>
          <a:prstGeom prst="rect">
            <a:avLst/>
          </a:prstGeom>
          <a:noFill/>
        </p:spPr>
        <p:txBody>
          <a:bodyPr wrap="square" lIns="91440" tIns="45720" rIns="91440" bIns="45720" rtlCol="0" anchor="t">
            <a:spAutoFit/>
          </a:bodyPr>
          <a:lstStyle/>
          <a:p>
            <a:r>
              <a:rPr lang="en-US" b="1">
                <a:solidFill>
                  <a:srgbClr val="000000"/>
                </a:solidFill>
              </a:rPr>
              <a:t>Note</a:t>
            </a:r>
            <a:r>
              <a:rPr lang="en-US">
                <a:solidFill>
                  <a:srgbClr val="000000"/>
                </a:solidFill>
              </a:rPr>
              <a:t>: CoAlt science and social studies and CoAlt DLM assessments are the corresponding assessments to CMAS science, social studies, math and ELA for students with the most significant cognitive disabilities.</a:t>
            </a:r>
          </a:p>
          <a:p>
            <a:endParaRPr lang="en-US">
              <a:solidFill>
                <a:srgbClr val="000000"/>
              </a:solidFill>
              <a:cs typeface="Calibri"/>
            </a:endParaRPr>
          </a:p>
          <a:p>
            <a:r>
              <a:rPr lang="en-US">
                <a:solidFill>
                  <a:srgbClr val="000000"/>
                </a:solidFill>
                <a:cs typeface="Calibri"/>
              </a:rPr>
              <a:t>*Administered at selected schools only</a:t>
            </a:r>
          </a:p>
        </p:txBody>
      </p:sp>
      <p:sp>
        <p:nvSpPr>
          <p:cNvPr id="5" name="Slide Number Placeholder 4"/>
          <p:cNvSpPr>
            <a:spLocks noGrp="1"/>
          </p:cNvSpPr>
          <p:nvPr>
            <p:ph type="sldNum" sz="quarter" idx="12"/>
          </p:nvPr>
        </p:nvSpPr>
        <p:spPr>
          <a:xfrm>
            <a:off x="8194857" y="6356350"/>
            <a:ext cx="469082" cy="365125"/>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6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B766EE15-D238-FDD6-98E3-ADE902317D43}"/>
              </a:ext>
            </a:extLst>
          </p:cNvPr>
          <p:cNvSpPr>
            <a:spLocks noGrp="1"/>
          </p:cNvSpPr>
          <p:nvPr>
            <p:ph type="title"/>
          </p:nvPr>
        </p:nvSpPr>
        <p:spPr>
          <a:xfrm>
            <a:off x="478631" y="391502"/>
            <a:ext cx="2436019" cy="2371148"/>
          </a:xfrm>
        </p:spPr>
        <p:txBody>
          <a:bodyPr vert="horz" lIns="91440" tIns="45720" rIns="91440" bIns="45720" rtlCol="0" anchor="ctr">
            <a:normAutofit/>
          </a:bodyPr>
          <a:lstStyle/>
          <a:p>
            <a:pPr algn="ctr"/>
            <a:r>
              <a:rPr lang="en-US" sz="2800" kern="1200" dirty="0">
                <a:solidFill>
                  <a:srgbClr val="FFFFFF"/>
                </a:solidFill>
                <a:latin typeface="+mn-lt"/>
                <a:ea typeface="+mj-ea"/>
                <a:cs typeface="+mj-cs"/>
              </a:rPr>
              <a:t>2024-25 </a:t>
            </a:r>
            <a:br>
              <a:rPr lang="en-US" sz="2800" kern="1200" dirty="0">
                <a:latin typeface="+mn-lt"/>
              </a:rPr>
            </a:br>
            <a:r>
              <a:rPr lang="en-US" sz="2800" dirty="0">
                <a:solidFill>
                  <a:srgbClr val="FFFFFF"/>
                </a:solidFill>
                <a:latin typeface="+mn-lt"/>
              </a:rPr>
              <a:t>Spring </a:t>
            </a:r>
            <a:r>
              <a:rPr lang="en-US" sz="2800" kern="1200" dirty="0">
                <a:solidFill>
                  <a:srgbClr val="FFFFFF"/>
                </a:solidFill>
                <a:latin typeface="+mn-lt"/>
                <a:ea typeface="+mj-ea"/>
                <a:cs typeface="+mj-cs"/>
              </a:rPr>
              <a:t>State Assessments: </a:t>
            </a:r>
            <a:br>
              <a:rPr lang="en-US" sz="2800" kern="1200" dirty="0">
                <a:latin typeface="+mn-lt"/>
              </a:rPr>
            </a:br>
            <a:r>
              <a:rPr lang="en-US" sz="2800" kern="1200" dirty="0">
                <a:solidFill>
                  <a:srgbClr val="FFFFFF"/>
                </a:solidFill>
                <a:latin typeface="+mn-lt"/>
                <a:ea typeface="+mj-ea"/>
                <a:cs typeface="+mj-cs"/>
              </a:rPr>
              <a:t>Grades </a:t>
            </a:r>
            <a:r>
              <a:rPr lang="en-US" sz="2800" dirty="0">
                <a:solidFill>
                  <a:srgbClr val="FFFFFF"/>
                </a:solidFill>
                <a:latin typeface="+mn-lt"/>
              </a:rPr>
              <a:t>9 through 11</a:t>
            </a:r>
            <a:endParaRPr lang="en-US" sz="2800" kern="1200" dirty="0">
              <a:solidFill>
                <a:srgbClr val="FFFFFF"/>
              </a:solidFill>
              <a:latin typeface="+mn-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2366053702"/>
              </p:ext>
            </p:extLst>
          </p:nvPr>
        </p:nvGraphicFramePr>
        <p:xfrm>
          <a:off x="3294043" y="1757614"/>
          <a:ext cx="5369896" cy="2111574"/>
        </p:xfrm>
        <a:graphic>
          <a:graphicData uri="http://schemas.openxmlformats.org/drawingml/2006/table">
            <a:tbl>
              <a:tblPr firstRow="1" bandRow="1">
                <a:tableStyleId>{0660B408-B3CF-4A94-85FC-2B1E0A45F4A2}</a:tableStyleId>
              </a:tblPr>
              <a:tblGrid>
                <a:gridCol w="922951">
                  <a:extLst>
                    <a:ext uri="{9D8B030D-6E8A-4147-A177-3AD203B41FA5}">
                      <a16:colId xmlns:a16="http://schemas.microsoft.com/office/drawing/2014/main" val="20000"/>
                    </a:ext>
                  </a:extLst>
                </a:gridCol>
                <a:gridCol w="1528917">
                  <a:extLst>
                    <a:ext uri="{9D8B030D-6E8A-4147-A177-3AD203B41FA5}">
                      <a16:colId xmlns:a16="http://schemas.microsoft.com/office/drawing/2014/main" val="20001"/>
                    </a:ext>
                  </a:extLst>
                </a:gridCol>
                <a:gridCol w="1448103">
                  <a:extLst>
                    <a:ext uri="{9D8B030D-6E8A-4147-A177-3AD203B41FA5}">
                      <a16:colId xmlns:a16="http://schemas.microsoft.com/office/drawing/2014/main" val="20002"/>
                    </a:ext>
                  </a:extLst>
                </a:gridCol>
                <a:gridCol w="1469925">
                  <a:extLst>
                    <a:ext uri="{9D8B030D-6E8A-4147-A177-3AD203B41FA5}">
                      <a16:colId xmlns:a16="http://schemas.microsoft.com/office/drawing/2014/main" val="20003"/>
                    </a:ext>
                  </a:extLst>
                </a:gridCol>
              </a:tblGrid>
              <a:tr h="758526">
                <a:tc>
                  <a:txBody>
                    <a:bodyPr/>
                    <a:lstStyle/>
                    <a:p>
                      <a:pPr algn="ctr"/>
                      <a:r>
                        <a:rPr lang="en-US" sz="1800"/>
                        <a:t>Grade</a:t>
                      </a:r>
                    </a:p>
                  </a:txBody>
                  <a:tcPr marL="86359" marR="86359" marT="43180" marB="43180" anchor="ctr">
                    <a:solidFill>
                      <a:srgbClr val="E26510"/>
                    </a:solidFill>
                  </a:tcPr>
                </a:tc>
                <a:tc>
                  <a:txBody>
                    <a:bodyPr/>
                    <a:lstStyle/>
                    <a:p>
                      <a:pPr algn="ctr"/>
                      <a:r>
                        <a:rPr lang="en-US" sz="1800" b="1" kern="1200">
                          <a:solidFill>
                            <a:schemeClr val="lt1"/>
                          </a:solidFill>
                        </a:rPr>
                        <a:t>CO PSAT*</a:t>
                      </a:r>
                      <a:endParaRPr lang="en-US" sz="1800" b="1" kern="1200">
                        <a:solidFill>
                          <a:schemeClr val="lt1"/>
                        </a:solidFill>
                        <a:latin typeface="+mn-lt"/>
                        <a:ea typeface="+mn-ea"/>
                        <a:cs typeface="+mn-cs"/>
                      </a:endParaRPr>
                    </a:p>
                  </a:txBody>
                  <a:tcPr marL="86359" marR="86359" marT="43180" marB="43180" anchor="ctr">
                    <a:solidFill>
                      <a:srgbClr val="E26510"/>
                    </a:solidFill>
                  </a:tcPr>
                </a:tc>
                <a:tc>
                  <a:txBody>
                    <a:bodyPr/>
                    <a:lstStyle/>
                    <a:p>
                      <a:pPr algn="ctr"/>
                      <a:r>
                        <a:rPr lang="en-US" sz="1800"/>
                        <a:t>CO SAT*</a:t>
                      </a:r>
                      <a:endParaRPr lang="en-US" sz="1800" baseline="30000"/>
                    </a:p>
                  </a:txBody>
                  <a:tcPr marL="86359" marR="86359" marT="43180" marB="43180" anchor="ctr">
                    <a:solidFill>
                      <a:srgbClr val="E26510"/>
                    </a:solidFill>
                  </a:tcPr>
                </a:tc>
                <a:tc>
                  <a:txBody>
                    <a:bodyPr/>
                    <a:lstStyle/>
                    <a:p>
                      <a:pPr algn="ctr"/>
                      <a:r>
                        <a:rPr lang="en-US" sz="1800"/>
                        <a:t>CMAS Science*</a:t>
                      </a:r>
                    </a:p>
                  </a:txBody>
                  <a:tcPr marL="86359" marR="86359" marT="43180" marB="43180" anchor="ctr">
                    <a:solidFill>
                      <a:srgbClr val="E26510"/>
                    </a:solidFill>
                  </a:tcPr>
                </a:tc>
                <a:extLst>
                  <a:ext uri="{0D108BD9-81ED-4DB2-BD59-A6C34878D82A}">
                    <a16:rowId xmlns:a16="http://schemas.microsoft.com/office/drawing/2014/main" val="10000"/>
                  </a:ext>
                </a:extLst>
              </a:tr>
              <a:tr h="451016">
                <a:tc>
                  <a:txBody>
                    <a:bodyPr/>
                    <a:lstStyle/>
                    <a:p>
                      <a:pPr algn="ctr"/>
                      <a:r>
                        <a:rPr lang="en-US" sz="1800">
                          <a:solidFill>
                            <a:schemeClr val="tx1">
                              <a:lumMod val="50000"/>
                            </a:schemeClr>
                          </a:solidFill>
                        </a:rPr>
                        <a:t>9</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3662663090"/>
                  </a:ext>
                </a:extLst>
              </a:tr>
              <a:tr h="451016">
                <a:tc>
                  <a:txBody>
                    <a:bodyPr/>
                    <a:lstStyle/>
                    <a:p>
                      <a:pPr algn="ctr"/>
                      <a:r>
                        <a:rPr lang="en-US" sz="1800">
                          <a:solidFill>
                            <a:schemeClr val="tx1">
                              <a:lumMod val="50000"/>
                            </a:schemeClr>
                          </a:solidFill>
                        </a:rPr>
                        <a:t>10</a:t>
                      </a: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3165354574"/>
                  </a:ext>
                </a:extLst>
              </a:tr>
              <a:tr h="451016">
                <a:tc>
                  <a:txBody>
                    <a:bodyPr/>
                    <a:lstStyle/>
                    <a:p>
                      <a:pPr algn="ctr"/>
                      <a:r>
                        <a:rPr lang="en-US" sz="1800">
                          <a:solidFill>
                            <a:schemeClr val="tx1">
                              <a:lumMod val="50000"/>
                            </a:schemeClr>
                          </a:solidFill>
                        </a:rPr>
                        <a:t>11</a:t>
                      </a:r>
                    </a:p>
                  </a:txBody>
                  <a:tcPr marL="86359" marR="86359" marT="43180" marB="43180" anchor="ctr"/>
                </a:tc>
                <a:tc>
                  <a:txBody>
                    <a:bodyPr/>
                    <a:lstStyle/>
                    <a:p>
                      <a:pPr algn="ctr"/>
                      <a:endParaRPr lang="en-US" sz="1800">
                        <a:solidFill>
                          <a:schemeClr val="tx1">
                            <a:lumMod val="50000"/>
                          </a:schemeClr>
                        </a:solidFill>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lumMod val="50000"/>
                            </a:prstClr>
                          </a:solidFill>
                          <a:effectLst/>
                          <a:uLnTx/>
                          <a:uFillTx/>
                        </a:rPr>
                        <a:t>✔</a:t>
                      </a:r>
                      <a:endParaRPr kumimoji="0" lang="en-US" sz="1800" b="0" i="0" u="none" strike="noStrike" kern="1200" cap="none" spc="0" normalizeH="0" baseline="0" noProof="0">
                        <a:ln>
                          <a:noFill/>
                        </a:ln>
                        <a:solidFill>
                          <a:prstClr val="black">
                            <a:lumMod val="50000"/>
                          </a:prstClr>
                        </a:solidFill>
                        <a:effectLst/>
                        <a:uLnTx/>
                        <a:uFillTx/>
                        <a:latin typeface="Calibri" panose="020F0502020204030204"/>
                        <a:ea typeface="+mn-ea"/>
                        <a:cs typeface="+mn-cs"/>
                      </a:endParaRPr>
                    </a:p>
                  </a:txBody>
                  <a:tcPr marL="86359" marR="86359" marT="43180" marB="431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lumMod val="50000"/>
                            </a:prstClr>
                          </a:solidFill>
                          <a:effectLst/>
                          <a:uLnTx/>
                          <a:uFillTx/>
                        </a:rPr>
                        <a:t>✔</a:t>
                      </a:r>
                      <a:endParaRPr kumimoji="0" lang="en-US" sz="18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endParaRPr>
                    </a:p>
                  </a:txBody>
                  <a:tcPr marL="86359" marR="86359" marT="43180" marB="43180" anchor="ctr"/>
                </a:tc>
                <a:extLst>
                  <a:ext uri="{0D108BD9-81ED-4DB2-BD59-A6C34878D82A}">
                    <a16:rowId xmlns:a16="http://schemas.microsoft.com/office/drawing/2014/main" val="2831876926"/>
                  </a:ext>
                </a:extLst>
              </a:tr>
            </a:tbl>
          </a:graphicData>
        </a:graphic>
      </p:graphicFrame>
      <p:sp>
        <p:nvSpPr>
          <p:cNvPr id="2" name="TextBox 1">
            <a:extLst>
              <a:ext uri="{FF2B5EF4-FFF2-40B4-BE49-F238E27FC236}">
                <a16:creationId xmlns:a16="http://schemas.microsoft.com/office/drawing/2014/main" id="{AA4E012A-C3B0-B163-1619-FBBF91D26294}"/>
              </a:ext>
            </a:extLst>
          </p:cNvPr>
          <p:cNvSpPr txBox="1"/>
          <p:nvPr/>
        </p:nvSpPr>
        <p:spPr>
          <a:xfrm>
            <a:off x="478630" y="4235606"/>
            <a:ext cx="8185309" cy="1754326"/>
          </a:xfrm>
          <a:prstGeom prst="rect">
            <a:avLst/>
          </a:prstGeom>
          <a:noFill/>
        </p:spPr>
        <p:txBody>
          <a:bodyPr wrap="square" rtlCol="0">
            <a:spAutoFit/>
          </a:bodyPr>
          <a:lstStyle/>
          <a:p>
            <a:endParaRPr lang="en-US" b="1">
              <a:solidFill>
                <a:schemeClr val="tx1">
                  <a:lumMod val="50000"/>
                </a:schemeClr>
              </a:solidFill>
            </a:endParaRPr>
          </a:p>
          <a:p>
            <a:r>
              <a:rPr lang="en-US" b="1">
                <a:solidFill>
                  <a:schemeClr val="tx1">
                    <a:lumMod val="50000"/>
                  </a:schemeClr>
                </a:solidFill>
              </a:rPr>
              <a:t>Note</a:t>
            </a:r>
            <a:r>
              <a:rPr lang="en-US">
                <a:solidFill>
                  <a:schemeClr val="tx1">
                    <a:lumMod val="50000"/>
                  </a:schemeClr>
                </a:solidFill>
              </a:rPr>
              <a:t>: </a:t>
            </a:r>
            <a:r>
              <a:rPr lang="en-US">
                <a:solidFill>
                  <a:srgbClr val="000000"/>
                </a:solidFill>
              </a:rPr>
              <a:t>The student-selected writing portion of the SAT will be administered during the school day. Details about the ordering process will be shared later this fall. </a:t>
            </a:r>
          </a:p>
          <a:p>
            <a:endParaRPr lang="en-US">
              <a:solidFill>
                <a:srgbClr val="000000"/>
              </a:solidFill>
            </a:endParaRPr>
          </a:p>
          <a:p>
            <a:r>
              <a:rPr lang="en-US">
                <a:solidFill>
                  <a:srgbClr val="000000"/>
                </a:solidFill>
              </a:rPr>
              <a:t>*CoAlt eligible students take the corresponding CoAlt assessment at each grade level.</a:t>
            </a:r>
          </a:p>
          <a:p>
            <a:endParaRPr lang="en-US">
              <a:solidFill>
                <a:srgbClr val="000000"/>
              </a:solidFill>
            </a:endParaRPr>
          </a:p>
        </p:txBody>
      </p:sp>
      <p:sp>
        <p:nvSpPr>
          <p:cNvPr id="5" name="Slide Number Placeholder 4"/>
          <p:cNvSpPr>
            <a:spLocks noGrp="1"/>
          </p:cNvSpPr>
          <p:nvPr>
            <p:ph type="sldNum" sz="quarter" idx="12"/>
          </p:nvPr>
        </p:nvSpPr>
        <p:spPr>
          <a:xfrm>
            <a:off x="478630" y="6283935"/>
            <a:ext cx="469082" cy="365125"/>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24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E818C0-1E4C-176F-76CB-1DF6F74DBB72}"/>
              </a:ext>
            </a:extLst>
          </p:cNvPr>
          <p:cNvSpPr>
            <a:spLocks noGrp="1"/>
          </p:cNvSpPr>
          <p:nvPr>
            <p:ph type="title"/>
          </p:nvPr>
        </p:nvSpPr>
        <p:spPr>
          <a:xfrm>
            <a:off x="244474" y="254000"/>
            <a:ext cx="8270875" cy="757238"/>
          </a:xfrm>
        </p:spPr>
        <p:txBody>
          <a:bodyPr anchor="ctr">
            <a:noAutofit/>
          </a:bodyPr>
          <a:lstStyle/>
          <a:p>
            <a:r>
              <a:rPr lang="en-US" sz="3200" dirty="0">
                <a:latin typeface="+mn-lt"/>
              </a:rPr>
              <a:t>Tentative 2024-25 State Assessment Calendar</a:t>
            </a:r>
          </a:p>
        </p:txBody>
      </p:sp>
      <p:graphicFrame>
        <p:nvGraphicFramePr>
          <p:cNvPr id="6" name="Content Placeholder 5">
            <a:extLst>
              <a:ext uri="{FF2B5EF4-FFF2-40B4-BE49-F238E27FC236}">
                <a16:creationId xmlns:a16="http://schemas.microsoft.com/office/drawing/2014/main" id="{69494AD1-C8C9-090F-20C5-B79C83F8FC8E}"/>
              </a:ext>
            </a:extLst>
          </p:cNvPr>
          <p:cNvGraphicFramePr>
            <a:graphicFrameLocks noGrp="1"/>
          </p:cNvGraphicFramePr>
          <p:nvPr>
            <p:ph idx="1"/>
            <p:extLst>
              <p:ext uri="{D42A27DB-BD31-4B8C-83A1-F6EECF244321}">
                <p14:modId xmlns:p14="http://schemas.microsoft.com/office/powerpoint/2010/main" val="630837112"/>
              </p:ext>
            </p:extLst>
          </p:nvPr>
        </p:nvGraphicFramePr>
        <p:xfrm>
          <a:off x="0" y="1463675"/>
          <a:ext cx="9144000" cy="3312160"/>
        </p:xfrm>
        <a:graphic>
          <a:graphicData uri="http://schemas.openxmlformats.org/drawingml/2006/table">
            <a:tbl>
              <a:tblPr firstRow="1" bandRow="1">
                <a:tableStyleId>{5C22544A-7EE6-4342-B048-85BDC9FD1C3A}</a:tableStyleId>
              </a:tblPr>
              <a:tblGrid>
                <a:gridCol w="3211033">
                  <a:extLst>
                    <a:ext uri="{9D8B030D-6E8A-4147-A177-3AD203B41FA5}">
                      <a16:colId xmlns:a16="http://schemas.microsoft.com/office/drawing/2014/main" val="3869824488"/>
                    </a:ext>
                  </a:extLst>
                </a:gridCol>
                <a:gridCol w="1481469">
                  <a:extLst>
                    <a:ext uri="{9D8B030D-6E8A-4147-A177-3AD203B41FA5}">
                      <a16:colId xmlns:a16="http://schemas.microsoft.com/office/drawing/2014/main" val="3876007094"/>
                    </a:ext>
                  </a:extLst>
                </a:gridCol>
                <a:gridCol w="4451498">
                  <a:extLst>
                    <a:ext uri="{9D8B030D-6E8A-4147-A177-3AD203B41FA5}">
                      <a16:colId xmlns:a16="http://schemas.microsoft.com/office/drawing/2014/main" val="3171202556"/>
                    </a:ext>
                  </a:extLst>
                </a:gridCol>
              </a:tblGrid>
              <a:tr h="370840">
                <a:tc>
                  <a:txBody>
                    <a:bodyPr/>
                    <a:lstStyle/>
                    <a:p>
                      <a:pPr algn="ctr"/>
                      <a:r>
                        <a:rPr lang="en-US" dirty="0"/>
                        <a:t>Assessment</a:t>
                      </a:r>
                    </a:p>
                  </a:txBody>
                  <a:tcPr>
                    <a:solidFill>
                      <a:schemeClr val="accent2">
                        <a:lumMod val="75000"/>
                      </a:schemeClr>
                    </a:solidFill>
                  </a:tcPr>
                </a:tc>
                <a:tc>
                  <a:txBody>
                    <a:bodyPr/>
                    <a:lstStyle/>
                    <a:p>
                      <a:pPr algn="ctr"/>
                      <a:r>
                        <a:rPr lang="en-US" dirty="0"/>
                        <a:t>Grade(s)</a:t>
                      </a:r>
                    </a:p>
                  </a:txBody>
                  <a:tcPr>
                    <a:solidFill>
                      <a:schemeClr val="accent2">
                        <a:lumMod val="75000"/>
                      </a:schemeClr>
                    </a:solidFill>
                  </a:tcPr>
                </a:tc>
                <a:tc>
                  <a:txBody>
                    <a:bodyPr/>
                    <a:lstStyle/>
                    <a:p>
                      <a:pPr algn="ctr"/>
                      <a:r>
                        <a:rPr lang="en-US" dirty="0"/>
                        <a:t>Tentative Window</a:t>
                      </a:r>
                    </a:p>
                  </a:txBody>
                  <a:tcPr>
                    <a:solidFill>
                      <a:schemeClr val="accent2">
                        <a:lumMod val="75000"/>
                      </a:schemeClr>
                    </a:solidFill>
                  </a:tcPr>
                </a:tc>
                <a:extLst>
                  <a:ext uri="{0D108BD9-81ED-4DB2-BD59-A6C34878D82A}">
                    <a16:rowId xmlns:a16="http://schemas.microsoft.com/office/drawing/2014/main" val="3387602776"/>
                  </a:ext>
                </a:extLst>
              </a:tr>
              <a:tr h="370840">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 through 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13 through February 14, 2025</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92072075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baseline="30000" dirty="0">
                          <a:solidFill>
                            <a:schemeClr val="tx1">
                              <a:lumMod val="50000"/>
                            </a:schemeClr>
                          </a:solidFill>
                          <a:effectLst/>
                          <a:latin typeface="+mn-lt"/>
                          <a:ea typeface="Calibri"/>
                        </a:rPr>
                        <a:t> </a:t>
                      </a:r>
                      <a:r>
                        <a:rPr lang="en-US" sz="1800" b="0" dirty="0">
                          <a:solidFill>
                            <a:schemeClr val="tx1">
                              <a:lumMod val="50000"/>
                            </a:schemeClr>
                          </a:solidFill>
                          <a:effectLst/>
                          <a:latin typeface="+mn-lt"/>
                          <a:ea typeface="Calibri"/>
                        </a:rPr>
                        <a:t>CMAS and CoAlt: Social Studies</a:t>
                      </a:r>
                      <a:r>
                        <a:rPr lang="en-US" sz="1800" b="0" baseline="30000" dirty="0">
                          <a:solidFill>
                            <a:schemeClr val="tx1">
                              <a:lumMod val="50000"/>
                            </a:schemeClr>
                          </a:solidFill>
                          <a:effectLst/>
                          <a:latin typeface="+mn-lt"/>
                          <a:ea typeface="Calibri"/>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2</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sz="1800" baseline="30000" dirty="0">
                          <a:effectLst/>
                        </a:rPr>
                        <a:t>1</a:t>
                      </a:r>
                      <a:endParaRPr lang="en-US" sz="1800" baseline="30000" dirty="0">
                        <a:solidFill>
                          <a:srgbClr val="000000"/>
                        </a:solidFill>
                        <a:effectLst/>
                        <a:latin typeface="+mn-lt"/>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      4 and 7       </a:t>
                      </a:r>
                      <a:endParaRPr lang="en-US" sz="1800" baseline="30000" dirty="0">
                        <a:solidFill>
                          <a:srgbClr val="000000"/>
                        </a:solidFill>
                        <a:effectLst/>
                        <a:latin typeface="+mn-lt"/>
                        <a:ea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3 through 8</a:t>
                      </a:r>
                      <a:r>
                        <a:rPr lang="en-US" sz="1800" baseline="30000" dirty="0">
                          <a:effectLst/>
                        </a:rPr>
                        <a:t>1</a:t>
                      </a:r>
                      <a:endParaRPr lang="en-US" sz="1800" baseline="30000" dirty="0">
                        <a:solidFill>
                          <a:srgbClr val="000000"/>
                        </a:solidFill>
                        <a:effectLst/>
                        <a:latin typeface="+mn-lt"/>
                        <a:ea typeface="Calibri"/>
                      </a:endParaRPr>
                    </a:p>
                  </a:txBody>
                  <a:tcPr>
                    <a:solidFill>
                      <a:srgbClr val="EAEFF7"/>
                    </a:solidFill>
                  </a:tcPr>
                </a:tc>
                <a:tc>
                  <a:txBody>
                    <a:bodyPr/>
                    <a:lstStyle/>
                    <a:p>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7 through 25, 2025</a:t>
                      </a:r>
                      <a:endParaRPr lang="en-US" sz="1800" baseline="30000" dirty="0">
                        <a:solidFill>
                          <a:srgbClr val="000000"/>
                        </a:solidFill>
                        <a:effectLst/>
                        <a:latin typeface="+mn-lt"/>
                        <a:ea typeface="Calibri"/>
                      </a:endParaRPr>
                    </a:p>
                    <a:p>
                      <a:endParaRPr lang="en-US" dirty="0"/>
                    </a:p>
                  </a:txBody>
                  <a:tcPr/>
                </a:tc>
                <a:extLst>
                  <a:ext uri="{0D108BD9-81ED-4DB2-BD59-A6C34878D82A}">
                    <a16:rowId xmlns:a16="http://schemas.microsoft.com/office/drawing/2014/main" val="39018801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3 through 8</a:t>
                      </a:r>
                      <a:endParaRPr lang="en-US" sz="1800" dirty="0">
                        <a:solidFill>
                          <a:srgbClr val="000000"/>
                        </a:solidFill>
                        <a:effectLst/>
                        <a:latin typeface="+mn-lt"/>
                        <a:ea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a:tc>
                <a:extLst>
                  <a:ext uri="{0D108BD9-81ED-4DB2-BD59-A6C34878D82A}">
                    <a16:rowId xmlns:a16="http://schemas.microsoft.com/office/drawing/2014/main" val="1757919050"/>
                  </a:ext>
                </a:extLst>
              </a:tr>
              <a:tr h="370840">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1800" dirty="0">
                          <a:effectLst/>
                        </a:rPr>
                        <a:t>CO PSAT</a:t>
                      </a:r>
                      <a:endParaRPr lang="en-US" sz="1800" b="0" baseline="0" dirty="0">
                        <a:solidFill>
                          <a:schemeClr val="tx1">
                            <a:lumMod val="50000"/>
                          </a:schemeClr>
                        </a:solidFill>
                        <a:effectLst/>
                        <a:latin typeface="+mn-lt"/>
                        <a:ea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 SAT</a:t>
                      </a:r>
                      <a:endParaRPr lang="en-US" sz="1800" b="0" baseline="0" dirty="0">
                        <a:solidFill>
                          <a:schemeClr val="tx1">
                            <a:lumMod val="50000"/>
                          </a:schemeClr>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 and</a:t>
                      </a:r>
                      <a:r>
                        <a:rPr lang="en-US" sz="1800" baseline="0" dirty="0">
                          <a:effectLst/>
                        </a:rPr>
                        <a:t> </a:t>
                      </a:r>
                      <a:r>
                        <a:rPr lang="en-US" sz="1800" dirty="0">
                          <a:effectLst/>
                        </a:rPr>
                        <a:t>10</a:t>
                      </a:r>
                      <a:endParaRPr lang="en-US" sz="1800" dirty="0">
                        <a:solidFill>
                          <a:srgbClr val="000000"/>
                        </a:solidFill>
                        <a:effectLst/>
                        <a:latin typeface="+mn-lt"/>
                        <a:ea typeface="Calibri"/>
                      </a:endParaRPr>
                    </a:p>
                    <a:p>
                      <a:pPr algn="ctr"/>
                      <a:r>
                        <a:rPr lang="en-US" sz="1800" dirty="0">
                          <a:effectLst/>
                        </a:rPr>
                        <a:t>11</a:t>
                      </a:r>
                      <a:endParaRPr lang="en-US" dirty="0"/>
                    </a:p>
                  </a:txBody>
                  <a:tcPr/>
                </a:tc>
                <a:tc>
                  <a:txBody>
                    <a:bodyPr/>
                    <a:lstStyle/>
                    <a:p>
                      <a:pPr algn="ctr"/>
                      <a:r>
                        <a:rPr lang="en-US" dirty="0"/>
                        <a:t>April 14 through April 25, 2025</a:t>
                      </a:r>
                    </a:p>
                    <a:p>
                      <a:pPr algn="ctr"/>
                      <a:r>
                        <a:rPr lang="en-US" sz="1800" b="0" i="0" kern="1200" dirty="0">
                          <a:solidFill>
                            <a:schemeClr val="tx1"/>
                          </a:solidFill>
                          <a:effectLst/>
                          <a:latin typeface="+mn-lt"/>
                          <a:ea typeface="+mn-ea"/>
                          <a:cs typeface="+mn-cs"/>
                        </a:rPr>
                        <a:t>Dates may be selected based on district/school preference within this window</a:t>
                      </a:r>
                    </a:p>
                  </a:txBody>
                  <a:tcPr/>
                </a:tc>
                <a:extLst>
                  <a:ext uri="{0D108BD9-81ED-4DB2-BD59-A6C34878D82A}">
                    <a16:rowId xmlns:a16="http://schemas.microsoft.com/office/drawing/2014/main" val="30111339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baseline="0" dirty="0">
                          <a:solidFill>
                            <a:schemeClr val="tx1">
                              <a:lumMod val="50000"/>
                            </a:schemeClr>
                          </a:solidFill>
                          <a:effectLst/>
                          <a:latin typeface="+mn-lt"/>
                        </a:rPr>
                        <a:t>CoAlt: DLM ELA and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n-lt"/>
                          <a:ea typeface="Calibri"/>
                        </a:rPr>
                        <a:t>9 through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rPr>
                        <a:t>Aligned to PSAT and SAT schedules</a:t>
                      </a:r>
                    </a:p>
                  </a:txBody>
                  <a:tcPr/>
                </a:tc>
                <a:extLst>
                  <a:ext uri="{0D108BD9-81ED-4DB2-BD59-A6C34878D82A}">
                    <a16:rowId xmlns:a16="http://schemas.microsoft.com/office/drawing/2014/main" val="3720516266"/>
                  </a:ext>
                </a:extLst>
              </a:tr>
            </a:tbl>
          </a:graphicData>
        </a:graphic>
      </p:graphicFrame>
      <p:sp>
        <p:nvSpPr>
          <p:cNvPr id="7" name="TextBox 6">
            <a:extLst>
              <a:ext uri="{FF2B5EF4-FFF2-40B4-BE49-F238E27FC236}">
                <a16:creationId xmlns:a16="http://schemas.microsoft.com/office/drawing/2014/main" id="{A72D0A2C-4369-1B5F-AC51-D8D4116F467B}"/>
              </a:ext>
            </a:extLst>
          </p:cNvPr>
          <p:cNvSpPr txBox="1"/>
          <p:nvPr/>
        </p:nvSpPr>
        <p:spPr>
          <a:xfrm>
            <a:off x="763368" y="5279057"/>
            <a:ext cx="6995582" cy="646331"/>
          </a:xfrm>
          <a:prstGeom prst="rect">
            <a:avLst/>
          </a:prstGeom>
          <a:noFill/>
        </p:spPr>
        <p:txBody>
          <a:bodyPr wrap="square" lIns="91440" tIns="45720" rIns="91440" bIns="45720" rtlCol="0" anchor="t">
            <a:spAutoFit/>
          </a:bodyPr>
          <a:lstStyle/>
          <a:p>
            <a:r>
              <a:rPr lang="en-US" baseline="30000" dirty="0">
                <a:solidFill>
                  <a:srgbClr val="000000"/>
                </a:solidFill>
              </a:rPr>
              <a:t>1</a:t>
            </a:r>
            <a:r>
              <a:rPr lang="en-US" dirty="0">
                <a:solidFill>
                  <a:srgbClr val="000000"/>
                </a:solidFill>
              </a:rPr>
              <a:t>Social studies administered at selected schools only</a:t>
            </a:r>
            <a:endParaRPr lang="en-US" dirty="0"/>
          </a:p>
          <a:p>
            <a:r>
              <a:rPr lang="en-US" baseline="30000" dirty="0">
                <a:solidFill>
                  <a:srgbClr val="000000"/>
                </a:solidFill>
              </a:rPr>
              <a:t>2</a:t>
            </a:r>
            <a:r>
              <a:rPr lang="en-US" dirty="0">
                <a:solidFill>
                  <a:srgbClr val="000000"/>
                </a:solidFill>
              </a:rPr>
              <a:t>CSLA is for eligible multilingual learners in grades 3 and 4 only</a:t>
            </a:r>
            <a:endParaRPr lang="en-US" dirty="0">
              <a:solidFill>
                <a:srgbClr val="000000"/>
              </a:solidFill>
              <a:cs typeface="Calibri"/>
            </a:endParaRPr>
          </a:p>
        </p:txBody>
      </p:sp>
      <p:sp>
        <p:nvSpPr>
          <p:cNvPr id="4" name="Slide Number Placeholder 3">
            <a:extLst>
              <a:ext uri="{FF2B5EF4-FFF2-40B4-BE49-F238E27FC236}">
                <a16:creationId xmlns:a16="http://schemas.microsoft.com/office/drawing/2014/main" id="{893C0835-07FC-6037-827B-C3A61B286B2C}"/>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19392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15680" cy="756418"/>
          </a:xfrm>
        </p:spPr>
        <p:txBody>
          <a:bodyPr anchor="ctr">
            <a:normAutofit/>
          </a:bodyPr>
          <a:lstStyle/>
          <a:p>
            <a:r>
              <a:rPr lang="en-US" sz="3200" dirty="0">
                <a:latin typeface="+mn-lt"/>
              </a:rPr>
              <a:t>Annual Training Requirement</a:t>
            </a:r>
          </a:p>
        </p:txBody>
      </p:sp>
      <p:sp>
        <p:nvSpPr>
          <p:cNvPr id="3" name="Content Placeholder 2"/>
          <p:cNvSpPr>
            <a:spLocks noGrp="1"/>
          </p:cNvSpPr>
          <p:nvPr>
            <p:ph idx="1"/>
          </p:nvPr>
        </p:nvSpPr>
        <p:spPr>
          <a:xfrm>
            <a:off x="274319" y="1432477"/>
            <a:ext cx="8422419" cy="5196351"/>
          </a:xfrm>
        </p:spPr>
        <p:txBody>
          <a:bodyPr vert="horz" lIns="0" tIns="0" rIns="0" bIns="45720" rtlCol="0" anchor="t">
            <a:normAutofit fontScale="85000" lnSpcReduction="10000"/>
          </a:bodyPr>
          <a:lstStyle/>
          <a:p>
            <a:pPr marL="342900" indent="-342900">
              <a:lnSpc>
                <a:spcPct val="120000"/>
              </a:lnSpc>
              <a:spcBef>
                <a:spcPts val="0"/>
              </a:spcBef>
            </a:pPr>
            <a:r>
              <a:rPr lang="en-US" dirty="0">
                <a:hlinkClick r:id="rId2"/>
              </a:rPr>
              <a:t>CDE Assessment Division Training Page</a:t>
            </a:r>
            <a:endParaRPr lang="en-US" dirty="0"/>
          </a:p>
          <a:p>
            <a:pPr marL="342900" indent="-342900">
              <a:lnSpc>
                <a:spcPct val="120000"/>
              </a:lnSpc>
              <a:spcBef>
                <a:spcPts val="0"/>
              </a:spcBef>
            </a:pPr>
            <a:endParaRPr lang="en-US" dirty="0"/>
          </a:p>
          <a:p>
            <a:pPr marL="342900" indent="-342900">
              <a:lnSpc>
                <a:spcPct val="120000"/>
              </a:lnSpc>
              <a:spcBef>
                <a:spcPts val="0"/>
              </a:spcBef>
              <a:buFont typeface="Arial" panose="020B0604020202020204" pitchFamily="34" charset="0"/>
              <a:buChar char="•"/>
            </a:pPr>
            <a:r>
              <a:rPr lang="en-US" dirty="0"/>
              <a:t>Assessment specific training (CMAS, CoAlt, ACCESS, CO PSAT and SAT) for all district and school personnel involved in any aspect of Colorado’s state assessments is required on an annual basis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t>DACs must be trained on each assessment each year </a:t>
            </a:r>
            <a:endParaRPr lang="en-US" dirty="0">
              <a:cs typeface="Calibri"/>
            </a:endParaRP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t>DACs must meet with School Assessment Coordinators (SACs) to ensure a training plan is in place for training Test Administrators, Technology Coordinators and any other school staff handling secure materials</a:t>
            </a:r>
            <a:endParaRPr lang="en-US" dirty="0">
              <a:cs typeface="Calibri"/>
            </a:endParaRP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t>Districts are required to collect signed documentation from those who work with test materials that demonstrates an understanding of the policies and procedures set forth by the State of Colorado and the district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a:p>
        </p:txBody>
      </p:sp>
    </p:spTree>
    <p:extLst>
      <p:ext uri="{BB962C8B-B14F-4D97-AF65-F5344CB8AC3E}">
        <p14:creationId xmlns:p14="http://schemas.microsoft.com/office/powerpoint/2010/main" val="97220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a:solidFill>
                  <a:srgbClr val="000000"/>
                </a:solidFill>
              </a:rPr>
              <a:t>A student’s parent may excuse the student from participating in a state content area assessment</a:t>
            </a:r>
            <a:endParaRPr lang="en-US" sz="900">
              <a:solidFill>
                <a:srgbClr val="000000"/>
              </a:solidFill>
            </a:endParaRPr>
          </a:p>
          <a:p>
            <a:pPr>
              <a:spcAft>
                <a:spcPts val="600"/>
              </a:spcAft>
            </a:pPr>
            <a:r>
              <a:rPr lang="en-US" sz="2200">
                <a:solidFill>
                  <a:srgbClr val="000000"/>
                </a:solidFill>
              </a:rPr>
              <a:t>Each Local Education Provider (LEP) will adopt and implement a written policy and procedure by which a student’s parent may excuse the student from participating in one or more of the state content area assessments.</a:t>
            </a:r>
          </a:p>
          <a:p>
            <a:pPr lvl="1"/>
            <a:r>
              <a:rPr lang="en-US" sz="2200">
                <a:solidFill>
                  <a:srgbClr val="000000"/>
                </a:solidFill>
              </a:rPr>
              <a:t>If a parent excuses his or her student, the LEP shall not impose negative consequence on the student or parent including:</a:t>
            </a:r>
          </a:p>
          <a:p>
            <a:pPr lvl="2"/>
            <a:r>
              <a:rPr lang="en-US" sz="1900">
                <a:solidFill>
                  <a:srgbClr val="000000"/>
                </a:solidFill>
              </a:rPr>
              <a:t>Prohibiting school attendance; imposing an unexcused absence; or prohibiting participation in extracurricular activities.</a:t>
            </a:r>
          </a:p>
          <a:p>
            <a:pPr lvl="2"/>
            <a:r>
              <a:rPr lang="en-US" sz="1900"/>
              <a:t>Prohibiting the student from participating in an activity or receiving any other form of reward that the LEP provides to students who participate in the state assessment.</a:t>
            </a:r>
          </a:p>
          <a:p>
            <a:pPr marL="914400" lvl="2" indent="0">
              <a:buNone/>
            </a:pPr>
            <a:endParaRPr lang="en-US" sz="900">
              <a:solidFill>
                <a:srgbClr val="000000"/>
              </a:solidFill>
            </a:endParaRPr>
          </a:p>
          <a:p>
            <a:pPr>
              <a:spcAft>
                <a:spcPts val="600"/>
              </a:spcAft>
            </a:pPr>
            <a:r>
              <a:rPr lang="en-US" sz="2200">
                <a:solidFill>
                  <a:srgbClr val="000000"/>
                </a:solidFill>
              </a:rPr>
              <a:t>LEP shall not impose an unreasonable burden or requirement on a student that would: </a:t>
            </a:r>
          </a:p>
          <a:p>
            <a:pPr lvl="1"/>
            <a:r>
              <a:rPr lang="en-US" sz="2200">
                <a:solidFill>
                  <a:srgbClr val="000000"/>
                </a:solidFill>
              </a:rPr>
              <a:t>Discourage the student from taking a state assessment or</a:t>
            </a:r>
          </a:p>
          <a:p>
            <a:pPr lvl="1"/>
            <a:r>
              <a:rPr lang="en-US" sz="220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17</a:t>
            </a:fld>
            <a:endParaRPr lang="en-US"/>
          </a:p>
        </p:txBody>
      </p:sp>
      <p:pic>
        <p:nvPicPr>
          <p:cNvPr id="11" name="Picture 10" descr="A row of law books on a shelf">
            <a:extLst>
              <a:ext uri="{FF2B5EF4-FFF2-40B4-BE49-F238E27FC236}">
                <a16:creationId xmlns:a16="http://schemas.microsoft.com/office/drawing/2014/main" id="{909963F8-9743-106D-4309-21E322BE9C7A}"/>
              </a:ext>
            </a:extLst>
          </p:cNvPr>
          <p:cNvPicPr>
            <a:picLocks noChangeAspect="1"/>
          </p:cNvPicPr>
          <p:nvPr/>
        </p:nvPicPr>
        <p:blipFill>
          <a:blip r:embed="rId2"/>
          <a:srcRect r="-1142" b="-578"/>
          <a:stretch/>
        </p:blipFill>
        <p:spPr>
          <a:xfrm>
            <a:off x="0" y="1212995"/>
            <a:ext cx="9248433" cy="5675451"/>
          </a:xfrm>
          <a:prstGeom prst="rect">
            <a:avLst/>
          </a:prstGeom>
        </p:spPr>
      </p:pic>
    </p:spTree>
    <p:extLst>
      <p:ext uri="{BB962C8B-B14F-4D97-AF65-F5344CB8AC3E}">
        <p14:creationId xmlns:p14="http://schemas.microsoft.com/office/powerpoint/2010/main" val="355764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4978-0D1E-42A3-9CED-1841A930A040}"/>
              </a:ext>
            </a:extLst>
          </p:cNvPr>
          <p:cNvSpPr>
            <a:spLocks noGrp="1"/>
          </p:cNvSpPr>
          <p:nvPr>
            <p:ph type="title"/>
          </p:nvPr>
        </p:nvSpPr>
        <p:spPr/>
        <p:txBody>
          <a:bodyPr anchor="ctr">
            <a:normAutofit/>
          </a:bodyPr>
          <a:lstStyle/>
          <a:p>
            <a:r>
              <a:rPr lang="en-US" sz="3200" dirty="0">
                <a:latin typeface="Calibri"/>
                <a:ea typeface="Calibri"/>
                <a:cs typeface="Calibri"/>
              </a:rPr>
              <a:t>Parent Excusals</a:t>
            </a:r>
          </a:p>
        </p:txBody>
      </p:sp>
      <p:sp>
        <p:nvSpPr>
          <p:cNvPr id="3" name="Content Placeholder 2">
            <a:extLst>
              <a:ext uri="{FF2B5EF4-FFF2-40B4-BE49-F238E27FC236}">
                <a16:creationId xmlns:a16="http://schemas.microsoft.com/office/drawing/2014/main" id="{95A94895-3295-4753-AF09-28759DD7F489}"/>
              </a:ext>
            </a:extLst>
          </p:cNvPr>
          <p:cNvSpPr>
            <a:spLocks noGrp="1"/>
          </p:cNvSpPr>
          <p:nvPr>
            <p:ph idx="1"/>
          </p:nvPr>
        </p:nvSpPr>
        <p:spPr/>
        <p:txBody>
          <a:bodyPr vert="horz" lIns="0" tIns="0" rIns="0" bIns="45720" rtlCol="0" anchor="t">
            <a:normAutofit lnSpcReduction="10000"/>
          </a:bodyPr>
          <a:lstStyle/>
          <a:p>
            <a:r>
              <a:rPr lang="en-US" dirty="0"/>
              <a:t>Districts must have procedures for parents to be able to independently excuse their children from content area testing</a:t>
            </a:r>
          </a:p>
          <a:p>
            <a:pPr marL="0" indent="0">
              <a:buNone/>
            </a:pPr>
            <a:endParaRPr lang="en-US"/>
          </a:p>
          <a:p>
            <a:r>
              <a:rPr lang="en-US" dirty="0"/>
              <a:t>Districts and schools may not encourage or pressure parents to excuse their children from testing</a:t>
            </a:r>
            <a:endParaRPr lang="en-US" dirty="0">
              <a:ea typeface="Calibri"/>
              <a:cs typeface="Calibri"/>
            </a:endParaRPr>
          </a:p>
          <a:p>
            <a:endParaRPr lang="en-US"/>
          </a:p>
          <a:p>
            <a:r>
              <a:rPr lang="en-US" dirty="0"/>
              <a:t>Follow parent excusal coding guidance to indicate parent excuse on a student record</a:t>
            </a:r>
            <a:endParaRPr lang="en-US" dirty="0">
              <a:ea typeface="Calibri"/>
              <a:cs typeface="Calibri"/>
            </a:endParaRPr>
          </a:p>
          <a:p>
            <a:endParaRPr lang="en-US">
              <a:cs typeface="Calibri"/>
            </a:endParaRPr>
          </a:p>
          <a:p>
            <a:r>
              <a:rPr lang="en-US" dirty="0">
                <a:cs typeface="Calibri"/>
              </a:rPr>
              <a:t>CDE does not provide a parent excusal form</a:t>
            </a:r>
            <a:endParaRPr lang="en-US" dirty="0">
              <a:ea typeface="Calibri"/>
              <a:cs typeface="Calibri"/>
            </a:endParaRPr>
          </a:p>
          <a:p>
            <a:pPr lvl="1">
              <a:buFont typeface="Courier New" panose="020B0604020202020204" pitchFamily="34" charset="0"/>
              <a:buChar char="o"/>
            </a:pPr>
            <a:r>
              <a:rPr lang="en-US" dirty="0">
                <a:cs typeface="Calibri"/>
              </a:rPr>
              <a:t>§22-7-1013(8)(a) </a:t>
            </a:r>
            <a:r>
              <a:rPr lang="en-US" b="1" i="1" dirty="0">
                <a:cs typeface="Calibri"/>
              </a:rPr>
              <a:t>Each LEP</a:t>
            </a:r>
            <a:r>
              <a:rPr lang="en-US" i="1" dirty="0">
                <a:cs typeface="Calibri"/>
              </a:rPr>
              <a:t> will adopt and implement a written policy and procedure... </a:t>
            </a:r>
            <a:endParaRPr lang="en-US" i="1" dirty="0">
              <a:ea typeface="Calibri"/>
              <a:cs typeface="Calibri"/>
            </a:endParaRPr>
          </a:p>
        </p:txBody>
      </p:sp>
      <p:sp>
        <p:nvSpPr>
          <p:cNvPr id="4" name="Slide Number Placeholder 3">
            <a:extLst>
              <a:ext uri="{FF2B5EF4-FFF2-40B4-BE49-F238E27FC236}">
                <a16:creationId xmlns:a16="http://schemas.microsoft.com/office/drawing/2014/main" id="{27518F8C-73D4-4B5A-8786-59FA1D4B95A4}"/>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85359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Get Involved!</a:t>
            </a:r>
          </a:p>
        </p:txBody>
      </p:sp>
      <p:sp>
        <p:nvSpPr>
          <p:cNvPr id="3" name="Content Placeholder 2"/>
          <p:cNvSpPr>
            <a:spLocks noGrp="1"/>
          </p:cNvSpPr>
          <p:nvPr>
            <p:ph idx="1"/>
          </p:nvPr>
        </p:nvSpPr>
        <p:spPr>
          <a:xfrm>
            <a:off x="274320" y="1463040"/>
            <a:ext cx="8560398" cy="4640674"/>
          </a:xfrm>
        </p:spPr>
        <p:txBody>
          <a:bodyPr vert="horz" lIns="0" tIns="0" rIns="0" bIns="45720" rtlCol="0" anchor="t">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Social Studies,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t>
            </a:r>
            <a:r>
              <a:rPr lang="en-US" dirty="0"/>
              <a:t>(CoAlt) Assessment: </a:t>
            </a:r>
            <a:r>
              <a:rPr lang="en-US" dirty="0">
                <a:solidFill>
                  <a:schemeClr val="tx1"/>
                </a:solidFill>
              </a:rPr>
              <a:t>Science and Social Studies</a:t>
            </a:r>
          </a:p>
          <a:p>
            <a:pPr marL="1028700" lvl="1" indent="-342900">
              <a:lnSpc>
                <a:spcPct val="100000"/>
              </a:lnSpc>
            </a:pPr>
            <a:endParaRPr lang="en-US" b="0" i="0" u="sng" dirty="0">
              <a:effectLst/>
              <a:latin typeface="SourceSansProRegular"/>
              <a:hlinkClick r:id="rId2"/>
            </a:endParaRPr>
          </a:p>
          <a:p>
            <a:pPr marL="457200" lvl="1" indent="0">
              <a:lnSpc>
                <a:spcPct val="100000"/>
              </a:lnSpc>
              <a:buNone/>
            </a:pPr>
            <a:r>
              <a:rPr lang="en-US" dirty="0">
                <a:solidFill>
                  <a:srgbClr val="0070C0"/>
                </a:solidFill>
                <a:hlinkClick r:id="rId2">
                  <a:extLst>
                    <a:ext uri="{A12FA001-AC4F-418D-AE19-62706E023703}">
                      <ahyp:hlinkClr xmlns:ahyp="http://schemas.microsoft.com/office/drawing/2018/hyperlinkcolor" val="tx"/>
                    </a:ext>
                  </a:extLst>
                </a:hlinkClick>
              </a:rPr>
              <a:t>State Assessment Development Flyer</a:t>
            </a:r>
            <a:endParaRPr lang="en-US" dirty="0">
              <a:solidFill>
                <a:srgbClr val="0070C0"/>
              </a:solidFill>
            </a:endParaRPr>
          </a:p>
          <a:p>
            <a:pPr marL="457200" lvl="1" indent="0">
              <a:lnSpc>
                <a:spcPct val="100000"/>
              </a:lnSpc>
              <a:buNone/>
            </a:pPr>
            <a:endParaRPr lang="en-US" dirty="0"/>
          </a:p>
          <a:p>
            <a:pPr marL="457200" lvl="1" indent="0">
              <a:lnSpc>
                <a:spcPct val="100000"/>
              </a:lnSpc>
              <a:buNone/>
            </a:pPr>
            <a:r>
              <a:rPr lang="en-US" dirty="0"/>
              <a:t>Join the Colorado Educator Pool for</a:t>
            </a:r>
            <a:br>
              <a:rPr lang="en-US" dirty="0"/>
            </a:br>
            <a:r>
              <a:rPr lang="en-US" dirty="0"/>
              <a:t>assessment development committee selection:</a:t>
            </a:r>
          </a:p>
          <a:p>
            <a:pPr marL="457200" lvl="1" indent="0">
              <a:lnSpc>
                <a:spcPct val="100000"/>
              </a:lnSpc>
              <a:buNone/>
            </a:pPr>
            <a:r>
              <a:rPr lang="en-US" dirty="0">
                <a:hlinkClick r:id="rId3"/>
              </a:rPr>
              <a:t>CDE Assessment Educator Database</a:t>
            </a:r>
            <a:r>
              <a:rPr lang="en-US" dirty="0"/>
              <a:t> </a:t>
            </a:r>
            <a:endParaRPr lang="en-US" dirty="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19</a:t>
            </a:fld>
            <a:endParaRPr lang="en-US"/>
          </a:p>
        </p:txBody>
      </p:sp>
      <p:grpSp>
        <p:nvGrpSpPr>
          <p:cNvPr id="12" name="Group 11" descr="QR code to access the CDE Assessment Educator Database">
            <a:extLst>
              <a:ext uri="{FF2B5EF4-FFF2-40B4-BE49-F238E27FC236}">
                <a16:creationId xmlns:a16="http://schemas.microsoft.com/office/drawing/2014/main" id="{5D3B0AB5-8834-7906-B3F9-883E7B342B88}"/>
              </a:ext>
            </a:extLst>
          </p:cNvPr>
          <p:cNvGrpSpPr/>
          <p:nvPr/>
        </p:nvGrpSpPr>
        <p:grpSpPr>
          <a:xfrm>
            <a:off x="6015772" y="3810108"/>
            <a:ext cx="2603781" cy="3047892"/>
            <a:chOff x="6015772" y="3810108"/>
            <a:chExt cx="2603781" cy="3047892"/>
          </a:xfrm>
        </p:grpSpPr>
        <p:pic>
          <p:nvPicPr>
            <p:cNvPr id="6" name="Picture 5" descr="A QR code over white background.">
              <a:extLst>
                <a:ext uri="{FF2B5EF4-FFF2-40B4-BE49-F238E27FC236}">
                  <a16:creationId xmlns:a16="http://schemas.microsoft.com/office/drawing/2014/main" id="{1F7C3E27-16C1-6B96-8F4F-2A1D209AA357}"/>
                </a:ext>
              </a:extLst>
            </p:cNvPr>
            <p:cNvPicPr>
              <a:picLocks noChangeAspect="1"/>
            </p:cNvPicPr>
            <p:nvPr/>
          </p:nvPicPr>
          <p:blipFill>
            <a:blip r:embed="rId4"/>
            <a:stretch>
              <a:fillRect/>
            </a:stretch>
          </p:blipFill>
          <p:spPr>
            <a:xfrm>
              <a:off x="6732222" y="3810108"/>
              <a:ext cx="1781175" cy="1800225"/>
            </a:xfrm>
            <a:prstGeom prst="rect">
              <a:avLst/>
            </a:prstGeom>
            <a:ln w="57150">
              <a:solidFill>
                <a:srgbClr val="E26510"/>
              </a:solidFill>
            </a:ln>
            <a:effectLst>
              <a:outerShdw blurRad="50800" dist="38100" algn="l" rotWithShape="0">
                <a:prstClr val="black">
                  <a:alpha val="40000"/>
                </a:prstClr>
              </a:outerShdw>
            </a:effectLst>
          </p:spPr>
        </p:pic>
        <p:pic>
          <p:nvPicPr>
            <p:cNvPr id="8" name="Graphic 7" descr="Line arrow: Clockwise curve with solid fill">
              <a:extLst>
                <a:ext uri="{FF2B5EF4-FFF2-40B4-BE49-F238E27FC236}">
                  <a16:creationId xmlns:a16="http://schemas.microsoft.com/office/drawing/2014/main" id="{B7354D2B-33D9-3DFB-2F99-EE38B4369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2226245">
              <a:off x="6015772" y="4929731"/>
              <a:ext cx="914400" cy="914400"/>
            </a:xfrm>
            <a:prstGeom prst="rect">
              <a:avLst/>
            </a:prstGeom>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33CF142D-F2B0-A055-5763-7F19A2437822}"/>
                </a:ext>
              </a:extLst>
            </p:cNvPr>
            <p:cNvSpPr txBox="1"/>
            <p:nvPr/>
          </p:nvSpPr>
          <p:spPr>
            <a:xfrm>
              <a:off x="6626064" y="5610333"/>
              <a:ext cx="1993489" cy="584775"/>
            </a:xfrm>
            <a:prstGeom prst="rect">
              <a:avLst/>
            </a:prstGeom>
            <a:noFill/>
            <a:effectLst>
              <a:outerShdw blurRad="50800" dist="38100" algn="l" rotWithShape="0">
                <a:prstClr val="black">
                  <a:alpha val="16000"/>
                </a:prstClr>
              </a:outerShdw>
            </a:effectLst>
          </p:spPr>
          <p:txBody>
            <a:bodyPr wrap="square" rtlCol="0">
              <a:spAutoFit/>
            </a:bodyPr>
            <a:lstStyle/>
            <a:p>
              <a:pPr algn="ctr"/>
              <a:r>
                <a:rPr lang="en-US" sz="3200" b="1">
                  <a:solidFill>
                    <a:srgbClr val="E26510"/>
                  </a:solidFill>
                </a:rPr>
                <a:t>Scan Here!</a:t>
              </a:r>
            </a:p>
          </p:txBody>
        </p:sp>
        <p:pic>
          <p:nvPicPr>
            <p:cNvPr id="11" name="Graphic 10" descr="Woman taking a photo">
              <a:extLst>
                <a:ext uri="{FF2B5EF4-FFF2-40B4-BE49-F238E27FC236}">
                  <a16:creationId xmlns:a16="http://schemas.microsoft.com/office/drawing/2014/main" id="{C453DD51-47BC-5A63-BACC-C08DC5F91C7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5368" b="46182"/>
            <a:stretch/>
          </p:blipFill>
          <p:spPr>
            <a:xfrm>
              <a:off x="6130676" y="5169430"/>
              <a:ext cx="601546" cy="1688570"/>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115505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Welcome and Agenda</a:t>
            </a:r>
          </a:p>
        </p:txBody>
      </p:sp>
      <p:graphicFrame>
        <p:nvGraphicFramePr>
          <p:cNvPr id="6" name="Content Placeholder 2" descr="General Information&#10;ACCESS for ELLs&#10;CMAS&#10;CoAlt&#10;Colorado PSAT and SAT&#10;National and International Assessments&#10;Data and Reporting&#10;Comprehensive Assessment System Initiatives &amp; Resources&#10;Tech Tips&#10;Communication&#10;Additional Local Education Provider Responsibilities&#10;Resources">
            <a:extLst>
              <a:ext uri="{FF2B5EF4-FFF2-40B4-BE49-F238E27FC236}">
                <a16:creationId xmlns:a16="http://schemas.microsoft.com/office/drawing/2014/main" id="{8684D7B2-FDF5-1248-F8F4-5800F637F6DA}"/>
              </a:ext>
            </a:extLst>
          </p:cNvPr>
          <p:cNvGraphicFramePr>
            <a:graphicFrameLocks noGrp="1"/>
          </p:cNvGraphicFramePr>
          <p:nvPr>
            <p:ph idx="1"/>
            <p:extLst>
              <p:ext uri="{D42A27DB-BD31-4B8C-83A1-F6EECF244321}">
                <p14:modId xmlns:p14="http://schemas.microsoft.com/office/powerpoint/2010/main" val="3429393680"/>
              </p:ext>
            </p:extLst>
          </p:nvPr>
        </p:nvGraphicFramePr>
        <p:xfrm>
          <a:off x="274320" y="1463040"/>
          <a:ext cx="8241030"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a:p>
        </p:txBody>
      </p:sp>
    </p:spTree>
    <p:extLst>
      <p:ext uri="{BB962C8B-B14F-4D97-AF65-F5344CB8AC3E}">
        <p14:creationId xmlns:p14="http://schemas.microsoft.com/office/powerpoint/2010/main" val="399548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24E2-D58C-9ED0-A343-F96FD2A098B9}"/>
              </a:ext>
            </a:extLst>
          </p:cNvPr>
          <p:cNvSpPr>
            <a:spLocks noGrp="1"/>
          </p:cNvSpPr>
          <p:nvPr>
            <p:ph type="title"/>
          </p:nvPr>
        </p:nvSpPr>
        <p:spPr>
          <a:xfrm>
            <a:off x="245193" y="254514"/>
            <a:ext cx="8665343" cy="756418"/>
          </a:xfrm>
        </p:spPr>
        <p:txBody>
          <a:bodyPr anchor="ctr">
            <a:noAutofit/>
          </a:bodyPr>
          <a:lstStyle/>
          <a:p>
            <a:pPr algn="ctr"/>
            <a:r>
              <a:rPr lang="en-US" sz="2200" dirty="0">
                <a:latin typeface="Calibri"/>
                <a:ea typeface="Calibri"/>
                <a:cs typeface="Calibri"/>
              </a:rPr>
              <a:t>Thanks to educators from the following districts for participating in</a:t>
            </a:r>
            <a:br>
              <a:rPr lang="en-US" sz="2200" dirty="0">
                <a:latin typeface="Calibri"/>
                <a:ea typeface="Calibri"/>
                <a:cs typeface="Calibri"/>
              </a:rPr>
            </a:br>
            <a:r>
              <a:rPr lang="en-US" sz="2200" dirty="0">
                <a:latin typeface="Calibri"/>
                <a:ea typeface="Calibri"/>
                <a:cs typeface="Calibri"/>
              </a:rPr>
              <a:t>Colorado’s 2024 assessment development work!</a:t>
            </a:r>
          </a:p>
        </p:txBody>
      </p:sp>
      <p:sp>
        <p:nvSpPr>
          <p:cNvPr id="4" name="Slide Number Placeholder 3">
            <a:extLst>
              <a:ext uri="{FF2B5EF4-FFF2-40B4-BE49-F238E27FC236}">
                <a16:creationId xmlns:a16="http://schemas.microsoft.com/office/drawing/2014/main" id="{1E63CA5F-97F5-63A3-BAA4-FF143407CCAC}"/>
              </a:ext>
            </a:extLst>
          </p:cNvPr>
          <p:cNvSpPr>
            <a:spLocks noGrp="1"/>
          </p:cNvSpPr>
          <p:nvPr>
            <p:ph type="sldNum" sz="quarter" idx="12"/>
          </p:nvPr>
        </p:nvSpPr>
        <p:spPr/>
        <p:txBody>
          <a:bodyPr/>
          <a:lstStyle/>
          <a:p>
            <a:fld id="{C479D5F6-EDCB-402A-AC08-4943A1820E8F}" type="slidenum">
              <a:rPr lang="en-US" smtClean="0"/>
              <a:pPr/>
              <a:t>20</a:t>
            </a:fld>
            <a:endParaRPr lang="en-US"/>
          </a:p>
        </p:txBody>
      </p:sp>
      <p:graphicFrame>
        <p:nvGraphicFramePr>
          <p:cNvPr id="12" name="Table 11">
            <a:extLst>
              <a:ext uri="{FF2B5EF4-FFF2-40B4-BE49-F238E27FC236}">
                <a16:creationId xmlns:a16="http://schemas.microsoft.com/office/drawing/2014/main" id="{60727D28-DFEE-AB1C-4CA0-585CEBC80F5C}"/>
              </a:ext>
            </a:extLst>
          </p:cNvPr>
          <p:cNvGraphicFramePr>
            <a:graphicFrameLocks noGrp="1"/>
          </p:cNvGraphicFramePr>
          <p:nvPr>
            <p:extLst>
              <p:ext uri="{D42A27DB-BD31-4B8C-83A1-F6EECF244321}">
                <p14:modId xmlns:p14="http://schemas.microsoft.com/office/powerpoint/2010/main" val="1022706186"/>
              </p:ext>
            </p:extLst>
          </p:nvPr>
        </p:nvGraphicFramePr>
        <p:xfrm>
          <a:off x="-1405" y="1273482"/>
          <a:ext cx="9148169" cy="5486400"/>
        </p:xfrm>
        <a:graphic>
          <a:graphicData uri="http://schemas.openxmlformats.org/drawingml/2006/table">
            <a:tbl>
              <a:tblPr firstRow="1" bandRow="1">
                <a:tableStyleId>{5C22544A-7EE6-4342-B048-85BDC9FD1C3A}</a:tableStyleId>
              </a:tblPr>
              <a:tblGrid>
                <a:gridCol w="1829634">
                  <a:extLst>
                    <a:ext uri="{9D8B030D-6E8A-4147-A177-3AD203B41FA5}">
                      <a16:colId xmlns:a16="http://schemas.microsoft.com/office/drawing/2014/main" val="1168872515"/>
                    </a:ext>
                  </a:extLst>
                </a:gridCol>
                <a:gridCol w="1829634">
                  <a:extLst>
                    <a:ext uri="{9D8B030D-6E8A-4147-A177-3AD203B41FA5}">
                      <a16:colId xmlns:a16="http://schemas.microsoft.com/office/drawing/2014/main" val="2386925917"/>
                    </a:ext>
                  </a:extLst>
                </a:gridCol>
                <a:gridCol w="1701451">
                  <a:extLst>
                    <a:ext uri="{9D8B030D-6E8A-4147-A177-3AD203B41FA5}">
                      <a16:colId xmlns:a16="http://schemas.microsoft.com/office/drawing/2014/main" val="377268638"/>
                    </a:ext>
                  </a:extLst>
                </a:gridCol>
                <a:gridCol w="1805835">
                  <a:extLst>
                    <a:ext uri="{9D8B030D-6E8A-4147-A177-3AD203B41FA5}">
                      <a16:colId xmlns:a16="http://schemas.microsoft.com/office/drawing/2014/main" val="1270277525"/>
                    </a:ext>
                  </a:extLst>
                </a:gridCol>
                <a:gridCol w="1981615">
                  <a:extLst>
                    <a:ext uri="{9D8B030D-6E8A-4147-A177-3AD203B41FA5}">
                      <a16:colId xmlns:a16="http://schemas.microsoft.com/office/drawing/2014/main" val="3027288028"/>
                    </a:ext>
                  </a:extLst>
                </a:gridCol>
              </a:tblGrid>
              <a:tr h="365760">
                <a:tc>
                  <a:txBody>
                    <a:bodyPr/>
                    <a:lstStyle/>
                    <a:p>
                      <a:pPr marL="57150"/>
                      <a:r>
                        <a:rPr lang="en-US" sz="1500" dirty="0">
                          <a:effectLst/>
                        </a:rPr>
                        <a:t>Participating Districts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57150"/>
                      <a:endParaRPr lang="en-US" sz="1400" dirty="0">
                        <a:effectLst/>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57150"/>
                      <a:endParaRPr lang="en-US" sz="1400" dirty="0">
                        <a:effectLst/>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57150"/>
                      <a:endParaRPr lang="en-US" sz="1400" dirty="0">
                        <a:effectLst/>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57150"/>
                      <a:endParaRPr lang="en-US" sz="1400" dirty="0">
                        <a:effectLst/>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624308401"/>
                  </a:ext>
                </a:extLst>
              </a:tr>
              <a:tr h="365760">
                <a:tc>
                  <a:txBody>
                    <a:bodyPr/>
                    <a:lstStyle/>
                    <a:p>
                      <a:pPr marL="57150"/>
                      <a:r>
                        <a:rPr lang="en-US" sz="1400" dirty="0">
                          <a:effectLst/>
                        </a:rPr>
                        <a:t>Academy 20</a:t>
                      </a:r>
                    </a:p>
                  </a:txBody>
                  <a:tcPr marL="0" marR="0" marT="0" marB="0" anchor="ctr">
                    <a:lnT w="12700" cap="flat" cmpd="sng" algn="ctr">
                      <a:solidFill>
                        <a:schemeClr val="bg1"/>
                      </a:solidFill>
                      <a:prstDash val="solid"/>
                      <a:round/>
                      <a:headEnd type="none" w="med" len="med"/>
                      <a:tailEnd type="none" w="med" len="med"/>
                    </a:lnT>
                  </a:tcPr>
                </a:tc>
                <a:tc>
                  <a:txBody>
                    <a:bodyPr/>
                    <a:lstStyle/>
                    <a:p>
                      <a:pPr marL="57150"/>
                      <a:r>
                        <a:rPr lang="en-US" sz="1400" dirty="0">
                          <a:effectLst/>
                        </a:rPr>
                        <a:t>Custer County SD C-1</a:t>
                      </a:r>
                    </a:p>
                  </a:txBody>
                  <a:tcPr marL="0" marR="0" marT="0" marB="0" anchor="ctr">
                    <a:lnT w="12700" cap="flat" cmpd="sng" algn="ctr">
                      <a:solidFill>
                        <a:schemeClr val="bg1"/>
                      </a:solidFill>
                      <a:prstDash val="solid"/>
                      <a:round/>
                      <a:headEnd type="none" w="med" len="med"/>
                      <a:tailEnd type="none" w="med" len="med"/>
                    </a:lnT>
                  </a:tcPr>
                </a:tc>
                <a:tc>
                  <a:txBody>
                    <a:bodyPr/>
                    <a:lstStyle/>
                    <a:p>
                      <a:pPr marL="57150"/>
                      <a:r>
                        <a:rPr lang="en-US" sz="1400" dirty="0">
                          <a:effectLst/>
                        </a:rPr>
                        <a:t>Garfield RE-2</a:t>
                      </a:r>
                    </a:p>
                  </a:txBody>
                  <a:tcPr marL="0" marR="0" marT="0" marB="0" anchor="ctr">
                    <a:lnT w="12700" cap="flat" cmpd="sng" algn="ctr">
                      <a:solidFill>
                        <a:schemeClr val="bg1"/>
                      </a:solidFill>
                      <a:prstDash val="solid"/>
                      <a:round/>
                      <a:headEnd type="none" w="med" len="med"/>
                      <a:tailEnd type="none" w="med" len="med"/>
                    </a:lnT>
                  </a:tcPr>
                </a:tc>
                <a:tc>
                  <a:txBody>
                    <a:bodyPr/>
                    <a:lstStyle/>
                    <a:p>
                      <a:pPr marL="57150"/>
                      <a:r>
                        <a:rPr lang="en-US" sz="1400" dirty="0">
                          <a:effectLst/>
                        </a:rPr>
                        <a:t>Monte Vista C-8</a:t>
                      </a:r>
                    </a:p>
                  </a:txBody>
                  <a:tcPr marL="0" marR="0" marT="0" marB="0" anchor="ctr">
                    <a:lnT w="12700" cap="flat" cmpd="sng" algn="ctr">
                      <a:solidFill>
                        <a:schemeClr val="bg1"/>
                      </a:solidFill>
                      <a:prstDash val="solid"/>
                      <a:round/>
                      <a:headEnd type="none" w="med" len="med"/>
                      <a:tailEnd type="none" w="med" len="med"/>
                    </a:lnT>
                  </a:tcPr>
                </a:tc>
                <a:tc>
                  <a:txBody>
                    <a:bodyPr/>
                    <a:lstStyle/>
                    <a:p>
                      <a:pPr marL="57150"/>
                      <a:r>
                        <a:rPr lang="en-US" sz="1400" dirty="0">
                          <a:effectLst/>
                        </a:rPr>
                        <a:t>School District 27J</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3881046"/>
                  </a:ext>
                </a:extLst>
              </a:tr>
              <a:tr h="365760">
                <a:tc>
                  <a:txBody>
                    <a:bodyPr/>
                    <a:lstStyle/>
                    <a:p>
                      <a:pPr marL="57150"/>
                      <a:r>
                        <a:rPr lang="en-US" sz="1400">
                          <a:effectLst/>
                        </a:rPr>
                        <a:t>Adams 12 Schools</a:t>
                      </a:r>
                    </a:p>
                  </a:txBody>
                  <a:tcPr marL="0" marR="0" marT="0" marB="0" anchor="ctr"/>
                </a:tc>
                <a:tc>
                  <a:txBody>
                    <a:bodyPr/>
                    <a:lstStyle/>
                    <a:p>
                      <a:pPr marL="57150"/>
                      <a:r>
                        <a:rPr lang="en-US" sz="1400" dirty="0"/>
                        <a:t>Delta County 50(J)</a:t>
                      </a:r>
                    </a:p>
                  </a:txBody>
                  <a:tcPr marL="0" marR="0" marT="0" marB="0" anchor="ctr"/>
                </a:tc>
                <a:tc>
                  <a:txBody>
                    <a:bodyPr/>
                    <a:lstStyle/>
                    <a:p>
                      <a:pPr marL="57150"/>
                      <a:r>
                        <a:rPr lang="en-US" sz="1400"/>
                        <a:t>Gilpin County RE-1</a:t>
                      </a:r>
                    </a:p>
                  </a:txBody>
                  <a:tcPr marL="0" marR="0" marT="0" marB="0" anchor="ctr"/>
                </a:tc>
                <a:tc>
                  <a:txBody>
                    <a:bodyPr/>
                    <a:lstStyle/>
                    <a:p>
                      <a:pPr marL="57150"/>
                      <a:r>
                        <a:rPr lang="en-US" sz="1400"/>
                        <a:t>Montrose County RE-1J</a:t>
                      </a:r>
                    </a:p>
                  </a:txBody>
                  <a:tcPr marL="0" marR="0" marT="0" marB="0" anchor="ctr"/>
                </a:tc>
                <a:tc>
                  <a:txBody>
                    <a:bodyPr/>
                    <a:lstStyle/>
                    <a:p>
                      <a:pPr marL="57150"/>
                      <a:r>
                        <a:rPr lang="en-US" sz="1400">
                          <a:effectLst/>
                        </a:rPr>
                        <a:t>St Vrain Valley RE 1J</a:t>
                      </a:r>
                    </a:p>
                  </a:txBody>
                  <a:tcPr marL="0" marR="0" marT="0" marB="0" anchor="ctr"/>
                </a:tc>
                <a:extLst>
                  <a:ext uri="{0D108BD9-81ED-4DB2-BD59-A6C34878D82A}">
                    <a16:rowId xmlns:a16="http://schemas.microsoft.com/office/drawing/2014/main" val="2662482496"/>
                  </a:ext>
                </a:extLst>
              </a:tr>
              <a:tr h="365760">
                <a:tc>
                  <a:txBody>
                    <a:bodyPr/>
                    <a:lstStyle/>
                    <a:p>
                      <a:pPr marL="57150"/>
                      <a:r>
                        <a:rPr lang="en-US" sz="1400">
                          <a:effectLst/>
                        </a:rPr>
                        <a:t>Adams County 14</a:t>
                      </a:r>
                    </a:p>
                  </a:txBody>
                  <a:tcPr marL="0" marR="0" marT="0" marB="0" anchor="ctr"/>
                </a:tc>
                <a:tc>
                  <a:txBody>
                    <a:bodyPr/>
                    <a:lstStyle/>
                    <a:p>
                      <a:pPr marL="57150"/>
                      <a:r>
                        <a:rPr lang="en-US" sz="1400"/>
                        <a:t>Denver County 1</a:t>
                      </a:r>
                    </a:p>
                  </a:txBody>
                  <a:tcPr marL="0" marR="0" marT="0" marB="0" anchor="ctr"/>
                </a:tc>
                <a:tc>
                  <a:txBody>
                    <a:bodyPr/>
                    <a:lstStyle/>
                    <a:p>
                      <a:pPr marL="57150"/>
                      <a:r>
                        <a:rPr lang="en-US" sz="1400"/>
                        <a:t>Harrison 2</a:t>
                      </a:r>
                    </a:p>
                  </a:txBody>
                  <a:tcPr marL="0" marR="0" marT="0" marB="0" anchor="ctr"/>
                </a:tc>
                <a:tc>
                  <a:txBody>
                    <a:bodyPr/>
                    <a:lstStyle/>
                    <a:p>
                      <a:pPr marL="57150"/>
                      <a:r>
                        <a:rPr lang="en-US" sz="1400"/>
                        <a:t>Otis R-3</a:t>
                      </a:r>
                    </a:p>
                  </a:txBody>
                  <a:tcPr marL="0" marR="0" marT="0" marB="0" anchor="ctr"/>
                </a:tc>
                <a:tc>
                  <a:txBody>
                    <a:bodyPr/>
                    <a:lstStyle/>
                    <a:p>
                      <a:pPr marL="57150"/>
                      <a:r>
                        <a:rPr lang="en-US" sz="1400"/>
                        <a:t>Steamboat Springs RE-2</a:t>
                      </a:r>
                    </a:p>
                  </a:txBody>
                  <a:tcPr marL="0" marR="0" marT="0" marB="0" anchor="ctr"/>
                </a:tc>
                <a:extLst>
                  <a:ext uri="{0D108BD9-81ED-4DB2-BD59-A6C34878D82A}">
                    <a16:rowId xmlns:a16="http://schemas.microsoft.com/office/drawing/2014/main" val="3127361767"/>
                  </a:ext>
                </a:extLst>
              </a:tr>
              <a:tr h="365760">
                <a:tc>
                  <a:txBody>
                    <a:bodyPr/>
                    <a:lstStyle/>
                    <a:p>
                      <a:pPr marL="57150"/>
                      <a:r>
                        <a:rPr lang="en-US" sz="1400">
                          <a:effectLst/>
                        </a:rPr>
                        <a:t>Adams-Arapahoe 28J</a:t>
                      </a:r>
                    </a:p>
                  </a:txBody>
                  <a:tcPr marL="0" marR="0" marT="0" marB="0" anchor="ctr"/>
                </a:tc>
                <a:tc>
                  <a:txBody>
                    <a:bodyPr/>
                    <a:lstStyle/>
                    <a:p>
                      <a:pPr marL="57150"/>
                      <a:r>
                        <a:rPr lang="en-US" sz="1400"/>
                        <a:t>District 49</a:t>
                      </a:r>
                    </a:p>
                  </a:txBody>
                  <a:tcPr marL="0" marR="0" marT="0" marB="0" anchor="ctr"/>
                </a:tc>
                <a:tc>
                  <a:txBody>
                    <a:bodyPr/>
                    <a:lstStyle/>
                    <a:p>
                      <a:pPr marL="57150"/>
                      <a:r>
                        <a:rPr lang="en-US" sz="1400"/>
                        <a:t>Hinsdale County RE-1</a:t>
                      </a:r>
                    </a:p>
                  </a:txBody>
                  <a:tcPr marL="0" marR="0" marT="0" marB="0" anchor="ctr"/>
                </a:tc>
                <a:tc>
                  <a:txBody>
                    <a:bodyPr/>
                    <a:lstStyle/>
                    <a:p>
                      <a:pPr marL="57150"/>
                      <a:r>
                        <a:rPr lang="en-US" sz="1400">
                          <a:effectLst/>
                        </a:rPr>
                        <a:t>Peyton 23 JT</a:t>
                      </a:r>
                    </a:p>
                  </a:txBody>
                  <a:tcPr marL="0" marR="0" marT="0" marB="0" anchor="ctr"/>
                </a:tc>
                <a:tc>
                  <a:txBody>
                    <a:bodyPr/>
                    <a:lstStyle/>
                    <a:p>
                      <a:pPr marL="57150"/>
                      <a:r>
                        <a:rPr lang="en-US" sz="1400"/>
                        <a:t>Summit RE-1</a:t>
                      </a:r>
                    </a:p>
                  </a:txBody>
                  <a:tcPr marL="0" marR="0" marT="0" marB="0" anchor="ctr"/>
                </a:tc>
                <a:extLst>
                  <a:ext uri="{0D108BD9-81ED-4DB2-BD59-A6C34878D82A}">
                    <a16:rowId xmlns:a16="http://schemas.microsoft.com/office/drawing/2014/main" val="1600999828"/>
                  </a:ext>
                </a:extLst>
              </a:tr>
              <a:tr h="365760">
                <a:tc>
                  <a:txBody>
                    <a:bodyPr/>
                    <a:lstStyle/>
                    <a:p>
                      <a:pPr marL="57150"/>
                      <a:r>
                        <a:rPr lang="en-US" sz="1400">
                          <a:effectLst/>
                        </a:rPr>
                        <a:t>Aguilar RE-6</a:t>
                      </a:r>
                    </a:p>
                  </a:txBody>
                  <a:tcPr marL="0" marR="0" marT="0" marB="0" anchor="ctr"/>
                </a:tc>
                <a:tc>
                  <a:txBody>
                    <a:bodyPr/>
                    <a:lstStyle/>
                    <a:p>
                      <a:pPr marL="57150"/>
                      <a:r>
                        <a:rPr lang="en-US" sz="1400"/>
                        <a:t>Dolores RE-4A</a:t>
                      </a:r>
                    </a:p>
                  </a:txBody>
                  <a:tcPr marL="0" marR="0" marT="0" marB="0" anchor="ctr"/>
                </a:tc>
                <a:tc>
                  <a:txBody>
                    <a:bodyPr/>
                    <a:lstStyle/>
                    <a:p>
                      <a:pPr marL="57150"/>
                      <a:r>
                        <a:rPr lang="en-US" sz="1400"/>
                        <a:t>Holly RE-3</a:t>
                      </a:r>
                    </a:p>
                  </a:txBody>
                  <a:tcPr marL="0" marR="0" marT="0" marB="0" anchor="ctr"/>
                </a:tc>
                <a:tc>
                  <a:txBody>
                    <a:bodyPr/>
                    <a:lstStyle/>
                    <a:p>
                      <a:pPr marL="57150"/>
                      <a:r>
                        <a:rPr lang="en-US" sz="1400"/>
                        <a:t>Plateau Valley 50</a:t>
                      </a:r>
                    </a:p>
                  </a:txBody>
                  <a:tcPr marL="0" marR="0" marT="0" marB="0" anchor="ctr"/>
                </a:tc>
                <a:tc>
                  <a:txBody>
                    <a:bodyPr/>
                    <a:lstStyle/>
                    <a:p>
                      <a:pPr marL="57150"/>
                      <a:r>
                        <a:rPr lang="en-US" sz="1400"/>
                        <a:t>Thompson R2-J</a:t>
                      </a:r>
                    </a:p>
                  </a:txBody>
                  <a:tcPr marL="0" marR="0" marT="0" marB="0" anchor="ctr"/>
                </a:tc>
                <a:extLst>
                  <a:ext uri="{0D108BD9-81ED-4DB2-BD59-A6C34878D82A}">
                    <a16:rowId xmlns:a16="http://schemas.microsoft.com/office/drawing/2014/main" val="3896873694"/>
                  </a:ext>
                </a:extLst>
              </a:tr>
              <a:tr h="365760">
                <a:tc>
                  <a:txBody>
                    <a:bodyPr/>
                    <a:lstStyle/>
                    <a:p>
                      <a:pPr marL="57150"/>
                      <a:r>
                        <a:rPr lang="en-US" sz="1400">
                          <a:effectLst/>
                        </a:rPr>
                        <a:t>Archuleta County 50 JT</a:t>
                      </a:r>
                    </a:p>
                  </a:txBody>
                  <a:tcPr marL="0" marR="0" marT="0" marB="0" anchor="ctr"/>
                </a:tc>
                <a:tc>
                  <a:txBody>
                    <a:bodyPr/>
                    <a:lstStyle/>
                    <a:p>
                      <a:pPr marL="57150"/>
                      <a:r>
                        <a:rPr lang="en-US" sz="1400" dirty="0"/>
                        <a:t>Douglas County RE-1</a:t>
                      </a:r>
                    </a:p>
                  </a:txBody>
                  <a:tcPr marL="0" marR="0" marT="0" marB="0" anchor="ctr"/>
                </a:tc>
                <a:tc>
                  <a:txBody>
                    <a:bodyPr/>
                    <a:lstStyle/>
                    <a:p>
                      <a:pPr marL="57150"/>
                      <a:r>
                        <a:rPr lang="en-US" sz="1400">
                          <a:effectLst/>
                        </a:rPr>
                        <a:t>Jefferson County R-1</a:t>
                      </a:r>
                    </a:p>
                  </a:txBody>
                  <a:tcPr marL="0" marR="0" marT="0" marB="0" anchor="ctr"/>
                </a:tc>
                <a:tc>
                  <a:txBody>
                    <a:bodyPr/>
                    <a:lstStyle/>
                    <a:p>
                      <a:pPr marL="57150"/>
                      <a:r>
                        <a:rPr lang="en-US" sz="1400"/>
                        <a:t>Platte Valley RE-7</a:t>
                      </a:r>
                    </a:p>
                  </a:txBody>
                  <a:tcPr marL="0" marR="0" marT="0" marB="0" anchor="ctr"/>
                </a:tc>
                <a:tc>
                  <a:txBody>
                    <a:bodyPr/>
                    <a:lstStyle/>
                    <a:p>
                      <a:pPr marL="57150"/>
                      <a:r>
                        <a:rPr lang="en-US" sz="1400"/>
                        <a:t>Weld County 4 (Windsor)</a:t>
                      </a:r>
                    </a:p>
                  </a:txBody>
                  <a:tcPr marL="0" marR="0" marT="0" marB="0" anchor="ctr"/>
                </a:tc>
                <a:extLst>
                  <a:ext uri="{0D108BD9-81ED-4DB2-BD59-A6C34878D82A}">
                    <a16:rowId xmlns:a16="http://schemas.microsoft.com/office/drawing/2014/main" val="2296894459"/>
                  </a:ext>
                </a:extLst>
              </a:tr>
              <a:tr h="365760">
                <a:tc>
                  <a:txBody>
                    <a:bodyPr/>
                    <a:lstStyle/>
                    <a:p>
                      <a:pPr marL="57150"/>
                      <a:r>
                        <a:rPr lang="en-US" sz="1400">
                          <a:effectLst/>
                        </a:rPr>
                        <a:t>Arriba-Flagler C-20</a:t>
                      </a:r>
                    </a:p>
                  </a:txBody>
                  <a:tcPr marL="0" marR="0" marT="0" marB="0" anchor="ctr"/>
                </a:tc>
                <a:tc>
                  <a:txBody>
                    <a:bodyPr/>
                    <a:lstStyle/>
                    <a:p>
                      <a:pPr marL="57150"/>
                      <a:r>
                        <a:rPr lang="en-US" sz="1400"/>
                        <a:t>Durango 9-R</a:t>
                      </a:r>
                    </a:p>
                  </a:txBody>
                  <a:tcPr marL="0" marR="0" marT="0" marB="0" anchor="ctr"/>
                </a:tc>
                <a:tc>
                  <a:txBody>
                    <a:bodyPr/>
                    <a:lstStyle/>
                    <a:p>
                      <a:pPr marL="57150"/>
                      <a:r>
                        <a:rPr lang="en-US" sz="1400"/>
                        <a:t>Julesburg RE-1</a:t>
                      </a:r>
                    </a:p>
                  </a:txBody>
                  <a:tcPr marL="0" marR="0" marT="0" marB="0" anchor="ctr"/>
                </a:tc>
                <a:tc>
                  <a:txBody>
                    <a:bodyPr/>
                    <a:lstStyle/>
                    <a:p>
                      <a:pPr marL="57150"/>
                      <a:r>
                        <a:rPr lang="en-US" sz="1400">
                          <a:effectLst/>
                        </a:rPr>
                        <a:t>Poudre R-1</a:t>
                      </a:r>
                    </a:p>
                  </a:txBody>
                  <a:tcPr marL="0" marR="0" marT="0" marB="0" anchor="ctr"/>
                </a:tc>
                <a:tc>
                  <a:txBody>
                    <a:bodyPr/>
                    <a:lstStyle/>
                    <a:p>
                      <a:pPr marL="57150"/>
                      <a:r>
                        <a:rPr lang="en-US" sz="1400"/>
                        <a:t>Weld County 6 (Greeley)</a:t>
                      </a:r>
                    </a:p>
                  </a:txBody>
                  <a:tcPr marL="0" marR="0" marT="0" marB="0" anchor="ctr"/>
                </a:tc>
                <a:extLst>
                  <a:ext uri="{0D108BD9-81ED-4DB2-BD59-A6C34878D82A}">
                    <a16:rowId xmlns:a16="http://schemas.microsoft.com/office/drawing/2014/main" val="4116713931"/>
                  </a:ext>
                </a:extLst>
              </a:tr>
              <a:tr h="365760">
                <a:tc>
                  <a:txBody>
                    <a:bodyPr/>
                    <a:lstStyle/>
                    <a:p>
                      <a:pPr marL="57150"/>
                      <a:r>
                        <a:rPr lang="en-US" sz="1400">
                          <a:effectLst/>
                        </a:rPr>
                        <a:t>Boulder Valley RE 2</a:t>
                      </a:r>
                    </a:p>
                  </a:txBody>
                  <a:tcPr marL="0" marR="0" marT="0" marB="0" anchor="ctr"/>
                </a:tc>
                <a:tc>
                  <a:txBody>
                    <a:bodyPr/>
                    <a:lstStyle/>
                    <a:p>
                      <a:pPr marL="57150"/>
                      <a:r>
                        <a:rPr lang="en-US" sz="1400"/>
                        <a:t>Eagle County RE-50J</a:t>
                      </a:r>
                    </a:p>
                  </a:txBody>
                  <a:tcPr marL="0" marR="0" marT="0" marB="0" anchor="ctr"/>
                </a:tc>
                <a:tc>
                  <a:txBody>
                    <a:bodyPr/>
                    <a:lstStyle/>
                    <a:p>
                      <a:pPr marL="57150"/>
                      <a:r>
                        <a:rPr lang="en-US" sz="1400"/>
                        <a:t>Lamar RE-2</a:t>
                      </a:r>
                    </a:p>
                  </a:txBody>
                  <a:tcPr marL="0" marR="0" marT="0" marB="0" anchor="ctr"/>
                </a:tc>
                <a:tc>
                  <a:txBody>
                    <a:bodyPr/>
                    <a:lstStyle/>
                    <a:p>
                      <a:pPr marL="57150"/>
                      <a:r>
                        <a:rPr lang="en-US" sz="1400"/>
                        <a:t>Pritchett RE-3</a:t>
                      </a:r>
                    </a:p>
                  </a:txBody>
                  <a:tcPr marL="0" marR="0" marT="0" marB="0" anchor="ctr"/>
                </a:tc>
                <a:tc>
                  <a:txBody>
                    <a:bodyPr/>
                    <a:lstStyle/>
                    <a:p>
                      <a:pPr marL="57150"/>
                      <a:r>
                        <a:rPr lang="en-US" sz="1400"/>
                        <a:t>Weld County RE-1</a:t>
                      </a:r>
                    </a:p>
                  </a:txBody>
                  <a:tcPr marL="0" marR="0" marT="0" marB="0" anchor="ctr"/>
                </a:tc>
                <a:extLst>
                  <a:ext uri="{0D108BD9-81ED-4DB2-BD59-A6C34878D82A}">
                    <a16:rowId xmlns:a16="http://schemas.microsoft.com/office/drawing/2014/main" val="3297055427"/>
                  </a:ext>
                </a:extLst>
              </a:tr>
              <a:tr h="365760">
                <a:tc>
                  <a:txBody>
                    <a:bodyPr/>
                    <a:lstStyle/>
                    <a:p>
                      <a:pPr marL="57150"/>
                      <a:r>
                        <a:rPr lang="en-US" sz="1400">
                          <a:effectLst/>
                        </a:rPr>
                        <a:t>Branson RE-82</a:t>
                      </a:r>
                    </a:p>
                  </a:txBody>
                  <a:tcPr marL="0" marR="0" marT="0" marB="0" anchor="ctr"/>
                </a:tc>
                <a:tc>
                  <a:txBody>
                    <a:bodyPr/>
                    <a:lstStyle/>
                    <a:p>
                      <a:pPr marL="57150"/>
                      <a:r>
                        <a:rPr lang="en-US" sz="1400"/>
                        <a:t>East Otero R-1</a:t>
                      </a:r>
                    </a:p>
                  </a:txBody>
                  <a:tcPr marL="0" marR="0" marT="0" marB="0" anchor="ctr"/>
                </a:tc>
                <a:tc>
                  <a:txBody>
                    <a:bodyPr/>
                    <a:lstStyle/>
                    <a:p>
                      <a:pPr marL="57150"/>
                      <a:r>
                        <a:rPr lang="en-US" sz="1400"/>
                        <a:t>Lewis-Palmer 38</a:t>
                      </a:r>
                    </a:p>
                  </a:txBody>
                  <a:tcPr marL="0" marR="0" marT="0" marB="0" anchor="ctr"/>
                </a:tc>
                <a:tc>
                  <a:txBody>
                    <a:bodyPr/>
                    <a:lstStyle/>
                    <a:p>
                      <a:pPr marL="57150"/>
                      <a:r>
                        <a:rPr lang="en-US" sz="1400"/>
                        <a:t>Pueblo City 60</a:t>
                      </a:r>
                    </a:p>
                  </a:txBody>
                  <a:tcPr marL="0" marR="0" marT="0" marB="0" anchor="ctr"/>
                </a:tc>
                <a:tc>
                  <a:txBody>
                    <a:bodyPr/>
                    <a:lstStyle/>
                    <a:p>
                      <a:pPr marL="57150"/>
                      <a:r>
                        <a:rPr lang="en-US" sz="1400"/>
                        <a:t>Weld County RE-3(J)</a:t>
                      </a:r>
                    </a:p>
                  </a:txBody>
                  <a:tcPr marL="0" marR="0" marT="0" marB="0" anchor="ctr"/>
                </a:tc>
                <a:extLst>
                  <a:ext uri="{0D108BD9-81ED-4DB2-BD59-A6C34878D82A}">
                    <a16:rowId xmlns:a16="http://schemas.microsoft.com/office/drawing/2014/main" val="3282279755"/>
                  </a:ext>
                </a:extLst>
              </a:tr>
              <a:tr h="365760">
                <a:tc>
                  <a:txBody>
                    <a:bodyPr/>
                    <a:lstStyle/>
                    <a:p>
                      <a:pPr marL="57150"/>
                      <a:r>
                        <a:rPr lang="en-US" sz="1400">
                          <a:effectLst/>
                        </a:rPr>
                        <a:t>Centennial R-1</a:t>
                      </a:r>
                    </a:p>
                  </a:txBody>
                  <a:tcPr marL="0" marR="0" marT="0" marB="0" anchor="ctr"/>
                </a:tc>
                <a:tc>
                  <a:txBody>
                    <a:bodyPr/>
                    <a:lstStyle/>
                    <a:p>
                      <a:pPr marL="57150"/>
                      <a:r>
                        <a:rPr lang="en-US" sz="1400"/>
                        <a:t>Ed reEnvisioned BOCES</a:t>
                      </a:r>
                    </a:p>
                  </a:txBody>
                  <a:tcPr marL="0" marR="0" marT="0" marB="0" anchor="ctr"/>
                </a:tc>
                <a:tc>
                  <a:txBody>
                    <a:bodyPr/>
                    <a:lstStyle/>
                    <a:p>
                      <a:pPr marL="57150"/>
                      <a:r>
                        <a:rPr lang="en-US" sz="1400"/>
                        <a:t>Littleton 6</a:t>
                      </a:r>
                    </a:p>
                  </a:txBody>
                  <a:tcPr marL="0" marR="0" marT="0" marB="0" anchor="ctr"/>
                </a:tc>
                <a:tc>
                  <a:txBody>
                    <a:bodyPr/>
                    <a:lstStyle/>
                    <a:p>
                      <a:pPr marL="57150"/>
                      <a:r>
                        <a:rPr lang="en-US" sz="1400"/>
                        <a:t>Pueblo County 70</a:t>
                      </a:r>
                    </a:p>
                  </a:txBody>
                  <a:tcPr marL="0" marR="0" marT="0" marB="0" anchor="ctr"/>
                </a:tc>
                <a:tc>
                  <a:txBody>
                    <a:bodyPr/>
                    <a:lstStyle/>
                    <a:p>
                      <a:pPr marL="57150"/>
                      <a:r>
                        <a:rPr lang="en-US" sz="1400"/>
                        <a:t>Weld RE-5J</a:t>
                      </a:r>
                    </a:p>
                  </a:txBody>
                  <a:tcPr marL="0" marR="0" marT="0" marB="0" anchor="ctr"/>
                </a:tc>
                <a:extLst>
                  <a:ext uri="{0D108BD9-81ED-4DB2-BD59-A6C34878D82A}">
                    <a16:rowId xmlns:a16="http://schemas.microsoft.com/office/drawing/2014/main" val="2186258299"/>
                  </a:ext>
                </a:extLst>
              </a:tr>
              <a:tr h="365760">
                <a:tc>
                  <a:txBody>
                    <a:bodyPr/>
                    <a:lstStyle/>
                    <a:p>
                      <a:pPr marL="57150"/>
                      <a:r>
                        <a:rPr lang="en-US" sz="1400">
                          <a:effectLst/>
                        </a:rPr>
                        <a:t>Charter School Institute</a:t>
                      </a:r>
                    </a:p>
                  </a:txBody>
                  <a:tcPr marL="0" marR="0" marT="0" marB="0" anchor="ctr"/>
                </a:tc>
                <a:tc>
                  <a:txBody>
                    <a:bodyPr/>
                    <a:lstStyle/>
                    <a:p>
                      <a:pPr marL="57150"/>
                      <a:r>
                        <a:rPr lang="en-US" sz="1400"/>
                        <a:t>Ellicott 22</a:t>
                      </a:r>
                    </a:p>
                  </a:txBody>
                  <a:tcPr marL="0" marR="0" marT="0" marB="0" anchor="ctr"/>
                </a:tc>
                <a:tc>
                  <a:txBody>
                    <a:bodyPr/>
                    <a:lstStyle/>
                    <a:p>
                      <a:pPr marL="57150"/>
                      <a:r>
                        <a:rPr lang="en-US" sz="1400"/>
                        <a:t>Manitou Springs 14</a:t>
                      </a:r>
                    </a:p>
                  </a:txBody>
                  <a:tcPr marL="0" marR="0" marT="0" marB="0" anchor="ctr"/>
                </a:tc>
                <a:tc>
                  <a:txBody>
                    <a:bodyPr/>
                    <a:lstStyle/>
                    <a:p>
                      <a:pPr marL="57150"/>
                      <a:r>
                        <a:rPr lang="en-US" sz="1400"/>
                        <a:t>Ridgway R-2</a:t>
                      </a:r>
                    </a:p>
                  </a:txBody>
                  <a:tcPr marL="0" marR="0" marT="0" marB="0" anchor="ctr"/>
                </a:tc>
                <a:tc>
                  <a:txBody>
                    <a:bodyPr/>
                    <a:lstStyle/>
                    <a:p>
                      <a:pPr marL="57150"/>
                      <a:r>
                        <a:rPr lang="en-US" sz="1400"/>
                        <a:t>Westminster Schools</a:t>
                      </a:r>
                    </a:p>
                  </a:txBody>
                  <a:tcPr marL="0" marR="0" marT="0" marB="0" anchor="ctr"/>
                </a:tc>
                <a:extLst>
                  <a:ext uri="{0D108BD9-81ED-4DB2-BD59-A6C34878D82A}">
                    <a16:rowId xmlns:a16="http://schemas.microsoft.com/office/drawing/2014/main" val="1374288849"/>
                  </a:ext>
                </a:extLst>
              </a:tr>
              <a:tr h="365760">
                <a:tc>
                  <a:txBody>
                    <a:bodyPr/>
                    <a:lstStyle/>
                    <a:p>
                      <a:pPr marL="57150"/>
                      <a:r>
                        <a:rPr lang="en-US" sz="1400">
                          <a:effectLst/>
                        </a:rPr>
                        <a:t>Cherry Creek 5</a:t>
                      </a:r>
                    </a:p>
                  </a:txBody>
                  <a:tcPr marL="0" marR="0" marT="0" marB="0" anchor="ctr"/>
                </a:tc>
                <a:tc>
                  <a:txBody>
                    <a:bodyPr/>
                    <a:lstStyle/>
                    <a:p>
                      <a:pPr marL="57150"/>
                      <a:r>
                        <a:rPr lang="en-US" sz="1400">
                          <a:effectLst/>
                        </a:rPr>
                        <a:t>Estes Park R-3</a:t>
                      </a:r>
                    </a:p>
                  </a:txBody>
                  <a:tcPr marL="0" marR="0" marT="0" marB="0" anchor="ctr"/>
                </a:tc>
                <a:tc>
                  <a:txBody>
                    <a:bodyPr/>
                    <a:lstStyle/>
                    <a:p>
                      <a:pPr marL="57150"/>
                      <a:r>
                        <a:rPr lang="en-US" sz="1400"/>
                        <a:t>Mapleton 1</a:t>
                      </a:r>
                    </a:p>
                  </a:txBody>
                  <a:tcPr marL="0" marR="0" marT="0" marB="0" anchor="ctr"/>
                </a:tc>
                <a:tc>
                  <a:txBody>
                    <a:bodyPr/>
                    <a:lstStyle/>
                    <a:p>
                      <a:pPr marL="57150"/>
                      <a:r>
                        <a:rPr lang="en-US" sz="1400"/>
                        <a:t>Roaring Fork RE-1</a:t>
                      </a:r>
                    </a:p>
                  </a:txBody>
                  <a:tcPr marL="0" marR="0" marT="0" marB="0" anchor="ctr"/>
                </a:tc>
                <a:tc>
                  <a:txBody>
                    <a:bodyPr/>
                    <a:lstStyle/>
                    <a:p>
                      <a:pPr marL="57150"/>
                      <a:r>
                        <a:rPr lang="en-US" sz="1400"/>
                        <a:t>Widefield 3</a:t>
                      </a:r>
                    </a:p>
                  </a:txBody>
                  <a:tcPr marL="0" marR="0" marT="0" marB="0" anchor="ctr"/>
                </a:tc>
                <a:extLst>
                  <a:ext uri="{0D108BD9-81ED-4DB2-BD59-A6C34878D82A}">
                    <a16:rowId xmlns:a16="http://schemas.microsoft.com/office/drawing/2014/main" val="1930582914"/>
                  </a:ext>
                </a:extLst>
              </a:tr>
              <a:tr h="365760">
                <a:tc>
                  <a:txBody>
                    <a:bodyPr/>
                    <a:lstStyle/>
                    <a:p>
                      <a:pPr marL="57150"/>
                      <a:r>
                        <a:rPr lang="en-US" sz="1400">
                          <a:effectLst/>
                        </a:rPr>
                        <a:t>Cheyenne Mountain 12</a:t>
                      </a:r>
                    </a:p>
                  </a:txBody>
                  <a:tcPr marL="0" marR="0" marT="0" marB="0" anchor="ctr"/>
                </a:tc>
                <a:tc>
                  <a:txBody>
                    <a:bodyPr/>
                    <a:lstStyle/>
                    <a:p>
                      <a:pPr marL="57150"/>
                      <a:r>
                        <a:rPr lang="en-US" sz="1400"/>
                        <a:t>Fountain 8</a:t>
                      </a:r>
                    </a:p>
                  </a:txBody>
                  <a:tcPr marL="0" marR="0" marT="0" marB="0" anchor="ctr"/>
                </a:tc>
                <a:tc>
                  <a:txBody>
                    <a:bodyPr/>
                    <a:lstStyle/>
                    <a:p>
                      <a:pPr marL="57150"/>
                      <a:r>
                        <a:rPr lang="en-US" sz="1400"/>
                        <a:t>Mesa County Valley 51</a:t>
                      </a:r>
                    </a:p>
                  </a:txBody>
                  <a:tcPr marL="0" marR="0" marT="0" marB="0" anchor="ctr"/>
                </a:tc>
                <a:tc>
                  <a:txBody>
                    <a:bodyPr/>
                    <a:lstStyle/>
                    <a:p>
                      <a:pPr marL="57150"/>
                      <a:r>
                        <a:rPr lang="en-US" sz="1400">
                          <a:effectLst/>
                        </a:rPr>
                        <a:t>Salida R-32-J</a:t>
                      </a:r>
                    </a:p>
                  </a:txBody>
                  <a:tcPr marL="0" marR="0" marT="0" marB="0" anchor="ctr"/>
                </a:tc>
                <a:tc>
                  <a:txBody>
                    <a:bodyPr/>
                    <a:lstStyle/>
                    <a:p>
                      <a:pPr marL="57150"/>
                      <a:r>
                        <a:rPr lang="en-US" sz="1400"/>
                        <a:t>Wiley RE-13 JT</a:t>
                      </a:r>
                    </a:p>
                  </a:txBody>
                  <a:tcPr marL="0" marR="0" marT="0" marB="0" anchor="ctr"/>
                </a:tc>
                <a:extLst>
                  <a:ext uri="{0D108BD9-81ED-4DB2-BD59-A6C34878D82A}">
                    <a16:rowId xmlns:a16="http://schemas.microsoft.com/office/drawing/2014/main" val="601781921"/>
                  </a:ext>
                </a:extLst>
              </a:tr>
              <a:tr h="365760">
                <a:tc>
                  <a:txBody>
                    <a:bodyPr/>
                    <a:lstStyle/>
                    <a:p>
                      <a:pPr marL="57150"/>
                      <a:r>
                        <a:rPr lang="en-US" sz="1400">
                          <a:effectLst/>
                        </a:rPr>
                        <a:t>Colorado Springs 11</a:t>
                      </a:r>
                    </a:p>
                  </a:txBody>
                  <a:tcPr marL="0" marR="0" marT="0" marB="0" anchor="ctr"/>
                </a:tc>
                <a:tc>
                  <a:txBody>
                    <a:bodyPr/>
                    <a:lstStyle/>
                    <a:p>
                      <a:pPr marL="57150"/>
                      <a:r>
                        <a:rPr lang="en-US" sz="1400"/>
                        <a:t>Fremont RE-2</a:t>
                      </a:r>
                    </a:p>
                  </a:txBody>
                  <a:tcPr marL="0" marR="0" marT="0" marB="0" anchor="ctr"/>
                </a:tc>
                <a:tc>
                  <a:txBody>
                    <a:bodyPr/>
                    <a:lstStyle/>
                    <a:p>
                      <a:pPr marL="57150"/>
                      <a:r>
                        <a:rPr lang="en-US" sz="1400"/>
                        <a:t>Moffat County RE-1</a:t>
                      </a:r>
                    </a:p>
                  </a:txBody>
                  <a:tcPr marL="0" marR="0" marT="0" marB="0" anchor="ctr"/>
                </a:tc>
                <a:tc>
                  <a:txBody>
                    <a:bodyPr/>
                    <a:lstStyle/>
                    <a:p>
                      <a:pPr marL="57150"/>
                      <a:r>
                        <a:rPr lang="en-US" sz="1400"/>
                        <a:t>Sangre De Cristo RE-22J</a:t>
                      </a:r>
                    </a:p>
                  </a:txBody>
                  <a:tcPr marL="0" marR="0" marT="0" marB="0" anchor="ctr"/>
                </a:tc>
                <a:tc>
                  <a:txBody>
                    <a:bodyPr/>
                    <a:lstStyle/>
                    <a:p>
                      <a:pPr marL="57150"/>
                      <a:r>
                        <a:rPr lang="en-US" sz="1400" dirty="0"/>
                        <a:t>Yuma 1</a:t>
                      </a:r>
                    </a:p>
                  </a:txBody>
                  <a:tcPr marL="0" marR="0" marT="0" marB="0" anchor="ctr"/>
                </a:tc>
                <a:extLst>
                  <a:ext uri="{0D108BD9-81ED-4DB2-BD59-A6C34878D82A}">
                    <a16:rowId xmlns:a16="http://schemas.microsoft.com/office/drawing/2014/main" val="2512914657"/>
                  </a:ext>
                </a:extLst>
              </a:tr>
            </a:tbl>
          </a:graphicData>
        </a:graphic>
      </p:graphicFrame>
    </p:spTree>
    <p:extLst>
      <p:ext uri="{BB962C8B-B14F-4D97-AF65-F5344CB8AC3E}">
        <p14:creationId xmlns:p14="http://schemas.microsoft.com/office/powerpoint/2010/main" val="2199201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3" y="1122363"/>
            <a:ext cx="3365217" cy="3204134"/>
          </a:xfrm>
        </p:spPr>
        <p:txBody>
          <a:bodyPr vert="horz" lIns="91440" tIns="45720" rIns="91440" bIns="45720" rtlCol="0" anchor="b">
            <a:normAutofit/>
          </a:bodyPr>
          <a:lstStyle/>
          <a:p>
            <a:pPr algn="l"/>
            <a:r>
              <a:rPr lang="en-US" sz="3600" dirty="0">
                <a:solidFill>
                  <a:schemeClr val="tx1"/>
                </a:solidFill>
                <a:latin typeface="+mn-lt"/>
              </a:rPr>
              <a:t>ACCESS for ELLs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21</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98232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ACCESS for ELLs: Overview</a:t>
            </a:r>
            <a:endParaRPr lang="en-US" sz="3200" baseline="30000" dirty="0">
              <a:latin typeface="+mn-lt"/>
            </a:endParaRPr>
          </a:p>
        </p:txBody>
      </p:sp>
      <p:sp>
        <p:nvSpPr>
          <p:cNvPr id="3" name="Content Placeholder 2"/>
          <p:cNvSpPr>
            <a:spLocks noGrp="1"/>
          </p:cNvSpPr>
          <p:nvPr>
            <p:ph idx="1"/>
          </p:nvPr>
        </p:nvSpPr>
        <p:spPr>
          <a:xfrm>
            <a:off x="374904" y="1463040"/>
            <a:ext cx="8317404" cy="4640674"/>
          </a:xfrm>
        </p:spPr>
        <p:txBody>
          <a:bodyPr vert="horz" lIns="0" tIns="0" rIns="0" bIns="45720" rtlCol="0" anchor="t">
            <a:normAutofit/>
          </a:bodyPr>
          <a:lstStyle/>
          <a:p>
            <a:r>
              <a:rPr lang="en-US" dirty="0"/>
              <a:t>Test forms:</a:t>
            </a:r>
          </a:p>
          <a:p>
            <a:pPr lvl="1"/>
            <a:r>
              <a:rPr lang="en-US" dirty="0"/>
              <a:t>Kindergarten (paper-based)</a:t>
            </a:r>
            <a:endParaRPr lang="en-US" dirty="0">
              <a:cs typeface="Calibri"/>
            </a:endParaRPr>
          </a:p>
          <a:p>
            <a:pPr lvl="1"/>
            <a:r>
              <a:rPr lang="en-US" dirty="0"/>
              <a:t>ACCESS grades 1 through 12 (online with Writing domain via paper in grades 1 through 3 or paper as needed per IEP or 504 plan)</a:t>
            </a:r>
            <a:endParaRPr lang="en-US" dirty="0">
              <a:cs typeface="Calibri"/>
            </a:endParaRPr>
          </a:p>
          <a:p>
            <a:pPr lvl="1"/>
            <a:r>
              <a:rPr lang="en-US" dirty="0"/>
              <a:t>Alternate ACCESS grades K through 12, for students with IEPs written to the Extended Evidence Outcomes (paper-based) </a:t>
            </a:r>
            <a:endParaRPr lang="en-US" dirty="0">
              <a:cs typeface="Calibri"/>
            </a:endParaRPr>
          </a:p>
          <a:p>
            <a:pPr marL="342900" indent="-342900">
              <a:buFont typeface="Arial" panose="020B0604020202020204" pitchFamily="34" charset="0"/>
              <a:buChar char="•"/>
            </a:pPr>
            <a:endParaRPr lang="en-US">
              <a:solidFill>
                <a:schemeClr val="tx1"/>
              </a:solidFill>
            </a:endParaRPr>
          </a:p>
          <a:p>
            <a:pPr marL="342900" indent="-342900">
              <a:buFont typeface="Arial" panose="020B0604020202020204" pitchFamily="34" charset="0"/>
              <a:buChar char="•"/>
            </a:pPr>
            <a:r>
              <a:rPr lang="en-US" dirty="0"/>
              <a:t>All Test Administrators need to participate in WIDA’s quizzes and have an opportunity to ask questions to their school or district assessment leaders</a:t>
            </a:r>
            <a:endParaRPr lang="en-US" dirty="0">
              <a:cs typeface="Calibri"/>
            </a:endParaRPr>
          </a:p>
          <a:p>
            <a:pPr marL="1028700" lvl="1" indent="-342900"/>
            <a:r>
              <a:rPr lang="en-US" dirty="0"/>
              <a:t>Use checklists to track assessment activities</a:t>
            </a:r>
            <a:endParaRPr lang="en-US" dirty="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a:p>
        </p:txBody>
      </p:sp>
    </p:spTree>
    <p:extLst>
      <p:ext uri="{BB962C8B-B14F-4D97-AF65-F5344CB8AC3E}">
        <p14:creationId xmlns:p14="http://schemas.microsoft.com/office/powerpoint/2010/main" val="421952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dirty="0">
                <a:latin typeface="+mn-lt"/>
              </a:rPr>
              <a:t>ACCESS for ELLs</a:t>
            </a:r>
            <a:r>
              <a:rPr lang="en-US" sz="3200" baseline="30000" dirty="0">
                <a:latin typeface="+mn-lt"/>
              </a:rPr>
              <a:t>® </a:t>
            </a:r>
            <a:r>
              <a:rPr lang="en-US" sz="3200" dirty="0">
                <a:latin typeface="+mn-lt"/>
              </a:rPr>
              <a:t>Key Dates</a:t>
            </a:r>
          </a:p>
        </p:txBody>
      </p:sp>
      <p:sp>
        <p:nvSpPr>
          <p:cNvPr id="3" name="Content Placeholder 2"/>
          <p:cNvSpPr>
            <a:spLocks noGrp="1"/>
          </p:cNvSpPr>
          <p:nvPr>
            <p:ph idx="1"/>
          </p:nvPr>
        </p:nvSpPr>
        <p:spPr>
          <a:xfrm>
            <a:off x="274320" y="1463040"/>
            <a:ext cx="8241030" cy="4640674"/>
          </a:xfrm>
        </p:spPr>
        <p:txBody>
          <a:bodyPr vert="horz" lIns="0" tIns="0" rIns="0" bIns="45720" rtlCol="0" anchor="t">
            <a:normAutofit/>
          </a:bodyPr>
          <a:lstStyle/>
          <a:p>
            <a:pPr marL="342900" indent="-342900">
              <a:buFont typeface="Arial" panose="020B0604020202020204" pitchFamily="34" charset="0"/>
              <a:buChar char="•"/>
            </a:pPr>
            <a:r>
              <a:rPr lang="en-US" dirty="0"/>
              <a:t>ACCESS Testing Window</a:t>
            </a:r>
          </a:p>
          <a:p>
            <a:pPr marL="1028700" lvl="1" indent="-342900"/>
            <a:r>
              <a:rPr lang="en-US" dirty="0"/>
              <a:t>Monday, January 13 through Friday, February 14, 2025</a:t>
            </a:r>
            <a:endParaRPr lang="en-US" dirty="0">
              <a:ea typeface="Calibri"/>
              <a:cs typeface="Calibri"/>
            </a:endParaRPr>
          </a:p>
          <a:p>
            <a:pPr marL="342900" indent="-342900">
              <a:buFont typeface="Arial" panose="020B0604020202020204" pitchFamily="34" charset="0"/>
              <a:buChar char="•"/>
            </a:pPr>
            <a:r>
              <a:rPr lang="en-US" dirty="0"/>
              <a:t>Test Ordering through CDE</a:t>
            </a:r>
            <a:endParaRPr lang="en-US" dirty="0">
              <a:ea typeface="Calibri"/>
              <a:cs typeface="Calibri"/>
            </a:endParaRPr>
          </a:p>
          <a:p>
            <a:pPr marL="1028700" lvl="1" indent="-342900"/>
            <a:r>
              <a:rPr lang="en-US" dirty="0"/>
              <a:t>October 1 through November 1, 2024</a:t>
            </a:r>
            <a:endParaRPr lang="en-US" dirty="0">
              <a:ea typeface="Calibri"/>
              <a:cs typeface="Calibri"/>
            </a:endParaRPr>
          </a:p>
          <a:p>
            <a:pPr marL="342900" indent="-342900">
              <a:buFont typeface="Arial" panose="020B0604020202020204" pitchFamily="34" charset="0"/>
              <a:buChar char="•"/>
            </a:pPr>
            <a:r>
              <a:rPr lang="en-US" dirty="0"/>
              <a:t>WIDA AMS Test Setup Available</a:t>
            </a:r>
            <a:endParaRPr lang="en-US" dirty="0">
              <a:ea typeface="Calibri"/>
              <a:cs typeface="Calibri"/>
            </a:endParaRPr>
          </a:p>
          <a:p>
            <a:pPr marL="1028700" lvl="1" indent="-342900"/>
            <a:r>
              <a:rPr lang="en-US" dirty="0"/>
              <a:t>December 3, 2024 through February 19, 2025</a:t>
            </a:r>
            <a:endParaRPr lang="en-US" dirty="0">
              <a:ea typeface="Calibri"/>
              <a:cs typeface="Calibri"/>
            </a:endParaRPr>
          </a:p>
          <a:p>
            <a:pPr marL="342900" indent="-342900">
              <a:buFont typeface="Arial" panose="020B0604020202020204" pitchFamily="34" charset="0"/>
              <a:buChar char="•"/>
            </a:pPr>
            <a:r>
              <a:rPr lang="en-US" dirty="0"/>
              <a:t>Districts Receive Test Materials</a:t>
            </a:r>
            <a:endParaRPr lang="en-US" dirty="0">
              <a:ea typeface="Calibri"/>
              <a:cs typeface="Calibri"/>
            </a:endParaRPr>
          </a:p>
          <a:p>
            <a:pPr marL="1028700" lvl="1" indent="-342900"/>
            <a:r>
              <a:rPr lang="en-US" dirty="0"/>
              <a:t>December 17 through 19, 2024</a:t>
            </a:r>
            <a:endParaRPr lang="en-US" dirty="0">
              <a:ea typeface="Calibri"/>
              <a:cs typeface="Calibri"/>
            </a:endParaRPr>
          </a:p>
          <a:p>
            <a:pPr marL="571500"/>
            <a:r>
              <a:rPr lang="en-US" dirty="0">
                <a:ea typeface="Calibri"/>
                <a:cs typeface="Calibri"/>
              </a:rPr>
              <a:t>Material Return Deadline</a:t>
            </a:r>
          </a:p>
          <a:p>
            <a:pPr marL="1028700" lvl="1" indent="-342900"/>
            <a:r>
              <a:rPr lang="en-US" dirty="0">
                <a:ea typeface="Calibri"/>
                <a:cs typeface="Calibri"/>
              </a:rPr>
              <a:t>February 19, 2025</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23</a:t>
            </a:fld>
            <a:endParaRPr lang="en-US"/>
          </a:p>
        </p:txBody>
      </p:sp>
    </p:spTree>
    <p:extLst>
      <p:ext uri="{BB962C8B-B14F-4D97-AF65-F5344CB8AC3E}">
        <p14:creationId xmlns:p14="http://schemas.microsoft.com/office/powerpoint/2010/main" val="350757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DE Logo">
            <a:extLst>
              <a:ext uri="{FF2B5EF4-FFF2-40B4-BE49-F238E27FC236}">
                <a16:creationId xmlns:a16="http://schemas.microsoft.com/office/drawing/2014/main" id="{8D430DB3-C732-CA03-AD82-627F66EFB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996" y="1619962"/>
            <a:ext cx="950298" cy="403996"/>
          </a:xfrm>
          <a:prstGeom prst="rect">
            <a:avLst/>
          </a:prstGeom>
        </p:spPr>
      </p:pic>
      <p:sp>
        <p:nvSpPr>
          <p:cNvPr id="2" name="Title 1"/>
          <p:cNvSpPr>
            <a:spLocks noGrp="1"/>
          </p:cNvSpPr>
          <p:nvPr>
            <p:ph type="title"/>
          </p:nvPr>
        </p:nvSpPr>
        <p:spPr>
          <a:xfrm>
            <a:off x="449706" y="679731"/>
            <a:ext cx="3128996" cy="3736540"/>
          </a:xfrm>
        </p:spPr>
        <p:txBody>
          <a:bodyPr vert="horz" lIns="91440" tIns="45720" rIns="91440" bIns="45720" rtlCol="0" anchor="ctr">
            <a:normAutofit/>
          </a:bodyPr>
          <a:lstStyle/>
          <a:p>
            <a:r>
              <a:rPr lang="en-US" sz="3200" kern="1200" dirty="0">
                <a:solidFill>
                  <a:schemeClr val="tx1"/>
                </a:solidFill>
                <a:latin typeface="+mn-lt"/>
                <a:ea typeface="+mj-ea"/>
                <a:cs typeface="+mj-cs"/>
              </a:rPr>
              <a:t>ACCESS Training and Office Hours</a:t>
            </a:r>
          </a:p>
        </p:txBody>
      </p:sp>
      <p:cxnSp>
        <p:nvCxnSpPr>
          <p:cNvPr id="6" name="Straight Arrow Connector 5">
            <a:extLst>
              <a:ext uri="{FF2B5EF4-FFF2-40B4-BE49-F238E27FC236}">
                <a16:creationId xmlns:a16="http://schemas.microsoft.com/office/drawing/2014/main" id="{39EAB2FF-5F68-B9FE-664E-D14DE6FFC9A2}"/>
              </a:ext>
              <a:ext uri="{C183D7F6-B498-43B3-948B-1728B52AA6E4}">
                <adec:decorative xmlns:adec="http://schemas.microsoft.com/office/drawing/2017/decorative" val="1"/>
              </a:ext>
            </a:extLst>
          </p:cNvPr>
          <p:cNvCxnSpPr/>
          <p:nvPr/>
        </p:nvCxnSpPr>
        <p:spPr>
          <a:xfrm>
            <a:off x="544882" y="3097060"/>
            <a:ext cx="2845495" cy="6264"/>
          </a:xfrm>
          <a:prstGeom prst="straightConnector1">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449706" y="3651290"/>
            <a:ext cx="3303563" cy="1529451"/>
          </a:xfrm>
        </p:spPr>
        <p:txBody>
          <a:bodyPr vert="horz" lIns="91440" tIns="45720" rIns="91440" bIns="45720" rtlCol="0">
            <a:normAutofit/>
          </a:bodyPr>
          <a:lstStyle/>
          <a:p>
            <a:pPr marL="0" indent="0">
              <a:buNone/>
            </a:pPr>
            <a:r>
              <a:rPr lang="en-US" sz="2200" kern="1200">
                <a:solidFill>
                  <a:schemeClr val="tx1"/>
                </a:solidFill>
                <a:latin typeface="+mn-lt"/>
                <a:ea typeface="+mn-ea"/>
                <a:cs typeface="+mn-cs"/>
              </a:rPr>
              <a:t>Training registration information will be emailed to DACs</a:t>
            </a:r>
          </a:p>
        </p:txBody>
      </p:sp>
      <p:grpSp>
        <p:nvGrpSpPr>
          <p:cNvPr id="16" name="Group 1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17" name="Straight Connector 1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val="3401762207"/>
              </p:ext>
            </p:extLst>
          </p:nvPr>
        </p:nvGraphicFramePr>
        <p:xfrm>
          <a:off x="4140280" y="366900"/>
          <a:ext cx="4397104" cy="5975829"/>
        </p:xfrm>
        <a:graphic>
          <a:graphicData uri="http://schemas.openxmlformats.org/drawingml/2006/table">
            <a:tbl>
              <a:tblPr firstRow="1" bandRow="1">
                <a:tableStyleId>{5C22544A-7EE6-4342-B048-85BDC9FD1C3A}</a:tableStyleId>
              </a:tblPr>
              <a:tblGrid>
                <a:gridCol w="1854083">
                  <a:extLst>
                    <a:ext uri="{9D8B030D-6E8A-4147-A177-3AD203B41FA5}">
                      <a16:colId xmlns:a16="http://schemas.microsoft.com/office/drawing/2014/main" val="20000"/>
                    </a:ext>
                  </a:extLst>
                </a:gridCol>
                <a:gridCol w="2543021">
                  <a:extLst>
                    <a:ext uri="{9D8B030D-6E8A-4147-A177-3AD203B41FA5}">
                      <a16:colId xmlns:a16="http://schemas.microsoft.com/office/drawing/2014/main" val="20001"/>
                    </a:ext>
                  </a:extLst>
                </a:gridCol>
              </a:tblGrid>
              <a:tr h="756024">
                <a:tc>
                  <a:txBody>
                    <a:bodyPr/>
                    <a:lstStyle/>
                    <a:p>
                      <a:pPr marL="0" marR="0" algn="ctr">
                        <a:spcBef>
                          <a:spcPts val="0"/>
                        </a:spcBef>
                        <a:spcAft>
                          <a:spcPts val="0"/>
                        </a:spcAft>
                      </a:pPr>
                      <a:r>
                        <a:rPr lang="en-US" sz="1800">
                          <a:effectLst/>
                        </a:rPr>
                        <a:t>Training Resource</a:t>
                      </a:r>
                      <a:endParaRPr lang="en-US" sz="1800">
                        <a:effectLst/>
                        <a:latin typeface="Calibri"/>
                        <a:ea typeface="Calibri"/>
                        <a:cs typeface="Times New Roman"/>
                      </a:endParaRPr>
                    </a:p>
                  </a:txBody>
                  <a:tcPr marL="56451" marR="56451" marT="0" marB="0" anchor="ctr">
                    <a:solidFill>
                      <a:srgbClr val="E26510"/>
                    </a:solidFill>
                  </a:tcPr>
                </a:tc>
                <a:tc>
                  <a:txBody>
                    <a:bodyPr/>
                    <a:lstStyle/>
                    <a:p>
                      <a:pPr marL="0" marR="0" algn="ctr">
                        <a:spcBef>
                          <a:spcPts val="0"/>
                        </a:spcBef>
                        <a:spcAft>
                          <a:spcPts val="0"/>
                        </a:spcAft>
                      </a:pPr>
                      <a:r>
                        <a:rPr lang="en-US" sz="1800">
                          <a:effectLst/>
                        </a:rPr>
                        <a:t>Date and Location</a:t>
                      </a:r>
                      <a:endParaRPr lang="en-US" sz="1800">
                        <a:effectLst/>
                        <a:latin typeface="Calibri"/>
                        <a:ea typeface="Calibri"/>
                        <a:cs typeface="Times New Roman"/>
                      </a:endParaRPr>
                    </a:p>
                  </a:txBody>
                  <a:tcPr marL="56451" marR="56451" marT="0" marB="0" anchor="ctr">
                    <a:solidFill>
                      <a:srgbClr val="E26510"/>
                    </a:solidFill>
                  </a:tcPr>
                </a:tc>
                <a:extLst>
                  <a:ext uri="{0D108BD9-81ED-4DB2-BD59-A6C34878D82A}">
                    <a16:rowId xmlns:a16="http://schemas.microsoft.com/office/drawing/2014/main" val="10000"/>
                  </a:ext>
                </a:extLst>
              </a:tr>
              <a:tr h="3159468">
                <a:tc>
                  <a:txBody>
                    <a:bodyPr/>
                    <a:lstStyle/>
                    <a:p>
                      <a:pPr marL="0" marR="0" algn="ctr">
                        <a:spcBef>
                          <a:spcPts val="0"/>
                        </a:spcBef>
                        <a:spcAft>
                          <a:spcPts val="0"/>
                        </a:spcAft>
                      </a:pPr>
                      <a:r>
                        <a:rPr lang="en-US" sz="1800" baseline="0">
                          <a:effectLst/>
                        </a:rPr>
                        <a:t>Online Office Hours</a:t>
                      </a:r>
                    </a:p>
                    <a:p>
                      <a:pPr marL="0" marR="0" algn="ctr">
                        <a:spcBef>
                          <a:spcPts val="0"/>
                        </a:spcBef>
                        <a:spcAft>
                          <a:spcPts val="0"/>
                        </a:spcAft>
                      </a:pPr>
                      <a:r>
                        <a:rPr lang="en-US" sz="1800" b="0" baseline="0">
                          <a:solidFill>
                            <a:srgbClr val="000000"/>
                          </a:solidFill>
                          <a:effectLst/>
                          <a:latin typeface="Calibri"/>
                          <a:ea typeface="Calibri"/>
                          <a:cs typeface="Times New Roman"/>
                        </a:rPr>
                        <a:t>Wednesday</a:t>
                      </a:r>
                    </a:p>
                    <a:p>
                      <a:pPr marL="0" marR="0" algn="ctr">
                        <a:spcBef>
                          <a:spcPts val="0"/>
                        </a:spcBef>
                        <a:spcAft>
                          <a:spcPts val="0"/>
                        </a:spcAft>
                      </a:pPr>
                      <a:r>
                        <a:rPr lang="en-US" sz="1800" b="0" baseline="0">
                          <a:solidFill>
                            <a:srgbClr val="000000"/>
                          </a:solidFill>
                          <a:effectLst/>
                          <a:latin typeface="Calibri"/>
                          <a:ea typeface="Calibri"/>
                          <a:cs typeface="Times New Roman"/>
                        </a:rPr>
                        <a:t>3:30 to 4 p.m.</a:t>
                      </a:r>
                      <a:endParaRPr lang="en-US" sz="1800" b="0">
                        <a:solidFill>
                          <a:srgbClr val="000000"/>
                        </a:solidFill>
                        <a:effectLst/>
                        <a:latin typeface="Calibri"/>
                        <a:ea typeface="Calibri"/>
                        <a:cs typeface="Times New Roman"/>
                      </a:endParaRPr>
                    </a:p>
                  </a:txBody>
                  <a:tcPr marL="68580" marR="68580" marT="0" marB="0" anchor="ctr"/>
                </a:tc>
                <a:tc>
                  <a:txBody>
                    <a:bodyPr/>
                    <a:lstStyle/>
                    <a:p>
                      <a:pPr marL="4000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a:solidFill>
                            <a:schemeClr val="tx1"/>
                          </a:solidFill>
                        </a:rPr>
                        <a:t>October 23 through February 5</a:t>
                      </a:r>
                    </a:p>
                    <a:p>
                      <a:pPr marL="8572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solidFill>
                            <a:schemeClr val="tx1"/>
                          </a:solidFill>
                        </a:rPr>
                        <a:t>Cancelled 11/20 and 12/25</a:t>
                      </a:r>
                    </a:p>
                    <a:p>
                      <a:pPr marL="400050" marR="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baseline="0">
                          <a:solidFill>
                            <a:schemeClr val="tx1"/>
                          </a:solidFill>
                        </a:rPr>
                        <a:t>Sent as a calendar invite to all DACs</a:t>
                      </a:r>
                    </a:p>
                  </a:txBody>
                  <a:tcPr marL="68580" marR="68580" marT="0" marB="0" anchor="ctr"/>
                </a:tc>
                <a:extLst>
                  <a:ext uri="{0D108BD9-81ED-4DB2-BD59-A6C34878D82A}">
                    <a16:rowId xmlns:a16="http://schemas.microsoft.com/office/drawing/2014/main" val="10001"/>
                  </a:ext>
                </a:extLst>
              </a:tr>
              <a:tr h="2060337">
                <a:tc>
                  <a:txBody>
                    <a:bodyPr/>
                    <a:lstStyle/>
                    <a:p>
                      <a:pPr marL="0" marR="0" algn="ctr">
                        <a:spcBef>
                          <a:spcPts val="0"/>
                        </a:spcBef>
                        <a:spcAft>
                          <a:spcPts val="0"/>
                        </a:spcAft>
                      </a:pPr>
                      <a:r>
                        <a:rPr lang="en-US" sz="1800" baseline="0">
                          <a:effectLst/>
                        </a:rPr>
                        <a:t>DAC Administration Training</a:t>
                      </a:r>
                      <a:endParaRPr lang="en-US" sz="1800" b="0">
                        <a:solidFill>
                          <a:srgbClr val="000000"/>
                        </a:solidFill>
                        <a:effectLst/>
                        <a:latin typeface="Calibri"/>
                        <a:ea typeface="Calibri"/>
                        <a:cs typeface="Times New Roman"/>
                      </a:endParaRPr>
                    </a:p>
                  </a:txBody>
                  <a:tcPr marL="68580" marR="68580" marT="0" marB="0" anchor="ctr"/>
                </a:tc>
                <a:tc>
                  <a:txBody>
                    <a:bodyPr/>
                    <a:lstStyle/>
                    <a:p>
                      <a:pPr marL="400050" marR="0" indent="-285750">
                        <a:spcBef>
                          <a:spcPts val="0"/>
                        </a:spcBef>
                        <a:spcAft>
                          <a:spcPts val="0"/>
                        </a:spcAft>
                        <a:buFont typeface="Arial" panose="020B0604020202020204" pitchFamily="34" charset="0"/>
                        <a:buChar char="•"/>
                      </a:pPr>
                      <a:r>
                        <a:rPr lang="en-US" sz="1800" b="1" dirty="0">
                          <a:solidFill>
                            <a:schemeClr val="tx1"/>
                          </a:solidFill>
                          <a:effectLst/>
                        </a:rPr>
                        <a:t>September (virtual)</a:t>
                      </a:r>
                    </a:p>
                    <a:p>
                      <a:pPr marL="400050" marR="0" indent="-285750">
                        <a:spcBef>
                          <a:spcPts val="0"/>
                        </a:spcBef>
                        <a:spcAft>
                          <a:spcPts val="0"/>
                        </a:spcAft>
                        <a:buFont typeface="Arial" panose="020B0604020202020204" pitchFamily="34" charset="0"/>
                        <a:buChar char="•"/>
                      </a:pPr>
                      <a:r>
                        <a:rPr lang="en-US" sz="1800" baseline="0" dirty="0">
                          <a:solidFill>
                            <a:schemeClr val="tx1"/>
                          </a:solidFill>
                          <a:effectLst/>
                        </a:rPr>
                        <a:t>Each district is invited to a specific training</a:t>
                      </a:r>
                    </a:p>
                    <a:p>
                      <a:pPr marL="400050" marR="0" indent="-285750">
                        <a:spcBef>
                          <a:spcPts val="0"/>
                        </a:spcBef>
                        <a:spcAft>
                          <a:spcPts val="0"/>
                        </a:spcAft>
                        <a:buFont typeface="Arial" panose="020B0604020202020204" pitchFamily="34" charset="0"/>
                        <a:buChar char="•"/>
                      </a:pPr>
                      <a:r>
                        <a:rPr lang="en-US" sz="1800" baseline="0" dirty="0">
                          <a:solidFill>
                            <a:schemeClr val="tx1"/>
                          </a:solidFill>
                          <a:effectLst/>
                        </a:rPr>
                        <a:t>A make-up date and recording will be available</a:t>
                      </a:r>
                    </a:p>
                  </a:txBody>
                  <a:tcPr marL="68580" marR="68580" marT="0" marB="0" anchor="ctr"/>
                </a:tc>
                <a:extLst>
                  <a:ext uri="{0D108BD9-81ED-4DB2-BD59-A6C34878D82A}">
                    <a16:rowId xmlns:a16="http://schemas.microsoft.com/office/drawing/2014/main" val="2313322066"/>
                  </a:ext>
                </a:extLst>
              </a:tr>
            </a:tbl>
          </a:graphicData>
        </a:graphic>
      </p:graphicFrame>
      <p:sp>
        <p:nvSpPr>
          <p:cNvPr id="4" name="Slide Number Placeholder 3"/>
          <p:cNvSpPr>
            <a:spLocks noGrp="1"/>
          </p:cNvSpPr>
          <p:nvPr>
            <p:ph type="sldNum" sz="quarter" idx="12"/>
          </p:nvPr>
        </p:nvSpPr>
        <p:spPr>
          <a:xfrm>
            <a:off x="277487" y="6342729"/>
            <a:ext cx="2057400" cy="3651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24</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1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86371" cy="756418"/>
          </a:xfrm>
        </p:spPr>
        <p:txBody>
          <a:bodyPr anchor="ctr">
            <a:noAutofit/>
          </a:bodyPr>
          <a:lstStyle/>
          <a:p>
            <a:r>
              <a:rPr lang="en-US" sz="2800" dirty="0">
                <a:latin typeface="+mn-lt"/>
              </a:rPr>
              <a:t>WIDA Screener/Identification of Students for ELD Programs</a:t>
            </a:r>
          </a:p>
        </p:txBody>
      </p:sp>
      <p:sp>
        <p:nvSpPr>
          <p:cNvPr id="3" name="Content Placeholder 2"/>
          <p:cNvSpPr>
            <a:spLocks noGrp="1"/>
          </p:cNvSpPr>
          <p:nvPr>
            <p:ph idx="1"/>
          </p:nvPr>
        </p:nvSpPr>
        <p:spPr/>
        <p:txBody>
          <a:bodyPr vert="horz" lIns="0" tIns="0" rIns="0" bIns="45720" rtlCol="0" anchor="t">
            <a:normAutofit/>
          </a:bodyPr>
          <a:lstStyle/>
          <a:p>
            <a:pPr marL="342900" indent="-342900"/>
            <a:r>
              <a:rPr lang="en-US" sz="2800" dirty="0">
                <a:effectLst/>
                <a:hlinkClick r:id="rId2" tooltip="https://www.cde.state.co.us/cde_english/identification-placement">
                  <a:extLst>
                    <a:ext uri="{A12FA001-AC4F-418D-AE19-62706E023703}">
                      <ahyp:hlinkClr xmlns:ahyp="http://schemas.microsoft.com/office/drawing/2018/hyperlinkcolor" val="tx"/>
                    </a:ext>
                  </a:extLst>
                </a:hlinkClick>
              </a:rPr>
              <a:t>Standardized Identification Procedures</a:t>
            </a:r>
            <a:r>
              <a:rPr lang="en-US" sz="2800" dirty="0"/>
              <a:t> questions need to be addressed to the Office of Culturally and Linguistically Diverse Education (CLDE)</a:t>
            </a:r>
          </a:p>
          <a:p>
            <a:pPr lvl="1" indent="0">
              <a:buNone/>
            </a:pPr>
            <a:endParaRPr lang="en-US" sz="2400" dirty="0"/>
          </a:p>
          <a:p>
            <a:pPr lvl="1" indent="0">
              <a:buNone/>
            </a:pPr>
            <a:r>
              <a:rPr lang="en-US" sz="2400" dirty="0"/>
              <a:t>Doris​ Brock‑Nguyen</a:t>
            </a:r>
            <a:endParaRPr lang="en-US" sz="2400" dirty="0">
              <a:cs typeface="Calibri"/>
            </a:endParaRPr>
          </a:p>
          <a:p>
            <a:pPr lvl="1" indent="0">
              <a:buNone/>
            </a:pPr>
            <a:r>
              <a:rPr lang="en-US" sz="2400" u="sng" dirty="0">
                <a:solidFill>
                  <a:srgbClr val="0563C1"/>
                </a:solidFill>
                <a:effectLst/>
                <a:latin typeface="Calibri"/>
                <a:ea typeface="Calibri" panose="020F0502020204030204" pitchFamily="34" charset="0"/>
                <a:cs typeface="Calibri"/>
                <a:hlinkClick r:id="rId3"/>
              </a:rPr>
              <a:t>Brock-Nguyen_D@cde.state.co.us</a:t>
            </a:r>
            <a:endParaRPr lang="en-US"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25</a:t>
            </a:fld>
            <a:endParaRPr lang="en-US"/>
          </a:p>
        </p:txBody>
      </p:sp>
    </p:spTree>
    <p:extLst>
      <p:ext uri="{BB962C8B-B14F-4D97-AF65-F5344CB8AC3E}">
        <p14:creationId xmlns:p14="http://schemas.microsoft.com/office/powerpoint/2010/main" val="185318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CMAS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E4795384-36B4-CB91-90E1-5F8CE1FEE7A0}"/>
              </a:ext>
            </a:extLst>
          </p:cNvPr>
          <p:cNvSpPr txBox="1">
            <a:spLocks/>
          </p:cNvSpPr>
          <p:nvPr/>
        </p:nvSpPr>
        <p:spPr>
          <a:xfrm>
            <a:off x="358483" y="4773702"/>
            <a:ext cx="3354201" cy="119961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r>
              <a:rPr lang="en-US" sz="2000">
                <a:solidFill>
                  <a:schemeClr val="tx1"/>
                </a:solidFill>
                <a:latin typeface="+mn-lt"/>
              </a:rPr>
              <a:t>Mathematics, English Language Arts, Colorado Spanish Language Arts, Science and Social Studies</a:t>
            </a: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26</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3291142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200" dirty="0">
                <a:latin typeface="+mn-lt"/>
              </a:rPr>
              <a:t>CMAS Administration</a:t>
            </a:r>
          </a:p>
        </p:txBody>
      </p:sp>
      <p:sp>
        <p:nvSpPr>
          <p:cNvPr id="36" name="TextBox 35">
            <a:extLst>
              <a:ext uri="{FF2B5EF4-FFF2-40B4-BE49-F238E27FC236}">
                <a16:creationId xmlns:a16="http://schemas.microsoft.com/office/drawing/2014/main" id="{CC2B3821-AC97-B9CD-DA12-073E58813C21}"/>
              </a:ext>
            </a:extLst>
          </p:cNvPr>
          <p:cNvSpPr txBox="1"/>
          <p:nvPr/>
        </p:nvSpPr>
        <p:spPr>
          <a:xfrm>
            <a:off x="265446" y="1307015"/>
            <a:ext cx="82667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Window: April 7 through 25, 2025</a:t>
            </a:r>
          </a:p>
        </p:txBody>
      </p:sp>
      <p:graphicFrame>
        <p:nvGraphicFramePr>
          <p:cNvPr id="6" name="Content Placeholder 2" descr="Science&#10; Grades 5, 8 and 11&#10;Math&#10; Grades 3 through 8&#10;ELA&#10; Grades 3 through 8&#10;  CSLA: ELA accommodation for eligible multilingual learners &#10;  in grades 3 and 4&#10;Social Studies&#10; Grades 4 and 7&#10;  Administered only at selected schools">
            <a:extLst>
              <a:ext uri="{FF2B5EF4-FFF2-40B4-BE49-F238E27FC236}">
                <a16:creationId xmlns:a16="http://schemas.microsoft.com/office/drawing/2014/main" id="{0D1F6FF8-59FA-3EEF-03E3-B477E38FE4C7}"/>
              </a:ext>
            </a:extLst>
          </p:cNvPr>
          <p:cNvGraphicFramePr>
            <a:graphicFrameLocks noGrp="1"/>
          </p:cNvGraphicFramePr>
          <p:nvPr>
            <p:ph idx="1"/>
            <p:extLst>
              <p:ext uri="{D42A27DB-BD31-4B8C-83A1-F6EECF244321}">
                <p14:modId xmlns:p14="http://schemas.microsoft.com/office/powerpoint/2010/main" val="1720954703"/>
              </p:ext>
            </p:extLst>
          </p:nvPr>
        </p:nvGraphicFramePr>
        <p:xfrm>
          <a:off x="274320" y="1601733"/>
          <a:ext cx="8241030" cy="4921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6A6383-54C7-1CF4-08B7-688865526AA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07209" y="2007318"/>
            <a:ext cx="671340" cy="614235"/>
          </a:xfrm>
          <a:prstGeom prst="rect">
            <a:avLst/>
          </a:prstGeom>
        </p:spPr>
      </p:pic>
      <p:pic>
        <p:nvPicPr>
          <p:cNvPr id="11" name="Picture 10">
            <a:extLst>
              <a:ext uri="{FF2B5EF4-FFF2-40B4-BE49-F238E27FC236}">
                <a16:creationId xmlns:a16="http://schemas.microsoft.com/office/drawing/2014/main" id="{7902BB67-9161-5FB4-890E-7FBC3D9667A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457077" y="3017545"/>
            <a:ext cx="771605" cy="614235"/>
          </a:xfrm>
          <a:prstGeom prst="rect">
            <a:avLst/>
          </a:prstGeom>
        </p:spPr>
      </p:pic>
      <p:pic>
        <p:nvPicPr>
          <p:cNvPr id="9" name="Picture 8">
            <a:extLst>
              <a:ext uri="{FF2B5EF4-FFF2-40B4-BE49-F238E27FC236}">
                <a16:creationId xmlns:a16="http://schemas.microsoft.com/office/drawing/2014/main" id="{C2826C4D-ECC1-E6D2-35E7-8A8B496DE31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370551" y="4232120"/>
            <a:ext cx="944656" cy="668032"/>
          </a:xfrm>
          <a:prstGeom prst="rect">
            <a:avLst/>
          </a:prstGeom>
        </p:spPr>
      </p:pic>
      <p:pic>
        <p:nvPicPr>
          <p:cNvPr id="15" name="Picture 14">
            <a:extLst>
              <a:ext uri="{FF2B5EF4-FFF2-40B4-BE49-F238E27FC236}">
                <a16:creationId xmlns:a16="http://schemas.microsoft.com/office/drawing/2014/main" id="{EEC45BEA-E19B-329A-446D-62E3B87AE0E1}"/>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11">
                    <a14:imgEffect>
                      <a14:artisticCrisscrossEtching/>
                    </a14:imgEffect>
                    <a14:imgEffect>
                      <a14:saturation sat="0"/>
                    </a14:imgEffect>
                  </a14:imgLayer>
                </a14:imgProps>
              </a:ext>
            </a:extLst>
          </a:blip>
          <a:stretch>
            <a:fillRect/>
          </a:stretch>
        </p:blipFill>
        <p:spPr>
          <a:xfrm>
            <a:off x="7547053" y="5561184"/>
            <a:ext cx="591653" cy="730991"/>
          </a:xfrm>
          <a:prstGeom prst="rect">
            <a:avLst/>
          </a:prstGeom>
        </p:spPr>
      </p:pic>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27</a:t>
            </a:fld>
            <a:endParaRPr lang="en-US"/>
          </a:p>
        </p:txBody>
      </p:sp>
    </p:spTree>
    <p:extLst>
      <p:ext uri="{BB962C8B-B14F-4D97-AF65-F5344CB8AC3E}">
        <p14:creationId xmlns:p14="http://schemas.microsoft.com/office/powerpoint/2010/main" val="324853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59909" cy="756418"/>
          </a:xfrm>
        </p:spPr>
        <p:txBody>
          <a:bodyPr anchor="ctr">
            <a:noAutofit/>
          </a:bodyPr>
          <a:lstStyle/>
          <a:p>
            <a:r>
              <a:rPr lang="en-US" sz="3200" dirty="0">
                <a:latin typeface="+mn-lt"/>
              </a:rPr>
              <a:t>CMAS Early Grade 11 Science Window Option</a:t>
            </a:r>
          </a:p>
        </p:txBody>
      </p:sp>
      <p:sp>
        <p:nvSpPr>
          <p:cNvPr id="3" name="Content Placeholder 2"/>
          <p:cNvSpPr>
            <a:spLocks noGrp="1"/>
          </p:cNvSpPr>
          <p:nvPr>
            <p:ph idx="1"/>
          </p:nvPr>
        </p:nvSpPr>
        <p:spPr>
          <a:xfrm>
            <a:off x="274319" y="1344168"/>
            <a:ext cx="8630783" cy="5377308"/>
          </a:xfrm>
        </p:spPr>
        <p:txBody>
          <a:bodyPr vert="horz" lIns="0" tIns="0" rIns="0" bIns="45720" rtlCol="0" anchor="t">
            <a:noAutofit/>
          </a:bodyPr>
          <a:lstStyle/>
          <a:p>
            <a:pPr marL="342900" indent="-342900">
              <a:buFont typeface="Arial" panose="020B0604020202020204" pitchFamily="34" charset="0"/>
              <a:buChar char="•"/>
            </a:pPr>
            <a:r>
              <a:rPr lang="en-US" dirty="0"/>
              <a:t>To accommodate high school assessment schedules including SAT, AP and IB exams, the </a:t>
            </a:r>
            <a:r>
              <a:rPr lang="en-US" b="1" dirty="0"/>
              <a:t>grade 11 science </a:t>
            </a:r>
            <a:r>
              <a:rPr lang="en-US" dirty="0"/>
              <a:t>window can open and close early</a:t>
            </a:r>
            <a:endParaRPr lang="en-US" dirty="0">
              <a:cs typeface="Calibri"/>
            </a:endParaRPr>
          </a:p>
          <a:p>
            <a:pPr marL="1028700" lvl="1" indent="-342900"/>
            <a:r>
              <a:rPr lang="en-US" sz="2400" dirty="0"/>
              <a:t>Early window option: </a:t>
            </a:r>
            <a:r>
              <a:rPr lang="en-US" sz="2400" b="1" i="1" u="sng" dirty="0">
                <a:solidFill>
                  <a:srgbClr val="488BC9"/>
                </a:solidFill>
              </a:rPr>
              <a:t>March 31 through April 18</a:t>
            </a:r>
            <a:endParaRPr lang="en-US" sz="2400" i="1" u="sng" dirty="0">
              <a:solidFill>
                <a:srgbClr val="488BC9"/>
              </a:solidFill>
              <a:cs typeface="Calibri"/>
            </a:endParaRPr>
          </a:p>
          <a:p>
            <a:pPr marL="1028700" lvl="1" indent="-342900"/>
            <a:r>
              <a:rPr lang="en-US" sz="2400" dirty="0"/>
              <a:t>This is an </a:t>
            </a:r>
            <a:r>
              <a:rPr lang="en-US" sz="2400" u="sng" dirty="0"/>
              <a:t>early</a:t>
            </a:r>
            <a:r>
              <a:rPr lang="en-US" sz="2400" dirty="0"/>
              <a:t> window – total of 3 testing weeks</a:t>
            </a:r>
            <a:endParaRPr lang="en-US" sz="2400" dirty="0">
              <a:cs typeface="Calibri"/>
            </a:endParaRPr>
          </a:p>
          <a:p>
            <a:pPr marL="342900" indent="-342900"/>
            <a:r>
              <a:rPr lang="en-US" dirty="0"/>
              <a:t>By </a:t>
            </a:r>
            <a:r>
              <a:rPr lang="en-US" b="1" i="1" u="sng" dirty="0">
                <a:solidFill>
                  <a:srgbClr val="488BC9"/>
                </a:solidFill>
              </a:rPr>
              <a:t>December 15</a:t>
            </a:r>
            <a:r>
              <a:rPr lang="en-US" dirty="0"/>
              <a:t>, DACs notify CDE of intent to participate in the early grade 11 science window through the </a:t>
            </a:r>
            <a:r>
              <a:rPr lang="en-US" i="1" dirty="0"/>
              <a:t>District Testing Information and Format Selections Form </a:t>
            </a:r>
            <a:endParaRPr lang="en-US" i="1" dirty="0">
              <a:cs typeface="Calibri"/>
            </a:endParaRPr>
          </a:p>
          <a:p>
            <a:pPr marL="1031875" lvl="1" indent="-342900"/>
            <a:r>
              <a:rPr lang="en-US" sz="2400" dirty="0"/>
              <a:t>The form is distributed to official DACs upon completion of the </a:t>
            </a:r>
            <a:r>
              <a:rPr lang="en-US" sz="2400" i="1" dirty="0"/>
              <a:t>Spring 2025 CMAS Administration Training for DACs</a:t>
            </a:r>
            <a:endParaRPr lang="en-US" sz="2400" i="1" dirty="0">
              <a:cs typeface="Calibri"/>
            </a:endParaRPr>
          </a:p>
          <a:p>
            <a:pPr marL="342900" indent="-342900">
              <a:lnSpc>
                <a:spcPct val="100000"/>
              </a:lnSpc>
            </a:pPr>
            <a:r>
              <a:rPr lang="en-US" b="1" dirty="0"/>
              <a:t>Scheduling consideration:</a:t>
            </a:r>
            <a:r>
              <a:rPr lang="en-US" dirty="0"/>
              <a:t> In 2024, 87.7% of grade 11 science tests were completed in one day (all units)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28</a:t>
            </a:fld>
            <a:endParaRPr lang="en-US"/>
          </a:p>
        </p:txBody>
      </p:sp>
    </p:spTree>
    <p:extLst>
      <p:ext uri="{BB962C8B-B14F-4D97-AF65-F5344CB8AC3E}">
        <p14:creationId xmlns:p14="http://schemas.microsoft.com/office/powerpoint/2010/main" val="213812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08" y="254514"/>
            <a:ext cx="8242999" cy="756418"/>
          </a:xfrm>
        </p:spPr>
        <p:txBody>
          <a:bodyPr anchor="ctr">
            <a:noAutofit/>
          </a:bodyPr>
          <a:lstStyle/>
          <a:p>
            <a:r>
              <a:rPr lang="en-US" sz="2800" dirty="0">
                <a:latin typeface="+mn-lt"/>
              </a:rPr>
              <a:t>Scheduling Considerations: Online Administration</a:t>
            </a:r>
          </a:p>
        </p:txBody>
      </p:sp>
      <p:sp>
        <p:nvSpPr>
          <p:cNvPr id="3" name="Content Placeholder 2"/>
          <p:cNvSpPr>
            <a:spLocks noGrp="1"/>
          </p:cNvSpPr>
          <p:nvPr>
            <p:ph idx="1"/>
          </p:nvPr>
        </p:nvSpPr>
        <p:spPr>
          <a:xfrm>
            <a:off x="274320" y="1362456"/>
            <a:ext cx="8241030" cy="5365585"/>
          </a:xfrm>
        </p:spPr>
        <p:txBody>
          <a:bodyPr vert="horz" lIns="0" tIns="0" rIns="0" bIns="45720" rtlCol="0" anchor="t">
            <a:noAutofit/>
          </a:bodyPr>
          <a:lstStyle/>
          <a:p>
            <a:pPr marL="0" indent="0">
              <a:lnSpc>
                <a:spcPct val="100000"/>
              </a:lnSpc>
              <a:buNone/>
            </a:pPr>
            <a:r>
              <a:rPr lang="en-US" sz="2000" dirty="0"/>
              <a:t>Valid online CMAS administrations in 2024:</a:t>
            </a:r>
          </a:p>
          <a:p>
            <a:pPr marL="342900" indent="-342900">
              <a:lnSpc>
                <a:spcPct val="100000"/>
              </a:lnSpc>
              <a:buFont typeface="Arial" panose="020B0604020202020204" pitchFamily="34" charset="0"/>
              <a:buChar char="•"/>
            </a:pPr>
            <a:r>
              <a:rPr lang="en-US" dirty="0">
                <a:ea typeface="Calibri" panose="020F0502020204030204"/>
                <a:cs typeface="Calibri" panose="020F0502020204030204"/>
              </a:rPr>
              <a:t>Grades 3 through 8</a:t>
            </a:r>
            <a:endParaRPr lang="en-US" dirty="0">
              <a:cs typeface="Calibri"/>
            </a:endParaRPr>
          </a:p>
          <a:p>
            <a:pPr marL="800100" lvl="1" indent="-342900">
              <a:lnSpc>
                <a:spcPct val="100000"/>
              </a:lnSpc>
              <a:spcBef>
                <a:spcPts val="1500"/>
              </a:spcBef>
            </a:pPr>
            <a:r>
              <a:rPr lang="en-US" dirty="0">
                <a:ea typeface="Calibri"/>
                <a:cs typeface="Calibri"/>
              </a:rPr>
              <a:t>101 </a:t>
            </a:r>
            <a:r>
              <a:rPr lang="en-US" b="1" dirty="0">
                <a:ea typeface="Calibri"/>
                <a:cs typeface="Calibri"/>
              </a:rPr>
              <a:t>schools </a:t>
            </a:r>
            <a:r>
              <a:rPr lang="en-US" i="1" dirty="0">
                <a:ea typeface="Calibri"/>
                <a:cs typeface="Calibri"/>
              </a:rPr>
              <a:t>completed </a:t>
            </a:r>
            <a:r>
              <a:rPr lang="en-US" dirty="0">
                <a:ea typeface="Calibri"/>
                <a:cs typeface="Calibri"/>
              </a:rPr>
              <a:t>administration of more than 50% of their CMAS tests </a:t>
            </a:r>
            <a:r>
              <a:rPr lang="en-US" b="1" dirty="0">
                <a:ea typeface="Calibri"/>
                <a:cs typeface="Calibri"/>
              </a:rPr>
              <a:t>before the official window opened</a:t>
            </a:r>
            <a:endParaRPr lang="en-US" dirty="0">
              <a:cs typeface="Calibri" panose="020F0502020204030204"/>
            </a:endParaRPr>
          </a:p>
          <a:p>
            <a:pPr marL="800100" lvl="1" indent="-342900">
              <a:lnSpc>
                <a:spcPct val="100000"/>
              </a:lnSpc>
              <a:spcBef>
                <a:spcPts val="1500"/>
              </a:spcBef>
            </a:pPr>
            <a:r>
              <a:rPr lang="en-US" dirty="0"/>
              <a:t>Percent of </a:t>
            </a:r>
            <a:r>
              <a:rPr lang="en-US" b="1" dirty="0"/>
              <a:t>schools </a:t>
            </a:r>
            <a:r>
              <a:rPr lang="en-US" dirty="0"/>
              <a:t>to complete all CMAS testing by the end of:</a:t>
            </a:r>
            <a:endParaRPr lang="en-US" dirty="0">
              <a:cs typeface="Calibri" panose="020F0502020204030204"/>
            </a:endParaRPr>
          </a:p>
          <a:p>
            <a:pPr marL="1257300" lvl="2">
              <a:lnSpc>
                <a:spcPct val="100000"/>
              </a:lnSpc>
              <a:buFont typeface="Wingdings" panose="020B0604020202020204" pitchFamily="34" charset="0"/>
              <a:buChar char="§"/>
            </a:pPr>
            <a:r>
              <a:rPr lang="en-US" sz="2000" dirty="0"/>
              <a:t>Week 1: 9.3%</a:t>
            </a:r>
            <a:endParaRPr lang="en-US" sz="2000" dirty="0">
              <a:ea typeface="Calibri"/>
              <a:cs typeface="Calibri"/>
            </a:endParaRPr>
          </a:p>
          <a:p>
            <a:pPr marL="1257300" lvl="2">
              <a:lnSpc>
                <a:spcPct val="100000"/>
              </a:lnSpc>
              <a:buFont typeface="Wingdings" panose="020B0604020202020204" pitchFamily="34" charset="0"/>
              <a:buChar char="§"/>
            </a:pPr>
            <a:r>
              <a:rPr lang="en-US" sz="2000" dirty="0"/>
              <a:t>Week 2: 58.4%</a:t>
            </a:r>
            <a:endParaRPr lang="en-US" sz="2000" dirty="0">
              <a:ea typeface="Calibri"/>
              <a:cs typeface="Calibri"/>
            </a:endParaRPr>
          </a:p>
          <a:p>
            <a:pPr marL="1257300" lvl="2">
              <a:lnSpc>
                <a:spcPct val="100000"/>
              </a:lnSpc>
              <a:buFont typeface="Wingdings" panose="020B0604020202020204" pitchFamily="34" charset="0"/>
              <a:buChar char="§"/>
            </a:pPr>
            <a:r>
              <a:rPr lang="en-US" sz="2000" dirty="0"/>
              <a:t>Week 3: 98.4%</a:t>
            </a:r>
            <a:endParaRPr lang="en-US" sz="2000" dirty="0">
              <a:ea typeface="Calibri"/>
              <a:cs typeface="Calibri"/>
            </a:endParaRPr>
          </a:p>
          <a:p>
            <a:pPr marL="1257300" lvl="2">
              <a:lnSpc>
                <a:spcPct val="100000"/>
              </a:lnSpc>
              <a:spcBef>
                <a:spcPts val="1500"/>
              </a:spcBef>
              <a:buFont typeface="Wingdings" panose="020B0604020202020204" pitchFamily="34" charset="0"/>
              <a:buChar char="§"/>
            </a:pPr>
            <a:r>
              <a:rPr lang="en-US" dirty="0"/>
              <a:t>The remaining 1.6% of schools with incomplete tests include</a:t>
            </a:r>
            <a:endParaRPr lang="en-US" dirty="0">
              <a:cs typeface="Calibri"/>
            </a:endParaRPr>
          </a:p>
          <a:p>
            <a:pPr marL="1714500" lvl="3">
              <a:lnSpc>
                <a:spcPct val="100000"/>
              </a:lnSpc>
            </a:pPr>
            <a:r>
              <a:rPr lang="en-US" dirty="0"/>
              <a:t>Districts that elected to use the back-end extension</a:t>
            </a:r>
            <a:endParaRPr lang="en-US">
              <a:cs typeface="Calibri"/>
            </a:endParaRPr>
          </a:p>
          <a:p>
            <a:pPr marL="1714500" lvl="3">
              <a:lnSpc>
                <a:spcPct val="100000"/>
              </a:lnSpc>
            </a:pPr>
            <a:r>
              <a:rPr lang="en-US" dirty="0"/>
              <a:t>Marking complete tests that students did not submit properly</a:t>
            </a:r>
            <a:endParaRPr lang="en-US">
              <a:ea typeface="Calibri"/>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29</a:t>
            </a:fld>
            <a:endParaRPr lang="en-US"/>
          </a:p>
        </p:txBody>
      </p:sp>
    </p:spTree>
    <p:extLst>
      <p:ext uri="{BB962C8B-B14F-4D97-AF65-F5344CB8AC3E}">
        <p14:creationId xmlns:p14="http://schemas.microsoft.com/office/powerpoint/2010/main" val="226768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General Information</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a:spcAft>
                <a:spcPts val="600"/>
              </a:spcAft>
              <a:defRPr/>
            </a:pPr>
            <a:fld id="{67726FA2-3EC9-4717-AD62-D8C823692DD3}" type="slidenum">
              <a:rPr lang="en-US">
                <a:solidFill>
                  <a:schemeClr val="bg1">
                    <a:lumMod val="50000"/>
                  </a:schemeClr>
                </a:solidFill>
                <a:latin typeface="Calibri" panose="020F0502020204030204"/>
              </a:rPr>
              <a:pPr>
                <a:spcAft>
                  <a:spcPts val="600"/>
                </a:spcAft>
                <a:defRPr/>
              </a:pPr>
              <a:t>3</a:t>
            </a:fld>
            <a:endParaRPr lang="en-US">
              <a:solidFill>
                <a:schemeClr val="bg1">
                  <a:lumMod val="50000"/>
                </a:schemeClr>
              </a:solidFill>
              <a:latin typeface="Calibri" panose="020F0502020204030204"/>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3238868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08" y="254514"/>
            <a:ext cx="8242999" cy="756418"/>
          </a:xfrm>
        </p:spPr>
        <p:txBody>
          <a:bodyPr anchor="ctr">
            <a:noAutofit/>
          </a:bodyPr>
          <a:lstStyle/>
          <a:p>
            <a:r>
              <a:rPr lang="en-US" sz="2800">
                <a:latin typeface="+mn-lt"/>
              </a:rPr>
              <a:t>Scheduling Considerations</a:t>
            </a:r>
          </a:p>
        </p:txBody>
      </p:sp>
      <p:sp>
        <p:nvSpPr>
          <p:cNvPr id="3" name="Content Placeholder 2"/>
          <p:cNvSpPr>
            <a:spLocks noGrp="1"/>
          </p:cNvSpPr>
          <p:nvPr>
            <p:ph idx="1"/>
          </p:nvPr>
        </p:nvSpPr>
        <p:spPr>
          <a:xfrm>
            <a:off x="274320" y="1362456"/>
            <a:ext cx="3630610" cy="5365585"/>
          </a:xfrm>
        </p:spPr>
        <p:txBody>
          <a:bodyPr vert="horz" lIns="0" tIns="0" rIns="0" bIns="45720" rtlCol="0" anchor="t">
            <a:noAutofit/>
          </a:bodyPr>
          <a:lstStyle/>
          <a:p>
            <a:pPr marL="0" indent="0">
              <a:lnSpc>
                <a:spcPct val="100000"/>
              </a:lnSpc>
              <a:buNone/>
            </a:pPr>
            <a:r>
              <a:rPr lang="en-US"/>
              <a:t>CMAS Grades</a:t>
            </a:r>
            <a:r>
              <a:rPr lang="en-US">
                <a:ea typeface="Calibri" panose="020F0502020204030204"/>
                <a:cs typeface="Calibri" panose="020F0502020204030204"/>
              </a:rPr>
              <a:t> 3 through 8</a:t>
            </a:r>
            <a:endParaRPr lang="en-US" sz="3200">
              <a:ea typeface="Calibri" panose="020F0502020204030204"/>
              <a:cs typeface="Calibri" panose="020F0502020204030204"/>
            </a:endParaRPr>
          </a:p>
          <a:p>
            <a:pPr marL="342900" indent="-342900">
              <a:lnSpc>
                <a:spcPct val="100000"/>
              </a:lnSpc>
            </a:pPr>
            <a:r>
              <a:rPr lang="en-US" b="1">
                <a:ea typeface="Calibri" panose="020F0502020204030204"/>
                <a:cs typeface="Calibri" panose="020F0502020204030204"/>
              </a:rPr>
              <a:t>Total ELA, math, and science tests completed by week</a:t>
            </a:r>
            <a:r>
              <a:rPr lang="en-US">
                <a:ea typeface="Calibri" panose="020F0502020204030204"/>
                <a:cs typeface="Calibri" panose="020F0502020204030204"/>
              </a:rPr>
              <a:t> (state level)</a:t>
            </a:r>
          </a:p>
          <a:p>
            <a:pPr marL="342900" indent="-342900">
              <a:lnSpc>
                <a:spcPct val="100000"/>
              </a:lnSpc>
            </a:pPr>
            <a:r>
              <a:rPr lang="en-US">
                <a:ea typeface="Calibri" panose="020F0502020204030204"/>
                <a:cs typeface="Calibri" panose="020F0502020204030204"/>
              </a:rPr>
              <a:t>CDE also looks at district and school completion</a:t>
            </a:r>
          </a:p>
          <a:p>
            <a:pPr marL="342900" indent="-342900">
              <a:lnSpc>
                <a:spcPct val="100000"/>
              </a:lnSpc>
            </a:pPr>
            <a:r>
              <a:rPr lang="en-US">
                <a:ea typeface="Calibri" panose="020F0502020204030204"/>
                <a:cs typeface="Calibri" panose="020F0502020204030204"/>
              </a:rPr>
              <a:t>Extended window historically offered due to "limited device capacity"</a:t>
            </a:r>
          </a:p>
          <a:p>
            <a:pPr marL="800100" lvl="1" indent="-342900">
              <a:lnSpc>
                <a:spcPct val="100000"/>
              </a:lnSpc>
            </a:pPr>
            <a:r>
              <a:rPr lang="en-US" sz="1800">
                <a:ea typeface="Calibri"/>
                <a:cs typeface="Calibri"/>
              </a:rPr>
              <a:t>Would expect to see relatively equal testing across all weeks for this reason</a:t>
            </a:r>
            <a:endParaRPr lang="en-US"/>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30</a:t>
            </a:fld>
            <a:endParaRPr lang="en-US"/>
          </a:p>
        </p:txBody>
      </p:sp>
      <p:pic>
        <p:nvPicPr>
          <p:cNvPr id="7" name="Picture 6" descr="A pie graph showing 15.2% of tests were completed during the front extension, 44.8% of tests were completed during Week 1, 32.4% of tests were completed during Week 2, 7.2% of tests were completed during Week 3, and 0.4% of tests were completed during the back extension.">
            <a:extLst>
              <a:ext uri="{FF2B5EF4-FFF2-40B4-BE49-F238E27FC236}">
                <a16:creationId xmlns:a16="http://schemas.microsoft.com/office/drawing/2014/main" id="{1AA0A8D9-5CA8-3658-4075-4DD13A111EFE}"/>
              </a:ext>
            </a:extLst>
          </p:cNvPr>
          <p:cNvPicPr>
            <a:picLocks noChangeAspect="1"/>
          </p:cNvPicPr>
          <p:nvPr/>
        </p:nvPicPr>
        <p:blipFill>
          <a:blip r:embed="rId2"/>
          <a:srcRect l="14443" r="20882" b="4"/>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7182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59909" cy="756418"/>
          </a:xfrm>
        </p:spPr>
        <p:txBody>
          <a:bodyPr anchor="ctr">
            <a:noAutofit/>
          </a:bodyPr>
          <a:lstStyle/>
          <a:p>
            <a:r>
              <a:rPr lang="en-US" sz="3200" dirty="0">
                <a:latin typeface="+mn-lt"/>
              </a:rPr>
              <a:t>CMAS Window Flexibility</a:t>
            </a:r>
          </a:p>
        </p:txBody>
      </p:sp>
      <p:pic>
        <p:nvPicPr>
          <p:cNvPr id="9" name="Picture 8">
            <a:extLst>
              <a:ext uri="{FF2B5EF4-FFF2-40B4-BE49-F238E27FC236}">
                <a16:creationId xmlns:a16="http://schemas.microsoft.com/office/drawing/2014/main" id="{ECCCFA25-27B0-E794-2500-C48B60B3AE1C}"/>
              </a:ext>
              <a:ext uri="{C183D7F6-B498-43B3-948B-1728B52AA6E4}">
                <adec:decorative xmlns:adec="http://schemas.microsoft.com/office/drawing/2017/decorative" val="1"/>
              </a:ext>
            </a:extLst>
          </p:cNvPr>
          <p:cNvPicPr>
            <a:picLocks noChangeAspect="1"/>
          </p:cNvPicPr>
          <p:nvPr/>
        </p:nvPicPr>
        <p:blipFill>
          <a:blip r:embed="rId2">
            <a:alphaModFix amt="43000"/>
          </a:blip>
          <a:srcRect l="30208" t="17431" b="46422"/>
          <a:stretch/>
        </p:blipFill>
        <p:spPr>
          <a:xfrm>
            <a:off x="1117" y="1219850"/>
            <a:ext cx="9144745" cy="188975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45503" y="3293991"/>
            <a:ext cx="8630784" cy="2668687"/>
          </a:xfrm>
        </p:spPr>
        <p:txBody>
          <a:bodyPr vert="horz" lIns="0" tIns="0" rIns="0" bIns="45720" rtlCol="0" anchor="t">
            <a:noAutofit/>
          </a:bodyPr>
          <a:lstStyle/>
          <a:p>
            <a:pPr marL="342900" indent="-342900"/>
            <a:r>
              <a:rPr lang="en-US" b="1"/>
              <a:t>Upon completion of </a:t>
            </a:r>
            <a:r>
              <a:rPr lang="en-US" b="1" i="1"/>
              <a:t>CMAS Administration Training for DACs</a:t>
            </a:r>
            <a:r>
              <a:rPr lang="en-US" b="1"/>
              <a:t>,</a:t>
            </a:r>
            <a:r>
              <a:rPr lang="en-US"/>
              <a:t> districts that desire flexibility for testing start and/or end dates must contact CDE Assessment to discuss options</a:t>
            </a:r>
            <a:endParaRPr lang="en-US">
              <a:cs typeface="Calibri"/>
            </a:endParaRPr>
          </a:p>
          <a:p>
            <a:pPr marL="342900" indent="-342900"/>
            <a:endParaRPr lang="en-US">
              <a:cs typeface="Calibri"/>
            </a:endParaRPr>
          </a:p>
          <a:p>
            <a:pPr marL="342900" indent="-342900"/>
            <a:r>
              <a:rPr lang="en-US"/>
              <a:t>DACs schedule meetings with CDE Assessment by </a:t>
            </a:r>
            <a:r>
              <a:rPr lang="en-US" b="1" i="1" u="sng">
                <a:solidFill>
                  <a:srgbClr val="488BC9"/>
                </a:solidFill>
              </a:rPr>
              <a:t>November 15</a:t>
            </a:r>
            <a:r>
              <a:rPr lang="en-US"/>
              <a:t> to discuss their desire to adjust window start and/or end dates</a:t>
            </a:r>
            <a:endParaRPr lang="en-US" i="1">
              <a:ea typeface="Calibri" panose="020F0502020204030204"/>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31</a:t>
            </a:fld>
            <a:endParaRPr lang="en-US"/>
          </a:p>
        </p:txBody>
      </p:sp>
    </p:spTree>
    <p:extLst>
      <p:ext uri="{BB962C8B-B14F-4D97-AF65-F5344CB8AC3E}">
        <p14:creationId xmlns:p14="http://schemas.microsoft.com/office/powerpoint/2010/main" val="305659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700872" cy="756418"/>
          </a:xfrm>
        </p:spPr>
        <p:txBody>
          <a:bodyPr anchor="ctr">
            <a:normAutofit fontScale="90000"/>
          </a:bodyPr>
          <a:lstStyle/>
          <a:p>
            <a:r>
              <a:rPr lang="en-US" sz="3200" dirty="0">
                <a:latin typeface="+mn-lt"/>
              </a:rPr>
              <a:t>Scheduling Considerations: Accommodated Forms</a:t>
            </a:r>
          </a:p>
        </p:txBody>
      </p:sp>
      <p:sp>
        <p:nvSpPr>
          <p:cNvPr id="3" name="Content Placeholder 2"/>
          <p:cNvSpPr>
            <a:spLocks noGrp="1"/>
          </p:cNvSpPr>
          <p:nvPr>
            <p:ph idx="1"/>
          </p:nvPr>
        </p:nvSpPr>
        <p:spPr>
          <a:xfrm>
            <a:off x="274320" y="1362456"/>
            <a:ext cx="8241030" cy="4741258"/>
          </a:xfrm>
        </p:spPr>
        <p:txBody>
          <a:bodyPr>
            <a:normAutofit/>
          </a:bodyPr>
          <a:lstStyle/>
          <a:p>
            <a:pPr marL="342900" indent="-342900">
              <a:lnSpc>
                <a:spcPct val="100000"/>
              </a:lnSpc>
              <a:buFont typeface="Arial" panose="020B0604020202020204" pitchFamily="34" charset="0"/>
              <a:buChar char="•"/>
            </a:pPr>
            <a:r>
              <a:rPr lang="en-US">
                <a:solidFill>
                  <a:schemeClr val="tx1"/>
                </a:solidFill>
              </a:rPr>
              <a:t>Colorado Spanish Language Arts (CSLA)</a:t>
            </a:r>
          </a:p>
          <a:p>
            <a:pPr marL="1028700" lvl="1" indent="-342900">
              <a:lnSpc>
                <a:spcPct val="100000"/>
              </a:lnSpc>
            </a:pPr>
            <a:r>
              <a:rPr lang="en-US">
                <a:solidFill>
                  <a:schemeClr val="tx1"/>
                </a:solidFill>
              </a:rPr>
              <a:t>An accommodated version of the ELA assessment</a:t>
            </a:r>
          </a:p>
          <a:p>
            <a:pPr marL="1028700" lvl="1" indent="-342900">
              <a:lnSpc>
                <a:spcPct val="100000"/>
              </a:lnSpc>
            </a:pPr>
            <a:r>
              <a:rPr lang="en-US"/>
              <a:t>A</a:t>
            </a:r>
            <a:r>
              <a:rPr lang="en-US">
                <a:solidFill>
                  <a:schemeClr val="tx1"/>
                </a:solidFill>
              </a:rPr>
              <a:t>dministered in the same window as ELA</a:t>
            </a:r>
          </a:p>
          <a:p>
            <a:pPr marL="342900" indent="-342900">
              <a:lnSpc>
                <a:spcPct val="100000"/>
              </a:lnSpc>
              <a:buFont typeface="Arial" panose="020B0604020202020204" pitchFamily="34" charset="0"/>
              <a:buChar char="•"/>
            </a:pPr>
            <a:endParaRPr lang="en-US" sz="800">
              <a:solidFill>
                <a:schemeClr val="tx1"/>
              </a:solidFill>
            </a:endParaRPr>
          </a:p>
          <a:p>
            <a:pPr marL="342900" indent="-342900">
              <a:lnSpc>
                <a:spcPct val="100000"/>
              </a:lnSpc>
              <a:buFont typeface="Arial" panose="020B0604020202020204" pitchFamily="34" charset="0"/>
              <a:buChar char="•"/>
            </a:pPr>
            <a:r>
              <a:rPr lang="en-US">
                <a:solidFill>
                  <a:schemeClr val="tx1"/>
                </a:solidFill>
              </a:rPr>
              <a:t>CoAlt and accommodated CMAS forms</a:t>
            </a:r>
          </a:p>
          <a:p>
            <a:pPr marL="1028700" lvl="1" indent="-342900">
              <a:lnSpc>
                <a:spcPct val="100000"/>
              </a:lnSpc>
            </a:pPr>
            <a:r>
              <a:rPr lang="en-US" u="sng">
                <a:solidFill>
                  <a:schemeClr val="tx1"/>
                </a:solidFill>
              </a:rPr>
              <a:t>To the extent possible</a:t>
            </a:r>
            <a:r>
              <a:rPr lang="en-US">
                <a:solidFill>
                  <a:schemeClr val="tx1"/>
                </a:solidFill>
              </a:rPr>
              <a:t>, a student taking </a:t>
            </a:r>
            <a:r>
              <a:rPr lang="en-US" err="1">
                <a:solidFill>
                  <a:schemeClr val="tx1"/>
                </a:solidFill>
              </a:rPr>
              <a:t>CoAlt</a:t>
            </a:r>
            <a:r>
              <a:rPr lang="en-US">
                <a:solidFill>
                  <a:schemeClr val="tx1"/>
                </a:solidFill>
              </a:rPr>
              <a:t> or CMAS with accommodations in a content area for which the student is participating in a general education class should be assessed at the same time as their peers to avoid missed instruction </a:t>
            </a:r>
          </a:p>
          <a:p>
            <a:pPr marL="1485900" lvl="2" indent="-342900">
              <a:lnSpc>
                <a:spcPct val="100000"/>
              </a:lnSpc>
            </a:pPr>
            <a:r>
              <a:rPr lang="en-US">
                <a:solidFill>
                  <a:schemeClr val="tx1"/>
                </a:solidFill>
              </a:rPr>
              <a:t>Ensure students taking these assessments do not miss instruction from their general education classes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32</a:t>
            </a:fld>
            <a:endParaRPr lang="en-US"/>
          </a:p>
        </p:txBody>
      </p:sp>
    </p:spTree>
    <p:extLst>
      <p:ext uri="{BB962C8B-B14F-4D97-AF65-F5344CB8AC3E}">
        <p14:creationId xmlns:p14="http://schemas.microsoft.com/office/powerpoint/2010/main" val="3094977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200" dirty="0">
                <a:latin typeface="+mn-lt"/>
              </a:rPr>
              <a:t>PearsonAccess</a:t>
            </a:r>
            <a:r>
              <a:rPr lang="en-US" sz="3200" baseline="30000" dirty="0">
                <a:latin typeface="+mn-lt"/>
              </a:rPr>
              <a:t>next</a:t>
            </a:r>
          </a:p>
        </p:txBody>
      </p:sp>
      <p:sp>
        <p:nvSpPr>
          <p:cNvPr id="3" name="Content Placeholder 2"/>
          <p:cNvSpPr>
            <a:spLocks noGrp="1"/>
          </p:cNvSpPr>
          <p:nvPr>
            <p:ph idx="1"/>
          </p:nvPr>
        </p:nvSpPr>
        <p:spPr>
          <a:xfrm>
            <a:off x="274320" y="1389888"/>
            <a:ext cx="8596417" cy="5331588"/>
          </a:xfrm>
        </p:spPr>
        <p:txBody>
          <a:bodyPr vert="horz" lIns="0" tIns="0" rIns="0" bIns="45720" rtlCol="0" anchor="t">
            <a:normAutofit/>
          </a:bodyPr>
          <a:lstStyle/>
          <a:p>
            <a:pPr marL="342900" indent="-342900">
              <a:buFont typeface="Arial" panose="020B0604020202020204" pitchFamily="34" charset="0"/>
              <a:buChar char="•"/>
            </a:pPr>
            <a:r>
              <a:rPr lang="en-US" sz="2000"/>
              <a:t>The online platform used for CMAS data management, administration, and reporting</a:t>
            </a:r>
          </a:p>
          <a:p>
            <a:pPr marL="800100" lvl="1" indent="-342900"/>
            <a:r>
              <a:rPr lang="en-US" sz="1800"/>
              <a:t>CDE updates DAC permissions throughout the year </a:t>
            </a:r>
            <a:endParaRPr lang="en-US" sz="1800">
              <a:cs typeface="Calibri"/>
            </a:endParaRPr>
          </a:p>
          <a:p>
            <a:pPr marL="342900" indent="-342900"/>
            <a:r>
              <a:rPr lang="en-US" sz="2000" err="1"/>
              <a:t>PearsonAccess</a:t>
            </a:r>
            <a:r>
              <a:rPr lang="en-US" sz="2000" baseline="30000" err="1"/>
              <a:t>next</a:t>
            </a:r>
            <a:r>
              <a:rPr lang="en-US" sz="2000"/>
              <a:t> use is covered during DAC training</a:t>
            </a:r>
            <a:endParaRPr lang="en-US" sz="2000">
              <a:cs typeface="Calibri"/>
            </a:endParaRPr>
          </a:p>
          <a:p>
            <a:pPr marL="342900" indent="-342900"/>
            <a:r>
              <a:rPr lang="en-US" sz="2000"/>
              <a:t>Training modules available at </a:t>
            </a:r>
            <a:br>
              <a:rPr lang="en-US" sz="2000">
                <a:solidFill>
                  <a:srgbClr val="000000"/>
                </a:solidFill>
              </a:rPr>
            </a:br>
            <a:r>
              <a:rPr lang="en-US" sz="2000">
                <a:solidFill>
                  <a:schemeClr val="accent5">
                    <a:lumMod val="76000"/>
                  </a:schemeClr>
                </a:solidFill>
                <a:hlinkClick r:id="rId2">
                  <a:extLst>
                    <a:ext uri="{A12FA001-AC4F-418D-AE19-62706E023703}">
                      <ahyp:hlinkClr xmlns:ahyp="http://schemas.microsoft.com/office/drawing/2018/hyperlinkcolor" val="tx"/>
                    </a:ext>
                  </a:extLst>
                </a:hlinkClick>
              </a:rPr>
              <a:t>CDE Assessment Training Resources</a:t>
            </a:r>
            <a:endParaRPr lang="en-US" sz="2000">
              <a:solidFill>
                <a:schemeClr val="accent5">
                  <a:lumMod val="76000"/>
                </a:schemeClr>
              </a:solidFill>
              <a:cs typeface="Calibri"/>
            </a:endParaRPr>
          </a:p>
          <a:p>
            <a:pPr marL="800100" lvl="1" indent="-342900"/>
            <a:r>
              <a:rPr lang="en-US" sz="1800"/>
              <a:t>Welcome to </a:t>
            </a:r>
            <a:r>
              <a:rPr lang="en-US" sz="1800" err="1"/>
              <a:t>PearsonAccess</a:t>
            </a:r>
            <a:r>
              <a:rPr lang="en-US" sz="1800" baseline="30000" err="1"/>
              <a:t>next</a:t>
            </a:r>
            <a:endParaRPr lang="en-US" sz="1800" baseline="30000" err="1">
              <a:cs typeface="Calibri"/>
            </a:endParaRPr>
          </a:p>
          <a:p>
            <a:pPr marL="800100" lvl="1" indent="-342900"/>
            <a:r>
              <a:rPr lang="en-US" sz="1800"/>
              <a:t>User Accounts</a:t>
            </a:r>
            <a:endParaRPr lang="en-US" sz="1800">
              <a:cs typeface="Calibri"/>
            </a:endParaRPr>
          </a:p>
          <a:p>
            <a:pPr marL="800100" lvl="1" indent="-342900"/>
            <a:r>
              <a:rPr lang="en-US" sz="1800"/>
              <a:t>Student Registration/Personal Needs Profile (SR/PNP)</a:t>
            </a:r>
            <a:endParaRPr lang="en-US" sz="1800">
              <a:cs typeface="Calibri"/>
            </a:endParaRPr>
          </a:p>
          <a:p>
            <a:pPr marL="800100" lvl="1" indent="-342900"/>
            <a:r>
              <a:rPr lang="en-US" sz="1800"/>
              <a:t>Paper and Online Pre-Testing Materials Management</a:t>
            </a:r>
            <a:endParaRPr lang="en-US" sz="1800">
              <a:cs typeface="Calibri"/>
            </a:endParaRPr>
          </a:p>
          <a:p>
            <a:pPr marL="800100" lvl="1" indent="-342900"/>
            <a:r>
              <a:rPr lang="en-US" sz="1800"/>
              <a:t>Assessment Coordinator Online Session Management</a:t>
            </a:r>
            <a:endParaRPr lang="en-US" sz="1800">
              <a:cs typeface="Calibri"/>
            </a:endParaRPr>
          </a:p>
          <a:p>
            <a:pPr marL="800100" lvl="1" indent="-342900"/>
            <a:r>
              <a:rPr lang="en-US" sz="1800"/>
              <a:t>Test Administrator Online Session Management</a:t>
            </a:r>
            <a:endParaRPr lang="en-US" sz="1800">
              <a:cs typeface="Calibri"/>
            </a:endParaRPr>
          </a:p>
          <a:p>
            <a:pPr marL="800100" lvl="1" indent="-342900"/>
            <a:r>
              <a:rPr lang="en-US" sz="1800"/>
              <a:t>Additional Orders</a:t>
            </a:r>
            <a:endParaRPr lang="en-US" sz="1800">
              <a:cs typeface="Calibri"/>
            </a:endParaRPr>
          </a:p>
          <a:p>
            <a:pPr marL="800100" lvl="1" indent="-342900"/>
            <a:r>
              <a:rPr lang="en-US" sz="1800"/>
              <a:t>Post-Testing Materials Management</a:t>
            </a:r>
            <a:endParaRPr lang="en-US" sz="1800">
              <a:cs typeface="Calibri"/>
            </a:endParaRPr>
          </a:p>
          <a:p>
            <a:pPr marL="800100" lvl="1" indent="-342900"/>
            <a:r>
              <a:rPr lang="en-US" sz="1800"/>
              <a:t>Post-Testing Data Clean-up</a:t>
            </a:r>
            <a:endParaRPr lang="en-US" sz="180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33</a:t>
            </a:fld>
            <a:endParaRPr lang="en-US"/>
          </a:p>
        </p:txBody>
      </p:sp>
      <p:pic>
        <p:nvPicPr>
          <p:cNvPr id="5" name="Picture 4" descr="A screenshot of the PearsonAccessnext website.">
            <a:extLst>
              <a:ext uri="{FF2B5EF4-FFF2-40B4-BE49-F238E27FC236}">
                <a16:creationId xmlns:a16="http://schemas.microsoft.com/office/drawing/2014/main" id="{BD832AE3-E0D7-5573-5C2F-97B385CB7C2F}"/>
              </a:ext>
            </a:extLst>
          </p:cNvPr>
          <p:cNvPicPr>
            <a:picLocks noChangeAspect="1"/>
          </p:cNvPicPr>
          <p:nvPr/>
        </p:nvPicPr>
        <p:blipFill>
          <a:blip r:embed="rId3"/>
          <a:srcRect l="736" t="62" r="33377" b="-62"/>
          <a:stretch/>
        </p:blipFill>
        <p:spPr>
          <a:xfrm rot="480000">
            <a:off x="6613733" y="2153795"/>
            <a:ext cx="3889732" cy="4031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543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200" dirty="0">
                <a:latin typeface="+mn-lt"/>
              </a:rPr>
              <a:t>Technology Readiness Activities 2024-25</a:t>
            </a:r>
            <a:endParaRPr lang="en-US" sz="3200" baseline="30000" dirty="0">
              <a:latin typeface="+mn-lt"/>
            </a:endParaRPr>
          </a:p>
        </p:txBody>
      </p:sp>
      <p:sp>
        <p:nvSpPr>
          <p:cNvPr id="3" name="Content Placeholder 2"/>
          <p:cNvSpPr>
            <a:spLocks noGrp="1"/>
          </p:cNvSpPr>
          <p:nvPr>
            <p:ph idx="1"/>
          </p:nvPr>
        </p:nvSpPr>
        <p:spPr>
          <a:xfrm>
            <a:off x="274320" y="1463040"/>
            <a:ext cx="8241030" cy="5258436"/>
          </a:xfrm>
        </p:spPr>
        <p:txBody>
          <a:bodyPr vert="horz" lIns="0" tIns="0" rIns="0" bIns="45720" rtlCol="0" anchor="t">
            <a:normAutofit/>
          </a:bodyPr>
          <a:lstStyle/>
          <a:p>
            <a:pPr marL="342900" indent="-342900">
              <a:buFont typeface="Arial" panose="020B0604020202020204" pitchFamily="34" charset="0"/>
              <a:buChar char="•"/>
            </a:pPr>
            <a:r>
              <a:rPr lang="en-US" sz="3200"/>
              <a:t>CDE recommends:</a:t>
            </a:r>
          </a:p>
          <a:p>
            <a:pPr marL="1028700" lvl="1" indent="-342900"/>
            <a:r>
              <a:rPr lang="en-US" sz="2800"/>
              <a:t>Conduct CMAS </a:t>
            </a:r>
            <a:r>
              <a:rPr lang="en-US" sz="2800" kern="0">
                <a:effectLst/>
                <a:latin typeface="Calibri"/>
                <a:ea typeface="Times New Roman" panose="02020603050405020304" pitchFamily="18" charset="0"/>
                <a:cs typeface="Times New Roman"/>
              </a:rPr>
              <a:t>test simulator </a:t>
            </a:r>
            <a:r>
              <a:rPr lang="en-US" sz="2800"/>
              <a:t>through the </a:t>
            </a:r>
            <a:r>
              <a:rPr lang="en-US" sz="2800" err="1"/>
              <a:t>PearsonAccess</a:t>
            </a:r>
            <a:r>
              <a:rPr lang="en-US" sz="2800" baseline="30000" err="1"/>
              <a:t>next</a:t>
            </a:r>
            <a:r>
              <a:rPr lang="en-US" sz="2800"/>
              <a:t> Training Site</a:t>
            </a:r>
            <a:endParaRPr lang="en-US" sz="2800">
              <a:cs typeface="Calibri"/>
            </a:endParaRPr>
          </a:p>
          <a:p>
            <a:pPr marL="1028700" lvl="1" indent="-342900"/>
            <a:endParaRPr lang="en-US" sz="2400">
              <a:solidFill>
                <a:schemeClr val="tx1"/>
              </a:solidFill>
            </a:endParaRPr>
          </a:p>
          <a:p>
            <a:pPr marL="1485900" lvl="2" indent="-342900"/>
            <a:r>
              <a:rPr lang="en-US" sz="2400"/>
              <a:t>Provides a way to test the local online assessment environment to verify the network, proctor caching devices (if using) and student testing devices are configured correctly using CMAS items </a:t>
            </a:r>
            <a:endParaRPr lang="en-US" sz="2400">
              <a:cs typeface="Calibri"/>
            </a:endParaRPr>
          </a:p>
          <a:p>
            <a:pPr marL="1485900" lvl="2" indent="-342900"/>
            <a:endParaRPr lang="en-US" sz="2400">
              <a:solidFill>
                <a:schemeClr val="tx1"/>
              </a:solidFill>
            </a:endParaRPr>
          </a:p>
          <a:p>
            <a:pPr marL="1485900" lvl="2" indent="-342900"/>
            <a:r>
              <a:rPr lang="en-US" sz="2400"/>
              <a:t>Highly recommended for districts and schools using virtualized device solutions</a:t>
            </a:r>
            <a:endParaRPr lang="en-US" sz="240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34</a:t>
            </a:fld>
            <a:endParaRPr lang="en-US"/>
          </a:p>
        </p:txBody>
      </p:sp>
    </p:spTree>
    <p:extLst>
      <p:ext uri="{BB962C8B-B14F-4D97-AF65-F5344CB8AC3E}">
        <p14:creationId xmlns:p14="http://schemas.microsoft.com/office/powerpoint/2010/main" val="875256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FAF7A-7BDF-9787-BAB9-3BA4854177D0}"/>
              </a:ext>
              <a:ext uri="{C183D7F6-B498-43B3-948B-1728B52AA6E4}">
                <adec:decorative xmlns:adec="http://schemas.microsoft.com/office/drawing/2017/decorative" val="1"/>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30120"/>
          <a:stretch/>
        </p:blipFill>
        <p:spPr>
          <a:xfrm>
            <a:off x="4726238" y="1226085"/>
            <a:ext cx="4572000" cy="4361761"/>
          </a:xfrm>
          <a:prstGeom prst="rect">
            <a:avLst/>
          </a:prstGeom>
          <a:effectLst>
            <a:softEdge rad="317500"/>
          </a:effectLst>
        </p:spPr>
      </p:pic>
      <p:sp>
        <p:nvSpPr>
          <p:cNvPr id="2" name="Title 1"/>
          <p:cNvSpPr>
            <a:spLocks noGrp="1"/>
          </p:cNvSpPr>
          <p:nvPr>
            <p:ph type="title"/>
          </p:nvPr>
        </p:nvSpPr>
        <p:spPr>
          <a:xfrm>
            <a:off x="245193" y="254514"/>
            <a:ext cx="8270157" cy="756418"/>
          </a:xfrm>
        </p:spPr>
        <p:txBody>
          <a:bodyPr anchor="ctr">
            <a:noAutofit/>
          </a:bodyPr>
          <a:lstStyle/>
          <a:p>
            <a:r>
              <a:rPr lang="en-US" sz="3200" dirty="0">
                <a:latin typeface="+mn-lt"/>
              </a:rPr>
              <a:t>High Level CMAS Activities for DACs</a:t>
            </a:r>
            <a:endParaRPr lang="en-US" sz="3200" baseline="30000" dirty="0">
              <a:latin typeface="+mn-lt"/>
            </a:endParaRPr>
          </a:p>
        </p:txBody>
      </p:sp>
      <p:sp>
        <p:nvSpPr>
          <p:cNvPr id="3" name="Content Placeholder 2"/>
          <p:cNvSpPr>
            <a:spLocks noGrp="1"/>
          </p:cNvSpPr>
          <p:nvPr>
            <p:ph idx="1"/>
          </p:nvPr>
        </p:nvSpPr>
        <p:spPr>
          <a:xfrm>
            <a:off x="274320" y="1371600"/>
            <a:ext cx="8595360" cy="5349876"/>
          </a:xfrm>
        </p:spPr>
        <p:txBody>
          <a:bodyPr vert="horz" lIns="0" tIns="0" rIns="0" bIns="45720" rtlCol="0" anchor="t">
            <a:normAutofit lnSpcReduction="10000"/>
          </a:bodyPr>
          <a:lstStyle/>
          <a:p>
            <a:pPr marL="342900" indent="-342900">
              <a:buFont typeface="Wingdings" panose="05000000000000000000" pitchFamily="2" charset="2"/>
              <a:buChar char="q"/>
            </a:pPr>
            <a:r>
              <a:rPr lang="en-US" sz="2000"/>
              <a:t>CDE pulls from October Count Collection in Data Pipeline</a:t>
            </a:r>
          </a:p>
          <a:p>
            <a:pPr marL="342900" indent="-342900">
              <a:buFont typeface="Wingdings" panose="05000000000000000000" pitchFamily="2" charset="2"/>
              <a:buChar char="q"/>
            </a:pPr>
            <a:r>
              <a:rPr lang="en-US" sz="2000"/>
              <a:t>CMAS and CoAlt SR/PNP updates in </a:t>
            </a:r>
            <a:r>
              <a:rPr lang="en-US" sz="2000" err="1"/>
              <a:t>PearsonAccess</a:t>
            </a:r>
            <a:r>
              <a:rPr lang="en-US" sz="2000" baseline="30000" err="1"/>
              <a:t>next</a:t>
            </a:r>
            <a:r>
              <a:rPr lang="en-US" sz="2000"/>
              <a:t> (</a:t>
            </a:r>
            <a:r>
              <a:rPr lang="en-US" sz="2000" b="1" i="1" u="sng">
                <a:solidFill>
                  <a:srgbClr val="488BC9"/>
                </a:solidFill>
              </a:rPr>
              <a:t>January 6 through 24</a:t>
            </a:r>
            <a:r>
              <a:rPr lang="en-US" sz="2000"/>
              <a:t>)</a:t>
            </a:r>
            <a:endParaRPr lang="en-US" sz="2000">
              <a:cs typeface="Calibri"/>
            </a:endParaRPr>
          </a:p>
          <a:p>
            <a:pPr marL="1028700" lvl="1" indent="-342900">
              <a:buFont typeface="Wingdings" panose="05000000000000000000" pitchFamily="2" charset="2"/>
              <a:buChar char="q"/>
            </a:pPr>
            <a:r>
              <a:rPr lang="en-US"/>
              <a:t>Confirm/assign paper-based materials including accommodations</a:t>
            </a:r>
            <a:endParaRPr lang="en-US">
              <a:cs typeface="Calibri"/>
            </a:endParaRPr>
          </a:p>
          <a:p>
            <a:pPr marL="342900" indent="-342900">
              <a:buFont typeface="Wingdings" panose="05000000000000000000" pitchFamily="2" charset="2"/>
              <a:buChar char="q"/>
            </a:pPr>
            <a:r>
              <a:rPr lang="en-US" sz="2000"/>
              <a:t>Create/update user accounts in </a:t>
            </a:r>
            <a:r>
              <a:rPr lang="en-US" sz="2000" err="1"/>
              <a:t>PearsonAccess</a:t>
            </a:r>
            <a:r>
              <a:rPr lang="en-US" sz="2000" baseline="30000" err="1"/>
              <a:t>next</a:t>
            </a:r>
            <a:r>
              <a:rPr lang="en-US" sz="2000" baseline="30000"/>
              <a:t> </a:t>
            </a:r>
            <a:endParaRPr lang="en-US" sz="2000" baseline="30000">
              <a:cs typeface="Calibri"/>
            </a:endParaRPr>
          </a:p>
          <a:p>
            <a:pPr marL="342900" indent="-342900">
              <a:buFont typeface="Wingdings" panose="05000000000000000000" pitchFamily="2" charset="2"/>
              <a:buChar char="q"/>
            </a:pPr>
            <a:r>
              <a:rPr lang="en-US" sz="2000"/>
              <a:t>Train SACs and Test Administrators</a:t>
            </a:r>
            <a:endParaRPr lang="en-US" sz="2000">
              <a:cs typeface="Calibri"/>
            </a:endParaRPr>
          </a:p>
          <a:p>
            <a:pPr marL="342900" indent="-342900">
              <a:buFont typeface="Wingdings" panose="05000000000000000000" pitchFamily="2" charset="2"/>
              <a:buChar char="q"/>
            </a:pPr>
            <a:r>
              <a:rPr lang="en-US" sz="2000"/>
              <a:t>Create test sessions for online assessments in </a:t>
            </a:r>
            <a:r>
              <a:rPr lang="en-US" sz="2000" err="1"/>
              <a:t>PearsonAccess</a:t>
            </a:r>
            <a:r>
              <a:rPr lang="en-US" sz="2000" baseline="30000" err="1"/>
              <a:t>next</a:t>
            </a:r>
            <a:endParaRPr lang="en-US" sz="2000">
              <a:solidFill>
                <a:schemeClr val="tx1"/>
              </a:solidFill>
            </a:endParaRPr>
          </a:p>
          <a:p>
            <a:pPr marL="342900" indent="-342900">
              <a:buFont typeface="Wingdings" panose="05000000000000000000" pitchFamily="2" charset="2"/>
              <a:buChar char="q"/>
            </a:pPr>
            <a:r>
              <a:rPr lang="en-US" sz="2000"/>
              <a:t>Verify proper form assignment (including form-dependent accommodations and accessibility features) in </a:t>
            </a:r>
            <a:r>
              <a:rPr lang="en-US" sz="2000" err="1"/>
              <a:t>PearsonAccess</a:t>
            </a:r>
            <a:r>
              <a:rPr lang="en-US" sz="2000" baseline="30000" err="1"/>
              <a:t>next</a:t>
            </a:r>
            <a:endParaRPr lang="en-US" sz="2000">
              <a:solidFill>
                <a:schemeClr val="tx1"/>
              </a:solidFill>
            </a:endParaRPr>
          </a:p>
          <a:p>
            <a:pPr marL="342900" indent="-342900">
              <a:buFont typeface="Wingdings" panose="05000000000000000000" pitchFamily="2" charset="2"/>
              <a:buChar char="q"/>
            </a:pPr>
            <a:r>
              <a:rPr lang="en-US" sz="2000"/>
              <a:t>Distribute/collect manuals and materials</a:t>
            </a:r>
            <a:endParaRPr lang="en-US" sz="2000">
              <a:cs typeface="Calibri"/>
            </a:endParaRPr>
          </a:p>
          <a:p>
            <a:pPr marL="342900" indent="-342900">
              <a:buFont typeface="Wingdings" panose="05000000000000000000" pitchFamily="2" charset="2"/>
              <a:buChar char="q"/>
            </a:pPr>
            <a:r>
              <a:rPr lang="en-US" sz="2000"/>
              <a:t>Administer assessments</a:t>
            </a:r>
            <a:endParaRPr lang="en-US" sz="2000">
              <a:cs typeface="Calibri"/>
            </a:endParaRPr>
          </a:p>
          <a:p>
            <a:pPr marL="342900" indent="-342900">
              <a:buFont typeface="Wingdings" panose="05000000000000000000" pitchFamily="2" charset="2"/>
              <a:buChar char="q"/>
            </a:pPr>
            <a:r>
              <a:rPr lang="en-US" sz="2000"/>
              <a:t>Ship materials back to Pearson</a:t>
            </a:r>
            <a:endParaRPr lang="en-US" sz="2000">
              <a:cs typeface="Calibri"/>
            </a:endParaRPr>
          </a:p>
          <a:p>
            <a:pPr marL="1028700" lvl="1" indent="-342900">
              <a:buFont typeface="Wingdings" panose="05000000000000000000" pitchFamily="2" charset="2"/>
              <a:buChar char="q"/>
            </a:pPr>
            <a:r>
              <a:rPr lang="en-US"/>
              <a:t>Scorable secure materials must be shipped by </a:t>
            </a:r>
            <a:r>
              <a:rPr lang="en-US" b="1" i="1" u="sng">
                <a:solidFill>
                  <a:srgbClr val="488BC9"/>
                </a:solidFill>
              </a:rPr>
              <a:t>April 30</a:t>
            </a:r>
            <a:r>
              <a:rPr lang="en-US" b="1">
                <a:solidFill>
                  <a:srgbClr val="488BC9"/>
                </a:solidFill>
              </a:rPr>
              <a:t>*</a:t>
            </a:r>
            <a:endParaRPr lang="en-US" b="1">
              <a:solidFill>
                <a:srgbClr val="488BC9"/>
              </a:solidFill>
              <a:cs typeface="Calibri"/>
            </a:endParaRPr>
          </a:p>
          <a:p>
            <a:pPr marL="1028700" lvl="1" indent="-342900">
              <a:buFont typeface="Wingdings" panose="05000000000000000000" pitchFamily="2" charset="2"/>
              <a:buChar char="q"/>
            </a:pPr>
            <a:r>
              <a:rPr lang="en-US"/>
              <a:t>Non-scorable secure materials shipped by </a:t>
            </a:r>
            <a:r>
              <a:rPr lang="en-US" b="1" i="1" u="sng">
                <a:solidFill>
                  <a:srgbClr val="488BC9"/>
                </a:solidFill>
              </a:rPr>
              <a:t>May 2</a:t>
            </a:r>
            <a:endParaRPr lang="en-US" b="1" i="1" u="sng">
              <a:solidFill>
                <a:srgbClr val="488BC9"/>
              </a:solidFill>
              <a:cs typeface="Calibri"/>
            </a:endParaRPr>
          </a:p>
          <a:p>
            <a:pPr marL="0" indent="0">
              <a:buNone/>
            </a:pPr>
            <a:endParaRPr lang="en-US" sz="1800"/>
          </a:p>
          <a:p>
            <a:pPr marL="0" indent="0">
              <a:buNone/>
            </a:pPr>
            <a:r>
              <a:rPr lang="en-US" sz="1800"/>
              <a:t>*CDE encourages districts to return scorable materials as soon as possible to help get results back earlier</a:t>
            </a:r>
            <a:endParaRPr lang="en-US" sz="1800">
              <a:cs typeface="Calibr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35</a:t>
            </a:fld>
            <a:endParaRPr lang="en-US"/>
          </a:p>
        </p:txBody>
      </p:sp>
    </p:spTree>
    <p:extLst>
      <p:ext uri="{BB962C8B-B14F-4D97-AF65-F5344CB8AC3E}">
        <p14:creationId xmlns:p14="http://schemas.microsoft.com/office/powerpoint/2010/main" val="2248373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DE logo">
            <a:extLst>
              <a:ext uri="{FF2B5EF4-FFF2-40B4-BE49-F238E27FC236}">
                <a16:creationId xmlns:a16="http://schemas.microsoft.com/office/drawing/2014/main" id="{8D430DB3-C732-CA03-AD82-627F66EFB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996" y="1619962"/>
            <a:ext cx="950298" cy="403996"/>
          </a:xfrm>
          <a:prstGeom prst="rect">
            <a:avLst/>
          </a:prstGeom>
        </p:spPr>
      </p:pic>
      <p:sp>
        <p:nvSpPr>
          <p:cNvPr id="2" name="Title 1">
            <a:extLst>
              <a:ext uri="{C183D7F6-B498-43B3-948B-1728B52AA6E4}">
                <adec:decorative xmlns:adec="http://schemas.microsoft.com/office/drawing/2017/decorative" val="0"/>
              </a:ext>
            </a:extLst>
          </p:cNvPr>
          <p:cNvSpPr>
            <a:spLocks noGrp="1"/>
          </p:cNvSpPr>
          <p:nvPr>
            <p:ph type="title"/>
          </p:nvPr>
        </p:nvSpPr>
        <p:spPr>
          <a:xfrm>
            <a:off x="449706" y="679731"/>
            <a:ext cx="3128996" cy="3736540"/>
          </a:xfrm>
        </p:spPr>
        <p:txBody>
          <a:bodyPr vert="horz" lIns="91440" tIns="45720" rIns="91440" bIns="45720" rtlCol="0" anchor="ctr">
            <a:normAutofit/>
          </a:bodyPr>
          <a:lstStyle/>
          <a:p>
            <a:r>
              <a:rPr lang="en-US" sz="3200" kern="1200" dirty="0">
                <a:solidFill>
                  <a:schemeClr val="tx1"/>
                </a:solidFill>
                <a:latin typeface="+mn-lt"/>
                <a:ea typeface="+mj-ea"/>
                <a:cs typeface="+mj-cs"/>
              </a:rPr>
              <a:t>CMAS Training and Office Hours</a:t>
            </a:r>
          </a:p>
        </p:txBody>
      </p:sp>
      <p:sp>
        <p:nvSpPr>
          <p:cNvPr id="9" name="Content Placeholder 8"/>
          <p:cNvSpPr>
            <a:spLocks noGrp="1"/>
          </p:cNvSpPr>
          <p:nvPr>
            <p:ph idx="1"/>
          </p:nvPr>
        </p:nvSpPr>
        <p:spPr>
          <a:xfrm>
            <a:off x="449706" y="4685288"/>
            <a:ext cx="3128996" cy="1035781"/>
          </a:xfrm>
        </p:spPr>
        <p:txBody>
          <a:bodyPr vert="horz" lIns="91440" tIns="45720" rIns="91440" bIns="45720" rtlCol="0">
            <a:normAutofit fontScale="92500"/>
          </a:bodyPr>
          <a:lstStyle/>
          <a:p>
            <a:pPr marL="0" indent="0">
              <a:buNone/>
            </a:pPr>
            <a:r>
              <a:rPr lang="en-US" sz="2200" kern="1200">
                <a:solidFill>
                  <a:schemeClr val="tx1"/>
                </a:solidFill>
                <a:latin typeface="+mn-lt"/>
                <a:ea typeface="+mn-ea"/>
                <a:cs typeface="+mn-cs"/>
              </a:rPr>
              <a:t>Training registration information and office hour URL will be emailed to DACs</a:t>
            </a:r>
          </a:p>
        </p:txBody>
      </p:sp>
      <p:grpSp>
        <p:nvGrpSpPr>
          <p:cNvPr id="16" name="Group 1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17" name="Straight Connector 1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val="2775263838"/>
              </p:ext>
            </p:extLst>
          </p:nvPr>
        </p:nvGraphicFramePr>
        <p:xfrm>
          <a:off x="4140280" y="366899"/>
          <a:ext cx="4397104" cy="5659327"/>
        </p:xfrm>
        <a:graphic>
          <a:graphicData uri="http://schemas.openxmlformats.org/drawingml/2006/table">
            <a:tbl>
              <a:tblPr firstRow="1" bandRow="1">
                <a:tableStyleId>{5C22544A-7EE6-4342-B048-85BDC9FD1C3A}</a:tableStyleId>
              </a:tblPr>
              <a:tblGrid>
                <a:gridCol w="1854083">
                  <a:extLst>
                    <a:ext uri="{9D8B030D-6E8A-4147-A177-3AD203B41FA5}">
                      <a16:colId xmlns:a16="http://schemas.microsoft.com/office/drawing/2014/main" val="20000"/>
                    </a:ext>
                  </a:extLst>
                </a:gridCol>
                <a:gridCol w="2543021">
                  <a:extLst>
                    <a:ext uri="{9D8B030D-6E8A-4147-A177-3AD203B41FA5}">
                      <a16:colId xmlns:a16="http://schemas.microsoft.com/office/drawing/2014/main" val="20001"/>
                    </a:ext>
                  </a:extLst>
                </a:gridCol>
              </a:tblGrid>
              <a:tr h="789873">
                <a:tc>
                  <a:txBody>
                    <a:bodyPr/>
                    <a:lstStyle/>
                    <a:p>
                      <a:pPr marL="0" marR="0" algn="ctr">
                        <a:spcBef>
                          <a:spcPts val="0"/>
                        </a:spcBef>
                        <a:spcAft>
                          <a:spcPts val="0"/>
                        </a:spcAft>
                      </a:pPr>
                      <a:r>
                        <a:rPr lang="en-US" sz="1800">
                          <a:effectLst/>
                        </a:rPr>
                        <a:t>Training Resource</a:t>
                      </a:r>
                      <a:endParaRPr lang="en-US" sz="1800">
                        <a:effectLst/>
                        <a:latin typeface="Calibri"/>
                        <a:ea typeface="Calibri"/>
                        <a:cs typeface="Times New Roman"/>
                      </a:endParaRPr>
                    </a:p>
                  </a:txBody>
                  <a:tcPr marL="56451" marR="56451" marT="0" marB="0" anchor="ctr">
                    <a:solidFill>
                      <a:srgbClr val="E26510"/>
                    </a:solidFill>
                  </a:tcPr>
                </a:tc>
                <a:tc>
                  <a:txBody>
                    <a:bodyPr/>
                    <a:lstStyle/>
                    <a:p>
                      <a:pPr marL="0" marR="0" algn="ctr">
                        <a:spcBef>
                          <a:spcPts val="0"/>
                        </a:spcBef>
                        <a:spcAft>
                          <a:spcPts val="0"/>
                        </a:spcAft>
                      </a:pPr>
                      <a:r>
                        <a:rPr lang="en-US" sz="1800">
                          <a:effectLst/>
                        </a:rPr>
                        <a:t>Date and Location</a:t>
                      </a:r>
                      <a:endParaRPr lang="en-US" sz="1800">
                        <a:effectLst/>
                        <a:latin typeface="Calibri"/>
                        <a:ea typeface="Calibri"/>
                        <a:cs typeface="Times New Roman"/>
                      </a:endParaRPr>
                    </a:p>
                  </a:txBody>
                  <a:tcPr marL="56451" marR="56451" marT="0" marB="0" anchor="ctr">
                    <a:solidFill>
                      <a:srgbClr val="E26510"/>
                    </a:solidFill>
                  </a:tcPr>
                </a:tc>
                <a:extLst>
                  <a:ext uri="{0D108BD9-81ED-4DB2-BD59-A6C34878D82A}">
                    <a16:rowId xmlns:a16="http://schemas.microsoft.com/office/drawing/2014/main" val="10000"/>
                  </a:ext>
                </a:extLst>
              </a:tr>
              <a:tr h="2716869">
                <a:tc>
                  <a:txBody>
                    <a:bodyPr/>
                    <a:lstStyle/>
                    <a:p>
                      <a:pPr marL="0" marR="0" algn="ctr">
                        <a:spcBef>
                          <a:spcPts val="0"/>
                        </a:spcBef>
                        <a:spcAft>
                          <a:spcPts val="0"/>
                        </a:spcAft>
                      </a:pPr>
                      <a:r>
                        <a:rPr lang="en-US" sz="1800" baseline="0">
                          <a:effectLst/>
                        </a:rPr>
                        <a:t>Online Office Hours</a:t>
                      </a:r>
                    </a:p>
                    <a:p>
                      <a:pPr marL="0" marR="0" algn="ctr">
                        <a:spcBef>
                          <a:spcPts val="0"/>
                        </a:spcBef>
                        <a:spcAft>
                          <a:spcPts val="0"/>
                        </a:spcAft>
                      </a:pPr>
                      <a:r>
                        <a:rPr lang="en-US" sz="1800" b="0" baseline="0">
                          <a:solidFill>
                            <a:srgbClr val="000000"/>
                          </a:solidFill>
                          <a:effectLst/>
                          <a:latin typeface="Calibri"/>
                          <a:ea typeface="Calibri"/>
                          <a:cs typeface="Times New Roman"/>
                        </a:rPr>
                        <a:t>Thursday</a:t>
                      </a:r>
                    </a:p>
                    <a:p>
                      <a:pPr marL="0" marR="0" algn="ctr">
                        <a:spcBef>
                          <a:spcPts val="0"/>
                        </a:spcBef>
                        <a:spcAft>
                          <a:spcPts val="0"/>
                        </a:spcAft>
                      </a:pPr>
                      <a:r>
                        <a:rPr lang="en-US" sz="1800" b="0" baseline="0">
                          <a:solidFill>
                            <a:srgbClr val="000000"/>
                          </a:solidFill>
                          <a:effectLst/>
                          <a:latin typeface="Calibri"/>
                          <a:ea typeface="Calibri"/>
                          <a:cs typeface="Times New Roman"/>
                        </a:rPr>
                        <a:t>3 to 3:30 p.m.</a:t>
                      </a:r>
                      <a:endParaRPr lang="en-US" sz="1800" b="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tx1"/>
                          </a:solidFill>
                        </a:rPr>
                        <a:t>December 5</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tx1"/>
                          </a:solidFill>
                        </a:rPr>
                        <a:t>January 9 and 23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tx1"/>
                          </a:solidFill>
                        </a:rPr>
                        <a:t>February 13 and 27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tx1"/>
                          </a:solidFill>
                        </a:rPr>
                        <a:t>March 13 and 27</a:t>
                      </a:r>
                    </a:p>
                    <a:p>
                      <a:pPr marL="461645" marR="0" indent="-347345" algn="l" defTabSz="914400" rtl="0" eaLnBrk="1" fontAlgn="auto" latinLnBrk="0" hangingPunct="1">
                        <a:lnSpc>
                          <a:spcPct val="100000"/>
                        </a:lnSpc>
                        <a:spcBef>
                          <a:spcPts val="0"/>
                        </a:spcBef>
                        <a:spcAft>
                          <a:spcPts val="0"/>
                        </a:spcAft>
                        <a:buClrTx/>
                        <a:buSzTx/>
                        <a:buFontTx/>
                        <a:buNone/>
                        <a:tabLst/>
                        <a:defRPr/>
                      </a:pPr>
                      <a:r>
                        <a:rPr lang="en-US" baseline="0">
                          <a:solidFill>
                            <a:schemeClr val="tx1"/>
                          </a:solidFill>
                        </a:rPr>
                        <a:t>Weekly April 3 through May 1</a:t>
                      </a:r>
                    </a:p>
                  </a:txBody>
                  <a:tcPr marL="68580" marR="68580" marT="0" marB="0" anchor="ctr"/>
                </a:tc>
                <a:extLst>
                  <a:ext uri="{0D108BD9-81ED-4DB2-BD59-A6C34878D82A}">
                    <a16:rowId xmlns:a16="http://schemas.microsoft.com/office/drawing/2014/main" val="10001"/>
                  </a:ext>
                </a:extLst>
              </a:tr>
              <a:tr h="2152585">
                <a:tc>
                  <a:txBody>
                    <a:bodyPr/>
                    <a:lstStyle/>
                    <a:p>
                      <a:pPr marL="0" marR="0" algn="ctr">
                        <a:spcBef>
                          <a:spcPts val="0"/>
                        </a:spcBef>
                        <a:spcAft>
                          <a:spcPts val="0"/>
                        </a:spcAft>
                      </a:pPr>
                      <a:r>
                        <a:rPr lang="en-US" sz="1800" baseline="0">
                          <a:effectLst/>
                        </a:rPr>
                        <a:t>DAC Administration Training</a:t>
                      </a:r>
                      <a:endParaRPr lang="en-US" sz="1800" b="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a:solidFill>
                            <a:schemeClr val="tx1"/>
                          </a:solidFill>
                          <a:effectLst/>
                        </a:rPr>
                        <a:t>Late October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2313322066"/>
                  </a:ext>
                </a:extLst>
              </a:tr>
            </a:tbl>
          </a:graphicData>
        </a:graphic>
      </p:graphicFrame>
      <p:sp>
        <p:nvSpPr>
          <p:cNvPr id="3" name="Content Placeholder 8">
            <a:extLst>
              <a:ext uri="{FF2B5EF4-FFF2-40B4-BE49-F238E27FC236}">
                <a16:creationId xmlns:a16="http://schemas.microsoft.com/office/drawing/2014/main" id="{3D50103C-BA20-40E1-1E43-723E94642CDC}"/>
              </a:ext>
            </a:extLst>
          </p:cNvPr>
          <p:cNvSpPr txBox="1">
            <a:spLocks/>
          </p:cNvSpPr>
          <p:nvPr/>
        </p:nvSpPr>
        <p:spPr>
          <a:xfrm>
            <a:off x="4135188" y="6150907"/>
            <a:ext cx="4397104" cy="3081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Note: Dates are subject to change</a:t>
            </a:r>
          </a:p>
        </p:txBody>
      </p:sp>
      <p:cxnSp>
        <p:nvCxnSpPr>
          <p:cNvPr id="19" name="Straight Arrow Connector 18">
            <a:extLst>
              <a:ext uri="{FF2B5EF4-FFF2-40B4-BE49-F238E27FC236}">
                <a16:creationId xmlns:a16="http://schemas.microsoft.com/office/drawing/2014/main" id="{3B4D5932-5B4C-2D41-2A20-78A722770873}"/>
              </a:ext>
              <a:ext uri="{C183D7F6-B498-43B3-948B-1728B52AA6E4}">
                <adec:decorative xmlns:adec="http://schemas.microsoft.com/office/drawing/2017/decorative" val="1"/>
              </a:ext>
            </a:extLst>
          </p:cNvPr>
          <p:cNvCxnSpPr/>
          <p:nvPr/>
        </p:nvCxnSpPr>
        <p:spPr>
          <a:xfrm flipV="1">
            <a:off x="544882" y="3040694"/>
            <a:ext cx="2918564" cy="4174"/>
          </a:xfrm>
          <a:prstGeom prst="straightConnector1">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277487" y="6342729"/>
            <a:ext cx="2057400" cy="3651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36</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801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CMAS Assessments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E4795384-36B4-CB91-90E1-5F8CE1FEE7A0}"/>
              </a:ext>
            </a:extLst>
          </p:cNvPr>
          <p:cNvSpPr txBox="1">
            <a:spLocks/>
          </p:cNvSpPr>
          <p:nvPr/>
        </p:nvSpPr>
        <p:spPr>
          <a:xfrm>
            <a:off x="358483" y="4773702"/>
            <a:ext cx="3354201" cy="119961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j-ea"/>
                <a:cs typeface="+mj-cs"/>
              </a:rPr>
              <a:t>Accommodations</a:t>
            </a: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37</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506740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CMAS Accommodations: Overview</a:t>
            </a:r>
          </a:p>
        </p:txBody>
      </p:sp>
      <p:sp>
        <p:nvSpPr>
          <p:cNvPr id="3" name="Content Placeholder 2"/>
          <p:cNvSpPr>
            <a:spLocks noGrp="1"/>
          </p:cNvSpPr>
          <p:nvPr>
            <p:ph idx="1"/>
          </p:nvPr>
        </p:nvSpPr>
        <p:spPr>
          <a:xfrm>
            <a:off x="274320" y="1280477"/>
            <a:ext cx="8187690" cy="5258436"/>
          </a:xfrm>
        </p:spPr>
        <p:txBody>
          <a:bodyPr vert="horz" lIns="0" tIns="0" rIns="0" bIns="45720" rtlCol="0" anchor="t">
            <a:normAutofit fontScale="92500" lnSpcReduction="10000"/>
          </a:bodyPr>
          <a:lstStyle/>
          <a:p>
            <a:pPr marL="342900" indent="-342900">
              <a:buFont typeface="Arial" panose="020B0604020202020204" pitchFamily="34" charset="0"/>
              <a:buChar char="•"/>
            </a:pPr>
            <a:r>
              <a:rPr lang="en-US" dirty="0"/>
              <a:t>Refer to the </a:t>
            </a:r>
            <a:r>
              <a:rPr lang="en-US" i="1" dirty="0"/>
              <a:t>CMAS and CoAlt Procedures Manual </a:t>
            </a:r>
            <a:r>
              <a:rPr lang="en-US" dirty="0"/>
              <a:t>(Section 6.0) for all accommodations information</a:t>
            </a:r>
          </a:p>
          <a:p>
            <a:pPr marL="342900" indent="-342900">
              <a:buFont typeface="Arial" panose="020B0604020202020204" pitchFamily="34" charset="0"/>
              <a:buChar char="•"/>
            </a:pPr>
            <a:r>
              <a:rPr lang="en-US" dirty="0"/>
              <a:t>Assessment Accommodations Webinar</a:t>
            </a:r>
            <a:endParaRPr lang="en-US" dirty="0">
              <a:cs typeface="Calibri"/>
            </a:endParaRPr>
          </a:p>
          <a:p>
            <a:pPr marL="1028700" lvl="1" indent="-342900"/>
            <a:r>
              <a:rPr lang="en-US" b="1" dirty="0">
                <a:cs typeface="Calibri"/>
              </a:rPr>
              <a:t>Tuesday, September 10 </a:t>
            </a:r>
            <a:r>
              <a:rPr lang="en-US" dirty="0">
                <a:cs typeface="Calibri"/>
              </a:rPr>
              <a:t>from 1 to 3 p.m.</a:t>
            </a:r>
            <a:endParaRPr lang="en-US" b="1" dirty="0">
              <a:cs typeface="Calibri"/>
            </a:endParaRPr>
          </a:p>
          <a:p>
            <a:pPr marL="1028700" lvl="1" indent="-342900"/>
            <a:r>
              <a:rPr lang="en-US" b="1" dirty="0"/>
              <a:t>Thursday, September 12</a:t>
            </a:r>
            <a:r>
              <a:rPr lang="en-US" dirty="0"/>
              <a:t> from 10 a.m. to 12 p.m.</a:t>
            </a:r>
            <a:endParaRPr lang="en-US" dirty="0">
              <a:cs typeface="Calibri"/>
            </a:endParaRPr>
          </a:p>
          <a:p>
            <a:pPr marL="1028700" lvl="1" indent="-342900"/>
            <a:r>
              <a:rPr lang="en-US" b="1" dirty="0"/>
              <a:t>Wednesday September 18 </a:t>
            </a:r>
            <a:r>
              <a:rPr lang="en-US" dirty="0"/>
              <a:t>from 2 to 4 p.m.</a:t>
            </a:r>
            <a:endParaRPr lang="en-US" dirty="0">
              <a:cs typeface="Calibri"/>
            </a:endParaRPr>
          </a:p>
          <a:p>
            <a:pPr marL="1028700" lvl="1" indent="-342900"/>
            <a:r>
              <a:rPr lang="en-US" dirty="0"/>
              <a:t>Webinar recording and FAQ will be posted on Accommodations Training webpage at the end of September</a:t>
            </a:r>
            <a:endParaRPr lang="en-US" dirty="0">
              <a:cs typeface="Calibri" panose="020F0502020204030204"/>
            </a:endParaRPr>
          </a:p>
          <a:p>
            <a:pPr marL="342900" indent="-342900">
              <a:buFont typeface="Arial" panose="020B0604020202020204" pitchFamily="34" charset="0"/>
              <a:buChar char="•"/>
            </a:pPr>
            <a:r>
              <a:rPr lang="en-US" dirty="0"/>
              <a:t>Updated Accommodations Crosswalk available on CDE Assessment webpage</a:t>
            </a:r>
            <a:endParaRPr lang="en-US" u="sng" dirty="0"/>
          </a:p>
          <a:p>
            <a:pPr marL="342900" indent="-342900">
              <a:buFont typeface="Arial" panose="020B0604020202020204" pitchFamily="34" charset="0"/>
              <a:buChar char="•"/>
            </a:pPr>
            <a:r>
              <a:rPr lang="en-US" dirty="0"/>
              <a:t>Students registered for CMAS braille last year will be registered for braille in the initial file upload into PearsonAccess</a:t>
            </a:r>
            <a:r>
              <a:rPr lang="en-US" baseline="30000" dirty="0"/>
              <a:t>next</a:t>
            </a:r>
            <a:r>
              <a:rPr lang="en-US" dirty="0"/>
              <a:t> </a:t>
            </a:r>
            <a:endParaRPr lang="en-US" dirty="0">
              <a:cs typeface="Calibri"/>
            </a:endParaRPr>
          </a:p>
          <a:p>
            <a:pPr marL="1028700" lvl="1" indent="-342900"/>
            <a:r>
              <a:rPr lang="en-US" dirty="0"/>
              <a:t>Confirm braille assignments</a:t>
            </a:r>
            <a:endParaRPr lang="en-US" dirty="0">
              <a:cs typeface="Calibri"/>
            </a:endParaRPr>
          </a:p>
          <a:p>
            <a:pPr marL="1028700" lvl="1" indent="-342900"/>
            <a:r>
              <a:rPr lang="en-US" dirty="0"/>
              <a:t>Districts need to identify and register all 3</a:t>
            </a:r>
            <a:r>
              <a:rPr lang="en-US" baseline="30000" dirty="0"/>
              <a:t>rd</a:t>
            </a:r>
            <a:r>
              <a:rPr lang="en-US" dirty="0"/>
              <a:t> graders and any new or additional students needing braille</a:t>
            </a:r>
            <a:endParaRPr lang="en-US" dirty="0">
              <a:cs typeface="Calibri"/>
            </a:endParaRPr>
          </a:p>
          <a:p>
            <a:pPr marL="1028700" lvl="1" indent="-342900"/>
            <a:r>
              <a:rPr lang="en-US" dirty="0"/>
              <a:t>Districts may need to pay special attention to students who were not identified or did not test last year due to special circumstances</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a:p>
        </p:txBody>
      </p:sp>
    </p:spTree>
    <p:extLst>
      <p:ext uri="{BB962C8B-B14F-4D97-AF65-F5344CB8AC3E}">
        <p14:creationId xmlns:p14="http://schemas.microsoft.com/office/powerpoint/2010/main" val="1269809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141D-C3E8-EF28-0E86-374C07B6BA13}"/>
              </a:ext>
            </a:extLst>
          </p:cNvPr>
          <p:cNvSpPr>
            <a:spLocks noGrp="1"/>
          </p:cNvSpPr>
          <p:nvPr>
            <p:ph type="title"/>
          </p:nvPr>
        </p:nvSpPr>
        <p:spPr>
          <a:xfrm>
            <a:off x="223071" y="376077"/>
            <a:ext cx="8164881" cy="756418"/>
          </a:xfrm>
        </p:spPr>
        <p:txBody>
          <a:bodyPr>
            <a:noAutofit/>
          </a:bodyPr>
          <a:lstStyle/>
          <a:p>
            <a:r>
              <a:rPr lang="en-US" sz="3600" dirty="0">
                <a:latin typeface="+mn-lt"/>
              </a:rPr>
              <a:t>Accommodations Using Secondary Devices</a:t>
            </a:r>
            <a:endParaRPr lang="en-US" sz="3600" dirty="0"/>
          </a:p>
        </p:txBody>
      </p:sp>
      <p:sp>
        <p:nvSpPr>
          <p:cNvPr id="3" name="Content Placeholder 2">
            <a:extLst>
              <a:ext uri="{FF2B5EF4-FFF2-40B4-BE49-F238E27FC236}">
                <a16:creationId xmlns:a16="http://schemas.microsoft.com/office/drawing/2014/main" id="{6DE9897C-C9C9-8F1E-08BE-C2FE56383D8B}"/>
              </a:ext>
            </a:extLst>
          </p:cNvPr>
          <p:cNvSpPr>
            <a:spLocks noGrp="1"/>
          </p:cNvSpPr>
          <p:nvPr>
            <p:ph idx="1"/>
          </p:nvPr>
        </p:nvSpPr>
        <p:spPr>
          <a:xfrm>
            <a:off x="628650" y="1463039"/>
            <a:ext cx="7886700" cy="5018883"/>
          </a:xfrm>
        </p:spPr>
        <p:txBody>
          <a:bodyPr vert="horz" lIns="0" tIns="0" rIns="0" bIns="45720" rtlCol="0" anchor="t">
            <a:normAutofit fontScale="92500" lnSpcReduction="10000"/>
          </a:bodyPr>
          <a:lstStyle/>
          <a:p>
            <a:r>
              <a:rPr lang="en-US" dirty="0"/>
              <a:t>Any program accommodation requiring a secondary device requires CDE program approval annually</a:t>
            </a:r>
          </a:p>
          <a:p>
            <a:pPr lvl="1"/>
            <a:r>
              <a:rPr lang="en-US" dirty="0"/>
              <a:t>Speech-to-text</a:t>
            </a:r>
            <a:endParaRPr lang="en-US" dirty="0">
              <a:ea typeface="Calibri"/>
              <a:cs typeface="Calibri"/>
            </a:endParaRPr>
          </a:p>
          <a:p>
            <a:pPr lvl="1"/>
            <a:r>
              <a:rPr lang="en-US" dirty="0"/>
              <a:t>Word prediction</a:t>
            </a:r>
            <a:endParaRPr lang="en-US" dirty="0">
              <a:ea typeface="Calibri"/>
              <a:cs typeface="Calibri"/>
            </a:endParaRPr>
          </a:p>
          <a:p>
            <a:pPr lvl="1"/>
            <a:r>
              <a:rPr lang="en-US" dirty="0"/>
              <a:t>Generative text*</a:t>
            </a:r>
            <a:endParaRPr lang="en-US" dirty="0">
              <a:ea typeface="Calibri"/>
              <a:cs typeface="Calibri"/>
            </a:endParaRPr>
          </a:p>
          <a:p>
            <a:pPr marL="0" indent="0">
              <a:buNone/>
            </a:pPr>
            <a:endParaRPr lang="en-US" dirty="0"/>
          </a:p>
          <a:p>
            <a:r>
              <a:rPr lang="en-US" dirty="0"/>
              <a:t>District program submission and supporting documentation is due to CDE by</a:t>
            </a:r>
            <a:r>
              <a:rPr lang="en-US" b="1" i="1" dirty="0">
                <a:solidFill>
                  <a:schemeClr val="accent6">
                    <a:lumMod val="76000"/>
                  </a:schemeClr>
                </a:solidFill>
              </a:rPr>
              <a:t> </a:t>
            </a:r>
            <a:r>
              <a:rPr lang="en-US" b="1" i="1" u="sng" dirty="0">
                <a:solidFill>
                  <a:srgbClr val="488BC9"/>
                </a:solidFill>
              </a:rPr>
              <a:t>December 15, 2024</a:t>
            </a:r>
            <a:endParaRPr lang="en-US" b="1" i="1" dirty="0">
              <a:solidFill>
                <a:srgbClr val="488BC9"/>
              </a:solidFill>
              <a:cs typeface="Calibri"/>
            </a:endParaRPr>
          </a:p>
          <a:p>
            <a:endParaRPr lang="en-US" dirty="0"/>
          </a:p>
          <a:p>
            <a:r>
              <a:rPr lang="en-US" dirty="0"/>
              <a:t>More information will be available during the </a:t>
            </a:r>
            <a:r>
              <a:rPr lang="en-US" i="1" dirty="0"/>
              <a:t>CDE Assessment Accessibilities and Accommodations Training</a:t>
            </a:r>
            <a:r>
              <a:rPr lang="en-US" dirty="0"/>
              <a:t> in September</a:t>
            </a:r>
            <a:endParaRPr lang="en-US" dirty="0">
              <a:ea typeface="Calibri"/>
              <a:cs typeface="Calibri"/>
            </a:endParaRPr>
          </a:p>
          <a:p>
            <a:pPr marL="0" indent="0">
              <a:buNone/>
            </a:pPr>
            <a:endParaRPr lang="en-US" sz="2000" dirty="0"/>
          </a:p>
          <a:p>
            <a:pPr marL="0" indent="0">
              <a:buNone/>
            </a:pPr>
            <a:r>
              <a:rPr lang="en-US" sz="2000" dirty="0"/>
              <a:t>*Only a significantly limited number of students may qualify for this accommodation. If you have a student who may qualify, contact Arti Sachdeva for more information and eligibility criteria.</a:t>
            </a:r>
            <a:endParaRPr lang="en-US" sz="2000" dirty="0">
              <a:cs typeface="Calibri"/>
            </a:endParaRPr>
          </a:p>
        </p:txBody>
      </p:sp>
      <p:sp>
        <p:nvSpPr>
          <p:cNvPr id="4" name="Slide Number Placeholder 3">
            <a:extLst>
              <a:ext uri="{FF2B5EF4-FFF2-40B4-BE49-F238E27FC236}">
                <a16:creationId xmlns:a16="http://schemas.microsoft.com/office/drawing/2014/main" id="{92BA934D-3373-C2F6-FB46-C7111EA85915}"/>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249956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A811-4698-7BC9-05D5-429C1B1E8E93}"/>
              </a:ext>
            </a:extLst>
          </p:cNvPr>
          <p:cNvSpPr>
            <a:spLocks noGrp="1"/>
          </p:cNvSpPr>
          <p:nvPr>
            <p:ph type="title"/>
          </p:nvPr>
        </p:nvSpPr>
        <p:spPr>
          <a:xfrm>
            <a:off x="245193" y="254514"/>
            <a:ext cx="8762620" cy="756418"/>
          </a:xfrm>
        </p:spPr>
        <p:txBody>
          <a:bodyPr anchor="ctr">
            <a:noAutofit/>
          </a:bodyPr>
          <a:lstStyle/>
          <a:p>
            <a:r>
              <a:rPr lang="en-US" sz="3200" dirty="0">
                <a:latin typeface="Calibri"/>
                <a:ea typeface="Calibri"/>
                <a:cs typeface="Calibri"/>
              </a:rPr>
              <a:t>State Content Assessments: Purpose and Uses</a:t>
            </a:r>
          </a:p>
        </p:txBody>
      </p:sp>
      <p:sp>
        <p:nvSpPr>
          <p:cNvPr id="3" name="Content Placeholder 2">
            <a:extLst>
              <a:ext uri="{FF2B5EF4-FFF2-40B4-BE49-F238E27FC236}">
                <a16:creationId xmlns:a16="http://schemas.microsoft.com/office/drawing/2014/main" id="{1A5ADD12-6611-157D-5D68-8B97491C1530}"/>
              </a:ext>
            </a:extLst>
          </p:cNvPr>
          <p:cNvSpPr>
            <a:spLocks noGrp="1"/>
          </p:cNvSpPr>
          <p:nvPr>
            <p:ph idx="1"/>
          </p:nvPr>
        </p:nvSpPr>
        <p:spPr>
          <a:xfrm>
            <a:off x="223071" y="1332689"/>
            <a:ext cx="8697858" cy="5379396"/>
          </a:xfrm>
        </p:spPr>
        <p:txBody>
          <a:bodyPr>
            <a:noAutofit/>
          </a:bodyPr>
          <a:lstStyle/>
          <a:p>
            <a:pPr marL="0" indent="0">
              <a:spcBef>
                <a:spcPts val="600"/>
              </a:spcBef>
              <a:buNone/>
            </a:pPr>
            <a:r>
              <a:rPr lang="en-US" b="1" dirty="0">
                <a:solidFill>
                  <a:srgbClr val="488BC9"/>
                </a:solidFill>
              </a:rPr>
              <a:t>For Students/Parents</a:t>
            </a:r>
          </a:p>
          <a:p>
            <a:pPr>
              <a:lnSpc>
                <a:spcPct val="100000"/>
              </a:lnSpc>
              <a:spcBef>
                <a:spcPts val="600"/>
              </a:spcBef>
            </a:pPr>
            <a:r>
              <a:rPr lang="en-US" sz="1800" dirty="0"/>
              <a:t>Serve as only statewide indicators of student mastery of the Colorado Academic Standards</a:t>
            </a:r>
          </a:p>
          <a:p>
            <a:pPr>
              <a:lnSpc>
                <a:spcPct val="100000"/>
              </a:lnSpc>
              <a:spcBef>
                <a:spcPts val="600"/>
              </a:spcBef>
            </a:pPr>
            <a:r>
              <a:rPr lang="en-US" sz="1800" dirty="0"/>
              <a:t>Provide student achievement information to parents beyond their child’s school </a:t>
            </a:r>
          </a:p>
          <a:p>
            <a:pPr>
              <a:lnSpc>
                <a:spcPct val="100000"/>
              </a:lnSpc>
              <a:spcBef>
                <a:spcPts val="600"/>
              </a:spcBef>
            </a:pPr>
            <a:r>
              <a:rPr lang="en-US" sz="1800" dirty="0"/>
              <a:t>SAT provides a nationally recognized indicator of academic college readiness</a:t>
            </a:r>
          </a:p>
        </p:txBody>
      </p:sp>
      <p:pic>
        <p:nvPicPr>
          <p:cNvPr id="6" name="Picture 5" descr="Generalized image of CMAS Individual Student Report.">
            <a:extLst>
              <a:ext uri="{FF2B5EF4-FFF2-40B4-BE49-F238E27FC236}">
                <a16:creationId xmlns:a16="http://schemas.microsoft.com/office/drawing/2014/main" id="{E41DFEF1-D542-166C-047B-C7ABB883E7E1}"/>
              </a:ext>
            </a:extLst>
          </p:cNvPr>
          <p:cNvPicPr>
            <a:picLocks noChangeAspect="1"/>
          </p:cNvPicPr>
          <p:nvPr/>
        </p:nvPicPr>
        <p:blipFill rotWithShape="1">
          <a:blip r:embed="rId2">
            <a:alphaModFix/>
          </a:blip>
          <a:srcRect l="3917" t="3056" r="3631" b="3180"/>
          <a:stretch/>
        </p:blipFill>
        <p:spPr>
          <a:xfrm rot="20332438">
            <a:off x="399190" y="3253908"/>
            <a:ext cx="3005176" cy="3904124"/>
          </a:xfrm>
          <a:prstGeom prst="rect">
            <a:avLst/>
          </a:prstGeom>
          <a:ln>
            <a:noFill/>
          </a:ln>
          <a:effectLst>
            <a:outerShdw blurRad="292100" dist="139700" dir="2700000" algn="tl" rotWithShape="0">
              <a:srgbClr val="333333">
                <a:alpha val="65000"/>
              </a:srgbClr>
            </a:outerShdw>
          </a:effectLst>
        </p:spPr>
      </p:pic>
      <p:pic>
        <p:nvPicPr>
          <p:cNvPr id="9" name="Picture 8" descr="A screen shot of student performance level. Diamonds represent Student samples, School performance, District performance, and State performance. Performance levels are identified from 650 through 850, which range from Did Not Yet Meet Expectations, Partially Met Expectations, Approached Expectations, Met Expectations, and Exceeded Expectations.">
            <a:extLst>
              <a:ext uri="{FF2B5EF4-FFF2-40B4-BE49-F238E27FC236}">
                <a16:creationId xmlns:a16="http://schemas.microsoft.com/office/drawing/2014/main" id="{CEED5B95-10FB-2011-6A55-539A68DCAD94}"/>
              </a:ext>
            </a:extLst>
          </p:cNvPr>
          <p:cNvPicPr>
            <a:picLocks noChangeAspect="1"/>
          </p:cNvPicPr>
          <p:nvPr/>
        </p:nvPicPr>
        <p:blipFill>
          <a:blip r:embed="rId3">
            <a:alphaModFix/>
          </a:blip>
          <a:stretch>
            <a:fillRect/>
          </a:stretch>
        </p:blipFill>
        <p:spPr>
          <a:xfrm>
            <a:off x="3114675" y="3236574"/>
            <a:ext cx="6029325" cy="157162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EA7A9DA-A6E3-9839-28B0-C688E74175E6}"/>
              </a:ext>
            </a:extLst>
          </p:cNvPr>
          <p:cNvSpPr txBox="1"/>
          <p:nvPr/>
        </p:nvSpPr>
        <p:spPr>
          <a:xfrm>
            <a:off x="3114675" y="5096157"/>
            <a:ext cx="6029325" cy="1200329"/>
          </a:xfrm>
          <a:prstGeom prst="rect">
            <a:avLst/>
          </a:prstGeom>
          <a:solidFill>
            <a:srgbClr val="488BC9"/>
          </a:solidFill>
        </p:spPr>
        <p:txBody>
          <a:bodyPr wrap="square" rtlCol="0">
            <a:spAutoFit/>
          </a:bodyPr>
          <a:lstStyle/>
          <a:p>
            <a:pPr marL="573088" algn="ctr"/>
            <a:r>
              <a:rPr lang="en-US" sz="1800" dirty="0">
                <a:solidFill>
                  <a:schemeClr val="bg1"/>
                </a:solidFill>
              </a:rPr>
              <a:t>As always, parents should consider multiple data points and sources of information when making decisions regarding student achievement and plans for instruction.</a:t>
            </a:r>
          </a:p>
        </p:txBody>
      </p:sp>
      <p:sp>
        <p:nvSpPr>
          <p:cNvPr id="4" name="Slide Number Placeholder 3">
            <a:extLst>
              <a:ext uri="{FF2B5EF4-FFF2-40B4-BE49-F238E27FC236}">
                <a16:creationId xmlns:a16="http://schemas.microsoft.com/office/drawing/2014/main" id="{1EE400EA-1C41-1228-D3FE-899F343768B8}"/>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47071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495395" cy="756418"/>
          </a:xfrm>
        </p:spPr>
        <p:txBody>
          <a:bodyPr anchor="ctr">
            <a:noAutofit/>
          </a:bodyPr>
          <a:lstStyle/>
          <a:p>
            <a:r>
              <a:rPr lang="en-US" sz="3200" dirty="0">
                <a:latin typeface="+mn-lt"/>
              </a:rPr>
              <a:t>Unique Accommodation Requests (UARs)</a:t>
            </a:r>
          </a:p>
        </p:txBody>
      </p:sp>
      <p:sp>
        <p:nvSpPr>
          <p:cNvPr id="3" name="Content Placeholder 2"/>
          <p:cNvSpPr>
            <a:spLocks noGrp="1"/>
          </p:cNvSpPr>
          <p:nvPr>
            <p:ph idx="1"/>
          </p:nvPr>
        </p:nvSpPr>
        <p:spPr>
          <a:xfrm>
            <a:off x="274320" y="1514007"/>
            <a:ext cx="8241030" cy="5207468"/>
          </a:xfrm>
        </p:spPr>
        <p:txBody>
          <a:bodyPr vert="horz" lIns="0" tIns="0" rIns="0" bIns="45720" rtlCol="0" anchor="t">
            <a:normAutofit lnSpcReduction="10000"/>
          </a:bodyPr>
          <a:lstStyle/>
          <a:p>
            <a:pPr marL="342900" indent="-342900">
              <a:buFont typeface="Arial" panose="020B0604020202020204" pitchFamily="34" charset="0"/>
              <a:buChar char="•"/>
            </a:pPr>
            <a:r>
              <a:rPr lang="en-US" sz="2000" dirty="0"/>
              <a:t>A </a:t>
            </a:r>
            <a:r>
              <a:rPr lang="en-US" sz="2000" u="sng" dirty="0"/>
              <a:t>very limited number</a:t>
            </a:r>
            <a:r>
              <a:rPr lang="en-US" sz="2000" dirty="0"/>
              <a:t> of students who meet specific criteria may qualify for unique accommodations </a:t>
            </a:r>
          </a:p>
          <a:p>
            <a:pPr marL="1028700" lvl="1" indent="-342900"/>
            <a:r>
              <a:rPr lang="en-US" sz="1800" dirty="0"/>
              <a:t>The requested UAR must be listed on the IEP and tied to an instructional goal</a:t>
            </a:r>
            <a:endParaRPr lang="en-US" sz="1800" dirty="0">
              <a:cs typeface="Calibri"/>
            </a:endParaRPr>
          </a:p>
          <a:p>
            <a:pPr marL="1028700" lvl="1" indent="-342900"/>
            <a:r>
              <a:rPr lang="en-US" sz="1800" dirty="0"/>
              <a:t>These accommodations might impact the construct being measured. For that reason, additional documentation is required. </a:t>
            </a:r>
            <a:endParaRPr lang="en-US" sz="1800" dirty="0">
              <a:cs typeface="Calibri"/>
            </a:endParaRPr>
          </a:p>
          <a:p>
            <a:pPr marL="347345" lvl="1" indent="-342900"/>
            <a:r>
              <a:rPr lang="en-US" dirty="0"/>
              <a:t>ACCESS for ELLs UARs are due to CDE by </a:t>
            </a:r>
            <a:r>
              <a:rPr lang="en-US" b="1" i="1" u="sng" dirty="0">
                <a:solidFill>
                  <a:srgbClr val="488BC9"/>
                </a:solidFill>
              </a:rPr>
              <a:t>December 1</a:t>
            </a:r>
            <a:r>
              <a:rPr lang="en-US" b="1" i="1" dirty="0">
                <a:solidFill>
                  <a:schemeClr val="bg1"/>
                </a:solidFill>
              </a:rPr>
              <a:t> </a:t>
            </a:r>
            <a:r>
              <a:rPr lang="en-US" dirty="0"/>
              <a:t>for enrolled students with IEPs/504s</a:t>
            </a:r>
            <a:endParaRPr lang="en-US" dirty="0">
              <a:cs typeface="Calibri"/>
            </a:endParaRPr>
          </a:p>
          <a:p>
            <a:pPr marL="347345" lvl="1" indent="-342900"/>
            <a:r>
              <a:rPr lang="en-US" dirty="0"/>
              <a:t>CMAS UARs are due to CDE by </a:t>
            </a:r>
            <a:r>
              <a:rPr lang="en-US" b="1" i="1" u="sng" dirty="0">
                <a:solidFill>
                  <a:srgbClr val="488BC9"/>
                </a:solidFill>
              </a:rPr>
              <a:t>December 15</a:t>
            </a:r>
            <a:r>
              <a:rPr lang="en-US" b="1" dirty="0">
                <a:solidFill>
                  <a:srgbClr val="FF0000"/>
                </a:solidFill>
              </a:rPr>
              <a:t> </a:t>
            </a:r>
            <a:r>
              <a:rPr lang="en-US" dirty="0"/>
              <a:t>for enrolled students with IEPs/504s</a:t>
            </a:r>
            <a:endParaRPr lang="en-US" dirty="0">
              <a:cs typeface="Calibri"/>
            </a:endParaRPr>
          </a:p>
          <a:p>
            <a:pPr marL="1025525" lvl="2" indent="-342900"/>
            <a:r>
              <a:rPr lang="en-US" dirty="0"/>
              <a:t>UARs for students who arrive in the district after January or are newly placed on IEPs/504s are due by</a:t>
            </a:r>
            <a:r>
              <a:rPr lang="en-US" i="1" dirty="0"/>
              <a:t> </a:t>
            </a:r>
            <a:r>
              <a:rPr lang="en-US" b="1" i="1" u="sng" dirty="0">
                <a:solidFill>
                  <a:srgbClr val="488BC9"/>
                </a:solidFill>
              </a:rPr>
              <a:t>March 15</a:t>
            </a:r>
            <a:endParaRPr lang="en-US" b="1" i="1" u="sng" baseline="30000" dirty="0">
              <a:solidFill>
                <a:srgbClr val="488BC9"/>
              </a:solidFill>
              <a:ea typeface="Calibri"/>
              <a:cs typeface="Calibri"/>
            </a:endParaRP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sz="1100" b="1" baseline="30000" dirty="0">
              <a:solidFill>
                <a:srgbClr val="488BC9"/>
              </a:solidFill>
            </a:endParaRPr>
          </a:p>
          <a:p>
            <a:pPr marL="342900" indent="-342900"/>
            <a:r>
              <a:rPr lang="en-US" sz="2000" dirty="0"/>
              <a:t>Accommodations requiring CDE approval:</a:t>
            </a:r>
            <a:endParaRPr lang="en-US" sz="2000" dirty="0">
              <a:cs typeface="Calibri"/>
            </a:endParaRPr>
          </a:p>
          <a:p>
            <a:pPr marL="1028700" lvl="1" indent="-342900"/>
            <a:r>
              <a:rPr lang="en-US" sz="1800" dirty="0"/>
              <a:t>Scribe Accommodation for ACCESS for ELLs Writing Domain</a:t>
            </a:r>
            <a:endParaRPr lang="en-US" sz="1800" dirty="0">
              <a:cs typeface="Calibri"/>
            </a:endParaRPr>
          </a:p>
          <a:p>
            <a:pPr marL="1028700" lvl="1" indent="-342900"/>
            <a:r>
              <a:rPr lang="en-US" sz="1800" dirty="0"/>
              <a:t>Scribe Accommodation for ELA/CSLA constructed responses (CMAS)</a:t>
            </a:r>
            <a:endParaRPr lang="en-US" sz="1800" dirty="0">
              <a:cs typeface="Calibri"/>
            </a:endParaRPr>
          </a:p>
          <a:p>
            <a:pPr marL="1028700" lvl="1" indent="-342900"/>
            <a:r>
              <a:rPr lang="en-US" sz="1800" dirty="0"/>
              <a:t>Calculator on non-calculator sections of math (CMAS)</a:t>
            </a:r>
            <a:endParaRPr lang="en-US" sz="7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40</a:t>
            </a:fld>
            <a:endParaRPr lang="en-US"/>
          </a:p>
        </p:txBody>
      </p:sp>
      <p:sp>
        <p:nvSpPr>
          <p:cNvPr id="5" name="TextBox 4"/>
          <p:cNvSpPr txBox="1"/>
          <p:nvPr/>
        </p:nvSpPr>
        <p:spPr>
          <a:xfrm>
            <a:off x="5276580" y="4325816"/>
            <a:ext cx="3134267" cy="1200329"/>
          </a:xfrm>
          <a:prstGeom prst="rect">
            <a:avLst/>
          </a:prstGeom>
          <a:solidFill>
            <a:srgbClr val="E26510"/>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Use of unique accommodations without CDE approval may result in invalidation or score suppression</a:t>
            </a:r>
          </a:p>
        </p:txBody>
      </p:sp>
    </p:spTree>
    <p:extLst>
      <p:ext uri="{BB962C8B-B14F-4D97-AF65-F5344CB8AC3E}">
        <p14:creationId xmlns:p14="http://schemas.microsoft.com/office/powerpoint/2010/main" val="139536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7550" cy="756418"/>
          </a:xfrm>
        </p:spPr>
        <p:txBody>
          <a:bodyPr anchor="ctr">
            <a:noAutofit/>
          </a:bodyPr>
          <a:lstStyle/>
          <a:p>
            <a:r>
              <a:rPr lang="en-US" sz="3200" dirty="0">
                <a:latin typeface="+mn-lt"/>
              </a:rPr>
              <a:t>Primary/Home Language Accommodations</a:t>
            </a:r>
          </a:p>
        </p:txBody>
      </p:sp>
      <p:sp>
        <p:nvSpPr>
          <p:cNvPr id="3" name="Content Placeholder 2"/>
          <p:cNvSpPr>
            <a:spLocks noGrp="1"/>
          </p:cNvSpPr>
          <p:nvPr>
            <p:ph idx="1"/>
          </p:nvPr>
        </p:nvSpPr>
        <p:spPr>
          <a:xfrm>
            <a:off x="274320" y="1463040"/>
            <a:ext cx="8241030" cy="4728440"/>
          </a:xfrm>
        </p:spPr>
        <p:txBody>
          <a:bodyPr vert="horz" lIns="0" tIns="0" rIns="0" bIns="45720" rtlCol="0" anchor="t">
            <a:normAutofit lnSpcReduction="10000"/>
          </a:bodyPr>
          <a:lstStyle/>
          <a:p>
            <a:pPr marL="342900" indent="-342900">
              <a:buFont typeface="Arial" panose="020B0604020202020204" pitchFamily="34" charset="0"/>
              <a:buChar char="•"/>
            </a:pPr>
            <a:r>
              <a:rPr lang="en-US" sz="2200" dirty="0"/>
              <a:t>Primary/home language accommodations may be used for up to 5 years, when appropriate (language of instruction should match primary/home language accommodation selection, see </a:t>
            </a:r>
            <a:r>
              <a:rPr lang="en-US" sz="2200" dirty="0">
                <a:solidFill>
                  <a:schemeClr val="accent5">
                    <a:lumMod val="76000"/>
                  </a:schemeClr>
                </a:solidFill>
                <a:hlinkClick r:id="rId2">
                  <a:extLst>
                    <a:ext uri="{A12FA001-AC4F-418D-AE19-62706E023703}">
                      <ahyp:hlinkClr xmlns:ahyp="http://schemas.microsoft.com/office/drawing/2018/hyperlinkcolor" val="tx"/>
                    </a:ext>
                  </a:extLst>
                </a:hlinkClick>
              </a:rPr>
              <a:t>flowchart</a:t>
            </a:r>
            <a:r>
              <a:rPr lang="en-US" sz="2200" dirty="0"/>
              <a:t>). </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t>Online Spanish text version (with and without TTS)</a:t>
            </a:r>
            <a:endParaRPr lang="en-US" sz="2200" dirty="0">
              <a:cs typeface="Calibri"/>
            </a:endParaRPr>
          </a:p>
          <a:p>
            <a:pPr marL="1028700" lvl="1" indent="-342900"/>
            <a:r>
              <a:rPr lang="en-US" dirty="0"/>
              <a:t>Math</a:t>
            </a:r>
            <a:endParaRPr lang="en-US" dirty="0">
              <a:cs typeface="Calibri"/>
            </a:endParaRPr>
          </a:p>
          <a:p>
            <a:pPr marL="1028700" lvl="1" indent="-342900"/>
            <a:r>
              <a:rPr lang="en-US" dirty="0"/>
              <a:t>Science</a:t>
            </a:r>
            <a:endParaRPr lang="en-US" dirty="0">
              <a:cs typeface="Calibri"/>
            </a:endParaRPr>
          </a:p>
          <a:p>
            <a:pPr marL="1028700" lvl="1" indent="-342900"/>
            <a:r>
              <a:rPr lang="en-US" dirty="0"/>
              <a:t>Social Studies</a:t>
            </a:r>
            <a:endParaRPr lang="en-US" dirty="0">
              <a:cs typeface="Calibri"/>
            </a:endParaRPr>
          </a:p>
          <a:p>
            <a:pPr lvl="1" indent="0">
              <a:buNone/>
            </a:pPr>
            <a:endParaRPr lang="en-US" dirty="0">
              <a:solidFill>
                <a:schemeClr val="tx1"/>
              </a:solidFill>
            </a:endParaRP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t>CSLA is available for eligible MLs (NEP and LEP) in grades 3 and 4 (paper-based accommodation to ELA) who are </a:t>
            </a:r>
            <a:r>
              <a:rPr lang="en-US" sz="2000" dirty="0"/>
              <a:t>currently receiving or recently received Spanish </a:t>
            </a:r>
            <a:r>
              <a:rPr lang="en-US" sz="2200" dirty="0"/>
              <a:t>language arts instruction</a:t>
            </a:r>
            <a:endParaRPr lang="en-US" sz="2200" dirty="0">
              <a:cs typeface="Calibri"/>
            </a:endParaRPr>
          </a:p>
          <a:p>
            <a:pPr marL="1028700" lvl="1" indent="-342900"/>
            <a:r>
              <a:rPr lang="en-US" dirty="0"/>
              <a:t>Eligibility flowchart: </a:t>
            </a:r>
            <a:r>
              <a:rPr lang="en-US" dirty="0">
                <a:hlinkClick r:id="rId3"/>
              </a:rPr>
              <a:t>Eligibility Flowchart</a:t>
            </a:r>
            <a:r>
              <a:rPr lang="en-US" dirty="0"/>
              <a:t> </a:t>
            </a:r>
            <a:endParaRPr lang="en-US" dirty="0">
              <a:cs typeface="Calibri"/>
            </a:endParaRPr>
          </a:p>
          <a:p>
            <a:pPr marL="1028700" lvl="1" indent="-342900"/>
            <a:r>
              <a:rPr lang="en-US" dirty="0"/>
              <a:t>Connect with the district’s ML coordinator</a:t>
            </a:r>
            <a:endParaRPr lang="en-US" sz="2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41</a:t>
            </a:fld>
            <a:endParaRPr lang="en-US"/>
          </a:p>
        </p:txBody>
      </p:sp>
    </p:spTree>
    <p:extLst>
      <p:ext uri="{BB962C8B-B14F-4D97-AF65-F5344CB8AC3E}">
        <p14:creationId xmlns:p14="http://schemas.microsoft.com/office/powerpoint/2010/main" val="760539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First Year in US – ELA Only</a:t>
            </a:r>
          </a:p>
        </p:txBody>
      </p:sp>
      <p:sp>
        <p:nvSpPr>
          <p:cNvPr id="3" name="Content Placeholder 2"/>
          <p:cNvSpPr>
            <a:spLocks noGrp="1"/>
          </p:cNvSpPr>
          <p:nvPr>
            <p:ph idx="1"/>
          </p:nvPr>
        </p:nvSpPr>
        <p:spPr>
          <a:xfrm>
            <a:off x="274320" y="1335024"/>
            <a:ext cx="8241030" cy="5386452"/>
          </a:xfrm>
        </p:spPr>
        <p:txBody>
          <a:bodyPr>
            <a:normAutofit lnSpcReduction="10000"/>
          </a:bodyPr>
          <a:lstStyle/>
          <a:p>
            <a:pPr marL="342900" indent="-342900">
              <a:buFont typeface="Arial" panose="020B0604020202020204" pitchFamily="34" charset="0"/>
              <a:buChar char="•"/>
            </a:pPr>
            <a:r>
              <a:rPr lang="en-US">
                <a:solidFill>
                  <a:schemeClr val="tx1"/>
                </a:solidFill>
              </a:rPr>
              <a:t>Enrolled in a U.S. school for fewer than 12 months</a:t>
            </a:r>
            <a:r>
              <a:rPr lang="en-US" sz="2800">
                <a:solidFill>
                  <a:schemeClr val="tx1"/>
                </a:solidFill>
              </a:rPr>
              <a:t> </a:t>
            </a:r>
          </a:p>
          <a:p>
            <a:pPr marL="1028700" lvl="1" indent="-342900"/>
            <a:r>
              <a:rPr lang="en-US"/>
              <a:t>Non-English Proficient (NEP) students, based on state </a:t>
            </a:r>
            <a:r>
              <a:rPr lang="en-US">
                <a:effectLst/>
                <a:hlinkClick r:id="rId2" tooltip="https://www.cde.state.co.us/cde_english/identification-placement"/>
              </a:rPr>
              <a:t>Standardized Identification Procedures</a:t>
            </a:r>
            <a:r>
              <a:rPr lang="en-US"/>
              <a:t>, are only exempt from the CMAS ELA assessment. A student’s parent/guardian may opt their child into testing. Results will be used for accountability and growth calculations. </a:t>
            </a:r>
          </a:p>
          <a:p>
            <a:pPr marL="1028700" lvl="1" indent="-342900"/>
            <a:r>
              <a:rPr lang="en-US"/>
              <a:t>Limited English Proficient (LEP) students, based on state </a:t>
            </a:r>
            <a:r>
              <a:rPr lang="en-US">
                <a:effectLst/>
                <a:hlinkClick r:id="rId2" tooltip="https://www.cde.state.co.us/cde_english/identification-placement"/>
              </a:rPr>
              <a:t>Standardized Identification Procedures</a:t>
            </a:r>
            <a:r>
              <a:rPr lang="en-US"/>
              <a:t>, are assessed on the CMAS ELA assessment</a:t>
            </a:r>
          </a:p>
          <a:p>
            <a:pPr marL="1028700" lvl="1" indent="-342900"/>
            <a:endParaRPr lang="en-US" sz="800"/>
          </a:p>
          <a:p>
            <a:pPr marL="342900" indent="-342900">
              <a:buFont typeface="Arial" panose="020B0604020202020204" pitchFamily="34" charset="0"/>
              <a:buChar char="•"/>
            </a:pPr>
            <a:r>
              <a:rPr lang="en-US">
                <a:solidFill>
                  <a:schemeClr val="tx1"/>
                </a:solidFill>
              </a:rPr>
              <a:t>First year in U.S. NEP and LEP students in grades 3 and 4 whose primary/home language with current or recent language arts instruction is Spanish should take CSLA</a:t>
            </a:r>
          </a:p>
          <a:p>
            <a:pPr marL="1028700" lvl="1" indent="-342900"/>
            <a:r>
              <a:rPr lang="en-US"/>
              <a:t>Students are exempt from ELA testing only when an equivalent primary/home language assessment is not available</a:t>
            </a:r>
          </a:p>
          <a:p>
            <a:pPr marL="1028700" lvl="1" indent="-342900"/>
            <a:r>
              <a:rPr lang="en-US"/>
              <a:t>Students who take CSLA do not take ELA; students who take ELA do not take CSLA</a:t>
            </a:r>
          </a:p>
          <a:p>
            <a:pPr marL="1028700" lvl="1" indent="-342900"/>
            <a:r>
              <a:rPr lang="en-US"/>
              <a:t>Students taking CSLA also take math (Spanish versions available, if appropriate)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42</a:t>
            </a:fld>
            <a:endParaRPr lang="en-US"/>
          </a:p>
        </p:txBody>
      </p:sp>
    </p:spTree>
    <p:extLst>
      <p:ext uri="{BB962C8B-B14F-4D97-AF65-F5344CB8AC3E}">
        <p14:creationId xmlns:p14="http://schemas.microsoft.com/office/powerpoint/2010/main" val="3661482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CoAlt</a:t>
            </a:r>
            <a:endParaRPr lang="en-US" sz="3600" dirty="0">
              <a:solidFill>
                <a:schemeClr val="tx1"/>
              </a:solidFill>
              <a:latin typeface="+mn-lt"/>
              <a:cs typeface="Calibri"/>
            </a:endParaRPr>
          </a:p>
        </p:txBody>
      </p:sp>
      <p:sp>
        <p:nvSpPr>
          <p:cNvPr id="5" name="Title 2">
            <a:extLst>
              <a:ext uri="{FF2B5EF4-FFF2-40B4-BE49-F238E27FC236}">
                <a16:creationId xmlns:a16="http://schemas.microsoft.com/office/drawing/2014/main" id="{E4795384-36B4-CB91-90E1-5F8CE1FEE7A0}"/>
              </a:ext>
            </a:extLst>
          </p:cNvPr>
          <p:cNvSpPr txBox="1">
            <a:spLocks/>
          </p:cNvSpPr>
          <p:nvPr/>
        </p:nvSpPr>
        <p:spPr>
          <a:xfrm>
            <a:off x="358483" y="4773702"/>
            <a:ext cx="3293510" cy="119961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defRPr/>
            </a:pPr>
            <a:r>
              <a:rPr lang="en-US" sz="2000">
                <a:solidFill>
                  <a:prstClr val="black"/>
                </a:solidFill>
                <a:latin typeface="Calibri" panose="020F0502020204030204"/>
                <a:cs typeface="Calibri"/>
              </a:rPr>
              <a:t>Science and Social Studies</a:t>
            </a:r>
          </a:p>
          <a:p>
            <a:pPr algn="l">
              <a:defRPr/>
            </a:pPr>
            <a:endParaRPr lang="en-US" sz="2000">
              <a:solidFill>
                <a:prstClr val="black"/>
              </a:solidFill>
              <a:latin typeface="Calibri" panose="020F0502020204030204"/>
              <a:cs typeface="Calibri"/>
            </a:endParaRPr>
          </a:p>
          <a:p>
            <a:pPr algn="l">
              <a:defRPr/>
            </a:pPr>
            <a:r>
              <a:rPr lang="en-US" sz="2000">
                <a:solidFill>
                  <a:prstClr val="black"/>
                </a:solidFill>
                <a:latin typeface="Calibri" panose="020F0502020204030204"/>
              </a:rPr>
              <a:t>English</a:t>
            </a:r>
            <a:r>
              <a:rPr kumimoji="0" lang="en-US" sz="2000" b="0" i="0" u="none" strike="noStrike" kern="1200" cap="none" spc="0" normalizeH="0" baseline="0" noProof="0">
                <a:ln>
                  <a:noFill/>
                </a:ln>
                <a:solidFill>
                  <a:prstClr val="black"/>
                </a:solidFill>
                <a:effectLst/>
                <a:uLnTx/>
                <a:uFillTx/>
                <a:latin typeface="Calibri" panose="020F0502020204030204"/>
                <a:ea typeface="+mj-ea"/>
                <a:cs typeface="+mj-cs"/>
              </a:rPr>
              <a:t> Language </a:t>
            </a:r>
            <a:r>
              <a:rPr lang="en-US" sz="2000">
                <a:solidFill>
                  <a:prstClr val="black"/>
                </a:solidFill>
                <a:latin typeface="Calibri" panose="020F0502020204030204"/>
              </a:rPr>
              <a:t>Arts and </a:t>
            </a:r>
            <a:r>
              <a:rPr kumimoji="0" lang="en-US" sz="2000" b="0" i="0" u="none" strike="noStrike" kern="1200" cap="none" spc="0" normalizeH="0" baseline="0" noProof="0">
                <a:ln>
                  <a:noFill/>
                </a:ln>
                <a:solidFill>
                  <a:prstClr val="black"/>
                </a:solidFill>
                <a:effectLst/>
                <a:uLnTx/>
                <a:uFillTx/>
                <a:latin typeface="Calibri" panose="020F0502020204030204"/>
                <a:ea typeface="+mj-ea"/>
                <a:cs typeface="+mj-cs"/>
              </a:rPr>
              <a:t>Mathematics (DLM)</a:t>
            </a:r>
            <a:endParaRPr lang="en-US" sz="2000">
              <a:solidFill>
                <a:prstClr val="black"/>
              </a:solidFill>
              <a:latin typeface="Calibri"/>
              <a:cs typeface="Calibri"/>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43</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072329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200" dirty="0">
                <a:latin typeface="+mn-lt"/>
              </a:rPr>
              <a:t>CoAlt Assessment Administration</a:t>
            </a:r>
          </a:p>
        </p:txBody>
      </p:sp>
      <p:sp>
        <p:nvSpPr>
          <p:cNvPr id="5" name="TextBox 4">
            <a:extLst>
              <a:ext uri="{FF2B5EF4-FFF2-40B4-BE49-F238E27FC236}">
                <a16:creationId xmlns:a16="http://schemas.microsoft.com/office/drawing/2014/main" id="{9941856A-A0EA-8959-2049-7782583A2F7D}"/>
              </a:ext>
            </a:extLst>
          </p:cNvPr>
          <p:cNvSpPr txBox="1"/>
          <p:nvPr/>
        </p:nvSpPr>
        <p:spPr>
          <a:xfrm>
            <a:off x="274320" y="1191417"/>
            <a:ext cx="8770528" cy="1015663"/>
          </a:xfrm>
          <a:prstGeom prst="rect">
            <a:avLst/>
          </a:prstGeom>
          <a:noFill/>
        </p:spPr>
        <p:txBody>
          <a:bodyPr wrap="square" lIns="91440" tIns="45720" rIns="91440" bIns="45720" anchor="t">
            <a:spAutoFit/>
          </a:bodyPr>
          <a:lstStyle/>
          <a:p>
            <a:r>
              <a:rPr lang="en-US" sz="2000" b="1" dirty="0"/>
              <a:t>Eligible students with the most significant cognitive disabilities take the Colorado Alternate (CoAlt) Assessments</a:t>
            </a:r>
          </a:p>
          <a:p>
            <a:pPr marL="285750" indent="-285750">
              <a:buFont typeface="Arial" panose="020B0604020202020204" pitchFamily="34" charset="0"/>
              <a:buChar char="•"/>
            </a:pPr>
            <a:r>
              <a:rPr lang="en-US" sz="2000" dirty="0"/>
              <a:t>Less than 1% of students</a:t>
            </a:r>
            <a:endParaRPr lang="en-US" sz="2000" dirty="0">
              <a:cs typeface="Calibri"/>
            </a:endParaRPr>
          </a:p>
        </p:txBody>
      </p:sp>
      <p:graphicFrame>
        <p:nvGraphicFramePr>
          <p:cNvPr id="6" name="Content Placeholder 2" descr="Science (Colorado-developed)&#10; Grades 5, 8 and 11&#10;Social Studies (Colorado-developed)&#10; Grades 4 and 7&#10;  Administered only at selected schools&#10;ELA and Math (DLM-developed)&#10; Grades 3 through 11&#10;  Alternate for CMAS math and ELA, PSAT and SAT">
            <a:extLst>
              <a:ext uri="{FF2B5EF4-FFF2-40B4-BE49-F238E27FC236}">
                <a16:creationId xmlns:a16="http://schemas.microsoft.com/office/drawing/2014/main" id="{0D1F6FF8-59FA-3EEF-03E3-B477E38FE4C7}"/>
              </a:ext>
            </a:extLst>
          </p:cNvPr>
          <p:cNvGraphicFramePr>
            <a:graphicFrameLocks noGrp="1"/>
          </p:cNvGraphicFramePr>
          <p:nvPr>
            <p:ph idx="1"/>
            <p:extLst>
              <p:ext uri="{D42A27DB-BD31-4B8C-83A1-F6EECF244321}">
                <p14:modId xmlns:p14="http://schemas.microsoft.com/office/powerpoint/2010/main" val="1634905789"/>
              </p:ext>
            </p:extLst>
          </p:nvPr>
        </p:nvGraphicFramePr>
        <p:xfrm>
          <a:off x="274320" y="2068341"/>
          <a:ext cx="8241030" cy="4399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6A6383-54C7-1CF4-08B7-688865526AA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643867" y="2532942"/>
            <a:ext cx="671340" cy="654695"/>
          </a:xfrm>
          <a:prstGeom prst="rect">
            <a:avLst/>
          </a:prstGeom>
        </p:spPr>
      </p:pic>
      <p:pic>
        <p:nvPicPr>
          <p:cNvPr id="15" name="Picture 14">
            <a:extLst>
              <a:ext uri="{FF2B5EF4-FFF2-40B4-BE49-F238E27FC236}">
                <a16:creationId xmlns:a16="http://schemas.microsoft.com/office/drawing/2014/main" id="{EEC45BEA-E19B-329A-446D-62E3B87AE0E1}"/>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Effect>
                      <a14:saturation sat="0"/>
                    </a14:imgEffect>
                  </a14:imgLayer>
                </a14:imgProps>
              </a:ext>
            </a:extLst>
          </a:blip>
          <a:stretch>
            <a:fillRect/>
          </a:stretch>
        </p:blipFill>
        <p:spPr>
          <a:xfrm>
            <a:off x="7683711" y="3877108"/>
            <a:ext cx="591653" cy="781566"/>
          </a:xfrm>
          <a:prstGeom prst="rect">
            <a:avLst/>
          </a:prstGeom>
        </p:spPr>
      </p:pic>
      <p:pic>
        <p:nvPicPr>
          <p:cNvPr id="9" name="Picture 8">
            <a:extLst>
              <a:ext uri="{FF2B5EF4-FFF2-40B4-BE49-F238E27FC236}">
                <a16:creationId xmlns:a16="http://schemas.microsoft.com/office/drawing/2014/main" id="{C2826C4D-ECC1-E6D2-35E7-8A8B496DE31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507209" y="5360061"/>
            <a:ext cx="944656" cy="708492"/>
          </a:xfrm>
          <a:prstGeom prst="rect">
            <a:avLst/>
          </a:prstGeom>
        </p:spPr>
      </p:pic>
      <p:pic>
        <p:nvPicPr>
          <p:cNvPr id="11" name="Picture 10">
            <a:extLst>
              <a:ext uri="{FF2B5EF4-FFF2-40B4-BE49-F238E27FC236}">
                <a16:creationId xmlns:a16="http://schemas.microsoft.com/office/drawing/2014/main" id="{7902BB67-9161-5FB4-890E-7FBC3D9667A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672119" y="5948949"/>
            <a:ext cx="771605" cy="654695"/>
          </a:xfrm>
          <a:prstGeom prst="rect">
            <a:avLst/>
          </a:prstGeom>
        </p:spPr>
      </p:pic>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44</a:t>
            </a:fld>
            <a:endParaRPr lang="en-US"/>
          </a:p>
        </p:txBody>
      </p:sp>
    </p:spTree>
    <p:extLst>
      <p:ext uri="{BB962C8B-B14F-4D97-AF65-F5344CB8AC3E}">
        <p14:creationId xmlns:p14="http://schemas.microsoft.com/office/powerpoint/2010/main" val="3415041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331877" cy="756418"/>
          </a:xfrm>
        </p:spPr>
        <p:txBody>
          <a:bodyPr anchor="ctr">
            <a:normAutofit/>
          </a:bodyPr>
          <a:lstStyle/>
          <a:p>
            <a:r>
              <a:rPr lang="en-US" sz="3600" dirty="0">
                <a:latin typeface="+mn-lt"/>
              </a:rPr>
              <a:t>CoAlt Assessment Administration </a:t>
            </a:r>
            <a:endParaRPr lang="en-US" sz="3600" dirty="0">
              <a:latin typeface="+mn-lt"/>
              <a:cs typeface="Calibri"/>
            </a:endParaRPr>
          </a:p>
        </p:txBody>
      </p:sp>
      <p:sp>
        <p:nvSpPr>
          <p:cNvPr id="8" name="TextBox 7">
            <a:extLst>
              <a:ext uri="{FF2B5EF4-FFF2-40B4-BE49-F238E27FC236}">
                <a16:creationId xmlns:a16="http://schemas.microsoft.com/office/drawing/2014/main" id="{EDFB2546-D1B4-3CF4-70F1-2A3E6872B7BF}"/>
              </a:ext>
            </a:extLst>
          </p:cNvPr>
          <p:cNvSpPr txBox="1"/>
          <p:nvPr/>
        </p:nvSpPr>
        <p:spPr>
          <a:xfrm>
            <a:off x="245192" y="1370023"/>
            <a:ext cx="8491183" cy="400110"/>
          </a:xfrm>
          <a:prstGeom prst="rect">
            <a:avLst/>
          </a:prstGeom>
          <a:noFill/>
        </p:spPr>
        <p:txBody>
          <a:bodyPr wrap="square">
            <a:spAutoFit/>
          </a:bodyPr>
          <a:lstStyle/>
          <a:p>
            <a:pPr marL="3175" indent="-3175"/>
            <a:r>
              <a:rPr lang="en-US" sz="2000"/>
              <a:t>Administered during the same testing window as CMAS for all content areas</a:t>
            </a:r>
          </a:p>
        </p:txBody>
      </p:sp>
      <p:sp>
        <p:nvSpPr>
          <p:cNvPr id="3" name="Content Placeholder 2"/>
          <p:cNvSpPr>
            <a:spLocks noGrp="1"/>
          </p:cNvSpPr>
          <p:nvPr>
            <p:ph sz="half" idx="1"/>
          </p:nvPr>
        </p:nvSpPr>
        <p:spPr>
          <a:xfrm>
            <a:off x="407624" y="1851365"/>
            <a:ext cx="4056372" cy="4267042"/>
          </a:xfrm>
          <a:ln w="57150">
            <a:solidFill>
              <a:srgbClr val="E26510"/>
            </a:solidFill>
          </a:ln>
          <a:effectLst/>
        </p:spPr>
        <p:txBody>
          <a:bodyPr vert="horz" lIns="91440" tIns="45720" rIns="91440" bIns="45720" rtlCol="0" anchor="t">
            <a:normAutofit fontScale="92500" lnSpcReduction="20000"/>
          </a:bodyPr>
          <a:lstStyle/>
          <a:p>
            <a:pPr marL="0" indent="0">
              <a:buNone/>
            </a:pPr>
            <a:endParaRPr lang="en-US" sz="2400" b="1" dirty="0"/>
          </a:p>
          <a:p>
            <a:pPr marL="0" indent="0">
              <a:buNone/>
            </a:pPr>
            <a:endParaRPr lang="en-US" sz="2400" b="1" dirty="0"/>
          </a:p>
          <a:p>
            <a:pPr marL="0" indent="0">
              <a:buNone/>
            </a:pPr>
            <a:r>
              <a:rPr lang="en-US" sz="2400" b="1" dirty="0"/>
              <a:t>CoAlt </a:t>
            </a:r>
            <a:r>
              <a:rPr lang="en-US" sz="2200" b="1" dirty="0"/>
              <a:t>Science and Social Studies</a:t>
            </a:r>
            <a:endParaRPr lang="en-US" sz="2200" b="1" dirty="0">
              <a:cs typeface="Calibri"/>
            </a:endParaRPr>
          </a:p>
          <a:p>
            <a:pPr marL="571500" indent="-342900"/>
            <a:r>
              <a:rPr lang="en-US" sz="1900" dirty="0">
                <a:cs typeface="Calibri"/>
              </a:rPr>
              <a:t>Science (Grades 5, 8 and 11)</a:t>
            </a:r>
            <a:endParaRPr lang="en-US" sz="1900" dirty="0"/>
          </a:p>
          <a:p>
            <a:pPr marL="571500" indent="-342900"/>
            <a:r>
              <a:rPr lang="en-US" sz="1900" dirty="0">
                <a:cs typeface="Calibri"/>
              </a:rPr>
              <a:t>Social Studies (Grades 4 and 7)</a:t>
            </a:r>
            <a:endParaRPr lang="en-US" sz="1900" dirty="0"/>
          </a:p>
          <a:p>
            <a:pPr marL="571500" indent="-342900"/>
            <a:r>
              <a:rPr lang="en-US" sz="1900" dirty="0"/>
              <a:t>Paper-based assessment </a:t>
            </a:r>
            <a:endParaRPr lang="en-US" dirty="0"/>
          </a:p>
          <a:p>
            <a:pPr marL="571500" indent="-342900"/>
            <a:r>
              <a:rPr lang="en-US" sz="1900" dirty="0"/>
              <a:t>Individually administered</a:t>
            </a:r>
            <a:endParaRPr lang="en-US" sz="1900" dirty="0">
              <a:cs typeface="Calibri"/>
            </a:endParaRPr>
          </a:p>
          <a:p>
            <a:pPr marL="571500" indent="-342900"/>
            <a:r>
              <a:rPr lang="en-US" sz="1900" dirty="0"/>
              <a:t>DACs/SACs use PearsonAccess</a:t>
            </a:r>
            <a:r>
              <a:rPr lang="en-US" sz="1900" baseline="30000" dirty="0"/>
              <a:t>next</a:t>
            </a:r>
            <a:r>
              <a:rPr lang="en-US" sz="1900" dirty="0"/>
              <a:t> for student management</a:t>
            </a:r>
          </a:p>
          <a:p>
            <a:pPr marL="571500" indent="-342900"/>
            <a:r>
              <a:rPr lang="en-US" sz="1900" dirty="0"/>
              <a:t>Student answers recorded on CoAlt Answer Document by the Test Administrator</a:t>
            </a:r>
          </a:p>
          <a:p>
            <a:pPr marL="571500" indent="-342900"/>
            <a:r>
              <a:rPr lang="en-US" sz="1900" b="1" dirty="0"/>
              <a:t>CoAlt Answer Documents returned to Pearson with scorable materials</a:t>
            </a:r>
            <a:endParaRPr lang="en-US" sz="1900" dirty="0"/>
          </a:p>
          <a:p>
            <a:endParaRPr lang="en-US" dirty="0"/>
          </a:p>
        </p:txBody>
      </p:sp>
      <p:sp>
        <p:nvSpPr>
          <p:cNvPr id="5" name="Content Placeholder 4">
            <a:extLst>
              <a:ext uri="{FF2B5EF4-FFF2-40B4-BE49-F238E27FC236}">
                <a16:creationId xmlns:a16="http://schemas.microsoft.com/office/drawing/2014/main" id="{71EA1E3F-9DBE-05A8-93F6-9E69FFE68FBF}"/>
              </a:ext>
            </a:extLst>
          </p:cNvPr>
          <p:cNvSpPr>
            <a:spLocks noGrp="1"/>
          </p:cNvSpPr>
          <p:nvPr>
            <p:ph sz="half" idx="2"/>
          </p:nvPr>
        </p:nvSpPr>
        <p:spPr>
          <a:xfrm>
            <a:off x="4589509" y="1838151"/>
            <a:ext cx="4133654" cy="4267043"/>
          </a:xfrm>
          <a:ln w="57150">
            <a:solidFill>
              <a:srgbClr val="E26510"/>
            </a:solidFill>
          </a:ln>
          <a:effectLst/>
        </p:spPr>
        <p:txBody>
          <a:bodyPr vert="horz" lIns="91440" tIns="45720" rIns="91440" bIns="45720" rtlCol="0" anchor="t">
            <a:normAutofit/>
          </a:bodyPr>
          <a:lstStyle/>
          <a:p>
            <a:pPr marL="0" indent="0">
              <a:buNone/>
            </a:pPr>
            <a:endParaRPr lang="en-US" sz="2000" b="1"/>
          </a:p>
          <a:p>
            <a:pPr marL="0" indent="0">
              <a:buNone/>
            </a:pPr>
            <a:endParaRPr lang="en-US" sz="2000" b="1"/>
          </a:p>
          <a:p>
            <a:pPr marL="0" indent="0">
              <a:buNone/>
            </a:pPr>
            <a:r>
              <a:rPr lang="en-US" sz="2000" b="1"/>
              <a:t>CoAlt ELA and Math (DLM)</a:t>
            </a:r>
            <a:endParaRPr lang="en-US" sz="2000" b="1">
              <a:cs typeface="Calibri"/>
            </a:endParaRPr>
          </a:p>
          <a:p>
            <a:pPr marL="571500" indent="-342900"/>
            <a:r>
              <a:rPr lang="en-US" sz="1800">
                <a:cs typeface="Calibri"/>
              </a:rPr>
              <a:t>Grades 3 through 11</a:t>
            </a:r>
            <a:endParaRPr lang="en-US" sz="1800"/>
          </a:p>
          <a:p>
            <a:pPr marL="571500" indent="-342900"/>
            <a:r>
              <a:rPr lang="en-US" sz="1800"/>
              <a:t>Computer-based assessment</a:t>
            </a:r>
            <a:endParaRPr lang="en-US"/>
          </a:p>
          <a:p>
            <a:pPr marL="571500" indent="-342900"/>
            <a:r>
              <a:rPr lang="en-US" sz="1800"/>
              <a:t>Individually administered</a:t>
            </a:r>
            <a:endParaRPr lang="en-US" sz="1800">
              <a:cs typeface="Calibri"/>
            </a:endParaRPr>
          </a:p>
          <a:p>
            <a:pPr marL="571500" indent="-342900"/>
            <a:r>
              <a:rPr lang="en-US" sz="1800"/>
              <a:t>Test Administrators/DACs use Educator Portal for student management</a:t>
            </a:r>
            <a:endParaRPr lang="en-US" sz="1800">
              <a:cs typeface="Calibri"/>
            </a:endParaRPr>
          </a:p>
          <a:p>
            <a:pPr marL="571500" indent="-342900"/>
            <a:r>
              <a:rPr lang="en-US" sz="1800"/>
              <a:t>Students test using KITE Student Portal</a:t>
            </a:r>
            <a:endParaRPr lang="en-US" sz="1800">
              <a:cs typeface="Calibri"/>
            </a:endParaRPr>
          </a:p>
          <a:p>
            <a:endParaRPr lang="en-US"/>
          </a:p>
        </p:txBody>
      </p:sp>
      <p:pic>
        <p:nvPicPr>
          <p:cNvPr id="9" name="Picture 8">
            <a:extLst>
              <a:ext uri="{FF2B5EF4-FFF2-40B4-BE49-F238E27FC236}">
                <a16:creationId xmlns:a16="http://schemas.microsoft.com/office/drawing/2014/main" id="{3BBAA40B-D5DD-11F9-7CB4-7B115C7913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9131" y="1901742"/>
            <a:ext cx="671340" cy="654695"/>
          </a:xfrm>
          <a:prstGeom prst="rect">
            <a:avLst/>
          </a:prstGeom>
        </p:spPr>
      </p:pic>
      <p:pic>
        <p:nvPicPr>
          <p:cNvPr id="10" name="Picture 9">
            <a:extLst>
              <a:ext uri="{FF2B5EF4-FFF2-40B4-BE49-F238E27FC236}">
                <a16:creationId xmlns:a16="http://schemas.microsoft.com/office/drawing/2014/main" id="{2F7ABF55-222C-8B3F-FB51-B621AF598FD5}"/>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Effect>
                      <a14:saturation sat="0"/>
                    </a14:imgEffect>
                  </a14:imgLayer>
                </a14:imgProps>
              </a:ext>
            </a:extLst>
          </a:blip>
          <a:stretch>
            <a:fillRect/>
          </a:stretch>
        </p:blipFill>
        <p:spPr>
          <a:xfrm>
            <a:off x="2280471" y="1889778"/>
            <a:ext cx="572897" cy="706215"/>
          </a:xfrm>
          <a:prstGeom prst="rect">
            <a:avLst/>
          </a:prstGeom>
        </p:spPr>
      </p:pic>
      <p:pic>
        <p:nvPicPr>
          <p:cNvPr id="11" name="Picture 10">
            <a:extLst>
              <a:ext uri="{FF2B5EF4-FFF2-40B4-BE49-F238E27FC236}">
                <a16:creationId xmlns:a16="http://schemas.microsoft.com/office/drawing/2014/main" id="{95912DD4-7B46-C901-C008-305957AEB5A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796249" y="1901742"/>
            <a:ext cx="944656" cy="708492"/>
          </a:xfrm>
          <a:prstGeom prst="rect">
            <a:avLst/>
          </a:prstGeom>
        </p:spPr>
      </p:pic>
      <p:pic>
        <p:nvPicPr>
          <p:cNvPr id="12" name="Picture 11">
            <a:extLst>
              <a:ext uri="{FF2B5EF4-FFF2-40B4-BE49-F238E27FC236}">
                <a16:creationId xmlns:a16="http://schemas.microsoft.com/office/drawing/2014/main" id="{1F0C5C68-F3CC-0E2E-06F3-57490657DDE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63264" y="1928641"/>
            <a:ext cx="771605" cy="654695"/>
          </a:xfrm>
          <a:prstGeom prst="rect">
            <a:avLst/>
          </a:prstGeom>
        </p:spPr>
      </p:pic>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45</a:t>
            </a:fld>
            <a:endParaRPr lang="en-US"/>
          </a:p>
        </p:txBody>
      </p:sp>
    </p:spTree>
    <p:extLst>
      <p:ext uri="{BB962C8B-B14F-4D97-AF65-F5344CB8AC3E}">
        <p14:creationId xmlns:p14="http://schemas.microsoft.com/office/powerpoint/2010/main" val="407718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5968320" cy="756418"/>
          </a:xfrm>
        </p:spPr>
        <p:txBody>
          <a:bodyPr anchor="ctr">
            <a:noAutofit/>
          </a:bodyPr>
          <a:lstStyle/>
          <a:p>
            <a:r>
              <a:rPr lang="en-US" sz="3200" dirty="0">
                <a:latin typeface="+mn-lt"/>
              </a:rPr>
              <a:t>CoAlt Assessment Administration – Grades 9 through 11</a:t>
            </a:r>
          </a:p>
        </p:txBody>
      </p:sp>
      <p:sp>
        <p:nvSpPr>
          <p:cNvPr id="3" name="Content Placeholder 2"/>
          <p:cNvSpPr>
            <a:spLocks noGrp="1"/>
          </p:cNvSpPr>
          <p:nvPr>
            <p:ph idx="1"/>
          </p:nvPr>
        </p:nvSpPr>
        <p:spPr>
          <a:xfrm>
            <a:off x="274319" y="1284513"/>
            <a:ext cx="8749938" cy="5071838"/>
          </a:xfrm>
        </p:spPr>
        <p:txBody>
          <a:bodyPr vert="horz" lIns="0" tIns="0" rIns="0" bIns="45720" rtlCol="0" anchor="t">
            <a:noAutofit/>
          </a:bodyPr>
          <a:lstStyle/>
          <a:p>
            <a:r>
              <a:rPr lang="en-US" sz="2000"/>
              <a:t>Any grade 9, 10 or 11 student with the most significant cognitive disability whose IEP indicates participation in alternate assessments will take the appropriate CoAlt assessment and not PSAT, SAT or CMAS Science</a:t>
            </a:r>
          </a:p>
          <a:p>
            <a:r>
              <a:rPr lang="en-US" sz="2000"/>
              <a:t>Alternate assessments are individually administered</a:t>
            </a:r>
            <a:endParaRPr lang="en-US" sz="2000">
              <a:cs typeface="Calibri"/>
            </a:endParaRPr>
          </a:p>
          <a:p>
            <a:pPr lvl="1"/>
            <a:r>
              <a:rPr lang="en-US"/>
              <a:t>CoAlt Science</a:t>
            </a:r>
            <a:endParaRPr lang="en-US">
              <a:cs typeface="Calibri"/>
            </a:endParaRPr>
          </a:p>
          <a:p>
            <a:pPr lvl="2"/>
            <a:r>
              <a:rPr lang="en-US" sz="2000"/>
              <a:t>Grade 11</a:t>
            </a:r>
            <a:endParaRPr lang="en-US" sz="2000">
              <a:cs typeface="Calibri"/>
            </a:endParaRPr>
          </a:p>
          <a:p>
            <a:pPr lvl="1"/>
            <a:r>
              <a:rPr lang="en-US"/>
              <a:t>CoAlt ELA and Math (DLM)</a:t>
            </a:r>
            <a:endParaRPr lang="en-US">
              <a:cs typeface="Calibri"/>
            </a:endParaRPr>
          </a:p>
          <a:p>
            <a:pPr lvl="2"/>
            <a:r>
              <a:rPr lang="en-US" sz="2000"/>
              <a:t>Grades 9, 10 and 11</a:t>
            </a:r>
            <a:endParaRPr lang="en-US" sz="2000">
              <a:cs typeface="Calibri"/>
            </a:endParaRPr>
          </a:p>
          <a:p>
            <a:r>
              <a:rPr lang="en-US" sz="2000"/>
              <a:t>If the parent wishes for the student to take PSAT or SAT, the IEP team must convene a meeting and change the IEP</a:t>
            </a:r>
            <a:endParaRPr lang="en-US" sz="2000">
              <a:cs typeface="Calibri"/>
            </a:endParaRPr>
          </a:p>
          <a:p>
            <a:r>
              <a:rPr lang="en-US" sz="2000"/>
              <a:t>CDE recommends that the testing window for the alternate assessments fit within the PSAT/SAT administration dates</a:t>
            </a:r>
            <a:endParaRPr lang="en-US" sz="2000">
              <a:cs typeface="Calibri"/>
            </a:endParaRPr>
          </a:p>
          <a:p>
            <a:pPr lvl="1"/>
            <a:r>
              <a:rPr lang="en-US"/>
              <a:t>For CoAlt eligible students who are also integrated into the general education environment, CDE recommends a CoAlt testing schedule be used that allows these students to remain with their grade level peers as much as possible and reduce interruption to their regular instruction</a:t>
            </a:r>
            <a:endParaRPr lang="en-US">
              <a:solidFill>
                <a:schemeClr val="tx1"/>
              </a:solidFill>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46</a:t>
            </a:fld>
            <a:endParaRPr lang="en-US"/>
          </a:p>
        </p:txBody>
      </p:sp>
    </p:spTree>
    <p:extLst>
      <p:ext uri="{BB962C8B-B14F-4D97-AF65-F5344CB8AC3E}">
        <p14:creationId xmlns:p14="http://schemas.microsoft.com/office/powerpoint/2010/main" val="2334338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DE logo">
            <a:extLst>
              <a:ext uri="{FF2B5EF4-FFF2-40B4-BE49-F238E27FC236}">
                <a16:creationId xmlns:a16="http://schemas.microsoft.com/office/drawing/2014/main" id="{6095A97D-59CA-BD3E-9C9D-58D6EEB8B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996" y="1443690"/>
            <a:ext cx="950298" cy="403996"/>
          </a:xfrm>
          <a:prstGeom prst="rect">
            <a:avLst/>
          </a:prstGeom>
        </p:spPr>
      </p:pic>
      <p:sp>
        <p:nvSpPr>
          <p:cNvPr id="2" name="Title 1"/>
          <p:cNvSpPr>
            <a:spLocks noGrp="1"/>
          </p:cNvSpPr>
          <p:nvPr>
            <p:ph type="title"/>
          </p:nvPr>
        </p:nvSpPr>
        <p:spPr>
          <a:xfrm>
            <a:off x="449706" y="679731"/>
            <a:ext cx="3128996" cy="3736540"/>
          </a:xfrm>
        </p:spPr>
        <p:txBody>
          <a:bodyPr vert="horz" lIns="91440" tIns="45720" rIns="91440" bIns="45720" rtlCol="0" anchor="ctr">
            <a:normAutofit/>
          </a:bodyPr>
          <a:lstStyle/>
          <a:p>
            <a:r>
              <a:rPr lang="en-US" sz="3200" kern="1200" dirty="0">
                <a:solidFill>
                  <a:schemeClr val="tx1"/>
                </a:solidFill>
                <a:latin typeface="+mn-lt"/>
                <a:ea typeface="+mj-ea"/>
                <a:cs typeface="+mj-cs"/>
              </a:rPr>
              <a:t>CoAlt Training and Office Hours for SWD</a:t>
            </a:r>
          </a:p>
        </p:txBody>
      </p:sp>
      <p:sp>
        <p:nvSpPr>
          <p:cNvPr id="9" name="Content Placeholder 8"/>
          <p:cNvSpPr>
            <a:spLocks noGrp="1"/>
          </p:cNvSpPr>
          <p:nvPr>
            <p:ph idx="1"/>
          </p:nvPr>
        </p:nvSpPr>
        <p:spPr>
          <a:xfrm>
            <a:off x="449706" y="4685288"/>
            <a:ext cx="3128996" cy="1035781"/>
          </a:xfrm>
        </p:spPr>
        <p:txBody>
          <a:bodyPr vert="horz" lIns="91440" tIns="45720" rIns="91440" bIns="45720" rtlCol="0">
            <a:normAutofit/>
          </a:bodyPr>
          <a:lstStyle/>
          <a:p>
            <a:pPr marL="0" indent="0">
              <a:buNone/>
            </a:pPr>
            <a:r>
              <a:rPr lang="en-US" sz="2200" kern="1200">
                <a:solidFill>
                  <a:schemeClr val="tx1"/>
                </a:solidFill>
                <a:latin typeface="+mn-lt"/>
                <a:ea typeface="+mn-ea"/>
                <a:cs typeface="+mn-cs"/>
              </a:rPr>
              <a:t>Training registration information will be emailed to DACs</a:t>
            </a:r>
          </a:p>
        </p:txBody>
      </p:sp>
      <p:grpSp>
        <p:nvGrpSpPr>
          <p:cNvPr id="16" name="Group 1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17" name="Straight Connector 1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412815" y="188403"/>
            <a:ext cx="5300492" cy="62209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3395784566"/>
              </p:ext>
            </p:extLst>
          </p:nvPr>
        </p:nvGraphicFramePr>
        <p:xfrm>
          <a:off x="3509919" y="283221"/>
          <a:ext cx="5109708" cy="6005722"/>
        </p:xfrm>
        <a:graphic>
          <a:graphicData uri="http://schemas.openxmlformats.org/drawingml/2006/table">
            <a:tbl>
              <a:tblPr firstRow="1" bandRow="1">
                <a:tableStyleId>{5C22544A-7EE6-4342-B048-85BDC9FD1C3A}</a:tableStyleId>
              </a:tblPr>
              <a:tblGrid>
                <a:gridCol w="2237953">
                  <a:extLst>
                    <a:ext uri="{9D8B030D-6E8A-4147-A177-3AD203B41FA5}">
                      <a16:colId xmlns:a16="http://schemas.microsoft.com/office/drawing/2014/main" val="20000"/>
                    </a:ext>
                  </a:extLst>
                </a:gridCol>
                <a:gridCol w="2871755">
                  <a:extLst>
                    <a:ext uri="{9D8B030D-6E8A-4147-A177-3AD203B41FA5}">
                      <a16:colId xmlns:a16="http://schemas.microsoft.com/office/drawing/2014/main" val="20001"/>
                    </a:ext>
                  </a:extLst>
                </a:gridCol>
              </a:tblGrid>
              <a:tr h="472500">
                <a:tc>
                  <a:txBody>
                    <a:bodyPr/>
                    <a:lstStyle/>
                    <a:p>
                      <a:pPr marL="0" marR="0" algn="ctr">
                        <a:spcBef>
                          <a:spcPts val="0"/>
                        </a:spcBef>
                        <a:spcAft>
                          <a:spcPts val="0"/>
                        </a:spcAft>
                      </a:pPr>
                      <a:r>
                        <a:rPr lang="en-US" sz="1800">
                          <a:effectLst/>
                        </a:rPr>
                        <a:t>Training Resource</a:t>
                      </a:r>
                      <a:endParaRPr lang="en-US" sz="1800">
                        <a:effectLst/>
                        <a:latin typeface="Calibri"/>
                        <a:ea typeface="Calibri"/>
                        <a:cs typeface="Times New Roman"/>
                      </a:endParaRPr>
                    </a:p>
                  </a:txBody>
                  <a:tcPr marL="56451" marR="56451" marT="0" marB="0" anchor="ctr">
                    <a:solidFill>
                      <a:srgbClr val="E26510"/>
                    </a:solidFill>
                  </a:tcPr>
                </a:tc>
                <a:tc>
                  <a:txBody>
                    <a:bodyPr/>
                    <a:lstStyle/>
                    <a:p>
                      <a:pPr marL="0" marR="0" algn="ctr">
                        <a:spcBef>
                          <a:spcPts val="0"/>
                        </a:spcBef>
                        <a:spcAft>
                          <a:spcPts val="0"/>
                        </a:spcAft>
                      </a:pPr>
                      <a:r>
                        <a:rPr lang="en-US" sz="1800">
                          <a:effectLst/>
                        </a:rPr>
                        <a:t>Date and Location</a:t>
                      </a:r>
                      <a:endParaRPr lang="en-US" sz="1800">
                        <a:effectLst/>
                        <a:latin typeface="Calibri"/>
                        <a:ea typeface="Calibri"/>
                        <a:cs typeface="Times New Roman"/>
                      </a:endParaRPr>
                    </a:p>
                  </a:txBody>
                  <a:tcPr marL="56451" marR="56451" marT="0" marB="0" anchor="ctr">
                    <a:solidFill>
                      <a:srgbClr val="E26510"/>
                    </a:solidFill>
                  </a:tcPr>
                </a:tc>
                <a:extLst>
                  <a:ext uri="{0D108BD9-81ED-4DB2-BD59-A6C34878D82A}">
                    <a16:rowId xmlns:a16="http://schemas.microsoft.com/office/drawing/2014/main" val="10000"/>
                  </a:ext>
                </a:extLst>
              </a:tr>
              <a:tr h="1467237">
                <a:tc>
                  <a:txBody>
                    <a:bodyPr/>
                    <a:lstStyle/>
                    <a:p>
                      <a:pPr marL="0" marR="0" algn="ctr">
                        <a:spcBef>
                          <a:spcPts val="0"/>
                        </a:spcBef>
                        <a:spcAft>
                          <a:spcPts val="0"/>
                        </a:spcAft>
                      </a:pPr>
                      <a:r>
                        <a:rPr lang="en-US" sz="1800">
                          <a:effectLst/>
                        </a:rPr>
                        <a:t>Office Hours Wednesdays</a:t>
                      </a:r>
                      <a:endParaRPr lang="en-US"/>
                    </a:p>
                    <a:p>
                      <a:pPr marL="0" marR="0" algn="ctr">
                        <a:spcBef>
                          <a:spcPts val="0"/>
                        </a:spcBef>
                        <a:spcAft>
                          <a:spcPts val="0"/>
                        </a:spcAft>
                      </a:pPr>
                      <a:r>
                        <a:rPr lang="en-US" sz="1800">
                          <a:effectLst/>
                        </a:rPr>
                        <a:t>3 to 3:30 p.m.</a:t>
                      </a:r>
                      <a:endParaRPr lang="en-US" sz="1800" b="0">
                        <a:solidFill>
                          <a:schemeClr val="tx1">
                            <a:lumMod val="50000"/>
                          </a:schemeClr>
                        </a:solidFill>
                        <a:effectLst/>
                        <a:latin typeface="Calibri"/>
                        <a:ea typeface="Calibri"/>
                        <a:cs typeface="Times New Roman"/>
                      </a:endParaRPr>
                    </a:p>
                  </a:txBody>
                  <a:tcPr marL="56451" marR="56451"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December 4</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January 22</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February 12 and 26</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March 12 and 26</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Weekly beginning April 2</a:t>
                      </a:r>
                    </a:p>
                  </a:txBody>
                  <a:tcPr marL="56451" marR="56451" marT="0" marB="0" anchor="ctr"/>
                </a:tc>
                <a:extLst>
                  <a:ext uri="{0D108BD9-81ED-4DB2-BD59-A6C34878D82A}">
                    <a16:rowId xmlns:a16="http://schemas.microsoft.com/office/drawing/2014/main" val="10001"/>
                  </a:ext>
                </a:extLst>
              </a:tr>
              <a:tr h="932566">
                <a:tc>
                  <a:txBody>
                    <a:bodyPr/>
                    <a:lstStyle/>
                    <a:p>
                      <a:pPr marL="0" marR="0" algn="ctr">
                        <a:spcBef>
                          <a:spcPts val="0"/>
                        </a:spcBef>
                        <a:spcAft>
                          <a:spcPts val="0"/>
                        </a:spcAft>
                      </a:pPr>
                      <a:r>
                        <a:rPr lang="en-US" sz="1800" b="0">
                          <a:solidFill>
                            <a:schemeClr val="tx1">
                              <a:lumMod val="50000"/>
                            </a:schemeClr>
                          </a:solidFill>
                          <a:effectLst/>
                          <a:latin typeface="Calibri"/>
                          <a:ea typeface="Calibri"/>
                          <a:cs typeface="Times New Roman"/>
                        </a:rPr>
                        <a:t>Office Hour for TVIs</a:t>
                      </a:r>
                    </a:p>
                    <a:p>
                      <a:pPr marL="0" marR="0" algn="ctr">
                        <a:spcBef>
                          <a:spcPts val="0"/>
                        </a:spcBef>
                        <a:spcAft>
                          <a:spcPts val="0"/>
                        </a:spcAft>
                      </a:pPr>
                      <a:r>
                        <a:rPr lang="en-US" sz="1800" b="0">
                          <a:solidFill>
                            <a:schemeClr val="tx1">
                              <a:lumMod val="50000"/>
                            </a:schemeClr>
                          </a:solidFill>
                          <a:effectLst/>
                          <a:latin typeface="Calibri"/>
                          <a:ea typeface="Calibri"/>
                          <a:cs typeface="Times New Roman"/>
                        </a:rPr>
                        <a:t>Wednesday</a:t>
                      </a:r>
                    </a:p>
                    <a:p>
                      <a:pPr marL="0" marR="0" algn="ctr">
                        <a:spcBef>
                          <a:spcPts val="0"/>
                        </a:spcBef>
                        <a:spcAft>
                          <a:spcPts val="0"/>
                        </a:spcAft>
                      </a:pPr>
                      <a:r>
                        <a:rPr lang="en-US" sz="1800" b="0">
                          <a:solidFill>
                            <a:schemeClr val="tx1">
                              <a:lumMod val="50000"/>
                            </a:schemeClr>
                          </a:solidFill>
                          <a:effectLst/>
                          <a:latin typeface="Calibri"/>
                          <a:ea typeface="Calibri"/>
                          <a:cs typeface="Times New Roman"/>
                        </a:rPr>
                        <a:t>4 to 5 p.m.</a:t>
                      </a:r>
                    </a:p>
                  </a:txBody>
                  <a:tcPr marL="56451" marR="56451"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a:solidFill>
                            <a:schemeClr val="tx1"/>
                          </a:solidFill>
                        </a:rPr>
                        <a:t>January 8</a:t>
                      </a:r>
                    </a:p>
                  </a:txBody>
                  <a:tcPr marL="56451" marR="56451" marT="0" marB="0" anchor="ctr"/>
                </a:tc>
                <a:extLst>
                  <a:ext uri="{0D108BD9-81ED-4DB2-BD59-A6C34878D82A}">
                    <a16:rowId xmlns:a16="http://schemas.microsoft.com/office/drawing/2014/main" val="2313322066"/>
                  </a:ext>
                </a:extLst>
              </a:tr>
              <a:tr h="969869">
                <a:tc>
                  <a:txBody>
                    <a:bodyPr/>
                    <a:lstStyle/>
                    <a:p>
                      <a:pPr marL="0" marR="0" algn="ctr">
                        <a:spcBef>
                          <a:spcPts val="0"/>
                        </a:spcBef>
                        <a:spcAft>
                          <a:spcPts val="0"/>
                        </a:spcAft>
                      </a:pPr>
                      <a:r>
                        <a:rPr lang="en-US" sz="1800">
                          <a:effectLst/>
                        </a:rPr>
                        <a:t>Accessibility and Accommodations Training</a:t>
                      </a:r>
                    </a:p>
                  </a:txBody>
                  <a:tcPr marL="56451" marR="56451" marT="0" marB="0" anchor="ctr"/>
                </a:tc>
                <a:tc>
                  <a:txBody>
                    <a:bodyPr/>
                    <a:lstStyle/>
                    <a:p>
                      <a:pPr marL="114300" marR="0" indent="0">
                        <a:spcBef>
                          <a:spcPts val="0"/>
                        </a:spcBef>
                        <a:spcAft>
                          <a:spcPts val="0"/>
                        </a:spcAft>
                      </a:pPr>
                      <a:r>
                        <a:rPr lang="en-US" sz="1800" baseline="0">
                          <a:solidFill>
                            <a:schemeClr val="tx1"/>
                          </a:solidFill>
                          <a:effectLst/>
                        </a:rPr>
                        <a:t>September 10</a:t>
                      </a:r>
                    </a:p>
                    <a:p>
                      <a:pPr marL="114300" marR="0" lvl="0" indent="0">
                        <a:spcBef>
                          <a:spcPts val="0"/>
                        </a:spcBef>
                        <a:spcAft>
                          <a:spcPts val="0"/>
                        </a:spcAft>
                        <a:buNone/>
                      </a:pPr>
                      <a:r>
                        <a:rPr lang="en-US" sz="1800" baseline="0">
                          <a:solidFill>
                            <a:schemeClr val="tx1"/>
                          </a:solidFill>
                          <a:effectLst/>
                        </a:rPr>
                        <a:t>September 12</a:t>
                      </a:r>
                    </a:p>
                    <a:p>
                      <a:pPr marL="114300" marR="0" indent="0">
                        <a:spcBef>
                          <a:spcPts val="0"/>
                        </a:spcBef>
                        <a:spcAft>
                          <a:spcPts val="0"/>
                        </a:spcAft>
                      </a:pPr>
                      <a:r>
                        <a:rPr lang="en-US" sz="1800" baseline="0">
                          <a:solidFill>
                            <a:schemeClr val="tx1"/>
                          </a:solidFill>
                          <a:effectLst/>
                        </a:rPr>
                        <a:t>September 18</a:t>
                      </a:r>
                    </a:p>
                  </a:txBody>
                  <a:tcPr marL="56451" marR="56451" marT="0" marB="0" anchor="ctr"/>
                </a:tc>
                <a:extLst>
                  <a:ext uri="{0D108BD9-81ED-4DB2-BD59-A6C34878D82A}">
                    <a16:rowId xmlns:a16="http://schemas.microsoft.com/office/drawing/2014/main" val="2060426372"/>
                  </a:ext>
                </a:extLst>
              </a:tr>
              <a:tr h="571974">
                <a:tc>
                  <a:txBody>
                    <a:bodyPr/>
                    <a:lstStyle/>
                    <a:p>
                      <a:pPr marL="0" marR="0" algn="ctr">
                        <a:spcBef>
                          <a:spcPts val="0"/>
                        </a:spcBef>
                        <a:spcAft>
                          <a:spcPts val="0"/>
                        </a:spcAft>
                      </a:pPr>
                      <a:r>
                        <a:rPr lang="en-US" sz="1800">
                          <a:effectLst/>
                        </a:rPr>
                        <a:t>CoAlt Training for DACs</a:t>
                      </a:r>
                    </a:p>
                  </a:txBody>
                  <a:tcPr marL="56451" marR="56451" marT="0" marB="0" anchor="ctr"/>
                </a:tc>
                <a:tc>
                  <a:txBody>
                    <a:bodyPr/>
                    <a:lstStyle/>
                    <a:p>
                      <a:pPr marL="114300" marR="0" indent="0">
                        <a:spcBef>
                          <a:spcPts val="0"/>
                        </a:spcBef>
                        <a:spcAft>
                          <a:spcPts val="0"/>
                        </a:spcAft>
                      </a:pPr>
                      <a:r>
                        <a:rPr lang="en-US" sz="1800" baseline="0">
                          <a:effectLst/>
                        </a:rPr>
                        <a:t>November (Virtual)</a:t>
                      </a:r>
                      <a:endParaRPr lang="en-US" sz="1800" baseline="0">
                        <a:solidFill>
                          <a:schemeClr val="tx1"/>
                        </a:solidFill>
                        <a:effectLst/>
                      </a:endParaRPr>
                    </a:p>
                  </a:txBody>
                  <a:tcPr marL="56451" marR="56451" marT="0" marB="0" anchor="ctr"/>
                </a:tc>
                <a:extLst>
                  <a:ext uri="{0D108BD9-81ED-4DB2-BD59-A6C34878D82A}">
                    <a16:rowId xmlns:a16="http://schemas.microsoft.com/office/drawing/2014/main" val="10002"/>
                  </a:ext>
                </a:extLst>
              </a:tr>
              <a:tr h="1591576">
                <a:tc>
                  <a:txBody>
                    <a:bodyPr/>
                    <a:lstStyle/>
                    <a:p>
                      <a:pPr marL="0" lvl="0" algn="ctr">
                        <a:spcBef>
                          <a:spcPts val="0"/>
                        </a:spcBef>
                        <a:spcAft>
                          <a:spcPts val="0"/>
                        </a:spcAft>
                        <a:buNone/>
                      </a:pPr>
                      <a:r>
                        <a:rPr lang="en-US" sz="1800">
                          <a:effectLst/>
                        </a:rPr>
                        <a:t>CoAlt Training for TAs</a:t>
                      </a:r>
                    </a:p>
                  </a:txBody>
                  <a:tcPr marL="56451" marR="56451" marT="0" marB="0" anchor="ctr"/>
                </a:tc>
                <a:tc>
                  <a:txBody>
                    <a:bodyPr/>
                    <a:lstStyle/>
                    <a:p>
                      <a:pPr lvl="0" algn="l">
                        <a:lnSpc>
                          <a:spcPct val="100000"/>
                        </a:lnSpc>
                        <a:spcBef>
                          <a:spcPts val="0"/>
                        </a:spcBef>
                        <a:spcAft>
                          <a:spcPts val="0"/>
                        </a:spcAft>
                        <a:buNone/>
                      </a:pPr>
                      <a:r>
                        <a:rPr lang="en-US" sz="1800" b="0" i="0" u="sng" strike="noStrike" baseline="0" noProof="0" dirty="0">
                          <a:solidFill>
                            <a:srgbClr val="000000"/>
                          </a:solidFill>
                          <a:effectLst/>
                          <a:latin typeface="Calibri"/>
                        </a:rPr>
                        <a:t>Through Educator Portal</a:t>
                      </a:r>
                    </a:p>
                    <a:p>
                      <a:pPr lvl="0" algn="l">
                        <a:lnSpc>
                          <a:spcPct val="100000"/>
                        </a:lnSpc>
                        <a:spcBef>
                          <a:spcPts val="0"/>
                        </a:spcBef>
                        <a:spcAft>
                          <a:spcPts val="0"/>
                        </a:spcAft>
                        <a:buNone/>
                      </a:pPr>
                      <a:r>
                        <a:rPr lang="en-US" sz="1800" b="0" i="0" u="none" strike="noStrike" baseline="0" noProof="0" dirty="0">
                          <a:solidFill>
                            <a:srgbClr val="000000"/>
                          </a:solidFill>
                          <a:effectLst/>
                          <a:latin typeface="Calibri"/>
                        </a:rPr>
                        <a:t>DLM Training – September 3</a:t>
                      </a:r>
                      <a:endParaRPr lang="en-US" dirty="0"/>
                    </a:p>
                    <a:p>
                      <a:pPr lvl="0" algn="l">
                        <a:lnSpc>
                          <a:spcPct val="100000"/>
                        </a:lnSpc>
                        <a:spcBef>
                          <a:spcPts val="0"/>
                        </a:spcBef>
                        <a:spcAft>
                          <a:spcPts val="0"/>
                        </a:spcAft>
                        <a:buNone/>
                      </a:pPr>
                      <a:r>
                        <a:rPr lang="en-US" sz="1800" b="0" i="0" u="none" strike="noStrike" baseline="0" noProof="0" dirty="0">
                          <a:solidFill>
                            <a:srgbClr val="000000"/>
                          </a:solidFill>
                          <a:effectLst/>
                          <a:latin typeface="Calibri"/>
                        </a:rPr>
                        <a:t>CoAlt Science – December</a:t>
                      </a:r>
                      <a:endParaRPr lang="en-US" dirty="0"/>
                    </a:p>
                    <a:p>
                      <a:pPr lvl="0" algn="l">
                        <a:lnSpc>
                          <a:spcPct val="100000"/>
                        </a:lnSpc>
                        <a:spcBef>
                          <a:spcPts val="0"/>
                        </a:spcBef>
                        <a:spcAft>
                          <a:spcPts val="0"/>
                        </a:spcAft>
                        <a:buNone/>
                      </a:pPr>
                      <a:r>
                        <a:rPr lang="en-US" sz="1800" b="0" i="0" u="sng" strike="noStrike" baseline="0" noProof="0" dirty="0">
                          <a:solidFill>
                            <a:srgbClr val="000000"/>
                          </a:solidFill>
                          <a:effectLst/>
                          <a:latin typeface="Calibri"/>
                        </a:rPr>
                        <a:t>Hosted Virtually by CDE</a:t>
                      </a:r>
                    </a:p>
                    <a:p>
                      <a:pPr lvl="0" algn="l">
                        <a:lnSpc>
                          <a:spcPct val="100000"/>
                        </a:lnSpc>
                        <a:spcBef>
                          <a:spcPts val="0"/>
                        </a:spcBef>
                        <a:spcAft>
                          <a:spcPts val="0"/>
                        </a:spcAft>
                        <a:buNone/>
                      </a:pPr>
                      <a:r>
                        <a:rPr lang="en-US" sz="1800" b="0" i="0" u="none" strike="noStrike" baseline="0" noProof="0" dirty="0">
                          <a:solidFill>
                            <a:srgbClr val="000000"/>
                          </a:solidFill>
                          <a:effectLst/>
                          <a:latin typeface="Calibri"/>
                        </a:rPr>
                        <a:t>Social Studies – December</a:t>
                      </a:r>
                      <a:endParaRPr lang="en-US" dirty="0"/>
                    </a:p>
                  </a:txBody>
                  <a:tcPr marL="56451" marR="56451" marT="0" marB="0" anchor="ctr"/>
                </a:tc>
                <a:extLst>
                  <a:ext uri="{0D108BD9-81ED-4DB2-BD59-A6C34878D82A}">
                    <a16:rowId xmlns:a16="http://schemas.microsoft.com/office/drawing/2014/main" val="2344280616"/>
                  </a:ext>
                </a:extLst>
              </a:tr>
            </a:tbl>
          </a:graphicData>
        </a:graphic>
      </p:graphicFrame>
      <p:sp>
        <p:nvSpPr>
          <p:cNvPr id="4" name="Slide Number Placeholder 3"/>
          <p:cNvSpPr>
            <a:spLocks noGrp="1"/>
          </p:cNvSpPr>
          <p:nvPr>
            <p:ph type="sldNum" sz="quarter" idx="12"/>
          </p:nvPr>
        </p:nvSpPr>
        <p:spPr>
          <a:xfrm>
            <a:off x="277487" y="6342729"/>
            <a:ext cx="2057400" cy="365125"/>
          </a:xfrm>
          <a:prstGeom prst="rect">
            <a:avLst/>
          </a:prstGeom>
        </p:spPr>
        <p:txBody>
          <a:bodyPr vert="horz" lIns="91440" tIns="45720" rIns="91440" bIns="45720" rtlCol="0" anchor="ctr">
            <a:normAutofit/>
          </a:bodyPr>
          <a:lstStyle/>
          <a:p>
            <a:pPr>
              <a:spcAft>
                <a:spcPts val="600"/>
              </a:spcAft>
            </a:pPr>
            <a:fld id="{67726FA2-3EC9-4717-AD62-D8C823692DD3}" type="slidenum">
              <a:rPr lang="en-US" smtClean="0">
                <a:solidFill>
                  <a:schemeClr val="tx1">
                    <a:tint val="75000"/>
                  </a:schemeClr>
                </a:solidFill>
              </a:rPr>
              <a:pPr>
                <a:spcAft>
                  <a:spcPts val="600"/>
                </a:spcAft>
              </a:pPr>
              <a:t>47</a:t>
            </a:fld>
            <a:endParaRPr lang="en-US">
              <a:solidFill>
                <a:schemeClr val="tx1">
                  <a:tint val="75000"/>
                </a:schemeClr>
              </a:solidFill>
            </a:endParaRPr>
          </a:p>
        </p:txBody>
      </p:sp>
      <p:cxnSp>
        <p:nvCxnSpPr>
          <p:cNvPr id="6" name="Straight Arrow Connector 5">
            <a:extLst>
              <a:ext uri="{FF2B5EF4-FFF2-40B4-BE49-F238E27FC236}">
                <a16:creationId xmlns:a16="http://schemas.microsoft.com/office/drawing/2014/main" id="{AC46C446-5525-BBE7-3FB5-B5080597BDDE}"/>
              </a:ext>
              <a:ext uri="{C183D7F6-B498-43B3-948B-1728B52AA6E4}">
                <adec:decorative xmlns:adec="http://schemas.microsoft.com/office/drawing/2017/decorative" val="1"/>
              </a:ext>
            </a:extLst>
          </p:cNvPr>
          <p:cNvCxnSpPr/>
          <p:nvPr/>
        </p:nvCxnSpPr>
        <p:spPr>
          <a:xfrm>
            <a:off x="503129" y="3316265"/>
            <a:ext cx="2751550" cy="6264"/>
          </a:xfrm>
          <a:prstGeom prst="straightConnector1">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12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CoAlt Training</a:t>
            </a:r>
          </a:p>
        </p:txBody>
      </p:sp>
      <p:sp>
        <p:nvSpPr>
          <p:cNvPr id="9" name="Content Placeholder 8"/>
          <p:cNvSpPr>
            <a:spLocks noGrp="1"/>
          </p:cNvSpPr>
          <p:nvPr>
            <p:ph idx="1"/>
          </p:nvPr>
        </p:nvSpPr>
        <p:spPr>
          <a:xfrm>
            <a:off x="274320" y="1359243"/>
            <a:ext cx="8241030" cy="5014055"/>
          </a:xfrm>
        </p:spPr>
        <p:txBody>
          <a:bodyPr vert="horz" lIns="0" tIns="0" rIns="0" bIns="45720" rtlCol="0" anchor="t">
            <a:noAutofit/>
          </a:bodyPr>
          <a:lstStyle/>
          <a:p>
            <a:pPr marL="342900" indent="-342900"/>
            <a:r>
              <a:rPr lang="en-US"/>
              <a:t>Train teachers in all parts of the CoAlt assessments</a:t>
            </a:r>
          </a:p>
          <a:p>
            <a:pPr lvl="1"/>
            <a:r>
              <a:rPr lang="en-US" dirty="0"/>
              <a:t>Separate modules</a:t>
            </a:r>
            <a:endParaRPr lang="en-US" dirty="0">
              <a:cs typeface="Calibri"/>
            </a:endParaRPr>
          </a:p>
          <a:p>
            <a:pPr lvl="1"/>
            <a:r>
              <a:rPr lang="en-US" dirty="0"/>
              <a:t>ELA/math – available through Kite Educator Portal</a:t>
            </a:r>
            <a:endParaRPr lang="en-US" dirty="0">
              <a:cs typeface="Calibri"/>
            </a:endParaRPr>
          </a:p>
          <a:p>
            <a:pPr lvl="1"/>
            <a:r>
              <a:rPr lang="en-US" dirty="0"/>
              <a:t>Science – available through Kite Educator Portal</a:t>
            </a:r>
            <a:endParaRPr lang="en-US" dirty="0">
              <a:cs typeface="Calibri"/>
            </a:endParaRPr>
          </a:p>
          <a:p>
            <a:pPr lvl="1"/>
            <a:r>
              <a:rPr lang="en-US" dirty="0">
                <a:cs typeface="Calibri"/>
              </a:rPr>
              <a:t>Social Studies – DACs with selected schools will be contacted for training</a:t>
            </a:r>
          </a:p>
          <a:p>
            <a:pPr lvl="1"/>
            <a:r>
              <a:rPr lang="en-US" dirty="0"/>
              <a:t>Educators will be required to take and pass a quiz based on the information presented in each module</a:t>
            </a:r>
            <a:endParaRPr lang="en-US" dirty="0">
              <a:cs typeface="Calibri"/>
            </a:endParaRPr>
          </a:p>
          <a:p>
            <a:pPr marL="742950" lvl="1" indent="-285750"/>
            <a:endParaRPr lang="en-US" sz="800">
              <a:cs typeface="Calibri"/>
            </a:endParaRPr>
          </a:p>
          <a:p>
            <a:pPr marL="342900" indent="-342900">
              <a:buFont typeface="Arial" panose="020B0604020202020204" pitchFamily="34" charset="0"/>
              <a:buChar char="•"/>
            </a:pPr>
            <a:r>
              <a:rPr lang="en-US" dirty="0"/>
              <a:t>DAC-specific training</a:t>
            </a:r>
            <a:endParaRPr lang="en-US" dirty="0">
              <a:cs typeface="Calibri"/>
            </a:endParaRPr>
          </a:p>
          <a:p>
            <a:pPr marL="800100" lvl="1" indent="-342900"/>
            <a:r>
              <a:rPr lang="en-US" dirty="0"/>
              <a:t>Will be posted on CDE Training page at </a:t>
            </a:r>
            <a:r>
              <a:rPr lang="en-US" dirty="0">
                <a:hlinkClick r:id="rId2"/>
              </a:rPr>
              <a:t>CoAlt Assessment Training</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48</a:t>
            </a:fld>
            <a:endParaRPr lang="en-US"/>
          </a:p>
        </p:txBody>
      </p:sp>
    </p:spTree>
    <p:extLst>
      <p:ext uri="{BB962C8B-B14F-4D97-AF65-F5344CB8AC3E}">
        <p14:creationId xmlns:p14="http://schemas.microsoft.com/office/powerpoint/2010/main" val="2269505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2858440" cy="3204134"/>
          </a:xfrm>
        </p:spPr>
        <p:txBody>
          <a:bodyPr vert="horz" lIns="91440" tIns="45720" rIns="91440" bIns="45720" rtlCol="0" anchor="b">
            <a:normAutofit/>
          </a:bodyPr>
          <a:lstStyle/>
          <a:p>
            <a:pPr algn="l"/>
            <a:r>
              <a:rPr lang="en-US" sz="3600" dirty="0">
                <a:solidFill>
                  <a:schemeClr val="tx1"/>
                </a:solidFill>
                <a:latin typeface="+mn-lt"/>
              </a:rPr>
              <a:t>Colorado PSAT and SAT</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49</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418111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A811-4698-7BC9-05D5-429C1B1E8E93}"/>
              </a:ext>
            </a:extLst>
          </p:cNvPr>
          <p:cNvSpPr>
            <a:spLocks noGrp="1"/>
          </p:cNvSpPr>
          <p:nvPr>
            <p:ph type="title"/>
          </p:nvPr>
        </p:nvSpPr>
        <p:spPr>
          <a:xfrm>
            <a:off x="245193" y="254514"/>
            <a:ext cx="8762620" cy="756418"/>
          </a:xfrm>
        </p:spPr>
        <p:txBody>
          <a:bodyPr anchor="ctr">
            <a:noAutofit/>
          </a:bodyPr>
          <a:lstStyle/>
          <a:p>
            <a:r>
              <a:rPr lang="en-US" sz="3200" dirty="0">
                <a:latin typeface="Calibri"/>
                <a:ea typeface="Calibri"/>
                <a:cs typeface="Calibri"/>
              </a:rPr>
              <a:t>State Content Assessments: Purpose and Uses in the Classroom</a:t>
            </a:r>
          </a:p>
        </p:txBody>
      </p:sp>
      <p:sp>
        <p:nvSpPr>
          <p:cNvPr id="3" name="Content Placeholder 2">
            <a:extLst>
              <a:ext uri="{FF2B5EF4-FFF2-40B4-BE49-F238E27FC236}">
                <a16:creationId xmlns:a16="http://schemas.microsoft.com/office/drawing/2014/main" id="{1A5ADD12-6611-157D-5D68-8B97491C1530}"/>
              </a:ext>
            </a:extLst>
          </p:cNvPr>
          <p:cNvSpPr>
            <a:spLocks noGrp="1"/>
          </p:cNvSpPr>
          <p:nvPr>
            <p:ph idx="1"/>
          </p:nvPr>
        </p:nvSpPr>
        <p:spPr>
          <a:xfrm>
            <a:off x="223071" y="1332689"/>
            <a:ext cx="4348929" cy="5379396"/>
          </a:xfrm>
        </p:spPr>
        <p:txBody>
          <a:bodyPr>
            <a:noAutofit/>
          </a:bodyPr>
          <a:lstStyle/>
          <a:p>
            <a:pPr marL="0" indent="0">
              <a:spcBef>
                <a:spcPts val="600"/>
              </a:spcBef>
              <a:buNone/>
            </a:pPr>
            <a:r>
              <a:rPr lang="en-US" b="1">
                <a:solidFill>
                  <a:srgbClr val="488BC9"/>
                </a:solidFill>
              </a:rPr>
              <a:t>For Educators</a:t>
            </a:r>
          </a:p>
          <a:p>
            <a:pPr>
              <a:lnSpc>
                <a:spcPct val="100000"/>
              </a:lnSpc>
              <a:spcBef>
                <a:spcPts val="600"/>
              </a:spcBef>
            </a:pPr>
            <a:r>
              <a:rPr lang="en-US" sz="1800"/>
              <a:t>Provide information on student performance compared to school, district and state peers towards the end of the school year</a:t>
            </a:r>
          </a:p>
          <a:p>
            <a:pPr>
              <a:lnSpc>
                <a:spcPct val="100000"/>
              </a:lnSpc>
              <a:spcBef>
                <a:spcPts val="600"/>
              </a:spcBef>
            </a:pPr>
            <a:r>
              <a:rPr lang="en-US" sz="1800"/>
              <a:t>Allow teachers to see student performance against the standards and identify areas for consideration for future program and instructional adjustment</a:t>
            </a:r>
          </a:p>
          <a:p>
            <a:pPr>
              <a:lnSpc>
                <a:spcPct val="100000"/>
              </a:lnSpc>
              <a:spcBef>
                <a:spcPts val="600"/>
              </a:spcBef>
            </a:pPr>
            <a:r>
              <a:rPr lang="en-US" sz="1800"/>
              <a:t>Provide sources of data to support ongoing decision-making on curricula, scope and sequence, and the allocation of supports and resources</a:t>
            </a:r>
          </a:p>
          <a:p>
            <a:pPr>
              <a:lnSpc>
                <a:spcPct val="100000"/>
              </a:lnSpc>
              <a:spcBef>
                <a:spcPts val="600"/>
              </a:spcBef>
            </a:pPr>
            <a:r>
              <a:rPr lang="en-US" sz="1800"/>
              <a:t>Serve as comparison points as schools/districts evaluate the effectiveness of adjustments they made to address lost opportunities to learn in prior years</a:t>
            </a:r>
          </a:p>
        </p:txBody>
      </p:sp>
      <p:sp>
        <p:nvSpPr>
          <p:cNvPr id="4" name="Slide Number Placeholder 3">
            <a:extLst>
              <a:ext uri="{FF2B5EF4-FFF2-40B4-BE49-F238E27FC236}">
                <a16:creationId xmlns:a16="http://schemas.microsoft.com/office/drawing/2014/main" id="{1EE400EA-1C41-1228-D3FE-899F343768B8}"/>
              </a:ext>
            </a:extLst>
          </p:cNvPr>
          <p:cNvSpPr>
            <a:spLocks noGrp="1"/>
          </p:cNvSpPr>
          <p:nvPr>
            <p:ph type="sldNum" sz="quarter" idx="12"/>
          </p:nvPr>
        </p:nvSpPr>
        <p:spPr/>
        <p:txBody>
          <a:bodyPr/>
          <a:lstStyle/>
          <a:p>
            <a:fld id="{C479D5F6-EDCB-402A-AC08-4943A1820E8F}" type="slidenum">
              <a:rPr lang="en-US" smtClean="0"/>
              <a:pPr/>
              <a:t>5</a:t>
            </a:fld>
            <a:endParaRPr lang="en-US"/>
          </a:p>
        </p:txBody>
      </p:sp>
      <p:sp>
        <p:nvSpPr>
          <p:cNvPr id="7" name="TextBox 6">
            <a:extLst>
              <a:ext uri="{FF2B5EF4-FFF2-40B4-BE49-F238E27FC236}">
                <a16:creationId xmlns:a16="http://schemas.microsoft.com/office/drawing/2014/main" id="{DEA7A9DA-A6E3-9839-28B0-C688E74175E6}"/>
              </a:ext>
            </a:extLst>
          </p:cNvPr>
          <p:cNvSpPr txBox="1"/>
          <p:nvPr/>
        </p:nvSpPr>
        <p:spPr>
          <a:xfrm>
            <a:off x="4979624" y="4770304"/>
            <a:ext cx="4164376" cy="1477328"/>
          </a:xfrm>
          <a:prstGeom prst="rect">
            <a:avLst/>
          </a:prstGeom>
          <a:solidFill>
            <a:srgbClr val="E26510"/>
          </a:solidFill>
        </p:spPr>
        <p:txBody>
          <a:bodyPr wrap="square" rtlCol="0" anchor="ctr">
            <a:spAutoFit/>
          </a:bodyPr>
          <a:lstStyle/>
          <a:p>
            <a:pPr algn="ctr"/>
            <a:r>
              <a:rPr lang="en-US" sz="1800">
                <a:solidFill>
                  <a:schemeClr val="bg1"/>
                </a:solidFill>
              </a:rPr>
              <a:t>As always, educators should consider multiple data points and sources of information when making decisions regarding student achievement and plans for instruction.</a:t>
            </a:r>
          </a:p>
        </p:txBody>
      </p:sp>
      <p:pic>
        <p:nvPicPr>
          <p:cNvPr id="6" name="Picture 5" descr="A person helping a child with their schoolwork.">
            <a:extLst>
              <a:ext uri="{FF2B5EF4-FFF2-40B4-BE49-F238E27FC236}">
                <a16:creationId xmlns:a16="http://schemas.microsoft.com/office/drawing/2014/main" id="{B3E229D6-E297-28BF-83E7-DC30917B3D8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r="12723"/>
          <a:stretch/>
        </p:blipFill>
        <p:spPr>
          <a:xfrm>
            <a:off x="4979624" y="1387774"/>
            <a:ext cx="4164376" cy="3382530"/>
          </a:xfrm>
          <a:prstGeom prst="rect">
            <a:avLst/>
          </a:prstGeom>
        </p:spPr>
      </p:pic>
    </p:spTree>
    <p:extLst>
      <p:ext uri="{BB962C8B-B14F-4D97-AF65-F5344CB8AC3E}">
        <p14:creationId xmlns:p14="http://schemas.microsoft.com/office/powerpoint/2010/main" val="3160721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200" dirty="0">
                <a:latin typeface="+mn-lt"/>
              </a:rPr>
              <a:t>Colorado PSAT and SAT Administration</a:t>
            </a:r>
          </a:p>
        </p:txBody>
      </p:sp>
      <p:graphicFrame>
        <p:nvGraphicFramePr>
          <p:cNvPr id="6" name="Content Placeholder 2" descr="PSAT 9&#10; Administered to all* students in 9th grade&#10;PSAT 10&#10; Administered to all* students in 10th grade&#10;SAT&#10; Administered to all* students in 11th grade">
            <a:extLst>
              <a:ext uri="{FF2B5EF4-FFF2-40B4-BE49-F238E27FC236}">
                <a16:creationId xmlns:a16="http://schemas.microsoft.com/office/drawing/2014/main" id="{0D1F6FF8-59FA-3EEF-03E3-B477E38FE4C7}"/>
              </a:ext>
            </a:extLst>
          </p:cNvPr>
          <p:cNvGraphicFramePr>
            <a:graphicFrameLocks noGrp="1"/>
          </p:cNvGraphicFramePr>
          <p:nvPr>
            <p:ph idx="1"/>
            <p:extLst>
              <p:ext uri="{D42A27DB-BD31-4B8C-83A1-F6EECF244321}">
                <p14:modId xmlns:p14="http://schemas.microsoft.com/office/powerpoint/2010/main" val="3750165758"/>
              </p:ext>
            </p:extLst>
          </p:nvPr>
        </p:nvGraphicFramePr>
        <p:xfrm>
          <a:off x="274320" y="1353693"/>
          <a:ext cx="8241030" cy="4187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941856A-A0EA-8959-2049-7782583A2F7D}"/>
              </a:ext>
            </a:extLst>
          </p:cNvPr>
          <p:cNvSpPr txBox="1"/>
          <p:nvPr/>
        </p:nvSpPr>
        <p:spPr>
          <a:xfrm>
            <a:off x="274320" y="5594974"/>
            <a:ext cx="8770528" cy="707886"/>
          </a:xfrm>
          <a:prstGeom prst="rect">
            <a:avLst/>
          </a:prstGeom>
          <a:noFill/>
        </p:spPr>
        <p:txBody>
          <a:bodyPr wrap="square" lIns="91440" tIns="45720" rIns="91440" bIns="45720" anchor="t">
            <a:spAutoFit/>
          </a:bodyPr>
          <a:lstStyle/>
          <a:p>
            <a:pPr marL="0" indent="0">
              <a:buNone/>
            </a:pPr>
            <a:r>
              <a:rPr lang="en-US" sz="2000">
                <a:latin typeface="+mn-lt"/>
              </a:rPr>
              <a:t>*Students who participate in CoAlt take the DLM ELA </a:t>
            </a:r>
            <a:r>
              <a:rPr lang="en-US" sz="2000"/>
              <a:t>and</a:t>
            </a:r>
            <a:r>
              <a:rPr lang="en-US" sz="2000">
                <a:latin typeface="+mn-lt"/>
              </a:rPr>
              <a:t> Math assessment instead of PSAT/SAT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50</a:t>
            </a:fld>
            <a:endParaRPr lang="en-US"/>
          </a:p>
        </p:txBody>
      </p:sp>
    </p:spTree>
    <p:extLst>
      <p:ext uri="{BB962C8B-B14F-4D97-AF65-F5344CB8AC3E}">
        <p14:creationId xmlns:p14="http://schemas.microsoft.com/office/powerpoint/2010/main" val="1266430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894838-3F00-9B78-A2B1-E9A2354EAB68}"/>
              </a:ext>
            </a:extLst>
          </p:cNvPr>
          <p:cNvSpPr>
            <a:spLocks noGrp="1"/>
          </p:cNvSpPr>
          <p:nvPr>
            <p:ph type="title"/>
          </p:nvPr>
        </p:nvSpPr>
        <p:spPr>
          <a:xfrm>
            <a:off x="244475" y="254000"/>
            <a:ext cx="6787190" cy="757238"/>
          </a:xfrm>
        </p:spPr>
        <p:txBody>
          <a:bodyPr anchor="ctr">
            <a:noAutofit/>
          </a:bodyPr>
          <a:lstStyle/>
          <a:p>
            <a:r>
              <a:rPr lang="en-US" sz="3200" dirty="0">
                <a:latin typeface="+mn-lt"/>
              </a:rPr>
              <a:t>Digitally-based Colorado PSAT and SAT</a:t>
            </a:r>
            <a:endParaRPr lang="en-US" sz="3200" dirty="0">
              <a:solidFill>
                <a:schemeClr val="tx1"/>
              </a:solidFill>
              <a:latin typeface="+mn-lt"/>
            </a:endParaRPr>
          </a:p>
        </p:txBody>
      </p:sp>
      <p:graphicFrame>
        <p:nvGraphicFramePr>
          <p:cNvPr id="7" name="Content Placeholder 6">
            <a:extLst>
              <a:ext uri="{FF2B5EF4-FFF2-40B4-BE49-F238E27FC236}">
                <a16:creationId xmlns:a16="http://schemas.microsoft.com/office/drawing/2014/main" id="{422A5E58-A6EA-65EA-3592-7F5B961D60E7}"/>
              </a:ext>
            </a:extLst>
          </p:cNvPr>
          <p:cNvGraphicFramePr>
            <a:graphicFrameLocks noGrp="1"/>
          </p:cNvGraphicFramePr>
          <p:nvPr>
            <p:ph idx="1"/>
            <p:extLst>
              <p:ext uri="{D42A27DB-BD31-4B8C-83A1-F6EECF244321}">
                <p14:modId xmlns:p14="http://schemas.microsoft.com/office/powerpoint/2010/main" val="103656506"/>
              </p:ext>
            </p:extLst>
          </p:nvPr>
        </p:nvGraphicFramePr>
        <p:xfrm>
          <a:off x="628650" y="1463675"/>
          <a:ext cx="7886700" cy="2382520"/>
        </p:xfrm>
        <a:graphic>
          <a:graphicData uri="http://schemas.openxmlformats.org/drawingml/2006/table">
            <a:tbl>
              <a:tblPr firstRow="1" bandRow="1">
                <a:tableStyleId>{5C22544A-7EE6-4342-B048-85BDC9FD1C3A}</a:tableStyleId>
              </a:tblPr>
              <a:tblGrid>
                <a:gridCol w="1653806">
                  <a:extLst>
                    <a:ext uri="{9D8B030D-6E8A-4147-A177-3AD203B41FA5}">
                      <a16:colId xmlns:a16="http://schemas.microsoft.com/office/drawing/2014/main" val="3463371074"/>
                    </a:ext>
                  </a:extLst>
                </a:gridCol>
                <a:gridCol w="1233377">
                  <a:extLst>
                    <a:ext uri="{9D8B030D-6E8A-4147-A177-3AD203B41FA5}">
                      <a16:colId xmlns:a16="http://schemas.microsoft.com/office/drawing/2014/main" val="2315045978"/>
                    </a:ext>
                  </a:extLst>
                </a:gridCol>
                <a:gridCol w="4999517">
                  <a:extLst>
                    <a:ext uri="{9D8B030D-6E8A-4147-A177-3AD203B41FA5}">
                      <a16:colId xmlns:a16="http://schemas.microsoft.com/office/drawing/2014/main" val="3405737812"/>
                    </a:ext>
                  </a:extLst>
                </a:gridCol>
              </a:tblGrid>
              <a:tr h="370840">
                <a:tc>
                  <a:txBody>
                    <a:bodyPr/>
                    <a:lstStyle/>
                    <a:p>
                      <a:pPr algn="ctr"/>
                      <a:r>
                        <a:rPr lang="en-US" dirty="0"/>
                        <a:t>Assessment</a:t>
                      </a:r>
                    </a:p>
                  </a:txBody>
                  <a:tcPr>
                    <a:solidFill>
                      <a:schemeClr val="accent2">
                        <a:lumMod val="75000"/>
                      </a:schemeClr>
                    </a:solidFill>
                  </a:tcPr>
                </a:tc>
                <a:tc>
                  <a:txBody>
                    <a:bodyPr/>
                    <a:lstStyle/>
                    <a:p>
                      <a:pPr algn="ctr"/>
                      <a:r>
                        <a:rPr lang="en-US" dirty="0"/>
                        <a:t>Grade</a:t>
                      </a:r>
                    </a:p>
                  </a:txBody>
                  <a:tcPr>
                    <a:solidFill>
                      <a:schemeClr val="accent2">
                        <a:lumMod val="75000"/>
                      </a:schemeClr>
                    </a:solidFill>
                  </a:tcPr>
                </a:tc>
                <a:tc>
                  <a:txBody>
                    <a:bodyPr/>
                    <a:lstStyle/>
                    <a:p>
                      <a:pPr algn="ctr"/>
                      <a:r>
                        <a:rPr lang="en-US" dirty="0"/>
                        <a:t>Administration Dates*</a:t>
                      </a:r>
                    </a:p>
                  </a:txBody>
                  <a:tcPr>
                    <a:solidFill>
                      <a:schemeClr val="accent2">
                        <a:lumMod val="75000"/>
                      </a:schemeClr>
                    </a:solidFill>
                  </a:tcPr>
                </a:tc>
                <a:extLst>
                  <a:ext uri="{0D108BD9-81ED-4DB2-BD59-A6C34878D82A}">
                    <a16:rowId xmlns:a16="http://schemas.microsoft.com/office/drawing/2014/main" val="1849899145"/>
                  </a:ext>
                </a:extLst>
              </a:tr>
              <a:tr h="370840">
                <a:tc>
                  <a:txBody>
                    <a:bodyPr/>
                    <a:lstStyle/>
                    <a:p>
                      <a:pPr algn="ctr"/>
                      <a:endParaRPr lang="en-US" dirty="0"/>
                    </a:p>
                    <a:p>
                      <a:pPr algn="ctr"/>
                      <a:r>
                        <a:rPr lang="en-US" dirty="0"/>
                        <a:t>PSAT 9</a:t>
                      </a:r>
                    </a:p>
                    <a:p>
                      <a:pPr algn="ctr"/>
                      <a:endParaRPr lang="en-US" dirty="0"/>
                    </a:p>
                    <a:p>
                      <a:pPr algn="ctr"/>
                      <a:r>
                        <a:rPr lang="en-US" dirty="0"/>
                        <a:t>PSAT 10</a:t>
                      </a:r>
                    </a:p>
                    <a:p>
                      <a:pPr algn="ctr"/>
                      <a:endParaRPr lang="en-US" dirty="0"/>
                    </a:p>
                    <a:p>
                      <a:pPr algn="ctr"/>
                      <a:r>
                        <a:rPr lang="en-US" dirty="0"/>
                        <a:t>SAT</a:t>
                      </a:r>
                    </a:p>
                  </a:txBody>
                  <a:tcPr/>
                </a:tc>
                <a:tc>
                  <a:txBody>
                    <a:bodyPr/>
                    <a:lstStyle/>
                    <a:p>
                      <a:pPr algn="ctr"/>
                      <a:endParaRPr lang="en-US" dirty="0"/>
                    </a:p>
                    <a:p>
                      <a:pPr algn="ctr"/>
                      <a:r>
                        <a:rPr lang="en-US" dirty="0"/>
                        <a:t>9</a:t>
                      </a:r>
                    </a:p>
                    <a:p>
                      <a:pPr algn="ctr"/>
                      <a:endParaRPr lang="en-US" dirty="0"/>
                    </a:p>
                    <a:p>
                      <a:pPr algn="ctr"/>
                      <a:r>
                        <a:rPr lang="en-US" dirty="0"/>
                        <a:t>10</a:t>
                      </a:r>
                    </a:p>
                    <a:p>
                      <a:pPr algn="ctr"/>
                      <a:endParaRPr lang="en-US" dirty="0"/>
                    </a:p>
                    <a:p>
                      <a:pPr algn="ctr"/>
                      <a:r>
                        <a:rPr lang="en-US" dirty="0"/>
                        <a:t>11</a:t>
                      </a:r>
                    </a:p>
                  </a:txBody>
                  <a:tcPr/>
                </a:tc>
                <a:tc>
                  <a:txBody>
                    <a:bodyPr/>
                    <a:lstStyle/>
                    <a:p>
                      <a:pPr algn="ctr"/>
                      <a:endParaRPr lang="en-US" dirty="0"/>
                    </a:p>
                    <a:p>
                      <a:pPr algn="ctr"/>
                      <a:endParaRPr lang="en-US" dirty="0"/>
                    </a:p>
                    <a:p>
                      <a:pPr algn="ctr"/>
                      <a:r>
                        <a:rPr lang="en-US" dirty="0"/>
                        <a:t>April 14 through 25, 2025</a:t>
                      </a:r>
                    </a:p>
                    <a:p>
                      <a:pPr algn="ctr"/>
                      <a:r>
                        <a:rPr lang="en-US" dirty="0"/>
                        <a:t>Dates may be selected based on district/school preference within this window</a:t>
                      </a:r>
                    </a:p>
                    <a:p>
                      <a:pPr algn="ctr"/>
                      <a:endParaRPr lang="en-US" dirty="0"/>
                    </a:p>
                    <a:p>
                      <a:pPr algn="ctr"/>
                      <a:endParaRPr lang="en-US" dirty="0"/>
                    </a:p>
                  </a:txBody>
                  <a:tcPr/>
                </a:tc>
                <a:extLst>
                  <a:ext uri="{0D108BD9-81ED-4DB2-BD59-A6C34878D82A}">
                    <a16:rowId xmlns:a16="http://schemas.microsoft.com/office/drawing/2014/main" val="3086084075"/>
                  </a:ext>
                </a:extLst>
              </a:tr>
            </a:tbl>
          </a:graphicData>
        </a:graphic>
      </p:graphicFrame>
      <p:sp>
        <p:nvSpPr>
          <p:cNvPr id="6" name="TextBox 5">
            <a:extLst>
              <a:ext uri="{FF2B5EF4-FFF2-40B4-BE49-F238E27FC236}">
                <a16:creationId xmlns:a16="http://schemas.microsoft.com/office/drawing/2014/main" id="{9DFC4B4A-D4A7-7458-D580-6B58B805398E}"/>
              </a:ext>
            </a:extLst>
          </p:cNvPr>
          <p:cNvSpPr txBox="1"/>
          <p:nvPr/>
        </p:nvSpPr>
        <p:spPr>
          <a:xfrm>
            <a:off x="508211" y="4690151"/>
            <a:ext cx="8393194" cy="1754326"/>
          </a:xfrm>
          <a:prstGeom prst="rect">
            <a:avLst/>
          </a:prstGeom>
          <a:noFill/>
        </p:spPr>
        <p:txBody>
          <a:bodyPr wrap="square" rtlCol="0">
            <a:spAutoFit/>
          </a:bodyPr>
          <a:lstStyle/>
          <a:p>
            <a:r>
              <a:rPr lang="en-US" dirty="0"/>
              <a:t>*To the extent practicable, </a:t>
            </a:r>
            <a:r>
              <a:rPr lang="en-US"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tudents taking the CoAlt DLM ELA/Math assessments who participate in a general education class should be assessed at the same time as their general education peers to avoid missed instruction. Schools may also ensure students taking the alternate assessment do not miss instruction from their general education class(es) through other means.</a:t>
            </a:r>
          </a:p>
          <a:p>
            <a:endParaRPr lang="en-US" dirty="0"/>
          </a:p>
        </p:txBody>
      </p:sp>
      <p:sp>
        <p:nvSpPr>
          <p:cNvPr id="4" name="Slide Number Placeholder 3">
            <a:extLst>
              <a:ext uri="{FF2B5EF4-FFF2-40B4-BE49-F238E27FC236}">
                <a16:creationId xmlns:a16="http://schemas.microsoft.com/office/drawing/2014/main" id="{49C79EB6-4242-F1E4-4C51-24387B635BD2}"/>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2614637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732B-F381-B659-736B-F05DFB77AA91}"/>
              </a:ext>
            </a:extLst>
          </p:cNvPr>
          <p:cNvSpPr>
            <a:spLocks noGrp="1"/>
          </p:cNvSpPr>
          <p:nvPr>
            <p:ph type="title"/>
          </p:nvPr>
        </p:nvSpPr>
        <p:spPr/>
        <p:txBody>
          <a:bodyPr anchor="ctr">
            <a:normAutofit/>
          </a:bodyPr>
          <a:lstStyle/>
          <a:p>
            <a:r>
              <a:rPr lang="en-US" sz="3200" dirty="0">
                <a:latin typeface="+mn-lt"/>
              </a:rPr>
              <a:t>Digital</a:t>
            </a:r>
            <a:r>
              <a:rPr lang="en-US" sz="2000" dirty="0">
                <a:latin typeface="Museo Slab 500"/>
              </a:rPr>
              <a:t> </a:t>
            </a:r>
            <a:r>
              <a:rPr lang="en-US" sz="3200" dirty="0">
                <a:latin typeface="+mn-lt"/>
              </a:rPr>
              <a:t>Testing</a:t>
            </a:r>
            <a:r>
              <a:rPr lang="en-US" sz="3200" dirty="0">
                <a:latin typeface="Calibri"/>
                <a:cs typeface="Calibri"/>
              </a:rPr>
              <a:t> Information</a:t>
            </a:r>
            <a:r>
              <a:rPr lang="en-US" sz="2000" dirty="0">
                <a:latin typeface="Museo Slab 500"/>
              </a:rPr>
              <a:t> </a:t>
            </a:r>
            <a:endParaRPr lang="en-US" sz="3200" dirty="0">
              <a:latin typeface="+mn-lt"/>
              <a:cs typeface="Calibri"/>
            </a:endParaRPr>
          </a:p>
        </p:txBody>
      </p:sp>
      <p:sp>
        <p:nvSpPr>
          <p:cNvPr id="3" name="Content Placeholder 2">
            <a:extLst>
              <a:ext uri="{FF2B5EF4-FFF2-40B4-BE49-F238E27FC236}">
                <a16:creationId xmlns:a16="http://schemas.microsoft.com/office/drawing/2014/main" id="{473B6BFF-2468-06B1-C954-4B94951D8B1E}"/>
              </a:ext>
            </a:extLst>
          </p:cNvPr>
          <p:cNvSpPr>
            <a:spLocks noGrp="1"/>
          </p:cNvSpPr>
          <p:nvPr>
            <p:ph idx="1"/>
          </p:nvPr>
        </p:nvSpPr>
        <p:spPr>
          <a:xfrm>
            <a:off x="628650" y="1463039"/>
            <a:ext cx="7886700" cy="4888599"/>
          </a:xfrm>
        </p:spPr>
        <p:txBody>
          <a:bodyPr vert="horz" lIns="0" tIns="0" rIns="0" bIns="45720" rtlCol="0" anchor="t">
            <a:normAutofit/>
          </a:bodyPr>
          <a:lstStyle/>
          <a:p>
            <a:r>
              <a:rPr lang="en-US" dirty="0"/>
              <a:t>PSAT 9, PSAT 10 and SAT tests are administered online </a:t>
            </a:r>
          </a:p>
          <a:p>
            <a:pPr lvl="1"/>
            <a:r>
              <a:rPr lang="en-US" dirty="0"/>
              <a:t>Paper-based testing is reserved for accommodated students who require paper testing, students with religious exemptions to technology use, or in a situation where a facility does not allow internet access for students – must be known in advance</a:t>
            </a:r>
            <a:endParaRPr lang="en-US" dirty="0">
              <a:cs typeface="Calibri"/>
            </a:endParaRPr>
          </a:p>
          <a:p>
            <a:r>
              <a:rPr lang="en-US" dirty="0"/>
              <a:t>Testing platforms</a:t>
            </a:r>
            <a:endParaRPr lang="en-US" dirty="0">
              <a:cs typeface="Calibri"/>
            </a:endParaRPr>
          </a:p>
          <a:p>
            <a:pPr lvl="1"/>
            <a:r>
              <a:rPr lang="en-US" dirty="0"/>
              <a:t>Test Day Toolkit – Test administration website used by testing staff</a:t>
            </a:r>
            <a:endParaRPr lang="en-US" dirty="0">
              <a:cs typeface="Calibri"/>
            </a:endParaRPr>
          </a:p>
          <a:p>
            <a:pPr lvl="1"/>
            <a:r>
              <a:rPr lang="en-US" dirty="0"/>
              <a:t>Bluebook – Testing application used by students</a:t>
            </a:r>
            <a:endParaRPr lang="en-US" dirty="0">
              <a:cs typeface="Calibri"/>
            </a:endParaRPr>
          </a:p>
          <a:p>
            <a:pPr lvl="1"/>
            <a:r>
              <a:rPr lang="en-US" dirty="0">
                <a:cs typeface="Calibri"/>
              </a:rPr>
              <a:t>SDMS- Student data management system used by DACs</a:t>
            </a:r>
          </a:p>
          <a:p>
            <a:r>
              <a:rPr lang="en-US" dirty="0"/>
              <a:t>Digital Test Structure</a:t>
            </a:r>
            <a:endParaRPr lang="en-US" dirty="0">
              <a:cs typeface="Calibri"/>
            </a:endParaRPr>
          </a:p>
        </p:txBody>
      </p:sp>
      <p:sp>
        <p:nvSpPr>
          <p:cNvPr id="4" name="Slide Number Placeholder 3">
            <a:extLst>
              <a:ext uri="{FF2B5EF4-FFF2-40B4-BE49-F238E27FC236}">
                <a16:creationId xmlns:a16="http://schemas.microsoft.com/office/drawing/2014/main" id="{767AB710-14FA-7255-E2AA-099300065C9C}"/>
              </a:ext>
            </a:extLst>
          </p:cNvPr>
          <p:cNvSpPr>
            <a:spLocks noGrp="1"/>
          </p:cNvSpPr>
          <p:nvPr>
            <p:ph type="sldNum" sz="quarter" idx="12"/>
          </p:nvPr>
        </p:nvSpPr>
        <p:spPr/>
        <p:txBody>
          <a:bodyPr/>
          <a:lstStyle/>
          <a:p>
            <a:fld id="{C479D5F6-EDCB-402A-AC08-4943A1820E8F}" type="slidenum">
              <a:rPr lang="en-US" smtClean="0"/>
              <a:pPr/>
              <a:t>52</a:t>
            </a:fld>
            <a:endParaRPr lang="en-US"/>
          </a:p>
        </p:txBody>
      </p:sp>
      <p:graphicFrame>
        <p:nvGraphicFramePr>
          <p:cNvPr id="5" name="Table 5">
            <a:extLst>
              <a:ext uri="{FF2B5EF4-FFF2-40B4-BE49-F238E27FC236}">
                <a16:creationId xmlns:a16="http://schemas.microsoft.com/office/drawing/2014/main" id="{8DEBBB1A-B10A-C22B-B4FF-63A20FE5AE84}"/>
              </a:ext>
            </a:extLst>
          </p:cNvPr>
          <p:cNvGraphicFramePr>
            <a:graphicFrameLocks noGrp="1"/>
          </p:cNvGraphicFramePr>
          <p:nvPr>
            <p:extLst>
              <p:ext uri="{D42A27DB-BD31-4B8C-83A1-F6EECF244321}">
                <p14:modId xmlns:p14="http://schemas.microsoft.com/office/powerpoint/2010/main" val="824060414"/>
              </p:ext>
            </p:extLst>
          </p:nvPr>
        </p:nvGraphicFramePr>
        <p:xfrm>
          <a:off x="1093337" y="4972656"/>
          <a:ext cx="6964519" cy="1637993"/>
        </p:xfrm>
        <a:graphic>
          <a:graphicData uri="http://schemas.openxmlformats.org/drawingml/2006/table">
            <a:tbl>
              <a:tblPr firstRow="1" bandRow="1">
                <a:tableStyleId>{5C22544A-7EE6-4342-B048-85BDC9FD1C3A}</a:tableStyleId>
              </a:tblPr>
              <a:tblGrid>
                <a:gridCol w="2457689">
                  <a:extLst>
                    <a:ext uri="{9D8B030D-6E8A-4147-A177-3AD203B41FA5}">
                      <a16:colId xmlns:a16="http://schemas.microsoft.com/office/drawing/2014/main" val="3257003984"/>
                    </a:ext>
                  </a:extLst>
                </a:gridCol>
                <a:gridCol w="1871748">
                  <a:extLst>
                    <a:ext uri="{9D8B030D-6E8A-4147-A177-3AD203B41FA5}">
                      <a16:colId xmlns:a16="http://schemas.microsoft.com/office/drawing/2014/main" val="148663030"/>
                    </a:ext>
                  </a:extLst>
                </a:gridCol>
                <a:gridCol w="2635082">
                  <a:extLst>
                    <a:ext uri="{9D8B030D-6E8A-4147-A177-3AD203B41FA5}">
                      <a16:colId xmlns:a16="http://schemas.microsoft.com/office/drawing/2014/main" val="2021033074"/>
                    </a:ext>
                  </a:extLst>
                </a:gridCol>
              </a:tblGrid>
              <a:tr h="586433">
                <a:tc>
                  <a:txBody>
                    <a:bodyPr/>
                    <a:lstStyle/>
                    <a:p>
                      <a:pPr algn="ctr"/>
                      <a:r>
                        <a:rPr lang="en-US" dirty="0"/>
                        <a:t>Test Section</a:t>
                      </a:r>
                    </a:p>
                  </a:txBody>
                  <a:tcPr anchor="ctr">
                    <a:solidFill>
                      <a:srgbClr val="E26510"/>
                    </a:solidFill>
                  </a:tcPr>
                </a:tc>
                <a:tc>
                  <a:txBody>
                    <a:bodyPr/>
                    <a:lstStyle/>
                    <a:p>
                      <a:pPr algn="ctr"/>
                      <a:r>
                        <a:rPr lang="en-US"/>
                        <a:t>Question Count</a:t>
                      </a:r>
                    </a:p>
                  </a:txBody>
                  <a:tcPr anchor="ctr">
                    <a:solidFill>
                      <a:srgbClr val="E26510"/>
                    </a:solidFill>
                  </a:tcPr>
                </a:tc>
                <a:tc>
                  <a:txBody>
                    <a:bodyPr/>
                    <a:lstStyle/>
                    <a:p>
                      <a:pPr algn="ctr"/>
                      <a:r>
                        <a:rPr lang="en-US"/>
                        <a:t>Assessment</a:t>
                      </a:r>
                    </a:p>
                  </a:txBody>
                  <a:tcPr anchor="ctr">
                    <a:solidFill>
                      <a:srgbClr val="E26510"/>
                    </a:solidFill>
                  </a:tcPr>
                </a:tc>
                <a:extLst>
                  <a:ext uri="{0D108BD9-81ED-4DB2-BD59-A6C34878D82A}">
                    <a16:rowId xmlns:a16="http://schemas.microsoft.com/office/drawing/2014/main" val="1167445626"/>
                  </a:ext>
                </a:extLst>
              </a:tr>
              <a:tr h="329876">
                <a:tc>
                  <a:txBody>
                    <a:bodyPr/>
                    <a:lstStyle/>
                    <a:p>
                      <a:r>
                        <a:rPr lang="en-US" sz="1700"/>
                        <a:t>Reading and Writing</a:t>
                      </a:r>
                    </a:p>
                  </a:txBody>
                  <a:tcPr/>
                </a:tc>
                <a:tc>
                  <a:txBody>
                    <a:bodyPr/>
                    <a:lstStyle/>
                    <a:p>
                      <a:r>
                        <a:rPr lang="en-US" sz="1700"/>
                        <a:t>54 questions</a:t>
                      </a:r>
                    </a:p>
                  </a:txBody>
                  <a:tcPr/>
                </a:tc>
                <a:tc>
                  <a:txBody>
                    <a:bodyPr/>
                    <a:lstStyle/>
                    <a:p>
                      <a:r>
                        <a:rPr lang="en-US" sz="1700"/>
                        <a:t>PSAT 9, PSAT 10, SAT</a:t>
                      </a:r>
                    </a:p>
                  </a:txBody>
                  <a:tcPr/>
                </a:tc>
                <a:extLst>
                  <a:ext uri="{0D108BD9-81ED-4DB2-BD59-A6C34878D82A}">
                    <a16:rowId xmlns:a16="http://schemas.microsoft.com/office/drawing/2014/main" val="243068990"/>
                  </a:ext>
                </a:extLst>
              </a:tr>
              <a:tr h="336371">
                <a:tc>
                  <a:txBody>
                    <a:bodyPr/>
                    <a:lstStyle/>
                    <a:p>
                      <a:r>
                        <a:rPr lang="en-US" sz="1700"/>
                        <a:t>Math</a:t>
                      </a:r>
                    </a:p>
                  </a:txBody>
                  <a:tcPr/>
                </a:tc>
                <a:tc>
                  <a:txBody>
                    <a:bodyPr/>
                    <a:lstStyle/>
                    <a:p>
                      <a:r>
                        <a:rPr lang="en-US" sz="1700"/>
                        <a:t>44 questions</a:t>
                      </a:r>
                    </a:p>
                  </a:txBody>
                  <a:tcPr/>
                </a:tc>
                <a:tc>
                  <a:txBody>
                    <a:bodyPr/>
                    <a:lstStyle/>
                    <a:p>
                      <a:r>
                        <a:rPr lang="en-US" sz="1700"/>
                        <a:t>PSAT 9, PSAT 10, SAT</a:t>
                      </a:r>
                    </a:p>
                  </a:txBody>
                  <a:tcPr/>
                </a:tc>
                <a:extLst>
                  <a:ext uri="{0D108BD9-81ED-4DB2-BD59-A6C34878D82A}">
                    <a16:rowId xmlns:a16="http://schemas.microsoft.com/office/drawing/2014/main" val="3143084235"/>
                  </a:ext>
                </a:extLst>
              </a:tr>
              <a:tr h="336371">
                <a:tc>
                  <a:txBody>
                    <a:bodyPr/>
                    <a:lstStyle/>
                    <a:p>
                      <a:r>
                        <a:rPr lang="en-US" sz="1700"/>
                        <a:t>Essay (optional)</a:t>
                      </a:r>
                    </a:p>
                  </a:txBody>
                  <a:tcPr/>
                </a:tc>
                <a:tc>
                  <a:txBody>
                    <a:bodyPr/>
                    <a:lstStyle/>
                    <a:p>
                      <a:r>
                        <a:rPr lang="en-US" sz="1700"/>
                        <a:t>1 prompt</a:t>
                      </a:r>
                    </a:p>
                  </a:txBody>
                  <a:tcPr/>
                </a:tc>
                <a:tc>
                  <a:txBody>
                    <a:bodyPr/>
                    <a:lstStyle/>
                    <a:p>
                      <a:r>
                        <a:rPr lang="en-US" sz="1700" dirty="0"/>
                        <a:t>SAT only</a:t>
                      </a:r>
                    </a:p>
                  </a:txBody>
                  <a:tcPr/>
                </a:tc>
                <a:extLst>
                  <a:ext uri="{0D108BD9-81ED-4DB2-BD59-A6C34878D82A}">
                    <a16:rowId xmlns:a16="http://schemas.microsoft.com/office/drawing/2014/main" val="286895103"/>
                  </a:ext>
                </a:extLst>
              </a:tr>
            </a:tbl>
          </a:graphicData>
        </a:graphic>
      </p:graphicFrame>
    </p:spTree>
    <p:extLst>
      <p:ext uri="{BB962C8B-B14F-4D97-AF65-F5344CB8AC3E}">
        <p14:creationId xmlns:p14="http://schemas.microsoft.com/office/powerpoint/2010/main" val="894207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43F62-BF7A-4885-BCE0-2BF818091DDA}"/>
              </a:ext>
            </a:extLst>
          </p:cNvPr>
          <p:cNvSpPr>
            <a:spLocks noGrp="1"/>
          </p:cNvSpPr>
          <p:nvPr>
            <p:ph type="title"/>
          </p:nvPr>
        </p:nvSpPr>
        <p:spPr>
          <a:xfrm>
            <a:off x="244475" y="254000"/>
            <a:ext cx="6083300" cy="757238"/>
          </a:xfrm>
        </p:spPr>
        <p:txBody>
          <a:bodyPr anchor="ctr">
            <a:normAutofit/>
          </a:bodyPr>
          <a:lstStyle/>
          <a:p>
            <a:r>
              <a:rPr lang="en-US" sz="3200" dirty="0">
                <a:latin typeface="Calibri"/>
                <a:ea typeface="Calibri"/>
                <a:cs typeface="Calibri"/>
              </a:rPr>
              <a:t>PSAT 9, PSAT 10, SAT Test Times</a:t>
            </a:r>
          </a:p>
        </p:txBody>
      </p:sp>
      <p:sp>
        <p:nvSpPr>
          <p:cNvPr id="6" name="Content Placeholder 2">
            <a:extLst>
              <a:ext uri="{FF2B5EF4-FFF2-40B4-BE49-F238E27FC236}">
                <a16:creationId xmlns:a16="http://schemas.microsoft.com/office/drawing/2014/main" id="{437B6495-BDC3-867A-78B8-88EE66E23710}"/>
              </a:ext>
            </a:extLst>
          </p:cNvPr>
          <p:cNvSpPr txBox="1">
            <a:spLocks/>
          </p:cNvSpPr>
          <p:nvPr/>
        </p:nvSpPr>
        <p:spPr>
          <a:xfrm>
            <a:off x="628650" y="1286060"/>
            <a:ext cx="7886700" cy="4554302"/>
          </a:xfrm>
          <a:prstGeom prst="rect">
            <a:avLst/>
          </a:prstGeom>
        </p:spPr>
        <p:txBody>
          <a:bodyPr vert="horz" lIns="0" tIns="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Standard Test Times</a:t>
            </a:r>
            <a:endParaRPr lang="en-US" dirty="0"/>
          </a:p>
        </p:txBody>
      </p:sp>
      <p:graphicFrame>
        <p:nvGraphicFramePr>
          <p:cNvPr id="8" name="Table 7">
            <a:extLst>
              <a:ext uri="{FF2B5EF4-FFF2-40B4-BE49-F238E27FC236}">
                <a16:creationId xmlns:a16="http://schemas.microsoft.com/office/drawing/2014/main" id="{95B6CC6E-50E5-7127-FEFE-5829A6065E96}"/>
              </a:ext>
            </a:extLst>
          </p:cNvPr>
          <p:cNvGraphicFramePr>
            <a:graphicFrameLocks noGrp="1"/>
          </p:cNvGraphicFramePr>
          <p:nvPr>
            <p:extLst>
              <p:ext uri="{D42A27DB-BD31-4B8C-83A1-F6EECF244321}">
                <p14:modId xmlns:p14="http://schemas.microsoft.com/office/powerpoint/2010/main" val="759291461"/>
              </p:ext>
            </p:extLst>
          </p:nvPr>
        </p:nvGraphicFramePr>
        <p:xfrm>
          <a:off x="223071" y="1864928"/>
          <a:ext cx="8828777" cy="3210560"/>
        </p:xfrm>
        <a:graphic>
          <a:graphicData uri="http://schemas.openxmlformats.org/drawingml/2006/table">
            <a:tbl>
              <a:tblPr firstRow="1" bandRow="1">
                <a:tableStyleId>{0660B408-B3CF-4A94-85FC-2B1E0A45F4A2}</a:tableStyleId>
              </a:tblPr>
              <a:tblGrid>
                <a:gridCol w="1449785">
                  <a:extLst>
                    <a:ext uri="{9D8B030D-6E8A-4147-A177-3AD203B41FA5}">
                      <a16:colId xmlns:a16="http://schemas.microsoft.com/office/drawing/2014/main" val="4017373605"/>
                    </a:ext>
                  </a:extLst>
                </a:gridCol>
                <a:gridCol w="1844748">
                  <a:extLst>
                    <a:ext uri="{9D8B030D-6E8A-4147-A177-3AD203B41FA5}">
                      <a16:colId xmlns:a16="http://schemas.microsoft.com/office/drawing/2014/main" val="1627249663"/>
                    </a:ext>
                  </a:extLst>
                </a:gridCol>
                <a:gridCol w="1844748">
                  <a:extLst>
                    <a:ext uri="{9D8B030D-6E8A-4147-A177-3AD203B41FA5}">
                      <a16:colId xmlns:a16="http://schemas.microsoft.com/office/drawing/2014/main" val="4042126257"/>
                    </a:ext>
                  </a:extLst>
                </a:gridCol>
                <a:gridCol w="1844748">
                  <a:extLst>
                    <a:ext uri="{9D8B030D-6E8A-4147-A177-3AD203B41FA5}">
                      <a16:colId xmlns:a16="http://schemas.microsoft.com/office/drawing/2014/main" val="436082184"/>
                    </a:ext>
                  </a:extLst>
                </a:gridCol>
                <a:gridCol w="1844748">
                  <a:extLst>
                    <a:ext uri="{9D8B030D-6E8A-4147-A177-3AD203B41FA5}">
                      <a16:colId xmlns:a16="http://schemas.microsoft.com/office/drawing/2014/main" val="1105061518"/>
                    </a:ext>
                  </a:extLst>
                </a:gridCol>
              </a:tblGrid>
              <a:tr h="370840">
                <a:tc>
                  <a:txBody>
                    <a:bodyPr/>
                    <a:lstStyle/>
                    <a:p>
                      <a:pPr algn="ctr"/>
                      <a:r>
                        <a:rPr lang="en-US" dirty="0"/>
                        <a:t>Test</a:t>
                      </a:r>
                    </a:p>
                  </a:txBody>
                  <a:tcPr anchor="ctr">
                    <a:lnR w="38100" cap="flat" cmpd="sng" algn="ctr">
                      <a:solidFill>
                        <a:schemeClr val="bg1"/>
                      </a:solidFill>
                      <a:prstDash val="solid"/>
                      <a:round/>
                      <a:headEnd type="none" w="med" len="med"/>
                      <a:tailEnd type="none" w="med" len="med"/>
                    </a:lnR>
                    <a:solidFill>
                      <a:srgbClr val="E26510"/>
                    </a:solidFill>
                  </a:tcPr>
                </a:tc>
                <a:tc>
                  <a:txBody>
                    <a:bodyPr/>
                    <a:lstStyle/>
                    <a:p>
                      <a:pPr algn="r"/>
                      <a:r>
                        <a:rPr lang="en-US" dirty="0"/>
                        <a:t>Digital</a:t>
                      </a:r>
                    </a:p>
                  </a:txBody>
                  <a:tcPr anchor="ctr">
                    <a:lnL w="38100" cap="flat" cmpd="sng" algn="ctr">
                      <a:solidFill>
                        <a:schemeClr val="bg1"/>
                      </a:solidFill>
                      <a:prstDash val="solid"/>
                      <a:round/>
                      <a:headEnd type="none" w="med" len="med"/>
                      <a:tailEnd type="none" w="med" len="med"/>
                    </a:lnL>
                    <a:lnR w="38100" cap="flat" cmpd="sng" algn="ctr">
                      <a:solidFill>
                        <a:srgbClr val="E26510"/>
                      </a:solidFill>
                      <a:prstDash val="solid"/>
                      <a:round/>
                      <a:headEnd type="none" w="med" len="med"/>
                      <a:tailEnd type="none" w="med" len="med"/>
                    </a:lnR>
                    <a:solidFill>
                      <a:srgbClr val="E26510"/>
                    </a:solidFill>
                  </a:tcPr>
                </a:tc>
                <a:tc>
                  <a:txBody>
                    <a:bodyPr/>
                    <a:lstStyle/>
                    <a:p>
                      <a:r>
                        <a:rPr lang="en-US" dirty="0"/>
                        <a:t> </a:t>
                      </a:r>
                    </a:p>
                  </a:txBody>
                  <a:tcPr>
                    <a:lnL w="38100" cap="flat" cmpd="sng" algn="ctr">
                      <a:solidFill>
                        <a:srgbClr val="E26510"/>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26510"/>
                    </a:solidFill>
                  </a:tcPr>
                </a:tc>
                <a:tc>
                  <a:txBody>
                    <a:bodyPr/>
                    <a:lstStyle/>
                    <a:p>
                      <a:pPr algn="r"/>
                      <a:r>
                        <a:rPr lang="en-US" dirty="0"/>
                        <a:t>Paper-</a:t>
                      </a:r>
                    </a:p>
                    <a:p>
                      <a:pPr algn="r"/>
                      <a:r>
                        <a:rPr lang="en-US" dirty="0"/>
                        <a:t>(Accommodated</a:t>
                      </a:r>
                    </a:p>
                  </a:txBody>
                  <a:tcPr>
                    <a:lnL w="38100" cap="flat" cmpd="sng" algn="ctr">
                      <a:solidFill>
                        <a:schemeClr val="bg1"/>
                      </a:solidFill>
                      <a:prstDash val="solid"/>
                      <a:round/>
                      <a:headEnd type="none" w="med" len="med"/>
                      <a:tailEnd type="none" w="med" len="med"/>
                    </a:lnL>
                    <a:lnR w="38100" cap="flat" cmpd="sng" algn="ctr">
                      <a:solidFill>
                        <a:srgbClr val="E26510"/>
                      </a:solidFill>
                      <a:prstDash val="solid"/>
                      <a:round/>
                      <a:headEnd type="none" w="med" len="med"/>
                      <a:tailEnd type="none" w="med" len="med"/>
                    </a:lnR>
                    <a:solidFill>
                      <a:srgbClr val="E26510"/>
                    </a:solidFill>
                  </a:tcPr>
                </a:tc>
                <a:tc>
                  <a:txBody>
                    <a:bodyPr/>
                    <a:lstStyle/>
                    <a:p>
                      <a:pPr marL="0" indent="0"/>
                      <a:r>
                        <a:rPr lang="en-US" dirty="0"/>
                        <a:t>based</a:t>
                      </a:r>
                    </a:p>
                    <a:p>
                      <a:pPr marL="0" indent="0"/>
                      <a:r>
                        <a:rPr lang="en-US" dirty="0"/>
                        <a:t>Only)</a:t>
                      </a:r>
                    </a:p>
                  </a:txBody>
                  <a:tcPr>
                    <a:lnL w="38100" cap="flat" cmpd="sng" algn="ctr">
                      <a:solidFill>
                        <a:srgbClr val="E26510"/>
                      </a:solidFill>
                      <a:prstDash val="solid"/>
                      <a:round/>
                      <a:headEnd type="none" w="med" len="med"/>
                      <a:tailEnd type="none" w="med" len="med"/>
                    </a:lnL>
                    <a:solidFill>
                      <a:srgbClr val="E26510"/>
                    </a:solidFill>
                  </a:tcPr>
                </a:tc>
                <a:extLst>
                  <a:ext uri="{0D108BD9-81ED-4DB2-BD59-A6C34878D82A}">
                    <a16:rowId xmlns:a16="http://schemas.microsoft.com/office/drawing/2014/main" val="1136104196"/>
                  </a:ext>
                </a:extLst>
              </a:tr>
              <a:tr h="370840">
                <a:tc>
                  <a:txBody>
                    <a:bodyPr/>
                    <a:lstStyle/>
                    <a:p>
                      <a:pPr algn="ctr"/>
                      <a:r>
                        <a:rPr lang="en-US" dirty="0">
                          <a:solidFill>
                            <a:schemeClr val="bg1"/>
                          </a:solidFill>
                        </a:rPr>
                        <a:t>Section</a:t>
                      </a:r>
                    </a:p>
                  </a:txBody>
                  <a:tcPr anchor="ctr">
                    <a:lnR w="38100" cap="flat" cmpd="sng" algn="ctr">
                      <a:solidFill>
                        <a:schemeClr val="bg1"/>
                      </a:solidFill>
                      <a:prstDash val="solid"/>
                      <a:round/>
                      <a:headEnd type="none" w="med" len="med"/>
                      <a:tailEnd type="none" w="med" len="med"/>
                    </a:lnR>
                    <a:solidFill>
                      <a:srgbClr val="488BC9"/>
                    </a:solidFill>
                  </a:tcPr>
                </a:tc>
                <a:tc>
                  <a:txBody>
                    <a:bodyPr/>
                    <a:lstStyle/>
                    <a:p>
                      <a:pPr algn="ctr"/>
                      <a:r>
                        <a:rPr lang="en-US" dirty="0">
                          <a:solidFill>
                            <a:schemeClr val="bg1"/>
                          </a:solidFill>
                        </a:rPr>
                        <a:t>Test Times</a:t>
                      </a:r>
                    </a:p>
                  </a:txBody>
                  <a:tcPr anchor="ctr">
                    <a:lnL w="38100" cap="flat" cmpd="sng" algn="ctr">
                      <a:solidFill>
                        <a:schemeClr val="bg1"/>
                      </a:solidFill>
                      <a:prstDash val="solid"/>
                      <a:round/>
                      <a:headEnd type="none" w="med" len="med"/>
                      <a:tailEnd type="none" w="med" len="med"/>
                    </a:lnL>
                    <a:solidFill>
                      <a:srgbClr val="488BC9"/>
                    </a:solidFill>
                  </a:tcPr>
                </a:tc>
                <a:tc>
                  <a:txBody>
                    <a:bodyPr/>
                    <a:lstStyle/>
                    <a:p>
                      <a:pPr algn="ctr"/>
                      <a:r>
                        <a:rPr lang="en-US" dirty="0">
                          <a:solidFill>
                            <a:schemeClr val="bg1"/>
                          </a:solidFill>
                        </a:rPr>
                        <a:t>Test Times + Breaks (10 min)</a:t>
                      </a:r>
                    </a:p>
                  </a:txBody>
                  <a:tcPr anchor="ctr">
                    <a:lnR w="38100" cap="flat" cmpd="sng" algn="ctr">
                      <a:solidFill>
                        <a:schemeClr val="bg1"/>
                      </a:solidFill>
                      <a:prstDash val="solid"/>
                      <a:round/>
                      <a:headEnd type="none" w="med" len="med"/>
                      <a:tailEnd type="none" w="med" len="med"/>
                    </a:lnR>
                    <a:solidFill>
                      <a:srgbClr val="488BC9"/>
                    </a:solidFill>
                  </a:tcPr>
                </a:tc>
                <a:tc>
                  <a:txBody>
                    <a:bodyPr/>
                    <a:lstStyle/>
                    <a:p>
                      <a:pPr algn="ctr"/>
                      <a:r>
                        <a:rPr lang="en-US" dirty="0">
                          <a:solidFill>
                            <a:schemeClr val="bg1"/>
                          </a:solidFill>
                        </a:rPr>
                        <a:t>Test Times</a:t>
                      </a:r>
                    </a:p>
                  </a:txBody>
                  <a:tcPr anchor="ctr">
                    <a:lnL w="38100" cap="flat" cmpd="sng" algn="ctr">
                      <a:solidFill>
                        <a:schemeClr val="bg1"/>
                      </a:solidFill>
                      <a:prstDash val="solid"/>
                      <a:round/>
                      <a:headEnd type="none" w="med" len="med"/>
                      <a:tailEnd type="none" w="med" len="med"/>
                    </a:lnL>
                    <a:solidFill>
                      <a:srgbClr val="488BC9"/>
                    </a:solidFill>
                  </a:tcPr>
                </a:tc>
                <a:tc>
                  <a:txBody>
                    <a:bodyPr/>
                    <a:lstStyle/>
                    <a:p>
                      <a:pPr algn="ctr"/>
                      <a:r>
                        <a:rPr lang="en-US" dirty="0">
                          <a:solidFill>
                            <a:schemeClr val="bg1"/>
                          </a:solidFill>
                        </a:rPr>
                        <a:t>Test Times +</a:t>
                      </a:r>
                    </a:p>
                    <a:p>
                      <a:pPr algn="ctr"/>
                      <a:r>
                        <a:rPr lang="en-US" dirty="0">
                          <a:solidFill>
                            <a:schemeClr val="bg1"/>
                          </a:solidFill>
                        </a:rPr>
                        <a:t>Breaks (10 min)</a:t>
                      </a:r>
                    </a:p>
                  </a:txBody>
                  <a:tcPr anchor="ctr">
                    <a:solidFill>
                      <a:srgbClr val="488BC9"/>
                    </a:solidFill>
                  </a:tcPr>
                </a:tc>
                <a:extLst>
                  <a:ext uri="{0D108BD9-81ED-4DB2-BD59-A6C34878D82A}">
                    <a16:rowId xmlns:a16="http://schemas.microsoft.com/office/drawing/2014/main" val="593391305"/>
                  </a:ext>
                </a:extLst>
              </a:tr>
              <a:tr h="370840">
                <a:tc>
                  <a:txBody>
                    <a:bodyPr/>
                    <a:lstStyle/>
                    <a:p>
                      <a:pPr algn="ctr"/>
                      <a:r>
                        <a:rPr lang="en-US" dirty="0"/>
                        <a:t>PSAT 9</a:t>
                      </a:r>
                    </a:p>
                  </a:txBody>
                  <a:tcPr anchor="ctr">
                    <a:lnR w="38100" cap="flat" cmpd="sng" algn="ctr">
                      <a:solidFill>
                        <a:schemeClr val="bg1"/>
                      </a:solidFill>
                      <a:prstDash val="solid"/>
                      <a:round/>
                      <a:headEnd type="none" w="med" len="med"/>
                      <a:tailEnd type="none" w="med" len="med"/>
                    </a:lnR>
                  </a:tcPr>
                </a:tc>
                <a:tc>
                  <a:txBody>
                    <a:bodyPr/>
                    <a:lstStyle/>
                    <a:p>
                      <a:pPr algn="ctr"/>
                      <a:r>
                        <a:rPr lang="en-US" dirty="0"/>
                        <a:t>134 minutes</a:t>
                      </a:r>
                    </a:p>
                  </a:txBody>
                  <a:tcPr anchor="ctr">
                    <a:lnL w="38100" cap="flat" cmpd="sng" algn="ctr">
                      <a:solidFill>
                        <a:schemeClr val="bg1"/>
                      </a:solidFill>
                      <a:prstDash val="solid"/>
                      <a:round/>
                      <a:headEnd type="none" w="med" len="med"/>
                      <a:tailEnd type="none" w="med" len="med"/>
                    </a:lnL>
                  </a:tcPr>
                </a:tc>
                <a:tc>
                  <a:txBody>
                    <a:bodyPr/>
                    <a:lstStyle/>
                    <a:p>
                      <a:pPr algn="ctr"/>
                      <a:r>
                        <a:rPr lang="en-US" dirty="0"/>
                        <a:t>144 minutes</a:t>
                      </a:r>
                    </a:p>
                  </a:txBody>
                  <a:tcPr anchor="ctr">
                    <a:lnR w="38100" cap="flat" cmpd="sng" algn="ctr">
                      <a:solidFill>
                        <a:schemeClr val="bg1"/>
                      </a:solidFill>
                      <a:prstDash val="solid"/>
                      <a:round/>
                      <a:headEnd type="none" w="med" len="med"/>
                      <a:tailEnd type="none" w="med" len="med"/>
                    </a:lnR>
                  </a:tcPr>
                </a:tc>
                <a:tc>
                  <a:txBody>
                    <a:bodyPr/>
                    <a:lstStyle/>
                    <a:p>
                      <a:pPr algn="ctr"/>
                      <a:r>
                        <a:rPr lang="en-US" dirty="0"/>
                        <a:t>164 minutes</a:t>
                      </a:r>
                    </a:p>
                  </a:txBody>
                  <a:tcPr anchor="ctr">
                    <a:lnL w="38100" cap="flat" cmpd="sng" algn="ctr">
                      <a:solidFill>
                        <a:schemeClr val="bg1"/>
                      </a:solidFill>
                      <a:prstDash val="solid"/>
                      <a:round/>
                      <a:headEnd type="none" w="med" len="med"/>
                      <a:tailEnd type="none" w="med" len="med"/>
                    </a:lnL>
                  </a:tcPr>
                </a:tc>
                <a:tc>
                  <a:txBody>
                    <a:bodyPr/>
                    <a:lstStyle/>
                    <a:p>
                      <a:pPr algn="ctr"/>
                      <a:r>
                        <a:rPr lang="en-US" dirty="0"/>
                        <a:t>174 minutes</a:t>
                      </a:r>
                    </a:p>
                  </a:txBody>
                  <a:tcPr anchor="ctr"/>
                </a:tc>
                <a:extLst>
                  <a:ext uri="{0D108BD9-81ED-4DB2-BD59-A6C34878D82A}">
                    <a16:rowId xmlns:a16="http://schemas.microsoft.com/office/drawing/2014/main" val="3684965646"/>
                  </a:ext>
                </a:extLst>
              </a:tr>
              <a:tr h="370840">
                <a:tc>
                  <a:txBody>
                    <a:bodyPr/>
                    <a:lstStyle/>
                    <a:p>
                      <a:pPr algn="ctr"/>
                      <a:r>
                        <a:rPr lang="en-US" dirty="0"/>
                        <a:t>PSAT 10</a:t>
                      </a:r>
                    </a:p>
                  </a:txBody>
                  <a:tcPr anchor="ctr">
                    <a:lnR w="38100" cap="flat" cmpd="sng" algn="ctr">
                      <a:solidFill>
                        <a:schemeClr val="bg1"/>
                      </a:solidFill>
                      <a:prstDash val="solid"/>
                      <a:round/>
                      <a:headEnd type="none" w="med" len="med"/>
                      <a:tailEnd type="none" w="med" len="med"/>
                    </a:lnR>
                  </a:tcPr>
                </a:tc>
                <a:tc>
                  <a:txBody>
                    <a:bodyPr/>
                    <a:lstStyle/>
                    <a:p>
                      <a:pPr algn="ctr"/>
                      <a:r>
                        <a:rPr lang="en-US" dirty="0"/>
                        <a:t>134 minutes</a:t>
                      </a:r>
                    </a:p>
                  </a:txBody>
                  <a:tcPr anchor="ctr">
                    <a:lnL w="38100" cap="flat" cmpd="sng" algn="ctr">
                      <a:solidFill>
                        <a:schemeClr val="bg1"/>
                      </a:solidFill>
                      <a:prstDash val="solid"/>
                      <a:round/>
                      <a:headEnd type="none" w="med" len="med"/>
                      <a:tailEnd type="none" w="med" len="med"/>
                    </a:lnL>
                  </a:tcPr>
                </a:tc>
                <a:tc>
                  <a:txBody>
                    <a:bodyPr/>
                    <a:lstStyle/>
                    <a:p>
                      <a:pPr algn="ctr"/>
                      <a:r>
                        <a:rPr lang="en-US" dirty="0"/>
                        <a:t>144 minutes</a:t>
                      </a:r>
                    </a:p>
                  </a:txBody>
                  <a:tcPr anchor="ctr">
                    <a:lnR w="38100" cap="flat" cmpd="sng" algn="ctr">
                      <a:solidFill>
                        <a:schemeClr val="bg1"/>
                      </a:solidFill>
                      <a:prstDash val="solid"/>
                      <a:round/>
                      <a:headEnd type="none" w="med" len="med"/>
                      <a:tailEnd type="none" w="med" len="med"/>
                    </a:lnR>
                  </a:tcPr>
                </a:tc>
                <a:tc>
                  <a:txBody>
                    <a:bodyPr/>
                    <a:lstStyle/>
                    <a:p>
                      <a:pPr algn="ctr"/>
                      <a:r>
                        <a:rPr lang="en-US" dirty="0"/>
                        <a:t>164 minutes</a:t>
                      </a:r>
                    </a:p>
                  </a:txBody>
                  <a:tcPr anchor="ctr">
                    <a:lnL w="38100" cap="flat" cmpd="sng" algn="ctr">
                      <a:solidFill>
                        <a:schemeClr val="bg1"/>
                      </a:solidFill>
                      <a:prstDash val="solid"/>
                      <a:round/>
                      <a:headEnd type="none" w="med" len="med"/>
                      <a:tailEnd type="none" w="med" len="med"/>
                    </a:lnL>
                  </a:tcPr>
                </a:tc>
                <a:tc>
                  <a:txBody>
                    <a:bodyPr/>
                    <a:lstStyle/>
                    <a:p>
                      <a:pPr algn="ctr"/>
                      <a:r>
                        <a:rPr lang="en-US" dirty="0"/>
                        <a:t>174 minutes</a:t>
                      </a:r>
                    </a:p>
                  </a:txBody>
                  <a:tcPr anchor="ctr"/>
                </a:tc>
                <a:extLst>
                  <a:ext uri="{0D108BD9-81ED-4DB2-BD59-A6C34878D82A}">
                    <a16:rowId xmlns:a16="http://schemas.microsoft.com/office/drawing/2014/main" val="1536404941"/>
                  </a:ext>
                </a:extLst>
              </a:tr>
              <a:tr h="370840">
                <a:tc>
                  <a:txBody>
                    <a:bodyPr/>
                    <a:lstStyle/>
                    <a:p>
                      <a:pPr algn="ctr"/>
                      <a:r>
                        <a:rPr lang="en-US" dirty="0"/>
                        <a:t>SAT</a:t>
                      </a:r>
                    </a:p>
                  </a:txBody>
                  <a:tcPr anchor="ctr">
                    <a:lnR w="38100" cap="flat" cmpd="sng" algn="ctr">
                      <a:solidFill>
                        <a:schemeClr val="bg1"/>
                      </a:solidFill>
                      <a:prstDash val="solid"/>
                      <a:round/>
                      <a:headEnd type="none" w="med" len="med"/>
                      <a:tailEnd type="none" w="med" len="med"/>
                    </a:lnR>
                  </a:tcPr>
                </a:tc>
                <a:tc>
                  <a:txBody>
                    <a:bodyPr/>
                    <a:lstStyle/>
                    <a:p>
                      <a:pPr algn="ctr"/>
                      <a:r>
                        <a:rPr lang="en-US" dirty="0"/>
                        <a:t>134 minutes (without essay)</a:t>
                      </a:r>
                    </a:p>
                    <a:p>
                      <a:pPr algn="ctr"/>
                      <a:r>
                        <a:rPr lang="en-US" dirty="0"/>
                        <a:t>184 minutes (with essay)</a:t>
                      </a:r>
                    </a:p>
                  </a:txBody>
                  <a:tcPr anchor="ctr">
                    <a:lnL w="38100" cap="flat" cmpd="sng" algn="ctr">
                      <a:solidFill>
                        <a:schemeClr val="bg1"/>
                      </a:solidFill>
                      <a:prstDash val="solid"/>
                      <a:round/>
                      <a:headEnd type="none" w="med" len="med"/>
                      <a:tailEnd type="none" w="med" len="med"/>
                    </a:lnL>
                  </a:tcPr>
                </a:tc>
                <a:tc>
                  <a:txBody>
                    <a:bodyPr/>
                    <a:lstStyle/>
                    <a:p>
                      <a:pPr algn="ctr"/>
                      <a:r>
                        <a:rPr lang="en-US" dirty="0"/>
                        <a:t>144 minutes (without essay)</a:t>
                      </a:r>
                    </a:p>
                    <a:p>
                      <a:pPr algn="ctr"/>
                      <a:r>
                        <a:rPr lang="en-US" dirty="0"/>
                        <a:t>204 minutes (with essay)</a:t>
                      </a:r>
                    </a:p>
                  </a:txBody>
                  <a:tcPr anchor="ctr">
                    <a:lnR w="38100" cap="flat" cmpd="sng" algn="ctr">
                      <a:solidFill>
                        <a:schemeClr val="bg1"/>
                      </a:solidFill>
                      <a:prstDash val="solid"/>
                      <a:round/>
                      <a:headEnd type="none" w="med" len="med"/>
                      <a:tailEnd type="none" w="med" len="med"/>
                    </a:lnR>
                  </a:tcPr>
                </a:tc>
                <a:tc>
                  <a:txBody>
                    <a:bodyPr/>
                    <a:lstStyle/>
                    <a:p>
                      <a:pPr algn="ctr"/>
                      <a:r>
                        <a:rPr lang="en-US" dirty="0"/>
                        <a:t>164 minutes (without essay)</a:t>
                      </a:r>
                    </a:p>
                    <a:p>
                      <a:pPr algn="ctr"/>
                      <a:r>
                        <a:rPr lang="en-US" dirty="0"/>
                        <a:t>214 minutes </a:t>
                      </a:r>
                    </a:p>
                    <a:p>
                      <a:pPr algn="ctr"/>
                      <a:r>
                        <a:rPr lang="en-US" dirty="0"/>
                        <a:t>(with essay)</a:t>
                      </a:r>
                    </a:p>
                  </a:txBody>
                  <a:tcPr anchor="ctr">
                    <a:lnL w="38100" cap="flat" cmpd="sng" algn="ctr">
                      <a:solidFill>
                        <a:schemeClr val="bg1"/>
                      </a:solidFill>
                      <a:prstDash val="solid"/>
                      <a:round/>
                      <a:headEnd type="none" w="med" len="med"/>
                      <a:tailEnd type="none" w="med" len="med"/>
                    </a:lnL>
                  </a:tcPr>
                </a:tc>
                <a:tc>
                  <a:txBody>
                    <a:bodyPr/>
                    <a:lstStyle/>
                    <a:p>
                      <a:pPr algn="ctr"/>
                      <a:r>
                        <a:rPr lang="en-US" dirty="0"/>
                        <a:t>174 minutes (without essay)</a:t>
                      </a:r>
                    </a:p>
                    <a:p>
                      <a:pPr algn="ctr"/>
                      <a:r>
                        <a:rPr lang="en-US" dirty="0"/>
                        <a:t>229 minutes </a:t>
                      </a:r>
                    </a:p>
                    <a:p>
                      <a:pPr algn="ctr"/>
                      <a:r>
                        <a:rPr lang="en-US" dirty="0"/>
                        <a:t>(with essay)</a:t>
                      </a:r>
                    </a:p>
                  </a:txBody>
                  <a:tcPr anchor="ctr"/>
                </a:tc>
                <a:extLst>
                  <a:ext uri="{0D108BD9-81ED-4DB2-BD59-A6C34878D82A}">
                    <a16:rowId xmlns:a16="http://schemas.microsoft.com/office/drawing/2014/main" val="2043985148"/>
                  </a:ext>
                </a:extLst>
              </a:tr>
            </a:tbl>
          </a:graphicData>
        </a:graphic>
      </p:graphicFrame>
      <p:sp>
        <p:nvSpPr>
          <p:cNvPr id="7" name="TextBox 6">
            <a:extLst>
              <a:ext uri="{FF2B5EF4-FFF2-40B4-BE49-F238E27FC236}">
                <a16:creationId xmlns:a16="http://schemas.microsoft.com/office/drawing/2014/main" id="{152E1DD7-B282-02E9-A839-D70E3A0AAFCA}"/>
              </a:ext>
            </a:extLst>
          </p:cNvPr>
          <p:cNvSpPr txBox="1"/>
          <p:nvPr/>
        </p:nvSpPr>
        <p:spPr>
          <a:xfrm>
            <a:off x="1126491" y="6101021"/>
            <a:ext cx="6892722" cy="646331"/>
          </a:xfrm>
          <a:prstGeom prst="rect">
            <a:avLst/>
          </a:prstGeom>
          <a:noFill/>
        </p:spPr>
        <p:txBody>
          <a:bodyPr wrap="square" rtlCol="0">
            <a:spAutoFit/>
          </a:bodyPr>
          <a:lstStyle/>
          <a:p>
            <a:r>
              <a:rPr lang="en-US" dirty="0"/>
              <a:t>***To reduce the risk of misadministration, it is recommended to choose a specific day to assess your paper-based students</a:t>
            </a:r>
          </a:p>
        </p:txBody>
      </p:sp>
      <p:sp>
        <p:nvSpPr>
          <p:cNvPr id="4" name="Slide Number Placeholder 3">
            <a:extLst>
              <a:ext uri="{FF2B5EF4-FFF2-40B4-BE49-F238E27FC236}">
                <a16:creationId xmlns:a16="http://schemas.microsoft.com/office/drawing/2014/main" id="{399C1C5C-5A16-BC32-257F-FD3319F4E5A2}"/>
              </a:ext>
            </a:extLst>
          </p:cNvPr>
          <p:cNvSpPr>
            <a:spLocks noGrp="1"/>
          </p:cNvSpPr>
          <p:nvPr>
            <p:ph type="sldNum" sz="quarter" idx="12"/>
          </p:nvPr>
        </p:nvSpPr>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3176194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Colorado PSAT and SAT Updates</a:t>
            </a:r>
          </a:p>
        </p:txBody>
      </p:sp>
      <p:sp>
        <p:nvSpPr>
          <p:cNvPr id="3" name="Content Placeholder 2"/>
          <p:cNvSpPr>
            <a:spLocks noGrp="1"/>
          </p:cNvSpPr>
          <p:nvPr>
            <p:ph idx="1"/>
          </p:nvPr>
        </p:nvSpPr>
        <p:spPr>
          <a:xfrm>
            <a:off x="274320" y="1335024"/>
            <a:ext cx="8581813" cy="5236692"/>
          </a:xfrm>
        </p:spPr>
        <p:txBody>
          <a:bodyPr vert="horz" lIns="0" tIns="0" rIns="0" bIns="45720" rtlCol="0" anchor="t">
            <a:normAutofit fontScale="92500" lnSpcReduction="10000"/>
          </a:bodyPr>
          <a:lstStyle/>
          <a:p>
            <a:pPr marL="342900" indent="-342900">
              <a:buFont typeface="Arial" panose="020B0604020202020204" pitchFamily="34" charset="0"/>
              <a:buChar char="•"/>
            </a:pPr>
            <a:r>
              <a:rPr lang="en-US" dirty="0">
                <a:latin typeface="+mn-lt"/>
              </a:rPr>
              <a:t>SAT with and without Essay will be administered during the school day</a:t>
            </a:r>
          </a:p>
          <a:p>
            <a:pPr marL="914400" lvl="1" indent="-342900"/>
            <a:r>
              <a:rPr lang="en-US" dirty="0"/>
              <a:t>Taking the optional SAT Essay is a student choice.</a:t>
            </a:r>
            <a:endParaRPr lang="en-US" dirty="0">
              <a:cs typeface="Calibri"/>
            </a:endParaRPr>
          </a:p>
          <a:p>
            <a:pPr marL="914400" lvl="1" indent="-342900"/>
            <a:r>
              <a:rPr lang="en-US" dirty="0"/>
              <a:t>The process for requesting the Essay will be similar to last year. More information will follow this Fall.</a:t>
            </a:r>
          </a:p>
          <a:p>
            <a:pPr marL="914400" lvl="1" indent="-342900"/>
            <a:r>
              <a:rPr lang="en-US" b="1" dirty="0">
                <a:solidFill>
                  <a:srgbClr val="E26510"/>
                </a:solidFill>
                <a:cs typeface="Calibri"/>
              </a:rPr>
              <a:t>NOTE</a:t>
            </a:r>
            <a:r>
              <a:rPr lang="en-US" dirty="0">
                <a:solidFill>
                  <a:srgbClr val="E26510"/>
                </a:solidFill>
                <a:cs typeface="Calibri"/>
              </a:rPr>
              <a:t>: College Board no longer forwards Essay scores to colleges/universities. Please be sure students understand this before registering them to take the Essay.</a:t>
            </a:r>
          </a:p>
          <a:p>
            <a:pPr marL="457200" indent="-342900"/>
            <a:r>
              <a:rPr lang="en-US" dirty="0">
                <a:latin typeface="+mn-lt"/>
              </a:rPr>
              <a:t>Online schools for PSAT</a:t>
            </a:r>
            <a:endParaRPr lang="en-US" dirty="0">
              <a:latin typeface="+mn-lt"/>
              <a:cs typeface="Calibri"/>
            </a:endParaRPr>
          </a:p>
          <a:p>
            <a:pPr marL="914400" lvl="1" indent="-342900"/>
            <a:r>
              <a:rPr lang="en-US" dirty="0"/>
              <a:t>Must</a:t>
            </a:r>
            <a:r>
              <a:rPr lang="en-US" dirty="0">
                <a:latin typeface="+mn-lt"/>
              </a:rPr>
              <a:t> establish a testing center for 9</a:t>
            </a:r>
            <a:r>
              <a:rPr lang="en-US" baseline="30000" dirty="0">
                <a:latin typeface="+mn-lt"/>
              </a:rPr>
              <a:t>th</a:t>
            </a:r>
            <a:r>
              <a:rPr lang="en-US" dirty="0">
                <a:latin typeface="+mn-lt"/>
              </a:rPr>
              <a:t> and 10</a:t>
            </a:r>
            <a:r>
              <a:rPr lang="en-US" baseline="30000" dirty="0">
                <a:latin typeface="+mn-lt"/>
              </a:rPr>
              <a:t>th</a:t>
            </a:r>
            <a:r>
              <a:rPr lang="en-US" dirty="0">
                <a:latin typeface="+mn-lt"/>
              </a:rPr>
              <a:t> grade students to test.</a:t>
            </a:r>
            <a:endParaRPr lang="en-US" dirty="0">
              <a:latin typeface="+mn-lt"/>
              <a:cs typeface="Calibri"/>
            </a:endParaRPr>
          </a:p>
          <a:p>
            <a:pPr marL="342900" indent="-342900">
              <a:buFont typeface="Arial" panose="020B0604020202020204" pitchFamily="34" charset="0"/>
              <a:buChar char="•"/>
            </a:pPr>
            <a:r>
              <a:rPr lang="en-US" dirty="0">
                <a:latin typeface="+mn-lt"/>
              </a:rPr>
              <a:t>Online schools for SAT</a:t>
            </a:r>
            <a:endParaRPr lang="en-US" dirty="0">
              <a:latin typeface="+mn-lt"/>
              <a:cs typeface="Calibri"/>
            </a:endParaRPr>
          </a:p>
          <a:p>
            <a:pPr marL="914400" lvl="1" indent="-342900"/>
            <a:r>
              <a:rPr lang="en-US" dirty="0"/>
              <a:t>May establish a testing center for 11</a:t>
            </a:r>
            <a:r>
              <a:rPr lang="en-US" baseline="30000" dirty="0"/>
              <a:t>th</a:t>
            </a:r>
            <a:r>
              <a:rPr lang="en-US" dirty="0"/>
              <a:t> grade students to test OR</a:t>
            </a:r>
            <a:endParaRPr lang="en-US" dirty="0">
              <a:cs typeface="Calibri"/>
            </a:endParaRPr>
          </a:p>
          <a:p>
            <a:pPr marL="914400" lvl="1" indent="-342900"/>
            <a:r>
              <a:rPr lang="en-US" dirty="0"/>
              <a:t>11</a:t>
            </a:r>
            <a:r>
              <a:rPr lang="en-US" baseline="30000" dirty="0"/>
              <a:t>th</a:t>
            </a:r>
            <a:r>
              <a:rPr lang="en-US" dirty="0"/>
              <a:t> grade students can test on the national SAT test date of March 8.</a:t>
            </a:r>
            <a:endParaRPr lang="en-US" dirty="0">
              <a:cs typeface="Calibri"/>
            </a:endParaRPr>
          </a:p>
          <a:p>
            <a:pPr marL="1371600" lvl="2" indent="-342900"/>
            <a:r>
              <a:rPr lang="en-US" sz="2000" dirty="0"/>
              <a:t>The process for registering students for the Weekend Test date will be similar to last year. More information will be presented in a webinar later this Fall.</a:t>
            </a:r>
            <a:endParaRPr lang="en-US" sz="2000" dirty="0">
              <a:cs typeface="Calibri"/>
            </a:endParaRPr>
          </a:p>
          <a:p>
            <a:pPr marL="1371600" lvl="2" indent="-342900"/>
            <a:r>
              <a:rPr lang="en-US" sz="2000" dirty="0"/>
              <a:t>Schools must establish a testing center for the make-up date session within the PSAT/SAT state testing window.</a:t>
            </a:r>
            <a:endParaRPr lang="en-US" sz="2000" dirty="0">
              <a:solidFill>
                <a:schemeClr val="tx1"/>
              </a:solidFill>
              <a:highlight>
                <a:srgbClr val="FFFF00"/>
              </a:highligh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54</a:t>
            </a:fld>
            <a:endParaRPr lang="en-US"/>
          </a:p>
        </p:txBody>
      </p:sp>
    </p:spTree>
    <p:extLst>
      <p:ext uri="{BB962C8B-B14F-4D97-AF65-F5344CB8AC3E}">
        <p14:creationId xmlns:p14="http://schemas.microsoft.com/office/powerpoint/2010/main" val="2167499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10940" cy="756418"/>
          </a:xfrm>
        </p:spPr>
        <p:txBody>
          <a:bodyPr anchor="ctr">
            <a:noAutofit/>
          </a:bodyPr>
          <a:lstStyle/>
          <a:p>
            <a:r>
              <a:rPr lang="en-US" sz="3200" dirty="0">
                <a:latin typeface="+mn-lt"/>
              </a:rPr>
              <a:t>Colorado PSAT and SAT Accommodations</a:t>
            </a:r>
          </a:p>
        </p:txBody>
      </p:sp>
      <p:sp>
        <p:nvSpPr>
          <p:cNvPr id="5" name="Content Placeholder 4"/>
          <p:cNvSpPr>
            <a:spLocks noGrp="1"/>
          </p:cNvSpPr>
          <p:nvPr>
            <p:ph idx="1"/>
          </p:nvPr>
        </p:nvSpPr>
        <p:spPr>
          <a:xfrm>
            <a:off x="274321" y="1463039"/>
            <a:ext cx="8581812" cy="5057401"/>
          </a:xfrm>
        </p:spPr>
        <p:txBody>
          <a:bodyPr>
            <a:noAutofit/>
          </a:bodyPr>
          <a:lstStyle/>
          <a:p>
            <a:pPr marL="342900" indent="-342900">
              <a:spcBef>
                <a:spcPts val="0"/>
              </a:spcBef>
              <a:buFont typeface="Arial" panose="020B0604020202020204" pitchFamily="34" charset="0"/>
              <a:buChar char="•"/>
            </a:pPr>
            <a:r>
              <a:rPr lang="en-US" sz="2000" dirty="0"/>
              <a:t>Students who tested using College Board-approved accommodations for the PSAT or AP exams last year continue to be approved for 2025*</a:t>
            </a:r>
          </a:p>
          <a:p>
            <a:pPr marL="800100" lvl="1" indent="-342900">
              <a:spcBef>
                <a:spcPts val="0"/>
              </a:spcBef>
            </a:pPr>
            <a:r>
              <a:rPr lang="en-US" sz="1600" dirty="0"/>
              <a:t>A crosswalk from paper-based to digitally-based accommodations is forthcoming.</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t>Accommodations requests must be submitted for</a:t>
            </a:r>
            <a:r>
              <a:rPr lang="en-US" sz="2000" dirty="0">
                <a:solidFill>
                  <a:schemeClr val="tx1"/>
                </a:solidFill>
              </a:rPr>
              <a:t> </a:t>
            </a:r>
          </a:p>
          <a:p>
            <a:pPr marL="1028700" lvl="1" indent="-342900">
              <a:spcBef>
                <a:spcPts val="0"/>
              </a:spcBef>
            </a:pPr>
            <a:r>
              <a:rPr lang="en-US" dirty="0"/>
              <a:t>9</a:t>
            </a:r>
            <a:r>
              <a:rPr lang="en-US" baseline="30000" dirty="0"/>
              <a:t>th</a:t>
            </a:r>
            <a:r>
              <a:rPr lang="en-US" dirty="0"/>
              <a:t> grade students</a:t>
            </a:r>
          </a:p>
          <a:p>
            <a:pPr marL="1028700" lvl="1" indent="-342900">
              <a:spcBef>
                <a:spcPts val="0"/>
              </a:spcBef>
            </a:pPr>
            <a:r>
              <a:rPr lang="en-US" dirty="0"/>
              <a:t>Students whose accommodation needs have changed</a:t>
            </a:r>
          </a:p>
          <a:p>
            <a:pPr marL="1028700" lvl="1" indent="-342900">
              <a:spcBef>
                <a:spcPts val="0"/>
              </a:spcBef>
            </a:pPr>
            <a:r>
              <a:rPr lang="en-US" dirty="0"/>
              <a:t>Students who have not been previously approved by the College Board for testing accommodations</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t>State-allowed accommodations must be requested and approved each year</a:t>
            </a:r>
          </a:p>
          <a:p>
            <a:pPr marL="1028700" lvl="1" indent="-342900">
              <a:spcBef>
                <a:spcPts val="0"/>
              </a:spcBef>
            </a:pPr>
            <a:r>
              <a:rPr lang="en-US" dirty="0"/>
              <a:t>Very few students utilize state-allowed accommodations (First year in U.S. MLs, math only)</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t>The default Braille code for College Board assessments will be UEB and UEB with Nemeth for math. UEB Technical math code will be available on request by contacting the College Board SSD office.</a:t>
            </a:r>
            <a:r>
              <a:rPr lang="en-US" sz="2000" dirty="0">
                <a:solidFill>
                  <a:schemeClr val="tx1"/>
                </a:solidFill>
              </a:rPr>
              <a:t> </a:t>
            </a:r>
            <a:endParaRPr lang="en-US" sz="2000" dirty="0"/>
          </a:p>
          <a:p>
            <a:pPr marL="0" indent="0">
              <a:spcBef>
                <a:spcPts val="0"/>
              </a:spcBef>
              <a:buNone/>
            </a:pPr>
            <a:endParaRPr lang="en-US" sz="2000" dirty="0">
              <a:solidFill>
                <a:schemeClr val="tx1"/>
              </a:solidFill>
            </a:endParaRPr>
          </a:p>
          <a:p>
            <a:pPr marL="457200" lvl="1" indent="0">
              <a:spcBef>
                <a:spcPts val="0"/>
              </a:spcBef>
              <a:buNone/>
            </a:pPr>
            <a:r>
              <a:rPr lang="en-US" sz="1600" dirty="0"/>
              <a:t> *As long as there are no changes to student’s primary disability or accommodations</a:t>
            </a:r>
          </a:p>
          <a:p>
            <a:pPr marL="457200" lvl="1" indent="0">
              <a:spcBef>
                <a:spcPts val="0"/>
              </a:spcBef>
              <a:buNone/>
            </a:pPr>
            <a:r>
              <a:rPr lang="en-US" sz="1600" dirty="0">
                <a:solidFill>
                  <a:schemeClr val="tx1"/>
                </a:solidFill>
              </a:rPr>
              <a:t> </a:t>
            </a:r>
            <a:r>
              <a:rPr lang="en-US" sz="1600" dirty="0"/>
              <a:t>listed in the student’s IEP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55</a:t>
            </a:fld>
            <a:endParaRPr lang="en-US"/>
          </a:p>
        </p:txBody>
      </p:sp>
    </p:spTree>
    <p:extLst>
      <p:ext uri="{BB962C8B-B14F-4D97-AF65-F5344CB8AC3E}">
        <p14:creationId xmlns:p14="http://schemas.microsoft.com/office/powerpoint/2010/main" val="1110606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chor="ctr">
            <a:noAutofit/>
          </a:bodyPr>
          <a:lstStyle/>
          <a:p>
            <a:r>
              <a:rPr lang="en-US" sz="3200" dirty="0">
                <a:latin typeface="+mn-lt"/>
              </a:rPr>
              <a:t>Difference Between CMAS and PSAT/SAT in Colorado</a:t>
            </a:r>
          </a:p>
        </p:txBody>
      </p:sp>
      <p:sp>
        <p:nvSpPr>
          <p:cNvPr id="3" name="Content Placeholder 2"/>
          <p:cNvSpPr>
            <a:spLocks noGrp="1"/>
          </p:cNvSpPr>
          <p:nvPr>
            <p:ph idx="1"/>
          </p:nvPr>
        </p:nvSpPr>
        <p:spPr>
          <a:xfrm>
            <a:off x="274321" y="1392195"/>
            <a:ext cx="8581812" cy="5329281"/>
          </a:xfrm>
        </p:spPr>
        <p:txBody>
          <a:bodyPr>
            <a:noAutofit/>
          </a:bodyPr>
          <a:lstStyle/>
          <a:p>
            <a:r>
              <a:rPr lang="en-US" sz="2800">
                <a:solidFill>
                  <a:schemeClr val="tx1"/>
                </a:solidFill>
              </a:rPr>
              <a:t>Home Schooled Students</a:t>
            </a:r>
          </a:p>
          <a:p>
            <a:pPr lvl="1"/>
            <a:r>
              <a:rPr lang="en-US"/>
              <a:t>Full-time home-schooled</a:t>
            </a:r>
            <a:r>
              <a:rPr lang="en-US">
                <a:solidFill>
                  <a:schemeClr val="tx1"/>
                </a:solidFill>
              </a:rPr>
              <a:t> students are permitted to take CMAS but are NOT permitted to take the </a:t>
            </a:r>
            <a:r>
              <a:rPr lang="en-US" b="1">
                <a:solidFill>
                  <a:schemeClr val="tx1"/>
                </a:solidFill>
              </a:rPr>
              <a:t>state sponsored </a:t>
            </a:r>
            <a:r>
              <a:rPr lang="en-US">
                <a:solidFill>
                  <a:schemeClr val="tx1"/>
                </a:solidFill>
              </a:rPr>
              <a:t>PSAT or SAT (see C.R.S. 22-7-1006.3(9)(b))  </a:t>
            </a:r>
          </a:p>
          <a:p>
            <a:pPr lvl="1"/>
            <a:r>
              <a:rPr lang="en-US">
                <a:solidFill>
                  <a:schemeClr val="tx1"/>
                </a:solidFill>
              </a:rPr>
              <a:t>Full-time home school students who contact the school or district should be directed to take the PSAT or SAT on a national (Saturday) test date at their own expense</a:t>
            </a:r>
          </a:p>
          <a:p>
            <a:pPr marL="457200" lvl="1" indent="0">
              <a:buNone/>
            </a:pPr>
            <a:endParaRPr lang="en-US" sz="180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56</a:t>
            </a:fld>
            <a:endParaRPr lang="en-US"/>
          </a:p>
        </p:txBody>
      </p:sp>
    </p:spTree>
    <p:extLst>
      <p:ext uri="{BB962C8B-B14F-4D97-AF65-F5344CB8AC3E}">
        <p14:creationId xmlns:p14="http://schemas.microsoft.com/office/powerpoint/2010/main" val="3369928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7961"/>
            <a:ext cx="8751025" cy="756418"/>
          </a:xfrm>
        </p:spPr>
        <p:txBody>
          <a:bodyPr anchor="ctr">
            <a:noAutofit/>
          </a:bodyPr>
          <a:lstStyle/>
          <a:p>
            <a:r>
              <a:rPr lang="en-US" sz="3200" dirty="0">
                <a:latin typeface="+mn-lt"/>
              </a:rPr>
              <a:t>Colorado PSAT and SAT Training</a:t>
            </a:r>
          </a:p>
        </p:txBody>
      </p:sp>
      <p:sp>
        <p:nvSpPr>
          <p:cNvPr id="5" name="Content Placeholder 4"/>
          <p:cNvSpPr>
            <a:spLocks noGrp="1"/>
          </p:cNvSpPr>
          <p:nvPr>
            <p:ph idx="1"/>
          </p:nvPr>
        </p:nvSpPr>
        <p:spPr>
          <a:xfrm>
            <a:off x="274320" y="1309817"/>
            <a:ext cx="8241030" cy="5210624"/>
          </a:xfrm>
        </p:spPr>
        <p:txBody>
          <a:bodyPr vert="horz" lIns="0" tIns="0" rIns="0" bIns="45720" rtlCol="0" anchor="t">
            <a:normAutofit/>
          </a:bodyPr>
          <a:lstStyle/>
          <a:p>
            <a:r>
              <a:rPr lang="en-US" dirty="0"/>
              <a:t>College Board Fall workshops for SACs, Test Coordinators, SSD Coordinators and other testing staff will be virtual during the fall</a:t>
            </a:r>
          </a:p>
          <a:p>
            <a:pPr marL="571500" indent="-342900"/>
            <a:r>
              <a:rPr lang="en-US" dirty="0"/>
              <a:t>Registration links for the first set of workshops will be sent out shortly after Labor Day</a:t>
            </a:r>
          </a:p>
          <a:p>
            <a:pPr lvl="1" indent="0">
              <a:buNone/>
            </a:pPr>
            <a:endParaRPr lang="en-US" dirty="0">
              <a:highlight>
                <a:srgbClr val="FFFF00"/>
              </a:highlight>
            </a:endParaRPr>
          </a:p>
          <a:p>
            <a:r>
              <a:rPr lang="en-US" dirty="0"/>
              <a:t>DAC Office Hours, Test Coordinator Office Hours, Virtual School Office Hours and SSD Coordinator Office Hours </a:t>
            </a:r>
            <a:endParaRPr lang="en-US" dirty="0">
              <a:cs typeface="Calibri"/>
            </a:endParaRPr>
          </a:p>
          <a:p>
            <a:pPr marL="571500" indent="-342900"/>
            <a:r>
              <a:rPr lang="en-US" dirty="0"/>
              <a:t>Like previous years, we will have more frequent office hours as test day becomes closer</a:t>
            </a:r>
          </a:p>
          <a:p>
            <a:pPr marL="571500" indent="-342900"/>
            <a:r>
              <a:rPr lang="en-US" dirty="0"/>
              <a:t>Office Hours invites will be sent to DACs in October for all sessions</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57</a:t>
            </a:fld>
            <a:endParaRPr lang="en-US"/>
          </a:p>
        </p:txBody>
      </p:sp>
    </p:spTree>
    <p:extLst>
      <p:ext uri="{BB962C8B-B14F-4D97-AF65-F5344CB8AC3E}">
        <p14:creationId xmlns:p14="http://schemas.microsoft.com/office/powerpoint/2010/main" val="2647714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48" y="254514"/>
            <a:ext cx="8757293" cy="756418"/>
          </a:xfrm>
        </p:spPr>
        <p:txBody>
          <a:bodyPr anchor="ctr">
            <a:noAutofit/>
          </a:bodyPr>
          <a:lstStyle/>
          <a:p>
            <a:r>
              <a:rPr lang="en-US" sz="3200" dirty="0">
                <a:latin typeface="+mn-lt"/>
              </a:rPr>
              <a:t>Colorado PSAT and SAT Reminders for 2024-25</a:t>
            </a:r>
          </a:p>
        </p:txBody>
      </p:sp>
      <p:sp>
        <p:nvSpPr>
          <p:cNvPr id="3" name="Content Placeholder 2"/>
          <p:cNvSpPr>
            <a:spLocks noGrp="1"/>
          </p:cNvSpPr>
          <p:nvPr>
            <p:ph idx="1"/>
          </p:nvPr>
        </p:nvSpPr>
        <p:spPr>
          <a:xfrm>
            <a:off x="274320" y="1342768"/>
            <a:ext cx="8243090" cy="5378708"/>
          </a:xfrm>
        </p:spPr>
        <p:txBody>
          <a:bodyPr vert="horz" lIns="0" tIns="0" rIns="0" bIns="45720" rtlCol="0" anchor="t">
            <a:noAutofit/>
          </a:bodyPr>
          <a:lstStyle/>
          <a:p>
            <a:r>
              <a:rPr lang="en-US" sz="1800" dirty="0"/>
              <a:t>School Staff Confirmation</a:t>
            </a:r>
            <a:endParaRPr lang="en-US" sz="1800" dirty="0">
              <a:cs typeface="Calibri"/>
            </a:endParaRPr>
          </a:p>
          <a:p>
            <a:pPr lvl="1"/>
            <a:r>
              <a:rPr lang="en-US" sz="1800" dirty="0"/>
              <a:t>Survey will be e-mailed to DACs on </a:t>
            </a:r>
            <a:r>
              <a:rPr lang="en-US" sz="1800" b="1" i="1" u="sng" dirty="0">
                <a:solidFill>
                  <a:srgbClr val="488BC9"/>
                </a:solidFill>
              </a:rPr>
              <a:t>September 4</a:t>
            </a:r>
            <a:r>
              <a:rPr lang="en-US" sz="1800" dirty="0"/>
              <a:t> – ensure this is completed no later than </a:t>
            </a:r>
            <a:r>
              <a:rPr lang="en-US" sz="1800" b="1" i="1" u="sng" dirty="0">
                <a:solidFill>
                  <a:srgbClr val="488BC9"/>
                </a:solidFill>
              </a:rPr>
              <a:t>September 13</a:t>
            </a:r>
            <a:endParaRPr lang="en-US" sz="1800" b="1" i="1" u="sng" baseline="30000" dirty="0">
              <a:solidFill>
                <a:srgbClr val="488BC9"/>
              </a:solidFill>
              <a:ea typeface="Calibri"/>
              <a:cs typeface="Calibri"/>
            </a:endParaRPr>
          </a:p>
          <a:p>
            <a:r>
              <a:rPr lang="en-US" sz="1800" dirty="0"/>
              <a:t>School Onboarding Survey</a:t>
            </a:r>
            <a:endParaRPr lang="en-US" sz="1800" dirty="0">
              <a:ea typeface="Calibri"/>
              <a:cs typeface="Calibri"/>
            </a:endParaRPr>
          </a:p>
          <a:p>
            <a:pPr lvl="1"/>
            <a:r>
              <a:rPr lang="en-US" sz="1800" dirty="0"/>
              <a:t>This replaces the Establishment Survey</a:t>
            </a:r>
            <a:endParaRPr lang="en-US" sz="1800" dirty="0">
              <a:ea typeface="Calibri"/>
              <a:cs typeface="Calibri"/>
            </a:endParaRPr>
          </a:p>
          <a:p>
            <a:pPr lvl="1"/>
            <a:r>
              <a:rPr lang="en-US" sz="1800" dirty="0"/>
              <a:t>Survey e-mailed to DACs on </a:t>
            </a:r>
            <a:r>
              <a:rPr lang="en-US" sz="1800" b="1" i="1" u="sng" dirty="0">
                <a:solidFill>
                  <a:srgbClr val="488BC9"/>
                </a:solidFill>
              </a:rPr>
              <a:t>September 18</a:t>
            </a:r>
            <a:r>
              <a:rPr lang="en-US" sz="1800" dirty="0"/>
              <a:t> – ensure this is completed no later than </a:t>
            </a:r>
            <a:r>
              <a:rPr lang="en-US" sz="1800" b="1" i="1" u="sng" dirty="0">
                <a:solidFill>
                  <a:srgbClr val="488BC9"/>
                </a:solidFill>
              </a:rPr>
              <a:t>October 4</a:t>
            </a:r>
            <a:endParaRPr lang="en-US" sz="1800" b="1" i="1" u="sng" dirty="0">
              <a:solidFill>
                <a:srgbClr val="488BC9"/>
              </a:solidFill>
              <a:cs typeface="Calibri"/>
            </a:endParaRPr>
          </a:p>
          <a:p>
            <a:r>
              <a:rPr lang="en-US" sz="1800" dirty="0"/>
              <a:t>Online Test Day Training</a:t>
            </a:r>
            <a:endParaRPr lang="en-US" sz="1800" dirty="0">
              <a:ea typeface="Calibri"/>
              <a:cs typeface="Calibri"/>
            </a:endParaRPr>
          </a:p>
          <a:p>
            <a:pPr lvl="1"/>
            <a:r>
              <a:rPr lang="en-US" sz="1800" dirty="0"/>
              <a:t>Test Coordinators are required to complete the online test day training and related quizzes in the Spring prior to the testing window</a:t>
            </a:r>
            <a:endParaRPr lang="en-US" sz="1800" dirty="0">
              <a:ea typeface="Calibri"/>
              <a:cs typeface="Calibri"/>
            </a:endParaRPr>
          </a:p>
          <a:p>
            <a:pPr lvl="1"/>
            <a:r>
              <a:rPr lang="en-US" sz="1800" dirty="0"/>
              <a:t>Proctors and hall and room monitors can be trained using online modules or via a local training but are required to pass the online quiz related to their role</a:t>
            </a:r>
            <a:endParaRPr lang="en-US" sz="1800" dirty="0">
              <a:ea typeface="Calibri"/>
              <a:cs typeface="Calibri"/>
            </a:endParaRPr>
          </a:p>
          <a:p>
            <a:pPr lvl="1"/>
            <a:r>
              <a:rPr lang="en-US" sz="1800" dirty="0"/>
              <a:t>All testing staff must complete training even if they completed training for prior administrations</a:t>
            </a:r>
            <a:endParaRPr lang="en-US" sz="1800" dirty="0">
              <a:ea typeface="Calibri"/>
              <a:cs typeface="Calibri"/>
            </a:endParaRPr>
          </a:p>
          <a:p>
            <a:r>
              <a:rPr lang="en-US" sz="1800" dirty="0"/>
              <a:t>Colorado Help Line - </a:t>
            </a:r>
            <a:r>
              <a:rPr lang="en-US" altLang="zh-CN" sz="1800" dirty="0">
                <a:solidFill>
                  <a:schemeClr val="dk1"/>
                </a:solidFill>
                <a:ea typeface="宋体"/>
              </a:rPr>
              <a:t>1-866-917-9030 </a:t>
            </a:r>
            <a:endParaRPr lang="en-US" sz="1800" dirty="0">
              <a:solidFill>
                <a:schemeClr val="dk1"/>
              </a:solidFill>
              <a:cs typeface="Calibri"/>
            </a:endParaRPr>
          </a:p>
          <a:p>
            <a:pPr lvl="1"/>
            <a:r>
              <a:rPr lang="en-US" sz="1800" dirty="0"/>
              <a:t>This line is specific to Colorado’s Spring testing window and will provide you with the most reliable state-specific information</a:t>
            </a:r>
            <a:endParaRPr lang="en-US" sz="1800" dirty="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58</a:t>
            </a:fld>
            <a:endParaRPr lang="en-US"/>
          </a:p>
        </p:txBody>
      </p:sp>
    </p:spTree>
    <p:extLst>
      <p:ext uri="{BB962C8B-B14F-4D97-AF65-F5344CB8AC3E}">
        <p14:creationId xmlns:p14="http://schemas.microsoft.com/office/powerpoint/2010/main" val="1642710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B4F3-515D-4402-9969-6A4D3C0A0FF3}"/>
              </a:ext>
            </a:extLst>
          </p:cNvPr>
          <p:cNvSpPr>
            <a:spLocks noGrp="1"/>
          </p:cNvSpPr>
          <p:nvPr>
            <p:ph type="title"/>
          </p:nvPr>
        </p:nvSpPr>
        <p:spPr/>
        <p:txBody>
          <a:bodyPr anchor="ctr">
            <a:normAutofit/>
          </a:bodyPr>
          <a:lstStyle/>
          <a:p>
            <a:r>
              <a:rPr lang="en-US" sz="3200" dirty="0">
                <a:latin typeface="Calibri"/>
                <a:ea typeface="Calibri"/>
                <a:cs typeface="Calibri"/>
              </a:rPr>
              <a:t>PSAT/SAT Resources</a:t>
            </a:r>
          </a:p>
        </p:txBody>
      </p:sp>
      <p:sp>
        <p:nvSpPr>
          <p:cNvPr id="5" name="TextBox 4">
            <a:extLst>
              <a:ext uri="{FF2B5EF4-FFF2-40B4-BE49-F238E27FC236}">
                <a16:creationId xmlns:a16="http://schemas.microsoft.com/office/drawing/2014/main" id="{A9B1A932-5A4F-25C0-F797-FD2E6DD26696}"/>
              </a:ext>
            </a:extLst>
          </p:cNvPr>
          <p:cNvSpPr txBox="1"/>
          <p:nvPr/>
        </p:nvSpPr>
        <p:spPr>
          <a:xfrm>
            <a:off x="176804" y="1532660"/>
            <a:ext cx="87868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panose="020F0502020204030204"/>
              </a:rPr>
              <a:t>Check the CDE Assessment PSAT/SAT webpage:  </a:t>
            </a:r>
            <a:r>
              <a:rPr lang="en-US" dirty="0">
                <a:cs typeface="Calibri" panose="020F0502020204030204"/>
                <a:hlinkClick r:id="rId2"/>
              </a:rPr>
              <a:t>Colorado School Day SAT and PSAT</a:t>
            </a:r>
            <a:endParaRPr lang="en-US" dirty="0">
              <a:cs typeface="Calibri" panose="020F0502020204030204"/>
            </a:endParaRPr>
          </a:p>
          <a:p>
            <a:pPr marL="285750" indent="-285750">
              <a:buFont typeface="Arial"/>
              <a:buChar char="•"/>
            </a:pPr>
            <a:endParaRPr lang="en-US" dirty="0">
              <a:cs typeface="Calibri" panose="020F0502020204030204"/>
            </a:endParaRPr>
          </a:p>
          <a:p>
            <a:pPr marL="285750" indent="-285750">
              <a:buFont typeface="Arial"/>
              <a:buChar char="•"/>
            </a:pPr>
            <a:r>
              <a:rPr lang="en-US" dirty="0">
                <a:cs typeface="Calibri" panose="020F0502020204030204"/>
              </a:rPr>
              <a:t>Check the College Board Colorado website:  </a:t>
            </a:r>
            <a:r>
              <a:rPr lang="en-US" dirty="0">
                <a:cs typeface="Calibri" panose="020F0502020204030204"/>
                <a:hlinkClick r:id="rId3"/>
              </a:rPr>
              <a:t>College Board: Colorado</a:t>
            </a:r>
            <a:endParaRPr lang="en-US" dirty="0">
              <a:cs typeface="Calibri" panose="020F0502020204030204"/>
            </a:endParaRPr>
          </a:p>
          <a:p>
            <a:pPr marL="285750" indent="-285750">
              <a:buFont typeface="Arial"/>
              <a:buChar char="•"/>
            </a:pPr>
            <a:endParaRPr lang="en-US" dirty="0">
              <a:cs typeface="Calibri" panose="020F0502020204030204"/>
            </a:endParaRPr>
          </a:p>
          <a:p>
            <a:pPr marL="285750" indent="-285750">
              <a:buFont typeface="Arial"/>
              <a:buChar char="•"/>
            </a:pPr>
            <a:r>
              <a:rPr lang="en-US" dirty="0">
                <a:cs typeface="Calibri" panose="020F0502020204030204"/>
              </a:rPr>
              <a:t>Check the College Board </a:t>
            </a:r>
            <a:r>
              <a:rPr lang="en-US" dirty="0">
                <a:cs typeface="Calibri" panose="020F0502020204030204"/>
                <a:hlinkClick r:id="rId4"/>
              </a:rPr>
              <a:t>Resource Repository</a:t>
            </a:r>
            <a:endParaRPr lang="en-US" dirty="0">
              <a:cs typeface="Calibri" panose="020F0502020204030204"/>
            </a:endParaRPr>
          </a:p>
          <a:p>
            <a:pPr marL="285750" indent="-285750">
              <a:buFont typeface="Arial"/>
              <a:buChar char="•"/>
            </a:pPr>
            <a:endParaRPr lang="en-US" dirty="0">
              <a:cs typeface="Calibri" panose="020F0502020204030204"/>
            </a:endParaRPr>
          </a:p>
          <a:p>
            <a:pPr marL="285750" indent="-285750">
              <a:buFont typeface="Arial"/>
              <a:buChar char="•"/>
            </a:pPr>
            <a:r>
              <a:rPr lang="en-US" dirty="0">
                <a:cs typeface="Calibri" panose="020F0502020204030204"/>
              </a:rPr>
              <a:t>College Board's CO Customer Service: 1-866-917-9030</a:t>
            </a:r>
            <a:endParaRPr lang="en-US" dirty="0">
              <a:ea typeface="Calibri"/>
              <a:cs typeface="Calibri" panose="020F0502020204030204"/>
            </a:endParaRPr>
          </a:p>
        </p:txBody>
      </p:sp>
      <p:sp>
        <p:nvSpPr>
          <p:cNvPr id="6" name="TextBox 5">
            <a:extLst>
              <a:ext uri="{FF2B5EF4-FFF2-40B4-BE49-F238E27FC236}">
                <a16:creationId xmlns:a16="http://schemas.microsoft.com/office/drawing/2014/main" id="{8748C292-B128-5A9A-8329-A2D2F4AA576C}"/>
              </a:ext>
            </a:extLst>
          </p:cNvPr>
          <p:cNvSpPr txBox="1"/>
          <p:nvPr/>
        </p:nvSpPr>
        <p:spPr>
          <a:xfrm>
            <a:off x="242953" y="3877986"/>
            <a:ext cx="8786828" cy="646331"/>
          </a:xfrm>
          <a:prstGeom prst="rect">
            <a:avLst/>
          </a:prstGeom>
          <a:solidFill>
            <a:srgbClr val="E26510"/>
          </a:solidFill>
        </p:spPr>
        <p:txBody>
          <a:bodyPr wrap="square" rtlCol="0">
            <a:spAutoFit/>
          </a:bodyPr>
          <a:lstStyle/>
          <a:p>
            <a:pPr marL="0" marR="0" lvl="0" indent="0" algn="ctr">
              <a:lnSpc>
                <a:spcPct val="100000"/>
              </a:lnSpc>
              <a:spcBef>
                <a:spcPts val="0"/>
              </a:spcBef>
              <a:spcAft>
                <a:spcPts val="0"/>
              </a:spcAft>
              <a:buClr>
                <a:srgbClr val="FFFFFF"/>
              </a:buClr>
              <a:buNone/>
            </a:pPr>
            <a:r>
              <a:rPr lang="en-US" sz="1800" b="0" i="0" u="none" strike="noStrike" noProof="0" dirty="0">
                <a:solidFill>
                  <a:schemeClr val="bg1"/>
                </a:solidFill>
                <a:latin typeface="Calibri"/>
              </a:rPr>
              <a:t>Contact the College Board Field Team</a:t>
            </a:r>
            <a:endParaRPr lang="en-US" sz="1800" dirty="0"/>
          </a:p>
          <a:p>
            <a:pPr marL="0" marR="0" lvl="0" indent="0" algn="ctr">
              <a:lnSpc>
                <a:spcPct val="100000"/>
              </a:lnSpc>
              <a:spcBef>
                <a:spcPts val="0"/>
              </a:spcBef>
              <a:spcAft>
                <a:spcPts val="0"/>
              </a:spcAft>
              <a:buNone/>
            </a:pPr>
            <a:r>
              <a:rPr lang="en-US" sz="1800" b="0" i="0" u="none" strike="noStrike" noProof="0" dirty="0">
                <a:solidFill>
                  <a:schemeClr val="bg1"/>
                </a:solidFill>
                <a:latin typeface="Calibri"/>
                <a:hlinkClick r:id="rId5">
                  <a:extLst>
                    <a:ext uri="{A12FA001-AC4F-418D-AE19-62706E023703}">
                      <ahyp:hlinkClr xmlns:ahyp="http://schemas.microsoft.com/office/drawing/2018/hyperlinkcolor" val="tx"/>
                    </a:ext>
                  </a:extLst>
                </a:hlinkClick>
              </a:rPr>
              <a:t>ColoradoSchoolDaySupport@collegeboard.org</a:t>
            </a:r>
            <a:endParaRPr lang="en-US" sz="1800" b="0" i="0" u="none" strike="noStrike" noProof="0" dirty="0">
              <a:solidFill>
                <a:schemeClr val="bg1"/>
              </a:solidFill>
              <a:latin typeface="Calibri"/>
            </a:endParaRPr>
          </a:p>
        </p:txBody>
      </p:sp>
      <p:graphicFrame>
        <p:nvGraphicFramePr>
          <p:cNvPr id="3" name="Table 2">
            <a:extLst>
              <a:ext uri="{FF2B5EF4-FFF2-40B4-BE49-F238E27FC236}">
                <a16:creationId xmlns:a16="http://schemas.microsoft.com/office/drawing/2014/main" id="{D87C72B6-4AE6-FF87-DF0C-173DEA56401C}"/>
              </a:ext>
            </a:extLst>
          </p:cNvPr>
          <p:cNvGraphicFramePr>
            <a:graphicFrameLocks noGrp="1"/>
          </p:cNvGraphicFramePr>
          <p:nvPr>
            <p:extLst>
              <p:ext uri="{D42A27DB-BD31-4B8C-83A1-F6EECF244321}">
                <p14:modId xmlns:p14="http://schemas.microsoft.com/office/powerpoint/2010/main" val="978295997"/>
              </p:ext>
            </p:extLst>
          </p:nvPr>
        </p:nvGraphicFramePr>
        <p:xfrm>
          <a:off x="245193" y="4524317"/>
          <a:ext cx="8784588" cy="1112520"/>
        </p:xfrm>
        <a:graphic>
          <a:graphicData uri="http://schemas.openxmlformats.org/drawingml/2006/table">
            <a:tbl>
              <a:tblPr firstRow="1" bandRow="1">
                <a:tableStyleId>{0660B408-B3CF-4A94-85FC-2B1E0A45F4A2}</a:tableStyleId>
              </a:tblPr>
              <a:tblGrid>
                <a:gridCol w="2928196">
                  <a:extLst>
                    <a:ext uri="{9D8B030D-6E8A-4147-A177-3AD203B41FA5}">
                      <a16:colId xmlns:a16="http://schemas.microsoft.com/office/drawing/2014/main" val="2161995822"/>
                    </a:ext>
                  </a:extLst>
                </a:gridCol>
                <a:gridCol w="2928196">
                  <a:extLst>
                    <a:ext uri="{9D8B030D-6E8A-4147-A177-3AD203B41FA5}">
                      <a16:colId xmlns:a16="http://schemas.microsoft.com/office/drawing/2014/main" val="523586683"/>
                    </a:ext>
                  </a:extLst>
                </a:gridCol>
                <a:gridCol w="2928196">
                  <a:extLst>
                    <a:ext uri="{9D8B030D-6E8A-4147-A177-3AD203B41FA5}">
                      <a16:colId xmlns:a16="http://schemas.microsoft.com/office/drawing/2014/main" val="871953397"/>
                    </a:ext>
                  </a:extLst>
                </a:gridCol>
              </a:tblGrid>
              <a:tr h="370840">
                <a:tc>
                  <a:txBody>
                    <a:bodyPr/>
                    <a:lstStyle/>
                    <a:p>
                      <a:pPr lvl="0">
                        <a:buNone/>
                      </a:pPr>
                      <a:r>
                        <a:rPr lang="en-US" sz="1800" b="0" i="0" u="none" strike="noStrike" noProof="0" dirty="0">
                          <a:solidFill>
                            <a:schemeClr val="bg1"/>
                          </a:solidFill>
                          <a:latin typeface="Calibri"/>
                        </a:rPr>
                        <a:t>Sarah Orlowski</a:t>
                      </a:r>
                      <a:endParaRPr lang="en-US" dirty="0">
                        <a:solidFill>
                          <a:schemeClr val="bg1"/>
                        </a:solidFill>
                      </a:endParaRPr>
                    </a:p>
                  </a:txBody>
                  <a:tcP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488BC9"/>
                    </a:solidFill>
                  </a:tcPr>
                </a:tc>
                <a:tc>
                  <a:txBody>
                    <a:bodyPr/>
                    <a:lstStyle/>
                    <a:p>
                      <a:pPr lvl="0">
                        <a:buNone/>
                      </a:pPr>
                      <a:r>
                        <a:rPr lang="en-US" sz="1800" b="0" i="0" u="none" strike="noStrike" noProof="0" dirty="0">
                          <a:solidFill>
                            <a:schemeClr val="bg1"/>
                          </a:solidFill>
                          <a:latin typeface="Calibri"/>
                        </a:rPr>
                        <a:t>Noah </a:t>
                      </a:r>
                      <a:r>
                        <a:rPr lang="en-US" sz="1800" b="0" i="0" u="none" strike="noStrike" noProof="0" dirty="0" err="1">
                          <a:solidFill>
                            <a:schemeClr val="bg1"/>
                          </a:solidFill>
                          <a:latin typeface="Calibri"/>
                        </a:rPr>
                        <a:t>Hurianek</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488BC9"/>
                    </a:solidFill>
                  </a:tcPr>
                </a:tc>
                <a:tc>
                  <a:txBody>
                    <a:bodyPr/>
                    <a:lstStyle/>
                    <a:p>
                      <a:pPr lvl="0">
                        <a:buNone/>
                      </a:pPr>
                      <a:r>
                        <a:rPr lang="en-US" sz="1800" b="0" i="0" u="none" strike="noStrike" noProof="0" dirty="0">
                          <a:solidFill>
                            <a:schemeClr val="bg1"/>
                          </a:solidFill>
                          <a:latin typeface="Calibri"/>
                        </a:rPr>
                        <a:t>Lindsay </a:t>
                      </a:r>
                      <a:r>
                        <a:rPr lang="en-US" sz="1800" b="0" i="0" u="none" strike="noStrike" noProof="0" dirty="0" err="1">
                          <a:solidFill>
                            <a:schemeClr val="bg1"/>
                          </a:solidFill>
                          <a:latin typeface="Calibri"/>
                        </a:rPr>
                        <a:t>Scurto</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a:solidFill>
                        <a:schemeClr val="bg1"/>
                      </a:solidFill>
                    </a:lnB>
                    <a:solidFill>
                      <a:srgbClr val="488BC9"/>
                    </a:solidFill>
                  </a:tcPr>
                </a:tc>
                <a:extLst>
                  <a:ext uri="{0D108BD9-81ED-4DB2-BD59-A6C34878D82A}">
                    <a16:rowId xmlns:a16="http://schemas.microsoft.com/office/drawing/2014/main" val="3104238787"/>
                  </a:ext>
                </a:extLst>
              </a:tr>
              <a:tr h="370840">
                <a:tc>
                  <a:txBody>
                    <a:bodyPr/>
                    <a:lstStyle/>
                    <a:p>
                      <a:pPr lvl="0">
                        <a:buNone/>
                      </a:pPr>
                      <a:r>
                        <a:rPr lang="en-US" sz="1800" b="0" i="0" u="none" strike="noStrike" noProof="0">
                          <a:latin typeface="Calibri"/>
                          <a:hlinkClick r:id="rId6"/>
                        </a:rPr>
                        <a:t>sorlowski@collegeboard.org</a:t>
                      </a:r>
                      <a:endParaRPr lang="en-US"/>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buNone/>
                      </a:pPr>
                      <a:r>
                        <a:rPr lang="en-US" sz="1800" b="0" i="0" u="none" strike="noStrike" noProof="0">
                          <a:latin typeface="Calibri"/>
                          <a:hlinkClick r:id="rId7"/>
                        </a:rPr>
                        <a:t>nhurianek@collegeboard.org</a:t>
                      </a:r>
                      <a:endParaRPr lang="en-US"/>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buNone/>
                      </a:pPr>
                      <a:r>
                        <a:rPr lang="en-US" sz="1800" b="0" i="0" u="none" strike="noStrike" noProof="0">
                          <a:latin typeface="Calibri"/>
                          <a:hlinkClick r:id="rId8"/>
                        </a:rPr>
                        <a:t>lscurto@collegeboard.org</a:t>
                      </a:r>
                      <a:endParaRPr lang="en-US"/>
                    </a:p>
                  </a:txBody>
                  <a:tcPr>
                    <a:lnL w="12700">
                      <a:solidFill>
                        <a:schemeClr val="bg1"/>
                      </a:solidFill>
                    </a:lnL>
                    <a:lnR w="12700">
                      <a:solidFill>
                        <a:schemeClr val="bg1"/>
                      </a:solidFill>
                    </a:lnR>
                    <a:lnT w="12700">
                      <a:solidFill>
                        <a:schemeClr val="bg1"/>
                      </a:solidFill>
                    </a:lnT>
                    <a:lnB w="12700">
                      <a:solidFill>
                        <a:schemeClr val="bg1"/>
                      </a:solidFill>
                    </a:lnB>
                  </a:tcPr>
                </a:tc>
                <a:extLst>
                  <a:ext uri="{0D108BD9-81ED-4DB2-BD59-A6C34878D82A}">
                    <a16:rowId xmlns:a16="http://schemas.microsoft.com/office/drawing/2014/main" val="2707097496"/>
                  </a:ext>
                </a:extLst>
              </a:tr>
              <a:tr h="370840">
                <a:tc>
                  <a:txBody>
                    <a:bodyPr/>
                    <a:lstStyle/>
                    <a:p>
                      <a:pPr lvl="0">
                        <a:buNone/>
                      </a:pPr>
                      <a:r>
                        <a:rPr lang="en-US" sz="1800" b="0" i="0" u="none" strike="noStrike" noProof="0">
                          <a:solidFill>
                            <a:srgbClr val="000000"/>
                          </a:solidFill>
                          <a:latin typeface="Calibri"/>
                        </a:rPr>
                        <a:t>720-470-2343</a:t>
                      </a:r>
                      <a:endParaRPr lang="en-US"/>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buNone/>
                      </a:pPr>
                      <a:r>
                        <a:rPr lang="en-US" sz="1800" b="0" i="0" u="none" strike="noStrike" noProof="0">
                          <a:solidFill>
                            <a:srgbClr val="000000"/>
                          </a:solidFill>
                          <a:latin typeface="Calibri"/>
                        </a:rPr>
                        <a:t>720-582-6735</a:t>
                      </a:r>
                      <a:endParaRPr lang="en-US"/>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buNone/>
                      </a:pPr>
                      <a:r>
                        <a:rPr lang="en-US" sz="1800" b="0" i="0" u="none" strike="noStrike" noProof="0" dirty="0">
                          <a:solidFill>
                            <a:srgbClr val="000000"/>
                          </a:solidFill>
                          <a:latin typeface="Calibri"/>
                        </a:rPr>
                        <a:t>720-315-8233</a:t>
                      </a:r>
                      <a:endParaRPr lang="en-US" dirty="0"/>
                    </a:p>
                  </a:txBody>
                  <a:tcPr>
                    <a:lnL w="12700">
                      <a:solidFill>
                        <a:schemeClr val="bg1"/>
                      </a:solidFill>
                    </a:lnL>
                    <a:lnR w="12700">
                      <a:solidFill>
                        <a:schemeClr val="bg1"/>
                      </a:solidFill>
                    </a:lnR>
                    <a:lnT w="12700">
                      <a:solidFill>
                        <a:schemeClr val="bg1"/>
                      </a:solidFill>
                    </a:lnT>
                    <a:lnB w="12700">
                      <a:solidFill>
                        <a:schemeClr val="bg1"/>
                      </a:solidFill>
                    </a:lnB>
                  </a:tcPr>
                </a:tc>
                <a:extLst>
                  <a:ext uri="{0D108BD9-81ED-4DB2-BD59-A6C34878D82A}">
                    <a16:rowId xmlns:a16="http://schemas.microsoft.com/office/drawing/2014/main" val="2472785251"/>
                  </a:ext>
                </a:extLst>
              </a:tr>
            </a:tbl>
          </a:graphicData>
        </a:graphic>
      </p:graphicFrame>
      <p:sp>
        <p:nvSpPr>
          <p:cNvPr id="4" name="Slide Number Placeholder 3">
            <a:extLst>
              <a:ext uri="{FF2B5EF4-FFF2-40B4-BE49-F238E27FC236}">
                <a16:creationId xmlns:a16="http://schemas.microsoft.com/office/drawing/2014/main" id="{FC2EF20A-4F92-40F2-8BE4-CF0DCB70AEEE}"/>
              </a:ext>
            </a:extLst>
          </p:cNvPr>
          <p:cNvSpPr>
            <a:spLocks noGrp="1"/>
          </p:cNvSpPr>
          <p:nvPr>
            <p:ph type="sldNum" sz="quarter" idx="12"/>
          </p:nvPr>
        </p:nvSpPr>
        <p:spPr/>
        <p:txBody>
          <a:bodyPr/>
          <a:lstStyle/>
          <a:p>
            <a:fld id="{C479D5F6-EDCB-402A-AC08-4943A1820E8F}" type="slidenum">
              <a:rPr lang="en-US" smtClean="0"/>
              <a:pPr/>
              <a:t>59</a:t>
            </a:fld>
            <a:endParaRPr lang="en-US"/>
          </a:p>
        </p:txBody>
      </p:sp>
    </p:spTree>
    <p:extLst>
      <p:ext uri="{BB962C8B-B14F-4D97-AF65-F5344CB8AC3E}">
        <p14:creationId xmlns:p14="http://schemas.microsoft.com/office/powerpoint/2010/main" val="42150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A811-4698-7BC9-05D5-429C1B1E8E93}"/>
              </a:ext>
            </a:extLst>
          </p:cNvPr>
          <p:cNvSpPr>
            <a:spLocks noGrp="1"/>
          </p:cNvSpPr>
          <p:nvPr>
            <p:ph type="title"/>
          </p:nvPr>
        </p:nvSpPr>
        <p:spPr>
          <a:xfrm>
            <a:off x="245193" y="254514"/>
            <a:ext cx="8762620" cy="756418"/>
          </a:xfrm>
        </p:spPr>
        <p:txBody>
          <a:bodyPr anchor="ctr">
            <a:noAutofit/>
          </a:bodyPr>
          <a:lstStyle/>
          <a:p>
            <a:r>
              <a:rPr lang="en-US" sz="3200" dirty="0">
                <a:latin typeface="Calibri"/>
                <a:ea typeface="Calibri"/>
                <a:cs typeface="Calibri"/>
              </a:rPr>
              <a:t>State Content Assessments: Purpose and Uses in the Community</a:t>
            </a:r>
          </a:p>
        </p:txBody>
      </p:sp>
      <p:sp>
        <p:nvSpPr>
          <p:cNvPr id="3" name="Content Placeholder 2">
            <a:extLst>
              <a:ext uri="{FF2B5EF4-FFF2-40B4-BE49-F238E27FC236}">
                <a16:creationId xmlns:a16="http://schemas.microsoft.com/office/drawing/2014/main" id="{1A5ADD12-6611-157D-5D68-8B97491C1530}"/>
              </a:ext>
            </a:extLst>
          </p:cNvPr>
          <p:cNvSpPr>
            <a:spLocks noGrp="1"/>
          </p:cNvSpPr>
          <p:nvPr>
            <p:ph idx="1"/>
          </p:nvPr>
        </p:nvSpPr>
        <p:spPr>
          <a:xfrm>
            <a:off x="223071" y="1332689"/>
            <a:ext cx="4160551" cy="2305764"/>
          </a:xfrm>
        </p:spPr>
        <p:txBody>
          <a:bodyPr vert="horz" lIns="0" tIns="0" rIns="0" bIns="45720" rtlCol="0" anchor="t">
            <a:noAutofit/>
          </a:bodyPr>
          <a:lstStyle/>
          <a:p>
            <a:pPr marL="0" indent="0">
              <a:spcBef>
                <a:spcPts val="600"/>
              </a:spcBef>
              <a:buNone/>
            </a:pPr>
            <a:r>
              <a:rPr lang="en-US" b="1">
                <a:solidFill>
                  <a:srgbClr val="488BC9"/>
                </a:solidFill>
              </a:rPr>
              <a:t>For Stakeholders, Policy Makers and the Community</a:t>
            </a:r>
          </a:p>
          <a:p>
            <a:pPr>
              <a:lnSpc>
                <a:spcPct val="100000"/>
              </a:lnSpc>
              <a:spcBef>
                <a:spcPts val="600"/>
              </a:spcBef>
            </a:pPr>
            <a:r>
              <a:rPr lang="en-US"/>
              <a:t>Provide information to be used to inform the allocation of resources and evaluate the impact of policy</a:t>
            </a:r>
            <a:endParaRPr lang="en-US">
              <a:ea typeface="Calibri"/>
              <a:cs typeface="Calibri"/>
            </a:endParaRPr>
          </a:p>
        </p:txBody>
      </p:sp>
      <p:pic>
        <p:nvPicPr>
          <p:cNvPr id="9" name="Picture 8" descr="Screenshot of CMAS data summary Overall Results.">
            <a:extLst>
              <a:ext uri="{FF2B5EF4-FFF2-40B4-BE49-F238E27FC236}">
                <a16:creationId xmlns:a16="http://schemas.microsoft.com/office/drawing/2014/main" id="{8E463329-67EA-10F1-2963-FF7CC8718B99}"/>
              </a:ext>
              <a:ext uri="{C183D7F6-B498-43B3-948B-1728B52AA6E4}">
                <adec:decorative xmlns:adec="http://schemas.microsoft.com/office/drawing/2017/decorative" val="0"/>
              </a:ext>
            </a:extLst>
          </p:cNvPr>
          <p:cNvPicPr>
            <a:picLocks noChangeAspect="1"/>
          </p:cNvPicPr>
          <p:nvPr/>
        </p:nvPicPr>
        <p:blipFill rotWithShape="1">
          <a:blip r:embed="rId2">
            <a:alphaModFix amt="18000"/>
            <a:extLst>
              <a:ext uri="{BEBA8EAE-BF5A-486C-A8C5-ECC9F3942E4B}">
                <a14:imgProps xmlns:a14="http://schemas.microsoft.com/office/drawing/2010/main">
                  <a14:imgLayer r:embed="rId3">
                    <a14:imgEffect>
                      <a14:saturation sat="73000"/>
                    </a14:imgEffect>
                    <a14:imgEffect>
                      <a14:brightnessContrast bright="23000"/>
                    </a14:imgEffect>
                  </a14:imgLayer>
                </a14:imgProps>
              </a:ext>
            </a:extLst>
          </a:blip>
          <a:srcRect t="25650" b="23396"/>
          <a:stretch/>
        </p:blipFill>
        <p:spPr>
          <a:xfrm>
            <a:off x="-1827" y="3799497"/>
            <a:ext cx="9147653" cy="3070026"/>
          </a:xfrm>
          <a:prstGeom prst="rect">
            <a:avLst/>
          </a:prstGeom>
        </p:spPr>
      </p:pic>
      <p:pic>
        <p:nvPicPr>
          <p:cNvPr id="7" name="Picture 6">
            <a:extLst>
              <a:ext uri="{FF2B5EF4-FFF2-40B4-BE49-F238E27FC236}">
                <a16:creationId xmlns:a16="http://schemas.microsoft.com/office/drawing/2014/main" id="{90B2167E-9317-4967-B08B-37940B6561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84905" y="1011916"/>
            <a:ext cx="4967066" cy="5845480"/>
          </a:xfrm>
          <a:prstGeom prst="rect">
            <a:avLst/>
          </a:prstGeom>
        </p:spPr>
      </p:pic>
      <p:sp>
        <p:nvSpPr>
          <p:cNvPr id="4" name="Slide Number Placeholder 3">
            <a:extLst>
              <a:ext uri="{FF2B5EF4-FFF2-40B4-BE49-F238E27FC236}">
                <a16:creationId xmlns:a16="http://schemas.microsoft.com/office/drawing/2014/main" id="{1EE400EA-1C41-1228-D3FE-899F343768B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604238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National and International Assessments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E4795384-36B4-CB91-90E1-5F8CE1FEE7A0}"/>
              </a:ext>
            </a:extLst>
          </p:cNvPr>
          <p:cNvSpPr txBox="1">
            <a:spLocks/>
          </p:cNvSpPr>
          <p:nvPr/>
        </p:nvSpPr>
        <p:spPr>
          <a:xfrm>
            <a:off x="358483" y="4773702"/>
            <a:ext cx="3354201" cy="119961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j-ea"/>
                <a:cs typeface="+mj-cs"/>
              </a:rPr>
              <a:t>Selected Schools Only</a:t>
            </a: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60</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279781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3784" cy="756418"/>
          </a:xfrm>
        </p:spPr>
        <p:txBody>
          <a:bodyPr anchor="ctr">
            <a:noAutofit/>
          </a:bodyPr>
          <a:lstStyle/>
          <a:p>
            <a:r>
              <a:rPr lang="en-US" sz="3200" dirty="0">
                <a:latin typeface="+mn-lt"/>
              </a:rPr>
              <a:t>National Assessment of Educational Progress (NAEP)</a:t>
            </a:r>
          </a:p>
        </p:txBody>
      </p:sp>
      <p:sp>
        <p:nvSpPr>
          <p:cNvPr id="5" name="TextBox 4">
            <a:extLst>
              <a:ext uri="{FF2B5EF4-FFF2-40B4-BE49-F238E27FC236}">
                <a16:creationId xmlns:a16="http://schemas.microsoft.com/office/drawing/2014/main" id="{E6EDAD6F-BC8E-0940-1ED1-1734104162BE}"/>
              </a:ext>
            </a:extLst>
          </p:cNvPr>
          <p:cNvSpPr txBox="1"/>
          <p:nvPr/>
        </p:nvSpPr>
        <p:spPr>
          <a:xfrm>
            <a:off x="245193" y="1447364"/>
            <a:ext cx="7722453" cy="461665"/>
          </a:xfrm>
          <a:prstGeom prst="rect">
            <a:avLst/>
          </a:prstGeom>
          <a:solidFill>
            <a:schemeClr val="accent2">
              <a:lumMod val="75000"/>
            </a:schemeClr>
          </a:solidFill>
        </p:spPr>
        <p:txBody>
          <a:bodyPr wrap="square" rtlCol="0" anchor="ctr">
            <a:spAutoFit/>
          </a:bodyPr>
          <a:lstStyle/>
          <a:p>
            <a:pPr algn="ctr"/>
            <a:r>
              <a:rPr lang="en-US" sz="2400" b="1" i="0" kern="1200" dirty="0">
                <a:solidFill>
                  <a:schemeClr val="lt1"/>
                </a:solidFill>
                <a:effectLst/>
                <a:latin typeface="+mn-lt"/>
                <a:ea typeface="+mn-ea"/>
                <a:cs typeface="+mn-cs"/>
              </a:rPr>
              <a:t>2025 NAEP Assessment Schedule</a:t>
            </a:r>
            <a:r>
              <a:rPr lang="en-US" sz="1400" b="1" dirty="0">
                <a:solidFill>
                  <a:schemeClr val="lt1"/>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1698373797"/>
              </p:ext>
            </p:extLst>
          </p:nvPr>
        </p:nvGraphicFramePr>
        <p:xfrm>
          <a:off x="245193" y="1940976"/>
          <a:ext cx="7722453" cy="4139046"/>
        </p:xfrm>
        <a:graphic>
          <a:graphicData uri="http://schemas.openxmlformats.org/drawingml/2006/table">
            <a:tbl>
              <a:tblPr firstRow="1" bandRow="1">
                <a:tableStyleId>{5C22544A-7EE6-4342-B048-85BDC9FD1C3A}</a:tableStyleId>
              </a:tblPr>
              <a:tblGrid>
                <a:gridCol w="1422481">
                  <a:extLst>
                    <a:ext uri="{9D8B030D-6E8A-4147-A177-3AD203B41FA5}">
                      <a16:colId xmlns:a16="http://schemas.microsoft.com/office/drawing/2014/main" val="3064689663"/>
                    </a:ext>
                  </a:extLst>
                </a:gridCol>
                <a:gridCol w="1979652">
                  <a:extLst>
                    <a:ext uri="{9D8B030D-6E8A-4147-A177-3AD203B41FA5}">
                      <a16:colId xmlns:a16="http://schemas.microsoft.com/office/drawing/2014/main" val="2010507143"/>
                    </a:ext>
                  </a:extLst>
                </a:gridCol>
                <a:gridCol w="2116476">
                  <a:extLst>
                    <a:ext uri="{9D8B030D-6E8A-4147-A177-3AD203B41FA5}">
                      <a16:colId xmlns:a16="http://schemas.microsoft.com/office/drawing/2014/main" val="2363087349"/>
                    </a:ext>
                  </a:extLst>
                </a:gridCol>
                <a:gridCol w="2203844">
                  <a:extLst>
                    <a:ext uri="{9D8B030D-6E8A-4147-A177-3AD203B41FA5}">
                      <a16:colId xmlns:a16="http://schemas.microsoft.com/office/drawing/2014/main" val="4006876786"/>
                    </a:ext>
                  </a:extLst>
                </a:gridCol>
              </a:tblGrid>
              <a:tr h="699031">
                <a:tc>
                  <a:txBody>
                    <a:bodyPr/>
                    <a:lstStyle/>
                    <a:p>
                      <a:pPr algn="ctr"/>
                      <a:r>
                        <a:rPr lang="en-US" sz="1800" b="1" dirty="0">
                          <a:solidFill>
                            <a:schemeClr val="bg1"/>
                          </a:solidFill>
                        </a:rPr>
                        <a:t>Program</a:t>
                      </a:r>
                    </a:p>
                  </a:txBody>
                  <a:tcPr anchor="ctr">
                    <a:solidFill>
                      <a:srgbClr val="488BC9"/>
                    </a:solidFill>
                  </a:tcPr>
                </a:tc>
                <a:tc>
                  <a:txBody>
                    <a:bodyPr/>
                    <a:lstStyle/>
                    <a:p>
                      <a:pPr algn="ctr"/>
                      <a:r>
                        <a:rPr lang="en-US" sz="1800" b="0" dirty="0">
                          <a:solidFill>
                            <a:schemeClr val="bg1"/>
                          </a:solidFill>
                        </a:rPr>
                        <a:t>Colorado NAEP</a:t>
                      </a:r>
                    </a:p>
                  </a:txBody>
                  <a:tcPr anchor="ctr">
                    <a:solidFill>
                      <a:srgbClr val="488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bg1"/>
                          </a:solidFill>
                          <a:effectLst/>
                          <a:latin typeface="+mn-lt"/>
                          <a:ea typeface="+mn-ea"/>
                          <a:cs typeface="+mn-cs"/>
                        </a:rPr>
                        <a:t>National NAEP</a:t>
                      </a:r>
                    </a:p>
                  </a:txBody>
                  <a:tcPr anchor="ctr">
                    <a:solidFill>
                      <a:srgbClr val="488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bg1"/>
                          </a:solidFill>
                          <a:effectLst/>
                          <a:latin typeface="+mn-lt"/>
                          <a:ea typeface="+mn-ea"/>
                          <a:cs typeface="+mn-cs"/>
                        </a:rPr>
                        <a:t>International Assessments</a:t>
                      </a:r>
                    </a:p>
                  </a:txBody>
                  <a:tcPr anchor="ctr">
                    <a:solidFill>
                      <a:srgbClr val="488BC9"/>
                    </a:solidFill>
                  </a:tcPr>
                </a:tc>
                <a:extLst>
                  <a:ext uri="{0D108BD9-81ED-4DB2-BD59-A6C34878D82A}">
                    <a16:rowId xmlns:a16="http://schemas.microsoft.com/office/drawing/2014/main" val="4097524411"/>
                  </a:ext>
                </a:extLst>
              </a:tr>
              <a:tr h="911779">
                <a:tc>
                  <a:txBody>
                    <a:bodyPr/>
                    <a:lstStyle/>
                    <a:p>
                      <a:r>
                        <a:rPr lang="en-US" sz="1800" b="1" dirty="0"/>
                        <a:t>Assessment</a:t>
                      </a:r>
                    </a:p>
                  </a:txBody>
                  <a:tcPr anchor="ctr"/>
                </a:tc>
                <a:tc>
                  <a:txBody>
                    <a:bodyPr/>
                    <a:lstStyle/>
                    <a:p>
                      <a:r>
                        <a:rPr lang="en-US" sz="1800" dirty="0"/>
                        <a:t>Field Test</a:t>
                      </a:r>
                    </a:p>
                    <a:p>
                      <a:r>
                        <a:rPr lang="en-US" sz="1800" dirty="0"/>
                        <a:t>Reading and Math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Long-Term Trend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Reading and Math</a:t>
                      </a:r>
                    </a:p>
                  </a:txBody>
                  <a:tcPr anchor="ctr"/>
                </a:tc>
                <a:tc>
                  <a:txBody>
                    <a:bodyPr/>
                    <a:lstStyle/>
                    <a:p>
                      <a:r>
                        <a:rPr lang="en-US" sz="1800" kern="1200" dirty="0">
                          <a:solidFill>
                            <a:schemeClr val="dk1"/>
                          </a:solidFill>
                          <a:effectLst/>
                          <a:latin typeface="+mn-lt"/>
                          <a:ea typeface="+mn-ea"/>
                          <a:cs typeface="+mn-cs"/>
                        </a:rPr>
                        <a:t>Program for International Student Assessment (PISA)</a:t>
                      </a:r>
                      <a:endParaRPr lang="en-US" sz="1800" dirty="0">
                        <a:solidFill>
                          <a:schemeClr val="tx1"/>
                        </a:solidFill>
                      </a:endParaRPr>
                    </a:p>
                  </a:txBody>
                  <a:tcPr anchor="ctr"/>
                </a:tc>
                <a:extLst>
                  <a:ext uri="{0D108BD9-81ED-4DB2-BD59-A6C34878D82A}">
                    <a16:rowId xmlns:a16="http://schemas.microsoft.com/office/drawing/2014/main" val="3881787879"/>
                  </a:ext>
                </a:extLst>
              </a:tr>
              <a:tr h="638245">
                <a:tc>
                  <a:txBody>
                    <a:bodyPr/>
                    <a:lstStyle/>
                    <a:p>
                      <a:r>
                        <a:rPr lang="en-US" sz="1800" b="1"/>
                        <a:t>Grade/Age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Grades 4 and 8</a:t>
                      </a:r>
                    </a:p>
                    <a:p>
                      <a:endParaRPr lang="en-US" sz="1800" dirty="0"/>
                    </a:p>
                  </a:txBody>
                  <a:tcPr anchor="ctr"/>
                </a:tc>
                <a:tc>
                  <a:txBody>
                    <a:bodyPr/>
                    <a:lstStyle/>
                    <a:p>
                      <a:r>
                        <a:rPr lang="en-US" sz="1800" dirty="0">
                          <a:solidFill>
                            <a:schemeClr val="tx1"/>
                          </a:solidFill>
                        </a:rPr>
                        <a:t>Ages 9, 13 and 17</a:t>
                      </a:r>
                    </a:p>
                  </a:txBody>
                  <a:tcPr anchor="ctr"/>
                </a:tc>
                <a:tc>
                  <a:txBody>
                    <a:bodyPr/>
                    <a:lstStyle/>
                    <a:p>
                      <a:pPr marL="0" marR="0" lvl="0" indent="0" algn="l">
                        <a:lnSpc>
                          <a:spcPct val="100000"/>
                        </a:lnSpc>
                        <a:spcBef>
                          <a:spcPts val="0"/>
                        </a:spcBef>
                        <a:spcAft>
                          <a:spcPts val="0"/>
                        </a:spcAft>
                        <a:buNone/>
                      </a:pPr>
                      <a:r>
                        <a:rPr lang="en-US" sz="1800" kern="1200">
                          <a:solidFill>
                            <a:schemeClr val="dk1"/>
                          </a:solidFill>
                          <a:effectLst/>
                          <a:latin typeface="+mn-lt"/>
                          <a:ea typeface="+mn-ea"/>
                          <a:cs typeface="+mn-cs"/>
                        </a:rPr>
                        <a:t>Born in 2009</a:t>
                      </a:r>
                      <a:endParaRPr lang="en-US" sz="1800"/>
                    </a:p>
                  </a:txBody>
                  <a:tcPr anchor="ctr"/>
                </a:tc>
                <a:extLst>
                  <a:ext uri="{0D108BD9-81ED-4DB2-BD59-A6C34878D82A}">
                    <a16:rowId xmlns:a16="http://schemas.microsoft.com/office/drawing/2014/main" val="1618777680"/>
                  </a:ext>
                </a:extLst>
              </a:tr>
              <a:tr h="662408">
                <a:tc>
                  <a:txBody>
                    <a:bodyPr/>
                    <a:lstStyle/>
                    <a:p>
                      <a:r>
                        <a:rPr lang="en-US" sz="1800" b="1"/>
                        <a:t>Mode</a:t>
                      </a:r>
                    </a:p>
                  </a:txBody>
                  <a:tcPr anchor="ctr"/>
                </a:tc>
                <a:tc>
                  <a:txBody>
                    <a:bodyPr/>
                    <a:lstStyle/>
                    <a:p>
                      <a:r>
                        <a:rPr lang="en-US" sz="1800"/>
                        <a:t>Digitally Based Assessment</a:t>
                      </a:r>
                    </a:p>
                  </a:txBody>
                  <a:tcPr anchor="ctr"/>
                </a:tc>
                <a:tc>
                  <a:txBody>
                    <a:bodyPr/>
                    <a:lstStyle/>
                    <a:p>
                      <a:r>
                        <a:rPr lang="en-US" sz="1800" dirty="0"/>
                        <a:t>Digitally Based Assessment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Digitally Based Assessment</a:t>
                      </a:r>
                    </a:p>
                  </a:txBody>
                  <a:tcPr anchor="ctr"/>
                </a:tc>
                <a:extLst>
                  <a:ext uri="{0D108BD9-81ED-4DB2-BD59-A6C34878D82A}">
                    <a16:rowId xmlns:a16="http://schemas.microsoft.com/office/drawing/2014/main" val="2980601390"/>
                  </a:ext>
                </a:extLst>
              </a:tr>
              <a:tr h="479135">
                <a:tc>
                  <a:txBody>
                    <a:bodyPr/>
                    <a:lstStyle/>
                    <a:p>
                      <a:r>
                        <a:rPr lang="en-US" sz="1800" b="1"/>
                        <a:t>Sampling</a:t>
                      </a:r>
                    </a:p>
                  </a:txBody>
                  <a:tcPr anchor="ctr"/>
                </a:tc>
                <a:tc>
                  <a:txBody>
                    <a:bodyPr/>
                    <a:lstStyle/>
                    <a:p>
                      <a:r>
                        <a:rPr lang="en-US" sz="1800" b="0" i="0" kern="1200">
                          <a:solidFill>
                            <a:schemeClr val="dk1"/>
                          </a:solidFill>
                          <a:effectLst/>
                          <a:latin typeface="+mn-lt"/>
                          <a:ea typeface="+mn-ea"/>
                          <a:cs typeface="+mn-cs"/>
                        </a:rPr>
                        <a:t>State</a:t>
                      </a:r>
                      <a:endParaRPr lang="en-US" sz="1800"/>
                    </a:p>
                  </a:txBody>
                  <a:tcPr anchor="ctr"/>
                </a:tc>
                <a:tc>
                  <a:txBody>
                    <a:bodyPr/>
                    <a:lstStyle/>
                    <a:p>
                      <a:r>
                        <a:rPr lang="en-US" sz="1800" dirty="0">
                          <a:solidFill>
                            <a:schemeClr val="tx1"/>
                          </a:solidFill>
                        </a:rPr>
                        <a:t>National</a:t>
                      </a:r>
                    </a:p>
                  </a:txBody>
                  <a:tcPr anchor="ctr"/>
                </a:tc>
                <a:tc>
                  <a:txBody>
                    <a:bodyPr/>
                    <a:lstStyle/>
                    <a:p>
                      <a:r>
                        <a:rPr lang="en-US" sz="1800" dirty="0">
                          <a:solidFill>
                            <a:schemeClr val="tx1"/>
                          </a:solidFill>
                        </a:rPr>
                        <a:t>National</a:t>
                      </a:r>
                    </a:p>
                  </a:txBody>
                  <a:tcPr anchor="ctr"/>
                </a:tc>
                <a:extLst>
                  <a:ext uri="{0D108BD9-81ED-4DB2-BD59-A6C34878D82A}">
                    <a16:rowId xmlns:a16="http://schemas.microsoft.com/office/drawing/2014/main" val="1889888267"/>
                  </a:ext>
                </a:extLst>
              </a:tr>
              <a:tr h="743992">
                <a:tc>
                  <a:txBody>
                    <a:bodyPr/>
                    <a:lstStyle/>
                    <a:p>
                      <a:r>
                        <a:rPr lang="en-US" sz="1800" b="1"/>
                        <a:t>Status</a:t>
                      </a:r>
                    </a:p>
                  </a:txBody>
                  <a:tcPr anchor="ctr"/>
                </a:tc>
                <a:tc>
                  <a:txBody>
                    <a:bodyPr/>
                    <a:lstStyle/>
                    <a:p>
                      <a:r>
                        <a:rPr lang="en-US" sz="1800" b="0" i="0" kern="1200">
                          <a:solidFill>
                            <a:schemeClr val="dk1"/>
                          </a:solidFill>
                          <a:effectLst/>
                          <a:latin typeface="+mn-lt"/>
                          <a:ea typeface="+mn-ea"/>
                          <a:cs typeface="+mn-cs"/>
                        </a:rPr>
                        <a:t>January 27 to </a:t>
                      </a:r>
                      <a:br>
                        <a:rPr lang="en-US" sz="1800" b="0" i="0" kern="1200">
                          <a:solidFill>
                            <a:srgbClr val="000000"/>
                          </a:solidFill>
                          <a:effectLst/>
                          <a:latin typeface="+mn-lt"/>
                          <a:ea typeface="+mn-ea"/>
                          <a:cs typeface="+mn-cs"/>
                        </a:rPr>
                      </a:br>
                      <a:r>
                        <a:rPr lang="en-US" sz="1800" b="0" i="0" kern="1200">
                          <a:solidFill>
                            <a:schemeClr val="dk1"/>
                          </a:solidFill>
                          <a:effectLst/>
                          <a:latin typeface="+mn-lt"/>
                          <a:ea typeface="+mn-ea"/>
                          <a:cs typeface="+mn-cs"/>
                        </a:rPr>
                        <a:t>March 7, 2025</a:t>
                      </a:r>
                    </a:p>
                  </a:txBody>
                  <a:tcPr anchor="ctr"/>
                </a:tc>
                <a:tc>
                  <a:txBody>
                    <a:bodyPr/>
                    <a:lstStyle/>
                    <a:p>
                      <a:r>
                        <a:rPr lang="en-US" sz="1800" b="0" i="0" kern="1200">
                          <a:solidFill>
                            <a:schemeClr val="dk1"/>
                          </a:solidFill>
                          <a:effectLst/>
                          <a:latin typeface="+mn-lt"/>
                          <a:ea typeface="+mn-ea"/>
                          <a:cs typeface="+mn-cs"/>
                        </a:rPr>
                        <a:t>October 7 to </a:t>
                      </a:r>
                      <a:br>
                        <a:rPr lang="en-US" sz="1800" b="0" i="0" kern="1200">
                          <a:solidFill>
                            <a:schemeClr val="dk1"/>
                          </a:solidFill>
                          <a:effectLst/>
                          <a:latin typeface="+mn-lt"/>
                          <a:ea typeface="+mn-ea"/>
                          <a:cs typeface="+mn-cs"/>
                        </a:rPr>
                      </a:br>
                      <a:r>
                        <a:rPr lang="en-US" sz="1800" b="0" i="0" kern="1200">
                          <a:solidFill>
                            <a:schemeClr val="dk1"/>
                          </a:solidFill>
                          <a:effectLst/>
                          <a:latin typeface="+mn-lt"/>
                          <a:ea typeface="+mn-ea"/>
                          <a:cs typeface="+mn-cs"/>
                        </a:rPr>
                        <a:t>May 23, 2025</a:t>
                      </a:r>
                    </a:p>
                  </a:txBody>
                  <a:tcPr anchor="ctr"/>
                </a:tc>
                <a:tc>
                  <a:txBody>
                    <a:bodyPr/>
                    <a:lstStyle/>
                    <a:p>
                      <a:r>
                        <a:rPr lang="en-US" sz="1800" kern="1200" dirty="0">
                          <a:solidFill>
                            <a:schemeClr val="dk1"/>
                          </a:solidFill>
                          <a:effectLst/>
                          <a:latin typeface="+mn-lt"/>
                          <a:ea typeface="+mn-ea"/>
                          <a:cs typeface="+mn-cs"/>
                        </a:rPr>
                        <a:t>March 17 to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May 9, 2025</a:t>
                      </a:r>
                      <a:endParaRPr lang="en-US" sz="18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459971026"/>
                  </a:ext>
                </a:extLst>
              </a:tr>
            </a:tbl>
          </a:graphicData>
        </a:graphic>
      </p:graphicFrame>
      <p:pic>
        <p:nvPicPr>
          <p:cNvPr id="3" name="Picture 2" descr="NAE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841" y="1362042"/>
            <a:ext cx="852136" cy="1102762"/>
          </a:xfrm>
          <a:prstGeom prst="rect">
            <a:avLst/>
          </a:prstGeom>
        </p:spPr>
      </p:pic>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solidFill>
                  <a:prstClr val="white">
                    <a:lumMod val="65000"/>
                  </a:prstClr>
                </a:solidFill>
              </a:rPr>
              <a:pPr/>
              <a:t>61</a:t>
            </a:fld>
            <a:endParaRPr lang="en-US">
              <a:solidFill>
                <a:prstClr val="white">
                  <a:lumMod val="65000"/>
                </a:prstClr>
              </a:solidFill>
            </a:endParaRPr>
          </a:p>
        </p:txBody>
      </p:sp>
    </p:spTree>
    <p:extLst>
      <p:ext uri="{BB962C8B-B14F-4D97-AF65-F5344CB8AC3E}">
        <p14:creationId xmlns:p14="http://schemas.microsoft.com/office/powerpoint/2010/main" val="2004172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Data and Reporting</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62</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426281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Assessment Data Collections</a:t>
            </a:r>
          </a:p>
        </p:txBody>
      </p:sp>
      <p:sp>
        <p:nvSpPr>
          <p:cNvPr id="5" name="Content Placeholder 4"/>
          <p:cNvSpPr>
            <a:spLocks noGrp="1"/>
          </p:cNvSpPr>
          <p:nvPr>
            <p:ph idx="1"/>
          </p:nvPr>
        </p:nvSpPr>
        <p:spPr>
          <a:xfrm>
            <a:off x="274320" y="1547700"/>
            <a:ext cx="8595360" cy="5173776"/>
          </a:xfrm>
        </p:spPr>
        <p:txBody>
          <a:bodyPr vert="horz" lIns="0" tIns="0" rIns="0" bIns="45720" rtlCol="0" anchor="t">
            <a:normAutofit fontScale="92500"/>
          </a:bodyPr>
          <a:lstStyle/>
          <a:p>
            <a:pPr marL="342900" indent="-342900">
              <a:buFont typeface="Arial" panose="020B0604020202020204" pitchFamily="34" charset="0"/>
              <a:buChar char="•"/>
            </a:pPr>
            <a:r>
              <a:rPr lang="en-US" dirty="0"/>
              <a:t>DACs: Know who your data respondent is for each assessment collection</a:t>
            </a:r>
            <a:endParaRPr lang="en-US" dirty="0">
              <a:solidFill>
                <a:schemeClr val="tx1"/>
              </a:solidFill>
            </a:endParaRPr>
          </a:p>
          <a:p>
            <a:pPr marL="342900" indent="-342900">
              <a:buFont typeface="Arial" panose="020B0604020202020204" pitchFamily="34" charset="0"/>
              <a:buChar char="•"/>
            </a:pPr>
            <a:r>
              <a:rPr lang="en-US" dirty="0"/>
              <a:t>Assessment collections include two types of Data Pipeline activities</a:t>
            </a:r>
            <a:endParaRPr lang="en-US" dirty="0">
              <a:cs typeface="Calibri"/>
            </a:endParaRPr>
          </a:p>
          <a:p>
            <a:pPr marL="1028700" lvl="1" indent="-342900"/>
            <a:r>
              <a:rPr lang="en-US" sz="2100" dirty="0"/>
              <a:t>Pre-ID student data are pulled from the October Count Collection</a:t>
            </a:r>
            <a:endParaRPr lang="en-US" sz="2100" dirty="0">
              <a:cs typeface="Calibri"/>
            </a:endParaRPr>
          </a:p>
          <a:p>
            <a:pPr marL="1485900" lvl="2" indent="-342900"/>
            <a:r>
              <a:rPr lang="en-US" sz="2100" dirty="0"/>
              <a:t>WIDA ACCESS data are pulled from students reported as ML – NEP and LEP after the snapshot soft deadline (November 1)</a:t>
            </a:r>
            <a:endParaRPr lang="en-US" sz="2100" dirty="0">
              <a:cs typeface="Calibri"/>
            </a:endParaRPr>
          </a:p>
          <a:p>
            <a:pPr marL="1943100" lvl="3" indent="-342900"/>
            <a:r>
              <a:rPr lang="en-US" sz="2100" dirty="0">
                <a:solidFill>
                  <a:srgbClr val="E26510"/>
                </a:solidFill>
              </a:rPr>
              <a:t>Make sure your data respondents have all NEP and LEP students and alternate testers identified, or they will not be loaded into WIDA AMS by the state</a:t>
            </a:r>
            <a:endParaRPr lang="en-US" sz="2100" dirty="0">
              <a:solidFill>
                <a:srgbClr val="E26510"/>
              </a:solidFill>
              <a:cs typeface="Calibri"/>
            </a:endParaRPr>
          </a:p>
          <a:p>
            <a:pPr marL="1485900" lvl="2" indent="-342900"/>
            <a:r>
              <a:rPr lang="en-US" sz="2100" dirty="0"/>
              <a:t>All other assessment data are pulled from the final approved data in January</a:t>
            </a:r>
            <a:endParaRPr lang="en-US" sz="2100" dirty="0">
              <a:cs typeface="Calibri"/>
            </a:endParaRPr>
          </a:p>
          <a:p>
            <a:pPr marL="1943100" lvl="3" indent="-342900"/>
            <a:r>
              <a:rPr lang="en-US" sz="2100" dirty="0">
                <a:solidFill>
                  <a:srgbClr val="E26510"/>
                </a:solidFill>
              </a:rPr>
              <a:t>Make sure data respondents have all alternate testers identified, otherwise they will be registered for CMAS/PSAT/SAT and not CoAlt</a:t>
            </a:r>
            <a:endParaRPr lang="en-US" sz="2100" dirty="0">
              <a:solidFill>
                <a:srgbClr val="E26510"/>
              </a:solidFill>
              <a:cs typeface="Calibri"/>
            </a:endParaRPr>
          </a:p>
          <a:p>
            <a:pPr marL="1028700" lvl="1" indent="-342900"/>
            <a:r>
              <a:rPr lang="en-US" sz="2100" dirty="0"/>
              <a:t>Student Biographical Data (SBD) reviews</a:t>
            </a:r>
            <a:endParaRPr lang="en-US" sz="2100" dirty="0">
              <a:cs typeface="Calibri"/>
            </a:endParaRPr>
          </a:p>
          <a:p>
            <a:pPr marL="1485900" lvl="2" indent="-342900"/>
            <a:r>
              <a:rPr lang="en-US" sz="2100" dirty="0"/>
              <a:t>WIDA ACCESS for ELLs: late March</a:t>
            </a:r>
            <a:endParaRPr lang="en-US" sz="2100" dirty="0">
              <a:cs typeface="Calibri"/>
            </a:endParaRPr>
          </a:p>
          <a:p>
            <a:pPr marL="1485900" lvl="2" indent="-342900"/>
            <a:r>
              <a:rPr lang="en-US" sz="2100" dirty="0"/>
              <a:t>CMAS, CO SAT/PSAT and DLM: late May through June</a:t>
            </a:r>
            <a:endParaRPr lang="en-US" sz="2100" dirty="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63</a:t>
            </a:fld>
            <a:endParaRPr lang="en-US"/>
          </a:p>
        </p:txBody>
      </p:sp>
    </p:spTree>
    <p:extLst>
      <p:ext uri="{BB962C8B-B14F-4D97-AF65-F5344CB8AC3E}">
        <p14:creationId xmlns:p14="http://schemas.microsoft.com/office/powerpoint/2010/main" val="491173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3D60-12A0-4F29-92BC-224A3DCF4AD5}"/>
              </a:ext>
            </a:extLst>
          </p:cNvPr>
          <p:cNvSpPr>
            <a:spLocks noGrp="1"/>
          </p:cNvSpPr>
          <p:nvPr>
            <p:ph type="title"/>
          </p:nvPr>
        </p:nvSpPr>
        <p:spPr>
          <a:xfrm>
            <a:off x="223071" y="247131"/>
            <a:ext cx="6081865" cy="756418"/>
          </a:xfrm>
        </p:spPr>
        <p:txBody>
          <a:bodyPr anchor="ctr">
            <a:normAutofit/>
          </a:bodyPr>
          <a:lstStyle/>
          <a:p>
            <a:r>
              <a:rPr lang="en-US" sz="3200" dirty="0">
                <a:latin typeface="Calibri"/>
                <a:ea typeface="Calibri"/>
                <a:cs typeface="Calibri"/>
              </a:rPr>
              <a:t>Assessment Data Trainings</a:t>
            </a:r>
          </a:p>
        </p:txBody>
      </p:sp>
      <p:sp>
        <p:nvSpPr>
          <p:cNvPr id="3" name="Content Placeholder 2">
            <a:extLst>
              <a:ext uri="{FF2B5EF4-FFF2-40B4-BE49-F238E27FC236}">
                <a16:creationId xmlns:a16="http://schemas.microsoft.com/office/drawing/2014/main" id="{DC8409D0-8972-4F5C-9507-911F0B89D0FF}"/>
              </a:ext>
            </a:extLst>
          </p:cNvPr>
          <p:cNvSpPr>
            <a:spLocks noGrp="1"/>
          </p:cNvSpPr>
          <p:nvPr>
            <p:ph idx="1"/>
          </p:nvPr>
        </p:nvSpPr>
        <p:spPr/>
        <p:txBody>
          <a:bodyPr vert="horz" lIns="0" tIns="0" rIns="0" bIns="45720" rtlCol="0" anchor="t">
            <a:normAutofit/>
          </a:bodyPr>
          <a:lstStyle/>
          <a:p>
            <a:pPr marL="342900" indent="-342900">
              <a:buFont typeface="Arial" panose="020B0604020202020204" pitchFamily="34" charset="0"/>
              <a:buChar char="•"/>
            </a:pPr>
            <a:r>
              <a:rPr lang="en-US" dirty="0"/>
              <a:t>Training materials (updated annually before the ACCESS SBD)</a:t>
            </a:r>
          </a:p>
          <a:p>
            <a:pPr marL="1028700" lvl="1" indent="-342900"/>
            <a:r>
              <a:rPr lang="en-US" sz="2100" dirty="0"/>
              <a:t>Assessment Division Data Pipeline Manual for SBD</a:t>
            </a:r>
            <a:endParaRPr lang="en-US" sz="2100" dirty="0">
              <a:cs typeface="Calibri"/>
            </a:endParaRPr>
          </a:p>
          <a:p>
            <a:pPr marL="1485900" lvl="2" indent="-342900"/>
            <a:r>
              <a:rPr lang="en-US" sz="2000" dirty="0">
                <a:hlinkClick r:id="rId2"/>
              </a:rPr>
              <a:t>Student Biographical Data (SBD) Process Manual</a:t>
            </a:r>
            <a:endParaRPr lang="en-US" sz="2000" dirty="0">
              <a:solidFill>
                <a:schemeClr val="tx1"/>
              </a:solidFill>
              <a:ea typeface="Calibri"/>
              <a:cs typeface="Calibri"/>
            </a:endParaRPr>
          </a:p>
          <a:p>
            <a:pPr marL="1028700" lvl="1" indent="-342900"/>
            <a:r>
              <a:rPr lang="en-US" sz="2100" dirty="0"/>
              <a:t>SBD file layouts and definitions will be posted as they are finalized</a:t>
            </a:r>
          </a:p>
          <a:p>
            <a:pPr marL="1485900" lvl="2" indent="-342900"/>
            <a:r>
              <a:rPr lang="en-US" sz="2200" dirty="0">
                <a:hlinkClick r:id="rId3"/>
              </a:rPr>
              <a:t>Periodic Collections</a:t>
            </a:r>
            <a:endParaRPr lang="en-US" sz="2200" dirty="0"/>
          </a:p>
          <a:p>
            <a:pPr marL="342900" indent="-342900"/>
            <a:r>
              <a:rPr lang="en-US" sz="2500" dirty="0"/>
              <a:t>SBD Training Webinars</a:t>
            </a:r>
            <a:endParaRPr lang="en-US" sz="2500" dirty="0">
              <a:cs typeface="Calibri"/>
            </a:endParaRPr>
          </a:p>
          <a:p>
            <a:pPr marL="800100" lvl="1" indent="-342900"/>
            <a:r>
              <a:rPr lang="en-US" dirty="0"/>
              <a:t>ACCESS Training in March</a:t>
            </a:r>
            <a:endParaRPr lang="en-US" dirty="0">
              <a:cs typeface="Calibri"/>
            </a:endParaRPr>
          </a:p>
          <a:p>
            <a:pPr marL="800100" lvl="1" indent="-342900"/>
            <a:r>
              <a:rPr lang="en-US" dirty="0"/>
              <a:t>SAT-PSAT/CMAS/CoAlt DLM Training the first week of May</a:t>
            </a:r>
            <a:endParaRPr lang="en-US" dirty="0">
              <a:solidFill>
                <a:schemeClr val="tx1"/>
              </a:solidFill>
              <a:cs typeface="Calibri"/>
            </a:endParaRPr>
          </a:p>
          <a:p>
            <a:pPr marL="342900" indent="-342900">
              <a:buFont typeface="Arial" panose="020B0604020202020204" pitchFamily="34" charset="0"/>
              <a:buChar char="•"/>
            </a:pPr>
            <a:r>
              <a:rPr lang="en-US" dirty="0"/>
              <a:t>IMS Town Hall virtual meetings</a:t>
            </a:r>
            <a:endParaRPr lang="en-US" dirty="0">
              <a:cs typeface="Calibri"/>
            </a:endParaRPr>
          </a:p>
          <a:p>
            <a:pPr marL="1028700" lvl="1" indent="-342900"/>
            <a:r>
              <a:rPr lang="en-US" sz="2100" dirty="0"/>
              <a:t>Assessment will present and answer questions during active collections </a:t>
            </a:r>
            <a:r>
              <a:rPr lang="en-US" sz="2100" dirty="0">
                <a:hlinkClick r:id="rId4"/>
              </a:rPr>
              <a:t>Upcoming Data Pipeline Townhalls and Trainings</a:t>
            </a:r>
            <a:r>
              <a:rPr lang="en-US" sz="2100" dirty="0"/>
              <a:t> </a:t>
            </a:r>
            <a:endParaRPr lang="en-US" dirty="0"/>
          </a:p>
        </p:txBody>
      </p:sp>
      <p:sp>
        <p:nvSpPr>
          <p:cNvPr id="4" name="Slide Number Placeholder 3">
            <a:extLst>
              <a:ext uri="{FF2B5EF4-FFF2-40B4-BE49-F238E27FC236}">
                <a16:creationId xmlns:a16="http://schemas.microsoft.com/office/drawing/2014/main" id="{4BF6D7C8-0783-481F-B164-A6E497A9B8BF}"/>
              </a:ext>
            </a:extLst>
          </p:cNvPr>
          <p:cNvSpPr>
            <a:spLocks noGrp="1"/>
          </p:cNvSpPr>
          <p:nvPr>
            <p:ph type="sldNum" sz="quarter" idx="12"/>
          </p:nvPr>
        </p:nvSpPr>
        <p:spPr/>
        <p:txBody>
          <a:bodyPr/>
          <a:lstStyle/>
          <a:p>
            <a:fld id="{C479D5F6-EDCB-402A-AC08-4943A1820E8F}" type="slidenum">
              <a:rPr lang="en-US" smtClean="0"/>
              <a:pPr/>
              <a:t>64</a:t>
            </a:fld>
            <a:endParaRPr lang="en-US"/>
          </a:p>
        </p:txBody>
      </p:sp>
    </p:spTree>
    <p:extLst>
      <p:ext uri="{BB962C8B-B14F-4D97-AF65-F5344CB8AC3E}">
        <p14:creationId xmlns:p14="http://schemas.microsoft.com/office/powerpoint/2010/main" val="3304538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200" dirty="0">
                <a:latin typeface="+mn-lt"/>
              </a:rPr>
              <a:t>Reporting of Results</a:t>
            </a:r>
          </a:p>
        </p:txBody>
      </p:sp>
      <p:sp>
        <p:nvSpPr>
          <p:cNvPr id="5" name="TextBox 4">
            <a:extLst>
              <a:ext uri="{FF2B5EF4-FFF2-40B4-BE49-F238E27FC236}">
                <a16:creationId xmlns:a16="http://schemas.microsoft.com/office/drawing/2014/main" id="{9941856A-A0EA-8959-2049-7782583A2F7D}"/>
              </a:ext>
            </a:extLst>
          </p:cNvPr>
          <p:cNvSpPr txBox="1"/>
          <p:nvPr/>
        </p:nvSpPr>
        <p:spPr>
          <a:xfrm>
            <a:off x="274320" y="1274924"/>
            <a:ext cx="8770528" cy="1237262"/>
          </a:xfrm>
          <a:prstGeom prst="rect">
            <a:avLst/>
          </a:prstGeom>
          <a:noFill/>
        </p:spPr>
        <p:txBody>
          <a:bodyPr wrap="square" lIns="91440" tIns="45720" rIns="91440" bIns="45720" anchor="t">
            <a:spAutoFit/>
          </a:bodyPr>
          <a:lstStyle/>
          <a:p>
            <a:r>
              <a:rPr lang="en-US" sz="2000"/>
              <a:t>Publicly posted State, District and School overall, and disaggregated results will be available after the embargo at </a:t>
            </a:r>
            <a:r>
              <a:rPr lang="en-US" sz="2000">
                <a:hlinkClick r:id="rId2"/>
              </a:rPr>
              <a:t>CDE Assessment Division</a:t>
            </a:r>
            <a:endParaRPr lang="en-US" sz="2000"/>
          </a:p>
          <a:p>
            <a:pPr marL="342900" indent="-342900">
              <a:lnSpc>
                <a:spcPct val="200000"/>
              </a:lnSpc>
              <a:buFont typeface="Arial" panose="020B0604020202020204" pitchFamily="34" charset="0"/>
              <a:buChar char="•"/>
            </a:pPr>
            <a:r>
              <a:rPr lang="en-US" sz="2000"/>
              <a:t>Refer to the following </a:t>
            </a:r>
            <a:r>
              <a:rPr lang="en-US" sz="2000" i="1"/>
              <a:t>Data and Results </a:t>
            </a:r>
            <a:r>
              <a:rPr lang="en-US" sz="2000"/>
              <a:t>pages for each program:</a:t>
            </a:r>
            <a:endParaRPr lang="en-US" sz="2000">
              <a:ea typeface="Calibri"/>
              <a:cs typeface="Calibri"/>
            </a:endParaRPr>
          </a:p>
        </p:txBody>
      </p:sp>
      <p:graphicFrame>
        <p:nvGraphicFramePr>
          <p:cNvPr id="12" name="Table 11">
            <a:extLst>
              <a:ext uri="{FF2B5EF4-FFF2-40B4-BE49-F238E27FC236}">
                <a16:creationId xmlns:a16="http://schemas.microsoft.com/office/drawing/2014/main" id="{D2D4531C-8349-99BE-8706-E6FBA0D48B0B}"/>
              </a:ext>
            </a:extLst>
          </p:cNvPr>
          <p:cNvGraphicFramePr>
            <a:graphicFrameLocks noGrp="1"/>
          </p:cNvGraphicFramePr>
          <p:nvPr>
            <p:extLst>
              <p:ext uri="{D42A27DB-BD31-4B8C-83A1-F6EECF244321}">
                <p14:modId xmlns:p14="http://schemas.microsoft.com/office/powerpoint/2010/main" val="1078084543"/>
              </p:ext>
            </p:extLst>
          </p:nvPr>
        </p:nvGraphicFramePr>
        <p:xfrm>
          <a:off x="82627" y="2507126"/>
          <a:ext cx="8978746" cy="4389120"/>
        </p:xfrm>
        <a:graphic>
          <a:graphicData uri="http://schemas.openxmlformats.org/drawingml/2006/table">
            <a:tbl>
              <a:tblPr firstRow="1" firstCol="1" bandRow="1">
                <a:tableStyleId>{0660B408-B3CF-4A94-85FC-2B1E0A45F4A2}</a:tableStyleId>
              </a:tblPr>
              <a:tblGrid>
                <a:gridCol w="1979652">
                  <a:extLst>
                    <a:ext uri="{9D8B030D-6E8A-4147-A177-3AD203B41FA5}">
                      <a16:colId xmlns:a16="http://schemas.microsoft.com/office/drawing/2014/main" val="2991426668"/>
                    </a:ext>
                  </a:extLst>
                </a:gridCol>
                <a:gridCol w="3925091">
                  <a:extLst>
                    <a:ext uri="{9D8B030D-6E8A-4147-A177-3AD203B41FA5}">
                      <a16:colId xmlns:a16="http://schemas.microsoft.com/office/drawing/2014/main" val="889759510"/>
                    </a:ext>
                  </a:extLst>
                </a:gridCol>
                <a:gridCol w="3074003">
                  <a:extLst>
                    <a:ext uri="{9D8B030D-6E8A-4147-A177-3AD203B41FA5}">
                      <a16:colId xmlns:a16="http://schemas.microsoft.com/office/drawing/2014/main" val="2920535186"/>
                    </a:ext>
                  </a:extLst>
                </a:gridCol>
              </a:tblGrid>
              <a:tr h="798543">
                <a:tc>
                  <a:txBody>
                    <a:bodyPr/>
                    <a:lstStyle/>
                    <a:p>
                      <a:pPr algn="ctr"/>
                      <a:r>
                        <a:rPr lang="en-US" sz="1800" dirty="0"/>
                        <a:t>Program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6510"/>
                    </a:solidFill>
                  </a:tcPr>
                </a:tc>
                <a:tc>
                  <a:txBody>
                    <a:bodyPr/>
                    <a:lstStyle/>
                    <a:p>
                      <a:pPr algn="ctr"/>
                      <a:r>
                        <a:rPr lang="en-US" sz="1800" dirty="0"/>
                        <a:t>Data and Results Webpage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6510"/>
                    </a:solidFill>
                  </a:tcPr>
                </a:tc>
                <a:tc>
                  <a:txBody>
                    <a:bodyPr/>
                    <a:lstStyle/>
                    <a:p>
                      <a:pPr algn="ctr"/>
                      <a:r>
                        <a:rPr lang="en-US" sz="1800" dirty="0"/>
                        <a:t>Location of Confidential District and School Reports and Data Files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6510"/>
                    </a:solidFill>
                  </a:tcPr>
                </a:tc>
                <a:extLst>
                  <a:ext uri="{0D108BD9-81ED-4DB2-BD59-A6C34878D82A}">
                    <a16:rowId xmlns:a16="http://schemas.microsoft.com/office/drawing/2014/main" val="19288862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t>WIDA ACCESS for ELLs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DC9"/>
                    </a:solidFill>
                  </a:tcPr>
                </a:tc>
                <a:tc>
                  <a:txBody>
                    <a:bodyPr/>
                    <a:lstStyle/>
                    <a:p>
                      <a:pPr algn="ctr"/>
                      <a:r>
                        <a:rPr lang="en-US" sz="1800">
                          <a:hlinkClick r:id="rId3"/>
                        </a:rPr>
                        <a:t>ACCESS for ELLs - Data Summary</a:t>
                      </a:r>
                      <a:endParaRPr lang="en-US" sz="18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WIDA AMS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87314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t>CMAS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t>(all content areas)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DC9"/>
                    </a:solidFill>
                  </a:tcPr>
                </a:tc>
                <a:tc>
                  <a:txBody>
                    <a:bodyPr/>
                    <a:lstStyle/>
                    <a:p>
                      <a:pPr algn="ctr"/>
                      <a:r>
                        <a:rPr lang="en-US" sz="1800">
                          <a:hlinkClick r:id="rId4"/>
                        </a:rPr>
                        <a:t>CMAS Mathematics, English Language Arts, Science, and Social Studies Data and Results</a:t>
                      </a:r>
                      <a:endParaRPr lang="en-US" sz="18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err="1"/>
                        <a:t>PA</a:t>
                      </a:r>
                      <a:r>
                        <a:rPr lang="en-US" sz="1800" baseline="30000" err="1"/>
                        <a:t>next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56301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t>PSAT and SAT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DC9"/>
                    </a:solidFill>
                  </a:tcPr>
                </a:tc>
                <a:tc>
                  <a:txBody>
                    <a:bodyPr/>
                    <a:lstStyle/>
                    <a:p>
                      <a:pPr algn="ctr"/>
                      <a:r>
                        <a:rPr lang="en-US" sz="1800">
                          <a:hlinkClick r:id="rId5"/>
                        </a:rPr>
                        <a:t>Colorado PSAT and SAT Data and Results</a:t>
                      </a:r>
                      <a:endParaRPr lang="en-US" sz="18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a:t>Reports: CB Reporting Portal</a:t>
                      </a:r>
                    </a:p>
                    <a:p>
                      <a:pPr algn="ctr"/>
                      <a:r>
                        <a:rPr lang="en-US" sz="1800"/>
                        <a:t>Data Files: CDE Assess. Sync.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2743569"/>
                  </a:ext>
                </a:extLst>
              </a:tr>
              <a:tr h="370840">
                <a:tc>
                  <a:txBody>
                    <a:bodyPr/>
                    <a:lstStyle/>
                    <a:p>
                      <a:pPr algn="ctr"/>
                      <a:r>
                        <a:rPr lang="en-US" sz="1800" b="0"/>
                        <a:t>CoAlt ELA and Math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DC9"/>
                    </a:solidFill>
                  </a:tcPr>
                </a:tc>
                <a:tc>
                  <a:txBody>
                    <a:bodyPr/>
                    <a:lstStyle/>
                    <a:p>
                      <a:pPr algn="ctr"/>
                      <a:r>
                        <a:rPr lang="en-US" sz="1800">
                          <a:hlinkClick r:id="rId6"/>
                        </a:rPr>
                        <a:t>CoAlt: English Language Arts and Mathematics Data and Results</a:t>
                      </a:r>
                      <a:endParaRPr lang="en-US" sz="18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a:t>Reports: Educator Portal</a:t>
                      </a:r>
                    </a:p>
                    <a:p>
                      <a:pPr algn="ctr"/>
                      <a:r>
                        <a:rPr lang="en-US" sz="1800"/>
                        <a:t>Data Files: CDE Assess. Sync.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62844176"/>
                  </a:ext>
                </a:extLst>
              </a:tr>
              <a:tr h="370840">
                <a:tc>
                  <a:txBody>
                    <a:bodyPr/>
                    <a:lstStyle/>
                    <a:p>
                      <a:pPr algn="ctr"/>
                      <a:r>
                        <a:rPr lang="en-US" sz="1800" b="0"/>
                        <a:t>CoAlt Science and Social Studies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DC9"/>
                    </a:solidFill>
                  </a:tcPr>
                </a:tc>
                <a:tc>
                  <a:txBody>
                    <a:bodyPr/>
                    <a:lstStyle/>
                    <a:p>
                      <a:pPr lvl="0" algn="ctr">
                        <a:buNone/>
                      </a:pPr>
                      <a:r>
                        <a:rPr lang="en-US" sz="1800" b="0" i="0" u="none" strike="noStrike" noProof="0">
                          <a:latin typeface="Calibri"/>
                          <a:hlinkClick r:id="rId7"/>
                        </a:rPr>
                        <a:t>CoAlt: Science and Social Studies Data and Results</a:t>
                      </a:r>
                      <a:r>
                        <a:rPr lang="en-US" sz="1800" b="0" i="0" u="none" strike="noStrike" noProof="0">
                          <a:latin typeface="Calibri"/>
                        </a:rPr>
                        <a:t> </a:t>
                      </a:r>
                      <a:endParaRPr lang="en-US" b="0" i="0" u="none" strike="noStrike" noProof="0">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PA</a:t>
                      </a:r>
                      <a:r>
                        <a:rPr lang="en-US" sz="1800" baseline="30000" dirty="0" err="1"/>
                        <a:t>next</a:t>
                      </a:r>
                      <a:endParaRPr lang="en-US" sz="1800" baseline="30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9179198"/>
                  </a:ext>
                </a:extLst>
              </a:tr>
            </a:tbl>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20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0898-378D-9317-B946-C0994CF16465}"/>
              </a:ext>
            </a:extLst>
          </p:cNvPr>
          <p:cNvSpPr>
            <a:spLocks noGrp="1"/>
          </p:cNvSpPr>
          <p:nvPr>
            <p:ph type="title"/>
          </p:nvPr>
        </p:nvSpPr>
        <p:spPr>
          <a:xfrm>
            <a:off x="442170" y="1009861"/>
            <a:ext cx="3959556" cy="1128068"/>
          </a:xfrm>
        </p:spPr>
        <p:txBody>
          <a:bodyPr anchor="ctr">
            <a:normAutofit/>
          </a:bodyPr>
          <a:lstStyle/>
          <a:p>
            <a:r>
              <a:rPr lang="en-US" sz="3200" dirty="0">
                <a:solidFill>
                  <a:schemeClr val="tx1"/>
                </a:solidFill>
                <a:latin typeface="Calibri"/>
                <a:ea typeface="Calibri"/>
                <a:cs typeface="Calibri"/>
              </a:rPr>
              <a:t>Report and Data Interpretation</a:t>
            </a:r>
          </a:p>
        </p:txBody>
      </p:sp>
      <p:pic>
        <p:nvPicPr>
          <p:cNvPr id="31" name="Picture 30" descr="CDE logo">
            <a:extLst>
              <a:ext uri="{FF2B5EF4-FFF2-40B4-BE49-F238E27FC236}">
                <a16:creationId xmlns:a16="http://schemas.microsoft.com/office/drawing/2014/main" id="{70738328-B17C-99F0-388C-269F731F5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28" y="1533517"/>
            <a:ext cx="950298" cy="403996"/>
          </a:xfrm>
          <a:prstGeom prst="rect">
            <a:avLst/>
          </a:prstGeom>
        </p:spPr>
      </p:pic>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12B67D-0669-422C-B310-EA0EAA07DB34}"/>
              </a:ext>
            </a:extLst>
          </p:cNvPr>
          <p:cNvSpPr>
            <a:spLocks noGrp="1"/>
          </p:cNvSpPr>
          <p:nvPr>
            <p:ph idx="1"/>
          </p:nvPr>
        </p:nvSpPr>
        <p:spPr>
          <a:xfrm>
            <a:off x="491064" y="2330505"/>
            <a:ext cx="4246700" cy="3979585"/>
          </a:xfrm>
        </p:spPr>
        <p:txBody>
          <a:bodyPr vert="horz" lIns="0" tIns="0" rIns="0" bIns="45720" rtlCol="0" anchor="ctr">
            <a:normAutofit/>
          </a:bodyPr>
          <a:lstStyle/>
          <a:p>
            <a:r>
              <a:rPr lang="en-US"/>
              <a:t>CMAS reports interpretive guide</a:t>
            </a:r>
            <a:endParaRPr lang="en-US">
              <a:cs typeface="Calibri"/>
            </a:endParaRPr>
          </a:p>
          <a:p>
            <a:pPr lvl="1"/>
            <a:r>
              <a:rPr lang="en-US" sz="2400">
                <a:hlinkClick r:id="rId3"/>
              </a:rPr>
              <a:t>CMAS Interpretive Guide to Assessment Reports</a:t>
            </a:r>
            <a:endParaRPr lang="en-US" sz="2400">
              <a:ea typeface="Calibri"/>
              <a:cs typeface="Calibri"/>
            </a:endParaRPr>
          </a:p>
          <a:p>
            <a:pPr lvl="1"/>
            <a:endParaRPr lang="en-US" sz="2400">
              <a:cs typeface="Calibri"/>
            </a:endParaRPr>
          </a:p>
          <a:p>
            <a:r>
              <a:rPr lang="en-US"/>
              <a:t>CMAS data interpretation training</a:t>
            </a:r>
            <a:endParaRPr lang="en-US">
              <a:ea typeface="Calibri"/>
              <a:cs typeface="Calibri"/>
            </a:endParaRPr>
          </a:p>
          <a:p>
            <a:pPr lvl="1"/>
            <a:r>
              <a:rPr lang="en-US" sz="2400"/>
              <a:t>Recorded webinar: </a:t>
            </a:r>
            <a:r>
              <a:rPr lang="en-US" sz="2400">
                <a:hlinkClick r:id="rId4"/>
              </a:rPr>
              <a:t>CMAS Data Interpretation Training</a:t>
            </a:r>
            <a:r>
              <a:rPr lang="en-US" sz="2400"/>
              <a:t> </a:t>
            </a:r>
            <a:endParaRPr lang="en-US" sz="2400">
              <a:ea typeface="Calibri"/>
              <a:cs typeface="Calibri"/>
            </a:endParaRPr>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image of a sample CMAS School Evidence Statement Analysis Report">
            <a:extLst>
              <a:ext uri="{FF2B5EF4-FFF2-40B4-BE49-F238E27FC236}">
                <a16:creationId xmlns:a16="http://schemas.microsoft.com/office/drawing/2014/main" id="{02B5C3E5-47C9-7F7A-9259-EAD65FAEB9A8}"/>
              </a:ext>
            </a:extLst>
          </p:cNvPr>
          <p:cNvPicPr>
            <a:picLocks noChangeAspect="1"/>
          </p:cNvPicPr>
          <p:nvPr/>
        </p:nvPicPr>
        <p:blipFill>
          <a:blip r:embed="rId5"/>
          <a:srcRect r="155" b="-3"/>
          <a:stretch/>
        </p:blipFill>
        <p:spPr>
          <a:xfrm>
            <a:off x="5312567" y="581892"/>
            <a:ext cx="3298075" cy="2518756"/>
          </a:xfrm>
          <a:prstGeom prst="rect">
            <a:avLst/>
          </a:prstGeom>
        </p:spPr>
      </p:pic>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mage of a sample CMAS Content Standards Roster">
            <a:extLst>
              <a:ext uri="{FF2B5EF4-FFF2-40B4-BE49-F238E27FC236}">
                <a16:creationId xmlns:a16="http://schemas.microsoft.com/office/drawing/2014/main" id="{B0C68F92-751B-B37E-2D75-1D5DCE7E5BC5}"/>
              </a:ext>
            </a:extLst>
          </p:cNvPr>
          <p:cNvPicPr>
            <a:picLocks noChangeAspect="1"/>
          </p:cNvPicPr>
          <p:nvPr/>
        </p:nvPicPr>
        <p:blipFill>
          <a:blip r:embed="rId6"/>
          <a:srcRect r="4" b="2364"/>
          <a:stretch/>
        </p:blipFill>
        <p:spPr>
          <a:xfrm>
            <a:off x="5312567" y="3707894"/>
            <a:ext cx="3296677" cy="2518756"/>
          </a:xfrm>
          <a:prstGeom prst="rect">
            <a:avLst/>
          </a:prstGeom>
        </p:spPr>
      </p:pic>
      <p:sp>
        <p:nvSpPr>
          <p:cNvPr id="4" name="Slide Number Placeholder 3">
            <a:extLst>
              <a:ext uri="{FF2B5EF4-FFF2-40B4-BE49-F238E27FC236}">
                <a16:creationId xmlns:a16="http://schemas.microsoft.com/office/drawing/2014/main" id="{4C504829-F180-05F4-B7A1-88FD20B2C6B9}"/>
              </a:ext>
            </a:extLst>
          </p:cNvPr>
          <p:cNvSpPr>
            <a:spLocks noGrp="1"/>
          </p:cNvSpPr>
          <p:nvPr>
            <p:ph type="sldNum" sz="quarter" idx="12"/>
          </p:nvPr>
        </p:nvSpPr>
        <p:spPr>
          <a:xfrm>
            <a:off x="243432" y="6429610"/>
            <a:ext cx="791787" cy="365125"/>
          </a:xfrm>
        </p:spPr>
        <p:txBody>
          <a:bodyPr>
            <a:normAutofit/>
          </a:bodyPr>
          <a:lstStyle/>
          <a:p>
            <a:pPr>
              <a:spcAft>
                <a:spcPts val="600"/>
              </a:spcAft>
            </a:pPr>
            <a:fld id="{C479D5F6-EDCB-402A-AC08-4943A1820E8F}" type="slidenum">
              <a:rPr lang="en-US" smtClean="0"/>
              <a:pPr>
                <a:spcAft>
                  <a:spcPts val="600"/>
                </a:spcAft>
              </a:pPr>
              <a:t>66</a:t>
            </a:fld>
            <a:endParaRPr lang="en-US"/>
          </a:p>
        </p:txBody>
      </p:sp>
    </p:spTree>
    <p:extLst>
      <p:ext uri="{BB962C8B-B14F-4D97-AF65-F5344CB8AC3E}">
        <p14:creationId xmlns:p14="http://schemas.microsoft.com/office/powerpoint/2010/main" val="770410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133862" cy="3204134"/>
          </a:xfrm>
        </p:spPr>
        <p:txBody>
          <a:bodyPr vert="horz" lIns="91440" tIns="45720" rIns="91440" bIns="45720" rtlCol="0" anchor="b">
            <a:normAutofit/>
          </a:bodyPr>
          <a:lstStyle/>
          <a:p>
            <a:pPr algn="l"/>
            <a:r>
              <a:rPr lang="en-US" sz="3600" dirty="0">
                <a:solidFill>
                  <a:schemeClr val="tx1"/>
                </a:solidFill>
                <a:latin typeface="+mn-lt"/>
              </a:rPr>
              <a:t>Comprehensive Assessment Systems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E4795384-36B4-CB91-90E1-5F8CE1FEE7A0}"/>
              </a:ext>
            </a:extLst>
          </p:cNvPr>
          <p:cNvSpPr txBox="1">
            <a:spLocks/>
          </p:cNvSpPr>
          <p:nvPr/>
        </p:nvSpPr>
        <p:spPr>
          <a:xfrm>
            <a:off x="358483" y="4773702"/>
            <a:ext cx="3354201" cy="119961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defRPr/>
            </a:pPr>
            <a:r>
              <a:rPr lang="en-US" sz="2000">
                <a:solidFill>
                  <a:prstClr val="black"/>
                </a:solidFill>
                <a:latin typeface="Calibri" panose="020F0502020204030204"/>
              </a:rPr>
              <a:t>Initiatives and</a:t>
            </a:r>
            <a:r>
              <a:rPr kumimoji="0" lang="en-US" sz="2000" b="0" i="0" u="none" strike="noStrike" kern="1200" cap="none" spc="0" normalizeH="0" baseline="0" noProof="0">
                <a:ln>
                  <a:noFill/>
                </a:ln>
                <a:solidFill>
                  <a:prstClr val="black"/>
                </a:solidFill>
                <a:effectLst/>
                <a:uLnTx/>
                <a:uFillTx/>
                <a:latin typeface="Calibri" panose="020F0502020204030204"/>
                <a:ea typeface="+mj-ea"/>
                <a:cs typeface="+mj-cs"/>
              </a:rPr>
              <a:t> Resources</a:t>
            </a: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67</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3076584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405C-23AA-FDDC-F42D-29E6D70375F1}"/>
              </a:ext>
            </a:extLst>
          </p:cNvPr>
          <p:cNvSpPr>
            <a:spLocks noGrp="1"/>
          </p:cNvSpPr>
          <p:nvPr>
            <p:ph type="title"/>
          </p:nvPr>
        </p:nvSpPr>
        <p:spPr>
          <a:xfrm>
            <a:off x="1168811" y="420328"/>
            <a:ext cx="7117675" cy="590603"/>
          </a:xfrm>
        </p:spPr>
        <p:txBody>
          <a:bodyPr>
            <a:noAutofit/>
          </a:bodyPr>
          <a:lstStyle/>
          <a:p>
            <a:r>
              <a:rPr lang="en-US" sz="3200" dirty="0">
                <a:latin typeface="Calibri"/>
                <a:ea typeface="Calibri"/>
                <a:cs typeface="Calibri"/>
              </a:rPr>
              <a:t>Colorado Assessment Literacy Program</a:t>
            </a:r>
          </a:p>
        </p:txBody>
      </p:sp>
      <p:sp>
        <p:nvSpPr>
          <p:cNvPr id="6" name="TextBox 5">
            <a:extLst>
              <a:ext uri="{FF2B5EF4-FFF2-40B4-BE49-F238E27FC236}">
                <a16:creationId xmlns:a16="http://schemas.microsoft.com/office/drawing/2014/main" id="{4E077979-6B53-2497-9D9D-9BB8C66DD595}"/>
              </a:ext>
            </a:extLst>
          </p:cNvPr>
          <p:cNvSpPr txBox="1"/>
          <p:nvPr/>
        </p:nvSpPr>
        <p:spPr>
          <a:xfrm>
            <a:off x="457200" y="1397000"/>
            <a:ext cx="4483100" cy="4801314"/>
          </a:xfrm>
          <a:prstGeom prst="rect">
            <a:avLst/>
          </a:prstGeom>
          <a:noFill/>
        </p:spPr>
        <p:txBody>
          <a:bodyPr wrap="square" lIns="91440" tIns="45720" rIns="91440" bIns="45720" rtlCol="0" anchor="t">
            <a:spAutoFit/>
          </a:bodyPr>
          <a:lstStyle/>
          <a:p>
            <a:r>
              <a:rPr lang="en-US" sz="2400"/>
              <a:t>Online Professional Learning Modules and Customized Workshops to Support Local Systems of Assessment</a:t>
            </a:r>
          </a:p>
          <a:p>
            <a:pPr marL="742950" lvl="1" indent="-285750">
              <a:buFont typeface="Arial" panose="020B0604020202020204" pitchFamily="34" charset="0"/>
              <a:buChar char="•"/>
            </a:pPr>
            <a:r>
              <a:rPr lang="en-US" sz="2400"/>
              <a:t>Achieving a Balanced Assessment System</a:t>
            </a:r>
            <a:endParaRPr lang="en-US" sz="2400">
              <a:cs typeface="Calibri"/>
            </a:endParaRPr>
          </a:p>
          <a:p>
            <a:pPr marL="742950" lvl="1" indent="-285750">
              <a:buFont typeface="Arial" panose="020B0604020202020204" pitchFamily="34" charset="0"/>
              <a:buChar char="•"/>
            </a:pPr>
            <a:r>
              <a:rPr lang="en-US" sz="2400"/>
              <a:t>Assessment Inventory and Decision-making Tools </a:t>
            </a:r>
            <a:endParaRPr lang="en-US" sz="2400">
              <a:cs typeface="Calibri"/>
            </a:endParaRPr>
          </a:p>
          <a:p>
            <a:pPr marL="742950" lvl="1" indent="-285750">
              <a:buFont typeface="Arial" panose="020B0604020202020204" pitchFamily="34" charset="0"/>
              <a:buChar char="•"/>
            </a:pPr>
            <a:r>
              <a:rPr lang="en-US" sz="2400"/>
              <a:t>Customized Classroom Assessment Workshop </a:t>
            </a:r>
            <a:endParaRPr lang="en-US" sz="2400">
              <a:cs typeface="Calibri" panose="020F0502020204030204"/>
            </a:endParaRPr>
          </a:p>
          <a:p>
            <a:pPr marL="742950" lvl="1" indent="-285750">
              <a:buFont typeface="Arial" panose="020B0604020202020204" pitchFamily="34" charset="0"/>
              <a:buChar char="•"/>
            </a:pPr>
            <a:r>
              <a:rPr lang="en-US" sz="2400"/>
              <a:t>Designing for Instructional Relevance</a:t>
            </a:r>
            <a:endParaRPr lang="en-US" sz="2400">
              <a:cs typeface="Calibri" panose="020F0502020204030204"/>
            </a:endParaRPr>
          </a:p>
          <a:p>
            <a:endParaRPr lang="en-US"/>
          </a:p>
        </p:txBody>
      </p:sp>
      <p:graphicFrame>
        <p:nvGraphicFramePr>
          <p:cNvPr id="5" name="Content Placeholder 3" descr="1. What is the Language of Assessment?&#10;2. Why are Success Criteria Important to Assessment Design?&#10;3. Why are Success Criteria Important to Instruction?&#10;4. Why are Instruction and Assessment Integral to Each Other?&#10;5. Why is Formative Practice Critical?&#10;6. How do You Collect the Evidence of Student Learning that Best Fits Your Needs?&#10;7. How Do You Know What Your Students Learned?&#10;8. How Do You Know if Instruction Was Effective?&#10;9. What Action is Needed?">
            <a:extLst>
              <a:ext uri="{FF2B5EF4-FFF2-40B4-BE49-F238E27FC236}">
                <a16:creationId xmlns:a16="http://schemas.microsoft.com/office/drawing/2014/main" id="{ADC426AA-2CF5-07BC-0A0C-BBA06EDC46CA}"/>
              </a:ext>
            </a:extLst>
          </p:cNvPr>
          <p:cNvGraphicFramePr>
            <a:graphicFrameLocks/>
          </p:cNvGraphicFramePr>
          <p:nvPr>
            <p:extLst>
              <p:ext uri="{D42A27DB-BD31-4B8C-83A1-F6EECF244321}">
                <p14:modId xmlns:p14="http://schemas.microsoft.com/office/powerpoint/2010/main" val="3964719916"/>
              </p:ext>
            </p:extLst>
          </p:nvPr>
        </p:nvGraphicFramePr>
        <p:xfrm>
          <a:off x="4660900" y="1295400"/>
          <a:ext cx="4303059"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C312BF0-7D81-F3A8-5DE7-CA25D3ADC709}"/>
              </a:ext>
            </a:extLst>
          </p:cNvPr>
          <p:cNvSpPr txBox="1"/>
          <p:nvPr/>
        </p:nvSpPr>
        <p:spPr>
          <a:xfrm>
            <a:off x="1251771" y="6240248"/>
            <a:ext cx="5969000" cy="369332"/>
          </a:xfrm>
          <a:prstGeom prst="rect">
            <a:avLst/>
          </a:prstGeom>
          <a:noFill/>
        </p:spPr>
        <p:txBody>
          <a:bodyPr wrap="square" lIns="91440" tIns="45720" rIns="91440" bIns="45720" anchor="t">
            <a:spAutoFit/>
          </a:bodyPr>
          <a:lstStyle/>
          <a:p>
            <a:r>
              <a:rPr lang="en-US">
                <a:hlinkClick r:id="rId8"/>
              </a:rPr>
              <a:t>Colorado Assessment Literacy Program</a:t>
            </a:r>
            <a:r>
              <a:rPr lang="en-US"/>
              <a:t> </a:t>
            </a:r>
          </a:p>
        </p:txBody>
      </p:sp>
      <p:sp>
        <p:nvSpPr>
          <p:cNvPr id="4" name="Slide Number Placeholder 3">
            <a:extLst>
              <a:ext uri="{FF2B5EF4-FFF2-40B4-BE49-F238E27FC236}">
                <a16:creationId xmlns:a16="http://schemas.microsoft.com/office/drawing/2014/main" id="{CD492A75-C291-14EE-BEF9-B94F2C2626B1}"/>
              </a:ext>
            </a:extLst>
          </p:cNvPr>
          <p:cNvSpPr>
            <a:spLocks noGrp="1"/>
          </p:cNvSpPr>
          <p:nvPr>
            <p:ph type="sldNum" sz="quarter" idx="12"/>
          </p:nvPr>
        </p:nvSpPr>
        <p:spPr/>
        <p:txBody>
          <a:bodyPr/>
          <a:lstStyle/>
          <a:p>
            <a:fld id="{C479D5F6-EDCB-402A-AC08-4943A1820E8F}" type="slidenum">
              <a:rPr lang="en-US" smtClean="0"/>
              <a:pPr/>
              <a:t>68</a:t>
            </a:fld>
            <a:endParaRPr lang="en-US"/>
          </a:p>
        </p:txBody>
      </p:sp>
    </p:spTree>
    <p:extLst>
      <p:ext uri="{BB962C8B-B14F-4D97-AF65-F5344CB8AC3E}">
        <p14:creationId xmlns:p14="http://schemas.microsoft.com/office/powerpoint/2010/main" val="2545418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F1B6-58AB-59A1-C2B1-2DE3B8F93EF6}"/>
              </a:ext>
            </a:extLst>
          </p:cNvPr>
          <p:cNvSpPr>
            <a:spLocks noGrp="1"/>
          </p:cNvSpPr>
          <p:nvPr>
            <p:ph type="title"/>
          </p:nvPr>
        </p:nvSpPr>
        <p:spPr>
          <a:xfrm>
            <a:off x="1156111" y="258281"/>
            <a:ext cx="7626742" cy="590603"/>
          </a:xfrm>
        </p:spPr>
        <p:txBody>
          <a:bodyPr>
            <a:noAutofit/>
          </a:bodyPr>
          <a:lstStyle/>
          <a:p>
            <a:r>
              <a:rPr lang="en-US" sz="2100" dirty="0">
                <a:latin typeface="Calibri"/>
                <a:ea typeface="Calibri"/>
                <a:cs typeface="Calibri"/>
              </a:rPr>
              <a:t>Expanding Assessment Options</a:t>
            </a:r>
            <a:br>
              <a:rPr lang="en-US" sz="2100" dirty="0">
                <a:latin typeface="Calibri"/>
                <a:ea typeface="Calibri"/>
                <a:cs typeface="Calibri"/>
              </a:rPr>
            </a:br>
            <a:r>
              <a:rPr lang="en-US" sz="2100" dirty="0">
                <a:latin typeface="Calibri"/>
                <a:ea typeface="Calibri"/>
                <a:cs typeface="Calibri"/>
              </a:rPr>
              <a:t>Collaboratively-developed, Standards-based Performance Assessments</a:t>
            </a:r>
            <a:br>
              <a:rPr lang="en-US" dirty="0">
                <a:latin typeface="Calibri"/>
                <a:ea typeface="Calibri"/>
                <a:cs typeface="Calibri"/>
              </a:rPr>
            </a:br>
            <a:endParaRPr lang="en-US" dirty="0">
              <a:latin typeface="Calibri"/>
              <a:ea typeface="Calibri"/>
              <a:cs typeface="Calibri"/>
            </a:endParaRPr>
          </a:p>
        </p:txBody>
      </p:sp>
      <p:sp>
        <p:nvSpPr>
          <p:cNvPr id="3" name="TextBox 2">
            <a:extLst>
              <a:ext uri="{FF2B5EF4-FFF2-40B4-BE49-F238E27FC236}">
                <a16:creationId xmlns:a16="http://schemas.microsoft.com/office/drawing/2014/main" id="{E556FA02-985E-A69F-6D20-240090EAF8EC}"/>
              </a:ext>
            </a:extLst>
          </p:cNvPr>
          <p:cNvSpPr txBox="1"/>
          <p:nvPr/>
        </p:nvSpPr>
        <p:spPr>
          <a:xfrm>
            <a:off x="223071" y="1283019"/>
            <a:ext cx="8735124" cy="954107"/>
          </a:xfrm>
          <a:prstGeom prst="rect">
            <a:avLst/>
          </a:prstGeom>
          <a:solidFill>
            <a:srgbClr val="EAEFF7"/>
          </a:solidFill>
          <a:ln>
            <a:solidFill>
              <a:srgbClr val="4472C4"/>
            </a:solidFill>
          </a:ln>
        </p:spPr>
        <p:txBody>
          <a:bodyPr wrap="square" lIns="91440" tIns="45720" rIns="91440" bIns="45720" rtlCol="0" anchor="t">
            <a:spAutoFit/>
          </a:bodyPr>
          <a:lstStyle/>
          <a:p>
            <a:pPr algn="ctr"/>
            <a:r>
              <a:rPr lang="en-US" sz="1400" i="1">
                <a:ea typeface="+mn-lt"/>
                <a:cs typeface="+mn-lt"/>
              </a:rPr>
              <a:t>Performance Assessment Defined: An authentic demonstration of student knowledge and skills through the creation of a complex product or presentation. The product and process are relevant to the student and prepare them for success in the postsecondary and workforce world. Performance assessments are an iterative process where students apply their knowledge and improve their skills through feedback and revision in order to reflect on and demonstrate growth.</a:t>
            </a:r>
            <a:endParaRPr lang="en-US" sz="1400" i="1">
              <a:ea typeface="Calibri"/>
              <a:cs typeface="Calibri"/>
            </a:endParaRPr>
          </a:p>
        </p:txBody>
      </p:sp>
      <p:sp>
        <p:nvSpPr>
          <p:cNvPr id="7" name="TextBox 6">
            <a:extLst>
              <a:ext uri="{FF2B5EF4-FFF2-40B4-BE49-F238E27FC236}">
                <a16:creationId xmlns:a16="http://schemas.microsoft.com/office/drawing/2014/main" id="{E6242528-2A07-AC3B-17EA-417A454FBF0E}"/>
              </a:ext>
            </a:extLst>
          </p:cNvPr>
          <p:cNvSpPr txBox="1"/>
          <p:nvPr/>
        </p:nvSpPr>
        <p:spPr>
          <a:xfrm>
            <a:off x="223072" y="2291550"/>
            <a:ext cx="8715914" cy="400110"/>
          </a:xfrm>
          <a:prstGeom prst="rect">
            <a:avLst/>
          </a:prstGeom>
          <a:solidFill>
            <a:srgbClr val="FBDDC9"/>
          </a:solidFill>
          <a:ln>
            <a:solidFill>
              <a:srgbClr val="4472C4"/>
            </a:solidFill>
          </a:ln>
        </p:spPr>
        <p:txBody>
          <a:bodyPr wrap="square" lIns="91440" tIns="45720" rIns="91440" bIns="45720" rtlCol="0" anchor="t">
            <a:spAutoFit/>
          </a:bodyPr>
          <a:lstStyle/>
          <a:p>
            <a:pPr algn="ctr"/>
            <a:r>
              <a:rPr lang="en-US" sz="2000" b="1">
                <a:ea typeface="+mn-lt"/>
                <a:cs typeface="+mn-lt"/>
              </a:rPr>
              <a:t>State-wide Scoring Criteria Framework and Resources</a:t>
            </a:r>
          </a:p>
        </p:txBody>
      </p:sp>
      <p:sp>
        <p:nvSpPr>
          <p:cNvPr id="5" name="Content Placeholder 1">
            <a:extLst>
              <a:ext uri="{FF2B5EF4-FFF2-40B4-BE49-F238E27FC236}">
                <a16:creationId xmlns:a16="http://schemas.microsoft.com/office/drawing/2014/main" id="{885983EE-EE27-8907-826A-101193CB0B6D}"/>
              </a:ext>
            </a:extLst>
          </p:cNvPr>
          <p:cNvSpPr>
            <a:spLocks noGrp="1"/>
          </p:cNvSpPr>
          <p:nvPr>
            <p:ph sz="half" idx="1"/>
          </p:nvPr>
        </p:nvSpPr>
        <p:spPr>
          <a:xfrm>
            <a:off x="223916" y="2687672"/>
            <a:ext cx="4356846" cy="3444938"/>
          </a:xfrm>
          <a:solidFill>
            <a:srgbClr val="FBDDC9"/>
          </a:solidFill>
          <a:ln>
            <a:solidFill>
              <a:srgbClr val="4472C4"/>
            </a:solidFill>
          </a:ln>
        </p:spPr>
        <p:txBody>
          <a:bodyPr vert="horz" lIns="0" tIns="0" rIns="0" bIns="45720" rtlCol="0" anchor="t">
            <a:noAutofit/>
          </a:bodyPr>
          <a:lstStyle/>
          <a:p>
            <a:pPr marL="0" indent="0">
              <a:buNone/>
            </a:pPr>
            <a:r>
              <a:rPr lang="en-US" sz="1400" dirty="0">
                <a:ea typeface="+mn-lt"/>
                <a:cs typeface="+mn-lt"/>
                <a:hlinkClick r:id="rId3"/>
              </a:rPr>
              <a:t>Design Elements</a:t>
            </a:r>
            <a:r>
              <a:rPr lang="en-US" sz="1400" dirty="0">
                <a:ea typeface="+mn-lt"/>
                <a:cs typeface="+mn-lt"/>
              </a:rPr>
              <a:t> signal the attributes of a high-quality performance assessment:</a:t>
            </a:r>
            <a:br>
              <a:rPr lang="en-US" sz="1400" dirty="0">
                <a:ea typeface="+mn-lt"/>
                <a:cs typeface="+mn-lt"/>
              </a:rPr>
            </a:br>
            <a:r>
              <a:rPr lang="en-US" sz="1400" i="1" dirty="0">
                <a:ea typeface="+mn-lt"/>
                <a:cs typeface="+mn-lt"/>
              </a:rPr>
              <a:t>Aligned – Accessible – Authentic – Relevant -  Transferable - Iterative</a:t>
            </a:r>
            <a:endParaRPr lang="en-US" sz="1400" i="1" dirty="0">
              <a:ea typeface="Calibri"/>
              <a:cs typeface="Calibri"/>
            </a:endParaRPr>
          </a:p>
          <a:p>
            <a:pPr marL="0" indent="0">
              <a:buNone/>
            </a:pPr>
            <a:r>
              <a:rPr lang="en-US" sz="1400" dirty="0">
                <a:ea typeface="Calibri"/>
                <a:cs typeface="Calibri"/>
                <a:hlinkClick r:id="rId4"/>
              </a:rPr>
              <a:t>Performance Outcomes</a:t>
            </a:r>
            <a:r>
              <a:rPr lang="en-US" sz="1400" dirty="0">
                <a:ea typeface="Calibri"/>
                <a:cs typeface="Calibri"/>
              </a:rPr>
              <a:t> are observable behaviors linked to Essential Skills by which students can demonstrate each competency:</a:t>
            </a:r>
            <a:br>
              <a:rPr lang="en-US" sz="1400" dirty="0">
                <a:ea typeface="Calibri"/>
                <a:cs typeface="Calibri"/>
              </a:rPr>
            </a:br>
            <a:r>
              <a:rPr lang="en-US" sz="1400" i="1" dirty="0">
                <a:ea typeface="Calibri"/>
                <a:cs typeface="Calibri"/>
              </a:rPr>
              <a:t>Adaptability and Reflective Practice – Communication - Career Development - Credible and Ethical Research - Social Responsibility - Time and Work Management - Inquiry and Problem Solving - Self-Efficacy and Self-Care - Team Building</a:t>
            </a:r>
            <a:endParaRPr lang="en-US" i="1" dirty="0"/>
          </a:p>
          <a:p>
            <a:pPr marL="0" indent="0">
              <a:buNone/>
            </a:pPr>
            <a:r>
              <a:rPr lang="en-US" sz="1400" dirty="0">
                <a:ea typeface="Calibri"/>
                <a:cs typeface="Calibri"/>
              </a:rPr>
              <a:t>Performance Assessment Development tools and templates to design and score performance tasks, culminating events, and graduation defenses:</a:t>
            </a:r>
            <a:br>
              <a:rPr lang="en-US" sz="1400" dirty="0">
                <a:ea typeface="Calibri"/>
                <a:cs typeface="Calibri"/>
              </a:rPr>
            </a:br>
            <a:r>
              <a:rPr lang="en-US" sz="1400" i="1" dirty="0">
                <a:ea typeface="Calibri" panose="020F0502020204030204"/>
                <a:cs typeface="Calibri" panose="020F0502020204030204"/>
                <a:hlinkClick r:id="rId5"/>
              </a:rPr>
              <a:t>Performance Assessment Planning Template</a:t>
            </a:r>
            <a:r>
              <a:rPr lang="en-US" sz="1400" i="1" dirty="0">
                <a:ea typeface="Calibri" panose="020F0502020204030204"/>
                <a:cs typeface="Calibri" panose="020F0502020204030204"/>
              </a:rPr>
              <a:t> - </a:t>
            </a:r>
            <a:r>
              <a:rPr lang="en-US" sz="1400" i="1" dirty="0">
                <a:ea typeface="Calibri" panose="020F0502020204030204"/>
                <a:cs typeface="Calibri" panose="020F0502020204030204"/>
                <a:hlinkClick r:id="rId6"/>
              </a:rPr>
              <a:t>Validation Protocol</a:t>
            </a:r>
            <a:r>
              <a:rPr lang="en-US" sz="1400" i="1" dirty="0">
                <a:ea typeface="Calibri" panose="020F0502020204030204"/>
                <a:cs typeface="Calibri" panose="020F0502020204030204"/>
              </a:rPr>
              <a:t> - </a:t>
            </a:r>
            <a:r>
              <a:rPr lang="en-US" sz="1400" i="1" dirty="0">
                <a:ea typeface="Calibri" panose="020F0502020204030204"/>
                <a:cs typeface="Calibri" panose="020F0502020204030204"/>
                <a:hlinkClick r:id="rId7"/>
              </a:rPr>
              <a:t>Calibration Protocol</a:t>
            </a:r>
            <a:endParaRPr lang="en-US" sz="1200" dirty="0">
              <a:ea typeface="Calibri" panose="020F0502020204030204"/>
              <a:cs typeface="Calibri" panose="020F0502020204030204"/>
            </a:endParaRPr>
          </a:p>
        </p:txBody>
      </p:sp>
      <p:sp>
        <p:nvSpPr>
          <p:cNvPr id="6" name="Content Placeholder 2">
            <a:extLst>
              <a:ext uri="{FF2B5EF4-FFF2-40B4-BE49-F238E27FC236}">
                <a16:creationId xmlns:a16="http://schemas.microsoft.com/office/drawing/2014/main" id="{00D50674-F8F0-DB0B-EB55-C93DFA547520}"/>
              </a:ext>
            </a:extLst>
          </p:cNvPr>
          <p:cNvSpPr txBox="1">
            <a:spLocks/>
          </p:cNvSpPr>
          <p:nvPr/>
        </p:nvSpPr>
        <p:spPr>
          <a:xfrm>
            <a:off x="4581606" y="2689887"/>
            <a:ext cx="4347241" cy="3433892"/>
          </a:xfrm>
          <a:prstGeom prst="rect">
            <a:avLst/>
          </a:prstGeom>
          <a:solidFill>
            <a:srgbClr val="FBDDC9"/>
          </a:solidFill>
          <a:ln>
            <a:solidFill>
              <a:srgbClr val="4472C4"/>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8"/>
              </a:rPr>
              <a:t>System Recommendations</a:t>
            </a:r>
            <a:r>
              <a:rPr lang="en-US" sz="1400" dirty="0">
                <a:ea typeface="+mn-lt"/>
                <a:cs typeface="+mn-lt"/>
              </a:rPr>
              <a:t> focus on aspects of district and school systems that set students up for success in performance assessment:</a:t>
            </a:r>
            <a:br>
              <a:rPr lang="en-US" sz="1400" dirty="0"/>
            </a:br>
            <a:r>
              <a:rPr lang="en-US" sz="1400" i="1" dirty="0"/>
              <a:t>School Systems &amp; Structures - Leadership &amp; Professional Learning – Pedagogies - School Culture </a:t>
            </a:r>
            <a:endParaRPr lang="en-US" sz="1400" dirty="0">
              <a:ea typeface="Calibri"/>
              <a:cs typeface="Calibri"/>
            </a:endParaRPr>
          </a:p>
          <a:p>
            <a:pPr marL="0" indent="0">
              <a:buNone/>
            </a:pPr>
            <a:r>
              <a:rPr lang="en-US" sz="1400" dirty="0">
                <a:hlinkClick r:id="rId9"/>
              </a:rPr>
              <a:t>Guidelines for Sufficiency</a:t>
            </a:r>
            <a:r>
              <a:rPr lang="en-US" sz="1400" dirty="0"/>
              <a:t> describes how a student’s body of evidence will be collected, how much evidence will be collected, what types of evidence will be collected, when evidence will be collected, and the local process to be utilized to support both students and educators.</a:t>
            </a:r>
            <a:endParaRPr lang="en-US" sz="1400" dirty="0">
              <a:ea typeface="Calibri"/>
              <a:cs typeface="Calibri"/>
            </a:endParaRPr>
          </a:p>
          <a:p>
            <a:pPr marL="0" indent="0">
              <a:buNone/>
            </a:pPr>
            <a:r>
              <a:rPr lang="en-US" sz="1400" dirty="0"/>
              <a:t>Online Learning Modules provide access to all resources in one place, allow users to track their learning, and connect with educators from across the state. Gain </a:t>
            </a:r>
            <a:r>
              <a:rPr lang="en-US" sz="1400" i="1" dirty="0"/>
              <a:t>FREE</a:t>
            </a:r>
            <a:r>
              <a:rPr lang="en-US" sz="1400" dirty="0"/>
              <a:t> access to these modules </a:t>
            </a:r>
            <a:r>
              <a:rPr lang="en-US" sz="1400" dirty="0">
                <a:hlinkClick r:id="rId10"/>
              </a:rPr>
              <a:t>here</a:t>
            </a:r>
            <a:r>
              <a:rPr lang="en-US" sz="1400" dirty="0"/>
              <a:t>.</a:t>
            </a:r>
            <a:endParaRPr lang="en-US" sz="1400" dirty="0">
              <a:ea typeface="Calibri"/>
              <a:cs typeface="Calibri"/>
            </a:endParaRPr>
          </a:p>
        </p:txBody>
      </p:sp>
      <p:sp>
        <p:nvSpPr>
          <p:cNvPr id="9" name="TextBox 8">
            <a:extLst>
              <a:ext uri="{FF2B5EF4-FFF2-40B4-BE49-F238E27FC236}">
                <a16:creationId xmlns:a16="http://schemas.microsoft.com/office/drawing/2014/main" id="{DB770550-9F72-CE23-D9B3-1F2F93843699}"/>
              </a:ext>
            </a:extLst>
          </p:cNvPr>
          <p:cNvSpPr txBox="1"/>
          <p:nvPr/>
        </p:nvSpPr>
        <p:spPr>
          <a:xfrm>
            <a:off x="710641" y="6351613"/>
            <a:ext cx="6814930" cy="369332"/>
          </a:xfrm>
          <a:prstGeom prst="rect">
            <a:avLst/>
          </a:prstGeom>
          <a:noFill/>
        </p:spPr>
        <p:txBody>
          <a:bodyPr wrap="square" lIns="91440" tIns="45720" rIns="91440" bIns="45720" anchor="t">
            <a:spAutoFit/>
          </a:bodyPr>
          <a:lstStyle/>
          <a:p>
            <a:pPr algn="ctr"/>
            <a:r>
              <a:rPr lang="en-US">
                <a:hlinkClick r:id="rId11"/>
              </a:rPr>
              <a:t>Collaboratively-developed, Standards-based Performance Assessments</a:t>
            </a:r>
            <a:endParaRPr lang="en"/>
          </a:p>
        </p:txBody>
      </p:sp>
      <p:sp>
        <p:nvSpPr>
          <p:cNvPr id="4" name="Slide Number Placeholder 3">
            <a:extLst>
              <a:ext uri="{FF2B5EF4-FFF2-40B4-BE49-F238E27FC236}">
                <a16:creationId xmlns:a16="http://schemas.microsoft.com/office/drawing/2014/main" id="{13168EBA-9D6A-0A16-7B5A-0875176E04EB}"/>
              </a:ext>
            </a:extLst>
          </p:cNvPr>
          <p:cNvSpPr>
            <a:spLocks noGrp="1"/>
          </p:cNvSpPr>
          <p:nvPr>
            <p:ph type="sldNum" sz="quarter" idx="12"/>
          </p:nvPr>
        </p:nvSpPr>
        <p:spPr/>
        <p:txBody>
          <a:bodyPr/>
          <a:lstStyle/>
          <a:p>
            <a:fld id="{C479D5F6-EDCB-402A-AC08-4943A1820E8F}" type="slidenum">
              <a:rPr lang="en-US" smtClean="0"/>
              <a:pPr/>
              <a:t>69</a:t>
            </a:fld>
            <a:endParaRPr lang="en-US"/>
          </a:p>
        </p:txBody>
      </p:sp>
    </p:spTree>
    <p:extLst>
      <p:ext uri="{BB962C8B-B14F-4D97-AF65-F5344CB8AC3E}">
        <p14:creationId xmlns:p14="http://schemas.microsoft.com/office/powerpoint/2010/main" val="171672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E0B6-08AC-4D97-9BAD-F2B3AB007234}"/>
              </a:ext>
            </a:extLst>
          </p:cNvPr>
          <p:cNvSpPr>
            <a:spLocks noGrp="1"/>
          </p:cNvSpPr>
          <p:nvPr>
            <p:ph type="title"/>
          </p:nvPr>
        </p:nvSpPr>
        <p:spPr>
          <a:xfrm>
            <a:off x="223071" y="259345"/>
            <a:ext cx="6081865" cy="756418"/>
          </a:xfrm>
        </p:spPr>
        <p:txBody>
          <a:bodyPr anchor="ctr">
            <a:normAutofit/>
          </a:bodyPr>
          <a:lstStyle/>
          <a:p>
            <a:r>
              <a:rPr lang="en-US" sz="3200" dirty="0">
                <a:latin typeface="Calibri"/>
                <a:ea typeface="Calibri"/>
                <a:cs typeface="Calibri"/>
              </a:rPr>
              <a:t>Wrapping Up Spring 2024</a:t>
            </a:r>
          </a:p>
        </p:txBody>
      </p:sp>
      <p:sp>
        <p:nvSpPr>
          <p:cNvPr id="3" name="Content Placeholder 2">
            <a:extLst>
              <a:ext uri="{FF2B5EF4-FFF2-40B4-BE49-F238E27FC236}">
                <a16:creationId xmlns:a16="http://schemas.microsoft.com/office/drawing/2014/main" id="{AB23A27C-3D65-4285-8D9C-33234DDEABD2}"/>
              </a:ext>
            </a:extLst>
          </p:cNvPr>
          <p:cNvSpPr>
            <a:spLocks noGrp="1"/>
          </p:cNvSpPr>
          <p:nvPr>
            <p:ph idx="1"/>
          </p:nvPr>
        </p:nvSpPr>
        <p:spPr>
          <a:xfrm>
            <a:off x="289581" y="1463040"/>
            <a:ext cx="8631348" cy="4963978"/>
          </a:xfrm>
        </p:spPr>
        <p:txBody>
          <a:bodyPr vert="horz" lIns="0" tIns="0" rIns="0" bIns="45720" rtlCol="0" anchor="t">
            <a:normAutofit/>
          </a:bodyPr>
          <a:lstStyle/>
          <a:p>
            <a:r>
              <a:rPr lang="en-US" sz="1800">
                <a:solidFill>
                  <a:srgbClr val="000000"/>
                </a:solidFill>
                <a:effectLst/>
                <a:latin typeface="Calibri"/>
                <a:ea typeface="Calibri" panose="020F0502020204030204" pitchFamily="34" charset="0"/>
                <a:cs typeface="Calibri"/>
              </a:rPr>
              <a:t>Over the summer, CDE provided DACs access to results and individual student performance reports for all state assessments</a:t>
            </a:r>
          </a:p>
          <a:p>
            <a:pPr lvl="1"/>
            <a:r>
              <a:rPr lang="en-US" sz="1800">
                <a:solidFill>
                  <a:srgbClr val="000000"/>
                </a:solidFill>
                <a:effectLst/>
                <a:latin typeface="Calibri"/>
                <a:ea typeface="Calibri" panose="020F0502020204030204" pitchFamily="34" charset="0"/>
                <a:cs typeface="Calibri"/>
              </a:rPr>
              <a:t>DACs provide access to other </a:t>
            </a:r>
            <a:r>
              <a:rPr lang="en-US" sz="1800">
                <a:solidFill>
                  <a:srgbClr val="000000"/>
                </a:solidFill>
                <a:latin typeface="Calibri"/>
                <a:ea typeface="Calibri" panose="020F0502020204030204" pitchFamily="34" charset="0"/>
                <a:cs typeface="Calibri"/>
              </a:rPr>
              <a:t>district and school personnel (Pearson)</a:t>
            </a:r>
          </a:p>
          <a:p>
            <a:pPr lvl="1"/>
            <a:r>
              <a:rPr lang="en-US" sz="1800">
                <a:solidFill>
                  <a:srgbClr val="000000"/>
                </a:solidFill>
                <a:latin typeface="Calibri"/>
                <a:ea typeface="Calibri" panose="020F0502020204030204" pitchFamily="34" charset="0"/>
                <a:cs typeface="Calibri"/>
              </a:rPr>
              <a:t>Student performance reports should be shared with parents as soon as possible</a:t>
            </a:r>
          </a:p>
          <a:p>
            <a:pPr lvl="2"/>
            <a:r>
              <a:rPr lang="en-US">
                <a:solidFill>
                  <a:srgbClr val="000000"/>
                </a:solidFill>
                <a:effectLst/>
                <a:latin typeface="Calibri"/>
                <a:ea typeface="Calibri" panose="020F0502020204030204" pitchFamily="34" charset="0"/>
                <a:cs typeface="Calibri"/>
              </a:rPr>
              <a:t>Colorado statute requires local education providers to ensure that appropriate personnel provide and explain assessment results to the parent or legal guardian of each student enrolled in the school district or the institute charter school (C.R.S.</a:t>
            </a:r>
            <a:r>
              <a:rPr lang="en-US">
                <a:effectLst/>
                <a:latin typeface="Calibri"/>
                <a:ea typeface="Calibri" panose="020F0502020204030204" pitchFamily="34" charset="0"/>
                <a:cs typeface="Calibri"/>
              </a:rPr>
              <a:t> §</a:t>
            </a:r>
            <a:r>
              <a:rPr lang="en-US">
                <a:solidFill>
                  <a:srgbClr val="000000"/>
                </a:solidFill>
                <a:effectLst/>
                <a:latin typeface="Calibri"/>
                <a:ea typeface="Calibri" panose="020F0502020204030204" pitchFamily="34" charset="0"/>
                <a:cs typeface="Calibri"/>
              </a:rPr>
              <a:t>22-7-1006.3 (8)(a)). </a:t>
            </a:r>
          </a:p>
          <a:p>
            <a:pPr lvl="1"/>
            <a:r>
              <a:rPr lang="en-US" sz="1800">
                <a:solidFill>
                  <a:srgbClr val="000000"/>
                </a:solidFill>
                <a:latin typeface="Calibri"/>
                <a:ea typeface="Calibri" panose="020F0502020204030204" pitchFamily="34" charset="0"/>
                <a:cs typeface="Calibri"/>
              </a:rPr>
              <a:t>CDE Assessment is working with Pearson to develop a parent portal that will help facilitate faster and easier distribution of CMAS student performance reports, perhaps as early as after the spring 2025 administration</a:t>
            </a:r>
            <a:endParaRPr lang="en-US">
              <a:effectLst/>
              <a:latin typeface="Calibri"/>
              <a:ea typeface="Calibri" panose="020F0502020204030204" pitchFamily="34" charset="0"/>
              <a:cs typeface="Calibri"/>
            </a:endParaRPr>
          </a:p>
          <a:p>
            <a:r>
              <a:rPr lang="en-US" sz="1800">
                <a:solidFill>
                  <a:srgbClr val="000000"/>
                </a:solidFill>
                <a:latin typeface="Calibri"/>
                <a:cs typeface="Calibri"/>
              </a:rPr>
              <a:t>Communication resources </a:t>
            </a:r>
            <a:r>
              <a:rPr lang="en-US" sz="1800">
                <a:solidFill>
                  <a:srgbClr val="000000"/>
                </a:solidFill>
                <a:effectLst/>
                <a:latin typeface="Calibri"/>
                <a:ea typeface="Calibri" panose="020F0502020204030204" pitchFamily="34" charset="0"/>
                <a:cs typeface="Calibri"/>
              </a:rPr>
              <a:t>are available to help parents and other audiences understand state assessment results</a:t>
            </a:r>
          </a:p>
          <a:p>
            <a:pPr lvl="1"/>
            <a:r>
              <a:rPr lang="en-US" sz="1800">
                <a:solidFill>
                  <a:srgbClr val="000000"/>
                </a:solidFill>
                <a:latin typeface="Calibri"/>
                <a:cs typeface="Calibri"/>
              </a:rPr>
              <a:t>Resources for communicating with educators</a:t>
            </a:r>
            <a:endParaRPr lang="en-US" sz="1800">
              <a:latin typeface="Calibri"/>
              <a:cs typeface="Calibri"/>
            </a:endParaRPr>
          </a:p>
          <a:p>
            <a:pPr lvl="1"/>
            <a:r>
              <a:rPr lang="en-US" sz="1800">
                <a:solidFill>
                  <a:srgbClr val="000000"/>
                </a:solidFill>
                <a:latin typeface="Calibri"/>
                <a:cs typeface="Calibri"/>
              </a:rPr>
              <a:t>Sample Family Letters</a:t>
            </a:r>
          </a:p>
          <a:p>
            <a:pPr lvl="1"/>
            <a:r>
              <a:rPr lang="en-US" sz="1800">
                <a:solidFill>
                  <a:srgbClr val="000000"/>
                </a:solidFill>
                <a:latin typeface="Calibri"/>
                <a:cs typeface="Calibri"/>
              </a:rPr>
              <a:t>Fact Sheets</a:t>
            </a:r>
          </a:p>
        </p:txBody>
      </p:sp>
      <p:sp>
        <p:nvSpPr>
          <p:cNvPr id="4" name="Slide Number Placeholder 3">
            <a:extLst>
              <a:ext uri="{FF2B5EF4-FFF2-40B4-BE49-F238E27FC236}">
                <a16:creationId xmlns:a16="http://schemas.microsoft.com/office/drawing/2014/main" id="{B7386FD4-F42E-43FB-8B8A-2ACB9F91DCD9}"/>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5" name="TextBox 4">
            <a:extLst>
              <a:ext uri="{FF2B5EF4-FFF2-40B4-BE49-F238E27FC236}">
                <a16:creationId xmlns:a16="http://schemas.microsoft.com/office/drawing/2014/main" id="{0649AEF3-5303-D6DE-4942-B3D03C04A700}"/>
              </a:ext>
            </a:extLst>
          </p:cNvPr>
          <p:cNvSpPr txBox="1"/>
          <p:nvPr/>
        </p:nvSpPr>
        <p:spPr>
          <a:xfrm>
            <a:off x="3929227" y="5640084"/>
            <a:ext cx="4991702" cy="646331"/>
          </a:xfrm>
          <a:prstGeom prst="rect">
            <a:avLst/>
          </a:prstGeom>
          <a:solidFill>
            <a:srgbClr val="E26510"/>
          </a:solid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b="1">
                <a:solidFill>
                  <a:schemeClr val="bg1"/>
                </a:solidFill>
              </a:rPr>
              <a:t>Communication Resources: </a:t>
            </a:r>
            <a:endParaRPr lang="en-US">
              <a:solidFill>
                <a:schemeClr val="bg1"/>
              </a:solidFill>
              <a:latin typeface="Calibri"/>
              <a:cs typeface="Calibri"/>
            </a:endParaRPr>
          </a:p>
          <a:p>
            <a:pPr algn="ctr"/>
            <a:r>
              <a:rPr lang="en-US">
                <a:solidFill>
                  <a:schemeClr val="bg1"/>
                </a:solidFill>
                <a:latin typeface="Calibri"/>
                <a:cs typeface="Calibri"/>
                <a:hlinkClick r:id="rId2">
                  <a:extLst>
                    <a:ext uri="{A12FA001-AC4F-418D-AE19-62706E023703}">
                      <ahyp:hlinkClr xmlns:ahyp="http://schemas.microsoft.com/office/drawing/2018/hyperlinkcolor" val="tx"/>
                    </a:ext>
                  </a:extLst>
                </a:hlinkClick>
              </a:rPr>
              <a:t>CDE Assessment Division Resources</a:t>
            </a:r>
            <a:endParaRPr lang="en-US">
              <a:solidFill>
                <a:schemeClr val="bg1"/>
              </a:solidFill>
              <a:cs typeface="Calibri"/>
            </a:endParaRPr>
          </a:p>
        </p:txBody>
      </p:sp>
    </p:spTree>
    <p:extLst>
      <p:ext uri="{BB962C8B-B14F-4D97-AF65-F5344CB8AC3E}">
        <p14:creationId xmlns:p14="http://schemas.microsoft.com/office/powerpoint/2010/main" val="3918919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F1B6-58AB-59A1-C2B1-2DE3B8F93EF6}"/>
              </a:ext>
            </a:extLst>
          </p:cNvPr>
          <p:cNvSpPr>
            <a:spLocks noGrp="1"/>
          </p:cNvSpPr>
          <p:nvPr>
            <p:ph type="title"/>
          </p:nvPr>
        </p:nvSpPr>
        <p:spPr>
          <a:xfrm>
            <a:off x="1156111" y="229466"/>
            <a:ext cx="6051515" cy="590603"/>
          </a:xfrm>
        </p:spPr>
        <p:txBody>
          <a:bodyPr>
            <a:noAutofit/>
          </a:bodyPr>
          <a:lstStyle/>
          <a:p>
            <a:r>
              <a:rPr lang="en-US" dirty="0">
                <a:latin typeface="Calibri"/>
                <a:ea typeface="Calibri"/>
                <a:cs typeface="Calibri"/>
              </a:rPr>
              <a:t>Expanding Assessment Options:</a:t>
            </a:r>
            <a:br>
              <a:rPr lang="en-US" dirty="0">
                <a:latin typeface="Calibri"/>
                <a:ea typeface="Calibri"/>
                <a:cs typeface="Calibri"/>
              </a:rPr>
            </a:br>
            <a:r>
              <a:rPr lang="en-US" dirty="0">
                <a:latin typeface="Calibri"/>
                <a:ea typeface="Calibri"/>
                <a:cs typeface="Calibri"/>
              </a:rPr>
              <a:t>Revising District Capstone Assessment Guidance</a:t>
            </a:r>
          </a:p>
        </p:txBody>
      </p:sp>
      <p:sp>
        <p:nvSpPr>
          <p:cNvPr id="6" name="TextBox 5">
            <a:extLst>
              <a:ext uri="{FF2B5EF4-FFF2-40B4-BE49-F238E27FC236}">
                <a16:creationId xmlns:a16="http://schemas.microsoft.com/office/drawing/2014/main" id="{5AE909B8-A87C-E5D1-229F-32A87B5C290E}"/>
              </a:ext>
            </a:extLst>
          </p:cNvPr>
          <p:cNvSpPr txBox="1"/>
          <p:nvPr/>
        </p:nvSpPr>
        <p:spPr>
          <a:xfrm>
            <a:off x="224161" y="1236111"/>
            <a:ext cx="8688614" cy="2083276"/>
          </a:xfrm>
          <a:prstGeom prst="rect">
            <a:avLst/>
          </a:prstGeom>
          <a:solidFill>
            <a:srgbClr val="D2DEEF"/>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latin typeface="Calibri"/>
                <a:ea typeface="Calibri"/>
                <a:cs typeface="Calibri"/>
              </a:rPr>
              <a:t>Stakeholder Committee develops Capstone Implementation Criteria</a:t>
            </a:r>
            <a:endParaRPr lang="en-US">
              <a:latin typeface="Calibri"/>
              <a:ea typeface="Calibri"/>
              <a:cs typeface="Calibri"/>
            </a:endParaRPr>
          </a:p>
          <a:p>
            <a:pPr algn="ctr"/>
            <a:endParaRPr lang="en-US">
              <a:latin typeface="Calibri"/>
              <a:ea typeface="Calibri"/>
              <a:cs typeface="Segoe UI"/>
            </a:endParaRPr>
          </a:p>
          <a:p>
            <a:pPr algn="ctr"/>
            <a:r>
              <a:rPr lang="en-US">
                <a:latin typeface="Calibri"/>
                <a:ea typeface="Calibri"/>
                <a:cs typeface="Segoe UI"/>
              </a:rPr>
              <a:t>Criteria</a:t>
            </a:r>
            <a:r>
              <a:rPr lang="en-US" sz="1800" baseline="0">
                <a:latin typeface="Calibri"/>
                <a:ea typeface="Segoe UI"/>
                <a:cs typeface="Segoe UI"/>
              </a:rPr>
              <a:t> is designed to elicit </a:t>
            </a:r>
            <a:r>
              <a:rPr lang="en-US" sz="1800" b="1" baseline="0">
                <a:latin typeface="Calibri"/>
                <a:ea typeface="Segoe UI"/>
                <a:cs typeface="Segoe UI"/>
              </a:rPr>
              <a:t>Evidence of</a:t>
            </a:r>
            <a:r>
              <a:rPr lang="en-US" sz="1800" baseline="0">
                <a:latin typeface="Calibri"/>
                <a:ea typeface="Segoe UI"/>
                <a:cs typeface="Segoe UI"/>
              </a:rPr>
              <a:t>:</a:t>
            </a:r>
            <a:r>
              <a:rPr lang="en-US" sz="1800">
                <a:latin typeface="Calibri"/>
                <a:ea typeface="Segoe UI"/>
                <a:cs typeface="Segoe UI"/>
              </a:rPr>
              <a:t>​</a:t>
            </a:r>
            <a:endParaRPr lang="en-US">
              <a:ea typeface="Calibri"/>
              <a:cs typeface="Calibri"/>
            </a:endParaRPr>
          </a:p>
          <a:p>
            <a:pPr algn="ctr"/>
            <a:r>
              <a:rPr lang="en-US" sz="1800" baseline="0">
                <a:latin typeface="Calibri"/>
                <a:ea typeface="Segoe UI"/>
                <a:cs typeface="Segoe UI"/>
              </a:rPr>
              <a:t>*Alignment to the Colorado Academic Standards </a:t>
            </a:r>
            <a:r>
              <a:rPr lang="en-US">
                <a:latin typeface="Calibri"/>
                <a:ea typeface="Segoe UI"/>
                <a:cs typeface="Segoe UI"/>
              </a:rPr>
              <a:t>and</a:t>
            </a:r>
            <a:r>
              <a:rPr lang="en-US" sz="1800" baseline="0">
                <a:latin typeface="Calibri"/>
                <a:ea typeface="Segoe UI"/>
                <a:cs typeface="Segoe UI"/>
              </a:rPr>
              <a:t> Essential Skills *Student Agency *Shared Definition of Success *Deliberate School Design</a:t>
            </a:r>
            <a:endParaRPr lang="en-US">
              <a:latin typeface="Calibri"/>
              <a:ea typeface="Calibri" panose="020F0502020204030204"/>
              <a:cs typeface="Calibri" panose="020F0502020204030204"/>
            </a:endParaRPr>
          </a:p>
          <a:p>
            <a:pPr algn="ctr"/>
            <a:r>
              <a:rPr lang="en-US" sz="1800" baseline="0">
                <a:latin typeface="Calibri"/>
                <a:ea typeface="Segoe UI"/>
                <a:cs typeface="Segoe UI"/>
              </a:rPr>
              <a:t>*Student Learning is Public *Community Involvement *Professionalism</a:t>
            </a:r>
            <a:endParaRPr lang="en-US">
              <a:latin typeface="Calibri"/>
              <a:ea typeface="Calibri"/>
              <a:cs typeface="Calibri"/>
            </a:endParaRPr>
          </a:p>
          <a:p>
            <a:pPr algn="ctr"/>
            <a:r>
              <a:rPr lang="en-US" sz="1800" baseline="0">
                <a:latin typeface="Calibri"/>
                <a:ea typeface="Segoe UI"/>
                <a:cs typeface="Segoe UI"/>
              </a:rPr>
              <a:t>*Data Collection, Self-Analysis </a:t>
            </a:r>
            <a:r>
              <a:rPr lang="en-US">
                <a:latin typeface="Calibri"/>
                <a:ea typeface="Segoe UI"/>
                <a:cs typeface="Segoe UI"/>
              </a:rPr>
              <a:t>and</a:t>
            </a:r>
            <a:r>
              <a:rPr lang="en-US" sz="1800" baseline="0">
                <a:latin typeface="Calibri"/>
                <a:ea typeface="Segoe UI"/>
                <a:cs typeface="Segoe UI"/>
              </a:rPr>
              <a:t> Continuous Improvement</a:t>
            </a:r>
            <a:endParaRPr lang="en-US">
              <a:ea typeface="Calibri"/>
              <a:cs typeface="Calibri"/>
            </a:endParaRPr>
          </a:p>
        </p:txBody>
      </p:sp>
      <p:sp>
        <p:nvSpPr>
          <p:cNvPr id="10" name="TextBox 9">
            <a:extLst>
              <a:ext uri="{FF2B5EF4-FFF2-40B4-BE49-F238E27FC236}">
                <a16:creationId xmlns:a16="http://schemas.microsoft.com/office/drawing/2014/main" id="{D83A81E6-41DD-A84A-0959-F649760C6D07}"/>
              </a:ext>
            </a:extLst>
          </p:cNvPr>
          <p:cNvSpPr txBox="1"/>
          <p:nvPr/>
        </p:nvSpPr>
        <p:spPr>
          <a:xfrm>
            <a:off x="224866" y="3304423"/>
            <a:ext cx="3040487" cy="2862322"/>
          </a:xfrm>
          <a:prstGeom prst="rect">
            <a:avLst/>
          </a:prstGeom>
          <a:solidFill>
            <a:srgbClr val="FBDDC9"/>
          </a:solidFill>
          <a:ln>
            <a:solidFill>
              <a:srgbClr val="4472C4"/>
            </a:solidFill>
          </a:ln>
        </p:spPr>
        <p:txBody>
          <a:bodyPr wrap="square" lIns="91440" tIns="45720" rIns="91440" bIns="45720" anchor="t">
            <a:spAutoFit/>
          </a:bodyPr>
          <a:lstStyle/>
          <a:p>
            <a:r>
              <a:rPr lang="en-US" u="sng"/>
              <a:t>2024-25 Capstone and Performance Assessment Workshops</a:t>
            </a:r>
          </a:p>
          <a:p>
            <a:pPr marL="285750" indent="-285750">
              <a:buFont typeface="Arial" panose="020B0604020202020204" pitchFamily="34" charset="0"/>
              <a:buChar char="•"/>
            </a:pPr>
            <a:r>
              <a:rPr lang="en-US">
                <a:ea typeface="+mn-lt"/>
                <a:cs typeface="+mn-lt"/>
              </a:rPr>
              <a:t>Oct 16: Durango</a:t>
            </a:r>
          </a:p>
          <a:p>
            <a:pPr marL="285750" indent="-285750">
              <a:buFont typeface="Arial" panose="020B0604020202020204" pitchFamily="34" charset="0"/>
              <a:buChar char="•"/>
            </a:pPr>
            <a:r>
              <a:rPr lang="en-US">
                <a:ea typeface="+mn-lt"/>
                <a:cs typeface="+mn-lt"/>
              </a:rPr>
              <a:t>Oct 28: Glenwood Springs</a:t>
            </a:r>
            <a:endParaRPr lang="en-US">
              <a:ea typeface="Calibri" panose="020F0502020204030204"/>
              <a:cs typeface="Calibri" panose="020F0502020204030204"/>
            </a:endParaRPr>
          </a:p>
          <a:p>
            <a:pPr marL="285750" indent="-285750">
              <a:buFont typeface="Arial" panose="020B0604020202020204" pitchFamily="34" charset="0"/>
              <a:buChar char="•"/>
            </a:pPr>
            <a:r>
              <a:rPr lang="en-US">
                <a:ea typeface="+mn-lt"/>
                <a:cs typeface="+mn-lt"/>
              </a:rPr>
              <a:t>Nov 15: Lamar</a:t>
            </a:r>
            <a:endParaRPr lang="en-US">
              <a:ea typeface="Calibri" panose="020F0502020204030204"/>
              <a:cs typeface="Calibri" panose="020F0502020204030204"/>
            </a:endParaRPr>
          </a:p>
          <a:p>
            <a:pPr marL="285750" indent="-285750">
              <a:buFont typeface="Arial" panose="020B0604020202020204" pitchFamily="34" charset="0"/>
              <a:buChar char="•"/>
            </a:pPr>
            <a:r>
              <a:rPr lang="en-US">
                <a:ea typeface="+mn-lt"/>
                <a:cs typeface="+mn-lt"/>
              </a:rPr>
              <a:t>Dec 12: Greeley</a:t>
            </a:r>
            <a:endParaRPr lang="en-US">
              <a:ea typeface="Calibri" panose="020F0502020204030204"/>
              <a:cs typeface="Calibri" panose="020F0502020204030204"/>
            </a:endParaRPr>
          </a:p>
          <a:p>
            <a:pPr marL="285750" indent="-285750">
              <a:buFont typeface="Arial" panose="020B0604020202020204" pitchFamily="34" charset="0"/>
              <a:buChar char="•"/>
            </a:pPr>
            <a:r>
              <a:rPr lang="en-US">
                <a:ea typeface="+mn-lt"/>
                <a:cs typeface="+mn-lt"/>
              </a:rPr>
              <a:t>Jan TBD: Denver</a:t>
            </a:r>
            <a:endParaRPr lang="en-US">
              <a:ea typeface="Calibri" panose="020F0502020204030204"/>
              <a:cs typeface="Calibri" panose="020F0502020204030204"/>
            </a:endParaRPr>
          </a:p>
          <a:p>
            <a:pPr marL="285750" indent="-285750">
              <a:buFont typeface="Arial" panose="020B0604020202020204" pitchFamily="34" charset="0"/>
              <a:buChar char="•"/>
            </a:pPr>
            <a:r>
              <a:rPr lang="en-US">
                <a:ea typeface="+mn-lt"/>
                <a:cs typeface="+mn-lt"/>
              </a:rPr>
              <a:t>Feb TBD: Colorado Springs</a:t>
            </a:r>
          </a:p>
          <a:p>
            <a:pPr marL="285750" indent="-285750">
              <a:buFont typeface="Arial" panose="020B0604020202020204" pitchFamily="34" charset="0"/>
              <a:buChar char="•"/>
            </a:pPr>
            <a:endParaRPr lang="en-US">
              <a:ea typeface="Calibri"/>
              <a:cs typeface="Calibri"/>
            </a:endParaRPr>
          </a:p>
        </p:txBody>
      </p:sp>
      <p:sp>
        <p:nvSpPr>
          <p:cNvPr id="5" name="TextBox 4">
            <a:extLst>
              <a:ext uri="{FF2B5EF4-FFF2-40B4-BE49-F238E27FC236}">
                <a16:creationId xmlns:a16="http://schemas.microsoft.com/office/drawing/2014/main" id="{2F39B8DD-0D89-6881-18AA-FCE42070BC1F}"/>
              </a:ext>
            </a:extLst>
          </p:cNvPr>
          <p:cNvSpPr txBox="1"/>
          <p:nvPr/>
        </p:nvSpPr>
        <p:spPr>
          <a:xfrm>
            <a:off x="3183219" y="3304423"/>
            <a:ext cx="5729898" cy="2862322"/>
          </a:xfrm>
          <a:prstGeom prst="rect">
            <a:avLst/>
          </a:prstGeom>
          <a:solidFill>
            <a:srgbClr val="FBDDC9"/>
          </a:solidFill>
          <a:ln>
            <a:solidFill>
              <a:srgbClr val="4472C4"/>
            </a:solidFill>
          </a:ln>
        </p:spPr>
        <p:txBody>
          <a:bodyPr wrap="square" lIns="91440" tIns="45720" rIns="91440" bIns="45720" anchor="t">
            <a:spAutoFit/>
          </a:bodyPr>
          <a:lstStyle/>
          <a:p>
            <a:r>
              <a:rPr lang="en-US" u="sng">
                <a:ea typeface="Calibri"/>
                <a:cs typeface="Calibri"/>
              </a:rPr>
              <a:t>Informal Capstone Pilot</a:t>
            </a:r>
            <a:endParaRPr lang="en-US"/>
          </a:p>
          <a:p>
            <a:r>
              <a:rPr lang="en-US">
                <a:ea typeface="Calibri"/>
                <a:cs typeface="Calibri"/>
              </a:rPr>
              <a:t>CDE to partner with school/district leaders and staff to pilot the Capstone Criteria in the 2024-25 school year</a:t>
            </a:r>
          </a:p>
          <a:p>
            <a:pPr marL="285750" indent="-285750">
              <a:buFont typeface="Arial"/>
              <a:buChar char="•"/>
            </a:pPr>
            <a:r>
              <a:rPr lang="en-US">
                <a:ea typeface="Calibri"/>
                <a:cs typeface="Calibri"/>
              </a:rPr>
              <a:t>Purpose: To evaluate the feasibility and functionality of the criteria in practice</a:t>
            </a:r>
          </a:p>
          <a:p>
            <a:pPr marL="285750" indent="-285750">
              <a:buFont typeface="Arial"/>
              <a:buChar char="•"/>
            </a:pPr>
            <a:r>
              <a:rPr lang="en-US">
                <a:ea typeface="Calibri"/>
                <a:cs typeface="Calibri"/>
              </a:rPr>
              <a:t>Activities: Review existing capstone processes against draft criteria, identify areas of strength and growth</a:t>
            </a:r>
          </a:p>
          <a:p>
            <a:pPr marL="285750" indent="-285750">
              <a:buFont typeface="Arial"/>
              <a:buChar char="•"/>
            </a:pPr>
            <a:r>
              <a:rPr lang="en-US">
                <a:ea typeface="Calibri"/>
                <a:cs typeface="Calibri"/>
              </a:rPr>
              <a:t>Feedback: Surveys, focus groups, and/or interviews</a:t>
            </a:r>
          </a:p>
          <a:p>
            <a:pPr marL="285750" indent="-285750">
              <a:buFont typeface="Arial"/>
              <a:buChar char="•"/>
            </a:pPr>
            <a:r>
              <a:rPr lang="en-US">
                <a:ea typeface="Calibri"/>
                <a:cs typeface="Calibri"/>
              </a:rPr>
              <a:t>Outcomes: Refine the criteria and develop associated supports</a:t>
            </a:r>
          </a:p>
        </p:txBody>
      </p:sp>
      <p:sp>
        <p:nvSpPr>
          <p:cNvPr id="12" name="TextBox 11">
            <a:extLst>
              <a:ext uri="{FF2B5EF4-FFF2-40B4-BE49-F238E27FC236}">
                <a16:creationId xmlns:a16="http://schemas.microsoft.com/office/drawing/2014/main" id="{861883E9-F85C-2855-2D33-1BA46F30E753}"/>
              </a:ext>
            </a:extLst>
          </p:cNvPr>
          <p:cNvSpPr txBox="1"/>
          <p:nvPr/>
        </p:nvSpPr>
        <p:spPr>
          <a:xfrm>
            <a:off x="1400585" y="6368772"/>
            <a:ext cx="6197600" cy="369332"/>
          </a:xfrm>
          <a:prstGeom prst="rect">
            <a:avLst/>
          </a:prstGeom>
          <a:noFill/>
        </p:spPr>
        <p:txBody>
          <a:bodyPr wrap="square" lIns="91440" tIns="45720" rIns="91440" bIns="45720" anchor="t">
            <a:spAutoFit/>
          </a:bodyPr>
          <a:lstStyle/>
          <a:p>
            <a:r>
              <a:rPr lang="en-US">
                <a:hlinkClick r:id="rId3"/>
              </a:rPr>
              <a:t>Graduation Guidelines - Capstone</a:t>
            </a:r>
            <a:r>
              <a:rPr lang="en-US"/>
              <a:t> </a:t>
            </a:r>
          </a:p>
        </p:txBody>
      </p:sp>
      <p:sp>
        <p:nvSpPr>
          <p:cNvPr id="4" name="Slide Number Placeholder 3">
            <a:extLst>
              <a:ext uri="{FF2B5EF4-FFF2-40B4-BE49-F238E27FC236}">
                <a16:creationId xmlns:a16="http://schemas.microsoft.com/office/drawing/2014/main" id="{13168EBA-9D6A-0A16-7B5A-0875176E04EB}"/>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70</a:t>
            </a:fld>
            <a:endParaRPr lang="en-US"/>
          </a:p>
        </p:txBody>
      </p:sp>
    </p:spTree>
    <p:extLst>
      <p:ext uri="{BB962C8B-B14F-4D97-AF65-F5344CB8AC3E}">
        <p14:creationId xmlns:p14="http://schemas.microsoft.com/office/powerpoint/2010/main" val="833246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a:extLst>
              <a:ext uri="{FF2B5EF4-FFF2-40B4-BE49-F238E27FC236}">
                <a16:creationId xmlns:a16="http://schemas.microsoft.com/office/drawing/2014/main" id="{73C52A80-1EC6-F3C4-7DFD-68C686C8251F}"/>
              </a:ext>
            </a:extLst>
          </p:cNvPr>
          <p:cNvSpPr>
            <a:spLocks noGrp="1"/>
          </p:cNvSpPr>
          <p:nvPr>
            <p:ph type="title"/>
          </p:nvPr>
        </p:nvSpPr>
        <p:spPr>
          <a:xfrm>
            <a:off x="1174931" y="232502"/>
            <a:ext cx="6330062" cy="811518"/>
          </a:xfrm>
        </p:spPr>
        <p:txBody>
          <a:bodyPr>
            <a:normAutofit/>
          </a:bodyPr>
          <a:lstStyle/>
          <a:p>
            <a:r>
              <a:rPr lang="en-US" dirty="0">
                <a:latin typeface="Calibri"/>
                <a:ea typeface="Calibri"/>
                <a:cs typeface="Calibri"/>
              </a:rPr>
              <a:t>Expanding Assessment Options:</a:t>
            </a:r>
            <a:br>
              <a:rPr lang="en-US" dirty="0">
                <a:latin typeface="Calibri"/>
                <a:ea typeface="Calibri"/>
                <a:cs typeface="Calibri"/>
              </a:rPr>
            </a:br>
            <a:r>
              <a:rPr lang="en-US" dirty="0">
                <a:latin typeface="Calibri"/>
                <a:ea typeface="Calibri"/>
                <a:cs typeface="Calibri"/>
              </a:rPr>
              <a:t>Aligned Initiatives</a:t>
            </a:r>
          </a:p>
        </p:txBody>
      </p:sp>
      <p:sp>
        <p:nvSpPr>
          <p:cNvPr id="182" name="Google Shape;182;p22"/>
          <p:cNvSpPr txBox="1">
            <a:spLocks noGrp="1"/>
          </p:cNvSpPr>
          <p:nvPr>
            <p:ph idx="1"/>
          </p:nvPr>
        </p:nvSpPr>
        <p:spPr>
          <a:xfrm>
            <a:off x="225680" y="1377434"/>
            <a:ext cx="8754469" cy="4847447"/>
          </a:xfrm>
          <a:prstGeom prst="rect">
            <a:avLst/>
          </a:prstGeom>
        </p:spPr>
        <p:txBody>
          <a:bodyPr spcFirstLastPara="1" vert="horz" wrap="square" lIns="91425" tIns="91425" rIns="91425" bIns="91425" rtlCol="0" anchor="t" anchorCtr="0">
            <a:noAutofit/>
          </a:bodyPr>
          <a:lstStyle/>
          <a:p>
            <a:r>
              <a:rPr lang="en">
                <a:hlinkClick r:id="rId3"/>
              </a:rPr>
              <a:t>Student-Centered Science Assessment Toolkit &amp; Learning Series</a:t>
            </a:r>
            <a:endParaRPr lang="en"/>
          </a:p>
          <a:p>
            <a:pPr lvl="1"/>
            <a:r>
              <a:rPr lang="en-US"/>
              <a:t>Supports ongoing, embedded learning for science educators in the development of 3-dimensional performance assessments</a:t>
            </a:r>
            <a:endParaRPr lang="en-US">
              <a:ea typeface="Calibri"/>
              <a:cs typeface="Calibri"/>
            </a:endParaRPr>
          </a:p>
          <a:p>
            <a:pPr lvl="1"/>
            <a:r>
              <a:rPr lang="en">
                <a:ea typeface="Calibri"/>
                <a:cs typeface="Calibri"/>
              </a:rPr>
              <a:t>Supports school and district leaders in using assessments as a way to cultivate relationships and use classroom-generated bodies of evidence as a primary driver of instructional improvement strategies</a:t>
            </a:r>
          </a:p>
          <a:p>
            <a:pPr lvl="1"/>
            <a:r>
              <a:rPr lang="en">
                <a:ea typeface="Calibri"/>
                <a:cs typeface="Calibri"/>
              </a:rPr>
              <a:t>2-Track Learning Series: Check &amp; Connect and Transfer Tasks</a:t>
            </a:r>
            <a:endParaRPr lang="en"/>
          </a:p>
          <a:p>
            <a:r>
              <a:rPr lang="en"/>
              <a:t>Capstone and Performance Assessment Case Studies</a:t>
            </a:r>
            <a:endParaRPr lang="en">
              <a:ea typeface="Calibri"/>
              <a:cs typeface="Calibri"/>
            </a:endParaRPr>
          </a:p>
          <a:p>
            <a:pPr lvl="1"/>
            <a:r>
              <a:rPr lang="en-US" sz="2000"/>
              <a:t>Carried out by </a:t>
            </a:r>
            <a:r>
              <a:rPr lang="en-US" sz="2000">
                <a:hlinkClick r:id="rId4"/>
              </a:rPr>
              <a:t>CADRE at CU Boulder</a:t>
            </a:r>
            <a:endParaRPr lang="en-US" sz="2000"/>
          </a:p>
          <a:p>
            <a:pPr lvl="1"/>
            <a:r>
              <a:rPr lang="en-US" sz="2000"/>
              <a:t>Multi-site case study with educators using curriculum-embedded classroom performance assessment </a:t>
            </a:r>
            <a:r>
              <a:rPr lang="en-US"/>
              <a:t>and/or capstone assessment as</a:t>
            </a:r>
            <a:r>
              <a:rPr lang="en-US" sz="2000"/>
              <a:t> </a:t>
            </a:r>
            <a:r>
              <a:rPr lang="en-US"/>
              <a:t>a</a:t>
            </a:r>
            <a:r>
              <a:rPr lang="en-US" sz="2000"/>
              <a:t> primary means for evaluating student learning</a:t>
            </a:r>
            <a:endParaRPr lang="en-US" sz="2000">
              <a:ea typeface="Calibri"/>
              <a:cs typeface="Calibri"/>
            </a:endParaRPr>
          </a:p>
          <a:p>
            <a:pPr lvl="1"/>
            <a:r>
              <a:rPr lang="en-US"/>
              <a:t>Performance Assessment Research can be found </a:t>
            </a:r>
            <a:r>
              <a:rPr lang="en-US">
                <a:hlinkClick r:id="rId5"/>
              </a:rPr>
              <a:t>here</a:t>
            </a:r>
            <a:endParaRPr lang="en-US">
              <a:ea typeface="Calibri"/>
              <a:cs typeface="Calibri"/>
            </a:endParaRPr>
          </a:p>
          <a:p>
            <a:pPr lvl="1"/>
            <a:r>
              <a:rPr lang="en-US">
                <a:ea typeface="Calibri"/>
                <a:cs typeface="Calibri"/>
              </a:rPr>
              <a:t>Capstone Assessment Research can be found </a:t>
            </a:r>
            <a:r>
              <a:rPr lang="en-US">
                <a:ea typeface="Calibri"/>
                <a:cs typeface="Calibri"/>
                <a:hlinkClick r:id="rId6"/>
              </a:rPr>
              <a:t>here</a:t>
            </a:r>
            <a:endParaRPr lang="en-US">
              <a:ea typeface="Calibri"/>
              <a:cs typeface="Calibri"/>
            </a:endParaRPr>
          </a:p>
        </p:txBody>
      </p:sp>
      <p:sp>
        <p:nvSpPr>
          <p:cNvPr id="183" name="Google Shape;183;p22"/>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Tech Tips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E4795384-36B4-CB91-90E1-5F8CE1FEE7A0}"/>
              </a:ext>
            </a:extLst>
          </p:cNvPr>
          <p:cNvSpPr txBox="1">
            <a:spLocks/>
          </p:cNvSpPr>
          <p:nvPr/>
        </p:nvSpPr>
        <p:spPr>
          <a:xfrm>
            <a:off x="358483" y="4773702"/>
            <a:ext cx="3354201" cy="119961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j-ea"/>
                <a:cs typeface="+mj-cs"/>
              </a:rPr>
              <a:t>All State</a:t>
            </a:r>
            <a:r>
              <a:rPr kumimoji="0" lang="en-US" sz="2000" b="0" i="0" u="none" strike="noStrike" kern="1200" cap="none" spc="0" normalizeH="0" noProof="0">
                <a:ln>
                  <a:noFill/>
                </a:ln>
                <a:solidFill>
                  <a:prstClr val="black"/>
                </a:solidFill>
                <a:effectLst/>
                <a:uLnTx/>
                <a:uFillTx/>
                <a:latin typeface="Calibri" panose="020F0502020204030204"/>
                <a:ea typeface="+mj-ea"/>
                <a:cs typeface="+mj-cs"/>
              </a:rPr>
              <a:t> Assessments</a:t>
            </a:r>
            <a:endParaRPr kumimoji="0" lang="en-US" sz="20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72</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924779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200" dirty="0">
                <a:latin typeface="+mn-lt"/>
              </a:rPr>
              <a:t>District Technology Coordinator (DTC)</a:t>
            </a:r>
          </a:p>
        </p:txBody>
      </p:sp>
      <p:sp>
        <p:nvSpPr>
          <p:cNvPr id="3" name="Content Placeholder 2"/>
          <p:cNvSpPr>
            <a:spLocks noGrp="1"/>
          </p:cNvSpPr>
          <p:nvPr>
            <p:ph idx="1"/>
          </p:nvPr>
        </p:nvSpPr>
        <p:spPr>
          <a:xfrm>
            <a:off x="274319" y="1359243"/>
            <a:ext cx="8550191" cy="4744471"/>
          </a:xfrm>
        </p:spPr>
        <p:txBody>
          <a:bodyPr vert="horz" lIns="0" tIns="0" rIns="0" bIns="45720" rtlCol="0" anchor="t">
            <a:normAutofit/>
          </a:bodyPr>
          <a:lstStyle/>
          <a:p>
            <a:r>
              <a:rPr lang="en-US" sz="2000" dirty="0"/>
              <a:t>Check the CDE website to verify the appropriate person is listed as DTC</a:t>
            </a:r>
          </a:p>
          <a:p>
            <a:pPr marL="1028700" lvl="1" indent="-342900"/>
            <a:r>
              <a:rPr lang="en-US" dirty="0">
                <a:solidFill>
                  <a:schemeClr val="accent5"/>
                </a:solidFill>
                <a:hlinkClick r:id="rId2">
                  <a:extLst>
                    <a:ext uri="{A12FA001-AC4F-418D-AE19-62706E023703}">
                      <ahyp:hlinkClr xmlns:ahyp="http://schemas.microsoft.com/office/drawing/2018/hyperlinkcolor" val="tx"/>
                    </a:ext>
                  </a:extLst>
                </a:hlinkClick>
              </a:rPr>
              <a:t>Assessment Division District Assessment Coordinators</a:t>
            </a:r>
            <a:r>
              <a:rPr lang="en-US" dirty="0">
                <a:solidFill>
                  <a:schemeClr val="accent5"/>
                </a:solidFill>
              </a:rPr>
              <a:t>  </a:t>
            </a:r>
            <a:endParaRPr lang="en-US" dirty="0">
              <a:solidFill>
                <a:schemeClr val="accent5"/>
              </a:solidFill>
              <a:ea typeface="Calibri"/>
              <a:cs typeface="Calibri"/>
            </a:endParaRPr>
          </a:p>
          <a:p>
            <a:pPr marL="342900" indent="-342900">
              <a:buFont typeface="Arial" panose="020B0604020202020204" pitchFamily="34" charset="0"/>
              <a:buChar char="•"/>
            </a:pPr>
            <a:endParaRPr lang="en-US" sz="800" dirty="0">
              <a:solidFill>
                <a:schemeClr val="tx1"/>
              </a:solidFill>
            </a:endParaRPr>
          </a:p>
          <a:p>
            <a:endParaRPr lang="en-US" sz="2000" dirty="0">
              <a:solidFill>
                <a:schemeClr val="tx1"/>
              </a:solidFill>
            </a:endParaRPr>
          </a:p>
          <a:p>
            <a:r>
              <a:rPr lang="en-US" sz="2000" dirty="0"/>
              <a:t>It is important to identify a DTC for the district – make sure this position is updated if there is a change</a:t>
            </a:r>
            <a:endParaRPr lang="en-US" sz="2000" dirty="0">
              <a:ea typeface="Calibri"/>
              <a:cs typeface="Calibri"/>
            </a:endParaRPr>
          </a:p>
          <a:p>
            <a:pPr marL="1028700" lvl="1" indent="-342900"/>
            <a:r>
              <a:rPr lang="en-US" dirty="0"/>
              <a:t>Superintendent-appointed</a:t>
            </a:r>
            <a:endParaRPr lang="en-US" dirty="0">
              <a:ea typeface="Calibri"/>
              <a:cs typeface="Calibri"/>
            </a:endParaRPr>
          </a:p>
          <a:p>
            <a:pPr marL="342900" indent="-342900">
              <a:buFont typeface="Arial" panose="020B0604020202020204" pitchFamily="34" charset="0"/>
              <a:buChar char="•"/>
            </a:pPr>
            <a:endParaRPr lang="en-US" sz="800" dirty="0">
              <a:solidFill>
                <a:schemeClr val="tx1"/>
              </a:solidFill>
            </a:endParaRPr>
          </a:p>
          <a:p>
            <a:endParaRPr lang="en-US" sz="2000" dirty="0">
              <a:solidFill>
                <a:schemeClr val="tx1"/>
              </a:solidFill>
            </a:endParaRPr>
          </a:p>
          <a:p>
            <a:r>
              <a:rPr lang="en-US" sz="2000" dirty="0"/>
              <a:t>DTC receives emails from CDE with information about required training and technology updates throughout the year</a:t>
            </a:r>
            <a:endParaRPr lang="en-US" sz="2000" dirty="0">
              <a:ea typeface="Calibri"/>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73</a:t>
            </a:fld>
            <a:endParaRPr lang="en-US"/>
          </a:p>
        </p:txBody>
      </p:sp>
    </p:spTree>
    <p:extLst>
      <p:ext uri="{BB962C8B-B14F-4D97-AF65-F5344CB8AC3E}">
        <p14:creationId xmlns:p14="http://schemas.microsoft.com/office/powerpoint/2010/main" val="1852804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200" dirty="0">
                <a:latin typeface="+mn-lt"/>
              </a:rPr>
              <a:t>District Technology Coordinator (DTC) Additional Information</a:t>
            </a:r>
          </a:p>
        </p:txBody>
      </p:sp>
      <p:sp>
        <p:nvSpPr>
          <p:cNvPr id="3" name="Content Placeholder 2"/>
          <p:cNvSpPr>
            <a:spLocks noGrp="1"/>
          </p:cNvSpPr>
          <p:nvPr>
            <p:ph idx="1"/>
          </p:nvPr>
        </p:nvSpPr>
        <p:spPr>
          <a:xfrm>
            <a:off x="274320" y="1309816"/>
            <a:ext cx="8241030" cy="5253354"/>
          </a:xfrm>
        </p:spPr>
        <p:txBody>
          <a:bodyPr vert="horz" lIns="0" tIns="0" rIns="0" bIns="45720" rtlCol="0" anchor="t">
            <a:normAutofit/>
          </a:bodyPr>
          <a:lstStyle/>
          <a:p>
            <a:r>
              <a:rPr lang="en-US">
                <a:solidFill>
                  <a:schemeClr val="tx1"/>
                </a:solidFill>
              </a:rPr>
              <a:t>DTC responsibilities and privileges</a:t>
            </a:r>
          </a:p>
          <a:p>
            <a:pPr marL="1028700" lvl="1" indent="-342900"/>
            <a:r>
              <a:rPr lang="en-US">
                <a:solidFill>
                  <a:schemeClr val="tx1"/>
                </a:solidFill>
              </a:rPr>
              <a:t>Primary technology contact for the district who w</a:t>
            </a:r>
            <a:r>
              <a:rPr lang="en-US"/>
              <a:t>orks with </a:t>
            </a:r>
            <a:r>
              <a:rPr lang="en-US">
                <a:solidFill>
                  <a:schemeClr val="tx1"/>
                </a:solidFill>
              </a:rPr>
              <a:t>CDE Assessment Division regarding online administration of state assessments</a:t>
            </a:r>
          </a:p>
          <a:p>
            <a:pPr marL="1485900" lvl="2" indent="-342900"/>
            <a:r>
              <a:rPr lang="en-US"/>
              <a:t>Attend CDE- and vendor-provided technology training (required)</a:t>
            </a:r>
            <a:endParaRPr lang="en-US">
              <a:solidFill>
                <a:schemeClr val="tx1"/>
              </a:solidFill>
            </a:endParaRPr>
          </a:p>
          <a:p>
            <a:pPr marL="1485900" lvl="2" indent="-342900"/>
            <a:r>
              <a:rPr lang="en-US">
                <a:solidFill>
                  <a:schemeClr val="tx1"/>
                </a:solidFill>
              </a:rPr>
              <a:t>Receive critical, in-depth testing vendor communications directly from CDE during administrations</a:t>
            </a:r>
          </a:p>
          <a:p>
            <a:pPr marL="1485900" lvl="2" indent="-342900"/>
            <a:r>
              <a:rPr lang="en-US">
                <a:solidFill>
                  <a:schemeClr val="tx1"/>
                </a:solidFill>
              </a:rPr>
              <a:t>Communicate pertinent technology information to district stakeholders concerning the online administration of state assessments</a:t>
            </a:r>
          </a:p>
          <a:p>
            <a:pPr marL="1028700" lvl="1" indent="-342900"/>
            <a:r>
              <a:rPr lang="en-US"/>
              <a:t>DTC support for CMAS</a:t>
            </a:r>
          </a:p>
          <a:p>
            <a:pPr marL="1485900" lvl="2"/>
            <a:r>
              <a:rPr lang="en-US"/>
              <a:t>DTCs are escalated to Pearson’s Level 2 Technical Support when contacting the help desk with questions regarding the online assessment system</a:t>
            </a:r>
            <a:endParaRPr lang="en-US">
              <a:ea typeface="Calibri"/>
              <a:cs typeface="Calibri"/>
            </a:endParaRPr>
          </a:p>
          <a:p>
            <a:pPr marL="1485900" lvl="2" indent="-342900"/>
            <a:r>
              <a:rPr lang="en-US">
                <a:solidFill>
                  <a:schemeClr val="tx1"/>
                </a:solidFill>
              </a:rPr>
              <a:t>Only </a:t>
            </a:r>
            <a:r>
              <a:rPr lang="en-US" b="1">
                <a:solidFill>
                  <a:schemeClr val="tx1"/>
                </a:solidFill>
              </a:rPr>
              <a:t>the</a:t>
            </a:r>
            <a:r>
              <a:rPr lang="en-US">
                <a:solidFill>
                  <a:schemeClr val="tx1"/>
                </a:solidFill>
              </a:rPr>
              <a:t> </a:t>
            </a:r>
            <a:r>
              <a:rPr lang="en-US" b="1">
                <a:solidFill>
                  <a:schemeClr val="tx1"/>
                </a:solidFill>
              </a:rPr>
              <a:t>one officially identified DTC for each district </a:t>
            </a:r>
            <a:r>
              <a:rPr lang="en-US">
                <a:solidFill>
                  <a:schemeClr val="tx1"/>
                </a:solidFill>
              </a:rPr>
              <a:t>is escalated</a:t>
            </a:r>
          </a:p>
          <a:p>
            <a:pPr marL="1028700" lvl="1" indent="-342900"/>
            <a:r>
              <a:rPr lang="en-US">
                <a:solidFill>
                  <a:schemeClr val="tx1"/>
                </a:solidFill>
              </a:rPr>
              <a:t>Request support directly from Collin Bonner in the CDE Assessment Division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74</a:t>
            </a:fld>
            <a:endParaRPr lang="en-US"/>
          </a:p>
        </p:txBody>
      </p:sp>
    </p:spTree>
    <p:extLst>
      <p:ext uri="{BB962C8B-B14F-4D97-AF65-F5344CB8AC3E}">
        <p14:creationId xmlns:p14="http://schemas.microsoft.com/office/powerpoint/2010/main" val="2452163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Online Assessment Platforms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0806177"/>
              </p:ext>
            </p:extLst>
          </p:nvPr>
        </p:nvGraphicFramePr>
        <p:xfrm>
          <a:off x="-1" y="1101626"/>
          <a:ext cx="9144001" cy="5760406"/>
        </p:xfrm>
        <a:graphic>
          <a:graphicData uri="http://schemas.openxmlformats.org/drawingml/2006/table">
            <a:tbl>
              <a:tblPr firstRow="1" bandRow="1">
                <a:tableStyleId>{5C22544A-7EE6-4342-B048-85BDC9FD1C3A}</a:tableStyleId>
              </a:tblPr>
              <a:tblGrid>
                <a:gridCol w="1792941">
                  <a:extLst>
                    <a:ext uri="{9D8B030D-6E8A-4147-A177-3AD203B41FA5}">
                      <a16:colId xmlns:a16="http://schemas.microsoft.com/office/drawing/2014/main" val="20000"/>
                    </a:ext>
                  </a:extLst>
                </a:gridCol>
                <a:gridCol w="1792941">
                  <a:extLst>
                    <a:ext uri="{9D8B030D-6E8A-4147-A177-3AD203B41FA5}">
                      <a16:colId xmlns:a16="http://schemas.microsoft.com/office/drawing/2014/main" val="20001"/>
                    </a:ext>
                  </a:extLst>
                </a:gridCol>
                <a:gridCol w="1792941">
                  <a:extLst>
                    <a:ext uri="{9D8B030D-6E8A-4147-A177-3AD203B41FA5}">
                      <a16:colId xmlns:a16="http://schemas.microsoft.com/office/drawing/2014/main" val="20002"/>
                    </a:ext>
                  </a:extLst>
                </a:gridCol>
                <a:gridCol w="3765178">
                  <a:extLst>
                    <a:ext uri="{9D8B030D-6E8A-4147-A177-3AD203B41FA5}">
                      <a16:colId xmlns:a16="http://schemas.microsoft.com/office/drawing/2014/main" val="20003"/>
                    </a:ext>
                  </a:extLst>
                </a:gridCol>
              </a:tblGrid>
              <a:tr h="645136">
                <a:tc>
                  <a:txBody>
                    <a:bodyPr/>
                    <a:lstStyle/>
                    <a:p>
                      <a:pPr algn="ctr"/>
                      <a:r>
                        <a:rPr lang="en-US" sz="1800"/>
                        <a:t>Assessment</a:t>
                      </a:r>
                    </a:p>
                  </a:txBody>
                  <a:tcPr marL="79938" marR="79938" marT="45183" marB="45183" anchor="ctr">
                    <a:solidFill>
                      <a:srgbClr val="E26510"/>
                    </a:solidFill>
                  </a:tcPr>
                </a:tc>
                <a:tc>
                  <a:txBody>
                    <a:bodyPr/>
                    <a:lstStyle/>
                    <a:p>
                      <a:pPr algn="ctr"/>
                      <a:r>
                        <a:rPr lang="en-US" sz="1800"/>
                        <a:t>Test Engine</a:t>
                      </a:r>
                    </a:p>
                  </a:txBody>
                  <a:tcPr marL="79938" marR="79938" marT="45183" marB="45183" anchor="ctr">
                    <a:solidFill>
                      <a:srgbClr val="E26510"/>
                    </a:solidFill>
                  </a:tcPr>
                </a:tc>
                <a:tc>
                  <a:txBody>
                    <a:bodyPr/>
                    <a:lstStyle/>
                    <a:p>
                      <a:pPr algn="ctr"/>
                      <a:r>
                        <a:rPr lang="en-US" sz="1800"/>
                        <a:t>Student Info</a:t>
                      </a:r>
                      <a:r>
                        <a:rPr lang="en-US" sz="1800" baseline="0"/>
                        <a:t> </a:t>
                      </a:r>
                      <a:r>
                        <a:rPr lang="en-US" sz="1800"/>
                        <a:t>System</a:t>
                      </a:r>
                    </a:p>
                  </a:txBody>
                  <a:tcPr marL="79938" marR="79938" marT="45183" marB="45183" anchor="ctr">
                    <a:solidFill>
                      <a:srgbClr val="E26510"/>
                    </a:solidFill>
                  </a:tcPr>
                </a:tc>
                <a:tc>
                  <a:txBody>
                    <a:bodyPr/>
                    <a:lstStyle/>
                    <a:p>
                      <a:pPr algn="ctr"/>
                      <a:r>
                        <a:rPr lang="en-US" sz="1800"/>
                        <a:t>Features</a:t>
                      </a:r>
                    </a:p>
                  </a:txBody>
                  <a:tcPr marL="79938" marR="79938" marT="45183" marB="45183" anchor="ctr">
                    <a:solidFill>
                      <a:srgbClr val="E26510"/>
                    </a:solidFill>
                  </a:tcPr>
                </a:tc>
                <a:extLst>
                  <a:ext uri="{0D108BD9-81ED-4DB2-BD59-A6C34878D82A}">
                    <a16:rowId xmlns:a16="http://schemas.microsoft.com/office/drawing/2014/main" val="10000"/>
                  </a:ext>
                </a:extLst>
              </a:tr>
              <a:tr h="584176">
                <a:tc>
                  <a:txBody>
                    <a:bodyPr/>
                    <a:lstStyle/>
                    <a:p>
                      <a:pPr marL="0" marR="0" algn="ctr">
                        <a:spcBef>
                          <a:spcPts val="0"/>
                        </a:spcBef>
                        <a:spcAft>
                          <a:spcPts val="0"/>
                        </a:spcAft>
                      </a:pPr>
                      <a:r>
                        <a:rPr lang="en-US" sz="1800">
                          <a:effectLst/>
                        </a:rPr>
                        <a:t>ACCESS for ELLs®</a:t>
                      </a:r>
                      <a:endParaRPr lang="en-US" sz="1800">
                        <a:solidFill>
                          <a:schemeClr val="tx1">
                            <a:lumMod val="50000"/>
                          </a:schemeClr>
                        </a:solidFill>
                        <a:effectLst/>
                      </a:endParaRPr>
                    </a:p>
                  </a:txBody>
                  <a:tcPr marL="79938" marR="79938" marT="45183" marB="45183" anchor="ctr"/>
                </a:tc>
                <a:tc>
                  <a:txBody>
                    <a:bodyPr/>
                    <a:lstStyle/>
                    <a:p>
                      <a:endParaRPr lang="en-US" sz="1800">
                        <a:solidFill>
                          <a:schemeClr val="tx1">
                            <a:lumMod val="50000"/>
                          </a:schemeClr>
                        </a:solidFill>
                      </a:endParaRPr>
                    </a:p>
                  </a:txBody>
                  <a:tcPr marL="79938" marR="79938" marT="45183" marB="45183"/>
                </a:tc>
                <a:tc>
                  <a:txBody>
                    <a:bodyPr/>
                    <a:lstStyle/>
                    <a:p>
                      <a:pPr algn="ctr"/>
                      <a:r>
                        <a:rPr lang="en-US" sz="1800"/>
                        <a:t>WIDA AMS</a:t>
                      </a:r>
                      <a:endParaRPr lang="en-US" sz="180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a:t>Caching server</a:t>
                      </a:r>
                    </a:p>
                    <a:p>
                      <a:pPr marL="285750" indent="-285750">
                        <a:buFont typeface="Arial" panose="020B0604020202020204" pitchFamily="34" charset="0"/>
                        <a:buChar char="•"/>
                      </a:pPr>
                      <a:r>
                        <a:rPr lang="en-US" sz="1800"/>
                        <a:t>Clients for Windows, Linux, Mac OSX,</a:t>
                      </a:r>
                      <a:r>
                        <a:rPr lang="en-US" sz="1800" baseline="0"/>
                        <a:t> Chromebooks, iPads and Android</a:t>
                      </a:r>
                      <a:endParaRPr lang="en-US" sz="1800" baseline="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CMAS</a:t>
                      </a:r>
                      <a:endParaRPr lang="en-US" sz="1800">
                        <a:solidFill>
                          <a:schemeClr val="tx1">
                            <a:lumMod val="50000"/>
                          </a:schemeClr>
                        </a:solidFill>
                      </a:endParaRPr>
                    </a:p>
                  </a:txBody>
                  <a:tcPr marL="79938" marR="79938" marT="45183" marB="45183" anchor="ctr"/>
                </a:tc>
                <a:tc>
                  <a:txBody>
                    <a:bodyPr/>
                    <a:lstStyle/>
                    <a:p>
                      <a:endParaRPr lang="en-US" sz="1800">
                        <a:solidFill>
                          <a:schemeClr val="tx1">
                            <a:lumMod val="50000"/>
                          </a:schemeClr>
                        </a:solidFill>
                      </a:endParaRPr>
                    </a:p>
                  </a:txBody>
                  <a:tcPr marL="79938" marR="79938" marT="45183" marB="45183"/>
                </a:tc>
                <a:tc>
                  <a:txBody>
                    <a:bodyPr/>
                    <a:lstStyle/>
                    <a:p>
                      <a:pPr algn="ctr"/>
                      <a:endParaRPr lang="en-US" sz="180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Caching server available</a:t>
                      </a:r>
                    </a:p>
                    <a:p>
                      <a:pPr marL="285750" indent="-285750">
                        <a:buFont typeface="Arial" panose="020B0604020202020204" pitchFamily="34" charset="0"/>
                        <a:buChar char="•"/>
                      </a:pPr>
                      <a:r>
                        <a:rPr lang="en-US" sz="1800"/>
                        <a:t>Installable apps for desktop, </a:t>
                      </a:r>
                      <a:r>
                        <a:rPr lang="en-US" sz="1800" baseline="0"/>
                        <a:t>Chromebooks, Androids and iPads</a:t>
                      </a:r>
                      <a:endParaRPr lang="en-US" sz="180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579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CoAlt Science/ Social Studies</a:t>
                      </a:r>
                      <a:endParaRPr lang="en-US" sz="1800">
                        <a:solidFill>
                          <a:schemeClr val="tx1">
                            <a:lumMod val="50000"/>
                          </a:schemeClr>
                        </a:solidFill>
                      </a:endParaRPr>
                    </a:p>
                  </a:txBody>
                  <a:tcPr marL="79938" marR="79938" marT="45183" marB="45183" anchor="ctr"/>
                </a:tc>
                <a:tc>
                  <a:txBody>
                    <a:bodyPr/>
                    <a:lstStyle/>
                    <a:p>
                      <a:pPr algn="ctr"/>
                      <a:r>
                        <a:rPr lang="en-US" sz="1800"/>
                        <a:t>N/A</a:t>
                      </a:r>
                      <a:endParaRPr lang="en-US" sz="1800">
                        <a:solidFill>
                          <a:schemeClr val="tx1">
                            <a:lumMod val="50000"/>
                          </a:schemeClr>
                        </a:solidFill>
                      </a:endParaRPr>
                    </a:p>
                  </a:txBody>
                  <a:tcPr marL="79938" marR="79938" marT="45183" marB="45183" anchor="ctr"/>
                </a:tc>
                <a:tc>
                  <a:txBody>
                    <a:bodyPr/>
                    <a:lstStyle/>
                    <a:p>
                      <a:pPr algn="ctr"/>
                      <a:endParaRPr lang="en-US" sz="180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354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CoAlt ELA and Math (Dynamic Learning Maps)</a:t>
                      </a:r>
                      <a:endParaRPr lang="en-US" sz="1800">
                        <a:solidFill>
                          <a:schemeClr val="tx1">
                            <a:lumMod val="50000"/>
                          </a:schemeClr>
                        </a:solidFill>
                      </a:endParaRPr>
                    </a:p>
                  </a:txBody>
                  <a:tcPr marL="79938" marR="79938" marT="45183" marB="45183" anchor="ctr"/>
                </a:tc>
                <a:tc>
                  <a:txBody>
                    <a:bodyPr/>
                    <a:lstStyle/>
                    <a:p>
                      <a:pPr algn="ctr"/>
                      <a:r>
                        <a:rPr lang="en-US" sz="1800"/>
                        <a:t>Student Portal</a:t>
                      </a:r>
                      <a:endParaRPr lang="en-US" sz="1800">
                        <a:solidFill>
                          <a:schemeClr val="tx1">
                            <a:lumMod val="50000"/>
                          </a:schemeClr>
                        </a:solidFill>
                      </a:endParaRPr>
                    </a:p>
                  </a:txBody>
                  <a:tcPr marL="79938" marR="79938" marT="45183" marB="45183"/>
                </a:tc>
                <a:tc>
                  <a:txBody>
                    <a:bodyPr/>
                    <a:lstStyle/>
                    <a:p>
                      <a:pPr algn="ctr"/>
                      <a:r>
                        <a:rPr lang="en-US" sz="1800" kern="1200">
                          <a:effectLst/>
                        </a:rPr>
                        <a:t>Educator Portal</a:t>
                      </a:r>
                      <a:endParaRPr lang="en-US" sz="1800" b="0">
                        <a:solidFill>
                          <a:schemeClr val="tx1">
                            <a:lumMod val="50000"/>
                          </a:schemeClr>
                        </a:solidFill>
                      </a:endParaRPr>
                    </a:p>
                  </a:txBody>
                  <a:tcPr marL="79938" marR="79938" marT="45183" marB="45183"/>
                </a:tc>
                <a:tc>
                  <a:txBody>
                    <a:bodyPr/>
                    <a:lstStyle/>
                    <a:p>
                      <a:pPr marL="285750" indent="-285750">
                        <a:buFont typeface="Arial" panose="020B0604020202020204" pitchFamily="34" charset="0"/>
                        <a:buChar char="•"/>
                      </a:pPr>
                      <a:r>
                        <a:rPr lang="en-US" sz="1800"/>
                        <a:t>KITE</a:t>
                      </a:r>
                      <a:r>
                        <a:rPr lang="en-US" sz="1800" baseline="0"/>
                        <a:t> Student Portal</a:t>
                      </a:r>
                      <a:r>
                        <a:rPr lang="en-US" sz="1800"/>
                        <a:t> installed on each student device</a:t>
                      </a:r>
                      <a:endParaRPr lang="en-US" sz="180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r h="11200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schemeClr>
                          </a:solidFill>
                        </a:rPr>
                        <a:t>PSAT and SAT</a:t>
                      </a:r>
                    </a:p>
                  </a:txBody>
                  <a:tcPr marL="79938" marR="79938" marT="45183" marB="45183" anchor="ctr"/>
                </a:tc>
                <a:tc>
                  <a:txBody>
                    <a:bodyPr/>
                    <a:lstStyle/>
                    <a:p>
                      <a:pPr algn="ctr"/>
                      <a:r>
                        <a:rPr lang="en-US" sz="1800">
                          <a:solidFill>
                            <a:schemeClr val="tx1">
                              <a:lumMod val="50000"/>
                            </a:schemeClr>
                          </a:solidFill>
                        </a:rPr>
                        <a:t>Student Portal:</a:t>
                      </a:r>
                    </a:p>
                    <a:p>
                      <a:pPr algn="ctr"/>
                      <a:r>
                        <a:rPr lang="en-US" sz="1800">
                          <a:solidFill>
                            <a:schemeClr val="tx1">
                              <a:lumMod val="50000"/>
                            </a:schemeClr>
                          </a:solidFill>
                        </a:rPr>
                        <a:t>Bluebook App</a:t>
                      </a:r>
                    </a:p>
                    <a:p>
                      <a:pPr algn="ctr"/>
                      <a:endParaRPr lang="en-US" sz="1800">
                        <a:solidFill>
                          <a:schemeClr val="tx1">
                            <a:lumMod val="50000"/>
                          </a:schemeClr>
                        </a:solidFill>
                      </a:endParaRPr>
                    </a:p>
                    <a:p>
                      <a:pPr algn="ctr"/>
                      <a:endParaRPr lang="en-US" sz="1800">
                        <a:solidFill>
                          <a:schemeClr val="tx1">
                            <a:lumMod val="50000"/>
                          </a:schemeClr>
                        </a:solidFill>
                      </a:endParaRPr>
                    </a:p>
                  </a:txBody>
                  <a:tcPr marL="79938" marR="79938" marT="45183" marB="45183" anchor="ctr"/>
                </a:tc>
                <a:tc>
                  <a:txBody>
                    <a:bodyPr/>
                    <a:lstStyle/>
                    <a:p>
                      <a:pPr algn="ctr"/>
                      <a:r>
                        <a:rPr lang="en-US" sz="1800" b="0">
                          <a:solidFill>
                            <a:schemeClr val="tx1">
                              <a:lumMod val="50000"/>
                            </a:schemeClr>
                          </a:solidFill>
                        </a:rPr>
                        <a:t>Test Day Toolkit (TDTK)</a:t>
                      </a:r>
                    </a:p>
                  </a:txBody>
                  <a:tcPr marL="79938" marR="79938" marT="45183" marB="45183" anchor="ctr"/>
                </a:tc>
                <a:tc>
                  <a:txBody>
                    <a:bodyPr/>
                    <a:lstStyle/>
                    <a:p>
                      <a:pPr marL="285750" indent="-285750" algn="l">
                        <a:buFont typeface="Arial" panose="020B0604020202020204" pitchFamily="34" charset="0"/>
                        <a:buChar char="•"/>
                      </a:pPr>
                      <a:r>
                        <a:rPr lang="en-US" sz="1800" dirty="0">
                          <a:solidFill>
                            <a:schemeClr val="tx1">
                              <a:lumMod val="50000"/>
                            </a:schemeClr>
                          </a:solidFill>
                        </a:rPr>
                        <a:t>Bluebook is an installable app for Windows, Mac, iPad or school-managed Chromebooks</a:t>
                      </a:r>
                    </a:p>
                    <a:p>
                      <a:pPr marL="285750" indent="-285750" algn="l">
                        <a:buFont typeface="Arial" panose="020B0604020202020204" pitchFamily="34" charset="0"/>
                        <a:buChar char="•"/>
                      </a:pPr>
                      <a:r>
                        <a:rPr lang="en-US" sz="1800" dirty="0">
                          <a:solidFill>
                            <a:schemeClr val="tx1">
                              <a:lumMod val="50000"/>
                            </a:schemeClr>
                          </a:solidFill>
                        </a:rPr>
                        <a:t>TDTK is accessed through an established College Board account</a:t>
                      </a:r>
                    </a:p>
                  </a:txBody>
                  <a:tcPr marL="79938" marR="79938" marT="45183" marB="45183" anchor="ctr"/>
                </a:tc>
                <a:extLst>
                  <a:ext uri="{0D108BD9-81ED-4DB2-BD59-A6C34878D82A}">
                    <a16:rowId xmlns:a16="http://schemas.microsoft.com/office/drawing/2014/main" val="3724675464"/>
                  </a:ext>
                </a:extLst>
              </a:tr>
            </a:tbl>
          </a:graphicData>
        </a:graphic>
      </p:graphicFrame>
      <p:pic>
        <p:nvPicPr>
          <p:cNvPr id="3" name="Picture 2" descr="DRC Insight Logo">
            <a:extLst>
              <a:ext uri="{FF2B5EF4-FFF2-40B4-BE49-F238E27FC236}">
                <a16:creationId xmlns:a16="http://schemas.microsoft.com/office/drawing/2014/main" id="{F0418661-AD5E-4C24-9534-11587B0D685D}"/>
              </a:ext>
            </a:extLst>
          </p:cNvPr>
          <p:cNvPicPr>
            <a:picLocks noChangeAspect="1"/>
          </p:cNvPicPr>
          <p:nvPr/>
        </p:nvPicPr>
        <p:blipFill>
          <a:blip r:embed="rId3"/>
          <a:stretch>
            <a:fillRect/>
          </a:stretch>
        </p:blipFill>
        <p:spPr>
          <a:xfrm>
            <a:off x="1885948" y="2114367"/>
            <a:ext cx="1565968" cy="439235"/>
          </a:xfrm>
          <a:prstGeom prst="rect">
            <a:avLst/>
          </a:prstGeom>
        </p:spPr>
      </p:pic>
      <p:pic>
        <p:nvPicPr>
          <p:cNvPr id="1028" name="Picture 4" descr="Test Nav Logo">
            <a:extLst>
              <a:ext uri="{FF2B5EF4-FFF2-40B4-BE49-F238E27FC236}">
                <a16:creationId xmlns:a16="http://schemas.microsoft.com/office/drawing/2014/main" id="{D6D2442E-FAE2-44D7-B7CE-D25E06F78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413" y="3198988"/>
            <a:ext cx="1463040" cy="409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PearsonAccess nex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973" y="3257356"/>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arsonAccess nex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974" y="3974410"/>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it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3555" y="4761608"/>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Kit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032" y="4765235"/>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Bluebook App Logo">
            <a:extLst>
              <a:ext uri="{FF2B5EF4-FFF2-40B4-BE49-F238E27FC236}">
                <a16:creationId xmlns:a16="http://schemas.microsoft.com/office/drawing/2014/main" id="{9DBEA635-EA57-9326-5828-FE89632448F3}"/>
              </a:ext>
            </a:extLst>
          </p:cNvPr>
          <p:cNvPicPr>
            <a:picLocks noChangeAspect="1"/>
          </p:cNvPicPr>
          <p:nvPr/>
        </p:nvPicPr>
        <p:blipFill>
          <a:blip r:embed="rId7"/>
          <a:stretch>
            <a:fillRect/>
          </a:stretch>
        </p:blipFill>
        <p:spPr>
          <a:xfrm>
            <a:off x="2366943" y="6172694"/>
            <a:ext cx="581147" cy="54621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75</a:t>
            </a:fld>
            <a:endParaRPr lang="en-US"/>
          </a:p>
        </p:txBody>
      </p:sp>
    </p:spTree>
    <p:extLst>
      <p:ext uri="{BB962C8B-B14F-4D97-AF65-F5344CB8AC3E}">
        <p14:creationId xmlns:p14="http://schemas.microsoft.com/office/powerpoint/2010/main" val="2611168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Disable Background Processes</a:t>
            </a:r>
          </a:p>
        </p:txBody>
      </p:sp>
      <p:sp>
        <p:nvSpPr>
          <p:cNvPr id="3" name="Content Placeholder 2"/>
          <p:cNvSpPr>
            <a:spLocks noGrp="1"/>
          </p:cNvSpPr>
          <p:nvPr>
            <p:ph idx="1"/>
          </p:nvPr>
        </p:nvSpPr>
        <p:spPr>
          <a:xfrm>
            <a:off x="329184" y="1463040"/>
            <a:ext cx="8186166" cy="5140136"/>
          </a:xfrm>
        </p:spPr>
        <p:txBody>
          <a:bodyPr vert="horz" lIns="0" tIns="0" rIns="0" bIns="45720" rtlCol="0" anchor="t">
            <a:normAutofit lnSpcReduction="10000"/>
          </a:bodyPr>
          <a:lstStyle/>
          <a:p>
            <a:pPr>
              <a:lnSpc>
                <a:spcPct val="100000"/>
              </a:lnSpc>
            </a:pPr>
            <a:r>
              <a:rPr lang="en-US" sz="1800"/>
              <a:t>For test </a:t>
            </a:r>
            <a:r>
              <a:rPr lang="en-US" sz="1800" b="1"/>
              <a:t>security</a:t>
            </a:r>
            <a:r>
              <a:rPr lang="en-US" sz="1800"/>
              <a:t> and </a:t>
            </a:r>
            <a:r>
              <a:rPr lang="en-US" sz="1800" b="1"/>
              <a:t>device performance</a:t>
            </a:r>
            <a:r>
              <a:rPr lang="en-US" sz="1800"/>
              <a:t>, disable unnecessary background processes and software during testing, for example:</a:t>
            </a:r>
            <a:endParaRPr lang="en-US" sz="1800">
              <a:ea typeface="Calibri"/>
              <a:cs typeface="Calibri"/>
            </a:endParaRPr>
          </a:p>
          <a:p>
            <a:pPr marL="914400" lvl="2">
              <a:lnSpc>
                <a:spcPct val="100000"/>
              </a:lnSpc>
            </a:pPr>
            <a:r>
              <a:rPr lang="en-US">
                <a:ea typeface="Calibri"/>
                <a:cs typeface="Calibri"/>
              </a:rPr>
              <a:t>Instructional Software </a:t>
            </a:r>
          </a:p>
          <a:p>
            <a:pPr marL="914400" lvl="2">
              <a:lnSpc>
                <a:spcPct val="100000"/>
              </a:lnSpc>
            </a:pPr>
            <a:r>
              <a:rPr lang="en-US">
                <a:ea typeface="Calibri"/>
                <a:cs typeface="Calibri"/>
              </a:rPr>
              <a:t>Automatic Updates </a:t>
            </a:r>
          </a:p>
          <a:p>
            <a:pPr marL="914400" lvl="2">
              <a:lnSpc>
                <a:spcPct val="100000"/>
              </a:lnSpc>
            </a:pPr>
            <a:r>
              <a:rPr lang="en-US">
                <a:ea typeface="Calibri"/>
                <a:cs typeface="Calibri"/>
              </a:rPr>
              <a:t>Intelligent Personal Assistant (IPA) </a:t>
            </a:r>
          </a:p>
          <a:p>
            <a:pPr marL="914400" lvl="2">
              <a:lnSpc>
                <a:spcPct val="100000"/>
              </a:lnSpc>
            </a:pPr>
            <a:r>
              <a:rPr lang="en-US" err="1">
                <a:ea typeface="Calibri"/>
                <a:cs typeface="Calibri"/>
              </a:rPr>
              <a:t>iPadOS</a:t>
            </a:r>
            <a:r>
              <a:rPr lang="en-US">
                <a:ea typeface="Calibri"/>
                <a:cs typeface="Calibri"/>
              </a:rPr>
              <a:t>, Chrome OS, Netbook Devices </a:t>
            </a:r>
          </a:p>
          <a:p>
            <a:pPr marL="914400" lvl="2">
              <a:lnSpc>
                <a:spcPct val="100000"/>
              </a:lnSpc>
            </a:pPr>
            <a:r>
              <a:rPr lang="en-US">
                <a:ea typeface="Calibri"/>
                <a:cs typeface="Calibri"/>
              </a:rPr>
              <a:t>Collaboration Tools </a:t>
            </a:r>
          </a:p>
          <a:p>
            <a:pPr marL="914400" lvl="2">
              <a:lnSpc>
                <a:spcPct val="100000"/>
              </a:lnSpc>
            </a:pPr>
            <a:r>
              <a:rPr lang="en-US">
                <a:ea typeface="Calibri"/>
                <a:cs typeface="Calibri"/>
              </a:rPr>
              <a:t>Microsoft Game Bar and Other Screen Capture Software</a:t>
            </a:r>
          </a:p>
          <a:p>
            <a:pPr>
              <a:lnSpc>
                <a:spcPct val="100000"/>
              </a:lnSpc>
            </a:pPr>
            <a:r>
              <a:rPr lang="en-US" sz="1800"/>
              <a:t>Update processes or unnecessary applications and features running in the background on testing devices consume CPU and memory</a:t>
            </a:r>
            <a:endParaRPr lang="en-US" sz="1800">
              <a:ea typeface="Calibri" panose="020F0502020204030204"/>
              <a:cs typeface="Calibri" panose="020F0502020204030204"/>
            </a:endParaRPr>
          </a:p>
          <a:p>
            <a:pPr marL="571500" lvl="1">
              <a:lnSpc>
                <a:spcPct val="100000"/>
              </a:lnSpc>
            </a:pPr>
            <a:r>
              <a:rPr lang="en-US" sz="1800"/>
              <a:t>Can affect the testing experience</a:t>
            </a:r>
            <a:endParaRPr lang="en-US" sz="1800">
              <a:ea typeface="Calibri" panose="020F0502020204030204"/>
              <a:cs typeface="Calibri" panose="020F0502020204030204"/>
            </a:endParaRPr>
          </a:p>
          <a:p>
            <a:pPr marL="914400" lvl="2">
              <a:lnSpc>
                <a:spcPct val="100000"/>
              </a:lnSpc>
            </a:pPr>
            <a:r>
              <a:rPr lang="en-US"/>
              <a:t>If they become active, they can “kick out” students while they take secure online tests (ex: low battery)</a:t>
            </a:r>
            <a:endParaRPr lang="en-US">
              <a:ea typeface="Calibri" panose="020F0502020204030204"/>
              <a:cs typeface="Calibri" panose="020F0502020204030204"/>
            </a:endParaRPr>
          </a:p>
          <a:p>
            <a:pPr marL="914400" lvl="2">
              <a:lnSpc>
                <a:spcPct val="100000"/>
              </a:lnSpc>
            </a:pPr>
            <a:r>
              <a:rPr lang="en-US"/>
              <a:t>ACCESS for ELLs:</a:t>
            </a:r>
            <a:endParaRPr lang="en-US">
              <a:ea typeface="Calibri" panose="020F0502020204030204"/>
              <a:cs typeface="Calibri" panose="020F0502020204030204"/>
            </a:endParaRPr>
          </a:p>
          <a:p>
            <a:pPr marL="1257300" lvl="3">
              <a:lnSpc>
                <a:spcPct val="100000"/>
              </a:lnSpc>
            </a:pPr>
            <a:r>
              <a:rPr lang="en-US"/>
              <a:t>Audio playback may be choppy </a:t>
            </a:r>
            <a:endParaRPr lang="en-US">
              <a:ea typeface="Calibri" panose="020F0502020204030204"/>
              <a:cs typeface="Calibri" panose="020F0502020204030204"/>
            </a:endParaRPr>
          </a:p>
          <a:p>
            <a:pPr marL="1257300" lvl="3">
              <a:lnSpc>
                <a:spcPct val="100000"/>
              </a:lnSpc>
            </a:pPr>
            <a:r>
              <a:rPr lang="en-US"/>
              <a:t>Speaking test responses may be distorted</a:t>
            </a:r>
            <a:endParaRPr lang="en-US">
              <a:ea typeface="Calibri" panose="020F0502020204030204"/>
              <a:cs typeface="Calibri" panose="020F0502020204030204"/>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76</a:t>
            </a:fld>
            <a:endParaRPr lang="en-US"/>
          </a:p>
        </p:txBody>
      </p:sp>
    </p:spTree>
    <p:extLst>
      <p:ext uri="{BB962C8B-B14F-4D97-AF65-F5344CB8AC3E}">
        <p14:creationId xmlns:p14="http://schemas.microsoft.com/office/powerpoint/2010/main" val="4237688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F12-AA10-22EA-CF28-7F5FDF031BE1}"/>
              </a:ext>
            </a:extLst>
          </p:cNvPr>
          <p:cNvSpPr>
            <a:spLocks noGrp="1"/>
          </p:cNvSpPr>
          <p:nvPr>
            <p:ph type="title"/>
          </p:nvPr>
        </p:nvSpPr>
        <p:spPr/>
        <p:txBody>
          <a:bodyPr anchor="ctr">
            <a:normAutofit/>
          </a:bodyPr>
          <a:lstStyle/>
          <a:p>
            <a:r>
              <a:rPr lang="en-US" sz="3200" dirty="0">
                <a:latin typeface="+mn-lt"/>
              </a:rPr>
              <a:t>Technology Requirements</a:t>
            </a:r>
          </a:p>
        </p:txBody>
      </p:sp>
      <p:sp>
        <p:nvSpPr>
          <p:cNvPr id="3" name="Content Placeholder 2">
            <a:extLst>
              <a:ext uri="{FF2B5EF4-FFF2-40B4-BE49-F238E27FC236}">
                <a16:creationId xmlns:a16="http://schemas.microsoft.com/office/drawing/2014/main" id="{2D63A6D5-78E0-D430-23FC-C72EB5F5E268}"/>
              </a:ext>
            </a:extLst>
          </p:cNvPr>
          <p:cNvSpPr>
            <a:spLocks noGrp="1"/>
          </p:cNvSpPr>
          <p:nvPr>
            <p:ph idx="1"/>
          </p:nvPr>
        </p:nvSpPr>
        <p:spPr/>
        <p:txBody>
          <a:bodyPr vert="horz" lIns="0" tIns="0" rIns="0" bIns="45720" rtlCol="0" anchor="t">
            <a:normAutofit lnSpcReduction="10000"/>
          </a:bodyPr>
          <a:lstStyle/>
          <a:p>
            <a:r>
              <a:rPr lang="en-US" dirty="0"/>
              <a:t>During required training, DTCs are provided:</a:t>
            </a:r>
          </a:p>
          <a:p>
            <a:pPr lvl="1"/>
            <a:r>
              <a:rPr lang="en-US" dirty="0"/>
              <a:t>Device requirements, including minimum hardware specifications</a:t>
            </a:r>
            <a:endParaRPr lang="en-US" dirty="0">
              <a:ea typeface="Calibri"/>
              <a:cs typeface="Calibri"/>
            </a:endParaRPr>
          </a:p>
          <a:p>
            <a:pPr lvl="2"/>
            <a:r>
              <a:rPr lang="en-US" dirty="0"/>
              <a:t>Processor</a:t>
            </a:r>
            <a:endParaRPr lang="en-US" dirty="0">
              <a:ea typeface="Calibri"/>
              <a:cs typeface="Calibri"/>
            </a:endParaRPr>
          </a:p>
          <a:p>
            <a:pPr lvl="2"/>
            <a:r>
              <a:rPr lang="en-US" dirty="0"/>
              <a:t>Memory</a:t>
            </a:r>
            <a:endParaRPr lang="en-US" dirty="0">
              <a:ea typeface="Calibri"/>
              <a:cs typeface="Calibri"/>
            </a:endParaRPr>
          </a:p>
          <a:p>
            <a:pPr lvl="2"/>
            <a:r>
              <a:rPr lang="en-US" dirty="0"/>
              <a:t>Free disk space</a:t>
            </a:r>
            <a:endParaRPr lang="en-US" dirty="0">
              <a:ea typeface="Calibri"/>
              <a:cs typeface="Calibri"/>
            </a:endParaRPr>
          </a:p>
          <a:p>
            <a:pPr lvl="2"/>
            <a:r>
              <a:rPr lang="en-US" dirty="0"/>
              <a:t>Screen size</a:t>
            </a:r>
            <a:endParaRPr lang="en-US" dirty="0">
              <a:ea typeface="Calibri"/>
              <a:cs typeface="Calibri"/>
            </a:endParaRPr>
          </a:p>
          <a:p>
            <a:pPr lvl="2"/>
            <a:r>
              <a:rPr lang="en-US" dirty="0"/>
              <a:t>Resolution</a:t>
            </a:r>
            <a:endParaRPr lang="en-US" dirty="0">
              <a:ea typeface="Calibri"/>
              <a:cs typeface="Calibri"/>
            </a:endParaRPr>
          </a:p>
          <a:p>
            <a:pPr lvl="1"/>
            <a:r>
              <a:rPr lang="en-US" dirty="0"/>
              <a:t>Operating system requirements </a:t>
            </a:r>
            <a:endParaRPr lang="en-US" dirty="0">
              <a:ea typeface="Calibri"/>
              <a:cs typeface="Calibri"/>
            </a:endParaRPr>
          </a:p>
          <a:p>
            <a:pPr lvl="2"/>
            <a:r>
              <a:rPr lang="en-US" dirty="0"/>
              <a:t>ChromeOS</a:t>
            </a:r>
            <a:endParaRPr lang="en-US" dirty="0">
              <a:ea typeface="Calibri"/>
              <a:cs typeface="Calibri"/>
            </a:endParaRPr>
          </a:p>
          <a:p>
            <a:pPr lvl="2"/>
            <a:r>
              <a:rPr lang="en-US" dirty="0"/>
              <a:t>Windows</a:t>
            </a:r>
            <a:endParaRPr lang="en-US" dirty="0">
              <a:ea typeface="Calibri"/>
              <a:cs typeface="Calibri"/>
            </a:endParaRPr>
          </a:p>
          <a:p>
            <a:pPr lvl="2"/>
            <a:r>
              <a:rPr lang="en-US" dirty="0"/>
              <a:t>iPadOS</a:t>
            </a:r>
          </a:p>
          <a:p>
            <a:pPr lvl="2"/>
            <a:r>
              <a:rPr lang="en-US" dirty="0"/>
              <a:t>Linux</a:t>
            </a:r>
            <a:endParaRPr lang="en-US" dirty="0">
              <a:ea typeface="Calibri"/>
              <a:cs typeface="Calibri"/>
            </a:endParaRPr>
          </a:p>
          <a:p>
            <a:pPr lvl="2"/>
            <a:r>
              <a:rPr lang="en-US" dirty="0"/>
              <a:t>MacOS</a:t>
            </a:r>
            <a:endParaRPr lang="en-US" dirty="0">
              <a:ea typeface="Calibri"/>
              <a:cs typeface="Calibri"/>
            </a:endParaRPr>
          </a:p>
          <a:p>
            <a:pPr lvl="1"/>
            <a:r>
              <a:rPr lang="en-US" dirty="0">
                <a:ea typeface="Calibri"/>
                <a:cs typeface="Calibri"/>
              </a:rPr>
              <a:t>Visit our </a:t>
            </a:r>
            <a:r>
              <a:rPr lang="en-US" sz="1900" dirty="0">
                <a:solidFill>
                  <a:srgbClr val="1C3467"/>
                </a:solidFill>
                <a:hlinkClick r:id="rId2"/>
              </a:rPr>
              <a:t>Assessment Technology Readiness</a:t>
            </a:r>
            <a:r>
              <a:rPr lang="en-US" sz="1900" dirty="0">
                <a:solidFill>
                  <a:srgbClr val="1C3467"/>
                </a:solidFill>
              </a:rPr>
              <a:t> </a:t>
            </a:r>
            <a:r>
              <a:rPr lang="en-US" dirty="0">
                <a:ea typeface="Calibri"/>
                <a:cs typeface="Calibri"/>
              </a:rPr>
              <a:t>website for information about requirements, checklists, test engine software, documentation, and training for all our state assessments. </a:t>
            </a:r>
          </a:p>
        </p:txBody>
      </p:sp>
      <p:sp>
        <p:nvSpPr>
          <p:cNvPr id="4" name="Slide Number Placeholder 3">
            <a:extLst>
              <a:ext uri="{FF2B5EF4-FFF2-40B4-BE49-F238E27FC236}">
                <a16:creationId xmlns:a16="http://schemas.microsoft.com/office/drawing/2014/main" id="{BD8AD15E-429B-8AB1-EF51-9BEF97704119}"/>
              </a:ext>
            </a:extLst>
          </p:cNvPr>
          <p:cNvSpPr>
            <a:spLocks noGrp="1"/>
          </p:cNvSpPr>
          <p:nvPr>
            <p:ph type="sldNum" sz="quarter" idx="12"/>
          </p:nvPr>
        </p:nvSpPr>
        <p:spPr/>
        <p:txBody>
          <a:bodyPr/>
          <a:lstStyle/>
          <a:p>
            <a:fld id="{C479D5F6-EDCB-402A-AC08-4943A1820E8F}" type="slidenum">
              <a:rPr lang="en-US" smtClean="0"/>
              <a:pPr/>
              <a:t>77</a:t>
            </a:fld>
            <a:endParaRPr lang="en-US"/>
          </a:p>
        </p:txBody>
      </p:sp>
    </p:spTree>
    <p:extLst>
      <p:ext uri="{BB962C8B-B14F-4D97-AF65-F5344CB8AC3E}">
        <p14:creationId xmlns:p14="http://schemas.microsoft.com/office/powerpoint/2010/main" val="570946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320199" cy="756418"/>
          </a:xfrm>
        </p:spPr>
        <p:txBody>
          <a:bodyPr anchor="ctr">
            <a:noAutofit/>
          </a:bodyPr>
          <a:lstStyle/>
          <a:p>
            <a:r>
              <a:rPr lang="en-US" sz="2800" dirty="0">
                <a:latin typeface="+mn-lt"/>
              </a:rPr>
              <a:t>Assessment Technology Minimum Hardware Specifications Example</a:t>
            </a:r>
            <a:endParaRPr lang="en-US" sz="2800" baseline="30000" dirty="0">
              <a:latin typeface="+mn-lt"/>
            </a:endParaRPr>
          </a:p>
        </p:txBody>
      </p:sp>
      <p:sp>
        <p:nvSpPr>
          <p:cNvPr id="3" name="TextBox 2">
            <a:extLst>
              <a:ext uri="{FF2B5EF4-FFF2-40B4-BE49-F238E27FC236}">
                <a16:creationId xmlns:a16="http://schemas.microsoft.com/office/drawing/2014/main" id="{3257E217-40CC-D491-F6B8-DAC2EAA2CE37}"/>
              </a:ext>
            </a:extLst>
          </p:cNvPr>
          <p:cNvSpPr txBox="1"/>
          <p:nvPr/>
        </p:nvSpPr>
        <p:spPr>
          <a:xfrm>
            <a:off x="97679" y="1271016"/>
            <a:ext cx="1585669" cy="1477328"/>
          </a:xfrm>
          <a:prstGeom prst="rect">
            <a:avLst/>
          </a:prstGeom>
          <a:solidFill>
            <a:schemeClr val="accent2">
              <a:lumMod val="75000"/>
            </a:schemeClr>
          </a:solidFill>
        </p:spPr>
        <p:txBody>
          <a:bodyPr wrap="square" rtlCol="0">
            <a:spAutoFit/>
          </a:bodyPr>
          <a:lstStyle/>
          <a:p>
            <a:endParaRPr lang="en-US" sz="1800" b="1" kern="1200" dirty="0">
              <a:solidFill>
                <a:schemeClr val="lt1"/>
              </a:solidFill>
              <a:effectLst/>
            </a:endParaRPr>
          </a:p>
          <a:p>
            <a:r>
              <a:rPr lang="en-US" sz="1800" b="1" kern="1200" dirty="0">
                <a:solidFill>
                  <a:schemeClr val="lt1"/>
                </a:solidFill>
                <a:effectLst/>
              </a:rPr>
              <a:t>Minimum Hardware Specifications</a:t>
            </a:r>
            <a:endParaRPr lang="en-US" sz="1800" b="1" kern="1200" dirty="0">
              <a:solidFill>
                <a:schemeClr val="lt1"/>
              </a:solidFill>
              <a:effectLst/>
              <a:latin typeface="+mn-lt"/>
              <a:ea typeface="+mn-ea"/>
              <a:cs typeface="+mn-cs"/>
            </a:endParaRPr>
          </a:p>
          <a:p>
            <a:endParaRPr lang="en-US" dirty="0"/>
          </a:p>
        </p:txBody>
      </p:sp>
      <p:sp>
        <p:nvSpPr>
          <p:cNvPr id="5" name="TextBox 4">
            <a:extLst>
              <a:ext uri="{FF2B5EF4-FFF2-40B4-BE49-F238E27FC236}">
                <a16:creationId xmlns:a16="http://schemas.microsoft.com/office/drawing/2014/main" id="{45D155EA-6EB8-7CC4-9116-F0B75EB2B8AA}"/>
              </a:ext>
            </a:extLst>
          </p:cNvPr>
          <p:cNvSpPr txBox="1"/>
          <p:nvPr/>
        </p:nvSpPr>
        <p:spPr>
          <a:xfrm>
            <a:off x="97678" y="2447526"/>
            <a:ext cx="1585669" cy="2677656"/>
          </a:xfrm>
          <a:prstGeom prst="rect">
            <a:avLst/>
          </a:prstGeom>
          <a:solidFill>
            <a:schemeClr val="accent2">
              <a:lumMod val="20000"/>
              <a:lumOff val="80000"/>
            </a:schemeClr>
          </a:solidFill>
        </p:spPr>
        <p:txBody>
          <a:bodyPr wrap="square" rtlCol="0">
            <a:spAutoFit/>
          </a:bodyPr>
          <a:lstStyle/>
          <a:p>
            <a:endParaRPr lang="en-US" sz="1800" b="0" u="none" strike="noStrike" kern="1200" dirty="0">
              <a:solidFill>
                <a:sysClr val="windowText" lastClr="000000"/>
              </a:solidFill>
              <a:effectLst/>
            </a:endParaRPr>
          </a:p>
          <a:p>
            <a:endParaRPr lang="en-US" dirty="0">
              <a:solidFill>
                <a:sysClr val="windowText" lastClr="000000"/>
              </a:solidFill>
            </a:endParaRPr>
          </a:p>
          <a:p>
            <a:endParaRPr lang="en-US" dirty="0">
              <a:solidFill>
                <a:sysClr val="windowText" lastClr="000000"/>
              </a:solidFill>
            </a:endParaRPr>
          </a:p>
          <a:p>
            <a:r>
              <a:rPr lang="en-US" sz="1800" b="0" u="none" strike="noStrike" kern="1200" dirty="0">
                <a:solidFill>
                  <a:sysClr val="windowText" lastClr="000000"/>
                </a:solidFill>
                <a:effectLst/>
              </a:rPr>
              <a:t>External Input Devices</a:t>
            </a:r>
          </a:p>
          <a:p>
            <a:endParaRPr lang="en-US" dirty="0">
              <a:solidFill>
                <a:sysClr val="windowText" lastClr="000000"/>
              </a:solidFill>
              <a:latin typeface="+mn-lt"/>
              <a:ea typeface="+mn-ea"/>
              <a:cs typeface="+mn-cs"/>
            </a:endParaRPr>
          </a:p>
          <a:p>
            <a:endParaRPr lang="en-US" sz="1800" b="0" u="none" strike="noStrike" kern="1200" dirty="0">
              <a:solidFill>
                <a:sysClr val="windowText" lastClr="000000"/>
              </a:solidFill>
              <a:effectLst/>
            </a:endParaRPr>
          </a:p>
          <a:p>
            <a:endParaRPr lang="en-US" sz="800" dirty="0">
              <a:solidFill>
                <a:sysClr val="windowText" lastClr="000000"/>
              </a:solidFill>
            </a:endParaRPr>
          </a:p>
          <a:p>
            <a:endParaRPr lang="en-US" sz="800" dirty="0">
              <a:solidFill>
                <a:sysClr val="windowText" lastClr="000000"/>
              </a:solidFill>
              <a:latin typeface="+mn-lt"/>
              <a:ea typeface="+mn-ea"/>
              <a:cs typeface="+mn-cs"/>
            </a:endParaRPr>
          </a:p>
          <a:p>
            <a:endParaRPr lang="en-US" sz="800" dirty="0">
              <a:solidFill>
                <a:sysClr val="windowText" lastClr="000000"/>
              </a:solidFill>
              <a:latin typeface="+mn-lt"/>
              <a:ea typeface="+mn-ea"/>
              <a:cs typeface="+mn-cs"/>
            </a:endParaRPr>
          </a:p>
          <a:p>
            <a:endParaRPr lang="en-US" sz="1800" b="0" u="none" strike="noStrike" kern="1200" dirty="0">
              <a:solidFill>
                <a:sysClr val="windowText" lastClr="000000"/>
              </a:solidFill>
              <a:effectLst/>
            </a:endParaRP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2857162463"/>
              </p:ext>
            </p:extLst>
          </p:nvPr>
        </p:nvGraphicFramePr>
        <p:xfrm>
          <a:off x="1683348" y="1271017"/>
          <a:ext cx="7143538" cy="3873846"/>
        </p:xfrm>
        <a:graphic>
          <a:graphicData uri="http://schemas.openxmlformats.org/drawingml/2006/table">
            <a:tbl>
              <a:tblPr firstRow="1" firstCol="1">
                <a:tableStyleId>{0660B408-B3CF-4A94-85FC-2B1E0A45F4A2}</a:tableStyleId>
              </a:tblPr>
              <a:tblGrid>
                <a:gridCol w="2567831">
                  <a:extLst>
                    <a:ext uri="{9D8B030D-6E8A-4147-A177-3AD203B41FA5}">
                      <a16:colId xmlns:a16="http://schemas.microsoft.com/office/drawing/2014/main" val="817507394"/>
                    </a:ext>
                  </a:extLst>
                </a:gridCol>
                <a:gridCol w="2567835">
                  <a:extLst>
                    <a:ext uri="{9D8B030D-6E8A-4147-A177-3AD203B41FA5}">
                      <a16:colId xmlns:a16="http://schemas.microsoft.com/office/drawing/2014/main" val="3125008642"/>
                    </a:ext>
                  </a:extLst>
                </a:gridCol>
                <a:gridCol w="2007872">
                  <a:extLst>
                    <a:ext uri="{9D8B030D-6E8A-4147-A177-3AD203B41FA5}">
                      <a16:colId xmlns:a16="http://schemas.microsoft.com/office/drawing/2014/main" val="3924549378"/>
                    </a:ext>
                  </a:extLst>
                </a:gridCol>
              </a:tblGrid>
              <a:tr h="1187400">
                <a:tc>
                  <a:txBody>
                    <a:bodyPr/>
                    <a:lstStyle/>
                    <a:p>
                      <a:pPr marL="0" algn="ctr" defTabSz="914400" rtl="0" eaLnBrk="1" fontAlgn="t" latinLnBrk="0" hangingPunct="1"/>
                      <a:r>
                        <a:rPr lang="en-US" sz="2000" b="1" kern="1200" dirty="0">
                          <a:solidFill>
                            <a:schemeClr val="lt1"/>
                          </a:solidFill>
                          <a:effectLst/>
                        </a:rPr>
                        <a:t>CMAS</a:t>
                      </a:r>
                    </a:p>
                    <a:p>
                      <a:pPr marL="0" algn="ctr" defTabSz="914400" rtl="0" eaLnBrk="1" fontAlgn="t" latinLnBrk="0" hangingPunct="1"/>
                      <a:r>
                        <a:rPr lang="en-US" sz="2000" b="1" kern="1200" dirty="0">
                          <a:solidFill>
                            <a:schemeClr val="lt1"/>
                          </a:solidFill>
                          <a:effectLst/>
                        </a:rPr>
                        <a:t>TestNav</a:t>
                      </a:r>
                      <a:endParaRPr lang="en-US" sz="2000" b="1" kern="1200" dirty="0">
                        <a:solidFill>
                          <a:schemeClr val="lt1"/>
                        </a:solidFill>
                        <a:effectLst/>
                        <a:latin typeface="+mn-lt"/>
                        <a:ea typeface="+mn-ea"/>
                        <a:cs typeface="+mn-cs"/>
                      </a:endParaRPr>
                    </a:p>
                  </a:txBody>
                  <a:tcPr marL="4929" marR="4929" marT="49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6510"/>
                    </a:solidFill>
                  </a:tcPr>
                </a:tc>
                <a:tc>
                  <a:txBody>
                    <a:bodyPr/>
                    <a:lstStyle/>
                    <a:p>
                      <a:pPr marL="0" algn="ctr" defTabSz="914400" rtl="0" eaLnBrk="1" fontAlgn="t" latinLnBrk="0" hangingPunct="1"/>
                      <a:r>
                        <a:rPr lang="en-US" sz="2000" b="1" kern="1200" dirty="0">
                          <a:solidFill>
                            <a:schemeClr val="lt1"/>
                          </a:solidFill>
                          <a:effectLst/>
                        </a:rPr>
                        <a:t>ACCESS</a:t>
                      </a:r>
                    </a:p>
                    <a:p>
                      <a:pPr marL="0" algn="ctr" defTabSz="914400" rtl="0" eaLnBrk="1" fontAlgn="t" latinLnBrk="0" hangingPunct="1"/>
                      <a:r>
                        <a:rPr lang="en-US" sz="2000" b="1" kern="1200" dirty="0">
                          <a:solidFill>
                            <a:schemeClr val="lt1"/>
                          </a:solidFill>
                          <a:effectLst/>
                        </a:rPr>
                        <a:t>Insight</a:t>
                      </a:r>
                      <a:endParaRPr lang="en-US" sz="2000" b="1" kern="1200" dirty="0">
                        <a:solidFill>
                          <a:schemeClr val="lt1"/>
                        </a:solidFill>
                        <a:effectLst/>
                        <a:latin typeface="+mn-lt"/>
                        <a:ea typeface="+mn-ea"/>
                        <a:cs typeface="+mn-cs"/>
                      </a:endParaRPr>
                    </a:p>
                  </a:txBody>
                  <a:tcPr marL="4929" marR="4929" marT="49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6510"/>
                    </a:solidFill>
                  </a:tcPr>
                </a:tc>
                <a:tc>
                  <a:txBody>
                    <a:bodyPr/>
                    <a:lstStyle/>
                    <a:p>
                      <a:pPr marL="0" algn="ctr" defTabSz="914400" rtl="0" eaLnBrk="1" fontAlgn="t" latinLnBrk="0" hangingPunct="1"/>
                      <a:r>
                        <a:rPr lang="en-US" sz="2000" b="1" kern="1200" dirty="0">
                          <a:solidFill>
                            <a:schemeClr val="lt1"/>
                          </a:solidFill>
                          <a:effectLst/>
                        </a:rPr>
                        <a:t>PSAT/SAT</a:t>
                      </a:r>
                    </a:p>
                    <a:p>
                      <a:pPr marL="0" algn="ctr" defTabSz="914400" rtl="0" eaLnBrk="1" fontAlgn="t" latinLnBrk="0" hangingPunct="1"/>
                      <a:r>
                        <a:rPr lang="en-US" sz="2000" b="1" kern="1200" dirty="0">
                          <a:solidFill>
                            <a:schemeClr val="lt1"/>
                          </a:solidFill>
                          <a:effectLst/>
                        </a:rPr>
                        <a:t>Bluebook</a:t>
                      </a:r>
                      <a:endParaRPr lang="en-US" sz="2000" b="1" kern="1200" dirty="0">
                        <a:solidFill>
                          <a:schemeClr val="lt1"/>
                        </a:solidFill>
                        <a:effectLst/>
                        <a:latin typeface="+mn-lt"/>
                        <a:ea typeface="+mn-ea"/>
                        <a:cs typeface="+mn-cs"/>
                      </a:endParaRPr>
                    </a:p>
                  </a:txBody>
                  <a:tcPr marL="4929" marR="4929" marT="492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6510"/>
                    </a:solidFill>
                  </a:tcPr>
                </a:tc>
                <a:extLst>
                  <a:ext uri="{0D108BD9-81ED-4DB2-BD59-A6C34878D82A}">
                    <a16:rowId xmlns:a16="http://schemas.microsoft.com/office/drawing/2014/main" val="1221682264"/>
                  </a:ext>
                </a:extLst>
              </a:tr>
              <a:tr h="822922">
                <a:tc>
                  <a:txBody>
                    <a:bodyPr/>
                    <a:lstStyle/>
                    <a:p>
                      <a:pPr marL="57150" algn="l" rtl="0" eaLnBrk="1" fontAlgn="t" latinLnBrk="0" hangingPunct="1"/>
                      <a:r>
                        <a:rPr lang="en-US" sz="1800" b="0" u="none" strike="noStrike" kern="1200">
                          <a:solidFill>
                            <a:srgbClr val="000000"/>
                          </a:solidFill>
                          <a:effectLst/>
                        </a:rPr>
                        <a:t>External keyboard:</a:t>
                      </a:r>
                    </a:p>
                    <a:p>
                      <a:pPr marL="342900" lvl="0" indent="-285750" algn="l">
                        <a:buFont typeface="Arial"/>
                        <a:buChar char="•"/>
                      </a:pPr>
                      <a:r>
                        <a:rPr lang="en-US" sz="1800" b="0" u="none" strike="noStrike" kern="1200">
                          <a:solidFill>
                            <a:srgbClr val="000000"/>
                          </a:solidFill>
                          <a:effectLst/>
                        </a:rPr>
                        <a:t>Windows: required</a:t>
                      </a:r>
                      <a:endParaRPr lang="en-US" sz="1800" b="0" i="0" u="none" strike="noStrike" kern="1200">
                        <a:solidFill>
                          <a:srgbClr val="000000"/>
                        </a:solidFill>
                        <a:effectLst/>
                        <a:latin typeface="Calibri"/>
                        <a:ea typeface="+mn-ea"/>
                        <a:cs typeface="+mn-cs"/>
                      </a:endParaRPr>
                    </a:p>
                    <a:p>
                      <a:pPr marL="342900" lvl="0" indent="-285750" algn="l">
                        <a:buFont typeface="Arial"/>
                        <a:buChar char="•"/>
                      </a:pPr>
                      <a:r>
                        <a:rPr lang="en-US" sz="1800" b="0" u="none" strike="noStrike" kern="1200">
                          <a:solidFill>
                            <a:srgbClr val="000000"/>
                          </a:solidFill>
                          <a:effectLst/>
                        </a:rPr>
                        <a:t>iOS: recommended</a:t>
                      </a:r>
                      <a:endParaRPr lang="en-US" sz="1800" b="0" i="0" u="none" strike="noStrike" kern="1200">
                        <a:solidFill>
                          <a:srgbClr val="000000"/>
                        </a:solidFill>
                        <a:effectLst/>
                        <a:latin typeface="Calibri"/>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150" algn="l" defTabSz="914400" rtl="0" eaLnBrk="1" fontAlgn="t" latinLnBrk="0" hangingPunct="1"/>
                      <a:r>
                        <a:rPr lang="en-US" sz="1800" b="0" u="none" strike="noStrike" kern="1200">
                          <a:solidFill>
                            <a:srgbClr val="000000"/>
                          </a:solidFill>
                          <a:effectLst/>
                        </a:rPr>
                        <a:t>Headset with microphone</a:t>
                      </a:r>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150" indent="0" algn="l" rtl="0" eaLnBrk="1" fontAlgn="t" latinLnBrk="0" hangingPunct="1">
                        <a:buNone/>
                      </a:pPr>
                      <a:r>
                        <a:rPr lang="en-US" sz="1800" b="0" u="none" strike="noStrike" kern="1200">
                          <a:solidFill>
                            <a:srgbClr val="000000"/>
                          </a:solidFill>
                          <a:effectLst/>
                        </a:rPr>
                        <a:t>External keyboard: </a:t>
                      </a:r>
                      <a:endParaRPr lang="en-US" sz="1800" b="0" i="0" u="none" strike="noStrike" kern="1200">
                        <a:solidFill>
                          <a:srgbClr val="000000"/>
                        </a:solidFill>
                        <a:effectLst/>
                        <a:latin typeface="Calibri" panose="020F0502020204030204" pitchFamily="34" charset="0"/>
                        <a:ea typeface="+mn-ea"/>
                        <a:cs typeface="+mn-cs"/>
                      </a:endParaRPr>
                    </a:p>
                    <a:p>
                      <a:pPr marL="342900" lvl="0" indent="-285750" algn="l">
                        <a:buFont typeface="Arial"/>
                        <a:buChar char="•"/>
                      </a:pPr>
                      <a:r>
                        <a:rPr lang="en-US" sz="1800" b="0" u="none" strike="noStrike" kern="1200">
                          <a:solidFill>
                            <a:srgbClr val="000000"/>
                          </a:solidFill>
                          <a:effectLst/>
                        </a:rPr>
                        <a:t>iPad: required</a:t>
                      </a:r>
                      <a:endParaRPr lang="en-US" sz="1800" b="0" i="0" u="none" strike="noStrike" kern="1200">
                        <a:solidFill>
                          <a:srgbClr val="000000"/>
                        </a:solidFill>
                        <a:effectLst/>
                        <a:latin typeface="Calibri"/>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64631774"/>
                  </a:ext>
                </a:extLst>
              </a:tr>
              <a:tr h="1027826">
                <a:tc>
                  <a:txBody>
                    <a:bodyPr/>
                    <a:lstStyle/>
                    <a:p>
                      <a:pPr marL="57150" lvl="0" algn="l">
                        <a:buNone/>
                      </a:pPr>
                      <a:r>
                        <a:rPr lang="en-US" sz="1800" b="0" i="0" u="none" strike="noStrike" kern="1200" noProof="0">
                          <a:solidFill>
                            <a:srgbClr val="000000"/>
                          </a:solidFill>
                          <a:effectLst/>
                          <a:latin typeface="Calibri"/>
                        </a:rPr>
                        <a:t>External mouse/touchpad:</a:t>
                      </a:r>
                    </a:p>
                    <a:p>
                      <a:pPr marL="342900" lvl="0" indent="-285750" algn="l">
                        <a:buFont typeface="Arial"/>
                        <a:buChar char="•"/>
                      </a:pPr>
                      <a:r>
                        <a:rPr lang="en-US" sz="1800" b="0" i="0" u="none" strike="noStrike" kern="1200" noProof="0">
                          <a:solidFill>
                            <a:srgbClr val="000000"/>
                          </a:solidFill>
                          <a:effectLst/>
                          <a:latin typeface="Calibri"/>
                        </a:rPr>
                        <a:t>Windows: required</a:t>
                      </a:r>
                      <a:endParaRPr lang="en-US"/>
                    </a:p>
                    <a:p>
                      <a:pPr marL="342900" lvl="0" indent="-285750" algn="l">
                        <a:buFont typeface="Arial"/>
                        <a:buChar char="•"/>
                      </a:pPr>
                      <a:r>
                        <a:rPr lang="en-US" sz="1800" b="0" i="0" u="none" strike="noStrike" kern="1200" noProof="0">
                          <a:solidFill>
                            <a:srgbClr val="000000"/>
                          </a:solidFill>
                          <a:effectLst/>
                          <a:latin typeface="Calibri"/>
                        </a:rPr>
                        <a:t>iOS: recommended</a:t>
                      </a:r>
                      <a:endParaRPr lang="en-US"/>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150" algn="l" defTabSz="914400" rtl="0" eaLnBrk="1" fontAlgn="t" latinLnBrk="0" hangingPunct="1"/>
                      <a:r>
                        <a:rPr lang="en-US" sz="1800" b="0" u="none" strike="noStrike" kern="1200">
                          <a:solidFill>
                            <a:srgbClr val="000000"/>
                          </a:solidFill>
                          <a:effectLst/>
                        </a:rPr>
                        <a:t>Windows and ChromeOS: Both touchscreen and non-touchscreen devices</a:t>
                      </a:r>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150" algn="l" defTabSz="914400" rtl="0" eaLnBrk="1" fontAlgn="t" latinLnBrk="0" hangingPunct="1"/>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0699414"/>
                  </a:ext>
                </a:extLst>
              </a:tr>
              <a:tr h="822922">
                <a:tc>
                  <a:txBody>
                    <a:bodyPr/>
                    <a:lstStyle/>
                    <a:p>
                      <a:pPr marL="57150" lvl="0" algn="l">
                        <a:lnSpc>
                          <a:spcPct val="100000"/>
                        </a:lnSpc>
                        <a:spcBef>
                          <a:spcPts val="0"/>
                        </a:spcBef>
                        <a:spcAft>
                          <a:spcPts val="0"/>
                        </a:spcAft>
                        <a:buNone/>
                      </a:pPr>
                      <a:r>
                        <a:rPr lang="en-US" sz="1800" b="0" i="0" u="none" strike="noStrike" kern="1200" noProof="0" dirty="0">
                          <a:solidFill>
                            <a:srgbClr val="000000"/>
                          </a:solidFill>
                          <a:effectLst/>
                          <a:latin typeface="Calibri"/>
                        </a:rPr>
                        <a:t>Convertible Chromebooks: no tablet mode.</a:t>
                      </a:r>
                    </a:p>
                    <a:p>
                      <a:pPr marL="57150" lvl="0" algn="l">
                        <a:lnSpc>
                          <a:spcPct val="100000"/>
                        </a:lnSpc>
                        <a:spcBef>
                          <a:spcPts val="0"/>
                        </a:spcBef>
                        <a:spcAft>
                          <a:spcPts val="0"/>
                        </a:spcAft>
                        <a:buNone/>
                      </a:pPr>
                      <a:endParaRPr lang="en-US" sz="1800" b="0" i="0" u="none" strike="noStrike" kern="1200" noProof="0" dirty="0">
                        <a:solidFill>
                          <a:srgbClr val="000000"/>
                        </a:solidFill>
                        <a:effectLst/>
                        <a:latin typeface="Calibri"/>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150" algn="l" defTabSz="914400" rtl="0" eaLnBrk="1" fontAlgn="t" latinLnBrk="0" hangingPunct="1"/>
                      <a:r>
                        <a:rPr lang="en-US" sz="1800" b="0" u="none" strike="noStrike" kern="1200">
                          <a:solidFill>
                            <a:srgbClr val="000000"/>
                          </a:solidFill>
                          <a:effectLst/>
                        </a:rPr>
                        <a:t>macOS and Linux: Non-touchscreen devices only</a:t>
                      </a:r>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15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1764021"/>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78</a:t>
            </a:fld>
            <a:endParaRPr lang="en-US"/>
          </a:p>
        </p:txBody>
      </p:sp>
    </p:spTree>
    <p:extLst>
      <p:ext uri="{BB962C8B-B14F-4D97-AF65-F5344CB8AC3E}">
        <p14:creationId xmlns:p14="http://schemas.microsoft.com/office/powerpoint/2010/main" val="2988764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4" y="1122363"/>
            <a:ext cx="3177930" cy="3204134"/>
          </a:xfrm>
        </p:spPr>
        <p:txBody>
          <a:bodyPr vert="horz" lIns="91440" tIns="45720" rIns="91440" bIns="45720" rtlCol="0" anchor="b">
            <a:normAutofit/>
          </a:bodyPr>
          <a:lstStyle/>
          <a:p>
            <a:pPr algn="l"/>
            <a:r>
              <a:rPr lang="en-US" sz="3600" dirty="0">
                <a:solidFill>
                  <a:schemeClr val="tx1"/>
                </a:solidFill>
                <a:latin typeface="+mn-lt"/>
              </a:rPr>
              <a:t>Communication</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79</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290972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3B529A-7244-4465-DB8A-5130DF619F4B}"/>
              </a:ext>
            </a:extLst>
          </p:cNvPr>
          <p:cNvSpPr>
            <a:spLocks noGrp="1"/>
          </p:cNvSpPr>
          <p:nvPr>
            <p:ph type="title"/>
          </p:nvPr>
        </p:nvSpPr>
        <p:spPr>
          <a:xfrm>
            <a:off x="244474" y="254000"/>
            <a:ext cx="7262111" cy="757238"/>
          </a:xfrm>
        </p:spPr>
        <p:txBody>
          <a:bodyPr anchor="ctr">
            <a:noAutofit/>
          </a:bodyPr>
          <a:lstStyle/>
          <a:p>
            <a:r>
              <a:rPr lang="en-US" sz="3200" dirty="0">
                <a:latin typeface="Calibri"/>
                <a:ea typeface="Calibri"/>
                <a:cs typeface="Calibri"/>
              </a:rPr>
              <a:t>Spring 2024 State Content Assessment </a:t>
            </a:r>
            <a:br>
              <a:rPr lang="en-US" sz="3200" dirty="0">
                <a:latin typeface="Calibri"/>
                <a:ea typeface="Calibri"/>
                <a:cs typeface="Calibri"/>
              </a:rPr>
            </a:br>
            <a:r>
              <a:rPr lang="en-US" sz="3200" dirty="0">
                <a:latin typeface="Calibri"/>
                <a:ea typeface="Calibri"/>
                <a:cs typeface="Calibri"/>
              </a:rPr>
              <a:t>Reporting Timeline</a:t>
            </a:r>
          </a:p>
        </p:txBody>
      </p:sp>
      <p:graphicFrame>
        <p:nvGraphicFramePr>
          <p:cNvPr id="6" name="Content Placeholder 5">
            <a:extLst>
              <a:ext uri="{FF2B5EF4-FFF2-40B4-BE49-F238E27FC236}">
                <a16:creationId xmlns:a16="http://schemas.microsoft.com/office/drawing/2014/main" id="{4F869471-2748-CAAF-8528-01BC47AA8593}"/>
              </a:ext>
            </a:extLst>
          </p:cNvPr>
          <p:cNvGraphicFramePr>
            <a:graphicFrameLocks noGrp="1"/>
          </p:cNvGraphicFramePr>
          <p:nvPr>
            <p:ph idx="1"/>
            <p:extLst>
              <p:ext uri="{D42A27DB-BD31-4B8C-83A1-F6EECF244321}">
                <p14:modId xmlns:p14="http://schemas.microsoft.com/office/powerpoint/2010/main" val="458910388"/>
              </p:ext>
            </p:extLst>
          </p:nvPr>
        </p:nvGraphicFramePr>
        <p:xfrm>
          <a:off x="141769" y="1222670"/>
          <a:ext cx="9002231" cy="5613400"/>
        </p:xfrm>
        <a:graphic>
          <a:graphicData uri="http://schemas.openxmlformats.org/drawingml/2006/table">
            <a:tbl>
              <a:tblPr firstRow="1" bandRow="1">
                <a:tableStyleId>{5C22544A-7EE6-4342-B048-85BDC9FD1C3A}</a:tableStyleId>
              </a:tblPr>
              <a:tblGrid>
                <a:gridCol w="1224267">
                  <a:extLst>
                    <a:ext uri="{9D8B030D-6E8A-4147-A177-3AD203B41FA5}">
                      <a16:colId xmlns:a16="http://schemas.microsoft.com/office/drawing/2014/main" val="4063592549"/>
                    </a:ext>
                  </a:extLst>
                </a:gridCol>
                <a:gridCol w="7777964">
                  <a:extLst>
                    <a:ext uri="{9D8B030D-6E8A-4147-A177-3AD203B41FA5}">
                      <a16:colId xmlns:a16="http://schemas.microsoft.com/office/drawing/2014/main" val="3168977787"/>
                    </a:ext>
                  </a:extLst>
                </a:gridCol>
              </a:tblGrid>
              <a:tr h="370840">
                <a:tc>
                  <a:txBody>
                    <a:bodyPr/>
                    <a:lstStyle/>
                    <a:p>
                      <a:r>
                        <a:rPr lang="en-US" dirty="0"/>
                        <a:t>Type</a:t>
                      </a:r>
                    </a:p>
                  </a:txBody>
                  <a:tcPr>
                    <a:solidFill>
                      <a:schemeClr val="accent2">
                        <a:lumMod val="75000"/>
                      </a:schemeClr>
                    </a:solidFill>
                  </a:tcPr>
                </a:tc>
                <a:tc>
                  <a:txBody>
                    <a:bodyPr/>
                    <a:lstStyle/>
                    <a:p>
                      <a:r>
                        <a:rPr lang="en-US" dirty="0"/>
                        <a:t>Information</a:t>
                      </a:r>
                    </a:p>
                  </a:txBody>
                  <a:tcPr>
                    <a:solidFill>
                      <a:schemeClr val="accent1">
                        <a:lumMod val="75000"/>
                      </a:schemeClr>
                    </a:solidFill>
                  </a:tcPr>
                </a:tc>
                <a:extLst>
                  <a:ext uri="{0D108BD9-81ED-4DB2-BD59-A6C34878D82A}">
                    <a16:rowId xmlns:a16="http://schemas.microsoft.com/office/drawing/2014/main" val="1761121587"/>
                  </a:ext>
                </a:extLst>
              </a:tr>
              <a:tr h="370840">
                <a:tc>
                  <a:txBody>
                    <a:bodyPr/>
                    <a:lstStyle/>
                    <a:p>
                      <a:r>
                        <a:rPr lang="en-US" b="1" dirty="0">
                          <a:solidFill>
                            <a:schemeClr val="bg1"/>
                          </a:solidFill>
                        </a:rPr>
                        <a:t>CMAS</a:t>
                      </a: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 </a:t>
                      </a:r>
                      <a:r>
                        <a:rPr lang="en-US" sz="1800" b="1" dirty="0"/>
                        <a:t>individual student-level</a:t>
                      </a:r>
                      <a:r>
                        <a:rPr lang="en-US" sz="1800" dirty="0"/>
                        <a:t> CMAS and CoAlt ELA, Math and Science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Student level files: </a:t>
                      </a:r>
                      <a:r>
                        <a:rPr lang="en-US" sz="1800" b="1" dirty="0">
                          <a:solidFill>
                            <a:schemeClr val="tx1"/>
                          </a:solidFill>
                        </a:rPr>
                        <a:t>June 17</a:t>
                      </a:r>
                      <a:r>
                        <a:rPr lang="en-US" sz="1800" b="1" baseline="30000" dirty="0">
                          <a:solidFill>
                            <a:schemeClr val="tx1"/>
                          </a:solidFill>
                        </a:rPr>
                        <a:t>th                     </a:t>
                      </a:r>
                      <a:r>
                        <a:rPr lang="en-US" sz="1800" b="0" baseline="0" dirty="0">
                          <a:solidFill>
                            <a:schemeClr val="tx1"/>
                          </a:solidFill>
                          <a:latin typeface="Calibri" panose="020F0502020204030204" pitchFamily="34" charset="0"/>
                          <a:cs typeface="Calibri" panose="020F0502020204030204" pitchFamily="34" charset="0"/>
                        </a:rPr>
                        <a:t>▪</a:t>
                      </a:r>
                      <a:r>
                        <a:rPr lang="en-US" sz="1800" b="1" baseline="30000" dirty="0">
                          <a:solidFill>
                            <a:schemeClr val="tx1"/>
                          </a:solidFill>
                        </a:rPr>
                        <a:t>  </a:t>
                      </a:r>
                      <a:r>
                        <a:rPr lang="en-US" sz="1800" b="0" dirty="0">
                          <a:solidFill>
                            <a:schemeClr val="tx1"/>
                          </a:solidFill>
                        </a:rPr>
                        <a:t>Preliminary reports: </a:t>
                      </a:r>
                      <a:r>
                        <a:rPr lang="en-US" sz="1800" b="1" dirty="0">
                          <a:solidFill>
                            <a:schemeClr val="tx1"/>
                          </a:solidFill>
                        </a:rPr>
                        <a:t>June 17</a:t>
                      </a:r>
                      <a:r>
                        <a:rPr lang="en-US" sz="1800" b="1" baseline="30000" dirty="0">
                          <a:solidFill>
                            <a:schemeClr val="tx1"/>
                          </a:solidFill>
                        </a:rPr>
                        <a:t>th</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Other confidential files and reports containing personally identifiable information were made available throughout June and July</a:t>
                      </a:r>
                      <a:endParaRPr lang="en-US" dirty="0"/>
                    </a:p>
                    <a:p>
                      <a:pPr marL="285750" indent="-285750">
                        <a:spcAft>
                          <a:spcPts val="400"/>
                        </a:spcAft>
                        <a:buFont typeface="Arial" panose="020B0604020202020204" pitchFamily="34" charset="0"/>
                        <a:buChar char="•"/>
                      </a:pPr>
                      <a:r>
                        <a:rPr lang="en-US" dirty="0"/>
                        <a:t>District and School Summary Files</a:t>
                      </a:r>
                    </a:p>
                    <a:p>
                      <a:pPr marL="285750" indent="-285750">
                        <a:spcAft>
                          <a:spcPts val="400"/>
                        </a:spcAft>
                        <a:buFont typeface="Arial" panose="020B0604020202020204" pitchFamily="34" charset="0"/>
                        <a:buChar char="•"/>
                      </a:pPr>
                      <a:r>
                        <a:rPr lang="en-US" dirty="0"/>
                        <a:t>Participation Summary Reports</a:t>
                      </a:r>
                    </a:p>
                    <a:p>
                      <a:pPr marL="285750" indent="-285750">
                        <a:spcAft>
                          <a:spcPts val="400"/>
                        </a:spcAft>
                        <a:buFont typeface="Arial" panose="020B0604020202020204" pitchFamily="34" charset="0"/>
                        <a:buChar char="•"/>
                      </a:pPr>
                      <a:r>
                        <a:rPr lang="en-US" dirty="0"/>
                        <a:t>Performance Level Summaries</a:t>
                      </a:r>
                    </a:p>
                    <a:p>
                      <a:pPr marL="285750" indent="-285750">
                        <a:spcAft>
                          <a:spcPts val="400"/>
                        </a:spcAft>
                        <a:buFont typeface="Arial" panose="020B0604020202020204" pitchFamily="34" charset="0"/>
                        <a:buChar char="•"/>
                      </a:pPr>
                      <a:r>
                        <a:rPr lang="en-US" dirty="0"/>
                        <a:t>Content Standards Rosters and District Summary of Schools</a:t>
                      </a:r>
                    </a:p>
                    <a:p>
                      <a:pPr marL="285750" indent="-285750">
                        <a:spcAft>
                          <a:spcPts val="400"/>
                        </a:spcAft>
                        <a:buFont typeface="Arial" panose="020B0604020202020204" pitchFamily="34" charset="0"/>
                        <a:buChar char="•"/>
                      </a:pPr>
                      <a:r>
                        <a:rPr lang="en-US" dirty="0"/>
                        <a:t>Evidence Statement and Item Analysis Reports</a:t>
                      </a:r>
                    </a:p>
                    <a:p>
                      <a:pPr marL="285750" indent="-285750">
                        <a:spcAft>
                          <a:spcPts val="400"/>
                        </a:spcAft>
                        <a:buFont typeface="Arial" panose="020B0604020202020204" pitchFamily="34" charset="0"/>
                        <a:buChar char="•"/>
                      </a:pPr>
                      <a:r>
                        <a:rPr lang="en-US" dirty="0"/>
                        <a:t>Individual Student Level Reports – electronic versions </a:t>
                      </a:r>
                      <a:r>
                        <a:rPr lang="en-US" b="1" dirty="0"/>
                        <a:t>July 3</a:t>
                      </a:r>
                      <a:r>
                        <a:rPr lang="en-US" b="1" baseline="30000" dirty="0"/>
                        <a:t>rd</a:t>
                      </a:r>
                      <a:r>
                        <a:rPr lang="en-US" b="1" dirty="0"/>
                        <a:t> </a:t>
                      </a:r>
                      <a:endParaRPr lang="en-US" dirty="0"/>
                    </a:p>
                    <a:p>
                      <a:pPr marL="285750" indent="-285750">
                        <a:buFont typeface="Arial" panose="020B0604020202020204" pitchFamily="34" charset="0"/>
                        <a:buChar char="•"/>
                      </a:pPr>
                      <a:r>
                        <a:rPr lang="en-US" dirty="0"/>
                        <a:t>Individual Student Level Reports – hard copies delivered the week of </a:t>
                      </a:r>
                      <a:r>
                        <a:rPr lang="en-US" b="1" dirty="0"/>
                        <a:t>July 22</a:t>
                      </a:r>
                      <a:r>
                        <a:rPr lang="en-US" b="1" baseline="30000" dirty="0"/>
                        <a:t>nd</a:t>
                      </a:r>
                      <a:endParaRPr lang="en-US" dirty="0"/>
                    </a:p>
                  </a:txBody>
                  <a:tcPr/>
                </a:tc>
                <a:extLst>
                  <a:ext uri="{0D108BD9-81ED-4DB2-BD59-A6C34878D82A}">
                    <a16:rowId xmlns:a16="http://schemas.microsoft.com/office/drawing/2014/main" val="2739503226"/>
                  </a:ext>
                </a:extLst>
              </a:tr>
              <a:tr h="370840">
                <a:tc>
                  <a:txBody>
                    <a:bodyPr/>
                    <a:lstStyle/>
                    <a:p>
                      <a:r>
                        <a:rPr lang="en-US" b="1" dirty="0">
                          <a:solidFill>
                            <a:schemeClr val="bg1"/>
                          </a:solidFill>
                        </a:rPr>
                        <a:t>PSAT/SAT</a:t>
                      </a: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Individual students had access to their scores through their online College Board accounts or in the </a:t>
                      </a:r>
                      <a:r>
                        <a:rPr lang="en-US" sz="1800" dirty="0" err="1"/>
                        <a:t>BigFuture</a:t>
                      </a:r>
                      <a:r>
                        <a:rPr lang="en-US" sz="1800" dirty="0"/>
                        <a:t> School app on </a:t>
                      </a:r>
                      <a:r>
                        <a:rPr lang="en-US" sz="1800" b="1" dirty="0"/>
                        <a:t>May 14</a:t>
                      </a:r>
                      <a:r>
                        <a:rPr lang="en-US" sz="1800" b="1" baseline="30000" dirty="0"/>
                        <a:t>th</a:t>
                      </a:r>
                      <a:r>
                        <a:rPr lang="en-US" sz="18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Educators had access to scores through College Board portal on </a:t>
                      </a:r>
                      <a:r>
                        <a:rPr lang="en-US" sz="1800" b="1" dirty="0"/>
                        <a:t>June 7</a:t>
                      </a:r>
                      <a:r>
                        <a:rPr lang="en-US" sz="1800" b="1" baseline="30000" dirty="0"/>
                        <a:t>th</a:t>
                      </a:r>
                      <a:r>
                        <a:rPr lang="en-US" sz="1800" b="1" dirty="0"/>
                        <a:t> </a:t>
                      </a:r>
                      <a:endParaRPr lang="en-US" dirty="0"/>
                    </a:p>
                  </a:txBody>
                  <a:tcPr/>
                </a:tc>
                <a:extLst>
                  <a:ext uri="{0D108BD9-81ED-4DB2-BD59-A6C34878D82A}">
                    <a16:rowId xmlns:a16="http://schemas.microsoft.com/office/drawing/2014/main" val="3852662886"/>
                  </a:ext>
                </a:extLst>
              </a:tr>
              <a:tr h="370840">
                <a:tc>
                  <a:txBody>
                    <a:bodyPr/>
                    <a:lstStyle/>
                    <a:p>
                      <a:r>
                        <a:rPr lang="en-US" b="1" dirty="0">
                          <a:solidFill>
                            <a:schemeClr val="bg1"/>
                          </a:solidFill>
                        </a:rPr>
                        <a:t>Public Release</a:t>
                      </a:r>
                    </a:p>
                  </a:txBody>
                  <a:tcPr>
                    <a:solidFill>
                      <a:schemeClr val="accent2">
                        <a:lumMod val="75000"/>
                      </a:schemeClr>
                    </a:solidFill>
                  </a:tcPr>
                </a:tc>
                <a:tc>
                  <a:txBody>
                    <a:bodyPr/>
                    <a:lstStyle/>
                    <a:p>
                      <a:pPr marL="0" indent="0">
                        <a:buFont typeface="Arial" panose="020B0604020202020204" pitchFamily="34" charset="0"/>
                        <a:buNone/>
                      </a:pPr>
                      <a:r>
                        <a:rPr lang="en-US" sz="1800" b="0" dirty="0"/>
                        <a:t>Results presented to State Board of 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Preliminary results: </a:t>
                      </a:r>
                      <a:r>
                        <a:rPr lang="en-US" sz="1800" b="1" dirty="0"/>
                        <a:t>June 13</a:t>
                      </a:r>
                      <a:r>
                        <a:rPr lang="en-US" sz="1800" b="1" baseline="30000" dirty="0"/>
                        <a:t>th</a:t>
                      </a:r>
                      <a:r>
                        <a:rPr lang="en-US" sz="1800" b="1" dirty="0"/>
                        <a:t>                  </a:t>
                      </a:r>
                      <a:r>
                        <a:rPr lang="en-US" sz="1800" b="1" dirty="0">
                          <a:latin typeface="Calibri" panose="020F0502020204030204" pitchFamily="34" charset="0"/>
                          <a:cs typeface="Calibri" panose="020F0502020204030204" pitchFamily="34" charset="0"/>
                        </a:rPr>
                        <a:t>▪</a:t>
                      </a:r>
                      <a:r>
                        <a:rPr lang="en-US" sz="1800" b="1" dirty="0"/>
                        <a:t> </a:t>
                      </a:r>
                      <a:r>
                        <a:rPr lang="en-US" dirty="0"/>
                        <a:t>Embargo lifts: </a:t>
                      </a:r>
                      <a:r>
                        <a:rPr lang="en-US" b="1" dirty="0"/>
                        <a:t>August 29</a:t>
                      </a:r>
                      <a:r>
                        <a:rPr lang="en-US" b="1" baseline="30000" dirty="0"/>
                        <a:t>th</a:t>
                      </a:r>
                      <a:r>
                        <a:rPr lang="en-US" b="1" dirty="0"/>
                        <a:t> </a:t>
                      </a:r>
                      <a:endParaRPr lang="en-US" sz="1800" b="1" dirty="0"/>
                    </a:p>
                    <a:p>
                      <a:pPr marL="285750" indent="-285750">
                        <a:buFont typeface="Arial" panose="020B0604020202020204" pitchFamily="34" charset="0"/>
                        <a:buChar char="•"/>
                      </a:pPr>
                      <a:r>
                        <a:rPr lang="en-US" sz="1800" b="0" dirty="0"/>
                        <a:t>Final results: </a:t>
                      </a:r>
                      <a:r>
                        <a:rPr lang="en-US" sz="1800" b="1" dirty="0"/>
                        <a:t>August 20th</a:t>
                      </a:r>
                      <a:r>
                        <a:rPr lang="en-US" sz="1800" b="0" dirty="0"/>
                        <a:t> (state level)</a:t>
                      </a:r>
                      <a:endParaRPr lang="en-US" b="1" dirty="0"/>
                    </a:p>
                  </a:txBody>
                  <a:tcPr/>
                </a:tc>
                <a:extLst>
                  <a:ext uri="{0D108BD9-81ED-4DB2-BD59-A6C34878D82A}">
                    <a16:rowId xmlns:a16="http://schemas.microsoft.com/office/drawing/2014/main" val="4046431721"/>
                  </a:ext>
                </a:extLst>
              </a:tr>
            </a:tbl>
          </a:graphicData>
        </a:graphic>
      </p:graphicFrame>
      <p:sp>
        <p:nvSpPr>
          <p:cNvPr id="4" name="Slide Number Placeholder 3">
            <a:extLst>
              <a:ext uri="{FF2B5EF4-FFF2-40B4-BE49-F238E27FC236}">
                <a16:creationId xmlns:a16="http://schemas.microsoft.com/office/drawing/2014/main" id="{913F0887-EC2B-7F2C-DE9C-52C9348AE027}"/>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8</a:t>
            </a:fld>
            <a:endParaRPr lang="en-US"/>
          </a:p>
        </p:txBody>
      </p:sp>
      <p:cxnSp>
        <p:nvCxnSpPr>
          <p:cNvPr id="8" name="Straight Connector 7">
            <a:extLst>
              <a:ext uri="{FF2B5EF4-FFF2-40B4-BE49-F238E27FC236}">
                <a16:creationId xmlns:a16="http://schemas.microsoft.com/office/drawing/2014/main" id="{7A1064EE-CDB7-3446-8A6D-CC4A408C63FC}"/>
              </a:ext>
              <a:ext uri="{C183D7F6-B498-43B3-948B-1728B52AA6E4}">
                <adec:decorative xmlns:adec="http://schemas.microsoft.com/office/drawing/2017/decorative" val="1"/>
              </a:ext>
            </a:extLst>
          </p:cNvPr>
          <p:cNvCxnSpPr>
            <a:cxnSpLocks/>
          </p:cNvCxnSpPr>
          <p:nvPr/>
        </p:nvCxnSpPr>
        <p:spPr>
          <a:xfrm>
            <a:off x="1339702" y="1906772"/>
            <a:ext cx="7740501"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E63FB3-F2C6-212D-65A0-1F42E6AFDCF1}"/>
              </a:ext>
              <a:ext uri="{C183D7F6-B498-43B3-948B-1728B52AA6E4}">
                <adec:decorative xmlns:adec="http://schemas.microsoft.com/office/drawing/2017/decorative" val="1"/>
              </a:ext>
            </a:extLst>
          </p:cNvPr>
          <p:cNvCxnSpPr>
            <a:cxnSpLocks/>
          </p:cNvCxnSpPr>
          <p:nvPr/>
        </p:nvCxnSpPr>
        <p:spPr>
          <a:xfrm>
            <a:off x="1339701" y="2193851"/>
            <a:ext cx="7740501"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6C0F36E-C4DA-1842-B157-5EE2026AF6F4}"/>
              </a:ext>
              <a:ext uri="{C183D7F6-B498-43B3-948B-1728B52AA6E4}">
                <adec:decorative xmlns:adec="http://schemas.microsoft.com/office/drawing/2017/decorative" val="1"/>
              </a:ext>
            </a:extLst>
          </p:cNvPr>
          <p:cNvCxnSpPr>
            <a:cxnSpLocks/>
          </p:cNvCxnSpPr>
          <p:nvPr/>
        </p:nvCxnSpPr>
        <p:spPr>
          <a:xfrm>
            <a:off x="1339699" y="5599814"/>
            <a:ext cx="7740501"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30ED19A-2162-18BB-DCD5-3CCDD6D8CA9B}"/>
              </a:ext>
              <a:ext uri="{C183D7F6-B498-43B3-948B-1728B52AA6E4}">
                <adec:decorative xmlns:adec="http://schemas.microsoft.com/office/drawing/2017/decorative" val="1"/>
              </a:ext>
            </a:extLst>
          </p:cNvPr>
          <p:cNvCxnSpPr>
            <a:cxnSpLocks/>
          </p:cNvCxnSpPr>
          <p:nvPr/>
        </p:nvCxnSpPr>
        <p:spPr>
          <a:xfrm>
            <a:off x="1339700" y="2746743"/>
            <a:ext cx="7740501"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0251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8503869" cy="756418"/>
          </a:xfrm>
        </p:spPr>
        <p:txBody>
          <a:bodyPr anchor="ctr">
            <a:noAutofit/>
          </a:bodyPr>
          <a:lstStyle/>
          <a:p>
            <a:r>
              <a:rPr lang="en-US" sz="3200" dirty="0">
                <a:latin typeface="+mn-lt"/>
              </a:rPr>
              <a:t>District Assessment Coordinator (DAC)</a:t>
            </a:r>
          </a:p>
        </p:txBody>
      </p:sp>
      <p:sp>
        <p:nvSpPr>
          <p:cNvPr id="2" name="Content Placeholder 1"/>
          <p:cNvSpPr>
            <a:spLocks noGrp="1"/>
          </p:cNvSpPr>
          <p:nvPr>
            <p:ph idx="1"/>
          </p:nvPr>
        </p:nvSpPr>
        <p:spPr>
          <a:xfrm>
            <a:off x="274320" y="1342768"/>
            <a:ext cx="8474742" cy="5515232"/>
          </a:xfrm>
        </p:spPr>
        <p:txBody>
          <a:bodyPr vert="horz" lIns="0" tIns="0" rIns="0" bIns="45720" rtlCol="0" anchor="t">
            <a:noAutofit/>
          </a:bodyPr>
          <a:lstStyle/>
          <a:p>
            <a:r>
              <a:rPr lang="en-US" b="1" dirty="0">
                <a:solidFill>
                  <a:srgbClr val="040404"/>
                </a:solidFill>
              </a:rPr>
              <a:t>District Assessment Coordinator </a:t>
            </a:r>
            <a:r>
              <a:rPr lang="en-US" sz="1800" dirty="0">
                <a:solidFill>
                  <a:srgbClr val="040404"/>
                </a:solidFill>
                <a:hlinkClick r:id="rId3"/>
              </a:rPr>
              <a:t>http://www.cde.state.co.us/assessment/DAC</a:t>
            </a:r>
            <a:r>
              <a:rPr lang="en-US" sz="1800" dirty="0">
                <a:solidFill>
                  <a:srgbClr val="040404"/>
                </a:solidFill>
              </a:rPr>
              <a:t> </a:t>
            </a:r>
          </a:p>
          <a:p>
            <a:endParaRPr lang="en-US" sz="500" dirty="0">
              <a:solidFill>
                <a:srgbClr val="040404"/>
              </a:solidFill>
            </a:endParaRPr>
          </a:p>
          <a:p>
            <a:pPr lvl="1">
              <a:spcAft>
                <a:spcPts val="600"/>
              </a:spcAft>
            </a:pPr>
            <a:r>
              <a:rPr lang="en-US" dirty="0"/>
              <a:t>Serves as point person for CDE Assessment Division communication </a:t>
            </a:r>
            <a:endParaRPr lang="en-US" dirty="0">
              <a:cs typeface="Calibri"/>
            </a:endParaRPr>
          </a:p>
          <a:p>
            <a:pPr lvl="2">
              <a:spcAft>
                <a:spcPts val="600"/>
              </a:spcAft>
            </a:pPr>
            <a:r>
              <a:rPr lang="en-US" dirty="0"/>
              <a:t>Communicates information to School Assessment Coordinators</a:t>
            </a:r>
            <a:endParaRPr lang="en-US" dirty="0">
              <a:cs typeface="Calibri"/>
            </a:endParaRPr>
          </a:p>
          <a:p>
            <a:pPr lvl="1">
              <a:spcAft>
                <a:spcPts val="600"/>
              </a:spcAft>
            </a:pPr>
            <a:r>
              <a:rPr lang="en-US" dirty="0"/>
              <a:t>Attends all required trainings</a:t>
            </a:r>
            <a:endParaRPr lang="en-US" dirty="0">
              <a:cs typeface="Calibri"/>
            </a:endParaRPr>
          </a:p>
          <a:p>
            <a:pPr lvl="2">
              <a:spcAft>
                <a:spcPts val="600"/>
              </a:spcAft>
            </a:pPr>
            <a:r>
              <a:rPr lang="en-US" dirty="0"/>
              <a:t>Trains district and school level staff involved in assessment administration and materials handling</a:t>
            </a:r>
            <a:endParaRPr lang="en-US" sz="800" dirty="0"/>
          </a:p>
          <a:p>
            <a:pPr lvl="1">
              <a:spcAft>
                <a:spcPts val="600"/>
              </a:spcAft>
            </a:pPr>
            <a:r>
              <a:rPr lang="en-US" dirty="0"/>
              <a:t>Submits Unique Accommodations Requests (UARs)</a:t>
            </a:r>
            <a:endParaRPr lang="en-US" dirty="0">
              <a:cs typeface="Calibri"/>
            </a:endParaRPr>
          </a:p>
          <a:p>
            <a:pPr lvl="1">
              <a:spcAft>
                <a:spcPts val="600"/>
              </a:spcAft>
            </a:pPr>
            <a:r>
              <a:rPr lang="en-US" dirty="0"/>
              <a:t>Notifies CDE of the district’s desire to use:</a:t>
            </a:r>
            <a:endParaRPr lang="en-US" dirty="0">
              <a:cs typeface="Calibri"/>
            </a:endParaRPr>
          </a:p>
          <a:p>
            <a:pPr lvl="2">
              <a:spcAft>
                <a:spcPts val="600"/>
              </a:spcAft>
            </a:pPr>
            <a:r>
              <a:rPr lang="en-US" dirty="0"/>
              <a:t>Early CMAS test window for grade 11 science</a:t>
            </a:r>
            <a:endParaRPr lang="en-US" dirty="0">
              <a:cs typeface="Calibri"/>
            </a:endParaRPr>
          </a:p>
          <a:p>
            <a:pPr lvl="2">
              <a:spcAft>
                <a:spcPts val="600"/>
              </a:spcAft>
            </a:pPr>
            <a:r>
              <a:rPr lang="en-US" dirty="0"/>
              <a:t>Flexibility for start and/or end dates</a:t>
            </a:r>
            <a:endParaRPr lang="en-US" dirty="0">
              <a:cs typeface="Calibri"/>
            </a:endParaRPr>
          </a:p>
          <a:p>
            <a:pPr lvl="2">
              <a:spcAft>
                <a:spcPts val="600"/>
              </a:spcAft>
            </a:pPr>
            <a:r>
              <a:rPr lang="en-US" dirty="0"/>
              <a:t>District/school level online or paper administration mode</a:t>
            </a:r>
            <a:endParaRPr lang="en-US" sz="1800" dirty="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80</a:t>
            </a:fld>
            <a:endParaRPr lang="en-US"/>
          </a:p>
        </p:txBody>
      </p:sp>
    </p:spTree>
    <p:extLst>
      <p:ext uri="{BB962C8B-B14F-4D97-AF65-F5344CB8AC3E}">
        <p14:creationId xmlns:p14="http://schemas.microsoft.com/office/powerpoint/2010/main" val="26369676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E4E879-4114-CF0E-B1C0-F503872E6F58}"/>
              </a:ext>
            </a:extLst>
          </p:cNvPr>
          <p:cNvSpPr>
            <a:spLocks noGrp="1"/>
          </p:cNvSpPr>
          <p:nvPr>
            <p:ph type="title"/>
          </p:nvPr>
        </p:nvSpPr>
        <p:spPr>
          <a:xfrm>
            <a:off x="245193" y="254514"/>
            <a:ext cx="6525477" cy="756418"/>
          </a:xfrm>
        </p:spPr>
        <p:txBody>
          <a:bodyPr anchor="ctr">
            <a:noAutofit/>
          </a:bodyPr>
          <a:lstStyle/>
          <a:p>
            <a:r>
              <a:rPr lang="en-US" sz="3200" dirty="0">
                <a:latin typeface="+mn-lt"/>
              </a:rPr>
              <a:t>District Assessment</a:t>
            </a:r>
            <a:r>
              <a:rPr lang="en-US" sz="3200" baseline="0" dirty="0">
                <a:latin typeface="+mn-lt"/>
              </a:rPr>
              <a:t> Coordinator (DAC)</a:t>
            </a:r>
            <a:br>
              <a:rPr lang="en-US" sz="3200" baseline="0" dirty="0">
                <a:latin typeface="+mn-lt"/>
              </a:rPr>
            </a:br>
            <a:r>
              <a:rPr lang="en-US" sz="3200" baseline="0" dirty="0">
                <a:latin typeface="+mn-lt"/>
              </a:rPr>
              <a:t>Continued</a:t>
            </a:r>
            <a:endParaRPr lang="en-US" sz="3200" dirty="0">
              <a:latin typeface="+mn-lt"/>
            </a:endParaRPr>
          </a:p>
        </p:txBody>
      </p:sp>
      <p:sp>
        <p:nvSpPr>
          <p:cNvPr id="3" name="Content Placeholder 2"/>
          <p:cNvSpPr>
            <a:spLocks noGrp="1"/>
          </p:cNvSpPr>
          <p:nvPr>
            <p:ph idx="1"/>
          </p:nvPr>
        </p:nvSpPr>
        <p:spPr>
          <a:xfrm>
            <a:off x="274320" y="1334531"/>
            <a:ext cx="8526780" cy="5491220"/>
          </a:xfrm>
        </p:spPr>
        <p:txBody>
          <a:bodyPr vert="horz" lIns="0" tIns="0" rIns="0" bIns="45720" rtlCol="0" anchor="t">
            <a:normAutofit lnSpcReduction="10000"/>
          </a:bodyPr>
          <a:lstStyle/>
          <a:p>
            <a:pPr>
              <a:spcBef>
                <a:spcPts val="0"/>
              </a:spcBef>
            </a:pPr>
            <a:r>
              <a:rPr lang="en-US" sz="2600" b="1" dirty="0">
                <a:solidFill>
                  <a:srgbClr val="040404"/>
                </a:solidFill>
              </a:rPr>
              <a:t>District Assessment Coordinator (continued)</a:t>
            </a:r>
          </a:p>
          <a:p>
            <a:pPr>
              <a:spcBef>
                <a:spcPts val="0"/>
              </a:spcBef>
            </a:pPr>
            <a:endParaRPr lang="en-US" sz="900" b="1" dirty="0">
              <a:solidFill>
                <a:srgbClr val="040404"/>
              </a:solidFill>
            </a:endParaRPr>
          </a:p>
          <a:p>
            <a:pPr lvl="1">
              <a:lnSpc>
                <a:spcPct val="130000"/>
              </a:lnSpc>
              <a:spcBef>
                <a:spcPts val="0"/>
              </a:spcBef>
            </a:pPr>
            <a:r>
              <a:rPr lang="en-US" dirty="0"/>
              <a:t>Interacts with assessment vendor systems</a:t>
            </a:r>
            <a:endParaRPr lang="en-US" dirty="0">
              <a:cs typeface="Calibri"/>
            </a:endParaRPr>
          </a:p>
          <a:p>
            <a:pPr lvl="2">
              <a:lnSpc>
                <a:spcPct val="130000"/>
              </a:lnSpc>
              <a:spcBef>
                <a:spcPts val="0"/>
              </a:spcBef>
            </a:pPr>
            <a:r>
              <a:rPr lang="en-US" dirty="0"/>
              <a:t>Manages student test registration and material ordering </a:t>
            </a:r>
            <a:endParaRPr lang="en-US" dirty="0">
              <a:cs typeface="Calibri"/>
            </a:endParaRPr>
          </a:p>
          <a:p>
            <a:pPr lvl="2">
              <a:lnSpc>
                <a:spcPct val="130000"/>
              </a:lnSpc>
              <a:spcBef>
                <a:spcPts val="0"/>
              </a:spcBef>
            </a:pPr>
            <a:r>
              <a:rPr lang="en-US" dirty="0"/>
              <a:t>Manages user accounts</a:t>
            </a:r>
            <a:endParaRPr lang="en-US" dirty="0">
              <a:cs typeface="Calibri"/>
            </a:endParaRPr>
          </a:p>
          <a:p>
            <a:pPr lvl="2">
              <a:lnSpc>
                <a:spcPct val="130000"/>
              </a:lnSpc>
              <a:spcBef>
                <a:spcPts val="0"/>
              </a:spcBef>
            </a:pPr>
            <a:r>
              <a:rPr lang="en-US" dirty="0"/>
              <a:t>Manages and monitors administration</a:t>
            </a:r>
            <a:endParaRPr lang="en-US" dirty="0">
              <a:cs typeface="Calibri"/>
            </a:endParaRPr>
          </a:p>
          <a:p>
            <a:pPr lvl="2">
              <a:lnSpc>
                <a:spcPct val="130000"/>
              </a:lnSpc>
              <a:spcBef>
                <a:spcPts val="0"/>
              </a:spcBef>
            </a:pPr>
            <a:r>
              <a:rPr lang="en-US" b="1" dirty="0"/>
              <a:t>Has access to demographic and reporting files and reports*</a:t>
            </a:r>
            <a:endParaRPr lang="en-US" dirty="0"/>
          </a:p>
          <a:p>
            <a:pPr lvl="1">
              <a:lnSpc>
                <a:spcPct val="130000"/>
              </a:lnSpc>
              <a:spcBef>
                <a:spcPts val="0"/>
              </a:spcBef>
            </a:pPr>
            <a:r>
              <a:rPr lang="en-US" dirty="0"/>
              <a:t>Reports, investigates and contains administration and security issues/concerns (i.e., misadministrations and breaches)</a:t>
            </a:r>
            <a:endParaRPr lang="en-US" dirty="0">
              <a:cs typeface="Calibri"/>
            </a:endParaRPr>
          </a:p>
          <a:p>
            <a:pPr lvl="1">
              <a:lnSpc>
                <a:spcPct val="130000"/>
              </a:lnSpc>
              <a:spcBef>
                <a:spcPts val="0"/>
              </a:spcBef>
            </a:pPr>
            <a:r>
              <a:rPr lang="en-US" dirty="0"/>
              <a:t>Works with Data Respondents on final student demographics, especially invalidation/reason not tested codes</a:t>
            </a:r>
            <a:endParaRPr lang="en-US" dirty="0">
              <a:cs typeface="Calibri"/>
            </a:endParaRPr>
          </a:p>
          <a:p>
            <a:pPr lvl="1">
              <a:lnSpc>
                <a:spcPct val="130000"/>
              </a:lnSpc>
              <a:spcBef>
                <a:spcPts val="0"/>
              </a:spcBef>
            </a:pPr>
            <a:r>
              <a:rPr lang="en-US" b="1" dirty="0"/>
              <a:t>Shares report and score interpretation information throughout district</a:t>
            </a:r>
            <a:endParaRPr lang="en-US" dirty="0"/>
          </a:p>
          <a:p>
            <a:pPr lvl="1">
              <a:lnSpc>
                <a:spcPct val="130000"/>
              </a:lnSpc>
              <a:spcBef>
                <a:spcPts val="0"/>
              </a:spcBef>
            </a:pPr>
            <a:r>
              <a:rPr lang="en-US" dirty="0"/>
              <a:t>Works with District Technology Coordinator</a:t>
            </a:r>
            <a:endParaRPr lang="en-US" dirty="0">
              <a:cs typeface="Calibri"/>
            </a:endParaRPr>
          </a:p>
          <a:p>
            <a:pPr marL="457200" lvl="1" indent="0">
              <a:spcBef>
                <a:spcPts val="0"/>
              </a:spcBef>
              <a:buNone/>
            </a:pPr>
            <a:endParaRPr lang="en-US" sz="900" dirty="0">
              <a:solidFill>
                <a:srgbClr val="FF0000"/>
              </a:solidFill>
            </a:endParaRPr>
          </a:p>
          <a:p>
            <a:pPr marL="0" indent="0">
              <a:spcBef>
                <a:spcPts val="0"/>
              </a:spcBef>
              <a:buNone/>
            </a:pPr>
            <a:r>
              <a:rPr lang="en-US" sz="2000" dirty="0">
                <a:solidFill>
                  <a:srgbClr val="040404"/>
                </a:solidFill>
              </a:rPr>
              <a:t>*DACs have access to sensitive personally identifiable information through vendor management and administration systems. At the DAC’s discretion, others given sensitive data permissions also have access.</a:t>
            </a:r>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81</a:t>
            </a:fld>
            <a:endParaRPr lang="en-US"/>
          </a:p>
        </p:txBody>
      </p:sp>
    </p:spTree>
    <p:extLst>
      <p:ext uri="{BB962C8B-B14F-4D97-AF65-F5344CB8AC3E}">
        <p14:creationId xmlns:p14="http://schemas.microsoft.com/office/powerpoint/2010/main" val="2793470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9D83-7F7D-C7B8-9A42-2FE61954A4A9}"/>
              </a:ext>
            </a:extLst>
          </p:cNvPr>
          <p:cNvSpPr>
            <a:spLocks noGrp="1"/>
          </p:cNvSpPr>
          <p:nvPr>
            <p:ph type="title"/>
          </p:nvPr>
        </p:nvSpPr>
        <p:spPr/>
        <p:txBody>
          <a:bodyPr anchor="ctr">
            <a:normAutofit/>
          </a:bodyPr>
          <a:lstStyle/>
          <a:p>
            <a:r>
              <a:rPr lang="en-US" sz="3200" dirty="0">
                <a:latin typeface="+mn-lt"/>
              </a:rPr>
              <a:t>Communication Structure</a:t>
            </a:r>
          </a:p>
        </p:txBody>
      </p:sp>
      <p:sp>
        <p:nvSpPr>
          <p:cNvPr id="3" name="Content Placeholder 2">
            <a:extLst>
              <a:ext uri="{FF2B5EF4-FFF2-40B4-BE49-F238E27FC236}">
                <a16:creationId xmlns:a16="http://schemas.microsoft.com/office/drawing/2014/main" id="{E2306DD6-5871-C5DB-C21F-B89B5BE697DE}"/>
              </a:ext>
            </a:extLst>
          </p:cNvPr>
          <p:cNvSpPr>
            <a:spLocks noGrp="1"/>
          </p:cNvSpPr>
          <p:nvPr>
            <p:ph idx="1"/>
          </p:nvPr>
        </p:nvSpPr>
        <p:spPr>
          <a:xfrm>
            <a:off x="628650" y="1463039"/>
            <a:ext cx="7886700" cy="5329103"/>
          </a:xfrm>
        </p:spPr>
        <p:txBody>
          <a:bodyPr>
            <a:normAutofit lnSpcReduction="10000"/>
          </a:bodyPr>
          <a:lstStyle/>
          <a:p>
            <a:r>
              <a:rPr lang="en-US" sz="2000"/>
              <a:t>CDE Assessment works with the official superintendent-appointed DAC and DTC</a:t>
            </a:r>
          </a:p>
          <a:p>
            <a:pPr lvl="1"/>
            <a:r>
              <a:rPr lang="en-US" sz="1800"/>
              <a:t>School-level staff, including Test Administrators and school leadership, refer questions to the SAC</a:t>
            </a:r>
          </a:p>
          <a:p>
            <a:pPr lvl="1"/>
            <a:r>
              <a:rPr lang="en-US" sz="1800"/>
              <a:t>SACs and district-level staff refer questions to the DAC and DTC</a:t>
            </a:r>
          </a:p>
          <a:p>
            <a:pPr lvl="1"/>
            <a:r>
              <a:rPr lang="en-US" sz="1800"/>
              <a:t>Official DACs and DTCs refer questions to CDE Assessment</a:t>
            </a:r>
          </a:p>
          <a:p>
            <a:endParaRPr lang="en-US" sz="1800"/>
          </a:p>
          <a:p>
            <a:r>
              <a:rPr lang="en-US" sz="2000"/>
              <a:t>DACs and DTCs share information from CDE with district- and school-level staff, as appropriate</a:t>
            </a:r>
          </a:p>
          <a:p>
            <a:endParaRPr lang="en-US" sz="1800"/>
          </a:p>
          <a:p>
            <a:r>
              <a:rPr lang="en-US" sz="2000"/>
              <a:t>Using this communication structure ensures local policies and procedures are communicated</a:t>
            </a:r>
          </a:p>
          <a:p>
            <a:endParaRPr lang="en-US" sz="1800"/>
          </a:p>
          <a:p>
            <a:r>
              <a:rPr lang="en-US" sz="2000" b="1"/>
              <a:t>Note: </a:t>
            </a:r>
            <a:r>
              <a:rPr lang="en-US" sz="2000"/>
              <a:t>CDE </a:t>
            </a:r>
            <a:r>
              <a:rPr lang="en-US" sz="2000" i="1"/>
              <a:t>Assessment</a:t>
            </a:r>
            <a:r>
              <a:rPr lang="en-US" sz="2000"/>
              <a:t> and CDE </a:t>
            </a:r>
            <a:r>
              <a:rPr lang="en-US" sz="2000" i="1"/>
              <a:t>Accountability</a:t>
            </a:r>
            <a:r>
              <a:rPr lang="en-US" sz="2000"/>
              <a:t> are separate groups</a:t>
            </a:r>
          </a:p>
          <a:p>
            <a:pPr lvl="1"/>
            <a:r>
              <a:rPr lang="en-US" sz="1800"/>
              <a:t>The District </a:t>
            </a:r>
            <a:r>
              <a:rPr lang="en-US" sz="1800" i="1"/>
              <a:t>Accountability</a:t>
            </a:r>
            <a:r>
              <a:rPr lang="en-US" sz="1800"/>
              <a:t> Contact list is maintained by CDE Accountability</a:t>
            </a:r>
          </a:p>
          <a:p>
            <a:pPr lvl="1"/>
            <a:r>
              <a:rPr lang="en-US" sz="1800"/>
              <a:t>Refer questions about Performance Frameworks and Growth to CDE Accountability</a:t>
            </a:r>
          </a:p>
        </p:txBody>
      </p:sp>
      <p:sp>
        <p:nvSpPr>
          <p:cNvPr id="4" name="Slide Number Placeholder 3">
            <a:extLst>
              <a:ext uri="{FF2B5EF4-FFF2-40B4-BE49-F238E27FC236}">
                <a16:creationId xmlns:a16="http://schemas.microsoft.com/office/drawing/2014/main" id="{D8BBC630-18F6-8E94-5E92-87F3BAA1E059}"/>
              </a:ext>
            </a:extLst>
          </p:cNvPr>
          <p:cNvSpPr>
            <a:spLocks noGrp="1"/>
          </p:cNvSpPr>
          <p:nvPr>
            <p:ph type="sldNum" sz="quarter" idx="12"/>
          </p:nvPr>
        </p:nvSpPr>
        <p:spPr/>
        <p:txBody>
          <a:bodyPr/>
          <a:lstStyle/>
          <a:p>
            <a:fld id="{C479D5F6-EDCB-402A-AC08-4943A1820E8F}" type="slidenum">
              <a:rPr lang="en-US" smtClean="0"/>
              <a:pPr/>
              <a:t>82</a:t>
            </a:fld>
            <a:endParaRPr lang="en-US"/>
          </a:p>
        </p:txBody>
      </p:sp>
    </p:spTree>
    <p:extLst>
      <p:ext uri="{BB962C8B-B14F-4D97-AF65-F5344CB8AC3E}">
        <p14:creationId xmlns:p14="http://schemas.microsoft.com/office/powerpoint/2010/main" val="384555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9D83-7F7D-C7B8-9A42-2FE61954A4A9}"/>
              </a:ext>
            </a:extLst>
          </p:cNvPr>
          <p:cNvSpPr>
            <a:spLocks noGrp="1"/>
          </p:cNvSpPr>
          <p:nvPr>
            <p:ph type="title"/>
          </p:nvPr>
        </p:nvSpPr>
        <p:spPr/>
        <p:txBody>
          <a:bodyPr anchor="ctr">
            <a:normAutofit/>
          </a:bodyPr>
          <a:lstStyle/>
          <a:p>
            <a:r>
              <a:rPr lang="en-US" sz="3200" dirty="0">
                <a:latin typeface="+mn-lt"/>
              </a:rPr>
              <a:t>Assessment Systems Access</a:t>
            </a:r>
          </a:p>
        </p:txBody>
      </p:sp>
      <p:sp>
        <p:nvSpPr>
          <p:cNvPr id="3" name="Content Placeholder 2">
            <a:extLst>
              <a:ext uri="{FF2B5EF4-FFF2-40B4-BE49-F238E27FC236}">
                <a16:creationId xmlns:a16="http://schemas.microsoft.com/office/drawing/2014/main" id="{E2306DD6-5871-C5DB-C21F-B89B5BE697DE}"/>
              </a:ext>
            </a:extLst>
          </p:cNvPr>
          <p:cNvSpPr>
            <a:spLocks noGrp="1"/>
          </p:cNvSpPr>
          <p:nvPr>
            <p:ph idx="1"/>
          </p:nvPr>
        </p:nvSpPr>
        <p:spPr>
          <a:xfrm>
            <a:off x="628650" y="1463039"/>
            <a:ext cx="7886700" cy="5329103"/>
          </a:xfrm>
        </p:spPr>
        <p:txBody>
          <a:bodyPr vert="horz" lIns="0" tIns="0" rIns="0" bIns="45720" rtlCol="0" anchor="t">
            <a:normAutofit lnSpcReduction="10000"/>
          </a:bodyPr>
          <a:lstStyle/>
          <a:p>
            <a:r>
              <a:rPr lang="en-US" sz="2000"/>
              <a:t>Due to the sensitive nature of the information available through state assessment systems, CDE Assessment manages user accounts for official superintendent-appointed DACs only</a:t>
            </a:r>
          </a:p>
          <a:p>
            <a:pPr lvl="1"/>
            <a:r>
              <a:rPr lang="en-US" sz="1800"/>
              <a:t>CDE cannot verify an individual’s employment status or their ability to view sensitive assessment information</a:t>
            </a:r>
            <a:endParaRPr lang="en-US" sz="1800">
              <a:cs typeface="Calibri"/>
            </a:endParaRPr>
          </a:p>
          <a:p>
            <a:r>
              <a:rPr lang="en-US" sz="2000"/>
              <a:t>If an individual requires access to one of the systems, access is provided by the DAC or other authorized local user</a:t>
            </a:r>
            <a:endParaRPr lang="en-US" sz="2000">
              <a:cs typeface="Calibri"/>
            </a:endParaRPr>
          </a:p>
          <a:p>
            <a:r>
              <a:rPr lang="en-US" sz="2000"/>
              <a:t>If other authorized local users do not have access </a:t>
            </a:r>
            <a:r>
              <a:rPr lang="en-US" sz="2000" b="1"/>
              <a:t>and the DAC is unavailable</a:t>
            </a:r>
            <a:r>
              <a:rPr lang="en-US" sz="2000"/>
              <a:t>, requests for access must be emailed to the appropriate CDE Assessment contact by the superintendent</a:t>
            </a:r>
            <a:endParaRPr lang="en-US" sz="2000">
              <a:cs typeface="Calibri"/>
            </a:endParaRPr>
          </a:p>
          <a:p>
            <a:pPr lvl="1"/>
            <a:r>
              <a:rPr lang="en-US" sz="1800"/>
              <a:t>Example:</a:t>
            </a:r>
            <a:endParaRPr lang="en-US" sz="1800">
              <a:cs typeface="Calibri"/>
            </a:endParaRPr>
          </a:p>
          <a:p>
            <a:pPr lvl="2"/>
            <a:r>
              <a:rPr lang="en-US"/>
              <a:t>A DAC is out of office when CMAS student data files become available in June.</a:t>
            </a:r>
            <a:endParaRPr lang="en-US">
              <a:cs typeface="Calibri"/>
            </a:endParaRPr>
          </a:p>
          <a:p>
            <a:pPr lvl="2"/>
            <a:r>
              <a:rPr lang="en-US"/>
              <a:t>Another district user needs access to </a:t>
            </a:r>
            <a:r>
              <a:rPr lang="en-US" err="1"/>
              <a:t>PearsonAccess</a:t>
            </a:r>
            <a:r>
              <a:rPr lang="en-US" baseline="30000" err="1"/>
              <a:t>next</a:t>
            </a:r>
            <a:r>
              <a:rPr lang="en-US"/>
              <a:t> to download the files.</a:t>
            </a:r>
            <a:endParaRPr lang="en-US">
              <a:cs typeface="Calibri"/>
            </a:endParaRPr>
          </a:p>
          <a:p>
            <a:pPr lvl="2"/>
            <a:r>
              <a:rPr lang="en-US"/>
              <a:t>The superintendent must email Sara Loerzel to enable access for the non-DAC employee. </a:t>
            </a:r>
            <a:endParaRPr lang="en-US">
              <a:cs typeface="Calibri"/>
            </a:endParaRPr>
          </a:p>
          <a:p>
            <a:pPr lvl="2"/>
            <a:r>
              <a:rPr lang="en-US"/>
              <a:t>That individual can then enable other local accounts, as appropriate.</a:t>
            </a:r>
            <a:endParaRPr lang="en-US">
              <a:cs typeface="Calibri"/>
            </a:endParaRPr>
          </a:p>
        </p:txBody>
      </p:sp>
      <p:sp>
        <p:nvSpPr>
          <p:cNvPr id="4" name="Slide Number Placeholder 3">
            <a:extLst>
              <a:ext uri="{FF2B5EF4-FFF2-40B4-BE49-F238E27FC236}">
                <a16:creationId xmlns:a16="http://schemas.microsoft.com/office/drawing/2014/main" id="{D8BBC630-18F6-8E94-5E92-87F3BAA1E059}"/>
              </a:ext>
            </a:extLst>
          </p:cNvPr>
          <p:cNvSpPr>
            <a:spLocks noGrp="1"/>
          </p:cNvSpPr>
          <p:nvPr>
            <p:ph type="sldNum" sz="quarter" idx="12"/>
          </p:nvPr>
        </p:nvSpPr>
        <p:spPr/>
        <p:txBody>
          <a:bodyPr/>
          <a:lstStyle/>
          <a:p>
            <a:fld id="{C479D5F6-EDCB-402A-AC08-4943A1820E8F}" type="slidenum">
              <a:rPr lang="en-US" smtClean="0"/>
              <a:pPr/>
              <a:t>83</a:t>
            </a:fld>
            <a:endParaRPr lang="en-US"/>
          </a:p>
        </p:txBody>
      </p:sp>
    </p:spTree>
    <p:extLst>
      <p:ext uri="{BB962C8B-B14F-4D97-AF65-F5344CB8AC3E}">
        <p14:creationId xmlns:p14="http://schemas.microsoft.com/office/powerpoint/2010/main" val="1570702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17831" cy="756418"/>
          </a:xfrm>
        </p:spPr>
        <p:txBody>
          <a:bodyPr anchor="ctr">
            <a:noAutofit/>
          </a:bodyPr>
          <a:lstStyle/>
          <a:p>
            <a:r>
              <a:rPr lang="en-US" sz="3200" dirty="0">
                <a:latin typeface="+mn-lt"/>
              </a:rPr>
              <a:t>Office Hours Schedule (dates subject to change)</a:t>
            </a:r>
          </a:p>
        </p:txBody>
      </p:sp>
      <p:sp>
        <p:nvSpPr>
          <p:cNvPr id="3" name="Content Placeholder 2"/>
          <p:cNvSpPr>
            <a:spLocks noGrp="1"/>
          </p:cNvSpPr>
          <p:nvPr>
            <p:ph sz="half" idx="1"/>
          </p:nvPr>
        </p:nvSpPr>
        <p:spPr>
          <a:xfrm>
            <a:off x="149643" y="1463040"/>
            <a:ext cx="4885066" cy="5329103"/>
          </a:xfrm>
        </p:spPr>
        <p:txBody>
          <a:bodyPr vert="horz" lIns="91440" tIns="45720" rIns="91440" bIns="45720" rtlCol="0" anchor="t">
            <a:noAutofit/>
          </a:bodyPr>
          <a:lstStyle/>
          <a:p>
            <a:pPr marL="285750" indent="-273050">
              <a:lnSpc>
                <a:spcPct val="110000"/>
              </a:lnSpc>
              <a:spcBef>
                <a:spcPts val="600"/>
              </a:spcBef>
            </a:pPr>
            <a:r>
              <a:rPr lang="en-US" sz="1800" b="1" dirty="0"/>
              <a:t>ACCESS for ELLs Administration </a:t>
            </a:r>
          </a:p>
          <a:p>
            <a:pPr marL="572770" lvl="1" indent="-273050">
              <a:lnSpc>
                <a:spcPct val="110000"/>
              </a:lnSpc>
              <a:spcBef>
                <a:spcPts val="600"/>
              </a:spcBef>
            </a:pPr>
            <a:r>
              <a:rPr lang="en-US" sz="1800" dirty="0"/>
              <a:t>Wednesdays from 3:30 to 4 p.m.</a:t>
            </a:r>
            <a:endParaRPr lang="en-US" sz="1800" dirty="0">
              <a:cs typeface="Calibri"/>
            </a:endParaRPr>
          </a:p>
          <a:p>
            <a:pPr marL="572770" lvl="1" indent="-273050">
              <a:lnSpc>
                <a:spcPct val="110000"/>
              </a:lnSpc>
              <a:spcBef>
                <a:spcPts val="600"/>
              </a:spcBef>
            </a:pPr>
            <a:r>
              <a:rPr lang="en-US" sz="1800" dirty="0"/>
              <a:t>Weekly – October 23 through February 5</a:t>
            </a:r>
            <a:endParaRPr lang="en-US" sz="1800" dirty="0">
              <a:cs typeface="Calibri"/>
            </a:endParaRPr>
          </a:p>
          <a:p>
            <a:pPr marL="858520" lvl="2" indent="-273050">
              <a:lnSpc>
                <a:spcPct val="110000"/>
              </a:lnSpc>
              <a:spcBef>
                <a:spcPts val="600"/>
              </a:spcBef>
            </a:pPr>
            <a:r>
              <a:rPr lang="en-US" dirty="0"/>
              <a:t>Holiday cancellations 11/20, 12/25</a:t>
            </a:r>
            <a:endParaRPr lang="en-US" dirty="0">
              <a:cs typeface="Calibri"/>
            </a:endParaRPr>
          </a:p>
          <a:p>
            <a:pPr marL="1257300" lvl="2" indent="-274320">
              <a:lnSpc>
                <a:spcPct val="110000"/>
              </a:lnSpc>
              <a:spcBef>
                <a:spcPts val="600"/>
              </a:spcBef>
            </a:pPr>
            <a:endParaRPr lang="en-US" dirty="0"/>
          </a:p>
          <a:p>
            <a:pPr marL="285750" indent="-273050">
              <a:lnSpc>
                <a:spcPct val="110000"/>
              </a:lnSpc>
              <a:spcBef>
                <a:spcPts val="600"/>
              </a:spcBef>
            </a:pPr>
            <a:r>
              <a:rPr lang="en-US" sz="1800" b="1" dirty="0"/>
              <a:t>Students with Disabilities (SWD) </a:t>
            </a:r>
            <a:endParaRPr lang="en-US" sz="1800" b="1" dirty="0">
              <a:cs typeface="Calibri"/>
            </a:endParaRPr>
          </a:p>
          <a:p>
            <a:pPr marL="572770" lvl="1" indent="-273050">
              <a:lnSpc>
                <a:spcPct val="110000"/>
              </a:lnSpc>
              <a:spcBef>
                <a:spcPts val="600"/>
              </a:spcBef>
            </a:pPr>
            <a:r>
              <a:rPr lang="en-US" sz="1800" dirty="0"/>
              <a:t>Support for CoAlt administration</a:t>
            </a:r>
            <a:endParaRPr lang="en-US" sz="1800" dirty="0">
              <a:cs typeface="Calibri"/>
            </a:endParaRPr>
          </a:p>
          <a:p>
            <a:pPr marL="572770" lvl="1" indent="-273050">
              <a:lnSpc>
                <a:spcPct val="110000"/>
              </a:lnSpc>
              <a:spcBef>
                <a:spcPts val="600"/>
              </a:spcBef>
            </a:pPr>
            <a:r>
              <a:rPr lang="en-US" sz="1800" dirty="0"/>
              <a:t>Support testing students with IEP/504 plans</a:t>
            </a:r>
            <a:endParaRPr lang="en-US" sz="1800" dirty="0">
              <a:cs typeface="Calibri"/>
            </a:endParaRPr>
          </a:p>
          <a:p>
            <a:pPr marL="858520" lvl="1" indent="-273050">
              <a:lnSpc>
                <a:spcPct val="110000"/>
              </a:lnSpc>
              <a:spcBef>
                <a:spcPts val="600"/>
              </a:spcBef>
            </a:pPr>
            <a:r>
              <a:rPr lang="en-US" sz="1800" dirty="0"/>
              <a:t>Wednesdays from 3 to 3:30 p.m.</a:t>
            </a:r>
            <a:endParaRPr lang="en-US" sz="1800" dirty="0">
              <a:cs typeface="Calibri"/>
            </a:endParaRPr>
          </a:p>
          <a:p>
            <a:pPr marL="1146175" lvl="2" indent="-273050">
              <a:lnSpc>
                <a:spcPct val="110000"/>
              </a:lnSpc>
              <a:spcBef>
                <a:spcPts val="600"/>
              </a:spcBef>
            </a:pPr>
            <a:r>
              <a:rPr lang="en-US" dirty="0"/>
              <a:t>Monthly – December </a:t>
            </a:r>
            <a:endParaRPr lang="en-US" dirty="0">
              <a:cs typeface="Calibri"/>
            </a:endParaRPr>
          </a:p>
          <a:p>
            <a:pPr marL="1146175" lvl="2" indent="-273050">
              <a:lnSpc>
                <a:spcPct val="110000"/>
              </a:lnSpc>
              <a:spcBef>
                <a:spcPts val="600"/>
              </a:spcBef>
            </a:pPr>
            <a:r>
              <a:rPr lang="en-US" dirty="0"/>
              <a:t>Bi-monthly – January, February, March</a:t>
            </a:r>
            <a:endParaRPr lang="en-US" dirty="0">
              <a:cs typeface="Calibri"/>
            </a:endParaRPr>
          </a:p>
          <a:p>
            <a:pPr marL="1146175" lvl="2" indent="-273050">
              <a:lnSpc>
                <a:spcPct val="110000"/>
              </a:lnSpc>
              <a:spcBef>
                <a:spcPts val="600"/>
              </a:spcBef>
            </a:pPr>
            <a:r>
              <a:rPr lang="en-US" dirty="0"/>
              <a:t>Weekly – April through May</a:t>
            </a:r>
            <a:endParaRPr lang="en-US" dirty="0">
              <a:cs typeface="Calibri"/>
            </a:endParaRPr>
          </a:p>
          <a:p>
            <a:pPr marL="858520" lvl="1" indent="-273050">
              <a:lnSpc>
                <a:spcPct val="110000"/>
              </a:lnSpc>
              <a:spcBef>
                <a:spcPts val="600"/>
              </a:spcBef>
            </a:pPr>
            <a:r>
              <a:rPr lang="en-US" sz="1800" dirty="0"/>
              <a:t>TVI Office Hour on January 8</a:t>
            </a:r>
            <a:endParaRPr lang="en-US" sz="1800" dirty="0">
              <a:cs typeface="Calibri" panose="020F0502020204030204"/>
            </a:endParaRPr>
          </a:p>
          <a:p>
            <a:pPr lvl="1" indent="0">
              <a:lnSpc>
                <a:spcPct val="110000"/>
              </a:lnSpc>
              <a:spcBef>
                <a:spcPts val="600"/>
              </a:spcBef>
              <a:buNone/>
            </a:pPr>
            <a:endParaRPr lang="en-US" sz="1800" dirty="0"/>
          </a:p>
        </p:txBody>
      </p:sp>
      <p:sp>
        <p:nvSpPr>
          <p:cNvPr id="5" name="Content Placeholder 4">
            <a:extLst>
              <a:ext uri="{FF2B5EF4-FFF2-40B4-BE49-F238E27FC236}">
                <a16:creationId xmlns:a16="http://schemas.microsoft.com/office/drawing/2014/main" id="{CDB205FD-14C7-482C-ABC5-3DBD4B751402}"/>
              </a:ext>
            </a:extLst>
          </p:cNvPr>
          <p:cNvSpPr>
            <a:spLocks noGrp="1"/>
          </p:cNvSpPr>
          <p:nvPr>
            <p:ph sz="half" idx="2"/>
          </p:nvPr>
        </p:nvSpPr>
        <p:spPr>
          <a:xfrm>
            <a:off x="4891488" y="1463040"/>
            <a:ext cx="4252511" cy="5329103"/>
          </a:xfrm>
        </p:spPr>
        <p:txBody>
          <a:bodyPr>
            <a:normAutofit/>
          </a:bodyPr>
          <a:lstStyle/>
          <a:p>
            <a:pPr marL="273050" indent="-273050">
              <a:lnSpc>
                <a:spcPct val="100000"/>
              </a:lnSpc>
              <a:spcBef>
                <a:spcPts val="600"/>
              </a:spcBef>
            </a:pPr>
            <a:r>
              <a:rPr lang="en-US" sz="1800" b="1"/>
              <a:t>CMAS Administration </a:t>
            </a:r>
          </a:p>
          <a:p>
            <a:pPr marL="573088" lvl="1" indent="-273050">
              <a:lnSpc>
                <a:spcPct val="100000"/>
              </a:lnSpc>
              <a:spcBef>
                <a:spcPts val="600"/>
              </a:spcBef>
            </a:pPr>
            <a:r>
              <a:rPr lang="en-US" sz="1800"/>
              <a:t>Thursdays from 3 to 3:30 p.m.</a:t>
            </a:r>
          </a:p>
          <a:p>
            <a:pPr marL="858838" lvl="2" indent="-273050">
              <a:lnSpc>
                <a:spcPct val="100000"/>
              </a:lnSpc>
              <a:spcBef>
                <a:spcPts val="600"/>
              </a:spcBef>
            </a:pPr>
            <a:r>
              <a:rPr lang="en-US"/>
              <a:t>Monthly – December </a:t>
            </a:r>
          </a:p>
          <a:p>
            <a:pPr marL="858838" lvl="2" indent="-273050">
              <a:lnSpc>
                <a:spcPct val="100000"/>
              </a:lnSpc>
              <a:spcBef>
                <a:spcPts val="600"/>
              </a:spcBef>
            </a:pPr>
            <a:r>
              <a:rPr lang="en-US"/>
              <a:t>Bi-monthly – January, February, March</a:t>
            </a:r>
          </a:p>
          <a:p>
            <a:pPr marL="858838" lvl="2" indent="-273050">
              <a:lnSpc>
                <a:spcPct val="100000"/>
              </a:lnSpc>
              <a:spcBef>
                <a:spcPts val="600"/>
              </a:spcBef>
            </a:pPr>
            <a:r>
              <a:rPr lang="en-US"/>
              <a:t>Weekly – April through May</a:t>
            </a:r>
          </a:p>
          <a:p>
            <a:pPr marL="1485900" lvl="2" indent="-274320">
              <a:lnSpc>
                <a:spcPct val="100000"/>
              </a:lnSpc>
              <a:spcBef>
                <a:spcPts val="600"/>
              </a:spcBef>
            </a:pPr>
            <a:endParaRPr lang="en-US"/>
          </a:p>
          <a:p>
            <a:pPr marL="273050" indent="-273050">
              <a:lnSpc>
                <a:spcPct val="100000"/>
              </a:lnSpc>
              <a:spcBef>
                <a:spcPts val="600"/>
              </a:spcBef>
            </a:pPr>
            <a:r>
              <a:rPr lang="en-US" sz="1800" b="1"/>
              <a:t>PSAT and SAT Administration</a:t>
            </a:r>
          </a:p>
          <a:p>
            <a:pPr marL="573088" lvl="1" indent="-273050">
              <a:lnSpc>
                <a:spcPct val="100000"/>
              </a:lnSpc>
              <a:spcBef>
                <a:spcPts val="600"/>
              </a:spcBef>
            </a:pPr>
            <a:r>
              <a:rPr lang="en-US" sz="1800"/>
              <a:t>Tuesdays from 3:30 to 4 p.m.</a:t>
            </a:r>
          </a:p>
          <a:p>
            <a:pPr marL="858838" lvl="2" indent="-273050">
              <a:lnSpc>
                <a:spcPct val="100000"/>
              </a:lnSpc>
              <a:spcBef>
                <a:spcPts val="600"/>
              </a:spcBef>
            </a:pPr>
            <a:r>
              <a:rPr lang="en-US"/>
              <a:t>Monthly – Beginning in November</a:t>
            </a:r>
          </a:p>
          <a:p>
            <a:pPr marL="858838" lvl="2" indent="-273050">
              <a:lnSpc>
                <a:spcPct val="100000"/>
              </a:lnSpc>
              <a:spcBef>
                <a:spcPts val="600"/>
              </a:spcBef>
            </a:pPr>
            <a:r>
              <a:rPr lang="en-US"/>
              <a:t>More frequent closer to testing</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prstGeom prst="rect">
            <a:avLst/>
          </a:prstGeom>
        </p:spPr>
        <p:txBody>
          <a:bodyPr/>
          <a:lstStyle/>
          <a:p>
            <a:fld id="{67726FA2-3EC9-4717-AD62-D8C823692DD3}" type="slidenum">
              <a:rPr lang="en-US" smtClean="0"/>
              <a:pPr/>
              <a:t>84</a:t>
            </a:fld>
            <a:endParaRPr lang="en-US"/>
          </a:p>
        </p:txBody>
      </p:sp>
    </p:spTree>
    <p:extLst>
      <p:ext uri="{BB962C8B-B14F-4D97-AF65-F5344CB8AC3E}">
        <p14:creationId xmlns:p14="http://schemas.microsoft.com/office/powerpoint/2010/main" val="31632620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3880" cy="756418"/>
          </a:xfrm>
        </p:spPr>
        <p:txBody>
          <a:bodyPr anchor="ctr">
            <a:noAutofit/>
          </a:bodyPr>
          <a:lstStyle/>
          <a:p>
            <a:r>
              <a:rPr lang="en-US" sz="3200" dirty="0">
                <a:latin typeface="+mn-lt"/>
              </a:rPr>
              <a:t>Assessment</a:t>
            </a:r>
            <a:r>
              <a:rPr lang="en-US" sz="3600" dirty="0">
                <a:latin typeface="+mn-lt"/>
              </a:rPr>
              <a:t> Emails (*DAC*)</a:t>
            </a:r>
          </a:p>
        </p:txBody>
      </p:sp>
      <p:sp>
        <p:nvSpPr>
          <p:cNvPr id="3" name="Content Placeholder 2"/>
          <p:cNvSpPr>
            <a:spLocks noGrp="1"/>
          </p:cNvSpPr>
          <p:nvPr>
            <p:ph idx="1"/>
          </p:nvPr>
        </p:nvSpPr>
        <p:spPr>
          <a:xfrm>
            <a:off x="316410" y="1496990"/>
            <a:ext cx="4782422" cy="5101685"/>
          </a:xfrm>
        </p:spPr>
        <p:txBody>
          <a:bodyPr>
            <a:normAutofit/>
          </a:bodyPr>
          <a:lstStyle/>
          <a:p>
            <a:r>
              <a:rPr lang="en-US">
                <a:solidFill>
                  <a:schemeClr val="tx1"/>
                </a:solidFill>
              </a:rPr>
              <a:t>CDE sends out DAC emails</a:t>
            </a:r>
            <a:r>
              <a:rPr lang="en-US"/>
              <a:t> (greater frequency in the spring)</a:t>
            </a:r>
            <a:endParaRPr lang="en-US">
              <a:solidFill>
                <a:schemeClr val="tx1"/>
              </a:solidFill>
            </a:endParaRPr>
          </a:p>
          <a:p>
            <a:pPr marL="1028700" lvl="1" indent="-342900"/>
            <a:r>
              <a:rPr lang="en-US">
                <a:solidFill>
                  <a:schemeClr val="tx1"/>
                </a:solidFill>
              </a:rPr>
              <a:t>Emails include information about:</a:t>
            </a:r>
          </a:p>
          <a:p>
            <a:pPr marL="1485900" lvl="2" indent="-342900"/>
            <a:r>
              <a:rPr lang="en-US">
                <a:solidFill>
                  <a:schemeClr val="tx1"/>
                </a:solidFill>
              </a:rPr>
              <a:t>Important updates for the week and coming weeks by assessment program</a:t>
            </a:r>
          </a:p>
          <a:p>
            <a:pPr marL="1943100" lvl="3" indent="-342900"/>
            <a:r>
              <a:rPr lang="en-US" sz="1800">
                <a:solidFill>
                  <a:schemeClr val="tx1"/>
                </a:solidFill>
              </a:rPr>
              <a:t>Tasks for DACs</a:t>
            </a:r>
          </a:p>
          <a:p>
            <a:pPr marL="1943100" lvl="3" indent="-342900"/>
            <a:r>
              <a:rPr lang="en-US" sz="1800">
                <a:solidFill>
                  <a:schemeClr val="tx1"/>
                </a:solidFill>
              </a:rPr>
              <a:t>Results posted</a:t>
            </a:r>
          </a:p>
          <a:p>
            <a:pPr marL="1485900" lvl="2" indent="-342900"/>
            <a:r>
              <a:rPr lang="en-US">
                <a:solidFill>
                  <a:schemeClr val="tx1"/>
                </a:solidFill>
              </a:rPr>
              <a:t>Office hours</a:t>
            </a:r>
          </a:p>
          <a:p>
            <a:pPr marL="1943100" lvl="3" indent="-342900"/>
            <a:r>
              <a:rPr lang="en-US" sz="1800">
                <a:solidFill>
                  <a:schemeClr val="tx1"/>
                </a:solidFill>
              </a:rPr>
              <a:t>Agenda (if predetermined) </a:t>
            </a:r>
          </a:p>
          <a:p>
            <a:pPr marL="1943100" lvl="3" indent="-342900"/>
            <a:r>
              <a:rPr lang="en-US" sz="1800">
                <a:solidFill>
                  <a:schemeClr val="tx1"/>
                </a:solidFill>
              </a:rPr>
              <a:t>Applicable assessment program topics covered in the email are discussed during office hours if additional clarification is needed</a:t>
            </a:r>
          </a:p>
          <a:p>
            <a:pPr marL="1028700" lvl="1" indent="-342900"/>
            <a:r>
              <a:rPr lang="en-US">
                <a:solidFill>
                  <a:schemeClr val="tx1"/>
                </a:solidFill>
              </a:rPr>
              <a:t>If there are no new updates, an email is not sent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85</a:t>
            </a:fld>
            <a:endParaRPr lang="en-US"/>
          </a:p>
        </p:txBody>
      </p:sp>
      <p:grpSp>
        <p:nvGrpSpPr>
          <p:cNvPr id="14" name="Group 13" descr="An image of the top of a DAC email">
            <a:extLst>
              <a:ext uri="{FF2B5EF4-FFF2-40B4-BE49-F238E27FC236}">
                <a16:creationId xmlns:a16="http://schemas.microsoft.com/office/drawing/2014/main" id="{4D8C3BFA-F2C2-E493-767C-7D047F7786CF}"/>
              </a:ext>
            </a:extLst>
          </p:cNvPr>
          <p:cNvGrpSpPr/>
          <p:nvPr/>
        </p:nvGrpSpPr>
        <p:grpSpPr>
          <a:xfrm>
            <a:off x="5098832" y="1849844"/>
            <a:ext cx="3938654" cy="3938654"/>
            <a:chOff x="4931026" y="1948996"/>
            <a:chExt cx="3938654" cy="3938654"/>
          </a:xfrm>
        </p:grpSpPr>
        <p:grpSp>
          <p:nvGrpSpPr>
            <p:cNvPr id="11" name="Group 10">
              <a:extLst>
                <a:ext uri="{FF2B5EF4-FFF2-40B4-BE49-F238E27FC236}">
                  <a16:creationId xmlns:a16="http://schemas.microsoft.com/office/drawing/2014/main" id="{3F02E339-55C7-F787-D619-59A219DBE49B}"/>
                </a:ext>
              </a:extLst>
            </p:cNvPr>
            <p:cNvGrpSpPr/>
            <p:nvPr/>
          </p:nvGrpSpPr>
          <p:grpSpPr>
            <a:xfrm>
              <a:off x="4931026" y="1948996"/>
              <a:ext cx="3938654" cy="3938654"/>
              <a:chOff x="5148733" y="1823168"/>
              <a:chExt cx="3938654" cy="3938654"/>
            </a:xfrm>
          </p:grpSpPr>
          <p:pic>
            <p:nvPicPr>
              <p:cNvPr id="8" name="Graphic 7" descr="Email outline">
                <a:extLst>
                  <a:ext uri="{FF2B5EF4-FFF2-40B4-BE49-F238E27FC236}">
                    <a16:creationId xmlns:a16="http://schemas.microsoft.com/office/drawing/2014/main" id="{651E8F1E-2F46-7BAA-B6CA-3607996CB6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148733" y="1823168"/>
                <a:ext cx="3938654" cy="3938654"/>
              </a:xfrm>
              <a:prstGeom prst="rect">
                <a:avLst/>
              </a:prstGeom>
            </p:spPr>
          </p:pic>
          <p:pic>
            <p:nvPicPr>
              <p:cNvPr id="10" name="Picture 9">
                <a:extLst>
                  <a:ext uri="{FF2B5EF4-FFF2-40B4-BE49-F238E27FC236}">
                    <a16:creationId xmlns:a16="http://schemas.microsoft.com/office/drawing/2014/main" id="{64FE789C-A6A0-9876-D97D-6B3439BE2594}"/>
                  </a:ext>
                </a:extLst>
              </p:cNvPr>
              <p:cNvPicPr>
                <a:picLocks noChangeAspect="1"/>
              </p:cNvPicPr>
              <p:nvPr/>
            </p:nvPicPr>
            <p:blipFill>
              <a:blip r:embed="rId4"/>
              <a:stretch>
                <a:fillRect/>
              </a:stretch>
            </p:blipFill>
            <p:spPr>
              <a:xfrm>
                <a:off x="6235344" y="2622014"/>
                <a:ext cx="1751886" cy="1299991"/>
              </a:xfrm>
              <a:prstGeom prst="rect">
                <a:avLst/>
              </a:prstGeom>
            </p:spPr>
          </p:pic>
        </p:grpSp>
        <p:pic>
          <p:nvPicPr>
            <p:cNvPr id="13" name="Graphic 12" descr="@ with solid fill">
              <a:extLst>
                <a:ext uri="{FF2B5EF4-FFF2-40B4-BE49-F238E27FC236}">
                  <a16:creationId xmlns:a16="http://schemas.microsoft.com/office/drawing/2014/main" id="{80F4F1F2-B516-32EC-D627-494715DCF1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436380" y="4528697"/>
              <a:ext cx="914400" cy="914400"/>
            </a:xfrm>
            <a:prstGeom prst="rect">
              <a:avLst/>
            </a:prstGeom>
          </p:spPr>
        </p:pic>
      </p:grpSp>
    </p:spTree>
    <p:extLst>
      <p:ext uri="{BB962C8B-B14F-4D97-AF65-F5344CB8AC3E}">
        <p14:creationId xmlns:p14="http://schemas.microsoft.com/office/powerpoint/2010/main" val="143749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200" dirty="0">
                <a:latin typeface="+mn-lt"/>
              </a:rPr>
              <a:t>Transmitting Secure Information</a:t>
            </a:r>
          </a:p>
        </p:txBody>
      </p:sp>
      <p:sp>
        <p:nvSpPr>
          <p:cNvPr id="3" name="Content Placeholder 2"/>
          <p:cNvSpPr>
            <a:spLocks noGrp="1"/>
          </p:cNvSpPr>
          <p:nvPr>
            <p:ph idx="1"/>
          </p:nvPr>
        </p:nvSpPr>
        <p:spPr>
          <a:xfrm>
            <a:off x="243005" y="1502902"/>
            <a:ext cx="8272345" cy="2589715"/>
          </a:xfrm>
        </p:spPr>
        <p:txBody>
          <a:bodyPr vert="horz" lIns="0" tIns="0" rIns="0" bIns="45720" rtlCol="0" anchor="t">
            <a:normAutofit lnSpcReduction="10000"/>
          </a:bodyPr>
          <a:lstStyle/>
          <a:p>
            <a:pPr marL="342900" indent="-342900">
              <a:buFont typeface="Arial" panose="020B0604020202020204" pitchFamily="34" charset="0"/>
              <a:buChar char="•"/>
            </a:pPr>
            <a:r>
              <a:rPr lang="en-US" sz="2200"/>
              <a:t>Use Syncplicity to send secure information to CDE </a:t>
            </a:r>
          </a:p>
          <a:p>
            <a:pPr marL="1028700" lvl="1" indent="-342900"/>
            <a:r>
              <a:rPr lang="en-US"/>
              <a:t>Two users per district can access the </a:t>
            </a:r>
            <a:r>
              <a:rPr lang="en-US" err="1"/>
              <a:t>CDE_Assessment</a:t>
            </a:r>
            <a:r>
              <a:rPr lang="en-US"/>
              <a:t> folder</a:t>
            </a:r>
            <a:endParaRPr lang="en-US">
              <a:cs typeface="Calibri"/>
            </a:endParaRPr>
          </a:p>
          <a:p>
            <a:pPr marL="1485900" lvl="2" indent="-342900">
              <a:buFont typeface="+mj-lt"/>
              <a:buAutoNum type="arabicPeriod"/>
            </a:pPr>
            <a:r>
              <a:rPr lang="en-US"/>
              <a:t>The official DAC</a:t>
            </a:r>
            <a:endParaRPr lang="en-US">
              <a:cs typeface="Calibri"/>
            </a:endParaRPr>
          </a:p>
          <a:p>
            <a:pPr marL="1485900" lvl="2" indent="-342900">
              <a:buFont typeface="+mj-lt"/>
              <a:buAutoNum type="arabicPeriod"/>
            </a:pPr>
            <a:r>
              <a:rPr lang="en-US"/>
              <a:t>One additional individual, if requested</a:t>
            </a:r>
            <a:endParaRPr lang="en-US">
              <a:cs typeface="Calibri"/>
            </a:endParaRPr>
          </a:p>
          <a:p>
            <a:pPr marL="1028700" lvl="1" indent="-342900"/>
            <a:r>
              <a:rPr lang="en-US"/>
              <a:t>CDE will email a list of users to each district</a:t>
            </a:r>
            <a:endParaRPr lang="en-US">
              <a:cs typeface="Calibri"/>
            </a:endParaRPr>
          </a:p>
          <a:p>
            <a:pPr marL="1485900" lvl="2" indent="-342900"/>
            <a:r>
              <a:rPr lang="en-US">
                <a:solidFill>
                  <a:schemeClr val="tx1"/>
                </a:solidFill>
              </a:rPr>
              <a:t>Respond with updates</a:t>
            </a:r>
            <a:endParaRPr lang="en-US">
              <a:cs typeface="Calibri"/>
            </a:endParaRPr>
          </a:p>
          <a:p>
            <a:pPr marL="1485900" lvl="2" indent="-342900"/>
            <a:r>
              <a:rPr lang="en-US">
                <a:cs typeface="Calibri"/>
              </a:rPr>
              <a:t>New users must create/access their accounts within 90 days</a:t>
            </a:r>
          </a:p>
          <a:p>
            <a:pPr marL="1028700" lvl="1" indent="-342900"/>
            <a:r>
              <a:rPr lang="en-US"/>
              <a:t>During SBD, the Data Respondent has access to a separate SBD folder</a:t>
            </a:r>
            <a:endParaRPr lang="en-US" sz="80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86</a:t>
            </a:fld>
            <a:endParaRPr lang="en-US"/>
          </a:p>
        </p:txBody>
      </p:sp>
      <p:grpSp>
        <p:nvGrpSpPr>
          <p:cNvPr id="8" name="Group 7" descr="Reminder: Do not send personally identifiable information (e.g., SASID, name, free and reduced lunch status, disability status, test scores, etc.) through email&#10;CDE Assessment will not respond to emails containing PII&#10;The email will be deleted &#10;Remind all staff who may communicate with CDE">
            <a:extLst>
              <a:ext uri="{FF2B5EF4-FFF2-40B4-BE49-F238E27FC236}">
                <a16:creationId xmlns:a16="http://schemas.microsoft.com/office/drawing/2014/main" id="{C581E300-4E3C-9614-1275-A074648BEE84}"/>
              </a:ext>
            </a:extLst>
          </p:cNvPr>
          <p:cNvGrpSpPr/>
          <p:nvPr/>
        </p:nvGrpSpPr>
        <p:grpSpPr>
          <a:xfrm>
            <a:off x="1057666" y="4259714"/>
            <a:ext cx="7028667" cy="1938992"/>
            <a:chOff x="826359" y="4138528"/>
            <a:chExt cx="7028667" cy="1938992"/>
          </a:xfrm>
        </p:grpSpPr>
        <p:sp>
          <p:nvSpPr>
            <p:cNvPr id="5" name="TextBox 4">
              <a:extLst>
                <a:ext uri="{FF2B5EF4-FFF2-40B4-BE49-F238E27FC236}">
                  <a16:creationId xmlns:a16="http://schemas.microsoft.com/office/drawing/2014/main" id="{CF7BE641-1AF0-11D0-BA95-95AE8C9C0CCF}"/>
                </a:ext>
              </a:extLst>
            </p:cNvPr>
            <p:cNvSpPr txBox="1"/>
            <p:nvPr/>
          </p:nvSpPr>
          <p:spPr>
            <a:xfrm>
              <a:off x="826359" y="4138528"/>
              <a:ext cx="7028667" cy="1938992"/>
            </a:xfrm>
            <a:prstGeom prst="rect">
              <a:avLst/>
            </a:prstGeom>
            <a:solidFill>
              <a:srgbClr val="E26510"/>
            </a:solidFill>
            <a:effectLst>
              <a:outerShdw blurRad="50800" dist="38100" dir="2700000" algn="tl" rotWithShape="0">
                <a:prstClr val="black">
                  <a:alpha val="40000"/>
                </a:prstClr>
              </a:outerShdw>
            </a:effectLst>
          </p:spPr>
          <p:txBody>
            <a:bodyPr wrap="square" rtlCol="0">
              <a:spAutoFit/>
            </a:bodyPr>
            <a:lstStyle/>
            <a:p>
              <a:r>
                <a:rPr lang="en-US" sz="2200" b="1" dirty="0">
                  <a:solidFill>
                    <a:schemeClr val="bg1"/>
                  </a:solidFill>
                </a:rPr>
                <a:t>Reminder</a:t>
              </a:r>
              <a:r>
                <a:rPr lang="en-US" sz="2200" dirty="0">
                  <a:solidFill>
                    <a:schemeClr val="bg1"/>
                  </a:solidFill>
                </a:rPr>
                <a:t>: Do not send personally identifiable information (e.g., SASID, name, free and reduced lunch status, disability status, test scores, etc.) through email</a:t>
              </a:r>
            </a:p>
            <a:p>
              <a:pPr marL="285750" indent="-285750">
                <a:buFont typeface="Arial" panose="020B0604020202020204" pitchFamily="34" charset="0"/>
                <a:buChar char="•"/>
              </a:pPr>
              <a:r>
                <a:rPr lang="en-US" dirty="0">
                  <a:solidFill>
                    <a:schemeClr val="bg1"/>
                  </a:solidFill>
                </a:rPr>
                <a:t>CDE Assessment will not respond to emails containing PII</a:t>
              </a:r>
            </a:p>
            <a:p>
              <a:pPr marL="285750" indent="-285750">
                <a:buFont typeface="Arial" panose="020B0604020202020204" pitchFamily="34" charset="0"/>
                <a:buChar char="•"/>
              </a:pPr>
              <a:r>
                <a:rPr lang="en-US" dirty="0">
                  <a:solidFill>
                    <a:schemeClr val="bg1"/>
                  </a:solidFill>
                </a:rPr>
                <a:t>The email will be deleted </a:t>
              </a:r>
            </a:p>
            <a:p>
              <a:pPr marL="285750" indent="-285750">
                <a:buFont typeface="Arial" panose="020B0604020202020204" pitchFamily="34" charset="0"/>
                <a:buChar char="•"/>
              </a:pPr>
              <a:r>
                <a:rPr lang="en-US" dirty="0">
                  <a:solidFill>
                    <a:schemeClr val="bg1"/>
                  </a:solidFill>
                </a:rPr>
                <a:t>Remind all staff who may communicate with CDE</a:t>
              </a:r>
            </a:p>
          </p:txBody>
        </p:sp>
        <p:pic>
          <p:nvPicPr>
            <p:cNvPr id="7" name="Graphic 6" descr="Warning with solid fill">
              <a:extLst>
                <a:ext uri="{FF2B5EF4-FFF2-40B4-BE49-F238E27FC236}">
                  <a16:creationId xmlns:a16="http://schemas.microsoft.com/office/drawing/2014/main" id="{133A32B8-F597-0D78-FC10-00A22B38A2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8578" y="4878406"/>
              <a:ext cx="1117524" cy="1117524"/>
            </a:xfrm>
            <a:prstGeom prst="rect">
              <a:avLst/>
            </a:prstGeom>
          </p:spPr>
        </p:pic>
      </p:grpSp>
    </p:spTree>
    <p:extLst>
      <p:ext uri="{BB962C8B-B14F-4D97-AF65-F5344CB8AC3E}">
        <p14:creationId xmlns:p14="http://schemas.microsoft.com/office/powerpoint/2010/main" val="5963517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CDE Logo">
            <a:extLst>
              <a:ext uri="{FF2B5EF4-FFF2-40B4-BE49-F238E27FC236}">
                <a16:creationId xmlns:a16="http://schemas.microsoft.com/office/drawing/2014/main" id="{6095A97D-59CA-BD3E-9C9D-58D6EEB8B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996" y="1058101"/>
            <a:ext cx="950298" cy="403996"/>
          </a:xfrm>
          <a:prstGeom prst="rect">
            <a:avLst/>
          </a:prstGeom>
        </p:spPr>
      </p:pic>
      <p:sp>
        <p:nvSpPr>
          <p:cNvPr id="2" name="Title 1"/>
          <p:cNvSpPr>
            <a:spLocks noGrp="1"/>
          </p:cNvSpPr>
          <p:nvPr>
            <p:ph type="title"/>
          </p:nvPr>
        </p:nvSpPr>
        <p:spPr>
          <a:xfrm>
            <a:off x="449706" y="1389321"/>
            <a:ext cx="3128996" cy="758456"/>
          </a:xfrm>
        </p:spPr>
        <p:txBody>
          <a:bodyPr vert="horz" lIns="91440" tIns="45720" rIns="91440" bIns="45720" rtlCol="0" anchor="ctr">
            <a:normAutofit/>
          </a:bodyPr>
          <a:lstStyle/>
          <a:p>
            <a:r>
              <a:rPr lang="en-US" sz="3200" kern="1200" dirty="0">
                <a:solidFill>
                  <a:schemeClr val="tx1"/>
                </a:solidFill>
                <a:latin typeface="+mn-lt"/>
                <a:ea typeface="+mj-ea"/>
                <a:cs typeface="+mj-cs"/>
              </a:rPr>
              <a:t>Syncplicity</a:t>
            </a:r>
          </a:p>
        </p:txBody>
      </p:sp>
      <p:sp>
        <p:nvSpPr>
          <p:cNvPr id="9" name="Content Placeholder 8"/>
          <p:cNvSpPr>
            <a:spLocks noGrp="1"/>
          </p:cNvSpPr>
          <p:nvPr>
            <p:ph idx="1"/>
          </p:nvPr>
        </p:nvSpPr>
        <p:spPr>
          <a:xfrm>
            <a:off x="449706" y="2226057"/>
            <a:ext cx="3511788" cy="3866454"/>
          </a:xfrm>
        </p:spPr>
        <p:txBody>
          <a:bodyPr vert="horz" lIns="91440" tIns="45720" rIns="91440" bIns="45720" rtlCol="0" anchor="t">
            <a:noAutofit/>
          </a:bodyPr>
          <a:lstStyle/>
          <a:p>
            <a:r>
              <a:rPr lang="en-US" sz="1800"/>
              <a:t>All documents from previous years will be removed and archived externally by CDE by September 16</a:t>
            </a:r>
            <a:endParaRPr lang="en-US" sz="1800">
              <a:cs typeface="Calibri"/>
            </a:endParaRPr>
          </a:p>
          <a:p>
            <a:r>
              <a:rPr lang="en-US" sz="1800">
                <a:solidFill>
                  <a:schemeClr val="tx1"/>
                </a:solidFill>
              </a:rPr>
              <a:t>Locally retain copies of any needed documents</a:t>
            </a:r>
          </a:p>
          <a:p>
            <a:pPr marL="682625" lvl="1" indent="-342900"/>
            <a:r>
              <a:rPr lang="en-US" sz="1800"/>
              <a:t>Remember to save the DLM and PSAT/SAT data files for 2024</a:t>
            </a:r>
            <a:endParaRPr lang="en-US" sz="1800">
              <a:solidFill>
                <a:schemeClr val="tx1"/>
              </a:solidFill>
            </a:endParaRPr>
          </a:p>
          <a:p>
            <a:r>
              <a:rPr lang="en-US" sz="1800">
                <a:solidFill>
                  <a:schemeClr val="tx1"/>
                </a:solidFill>
              </a:rPr>
              <a:t>Folder structure</a:t>
            </a:r>
          </a:p>
          <a:p>
            <a:pPr marL="682625" lvl="1" indent="-342900"/>
            <a:r>
              <a:rPr lang="en-US" sz="1800">
                <a:solidFill>
                  <a:schemeClr val="tx1"/>
                </a:solidFill>
              </a:rPr>
              <a:t>Ensure documents are placed in the correct folders</a:t>
            </a:r>
          </a:p>
          <a:p>
            <a:pPr marL="682625" lvl="1" indent="-342900"/>
            <a:r>
              <a:rPr lang="en-US" sz="1800">
                <a:solidFill>
                  <a:schemeClr val="tx1"/>
                </a:solidFill>
              </a:rPr>
              <a:t>Provide notice of uploaded files to the appropriate contact at CDE</a:t>
            </a:r>
          </a:p>
        </p:txBody>
      </p:sp>
      <p:grpSp>
        <p:nvGrpSpPr>
          <p:cNvPr id="16" name="Group 1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17" name="Straight Connector 1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napshot of the online Syncplicity Assessment Folder.">
            <a:extLst>
              <a:ext uri="{FF2B5EF4-FFF2-40B4-BE49-F238E27FC236}">
                <a16:creationId xmlns:a16="http://schemas.microsoft.com/office/drawing/2014/main" id="{A9FFF723-8C05-A2FF-C4A3-D7DE868F44C2}"/>
              </a:ext>
            </a:extLst>
          </p:cNvPr>
          <p:cNvPicPr>
            <a:picLocks noChangeAspect="1"/>
          </p:cNvPicPr>
          <p:nvPr/>
        </p:nvPicPr>
        <p:blipFill>
          <a:blip r:embed="rId3"/>
          <a:stretch>
            <a:fillRect/>
          </a:stretch>
        </p:blipFill>
        <p:spPr>
          <a:xfrm>
            <a:off x="4028408" y="269323"/>
            <a:ext cx="4532210" cy="6208776"/>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77487" y="6342729"/>
            <a:ext cx="2057400" cy="3651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87</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43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CDE Assessment Contacts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5143494"/>
              </p:ext>
            </p:extLst>
          </p:nvPr>
        </p:nvGraphicFramePr>
        <p:xfrm>
          <a:off x="122188" y="1397641"/>
          <a:ext cx="8899624" cy="5074920"/>
        </p:xfrm>
        <a:graphic>
          <a:graphicData uri="http://schemas.openxmlformats.org/drawingml/2006/table">
            <a:tbl>
              <a:tblPr firstRow="1" bandRow="1">
                <a:tableStyleId>{5C22544A-7EE6-4342-B048-85BDC9FD1C3A}</a:tableStyleId>
              </a:tblPr>
              <a:tblGrid>
                <a:gridCol w="3329334">
                  <a:extLst>
                    <a:ext uri="{9D8B030D-6E8A-4147-A177-3AD203B41FA5}">
                      <a16:colId xmlns:a16="http://schemas.microsoft.com/office/drawing/2014/main" val="20000"/>
                    </a:ext>
                  </a:extLst>
                </a:gridCol>
                <a:gridCol w="2105637">
                  <a:extLst>
                    <a:ext uri="{9D8B030D-6E8A-4147-A177-3AD203B41FA5}">
                      <a16:colId xmlns:a16="http://schemas.microsoft.com/office/drawing/2014/main" val="20001"/>
                    </a:ext>
                  </a:extLst>
                </a:gridCol>
                <a:gridCol w="3464653">
                  <a:extLst>
                    <a:ext uri="{9D8B030D-6E8A-4147-A177-3AD203B41FA5}">
                      <a16:colId xmlns:a16="http://schemas.microsoft.com/office/drawing/2014/main" val="20003"/>
                    </a:ext>
                  </a:extLst>
                </a:gridCol>
              </a:tblGrid>
              <a:tr h="502920">
                <a:tc>
                  <a:txBody>
                    <a:bodyPr/>
                    <a:lstStyle/>
                    <a:p>
                      <a:pPr algn="ctr"/>
                      <a:r>
                        <a:rPr lang="en-US" sz="2000"/>
                        <a:t>Questions</a:t>
                      </a:r>
                      <a:r>
                        <a:rPr lang="en-US" sz="2000" baseline="0"/>
                        <a:t> </a:t>
                      </a:r>
                      <a:endParaRPr lang="en-US" sz="2000"/>
                    </a:p>
                  </a:txBody>
                  <a:tcPr anchor="ctr">
                    <a:solidFill>
                      <a:srgbClr val="E26510"/>
                    </a:solidFill>
                  </a:tcPr>
                </a:tc>
                <a:tc>
                  <a:txBody>
                    <a:bodyPr/>
                    <a:lstStyle/>
                    <a:p>
                      <a:pPr algn="ctr"/>
                      <a:r>
                        <a:rPr lang="en-US" sz="2000"/>
                        <a:t>Contact</a:t>
                      </a:r>
                    </a:p>
                  </a:txBody>
                  <a:tcPr anchor="ctr">
                    <a:solidFill>
                      <a:srgbClr val="E26510"/>
                    </a:solidFill>
                  </a:tcPr>
                </a:tc>
                <a:tc>
                  <a:txBody>
                    <a:bodyPr/>
                    <a:lstStyle/>
                    <a:p>
                      <a:pPr algn="ctr"/>
                      <a:r>
                        <a:rPr lang="en-US" sz="2000"/>
                        <a:t>Email</a:t>
                      </a:r>
                    </a:p>
                  </a:txBody>
                  <a:tcPr anchor="ctr">
                    <a:solidFill>
                      <a:srgbClr val="E26510"/>
                    </a:solidFill>
                  </a:tcP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CMAS &amp; </a:t>
                      </a:r>
                      <a:r>
                        <a:rPr lang="en-US" sz="1800" err="1"/>
                        <a:t>PearsonAccess</a:t>
                      </a:r>
                      <a:r>
                        <a:rPr lang="en-US" sz="1800" baseline="30000" err="1"/>
                        <a:t>next</a:t>
                      </a:r>
                      <a:endParaRPr lang="en-US" baseline="30000">
                        <a:solidFill>
                          <a:schemeClr val="tx1">
                            <a:lumMod val="50000"/>
                          </a:schemeClr>
                        </a:solidFill>
                      </a:endParaRPr>
                    </a:p>
                  </a:txBody>
                  <a:tcPr anchor="ctr"/>
                </a:tc>
                <a:tc>
                  <a:txBody>
                    <a:bodyPr/>
                    <a:lstStyle/>
                    <a:p>
                      <a:r>
                        <a:rPr lang="en-US" sz="1800"/>
                        <a:t>Sara Loerzel</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hlinkClick r:id="rId2"/>
                        </a:rPr>
                        <a:t>loerzel_s@cde.state.co.us</a:t>
                      </a:r>
                      <a:r>
                        <a:rPr lang="en-US" sz="1800"/>
                        <a:t> </a:t>
                      </a:r>
                    </a:p>
                  </a:txBody>
                  <a:tcPr anchor="ctr"/>
                </a:tc>
                <a:extLst>
                  <a:ext uri="{0D108BD9-81ED-4DB2-BD59-A6C34878D82A}">
                    <a16:rowId xmlns:a16="http://schemas.microsoft.com/office/drawing/2014/main" val="1000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 PSAT &amp;</a:t>
                      </a:r>
                      <a:r>
                        <a:rPr lang="en-US" baseline="0"/>
                        <a:t> SAT</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50000"/>
                            </a:schemeClr>
                          </a:solidFill>
                        </a:rPr>
                        <a:t>Melissa Carpenter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a:hlinkClick r:id="rId3"/>
                        </a:rPr>
                        <a:t>carpenter_m@cde.state.co.us</a:t>
                      </a:r>
                      <a:endParaRPr lang="en-US" b="0"/>
                    </a:p>
                  </a:txBody>
                  <a:tcPr anchor="ctr"/>
                </a:tc>
                <a:extLst>
                  <a:ext uri="{0D108BD9-81ED-4DB2-BD59-A6C34878D82A}">
                    <a16:rowId xmlns:a16="http://schemas.microsoft.com/office/drawing/2014/main" val="23669145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CoAlt</a:t>
                      </a:r>
                      <a:r>
                        <a:rPr lang="en-US" sz="1800" baseline="0"/>
                        <a:t> </a:t>
                      </a:r>
                      <a:r>
                        <a:rPr lang="en-US" sz="1800"/>
                        <a:t>&amp; Accommodations for Students with Disabilities</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Arti Sachdeva</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hlinkClick r:id="rId4"/>
                        </a:rPr>
                        <a:t>sachdeva_a@cde.state.co.us</a:t>
                      </a:r>
                      <a:r>
                        <a:rPr lang="en-US" sz="1800"/>
                        <a:t>  </a:t>
                      </a:r>
                    </a:p>
                  </a:txBody>
                  <a:tcPr anchor="ct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ACCESS &amp; Accommodations for Multilingual Learners</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a:t>Heather Villalobos Pavia</a:t>
                      </a:r>
                      <a:endParaRPr lang="en-US" sz="175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hlinkClick r:id="rId5"/>
                        </a:rPr>
                        <a:t>villalobospavia_h@cde.state.co.us</a:t>
                      </a:r>
                      <a:r>
                        <a:rPr lang="en-US" sz="1800"/>
                        <a:t> </a:t>
                      </a:r>
                    </a:p>
                  </a:txBody>
                  <a:tcPr anchor="ct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Technology, </a:t>
                      </a:r>
                      <a:r>
                        <a:rPr lang="en-US" sz="1800" kern="1200">
                          <a:effectLst/>
                        </a:rPr>
                        <a:t>NAEP, &amp; International Assessments</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Collin Bonner</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hlinkClick r:id="rId6"/>
                        </a:rPr>
                        <a:t>bonner_c@cde.state.co.us</a:t>
                      </a:r>
                      <a:r>
                        <a:rPr lang="en-US" sz="1800"/>
                        <a:t> </a:t>
                      </a:r>
                      <a:endParaRPr lang="en-US"/>
                    </a:p>
                  </a:txBody>
                  <a:tcPr anchor="ctr"/>
                </a:tc>
                <a:extLst>
                  <a:ext uri="{0D108BD9-81ED-4DB2-BD59-A6C34878D82A}">
                    <a16:rowId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50000"/>
                            </a:schemeClr>
                          </a:solidFill>
                        </a:rPr>
                        <a:t>Assessment Literacy &amp; Performance Assessments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50000"/>
                            </a:schemeClr>
                          </a:solidFill>
                        </a:rPr>
                        <a:t>Angela Landrum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a:hlinkClick r:id="rId7"/>
                        </a:rPr>
                        <a:t>landrum_a@cde.state.co.us</a:t>
                      </a:r>
                      <a:r>
                        <a:rPr lang="en-US" b="0"/>
                        <a:t> </a:t>
                      </a:r>
                    </a:p>
                  </a:txBody>
                  <a:tcPr anchor="ctr"/>
                </a:tc>
                <a:extLst>
                  <a:ext uri="{0D108BD9-81ED-4DB2-BD59-A6C34878D82A}">
                    <a16:rowId xmlns:a16="http://schemas.microsoft.com/office/drawing/2014/main" val="4287033639"/>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Psychometrics &amp; Data</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Jasmine Carey</a:t>
                      </a:r>
                      <a:endParaRPr lang="en-US">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hlinkClick r:id="rId8"/>
                        </a:rPr>
                        <a:t>carey_j@cde.state.co.us</a:t>
                      </a:r>
                      <a:r>
                        <a:rPr lang="en-US" baseline="0"/>
                        <a:t> </a:t>
                      </a:r>
                      <a:endParaRPr lang="en-US" b="0"/>
                    </a:p>
                  </a:txBody>
                  <a:tcPr anchor="ctr"/>
                </a:tc>
                <a:extLst>
                  <a:ext uri="{0D108BD9-81ED-4DB2-BD59-A6C34878D82A}">
                    <a16:rowId xmlns:a16="http://schemas.microsoft.com/office/drawing/2014/main" val="10006"/>
                  </a:ext>
                </a:extLst>
              </a:tr>
              <a:tr h="502920">
                <a:tc>
                  <a:txBody>
                    <a:bodyPr/>
                    <a:lstStyle/>
                    <a:p>
                      <a:pPr marL="0" lvl="0" indent="0" algn="l">
                        <a:lnSpc>
                          <a:spcPct val="100000"/>
                        </a:lnSpc>
                        <a:spcBef>
                          <a:spcPts val="0"/>
                        </a:spcBef>
                        <a:spcAft>
                          <a:spcPts val="0"/>
                        </a:spcAft>
                        <a:buNone/>
                      </a:pPr>
                      <a:r>
                        <a:rPr lang="en-US"/>
                        <a:t>Data and SBD Collections</a:t>
                      </a:r>
                    </a:p>
                  </a:txBody>
                  <a:tcPr anchor="ctr"/>
                </a:tc>
                <a:tc>
                  <a:txBody>
                    <a:bodyPr/>
                    <a:lstStyle/>
                    <a:p>
                      <a:pPr marL="0" lvl="0" indent="0" algn="l">
                        <a:lnSpc>
                          <a:spcPct val="100000"/>
                        </a:lnSpc>
                        <a:spcBef>
                          <a:spcPts val="0"/>
                        </a:spcBef>
                        <a:spcAft>
                          <a:spcPts val="0"/>
                        </a:spcAft>
                        <a:buNone/>
                      </a:pPr>
                      <a:r>
                        <a:rPr lang="en-US"/>
                        <a:t>Leon Merker</a:t>
                      </a:r>
                    </a:p>
                  </a:txBody>
                  <a:tcPr anchor="ctr"/>
                </a:tc>
                <a:tc>
                  <a:txBody>
                    <a:bodyPr/>
                    <a:lstStyle/>
                    <a:p>
                      <a:pPr marL="0" lvl="0" indent="0" algn="l" defTabSz="914400">
                        <a:lnSpc>
                          <a:spcPct val="100000"/>
                        </a:lnSpc>
                        <a:spcBef>
                          <a:spcPts val="0"/>
                        </a:spcBef>
                        <a:spcAft>
                          <a:spcPts val="0"/>
                        </a:spcAft>
                        <a:buNone/>
                        <a:tabLst/>
                        <a:defRPr/>
                      </a:pPr>
                      <a:r>
                        <a:rPr lang="en-US" baseline="0">
                          <a:hlinkClick r:id="rId9"/>
                        </a:rPr>
                        <a:t>merker_l@cde.state.co.us</a:t>
                      </a:r>
                      <a:endParaRPr lang="en-US" baseline="0"/>
                    </a:p>
                  </a:txBody>
                  <a:tcPr anchor="ctr"/>
                </a:tc>
                <a:extLst>
                  <a:ext uri="{0D108BD9-81ED-4DB2-BD59-A6C34878D82A}">
                    <a16:rowId xmlns:a16="http://schemas.microsoft.com/office/drawing/2014/main" val="792509533"/>
                  </a:ext>
                </a:extLst>
              </a:tr>
            </a:tbl>
          </a:graphicData>
        </a:graphic>
      </p:graphicFrame>
    </p:spTree>
    <p:extLst>
      <p:ext uri="{BB962C8B-B14F-4D97-AF65-F5344CB8AC3E}">
        <p14:creationId xmlns:p14="http://schemas.microsoft.com/office/powerpoint/2010/main" val="2844889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Thank you!</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89</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49546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2551" y="-14012"/>
            <a:ext cx="4133875" cy="6881720"/>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550" y="3661168"/>
            <a:ext cx="1864192" cy="3200400"/>
          </a:xfrm>
          <a:prstGeom prst="rtTriangle">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B012FF5-22E2-A430-443E-5017D3388C38}"/>
              </a:ext>
            </a:extLst>
          </p:cNvPr>
          <p:cNvSpPr>
            <a:spLocks noGrp="1"/>
          </p:cNvSpPr>
          <p:nvPr>
            <p:ph type="ctrTitle"/>
          </p:nvPr>
        </p:nvSpPr>
        <p:spPr>
          <a:xfrm>
            <a:off x="450247" y="243599"/>
            <a:ext cx="8368266" cy="1525014"/>
          </a:xfrm>
        </p:spPr>
        <p:txBody>
          <a:bodyPr vert="horz" lIns="91440" tIns="45720" rIns="91440" bIns="45720" rtlCol="0" anchor="ctr">
            <a:noAutofit/>
          </a:bodyPr>
          <a:lstStyle/>
          <a:p>
            <a:r>
              <a:rPr lang="en-US" sz="2800" kern="1200" dirty="0">
                <a:solidFill>
                  <a:schemeClr val="tx1"/>
                </a:solidFill>
                <a:latin typeface="+mn-lt"/>
                <a:ea typeface="+mj-ea"/>
                <a:cs typeface="+mj-cs"/>
              </a:rPr>
              <a:t>QR code on individual student level performance reports linking to online videos</a:t>
            </a:r>
          </a:p>
        </p:txBody>
      </p:sp>
      <p:pic>
        <p:nvPicPr>
          <p:cNvPr id="4" name="Picture 3" descr="A QR code linked to the CMAS Parent and Guardian Resources linked on the same slide.">
            <a:extLst>
              <a:ext uri="{FF2B5EF4-FFF2-40B4-BE49-F238E27FC236}">
                <a16:creationId xmlns:a16="http://schemas.microsoft.com/office/drawing/2014/main" id="{860C0F6E-AE20-3693-6EDD-29A6ABA4E88B}"/>
              </a:ext>
            </a:extLst>
          </p:cNvPr>
          <p:cNvPicPr>
            <a:picLocks noChangeAspect="1"/>
          </p:cNvPicPr>
          <p:nvPr/>
        </p:nvPicPr>
        <p:blipFill>
          <a:blip r:embed="rId3"/>
          <a:stretch>
            <a:fillRect/>
          </a:stretch>
        </p:blipFill>
        <p:spPr>
          <a:xfrm>
            <a:off x="565759" y="1348180"/>
            <a:ext cx="1634646" cy="1614683"/>
          </a:xfrm>
          <a:prstGeom prst="rect">
            <a:avLst/>
          </a:prstGeom>
        </p:spPr>
      </p:pic>
      <p:pic>
        <p:nvPicPr>
          <p:cNvPr id="2" name="Online Media 1" descr="Colorado Dept of Education Grade 3 CMAS Math Approached Expectations Score Report Video">
            <a:hlinkClick r:id="" action="ppaction://media"/>
            <a:extLst>
              <a:ext uri="{FF2B5EF4-FFF2-40B4-BE49-F238E27FC236}">
                <a16:creationId xmlns:a16="http://schemas.microsoft.com/office/drawing/2014/main" id="{9D5220C5-C95B-2889-B830-532F1CD4F4F8}"/>
              </a:ext>
            </a:extLst>
          </p:cNvPr>
          <p:cNvPicPr>
            <a:picLocks/>
          </p:cNvPicPr>
          <p:nvPr>
            <a:videoFile r:link="rId1"/>
          </p:nvPr>
        </p:nvPicPr>
        <p:blipFill>
          <a:blip r:embed="rId4"/>
          <a:stretch>
            <a:fillRect/>
          </a:stretch>
        </p:blipFill>
        <p:spPr>
          <a:xfrm>
            <a:off x="2787569" y="2160397"/>
            <a:ext cx="5730369" cy="32309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style>
          <a:lnRef idx="0">
            <a:schemeClr val="accent3"/>
          </a:lnRef>
          <a:fillRef idx="3">
            <a:schemeClr val="accent3"/>
          </a:fillRef>
          <a:effectRef idx="3">
            <a:schemeClr val="accent3"/>
          </a:effectRef>
          <a:fontRef idx="minor">
            <a:schemeClr val="lt1"/>
          </a:fontRef>
        </p:style>
      </p:pic>
      <p:sp>
        <p:nvSpPr>
          <p:cNvPr id="3" name="TextBox 2">
            <a:extLst>
              <a:ext uri="{FF2B5EF4-FFF2-40B4-BE49-F238E27FC236}">
                <a16:creationId xmlns:a16="http://schemas.microsoft.com/office/drawing/2014/main" id="{46B2C273-0DC3-D468-471B-A59C5C0138F7}"/>
              </a:ext>
            </a:extLst>
          </p:cNvPr>
          <p:cNvSpPr txBox="1"/>
          <p:nvPr/>
        </p:nvSpPr>
        <p:spPr>
          <a:xfrm>
            <a:off x="1388125" y="6033185"/>
            <a:ext cx="6367750" cy="646331"/>
          </a:xfrm>
          <a:prstGeom prst="rect">
            <a:avLst/>
          </a:prstGeom>
          <a:noFill/>
        </p:spPr>
        <p:txBody>
          <a:bodyPr wrap="square" lIns="91440" tIns="45720" rIns="91440" bIns="45720" rtlCol="0" anchor="t">
            <a:spAutoFit/>
          </a:bodyPr>
          <a:lstStyle/>
          <a:p>
            <a:pPr algn="ctr"/>
            <a:r>
              <a:rPr lang="en-US" sz="1800" kern="1200">
                <a:latin typeface="+mn-lt"/>
                <a:ea typeface="+mj-ea"/>
                <a:cs typeface="+mj-cs"/>
              </a:rPr>
              <a:t>Visit </a:t>
            </a:r>
            <a:r>
              <a:rPr lang="en-US">
                <a:solidFill>
                  <a:schemeClr val="accent5">
                    <a:lumMod val="76000"/>
                  </a:schemeClr>
                </a:solidFill>
                <a:ea typeface="+mj-ea"/>
                <a:cs typeface="+mj-cs"/>
                <a:hlinkClick r:id="rId5">
                  <a:extLst>
                    <a:ext uri="{A12FA001-AC4F-418D-AE19-62706E023703}">
                      <ahyp:hlinkClr xmlns:ahyp="http://schemas.microsoft.com/office/drawing/2018/hyperlinkcolor" val="tx"/>
                    </a:ext>
                  </a:extLst>
                </a:hlinkClick>
              </a:rPr>
              <a:t>CMAS Parent and Guardian Resources</a:t>
            </a:r>
            <a:r>
              <a:rPr lang="en-US" sz="1800" kern="1200">
                <a:latin typeface="+mn-lt"/>
                <a:ea typeface="+mj-ea"/>
                <a:cs typeface="+mj-cs"/>
              </a:rPr>
              <a:t> </a:t>
            </a:r>
            <a:br>
              <a:rPr lang="en-US" sz="1800" kern="1200">
                <a:ea typeface="+mj-ea"/>
                <a:cs typeface="+mj-cs"/>
              </a:rPr>
            </a:br>
            <a:r>
              <a:rPr lang="en-US" sz="1800" kern="1200">
                <a:latin typeface="+mn-lt"/>
                <a:ea typeface="+mj-ea"/>
                <a:cs typeface="+mj-cs"/>
              </a:rPr>
              <a:t>to access all video reports</a:t>
            </a:r>
            <a:endParaRPr lang="en-US"/>
          </a:p>
        </p:txBody>
      </p:sp>
      <p:pic>
        <p:nvPicPr>
          <p:cNvPr id="6" name="Picture 5">
            <a:extLst>
              <a:ext uri="{FF2B5EF4-FFF2-40B4-BE49-F238E27FC236}">
                <a16:creationId xmlns:a16="http://schemas.microsoft.com/office/drawing/2014/main" id="{03CF1481-B1D4-CEA4-A8DE-07B18BA8147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5919" y="6427017"/>
            <a:ext cx="858862" cy="365125"/>
          </a:xfrm>
          <a:prstGeom prst="rect">
            <a:avLst/>
          </a:prstGeom>
        </p:spPr>
      </p:pic>
      <p:sp>
        <p:nvSpPr>
          <p:cNvPr id="8" name="Slide Number Placeholder 3">
            <a:extLst>
              <a:ext uri="{FF2B5EF4-FFF2-40B4-BE49-F238E27FC236}">
                <a16:creationId xmlns:a16="http://schemas.microsoft.com/office/drawing/2014/main" id="{3A867327-78FA-C2F6-FB83-BFE573BEAEEB}"/>
              </a:ext>
              <a:ext uri="{C183D7F6-B498-43B3-948B-1728B52AA6E4}">
                <adec:decorative xmlns:adec="http://schemas.microsoft.com/office/drawing/2017/decorative" val="1"/>
              </a:ext>
            </a:extLst>
          </p:cNvPr>
          <p:cNvSpPr txBox="1">
            <a:spLocks/>
          </p:cNvSpPr>
          <p:nvPr/>
        </p:nvSpPr>
        <p:spPr>
          <a:xfrm>
            <a:off x="274320" y="6356351"/>
            <a:ext cx="467783" cy="365125"/>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726FA2-3EC9-4717-AD62-D8C823692DD3}" type="slidenum">
              <a:rPr lang="en-US" smtClean="0">
                <a:solidFill>
                  <a:schemeClr val="tx1"/>
                </a:solidFill>
              </a:rPr>
              <a:pPr/>
              <a:t>9</a:t>
            </a:fld>
            <a:endParaRPr lang="en-US">
              <a:solidFill>
                <a:schemeClr val="tx1"/>
              </a:solidFill>
            </a:endParaRPr>
          </a:p>
        </p:txBody>
      </p:sp>
    </p:spTree>
    <p:extLst>
      <p:ext uri="{BB962C8B-B14F-4D97-AF65-F5344CB8AC3E}">
        <p14:creationId xmlns:p14="http://schemas.microsoft.com/office/powerpoint/2010/main" val="30672242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2770305" cy="3204134"/>
          </a:xfrm>
        </p:spPr>
        <p:txBody>
          <a:bodyPr vert="horz" lIns="91440" tIns="45720" rIns="91440" bIns="45720" rtlCol="0" anchor="b">
            <a:normAutofit/>
          </a:bodyPr>
          <a:lstStyle/>
          <a:p>
            <a:pPr algn="l"/>
            <a:r>
              <a:rPr lang="en-US" sz="3200" dirty="0">
                <a:solidFill>
                  <a:schemeClr val="tx1"/>
                </a:solidFill>
                <a:latin typeface="+mn-lt"/>
              </a:rPr>
              <a:t>Additional Local Education Provider Responsibilities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90</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23138189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Charter Schools</a:t>
            </a:r>
          </a:p>
        </p:txBody>
      </p:sp>
      <p:sp>
        <p:nvSpPr>
          <p:cNvPr id="3" name="Content Placeholder 2"/>
          <p:cNvSpPr>
            <a:spLocks noGrp="1"/>
          </p:cNvSpPr>
          <p:nvPr>
            <p:ph idx="1"/>
          </p:nvPr>
        </p:nvSpPr>
        <p:spPr>
          <a:xfrm>
            <a:off x="274320" y="1463040"/>
            <a:ext cx="8241030" cy="4640674"/>
          </a:xfrm>
        </p:spPr>
        <p:txBody>
          <a:bodyPr vert="horz" lIns="0" tIns="0" rIns="0" bIns="45720" rtlCol="0" anchor="t">
            <a:normAutofit/>
          </a:bodyPr>
          <a:lstStyle/>
          <a:p>
            <a:pPr marL="342900" indent="-342900">
              <a:lnSpc>
                <a:spcPct val="100000"/>
              </a:lnSpc>
              <a:buFont typeface="Arial" panose="020B0604020202020204" pitchFamily="34" charset="0"/>
              <a:buChar char="•"/>
            </a:pPr>
            <a:r>
              <a:rPr lang="en-US" sz="2200"/>
              <a:t>Charter Schools are considered their own LEP (Local Education Provider) for purposes of the following state laws:</a:t>
            </a:r>
          </a:p>
          <a:p>
            <a:pPr marL="1028700" lvl="1" indent="-342900">
              <a:lnSpc>
                <a:spcPct val="100000"/>
              </a:lnSpc>
            </a:pPr>
            <a:r>
              <a:rPr lang="en-US"/>
              <a:t>Paper-based testing options: §22-7-1013(6), §22-7-1006.3(1)(d-e)</a:t>
            </a:r>
            <a:endParaRPr lang="en-US">
              <a:cs typeface="Calibri"/>
            </a:endParaRPr>
          </a:p>
          <a:p>
            <a:pPr marL="1028700" lvl="1" indent="-342900">
              <a:lnSpc>
                <a:spcPct val="100000"/>
              </a:lnSpc>
            </a:pPr>
            <a:r>
              <a:rPr lang="en-US"/>
              <a:t>Assessment information for parents: §22-7-1013(7)(a)</a:t>
            </a:r>
            <a:endParaRPr lang="en-US">
              <a:cs typeface="Calibri"/>
            </a:endParaRPr>
          </a:p>
          <a:p>
            <a:pPr marL="1028700" lvl="1" indent="-342900">
              <a:lnSpc>
                <a:spcPct val="100000"/>
              </a:lnSpc>
            </a:pPr>
            <a:r>
              <a:rPr lang="en-US"/>
              <a:t>Parent excuse information: §22-7-1013(8)(a-c)</a:t>
            </a:r>
            <a:endParaRPr lang="en-US">
              <a:cs typeface="Calibri"/>
            </a:endParaRPr>
          </a:p>
          <a:p>
            <a:pPr marL="342900" indent="-342900">
              <a:lnSpc>
                <a:spcPct val="100000"/>
              </a:lnSpc>
              <a:buFont typeface="Arial" panose="020B0604020202020204" pitchFamily="34" charset="0"/>
              <a:buChar char="•"/>
            </a:pPr>
            <a:r>
              <a:rPr lang="en-US" sz="2200"/>
              <a:t>DACs are responsible for:</a:t>
            </a:r>
            <a:endParaRPr lang="en-US" sz="2200">
              <a:cs typeface="Calibri"/>
            </a:endParaRPr>
          </a:p>
          <a:p>
            <a:pPr marL="1028700" lvl="1" indent="-342900">
              <a:lnSpc>
                <a:spcPct val="100000"/>
              </a:lnSpc>
            </a:pPr>
            <a:r>
              <a:rPr lang="en-US"/>
              <a:t>Training SACs at charter schools in the district</a:t>
            </a:r>
            <a:endParaRPr lang="en-US">
              <a:cs typeface="Calibri"/>
            </a:endParaRPr>
          </a:p>
          <a:p>
            <a:pPr marL="1028700" lvl="1" indent="-342900">
              <a:lnSpc>
                <a:spcPct val="100000"/>
              </a:lnSpc>
            </a:pPr>
            <a:r>
              <a:rPr lang="en-US"/>
              <a:t>Communicating charter school paper-based testing selections to CDE </a:t>
            </a:r>
            <a:endParaRPr lang="en-US">
              <a:cs typeface="Calibri"/>
            </a:endParaRPr>
          </a:p>
          <a:p>
            <a:pPr marL="1028700" lvl="1" indent="-342900">
              <a:lnSpc>
                <a:spcPct val="100000"/>
              </a:lnSpc>
            </a:pPr>
            <a:r>
              <a:rPr lang="en-US">
                <a:cs typeface="Calibri"/>
              </a:rPr>
              <a:t>Ensuring updates to student data are made during SBD if needed (schools do not have access to Data Pipeline)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91</a:t>
            </a:fld>
            <a:endParaRPr lang="en-US"/>
          </a:p>
        </p:txBody>
      </p:sp>
      <p:pic>
        <p:nvPicPr>
          <p:cNvPr id="6" name="Picture 5" descr="A row of law books on a shelf">
            <a:extLst>
              <a:ext uri="{FF2B5EF4-FFF2-40B4-BE49-F238E27FC236}">
                <a16:creationId xmlns:a16="http://schemas.microsoft.com/office/drawing/2014/main" id="{BF8FE225-6B7B-BCC1-DC60-2732F3F41A94}"/>
              </a:ext>
            </a:extLst>
          </p:cNvPr>
          <p:cNvPicPr>
            <a:picLocks noChangeAspect="1"/>
          </p:cNvPicPr>
          <p:nvPr/>
        </p:nvPicPr>
        <p:blipFill>
          <a:blip r:embed="rId2"/>
          <a:srcRect r="-1142" b="-578"/>
          <a:stretch/>
        </p:blipFill>
        <p:spPr>
          <a:xfrm>
            <a:off x="0" y="1212995"/>
            <a:ext cx="9248433" cy="5675451"/>
          </a:xfrm>
          <a:prstGeom prst="rect">
            <a:avLst/>
          </a:prstGeom>
        </p:spPr>
      </p:pic>
    </p:spTree>
    <p:extLst>
      <p:ext uri="{BB962C8B-B14F-4D97-AF65-F5344CB8AC3E}">
        <p14:creationId xmlns:p14="http://schemas.microsoft.com/office/powerpoint/2010/main" val="893331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AA3-1787-4997-B0DD-C5CE5BDB3AB1}"/>
              </a:ext>
            </a:extLst>
          </p:cNvPr>
          <p:cNvSpPr>
            <a:spLocks noGrp="1"/>
          </p:cNvSpPr>
          <p:nvPr>
            <p:ph type="title"/>
          </p:nvPr>
        </p:nvSpPr>
        <p:spPr/>
        <p:txBody>
          <a:bodyPr anchor="ctr">
            <a:normAutofit/>
          </a:bodyPr>
          <a:lstStyle/>
          <a:p>
            <a:r>
              <a:rPr lang="en-US" sz="3200" dirty="0">
                <a:latin typeface="+mn-lt"/>
              </a:rPr>
              <a:t>SAT Scores on Transcripts</a:t>
            </a:r>
          </a:p>
        </p:txBody>
      </p:sp>
      <p:sp>
        <p:nvSpPr>
          <p:cNvPr id="3" name="Content Placeholder 2">
            <a:extLst>
              <a:ext uri="{FF2B5EF4-FFF2-40B4-BE49-F238E27FC236}">
                <a16:creationId xmlns:a16="http://schemas.microsoft.com/office/drawing/2014/main" id="{119C95C6-D69A-40CE-9E05-1DEA7D02B659}"/>
              </a:ext>
            </a:extLst>
          </p:cNvPr>
          <p:cNvSpPr>
            <a:spLocks noGrp="1"/>
          </p:cNvSpPr>
          <p:nvPr>
            <p:ph idx="1"/>
          </p:nvPr>
        </p:nvSpPr>
        <p:spPr/>
        <p:txBody>
          <a:bodyPr>
            <a:normAutofit/>
          </a:bodyPr>
          <a:lstStyle/>
          <a:p>
            <a:pPr marL="0" indent="0" algn="ctr">
              <a:buNone/>
            </a:pPr>
            <a:r>
              <a:rPr lang="en-US" dirty="0"/>
              <a:t>SB20-175: Student Score on Transcript</a:t>
            </a:r>
          </a:p>
          <a:p>
            <a:pPr marL="457200" lvl="1" indent="0" algn="ctr">
              <a:buNone/>
            </a:pPr>
            <a:endParaRPr lang="en-US" dirty="0"/>
          </a:p>
          <a:p>
            <a:pPr marL="457200" lvl="1" indent="0" algn="ctr">
              <a:buNone/>
            </a:pPr>
            <a:r>
              <a:rPr lang="en-US" dirty="0"/>
              <a:t>This act prohibits a student's level of performance on the readiness assessment administered pursuant to 22-7-1006.3 (SAT) or on a national assessment (any assessment administered throughout the United States to measure postsecondary or workforce readiness) from being indicated on the student's high school transcript.</a:t>
            </a:r>
          </a:p>
        </p:txBody>
      </p:sp>
      <p:sp>
        <p:nvSpPr>
          <p:cNvPr id="4" name="Slide Number Placeholder 3">
            <a:extLst>
              <a:ext uri="{FF2B5EF4-FFF2-40B4-BE49-F238E27FC236}">
                <a16:creationId xmlns:a16="http://schemas.microsoft.com/office/drawing/2014/main" id="{1B0D07D2-2047-47D3-AAFD-0E4B1EBA5200}"/>
              </a:ext>
            </a:extLst>
          </p:cNvPr>
          <p:cNvSpPr>
            <a:spLocks noGrp="1"/>
          </p:cNvSpPr>
          <p:nvPr>
            <p:ph type="sldNum" sz="quarter" idx="12"/>
          </p:nvPr>
        </p:nvSpPr>
        <p:spPr/>
        <p:txBody>
          <a:bodyPr/>
          <a:lstStyle/>
          <a:p>
            <a:fld id="{C479D5F6-EDCB-402A-AC08-4943A1820E8F}" type="slidenum">
              <a:rPr lang="en-US" smtClean="0"/>
              <a:pPr/>
              <a:t>92</a:t>
            </a:fld>
            <a:endParaRPr lang="en-US"/>
          </a:p>
        </p:txBody>
      </p:sp>
      <p:pic>
        <p:nvPicPr>
          <p:cNvPr id="6" name="Picture 5" descr="A row of law books on a shelf">
            <a:extLst>
              <a:ext uri="{FF2B5EF4-FFF2-40B4-BE49-F238E27FC236}">
                <a16:creationId xmlns:a16="http://schemas.microsoft.com/office/drawing/2014/main" id="{7DBBD194-376B-E842-8AEF-51FA44111450}"/>
              </a:ext>
            </a:extLst>
          </p:cNvPr>
          <p:cNvPicPr>
            <a:picLocks noChangeAspect="1"/>
          </p:cNvPicPr>
          <p:nvPr/>
        </p:nvPicPr>
        <p:blipFill>
          <a:blip r:embed="rId2"/>
          <a:srcRect r="-1142" b="-578"/>
          <a:stretch/>
        </p:blipFill>
        <p:spPr>
          <a:xfrm>
            <a:off x="0" y="1212995"/>
            <a:ext cx="9248433" cy="5675451"/>
          </a:xfrm>
          <a:prstGeom prst="rect">
            <a:avLst/>
          </a:prstGeom>
        </p:spPr>
      </p:pic>
    </p:spTree>
    <p:extLst>
      <p:ext uri="{BB962C8B-B14F-4D97-AF65-F5344CB8AC3E}">
        <p14:creationId xmlns:p14="http://schemas.microsoft.com/office/powerpoint/2010/main" val="6787203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7" cy="756418"/>
          </a:xfrm>
        </p:spPr>
        <p:txBody>
          <a:bodyPr anchor="ctr">
            <a:noAutofit/>
          </a:bodyPr>
          <a:lstStyle/>
          <a:p>
            <a:r>
              <a:rPr lang="en-US" sz="2800" dirty="0">
                <a:latin typeface="+mn-lt"/>
              </a:rPr>
              <a:t>Requirements and District Responsibilities</a:t>
            </a:r>
            <a:br>
              <a:rPr lang="en-US" sz="2800" dirty="0">
                <a:latin typeface="+mn-lt"/>
              </a:rPr>
            </a:br>
            <a:r>
              <a:rPr lang="en-US" sz="2800" dirty="0">
                <a:latin typeface="+mn-lt"/>
              </a:rPr>
              <a:t>Paper-based Testing §22-7-1013(6), §22-7-1006.3(1)(d-e)</a:t>
            </a:r>
          </a:p>
        </p:txBody>
      </p:sp>
      <p:sp>
        <p:nvSpPr>
          <p:cNvPr id="3" name="Content Placeholder 2"/>
          <p:cNvSpPr>
            <a:spLocks noGrp="1"/>
          </p:cNvSpPr>
          <p:nvPr>
            <p:ph idx="1"/>
          </p:nvPr>
        </p:nvSpPr>
        <p:spPr>
          <a:xfrm>
            <a:off x="274320" y="1380744"/>
            <a:ext cx="8800011" cy="5340732"/>
          </a:xfrm>
        </p:spPr>
        <p:txBody>
          <a:bodyPr vert="horz" lIns="0" tIns="0" rIns="0" bIns="45720" rtlCol="0" anchor="t">
            <a:noAutofit/>
          </a:bodyPr>
          <a:lstStyle/>
          <a:p>
            <a:pPr marL="342900" indent="-342900">
              <a:buFont typeface="Arial" panose="020B0604020202020204" pitchFamily="34" charset="0"/>
              <a:buChar char="•"/>
            </a:pPr>
            <a:r>
              <a:rPr lang="en-US" sz="2000"/>
              <a:t>Each LEP must adopt and implement a written policy by which it decides whether to request the paper form of the CMAS assessments for its students</a:t>
            </a:r>
          </a:p>
          <a:p>
            <a:pPr marL="1028700" lvl="1" indent="-342900"/>
            <a:r>
              <a:rPr lang="en-US" sz="1800"/>
              <a:t>Decision must be made in consultation with schools and parents</a:t>
            </a:r>
            <a:endParaRPr lang="en-US" sz="1800">
              <a:cs typeface="Calibri"/>
            </a:endParaRPr>
          </a:p>
          <a:p>
            <a:pPr marL="1028700" lvl="1" indent="-342900"/>
            <a:r>
              <a:rPr lang="en-US" sz="1800"/>
              <a:t>Copy of policy must be shared with parents and posted on LEP website</a:t>
            </a:r>
            <a:endParaRPr lang="en-US" sz="1800">
              <a:cs typeface="Calibri"/>
            </a:endParaRPr>
          </a:p>
          <a:p>
            <a:pPr marL="1028700" lvl="1" indent="-342900"/>
            <a:r>
              <a:rPr lang="en-US" sz="1800"/>
              <a:t>LEP may make the decision by school or class (i.e., grade level and content area)</a:t>
            </a:r>
            <a:endParaRPr lang="en-US" sz="1800">
              <a:cs typeface="Calibri"/>
            </a:endParaRPr>
          </a:p>
          <a:p>
            <a:pPr marL="1028700" lvl="1" indent="-342900"/>
            <a:r>
              <a:rPr lang="en-US" sz="1800"/>
              <a:t>LEP will report to CDE the number of students who will take the paper form (indicated prior to initial order deadline)</a:t>
            </a:r>
            <a:endParaRPr lang="en-US" sz="1800">
              <a:cs typeface="Calibri"/>
            </a:endParaRPr>
          </a:p>
          <a:p>
            <a:pPr marL="342900" indent="-342900">
              <a:buFont typeface="Arial" panose="020B0604020202020204" pitchFamily="34" charset="0"/>
              <a:buChar char="•"/>
            </a:pPr>
            <a:r>
              <a:rPr lang="en-US" sz="2000"/>
              <a:t>Considerations</a:t>
            </a:r>
            <a:endParaRPr lang="en-US" sz="2000">
              <a:cs typeface="Calibri"/>
            </a:endParaRPr>
          </a:p>
          <a:p>
            <a:pPr marL="1028700" lvl="1" indent="-342900"/>
            <a:r>
              <a:rPr lang="en-US" sz="1800"/>
              <a:t>Technology capacity</a:t>
            </a:r>
            <a:endParaRPr lang="en-US" sz="1800">
              <a:cs typeface="Calibri"/>
            </a:endParaRPr>
          </a:p>
          <a:p>
            <a:pPr marL="1028700" lvl="1" indent="-342900"/>
            <a:r>
              <a:rPr lang="en-US" sz="1800"/>
              <a:t>Logistics</a:t>
            </a:r>
            <a:endParaRPr lang="en-US" sz="1800">
              <a:cs typeface="Calibri"/>
            </a:endParaRPr>
          </a:p>
          <a:p>
            <a:pPr marL="1028700" lvl="1" indent="-342900"/>
            <a:r>
              <a:rPr lang="en-US" sz="1800"/>
              <a:t>Must have the grade appropriate calculators for math (grades 6 through 8)</a:t>
            </a:r>
            <a:endParaRPr lang="en-US" sz="1800">
              <a:cs typeface="Calibri"/>
            </a:endParaRPr>
          </a:p>
          <a:p>
            <a:pPr marL="342900" indent="-342900">
              <a:buFont typeface="Arial" panose="020B0604020202020204" pitchFamily="34" charset="0"/>
              <a:buChar char="•"/>
            </a:pPr>
            <a:r>
              <a:rPr lang="en-US" sz="2000"/>
              <a:t>Paper and online form always available to individual students as an accommodation</a:t>
            </a:r>
            <a:endParaRPr lang="en-US" sz="2000">
              <a:cs typeface="Calibri"/>
            </a:endParaRPr>
          </a:p>
          <a:p>
            <a:pPr marL="342900" indent="-342900">
              <a:buFont typeface="Arial" panose="020B0604020202020204" pitchFamily="34" charset="0"/>
              <a:buChar char="•"/>
            </a:pPr>
            <a:r>
              <a:rPr lang="en-US" sz="2000"/>
              <a:t>Must commit to meeting security requirements and accounting for all secure materials</a:t>
            </a:r>
            <a:endParaRPr lang="en-US" sz="2000">
              <a:cs typeface="Calibri"/>
            </a:endParaRPr>
          </a:p>
          <a:p>
            <a:pPr marL="1028700" lvl="1" indent="-342900"/>
            <a:r>
              <a:rPr lang="en-US" sz="1800"/>
              <a:t>Chain-of-custody documentation and reports for missing materials</a:t>
            </a:r>
            <a:endParaRPr lang="en-US" sz="180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93</a:t>
            </a:fld>
            <a:endParaRPr lang="en-US"/>
          </a:p>
        </p:txBody>
      </p:sp>
      <p:pic>
        <p:nvPicPr>
          <p:cNvPr id="6" name="Picture 5" descr="A row of law books on a shelf">
            <a:extLst>
              <a:ext uri="{FF2B5EF4-FFF2-40B4-BE49-F238E27FC236}">
                <a16:creationId xmlns:a16="http://schemas.microsoft.com/office/drawing/2014/main" id="{1A0C0A01-1737-E9DB-4A49-186E8B485BDA}"/>
              </a:ext>
            </a:extLst>
          </p:cNvPr>
          <p:cNvPicPr>
            <a:picLocks noChangeAspect="1"/>
          </p:cNvPicPr>
          <p:nvPr/>
        </p:nvPicPr>
        <p:blipFill>
          <a:blip r:embed="rId2"/>
          <a:srcRect r="-1142" b="-578"/>
          <a:stretch/>
        </p:blipFill>
        <p:spPr>
          <a:xfrm>
            <a:off x="0" y="1212995"/>
            <a:ext cx="9248433" cy="5675451"/>
          </a:xfrm>
          <a:prstGeom prst="rect">
            <a:avLst/>
          </a:prstGeom>
        </p:spPr>
      </p:pic>
    </p:spTree>
    <p:extLst>
      <p:ext uri="{BB962C8B-B14F-4D97-AF65-F5344CB8AC3E}">
        <p14:creationId xmlns:p14="http://schemas.microsoft.com/office/powerpoint/2010/main" val="28150708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10971"/>
            <a:ext cx="8898808" cy="756418"/>
          </a:xfrm>
        </p:spPr>
        <p:txBody>
          <a:bodyPr anchor="ctr">
            <a:noAutofit/>
          </a:bodyPr>
          <a:lstStyle/>
          <a:p>
            <a:r>
              <a:rPr lang="en-US" sz="2800" dirty="0">
                <a:latin typeface="+mn-lt"/>
              </a:rPr>
              <a:t>Requirements and District Responsibilities</a:t>
            </a:r>
            <a:br>
              <a:rPr lang="en-US" sz="2800" dirty="0">
                <a:latin typeface="+mn-lt"/>
              </a:rPr>
            </a:br>
            <a:r>
              <a:rPr lang="en-US" sz="2800" dirty="0">
                <a:latin typeface="+mn-lt"/>
              </a:rPr>
              <a:t>Assessment Information §22-7-1013(7)(a)</a:t>
            </a: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2200">
                <a:solidFill>
                  <a:schemeClr val="tx1"/>
                </a:solidFill>
              </a:rPr>
              <a:t>LEP will annually distribute to parents and post on its website, as early in the school year as possible, written information regarding its assessments, including:</a:t>
            </a:r>
          </a:p>
          <a:p>
            <a:pPr marL="1028700" lvl="1" indent="-342900"/>
            <a:r>
              <a:rPr lang="en-US">
                <a:solidFill>
                  <a:schemeClr val="tx1"/>
                </a:solidFill>
              </a:rPr>
              <a:t>The state and local assessments that the LEP will administer </a:t>
            </a:r>
          </a:p>
          <a:p>
            <a:pPr marL="1028700" lvl="1" indent="-342900"/>
            <a:r>
              <a:rPr lang="en-US">
                <a:solidFill>
                  <a:schemeClr val="tx1"/>
                </a:solidFill>
              </a:rPr>
              <a:t>Identify whether it is required by federal law, required by state law or selected by the LEP</a:t>
            </a:r>
          </a:p>
          <a:p>
            <a:pPr marL="1028700" lvl="1" indent="-342900"/>
            <a:r>
              <a:rPr lang="en-US">
                <a:solidFill>
                  <a:schemeClr val="tx1"/>
                </a:solidFill>
              </a:rPr>
              <a:t>Assessment calendar:</a:t>
            </a:r>
          </a:p>
          <a:p>
            <a:pPr marL="1485900" lvl="2" indent="-342900"/>
            <a:r>
              <a:rPr lang="en-US">
                <a:solidFill>
                  <a:schemeClr val="tx1"/>
                </a:solidFill>
              </a:rPr>
              <a:t>Estimated hours of testing each testing day for specific classes/grades for each assessment</a:t>
            </a:r>
          </a:p>
          <a:p>
            <a:pPr marL="1485900" lvl="2" indent="-342900"/>
            <a:r>
              <a:rPr lang="en-US">
                <a:solidFill>
                  <a:schemeClr val="tx1"/>
                </a:solidFill>
              </a:rPr>
              <a:t>Identify whether the assessment is required by state law, federal law or locally selected</a:t>
            </a:r>
          </a:p>
          <a:p>
            <a:pPr marL="1028700" lvl="1" indent="-342900"/>
            <a:r>
              <a:rPr lang="en-US">
                <a:solidFill>
                  <a:schemeClr val="tx1"/>
                </a:solidFill>
              </a:rPr>
              <a:t>The purposes of the assessments</a:t>
            </a:r>
          </a:p>
          <a:p>
            <a:pPr marL="1028700" lvl="1" indent="-342900"/>
            <a:r>
              <a:rPr lang="en-US">
                <a:solidFill>
                  <a:schemeClr val="tx1"/>
                </a:solidFill>
              </a:rPr>
              <a:t>The manner in which assessment results will be used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94</a:t>
            </a:fld>
            <a:endParaRPr lang="en-US"/>
          </a:p>
        </p:txBody>
      </p:sp>
      <p:pic>
        <p:nvPicPr>
          <p:cNvPr id="6" name="Picture 5" descr="A row of law books on a shelf">
            <a:extLst>
              <a:ext uri="{FF2B5EF4-FFF2-40B4-BE49-F238E27FC236}">
                <a16:creationId xmlns:a16="http://schemas.microsoft.com/office/drawing/2014/main" id="{BF3D14CE-0B8C-D92C-A4DC-F4809EEEAC15}"/>
              </a:ext>
            </a:extLst>
          </p:cNvPr>
          <p:cNvPicPr>
            <a:picLocks noChangeAspect="1"/>
          </p:cNvPicPr>
          <p:nvPr/>
        </p:nvPicPr>
        <p:blipFill>
          <a:blip r:embed="rId2"/>
          <a:srcRect r="-1142" b="-578"/>
          <a:stretch/>
        </p:blipFill>
        <p:spPr>
          <a:xfrm>
            <a:off x="0" y="1212995"/>
            <a:ext cx="9248433" cy="5675451"/>
          </a:xfrm>
          <a:prstGeom prst="rect">
            <a:avLst/>
          </a:prstGeom>
        </p:spPr>
      </p:pic>
    </p:spTree>
    <p:extLst>
      <p:ext uri="{BB962C8B-B14F-4D97-AF65-F5344CB8AC3E}">
        <p14:creationId xmlns:p14="http://schemas.microsoft.com/office/powerpoint/2010/main" val="26429057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and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a:solidFill>
                  <a:srgbClr val="000000"/>
                </a:solidFill>
              </a:rPr>
              <a:t>A student’s parent may excuse the student from participating in a state content assessment</a:t>
            </a:r>
            <a:endParaRPr lang="en-US" sz="900">
              <a:solidFill>
                <a:srgbClr val="000000"/>
              </a:solidFill>
            </a:endParaRPr>
          </a:p>
          <a:p>
            <a:pPr>
              <a:spcAft>
                <a:spcPts val="600"/>
              </a:spcAft>
            </a:pPr>
            <a:r>
              <a:rPr lang="en-US" sz="2200">
                <a:solidFill>
                  <a:srgbClr val="000000"/>
                </a:solidFill>
              </a:rPr>
              <a:t>Each LEP will adopt and implement a written policy and procedure by which a student’s parent may excuse the student from participating in one or more of the state assessments.</a:t>
            </a:r>
          </a:p>
          <a:p>
            <a:pPr lvl="1"/>
            <a:r>
              <a:rPr lang="en-US" sz="2200">
                <a:solidFill>
                  <a:srgbClr val="000000"/>
                </a:solidFill>
              </a:rPr>
              <a:t>If a parent excuses his or her student, the LEP shall not impose negative consequence on the student or parent including:</a:t>
            </a:r>
          </a:p>
          <a:p>
            <a:pPr lvl="2"/>
            <a:r>
              <a:rPr lang="en-US" sz="1900">
                <a:solidFill>
                  <a:srgbClr val="000000"/>
                </a:solidFill>
              </a:rPr>
              <a:t>Prohibiting school attendance; imposing an unexcused absence; or prohibiting participation in extracurricular activities.</a:t>
            </a:r>
          </a:p>
          <a:p>
            <a:pPr lvl="2"/>
            <a:r>
              <a:rPr lang="en-US" sz="1900"/>
              <a:t>Prohibiting the student from participating in an activity or receiving any other form of reward that the LEP provides to students who participate in the state assessment.</a:t>
            </a:r>
          </a:p>
          <a:p>
            <a:pPr marL="914400" lvl="2" indent="0">
              <a:buNone/>
            </a:pPr>
            <a:endParaRPr lang="en-US" sz="900">
              <a:solidFill>
                <a:srgbClr val="000000"/>
              </a:solidFill>
            </a:endParaRPr>
          </a:p>
          <a:p>
            <a:pPr>
              <a:spcAft>
                <a:spcPts val="600"/>
              </a:spcAft>
            </a:pPr>
            <a:r>
              <a:rPr lang="en-US" sz="2200">
                <a:solidFill>
                  <a:srgbClr val="000000"/>
                </a:solidFill>
              </a:rPr>
              <a:t>LEP shall not impose an unreasonable burden or requirement on a student that would: </a:t>
            </a:r>
          </a:p>
          <a:p>
            <a:pPr lvl="1"/>
            <a:r>
              <a:rPr lang="en-US" sz="2200">
                <a:solidFill>
                  <a:srgbClr val="000000"/>
                </a:solidFill>
              </a:rPr>
              <a:t>Discourage the student from taking a state assessment or</a:t>
            </a:r>
          </a:p>
          <a:p>
            <a:pPr lvl="1"/>
            <a:r>
              <a:rPr lang="en-US" sz="220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611800" cy="365125"/>
          </a:xfrm>
          <a:prstGeom prst="rect">
            <a:avLst/>
          </a:prstGeom>
        </p:spPr>
        <p:txBody>
          <a:bodyPr/>
          <a:lstStyle/>
          <a:p>
            <a:fld id="{67726FA2-3EC9-4717-AD62-D8C823692DD3}" type="slidenum">
              <a:rPr lang="en-US" smtClean="0"/>
              <a:pPr/>
              <a:t>95</a:t>
            </a:fld>
            <a:endParaRPr lang="en-US"/>
          </a:p>
        </p:txBody>
      </p:sp>
      <p:pic>
        <p:nvPicPr>
          <p:cNvPr id="6" name="Picture 5" descr="A row of law books on a shelf">
            <a:extLst>
              <a:ext uri="{FF2B5EF4-FFF2-40B4-BE49-F238E27FC236}">
                <a16:creationId xmlns:a16="http://schemas.microsoft.com/office/drawing/2014/main" id="{2AF3ED6E-DE54-7069-A41A-DD686723A285}"/>
              </a:ext>
            </a:extLst>
          </p:cNvPr>
          <p:cNvPicPr>
            <a:picLocks noChangeAspect="1"/>
          </p:cNvPicPr>
          <p:nvPr/>
        </p:nvPicPr>
        <p:blipFill>
          <a:blip r:embed="rId2"/>
          <a:srcRect r="-1142" b="-578"/>
          <a:stretch/>
        </p:blipFill>
        <p:spPr>
          <a:xfrm>
            <a:off x="0" y="1212995"/>
            <a:ext cx="9248433" cy="5675451"/>
          </a:xfrm>
          <a:prstGeom prst="rect">
            <a:avLst/>
          </a:prstGeom>
        </p:spPr>
      </p:pic>
    </p:spTree>
    <p:extLst>
      <p:ext uri="{BB962C8B-B14F-4D97-AF65-F5344CB8AC3E}">
        <p14:creationId xmlns:p14="http://schemas.microsoft.com/office/powerpoint/2010/main" val="33416874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16DB72D-F8B5-AB01-24C4-EF242B9326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023" r="27341" b="9091"/>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3600" dirty="0">
                <a:solidFill>
                  <a:schemeClr val="tx1"/>
                </a:solidFill>
                <a:latin typeface="+mn-lt"/>
              </a:rPr>
              <a:t>Additional Resources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226730" y="6420524"/>
            <a:ext cx="589336" cy="365125"/>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96</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CDE Logo">
            <a:extLst>
              <a:ext uri="{FF2B5EF4-FFF2-40B4-BE49-F238E27FC236}">
                <a16:creationId xmlns:a16="http://schemas.microsoft.com/office/drawing/2014/main" id="{0B92EC41-8E9A-F484-6CEB-3AA3FE8C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468" y="5883007"/>
            <a:ext cx="1693802" cy="720079"/>
          </a:xfrm>
          <a:prstGeom prst="rect">
            <a:avLst/>
          </a:prstGeom>
        </p:spPr>
      </p:pic>
    </p:spTree>
    <p:extLst>
      <p:ext uri="{BB962C8B-B14F-4D97-AF65-F5344CB8AC3E}">
        <p14:creationId xmlns:p14="http://schemas.microsoft.com/office/powerpoint/2010/main" val="19964183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2F0-B7A1-4F86-81F9-6A739AB54A7F}"/>
              </a:ext>
            </a:extLst>
          </p:cNvPr>
          <p:cNvSpPr>
            <a:spLocks noGrp="1"/>
          </p:cNvSpPr>
          <p:nvPr>
            <p:ph type="title"/>
          </p:nvPr>
        </p:nvSpPr>
        <p:spPr>
          <a:xfrm>
            <a:off x="223070" y="264759"/>
            <a:ext cx="8551475" cy="756418"/>
          </a:xfrm>
        </p:spPr>
        <p:txBody>
          <a:bodyPr anchor="ctr">
            <a:noAutofit/>
          </a:bodyPr>
          <a:lstStyle/>
          <a:p>
            <a:r>
              <a:rPr lang="en-US" sz="3200" dirty="0">
                <a:latin typeface="+mn-lt"/>
              </a:rPr>
              <a:t>CMAS ELA/CSLA Accommodations Policy</a:t>
            </a:r>
          </a:p>
        </p:txBody>
      </p:sp>
      <p:sp>
        <p:nvSpPr>
          <p:cNvPr id="3" name="Content Placeholder 2">
            <a:extLst>
              <a:ext uri="{FF2B5EF4-FFF2-40B4-BE49-F238E27FC236}">
                <a16:creationId xmlns:a16="http://schemas.microsoft.com/office/drawing/2014/main" id="{2C2B8E73-A61E-48DD-89D2-B107797F2FEF}"/>
              </a:ext>
            </a:extLst>
          </p:cNvPr>
          <p:cNvSpPr>
            <a:spLocks noGrp="1"/>
          </p:cNvSpPr>
          <p:nvPr>
            <p:ph idx="1"/>
          </p:nvPr>
        </p:nvSpPr>
        <p:spPr>
          <a:xfrm>
            <a:off x="223070" y="1438382"/>
            <a:ext cx="8292280" cy="5486292"/>
          </a:xfrm>
        </p:spPr>
        <p:txBody>
          <a:bodyPr>
            <a:normAutofit/>
          </a:bodyPr>
          <a:lstStyle/>
          <a:p>
            <a:pPr marL="571500" indent="-342900"/>
            <a:r>
              <a:rPr lang="en-US" sz="2000" dirty="0"/>
              <a:t>CMAS English language arts accommodations policy was updated in 2020 to align with the CAS reading standards’ expectations that students read (decode a printed or tactile code) and comprehend (make meaning of) literary and informational texts independently and proficiently.</a:t>
            </a:r>
          </a:p>
          <a:p>
            <a:pPr indent="0">
              <a:buNone/>
            </a:pPr>
            <a:endParaRPr lang="en-US" sz="500" dirty="0"/>
          </a:p>
          <a:p>
            <a:pPr marL="571500" indent="-342900"/>
            <a:r>
              <a:rPr lang="en-US" sz="2000" dirty="0"/>
              <a:t>The following assessment administration adjustments would change this expectation and were to have been phased out in the 2020-21 school year:</a:t>
            </a:r>
          </a:p>
          <a:p>
            <a:pPr marL="1485900" lvl="2" indent="-342900"/>
            <a:r>
              <a:rPr lang="en-US" sz="1900" dirty="0"/>
              <a:t>Auditory Presentation Accommodation, including:</a:t>
            </a:r>
          </a:p>
          <a:p>
            <a:pPr marL="1943100" lvl="3" indent="-342900"/>
            <a:r>
              <a:rPr lang="en-US" sz="1900" dirty="0"/>
              <a:t>Text-to-speech (TTS) for ELA</a:t>
            </a:r>
          </a:p>
          <a:p>
            <a:pPr marL="1943100" lvl="3" indent="-342900"/>
            <a:r>
              <a:rPr lang="en-US" sz="1900" dirty="0"/>
              <a:t>Oral script for ELA/CSLA</a:t>
            </a:r>
          </a:p>
          <a:p>
            <a:pPr marL="1485900" lvl="2" indent="-342900"/>
            <a:r>
              <a:rPr lang="en-US" sz="1900" dirty="0"/>
              <a:t>Human Signer Accommodation for ELA</a:t>
            </a:r>
          </a:p>
          <a:p>
            <a:pPr marL="1485900" lvl="2" indent="-342900"/>
            <a:endParaRPr lang="en-US" sz="1900" dirty="0"/>
          </a:p>
          <a:p>
            <a:pPr marL="569913" lvl="1" indent="-342900"/>
            <a:r>
              <a:rPr lang="en-US" dirty="0"/>
              <a:t>This policy is reviewed in more detail during the accommodations training.</a:t>
            </a:r>
          </a:p>
        </p:txBody>
      </p:sp>
      <p:sp>
        <p:nvSpPr>
          <p:cNvPr id="4" name="Slide Number Placeholder 3">
            <a:extLst>
              <a:ext uri="{FF2B5EF4-FFF2-40B4-BE49-F238E27FC236}">
                <a16:creationId xmlns:a16="http://schemas.microsoft.com/office/drawing/2014/main" id="{EF82EDEB-2056-4549-AE5E-A5AFB6A5BCC7}"/>
              </a:ext>
            </a:extLst>
          </p:cNvPr>
          <p:cNvSpPr>
            <a:spLocks noGrp="1"/>
          </p:cNvSpPr>
          <p:nvPr>
            <p:ph type="sldNum" sz="quarter" idx="12"/>
          </p:nvPr>
        </p:nvSpPr>
        <p:spPr/>
        <p:txBody>
          <a:bodyPr/>
          <a:lstStyle/>
          <a:p>
            <a:fld id="{C479D5F6-EDCB-402A-AC08-4943A1820E8F}" type="slidenum">
              <a:rPr lang="en-US" smtClean="0"/>
              <a:pPr/>
              <a:t>97</a:t>
            </a:fld>
            <a:endParaRPr lang="en-US"/>
          </a:p>
        </p:txBody>
      </p:sp>
    </p:spTree>
    <p:extLst>
      <p:ext uri="{BB962C8B-B14F-4D97-AF65-F5344CB8AC3E}">
        <p14:creationId xmlns:p14="http://schemas.microsoft.com/office/powerpoint/2010/main" val="15706527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Fall Checklist (1 of 3)</a:t>
            </a:r>
          </a:p>
        </p:txBody>
      </p:sp>
      <p:sp>
        <p:nvSpPr>
          <p:cNvPr id="3" name="Content Placeholder 2"/>
          <p:cNvSpPr>
            <a:spLocks noGrp="1"/>
          </p:cNvSpPr>
          <p:nvPr>
            <p:ph idx="1"/>
          </p:nvPr>
        </p:nvSpPr>
        <p:spPr>
          <a:xfrm>
            <a:off x="243975" y="1318054"/>
            <a:ext cx="8342180" cy="5211802"/>
          </a:xfrm>
        </p:spPr>
        <p:txBody>
          <a:bodyPr vert="horz" lIns="0" tIns="0" rIns="0" bIns="45720" rtlCol="0" anchor="t">
            <a:normAutofit lnSpcReduction="10000"/>
          </a:bodyPr>
          <a:lstStyle/>
          <a:p>
            <a:pPr marL="342900" indent="-342900">
              <a:buFont typeface="Wingdings" panose="05000000000000000000" pitchFamily="2" charset="2"/>
              <a:buChar char="q"/>
            </a:pPr>
            <a:r>
              <a:rPr lang="en-US" sz="1800"/>
              <a:t>Fulfill district policy legislative requirements</a:t>
            </a:r>
            <a:endParaRPr lang="en-US" sz="1800">
              <a:cs typeface="Calibri"/>
            </a:endParaRPr>
          </a:p>
          <a:p>
            <a:pPr marL="1028700" lvl="1" indent="-342900">
              <a:buFont typeface="Wingdings" panose="05000000000000000000" pitchFamily="2" charset="2"/>
              <a:buChar char="q"/>
            </a:pPr>
            <a:r>
              <a:rPr lang="en-US" sz="1800"/>
              <a:t>Adopt and implement a policy by which the LEP decides whether to request the paper form of the CMAS assessment for its students</a:t>
            </a:r>
            <a:endParaRPr lang="en-US" sz="1800">
              <a:cs typeface="Calibri"/>
            </a:endParaRPr>
          </a:p>
          <a:p>
            <a:pPr marL="1028700" lvl="1" indent="-342900">
              <a:buFont typeface="Wingdings" panose="05000000000000000000" pitchFamily="2" charset="2"/>
              <a:buChar char="q"/>
            </a:pPr>
            <a:r>
              <a:rPr lang="en-US" sz="1800"/>
              <a:t>Adopt and implement a written policy and procedure by which a student’s parent may excuse the student from participating in one or more of the state content assessments</a:t>
            </a:r>
            <a:endParaRPr lang="en-US" sz="1800">
              <a:cs typeface="Calibri"/>
            </a:endParaRPr>
          </a:p>
          <a:p>
            <a:pPr marL="1028700" lvl="1" indent="-342900">
              <a:buFont typeface="Wingdings" panose="05000000000000000000" pitchFamily="2" charset="2"/>
              <a:buChar char="q"/>
            </a:pPr>
            <a:r>
              <a:rPr lang="en-US" sz="1800"/>
              <a:t>Distribute to parents and post on LEP’s website written information regarding assessments, including an assessment calendar</a:t>
            </a:r>
            <a:endParaRPr lang="en-US" sz="1800">
              <a:cs typeface="Calibri"/>
            </a:endParaRPr>
          </a:p>
          <a:p>
            <a:pPr marL="342900" indent="-342900">
              <a:buFont typeface="Wingdings" panose="05000000000000000000" pitchFamily="2" charset="2"/>
              <a:buChar char="q"/>
            </a:pPr>
            <a:r>
              <a:rPr lang="en-US" sz="1800"/>
              <a:t>CMAS – Upon completion of CMAS Administration Training for DACs</a:t>
            </a:r>
            <a:endParaRPr lang="en-US" sz="1800">
              <a:cs typeface="Calibri"/>
            </a:endParaRPr>
          </a:p>
          <a:p>
            <a:pPr marL="800100" lvl="1" indent="-342900">
              <a:buFont typeface="Wingdings" panose="05000000000000000000" pitchFamily="2" charset="2"/>
              <a:buChar char="q"/>
            </a:pPr>
            <a:r>
              <a:rPr lang="en-US" sz="1800"/>
              <a:t>Send to CDE through the </a:t>
            </a:r>
            <a:r>
              <a:rPr lang="en-US" sz="1800" i="1"/>
              <a:t>District Testing Information and Format Selections </a:t>
            </a:r>
            <a:r>
              <a:rPr lang="en-US" sz="1800"/>
              <a:t>form by </a:t>
            </a:r>
            <a:r>
              <a:rPr lang="en-US" sz="1800" b="1" i="1" u="sng">
                <a:solidFill>
                  <a:srgbClr val="488BC9"/>
                </a:solidFill>
              </a:rPr>
              <a:t>December 15</a:t>
            </a:r>
            <a:endParaRPr lang="en-US" sz="1800" b="1" i="1" u="sng">
              <a:solidFill>
                <a:srgbClr val="488BC9"/>
              </a:solidFill>
              <a:cs typeface="Calibri"/>
            </a:endParaRPr>
          </a:p>
          <a:p>
            <a:pPr marL="1314450" lvl="2" indent="-285750">
              <a:buFont typeface="Wingdings" panose="05000000000000000000" pitchFamily="2" charset="2"/>
              <a:buChar char="q"/>
            </a:pPr>
            <a:r>
              <a:rPr lang="en-US"/>
              <a:t>Determine mode of testing (online or paper) by test for each school, grade and content area</a:t>
            </a:r>
            <a:endParaRPr lang="en-US">
              <a:cs typeface="Calibri"/>
            </a:endParaRPr>
          </a:p>
          <a:p>
            <a:pPr marL="1314450" lvl="2" indent="-285750">
              <a:buFont typeface="Wingdings" panose="05000000000000000000" pitchFamily="2" charset="2"/>
              <a:buChar char="q"/>
            </a:pPr>
            <a:r>
              <a:rPr lang="en-US"/>
              <a:t>Determine if an early window is needed for grade 11 science</a:t>
            </a:r>
            <a:endParaRPr lang="en-US">
              <a:cs typeface="Calibri"/>
            </a:endParaRPr>
          </a:p>
          <a:p>
            <a:pPr marL="800100" lvl="1" indent="-342900">
              <a:buFont typeface="Wingdings" panose="05000000000000000000" pitchFamily="2" charset="2"/>
              <a:buChar char="q"/>
            </a:pPr>
            <a:r>
              <a:rPr lang="en-US" sz="1800">
                <a:cs typeface="Calibri"/>
              </a:rPr>
              <a:t>If testing window start/end date flexibility is desired, schedule meeting with CDE Assessment by </a:t>
            </a:r>
            <a:r>
              <a:rPr lang="en-US" sz="1800" b="1" i="1" u="sng">
                <a:solidFill>
                  <a:srgbClr val="488BC9"/>
                </a:solidFill>
                <a:cs typeface="Calibri"/>
              </a:rPr>
              <a:t>November 15</a:t>
            </a:r>
          </a:p>
          <a:p>
            <a:pPr marL="342900" indent="-342900">
              <a:buFont typeface="Wingdings" panose="05000000000000000000" pitchFamily="2" charset="2"/>
              <a:buChar char="q"/>
            </a:pPr>
            <a:r>
              <a:rPr lang="en-US" sz="1800"/>
              <a:t>PSAT and SAT</a:t>
            </a:r>
            <a:endParaRPr lang="en-US" sz="1800">
              <a:cs typeface="Calibri"/>
            </a:endParaRPr>
          </a:p>
          <a:p>
            <a:pPr marL="800100" lvl="1" indent="-342900">
              <a:buFont typeface="Wingdings" panose="05000000000000000000" pitchFamily="2" charset="2"/>
              <a:buChar char="q"/>
            </a:pPr>
            <a:r>
              <a:rPr lang="en-US" sz="1800"/>
              <a:t>Complete the School Staff Confirmation by </a:t>
            </a:r>
            <a:r>
              <a:rPr lang="en-US" sz="1800" b="1" i="1" u="sng">
                <a:solidFill>
                  <a:schemeClr val="accent1">
                    <a:lumMod val="75000"/>
                  </a:schemeClr>
                </a:solidFill>
              </a:rPr>
              <a:t>September 13</a:t>
            </a:r>
            <a:endParaRPr lang="en-US" sz="1800" b="1" i="1" u="sng">
              <a:solidFill>
                <a:schemeClr val="accent1">
                  <a:lumMod val="75000"/>
                </a:schemeClr>
              </a:solidFill>
              <a:cs typeface="Calibri"/>
            </a:endParaRPr>
          </a:p>
          <a:p>
            <a:pPr marL="800100" lvl="1" indent="-342900">
              <a:buFont typeface="Wingdings" panose="05000000000000000000" pitchFamily="2" charset="2"/>
              <a:buChar char="q"/>
            </a:pPr>
            <a:r>
              <a:rPr lang="en-US" sz="1800"/>
              <a:t>Complete the School Onboarding Survey by </a:t>
            </a:r>
            <a:r>
              <a:rPr lang="en-US" sz="1800" b="1" i="1" u="sng">
                <a:solidFill>
                  <a:schemeClr val="accent1">
                    <a:lumMod val="75000"/>
                  </a:schemeClr>
                </a:solidFill>
              </a:rPr>
              <a:t>October 4</a:t>
            </a:r>
            <a:endParaRPr lang="en-US" sz="1800" b="1" i="1" u="sng" baseline="30000">
              <a:solidFill>
                <a:schemeClr val="accent1">
                  <a:lumMod val="75000"/>
                </a:schemeClr>
              </a:solidFill>
              <a:cs typeface="Calibri"/>
            </a:endParaRPr>
          </a:p>
        </p:txBody>
      </p:sp>
      <p:sp>
        <p:nvSpPr>
          <p:cNvPr id="4" name="Slide Number Placeholder 3"/>
          <p:cNvSpPr>
            <a:spLocks noGrp="1"/>
          </p:cNvSpPr>
          <p:nvPr>
            <p:ph type="sldNum" sz="quarter" idx="12"/>
          </p:nvPr>
        </p:nvSpPr>
        <p:spPr>
          <a:xfrm>
            <a:off x="274320" y="6356351"/>
            <a:ext cx="640080" cy="365125"/>
          </a:xfrm>
          <a:prstGeom prst="rect">
            <a:avLst/>
          </a:prstGeom>
        </p:spPr>
        <p:txBody>
          <a:bodyPr/>
          <a:lstStyle/>
          <a:p>
            <a:fld id="{67726FA2-3EC9-4717-AD62-D8C823692DD3}" type="slidenum">
              <a:rPr lang="en-US" smtClean="0"/>
              <a:pPr/>
              <a:t>98</a:t>
            </a:fld>
            <a:endParaRPr lang="en-US"/>
          </a:p>
        </p:txBody>
      </p:sp>
    </p:spTree>
    <p:extLst>
      <p:ext uri="{BB962C8B-B14F-4D97-AF65-F5344CB8AC3E}">
        <p14:creationId xmlns:p14="http://schemas.microsoft.com/office/powerpoint/2010/main" val="161637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Fall Checklist (2 of 3)</a:t>
            </a:r>
          </a:p>
        </p:txBody>
      </p:sp>
      <p:sp>
        <p:nvSpPr>
          <p:cNvPr id="3" name="Content Placeholder 2"/>
          <p:cNvSpPr>
            <a:spLocks noGrp="1"/>
          </p:cNvSpPr>
          <p:nvPr>
            <p:ph idx="1"/>
          </p:nvPr>
        </p:nvSpPr>
        <p:spPr>
          <a:xfrm>
            <a:off x="274320" y="1326292"/>
            <a:ext cx="8241030" cy="5142874"/>
          </a:xfrm>
        </p:spPr>
        <p:txBody>
          <a:bodyPr vert="horz" lIns="0" tIns="0" rIns="0" bIns="45720" rtlCol="0" anchor="t">
            <a:normAutofit/>
          </a:bodyPr>
          <a:lstStyle/>
          <a:p>
            <a:pPr marL="342900" indent="-342900">
              <a:buFont typeface="Wingdings" panose="05000000000000000000" pitchFamily="2" charset="2"/>
              <a:buChar char="q"/>
            </a:pPr>
            <a:r>
              <a:rPr lang="en-US" sz="2000" dirty="0"/>
              <a:t>Gather accommodation information for assessments</a:t>
            </a:r>
          </a:p>
          <a:p>
            <a:pPr marL="1028700" lvl="1" indent="-342900">
              <a:buFont typeface="Wingdings" panose="05000000000000000000" pitchFamily="2" charset="2"/>
              <a:buChar char="q"/>
            </a:pPr>
            <a:r>
              <a:rPr lang="en-US" sz="1800" dirty="0"/>
              <a:t>CMAS paper-based accommodations (braille, large print, auditory/signed presentation scripts (for math and science), CSLA, etc.)</a:t>
            </a:r>
            <a:endParaRPr lang="en-US" sz="1800" dirty="0">
              <a:cs typeface="Calibri"/>
            </a:endParaRPr>
          </a:p>
          <a:p>
            <a:pPr marL="1028700" lvl="1" indent="-342900">
              <a:buFont typeface="Wingdings" panose="05000000000000000000" pitchFamily="2" charset="2"/>
              <a:buChar char="q"/>
            </a:pPr>
            <a:r>
              <a:rPr lang="en-US" sz="1800" dirty="0"/>
              <a:t>CMAS computer-based accommodations (text-to-speech (TTS), Spanish, etc.)</a:t>
            </a:r>
            <a:endParaRPr lang="en-US" sz="1800" dirty="0">
              <a:cs typeface="Calibri"/>
            </a:endParaRPr>
          </a:p>
          <a:p>
            <a:pPr marL="1028700" lvl="1" indent="-342900">
              <a:buFont typeface="Wingdings" panose="05000000000000000000" pitchFamily="2" charset="2"/>
              <a:buChar char="q"/>
            </a:pPr>
            <a:r>
              <a:rPr lang="en-US" sz="1800" dirty="0"/>
              <a:t>Determine the need for and submit ACCESS for ELLs UARs by </a:t>
            </a:r>
            <a:r>
              <a:rPr lang="en-US" sz="1800" b="1" i="1" u="sng" dirty="0">
                <a:solidFill>
                  <a:schemeClr val="accent1">
                    <a:lumMod val="75000"/>
                  </a:schemeClr>
                </a:solidFill>
              </a:rPr>
              <a:t>December 1</a:t>
            </a:r>
            <a:endParaRPr lang="en-US" sz="1800" b="1" i="1" u="sng" baseline="30000" dirty="0">
              <a:solidFill>
                <a:schemeClr val="accent1">
                  <a:lumMod val="75000"/>
                </a:schemeClr>
              </a:solidFill>
              <a:cs typeface="Calibri"/>
            </a:endParaRPr>
          </a:p>
          <a:p>
            <a:pPr marL="1485900" lvl="2" indent="-342900">
              <a:buFont typeface="Wingdings" panose="05000000000000000000" pitchFamily="2" charset="2"/>
              <a:buChar char="q"/>
            </a:pPr>
            <a:r>
              <a:rPr lang="en-US" dirty="0"/>
              <a:t>Scribe for ACCESS for ELLs Writing Domain</a:t>
            </a:r>
            <a:endParaRPr lang="en-US" dirty="0">
              <a:cs typeface="Calibri"/>
            </a:endParaRPr>
          </a:p>
          <a:p>
            <a:pPr marL="1028700" lvl="1" indent="-342900">
              <a:buFont typeface="Wingdings" panose="05000000000000000000" pitchFamily="2" charset="2"/>
              <a:buChar char="q"/>
            </a:pPr>
            <a:r>
              <a:rPr lang="en-US" sz="1800" dirty="0"/>
              <a:t>Determine the need for and submit CMAS UARs by </a:t>
            </a:r>
            <a:r>
              <a:rPr lang="en-US" sz="1800" b="1" i="1" u="sng" dirty="0">
                <a:solidFill>
                  <a:schemeClr val="accent1">
                    <a:lumMod val="75000"/>
                  </a:schemeClr>
                </a:solidFill>
              </a:rPr>
              <a:t>December 15</a:t>
            </a:r>
            <a:r>
              <a:rPr lang="en-US" sz="1800" b="1" dirty="0">
                <a:solidFill>
                  <a:schemeClr val="accent1">
                    <a:lumMod val="75000"/>
                  </a:schemeClr>
                </a:solidFill>
              </a:rPr>
              <a:t> </a:t>
            </a:r>
            <a:endParaRPr lang="en-US" sz="1800" b="1" dirty="0">
              <a:solidFill>
                <a:schemeClr val="accent1">
                  <a:lumMod val="75000"/>
                </a:schemeClr>
              </a:solidFill>
              <a:cs typeface="Calibri"/>
            </a:endParaRPr>
          </a:p>
          <a:p>
            <a:pPr marL="1485900" lvl="2" indent="-342900">
              <a:buFont typeface="Wingdings" panose="05000000000000000000" pitchFamily="2" charset="2"/>
              <a:buChar char="q"/>
            </a:pPr>
            <a:r>
              <a:rPr lang="en-US" dirty="0"/>
              <a:t>Scribe for constructed response items on the ELA/CSLA assessment</a:t>
            </a:r>
            <a:endParaRPr lang="en-US" dirty="0">
              <a:cs typeface="Calibri"/>
            </a:endParaRPr>
          </a:p>
          <a:p>
            <a:pPr marL="1485900" lvl="2" indent="-342900">
              <a:buFont typeface="Wingdings" panose="05000000000000000000" pitchFamily="2" charset="2"/>
              <a:buChar char="q"/>
            </a:pPr>
            <a:r>
              <a:rPr lang="en-US" dirty="0"/>
              <a:t>Calculator on non-calculator sections of the math assessment</a:t>
            </a:r>
            <a:endParaRPr lang="en-US" dirty="0">
              <a:cs typeface="Calibri"/>
            </a:endParaRPr>
          </a:p>
          <a:p>
            <a:pPr marL="1028700" lvl="1" indent="-342900">
              <a:buFont typeface="Wingdings" panose="05000000000000000000" pitchFamily="2" charset="2"/>
              <a:buChar char="q"/>
            </a:pPr>
            <a:r>
              <a:rPr lang="en-US" sz="1800" dirty="0"/>
              <a:t>CMAS Student Registration files with Personal Needs Profile information updated in PearsonAccess</a:t>
            </a:r>
            <a:r>
              <a:rPr lang="en-US" sz="1800" baseline="30000" dirty="0"/>
              <a:t>next</a:t>
            </a:r>
            <a:r>
              <a:rPr lang="en-US" sz="1800" dirty="0"/>
              <a:t> in January 2025 </a:t>
            </a:r>
            <a:endParaRPr lang="en-US" sz="1800" dirty="0">
              <a:cs typeface="Calibri"/>
            </a:endParaRPr>
          </a:p>
          <a:p>
            <a:pPr marL="1028700" lvl="1" indent="-342900">
              <a:buFont typeface="Wingdings" panose="05000000000000000000" pitchFamily="2" charset="2"/>
              <a:buChar char="q"/>
            </a:pPr>
            <a:r>
              <a:rPr lang="en-US" sz="1800" dirty="0"/>
              <a:t>Start submitting PSAT and SAT accommodations requests for approval by College Board</a:t>
            </a:r>
            <a:endParaRPr lang="en-US" sz="1600" dirty="0">
              <a:solidFill>
                <a:schemeClr val="tx1"/>
              </a:solidFill>
            </a:endParaRPr>
          </a:p>
        </p:txBody>
      </p:sp>
      <p:sp>
        <p:nvSpPr>
          <p:cNvPr id="4" name="Slide Number Placeholder 3"/>
          <p:cNvSpPr>
            <a:spLocks noGrp="1"/>
          </p:cNvSpPr>
          <p:nvPr>
            <p:ph type="sldNum" sz="quarter" idx="12"/>
          </p:nvPr>
        </p:nvSpPr>
        <p:spPr>
          <a:xfrm>
            <a:off x="274320" y="6356351"/>
            <a:ext cx="790909" cy="365125"/>
          </a:xfrm>
          <a:prstGeom prst="rect">
            <a:avLst/>
          </a:prstGeom>
        </p:spPr>
        <p:txBody>
          <a:bodyPr/>
          <a:lstStyle/>
          <a:p>
            <a:fld id="{67726FA2-3EC9-4717-AD62-D8C823692DD3}" type="slidenum">
              <a:rPr lang="en-US" smtClean="0"/>
              <a:pPr/>
              <a:t>99</a:t>
            </a:fld>
            <a:endParaRPr lang="en-US"/>
          </a:p>
        </p:txBody>
      </p:sp>
    </p:spTree>
    <p:extLst>
      <p:ext uri="{BB962C8B-B14F-4D97-AF65-F5344CB8AC3E}">
        <p14:creationId xmlns:p14="http://schemas.microsoft.com/office/powerpoint/2010/main" val="287225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TotalTime>
  <Words>9256</Words>
  <Application>Microsoft Office PowerPoint</Application>
  <PresentationFormat>On-screen Show (4:3)</PresentationFormat>
  <Paragraphs>1408</Paragraphs>
  <Slides>101</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宋体</vt:lpstr>
      <vt:lpstr>Arial</vt:lpstr>
      <vt:lpstr>Calibri</vt:lpstr>
      <vt:lpstr>Calibri Light</vt:lpstr>
      <vt:lpstr>Courier New</vt:lpstr>
      <vt:lpstr>Museo Slab 500</vt:lpstr>
      <vt:lpstr>SourceSansProRegular</vt:lpstr>
      <vt:lpstr>Times New Roman</vt:lpstr>
      <vt:lpstr>Wingdings</vt:lpstr>
      <vt:lpstr>Office Theme</vt:lpstr>
      <vt:lpstr>2024-25 District Assessment Coordinator Kickoff Meeting</vt:lpstr>
      <vt:lpstr>Welcome and Agenda</vt:lpstr>
      <vt:lpstr>General Information</vt:lpstr>
      <vt:lpstr>State Content Assessments: Purpose and Uses</vt:lpstr>
      <vt:lpstr>State Content Assessments: Purpose and Uses in the Classroom</vt:lpstr>
      <vt:lpstr>State Content Assessments: Purpose and Uses in the Community</vt:lpstr>
      <vt:lpstr>Wrapping Up Spring 2024</vt:lpstr>
      <vt:lpstr>Spring 2024 State Content Assessment  Reporting Timeline</vt:lpstr>
      <vt:lpstr>QR code on individual student level performance reports linking to online videos</vt:lpstr>
      <vt:lpstr>Meet the CDE Assessment Team</vt:lpstr>
      <vt:lpstr>Spring 2025 Colorado Assessments</vt:lpstr>
      <vt:lpstr>2024-25  Winter State Assessments:  Grades K through 12</vt:lpstr>
      <vt:lpstr>2024-25  Spring State Assessments:  Grades 3 through 8</vt:lpstr>
      <vt:lpstr>2024-25  Spring State Assessments:  Grades 9 through 11</vt:lpstr>
      <vt:lpstr>Tentative 2024-25 State Assessment Calendar</vt:lpstr>
      <vt:lpstr>Annual Training Requirement</vt:lpstr>
      <vt:lpstr>Requirements &amp; District Responsibilities Parent Excusals §22-7-1013(8)(a-c)</vt:lpstr>
      <vt:lpstr>Parent Excusals</vt:lpstr>
      <vt:lpstr>Get Involved!</vt:lpstr>
      <vt:lpstr>Thanks to educators from the following districts for participating in Colorado’s 2024 assessment development work!</vt:lpstr>
      <vt:lpstr>ACCESS for ELLs</vt:lpstr>
      <vt:lpstr>ACCESS for ELLs: Overview</vt:lpstr>
      <vt:lpstr>ACCESS for ELLs® Key Dates</vt:lpstr>
      <vt:lpstr>ACCESS Training and Office Hours</vt:lpstr>
      <vt:lpstr>WIDA Screener/Identification of Students for ELD Programs</vt:lpstr>
      <vt:lpstr>CMAS</vt:lpstr>
      <vt:lpstr>CMAS Administration</vt:lpstr>
      <vt:lpstr>CMAS Early Grade 11 Science Window Option</vt:lpstr>
      <vt:lpstr>Scheduling Considerations: Online Administration</vt:lpstr>
      <vt:lpstr>Scheduling Considerations</vt:lpstr>
      <vt:lpstr>CMAS Window Flexibility</vt:lpstr>
      <vt:lpstr>Scheduling Considerations: Accommodated Forms</vt:lpstr>
      <vt:lpstr>PearsonAccessnext</vt:lpstr>
      <vt:lpstr>Technology Readiness Activities 2024-25</vt:lpstr>
      <vt:lpstr>High Level CMAS Activities for DACs</vt:lpstr>
      <vt:lpstr>CMAS Training and Office Hours</vt:lpstr>
      <vt:lpstr>CMAS Assessments</vt:lpstr>
      <vt:lpstr>CMAS Accommodations: Overview</vt:lpstr>
      <vt:lpstr>Accommodations Using Secondary Devices</vt:lpstr>
      <vt:lpstr>Unique Accommodation Requests (UARs)</vt:lpstr>
      <vt:lpstr>Primary/Home Language Accommodations</vt:lpstr>
      <vt:lpstr>First Year in US – ELA Only</vt:lpstr>
      <vt:lpstr>CoAlt</vt:lpstr>
      <vt:lpstr>CoAlt Assessment Administration</vt:lpstr>
      <vt:lpstr>CoAlt Assessment Administration </vt:lpstr>
      <vt:lpstr>CoAlt Assessment Administration – Grades 9 through 11</vt:lpstr>
      <vt:lpstr>CoAlt Training and Office Hours for SWD</vt:lpstr>
      <vt:lpstr>CoAlt Training</vt:lpstr>
      <vt:lpstr>Colorado PSAT and SAT</vt:lpstr>
      <vt:lpstr>Colorado PSAT and SAT Administration</vt:lpstr>
      <vt:lpstr>Digitally-based Colorado PSAT and SAT</vt:lpstr>
      <vt:lpstr>Digital Testing Information </vt:lpstr>
      <vt:lpstr>PSAT 9, PSAT 10, SAT Test Times</vt:lpstr>
      <vt:lpstr>Colorado PSAT and SAT Updates</vt:lpstr>
      <vt:lpstr>Colorado PSAT and SAT Accommodations</vt:lpstr>
      <vt:lpstr>Difference Between CMAS and PSAT/SAT in Colorado</vt:lpstr>
      <vt:lpstr>Colorado PSAT and SAT Training</vt:lpstr>
      <vt:lpstr>Colorado PSAT and SAT Reminders for 2024-25</vt:lpstr>
      <vt:lpstr>PSAT/SAT Resources</vt:lpstr>
      <vt:lpstr>National and International Assessments</vt:lpstr>
      <vt:lpstr>National Assessment of Educational Progress (NAEP)</vt:lpstr>
      <vt:lpstr>Data and Reporting</vt:lpstr>
      <vt:lpstr>Assessment Data Collections</vt:lpstr>
      <vt:lpstr>Assessment Data Trainings</vt:lpstr>
      <vt:lpstr>Reporting of Results</vt:lpstr>
      <vt:lpstr>Report and Data Interpretation</vt:lpstr>
      <vt:lpstr>Comprehensive Assessment Systems</vt:lpstr>
      <vt:lpstr>Colorado Assessment Literacy Program</vt:lpstr>
      <vt:lpstr>Expanding Assessment Options Collaboratively-developed, Standards-based Performance Assessments </vt:lpstr>
      <vt:lpstr>Expanding Assessment Options: Revising District Capstone Assessment Guidance</vt:lpstr>
      <vt:lpstr>Expanding Assessment Options: Aligned Initiatives</vt:lpstr>
      <vt:lpstr>Tech Tips</vt:lpstr>
      <vt:lpstr>District Technology Coordinator (DTC)</vt:lpstr>
      <vt:lpstr>District Technology Coordinator (DTC) Additional Information</vt:lpstr>
      <vt:lpstr>Online Assessment Platforms</vt:lpstr>
      <vt:lpstr>Disable Background Processes</vt:lpstr>
      <vt:lpstr>Technology Requirements</vt:lpstr>
      <vt:lpstr>Assessment Technology Minimum Hardware Specifications Example</vt:lpstr>
      <vt:lpstr>Communication</vt:lpstr>
      <vt:lpstr>District Assessment Coordinator (DAC)</vt:lpstr>
      <vt:lpstr>District Assessment Coordinator (DAC) Continued</vt:lpstr>
      <vt:lpstr>Communication Structure</vt:lpstr>
      <vt:lpstr>Assessment Systems Access</vt:lpstr>
      <vt:lpstr>Office Hours Schedule (dates subject to change)</vt:lpstr>
      <vt:lpstr>Assessment Emails (*DAC*)</vt:lpstr>
      <vt:lpstr>Transmitting Secure Information</vt:lpstr>
      <vt:lpstr>Syncplicity</vt:lpstr>
      <vt:lpstr>CDE Assessment Contacts</vt:lpstr>
      <vt:lpstr>Thank you!</vt:lpstr>
      <vt:lpstr>Additional Local Education Provider Responsibilities</vt:lpstr>
      <vt:lpstr>Charter Schools</vt:lpstr>
      <vt:lpstr>SAT Scores on Transcripts</vt:lpstr>
      <vt:lpstr>Requirements and District Responsibilities Paper-based Testing §22-7-1013(6), §22-7-1006.3(1)(d-e)</vt:lpstr>
      <vt:lpstr>Requirements and District Responsibilities Assessment Information §22-7-1013(7)(a)</vt:lpstr>
      <vt:lpstr>Requirements and District Responsibilities Parent Excusals §22-7-1013(8)(a-c)</vt:lpstr>
      <vt:lpstr>Additional Resources</vt:lpstr>
      <vt:lpstr>CMAS ELA/CSLA Accommodations Policy</vt:lpstr>
      <vt:lpstr>Fall Checklist (1 of 3)</vt:lpstr>
      <vt:lpstr>Fall Checklist (2 of 3)</vt:lpstr>
      <vt:lpstr>Fall Checklist (3 of 3)</vt:lpstr>
      <vt:lpstr>2024-25 Training Dates – All Virtual (dates subject to change)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Villalobos Pavia, Heather</dc:creator>
  <cp:lastModifiedBy>Loerzel, Sara</cp:lastModifiedBy>
  <cp:revision>58</cp:revision>
  <cp:lastPrinted>2019-08-19T17:21:18Z</cp:lastPrinted>
  <dcterms:created xsi:type="dcterms:W3CDTF">2019-06-25T17:30:52Z</dcterms:created>
  <dcterms:modified xsi:type="dcterms:W3CDTF">2024-08-21T16:53:49Z</dcterms:modified>
</cp:coreProperties>
</file>