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tags/tag4.xml" ContentType="application/vnd.openxmlformats-officedocument.presentationml.tags+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7.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8.xml" ContentType="application/vnd.openxmlformats-officedocument.presentationml.tags+xml"/>
  <Override PartName="/ppt/notesSlides/notesSlide37.xml" ContentType="application/vnd.openxmlformats-officedocument.presentationml.notesSlide+xml"/>
  <Override PartName="/ppt/tags/tag9.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10.xml" ContentType="application/vnd.openxmlformats-officedocument.presentationml.tags+xml"/>
  <Override PartName="/ppt/notesSlides/notesSlide56.xml" ContentType="application/vnd.openxmlformats-officedocument.presentationml.notesSlide+xml"/>
  <Override PartName="/ppt/tags/tag11.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12.xml" ContentType="application/vnd.openxmlformats-officedocument.presentationml.tags+xml"/>
  <Override PartName="/ppt/notesSlides/notesSlide62.xml" ContentType="application/vnd.openxmlformats-officedocument.presentationml.notesSlide+xml"/>
  <Override PartName="/ppt/tags/tag13.xml" ContentType="application/vnd.openxmlformats-officedocument.presentationml.tags+xml"/>
  <Override PartName="/ppt/notesSlides/notesSlide63.xml" ContentType="application/vnd.openxmlformats-officedocument.presentationml.notesSlide+xml"/>
  <Override PartName="/ppt/tags/tag14.xml" ContentType="application/vnd.openxmlformats-officedocument.presentationml.tags+xml"/>
  <Override PartName="/ppt/notesSlides/notesSlide64.xml" ContentType="application/vnd.openxmlformats-officedocument.presentationml.notesSlide+xml"/>
  <Override PartName="/ppt/tags/tag15.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52" r:id="rId1"/>
    <p:sldMasterId id="2147483688" r:id="rId2"/>
    <p:sldMasterId id="2147483649" r:id="rId3"/>
    <p:sldMasterId id="2147483685" r:id="rId4"/>
    <p:sldMasterId id="2147483648" r:id="rId5"/>
    <p:sldMasterId id="2147483653" r:id="rId6"/>
  </p:sldMasterIdLst>
  <p:notesMasterIdLst>
    <p:notesMasterId r:id="rId109"/>
  </p:notesMasterIdLst>
  <p:sldIdLst>
    <p:sldId id="264" r:id="rId7"/>
    <p:sldId id="275" r:id="rId8"/>
    <p:sldId id="257" r:id="rId9"/>
    <p:sldId id="375" r:id="rId10"/>
    <p:sldId id="389" r:id="rId11"/>
    <p:sldId id="268" r:id="rId12"/>
    <p:sldId id="427" r:id="rId13"/>
    <p:sldId id="519" r:id="rId14"/>
    <p:sldId id="518" r:id="rId15"/>
    <p:sldId id="360" r:id="rId16"/>
    <p:sldId id="442" r:id="rId17"/>
    <p:sldId id="365" r:id="rId18"/>
    <p:sldId id="472" r:id="rId19"/>
    <p:sldId id="364" r:id="rId20"/>
    <p:sldId id="390" r:id="rId21"/>
    <p:sldId id="454" r:id="rId22"/>
    <p:sldId id="361" r:id="rId23"/>
    <p:sldId id="266" r:id="rId24"/>
    <p:sldId id="377" r:id="rId25"/>
    <p:sldId id="276" r:id="rId26"/>
    <p:sldId id="356" r:id="rId27"/>
    <p:sldId id="473" r:id="rId28"/>
    <p:sldId id="476" r:id="rId29"/>
    <p:sldId id="477" r:id="rId30"/>
    <p:sldId id="478" r:id="rId31"/>
    <p:sldId id="283" r:id="rId32"/>
    <p:sldId id="393" r:id="rId33"/>
    <p:sldId id="479" r:id="rId34"/>
    <p:sldId id="480" r:id="rId35"/>
    <p:sldId id="481" r:id="rId36"/>
    <p:sldId id="482" r:id="rId37"/>
    <p:sldId id="483" r:id="rId38"/>
    <p:sldId id="484" r:id="rId39"/>
    <p:sldId id="485" r:id="rId40"/>
    <p:sldId id="486" r:id="rId41"/>
    <p:sldId id="487" r:id="rId42"/>
    <p:sldId id="488" r:id="rId43"/>
    <p:sldId id="489" r:id="rId44"/>
    <p:sldId id="524" r:id="rId45"/>
    <p:sldId id="525" r:id="rId46"/>
    <p:sldId id="526" r:id="rId47"/>
    <p:sldId id="527" r:id="rId48"/>
    <p:sldId id="490" r:id="rId49"/>
    <p:sldId id="491" r:id="rId50"/>
    <p:sldId id="492" r:id="rId51"/>
    <p:sldId id="493" r:id="rId52"/>
    <p:sldId id="494" r:id="rId53"/>
    <p:sldId id="495" r:id="rId54"/>
    <p:sldId id="496" r:id="rId55"/>
    <p:sldId id="497" r:id="rId56"/>
    <p:sldId id="498" r:id="rId57"/>
    <p:sldId id="301" r:id="rId58"/>
    <p:sldId id="434" r:id="rId59"/>
    <p:sldId id="435" r:id="rId60"/>
    <p:sldId id="436" r:id="rId61"/>
    <p:sldId id="437" r:id="rId62"/>
    <p:sldId id="444" r:id="rId63"/>
    <p:sldId id="305" r:id="rId64"/>
    <p:sldId id="344" r:id="rId65"/>
    <p:sldId id="304" r:id="rId66"/>
    <p:sldId id="445" r:id="rId67"/>
    <p:sldId id="446" r:id="rId68"/>
    <p:sldId id="425" r:id="rId69"/>
    <p:sldId id="447" r:id="rId70"/>
    <p:sldId id="424" r:id="rId71"/>
    <p:sldId id="342" r:id="rId72"/>
    <p:sldId id="346" r:id="rId73"/>
    <p:sldId id="347" r:id="rId74"/>
    <p:sldId id="348" r:id="rId75"/>
    <p:sldId id="399" r:id="rId76"/>
    <p:sldId id="400" r:id="rId77"/>
    <p:sldId id="401" r:id="rId78"/>
    <p:sldId id="402" r:id="rId79"/>
    <p:sldId id="403" r:id="rId80"/>
    <p:sldId id="397" r:id="rId81"/>
    <p:sldId id="398" r:id="rId82"/>
    <p:sldId id="404" r:id="rId83"/>
    <p:sldId id="405" r:id="rId84"/>
    <p:sldId id="406" r:id="rId85"/>
    <p:sldId id="407" r:id="rId86"/>
    <p:sldId id="463" r:id="rId87"/>
    <p:sldId id="409" r:id="rId88"/>
    <p:sldId id="411" r:id="rId89"/>
    <p:sldId id="412" r:id="rId90"/>
    <p:sldId id="415" r:id="rId91"/>
    <p:sldId id="456" r:id="rId92"/>
    <p:sldId id="416" r:id="rId93"/>
    <p:sldId id="417" r:id="rId94"/>
    <p:sldId id="418" r:id="rId95"/>
    <p:sldId id="499" r:id="rId96"/>
    <p:sldId id="500" r:id="rId97"/>
    <p:sldId id="501" r:id="rId98"/>
    <p:sldId id="502" r:id="rId99"/>
    <p:sldId id="503" r:id="rId100"/>
    <p:sldId id="509" r:id="rId101"/>
    <p:sldId id="510" r:id="rId102"/>
    <p:sldId id="511" r:id="rId103"/>
    <p:sldId id="512" r:id="rId104"/>
    <p:sldId id="513" r:id="rId105"/>
    <p:sldId id="514" r:id="rId106"/>
    <p:sldId id="515" r:id="rId107"/>
    <p:sldId id="517" r:id="rId108"/>
  </p:sldIdLst>
  <p:sldSz cx="13004800" cy="9753600"/>
  <p:notesSz cx="6858000" cy="9144000"/>
  <p:defaultTextStyle>
    <a:defPPr>
      <a:defRPr lang="en-US"/>
    </a:defPPr>
    <a:lvl1pPr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1pPr>
    <a:lvl2pPr marL="228600" indent="2286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2pPr>
    <a:lvl3pPr marL="457200" indent="4572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3pPr>
    <a:lvl4pPr marL="685800" indent="6858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4pPr>
    <a:lvl5pPr marL="914400" indent="914400" algn="l" defTabSz="584200" rtl="0" fontAlgn="base" hangingPunct="0">
      <a:spcBef>
        <a:spcPct val="0"/>
      </a:spcBef>
      <a:spcAft>
        <a:spcPct val="0"/>
      </a:spcAft>
      <a:defRPr kern="1200">
        <a:solidFill>
          <a:srgbClr val="5C6670"/>
        </a:solidFill>
        <a:latin typeface="Trebuchet MS" pitchFamily="-100" charset="0"/>
        <a:ea typeface="Trebuchet MS" pitchFamily="-100" charset="0"/>
        <a:cs typeface="Trebuchet MS" pitchFamily="-100" charset="0"/>
        <a:sym typeface="Trebuchet MS" pitchFamily="-100" charset="0"/>
      </a:defRPr>
    </a:lvl5pPr>
    <a:lvl6pPr marL="22860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6pPr>
    <a:lvl7pPr marL="27432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7pPr>
    <a:lvl8pPr marL="32004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8pPr>
    <a:lvl9pPr marL="3657600" algn="l" defTabSz="457200" rtl="0" eaLnBrk="1" latinLnBrk="0" hangingPunct="1">
      <a:defRPr kern="1200">
        <a:solidFill>
          <a:srgbClr val="5C6670"/>
        </a:solidFill>
        <a:latin typeface="Trebuchet MS" pitchFamily="-100" charset="0"/>
        <a:ea typeface="Trebuchet MS" pitchFamily="-100" charset="0"/>
        <a:cs typeface="Trebuchet MS" pitchFamily="-100" charset="0"/>
        <a:sym typeface="Trebuchet MS" pitchFamily="-100" charset="0"/>
      </a:defRPr>
    </a:lvl9pPr>
  </p:defaultTextStyle>
  <p:extLst>
    <p:ext uri="{521415D9-36F7-43E2-AB2F-B90AF26B5E84}">
      <p14:sectionLst xmlns:p14="http://schemas.microsoft.com/office/powerpoint/2010/main">
        <p14:section name="Introduction" id="{174A79E6-8211-48DA-9A31-28C740891AB4}">
          <p14:sldIdLst>
            <p14:sldId id="264"/>
            <p14:sldId id="275"/>
          </p14:sldIdLst>
        </p14:section>
        <p14:section name="Online Testing Components" id="{1BF3D847-2E28-4079-8892-B6FA4597E570}">
          <p14:sldIdLst>
            <p14:sldId id="257"/>
            <p14:sldId id="375"/>
            <p14:sldId id="389"/>
            <p14:sldId id="268"/>
            <p14:sldId id="427"/>
            <p14:sldId id="519"/>
            <p14:sldId id="518"/>
            <p14:sldId id="360"/>
            <p14:sldId id="442"/>
            <p14:sldId id="365"/>
            <p14:sldId id="472"/>
            <p14:sldId id="364"/>
            <p14:sldId id="390"/>
            <p14:sldId id="454"/>
            <p14:sldId id="361"/>
          </p14:sldIdLst>
        </p14:section>
        <p14:section name="Network Preparation" id="{5C077850-690B-43EC-A295-E86A67129665}">
          <p14:sldIdLst>
            <p14:sldId id="266"/>
            <p14:sldId id="377"/>
            <p14:sldId id="276"/>
            <p14:sldId id="356"/>
            <p14:sldId id="473"/>
            <p14:sldId id="476"/>
            <p14:sldId id="477"/>
            <p14:sldId id="478"/>
            <p14:sldId id="283"/>
            <p14:sldId id="393"/>
          </p14:sldIdLst>
        </p14:section>
        <p14:section name="Proctor Caching" id="{0B978B3B-8CB0-4A10-A700-8C975C72C6BE}">
          <p14:sldIdLst>
            <p14:sldId id="479"/>
            <p14:sldId id="480"/>
            <p14:sldId id="481"/>
            <p14:sldId id="482"/>
            <p14:sldId id="483"/>
            <p14:sldId id="484"/>
            <p14:sldId id="485"/>
            <p14:sldId id="486"/>
            <p14:sldId id="487"/>
            <p14:sldId id="488"/>
            <p14:sldId id="489"/>
            <p14:sldId id="524"/>
            <p14:sldId id="525"/>
            <p14:sldId id="526"/>
            <p14:sldId id="527"/>
            <p14:sldId id="490"/>
            <p14:sldId id="491"/>
          </p14:sldIdLst>
        </p14:section>
        <p14:section name="PC Monitoring" id="{11B8C131-9C4E-48FF-9273-85444DC9A906}">
          <p14:sldIdLst>
            <p14:sldId id="492"/>
            <p14:sldId id="493"/>
            <p14:sldId id="494"/>
            <p14:sldId id="495"/>
            <p14:sldId id="496"/>
            <p14:sldId id="497"/>
            <p14:sldId id="498"/>
          </p14:sldIdLst>
        </p14:section>
        <p14:section name="Device Preparation" id="{7AA05C16-A94E-4A11-A996-3BBAB6843935}">
          <p14:sldIdLst>
            <p14:sldId id="301"/>
          </p14:sldIdLst>
        </p14:section>
        <p14:section name="Support Overview" id="{C53F9B17-B8A4-4742-A0E9-D449CC5A15F1}">
          <p14:sldIdLst>
            <p14:sldId id="434"/>
            <p14:sldId id="435"/>
            <p14:sldId id="436"/>
            <p14:sldId id="437"/>
          </p14:sldIdLst>
        </p14:section>
        <p14:section name="Installable TN on Windows &amp; OSX" id="{EF7B3B03-C1E8-4DA4-9B60-AAB6E9944A5B}">
          <p14:sldIdLst>
            <p14:sldId id="444"/>
            <p14:sldId id="305"/>
            <p14:sldId id="344"/>
            <p14:sldId id="304"/>
          </p14:sldIdLst>
        </p14:section>
        <p14:section name="Chromebook" id="{F268E6D7-4A76-4EDB-A061-32F327E6BA4A}">
          <p14:sldIdLst>
            <p14:sldId id="445"/>
            <p14:sldId id="446"/>
            <p14:sldId id="425"/>
          </p14:sldIdLst>
        </p14:section>
        <p14:section name="iPad" id="{7CF9C5D4-9557-4109-9EC1-107E61358A4A}">
          <p14:sldIdLst>
            <p14:sldId id="447"/>
            <p14:sldId id="424"/>
          </p14:sldIdLst>
        </p14:section>
        <p14:section name=" Virtual Devices and Online Assessment" id="{6ADC8A52-B84F-4B63-B43C-A9F6DB47C8C0}">
          <p14:sldIdLst>
            <p14:sldId id="342"/>
          </p14:sldIdLst>
        </p14:section>
        <p14:section name="Infastructure Trial" id="{42464E11-086C-4EEE-A791-25C3C6FA62EF}">
          <p14:sldIdLst>
            <p14:sldId id="346"/>
            <p14:sldId id="347"/>
            <p14:sldId id="348"/>
            <p14:sldId id="399"/>
            <p14:sldId id="400"/>
            <p14:sldId id="401"/>
            <p14:sldId id="402"/>
            <p14:sldId id="403"/>
            <p14:sldId id="397"/>
            <p14:sldId id="398"/>
            <p14:sldId id="404"/>
            <p14:sldId id="405"/>
            <p14:sldId id="406"/>
            <p14:sldId id="407"/>
            <p14:sldId id="463"/>
            <p14:sldId id="409"/>
            <p14:sldId id="411"/>
            <p14:sldId id="412"/>
            <p14:sldId id="415"/>
            <p14:sldId id="456"/>
            <p14:sldId id="416"/>
            <p14:sldId id="417"/>
            <p14:sldId id="418"/>
          </p14:sldIdLst>
        </p14:section>
        <p14:section name="Support During Testing" id="{52772930-4750-4DFE-AF90-F372AC7DD93C}">
          <p14:sldIdLst>
            <p14:sldId id="499"/>
            <p14:sldId id="500"/>
            <p14:sldId id="501"/>
            <p14:sldId id="502"/>
            <p14:sldId id="503"/>
            <p14:sldId id="509"/>
            <p14:sldId id="510"/>
            <p14:sldId id="511"/>
            <p14:sldId id="512"/>
            <p14:sldId id="513"/>
            <p14:sldId id="514"/>
            <p14:sldId id="515"/>
            <p14:sldId id="517"/>
          </p14:sldIdLst>
        </p14:section>
      </p14:sectionLst>
    </p:ext>
    <p:ext uri="{EFAFB233-063F-42B5-8137-9DF3F51BA10A}">
      <p15:sldGuideLst xmlns:p15="http://schemas.microsoft.com/office/powerpoint/2012/main">
        <p15:guide id="1" orient="horz" pos="2832">
          <p15:clr>
            <a:srgbClr val="A4A3A4"/>
          </p15:clr>
        </p15:guide>
        <p15:guide id="2" pos="40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nner, Collin" initials="BC" lastIdx="2" clrIdx="0">
    <p:extLst>
      <p:ext uri="{19B8F6BF-5375-455C-9EA6-DF929625EA0E}">
        <p15:presenceInfo xmlns:p15="http://schemas.microsoft.com/office/powerpoint/2012/main" userId="S-1-5-21-170422339-1359699126-1544898942-20765" providerId="AD"/>
      </p:ext>
    </p:extLst>
  </p:cmAuthor>
  <p:cmAuthor id="2" name="Allen, Margo"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535D"/>
    <a:srgbClr val="14943F"/>
    <a:srgbClr val="E95F1A"/>
    <a:srgbClr val="488BC9"/>
    <a:srgbClr val="FFC846"/>
    <a:srgbClr val="5EB7E3"/>
    <a:srgbClr val="523F2D"/>
    <a:srgbClr val="F5CD3B"/>
    <a:srgbClr val="3266BE"/>
    <a:srgbClr val="C7C9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87" autoAdjust="0"/>
    <p:restoredTop sz="77641" autoAdjust="0"/>
  </p:normalViewPr>
  <p:slideViewPr>
    <p:cSldViewPr showGuides="1">
      <p:cViewPr>
        <p:scale>
          <a:sx n="65" d="100"/>
          <a:sy n="65" d="100"/>
        </p:scale>
        <p:origin x="1816" y="304"/>
      </p:cViewPr>
      <p:guideLst>
        <p:guide orient="horz" pos="2832"/>
        <p:guide pos="400"/>
      </p:guideLst>
    </p:cSldViewPr>
  </p:slideViewPr>
  <p:outlineViewPr>
    <p:cViewPr>
      <p:scale>
        <a:sx n="33" d="100"/>
        <a:sy n="33" d="100"/>
      </p:scale>
      <p:origin x="0" y="0"/>
    </p:cViewPr>
  </p:outlineViewPr>
  <p:notesTextViewPr>
    <p:cViewPr>
      <p:scale>
        <a:sx n="135" d="100"/>
        <a:sy n="135" d="100"/>
      </p:scale>
      <p:origin x="0" y="0"/>
    </p:cViewPr>
  </p:notesTextViewPr>
  <p:sorterViewPr>
    <p:cViewPr>
      <p:scale>
        <a:sx n="66" d="100"/>
        <a:sy n="66" d="100"/>
      </p:scale>
      <p:origin x="0" y="2214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viewProps" Target="viewProp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theme" Target="theme/theme1.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notesMaster" Target="notesMasters/notesMaster1.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commentAuthors" Target="commentAuthor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04F32E-E94C-4C75-85C1-517920EBE6F4}" type="doc">
      <dgm:prSet loTypeId="urn:microsoft.com/office/officeart/2005/8/layout/hierarchy5" loCatId="hierarchy" qsTypeId="urn:microsoft.com/office/officeart/2005/8/quickstyle/simple1" qsCatId="simple" csTypeId="urn:microsoft.com/office/officeart/2005/8/colors/accent4_2" csCatId="accent4" phldr="1"/>
      <dgm:spPr/>
      <dgm:t>
        <a:bodyPr/>
        <a:lstStyle/>
        <a:p>
          <a:endParaRPr lang="en-US"/>
        </a:p>
      </dgm:t>
    </dgm:pt>
    <dgm:pt modelId="{03C390C1-1BFA-4626-B1C2-41C5216B915B}">
      <dgm:prSet phldrT="[Text]"/>
      <dgm:spPr/>
      <dgm:t>
        <a:bodyPr/>
        <a:lstStyle/>
        <a:p>
          <a:r>
            <a:rPr lang="en-US" dirty="0"/>
            <a:t>Windows</a:t>
          </a:r>
        </a:p>
        <a:p>
          <a:r>
            <a:rPr lang="en-US" dirty="0"/>
            <a:t> 7</a:t>
          </a:r>
          <a:r>
            <a:rPr lang="en-US"/>
            <a:t>, 8.1</a:t>
          </a:r>
          <a:r>
            <a:rPr lang="en-US" dirty="0"/>
            <a:t>, 10</a:t>
          </a:r>
        </a:p>
      </dgm:t>
    </dgm:pt>
    <dgm:pt modelId="{89CAC95F-DF48-45D0-BD75-6C4B7E3D34EB}" type="parTrans" cxnId="{F15B1C26-89F0-4AB6-99D3-A6CC2BCEA967}">
      <dgm:prSet/>
      <dgm:spPr/>
      <dgm:t>
        <a:bodyPr/>
        <a:lstStyle/>
        <a:p>
          <a:endParaRPr lang="en-US"/>
        </a:p>
      </dgm:t>
    </dgm:pt>
    <dgm:pt modelId="{D49C39E0-FB51-4F2E-8AD7-925A61568B60}" type="sibTrans" cxnId="{F15B1C26-89F0-4AB6-99D3-A6CC2BCEA967}">
      <dgm:prSet/>
      <dgm:spPr/>
      <dgm:t>
        <a:bodyPr/>
        <a:lstStyle/>
        <a:p>
          <a:endParaRPr lang="en-US"/>
        </a:p>
      </dgm:t>
    </dgm:pt>
    <dgm:pt modelId="{05A4E796-90CE-494B-B5E7-336C3ECF4C19}">
      <dgm:prSet phldrT="[Text]"/>
      <dgm:spPr/>
      <dgm:t>
        <a:bodyPr/>
        <a:lstStyle/>
        <a:p>
          <a:r>
            <a:rPr lang="en-US" dirty="0"/>
            <a:t>Windows 10 TN App available in the Microsoft App Store</a:t>
          </a:r>
        </a:p>
      </dgm:t>
    </dgm:pt>
    <dgm:pt modelId="{9A0A26C0-1792-484F-889C-80C3F3066807}" type="parTrans" cxnId="{494573F6-C449-49AE-A100-0931D6C3B13C}">
      <dgm:prSet/>
      <dgm:spPr/>
      <dgm:t>
        <a:bodyPr/>
        <a:lstStyle/>
        <a:p>
          <a:endParaRPr lang="en-US"/>
        </a:p>
      </dgm:t>
    </dgm:pt>
    <dgm:pt modelId="{618BF1F2-9180-4286-9FCF-0AB60048FF22}" type="sibTrans" cxnId="{494573F6-C449-49AE-A100-0931D6C3B13C}">
      <dgm:prSet/>
      <dgm:spPr/>
      <dgm:t>
        <a:bodyPr/>
        <a:lstStyle/>
        <a:p>
          <a:endParaRPr lang="en-US"/>
        </a:p>
      </dgm:t>
    </dgm:pt>
    <dgm:pt modelId="{190AC0CA-9CFE-427C-A63A-8AA974685263}">
      <dgm:prSet phldrT="[Text]"/>
      <dgm:spPr/>
      <dgm:t>
        <a:bodyPr/>
        <a:lstStyle/>
        <a:p>
          <a:r>
            <a:rPr lang="en-US" dirty="0"/>
            <a:t>Operating System</a:t>
          </a:r>
        </a:p>
      </dgm:t>
    </dgm:pt>
    <dgm:pt modelId="{4086713F-A9D5-49FE-8212-0B46875840A2}" type="parTrans" cxnId="{3604B873-91CE-490C-8117-3C37B893CACC}">
      <dgm:prSet/>
      <dgm:spPr/>
      <dgm:t>
        <a:bodyPr/>
        <a:lstStyle/>
        <a:p>
          <a:endParaRPr lang="en-US"/>
        </a:p>
      </dgm:t>
    </dgm:pt>
    <dgm:pt modelId="{A74848A0-A425-4CFC-845E-5B1C5A59C76F}" type="sibTrans" cxnId="{3604B873-91CE-490C-8117-3C37B893CACC}">
      <dgm:prSet/>
      <dgm:spPr/>
      <dgm:t>
        <a:bodyPr/>
        <a:lstStyle/>
        <a:p>
          <a:endParaRPr lang="en-US"/>
        </a:p>
      </dgm:t>
    </dgm:pt>
    <dgm:pt modelId="{BEAF370E-23B9-43A0-A879-2110AAB80311}">
      <dgm:prSet phldrT="[Text]"/>
      <dgm:spPr/>
      <dgm:t>
        <a:bodyPr/>
        <a:lstStyle/>
        <a:p>
          <a:r>
            <a:rPr lang="en-US" dirty="0"/>
            <a:t>Platform</a:t>
          </a:r>
        </a:p>
      </dgm:t>
    </dgm:pt>
    <dgm:pt modelId="{9327FCD5-9349-4870-AF10-7F86F577BD97}" type="parTrans" cxnId="{AE95F7E2-1361-4ECC-8E50-9E0985871603}">
      <dgm:prSet/>
      <dgm:spPr/>
      <dgm:t>
        <a:bodyPr/>
        <a:lstStyle/>
        <a:p>
          <a:endParaRPr lang="en-US"/>
        </a:p>
      </dgm:t>
    </dgm:pt>
    <dgm:pt modelId="{1EB0ABFC-B074-4262-9677-73E754B423EA}" type="sibTrans" cxnId="{AE95F7E2-1361-4ECC-8E50-9E0985871603}">
      <dgm:prSet/>
      <dgm:spPr/>
      <dgm:t>
        <a:bodyPr/>
        <a:lstStyle/>
        <a:p>
          <a:endParaRPr lang="en-US"/>
        </a:p>
      </dgm:t>
    </dgm:pt>
    <dgm:pt modelId="{56FFD90F-7715-48B4-B029-497547B586FB}">
      <dgm:prSet phldrT="[Text]"/>
      <dgm:spPr/>
      <dgm:t>
        <a:bodyPr/>
        <a:lstStyle/>
        <a:p>
          <a:r>
            <a:rPr lang="en-US" dirty="0"/>
            <a:t>Additional Considerations</a:t>
          </a:r>
        </a:p>
      </dgm:t>
    </dgm:pt>
    <dgm:pt modelId="{3C6A0EBA-5762-4D74-B041-F411968EA846}" type="parTrans" cxnId="{A9CA890D-BD5C-4990-8AEC-F774A1F1CBB9}">
      <dgm:prSet/>
      <dgm:spPr/>
      <dgm:t>
        <a:bodyPr/>
        <a:lstStyle/>
        <a:p>
          <a:endParaRPr lang="en-US"/>
        </a:p>
      </dgm:t>
    </dgm:pt>
    <dgm:pt modelId="{B74323D8-E27C-41D1-B7F0-98022BDAB0E6}" type="sibTrans" cxnId="{A9CA890D-BD5C-4990-8AEC-F774A1F1CBB9}">
      <dgm:prSet/>
      <dgm:spPr/>
      <dgm:t>
        <a:bodyPr/>
        <a:lstStyle/>
        <a:p>
          <a:endParaRPr lang="en-US"/>
        </a:p>
      </dgm:t>
    </dgm:pt>
    <dgm:pt modelId="{3BBC0E94-D1DC-456B-A9E8-678D91AA4AB7}">
      <dgm:prSet phldrT="[Text]"/>
      <dgm:spPr/>
      <dgm:t>
        <a:bodyPr/>
        <a:lstStyle/>
        <a:p>
          <a:r>
            <a:rPr lang="en-US" dirty="0"/>
            <a:t>TN Desktop App</a:t>
          </a:r>
        </a:p>
      </dgm:t>
    </dgm:pt>
    <dgm:pt modelId="{126EB6BD-7B2E-4ED6-AA94-0E6EEECB5A5E}" type="parTrans" cxnId="{573129CB-CEE5-4FF7-B1B2-248E9D7AB024}">
      <dgm:prSet/>
      <dgm:spPr/>
      <dgm:t>
        <a:bodyPr/>
        <a:lstStyle/>
        <a:p>
          <a:endParaRPr lang="en-US"/>
        </a:p>
      </dgm:t>
    </dgm:pt>
    <dgm:pt modelId="{E98F8B64-D7E9-4A87-A9C6-16E5811242B0}" type="sibTrans" cxnId="{573129CB-CEE5-4FF7-B1B2-248E9D7AB024}">
      <dgm:prSet/>
      <dgm:spPr/>
      <dgm:t>
        <a:bodyPr/>
        <a:lstStyle/>
        <a:p>
          <a:endParaRPr lang="en-US"/>
        </a:p>
      </dgm:t>
    </dgm:pt>
    <dgm:pt modelId="{6E65C6B3-2BF0-4B06-96DF-55EE2E2F1922}" type="pres">
      <dgm:prSet presAssocID="{4C04F32E-E94C-4C75-85C1-517920EBE6F4}" presName="mainComposite" presStyleCnt="0">
        <dgm:presLayoutVars>
          <dgm:chPref val="1"/>
          <dgm:dir/>
          <dgm:animOne val="branch"/>
          <dgm:animLvl val="lvl"/>
          <dgm:resizeHandles val="exact"/>
        </dgm:presLayoutVars>
      </dgm:prSet>
      <dgm:spPr/>
    </dgm:pt>
    <dgm:pt modelId="{9BAF9B50-399E-4C49-B249-F7B362BDF550}" type="pres">
      <dgm:prSet presAssocID="{4C04F32E-E94C-4C75-85C1-517920EBE6F4}" presName="hierFlow" presStyleCnt="0"/>
      <dgm:spPr/>
    </dgm:pt>
    <dgm:pt modelId="{17321B4C-A573-4EBD-B201-A9EFB62D5505}" type="pres">
      <dgm:prSet presAssocID="{4C04F32E-E94C-4C75-85C1-517920EBE6F4}" presName="firstBuf" presStyleCnt="0"/>
      <dgm:spPr/>
    </dgm:pt>
    <dgm:pt modelId="{5721DAEC-0E59-4EF6-87B3-8EAB385777ED}" type="pres">
      <dgm:prSet presAssocID="{4C04F32E-E94C-4C75-85C1-517920EBE6F4}" presName="hierChild1" presStyleCnt="0">
        <dgm:presLayoutVars>
          <dgm:chPref val="1"/>
          <dgm:animOne val="branch"/>
          <dgm:animLvl val="lvl"/>
        </dgm:presLayoutVars>
      </dgm:prSet>
      <dgm:spPr/>
    </dgm:pt>
    <dgm:pt modelId="{5FABAF6F-9831-4DC2-9A2D-7BE4861E7AE2}" type="pres">
      <dgm:prSet presAssocID="{03C390C1-1BFA-4626-B1C2-41C5216B915B}" presName="Name17" presStyleCnt="0"/>
      <dgm:spPr/>
    </dgm:pt>
    <dgm:pt modelId="{C9F2A395-E3B2-44AC-A77F-468A181E03B6}" type="pres">
      <dgm:prSet presAssocID="{03C390C1-1BFA-4626-B1C2-41C5216B915B}" presName="level1Shape" presStyleLbl="node0" presStyleIdx="0" presStyleCnt="1" custLinFactNeighborX="-1820" custLinFactNeighborY="-38031">
        <dgm:presLayoutVars>
          <dgm:chPref val="3"/>
        </dgm:presLayoutVars>
      </dgm:prSet>
      <dgm:spPr/>
    </dgm:pt>
    <dgm:pt modelId="{D3463288-32E9-4F87-89D7-61465FD8173A}" type="pres">
      <dgm:prSet presAssocID="{03C390C1-1BFA-4626-B1C2-41C5216B915B}" presName="hierChild2" presStyleCnt="0"/>
      <dgm:spPr/>
    </dgm:pt>
    <dgm:pt modelId="{F84D3A9A-DCF8-4B68-A446-02BA9841998C}" type="pres">
      <dgm:prSet presAssocID="{126EB6BD-7B2E-4ED6-AA94-0E6EEECB5A5E}" presName="Name25" presStyleLbl="parChTrans1D2" presStyleIdx="0" presStyleCnt="1"/>
      <dgm:spPr/>
    </dgm:pt>
    <dgm:pt modelId="{6D5EA056-818A-4256-87D4-1DA1C0FB5BAF}" type="pres">
      <dgm:prSet presAssocID="{126EB6BD-7B2E-4ED6-AA94-0E6EEECB5A5E}" presName="connTx" presStyleLbl="parChTrans1D2" presStyleIdx="0" presStyleCnt="1"/>
      <dgm:spPr/>
    </dgm:pt>
    <dgm:pt modelId="{AEEF7298-721A-4BD4-B2EA-C44A8DF8C524}" type="pres">
      <dgm:prSet presAssocID="{3BBC0E94-D1DC-456B-A9E8-678D91AA4AB7}" presName="Name30" presStyleCnt="0"/>
      <dgm:spPr/>
    </dgm:pt>
    <dgm:pt modelId="{D01A1BB0-91A3-468D-AF11-BB59A00A45EE}" type="pres">
      <dgm:prSet presAssocID="{3BBC0E94-D1DC-456B-A9E8-678D91AA4AB7}" presName="level2Shape" presStyleLbl="node2" presStyleIdx="0" presStyleCnt="1" custLinFactNeighborX="-22" custLinFactNeighborY="-38031"/>
      <dgm:spPr/>
    </dgm:pt>
    <dgm:pt modelId="{F59F1416-38D4-422F-A4E1-18A60A566A18}" type="pres">
      <dgm:prSet presAssocID="{3BBC0E94-D1DC-456B-A9E8-678D91AA4AB7}" presName="hierChild3" presStyleCnt="0"/>
      <dgm:spPr/>
    </dgm:pt>
    <dgm:pt modelId="{185E8EE9-EF5D-4DC6-B577-8A6C1506C185}" type="pres">
      <dgm:prSet presAssocID="{9A0A26C0-1792-484F-889C-80C3F3066807}" presName="Name25" presStyleLbl="parChTrans1D3" presStyleIdx="0" presStyleCnt="1"/>
      <dgm:spPr/>
    </dgm:pt>
    <dgm:pt modelId="{75E8CAE2-CDC7-482D-A8BF-7CD365609787}" type="pres">
      <dgm:prSet presAssocID="{9A0A26C0-1792-484F-889C-80C3F3066807}" presName="connTx" presStyleLbl="parChTrans1D3" presStyleIdx="0" presStyleCnt="1"/>
      <dgm:spPr/>
    </dgm:pt>
    <dgm:pt modelId="{0B3945A2-0EA9-4E71-BB7E-20948C1D2027}" type="pres">
      <dgm:prSet presAssocID="{05A4E796-90CE-494B-B5E7-336C3ECF4C19}" presName="Name30" presStyleCnt="0"/>
      <dgm:spPr/>
    </dgm:pt>
    <dgm:pt modelId="{F2F324D7-64DF-4F5C-BF18-A9CA301650B8}" type="pres">
      <dgm:prSet presAssocID="{05A4E796-90CE-494B-B5E7-336C3ECF4C19}" presName="level2Shape" presStyleLbl="node3" presStyleIdx="0" presStyleCnt="1" custLinFactNeighborX="-1240" custLinFactNeighborY="-38031"/>
      <dgm:spPr/>
    </dgm:pt>
    <dgm:pt modelId="{6E5CC6F7-95AD-4926-95AA-2F1055B3D982}" type="pres">
      <dgm:prSet presAssocID="{05A4E796-90CE-494B-B5E7-336C3ECF4C19}" presName="hierChild3" presStyleCnt="0"/>
      <dgm:spPr/>
    </dgm:pt>
    <dgm:pt modelId="{36D4AACA-AC71-45B0-B506-EB7628E330F4}" type="pres">
      <dgm:prSet presAssocID="{4C04F32E-E94C-4C75-85C1-517920EBE6F4}" presName="bgShapesFlow" presStyleCnt="0"/>
      <dgm:spPr/>
    </dgm:pt>
    <dgm:pt modelId="{25C2EB4C-5D0F-4B77-A2FF-B30A73B4FEBD}" type="pres">
      <dgm:prSet presAssocID="{190AC0CA-9CFE-427C-A63A-8AA974685263}" presName="rectComp" presStyleCnt="0"/>
      <dgm:spPr/>
    </dgm:pt>
    <dgm:pt modelId="{EB2A05C2-2C2F-4F5A-AAF0-CB521DE8AC83}" type="pres">
      <dgm:prSet presAssocID="{190AC0CA-9CFE-427C-A63A-8AA974685263}" presName="bgRect" presStyleLbl="bgShp" presStyleIdx="0" presStyleCnt="3"/>
      <dgm:spPr/>
    </dgm:pt>
    <dgm:pt modelId="{06A50A6C-47A5-4FB3-AFA1-DCBE9BD97B1A}" type="pres">
      <dgm:prSet presAssocID="{190AC0CA-9CFE-427C-A63A-8AA974685263}" presName="bgRectTx" presStyleLbl="bgShp" presStyleIdx="0" presStyleCnt="3">
        <dgm:presLayoutVars>
          <dgm:bulletEnabled val="1"/>
        </dgm:presLayoutVars>
      </dgm:prSet>
      <dgm:spPr/>
    </dgm:pt>
    <dgm:pt modelId="{7A799C43-02B5-43BD-AC60-B0CA3EE291EB}" type="pres">
      <dgm:prSet presAssocID="{190AC0CA-9CFE-427C-A63A-8AA974685263}" presName="spComp" presStyleCnt="0"/>
      <dgm:spPr/>
    </dgm:pt>
    <dgm:pt modelId="{77E5FFF8-4E53-4396-8DA7-6480199F6AA7}" type="pres">
      <dgm:prSet presAssocID="{190AC0CA-9CFE-427C-A63A-8AA974685263}" presName="hSp" presStyleCnt="0"/>
      <dgm:spPr/>
    </dgm:pt>
    <dgm:pt modelId="{CE6A3A1B-39B5-49A8-83DC-A3EEC30D393E}" type="pres">
      <dgm:prSet presAssocID="{BEAF370E-23B9-43A0-A879-2110AAB80311}" presName="rectComp" presStyleCnt="0"/>
      <dgm:spPr/>
    </dgm:pt>
    <dgm:pt modelId="{4E8483D1-70EF-486C-A2B1-0A1512AE0CE6}" type="pres">
      <dgm:prSet presAssocID="{BEAF370E-23B9-43A0-A879-2110AAB80311}" presName="bgRect" presStyleLbl="bgShp" presStyleIdx="1" presStyleCnt="3" custLinFactNeighborX="-449" custLinFactNeighborY="-4536"/>
      <dgm:spPr/>
    </dgm:pt>
    <dgm:pt modelId="{199DC1C7-32BF-46D9-848E-27C03995D698}" type="pres">
      <dgm:prSet presAssocID="{BEAF370E-23B9-43A0-A879-2110AAB80311}" presName="bgRectTx" presStyleLbl="bgShp" presStyleIdx="1" presStyleCnt="3">
        <dgm:presLayoutVars>
          <dgm:bulletEnabled val="1"/>
        </dgm:presLayoutVars>
      </dgm:prSet>
      <dgm:spPr/>
    </dgm:pt>
    <dgm:pt modelId="{668333A4-4E58-442D-B75C-B3D7E1770D28}" type="pres">
      <dgm:prSet presAssocID="{BEAF370E-23B9-43A0-A879-2110AAB80311}" presName="spComp" presStyleCnt="0"/>
      <dgm:spPr/>
    </dgm:pt>
    <dgm:pt modelId="{7EDF57DE-BA4B-47DE-8DE9-19949128D8F0}" type="pres">
      <dgm:prSet presAssocID="{BEAF370E-23B9-43A0-A879-2110AAB80311}" presName="hSp" presStyleCnt="0"/>
      <dgm:spPr/>
    </dgm:pt>
    <dgm:pt modelId="{C3ACEC8D-C797-457F-A5DB-3F3E97139026}" type="pres">
      <dgm:prSet presAssocID="{56FFD90F-7715-48B4-B029-497547B586FB}" presName="rectComp" presStyleCnt="0"/>
      <dgm:spPr/>
    </dgm:pt>
    <dgm:pt modelId="{093D1D41-1B2E-4B3C-86B9-F65AB4895256}" type="pres">
      <dgm:prSet presAssocID="{56FFD90F-7715-48B4-B029-497547B586FB}" presName="bgRect" presStyleLbl="bgShp" presStyleIdx="2" presStyleCnt="3"/>
      <dgm:spPr/>
    </dgm:pt>
    <dgm:pt modelId="{A7B189AD-C9EF-4986-9B9D-FC69226415F1}" type="pres">
      <dgm:prSet presAssocID="{56FFD90F-7715-48B4-B029-497547B586FB}" presName="bgRectTx" presStyleLbl="bgShp" presStyleIdx="2" presStyleCnt="3">
        <dgm:presLayoutVars>
          <dgm:bulletEnabled val="1"/>
        </dgm:presLayoutVars>
      </dgm:prSet>
      <dgm:spPr/>
    </dgm:pt>
  </dgm:ptLst>
  <dgm:cxnLst>
    <dgm:cxn modelId="{A9CA890D-BD5C-4990-8AEC-F774A1F1CBB9}" srcId="{4C04F32E-E94C-4C75-85C1-517920EBE6F4}" destId="{56FFD90F-7715-48B4-B029-497547B586FB}" srcOrd="3" destOrd="0" parTransId="{3C6A0EBA-5762-4D74-B041-F411968EA846}" sibTransId="{B74323D8-E27C-41D1-B7F0-98022BDAB0E6}"/>
    <dgm:cxn modelId="{0C71A40E-DFB6-4715-9D02-296F976D760D}" type="presOf" srcId="{BEAF370E-23B9-43A0-A879-2110AAB80311}" destId="{199DC1C7-32BF-46D9-848E-27C03995D698}" srcOrd="1" destOrd="0" presId="urn:microsoft.com/office/officeart/2005/8/layout/hierarchy5"/>
    <dgm:cxn modelId="{2C4D4915-0D53-45D5-AC6E-14315072412C}" type="presOf" srcId="{BEAF370E-23B9-43A0-A879-2110AAB80311}" destId="{4E8483D1-70EF-486C-A2B1-0A1512AE0CE6}" srcOrd="0" destOrd="0" presId="urn:microsoft.com/office/officeart/2005/8/layout/hierarchy5"/>
    <dgm:cxn modelId="{44F6B81B-B17E-4BC9-8D27-39205138C1BE}" type="presOf" srcId="{56FFD90F-7715-48B4-B029-497547B586FB}" destId="{A7B189AD-C9EF-4986-9B9D-FC69226415F1}" srcOrd="1" destOrd="0" presId="urn:microsoft.com/office/officeart/2005/8/layout/hierarchy5"/>
    <dgm:cxn modelId="{F15B1C26-89F0-4AB6-99D3-A6CC2BCEA967}" srcId="{4C04F32E-E94C-4C75-85C1-517920EBE6F4}" destId="{03C390C1-1BFA-4626-B1C2-41C5216B915B}" srcOrd="0" destOrd="0" parTransId="{89CAC95F-DF48-45D0-BD75-6C4B7E3D34EB}" sibTransId="{D49C39E0-FB51-4F2E-8AD7-925A61568B60}"/>
    <dgm:cxn modelId="{3B4AF72A-ECAD-412C-9C28-0D3BE2005AD2}" type="presOf" srcId="{3BBC0E94-D1DC-456B-A9E8-678D91AA4AB7}" destId="{D01A1BB0-91A3-468D-AF11-BB59A00A45EE}" srcOrd="0" destOrd="0" presId="urn:microsoft.com/office/officeart/2005/8/layout/hierarchy5"/>
    <dgm:cxn modelId="{28935932-EC1D-4970-84AD-9845F9DAB46B}" type="presOf" srcId="{190AC0CA-9CFE-427C-A63A-8AA974685263}" destId="{EB2A05C2-2C2F-4F5A-AAF0-CB521DE8AC83}" srcOrd="0" destOrd="0" presId="urn:microsoft.com/office/officeart/2005/8/layout/hierarchy5"/>
    <dgm:cxn modelId="{66850C3B-7CF6-46C3-BB33-56E5DAB7AE2D}" type="presOf" srcId="{126EB6BD-7B2E-4ED6-AA94-0E6EEECB5A5E}" destId="{6D5EA056-818A-4256-87D4-1DA1C0FB5BAF}" srcOrd="1" destOrd="0" presId="urn:microsoft.com/office/officeart/2005/8/layout/hierarchy5"/>
    <dgm:cxn modelId="{9ED3246B-733A-4CBF-8D93-C9AFBFD175E9}" type="presOf" srcId="{56FFD90F-7715-48B4-B029-497547B586FB}" destId="{093D1D41-1B2E-4B3C-86B9-F65AB4895256}" srcOrd="0" destOrd="0" presId="urn:microsoft.com/office/officeart/2005/8/layout/hierarchy5"/>
    <dgm:cxn modelId="{69F71073-F238-4F5F-8F8B-B4E02DEB9142}" type="presOf" srcId="{190AC0CA-9CFE-427C-A63A-8AA974685263}" destId="{06A50A6C-47A5-4FB3-AFA1-DCBE9BD97B1A}" srcOrd="1" destOrd="0" presId="urn:microsoft.com/office/officeart/2005/8/layout/hierarchy5"/>
    <dgm:cxn modelId="{3604B873-91CE-490C-8117-3C37B893CACC}" srcId="{4C04F32E-E94C-4C75-85C1-517920EBE6F4}" destId="{190AC0CA-9CFE-427C-A63A-8AA974685263}" srcOrd="1" destOrd="0" parTransId="{4086713F-A9D5-49FE-8212-0B46875840A2}" sibTransId="{A74848A0-A425-4CFC-845E-5B1C5A59C76F}"/>
    <dgm:cxn modelId="{37DAFF92-4373-40CF-B9FD-2E344A390B82}" type="presOf" srcId="{05A4E796-90CE-494B-B5E7-336C3ECF4C19}" destId="{F2F324D7-64DF-4F5C-BF18-A9CA301650B8}" srcOrd="0" destOrd="0" presId="urn:microsoft.com/office/officeart/2005/8/layout/hierarchy5"/>
    <dgm:cxn modelId="{C6A8DCB0-1FB2-4C87-8289-88CB13F3553C}" type="presOf" srcId="{126EB6BD-7B2E-4ED6-AA94-0E6EEECB5A5E}" destId="{F84D3A9A-DCF8-4B68-A446-02BA9841998C}" srcOrd="0" destOrd="0" presId="urn:microsoft.com/office/officeart/2005/8/layout/hierarchy5"/>
    <dgm:cxn modelId="{D55AC4B7-61CD-4136-98C2-2AFD3C09E605}" type="presOf" srcId="{9A0A26C0-1792-484F-889C-80C3F3066807}" destId="{75E8CAE2-CDC7-482D-A8BF-7CD365609787}" srcOrd="1" destOrd="0" presId="urn:microsoft.com/office/officeart/2005/8/layout/hierarchy5"/>
    <dgm:cxn modelId="{93DEFEB8-786E-4279-81A7-B1FEBA936D49}" type="presOf" srcId="{4C04F32E-E94C-4C75-85C1-517920EBE6F4}" destId="{6E65C6B3-2BF0-4B06-96DF-55EE2E2F1922}" srcOrd="0" destOrd="0" presId="urn:microsoft.com/office/officeart/2005/8/layout/hierarchy5"/>
    <dgm:cxn modelId="{573129CB-CEE5-4FF7-B1B2-248E9D7AB024}" srcId="{03C390C1-1BFA-4626-B1C2-41C5216B915B}" destId="{3BBC0E94-D1DC-456B-A9E8-678D91AA4AB7}" srcOrd="0" destOrd="0" parTransId="{126EB6BD-7B2E-4ED6-AA94-0E6EEECB5A5E}" sibTransId="{E98F8B64-D7E9-4A87-A9C6-16E5811242B0}"/>
    <dgm:cxn modelId="{F85AAACE-7B7E-4C93-AA92-A8777A5F9DCA}" type="presOf" srcId="{9A0A26C0-1792-484F-889C-80C3F3066807}" destId="{185E8EE9-EF5D-4DC6-B577-8A6C1506C185}" srcOrd="0" destOrd="0" presId="urn:microsoft.com/office/officeart/2005/8/layout/hierarchy5"/>
    <dgm:cxn modelId="{8EF0BDD4-A1D3-461C-82BE-F8D6F015FFB3}" type="presOf" srcId="{03C390C1-1BFA-4626-B1C2-41C5216B915B}" destId="{C9F2A395-E3B2-44AC-A77F-468A181E03B6}" srcOrd="0" destOrd="0" presId="urn:microsoft.com/office/officeart/2005/8/layout/hierarchy5"/>
    <dgm:cxn modelId="{AE95F7E2-1361-4ECC-8E50-9E0985871603}" srcId="{4C04F32E-E94C-4C75-85C1-517920EBE6F4}" destId="{BEAF370E-23B9-43A0-A879-2110AAB80311}" srcOrd="2" destOrd="0" parTransId="{9327FCD5-9349-4870-AF10-7F86F577BD97}" sibTransId="{1EB0ABFC-B074-4262-9677-73E754B423EA}"/>
    <dgm:cxn modelId="{494573F6-C449-49AE-A100-0931D6C3B13C}" srcId="{3BBC0E94-D1DC-456B-A9E8-678D91AA4AB7}" destId="{05A4E796-90CE-494B-B5E7-336C3ECF4C19}" srcOrd="0" destOrd="0" parTransId="{9A0A26C0-1792-484F-889C-80C3F3066807}" sibTransId="{618BF1F2-9180-4286-9FCF-0AB60048FF22}"/>
    <dgm:cxn modelId="{31EE80D3-01B7-463A-890D-A7534529719F}" type="presParOf" srcId="{6E65C6B3-2BF0-4B06-96DF-55EE2E2F1922}" destId="{9BAF9B50-399E-4C49-B249-F7B362BDF550}" srcOrd="0" destOrd="0" presId="urn:microsoft.com/office/officeart/2005/8/layout/hierarchy5"/>
    <dgm:cxn modelId="{195DE1C9-807B-4B21-9157-30786EDA4BC3}" type="presParOf" srcId="{9BAF9B50-399E-4C49-B249-F7B362BDF550}" destId="{17321B4C-A573-4EBD-B201-A9EFB62D5505}" srcOrd="0" destOrd="0" presId="urn:microsoft.com/office/officeart/2005/8/layout/hierarchy5"/>
    <dgm:cxn modelId="{E79E49BB-5100-47EA-B02B-F8E1C0E03A67}" type="presParOf" srcId="{9BAF9B50-399E-4C49-B249-F7B362BDF550}" destId="{5721DAEC-0E59-4EF6-87B3-8EAB385777ED}" srcOrd="1" destOrd="0" presId="urn:microsoft.com/office/officeart/2005/8/layout/hierarchy5"/>
    <dgm:cxn modelId="{DDDD3C68-B7A0-4703-B865-B28195C0766C}" type="presParOf" srcId="{5721DAEC-0E59-4EF6-87B3-8EAB385777ED}" destId="{5FABAF6F-9831-4DC2-9A2D-7BE4861E7AE2}" srcOrd="0" destOrd="0" presId="urn:microsoft.com/office/officeart/2005/8/layout/hierarchy5"/>
    <dgm:cxn modelId="{CE51CFD8-52D3-4695-AA8E-3E0C5E849277}" type="presParOf" srcId="{5FABAF6F-9831-4DC2-9A2D-7BE4861E7AE2}" destId="{C9F2A395-E3B2-44AC-A77F-468A181E03B6}" srcOrd="0" destOrd="0" presId="urn:microsoft.com/office/officeart/2005/8/layout/hierarchy5"/>
    <dgm:cxn modelId="{DC6DB124-224B-4E66-9EC1-FCB3F090C9A5}" type="presParOf" srcId="{5FABAF6F-9831-4DC2-9A2D-7BE4861E7AE2}" destId="{D3463288-32E9-4F87-89D7-61465FD8173A}" srcOrd="1" destOrd="0" presId="urn:microsoft.com/office/officeart/2005/8/layout/hierarchy5"/>
    <dgm:cxn modelId="{606FAD8F-CDF9-43D6-840C-2807FE7FE766}" type="presParOf" srcId="{D3463288-32E9-4F87-89D7-61465FD8173A}" destId="{F84D3A9A-DCF8-4B68-A446-02BA9841998C}" srcOrd="0" destOrd="0" presId="urn:microsoft.com/office/officeart/2005/8/layout/hierarchy5"/>
    <dgm:cxn modelId="{B8357378-13F6-4105-8A09-33EF1FA8658E}" type="presParOf" srcId="{F84D3A9A-DCF8-4B68-A446-02BA9841998C}" destId="{6D5EA056-818A-4256-87D4-1DA1C0FB5BAF}" srcOrd="0" destOrd="0" presId="urn:microsoft.com/office/officeart/2005/8/layout/hierarchy5"/>
    <dgm:cxn modelId="{08CC2E88-C801-40D9-B550-857B16BBC531}" type="presParOf" srcId="{D3463288-32E9-4F87-89D7-61465FD8173A}" destId="{AEEF7298-721A-4BD4-B2EA-C44A8DF8C524}" srcOrd="1" destOrd="0" presId="urn:microsoft.com/office/officeart/2005/8/layout/hierarchy5"/>
    <dgm:cxn modelId="{2CE2C42F-CF6F-40D4-8A04-334FC5E28EC2}" type="presParOf" srcId="{AEEF7298-721A-4BD4-B2EA-C44A8DF8C524}" destId="{D01A1BB0-91A3-468D-AF11-BB59A00A45EE}" srcOrd="0" destOrd="0" presId="urn:microsoft.com/office/officeart/2005/8/layout/hierarchy5"/>
    <dgm:cxn modelId="{E761EAF0-CFC9-4A4C-84D8-A21D2357251E}" type="presParOf" srcId="{AEEF7298-721A-4BD4-B2EA-C44A8DF8C524}" destId="{F59F1416-38D4-422F-A4E1-18A60A566A18}" srcOrd="1" destOrd="0" presId="urn:microsoft.com/office/officeart/2005/8/layout/hierarchy5"/>
    <dgm:cxn modelId="{99A0BF1F-38EE-4499-8A9D-3400EB73A341}" type="presParOf" srcId="{F59F1416-38D4-422F-A4E1-18A60A566A18}" destId="{185E8EE9-EF5D-4DC6-B577-8A6C1506C185}" srcOrd="0" destOrd="0" presId="urn:microsoft.com/office/officeart/2005/8/layout/hierarchy5"/>
    <dgm:cxn modelId="{1FEB0A98-999E-4EEF-8D1A-9C1FCE8632A4}" type="presParOf" srcId="{185E8EE9-EF5D-4DC6-B577-8A6C1506C185}" destId="{75E8CAE2-CDC7-482D-A8BF-7CD365609787}" srcOrd="0" destOrd="0" presId="urn:microsoft.com/office/officeart/2005/8/layout/hierarchy5"/>
    <dgm:cxn modelId="{DA5B32A2-4C2E-45A4-BE67-9D36A6677843}" type="presParOf" srcId="{F59F1416-38D4-422F-A4E1-18A60A566A18}" destId="{0B3945A2-0EA9-4E71-BB7E-20948C1D2027}" srcOrd="1" destOrd="0" presId="urn:microsoft.com/office/officeart/2005/8/layout/hierarchy5"/>
    <dgm:cxn modelId="{EF9C0693-C50C-4DE2-BD8A-E0FD80A7C26D}" type="presParOf" srcId="{0B3945A2-0EA9-4E71-BB7E-20948C1D2027}" destId="{F2F324D7-64DF-4F5C-BF18-A9CA301650B8}" srcOrd="0" destOrd="0" presId="urn:microsoft.com/office/officeart/2005/8/layout/hierarchy5"/>
    <dgm:cxn modelId="{F6DBC581-9FBF-4BBE-9DFA-F25BC5C48A26}" type="presParOf" srcId="{0B3945A2-0EA9-4E71-BB7E-20948C1D2027}" destId="{6E5CC6F7-95AD-4926-95AA-2F1055B3D982}" srcOrd="1" destOrd="0" presId="urn:microsoft.com/office/officeart/2005/8/layout/hierarchy5"/>
    <dgm:cxn modelId="{E3420F58-5AEE-4498-9596-88CC0CE6A99A}" type="presParOf" srcId="{6E65C6B3-2BF0-4B06-96DF-55EE2E2F1922}" destId="{36D4AACA-AC71-45B0-B506-EB7628E330F4}" srcOrd="1" destOrd="0" presId="urn:microsoft.com/office/officeart/2005/8/layout/hierarchy5"/>
    <dgm:cxn modelId="{907372A9-123C-4520-B599-A0CB8FC8DD98}" type="presParOf" srcId="{36D4AACA-AC71-45B0-B506-EB7628E330F4}" destId="{25C2EB4C-5D0F-4B77-A2FF-B30A73B4FEBD}" srcOrd="0" destOrd="0" presId="urn:microsoft.com/office/officeart/2005/8/layout/hierarchy5"/>
    <dgm:cxn modelId="{635E0331-D1BC-4801-B21A-072E8F089184}" type="presParOf" srcId="{25C2EB4C-5D0F-4B77-A2FF-B30A73B4FEBD}" destId="{EB2A05C2-2C2F-4F5A-AAF0-CB521DE8AC83}" srcOrd="0" destOrd="0" presId="urn:microsoft.com/office/officeart/2005/8/layout/hierarchy5"/>
    <dgm:cxn modelId="{554EC1A4-7997-4E92-9B52-501DF98A5552}" type="presParOf" srcId="{25C2EB4C-5D0F-4B77-A2FF-B30A73B4FEBD}" destId="{06A50A6C-47A5-4FB3-AFA1-DCBE9BD97B1A}" srcOrd="1" destOrd="0" presId="urn:microsoft.com/office/officeart/2005/8/layout/hierarchy5"/>
    <dgm:cxn modelId="{D3E8E233-EC65-42D6-9686-FD6A756DCFCB}" type="presParOf" srcId="{36D4AACA-AC71-45B0-B506-EB7628E330F4}" destId="{7A799C43-02B5-43BD-AC60-B0CA3EE291EB}" srcOrd="1" destOrd="0" presId="urn:microsoft.com/office/officeart/2005/8/layout/hierarchy5"/>
    <dgm:cxn modelId="{50FDA4E9-0F06-46CB-83C5-81C85519A16A}" type="presParOf" srcId="{7A799C43-02B5-43BD-AC60-B0CA3EE291EB}" destId="{77E5FFF8-4E53-4396-8DA7-6480199F6AA7}" srcOrd="0" destOrd="0" presId="urn:microsoft.com/office/officeart/2005/8/layout/hierarchy5"/>
    <dgm:cxn modelId="{B4235050-694E-4E94-A904-B9B568ABDC88}" type="presParOf" srcId="{36D4AACA-AC71-45B0-B506-EB7628E330F4}" destId="{CE6A3A1B-39B5-49A8-83DC-A3EEC30D393E}" srcOrd="2" destOrd="0" presId="urn:microsoft.com/office/officeart/2005/8/layout/hierarchy5"/>
    <dgm:cxn modelId="{1F77C529-AB8F-47D6-9794-359FD5A45AED}" type="presParOf" srcId="{CE6A3A1B-39B5-49A8-83DC-A3EEC30D393E}" destId="{4E8483D1-70EF-486C-A2B1-0A1512AE0CE6}" srcOrd="0" destOrd="0" presId="urn:microsoft.com/office/officeart/2005/8/layout/hierarchy5"/>
    <dgm:cxn modelId="{6ED76C66-D5CA-411C-9530-5BF507E17356}" type="presParOf" srcId="{CE6A3A1B-39B5-49A8-83DC-A3EEC30D393E}" destId="{199DC1C7-32BF-46D9-848E-27C03995D698}" srcOrd="1" destOrd="0" presId="urn:microsoft.com/office/officeart/2005/8/layout/hierarchy5"/>
    <dgm:cxn modelId="{9E8B9ADB-101F-4B6E-B687-23671C35C5DE}" type="presParOf" srcId="{36D4AACA-AC71-45B0-B506-EB7628E330F4}" destId="{668333A4-4E58-442D-B75C-B3D7E1770D28}" srcOrd="3" destOrd="0" presId="urn:microsoft.com/office/officeart/2005/8/layout/hierarchy5"/>
    <dgm:cxn modelId="{AECA7133-1743-4788-B83B-A1CA4F2AB012}" type="presParOf" srcId="{668333A4-4E58-442D-B75C-B3D7E1770D28}" destId="{7EDF57DE-BA4B-47DE-8DE9-19949128D8F0}" srcOrd="0" destOrd="0" presId="urn:microsoft.com/office/officeart/2005/8/layout/hierarchy5"/>
    <dgm:cxn modelId="{20B12147-14B0-4FD2-A5E5-6D008B227A86}" type="presParOf" srcId="{36D4AACA-AC71-45B0-B506-EB7628E330F4}" destId="{C3ACEC8D-C797-457F-A5DB-3F3E97139026}" srcOrd="4" destOrd="0" presId="urn:microsoft.com/office/officeart/2005/8/layout/hierarchy5"/>
    <dgm:cxn modelId="{57607ABB-CE01-495D-A5D3-0761DF35ACB3}" type="presParOf" srcId="{C3ACEC8D-C797-457F-A5DB-3F3E97139026}" destId="{093D1D41-1B2E-4B3C-86B9-F65AB4895256}" srcOrd="0" destOrd="0" presId="urn:microsoft.com/office/officeart/2005/8/layout/hierarchy5"/>
    <dgm:cxn modelId="{DF82D8A4-FD69-49C1-868B-CB57316AF410}" type="presParOf" srcId="{C3ACEC8D-C797-457F-A5DB-3F3E97139026}" destId="{A7B189AD-C9EF-4986-9B9D-FC69226415F1}"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04F32E-E94C-4C75-85C1-517920EBE6F4}" type="doc">
      <dgm:prSet loTypeId="urn:microsoft.com/office/officeart/2005/8/layout/hierarchy5" loCatId="hierarchy" qsTypeId="urn:microsoft.com/office/officeart/2005/8/quickstyle/simple1" qsCatId="simple" csTypeId="urn:microsoft.com/office/officeart/2005/8/colors/accent2_2" csCatId="accent2" phldr="1"/>
      <dgm:spPr/>
      <dgm:t>
        <a:bodyPr/>
        <a:lstStyle/>
        <a:p>
          <a:endParaRPr lang="en-US"/>
        </a:p>
      </dgm:t>
    </dgm:pt>
    <dgm:pt modelId="{03C390C1-1BFA-4626-B1C2-41C5216B915B}">
      <dgm:prSet phldrT="[Text]"/>
      <dgm:spPr/>
      <dgm:t>
        <a:bodyPr/>
        <a:lstStyle/>
        <a:p>
          <a:r>
            <a:rPr lang="pt-BR" b="1" i="0" dirty="0"/>
            <a:t>OS X: 10.9, 10.10, 10.11, </a:t>
          </a:r>
          <a:r>
            <a:rPr lang="en-US" b="1" i="0" dirty="0" err="1"/>
            <a:t>macOS</a:t>
          </a:r>
          <a:r>
            <a:rPr lang="en-US" b="1" i="0" dirty="0"/>
            <a:t> Sierra 10.12, 10.13</a:t>
          </a:r>
          <a:endParaRPr lang="en-US" dirty="0"/>
        </a:p>
      </dgm:t>
    </dgm:pt>
    <dgm:pt modelId="{89CAC95F-DF48-45D0-BD75-6C4B7E3D34EB}" type="parTrans" cxnId="{F15B1C26-89F0-4AB6-99D3-A6CC2BCEA967}">
      <dgm:prSet/>
      <dgm:spPr/>
      <dgm:t>
        <a:bodyPr/>
        <a:lstStyle/>
        <a:p>
          <a:endParaRPr lang="en-US"/>
        </a:p>
      </dgm:t>
    </dgm:pt>
    <dgm:pt modelId="{D49C39E0-FB51-4F2E-8AD7-925A61568B60}" type="sibTrans" cxnId="{F15B1C26-89F0-4AB6-99D3-A6CC2BCEA967}">
      <dgm:prSet/>
      <dgm:spPr/>
      <dgm:t>
        <a:bodyPr/>
        <a:lstStyle/>
        <a:p>
          <a:endParaRPr lang="en-US"/>
        </a:p>
      </dgm:t>
    </dgm:pt>
    <dgm:pt modelId="{05A4E796-90CE-494B-B5E7-336C3ECF4C19}">
      <dgm:prSet phldrT="[Text]"/>
      <dgm:spPr/>
      <dgm:t>
        <a:bodyPr/>
        <a:lstStyle/>
        <a:p>
          <a:r>
            <a:rPr lang="en-US" dirty="0"/>
            <a:t>TBD</a:t>
          </a:r>
        </a:p>
      </dgm:t>
    </dgm:pt>
    <dgm:pt modelId="{9A0A26C0-1792-484F-889C-80C3F3066807}" type="parTrans" cxnId="{494573F6-C449-49AE-A100-0931D6C3B13C}">
      <dgm:prSet/>
      <dgm:spPr/>
      <dgm:t>
        <a:bodyPr/>
        <a:lstStyle/>
        <a:p>
          <a:endParaRPr lang="en-US"/>
        </a:p>
      </dgm:t>
    </dgm:pt>
    <dgm:pt modelId="{618BF1F2-9180-4286-9FCF-0AB60048FF22}" type="sibTrans" cxnId="{494573F6-C449-49AE-A100-0931D6C3B13C}">
      <dgm:prSet/>
      <dgm:spPr/>
      <dgm:t>
        <a:bodyPr/>
        <a:lstStyle/>
        <a:p>
          <a:endParaRPr lang="en-US"/>
        </a:p>
      </dgm:t>
    </dgm:pt>
    <dgm:pt modelId="{190AC0CA-9CFE-427C-A63A-8AA974685263}">
      <dgm:prSet phldrT="[Text]"/>
      <dgm:spPr/>
      <dgm:t>
        <a:bodyPr/>
        <a:lstStyle/>
        <a:p>
          <a:r>
            <a:rPr lang="en-US" dirty="0"/>
            <a:t>Operating System</a:t>
          </a:r>
        </a:p>
      </dgm:t>
    </dgm:pt>
    <dgm:pt modelId="{4086713F-A9D5-49FE-8212-0B46875840A2}" type="parTrans" cxnId="{3604B873-91CE-490C-8117-3C37B893CACC}">
      <dgm:prSet/>
      <dgm:spPr/>
      <dgm:t>
        <a:bodyPr/>
        <a:lstStyle/>
        <a:p>
          <a:endParaRPr lang="en-US"/>
        </a:p>
      </dgm:t>
    </dgm:pt>
    <dgm:pt modelId="{A74848A0-A425-4CFC-845E-5B1C5A59C76F}" type="sibTrans" cxnId="{3604B873-91CE-490C-8117-3C37B893CACC}">
      <dgm:prSet/>
      <dgm:spPr/>
      <dgm:t>
        <a:bodyPr/>
        <a:lstStyle/>
        <a:p>
          <a:endParaRPr lang="en-US"/>
        </a:p>
      </dgm:t>
    </dgm:pt>
    <dgm:pt modelId="{BEAF370E-23B9-43A0-A879-2110AAB80311}">
      <dgm:prSet phldrT="[Text]"/>
      <dgm:spPr/>
      <dgm:t>
        <a:bodyPr/>
        <a:lstStyle/>
        <a:p>
          <a:r>
            <a:rPr lang="en-US" dirty="0"/>
            <a:t>Platform</a:t>
          </a:r>
        </a:p>
      </dgm:t>
    </dgm:pt>
    <dgm:pt modelId="{9327FCD5-9349-4870-AF10-7F86F577BD97}" type="parTrans" cxnId="{AE95F7E2-1361-4ECC-8E50-9E0985871603}">
      <dgm:prSet/>
      <dgm:spPr/>
      <dgm:t>
        <a:bodyPr/>
        <a:lstStyle/>
        <a:p>
          <a:endParaRPr lang="en-US"/>
        </a:p>
      </dgm:t>
    </dgm:pt>
    <dgm:pt modelId="{1EB0ABFC-B074-4262-9677-73E754B423EA}" type="sibTrans" cxnId="{AE95F7E2-1361-4ECC-8E50-9E0985871603}">
      <dgm:prSet/>
      <dgm:spPr/>
      <dgm:t>
        <a:bodyPr/>
        <a:lstStyle/>
        <a:p>
          <a:endParaRPr lang="en-US"/>
        </a:p>
      </dgm:t>
    </dgm:pt>
    <dgm:pt modelId="{56FFD90F-7715-48B4-B029-497547B586FB}">
      <dgm:prSet phldrT="[Text]"/>
      <dgm:spPr/>
      <dgm:t>
        <a:bodyPr/>
        <a:lstStyle/>
        <a:p>
          <a:r>
            <a:rPr lang="en-US" dirty="0"/>
            <a:t>Additional Considerations</a:t>
          </a:r>
        </a:p>
      </dgm:t>
    </dgm:pt>
    <dgm:pt modelId="{3C6A0EBA-5762-4D74-B041-F411968EA846}" type="parTrans" cxnId="{A9CA890D-BD5C-4990-8AEC-F774A1F1CBB9}">
      <dgm:prSet/>
      <dgm:spPr/>
      <dgm:t>
        <a:bodyPr/>
        <a:lstStyle/>
        <a:p>
          <a:endParaRPr lang="en-US"/>
        </a:p>
      </dgm:t>
    </dgm:pt>
    <dgm:pt modelId="{B74323D8-E27C-41D1-B7F0-98022BDAB0E6}" type="sibTrans" cxnId="{A9CA890D-BD5C-4990-8AEC-F774A1F1CBB9}">
      <dgm:prSet/>
      <dgm:spPr/>
      <dgm:t>
        <a:bodyPr/>
        <a:lstStyle/>
        <a:p>
          <a:endParaRPr lang="en-US"/>
        </a:p>
      </dgm:t>
    </dgm:pt>
    <dgm:pt modelId="{3BBC0E94-D1DC-456B-A9E8-678D91AA4AB7}">
      <dgm:prSet phldrT="[Text]"/>
      <dgm:spPr/>
      <dgm:t>
        <a:bodyPr/>
        <a:lstStyle/>
        <a:p>
          <a:r>
            <a:rPr lang="en-US" dirty="0"/>
            <a:t>TN Desktop App</a:t>
          </a:r>
        </a:p>
      </dgm:t>
    </dgm:pt>
    <dgm:pt modelId="{126EB6BD-7B2E-4ED6-AA94-0E6EEECB5A5E}" type="parTrans" cxnId="{573129CB-CEE5-4FF7-B1B2-248E9D7AB024}">
      <dgm:prSet/>
      <dgm:spPr/>
      <dgm:t>
        <a:bodyPr/>
        <a:lstStyle/>
        <a:p>
          <a:endParaRPr lang="en-US"/>
        </a:p>
      </dgm:t>
    </dgm:pt>
    <dgm:pt modelId="{E98F8B64-D7E9-4A87-A9C6-16E5811242B0}" type="sibTrans" cxnId="{573129CB-CEE5-4FF7-B1B2-248E9D7AB024}">
      <dgm:prSet/>
      <dgm:spPr/>
      <dgm:t>
        <a:bodyPr/>
        <a:lstStyle/>
        <a:p>
          <a:endParaRPr lang="en-US"/>
        </a:p>
      </dgm:t>
    </dgm:pt>
    <dgm:pt modelId="{6E65C6B3-2BF0-4B06-96DF-55EE2E2F1922}" type="pres">
      <dgm:prSet presAssocID="{4C04F32E-E94C-4C75-85C1-517920EBE6F4}" presName="mainComposite" presStyleCnt="0">
        <dgm:presLayoutVars>
          <dgm:chPref val="1"/>
          <dgm:dir/>
          <dgm:animOne val="branch"/>
          <dgm:animLvl val="lvl"/>
          <dgm:resizeHandles val="exact"/>
        </dgm:presLayoutVars>
      </dgm:prSet>
      <dgm:spPr/>
    </dgm:pt>
    <dgm:pt modelId="{9BAF9B50-399E-4C49-B249-F7B362BDF550}" type="pres">
      <dgm:prSet presAssocID="{4C04F32E-E94C-4C75-85C1-517920EBE6F4}" presName="hierFlow" presStyleCnt="0"/>
      <dgm:spPr/>
    </dgm:pt>
    <dgm:pt modelId="{17321B4C-A573-4EBD-B201-A9EFB62D5505}" type="pres">
      <dgm:prSet presAssocID="{4C04F32E-E94C-4C75-85C1-517920EBE6F4}" presName="firstBuf" presStyleCnt="0"/>
      <dgm:spPr/>
    </dgm:pt>
    <dgm:pt modelId="{5721DAEC-0E59-4EF6-87B3-8EAB385777ED}" type="pres">
      <dgm:prSet presAssocID="{4C04F32E-E94C-4C75-85C1-517920EBE6F4}" presName="hierChild1" presStyleCnt="0">
        <dgm:presLayoutVars>
          <dgm:chPref val="1"/>
          <dgm:animOne val="branch"/>
          <dgm:animLvl val="lvl"/>
        </dgm:presLayoutVars>
      </dgm:prSet>
      <dgm:spPr/>
    </dgm:pt>
    <dgm:pt modelId="{5FABAF6F-9831-4DC2-9A2D-7BE4861E7AE2}" type="pres">
      <dgm:prSet presAssocID="{03C390C1-1BFA-4626-B1C2-41C5216B915B}" presName="Name17" presStyleCnt="0"/>
      <dgm:spPr/>
    </dgm:pt>
    <dgm:pt modelId="{C9F2A395-E3B2-44AC-A77F-468A181E03B6}" type="pres">
      <dgm:prSet presAssocID="{03C390C1-1BFA-4626-B1C2-41C5216B915B}" presName="level1Shape" presStyleLbl="node0" presStyleIdx="0" presStyleCnt="1" custLinFactNeighborX="-1609" custLinFactNeighborY="-30599">
        <dgm:presLayoutVars>
          <dgm:chPref val="3"/>
        </dgm:presLayoutVars>
      </dgm:prSet>
      <dgm:spPr/>
    </dgm:pt>
    <dgm:pt modelId="{D3463288-32E9-4F87-89D7-61465FD8173A}" type="pres">
      <dgm:prSet presAssocID="{03C390C1-1BFA-4626-B1C2-41C5216B915B}" presName="hierChild2" presStyleCnt="0"/>
      <dgm:spPr/>
    </dgm:pt>
    <dgm:pt modelId="{F84D3A9A-DCF8-4B68-A446-02BA9841998C}" type="pres">
      <dgm:prSet presAssocID="{126EB6BD-7B2E-4ED6-AA94-0E6EEECB5A5E}" presName="Name25" presStyleLbl="parChTrans1D2" presStyleIdx="0" presStyleCnt="1"/>
      <dgm:spPr/>
    </dgm:pt>
    <dgm:pt modelId="{6D5EA056-818A-4256-87D4-1DA1C0FB5BAF}" type="pres">
      <dgm:prSet presAssocID="{126EB6BD-7B2E-4ED6-AA94-0E6EEECB5A5E}" presName="connTx" presStyleLbl="parChTrans1D2" presStyleIdx="0" presStyleCnt="1"/>
      <dgm:spPr/>
    </dgm:pt>
    <dgm:pt modelId="{AEEF7298-721A-4BD4-B2EA-C44A8DF8C524}" type="pres">
      <dgm:prSet presAssocID="{3BBC0E94-D1DC-456B-A9E8-678D91AA4AB7}" presName="Name30" presStyleCnt="0"/>
      <dgm:spPr/>
    </dgm:pt>
    <dgm:pt modelId="{D01A1BB0-91A3-468D-AF11-BB59A00A45EE}" type="pres">
      <dgm:prSet presAssocID="{3BBC0E94-D1DC-456B-A9E8-678D91AA4AB7}" presName="level2Shape" presStyleLbl="node2" presStyleIdx="0" presStyleCnt="1" custLinFactNeighborX="-735" custLinFactNeighborY="-30599"/>
      <dgm:spPr/>
    </dgm:pt>
    <dgm:pt modelId="{F59F1416-38D4-422F-A4E1-18A60A566A18}" type="pres">
      <dgm:prSet presAssocID="{3BBC0E94-D1DC-456B-A9E8-678D91AA4AB7}" presName="hierChild3" presStyleCnt="0"/>
      <dgm:spPr/>
    </dgm:pt>
    <dgm:pt modelId="{185E8EE9-EF5D-4DC6-B577-8A6C1506C185}" type="pres">
      <dgm:prSet presAssocID="{9A0A26C0-1792-484F-889C-80C3F3066807}" presName="Name25" presStyleLbl="parChTrans1D3" presStyleIdx="0" presStyleCnt="1"/>
      <dgm:spPr/>
    </dgm:pt>
    <dgm:pt modelId="{75E8CAE2-CDC7-482D-A8BF-7CD365609787}" type="pres">
      <dgm:prSet presAssocID="{9A0A26C0-1792-484F-889C-80C3F3066807}" presName="connTx" presStyleLbl="parChTrans1D3" presStyleIdx="0" presStyleCnt="1"/>
      <dgm:spPr/>
    </dgm:pt>
    <dgm:pt modelId="{0B3945A2-0EA9-4E71-BB7E-20948C1D2027}" type="pres">
      <dgm:prSet presAssocID="{05A4E796-90CE-494B-B5E7-336C3ECF4C19}" presName="Name30" presStyleCnt="0"/>
      <dgm:spPr/>
    </dgm:pt>
    <dgm:pt modelId="{F2F324D7-64DF-4F5C-BF18-A9CA301650B8}" type="pres">
      <dgm:prSet presAssocID="{05A4E796-90CE-494B-B5E7-336C3ECF4C19}" presName="level2Shape" presStyleLbl="node3" presStyleIdx="0" presStyleCnt="1" custLinFactNeighborX="139" custLinFactNeighborY="-30599"/>
      <dgm:spPr/>
    </dgm:pt>
    <dgm:pt modelId="{6E5CC6F7-95AD-4926-95AA-2F1055B3D982}" type="pres">
      <dgm:prSet presAssocID="{05A4E796-90CE-494B-B5E7-336C3ECF4C19}" presName="hierChild3" presStyleCnt="0"/>
      <dgm:spPr/>
    </dgm:pt>
    <dgm:pt modelId="{36D4AACA-AC71-45B0-B506-EB7628E330F4}" type="pres">
      <dgm:prSet presAssocID="{4C04F32E-E94C-4C75-85C1-517920EBE6F4}" presName="bgShapesFlow" presStyleCnt="0"/>
      <dgm:spPr/>
    </dgm:pt>
    <dgm:pt modelId="{25C2EB4C-5D0F-4B77-A2FF-B30A73B4FEBD}" type="pres">
      <dgm:prSet presAssocID="{190AC0CA-9CFE-427C-A63A-8AA974685263}" presName="rectComp" presStyleCnt="0"/>
      <dgm:spPr/>
    </dgm:pt>
    <dgm:pt modelId="{EB2A05C2-2C2F-4F5A-AAF0-CB521DE8AC83}" type="pres">
      <dgm:prSet presAssocID="{190AC0CA-9CFE-427C-A63A-8AA974685263}" presName="bgRect" presStyleLbl="bgShp" presStyleIdx="0" presStyleCnt="3" custLinFactNeighborX="-13" custLinFactNeighborY="3346"/>
      <dgm:spPr/>
    </dgm:pt>
    <dgm:pt modelId="{06A50A6C-47A5-4FB3-AFA1-DCBE9BD97B1A}" type="pres">
      <dgm:prSet presAssocID="{190AC0CA-9CFE-427C-A63A-8AA974685263}" presName="bgRectTx" presStyleLbl="bgShp" presStyleIdx="0" presStyleCnt="3">
        <dgm:presLayoutVars>
          <dgm:bulletEnabled val="1"/>
        </dgm:presLayoutVars>
      </dgm:prSet>
      <dgm:spPr/>
    </dgm:pt>
    <dgm:pt modelId="{7A799C43-02B5-43BD-AC60-B0CA3EE291EB}" type="pres">
      <dgm:prSet presAssocID="{190AC0CA-9CFE-427C-A63A-8AA974685263}" presName="spComp" presStyleCnt="0"/>
      <dgm:spPr/>
    </dgm:pt>
    <dgm:pt modelId="{77E5FFF8-4E53-4396-8DA7-6480199F6AA7}" type="pres">
      <dgm:prSet presAssocID="{190AC0CA-9CFE-427C-A63A-8AA974685263}" presName="hSp" presStyleCnt="0"/>
      <dgm:spPr/>
    </dgm:pt>
    <dgm:pt modelId="{CE6A3A1B-39B5-49A8-83DC-A3EEC30D393E}" type="pres">
      <dgm:prSet presAssocID="{BEAF370E-23B9-43A0-A879-2110AAB80311}" presName="rectComp" presStyleCnt="0"/>
      <dgm:spPr/>
    </dgm:pt>
    <dgm:pt modelId="{4E8483D1-70EF-486C-A2B1-0A1512AE0CE6}" type="pres">
      <dgm:prSet presAssocID="{BEAF370E-23B9-43A0-A879-2110AAB80311}" presName="bgRect" presStyleLbl="bgShp" presStyleIdx="1" presStyleCnt="3"/>
      <dgm:spPr/>
    </dgm:pt>
    <dgm:pt modelId="{199DC1C7-32BF-46D9-848E-27C03995D698}" type="pres">
      <dgm:prSet presAssocID="{BEAF370E-23B9-43A0-A879-2110AAB80311}" presName="bgRectTx" presStyleLbl="bgShp" presStyleIdx="1" presStyleCnt="3">
        <dgm:presLayoutVars>
          <dgm:bulletEnabled val="1"/>
        </dgm:presLayoutVars>
      </dgm:prSet>
      <dgm:spPr/>
    </dgm:pt>
    <dgm:pt modelId="{668333A4-4E58-442D-B75C-B3D7E1770D28}" type="pres">
      <dgm:prSet presAssocID="{BEAF370E-23B9-43A0-A879-2110AAB80311}" presName="spComp" presStyleCnt="0"/>
      <dgm:spPr/>
    </dgm:pt>
    <dgm:pt modelId="{7EDF57DE-BA4B-47DE-8DE9-19949128D8F0}" type="pres">
      <dgm:prSet presAssocID="{BEAF370E-23B9-43A0-A879-2110AAB80311}" presName="hSp" presStyleCnt="0"/>
      <dgm:spPr/>
    </dgm:pt>
    <dgm:pt modelId="{C3ACEC8D-C797-457F-A5DB-3F3E97139026}" type="pres">
      <dgm:prSet presAssocID="{56FFD90F-7715-48B4-B029-497547B586FB}" presName="rectComp" presStyleCnt="0"/>
      <dgm:spPr/>
    </dgm:pt>
    <dgm:pt modelId="{093D1D41-1B2E-4B3C-86B9-F65AB4895256}" type="pres">
      <dgm:prSet presAssocID="{56FFD90F-7715-48B4-B029-497547B586FB}" presName="bgRect" presStyleLbl="bgShp" presStyleIdx="2" presStyleCnt="3"/>
      <dgm:spPr/>
    </dgm:pt>
    <dgm:pt modelId="{A7B189AD-C9EF-4986-9B9D-FC69226415F1}" type="pres">
      <dgm:prSet presAssocID="{56FFD90F-7715-48B4-B029-497547B586FB}" presName="bgRectTx" presStyleLbl="bgShp" presStyleIdx="2" presStyleCnt="3">
        <dgm:presLayoutVars>
          <dgm:bulletEnabled val="1"/>
        </dgm:presLayoutVars>
      </dgm:prSet>
      <dgm:spPr/>
    </dgm:pt>
  </dgm:ptLst>
  <dgm:cxnLst>
    <dgm:cxn modelId="{2CC2E003-DA9D-4B8D-8149-1DF65E72E17C}" type="presOf" srcId="{190AC0CA-9CFE-427C-A63A-8AA974685263}" destId="{06A50A6C-47A5-4FB3-AFA1-DCBE9BD97B1A}" srcOrd="1" destOrd="0" presId="urn:microsoft.com/office/officeart/2005/8/layout/hierarchy5"/>
    <dgm:cxn modelId="{12991708-AB55-42B0-A499-02C4C9D9FC45}" type="presOf" srcId="{3BBC0E94-D1DC-456B-A9E8-678D91AA4AB7}" destId="{D01A1BB0-91A3-468D-AF11-BB59A00A45EE}" srcOrd="0" destOrd="0" presId="urn:microsoft.com/office/officeart/2005/8/layout/hierarchy5"/>
    <dgm:cxn modelId="{A9CA890D-BD5C-4990-8AEC-F774A1F1CBB9}" srcId="{4C04F32E-E94C-4C75-85C1-517920EBE6F4}" destId="{56FFD90F-7715-48B4-B029-497547B586FB}" srcOrd="3" destOrd="0" parTransId="{3C6A0EBA-5762-4D74-B041-F411968EA846}" sibTransId="{B74323D8-E27C-41D1-B7F0-98022BDAB0E6}"/>
    <dgm:cxn modelId="{F15B1C26-89F0-4AB6-99D3-A6CC2BCEA967}" srcId="{4C04F32E-E94C-4C75-85C1-517920EBE6F4}" destId="{03C390C1-1BFA-4626-B1C2-41C5216B915B}" srcOrd="0" destOrd="0" parTransId="{89CAC95F-DF48-45D0-BD75-6C4B7E3D34EB}" sibTransId="{D49C39E0-FB51-4F2E-8AD7-925A61568B60}"/>
    <dgm:cxn modelId="{A176572B-3DEA-4275-AEE9-EE92CF79B777}" type="presOf" srcId="{126EB6BD-7B2E-4ED6-AA94-0E6EEECB5A5E}" destId="{6D5EA056-818A-4256-87D4-1DA1C0FB5BAF}" srcOrd="1" destOrd="0" presId="urn:microsoft.com/office/officeart/2005/8/layout/hierarchy5"/>
    <dgm:cxn modelId="{3BD65F3B-68C9-4D41-BFC1-84741C302E3E}" type="presOf" srcId="{BEAF370E-23B9-43A0-A879-2110AAB80311}" destId="{199DC1C7-32BF-46D9-848E-27C03995D698}" srcOrd="1" destOrd="0" presId="urn:microsoft.com/office/officeart/2005/8/layout/hierarchy5"/>
    <dgm:cxn modelId="{EC35183C-DF3D-4453-9BA3-7ED96BFC75FF}" type="presOf" srcId="{BEAF370E-23B9-43A0-A879-2110AAB80311}" destId="{4E8483D1-70EF-486C-A2B1-0A1512AE0CE6}" srcOrd="0" destOrd="0" presId="urn:microsoft.com/office/officeart/2005/8/layout/hierarchy5"/>
    <dgm:cxn modelId="{0816684C-5B97-4F5D-94D7-543170585FEA}" type="presOf" srcId="{9A0A26C0-1792-484F-889C-80C3F3066807}" destId="{185E8EE9-EF5D-4DC6-B577-8A6C1506C185}" srcOrd="0" destOrd="0" presId="urn:microsoft.com/office/officeart/2005/8/layout/hierarchy5"/>
    <dgm:cxn modelId="{1998145B-C400-4BE7-9E42-5563A3B65696}" type="presOf" srcId="{56FFD90F-7715-48B4-B029-497547B586FB}" destId="{093D1D41-1B2E-4B3C-86B9-F65AB4895256}" srcOrd="0" destOrd="0" presId="urn:microsoft.com/office/officeart/2005/8/layout/hierarchy5"/>
    <dgm:cxn modelId="{757A405F-7280-45FF-8F81-B8574237E50D}" type="presOf" srcId="{03C390C1-1BFA-4626-B1C2-41C5216B915B}" destId="{C9F2A395-E3B2-44AC-A77F-468A181E03B6}" srcOrd="0" destOrd="0" presId="urn:microsoft.com/office/officeart/2005/8/layout/hierarchy5"/>
    <dgm:cxn modelId="{3604B873-91CE-490C-8117-3C37B893CACC}" srcId="{4C04F32E-E94C-4C75-85C1-517920EBE6F4}" destId="{190AC0CA-9CFE-427C-A63A-8AA974685263}" srcOrd="1" destOrd="0" parTransId="{4086713F-A9D5-49FE-8212-0B46875840A2}" sibTransId="{A74848A0-A425-4CFC-845E-5B1C5A59C76F}"/>
    <dgm:cxn modelId="{3FE2AA75-25B7-4195-AFF8-668354F4F780}" type="presOf" srcId="{56FFD90F-7715-48B4-B029-497547B586FB}" destId="{A7B189AD-C9EF-4986-9B9D-FC69226415F1}" srcOrd="1" destOrd="0" presId="urn:microsoft.com/office/officeart/2005/8/layout/hierarchy5"/>
    <dgm:cxn modelId="{94B0D598-E151-47F0-9663-01E5F803259B}" type="presOf" srcId="{9A0A26C0-1792-484F-889C-80C3F3066807}" destId="{75E8CAE2-CDC7-482D-A8BF-7CD365609787}" srcOrd="1" destOrd="0" presId="urn:microsoft.com/office/officeart/2005/8/layout/hierarchy5"/>
    <dgm:cxn modelId="{EE8E7F9E-50D9-4DED-A7E2-BBD15ACC5AF7}" type="presOf" srcId="{4C04F32E-E94C-4C75-85C1-517920EBE6F4}" destId="{6E65C6B3-2BF0-4B06-96DF-55EE2E2F1922}" srcOrd="0" destOrd="0" presId="urn:microsoft.com/office/officeart/2005/8/layout/hierarchy5"/>
    <dgm:cxn modelId="{DA35B3A5-051A-47B4-85CC-DAC868DB9B0C}" type="presOf" srcId="{190AC0CA-9CFE-427C-A63A-8AA974685263}" destId="{EB2A05C2-2C2F-4F5A-AAF0-CB521DE8AC83}" srcOrd="0" destOrd="0" presId="urn:microsoft.com/office/officeart/2005/8/layout/hierarchy5"/>
    <dgm:cxn modelId="{573129CB-CEE5-4FF7-B1B2-248E9D7AB024}" srcId="{03C390C1-1BFA-4626-B1C2-41C5216B915B}" destId="{3BBC0E94-D1DC-456B-A9E8-678D91AA4AB7}" srcOrd="0" destOrd="0" parTransId="{126EB6BD-7B2E-4ED6-AA94-0E6EEECB5A5E}" sibTransId="{E98F8B64-D7E9-4A87-A9C6-16E5811242B0}"/>
    <dgm:cxn modelId="{C4DBD3D0-AF53-4D36-AD62-875D09F4EAD3}" type="presOf" srcId="{126EB6BD-7B2E-4ED6-AA94-0E6EEECB5A5E}" destId="{F84D3A9A-DCF8-4B68-A446-02BA9841998C}" srcOrd="0" destOrd="0" presId="urn:microsoft.com/office/officeart/2005/8/layout/hierarchy5"/>
    <dgm:cxn modelId="{2B0FFBD5-5702-4CEF-A3A3-9DB9B81868FA}" type="presOf" srcId="{05A4E796-90CE-494B-B5E7-336C3ECF4C19}" destId="{F2F324D7-64DF-4F5C-BF18-A9CA301650B8}" srcOrd="0" destOrd="0" presId="urn:microsoft.com/office/officeart/2005/8/layout/hierarchy5"/>
    <dgm:cxn modelId="{AE95F7E2-1361-4ECC-8E50-9E0985871603}" srcId="{4C04F32E-E94C-4C75-85C1-517920EBE6F4}" destId="{BEAF370E-23B9-43A0-A879-2110AAB80311}" srcOrd="2" destOrd="0" parTransId="{9327FCD5-9349-4870-AF10-7F86F577BD97}" sibTransId="{1EB0ABFC-B074-4262-9677-73E754B423EA}"/>
    <dgm:cxn modelId="{494573F6-C449-49AE-A100-0931D6C3B13C}" srcId="{3BBC0E94-D1DC-456B-A9E8-678D91AA4AB7}" destId="{05A4E796-90CE-494B-B5E7-336C3ECF4C19}" srcOrd="0" destOrd="0" parTransId="{9A0A26C0-1792-484F-889C-80C3F3066807}" sibTransId="{618BF1F2-9180-4286-9FCF-0AB60048FF22}"/>
    <dgm:cxn modelId="{D8E7BF6A-B707-4C4D-A2D1-4D5E166AA481}" type="presParOf" srcId="{6E65C6B3-2BF0-4B06-96DF-55EE2E2F1922}" destId="{9BAF9B50-399E-4C49-B249-F7B362BDF550}" srcOrd="0" destOrd="0" presId="urn:microsoft.com/office/officeart/2005/8/layout/hierarchy5"/>
    <dgm:cxn modelId="{C6CA67D2-9D03-4472-8410-A4CBF8C666AD}" type="presParOf" srcId="{9BAF9B50-399E-4C49-B249-F7B362BDF550}" destId="{17321B4C-A573-4EBD-B201-A9EFB62D5505}" srcOrd="0" destOrd="0" presId="urn:microsoft.com/office/officeart/2005/8/layout/hierarchy5"/>
    <dgm:cxn modelId="{3651FB0D-6EA0-4AB3-B450-3B98CA376766}" type="presParOf" srcId="{9BAF9B50-399E-4C49-B249-F7B362BDF550}" destId="{5721DAEC-0E59-4EF6-87B3-8EAB385777ED}" srcOrd="1" destOrd="0" presId="urn:microsoft.com/office/officeart/2005/8/layout/hierarchy5"/>
    <dgm:cxn modelId="{E6BB9528-470C-4E94-9306-FBEAE3CFA3CB}" type="presParOf" srcId="{5721DAEC-0E59-4EF6-87B3-8EAB385777ED}" destId="{5FABAF6F-9831-4DC2-9A2D-7BE4861E7AE2}" srcOrd="0" destOrd="0" presId="urn:microsoft.com/office/officeart/2005/8/layout/hierarchy5"/>
    <dgm:cxn modelId="{267ACEE1-EEBC-46B5-858B-0FA96D55ECBA}" type="presParOf" srcId="{5FABAF6F-9831-4DC2-9A2D-7BE4861E7AE2}" destId="{C9F2A395-E3B2-44AC-A77F-468A181E03B6}" srcOrd="0" destOrd="0" presId="urn:microsoft.com/office/officeart/2005/8/layout/hierarchy5"/>
    <dgm:cxn modelId="{3DC19948-7D96-4BDE-8E81-297623827DC0}" type="presParOf" srcId="{5FABAF6F-9831-4DC2-9A2D-7BE4861E7AE2}" destId="{D3463288-32E9-4F87-89D7-61465FD8173A}" srcOrd="1" destOrd="0" presId="urn:microsoft.com/office/officeart/2005/8/layout/hierarchy5"/>
    <dgm:cxn modelId="{791CCF24-4B5A-48BF-94C4-F52C207D7369}" type="presParOf" srcId="{D3463288-32E9-4F87-89D7-61465FD8173A}" destId="{F84D3A9A-DCF8-4B68-A446-02BA9841998C}" srcOrd="0" destOrd="0" presId="urn:microsoft.com/office/officeart/2005/8/layout/hierarchy5"/>
    <dgm:cxn modelId="{476093D9-28A6-4122-A96E-86683CB03B52}" type="presParOf" srcId="{F84D3A9A-DCF8-4B68-A446-02BA9841998C}" destId="{6D5EA056-818A-4256-87D4-1DA1C0FB5BAF}" srcOrd="0" destOrd="0" presId="urn:microsoft.com/office/officeart/2005/8/layout/hierarchy5"/>
    <dgm:cxn modelId="{8F2C1ED0-7D6D-4643-A9F0-08E8D93E3196}" type="presParOf" srcId="{D3463288-32E9-4F87-89D7-61465FD8173A}" destId="{AEEF7298-721A-4BD4-B2EA-C44A8DF8C524}" srcOrd="1" destOrd="0" presId="urn:microsoft.com/office/officeart/2005/8/layout/hierarchy5"/>
    <dgm:cxn modelId="{81553FCF-D52D-44D2-B4D0-FCE652A99C13}" type="presParOf" srcId="{AEEF7298-721A-4BD4-B2EA-C44A8DF8C524}" destId="{D01A1BB0-91A3-468D-AF11-BB59A00A45EE}" srcOrd="0" destOrd="0" presId="urn:microsoft.com/office/officeart/2005/8/layout/hierarchy5"/>
    <dgm:cxn modelId="{5988802C-013A-4F56-A32B-ED8C6D6B793D}" type="presParOf" srcId="{AEEF7298-721A-4BD4-B2EA-C44A8DF8C524}" destId="{F59F1416-38D4-422F-A4E1-18A60A566A18}" srcOrd="1" destOrd="0" presId="urn:microsoft.com/office/officeart/2005/8/layout/hierarchy5"/>
    <dgm:cxn modelId="{CF38E08E-5F70-4C33-9EA4-15817CEF2723}" type="presParOf" srcId="{F59F1416-38D4-422F-A4E1-18A60A566A18}" destId="{185E8EE9-EF5D-4DC6-B577-8A6C1506C185}" srcOrd="0" destOrd="0" presId="urn:microsoft.com/office/officeart/2005/8/layout/hierarchy5"/>
    <dgm:cxn modelId="{78172E00-6294-40EF-98A4-3E488588610C}" type="presParOf" srcId="{185E8EE9-EF5D-4DC6-B577-8A6C1506C185}" destId="{75E8CAE2-CDC7-482D-A8BF-7CD365609787}" srcOrd="0" destOrd="0" presId="urn:microsoft.com/office/officeart/2005/8/layout/hierarchy5"/>
    <dgm:cxn modelId="{96D4A826-324F-4FA6-8302-F749F784AB27}" type="presParOf" srcId="{F59F1416-38D4-422F-A4E1-18A60A566A18}" destId="{0B3945A2-0EA9-4E71-BB7E-20948C1D2027}" srcOrd="1" destOrd="0" presId="urn:microsoft.com/office/officeart/2005/8/layout/hierarchy5"/>
    <dgm:cxn modelId="{D1313FF1-8297-499C-B46F-7C67F496461C}" type="presParOf" srcId="{0B3945A2-0EA9-4E71-BB7E-20948C1D2027}" destId="{F2F324D7-64DF-4F5C-BF18-A9CA301650B8}" srcOrd="0" destOrd="0" presId="urn:microsoft.com/office/officeart/2005/8/layout/hierarchy5"/>
    <dgm:cxn modelId="{B2C7F1A5-2BD0-4871-A29F-D6E9FFA89F43}" type="presParOf" srcId="{0B3945A2-0EA9-4E71-BB7E-20948C1D2027}" destId="{6E5CC6F7-95AD-4926-95AA-2F1055B3D982}" srcOrd="1" destOrd="0" presId="urn:microsoft.com/office/officeart/2005/8/layout/hierarchy5"/>
    <dgm:cxn modelId="{BC80197E-5B2B-41D2-821A-F61815CE47EB}" type="presParOf" srcId="{6E65C6B3-2BF0-4B06-96DF-55EE2E2F1922}" destId="{36D4AACA-AC71-45B0-B506-EB7628E330F4}" srcOrd="1" destOrd="0" presId="urn:microsoft.com/office/officeart/2005/8/layout/hierarchy5"/>
    <dgm:cxn modelId="{7163E255-298A-4AFC-92BC-08E755774EE5}" type="presParOf" srcId="{36D4AACA-AC71-45B0-B506-EB7628E330F4}" destId="{25C2EB4C-5D0F-4B77-A2FF-B30A73B4FEBD}" srcOrd="0" destOrd="0" presId="urn:microsoft.com/office/officeart/2005/8/layout/hierarchy5"/>
    <dgm:cxn modelId="{68F82A5D-AA6C-491F-91C7-B83D4B9AFF09}" type="presParOf" srcId="{25C2EB4C-5D0F-4B77-A2FF-B30A73B4FEBD}" destId="{EB2A05C2-2C2F-4F5A-AAF0-CB521DE8AC83}" srcOrd="0" destOrd="0" presId="urn:microsoft.com/office/officeart/2005/8/layout/hierarchy5"/>
    <dgm:cxn modelId="{0E79C1C3-D654-4579-BB4C-0DB05562B606}" type="presParOf" srcId="{25C2EB4C-5D0F-4B77-A2FF-B30A73B4FEBD}" destId="{06A50A6C-47A5-4FB3-AFA1-DCBE9BD97B1A}" srcOrd="1" destOrd="0" presId="urn:microsoft.com/office/officeart/2005/8/layout/hierarchy5"/>
    <dgm:cxn modelId="{B8AAA7DA-BE64-449C-9743-E47663BCD76A}" type="presParOf" srcId="{36D4AACA-AC71-45B0-B506-EB7628E330F4}" destId="{7A799C43-02B5-43BD-AC60-B0CA3EE291EB}" srcOrd="1" destOrd="0" presId="urn:microsoft.com/office/officeart/2005/8/layout/hierarchy5"/>
    <dgm:cxn modelId="{FB457348-6160-4878-A630-79911669CC22}" type="presParOf" srcId="{7A799C43-02B5-43BD-AC60-B0CA3EE291EB}" destId="{77E5FFF8-4E53-4396-8DA7-6480199F6AA7}" srcOrd="0" destOrd="0" presId="urn:microsoft.com/office/officeart/2005/8/layout/hierarchy5"/>
    <dgm:cxn modelId="{F04D70CF-4E51-4B82-B9F7-E8AF9724A665}" type="presParOf" srcId="{36D4AACA-AC71-45B0-B506-EB7628E330F4}" destId="{CE6A3A1B-39B5-49A8-83DC-A3EEC30D393E}" srcOrd="2" destOrd="0" presId="urn:microsoft.com/office/officeart/2005/8/layout/hierarchy5"/>
    <dgm:cxn modelId="{1109CEAD-96A8-478A-9991-323C6FE087B9}" type="presParOf" srcId="{CE6A3A1B-39B5-49A8-83DC-A3EEC30D393E}" destId="{4E8483D1-70EF-486C-A2B1-0A1512AE0CE6}" srcOrd="0" destOrd="0" presId="urn:microsoft.com/office/officeart/2005/8/layout/hierarchy5"/>
    <dgm:cxn modelId="{2BCF6133-B9E7-450D-BED5-7E3307E4551B}" type="presParOf" srcId="{CE6A3A1B-39B5-49A8-83DC-A3EEC30D393E}" destId="{199DC1C7-32BF-46D9-848E-27C03995D698}" srcOrd="1" destOrd="0" presId="urn:microsoft.com/office/officeart/2005/8/layout/hierarchy5"/>
    <dgm:cxn modelId="{57CB710A-41FE-4C64-B872-A4B8B7FE5844}" type="presParOf" srcId="{36D4AACA-AC71-45B0-B506-EB7628E330F4}" destId="{668333A4-4E58-442D-B75C-B3D7E1770D28}" srcOrd="3" destOrd="0" presId="urn:microsoft.com/office/officeart/2005/8/layout/hierarchy5"/>
    <dgm:cxn modelId="{76D78726-0BE8-42CA-9B5D-0D9AE90924AC}" type="presParOf" srcId="{668333A4-4E58-442D-B75C-B3D7E1770D28}" destId="{7EDF57DE-BA4B-47DE-8DE9-19949128D8F0}" srcOrd="0" destOrd="0" presId="urn:microsoft.com/office/officeart/2005/8/layout/hierarchy5"/>
    <dgm:cxn modelId="{F2448591-FF11-4EB7-80F8-1959B480516D}" type="presParOf" srcId="{36D4AACA-AC71-45B0-B506-EB7628E330F4}" destId="{C3ACEC8D-C797-457F-A5DB-3F3E97139026}" srcOrd="4" destOrd="0" presId="urn:microsoft.com/office/officeart/2005/8/layout/hierarchy5"/>
    <dgm:cxn modelId="{20FDB3C8-303C-43C5-8F8B-1DA4387BDAB3}" type="presParOf" srcId="{C3ACEC8D-C797-457F-A5DB-3F3E97139026}" destId="{093D1D41-1B2E-4B3C-86B9-F65AB4895256}" srcOrd="0" destOrd="0" presId="urn:microsoft.com/office/officeart/2005/8/layout/hierarchy5"/>
    <dgm:cxn modelId="{2D72D0E6-028C-4BDF-A24A-8DF9CF88AD3A}" type="presParOf" srcId="{C3ACEC8D-C797-457F-A5DB-3F3E97139026}" destId="{A7B189AD-C9EF-4986-9B9D-FC69226415F1}"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04F32E-E94C-4C75-85C1-517920EBE6F4}" type="doc">
      <dgm:prSet loTypeId="urn:microsoft.com/office/officeart/2005/8/layout/hierarchy5" loCatId="hierarchy" qsTypeId="urn:microsoft.com/office/officeart/2005/8/quickstyle/simple1" qsCatId="simple" csTypeId="urn:microsoft.com/office/officeart/2005/8/colors/accent3_2" csCatId="accent3" phldr="1"/>
      <dgm:spPr/>
      <dgm:t>
        <a:bodyPr/>
        <a:lstStyle/>
        <a:p>
          <a:endParaRPr lang="en-US"/>
        </a:p>
      </dgm:t>
    </dgm:pt>
    <dgm:pt modelId="{03C390C1-1BFA-4626-B1C2-41C5216B915B}">
      <dgm:prSet phldrT="[Text]"/>
      <dgm:spPr/>
      <dgm:t>
        <a:bodyPr/>
        <a:lstStyle/>
        <a:p>
          <a:r>
            <a:rPr lang="en-US" dirty="0"/>
            <a:t>Linux</a:t>
          </a:r>
        </a:p>
        <a:p>
          <a:r>
            <a:rPr lang="en-US" dirty="0"/>
            <a:t>Fedora 24 (64 bit)</a:t>
          </a:r>
        </a:p>
        <a:p>
          <a:r>
            <a:rPr lang="en-US" dirty="0"/>
            <a:t>Ubuntu 16.04 (64 bit)</a:t>
          </a:r>
        </a:p>
      </dgm:t>
    </dgm:pt>
    <dgm:pt modelId="{89CAC95F-DF48-45D0-BD75-6C4B7E3D34EB}" type="parTrans" cxnId="{F15B1C26-89F0-4AB6-99D3-A6CC2BCEA967}">
      <dgm:prSet/>
      <dgm:spPr/>
      <dgm:t>
        <a:bodyPr/>
        <a:lstStyle/>
        <a:p>
          <a:endParaRPr lang="en-US"/>
        </a:p>
      </dgm:t>
    </dgm:pt>
    <dgm:pt modelId="{D49C39E0-FB51-4F2E-8AD7-925A61568B60}" type="sibTrans" cxnId="{F15B1C26-89F0-4AB6-99D3-A6CC2BCEA967}">
      <dgm:prSet/>
      <dgm:spPr/>
      <dgm:t>
        <a:bodyPr/>
        <a:lstStyle/>
        <a:p>
          <a:endParaRPr lang="en-US"/>
        </a:p>
      </dgm:t>
    </dgm:pt>
    <dgm:pt modelId="{05A4E796-90CE-494B-B5E7-336C3ECF4C19}">
      <dgm:prSet phldrT="[Text]"/>
      <dgm:spPr/>
      <dgm:t>
        <a:bodyPr/>
        <a:lstStyle/>
        <a:p>
          <a:r>
            <a:rPr lang="en-US" dirty="0"/>
            <a:t>TBD</a:t>
          </a:r>
        </a:p>
      </dgm:t>
    </dgm:pt>
    <dgm:pt modelId="{9A0A26C0-1792-484F-889C-80C3F3066807}" type="parTrans" cxnId="{494573F6-C449-49AE-A100-0931D6C3B13C}">
      <dgm:prSet/>
      <dgm:spPr/>
      <dgm:t>
        <a:bodyPr/>
        <a:lstStyle/>
        <a:p>
          <a:endParaRPr lang="en-US"/>
        </a:p>
      </dgm:t>
    </dgm:pt>
    <dgm:pt modelId="{618BF1F2-9180-4286-9FCF-0AB60048FF22}" type="sibTrans" cxnId="{494573F6-C449-49AE-A100-0931D6C3B13C}">
      <dgm:prSet/>
      <dgm:spPr/>
      <dgm:t>
        <a:bodyPr/>
        <a:lstStyle/>
        <a:p>
          <a:endParaRPr lang="en-US"/>
        </a:p>
      </dgm:t>
    </dgm:pt>
    <dgm:pt modelId="{190AC0CA-9CFE-427C-A63A-8AA974685263}">
      <dgm:prSet phldrT="[Text]"/>
      <dgm:spPr/>
      <dgm:t>
        <a:bodyPr/>
        <a:lstStyle/>
        <a:p>
          <a:r>
            <a:rPr lang="en-US" dirty="0"/>
            <a:t>Operating System</a:t>
          </a:r>
        </a:p>
      </dgm:t>
    </dgm:pt>
    <dgm:pt modelId="{4086713F-A9D5-49FE-8212-0B46875840A2}" type="parTrans" cxnId="{3604B873-91CE-490C-8117-3C37B893CACC}">
      <dgm:prSet/>
      <dgm:spPr/>
      <dgm:t>
        <a:bodyPr/>
        <a:lstStyle/>
        <a:p>
          <a:endParaRPr lang="en-US"/>
        </a:p>
      </dgm:t>
    </dgm:pt>
    <dgm:pt modelId="{A74848A0-A425-4CFC-845E-5B1C5A59C76F}" type="sibTrans" cxnId="{3604B873-91CE-490C-8117-3C37B893CACC}">
      <dgm:prSet/>
      <dgm:spPr/>
      <dgm:t>
        <a:bodyPr/>
        <a:lstStyle/>
        <a:p>
          <a:endParaRPr lang="en-US"/>
        </a:p>
      </dgm:t>
    </dgm:pt>
    <dgm:pt modelId="{BEAF370E-23B9-43A0-A879-2110AAB80311}">
      <dgm:prSet phldrT="[Text]"/>
      <dgm:spPr/>
      <dgm:t>
        <a:bodyPr/>
        <a:lstStyle/>
        <a:p>
          <a:r>
            <a:rPr lang="en-US" dirty="0"/>
            <a:t>Platform</a:t>
          </a:r>
        </a:p>
      </dgm:t>
    </dgm:pt>
    <dgm:pt modelId="{9327FCD5-9349-4870-AF10-7F86F577BD97}" type="parTrans" cxnId="{AE95F7E2-1361-4ECC-8E50-9E0985871603}">
      <dgm:prSet/>
      <dgm:spPr/>
      <dgm:t>
        <a:bodyPr/>
        <a:lstStyle/>
        <a:p>
          <a:endParaRPr lang="en-US"/>
        </a:p>
      </dgm:t>
    </dgm:pt>
    <dgm:pt modelId="{1EB0ABFC-B074-4262-9677-73E754B423EA}" type="sibTrans" cxnId="{AE95F7E2-1361-4ECC-8E50-9E0985871603}">
      <dgm:prSet/>
      <dgm:spPr/>
      <dgm:t>
        <a:bodyPr/>
        <a:lstStyle/>
        <a:p>
          <a:endParaRPr lang="en-US"/>
        </a:p>
      </dgm:t>
    </dgm:pt>
    <dgm:pt modelId="{56FFD90F-7715-48B4-B029-497547B586FB}">
      <dgm:prSet phldrT="[Text]"/>
      <dgm:spPr/>
      <dgm:t>
        <a:bodyPr/>
        <a:lstStyle/>
        <a:p>
          <a:r>
            <a:rPr lang="en-US" dirty="0"/>
            <a:t>Additional Considerations</a:t>
          </a:r>
        </a:p>
      </dgm:t>
    </dgm:pt>
    <dgm:pt modelId="{3C6A0EBA-5762-4D74-B041-F411968EA846}" type="parTrans" cxnId="{A9CA890D-BD5C-4990-8AEC-F774A1F1CBB9}">
      <dgm:prSet/>
      <dgm:spPr/>
      <dgm:t>
        <a:bodyPr/>
        <a:lstStyle/>
        <a:p>
          <a:endParaRPr lang="en-US"/>
        </a:p>
      </dgm:t>
    </dgm:pt>
    <dgm:pt modelId="{B74323D8-E27C-41D1-B7F0-98022BDAB0E6}" type="sibTrans" cxnId="{A9CA890D-BD5C-4990-8AEC-F774A1F1CBB9}">
      <dgm:prSet/>
      <dgm:spPr/>
      <dgm:t>
        <a:bodyPr/>
        <a:lstStyle/>
        <a:p>
          <a:endParaRPr lang="en-US"/>
        </a:p>
      </dgm:t>
    </dgm:pt>
    <dgm:pt modelId="{3BBC0E94-D1DC-456B-A9E8-678D91AA4AB7}">
      <dgm:prSet phldrT="[Text]"/>
      <dgm:spPr/>
      <dgm:t>
        <a:bodyPr/>
        <a:lstStyle/>
        <a:p>
          <a:r>
            <a:rPr lang="en-US" dirty="0"/>
            <a:t>TN Desktop App</a:t>
          </a:r>
        </a:p>
      </dgm:t>
    </dgm:pt>
    <dgm:pt modelId="{126EB6BD-7B2E-4ED6-AA94-0E6EEECB5A5E}" type="parTrans" cxnId="{573129CB-CEE5-4FF7-B1B2-248E9D7AB024}">
      <dgm:prSet/>
      <dgm:spPr/>
      <dgm:t>
        <a:bodyPr/>
        <a:lstStyle/>
        <a:p>
          <a:endParaRPr lang="en-US"/>
        </a:p>
      </dgm:t>
    </dgm:pt>
    <dgm:pt modelId="{E98F8B64-D7E9-4A87-A9C6-16E5811242B0}" type="sibTrans" cxnId="{573129CB-CEE5-4FF7-B1B2-248E9D7AB024}">
      <dgm:prSet/>
      <dgm:spPr/>
      <dgm:t>
        <a:bodyPr/>
        <a:lstStyle/>
        <a:p>
          <a:endParaRPr lang="en-US"/>
        </a:p>
      </dgm:t>
    </dgm:pt>
    <dgm:pt modelId="{6E65C6B3-2BF0-4B06-96DF-55EE2E2F1922}" type="pres">
      <dgm:prSet presAssocID="{4C04F32E-E94C-4C75-85C1-517920EBE6F4}" presName="mainComposite" presStyleCnt="0">
        <dgm:presLayoutVars>
          <dgm:chPref val="1"/>
          <dgm:dir/>
          <dgm:animOne val="branch"/>
          <dgm:animLvl val="lvl"/>
          <dgm:resizeHandles val="exact"/>
        </dgm:presLayoutVars>
      </dgm:prSet>
      <dgm:spPr/>
    </dgm:pt>
    <dgm:pt modelId="{9BAF9B50-399E-4C49-B249-F7B362BDF550}" type="pres">
      <dgm:prSet presAssocID="{4C04F32E-E94C-4C75-85C1-517920EBE6F4}" presName="hierFlow" presStyleCnt="0"/>
      <dgm:spPr/>
    </dgm:pt>
    <dgm:pt modelId="{17321B4C-A573-4EBD-B201-A9EFB62D5505}" type="pres">
      <dgm:prSet presAssocID="{4C04F32E-E94C-4C75-85C1-517920EBE6F4}" presName="firstBuf" presStyleCnt="0"/>
      <dgm:spPr/>
    </dgm:pt>
    <dgm:pt modelId="{5721DAEC-0E59-4EF6-87B3-8EAB385777ED}" type="pres">
      <dgm:prSet presAssocID="{4C04F32E-E94C-4C75-85C1-517920EBE6F4}" presName="hierChild1" presStyleCnt="0">
        <dgm:presLayoutVars>
          <dgm:chPref val="1"/>
          <dgm:animOne val="branch"/>
          <dgm:animLvl val="lvl"/>
        </dgm:presLayoutVars>
      </dgm:prSet>
      <dgm:spPr/>
    </dgm:pt>
    <dgm:pt modelId="{5FABAF6F-9831-4DC2-9A2D-7BE4861E7AE2}" type="pres">
      <dgm:prSet presAssocID="{03C390C1-1BFA-4626-B1C2-41C5216B915B}" presName="Name17" presStyleCnt="0"/>
      <dgm:spPr/>
    </dgm:pt>
    <dgm:pt modelId="{C9F2A395-E3B2-44AC-A77F-468A181E03B6}" type="pres">
      <dgm:prSet presAssocID="{03C390C1-1BFA-4626-B1C2-41C5216B915B}" presName="level1Shape" presStyleLbl="node0" presStyleIdx="0" presStyleCnt="1" custLinFactNeighborX="-1524" custLinFactNeighborY="4008">
        <dgm:presLayoutVars>
          <dgm:chPref val="3"/>
        </dgm:presLayoutVars>
      </dgm:prSet>
      <dgm:spPr/>
    </dgm:pt>
    <dgm:pt modelId="{D3463288-32E9-4F87-89D7-61465FD8173A}" type="pres">
      <dgm:prSet presAssocID="{03C390C1-1BFA-4626-B1C2-41C5216B915B}" presName="hierChild2" presStyleCnt="0"/>
      <dgm:spPr/>
    </dgm:pt>
    <dgm:pt modelId="{F84D3A9A-DCF8-4B68-A446-02BA9841998C}" type="pres">
      <dgm:prSet presAssocID="{126EB6BD-7B2E-4ED6-AA94-0E6EEECB5A5E}" presName="Name25" presStyleLbl="parChTrans1D2" presStyleIdx="0" presStyleCnt="1"/>
      <dgm:spPr/>
    </dgm:pt>
    <dgm:pt modelId="{6D5EA056-818A-4256-87D4-1DA1C0FB5BAF}" type="pres">
      <dgm:prSet presAssocID="{126EB6BD-7B2E-4ED6-AA94-0E6EEECB5A5E}" presName="connTx" presStyleLbl="parChTrans1D2" presStyleIdx="0" presStyleCnt="1"/>
      <dgm:spPr/>
    </dgm:pt>
    <dgm:pt modelId="{AEEF7298-721A-4BD4-B2EA-C44A8DF8C524}" type="pres">
      <dgm:prSet presAssocID="{3BBC0E94-D1DC-456B-A9E8-678D91AA4AB7}" presName="Name30" presStyleCnt="0"/>
      <dgm:spPr/>
    </dgm:pt>
    <dgm:pt modelId="{D01A1BB0-91A3-468D-AF11-BB59A00A45EE}" type="pres">
      <dgm:prSet presAssocID="{3BBC0E94-D1DC-456B-A9E8-678D91AA4AB7}" presName="level2Shape" presStyleLbl="node2" presStyleIdx="0" presStyleCnt="1" custLinFactNeighborX="-584" custLinFactNeighborY="4008"/>
      <dgm:spPr/>
    </dgm:pt>
    <dgm:pt modelId="{F59F1416-38D4-422F-A4E1-18A60A566A18}" type="pres">
      <dgm:prSet presAssocID="{3BBC0E94-D1DC-456B-A9E8-678D91AA4AB7}" presName="hierChild3" presStyleCnt="0"/>
      <dgm:spPr/>
    </dgm:pt>
    <dgm:pt modelId="{185E8EE9-EF5D-4DC6-B577-8A6C1506C185}" type="pres">
      <dgm:prSet presAssocID="{9A0A26C0-1792-484F-889C-80C3F3066807}" presName="Name25" presStyleLbl="parChTrans1D3" presStyleIdx="0" presStyleCnt="1"/>
      <dgm:spPr/>
    </dgm:pt>
    <dgm:pt modelId="{75E8CAE2-CDC7-482D-A8BF-7CD365609787}" type="pres">
      <dgm:prSet presAssocID="{9A0A26C0-1792-484F-889C-80C3F3066807}" presName="connTx" presStyleLbl="parChTrans1D3" presStyleIdx="0" presStyleCnt="1"/>
      <dgm:spPr/>
    </dgm:pt>
    <dgm:pt modelId="{0B3945A2-0EA9-4E71-BB7E-20948C1D2027}" type="pres">
      <dgm:prSet presAssocID="{05A4E796-90CE-494B-B5E7-336C3ECF4C19}" presName="Name30" presStyleCnt="0"/>
      <dgm:spPr/>
    </dgm:pt>
    <dgm:pt modelId="{F2F324D7-64DF-4F5C-BF18-A9CA301650B8}" type="pres">
      <dgm:prSet presAssocID="{05A4E796-90CE-494B-B5E7-336C3ECF4C19}" presName="level2Shape" presStyleLbl="node3" presStyleIdx="0" presStyleCnt="1" custScaleY="99999" custLinFactNeighborX="356" custLinFactNeighborY="2339"/>
      <dgm:spPr/>
    </dgm:pt>
    <dgm:pt modelId="{6E5CC6F7-95AD-4926-95AA-2F1055B3D982}" type="pres">
      <dgm:prSet presAssocID="{05A4E796-90CE-494B-B5E7-336C3ECF4C19}" presName="hierChild3" presStyleCnt="0"/>
      <dgm:spPr/>
    </dgm:pt>
    <dgm:pt modelId="{36D4AACA-AC71-45B0-B506-EB7628E330F4}" type="pres">
      <dgm:prSet presAssocID="{4C04F32E-E94C-4C75-85C1-517920EBE6F4}" presName="bgShapesFlow" presStyleCnt="0"/>
      <dgm:spPr/>
    </dgm:pt>
    <dgm:pt modelId="{25C2EB4C-5D0F-4B77-A2FF-B30A73B4FEBD}" type="pres">
      <dgm:prSet presAssocID="{190AC0CA-9CFE-427C-A63A-8AA974685263}" presName="rectComp" presStyleCnt="0"/>
      <dgm:spPr/>
    </dgm:pt>
    <dgm:pt modelId="{EB2A05C2-2C2F-4F5A-AAF0-CB521DE8AC83}" type="pres">
      <dgm:prSet presAssocID="{190AC0CA-9CFE-427C-A63A-8AA974685263}" presName="bgRect" presStyleLbl="bgShp" presStyleIdx="0" presStyleCnt="3"/>
      <dgm:spPr/>
    </dgm:pt>
    <dgm:pt modelId="{06A50A6C-47A5-4FB3-AFA1-DCBE9BD97B1A}" type="pres">
      <dgm:prSet presAssocID="{190AC0CA-9CFE-427C-A63A-8AA974685263}" presName="bgRectTx" presStyleLbl="bgShp" presStyleIdx="0" presStyleCnt="3">
        <dgm:presLayoutVars>
          <dgm:bulletEnabled val="1"/>
        </dgm:presLayoutVars>
      </dgm:prSet>
      <dgm:spPr/>
    </dgm:pt>
    <dgm:pt modelId="{7A799C43-02B5-43BD-AC60-B0CA3EE291EB}" type="pres">
      <dgm:prSet presAssocID="{190AC0CA-9CFE-427C-A63A-8AA974685263}" presName="spComp" presStyleCnt="0"/>
      <dgm:spPr/>
    </dgm:pt>
    <dgm:pt modelId="{77E5FFF8-4E53-4396-8DA7-6480199F6AA7}" type="pres">
      <dgm:prSet presAssocID="{190AC0CA-9CFE-427C-A63A-8AA974685263}" presName="hSp" presStyleCnt="0"/>
      <dgm:spPr/>
    </dgm:pt>
    <dgm:pt modelId="{CE6A3A1B-39B5-49A8-83DC-A3EEC30D393E}" type="pres">
      <dgm:prSet presAssocID="{BEAF370E-23B9-43A0-A879-2110AAB80311}" presName="rectComp" presStyleCnt="0"/>
      <dgm:spPr/>
    </dgm:pt>
    <dgm:pt modelId="{4E8483D1-70EF-486C-A2B1-0A1512AE0CE6}" type="pres">
      <dgm:prSet presAssocID="{BEAF370E-23B9-43A0-A879-2110AAB80311}" presName="bgRect" presStyleLbl="bgShp" presStyleIdx="1" presStyleCnt="3"/>
      <dgm:spPr/>
    </dgm:pt>
    <dgm:pt modelId="{199DC1C7-32BF-46D9-848E-27C03995D698}" type="pres">
      <dgm:prSet presAssocID="{BEAF370E-23B9-43A0-A879-2110AAB80311}" presName="bgRectTx" presStyleLbl="bgShp" presStyleIdx="1" presStyleCnt="3">
        <dgm:presLayoutVars>
          <dgm:bulletEnabled val="1"/>
        </dgm:presLayoutVars>
      </dgm:prSet>
      <dgm:spPr/>
    </dgm:pt>
    <dgm:pt modelId="{668333A4-4E58-442D-B75C-B3D7E1770D28}" type="pres">
      <dgm:prSet presAssocID="{BEAF370E-23B9-43A0-A879-2110AAB80311}" presName="spComp" presStyleCnt="0"/>
      <dgm:spPr/>
    </dgm:pt>
    <dgm:pt modelId="{7EDF57DE-BA4B-47DE-8DE9-19949128D8F0}" type="pres">
      <dgm:prSet presAssocID="{BEAF370E-23B9-43A0-A879-2110AAB80311}" presName="hSp" presStyleCnt="0"/>
      <dgm:spPr/>
    </dgm:pt>
    <dgm:pt modelId="{C3ACEC8D-C797-457F-A5DB-3F3E97139026}" type="pres">
      <dgm:prSet presAssocID="{56FFD90F-7715-48B4-B029-497547B586FB}" presName="rectComp" presStyleCnt="0"/>
      <dgm:spPr/>
    </dgm:pt>
    <dgm:pt modelId="{093D1D41-1B2E-4B3C-86B9-F65AB4895256}" type="pres">
      <dgm:prSet presAssocID="{56FFD90F-7715-48B4-B029-497547B586FB}" presName="bgRect" presStyleLbl="bgShp" presStyleIdx="2" presStyleCnt="3"/>
      <dgm:spPr/>
    </dgm:pt>
    <dgm:pt modelId="{A7B189AD-C9EF-4986-9B9D-FC69226415F1}" type="pres">
      <dgm:prSet presAssocID="{56FFD90F-7715-48B4-B029-497547B586FB}" presName="bgRectTx" presStyleLbl="bgShp" presStyleIdx="2" presStyleCnt="3">
        <dgm:presLayoutVars>
          <dgm:bulletEnabled val="1"/>
        </dgm:presLayoutVars>
      </dgm:prSet>
      <dgm:spPr/>
    </dgm:pt>
  </dgm:ptLst>
  <dgm:cxnLst>
    <dgm:cxn modelId="{69C3C208-24EE-4564-8AAA-E1E6D3E01733}" type="presOf" srcId="{56FFD90F-7715-48B4-B029-497547B586FB}" destId="{A7B189AD-C9EF-4986-9B9D-FC69226415F1}" srcOrd="1" destOrd="0" presId="urn:microsoft.com/office/officeart/2005/8/layout/hierarchy5"/>
    <dgm:cxn modelId="{A9CA890D-BD5C-4990-8AEC-F774A1F1CBB9}" srcId="{4C04F32E-E94C-4C75-85C1-517920EBE6F4}" destId="{56FFD90F-7715-48B4-B029-497547B586FB}" srcOrd="3" destOrd="0" parTransId="{3C6A0EBA-5762-4D74-B041-F411968EA846}" sibTransId="{B74323D8-E27C-41D1-B7F0-98022BDAB0E6}"/>
    <dgm:cxn modelId="{EC34990D-5760-428F-83A7-1A31A129CA8F}" type="presOf" srcId="{BEAF370E-23B9-43A0-A879-2110AAB80311}" destId="{4E8483D1-70EF-486C-A2B1-0A1512AE0CE6}" srcOrd="0" destOrd="0" presId="urn:microsoft.com/office/officeart/2005/8/layout/hierarchy5"/>
    <dgm:cxn modelId="{0E6C0610-8CDE-49F6-8E80-40D14B27EBE1}" type="presOf" srcId="{BEAF370E-23B9-43A0-A879-2110AAB80311}" destId="{199DC1C7-32BF-46D9-848E-27C03995D698}" srcOrd="1" destOrd="0" presId="urn:microsoft.com/office/officeart/2005/8/layout/hierarchy5"/>
    <dgm:cxn modelId="{0527E122-A41C-4B15-9B4B-D39715F9602B}" type="presOf" srcId="{190AC0CA-9CFE-427C-A63A-8AA974685263}" destId="{06A50A6C-47A5-4FB3-AFA1-DCBE9BD97B1A}" srcOrd="1" destOrd="0" presId="urn:microsoft.com/office/officeart/2005/8/layout/hierarchy5"/>
    <dgm:cxn modelId="{F15B1C26-89F0-4AB6-99D3-A6CC2BCEA967}" srcId="{4C04F32E-E94C-4C75-85C1-517920EBE6F4}" destId="{03C390C1-1BFA-4626-B1C2-41C5216B915B}" srcOrd="0" destOrd="0" parTransId="{89CAC95F-DF48-45D0-BD75-6C4B7E3D34EB}" sibTransId="{D49C39E0-FB51-4F2E-8AD7-925A61568B60}"/>
    <dgm:cxn modelId="{109A092A-5EAD-430D-B76C-28C9329C04C9}" type="presOf" srcId="{190AC0CA-9CFE-427C-A63A-8AA974685263}" destId="{EB2A05C2-2C2F-4F5A-AAF0-CB521DE8AC83}" srcOrd="0" destOrd="0" presId="urn:microsoft.com/office/officeart/2005/8/layout/hierarchy5"/>
    <dgm:cxn modelId="{4F035949-D37C-46B7-813A-9EE4BF79887C}" type="presOf" srcId="{126EB6BD-7B2E-4ED6-AA94-0E6EEECB5A5E}" destId="{F84D3A9A-DCF8-4B68-A446-02BA9841998C}" srcOrd="0" destOrd="0" presId="urn:microsoft.com/office/officeart/2005/8/layout/hierarchy5"/>
    <dgm:cxn modelId="{3604B873-91CE-490C-8117-3C37B893CACC}" srcId="{4C04F32E-E94C-4C75-85C1-517920EBE6F4}" destId="{190AC0CA-9CFE-427C-A63A-8AA974685263}" srcOrd="1" destOrd="0" parTransId="{4086713F-A9D5-49FE-8212-0B46875840A2}" sibTransId="{A74848A0-A425-4CFC-845E-5B1C5A59C76F}"/>
    <dgm:cxn modelId="{D370A09A-A024-42BA-A53D-47E0D1172720}" type="presOf" srcId="{3BBC0E94-D1DC-456B-A9E8-678D91AA4AB7}" destId="{D01A1BB0-91A3-468D-AF11-BB59A00A45EE}" srcOrd="0" destOrd="0" presId="urn:microsoft.com/office/officeart/2005/8/layout/hierarchy5"/>
    <dgm:cxn modelId="{0E77E8A3-385A-42C4-AFFE-FE8E0FAE3258}" type="presOf" srcId="{9A0A26C0-1792-484F-889C-80C3F3066807}" destId="{185E8EE9-EF5D-4DC6-B577-8A6C1506C185}" srcOrd="0" destOrd="0" presId="urn:microsoft.com/office/officeart/2005/8/layout/hierarchy5"/>
    <dgm:cxn modelId="{6A4EF1AF-1498-4CEE-8B50-D363F77F4013}" type="presOf" srcId="{05A4E796-90CE-494B-B5E7-336C3ECF4C19}" destId="{F2F324D7-64DF-4F5C-BF18-A9CA301650B8}" srcOrd="0" destOrd="0" presId="urn:microsoft.com/office/officeart/2005/8/layout/hierarchy5"/>
    <dgm:cxn modelId="{646793BB-3455-453F-B286-B8513204E395}" type="presOf" srcId="{56FFD90F-7715-48B4-B029-497547B586FB}" destId="{093D1D41-1B2E-4B3C-86B9-F65AB4895256}" srcOrd="0" destOrd="0" presId="urn:microsoft.com/office/officeart/2005/8/layout/hierarchy5"/>
    <dgm:cxn modelId="{573129CB-CEE5-4FF7-B1B2-248E9D7AB024}" srcId="{03C390C1-1BFA-4626-B1C2-41C5216B915B}" destId="{3BBC0E94-D1DC-456B-A9E8-678D91AA4AB7}" srcOrd="0" destOrd="0" parTransId="{126EB6BD-7B2E-4ED6-AA94-0E6EEECB5A5E}" sibTransId="{E98F8B64-D7E9-4A87-A9C6-16E5811242B0}"/>
    <dgm:cxn modelId="{C7E632CD-9F44-47AE-93F0-1F831F14E54D}" type="presOf" srcId="{4C04F32E-E94C-4C75-85C1-517920EBE6F4}" destId="{6E65C6B3-2BF0-4B06-96DF-55EE2E2F1922}" srcOrd="0" destOrd="0" presId="urn:microsoft.com/office/officeart/2005/8/layout/hierarchy5"/>
    <dgm:cxn modelId="{B4F87CCE-B4DA-438D-87C0-A7C52BCBA66A}" type="presOf" srcId="{9A0A26C0-1792-484F-889C-80C3F3066807}" destId="{75E8CAE2-CDC7-482D-A8BF-7CD365609787}" srcOrd="1" destOrd="0" presId="urn:microsoft.com/office/officeart/2005/8/layout/hierarchy5"/>
    <dgm:cxn modelId="{A500E8DC-90F3-4970-9665-285278E2AFC0}" type="presOf" srcId="{126EB6BD-7B2E-4ED6-AA94-0E6EEECB5A5E}" destId="{6D5EA056-818A-4256-87D4-1DA1C0FB5BAF}" srcOrd="1" destOrd="0" presId="urn:microsoft.com/office/officeart/2005/8/layout/hierarchy5"/>
    <dgm:cxn modelId="{000BF1DC-2032-4AEF-A2BD-45E191C9BB5D}" type="presOf" srcId="{03C390C1-1BFA-4626-B1C2-41C5216B915B}" destId="{C9F2A395-E3B2-44AC-A77F-468A181E03B6}" srcOrd="0" destOrd="0" presId="urn:microsoft.com/office/officeart/2005/8/layout/hierarchy5"/>
    <dgm:cxn modelId="{AE95F7E2-1361-4ECC-8E50-9E0985871603}" srcId="{4C04F32E-E94C-4C75-85C1-517920EBE6F4}" destId="{BEAF370E-23B9-43A0-A879-2110AAB80311}" srcOrd="2" destOrd="0" parTransId="{9327FCD5-9349-4870-AF10-7F86F577BD97}" sibTransId="{1EB0ABFC-B074-4262-9677-73E754B423EA}"/>
    <dgm:cxn modelId="{494573F6-C449-49AE-A100-0931D6C3B13C}" srcId="{3BBC0E94-D1DC-456B-A9E8-678D91AA4AB7}" destId="{05A4E796-90CE-494B-B5E7-336C3ECF4C19}" srcOrd="0" destOrd="0" parTransId="{9A0A26C0-1792-484F-889C-80C3F3066807}" sibTransId="{618BF1F2-9180-4286-9FCF-0AB60048FF22}"/>
    <dgm:cxn modelId="{7502F564-4DDA-4331-81FF-FF34C3A879DC}" type="presParOf" srcId="{6E65C6B3-2BF0-4B06-96DF-55EE2E2F1922}" destId="{9BAF9B50-399E-4C49-B249-F7B362BDF550}" srcOrd="0" destOrd="0" presId="urn:microsoft.com/office/officeart/2005/8/layout/hierarchy5"/>
    <dgm:cxn modelId="{A97B692D-C8A4-48C6-8F89-916F4A75ED32}" type="presParOf" srcId="{9BAF9B50-399E-4C49-B249-F7B362BDF550}" destId="{17321B4C-A573-4EBD-B201-A9EFB62D5505}" srcOrd="0" destOrd="0" presId="urn:microsoft.com/office/officeart/2005/8/layout/hierarchy5"/>
    <dgm:cxn modelId="{1ABE6494-1091-4F2A-A55D-3BDA6181AF4A}" type="presParOf" srcId="{9BAF9B50-399E-4C49-B249-F7B362BDF550}" destId="{5721DAEC-0E59-4EF6-87B3-8EAB385777ED}" srcOrd="1" destOrd="0" presId="urn:microsoft.com/office/officeart/2005/8/layout/hierarchy5"/>
    <dgm:cxn modelId="{8882223F-F107-46A3-96EE-A4C9FB734F96}" type="presParOf" srcId="{5721DAEC-0E59-4EF6-87B3-8EAB385777ED}" destId="{5FABAF6F-9831-4DC2-9A2D-7BE4861E7AE2}" srcOrd="0" destOrd="0" presId="urn:microsoft.com/office/officeart/2005/8/layout/hierarchy5"/>
    <dgm:cxn modelId="{9EA686F4-2077-4035-90DC-ED261690C382}" type="presParOf" srcId="{5FABAF6F-9831-4DC2-9A2D-7BE4861E7AE2}" destId="{C9F2A395-E3B2-44AC-A77F-468A181E03B6}" srcOrd="0" destOrd="0" presId="urn:microsoft.com/office/officeart/2005/8/layout/hierarchy5"/>
    <dgm:cxn modelId="{501121BC-8D6A-4618-BF1A-D42F74EE23B0}" type="presParOf" srcId="{5FABAF6F-9831-4DC2-9A2D-7BE4861E7AE2}" destId="{D3463288-32E9-4F87-89D7-61465FD8173A}" srcOrd="1" destOrd="0" presId="urn:microsoft.com/office/officeart/2005/8/layout/hierarchy5"/>
    <dgm:cxn modelId="{B4BD833C-8D06-4332-B654-D4F629DCDC23}" type="presParOf" srcId="{D3463288-32E9-4F87-89D7-61465FD8173A}" destId="{F84D3A9A-DCF8-4B68-A446-02BA9841998C}" srcOrd="0" destOrd="0" presId="urn:microsoft.com/office/officeart/2005/8/layout/hierarchy5"/>
    <dgm:cxn modelId="{A43C4766-8AC1-469B-8D50-792E58CCA4B9}" type="presParOf" srcId="{F84D3A9A-DCF8-4B68-A446-02BA9841998C}" destId="{6D5EA056-818A-4256-87D4-1DA1C0FB5BAF}" srcOrd="0" destOrd="0" presId="urn:microsoft.com/office/officeart/2005/8/layout/hierarchy5"/>
    <dgm:cxn modelId="{7428A785-4040-4B1F-B270-022E2C256440}" type="presParOf" srcId="{D3463288-32E9-4F87-89D7-61465FD8173A}" destId="{AEEF7298-721A-4BD4-B2EA-C44A8DF8C524}" srcOrd="1" destOrd="0" presId="urn:microsoft.com/office/officeart/2005/8/layout/hierarchy5"/>
    <dgm:cxn modelId="{4692B057-5E14-4E38-8029-BC00EA7298A5}" type="presParOf" srcId="{AEEF7298-721A-4BD4-B2EA-C44A8DF8C524}" destId="{D01A1BB0-91A3-468D-AF11-BB59A00A45EE}" srcOrd="0" destOrd="0" presId="urn:microsoft.com/office/officeart/2005/8/layout/hierarchy5"/>
    <dgm:cxn modelId="{EA3F9752-0331-4B68-916A-E61C2B88F89A}" type="presParOf" srcId="{AEEF7298-721A-4BD4-B2EA-C44A8DF8C524}" destId="{F59F1416-38D4-422F-A4E1-18A60A566A18}" srcOrd="1" destOrd="0" presId="urn:microsoft.com/office/officeart/2005/8/layout/hierarchy5"/>
    <dgm:cxn modelId="{27D9B597-34A0-44F8-9245-361851EF5604}" type="presParOf" srcId="{F59F1416-38D4-422F-A4E1-18A60A566A18}" destId="{185E8EE9-EF5D-4DC6-B577-8A6C1506C185}" srcOrd="0" destOrd="0" presId="urn:microsoft.com/office/officeart/2005/8/layout/hierarchy5"/>
    <dgm:cxn modelId="{68D1E0A8-4B94-4D8A-BA94-B689B6050DFD}" type="presParOf" srcId="{185E8EE9-EF5D-4DC6-B577-8A6C1506C185}" destId="{75E8CAE2-CDC7-482D-A8BF-7CD365609787}" srcOrd="0" destOrd="0" presId="urn:microsoft.com/office/officeart/2005/8/layout/hierarchy5"/>
    <dgm:cxn modelId="{87825B8D-77C7-4D48-B4FF-2A98E68DFD39}" type="presParOf" srcId="{F59F1416-38D4-422F-A4E1-18A60A566A18}" destId="{0B3945A2-0EA9-4E71-BB7E-20948C1D2027}" srcOrd="1" destOrd="0" presId="urn:microsoft.com/office/officeart/2005/8/layout/hierarchy5"/>
    <dgm:cxn modelId="{56981EB1-DA4A-46A6-9A09-1884E2D8B1E9}" type="presParOf" srcId="{0B3945A2-0EA9-4E71-BB7E-20948C1D2027}" destId="{F2F324D7-64DF-4F5C-BF18-A9CA301650B8}" srcOrd="0" destOrd="0" presId="urn:microsoft.com/office/officeart/2005/8/layout/hierarchy5"/>
    <dgm:cxn modelId="{415EE10B-32C4-4DB7-AA2B-52D48318640E}" type="presParOf" srcId="{0B3945A2-0EA9-4E71-BB7E-20948C1D2027}" destId="{6E5CC6F7-95AD-4926-95AA-2F1055B3D982}" srcOrd="1" destOrd="0" presId="urn:microsoft.com/office/officeart/2005/8/layout/hierarchy5"/>
    <dgm:cxn modelId="{3BCDB7E6-F13A-4919-BBBF-90A859B1A51F}" type="presParOf" srcId="{6E65C6B3-2BF0-4B06-96DF-55EE2E2F1922}" destId="{36D4AACA-AC71-45B0-B506-EB7628E330F4}" srcOrd="1" destOrd="0" presId="urn:microsoft.com/office/officeart/2005/8/layout/hierarchy5"/>
    <dgm:cxn modelId="{493EC433-5724-45D6-B3AB-4E51B7DF00D0}" type="presParOf" srcId="{36D4AACA-AC71-45B0-B506-EB7628E330F4}" destId="{25C2EB4C-5D0F-4B77-A2FF-B30A73B4FEBD}" srcOrd="0" destOrd="0" presId="urn:microsoft.com/office/officeart/2005/8/layout/hierarchy5"/>
    <dgm:cxn modelId="{7F485F03-F038-4607-B59D-40D96B74C4E8}" type="presParOf" srcId="{25C2EB4C-5D0F-4B77-A2FF-B30A73B4FEBD}" destId="{EB2A05C2-2C2F-4F5A-AAF0-CB521DE8AC83}" srcOrd="0" destOrd="0" presId="urn:microsoft.com/office/officeart/2005/8/layout/hierarchy5"/>
    <dgm:cxn modelId="{8B775A28-9068-410E-A22D-7F558BD39917}" type="presParOf" srcId="{25C2EB4C-5D0F-4B77-A2FF-B30A73B4FEBD}" destId="{06A50A6C-47A5-4FB3-AFA1-DCBE9BD97B1A}" srcOrd="1" destOrd="0" presId="urn:microsoft.com/office/officeart/2005/8/layout/hierarchy5"/>
    <dgm:cxn modelId="{7B2B7872-AFE6-47D8-B93A-DF627ADF0B72}" type="presParOf" srcId="{36D4AACA-AC71-45B0-B506-EB7628E330F4}" destId="{7A799C43-02B5-43BD-AC60-B0CA3EE291EB}" srcOrd="1" destOrd="0" presId="urn:microsoft.com/office/officeart/2005/8/layout/hierarchy5"/>
    <dgm:cxn modelId="{4EB4967B-6D7C-4758-B5A8-D5ED57070D73}" type="presParOf" srcId="{7A799C43-02B5-43BD-AC60-B0CA3EE291EB}" destId="{77E5FFF8-4E53-4396-8DA7-6480199F6AA7}" srcOrd="0" destOrd="0" presId="urn:microsoft.com/office/officeart/2005/8/layout/hierarchy5"/>
    <dgm:cxn modelId="{8140F68B-B400-4443-96A1-711D25CDC1AA}" type="presParOf" srcId="{36D4AACA-AC71-45B0-B506-EB7628E330F4}" destId="{CE6A3A1B-39B5-49A8-83DC-A3EEC30D393E}" srcOrd="2" destOrd="0" presId="urn:microsoft.com/office/officeart/2005/8/layout/hierarchy5"/>
    <dgm:cxn modelId="{E2CD8974-6CBC-465E-B170-CCEFF04F6301}" type="presParOf" srcId="{CE6A3A1B-39B5-49A8-83DC-A3EEC30D393E}" destId="{4E8483D1-70EF-486C-A2B1-0A1512AE0CE6}" srcOrd="0" destOrd="0" presId="urn:microsoft.com/office/officeart/2005/8/layout/hierarchy5"/>
    <dgm:cxn modelId="{D04B3C65-588E-4AE2-86AD-B55CC2266718}" type="presParOf" srcId="{CE6A3A1B-39B5-49A8-83DC-A3EEC30D393E}" destId="{199DC1C7-32BF-46D9-848E-27C03995D698}" srcOrd="1" destOrd="0" presId="urn:microsoft.com/office/officeart/2005/8/layout/hierarchy5"/>
    <dgm:cxn modelId="{25314ED4-AAB8-4F89-8E83-E004147B00FD}" type="presParOf" srcId="{36D4AACA-AC71-45B0-B506-EB7628E330F4}" destId="{668333A4-4E58-442D-B75C-B3D7E1770D28}" srcOrd="3" destOrd="0" presId="urn:microsoft.com/office/officeart/2005/8/layout/hierarchy5"/>
    <dgm:cxn modelId="{506E7A21-CE7D-4645-944A-72578FDEFD30}" type="presParOf" srcId="{668333A4-4E58-442D-B75C-B3D7E1770D28}" destId="{7EDF57DE-BA4B-47DE-8DE9-19949128D8F0}" srcOrd="0" destOrd="0" presId="urn:microsoft.com/office/officeart/2005/8/layout/hierarchy5"/>
    <dgm:cxn modelId="{E438C645-0C96-45C9-8385-335F9726848A}" type="presParOf" srcId="{36D4AACA-AC71-45B0-B506-EB7628E330F4}" destId="{C3ACEC8D-C797-457F-A5DB-3F3E97139026}" srcOrd="4" destOrd="0" presId="urn:microsoft.com/office/officeart/2005/8/layout/hierarchy5"/>
    <dgm:cxn modelId="{FE2F4290-29BF-4F76-95D4-175748358438}" type="presParOf" srcId="{C3ACEC8D-C797-457F-A5DB-3F3E97139026}" destId="{093D1D41-1B2E-4B3C-86B9-F65AB4895256}" srcOrd="0" destOrd="0" presId="urn:microsoft.com/office/officeart/2005/8/layout/hierarchy5"/>
    <dgm:cxn modelId="{B311DB40-683B-4B9F-A711-9CFB1FAC610F}" type="presParOf" srcId="{C3ACEC8D-C797-457F-A5DB-3F3E97139026}" destId="{A7B189AD-C9EF-4986-9B9D-FC69226415F1}"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C04F32E-E94C-4C75-85C1-517920EBE6F4}" type="doc">
      <dgm:prSet loTypeId="urn:microsoft.com/office/officeart/2005/8/layout/hierarchy5" loCatId="hierarchy" qsTypeId="urn:microsoft.com/office/officeart/2005/8/quickstyle/simple1" qsCatId="simple" csTypeId="urn:microsoft.com/office/officeart/2005/8/colors/accent6_2" csCatId="accent6" phldr="1"/>
      <dgm:spPr/>
      <dgm:t>
        <a:bodyPr/>
        <a:lstStyle/>
        <a:p>
          <a:endParaRPr lang="en-US"/>
        </a:p>
      </dgm:t>
    </dgm:pt>
    <dgm:pt modelId="{03C390C1-1BFA-4626-B1C2-41C5216B915B}">
      <dgm:prSet phldrT="[Text]"/>
      <dgm:spPr/>
      <dgm:t>
        <a:bodyPr/>
        <a:lstStyle/>
        <a:p>
          <a:r>
            <a:rPr lang="en-US" dirty="0"/>
            <a:t>Chrome OS 66 - 70</a:t>
          </a:r>
        </a:p>
      </dgm:t>
    </dgm:pt>
    <dgm:pt modelId="{89CAC95F-DF48-45D0-BD75-6C4B7E3D34EB}" type="parTrans" cxnId="{F15B1C26-89F0-4AB6-99D3-A6CC2BCEA967}">
      <dgm:prSet/>
      <dgm:spPr/>
      <dgm:t>
        <a:bodyPr/>
        <a:lstStyle/>
        <a:p>
          <a:endParaRPr lang="en-US"/>
        </a:p>
      </dgm:t>
    </dgm:pt>
    <dgm:pt modelId="{D49C39E0-FB51-4F2E-8AD7-925A61568B60}" type="sibTrans" cxnId="{F15B1C26-89F0-4AB6-99D3-A6CC2BCEA967}">
      <dgm:prSet/>
      <dgm:spPr/>
      <dgm:t>
        <a:bodyPr/>
        <a:lstStyle/>
        <a:p>
          <a:endParaRPr lang="en-US"/>
        </a:p>
      </dgm:t>
    </dgm:pt>
    <dgm:pt modelId="{05A4E796-90CE-494B-B5E7-336C3ECF4C19}">
      <dgm:prSet phldrT="[Text]"/>
      <dgm:spPr/>
      <dgm:t>
        <a:bodyPr/>
        <a:lstStyle/>
        <a:p>
          <a:r>
            <a:rPr lang="en-US" dirty="0"/>
            <a:t>Install TN app</a:t>
          </a:r>
        </a:p>
        <a:p>
          <a:r>
            <a:rPr lang="en-US" dirty="0"/>
            <a:t>Set up Kiosk Mode</a:t>
          </a:r>
        </a:p>
        <a:p>
          <a:r>
            <a:rPr lang="en-US" dirty="0"/>
            <a:t>User Data Settings</a:t>
          </a:r>
        </a:p>
      </dgm:t>
    </dgm:pt>
    <dgm:pt modelId="{9A0A26C0-1792-484F-889C-80C3F3066807}" type="parTrans" cxnId="{494573F6-C449-49AE-A100-0931D6C3B13C}">
      <dgm:prSet/>
      <dgm:spPr/>
      <dgm:t>
        <a:bodyPr/>
        <a:lstStyle/>
        <a:p>
          <a:endParaRPr lang="en-US"/>
        </a:p>
      </dgm:t>
    </dgm:pt>
    <dgm:pt modelId="{618BF1F2-9180-4286-9FCF-0AB60048FF22}" type="sibTrans" cxnId="{494573F6-C449-49AE-A100-0931D6C3B13C}">
      <dgm:prSet/>
      <dgm:spPr/>
      <dgm:t>
        <a:bodyPr/>
        <a:lstStyle/>
        <a:p>
          <a:endParaRPr lang="en-US"/>
        </a:p>
      </dgm:t>
    </dgm:pt>
    <dgm:pt modelId="{190AC0CA-9CFE-427C-A63A-8AA974685263}">
      <dgm:prSet phldrT="[Text]"/>
      <dgm:spPr/>
      <dgm:t>
        <a:bodyPr/>
        <a:lstStyle/>
        <a:p>
          <a:r>
            <a:rPr lang="en-US" dirty="0"/>
            <a:t>Operating System</a:t>
          </a:r>
        </a:p>
      </dgm:t>
    </dgm:pt>
    <dgm:pt modelId="{4086713F-A9D5-49FE-8212-0B46875840A2}" type="parTrans" cxnId="{3604B873-91CE-490C-8117-3C37B893CACC}">
      <dgm:prSet/>
      <dgm:spPr/>
      <dgm:t>
        <a:bodyPr/>
        <a:lstStyle/>
        <a:p>
          <a:endParaRPr lang="en-US"/>
        </a:p>
      </dgm:t>
    </dgm:pt>
    <dgm:pt modelId="{A74848A0-A425-4CFC-845E-5B1C5A59C76F}" type="sibTrans" cxnId="{3604B873-91CE-490C-8117-3C37B893CACC}">
      <dgm:prSet/>
      <dgm:spPr/>
      <dgm:t>
        <a:bodyPr/>
        <a:lstStyle/>
        <a:p>
          <a:endParaRPr lang="en-US"/>
        </a:p>
      </dgm:t>
    </dgm:pt>
    <dgm:pt modelId="{BEAF370E-23B9-43A0-A879-2110AAB80311}">
      <dgm:prSet phldrT="[Text]"/>
      <dgm:spPr/>
      <dgm:t>
        <a:bodyPr/>
        <a:lstStyle/>
        <a:p>
          <a:r>
            <a:rPr lang="en-US" dirty="0"/>
            <a:t>Platform</a:t>
          </a:r>
        </a:p>
      </dgm:t>
    </dgm:pt>
    <dgm:pt modelId="{9327FCD5-9349-4870-AF10-7F86F577BD97}" type="parTrans" cxnId="{AE95F7E2-1361-4ECC-8E50-9E0985871603}">
      <dgm:prSet/>
      <dgm:spPr/>
      <dgm:t>
        <a:bodyPr/>
        <a:lstStyle/>
        <a:p>
          <a:endParaRPr lang="en-US"/>
        </a:p>
      </dgm:t>
    </dgm:pt>
    <dgm:pt modelId="{1EB0ABFC-B074-4262-9677-73E754B423EA}" type="sibTrans" cxnId="{AE95F7E2-1361-4ECC-8E50-9E0985871603}">
      <dgm:prSet/>
      <dgm:spPr/>
      <dgm:t>
        <a:bodyPr/>
        <a:lstStyle/>
        <a:p>
          <a:endParaRPr lang="en-US"/>
        </a:p>
      </dgm:t>
    </dgm:pt>
    <dgm:pt modelId="{56FFD90F-7715-48B4-B029-497547B586FB}">
      <dgm:prSet phldrT="[Text]"/>
      <dgm:spPr/>
      <dgm:t>
        <a:bodyPr/>
        <a:lstStyle/>
        <a:p>
          <a:r>
            <a:rPr lang="en-US" dirty="0"/>
            <a:t>Additional Considerations</a:t>
          </a:r>
        </a:p>
      </dgm:t>
    </dgm:pt>
    <dgm:pt modelId="{3C6A0EBA-5762-4D74-B041-F411968EA846}" type="parTrans" cxnId="{A9CA890D-BD5C-4990-8AEC-F774A1F1CBB9}">
      <dgm:prSet/>
      <dgm:spPr/>
      <dgm:t>
        <a:bodyPr/>
        <a:lstStyle/>
        <a:p>
          <a:endParaRPr lang="en-US"/>
        </a:p>
      </dgm:t>
    </dgm:pt>
    <dgm:pt modelId="{B74323D8-E27C-41D1-B7F0-98022BDAB0E6}" type="sibTrans" cxnId="{A9CA890D-BD5C-4990-8AEC-F774A1F1CBB9}">
      <dgm:prSet/>
      <dgm:spPr/>
      <dgm:t>
        <a:bodyPr/>
        <a:lstStyle/>
        <a:p>
          <a:endParaRPr lang="en-US"/>
        </a:p>
      </dgm:t>
    </dgm:pt>
    <dgm:pt modelId="{3BBC0E94-D1DC-456B-A9E8-678D91AA4AB7}">
      <dgm:prSet phldrT="[Text]"/>
      <dgm:spPr/>
      <dgm:t>
        <a:bodyPr/>
        <a:lstStyle/>
        <a:p>
          <a:r>
            <a:rPr lang="en-US" dirty="0"/>
            <a:t>TN Desktop App</a:t>
          </a:r>
        </a:p>
      </dgm:t>
    </dgm:pt>
    <dgm:pt modelId="{126EB6BD-7B2E-4ED6-AA94-0E6EEECB5A5E}" type="parTrans" cxnId="{573129CB-CEE5-4FF7-B1B2-248E9D7AB024}">
      <dgm:prSet/>
      <dgm:spPr/>
      <dgm:t>
        <a:bodyPr/>
        <a:lstStyle/>
        <a:p>
          <a:endParaRPr lang="en-US"/>
        </a:p>
      </dgm:t>
    </dgm:pt>
    <dgm:pt modelId="{E98F8B64-D7E9-4A87-A9C6-16E5811242B0}" type="sibTrans" cxnId="{573129CB-CEE5-4FF7-B1B2-248E9D7AB024}">
      <dgm:prSet/>
      <dgm:spPr/>
      <dgm:t>
        <a:bodyPr/>
        <a:lstStyle/>
        <a:p>
          <a:endParaRPr lang="en-US"/>
        </a:p>
      </dgm:t>
    </dgm:pt>
    <dgm:pt modelId="{6E65C6B3-2BF0-4B06-96DF-55EE2E2F1922}" type="pres">
      <dgm:prSet presAssocID="{4C04F32E-E94C-4C75-85C1-517920EBE6F4}" presName="mainComposite" presStyleCnt="0">
        <dgm:presLayoutVars>
          <dgm:chPref val="1"/>
          <dgm:dir/>
          <dgm:animOne val="branch"/>
          <dgm:animLvl val="lvl"/>
          <dgm:resizeHandles val="exact"/>
        </dgm:presLayoutVars>
      </dgm:prSet>
      <dgm:spPr/>
    </dgm:pt>
    <dgm:pt modelId="{9BAF9B50-399E-4C49-B249-F7B362BDF550}" type="pres">
      <dgm:prSet presAssocID="{4C04F32E-E94C-4C75-85C1-517920EBE6F4}" presName="hierFlow" presStyleCnt="0"/>
      <dgm:spPr/>
    </dgm:pt>
    <dgm:pt modelId="{17321B4C-A573-4EBD-B201-A9EFB62D5505}" type="pres">
      <dgm:prSet presAssocID="{4C04F32E-E94C-4C75-85C1-517920EBE6F4}" presName="firstBuf" presStyleCnt="0"/>
      <dgm:spPr/>
    </dgm:pt>
    <dgm:pt modelId="{5721DAEC-0E59-4EF6-87B3-8EAB385777ED}" type="pres">
      <dgm:prSet presAssocID="{4C04F32E-E94C-4C75-85C1-517920EBE6F4}" presName="hierChild1" presStyleCnt="0">
        <dgm:presLayoutVars>
          <dgm:chPref val="1"/>
          <dgm:animOne val="branch"/>
          <dgm:animLvl val="lvl"/>
        </dgm:presLayoutVars>
      </dgm:prSet>
      <dgm:spPr/>
    </dgm:pt>
    <dgm:pt modelId="{5FABAF6F-9831-4DC2-9A2D-7BE4861E7AE2}" type="pres">
      <dgm:prSet presAssocID="{03C390C1-1BFA-4626-B1C2-41C5216B915B}" presName="Name17" presStyleCnt="0"/>
      <dgm:spPr/>
    </dgm:pt>
    <dgm:pt modelId="{C9F2A395-E3B2-44AC-A77F-468A181E03B6}" type="pres">
      <dgm:prSet presAssocID="{03C390C1-1BFA-4626-B1C2-41C5216B915B}" presName="level1Shape" presStyleLbl="node0" presStyleIdx="0" presStyleCnt="1">
        <dgm:presLayoutVars>
          <dgm:chPref val="3"/>
        </dgm:presLayoutVars>
      </dgm:prSet>
      <dgm:spPr/>
    </dgm:pt>
    <dgm:pt modelId="{D3463288-32E9-4F87-89D7-61465FD8173A}" type="pres">
      <dgm:prSet presAssocID="{03C390C1-1BFA-4626-B1C2-41C5216B915B}" presName="hierChild2" presStyleCnt="0"/>
      <dgm:spPr/>
    </dgm:pt>
    <dgm:pt modelId="{F84D3A9A-DCF8-4B68-A446-02BA9841998C}" type="pres">
      <dgm:prSet presAssocID="{126EB6BD-7B2E-4ED6-AA94-0E6EEECB5A5E}" presName="Name25" presStyleLbl="parChTrans1D2" presStyleIdx="0" presStyleCnt="1"/>
      <dgm:spPr/>
    </dgm:pt>
    <dgm:pt modelId="{6D5EA056-818A-4256-87D4-1DA1C0FB5BAF}" type="pres">
      <dgm:prSet presAssocID="{126EB6BD-7B2E-4ED6-AA94-0E6EEECB5A5E}" presName="connTx" presStyleLbl="parChTrans1D2" presStyleIdx="0" presStyleCnt="1"/>
      <dgm:spPr/>
    </dgm:pt>
    <dgm:pt modelId="{AEEF7298-721A-4BD4-B2EA-C44A8DF8C524}" type="pres">
      <dgm:prSet presAssocID="{3BBC0E94-D1DC-456B-A9E8-678D91AA4AB7}" presName="Name30" presStyleCnt="0"/>
      <dgm:spPr/>
    </dgm:pt>
    <dgm:pt modelId="{D01A1BB0-91A3-468D-AF11-BB59A00A45EE}" type="pres">
      <dgm:prSet presAssocID="{3BBC0E94-D1DC-456B-A9E8-678D91AA4AB7}" presName="level2Shape" presStyleLbl="node2" presStyleIdx="0" presStyleCnt="1"/>
      <dgm:spPr/>
    </dgm:pt>
    <dgm:pt modelId="{F59F1416-38D4-422F-A4E1-18A60A566A18}" type="pres">
      <dgm:prSet presAssocID="{3BBC0E94-D1DC-456B-A9E8-678D91AA4AB7}" presName="hierChild3" presStyleCnt="0"/>
      <dgm:spPr/>
    </dgm:pt>
    <dgm:pt modelId="{185E8EE9-EF5D-4DC6-B577-8A6C1506C185}" type="pres">
      <dgm:prSet presAssocID="{9A0A26C0-1792-484F-889C-80C3F3066807}" presName="Name25" presStyleLbl="parChTrans1D3" presStyleIdx="0" presStyleCnt="1"/>
      <dgm:spPr/>
    </dgm:pt>
    <dgm:pt modelId="{75E8CAE2-CDC7-482D-A8BF-7CD365609787}" type="pres">
      <dgm:prSet presAssocID="{9A0A26C0-1792-484F-889C-80C3F3066807}" presName="connTx" presStyleLbl="parChTrans1D3" presStyleIdx="0" presStyleCnt="1"/>
      <dgm:spPr/>
    </dgm:pt>
    <dgm:pt modelId="{0B3945A2-0EA9-4E71-BB7E-20948C1D2027}" type="pres">
      <dgm:prSet presAssocID="{05A4E796-90CE-494B-B5E7-336C3ECF4C19}" presName="Name30" presStyleCnt="0"/>
      <dgm:spPr/>
    </dgm:pt>
    <dgm:pt modelId="{F2F324D7-64DF-4F5C-BF18-A9CA301650B8}" type="pres">
      <dgm:prSet presAssocID="{05A4E796-90CE-494B-B5E7-336C3ECF4C19}" presName="level2Shape" presStyleLbl="node3" presStyleIdx="0" presStyleCnt="1"/>
      <dgm:spPr/>
    </dgm:pt>
    <dgm:pt modelId="{6E5CC6F7-95AD-4926-95AA-2F1055B3D982}" type="pres">
      <dgm:prSet presAssocID="{05A4E796-90CE-494B-B5E7-336C3ECF4C19}" presName="hierChild3" presStyleCnt="0"/>
      <dgm:spPr/>
    </dgm:pt>
    <dgm:pt modelId="{36D4AACA-AC71-45B0-B506-EB7628E330F4}" type="pres">
      <dgm:prSet presAssocID="{4C04F32E-E94C-4C75-85C1-517920EBE6F4}" presName="bgShapesFlow" presStyleCnt="0"/>
      <dgm:spPr/>
    </dgm:pt>
    <dgm:pt modelId="{25C2EB4C-5D0F-4B77-A2FF-B30A73B4FEBD}" type="pres">
      <dgm:prSet presAssocID="{190AC0CA-9CFE-427C-A63A-8AA974685263}" presName="rectComp" presStyleCnt="0"/>
      <dgm:spPr/>
    </dgm:pt>
    <dgm:pt modelId="{EB2A05C2-2C2F-4F5A-AAF0-CB521DE8AC83}" type="pres">
      <dgm:prSet presAssocID="{190AC0CA-9CFE-427C-A63A-8AA974685263}" presName="bgRect" presStyleLbl="bgShp" presStyleIdx="0" presStyleCnt="3"/>
      <dgm:spPr/>
    </dgm:pt>
    <dgm:pt modelId="{06A50A6C-47A5-4FB3-AFA1-DCBE9BD97B1A}" type="pres">
      <dgm:prSet presAssocID="{190AC0CA-9CFE-427C-A63A-8AA974685263}" presName="bgRectTx" presStyleLbl="bgShp" presStyleIdx="0" presStyleCnt="3">
        <dgm:presLayoutVars>
          <dgm:bulletEnabled val="1"/>
        </dgm:presLayoutVars>
      </dgm:prSet>
      <dgm:spPr/>
    </dgm:pt>
    <dgm:pt modelId="{7A799C43-02B5-43BD-AC60-B0CA3EE291EB}" type="pres">
      <dgm:prSet presAssocID="{190AC0CA-9CFE-427C-A63A-8AA974685263}" presName="spComp" presStyleCnt="0"/>
      <dgm:spPr/>
    </dgm:pt>
    <dgm:pt modelId="{77E5FFF8-4E53-4396-8DA7-6480199F6AA7}" type="pres">
      <dgm:prSet presAssocID="{190AC0CA-9CFE-427C-A63A-8AA974685263}" presName="hSp" presStyleCnt="0"/>
      <dgm:spPr/>
    </dgm:pt>
    <dgm:pt modelId="{CE6A3A1B-39B5-49A8-83DC-A3EEC30D393E}" type="pres">
      <dgm:prSet presAssocID="{BEAF370E-23B9-43A0-A879-2110AAB80311}" presName="rectComp" presStyleCnt="0"/>
      <dgm:spPr/>
    </dgm:pt>
    <dgm:pt modelId="{4E8483D1-70EF-486C-A2B1-0A1512AE0CE6}" type="pres">
      <dgm:prSet presAssocID="{BEAF370E-23B9-43A0-A879-2110AAB80311}" presName="bgRect" presStyleLbl="bgShp" presStyleIdx="1" presStyleCnt="3"/>
      <dgm:spPr/>
    </dgm:pt>
    <dgm:pt modelId="{199DC1C7-32BF-46D9-848E-27C03995D698}" type="pres">
      <dgm:prSet presAssocID="{BEAF370E-23B9-43A0-A879-2110AAB80311}" presName="bgRectTx" presStyleLbl="bgShp" presStyleIdx="1" presStyleCnt="3">
        <dgm:presLayoutVars>
          <dgm:bulletEnabled val="1"/>
        </dgm:presLayoutVars>
      </dgm:prSet>
      <dgm:spPr/>
    </dgm:pt>
    <dgm:pt modelId="{668333A4-4E58-442D-B75C-B3D7E1770D28}" type="pres">
      <dgm:prSet presAssocID="{BEAF370E-23B9-43A0-A879-2110AAB80311}" presName="spComp" presStyleCnt="0"/>
      <dgm:spPr/>
    </dgm:pt>
    <dgm:pt modelId="{7EDF57DE-BA4B-47DE-8DE9-19949128D8F0}" type="pres">
      <dgm:prSet presAssocID="{BEAF370E-23B9-43A0-A879-2110AAB80311}" presName="hSp" presStyleCnt="0"/>
      <dgm:spPr/>
    </dgm:pt>
    <dgm:pt modelId="{C3ACEC8D-C797-457F-A5DB-3F3E97139026}" type="pres">
      <dgm:prSet presAssocID="{56FFD90F-7715-48B4-B029-497547B586FB}" presName="rectComp" presStyleCnt="0"/>
      <dgm:spPr/>
    </dgm:pt>
    <dgm:pt modelId="{093D1D41-1B2E-4B3C-86B9-F65AB4895256}" type="pres">
      <dgm:prSet presAssocID="{56FFD90F-7715-48B4-B029-497547B586FB}" presName="bgRect" presStyleLbl="bgShp" presStyleIdx="2" presStyleCnt="3"/>
      <dgm:spPr/>
    </dgm:pt>
    <dgm:pt modelId="{A7B189AD-C9EF-4986-9B9D-FC69226415F1}" type="pres">
      <dgm:prSet presAssocID="{56FFD90F-7715-48B4-B029-497547B586FB}" presName="bgRectTx" presStyleLbl="bgShp" presStyleIdx="2" presStyleCnt="3">
        <dgm:presLayoutVars>
          <dgm:bulletEnabled val="1"/>
        </dgm:presLayoutVars>
      </dgm:prSet>
      <dgm:spPr/>
    </dgm:pt>
  </dgm:ptLst>
  <dgm:cxnLst>
    <dgm:cxn modelId="{63896401-E9FD-434A-BB6B-4229A2E8BDE3}" type="presOf" srcId="{03C390C1-1BFA-4626-B1C2-41C5216B915B}" destId="{C9F2A395-E3B2-44AC-A77F-468A181E03B6}" srcOrd="0" destOrd="0" presId="urn:microsoft.com/office/officeart/2005/8/layout/hierarchy5"/>
    <dgm:cxn modelId="{27CCEE02-2ED8-4718-8751-2FDAC6B08CA2}" type="presOf" srcId="{9A0A26C0-1792-484F-889C-80C3F3066807}" destId="{75E8CAE2-CDC7-482D-A8BF-7CD365609787}" srcOrd="1" destOrd="0" presId="urn:microsoft.com/office/officeart/2005/8/layout/hierarchy5"/>
    <dgm:cxn modelId="{A9CA890D-BD5C-4990-8AEC-F774A1F1CBB9}" srcId="{4C04F32E-E94C-4C75-85C1-517920EBE6F4}" destId="{56FFD90F-7715-48B4-B029-497547B586FB}" srcOrd="3" destOrd="0" parTransId="{3C6A0EBA-5762-4D74-B041-F411968EA846}" sibTransId="{B74323D8-E27C-41D1-B7F0-98022BDAB0E6}"/>
    <dgm:cxn modelId="{0EDA250E-1A0F-4D9A-9C6C-D05902CCC929}" type="presOf" srcId="{126EB6BD-7B2E-4ED6-AA94-0E6EEECB5A5E}" destId="{6D5EA056-818A-4256-87D4-1DA1C0FB5BAF}" srcOrd="1" destOrd="0" presId="urn:microsoft.com/office/officeart/2005/8/layout/hierarchy5"/>
    <dgm:cxn modelId="{F15B1C26-89F0-4AB6-99D3-A6CC2BCEA967}" srcId="{4C04F32E-E94C-4C75-85C1-517920EBE6F4}" destId="{03C390C1-1BFA-4626-B1C2-41C5216B915B}" srcOrd="0" destOrd="0" parTransId="{89CAC95F-DF48-45D0-BD75-6C4B7E3D34EB}" sibTransId="{D49C39E0-FB51-4F2E-8AD7-925A61568B60}"/>
    <dgm:cxn modelId="{A4B27F2E-693B-46C1-9C7B-D6A3D35CED5E}" type="presOf" srcId="{56FFD90F-7715-48B4-B029-497547B586FB}" destId="{A7B189AD-C9EF-4986-9B9D-FC69226415F1}" srcOrd="1" destOrd="0" presId="urn:microsoft.com/office/officeart/2005/8/layout/hierarchy5"/>
    <dgm:cxn modelId="{FC4E5045-FA1C-4377-8BA6-0E1678FD2AF7}" type="presOf" srcId="{56FFD90F-7715-48B4-B029-497547B586FB}" destId="{093D1D41-1B2E-4B3C-86B9-F65AB4895256}" srcOrd="0" destOrd="0" presId="urn:microsoft.com/office/officeart/2005/8/layout/hierarchy5"/>
    <dgm:cxn modelId="{BA961750-9CB9-4DC1-92EB-A2B4F603BAC7}" type="presOf" srcId="{4C04F32E-E94C-4C75-85C1-517920EBE6F4}" destId="{6E65C6B3-2BF0-4B06-96DF-55EE2E2F1922}" srcOrd="0" destOrd="0" presId="urn:microsoft.com/office/officeart/2005/8/layout/hierarchy5"/>
    <dgm:cxn modelId="{FE9EA75A-8EE8-4756-808E-A2E0122CE258}" type="presOf" srcId="{BEAF370E-23B9-43A0-A879-2110AAB80311}" destId="{4E8483D1-70EF-486C-A2B1-0A1512AE0CE6}" srcOrd="0" destOrd="0" presId="urn:microsoft.com/office/officeart/2005/8/layout/hierarchy5"/>
    <dgm:cxn modelId="{F423AE70-152C-4F18-81BE-E85766DBB8FA}" type="presOf" srcId="{126EB6BD-7B2E-4ED6-AA94-0E6EEECB5A5E}" destId="{F84D3A9A-DCF8-4B68-A446-02BA9841998C}" srcOrd="0" destOrd="0" presId="urn:microsoft.com/office/officeart/2005/8/layout/hierarchy5"/>
    <dgm:cxn modelId="{3604B873-91CE-490C-8117-3C37B893CACC}" srcId="{4C04F32E-E94C-4C75-85C1-517920EBE6F4}" destId="{190AC0CA-9CFE-427C-A63A-8AA974685263}" srcOrd="1" destOrd="0" parTransId="{4086713F-A9D5-49FE-8212-0B46875840A2}" sibTransId="{A74848A0-A425-4CFC-845E-5B1C5A59C76F}"/>
    <dgm:cxn modelId="{B9AD268A-FA4B-4D6A-837B-B9D93BC9E8AA}" type="presOf" srcId="{BEAF370E-23B9-43A0-A879-2110AAB80311}" destId="{199DC1C7-32BF-46D9-848E-27C03995D698}" srcOrd="1" destOrd="0" presId="urn:microsoft.com/office/officeart/2005/8/layout/hierarchy5"/>
    <dgm:cxn modelId="{368DAEAB-CA84-4E1F-95C1-0101F6F45196}" type="presOf" srcId="{9A0A26C0-1792-484F-889C-80C3F3066807}" destId="{185E8EE9-EF5D-4DC6-B577-8A6C1506C185}" srcOrd="0" destOrd="0" presId="urn:microsoft.com/office/officeart/2005/8/layout/hierarchy5"/>
    <dgm:cxn modelId="{F7ECB6B8-22CC-4B07-AE92-0B6F9916D203}" type="presOf" srcId="{3BBC0E94-D1DC-456B-A9E8-678D91AA4AB7}" destId="{D01A1BB0-91A3-468D-AF11-BB59A00A45EE}" srcOrd="0" destOrd="0" presId="urn:microsoft.com/office/officeart/2005/8/layout/hierarchy5"/>
    <dgm:cxn modelId="{573129CB-CEE5-4FF7-B1B2-248E9D7AB024}" srcId="{03C390C1-1BFA-4626-B1C2-41C5216B915B}" destId="{3BBC0E94-D1DC-456B-A9E8-678D91AA4AB7}" srcOrd="0" destOrd="0" parTransId="{126EB6BD-7B2E-4ED6-AA94-0E6EEECB5A5E}" sibTransId="{E98F8B64-D7E9-4A87-A9C6-16E5811242B0}"/>
    <dgm:cxn modelId="{7F9033D9-70B8-4733-8CD5-6E8238F84D98}" type="presOf" srcId="{05A4E796-90CE-494B-B5E7-336C3ECF4C19}" destId="{F2F324D7-64DF-4F5C-BF18-A9CA301650B8}" srcOrd="0" destOrd="0" presId="urn:microsoft.com/office/officeart/2005/8/layout/hierarchy5"/>
    <dgm:cxn modelId="{5F5AD3DF-C520-468D-8920-258CB705EE99}" type="presOf" srcId="{190AC0CA-9CFE-427C-A63A-8AA974685263}" destId="{EB2A05C2-2C2F-4F5A-AAF0-CB521DE8AC83}" srcOrd="0" destOrd="0" presId="urn:microsoft.com/office/officeart/2005/8/layout/hierarchy5"/>
    <dgm:cxn modelId="{AE95F7E2-1361-4ECC-8E50-9E0985871603}" srcId="{4C04F32E-E94C-4C75-85C1-517920EBE6F4}" destId="{BEAF370E-23B9-43A0-A879-2110AAB80311}" srcOrd="2" destOrd="0" parTransId="{9327FCD5-9349-4870-AF10-7F86F577BD97}" sibTransId="{1EB0ABFC-B074-4262-9677-73E754B423EA}"/>
    <dgm:cxn modelId="{1E9F38F4-D0D7-4491-BCB7-390395587A33}" type="presOf" srcId="{190AC0CA-9CFE-427C-A63A-8AA974685263}" destId="{06A50A6C-47A5-4FB3-AFA1-DCBE9BD97B1A}" srcOrd="1" destOrd="0" presId="urn:microsoft.com/office/officeart/2005/8/layout/hierarchy5"/>
    <dgm:cxn modelId="{494573F6-C449-49AE-A100-0931D6C3B13C}" srcId="{3BBC0E94-D1DC-456B-A9E8-678D91AA4AB7}" destId="{05A4E796-90CE-494B-B5E7-336C3ECF4C19}" srcOrd="0" destOrd="0" parTransId="{9A0A26C0-1792-484F-889C-80C3F3066807}" sibTransId="{618BF1F2-9180-4286-9FCF-0AB60048FF22}"/>
    <dgm:cxn modelId="{05549477-310D-41F2-B07F-85373F091742}" type="presParOf" srcId="{6E65C6B3-2BF0-4B06-96DF-55EE2E2F1922}" destId="{9BAF9B50-399E-4C49-B249-F7B362BDF550}" srcOrd="0" destOrd="0" presId="urn:microsoft.com/office/officeart/2005/8/layout/hierarchy5"/>
    <dgm:cxn modelId="{1490B7F6-B750-47F4-9093-A099FA9B2201}" type="presParOf" srcId="{9BAF9B50-399E-4C49-B249-F7B362BDF550}" destId="{17321B4C-A573-4EBD-B201-A9EFB62D5505}" srcOrd="0" destOrd="0" presId="urn:microsoft.com/office/officeart/2005/8/layout/hierarchy5"/>
    <dgm:cxn modelId="{92F5D9D1-5070-4C63-94CE-6D2B2D4EA53E}" type="presParOf" srcId="{9BAF9B50-399E-4C49-B249-F7B362BDF550}" destId="{5721DAEC-0E59-4EF6-87B3-8EAB385777ED}" srcOrd="1" destOrd="0" presId="urn:microsoft.com/office/officeart/2005/8/layout/hierarchy5"/>
    <dgm:cxn modelId="{A8019773-FE60-4829-8646-EAF45A557764}" type="presParOf" srcId="{5721DAEC-0E59-4EF6-87B3-8EAB385777ED}" destId="{5FABAF6F-9831-4DC2-9A2D-7BE4861E7AE2}" srcOrd="0" destOrd="0" presId="urn:microsoft.com/office/officeart/2005/8/layout/hierarchy5"/>
    <dgm:cxn modelId="{90463614-D21D-437F-B2EC-1A638D3C29A8}" type="presParOf" srcId="{5FABAF6F-9831-4DC2-9A2D-7BE4861E7AE2}" destId="{C9F2A395-E3B2-44AC-A77F-468A181E03B6}" srcOrd="0" destOrd="0" presId="urn:microsoft.com/office/officeart/2005/8/layout/hierarchy5"/>
    <dgm:cxn modelId="{749C9FB5-8C2E-4809-B70C-9A118F46CFA4}" type="presParOf" srcId="{5FABAF6F-9831-4DC2-9A2D-7BE4861E7AE2}" destId="{D3463288-32E9-4F87-89D7-61465FD8173A}" srcOrd="1" destOrd="0" presId="urn:microsoft.com/office/officeart/2005/8/layout/hierarchy5"/>
    <dgm:cxn modelId="{3E4B146A-A4B4-4D5D-B0FF-770701DE738E}" type="presParOf" srcId="{D3463288-32E9-4F87-89D7-61465FD8173A}" destId="{F84D3A9A-DCF8-4B68-A446-02BA9841998C}" srcOrd="0" destOrd="0" presId="urn:microsoft.com/office/officeart/2005/8/layout/hierarchy5"/>
    <dgm:cxn modelId="{24412D96-9B7A-4CA1-A976-ABCA50EF3CD1}" type="presParOf" srcId="{F84D3A9A-DCF8-4B68-A446-02BA9841998C}" destId="{6D5EA056-818A-4256-87D4-1DA1C0FB5BAF}" srcOrd="0" destOrd="0" presId="urn:microsoft.com/office/officeart/2005/8/layout/hierarchy5"/>
    <dgm:cxn modelId="{7E165824-5103-4A5E-9AF4-7BDD09DB503B}" type="presParOf" srcId="{D3463288-32E9-4F87-89D7-61465FD8173A}" destId="{AEEF7298-721A-4BD4-B2EA-C44A8DF8C524}" srcOrd="1" destOrd="0" presId="urn:microsoft.com/office/officeart/2005/8/layout/hierarchy5"/>
    <dgm:cxn modelId="{4BD08069-C381-48D7-B8F0-2272C939283A}" type="presParOf" srcId="{AEEF7298-721A-4BD4-B2EA-C44A8DF8C524}" destId="{D01A1BB0-91A3-468D-AF11-BB59A00A45EE}" srcOrd="0" destOrd="0" presId="urn:microsoft.com/office/officeart/2005/8/layout/hierarchy5"/>
    <dgm:cxn modelId="{7F8452C8-FE85-4B25-B5D5-57E189E2B780}" type="presParOf" srcId="{AEEF7298-721A-4BD4-B2EA-C44A8DF8C524}" destId="{F59F1416-38D4-422F-A4E1-18A60A566A18}" srcOrd="1" destOrd="0" presId="urn:microsoft.com/office/officeart/2005/8/layout/hierarchy5"/>
    <dgm:cxn modelId="{A3436424-F322-47D2-9503-9AF2CA3909AF}" type="presParOf" srcId="{F59F1416-38D4-422F-A4E1-18A60A566A18}" destId="{185E8EE9-EF5D-4DC6-B577-8A6C1506C185}" srcOrd="0" destOrd="0" presId="urn:microsoft.com/office/officeart/2005/8/layout/hierarchy5"/>
    <dgm:cxn modelId="{07CC29FB-2BE7-48D0-9E2B-90DF70498B10}" type="presParOf" srcId="{185E8EE9-EF5D-4DC6-B577-8A6C1506C185}" destId="{75E8CAE2-CDC7-482D-A8BF-7CD365609787}" srcOrd="0" destOrd="0" presId="urn:microsoft.com/office/officeart/2005/8/layout/hierarchy5"/>
    <dgm:cxn modelId="{F4ED131B-C53C-4B9C-91A6-4B3E2F2C3DB1}" type="presParOf" srcId="{F59F1416-38D4-422F-A4E1-18A60A566A18}" destId="{0B3945A2-0EA9-4E71-BB7E-20948C1D2027}" srcOrd="1" destOrd="0" presId="urn:microsoft.com/office/officeart/2005/8/layout/hierarchy5"/>
    <dgm:cxn modelId="{5BA87BAC-A7DE-4637-85AB-08F212D964FF}" type="presParOf" srcId="{0B3945A2-0EA9-4E71-BB7E-20948C1D2027}" destId="{F2F324D7-64DF-4F5C-BF18-A9CA301650B8}" srcOrd="0" destOrd="0" presId="urn:microsoft.com/office/officeart/2005/8/layout/hierarchy5"/>
    <dgm:cxn modelId="{D03E55BB-BBDC-482D-BCDD-F92E3AC0E1AA}" type="presParOf" srcId="{0B3945A2-0EA9-4E71-BB7E-20948C1D2027}" destId="{6E5CC6F7-95AD-4926-95AA-2F1055B3D982}" srcOrd="1" destOrd="0" presId="urn:microsoft.com/office/officeart/2005/8/layout/hierarchy5"/>
    <dgm:cxn modelId="{BA665B1D-2B64-48FA-93F9-F9286A07D648}" type="presParOf" srcId="{6E65C6B3-2BF0-4B06-96DF-55EE2E2F1922}" destId="{36D4AACA-AC71-45B0-B506-EB7628E330F4}" srcOrd="1" destOrd="0" presId="urn:microsoft.com/office/officeart/2005/8/layout/hierarchy5"/>
    <dgm:cxn modelId="{E24902A7-8359-4C0C-A877-2E967748A02C}" type="presParOf" srcId="{36D4AACA-AC71-45B0-B506-EB7628E330F4}" destId="{25C2EB4C-5D0F-4B77-A2FF-B30A73B4FEBD}" srcOrd="0" destOrd="0" presId="urn:microsoft.com/office/officeart/2005/8/layout/hierarchy5"/>
    <dgm:cxn modelId="{B8165A67-3867-474C-8353-1B7884630D38}" type="presParOf" srcId="{25C2EB4C-5D0F-4B77-A2FF-B30A73B4FEBD}" destId="{EB2A05C2-2C2F-4F5A-AAF0-CB521DE8AC83}" srcOrd="0" destOrd="0" presId="urn:microsoft.com/office/officeart/2005/8/layout/hierarchy5"/>
    <dgm:cxn modelId="{FECED682-54BA-4AF5-A70B-64846C1E699A}" type="presParOf" srcId="{25C2EB4C-5D0F-4B77-A2FF-B30A73B4FEBD}" destId="{06A50A6C-47A5-4FB3-AFA1-DCBE9BD97B1A}" srcOrd="1" destOrd="0" presId="urn:microsoft.com/office/officeart/2005/8/layout/hierarchy5"/>
    <dgm:cxn modelId="{20B9D5CD-72D8-435E-BA84-3CDEE99EABD1}" type="presParOf" srcId="{36D4AACA-AC71-45B0-B506-EB7628E330F4}" destId="{7A799C43-02B5-43BD-AC60-B0CA3EE291EB}" srcOrd="1" destOrd="0" presId="urn:microsoft.com/office/officeart/2005/8/layout/hierarchy5"/>
    <dgm:cxn modelId="{9FE6D723-6832-487C-8071-C916F967D3E7}" type="presParOf" srcId="{7A799C43-02B5-43BD-AC60-B0CA3EE291EB}" destId="{77E5FFF8-4E53-4396-8DA7-6480199F6AA7}" srcOrd="0" destOrd="0" presId="urn:microsoft.com/office/officeart/2005/8/layout/hierarchy5"/>
    <dgm:cxn modelId="{C43EB0B8-5BE0-417D-9B54-00E68D7A4CD9}" type="presParOf" srcId="{36D4AACA-AC71-45B0-B506-EB7628E330F4}" destId="{CE6A3A1B-39B5-49A8-83DC-A3EEC30D393E}" srcOrd="2" destOrd="0" presId="urn:microsoft.com/office/officeart/2005/8/layout/hierarchy5"/>
    <dgm:cxn modelId="{795EAD77-439D-4D49-96F8-6F2F0509A012}" type="presParOf" srcId="{CE6A3A1B-39B5-49A8-83DC-A3EEC30D393E}" destId="{4E8483D1-70EF-486C-A2B1-0A1512AE0CE6}" srcOrd="0" destOrd="0" presId="urn:microsoft.com/office/officeart/2005/8/layout/hierarchy5"/>
    <dgm:cxn modelId="{8365EDF7-F7D5-4C5B-BA34-A9CD49C487EC}" type="presParOf" srcId="{CE6A3A1B-39B5-49A8-83DC-A3EEC30D393E}" destId="{199DC1C7-32BF-46D9-848E-27C03995D698}" srcOrd="1" destOrd="0" presId="urn:microsoft.com/office/officeart/2005/8/layout/hierarchy5"/>
    <dgm:cxn modelId="{655214EC-270B-42FE-9209-0F5817F470BB}" type="presParOf" srcId="{36D4AACA-AC71-45B0-B506-EB7628E330F4}" destId="{668333A4-4E58-442D-B75C-B3D7E1770D28}" srcOrd="3" destOrd="0" presId="urn:microsoft.com/office/officeart/2005/8/layout/hierarchy5"/>
    <dgm:cxn modelId="{FA6E2D51-BDAD-4290-98D3-5E4B14E3EC68}" type="presParOf" srcId="{668333A4-4E58-442D-B75C-B3D7E1770D28}" destId="{7EDF57DE-BA4B-47DE-8DE9-19949128D8F0}" srcOrd="0" destOrd="0" presId="urn:microsoft.com/office/officeart/2005/8/layout/hierarchy5"/>
    <dgm:cxn modelId="{31E3AA97-927C-425A-8033-9C97BC6A936A}" type="presParOf" srcId="{36D4AACA-AC71-45B0-B506-EB7628E330F4}" destId="{C3ACEC8D-C797-457F-A5DB-3F3E97139026}" srcOrd="4" destOrd="0" presId="urn:microsoft.com/office/officeart/2005/8/layout/hierarchy5"/>
    <dgm:cxn modelId="{514390E7-25AA-49EF-801E-660D3E0FCD56}" type="presParOf" srcId="{C3ACEC8D-C797-457F-A5DB-3F3E97139026}" destId="{093D1D41-1B2E-4B3C-86B9-F65AB4895256}" srcOrd="0" destOrd="0" presId="urn:microsoft.com/office/officeart/2005/8/layout/hierarchy5"/>
    <dgm:cxn modelId="{8678C47C-EE59-4206-B0E2-F81B94528FA1}" type="presParOf" srcId="{C3ACEC8D-C797-457F-A5DB-3F3E97139026}" destId="{A7B189AD-C9EF-4986-9B9D-FC69226415F1}" srcOrd="1" destOrd="0" presId="urn:microsoft.com/office/officeart/2005/8/layout/hierarchy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C04F32E-E94C-4C75-85C1-517920EBE6F4}" type="doc">
      <dgm:prSet loTypeId="urn:microsoft.com/office/officeart/2005/8/layout/hierarchy5" loCatId="hierarchy" qsTypeId="urn:microsoft.com/office/officeart/2005/8/quickstyle/simple1" qsCatId="simple" csTypeId="urn:microsoft.com/office/officeart/2005/8/colors/accent2_2" csCatId="accent2" phldr="1"/>
      <dgm:spPr/>
      <dgm:t>
        <a:bodyPr/>
        <a:lstStyle/>
        <a:p>
          <a:endParaRPr lang="en-US"/>
        </a:p>
      </dgm:t>
    </dgm:pt>
    <dgm:pt modelId="{03C390C1-1BFA-4626-B1C2-41C5216B915B}">
      <dgm:prSet phldrT="[Text]" custT="1"/>
      <dgm:spPr/>
      <dgm:t>
        <a:bodyPr/>
        <a:lstStyle/>
        <a:p>
          <a:r>
            <a:rPr lang="en-US" sz="2000" dirty="0"/>
            <a:t>iOS</a:t>
          </a:r>
          <a:r>
            <a:rPr lang="en-US" sz="1500" dirty="0"/>
            <a:t> </a:t>
          </a:r>
        </a:p>
        <a:p>
          <a:r>
            <a:rPr lang="en-US" sz="1500" b="0" i="0" dirty="0"/>
            <a:t>10.3.1 - 10.3.3, 11.2.5, 11.2.6, 11.4, 11.4.1, 12, 12.1</a:t>
          </a:r>
          <a:br>
            <a:rPr lang="en-US" sz="1500" dirty="0"/>
          </a:br>
          <a:endParaRPr lang="en-US" sz="1500" dirty="0"/>
        </a:p>
      </dgm:t>
    </dgm:pt>
    <dgm:pt modelId="{89CAC95F-DF48-45D0-BD75-6C4B7E3D34EB}" type="parTrans" cxnId="{F15B1C26-89F0-4AB6-99D3-A6CC2BCEA967}">
      <dgm:prSet/>
      <dgm:spPr/>
      <dgm:t>
        <a:bodyPr/>
        <a:lstStyle/>
        <a:p>
          <a:endParaRPr lang="en-US"/>
        </a:p>
      </dgm:t>
    </dgm:pt>
    <dgm:pt modelId="{D49C39E0-FB51-4F2E-8AD7-925A61568B60}" type="sibTrans" cxnId="{F15B1C26-89F0-4AB6-99D3-A6CC2BCEA967}">
      <dgm:prSet/>
      <dgm:spPr/>
      <dgm:t>
        <a:bodyPr/>
        <a:lstStyle/>
        <a:p>
          <a:endParaRPr lang="en-US"/>
        </a:p>
      </dgm:t>
    </dgm:pt>
    <dgm:pt modelId="{05A4E796-90CE-494B-B5E7-336C3ECF4C19}">
      <dgm:prSet phldrT="[Text]" custT="1"/>
      <dgm:spPr/>
      <dgm:t>
        <a:bodyPr/>
        <a:lstStyle/>
        <a:p>
          <a:r>
            <a:rPr lang="en-US" sz="2000" dirty="0"/>
            <a:t>Install TN app</a:t>
          </a:r>
        </a:p>
      </dgm:t>
    </dgm:pt>
    <dgm:pt modelId="{9A0A26C0-1792-484F-889C-80C3F3066807}" type="parTrans" cxnId="{494573F6-C449-49AE-A100-0931D6C3B13C}">
      <dgm:prSet/>
      <dgm:spPr/>
      <dgm:t>
        <a:bodyPr/>
        <a:lstStyle/>
        <a:p>
          <a:endParaRPr lang="en-US"/>
        </a:p>
      </dgm:t>
    </dgm:pt>
    <dgm:pt modelId="{618BF1F2-9180-4286-9FCF-0AB60048FF22}" type="sibTrans" cxnId="{494573F6-C449-49AE-A100-0931D6C3B13C}">
      <dgm:prSet/>
      <dgm:spPr/>
      <dgm:t>
        <a:bodyPr/>
        <a:lstStyle/>
        <a:p>
          <a:endParaRPr lang="en-US"/>
        </a:p>
      </dgm:t>
    </dgm:pt>
    <dgm:pt modelId="{190AC0CA-9CFE-427C-A63A-8AA974685263}">
      <dgm:prSet phldrT="[Text]"/>
      <dgm:spPr/>
      <dgm:t>
        <a:bodyPr/>
        <a:lstStyle/>
        <a:p>
          <a:r>
            <a:rPr lang="en-US" dirty="0"/>
            <a:t>Operating System</a:t>
          </a:r>
        </a:p>
      </dgm:t>
    </dgm:pt>
    <dgm:pt modelId="{4086713F-A9D5-49FE-8212-0B46875840A2}" type="parTrans" cxnId="{3604B873-91CE-490C-8117-3C37B893CACC}">
      <dgm:prSet/>
      <dgm:spPr/>
      <dgm:t>
        <a:bodyPr/>
        <a:lstStyle/>
        <a:p>
          <a:endParaRPr lang="en-US"/>
        </a:p>
      </dgm:t>
    </dgm:pt>
    <dgm:pt modelId="{A74848A0-A425-4CFC-845E-5B1C5A59C76F}" type="sibTrans" cxnId="{3604B873-91CE-490C-8117-3C37B893CACC}">
      <dgm:prSet/>
      <dgm:spPr/>
      <dgm:t>
        <a:bodyPr/>
        <a:lstStyle/>
        <a:p>
          <a:endParaRPr lang="en-US"/>
        </a:p>
      </dgm:t>
    </dgm:pt>
    <dgm:pt modelId="{BEAF370E-23B9-43A0-A879-2110AAB80311}">
      <dgm:prSet phldrT="[Text]"/>
      <dgm:spPr/>
      <dgm:t>
        <a:bodyPr/>
        <a:lstStyle/>
        <a:p>
          <a:r>
            <a:rPr lang="en-US" dirty="0"/>
            <a:t>Platform</a:t>
          </a:r>
        </a:p>
      </dgm:t>
    </dgm:pt>
    <dgm:pt modelId="{9327FCD5-9349-4870-AF10-7F86F577BD97}" type="parTrans" cxnId="{AE95F7E2-1361-4ECC-8E50-9E0985871603}">
      <dgm:prSet/>
      <dgm:spPr/>
      <dgm:t>
        <a:bodyPr/>
        <a:lstStyle/>
        <a:p>
          <a:endParaRPr lang="en-US"/>
        </a:p>
      </dgm:t>
    </dgm:pt>
    <dgm:pt modelId="{1EB0ABFC-B074-4262-9677-73E754B423EA}" type="sibTrans" cxnId="{AE95F7E2-1361-4ECC-8E50-9E0985871603}">
      <dgm:prSet/>
      <dgm:spPr/>
      <dgm:t>
        <a:bodyPr/>
        <a:lstStyle/>
        <a:p>
          <a:endParaRPr lang="en-US"/>
        </a:p>
      </dgm:t>
    </dgm:pt>
    <dgm:pt modelId="{56FFD90F-7715-48B4-B029-497547B586FB}">
      <dgm:prSet phldrT="[Text]"/>
      <dgm:spPr/>
      <dgm:t>
        <a:bodyPr/>
        <a:lstStyle/>
        <a:p>
          <a:r>
            <a:rPr lang="en-US" dirty="0"/>
            <a:t>Additional Considerations</a:t>
          </a:r>
        </a:p>
      </dgm:t>
    </dgm:pt>
    <dgm:pt modelId="{3C6A0EBA-5762-4D74-B041-F411968EA846}" type="parTrans" cxnId="{A9CA890D-BD5C-4990-8AEC-F774A1F1CBB9}">
      <dgm:prSet/>
      <dgm:spPr/>
      <dgm:t>
        <a:bodyPr/>
        <a:lstStyle/>
        <a:p>
          <a:endParaRPr lang="en-US"/>
        </a:p>
      </dgm:t>
    </dgm:pt>
    <dgm:pt modelId="{B74323D8-E27C-41D1-B7F0-98022BDAB0E6}" type="sibTrans" cxnId="{A9CA890D-BD5C-4990-8AEC-F774A1F1CBB9}">
      <dgm:prSet/>
      <dgm:spPr/>
      <dgm:t>
        <a:bodyPr/>
        <a:lstStyle/>
        <a:p>
          <a:endParaRPr lang="en-US"/>
        </a:p>
      </dgm:t>
    </dgm:pt>
    <dgm:pt modelId="{3BBC0E94-D1DC-456B-A9E8-678D91AA4AB7}">
      <dgm:prSet phldrT="[Text]" custT="1"/>
      <dgm:spPr/>
      <dgm:t>
        <a:bodyPr/>
        <a:lstStyle/>
        <a:p>
          <a:r>
            <a:rPr lang="en-US" sz="2000" dirty="0"/>
            <a:t>TN Desktop App</a:t>
          </a:r>
        </a:p>
      </dgm:t>
    </dgm:pt>
    <dgm:pt modelId="{126EB6BD-7B2E-4ED6-AA94-0E6EEECB5A5E}" type="parTrans" cxnId="{573129CB-CEE5-4FF7-B1B2-248E9D7AB024}">
      <dgm:prSet/>
      <dgm:spPr/>
      <dgm:t>
        <a:bodyPr/>
        <a:lstStyle/>
        <a:p>
          <a:endParaRPr lang="en-US"/>
        </a:p>
      </dgm:t>
    </dgm:pt>
    <dgm:pt modelId="{E98F8B64-D7E9-4A87-A9C6-16E5811242B0}" type="sibTrans" cxnId="{573129CB-CEE5-4FF7-B1B2-248E9D7AB024}">
      <dgm:prSet/>
      <dgm:spPr/>
      <dgm:t>
        <a:bodyPr/>
        <a:lstStyle/>
        <a:p>
          <a:endParaRPr lang="en-US"/>
        </a:p>
      </dgm:t>
    </dgm:pt>
    <dgm:pt modelId="{6E65C6B3-2BF0-4B06-96DF-55EE2E2F1922}" type="pres">
      <dgm:prSet presAssocID="{4C04F32E-E94C-4C75-85C1-517920EBE6F4}" presName="mainComposite" presStyleCnt="0">
        <dgm:presLayoutVars>
          <dgm:chPref val="1"/>
          <dgm:dir/>
          <dgm:animOne val="branch"/>
          <dgm:animLvl val="lvl"/>
          <dgm:resizeHandles val="exact"/>
        </dgm:presLayoutVars>
      </dgm:prSet>
      <dgm:spPr/>
    </dgm:pt>
    <dgm:pt modelId="{9BAF9B50-399E-4C49-B249-F7B362BDF550}" type="pres">
      <dgm:prSet presAssocID="{4C04F32E-E94C-4C75-85C1-517920EBE6F4}" presName="hierFlow" presStyleCnt="0"/>
      <dgm:spPr/>
    </dgm:pt>
    <dgm:pt modelId="{17321B4C-A573-4EBD-B201-A9EFB62D5505}" type="pres">
      <dgm:prSet presAssocID="{4C04F32E-E94C-4C75-85C1-517920EBE6F4}" presName="firstBuf" presStyleCnt="0"/>
      <dgm:spPr/>
    </dgm:pt>
    <dgm:pt modelId="{5721DAEC-0E59-4EF6-87B3-8EAB385777ED}" type="pres">
      <dgm:prSet presAssocID="{4C04F32E-E94C-4C75-85C1-517920EBE6F4}" presName="hierChild1" presStyleCnt="0">
        <dgm:presLayoutVars>
          <dgm:chPref val="1"/>
          <dgm:animOne val="branch"/>
          <dgm:animLvl val="lvl"/>
        </dgm:presLayoutVars>
      </dgm:prSet>
      <dgm:spPr/>
    </dgm:pt>
    <dgm:pt modelId="{5FABAF6F-9831-4DC2-9A2D-7BE4861E7AE2}" type="pres">
      <dgm:prSet presAssocID="{03C390C1-1BFA-4626-B1C2-41C5216B915B}" presName="Name17" presStyleCnt="0"/>
      <dgm:spPr/>
    </dgm:pt>
    <dgm:pt modelId="{C9F2A395-E3B2-44AC-A77F-468A181E03B6}" type="pres">
      <dgm:prSet presAssocID="{03C390C1-1BFA-4626-B1C2-41C5216B915B}" presName="level1Shape" presStyleLbl="node0" presStyleIdx="0" presStyleCnt="1">
        <dgm:presLayoutVars>
          <dgm:chPref val="3"/>
        </dgm:presLayoutVars>
      </dgm:prSet>
      <dgm:spPr/>
    </dgm:pt>
    <dgm:pt modelId="{D3463288-32E9-4F87-89D7-61465FD8173A}" type="pres">
      <dgm:prSet presAssocID="{03C390C1-1BFA-4626-B1C2-41C5216B915B}" presName="hierChild2" presStyleCnt="0"/>
      <dgm:spPr/>
    </dgm:pt>
    <dgm:pt modelId="{F84D3A9A-DCF8-4B68-A446-02BA9841998C}" type="pres">
      <dgm:prSet presAssocID="{126EB6BD-7B2E-4ED6-AA94-0E6EEECB5A5E}" presName="Name25" presStyleLbl="parChTrans1D2" presStyleIdx="0" presStyleCnt="1"/>
      <dgm:spPr/>
    </dgm:pt>
    <dgm:pt modelId="{6D5EA056-818A-4256-87D4-1DA1C0FB5BAF}" type="pres">
      <dgm:prSet presAssocID="{126EB6BD-7B2E-4ED6-AA94-0E6EEECB5A5E}" presName="connTx" presStyleLbl="parChTrans1D2" presStyleIdx="0" presStyleCnt="1"/>
      <dgm:spPr/>
    </dgm:pt>
    <dgm:pt modelId="{AEEF7298-721A-4BD4-B2EA-C44A8DF8C524}" type="pres">
      <dgm:prSet presAssocID="{3BBC0E94-D1DC-456B-A9E8-678D91AA4AB7}" presName="Name30" presStyleCnt="0"/>
      <dgm:spPr/>
    </dgm:pt>
    <dgm:pt modelId="{D01A1BB0-91A3-468D-AF11-BB59A00A45EE}" type="pres">
      <dgm:prSet presAssocID="{3BBC0E94-D1DC-456B-A9E8-678D91AA4AB7}" presName="level2Shape" presStyleLbl="node2" presStyleIdx="0" presStyleCnt="1"/>
      <dgm:spPr/>
    </dgm:pt>
    <dgm:pt modelId="{F59F1416-38D4-422F-A4E1-18A60A566A18}" type="pres">
      <dgm:prSet presAssocID="{3BBC0E94-D1DC-456B-A9E8-678D91AA4AB7}" presName="hierChild3" presStyleCnt="0"/>
      <dgm:spPr/>
    </dgm:pt>
    <dgm:pt modelId="{185E8EE9-EF5D-4DC6-B577-8A6C1506C185}" type="pres">
      <dgm:prSet presAssocID="{9A0A26C0-1792-484F-889C-80C3F3066807}" presName="Name25" presStyleLbl="parChTrans1D3" presStyleIdx="0" presStyleCnt="1"/>
      <dgm:spPr/>
    </dgm:pt>
    <dgm:pt modelId="{75E8CAE2-CDC7-482D-A8BF-7CD365609787}" type="pres">
      <dgm:prSet presAssocID="{9A0A26C0-1792-484F-889C-80C3F3066807}" presName="connTx" presStyleLbl="parChTrans1D3" presStyleIdx="0" presStyleCnt="1"/>
      <dgm:spPr/>
    </dgm:pt>
    <dgm:pt modelId="{0B3945A2-0EA9-4E71-BB7E-20948C1D2027}" type="pres">
      <dgm:prSet presAssocID="{05A4E796-90CE-494B-B5E7-336C3ECF4C19}" presName="Name30" presStyleCnt="0"/>
      <dgm:spPr/>
    </dgm:pt>
    <dgm:pt modelId="{F2F324D7-64DF-4F5C-BF18-A9CA301650B8}" type="pres">
      <dgm:prSet presAssocID="{05A4E796-90CE-494B-B5E7-336C3ECF4C19}" presName="level2Shape" presStyleLbl="node3" presStyleIdx="0" presStyleCnt="1"/>
      <dgm:spPr/>
    </dgm:pt>
    <dgm:pt modelId="{6E5CC6F7-95AD-4926-95AA-2F1055B3D982}" type="pres">
      <dgm:prSet presAssocID="{05A4E796-90CE-494B-B5E7-336C3ECF4C19}" presName="hierChild3" presStyleCnt="0"/>
      <dgm:spPr/>
    </dgm:pt>
    <dgm:pt modelId="{36D4AACA-AC71-45B0-B506-EB7628E330F4}" type="pres">
      <dgm:prSet presAssocID="{4C04F32E-E94C-4C75-85C1-517920EBE6F4}" presName="bgShapesFlow" presStyleCnt="0"/>
      <dgm:spPr/>
    </dgm:pt>
    <dgm:pt modelId="{25C2EB4C-5D0F-4B77-A2FF-B30A73B4FEBD}" type="pres">
      <dgm:prSet presAssocID="{190AC0CA-9CFE-427C-A63A-8AA974685263}" presName="rectComp" presStyleCnt="0"/>
      <dgm:spPr/>
    </dgm:pt>
    <dgm:pt modelId="{EB2A05C2-2C2F-4F5A-AAF0-CB521DE8AC83}" type="pres">
      <dgm:prSet presAssocID="{190AC0CA-9CFE-427C-A63A-8AA974685263}" presName="bgRect" presStyleLbl="bgShp" presStyleIdx="0" presStyleCnt="3"/>
      <dgm:spPr/>
    </dgm:pt>
    <dgm:pt modelId="{06A50A6C-47A5-4FB3-AFA1-DCBE9BD97B1A}" type="pres">
      <dgm:prSet presAssocID="{190AC0CA-9CFE-427C-A63A-8AA974685263}" presName="bgRectTx" presStyleLbl="bgShp" presStyleIdx="0" presStyleCnt="3">
        <dgm:presLayoutVars>
          <dgm:bulletEnabled val="1"/>
        </dgm:presLayoutVars>
      </dgm:prSet>
      <dgm:spPr/>
    </dgm:pt>
    <dgm:pt modelId="{7A799C43-02B5-43BD-AC60-B0CA3EE291EB}" type="pres">
      <dgm:prSet presAssocID="{190AC0CA-9CFE-427C-A63A-8AA974685263}" presName="spComp" presStyleCnt="0"/>
      <dgm:spPr/>
    </dgm:pt>
    <dgm:pt modelId="{77E5FFF8-4E53-4396-8DA7-6480199F6AA7}" type="pres">
      <dgm:prSet presAssocID="{190AC0CA-9CFE-427C-A63A-8AA974685263}" presName="hSp" presStyleCnt="0"/>
      <dgm:spPr/>
    </dgm:pt>
    <dgm:pt modelId="{CE6A3A1B-39B5-49A8-83DC-A3EEC30D393E}" type="pres">
      <dgm:prSet presAssocID="{BEAF370E-23B9-43A0-A879-2110AAB80311}" presName="rectComp" presStyleCnt="0"/>
      <dgm:spPr/>
    </dgm:pt>
    <dgm:pt modelId="{4E8483D1-70EF-486C-A2B1-0A1512AE0CE6}" type="pres">
      <dgm:prSet presAssocID="{BEAF370E-23B9-43A0-A879-2110AAB80311}" presName="bgRect" presStyleLbl="bgShp" presStyleIdx="1" presStyleCnt="3"/>
      <dgm:spPr/>
    </dgm:pt>
    <dgm:pt modelId="{199DC1C7-32BF-46D9-848E-27C03995D698}" type="pres">
      <dgm:prSet presAssocID="{BEAF370E-23B9-43A0-A879-2110AAB80311}" presName="bgRectTx" presStyleLbl="bgShp" presStyleIdx="1" presStyleCnt="3">
        <dgm:presLayoutVars>
          <dgm:bulletEnabled val="1"/>
        </dgm:presLayoutVars>
      </dgm:prSet>
      <dgm:spPr/>
    </dgm:pt>
    <dgm:pt modelId="{668333A4-4E58-442D-B75C-B3D7E1770D28}" type="pres">
      <dgm:prSet presAssocID="{BEAF370E-23B9-43A0-A879-2110AAB80311}" presName="spComp" presStyleCnt="0"/>
      <dgm:spPr/>
    </dgm:pt>
    <dgm:pt modelId="{7EDF57DE-BA4B-47DE-8DE9-19949128D8F0}" type="pres">
      <dgm:prSet presAssocID="{BEAF370E-23B9-43A0-A879-2110AAB80311}" presName="hSp" presStyleCnt="0"/>
      <dgm:spPr/>
    </dgm:pt>
    <dgm:pt modelId="{C3ACEC8D-C797-457F-A5DB-3F3E97139026}" type="pres">
      <dgm:prSet presAssocID="{56FFD90F-7715-48B4-B029-497547B586FB}" presName="rectComp" presStyleCnt="0"/>
      <dgm:spPr/>
    </dgm:pt>
    <dgm:pt modelId="{093D1D41-1B2E-4B3C-86B9-F65AB4895256}" type="pres">
      <dgm:prSet presAssocID="{56FFD90F-7715-48B4-B029-497547B586FB}" presName="bgRect" presStyleLbl="bgShp" presStyleIdx="2" presStyleCnt="3"/>
      <dgm:spPr/>
    </dgm:pt>
    <dgm:pt modelId="{A7B189AD-C9EF-4986-9B9D-FC69226415F1}" type="pres">
      <dgm:prSet presAssocID="{56FFD90F-7715-48B4-B029-497547B586FB}" presName="bgRectTx" presStyleLbl="bgShp" presStyleIdx="2" presStyleCnt="3">
        <dgm:presLayoutVars>
          <dgm:bulletEnabled val="1"/>
        </dgm:presLayoutVars>
      </dgm:prSet>
      <dgm:spPr/>
    </dgm:pt>
  </dgm:ptLst>
  <dgm:cxnLst>
    <dgm:cxn modelId="{FEEFA30A-BBCF-4C77-BC68-469F1B3708F6}" type="presOf" srcId="{56FFD90F-7715-48B4-B029-497547B586FB}" destId="{A7B189AD-C9EF-4986-9B9D-FC69226415F1}" srcOrd="1" destOrd="0" presId="urn:microsoft.com/office/officeart/2005/8/layout/hierarchy5"/>
    <dgm:cxn modelId="{A735110C-A521-4EBA-88E2-2A6BD00C5B13}" type="presOf" srcId="{190AC0CA-9CFE-427C-A63A-8AA974685263}" destId="{EB2A05C2-2C2F-4F5A-AAF0-CB521DE8AC83}" srcOrd="0" destOrd="0" presId="urn:microsoft.com/office/officeart/2005/8/layout/hierarchy5"/>
    <dgm:cxn modelId="{A9CA890D-BD5C-4990-8AEC-F774A1F1CBB9}" srcId="{4C04F32E-E94C-4C75-85C1-517920EBE6F4}" destId="{56FFD90F-7715-48B4-B029-497547B586FB}" srcOrd="3" destOrd="0" parTransId="{3C6A0EBA-5762-4D74-B041-F411968EA846}" sibTransId="{B74323D8-E27C-41D1-B7F0-98022BDAB0E6}"/>
    <dgm:cxn modelId="{BCFECB0F-7683-49C2-8F0E-6EE1669DE454}" type="presOf" srcId="{190AC0CA-9CFE-427C-A63A-8AA974685263}" destId="{06A50A6C-47A5-4FB3-AFA1-DCBE9BD97B1A}" srcOrd="1" destOrd="0" presId="urn:microsoft.com/office/officeart/2005/8/layout/hierarchy5"/>
    <dgm:cxn modelId="{351A2019-B72C-4A78-8CD7-DA2BCFD3B657}" type="presOf" srcId="{BEAF370E-23B9-43A0-A879-2110AAB80311}" destId="{199DC1C7-32BF-46D9-848E-27C03995D698}" srcOrd="1" destOrd="0" presId="urn:microsoft.com/office/officeart/2005/8/layout/hierarchy5"/>
    <dgm:cxn modelId="{D6746B21-AF12-4133-8131-023EA86F4A47}" type="presOf" srcId="{03C390C1-1BFA-4626-B1C2-41C5216B915B}" destId="{C9F2A395-E3B2-44AC-A77F-468A181E03B6}" srcOrd="0" destOrd="0" presId="urn:microsoft.com/office/officeart/2005/8/layout/hierarchy5"/>
    <dgm:cxn modelId="{F15B1C26-89F0-4AB6-99D3-A6CC2BCEA967}" srcId="{4C04F32E-E94C-4C75-85C1-517920EBE6F4}" destId="{03C390C1-1BFA-4626-B1C2-41C5216B915B}" srcOrd="0" destOrd="0" parTransId="{89CAC95F-DF48-45D0-BD75-6C4B7E3D34EB}" sibTransId="{D49C39E0-FB51-4F2E-8AD7-925A61568B60}"/>
    <dgm:cxn modelId="{C791A327-FA90-4A3D-8F37-16D3FF9AABE1}" type="presOf" srcId="{9A0A26C0-1792-484F-889C-80C3F3066807}" destId="{75E8CAE2-CDC7-482D-A8BF-7CD365609787}" srcOrd="1" destOrd="0" presId="urn:microsoft.com/office/officeart/2005/8/layout/hierarchy5"/>
    <dgm:cxn modelId="{737B615E-FB98-4A01-937D-05C6681EBC8D}" type="presOf" srcId="{56FFD90F-7715-48B4-B029-497547B586FB}" destId="{093D1D41-1B2E-4B3C-86B9-F65AB4895256}" srcOrd="0" destOrd="0" presId="urn:microsoft.com/office/officeart/2005/8/layout/hierarchy5"/>
    <dgm:cxn modelId="{3604B873-91CE-490C-8117-3C37B893CACC}" srcId="{4C04F32E-E94C-4C75-85C1-517920EBE6F4}" destId="{190AC0CA-9CFE-427C-A63A-8AA974685263}" srcOrd="1" destOrd="0" parTransId="{4086713F-A9D5-49FE-8212-0B46875840A2}" sibTransId="{A74848A0-A425-4CFC-845E-5B1C5A59C76F}"/>
    <dgm:cxn modelId="{3671F686-CB08-452A-A454-C4111415B97E}" type="presOf" srcId="{05A4E796-90CE-494B-B5E7-336C3ECF4C19}" destId="{F2F324D7-64DF-4F5C-BF18-A9CA301650B8}" srcOrd="0" destOrd="0" presId="urn:microsoft.com/office/officeart/2005/8/layout/hierarchy5"/>
    <dgm:cxn modelId="{86A99FB3-7612-493B-8B64-979FDEF1862E}" type="presOf" srcId="{126EB6BD-7B2E-4ED6-AA94-0E6EEECB5A5E}" destId="{6D5EA056-818A-4256-87D4-1DA1C0FB5BAF}" srcOrd="1" destOrd="0" presId="urn:microsoft.com/office/officeart/2005/8/layout/hierarchy5"/>
    <dgm:cxn modelId="{63EEEBB6-54EF-4A6B-B7D6-0FB5E35133F4}" type="presOf" srcId="{BEAF370E-23B9-43A0-A879-2110AAB80311}" destId="{4E8483D1-70EF-486C-A2B1-0A1512AE0CE6}" srcOrd="0" destOrd="0" presId="urn:microsoft.com/office/officeart/2005/8/layout/hierarchy5"/>
    <dgm:cxn modelId="{573129CB-CEE5-4FF7-B1B2-248E9D7AB024}" srcId="{03C390C1-1BFA-4626-B1C2-41C5216B915B}" destId="{3BBC0E94-D1DC-456B-A9E8-678D91AA4AB7}" srcOrd="0" destOrd="0" parTransId="{126EB6BD-7B2E-4ED6-AA94-0E6EEECB5A5E}" sibTransId="{E98F8B64-D7E9-4A87-A9C6-16E5811242B0}"/>
    <dgm:cxn modelId="{6A0720CC-5E23-4504-84C2-6F709380AC61}" type="presOf" srcId="{9A0A26C0-1792-484F-889C-80C3F3066807}" destId="{185E8EE9-EF5D-4DC6-B577-8A6C1506C185}" srcOrd="0" destOrd="0" presId="urn:microsoft.com/office/officeart/2005/8/layout/hierarchy5"/>
    <dgm:cxn modelId="{E558CDD7-CAED-43A6-BF06-172B3C1A8B41}" type="presOf" srcId="{3BBC0E94-D1DC-456B-A9E8-678D91AA4AB7}" destId="{D01A1BB0-91A3-468D-AF11-BB59A00A45EE}" srcOrd="0" destOrd="0" presId="urn:microsoft.com/office/officeart/2005/8/layout/hierarchy5"/>
    <dgm:cxn modelId="{A658ACDB-9E3A-4C24-9A42-6A16B58642F7}" type="presOf" srcId="{126EB6BD-7B2E-4ED6-AA94-0E6EEECB5A5E}" destId="{F84D3A9A-DCF8-4B68-A446-02BA9841998C}" srcOrd="0" destOrd="0" presId="urn:microsoft.com/office/officeart/2005/8/layout/hierarchy5"/>
    <dgm:cxn modelId="{AE95F7E2-1361-4ECC-8E50-9E0985871603}" srcId="{4C04F32E-E94C-4C75-85C1-517920EBE6F4}" destId="{BEAF370E-23B9-43A0-A879-2110AAB80311}" srcOrd="2" destOrd="0" parTransId="{9327FCD5-9349-4870-AF10-7F86F577BD97}" sibTransId="{1EB0ABFC-B074-4262-9677-73E754B423EA}"/>
    <dgm:cxn modelId="{DE415CEC-1884-4449-B144-194899E2A3D0}" type="presOf" srcId="{4C04F32E-E94C-4C75-85C1-517920EBE6F4}" destId="{6E65C6B3-2BF0-4B06-96DF-55EE2E2F1922}" srcOrd="0" destOrd="0" presId="urn:microsoft.com/office/officeart/2005/8/layout/hierarchy5"/>
    <dgm:cxn modelId="{494573F6-C449-49AE-A100-0931D6C3B13C}" srcId="{3BBC0E94-D1DC-456B-A9E8-678D91AA4AB7}" destId="{05A4E796-90CE-494B-B5E7-336C3ECF4C19}" srcOrd="0" destOrd="0" parTransId="{9A0A26C0-1792-484F-889C-80C3F3066807}" sibTransId="{618BF1F2-9180-4286-9FCF-0AB60048FF22}"/>
    <dgm:cxn modelId="{86AAF651-CA57-4C19-A255-2C83B0AD5AAA}" type="presParOf" srcId="{6E65C6B3-2BF0-4B06-96DF-55EE2E2F1922}" destId="{9BAF9B50-399E-4C49-B249-F7B362BDF550}" srcOrd="0" destOrd="0" presId="urn:microsoft.com/office/officeart/2005/8/layout/hierarchy5"/>
    <dgm:cxn modelId="{5E618D10-A059-40FC-93B7-0D66B474B766}" type="presParOf" srcId="{9BAF9B50-399E-4C49-B249-F7B362BDF550}" destId="{17321B4C-A573-4EBD-B201-A9EFB62D5505}" srcOrd="0" destOrd="0" presId="urn:microsoft.com/office/officeart/2005/8/layout/hierarchy5"/>
    <dgm:cxn modelId="{50807F9D-73DB-4973-A8A9-D0C52F22C849}" type="presParOf" srcId="{9BAF9B50-399E-4C49-B249-F7B362BDF550}" destId="{5721DAEC-0E59-4EF6-87B3-8EAB385777ED}" srcOrd="1" destOrd="0" presId="urn:microsoft.com/office/officeart/2005/8/layout/hierarchy5"/>
    <dgm:cxn modelId="{4506FF23-5F0C-4AA6-9845-B2C9EC164D11}" type="presParOf" srcId="{5721DAEC-0E59-4EF6-87B3-8EAB385777ED}" destId="{5FABAF6F-9831-4DC2-9A2D-7BE4861E7AE2}" srcOrd="0" destOrd="0" presId="urn:microsoft.com/office/officeart/2005/8/layout/hierarchy5"/>
    <dgm:cxn modelId="{5E4CF7F0-5597-4D22-A30D-9EDD8AB5BC1D}" type="presParOf" srcId="{5FABAF6F-9831-4DC2-9A2D-7BE4861E7AE2}" destId="{C9F2A395-E3B2-44AC-A77F-468A181E03B6}" srcOrd="0" destOrd="0" presId="urn:microsoft.com/office/officeart/2005/8/layout/hierarchy5"/>
    <dgm:cxn modelId="{3098D22D-2A5A-4512-A1F9-E5B5656D0A43}" type="presParOf" srcId="{5FABAF6F-9831-4DC2-9A2D-7BE4861E7AE2}" destId="{D3463288-32E9-4F87-89D7-61465FD8173A}" srcOrd="1" destOrd="0" presId="urn:microsoft.com/office/officeart/2005/8/layout/hierarchy5"/>
    <dgm:cxn modelId="{033106EC-2CE5-4983-8ED6-C95F69A47516}" type="presParOf" srcId="{D3463288-32E9-4F87-89D7-61465FD8173A}" destId="{F84D3A9A-DCF8-4B68-A446-02BA9841998C}" srcOrd="0" destOrd="0" presId="urn:microsoft.com/office/officeart/2005/8/layout/hierarchy5"/>
    <dgm:cxn modelId="{9468DCE7-B033-40DB-9A72-3735B05D30B8}" type="presParOf" srcId="{F84D3A9A-DCF8-4B68-A446-02BA9841998C}" destId="{6D5EA056-818A-4256-87D4-1DA1C0FB5BAF}" srcOrd="0" destOrd="0" presId="urn:microsoft.com/office/officeart/2005/8/layout/hierarchy5"/>
    <dgm:cxn modelId="{9FBD3785-30C6-4ABD-85D3-D4E6FD850872}" type="presParOf" srcId="{D3463288-32E9-4F87-89D7-61465FD8173A}" destId="{AEEF7298-721A-4BD4-B2EA-C44A8DF8C524}" srcOrd="1" destOrd="0" presId="urn:microsoft.com/office/officeart/2005/8/layout/hierarchy5"/>
    <dgm:cxn modelId="{380D3CD2-6409-4646-9B0A-0072DC1C0968}" type="presParOf" srcId="{AEEF7298-721A-4BD4-B2EA-C44A8DF8C524}" destId="{D01A1BB0-91A3-468D-AF11-BB59A00A45EE}" srcOrd="0" destOrd="0" presId="urn:microsoft.com/office/officeart/2005/8/layout/hierarchy5"/>
    <dgm:cxn modelId="{69BB64AF-97FD-4D91-9ECF-B5F4E3FD7837}" type="presParOf" srcId="{AEEF7298-721A-4BD4-B2EA-C44A8DF8C524}" destId="{F59F1416-38D4-422F-A4E1-18A60A566A18}" srcOrd="1" destOrd="0" presId="urn:microsoft.com/office/officeart/2005/8/layout/hierarchy5"/>
    <dgm:cxn modelId="{5BC9D5AC-346F-417C-8C2C-DF48C0607575}" type="presParOf" srcId="{F59F1416-38D4-422F-A4E1-18A60A566A18}" destId="{185E8EE9-EF5D-4DC6-B577-8A6C1506C185}" srcOrd="0" destOrd="0" presId="urn:microsoft.com/office/officeart/2005/8/layout/hierarchy5"/>
    <dgm:cxn modelId="{0D688A97-80C5-4130-8C35-79459462E880}" type="presParOf" srcId="{185E8EE9-EF5D-4DC6-B577-8A6C1506C185}" destId="{75E8CAE2-CDC7-482D-A8BF-7CD365609787}" srcOrd="0" destOrd="0" presId="urn:microsoft.com/office/officeart/2005/8/layout/hierarchy5"/>
    <dgm:cxn modelId="{0B43CB82-9840-4912-907D-D97163E35C21}" type="presParOf" srcId="{F59F1416-38D4-422F-A4E1-18A60A566A18}" destId="{0B3945A2-0EA9-4E71-BB7E-20948C1D2027}" srcOrd="1" destOrd="0" presId="urn:microsoft.com/office/officeart/2005/8/layout/hierarchy5"/>
    <dgm:cxn modelId="{D6C7111B-4DBC-4BF8-BEE8-B8BDF275D764}" type="presParOf" srcId="{0B3945A2-0EA9-4E71-BB7E-20948C1D2027}" destId="{F2F324D7-64DF-4F5C-BF18-A9CA301650B8}" srcOrd="0" destOrd="0" presId="urn:microsoft.com/office/officeart/2005/8/layout/hierarchy5"/>
    <dgm:cxn modelId="{814141F8-0003-4936-8F21-D7A463521639}" type="presParOf" srcId="{0B3945A2-0EA9-4E71-BB7E-20948C1D2027}" destId="{6E5CC6F7-95AD-4926-95AA-2F1055B3D982}" srcOrd="1" destOrd="0" presId="urn:microsoft.com/office/officeart/2005/8/layout/hierarchy5"/>
    <dgm:cxn modelId="{9A989EEF-08D7-42D4-AB05-C347A8C7CBCE}" type="presParOf" srcId="{6E65C6B3-2BF0-4B06-96DF-55EE2E2F1922}" destId="{36D4AACA-AC71-45B0-B506-EB7628E330F4}" srcOrd="1" destOrd="0" presId="urn:microsoft.com/office/officeart/2005/8/layout/hierarchy5"/>
    <dgm:cxn modelId="{146AAEDD-588B-422A-AA91-3619EC723F6B}" type="presParOf" srcId="{36D4AACA-AC71-45B0-B506-EB7628E330F4}" destId="{25C2EB4C-5D0F-4B77-A2FF-B30A73B4FEBD}" srcOrd="0" destOrd="0" presId="urn:microsoft.com/office/officeart/2005/8/layout/hierarchy5"/>
    <dgm:cxn modelId="{3BD4DC07-23A2-4D5F-BA90-D3AEFF42F273}" type="presParOf" srcId="{25C2EB4C-5D0F-4B77-A2FF-B30A73B4FEBD}" destId="{EB2A05C2-2C2F-4F5A-AAF0-CB521DE8AC83}" srcOrd="0" destOrd="0" presId="urn:microsoft.com/office/officeart/2005/8/layout/hierarchy5"/>
    <dgm:cxn modelId="{B1B29321-557C-49A2-AFEE-FE7F4E30FB83}" type="presParOf" srcId="{25C2EB4C-5D0F-4B77-A2FF-B30A73B4FEBD}" destId="{06A50A6C-47A5-4FB3-AFA1-DCBE9BD97B1A}" srcOrd="1" destOrd="0" presId="urn:microsoft.com/office/officeart/2005/8/layout/hierarchy5"/>
    <dgm:cxn modelId="{221549D7-686D-4B45-9586-36D9CFD19F64}" type="presParOf" srcId="{36D4AACA-AC71-45B0-B506-EB7628E330F4}" destId="{7A799C43-02B5-43BD-AC60-B0CA3EE291EB}" srcOrd="1" destOrd="0" presId="urn:microsoft.com/office/officeart/2005/8/layout/hierarchy5"/>
    <dgm:cxn modelId="{8E90BBCD-B460-4D77-A2D9-8E9310EE0EC8}" type="presParOf" srcId="{7A799C43-02B5-43BD-AC60-B0CA3EE291EB}" destId="{77E5FFF8-4E53-4396-8DA7-6480199F6AA7}" srcOrd="0" destOrd="0" presId="urn:microsoft.com/office/officeart/2005/8/layout/hierarchy5"/>
    <dgm:cxn modelId="{47D4C5B3-C746-48F4-A7F3-C870B1F9C02D}" type="presParOf" srcId="{36D4AACA-AC71-45B0-B506-EB7628E330F4}" destId="{CE6A3A1B-39B5-49A8-83DC-A3EEC30D393E}" srcOrd="2" destOrd="0" presId="urn:microsoft.com/office/officeart/2005/8/layout/hierarchy5"/>
    <dgm:cxn modelId="{17F97D0F-57FE-4885-97BF-CEDA0520CD65}" type="presParOf" srcId="{CE6A3A1B-39B5-49A8-83DC-A3EEC30D393E}" destId="{4E8483D1-70EF-486C-A2B1-0A1512AE0CE6}" srcOrd="0" destOrd="0" presId="urn:microsoft.com/office/officeart/2005/8/layout/hierarchy5"/>
    <dgm:cxn modelId="{4EB27AC2-4004-4495-B449-7FDAC94D237B}" type="presParOf" srcId="{CE6A3A1B-39B5-49A8-83DC-A3EEC30D393E}" destId="{199DC1C7-32BF-46D9-848E-27C03995D698}" srcOrd="1" destOrd="0" presId="urn:microsoft.com/office/officeart/2005/8/layout/hierarchy5"/>
    <dgm:cxn modelId="{27FB08C3-10C9-472C-8C1E-B63C96815AF7}" type="presParOf" srcId="{36D4AACA-AC71-45B0-B506-EB7628E330F4}" destId="{668333A4-4E58-442D-B75C-B3D7E1770D28}" srcOrd="3" destOrd="0" presId="urn:microsoft.com/office/officeart/2005/8/layout/hierarchy5"/>
    <dgm:cxn modelId="{8DF65BB5-A50E-4732-A7EA-23221AA53D65}" type="presParOf" srcId="{668333A4-4E58-442D-B75C-B3D7E1770D28}" destId="{7EDF57DE-BA4B-47DE-8DE9-19949128D8F0}" srcOrd="0" destOrd="0" presId="urn:microsoft.com/office/officeart/2005/8/layout/hierarchy5"/>
    <dgm:cxn modelId="{29299809-39C1-40D6-8344-333616D03935}" type="presParOf" srcId="{36D4AACA-AC71-45B0-B506-EB7628E330F4}" destId="{C3ACEC8D-C797-457F-A5DB-3F3E97139026}" srcOrd="4" destOrd="0" presId="urn:microsoft.com/office/officeart/2005/8/layout/hierarchy5"/>
    <dgm:cxn modelId="{F14191E9-1726-4240-A251-6A742E5CBD39}" type="presParOf" srcId="{C3ACEC8D-C797-457F-A5DB-3F3E97139026}" destId="{093D1D41-1B2E-4B3C-86B9-F65AB4895256}" srcOrd="0" destOrd="0" presId="urn:microsoft.com/office/officeart/2005/8/layout/hierarchy5"/>
    <dgm:cxn modelId="{627C855D-D8A0-46B2-BA3D-BB2BE4D9BE71}" type="presParOf" srcId="{C3ACEC8D-C797-457F-A5DB-3F3E97139026}" destId="{A7B189AD-C9EF-4986-9B9D-FC69226415F1}" srcOrd="1" destOrd="0" presId="urn:microsoft.com/office/officeart/2005/8/layout/hierarchy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D1D41-1B2E-4B3C-86B9-F65AB4895256}">
      <dsp:nvSpPr>
        <dsp:cNvPr id="0" name=""/>
        <dsp:cNvSpPr/>
      </dsp:nvSpPr>
      <dsp:spPr>
        <a:xfrm>
          <a:off x="7045752" y="0"/>
          <a:ext cx="3016051" cy="728539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Additional Considerations</a:t>
          </a:r>
        </a:p>
      </dsp:txBody>
      <dsp:txXfrm>
        <a:off x="7045752" y="0"/>
        <a:ext cx="3016051" cy="2185619"/>
      </dsp:txXfrm>
    </dsp:sp>
    <dsp:sp modelId="{4E8483D1-70EF-486C-A2B1-0A1512AE0CE6}">
      <dsp:nvSpPr>
        <dsp:cNvPr id="0" name=""/>
        <dsp:cNvSpPr/>
      </dsp:nvSpPr>
      <dsp:spPr>
        <a:xfrm>
          <a:off x="3511018" y="0"/>
          <a:ext cx="3016051" cy="728539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Platform</a:t>
          </a:r>
        </a:p>
      </dsp:txBody>
      <dsp:txXfrm>
        <a:off x="3511018" y="0"/>
        <a:ext cx="3016051" cy="2185619"/>
      </dsp:txXfrm>
    </dsp:sp>
    <dsp:sp modelId="{EB2A05C2-2C2F-4F5A-AAF0-CB521DE8AC83}">
      <dsp:nvSpPr>
        <dsp:cNvPr id="0" name=""/>
        <dsp:cNvSpPr/>
      </dsp:nvSpPr>
      <dsp:spPr>
        <a:xfrm>
          <a:off x="3369" y="0"/>
          <a:ext cx="3016051" cy="7285397"/>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Operating System</a:t>
          </a:r>
        </a:p>
      </dsp:txBody>
      <dsp:txXfrm>
        <a:off x="3369" y="0"/>
        <a:ext cx="3016051" cy="2185619"/>
      </dsp:txXfrm>
    </dsp:sp>
    <dsp:sp modelId="{C9F2A395-E3B2-44AC-A77F-468A181E03B6}">
      <dsp:nvSpPr>
        <dsp:cNvPr id="0" name=""/>
        <dsp:cNvSpPr/>
      </dsp:nvSpPr>
      <dsp:spPr>
        <a:xfrm>
          <a:off x="209971" y="3478100"/>
          <a:ext cx="2525699" cy="126284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Windows</a:t>
          </a:r>
        </a:p>
        <a:p>
          <a:pPr marL="0" lvl="0" indent="0" algn="ctr" defTabSz="933450">
            <a:lnSpc>
              <a:spcPct val="90000"/>
            </a:lnSpc>
            <a:spcBef>
              <a:spcPct val="0"/>
            </a:spcBef>
            <a:spcAft>
              <a:spcPct val="35000"/>
            </a:spcAft>
            <a:buNone/>
          </a:pPr>
          <a:r>
            <a:rPr lang="en-US" sz="2100" kern="1200" dirty="0"/>
            <a:t> 7</a:t>
          </a:r>
          <a:r>
            <a:rPr lang="en-US" sz="2100" kern="1200"/>
            <a:t>, 8.1</a:t>
          </a:r>
          <a:r>
            <a:rPr lang="en-US" sz="2100" kern="1200" dirty="0"/>
            <a:t>, 10</a:t>
          </a:r>
        </a:p>
      </dsp:txBody>
      <dsp:txXfrm>
        <a:off x="246959" y="3515088"/>
        <a:ext cx="2451723" cy="1188873"/>
      </dsp:txXfrm>
    </dsp:sp>
    <dsp:sp modelId="{F84D3A9A-DCF8-4B68-A446-02BA9841998C}">
      <dsp:nvSpPr>
        <dsp:cNvPr id="0" name=""/>
        <dsp:cNvSpPr/>
      </dsp:nvSpPr>
      <dsp:spPr>
        <a:xfrm>
          <a:off x="2735670" y="4093925"/>
          <a:ext cx="1055691" cy="31201"/>
        </a:xfrm>
        <a:custGeom>
          <a:avLst/>
          <a:gdLst/>
          <a:ahLst/>
          <a:cxnLst/>
          <a:rect l="0" t="0" r="0" b="0"/>
          <a:pathLst>
            <a:path>
              <a:moveTo>
                <a:pt x="0" y="15600"/>
              </a:moveTo>
              <a:lnTo>
                <a:pt x="1055691" y="15600"/>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37124" y="4083133"/>
        <a:ext cx="52784" cy="52784"/>
      </dsp:txXfrm>
    </dsp:sp>
    <dsp:sp modelId="{D01A1BB0-91A3-468D-AF11-BB59A00A45EE}">
      <dsp:nvSpPr>
        <dsp:cNvPr id="0" name=""/>
        <dsp:cNvSpPr/>
      </dsp:nvSpPr>
      <dsp:spPr>
        <a:xfrm>
          <a:off x="3791362" y="3478100"/>
          <a:ext cx="2525699" cy="126284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TN Desktop App</a:t>
          </a:r>
        </a:p>
      </dsp:txBody>
      <dsp:txXfrm>
        <a:off x="3828350" y="3515088"/>
        <a:ext cx="2451723" cy="1188873"/>
      </dsp:txXfrm>
    </dsp:sp>
    <dsp:sp modelId="{185E8EE9-EF5D-4DC6-B577-8A6C1506C185}">
      <dsp:nvSpPr>
        <dsp:cNvPr id="0" name=""/>
        <dsp:cNvSpPr/>
      </dsp:nvSpPr>
      <dsp:spPr>
        <a:xfrm>
          <a:off x="6317061" y="4093925"/>
          <a:ext cx="979516" cy="31201"/>
        </a:xfrm>
        <a:custGeom>
          <a:avLst/>
          <a:gdLst/>
          <a:ahLst/>
          <a:cxnLst/>
          <a:rect l="0" t="0" r="0" b="0"/>
          <a:pathLst>
            <a:path>
              <a:moveTo>
                <a:pt x="0" y="15600"/>
              </a:moveTo>
              <a:lnTo>
                <a:pt x="979516" y="15600"/>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782332" y="4085037"/>
        <a:ext cx="48975" cy="48975"/>
      </dsp:txXfrm>
    </dsp:sp>
    <dsp:sp modelId="{F2F324D7-64DF-4F5C-BF18-A9CA301650B8}">
      <dsp:nvSpPr>
        <dsp:cNvPr id="0" name=""/>
        <dsp:cNvSpPr/>
      </dsp:nvSpPr>
      <dsp:spPr>
        <a:xfrm>
          <a:off x="7296578" y="3478100"/>
          <a:ext cx="2525699" cy="126284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Windows 10 TN App available in the Microsoft App Store</a:t>
          </a:r>
        </a:p>
      </dsp:txBody>
      <dsp:txXfrm>
        <a:off x="7333566" y="3515088"/>
        <a:ext cx="2451723" cy="11888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D1D41-1B2E-4B3C-86B9-F65AB4895256}">
      <dsp:nvSpPr>
        <dsp:cNvPr id="0" name=""/>
        <dsp:cNvSpPr/>
      </dsp:nvSpPr>
      <dsp:spPr>
        <a:xfrm>
          <a:off x="6933103" y="0"/>
          <a:ext cx="2968321" cy="75048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Additional Considerations</a:t>
          </a:r>
        </a:p>
      </dsp:txBody>
      <dsp:txXfrm>
        <a:off x="6933103" y="0"/>
        <a:ext cx="2968321" cy="2251455"/>
      </dsp:txXfrm>
    </dsp:sp>
    <dsp:sp modelId="{4E8483D1-70EF-486C-A2B1-0A1512AE0CE6}">
      <dsp:nvSpPr>
        <dsp:cNvPr id="0" name=""/>
        <dsp:cNvSpPr/>
      </dsp:nvSpPr>
      <dsp:spPr>
        <a:xfrm>
          <a:off x="3467145" y="0"/>
          <a:ext cx="2968321" cy="75048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Platform</a:t>
          </a:r>
        </a:p>
      </dsp:txBody>
      <dsp:txXfrm>
        <a:off x="3467145" y="0"/>
        <a:ext cx="2968321" cy="2251455"/>
      </dsp:txXfrm>
    </dsp:sp>
    <dsp:sp modelId="{EB2A05C2-2C2F-4F5A-AAF0-CB521DE8AC83}">
      <dsp:nvSpPr>
        <dsp:cNvPr id="0" name=""/>
        <dsp:cNvSpPr/>
      </dsp:nvSpPr>
      <dsp:spPr>
        <a:xfrm>
          <a:off x="802" y="0"/>
          <a:ext cx="2968321" cy="75048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Operating System</a:t>
          </a:r>
        </a:p>
      </dsp:txBody>
      <dsp:txXfrm>
        <a:off x="802" y="0"/>
        <a:ext cx="2968321" cy="2251455"/>
      </dsp:txXfrm>
    </dsp:sp>
    <dsp:sp modelId="{C9F2A395-E3B2-44AC-A77F-468A181E03B6}">
      <dsp:nvSpPr>
        <dsp:cNvPr id="0" name=""/>
        <dsp:cNvSpPr/>
      </dsp:nvSpPr>
      <dsp:spPr>
        <a:xfrm>
          <a:off x="209971" y="3725331"/>
          <a:ext cx="2488180" cy="124409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pt-BR" sz="2100" b="1" i="0" kern="1200" dirty="0"/>
            <a:t>OS X: 10.9, 10.10, 10.11, </a:t>
          </a:r>
          <a:r>
            <a:rPr lang="en-US" sz="2100" b="1" i="0" kern="1200" dirty="0" err="1"/>
            <a:t>macOS</a:t>
          </a:r>
          <a:r>
            <a:rPr lang="en-US" sz="2100" b="1" i="0" kern="1200" dirty="0"/>
            <a:t> Sierra 10.12, 10.13</a:t>
          </a:r>
          <a:endParaRPr lang="en-US" sz="2100" kern="1200" dirty="0"/>
        </a:p>
      </dsp:txBody>
      <dsp:txXfrm>
        <a:off x="246409" y="3761769"/>
        <a:ext cx="2415304" cy="1171214"/>
      </dsp:txXfrm>
    </dsp:sp>
    <dsp:sp modelId="{F84D3A9A-DCF8-4B68-A446-02BA9841998C}">
      <dsp:nvSpPr>
        <dsp:cNvPr id="0" name=""/>
        <dsp:cNvSpPr/>
      </dsp:nvSpPr>
      <dsp:spPr>
        <a:xfrm>
          <a:off x="2698151" y="4332456"/>
          <a:ext cx="1017018" cy="29838"/>
        </a:xfrm>
        <a:custGeom>
          <a:avLst/>
          <a:gdLst/>
          <a:ahLst/>
          <a:cxnLst/>
          <a:rect l="0" t="0" r="0" b="0"/>
          <a:pathLst>
            <a:path>
              <a:moveTo>
                <a:pt x="0" y="14919"/>
              </a:moveTo>
              <a:lnTo>
                <a:pt x="1017018" y="1491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81235" y="4321950"/>
        <a:ext cx="50850" cy="50850"/>
      </dsp:txXfrm>
    </dsp:sp>
    <dsp:sp modelId="{D01A1BB0-91A3-468D-AF11-BB59A00A45EE}">
      <dsp:nvSpPr>
        <dsp:cNvPr id="0" name=""/>
        <dsp:cNvSpPr/>
      </dsp:nvSpPr>
      <dsp:spPr>
        <a:xfrm>
          <a:off x="3715170" y="3725331"/>
          <a:ext cx="2488180" cy="124409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TN Desktop App</a:t>
          </a:r>
        </a:p>
      </dsp:txBody>
      <dsp:txXfrm>
        <a:off x="3751608" y="3761769"/>
        <a:ext cx="2415304" cy="1171214"/>
      </dsp:txXfrm>
    </dsp:sp>
    <dsp:sp modelId="{185E8EE9-EF5D-4DC6-B577-8A6C1506C185}">
      <dsp:nvSpPr>
        <dsp:cNvPr id="0" name=""/>
        <dsp:cNvSpPr/>
      </dsp:nvSpPr>
      <dsp:spPr>
        <a:xfrm>
          <a:off x="6203351" y="4332456"/>
          <a:ext cx="1017018" cy="29838"/>
        </a:xfrm>
        <a:custGeom>
          <a:avLst/>
          <a:gdLst/>
          <a:ahLst/>
          <a:cxnLst/>
          <a:rect l="0" t="0" r="0" b="0"/>
          <a:pathLst>
            <a:path>
              <a:moveTo>
                <a:pt x="0" y="14919"/>
              </a:moveTo>
              <a:lnTo>
                <a:pt x="1017018" y="14919"/>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86434" y="4321950"/>
        <a:ext cx="50850" cy="50850"/>
      </dsp:txXfrm>
    </dsp:sp>
    <dsp:sp modelId="{F2F324D7-64DF-4F5C-BF18-A9CA301650B8}">
      <dsp:nvSpPr>
        <dsp:cNvPr id="0" name=""/>
        <dsp:cNvSpPr/>
      </dsp:nvSpPr>
      <dsp:spPr>
        <a:xfrm>
          <a:off x="7220369" y="3725331"/>
          <a:ext cx="2488180" cy="124409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TBD</a:t>
          </a:r>
        </a:p>
      </dsp:txBody>
      <dsp:txXfrm>
        <a:off x="7256807" y="3761769"/>
        <a:ext cx="2415304" cy="11712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D1D41-1B2E-4B3C-86B9-F65AB4895256}">
      <dsp:nvSpPr>
        <dsp:cNvPr id="0" name=""/>
        <dsp:cNvSpPr/>
      </dsp:nvSpPr>
      <dsp:spPr>
        <a:xfrm>
          <a:off x="6477864" y="0"/>
          <a:ext cx="2773430" cy="633983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Additional Considerations</a:t>
          </a:r>
        </a:p>
      </dsp:txBody>
      <dsp:txXfrm>
        <a:off x="6477864" y="0"/>
        <a:ext cx="2773430" cy="1901951"/>
      </dsp:txXfrm>
    </dsp:sp>
    <dsp:sp modelId="{4E8483D1-70EF-486C-A2B1-0A1512AE0CE6}">
      <dsp:nvSpPr>
        <dsp:cNvPr id="0" name=""/>
        <dsp:cNvSpPr/>
      </dsp:nvSpPr>
      <dsp:spPr>
        <a:xfrm>
          <a:off x="3239470" y="0"/>
          <a:ext cx="2773430" cy="633983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Platform</a:t>
          </a:r>
        </a:p>
      </dsp:txBody>
      <dsp:txXfrm>
        <a:off x="3239470" y="0"/>
        <a:ext cx="2773430" cy="1901951"/>
      </dsp:txXfrm>
    </dsp:sp>
    <dsp:sp modelId="{EB2A05C2-2C2F-4F5A-AAF0-CB521DE8AC83}">
      <dsp:nvSpPr>
        <dsp:cNvPr id="0" name=""/>
        <dsp:cNvSpPr/>
      </dsp:nvSpPr>
      <dsp:spPr>
        <a:xfrm>
          <a:off x="1077" y="0"/>
          <a:ext cx="2773430" cy="6339839"/>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Operating System</a:t>
          </a:r>
        </a:p>
      </dsp:txBody>
      <dsp:txXfrm>
        <a:off x="1077" y="0"/>
        <a:ext cx="2773430" cy="1901951"/>
      </dsp:txXfrm>
    </dsp:sp>
    <dsp:sp modelId="{C9F2A395-E3B2-44AC-A77F-468A181E03B6}">
      <dsp:nvSpPr>
        <dsp:cNvPr id="0" name=""/>
        <dsp:cNvSpPr/>
      </dsp:nvSpPr>
      <dsp:spPr>
        <a:xfrm>
          <a:off x="198128" y="3459484"/>
          <a:ext cx="2324814" cy="11624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Linux</a:t>
          </a:r>
        </a:p>
        <a:p>
          <a:pPr marL="0" lvl="0" indent="0" algn="ctr" defTabSz="800100">
            <a:lnSpc>
              <a:spcPct val="90000"/>
            </a:lnSpc>
            <a:spcBef>
              <a:spcPct val="0"/>
            </a:spcBef>
            <a:spcAft>
              <a:spcPct val="35000"/>
            </a:spcAft>
            <a:buNone/>
          </a:pPr>
          <a:r>
            <a:rPr lang="en-US" sz="1800" kern="1200" dirty="0"/>
            <a:t>Fedora 24 (64 bit)</a:t>
          </a:r>
        </a:p>
        <a:p>
          <a:pPr marL="0" lvl="0" indent="0" algn="ctr" defTabSz="800100">
            <a:lnSpc>
              <a:spcPct val="90000"/>
            </a:lnSpc>
            <a:spcBef>
              <a:spcPct val="0"/>
            </a:spcBef>
            <a:spcAft>
              <a:spcPct val="35000"/>
            </a:spcAft>
            <a:buNone/>
          </a:pPr>
          <a:r>
            <a:rPr lang="en-US" sz="1800" kern="1200" dirty="0"/>
            <a:t>Ubuntu 16.04 (64 bit)</a:t>
          </a:r>
        </a:p>
      </dsp:txBody>
      <dsp:txXfrm>
        <a:off x="232174" y="3493530"/>
        <a:ext cx="2256722" cy="1094315"/>
      </dsp:txXfrm>
    </dsp:sp>
    <dsp:sp modelId="{F84D3A9A-DCF8-4B68-A446-02BA9841998C}">
      <dsp:nvSpPr>
        <dsp:cNvPr id="0" name=""/>
        <dsp:cNvSpPr/>
      </dsp:nvSpPr>
      <dsp:spPr>
        <a:xfrm>
          <a:off x="2522942" y="4024186"/>
          <a:ext cx="951778" cy="33002"/>
        </a:xfrm>
        <a:custGeom>
          <a:avLst/>
          <a:gdLst/>
          <a:ahLst/>
          <a:cxnLst/>
          <a:rect l="0" t="0" r="0" b="0"/>
          <a:pathLst>
            <a:path>
              <a:moveTo>
                <a:pt x="0" y="16501"/>
              </a:moveTo>
              <a:lnTo>
                <a:pt x="951778" y="16501"/>
              </a:lnTo>
            </a:path>
          </a:pathLst>
        </a:cu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75037" y="4016893"/>
        <a:ext cx="47588" cy="47588"/>
      </dsp:txXfrm>
    </dsp:sp>
    <dsp:sp modelId="{D01A1BB0-91A3-468D-AF11-BB59A00A45EE}">
      <dsp:nvSpPr>
        <dsp:cNvPr id="0" name=""/>
        <dsp:cNvSpPr/>
      </dsp:nvSpPr>
      <dsp:spPr>
        <a:xfrm>
          <a:off x="3474721" y="3459484"/>
          <a:ext cx="2324814" cy="116240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TN Desktop App</a:t>
          </a:r>
        </a:p>
      </dsp:txBody>
      <dsp:txXfrm>
        <a:off x="3508767" y="3493530"/>
        <a:ext cx="2256722" cy="1094315"/>
      </dsp:txXfrm>
    </dsp:sp>
    <dsp:sp modelId="{185E8EE9-EF5D-4DC6-B577-8A6C1506C185}">
      <dsp:nvSpPr>
        <dsp:cNvPr id="0" name=""/>
        <dsp:cNvSpPr/>
      </dsp:nvSpPr>
      <dsp:spPr>
        <a:xfrm rot="21529936">
          <a:off x="5799436" y="4014486"/>
          <a:ext cx="951976" cy="33002"/>
        </a:xfrm>
        <a:custGeom>
          <a:avLst/>
          <a:gdLst/>
          <a:ahLst/>
          <a:cxnLst/>
          <a:rect l="0" t="0" r="0" b="0"/>
          <a:pathLst>
            <a:path>
              <a:moveTo>
                <a:pt x="0" y="16501"/>
              </a:moveTo>
              <a:lnTo>
                <a:pt x="951976" y="16501"/>
              </a:lnTo>
            </a:path>
          </a:pathLst>
        </a:custGeom>
        <a:noFill/>
        <a:ln w="25400" cap="flat" cmpd="sng" algn="ctr">
          <a:solidFill>
            <a:schemeClr val="accent3">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51625" y="4007188"/>
        <a:ext cx="47598" cy="47598"/>
      </dsp:txXfrm>
    </dsp:sp>
    <dsp:sp modelId="{F2F324D7-64DF-4F5C-BF18-A9CA301650B8}">
      <dsp:nvSpPr>
        <dsp:cNvPr id="0" name=""/>
        <dsp:cNvSpPr/>
      </dsp:nvSpPr>
      <dsp:spPr>
        <a:xfrm>
          <a:off x="6751314" y="3440089"/>
          <a:ext cx="2324814" cy="116239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TBD</a:t>
          </a:r>
        </a:p>
      </dsp:txBody>
      <dsp:txXfrm>
        <a:off x="6785359" y="3474134"/>
        <a:ext cx="2256724" cy="10943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D1D41-1B2E-4B3C-86B9-F65AB4895256}">
      <dsp:nvSpPr>
        <dsp:cNvPr id="0" name=""/>
        <dsp:cNvSpPr/>
      </dsp:nvSpPr>
      <dsp:spPr>
        <a:xfrm>
          <a:off x="6477908" y="0"/>
          <a:ext cx="2774180" cy="1959569"/>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Additional Considerations</a:t>
          </a:r>
        </a:p>
      </dsp:txBody>
      <dsp:txXfrm>
        <a:off x="6477908" y="0"/>
        <a:ext cx="2774180" cy="587870"/>
      </dsp:txXfrm>
    </dsp:sp>
    <dsp:sp modelId="{4E8483D1-70EF-486C-A2B1-0A1512AE0CE6}">
      <dsp:nvSpPr>
        <dsp:cNvPr id="0" name=""/>
        <dsp:cNvSpPr/>
      </dsp:nvSpPr>
      <dsp:spPr>
        <a:xfrm>
          <a:off x="3239095" y="0"/>
          <a:ext cx="2774180" cy="1959569"/>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Platform</a:t>
          </a:r>
        </a:p>
      </dsp:txBody>
      <dsp:txXfrm>
        <a:off x="3239095" y="0"/>
        <a:ext cx="2774180" cy="587870"/>
      </dsp:txXfrm>
    </dsp:sp>
    <dsp:sp modelId="{EB2A05C2-2C2F-4F5A-AAF0-CB521DE8AC83}">
      <dsp:nvSpPr>
        <dsp:cNvPr id="0" name=""/>
        <dsp:cNvSpPr/>
      </dsp:nvSpPr>
      <dsp:spPr>
        <a:xfrm>
          <a:off x="282" y="0"/>
          <a:ext cx="2774180" cy="1959569"/>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Operating System</a:t>
          </a:r>
        </a:p>
      </dsp:txBody>
      <dsp:txXfrm>
        <a:off x="282" y="0"/>
        <a:ext cx="2774180" cy="587870"/>
      </dsp:txXfrm>
    </dsp:sp>
    <dsp:sp modelId="{C9F2A395-E3B2-44AC-A77F-468A181E03B6}">
      <dsp:nvSpPr>
        <dsp:cNvPr id="0" name=""/>
        <dsp:cNvSpPr/>
      </dsp:nvSpPr>
      <dsp:spPr>
        <a:xfrm>
          <a:off x="232598" y="653738"/>
          <a:ext cx="2323160" cy="1161580"/>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Chrome OS 66 - 70</a:t>
          </a:r>
        </a:p>
      </dsp:txBody>
      <dsp:txXfrm>
        <a:off x="266620" y="687760"/>
        <a:ext cx="2255116" cy="1093536"/>
      </dsp:txXfrm>
    </dsp:sp>
    <dsp:sp modelId="{F84D3A9A-DCF8-4B68-A446-02BA9841998C}">
      <dsp:nvSpPr>
        <dsp:cNvPr id="0" name=""/>
        <dsp:cNvSpPr/>
      </dsp:nvSpPr>
      <dsp:spPr>
        <a:xfrm>
          <a:off x="2555759" y="1181178"/>
          <a:ext cx="929264" cy="106699"/>
        </a:xfrm>
        <a:custGeom>
          <a:avLst/>
          <a:gdLst/>
          <a:ahLst/>
          <a:cxnLst/>
          <a:rect l="0" t="0" r="0" b="0"/>
          <a:pathLst>
            <a:path>
              <a:moveTo>
                <a:pt x="0" y="53349"/>
              </a:moveTo>
              <a:lnTo>
                <a:pt x="929264" y="53349"/>
              </a:lnTo>
            </a:path>
          </a:pathLst>
        </a:cu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97160" y="1211296"/>
        <a:ext cx="46463" cy="46463"/>
      </dsp:txXfrm>
    </dsp:sp>
    <dsp:sp modelId="{D01A1BB0-91A3-468D-AF11-BB59A00A45EE}">
      <dsp:nvSpPr>
        <dsp:cNvPr id="0" name=""/>
        <dsp:cNvSpPr/>
      </dsp:nvSpPr>
      <dsp:spPr>
        <a:xfrm>
          <a:off x="3485023" y="653738"/>
          <a:ext cx="2323160" cy="1161580"/>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TN Desktop App</a:t>
          </a:r>
        </a:p>
      </dsp:txBody>
      <dsp:txXfrm>
        <a:off x="3519045" y="687760"/>
        <a:ext cx="2255116" cy="1093536"/>
      </dsp:txXfrm>
    </dsp:sp>
    <dsp:sp modelId="{185E8EE9-EF5D-4DC6-B577-8A6C1506C185}">
      <dsp:nvSpPr>
        <dsp:cNvPr id="0" name=""/>
        <dsp:cNvSpPr/>
      </dsp:nvSpPr>
      <dsp:spPr>
        <a:xfrm>
          <a:off x="5808184" y="1181178"/>
          <a:ext cx="929264" cy="106699"/>
        </a:xfrm>
        <a:custGeom>
          <a:avLst/>
          <a:gdLst/>
          <a:ahLst/>
          <a:cxnLst/>
          <a:rect l="0" t="0" r="0" b="0"/>
          <a:pathLst>
            <a:path>
              <a:moveTo>
                <a:pt x="0" y="53349"/>
              </a:moveTo>
              <a:lnTo>
                <a:pt x="929264" y="53349"/>
              </a:lnTo>
            </a:path>
          </a:pathLst>
        </a:custGeom>
        <a:noFill/>
        <a:ln w="25400" cap="flat" cmpd="sng" algn="ctr">
          <a:solidFill>
            <a:schemeClr val="accent6">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49585" y="1211296"/>
        <a:ext cx="46463" cy="46463"/>
      </dsp:txXfrm>
    </dsp:sp>
    <dsp:sp modelId="{F2F324D7-64DF-4F5C-BF18-A9CA301650B8}">
      <dsp:nvSpPr>
        <dsp:cNvPr id="0" name=""/>
        <dsp:cNvSpPr/>
      </dsp:nvSpPr>
      <dsp:spPr>
        <a:xfrm>
          <a:off x="6737449" y="653738"/>
          <a:ext cx="2323160" cy="1161580"/>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a:t>Install TN app</a:t>
          </a:r>
        </a:p>
        <a:p>
          <a:pPr marL="0" lvl="0" indent="0" algn="ctr" defTabSz="933450">
            <a:lnSpc>
              <a:spcPct val="90000"/>
            </a:lnSpc>
            <a:spcBef>
              <a:spcPct val="0"/>
            </a:spcBef>
            <a:spcAft>
              <a:spcPct val="35000"/>
            </a:spcAft>
            <a:buNone/>
          </a:pPr>
          <a:r>
            <a:rPr lang="en-US" sz="2100" kern="1200" dirty="0"/>
            <a:t>Set up Kiosk Mode</a:t>
          </a:r>
        </a:p>
        <a:p>
          <a:pPr marL="0" lvl="0" indent="0" algn="ctr" defTabSz="933450">
            <a:lnSpc>
              <a:spcPct val="90000"/>
            </a:lnSpc>
            <a:spcBef>
              <a:spcPct val="0"/>
            </a:spcBef>
            <a:spcAft>
              <a:spcPct val="35000"/>
            </a:spcAft>
            <a:buNone/>
          </a:pPr>
          <a:r>
            <a:rPr lang="en-US" sz="2100" kern="1200" dirty="0"/>
            <a:t>User Data Settings</a:t>
          </a:r>
        </a:p>
      </dsp:txBody>
      <dsp:txXfrm>
        <a:off x="6771471" y="687760"/>
        <a:ext cx="2255116" cy="109353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3D1D41-1B2E-4B3C-86B9-F65AB4895256}">
      <dsp:nvSpPr>
        <dsp:cNvPr id="0" name=""/>
        <dsp:cNvSpPr/>
      </dsp:nvSpPr>
      <dsp:spPr>
        <a:xfrm>
          <a:off x="6477908" y="0"/>
          <a:ext cx="2774180" cy="195956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Additional Considerations</a:t>
          </a:r>
        </a:p>
      </dsp:txBody>
      <dsp:txXfrm>
        <a:off x="6477908" y="0"/>
        <a:ext cx="2774180" cy="587870"/>
      </dsp:txXfrm>
    </dsp:sp>
    <dsp:sp modelId="{4E8483D1-70EF-486C-A2B1-0A1512AE0CE6}">
      <dsp:nvSpPr>
        <dsp:cNvPr id="0" name=""/>
        <dsp:cNvSpPr/>
      </dsp:nvSpPr>
      <dsp:spPr>
        <a:xfrm>
          <a:off x="3239095" y="0"/>
          <a:ext cx="2774180" cy="195956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Platform</a:t>
          </a:r>
        </a:p>
      </dsp:txBody>
      <dsp:txXfrm>
        <a:off x="3239095" y="0"/>
        <a:ext cx="2774180" cy="587870"/>
      </dsp:txXfrm>
    </dsp:sp>
    <dsp:sp modelId="{EB2A05C2-2C2F-4F5A-AAF0-CB521DE8AC83}">
      <dsp:nvSpPr>
        <dsp:cNvPr id="0" name=""/>
        <dsp:cNvSpPr/>
      </dsp:nvSpPr>
      <dsp:spPr>
        <a:xfrm>
          <a:off x="282" y="0"/>
          <a:ext cx="2774180" cy="195956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Operating System</a:t>
          </a:r>
        </a:p>
      </dsp:txBody>
      <dsp:txXfrm>
        <a:off x="282" y="0"/>
        <a:ext cx="2774180" cy="587870"/>
      </dsp:txXfrm>
    </dsp:sp>
    <dsp:sp modelId="{C9F2A395-E3B2-44AC-A77F-468A181E03B6}">
      <dsp:nvSpPr>
        <dsp:cNvPr id="0" name=""/>
        <dsp:cNvSpPr/>
      </dsp:nvSpPr>
      <dsp:spPr>
        <a:xfrm>
          <a:off x="232598" y="653738"/>
          <a:ext cx="2323160" cy="116158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iOS</a:t>
          </a:r>
          <a:r>
            <a:rPr lang="en-US" sz="1500" kern="1200" dirty="0"/>
            <a:t> </a:t>
          </a:r>
        </a:p>
        <a:p>
          <a:pPr marL="0" lvl="0" indent="0" algn="ctr" defTabSz="889000">
            <a:lnSpc>
              <a:spcPct val="90000"/>
            </a:lnSpc>
            <a:spcBef>
              <a:spcPct val="0"/>
            </a:spcBef>
            <a:spcAft>
              <a:spcPct val="35000"/>
            </a:spcAft>
            <a:buNone/>
          </a:pPr>
          <a:r>
            <a:rPr lang="en-US" sz="1500" b="0" i="0" kern="1200" dirty="0"/>
            <a:t>10.3.1 - 10.3.3, 11.2.5, 11.2.6, 11.4, 11.4.1, 12, 12.1</a:t>
          </a:r>
          <a:br>
            <a:rPr lang="en-US" sz="1500" kern="1200" dirty="0"/>
          </a:br>
          <a:endParaRPr lang="en-US" sz="1500" kern="1200" dirty="0"/>
        </a:p>
      </dsp:txBody>
      <dsp:txXfrm>
        <a:off x="266620" y="687760"/>
        <a:ext cx="2255116" cy="1093536"/>
      </dsp:txXfrm>
    </dsp:sp>
    <dsp:sp modelId="{F84D3A9A-DCF8-4B68-A446-02BA9841998C}">
      <dsp:nvSpPr>
        <dsp:cNvPr id="0" name=""/>
        <dsp:cNvSpPr/>
      </dsp:nvSpPr>
      <dsp:spPr>
        <a:xfrm>
          <a:off x="2555759" y="1181178"/>
          <a:ext cx="929264" cy="106699"/>
        </a:xfrm>
        <a:custGeom>
          <a:avLst/>
          <a:gdLst/>
          <a:ahLst/>
          <a:cxnLst/>
          <a:rect l="0" t="0" r="0" b="0"/>
          <a:pathLst>
            <a:path>
              <a:moveTo>
                <a:pt x="0" y="53349"/>
              </a:moveTo>
              <a:lnTo>
                <a:pt x="929264" y="53349"/>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97160" y="1211296"/>
        <a:ext cx="46463" cy="46463"/>
      </dsp:txXfrm>
    </dsp:sp>
    <dsp:sp modelId="{D01A1BB0-91A3-468D-AF11-BB59A00A45EE}">
      <dsp:nvSpPr>
        <dsp:cNvPr id="0" name=""/>
        <dsp:cNvSpPr/>
      </dsp:nvSpPr>
      <dsp:spPr>
        <a:xfrm>
          <a:off x="3485023" y="653738"/>
          <a:ext cx="2323160" cy="116158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TN Desktop App</a:t>
          </a:r>
        </a:p>
      </dsp:txBody>
      <dsp:txXfrm>
        <a:off x="3519045" y="687760"/>
        <a:ext cx="2255116" cy="1093536"/>
      </dsp:txXfrm>
    </dsp:sp>
    <dsp:sp modelId="{185E8EE9-EF5D-4DC6-B577-8A6C1506C185}">
      <dsp:nvSpPr>
        <dsp:cNvPr id="0" name=""/>
        <dsp:cNvSpPr/>
      </dsp:nvSpPr>
      <dsp:spPr>
        <a:xfrm>
          <a:off x="5808184" y="1181178"/>
          <a:ext cx="929264" cy="106699"/>
        </a:xfrm>
        <a:custGeom>
          <a:avLst/>
          <a:gdLst/>
          <a:ahLst/>
          <a:cxnLst/>
          <a:rect l="0" t="0" r="0" b="0"/>
          <a:pathLst>
            <a:path>
              <a:moveTo>
                <a:pt x="0" y="53349"/>
              </a:moveTo>
              <a:lnTo>
                <a:pt x="929264" y="53349"/>
              </a:lnTo>
            </a:path>
          </a:pathLst>
        </a:custGeom>
        <a:noFill/>
        <a:ln w="25400" cap="flat" cmpd="sng" algn="ctr">
          <a:solidFill>
            <a:schemeClr val="accent2">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249585" y="1211296"/>
        <a:ext cx="46463" cy="46463"/>
      </dsp:txXfrm>
    </dsp:sp>
    <dsp:sp modelId="{F2F324D7-64DF-4F5C-BF18-A9CA301650B8}">
      <dsp:nvSpPr>
        <dsp:cNvPr id="0" name=""/>
        <dsp:cNvSpPr/>
      </dsp:nvSpPr>
      <dsp:spPr>
        <a:xfrm>
          <a:off x="6737449" y="653738"/>
          <a:ext cx="2323160" cy="116158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Install TN app</a:t>
          </a:r>
        </a:p>
      </dsp:txBody>
      <dsp:txXfrm>
        <a:off x="6771471" y="687760"/>
        <a:ext cx="2255116" cy="109353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
          <p:cNvSpPr>
            <a:spLocks noGrp="1" noRot="1" noChangeAspect="1"/>
          </p:cNvSpPr>
          <p:nvPr>
            <p:ph type="sldImg" idx="2"/>
          </p:nvPr>
        </p:nvSpPr>
        <p:spPr bwMode="auto">
          <a:xfrm>
            <a:off x="1143000" y="685800"/>
            <a:ext cx="4572000" cy="3429000"/>
          </a:xfrm>
          <a:prstGeom prst="rect">
            <a:avLst/>
          </a:prstGeom>
          <a:noFill/>
          <a:ln w="12700" cap="rnd">
            <a:noFill/>
            <a:round/>
            <a:headEnd/>
            <a:tailEnd/>
          </a:ln>
        </p:spPr>
      </p:sp>
      <p:sp>
        <p:nvSpPr>
          <p:cNvPr id="10242" name="Rectangle 2"/>
          <p:cNvSpPr>
            <a:spLocks noGrp="1"/>
          </p:cNvSpPr>
          <p:nvPr>
            <p:ph type="body" sz="quarter" idx="3"/>
          </p:nvPr>
        </p:nvSpPr>
        <p:spPr bwMode="auto">
          <a:xfrm>
            <a:off x="914400" y="4343400"/>
            <a:ext cx="5029200" cy="4114800"/>
          </a:xfrm>
          <a:prstGeom prst="rect">
            <a:avLst/>
          </a:prstGeom>
          <a:noFill/>
          <a:ln w="12700" cap="rnd" cmpd="sng">
            <a:noFill/>
            <a:prstDash val="solid"/>
            <a:round/>
            <a:headEnd type="none" w="med" len="med"/>
            <a:tailEnd type="none" w="med" len="med"/>
          </a:ln>
          <a:effectLst/>
        </p:spPr>
        <p:txBody>
          <a:bodyPr vert="horz" wrap="square" lIns="91440" tIns="45720" rIns="91440" bIns="45720" numCol="1" anchor="t" anchorCtr="0" compatLnSpc="1">
            <a:prstTxWarp prst="textNoShape">
              <a:avLst/>
            </a:prstTxWarp>
          </a:bodyPr>
          <a:lstStyle/>
          <a:p>
            <a:pPr lvl="0"/>
            <a:r>
              <a:rPr lang="en-US" noProof="0">
                <a:sym typeface="Avenir" charset="0"/>
              </a:rPr>
              <a:t>Click to edit Master text styles</a:t>
            </a:r>
          </a:p>
          <a:p>
            <a:pPr lvl="1"/>
            <a:r>
              <a:rPr lang="en-US" noProof="0">
                <a:sym typeface="Avenir" charset="0"/>
              </a:rPr>
              <a:t>Second level</a:t>
            </a:r>
          </a:p>
          <a:p>
            <a:pPr lvl="2"/>
            <a:r>
              <a:rPr lang="en-US" noProof="0">
                <a:sym typeface="Avenir" charset="0"/>
              </a:rPr>
              <a:t>Third level</a:t>
            </a:r>
          </a:p>
          <a:p>
            <a:pPr lvl="3"/>
            <a:r>
              <a:rPr lang="en-US" noProof="0">
                <a:sym typeface="Avenir" charset="0"/>
              </a:rPr>
              <a:t>Fourth level</a:t>
            </a:r>
          </a:p>
          <a:p>
            <a:pPr lvl="4"/>
            <a:r>
              <a:rPr lang="en-US" noProof="0">
                <a:sym typeface="Avenir" charset="0"/>
              </a:rPr>
              <a:t>Fifth level</a:t>
            </a:r>
          </a:p>
        </p:txBody>
      </p:sp>
    </p:spTree>
    <p:extLst>
      <p:ext uri="{BB962C8B-B14F-4D97-AF65-F5344CB8AC3E}">
        <p14:creationId xmlns:p14="http://schemas.microsoft.com/office/powerpoint/2010/main" val="3247773485"/>
      </p:ext>
    </p:extLst>
  </p:cSld>
  <p:clrMap bg1="lt1" tx1="dk1" bg2="lt2" tx2="dk2" accent1="accent1" accent2="accent2" accent3="accent3" accent4="accent4" accent5="accent5" accent6="accent6" hlink="hlink" folHlink="folHlink"/>
  <p:notesStyle>
    <a:lvl1pPr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1pPr>
    <a:lvl2pPr marL="2286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2pPr>
    <a:lvl3pPr marL="4572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3pPr>
    <a:lvl4pPr marL="6858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4pPr>
    <a:lvl5pPr marL="914400" algn="l" defTabSz="457200" rtl="0" eaLnBrk="0" fontAlgn="base" hangingPunct="0">
      <a:lnSpc>
        <a:spcPct val="125000"/>
      </a:lnSpc>
      <a:spcBef>
        <a:spcPct val="0"/>
      </a:spcBef>
      <a:spcAft>
        <a:spcPct val="0"/>
      </a:spcAft>
      <a:defRPr sz="2200" kern="1200">
        <a:solidFill>
          <a:srgbClr val="000000"/>
        </a:solidFill>
        <a:latin typeface="Avenir" charset="0"/>
        <a:ea typeface="Avenir" charset="0"/>
        <a:cs typeface="Avenir" charset="0"/>
        <a:sym typeface="Avenir"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Introductions</a:t>
            </a:r>
          </a:p>
          <a:p>
            <a:r>
              <a:rPr lang="en-US" b="1" i="1" dirty="0">
                <a:solidFill>
                  <a:srgbClr val="FF0000"/>
                </a:solidFill>
              </a:rPr>
              <a:t>Start the recording!!</a:t>
            </a:r>
          </a:p>
        </p:txBody>
      </p:sp>
    </p:spTree>
    <p:extLst>
      <p:ext uri="{BB962C8B-B14F-4D97-AF65-F5344CB8AC3E}">
        <p14:creationId xmlns:p14="http://schemas.microsoft.com/office/powerpoint/2010/main" val="2035876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Replaces the TN quick verification.</a:t>
            </a:r>
          </a:p>
          <a:p>
            <a:endParaRPr lang="en-US" dirty="0"/>
          </a:p>
          <a:p>
            <a:r>
              <a:rPr lang="en-US" dirty="0"/>
              <a:t>Can now check connection to the Proctor caching device with a configuration identifier</a:t>
            </a:r>
            <a:r>
              <a:rPr lang="en-US" baseline="0" dirty="0"/>
              <a:t> created when you configure TN in </a:t>
            </a:r>
            <a:r>
              <a:rPr lang="en-US" baseline="0" dirty="0" err="1"/>
              <a:t>PearsonAccess</a:t>
            </a:r>
            <a:r>
              <a:rPr lang="en-US" baseline="30000" dirty="0" err="1"/>
              <a:t>next</a:t>
            </a:r>
            <a:endParaRPr lang="en-US" baseline="30000" dirty="0"/>
          </a:p>
        </p:txBody>
      </p:sp>
    </p:spTree>
    <p:extLst>
      <p:ext uri="{BB962C8B-B14F-4D97-AF65-F5344CB8AC3E}">
        <p14:creationId xmlns:p14="http://schemas.microsoft.com/office/powerpoint/2010/main" val="908060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pPr eaLnBrk="1" hangingPunct="1"/>
            <a:endParaRPr lang="en-US" baseline="0" dirty="0">
              <a:ea typeface="ＭＳ Ｐゴシック" pitchFamily="34" charset="-128"/>
            </a:endParaRPr>
          </a:p>
        </p:txBody>
      </p:sp>
      <p:sp>
        <p:nvSpPr>
          <p:cNvPr id="133124" name="Slide Number Placeholder 3"/>
          <p:cNvSpPr>
            <a:spLocks noGrp="1"/>
          </p:cNvSpPr>
          <p:nvPr>
            <p:ph type="sldNum" sz="quarter" idx="5"/>
          </p:nvPr>
        </p:nvSpPr>
        <p:spPr>
          <a:xfrm>
            <a:off x="3884613" y="8685213"/>
            <a:ext cx="2971800" cy="457200"/>
          </a:xfrm>
          <a:prstGeom prst="rect">
            <a:avLst/>
          </a:prstGeom>
          <a:noFill/>
        </p:spPr>
        <p:txBody>
          <a:bodyPr/>
          <a:lstStyle/>
          <a:p>
            <a:fld id="{627AB8EC-721A-4E40-92B0-FC44077B8A86}" type="slidenum">
              <a:rPr lang="en-US" smtClean="0"/>
              <a:pPr/>
              <a:t>17</a:t>
            </a:fld>
            <a:endParaRPr lang="en-US"/>
          </a:p>
        </p:txBody>
      </p:sp>
    </p:spTree>
    <p:extLst>
      <p:ext uri="{BB962C8B-B14F-4D97-AF65-F5344CB8AC3E}">
        <p14:creationId xmlns:p14="http://schemas.microsoft.com/office/powerpoint/2010/main" val="1991997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9681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kern="1200" dirty="0" err="1">
                <a:solidFill>
                  <a:srgbClr val="000000"/>
                </a:solidFill>
                <a:effectLst/>
                <a:latin typeface="Avenir" charset="0"/>
                <a:ea typeface="Avenir" charset="0"/>
                <a:cs typeface="Avenir" charset="0"/>
                <a:sym typeface="Avenir" charset="0"/>
              </a:rPr>
              <a:t>TestNav</a:t>
            </a:r>
            <a:r>
              <a:rPr lang="en-US" sz="2200" b="0" i="0" kern="1200" dirty="0">
                <a:solidFill>
                  <a:srgbClr val="000000"/>
                </a:solidFill>
                <a:effectLst/>
                <a:latin typeface="Avenir" charset="0"/>
                <a:ea typeface="Avenir" charset="0"/>
                <a:cs typeface="Avenir" charset="0"/>
                <a:sym typeface="Avenir" charset="0"/>
              </a:rPr>
              <a:t> content is dynamically hosted in the cloud. No static IP addresses or ranges can be provided.</a:t>
            </a:r>
            <a:endParaRPr lang="en-US" dirty="0"/>
          </a:p>
        </p:txBody>
      </p:sp>
    </p:spTree>
    <p:extLst>
      <p:ext uri="{BB962C8B-B14F-4D97-AF65-F5344CB8AC3E}">
        <p14:creationId xmlns:p14="http://schemas.microsoft.com/office/powerpoint/2010/main" val="3643163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kern="1200" dirty="0">
                <a:solidFill>
                  <a:srgbClr val="000000"/>
                </a:solidFill>
                <a:effectLst/>
                <a:latin typeface="Avenir" charset="0"/>
                <a:ea typeface="Avenir" charset="0"/>
                <a:cs typeface="Avenir" charset="0"/>
                <a:sym typeface="Avenir" charset="0"/>
              </a:rPr>
              <a:t>The increase in devices accessing school networks increases the need for stable </a:t>
            </a:r>
            <a:r>
              <a:rPr lang="en-US" sz="2200" b="0" i="0" kern="1200" dirty="0" err="1">
                <a:solidFill>
                  <a:srgbClr val="000000"/>
                </a:solidFill>
                <a:effectLst/>
                <a:latin typeface="Avenir" charset="0"/>
                <a:ea typeface="Avenir" charset="0"/>
                <a:cs typeface="Avenir" charset="0"/>
                <a:sym typeface="Avenir" charset="0"/>
              </a:rPr>
              <a:t>WiFi</a:t>
            </a:r>
            <a:r>
              <a:rPr lang="en-US" sz="2200" b="0" i="0" kern="1200" dirty="0">
                <a:solidFill>
                  <a:srgbClr val="000000"/>
                </a:solidFill>
                <a:effectLst/>
                <a:latin typeface="Avenir" charset="0"/>
                <a:ea typeface="Avenir" charset="0"/>
                <a:cs typeface="Avenir" charset="0"/>
                <a:sym typeface="Avenir" charset="0"/>
              </a:rPr>
              <a:t> networks, daily monitoring, and maintenance. To help network admins stabilize </a:t>
            </a:r>
            <a:r>
              <a:rPr lang="en-US" sz="2200" b="0" i="0" kern="1200" dirty="0" err="1">
                <a:solidFill>
                  <a:srgbClr val="000000"/>
                </a:solidFill>
                <a:effectLst/>
                <a:latin typeface="Avenir" charset="0"/>
                <a:ea typeface="Avenir" charset="0"/>
                <a:cs typeface="Avenir" charset="0"/>
                <a:sym typeface="Avenir" charset="0"/>
              </a:rPr>
              <a:t>WiFi</a:t>
            </a:r>
            <a:r>
              <a:rPr lang="en-US" sz="2200" b="0" i="0" kern="1200" dirty="0">
                <a:solidFill>
                  <a:srgbClr val="000000"/>
                </a:solidFill>
                <a:effectLst/>
                <a:latin typeface="Avenir" charset="0"/>
                <a:ea typeface="Avenir" charset="0"/>
                <a:cs typeface="Avenir" charset="0"/>
                <a:sym typeface="Avenir" charset="0"/>
              </a:rPr>
              <a:t> for online testing and classroom activities, Pearson field engineers collaborated with IT departments to present these requirements, recommendations, and troubleshooting tips.</a:t>
            </a:r>
            <a:endParaRPr lang="en-US" dirty="0"/>
          </a:p>
        </p:txBody>
      </p:sp>
    </p:spTree>
    <p:extLst>
      <p:ext uri="{BB962C8B-B14F-4D97-AF65-F5344CB8AC3E}">
        <p14:creationId xmlns:p14="http://schemas.microsoft.com/office/powerpoint/2010/main" val="2333204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7279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US" sz="2400" dirty="0"/>
              <a:t>Construction materials in schools can impact </a:t>
            </a:r>
            <a:r>
              <a:rPr lang="en-US" sz="2400" dirty="0" err="1"/>
              <a:t>WiFi</a:t>
            </a:r>
            <a:r>
              <a:rPr lang="en-US" sz="2400" dirty="0"/>
              <a:t> coverage and speed.</a:t>
            </a:r>
          </a:p>
          <a:p>
            <a:pPr marL="0" marR="0" indent="0" algn="l" defTabSz="457200" rtl="0" eaLnBrk="0" fontAlgn="base" latinLnBrk="0" hangingPunct="0">
              <a:lnSpc>
                <a:spcPct val="125000"/>
              </a:lnSpc>
              <a:spcBef>
                <a:spcPct val="0"/>
              </a:spcBef>
              <a:spcAft>
                <a:spcPct val="0"/>
              </a:spcAft>
              <a:buClrTx/>
              <a:buSzTx/>
              <a:buFontTx/>
              <a:buNone/>
              <a:tabLst/>
              <a:defRPr/>
            </a:pPr>
            <a:endParaRPr lang="en-US" sz="2400" dirty="0"/>
          </a:p>
          <a:p>
            <a:pPr marL="0" marR="0" indent="0" algn="l" defTabSz="457200" rtl="0" eaLnBrk="0" fontAlgn="base" latinLnBrk="0" hangingPunct="0">
              <a:lnSpc>
                <a:spcPct val="125000"/>
              </a:lnSpc>
              <a:spcBef>
                <a:spcPct val="0"/>
              </a:spcBef>
              <a:spcAft>
                <a:spcPct val="0"/>
              </a:spcAft>
              <a:buClrTx/>
              <a:buSzTx/>
              <a:buFontTx/>
              <a:buNone/>
              <a:tabLst/>
              <a:defRPr/>
            </a:pPr>
            <a:r>
              <a:rPr lang="en-US" sz="2400" dirty="0"/>
              <a:t>If possible, move the student devices directly under the AP. Even just couple of feet can make a big difference in throughput and signal strength.</a:t>
            </a:r>
          </a:p>
          <a:p>
            <a:endParaRPr lang="en-US" dirty="0"/>
          </a:p>
          <a:p>
            <a:endParaRPr lang="en-US" dirty="0"/>
          </a:p>
          <a:p>
            <a:pPr marL="0" marR="0" indent="0" algn="l" defTabSz="457200" rtl="0" eaLnBrk="0" fontAlgn="base" latinLnBrk="0" hangingPunct="0">
              <a:lnSpc>
                <a:spcPct val="125000"/>
              </a:lnSpc>
              <a:spcBef>
                <a:spcPct val="0"/>
              </a:spcBef>
              <a:spcAft>
                <a:spcPct val="0"/>
              </a:spcAft>
              <a:buClrTx/>
              <a:buSzTx/>
              <a:buFontTx/>
              <a:buNone/>
              <a:tabLst/>
              <a:defRPr/>
            </a:pPr>
            <a:r>
              <a:rPr lang="en-US" sz="2400" dirty="0"/>
              <a:t>When </a:t>
            </a:r>
            <a:r>
              <a:rPr lang="en-US" sz="2400" dirty="0" err="1"/>
              <a:t>WiFi</a:t>
            </a:r>
            <a:r>
              <a:rPr lang="en-US" sz="2400" dirty="0"/>
              <a:t> networks are set to use the same channel, they compete for limited bandwidth. Check for other </a:t>
            </a:r>
            <a:r>
              <a:rPr lang="en-US" sz="2400" dirty="0" err="1"/>
              <a:t>WiFi</a:t>
            </a:r>
            <a:r>
              <a:rPr lang="en-US" sz="2400" dirty="0"/>
              <a:t> names by opening the wireless options on your device for a list of </a:t>
            </a:r>
            <a:r>
              <a:rPr lang="en-US" sz="2400" dirty="0" err="1"/>
              <a:t>WiFi</a:t>
            </a:r>
            <a:r>
              <a:rPr lang="en-US" sz="2400" dirty="0"/>
              <a:t> networks. If you see many networks to choose from, you may encounter interference from these other networks.</a:t>
            </a:r>
          </a:p>
          <a:p>
            <a:endParaRPr lang="en-US" dirty="0"/>
          </a:p>
        </p:txBody>
      </p:sp>
    </p:spTree>
    <p:extLst>
      <p:ext uri="{BB962C8B-B14F-4D97-AF65-F5344CB8AC3E}">
        <p14:creationId xmlns:p14="http://schemas.microsoft.com/office/powerpoint/2010/main" val="2004520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Electronic devices that are not connected to the school's </a:t>
            </a:r>
            <a:r>
              <a:rPr lang="en-US" sz="2400" dirty="0" err="1"/>
              <a:t>WiFi</a:t>
            </a:r>
            <a:r>
              <a:rPr lang="en-US" sz="2400" dirty="0"/>
              <a:t> network, can still use the same 2.4GHz or 5GHz frequencies to connect</a:t>
            </a:r>
          </a:p>
          <a:p>
            <a:endParaRPr lang="en-US" sz="2400" dirty="0"/>
          </a:p>
          <a:p>
            <a:endParaRPr lang="en-US" sz="2400" dirty="0"/>
          </a:p>
          <a:p>
            <a:pPr marL="0" marR="0" indent="0" algn="l" defTabSz="457200" rtl="0" eaLnBrk="0" fontAlgn="base" latinLnBrk="0" hangingPunct="0">
              <a:lnSpc>
                <a:spcPct val="125000"/>
              </a:lnSpc>
              <a:spcBef>
                <a:spcPct val="0"/>
              </a:spcBef>
              <a:spcAft>
                <a:spcPct val="0"/>
              </a:spcAft>
              <a:buClrTx/>
              <a:buSzTx/>
              <a:buFontTx/>
              <a:buNone/>
              <a:tabLst/>
              <a:defRPr/>
            </a:pPr>
            <a:r>
              <a:rPr lang="en-US" sz="2400" dirty="0"/>
              <a:t>Personal devices communicate on the network, even while inside backpacks or bags. Email and social media notifications require the devices to send requests to maintain connectivity with the AP.</a:t>
            </a:r>
          </a:p>
          <a:p>
            <a:endParaRPr lang="en-US" sz="2400" dirty="0"/>
          </a:p>
          <a:p>
            <a:endParaRPr lang="en-US" sz="2400" dirty="0"/>
          </a:p>
          <a:p>
            <a:endParaRPr lang="en-US" dirty="0"/>
          </a:p>
        </p:txBody>
      </p:sp>
    </p:spTree>
    <p:extLst>
      <p:ext uri="{BB962C8B-B14F-4D97-AF65-F5344CB8AC3E}">
        <p14:creationId xmlns:p14="http://schemas.microsoft.com/office/powerpoint/2010/main" val="4045964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gn="l" eaLnBrk="1" hangingPunct="1"/>
            <a:r>
              <a:rPr lang="en-US" altLang="en-US" sz="1400" dirty="0"/>
              <a:t>This diagram illustrates the network traffic differences between using and not using Proctor Caching. Without Proctor Caching, as demonstrated on the left, multiple redundant copies of the same test are downloaded over the district’s ISP connection while students are waiting for the test to load. This heavy use of bandwidth not only affects how quickly tests load for students, but also the available bandwidth for all other Internet-related activities within the district.</a:t>
            </a:r>
            <a:endParaRPr lang="en-US" altLang="en-US" sz="1400" dirty="0">
              <a:solidFill>
                <a:schemeClr val="hlink"/>
              </a:solidFill>
            </a:endParaRPr>
          </a:p>
          <a:p>
            <a:pPr algn="l" eaLnBrk="1" hangingPunct="1"/>
            <a:endParaRPr lang="en-US" altLang="en-US" sz="1400" dirty="0">
              <a:solidFill>
                <a:schemeClr val="hlink"/>
              </a:solidFill>
            </a:endParaRPr>
          </a:p>
          <a:p>
            <a:pPr defTabSz="914228">
              <a:defRPr/>
            </a:pPr>
            <a:r>
              <a:rPr lang="en-US" altLang="en-US" sz="1400" dirty="0"/>
              <a:t>With Proctor Caching, as seen on the right, districts will pre-cache one copy of each test and tests will be served to the students from the Proctor Caching machine. This minimizes redundant requests for test content over the district ISP connection, loads tests faster for students, and minimizes the effect of computer-based testing on district bandwidth utilization.</a:t>
            </a:r>
          </a:p>
          <a:p>
            <a:pPr algn="l" eaLnBrk="1" hangingPunct="1"/>
            <a:endParaRPr lang="en-US" altLang="en-US" sz="1400" dirty="0">
              <a:solidFill>
                <a:schemeClr val="hlink"/>
              </a:solidFill>
            </a:endParaRPr>
          </a:p>
          <a:p>
            <a:pPr defTabSz="914228">
              <a:defRPr/>
            </a:pPr>
            <a:r>
              <a:rPr lang="en-US" altLang="en-US" sz="1400" dirty="0"/>
              <a:t>Districts have the flexibility to decide where to implement Proctor Caching in the network environment.  Based on local network considerations, districts can implement Proctor Caching machines at the district, school, or classroom level.</a:t>
            </a:r>
          </a:p>
          <a:p>
            <a:pPr defTabSz="914228">
              <a:defRPr/>
            </a:pPr>
            <a:endParaRPr lang="en-US" altLang="en-US" sz="1400" dirty="0"/>
          </a:p>
          <a:p>
            <a:pPr defTabSz="914228">
              <a:defRPr/>
            </a:pPr>
            <a:r>
              <a:rPr lang="en-US" altLang="en-US" sz="1400" dirty="0"/>
              <a:t>Proctor Caching is highly recommended.</a:t>
            </a:r>
          </a:p>
        </p:txBody>
      </p:sp>
    </p:spTree>
    <p:extLst>
      <p:ext uri="{BB962C8B-B14F-4D97-AF65-F5344CB8AC3E}">
        <p14:creationId xmlns:p14="http://schemas.microsoft.com/office/powerpoint/2010/main" val="1631055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376">
              <a:defRPr>
                <a:solidFill>
                  <a:schemeClr val="tx1"/>
                </a:solidFill>
                <a:latin typeface="Tahoma" pitchFamily="34" charset="0"/>
                <a:cs typeface="Arial" charset="0"/>
              </a:defRPr>
            </a:lvl1pPr>
            <a:lvl2pPr marL="742561" indent="-285601" defTabSz="931376">
              <a:defRPr>
                <a:solidFill>
                  <a:schemeClr val="tx1"/>
                </a:solidFill>
                <a:latin typeface="Tahoma" pitchFamily="34" charset="0"/>
                <a:cs typeface="Arial" charset="0"/>
              </a:defRPr>
            </a:lvl2pPr>
            <a:lvl3pPr marL="1142402" indent="-228479" defTabSz="931376">
              <a:defRPr>
                <a:solidFill>
                  <a:schemeClr val="tx1"/>
                </a:solidFill>
                <a:latin typeface="Tahoma" pitchFamily="34" charset="0"/>
                <a:cs typeface="Arial" charset="0"/>
              </a:defRPr>
            </a:lvl3pPr>
            <a:lvl4pPr marL="1599362" indent="-228479" defTabSz="931376">
              <a:defRPr>
                <a:solidFill>
                  <a:schemeClr val="tx1"/>
                </a:solidFill>
                <a:latin typeface="Tahoma" pitchFamily="34" charset="0"/>
                <a:cs typeface="Arial" charset="0"/>
              </a:defRPr>
            </a:lvl4pPr>
            <a:lvl5pPr marL="2056324" indent="-228479" defTabSz="931376">
              <a:defRPr>
                <a:solidFill>
                  <a:schemeClr val="tx1"/>
                </a:solidFill>
                <a:latin typeface="Tahoma" pitchFamily="34" charset="0"/>
                <a:cs typeface="Arial" charset="0"/>
              </a:defRPr>
            </a:lvl5pPr>
            <a:lvl6pPr marL="2513286" indent="-228479" defTabSz="931376" eaLnBrk="0" fontAlgn="base" hangingPunct="0">
              <a:spcBef>
                <a:spcPct val="0"/>
              </a:spcBef>
              <a:spcAft>
                <a:spcPct val="0"/>
              </a:spcAft>
              <a:defRPr>
                <a:solidFill>
                  <a:schemeClr val="tx1"/>
                </a:solidFill>
                <a:latin typeface="Tahoma" pitchFamily="34" charset="0"/>
                <a:cs typeface="Arial" charset="0"/>
              </a:defRPr>
            </a:lvl6pPr>
            <a:lvl7pPr marL="2970246" indent="-228479" defTabSz="931376" eaLnBrk="0" fontAlgn="base" hangingPunct="0">
              <a:spcBef>
                <a:spcPct val="0"/>
              </a:spcBef>
              <a:spcAft>
                <a:spcPct val="0"/>
              </a:spcAft>
              <a:defRPr>
                <a:solidFill>
                  <a:schemeClr val="tx1"/>
                </a:solidFill>
                <a:latin typeface="Tahoma" pitchFamily="34" charset="0"/>
                <a:cs typeface="Arial" charset="0"/>
              </a:defRPr>
            </a:lvl7pPr>
            <a:lvl8pPr marL="3427207" indent="-228479" defTabSz="931376" eaLnBrk="0" fontAlgn="base" hangingPunct="0">
              <a:spcBef>
                <a:spcPct val="0"/>
              </a:spcBef>
              <a:spcAft>
                <a:spcPct val="0"/>
              </a:spcAft>
              <a:defRPr>
                <a:solidFill>
                  <a:schemeClr val="tx1"/>
                </a:solidFill>
                <a:latin typeface="Tahoma" pitchFamily="34" charset="0"/>
                <a:cs typeface="Arial" charset="0"/>
              </a:defRPr>
            </a:lvl8pPr>
            <a:lvl9pPr marL="3884168" indent="-228479" defTabSz="931376" eaLnBrk="0" fontAlgn="base" hangingPunct="0">
              <a:spcBef>
                <a:spcPct val="0"/>
              </a:spcBef>
              <a:spcAft>
                <a:spcPct val="0"/>
              </a:spcAft>
              <a:defRPr>
                <a:solidFill>
                  <a:schemeClr val="tx1"/>
                </a:solidFill>
                <a:latin typeface="Tahoma" pitchFamily="34" charset="0"/>
                <a:cs typeface="Arial" charset="0"/>
              </a:defRPr>
            </a:lvl9pPr>
          </a:lstStyle>
          <a:p>
            <a:fld id="{C4AEDB91-6361-41BB-9AAE-0728E597E912}" type="slidenum">
              <a:rPr lang="en-US" smtClean="0">
                <a:solidFill>
                  <a:srgbClr val="000000"/>
                </a:solidFill>
                <a:latin typeface="Trebuchet MS" pitchFamily="34" charset="0"/>
              </a:rPr>
              <a:pPr/>
              <a:t>31</a:t>
            </a:fld>
            <a:endParaRPr lang="en-US" dirty="0">
              <a:solidFill>
                <a:srgbClr val="000000"/>
              </a:solidFill>
              <a:latin typeface="Trebuchet MS" pitchFamily="34" charset="0"/>
            </a:endParaRPr>
          </a:p>
        </p:txBody>
      </p:sp>
      <p:sp>
        <p:nvSpPr>
          <p:cNvPr id="107524" name="Rectangle 2"/>
          <p:cNvSpPr>
            <a:spLocks noGrp="1" noRot="1" noChangeAspect="1" noChangeArrowheads="1" noTextEdit="1"/>
          </p:cNvSpPr>
          <p:nvPr>
            <p:ph type="sldImg"/>
          </p:nvPr>
        </p:nvSpPr>
        <p:spPr>
          <a:ln/>
        </p:spPr>
      </p:sp>
      <p:sp>
        <p:nvSpPr>
          <p:cNvPr id="50181" name="Rectangle 5"/>
          <p:cNvSpPr>
            <a:spLocks noGrp="1" noChangeArrowheads="1"/>
          </p:cNvSpPr>
          <p:nvPr>
            <p:ph type="body" idx="1"/>
          </p:nvPr>
        </p:nvSpPr>
        <p:spPr/>
        <p:txBody>
          <a:bodyPr>
            <a:normAutofit/>
          </a:bodyPr>
          <a:lstStyle/>
          <a:p>
            <a:r>
              <a:rPr lang="en-US" sz="1400" dirty="0"/>
              <a:t>Please contact the Pearson Helpdesk should you need support with mac </a:t>
            </a:r>
            <a:r>
              <a:rPr lang="en-US" sz="1400" dirty="0" err="1"/>
              <a:t>ProctorCache</a:t>
            </a:r>
            <a:r>
              <a:rPr lang="en-US" sz="1400" dirty="0"/>
              <a:t> concerns</a:t>
            </a:r>
          </a:p>
        </p:txBody>
      </p:sp>
    </p:spTree>
    <p:extLst>
      <p:ext uri="{BB962C8B-B14F-4D97-AF65-F5344CB8AC3E}">
        <p14:creationId xmlns:p14="http://schemas.microsoft.com/office/powerpoint/2010/main" val="2979608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5138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336761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Proctor Caching runs solely on Windows.</a:t>
            </a:r>
          </a:p>
          <a:p>
            <a:endParaRPr lang="en-US" sz="2400" dirty="0"/>
          </a:p>
          <a:p>
            <a:r>
              <a:rPr lang="en-US" sz="2400" dirty="0"/>
              <a:t>It does not require an underlying server-based operating system.  It can run on desktop class hardware and a desktop class operating system, which gives districts flexibility on what machines they use for Proctor Caching.</a:t>
            </a:r>
          </a:p>
          <a:p>
            <a:endParaRPr lang="en-US" sz="2400" dirty="0"/>
          </a:p>
          <a:p>
            <a:endParaRPr lang="en-US" sz="2400" dirty="0"/>
          </a:p>
          <a:p>
            <a:r>
              <a:rPr lang="en-US" sz="2400" dirty="0"/>
              <a:t>Proctor Caching uses TCP Port 80 for communication between the Proctor Caching machine and the Pearson servers, and ports 4480 and 4481 for communication between testing workstations and the Proctor Caching machine.</a:t>
            </a:r>
          </a:p>
          <a:p>
            <a:endParaRPr lang="en-US" sz="2400" dirty="0"/>
          </a:p>
          <a:p>
            <a:r>
              <a:rPr lang="en-US" sz="2400" dirty="0"/>
              <a:t>Because testing workstations must know a predictable network location for the Proctor Caching machine, Proctor Caching requires a fixed internal IP address. Those districts that require Internet traffic to pass through an upstream proxy server will have to configure Proctor Caching to point to their proxy server.  For details on setting up an upstream proxy, refer to the Windows or Mac “Tips on Proctor Caching” section in the </a:t>
            </a:r>
            <a:r>
              <a:rPr lang="en-US" sz="2400" i="1" dirty="0" err="1"/>
              <a:t>TestNav</a:t>
            </a:r>
            <a:r>
              <a:rPr lang="en-US" sz="2400" i="1" dirty="0"/>
              <a:t> 8 Proctor Caching User Guide.</a:t>
            </a:r>
          </a:p>
          <a:p>
            <a:pPr>
              <a:defRPr/>
            </a:pPr>
            <a:endParaRPr lang="en-US" sz="2400" kern="1200" dirty="0">
              <a:solidFill>
                <a:srgbClr val="000000"/>
              </a:solidFill>
              <a:latin typeface="Avenir" charset="0"/>
              <a:ea typeface="Avenir" charset="0"/>
              <a:cs typeface="Avenir" charset="0"/>
              <a:sym typeface="Avenir" charset="0"/>
            </a:endParaRPr>
          </a:p>
          <a:p>
            <a:endParaRPr lang="en-US" dirty="0"/>
          </a:p>
        </p:txBody>
      </p:sp>
    </p:spTree>
    <p:extLst>
      <p:ext uri="{BB962C8B-B14F-4D97-AF65-F5344CB8AC3E}">
        <p14:creationId xmlns:p14="http://schemas.microsoft.com/office/powerpoint/2010/main" val="38547386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1400" dirty="0"/>
              <a:t>Next you will need to create a </a:t>
            </a:r>
            <a:r>
              <a:rPr lang="en-US" sz="1400" dirty="0" err="1"/>
              <a:t>TestNav</a:t>
            </a:r>
            <a:r>
              <a:rPr lang="en-US" sz="1400" dirty="0"/>
              <a:t> configuration. Sign in to the CMAS </a:t>
            </a:r>
            <a:r>
              <a:rPr lang="en-US" sz="1400" dirty="0" err="1"/>
              <a:t>PearsonAccess</a:t>
            </a:r>
            <a:r>
              <a:rPr lang="en-US" sz="1400" baseline="30000" dirty="0" err="1"/>
              <a:t>next</a:t>
            </a:r>
            <a:r>
              <a:rPr lang="en-US" sz="1400" dirty="0"/>
              <a:t> website. Technology staff will need to receive secure access from their district coordinator.  </a:t>
            </a:r>
          </a:p>
          <a:p>
            <a:endParaRPr lang="en-US" sz="1400" dirty="0"/>
          </a:p>
          <a:p>
            <a:r>
              <a:rPr lang="en-US" sz="1400" dirty="0"/>
              <a:t>The </a:t>
            </a:r>
            <a:r>
              <a:rPr lang="en-US" sz="1400" i="1" dirty="0"/>
              <a:t>Configuration </a:t>
            </a:r>
            <a:r>
              <a:rPr lang="en-US" sz="1400" dirty="0"/>
              <a:t>screen can be accessed by selecting </a:t>
            </a:r>
            <a:r>
              <a:rPr lang="en-US" sz="1400" b="1" dirty="0"/>
              <a:t>Setup</a:t>
            </a:r>
            <a:r>
              <a:rPr lang="en-US" sz="1400" dirty="0"/>
              <a:t> and then </a:t>
            </a:r>
            <a:r>
              <a:rPr lang="en-US" sz="1400" b="1" dirty="0" err="1"/>
              <a:t>TestNav</a:t>
            </a:r>
            <a:r>
              <a:rPr lang="en-US" sz="1400" b="1" dirty="0"/>
              <a:t> Configurations </a:t>
            </a:r>
            <a:r>
              <a:rPr lang="en-US" sz="1400" dirty="0"/>
              <a:t>from the drop-down menu. This will allow you to access the configurations settings to set primary and secondary temporary student response save locations for TestNav, and if applicable, set up a connection to your Proctor Caching machine(s).</a:t>
            </a:r>
          </a:p>
          <a:p>
            <a:endParaRPr lang="en-US" sz="1400" dirty="0"/>
          </a:p>
          <a:p>
            <a:r>
              <a:rPr lang="en-US" sz="1400" dirty="0"/>
              <a:t>Select </a:t>
            </a:r>
            <a:r>
              <a:rPr lang="en-US" sz="1400" b="1" dirty="0"/>
              <a:t>Create/Edit Configurations </a:t>
            </a:r>
            <a:r>
              <a:rPr lang="en-US" sz="1400" dirty="0"/>
              <a:t>from the tasks menu to launch the </a:t>
            </a:r>
            <a:r>
              <a:rPr lang="en-US" sz="1400" i="1" dirty="0"/>
              <a:t>Configuration</a:t>
            </a:r>
            <a:r>
              <a:rPr lang="en-US" sz="1400" dirty="0"/>
              <a:t> screen.</a:t>
            </a:r>
            <a:endParaRPr lang="en-US" sz="1400" b="1" i="1" dirty="0"/>
          </a:p>
        </p:txBody>
      </p:sp>
    </p:spTree>
    <p:extLst>
      <p:ext uri="{BB962C8B-B14F-4D97-AF65-F5344CB8AC3E}">
        <p14:creationId xmlns:p14="http://schemas.microsoft.com/office/powerpoint/2010/main" val="1533753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sz="1400" dirty="0"/>
              <a:t>You will be prompted to name your configuration. Configuration names must be unique within the CMAS PearsonAccess</a:t>
            </a:r>
            <a:r>
              <a:rPr lang="en-US" sz="1400" baseline="30000" dirty="0"/>
              <a:t>next</a:t>
            </a:r>
            <a:r>
              <a:rPr lang="en-US" sz="1400" dirty="0"/>
              <a:t> website for your state. Note that the Training site is shared by multiple states so configuration names must be unique across multiple states in the Training site. Pearson recommends using only letters and numbers in this field, as other characters may cause problems with test delivery.  For example, Computer Lab 1 and Computer Lab 2, or High School and Middle School. </a:t>
            </a:r>
          </a:p>
          <a:p>
            <a:pPr defTabSz="915772">
              <a:defRPr/>
            </a:pPr>
            <a:endParaRPr lang="en-US" sz="1400" dirty="0"/>
          </a:p>
          <a:p>
            <a:pPr defTabSz="915772">
              <a:defRPr/>
            </a:pPr>
            <a:r>
              <a:rPr lang="en-US" sz="1400" dirty="0"/>
              <a:t>Next, using the </a:t>
            </a:r>
            <a:r>
              <a:rPr lang="en-US" sz="1400" b="1" i="1" dirty="0"/>
              <a:t>Organizations</a:t>
            </a:r>
            <a:r>
              <a:rPr lang="en-US" sz="1400" dirty="0"/>
              <a:t> drop-down menu, select the appropriate school or district from the menu. Regardless of the organization level, you will have the ability to add multiple settings (and Proctor Caching machines) to the configuration.</a:t>
            </a:r>
            <a:endParaRPr lang="en-US" sz="1400" b="1" i="1" dirty="0"/>
          </a:p>
          <a:p>
            <a:endParaRPr lang="en-US" sz="1400" dirty="0"/>
          </a:p>
        </p:txBody>
      </p:sp>
    </p:spTree>
    <p:extLst>
      <p:ext uri="{BB962C8B-B14F-4D97-AF65-F5344CB8AC3E}">
        <p14:creationId xmlns:p14="http://schemas.microsoft.com/office/powerpoint/2010/main" val="2902380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defTabSz="950918">
              <a:defRPr/>
            </a:pPr>
            <a:r>
              <a:rPr lang="en-US" sz="1400" dirty="0"/>
              <a:t>Next, you can identify the Proctor Caching computer. In the “Default </a:t>
            </a:r>
            <a:r>
              <a:rPr lang="en-US" sz="1400" dirty="0" err="1"/>
              <a:t>Precaching</a:t>
            </a:r>
            <a:r>
              <a:rPr lang="en-US" sz="1400" dirty="0"/>
              <a:t> Computer” section, enter a computer name, the computer’s IP address, and port information. </a:t>
            </a:r>
          </a:p>
          <a:p>
            <a:pPr defTabSz="950918"/>
            <a:endParaRPr lang="en-US" sz="1400" dirty="0"/>
          </a:p>
          <a:p>
            <a:pPr defTabSz="950918"/>
            <a:r>
              <a:rPr lang="en-US" sz="1400" dirty="0"/>
              <a:t>The computer name will be the name that displays when selecting a Caching machine during test session creation.  If you will be Proctor Caching, provide the internal network IP address of the caching machine and the port number, which unless modified is 4480 for Pearson-supplied Proctor Caching. The IP address should be a static address to ensure students can access content during testing. Also note, the computer selected for Proctor Caching should not be a student testing machine.</a:t>
            </a:r>
          </a:p>
          <a:p>
            <a:pPr defTabSz="950918"/>
            <a:endParaRPr lang="en-US" sz="1400" dirty="0"/>
          </a:p>
          <a:p>
            <a:pPr defTabSz="950918"/>
            <a:r>
              <a:rPr lang="en-US" sz="1400" dirty="0"/>
              <a:t>Check “</a:t>
            </a:r>
            <a:r>
              <a:rPr lang="en-US" sz="1400" b="1" i="1" dirty="0"/>
              <a:t>Uses Pearson </a:t>
            </a:r>
            <a:r>
              <a:rPr lang="en-US" sz="1400" b="1" i="1" dirty="0" err="1"/>
              <a:t>Precaching</a:t>
            </a:r>
            <a:r>
              <a:rPr lang="en-US" sz="1400" b="1" i="1" dirty="0"/>
              <a:t> Software</a:t>
            </a:r>
            <a:r>
              <a:rPr lang="en-US" sz="1400" dirty="0"/>
              <a:t>.” </a:t>
            </a:r>
          </a:p>
          <a:p>
            <a:pPr defTabSz="950918"/>
            <a:endParaRPr lang="en-US" sz="1400" dirty="0"/>
          </a:p>
          <a:p>
            <a:pPr defTabSz="950918"/>
            <a:r>
              <a:rPr lang="en-US" sz="1400" dirty="0"/>
              <a:t>If you will be using a non Pearson-supplied caching solution, you will uncheck the box next to </a:t>
            </a:r>
            <a:r>
              <a:rPr lang="ja-JP" altLang="en-US" sz="1400" dirty="0"/>
              <a:t>“</a:t>
            </a:r>
            <a:r>
              <a:rPr lang="en-US" altLang="ja-JP" sz="1400" b="1" i="1" dirty="0"/>
              <a:t>Uses Pearson </a:t>
            </a:r>
            <a:r>
              <a:rPr lang="en-US" altLang="ja-JP" sz="1400" b="1" i="1" dirty="0" err="1"/>
              <a:t>Precaching</a:t>
            </a:r>
            <a:r>
              <a:rPr lang="en-US" altLang="ja-JP" sz="1400" b="1" i="1" dirty="0"/>
              <a:t> software</a:t>
            </a:r>
            <a:r>
              <a:rPr lang="ja-JP" altLang="en-US" sz="1400" dirty="0"/>
              <a:t>”</a:t>
            </a:r>
            <a:r>
              <a:rPr lang="en-US" altLang="ja-JP" sz="1400" dirty="0"/>
              <a:t> and make sure the port is the correct port for the caching solution you will be using.</a:t>
            </a:r>
          </a:p>
          <a:p>
            <a:pPr defTabSz="950918"/>
            <a:endParaRPr lang="en-US" altLang="ja-JP" sz="1400" dirty="0"/>
          </a:p>
          <a:p>
            <a:pPr defTabSz="950918">
              <a:defRPr/>
            </a:pPr>
            <a:r>
              <a:rPr lang="en-US" altLang="ja-JP" sz="1400" dirty="0"/>
              <a:t>If you will not be </a:t>
            </a:r>
            <a:r>
              <a:rPr lang="en-US" altLang="ja-JP" sz="1400" dirty="0" err="1"/>
              <a:t>Precaching</a:t>
            </a:r>
            <a:r>
              <a:rPr lang="en-US" altLang="ja-JP" sz="1400" dirty="0"/>
              <a:t>, simply leave the </a:t>
            </a:r>
            <a:r>
              <a:rPr lang="en-US" altLang="ja-JP" sz="1400" b="1" i="1" dirty="0"/>
              <a:t>IP Address </a:t>
            </a:r>
            <a:r>
              <a:rPr lang="en-US" altLang="ja-JP" sz="1400" dirty="0"/>
              <a:t>and </a:t>
            </a:r>
            <a:r>
              <a:rPr lang="en-US" altLang="ja-JP" sz="1400" b="1" i="1" dirty="0"/>
              <a:t>Port </a:t>
            </a:r>
            <a:r>
              <a:rPr lang="en-US" altLang="ja-JP" sz="1400" dirty="0"/>
              <a:t>fields blank; you will still need to complete the next steps for TestNav. </a:t>
            </a:r>
          </a:p>
          <a:p>
            <a:pPr defTabSz="950918">
              <a:defRPr/>
            </a:pPr>
            <a:endParaRPr lang="en-US" altLang="ja-JP" sz="1400" dirty="0"/>
          </a:p>
          <a:p>
            <a:pPr defTabSz="950918">
              <a:defRPr/>
            </a:pPr>
            <a:r>
              <a:rPr lang="en-US" altLang="ja-JP" sz="1400" dirty="0"/>
              <a:t>For Response File Backup Locations, it is recommended that a Secondary Location be specified for Windows and Macintosh computers. The Secondary Location must be writeable by students and can be a network share on school network or a shared location on the local computer.</a:t>
            </a:r>
          </a:p>
        </p:txBody>
      </p:sp>
    </p:spTree>
    <p:extLst>
      <p:ext uri="{BB962C8B-B14F-4D97-AF65-F5344CB8AC3E}">
        <p14:creationId xmlns:p14="http://schemas.microsoft.com/office/powerpoint/2010/main" val="26141633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sz="1400" dirty="0"/>
              <a:t>A green Success! message will display after successful configuration. A red error will appear if there are issues. </a:t>
            </a:r>
          </a:p>
          <a:p>
            <a:pPr defTabSz="915772">
              <a:defRPr/>
            </a:pPr>
            <a:endParaRPr lang="en-US" sz="1400" dirty="0"/>
          </a:p>
          <a:p>
            <a:pPr defTabSz="915772">
              <a:defRPr/>
            </a:pPr>
            <a:r>
              <a:rPr lang="en-US" sz="1400" dirty="0"/>
              <a:t>To view, add, or make changes to an existing configuration, click on the configuration name under “Configurations.”</a:t>
            </a:r>
          </a:p>
          <a:p>
            <a:pPr defTabSz="915772">
              <a:defRPr/>
            </a:pPr>
            <a:endParaRPr lang="en-US" sz="1400" dirty="0"/>
          </a:p>
          <a:p>
            <a:pPr defTabSz="915772">
              <a:defRPr/>
            </a:pPr>
            <a:r>
              <a:rPr lang="en-US" sz="1400" dirty="0"/>
              <a:t>Also</a:t>
            </a:r>
            <a:r>
              <a:rPr lang="en-US" sz="1400" baseline="0" dirty="0"/>
              <a:t> note that the configuration identifier has now been added. Use this unique number to test that specific configuration with </a:t>
            </a:r>
            <a:r>
              <a:rPr lang="en-US" sz="1400" baseline="0" dirty="0" err="1"/>
              <a:t>AppCheck</a:t>
            </a:r>
            <a:r>
              <a:rPr lang="en-US" sz="1400" baseline="0" dirty="0"/>
              <a:t>.</a:t>
            </a:r>
            <a:endParaRPr lang="en-US" sz="1400" dirty="0"/>
          </a:p>
          <a:p>
            <a:pPr defTabSz="915772">
              <a:defRPr/>
            </a:pPr>
            <a:endParaRPr lang="en-US" sz="1400" dirty="0"/>
          </a:p>
        </p:txBody>
      </p:sp>
    </p:spTree>
    <p:extLst>
      <p:ext uri="{BB962C8B-B14F-4D97-AF65-F5344CB8AC3E}">
        <p14:creationId xmlns:p14="http://schemas.microsoft.com/office/powerpoint/2010/main" val="40097042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6" name="Shape 596"/>
          <p:cNvSpPr txBox="1">
            <a:spLocks noGrp="1"/>
          </p:cNvSpPr>
          <p:nvPr>
            <p:ph type="body" idx="1"/>
          </p:nvPr>
        </p:nvSpPr>
        <p:spPr>
          <a:xfrm>
            <a:off x="1124744" y="4343400"/>
            <a:ext cx="4608512"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100" dirty="0">
              <a:latin typeface="Calibri"/>
              <a:ea typeface="Calibri"/>
              <a:cs typeface="Calibri"/>
              <a:sym typeface="Calibri"/>
            </a:endParaRPr>
          </a:p>
        </p:txBody>
      </p:sp>
      <p:sp>
        <p:nvSpPr>
          <p:cNvPr id="597" name="Shape 597"/>
          <p:cNvSpPr txBox="1">
            <a:spLocks noGrp="1"/>
          </p:cNvSpPr>
          <p:nvPr>
            <p:ph type="sldNum" idx="12"/>
          </p:nvPr>
        </p:nvSpPr>
        <p:spPr>
          <a:xfrm>
            <a:off x="6022876" y="8686800"/>
            <a:ext cx="835124"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3075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6" name="Shape 596"/>
          <p:cNvSpPr txBox="1">
            <a:spLocks noGrp="1"/>
          </p:cNvSpPr>
          <p:nvPr>
            <p:ph type="body" idx="1"/>
          </p:nvPr>
        </p:nvSpPr>
        <p:spPr>
          <a:xfrm>
            <a:off x="1124744" y="4343400"/>
            <a:ext cx="4608512"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100" dirty="0">
              <a:latin typeface="Calibri"/>
              <a:ea typeface="Calibri"/>
              <a:cs typeface="Calibri"/>
              <a:sym typeface="Calibri"/>
            </a:endParaRPr>
          </a:p>
        </p:txBody>
      </p:sp>
      <p:sp>
        <p:nvSpPr>
          <p:cNvPr id="597" name="Shape 597"/>
          <p:cNvSpPr txBox="1">
            <a:spLocks noGrp="1"/>
          </p:cNvSpPr>
          <p:nvPr>
            <p:ph type="sldNum" idx="12"/>
          </p:nvPr>
        </p:nvSpPr>
        <p:spPr>
          <a:xfrm>
            <a:off x="6022876" y="8686800"/>
            <a:ext cx="835124"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805153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6" name="Shape 596"/>
          <p:cNvSpPr txBox="1">
            <a:spLocks noGrp="1"/>
          </p:cNvSpPr>
          <p:nvPr>
            <p:ph type="body" idx="1"/>
          </p:nvPr>
        </p:nvSpPr>
        <p:spPr>
          <a:xfrm>
            <a:off x="1124744" y="4343400"/>
            <a:ext cx="4608512"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100" dirty="0">
              <a:latin typeface="Calibri"/>
              <a:ea typeface="Calibri"/>
              <a:cs typeface="Calibri"/>
              <a:sym typeface="Calibri"/>
            </a:endParaRPr>
          </a:p>
        </p:txBody>
      </p:sp>
      <p:sp>
        <p:nvSpPr>
          <p:cNvPr id="597" name="Shape 597"/>
          <p:cNvSpPr txBox="1">
            <a:spLocks noGrp="1"/>
          </p:cNvSpPr>
          <p:nvPr>
            <p:ph type="sldNum" idx="12"/>
          </p:nvPr>
        </p:nvSpPr>
        <p:spPr>
          <a:xfrm>
            <a:off x="6022876" y="8686800"/>
            <a:ext cx="835124"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777011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6" name="Shape 596"/>
          <p:cNvSpPr txBox="1">
            <a:spLocks noGrp="1"/>
          </p:cNvSpPr>
          <p:nvPr>
            <p:ph type="body" idx="1"/>
          </p:nvPr>
        </p:nvSpPr>
        <p:spPr>
          <a:xfrm>
            <a:off x="1124744" y="4343400"/>
            <a:ext cx="4608512"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endParaRPr lang="en-US" sz="1100" dirty="0">
              <a:latin typeface="Calibri"/>
              <a:ea typeface="Calibri"/>
              <a:cs typeface="Calibri"/>
              <a:sym typeface="Calibri"/>
            </a:endParaRPr>
          </a:p>
        </p:txBody>
      </p:sp>
      <p:sp>
        <p:nvSpPr>
          <p:cNvPr id="597" name="Shape 597"/>
          <p:cNvSpPr txBox="1">
            <a:spLocks noGrp="1"/>
          </p:cNvSpPr>
          <p:nvPr>
            <p:ph type="sldNum" idx="12"/>
          </p:nvPr>
        </p:nvSpPr>
        <p:spPr>
          <a:xfrm>
            <a:off x="6022876" y="8686800"/>
            <a:ext cx="835124"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392659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Testing for TestNav Server side software v8.12 is currently in process </a:t>
            </a:r>
          </a:p>
        </p:txBody>
      </p:sp>
    </p:spTree>
    <p:extLst>
      <p:ext uri="{BB962C8B-B14F-4D97-AF65-F5344CB8AC3E}">
        <p14:creationId xmlns:p14="http://schemas.microsoft.com/office/powerpoint/2010/main" val="8065391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Date when Configurations can be added will go here once available.</a:t>
            </a:r>
          </a:p>
        </p:txBody>
      </p:sp>
    </p:spTree>
    <p:extLst>
      <p:ext uri="{BB962C8B-B14F-4D97-AF65-F5344CB8AC3E}">
        <p14:creationId xmlns:p14="http://schemas.microsoft.com/office/powerpoint/2010/main" val="367317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sz="1400" dirty="0"/>
              <a:t>Demo TestNav Configuration.</a:t>
            </a:r>
          </a:p>
        </p:txBody>
      </p:sp>
    </p:spTree>
    <p:extLst>
      <p:ext uri="{BB962C8B-B14F-4D97-AF65-F5344CB8AC3E}">
        <p14:creationId xmlns:p14="http://schemas.microsoft.com/office/powerpoint/2010/main" val="28270986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77030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pPr>
              <a:spcBef>
                <a:spcPct val="20000"/>
              </a:spcBef>
              <a:buClr>
                <a:srgbClr val="8F23B3"/>
              </a:buClr>
              <a:defRPr/>
            </a:pPr>
            <a:r>
              <a:rPr lang="en-US" sz="2400" dirty="0"/>
              <a:t>On the </a:t>
            </a:r>
            <a:r>
              <a:rPr lang="en-US" sz="2400" i="1" dirty="0"/>
              <a:t>Tests</a:t>
            </a:r>
            <a:r>
              <a:rPr lang="en-US" sz="2400" dirty="0"/>
              <a:t> tab content is displayed at the Test and Form level.</a:t>
            </a:r>
          </a:p>
          <a:p>
            <a:pPr>
              <a:spcBef>
                <a:spcPct val="20000"/>
              </a:spcBef>
              <a:buClr>
                <a:srgbClr val="8F23B3"/>
              </a:buClr>
              <a:defRPr/>
            </a:pPr>
            <a:endParaRPr lang="en-US" sz="2400" dirty="0"/>
          </a:p>
          <a:p>
            <a:pPr>
              <a:spcBef>
                <a:spcPct val="20000"/>
              </a:spcBef>
              <a:buClr>
                <a:srgbClr val="8F23B3"/>
              </a:buClr>
              <a:defRPr/>
            </a:pPr>
            <a:r>
              <a:rPr lang="en-US" sz="2400" dirty="0"/>
              <a:t>Functionality is available to refresh, reload, or purge selected test content if necessary, and requires a password. The password is available in the </a:t>
            </a:r>
            <a:r>
              <a:rPr lang="en-US" sz="2400" i="1" dirty="0"/>
              <a:t>Proctor Caching User Guide</a:t>
            </a:r>
            <a:r>
              <a:rPr lang="en-US" sz="2400" dirty="0"/>
              <a:t> to protect against unauthorized deletion of cached content.</a:t>
            </a:r>
          </a:p>
          <a:p>
            <a:pPr>
              <a:spcBef>
                <a:spcPct val="20000"/>
              </a:spcBef>
              <a:buClr>
                <a:srgbClr val="8F23B3"/>
              </a:buClr>
              <a:defRPr/>
            </a:pPr>
            <a:endParaRPr lang="en-US" sz="2400" dirty="0"/>
          </a:p>
          <a:p>
            <a:pPr>
              <a:spcBef>
                <a:spcPct val="20000"/>
              </a:spcBef>
              <a:buClr>
                <a:srgbClr val="8F23B3"/>
              </a:buClr>
              <a:defRPr/>
            </a:pPr>
            <a:r>
              <a:rPr lang="en-US" sz="2400" dirty="0"/>
              <a:t>Clicking on a test name will display the </a:t>
            </a:r>
            <a:r>
              <a:rPr lang="en-US" sz="2400" i="1" dirty="0"/>
              <a:t>Test Details </a:t>
            </a:r>
            <a:r>
              <a:rPr lang="en-US" sz="2400" dirty="0"/>
              <a:t>screen which displays individual items in a test.</a:t>
            </a:r>
          </a:p>
          <a:p>
            <a:endParaRPr lang="en-US" dirty="0">
              <a:ea typeface="ＭＳ Ｐゴシック" pitchFamily="34" charset="-128"/>
            </a:endParaRPr>
          </a:p>
        </p:txBody>
      </p:sp>
      <p:sp>
        <p:nvSpPr>
          <p:cNvPr id="123908" name="Slide Number Placeholder 3"/>
          <p:cNvSpPr>
            <a:spLocks noGrp="1"/>
          </p:cNvSpPr>
          <p:nvPr>
            <p:ph type="sldNum" sz="quarter" idx="5"/>
          </p:nvPr>
        </p:nvSpPr>
        <p:spPr>
          <a:xfrm>
            <a:off x="3884613" y="8685213"/>
            <a:ext cx="2971800" cy="457200"/>
          </a:xfrm>
          <a:prstGeom prst="rect">
            <a:avLst/>
          </a:prstGeom>
          <a:noFill/>
        </p:spPr>
        <p:txBody>
          <a:bodyPr/>
          <a:lstStyle/>
          <a:p>
            <a:fld id="{7995F6E9-0BE0-4CE1-83DF-6945E45EF69C}" type="slidenum">
              <a:rPr lang="en-US" smtClean="0"/>
              <a:pPr/>
              <a:t>46</a:t>
            </a:fld>
            <a:endParaRPr lang="en-US"/>
          </a:p>
        </p:txBody>
      </p:sp>
    </p:spTree>
    <p:extLst>
      <p:ext uri="{BB962C8B-B14F-4D97-AF65-F5344CB8AC3E}">
        <p14:creationId xmlns:p14="http://schemas.microsoft.com/office/powerpoint/2010/main" val="42249558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sz="2400" dirty="0"/>
              <a:t>The </a:t>
            </a:r>
            <a:r>
              <a:rPr lang="en-US" sz="2400" i="1" dirty="0"/>
              <a:t>Tests</a:t>
            </a:r>
            <a:r>
              <a:rPr lang="en-US" sz="2400" dirty="0"/>
              <a:t> tab provides status indicators for each item of cached test content.</a:t>
            </a:r>
          </a:p>
          <a:p>
            <a:pPr>
              <a:buFontTx/>
              <a:buNone/>
              <a:defRPr/>
            </a:pPr>
            <a:r>
              <a:rPr lang="en-US" sz="2400" dirty="0"/>
              <a:t>An </a:t>
            </a:r>
            <a:r>
              <a:rPr lang="en-US" sz="2400" b="1" dirty="0"/>
              <a:t>OK</a:t>
            </a:r>
            <a:r>
              <a:rPr lang="en-US" sz="2400" dirty="0"/>
              <a:t> status means the content has successfully cached.</a:t>
            </a:r>
          </a:p>
          <a:p>
            <a:pPr>
              <a:buFontTx/>
              <a:buNone/>
              <a:defRPr/>
            </a:pPr>
            <a:endParaRPr lang="en-US" sz="2400" dirty="0"/>
          </a:p>
          <a:p>
            <a:pPr>
              <a:buFontTx/>
              <a:buNone/>
              <a:defRPr/>
            </a:pPr>
            <a:r>
              <a:rPr lang="en-US" sz="2400" dirty="0"/>
              <a:t>The yellow status indicators appear when the content is in the process of being cached.</a:t>
            </a:r>
          </a:p>
          <a:p>
            <a:pPr>
              <a:buFontTx/>
              <a:buNone/>
              <a:defRPr/>
            </a:pPr>
            <a:r>
              <a:rPr lang="en-US" sz="2400" b="1" dirty="0"/>
              <a:t>Not Loaded</a:t>
            </a:r>
            <a:r>
              <a:rPr lang="en-US" sz="2400" dirty="0"/>
              <a:t> means the content is not cached.</a:t>
            </a:r>
          </a:p>
          <a:p>
            <a:pPr>
              <a:buFontTx/>
              <a:buNone/>
              <a:defRPr/>
            </a:pPr>
            <a:r>
              <a:rPr lang="en-US" sz="2400" b="1" dirty="0"/>
              <a:t>Waiting… </a:t>
            </a:r>
            <a:r>
              <a:rPr lang="en-US" sz="2400" dirty="0"/>
              <a:t>means the content is in the queue, waiting to be loaded,</a:t>
            </a:r>
          </a:p>
          <a:p>
            <a:pPr>
              <a:buFontTx/>
              <a:buNone/>
              <a:defRPr/>
            </a:pPr>
            <a:r>
              <a:rPr lang="en-US" sz="2400" b="1" dirty="0"/>
              <a:t> </a:t>
            </a:r>
            <a:r>
              <a:rPr lang="en-US" sz="2400" dirty="0"/>
              <a:t>and </a:t>
            </a:r>
            <a:r>
              <a:rPr lang="en-US" sz="2400" b="1" dirty="0"/>
              <a:t>Loading… </a:t>
            </a:r>
            <a:r>
              <a:rPr lang="en-US" sz="2400" dirty="0"/>
              <a:t>means the content is currently loading.</a:t>
            </a:r>
          </a:p>
          <a:p>
            <a:pPr>
              <a:buFontTx/>
              <a:buNone/>
              <a:defRPr/>
            </a:pPr>
            <a:endParaRPr lang="en-US" sz="2400" dirty="0">
              <a:effectLst>
                <a:outerShdw blurRad="38100" dist="38100" dir="2700000" algn="tl">
                  <a:srgbClr val="C0C0C0"/>
                </a:outerShdw>
              </a:effectLst>
            </a:endParaRPr>
          </a:p>
          <a:p>
            <a:pPr>
              <a:buFontTx/>
              <a:buNone/>
              <a:defRPr/>
            </a:pPr>
            <a:r>
              <a:rPr lang="en-US" sz="2400" dirty="0">
                <a:effectLst>
                  <a:outerShdw blurRad="38100" dist="38100" dir="2700000" algn="tl">
                    <a:srgbClr val="C0C0C0"/>
                  </a:outerShdw>
                </a:effectLst>
              </a:rPr>
              <a:t>Red status indicators indicate problems with cached content.  </a:t>
            </a:r>
          </a:p>
          <a:p>
            <a:pPr>
              <a:buFontTx/>
              <a:buNone/>
              <a:defRPr/>
            </a:pPr>
            <a:r>
              <a:rPr lang="en-US" sz="2400" b="1" dirty="0">
                <a:effectLst>
                  <a:outerShdw blurRad="38100" dist="38100" dir="2700000" algn="tl">
                    <a:srgbClr val="C0C0C0"/>
                  </a:outerShdw>
                </a:effectLst>
              </a:rPr>
              <a:t>Failed to load content</a:t>
            </a:r>
            <a:r>
              <a:rPr lang="en-US" sz="2400" dirty="0"/>
              <a:t>  means there was a failure to download content .</a:t>
            </a:r>
          </a:p>
          <a:p>
            <a:pPr>
              <a:buFontTx/>
              <a:buNone/>
              <a:defRPr/>
            </a:pPr>
            <a:endParaRPr lang="en-US" sz="2400" dirty="0"/>
          </a:p>
          <a:p>
            <a:pPr>
              <a:buFontTx/>
              <a:buNone/>
              <a:defRPr/>
            </a:pPr>
            <a:r>
              <a:rPr lang="en-US" sz="2400" dirty="0"/>
              <a:t>Proctor Caching also performs an MD5 check once an item has been cached to compare the test content on the Pearson servers with the cached item.  The MD5 check should show that the items are identical.</a:t>
            </a:r>
          </a:p>
          <a:p>
            <a:pPr>
              <a:buFontTx/>
              <a:buNone/>
              <a:defRPr/>
            </a:pPr>
            <a:r>
              <a:rPr lang="en-US" sz="2400" b="1" dirty="0">
                <a:effectLst>
                  <a:outerShdw blurRad="38100" dist="38100" dir="2700000" algn="tl">
                    <a:srgbClr val="C0C0C0"/>
                  </a:outerShdw>
                </a:effectLst>
              </a:rPr>
              <a:t>MD5 Check Invalid</a:t>
            </a:r>
            <a:r>
              <a:rPr lang="en-US" sz="2400" dirty="0"/>
              <a:t> means the MD5 comparison could not be completed successfully.</a:t>
            </a:r>
          </a:p>
          <a:p>
            <a:pPr>
              <a:buFontTx/>
              <a:buNone/>
              <a:defRPr/>
            </a:pPr>
            <a:r>
              <a:rPr lang="en-US" sz="2400" b="1" dirty="0">
                <a:effectLst>
                  <a:outerShdw blurRad="38100" dist="38100" dir="2700000" algn="tl">
                    <a:srgbClr val="C0C0C0"/>
                  </a:outerShdw>
                </a:effectLst>
              </a:rPr>
              <a:t>MD5 Mismatch</a:t>
            </a:r>
            <a:r>
              <a:rPr lang="en-US" sz="2400" dirty="0"/>
              <a:t> means the MD5 comparison was completed but the files did not match.</a:t>
            </a:r>
          </a:p>
          <a:p>
            <a:pPr>
              <a:buFontTx/>
              <a:buNone/>
              <a:defRPr/>
            </a:pPr>
            <a:r>
              <a:rPr lang="en-US" sz="2400" dirty="0"/>
              <a:t>In general, any status in red is a critical problem.  Any content with a red status should be checked and reloaded.  </a:t>
            </a:r>
          </a:p>
          <a:p>
            <a:pPr>
              <a:buFontTx/>
              <a:buNone/>
              <a:defRPr/>
            </a:pPr>
            <a:endParaRPr lang="en-US" sz="2400" dirty="0"/>
          </a:p>
          <a:p>
            <a:pPr>
              <a:buFontTx/>
              <a:buNone/>
              <a:defRPr/>
            </a:pPr>
            <a:r>
              <a:rPr lang="en-US" sz="2400" dirty="0"/>
              <a:t>If the problem is not resolved, contact Pearson Support for technical assistance.</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a:defRPr/>
            </a:pPr>
            <a:fld id="{24AA9509-08A1-41E0-AE81-E0736E70D0E3}" type="slidenum">
              <a:rPr lang="en-US" smtClean="0"/>
              <a:pPr>
                <a:defRPr/>
              </a:pPr>
              <a:t>47</a:t>
            </a:fld>
            <a:endParaRPr lang="en-US"/>
          </a:p>
        </p:txBody>
      </p:sp>
    </p:spTree>
    <p:extLst>
      <p:ext uri="{BB962C8B-B14F-4D97-AF65-F5344CB8AC3E}">
        <p14:creationId xmlns:p14="http://schemas.microsoft.com/office/powerpoint/2010/main" val="35393056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pPr marL="0" marR="0" indent="0" algn="l" defTabSz="457200" rtl="0" eaLnBrk="0" fontAlgn="base" latinLnBrk="0" hangingPunct="0">
              <a:lnSpc>
                <a:spcPct val="125000"/>
              </a:lnSpc>
              <a:spcBef>
                <a:spcPct val="0"/>
              </a:spcBef>
              <a:spcAft>
                <a:spcPct val="0"/>
              </a:spcAft>
              <a:buClrTx/>
              <a:buSzTx/>
              <a:buFontTx/>
              <a:buNone/>
              <a:tabLst/>
              <a:defRPr/>
            </a:pPr>
            <a:r>
              <a:rPr lang="en-US" altLang="en-US" sz="2400" dirty="0"/>
              <a:t>The </a:t>
            </a:r>
            <a:r>
              <a:rPr lang="en-US" altLang="en-US" sz="2400" i="1" dirty="0"/>
              <a:t>Clients</a:t>
            </a:r>
            <a:r>
              <a:rPr lang="en-US" altLang="en-US" sz="2400" dirty="0"/>
              <a:t> tab offers a quick view into client computer connections. Each computer can be clicked to bring up an individual </a:t>
            </a:r>
            <a:r>
              <a:rPr lang="en-US" altLang="en-US" sz="2400" i="1" dirty="0"/>
              <a:t>Client Details </a:t>
            </a:r>
            <a:r>
              <a:rPr lang="en-US" altLang="en-US" sz="2400" dirty="0"/>
              <a:t>screen. It </a:t>
            </a:r>
            <a:r>
              <a:rPr lang="en-US" sz="2400" dirty="0">
                <a:ea typeface="ＭＳ Ｐゴシック" pitchFamily="34" charset="-128"/>
              </a:rPr>
              <a:t>provides visibility to which testing workstations have requested test content from the Proctor Caching server.</a:t>
            </a:r>
            <a:endParaRPr lang="en-US" altLang="en-US" sz="2400" dirty="0"/>
          </a:p>
          <a:p>
            <a:endParaRPr lang="en-US" dirty="0">
              <a:ea typeface="ＭＳ Ｐゴシック" pitchFamily="34" charset="-128"/>
            </a:endParaRPr>
          </a:p>
        </p:txBody>
      </p:sp>
      <p:sp>
        <p:nvSpPr>
          <p:cNvPr id="124932" name="Slide Number Placeholder 3"/>
          <p:cNvSpPr>
            <a:spLocks noGrp="1"/>
          </p:cNvSpPr>
          <p:nvPr>
            <p:ph type="sldNum" sz="quarter" idx="5"/>
          </p:nvPr>
        </p:nvSpPr>
        <p:spPr>
          <a:xfrm>
            <a:off x="3884613" y="8685213"/>
            <a:ext cx="2971800" cy="457200"/>
          </a:xfrm>
          <a:prstGeom prst="rect">
            <a:avLst/>
          </a:prstGeom>
          <a:noFill/>
        </p:spPr>
        <p:txBody>
          <a:bodyPr/>
          <a:lstStyle/>
          <a:p>
            <a:fld id="{2017787D-3B6D-43BD-A8AB-49795A04B99D}" type="slidenum">
              <a:rPr lang="en-US" smtClean="0"/>
              <a:pPr/>
              <a:t>48</a:t>
            </a:fld>
            <a:endParaRPr lang="en-US"/>
          </a:p>
        </p:txBody>
      </p:sp>
    </p:spTree>
    <p:extLst>
      <p:ext uri="{BB962C8B-B14F-4D97-AF65-F5344CB8AC3E}">
        <p14:creationId xmlns:p14="http://schemas.microsoft.com/office/powerpoint/2010/main" val="33492324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pPr>
              <a:buFontTx/>
              <a:buNone/>
              <a:defRPr/>
            </a:pPr>
            <a:r>
              <a:rPr lang="en-US" sz="1400" dirty="0"/>
              <a:t>The </a:t>
            </a:r>
            <a:r>
              <a:rPr lang="en-US" sz="1400" i="1" dirty="0"/>
              <a:t>Client List </a:t>
            </a:r>
            <a:r>
              <a:rPr lang="en-US" sz="1400" dirty="0"/>
              <a:t>tab also provides status indicators including:</a:t>
            </a:r>
          </a:p>
          <a:p>
            <a:pPr lvl="1">
              <a:buFontTx/>
              <a:buNone/>
              <a:defRPr/>
            </a:pPr>
            <a:r>
              <a:rPr lang="en-US" sz="1400" b="1" dirty="0">
                <a:solidFill>
                  <a:srgbClr val="00B050"/>
                </a:solidFill>
                <a:effectLst>
                  <a:outerShdw blurRad="38100" dist="38100" dir="2700000" algn="tl">
                    <a:srgbClr val="000000">
                      <a:alpha val="43137"/>
                    </a:srgbClr>
                  </a:outerShdw>
                </a:effectLst>
              </a:rPr>
              <a:t>Ok</a:t>
            </a:r>
            <a:r>
              <a:rPr lang="en-US" sz="1400" dirty="0"/>
              <a:t> – meaning client is active</a:t>
            </a:r>
          </a:p>
          <a:p>
            <a:pPr lvl="1">
              <a:buFontTx/>
              <a:buNone/>
              <a:defRPr/>
            </a:pPr>
            <a:r>
              <a:rPr lang="en-US" sz="1400" b="1" dirty="0">
                <a:solidFill>
                  <a:srgbClr val="FFFF00"/>
                </a:solidFill>
                <a:effectLst>
                  <a:outerShdw blurRad="38100" dist="38100" dir="2700000" algn="tl">
                    <a:srgbClr val="000000">
                      <a:alpha val="43137"/>
                    </a:srgbClr>
                  </a:outerShdw>
                </a:effectLst>
              </a:rPr>
              <a:t>Idle</a:t>
            </a:r>
            <a:r>
              <a:rPr lang="en-US" sz="1400" dirty="0">
                <a:solidFill>
                  <a:srgbClr val="FFFF00"/>
                </a:solidFill>
                <a:effectLst>
                  <a:outerShdw blurRad="38100" dist="38100" dir="2700000" algn="tl">
                    <a:srgbClr val="000000">
                      <a:alpha val="43137"/>
                    </a:srgbClr>
                  </a:outerShdw>
                </a:effectLst>
              </a:rPr>
              <a:t> </a:t>
            </a:r>
            <a:r>
              <a:rPr lang="en-US" sz="1400" dirty="0"/>
              <a:t>– 5 to 30 minutes since client was last active</a:t>
            </a:r>
          </a:p>
          <a:p>
            <a:pPr lvl="1">
              <a:buFontTx/>
              <a:buNone/>
              <a:defRPr/>
            </a:pPr>
            <a:r>
              <a:rPr lang="en-US" sz="1400" b="1" dirty="0">
                <a:solidFill>
                  <a:srgbClr val="FFFF00"/>
                </a:solidFill>
                <a:effectLst>
                  <a:outerShdw blurRad="38100" dist="38100" dir="2700000" algn="tl">
                    <a:srgbClr val="000000">
                      <a:alpha val="43137"/>
                    </a:srgbClr>
                  </a:outerShdw>
                </a:effectLst>
              </a:rPr>
              <a:t>Long Idle </a:t>
            </a:r>
            <a:r>
              <a:rPr lang="en-US" sz="1400" dirty="0"/>
              <a:t>– 30 minutes to 12 hours since client was last active</a:t>
            </a:r>
          </a:p>
          <a:p>
            <a:pPr>
              <a:buFontTx/>
              <a:buNone/>
              <a:defRPr/>
            </a:pPr>
            <a:endParaRPr lang="en-US" sz="1400" dirty="0"/>
          </a:p>
          <a:p>
            <a:pPr>
              <a:buFontTx/>
              <a:buNone/>
              <a:defRPr/>
            </a:pPr>
            <a:r>
              <a:rPr lang="en-US" sz="1400" dirty="0"/>
              <a:t>Clients are removed after 12 hours of inactivity.</a:t>
            </a:r>
          </a:p>
          <a:p>
            <a:endParaRPr lang="en-US" dirty="0">
              <a:ea typeface="ＭＳ Ｐゴシック" pitchFamily="34" charset="-128"/>
            </a:endParaRPr>
          </a:p>
        </p:txBody>
      </p:sp>
      <p:sp>
        <p:nvSpPr>
          <p:cNvPr id="125956" name="Slide Number Placeholder 3"/>
          <p:cNvSpPr>
            <a:spLocks noGrp="1"/>
          </p:cNvSpPr>
          <p:nvPr>
            <p:ph type="sldNum" sz="quarter" idx="5"/>
          </p:nvPr>
        </p:nvSpPr>
        <p:spPr>
          <a:xfrm>
            <a:off x="3884613" y="8685213"/>
            <a:ext cx="2971800" cy="457200"/>
          </a:xfrm>
          <a:prstGeom prst="rect">
            <a:avLst/>
          </a:prstGeom>
          <a:noFill/>
        </p:spPr>
        <p:txBody>
          <a:bodyPr/>
          <a:lstStyle/>
          <a:p>
            <a:fld id="{38C16896-D6E4-47CC-B2EF-958E279361F5}" type="slidenum">
              <a:rPr lang="en-US" smtClean="0"/>
              <a:pPr/>
              <a:t>49</a:t>
            </a:fld>
            <a:endParaRPr lang="en-US"/>
          </a:p>
        </p:txBody>
      </p:sp>
    </p:spTree>
    <p:extLst>
      <p:ext uri="{BB962C8B-B14F-4D97-AF65-F5344CB8AC3E}">
        <p14:creationId xmlns:p14="http://schemas.microsoft.com/office/powerpoint/2010/main" val="15051298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7"/>
          <p:cNvSpPr>
            <a:spLocks noGrp="1" noChangeArrowheads="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376">
              <a:defRPr>
                <a:solidFill>
                  <a:schemeClr val="tx1"/>
                </a:solidFill>
                <a:latin typeface="Tahoma" pitchFamily="34" charset="0"/>
                <a:cs typeface="Arial" charset="0"/>
              </a:defRPr>
            </a:lvl1pPr>
            <a:lvl2pPr marL="742561" indent="-285601" defTabSz="931376">
              <a:defRPr>
                <a:solidFill>
                  <a:schemeClr val="tx1"/>
                </a:solidFill>
                <a:latin typeface="Tahoma" pitchFamily="34" charset="0"/>
                <a:cs typeface="Arial" charset="0"/>
              </a:defRPr>
            </a:lvl2pPr>
            <a:lvl3pPr marL="1142402" indent="-228479" defTabSz="931376">
              <a:defRPr>
                <a:solidFill>
                  <a:schemeClr val="tx1"/>
                </a:solidFill>
                <a:latin typeface="Tahoma" pitchFamily="34" charset="0"/>
                <a:cs typeface="Arial" charset="0"/>
              </a:defRPr>
            </a:lvl3pPr>
            <a:lvl4pPr marL="1599362" indent="-228479" defTabSz="931376">
              <a:defRPr>
                <a:solidFill>
                  <a:schemeClr val="tx1"/>
                </a:solidFill>
                <a:latin typeface="Tahoma" pitchFamily="34" charset="0"/>
                <a:cs typeface="Arial" charset="0"/>
              </a:defRPr>
            </a:lvl4pPr>
            <a:lvl5pPr marL="2056324" indent="-228479" defTabSz="931376">
              <a:defRPr>
                <a:solidFill>
                  <a:schemeClr val="tx1"/>
                </a:solidFill>
                <a:latin typeface="Tahoma" pitchFamily="34" charset="0"/>
                <a:cs typeface="Arial" charset="0"/>
              </a:defRPr>
            </a:lvl5pPr>
            <a:lvl6pPr marL="2513286" indent="-228479" defTabSz="931376" eaLnBrk="0" fontAlgn="base" hangingPunct="0">
              <a:spcBef>
                <a:spcPct val="0"/>
              </a:spcBef>
              <a:spcAft>
                <a:spcPct val="0"/>
              </a:spcAft>
              <a:defRPr>
                <a:solidFill>
                  <a:schemeClr val="tx1"/>
                </a:solidFill>
                <a:latin typeface="Tahoma" pitchFamily="34" charset="0"/>
                <a:cs typeface="Arial" charset="0"/>
              </a:defRPr>
            </a:lvl6pPr>
            <a:lvl7pPr marL="2970246" indent="-228479" defTabSz="931376" eaLnBrk="0" fontAlgn="base" hangingPunct="0">
              <a:spcBef>
                <a:spcPct val="0"/>
              </a:spcBef>
              <a:spcAft>
                <a:spcPct val="0"/>
              </a:spcAft>
              <a:defRPr>
                <a:solidFill>
                  <a:schemeClr val="tx1"/>
                </a:solidFill>
                <a:latin typeface="Tahoma" pitchFamily="34" charset="0"/>
                <a:cs typeface="Arial" charset="0"/>
              </a:defRPr>
            </a:lvl7pPr>
            <a:lvl8pPr marL="3427207" indent="-228479" defTabSz="931376" eaLnBrk="0" fontAlgn="base" hangingPunct="0">
              <a:spcBef>
                <a:spcPct val="0"/>
              </a:spcBef>
              <a:spcAft>
                <a:spcPct val="0"/>
              </a:spcAft>
              <a:defRPr>
                <a:solidFill>
                  <a:schemeClr val="tx1"/>
                </a:solidFill>
                <a:latin typeface="Tahoma" pitchFamily="34" charset="0"/>
                <a:cs typeface="Arial" charset="0"/>
              </a:defRPr>
            </a:lvl8pPr>
            <a:lvl9pPr marL="3884168" indent="-228479" defTabSz="931376" eaLnBrk="0" fontAlgn="base" hangingPunct="0">
              <a:spcBef>
                <a:spcPct val="0"/>
              </a:spcBef>
              <a:spcAft>
                <a:spcPct val="0"/>
              </a:spcAft>
              <a:defRPr>
                <a:solidFill>
                  <a:schemeClr val="tx1"/>
                </a:solidFill>
                <a:latin typeface="Tahoma" pitchFamily="34" charset="0"/>
                <a:cs typeface="Arial" charset="0"/>
              </a:defRPr>
            </a:lvl9pPr>
          </a:lstStyle>
          <a:p>
            <a:fld id="{C4AEDB91-6361-41BB-9AAE-0728E597E912}" type="slidenum">
              <a:rPr lang="en-US" smtClean="0">
                <a:solidFill>
                  <a:srgbClr val="000000"/>
                </a:solidFill>
                <a:latin typeface="Trebuchet MS" pitchFamily="34" charset="0"/>
              </a:rPr>
              <a:pPr/>
              <a:t>50</a:t>
            </a:fld>
            <a:endParaRPr lang="en-US" dirty="0">
              <a:solidFill>
                <a:srgbClr val="000000"/>
              </a:solidFill>
              <a:latin typeface="Trebuchet MS" pitchFamily="34" charset="0"/>
            </a:endParaRPr>
          </a:p>
        </p:txBody>
      </p:sp>
      <p:sp>
        <p:nvSpPr>
          <p:cNvPr id="107524" name="Rectangle 2"/>
          <p:cNvSpPr>
            <a:spLocks noGrp="1" noRot="1" noChangeAspect="1" noChangeArrowheads="1" noTextEdit="1"/>
          </p:cNvSpPr>
          <p:nvPr>
            <p:ph type="sldImg"/>
          </p:nvPr>
        </p:nvSpPr>
        <p:spPr>
          <a:ln/>
        </p:spPr>
      </p:sp>
      <p:sp>
        <p:nvSpPr>
          <p:cNvPr id="50181" name="Rectangle 5"/>
          <p:cNvSpPr>
            <a:spLocks noGrp="1" noChangeArrowheads="1"/>
          </p:cNvSpPr>
          <p:nvPr>
            <p:ph type="body" idx="1"/>
          </p:nvPr>
        </p:nvSpPr>
        <p:spPr/>
        <p:txBody>
          <a:bodyPr>
            <a:normAutofit fontScale="92500" lnSpcReduction="10000"/>
          </a:bodyPr>
          <a:lstStyle/>
          <a:p>
            <a:pPr defTabSz="932929">
              <a:defRPr/>
            </a:pPr>
            <a:r>
              <a:rPr lang="en-US" sz="1400" dirty="0">
                <a:cs typeface="Arial" panose="020B0604020202020204" pitchFamily="34" charset="0"/>
              </a:rPr>
              <a:t>What does the new Proctor Caching software offer? </a:t>
            </a:r>
          </a:p>
          <a:p>
            <a:pPr defTabSz="932929">
              <a:defRPr/>
            </a:pPr>
            <a:r>
              <a:rPr lang="en-US" sz="1400" dirty="0">
                <a:cs typeface="Arial" panose="020B0604020202020204" pitchFamily="34" charset="0"/>
              </a:rPr>
              <a:t>The user interface has been redesigned to include the following enhancements: </a:t>
            </a:r>
          </a:p>
          <a:p>
            <a:pPr marL="171707" indent="-171707">
              <a:buFont typeface="Arial" panose="020B0604020202020204" pitchFamily="34" charset="0"/>
              <a:buChar char="•"/>
            </a:pPr>
            <a:r>
              <a:rPr lang="en-US" sz="1400" dirty="0"/>
              <a:t>renaming the </a:t>
            </a:r>
            <a:r>
              <a:rPr lang="en-US" sz="1400" i="1" dirty="0"/>
              <a:t>Contents </a:t>
            </a:r>
            <a:r>
              <a:rPr lang="en-US" sz="1400" dirty="0"/>
              <a:t>tab to </a:t>
            </a:r>
            <a:r>
              <a:rPr lang="en-US" sz="1400" i="1" dirty="0"/>
              <a:t>Tests</a:t>
            </a:r>
            <a:r>
              <a:rPr lang="en-US" sz="1400" dirty="0"/>
              <a:t> and the </a:t>
            </a:r>
            <a:r>
              <a:rPr lang="en-US" sz="1400" i="1" dirty="0"/>
              <a:t>Client List</a:t>
            </a:r>
            <a:r>
              <a:rPr lang="en-US" sz="1400" dirty="0"/>
              <a:t> tab to </a:t>
            </a:r>
            <a:r>
              <a:rPr lang="en-US" sz="1400" i="1" dirty="0"/>
              <a:t>Clients</a:t>
            </a:r>
            <a:r>
              <a:rPr lang="en-US" sz="1400" dirty="0"/>
              <a:t> for clarity,</a:t>
            </a:r>
          </a:p>
          <a:p>
            <a:pPr marL="171707" indent="-171707">
              <a:buFont typeface="Arial" panose="020B0604020202020204" pitchFamily="34" charset="0"/>
              <a:buChar char="•"/>
            </a:pPr>
            <a:r>
              <a:rPr lang="en-US" sz="1400" dirty="0"/>
              <a:t>simplifying use by consolidating information previously displayed on the Home page into the </a:t>
            </a:r>
            <a:r>
              <a:rPr lang="en-US" sz="1400" i="1" dirty="0"/>
              <a:t>Clients</a:t>
            </a:r>
            <a:r>
              <a:rPr lang="en-US" sz="1400" dirty="0"/>
              <a:t> and </a:t>
            </a:r>
            <a:r>
              <a:rPr lang="en-US" sz="1400" i="1" dirty="0"/>
              <a:t>Tests</a:t>
            </a:r>
            <a:r>
              <a:rPr lang="en-US" sz="1400" dirty="0"/>
              <a:t> tabs,</a:t>
            </a:r>
          </a:p>
          <a:p>
            <a:pPr marL="171707" indent="-171707">
              <a:buFont typeface="Arial" panose="020B0604020202020204" pitchFamily="34" charset="0"/>
              <a:buChar char="•"/>
            </a:pPr>
            <a:r>
              <a:rPr lang="en-US" sz="1400" dirty="0"/>
              <a:t>resolving issues with Internet Explorer 11 not displaying the list of cached content, </a:t>
            </a:r>
          </a:p>
          <a:p>
            <a:pPr marL="171707" indent="-171707">
              <a:buFont typeface="Arial" panose="020B0604020202020204" pitchFamily="34" charset="0"/>
              <a:buChar char="•"/>
            </a:pPr>
            <a:r>
              <a:rPr lang="en-US" sz="1400" dirty="0"/>
              <a:t>Enabling a more robust comparison between content on the caching computer and content on the Pearson server, to verify the cache has the most up-to-date content, and</a:t>
            </a:r>
          </a:p>
          <a:p>
            <a:pPr marL="171707" indent="-171707">
              <a:buFont typeface="Arial" panose="020B0604020202020204" pitchFamily="34" charset="0"/>
              <a:buChar char="•"/>
            </a:pPr>
            <a:r>
              <a:rPr lang="en-US" sz="1400" dirty="0"/>
              <a:t>renaming the “undefined” directory to “Was not Preloaded” to eliminate confusion.</a:t>
            </a:r>
          </a:p>
          <a:p>
            <a:pPr marL="171707" indent="-171707">
              <a:buFont typeface="Arial" panose="020B0604020202020204" pitchFamily="34" charset="0"/>
              <a:buChar char="•"/>
            </a:pPr>
            <a:endParaRPr lang="en-US" sz="1400" dirty="0"/>
          </a:p>
          <a:p>
            <a:pPr defTabSz="915772">
              <a:defRPr/>
            </a:pPr>
            <a:r>
              <a:rPr lang="en-US" sz="1400" dirty="0"/>
              <a:t>CMAS recommends that all schools upgrade to the latest version to take advantage of these enhancements.</a:t>
            </a:r>
          </a:p>
          <a:p>
            <a:endParaRPr lang="en-US" sz="1400" dirty="0"/>
          </a:p>
        </p:txBody>
      </p:sp>
    </p:spTree>
    <p:extLst>
      <p:ext uri="{BB962C8B-B14F-4D97-AF65-F5344CB8AC3E}">
        <p14:creationId xmlns:p14="http://schemas.microsoft.com/office/powerpoint/2010/main" val="38563547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a:t>Note that </a:t>
            </a:r>
            <a:r>
              <a:rPr lang="en-US" altLang="en-US" sz="1400" dirty="0"/>
              <a:t>Java runtime is included with Windows install and Java runtime plugin is required for </a:t>
            </a:r>
            <a:r>
              <a:rPr lang="en-US" altLang="en-US" sz="1400" dirty="0" err="1"/>
              <a:t>PearsonAccess</a:t>
            </a:r>
            <a:r>
              <a:rPr lang="en-US" altLang="en-US" sz="1400" baseline="30000" dirty="0" err="1"/>
              <a:t>next</a:t>
            </a:r>
            <a:r>
              <a:rPr lang="en-US" altLang="en-US" sz="1400" dirty="0"/>
              <a:t> pre-caching functionality.</a:t>
            </a:r>
          </a:p>
          <a:p>
            <a:endParaRPr lang="en-US" altLang="en-US" sz="1400" dirty="0"/>
          </a:p>
          <a:p>
            <a:r>
              <a:rPr lang="en-US" altLang="en-US" sz="1400" dirty="0"/>
              <a:t>For additional help, refer to the </a:t>
            </a:r>
            <a:r>
              <a:rPr lang="en-US" altLang="en-US" sz="1400" i="1" dirty="0"/>
              <a:t>Proctor Caching User Guide</a:t>
            </a:r>
            <a:r>
              <a:rPr lang="en-US" altLang="en-US" sz="1400" dirty="0"/>
              <a:t>. The guide provides details for planning, installing, and monitoring, as well as “Tips on Proctor Caching.” The “Tips” section provides guidance on changing computer settings and how to edit the configuration file to point to an upstream proxy computer if needed.</a:t>
            </a:r>
            <a:endParaRPr lang="en-US" altLang="en-US" sz="1400" i="1" dirty="0"/>
          </a:p>
          <a:p>
            <a:endParaRPr lang="en-US" sz="1400" dirty="0"/>
          </a:p>
          <a:p>
            <a:endParaRPr lang="en-US" sz="1400" dirty="0"/>
          </a:p>
        </p:txBody>
      </p:sp>
    </p:spTree>
    <p:extLst>
      <p:ext uri="{BB962C8B-B14F-4D97-AF65-F5344CB8AC3E}">
        <p14:creationId xmlns:p14="http://schemas.microsoft.com/office/powerpoint/2010/main" val="15296455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3297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94915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885271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16533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mn-lt"/>
                <a:ea typeface="ＭＳ Ｐゴシック" pitchFamily="34" charset="-128"/>
              </a:rPr>
              <a:t>Even though TestNav can</a:t>
            </a:r>
            <a:r>
              <a:rPr lang="en-US" baseline="0" dirty="0">
                <a:latin typeface="+mn-lt"/>
                <a:ea typeface="ＭＳ Ｐゴシック" pitchFamily="34" charset="-128"/>
              </a:rPr>
              <a:t> </a:t>
            </a:r>
            <a:r>
              <a:rPr lang="en-US" dirty="0">
                <a:latin typeface="+mn-lt"/>
                <a:ea typeface="ＭＳ Ｐゴシック" pitchFamily="34" charset="-128"/>
              </a:rPr>
              <a:t>be installed, the application still has a few minimum technology requirements. We will</a:t>
            </a:r>
            <a:r>
              <a:rPr lang="en-US" baseline="0" dirty="0">
                <a:latin typeface="+mn-lt"/>
                <a:ea typeface="ＭＳ Ｐゴシック" pitchFamily="34" charset="-128"/>
              </a:rPr>
              <a:t> cover Windows, Mac OS X, and Linux now, and then discuss Chromebooks, iPads, and Android devices separately.</a:t>
            </a:r>
            <a:endParaRPr lang="en-US" dirty="0">
              <a:latin typeface="+mn-lt"/>
              <a:ea typeface="ＭＳ Ｐゴシック" pitchFamily="34" charset="-128"/>
            </a:endParaRPr>
          </a:p>
        </p:txBody>
      </p:sp>
      <p:sp>
        <p:nvSpPr>
          <p:cNvPr id="4" name="Slide Number Placeholder 3"/>
          <p:cNvSpPr>
            <a:spLocks noGrp="1"/>
          </p:cNvSpPr>
          <p:nvPr>
            <p:ph type="sldNum" sz="quarter" idx="10"/>
          </p:nvPr>
        </p:nvSpPr>
        <p:spPr>
          <a:xfrm>
            <a:off x="3977978" y="8841263"/>
            <a:ext cx="3043553" cy="466393"/>
          </a:xfrm>
          <a:prstGeom prst="rect">
            <a:avLst/>
          </a:prstGeom>
        </p:spPr>
        <p:txBody>
          <a:bodyPr/>
          <a:lstStyle/>
          <a:p>
            <a:fld id="{945CC62E-3FA1-41FB-A27C-FC50207C8B4D}" type="slidenum">
              <a:rPr lang="en-US" smtClean="0"/>
              <a:pPr/>
              <a:t>57</a:t>
            </a:fld>
            <a:endParaRPr lang="en-US" dirty="0"/>
          </a:p>
        </p:txBody>
      </p:sp>
    </p:spTree>
    <p:extLst>
      <p:ext uri="{BB962C8B-B14F-4D97-AF65-F5344CB8AC3E}">
        <p14:creationId xmlns:p14="http://schemas.microsoft.com/office/powerpoint/2010/main" val="28192527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753975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indent="0">
              <a:spcBef>
                <a:spcPts val="600"/>
              </a:spcBef>
            </a:pPr>
            <a:r>
              <a:rPr lang="en-US" sz="2000" dirty="0" err="1"/>
              <a:t>TestNav</a:t>
            </a:r>
            <a:r>
              <a:rPr lang="en-US" sz="2000" dirty="0"/>
              <a:t> program file updates are saved in {</a:t>
            </a:r>
            <a:r>
              <a:rPr lang="en-US" sz="2000" dirty="0" err="1"/>
              <a:t>user_home</a:t>
            </a:r>
            <a:r>
              <a:rPr lang="en-US" sz="2000" dirty="0"/>
              <a:t>}\</a:t>
            </a:r>
            <a:r>
              <a:rPr lang="en-US" sz="2000" dirty="0" err="1"/>
              <a:t>AppData</a:t>
            </a:r>
            <a:r>
              <a:rPr lang="en-US" sz="2000" dirty="0"/>
              <a:t>\Local\Pearson. You must give     students write access to the update directory.</a:t>
            </a:r>
          </a:p>
          <a:p>
            <a:pPr marL="571500" lvl="1" indent="-342900">
              <a:spcBef>
                <a:spcPts val="600"/>
              </a:spcBef>
              <a:buFont typeface="Arial" panose="020B0604020202020204" pitchFamily="34" charset="0"/>
              <a:buChar char="•"/>
            </a:pPr>
            <a:r>
              <a:rPr lang="en-US" sz="2000" dirty="0"/>
              <a:t>Any necessary patch updates automatically install whenever </a:t>
            </a:r>
            <a:r>
              <a:rPr lang="en-US" sz="2000" dirty="0" err="1"/>
              <a:t>TestNav</a:t>
            </a:r>
            <a:r>
              <a:rPr lang="en-US" sz="2000" dirty="0"/>
              <a:t> starts or when a student attempts to log in.  </a:t>
            </a:r>
          </a:p>
          <a:p>
            <a:pPr marL="571500" lvl="1" indent="-342900">
              <a:spcBef>
                <a:spcPts val="600"/>
              </a:spcBef>
              <a:buFont typeface="Arial" panose="020B0604020202020204" pitchFamily="34" charset="0"/>
              <a:buChar char="•"/>
            </a:pPr>
            <a:r>
              <a:rPr lang="en-US" sz="2000" dirty="0"/>
              <a:t>You can also push the latest </a:t>
            </a:r>
            <a:r>
              <a:rPr lang="en-US" sz="2000" dirty="0" err="1"/>
              <a:t>TestNav</a:t>
            </a:r>
            <a:r>
              <a:rPr lang="en-US" sz="2000" dirty="0"/>
              <a:t> update, rather than waiting until each student opens </a:t>
            </a:r>
            <a:r>
              <a:rPr lang="en-US" sz="2000" dirty="0" err="1"/>
              <a:t>TestNav</a:t>
            </a:r>
            <a:r>
              <a:rPr lang="en-US" sz="2000" dirty="0"/>
              <a:t>. </a:t>
            </a:r>
          </a:p>
          <a:p>
            <a:pPr marL="800100" lvl="2" indent="-342900">
              <a:spcBef>
                <a:spcPts val="600"/>
              </a:spcBef>
              <a:buFont typeface="Arial" panose="020B0604020202020204" pitchFamily="34" charset="0"/>
              <a:buChar char="•"/>
            </a:pPr>
            <a:r>
              <a:rPr lang="en-US" sz="2000" dirty="0"/>
              <a:t>To push an update, take a snapshot of the Pearson folder, and push that folder to all student computers.</a:t>
            </a:r>
          </a:p>
          <a:p>
            <a:pPr marL="571500" lvl="1" indent="-342900">
              <a:spcBef>
                <a:spcPts val="600"/>
              </a:spcBef>
              <a:buFont typeface="Arial" panose="020B0604020202020204" pitchFamily="34" charset="0"/>
              <a:buChar char="•"/>
            </a:pPr>
            <a:r>
              <a:rPr lang="en-US" sz="2000" dirty="0"/>
              <a:t>Updates that require reinstallation of the TN app are scheduled for winter and summer breaks.</a:t>
            </a:r>
          </a:p>
          <a:p>
            <a:pPr marL="571500" lvl="1" indent="-342900">
              <a:spcBef>
                <a:spcPts val="600"/>
              </a:spcBef>
              <a:buFont typeface="Arial" panose="020B0604020202020204" pitchFamily="34" charset="0"/>
              <a:buChar char="•"/>
            </a:pPr>
            <a:r>
              <a:rPr lang="en-US" sz="2000" dirty="0"/>
              <a:t>Pearson will communicate all updates with instructions in advance.</a:t>
            </a:r>
          </a:p>
          <a:p>
            <a:pPr marL="0" indent="0">
              <a:spcBef>
                <a:spcPts val="1200"/>
              </a:spcBef>
            </a:pPr>
            <a:r>
              <a:rPr lang="en-US" sz="2000" dirty="0"/>
              <a:t>When you install </a:t>
            </a:r>
            <a:r>
              <a:rPr lang="en-US" sz="2000" dirty="0" err="1"/>
              <a:t>TestNav</a:t>
            </a:r>
            <a:r>
              <a:rPr lang="en-US" sz="2000" dirty="0"/>
              <a:t> Desktop, it creates the </a:t>
            </a:r>
            <a:r>
              <a:rPr lang="en-US" sz="2000" dirty="0" err="1"/>
              <a:t>TestNav</a:t>
            </a:r>
            <a:r>
              <a:rPr lang="en-US" sz="2000" dirty="0"/>
              <a:t> folder within the Pearson folder shown in the path above. The </a:t>
            </a:r>
            <a:r>
              <a:rPr lang="en-US" sz="2000" dirty="0" err="1"/>
              <a:t>TestNav</a:t>
            </a:r>
            <a:r>
              <a:rPr lang="en-US" sz="2000" dirty="0"/>
              <a:t> folder contains the following:</a:t>
            </a:r>
          </a:p>
          <a:p>
            <a:pPr>
              <a:spcBef>
                <a:spcPts val="600"/>
              </a:spcBef>
              <a:buFont typeface="Arial" panose="020B0604020202020204" pitchFamily="34" charset="0"/>
              <a:buChar char="•"/>
            </a:pPr>
            <a:r>
              <a:rPr lang="en-US" sz="2000" dirty="0"/>
              <a:t>The default file, which stores the customer login preference for the next login </a:t>
            </a:r>
          </a:p>
          <a:p>
            <a:endParaRPr lang="en-US" dirty="0"/>
          </a:p>
        </p:txBody>
      </p:sp>
    </p:spTree>
    <p:extLst>
      <p:ext uri="{BB962C8B-B14F-4D97-AF65-F5344CB8AC3E}">
        <p14:creationId xmlns:p14="http://schemas.microsoft.com/office/powerpoint/2010/main" val="23578655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Before we go into the actual setup steps, let’s have a look at the system requirements.</a:t>
            </a:r>
            <a:r>
              <a:rPr lang="en-US" baseline="0" dirty="0">
                <a:latin typeface="+mn-lt"/>
              </a:rPr>
              <a:t> </a:t>
            </a:r>
            <a:r>
              <a:rPr lang="en-US" dirty="0">
                <a:latin typeface="+mn-lt"/>
              </a:rPr>
              <a:t>It’s important</a:t>
            </a:r>
            <a:r>
              <a:rPr lang="en-US" baseline="0" dirty="0">
                <a:latin typeface="+mn-lt"/>
              </a:rPr>
              <a:t> to note some highlights for the Chromebooks. Listed on the slide and also found on the TestNav 8 support pages are the minimum and recommended memory requirements. </a:t>
            </a:r>
            <a:r>
              <a:rPr lang="en-US" baseline="0" dirty="0" err="1">
                <a:latin typeface="+mn-lt"/>
              </a:rPr>
              <a:t>TesNav</a:t>
            </a:r>
            <a:r>
              <a:rPr lang="en-US" baseline="0" dirty="0">
                <a:latin typeface="+mn-lt"/>
              </a:rPr>
              <a:t> requires at least Chrome OS 57 or higher.</a:t>
            </a:r>
          </a:p>
          <a:p>
            <a:endParaRPr lang="en-US" baseline="0" dirty="0">
              <a:latin typeface="+mn-lt"/>
            </a:endParaRPr>
          </a:p>
          <a:p>
            <a:r>
              <a:rPr lang="en-US" baseline="0" dirty="0">
                <a:latin typeface="+mn-lt"/>
              </a:rPr>
              <a:t>There are no Java or browser requirements for Chromebooks, as students will use the TestNav 8 App to access their test content. It is important to note that TestNav cannot be launched using a browser on a Chromebook.</a:t>
            </a:r>
          </a:p>
          <a:p>
            <a:endParaRPr lang="en-US" baseline="0" dirty="0">
              <a:latin typeface="+mn-lt"/>
            </a:endParaRPr>
          </a:p>
        </p:txBody>
      </p:sp>
      <p:sp>
        <p:nvSpPr>
          <p:cNvPr id="4" name="Slide Number Placeholder 3"/>
          <p:cNvSpPr>
            <a:spLocks noGrp="1"/>
          </p:cNvSpPr>
          <p:nvPr>
            <p:ph type="sldNum" sz="quarter" idx="10"/>
          </p:nvPr>
        </p:nvSpPr>
        <p:spPr>
          <a:xfrm>
            <a:off x="3977978" y="8841263"/>
            <a:ext cx="3043553" cy="466393"/>
          </a:xfrm>
          <a:prstGeom prst="rect">
            <a:avLst/>
          </a:prstGeom>
        </p:spPr>
        <p:txBody>
          <a:bodyPr/>
          <a:lstStyle/>
          <a:p>
            <a:fld id="{945CC62E-3FA1-41FB-A27C-FC50207C8B4D}" type="slidenum">
              <a:rPr lang="en-US" smtClean="0"/>
              <a:pPr/>
              <a:t>61</a:t>
            </a:fld>
            <a:endParaRPr lang="en-US" dirty="0"/>
          </a:p>
        </p:txBody>
      </p:sp>
    </p:spTree>
    <p:extLst>
      <p:ext uri="{BB962C8B-B14F-4D97-AF65-F5344CB8AC3E}">
        <p14:creationId xmlns:p14="http://schemas.microsoft.com/office/powerpoint/2010/main" val="28599973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Now let’s move into</a:t>
            </a:r>
            <a:r>
              <a:rPr lang="en-US" baseline="0" dirty="0">
                <a:latin typeface="+mn-lt"/>
              </a:rPr>
              <a:t> the setup details</a:t>
            </a:r>
            <a:r>
              <a:rPr lang="en-US" dirty="0">
                <a:latin typeface="+mn-lt"/>
              </a:rPr>
              <a:t>. </a:t>
            </a:r>
            <a:r>
              <a:rPr lang="en-US" baseline="0" dirty="0">
                <a:latin typeface="+mn-lt"/>
              </a:rPr>
              <a:t>Chromebooks can either be managed or unmanaged, which presents us with two different setup methods.</a:t>
            </a:r>
          </a:p>
          <a:p>
            <a:endParaRPr lang="en-US" baseline="0" dirty="0">
              <a:latin typeface="+mn-lt"/>
            </a:endParaRPr>
          </a:p>
          <a:p>
            <a:r>
              <a:rPr lang="en-US" sz="1100" b="1" dirty="0">
                <a:latin typeface="+mn-lt"/>
                <a:cs typeface="+mn-cs"/>
              </a:rPr>
              <a:t>[CLICK] </a:t>
            </a:r>
            <a:r>
              <a:rPr lang="en-US" baseline="0" dirty="0">
                <a:latin typeface="+mn-lt"/>
              </a:rPr>
              <a:t>For managed devices, all of the setup steps will be performed through the central administration, so all Chromebooks in a domain can be configured at once. When using managed devices, there are two main steps you will need to complete – install the TestNav 8 App and set it to run in Single App Kiosk mode, and preserve the local data on the Chromebook to retain Saved Response File (SRF) and log files on the device.</a:t>
            </a:r>
          </a:p>
          <a:p>
            <a:endParaRPr lang="en-US" baseline="0" dirty="0">
              <a:latin typeface="+mn-lt"/>
            </a:endParaRPr>
          </a:p>
          <a:p>
            <a:r>
              <a:rPr lang="en-US" sz="1100" b="1" dirty="0">
                <a:latin typeface="+mn-lt"/>
                <a:cs typeface="+mn-cs"/>
              </a:rPr>
              <a:t>[CLICK] </a:t>
            </a:r>
            <a:r>
              <a:rPr lang="en-US" baseline="0" dirty="0">
                <a:latin typeface="+mn-lt"/>
              </a:rPr>
              <a:t>For unmanaged devices, the setup steps will have to be performed on each device individually. This requires access to the administrator account for the device. If you don’t have access to the administrator account, the Chromebook will need to be backed up to cloud storage and wiped clean before you can continue. After testing, it can be restored from the cloud. You will also need to enable the Single App Kiosk mode using the Chrome browser</a:t>
            </a:r>
            <a:r>
              <a:rPr lang="en-US" baseline="0" dirty="0"/>
              <a:t>.</a:t>
            </a:r>
            <a:endParaRPr lang="en-US" dirty="0"/>
          </a:p>
        </p:txBody>
      </p:sp>
      <p:sp>
        <p:nvSpPr>
          <p:cNvPr id="4" name="Slide Number Placeholder 3"/>
          <p:cNvSpPr>
            <a:spLocks noGrp="1"/>
          </p:cNvSpPr>
          <p:nvPr>
            <p:ph type="sldNum" sz="quarter" idx="10"/>
          </p:nvPr>
        </p:nvSpPr>
        <p:spPr>
          <a:xfrm>
            <a:off x="3977978" y="8841263"/>
            <a:ext cx="3043553" cy="466393"/>
          </a:xfrm>
          <a:prstGeom prst="rect">
            <a:avLst/>
          </a:prstGeom>
        </p:spPr>
        <p:txBody>
          <a:bodyPr/>
          <a:lstStyle/>
          <a:p>
            <a:fld id="{945CC62E-3FA1-41FB-A27C-FC50207C8B4D}" type="slidenum">
              <a:rPr lang="en-US" smtClean="0"/>
              <a:pPr/>
              <a:t>62</a:t>
            </a:fld>
            <a:endParaRPr lang="en-US" dirty="0"/>
          </a:p>
        </p:txBody>
      </p:sp>
    </p:spTree>
    <p:extLst>
      <p:ext uri="{BB962C8B-B14F-4D97-AF65-F5344CB8AC3E}">
        <p14:creationId xmlns:p14="http://schemas.microsoft.com/office/powerpoint/2010/main" val="6715345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 note about googles policy change</a:t>
            </a:r>
          </a:p>
          <a:p>
            <a:r>
              <a:rPr lang="en-US" dirty="0"/>
              <a:t>Add update policy</a:t>
            </a:r>
          </a:p>
        </p:txBody>
      </p:sp>
    </p:spTree>
    <p:extLst>
      <p:ext uri="{BB962C8B-B14F-4D97-AF65-F5344CB8AC3E}">
        <p14:creationId xmlns:p14="http://schemas.microsoft.com/office/powerpoint/2010/main" val="24597011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Now let’s look at iPads.</a:t>
            </a:r>
            <a:r>
              <a:rPr lang="en-US" baseline="0" dirty="0">
                <a:latin typeface="+mn-lt"/>
              </a:rPr>
              <a:t> </a:t>
            </a:r>
            <a:r>
              <a:rPr lang="en-US" dirty="0">
                <a:latin typeface="+mn-lt"/>
              </a:rPr>
              <a:t>Before we go into the actual setup steps, let’s have a look at the system requirements.</a:t>
            </a:r>
            <a:r>
              <a:rPr lang="en-US" baseline="0" dirty="0">
                <a:latin typeface="+mn-lt"/>
              </a:rPr>
              <a:t> </a:t>
            </a:r>
            <a:r>
              <a:rPr lang="en-US" dirty="0">
                <a:latin typeface="+mn-lt"/>
              </a:rPr>
              <a:t>It’s important</a:t>
            </a:r>
            <a:r>
              <a:rPr lang="en-US" baseline="0" dirty="0">
                <a:latin typeface="+mn-lt"/>
              </a:rPr>
              <a:t> to note some highlights for the </a:t>
            </a:r>
            <a:r>
              <a:rPr lang="en-US" baseline="0" dirty="0" err="1">
                <a:latin typeface="+mn-lt"/>
              </a:rPr>
              <a:t>iPad</a:t>
            </a:r>
            <a:r>
              <a:rPr lang="en-US" baseline="0" dirty="0">
                <a:latin typeface="+mn-lt"/>
              </a:rPr>
              <a:t>. </a:t>
            </a:r>
            <a:r>
              <a:rPr lang="en-US" sz="1200" kern="1200" baseline="0" dirty="0">
                <a:solidFill>
                  <a:schemeClr val="tx1"/>
                </a:solidFill>
                <a:latin typeface="Verdana" panose="020B0604030504040204" pitchFamily="34" charset="0"/>
                <a:ea typeface="+mn-ea"/>
                <a:cs typeface="Arial" panose="020B0604020202020204" pitchFamily="34" charset="0"/>
              </a:rPr>
              <a:t>Listed on the slide and also found on the TestNav 8 support pages are the </a:t>
            </a:r>
            <a:r>
              <a:rPr lang="en-US" sz="1200" kern="1200" baseline="0" dirty="0">
                <a:solidFill>
                  <a:schemeClr val="tx1"/>
                </a:solidFill>
                <a:latin typeface="+mn-lt"/>
                <a:ea typeface="+mn-ea"/>
                <a:cs typeface="Arial" panose="020B0604020202020204" pitchFamily="34" charset="0"/>
              </a:rPr>
              <a:t>m</a:t>
            </a:r>
            <a:r>
              <a:rPr lang="en-US" baseline="0" dirty="0">
                <a:latin typeface="+mn-lt"/>
              </a:rPr>
              <a:t>inimum and recommended memory requirements. </a:t>
            </a:r>
            <a:r>
              <a:rPr lang="en-US" sz="1200" kern="1200" baseline="0" dirty="0" err="1">
                <a:solidFill>
                  <a:schemeClr val="tx1"/>
                </a:solidFill>
                <a:latin typeface="Verdana" panose="020B0604030504040204" pitchFamily="34" charset="0"/>
                <a:ea typeface="+mn-ea"/>
                <a:cs typeface="Arial" panose="020B0604020202020204" pitchFamily="34" charset="0"/>
              </a:rPr>
              <a:t>TesNav</a:t>
            </a:r>
            <a:r>
              <a:rPr lang="en-US" sz="1200" kern="1200" baseline="0" dirty="0">
                <a:solidFill>
                  <a:schemeClr val="tx1"/>
                </a:solidFill>
                <a:latin typeface="Verdana" panose="020B0604030504040204" pitchFamily="34" charset="0"/>
                <a:ea typeface="+mn-ea"/>
                <a:cs typeface="Arial" panose="020B0604020202020204" pitchFamily="34" charset="0"/>
              </a:rPr>
              <a:t> requires at least </a:t>
            </a:r>
            <a:r>
              <a:rPr lang="en-US" baseline="0" dirty="0">
                <a:latin typeface="+mn-lt"/>
              </a:rPr>
              <a:t>iOS 10.1 and higher.</a:t>
            </a:r>
          </a:p>
          <a:p>
            <a:endParaRPr lang="en-US" baseline="0" dirty="0">
              <a:latin typeface="+mn-lt"/>
            </a:endParaRPr>
          </a:p>
          <a:p>
            <a:r>
              <a:rPr lang="en-US" baseline="0" dirty="0">
                <a:latin typeface="+mn-lt"/>
              </a:rPr>
              <a:t>There are no Java or browser requirements for iPads, as students will use the TestNav 8 App to access their test content. Again, like Chromebooks, TestNav cannot be launched using a browser on an </a:t>
            </a:r>
            <a:r>
              <a:rPr lang="en-US" baseline="0" dirty="0" err="1">
                <a:latin typeface="+mn-lt"/>
              </a:rPr>
              <a:t>iPad</a:t>
            </a:r>
            <a:r>
              <a:rPr lang="en-US" baseline="0" dirty="0">
                <a:latin typeface="+mn-lt"/>
              </a:rPr>
              <a:t>.</a:t>
            </a:r>
          </a:p>
          <a:p>
            <a:endParaRPr lang="en-US" baseline="0" dirty="0">
              <a:latin typeface="+mn-lt"/>
            </a:endParaRPr>
          </a:p>
          <a:p>
            <a:endParaRPr lang="en-US" baseline="0" dirty="0">
              <a:latin typeface="+mn-lt"/>
            </a:endParaRPr>
          </a:p>
          <a:p>
            <a:endParaRPr lang="en-US" baseline="0" dirty="0">
              <a:latin typeface="+mn-lt"/>
            </a:endParaRPr>
          </a:p>
        </p:txBody>
      </p:sp>
      <p:sp>
        <p:nvSpPr>
          <p:cNvPr id="4" name="Slide Number Placeholder 3"/>
          <p:cNvSpPr>
            <a:spLocks noGrp="1"/>
          </p:cNvSpPr>
          <p:nvPr>
            <p:ph type="sldNum" sz="quarter" idx="10"/>
          </p:nvPr>
        </p:nvSpPr>
        <p:spPr>
          <a:xfrm>
            <a:off x="3977978" y="8841263"/>
            <a:ext cx="3043553" cy="466393"/>
          </a:xfrm>
          <a:prstGeom prst="rect">
            <a:avLst/>
          </a:prstGeom>
        </p:spPr>
        <p:txBody>
          <a:bodyPr/>
          <a:lstStyle/>
          <a:p>
            <a:fld id="{945CC62E-3FA1-41FB-A27C-FC50207C8B4D}" type="slidenum">
              <a:rPr lang="en-US" smtClean="0"/>
              <a:pPr/>
              <a:t>64</a:t>
            </a:fld>
            <a:endParaRPr lang="en-US" dirty="0"/>
          </a:p>
        </p:txBody>
      </p:sp>
    </p:spTree>
    <p:extLst>
      <p:ext uri="{BB962C8B-B14F-4D97-AF65-F5344CB8AC3E}">
        <p14:creationId xmlns:p14="http://schemas.microsoft.com/office/powerpoint/2010/main" val="6896421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3703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pPr eaLnBrk="1" hangingPunct="1"/>
            <a:endParaRPr lang="en-US" dirty="0">
              <a:ea typeface="ＭＳ Ｐゴシック" pitchFamily="34" charset="-128"/>
            </a:endParaRPr>
          </a:p>
        </p:txBody>
      </p:sp>
      <p:sp>
        <p:nvSpPr>
          <p:cNvPr id="130052" name="Slide Number Placeholder 3"/>
          <p:cNvSpPr>
            <a:spLocks noGrp="1"/>
          </p:cNvSpPr>
          <p:nvPr>
            <p:ph type="sldNum" sz="quarter" idx="5"/>
          </p:nvPr>
        </p:nvSpPr>
        <p:spPr>
          <a:xfrm>
            <a:off x="3884613" y="8685213"/>
            <a:ext cx="2971800" cy="457200"/>
          </a:xfrm>
          <a:prstGeom prst="rect">
            <a:avLst/>
          </a:prstGeom>
          <a:noFill/>
        </p:spPr>
        <p:txBody>
          <a:bodyPr/>
          <a:lstStyle/>
          <a:p>
            <a:fld id="{6E445884-EDC8-4007-905E-1A63D8AAAB86}" type="slidenum">
              <a:rPr lang="en-US" smtClean="0"/>
              <a:pPr/>
              <a:t>10</a:t>
            </a:fld>
            <a:endParaRPr lang="en-US"/>
          </a:p>
        </p:txBody>
      </p:sp>
    </p:spTree>
    <p:extLst>
      <p:ext uri="{BB962C8B-B14F-4D97-AF65-F5344CB8AC3E}">
        <p14:creationId xmlns:p14="http://schemas.microsoft.com/office/powerpoint/2010/main" val="25261975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51916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eaLnBrk="1" hangingPunct="1"/>
            <a:r>
              <a:rPr lang="en-US" altLang="en-US" b="0" i="0" u="none" baseline="0" dirty="0">
                <a:latin typeface="+mn-lt"/>
                <a:ea typeface="ＭＳ Ｐゴシック" pitchFamily="34" charset="-128"/>
              </a:rPr>
              <a:t>Before conducting an Infrastructure Trial, it is important that the Technology Setup be completed and that technology coordinators, school personnel, and students are all equally prepared to participate in the Infrastructure Trial.</a:t>
            </a:r>
          </a:p>
          <a:p>
            <a:pPr eaLnBrk="1" hangingPunct="1"/>
            <a:endParaRPr lang="en-US" altLang="en-US" b="0" i="0" u="none" dirty="0">
              <a:latin typeface="+mn-lt"/>
              <a:ea typeface="ＭＳ Ｐゴシック" pitchFamily="34" charset="-128"/>
            </a:endParaRPr>
          </a:p>
          <a:p>
            <a:pPr eaLnBrk="1" hangingPunct="1"/>
            <a:r>
              <a:rPr lang="en-US" altLang="en-US" b="0" i="0" u="none" dirty="0">
                <a:latin typeface="+mn-lt"/>
                <a:ea typeface="ＭＳ Ｐゴシック" pitchFamily="34" charset="-128"/>
              </a:rPr>
              <a:t>For</a:t>
            </a:r>
            <a:r>
              <a:rPr lang="en-US" altLang="en-US" b="0" i="0" u="none" baseline="0" dirty="0">
                <a:latin typeface="+mn-lt"/>
                <a:ea typeface="ＭＳ Ｐゴシック" pitchFamily="34" charset="-128"/>
              </a:rPr>
              <a:t> the Technology Setup, it is recommended that these steps be completed:</a:t>
            </a:r>
          </a:p>
          <a:p>
            <a:pPr eaLnBrk="1" hangingPunct="1"/>
            <a:endParaRPr lang="en-US" altLang="en-US" b="0" i="0" u="none" baseline="0" dirty="0">
              <a:latin typeface="+mn-lt"/>
              <a:ea typeface="ＭＳ Ｐゴシック" pitchFamily="34" charset="-128"/>
            </a:endParaRPr>
          </a:p>
          <a:p>
            <a:pPr marL="171450" indent="-171450" eaLnBrk="1" hangingPunct="1">
              <a:buFont typeface="Arial" panose="020B0604020202020204" pitchFamily="34" charset="0"/>
              <a:buChar char="•"/>
            </a:pPr>
            <a:r>
              <a:rPr lang="en-US" altLang="en-US" b="0" i="0" u="none" baseline="0" dirty="0">
                <a:latin typeface="+mn-lt"/>
                <a:ea typeface="ＭＳ Ｐゴシック" pitchFamily="34" charset="-128"/>
              </a:rPr>
              <a:t>Configure the network, so that network security devices such as content filters and firewalls allow connectivity with PearsonAccess</a:t>
            </a:r>
            <a:r>
              <a:rPr lang="en-US" altLang="en-US" b="0" i="0" u="none" baseline="30000" dirty="0">
                <a:latin typeface="+mn-lt"/>
                <a:ea typeface="ＭＳ Ｐゴシック" pitchFamily="34" charset="-128"/>
              </a:rPr>
              <a:t>next</a:t>
            </a:r>
            <a:r>
              <a:rPr lang="en-US" altLang="en-US" b="0" i="0" u="none" baseline="0" dirty="0">
                <a:latin typeface="+mn-lt"/>
                <a:ea typeface="ＭＳ Ｐゴシック" pitchFamily="34" charset="-128"/>
              </a:rPr>
              <a:t>, </a:t>
            </a:r>
            <a:r>
              <a:rPr lang="en-US" altLang="en-US" b="0" i="0" u="none" baseline="0" dirty="0" err="1">
                <a:latin typeface="+mn-lt"/>
                <a:ea typeface="ＭＳ Ｐゴシック" pitchFamily="34" charset="-128"/>
              </a:rPr>
              <a:t>TestNav</a:t>
            </a:r>
            <a:r>
              <a:rPr lang="en-US" altLang="en-US" b="0" i="0" u="none" baseline="0" dirty="0">
                <a:latin typeface="+mn-lt"/>
                <a:ea typeface="ＭＳ Ｐゴシック" pitchFamily="34" charset="-128"/>
              </a:rPr>
              <a:t>, Proctor Caching, and email communication with Pearson.</a:t>
            </a:r>
          </a:p>
          <a:p>
            <a:pPr marL="171450" indent="-171450" eaLnBrk="1" hangingPunct="1">
              <a:buFont typeface="Arial" panose="020B0604020202020204" pitchFamily="34" charset="0"/>
              <a:buChar char="•"/>
            </a:pPr>
            <a:endParaRPr lang="en-US" altLang="en-US" b="0" i="0" u="none" baseline="0" dirty="0">
              <a:latin typeface="+mn-lt"/>
              <a:ea typeface="ＭＳ Ｐゴシック" pitchFamily="34" charset="-128"/>
            </a:endParaRPr>
          </a:p>
          <a:p>
            <a:pPr marL="171450" indent="-171450" eaLnBrk="1" hangingPunct="1">
              <a:buFont typeface="Arial" panose="020B0604020202020204" pitchFamily="34" charset="0"/>
              <a:buChar char="•"/>
            </a:pPr>
            <a:r>
              <a:rPr lang="en-US" altLang="en-US" b="0" i="0" u="none" baseline="0" dirty="0">
                <a:latin typeface="+mn-lt"/>
                <a:ea typeface="ＭＳ Ｐゴシック" pitchFamily="34" charset="-128"/>
              </a:rPr>
              <a:t>Proctor Caching software should be installed on selected computers with local static IP addresses.</a:t>
            </a:r>
          </a:p>
          <a:p>
            <a:pPr marL="171450" indent="-171450" eaLnBrk="1" hangingPunct="1">
              <a:buFont typeface="Arial" panose="020B0604020202020204" pitchFamily="34" charset="0"/>
              <a:buChar char="•"/>
            </a:pPr>
            <a:endParaRPr lang="en-US" altLang="en-US" b="0" i="0" u="none" baseline="0" dirty="0">
              <a:latin typeface="+mn-lt"/>
              <a:ea typeface="ＭＳ Ｐゴシック" pitchFamily="34" charset="-128"/>
            </a:endParaRPr>
          </a:p>
          <a:p>
            <a:pPr marL="171450" indent="-171450" eaLnBrk="1" hangingPunct="1">
              <a:buFont typeface="Arial" panose="020B0604020202020204" pitchFamily="34" charset="0"/>
              <a:buChar char="•"/>
            </a:pPr>
            <a:r>
              <a:rPr lang="en-US" altLang="en-US" b="0" i="0" u="none" baseline="0" dirty="0" err="1">
                <a:latin typeface="+mn-lt"/>
                <a:ea typeface="ＭＳ Ｐゴシック" pitchFamily="34" charset="-128"/>
              </a:rPr>
              <a:t>TestNav</a:t>
            </a:r>
            <a:r>
              <a:rPr lang="en-US" altLang="en-US" b="0" i="0" u="none" baseline="0" dirty="0">
                <a:latin typeface="+mn-lt"/>
                <a:ea typeface="ＭＳ Ｐゴシック" pitchFamily="34" charset="-128"/>
              </a:rPr>
              <a:t> and Proctor Caching configurations will then need to be added to PearsonAccess</a:t>
            </a:r>
            <a:r>
              <a:rPr lang="en-US" altLang="en-US" b="0" i="0" u="none" baseline="30000" dirty="0">
                <a:latin typeface="+mn-lt"/>
                <a:ea typeface="ＭＳ Ｐゴシック" pitchFamily="34" charset="-128"/>
              </a:rPr>
              <a:t>next</a:t>
            </a:r>
            <a:r>
              <a:rPr lang="en-US" altLang="en-US" b="0" i="0" u="none" baseline="0" dirty="0">
                <a:latin typeface="+mn-lt"/>
                <a:ea typeface="ＭＳ Ｐゴシック" pitchFamily="34" charset="-128"/>
              </a:rPr>
              <a:t> for both the production site and the training site.</a:t>
            </a:r>
          </a:p>
          <a:p>
            <a:pPr marL="171450" indent="-171450" eaLnBrk="1" hangingPunct="1">
              <a:buFont typeface="Arial" panose="020B0604020202020204" pitchFamily="34" charset="0"/>
              <a:buChar char="•"/>
            </a:pPr>
            <a:endParaRPr lang="en-US" altLang="en-US" b="0" i="0" u="none" baseline="0" dirty="0">
              <a:latin typeface="+mn-lt"/>
              <a:ea typeface="ＭＳ Ｐゴシック" pitchFamily="34" charset="-128"/>
            </a:endParaRPr>
          </a:p>
          <a:p>
            <a:pPr marL="171450" indent="-171450" eaLnBrk="1" hangingPunct="1">
              <a:buFont typeface="Arial" panose="020B0604020202020204" pitchFamily="34" charset="0"/>
              <a:buChar char="•"/>
            </a:pPr>
            <a:r>
              <a:rPr lang="en-US" altLang="en-US" b="0" i="0" u="none" baseline="0" dirty="0">
                <a:latin typeface="+mn-lt"/>
                <a:ea typeface="ＭＳ Ｐゴシック" pitchFamily="34" charset="-128"/>
              </a:rPr>
              <a:t>Practice tests available in the Training site, as well as sample items and student tutorials can be utilized to gain further experience with TestNav and the CMAS test administrations.</a:t>
            </a:r>
          </a:p>
          <a:p>
            <a:pPr marL="171450" indent="-171450" eaLnBrk="1" hangingPunct="1">
              <a:buFont typeface="Arial" panose="020B0604020202020204" pitchFamily="34" charset="0"/>
              <a:buChar char="•"/>
            </a:pPr>
            <a:endParaRPr lang="en-US" altLang="en-US" b="0" i="0" u="none" baseline="0" dirty="0">
              <a:latin typeface="+mn-lt"/>
              <a:ea typeface="ＭＳ Ｐゴシック" pitchFamily="34" charset="-128"/>
            </a:endParaRPr>
          </a:p>
          <a:p>
            <a:pPr marL="0" indent="0" eaLnBrk="1" hangingPunct="1">
              <a:buFont typeface="Arial" panose="020B0604020202020204" pitchFamily="34" charset="0"/>
              <a:buNone/>
            </a:pPr>
            <a:r>
              <a:rPr lang="en-US" altLang="en-US" b="0" i="0" u="none" baseline="0" dirty="0">
                <a:latin typeface="+mn-lt"/>
                <a:ea typeface="ＭＳ Ｐゴシック" pitchFamily="34" charset="-128"/>
              </a:rPr>
              <a:t>Once the Technology Setup is completed, schools can then conduct an Infrastructure Trial to collectively evaluate the test environment. This will allow schools to identify and resolve any remaining potential issues prior to the CMAS test administrations.</a:t>
            </a:r>
          </a:p>
          <a:p>
            <a:pPr marL="0" indent="0" eaLnBrk="1" hangingPunct="1">
              <a:buFont typeface="Arial" panose="020B0604020202020204" pitchFamily="34" charset="0"/>
              <a:buNone/>
            </a:pPr>
            <a:endParaRPr lang="en-US" altLang="en-US" b="0" i="0" u="none" baseline="0" dirty="0">
              <a:latin typeface="+mn-lt"/>
              <a:ea typeface="ＭＳ Ｐゴシック" pitchFamily="34" charset="-128"/>
            </a:endParaRP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altLang="en-US" b="0" i="0" u="none" baseline="0" dirty="0">
                <a:latin typeface="+mn-lt"/>
                <a:ea typeface="ＭＳ Ｐゴシック" pitchFamily="34" charset="-128"/>
              </a:rPr>
              <a:t>For detailed steps on Proctor Caching and TestNav configuration please reference the “Proctor Caching &amp; TestNav Configuration” training module.</a:t>
            </a:r>
            <a:endParaRPr lang="en-US" dirty="0"/>
          </a:p>
        </p:txBody>
      </p:sp>
    </p:spTree>
    <p:extLst>
      <p:ext uri="{BB962C8B-B14F-4D97-AF65-F5344CB8AC3E}">
        <p14:creationId xmlns:p14="http://schemas.microsoft.com/office/powerpoint/2010/main" val="36868798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Once</a:t>
            </a:r>
            <a:r>
              <a:rPr lang="en-US" baseline="0" dirty="0"/>
              <a:t> </a:t>
            </a:r>
            <a:r>
              <a:rPr lang="en-US" baseline="0" dirty="0" err="1"/>
              <a:t>TestNav</a:t>
            </a:r>
            <a:r>
              <a:rPr lang="en-US" baseline="0" dirty="0"/>
              <a:t> and Proctor Caching configurations have been added to </a:t>
            </a:r>
            <a:r>
              <a:rPr lang="en-US" baseline="0" dirty="0" err="1"/>
              <a:t>PearsonAccess</a:t>
            </a:r>
            <a:r>
              <a:rPr lang="en-US" baseline="30000" dirty="0" err="1"/>
              <a:t>next</a:t>
            </a:r>
            <a:r>
              <a:rPr lang="en-US" baseline="0" dirty="0"/>
              <a:t>, the next set of tasks can be completed by school personnel:</a:t>
            </a:r>
          </a:p>
          <a:p>
            <a:endParaRPr lang="en-US" baseline="0" dirty="0"/>
          </a:p>
          <a:p>
            <a:r>
              <a:rPr lang="en-US" baseline="0" dirty="0"/>
              <a:t>Sample Students can be created in the PearsonAccess</a:t>
            </a:r>
            <a:r>
              <a:rPr lang="en-US" baseline="30000" dirty="0"/>
              <a:t>next</a:t>
            </a:r>
            <a:r>
              <a:rPr lang="en-US" baseline="0" dirty="0"/>
              <a:t> Training site in order to administer an Infrastructure Trial. </a:t>
            </a:r>
          </a:p>
          <a:p>
            <a:endParaRPr lang="en-US" baseline="0" dirty="0"/>
          </a:p>
          <a:p>
            <a:r>
              <a:rPr lang="en-US" baseline="0" dirty="0"/>
              <a:t>Online Testing Sessions will then be created.</a:t>
            </a:r>
          </a:p>
          <a:p>
            <a:endParaRPr lang="en-US" baseline="0" dirty="0"/>
          </a:p>
          <a:p>
            <a:r>
              <a:rPr lang="en-US" baseline="0" dirty="0"/>
              <a:t>And from each session print Student Testing Tickets, Session Unlock Codes, and Rosters may be printed in preparation for the Infrastructure Trial.</a:t>
            </a:r>
          </a:p>
          <a:p>
            <a:endParaRPr lang="en-US" baseline="0" dirty="0"/>
          </a:p>
          <a:p>
            <a:r>
              <a:rPr lang="en-US" baseline="0" dirty="0"/>
              <a:t>We will now demonstrate each of these tasks.</a:t>
            </a:r>
          </a:p>
          <a:p>
            <a:endParaRPr lang="en-US" baseline="0" dirty="0"/>
          </a:p>
          <a:p>
            <a:endParaRPr lang="en-US" baseline="0" dirty="0"/>
          </a:p>
          <a:p>
            <a:endParaRPr lang="en-US" dirty="0"/>
          </a:p>
        </p:txBody>
      </p:sp>
    </p:spTree>
    <p:extLst>
      <p:ext uri="{BB962C8B-B14F-4D97-AF65-F5344CB8AC3E}">
        <p14:creationId xmlns:p14="http://schemas.microsoft.com/office/powerpoint/2010/main" val="21177292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baseline="0" dirty="0"/>
              <a:t>To begin, we will log into the PearsonAccess</a:t>
            </a:r>
            <a:r>
              <a:rPr lang="en-US" baseline="30000" dirty="0"/>
              <a:t>next</a:t>
            </a:r>
            <a:r>
              <a:rPr lang="en-US" baseline="0" dirty="0"/>
              <a:t> Training Site. We will then choose the either the Spring PBA or EOY Administration. Infrastructure Trial testing is only available in either of these two administrations.</a:t>
            </a:r>
          </a:p>
          <a:p>
            <a:endParaRPr lang="en-US" baseline="0" dirty="0"/>
          </a:p>
          <a:p>
            <a:r>
              <a:rPr lang="en-US" baseline="0" dirty="0"/>
              <a:t>To Create Sample Students:</a:t>
            </a:r>
          </a:p>
          <a:p>
            <a:endParaRPr lang="en-US" baseline="0" dirty="0"/>
          </a:p>
          <a:p>
            <a:r>
              <a:rPr lang="en-US" baseline="0" dirty="0"/>
              <a:t>On the PearsonAccess</a:t>
            </a:r>
            <a:r>
              <a:rPr lang="en-US" baseline="30000" dirty="0"/>
              <a:t>next</a:t>
            </a:r>
            <a:r>
              <a:rPr lang="en-US" baseline="0" dirty="0"/>
              <a:t> home page, click Setup, select Students from the menu.</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mn-cs"/>
              </a:rPr>
              <a:t>Next, select </a:t>
            </a:r>
            <a:r>
              <a:rPr lang="en-US" sz="1200" i="1" kern="1200" dirty="0">
                <a:solidFill>
                  <a:schemeClr val="tx1"/>
                </a:solidFill>
                <a:effectLst/>
                <a:latin typeface="+mn-lt"/>
                <a:ea typeface="ＭＳ Ｐゴシック" charset="0"/>
                <a:cs typeface="+mn-cs"/>
              </a:rPr>
              <a:t>Generate Sample Students</a:t>
            </a:r>
            <a:r>
              <a:rPr lang="en-US" sz="1200" kern="1200" dirty="0">
                <a:solidFill>
                  <a:schemeClr val="tx1"/>
                </a:solidFill>
                <a:effectLst/>
                <a:latin typeface="+mn-lt"/>
                <a:ea typeface="ＭＳ Ｐゴシック" charset="0"/>
                <a:cs typeface="+mn-cs"/>
              </a:rPr>
              <a:t> from Tasks menu; click </a:t>
            </a:r>
            <a:r>
              <a:rPr lang="en-US" sz="1200" i="1" kern="1200" dirty="0">
                <a:solidFill>
                  <a:schemeClr val="tx1"/>
                </a:solidFill>
                <a:effectLst/>
                <a:latin typeface="+mn-lt"/>
                <a:ea typeface="ＭＳ Ｐゴシック" charset="0"/>
                <a:cs typeface="+mn-cs"/>
              </a:rPr>
              <a:t>Start</a:t>
            </a:r>
            <a:r>
              <a:rPr lang="en-US" sz="1200" kern="1200" dirty="0">
                <a:solidFill>
                  <a:schemeClr val="tx1"/>
                </a:solidFill>
                <a:effectLst/>
                <a:latin typeface="+mn-lt"/>
                <a:ea typeface="ＭＳ Ｐゴシック" charset="0"/>
                <a:cs typeface="+mn-cs"/>
              </a:rPr>
              <a:t> to continue.</a:t>
            </a:r>
          </a:p>
          <a:p>
            <a:endParaRPr lang="en-US" baseline="0" dirty="0"/>
          </a:p>
          <a:p>
            <a:endParaRPr lang="en-US" baseline="0" dirty="0"/>
          </a:p>
          <a:p>
            <a:endParaRPr lang="en-US" baseline="0" dirty="0"/>
          </a:p>
          <a:p>
            <a:endParaRPr lang="en-US" dirty="0"/>
          </a:p>
        </p:txBody>
      </p:sp>
    </p:spTree>
    <p:extLst>
      <p:ext uri="{BB962C8B-B14F-4D97-AF65-F5344CB8AC3E}">
        <p14:creationId xmlns:p14="http://schemas.microsoft.com/office/powerpoint/2010/main" val="13778829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lvl="0"/>
            <a:r>
              <a:rPr lang="en-US" sz="1200" kern="1200" dirty="0">
                <a:solidFill>
                  <a:schemeClr val="tx1"/>
                </a:solidFill>
                <a:effectLst/>
                <a:latin typeface="+mn-lt"/>
                <a:ea typeface="ＭＳ Ｐゴシック" charset="0"/>
                <a:cs typeface="+mn-cs"/>
              </a:rPr>
              <a:t>You will need to complete these fields:</a:t>
            </a:r>
          </a:p>
          <a:p>
            <a:pPr marL="171450" lvl="0" indent="-171450">
              <a:buFont typeface="Arial" panose="020B0604020202020204" pitchFamily="34" charset="0"/>
              <a:buChar char="•"/>
            </a:pPr>
            <a:r>
              <a:rPr lang="en-US" sz="1200" b="1" kern="1200" dirty="0">
                <a:solidFill>
                  <a:schemeClr val="tx1"/>
                </a:solidFill>
                <a:effectLst/>
                <a:latin typeface="+mn-lt"/>
                <a:ea typeface="ＭＳ Ｐゴシック" charset="0"/>
                <a:cs typeface="+mn-cs"/>
              </a:rPr>
              <a:t>Organization:</a:t>
            </a:r>
            <a:r>
              <a:rPr lang="en-US" sz="1200" kern="1200" dirty="0">
                <a:solidFill>
                  <a:schemeClr val="tx1"/>
                </a:solidFill>
                <a:effectLst/>
                <a:latin typeface="+mn-lt"/>
                <a:ea typeface="ＭＳ Ｐゴシック" charset="0"/>
                <a:cs typeface="+mn-cs"/>
              </a:rPr>
              <a:t> Select your school/organization</a:t>
            </a:r>
          </a:p>
          <a:p>
            <a:pPr marL="171450" lvl="0" indent="-171450">
              <a:buFont typeface="Arial" panose="020B0604020202020204" pitchFamily="34" charset="0"/>
              <a:buChar char="•"/>
            </a:pPr>
            <a:r>
              <a:rPr lang="en-US" sz="1200" b="1" kern="1200" dirty="0">
                <a:solidFill>
                  <a:schemeClr val="tx1"/>
                </a:solidFill>
                <a:effectLst/>
                <a:latin typeface="+mn-lt"/>
                <a:ea typeface="ＭＳ Ｐゴシック" charset="0"/>
                <a:cs typeface="+mn-cs"/>
              </a:rPr>
              <a:t>Class:</a:t>
            </a:r>
            <a:r>
              <a:rPr lang="en-US" sz="1200" kern="1200" dirty="0">
                <a:solidFill>
                  <a:schemeClr val="tx1"/>
                </a:solidFill>
                <a:effectLst/>
                <a:latin typeface="+mn-lt"/>
                <a:ea typeface="ＭＳ Ｐゴシック" charset="0"/>
                <a:cs typeface="+mn-cs"/>
              </a:rPr>
              <a:t> Add an Existing Class Name or you may choose to create a new class</a:t>
            </a:r>
          </a:p>
          <a:p>
            <a:pPr marL="171450" lvl="0" indent="-171450">
              <a:buFont typeface="Arial" panose="020B0604020202020204" pitchFamily="34" charset="0"/>
              <a:buChar char="•"/>
            </a:pPr>
            <a:r>
              <a:rPr lang="en-US" sz="1200" b="1" kern="1200" dirty="0">
                <a:solidFill>
                  <a:schemeClr val="tx1"/>
                </a:solidFill>
                <a:effectLst/>
                <a:latin typeface="+mn-lt"/>
                <a:ea typeface="ＭＳ Ｐゴシック" charset="0"/>
                <a:cs typeface="+mn-cs"/>
              </a:rPr>
              <a:t>Grade Level When Assessed</a:t>
            </a:r>
            <a:endParaRPr lang="en-US" sz="1200" kern="1200" dirty="0">
              <a:solidFill>
                <a:schemeClr val="tx1"/>
              </a:solidFill>
              <a:effectLst/>
              <a:latin typeface="+mn-lt"/>
              <a:ea typeface="ＭＳ Ｐゴシック" charset="0"/>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ＭＳ Ｐゴシック" charset="0"/>
                <a:cs typeface="+mn-cs"/>
              </a:rPr>
              <a:t>Test:</a:t>
            </a:r>
            <a:r>
              <a:rPr lang="en-US" sz="1200" kern="1200" dirty="0">
                <a:solidFill>
                  <a:schemeClr val="tx1"/>
                </a:solidFill>
                <a:effectLst/>
                <a:latin typeface="+mn-lt"/>
                <a:ea typeface="ＭＳ Ｐゴシック" charset="0"/>
                <a:cs typeface="+mn-cs"/>
              </a:rPr>
              <a:t> Choose one of the Practice Tests available from the pull down menu.</a:t>
            </a:r>
          </a:p>
          <a:p>
            <a:pPr marL="171450" lvl="0" indent="-171450">
              <a:buFont typeface="Arial" panose="020B0604020202020204" pitchFamily="34" charset="0"/>
              <a:buChar char="•"/>
            </a:pPr>
            <a:r>
              <a:rPr lang="en-US" sz="1200" b="1" kern="1200" dirty="0">
                <a:solidFill>
                  <a:schemeClr val="tx1"/>
                </a:solidFill>
                <a:effectLst/>
                <a:latin typeface="+mn-lt"/>
                <a:ea typeface="ＭＳ Ｐゴシック" charset="0"/>
                <a:cs typeface="+mn-cs"/>
              </a:rPr>
              <a:t>Test Format:</a:t>
            </a:r>
            <a:r>
              <a:rPr lang="en-US" sz="1200" kern="1200" dirty="0">
                <a:solidFill>
                  <a:schemeClr val="tx1"/>
                </a:solidFill>
                <a:effectLst/>
                <a:latin typeface="+mn-lt"/>
                <a:ea typeface="ＭＳ Ｐゴシック" charset="0"/>
                <a:cs typeface="+mn-cs"/>
              </a:rPr>
              <a:t> Select Online for this option</a:t>
            </a:r>
          </a:p>
          <a:p>
            <a:pPr marL="171450" lvl="0" indent="-171450">
              <a:buFont typeface="Arial" panose="020B0604020202020204" pitchFamily="34" charset="0"/>
              <a:buChar char="•"/>
            </a:pPr>
            <a:r>
              <a:rPr lang="en-US" sz="1200" b="1" kern="1200" dirty="0">
                <a:solidFill>
                  <a:schemeClr val="tx1"/>
                </a:solidFill>
                <a:effectLst/>
                <a:latin typeface="+mn-lt"/>
                <a:ea typeface="ＭＳ Ｐゴシック" charset="0"/>
                <a:cs typeface="+mn-cs"/>
              </a:rPr>
              <a:t>Number Of Students:</a:t>
            </a:r>
            <a:r>
              <a:rPr lang="en-US" sz="1200" kern="1200" dirty="0">
                <a:solidFill>
                  <a:schemeClr val="tx1"/>
                </a:solidFill>
                <a:effectLst/>
                <a:latin typeface="+mn-lt"/>
                <a:ea typeface="ＭＳ Ｐゴシック" charset="0"/>
                <a:cs typeface="+mn-cs"/>
              </a:rPr>
              <a:t> input a number between 1 through 99.</a:t>
            </a:r>
          </a:p>
          <a:p>
            <a:endParaRPr lang="en-US" baseline="0" dirty="0"/>
          </a:p>
          <a:p>
            <a:endParaRPr lang="en-US" baseline="0" dirty="0"/>
          </a:p>
          <a:p>
            <a:pPr lvl="0"/>
            <a:r>
              <a:rPr lang="en-US" sz="1200" kern="1200" dirty="0">
                <a:solidFill>
                  <a:schemeClr val="tx1"/>
                </a:solidFill>
                <a:effectLst/>
                <a:latin typeface="+mn-lt"/>
                <a:ea typeface="ＭＳ Ｐゴシック" charset="0"/>
                <a:cs typeface="+mn-cs"/>
              </a:rPr>
              <a:t>Click </a:t>
            </a:r>
            <a:r>
              <a:rPr lang="en-US" sz="1200" b="1" kern="1200" dirty="0">
                <a:solidFill>
                  <a:schemeClr val="tx1"/>
                </a:solidFill>
                <a:effectLst/>
                <a:latin typeface="+mn-lt"/>
                <a:ea typeface="ＭＳ Ｐゴシック" charset="0"/>
                <a:cs typeface="+mn-cs"/>
              </a:rPr>
              <a:t>Generate</a:t>
            </a:r>
            <a:endParaRPr lang="en-US" sz="1200" kern="1200" dirty="0">
              <a:solidFill>
                <a:schemeClr val="tx1"/>
              </a:solidFill>
              <a:effectLst/>
              <a:latin typeface="+mn-lt"/>
              <a:ea typeface="ＭＳ Ｐゴシック" charset="0"/>
              <a:cs typeface="+mn-cs"/>
            </a:endParaRPr>
          </a:p>
          <a:p>
            <a:pPr lvl="0"/>
            <a:r>
              <a:rPr lang="en-US" sz="1200" kern="1200" dirty="0">
                <a:solidFill>
                  <a:schemeClr val="tx1"/>
                </a:solidFill>
                <a:effectLst/>
                <a:latin typeface="+mn-lt"/>
                <a:ea typeface="ＭＳ Ｐゴシック" charset="0"/>
                <a:cs typeface="+mn-cs"/>
              </a:rPr>
              <a:t>A confirmation screen will appear once the sample students have been created</a:t>
            </a:r>
          </a:p>
          <a:p>
            <a:r>
              <a:rPr lang="en-US" sz="1200" kern="1200" dirty="0">
                <a:solidFill>
                  <a:schemeClr val="tx1"/>
                </a:solidFill>
                <a:effectLst/>
                <a:latin typeface="+mn-lt"/>
                <a:ea typeface="ＭＳ Ｐゴシック" charset="0"/>
                <a:cs typeface="+mn-cs"/>
              </a:rPr>
              <a:t> </a:t>
            </a:r>
          </a:p>
          <a:p>
            <a:r>
              <a:rPr lang="en-US" sz="1200" kern="1200" dirty="0">
                <a:solidFill>
                  <a:schemeClr val="tx1"/>
                </a:solidFill>
                <a:effectLst/>
                <a:latin typeface="+mn-lt"/>
                <a:ea typeface="ＭＳ Ｐゴシック" charset="0"/>
                <a:cs typeface="+mn-cs"/>
              </a:rPr>
              <a:t>Repeat the steps above until you have created sample students for the number of testing devices that will be tested concurrently, plus at least 10% additional sample students.</a:t>
            </a:r>
          </a:p>
          <a:p>
            <a:br>
              <a:rPr lang="en-US" sz="1200" kern="1200" dirty="0">
                <a:solidFill>
                  <a:schemeClr val="tx1"/>
                </a:solidFill>
                <a:effectLst/>
                <a:latin typeface="+mn-lt"/>
                <a:ea typeface="ＭＳ Ｐゴシック" charset="0"/>
                <a:cs typeface="+mn-cs"/>
              </a:rPr>
            </a:br>
            <a:endParaRPr lang="en-US" baseline="0" dirty="0"/>
          </a:p>
          <a:p>
            <a:endParaRPr lang="en-US" baseline="0" dirty="0"/>
          </a:p>
          <a:p>
            <a:endParaRPr lang="en-US" baseline="0" dirty="0"/>
          </a:p>
          <a:p>
            <a:endParaRPr lang="en-US" dirty="0"/>
          </a:p>
        </p:txBody>
      </p:sp>
    </p:spTree>
    <p:extLst>
      <p:ext uri="{BB962C8B-B14F-4D97-AF65-F5344CB8AC3E}">
        <p14:creationId xmlns:p14="http://schemas.microsoft.com/office/powerpoint/2010/main" val="16409163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endParaRPr lang="en-US" baseline="0" dirty="0"/>
          </a:p>
          <a:p>
            <a:endParaRPr lang="en-US" dirty="0"/>
          </a:p>
        </p:txBody>
      </p:sp>
    </p:spTree>
    <p:extLst>
      <p:ext uri="{BB962C8B-B14F-4D97-AF65-F5344CB8AC3E}">
        <p14:creationId xmlns:p14="http://schemas.microsoft.com/office/powerpoint/2010/main" val="32446571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sz="1400" dirty="0"/>
              <a:t>A green Success! message will display after successful configuration. A red error will appear if there are issues. </a:t>
            </a:r>
          </a:p>
          <a:p>
            <a:pPr defTabSz="915772">
              <a:defRPr/>
            </a:pPr>
            <a:endParaRPr lang="en-US" sz="1400" dirty="0"/>
          </a:p>
          <a:p>
            <a:pPr defTabSz="915772">
              <a:defRPr/>
            </a:pPr>
            <a:r>
              <a:rPr lang="en-US" sz="1400" dirty="0"/>
              <a:t>To view, add, or make changes to an existing configuration, click on the configuration name under “Configurations.”</a:t>
            </a:r>
          </a:p>
          <a:p>
            <a:pPr defTabSz="915772">
              <a:defRPr/>
            </a:pPr>
            <a:endParaRPr lang="en-US" sz="1400" dirty="0"/>
          </a:p>
        </p:txBody>
      </p:sp>
    </p:spTree>
    <p:extLst>
      <p:ext uri="{BB962C8B-B14F-4D97-AF65-F5344CB8AC3E}">
        <p14:creationId xmlns:p14="http://schemas.microsoft.com/office/powerpoint/2010/main" val="37108518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a:defRPr/>
            </a:pPr>
            <a:r>
              <a:rPr lang="en-US" sz="1400" dirty="0"/>
              <a:t>Demo TestNav Configuration.</a:t>
            </a:r>
          </a:p>
        </p:txBody>
      </p:sp>
    </p:spTree>
    <p:extLst>
      <p:ext uri="{BB962C8B-B14F-4D97-AF65-F5344CB8AC3E}">
        <p14:creationId xmlns:p14="http://schemas.microsoft.com/office/powerpoint/2010/main" val="3778312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a:solidFill>
                  <a:schemeClr val="tx1"/>
                </a:solidFill>
                <a:effectLst/>
                <a:latin typeface="+mn-lt"/>
                <a:ea typeface="ＭＳ Ｐゴシック" charset="0"/>
                <a:cs typeface="+mn-cs"/>
              </a:rPr>
              <a:t>In the Training site, go to the </a:t>
            </a:r>
            <a:r>
              <a:rPr lang="en-US" sz="1200" b="1" kern="1200" dirty="0">
                <a:solidFill>
                  <a:schemeClr val="tx1"/>
                </a:solidFill>
                <a:effectLst/>
                <a:latin typeface="+mn-lt"/>
                <a:ea typeface="ＭＳ Ｐゴシック" charset="0"/>
                <a:cs typeface="+mn-cs"/>
              </a:rPr>
              <a:t>Testing </a:t>
            </a:r>
            <a:r>
              <a:rPr lang="en-US" sz="1200" kern="1200" dirty="0">
                <a:solidFill>
                  <a:schemeClr val="tx1"/>
                </a:solidFill>
                <a:effectLst/>
                <a:latin typeface="+mn-lt"/>
                <a:ea typeface="ＭＳ Ｐゴシック" charset="0"/>
                <a:cs typeface="+mn-cs"/>
              </a:rPr>
              <a:t>tab and click </a:t>
            </a:r>
            <a:r>
              <a:rPr lang="en-US" sz="1200" b="1" kern="1200" dirty="0">
                <a:solidFill>
                  <a:schemeClr val="tx1"/>
                </a:solidFill>
                <a:effectLst/>
                <a:latin typeface="+mn-lt"/>
                <a:ea typeface="ＭＳ Ｐゴシック" charset="0"/>
                <a:cs typeface="+mn-cs"/>
              </a:rPr>
              <a:t>Sessions</a:t>
            </a:r>
            <a:r>
              <a:rPr lang="en-US" sz="1200" kern="1200" dirty="0">
                <a:solidFill>
                  <a:schemeClr val="tx1"/>
                </a:solidFill>
                <a:effectLst/>
                <a:latin typeface="+mn-lt"/>
                <a:ea typeface="ＭＳ Ｐゴシック" charset="0"/>
                <a:cs typeface="+mn-cs"/>
              </a:rPr>
              <a:t>.</a:t>
            </a:r>
          </a:p>
          <a:p>
            <a:pPr lvl="0"/>
            <a:endParaRPr lang="en-US" sz="1200" kern="1200" dirty="0">
              <a:solidFill>
                <a:schemeClr val="tx1"/>
              </a:solidFill>
              <a:effectLst/>
              <a:latin typeface="+mn-lt"/>
              <a:ea typeface="ＭＳ Ｐゴシック" charset="0"/>
              <a:cs typeface="+mn-cs"/>
            </a:endParaRPr>
          </a:p>
          <a:p>
            <a:pPr lvl="0"/>
            <a:r>
              <a:rPr lang="en-US" sz="1200" kern="1200" dirty="0">
                <a:solidFill>
                  <a:schemeClr val="tx1"/>
                </a:solidFill>
                <a:effectLst/>
                <a:latin typeface="+mn-lt"/>
                <a:ea typeface="ＭＳ Ｐゴシック" charset="0"/>
                <a:cs typeface="+mn-cs"/>
              </a:rPr>
              <a:t>From the Select Tasks pull-down menu select </a:t>
            </a:r>
            <a:r>
              <a:rPr lang="en-US" sz="1200" b="1" kern="1200" dirty="0">
                <a:solidFill>
                  <a:schemeClr val="tx1"/>
                </a:solidFill>
                <a:effectLst/>
                <a:latin typeface="+mn-lt"/>
                <a:ea typeface="ＭＳ Ｐゴシック" charset="0"/>
                <a:cs typeface="+mn-cs"/>
              </a:rPr>
              <a:t>Create/Edit Sessions </a:t>
            </a:r>
            <a:r>
              <a:rPr lang="en-US" sz="1200" kern="1200" dirty="0">
                <a:solidFill>
                  <a:schemeClr val="tx1"/>
                </a:solidFill>
                <a:effectLst/>
                <a:latin typeface="+mn-lt"/>
                <a:ea typeface="ＭＳ Ｐゴシック" charset="0"/>
                <a:cs typeface="+mn-cs"/>
              </a:rPr>
              <a:t>and click </a:t>
            </a:r>
            <a:r>
              <a:rPr lang="en-US" sz="1200" b="1" kern="1200" dirty="0">
                <a:solidFill>
                  <a:schemeClr val="tx1"/>
                </a:solidFill>
                <a:effectLst/>
                <a:latin typeface="+mn-lt"/>
                <a:ea typeface="ＭＳ Ｐゴシック" charset="0"/>
                <a:cs typeface="+mn-cs"/>
              </a:rPr>
              <a:t>Start</a:t>
            </a:r>
            <a:r>
              <a:rPr lang="en-US" sz="1200" kern="1200" dirty="0">
                <a:solidFill>
                  <a:schemeClr val="tx1"/>
                </a:solidFill>
                <a:effectLst/>
                <a:latin typeface="+mn-lt"/>
                <a:ea typeface="ＭＳ Ｐゴシック" charset="0"/>
                <a:cs typeface="+mn-cs"/>
              </a:rPr>
              <a:t>.</a:t>
            </a:r>
          </a:p>
          <a:p>
            <a:pPr lvl="0"/>
            <a:endParaRPr lang="en-US" sz="1200" kern="1200" dirty="0">
              <a:solidFill>
                <a:schemeClr val="tx1"/>
              </a:solidFill>
              <a:effectLst/>
              <a:latin typeface="+mn-lt"/>
              <a:ea typeface="ＭＳ Ｐゴシック" charset="0"/>
              <a:cs typeface="+mn-cs"/>
            </a:endParaRPr>
          </a:p>
          <a:p>
            <a:pPr lvl="0"/>
            <a:r>
              <a:rPr lang="en-US" sz="1200" kern="1200" dirty="0">
                <a:solidFill>
                  <a:schemeClr val="tx1"/>
                </a:solidFill>
                <a:effectLst/>
                <a:latin typeface="+mn-lt"/>
                <a:ea typeface="ＭＳ Ｐゴシック" charset="0"/>
                <a:cs typeface="+mn-cs"/>
              </a:rPr>
              <a:t>A test session in PearsonAccess</a:t>
            </a:r>
            <a:r>
              <a:rPr lang="en-US" sz="1200" kern="1200" baseline="30000" dirty="0">
                <a:solidFill>
                  <a:schemeClr val="tx1"/>
                </a:solidFill>
                <a:effectLst/>
                <a:latin typeface="+mn-lt"/>
                <a:ea typeface="ＭＳ Ｐゴシック" charset="0"/>
                <a:cs typeface="+mn-cs"/>
              </a:rPr>
              <a:t>next</a:t>
            </a:r>
            <a:r>
              <a:rPr lang="en-US" sz="1200" kern="1200" dirty="0">
                <a:solidFill>
                  <a:schemeClr val="tx1"/>
                </a:solidFill>
                <a:effectLst/>
                <a:latin typeface="+mn-lt"/>
                <a:ea typeface="ＭＳ Ｐゴシック" charset="0"/>
                <a:cs typeface="+mn-cs"/>
              </a:rPr>
              <a:t> is an assessment containing certain units.</a:t>
            </a:r>
          </a:p>
          <a:p>
            <a:pPr lvl="0"/>
            <a:endParaRPr lang="en-US" sz="1200" kern="1200" dirty="0">
              <a:solidFill>
                <a:schemeClr val="tx1"/>
              </a:solidFill>
              <a:effectLst/>
              <a:latin typeface="+mn-lt"/>
              <a:ea typeface="ＭＳ Ｐゴシック" charset="0"/>
              <a:cs typeface="+mn-cs"/>
            </a:endParaRPr>
          </a:p>
          <a:p>
            <a:endParaRPr lang="en-US" baseline="0" dirty="0"/>
          </a:p>
          <a:p>
            <a:endParaRPr lang="en-US" baseline="0" dirty="0"/>
          </a:p>
          <a:p>
            <a:endParaRPr lang="en-US" baseline="0" dirty="0"/>
          </a:p>
          <a:p>
            <a:endParaRPr lang="en-US" baseline="0" dirty="0"/>
          </a:p>
          <a:p>
            <a:endParaRPr lang="en-US" dirty="0"/>
          </a:p>
        </p:txBody>
      </p:sp>
    </p:spTree>
    <p:extLst>
      <p:ext uri="{BB962C8B-B14F-4D97-AF65-F5344CB8AC3E}">
        <p14:creationId xmlns:p14="http://schemas.microsoft.com/office/powerpoint/2010/main" val="36507978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lvl="0"/>
            <a:r>
              <a:rPr lang="en-US" sz="1200" kern="1200" dirty="0">
                <a:solidFill>
                  <a:schemeClr val="tx1"/>
                </a:solidFill>
                <a:effectLst/>
                <a:latin typeface="+mn-lt"/>
                <a:ea typeface="ＭＳ Ｐゴシック" charset="0"/>
                <a:cs typeface="+mn-cs"/>
              </a:rPr>
              <a:t>Complete the test session details by entering the </a:t>
            </a:r>
            <a:r>
              <a:rPr lang="en-US" sz="1200" b="1" kern="1200" dirty="0">
                <a:solidFill>
                  <a:schemeClr val="tx1"/>
                </a:solidFill>
                <a:effectLst/>
                <a:latin typeface="+mn-lt"/>
                <a:ea typeface="ＭＳ Ｐゴシック" charset="0"/>
                <a:cs typeface="+mn-cs"/>
              </a:rPr>
              <a:t>Session Name</a:t>
            </a:r>
            <a:r>
              <a:rPr lang="en-US" sz="1200" kern="1200" dirty="0">
                <a:solidFill>
                  <a:schemeClr val="tx1"/>
                </a:solidFill>
                <a:effectLst/>
                <a:latin typeface="+mn-lt"/>
                <a:ea typeface="ＭＳ Ｐゴシック" charset="0"/>
                <a:cs typeface="+mn-cs"/>
              </a:rPr>
              <a:t> and selecting the </a:t>
            </a:r>
            <a:r>
              <a:rPr lang="en-US" sz="1200" b="1" kern="1200" dirty="0">
                <a:solidFill>
                  <a:schemeClr val="tx1"/>
                </a:solidFill>
                <a:effectLst/>
                <a:latin typeface="+mn-lt"/>
                <a:ea typeface="ＭＳ Ｐゴシック" charset="0"/>
                <a:cs typeface="+mn-cs"/>
              </a:rPr>
              <a:t>Organization</a:t>
            </a:r>
            <a:r>
              <a:rPr lang="en-US" sz="1200" kern="1200" dirty="0">
                <a:solidFill>
                  <a:schemeClr val="tx1"/>
                </a:solidFill>
                <a:effectLst/>
                <a:latin typeface="+mn-lt"/>
                <a:ea typeface="ＭＳ Ｐゴシック" charset="0"/>
                <a:cs typeface="+mn-cs"/>
              </a:rPr>
              <a:t> (School or District) from dropdown menu. </a:t>
            </a:r>
          </a:p>
          <a:p>
            <a:pPr lvl="0"/>
            <a:endParaRPr lang="en-US" sz="1200" kern="1200" dirty="0">
              <a:solidFill>
                <a:schemeClr val="tx1"/>
              </a:solidFill>
              <a:effectLst/>
              <a:latin typeface="+mn-lt"/>
              <a:ea typeface="ＭＳ Ｐゴシック" charset="0"/>
              <a:cs typeface="+mn-cs"/>
            </a:endParaRPr>
          </a:p>
          <a:p>
            <a:pPr lvl="0"/>
            <a:r>
              <a:rPr lang="en-US" sz="1200" kern="1200" dirty="0">
                <a:solidFill>
                  <a:schemeClr val="tx1"/>
                </a:solidFill>
                <a:effectLst/>
                <a:latin typeface="+mn-lt"/>
                <a:ea typeface="ＭＳ Ｐゴシック" charset="0"/>
                <a:cs typeface="+mn-cs"/>
              </a:rPr>
              <a:t>Next, complete the Test &amp; Form section. Select </a:t>
            </a:r>
            <a:r>
              <a:rPr lang="en-US" sz="1200" b="1" kern="1200" dirty="0">
                <a:solidFill>
                  <a:schemeClr val="tx1"/>
                </a:solidFill>
                <a:effectLst/>
                <a:latin typeface="+mn-lt"/>
                <a:ea typeface="ＭＳ Ｐゴシック" charset="0"/>
                <a:cs typeface="+mn-cs"/>
              </a:rPr>
              <a:t>Test Assigned</a:t>
            </a:r>
            <a:r>
              <a:rPr lang="en-US" sz="1200" kern="1200" dirty="0">
                <a:solidFill>
                  <a:schemeClr val="tx1"/>
                </a:solidFill>
                <a:effectLst/>
                <a:latin typeface="+mn-lt"/>
                <a:ea typeface="ＭＳ Ｐゴシック" charset="0"/>
                <a:cs typeface="+mn-cs"/>
              </a:rPr>
              <a:t> and choose the appropriate Practice Test from the dropdown.</a:t>
            </a:r>
            <a:endParaRPr lang="en-US" sz="1200" i="1" kern="1200" dirty="0">
              <a:solidFill>
                <a:schemeClr val="tx1"/>
              </a:solidFill>
              <a:effectLst/>
              <a:latin typeface="+mn-lt"/>
              <a:ea typeface="ＭＳ Ｐゴシック" charset="0"/>
              <a:cs typeface="+mn-cs"/>
            </a:endParaRPr>
          </a:p>
          <a:p>
            <a:pPr lvl="0"/>
            <a:endParaRPr lang="en-US" sz="1200" i="1" kern="1200" dirty="0">
              <a:solidFill>
                <a:schemeClr val="tx1"/>
              </a:solidFill>
              <a:effectLst/>
              <a:latin typeface="+mn-lt"/>
              <a:ea typeface="ＭＳ Ｐゴシック" charset="0"/>
              <a:cs typeface="+mn-cs"/>
            </a:endParaRPr>
          </a:p>
          <a:p>
            <a:pPr lvl="0"/>
            <a:r>
              <a:rPr lang="en-US" sz="1200" i="1" kern="1200" dirty="0">
                <a:solidFill>
                  <a:schemeClr val="tx1"/>
                </a:solidFill>
                <a:effectLst/>
                <a:latin typeface="+mn-lt"/>
                <a:ea typeface="ＭＳ Ｐゴシック" charset="0"/>
                <a:cs typeface="+mn-cs"/>
              </a:rPr>
              <a:t>Form Group Type to be set to “Main”</a:t>
            </a:r>
            <a:r>
              <a:rPr lang="en-US" sz="1200" i="0" kern="1200" dirty="0">
                <a:solidFill>
                  <a:schemeClr val="tx1"/>
                </a:solidFill>
                <a:effectLst/>
                <a:latin typeface="+mn-lt"/>
                <a:ea typeface="ＭＳ Ｐゴシック" charset="0"/>
                <a:cs typeface="+mn-cs"/>
              </a:rPr>
              <a:t>.</a:t>
            </a:r>
          </a:p>
          <a:p>
            <a:pPr lvl="0"/>
            <a:endParaRPr lang="en-US" sz="1200" kern="1200" dirty="0">
              <a:solidFill>
                <a:schemeClr val="tx1"/>
              </a:solidFill>
              <a:effectLst/>
              <a:latin typeface="+mn-lt"/>
              <a:ea typeface="ＭＳ Ｐゴシック" charset="0"/>
              <a:cs typeface="+mn-cs"/>
            </a:endParaRPr>
          </a:p>
          <a:p>
            <a:pPr lvl="0"/>
            <a:r>
              <a:rPr lang="en-US" sz="1200" kern="1200" dirty="0">
                <a:solidFill>
                  <a:schemeClr val="tx1"/>
                </a:solidFill>
                <a:effectLst/>
                <a:latin typeface="+mn-lt"/>
                <a:ea typeface="ＭＳ Ｐゴシック" charset="0"/>
                <a:cs typeface="+mn-cs"/>
              </a:rPr>
              <a:t>If </a:t>
            </a:r>
            <a:r>
              <a:rPr lang="en-US" sz="1200" kern="1200" dirty="0" err="1">
                <a:solidFill>
                  <a:schemeClr val="tx1"/>
                </a:solidFill>
                <a:effectLst/>
                <a:latin typeface="+mn-lt"/>
                <a:ea typeface="ＭＳ Ｐゴシック" charset="0"/>
                <a:cs typeface="+mn-cs"/>
              </a:rPr>
              <a:t>Precaching</a:t>
            </a:r>
            <a:r>
              <a:rPr lang="en-US" sz="1200" kern="1200" baseline="0" dirty="0">
                <a:solidFill>
                  <a:schemeClr val="tx1"/>
                </a:solidFill>
                <a:effectLst/>
                <a:latin typeface="+mn-lt"/>
                <a:ea typeface="ＭＳ Ｐゴシック" charset="0"/>
                <a:cs typeface="+mn-cs"/>
              </a:rPr>
              <a:t> test content, </a:t>
            </a:r>
            <a:r>
              <a:rPr lang="en-US" sz="1200" kern="1200" dirty="0">
                <a:solidFill>
                  <a:schemeClr val="tx1"/>
                </a:solidFill>
                <a:effectLst/>
                <a:latin typeface="+mn-lt"/>
                <a:ea typeface="ＭＳ Ｐゴシック" charset="0"/>
                <a:cs typeface="+mn-cs"/>
              </a:rPr>
              <a:t>select </a:t>
            </a:r>
            <a:r>
              <a:rPr lang="en-US" sz="1200" b="1" kern="1200" dirty="0" err="1">
                <a:solidFill>
                  <a:schemeClr val="tx1"/>
                </a:solidFill>
                <a:effectLst/>
                <a:latin typeface="+mn-lt"/>
                <a:ea typeface="ＭＳ Ｐゴシック" charset="0"/>
                <a:cs typeface="+mn-cs"/>
              </a:rPr>
              <a:t>Precaching</a:t>
            </a:r>
            <a:r>
              <a:rPr lang="en-US" sz="1200" b="1" kern="1200" dirty="0">
                <a:solidFill>
                  <a:schemeClr val="tx1"/>
                </a:solidFill>
                <a:effectLst/>
                <a:latin typeface="+mn-lt"/>
                <a:ea typeface="ＭＳ Ｐゴシック" charset="0"/>
                <a:cs typeface="+mn-cs"/>
              </a:rPr>
              <a:t> Computer </a:t>
            </a:r>
            <a:r>
              <a:rPr lang="en-US" sz="1200" kern="1200" dirty="0">
                <a:solidFill>
                  <a:schemeClr val="tx1"/>
                </a:solidFill>
                <a:effectLst/>
                <a:latin typeface="+mn-lt"/>
                <a:ea typeface="ＭＳ Ｐゴシック" charset="0"/>
                <a:cs typeface="+mn-cs"/>
              </a:rPr>
              <a:t>from drop down menu. </a:t>
            </a:r>
          </a:p>
          <a:p>
            <a:pPr lvl="0"/>
            <a:endParaRPr lang="en-US" sz="1200" kern="1200" dirty="0">
              <a:solidFill>
                <a:schemeClr val="tx1"/>
              </a:solidFill>
              <a:effectLst/>
              <a:latin typeface="+mn-lt"/>
              <a:ea typeface="ＭＳ Ｐゴシック" charset="0"/>
              <a:cs typeface="+mn-cs"/>
            </a:endParaRPr>
          </a:p>
          <a:p>
            <a:pPr lvl="0"/>
            <a:r>
              <a:rPr lang="en-US" sz="1200" kern="1200" dirty="0">
                <a:solidFill>
                  <a:schemeClr val="tx1"/>
                </a:solidFill>
                <a:effectLst/>
                <a:latin typeface="+mn-lt"/>
                <a:ea typeface="ＭＳ Ｐゴシック" charset="0"/>
                <a:cs typeface="+mn-cs"/>
              </a:rPr>
              <a:t>Then, enter </a:t>
            </a:r>
            <a:r>
              <a:rPr lang="en-US" sz="1200" b="1" kern="1200" dirty="0">
                <a:solidFill>
                  <a:schemeClr val="tx1"/>
                </a:solidFill>
                <a:effectLst/>
                <a:latin typeface="+mn-lt"/>
                <a:ea typeface="ＭＳ Ｐゴシック" charset="0"/>
                <a:cs typeface="+mn-cs"/>
              </a:rPr>
              <a:t>Scheduled Start Date </a:t>
            </a:r>
            <a:r>
              <a:rPr lang="en-US" sz="1200" kern="1200" dirty="0">
                <a:solidFill>
                  <a:schemeClr val="tx1"/>
                </a:solidFill>
                <a:effectLst/>
                <a:latin typeface="+mn-lt"/>
                <a:ea typeface="ＭＳ Ｐゴシック" charset="0"/>
                <a:cs typeface="+mn-cs"/>
              </a:rPr>
              <a:t>in Scheduling section. </a:t>
            </a:r>
          </a:p>
          <a:p>
            <a:pPr lvl="0"/>
            <a:endParaRPr lang="en-US" sz="1200" b="1" kern="1200" dirty="0">
              <a:solidFill>
                <a:schemeClr val="tx1"/>
              </a:solidFill>
              <a:effectLst/>
              <a:latin typeface="+mn-lt"/>
              <a:ea typeface="ＭＳ Ｐゴシック" charset="0"/>
              <a:cs typeface="+mn-cs"/>
            </a:endParaRPr>
          </a:p>
          <a:p>
            <a:pPr lvl="0"/>
            <a:r>
              <a:rPr lang="en-US" sz="1200" b="1" kern="1200" dirty="0">
                <a:solidFill>
                  <a:schemeClr val="tx1"/>
                </a:solidFill>
                <a:effectLst/>
                <a:latin typeface="+mn-lt"/>
                <a:ea typeface="ＭＳ Ｐゴシック" charset="0"/>
                <a:cs typeface="+mn-cs"/>
              </a:rPr>
              <a:t>Scheduled Start Time </a:t>
            </a:r>
            <a:r>
              <a:rPr lang="en-US" sz="1200" kern="1200" dirty="0">
                <a:solidFill>
                  <a:schemeClr val="tx1"/>
                </a:solidFill>
                <a:effectLst/>
                <a:latin typeface="+mn-lt"/>
                <a:ea typeface="ＭＳ Ｐゴシック" charset="0"/>
                <a:cs typeface="+mn-cs"/>
              </a:rPr>
              <a:t>and </a:t>
            </a:r>
            <a:r>
              <a:rPr lang="en-US" sz="1200" b="1" kern="1200" dirty="0">
                <a:solidFill>
                  <a:schemeClr val="tx1"/>
                </a:solidFill>
                <a:effectLst/>
                <a:latin typeface="+mn-lt"/>
                <a:ea typeface="ＭＳ Ｐゴシック" charset="0"/>
                <a:cs typeface="+mn-cs"/>
              </a:rPr>
              <a:t>Lab Location </a:t>
            </a:r>
            <a:r>
              <a:rPr lang="en-US" sz="1200" kern="1200" dirty="0">
                <a:solidFill>
                  <a:schemeClr val="tx1"/>
                </a:solidFill>
                <a:effectLst/>
                <a:latin typeface="+mn-lt"/>
                <a:ea typeface="ＭＳ Ｐゴシック" charset="0"/>
                <a:cs typeface="+mn-cs"/>
              </a:rPr>
              <a:t>are not required fields but it is recommended to complete both.</a:t>
            </a:r>
          </a:p>
          <a:p>
            <a:endParaRPr lang="en-US" sz="1200" b="1" kern="1200" dirty="0">
              <a:solidFill>
                <a:schemeClr val="tx1"/>
              </a:solidFill>
              <a:effectLst/>
              <a:latin typeface="+mn-lt"/>
              <a:ea typeface="ＭＳ Ｐゴシック" charset="0"/>
              <a:cs typeface="+mn-cs"/>
            </a:endParaRPr>
          </a:p>
          <a:p>
            <a:r>
              <a:rPr lang="en-US" sz="1200" b="1" kern="1200" dirty="0">
                <a:solidFill>
                  <a:schemeClr val="tx1"/>
                </a:solidFill>
                <a:effectLst/>
                <a:latin typeface="+mn-lt"/>
                <a:ea typeface="ＭＳ Ｐゴシック" charset="0"/>
                <a:cs typeface="+mn-cs"/>
              </a:rPr>
              <a:t>Note: </a:t>
            </a:r>
            <a:r>
              <a:rPr lang="en-US" sz="1200" kern="1200" dirty="0">
                <a:solidFill>
                  <a:schemeClr val="tx1"/>
                </a:solidFill>
                <a:effectLst/>
                <a:latin typeface="+mn-lt"/>
                <a:ea typeface="ＭＳ Ｐゴシック" charset="0"/>
                <a:cs typeface="+mn-cs"/>
              </a:rPr>
              <a:t>The Scheduled Start Date and Scheduled Start Time for a session are intended primarily for planning purposes, it is not enforced. A test session will not be started until you click </a:t>
            </a:r>
            <a:r>
              <a:rPr lang="en-US" sz="1200" b="1" kern="1200" dirty="0">
                <a:solidFill>
                  <a:schemeClr val="tx1"/>
                </a:solidFill>
                <a:effectLst/>
                <a:latin typeface="+mn-lt"/>
                <a:ea typeface="ＭＳ Ｐゴシック" charset="0"/>
                <a:cs typeface="+mn-cs"/>
              </a:rPr>
              <a:t>Start</a:t>
            </a:r>
            <a:r>
              <a:rPr lang="en-US" sz="1200" kern="1200" dirty="0">
                <a:solidFill>
                  <a:schemeClr val="tx1"/>
                </a:solidFill>
                <a:effectLst/>
                <a:latin typeface="+mn-lt"/>
                <a:ea typeface="ＭＳ Ｐゴシック" charset="0"/>
                <a:cs typeface="+mn-cs"/>
              </a:rPr>
              <a:t> on the </a:t>
            </a:r>
            <a:r>
              <a:rPr lang="en-US" sz="1200" b="1" kern="1200" dirty="0">
                <a:solidFill>
                  <a:schemeClr val="tx1"/>
                </a:solidFill>
                <a:effectLst/>
                <a:latin typeface="+mn-lt"/>
                <a:ea typeface="ＭＳ Ｐゴシック" charset="0"/>
                <a:cs typeface="+mn-cs"/>
              </a:rPr>
              <a:t>Session Details</a:t>
            </a:r>
            <a:r>
              <a:rPr lang="en-US" sz="1200" kern="1200" dirty="0">
                <a:solidFill>
                  <a:schemeClr val="tx1"/>
                </a:solidFill>
                <a:effectLst/>
                <a:latin typeface="+mn-lt"/>
                <a:ea typeface="ＭＳ Ｐゴシック" charset="0"/>
                <a:cs typeface="+mn-cs"/>
              </a:rPr>
              <a:t> screen, regardless of the scheduled start date and time.</a:t>
            </a:r>
            <a:endParaRPr lang="en-US" baseline="0" dirty="0"/>
          </a:p>
          <a:p>
            <a:endParaRPr lang="en-US" baseline="0" dirty="0"/>
          </a:p>
          <a:p>
            <a:endParaRPr lang="en-US" baseline="0" dirty="0"/>
          </a:p>
          <a:p>
            <a:endParaRPr lang="en-US" baseline="0" dirty="0"/>
          </a:p>
          <a:p>
            <a:endParaRPr lang="en-US" dirty="0"/>
          </a:p>
        </p:txBody>
      </p:sp>
    </p:spTree>
    <p:extLst>
      <p:ext uri="{BB962C8B-B14F-4D97-AF65-F5344CB8AC3E}">
        <p14:creationId xmlns:p14="http://schemas.microsoft.com/office/powerpoint/2010/main" val="3076239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If</a:t>
            </a:r>
            <a:r>
              <a:rPr lang="en-US" baseline="0" dirty="0">
                <a:latin typeface="+mn-lt"/>
              </a:rPr>
              <a:t> your school is downloading the TestNav 8 app, it is accessible at http://download.testnav.com. </a:t>
            </a:r>
          </a:p>
          <a:p>
            <a:endParaRPr lang="en-US" baseline="0" dirty="0">
              <a:latin typeface="+mn-lt"/>
            </a:endParaRPr>
          </a:p>
          <a:p>
            <a:r>
              <a:rPr lang="en-US" baseline="0" dirty="0">
                <a:latin typeface="+mn-lt"/>
              </a:rPr>
              <a:t>If you are using a device that requires an application installation, or if you are planning to use the TestNav Desktop application for laptops and desktops, you can download the app or apps that you will need from this site, or you can go to the applicable device store for Chromebooks, iPads, and Android devices. We will talk more about these device types shortly.</a:t>
            </a:r>
          </a:p>
          <a:p>
            <a:endParaRPr lang="en-US" baseline="0" dirty="0">
              <a:latin typeface="+mn-lt"/>
            </a:endParaRPr>
          </a:p>
          <a:p>
            <a:r>
              <a:rPr lang="en-US" baseline="0" dirty="0">
                <a:latin typeface="+mn-lt"/>
              </a:rPr>
              <a:t>For now, if you are installing TestNav Desktop, there are options for Mac, Windows, and Linux. </a:t>
            </a:r>
          </a:p>
          <a:p>
            <a:r>
              <a:rPr lang="en-US" baseline="0" dirty="0">
                <a:latin typeface="+mn-lt"/>
              </a:rPr>
              <a:t>There are two options for Microsoft Window: .msi and .exe. </a:t>
            </a:r>
          </a:p>
          <a:p>
            <a:r>
              <a:rPr lang="en-US" baseline="0" dirty="0">
                <a:latin typeface="+mn-lt"/>
              </a:rPr>
              <a:t>The .msi file is optimized for network installation as a group and pushing out to multiple computers. </a:t>
            </a:r>
          </a:p>
          <a:p>
            <a:r>
              <a:rPr lang="en-US" baseline="0" dirty="0">
                <a:latin typeface="+mn-lt"/>
              </a:rPr>
              <a:t>The .exe file is for downloading onto individual computers. </a:t>
            </a:r>
          </a:p>
          <a:p>
            <a:br>
              <a:rPr lang="en-US" sz="2200" b="1" i="0" kern="1200" dirty="0">
                <a:solidFill>
                  <a:srgbClr val="000000"/>
                </a:solidFill>
                <a:effectLst/>
                <a:latin typeface="Avenir" charset="0"/>
                <a:ea typeface="Avenir" charset="0"/>
                <a:cs typeface="Avenir" charset="0"/>
                <a:sym typeface="Avenir" charset="0"/>
              </a:rPr>
            </a:br>
            <a:endParaRPr lang="en-US" baseline="0" dirty="0">
              <a:latin typeface="+mn-lt"/>
            </a:endParaRPr>
          </a:p>
        </p:txBody>
      </p:sp>
      <p:sp>
        <p:nvSpPr>
          <p:cNvPr id="4" name="Slide Number Placeholder 3"/>
          <p:cNvSpPr>
            <a:spLocks noGrp="1"/>
          </p:cNvSpPr>
          <p:nvPr>
            <p:ph type="sldNum" sz="quarter" idx="10"/>
          </p:nvPr>
        </p:nvSpPr>
        <p:spPr>
          <a:xfrm>
            <a:off x="3977978" y="8841263"/>
            <a:ext cx="3043553" cy="466393"/>
          </a:xfrm>
          <a:prstGeom prst="rect">
            <a:avLst/>
          </a:prstGeom>
        </p:spPr>
        <p:txBody>
          <a:bodyPr/>
          <a:lstStyle/>
          <a:p>
            <a:fld id="{945CC62E-3FA1-41FB-A27C-FC50207C8B4D}" type="slidenum">
              <a:rPr lang="en-US" smtClean="0"/>
              <a:pPr/>
              <a:t>11</a:t>
            </a:fld>
            <a:endParaRPr lang="en-US" dirty="0"/>
          </a:p>
        </p:txBody>
      </p:sp>
    </p:spTree>
    <p:extLst>
      <p:ext uri="{BB962C8B-B14F-4D97-AF65-F5344CB8AC3E}">
        <p14:creationId xmlns:p14="http://schemas.microsoft.com/office/powerpoint/2010/main" val="12212542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kern="1200" dirty="0">
                <a:solidFill>
                  <a:schemeClr val="tx1"/>
                </a:solidFill>
                <a:effectLst/>
                <a:latin typeface="+mn-lt"/>
                <a:ea typeface="ＭＳ Ｐゴシック" charset="0"/>
                <a:cs typeface="+mn-cs"/>
              </a:rPr>
              <a:t>Finally add students assigned to this session.</a:t>
            </a:r>
            <a:r>
              <a:rPr lang="en-US" sz="1200" kern="1200" baseline="0" dirty="0">
                <a:solidFill>
                  <a:schemeClr val="tx1"/>
                </a:solidFill>
                <a:effectLst/>
                <a:latin typeface="+mn-lt"/>
                <a:ea typeface="ＭＳ Ｐゴシック" charset="0"/>
                <a:cs typeface="+mn-cs"/>
              </a:rPr>
              <a:t> </a:t>
            </a:r>
            <a:endParaRPr lang="en-US" sz="1200" b="1" kern="1200" dirty="0">
              <a:solidFill>
                <a:schemeClr val="tx1"/>
              </a:solidFill>
              <a:effectLst/>
              <a:latin typeface="+mn-lt"/>
              <a:ea typeface="ＭＳ Ｐゴシック" charset="0"/>
              <a:cs typeface="+mn-cs"/>
            </a:endParaRPr>
          </a:p>
          <a:p>
            <a:endParaRPr lang="en-US" sz="1200" b="1" kern="1200" dirty="0">
              <a:solidFill>
                <a:schemeClr val="tx1"/>
              </a:solidFill>
              <a:effectLst/>
              <a:latin typeface="+mn-lt"/>
              <a:ea typeface="ＭＳ Ｐゴシック" charset="0"/>
              <a:cs typeface="+mn-cs"/>
            </a:endParaRPr>
          </a:p>
          <a:p>
            <a:r>
              <a:rPr lang="en-US" sz="1200" b="1" kern="1200" dirty="0">
                <a:solidFill>
                  <a:schemeClr val="tx1"/>
                </a:solidFill>
                <a:effectLst/>
                <a:latin typeface="+mn-lt"/>
                <a:ea typeface="ＭＳ Ｐゴシック" charset="0"/>
                <a:cs typeface="+mn-cs"/>
              </a:rPr>
              <a:t>Note:</a:t>
            </a:r>
            <a:r>
              <a:rPr lang="en-US" sz="1200" kern="1200" dirty="0">
                <a:solidFill>
                  <a:schemeClr val="tx1"/>
                </a:solidFill>
                <a:effectLst/>
                <a:latin typeface="+mn-lt"/>
                <a:ea typeface="ＭＳ Ｐゴシック" charset="0"/>
                <a:cs typeface="+mn-cs"/>
              </a:rPr>
              <a:t> you can add individually by name or id association or in bulk using the class option. To add students by class, select the </a:t>
            </a:r>
            <a:r>
              <a:rPr lang="en-US" sz="1200" b="1" kern="1200" dirty="0">
                <a:solidFill>
                  <a:schemeClr val="tx1"/>
                </a:solidFill>
                <a:effectLst/>
                <a:latin typeface="+mn-lt"/>
                <a:ea typeface="ＭＳ Ｐゴシック" charset="0"/>
                <a:cs typeface="+mn-cs"/>
              </a:rPr>
              <a:t>Find by Class</a:t>
            </a:r>
            <a:r>
              <a:rPr lang="en-US" sz="1200" kern="1200" dirty="0">
                <a:solidFill>
                  <a:schemeClr val="tx1"/>
                </a:solidFill>
                <a:effectLst/>
                <a:latin typeface="+mn-lt"/>
                <a:ea typeface="ＭＳ Ｐゴシック" charset="0"/>
                <a:cs typeface="+mn-cs"/>
              </a:rPr>
              <a:t> button and select the class containing the sample students you would like to add to the session.</a:t>
            </a:r>
          </a:p>
          <a:p>
            <a:endParaRPr lang="en-US" sz="1200" kern="1200" baseline="0" dirty="0">
              <a:solidFill>
                <a:schemeClr val="tx1"/>
              </a:solidFill>
              <a:effectLst/>
              <a:latin typeface="+mn-lt"/>
              <a:ea typeface="ＭＳ Ｐゴシック" charset="0"/>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mn-cs"/>
              </a:rPr>
              <a:t>Click </a:t>
            </a:r>
            <a:r>
              <a:rPr lang="en-US" sz="1200" b="1" kern="1200" dirty="0">
                <a:solidFill>
                  <a:schemeClr val="tx1"/>
                </a:solidFill>
                <a:effectLst/>
                <a:latin typeface="+mn-lt"/>
                <a:ea typeface="ＭＳ Ｐゴシック" charset="0"/>
                <a:cs typeface="+mn-cs"/>
              </a:rPr>
              <a:t>Create</a:t>
            </a:r>
            <a:r>
              <a:rPr lang="en-US" sz="1200" kern="1200" dirty="0">
                <a:solidFill>
                  <a:schemeClr val="tx1"/>
                </a:solidFill>
                <a:effectLst/>
                <a:latin typeface="+mn-lt"/>
                <a:ea typeface="ＭＳ Ｐゴシック" charset="0"/>
                <a:cs typeface="+mn-cs"/>
              </a:rPr>
              <a:t> to create the session. A confirmation message will be displayed once the session has been successfully created. Exit</a:t>
            </a:r>
            <a:r>
              <a:rPr lang="en-US" sz="1200" kern="1200" baseline="0" dirty="0">
                <a:solidFill>
                  <a:schemeClr val="tx1"/>
                </a:solidFill>
                <a:effectLst/>
                <a:latin typeface="+mn-lt"/>
                <a:ea typeface="ＭＳ Ｐゴシック" charset="0"/>
                <a:cs typeface="+mn-cs"/>
              </a:rPr>
              <a:t> tasks when finished.</a:t>
            </a:r>
            <a:endParaRPr lang="en-US" sz="1200" kern="1200" dirty="0">
              <a:solidFill>
                <a:schemeClr val="tx1"/>
              </a:solidFill>
              <a:effectLst/>
              <a:latin typeface="+mn-lt"/>
              <a:ea typeface="ＭＳ Ｐゴシック" charset="0"/>
              <a:cs typeface="+mn-cs"/>
            </a:endParaRPr>
          </a:p>
          <a:p>
            <a:endParaRPr lang="en-US" baseline="0" dirty="0"/>
          </a:p>
          <a:p>
            <a:endParaRPr lang="en-US" baseline="0" dirty="0"/>
          </a:p>
          <a:p>
            <a:endParaRPr lang="en-US" baseline="0" dirty="0"/>
          </a:p>
          <a:p>
            <a:endParaRPr lang="en-US" dirty="0"/>
          </a:p>
        </p:txBody>
      </p:sp>
    </p:spTree>
    <p:extLst>
      <p:ext uri="{BB962C8B-B14F-4D97-AF65-F5344CB8AC3E}">
        <p14:creationId xmlns:p14="http://schemas.microsoft.com/office/powerpoint/2010/main" val="133883924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endParaRPr lang="en-US" dirty="0"/>
          </a:p>
        </p:txBody>
      </p:sp>
    </p:spTree>
    <p:extLst>
      <p:ext uri="{BB962C8B-B14F-4D97-AF65-F5344CB8AC3E}">
        <p14:creationId xmlns:p14="http://schemas.microsoft.com/office/powerpoint/2010/main" val="10092147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endParaRPr lang="en-US" sz="1400" dirty="0"/>
          </a:p>
        </p:txBody>
      </p:sp>
      <p:sp>
        <p:nvSpPr>
          <p:cNvPr id="120836"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ea typeface="MS PGothic" pitchFamily="34" charset="-128"/>
              </a:defRPr>
            </a:lvl1pPr>
            <a:lvl2pPr marL="728675" indent="-280261">
              <a:defRPr sz="2400">
                <a:solidFill>
                  <a:schemeClr val="tx1"/>
                </a:solidFill>
                <a:latin typeface="Verdana" pitchFamily="34" charset="0"/>
                <a:ea typeface="MS PGothic" pitchFamily="34" charset="-128"/>
              </a:defRPr>
            </a:lvl2pPr>
            <a:lvl3pPr marL="1121038" indent="-224206">
              <a:defRPr sz="2400">
                <a:solidFill>
                  <a:schemeClr val="tx1"/>
                </a:solidFill>
                <a:latin typeface="Verdana" pitchFamily="34" charset="0"/>
                <a:ea typeface="MS PGothic" pitchFamily="34" charset="-128"/>
              </a:defRPr>
            </a:lvl3pPr>
            <a:lvl4pPr marL="1569456" indent="-224206">
              <a:defRPr sz="2400">
                <a:solidFill>
                  <a:schemeClr val="tx1"/>
                </a:solidFill>
                <a:latin typeface="Verdana" pitchFamily="34" charset="0"/>
                <a:ea typeface="MS PGothic" pitchFamily="34" charset="-128"/>
              </a:defRPr>
            </a:lvl4pPr>
            <a:lvl5pPr marL="2017869" indent="-224206">
              <a:defRPr sz="2400">
                <a:solidFill>
                  <a:schemeClr val="tx1"/>
                </a:solidFill>
                <a:latin typeface="Verdana" pitchFamily="34" charset="0"/>
                <a:ea typeface="MS PGothic" pitchFamily="34" charset="-128"/>
              </a:defRPr>
            </a:lvl5pPr>
            <a:lvl6pPr marL="2466288" indent="-224206" eaLnBrk="0" fontAlgn="base" hangingPunct="0">
              <a:spcBef>
                <a:spcPct val="0"/>
              </a:spcBef>
              <a:spcAft>
                <a:spcPct val="0"/>
              </a:spcAft>
              <a:defRPr sz="2400">
                <a:solidFill>
                  <a:schemeClr val="tx1"/>
                </a:solidFill>
                <a:latin typeface="Verdana" pitchFamily="34" charset="0"/>
                <a:ea typeface="MS PGothic" pitchFamily="34" charset="-128"/>
              </a:defRPr>
            </a:lvl6pPr>
            <a:lvl7pPr marL="2914703" indent="-224206" eaLnBrk="0" fontAlgn="base" hangingPunct="0">
              <a:spcBef>
                <a:spcPct val="0"/>
              </a:spcBef>
              <a:spcAft>
                <a:spcPct val="0"/>
              </a:spcAft>
              <a:defRPr sz="2400">
                <a:solidFill>
                  <a:schemeClr val="tx1"/>
                </a:solidFill>
                <a:latin typeface="Verdana" pitchFamily="34" charset="0"/>
                <a:ea typeface="MS PGothic" pitchFamily="34" charset="-128"/>
              </a:defRPr>
            </a:lvl7pPr>
            <a:lvl8pPr marL="3363119" indent="-224206" eaLnBrk="0" fontAlgn="base" hangingPunct="0">
              <a:spcBef>
                <a:spcPct val="0"/>
              </a:spcBef>
              <a:spcAft>
                <a:spcPct val="0"/>
              </a:spcAft>
              <a:defRPr sz="2400">
                <a:solidFill>
                  <a:schemeClr val="tx1"/>
                </a:solidFill>
                <a:latin typeface="Verdana" pitchFamily="34" charset="0"/>
                <a:ea typeface="MS PGothic" pitchFamily="34" charset="-128"/>
              </a:defRPr>
            </a:lvl8pPr>
            <a:lvl9pPr marL="3811534" indent="-224206"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5B5E0419-CBBC-445F-B631-56312FBE2910}" type="slidenum">
              <a:rPr lang="en-US" altLang="en-US" sz="1200">
                <a:solidFill>
                  <a:srgbClr val="000000"/>
                </a:solidFill>
                <a:latin typeface="Arial" charset="0"/>
              </a:rPr>
              <a:pPr/>
              <a:t>81</a:t>
            </a:fld>
            <a:endParaRPr lang="en-US" altLang="en-US" sz="1200" dirty="0">
              <a:solidFill>
                <a:srgbClr val="000000"/>
              </a:solidFill>
              <a:latin typeface="Arial" charset="0"/>
            </a:endParaRPr>
          </a:p>
        </p:txBody>
      </p:sp>
    </p:spTree>
    <p:extLst>
      <p:ext uri="{BB962C8B-B14F-4D97-AF65-F5344CB8AC3E}">
        <p14:creationId xmlns:p14="http://schemas.microsoft.com/office/powerpoint/2010/main" val="11550170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915772">
              <a:defRPr/>
            </a:pPr>
            <a:r>
              <a:rPr lang="en-US" sz="1400" dirty="0"/>
              <a:t>This will bring up the “Proctor Caching Test Content” screen. On this screen you can click the </a:t>
            </a:r>
            <a:r>
              <a:rPr lang="en-US" sz="1400" dirty="0" err="1"/>
              <a:t>Precache</a:t>
            </a:r>
            <a:r>
              <a:rPr lang="en-US" sz="1400" dirty="0"/>
              <a:t> button to Proctor Cache the session. You can also click the “View Status” button to bring up the Proctor Caching Interface for the specified machine listed.</a:t>
            </a:r>
          </a:p>
        </p:txBody>
      </p:sp>
      <p:sp>
        <p:nvSpPr>
          <p:cNvPr id="120836"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ea typeface="MS PGothic" pitchFamily="34" charset="-128"/>
              </a:defRPr>
            </a:lvl1pPr>
            <a:lvl2pPr marL="728675" indent="-280261">
              <a:defRPr sz="2400">
                <a:solidFill>
                  <a:schemeClr val="tx1"/>
                </a:solidFill>
                <a:latin typeface="Verdana" pitchFamily="34" charset="0"/>
                <a:ea typeface="MS PGothic" pitchFamily="34" charset="-128"/>
              </a:defRPr>
            </a:lvl2pPr>
            <a:lvl3pPr marL="1121038" indent="-224206">
              <a:defRPr sz="2400">
                <a:solidFill>
                  <a:schemeClr val="tx1"/>
                </a:solidFill>
                <a:latin typeface="Verdana" pitchFamily="34" charset="0"/>
                <a:ea typeface="MS PGothic" pitchFamily="34" charset="-128"/>
              </a:defRPr>
            </a:lvl3pPr>
            <a:lvl4pPr marL="1569456" indent="-224206">
              <a:defRPr sz="2400">
                <a:solidFill>
                  <a:schemeClr val="tx1"/>
                </a:solidFill>
                <a:latin typeface="Verdana" pitchFamily="34" charset="0"/>
                <a:ea typeface="MS PGothic" pitchFamily="34" charset="-128"/>
              </a:defRPr>
            </a:lvl4pPr>
            <a:lvl5pPr marL="2017869" indent="-224206">
              <a:defRPr sz="2400">
                <a:solidFill>
                  <a:schemeClr val="tx1"/>
                </a:solidFill>
                <a:latin typeface="Verdana" pitchFamily="34" charset="0"/>
                <a:ea typeface="MS PGothic" pitchFamily="34" charset="-128"/>
              </a:defRPr>
            </a:lvl5pPr>
            <a:lvl6pPr marL="2466288" indent="-224206" eaLnBrk="0" fontAlgn="base" hangingPunct="0">
              <a:spcBef>
                <a:spcPct val="0"/>
              </a:spcBef>
              <a:spcAft>
                <a:spcPct val="0"/>
              </a:spcAft>
              <a:defRPr sz="2400">
                <a:solidFill>
                  <a:schemeClr val="tx1"/>
                </a:solidFill>
                <a:latin typeface="Verdana" pitchFamily="34" charset="0"/>
                <a:ea typeface="MS PGothic" pitchFamily="34" charset="-128"/>
              </a:defRPr>
            </a:lvl6pPr>
            <a:lvl7pPr marL="2914703" indent="-224206" eaLnBrk="0" fontAlgn="base" hangingPunct="0">
              <a:spcBef>
                <a:spcPct val="0"/>
              </a:spcBef>
              <a:spcAft>
                <a:spcPct val="0"/>
              </a:spcAft>
              <a:defRPr sz="2400">
                <a:solidFill>
                  <a:schemeClr val="tx1"/>
                </a:solidFill>
                <a:latin typeface="Verdana" pitchFamily="34" charset="0"/>
                <a:ea typeface="MS PGothic" pitchFamily="34" charset="-128"/>
              </a:defRPr>
            </a:lvl7pPr>
            <a:lvl8pPr marL="3363119" indent="-224206" eaLnBrk="0" fontAlgn="base" hangingPunct="0">
              <a:spcBef>
                <a:spcPct val="0"/>
              </a:spcBef>
              <a:spcAft>
                <a:spcPct val="0"/>
              </a:spcAft>
              <a:defRPr sz="2400">
                <a:solidFill>
                  <a:schemeClr val="tx1"/>
                </a:solidFill>
                <a:latin typeface="Verdana" pitchFamily="34" charset="0"/>
                <a:ea typeface="MS PGothic" pitchFamily="34" charset="-128"/>
              </a:defRPr>
            </a:lvl8pPr>
            <a:lvl9pPr marL="3811534" indent="-224206"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5B5E0419-CBBC-445F-B631-56312FBE2910}" type="slidenum">
              <a:rPr lang="en-US" altLang="en-US" sz="1200">
                <a:solidFill>
                  <a:srgbClr val="000000"/>
                </a:solidFill>
                <a:latin typeface="Arial" charset="0"/>
              </a:rPr>
              <a:pPr/>
              <a:t>82</a:t>
            </a:fld>
            <a:endParaRPr lang="en-US" altLang="en-US" sz="1200" dirty="0">
              <a:solidFill>
                <a:srgbClr val="000000"/>
              </a:solidFill>
              <a:latin typeface="Arial" charset="0"/>
            </a:endParaRPr>
          </a:p>
        </p:txBody>
      </p:sp>
    </p:spTree>
    <p:extLst>
      <p:ext uri="{BB962C8B-B14F-4D97-AF65-F5344CB8AC3E}">
        <p14:creationId xmlns:p14="http://schemas.microsoft.com/office/powerpoint/2010/main" val="31345774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915772">
              <a:defRPr/>
            </a:pPr>
            <a:r>
              <a:rPr lang="en-US" sz="1400" dirty="0"/>
              <a:t>This message will appear once you have clicked the </a:t>
            </a:r>
            <a:r>
              <a:rPr lang="en-US" sz="1400" dirty="0" err="1"/>
              <a:t>Precache</a:t>
            </a:r>
            <a:r>
              <a:rPr lang="en-US" sz="1400" dirty="0"/>
              <a:t> button. You will need to click the Back button to return the “</a:t>
            </a:r>
            <a:r>
              <a:rPr lang="en-US" sz="1400" dirty="0" err="1"/>
              <a:t>Precaching</a:t>
            </a:r>
            <a:r>
              <a:rPr lang="en-US" sz="1400" dirty="0"/>
              <a:t> Test Content” screen. </a:t>
            </a:r>
          </a:p>
          <a:p>
            <a:r>
              <a:rPr lang="en-US" sz="1400" dirty="0"/>
              <a:t> </a:t>
            </a:r>
          </a:p>
        </p:txBody>
      </p:sp>
      <p:sp>
        <p:nvSpPr>
          <p:cNvPr id="120836"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ea typeface="MS PGothic" pitchFamily="34" charset="-128"/>
              </a:defRPr>
            </a:lvl1pPr>
            <a:lvl2pPr marL="728675" indent="-280261">
              <a:defRPr sz="2400">
                <a:solidFill>
                  <a:schemeClr val="tx1"/>
                </a:solidFill>
                <a:latin typeface="Verdana" pitchFamily="34" charset="0"/>
                <a:ea typeface="MS PGothic" pitchFamily="34" charset="-128"/>
              </a:defRPr>
            </a:lvl2pPr>
            <a:lvl3pPr marL="1121038" indent="-224206">
              <a:defRPr sz="2400">
                <a:solidFill>
                  <a:schemeClr val="tx1"/>
                </a:solidFill>
                <a:latin typeface="Verdana" pitchFamily="34" charset="0"/>
                <a:ea typeface="MS PGothic" pitchFamily="34" charset="-128"/>
              </a:defRPr>
            </a:lvl3pPr>
            <a:lvl4pPr marL="1569456" indent="-224206">
              <a:defRPr sz="2400">
                <a:solidFill>
                  <a:schemeClr val="tx1"/>
                </a:solidFill>
                <a:latin typeface="Verdana" pitchFamily="34" charset="0"/>
                <a:ea typeface="MS PGothic" pitchFamily="34" charset="-128"/>
              </a:defRPr>
            </a:lvl4pPr>
            <a:lvl5pPr marL="2017869" indent="-224206">
              <a:defRPr sz="2400">
                <a:solidFill>
                  <a:schemeClr val="tx1"/>
                </a:solidFill>
                <a:latin typeface="Verdana" pitchFamily="34" charset="0"/>
                <a:ea typeface="MS PGothic" pitchFamily="34" charset="-128"/>
              </a:defRPr>
            </a:lvl5pPr>
            <a:lvl6pPr marL="2466288" indent="-224206" eaLnBrk="0" fontAlgn="base" hangingPunct="0">
              <a:spcBef>
                <a:spcPct val="0"/>
              </a:spcBef>
              <a:spcAft>
                <a:spcPct val="0"/>
              </a:spcAft>
              <a:defRPr sz="2400">
                <a:solidFill>
                  <a:schemeClr val="tx1"/>
                </a:solidFill>
                <a:latin typeface="Verdana" pitchFamily="34" charset="0"/>
                <a:ea typeface="MS PGothic" pitchFamily="34" charset="-128"/>
              </a:defRPr>
            </a:lvl6pPr>
            <a:lvl7pPr marL="2914703" indent="-224206" eaLnBrk="0" fontAlgn="base" hangingPunct="0">
              <a:spcBef>
                <a:spcPct val="0"/>
              </a:spcBef>
              <a:spcAft>
                <a:spcPct val="0"/>
              </a:spcAft>
              <a:defRPr sz="2400">
                <a:solidFill>
                  <a:schemeClr val="tx1"/>
                </a:solidFill>
                <a:latin typeface="Verdana" pitchFamily="34" charset="0"/>
                <a:ea typeface="MS PGothic" pitchFamily="34" charset="-128"/>
              </a:defRPr>
            </a:lvl7pPr>
            <a:lvl8pPr marL="3363119" indent="-224206" eaLnBrk="0" fontAlgn="base" hangingPunct="0">
              <a:spcBef>
                <a:spcPct val="0"/>
              </a:spcBef>
              <a:spcAft>
                <a:spcPct val="0"/>
              </a:spcAft>
              <a:defRPr sz="2400">
                <a:solidFill>
                  <a:schemeClr val="tx1"/>
                </a:solidFill>
                <a:latin typeface="Verdana" pitchFamily="34" charset="0"/>
                <a:ea typeface="MS PGothic" pitchFamily="34" charset="-128"/>
              </a:defRPr>
            </a:lvl8pPr>
            <a:lvl9pPr marL="3811534" indent="-224206"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5B5E0419-CBBC-445F-B631-56312FBE2910}" type="slidenum">
              <a:rPr lang="en-US" altLang="en-US" sz="1200">
                <a:solidFill>
                  <a:srgbClr val="000000"/>
                </a:solidFill>
                <a:latin typeface="Arial" charset="0"/>
              </a:rPr>
              <a:pPr/>
              <a:t>83</a:t>
            </a:fld>
            <a:endParaRPr lang="en-US" altLang="en-US" sz="1200" dirty="0">
              <a:solidFill>
                <a:srgbClr val="000000"/>
              </a:solidFill>
              <a:latin typeface="Arial" charset="0"/>
            </a:endParaRPr>
          </a:p>
        </p:txBody>
      </p:sp>
    </p:spTree>
    <p:extLst>
      <p:ext uri="{BB962C8B-B14F-4D97-AF65-F5344CB8AC3E}">
        <p14:creationId xmlns:p14="http://schemas.microsoft.com/office/powerpoint/2010/main" val="40174362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defTabSz="915772">
              <a:defRPr/>
            </a:pPr>
            <a:r>
              <a:rPr lang="en-US" sz="1400" dirty="0"/>
              <a:t>Depending on your browser, a second tab or window will appear shortly. This window will display the Proctor Cache – Tests tab. It will detail each Test, Form, and status.</a:t>
            </a:r>
          </a:p>
          <a:p>
            <a:pPr defTabSz="915772">
              <a:defRPr/>
            </a:pPr>
            <a:endParaRPr lang="en-US" sz="1400" dirty="0"/>
          </a:p>
          <a:p>
            <a:pPr defTabSz="915772">
              <a:defRPr/>
            </a:pPr>
            <a:r>
              <a:rPr lang="en-US" sz="1400" dirty="0"/>
              <a:t>You may open the proctor cache monitor by typing in </a:t>
            </a:r>
            <a:r>
              <a:rPr lang="en-US" sz="1400" b="1" dirty="0"/>
              <a:t>localhost:4480 </a:t>
            </a:r>
            <a:r>
              <a:rPr lang="en-US" sz="1400" b="0" dirty="0"/>
              <a:t>or </a:t>
            </a:r>
            <a:r>
              <a:rPr lang="en-US" sz="1400" b="1" dirty="0"/>
              <a:t>“IPaddress”:4480</a:t>
            </a:r>
            <a:endParaRPr lang="en-US" sz="1400" dirty="0"/>
          </a:p>
        </p:txBody>
      </p:sp>
      <p:sp>
        <p:nvSpPr>
          <p:cNvPr id="120836" name="Slide Number Placeholder 3"/>
          <p:cNvSpPr>
            <a:spLocks noGrp="1"/>
          </p:cNvSpPr>
          <p:nvPr>
            <p:ph type="sldNum" sz="quarter" idx="5"/>
          </p:nvPr>
        </p:nvSpPr>
        <p:spPr>
          <a:xfrm>
            <a:off x="3884613" y="8685213"/>
            <a:ext cx="2971800" cy="457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pitchFamily="34" charset="0"/>
                <a:ea typeface="MS PGothic" pitchFamily="34" charset="-128"/>
              </a:defRPr>
            </a:lvl1pPr>
            <a:lvl2pPr marL="728675" indent="-280261">
              <a:defRPr sz="2400">
                <a:solidFill>
                  <a:schemeClr val="tx1"/>
                </a:solidFill>
                <a:latin typeface="Verdana" pitchFamily="34" charset="0"/>
                <a:ea typeface="MS PGothic" pitchFamily="34" charset="-128"/>
              </a:defRPr>
            </a:lvl2pPr>
            <a:lvl3pPr marL="1121038" indent="-224206">
              <a:defRPr sz="2400">
                <a:solidFill>
                  <a:schemeClr val="tx1"/>
                </a:solidFill>
                <a:latin typeface="Verdana" pitchFamily="34" charset="0"/>
                <a:ea typeface="MS PGothic" pitchFamily="34" charset="-128"/>
              </a:defRPr>
            </a:lvl3pPr>
            <a:lvl4pPr marL="1569456" indent="-224206">
              <a:defRPr sz="2400">
                <a:solidFill>
                  <a:schemeClr val="tx1"/>
                </a:solidFill>
                <a:latin typeface="Verdana" pitchFamily="34" charset="0"/>
                <a:ea typeface="MS PGothic" pitchFamily="34" charset="-128"/>
              </a:defRPr>
            </a:lvl4pPr>
            <a:lvl5pPr marL="2017869" indent="-224206">
              <a:defRPr sz="2400">
                <a:solidFill>
                  <a:schemeClr val="tx1"/>
                </a:solidFill>
                <a:latin typeface="Verdana" pitchFamily="34" charset="0"/>
                <a:ea typeface="MS PGothic" pitchFamily="34" charset="-128"/>
              </a:defRPr>
            </a:lvl5pPr>
            <a:lvl6pPr marL="2466288" indent="-224206" eaLnBrk="0" fontAlgn="base" hangingPunct="0">
              <a:spcBef>
                <a:spcPct val="0"/>
              </a:spcBef>
              <a:spcAft>
                <a:spcPct val="0"/>
              </a:spcAft>
              <a:defRPr sz="2400">
                <a:solidFill>
                  <a:schemeClr val="tx1"/>
                </a:solidFill>
                <a:latin typeface="Verdana" pitchFamily="34" charset="0"/>
                <a:ea typeface="MS PGothic" pitchFamily="34" charset="-128"/>
              </a:defRPr>
            </a:lvl6pPr>
            <a:lvl7pPr marL="2914703" indent="-224206" eaLnBrk="0" fontAlgn="base" hangingPunct="0">
              <a:spcBef>
                <a:spcPct val="0"/>
              </a:spcBef>
              <a:spcAft>
                <a:spcPct val="0"/>
              </a:spcAft>
              <a:defRPr sz="2400">
                <a:solidFill>
                  <a:schemeClr val="tx1"/>
                </a:solidFill>
                <a:latin typeface="Verdana" pitchFamily="34" charset="0"/>
                <a:ea typeface="MS PGothic" pitchFamily="34" charset="-128"/>
              </a:defRPr>
            </a:lvl7pPr>
            <a:lvl8pPr marL="3363119" indent="-224206" eaLnBrk="0" fontAlgn="base" hangingPunct="0">
              <a:spcBef>
                <a:spcPct val="0"/>
              </a:spcBef>
              <a:spcAft>
                <a:spcPct val="0"/>
              </a:spcAft>
              <a:defRPr sz="2400">
                <a:solidFill>
                  <a:schemeClr val="tx1"/>
                </a:solidFill>
                <a:latin typeface="Verdana" pitchFamily="34" charset="0"/>
                <a:ea typeface="MS PGothic" pitchFamily="34" charset="-128"/>
              </a:defRPr>
            </a:lvl8pPr>
            <a:lvl9pPr marL="3811534" indent="-224206" eaLnBrk="0" fontAlgn="base" hangingPunct="0">
              <a:spcBef>
                <a:spcPct val="0"/>
              </a:spcBef>
              <a:spcAft>
                <a:spcPct val="0"/>
              </a:spcAft>
              <a:defRPr sz="2400">
                <a:solidFill>
                  <a:schemeClr val="tx1"/>
                </a:solidFill>
                <a:latin typeface="Verdana" pitchFamily="34" charset="0"/>
                <a:ea typeface="MS PGothic" pitchFamily="34" charset="-128"/>
              </a:defRPr>
            </a:lvl9pPr>
          </a:lstStyle>
          <a:p>
            <a:fld id="{5B5E0419-CBBC-445F-B631-56312FBE2910}" type="slidenum">
              <a:rPr lang="en-US" altLang="en-US" sz="1200">
                <a:solidFill>
                  <a:srgbClr val="000000"/>
                </a:solidFill>
                <a:latin typeface="Arial" charset="0"/>
              </a:rPr>
              <a:pPr/>
              <a:t>84</a:t>
            </a:fld>
            <a:endParaRPr lang="en-US" altLang="en-US" sz="1200" dirty="0">
              <a:solidFill>
                <a:srgbClr val="000000"/>
              </a:solidFill>
              <a:latin typeface="Arial" charset="0"/>
            </a:endParaRPr>
          </a:p>
        </p:txBody>
      </p:sp>
    </p:spTree>
    <p:extLst>
      <p:ext uri="{BB962C8B-B14F-4D97-AF65-F5344CB8AC3E}">
        <p14:creationId xmlns:p14="http://schemas.microsoft.com/office/powerpoint/2010/main" val="27106240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that we have created a session with sample students, we will now need to work with sessions. </a:t>
            </a:r>
          </a:p>
          <a:p>
            <a:endParaRPr lang="en-US" baseline="0" dirty="0"/>
          </a:p>
          <a:p>
            <a:pPr lvl="0"/>
            <a:r>
              <a:rPr lang="en-US" baseline="0" dirty="0"/>
              <a:t>To view sessions </a:t>
            </a:r>
            <a:r>
              <a:rPr lang="en-US" sz="1200" kern="1200" dirty="0">
                <a:solidFill>
                  <a:schemeClr val="tx1"/>
                </a:solidFill>
                <a:effectLst/>
                <a:latin typeface="+mn-lt"/>
                <a:ea typeface="ＭＳ Ｐゴシック" charset="0"/>
                <a:cs typeface="+mn-cs"/>
              </a:rPr>
              <a:t>go to the </a:t>
            </a:r>
            <a:r>
              <a:rPr lang="en-US" sz="1200" b="1" kern="1200" dirty="0">
                <a:solidFill>
                  <a:schemeClr val="tx1"/>
                </a:solidFill>
                <a:effectLst/>
                <a:latin typeface="+mn-lt"/>
                <a:ea typeface="ＭＳ Ｐゴシック" charset="0"/>
                <a:cs typeface="+mn-cs"/>
              </a:rPr>
              <a:t>Testing</a:t>
            </a:r>
            <a:r>
              <a:rPr lang="en-US" sz="1200" kern="1200" dirty="0">
                <a:solidFill>
                  <a:schemeClr val="tx1"/>
                </a:solidFill>
                <a:effectLst/>
                <a:latin typeface="+mn-lt"/>
                <a:ea typeface="ＭＳ Ｐゴシック" charset="0"/>
                <a:cs typeface="+mn-cs"/>
              </a:rPr>
              <a:t> tab and click </a:t>
            </a:r>
            <a:r>
              <a:rPr lang="en-US" sz="1200" b="1" kern="1200" dirty="0">
                <a:solidFill>
                  <a:schemeClr val="tx1"/>
                </a:solidFill>
                <a:effectLst/>
                <a:latin typeface="+mn-lt"/>
                <a:ea typeface="ＭＳ Ｐゴシック" charset="0"/>
                <a:cs typeface="+mn-cs"/>
              </a:rPr>
              <a:t>Students in Sessions</a:t>
            </a:r>
            <a:r>
              <a:rPr lang="en-US" sz="1200" kern="1200" dirty="0">
                <a:solidFill>
                  <a:schemeClr val="tx1"/>
                </a:solidFill>
                <a:effectLst/>
                <a:latin typeface="+mn-lt"/>
                <a:ea typeface="ＭＳ Ｐゴシック" charset="0"/>
                <a:cs typeface="+mn-cs"/>
              </a:rPr>
              <a:t>.</a:t>
            </a:r>
          </a:p>
          <a:p>
            <a:pPr lvl="0"/>
            <a:endParaRPr lang="en-US" sz="1200" kern="1200" dirty="0">
              <a:solidFill>
                <a:schemeClr val="tx1"/>
              </a:solidFill>
              <a:effectLst/>
              <a:latin typeface="+mn-lt"/>
              <a:ea typeface="ＭＳ Ｐゴシック" charset="0"/>
              <a:cs typeface="+mn-cs"/>
            </a:endParaRPr>
          </a:p>
          <a:p>
            <a:pPr lvl="0"/>
            <a:r>
              <a:rPr lang="en-US" sz="1200" kern="1200" dirty="0">
                <a:solidFill>
                  <a:schemeClr val="tx1"/>
                </a:solidFill>
                <a:effectLst/>
                <a:latin typeface="+mn-lt"/>
                <a:ea typeface="ＭＳ Ｐゴシック" charset="0"/>
                <a:cs typeface="+mn-cs"/>
              </a:rPr>
              <a:t>Click the session name from the Session List. The </a:t>
            </a:r>
            <a:r>
              <a:rPr lang="en-US" sz="1200" b="1" kern="1200" dirty="0">
                <a:solidFill>
                  <a:schemeClr val="tx1"/>
                </a:solidFill>
                <a:effectLst/>
                <a:latin typeface="+mn-lt"/>
                <a:ea typeface="ＭＳ Ｐゴシック" charset="0"/>
                <a:cs typeface="+mn-cs"/>
              </a:rPr>
              <a:t>Session Details</a:t>
            </a:r>
            <a:r>
              <a:rPr lang="en-US" sz="1200" kern="1200" dirty="0">
                <a:solidFill>
                  <a:schemeClr val="tx1"/>
                </a:solidFill>
                <a:effectLst/>
                <a:latin typeface="+mn-lt"/>
                <a:ea typeface="ＭＳ Ｐゴシック" charset="0"/>
                <a:cs typeface="+mn-cs"/>
              </a:rPr>
              <a:t> screen will appear for the test session selected. If multiple sessions are selected, the option to Combine View appears.</a:t>
            </a:r>
          </a:p>
          <a:p>
            <a:pPr lvl="0"/>
            <a:endParaRPr lang="en-US" sz="1200" kern="1200" dirty="0">
              <a:solidFill>
                <a:schemeClr val="tx1"/>
              </a:solidFill>
              <a:effectLst/>
              <a:latin typeface="+mn-lt"/>
              <a:ea typeface="ＭＳ Ｐゴシック" charset="0"/>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mn-cs"/>
              </a:rPr>
              <a:t>Click the green </a:t>
            </a:r>
            <a:r>
              <a:rPr lang="en-US" sz="1200" b="1" kern="1200" dirty="0">
                <a:solidFill>
                  <a:schemeClr val="tx1"/>
                </a:solidFill>
                <a:effectLst/>
                <a:latin typeface="+mn-lt"/>
                <a:ea typeface="ＭＳ Ｐゴシック" charset="0"/>
                <a:cs typeface="+mn-cs"/>
              </a:rPr>
              <a:t>Start</a:t>
            </a:r>
            <a:r>
              <a:rPr lang="en-US" sz="1200" kern="1200" dirty="0">
                <a:solidFill>
                  <a:schemeClr val="tx1"/>
                </a:solidFill>
                <a:effectLst/>
                <a:latin typeface="+mn-lt"/>
                <a:ea typeface="ＭＳ Ｐゴシック" charset="0"/>
                <a:cs typeface="+mn-cs"/>
              </a:rPr>
              <a:t> in the </a:t>
            </a:r>
            <a:r>
              <a:rPr lang="en-US" sz="1200" b="1" kern="1200" dirty="0">
                <a:solidFill>
                  <a:schemeClr val="tx1"/>
                </a:solidFill>
                <a:effectLst/>
                <a:latin typeface="+mn-lt"/>
                <a:ea typeface="ＭＳ Ｐゴシック" charset="0"/>
                <a:cs typeface="+mn-cs"/>
              </a:rPr>
              <a:t>Session Details</a:t>
            </a:r>
            <a:r>
              <a:rPr lang="en-US" sz="1200" kern="1200" dirty="0">
                <a:solidFill>
                  <a:schemeClr val="tx1"/>
                </a:solidFill>
                <a:effectLst/>
                <a:latin typeface="+mn-lt"/>
                <a:ea typeface="ＭＳ Ｐゴシック" charset="0"/>
                <a:cs typeface="+mn-cs"/>
              </a:rPr>
              <a:t> screen. If multiple sessions are selected and are combined, there is an option to start all sessions.</a:t>
            </a:r>
          </a:p>
          <a:p>
            <a:endParaRPr lang="en-US" dirty="0"/>
          </a:p>
          <a:p>
            <a:endParaRPr lang="en-US" dirty="0"/>
          </a:p>
        </p:txBody>
      </p:sp>
    </p:spTree>
    <p:extLst>
      <p:ext uri="{BB962C8B-B14F-4D97-AF65-F5344CB8AC3E}">
        <p14:creationId xmlns:p14="http://schemas.microsoft.com/office/powerpoint/2010/main" val="40277097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that we have created a session with sample students, we will now need to work with sessions. </a:t>
            </a:r>
          </a:p>
          <a:p>
            <a:endParaRPr lang="en-US" baseline="0" dirty="0"/>
          </a:p>
          <a:p>
            <a:pPr lvl="0"/>
            <a:r>
              <a:rPr lang="en-US" baseline="0" dirty="0"/>
              <a:t>To view sessions </a:t>
            </a:r>
            <a:r>
              <a:rPr lang="en-US" sz="1200" kern="1200" dirty="0">
                <a:solidFill>
                  <a:schemeClr val="tx1"/>
                </a:solidFill>
                <a:effectLst/>
                <a:latin typeface="+mn-lt"/>
                <a:ea typeface="ＭＳ Ｐゴシック" charset="0"/>
                <a:cs typeface="+mn-cs"/>
              </a:rPr>
              <a:t>go to the </a:t>
            </a:r>
            <a:r>
              <a:rPr lang="en-US" sz="1200" b="1" kern="1200" dirty="0">
                <a:solidFill>
                  <a:schemeClr val="tx1"/>
                </a:solidFill>
                <a:effectLst/>
                <a:latin typeface="+mn-lt"/>
                <a:ea typeface="ＭＳ Ｐゴシック" charset="0"/>
                <a:cs typeface="+mn-cs"/>
              </a:rPr>
              <a:t>Testing</a:t>
            </a:r>
            <a:r>
              <a:rPr lang="en-US" sz="1200" kern="1200" dirty="0">
                <a:solidFill>
                  <a:schemeClr val="tx1"/>
                </a:solidFill>
                <a:effectLst/>
                <a:latin typeface="+mn-lt"/>
                <a:ea typeface="ＭＳ Ｐゴシック" charset="0"/>
                <a:cs typeface="+mn-cs"/>
              </a:rPr>
              <a:t> tab and click </a:t>
            </a:r>
            <a:r>
              <a:rPr lang="en-US" sz="1200" b="1" kern="1200" dirty="0">
                <a:solidFill>
                  <a:schemeClr val="tx1"/>
                </a:solidFill>
                <a:effectLst/>
                <a:latin typeface="+mn-lt"/>
                <a:ea typeface="ＭＳ Ｐゴシック" charset="0"/>
                <a:cs typeface="+mn-cs"/>
              </a:rPr>
              <a:t>Students in Sessions</a:t>
            </a:r>
            <a:r>
              <a:rPr lang="en-US" sz="1200" kern="1200" dirty="0">
                <a:solidFill>
                  <a:schemeClr val="tx1"/>
                </a:solidFill>
                <a:effectLst/>
                <a:latin typeface="+mn-lt"/>
                <a:ea typeface="ＭＳ Ｐゴシック" charset="0"/>
                <a:cs typeface="+mn-cs"/>
              </a:rPr>
              <a:t>.</a:t>
            </a:r>
          </a:p>
          <a:p>
            <a:pPr lvl="0"/>
            <a:endParaRPr lang="en-US" sz="1200" kern="1200" dirty="0">
              <a:solidFill>
                <a:schemeClr val="tx1"/>
              </a:solidFill>
              <a:effectLst/>
              <a:latin typeface="+mn-lt"/>
              <a:ea typeface="ＭＳ Ｐゴシック" charset="0"/>
              <a:cs typeface="+mn-cs"/>
            </a:endParaRPr>
          </a:p>
          <a:p>
            <a:pPr lvl="0"/>
            <a:r>
              <a:rPr lang="en-US" sz="1200" kern="1200" dirty="0">
                <a:solidFill>
                  <a:schemeClr val="tx1"/>
                </a:solidFill>
                <a:effectLst/>
                <a:latin typeface="+mn-lt"/>
                <a:ea typeface="ＭＳ Ｐゴシック" charset="0"/>
                <a:cs typeface="+mn-cs"/>
              </a:rPr>
              <a:t>Click the session name from the Session List. The </a:t>
            </a:r>
            <a:r>
              <a:rPr lang="en-US" sz="1200" b="1" kern="1200" dirty="0">
                <a:solidFill>
                  <a:schemeClr val="tx1"/>
                </a:solidFill>
                <a:effectLst/>
                <a:latin typeface="+mn-lt"/>
                <a:ea typeface="ＭＳ Ｐゴシック" charset="0"/>
                <a:cs typeface="+mn-cs"/>
              </a:rPr>
              <a:t>Session Details</a:t>
            </a:r>
            <a:r>
              <a:rPr lang="en-US" sz="1200" kern="1200" dirty="0">
                <a:solidFill>
                  <a:schemeClr val="tx1"/>
                </a:solidFill>
                <a:effectLst/>
                <a:latin typeface="+mn-lt"/>
                <a:ea typeface="ＭＳ Ｐゴシック" charset="0"/>
                <a:cs typeface="+mn-cs"/>
              </a:rPr>
              <a:t> screen will appear for the test session selected. If multiple sessions are selected, the option to Combine View appears.</a:t>
            </a:r>
          </a:p>
          <a:p>
            <a:pPr lvl="0"/>
            <a:endParaRPr lang="en-US" sz="1200" kern="1200" dirty="0">
              <a:solidFill>
                <a:schemeClr val="tx1"/>
              </a:solidFill>
              <a:effectLst/>
              <a:latin typeface="+mn-lt"/>
              <a:ea typeface="ＭＳ Ｐゴシック" charset="0"/>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mn-cs"/>
              </a:rPr>
              <a:t>Click the green </a:t>
            </a:r>
            <a:r>
              <a:rPr lang="en-US" sz="1200" b="1" kern="1200" dirty="0">
                <a:solidFill>
                  <a:schemeClr val="tx1"/>
                </a:solidFill>
                <a:effectLst/>
                <a:latin typeface="+mn-lt"/>
                <a:ea typeface="ＭＳ Ｐゴシック" charset="0"/>
                <a:cs typeface="+mn-cs"/>
              </a:rPr>
              <a:t>Start</a:t>
            </a:r>
            <a:r>
              <a:rPr lang="en-US" sz="1200" kern="1200" dirty="0">
                <a:solidFill>
                  <a:schemeClr val="tx1"/>
                </a:solidFill>
                <a:effectLst/>
                <a:latin typeface="+mn-lt"/>
                <a:ea typeface="ＭＳ Ｐゴシック" charset="0"/>
                <a:cs typeface="+mn-cs"/>
              </a:rPr>
              <a:t> in the </a:t>
            </a:r>
            <a:r>
              <a:rPr lang="en-US" sz="1200" b="1" kern="1200" dirty="0">
                <a:solidFill>
                  <a:schemeClr val="tx1"/>
                </a:solidFill>
                <a:effectLst/>
                <a:latin typeface="+mn-lt"/>
                <a:ea typeface="ＭＳ Ｐゴシック" charset="0"/>
                <a:cs typeface="+mn-cs"/>
              </a:rPr>
              <a:t>Session Details</a:t>
            </a:r>
            <a:r>
              <a:rPr lang="en-US" sz="1200" kern="1200" dirty="0">
                <a:solidFill>
                  <a:schemeClr val="tx1"/>
                </a:solidFill>
                <a:effectLst/>
                <a:latin typeface="+mn-lt"/>
                <a:ea typeface="ＭＳ Ｐゴシック" charset="0"/>
                <a:cs typeface="+mn-cs"/>
              </a:rPr>
              <a:t> screen. If multiple sessions are selected and are combined, there is an option to start all sessions.</a:t>
            </a:r>
          </a:p>
          <a:p>
            <a:endParaRPr lang="en-US" dirty="0"/>
          </a:p>
          <a:p>
            <a:endParaRPr lang="en-US" dirty="0"/>
          </a:p>
        </p:txBody>
      </p:sp>
    </p:spTree>
    <p:extLst>
      <p:ext uri="{BB962C8B-B14F-4D97-AF65-F5344CB8AC3E}">
        <p14:creationId xmlns:p14="http://schemas.microsoft.com/office/powerpoint/2010/main" val="23462990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a:t>
            </a:r>
            <a:r>
              <a:rPr lang="en-US" baseline="0" dirty="0"/>
              <a:t> session is started, the Start button will change to a Stop button to allow you to Stop a session. </a:t>
            </a:r>
          </a:p>
          <a:p>
            <a:endParaRPr lang="en-US" baseline="0" dirty="0"/>
          </a:p>
          <a:p>
            <a:r>
              <a:rPr lang="en-US" baseline="0" dirty="0"/>
              <a:t>Use the Download Resources pull-down menu to view and print:</a:t>
            </a:r>
          </a:p>
          <a:p>
            <a:r>
              <a:rPr lang="en-US" baseline="0" dirty="0"/>
              <a:t>Session Unlock Codes</a:t>
            </a:r>
          </a:p>
          <a:p>
            <a:r>
              <a:rPr lang="en-US" baseline="0" dirty="0"/>
              <a:t>The Session Roster</a:t>
            </a:r>
          </a:p>
          <a:p>
            <a:r>
              <a:rPr lang="en-US" baseline="0" dirty="0"/>
              <a:t>and Student Testing Tickets</a:t>
            </a:r>
          </a:p>
          <a:p>
            <a:endParaRPr lang="en-US" baseline="0" dirty="0"/>
          </a:p>
          <a:p>
            <a:r>
              <a:rPr lang="en-US" baseline="0" dirty="0"/>
              <a:t>The Update Cache button may be used to update the Proctor Caching machine’s test content.</a:t>
            </a:r>
          </a:p>
          <a:p>
            <a:endParaRPr lang="en-US" baseline="0" dirty="0"/>
          </a:p>
          <a:p>
            <a:r>
              <a:rPr lang="en-US" baseline="0" dirty="0"/>
              <a:t>The Refresh button can be used to update the screen if needed.</a:t>
            </a:r>
          </a:p>
          <a:p>
            <a:endParaRPr lang="en-US" baseline="0" dirty="0"/>
          </a:p>
          <a:p>
            <a:endParaRPr lang="en-US" baseline="0" dirty="0"/>
          </a:p>
          <a:p>
            <a:endParaRPr lang="en-US" dirty="0"/>
          </a:p>
        </p:txBody>
      </p:sp>
    </p:spTree>
    <p:extLst>
      <p:ext uri="{BB962C8B-B14F-4D97-AF65-F5344CB8AC3E}">
        <p14:creationId xmlns:p14="http://schemas.microsoft.com/office/powerpoint/2010/main" val="272125143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Student Test Status will change individually for each student. The different color codes status are displayed in the Session window for your benefit. The individual students are displayed below along with their individual Student Test Status and other information.</a:t>
            </a:r>
          </a:p>
          <a:p>
            <a:endParaRPr lang="en-US" baseline="0" dirty="0"/>
          </a:p>
          <a:p>
            <a:r>
              <a:rPr lang="en-US" baseline="0" dirty="0"/>
              <a:t>Status key includes:</a:t>
            </a:r>
          </a:p>
          <a:p>
            <a:pPr lvl="1"/>
            <a:r>
              <a:rPr lang="en-US" b="1" baseline="0" dirty="0"/>
              <a:t>Ready</a:t>
            </a:r>
            <a:r>
              <a:rPr lang="en-US" baseline="0" dirty="0"/>
              <a:t> - </a:t>
            </a:r>
            <a:r>
              <a:rPr lang="en-US" sz="1200" kern="1200" dirty="0">
                <a:solidFill>
                  <a:schemeClr val="tx1"/>
                </a:solidFill>
                <a:effectLst/>
                <a:latin typeface="+mn-lt"/>
                <a:ea typeface="ＭＳ Ｐゴシック" charset="0"/>
                <a:cs typeface="+mn-cs"/>
              </a:rPr>
              <a:t>The student has not logged in to the session yet, but is ready to log in</a:t>
            </a:r>
            <a:endParaRPr lang="en-US" baseline="0" dirty="0"/>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b="1" baseline="0" dirty="0"/>
              <a:t>Resumed, Resumed Upload </a:t>
            </a:r>
            <a:r>
              <a:rPr lang="en-US" baseline="0" dirty="0"/>
              <a:t>- </a:t>
            </a:r>
            <a:r>
              <a:rPr lang="en-US" sz="1200" kern="1200" dirty="0">
                <a:solidFill>
                  <a:schemeClr val="tx1"/>
                </a:solidFill>
                <a:effectLst/>
                <a:latin typeface="+mn-lt"/>
                <a:ea typeface="ＭＳ Ｐゴシック" charset="0"/>
                <a:cs typeface="+mn-cs"/>
              </a:rPr>
              <a:t>The student is ready to log back in to the session</a:t>
            </a:r>
            <a:r>
              <a:rPr lang="en-US" sz="1200" kern="1200" baseline="0" dirty="0">
                <a:solidFill>
                  <a:schemeClr val="tx1"/>
                </a:solidFill>
                <a:effectLst/>
                <a:latin typeface="+mn-lt"/>
                <a:ea typeface="ＭＳ Ｐゴシック" charset="0"/>
                <a:cs typeface="+mn-cs"/>
              </a:rPr>
              <a:t> or the </a:t>
            </a:r>
            <a:r>
              <a:rPr lang="en-US" sz="1200" kern="1200" dirty="0">
                <a:solidFill>
                  <a:schemeClr val="tx1"/>
                </a:solidFill>
                <a:effectLst/>
                <a:latin typeface="+mn-lt"/>
                <a:ea typeface="ＭＳ Ｐゴシック" charset="0"/>
                <a:cs typeface="+mn-cs"/>
              </a:rPr>
              <a:t>student is ready to log back in to the session and some responses were not sent to Pearson servers before exiting. Students will be prompted to have saved responses uploaded before resuming the test.</a:t>
            </a:r>
            <a:endParaRPr lang="en-US" baseline="0" dirty="0"/>
          </a:p>
          <a:p>
            <a:pPr lvl="1"/>
            <a:r>
              <a:rPr lang="en-US" b="1" baseline="0" dirty="0"/>
              <a:t>Active</a:t>
            </a:r>
            <a:r>
              <a:rPr lang="en-US" baseline="0" dirty="0"/>
              <a:t> - </a:t>
            </a:r>
            <a:r>
              <a:rPr lang="en-US" sz="1200" kern="1200" dirty="0">
                <a:solidFill>
                  <a:schemeClr val="tx1"/>
                </a:solidFill>
                <a:effectLst/>
                <a:latin typeface="+mn-lt"/>
                <a:ea typeface="ＭＳ Ｐゴシック" charset="0"/>
                <a:cs typeface="+mn-cs"/>
              </a:rPr>
              <a:t>The student is currently in the test.</a:t>
            </a:r>
            <a:endParaRPr lang="en-US" baseline="0" dirty="0"/>
          </a:p>
          <a:p>
            <a:pPr lvl="1"/>
            <a:r>
              <a:rPr lang="en-US" b="1" baseline="0" dirty="0"/>
              <a:t>Exited</a:t>
            </a:r>
            <a:r>
              <a:rPr lang="en-US" baseline="0" dirty="0"/>
              <a:t> - </a:t>
            </a:r>
            <a:r>
              <a:rPr lang="en-US" sz="1200" kern="1200" dirty="0">
                <a:solidFill>
                  <a:schemeClr val="tx1"/>
                </a:solidFill>
                <a:effectLst/>
                <a:latin typeface="+mn-lt"/>
                <a:ea typeface="ＭＳ Ｐゴシック" charset="0"/>
                <a:cs typeface="+mn-cs"/>
              </a:rPr>
              <a:t>The student has exited the session, but has not submitted his or her responses yet. Students in Exited status will need to be resumed by a Test Administrator to re-enter the test</a:t>
            </a:r>
            <a:endParaRPr lang="en-US" baseline="0" dirty="0"/>
          </a:p>
          <a:p>
            <a:pPr lvl="1"/>
            <a:r>
              <a:rPr lang="en-US" b="1" baseline="0" dirty="0"/>
              <a:t>Completed, Marked Complete - </a:t>
            </a:r>
            <a:r>
              <a:rPr lang="en-US" sz="1200" kern="1200" dirty="0">
                <a:solidFill>
                  <a:schemeClr val="tx1"/>
                </a:solidFill>
                <a:effectLst/>
                <a:latin typeface="+mn-lt"/>
                <a:ea typeface="ＭＳ Ｐゴシック" charset="0"/>
                <a:cs typeface="+mn-cs"/>
              </a:rPr>
              <a:t>The student has completed the test and has successfully submitted his or her responses</a:t>
            </a:r>
            <a:r>
              <a:rPr lang="en-US" sz="1200" kern="1200" baseline="0" dirty="0">
                <a:solidFill>
                  <a:schemeClr val="tx1"/>
                </a:solidFill>
                <a:effectLst/>
                <a:latin typeface="+mn-lt"/>
                <a:ea typeface="ＭＳ Ｐゴシック" charset="0"/>
                <a:cs typeface="+mn-cs"/>
              </a:rPr>
              <a:t> or t</a:t>
            </a:r>
            <a:r>
              <a:rPr lang="en-US" sz="1200" kern="1200" dirty="0">
                <a:solidFill>
                  <a:schemeClr val="tx1"/>
                </a:solidFill>
                <a:effectLst/>
                <a:latin typeface="+mn-lt"/>
                <a:ea typeface="ＭＳ Ｐゴシック" charset="0"/>
                <a:cs typeface="+mn-cs"/>
              </a:rPr>
              <a:t>he student’s test has been marked complete by the Test Administrator rather than being submitted through </a:t>
            </a:r>
            <a:r>
              <a:rPr lang="en-US" sz="1200" kern="1200" dirty="0" err="1">
                <a:solidFill>
                  <a:schemeClr val="tx1"/>
                </a:solidFill>
                <a:effectLst/>
                <a:latin typeface="+mn-lt"/>
                <a:ea typeface="ＭＳ Ｐゴシック" charset="0"/>
                <a:cs typeface="+mn-cs"/>
              </a:rPr>
              <a:t>TestNav</a:t>
            </a:r>
            <a:r>
              <a:rPr lang="en-US" sz="1200" kern="1200" dirty="0">
                <a:solidFill>
                  <a:schemeClr val="tx1"/>
                </a:solidFill>
                <a:effectLst/>
                <a:latin typeface="+mn-lt"/>
                <a:ea typeface="ＭＳ Ｐゴシック" charset="0"/>
                <a:cs typeface="+mn-cs"/>
              </a:rPr>
              <a:t>.</a:t>
            </a:r>
          </a:p>
          <a:p>
            <a:pPr lvl="1"/>
            <a:endParaRPr lang="en-US" baseline="0" dirty="0"/>
          </a:p>
          <a:p>
            <a:endParaRPr lang="en-US" baseline="0" dirty="0"/>
          </a:p>
          <a:p>
            <a:endParaRPr lang="en-US" dirty="0"/>
          </a:p>
        </p:txBody>
      </p:sp>
    </p:spTree>
    <p:extLst>
      <p:ext uri="{BB962C8B-B14F-4D97-AF65-F5344CB8AC3E}">
        <p14:creationId xmlns:p14="http://schemas.microsoft.com/office/powerpoint/2010/main" val="2018355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7">
              <a:defRPr/>
            </a:pPr>
            <a:r>
              <a:rPr lang="en-US" altLang="en-US" sz="2400" dirty="0">
                <a:ea typeface="ＭＳ Ｐゴシック" pitchFamily="34" charset="-128"/>
              </a:rPr>
              <a:t>What is Proctor Caching? </a:t>
            </a:r>
          </a:p>
          <a:p>
            <a:r>
              <a:rPr lang="en-US" sz="2400" dirty="0"/>
              <a:t>Proctor Caching is Pearson-supplied software that is used in conjunction with </a:t>
            </a:r>
            <a:r>
              <a:rPr lang="en-US" sz="2400" dirty="0" err="1"/>
              <a:t>TestNav</a:t>
            </a:r>
            <a:r>
              <a:rPr lang="en-US" sz="2400" dirty="0"/>
              <a:t> to reduce bandwidth requirements and accelerate the delivery of test content.</a:t>
            </a:r>
          </a:p>
          <a:p>
            <a:pPr marL="174970" indent="-174970">
              <a:buFont typeface="Arial" panose="020B0604020202020204" pitchFamily="34" charset="0"/>
              <a:buChar char="•"/>
            </a:pPr>
            <a:r>
              <a:rPr lang="en-US" sz="2400" dirty="0"/>
              <a:t>It allows you to pre-cache test content to your local network before testing.</a:t>
            </a:r>
          </a:p>
          <a:p>
            <a:pPr marL="174970" indent="-174970">
              <a:buFont typeface="Arial" panose="020B0604020202020204" pitchFamily="34" charset="0"/>
              <a:buChar char="•"/>
            </a:pPr>
            <a:r>
              <a:rPr lang="en-US" sz="2400" dirty="0"/>
              <a:t>It reduces the burden on your Internet service provider (ISP) by eliminating redundant requests for test content.</a:t>
            </a:r>
          </a:p>
          <a:p>
            <a:pPr marL="174970" indent="-174970">
              <a:buFont typeface="Arial" panose="020B0604020202020204" pitchFamily="34" charset="0"/>
              <a:buChar char="•"/>
            </a:pPr>
            <a:r>
              <a:rPr lang="en-US" sz="2400" dirty="0"/>
              <a:t>Cached content is encrypted and stored locally.</a:t>
            </a:r>
          </a:p>
          <a:p>
            <a:pPr>
              <a:spcBef>
                <a:spcPts val="612"/>
              </a:spcBef>
              <a:buClr>
                <a:srgbClr val="8F23B3"/>
              </a:buClr>
              <a:defRPr/>
            </a:pPr>
            <a:endParaRPr lang="en-US" sz="2400" dirty="0"/>
          </a:p>
          <a:p>
            <a:pPr defTabSz="918791">
              <a:defRPr/>
            </a:pPr>
            <a:endParaRPr lang="en-US" altLang="en-US" sz="2400" dirty="0">
              <a:ea typeface="ＭＳ Ｐゴシック" pitchFamily="34" charset="-128"/>
            </a:endParaRPr>
          </a:p>
          <a:p>
            <a:endParaRPr lang="en-US" sz="2400" dirty="0"/>
          </a:p>
        </p:txBody>
      </p:sp>
    </p:spTree>
    <p:extLst>
      <p:ext uri="{BB962C8B-B14F-4D97-AF65-F5344CB8AC3E}">
        <p14:creationId xmlns:p14="http://schemas.microsoft.com/office/powerpoint/2010/main" val="8081443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0"/>
                <a:cs typeface="+mn-cs"/>
              </a:rPr>
              <a:t>Once a session has been started, there are a number of actions that may need to be carried out in order to complete the Infrastructure Trial. These actions include resuming sample students, resuming sample students with saved responses, and marking tests complete. The Test Administrator should have their own device to perform these actions.</a:t>
            </a:r>
          </a:p>
          <a:p>
            <a:endParaRPr lang="en-US" sz="1200" kern="1200" dirty="0">
              <a:solidFill>
                <a:schemeClr val="tx1"/>
              </a:solidFill>
              <a:effectLst/>
              <a:latin typeface="+mn-lt"/>
              <a:ea typeface="ＭＳ Ｐゴシック" charset="0"/>
              <a:cs typeface="+mn-cs"/>
            </a:endParaRPr>
          </a:p>
          <a:p>
            <a:r>
              <a:rPr lang="en-US" sz="1200" kern="1200" dirty="0">
                <a:solidFill>
                  <a:schemeClr val="tx1"/>
                </a:solidFill>
                <a:effectLst/>
                <a:latin typeface="+mn-lt"/>
                <a:ea typeface="ＭＳ Ｐゴシック" charset="0"/>
                <a:cs typeface="+mn-cs"/>
              </a:rPr>
              <a:t>To mark test complete, resume student</a:t>
            </a:r>
            <a:r>
              <a:rPr lang="en-US" sz="1200" kern="1200" baseline="0" dirty="0">
                <a:solidFill>
                  <a:schemeClr val="tx1"/>
                </a:solidFill>
                <a:effectLst/>
                <a:latin typeface="+mn-lt"/>
                <a:ea typeface="ＭＳ Ｐゴシック" charset="0"/>
                <a:cs typeface="+mn-cs"/>
              </a:rPr>
              <a:t> tests or undoing student test submissions, go to Testing tab, select Students in Session. Be sure the session name is selected within Session List. Check box next to student(s) name. Select from menu action you would like to complete.</a:t>
            </a:r>
          </a:p>
          <a:p>
            <a:endParaRPr lang="en-US" sz="1200" kern="1200" baseline="0" dirty="0">
              <a:solidFill>
                <a:schemeClr val="tx1"/>
              </a:solidFill>
              <a:effectLst/>
              <a:latin typeface="+mn-lt"/>
              <a:ea typeface="ＭＳ Ｐゴシック" charset="0"/>
              <a:cs typeface="+mn-cs"/>
            </a:endParaRPr>
          </a:p>
          <a:p>
            <a:r>
              <a:rPr lang="en-US" sz="1200" kern="1200" baseline="0" dirty="0">
                <a:solidFill>
                  <a:schemeClr val="tx1"/>
                </a:solidFill>
                <a:effectLst/>
                <a:latin typeface="+mn-lt"/>
                <a:ea typeface="ＭＳ Ｐゴシック" charset="0"/>
                <a:cs typeface="+mn-cs"/>
              </a:rPr>
              <a:t>To stop session, select the red stop button located on Student sessions. Please note, all students must be marked complete before stopping a session. You may also need to remove any students left in “Ready” status to successfully stop a session.</a:t>
            </a:r>
            <a:endParaRPr lang="en-US" sz="1200" kern="1200" dirty="0">
              <a:solidFill>
                <a:schemeClr val="tx1"/>
              </a:solidFill>
              <a:effectLst/>
              <a:latin typeface="+mn-lt"/>
              <a:ea typeface="ＭＳ Ｐゴシック" charset="0"/>
              <a:cs typeface="+mn-cs"/>
            </a:endParaRPr>
          </a:p>
          <a:p>
            <a:endParaRPr lang="en-US" dirty="0"/>
          </a:p>
        </p:txBody>
      </p:sp>
    </p:spTree>
    <p:extLst>
      <p:ext uri="{BB962C8B-B14F-4D97-AF65-F5344CB8AC3E}">
        <p14:creationId xmlns:p14="http://schemas.microsoft.com/office/powerpoint/2010/main" val="148389194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47521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pPr eaLnBrk="1" hangingPunct="1"/>
            <a:endParaRPr lang="en-US" dirty="0">
              <a:ea typeface="ＭＳ Ｐゴシック" pitchFamily="34" charset="-128"/>
            </a:endParaRPr>
          </a:p>
        </p:txBody>
      </p:sp>
      <p:sp>
        <p:nvSpPr>
          <p:cNvPr id="139268" name="Slide Number Placeholder 3"/>
          <p:cNvSpPr>
            <a:spLocks noGrp="1"/>
          </p:cNvSpPr>
          <p:nvPr>
            <p:ph type="sldNum" sz="quarter" idx="5"/>
          </p:nvPr>
        </p:nvSpPr>
        <p:spPr>
          <a:xfrm>
            <a:off x="3884613" y="8685213"/>
            <a:ext cx="2971800" cy="457200"/>
          </a:xfrm>
          <a:prstGeom prst="rect">
            <a:avLst/>
          </a:prstGeom>
          <a:noFill/>
        </p:spPr>
        <p:txBody>
          <a:bodyPr/>
          <a:lstStyle/>
          <a:p>
            <a:fld id="{E34156C5-4E92-4E58-A89C-0EC5019717F0}" type="slidenum">
              <a:rPr lang="en-US" smtClean="0"/>
              <a:pPr/>
              <a:t>93</a:t>
            </a:fld>
            <a:endParaRPr lang="en-US"/>
          </a:p>
        </p:txBody>
      </p:sp>
    </p:spTree>
    <p:extLst>
      <p:ext uri="{BB962C8B-B14F-4D97-AF65-F5344CB8AC3E}">
        <p14:creationId xmlns:p14="http://schemas.microsoft.com/office/powerpoint/2010/main" val="22112695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pPr eaLnBrk="1" hangingPunct="1"/>
            <a:r>
              <a:rPr lang="en-US" dirty="0">
                <a:ea typeface="ＭＳ Ｐゴシック" pitchFamily="34" charset="-128"/>
              </a:rPr>
              <a:t>Illustrate the benefits</a:t>
            </a:r>
            <a:r>
              <a:rPr lang="en-US" baseline="0" dirty="0">
                <a:ea typeface="ＭＳ Ｐゴシック" pitchFamily="34" charset="-128"/>
              </a:rPr>
              <a:t> of supplying a secondary response location.</a:t>
            </a:r>
          </a:p>
          <a:p>
            <a:pPr eaLnBrk="1" hangingPunct="1"/>
            <a:endParaRPr lang="en-US" baseline="0" dirty="0">
              <a:ea typeface="ＭＳ Ｐゴシック" pitchFamily="34" charset="-128"/>
            </a:endParaRPr>
          </a:p>
          <a:p>
            <a:pPr eaLnBrk="1" hangingPunct="1"/>
            <a:r>
              <a:rPr lang="en-US" baseline="0" dirty="0">
                <a:ea typeface="ＭＳ Ｐゴシック" pitchFamily="34" charset="-128"/>
              </a:rPr>
              <a:t>Note that SRF and log files can be retrieved if necessary. Full instructions can be found on the support site. </a:t>
            </a:r>
          </a:p>
        </p:txBody>
      </p:sp>
      <p:sp>
        <p:nvSpPr>
          <p:cNvPr id="139268" name="Slide Number Placeholder 3"/>
          <p:cNvSpPr>
            <a:spLocks noGrp="1"/>
          </p:cNvSpPr>
          <p:nvPr>
            <p:ph type="sldNum" sz="quarter" idx="5"/>
          </p:nvPr>
        </p:nvSpPr>
        <p:spPr>
          <a:xfrm>
            <a:off x="3884613" y="8685213"/>
            <a:ext cx="2971800" cy="457200"/>
          </a:xfrm>
          <a:prstGeom prst="rect">
            <a:avLst/>
          </a:prstGeom>
          <a:noFill/>
        </p:spPr>
        <p:txBody>
          <a:bodyPr/>
          <a:lstStyle/>
          <a:p>
            <a:fld id="{E34156C5-4E92-4E58-A89C-0EC5019717F0}" type="slidenum">
              <a:rPr lang="en-US" smtClean="0"/>
              <a:pPr/>
              <a:t>94</a:t>
            </a:fld>
            <a:endParaRPr lang="en-US"/>
          </a:p>
        </p:txBody>
      </p:sp>
    </p:spTree>
    <p:extLst>
      <p:ext uri="{BB962C8B-B14F-4D97-AF65-F5344CB8AC3E}">
        <p14:creationId xmlns:p14="http://schemas.microsoft.com/office/powerpoint/2010/main" val="39243116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pPr eaLnBrk="1" hangingPunct="1"/>
            <a:endParaRPr lang="en-US">
              <a:ea typeface="ＭＳ Ｐゴシック" pitchFamily="34" charset="-128"/>
            </a:endParaRPr>
          </a:p>
        </p:txBody>
      </p:sp>
      <p:sp>
        <p:nvSpPr>
          <p:cNvPr id="150532" name="Slide Number Placeholder 3"/>
          <p:cNvSpPr>
            <a:spLocks noGrp="1"/>
          </p:cNvSpPr>
          <p:nvPr>
            <p:ph type="sldNum" sz="quarter" idx="5"/>
          </p:nvPr>
        </p:nvSpPr>
        <p:spPr>
          <a:xfrm>
            <a:off x="3884613" y="8685213"/>
            <a:ext cx="2971800" cy="457200"/>
          </a:xfrm>
          <a:prstGeom prst="rect">
            <a:avLst/>
          </a:prstGeom>
          <a:noFill/>
        </p:spPr>
        <p:txBody>
          <a:bodyPr/>
          <a:lstStyle/>
          <a:p>
            <a:fld id="{9BEEF626-A9C7-4C51-8ABF-F86663F4F015}" type="slidenum">
              <a:rPr lang="en-US" smtClean="0"/>
              <a:pPr/>
              <a:t>95</a:t>
            </a:fld>
            <a:endParaRPr lang="en-US"/>
          </a:p>
        </p:txBody>
      </p:sp>
    </p:spTree>
    <p:extLst>
      <p:ext uri="{BB962C8B-B14F-4D97-AF65-F5344CB8AC3E}">
        <p14:creationId xmlns:p14="http://schemas.microsoft.com/office/powerpoint/2010/main" val="327628274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699604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4580823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63936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81914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7772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pPr eaLnBrk="1" hangingPunct="1"/>
            <a:r>
              <a:rPr lang="en-US" sz="2200" b="0" i="0" kern="1200" dirty="0">
                <a:solidFill>
                  <a:srgbClr val="000000"/>
                </a:solidFill>
                <a:effectLst/>
                <a:latin typeface="Avenir" charset="0"/>
                <a:ea typeface="Avenir" charset="0"/>
                <a:cs typeface="Avenir" charset="0"/>
                <a:sym typeface="Avenir" charset="0"/>
              </a:rPr>
              <a:t>When a student responds to a test question, </a:t>
            </a:r>
            <a:r>
              <a:rPr lang="en-US" sz="2200" b="0" i="0" kern="1200" dirty="0" err="1">
                <a:solidFill>
                  <a:srgbClr val="000000"/>
                </a:solidFill>
                <a:effectLst/>
                <a:latin typeface="Avenir" charset="0"/>
                <a:ea typeface="Avenir" charset="0"/>
                <a:cs typeface="Avenir" charset="0"/>
                <a:sym typeface="Avenir" charset="0"/>
              </a:rPr>
              <a:t>TestNav</a:t>
            </a:r>
            <a:r>
              <a:rPr lang="en-US" sz="2200" b="0" i="0" kern="1200" dirty="0">
                <a:solidFill>
                  <a:srgbClr val="000000"/>
                </a:solidFill>
                <a:effectLst/>
                <a:latin typeface="Avenir" charset="0"/>
                <a:ea typeface="Avenir" charset="0"/>
                <a:cs typeface="Avenir" charset="0"/>
                <a:sym typeface="Avenir" charset="0"/>
              </a:rPr>
              <a:t> saves the response in a saved response file (SRF) and sends these responses to the Pearson server. After the responses successfully save to the Pearson server, </a:t>
            </a:r>
            <a:r>
              <a:rPr lang="en-US" sz="2200" b="0" i="0" kern="1200" dirty="0" err="1">
                <a:solidFill>
                  <a:srgbClr val="000000"/>
                </a:solidFill>
                <a:effectLst/>
                <a:latin typeface="Avenir" charset="0"/>
                <a:ea typeface="Avenir" charset="0"/>
                <a:cs typeface="Avenir" charset="0"/>
                <a:sym typeface="Avenir" charset="0"/>
              </a:rPr>
              <a:t>TestNav</a:t>
            </a:r>
            <a:r>
              <a:rPr lang="en-US" sz="2200" b="0" i="0" kern="1200" dirty="0">
                <a:solidFill>
                  <a:srgbClr val="000000"/>
                </a:solidFill>
                <a:effectLst/>
                <a:latin typeface="Avenir" charset="0"/>
                <a:ea typeface="Avenir" charset="0"/>
                <a:cs typeface="Avenir" charset="0"/>
                <a:sym typeface="Avenir" charset="0"/>
              </a:rPr>
              <a:t> deletes the SRF.</a:t>
            </a:r>
          </a:p>
          <a:p>
            <a:pPr eaLnBrk="1" hangingPunct="1"/>
            <a:endParaRPr lang="en-US" sz="2200" b="0" i="0" kern="1200" dirty="0">
              <a:solidFill>
                <a:srgbClr val="000000"/>
              </a:solidFill>
              <a:effectLst/>
              <a:latin typeface="Avenir" charset="0"/>
              <a:ea typeface="ＭＳ Ｐゴシック" pitchFamily="34" charset="-128"/>
              <a:sym typeface="Avenir" charset="0"/>
            </a:endParaRPr>
          </a:p>
          <a:p>
            <a:r>
              <a:rPr lang="en-US" sz="2200" b="0" i="0" kern="1200" dirty="0">
                <a:solidFill>
                  <a:srgbClr val="000000"/>
                </a:solidFill>
                <a:effectLst/>
                <a:latin typeface="Avenir" charset="0"/>
                <a:ea typeface="Avenir" charset="0"/>
                <a:cs typeface="Avenir" charset="0"/>
                <a:sym typeface="Avenir" charset="0"/>
              </a:rPr>
              <a:t>Before testing, refer to your PA next user guide to configure </a:t>
            </a:r>
            <a:r>
              <a:rPr lang="en-US" sz="2200" b="0" i="0" kern="1200" dirty="0" err="1">
                <a:solidFill>
                  <a:srgbClr val="000000"/>
                </a:solidFill>
                <a:effectLst/>
                <a:latin typeface="Avenir" charset="0"/>
                <a:ea typeface="Avenir" charset="0"/>
                <a:cs typeface="Avenir" charset="0"/>
                <a:sym typeface="Avenir" charset="0"/>
              </a:rPr>
              <a:t>TestNav</a:t>
            </a:r>
            <a:r>
              <a:rPr lang="en-US" sz="2200" b="0" i="0" kern="1200" dirty="0">
                <a:solidFill>
                  <a:srgbClr val="000000"/>
                </a:solidFill>
                <a:effectLst/>
                <a:latin typeface="Avenir" charset="0"/>
                <a:ea typeface="Avenir" charset="0"/>
                <a:cs typeface="Avenir" charset="0"/>
                <a:sym typeface="Avenir" charset="0"/>
              </a:rPr>
              <a:t> and complete the following steps. </a:t>
            </a:r>
          </a:p>
          <a:p>
            <a:r>
              <a:rPr lang="en-US" sz="2200" b="0" i="0" kern="1200" dirty="0">
                <a:solidFill>
                  <a:srgbClr val="000000"/>
                </a:solidFill>
                <a:effectLst/>
                <a:latin typeface="Avenir" charset="0"/>
                <a:ea typeface="Avenir" charset="0"/>
                <a:cs typeface="Avenir" charset="0"/>
                <a:sym typeface="Avenir" charset="0"/>
              </a:rPr>
              <a:t>Configure primary and a </a:t>
            </a:r>
            <a:r>
              <a:rPr lang="en-US" sz="2200" b="0" i="1" kern="1200" dirty="0">
                <a:solidFill>
                  <a:srgbClr val="000000"/>
                </a:solidFill>
                <a:effectLst/>
                <a:latin typeface="Avenir" charset="0"/>
                <a:ea typeface="Avenir" charset="0"/>
                <a:cs typeface="Avenir" charset="0"/>
                <a:sym typeface="Avenir" charset="0"/>
              </a:rPr>
              <a:t>secondary save location</a:t>
            </a:r>
            <a:r>
              <a:rPr lang="en-US" sz="2200" b="0" i="0" kern="1200" dirty="0">
                <a:solidFill>
                  <a:srgbClr val="000000"/>
                </a:solidFill>
                <a:effectLst/>
                <a:latin typeface="Avenir" charset="0"/>
                <a:ea typeface="Avenir" charset="0"/>
                <a:cs typeface="Avenir" charset="0"/>
                <a:sym typeface="Avenir" charset="0"/>
              </a:rPr>
              <a:t> through PA next .</a:t>
            </a:r>
          </a:p>
          <a:p>
            <a:r>
              <a:rPr lang="en-US" sz="2200" b="0" i="0" kern="1200" dirty="0">
                <a:solidFill>
                  <a:srgbClr val="000000"/>
                </a:solidFill>
                <a:effectLst/>
                <a:latin typeface="Avenir" charset="0"/>
                <a:ea typeface="Avenir" charset="0"/>
                <a:cs typeface="Avenir" charset="0"/>
                <a:sym typeface="Avenir" charset="0"/>
              </a:rPr>
              <a:t>Configure student accounts to have </a:t>
            </a:r>
            <a:r>
              <a:rPr lang="en-US" sz="2200" b="0" i="1" kern="1200" dirty="0">
                <a:solidFill>
                  <a:srgbClr val="000000"/>
                </a:solidFill>
                <a:effectLst/>
                <a:latin typeface="Avenir" charset="0"/>
                <a:ea typeface="Avenir" charset="0"/>
                <a:cs typeface="Avenir" charset="0"/>
                <a:sym typeface="Avenir" charset="0"/>
              </a:rPr>
              <a:t>complete read, write, and delete access</a:t>
            </a:r>
            <a:r>
              <a:rPr lang="en-US" sz="2200" b="0" i="0" kern="1200" dirty="0">
                <a:solidFill>
                  <a:srgbClr val="000000"/>
                </a:solidFill>
                <a:effectLst/>
                <a:latin typeface="Avenir" charset="0"/>
                <a:ea typeface="Avenir" charset="0"/>
                <a:cs typeface="Avenir" charset="0"/>
                <a:sym typeface="Avenir" charset="0"/>
              </a:rPr>
              <a:t> in these save locations.</a:t>
            </a:r>
          </a:p>
          <a:p>
            <a:r>
              <a:rPr lang="en-US" sz="2200" b="0" i="0" kern="1200" dirty="0">
                <a:solidFill>
                  <a:srgbClr val="000000"/>
                </a:solidFill>
                <a:effectLst/>
                <a:latin typeface="Avenir" charset="0"/>
                <a:ea typeface="Avenir" charset="0"/>
                <a:cs typeface="Avenir" charset="0"/>
                <a:sym typeface="Avenir" charset="0"/>
              </a:rPr>
              <a:t>Communicate SRF and log file locations to test proctors.</a:t>
            </a:r>
          </a:p>
          <a:p>
            <a:pPr eaLnBrk="1" hangingPunct="1"/>
            <a:endParaRPr lang="en-US" dirty="0">
              <a:ea typeface="ＭＳ Ｐゴシック" pitchFamily="34" charset="-128"/>
            </a:endParaRPr>
          </a:p>
        </p:txBody>
      </p:sp>
      <p:sp>
        <p:nvSpPr>
          <p:cNvPr id="140292" name="Slide Number Placeholder 3"/>
          <p:cNvSpPr>
            <a:spLocks noGrp="1"/>
          </p:cNvSpPr>
          <p:nvPr>
            <p:ph type="sldNum" sz="quarter" idx="5"/>
          </p:nvPr>
        </p:nvSpPr>
        <p:spPr>
          <a:xfrm>
            <a:off x="3884613" y="8685213"/>
            <a:ext cx="2971800" cy="457200"/>
          </a:xfrm>
          <a:prstGeom prst="rect">
            <a:avLst/>
          </a:prstGeom>
          <a:noFill/>
        </p:spPr>
        <p:txBody>
          <a:bodyPr/>
          <a:lstStyle/>
          <a:p>
            <a:fld id="{DE918F56-454E-4290-B459-45CD0E689ED2}" type="slidenum">
              <a:rPr lang="en-US" smtClean="0"/>
              <a:pPr/>
              <a:t>14</a:t>
            </a:fld>
            <a:endParaRPr lang="en-US"/>
          </a:p>
        </p:txBody>
      </p:sp>
    </p:spTree>
    <p:extLst>
      <p:ext uri="{BB962C8B-B14F-4D97-AF65-F5344CB8AC3E}">
        <p14:creationId xmlns:p14="http://schemas.microsoft.com/office/powerpoint/2010/main" val="296016962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174508" indent="-174508">
              <a:lnSpc>
                <a:spcPct val="150000"/>
              </a:lnSpc>
              <a:spcBef>
                <a:spcPts val="0"/>
              </a:spcBef>
              <a:defRPr/>
            </a:pPr>
            <a:endParaRPr lang="en-US" baseline="0" dirty="0">
              <a:ea typeface="ＭＳ Ｐゴシック" pitchFamily="34" charset="-128"/>
            </a:endParaRPr>
          </a:p>
        </p:txBody>
      </p:sp>
    </p:spTree>
    <p:extLst>
      <p:ext uri="{BB962C8B-B14F-4D97-AF65-F5344CB8AC3E}">
        <p14:creationId xmlns:p14="http://schemas.microsoft.com/office/powerpoint/2010/main" val="23429760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74511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8841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jpeg"/><Relationship Id="rId1" Type="http://schemas.openxmlformats.org/officeDocument/2006/relationships/slideMaster" Target="../slideMasters/slideMaster5.xml"/><Relationship Id="rId4" Type="http://schemas.openxmlformats.org/officeDocument/2006/relationships/image" Target="../media/image7.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4725" y="3548063"/>
            <a:ext cx="11055350" cy="2090737"/>
          </a:xfrm>
        </p:spPr>
        <p:txBody>
          <a:body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1951038" y="5638800"/>
            <a:ext cx="9102725" cy="2381250"/>
          </a:xfrm>
          <a:prstGeom prst="rect">
            <a:avLst/>
          </a:prstGeom>
        </p:spPr>
        <p:txBody>
          <a:bodyPr vert="horz"/>
          <a:lstStyle>
            <a:lvl1pPr marL="0" indent="0" algn="ctr">
              <a:buNone/>
              <a:defRPr>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635000" y="533400"/>
            <a:ext cx="10972800" cy="1249680"/>
          </a:xfrm>
          <a:prstGeom prst="rect">
            <a:avLst/>
          </a:prstGeom>
        </p:spPr>
        <p:txBody>
          <a:bodyPr anchor="t"/>
          <a:lstStyle>
            <a:lvl1pPr algn="l">
              <a:defRPr sz="6000" b="0">
                <a:solidFill>
                  <a:srgbClr val="53585F"/>
                </a:solidFill>
              </a:defRPr>
            </a:lvl1pPr>
          </a:lstStyle>
          <a:p>
            <a:r>
              <a:rPr lang="en-US" dirty="0"/>
              <a:t>Click to edit Master title style</a:t>
            </a:r>
          </a:p>
        </p:txBody>
      </p:sp>
      <p:sp>
        <p:nvSpPr>
          <p:cNvPr id="7" name="Content Placeholder 2"/>
          <p:cNvSpPr>
            <a:spLocks noGrp="1"/>
          </p:cNvSpPr>
          <p:nvPr>
            <p:ph idx="1" hasCustomPrompt="1"/>
          </p:nvPr>
        </p:nvSpPr>
        <p:spPr>
          <a:xfrm>
            <a:off x="650875" y="1905000"/>
            <a:ext cx="10972800" cy="6553200"/>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a:t>Click to edit Master text styles for long amount of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016000" y="2536825"/>
            <a:ext cx="10972800" cy="2090737"/>
          </a:xfrm>
          <a:prstGeom prst="rect">
            <a:avLst/>
          </a:prstGeom>
        </p:spPr>
        <p:txBody>
          <a:bodyPr anchor="b"/>
          <a:lstStyle>
            <a:lvl1pPr algn="ctr">
              <a:defRPr>
                <a:solidFill>
                  <a:srgbClr val="53585F"/>
                </a:solidFill>
              </a:defRPr>
            </a:lvl1pPr>
          </a:lstStyle>
          <a:p>
            <a:r>
              <a:rPr lang="en-US" dirty="0"/>
              <a:t>Click to Edit </a:t>
            </a:r>
            <a:br>
              <a:rPr lang="en-US" dirty="0"/>
            </a:br>
            <a:r>
              <a:rPr lang="en-US" dirty="0"/>
              <a:t>Master Title Style</a:t>
            </a:r>
          </a:p>
        </p:txBody>
      </p:sp>
      <p:sp>
        <p:nvSpPr>
          <p:cNvPr id="5" name="Subtitle 2"/>
          <p:cNvSpPr>
            <a:spLocks noGrp="1"/>
          </p:cNvSpPr>
          <p:nvPr>
            <p:ph type="subTitle" idx="1"/>
          </p:nvPr>
        </p:nvSpPr>
        <p:spPr>
          <a:xfrm>
            <a:off x="1016000" y="4822825"/>
            <a:ext cx="10972800" cy="2492375"/>
          </a:xfrm>
          <a:prstGeom prst="rect">
            <a:avLst/>
          </a:prstGeom>
        </p:spPr>
        <p:txBody>
          <a:bodyPr vert="horz" anchor="t"/>
          <a:lstStyle>
            <a:lvl1pPr marL="0" indent="0" algn="ctr">
              <a:buNone/>
              <a:defRPr>
                <a:solidFill>
                  <a:srgbClr val="53585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7"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2"/>
                </a:solidFill>
              </a:defRPr>
            </a:lvl1pPr>
          </a:lstStyle>
          <a:p>
            <a:pPr lvl="0"/>
            <a:r>
              <a:rPr lang="en-US" dirty="0"/>
              <a:t>SECTION 1</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35000" y="1447800"/>
            <a:ext cx="10972800" cy="2286000"/>
          </a:xfrm>
          <a:prstGeom prst="rect">
            <a:avLst/>
          </a:prstGeom>
        </p:spPr>
        <p:txBody>
          <a:bodyPr anchor="b"/>
          <a:lstStyle>
            <a:lvl1pPr algn="l">
              <a:defRPr sz="6000" b="0">
                <a:solidFill>
                  <a:srgbClr val="53585F"/>
                </a:solidFill>
              </a:defRPr>
            </a:lvl1pPr>
          </a:lstStyle>
          <a:p>
            <a:r>
              <a:rPr lang="en-US" dirty="0"/>
              <a:t>Click to Edit Master Title Style</a:t>
            </a:r>
          </a:p>
        </p:txBody>
      </p:sp>
      <p:sp>
        <p:nvSpPr>
          <p:cNvPr id="7" name="Content Placeholder 2"/>
          <p:cNvSpPr>
            <a:spLocks noGrp="1"/>
          </p:cNvSpPr>
          <p:nvPr>
            <p:ph idx="1" hasCustomPrompt="1"/>
          </p:nvPr>
        </p:nvSpPr>
        <p:spPr>
          <a:xfrm>
            <a:off x="650875" y="3886200"/>
            <a:ext cx="10972800" cy="4572000"/>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 for small amount of text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1"/>
          <p:cNvSpPr>
            <a:spLocks noGrp="1"/>
          </p:cNvSpPr>
          <p:nvPr>
            <p:ph type="title"/>
          </p:nvPr>
        </p:nvSpPr>
        <p:spPr>
          <a:xfrm>
            <a:off x="635000" y="533400"/>
            <a:ext cx="10972800" cy="1249680"/>
          </a:xfrm>
          <a:prstGeom prst="rect">
            <a:avLst/>
          </a:prstGeom>
        </p:spPr>
        <p:txBody>
          <a:bodyPr anchor="t"/>
          <a:lstStyle>
            <a:lvl1pPr algn="l">
              <a:defRPr sz="6000" b="0">
                <a:solidFill>
                  <a:srgbClr val="53585F"/>
                </a:solidFill>
              </a:defRPr>
            </a:lvl1pPr>
          </a:lstStyle>
          <a:p>
            <a:r>
              <a:rPr lang="en-US" dirty="0"/>
              <a:t>Click to edit Master title style</a:t>
            </a:r>
          </a:p>
        </p:txBody>
      </p:sp>
      <p:sp>
        <p:nvSpPr>
          <p:cNvPr id="7" name="Content Placeholder 2"/>
          <p:cNvSpPr>
            <a:spLocks noGrp="1"/>
          </p:cNvSpPr>
          <p:nvPr>
            <p:ph idx="1" hasCustomPrompt="1"/>
          </p:nvPr>
        </p:nvSpPr>
        <p:spPr>
          <a:xfrm>
            <a:off x="650875" y="1905000"/>
            <a:ext cx="10972800" cy="6553200"/>
          </a:xfrm>
          <a:prstGeom prst="rect">
            <a:avLst/>
          </a:prstGeom>
        </p:spPr>
        <p:txBody>
          <a:bodyPr vert="horz"/>
          <a:lstStyle>
            <a:lvl1pPr>
              <a:defRPr baseline="0">
                <a:solidFill>
                  <a:srgbClr val="53585F"/>
                </a:solidFill>
              </a:defRPr>
            </a:lvl1pPr>
            <a:lvl2pPr>
              <a:defRPr>
                <a:solidFill>
                  <a:srgbClr val="53585F"/>
                </a:solidFill>
              </a:defRPr>
            </a:lvl2pPr>
            <a:lvl3pPr>
              <a:defRPr>
                <a:solidFill>
                  <a:srgbClr val="53585F"/>
                </a:solidFill>
              </a:defRPr>
            </a:lvl3pPr>
            <a:lvl4pPr>
              <a:defRPr>
                <a:solidFill>
                  <a:srgbClr val="53585F"/>
                </a:solidFill>
              </a:defRPr>
            </a:lvl4pPr>
            <a:lvl5pPr>
              <a:defRPr>
                <a:solidFill>
                  <a:srgbClr val="53585F"/>
                </a:solidFill>
              </a:defRPr>
            </a:lvl5pPr>
          </a:lstStyle>
          <a:p>
            <a:pPr lvl="0"/>
            <a:r>
              <a:rPr lang="en-US" dirty="0"/>
              <a:t>Click to edit Master text styles for long amount of text</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1" descr="Georgetown.jpg"/>
          <p:cNvPicPr>
            <a:picLocks noChangeAspect="1"/>
          </p:cNvPicPr>
          <p:nvPr userDrawn="1"/>
        </p:nvPicPr>
        <p:blipFill>
          <a:blip r:embed="rId2"/>
          <a:srcRect l="4988" t="1701" r="5241" b="1701"/>
          <a:stretch>
            <a:fillRect/>
          </a:stretch>
        </p:blipFill>
        <p:spPr bwMode="auto">
          <a:xfrm>
            <a:off x="647700" y="463550"/>
            <a:ext cx="5545138" cy="7954963"/>
          </a:xfrm>
          <a:prstGeom prst="rect">
            <a:avLst/>
          </a:prstGeom>
          <a:noFill/>
          <a:ln w="3175">
            <a:noFill/>
            <a:miter lim="0"/>
            <a:headEnd/>
            <a:tailEnd/>
          </a:ln>
        </p:spPr>
      </p:pic>
      <p:pic>
        <p:nvPicPr>
          <p:cNvPr id="4" name="Picture 2" descr="fall_in_co_4x3.jpg"/>
          <p:cNvPicPr>
            <a:picLocks noChangeAspect="1"/>
          </p:cNvPicPr>
          <p:nvPr userDrawn="1"/>
        </p:nvPicPr>
        <p:blipFill>
          <a:blip r:embed="rId3"/>
          <a:srcRect l="64" t="122" r="64" b="11899"/>
          <a:stretch>
            <a:fillRect/>
          </a:stretch>
        </p:blipFill>
        <p:spPr bwMode="auto">
          <a:xfrm>
            <a:off x="6821488" y="461963"/>
            <a:ext cx="5546725" cy="3665537"/>
          </a:xfrm>
          <a:prstGeom prst="rect">
            <a:avLst/>
          </a:prstGeom>
          <a:noFill/>
          <a:ln w="3175">
            <a:noFill/>
            <a:miter lim="0"/>
            <a:headEnd/>
            <a:tailEnd/>
          </a:ln>
        </p:spPr>
      </p:pic>
      <p:pic>
        <p:nvPicPr>
          <p:cNvPr id="5" name="Picture 3" descr="convention_4x3.jpg"/>
          <p:cNvPicPr>
            <a:picLocks noChangeAspect="1"/>
          </p:cNvPicPr>
          <p:nvPr userDrawn="1"/>
        </p:nvPicPr>
        <p:blipFill>
          <a:blip r:embed="rId4"/>
          <a:srcRect t="4950" b="7001"/>
          <a:stretch>
            <a:fillRect/>
          </a:stretch>
        </p:blipFill>
        <p:spPr bwMode="auto">
          <a:xfrm>
            <a:off x="6819900" y="4754563"/>
            <a:ext cx="5549900" cy="3663950"/>
          </a:xfrm>
          <a:prstGeom prst="rect">
            <a:avLst/>
          </a:prstGeom>
          <a:noFill/>
          <a:ln w="3175">
            <a:noFill/>
            <a:miter lim="0"/>
            <a:headEnd/>
            <a:tailEnd/>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774" y="557672"/>
            <a:ext cx="11893973" cy="959555"/>
          </a:xfrm>
          <a:prstGeom prst="rect">
            <a:avLst/>
          </a:prstGeom>
        </p:spPr>
        <p:txBody>
          <a:bodyPr lIns="130046" tIns="65023" rIns="130046" bIns="65023"/>
          <a:lstStyle/>
          <a:p>
            <a:r>
              <a:rPr lang="en-US"/>
              <a:t>Click to edit Master title style</a:t>
            </a:r>
          </a:p>
        </p:txBody>
      </p:sp>
      <p:sp>
        <p:nvSpPr>
          <p:cNvPr id="3" name="Text Placeholder 2"/>
          <p:cNvSpPr>
            <a:spLocks noGrp="1"/>
          </p:cNvSpPr>
          <p:nvPr>
            <p:ph type="body" sz="half" idx="1"/>
          </p:nvPr>
        </p:nvSpPr>
        <p:spPr>
          <a:xfrm>
            <a:off x="514774" y="1733973"/>
            <a:ext cx="5838613" cy="6827520"/>
          </a:xfrm>
          <a:prstGeom prst="rect">
            <a:avLst/>
          </a:prstGeom>
        </p:spPr>
        <p:txBody>
          <a:bodyPr lIns="130046" tIns="65023" rIns="130046" bIns="6502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0134" y="1733973"/>
            <a:ext cx="5838613" cy="6827520"/>
          </a:xfrm>
          <a:prstGeom prst="rect">
            <a:avLst/>
          </a:prstGeom>
        </p:spPr>
        <p:txBody>
          <a:bodyPr lIns="130046" tIns="65023" rIns="130046" bIns="6502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xfrm>
            <a:off x="3702755" y="8778240"/>
            <a:ext cx="5863450" cy="650240"/>
          </a:xfrm>
          <a:prstGeom prst="rect">
            <a:avLst/>
          </a:prstGeom>
        </p:spPr>
        <p:txBody>
          <a:bodyPr lIns="130046" tIns="65023" rIns="130046" bIns="65023"/>
          <a:lstStyle>
            <a:lvl1pPr>
              <a:defRPr/>
            </a:lvl1pPr>
          </a:lstStyle>
          <a:p>
            <a:pPr>
              <a:defRPr/>
            </a:pPr>
            <a:r>
              <a:rPr lang="en-US"/>
              <a:t>Copyright © 2013 Pearson Education, Inc. or its affiliates. All rights reserved.</a:t>
            </a:r>
          </a:p>
        </p:txBody>
      </p:sp>
      <p:sp>
        <p:nvSpPr>
          <p:cNvPr id="6" name="Rectangle 6"/>
          <p:cNvSpPr>
            <a:spLocks noGrp="1" noChangeArrowheads="1"/>
          </p:cNvSpPr>
          <p:nvPr>
            <p:ph type="sldNum" sz="quarter" idx="11"/>
          </p:nvPr>
        </p:nvSpPr>
        <p:spPr>
          <a:xfrm>
            <a:off x="12309404" y="8778240"/>
            <a:ext cx="695396" cy="325120"/>
          </a:xfrm>
          <a:prstGeom prst="rect">
            <a:avLst/>
          </a:prstGeom>
        </p:spPr>
        <p:txBody>
          <a:bodyPr lIns="130046" tIns="65023" rIns="130046" bIns="65023"/>
          <a:lstStyle>
            <a:lvl1pPr>
              <a:defRPr/>
            </a:lvl1pPr>
          </a:lstStyle>
          <a:p>
            <a:pPr>
              <a:defRPr/>
            </a:pPr>
            <a:fld id="{D29AAA9D-33EF-48FD-B607-7EAE2C6E9AEE}" type="slidenum">
              <a:rPr lang="en-US"/>
              <a:pPr>
                <a:defRPr/>
              </a:pPr>
              <a:t>‹#›</a:t>
            </a:fld>
            <a:endParaRPr lang="en-US"/>
          </a:p>
        </p:txBody>
      </p:sp>
    </p:spTree>
    <p:extLst>
      <p:ext uri="{BB962C8B-B14F-4D97-AF65-F5344CB8AC3E}">
        <p14:creationId xmlns:p14="http://schemas.microsoft.com/office/powerpoint/2010/main" val="14642125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4" name="Title 16"/>
          <p:cNvSpPr>
            <a:spLocks noGrp="1"/>
          </p:cNvSpPr>
          <p:nvPr>
            <p:ph type="title"/>
          </p:nvPr>
        </p:nvSpPr>
        <p:spPr>
          <a:xfrm>
            <a:off x="4009813" y="0"/>
            <a:ext cx="8994987" cy="1733973"/>
          </a:xfrm>
          <a:prstGeom prst="rect">
            <a:avLst/>
          </a:prstGeom>
        </p:spPr>
        <p:txBody>
          <a:bodyPr lIns="127826" tIns="63914" rIns="127826" bIns="63914" anchor="ctr"/>
          <a:lstStyle>
            <a:lvl1pPr marL="239675" indent="0" algn="l">
              <a:defRPr sz="4000"/>
            </a:lvl1pPr>
          </a:lstStyle>
          <a:p>
            <a:r>
              <a:rPr lang="en-US" dirty="0"/>
              <a:t>Click to edit Master title style</a:t>
            </a:r>
          </a:p>
        </p:txBody>
      </p:sp>
      <p:sp>
        <p:nvSpPr>
          <p:cNvPr id="3" name="Slide Number Placeholder 4"/>
          <p:cNvSpPr>
            <a:spLocks noGrp="1"/>
          </p:cNvSpPr>
          <p:nvPr>
            <p:ph type="sldNum" sz="quarter" idx="10"/>
          </p:nvPr>
        </p:nvSpPr>
        <p:spPr>
          <a:xfrm>
            <a:off x="0" y="9342685"/>
            <a:ext cx="866987" cy="410916"/>
          </a:xfrm>
          <a:prstGeom prst="rect">
            <a:avLst/>
          </a:prstGeom>
        </p:spPr>
        <p:txBody>
          <a:bodyPr lIns="130046" tIns="65023" rIns="130046" bIns="65023"/>
          <a:lstStyle>
            <a:lvl1pPr>
              <a:defRPr/>
            </a:lvl1pPr>
          </a:lstStyle>
          <a:p>
            <a:pPr>
              <a:defRPr/>
            </a:pPr>
            <a:fld id="{F6BCB3FB-C48D-4679-997C-EAE33CF55E02}" type="slidenum">
              <a:rPr lang="en-US"/>
              <a:pPr>
                <a:defRPr/>
              </a:pPr>
              <a:t>‹#›</a:t>
            </a:fld>
            <a:endParaRPr lang="en-US" dirty="0"/>
          </a:p>
        </p:txBody>
      </p:sp>
    </p:spTree>
    <p:extLst>
      <p:ext uri="{BB962C8B-B14F-4D97-AF65-F5344CB8AC3E}">
        <p14:creationId xmlns:p14="http://schemas.microsoft.com/office/powerpoint/2010/main" val="1220716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4" name="Title 16"/>
          <p:cNvSpPr>
            <a:spLocks noGrp="1"/>
          </p:cNvSpPr>
          <p:nvPr>
            <p:ph type="title"/>
          </p:nvPr>
        </p:nvSpPr>
        <p:spPr>
          <a:xfrm>
            <a:off x="4009813" y="0"/>
            <a:ext cx="8994987" cy="1733973"/>
          </a:xfrm>
          <a:prstGeom prst="rect">
            <a:avLst/>
          </a:prstGeom>
        </p:spPr>
        <p:txBody>
          <a:bodyPr lIns="127826" tIns="63914" rIns="127826" bIns="63914" anchor="ctr"/>
          <a:lstStyle>
            <a:lvl1pPr marL="239675" indent="0" algn="l">
              <a:defRPr sz="4000"/>
            </a:lvl1pPr>
          </a:lstStyle>
          <a:p>
            <a:r>
              <a:rPr lang="en-US" dirty="0"/>
              <a:t>Click to edit Master title style</a:t>
            </a:r>
          </a:p>
        </p:txBody>
      </p:sp>
      <p:sp>
        <p:nvSpPr>
          <p:cNvPr id="3" name="Slide Number Placeholder 4"/>
          <p:cNvSpPr>
            <a:spLocks noGrp="1"/>
          </p:cNvSpPr>
          <p:nvPr>
            <p:ph type="sldNum" sz="quarter" idx="10"/>
          </p:nvPr>
        </p:nvSpPr>
        <p:spPr>
          <a:xfrm>
            <a:off x="0" y="9342685"/>
            <a:ext cx="866987" cy="410916"/>
          </a:xfrm>
          <a:prstGeom prst="rect">
            <a:avLst/>
          </a:prstGeom>
        </p:spPr>
        <p:txBody>
          <a:bodyPr lIns="130046" tIns="65023" rIns="130046" bIns="65023"/>
          <a:lstStyle>
            <a:lvl1pPr>
              <a:defRPr/>
            </a:lvl1pPr>
          </a:lstStyle>
          <a:p>
            <a:pPr>
              <a:defRPr/>
            </a:pPr>
            <a:fld id="{F6BCB3FB-C48D-4679-997C-EAE33CF55E02}" type="slidenum">
              <a:rPr lang="en-US"/>
              <a:pPr>
                <a:defRPr/>
              </a:pPr>
              <a:t>‹#›</a:t>
            </a:fld>
            <a:endParaRPr lang="en-US" dirty="0"/>
          </a:p>
        </p:txBody>
      </p:sp>
    </p:spTree>
    <p:extLst>
      <p:ext uri="{BB962C8B-B14F-4D97-AF65-F5344CB8AC3E}">
        <p14:creationId xmlns:p14="http://schemas.microsoft.com/office/powerpoint/2010/main" val="3299703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Content with Caption Le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209521" y="9040142"/>
            <a:ext cx="2594203" cy="390144"/>
          </a:xfrm>
          <a:prstGeom prst="rect">
            <a:avLst/>
          </a:prstGeom>
        </p:spPr>
        <p:txBody>
          <a:bodyPr vert="horz" lIns="91440" tIns="45720" rIns="91440" bIns="45720" rtlCol="0" anchor="ctr"/>
          <a:lstStyle>
            <a:lvl1pPr algn="l">
              <a:defRPr sz="1564">
                <a:solidFill>
                  <a:srgbClr val="45454C"/>
                </a:solidFill>
              </a:defRPr>
            </a:lvl1pPr>
          </a:lstStyle>
          <a:p>
            <a:fld id="{757A2F4E-5D54-B04B-91BD-7E78EE1FE9FD}" type="slidenum">
              <a:rPr lang="en-US" smtClean="0"/>
              <a:pPr/>
              <a:t>‹#›</a:t>
            </a:fld>
            <a:endParaRPr lang="en-US" dirty="0"/>
          </a:p>
        </p:txBody>
      </p:sp>
      <p:sp>
        <p:nvSpPr>
          <p:cNvPr id="9" name="Content Placeholder 2"/>
          <p:cNvSpPr>
            <a:spLocks noGrp="1"/>
          </p:cNvSpPr>
          <p:nvPr>
            <p:ph idx="1"/>
          </p:nvPr>
        </p:nvSpPr>
        <p:spPr>
          <a:xfrm>
            <a:off x="3128377" y="1473878"/>
            <a:ext cx="9371381" cy="7067297"/>
          </a:xfrm>
          <a:prstGeom prst="rect">
            <a:avLst/>
          </a:prstGeom>
        </p:spPr>
        <p:txBody>
          <a:bodyPr/>
          <a:lstStyle>
            <a:lvl1pPr>
              <a:defRPr sz="3413" spc="0"/>
            </a:lvl1pPr>
            <a:lvl2pPr>
              <a:defRPr sz="3129" spc="0"/>
            </a:lvl2pPr>
            <a:lvl3pPr>
              <a:defRPr sz="2844" spc="0"/>
            </a:lvl3pPr>
            <a:lvl4pPr>
              <a:defRPr sz="2560" spc="0"/>
            </a:lvl4pPr>
            <a:lvl5pPr>
              <a:defRPr sz="2276" spc="0"/>
            </a:lvl5pPr>
            <a:lvl6pPr>
              <a:defRPr sz="2844"/>
            </a:lvl6pPr>
            <a:lvl7pPr>
              <a:defRPr sz="2844"/>
            </a:lvl7pPr>
            <a:lvl8pPr>
              <a:defRPr sz="2844"/>
            </a:lvl8pPr>
            <a:lvl9pPr>
              <a:defRPr sz="284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10"/>
          </p:nvPr>
        </p:nvSpPr>
        <p:spPr>
          <a:xfrm>
            <a:off x="3128375" y="433493"/>
            <a:ext cx="9371381" cy="909884"/>
          </a:xfrm>
          <a:prstGeom prst="rect">
            <a:avLst/>
          </a:prstGeom>
        </p:spPr>
        <p:txBody>
          <a:bodyPr anchor="ctr" anchorCtr="0">
            <a:normAutofit/>
          </a:bodyPr>
          <a:lstStyle>
            <a:lvl1pPr marL="0" indent="0" algn="l">
              <a:buNone/>
              <a:defRPr sz="3982" b="0" i="0" spc="0">
                <a:solidFill>
                  <a:schemeClr val="tx1"/>
                </a:solidFill>
                <a:latin typeface="Museo Slab 500"/>
                <a:cs typeface="Museo Slab 500"/>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dirty="0"/>
              <a:t>Click to edit Master text styles</a:t>
            </a:r>
          </a:p>
        </p:txBody>
      </p:sp>
      <p:sp>
        <p:nvSpPr>
          <p:cNvPr id="13" name="Text Placeholder 3"/>
          <p:cNvSpPr>
            <a:spLocks noGrp="1"/>
          </p:cNvSpPr>
          <p:nvPr>
            <p:ph type="body" sz="half" idx="2"/>
          </p:nvPr>
        </p:nvSpPr>
        <p:spPr>
          <a:xfrm>
            <a:off x="85646" y="3088370"/>
            <a:ext cx="2717611" cy="4005478"/>
          </a:xfrm>
          <a:prstGeom prst="rect">
            <a:avLst/>
          </a:prstGeom>
        </p:spPr>
        <p:txBody>
          <a:bodyPr tIns="0"/>
          <a:lstStyle>
            <a:lvl1pPr marL="0" indent="0">
              <a:buNone/>
              <a:defRPr sz="2560" b="0" spc="0">
                <a:solidFill>
                  <a:srgbClr val="FFFFFF"/>
                </a:solidFill>
              </a:defRPr>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dirty="0"/>
              <a:t>Click to edit Master text styles</a:t>
            </a:r>
          </a:p>
        </p:txBody>
      </p:sp>
      <p:sp>
        <p:nvSpPr>
          <p:cNvPr id="14" name="Title 10"/>
          <p:cNvSpPr>
            <a:spLocks noGrp="1"/>
          </p:cNvSpPr>
          <p:nvPr>
            <p:ph type="title"/>
          </p:nvPr>
        </p:nvSpPr>
        <p:spPr>
          <a:xfrm>
            <a:off x="82364" y="1473877"/>
            <a:ext cx="2721360" cy="1469995"/>
          </a:xfrm>
          <a:prstGeom prst="rect">
            <a:avLst/>
          </a:prstGeom>
        </p:spPr>
        <p:txBody>
          <a:bodyPr anchor="b"/>
          <a:lstStyle>
            <a:lvl1pPr algn="l">
              <a:defRPr sz="2844" spc="0" baseline="0"/>
            </a:lvl1pPr>
          </a:lstStyle>
          <a:p>
            <a:r>
              <a:rPr lang="en-US" dirty="0"/>
              <a:t>Click to edit Master title style</a:t>
            </a:r>
          </a:p>
        </p:txBody>
      </p:sp>
      <p:pic>
        <p:nvPicPr>
          <p:cNvPr id="11" name="Picture 10" descr="co_cde_shield_rgb.eps"/>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988842" y="8645024"/>
            <a:ext cx="1651429" cy="970122"/>
          </a:xfrm>
          <a:prstGeom prst="rect">
            <a:avLst/>
          </a:prstGeom>
        </p:spPr>
      </p:pic>
    </p:spTree>
    <p:extLst>
      <p:ext uri="{BB962C8B-B14F-4D97-AF65-F5344CB8AC3E}">
        <p14:creationId xmlns:p14="http://schemas.microsoft.com/office/powerpoint/2010/main" val="601130144"/>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Picture with Caption Le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Picture Placeholder 2"/>
          <p:cNvSpPr>
            <a:spLocks noGrp="1"/>
          </p:cNvSpPr>
          <p:nvPr>
            <p:ph type="pic" idx="1"/>
          </p:nvPr>
        </p:nvSpPr>
        <p:spPr>
          <a:xfrm>
            <a:off x="3147785" y="433493"/>
            <a:ext cx="9423522" cy="8211530"/>
          </a:xfrm>
          <a:prstGeom prst="rect">
            <a:avLst/>
          </a:prstGeom>
        </p:spPr>
        <p:txBody>
          <a:bodyPr anchor="ctr"/>
          <a:lstStyle>
            <a:lvl1pPr marL="0" indent="0" algn="ctr">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r>
              <a:rPr lang="en-US" dirty="0"/>
              <a:t>Drag picture to placeholder or click icon to add</a:t>
            </a:r>
          </a:p>
        </p:txBody>
      </p:sp>
      <p:sp>
        <p:nvSpPr>
          <p:cNvPr id="8" name="Footer Placeholder 4"/>
          <p:cNvSpPr>
            <a:spLocks noGrp="1"/>
          </p:cNvSpPr>
          <p:nvPr>
            <p:ph type="ftr" sz="quarter" idx="3"/>
          </p:nvPr>
        </p:nvSpPr>
        <p:spPr>
          <a:xfrm>
            <a:off x="408929" y="9040142"/>
            <a:ext cx="2384213" cy="390144"/>
          </a:xfrm>
          <a:prstGeom prst="rect">
            <a:avLst/>
          </a:prstGeom>
        </p:spPr>
        <p:txBody>
          <a:bodyPr vert="horz" lIns="91440" tIns="45720" rIns="91440" bIns="45720" rtlCol="0" anchor="ctr"/>
          <a:lstStyle>
            <a:lvl1pPr algn="l">
              <a:defRPr sz="1564">
                <a:solidFill>
                  <a:srgbClr val="45454C"/>
                </a:solidFill>
              </a:defRPr>
            </a:lvl1pPr>
          </a:lstStyle>
          <a:p>
            <a:fld id="{757A2F4E-5D54-B04B-91BD-7E78EE1FE9FD}" type="slidenum">
              <a:rPr lang="en-US" smtClean="0"/>
              <a:pPr/>
              <a:t>‹#›</a:t>
            </a:fld>
            <a:endParaRPr lang="en-US" dirty="0"/>
          </a:p>
        </p:txBody>
      </p:sp>
      <p:sp>
        <p:nvSpPr>
          <p:cNvPr id="12" name="Text Placeholder 3"/>
          <p:cNvSpPr>
            <a:spLocks noGrp="1"/>
          </p:cNvSpPr>
          <p:nvPr>
            <p:ph type="body" sz="half" idx="2"/>
          </p:nvPr>
        </p:nvSpPr>
        <p:spPr>
          <a:xfrm>
            <a:off x="75531" y="3174616"/>
            <a:ext cx="2717611" cy="4005478"/>
          </a:xfrm>
          <a:prstGeom prst="rect">
            <a:avLst/>
          </a:prstGeom>
        </p:spPr>
        <p:txBody>
          <a:bodyPr tIns="0"/>
          <a:lstStyle>
            <a:lvl1pPr marL="0" indent="0">
              <a:buNone/>
              <a:defRPr sz="2560" b="0" spc="0">
                <a:solidFill>
                  <a:srgbClr val="5C6670"/>
                </a:solidFill>
              </a:defRPr>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dirty="0"/>
              <a:t>Click to edit Master text styles</a:t>
            </a:r>
          </a:p>
        </p:txBody>
      </p:sp>
      <p:sp>
        <p:nvSpPr>
          <p:cNvPr id="13" name="Title 10"/>
          <p:cNvSpPr>
            <a:spLocks noGrp="1"/>
          </p:cNvSpPr>
          <p:nvPr>
            <p:ph type="title"/>
          </p:nvPr>
        </p:nvSpPr>
        <p:spPr>
          <a:xfrm>
            <a:off x="72249" y="1560124"/>
            <a:ext cx="2721360" cy="1469995"/>
          </a:xfrm>
          <a:prstGeom prst="rect">
            <a:avLst/>
          </a:prstGeom>
        </p:spPr>
        <p:txBody>
          <a:bodyPr anchor="b"/>
          <a:lstStyle>
            <a:lvl1pPr algn="l">
              <a:defRPr sz="2844" spc="0" baseline="0">
                <a:solidFill>
                  <a:srgbClr val="5C6670"/>
                </a:solidFill>
              </a:defRPr>
            </a:lvl1pPr>
          </a:lstStyle>
          <a:p>
            <a:r>
              <a:rPr lang="en-US" dirty="0"/>
              <a:t>Click to edit Master title style</a:t>
            </a:r>
          </a:p>
        </p:txBody>
      </p:sp>
      <p:pic>
        <p:nvPicPr>
          <p:cNvPr id="11" name="Picture 10" descr="co_cde_shield_rgb.eps"/>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988842" y="8645024"/>
            <a:ext cx="1651429" cy="970122"/>
          </a:xfrm>
          <a:prstGeom prst="rect">
            <a:avLst/>
          </a:prstGeom>
        </p:spPr>
      </p:pic>
    </p:spTree>
    <p:extLst>
      <p:ext uri="{BB962C8B-B14F-4D97-AF65-F5344CB8AC3E}">
        <p14:creationId xmlns:p14="http://schemas.microsoft.com/office/powerpoint/2010/main" val="199633749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000" y="3962400"/>
            <a:ext cx="11734800" cy="2312987"/>
          </a:xfrm>
        </p:spPr>
        <p:txBody>
          <a:bodyPr/>
          <a:lstStyle/>
          <a:p>
            <a:r>
              <a:rPr lang="en-US" dirty="0"/>
              <a:t>Click to edit </a:t>
            </a:r>
            <a:br>
              <a:rPr lang="en-US" dirty="0"/>
            </a:br>
            <a:r>
              <a:rPr lang="en-US" dirty="0"/>
              <a:t>Master title style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Blank with Caption Left">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Footer Placeholder 4"/>
          <p:cNvSpPr>
            <a:spLocks noGrp="1"/>
          </p:cNvSpPr>
          <p:nvPr>
            <p:ph type="ftr" sz="quarter" idx="3"/>
          </p:nvPr>
        </p:nvSpPr>
        <p:spPr>
          <a:xfrm>
            <a:off x="281770" y="9040142"/>
            <a:ext cx="2521954" cy="390144"/>
          </a:xfrm>
          <a:prstGeom prst="rect">
            <a:avLst/>
          </a:prstGeom>
        </p:spPr>
        <p:txBody>
          <a:bodyPr vert="horz" lIns="91440" tIns="45720" rIns="91440" bIns="45720" rtlCol="0" anchor="ctr"/>
          <a:lstStyle>
            <a:lvl1pPr algn="l">
              <a:defRPr sz="1564">
                <a:solidFill>
                  <a:srgbClr val="45454C"/>
                </a:solidFill>
              </a:defRPr>
            </a:lvl1pPr>
          </a:lstStyle>
          <a:p>
            <a:fld id="{757A2F4E-5D54-B04B-91BD-7E78EE1FE9FD}" type="slidenum">
              <a:rPr lang="en-US" smtClean="0"/>
              <a:pPr/>
              <a:t>‹#›</a:t>
            </a:fld>
            <a:endParaRPr lang="en-US" dirty="0"/>
          </a:p>
        </p:txBody>
      </p:sp>
      <p:sp>
        <p:nvSpPr>
          <p:cNvPr id="6" name="Text Placeholder 3"/>
          <p:cNvSpPr>
            <a:spLocks noGrp="1"/>
          </p:cNvSpPr>
          <p:nvPr>
            <p:ph type="body" sz="half" idx="2"/>
          </p:nvPr>
        </p:nvSpPr>
        <p:spPr>
          <a:xfrm>
            <a:off x="85646" y="3174616"/>
            <a:ext cx="2717611" cy="4005478"/>
          </a:xfrm>
          <a:prstGeom prst="rect">
            <a:avLst/>
          </a:prstGeom>
        </p:spPr>
        <p:txBody>
          <a:bodyPr tIns="0"/>
          <a:lstStyle>
            <a:lvl1pPr marL="0" indent="0">
              <a:buNone/>
              <a:defRPr sz="2560" b="0" spc="0">
                <a:solidFill>
                  <a:srgbClr val="FFFFFF"/>
                </a:solidFill>
              </a:defRPr>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dirty="0"/>
              <a:t>Click to edit Master text styles</a:t>
            </a:r>
          </a:p>
        </p:txBody>
      </p:sp>
      <p:sp>
        <p:nvSpPr>
          <p:cNvPr id="9" name="Title 10"/>
          <p:cNvSpPr>
            <a:spLocks noGrp="1"/>
          </p:cNvSpPr>
          <p:nvPr>
            <p:ph type="title"/>
          </p:nvPr>
        </p:nvSpPr>
        <p:spPr>
          <a:xfrm>
            <a:off x="82364" y="1560124"/>
            <a:ext cx="2721360" cy="1469995"/>
          </a:xfrm>
          <a:prstGeom prst="rect">
            <a:avLst/>
          </a:prstGeom>
        </p:spPr>
        <p:txBody>
          <a:bodyPr anchor="b"/>
          <a:lstStyle>
            <a:lvl1pPr algn="l">
              <a:defRPr sz="2844" spc="0" baseline="0"/>
            </a:lvl1pPr>
          </a:lstStyle>
          <a:p>
            <a:r>
              <a:rPr lang="en-US" dirty="0"/>
              <a:t>Click to edit Master title style</a:t>
            </a:r>
          </a:p>
        </p:txBody>
      </p:sp>
      <p:pic>
        <p:nvPicPr>
          <p:cNvPr id="10" name="Picture 9" descr="co_cde_shield_rgb.eps"/>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988842" y="8645024"/>
            <a:ext cx="1651429" cy="970122"/>
          </a:xfrm>
          <a:prstGeom prst="rect">
            <a:avLst/>
          </a:prstGeom>
        </p:spPr>
      </p:pic>
    </p:spTree>
    <p:extLst>
      <p:ext uri="{BB962C8B-B14F-4D97-AF65-F5344CB8AC3E}">
        <p14:creationId xmlns:p14="http://schemas.microsoft.com/office/powerpoint/2010/main" val="136024950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Content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1866" y="1690625"/>
            <a:ext cx="8669868" cy="7067297"/>
          </a:xfrm>
          <a:prstGeom prst="rect">
            <a:avLst/>
          </a:prstGeom>
        </p:spPr>
        <p:txBody>
          <a:bodyPr/>
          <a:lstStyle>
            <a:lvl1pPr>
              <a:defRPr sz="3413" spc="0"/>
            </a:lvl1pPr>
            <a:lvl2pPr>
              <a:defRPr sz="3129" spc="0"/>
            </a:lvl2pPr>
            <a:lvl3pPr>
              <a:defRPr sz="2844" spc="0"/>
            </a:lvl3pPr>
            <a:lvl4pPr>
              <a:defRPr sz="2560" spc="0"/>
            </a:lvl4pPr>
            <a:lvl5pPr>
              <a:defRPr sz="2276" spc="0"/>
            </a:lvl5pPr>
            <a:lvl6pPr>
              <a:defRPr sz="2844"/>
            </a:lvl6pPr>
            <a:lvl7pPr>
              <a:defRPr sz="2844"/>
            </a:lvl7pPr>
            <a:lvl8pPr>
              <a:defRPr sz="2844"/>
            </a:lvl8pPr>
            <a:lvl9pPr>
              <a:defRPr sz="284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0012643" y="3174616"/>
            <a:ext cx="2717611" cy="4005478"/>
          </a:xfrm>
          <a:prstGeom prst="rect">
            <a:avLst/>
          </a:prstGeom>
        </p:spPr>
        <p:txBody>
          <a:bodyPr tIns="0"/>
          <a:lstStyle>
            <a:lvl1pPr marL="0" indent="0">
              <a:buNone/>
              <a:defRPr sz="2560" b="0" spc="0">
                <a:solidFill>
                  <a:srgbClr val="FFFFFF"/>
                </a:solidFill>
              </a:defRPr>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en-US" dirty="0"/>
              <a:t>Click to edit Master text styles</a:t>
            </a:r>
          </a:p>
        </p:txBody>
      </p:sp>
      <p:sp>
        <p:nvSpPr>
          <p:cNvPr id="11" name="Title 10"/>
          <p:cNvSpPr>
            <a:spLocks noGrp="1"/>
          </p:cNvSpPr>
          <p:nvPr>
            <p:ph type="title"/>
          </p:nvPr>
        </p:nvSpPr>
        <p:spPr>
          <a:xfrm>
            <a:off x="10009361" y="1560124"/>
            <a:ext cx="2721360" cy="1469995"/>
          </a:xfrm>
          <a:prstGeom prst="rect">
            <a:avLst/>
          </a:prstGeom>
        </p:spPr>
        <p:txBody>
          <a:bodyPr anchor="b"/>
          <a:lstStyle>
            <a:lvl1pPr algn="l">
              <a:defRPr sz="2844" spc="0" baseline="0"/>
            </a:lvl1pPr>
          </a:lstStyle>
          <a:p>
            <a:r>
              <a:rPr lang="en-US" dirty="0"/>
              <a:t>Click to edit Master title style</a:t>
            </a:r>
          </a:p>
        </p:txBody>
      </p:sp>
      <p:sp>
        <p:nvSpPr>
          <p:cNvPr id="9" name="Footer Placeholder 4"/>
          <p:cNvSpPr>
            <a:spLocks noGrp="1"/>
          </p:cNvSpPr>
          <p:nvPr>
            <p:ph type="ftr" sz="quarter" idx="3"/>
          </p:nvPr>
        </p:nvSpPr>
        <p:spPr>
          <a:xfrm>
            <a:off x="541865" y="9040142"/>
            <a:ext cx="4768427" cy="390144"/>
          </a:xfrm>
          <a:prstGeom prst="rect">
            <a:avLst/>
          </a:prstGeom>
        </p:spPr>
        <p:txBody>
          <a:bodyPr vert="horz" lIns="91440" tIns="45720" rIns="91440" bIns="45720" rtlCol="0" anchor="ctr"/>
          <a:lstStyle>
            <a:lvl1pPr algn="l">
              <a:defRPr sz="1564">
                <a:solidFill>
                  <a:schemeClr val="accent6">
                    <a:lumMod val="50000"/>
                  </a:schemeClr>
                </a:solidFill>
              </a:defRPr>
            </a:lvl1pPr>
          </a:lstStyle>
          <a:p>
            <a:fld id="{757A2F4E-5D54-B04B-91BD-7E78EE1FE9FD}" type="slidenum">
              <a:rPr lang="en-US" smtClean="0"/>
              <a:pPr/>
              <a:t>‹#›</a:t>
            </a:fld>
            <a:endParaRPr lang="en-US" dirty="0"/>
          </a:p>
        </p:txBody>
      </p:sp>
      <p:sp>
        <p:nvSpPr>
          <p:cNvPr id="10" name="Text Placeholder 2"/>
          <p:cNvSpPr>
            <a:spLocks noGrp="1"/>
          </p:cNvSpPr>
          <p:nvPr>
            <p:ph type="body" idx="10"/>
          </p:nvPr>
        </p:nvSpPr>
        <p:spPr>
          <a:xfrm>
            <a:off x="541865" y="650240"/>
            <a:ext cx="8669868" cy="909884"/>
          </a:xfrm>
          <a:prstGeom prst="rect">
            <a:avLst/>
          </a:prstGeom>
        </p:spPr>
        <p:txBody>
          <a:bodyPr anchor="ctr" anchorCtr="0">
            <a:normAutofit/>
          </a:bodyPr>
          <a:lstStyle>
            <a:lvl1pPr marL="0" indent="0" algn="l">
              <a:buNone/>
              <a:defRPr sz="3982" b="0" i="0" spc="0">
                <a:solidFill>
                  <a:srgbClr val="45454C"/>
                </a:solidFill>
                <a:latin typeface="Museo Slab 500"/>
                <a:cs typeface="Museo Slab 500"/>
              </a:defRPr>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en-US" dirty="0"/>
              <a:t>Click to edit Master text styles</a:t>
            </a:r>
          </a:p>
        </p:txBody>
      </p:sp>
      <p:pic>
        <p:nvPicPr>
          <p:cNvPr id="12" name="Picture 11" descr="co_cde_shield_rgb.eps"/>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988842" y="8645024"/>
            <a:ext cx="1651429" cy="970122"/>
          </a:xfrm>
          <a:prstGeom prst="rect">
            <a:avLst/>
          </a:prstGeom>
        </p:spPr>
      </p:pic>
    </p:spTree>
    <p:extLst>
      <p:ext uri="{BB962C8B-B14F-4D97-AF65-F5344CB8AC3E}">
        <p14:creationId xmlns:p14="http://schemas.microsoft.com/office/powerpoint/2010/main" val="884858672"/>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16747" y="2384214"/>
            <a:ext cx="12571307" cy="6935893"/>
          </a:xfrm>
          <a:prstGeom prst="rect">
            <a:avLst/>
          </a:prstGeom>
        </p:spPr>
        <p:txBody>
          <a:bodyPr lIns="130046" tIns="65023" rIns="130046" bIns="65023"/>
          <a:lstStyle>
            <a:lvl1pPr marL="0" indent="0">
              <a:buNone/>
              <a:defRPr sz="4600"/>
            </a:lvl1pPr>
            <a:lvl2pPr marL="650230" indent="0">
              <a:buNone/>
              <a:defRPr sz="4000"/>
            </a:lvl2pPr>
            <a:lvl3pPr marL="1300460" indent="0">
              <a:buNone/>
              <a:defRPr sz="3400"/>
            </a:lvl3pPr>
            <a:lvl4pPr marL="1950690" indent="0">
              <a:buNone/>
              <a:defRPr sz="2800"/>
            </a:lvl4pPr>
            <a:lvl5pPr marL="2600919" indent="0">
              <a:buNone/>
              <a:defRPr sz="2800"/>
            </a:lvl5pPr>
            <a:lvl6pPr marL="3251149" indent="0">
              <a:buNone/>
              <a:defRPr sz="2800"/>
            </a:lvl6pPr>
            <a:lvl7pPr marL="3901379" indent="0">
              <a:buNone/>
              <a:defRPr sz="2800"/>
            </a:lvl7pPr>
            <a:lvl8pPr marL="4551609" indent="0">
              <a:buNone/>
              <a:defRPr sz="2800"/>
            </a:lvl8pPr>
            <a:lvl9pPr marL="5201839" indent="0">
              <a:buNone/>
              <a:defRPr sz="2800"/>
            </a:lvl9pPr>
          </a:lstStyle>
          <a:p>
            <a:pPr lvl="0"/>
            <a:endParaRPr lang="en-US" noProof="0" dirty="0"/>
          </a:p>
        </p:txBody>
      </p:sp>
      <p:sp>
        <p:nvSpPr>
          <p:cNvPr id="9" name="Title 16"/>
          <p:cNvSpPr>
            <a:spLocks noGrp="1"/>
          </p:cNvSpPr>
          <p:nvPr>
            <p:ph type="title"/>
          </p:nvPr>
        </p:nvSpPr>
        <p:spPr>
          <a:xfrm>
            <a:off x="4009813" y="0"/>
            <a:ext cx="8994987" cy="1733973"/>
          </a:xfrm>
          <a:prstGeom prst="rect">
            <a:avLst/>
          </a:prstGeom>
        </p:spPr>
        <p:txBody>
          <a:bodyPr lIns="127826" tIns="63914" rIns="127826" bIns="63914" anchor="ctr"/>
          <a:lstStyle>
            <a:lvl1pPr marL="239675" indent="0" algn="l">
              <a:defRPr sz="4000"/>
            </a:lvl1pPr>
          </a:lstStyle>
          <a:p>
            <a:r>
              <a:rPr lang="en-US" dirty="0"/>
              <a:t>Click to edit Master title style</a:t>
            </a:r>
          </a:p>
        </p:txBody>
      </p:sp>
      <p:sp>
        <p:nvSpPr>
          <p:cNvPr id="4" name="Slide Number Placeholder 4"/>
          <p:cNvSpPr>
            <a:spLocks noGrp="1"/>
          </p:cNvSpPr>
          <p:nvPr>
            <p:ph type="sldNum" sz="quarter" idx="10"/>
          </p:nvPr>
        </p:nvSpPr>
        <p:spPr>
          <a:xfrm>
            <a:off x="0" y="9342685"/>
            <a:ext cx="866987" cy="410916"/>
          </a:xfrm>
          <a:prstGeom prst="rect">
            <a:avLst/>
          </a:prstGeom>
        </p:spPr>
        <p:txBody>
          <a:bodyPr lIns="130046" tIns="65023" rIns="130046" bIns="65023"/>
          <a:lstStyle>
            <a:lvl1pPr>
              <a:defRPr/>
            </a:lvl1pPr>
          </a:lstStyle>
          <a:p>
            <a:pPr>
              <a:defRPr/>
            </a:pPr>
            <a:fld id="{899E3022-6D51-4386-88AE-A2662004248F}" type="slidenum">
              <a:rPr lang="en-US"/>
              <a:pPr>
                <a:defRPr/>
              </a:pPr>
              <a:t>‹#›</a:t>
            </a:fld>
            <a:endParaRPr lang="en-US" dirty="0"/>
          </a:p>
        </p:txBody>
      </p:sp>
    </p:spTree>
    <p:extLst>
      <p:ext uri="{BB962C8B-B14F-4D97-AF65-F5344CB8AC3E}">
        <p14:creationId xmlns:p14="http://schemas.microsoft.com/office/powerpoint/2010/main" val="2906667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4774" y="557672"/>
            <a:ext cx="11893973" cy="959555"/>
          </a:xfrm>
          <a:prstGeom prst="rect">
            <a:avLst/>
          </a:prstGeom>
        </p:spPr>
        <p:txBody>
          <a:bodyPr lIns="130046" tIns="65023" rIns="130046" bIns="65023"/>
          <a:lstStyle/>
          <a:p>
            <a:r>
              <a:rPr lang="en-US"/>
              <a:t>Click to edit Master title style</a:t>
            </a:r>
          </a:p>
        </p:txBody>
      </p:sp>
      <p:sp>
        <p:nvSpPr>
          <p:cNvPr id="3" name="Rectangle 5"/>
          <p:cNvSpPr>
            <a:spLocks noGrp="1" noChangeArrowheads="1"/>
          </p:cNvSpPr>
          <p:nvPr>
            <p:ph type="ftr" sz="quarter" idx="10"/>
          </p:nvPr>
        </p:nvSpPr>
        <p:spPr>
          <a:xfrm>
            <a:off x="3702755" y="8778240"/>
            <a:ext cx="5863450" cy="650240"/>
          </a:xfrm>
          <a:prstGeom prst="rect">
            <a:avLst/>
          </a:prstGeom>
        </p:spPr>
        <p:txBody>
          <a:bodyPr lIns="130046" tIns="65023" rIns="130046" bIns="65023"/>
          <a:lstStyle>
            <a:lvl1pPr>
              <a:defRPr/>
            </a:lvl1pPr>
          </a:lstStyle>
          <a:p>
            <a:pPr>
              <a:defRPr/>
            </a:pPr>
            <a:r>
              <a:rPr lang="en-US"/>
              <a:t>Copyright © 2013 Pearson Education, Inc. or its affiliates. All rights reserved.</a:t>
            </a:r>
          </a:p>
        </p:txBody>
      </p:sp>
      <p:sp>
        <p:nvSpPr>
          <p:cNvPr id="4" name="Rectangle 6"/>
          <p:cNvSpPr>
            <a:spLocks noGrp="1" noChangeArrowheads="1"/>
          </p:cNvSpPr>
          <p:nvPr>
            <p:ph type="sldNum" sz="quarter" idx="11"/>
          </p:nvPr>
        </p:nvSpPr>
        <p:spPr>
          <a:xfrm>
            <a:off x="12309404" y="8778240"/>
            <a:ext cx="695396" cy="325120"/>
          </a:xfrm>
          <a:prstGeom prst="rect">
            <a:avLst/>
          </a:prstGeom>
        </p:spPr>
        <p:txBody>
          <a:bodyPr lIns="130046" tIns="65023" rIns="130046" bIns="65023"/>
          <a:lstStyle>
            <a:lvl1pPr>
              <a:defRPr/>
            </a:lvl1pPr>
          </a:lstStyle>
          <a:p>
            <a:pPr>
              <a:defRPr/>
            </a:pPr>
            <a:fld id="{4D64C5BC-8F38-4C1A-B58B-D1A4F9CCA149}" type="slidenum">
              <a:rPr lang="en-US"/>
              <a:pPr>
                <a:defRPr/>
              </a:pPr>
              <a:t>‹#›</a:t>
            </a:fld>
            <a:endParaRPr lang="en-US"/>
          </a:p>
        </p:txBody>
      </p:sp>
    </p:spTree>
    <p:extLst>
      <p:ext uri="{BB962C8B-B14F-4D97-AF65-F5344CB8AC3E}">
        <p14:creationId xmlns:p14="http://schemas.microsoft.com/office/powerpoint/2010/main" val="28627116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30935" y="4038600"/>
            <a:ext cx="10972800" cy="685800"/>
          </a:xfrm>
          <a:prstGeom prst="rect">
            <a:avLst/>
          </a:prstGeom>
        </p:spPr>
        <p:txBody>
          <a:bodyPr vert="horz"/>
          <a:lstStyle>
            <a:lvl1pPr marL="0" indent="0" algn="l">
              <a:buNone/>
              <a:defRPr sz="3400" b="1">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Title 3"/>
          <p:cNvSpPr>
            <a:spLocks noGrp="1"/>
          </p:cNvSpPr>
          <p:nvPr>
            <p:ph type="title" hasCustomPrompt="1"/>
          </p:nvPr>
        </p:nvSpPr>
        <p:spPr>
          <a:xfrm>
            <a:off x="655637" y="444500"/>
            <a:ext cx="10972800" cy="1252728"/>
          </a:xfrm>
          <a:prstGeom prst="rect">
            <a:avLst/>
          </a:prstGeom>
        </p:spPr>
        <p:txBody>
          <a:bodyPr/>
          <a:lstStyle>
            <a:lvl1pPr algn="l">
              <a:defRPr sz="6000" b="0">
                <a:solidFill>
                  <a:schemeClr val="bg2"/>
                </a:solidFill>
              </a:defRPr>
            </a:lvl1pPr>
          </a:lstStyle>
          <a:p>
            <a:r>
              <a:rPr lang="en-US" dirty="0"/>
              <a:t>Click to Edit Master</a:t>
            </a:r>
          </a:p>
        </p:txBody>
      </p:sp>
      <p:sp>
        <p:nvSpPr>
          <p:cNvPr id="8" name="Text Placeholder 7"/>
          <p:cNvSpPr>
            <a:spLocks noGrp="1"/>
          </p:cNvSpPr>
          <p:nvPr>
            <p:ph type="body" sz="quarter" idx="10"/>
          </p:nvPr>
        </p:nvSpPr>
        <p:spPr>
          <a:xfrm>
            <a:off x="635000" y="1828800"/>
            <a:ext cx="10972800" cy="152400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7"/>
          <p:cNvSpPr>
            <a:spLocks noGrp="1"/>
          </p:cNvSpPr>
          <p:nvPr>
            <p:ph type="body" sz="quarter" idx="11"/>
          </p:nvPr>
        </p:nvSpPr>
        <p:spPr>
          <a:xfrm>
            <a:off x="635000" y="4876800"/>
            <a:ext cx="10972800" cy="1524000"/>
          </a:xfrm>
          <a:prstGeom prst="rect">
            <a:avLst/>
          </a:prstGeom>
        </p:spPr>
        <p:txBody>
          <a:bodyPr vert="horz"/>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5638" y="444501"/>
            <a:ext cx="10741025" cy="850899"/>
          </a:xfrm>
          <a:prstGeom prst="rect">
            <a:avLst/>
          </a:prstGeom>
        </p:spPr>
        <p:txBody>
          <a:bodyPr/>
          <a:lstStyle>
            <a:lvl1pPr algn="l">
              <a:defRPr sz="4800" b="0">
                <a:solidFill>
                  <a:srgbClr val="53585F"/>
                </a:solidFill>
              </a:defRPr>
            </a:lvl1pPr>
          </a:lstStyle>
          <a:p>
            <a:r>
              <a:rPr lang="en-US" dirty="0"/>
              <a:t>Click to edit Master title style</a:t>
            </a:r>
          </a:p>
        </p:txBody>
      </p:sp>
      <p:sp>
        <p:nvSpPr>
          <p:cNvPr id="3" name="Content Placeholder 2"/>
          <p:cNvSpPr>
            <a:spLocks noGrp="1"/>
          </p:cNvSpPr>
          <p:nvPr>
            <p:ph idx="1"/>
          </p:nvPr>
        </p:nvSpPr>
        <p:spPr>
          <a:xfrm>
            <a:off x="650875" y="3962400"/>
            <a:ext cx="11703050" cy="4216400"/>
          </a:xfrm>
          <a:prstGeom prst="rect">
            <a:avLst/>
          </a:prstGeom>
        </p:spPr>
        <p:txBody>
          <a:bodyPr vert="horz"/>
          <a:lstStyle>
            <a:lvl1pPr>
              <a:defRPr sz="2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idx="10"/>
          </p:nvPr>
        </p:nvSpPr>
        <p:spPr>
          <a:xfrm>
            <a:off x="650875" y="1447800"/>
            <a:ext cx="11703050" cy="4216400"/>
          </a:xfrm>
          <a:prstGeom prst="rect">
            <a:avLst/>
          </a:prstGeom>
        </p:spPr>
        <p:txBody>
          <a:bodyPr vert="horz"/>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774" y="557672"/>
            <a:ext cx="11893973" cy="959555"/>
          </a:xfrm>
          <a:prstGeom prst="rect">
            <a:avLst/>
          </a:prstGeom>
        </p:spPr>
        <p:txBody>
          <a:bodyPr lIns="130046" tIns="65023" rIns="130046" bIns="65023"/>
          <a:lstStyle/>
          <a:p>
            <a:r>
              <a:rPr lang="en-US"/>
              <a:t>Click to edit Master title style</a:t>
            </a:r>
          </a:p>
        </p:txBody>
      </p:sp>
      <p:sp>
        <p:nvSpPr>
          <p:cNvPr id="3" name="Text Placeholder 2"/>
          <p:cNvSpPr>
            <a:spLocks noGrp="1"/>
          </p:cNvSpPr>
          <p:nvPr>
            <p:ph type="body" sz="half" idx="1"/>
          </p:nvPr>
        </p:nvSpPr>
        <p:spPr>
          <a:xfrm>
            <a:off x="514774" y="1733973"/>
            <a:ext cx="5838613" cy="6827520"/>
          </a:xfrm>
          <a:prstGeom prst="rect">
            <a:avLst/>
          </a:prstGeom>
        </p:spPr>
        <p:txBody>
          <a:bodyPr lIns="130046" tIns="65023" rIns="130046" bIns="6502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0134" y="1733973"/>
            <a:ext cx="5838613" cy="6827520"/>
          </a:xfrm>
          <a:prstGeom prst="rect">
            <a:avLst/>
          </a:prstGeom>
        </p:spPr>
        <p:txBody>
          <a:bodyPr lIns="130046" tIns="65023" rIns="130046" bIns="6502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xfrm>
            <a:off x="3702755" y="8778240"/>
            <a:ext cx="5863450" cy="650240"/>
          </a:xfrm>
          <a:prstGeom prst="rect">
            <a:avLst/>
          </a:prstGeom>
        </p:spPr>
        <p:txBody>
          <a:bodyPr lIns="130046" tIns="65023" rIns="130046" bIns="65023"/>
          <a:lstStyle>
            <a:lvl1pPr>
              <a:defRPr/>
            </a:lvl1pPr>
          </a:lstStyle>
          <a:p>
            <a:pPr>
              <a:defRPr/>
            </a:pPr>
            <a:r>
              <a:rPr lang="en-US"/>
              <a:t>Copyright © 2013 Pearson Education, Inc. or its affiliates. All rights reserved.</a:t>
            </a:r>
          </a:p>
        </p:txBody>
      </p:sp>
      <p:sp>
        <p:nvSpPr>
          <p:cNvPr id="6" name="Rectangle 6"/>
          <p:cNvSpPr>
            <a:spLocks noGrp="1" noChangeArrowheads="1"/>
          </p:cNvSpPr>
          <p:nvPr>
            <p:ph type="sldNum" sz="quarter" idx="11"/>
          </p:nvPr>
        </p:nvSpPr>
        <p:spPr>
          <a:xfrm>
            <a:off x="12309404" y="8778240"/>
            <a:ext cx="695396" cy="325120"/>
          </a:xfrm>
          <a:prstGeom prst="rect">
            <a:avLst/>
          </a:prstGeom>
        </p:spPr>
        <p:txBody>
          <a:bodyPr lIns="130046" tIns="65023" rIns="130046" bIns="65023"/>
          <a:lstStyle>
            <a:lvl1pPr>
              <a:defRPr/>
            </a:lvl1pPr>
          </a:lstStyle>
          <a:p>
            <a:pPr>
              <a:defRPr/>
            </a:pPr>
            <a:fld id="{D29AAA9D-33EF-48FD-B607-7EAE2C6E9AEE}" type="slidenum">
              <a:rPr lang="en-US"/>
              <a:pPr>
                <a:defRPr/>
              </a:pPr>
              <a:t>‹#›</a:t>
            </a:fld>
            <a:endParaRPr lang="en-US"/>
          </a:p>
        </p:txBody>
      </p:sp>
    </p:spTree>
    <p:extLst>
      <p:ext uri="{BB962C8B-B14F-4D97-AF65-F5344CB8AC3E}">
        <p14:creationId xmlns:p14="http://schemas.microsoft.com/office/powerpoint/2010/main" val="3466375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74725" y="3548063"/>
            <a:ext cx="11055350" cy="2090737"/>
          </a:xfrm>
        </p:spPr>
        <p:txBody>
          <a:bodyPr anchor="b"/>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1951038" y="5791200"/>
            <a:ext cx="9102725" cy="2228850"/>
          </a:xfrm>
          <a:prstGeom prst="rect">
            <a:avLst/>
          </a:prstGeom>
        </p:spPr>
        <p:txBody>
          <a:bodyPr vert="horz" anchor="t"/>
          <a:lstStyle>
            <a:lvl1pPr marL="0" indent="0" algn="ctr">
              <a:buNone/>
              <a:defRPr>
                <a:solidFill>
                  <a:srgbClr val="FFFFF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000" y="3962400"/>
            <a:ext cx="11734800" cy="2312987"/>
          </a:xfrm>
        </p:spPr>
        <p:txBody>
          <a:bodyPr/>
          <a:lstStyle/>
          <a:p>
            <a:r>
              <a:rPr lang="en-US" dirty="0"/>
              <a:t>Click to edit </a:t>
            </a:r>
            <a:br>
              <a:rPr lang="en-US" dirty="0"/>
            </a:br>
            <a:r>
              <a:rPr lang="en-US" dirty="0"/>
              <a:t>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6000" y="2536825"/>
            <a:ext cx="10972800" cy="2090737"/>
          </a:xfrm>
          <a:prstGeom prst="rect">
            <a:avLst/>
          </a:prstGeom>
        </p:spPr>
        <p:txBody>
          <a:bodyPr/>
          <a:lstStyle>
            <a:lvl1pPr algn="ctr">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1016000" y="4822825"/>
            <a:ext cx="10972800" cy="2492375"/>
          </a:xfrm>
          <a:prstGeom prst="rect">
            <a:avLst/>
          </a:prstGeom>
        </p:spPr>
        <p:txBody>
          <a:bodyPr vert="horz"/>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5"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1"/>
                </a:solidFill>
              </a:defRPr>
            </a:lvl1pPr>
          </a:lstStyle>
          <a:p>
            <a:pPr lvl="0"/>
            <a:r>
              <a:rPr lang="en-US" dirty="0"/>
              <a:t>SECTION 1</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18853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6000" y="2536825"/>
            <a:ext cx="10972800" cy="2090737"/>
          </a:xfrm>
          <a:prstGeom prst="rect">
            <a:avLst/>
          </a:prstGeom>
        </p:spPr>
        <p:txBody>
          <a:bodyPr/>
          <a:lstStyle>
            <a:lvl1pPr algn="ctr">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1016000" y="4822825"/>
            <a:ext cx="10972800" cy="2492375"/>
          </a:xfrm>
          <a:prstGeom prst="rect">
            <a:avLst/>
          </a:prstGeom>
        </p:spPr>
        <p:txBody>
          <a:bodyPr vert="horz"/>
          <a:lstStyle>
            <a:lvl1pPr marL="0" indent="0" algn="ctr">
              <a:buNone/>
              <a:defRPr>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1"/>
                </a:solidFill>
              </a:defRPr>
            </a:lvl1pPr>
          </a:lstStyle>
          <a:p>
            <a:pPr lvl="0"/>
            <a:r>
              <a:rPr lang="en-US" dirty="0"/>
              <a:t>SECTION 1</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1016000" y="2536825"/>
            <a:ext cx="10972800" cy="2090737"/>
          </a:xfrm>
          <a:prstGeom prst="rect">
            <a:avLst/>
          </a:prstGeom>
        </p:spPr>
        <p:txBody>
          <a:bodyPr/>
          <a:lstStyle>
            <a:lvl1pPr algn="ctr">
              <a:defRPr/>
            </a:lvl1pPr>
          </a:lstStyle>
          <a:p>
            <a:r>
              <a:rPr lang="en-US" dirty="0"/>
              <a:t>Click to Edit </a:t>
            </a:r>
            <a:br>
              <a:rPr lang="en-US" dirty="0"/>
            </a:br>
            <a:r>
              <a:rPr lang="en-US" dirty="0"/>
              <a:t>Master Title Style</a:t>
            </a:r>
          </a:p>
        </p:txBody>
      </p:sp>
      <p:sp>
        <p:nvSpPr>
          <p:cNvPr id="6"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1"/>
                </a:solidFill>
              </a:defRPr>
            </a:lvl1pPr>
          </a:lstStyle>
          <a:p>
            <a:pPr lvl="0"/>
            <a:r>
              <a:rPr lang="en-US" dirty="0"/>
              <a:t>SECTION 1</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6000" y="2536825"/>
            <a:ext cx="10972800" cy="2090737"/>
          </a:xfrm>
          <a:prstGeom prst="rect">
            <a:avLst/>
          </a:prstGeom>
        </p:spPr>
        <p:txBody>
          <a:bodyPr anchor="b"/>
          <a:lstStyle>
            <a:lvl1pPr algn="ctr">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1016000" y="4822825"/>
            <a:ext cx="10972800" cy="2492375"/>
          </a:xfrm>
          <a:prstGeom prst="rect">
            <a:avLst/>
          </a:prstGeom>
        </p:spPr>
        <p:txBody>
          <a:bodyPr vert="horz" anchor="t"/>
          <a:lstStyle>
            <a:lvl1pPr marL="0" indent="0" algn="ctr">
              <a:buNone/>
              <a:defRPr>
                <a:solidFill>
                  <a:srgbClr val="53585F"/>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6" name="Text Placeholder 4"/>
          <p:cNvSpPr>
            <a:spLocks noGrp="1"/>
          </p:cNvSpPr>
          <p:nvPr>
            <p:ph type="body" sz="quarter" idx="10" hasCustomPrompt="1"/>
          </p:nvPr>
        </p:nvSpPr>
        <p:spPr>
          <a:xfrm>
            <a:off x="1016000" y="1752600"/>
            <a:ext cx="10972800" cy="628776"/>
          </a:xfrm>
          <a:prstGeom prst="rect">
            <a:avLst/>
          </a:prstGeom>
        </p:spPr>
        <p:txBody>
          <a:bodyPr vert="horz"/>
          <a:lstStyle>
            <a:lvl1pPr algn="ctr">
              <a:defRPr sz="3200">
                <a:solidFill>
                  <a:schemeClr val="bg2"/>
                </a:solidFill>
              </a:defRPr>
            </a:lvl1pPr>
          </a:lstStyle>
          <a:p>
            <a:pPr lvl="0"/>
            <a:r>
              <a:rPr lang="en-US" dirty="0"/>
              <a:t>SECTION 1</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635000" y="1447800"/>
            <a:ext cx="10972800" cy="2286000"/>
          </a:xfrm>
          <a:prstGeom prst="rect">
            <a:avLst/>
          </a:prstGeom>
        </p:spPr>
        <p:txBody>
          <a:bodyPr anchor="b"/>
          <a:lstStyle>
            <a:lvl1pPr algn="l">
              <a:defRPr sz="6000" b="0"/>
            </a:lvl1pPr>
          </a:lstStyle>
          <a:p>
            <a:r>
              <a:rPr lang="en-US" dirty="0"/>
              <a:t>Click to Edit Master Title Style</a:t>
            </a:r>
          </a:p>
        </p:txBody>
      </p:sp>
      <p:sp>
        <p:nvSpPr>
          <p:cNvPr id="7" name="Content Placeholder 2"/>
          <p:cNvSpPr>
            <a:spLocks noGrp="1"/>
          </p:cNvSpPr>
          <p:nvPr>
            <p:ph idx="1" hasCustomPrompt="1"/>
          </p:nvPr>
        </p:nvSpPr>
        <p:spPr>
          <a:xfrm>
            <a:off x="650875" y="3886200"/>
            <a:ext cx="10972800" cy="4572000"/>
          </a:xfrm>
          <a:prstGeom prst="rect">
            <a:avLst/>
          </a:prstGeom>
        </p:spPr>
        <p:txBody>
          <a:bodyPr vert="horz"/>
          <a:lstStyle>
            <a:lvl1pPr>
              <a:defRPr baseline="0">
                <a:solidFill>
                  <a:srgbClr val="53585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 for small amount of text</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5.pn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5.png"/><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 descr="fall_in_co_4x3.jpg"/>
          <p:cNvPicPr>
            <a:picLocks noChangeAspect="1"/>
          </p:cNvPicPr>
          <p:nvPr/>
        </p:nvPicPr>
        <p:blipFill>
          <a:blip r:embed="rId4"/>
          <a:srcRect b="16730"/>
          <a:stretch>
            <a:fillRect/>
          </a:stretch>
        </p:blipFill>
        <p:spPr bwMode="auto">
          <a:xfrm>
            <a:off x="1" y="1"/>
            <a:ext cx="13030200" cy="8136363"/>
          </a:xfrm>
          <a:prstGeom prst="rect">
            <a:avLst/>
          </a:prstGeom>
          <a:noFill/>
          <a:ln w="3175">
            <a:noFill/>
            <a:miter lim="0"/>
            <a:headEnd/>
            <a:tailEnd/>
          </a:ln>
        </p:spPr>
      </p:pic>
      <p:sp>
        <p:nvSpPr>
          <p:cNvPr id="5122" name="AutoShape 2"/>
          <p:cNvSpPr>
            <a:spLocks/>
          </p:cNvSpPr>
          <p:nvPr/>
        </p:nvSpPr>
        <p:spPr bwMode="auto">
          <a:xfrm>
            <a:off x="0" y="0"/>
            <a:ext cx="13030200" cy="81549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solidFill>
            <a:srgbClr val="5C6670">
              <a:alpha val="59677"/>
            </a:srgbClr>
          </a:solidFill>
          <a:ln w="12700" cap="flat" cmpd="sng">
            <a:solidFill>
              <a:srgbClr val="85888D">
                <a:alpha val="59677"/>
              </a:srgbClr>
            </a:solidFill>
            <a:prstDash val="solid"/>
            <a:miter lim="0"/>
            <a:headEnd/>
            <a:tailEnd/>
          </a:ln>
          <a:effectLst/>
        </p:spPr>
        <p:txBody>
          <a:bodyPr lIns="0" tIns="0" rIns="0" bIns="0" anchor="ctr">
            <a:prstTxWarp prst="textNoShape">
              <a:avLst/>
            </a:prstTxWarp>
          </a:bodyPr>
          <a:lstStyle/>
          <a:p>
            <a:pPr>
              <a:defRPr/>
            </a:pPr>
            <a:endParaRPr lang="en-US" sz="2200"/>
          </a:p>
        </p:txBody>
      </p:sp>
      <p:sp>
        <p:nvSpPr>
          <p:cNvPr id="1028" name="Rectangle 4"/>
          <p:cNvSpPr>
            <a:spLocks noGrp="1"/>
          </p:cNvSpPr>
          <p:nvPr>
            <p:ph type="title"/>
          </p:nvPr>
        </p:nvSpPr>
        <p:spPr bwMode="auto">
          <a:xfrm>
            <a:off x="635000" y="3886200"/>
            <a:ext cx="11734800" cy="2312987"/>
          </a:xfrm>
          <a:prstGeom prst="rect">
            <a:avLst/>
          </a:prstGeom>
          <a:noFill/>
          <a:ln w="3175">
            <a:noFill/>
            <a:miter lim="0"/>
            <a:headEnd/>
            <a:tailEnd/>
          </a:ln>
        </p:spPr>
        <p:txBody>
          <a:bodyPr vert="horz" wrap="square" lIns="0" tIns="0" rIns="0" bIns="0" numCol="1" anchor="t" anchorCtr="0" compatLnSpc="1">
            <a:prstTxWarp prst="textNoShape">
              <a:avLst/>
            </a:prstTxWarp>
          </a:bodyPr>
          <a:lstStyle/>
          <a:p>
            <a:pPr lvl="0"/>
            <a:r>
              <a:rPr lang="en-US" dirty="0">
                <a:sym typeface="Trebuchet MS" pitchFamily="-100" charset="0"/>
              </a:rPr>
              <a:t>Click to edit </a:t>
            </a:r>
            <a:br>
              <a:rPr lang="en-US" dirty="0">
                <a:sym typeface="Trebuchet MS" pitchFamily="-100" charset="0"/>
              </a:rPr>
            </a:br>
            <a:r>
              <a:rPr lang="en-US" dirty="0">
                <a:sym typeface="Trebuchet MS" pitchFamily="-100" charset="0"/>
              </a:rPr>
              <a:t>Master title style</a:t>
            </a:r>
          </a:p>
        </p:txBody>
      </p:sp>
      <p:sp>
        <p:nvSpPr>
          <p:cNvPr id="5125" name="AutoShape 5"/>
          <p:cNvSpPr>
            <a:spLocks/>
          </p:cNvSpPr>
          <p:nvPr/>
        </p:nvSpPr>
        <p:spPr bwMode="auto">
          <a:xfrm>
            <a:off x="0" y="8140700"/>
            <a:ext cx="13030200" cy="16276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a:p>
        </p:txBody>
      </p:sp>
      <p:pic>
        <p:nvPicPr>
          <p:cNvPr id="1031" name="Picture 7" descr="CO_logo_primary_white.png"/>
          <p:cNvPicPr>
            <a:picLocks noChangeAspect="1"/>
          </p:cNvPicPr>
          <p:nvPr userDrawn="1"/>
        </p:nvPicPr>
        <p:blipFill>
          <a:blip r:embed="rId5"/>
          <a:srcRect/>
          <a:stretch>
            <a:fillRect/>
          </a:stretch>
        </p:blipFill>
        <p:spPr bwMode="auto">
          <a:xfrm>
            <a:off x="4826000" y="404813"/>
            <a:ext cx="3316288" cy="3100387"/>
          </a:xfrm>
          <a:prstGeom prst="rect">
            <a:avLst/>
          </a:prstGeom>
          <a:noFill/>
          <a:ln w="9525">
            <a:noFill/>
            <a:miter lim="800000"/>
            <a:headEnd/>
            <a:tailEnd/>
          </a:ln>
        </p:spPr>
      </p:pic>
      <p:pic>
        <p:nvPicPr>
          <p:cNvPr id="2" name="Picture 1" descr="co_cde__dept_300_rgb.png"/>
          <p:cNvPicPr>
            <a:picLocks noChangeAspect="1"/>
          </p:cNvPicPr>
          <p:nvPr userDrawn="1"/>
        </p:nvPicPr>
        <p:blipFill>
          <a:blip r:embed="rId6">
            <a:alphaModFix/>
            <a:extLst>
              <a:ext uri="{28A0092B-C50C-407E-A947-70E740481C1C}">
                <a14:useLocalDpi xmlns:a14="http://schemas.microsoft.com/office/drawing/2010/main" val="0"/>
              </a:ext>
            </a:extLst>
          </a:blip>
          <a:stretch>
            <a:fillRect/>
          </a:stretch>
        </p:blipFill>
        <p:spPr>
          <a:xfrm>
            <a:off x="939800" y="8525256"/>
            <a:ext cx="4646533" cy="847344"/>
          </a:xfrm>
          <a:prstGeom prst="rect">
            <a:avLst/>
          </a:prstGeom>
        </p:spPr>
      </p:pic>
    </p:spTree>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88530"/>
        </a:solidFill>
        <a:effectLst/>
      </p:bgPr>
    </p:bg>
    <p:spTree>
      <p:nvGrpSpPr>
        <p:cNvPr id="1" name=""/>
        <p:cNvGrpSpPr/>
        <p:nvPr/>
      </p:nvGrpSpPr>
      <p:grpSpPr>
        <a:xfrm>
          <a:off x="0" y="0"/>
          <a:ext cx="0" cy="0"/>
          <a:chOff x="0" y="0"/>
          <a:chExt cx="0" cy="0"/>
        </a:xfrm>
      </p:grpSpPr>
      <p:sp>
        <p:nvSpPr>
          <p:cNvPr id="1028" name="Rectangle 4"/>
          <p:cNvSpPr>
            <a:spLocks noGrp="1"/>
          </p:cNvSpPr>
          <p:nvPr>
            <p:ph type="title"/>
          </p:nvPr>
        </p:nvSpPr>
        <p:spPr bwMode="auto">
          <a:xfrm>
            <a:off x="635000" y="3886200"/>
            <a:ext cx="11734800" cy="2312987"/>
          </a:xfrm>
          <a:prstGeom prst="rect">
            <a:avLst/>
          </a:prstGeom>
          <a:noFill/>
          <a:ln w="3175">
            <a:noFill/>
            <a:miter lim="0"/>
            <a:headEnd/>
            <a:tailEnd/>
          </a:ln>
        </p:spPr>
        <p:txBody>
          <a:bodyPr vert="horz" wrap="square" lIns="0" tIns="0" rIns="0" bIns="0" numCol="1" anchor="t" anchorCtr="0" compatLnSpc="1">
            <a:prstTxWarp prst="textNoShape">
              <a:avLst/>
            </a:prstTxWarp>
          </a:bodyPr>
          <a:lstStyle/>
          <a:p>
            <a:pPr lvl="0"/>
            <a:r>
              <a:rPr lang="en-US" dirty="0">
                <a:sym typeface="Trebuchet MS" pitchFamily="-100" charset="0"/>
              </a:rPr>
              <a:t>Click to edit </a:t>
            </a:r>
            <a:br>
              <a:rPr lang="en-US" dirty="0">
                <a:sym typeface="Trebuchet MS" pitchFamily="-100" charset="0"/>
              </a:rPr>
            </a:br>
            <a:r>
              <a:rPr lang="en-US" dirty="0">
                <a:sym typeface="Trebuchet MS" pitchFamily="-100" charset="0"/>
              </a:rPr>
              <a:t>Master title style</a:t>
            </a:r>
          </a:p>
        </p:txBody>
      </p:sp>
      <p:sp>
        <p:nvSpPr>
          <p:cNvPr id="5125" name="AutoShape 5"/>
          <p:cNvSpPr>
            <a:spLocks/>
          </p:cNvSpPr>
          <p:nvPr/>
        </p:nvSpPr>
        <p:spPr bwMode="auto">
          <a:xfrm>
            <a:off x="0" y="8140700"/>
            <a:ext cx="13030200" cy="16303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a:p>
        </p:txBody>
      </p:sp>
      <p:pic>
        <p:nvPicPr>
          <p:cNvPr id="1031" name="Picture 7" descr="CO_logo_primary_white.png"/>
          <p:cNvPicPr>
            <a:picLocks noChangeAspect="1"/>
          </p:cNvPicPr>
          <p:nvPr userDrawn="1"/>
        </p:nvPicPr>
        <p:blipFill>
          <a:blip r:embed="rId4"/>
          <a:srcRect/>
          <a:stretch>
            <a:fillRect/>
          </a:stretch>
        </p:blipFill>
        <p:spPr bwMode="auto">
          <a:xfrm>
            <a:off x="4826000" y="404813"/>
            <a:ext cx="3316288" cy="3100387"/>
          </a:xfrm>
          <a:prstGeom prst="rect">
            <a:avLst/>
          </a:prstGeom>
          <a:noFill/>
          <a:ln w="9525">
            <a:noFill/>
            <a:miter lim="800000"/>
            <a:headEnd/>
            <a:tailEnd/>
          </a:ln>
        </p:spPr>
      </p:pic>
      <p:pic>
        <p:nvPicPr>
          <p:cNvPr id="6" name="Picture 5" descr="co_cde__dept_300_rgb.png"/>
          <p:cNvPicPr>
            <a:picLocks noChangeAspect="1"/>
          </p:cNvPicPr>
          <p:nvPr userDrawn="1"/>
        </p:nvPicPr>
        <p:blipFill>
          <a:blip r:embed="rId5">
            <a:alphaModFix/>
            <a:extLst>
              <a:ext uri="{28A0092B-C50C-407E-A947-70E740481C1C}">
                <a14:useLocalDpi xmlns:a14="http://schemas.microsoft.com/office/drawing/2010/main" val="0"/>
              </a:ext>
            </a:extLst>
          </a:blip>
          <a:stretch>
            <a:fillRect/>
          </a:stretch>
        </p:blipFill>
        <p:spPr>
          <a:xfrm>
            <a:off x="939800" y="8525256"/>
            <a:ext cx="4646533" cy="847344"/>
          </a:xfrm>
          <a:prstGeom prst="rect">
            <a:avLst/>
          </a:prstGeom>
        </p:spPr>
      </p:pic>
    </p:spTree>
  </p:cSld>
  <p:clrMap bg1="lt1" tx1="dk1" bg2="lt2" tx2="dk2" accent1="accent1" accent2="accent2" accent3="accent3" accent4="accent4" accent5="accent5" accent6="accent6" hlink="hlink" folHlink="folHlink"/>
  <p:sldLayoutIdLst>
    <p:sldLayoutId id="2147483689" r:id="rId1"/>
    <p:sldLayoutId id="2147483690" r:id="rId2"/>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5C6670"/>
        </a:solidFill>
        <a:effectLst/>
      </p:bgPr>
    </p:bg>
    <p:spTree>
      <p:nvGrpSpPr>
        <p:cNvPr id="1" name=""/>
        <p:cNvGrpSpPr/>
        <p:nvPr/>
      </p:nvGrpSpPr>
      <p:grpSpPr>
        <a:xfrm>
          <a:off x="0" y="0"/>
          <a:ext cx="0" cy="0"/>
          <a:chOff x="0" y="0"/>
          <a:chExt cx="0" cy="0"/>
        </a:xfrm>
      </p:grpSpPr>
      <p:sp>
        <p:nvSpPr>
          <p:cNvPr id="2050" name="AutoShape 2"/>
          <p:cNvSpPr>
            <a:spLocks/>
          </p:cNvSpPr>
          <p:nvPr/>
        </p:nvSpPr>
        <p:spPr bwMode="auto">
          <a:xfrm>
            <a:off x="0" y="8915400"/>
            <a:ext cx="13030200" cy="866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w="0" cap="flat" cmpd="sng" algn="ctr">
            <a:noFill/>
            <a:prstDash val="solid"/>
            <a:miter lim="0"/>
            <a:headEnd type="none" w="med" len="med"/>
            <a:tailEnd type="none" w="med" len="med"/>
          </a:ln>
          <a:effectLst/>
        </p:spPr>
        <p:txBody>
          <a:bodyPr lIns="0" tIns="0" rIns="0" bIns="0" anchor="ctr">
            <a:prstTxWarp prst="textNoShape">
              <a:avLst/>
            </a:prstTxWarp>
          </a:bodyPr>
          <a:lstStyle/>
          <a:p>
            <a:pPr>
              <a:defRPr/>
            </a:pPr>
            <a:endParaRPr lang="en-US" sz="2200">
              <a:solidFill>
                <a:srgbClr val="FFFFFF"/>
              </a:solidFill>
            </a:endParaRPr>
          </a:p>
        </p:txBody>
      </p:sp>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35000" y="9092546"/>
            <a:ext cx="2810271" cy="512482"/>
          </a:xfrm>
          <a:prstGeom prst="rect">
            <a:avLst/>
          </a:prstGeom>
        </p:spPr>
      </p:pic>
    </p:spTree>
  </p:cSld>
  <p:clrMap bg1="lt1" tx1="dk1" bg2="lt2" tx2="dk2" accent1="accent1" accent2="accent2" accent3="accent3" accent4="accent4" accent5="accent5" accent6="accent6" hlink="hlink" folHlink="folHlink"/>
  <p:sldLayoutIdLst>
    <p:sldLayoutId id="2147483659" r:id="rId1"/>
    <p:sldLayoutId id="2147483683" r:id="rId2"/>
    <p:sldLayoutId id="2147483660" r:id="rId3"/>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sp>
        <p:nvSpPr>
          <p:cNvPr id="3075" name="AutoShape 3"/>
          <p:cNvSpPr>
            <a:spLocks/>
          </p:cNvSpPr>
          <p:nvPr/>
        </p:nvSpPr>
        <p:spPr bwMode="auto">
          <a:xfrm>
            <a:off x="0" y="8915400"/>
            <a:ext cx="13030200" cy="866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188530"/>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solidFill>
                <a:srgbClr val="53C1DD"/>
              </a:solidFill>
            </a:endParaRPr>
          </a:p>
        </p:txBody>
      </p:sp>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2651" y="9097612"/>
            <a:ext cx="2754709" cy="502350"/>
          </a:xfrm>
          <a:prstGeom prst="rect">
            <a:avLst/>
          </a:prstGeom>
        </p:spPr>
      </p:pic>
    </p:spTree>
  </p:cSld>
  <p:clrMap bg1="lt1" tx1="dk1" bg2="lt2" tx2="dk2" accent1="accent1" accent2="accent2" accent3="accent3" accent4="accent4" accent5="accent5" accent6="accent6" hlink="hlink" folHlink="folHlink"/>
  <p:sldLayoutIdLst>
    <p:sldLayoutId id="2147483693" r:id="rId1"/>
    <p:sldLayoutId id="2147483687" r:id="rId2"/>
    <p:sldLayoutId id="2147483696" r:id="rId3"/>
  </p:sldLayoutIdLst>
  <p:txStyles>
    <p:titleStyle>
      <a:lvl1pPr algn="l" defTabSz="584200" rtl="0" eaLnBrk="0" fontAlgn="base" hangingPunct="0">
        <a:spcBef>
          <a:spcPct val="0"/>
        </a:spcBef>
        <a:spcAft>
          <a:spcPct val="0"/>
        </a:spcAft>
        <a:defRPr sz="6600" b="1" i="1">
          <a:solidFill>
            <a:schemeClr val="bg2"/>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5" name="AutoShape 1"/>
          <p:cNvSpPr>
            <a:spLocks/>
          </p:cNvSpPr>
          <p:nvPr/>
        </p:nvSpPr>
        <p:spPr bwMode="auto">
          <a:xfrm>
            <a:off x="0" y="8915400"/>
            <a:ext cx="13030200" cy="866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5C6670"/>
          </a:solidFill>
          <a:ln w="12700" cap="flat" cmpd="sng">
            <a:noFill/>
            <a:prstDash val="solid"/>
            <a:miter lim="0"/>
            <a:headEnd/>
            <a:tailEnd/>
          </a:ln>
          <a:effectLst/>
        </p:spPr>
        <p:txBody>
          <a:bodyPr lIns="0" tIns="0" rIns="0" bIns="0" anchor="ctr">
            <a:prstTxWarp prst="textNoShape">
              <a:avLst/>
            </a:prstTxWarp>
          </a:bodyPr>
          <a:lstStyle/>
          <a:p>
            <a:pPr>
              <a:defRPr/>
            </a:pPr>
            <a:endParaRPr lang="en-US" sz="2200"/>
          </a:p>
        </p:txBody>
      </p:sp>
      <p:pic>
        <p:nvPicPr>
          <p:cNvPr id="4" name="Picture 3"/>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52651" y="9097612"/>
            <a:ext cx="2754709" cy="502350"/>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95" r:id="rId3"/>
    <p:sldLayoutId id="2147483691" r:id="rId4"/>
    <p:sldLayoutId id="2147483699" r:id="rId5"/>
    <p:sldLayoutId id="2147483700" r:id="rId6"/>
    <p:sldLayoutId id="2147483701" r:id="rId7"/>
    <p:sldLayoutId id="2147483704" r:id="rId8"/>
    <p:sldLayoutId id="2147483705" r:id="rId9"/>
    <p:sldLayoutId id="2147483706" r:id="rId10"/>
    <p:sldLayoutId id="2147483707" r:id="rId11"/>
    <p:sldLayoutId id="2147483708" r:id="rId12"/>
    <p:sldLayoutId id="2147483709" r:id="rId13"/>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6145" name="AutoShape 1"/>
          <p:cNvSpPr>
            <a:spLocks/>
          </p:cNvSpPr>
          <p:nvPr/>
        </p:nvSpPr>
        <p:spPr bwMode="auto">
          <a:xfrm>
            <a:off x="0" y="3657600"/>
            <a:ext cx="13030200" cy="6096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solidFill>
            <a:srgbClr val="14943F"/>
          </a:solidFill>
          <a:ln w="12700" cap="flat" cmpd="sng">
            <a:noFill/>
            <a:prstDash val="solid"/>
            <a:miter lim="0"/>
            <a:headEnd/>
            <a:tailEnd/>
          </a:ln>
          <a:effectLst/>
        </p:spPr>
        <p:txBody>
          <a:bodyPr lIns="50800" tIns="50800" rIns="50800" bIns="50800" anchor="ctr">
            <a:prstTxWarp prst="textNoShape">
              <a:avLst/>
            </a:prstTxWarp>
          </a:bodyPr>
          <a:lstStyle/>
          <a:p>
            <a:pPr>
              <a:defRPr/>
            </a:pPr>
            <a:endParaRPr lang="en-US" sz="2200"/>
          </a:p>
        </p:txBody>
      </p:sp>
      <p:pic>
        <p:nvPicPr>
          <p:cNvPr id="4" name="Picture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52651" y="9097612"/>
            <a:ext cx="2754709" cy="502350"/>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703" r:id="rId3"/>
  </p:sldLayoutIdLst>
  <p:txStyles>
    <p:title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p:titleStyle>
    <p:bodyStyle>
      <a:lvl1pPr marL="342900" indent="-3429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1pPr>
      <a:lvl2pPr marL="228600" indent="2286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2pPr>
      <a:lvl3pPr marL="457200" indent="4572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3pPr>
      <a:lvl4pPr marL="685800" indent="6858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4pPr>
      <a:lvl5pPr marL="914400" indent="914400" algn="l" defTabSz="584200" rtl="0" eaLnBrk="0" fontAlgn="base" hangingPunct="0">
        <a:spcBef>
          <a:spcPts val="4200"/>
        </a:spcBef>
        <a:spcAft>
          <a:spcPct val="0"/>
        </a:spcAft>
        <a:defRPr sz="3000">
          <a:solidFill>
            <a:srgbClr val="5C6670"/>
          </a:solidFill>
          <a:latin typeface="+mn-lt"/>
          <a:ea typeface="+mn-ea"/>
          <a:cs typeface="+mn-cs"/>
          <a:sym typeface="Trebuchet MS" pitchFamily="-100" charset="0"/>
        </a:defRPr>
      </a:lvl5pPr>
      <a:lvl6pPr marL="13716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6pPr>
      <a:lvl7pPr marL="18288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7pPr>
      <a:lvl8pPr marL="22860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8pPr>
      <a:lvl9pPr marL="2743200" algn="l" defTabSz="584200" rtl="0" fontAlgn="base" hangingPunct="0">
        <a:spcBef>
          <a:spcPts val="4200"/>
        </a:spcBef>
        <a:spcAft>
          <a:spcPct val="0"/>
        </a:spcAft>
        <a:defRPr sz="3000">
          <a:solidFill>
            <a:srgbClr val="5C6670"/>
          </a:solidFill>
          <a:latin typeface="+mn-lt"/>
          <a:ea typeface="+mn-ea"/>
          <a:cs typeface="+mn-cs"/>
          <a:sym typeface="Trebuchet MS" pitchFamily="-100"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support.assessment.pearson.com/x/BAACAQ"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hyperlink" Target="mailto:bonner_c@cde.state.co.us" TargetMode="External"/><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slide" Target="slide17.xml"/></Relationships>
</file>

<file path=ppt/slides/_rels/slide11.xml.rels><?xml version="1.0" encoding="UTF-8" standalone="yes"?>
<Relationships xmlns="http://schemas.openxmlformats.org/package/2006/relationships"><Relationship Id="rId3" Type="http://schemas.openxmlformats.org/officeDocument/2006/relationships/hyperlink" Target="http://download.testnav.com/"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slide" Target="slide18.xml"/><Relationship Id="rId7" Type="http://schemas.openxmlformats.org/officeDocument/2006/relationships/slide" Target="slide88.xml"/><Relationship Id="rId2" Type="http://schemas.openxmlformats.org/officeDocument/2006/relationships/slide" Target="slide3.xml"/><Relationship Id="rId1" Type="http://schemas.openxmlformats.org/officeDocument/2006/relationships/slideLayout" Target="../slideLayouts/slideLayout6.xml"/><Relationship Id="rId6" Type="http://schemas.openxmlformats.org/officeDocument/2006/relationships/slide" Target="slide67.xml"/><Relationship Id="rId5" Type="http://schemas.openxmlformats.org/officeDocument/2006/relationships/slide" Target="slide52.xml"/><Relationship Id="rId4" Type="http://schemas.openxmlformats.org/officeDocument/2006/relationships/slide" Target="slide27.xml"/></Relationships>
</file>

<file path=ppt/slides/_rels/slide19.xml.rels><?xml version="1.0" encoding="UTF-8" standalone="yes"?>
<Relationships xmlns="http://schemas.openxmlformats.org/package/2006/relationships"><Relationship Id="rId3" Type="http://schemas.openxmlformats.org/officeDocument/2006/relationships/hyperlink" Target="https://support.assessment.pearson.com/x/AxZgAQ"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slide" Target="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slide" Target="slide18.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https://support.assessment.pearson.com/display/TN/Early+Warning+System+Triggers" TargetMode="External"/><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slide" Target="slide4.xml"/><Relationship Id="rId1" Type="http://schemas.openxmlformats.org/officeDocument/2006/relationships/slideLayout" Target="../slideLayouts/slideLayout5.xml"/><Relationship Id="rId5" Type="http://schemas.openxmlformats.org/officeDocument/2006/relationships/slide" Target="slide22.xml"/><Relationship Id="rId4" Type="http://schemas.openxmlformats.org/officeDocument/2006/relationships/slide" Target="slide2.xml"/></Relationships>
</file>

<file path=ppt/slides/_rels/slide29.xml.rels><?xml version="1.0" encoding="UTF-8" standalone="yes"?>
<Relationships xmlns="http://schemas.openxmlformats.org/package/2006/relationships"><Relationship Id="rId3" Type="http://schemas.openxmlformats.org/officeDocument/2006/relationships/hyperlink" Target="http://download.testnav.com/" TargetMode="External"/><Relationship Id="rId2" Type="http://schemas.openxmlformats.org/officeDocument/2006/relationships/hyperlink" Target="https://support.assessment.pearson.com/x/HAACAQ" TargetMode="Externa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slide" Target="slide18.xml"/><Relationship Id="rId7" Type="http://schemas.openxmlformats.org/officeDocument/2006/relationships/slide" Target="slide88.xml"/><Relationship Id="rId2" Type="http://schemas.openxmlformats.org/officeDocument/2006/relationships/slide" Target="slide3.xml"/><Relationship Id="rId1" Type="http://schemas.openxmlformats.org/officeDocument/2006/relationships/slideLayout" Target="../slideLayouts/slideLayout5.xml"/><Relationship Id="rId6" Type="http://schemas.openxmlformats.org/officeDocument/2006/relationships/slide" Target="slide67.xml"/><Relationship Id="rId5" Type="http://schemas.openxmlformats.org/officeDocument/2006/relationships/slide" Target="slide52.xml"/><Relationship Id="rId4" Type="http://schemas.openxmlformats.org/officeDocument/2006/relationships/slide" Target="slide2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2.xml"/><Relationship Id="rId1" Type="http://schemas.openxmlformats.org/officeDocument/2006/relationships/tags" Target="../tags/tag1.xml"/><Relationship Id="rId5" Type="http://schemas.openxmlformats.org/officeDocument/2006/relationships/image" Target="../media/image28.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hyperlink" Target="https://support.assessment.pearson.com/display/TN/Set+Up+and+Use+ProctorCache"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28.png"/><Relationship Id="rId4" Type="http://schemas.openxmlformats.org/officeDocument/2006/relationships/hyperlink" Target="https://support.assessment.pearson.com/x/HAACAQ"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download.testnav.com/" TargetMode="Externa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32.png"/><Relationship Id="rId2" Type="http://schemas.openxmlformats.org/officeDocument/2006/relationships/slideLayout" Target="../slideLayouts/slideLayout16.xml"/><Relationship Id="rId1" Type="http://schemas.openxmlformats.org/officeDocument/2006/relationships/tags" Target="../tags/tag3.xml"/><Relationship Id="rId6" Type="http://schemas.openxmlformats.org/officeDocument/2006/relationships/image" Target="../media/image31.png"/><Relationship Id="rId5" Type="http://schemas.openxmlformats.org/officeDocument/2006/relationships/image" Target="../media/image21.png"/><Relationship Id="rId4" Type="http://schemas.openxmlformats.org/officeDocument/2006/relationships/hyperlink" Target="https://trng-co.pearsonaccessnext.com/customer/index.action" TargetMode="Externa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6.xml"/><Relationship Id="rId1" Type="http://schemas.openxmlformats.org/officeDocument/2006/relationships/tags" Target="../tags/tag4.xml"/><Relationship Id="rId5" Type="http://schemas.openxmlformats.org/officeDocument/2006/relationships/image" Target="../media/image21.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6.xml"/><Relationship Id="rId1" Type="http://schemas.openxmlformats.org/officeDocument/2006/relationships/tags" Target="../tags/tag5.xml"/><Relationship Id="rId5" Type="http://schemas.openxmlformats.org/officeDocument/2006/relationships/image" Target="../media/image34.pn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6.xml"/><Relationship Id="rId1" Type="http://schemas.openxmlformats.org/officeDocument/2006/relationships/tags" Target="../tags/tag6.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hyperlink" Target="https://support.assessment.pearson.com/x/BYDy" TargetMode="External"/><Relationship Id="rId2" Type="http://schemas.openxmlformats.org/officeDocument/2006/relationships/hyperlink" Target="http://www.cde.state.co.us/assessment/newassess-dtc" TargetMode="External"/><Relationship Id="rId1" Type="http://schemas.openxmlformats.org/officeDocument/2006/relationships/slideLayout" Target="../slideLayouts/slideLayout11.xml"/><Relationship Id="rId4" Type="http://schemas.openxmlformats.org/officeDocument/2006/relationships/hyperlink" Target="https://support.assessment.pearson.com/x/BAACAQ"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39.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40.png"/><Relationship Id="rId7"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36.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6.xml"/><Relationship Id="rId1" Type="http://schemas.openxmlformats.org/officeDocument/2006/relationships/tags" Target="../tags/tag7.xml"/><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23.xm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2.xml"/><Relationship Id="rId1" Type="http://schemas.openxmlformats.org/officeDocument/2006/relationships/tags" Target="../tags/tag8.xml"/><Relationship Id="rId5" Type="http://schemas.openxmlformats.org/officeDocument/2006/relationships/image" Target="../media/image52.png"/><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2.xml"/><Relationship Id="rId1" Type="http://schemas.openxmlformats.org/officeDocument/2006/relationships/tags" Target="../tags/tag9.xml"/></Relationships>
</file>

<file path=ppt/slides/_rels/slide52.xml.rels><?xml version="1.0" encoding="UTF-8" standalone="yes"?>
<Relationships xmlns="http://schemas.openxmlformats.org/package/2006/relationships"><Relationship Id="rId3" Type="http://schemas.openxmlformats.org/officeDocument/2006/relationships/slide" Target="slide18.xml"/><Relationship Id="rId7" Type="http://schemas.openxmlformats.org/officeDocument/2006/relationships/slide" Target="slide88.xml"/><Relationship Id="rId2" Type="http://schemas.openxmlformats.org/officeDocument/2006/relationships/slide" Target="slide3.xml"/><Relationship Id="rId1" Type="http://schemas.openxmlformats.org/officeDocument/2006/relationships/slideLayout" Target="../slideLayouts/slideLayout6.xml"/><Relationship Id="rId6" Type="http://schemas.openxmlformats.org/officeDocument/2006/relationships/slide" Target="slide67.xml"/><Relationship Id="rId5" Type="http://schemas.openxmlformats.org/officeDocument/2006/relationships/slide" Target="slide52.xml"/><Relationship Id="rId4" Type="http://schemas.openxmlformats.org/officeDocument/2006/relationships/slide" Target="slide27.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9.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0.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6.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41.xml"/><Relationship Id="rId1" Type="http://schemas.openxmlformats.org/officeDocument/2006/relationships/slideLayout" Target="../slideLayouts/slideLayout21.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10.xml"/><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hyperlink" Target="https://support.google.com/chromebook/answer/3134673?hl=en" TargetMode="External"/><Relationship Id="rId2" Type="http://schemas.openxmlformats.org/officeDocument/2006/relationships/notesSlide" Target="../notesSlides/notesSlide47.xml"/><Relationship Id="rId1" Type="http://schemas.openxmlformats.org/officeDocument/2006/relationships/slideLayout" Target="../slideLayouts/slideLayout10.xml"/><Relationship Id="rId4" Type="http://schemas.openxmlformats.org/officeDocument/2006/relationships/hyperlink" Target="https://support.assessment.pearson.com/x/NgccAQ"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hyperlink" Target="https://support.assessment.pearson.com/x/OAccAQ" TargetMode="External"/><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8" Type="http://schemas.openxmlformats.org/officeDocument/2006/relationships/slide" Target="slide68.xml"/><Relationship Id="rId3" Type="http://schemas.openxmlformats.org/officeDocument/2006/relationships/slide" Target="slide18.xml"/><Relationship Id="rId7" Type="http://schemas.openxmlformats.org/officeDocument/2006/relationships/slide" Target="slide88.xml"/><Relationship Id="rId12" Type="http://schemas.openxmlformats.org/officeDocument/2006/relationships/slide" Target="slide101.xml"/><Relationship Id="rId2" Type="http://schemas.openxmlformats.org/officeDocument/2006/relationships/slide" Target="slide3.xml"/><Relationship Id="rId1" Type="http://schemas.openxmlformats.org/officeDocument/2006/relationships/slideLayout" Target="../slideLayouts/slideLayout5.xml"/><Relationship Id="rId6" Type="http://schemas.openxmlformats.org/officeDocument/2006/relationships/slide" Target="slide67.xml"/><Relationship Id="rId11" Type="http://schemas.openxmlformats.org/officeDocument/2006/relationships/slide" Target="slide99.xml"/><Relationship Id="rId5" Type="http://schemas.openxmlformats.org/officeDocument/2006/relationships/slide" Target="slide52.xml"/><Relationship Id="rId10" Type="http://schemas.openxmlformats.org/officeDocument/2006/relationships/slide" Target="slide92.xml"/><Relationship Id="rId4" Type="http://schemas.openxmlformats.org/officeDocument/2006/relationships/slide" Target="slide27.xml"/><Relationship Id="rId9" Type="http://schemas.openxmlformats.org/officeDocument/2006/relationships/slide" Target="slide69.xml"/></Relationships>
</file>

<file path=ppt/slides/_rels/slide68.xml.rels><?xml version="1.0" encoding="UTF-8" standalone="yes"?>
<Relationships xmlns="http://schemas.openxmlformats.org/package/2006/relationships"><Relationship Id="rId8" Type="http://schemas.openxmlformats.org/officeDocument/2006/relationships/hyperlink" Target="https://support.assessment.pearson.com/x/LYDy" TargetMode="External"/><Relationship Id="rId3" Type="http://schemas.openxmlformats.org/officeDocument/2006/relationships/hyperlink" Target="https://www.youtube.com/watch?v=xT0Oo8zHKUs" TargetMode="External"/><Relationship Id="rId7" Type="http://schemas.openxmlformats.org/officeDocument/2006/relationships/hyperlink" Target="https://support.assessment.pearson.com/x/LIDy" TargetMode="External"/><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hyperlink" Target="https://support.assessment.pearson.com/x/L4Dy" TargetMode="External"/><Relationship Id="rId5" Type="http://schemas.openxmlformats.org/officeDocument/2006/relationships/hyperlink" Target="https://www.youtube.com/watch?v=wbBjic1dHMA" TargetMode="External"/><Relationship Id="rId4" Type="http://schemas.openxmlformats.org/officeDocument/2006/relationships/hyperlink" Target="https://www.youtube.com/watch?v=HnKXqPp-brg" TargetMode="External"/><Relationship Id="rId9" Type="http://schemas.openxmlformats.org/officeDocument/2006/relationships/image" Target="../media/image2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7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4.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6.xml"/><Relationship Id="rId1" Type="http://schemas.openxmlformats.org/officeDocument/2006/relationships/tags" Target="../tags/tag10.xml"/><Relationship Id="rId4" Type="http://schemas.openxmlformats.org/officeDocument/2006/relationships/image" Target="../media/image59.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6.xml"/><Relationship Id="rId1" Type="http://schemas.openxmlformats.org/officeDocument/2006/relationships/tags" Target="../tags/tag11.xml"/><Relationship Id="rId4" Type="http://schemas.openxmlformats.org/officeDocument/2006/relationships/image" Target="../media/image21.png"/></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0.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1.xml"/><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21.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2.xml"/><Relationship Id="rId1" Type="http://schemas.openxmlformats.org/officeDocument/2006/relationships/tags" Target="../tags/tag13.xml"/><Relationship Id="rId5" Type="http://schemas.openxmlformats.org/officeDocument/2006/relationships/image" Target="../media/image65.png"/><Relationship Id="rId4" Type="http://schemas.openxmlformats.org/officeDocument/2006/relationships/image" Target="../media/image21.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2.xml"/><Relationship Id="rId1" Type="http://schemas.openxmlformats.org/officeDocument/2006/relationships/tags" Target="../tags/tag14.xml"/><Relationship Id="rId5" Type="http://schemas.openxmlformats.org/officeDocument/2006/relationships/image" Target="../media/image21.png"/><Relationship Id="rId4" Type="http://schemas.openxmlformats.org/officeDocument/2006/relationships/image" Target="../media/image66.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2.xml"/><Relationship Id="rId1" Type="http://schemas.openxmlformats.org/officeDocument/2006/relationships/tags" Target="../tags/tag15.xml"/><Relationship Id="rId5" Type="http://schemas.openxmlformats.org/officeDocument/2006/relationships/image" Target="../media/image21.png"/><Relationship Id="rId4" Type="http://schemas.openxmlformats.org/officeDocument/2006/relationships/image" Target="../media/image67.png"/></Relationships>
</file>

<file path=ppt/slides/_rels/slide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6.xml"/><Relationship Id="rId1" Type="http://schemas.openxmlformats.org/officeDocument/2006/relationships/slideLayout" Target="../slideLayouts/slideLayout17.xml"/><Relationship Id="rId4" Type="http://schemas.openxmlformats.org/officeDocument/2006/relationships/image" Target="../media/image68.png"/></Relationships>
</file>

<file path=ppt/slides/_rels/slide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7.xml"/><Relationship Id="rId1" Type="http://schemas.openxmlformats.org/officeDocument/2006/relationships/slideLayout" Target="../slideLayouts/slideLayout17.xml"/><Relationship Id="rId4" Type="http://schemas.openxmlformats.org/officeDocument/2006/relationships/image" Target="../media/image69.png"/></Relationships>
</file>

<file path=ppt/slides/_rels/slide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8.xml"/><Relationship Id="rId1" Type="http://schemas.openxmlformats.org/officeDocument/2006/relationships/slideLayout" Target="../slideLayouts/slideLayout17.xml"/><Relationship Id="rId4" Type="http://schemas.openxmlformats.org/officeDocument/2006/relationships/image" Target="../media/image70.png"/></Relationships>
</file>

<file path=ppt/slides/_rels/slide8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9.xml"/><Relationship Id="rId1" Type="http://schemas.openxmlformats.org/officeDocument/2006/relationships/slideLayout" Target="../slideLayouts/slideLayout17.xml"/><Relationship Id="rId4" Type="http://schemas.openxmlformats.org/officeDocument/2006/relationships/image" Target="../media/image71.png"/></Relationships>
</file>

<file path=ppt/slides/_rels/slide8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0.xml"/><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90.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slide" Target="slide4.xml"/><Relationship Id="rId1" Type="http://schemas.openxmlformats.org/officeDocument/2006/relationships/slideLayout" Target="../slideLayouts/slideLayout6.xml"/><Relationship Id="rId5" Type="http://schemas.openxmlformats.org/officeDocument/2006/relationships/slide" Target="slide22.xml"/><Relationship Id="rId4" Type="http://schemas.openxmlformats.org/officeDocument/2006/relationships/slide" Target="slide2.xml"/></Relationships>
</file>

<file path=ppt/slides/_rels/slide91.xml.rels><?xml version="1.0" encoding="UTF-8" standalone="yes"?>
<Relationships xmlns="http://schemas.openxmlformats.org/package/2006/relationships"><Relationship Id="rId3" Type="http://schemas.openxmlformats.org/officeDocument/2006/relationships/hyperlink" Target="https://support.assessment.pearson.com/x/CgACAQ" TargetMode="External"/><Relationship Id="rId2" Type="http://schemas.openxmlformats.org/officeDocument/2006/relationships/notesSlide" Target="../notesSlides/notesSlide71.xml"/><Relationship Id="rId1" Type="http://schemas.openxmlformats.org/officeDocument/2006/relationships/slideLayout" Target="../slideLayouts/slideLayout10.xml"/><Relationship Id="rId6" Type="http://schemas.openxmlformats.org/officeDocument/2006/relationships/slide" Target="slide17.xml"/><Relationship Id="rId5" Type="http://schemas.openxmlformats.org/officeDocument/2006/relationships/hyperlink" Target="https://support.assessment.pearson.com/x/DgACAQ" TargetMode="External"/><Relationship Id="rId4" Type="http://schemas.openxmlformats.org/officeDocument/2006/relationships/hyperlink" Target="https://support.assessment.pearson.com/x/DwACAQ" TargetMode="External"/></Relationships>
</file>

<file path=ppt/slides/_rels/slide92.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73.xml"/><Relationship Id="rId1" Type="http://schemas.openxmlformats.org/officeDocument/2006/relationships/slideLayout" Target="../slideLayouts/slideLayout10.xml"/><Relationship Id="rId4" Type="http://schemas.openxmlformats.org/officeDocument/2006/relationships/image" Target="../media/image74.png"/></Relationships>
</file>

<file path=ppt/slides/_rels/slide95.xml.rels><?xml version="1.0" encoding="UTF-8" standalone="yes"?>
<Relationships xmlns="http://schemas.openxmlformats.org/package/2006/relationships"><Relationship Id="rId3" Type="http://schemas.openxmlformats.org/officeDocument/2006/relationships/hyperlink" Target="https://support.assessment.pearson.com/x/DwACAQ" TargetMode="External"/><Relationship Id="rId2" Type="http://schemas.openxmlformats.org/officeDocument/2006/relationships/notesSlide" Target="../notesSlides/notesSlide74.xml"/><Relationship Id="rId1" Type="http://schemas.openxmlformats.org/officeDocument/2006/relationships/slideLayout" Target="../slideLayouts/slideLayout10.xml"/><Relationship Id="rId5" Type="http://schemas.openxmlformats.org/officeDocument/2006/relationships/image" Target="../media/image75.png"/><Relationship Id="rId4" Type="http://schemas.openxmlformats.org/officeDocument/2006/relationships/slide" Target="slide17.xml"/></Relationships>
</file>

<file path=ppt/slides/_rels/slide96.xml.rels><?xml version="1.0" encoding="UTF-8" standalone="yes"?>
<Relationships xmlns="http://schemas.openxmlformats.org/package/2006/relationships"><Relationship Id="rId3" Type="http://schemas.openxmlformats.org/officeDocument/2006/relationships/hyperlink" Target="http://www.cde.state.co.us/assessment/dtcsoa" TargetMode="External"/><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 dirty="0"/>
              <a:t>CMAS TestNav Technical Site Readiness</a:t>
            </a:r>
            <a:endParaRPr lang="en-US" dirty="0"/>
          </a:p>
        </p:txBody>
      </p:sp>
      <p:sp>
        <p:nvSpPr>
          <p:cNvPr id="3" name="Subtitle 2"/>
          <p:cNvSpPr>
            <a:spLocks noGrp="1"/>
          </p:cNvSpPr>
          <p:nvPr>
            <p:ph type="subTitle" idx="1"/>
          </p:nvPr>
        </p:nvSpPr>
        <p:spPr/>
        <p:txBody>
          <a:bodyPr/>
          <a:lstStyle/>
          <a:p>
            <a:pPr>
              <a:spcBef>
                <a:spcPts val="0"/>
              </a:spcBef>
            </a:pPr>
            <a:r>
              <a:rPr lang="en" dirty="0"/>
              <a:t>Spring 2019</a:t>
            </a:r>
          </a:p>
        </p:txBody>
      </p:sp>
      <p:sp>
        <p:nvSpPr>
          <p:cNvPr id="6" name="TextBox 5"/>
          <p:cNvSpPr txBox="1"/>
          <p:nvPr/>
        </p:nvSpPr>
        <p:spPr>
          <a:xfrm>
            <a:off x="1924800" y="8473626"/>
            <a:ext cx="184666" cy="369332"/>
          </a:xfrm>
          <a:prstGeom prst="rect">
            <a:avLst/>
          </a:prstGeom>
          <a:noFill/>
        </p:spPr>
        <p:txBody>
          <a:bodyPr wrap="none" rtlCol="0">
            <a:spAutoFit/>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normAutofit/>
          </a:bodyPr>
          <a:lstStyle/>
          <a:p>
            <a:pPr algn="ctr"/>
            <a:r>
              <a:rPr lang="en-US" b="1" dirty="0"/>
              <a:t>TestNav 8.11 Options</a:t>
            </a:r>
          </a:p>
        </p:txBody>
      </p:sp>
      <p:sp>
        <p:nvSpPr>
          <p:cNvPr id="2" name="TextBox 1"/>
          <p:cNvSpPr txBox="1"/>
          <p:nvPr/>
        </p:nvSpPr>
        <p:spPr>
          <a:xfrm>
            <a:off x="0" y="8335788"/>
            <a:ext cx="10031913" cy="646331"/>
          </a:xfrm>
          <a:prstGeom prst="rect">
            <a:avLst/>
          </a:prstGeom>
          <a:noFill/>
        </p:spPr>
        <p:txBody>
          <a:bodyPr wrap="none" rtlCol="0">
            <a:spAutoFit/>
          </a:bodyPr>
          <a:lstStyle/>
          <a:p>
            <a:r>
              <a:rPr lang="en-US" dirty="0"/>
              <a:t>Complete requirements can be found at: </a:t>
            </a:r>
            <a:r>
              <a:rPr lang="en-US" dirty="0">
                <a:hlinkClick r:id="rId3"/>
              </a:rPr>
              <a:t>https://support.assessment.pearson.com/x/BAACAQ</a:t>
            </a:r>
            <a:r>
              <a:rPr lang="en-US" dirty="0"/>
              <a:t> </a:t>
            </a:r>
          </a:p>
          <a:p>
            <a:endParaRPr lang="en-US" dirty="0"/>
          </a:p>
        </p:txBody>
      </p:sp>
      <p:sp>
        <p:nvSpPr>
          <p:cNvPr id="7" name="Freeform 6"/>
          <p:cNvSpPr/>
          <p:nvPr/>
        </p:nvSpPr>
        <p:spPr>
          <a:xfrm>
            <a:off x="3071494" y="1781930"/>
            <a:ext cx="6099812" cy="820541"/>
          </a:xfrm>
          <a:custGeom>
            <a:avLst/>
            <a:gdLst>
              <a:gd name="connsiteX0" fmla="*/ 0 w 4059212"/>
              <a:gd name="connsiteY0" fmla="*/ 0 h 633600"/>
              <a:gd name="connsiteX1" fmla="*/ 4059212 w 4059212"/>
              <a:gd name="connsiteY1" fmla="*/ 0 h 633600"/>
              <a:gd name="connsiteX2" fmla="*/ 4059212 w 4059212"/>
              <a:gd name="connsiteY2" fmla="*/ 633600 h 633600"/>
              <a:gd name="connsiteX3" fmla="*/ 0 w 4059212"/>
              <a:gd name="connsiteY3" fmla="*/ 633600 h 633600"/>
              <a:gd name="connsiteX4" fmla="*/ 0 w 4059212"/>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633600">
                <a:moveTo>
                  <a:pt x="0" y="0"/>
                </a:moveTo>
                <a:lnTo>
                  <a:pt x="4059212" y="0"/>
                </a:lnTo>
                <a:lnTo>
                  <a:pt x="4059212" y="633600"/>
                </a:lnTo>
                <a:lnTo>
                  <a:pt x="0" y="633600"/>
                </a:lnTo>
                <a:lnTo>
                  <a:pt x="0" y="0"/>
                </a:lnTo>
                <a:close/>
              </a:path>
            </a:pathLst>
          </a:custGeom>
          <a:solidFill>
            <a:schemeClr val="bg2">
              <a:lumMod val="60000"/>
              <a:lumOff val="40000"/>
            </a:schemeClr>
          </a:solidFill>
          <a:ln>
            <a:solidFill>
              <a:schemeClr val="bg1"/>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2527" tIns="127158" rIns="222527" bIns="127158" numCol="1" spcCol="1270" anchor="ctr" anchorCtr="0">
            <a:noAutofit/>
          </a:bodyPr>
          <a:lstStyle/>
          <a:p>
            <a:pPr algn="ctr" defTabSz="1390769">
              <a:lnSpc>
                <a:spcPct val="90000"/>
              </a:lnSpc>
              <a:spcAft>
                <a:spcPct val="35000"/>
              </a:spcAft>
            </a:pPr>
            <a:r>
              <a:rPr lang="en-US" sz="3413" dirty="0">
                <a:latin typeface="Verdana" panose="020B0604030504040204" pitchFamily="34" charset="0"/>
                <a:ea typeface="Verdana" panose="020B0604030504040204" pitchFamily="34" charset="0"/>
                <a:cs typeface="Verdana" panose="020B0604030504040204" pitchFamily="34" charset="0"/>
              </a:rPr>
              <a:t>Installable</a:t>
            </a:r>
          </a:p>
        </p:txBody>
      </p:sp>
      <p:sp>
        <p:nvSpPr>
          <p:cNvPr id="8" name="Freeform 7"/>
          <p:cNvSpPr/>
          <p:nvPr/>
        </p:nvSpPr>
        <p:spPr>
          <a:xfrm>
            <a:off x="3086978" y="2602471"/>
            <a:ext cx="6068844" cy="5437250"/>
          </a:xfrm>
          <a:custGeom>
            <a:avLst/>
            <a:gdLst>
              <a:gd name="connsiteX0" fmla="*/ 0 w 4059212"/>
              <a:gd name="connsiteY0" fmla="*/ 0 h 4468859"/>
              <a:gd name="connsiteX1" fmla="*/ 4059212 w 4059212"/>
              <a:gd name="connsiteY1" fmla="*/ 0 h 4468859"/>
              <a:gd name="connsiteX2" fmla="*/ 4059212 w 4059212"/>
              <a:gd name="connsiteY2" fmla="*/ 4468859 h 4468859"/>
              <a:gd name="connsiteX3" fmla="*/ 0 w 4059212"/>
              <a:gd name="connsiteY3" fmla="*/ 4468859 h 4468859"/>
              <a:gd name="connsiteX4" fmla="*/ 0 w 4059212"/>
              <a:gd name="connsiteY4" fmla="*/ 0 h 446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4468859">
                <a:moveTo>
                  <a:pt x="0" y="0"/>
                </a:moveTo>
                <a:lnTo>
                  <a:pt x="4059212" y="0"/>
                </a:lnTo>
                <a:lnTo>
                  <a:pt x="4059212" y="4468859"/>
                </a:lnTo>
                <a:lnTo>
                  <a:pt x="0" y="4468859"/>
                </a:lnTo>
                <a:lnTo>
                  <a:pt x="0" y="0"/>
                </a:lnTo>
                <a:close/>
              </a:path>
            </a:pathLst>
          </a:custGeom>
          <a:solidFill>
            <a:schemeClr val="tx1">
              <a:lumMod val="20000"/>
              <a:lumOff val="80000"/>
              <a:alpha val="40000"/>
            </a:schemeClr>
          </a:solidFill>
          <a:ln>
            <a:solidFill>
              <a:schemeClr val="bg1">
                <a:alpha val="90000"/>
              </a:schemeClr>
            </a:solidFill>
          </a:ln>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6895" tIns="166895" rIns="222527" bIns="250342" numCol="1" spcCol="1270" anchor="t" anchorCtr="0">
            <a:noAutofit/>
          </a:bodyPr>
          <a:lstStyle/>
          <a:p>
            <a:pPr hangingPunct="1">
              <a:defRPr/>
            </a:pPr>
            <a:r>
              <a:rPr lang="en-US" sz="2400" dirty="0">
                <a:solidFill>
                  <a:srgbClr val="5C6670"/>
                </a:solidFill>
                <a:latin typeface="Trebuchet MS" pitchFamily="-100" charset="0"/>
                <a:ea typeface="Trebuchet MS" pitchFamily="-100" charset="0"/>
                <a:cs typeface="Trebuchet MS" pitchFamily="-100" charset="0"/>
              </a:rPr>
              <a:t>Available for</a:t>
            </a:r>
          </a:p>
          <a:p>
            <a:pPr marL="571500" lvl="1" indent="-342900" hangingPunct="1">
              <a:buFont typeface="Arial" panose="020B0604020202020204" pitchFamily="34" charset="0"/>
              <a:buChar char="•"/>
              <a:defRPr/>
            </a:pPr>
            <a:r>
              <a:rPr lang="en-US" sz="2400" dirty="0">
                <a:solidFill>
                  <a:srgbClr val="5C6670"/>
                </a:solidFill>
                <a:latin typeface="Trebuchet MS" pitchFamily="-100" charset="0"/>
                <a:ea typeface="Trebuchet MS" pitchFamily="-100" charset="0"/>
                <a:cs typeface="Trebuchet MS" pitchFamily="-100" charset="0"/>
              </a:rPr>
              <a:t>Chrome</a:t>
            </a:r>
          </a:p>
          <a:p>
            <a:pPr marL="571500" lvl="1" indent="-342900" hangingPunct="1">
              <a:buFont typeface="Arial" panose="020B0604020202020204" pitchFamily="34" charset="0"/>
              <a:buChar char="•"/>
              <a:defRPr/>
            </a:pPr>
            <a:r>
              <a:rPr lang="en-US" sz="2400" dirty="0">
                <a:solidFill>
                  <a:srgbClr val="5C6670"/>
                </a:solidFill>
                <a:latin typeface="Trebuchet MS" pitchFamily="-100" charset="0"/>
                <a:ea typeface="Trebuchet MS" pitchFamily="-100" charset="0"/>
                <a:cs typeface="Trebuchet MS" pitchFamily="-100" charset="0"/>
              </a:rPr>
              <a:t>iOS</a:t>
            </a:r>
          </a:p>
          <a:p>
            <a:pPr marL="571500" lvl="1" indent="-342900" hangingPunct="1">
              <a:buFont typeface="Arial" panose="020B0604020202020204" pitchFamily="34" charset="0"/>
              <a:buChar char="•"/>
              <a:defRPr/>
            </a:pPr>
            <a:r>
              <a:rPr lang="en-US" sz="2400" dirty="0">
                <a:solidFill>
                  <a:srgbClr val="5C6670"/>
                </a:solidFill>
                <a:latin typeface="Trebuchet MS" pitchFamily="-100" charset="0"/>
                <a:ea typeface="Trebuchet MS" pitchFamily="-100" charset="0"/>
                <a:cs typeface="Trebuchet MS" pitchFamily="-100" charset="0"/>
              </a:rPr>
              <a:t>Linux Fedora; Ubuntu</a:t>
            </a:r>
          </a:p>
          <a:p>
            <a:pPr marL="571500" lvl="1" indent="-342900" hangingPunct="1">
              <a:buFont typeface="Arial" panose="020B0604020202020204" pitchFamily="34" charset="0"/>
              <a:buChar char="•"/>
              <a:defRPr/>
            </a:pPr>
            <a:r>
              <a:rPr lang="en-US" sz="2400" dirty="0">
                <a:solidFill>
                  <a:srgbClr val="5C6670"/>
                </a:solidFill>
                <a:latin typeface="Trebuchet MS" pitchFamily="-100" charset="0"/>
                <a:ea typeface="Trebuchet MS" pitchFamily="-100" charset="0"/>
                <a:cs typeface="Trebuchet MS" pitchFamily="-100" charset="0"/>
              </a:rPr>
              <a:t>Mac OS X</a:t>
            </a:r>
          </a:p>
          <a:p>
            <a:pPr marL="571500" lvl="1" indent="-342900" hangingPunct="1">
              <a:buFont typeface="Arial" panose="020B0604020202020204" pitchFamily="34" charset="0"/>
              <a:buChar char="•"/>
              <a:defRPr/>
            </a:pPr>
            <a:r>
              <a:rPr lang="en-US" sz="2400" dirty="0">
                <a:solidFill>
                  <a:srgbClr val="5C6670"/>
                </a:solidFill>
                <a:latin typeface="Trebuchet MS" pitchFamily="-100" charset="0"/>
                <a:ea typeface="Trebuchet MS" pitchFamily="-100" charset="0"/>
                <a:cs typeface="Trebuchet MS" pitchFamily="-100" charset="0"/>
              </a:rPr>
              <a:t>Windows</a:t>
            </a:r>
          </a:p>
          <a:p>
            <a:pPr marL="571500" lvl="1" indent="-342900" hangingPunct="1">
              <a:buFont typeface="Arial" panose="020B0604020202020204" pitchFamily="34" charset="0"/>
              <a:buChar char="•"/>
              <a:defRPr/>
            </a:pPr>
            <a:r>
              <a:rPr lang="en-US" sz="2400" dirty="0">
                <a:solidFill>
                  <a:srgbClr val="5C6670"/>
                </a:solidFill>
                <a:latin typeface="Trebuchet MS" pitchFamily="-100" charset="0"/>
                <a:ea typeface="Trebuchet MS" pitchFamily="-100" charset="0"/>
                <a:cs typeface="Trebuchet MS" pitchFamily="-100" charset="0"/>
              </a:rPr>
              <a:t>Windows 10 in the app store</a:t>
            </a:r>
          </a:p>
          <a:p>
            <a:pPr hangingPunct="1">
              <a:defRPr/>
            </a:pPr>
            <a:r>
              <a:rPr lang="en-US" sz="2400" dirty="0">
                <a:solidFill>
                  <a:srgbClr val="5C6670"/>
                </a:solidFill>
                <a:latin typeface="Trebuchet MS" pitchFamily="-100" charset="0"/>
                <a:ea typeface="Trebuchet MS" pitchFamily="-100" charset="0"/>
                <a:cs typeface="Trebuchet MS" pitchFamily="-100" charset="0"/>
              </a:rPr>
              <a:t>Does not depend on other software, such as a browser or Java .</a:t>
            </a:r>
          </a:p>
          <a:p>
            <a:pPr hangingPunct="1">
              <a:defRPr/>
            </a:pPr>
            <a:endParaRPr lang="en-US" sz="2400" dirty="0">
              <a:solidFill>
                <a:srgbClr val="5C6670"/>
              </a:solidFill>
              <a:latin typeface="Trebuchet MS" pitchFamily="-100" charset="0"/>
              <a:ea typeface="Trebuchet MS" pitchFamily="-100" charset="0"/>
              <a:cs typeface="Trebuchet MS" pitchFamily="-100" charset="0"/>
            </a:endParaRPr>
          </a:p>
          <a:p>
            <a:pPr hangingPunct="1">
              <a:defRPr/>
            </a:pPr>
            <a:r>
              <a:rPr lang="en-US" sz="2400" dirty="0">
                <a:solidFill>
                  <a:srgbClr val="5C6670"/>
                </a:solidFill>
                <a:latin typeface="Trebuchet MS" pitchFamily="-100" charset="0"/>
                <a:ea typeface="Trebuchet MS" pitchFamily="-100" charset="0"/>
                <a:cs typeface="Trebuchet MS" pitchFamily="-100" charset="0"/>
              </a:rPr>
              <a:t>Access your test by starting the </a:t>
            </a:r>
            <a:r>
              <a:rPr lang="en-US" sz="2400" dirty="0" err="1">
                <a:solidFill>
                  <a:srgbClr val="5C6670"/>
                </a:solidFill>
                <a:latin typeface="Trebuchet MS" pitchFamily="-100" charset="0"/>
                <a:ea typeface="Trebuchet MS" pitchFamily="-100" charset="0"/>
                <a:cs typeface="Trebuchet MS" pitchFamily="-100" charset="0"/>
              </a:rPr>
              <a:t>TestNav</a:t>
            </a:r>
            <a:r>
              <a:rPr lang="en-US" sz="2400" dirty="0">
                <a:solidFill>
                  <a:srgbClr val="5C6670"/>
                </a:solidFill>
                <a:latin typeface="Trebuchet MS" pitchFamily="-100" charset="0"/>
                <a:ea typeface="Trebuchet MS" pitchFamily="-100" charset="0"/>
                <a:cs typeface="Trebuchet MS" pitchFamily="-100" charset="0"/>
              </a:rPr>
              <a:t> app and choosing your test.</a:t>
            </a:r>
          </a:p>
        </p:txBody>
      </p:sp>
    </p:spTree>
    <p:extLst>
      <p:ext uri="{BB962C8B-B14F-4D97-AF65-F5344CB8AC3E}">
        <p14:creationId xmlns:p14="http://schemas.microsoft.com/office/powerpoint/2010/main" val="168440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5000" y="533400"/>
            <a:ext cx="12268200" cy="1249680"/>
          </a:xfrm>
        </p:spPr>
        <p:txBody>
          <a:bodyPr/>
          <a:lstStyle/>
          <a:p>
            <a:r>
              <a:rPr lang="en-US" sz="5400" dirty="0"/>
              <a:t>Item Irregularities</a:t>
            </a:r>
          </a:p>
        </p:txBody>
      </p:sp>
      <p:sp>
        <p:nvSpPr>
          <p:cNvPr id="5" name="Content Placeholder 4"/>
          <p:cNvSpPr>
            <a:spLocks noGrp="1"/>
          </p:cNvSpPr>
          <p:nvPr>
            <p:ph idx="1"/>
          </p:nvPr>
        </p:nvSpPr>
        <p:spPr>
          <a:xfrm>
            <a:off x="650874" y="2286000"/>
            <a:ext cx="11566525" cy="6172200"/>
          </a:xfrm>
        </p:spPr>
        <p:txBody>
          <a:bodyPr/>
          <a:lstStyle/>
          <a:p>
            <a:pPr marL="457200" indent="-457200">
              <a:buFont typeface="Arial" panose="020B0604020202020204" pitchFamily="34" charset="0"/>
              <a:buChar char="•"/>
            </a:pPr>
            <a:r>
              <a:rPr lang="en-US" sz="4000" dirty="0"/>
              <a:t>If an item does not display or if students indicate an issue with an item, this should be reported immediately to the Pearson call center. </a:t>
            </a:r>
          </a:p>
        </p:txBody>
      </p:sp>
    </p:spTree>
    <p:extLst>
      <p:ext uri="{BB962C8B-B14F-4D97-AF65-F5344CB8AC3E}">
        <p14:creationId xmlns:p14="http://schemas.microsoft.com/office/powerpoint/2010/main" val="136636757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0"/>
            <a:ext cx="10972800" cy="1524000"/>
          </a:xfrm>
          <a:noFill/>
          <a:ln>
            <a:miter lim="800000"/>
            <a:headEnd/>
            <a:tailEnd/>
          </a:ln>
        </p:spPr>
        <p:txBody>
          <a:bodyPr vert="horz" wrap="square" lIns="127826" tIns="63914" rIns="127826" bIns="63914" numCol="1" anchor="ctr" anchorCtr="0" compatLnSpc="1">
            <a:prstTxWarp prst="textNoShape">
              <a:avLst/>
            </a:prstTxWarp>
          </a:bodyPr>
          <a:lstStyle/>
          <a:p>
            <a:pPr marL="239321"/>
            <a:r>
              <a:rPr lang="en-US" altLang="en-US" sz="5700" b="1" dirty="0">
                <a:ea typeface="ＭＳ Ｐゴシック" pitchFamily="34" charset="-128"/>
                <a:cs typeface="ＭＳ Ｐゴシック"/>
              </a:rPr>
              <a:t>CMAS Support</a:t>
            </a:r>
            <a:endParaRPr lang="en-US" sz="5700" b="1" dirty="0">
              <a:ea typeface="ＭＳ Ｐゴシック" pitchFamily="34" charset="-128"/>
              <a:cs typeface="ＭＳ Ｐゴシック"/>
            </a:endParaRPr>
          </a:p>
        </p:txBody>
      </p:sp>
      <p:sp>
        <p:nvSpPr>
          <p:cNvPr id="9" name="Freeform 8"/>
          <p:cNvSpPr/>
          <p:nvPr/>
        </p:nvSpPr>
        <p:spPr>
          <a:xfrm>
            <a:off x="787400" y="3733800"/>
            <a:ext cx="9753600" cy="3953799"/>
          </a:xfrm>
          <a:custGeom>
            <a:avLst/>
            <a:gdLst>
              <a:gd name="connsiteX0" fmla="*/ 0 w 4059212"/>
              <a:gd name="connsiteY0" fmla="*/ 0 h 4468859"/>
              <a:gd name="connsiteX1" fmla="*/ 4059212 w 4059212"/>
              <a:gd name="connsiteY1" fmla="*/ 0 h 4468859"/>
              <a:gd name="connsiteX2" fmla="*/ 4059212 w 4059212"/>
              <a:gd name="connsiteY2" fmla="*/ 4468859 h 4468859"/>
              <a:gd name="connsiteX3" fmla="*/ 0 w 4059212"/>
              <a:gd name="connsiteY3" fmla="*/ 4468859 h 4468859"/>
              <a:gd name="connsiteX4" fmla="*/ 0 w 4059212"/>
              <a:gd name="connsiteY4" fmla="*/ 0 h 446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4468859">
                <a:moveTo>
                  <a:pt x="0" y="0"/>
                </a:moveTo>
                <a:lnTo>
                  <a:pt x="4059212" y="0"/>
                </a:lnTo>
                <a:lnTo>
                  <a:pt x="4059212" y="4468859"/>
                </a:lnTo>
                <a:lnTo>
                  <a:pt x="0" y="4468859"/>
                </a:lnTo>
                <a:lnTo>
                  <a:pt x="0" y="0"/>
                </a:lnTo>
                <a:close/>
              </a:path>
            </a:pathLst>
          </a:custGeom>
          <a:solidFill>
            <a:srgbClr val="92D050">
              <a:alpha val="40000"/>
            </a:srgbClr>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6895" tIns="166895" rIns="222527" bIns="250342" numCol="1" spcCol="1270" anchor="t" anchorCtr="0">
            <a:noAutofit/>
          </a:bodyPr>
          <a:lstStyle/>
          <a:p>
            <a:r>
              <a:rPr lang="en-US" sz="3200" b="1" dirty="0">
                <a:solidFill>
                  <a:srgbClr val="333333"/>
                </a:solidFill>
                <a:latin typeface="Helvetica Neue"/>
              </a:rPr>
              <a:t>Customer Support</a:t>
            </a:r>
            <a:br>
              <a:rPr lang="en-US" sz="3200" dirty="0">
                <a:solidFill>
                  <a:srgbClr val="333333"/>
                </a:solidFill>
                <a:latin typeface="Helvetica Neue"/>
              </a:rPr>
            </a:br>
            <a:r>
              <a:rPr lang="en-US" sz="3200" dirty="0">
                <a:solidFill>
                  <a:srgbClr val="333333"/>
                </a:solidFill>
                <a:latin typeface="Helvetica Neue"/>
              </a:rPr>
              <a:t>Sign in </a:t>
            </a:r>
            <a:r>
              <a:rPr lang="en-US" sz="3200" dirty="0" err="1">
                <a:solidFill>
                  <a:srgbClr val="333333"/>
                </a:solidFill>
                <a:latin typeface="Helvetica Neue"/>
              </a:rPr>
              <a:t>PearsonAccess</a:t>
            </a:r>
            <a:r>
              <a:rPr lang="en-US" sz="3200" baseline="30000" dirty="0" err="1">
                <a:solidFill>
                  <a:srgbClr val="333333"/>
                </a:solidFill>
                <a:latin typeface="Helvetica Neue"/>
              </a:rPr>
              <a:t>next</a:t>
            </a:r>
            <a:r>
              <a:rPr lang="en-US" sz="3200" dirty="0">
                <a:solidFill>
                  <a:srgbClr val="333333"/>
                </a:solidFill>
                <a:latin typeface="Helvetica Neue"/>
              </a:rPr>
              <a:t> for Chat Support</a:t>
            </a:r>
            <a:br>
              <a:rPr lang="en-US" sz="3200" dirty="0">
                <a:solidFill>
                  <a:srgbClr val="333333"/>
                </a:solidFill>
                <a:latin typeface="Helvetica Neue"/>
              </a:rPr>
            </a:br>
            <a:r>
              <a:rPr lang="en-US" sz="3200" dirty="0">
                <a:solidFill>
                  <a:srgbClr val="333333"/>
                </a:solidFill>
                <a:latin typeface="Helvetica Neue"/>
              </a:rPr>
              <a:t>1-888-687-4759</a:t>
            </a:r>
          </a:p>
          <a:p>
            <a:r>
              <a:rPr lang="en-US" sz="3200" dirty="0">
                <a:solidFill>
                  <a:srgbClr val="333333"/>
                </a:solidFill>
                <a:latin typeface="Helvetica Neue"/>
              </a:rPr>
              <a:t>Monday – Friday</a:t>
            </a:r>
          </a:p>
          <a:p>
            <a:r>
              <a:rPr lang="en-US" sz="3200" dirty="0">
                <a:solidFill>
                  <a:srgbClr val="333333"/>
                </a:solidFill>
                <a:latin typeface="Helvetica Neue"/>
              </a:rPr>
              <a:t>7:00 am - 6:00 pm (MST)</a:t>
            </a:r>
            <a:r>
              <a:rPr lang="en-US" sz="3200" b="1" dirty="0">
                <a:solidFill>
                  <a:srgbClr val="333333"/>
                </a:solidFill>
                <a:latin typeface="Helvetica Neue"/>
              </a:rPr>
              <a:t> </a:t>
            </a:r>
            <a:br>
              <a:rPr lang="en-US" sz="3200" dirty="0">
                <a:solidFill>
                  <a:srgbClr val="333333"/>
                </a:solidFill>
                <a:latin typeface="Helvetica Neue"/>
              </a:rPr>
            </a:br>
            <a:endParaRPr lang="en-US" sz="3200" dirty="0">
              <a:solidFill>
                <a:srgbClr val="333333"/>
              </a:solidFill>
              <a:latin typeface="Helvetica Neue"/>
            </a:endParaRPr>
          </a:p>
        </p:txBody>
      </p:sp>
      <p:pic>
        <p:nvPicPr>
          <p:cNvPr id="1026" name="Picture 2" descr="http://download.pearsonaccessnext.com/co/cde-title-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 y="2338015"/>
            <a:ext cx="9753600" cy="1361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37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4457700"/>
            <a:ext cx="6781800" cy="4038600"/>
          </a:xfrm>
        </p:spPr>
        <p:txBody>
          <a:bodyPr numCol="1">
            <a:noAutofit/>
          </a:bodyPr>
          <a:lstStyle/>
          <a:p>
            <a:pPr algn="l"/>
            <a:r>
              <a:rPr lang="en-US" sz="2800" dirty="0"/>
              <a:t>CDE Support</a:t>
            </a:r>
            <a:br>
              <a:rPr lang="en-US" sz="2800" dirty="0"/>
            </a:br>
            <a:r>
              <a:rPr lang="en-US" sz="2800" b="0" dirty="0"/>
              <a:t>Collin Bonner</a:t>
            </a:r>
            <a:br>
              <a:rPr lang="en-US" sz="2800" b="0" dirty="0"/>
            </a:br>
            <a:r>
              <a:rPr lang="en-US" sz="2800" b="0" dirty="0"/>
              <a:t>CDE Assessment Technology Specialist</a:t>
            </a:r>
            <a:br>
              <a:rPr lang="en-US" sz="2800" b="0" dirty="0"/>
            </a:br>
            <a:r>
              <a:rPr lang="en-US" sz="2800" b="0" dirty="0"/>
              <a:t>303-866-6752</a:t>
            </a:r>
            <a:br>
              <a:rPr lang="en-US" sz="2800" b="0" dirty="0"/>
            </a:br>
            <a:r>
              <a:rPr lang="en-US" sz="2800" b="0" dirty="0">
                <a:hlinkClick r:id="rId3"/>
              </a:rPr>
              <a:t>bonner_c@cde.state.co.us</a:t>
            </a:r>
            <a:br>
              <a:rPr lang="en-US" sz="2800" b="0" dirty="0"/>
            </a:br>
            <a:r>
              <a:rPr lang="en-US" sz="3200" b="0" i="0" dirty="0"/>
              <a:t> </a:t>
            </a:r>
            <a:endParaRPr lang="en" sz="3200" b="0" dirty="0"/>
          </a:p>
        </p:txBody>
      </p:sp>
      <p:sp>
        <p:nvSpPr>
          <p:cNvPr id="3" name="TextBox 2"/>
          <p:cNvSpPr txBox="1"/>
          <p:nvPr/>
        </p:nvSpPr>
        <p:spPr>
          <a:xfrm>
            <a:off x="3517900" y="3369389"/>
            <a:ext cx="5776261" cy="646331"/>
          </a:xfrm>
          <a:prstGeom prst="rect">
            <a:avLst/>
          </a:prstGeom>
          <a:noFill/>
        </p:spPr>
        <p:txBody>
          <a:bodyPr wrap="none" rtlCol="0">
            <a:spAutoFit/>
          </a:bodyPr>
          <a:lstStyle/>
          <a:p>
            <a:r>
              <a:rPr lang="en-US" sz="3600" b="1" i="1" dirty="0">
                <a:solidFill>
                  <a:srgbClr val="FFFFFF"/>
                </a:solidFill>
                <a:latin typeface="Trebuchet MS"/>
                <a:ea typeface="+mj-ea"/>
                <a:cs typeface="+mj-cs"/>
              </a:rPr>
              <a:t>Thank You for your Time!</a:t>
            </a:r>
          </a:p>
        </p:txBody>
      </p:sp>
      <p:sp>
        <p:nvSpPr>
          <p:cNvPr id="4" name="Rectangle 3">
            <a:hlinkClick r:id="rId4" action="ppaction://hlinksldjump"/>
          </p:cNvPr>
          <p:cNvSpPr/>
          <p:nvPr/>
        </p:nvSpPr>
        <p:spPr bwMode="auto">
          <a:xfrm>
            <a:off x="10007600" y="9220200"/>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a:endParaRPr lang="en-US"/>
          </a:p>
        </p:txBody>
      </p:sp>
      <p:sp>
        <p:nvSpPr>
          <p:cNvPr id="5" name="TextBox 4"/>
          <p:cNvSpPr txBox="1"/>
          <p:nvPr/>
        </p:nvSpPr>
        <p:spPr>
          <a:xfrm>
            <a:off x="7418916" y="4343400"/>
            <a:ext cx="5410200" cy="3539430"/>
          </a:xfrm>
          <a:prstGeom prst="rect">
            <a:avLst/>
          </a:prstGeom>
          <a:noFill/>
        </p:spPr>
        <p:txBody>
          <a:bodyPr wrap="square" rtlCol="0">
            <a:spAutoFit/>
          </a:bodyPr>
          <a:lstStyle/>
          <a:p>
            <a:r>
              <a:rPr lang="en-US" sz="2800" b="1" i="1" kern="0" dirty="0">
                <a:solidFill>
                  <a:srgbClr val="FFFFFF"/>
                </a:solidFill>
                <a:latin typeface="Trebuchet MS"/>
              </a:rPr>
              <a:t>Pearson Support</a:t>
            </a:r>
            <a:br>
              <a:rPr lang="en-US" sz="2800" b="1" i="1" kern="0" dirty="0">
                <a:solidFill>
                  <a:srgbClr val="FFFFFF"/>
                </a:solidFill>
                <a:latin typeface="Trebuchet MS"/>
              </a:rPr>
            </a:br>
            <a:r>
              <a:rPr lang="en-US" sz="2800" i="1" kern="0" dirty="0">
                <a:solidFill>
                  <a:srgbClr val="FFFFFF"/>
                </a:solidFill>
                <a:latin typeface="Trebuchet MS"/>
              </a:rPr>
              <a:t>888-687-4759</a:t>
            </a:r>
            <a:br>
              <a:rPr lang="en-US" sz="2800" i="1" kern="0" dirty="0">
                <a:solidFill>
                  <a:srgbClr val="FFFFFF"/>
                </a:solidFill>
                <a:latin typeface="Trebuchet MS"/>
              </a:rPr>
            </a:br>
            <a:r>
              <a:rPr lang="en-US" sz="2800" i="1" kern="0" dirty="0">
                <a:solidFill>
                  <a:srgbClr val="FFFFFF"/>
                </a:solidFill>
                <a:latin typeface="Trebuchet MS"/>
              </a:rPr>
              <a:t>COHelp@support.pearson.com</a:t>
            </a:r>
            <a:br>
              <a:rPr lang="en-US" sz="2800" i="1" kern="0" dirty="0">
                <a:solidFill>
                  <a:srgbClr val="FFFFFF"/>
                </a:solidFill>
                <a:latin typeface="Trebuchet MS"/>
              </a:rPr>
            </a:br>
            <a:endParaRPr lang="en-US" sz="2800" i="1" kern="0" dirty="0">
              <a:solidFill>
                <a:srgbClr val="FFFFFF"/>
              </a:solidFill>
              <a:latin typeface="Trebuchet MS"/>
            </a:endParaRPr>
          </a:p>
          <a:p>
            <a:endParaRPr lang="en-US" sz="2800" i="1" kern="0" dirty="0">
              <a:solidFill>
                <a:srgbClr val="FFFFFF"/>
              </a:solidFill>
              <a:latin typeface="Trebuchet MS"/>
            </a:endParaRPr>
          </a:p>
          <a:p>
            <a:r>
              <a:rPr lang="en-US" sz="2800" i="1" kern="0" dirty="0">
                <a:solidFill>
                  <a:srgbClr val="FFFFFF"/>
                </a:solidFill>
                <a:latin typeface="Trebuchet MS"/>
              </a:rPr>
              <a:t>Districts/Schools should use Pearson as the first contact for support during testing</a:t>
            </a:r>
            <a:endParaRPr lang="en-US" sz="2800" dirty="0"/>
          </a:p>
        </p:txBody>
      </p:sp>
    </p:spTree>
    <p:extLst>
      <p:ext uri="{BB962C8B-B14F-4D97-AF65-F5344CB8AC3E}">
        <p14:creationId xmlns:p14="http://schemas.microsoft.com/office/powerpoint/2010/main" val="732118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TestNav</a:t>
            </a:r>
            <a:r>
              <a:rPr lang="en-US" dirty="0"/>
              <a:t> App Installers</a:t>
            </a:r>
          </a:p>
        </p:txBody>
      </p:sp>
      <p:sp>
        <p:nvSpPr>
          <p:cNvPr id="3" name="Content Placeholder 2"/>
          <p:cNvSpPr>
            <a:spLocks noGrp="1"/>
          </p:cNvSpPr>
          <p:nvPr>
            <p:ph idx="1"/>
          </p:nvPr>
        </p:nvSpPr>
        <p:spPr>
          <a:xfrm>
            <a:off x="6971145" y="1783080"/>
            <a:ext cx="5817053" cy="6629400"/>
          </a:xfrm>
        </p:spPr>
        <p:txBody>
          <a:bodyPr/>
          <a:lstStyle/>
          <a:p>
            <a:br>
              <a:rPr lang="en-US" dirty="0"/>
            </a:br>
            <a:r>
              <a:rPr lang="en-US" dirty="0"/>
              <a:t>.</a:t>
            </a:r>
            <a:r>
              <a:rPr lang="en-US" sz="1800" b="1" kern="1200" dirty="0" err="1">
                <a:solidFill>
                  <a:srgbClr val="000000"/>
                </a:solidFill>
                <a:latin typeface="Avenir" charset="0"/>
                <a:ea typeface="Avenir" charset="0"/>
                <a:cs typeface="Avenir" charset="0"/>
                <a:sym typeface="Avenir" charset="0"/>
              </a:rPr>
              <a:t>msi</a:t>
            </a:r>
            <a:r>
              <a:rPr lang="en-US" sz="1800" b="1" kern="1200" dirty="0">
                <a:solidFill>
                  <a:srgbClr val="000000"/>
                </a:solidFill>
                <a:latin typeface="Avenir" charset="0"/>
                <a:ea typeface="Avenir" charset="0"/>
                <a:cs typeface="Avenir" charset="0"/>
                <a:sym typeface="Avenir" charset="0"/>
              </a:rPr>
              <a:t> (Microsoft installer) file</a:t>
            </a:r>
            <a:r>
              <a:rPr lang="en-US" sz="1800" kern="1200" dirty="0">
                <a:solidFill>
                  <a:srgbClr val="000000"/>
                </a:solidFill>
                <a:latin typeface="Avenir" charset="0"/>
                <a:ea typeface="Avenir" charset="0"/>
                <a:cs typeface="Avenir" charset="0"/>
                <a:sym typeface="Avenir" charset="0"/>
              </a:rPr>
              <a:t> - contains explicit instructions about installing and removing an application.</a:t>
            </a:r>
            <a:br>
              <a:rPr lang="en-US" sz="1800" dirty="0"/>
            </a:br>
            <a:r>
              <a:rPr lang="en-US" sz="1800" b="1" kern="1200" dirty="0">
                <a:solidFill>
                  <a:srgbClr val="000000"/>
                </a:solidFill>
                <a:latin typeface="Avenir" charset="0"/>
                <a:ea typeface="Avenir" charset="0"/>
                <a:cs typeface="Avenir" charset="0"/>
                <a:sym typeface="Avenir" charset="0"/>
              </a:rPr>
              <a:t>.exe (executable) file</a:t>
            </a:r>
            <a:r>
              <a:rPr lang="en-US" sz="1800" kern="1200" dirty="0">
                <a:solidFill>
                  <a:srgbClr val="000000"/>
                </a:solidFill>
                <a:latin typeface="Avenir" charset="0"/>
                <a:ea typeface="Avenir" charset="0"/>
                <a:cs typeface="Avenir" charset="0"/>
                <a:sym typeface="Avenir" charset="0"/>
              </a:rPr>
              <a:t> - provides a built-in installation wizard. You can choose program file locations using this type of installation.</a:t>
            </a:r>
            <a:endParaRPr lang="en-US" sz="1800" dirty="0"/>
          </a:p>
          <a:p>
            <a:r>
              <a:rPr lang="en-US" sz="1800" dirty="0"/>
              <a:t>	The Desktop installation generally only takes a few minutes on an individual computer; network installations will vary depending on your environment. </a:t>
            </a:r>
          </a:p>
          <a:p>
            <a:r>
              <a:rPr lang="en-US" sz="1800" b="1" kern="1200" dirty="0">
                <a:solidFill>
                  <a:srgbClr val="000000"/>
                </a:solidFill>
                <a:latin typeface="Avenir" charset="0"/>
                <a:ea typeface="Avenir" charset="0"/>
                <a:cs typeface="Avenir" charset="0"/>
                <a:sym typeface="Avenir" charset="0"/>
              </a:rPr>
              <a:t>	</a:t>
            </a:r>
            <a:r>
              <a:rPr lang="en-US" sz="2400" b="1" kern="1200" dirty="0" err="1">
                <a:solidFill>
                  <a:srgbClr val="000000"/>
                </a:solidFill>
                <a:latin typeface="Avenir" charset="0"/>
                <a:ea typeface="Avenir" charset="0"/>
                <a:cs typeface="Avenir" charset="0"/>
                <a:sym typeface="Avenir" charset="0"/>
              </a:rPr>
              <a:t>TestNav</a:t>
            </a:r>
            <a:r>
              <a:rPr lang="en-US" sz="2400" b="1" kern="1200" dirty="0">
                <a:solidFill>
                  <a:srgbClr val="000000"/>
                </a:solidFill>
                <a:latin typeface="Avenir" charset="0"/>
                <a:ea typeface="Avenir" charset="0"/>
                <a:cs typeface="Avenir" charset="0"/>
                <a:sym typeface="Avenir" charset="0"/>
              </a:rPr>
              <a:t> Desktop Updates</a:t>
            </a:r>
          </a:p>
          <a:p>
            <a:pPr>
              <a:buFont typeface="Arial" panose="020B0604020202020204" pitchFamily="34" charset="0"/>
              <a:buChar char="•"/>
            </a:pPr>
            <a:r>
              <a:rPr lang="en-US" sz="1800" kern="1200" dirty="0" err="1">
                <a:solidFill>
                  <a:srgbClr val="000000"/>
                </a:solidFill>
                <a:latin typeface="Avenir" charset="0"/>
                <a:ea typeface="Avenir" charset="0"/>
                <a:cs typeface="Avenir" charset="0"/>
                <a:sym typeface="Avenir" charset="0"/>
              </a:rPr>
              <a:t>TestNav</a:t>
            </a:r>
            <a:r>
              <a:rPr lang="en-US" sz="1800" kern="1200" dirty="0">
                <a:solidFill>
                  <a:srgbClr val="000000"/>
                </a:solidFill>
                <a:latin typeface="Avenir" charset="0"/>
                <a:ea typeface="Avenir" charset="0"/>
                <a:cs typeface="Avenir" charset="0"/>
                <a:sym typeface="Avenir" charset="0"/>
              </a:rPr>
              <a:t> program file updates are saved in </a:t>
            </a:r>
            <a:r>
              <a:rPr lang="en-US" sz="1800" b="1" kern="1200" dirty="0">
                <a:solidFill>
                  <a:srgbClr val="000000"/>
                </a:solidFill>
                <a:latin typeface="Avenir" charset="0"/>
                <a:ea typeface="Avenir" charset="0"/>
                <a:cs typeface="Avenir" charset="0"/>
                <a:sym typeface="Avenir" charset="0"/>
              </a:rPr>
              <a:t>{</a:t>
            </a:r>
            <a:r>
              <a:rPr lang="en-US" sz="1800" b="1" kern="1200" dirty="0" err="1">
                <a:solidFill>
                  <a:srgbClr val="000000"/>
                </a:solidFill>
                <a:latin typeface="Avenir" charset="0"/>
                <a:ea typeface="Avenir" charset="0"/>
                <a:cs typeface="Avenir" charset="0"/>
                <a:sym typeface="Avenir" charset="0"/>
              </a:rPr>
              <a:t>user_home</a:t>
            </a:r>
            <a:r>
              <a:rPr lang="en-US" sz="1800" b="1" kern="1200" dirty="0">
                <a:solidFill>
                  <a:srgbClr val="000000"/>
                </a:solidFill>
                <a:latin typeface="Avenir" charset="0"/>
                <a:ea typeface="Avenir" charset="0"/>
                <a:cs typeface="Avenir" charset="0"/>
                <a:sym typeface="Avenir" charset="0"/>
              </a:rPr>
              <a:t>}\</a:t>
            </a:r>
            <a:r>
              <a:rPr lang="en-US" sz="1800" b="1" kern="1200" dirty="0" err="1">
                <a:solidFill>
                  <a:srgbClr val="000000"/>
                </a:solidFill>
                <a:latin typeface="Avenir" charset="0"/>
                <a:ea typeface="Avenir" charset="0"/>
                <a:cs typeface="Avenir" charset="0"/>
                <a:sym typeface="Avenir" charset="0"/>
              </a:rPr>
              <a:t>AppData</a:t>
            </a:r>
            <a:r>
              <a:rPr lang="en-US" sz="1800" b="1" kern="1200" dirty="0">
                <a:solidFill>
                  <a:srgbClr val="000000"/>
                </a:solidFill>
                <a:latin typeface="Avenir" charset="0"/>
                <a:ea typeface="Avenir" charset="0"/>
                <a:cs typeface="Avenir" charset="0"/>
                <a:sym typeface="Avenir" charset="0"/>
              </a:rPr>
              <a:t>\Local\Pearson. </a:t>
            </a:r>
            <a:r>
              <a:rPr lang="en-US" sz="1800" kern="1200" dirty="0">
                <a:solidFill>
                  <a:srgbClr val="000000"/>
                </a:solidFill>
                <a:latin typeface="Avenir" charset="0"/>
                <a:ea typeface="Avenir" charset="0"/>
                <a:cs typeface="Avenir" charset="0"/>
                <a:sym typeface="Avenir" charset="0"/>
              </a:rPr>
              <a:t>You must give students </a:t>
            </a:r>
            <a:r>
              <a:rPr lang="en-US" sz="1800" i="1" kern="1200" dirty="0">
                <a:solidFill>
                  <a:srgbClr val="000000"/>
                </a:solidFill>
                <a:latin typeface="Avenir" charset="0"/>
                <a:ea typeface="Avenir" charset="0"/>
                <a:cs typeface="Avenir" charset="0"/>
                <a:sym typeface="Avenir" charset="0"/>
              </a:rPr>
              <a:t>write</a:t>
            </a:r>
            <a:r>
              <a:rPr lang="en-US" sz="1800" kern="1200" dirty="0">
                <a:solidFill>
                  <a:srgbClr val="000000"/>
                </a:solidFill>
                <a:latin typeface="Avenir" charset="0"/>
                <a:ea typeface="Avenir" charset="0"/>
                <a:cs typeface="Avenir" charset="0"/>
                <a:sym typeface="Avenir" charset="0"/>
              </a:rPr>
              <a:t> access to the update directory.</a:t>
            </a:r>
          </a:p>
          <a:p>
            <a:r>
              <a:rPr lang="en-US" dirty="0"/>
              <a:t> </a:t>
            </a:r>
          </a:p>
        </p:txBody>
      </p:sp>
      <p:sp>
        <p:nvSpPr>
          <p:cNvPr id="4" name="TextBox 3"/>
          <p:cNvSpPr txBox="1"/>
          <p:nvPr/>
        </p:nvSpPr>
        <p:spPr>
          <a:xfrm>
            <a:off x="614547" y="8120092"/>
            <a:ext cx="6061491" cy="584775"/>
          </a:xfrm>
          <a:prstGeom prst="rect">
            <a:avLst/>
          </a:prstGeom>
          <a:noFill/>
        </p:spPr>
        <p:txBody>
          <a:bodyPr wrap="square" rtlCol="0">
            <a:spAutoFit/>
          </a:bodyPr>
          <a:lstStyle/>
          <a:p>
            <a:r>
              <a:rPr lang="en-US" sz="3200" dirty="0">
                <a:hlinkClick r:id="rId3"/>
              </a:rPr>
              <a:t>http://download.testnav.com</a:t>
            </a:r>
            <a:endParaRPr lang="en-US" sz="3200" dirty="0"/>
          </a:p>
        </p:txBody>
      </p:sp>
      <p:pic>
        <p:nvPicPr>
          <p:cNvPr id="5" name="Picture 4"/>
          <p:cNvPicPr>
            <a:picLocks noChangeAspect="1"/>
          </p:cNvPicPr>
          <p:nvPr/>
        </p:nvPicPr>
        <p:blipFill>
          <a:blip r:embed="rId4"/>
          <a:stretch>
            <a:fillRect/>
          </a:stretch>
        </p:blipFill>
        <p:spPr>
          <a:xfrm>
            <a:off x="614546" y="1476464"/>
            <a:ext cx="6038551" cy="6372135"/>
          </a:xfrm>
          <a:prstGeom prst="rect">
            <a:avLst/>
          </a:prstGeom>
        </p:spPr>
      </p:pic>
    </p:spTree>
    <p:extLst>
      <p:ext uri="{BB962C8B-B14F-4D97-AF65-F5344CB8AC3E}">
        <p14:creationId xmlns:p14="http://schemas.microsoft.com/office/powerpoint/2010/main" val="33034027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b="1" dirty="0"/>
              <a:t>Proctor Caching</a:t>
            </a:r>
          </a:p>
        </p:txBody>
      </p:sp>
      <p:sp>
        <p:nvSpPr>
          <p:cNvPr id="15" name="TextBox 14"/>
          <p:cNvSpPr txBox="1"/>
          <p:nvPr/>
        </p:nvSpPr>
        <p:spPr>
          <a:xfrm>
            <a:off x="635000" y="1753985"/>
            <a:ext cx="12115800" cy="1815882"/>
          </a:xfrm>
          <a:prstGeom prst="rect">
            <a:avLst/>
          </a:prstGeom>
          <a:noFill/>
        </p:spPr>
        <p:txBody>
          <a:bodyPr wrap="square" rtlCol="0">
            <a:spAutoFit/>
          </a:bodyPr>
          <a:lstStyle/>
          <a:p>
            <a:pPr>
              <a:defRPr/>
            </a:pPr>
            <a:r>
              <a:rPr lang="en-US" sz="2800" dirty="0"/>
              <a:t>Proctor Caching is Pearson-supplied software that is used in conjunction with </a:t>
            </a:r>
            <a:r>
              <a:rPr lang="en-US" sz="2800" dirty="0" err="1"/>
              <a:t>TestNav</a:t>
            </a:r>
            <a:r>
              <a:rPr lang="en-US" sz="2800" dirty="0"/>
              <a:t> to reduce bandwidth requirements and accelerate the delivery of test content.</a:t>
            </a:r>
          </a:p>
          <a:p>
            <a:pPr hangingPunct="1">
              <a:defRPr/>
            </a:pPr>
            <a:endParaRPr lang="en-US" sz="2800"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296273" y="2895600"/>
            <a:ext cx="7601616" cy="4595554"/>
          </a:xfrm>
          <a:prstGeom prst="rect">
            <a:avLst/>
          </a:prstGeom>
        </p:spPr>
      </p:pic>
      <p:sp>
        <p:nvSpPr>
          <p:cNvPr id="3" name="TextBox 2"/>
          <p:cNvSpPr txBox="1"/>
          <p:nvPr/>
        </p:nvSpPr>
        <p:spPr>
          <a:xfrm>
            <a:off x="606367" y="3587878"/>
            <a:ext cx="4905433" cy="4524315"/>
          </a:xfrm>
          <a:prstGeom prst="rect">
            <a:avLst/>
          </a:prstGeom>
          <a:noFill/>
        </p:spPr>
        <p:txBody>
          <a:bodyPr wrap="square" rtlCol="0">
            <a:spAutoFit/>
          </a:bodyPr>
          <a:lstStyle/>
          <a:p>
            <a:pPr marL="457200" indent="-457200" hangingPunct="1">
              <a:buFont typeface="Arial" panose="020B0604020202020204" pitchFamily="34" charset="0"/>
              <a:buChar char="•"/>
              <a:defRPr/>
            </a:pPr>
            <a:r>
              <a:rPr lang="en-US" sz="2400" dirty="0"/>
              <a:t>Allows you to pre-cache test content to your local network before a test.</a:t>
            </a:r>
          </a:p>
          <a:p>
            <a:pPr marL="457200" indent="-457200" hangingPunct="1">
              <a:buFont typeface="Arial" panose="020B0604020202020204" pitchFamily="34" charset="0"/>
              <a:buChar char="•"/>
              <a:defRPr/>
            </a:pPr>
            <a:endParaRPr lang="en-US" sz="2400" dirty="0"/>
          </a:p>
          <a:p>
            <a:pPr marL="457200" indent="-457200" hangingPunct="1">
              <a:buFont typeface="Arial" panose="020B0604020202020204" pitchFamily="34" charset="0"/>
              <a:buChar char="•"/>
              <a:defRPr/>
            </a:pPr>
            <a:r>
              <a:rPr lang="en-US" sz="2400" dirty="0"/>
              <a:t>Reduces the burden on your ISP by eliminating redundancy in requests for test content.</a:t>
            </a:r>
          </a:p>
          <a:p>
            <a:pPr marL="457200" indent="-457200" hangingPunct="1">
              <a:buFont typeface="Arial" panose="020B0604020202020204" pitchFamily="34" charset="0"/>
              <a:buChar char="•"/>
              <a:defRPr/>
            </a:pPr>
            <a:endParaRPr lang="en-US" sz="2400" dirty="0"/>
          </a:p>
          <a:p>
            <a:pPr marL="457200" indent="-457200" hangingPunct="1">
              <a:buFont typeface="Arial" panose="020B0604020202020204" pitchFamily="34" charset="0"/>
              <a:buChar char="•"/>
              <a:defRPr/>
            </a:pPr>
            <a:r>
              <a:rPr lang="en-US" sz="2400" dirty="0"/>
              <a:t>Stores an encrypted local copy of all pre-cached tests</a:t>
            </a:r>
          </a:p>
          <a:p>
            <a:endParaRPr lang="en-US" sz="2400" dirty="0"/>
          </a:p>
          <a:p>
            <a:endParaRPr lang="en-US" sz="2400" dirty="0"/>
          </a:p>
        </p:txBody>
      </p:sp>
      <p:sp>
        <p:nvSpPr>
          <p:cNvPr id="9" name="TextBox 8"/>
          <p:cNvSpPr txBox="1"/>
          <p:nvPr/>
        </p:nvSpPr>
        <p:spPr>
          <a:xfrm rot="16200000">
            <a:off x="12079574" y="6795771"/>
            <a:ext cx="1142396" cy="200055"/>
          </a:xfrm>
          <a:prstGeom prst="rect">
            <a:avLst/>
          </a:prstGeom>
          <a:noFill/>
        </p:spPr>
        <p:txBody>
          <a:bodyPr wrap="square" rtlCol="0">
            <a:spAutoFit/>
          </a:bodyPr>
          <a:lstStyle/>
          <a:p>
            <a:r>
              <a:rPr lang="en-US" sz="700" dirty="0" err="1">
                <a:solidFill>
                  <a:schemeClr val="bg1">
                    <a:lumMod val="65000"/>
                  </a:schemeClr>
                </a:solidFill>
                <a:latin typeface="+mn-lt"/>
              </a:rPr>
              <a:t>CanStock</a:t>
            </a:r>
            <a:r>
              <a:rPr lang="en-US" sz="700" dirty="0">
                <a:solidFill>
                  <a:schemeClr val="bg1">
                    <a:lumMod val="65000"/>
                  </a:schemeClr>
                </a:solidFill>
                <a:latin typeface="+mn-lt"/>
              </a:rPr>
              <a:t> Photo</a:t>
            </a:r>
          </a:p>
        </p:txBody>
      </p:sp>
    </p:spTree>
    <p:extLst>
      <p:ext uri="{BB962C8B-B14F-4D97-AF65-F5344CB8AC3E}">
        <p14:creationId xmlns:p14="http://schemas.microsoft.com/office/powerpoint/2010/main" val="2317921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a:solidFill>
                  <a:schemeClr val="tx1"/>
                </a:solidFill>
              </a:rPr>
              <a:t>PearsonAccess</a:t>
            </a:r>
            <a:r>
              <a:rPr lang="en-US" baseline="30000" dirty="0" err="1">
                <a:solidFill>
                  <a:schemeClr val="tx1"/>
                </a:solidFill>
              </a:rPr>
              <a:t>next</a:t>
            </a:r>
            <a:endParaRPr lang="en-US" dirty="0">
              <a:solidFill>
                <a:schemeClr val="tx1"/>
              </a:solidFill>
            </a:endParaRPr>
          </a:p>
        </p:txBody>
      </p:sp>
      <p:sp>
        <p:nvSpPr>
          <p:cNvPr id="3" name="Content Placeholder 2"/>
          <p:cNvSpPr>
            <a:spLocks noGrp="1"/>
          </p:cNvSpPr>
          <p:nvPr>
            <p:ph sz="half" idx="2"/>
          </p:nvPr>
        </p:nvSpPr>
        <p:spPr/>
        <p:txBody>
          <a:bodyPr/>
          <a:lstStyle/>
          <a:p>
            <a:pPr marL="457200" indent="-457200">
              <a:buFont typeface="Arial" panose="020B0604020202020204" pitchFamily="34" charset="0"/>
              <a:buChar char="•"/>
            </a:pPr>
            <a:r>
              <a:rPr lang="en-US" b="1" dirty="0"/>
              <a:t>Create </a:t>
            </a:r>
            <a:r>
              <a:rPr lang="en-US" b="1" dirty="0" err="1"/>
              <a:t>TestNav</a:t>
            </a:r>
            <a:r>
              <a:rPr lang="en-US" b="1" dirty="0"/>
              <a:t> configurations and save file locations.</a:t>
            </a:r>
          </a:p>
          <a:p>
            <a:pPr marL="457200" indent="-457200">
              <a:buFont typeface="Arial" panose="020B0604020202020204" pitchFamily="34" charset="0"/>
              <a:buChar char="•"/>
            </a:pPr>
            <a:endParaRPr lang="en-US" b="1" dirty="0"/>
          </a:p>
          <a:p>
            <a:pPr marL="457200" indent="-457200">
              <a:buFont typeface="Arial" panose="020B0604020202020204" pitchFamily="34" charset="0"/>
              <a:buChar char="•"/>
            </a:pPr>
            <a:r>
              <a:rPr lang="en-US" b="1" dirty="0"/>
              <a:t>Create test sessions.</a:t>
            </a:r>
          </a:p>
          <a:p>
            <a:pPr marL="457200" indent="-457200">
              <a:buFont typeface="Arial" panose="020B0604020202020204" pitchFamily="34" charset="0"/>
              <a:buChar char="•"/>
            </a:pPr>
            <a:endParaRPr lang="en-US" dirty="0"/>
          </a:p>
        </p:txBody>
      </p:sp>
      <p:pic>
        <p:nvPicPr>
          <p:cNvPr id="4" name="Picture 5" descr="https://support.assessment.pearson.com/download/attachments/6029315/pearsonaccess-next-text-small-orange.png?version=1&amp;modificationDate=1414172621000&amp;api=v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478367" y="1828800"/>
            <a:ext cx="5911426" cy="6238972"/>
          </a:xfrm>
          <a:prstGeom prst="rect">
            <a:avLst/>
          </a:prstGeom>
        </p:spPr>
      </p:pic>
    </p:spTree>
    <p:extLst>
      <p:ext uri="{BB962C8B-B14F-4D97-AF65-F5344CB8AC3E}">
        <p14:creationId xmlns:p14="http://schemas.microsoft.com/office/powerpoint/2010/main" val="3987276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0" y="533400"/>
            <a:ext cx="12674600" cy="1752600"/>
          </a:xfrm>
        </p:spPr>
        <p:txBody>
          <a:bodyPr lIns="130046" tIns="65023" rIns="130046" bIns="65023"/>
          <a:lstStyle/>
          <a:p>
            <a:pPr eaLnBrk="1" hangingPunct="1"/>
            <a:r>
              <a:rPr lang="en-US" b="1" dirty="0" err="1"/>
              <a:t>PearsonAccess</a:t>
            </a:r>
            <a:r>
              <a:rPr lang="en-US" b="1" baseline="30000" dirty="0" err="1"/>
              <a:t>next</a:t>
            </a:r>
            <a:r>
              <a:rPr lang="en-US" b="1" dirty="0"/>
              <a:t> Configurations</a:t>
            </a:r>
            <a:endParaRPr lang="en-US" b="1" baseline="30000" dirty="0"/>
          </a:p>
        </p:txBody>
      </p:sp>
      <p:sp>
        <p:nvSpPr>
          <p:cNvPr id="59395" name="Content Placeholder 2"/>
          <p:cNvSpPr>
            <a:spLocks noGrp="1"/>
          </p:cNvSpPr>
          <p:nvPr>
            <p:ph idx="1"/>
          </p:nvPr>
        </p:nvSpPr>
        <p:spPr>
          <a:xfrm>
            <a:off x="-127000" y="1752600"/>
            <a:ext cx="11506201" cy="8686800"/>
          </a:xfrm>
        </p:spPr>
        <p:txBody>
          <a:bodyPr lIns="130046" tIns="65023" rIns="130046" bIns="65023" numCol="2">
            <a:noAutofit/>
          </a:bodyPr>
          <a:lstStyle/>
          <a:p>
            <a:pPr lvl="1" indent="0" eaLnBrk="1" hangingPunct="1"/>
            <a:r>
              <a:rPr lang="en-US" sz="1800" dirty="0" err="1"/>
              <a:t>TestNav</a:t>
            </a:r>
            <a:r>
              <a:rPr lang="en-US" sz="1800" dirty="0"/>
              <a:t> requires at least one working save location.</a:t>
            </a:r>
          </a:p>
          <a:p>
            <a:pPr lvl="1" indent="0" eaLnBrk="1" hangingPunct="1"/>
            <a:r>
              <a:rPr lang="en-US" sz="1800" dirty="0" err="1"/>
              <a:t>TestNav</a:t>
            </a:r>
            <a:r>
              <a:rPr lang="en-US" sz="1800" dirty="0"/>
              <a:t> by default saves student response data to: </a:t>
            </a:r>
            <a:br>
              <a:rPr lang="en-US" sz="1800" dirty="0"/>
            </a:br>
            <a:r>
              <a:rPr lang="en-US" sz="1800" dirty="0"/>
              <a:t>&lt;home </a:t>
            </a:r>
            <a:r>
              <a:rPr lang="en-US" sz="1800" dirty="0" err="1"/>
              <a:t>dir</a:t>
            </a:r>
            <a:r>
              <a:rPr lang="en-US" sz="1800" dirty="0"/>
              <a:t>&gt;/Pearson/</a:t>
            </a:r>
            <a:r>
              <a:rPr lang="en-US" sz="1800" dirty="0">
                <a:solidFill>
                  <a:srgbClr val="0070C0"/>
                </a:solidFill>
              </a:rPr>
              <a:t>student</a:t>
            </a:r>
            <a:r>
              <a:rPr lang="en-US" sz="1800" dirty="0"/>
              <a:t>/</a:t>
            </a:r>
            <a:r>
              <a:rPr lang="en-US" sz="1800" dirty="0" err="1"/>
              <a:t>srf</a:t>
            </a:r>
            <a:endParaRPr lang="en-US" sz="1800" dirty="0"/>
          </a:p>
          <a:p>
            <a:pPr lvl="1" indent="0" eaLnBrk="1" hangingPunct="1"/>
            <a:r>
              <a:rPr lang="en-US" sz="1800" dirty="0" err="1"/>
              <a:t>Precaching</a:t>
            </a:r>
            <a:r>
              <a:rPr lang="en-US" sz="1800" dirty="0"/>
              <a:t> Computer Override</a:t>
            </a:r>
          </a:p>
          <a:p>
            <a:pPr lvl="1" indent="0" eaLnBrk="1" hangingPunct="1"/>
            <a:r>
              <a:rPr lang="en-US" sz="1800" dirty="0"/>
              <a:t>Create a TestNav </a:t>
            </a:r>
            <a:r>
              <a:rPr lang="en-US" sz="1800" dirty="0" err="1"/>
              <a:t>Config</a:t>
            </a:r>
            <a:r>
              <a:rPr lang="en-US" sz="1800" dirty="0"/>
              <a:t> in </a:t>
            </a:r>
            <a:r>
              <a:rPr lang="en-US" sz="1800" dirty="0" err="1"/>
              <a:t>PearsonAccess</a:t>
            </a:r>
            <a:r>
              <a:rPr lang="en-US" sz="1800" baseline="30000" dirty="0" err="1"/>
              <a:t>next</a:t>
            </a:r>
            <a:r>
              <a:rPr lang="en-US" sz="1800" dirty="0"/>
              <a:t> to specify custom Primary and Alternate file locations</a:t>
            </a:r>
          </a:p>
          <a:p>
            <a:pPr marL="914400" lvl="2" indent="-457200" eaLnBrk="1" hangingPunct="1">
              <a:buFont typeface="Arial" panose="020B0604020202020204" pitchFamily="34" charset="0"/>
              <a:buChar char="•"/>
            </a:pPr>
            <a:r>
              <a:rPr lang="en-US" sz="1800" dirty="0"/>
              <a:t>Best Practice:  Primary Response File Location should be on the student workstation.  The alternate Response File Location should use a </a:t>
            </a:r>
            <a:r>
              <a:rPr lang="en-US" sz="1800" b="1" dirty="0"/>
              <a:t>Secure File Transfer Protocol (SFTP) </a:t>
            </a:r>
            <a:r>
              <a:rPr lang="en-US" sz="1800" dirty="0"/>
              <a:t>address  to ensure that </a:t>
            </a:r>
            <a:r>
              <a:rPr lang="en-US" sz="1800" dirty="0" err="1"/>
              <a:t>TestNav</a:t>
            </a:r>
            <a:r>
              <a:rPr lang="en-US" sz="1800" dirty="0"/>
              <a:t> saves backup SRF files for all computers and devices. Designated in TestNav </a:t>
            </a:r>
            <a:r>
              <a:rPr lang="en-US" sz="1800" dirty="0" err="1"/>
              <a:t>config</a:t>
            </a:r>
            <a:r>
              <a:rPr lang="en-US" sz="1800" dirty="0"/>
              <a:t> in </a:t>
            </a:r>
            <a:r>
              <a:rPr lang="en-US" sz="1800" dirty="0" err="1"/>
              <a:t>PearsonAccess</a:t>
            </a:r>
            <a:r>
              <a:rPr lang="en-US" sz="1800" baseline="30000" dirty="0" err="1"/>
              <a:t>next</a:t>
            </a:r>
            <a:r>
              <a:rPr lang="en-US" sz="1800" dirty="0"/>
              <a:t>.</a:t>
            </a:r>
          </a:p>
          <a:p>
            <a:pPr lvl="1" indent="0" eaLnBrk="1" hangingPunct="1"/>
            <a:r>
              <a:rPr lang="en-US" sz="1800" b="1" dirty="0"/>
              <a:t>Students must have full access to designated Response File Locations.</a:t>
            </a:r>
          </a:p>
        </p:txBody>
      </p:sp>
      <p:pic>
        <p:nvPicPr>
          <p:cNvPr id="2" name="Picture 1"/>
          <p:cNvPicPr>
            <a:picLocks noChangeAspect="1"/>
          </p:cNvPicPr>
          <p:nvPr/>
        </p:nvPicPr>
        <p:blipFill>
          <a:blip r:embed="rId3"/>
          <a:stretch>
            <a:fillRect/>
          </a:stretch>
        </p:blipFill>
        <p:spPr>
          <a:xfrm>
            <a:off x="5715442" y="1752600"/>
            <a:ext cx="7259340" cy="6858000"/>
          </a:xfrm>
          <a:prstGeom prst="rect">
            <a:avLst/>
          </a:prstGeom>
        </p:spPr>
      </p:pic>
    </p:spTree>
    <p:extLst>
      <p:ext uri="{BB962C8B-B14F-4D97-AF65-F5344CB8AC3E}">
        <p14:creationId xmlns:p14="http://schemas.microsoft.com/office/powerpoint/2010/main" val="4142963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Device Preparation</a:t>
            </a:r>
            <a:br>
              <a:rPr lang="en-US" b="1" dirty="0"/>
            </a:br>
            <a:endParaRPr lang="en-US" dirty="0"/>
          </a:p>
        </p:txBody>
      </p:sp>
      <p:sp>
        <p:nvSpPr>
          <p:cNvPr id="3" name="Content Placeholder 2"/>
          <p:cNvSpPr>
            <a:spLocks noGrp="1"/>
          </p:cNvSpPr>
          <p:nvPr>
            <p:ph idx="1"/>
          </p:nvPr>
        </p:nvSpPr>
        <p:spPr/>
        <p:txBody>
          <a:bodyPr/>
          <a:lstStyle/>
          <a:p>
            <a:pPr lvl="0"/>
            <a:r>
              <a:rPr lang="en-US" dirty="0"/>
              <a:t>Any software that would allow secure test content on student computers to be viewed on another computer must be turned off. </a:t>
            </a:r>
          </a:p>
          <a:p>
            <a:pPr lvl="0"/>
            <a:r>
              <a:rPr lang="en-US" dirty="0"/>
              <a:t>Any applications that may automatically launch on a computer are configured not to launch during testing sessions.</a:t>
            </a:r>
          </a:p>
          <a:p>
            <a:pPr lvl="0"/>
            <a:r>
              <a:rPr lang="en-US" dirty="0"/>
              <a:t>Allow local file access to home directory. </a:t>
            </a:r>
          </a:p>
          <a:p>
            <a:pPr lvl="0"/>
            <a:r>
              <a:rPr lang="en-US" dirty="0"/>
              <a:t>&lt;home </a:t>
            </a:r>
            <a:r>
              <a:rPr lang="en-US" dirty="0" err="1"/>
              <a:t>dir</a:t>
            </a:r>
            <a:r>
              <a:rPr lang="en-US" dirty="0"/>
              <a:t>&gt;/Pearson/ and any alternative SRF save locations</a:t>
            </a:r>
          </a:p>
        </p:txBody>
      </p:sp>
    </p:spTree>
    <p:extLst>
      <p:ext uri="{BB962C8B-B14F-4D97-AF65-F5344CB8AC3E}">
        <p14:creationId xmlns:p14="http://schemas.microsoft.com/office/powerpoint/2010/main" val="3837688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err="1"/>
              <a:t>TestNav</a:t>
            </a:r>
            <a:r>
              <a:rPr lang="en-US" sz="4400" dirty="0"/>
              <a:t> Desktop App Check</a:t>
            </a:r>
          </a:p>
        </p:txBody>
      </p:sp>
      <p:sp>
        <p:nvSpPr>
          <p:cNvPr id="5" name="Rectangle 4"/>
          <p:cNvSpPr>
            <a:spLocks noChangeArrowheads="1"/>
          </p:cNvSpPr>
          <p:nvPr/>
        </p:nvSpPr>
        <p:spPr bwMode="auto">
          <a:xfrm>
            <a:off x="7264400" y="2721796"/>
            <a:ext cx="130048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p:cNvPicPr>
            <a:picLocks noChangeAspect="1"/>
          </p:cNvPicPr>
          <p:nvPr/>
        </p:nvPicPr>
        <p:blipFill>
          <a:blip r:embed="rId3"/>
          <a:stretch>
            <a:fillRect/>
          </a:stretch>
        </p:blipFill>
        <p:spPr>
          <a:xfrm>
            <a:off x="1016000" y="1524000"/>
            <a:ext cx="4833796" cy="3631844"/>
          </a:xfrm>
          <a:prstGeom prst="rect">
            <a:avLst/>
          </a:prstGeom>
        </p:spPr>
      </p:pic>
      <p:pic>
        <p:nvPicPr>
          <p:cNvPr id="6" name="Picture 5"/>
          <p:cNvPicPr>
            <a:picLocks noChangeAspect="1"/>
          </p:cNvPicPr>
          <p:nvPr/>
        </p:nvPicPr>
        <p:blipFill>
          <a:blip r:embed="rId4"/>
          <a:stretch>
            <a:fillRect/>
          </a:stretch>
        </p:blipFill>
        <p:spPr>
          <a:xfrm>
            <a:off x="7248236" y="1524000"/>
            <a:ext cx="4858910" cy="3631190"/>
          </a:xfrm>
          <a:prstGeom prst="rect">
            <a:avLst/>
          </a:prstGeom>
        </p:spPr>
      </p:pic>
      <p:pic>
        <p:nvPicPr>
          <p:cNvPr id="9" name="Picture 8"/>
          <p:cNvPicPr>
            <a:picLocks noChangeAspect="1"/>
          </p:cNvPicPr>
          <p:nvPr/>
        </p:nvPicPr>
        <p:blipFill>
          <a:blip r:embed="rId5"/>
          <a:stretch>
            <a:fillRect/>
          </a:stretch>
        </p:blipFill>
        <p:spPr>
          <a:xfrm>
            <a:off x="3987800" y="5334000"/>
            <a:ext cx="5346930" cy="3567114"/>
          </a:xfrm>
          <a:prstGeom prst="rect">
            <a:avLst/>
          </a:prstGeom>
        </p:spPr>
      </p:pic>
    </p:spTree>
    <p:extLst>
      <p:ext uri="{BB962C8B-B14F-4D97-AF65-F5344CB8AC3E}">
        <p14:creationId xmlns:p14="http://schemas.microsoft.com/office/powerpoint/2010/main" val="2065221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normAutofit/>
          </a:bodyPr>
          <a:lstStyle/>
          <a:p>
            <a:r>
              <a:rPr lang="en-US" sz="4800" b="1" dirty="0"/>
              <a:t>Best Practices and Recommendations</a:t>
            </a:r>
          </a:p>
        </p:txBody>
      </p:sp>
      <p:sp>
        <p:nvSpPr>
          <p:cNvPr id="52227" name="Content Placeholder 2"/>
          <p:cNvSpPr>
            <a:spLocks noGrp="1"/>
          </p:cNvSpPr>
          <p:nvPr>
            <p:ph idx="1"/>
          </p:nvPr>
        </p:nvSpPr>
        <p:spPr>
          <a:xfrm>
            <a:off x="650875" y="1905000"/>
            <a:ext cx="12166776" cy="6705600"/>
          </a:xfrm>
        </p:spPr>
        <p:txBody>
          <a:bodyPr numCol="2">
            <a:normAutofit/>
          </a:bodyPr>
          <a:lstStyle/>
          <a:p>
            <a:r>
              <a:rPr lang="en-US" sz="3200" b="1" dirty="0"/>
              <a:t>Performance:</a:t>
            </a:r>
          </a:p>
          <a:p>
            <a:pPr marL="685800" lvl="1" indent="-457200">
              <a:buFont typeface="Arial" panose="020B0604020202020204" pitchFamily="34" charset="0"/>
              <a:buChar char="•"/>
            </a:pPr>
            <a:r>
              <a:rPr lang="en-US" sz="2800" dirty="0"/>
              <a:t>Use Proctor Caching for best network performance.</a:t>
            </a:r>
          </a:p>
          <a:p>
            <a:pPr marL="685800" lvl="1" indent="-457200">
              <a:buFont typeface="Arial" panose="020B0604020202020204" pitchFamily="34" charset="0"/>
              <a:buChar char="•"/>
            </a:pPr>
            <a:r>
              <a:rPr lang="en-US" sz="2800" dirty="0"/>
              <a:t>Use the CMAS </a:t>
            </a:r>
            <a:r>
              <a:rPr lang="en-US" sz="2800" dirty="0" err="1"/>
              <a:t>PearsonAccess</a:t>
            </a:r>
            <a:r>
              <a:rPr lang="en-US" sz="2800" baseline="30000" dirty="0" err="1"/>
              <a:t>next</a:t>
            </a:r>
            <a:r>
              <a:rPr lang="en-US" sz="2800" baseline="30000" dirty="0"/>
              <a:t> </a:t>
            </a:r>
            <a:r>
              <a:rPr lang="en-US" sz="2800" dirty="0"/>
              <a:t>Training center to run Site Readiness test forms to verify testing devices, proctor cache devices, and network configurations.</a:t>
            </a:r>
          </a:p>
        </p:txBody>
      </p:sp>
    </p:spTree>
    <p:extLst>
      <p:ext uri="{BB962C8B-B14F-4D97-AF65-F5344CB8AC3E}">
        <p14:creationId xmlns:p14="http://schemas.microsoft.com/office/powerpoint/2010/main" val="3184207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 dirty="0"/>
              <a:t>Network Preparation</a:t>
            </a:r>
            <a:endParaRPr lang="en-US" dirty="0"/>
          </a:p>
        </p:txBody>
      </p:sp>
      <p:sp>
        <p:nvSpPr>
          <p:cNvPr id="3" name="Subtitle 2"/>
          <p:cNvSpPr>
            <a:spLocks noGrp="1"/>
          </p:cNvSpPr>
          <p:nvPr>
            <p:ph type="subTitle" idx="1"/>
          </p:nvPr>
        </p:nvSpPr>
        <p:spPr>
          <a:xfrm>
            <a:off x="1016000" y="4822825"/>
            <a:ext cx="10972800" cy="3482975"/>
          </a:xfrm>
        </p:spPr>
        <p:txBody>
          <a:bodyPr numCol="2"/>
          <a:lstStyle/>
          <a:p>
            <a:pPr marL="38100" lvl="0" algn="l"/>
            <a:r>
              <a:rPr lang="en-US" dirty="0"/>
              <a:t>Online Resources</a:t>
            </a:r>
          </a:p>
          <a:p>
            <a:pPr marL="38100" lvl="0" algn="l"/>
            <a:r>
              <a:rPr lang="en-US" dirty="0"/>
              <a:t>Configure Content Filter &amp; Antivirus Software</a:t>
            </a:r>
          </a:p>
          <a:p>
            <a:pPr marL="38100" lvl="0" algn="l"/>
            <a:r>
              <a:rPr lang="en-US" dirty="0"/>
              <a:t>Wireless Network Best Practices </a:t>
            </a:r>
          </a:p>
          <a:p>
            <a:pPr marL="38100" lvl="0" algn="l"/>
            <a:r>
              <a:rPr lang="en-US" dirty="0"/>
              <a:t>Antivirus Software</a:t>
            </a:r>
            <a:endParaRPr lang="en" dirty="0"/>
          </a:p>
          <a:p>
            <a:pPr marL="38100" lvl="0" algn="l"/>
            <a:r>
              <a:rPr lang="en-US" dirty="0"/>
              <a:t>Verify Bandwidth Capacity</a:t>
            </a:r>
          </a:p>
          <a:p>
            <a:pPr marL="38100" lvl="0" algn="l"/>
            <a:r>
              <a:rPr lang="en-US" dirty="0"/>
              <a:t>ISP Notification</a:t>
            </a:r>
          </a:p>
        </p:txBody>
      </p:sp>
      <p:sp>
        <p:nvSpPr>
          <p:cNvPr id="4" name="Text Placeholder 3"/>
          <p:cNvSpPr>
            <a:spLocks noGrp="1"/>
          </p:cNvSpPr>
          <p:nvPr>
            <p:ph type="body" sz="quarter" idx="10"/>
          </p:nvPr>
        </p:nvSpPr>
        <p:spPr/>
        <p:txBody>
          <a:bodyPr/>
          <a:lstStyle/>
          <a:p>
            <a:r>
              <a:rPr lang="en-US" dirty="0"/>
              <a:t>Section 2</a:t>
            </a:r>
          </a:p>
        </p:txBody>
      </p:sp>
      <p:grpSp>
        <p:nvGrpSpPr>
          <p:cNvPr id="7" name="Group 6"/>
          <p:cNvGrpSpPr/>
          <p:nvPr/>
        </p:nvGrpSpPr>
        <p:grpSpPr>
          <a:xfrm>
            <a:off x="3713065" y="300343"/>
            <a:ext cx="5667985" cy="611179"/>
            <a:chOff x="3771273" y="3048000"/>
            <a:chExt cx="5667985" cy="611179"/>
          </a:xfrm>
        </p:grpSpPr>
        <p:cxnSp>
          <p:nvCxnSpPr>
            <p:cNvPr id="8" name="Straight Connector 7"/>
            <p:cNvCxnSpPr/>
            <p:nvPr/>
          </p:nvCxnSpPr>
          <p:spPr bwMode="auto">
            <a:xfrm>
              <a:off x="4218267" y="3378553"/>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9" name="Straight Connector 8"/>
            <p:cNvCxnSpPr/>
            <p:nvPr/>
          </p:nvCxnSpPr>
          <p:spPr bwMode="auto">
            <a:xfrm>
              <a:off x="6237283" y="3378553"/>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0" name="Straight Connector 9"/>
            <p:cNvCxnSpPr/>
            <p:nvPr/>
          </p:nvCxnSpPr>
          <p:spPr bwMode="auto">
            <a:xfrm>
              <a:off x="8256588" y="3384219"/>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1" name="Straight Connector 10"/>
            <p:cNvCxnSpPr/>
            <p:nvPr/>
          </p:nvCxnSpPr>
          <p:spPr bwMode="auto">
            <a:xfrm>
              <a:off x="5269088" y="3371381"/>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2" name="Oval 11">
              <a:hlinkClick r:id="rId2" action="ppaction://hlinksldjump"/>
            </p:cNvPr>
            <p:cNvSpPr/>
            <p:nvPr/>
          </p:nvSpPr>
          <p:spPr bwMode="auto">
            <a:xfrm>
              <a:off x="3771273"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3" name="Oval 12">
              <a:hlinkClick r:id="rId3" action="ppaction://hlinksldjump"/>
            </p:cNvPr>
            <p:cNvSpPr/>
            <p:nvPr/>
          </p:nvSpPr>
          <p:spPr bwMode="auto">
            <a:xfrm>
              <a:off x="4806629" y="3049579"/>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cxnSp>
          <p:nvCxnSpPr>
            <p:cNvPr id="14" name="Straight Connector 13"/>
            <p:cNvCxnSpPr/>
            <p:nvPr/>
          </p:nvCxnSpPr>
          <p:spPr bwMode="auto">
            <a:xfrm>
              <a:off x="7256402" y="3372887"/>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5" name="Oval 14">
              <a:hlinkClick r:id="rId4" action="ppaction://hlinksldjump"/>
            </p:cNvPr>
            <p:cNvSpPr/>
            <p:nvPr/>
          </p:nvSpPr>
          <p:spPr bwMode="auto">
            <a:xfrm>
              <a:off x="5774824"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6" name="Oval 15">
              <a:hlinkClick r:id="rId5" action="ppaction://hlinksldjump"/>
            </p:cNvPr>
            <p:cNvSpPr/>
            <p:nvPr/>
          </p:nvSpPr>
          <p:spPr bwMode="auto">
            <a:xfrm>
              <a:off x="6810180"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7" name="Oval 16">
              <a:hlinkClick r:id="rId6" action="ppaction://hlinksldjump"/>
            </p:cNvPr>
            <p:cNvSpPr/>
            <p:nvPr/>
          </p:nvSpPr>
          <p:spPr bwMode="auto">
            <a:xfrm>
              <a:off x="7815265"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8" name="Oval 17">
              <a:hlinkClick r:id="rId7" action="ppaction://hlinksldjump"/>
            </p:cNvPr>
            <p:cNvSpPr/>
            <p:nvPr/>
          </p:nvSpPr>
          <p:spPr bwMode="auto">
            <a:xfrm>
              <a:off x="8850621"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9" name="Rectangle 18">
              <a:hlinkClick r:id="rId2" action="ppaction://hlinksldjump"/>
            </p:cNvPr>
            <p:cNvSpPr/>
            <p:nvPr/>
          </p:nvSpPr>
          <p:spPr>
            <a:xfrm>
              <a:off x="3872509" y="304957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chemeClr val="accent3"/>
                  </a:solidFill>
                </a:rPr>
                <a:t>1</a:t>
              </a:r>
            </a:p>
          </p:txBody>
        </p:sp>
        <p:sp>
          <p:nvSpPr>
            <p:cNvPr id="20" name="Rectangle 19">
              <a:hlinkClick r:id="rId4" action="ppaction://hlinksldjump"/>
            </p:cNvPr>
            <p:cNvSpPr/>
            <p:nvPr/>
          </p:nvSpPr>
          <p:spPr>
            <a:xfrm>
              <a:off x="5901000" y="3061991"/>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chemeClr val="accent3"/>
                  </a:solidFill>
                </a:rPr>
                <a:t>3</a:t>
              </a:r>
            </a:p>
          </p:txBody>
        </p:sp>
        <p:sp>
          <p:nvSpPr>
            <p:cNvPr id="21" name="Rectangle 20">
              <a:hlinkClick r:id="rId6" action="ppaction://hlinksldjump"/>
            </p:cNvPr>
            <p:cNvSpPr/>
            <p:nvPr/>
          </p:nvSpPr>
          <p:spPr>
            <a:xfrm>
              <a:off x="7941441" y="304879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chemeClr val="accent3"/>
                  </a:solidFill>
                </a:rPr>
                <a:t>5</a:t>
              </a:r>
            </a:p>
          </p:txBody>
        </p:sp>
        <p:sp>
          <p:nvSpPr>
            <p:cNvPr id="22" name="Rectangle 21"/>
            <p:cNvSpPr/>
            <p:nvPr/>
          </p:nvSpPr>
          <p:spPr>
            <a:xfrm>
              <a:off x="4932805" y="3048001"/>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chemeClr val="accent3"/>
                  </a:solidFill>
                </a:rPr>
                <a:t>2</a:t>
              </a:r>
            </a:p>
          </p:txBody>
        </p:sp>
        <p:sp>
          <p:nvSpPr>
            <p:cNvPr id="23" name="Rectangle 22">
              <a:hlinkClick r:id="rId5" action="ppaction://hlinksldjump"/>
            </p:cNvPr>
            <p:cNvSpPr/>
            <p:nvPr/>
          </p:nvSpPr>
          <p:spPr>
            <a:xfrm>
              <a:off x="6936356" y="304800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chemeClr val="accent3"/>
                  </a:solidFill>
                </a:rPr>
                <a:t>4</a:t>
              </a:r>
            </a:p>
          </p:txBody>
        </p:sp>
        <p:sp>
          <p:nvSpPr>
            <p:cNvPr id="24" name="Rectangle 23">
              <a:hlinkClick r:id="rId7" action="ppaction://hlinksldjump"/>
            </p:cNvPr>
            <p:cNvSpPr/>
            <p:nvPr/>
          </p:nvSpPr>
          <p:spPr>
            <a:xfrm>
              <a:off x="8976797" y="306199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chemeClr val="accent3"/>
                  </a:solidFill>
                </a:rPr>
                <a:t>6</a:t>
              </a:r>
            </a:p>
          </p:txBody>
        </p:sp>
      </p:grpSp>
      <p:sp>
        <p:nvSpPr>
          <p:cNvPr id="73" name="Rectangle 72">
            <a:hlinkClick r:id="rId3"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1"/>
          <p:cNvSpPr txBox="1">
            <a:spLocks/>
          </p:cNvSpPr>
          <p:nvPr/>
        </p:nvSpPr>
        <p:spPr>
          <a:xfrm>
            <a:off x="787400" y="685800"/>
            <a:ext cx="10972800" cy="1249680"/>
          </a:xfrm>
          <a:prstGeom prst="rect">
            <a:avLst/>
          </a:prstGeom>
        </p:spPr>
        <p:txBody>
          <a:bodyPr anchor="b"/>
          <a:lstStyle>
            <a:lvl1pPr algn="ctr" defTabSz="584200" rtl="0" eaLnBrk="0" fontAlgn="base" hangingPunct="0">
              <a:spcBef>
                <a:spcPct val="0"/>
              </a:spcBef>
              <a:spcAft>
                <a:spcPct val="0"/>
              </a:spcAft>
              <a:defRPr sz="6600" b="1" i="1">
                <a:solidFill>
                  <a:srgbClr val="53585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pPr algn="l"/>
            <a:r>
              <a:rPr lang="en-US" kern="0" dirty="0"/>
              <a:t>Online Resources</a:t>
            </a:r>
          </a:p>
        </p:txBody>
      </p:sp>
      <p:sp>
        <p:nvSpPr>
          <p:cNvPr id="53" name="Content Placeholder 1"/>
          <p:cNvSpPr txBox="1">
            <a:spLocks/>
          </p:cNvSpPr>
          <p:nvPr/>
        </p:nvSpPr>
        <p:spPr>
          <a:xfrm>
            <a:off x="634999" y="2057400"/>
            <a:ext cx="12182651" cy="6878434"/>
          </a:xfrm>
          <a:prstGeom prst="rect">
            <a:avLst/>
          </a:prstGeom>
        </p:spPr>
        <p:txBody>
          <a:bodyPr vert="horz" numCol="1" anchor="t"/>
          <a:lstStyle>
            <a:lvl1pPr marL="0" indent="0" algn="ctr" defTabSz="584200" rtl="0" eaLnBrk="0" fontAlgn="base" hangingPunct="0">
              <a:spcBef>
                <a:spcPts val="4200"/>
              </a:spcBef>
              <a:spcAft>
                <a:spcPct val="0"/>
              </a:spcAft>
              <a:buNone/>
              <a:defRPr sz="3000">
                <a:solidFill>
                  <a:srgbClr val="53585F"/>
                </a:solidFill>
                <a:latin typeface="+mn-lt"/>
                <a:ea typeface="+mn-ea"/>
                <a:cs typeface="+mn-cs"/>
                <a:sym typeface="Trebuchet MS" pitchFamily="-100" charset="0"/>
              </a:defRPr>
            </a:lvl1pPr>
            <a:lvl2pPr marL="4572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2pPr>
            <a:lvl3pPr marL="9144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3pPr>
            <a:lvl4pPr marL="13716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4pPr>
            <a:lvl5pPr marL="18288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5pPr>
            <a:lvl6pPr marL="22860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6pPr>
            <a:lvl7pPr marL="27432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7pPr>
            <a:lvl8pPr marL="32004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8pPr>
            <a:lvl9pPr marL="36576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9pPr>
          </a:lstStyle>
          <a:p>
            <a:pPr algn="l"/>
            <a:r>
              <a:rPr lang="en-US" sz="2000" b="1" dirty="0" err="1"/>
              <a:t>TestNav</a:t>
            </a:r>
            <a:r>
              <a:rPr lang="en-US" sz="2000" b="1" dirty="0"/>
              <a:t> 8 Hardware and Software Requirements</a:t>
            </a:r>
          </a:p>
          <a:p>
            <a:pPr lvl="1" algn="l"/>
            <a:r>
              <a:rPr lang="en-US" sz="1800" dirty="0">
                <a:hlinkClick r:id="rId3"/>
              </a:rPr>
              <a:t>https://support.assessment.pearson.com/x/AxZgAQ</a:t>
            </a:r>
            <a:endParaRPr lang="en-US" sz="1800" dirty="0"/>
          </a:p>
          <a:p>
            <a:pPr lvl="1" algn="l"/>
            <a:endParaRPr lang="en-US" sz="1800" dirty="0"/>
          </a:p>
        </p:txBody>
      </p:sp>
      <p:sp>
        <p:nvSpPr>
          <p:cNvPr id="27" name="Rectangle 26">
            <a:hlinkClick r:id="rId4"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281563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3962400"/>
            <a:ext cx="12369800" cy="2312987"/>
          </a:xfrm>
        </p:spPr>
        <p:txBody>
          <a:bodyPr numCol="2">
            <a:noAutofit/>
          </a:bodyPr>
          <a:lstStyle/>
          <a:p>
            <a:pPr marL="38100" lvl="0" algn="l">
              <a:spcBef>
                <a:spcPts val="0"/>
              </a:spcBef>
            </a:pPr>
            <a:r>
              <a:rPr lang="en" sz="3200" dirty="0"/>
              <a:t>1.  Online Testing Components</a:t>
            </a:r>
            <a:br>
              <a:rPr lang="en" sz="3200" dirty="0"/>
            </a:br>
            <a:br>
              <a:rPr lang="en" sz="3200" dirty="0"/>
            </a:br>
            <a:r>
              <a:rPr lang="en" sz="3200" dirty="0"/>
              <a:t>2.  Network Preparation</a:t>
            </a:r>
            <a:br>
              <a:rPr lang="en" sz="3200" dirty="0"/>
            </a:br>
            <a:br>
              <a:rPr lang="en" sz="3200" dirty="0"/>
            </a:br>
            <a:r>
              <a:rPr lang="en" sz="3200" dirty="0"/>
              <a:t>3.  Proctor Caching</a:t>
            </a:r>
            <a:br>
              <a:rPr lang="en" sz="3200" dirty="0"/>
            </a:br>
            <a:r>
              <a:rPr lang="en" sz="3200" dirty="0"/>
              <a:t>4.  Device Preparation</a:t>
            </a:r>
            <a:br>
              <a:rPr lang="en" sz="3200" dirty="0"/>
            </a:br>
            <a:br>
              <a:rPr lang="en" sz="3200" dirty="0"/>
            </a:br>
            <a:r>
              <a:rPr lang="en" sz="3200" dirty="0"/>
              <a:t>5.  Infrastructure Trial</a:t>
            </a:r>
            <a:br>
              <a:rPr lang="en" sz="3200" dirty="0"/>
            </a:br>
            <a:br>
              <a:rPr lang="en" sz="3200" dirty="0"/>
            </a:br>
            <a:r>
              <a:rPr lang="en" sz="3200" dirty="0"/>
              <a:t>6. Support DuringTesting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533400"/>
            <a:ext cx="12115800" cy="1249680"/>
          </a:xfrm>
        </p:spPr>
        <p:txBody>
          <a:bodyPr/>
          <a:lstStyle/>
          <a:p>
            <a:r>
              <a:rPr lang="en-US" sz="5400" dirty="0"/>
              <a:t>Configure Content Filter &amp; Antivirus Software</a:t>
            </a:r>
          </a:p>
        </p:txBody>
      </p:sp>
      <p:sp>
        <p:nvSpPr>
          <p:cNvPr id="3" name="Content Placeholder 2"/>
          <p:cNvSpPr>
            <a:spLocks noGrp="1"/>
          </p:cNvSpPr>
          <p:nvPr>
            <p:ph idx="1"/>
          </p:nvPr>
        </p:nvSpPr>
        <p:spPr>
          <a:xfrm>
            <a:off x="609600" y="6952058"/>
            <a:ext cx="12176126" cy="983397"/>
          </a:xfrm>
        </p:spPr>
        <p:txBody>
          <a:bodyPr>
            <a:normAutofit/>
          </a:bodyPr>
          <a:lstStyle/>
          <a:p>
            <a:r>
              <a:rPr lang="en-US" sz="2400" dirty="0"/>
              <a:t>Allow traffic on </a:t>
            </a:r>
            <a:r>
              <a:rPr lang="en-US" sz="2400" b="1" dirty="0"/>
              <a:t>ports 4480 and 4481 </a:t>
            </a:r>
            <a:r>
              <a:rPr lang="en-US" sz="2400" dirty="0"/>
              <a:t>to flow freely on the network. Proctor Caching uses these ports.</a:t>
            </a:r>
          </a:p>
          <a:p>
            <a:pPr algn="r"/>
            <a:endParaRPr lang="en-US" sz="2400" dirty="0"/>
          </a:p>
        </p:txBody>
      </p:sp>
      <p:sp>
        <p:nvSpPr>
          <p:cNvPr id="27" name="Rectangle 26">
            <a:hlinkClick r:id="rId3"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4" name="TextBox 3"/>
          <p:cNvSpPr txBox="1"/>
          <p:nvPr/>
        </p:nvSpPr>
        <p:spPr>
          <a:xfrm>
            <a:off x="646545" y="3657600"/>
            <a:ext cx="10896600" cy="3785652"/>
          </a:xfrm>
          <a:prstGeom prst="rect">
            <a:avLst/>
          </a:prstGeom>
          <a:noFill/>
        </p:spPr>
        <p:txBody>
          <a:bodyPr wrap="square" numCol="2" rtlCol="0">
            <a:spAutoFit/>
          </a:bodyPr>
          <a:lstStyle/>
          <a:p>
            <a:r>
              <a:rPr lang="en-US" sz="2400" dirty="0"/>
              <a:t> *testnav.com:  80, 443	</a:t>
            </a:r>
          </a:p>
          <a:p>
            <a:pPr marL="342900" lvl="1" indent="-342900"/>
            <a:r>
              <a:rPr lang="en-US" sz="2400" dirty="0"/>
              <a:t>	</a:t>
            </a:r>
          </a:p>
          <a:p>
            <a:pPr marL="114300" indent="-342900"/>
            <a:r>
              <a:rPr lang="en-US" sz="2400" dirty="0">
                <a:solidFill>
                  <a:srgbClr val="FF0000"/>
                </a:solidFill>
              </a:rPr>
              <a:t>	</a:t>
            </a:r>
            <a:r>
              <a:rPr lang="en-US" sz="2400" dirty="0"/>
              <a:t>*.pearsonaccessnext.com:80, 443</a:t>
            </a:r>
          </a:p>
          <a:p>
            <a:pPr marL="342900" lvl="1" indent="-342900"/>
            <a:endParaRPr lang="en-US" sz="2400" dirty="0"/>
          </a:p>
          <a:p>
            <a:r>
              <a:rPr lang="en-US" sz="2400" dirty="0"/>
              <a:t> *.pearsontestcontent.com: 80, 443</a:t>
            </a:r>
          </a:p>
          <a:p>
            <a:endParaRPr lang="en-US" sz="2400" dirty="0"/>
          </a:p>
          <a:p>
            <a:pPr lvl="1"/>
            <a:endParaRPr lang="en-US" sz="2400" b="1" dirty="0">
              <a:solidFill>
                <a:srgbClr val="FF0000"/>
              </a:solidFill>
            </a:endParaRPr>
          </a:p>
          <a:p>
            <a:pPr marL="342900" lvl="2" indent="-342900"/>
            <a:r>
              <a:rPr lang="en-US" sz="2400" dirty="0"/>
              <a:t>		</a:t>
            </a:r>
          </a:p>
          <a:p>
            <a:pPr marL="342900" lvl="2" indent="-342900"/>
            <a:endParaRPr lang="en-US" sz="2400" dirty="0"/>
          </a:p>
          <a:p>
            <a:pPr marL="342900" lvl="2" indent="-342900"/>
            <a:r>
              <a:rPr lang="en-US" sz="2400" dirty="0"/>
              <a:t>		</a:t>
            </a:r>
            <a:endParaRPr lang="en-US" sz="2400" b="1" dirty="0">
              <a:solidFill>
                <a:srgbClr val="FF0000"/>
              </a:solidFill>
            </a:endParaRPr>
          </a:p>
          <a:p>
            <a:pPr marL="342900" lvl="2" indent="-342900"/>
            <a:r>
              <a:rPr lang="en-US" sz="2400" dirty="0"/>
              <a:t>		*.thawte.com</a:t>
            </a:r>
          </a:p>
          <a:p>
            <a:pPr lvl="1"/>
            <a:endParaRPr lang="en-US" sz="2400" b="1" dirty="0">
              <a:solidFill>
                <a:srgbClr val="FF0000"/>
              </a:solidFill>
            </a:endParaRPr>
          </a:p>
          <a:p>
            <a:pPr lvl="1"/>
            <a:r>
              <a:rPr lang="en-US" sz="2400" dirty="0"/>
              <a:t>	</a:t>
            </a:r>
            <a:r>
              <a:rPr lang="en-US" sz="2400" dirty="0">
                <a:solidFill>
                  <a:schemeClr val="bg2"/>
                </a:solidFill>
              </a:rPr>
              <a:t>*.usertrust.com</a:t>
            </a:r>
          </a:p>
          <a:p>
            <a:pPr lvl="1"/>
            <a:endParaRPr lang="en-US" sz="2400" dirty="0">
              <a:solidFill>
                <a:schemeClr val="bg2"/>
              </a:solidFill>
            </a:endParaRPr>
          </a:p>
          <a:p>
            <a:pPr lvl="1"/>
            <a:r>
              <a:rPr lang="en-US" sz="2400" dirty="0">
                <a:solidFill>
                  <a:schemeClr val="bg2"/>
                </a:solidFill>
              </a:rPr>
              <a:t>	*.comodoca.com</a:t>
            </a:r>
          </a:p>
          <a:p>
            <a:pPr lvl="1"/>
            <a:endParaRPr lang="en-US" sz="2400" dirty="0"/>
          </a:p>
          <a:p>
            <a:pPr lvl="1"/>
            <a:r>
              <a:rPr lang="en-US" sz="2400" dirty="0"/>
              <a:t>google-analytics.com (optional)</a:t>
            </a:r>
          </a:p>
          <a:p>
            <a:pPr lvl="1"/>
            <a:endParaRPr lang="en-US" sz="2400" b="1" dirty="0">
              <a:solidFill>
                <a:schemeClr val="bg2"/>
              </a:solidFill>
            </a:endParaRPr>
          </a:p>
        </p:txBody>
      </p:sp>
      <p:sp>
        <p:nvSpPr>
          <p:cNvPr id="5" name="TextBox 4"/>
          <p:cNvSpPr txBox="1"/>
          <p:nvPr/>
        </p:nvSpPr>
        <p:spPr>
          <a:xfrm>
            <a:off x="635000" y="2362200"/>
            <a:ext cx="12115801" cy="1107996"/>
          </a:xfrm>
          <a:prstGeom prst="rect">
            <a:avLst/>
          </a:prstGeom>
          <a:noFill/>
        </p:spPr>
        <p:txBody>
          <a:bodyPr wrap="square" rtlCol="0">
            <a:spAutoFit/>
          </a:bodyPr>
          <a:lstStyle/>
          <a:p>
            <a:r>
              <a:rPr lang="en-US" sz="2400" dirty="0"/>
              <a:t>ALL Pearson domains and ports must be allowed to pass through your Internet firewalls, content filters or spam filters for inbound and outbound traffic.</a:t>
            </a:r>
          </a:p>
          <a:p>
            <a:endParaRPr lang="en-US" dirty="0"/>
          </a:p>
        </p:txBody>
      </p:sp>
    </p:spTree>
    <p:extLst>
      <p:ext uri="{BB962C8B-B14F-4D97-AF65-F5344CB8AC3E}">
        <p14:creationId xmlns:p14="http://schemas.microsoft.com/office/powerpoint/2010/main" val="3605604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330200" y="4038600"/>
            <a:ext cx="11521905" cy="4343400"/>
          </a:xfrm>
        </p:spPr>
        <p:txBody>
          <a:bodyPr/>
          <a:lstStyle/>
          <a:p>
            <a:r>
              <a:rPr lang="en-US" dirty="0"/>
              <a:t>CDE recommends using the CMAS Site Readiness form in a practice test in the </a:t>
            </a:r>
            <a:r>
              <a:rPr lang="en-US" dirty="0" err="1"/>
              <a:t>PearsonAccess</a:t>
            </a:r>
            <a:r>
              <a:rPr lang="en-US" baseline="30000" dirty="0" err="1"/>
              <a:t>next</a:t>
            </a:r>
            <a:r>
              <a:rPr lang="en-US" dirty="0"/>
              <a:t> training environment to be sure you have your </a:t>
            </a:r>
            <a:r>
              <a:rPr lang="en-US" sz="3600" dirty="0"/>
              <a:t>Content Filter &amp; Antivirus Software is configured correctly.</a:t>
            </a:r>
            <a:r>
              <a:rPr lang="en-US" dirty="0"/>
              <a:t>  </a:t>
            </a:r>
          </a:p>
          <a:p>
            <a:r>
              <a:rPr lang="en-US" dirty="0"/>
              <a:t>Work directly with your </a:t>
            </a:r>
            <a:r>
              <a:rPr lang="en-US" sz="3600" dirty="0"/>
              <a:t>Content Filter &amp; Antivirus Software provider to find an optimal configuration.</a:t>
            </a:r>
            <a:endParaRPr lang="en-US" dirty="0"/>
          </a:p>
        </p:txBody>
      </p:sp>
      <p:sp>
        <p:nvSpPr>
          <p:cNvPr id="3" name="Title 2"/>
          <p:cNvSpPr>
            <a:spLocks noGrp="1"/>
          </p:cNvSpPr>
          <p:nvPr>
            <p:ph type="title"/>
          </p:nvPr>
        </p:nvSpPr>
        <p:spPr>
          <a:xfrm>
            <a:off x="177800" y="444500"/>
            <a:ext cx="12688943" cy="1252728"/>
          </a:xfrm>
        </p:spPr>
        <p:txBody>
          <a:bodyPr/>
          <a:lstStyle/>
          <a:p>
            <a:r>
              <a:rPr lang="en-US" dirty="0"/>
              <a:t>Content Filter &amp; Antivirus Software</a:t>
            </a:r>
            <a:endParaRPr lang="en-US" b="1" dirty="0"/>
          </a:p>
        </p:txBody>
      </p:sp>
      <p:sp>
        <p:nvSpPr>
          <p:cNvPr id="4" name="Text Placeholder 3"/>
          <p:cNvSpPr>
            <a:spLocks noGrp="1"/>
          </p:cNvSpPr>
          <p:nvPr>
            <p:ph type="body" sz="quarter" idx="10"/>
          </p:nvPr>
        </p:nvSpPr>
        <p:spPr>
          <a:xfrm>
            <a:off x="330200" y="1600200"/>
            <a:ext cx="12307944" cy="1905000"/>
          </a:xfrm>
        </p:spPr>
        <p:txBody>
          <a:bodyPr/>
          <a:lstStyle/>
          <a:p>
            <a:pPr marL="0" lvl="0" indent="0"/>
            <a:r>
              <a:rPr lang="en-US" dirty="0"/>
              <a:t>Some antivirus software can scan test content even if it has been whitelisted causing performance issues during testing. Additional configuration may be required.</a:t>
            </a:r>
          </a:p>
          <a:p>
            <a:pPr marL="0" indent="0"/>
            <a:endParaRPr lang="en-US" dirty="0"/>
          </a:p>
        </p:txBody>
      </p:sp>
      <p:sp>
        <p:nvSpPr>
          <p:cNvPr id="5" name="Text Placeholder 4"/>
          <p:cNvSpPr>
            <a:spLocks noGrp="1"/>
          </p:cNvSpPr>
          <p:nvPr>
            <p:ph type="body" sz="quarter" idx="11"/>
          </p:nvPr>
        </p:nvSpPr>
        <p:spPr>
          <a:xfrm flipV="1">
            <a:off x="635000" y="6400800"/>
            <a:ext cx="10972800" cy="76200"/>
          </a:xfrm>
        </p:spPr>
        <p:txBody>
          <a:bodyPr/>
          <a:lstStyle/>
          <a:p>
            <a:pPr marL="0" indent="0">
              <a:spcAft>
                <a:spcPts val="0"/>
              </a:spcAft>
            </a:pPr>
            <a:endParaRPr lang="en-US" dirty="0"/>
          </a:p>
          <a:p>
            <a:pPr marL="0" indent="0">
              <a:spcAft>
                <a:spcPts val="0"/>
              </a:spcAft>
            </a:pPr>
            <a:endParaRPr lang="en-US" dirty="0"/>
          </a:p>
          <a:p>
            <a:pPr marL="0" indent="0">
              <a:spcAft>
                <a:spcPts val="0"/>
              </a:spcAft>
            </a:pPr>
            <a:endParaRPr lang="en-US" dirty="0"/>
          </a:p>
        </p:txBody>
      </p:sp>
      <p:sp>
        <p:nvSpPr>
          <p:cNvPr id="54" name="Rectangle 53">
            <a:hlinkClick r:id="rId2"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2536691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i="0" dirty="0"/>
              <a:t>Wireless Network Best Practices</a:t>
            </a:r>
            <a:br>
              <a:rPr lang="en-US" i="0" dirty="0"/>
            </a:br>
            <a:br>
              <a:rPr lang="en-US" dirty="0"/>
            </a:br>
            <a:endParaRPr lang="en-US" b="1" i="0" dirty="0"/>
          </a:p>
        </p:txBody>
      </p:sp>
      <p:sp>
        <p:nvSpPr>
          <p:cNvPr id="6" name="Content Placeholder 5"/>
          <p:cNvSpPr>
            <a:spLocks noGrp="1"/>
          </p:cNvSpPr>
          <p:nvPr>
            <p:ph idx="1"/>
          </p:nvPr>
        </p:nvSpPr>
        <p:spPr>
          <a:xfrm>
            <a:off x="650875" y="1905000"/>
            <a:ext cx="10972800" cy="6553200"/>
          </a:xfrm>
        </p:spPr>
        <p:txBody>
          <a:bodyPr/>
          <a:lstStyle/>
          <a:p>
            <a:r>
              <a:rPr lang="en-US" sz="3600" b="1" dirty="0"/>
              <a:t>Minimizing Impact</a:t>
            </a:r>
          </a:p>
          <a:p>
            <a:pPr>
              <a:spcBef>
                <a:spcPts val="1800"/>
              </a:spcBef>
              <a:spcAft>
                <a:spcPts val="600"/>
              </a:spcAft>
            </a:pPr>
            <a:r>
              <a:rPr lang="en-US" sz="2400" dirty="0"/>
              <a:t>You can take steps to minimize the network impact.</a:t>
            </a:r>
          </a:p>
          <a:p>
            <a:pPr>
              <a:spcBef>
                <a:spcPts val="1800"/>
              </a:spcBef>
              <a:spcAft>
                <a:spcPts val="600"/>
              </a:spcAft>
            </a:pPr>
            <a:r>
              <a:rPr lang="en-US" sz="2400" dirty="0"/>
              <a:t>Before testing:</a:t>
            </a:r>
          </a:p>
          <a:p>
            <a:pPr lvl="1">
              <a:spcBef>
                <a:spcPts val="1800"/>
              </a:spcBef>
              <a:spcAft>
                <a:spcPts val="600"/>
              </a:spcAft>
              <a:buFont typeface="Arial" panose="020B0604020202020204" pitchFamily="34" charset="0"/>
              <a:buChar char="•"/>
            </a:pPr>
            <a:r>
              <a:rPr lang="en-US" sz="2400" dirty="0"/>
              <a:t>Disable low end wireless protocols that are not being used.</a:t>
            </a:r>
          </a:p>
          <a:p>
            <a:pPr lvl="1">
              <a:spcBef>
                <a:spcPts val="1800"/>
              </a:spcBef>
              <a:spcAft>
                <a:spcPts val="600"/>
              </a:spcAft>
              <a:buFont typeface="Arial" panose="020B0604020202020204" pitchFamily="34" charset="0"/>
              <a:buChar char="•"/>
            </a:pPr>
            <a:r>
              <a:rPr lang="en-US" sz="2400" dirty="0"/>
              <a:t>Turn off students’ mobile devices to avoid potential interference during testing. </a:t>
            </a:r>
          </a:p>
          <a:p>
            <a:pPr>
              <a:spcBef>
                <a:spcPts val="1800"/>
              </a:spcBef>
              <a:spcAft>
                <a:spcPts val="600"/>
              </a:spcAft>
            </a:pPr>
            <a:r>
              <a:rPr lang="en-US" sz="2400" dirty="0"/>
              <a:t>Before the Sign in and preparation phase:</a:t>
            </a:r>
          </a:p>
          <a:p>
            <a:pPr marL="514350" lvl="1" indent="-285750">
              <a:spcBef>
                <a:spcPts val="1800"/>
              </a:spcBef>
              <a:spcAft>
                <a:spcPts val="600"/>
              </a:spcAft>
              <a:buFont typeface="Arial" panose="020B0604020202020204" pitchFamily="34" charset="0"/>
              <a:buChar char="•"/>
            </a:pPr>
            <a:r>
              <a:rPr lang="en-US" sz="2400" dirty="0"/>
              <a:t>Ask classrooms to stagger logins to minimize initial loading time.</a:t>
            </a:r>
          </a:p>
          <a:p>
            <a:pPr marL="514350" lvl="1" indent="-285750">
              <a:spcBef>
                <a:spcPts val="1800"/>
              </a:spcBef>
              <a:spcAft>
                <a:spcPts val="600"/>
              </a:spcAft>
              <a:buFont typeface="Arial" panose="020B0604020202020204" pitchFamily="34" charset="0"/>
              <a:buChar char="•"/>
            </a:pPr>
            <a:r>
              <a:rPr lang="en-US" sz="2400" dirty="0"/>
              <a:t>For example, in a class of 30 students, the proctor can have 10 students log in each minute, decreasing the strain on the network.</a:t>
            </a:r>
          </a:p>
        </p:txBody>
      </p:sp>
    </p:spTree>
    <p:extLst>
      <p:ext uri="{BB962C8B-B14F-4D97-AF65-F5344CB8AC3E}">
        <p14:creationId xmlns:p14="http://schemas.microsoft.com/office/powerpoint/2010/main" val="2933008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i="0" dirty="0"/>
              <a:t>Wireless Network Best Practices</a:t>
            </a:r>
            <a:br>
              <a:rPr lang="en-US" i="0" dirty="0"/>
            </a:br>
            <a:br>
              <a:rPr lang="en-US" dirty="0"/>
            </a:br>
            <a:endParaRPr lang="en-US" b="1" i="0" dirty="0"/>
          </a:p>
        </p:txBody>
      </p:sp>
      <p:sp>
        <p:nvSpPr>
          <p:cNvPr id="6" name="Content Placeholder 5"/>
          <p:cNvSpPr>
            <a:spLocks noGrp="1"/>
          </p:cNvSpPr>
          <p:nvPr>
            <p:ph idx="1"/>
          </p:nvPr>
        </p:nvSpPr>
        <p:spPr/>
        <p:txBody>
          <a:bodyPr/>
          <a:lstStyle/>
          <a:p>
            <a:r>
              <a:rPr lang="en-US" b="1" dirty="0"/>
              <a:t>Conduct a site survey</a:t>
            </a:r>
          </a:p>
          <a:p>
            <a:pPr marL="127000" indent="12700"/>
            <a:r>
              <a:rPr lang="en-US" dirty="0"/>
              <a:t>Evaluate the district’s infrastructure, network design, and </a:t>
            </a:r>
            <a:r>
              <a:rPr lang="en-US" dirty="0" err="1"/>
              <a:t>WiFi</a:t>
            </a:r>
            <a:r>
              <a:rPr lang="en-US" dirty="0"/>
              <a:t> needs to determine how many wireless access points (APs) in each school.</a:t>
            </a:r>
          </a:p>
          <a:p>
            <a:pPr marL="114300" lvl="2" indent="0"/>
            <a:r>
              <a:rPr lang="en-US" dirty="0"/>
              <a:t>A site survey should include:</a:t>
            </a:r>
          </a:p>
          <a:p>
            <a:pPr marL="571500" lvl="2" indent="-457200">
              <a:buFont typeface="Arial" panose="020B0604020202020204" pitchFamily="34" charset="0"/>
              <a:buChar char="•"/>
            </a:pPr>
            <a:r>
              <a:rPr lang="en-US" dirty="0"/>
              <a:t>Evaluating the existing infrastructure.</a:t>
            </a:r>
          </a:p>
          <a:p>
            <a:pPr marL="571500" lvl="2" indent="-457200">
              <a:buFont typeface="Arial" panose="020B0604020202020204" pitchFamily="34" charset="0"/>
              <a:buChar char="•"/>
            </a:pPr>
            <a:r>
              <a:rPr lang="en-US" dirty="0"/>
              <a:t>Counting the number of user devices.</a:t>
            </a:r>
          </a:p>
          <a:p>
            <a:pPr marL="571500" lvl="2" indent="-457200">
              <a:buFont typeface="Arial" panose="020B0604020202020204" pitchFamily="34" charset="0"/>
              <a:buChar char="•"/>
            </a:pPr>
            <a:r>
              <a:rPr lang="en-US" dirty="0"/>
              <a:t>Examining the type of user traffic and interference.</a:t>
            </a:r>
          </a:p>
        </p:txBody>
      </p:sp>
    </p:spTree>
    <p:extLst>
      <p:ext uri="{BB962C8B-B14F-4D97-AF65-F5344CB8AC3E}">
        <p14:creationId xmlns:p14="http://schemas.microsoft.com/office/powerpoint/2010/main" val="3564734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i="0" dirty="0"/>
              <a:t>Wireless Network Best Practices</a:t>
            </a:r>
            <a:br>
              <a:rPr lang="en-US" i="0" dirty="0"/>
            </a:br>
            <a:br>
              <a:rPr lang="en-US" dirty="0"/>
            </a:br>
            <a:endParaRPr lang="en-US" b="1" i="0" dirty="0"/>
          </a:p>
        </p:txBody>
      </p:sp>
      <p:sp>
        <p:nvSpPr>
          <p:cNvPr id="6" name="Content Placeholder 5"/>
          <p:cNvSpPr>
            <a:spLocks noGrp="1"/>
          </p:cNvSpPr>
          <p:nvPr>
            <p:ph idx="1"/>
          </p:nvPr>
        </p:nvSpPr>
        <p:spPr>
          <a:xfrm>
            <a:off x="650874" y="1905000"/>
            <a:ext cx="11795125" cy="6553200"/>
          </a:xfrm>
        </p:spPr>
        <p:txBody>
          <a:bodyPr/>
          <a:lstStyle/>
          <a:p>
            <a:r>
              <a:rPr lang="en-US" b="1" dirty="0"/>
              <a:t>Design for density</a:t>
            </a:r>
          </a:p>
          <a:p>
            <a:pPr>
              <a:spcBef>
                <a:spcPts val="1800"/>
              </a:spcBef>
              <a:spcAft>
                <a:spcPts val="600"/>
              </a:spcAft>
              <a:buFont typeface="+mj-lt"/>
              <a:buAutoNum type="arabicPeriod"/>
            </a:pPr>
            <a:r>
              <a:rPr lang="en-US" sz="2200" b="1" dirty="0"/>
              <a:t>Install APs more densely to decrease potential for overload with too many student devices. </a:t>
            </a:r>
            <a:endParaRPr lang="en-US" sz="2200" dirty="0"/>
          </a:p>
          <a:p>
            <a:pPr>
              <a:spcBef>
                <a:spcPts val="1800"/>
              </a:spcBef>
              <a:spcAft>
                <a:spcPts val="600"/>
              </a:spcAft>
              <a:buFont typeface="+mj-lt"/>
              <a:buAutoNum type="arabicPeriod"/>
            </a:pPr>
            <a:r>
              <a:rPr lang="en-US" sz="2200" b="1" dirty="0"/>
              <a:t>Reduce </a:t>
            </a:r>
            <a:r>
              <a:rPr lang="en-US" sz="2200" b="1" dirty="0" err="1"/>
              <a:t>WiFi</a:t>
            </a:r>
            <a:r>
              <a:rPr lang="en-US" sz="2200" b="1" dirty="0"/>
              <a:t> interference from construction materials. </a:t>
            </a:r>
            <a:br>
              <a:rPr lang="en-US" sz="2200" dirty="0"/>
            </a:br>
            <a:r>
              <a:rPr lang="en-US" sz="2200" dirty="0"/>
              <a:t> The following solid materials can slow </a:t>
            </a:r>
            <a:r>
              <a:rPr lang="en-US" sz="2200" dirty="0" err="1"/>
              <a:t>WiFi</a:t>
            </a:r>
            <a:r>
              <a:rPr lang="en-US" sz="2200" dirty="0"/>
              <a:t> speed or completely block wireless signals:</a:t>
            </a:r>
          </a:p>
          <a:p>
            <a:pPr marL="800100" lvl="2" indent="-342900">
              <a:spcBef>
                <a:spcPts val="1800"/>
              </a:spcBef>
              <a:spcAft>
                <a:spcPts val="600"/>
              </a:spcAft>
              <a:buFont typeface="Arial" panose="020B0604020202020204" pitchFamily="34" charset="0"/>
              <a:buChar char="•"/>
            </a:pPr>
            <a:r>
              <a:rPr lang="en-US" sz="2200" dirty="0"/>
              <a:t>Brick, concrete, and metal</a:t>
            </a:r>
          </a:p>
          <a:p>
            <a:pPr marL="800100" lvl="2" indent="-342900">
              <a:spcBef>
                <a:spcPts val="1800"/>
              </a:spcBef>
              <a:spcAft>
                <a:spcPts val="600"/>
              </a:spcAft>
              <a:buFont typeface="Arial" panose="020B0604020202020204" pitchFamily="34" charset="0"/>
              <a:buChar char="•"/>
            </a:pPr>
            <a:r>
              <a:rPr lang="en-US" sz="2200" dirty="0"/>
              <a:t>Filing bookshelves</a:t>
            </a:r>
          </a:p>
          <a:p>
            <a:pPr marL="800100" lvl="2" indent="-342900">
              <a:spcBef>
                <a:spcPts val="1800"/>
              </a:spcBef>
              <a:spcAft>
                <a:spcPts val="600"/>
              </a:spcAft>
              <a:buFont typeface="Arial" panose="020B0604020202020204" pitchFamily="34" charset="0"/>
              <a:buChar char="•"/>
            </a:pPr>
            <a:r>
              <a:rPr lang="en-US" sz="2200" dirty="0"/>
              <a:t>Cabinets</a:t>
            </a:r>
          </a:p>
          <a:p>
            <a:pPr>
              <a:spcBef>
                <a:spcPts val="1800"/>
              </a:spcBef>
              <a:spcAft>
                <a:spcPts val="600"/>
              </a:spcAft>
              <a:buFont typeface="+mj-lt"/>
              <a:buAutoNum type="arabicPeriod"/>
            </a:pPr>
            <a:r>
              <a:rPr lang="en-US" sz="2200" b="1" dirty="0"/>
              <a:t>If your </a:t>
            </a:r>
            <a:r>
              <a:rPr lang="en-US" sz="2200" b="1" dirty="0" err="1"/>
              <a:t>WiFi</a:t>
            </a:r>
            <a:r>
              <a:rPr lang="en-US" sz="2200" b="1" dirty="0"/>
              <a:t> access points have adjustable antennas, point the antenna to aim the signal at the student devices to improve the throughput.</a:t>
            </a:r>
            <a:br>
              <a:rPr lang="en-US" sz="2200" dirty="0"/>
            </a:br>
            <a:endParaRPr lang="en-US" sz="2200" dirty="0"/>
          </a:p>
          <a:p>
            <a:pPr>
              <a:spcBef>
                <a:spcPts val="1800"/>
              </a:spcBef>
              <a:spcAft>
                <a:spcPts val="600"/>
              </a:spcAft>
              <a:buFont typeface="+mj-lt"/>
              <a:buAutoNum type="arabicPeriod"/>
            </a:pPr>
            <a:r>
              <a:rPr lang="en-US" sz="2200" b="1" dirty="0"/>
              <a:t>Reduce interference from other </a:t>
            </a:r>
            <a:r>
              <a:rPr lang="en-US" sz="2200" b="1" dirty="0" err="1"/>
              <a:t>WiFi</a:t>
            </a:r>
            <a:r>
              <a:rPr lang="en-US" sz="2200" b="1" dirty="0"/>
              <a:t> networks.</a:t>
            </a:r>
            <a:br>
              <a:rPr lang="en-US" sz="2200" dirty="0"/>
            </a:br>
            <a:endParaRPr lang="en-US" sz="2200" dirty="0"/>
          </a:p>
        </p:txBody>
      </p:sp>
    </p:spTree>
    <p:extLst>
      <p:ext uri="{BB962C8B-B14F-4D97-AF65-F5344CB8AC3E}">
        <p14:creationId xmlns:p14="http://schemas.microsoft.com/office/powerpoint/2010/main" val="2037262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i="0" dirty="0"/>
              <a:t>Wireless Network Best Practices</a:t>
            </a:r>
            <a:br>
              <a:rPr lang="en-US" i="0" dirty="0"/>
            </a:br>
            <a:br>
              <a:rPr lang="en-US" dirty="0"/>
            </a:br>
            <a:endParaRPr lang="en-US" b="1" i="0" dirty="0"/>
          </a:p>
        </p:txBody>
      </p:sp>
      <p:sp>
        <p:nvSpPr>
          <p:cNvPr id="6" name="Content Placeholder 5"/>
          <p:cNvSpPr>
            <a:spLocks noGrp="1"/>
          </p:cNvSpPr>
          <p:nvPr>
            <p:ph idx="1"/>
          </p:nvPr>
        </p:nvSpPr>
        <p:spPr>
          <a:xfrm>
            <a:off x="650874" y="1905000"/>
            <a:ext cx="11795125" cy="6553200"/>
          </a:xfrm>
        </p:spPr>
        <p:txBody>
          <a:bodyPr/>
          <a:lstStyle/>
          <a:p>
            <a:r>
              <a:rPr lang="en-US" b="1" dirty="0"/>
              <a:t>Design for density</a:t>
            </a:r>
          </a:p>
          <a:p>
            <a:pPr>
              <a:spcBef>
                <a:spcPts val="1200"/>
              </a:spcBef>
              <a:buFont typeface="+mj-lt"/>
              <a:buAutoNum type="arabicPeriod" startAt="5"/>
            </a:pPr>
            <a:r>
              <a:rPr lang="en-US" sz="2200" b="1" dirty="0"/>
              <a:t>Check your AP user guide to find out whether your APs can detect the least congested </a:t>
            </a:r>
            <a:r>
              <a:rPr lang="en-US" sz="2200" b="1" dirty="0" err="1"/>
              <a:t>WiFi</a:t>
            </a:r>
            <a:r>
              <a:rPr lang="en-US" sz="2200" b="1" dirty="0"/>
              <a:t> channel.</a:t>
            </a:r>
            <a:endParaRPr lang="en-US" sz="2200" dirty="0"/>
          </a:p>
          <a:p>
            <a:pPr>
              <a:spcBef>
                <a:spcPts val="1200"/>
              </a:spcBef>
              <a:buFont typeface="+mj-lt"/>
              <a:buAutoNum type="arabicPeriod" startAt="5"/>
            </a:pPr>
            <a:r>
              <a:rPr lang="en-US" sz="2200" b="1" dirty="0"/>
              <a:t>Reduce interference from other devices.</a:t>
            </a:r>
            <a:br>
              <a:rPr lang="en-US" sz="2200" dirty="0"/>
            </a:br>
            <a:r>
              <a:rPr lang="en-US" sz="2200" dirty="0"/>
              <a:t>These can include:</a:t>
            </a:r>
          </a:p>
          <a:p>
            <a:pPr marL="800100" lvl="2" indent="-342900">
              <a:spcBef>
                <a:spcPts val="1200"/>
              </a:spcBef>
              <a:buFont typeface="Arial" panose="020B0604020202020204" pitchFamily="34" charset="0"/>
              <a:buChar char="•"/>
            </a:pPr>
            <a:r>
              <a:rPr lang="en-US" sz="2200" dirty="0"/>
              <a:t>Cordless phones</a:t>
            </a:r>
          </a:p>
          <a:p>
            <a:pPr marL="800100" lvl="2" indent="-342900">
              <a:spcBef>
                <a:spcPts val="1200"/>
              </a:spcBef>
              <a:buFont typeface="Arial" panose="020B0604020202020204" pitchFamily="34" charset="0"/>
              <a:buChar char="•"/>
            </a:pPr>
            <a:r>
              <a:rPr lang="en-US" sz="2200" dirty="0"/>
              <a:t>Bluetooth-enabled devices</a:t>
            </a:r>
          </a:p>
          <a:p>
            <a:pPr marL="800100" lvl="2" indent="-342900">
              <a:spcBef>
                <a:spcPts val="1200"/>
              </a:spcBef>
              <a:buFont typeface="Arial" panose="020B0604020202020204" pitchFamily="34" charset="0"/>
              <a:buChar char="•"/>
            </a:pPr>
            <a:r>
              <a:rPr lang="en-US" sz="2200" dirty="0"/>
              <a:t>Student mobile devices</a:t>
            </a:r>
          </a:p>
          <a:p>
            <a:pPr>
              <a:spcBef>
                <a:spcPts val="1200"/>
              </a:spcBef>
              <a:buFont typeface="+mj-lt"/>
              <a:buAutoNum type="arabicPeriod" startAt="5"/>
            </a:pPr>
            <a:r>
              <a:rPr lang="en-US" sz="2200" b="1" dirty="0"/>
              <a:t>Temporarily turn off or unplug electronics to reduce wireless interference during testing.</a:t>
            </a:r>
            <a:br>
              <a:rPr lang="en-US" sz="2200" dirty="0"/>
            </a:br>
            <a:endParaRPr lang="en-US" sz="2200" dirty="0"/>
          </a:p>
          <a:p>
            <a:pPr>
              <a:spcBef>
                <a:spcPts val="1200"/>
              </a:spcBef>
              <a:buFont typeface="+mj-lt"/>
              <a:buAutoNum type="arabicPeriod" startAt="5"/>
            </a:pPr>
            <a:r>
              <a:rPr lang="en-US" sz="2200" i="1" dirty="0"/>
              <a:t>If you previously had channel auto-switching allowed, but notice slow speeds or poor connections, manually configure the channel and perform speed tests to find the fastest channel.</a:t>
            </a:r>
            <a:endParaRPr lang="en-US" sz="2200" dirty="0"/>
          </a:p>
        </p:txBody>
      </p:sp>
    </p:spTree>
    <p:extLst>
      <p:ext uri="{BB962C8B-B14F-4D97-AF65-F5344CB8AC3E}">
        <p14:creationId xmlns:p14="http://schemas.microsoft.com/office/powerpoint/2010/main" val="31833033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ISP Notification</a:t>
            </a:r>
          </a:p>
        </p:txBody>
      </p:sp>
      <p:sp>
        <p:nvSpPr>
          <p:cNvPr id="3" name="Content Placeholder 2"/>
          <p:cNvSpPr>
            <a:spLocks noGrp="1"/>
          </p:cNvSpPr>
          <p:nvPr>
            <p:ph idx="1"/>
          </p:nvPr>
        </p:nvSpPr>
        <p:spPr/>
        <p:txBody>
          <a:bodyPr/>
          <a:lstStyle/>
          <a:p>
            <a:pPr marL="457200" indent="-457200">
              <a:buFont typeface="Arial" panose="020B0604020202020204" pitchFamily="34" charset="0"/>
              <a:buChar char="•"/>
            </a:pPr>
            <a:r>
              <a:rPr lang="en-US" dirty="0"/>
              <a:t>Notify your Internet Service Provider of your online testing window. </a:t>
            </a:r>
          </a:p>
          <a:p>
            <a:pPr marL="457200" indent="-457200">
              <a:buFont typeface="Arial" panose="020B0604020202020204" pitchFamily="34" charset="0"/>
              <a:buChar char="•"/>
            </a:pPr>
            <a:r>
              <a:rPr lang="en-US" dirty="0"/>
              <a:t>Confirm that no scheduled maintenance or outages are planed during that time.</a:t>
            </a:r>
          </a:p>
        </p:txBody>
      </p:sp>
      <p:sp>
        <p:nvSpPr>
          <p:cNvPr id="29" name="Rectangle 28">
            <a:hlinkClick r:id="rId2"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3680345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9725" y="1774997"/>
            <a:ext cx="6315075" cy="5692603"/>
          </a:xfrm>
          <a:prstGeom prst="rect">
            <a:avLst/>
          </a:prstGeom>
        </p:spPr>
      </p:pic>
      <p:sp>
        <p:nvSpPr>
          <p:cNvPr id="2" name="Title 1"/>
          <p:cNvSpPr>
            <a:spLocks noGrp="1"/>
          </p:cNvSpPr>
          <p:nvPr>
            <p:ph type="title"/>
          </p:nvPr>
        </p:nvSpPr>
        <p:spPr/>
        <p:txBody>
          <a:bodyPr/>
          <a:lstStyle/>
          <a:p>
            <a:r>
              <a:rPr lang="en-US" dirty="0"/>
              <a:t>Troubleshooting </a:t>
            </a:r>
          </a:p>
        </p:txBody>
      </p:sp>
      <p:sp>
        <p:nvSpPr>
          <p:cNvPr id="3" name="Content Placeholder 2"/>
          <p:cNvSpPr>
            <a:spLocks noGrp="1"/>
          </p:cNvSpPr>
          <p:nvPr>
            <p:ph idx="1"/>
          </p:nvPr>
        </p:nvSpPr>
        <p:spPr>
          <a:xfrm>
            <a:off x="635000" y="1905000"/>
            <a:ext cx="6054725" cy="6553200"/>
          </a:xfrm>
        </p:spPr>
        <p:txBody>
          <a:bodyPr/>
          <a:lstStyle/>
          <a:p>
            <a:r>
              <a:rPr lang="en-US" dirty="0"/>
              <a:t> Error Messages 1001 and 1006</a:t>
            </a:r>
          </a:p>
          <a:p>
            <a:r>
              <a:rPr lang="en-US" dirty="0"/>
              <a:t> Aggressive content filters attempt to open and alter an SRF file before saving it.</a:t>
            </a:r>
          </a:p>
          <a:p>
            <a:r>
              <a:rPr lang="en-US" dirty="0"/>
              <a:t>Data manipulation corrupts the SRF and invalidates it from future use.</a:t>
            </a:r>
          </a:p>
          <a:p>
            <a:r>
              <a:rPr lang="en-US" sz="1800" dirty="0">
                <a:hlinkClick r:id="rId3"/>
              </a:rPr>
              <a:t>https://support.assessment.pearson.com/display/TN/Early+Warning+System+Triggers</a:t>
            </a:r>
            <a:r>
              <a:rPr lang="en-US" sz="1800" dirty="0"/>
              <a:t> </a:t>
            </a:r>
          </a:p>
        </p:txBody>
      </p:sp>
    </p:spTree>
    <p:extLst>
      <p:ext uri="{BB962C8B-B14F-4D97-AF65-F5344CB8AC3E}">
        <p14:creationId xmlns:p14="http://schemas.microsoft.com/office/powerpoint/2010/main" val="2326329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p:txBody>
          <a:bodyPr/>
          <a:lstStyle/>
          <a:p>
            <a:pPr lvl="0"/>
            <a:r>
              <a:rPr lang="en" dirty="0"/>
              <a:t>Proctor Caching </a:t>
            </a:r>
          </a:p>
        </p:txBody>
      </p:sp>
      <p:sp>
        <p:nvSpPr>
          <p:cNvPr id="9" name="Subtitle 8"/>
          <p:cNvSpPr>
            <a:spLocks noGrp="1"/>
          </p:cNvSpPr>
          <p:nvPr>
            <p:ph type="subTitle" idx="1"/>
          </p:nvPr>
        </p:nvSpPr>
        <p:spPr>
          <a:xfrm>
            <a:off x="1016000" y="4822824"/>
            <a:ext cx="12344400" cy="3330576"/>
          </a:xfrm>
        </p:spPr>
        <p:txBody>
          <a:bodyPr numCol="2"/>
          <a:lstStyle/>
          <a:p>
            <a:pPr algn="l"/>
            <a:r>
              <a:rPr lang="en-US" dirty="0"/>
              <a:t>Online Resources</a:t>
            </a:r>
          </a:p>
          <a:p>
            <a:pPr algn="l"/>
            <a:r>
              <a:rPr lang="en-US" dirty="0"/>
              <a:t>Pre-Installation Planning</a:t>
            </a:r>
            <a:endParaRPr lang="en" dirty="0"/>
          </a:p>
          <a:p>
            <a:pPr algn="l"/>
            <a:r>
              <a:rPr lang="en-US" dirty="0"/>
              <a:t>I</a:t>
            </a:r>
            <a:r>
              <a:rPr lang="en" dirty="0"/>
              <a:t>nstall &amp; </a:t>
            </a:r>
            <a:r>
              <a:rPr lang="en-US" dirty="0"/>
              <a:t>Device Requirements</a:t>
            </a:r>
          </a:p>
          <a:p>
            <a:pPr algn="l"/>
            <a:r>
              <a:rPr lang="en-US" dirty="0"/>
              <a:t>Configure TestNav in </a:t>
            </a:r>
            <a:r>
              <a:rPr lang="en-US" dirty="0" err="1"/>
              <a:t>PearsonAccess</a:t>
            </a:r>
            <a:r>
              <a:rPr lang="en-US" baseline="30000" dirty="0" err="1"/>
              <a:t>next</a:t>
            </a:r>
            <a:endParaRPr lang="en-US" baseline="30000" dirty="0"/>
          </a:p>
          <a:p>
            <a:pPr algn="l"/>
            <a:r>
              <a:rPr lang="en-US" dirty="0"/>
              <a:t>Proctor Caching Monitoring</a:t>
            </a:r>
            <a:endParaRPr lang="en" dirty="0"/>
          </a:p>
          <a:p>
            <a:pPr algn="l"/>
            <a:endParaRPr lang="en-US" dirty="0"/>
          </a:p>
        </p:txBody>
      </p:sp>
      <p:sp>
        <p:nvSpPr>
          <p:cNvPr id="10" name="Text Placeholder 9"/>
          <p:cNvSpPr>
            <a:spLocks noGrp="1"/>
          </p:cNvSpPr>
          <p:nvPr>
            <p:ph type="body" sz="quarter" idx="10"/>
          </p:nvPr>
        </p:nvSpPr>
        <p:spPr/>
        <p:txBody>
          <a:bodyPr/>
          <a:lstStyle/>
          <a:p>
            <a:r>
              <a:rPr lang="en-US"/>
              <a:t>SECTION 3</a:t>
            </a:r>
            <a:endParaRPr lang="en-US" dirty="0"/>
          </a:p>
        </p:txBody>
      </p:sp>
      <p:grpSp>
        <p:nvGrpSpPr>
          <p:cNvPr id="50" name="Group 49"/>
          <p:cNvGrpSpPr/>
          <p:nvPr/>
        </p:nvGrpSpPr>
        <p:grpSpPr>
          <a:xfrm>
            <a:off x="3734217" y="228600"/>
            <a:ext cx="5667985" cy="611179"/>
            <a:chOff x="2378314" y="6033068"/>
            <a:chExt cx="5667985" cy="611179"/>
          </a:xfrm>
        </p:grpSpPr>
        <p:cxnSp>
          <p:nvCxnSpPr>
            <p:cNvPr id="51" name="Straight Connector 50"/>
            <p:cNvCxnSpPr/>
            <p:nvPr/>
          </p:nvCxnSpPr>
          <p:spPr bwMode="auto">
            <a:xfrm>
              <a:off x="5890394"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52" name="Straight Connector 51"/>
            <p:cNvCxnSpPr/>
            <p:nvPr/>
          </p:nvCxnSpPr>
          <p:spPr bwMode="auto">
            <a:xfrm>
              <a:off x="3866704"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53" name="Straight Connector 52"/>
            <p:cNvCxnSpPr/>
            <p:nvPr/>
          </p:nvCxnSpPr>
          <p:spPr bwMode="auto">
            <a:xfrm>
              <a:off x="6885500"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54" name="Straight Connector 53"/>
            <p:cNvCxnSpPr/>
            <p:nvPr/>
          </p:nvCxnSpPr>
          <p:spPr bwMode="auto">
            <a:xfrm>
              <a:off x="2805169" y="6356449"/>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55" name="Oval 54">
              <a:hlinkClick r:id="rId2" action="ppaction://hlinksldjump"/>
            </p:cNvPr>
            <p:cNvSpPr/>
            <p:nvPr/>
          </p:nvSpPr>
          <p:spPr bwMode="auto">
            <a:xfrm>
              <a:off x="2378314"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a:endParaRPr lang="en-US">
                <a:solidFill>
                  <a:srgbClr val="5C6670"/>
                </a:solidFill>
              </a:endParaRPr>
            </a:p>
          </p:txBody>
        </p:sp>
        <p:sp>
          <p:nvSpPr>
            <p:cNvPr id="56" name="Oval 55">
              <a:hlinkClick r:id="rId3" action="ppaction://hlinksldjump"/>
            </p:cNvPr>
            <p:cNvSpPr/>
            <p:nvPr/>
          </p:nvSpPr>
          <p:spPr bwMode="auto">
            <a:xfrm>
              <a:off x="3413670"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a:endParaRPr lang="en-US">
                <a:solidFill>
                  <a:srgbClr val="5C6670"/>
                </a:solidFill>
              </a:endParaRPr>
            </a:p>
          </p:txBody>
        </p:sp>
        <p:cxnSp>
          <p:nvCxnSpPr>
            <p:cNvPr id="57" name="Straight Connector 56"/>
            <p:cNvCxnSpPr/>
            <p:nvPr/>
          </p:nvCxnSpPr>
          <p:spPr bwMode="auto">
            <a:xfrm>
              <a:off x="4844324" y="6357955"/>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58" name="Oval 57">
              <a:hlinkClick r:id="rId4" action="ppaction://hlinksldjump"/>
            </p:cNvPr>
            <p:cNvSpPr/>
            <p:nvPr/>
          </p:nvSpPr>
          <p:spPr bwMode="auto">
            <a:xfrm>
              <a:off x="4381865" y="6034647"/>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a:endParaRPr lang="en-US">
                <a:solidFill>
                  <a:srgbClr val="5C6670"/>
                </a:solidFill>
              </a:endParaRPr>
            </a:p>
          </p:txBody>
        </p:sp>
        <p:sp>
          <p:nvSpPr>
            <p:cNvPr id="59" name="Oval 58">
              <a:hlinkClick r:id="" action="ppaction://noaction"/>
            </p:cNvPr>
            <p:cNvSpPr/>
            <p:nvPr/>
          </p:nvSpPr>
          <p:spPr bwMode="auto">
            <a:xfrm>
              <a:off x="5417221"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a:endParaRPr lang="en-US">
                <a:solidFill>
                  <a:srgbClr val="5C6670"/>
                </a:solidFill>
              </a:endParaRPr>
            </a:p>
          </p:txBody>
        </p:sp>
        <p:sp>
          <p:nvSpPr>
            <p:cNvPr id="60" name="Oval 59">
              <a:hlinkClick r:id="" action="ppaction://noaction"/>
            </p:cNvPr>
            <p:cNvSpPr/>
            <p:nvPr/>
          </p:nvSpPr>
          <p:spPr bwMode="auto">
            <a:xfrm>
              <a:off x="6422306"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a:endParaRPr lang="en-US">
                <a:solidFill>
                  <a:srgbClr val="5C6670"/>
                </a:solidFill>
              </a:endParaRPr>
            </a:p>
          </p:txBody>
        </p:sp>
        <p:sp>
          <p:nvSpPr>
            <p:cNvPr id="61" name="Oval 60">
              <a:hlinkClick r:id="rId5" action="ppaction://hlinksldjump"/>
            </p:cNvPr>
            <p:cNvSpPr/>
            <p:nvPr/>
          </p:nvSpPr>
          <p:spPr bwMode="auto">
            <a:xfrm>
              <a:off x="7457662"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a:endParaRPr lang="en-US">
                <a:solidFill>
                  <a:srgbClr val="5C6670"/>
                </a:solidFill>
              </a:endParaRPr>
            </a:p>
          </p:txBody>
        </p:sp>
        <p:sp>
          <p:nvSpPr>
            <p:cNvPr id="62" name="Rectangle 61">
              <a:hlinkClick r:id="rId2" action="ppaction://hlinksldjump"/>
            </p:cNvPr>
            <p:cNvSpPr/>
            <p:nvPr/>
          </p:nvSpPr>
          <p:spPr>
            <a:xfrm>
              <a:off x="2479550" y="6034648"/>
              <a:ext cx="325619" cy="583196"/>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rgbClr val="FFFFFF"/>
                  </a:solidFill>
                </a:rPr>
                <a:t>1</a:t>
              </a:r>
            </a:p>
          </p:txBody>
        </p:sp>
        <p:sp>
          <p:nvSpPr>
            <p:cNvPr id="63" name="Rectangle 62">
              <a:hlinkClick r:id="rId4" action="ppaction://hlinksldjump"/>
            </p:cNvPr>
            <p:cNvSpPr/>
            <p:nvPr/>
          </p:nvSpPr>
          <p:spPr>
            <a:xfrm>
              <a:off x="4508041" y="604705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rgbClr val="FFFFFF"/>
                  </a:solidFill>
                </a:rPr>
                <a:t>3</a:t>
              </a:r>
            </a:p>
          </p:txBody>
        </p:sp>
        <p:sp>
          <p:nvSpPr>
            <p:cNvPr id="64" name="Rectangle 63">
              <a:hlinkClick r:id="" action="ppaction://noaction"/>
            </p:cNvPr>
            <p:cNvSpPr/>
            <p:nvPr/>
          </p:nvSpPr>
          <p:spPr>
            <a:xfrm>
              <a:off x="6548482" y="603385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rgbClr val="FFFFFF"/>
                  </a:solidFill>
                </a:rPr>
                <a:t>5</a:t>
              </a:r>
            </a:p>
          </p:txBody>
        </p:sp>
        <p:sp>
          <p:nvSpPr>
            <p:cNvPr id="65" name="Rectangle 64">
              <a:hlinkClick r:id="rId3" action="ppaction://hlinksldjump"/>
            </p:cNvPr>
            <p:cNvSpPr/>
            <p:nvPr/>
          </p:nvSpPr>
          <p:spPr>
            <a:xfrm>
              <a:off x="3539846" y="603306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rgbClr val="FFFFFF"/>
                  </a:solidFill>
                </a:rPr>
                <a:t>2</a:t>
              </a:r>
            </a:p>
          </p:txBody>
        </p:sp>
        <p:sp>
          <p:nvSpPr>
            <p:cNvPr id="66" name="Rectangle 65">
              <a:hlinkClick r:id="" action="ppaction://noaction"/>
            </p:cNvPr>
            <p:cNvSpPr/>
            <p:nvPr/>
          </p:nvSpPr>
          <p:spPr>
            <a:xfrm>
              <a:off x="5543397" y="603306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rgbClr val="FFFFFF"/>
                  </a:solidFill>
                </a:rPr>
                <a:t>4</a:t>
              </a:r>
            </a:p>
          </p:txBody>
        </p:sp>
        <p:sp>
          <p:nvSpPr>
            <p:cNvPr id="67" name="Rectangle 66">
              <a:hlinkClick r:id="rId5" action="ppaction://hlinksldjump"/>
            </p:cNvPr>
            <p:cNvSpPr/>
            <p:nvPr/>
          </p:nvSpPr>
          <p:spPr>
            <a:xfrm>
              <a:off x="7583838" y="604705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rgbClr val="FFFFFF"/>
                  </a:solidFill>
                </a:rPr>
                <a:t>6</a:t>
              </a:r>
            </a:p>
          </p:txBody>
        </p:sp>
      </p:grpSp>
    </p:spTree>
    <p:extLst>
      <p:ext uri="{BB962C8B-B14F-4D97-AF65-F5344CB8AC3E}">
        <p14:creationId xmlns:p14="http://schemas.microsoft.com/office/powerpoint/2010/main" val="373562660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b="1" dirty="0"/>
              <a:t>Online Resources</a:t>
            </a:r>
          </a:p>
        </p:txBody>
      </p:sp>
      <p:sp>
        <p:nvSpPr>
          <p:cNvPr id="2" name="Content Placeholder 1"/>
          <p:cNvSpPr>
            <a:spLocks noGrp="1"/>
          </p:cNvSpPr>
          <p:nvPr>
            <p:ph idx="1"/>
          </p:nvPr>
        </p:nvSpPr>
        <p:spPr>
          <a:xfrm>
            <a:off x="635000" y="2252503"/>
            <a:ext cx="10972800" cy="3733800"/>
          </a:xfrm>
        </p:spPr>
        <p:txBody>
          <a:bodyPr/>
          <a:lstStyle/>
          <a:p>
            <a:pPr>
              <a:spcBef>
                <a:spcPts val="0"/>
              </a:spcBef>
            </a:pPr>
            <a:r>
              <a:rPr lang="en-US" b="1" dirty="0"/>
              <a:t>Proctor Caching v2018.11 Hardware and Software</a:t>
            </a:r>
          </a:p>
          <a:p>
            <a:pPr>
              <a:spcBef>
                <a:spcPts val="0"/>
              </a:spcBef>
            </a:pPr>
            <a:endParaRPr lang="en-US" b="1" dirty="0"/>
          </a:p>
          <a:p>
            <a:pPr>
              <a:spcBef>
                <a:spcPts val="0"/>
              </a:spcBef>
            </a:pPr>
            <a:endParaRPr lang="en-US" dirty="0"/>
          </a:p>
          <a:p>
            <a:pPr>
              <a:spcBef>
                <a:spcPts val="0"/>
              </a:spcBef>
            </a:pPr>
            <a:r>
              <a:rPr lang="en-US" dirty="0"/>
              <a:t>Requirements:</a:t>
            </a:r>
          </a:p>
          <a:p>
            <a:pPr>
              <a:spcBef>
                <a:spcPts val="0"/>
              </a:spcBef>
            </a:pPr>
            <a:r>
              <a:rPr lang="en-US" sz="3200" dirty="0">
                <a:hlinkClick r:id="rId2"/>
              </a:rPr>
              <a:t>https://support.assessment.pearson.com/x/HAACAQ</a:t>
            </a:r>
            <a:endParaRPr lang="en-US" sz="3200" dirty="0"/>
          </a:p>
          <a:p>
            <a:pPr>
              <a:spcBef>
                <a:spcPts val="0"/>
              </a:spcBef>
            </a:pPr>
            <a:endParaRPr lang="en-US" sz="3200" dirty="0"/>
          </a:p>
          <a:p>
            <a:pPr>
              <a:spcBef>
                <a:spcPts val="0"/>
              </a:spcBef>
            </a:pPr>
            <a:r>
              <a:rPr lang="en-US" dirty="0"/>
              <a:t>Software:</a:t>
            </a:r>
          </a:p>
          <a:p>
            <a:pPr>
              <a:spcBef>
                <a:spcPts val="0"/>
              </a:spcBef>
            </a:pPr>
            <a:r>
              <a:rPr lang="en-US" sz="3200" dirty="0">
                <a:hlinkClick r:id="rId3"/>
              </a:rPr>
              <a:t>http://download.testnav.com/</a:t>
            </a:r>
            <a:r>
              <a:rPr lang="en-US" sz="3200" dirty="0"/>
              <a:t> </a:t>
            </a:r>
          </a:p>
        </p:txBody>
      </p:sp>
      <p:pic>
        <p:nvPicPr>
          <p:cNvPr id="4" name="Picture 3"/>
          <p:cNvPicPr/>
          <p:nvPr/>
        </p:nvPicPr>
        <p:blipFill rotWithShape="1">
          <a:blip r:embed="rId4" cstate="print"/>
          <a:srcRect t="8654" r="66795" b="82212"/>
          <a:stretch/>
        </p:blipFill>
        <p:spPr bwMode="auto">
          <a:xfrm>
            <a:off x="10029483" y="63977"/>
            <a:ext cx="2973008" cy="9388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762257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
          </p:nvPr>
        </p:nvSpPr>
        <p:spPr>
          <a:xfrm>
            <a:off x="1015999" y="4822825"/>
            <a:ext cx="11801651" cy="3863975"/>
          </a:xfrm>
        </p:spPr>
        <p:txBody>
          <a:bodyPr numCol="2"/>
          <a:lstStyle/>
          <a:p>
            <a:pPr lvl="0" algn="l"/>
            <a:r>
              <a:rPr lang="en-US" dirty="0"/>
              <a:t>Online Resources</a:t>
            </a:r>
          </a:p>
          <a:p>
            <a:pPr lvl="0" algn="l"/>
            <a:r>
              <a:rPr lang="en-US" dirty="0"/>
              <a:t>Components</a:t>
            </a:r>
          </a:p>
          <a:p>
            <a:pPr lvl="0" algn="l"/>
            <a:r>
              <a:rPr lang="en-US" dirty="0"/>
              <a:t>TestNav </a:t>
            </a:r>
          </a:p>
          <a:p>
            <a:pPr algn="l"/>
            <a:r>
              <a:rPr lang="en-US" dirty="0"/>
              <a:t>Proctor Caching</a:t>
            </a:r>
          </a:p>
          <a:p>
            <a:pPr algn="l"/>
            <a:r>
              <a:rPr lang="en-US" dirty="0" err="1">
                <a:solidFill>
                  <a:schemeClr val="tx1"/>
                </a:solidFill>
              </a:rPr>
              <a:t>PearsonAccess</a:t>
            </a:r>
            <a:r>
              <a:rPr lang="en-US" baseline="30000" dirty="0" err="1">
                <a:solidFill>
                  <a:schemeClr val="tx1"/>
                </a:solidFill>
              </a:rPr>
              <a:t>next</a:t>
            </a:r>
            <a:endParaRPr lang="en-US" baseline="30000" dirty="0">
              <a:solidFill>
                <a:schemeClr val="tx1"/>
              </a:solidFill>
            </a:endParaRPr>
          </a:p>
          <a:p>
            <a:pPr algn="l"/>
            <a:r>
              <a:rPr lang="en-US" dirty="0"/>
              <a:t>Student Responses</a:t>
            </a:r>
          </a:p>
          <a:p>
            <a:pPr algn="l"/>
            <a:r>
              <a:rPr lang="en-US" dirty="0"/>
              <a:t>Best Practices and Recommendations</a:t>
            </a:r>
          </a:p>
        </p:txBody>
      </p:sp>
      <p:sp>
        <p:nvSpPr>
          <p:cNvPr id="10" name="Text Placeholder 9"/>
          <p:cNvSpPr>
            <a:spLocks noGrp="1"/>
          </p:cNvSpPr>
          <p:nvPr>
            <p:ph type="body" sz="quarter" idx="10"/>
          </p:nvPr>
        </p:nvSpPr>
        <p:spPr/>
        <p:txBody>
          <a:bodyPr/>
          <a:lstStyle/>
          <a:p>
            <a:r>
              <a:rPr lang="en-US" dirty="0"/>
              <a:t>SECTION 1</a:t>
            </a:r>
          </a:p>
        </p:txBody>
      </p:sp>
      <p:sp>
        <p:nvSpPr>
          <p:cNvPr id="11" name="Title 10"/>
          <p:cNvSpPr>
            <a:spLocks noGrp="1"/>
          </p:cNvSpPr>
          <p:nvPr>
            <p:ph type="ctrTitle"/>
          </p:nvPr>
        </p:nvSpPr>
        <p:spPr/>
        <p:txBody>
          <a:bodyPr/>
          <a:lstStyle/>
          <a:p>
            <a:pPr marL="38100" lvl="0">
              <a:spcBef>
                <a:spcPts val="0"/>
              </a:spcBef>
            </a:pPr>
            <a:r>
              <a:rPr lang="en" dirty="0"/>
              <a:t>Online Testing Components</a:t>
            </a:r>
          </a:p>
        </p:txBody>
      </p:sp>
      <p:grpSp>
        <p:nvGrpSpPr>
          <p:cNvPr id="140" name="Group 139"/>
          <p:cNvGrpSpPr/>
          <p:nvPr/>
        </p:nvGrpSpPr>
        <p:grpSpPr>
          <a:xfrm>
            <a:off x="3734217" y="228600"/>
            <a:ext cx="5667985" cy="611179"/>
            <a:chOff x="2378314" y="6033068"/>
            <a:chExt cx="5667985" cy="611179"/>
          </a:xfrm>
        </p:grpSpPr>
        <p:cxnSp>
          <p:nvCxnSpPr>
            <p:cNvPr id="141" name="Straight Connector 140"/>
            <p:cNvCxnSpPr/>
            <p:nvPr/>
          </p:nvCxnSpPr>
          <p:spPr bwMode="auto">
            <a:xfrm>
              <a:off x="5890394"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42" name="Straight Connector 141"/>
            <p:cNvCxnSpPr/>
            <p:nvPr/>
          </p:nvCxnSpPr>
          <p:spPr bwMode="auto">
            <a:xfrm>
              <a:off x="3866704"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43" name="Straight Connector 142"/>
            <p:cNvCxnSpPr/>
            <p:nvPr/>
          </p:nvCxnSpPr>
          <p:spPr bwMode="auto">
            <a:xfrm>
              <a:off x="6885500"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44" name="Straight Connector 143"/>
            <p:cNvCxnSpPr/>
            <p:nvPr/>
          </p:nvCxnSpPr>
          <p:spPr bwMode="auto">
            <a:xfrm>
              <a:off x="2805169" y="6356449"/>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145" name="Oval 144">
              <a:hlinkClick r:id="rId2" action="ppaction://hlinksldjump"/>
            </p:cNvPr>
            <p:cNvSpPr/>
            <p:nvPr/>
          </p:nvSpPr>
          <p:spPr bwMode="auto">
            <a:xfrm>
              <a:off x="2378314" y="6034647"/>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46" name="Oval 145">
              <a:hlinkClick r:id="rId3" action="ppaction://hlinksldjump"/>
            </p:cNvPr>
            <p:cNvSpPr/>
            <p:nvPr/>
          </p:nvSpPr>
          <p:spPr bwMode="auto">
            <a:xfrm>
              <a:off x="3413670"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cxnSp>
          <p:nvCxnSpPr>
            <p:cNvPr id="147" name="Straight Connector 146"/>
            <p:cNvCxnSpPr/>
            <p:nvPr/>
          </p:nvCxnSpPr>
          <p:spPr bwMode="auto">
            <a:xfrm>
              <a:off x="4844324" y="6357955"/>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148" name="Oval 147">
              <a:hlinkClick r:id="rId4" action="ppaction://hlinksldjump"/>
            </p:cNvPr>
            <p:cNvSpPr/>
            <p:nvPr/>
          </p:nvSpPr>
          <p:spPr bwMode="auto">
            <a:xfrm>
              <a:off x="4381865"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49" name="Oval 148">
              <a:hlinkClick r:id="rId5" action="ppaction://hlinksldjump"/>
            </p:cNvPr>
            <p:cNvSpPr/>
            <p:nvPr/>
          </p:nvSpPr>
          <p:spPr bwMode="auto">
            <a:xfrm>
              <a:off x="5417221"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50" name="Oval 149">
              <a:hlinkClick r:id="rId6" action="ppaction://hlinksldjump"/>
            </p:cNvPr>
            <p:cNvSpPr/>
            <p:nvPr/>
          </p:nvSpPr>
          <p:spPr bwMode="auto">
            <a:xfrm>
              <a:off x="6422306"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51" name="Oval 150">
              <a:hlinkClick r:id="rId7" action="ppaction://hlinksldjump"/>
            </p:cNvPr>
            <p:cNvSpPr/>
            <p:nvPr/>
          </p:nvSpPr>
          <p:spPr bwMode="auto">
            <a:xfrm>
              <a:off x="7457662"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52" name="Rectangle 151">
              <a:hlinkClick r:id="rId2" action="ppaction://hlinksldjump"/>
            </p:cNvPr>
            <p:cNvSpPr/>
            <p:nvPr/>
          </p:nvSpPr>
          <p:spPr>
            <a:xfrm>
              <a:off x="2479550" y="6034648"/>
              <a:ext cx="325619" cy="583196"/>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chemeClr val="accent3"/>
                  </a:solidFill>
                </a:rPr>
                <a:t>1</a:t>
              </a:r>
            </a:p>
          </p:txBody>
        </p:sp>
        <p:sp>
          <p:nvSpPr>
            <p:cNvPr id="153" name="Rectangle 152">
              <a:hlinkClick r:id="rId4" action="ppaction://hlinksldjump"/>
            </p:cNvPr>
            <p:cNvSpPr/>
            <p:nvPr/>
          </p:nvSpPr>
          <p:spPr>
            <a:xfrm>
              <a:off x="4508041" y="604705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chemeClr val="accent3"/>
                  </a:solidFill>
                </a:rPr>
                <a:t>3</a:t>
              </a:r>
            </a:p>
          </p:txBody>
        </p:sp>
        <p:sp>
          <p:nvSpPr>
            <p:cNvPr id="154" name="Rectangle 153">
              <a:hlinkClick r:id="rId6" action="ppaction://hlinksldjump"/>
            </p:cNvPr>
            <p:cNvSpPr/>
            <p:nvPr/>
          </p:nvSpPr>
          <p:spPr>
            <a:xfrm>
              <a:off x="6548482" y="603385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chemeClr val="accent3"/>
                  </a:solidFill>
                </a:rPr>
                <a:t>5</a:t>
              </a:r>
            </a:p>
          </p:txBody>
        </p:sp>
        <p:sp>
          <p:nvSpPr>
            <p:cNvPr id="155" name="Rectangle 154">
              <a:hlinkClick r:id="rId3" action="ppaction://hlinksldjump"/>
            </p:cNvPr>
            <p:cNvSpPr/>
            <p:nvPr/>
          </p:nvSpPr>
          <p:spPr>
            <a:xfrm>
              <a:off x="3539846" y="603306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chemeClr val="accent3"/>
                  </a:solidFill>
                </a:rPr>
                <a:t>2</a:t>
              </a:r>
            </a:p>
          </p:txBody>
        </p:sp>
        <p:sp>
          <p:nvSpPr>
            <p:cNvPr id="156" name="Rectangle 155">
              <a:hlinkClick r:id="rId5" action="ppaction://hlinksldjump"/>
            </p:cNvPr>
            <p:cNvSpPr/>
            <p:nvPr/>
          </p:nvSpPr>
          <p:spPr>
            <a:xfrm>
              <a:off x="5543397" y="603306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chemeClr val="accent3"/>
                  </a:solidFill>
                </a:rPr>
                <a:t>4</a:t>
              </a:r>
            </a:p>
          </p:txBody>
        </p:sp>
        <p:sp>
          <p:nvSpPr>
            <p:cNvPr id="157" name="Rectangle 156">
              <a:hlinkClick r:id="rId7" action="ppaction://hlinksldjump"/>
            </p:cNvPr>
            <p:cNvSpPr/>
            <p:nvPr/>
          </p:nvSpPr>
          <p:spPr>
            <a:xfrm>
              <a:off x="7583838" y="604705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chemeClr val="accent3"/>
                  </a:solidFill>
                </a:rPr>
                <a:t>6</a:t>
              </a:r>
            </a:p>
          </p:txBody>
        </p:sp>
      </p:gr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7391399" cy="1733973"/>
          </a:xfrm>
        </p:spPr>
        <p:txBody>
          <a:bodyPr/>
          <a:lstStyle/>
          <a:p>
            <a:r>
              <a:rPr lang="en-US" sz="5700" dirty="0">
                <a:solidFill>
                  <a:prstClr val="black"/>
                </a:solidFill>
              </a:rPr>
              <a:t>Proctor Caching – The Network</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30</a:t>
            </a:fld>
            <a:endParaRPr lang="en-US" dirty="0"/>
          </a:p>
        </p:txBody>
      </p:sp>
      <p:sp>
        <p:nvSpPr>
          <p:cNvPr id="4" name="Content Placeholder 2"/>
          <p:cNvSpPr txBox="1">
            <a:spLocks/>
          </p:cNvSpPr>
          <p:nvPr/>
        </p:nvSpPr>
        <p:spPr>
          <a:xfrm>
            <a:off x="545020" y="2385534"/>
            <a:ext cx="12348025" cy="6738158"/>
          </a:xfrm>
          <a:prstGeom prst="rect">
            <a:avLst/>
          </a:prstGeom>
        </p:spPr>
        <p:txBody>
          <a:bodyPr lIns="130046" tIns="65023" rIns="130046" bIns="65023">
            <a:no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defRPr/>
            </a:pPr>
            <a:endParaRPr lang="en-US" sz="3400" baseline="30000" dirty="0">
              <a:solidFill>
                <a:prstClr val="black"/>
              </a:solidFill>
              <a:cs typeface="Arial" panose="020B0604020202020204" pitchFamily="34" charset="0"/>
            </a:endParaRPr>
          </a:p>
        </p:txBody>
      </p:sp>
      <p:pic>
        <p:nvPicPr>
          <p:cNvPr id="8" name="Picture 7" descr="Proctor Caching waterfall.png"/>
          <p:cNvPicPr>
            <a:picLocks noChangeAspect="1"/>
          </p:cNvPicPr>
          <p:nvPr/>
        </p:nvPicPr>
        <p:blipFill>
          <a:blip r:embed="rId4" cstate="print"/>
          <a:stretch>
            <a:fillRect/>
          </a:stretch>
        </p:blipFill>
        <p:spPr>
          <a:xfrm>
            <a:off x="3302000" y="1884218"/>
            <a:ext cx="6282328" cy="6887657"/>
          </a:xfrm>
          <a:prstGeom prst="rect">
            <a:avLst/>
          </a:prstGeom>
          <a:ln w="12700">
            <a:solidFill>
              <a:schemeClr val="tx1">
                <a:lumMod val="50000"/>
                <a:lumOff val="50000"/>
              </a:schemeClr>
            </a:solidFill>
            <a:miter lim="800000"/>
          </a:ln>
        </p:spPr>
      </p:pic>
      <p:pic>
        <p:nvPicPr>
          <p:cNvPr id="6" name="Picture 5"/>
          <p:cNvPicPr/>
          <p:nvPr/>
        </p:nvPicPr>
        <p:blipFill rotWithShape="1">
          <a:blip r:embed="rId5" cstate="print"/>
          <a:srcRect t="8654" r="66795" b="82212"/>
          <a:stretch/>
        </p:blipFill>
        <p:spPr bwMode="auto">
          <a:xfrm>
            <a:off x="10029483" y="63977"/>
            <a:ext cx="2973008" cy="938845"/>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1267614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16392" y="1203349"/>
            <a:ext cx="11971671" cy="6553199"/>
          </a:xfrm>
        </p:spPr>
        <p:txBody>
          <a:bodyPr lIns="130046" tIns="65023" rIns="130046" bIns="65023"/>
          <a:lstStyle/>
          <a:p>
            <a:pPr marL="1143000" indent="-457200">
              <a:spcAft>
                <a:spcPts val="1000"/>
              </a:spcAft>
              <a:buClr>
                <a:schemeClr val="dk1"/>
              </a:buClr>
              <a:buFont typeface="Arial" panose="020B0604020202020204" pitchFamily="34" charset="0"/>
              <a:buChar char="•"/>
            </a:pPr>
            <a:endParaRPr lang="en-US" sz="4000" dirty="0"/>
          </a:p>
          <a:p>
            <a:pPr marL="685800" indent="0">
              <a:spcAft>
                <a:spcPts val="1000"/>
              </a:spcAft>
              <a:buClr>
                <a:schemeClr val="dk1"/>
              </a:buClr>
            </a:pPr>
            <a:r>
              <a:rPr lang="en-US" sz="4000" dirty="0"/>
              <a:t>Dropped support for OS X and </a:t>
            </a:r>
            <a:r>
              <a:rPr lang="en-US" sz="4000" dirty="0" err="1"/>
              <a:t>macOS</a:t>
            </a:r>
            <a:r>
              <a:rPr lang="en-US" sz="4000" dirty="0"/>
              <a:t>.</a:t>
            </a:r>
            <a:endParaRPr lang="en-US" sz="4000" dirty="0">
              <a:solidFill>
                <a:schemeClr val="bg2">
                  <a:lumMod val="75000"/>
                </a:schemeClr>
              </a:solidFill>
            </a:endParaRPr>
          </a:p>
          <a:p>
            <a:pPr marL="0" indent="0"/>
            <a:endParaRPr lang="en-US" dirty="0">
              <a:solidFill>
                <a:schemeClr val="bg2">
                  <a:lumMod val="75000"/>
                </a:schemeClr>
              </a:solidFill>
            </a:endParaRPr>
          </a:p>
        </p:txBody>
      </p:sp>
      <p:sp>
        <p:nvSpPr>
          <p:cNvPr id="54274" name="Rectangle 2"/>
          <p:cNvSpPr>
            <a:spLocks noGrp="1" noRot="1" noChangeArrowheads="1"/>
          </p:cNvSpPr>
          <p:nvPr>
            <p:ph type="title"/>
          </p:nvPr>
        </p:nvSpPr>
        <p:spPr>
          <a:xfrm>
            <a:off x="787400" y="192696"/>
            <a:ext cx="10972800" cy="914400"/>
          </a:xfrm>
        </p:spPr>
        <p:txBody>
          <a:bodyPr lIns="130046" tIns="65023" rIns="130046" bIns="65023"/>
          <a:lstStyle/>
          <a:p>
            <a:r>
              <a:rPr lang="en-US" altLang="en-US" b="1" dirty="0"/>
              <a:t>What’s New v</a:t>
            </a:r>
            <a:r>
              <a:rPr lang="en-US" b="1" dirty="0"/>
              <a:t>2018.11</a:t>
            </a:r>
          </a:p>
        </p:txBody>
      </p:sp>
      <p:pic>
        <p:nvPicPr>
          <p:cNvPr id="6" name="Picture 5"/>
          <p:cNvPicPr/>
          <p:nvPr/>
        </p:nvPicPr>
        <p:blipFill rotWithShape="1">
          <a:blip r:embed="rId4" cstate="print"/>
          <a:srcRect t="8654" r="66795" b="82212"/>
          <a:stretch/>
        </p:blipFill>
        <p:spPr bwMode="auto">
          <a:xfrm>
            <a:off x="10029483" y="63977"/>
            <a:ext cx="2973008" cy="938845"/>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2805878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Pre-Installation Planning</a:t>
            </a:r>
            <a:br>
              <a:rPr lang="en-US" b="1" dirty="0"/>
            </a:br>
            <a:endParaRPr lang="en-US" b="1" dirty="0"/>
          </a:p>
        </p:txBody>
      </p:sp>
      <p:sp>
        <p:nvSpPr>
          <p:cNvPr id="6" name="Content Placeholder 5"/>
          <p:cNvSpPr>
            <a:spLocks noGrp="1"/>
          </p:cNvSpPr>
          <p:nvPr>
            <p:ph idx="1"/>
          </p:nvPr>
        </p:nvSpPr>
        <p:spPr>
          <a:xfrm>
            <a:off x="650874" y="1905000"/>
            <a:ext cx="11947525" cy="6553200"/>
          </a:xfrm>
        </p:spPr>
        <p:txBody>
          <a:bodyPr/>
          <a:lstStyle/>
          <a:p>
            <a:pPr>
              <a:buFont typeface="Arial" panose="020B0604020202020204" pitchFamily="34" charset="0"/>
              <a:buChar char="•"/>
            </a:pPr>
            <a:r>
              <a:rPr lang="en-US" sz="2400" dirty="0">
                <a:solidFill>
                  <a:srgbClr val="333333"/>
                </a:solidFill>
                <a:latin typeface="+mj-lt"/>
              </a:rPr>
              <a:t>If you need to update </a:t>
            </a:r>
            <a:r>
              <a:rPr lang="en-US" sz="2400" dirty="0" err="1">
                <a:solidFill>
                  <a:srgbClr val="333333"/>
                </a:solidFill>
                <a:latin typeface="+mj-lt"/>
              </a:rPr>
              <a:t>ProctorCache</a:t>
            </a:r>
            <a:r>
              <a:rPr lang="en-US" sz="2400" dirty="0">
                <a:solidFill>
                  <a:srgbClr val="333333"/>
                </a:solidFill>
                <a:latin typeface="+mj-lt"/>
              </a:rPr>
              <a:t> to a more recent version, uninstall the previous version. Then, reboot the computer and install the more recent version. You can uninstall </a:t>
            </a:r>
            <a:r>
              <a:rPr lang="en-US" sz="2400" dirty="0" err="1">
                <a:solidFill>
                  <a:srgbClr val="333333"/>
                </a:solidFill>
                <a:latin typeface="+mj-lt"/>
              </a:rPr>
              <a:t>ProctorCache</a:t>
            </a:r>
            <a:r>
              <a:rPr lang="en-US" sz="2400" dirty="0">
                <a:solidFill>
                  <a:srgbClr val="333333"/>
                </a:solidFill>
                <a:latin typeface="+mj-lt"/>
              </a:rPr>
              <a:t> using the software removal process for your operating system.</a:t>
            </a:r>
          </a:p>
          <a:p>
            <a:pPr marL="457200" indent="-457200">
              <a:buFont typeface="Arial" panose="020B0604020202020204" pitchFamily="34" charset="0"/>
              <a:buChar char="•"/>
            </a:pPr>
            <a:r>
              <a:rPr lang="en-US" sz="2400" dirty="0">
                <a:latin typeface="+mj-lt"/>
              </a:rPr>
              <a:t>Must have full local administrator permissions on the PC device &amp; working knowledge of your network.</a:t>
            </a:r>
          </a:p>
          <a:p>
            <a:pPr marL="457200" indent="-457200">
              <a:buFont typeface="Arial" panose="020B0604020202020204" pitchFamily="34" charset="0"/>
              <a:buChar char="•"/>
            </a:pPr>
            <a:r>
              <a:rPr lang="en-US" sz="2400" dirty="0">
                <a:latin typeface="+mj-lt"/>
              </a:rPr>
              <a:t>Network connection 100 Mbps full-duplex or higher recommended.</a:t>
            </a:r>
          </a:p>
          <a:p>
            <a:pPr marL="457200" indent="-457200">
              <a:buFont typeface="Arial" panose="020B0604020202020204" pitchFamily="34" charset="0"/>
              <a:buChar char="•"/>
            </a:pPr>
            <a:r>
              <a:rPr lang="en-US" sz="2400" dirty="0">
                <a:latin typeface="+mj-lt"/>
              </a:rPr>
              <a:t>Minimum network connection is 10/100.</a:t>
            </a:r>
          </a:p>
          <a:p>
            <a:pPr marL="457200" indent="-457200">
              <a:buFont typeface="Arial" panose="020B0604020202020204" pitchFamily="34" charset="0"/>
              <a:buChar char="•"/>
            </a:pPr>
            <a:r>
              <a:rPr lang="en-US" sz="2400" dirty="0"/>
              <a:t>Network is set to use IPv4 DNS (Domain Name System) servers.</a:t>
            </a:r>
            <a:endParaRPr lang="en-US" sz="2400" dirty="0">
              <a:latin typeface="+mj-lt"/>
            </a:endParaRPr>
          </a:p>
          <a:p>
            <a:pPr marL="457200" indent="-457200">
              <a:buFont typeface="Arial" panose="020B0604020202020204" pitchFamily="34" charset="0"/>
              <a:buChar char="•"/>
            </a:pPr>
            <a:endParaRPr lang="en-US" sz="2000" dirty="0">
              <a:latin typeface="+mj-lt"/>
            </a:endParaRPr>
          </a:p>
        </p:txBody>
      </p:sp>
      <p:pic>
        <p:nvPicPr>
          <p:cNvPr id="4" name="Picture 3"/>
          <p:cNvPicPr/>
          <p:nvPr/>
        </p:nvPicPr>
        <p:blipFill rotWithShape="1">
          <a:blip r:embed="rId3" cstate="print"/>
          <a:srcRect t="8654" r="66795" b="82212"/>
          <a:stretch/>
        </p:blipFill>
        <p:spPr bwMode="auto">
          <a:xfrm>
            <a:off x="10029483" y="63977"/>
            <a:ext cx="2973008" cy="9388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38374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4999" y="533400"/>
            <a:ext cx="9829801" cy="1249680"/>
          </a:xfrm>
        </p:spPr>
        <p:txBody>
          <a:bodyPr/>
          <a:lstStyle/>
          <a:p>
            <a:r>
              <a:rPr lang="en-US" b="1" dirty="0"/>
              <a:t>Proctor Caching Requirements</a:t>
            </a:r>
            <a:br>
              <a:rPr lang="en-US" b="1" i="0" dirty="0"/>
            </a:br>
            <a:endParaRPr lang="en-US" b="1" dirty="0"/>
          </a:p>
        </p:txBody>
      </p:sp>
      <p:sp>
        <p:nvSpPr>
          <p:cNvPr id="6" name="Content Placeholder 5"/>
          <p:cNvSpPr>
            <a:spLocks noGrp="1"/>
          </p:cNvSpPr>
          <p:nvPr>
            <p:ph idx="1"/>
          </p:nvPr>
        </p:nvSpPr>
        <p:spPr>
          <a:xfrm>
            <a:off x="650874" y="2971800"/>
            <a:ext cx="11871325" cy="5791200"/>
          </a:xfrm>
        </p:spPr>
        <p:txBody>
          <a:bodyPr/>
          <a:lstStyle/>
          <a:p>
            <a:pPr marL="457200" indent="-457200">
              <a:buFont typeface="Arial" panose="020B0604020202020204" pitchFamily="34" charset="0"/>
              <a:buChar char="•"/>
            </a:pPr>
            <a:r>
              <a:rPr lang="en-US" sz="2800" dirty="0"/>
              <a:t>Must have </a:t>
            </a:r>
            <a:r>
              <a:rPr lang="en-US" sz="2800" b="1" dirty="0"/>
              <a:t>Fixed internal IP address</a:t>
            </a:r>
            <a:r>
              <a:rPr lang="en-US" sz="2800" dirty="0"/>
              <a:t>.</a:t>
            </a:r>
          </a:p>
          <a:p>
            <a:pPr marL="457200" lvl="0" indent="-457200">
              <a:buFont typeface="Arial" panose="020B0604020202020204" pitchFamily="34" charset="0"/>
              <a:buChar char="•"/>
            </a:pPr>
            <a:r>
              <a:rPr lang="en-US" sz="2800" dirty="0"/>
              <a:t>Open traffic on TCP Ports include: 80 &amp; 443 (Internet), 4480,  and 4481 (Local Network).</a:t>
            </a:r>
          </a:p>
          <a:p>
            <a:pPr marL="457200" indent="-457200">
              <a:buFont typeface="Arial" panose="020B0604020202020204" pitchFamily="34" charset="0"/>
              <a:buChar char="•"/>
            </a:pPr>
            <a:r>
              <a:rPr lang="en-US" sz="2800" dirty="0"/>
              <a:t>Does not require an underlying server-based operating system.</a:t>
            </a:r>
          </a:p>
          <a:p>
            <a:pPr marL="457200" indent="-457200">
              <a:buFont typeface="Arial" panose="020B0604020202020204" pitchFamily="34" charset="0"/>
              <a:buChar char="•"/>
            </a:pPr>
            <a:r>
              <a:rPr lang="en-US" sz="2800" dirty="0"/>
              <a:t>For setting up an upstream proxy, refer to the Windows or Mac Upstream Proxy Configuration</a:t>
            </a:r>
            <a:r>
              <a:rPr lang="en-US" sz="2800" i="1" dirty="0"/>
              <a:t>.</a:t>
            </a:r>
            <a:r>
              <a:rPr lang="en-US" sz="2800" dirty="0">
                <a:hlinkClick r:id="rId3"/>
              </a:rPr>
              <a:t> </a:t>
            </a:r>
            <a:r>
              <a:rPr lang="en-US" sz="2800" dirty="0">
                <a:hlinkClick r:id="rId4"/>
              </a:rPr>
              <a:t>https://support.assessment.pearson.com/x/HAACAQ</a:t>
            </a:r>
            <a:r>
              <a:rPr lang="en-US" sz="2800" dirty="0"/>
              <a:t> </a:t>
            </a:r>
            <a:endParaRPr lang="en-US" dirty="0"/>
          </a:p>
        </p:txBody>
      </p:sp>
      <p:pic>
        <p:nvPicPr>
          <p:cNvPr id="4" name="Picture 3"/>
          <p:cNvPicPr/>
          <p:nvPr/>
        </p:nvPicPr>
        <p:blipFill rotWithShape="1">
          <a:blip r:embed="rId5" cstate="print"/>
          <a:srcRect t="8654" r="66795" b="82212"/>
          <a:stretch/>
        </p:blipFill>
        <p:spPr bwMode="auto">
          <a:xfrm>
            <a:off x="10029483" y="63977"/>
            <a:ext cx="2973008" cy="9388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13750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34999" y="533400"/>
            <a:ext cx="11201401" cy="1249680"/>
          </a:xfrm>
        </p:spPr>
        <p:txBody>
          <a:bodyPr/>
          <a:lstStyle/>
          <a:p>
            <a:r>
              <a:rPr lang="en-US" b="1" dirty="0"/>
              <a:t>I</a:t>
            </a:r>
            <a:r>
              <a:rPr lang="en" b="1" dirty="0"/>
              <a:t>nstall &amp; </a:t>
            </a:r>
            <a:r>
              <a:rPr lang="en-US" b="1" dirty="0"/>
              <a:t>Device Requirements </a:t>
            </a:r>
            <a:endParaRPr lang="en" b="1" dirty="0"/>
          </a:p>
        </p:txBody>
      </p:sp>
      <p:sp>
        <p:nvSpPr>
          <p:cNvPr id="6" name="Content Placeholder 5"/>
          <p:cNvSpPr>
            <a:spLocks noGrp="1"/>
          </p:cNvSpPr>
          <p:nvPr>
            <p:ph idx="1"/>
          </p:nvPr>
        </p:nvSpPr>
        <p:spPr>
          <a:xfrm>
            <a:off x="650875" y="1905000"/>
            <a:ext cx="5546725" cy="6858000"/>
          </a:xfrm>
        </p:spPr>
        <p:txBody>
          <a:bodyPr>
            <a:normAutofit/>
          </a:bodyPr>
          <a:lstStyle/>
          <a:p>
            <a:pPr marL="514350" indent="-514350">
              <a:buFont typeface="+mj-lt"/>
              <a:buAutoNum type="arabicPeriod"/>
            </a:pPr>
            <a:r>
              <a:rPr lang="en-US" sz="2400" dirty="0"/>
              <a:t>Download Proctor Caching installer from </a:t>
            </a:r>
            <a:r>
              <a:rPr lang="en-US" sz="2400" dirty="0">
                <a:hlinkClick r:id="rId2"/>
              </a:rPr>
              <a:t>http://download.testnav.com/</a:t>
            </a:r>
            <a:r>
              <a:rPr lang="en-US" sz="2400" dirty="0"/>
              <a:t> </a:t>
            </a:r>
          </a:p>
          <a:p>
            <a:pPr marL="514350" indent="-514350">
              <a:buFont typeface="+mj-lt"/>
              <a:buAutoNum type="arabicPeriod"/>
            </a:pPr>
            <a:r>
              <a:rPr lang="en-US" sz="2400" dirty="0"/>
              <a:t>Run the installer and Start Proctor Caching if not already started by the installer.</a:t>
            </a:r>
          </a:p>
          <a:p>
            <a:pPr marL="514350" indent="-514350">
              <a:buFont typeface="+mj-lt"/>
              <a:buAutoNum type="arabicPeriod"/>
            </a:pPr>
            <a:r>
              <a:rPr lang="en-US" sz="2400" dirty="0"/>
              <a:t>Visit the </a:t>
            </a:r>
            <a:r>
              <a:rPr lang="en-US" sz="2400" dirty="0" err="1"/>
              <a:t>ProctorCache</a:t>
            </a:r>
            <a:r>
              <a:rPr lang="en-US" sz="2400" dirty="0"/>
              <a:t> administration page to verify that the </a:t>
            </a:r>
            <a:r>
              <a:rPr lang="en-US" sz="2400" dirty="0" err="1"/>
              <a:t>ProctorCache</a:t>
            </a:r>
            <a:r>
              <a:rPr lang="en-US" sz="2400" dirty="0"/>
              <a:t> service has started.</a:t>
            </a:r>
          </a:p>
          <a:p>
            <a:pPr marL="514350" indent="-514350">
              <a:buFont typeface="+mj-lt"/>
              <a:buAutoNum type="arabicPeriod"/>
            </a:pPr>
            <a:r>
              <a:rPr lang="en-US" sz="2400" dirty="0"/>
              <a:t>Use the Configuration Identifier and </a:t>
            </a:r>
            <a:r>
              <a:rPr lang="en-US" sz="2400" dirty="0" err="1"/>
              <a:t>AppCheck</a:t>
            </a:r>
            <a:r>
              <a:rPr lang="en-US" sz="2400" dirty="0"/>
              <a:t> from a client computer to verify that Proctor Caching is functional.</a:t>
            </a:r>
          </a:p>
          <a:p>
            <a:pPr marL="457200" indent="-457200">
              <a:buFont typeface="Arial" panose="020B0604020202020204" pitchFamily="34" charset="0"/>
              <a:buChar char="•"/>
            </a:pPr>
            <a:endParaRPr lang="en-US" dirty="0"/>
          </a:p>
        </p:txBody>
      </p:sp>
      <p:pic>
        <p:nvPicPr>
          <p:cNvPr id="3" name="Picture 2"/>
          <p:cNvPicPr>
            <a:picLocks noChangeAspect="1"/>
          </p:cNvPicPr>
          <p:nvPr/>
        </p:nvPicPr>
        <p:blipFill>
          <a:blip r:embed="rId3"/>
          <a:stretch>
            <a:fillRect/>
          </a:stretch>
        </p:blipFill>
        <p:spPr>
          <a:xfrm>
            <a:off x="6246586" y="1905000"/>
            <a:ext cx="6656614" cy="5711804"/>
          </a:xfrm>
          <a:prstGeom prst="rect">
            <a:avLst/>
          </a:prstGeom>
        </p:spPr>
      </p:pic>
    </p:spTree>
    <p:extLst>
      <p:ext uri="{BB962C8B-B14F-4D97-AF65-F5344CB8AC3E}">
        <p14:creationId xmlns:p14="http://schemas.microsoft.com/office/powerpoint/2010/main" val="41082470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Configure </a:t>
            </a:r>
            <a:r>
              <a:rPr lang="en-US" sz="5700" dirty="0" err="1">
                <a:solidFill>
                  <a:schemeClr val="tx1"/>
                </a:solidFill>
              </a:rPr>
              <a:t>TestNav</a:t>
            </a:r>
            <a:r>
              <a:rPr lang="en-US" sz="5700" dirty="0">
                <a:solidFill>
                  <a:schemeClr val="tx1"/>
                </a:solidFill>
              </a:rPr>
              <a:t> Setup</a:t>
            </a:r>
          </a:p>
        </p:txBody>
      </p:sp>
      <p:sp>
        <p:nvSpPr>
          <p:cNvPr id="3" name="Slide Number Placeholder 2"/>
          <p:cNvSpPr>
            <a:spLocks noGrp="1"/>
          </p:cNvSpPr>
          <p:nvPr>
            <p:ph type="sldNum" sz="quarter" idx="10"/>
          </p:nvPr>
        </p:nvSpPr>
        <p:spPr/>
        <p:txBody>
          <a:bodyPr>
            <a:noAutofit/>
          </a:bodyPr>
          <a:lstStyle/>
          <a:p>
            <a:pPr>
              <a:defRPr/>
            </a:pPr>
            <a:fld id="{F6BCB3FB-C48D-4679-997C-EAE33CF55E02}" type="slidenum">
              <a:rPr lang="en-US" smtClean="0"/>
              <a:pPr>
                <a:defRPr/>
              </a:pPr>
              <a:t>35</a:t>
            </a:fld>
            <a:endParaRPr lang="en-US" dirty="0"/>
          </a:p>
        </p:txBody>
      </p:sp>
      <p:sp>
        <p:nvSpPr>
          <p:cNvPr id="4" name="Title 1"/>
          <p:cNvSpPr txBox="1">
            <a:spLocks/>
          </p:cNvSpPr>
          <p:nvPr/>
        </p:nvSpPr>
        <p:spPr>
          <a:xfrm>
            <a:off x="4011133" y="2581"/>
            <a:ext cx="8990228" cy="1733056"/>
          </a:xfrm>
          <a:prstGeom prst="rect">
            <a:avLst/>
          </a:prstGeom>
        </p:spPr>
        <p:txBody>
          <a:bodyPr lIns="127759" tIns="63880" rIns="127759" bIns="63880" anchor="ctr"/>
          <a:lstStyle>
            <a:lvl1pPr marL="168524" indent="0" algn="l" rtl="0" eaLnBrk="0" fontAlgn="base" hangingPunct="0">
              <a:spcBef>
                <a:spcPct val="0"/>
              </a:spcBef>
              <a:spcAft>
                <a:spcPct val="0"/>
              </a:spcAft>
              <a:defRPr sz="2800" kern="12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US" sz="6300" b="1" dirty="0">
              <a:solidFill>
                <a:prstClr val="black"/>
              </a:solidFill>
            </a:endParaRPr>
          </a:p>
        </p:txBody>
      </p:sp>
      <p:sp>
        <p:nvSpPr>
          <p:cNvPr id="5" name="TextBox 4"/>
          <p:cNvSpPr txBox="1"/>
          <p:nvPr/>
        </p:nvSpPr>
        <p:spPr>
          <a:xfrm>
            <a:off x="653336" y="1358405"/>
            <a:ext cx="6153863" cy="6009848"/>
          </a:xfrm>
          <a:prstGeom prst="rect">
            <a:avLst/>
          </a:prstGeom>
          <a:noFill/>
        </p:spPr>
        <p:txBody>
          <a:bodyPr wrap="square" lIns="130046" tIns="65023" rIns="130046" bIns="65023" rtlCol="0">
            <a:spAutoFit/>
          </a:bodyPr>
          <a:lstStyle/>
          <a:p>
            <a:pPr marL="487408" indent="-487408">
              <a:buFont typeface="+mj-lt"/>
              <a:buAutoNum type="arabicPeriod"/>
            </a:pPr>
            <a:r>
              <a:rPr lang="en-US" sz="2800" dirty="0">
                <a:latin typeface="Trebuchet MS"/>
              </a:rPr>
              <a:t>Sign in to the CMAS </a:t>
            </a:r>
            <a:r>
              <a:rPr lang="en-US" sz="2800" dirty="0" err="1">
                <a:latin typeface="Trebuchet MS"/>
              </a:rPr>
              <a:t>PearsonAccess</a:t>
            </a:r>
            <a:r>
              <a:rPr lang="en-US" sz="2800" baseline="30000" dirty="0" err="1">
                <a:latin typeface="Trebuchet MS"/>
              </a:rPr>
              <a:t>next</a:t>
            </a:r>
            <a:r>
              <a:rPr lang="en-US" sz="2800" dirty="0">
                <a:latin typeface="Trebuchet MS"/>
              </a:rPr>
              <a:t> website at </a:t>
            </a:r>
            <a:r>
              <a:rPr lang="en-US" dirty="0">
                <a:latin typeface="Trebuchet MS"/>
                <a:hlinkClick r:id="rId4"/>
              </a:rPr>
              <a:t>https://trng-co.pearsonaccessnext.com/customer/index.action</a:t>
            </a:r>
            <a:r>
              <a:rPr lang="en-US" dirty="0">
                <a:latin typeface="Trebuchet MS"/>
              </a:rPr>
              <a:t> </a:t>
            </a:r>
            <a:endParaRPr lang="en-US" sz="2800" dirty="0">
              <a:latin typeface="Trebuchet MS"/>
            </a:endParaRPr>
          </a:p>
          <a:p>
            <a:pPr marL="487408" indent="-487408">
              <a:buFont typeface="+mj-lt"/>
              <a:buAutoNum type="arabicPeriod"/>
            </a:pPr>
            <a:endParaRPr lang="en-US" sz="2800" dirty="0">
              <a:latin typeface="Trebuchet MS"/>
            </a:endParaRPr>
          </a:p>
          <a:p>
            <a:pPr marL="487408" indent="-487408">
              <a:buFont typeface="+mj-lt"/>
              <a:buAutoNum type="arabicPeriod"/>
            </a:pPr>
            <a:r>
              <a:rPr lang="en-US" sz="2800" dirty="0">
                <a:latin typeface="Trebuchet MS"/>
              </a:rPr>
              <a:t>Select </a:t>
            </a:r>
            <a:r>
              <a:rPr lang="en-US" sz="2800" b="1" i="1" dirty="0">
                <a:latin typeface="Trebuchet MS"/>
              </a:rPr>
              <a:t>Setup &gt; </a:t>
            </a:r>
            <a:r>
              <a:rPr lang="en-US" sz="2800" b="1" i="1" dirty="0" err="1">
                <a:latin typeface="Trebuchet MS"/>
              </a:rPr>
              <a:t>TestNav</a:t>
            </a:r>
            <a:r>
              <a:rPr lang="en-US" sz="2800" b="1" i="1" dirty="0">
                <a:latin typeface="Trebuchet MS"/>
              </a:rPr>
              <a:t> Configurations</a:t>
            </a:r>
          </a:p>
          <a:p>
            <a:pPr marL="487408" indent="-487408">
              <a:buFont typeface="+mj-lt"/>
              <a:buAutoNum type="arabicPeriod"/>
            </a:pPr>
            <a:endParaRPr lang="en-US" sz="2800" dirty="0">
              <a:latin typeface="Trebuchet MS"/>
            </a:endParaRPr>
          </a:p>
          <a:p>
            <a:pPr marL="487408" indent="-487408">
              <a:buFont typeface="+mj-lt"/>
              <a:buAutoNum type="arabicPeriod"/>
            </a:pPr>
            <a:endParaRPr lang="en-US" sz="2800" dirty="0">
              <a:latin typeface="Trebuchet MS"/>
            </a:endParaRPr>
          </a:p>
          <a:p>
            <a:pPr marL="487408" indent="-487408">
              <a:buFont typeface="+mj-lt"/>
              <a:buAutoNum type="arabicPeriod"/>
            </a:pPr>
            <a:r>
              <a:rPr lang="en-US" sz="2800" dirty="0">
                <a:latin typeface="Trebuchet MS"/>
              </a:rPr>
              <a:t>Select </a:t>
            </a:r>
            <a:r>
              <a:rPr lang="en-US" sz="2800" b="1" i="1" dirty="0">
                <a:latin typeface="Trebuchet MS"/>
              </a:rPr>
              <a:t>Create/Edit Configurations</a:t>
            </a:r>
            <a:r>
              <a:rPr lang="en-US" sz="2800" dirty="0">
                <a:latin typeface="Trebuchet MS"/>
              </a:rPr>
              <a:t>; click </a:t>
            </a:r>
            <a:r>
              <a:rPr lang="en-US" sz="2800" b="1" i="1" dirty="0">
                <a:latin typeface="Trebuchet MS"/>
              </a:rPr>
              <a:t>Start</a:t>
            </a:r>
            <a:r>
              <a:rPr lang="en-US" sz="2800" dirty="0">
                <a:latin typeface="Trebuchet MS"/>
              </a:rPr>
              <a:t> to launch the configuration.</a:t>
            </a:r>
          </a:p>
          <a:p>
            <a:pPr marL="487408" indent="-487408">
              <a:buFont typeface="+mj-lt"/>
              <a:buAutoNum type="arabicPeriod"/>
            </a:pPr>
            <a:endParaRPr lang="en-US" sz="2800" dirty="0">
              <a:latin typeface="Trebuchet MS"/>
            </a:endParaRPr>
          </a:p>
          <a:p>
            <a:endParaRPr lang="en-US" sz="2800" dirty="0"/>
          </a:p>
        </p:txBody>
      </p:sp>
      <p:pic>
        <p:nvPicPr>
          <p:cNvPr id="20" name="Picture 5" descr="https://support.assessment.pearson.com/download/attachments/6029315/pearsonaccess-next-text-small-orange.png?version=1&amp;modificationDate=1414172621000&amp;api=v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7750175" y="1358405"/>
            <a:ext cx="4057650" cy="3740292"/>
          </a:xfrm>
          <a:prstGeom prst="rect">
            <a:avLst/>
          </a:prstGeom>
          <a:ln>
            <a:solidFill>
              <a:schemeClr val="accent1"/>
            </a:solidFill>
          </a:ln>
        </p:spPr>
      </p:pic>
      <p:pic>
        <p:nvPicPr>
          <p:cNvPr id="7" name="Picture 6"/>
          <p:cNvPicPr>
            <a:picLocks noChangeAspect="1"/>
          </p:cNvPicPr>
          <p:nvPr/>
        </p:nvPicPr>
        <p:blipFill>
          <a:blip r:embed="rId7"/>
          <a:stretch>
            <a:fillRect/>
          </a:stretch>
        </p:blipFill>
        <p:spPr>
          <a:xfrm>
            <a:off x="6283625" y="5152418"/>
            <a:ext cx="5524200" cy="3640424"/>
          </a:xfrm>
          <a:prstGeom prst="rect">
            <a:avLst/>
          </a:prstGeom>
          <a:ln>
            <a:solidFill>
              <a:schemeClr val="accent1"/>
            </a:solidFill>
          </a:ln>
        </p:spPr>
      </p:pic>
    </p:spTree>
    <p:custDataLst>
      <p:tags r:id="rId1"/>
    </p:custDataLst>
    <p:extLst>
      <p:ext uri="{BB962C8B-B14F-4D97-AF65-F5344CB8AC3E}">
        <p14:creationId xmlns:p14="http://schemas.microsoft.com/office/powerpoint/2010/main" val="2326881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5740400" y="3276600"/>
            <a:ext cx="6692900" cy="3073400"/>
          </a:xfrm>
          <a:prstGeom prst="rect">
            <a:avLst/>
          </a:prstGeom>
          <a:ln>
            <a:solidFill>
              <a:schemeClr val="accent1"/>
            </a:solidFill>
          </a:ln>
        </p:spPr>
      </p:pic>
      <p:sp>
        <p:nvSpPr>
          <p:cNvPr id="2" name="Title 1"/>
          <p:cNvSpPr>
            <a:spLocks noGrp="1"/>
          </p:cNvSpPr>
          <p:nvPr>
            <p:ph type="title"/>
          </p:nvPr>
        </p:nvSpPr>
        <p:spPr>
          <a:xfrm>
            <a:off x="635001" y="0"/>
            <a:ext cx="12369800" cy="1733973"/>
          </a:xfrm>
        </p:spPr>
        <p:txBody>
          <a:bodyPr/>
          <a:lstStyle/>
          <a:p>
            <a:r>
              <a:rPr lang="en-US" sz="5700" dirty="0">
                <a:solidFill>
                  <a:schemeClr val="tx1"/>
                </a:solidFill>
              </a:rPr>
              <a:t>Configure </a:t>
            </a:r>
            <a:r>
              <a:rPr lang="en-US" sz="5700" dirty="0" err="1">
                <a:solidFill>
                  <a:schemeClr val="tx1"/>
                </a:solidFill>
              </a:rPr>
              <a:t>TestNav</a:t>
            </a:r>
            <a:r>
              <a:rPr lang="en-US" sz="5700" dirty="0">
                <a:solidFill>
                  <a:schemeClr val="tx1"/>
                </a:solidFill>
              </a:rPr>
              <a:t> Setup</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36</a:t>
            </a:fld>
            <a:endParaRPr lang="en-US" dirty="0"/>
          </a:p>
        </p:txBody>
      </p:sp>
      <p:sp>
        <p:nvSpPr>
          <p:cNvPr id="7" name="TextBox 6"/>
          <p:cNvSpPr txBox="1"/>
          <p:nvPr/>
        </p:nvSpPr>
        <p:spPr>
          <a:xfrm>
            <a:off x="653337" y="2491397"/>
            <a:ext cx="4549272" cy="4871075"/>
          </a:xfrm>
          <a:prstGeom prst="rect">
            <a:avLst/>
          </a:prstGeom>
          <a:noFill/>
        </p:spPr>
        <p:txBody>
          <a:bodyPr wrap="square" lIns="130046" tIns="65023" rIns="130046" bIns="65023" rtlCol="0">
            <a:spAutoFit/>
          </a:bodyPr>
          <a:lstStyle/>
          <a:p>
            <a:pPr marL="487408" indent="-487408">
              <a:buFont typeface="+mj-lt"/>
              <a:buAutoNum type="arabicPeriod" startAt="4"/>
            </a:pPr>
            <a:r>
              <a:rPr lang="en-US" sz="2800" dirty="0">
                <a:latin typeface="Trebuchet MS"/>
              </a:rPr>
              <a:t>Enter a </a:t>
            </a:r>
            <a:r>
              <a:rPr lang="en-US" sz="2800" b="1" i="1" dirty="0">
                <a:latin typeface="Trebuchet MS"/>
              </a:rPr>
              <a:t>Configuration Name</a:t>
            </a:r>
            <a:r>
              <a:rPr lang="en-US" sz="2800" i="1" dirty="0">
                <a:latin typeface="Trebuchet MS"/>
              </a:rPr>
              <a:t>.</a:t>
            </a:r>
          </a:p>
          <a:p>
            <a:pPr marL="487408" indent="-487408">
              <a:buFont typeface="+mj-lt"/>
              <a:buAutoNum type="arabicPeriod" startAt="4"/>
            </a:pPr>
            <a:endParaRPr lang="en-US" sz="2800" dirty="0">
              <a:latin typeface="Trebuchet MS"/>
            </a:endParaRPr>
          </a:p>
          <a:p>
            <a:pPr marL="487408" indent="-487408">
              <a:buFont typeface="+mj-lt"/>
              <a:buAutoNum type="arabicPeriod" startAt="4"/>
            </a:pPr>
            <a:r>
              <a:rPr lang="en-US" sz="2800" dirty="0">
                <a:latin typeface="Trebuchet MS"/>
              </a:rPr>
              <a:t>Select </a:t>
            </a:r>
            <a:r>
              <a:rPr lang="en-US" sz="2800" b="1" dirty="0" err="1">
                <a:latin typeface="Trebuchet MS"/>
              </a:rPr>
              <a:t>Precaching</a:t>
            </a:r>
            <a:r>
              <a:rPr lang="en-US" sz="2800" b="1" dirty="0">
                <a:latin typeface="Trebuchet MS"/>
              </a:rPr>
              <a:t> Computer Override</a:t>
            </a:r>
          </a:p>
          <a:p>
            <a:pPr marL="487408" indent="-487408">
              <a:buFont typeface="+mj-lt"/>
              <a:buAutoNum type="arabicPeriod" startAt="4"/>
            </a:pPr>
            <a:endParaRPr lang="en-US" sz="2800" dirty="0">
              <a:latin typeface="Trebuchet MS"/>
            </a:endParaRPr>
          </a:p>
          <a:p>
            <a:pPr marL="487408" indent="-487408">
              <a:buFont typeface="+mj-lt"/>
              <a:buAutoNum type="arabicPeriod" startAt="4"/>
            </a:pPr>
            <a:r>
              <a:rPr lang="en-US" sz="2800" dirty="0">
                <a:latin typeface="Trebuchet MS"/>
              </a:rPr>
              <a:t>Using the </a:t>
            </a:r>
            <a:r>
              <a:rPr lang="en-US" sz="2800" b="1" i="1" dirty="0">
                <a:latin typeface="Trebuchet MS"/>
              </a:rPr>
              <a:t>Organization</a:t>
            </a:r>
            <a:r>
              <a:rPr lang="en-US" sz="2800" b="1" dirty="0">
                <a:latin typeface="Trebuchet MS"/>
              </a:rPr>
              <a:t>s</a:t>
            </a:r>
            <a:r>
              <a:rPr lang="en-US" sz="2800" dirty="0">
                <a:latin typeface="Trebuchet MS"/>
              </a:rPr>
              <a:t> drop-down menu, select your school or district.</a:t>
            </a:r>
          </a:p>
          <a:p>
            <a:pPr marL="487408" indent="-487408">
              <a:buFont typeface="+mj-lt"/>
              <a:buAutoNum type="arabicPeriod" startAt="4"/>
            </a:pPr>
            <a:endParaRPr lang="en-US" sz="2800" dirty="0"/>
          </a:p>
        </p:txBody>
      </p:sp>
      <p:pic>
        <p:nvPicPr>
          <p:cNvPr id="6" name="Picture 5" descr="https://support.assessment.pearson.com/download/attachments/6029315/pearsonaccess-next-text-small-orange.png?version=1&amp;modificationDate=1414172621000&amp;api=v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bwMode="auto">
          <a:xfrm>
            <a:off x="9508490" y="4427760"/>
            <a:ext cx="2740660" cy="1922240"/>
          </a:xfrm>
          <a:prstGeom prst="rect">
            <a:avLst/>
          </a:prstGeom>
          <a:noFill/>
          <a:ln w="12700" cap="flat" cmpd="sng" algn="ctr">
            <a:solidFill>
              <a:srgbClr val="E95F1A"/>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a:endParaRPr lang="en-US"/>
          </a:p>
        </p:txBody>
      </p:sp>
    </p:spTree>
    <p:custDataLst>
      <p:tags r:id="rId1"/>
    </p:custDataLst>
    <p:extLst>
      <p:ext uri="{BB962C8B-B14F-4D97-AF65-F5344CB8AC3E}">
        <p14:creationId xmlns:p14="http://schemas.microsoft.com/office/powerpoint/2010/main" val="24116624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bg2"/>
                </a:solidFill>
              </a:rPr>
              <a:t>Configure </a:t>
            </a:r>
            <a:r>
              <a:rPr lang="en-US" sz="5700" dirty="0" err="1">
                <a:solidFill>
                  <a:schemeClr val="bg2"/>
                </a:solidFill>
              </a:rPr>
              <a:t>TestNav</a:t>
            </a:r>
            <a:r>
              <a:rPr lang="en-US" sz="5700" dirty="0">
                <a:solidFill>
                  <a:schemeClr val="bg2"/>
                </a:solidFill>
              </a:rPr>
              <a:t> Setup</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37</a:t>
            </a:fld>
            <a:endParaRPr lang="en-US" dirty="0"/>
          </a:p>
        </p:txBody>
      </p:sp>
      <p:sp>
        <p:nvSpPr>
          <p:cNvPr id="14" name="TextBox 13"/>
          <p:cNvSpPr txBox="1"/>
          <p:nvPr/>
        </p:nvSpPr>
        <p:spPr>
          <a:xfrm>
            <a:off x="627149" y="1752600"/>
            <a:ext cx="3899376" cy="562203"/>
          </a:xfrm>
          <a:prstGeom prst="rect">
            <a:avLst/>
          </a:prstGeom>
          <a:noFill/>
        </p:spPr>
        <p:txBody>
          <a:bodyPr wrap="square" lIns="130046" tIns="65023" rIns="130046" bIns="65023" rtlCol="0">
            <a:spAutoFit/>
          </a:bodyPr>
          <a:lstStyle/>
          <a:p>
            <a:pPr marL="493907" indent="-493907" defTabSz="914400" fontAlgn="auto" hangingPunct="1">
              <a:spcBef>
                <a:spcPts val="853"/>
              </a:spcBef>
              <a:spcAft>
                <a:spcPts val="0"/>
              </a:spcAft>
              <a:buFont typeface="+mj-lt"/>
              <a:buNone/>
              <a:defRPr/>
            </a:pPr>
            <a:endParaRPr lang="en-US" sz="2800" dirty="0">
              <a:solidFill>
                <a:srgbClr val="FF0000"/>
              </a:solidFill>
              <a:latin typeface="Trebuchet MS"/>
            </a:endParaRPr>
          </a:p>
        </p:txBody>
      </p:sp>
      <p:sp>
        <p:nvSpPr>
          <p:cNvPr id="10" name="TextBox 9"/>
          <p:cNvSpPr txBox="1"/>
          <p:nvPr/>
        </p:nvSpPr>
        <p:spPr>
          <a:xfrm>
            <a:off x="609010" y="1806568"/>
            <a:ext cx="3899376" cy="2319040"/>
          </a:xfrm>
          <a:prstGeom prst="rect">
            <a:avLst/>
          </a:prstGeom>
          <a:noFill/>
        </p:spPr>
        <p:txBody>
          <a:bodyPr wrap="square" lIns="130046" tIns="65023" rIns="130046" bIns="65023" rtlCol="0">
            <a:spAutoFit/>
          </a:bodyPr>
          <a:lstStyle/>
          <a:p>
            <a:pPr marL="649877" indent="-649877">
              <a:spcBef>
                <a:spcPts val="853"/>
              </a:spcBef>
              <a:buFont typeface="+mj-lt"/>
              <a:buAutoNum type="arabicPeriod" startAt="7"/>
            </a:pPr>
            <a:r>
              <a:rPr lang="en-US" sz="2800" dirty="0">
                <a:latin typeface="Trebuchet MS"/>
              </a:rPr>
              <a:t>Then specify student response file backup locations, and click </a:t>
            </a:r>
            <a:r>
              <a:rPr lang="en-US" sz="2800" b="1" i="1" dirty="0">
                <a:latin typeface="Trebuchet MS"/>
              </a:rPr>
              <a:t>Create.</a:t>
            </a:r>
          </a:p>
        </p:txBody>
      </p:sp>
      <p:pic>
        <p:nvPicPr>
          <p:cNvPr id="11"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35001" y="7546057"/>
            <a:ext cx="9668471" cy="993090"/>
          </a:xfrm>
          <a:prstGeom prst="rect">
            <a:avLst/>
          </a:prstGeom>
          <a:noFill/>
        </p:spPr>
        <p:txBody>
          <a:bodyPr wrap="square" lIns="130046" tIns="65023" rIns="130046" bIns="65023" rtlCol="0">
            <a:spAutoFit/>
          </a:bodyPr>
          <a:lstStyle/>
          <a:p>
            <a:pPr>
              <a:spcBef>
                <a:spcPts val="853"/>
              </a:spcBef>
            </a:pPr>
            <a:r>
              <a:rPr lang="en-US" sz="2800" b="1" dirty="0"/>
              <a:t>SFTP file backup location format: sftp://&lt;userid&gt;:&lt;password&gt;@&lt;address&gt;:&lt;port&gt;/path</a:t>
            </a:r>
            <a:endParaRPr lang="en-US" sz="2800" b="1" i="1" dirty="0">
              <a:latin typeface="Trebuchet MS"/>
            </a:endParaRPr>
          </a:p>
        </p:txBody>
      </p:sp>
      <p:pic>
        <p:nvPicPr>
          <p:cNvPr id="4" name="Picture 3"/>
          <p:cNvPicPr>
            <a:picLocks noChangeAspect="1"/>
          </p:cNvPicPr>
          <p:nvPr/>
        </p:nvPicPr>
        <p:blipFill>
          <a:blip r:embed="rId5"/>
          <a:stretch>
            <a:fillRect/>
          </a:stretch>
        </p:blipFill>
        <p:spPr>
          <a:xfrm>
            <a:off x="4508386" y="1547124"/>
            <a:ext cx="7921533" cy="5998933"/>
          </a:xfrm>
          <a:prstGeom prst="rect">
            <a:avLst/>
          </a:prstGeom>
          <a:ln>
            <a:solidFill>
              <a:schemeClr val="accent1"/>
            </a:solidFill>
          </a:ln>
        </p:spPr>
      </p:pic>
    </p:spTree>
    <p:custDataLst>
      <p:tags r:id="rId1"/>
    </p:custDataLst>
    <p:extLst>
      <p:ext uri="{BB962C8B-B14F-4D97-AF65-F5344CB8AC3E}">
        <p14:creationId xmlns:p14="http://schemas.microsoft.com/office/powerpoint/2010/main" val="12374712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0"/>
            <a:ext cx="12522201" cy="1733973"/>
          </a:xfrm>
        </p:spPr>
        <p:txBody>
          <a:bodyPr/>
          <a:lstStyle/>
          <a:p>
            <a:r>
              <a:rPr lang="en-US" sz="5700" dirty="0">
                <a:solidFill>
                  <a:schemeClr val="tx1"/>
                </a:solidFill>
              </a:rPr>
              <a:t>Completed </a:t>
            </a:r>
            <a:r>
              <a:rPr lang="en-US" sz="5700" dirty="0" err="1">
                <a:solidFill>
                  <a:schemeClr val="tx1"/>
                </a:solidFill>
              </a:rPr>
              <a:t>TestNav</a:t>
            </a:r>
            <a:r>
              <a:rPr lang="en-US" sz="5700" dirty="0">
                <a:solidFill>
                  <a:schemeClr val="tx1"/>
                </a:solidFill>
              </a:rPr>
              <a:t> Configurations</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38</a:t>
            </a:fld>
            <a:endParaRPr lang="en-US" dirty="0"/>
          </a:p>
        </p:txBody>
      </p:sp>
      <p:pic>
        <p:nvPicPr>
          <p:cNvPr id="4" name="Picture 3"/>
          <p:cNvPicPr>
            <a:picLocks noChangeAspect="1"/>
          </p:cNvPicPr>
          <p:nvPr/>
        </p:nvPicPr>
        <p:blipFill>
          <a:blip r:embed="rId4"/>
          <a:stretch>
            <a:fillRect/>
          </a:stretch>
        </p:blipFill>
        <p:spPr>
          <a:xfrm>
            <a:off x="1016000" y="1447800"/>
            <a:ext cx="10998200" cy="6732631"/>
          </a:xfrm>
          <a:prstGeom prst="rect">
            <a:avLst/>
          </a:prstGeom>
          <a:ln>
            <a:solidFill>
              <a:schemeClr val="accent1"/>
            </a:solidFill>
          </a:ln>
        </p:spPr>
      </p:pic>
      <p:sp>
        <p:nvSpPr>
          <p:cNvPr id="5" name="Rounded Rectangle 4"/>
          <p:cNvSpPr/>
          <p:nvPr/>
        </p:nvSpPr>
        <p:spPr bwMode="auto">
          <a:xfrm>
            <a:off x="3759200" y="7620000"/>
            <a:ext cx="2209800" cy="533400"/>
          </a:xfrm>
          <a:prstGeom prst="roundRect">
            <a:avLst/>
          </a:prstGeom>
          <a:noFill/>
          <a:ln w="12700" cap="flat" cmpd="sng" algn="ctr">
            <a:solidFill>
              <a:srgbClr val="FF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a:endParaRPr lang="en-US"/>
          </a:p>
        </p:txBody>
      </p:sp>
      <p:cxnSp>
        <p:nvCxnSpPr>
          <p:cNvPr id="7" name="Straight Arrow Connector 6"/>
          <p:cNvCxnSpPr/>
          <p:nvPr/>
        </p:nvCxnSpPr>
        <p:spPr bwMode="auto">
          <a:xfrm>
            <a:off x="254000" y="1733973"/>
            <a:ext cx="612987" cy="0"/>
          </a:xfrm>
          <a:prstGeom prst="straightConnector1">
            <a:avLst/>
          </a:prstGeom>
          <a:solidFill>
            <a:srgbClr val="14943F"/>
          </a:solidFill>
          <a:ln w="38100" cap="flat" cmpd="sng" algn="ctr">
            <a:solidFill>
              <a:srgbClr val="FF0000"/>
            </a:solidFill>
            <a:prstDash val="solid"/>
            <a:miter lim="0"/>
            <a:headEnd type="none" w="med" len="med"/>
            <a:tailEnd type="triangle"/>
          </a:ln>
          <a:effectLst/>
        </p:spPr>
      </p:cxnSp>
      <p:cxnSp>
        <p:nvCxnSpPr>
          <p:cNvPr id="9" name="Straight Arrow Connector 8"/>
          <p:cNvCxnSpPr/>
          <p:nvPr/>
        </p:nvCxnSpPr>
        <p:spPr bwMode="auto">
          <a:xfrm>
            <a:off x="2997200" y="7880478"/>
            <a:ext cx="612987" cy="0"/>
          </a:xfrm>
          <a:prstGeom prst="straightConnector1">
            <a:avLst/>
          </a:prstGeom>
          <a:solidFill>
            <a:srgbClr val="14943F"/>
          </a:solidFill>
          <a:ln w="38100" cap="flat" cmpd="sng" algn="ctr">
            <a:solidFill>
              <a:srgbClr val="FF0000"/>
            </a:solidFill>
            <a:prstDash val="solid"/>
            <a:miter lim="0"/>
            <a:headEnd type="none" w="med" len="med"/>
            <a:tailEnd type="triangle"/>
          </a:ln>
          <a:effectLst/>
        </p:spPr>
      </p:cxnSp>
      <p:cxnSp>
        <p:nvCxnSpPr>
          <p:cNvPr id="10" name="Straight Arrow Connector 9"/>
          <p:cNvCxnSpPr/>
          <p:nvPr/>
        </p:nvCxnSpPr>
        <p:spPr bwMode="auto">
          <a:xfrm>
            <a:off x="254000" y="2971800"/>
            <a:ext cx="612987" cy="0"/>
          </a:xfrm>
          <a:prstGeom prst="straightConnector1">
            <a:avLst/>
          </a:prstGeom>
          <a:solidFill>
            <a:srgbClr val="14943F"/>
          </a:solidFill>
          <a:ln w="38100" cap="flat" cmpd="sng" algn="ctr">
            <a:solidFill>
              <a:srgbClr val="FF0000"/>
            </a:solidFill>
            <a:prstDash val="solid"/>
            <a:miter lim="0"/>
            <a:headEnd type="none" w="med" len="med"/>
            <a:tailEnd type="triangle"/>
          </a:ln>
          <a:effectLst/>
        </p:spPr>
      </p:cxnSp>
    </p:spTree>
    <p:custDataLst>
      <p:tags r:id="rId1"/>
    </p:custDataLst>
    <p:extLst>
      <p:ext uri="{BB962C8B-B14F-4D97-AF65-F5344CB8AC3E}">
        <p14:creationId xmlns:p14="http://schemas.microsoft.com/office/powerpoint/2010/main" val="3027796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Title"/>
          <p:cNvSpPr txBox="1">
            <a:spLocks noGrp="1"/>
          </p:cNvSpPr>
          <p:nvPr>
            <p:ph type="title"/>
          </p:nvPr>
        </p:nvSpPr>
        <p:spPr>
          <a:xfrm>
            <a:off x="806609" y="120279"/>
            <a:ext cx="11276658" cy="1414430"/>
          </a:xfrm>
          <a:prstGeom prst="rect">
            <a:avLst/>
          </a:prstGeom>
          <a:noFill/>
          <a:ln>
            <a:noFill/>
          </a:ln>
        </p:spPr>
        <p:txBody>
          <a:bodyPr vert="horz" lIns="0" tIns="0" rIns="0" bIns="0" rtlCol="0" anchor="t" anchorCtr="0">
            <a:noAutofit/>
          </a:bodyPr>
          <a:lstStyle/>
          <a:p>
            <a:pPr>
              <a:lnSpc>
                <a:spcPct val="142857"/>
              </a:lnSpc>
              <a:buClr>
                <a:schemeClr val="dk1"/>
              </a:buClr>
              <a:buSzPct val="25000"/>
            </a:pPr>
            <a:r>
              <a:rPr lang="en-US" sz="5400" dirty="0" err="1">
                <a:sym typeface="Times New Roman"/>
              </a:rPr>
              <a:t>ProctorCache</a:t>
            </a:r>
            <a:r>
              <a:rPr lang="en-US" sz="5400" dirty="0">
                <a:sym typeface="Times New Roman"/>
              </a:rPr>
              <a:t> Override OFF – Connection Successful</a:t>
            </a:r>
          </a:p>
        </p:txBody>
      </p:sp>
      <p:pic>
        <p:nvPicPr>
          <p:cNvPr id="1038" name="TestNav image" descr="https://documents.lucidchart.com/documents/98c6c6b5-caa7-4dab-b7ad-8f19f22d3433/pages/0_0?a=245&amp;x=33&amp;y=583&amp;w=165&amp;h=165&amp;store=1&amp;accept=image%2F*&amp;auth=LCA%2006079c6f304a205fb12e975b8360c237bd7f947c-ts%3D14890642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168" y="4169664"/>
            <a:ext cx="146304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roctorCache image" descr="https://documents.lucidchart.com/documents/98c6c6b5-caa7-4dab-b7ad-8f19f22d3433/pages/0_0?a=246&amp;x=350&amp;y=530&amp;w=220&amp;h=220&amp;store=1&amp;accept=image%2F*&amp;auth=LCA%20b93ad99d76d77d0d46e6b1d6d2bb6727e84cfea2-ts%3D14890642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8981" y="3923647"/>
            <a:ext cx="1676400" cy="1676400"/>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Testnav to PC dashed arrow"/>
          <p:cNvCxnSpPr/>
          <p:nvPr/>
        </p:nvCxnSpPr>
        <p:spPr>
          <a:xfrm>
            <a:off x="3381247" y="4486658"/>
            <a:ext cx="1316736" cy="231"/>
          </a:xfrm>
          <a:prstGeom prst="straightConnector1">
            <a:avLst/>
          </a:prstGeom>
          <a:ln w="57150">
            <a:solidFill>
              <a:srgbClr val="9D132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0" name="Student test device nameplate"/>
          <p:cNvSpPr txBox="1"/>
          <p:nvPr/>
        </p:nvSpPr>
        <p:spPr>
          <a:xfrm>
            <a:off x="1761525" y="5743396"/>
            <a:ext cx="1918327" cy="289310"/>
          </a:xfrm>
          <a:prstGeom prst="rect">
            <a:avLst/>
          </a:prstGeom>
          <a:noFill/>
        </p:spPr>
        <p:txBody>
          <a:bodyPr wrap="square" rtlCol="0">
            <a:spAutoFit/>
          </a:bodyPr>
          <a:lstStyle/>
          <a:p>
            <a:r>
              <a:rPr lang="en-US" sz="1280" dirty="0"/>
              <a:t>Student Test Devices</a:t>
            </a:r>
          </a:p>
        </p:txBody>
      </p:sp>
      <p:sp>
        <p:nvSpPr>
          <p:cNvPr id="50" name="ProctorCache nameplate"/>
          <p:cNvSpPr txBox="1"/>
          <p:nvPr/>
        </p:nvSpPr>
        <p:spPr>
          <a:xfrm>
            <a:off x="4809408" y="5743397"/>
            <a:ext cx="1875543" cy="289310"/>
          </a:xfrm>
          <a:prstGeom prst="rect">
            <a:avLst/>
          </a:prstGeom>
          <a:noFill/>
        </p:spPr>
        <p:txBody>
          <a:bodyPr wrap="square" rtlCol="0">
            <a:spAutoFit/>
          </a:bodyPr>
          <a:lstStyle/>
          <a:p>
            <a:r>
              <a:rPr lang="en-US" sz="1280" dirty="0" err="1"/>
              <a:t>ProctorCache</a:t>
            </a:r>
            <a:r>
              <a:rPr lang="en-US" sz="1280" dirty="0"/>
              <a:t> Machine</a:t>
            </a:r>
          </a:p>
        </p:txBody>
      </p:sp>
      <p:sp>
        <p:nvSpPr>
          <p:cNvPr id="56" name="PC connection bullets"/>
          <p:cNvSpPr txBox="1"/>
          <p:nvPr/>
        </p:nvSpPr>
        <p:spPr>
          <a:xfrm>
            <a:off x="2222857" y="6603773"/>
            <a:ext cx="8444162" cy="1143133"/>
          </a:xfrm>
          <a:prstGeom prst="rect">
            <a:avLst/>
          </a:prstGeom>
          <a:noFill/>
        </p:spPr>
        <p:txBody>
          <a:bodyPr wrap="square" rtlCol="0">
            <a:spAutoFit/>
          </a:bodyPr>
          <a:lstStyle/>
          <a:p>
            <a:pPr marL="243835" indent="-243835">
              <a:buFont typeface="+mj-lt"/>
              <a:buAutoNum type="arabicPeriod"/>
            </a:pPr>
            <a:r>
              <a:rPr lang="en-US" sz="1707" dirty="0"/>
              <a:t>TestNav attempts connection with the </a:t>
            </a:r>
            <a:r>
              <a:rPr lang="en-US" sz="1707" dirty="0" err="1"/>
              <a:t>ProctorCache</a:t>
            </a:r>
            <a:r>
              <a:rPr lang="en-US" sz="1707" dirty="0"/>
              <a:t> machine.</a:t>
            </a:r>
          </a:p>
          <a:p>
            <a:pPr marL="243835" indent="-243835">
              <a:buFont typeface="+mj-lt"/>
              <a:buAutoNum type="arabicPeriod"/>
            </a:pPr>
            <a:r>
              <a:rPr lang="en-US" sz="1707" dirty="0"/>
              <a:t>Connection is successful.</a:t>
            </a:r>
          </a:p>
          <a:p>
            <a:pPr marL="243835" indent="-243835">
              <a:buFont typeface="+mj-lt"/>
              <a:buAutoNum type="arabicPeriod"/>
            </a:pPr>
            <a:r>
              <a:rPr lang="en-US" sz="1707" dirty="0"/>
              <a:t>TestNav gathers test content from the </a:t>
            </a:r>
            <a:r>
              <a:rPr lang="en-US" sz="1707" dirty="0" err="1"/>
              <a:t>ProctorCache</a:t>
            </a:r>
            <a:r>
              <a:rPr lang="en-US" sz="1707" dirty="0"/>
              <a:t> machine.</a:t>
            </a:r>
          </a:p>
          <a:p>
            <a:pPr marL="243835" indent="-243835">
              <a:buFont typeface="+mj-lt"/>
              <a:buAutoNum type="arabicPeriod"/>
            </a:pPr>
            <a:r>
              <a:rPr lang="en-US" sz="1707" dirty="0"/>
              <a:t>Testing begins</a:t>
            </a:r>
          </a:p>
        </p:txBody>
      </p:sp>
      <p:cxnSp>
        <p:nvCxnSpPr>
          <p:cNvPr id="59" name="TestNav to PC full arrow"/>
          <p:cNvCxnSpPr/>
          <p:nvPr/>
        </p:nvCxnSpPr>
        <p:spPr>
          <a:xfrm>
            <a:off x="3381248" y="4486658"/>
            <a:ext cx="1316736" cy="1"/>
          </a:xfrm>
          <a:prstGeom prst="straightConnector1">
            <a:avLst/>
          </a:prstGeom>
          <a:ln w="57150">
            <a:solidFill>
              <a:srgbClr val="9D132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0" name="Files follow arrow"/>
          <p:cNvCxnSpPr/>
          <p:nvPr/>
        </p:nvCxnSpPr>
        <p:spPr>
          <a:xfrm flipV="1">
            <a:off x="3863055" y="4936590"/>
            <a:ext cx="975360" cy="0"/>
          </a:xfrm>
          <a:prstGeom prst="straightConnector1">
            <a:avLst/>
          </a:prstGeom>
          <a:ln w="57150">
            <a:solidFill>
              <a:srgbClr val="9D1320"/>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pic>
        <p:nvPicPr>
          <p:cNvPr id="72" name="Files" descr="https://documents.lucidchart.com/documents/98c6c6b5-caa7-4dab-b7ad-8f19f22d3433/pages/0_0?a=335&amp;x=1432&amp;y=174&amp;w=176&amp;h=132&amp;store=1&amp;accept=image%2F*&amp;auth=LCA%200c87ec6567c580df1116bc9696fa5e3674aefc89-ts%3D148906429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6182" y="4769976"/>
            <a:ext cx="528805" cy="396605"/>
          </a:xfrm>
          <a:prstGeom prst="rect">
            <a:avLst/>
          </a:prstGeom>
          <a:noFill/>
          <a:extLst>
            <a:ext uri="{909E8E84-426E-40DD-AFC4-6F175D3DCCD1}">
              <a14:hiddenFill xmlns:a14="http://schemas.microsoft.com/office/drawing/2010/main">
                <a:solidFill>
                  <a:srgbClr val="FFFFFF"/>
                </a:solidFill>
              </a14:hiddenFill>
            </a:ext>
          </a:extLst>
        </p:spPr>
      </p:pic>
      <p:sp>
        <p:nvSpPr>
          <p:cNvPr id="65" name="Check Box"/>
          <p:cNvSpPr txBox="1"/>
          <p:nvPr/>
        </p:nvSpPr>
        <p:spPr>
          <a:xfrm>
            <a:off x="4585530" y="4287768"/>
            <a:ext cx="400873" cy="486287"/>
          </a:xfrm>
          <a:prstGeom prst="rect">
            <a:avLst/>
          </a:prstGeom>
          <a:noFill/>
        </p:spPr>
        <p:txBody>
          <a:bodyPr wrap="square" rtlCol="0">
            <a:spAutoFit/>
          </a:bodyPr>
          <a:lstStyle/>
          <a:p>
            <a:r>
              <a:rPr lang="en-US" sz="2560" dirty="0"/>
              <a:t>✅</a:t>
            </a:r>
          </a:p>
        </p:txBody>
      </p:sp>
      <p:sp>
        <p:nvSpPr>
          <p:cNvPr id="79" name="Question mark"/>
          <p:cNvSpPr txBox="1"/>
          <p:nvPr/>
        </p:nvSpPr>
        <p:spPr>
          <a:xfrm>
            <a:off x="4599365" y="4290491"/>
            <a:ext cx="397687" cy="486287"/>
          </a:xfrm>
          <a:prstGeom prst="rect">
            <a:avLst/>
          </a:prstGeom>
          <a:noFill/>
        </p:spPr>
        <p:txBody>
          <a:bodyPr wrap="square" rtlCol="0">
            <a:spAutoFit/>
          </a:bodyPr>
          <a:lstStyle/>
          <a:p>
            <a:r>
              <a:rPr lang="en-US" sz="2560" dirty="0"/>
              <a:t>❓</a:t>
            </a:r>
          </a:p>
        </p:txBody>
      </p:sp>
      <p:pic>
        <p:nvPicPr>
          <p:cNvPr id="68" name="Override image"/>
          <p:cNvPicPr>
            <a:picLocks noChangeAspect="1"/>
          </p:cNvPicPr>
          <p:nvPr/>
        </p:nvPicPr>
        <p:blipFill>
          <a:blip r:embed="rId6"/>
          <a:stretch>
            <a:fillRect/>
          </a:stretch>
        </p:blipFill>
        <p:spPr>
          <a:xfrm>
            <a:off x="2118699" y="2400421"/>
            <a:ext cx="3305387" cy="1341120"/>
          </a:xfrm>
          <a:prstGeom prst="rect">
            <a:avLst/>
          </a:prstGeom>
          <a:ln>
            <a:solidFill>
              <a:schemeClr val="bg2"/>
            </a:solidFill>
          </a:ln>
        </p:spPr>
      </p:pic>
      <p:sp>
        <p:nvSpPr>
          <p:cNvPr id="69" name="Override checkbox highlight"/>
          <p:cNvSpPr/>
          <p:nvPr/>
        </p:nvSpPr>
        <p:spPr>
          <a:xfrm>
            <a:off x="2123034" y="3374746"/>
            <a:ext cx="292608" cy="29260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3922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1000"/>
                                        <p:tgtEl>
                                          <p:spTgt spid="39"/>
                                        </p:tgtEl>
                                      </p:cBhvr>
                                    </p:animEffect>
                                  </p:childTnLst>
                                </p:cTn>
                              </p:par>
                            </p:childTnLst>
                          </p:cTn>
                        </p:par>
                        <p:par>
                          <p:cTn id="12" fill="hold">
                            <p:stCondLst>
                              <p:cond delay="2000"/>
                            </p:stCondLst>
                            <p:childTnLst>
                              <p:par>
                                <p:cTn id="13" presetID="1" presetClass="entr" presetSubtype="0" fill="hold" grpId="1" nodeType="after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par>
                          <p:cTn id="15" fill="hold">
                            <p:stCondLst>
                              <p:cond delay="2000"/>
                            </p:stCondLst>
                            <p:childTnLst>
                              <p:par>
                                <p:cTn id="16" presetID="35" presetClass="emph" presetSubtype="0" fill="hold" grpId="0" nodeType="afterEffect">
                                  <p:stCondLst>
                                    <p:cond delay="0"/>
                                  </p:stCondLst>
                                  <p:childTnLst>
                                    <p:anim calcmode="discrete" valueType="str">
                                      <p:cBhvr>
                                        <p:cTn id="17" dur="500" fill="hold"/>
                                        <p:tgtEl>
                                          <p:spTgt spid="79"/>
                                        </p:tgtEl>
                                        <p:attrNameLst>
                                          <p:attrName>style.visibility</p:attrName>
                                        </p:attrNameLst>
                                      </p:cBhvr>
                                      <p:tavLst>
                                        <p:tav tm="0">
                                          <p:val>
                                            <p:strVal val="hidden"/>
                                          </p:val>
                                        </p:tav>
                                        <p:tav tm="50000">
                                          <p:val>
                                            <p:strVal val="visible"/>
                                          </p:val>
                                        </p:tav>
                                      </p:tavLst>
                                    </p:anim>
                                  </p:childTnLst>
                                </p:cTn>
                              </p:par>
                            </p:childTnLst>
                          </p:cTn>
                        </p:par>
                        <p:par>
                          <p:cTn id="18" fill="hold">
                            <p:stCondLst>
                              <p:cond delay="2500"/>
                            </p:stCondLst>
                            <p:childTnLst>
                              <p:par>
                                <p:cTn id="19" presetID="35" presetClass="emph" presetSubtype="0" fill="hold" grpId="3" nodeType="afterEffect">
                                  <p:stCondLst>
                                    <p:cond delay="0"/>
                                  </p:stCondLst>
                                  <p:childTnLst>
                                    <p:anim calcmode="discrete" valueType="str">
                                      <p:cBhvr>
                                        <p:cTn id="20" dur="500" fill="hold"/>
                                        <p:tgtEl>
                                          <p:spTgt spid="79"/>
                                        </p:tgtEl>
                                        <p:attrNameLst>
                                          <p:attrName>style.visibility</p:attrName>
                                        </p:attrNameLst>
                                      </p:cBhvr>
                                      <p:tavLst>
                                        <p:tav tm="0">
                                          <p:val>
                                            <p:strVal val="hidden"/>
                                          </p:val>
                                        </p:tav>
                                        <p:tav tm="50000">
                                          <p:val>
                                            <p:strVal val="visible"/>
                                          </p:val>
                                        </p:tav>
                                      </p:tavLst>
                                    </p:anim>
                                  </p:childTnLst>
                                </p:cTn>
                              </p:par>
                            </p:childTnLst>
                          </p:cTn>
                        </p:par>
                        <p:par>
                          <p:cTn id="21" fill="hold">
                            <p:stCondLst>
                              <p:cond delay="3000"/>
                            </p:stCondLst>
                            <p:childTnLst>
                              <p:par>
                                <p:cTn id="22" presetID="35" presetClass="emph" presetSubtype="0" fill="hold" grpId="2" nodeType="afterEffect">
                                  <p:stCondLst>
                                    <p:cond delay="0"/>
                                  </p:stCondLst>
                                  <p:childTnLst>
                                    <p:anim calcmode="discrete" valueType="str">
                                      <p:cBhvr>
                                        <p:cTn id="23" dur="500" fill="hold"/>
                                        <p:tgtEl>
                                          <p:spTgt spid="79"/>
                                        </p:tgtEl>
                                        <p:attrNameLst>
                                          <p:attrName>style.visibility</p:attrName>
                                        </p:attrNameLst>
                                      </p:cBhvr>
                                      <p:tavLst>
                                        <p:tav tm="0">
                                          <p:val>
                                            <p:strVal val="hidden"/>
                                          </p:val>
                                        </p:tav>
                                        <p:tav tm="50000">
                                          <p:val>
                                            <p:strVal val="visible"/>
                                          </p:val>
                                        </p:tav>
                                      </p:tavLst>
                                    </p:anim>
                                  </p:childTnLst>
                                  <p:subTnLst>
                                    <p:set>
                                      <p:cBhvr override="childStyle">
                                        <p:cTn dur="1" fill="hold" display="0" masterRel="sameClick" afterEffect="1">
                                          <p:stCondLst>
                                            <p:cond evt="end" delay="0">
                                              <p:tn val="22"/>
                                            </p:cond>
                                          </p:stCondLst>
                                        </p:cTn>
                                        <p:tgtEl>
                                          <p:spTgt spid="79"/>
                                        </p:tgtEl>
                                        <p:attrNameLst>
                                          <p:attrName>style.visibility</p:attrName>
                                        </p:attrNameLst>
                                      </p:cBhvr>
                                      <p:to>
                                        <p:strVal val="hidden"/>
                                      </p:to>
                                    </p:set>
                                  </p:sub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par>
                          <p:cTn id="28" fill="hold">
                            <p:stCondLst>
                              <p:cond delay="4000"/>
                            </p:stCondLst>
                            <p:childTnLst>
                              <p:par>
                                <p:cTn id="29" presetID="22" presetClass="entr" presetSubtype="8" fill="hold" nodeType="after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wipe(left)">
                                      <p:cBhvr>
                                        <p:cTn id="31" dur="1000"/>
                                        <p:tgtEl>
                                          <p:spTgt spid="59"/>
                                        </p:tgtEl>
                                      </p:cBhvr>
                                    </p:animEffect>
                                  </p:childTnLst>
                                </p:cTn>
                              </p:par>
                            </p:childTnLst>
                          </p:cTn>
                        </p:par>
                        <p:par>
                          <p:cTn id="32" fill="hold">
                            <p:stCondLst>
                              <p:cond delay="5000"/>
                            </p:stCondLst>
                            <p:childTnLst>
                              <p:par>
                                <p:cTn id="33" presetID="10" presetClass="entr" presetSubtype="0" fill="hold" nodeType="after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fade">
                                      <p:cBhvr>
                                        <p:cTn id="35" dur="500"/>
                                        <p:tgtEl>
                                          <p:spTgt spid="72"/>
                                        </p:tgtEl>
                                      </p:cBhvr>
                                    </p:animEffect>
                                  </p:childTnLst>
                                </p:cTn>
                              </p:par>
                            </p:childTnLst>
                          </p:cTn>
                        </p:par>
                        <p:par>
                          <p:cTn id="36" fill="hold">
                            <p:stCondLst>
                              <p:cond delay="5500"/>
                            </p:stCondLst>
                            <p:childTnLst>
                              <p:par>
                                <p:cTn id="37" presetID="35" presetClass="path" presetSubtype="0" accel="50000" decel="50000" fill="hold" nodeType="afterEffect">
                                  <p:stCondLst>
                                    <p:cond delay="0"/>
                                  </p:stCondLst>
                                  <p:childTnLst>
                                    <p:animMotion origin="layout" path="M 2.22222E-6 -1.11022E-16 L -0.11268 0.00116 " pathEditMode="relative" rAng="0" ptsTypes="AA">
                                      <p:cBhvr>
                                        <p:cTn id="38" dur="1000" fill="hold"/>
                                        <p:tgtEl>
                                          <p:spTgt spid="72"/>
                                        </p:tgtEl>
                                        <p:attrNameLst>
                                          <p:attrName>ppt_x</p:attrName>
                                          <p:attrName>ppt_y</p:attrName>
                                        </p:attrNameLst>
                                      </p:cBhvr>
                                      <p:rCtr x="-5642" y="46"/>
                                    </p:animMotion>
                                  </p:childTnLst>
                                </p:cTn>
                              </p:par>
                              <p:par>
                                <p:cTn id="39" presetID="22" presetClass="entr" presetSubtype="2" fill="hold" nodeType="withEffect">
                                  <p:stCondLst>
                                    <p:cond delay="400"/>
                                  </p:stCondLst>
                                  <p:childTnLst>
                                    <p:set>
                                      <p:cBhvr>
                                        <p:cTn id="40" dur="1" fill="hold">
                                          <p:stCondLst>
                                            <p:cond delay="0"/>
                                          </p:stCondLst>
                                        </p:cTn>
                                        <p:tgtEl>
                                          <p:spTgt spid="60"/>
                                        </p:tgtEl>
                                        <p:attrNameLst>
                                          <p:attrName>style.visibility</p:attrName>
                                        </p:attrNameLst>
                                      </p:cBhvr>
                                      <p:to>
                                        <p:strVal val="visible"/>
                                      </p:to>
                                    </p:set>
                                    <p:animEffect transition="in" filter="wipe(right)">
                                      <p:cBhvr>
                                        <p:cTn id="41"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65" grpId="0"/>
      <p:bldP spid="79" grpId="0"/>
      <p:bldP spid="79" grpId="1"/>
      <p:bldP spid="79" grpId="2"/>
      <p:bldP spid="79" grpId="3"/>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11"/>
          <p:cNvSpPr txBox="1">
            <a:spLocks/>
          </p:cNvSpPr>
          <p:nvPr/>
        </p:nvSpPr>
        <p:spPr>
          <a:xfrm>
            <a:off x="868773" y="17929"/>
            <a:ext cx="10972800" cy="1249680"/>
          </a:xfrm>
          <a:prstGeom prst="rect">
            <a:avLst/>
          </a:prstGeom>
        </p:spPr>
        <p:txBody>
          <a:bodyPr anchor="b"/>
          <a:lstStyle>
            <a:lvl1pPr algn="ctr" defTabSz="584200" rtl="0" eaLnBrk="0" fontAlgn="base" hangingPunct="0">
              <a:spcBef>
                <a:spcPct val="0"/>
              </a:spcBef>
              <a:spcAft>
                <a:spcPct val="0"/>
              </a:spcAft>
              <a:defRPr sz="6600" b="1" i="1">
                <a:solidFill>
                  <a:srgbClr val="53585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r>
              <a:rPr lang="en-US" kern="0" dirty="0"/>
              <a:t>Online Resources</a:t>
            </a:r>
          </a:p>
        </p:txBody>
      </p:sp>
      <p:sp>
        <p:nvSpPr>
          <p:cNvPr id="78" name="Content Placeholder 1"/>
          <p:cNvSpPr txBox="1">
            <a:spLocks/>
          </p:cNvSpPr>
          <p:nvPr/>
        </p:nvSpPr>
        <p:spPr>
          <a:xfrm>
            <a:off x="728606" y="2362200"/>
            <a:ext cx="12263494" cy="5029200"/>
          </a:xfrm>
          <a:prstGeom prst="rect">
            <a:avLst/>
          </a:prstGeom>
        </p:spPr>
        <p:txBody>
          <a:bodyPr vert="horz" numCol="1" anchor="t"/>
          <a:lstStyle>
            <a:lvl1pPr marL="0" indent="0" algn="ctr" defTabSz="584200" rtl="0" eaLnBrk="0" fontAlgn="base" hangingPunct="0">
              <a:spcBef>
                <a:spcPts val="4200"/>
              </a:spcBef>
              <a:spcAft>
                <a:spcPct val="0"/>
              </a:spcAft>
              <a:buNone/>
              <a:defRPr sz="3000">
                <a:solidFill>
                  <a:srgbClr val="53585F"/>
                </a:solidFill>
                <a:latin typeface="+mn-lt"/>
                <a:ea typeface="+mn-ea"/>
                <a:cs typeface="+mn-cs"/>
                <a:sym typeface="Trebuchet MS" pitchFamily="-100" charset="0"/>
              </a:defRPr>
            </a:lvl1pPr>
            <a:lvl2pPr marL="4572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2pPr>
            <a:lvl3pPr marL="9144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3pPr>
            <a:lvl4pPr marL="13716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4pPr>
            <a:lvl5pPr marL="18288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5pPr>
            <a:lvl6pPr marL="22860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6pPr>
            <a:lvl7pPr marL="27432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7pPr>
            <a:lvl8pPr marL="32004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8pPr>
            <a:lvl9pPr marL="36576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9pPr>
          </a:lstStyle>
          <a:p>
            <a:pPr algn="l"/>
            <a:r>
              <a:rPr lang="en-US" sz="3600" b="1" dirty="0"/>
              <a:t>DTC Site Readiness Support: </a:t>
            </a:r>
            <a:r>
              <a:rPr lang="en-US" sz="3600" kern="0" dirty="0">
                <a:hlinkClick r:id="rId2"/>
              </a:rPr>
              <a:t>http://www.cde.state.co.us/assessment/newassess-dtc</a:t>
            </a:r>
            <a:endParaRPr lang="en-US" sz="3600" kern="0" dirty="0"/>
          </a:p>
          <a:p>
            <a:pPr algn="l"/>
            <a:r>
              <a:rPr lang="en-US" sz="3600" b="1" dirty="0" err="1"/>
              <a:t>PearsonAccess</a:t>
            </a:r>
            <a:r>
              <a:rPr lang="en-US" sz="3600" b="1" baseline="30000" dirty="0" err="1"/>
              <a:t>next</a:t>
            </a:r>
            <a:r>
              <a:rPr lang="en-US" sz="3600" b="1" dirty="0"/>
              <a:t> : </a:t>
            </a:r>
            <a:r>
              <a:rPr lang="en-US" sz="3600" dirty="0">
                <a:hlinkClick r:id="rId3"/>
              </a:rPr>
              <a:t>https://support.assessment.pearson.com/x/BYDy</a:t>
            </a:r>
            <a:endParaRPr lang="en-US" sz="3600" dirty="0"/>
          </a:p>
          <a:p>
            <a:pPr algn="l"/>
            <a:r>
              <a:rPr lang="en-US" sz="3600" b="1" dirty="0" err="1"/>
              <a:t>TestNav</a:t>
            </a:r>
            <a:r>
              <a:rPr lang="en-US" sz="3600" b="1" dirty="0"/>
              <a:t> Pearson Documentation: </a:t>
            </a:r>
            <a:r>
              <a:rPr lang="en-US" sz="3600" dirty="0">
                <a:hlinkClick r:id="rId4"/>
              </a:rPr>
              <a:t>https://support.assessment.pearson.com/x/BAACAQ</a:t>
            </a:r>
            <a:r>
              <a:rPr lang="en-US" sz="3600" dirty="0"/>
              <a:t> </a:t>
            </a:r>
          </a:p>
        </p:txBody>
      </p:sp>
    </p:spTree>
    <p:extLst>
      <p:ext uri="{BB962C8B-B14F-4D97-AF65-F5344CB8AC3E}">
        <p14:creationId xmlns:p14="http://schemas.microsoft.com/office/powerpoint/2010/main" val="28696116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Title"/>
          <p:cNvSpPr txBox="1">
            <a:spLocks noGrp="1"/>
          </p:cNvSpPr>
          <p:nvPr>
            <p:ph type="title"/>
          </p:nvPr>
        </p:nvSpPr>
        <p:spPr>
          <a:xfrm>
            <a:off x="939800" y="168554"/>
            <a:ext cx="10082785" cy="975360"/>
          </a:xfrm>
          <a:prstGeom prst="rect">
            <a:avLst/>
          </a:prstGeom>
          <a:noFill/>
          <a:ln>
            <a:noFill/>
          </a:ln>
        </p:spPr>
        <p:txBody>
          <a:bodyPr vert="horz" lIns="0" tIns="0" rIns="0" bIns="0" rtlCol="0" anchor="t" anchorCtr="0">
            <a:noAutofit/>
          </a:bodyPr>
          <a:lstStyle/>
          <a:p>
            <a:pPr lvl="0">
              <a:lnSpc>
                <a:spcPct val="142857"/>
              </a:lnSpc>
              <a:buClr>
                <a:schemeClr val="dk1"/>
              </a:buClr>
              <a:buSzPct val="25000"/>
            </a:pPr>
            <a:r>
              <a:rPr lang="en-US" sz="5400" dirty="0" err="1"/>
              <a:t>ProctorCache</a:t>
            </a:r>
            <a:r>
              <a:rPr lang="en-US" sz="5400" dirty="0"/>
              <a:t> Override OFF – Connection Unsuccessful</a:t>
            </a:r>
            <a:endParaRPr lang="en-US" sz="5400" dirty="0">
              <a:sym typeface="Times New Roman"/>
            </a:endParaRPr>
          </a:p>
        </p:txBody>
      </p:sp>
      <p:pic>
        <p:nvPicPr>
          <p:cNvPr id="1038" name="TestNav image" descr="https://documents.lucidchart.com/documents/98c6c6b5-caa7-4dab-b7ad-8f19f22d3433/pages/0_0?a=245&amp;x=33&amp;y=583&amp;w=165&amp;h=165&amp;store=1&amp;accept=image%2F*&amp;auth=LCA%2006079c6f304a205fb12e975b8360c237bd7f947c-ts%3D14890642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9168" y="4169664"/>
            <a:ext cx="146304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roctorCache image" descr="https://documents.lucidchart.com/documents/98c6c6b5-caa7-4dab-b7ad-8f19f22d3433/pages/0_0?a=246&amp;x=350&amp;y=530&amp;w=220&amp;h=220&amp;store=1&amp;accept=image%2F*&amp;auth=LCA%20b93ad99d76d77d0d46e6b1d6d2bb6727e84cfea2-ts%3D14890642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8981" y="3923647"/>
            <a:ext cx="1676400" cy="1676400"/>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Testnav to PC dashed arrow"/>
          <p:cNvCxnSpPr/>
          <p:nvPr/>
        </p:nvCxnSpPr>
        <p:spPr>
          <a:xfrm>
            <a:off x="3381247" y="4486658"/>
            <a:ext cx="1316736" cy="231"/>
          </a:xfrm>
          <a:prstGeom prst="straightConnector1">
            <a:avLst/>
          </a:prstGeom>
          <a:ln w="57150">
            <a:solidFill>
              <a:srgbClr val="9D132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0" name="Student test device nameplate"/>
          <p:cNvSpPr txBox="1"/>
          <p:nvPr/>
        </p:nvSpPr>
        <p:spPr>
          <a:xfrm>
            <a:off x="1759650" y="5743396"/>
            <a:ext cx="1918327" cy="289310"/>
          </a:xfrm>
          <a:prstGeom prst="rect">
            <a:avLst/>
          </a:prstGeom>
          <a:noFill/>
        </p:spPr>
        <p:txBody>
          <a:bodyPr wrap="square" rtlCol="0">
            <a:spAutoFit/>
          </a:bodyPr>
          <a:lstStyle/>
          <a:p>
            <a:r>
              <a:rPr lang="en-US" sz="1280" dirty="0"/>
              <a:t>Student Test Devices</a:t>
            </a:r>
          </a:p>
        </p:txBody>
      </p:sp>
      <p:sp>
        <p:nvSpPr>
          <p:cNvPr id="50" name="ProctorCache nameplate"/>
          <p:cNvSpPr txBox="1"/>
          <p:nvPr/>
        </p:nvSpPr>
        <p:spPr>
          <a:xfrm>
            <a:off x="4809408" y="5743397"/>
            <a:ext cx="1875543" cy="289310"/>
          </a:xfrm>
          <a:prstGeom prst="rect">
            <a:avLst/>
          </a:prstGeom>
          <a:noFill/>
        </p:spPr>
        <p:txBody>
          <a:bodyPr wrap="square" rtlCol="0">
            <a:spAutoFit/>
          </a:bodyPr>
          <a:lstStyle/>
          <a:p>
            <a:r>
              <a:rPr lang="en-US" sz="1280" dirty="0" err="1"/>
              <a:t>ProctorCache</a:t>
            </a:r>
            <a:r>
              <a:rPr lang="en-US" sz="1280" dirty="0"/>
              <a:t> Machine</a:t>
            </a:r>
          </a:p>
        </p:txBody>
      </p:sp>
      <p:sp>
        <p:nvSpPr>
          <p:cNvPr id="56" name="PC connection bullets"/>
          <p:cNvSpPr txBox="1"/>
          <p:nvPr/>
        </p:nvSpPr>
        <p:spPr>
          <a:xfrm>
            <a:off x="2222857" y="6603773"/>
            <a:ext cx="8444162" cy="880434"/>
          </a:xfrm>
          <a:prstGeom prst="rect">
            <a:avLst/>
          </a:prstGeom>
          <a:noFill/>
        </p:spPr>
        <p:txBody>
          <a:bodyPr wrap="square" rtlCol="0">
            <a:spAutoFit/>
          </a:bodyPr>
          <a:lstStyle/>
          <a:p>
            <a:pPr marL="243835" indent="-243835">
              <a:buFont typeface="+mj-lt"/>
              <a:buAutoNum type="arabicPeriod"/>
            </a:pPr>
            <a:r>
              <a:rPr lang="en-US" sz="1707" dirty="0"/>
              <a:t>TestNav attempts connection with the </a:t>
            </a:r>
            <a:r>
              <a:rPr lang="en-US" sz="1707" dirty="0" err="1"/>
              <a:t>ProctorCache</a:t>
            </a:r>
            <a:r>
              <a:rPr lang="en-US" sz="1707" dirty="0"/>
              <a:t> machine.</a:t>
            </a:r>
          </a:p>
          <a:p>
            <a:pPr marL="243835" indent="-243835">
              <a:buFont typeface="+mj-lt"/>
              <a:buAutoNum type="arabicPeriod"/>
            </a:pPr>
            <a:r>
              <a:rPr lang="en-US" sz="1707" dirty="0"/>
              <a:t>Connection is </a:t>
            </a:r>
            <a:r>
              <a:rPr lang="en-US" sz="1707" b="1" dirty="0"/>
              <a:t>unsuccessful</a:t>
            </a:r>
            <a:r>
              <a:rPr lang="en-US" sz="1707" dirty="0"/>
              <a:t>.</a:t>
            </a:r>
          </a:p>
          <a:p>
            <a:pPr marL="243835" indent="-243835">
              <a:buFont typeface="+mj-lt"/>
              <a:buAutoNum type="arabicPeriod"/>
            </a:pPr>
            <a:r>
              <a:rPr lang="en-US" sz="1707" dirty="0"/>
              <a:t>Testing halts until </a:t>
            </a:r>
            <a:r>
              <a:rPr lang="en-US" sz="1707" dirty="0" err="1"/>
              <a:t>ProctorCache</a:t>
            </a:r>
            <a:r>
              <a:rPr lang="en-US" sz="1707" dirty="0"/>
              <a:t> connectivity is restored</a:t>
            </a:r>
          </a:p>
        </p:txBody>
      </p:sp>
      <p:cxnSp>
        <p:nvCxnSpPr>
          <p:cNvPr id="59" name="TestNav to PC full arrow"/>
          <p:cNvCxnSpPr/>
          <p:nvPr/>
        </p:nvCxnSpPr>
        <p:spPr>
          <a:xfrm>
            <a:off x="3381248" y="4486233"/>
            <a:ext cx="682752" cy="1"/>
          </a:xfrm>
          <a:prstGeom prst="straightConnector1">
            <a:avLst/>
          </a:prstGeom>
          <a:ln w="57150">
            <a:solidFill>
              <a:srgbClr val="9D1320"/>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65" name="X Mark"/>
          <p:cNvSpPr txBox="1"/>
          <p:nvPr/>
        </p:nvSpPr>
        <p:spPr>
          <a:xfrm>
            <a:off x="4610541" y="4200229"/>
            <a:ext cx="400873" cy="552011"/>
          </a:xfrm>
          <a:prstGeom prst="rect">
            <a:avLst/>
          </a:prstGeom>
          <a:noFill/>
        </p:spPr>
        <p:txBody>
          <a:bodyPr wrap="square" rtlCol="0">
            <a:spAutoFit/>
          </a:bodyPr>
          <a:lstStyle/>
          <a:p>
            <a:r>
              <a:rPr lang="en-US" sz="2987" b="1" dirty="0">
                <a:solidFill>
                  <a:srgbClr val="C00000"/>
                </a:solidFill>
              </a:rPr>
              <a:t>X</a:t>
            </a:r>
          </a:p>
        </p:txBody>
      </p:sp>
      <p:sp>
        <p:nvSpPr>
          <p:cNvPr id="79" name="Question mark"/>
          <p:cNvSpPr txBox="1"/>
          <p:nvPr/>
        </p:nvSpPr>
        <p:spPr>
          <a:xfrm>
            <a:off x="4623252" y="4202952"/>
            <a:ext cx="437456" cy="552011"/>
          </a:xfrm>
          <a:prstGeom prst="rect">
            <a:avLst/>
          </a:prstGeom>
          <a:noFill/>
        </p:spPr>
        <p:txBody>
          <a:bodyPr wrap="square" rtlCol="0">
            <a:spAutoFit/>
          </a:bodyPr>
          <a:lstStyle/>
          <a:p>
            <a:r>
              <a:rPr lang="en-US" sz="2987" b="1">
                <a:solidFill>
                  <a:srgbClr val="C00000"/>
                </a:solidFill>
              </a:rPr>
              <a:t>?</a:t>
            </a:r>
            <a:endParaRPr lang="en-US" sz="2987" b="1" dirty="0">
              <a:solidFill>
                <a:srgbClr val="C00000"/>
              </a:solidFill>
            </a:endParaRPr>
          </a:p>
        </p:txBody>
      </p:sp>
      <p:pic>
        <p:nvPicPr>
          <p:cNvPr id="68" name="Override image"/>
          <p:cNvPicPr>
            <a:picLocks noChangeAspect="1"/>
          </p:cNvPicPr>
          <p:nvPr/>
        </p:nvPicPr>
        <p:blipFill>
          <a:blip r:embed="rId5"/>
          <a:stretch>
            <a:fillRect/>
          </a:stretch>
        </p:blipFill>
        <p:spPr>
          <a:xfrm>
            <a:off x="2118699" y="2400421"/>
            <a:ext cx="3305387" cy="1341120"/>
          </a:xfrm>
          <a:prstGeom prst="rect">
            <a:avLst/>
          </a:prstGeom>
          <a:ln>
            <a:solidFill>
              <a:schemeClr val="bg2"/>
            </a:solidFill>
          </a:ln>
        </p:spPr>
      </p:pic>
      <p:sp>
        <p:nvSpPr>
          <p:cNvPr id="69" name="Override checkbox highlight"/>
          <p:cNvSpPr/>
          <p:nvPr/>
        </p:nvSpPr>
        <p:spPr>
          <a:xfrm>
            <a:off x="2123034" y="3374746"/>
            <a:ext cx="292608" cy="29260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quot;No&quot; Symbol 4"/>
          <p:cNvSpPr/>
          <p:nvPr/>
        </p:nvSpPr>
        <p:spPr>
          <a:xfrm>
            <a:off x="4076710" y="4240187"/>
            <a:ext cx="510469" cy="492091"/>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Tree>
    <p:extLst>
      <p:ext uri="{BB962C8B-B14F-4D97-AF65-F5344CB8AC3E}">
        <p14:creationId xmlns:p14="http://schemas.microsoft.com/office/powerpoint/2010/main" val="110972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1000"/>
                                        <p:tgtEl>
                                          <p:spTgt spid="39"/>
                                        </p:tgtEl>
                                      </p:cBhvr>
                                    </p:animEffect>
                                  </p:childTnLst>
                                </p:cTn>
                              </p:par>
                            </p:childTnLst>
                          </p:cTn>
                        </p:par>
                        <p:par>
                          <p:cTn id="12" fill="hold">
                            <p:stCondLst>
                              <p:cond delay="2000"/>
                            </p:stCondLst>
                            <p:childTnLst>
                              <p:par>
                                <p:cTn id="13" presetID="1" presetClass="entr" presetSubtype="0" fill="hold" grpId="1" nodeType="after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par>
                          <p:cTn id="15" fill="hold">
                            <p:stCondLst>
                              <p:cond delay="2000"/>
                            </p:stCondLst>
                            <p:childTnLst>
                              <p:par>
                                <p:cTn id="16" presetID="35" presetClass="emph" presetSubtype="0" fill="hold" grpId="0" nodeType="afterEffect">
                                  <p:stCondLst>
                                    <p:cond delay="0"/>
                                  </p:stCondLst>
                                  <p:childTnLst>
                                    <p:anim calcmode="discrete" valueType="str">
                                      <p:cBhvr>
                                        <p:cTn id="17" dur="500" fill="hold"/>
                                        <p:tgtEl>
                                          <p:spTgt spid="79"/>
                                        </p:tgtEl>
                                        <p:attrNameLst>
                                          <p:attrName>style.visibility</p:attrName>
                                        </p:attrNameLst>
                                      </p:cBhvr>
                                      <p:tavLst>
                                        <p:tav tm="0">
                                          <p:val>
                                            <p:strVal val="hidden"/>
                                          </p:val>
                                        </p:tav>
                                        <p:tav tm="50000">
                                          <p:val>
                                            <p:strVal val="visible"/>
                                          </p:val>
                                        </p:tav>
                                      </p:tavLst>
                                    </p:anim>
                                  </p:childTnLst>
                                </p:cTn>
                              </p:par>
                            </p:childTnLst>
                          </p:cTn>
                        </p:par>
                        <p:par>
                          <p:cTn id="18" fill="hold">
                            <p:stCondLst>
                              <p:cond delay="2500"/>
                            </p:stCondLst>
                            <p:childTnLst>
                              <p:par>
                                <p:cTn id="19" presetID="35" presetClass="emph" presetSubtype="0" fill="hold" grpId="3" nodeType="afterEffect">
                                  <p:stCondLst>
                                    <p:cond delay="0"/>
                                  </p:stCondLst>
                                  <p:childTnLst>
                                    <p:anim calcmode="discrete" valueType="str">
                                      <p:cBhvr>
                                        <p:cTn id="20" dur="500" fill="hold"/>
                                        <p:tgtEl>
                                          <p:spTgt spid="79"/>
                                        </p:tgtEl>
                                        <p:attrNameLst>
                                          <p:attrName>style.visibility</p:attrName>
                                        </p:attrNameLst>
                                      </p:cBhvr>
                                      <p:tavLst>
                                        <p:tav tm="0">
                                          <p:val>
                                            <p:strVal val="hidden"/>
                                          </p:val>
                                        </p:tav>
                                        <p:tav tm="50000">
                                          <p:val>
                                            <p:strVal val="visible"/>
                                          </p:val>
                                        </p:tav>
                                      </p:tavLst>
                                    </p:anim>
                                  </p:childTnLst>
                                </p:cTn>
                              </p:par>
                            </p:childTnLst>
                          </p:cTn>
                        </p:par>
                        <p:par>
                          <p:cTn id="21" fill="hold">
                            <p:stCondLst>
                              <p:cond delay="3000"/>
                            </p:stCondLst>
                            <p:childTnLst>
                              <p:par>
                                <p:cTn id="22" presetID="35" presetClass="emph" presetSubtype="0" fill="hold" grpId="2" nodeType="afterEffect">
                                  <p:stCondLst>
                                    <p:cond delay="0"/>
                                  </p:stCondLst>
                                  <p:childTnLst>
                                    <p:anim calcmode="discrete" valueType="str">
                                      <p:cBhvr>
                                        <p:cTn id="23" dur="500" fill="hold"/>
                                        <p:tgtEl>
                                          <p:spTgt spid="79"/>
                                        </p:tgtEl>
                                        <p:attrNameLst>
                                          <p:attrName>style.visibility</p:attrName>
                                        </p:attrNameLst>
                                      </p:cBhvr>
                                      <p:tavLst>
                                        <p:tav tm="0">
                                          <p:val>
                                            <p:strVal val="hidden"/>
                                          </p:val>
                                        </p:tav>
                                        <p:tav tm="50000">
                                          <p:val>
                                            <p:strVal val="visible"/>
                                          </p:val>
                                        </p:tav>
                                      </p:tavLst>
                                    </p:anim>
                                  </p:childTnLst>
                                  <p:subTnLst>
                                    <p:set>
                                      <p:cBhvr override="childStyle">
                                        <p:cTn dur="1" fill="hold" display="0" masterRel="sameClick" afterEffect="1">
                                          <p:stCondLst>
                                            <p:cond evt="end" delay="0">
                                              <p:tn val="22"/>
                                            </p:cond>
                                          </p:stCondLst>
                                        </p:cTn>
                                        <p:tgtEl>
                                          <p:spTgt spid="79"/>
                                        </p:tgtEl>
                                        <p:attrNameLst>
                                          <p:attrName>style.visibility</p:attrName>
                                        </p:attrNameLst>
                                      </p:cBhvr>
                                      <p:to>
                                        <p:strVal val="hidden"/>
                                      </p:to>
                                    </p:set>
                                  </p:sub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par>
                          <p:cTn id="28" fill="hold">
                            <p:stCondLst>
                              <p:cond delay="4000"/>
                            </p:stCondLst>
                            <p:childTnLst>
                              <p:par>
                                <p:cTn id="29" presetID="10" presetClass="exit" presetSubtype="0" fill="hold" grpId="1" nodeType="afterEffect">
                                  <p:stCondLst>
                                    <p:cond delay="0"/>
                                  </p:stCondLst>
                                  <p:childTnLst>
                                    <p:animEffect transition="out" filter="fade">
                                      <p:cBhvr>
                                        <p:cTn id="30" dur="500"/>
                                        <p:tgtEl>
                                          <p:spTgt spid="65"/>
                                        </p:tgtEl>
                                      </p:cBhvr>
                                    </p:animEffect>
                                    <p:set>
                                      <p:cBhvr>
                                        <p:cTn id="31" dur="1" fill="hold">
                                          <p:stCondLst>
                                            <p:cond delay="499"/>
                                          </p:stCondLst>
                                        </p:cTn>
                                        <p:tgtEl>
                                          <p:spTgt spid="65"/>
                                        </p:tgtEl>
                                        <p:attrNameLst>
                                          <p:attrName>style.visibility</p:attrName>
                                        </p:attrNameLst>
                                      </p:cBhvr>
                                      <p:to>
                                        <p:strVal val="hidden"/>
                                      </p:to>
                                    </p:set>
                                  </p:childTnLst>
                                </p:cTn>
                              </p:par>
                            </p:childTnLst>
                          </p:cTn>
                        </p:par>
                        <p:par>
                          <p:cTn id="32" fill="hold">
                            <p:stCondLst>
                              <p:cond delay="4500"/>
                            </p:stCondLst>
                            <p:childTnLst>
                              <p:par>
                                <p:cTn id="33" presetID="22" presetClass="exit" presetSubtype="2" fill="hold" nodeType="afterEffect">
                                  <p:stCondLst>
                                    <p:cond delay="0"/>
                                  </p:stCondLst>
                                  <p:childTnLst>
                                    <p:animEffect transition="out" filter="wipe(right)">
                                      <p:cBhvr>
                                        <p:cTn id="34" dur="500"/>
                                        <p:tgtEl>
                                          <p:spTgt spid="39"/>
                                        </p:tgtEl>
                                      </p:cBhvr>
                                    </p:animEffect>
                                    <p:set>
                                      <p:cBhvr>
                                        <p:cTn id="35" dur="1" fill="hold">
                                          <p:stCondLst>
                                            <p:cond delay="499"/>
                                          </p:stCondLst>
                                        </p:cTn>
                                        <p:tgtEl>
                                          <p:spTgt spid="39"/>
                                        </p:tgtEl>
                                        <p:attrNameLst>
                                          <p:attrName>style.visibility</p:attrName>
                                        </p:attrNameLst>
                                      </p:cBhvr>
                                      <p:to>
                                        <p:strVal val="hidden"/>
                                      </p:to>
                                    </p:set>
                                  </p:childTnLst>
                                </p:cTn>
                              </p:par>
                              <p:par>
                                <p:cTn id="36" presetID="22" presetClass="entr" presetSubtype="8" fill="hold"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wipe(left)">
                                      <p:cBhvr>
                                        <p:cTn id="38" dur="500"/>
                                        <p:tgtEl>
                                          <p:spTgt spid="59"/>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65" grpId="0"/>
      <p:bldP spid="65" grpId="1"/>
      <p:bldP spid="79" grpId="0"/>
      <p:bldP spid="79" grpId="1"/>
      <p:bldP spid="79" grpId="2"/>
      <p:bldP spid="79" grpId="3"/>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2123034" y="2423770"/>
            <a:ext cx="3306470" cy="1289661"/>
          </a:xfrm>
          <a:prstGeom prst="rect">
            <a:avLst/>
          </a:prstGeom>
          <a:ln>
            <a:solidFill>
              <a:schemeClr val="bg2"/>
            </a:solidFill>
          </a:ln>
        </p:spPr>
      </p:pic>
      <p:sp>
        <p:nvSpPr>
          <p:cNvPr id="599" name="Title"/>
          <p:cNvSpPr txBox="1">
            <a:spLocks noGrp="1"/>
          </p:cNvSpPr>
          <p:nvPr>
            <p:ph type="title"/>
          </p:nvPr>
        </p:nvSpPr>
        <p:spPr>
          <a:xfrm>
            <a:off x="1479979" y="127139"/>
            <a:ext cx="8534400" cy="975360"/>
          </a:xfrm>
          <a:prstGeom prst="rect">
            <a:avLst/>
          </a:prstGeom>
          <a:noFill/>
          <a:ln>
            <a:noFill/>
          </a:ln>
        </p:spPr>
        <p:txBody>
          <a:bodyPr vert="horz" lIns="0" tIns="0" rIns="0" bIns="0" rtlCol="0" anchor="t" anchorCtr="0">
            <a:noAutofit/>
          </a:bodyPr>
          <a:lstStyle/>
          <a:p>
            <a:pPr>
              <a:lnSpc>
                <a:spcPct val="142857"/>
              </a:lnSpc>
              <a:buClr>
                <a:schemeClr val="dk1"/>
              </a:buClr>
              <a:buSzPct val="25000"/>
            </a:pPr>
            <a:r>
              <a:rPr lang="en-US" sz="5400" dirty="0" err="1"/>
              <a:t>ProctorCache</a:t>
            </a:r>
            <a:r>
              <a:rPr lang="en-US" sz="5400" dirty="0"/>
              <a:t> Override ON– Connection Successful</a:t>
            </a:r>
            <a:endParaRPr lang="en-US" sz="5400" dirty="0">
              <a:sym typeface="Times New Roman"/>
            </a:endParaRPr>
          </a:p>
        </p:txBody>
      </p:sp>
      <p:pic>
        <p:nvPicPr>
          <p:cNvPr id="1038" name="TestNav image" descr="https://documents.lucidchart.com/documents/98c6c6b5-caa7-4dab-b7ad-8f19f22d3433/pages/0_0?a=245&amp;x=33&amp;y=583&amp;w=165&amp;h=165&amp;store=1&amp;accept=image%2F*&amp;auth=LCA%2006079c6f304a205fb12e975b8360c237bd7f947c-ts%3D14890642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9168" y="4169664"/>
            <a:ext cx="146304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roctorCache image" descr="https://documents.lucidchart.com/documents/98c6c6b5-caa7-4dab-b7ad-8f19f22d3433/pages/0_0?a=246&amp;x=350&amp;y=530&amp;w=220&amp;h=220&amp;store=1&amp;accept=image%2F*&amp;auth=LCA%20b93ad99d76d77d0d46e6b1d6d2bb6727e84cfea2-ts%3D148906429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8981" y="3923647"/>
            <a:ext cx="1676400" cy="1676400"/>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Testnav to PC dashed arrow"/>
          <p:cNvCxnSpPr/>
          <p:nvPr/>
        </p:nvCxnSpPr>
        <p:spPr>
          <a:xfrm>
            <a:off x="3381247" y="4486658"/>
            <a:ext cx="1316736" cy="231"/>
          </a:xfrm>
          <a:prstGeom prst="straightConnector1">
            <a:avLst/>
          </a:prstGeom>
          <a:ln w="57150">
            <a:solidFill>
              <a:srgbClr val="9D132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0" name="Student test device nameplate"/>
          <p:cNvSpPr txBox="1"/>
          <p:nvPr/>
        </p:nvSpPr>
        <p:spPr>
          <a:xfrm>
            <a:off x="1761525" y="5743396"/>
            <a:ext cx="1918327" cy="289310"/>
          </a:xfrm>
          <a:prstGeom prst="rect">
            <a:avLst/>
          </a:prstGeom>
          <a:noFill/>
        </p:spPr>
        <p:txBody>
          <a:bodyPr wrap="square" rtlCol="0">
            <a:spAutoFit/>
          </a:bodyPr>
          <a:lstStyle/>
          <a:p>
            <a:r>
              <a:rPr lang="en-US" sz="1280" dirty="0"/>
              <a:t>Student Test Devices</a:t>
            </a:r>
          </a:p>
        </p:txBody>
      </p:sp>
      <p:sp>
        <p:nvSpPr>
          <p:cNvPr id="50" name="ProctorCache nameplate"/>
          <p:cNvSpPr txBox="1"/>
          <p:nvPr/>
        </p:nvSpPr>
        <p:spPr>
          <a:xfrm>
            <a:off x="4809408" y="5743397"/>
            <a:ext cx="1875543" cy="289310"/>
          </a:xfrm>
          <a:prstGeom prst="rect">
            <a:avLst/>
          </a:prstGeom>
          <a:noFill/>
        </p:spPr>
        <p:txBody>
          <a:bodyPr wrap="square" rtlCol="0">
            <a:spAutoFit/>
          </a:bodyPr>
          <a:lstStyle/>
          <a:p>
            <a:r>
              <a:rPr lang="en-US" sz="1280" dirty="0" err="1"/>
              <a:t>ProctorCache</a:t>
            </a:r>
            <a:r>
              <a:rPr lang="en-US" sz="1280" dirty="0"/>
              <a:t> Machine</a:t>
            </a:r>
          </a:p>
        </p:txBody>
      </p:sp>
      <p:sp>
        <p:nvSpPr>
          <p:cNvPr id="56" name="PC connection bullets"/>
          <p:cNvSpPr txBox="1"/>
          <p:nvPr/>
        </p:nvSpPr>
        <p:spPr>
          <a:xfrm>
            <a:off x="2222857" y="6603773"/>
            <a:ext cx="8444162" cy="1143133"/>
          </a:xfrm>
          <a:prstGeom prst="rect">
            <a:avLst/>
          </a:prstGeom>
          <a:noFill/>
        </p:spPr>
        <p:txBody>
          <a:bodyPr wrap="square" rtlCol="0">
            <a:spAutoFit/>
          </a:bodyPr>
          <a:lstStyle/>
          <a:p>
            <a:pPr marL="243835" indent="-243835">
              <a:buFont typeface="+mj-lt"/>
              <a:buAutoNum type="arabicPeriod"/>
            </a:pPr>
            <a:r>
              <a:rPr lang="en-US" sz="1707" dirty="0"/>
              <a:t>TestNav attempts connection with the </a:t>
            </a:r>
            <a:r>
              <a:rPr lang="en-US" sz="1707" dirty="0" err="1"/>
              <a:t>ProctorCache</a:t>
            </a:r>
            <a:r>
              <a:rPr lang="en-US" sz="1707" dirty="0"/>
              <a:t> machine.</a:t>
            </a:r>
          </a:p>
          <a:p>
            <a:pPr marL="243835" indent="-243835">
              <a:buFont typeface="+mj-lt"/>
              <a:buAutoNum type="arabicPeriod"/>
            </a:pPr>
            <a:r>
              <a:rPr lang="en-US" sz="1707" dirty="0"/>
              <a:t>Connection is successful.</a:t>
            </a:r>
          </a:p>
          <a:p>
            <a:pPr marL="243835" indent="-243835">
              <a:buFont typeface="+mj-lt"/>
              <a:buAutoNum type="arabicPeriod"/>
            </a:pPr>
            <a:r>
              <a:rPr lang="en-US" sz="1707" dirty="0"/>
              <a:t>TestNav gathers test content from the </a:t>
            </a:r>
            <a:r>
              <a:rPr lang="en-US" sz="1707" dirty="0" err="1"/>
              <a:t>ProctorCache</a:t>
            </a:r>
            <a:r>
              <a:rPr lang="en-US" sz="1707" dirty="0"/>
              <a:t> machine.</a:t>
            </a:r>
          </a:p>
          <a:p>
            <a:pPr marL="243835" indent="-243835">
              <a:buFont typeface="+mj-lt"/>
              <a:buAutoNum type="arabicPeriod"/>
            </a:pPr>
            <a:r>
              <a:rPr lang="en-US" sz="1707" dirty="0"/>
              <a:t>Testing begins</a:t>
            </a:r>
          </a:p>
        </p:txBody>
      </p:sp>
      <p:cxnSp>
        <p:nvCxnSpPr>
          <p:cNvPr id="59" name="TestNav to PC full arrow"/>
          <p:cNvCxnSpPr/>
          <p:nvPr/>
        </p:nvCxnSpPr>
        <p:spPr>
          <a:xfrm>
            <a:off x="3381248" y="4486658"/>
            <a:ext cx="1316736" cy="1"/>
          </a:xfrm>
          <a:prstGeom prst="straightConnector1">
            <a:avLst/>
          </a:prstGeom>
          <a:ln w="57150">
            <a:solidFill>
              <a:srgbClr val="9D132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0" name="Files follow arrow"/>
          <p:cNvCxnSpPr/>
          <p:nvPr/>
        </p:nvCxnSpPr>
        <p:spPr>
          <a:xfrm flipV="1">
            <a:off x="3863055" y="4936590"/>
            <a:ext cx="975360" cy="0"/>
          </a:xfrm>
          <a:prstGeom prst="straightConnector1">
            <a:avLst/>
          </a:prstGeom>
          <a:ln w="57150">
            <a:solidFill>
              <a:srgbClr val="9D1320"/>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pic>
        <p:nvPicPr>
          <p:cNvPr id="72" name="Files" descr="https://documents.lucidchart.com/documents/98c6c6b5-caa7-4dab-b7ad-8f19f22d3433/pages/0_0?a=335&amp;x=1432&amp;y=174&amp;w=176&amp;h=132&amp;store=1&amp;accept=image%2F*&amp;auth=LCA%200c87ec6567c580df1116bc9696fa5e3674aefc89-ts%3D14890642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6182" y="4769976"/>
            <a:ext cx="528805" cy="396605"/>
          </a:xfrm>
          <a:prstGeom prst="rect">
            <a:avLst/>
          </a:prstGeom>
          <a:noFill/>
          <a:extLst>
            <a:ext uri="{909E8E84-426E-40DD-AFC4-6F175D3DCCD1}">
              <a14:hiddenFill xmlns:a14="http://schemas.microsoft.com/office/drawing/2010/main">
                <a:solidFill>
                  <a:srgbClr val="FFFFFF"/>
                </a:solidFill>
              </a14:hiddenFill>
            </a:ext>
          </a:extLst>
        </p:spPr>
      </p:pic>
      <p:sp>
        <p:nvSpPr>
          <p:cNvPr id="65" name="Check Box"/>
          <p:cNvSpPr txBox="1"/>
          <p:nvPr/>
        </p:nvSpPr>
        <p:spPr>
          <a:xfrm>
            <a:off x="4585530" y="4287768"/>
            <a:ext cx="400873" cy="486287"/>
          </a:xfrm>
          <a:prstGeom prst="rect">
            <a:avLst/>
          </a:prstGeom>
          <a:noFill/>
        </p:spPr>
        <p:txBody>
          <a:bodyPr wrap="square" rtlCol="0">
            <a:spAutoFit/>
          </a:bodyPr>
          <a:lstStyle/>
          <a:p>
            <a:r>
              <a:rPr lang="en-US" sz="2560" dirty="0"/>
              <a:t>✅</a:t>
            </a:r>
          </a:p>
        </p:txBody>
      </p:sp>
      <p:sp>
        <p:nvSpPr>
          <p:cNvPr id="79" name="Question mark"/>
          <p:cNvSpPr txBox="1"/>
          <p:nvPr/>
        </p:nvSpPr>
        <p:spPr>
          <a:xfrm>
            <a:off x="4599365" y="4290491"/>
            <a:ext cx="397687" cy="486287"/>
          </a:xfrm>
          <a:prstGeom prst="rect">
            <a:avLst/>
          </a:prstGeom>
          <a:noFill/>
        </p:spPr>
        <p:txBody>
          <a:bodyPr wrap="square" rtlCol="0">
            <a:spAutoFit/>
          </a:bodyPr>
          <a:lstStyle/>
          <a:p>
            <a:r>
              <a:rPr lang="en-US" sz="2560" dirty="0"/>
              <a:t>❓</a:t>
            </a:r>
          </a:p>
        </p:txBody>
      </p:sp>
      <p:sp>
        <p:nvSpPr>
          <p:cNvPr id="69" name="Override checkbox highlight"/>
          <p:cNvSpPr/>
          <p:nvPr/>
        </p:nvSpPr>
        <p:spPr>
          <a:xfrm>
            <a:off x="2123034" y="3374746"/>
            <a:ext cx="292608" cy="29260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96088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1000"/>
                                        <p:tgtEl>
                                          <p:spTgt spid="39"/>
                                        </p:tgtEl>
                                      </p:cBhvr>
                                    </p:animEffect>
                                  </p:childTnLst>
                                </p:cTn>
                              </p:par>
                            </p:childTnLst>
                          </p:cTn>
                        </p:par>
                        <p:par>
                          <p:cTn id="12" fill="hold">
                            <p:stCondLst>
                              <p:cond delay="2000"/>
                            </p:stCondLst>
                            <p:childTnLst>
                              <p:par>
                                <p:cTn id="13" presetID="1" presetClass="entr" presetSubtype="0" fill="hold" grpId="1" nodeType="after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par>
                          <p:cTn id="15" fill="hold">
                            <p:stCondLst>
                              <p:cond delay="2000"/>
                            </p:stCondLst>
                            <p:childTnLst>
                              <p:par>
                                <p:cTn id="16" presetID="35" presetClass="emph" presetSubtype="0" fill="hold" grpId="0" nodeType="afterEffect">
                                  <p:stCondLst>
                                    <p:cond delay="0"/>
                                  </p:stCondLst>
                                  <p:childTnLst>
                                    <p:anim calcmode="discrete" valueType="str">
                                      <p:cBhvr>
                                        <p:cTn id="17" dur="500" fill="hold"/>
                                        <p:tgtEl>
                                          <p:spTgt spid="79"/>
                                        </p:tgtEl>
                                        <p:attrNameLst>
                                          <p:attrName>style.visibility</p:attrName>
                                        </p:attrNameLst>
                                      </p:cBhvr>
                                      <p:tavLst>
                                        <p:tav tm="0">
                                          <p:val>
                                            <p:strVal val="hidden"/>
                                          </p:val>
                                        </p:tav>
                                        <p:tav tm="50000">
                                          <p:val>
                                            <p:strVal val="visible"/>
                                          </p:val>
                                        </p:tav>
                                      </p:tavLst>
                                    </p:anim>
                                  </p:childTnLst>
                                </p:cTn>
                              </p:par>
                            </p:childTnLst>
                          </p:cTn>
                        </p:par>
                        <p:par>
                          <p:cTn id="18" fill="hold">
                            <p:stCondLst>
                              <p:cond delay="2500"/>
                            </p:stCondLst>
                            <p:childTnLst>
                              <p:par>
                                <p:cTn id="19" presetID="35" presetClass="emph" presetSubtype="0" fill="hold" grpId="3" nodeType="afterEffect">
                                  <p:stCondLst>
                                    <p:cond delay="0"/>
                                  </p:stCondLst>
                                  <p:childTnLst>
                                    <p:anim calcmode="discrete" valueType="str">
                                      <p:cBhvr>
                                        <p:cTn id="20" dur="500" fill="hold"/>
                                        <p:tgtEl>
                                          <p:spTgt spid="79"/>
                                        </p:tgtEl>
                                        <p:attrNameLst>
                                          <p:attrName>style.visibility</p:attrName>
                                        </p:attrNameLst>
                                      </p:cBhvr>
                                      <p:tavLst>
                                        <p:tav tm="0">
                                          <p:val>
                                            <p:strVal val="hidden"/>
                                          </p:val>
                                        </p:tav>
                                        <p:tav tm="50000">
                                          <p:val>
                                            <p:strVal val="visible"/>
                                          </p:val>
                                        </p:tav>
                                      </p:tavLst>
                                    </p:anim>
                                  </p:childTnLst>
                                </p:cTn>
                              </p:par>
                            </p:childTnLst>
                          </p:cTn>
                        </p:par>
                        <p:par>
                          <p:cTn id="21" fill="hold">
                            <p:stCondLst>
                              <p:cond delay="3000"/>
                            </p:stCondLst>
                            <p:childTnLst>
                              <p:par>
                                <p:cTn id="22" presetID="35" presetClass="emph" presetSubtype="0" fill="hold" grpId="2" nodeType="afterEffect">
                                  <p:stCondLst>
                                    <p:cond delay="0"/>
                                  </p:stCondLst>
                                  <p:childTnLst>
                                    <p:anim calcmode="discrete" valueType="str">
                                      <p:cBhvr>
                                        <p:cTn id="23" dur="500" fill="hold"/>
                                        <p:tgtEl>
                                          <p:spTgt spid="79"/>
                                        </p:tgtEl>
                                        <p:attrNameLst>
                                          <p:attrName>style.visibility</p:attrName>
                                        </p:attrNameLst>
                                      </p:cBhvr>
                                      <p:tavLst>
                                        <p:tav tm="0">
                                          <p:val>
                                            <p:strVal val="hidden"/>
                                          </p:val>
                                        </p:tav>
                                        <p:tav tm="50000">
                                          <p:val>
                                            <p:strVal val="visible"/>
                                          </p:val>
                                        </p:tav>
                                      </p:tavLst>
                                    </p:anim>
                                  </p:childTnLst>
                                  <p:subTnLst>
                                    <p:set>
                                      <p:cBhvr override="childStyle">
                                        <p:cTn dur="1" fill="hold" display="0" masterRel="sameClick" afterEffect="1">
                                          <p:stCondLst>
                                            <p:cond evt="end" delay="0">
                                              <p:tn val="22"/>
                                            </p:cond>
                                          </p:stCondLst>
                                        </p:cTn>
                                        <p:tgtEl>
                                          <p:spTgt spid="79"/>
                                        </p:tgtEl>
                                        <p:attrNameLst>
                                          <p:attrName>style.visibility</p:attrName>
                                        </p:attrNameLst>
                                      </p:cBhvr>
                                      <p:to>
                                        <p:strVal val="hidden"/>
                                      </p:to>
                                    </p:set>
                                  </p:sub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par>
                          <p:cTn id="28" fill="hold">
                            <p:stCondLst>
                              <p:cond delay="4000"/>
                            </p:stCondLst>
                            <p:childTnLst>
                              <p:par>
                                <p:cTn id="29" presetID="22" presetClass="entr" presetSubtype="8" fill="hold" nodeType="after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wipe(left)">
                                      <p:cBhvr>
                                        <p:cTn id="31" dur="1000"/>
                                        <p:tgtEl>
                                          <p:spTgt spid="59"/>
                                        </p:tgtEl>
                                      </p:cBhvr>
                                    </p:animEffect>
                                  </p:childTnLst>
                                </p:cTn>
                              </p:par>
                            </p:childTnLst>
                          </p:cTn>
                        </p:par>
                        <p:par>
                          <p:cTn id="32" fill="hold">
                            <p:stCondLst>
                              <p:cond delay="5000"/>
                            </p:stCondLst>
                            <p:childTnLst>
                              <p:par>
                                <p:cTn id="33" presetID="10" presetClass="entr" presetSubtype="0" fill="hold" nodeType="after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fade">
                                      <p:cBhvr>
                                        <p:cTn id="35" dur="500"/>
                                        <p:tgtEl>
                                          <p:spTgt spid="72"/>
                                        </p:tgtEl>
                                      </p:cBhvr>
                                    </p:animEffect>
                                  </p:childTnLst>
                                </p:cTn>
                              </p:par>
                            </p:childTnLst>
                          </p:cTn>
                        </p:par>
                        <p:par>
                          <p:cTn id="36" fill="hold">
                            <p:stCondLst>
                              <p:cond delay="5500"/>
                            </p:stCondLst>
                            <p:childTnLst>
                              <p:par>
                                <p:cTn id="37" presetID="35" presetClass="path" presetSubtype="0" accel="50000" decel="50000" fill="hold" nodeType="afterEffect">
                                  <p:stCondLst>
                                    <p:cond delay="0"/>
                                  </p:stCondLst>
                                  <p:childTnLst>
                                    <p:animMotion origin="layout" path="M 2.22222E-6 -1.11022E-16 L -0.11268 0.00116 " pathEditMode="relative" rAng="0" ptsTypes="AA">
                                      <p:cBhvr>
                                        <p:cTn id="38" dur="1000" fill="hold"/>
                                        <p:tgtEl>
                                          <p:spTgt spid="72"/>
                                        </p:tgtEl>
                                        <p:attrNameLst>
                                          <p:attrName>ppt_x</p:attrName>
                                          <p:attrName>ppt_y</p:attrName>
                                        </p:attrNameLst>
                                      </p:cBhvr>
                                      <p:rCtr x="-5642" y="46"/>
                                    </p:animMotion>
                                  </p:childTnLst>
                                </p:cTn>
                              </p:par>
                              <p:par>
                                <p:cTn id="39" presetID="22" presetClass="entr" presetSubtype="2" fill="hold" nodeType="withEffect">
                                  <p:stCondLst>
                                    <p:cond delay="400"/>
                                  </p:stCondLst>
                                  <p:childTnLst>
                                    <p:set>
                                      <p:cBhvr>
                                        <p:cTn id="40" dur="1" fill="hold">
                                          <p:stCondLst>
                                            <p:cond delay="0"/>
                                          </p:stCondLst>
                                        </p:cTn>
                                        <p:tgtEl>
                                          <p:spTgt spid="60"/>
                                        </p:tgtEl>
                                        <p:attrNameLst>
                                          <p:attrName>style.visibility</p:attrName>
                                        </p:attrNameLst>
                                      </p:cBhvr>
                                      <p:to>
                                        <p:strVal val="visible"/>
                                      </p:to>
                                    </p:set>
                                    <p:animEffect transition="in" filter="wipe(right)">
                                      <p:cBhvr>
                                        <p:cTn id="41"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65" grpId="0"/>
      <p:bldP spid="79" grpId="0"/>
      <p:bldP spid="79" grpId="1"/>
      <p:bldP spid="79" grpId="2"/>
      <p:bldP spid="79" grpId="3"/>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32" name="Picture 31"/>
          <p:cNvPicPr>
            <a:picLocks noChangeAspect="1"/>
          </p:cNvPicPr>
          <p:nvPr/>
        </p:nvPicPr>
        <p:blipFill>
          <a:blip r:embed="rId3"/>
          <a:stretch>
            <a:fillRect/>
          </a:stretch>
        </p:blipFill>
        <p:spPr>
          <a:xfrm>
            <a:off x="2123034" y="2423770"/>
            <a:ext cx="3306470" cy="1289661"/>
          </a:xfrm>
          <a:prstGeom prst="rect">
            <a:avLst/>
          </a:prstGeom>
          <a:ln>
            <a:solidFill>
              <a:schemeClr val="bg2"/>
            </a:solidFill>
          </a:ln>
        </p:spPr>
      </p:pic>
      <p:sp>
        <p:nvSpPr>
          <p:cNvPr id="599" name="Title"/>
          <p:cNvSpPr txBox="1">
            <a:spLocks noGrp="1"/>
          </p:cNvSpPr>
          <p:nvPr>
            <p:ph type="title"/>
          </p:nvPr>
        </p:nvSpPr>
        <p:spPr>
          <a:xfrm>
            <a:off x="1479979" y="575173"/>
            <a:ext cx="8534400" cy="1392364"/>
          </a:xfrm>
          <a:prstGeom prst="rect">
            <a:avLst/>
          </a:prstGeom>
          <a:noFill/>
          <a:ln>
            <a:noFill/>
          </a:ln>
        </p:spPr>
        <p:txBody>
          <a:bodyPr vert="horz" lIns="0" tIns="0" rIns="0" bIns="0" rtlCol="0" anchor="t" anchorCtr="0">
            <a:noAutofit/>
          </a:bodyPr>
          <a:lstStyle/>
          <a:p>
            <a:pPr lvl="0">
              <a:buSzPct val="25000"/>
            </a:pPr>
            <a:r>
              <a:rPr lang="en-US" sz="4800" dirty="0" err="1"/>
              <a:t>ProctorCache</a:t>
            </a:r>
            <a:r>
              <a:rPr lang="en-US" sz="4800" dirty="0"/>
              <a:t> Override ON– Connection Unsuccessful</a:t>
            </a:r>
            <a:endParaRPr lang="en-US" sz="4800" b="1" dirty="0">
              <a:solidFill>
                <a:schemeClr val="dk1"/>
              </a:solidFill>
              <a:latin typeface="Times New Roman"/>
              <a:ea typeface="Times New Roman"/>
              <a:cs typeface="Times New Roman"/>
              <a:sym typeface="Times New Roman"/>
            </a:endParaRPr>
          </a:p>
        </p:txBody>
      </p:sp>
      <p:pic>
        <p:nvPicPr>
          <p:cNvPr id="1030" name="Pearson Server image" descr="https://documents.lucidchart.com/documents/98c6c6b5-caa7-4dab-b7ad-8f19f22d3433/pages/0_0?a=243&amp;x=1133&amp;y=510&amp;w=165&amp;h=220&amp;store=1&amp;accept=image%2F*&amp;auth=LCA%200a6fef50c90b1d965d4a3c21d0ebf2eec78d37bf-ts%3D14890642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6943" y="4023360"/>
            <a:ext cx="1319397" cy="1755648"/>
          </a:xfrm>
          <a:prstGeom prst="rect">
            <a:avLst/>
          </a:prstGeom>
          <a:noFill/>
          <a:extLst>
            <a:ext uri="{909E8E84-426E-40DD-AFC4-6F175D3DCCD1}">
              <a14:hiddenFill xmlns:a14="http://schemas.microsoft.com/office/drawing/2010/main">
                <a:solidFill>
                  <a:srgbClr val="FFFFFF"/>
                </a:solidFill>
              </a14:hiddenFill>
            </a:ext>
          </a:extLst>
        </p:spPr>
      </p:pic>
      <p:pic>
        <p:nvPicPr>
          <p:cNvPr id="1038" name="TestNav image" descr="https://documents.lucidchart.com/documents/98c6c6b5-caa7-4dab-b7ad-8f19f22d3433/pages/0_0?a=245&amp;x=33&amp;y=583&amp;w=165&amp;h=165&amp;store=1&amp;accept=image%2F*&amp;auth=LCA%2006079c6f304a205fb12e975b8360c237bd7f947c-ts%3D148906429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9168" y="4169664"/>
            <a:ext cx="146304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042" name="Internet image" descr="https://documents.lucidchart.com/documents/98c6c6b5-caa7-4dab-b7ad-8f19f22d3433/pages/0_0?a=246&amp;x=728&amp;y=531&amp;w=264&amp;h=198&amp;store=1&amp;accept=image%2F*&amp;auth=LCA%20d46c232e5a2b3417bc09d8762ba27ae3cb764f29-ts%3D14890642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8690" y="3925824"/>
            <a:ext cx="2127609" cy="195072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roctorCache image" descr="https://documents.lucidchart.com/documents/98c6c6b5-caa7-4dab-b7ad-8f19f22d3433/pages/0_0?a=246&amp;x=350&amp;y=530&amp;w=220&amp;h=220&amp;store=1&amp;accept=image%2F*&amp;auth=LCA%20b93ad99d76d77d0d46e6b1d6d2bb6727e84cfea2-ts%3D148906429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8981" y="3923647"/>
            <a:ext cx="1676400" cy="16764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TestNav to Internet arrow"/>
          <p:cNvCxnSpPr/>
          <p:nvPr/>
        </p:nvCxnSpPr>
        <p:spPr>
          <a:xfrm>
            <a:off x="3478784" y="4389120"/>
            <a:ext cx="4096512" cy="0"/>
          </a:xfrm>
          <a:prstGeom prst="straightConnector1">
            <a:avLst/>
          </a:prstGeom>
          <a:ln w="57150">
            <a:solidFill>
              <a:srgbClr val="9D1320"/>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27" name="File Internet to TestNav arrow"/>
          <p:cNvCxnSpPr/>
          <p:nvPr/>
        </p:nvCxnSpPr>
        <p:spPr>
          <a:xfrm flipH="1">
            <a:off x="3923734" y="5364480"/>
            <a:ext cx="3608832" cy="0"/>
          </a:xfrm>
          <a:prstGeom prst="straightConnector1">
            <a:avLst/>
          </a:prstGeom>
          <a:ln w="57150">
            <a:solidFill>
              <a:srgbClr val="9D132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1" name="Internet to Pearson server arrow"/>
          <p:cNvCxnSpPr/>
          <p:nvPr/>
        </p:nvCxnSpPr>
        <p:spPr>
          <a:xfrm>
            <a:off x="8745728" y="4389120"/>
            <a:ext cx="975360" cy="0"/>
          </a:xfrm>
          <a:prstGeom prst="straightConnector1">
            <a:avLst/>
          </a:prstGeom>
          <a:ln w="57150">
            <a:solidFill>
              <a:srgbClr val="9D132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9" name="Testnav to PC dashed arrow"/>
          <p:cNvCxnSpPr/>
          <p:nvPr/>
        </p:nvCxnSpPr>
        <p:spPr>
          <a:xfrm>
            <a:off x="3381247" y="4486658"/>
            <a:ext cx="1316736" cy="231"/>
          </a:xfrm>
          <a:prstGeom prst="straightConnector1">
            <a:avLst/>
          </a:prstGeom>
          <a:ln w="57150">
            <a:solidFill>
              <a:srgbClr val="9D132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2" name="Pearson Server to Internet arrow"/>
          <p:cNvCxnSpPr/>
          <p:nvPr/>
        </p:nvCxnSpPr>
        <p:spPr>
          <a:xfrm flipH="1">
            <a:off x="8745728" y="5364480"/>
            <a:ext cx="975360" cy="0"/>
          </a:xfrm>
          <a:prstGeom prst="straightConnector1">
            <a:avLst/>
          </a:prstGeom>
          <a:ln w="57150">
            <a:solidFill>
              <a:srgbClr val="9D1320"/>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30" name="Student test device nameplate"/>
          <p:cNvSpPr txBox="1"/>
          <p:nvPr/>
        </p:nvSpPr>
        <p:spPr>
          <a:xfrm>
            <a:off x="1761525" y="5743396"/>
            <a:ext cx="1918327" cy="289310"/>
          </a:xfrm>
          <a:prstGeom prst="rect">
            <a:avLst/>
          </a:prstGeom>
          <a:noFill/>
        </p:spPr>
        <p:txBody>
          <a:bodyPr wrap="square" rtlCol="0">
            <a:spAutoFit/>
          </a:bodyPr>
          <a:lstStyle/>
          <a:p>
            <a:r>
              <a:rPr lang="en-US" sz="1280" dirty="0"/>
              <a:t>Student Test Devices</a:t>
            </a:r>
          </a:p>
        </p:txBody>
      </p:sp>
      <p:sp>
        <p:nvSpPr>
          <p:cNvPr id="50" name="ProctorCache nameplate"/>
          <p:cNvSpPr txBox="1"/>
          <p:nvPr/>
        </p:nvSpPr>
        <p:spPr>
          <a:xfrm>
            <a:off x="4809408" y="5743397"/>
            <a:ext cx="1875543" cy="289310"/>
          </a:xfrm>
          <a:prstGeom prst="rect">
            <a:avLst/>
          </a:prstGeom>
          <a:noFill/>
        </p:spPr>
        <p:txBody>
          <a:bodyPr wrap="square" rtlCol="0">
            <a:spAutoFit/>
          </a:bodyPr>
          <a:lstStyle/>
          <a:p>
            <a:r>
              <a:rPr lang="en-US" sz="1280" dirty="0" err="1"/>
              <a:t>ProctorCache</a:t>
            </a:r>
            <a:r>
              <a:rPr lang="en-US" sz="1280" dirty="0"/>
              <a:t> Machine</a:t>
            </a:r>
          </a:p>
        </p:txBody>
      </p:sp>
      <p:sp>
        <p:nvSpPr>
          <p:cNvPr id="51" name="Internet nameplate"/>
          <p:cNvSpPr txBox="1"/>
          <p:nvPr/>
        </p:nvSpPr>
        <p:spPr>
          <a:xfrm>
            <a:off x="7447481" y="5743396"/>
            <a:ext cx="1265102" cy="289310"/>
          </a:xfrm>
          <a:prstGeom prst="rect">
            <a:avLst/>
          </a:prstGeom>
          <a:noFill/>
        </p:spPr>
        <p:txBody>
          <a:bodyPr wrap="square" rtlCol="0">
            <a:spAutoFit/>
          </a:bodyPr>
          <a:lstStyle/>
          <a:p>
            <a:r>
              <a:rPr lang="en-US" sz="1280" dirty="0"/>
              <a:t>The Internet</a:t>
            </a:r>
          </a:p>
        </p:txBody>
      </p:sp>
      <p:sp>
        <p:nvSpPr>
          <p:cNvPr id="54" name="Pearson Server nameplate"/>
          <p:cNvSpPr txBox="1"/>
          <p:nvPr/>
        </p:nvSpPr>
        <p:spPr>
          <a:xfrm>
            <a:off x="9714600" y="5743396"/>
            <a:ext cx="1424082" cy="289310"/>
          </a:xfrm>
          <a:prstGeom prst="rect">
            <a:avLst/>
          </a:prstGeom>
          <a:noFill/>
        </p:spPr>
        <p:txBody>
          <a:bodyPr wrap="square" rtlCol="0">
            <a:spAutoFit/>
          </a:bodyPr>
          <a:lstStyle/>
          <a:p>
            <a:r>
              <a:rPr lang="en-US" sz="1280" dirty="0"/>
              <a:t>Pearson Servers</a:t>
            </a:r>
          </a:p>
        </p:txBody>
      </p:sp>
      <p:sp>
        <p:nvSpPr>
          <p:cNvPr id="56" name="PC connection bullets"/>
          <p:cNvSpPr txBox="1"/>
          <p:nvPr/>
        </p:nvSpPr>
        <p:spPr>
          <a:xfrm>
            <a:off x="2222857" y="6603772"/>
            <a:ext cx="8444162" cy="1405834"/>
          </a:xfrm>
          <a:prstGeom prst="rect">
            <a:avLst/>
          </a:prstGeom>
          <a:noFill/>
        </p:spPr>
        <p:txBody>
          <a:bodyPr wrap="square" rtlCol="0">
            <a:spAutoFit/>
          </a:bodyPr>
          <a:lstStyle/>
          <a:p>
            <a:pPr marL="243835" indent="-243835">
              <a:buFont typeface="+mj-lt"/>
              <a:buAutoNum type="arabicPeriod"/>
            </a:pPr>
            <a:r>
              <a:rPr lang="en-US" sz="1707" dirty="0"/>
              <a:t>TestNav attempts connection with the </a:t>
            </a:r>
            <a:r>
              <a:rPr lang="en-US" sz="1707" dirty="0" err="1"/>
              <a:t>ProctorCache</a:t>
            </a:r>
            <a:r>
              <a:rPr lang="en-US" sz="1707" dirty="0"/>
              <a:t> machine.</a:t>
            </a:r>
          </a:p>
          <a:p>
            <a:pPr marL="243835" indent="-243835">
              <a:buFont typeface="+mj-lt"/>
              <a:buAutoNum type="arabicPeriod"/>
            </a:pPr>
            <a:r>
              <a:rPr lang="en-US" sz="1707" dirty="0"/>
              <a:t>Connection is unsuccessful.</a:t>
            </a:r>
          </a:p>
          <a:p>
            <a:pPr marL="243835" indent="-243835">
              <a:buFont typeface="+mj-lt"/>
              <a:buAutoNum type="arabicPeriod"/>
            </a:pPr>
            <a:r>
              <a:rPr lang="en-US" sz="1707" dirty="0"/>
              <a:t>TestNav bypasses the </a:t>
            </a:r>
            <a:r>
              <a:rPr lang="en-US" sz="1707" dirty="0" err="1"/>
              <a:t>ProctorCache</a:t>
            </a:r>
            <a:r>
              <a:rPr lang="en-US" sz="1707" dirty="0"/>
              <a:t> and connects directly to Pearson servers.</a:t>
            </a:r>
          </a:p>
          <a:p>
            <a:pPr marL="243835" indent="-243835">
              <a:buFont typeface="+mj-lt"/>
              <a:buAutoNum type="arabicPeriod"/>
            </a:pPr>
            <a:r>
              <a:rPr lang="en-US" sz="1707" dirty="0"/>
              <a:t>TestNav gathers test content from the Pearson servers.</a:t>
            </a:r>
          </a:p>
          <a:p>
            <a:pPr marL="243835" indent="-243835">
              <a:buFont typeface="+mj-lt"/>
              <a:buAutoNum type="arabicPeriod"/>
            </a:pPr>
            <a:r>
              <a:rPr lang="en-US" sz="1707" dirty="0"/>
              <a:t>Testing begins.</a:t>
            </a:r>
          </a:p>
        </p:txBody>
      </p:sp>
      <p:cxnSp>
        <p:nvCxnSpPr>
          <p:cNvPr id="59" name="TestNav to PC full arrow"/>
          <p:cNvCxnSpPr/>
          <p:nvPr/>
        </p:nvCxnSpPr>
        <p:spPr>
          <a:xfrm>
            <a:off x="3381248" y="4486233"/>
            <a:ext cx="682752" cy="1"/>
          </a:xfrm>
          <a:prstGeom prst="straightConnector1">
            <a:avLst/>
          </a:prstGeom>
          <a:ln w="57150">
            <a:solidFill>
              <a:srgbClr val="9D1320"/>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65" name="X Mark"/>
          <p:cNvSpPr txBox="1"/>
          <p:nvPr/>
        </p:nvSpPr>
        <p:spPr>
          <a:xfrm>
            <a:off x="4610541" y="4200229"/>
            <a:ext cx="400873" cy="552011"/>
          </a:xfrm>
          <a:prstGeom prst="rect">
            <a:avLst/>
          </a:prstGeom>
          <a:noFill/>
        </p:spPr>
        <p:txBody>
          <a:bodyPr wrap="square" rtlCol="0">
            <a:spAutoFit/>
          </a:bodyPr>
          <a:lstStyle/>
          <a:p>
            <a:r>
              <a:rPr lang="en-US" sz="2987" b="1" dirty="0">
                <a:solidFill>
                  <a:srgbClr val="C00000"/>
                </a:solidFill>
              </a:rPr>
              <a:t>X</a:t>
            </a:r>
          </a:p>
        </p:txBody>
      </p:sp>
      <p:sp>
        <p:nvSpPr>
          <p:cNvPr id="79" name="Question mark"/>
          <p:cNvSpPr txBox="1"/>
          <p:nvPr/>
        </p:nvSpPr>
        <p:spPr>
          <a:xfrm>
            <a:off x="4623252" y="4202952"/>
            <a:ext cx="437456" cy="552011"/>
          </a:xfrm>
          <a:prstGeom prst="rect">
            <a:avLst/>
          </a:prstGeom>
          <a:noFill/>
        </p:spPr>
        <p:txBody>
          <a:bodyPr wrap="square" rtlCol="0">
            <a:spAutoFit/>
          </a:bodyPr>
          <a:lstStyle/>
          <a:p>
            <a:r>
              <a:rPr lang="en-US" sz="2987" b="1" dirty="0">
                <a:solidFill>
                  <a:srgbClr val="C00000"/>
                </a:solidFill>
              </a:rPr>
              <a:t>?</a:t>
            </a:r>
          </a:p>
        </p:txBody>
      </p:sp>
      <p:sp>
        <p:nvSpPr>
          <p:cNvPr id="69" name="Override checkbox highlight"/>
          <p:cNvSpPr/>
          <p:nvPr/>
        </p:nvSpPr>
        <p:spPr>
          <a:xfrm>
            <a:off x="2123034" y="3374746"/>
            <a:ext cx="292608" cy="29260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 Marks"/>
          <p:cNvSpPr txBox="1"/>
          <p:nvPr/>
        </p:nvSpPr>
        <p:spPr>
          <a:xfrm>
            <a:off x="3989315" y="4207181"/>
            <a:ext cx="506096" cy="552011"/>
          </a:xfrm>
          <a:prstGeom prst="rect">
            <a:avLst/>
          </a:prstGeom>
          <a:noFill/>
        </p:spPr>
        <p:txBody>
          <a:bodyPr wrap="square" rtlCol="0">
            <a:spAutoFit/>
          </a:bodyPr>
          <a:lstStyle/>
          <a:p>
            <a:r>
              <a:rPr lang="en-US" sz="2987" b="1" dirty="0">
                <a:solidFill>
                  <a:srgbClr val="C00000"/>
                </a:solidFill>
              </a:rPr>
              <a:t>//</a:t>
            </a:r>
          </a:p>
        </p:txBody>
      </p:sp>
      <p:pic>
        <p:nvPicPr>
          <p:cNvPr id="29" name="Files" descr="https://documents.lucidchart.com/documents/98c6c6b5-caa7-4dab-b7ad-8f19f22d3433/pages/0_0?a=335&amp;x=1432&amp;y=174&amp;w=176&amp;h=132&amp;store=1&amp;accept=image%2F*&amp;auth=LCA%200c87ec6567c580df1116bc9696fa5e3674aefc89-ts%3D148906429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49425" y="5166179"/>
            <a:ext cx="528805" cy="396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18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wipe(left)">
                                      <p:cBhvr>
                                        <p:cTn id="11" dur="1000"/>
                                        <p:tgtEl>
                                          <p:spTgt spid="39"/>
                                        </p:tgtEl>
                                      </p:cBhvr>
                                    </p:animEffect>
                                  </p:childTnLst>
                                </p:cTn>
                              </p:par>
                            </p:childTnLst>
                          </p:cTn>
                        </p:par>
                        <p:par>
                          <p:cTn id="12" fill="hold">
                            <p:stCondLst>
                              <p:cond delay="2000"/>
                            </p:stCondLst>
                            <p:childTnLst>
                              <p:par>
                                <p:cTn id="13" presetID="1" presetClass="entr" presetSubtype="0" fill="hold" grpId="1" nodeType="after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par>
                          <p:cTn id="15" fill="hold">
                            <p:stCondLst>
                              <p:cond delay="2000"/>
                            </p:stCondLst>
                            <p:childTnLst>
                              <p:par>
                                <p:cTn id="16" presetID="35" presetClass="emph" presetSubtype="0" fill="hold" grpId="0" nodeType="afterEffect">
                                  <p:stCondLst>
                                    <p:cond delay="0"/>
                                  </p:stCondLst>
                                  <p:childTnLst>
                                    <p:anim calcmode="discrete" valueType="str">
                                      <p:cBhvr>
                                        <p:cTn id="17" dur="500" fill="hold"/>
                                        <p:tgtEl>
                                          <p:spTgt spid="79"/>
                                        </p:tgtEl>
                                        <p:attrNameLst>
                                          <p:attrName>style.visibility</p:attrName>
                                        </p:attrNameLst>
                                      </p:cBhvr>
                                      <p:tavLst>
                                        <p:tav tm="0">
                                          <p:val>
                                            <p:strVal val="hidden"/>
                                          </p:val>
                                        </p:tav>
                                        <p:tav tm="50000">
                                          <p:val>
                                            <p:strVal val="visible"/>
                                          </p:val>
                                        </p:tav>
                                      </p:tavLst>
                                    </p:anim>
                                  </p:childTnLst>
                                </p:cTn>
                              </p:par>
                            </p:childTnLst>
                          </p:cTn>
                        </p:par>
                        <p:par>
                          <p:cTn id="18" fill="hold">
                            <p:stCondLst>
                              <p:cond delay="2500"/>
                            </p:stCondLst>
                            <p:childTnLst>
                              <p:par>
                                <p:cTn id="19" presetID="35" presetClass="emph" presetSubtype="0" fill="hold" grpId="3" nodeType="afterEffect">
                                  <p:stCondLst>
                                    <p:cond delay="0"/>
                                  </p:stCondLst>
                                  <p:childTnLst>
                                    <p:anim calcmode="discrete" valueType="str">
                                      <p:cBhvr>
                                        <p:cTn id="20" dur="500" fill="hold"/>
                                        <p:tgtEl>
                                          <p:spTgt spid="79"/>
                                        </p:tgtEl>
                                        <p:attrNameLst>
                                          <p:attrName>style.visibility</p:attrName>
                                        </p:attrNameLst>
                                      </p:cBhvr>
                                      <p:tavLst>
                                        <p:tav tm="0">
                                          <p:val>
                                            <p:strVal val="hidden"/>
                                          </p:val>
                                        </p:tav>
                                        <p:tav tm="50000">
                                          <p:val>
                                            <p:strVal val="visible"/>
                                          </p:val>
                                        </p:tav>
                                      </p:tavLst>
                                    </p:anim>
                                  </p:childTnLst>
                                </p:cTn>
                              </p:par>
                            </p:childTnLst>
                          </p:cTn>
                        </p:par>
                        <p:par>
                          <p:cTn id="21" fill="hold">
                            <p:stCondLst>
                              <p:cond delay="3000"/>
                            </p:stCondLst>
                            <p:childTnLst>
                              <p:par>
                                <p:cTn id="22" presetID="35" presetClass="emph" presetSubtype="0" fill="hold" grpId="2" nodeType="afterEffect">
                                  <p:stCondLst>
                                    <p:cond delay="0"/>
                                  </p:stCondLst>
                                  <p:childTnLst>
                                    <p:anim calcmode="discrete" valueType="str">
                                      <p:cBhvr>
                                        <p:cTn id="23" dur="500" fill="hold"/>
                                        <p:tgtEl>
                                          <p:spTgt spid="79"/>
                                        </p:tgtEl>
                                        <p:attrNameLst>
                                          <p:attrName>style.visibility</p:attrName>
                                        </p:attrNameLst>
                                      </p:cBhvr>
                                      <p:tavLst>
                                        <p:tav tm="0">
                                          <p:val>
                                            <p:strVal val="hidden"/>
                                          </p:val>
                                        </p:tav>
                                        <p:tav tm="50000">
                                          <p:val>
                                            <p:strVal val="visible"/>
                                          </p:val>
                                        </p:tav>
                                      </p:tavLst>
                                    </p:anim>
                                  </p:childTnLst>
                                  <p:subTnLst>
                                    <p:set>
                                      <p:cBhvr override="childStyle">
                                        <p:cTn dur="1" fill="hold" display="0" masterRel="sameClick" afterEffect="1">
                                          <p:stCondLst>
                                            <p:cond evt="end" delay="0">
                                              <p:tn val="22"/>
                                            </p:cond>
                                          </p:stCondLst>
                                        </p:cTn>
                                        <p:tgtEl>
                                          <p:spTgt spid="79"/>
                                        </p:tgtEl>
                                        <p:attrNameLst>
                                          <p:attrName>style.visibility</p:attrName>
                                        </p:attrNameLst>
                                      </p:cBhvr>
                                      <p:to>
                                        <p:strVal val="hidden"/>
                                      </p:to>
                                    </p:set>
                                  </p:subTnLst>
                                </p:cTn>
                              </p:par>
                            </p:childTnLst>
                          </p:cTn>
                        </p:par>
                        <p:par>
                          <p:cTn id="24" fill="hold">
                            <p:stCondLst>
                              <p:cond delay="3500"/>
                            </p:stCondLst>
                            <p:childTnLst>
                              <p:par>
                                <p:cTn id="25" presetID="10" presetClass="entr" presetSubtype="0" fill="hold" grpId="0" nodeType="after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childTnLst>
                          </p:cTn>
                        </p:par>
                        <p:par>
                          <p:cTn id="28" fill="hold">
                            <p:stCondLst>
                              <p:cond delay="4000"/>
                            </p:stCondLst>
                            <p:childTnLst>
                              <p:par>
                                <p:cTn id="29" presetID="10" presetClass="exit" presetSubtype="0" fill="hold" grpId="1" nodeType="afterEffect">
                                  <p:stCondLst>
                                    <p:cond delay="0"/>
                                  </p:stCondLst>
                                  <p:childTnLst>
                                    <p:animEffect transition="out" filter="fade">
                                      <p:cBhvr>
                                        <p:cTn id="30" dur="500"/>
                                        <p:tgtEl>
                                          <p:spTgt spid="65"/>
                                        </p:tgtEl>
                                      </p:cBhvr>
                                    </p:animEffect>
                                    <p:set>
                                      <p:cBhvr>
                                        <p:cTn id="31" dur="1" fill="hold">
                                          <p:stCondLst>
                                            <p:cond delay="499"/>
                                          </p:stCondLst>
                                        </p:cTn>
                                        <p:tgtEl>
                                          <p:spTgt spid="65"/>
                                        </p:tgtEl>
                                        <p:attrNameLst>
                                          <p:attrName>style.visibility</p:attrName>
                                        </p:attrNameLst>
                                      </p:cBhvr>
                                      <p:to>
                                        <p:strVal val="hidden"/>
                                      </p:to>
                                    </p:set>
                                  </p:childTnLst>
                                </p:cTn>
                              </p:par>
                            </p:childTnLst>
                          </p:cTn>
                        </p:par>
                        <p:par>
                          <p:cTn id="32" fill="hold">
                            <p:stCondLst>
                              <p:cond delay="4500"/>
                            </p:stCondLst>
                            <p:childTnLst>
                              <p:par>
                                <p:cTn id="33" presetID="22" presetClass="exit" presetSubtype="2" fill="hold" nodeType="afterEffect">
                                  <p:stCondLst>
                                    <p:cond delay="0"/>
                                  </p:stCondLst>
                                  <p:childTnLst>
                                    <p:animEffect transition="out" filter="wipe(right)">
                                      <p:cBhvr>
                                        <p:cTn id="34" dur="500"/>
                                        <p:tgtEl>
                                          <p:spTgt spid="39"/>
                                        </p:tgtEl>
                                      </p:cBhvr>
                                    </p:animEffect>
                                    <p:set>
                                      <p:cBhvr>
                                        <p:cTn id="35" dur="1" fill="hold">
                                          <p:stCondLst>
                                            <p:cond delay="499"/>
                                          </p:stCondLst>
                                        </p:cTn>
                                        <p:tgtEl>
                                          <p:spTgt spid="39"/>
                                        </p:tgtEl>
                                        <p:attrNameLst>
                                          <p:attrName>style.visibility</p:attrName>
                                        </p:attrNameLst>
                                      </p:cBhvr>
                                      <p:to>
                                        <p:strVal val="hidden"/>
                                      </p:to>
                                    </p:set>
                                  </p:childTnLst>
                                </p:cTn>
                              </p:par>
                              <p:par>
                                <p:cTn id="36" presetID="22" presetClass="entr" presetSubtype="8" fill="hold"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wipe(left)">
                                      <p:cBhvr>
                                        <p:cTn id="38" dur="500"/>
                                        <p:tgtEl>
                                          <p:spTgt spid="59"/>
                                        </p:tgtEl>
                                      </p:cBhvr>
                                    </p:animEffect>
                                  </p:childTnLst>
                                </p:cTn>
                              </p:par>
                            </p:childTnLst>
                          </p:cTn>
                        </p:par>
                        <p:par>
                          <p:cTn id="39" fill="hold">
                            <p:stCondLst>
                              <p:cond delay="5000"/>
                            </p:stCondLst>
                            <p:childTnLst>
                              <p:par>
                                <p:cTn id="40" presetID="10" presetClass="entr" presetSubtype="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8"/>
                                        </p:tgtEl>
                                      </p:cBhvr>
                                    </p:animEffect>
                                    <p:set>
                                      <p:cBhvr>
                                        <p:cTn id="47" dur="1" fill="hold">
                                          <p:stCondLst>
                                            <p:cond delay="499"/>
                                          </p:stCondLst>
                                        </p:cTn>
                                        <p:tgtEl>
                                          <p:spTgt spid="28"/>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50"/>
                                        </p:tgtEl>
                                      </p:cBhvr>
                                    </p:animEffect>
                                    <p:set>
                                      <p:cBhvr>
                                        <p:cTn id="50" dur="1" fill="hold">
                                          <p:stCondLst>
                                            <p:cond delay="499"/>
                                          </p:stCondLst>
                                        </p:cTn>
                                        <p:tgtEl>
                                          <p:spTgt spid="50"/>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59"/>
                                        </p:tgtEl>
                                      </p:cBhvr>
                                    </p:animEffect>
                                    <p:set>
                                      <p:cBhvr>
                                        <p:cTn id="53" dur="1" fill="hold">
                                          <p:stCondLst>
                                            <p:cond delay="499"/>
                                          </p:stCondLst>
                                        </p:cTn>
                                        <p:tgtEl>
                                          <p:spTgt spid="59"/>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044"/>
                                        </p:tgtEl>
                                      </p:cBhvr>
                                    </p:animEffect>
                                    <p:set>
                                      <p:cBhvr>
                                        <p:cTn id="56" dur="1" fill="hold">
                                          <p:stCondLst>
                                            <p:cond delay="499"/>
                                          </p:stCondLst>
                                        </p:cTn>
                                        <p:tgtEl>
                                          <p:spTgt spid="1044"/>
                                        </p:tgtEl>
                                        <p:attrNameLst>
                                          <p:attrName>style.visibility</p:attrName>
                                        </p:attrNameLst>
                                      </p:cBhvr>
                                      <p:to>
                                        <p:strVal val="hidden"/>
                                      </p:to>
                                    </p:se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1030"/>
                                        </p:tgtEl>
                                        <p:attrNameLst>
                                          <p:attrName>style.visibility</p:attrName>
                                        </p:attrNameLst>
                                      </p:cBhvr>
                                      <p:to>
                                        <p:strVal val="visible"/>
                                      </p:to>
                                    </p:set>
                                    <p:animEffect transition="in" filter="fade">
                                      <p:cBhvr>
                                        <p:cTn id="60" dur="500"/>
                                        <p:tgtEl>
                                          <p:spTgt spid="1030"/>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fade">
                                      <p:cBhvr>
                                        <p:cTn id="66" dur="500"/>
                                        <p:tgtEl>
                                          <p:spTgt spid="51"/>
                                        </p:tgtEl>
                                      </p:cBhvr>
                                    </p:animEffect>
                                  </p:childTnLst>
                                </p:cTn>
                              </p:par>
                              <p:par>
                                <p:cTn id="67" presetID="10" presetClass="entr" presetSubtype="0" fill="hold" nodeType="withEffect">
                                  <p:stCondLst>
                                    <p:cond delay="0"/>
                                  </p:stCondLst>
                                  <p:childTnLst>
                                    <p:set>
                                      <p:cBhvr>
                                        <p:cTn id="68" dur="1" fill="hold">
                                          <p:stCondLst>
                                            <p:cond delay="0"/>
                                          </p:stCondLst>
                                        </p:cTn>
                                        <p:tgtEl>
                                          <p:spTgt spid="1042"/>
                                        </p:tgtEl>
                                        <p:attrNameLst>
                                          <p:attrName>style.visibility</p:attrName>
                                        </p:attrNameLst>
                                      </p:cBhvr>
                                      <p:to>
                                        <p:strVal val="visible"/>
                                      </p:to>
                                    </p:set>
                                    <p:animEffect transition="in" filter="fade">
                                      <p:cBhvr>
                                        <p:cTn id="69" dur="500"/>
                                        <p:tgtEl>
                                          <p:spTgt spid="1042"/>
                                        </p:tgtEl>
                                      </p:cBhvr>
                                    </p:animEffect>
                                  </p:childTnLst>
                                </p:cTn>
                              </p:par>
                            </p:childTnLst>
                          </p:cTn>
                        </p:par>
                        <p:par>
                          <p:cTn id="70" fill="hold">
                            <p:stCondLst>
                              <p:cond delay="1000"/>
                            </p:stCondLst>
                            <p:childTnLst>
                              <p:par>
                                <p:cTn id="71" presetID="22" presetClass="entr" presetSubtype="8" fill="hold" nodeType="afterEffect">
                                  <p:stCondLst>
                                    <p:cond delay="0"/>
                                  </p:stCondLst>
                                  <p:childTnLst>
                                    <p:set>
                                      <p:cBhvr>
                                        <p:cTn id="72" dur="1" fill="hold">
                                          <p:stCondLst>
                                            <p:cond delay="0"/>
                                          </p:stCondLst>
                                        </p:cTn>
                                        <p:tgtEl>
                                          <p:spTgt spid="6"/>
                                        </p:tgtEl>
                                        <p:attrNameLst>
                                          <p:attrName>style.visibility</p:attrName>
                                        </p:attrNameLst>
                                      </p:cBhvr>
                                      <p:to>
                                        <p:strVal val="visible"/>
                                      </p:to>
                                    </p:set>
                                    <p:animEffect transition="in" filter="wipe(left)">
                                      <p:cBhvr>
                                        <p:cTn id="73" dur="1000"/>
                                        <p:tgtEl>
                                          <p:spTgt spid="6"/>
                                        </p:tgtEl>
                                      </p:cBhvr>
                                    </p:animEffect>
                                  </p:childTnLst>
                                </p:cTn>
                              </p:par>
                            </p:childTnLst>
                          </p:cTn>
                        </p:par>
                        <p:par>
                          <p:cTn id="74" fill="hold">
                            <p:stCondLst>
                              <p:cond delay="2000"/>
                            </p:stCondLst>
                            <p:childTnLst>
                              <p:par>
                                <p:cTn id="75" presetID="22" presetClass="entr" presetSubtype="8" fill="hold" nodeType="after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wipe(left)">
                                      <p:cBhvr>
                                        <p:cTn id="77" dur="1000"/>
                                        <p:tgtEl>
                                          <p:spTgt spid="41"/>
                                        </p:tgtEl>
                                      </p:cBhvr>
                                    </p:animEffect>
                                  </p:childTnLst>
                                </p:cTn>
                              </p:par>
                            </p:childTnLst>
                          </p:cTn>
                        </p:par>
                        <p:par>
                          <p:cTn id="78" fill="hold">
                            <p:stCondLst>
                              <p:cond delay="3000"/>
                            </p:stCondLst>
                            <p:childTnLst>
                              <p:par>
                                <p:cTn id="79" presetID="10" presetClass="entr" presetSubtype="0" fill="hold" nodeType="after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1000"/>
                                        <p:tgtEl>
                                          <p:spTgt spid="29"/>
                                        </p:tgtEl>
                                      </p:cBhvr>
                                    </p:animEffect>
                                  </p:childTnLst>
                                </p:cTn>
                              </p:par>
                            </p:childTnLst>
                          </p:cTn>
                        </p:par>
                        <p:par>
                          <p:cTn id="82" fill="hold">
                            <p:stCondLst>
                              <p:cond delay="4000"/>
                            </p:stCondLst>
                            <p:childTnLst>
                              <p:par>
                                <p:cTn id="83" presetID="35" presetClass="path" presetSubtype="0" accel="50000" decel="50000" fill="hold" nodeType="afterEffect">
                                  <p:stCondLst>
                                    <p:cond delay="0"/>
                                  </p:stCondLst>
                                  <p:childTnLst>
                                    <p:animMotion origin="layout" path="M -5.55556E-7 3.33333E-6 L -0.59809 3.33333E-6 " pathEditMode="relative" rAng="0" ptsTypes="AA">
                                      <p:cBhvr>
                                        <p:cTn id="84" dur="1000" fill="hold"/>
                                        <p:tgtEl>
                                          <p:spTgt spid="29"/>
                                        </p:tgtEl>
                                        <p:attrNameLst>
                                          <p:attrName>ppt_x</p:attrName>
                                          <p:attrName>ppt_y</p:attrName>
                                        </p:attrNameLst>
                                      </p:cBhvr>
                                      <p:rCtr x="-29913" y="0"/>
                                    </p:animMotion>
                                  </p:childTnLst>
                                </p:cTn>
                              </p:par>
                              <p:par>
                                <p:cTn id="85" presetID="22" presetClass="entr" presetSubtype="2" fill="hold" nodeType="withEffect">
                                  <p:stCondLst>
                                    <p:cond delay="200"/>
                                  </p:stCondLst>
                                  <p:childTnLst>
                                    <p:set>
                                      <p:cBhvr>
                                        <p:cTn id="86" dur="1" fill="hold">
                                          <p:stCondLst>
                                            <p:cond delay="0"/>
                                          </p:stCondLst>
                                        </p:cTn>
                                        <p:tgtEl>
                                          <p:spTgt spid="42"/>
                                        </p:tgtEl>
                                        <p:attrNameLst>
                                          <p:attrName>style.visibility</p:attrName>
                                        </p:attrNameLst>
                                      </p:cBhvr>
                                      <p:to>
                                        <p:strVal val="visible"/>
                                      </p:to>
                                    </p:set>
                                    <p:animEffect transition="in" filter="wipe(right)">
                                      <p:cBhvr>
                                        <p:cTn id="87" dur="1000"/>
                                        <p:tgtEl>
                                          <p:spTgt spid="42"/>
                                        </p:tgtEl>
                                      </p:cBhvr>
                                    </p:animEffect>
                                  </p:childTnLst>
                                </p:cTn>
                              </p:par>
                              <p:par>
                                <p:cTn id="88" presetID="22" presetClass="entr" presetSubtype="2" fill="hold" nodeType="withEffect">
                                  <p:stCondLst>
                                    <p:cond delay="400"/>
                                  </p:stCondLst>
                                  <p:childTnLst>
                                    <p:set>
                                      <p:cBhvr>
                                        <p:cTn id="89" dur="1" fill="hold">
                                          <p:stCondLst>
                                            <p:cond delay="0"/>
                                          </p:stCondLst>
                                        </p:cTn>
                                        <p:tgtEl>
                                          <p:spTgt spid="27"/>
                                        </p:tgtEl>
                                        <p:attrNameLst>
                                          <p:attrName>style.visibility</p:attrName>
                                        </p:attrNameLst>
                                      </p:cBhvr>
                                      <p:to>
                                        <p:strVal val="visible"/>
                                      </p:to>
                                    </p:set>
                                    <p:animEffect transition="in" filter="wipe(right)">
                                      <p:cBhvr>
                                        <p:cTn id="9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4" grpId="0"/>
      <p:bldP spid="56" grpId="0"/>
      <p:bldP spid="65" grpId="0"/>
      <p:bldP spid="65" grpId="1"/>
      <p:bldP spid="79" grpId="0"/>
      <p:bldP spid="79" grpId="1"/>
      <p:bldP spid="79" grpId="2"/>
      <p:bldP spid="79" grpId="3"/>
      <p:bldP spid="28" grpId="0"/>
      <p:bldP spid="28"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5000" y="533400"/>
            <a:ext cx="12039600" cy="1828800"/>
          </a:xfrm>
        </p:spPr>
        <p:txBody>
          <a:bodyPr/>
          <a:lstStyle/>
          <a:p>
            <a:pPr marL="239675"/>
            <a:r>
              <a:rPr lang="en-US" sz="5700" b="1" dirty="0">
                <a:solidFill>
                  <a:schemeClr val="tx1"/>
                </a:solidFill>
              </a:rPr>
              <a:t>Import and Export </a:t>
            </a:r>
            <a:r>
              <a:rPr lang="en-US" sz="5700" b="1" dirty="0" err="1">
                <a:solidFill>
                  <a:schemeClr val="tx1"/>
                </a:solidFill>
              </a:rPr>
              <a:t>TestNav</a:t>
            </a:r>
            <a:r>
              <a:rPr lang="en-US" sz="5700" b="1" dirty="0">
                <a:solidFill>
                  <a:schemeClr val="tx1"/>
                </a:solidFill>
              </a:rPr>
              <a:t> Configurations</a:t>
            </a:r>
          </a:p>
        </p:txBody>
      </p:sp>
      <p:pic>
        <p:nvPicPr>
          <p:cNvPr id="7" name="Content Placeholder 6"/>
          <p:cNvPicPr>
            <a:picLocks noGrp="1" noChangeAspect="1"/>
          </p:cNvPicPr>
          <p:nvPr>
            <p:ph idx="1"/>
          </p:nvPr>
        </p:nvPicPr>
        <p:blipFill>
          <a:blip r:embed="rId3"/>
          <a:stretch>
            <a:fillRect/>
          </a:stretch>
        </p:blipFill>
        <p:spPr>
          <a:xfrm>
            <a:off x="3932237" y="3414712"/>
            <a:ext cx="4410075" cy="3533775"/>
          </a:xfrm>
          <a:prstGeom prst="rect">
            <a:avLst/>
          </a:prstGeom>
          <a:ln>
            <a:solidFill>
              <a:schemeClr val="accent1"/>
            </a:solidFill>
          </a:ln>
        </p:spPr>
      </p:pic>
    </p:spTree>
    <p:extLst>
      <p:ext uri="{BB962C8B-B14F-4D97-AF65-F5344CB8AC3E}">
        <p14:creationId xmlns:p14="http://schemas.microsoft.com/office/powerpoint/2010/main" val="3713430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TestNav Configuration - Demo</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44</a:t>
            </a:fld>
            <a:endParaRPr lang="en-US" dirty="0"/>
          </a:p>
        </p:txBody>
      </p:sp>
      <p:pic>
        <p:nvPicPr>
          <p:cNvPr id="4"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800" y="1524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422199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87400" y="1675854"/>
            <a:ext cx="11249062" cy="838746"/>
          </a:xfrm>
          <a:prstGeom prst="rect">
            <a:avLst/>
          </a:prstGeom>
          <a:ln>
            <a:solidFill>
              <a:schemeClr val="accent1"/>
            </a:solidFill>
          </a:ln>
        </p:spPr>
      </p:pic>
      <p:sp>
        <p:nvSpPr>
          <p:cNvPr id="5" name="Title 4"/>
          <p:cNvSpPr>
            <a:spLocks noGrp="1"/>
          </p:cNvSpPr>
          <p:nvPr>
            <p:ph type="title"/>
          </p:nvPr>
        </p:nvSpPr>
        <p:spPr/>
        <p:txBody>
          <a:bodyPr/>
          <a:lstStyle/>
          <a:p>
            <a:r>
              <a:rPr lang="en-US" b="1" dirty="0"/>
              <a:t>Proctor Caching Monitoring</a:t>
            </a:r>
            <a:br>
              <a:rPr lang="en-US" b="1" i="0" dirty="0"/>
            </a:br>
            <a:endParaRPr lang="en-US" b="1" dirty="0"/>
          </a:p>
        </p:txBody>
      </p:sp>
      <p:sp>
        <p:nvSpPr>
          <p:cNvPr id="6" name="Content Placeholder 5"/>
          <p:cNvSpPr>
            <a:spLocks noGrp="1"/>
          </p:cNvSpPr>
          <p:nvPr>
            <p:ph idx="1"/>
          </p:nvPr>
        </p:nvSpPr>
        <p:spPr>
          <a:xfrm>
            <a:off x="650875" y="3305200"/>
            <a:ext cx="12247618" cy="5381600"/>
          </a:xfrm>
        </p:spPr>
        <p:txBody>
          <a:bodyPr/>
          <a:lstStyle/>
          <a:p>
            <a:pPr marL="0" indent="0" eaLnBrk="1" hangingPunct="1">
              <a:spcBef>
                <a:spcPts val="711"/>
              </a:spcBef>
              <a:spcAft>
                <a:spcPts val="711"/>
              </a:spcAft>
              <a:defRPr/>
            </a:pPr>
            <a:r>
              <a:rPr lang="en-US" i="1" dirty="0">
                <a:solidFill>
                  <a:schemeClr val="bg2"/>
                </a:solidFill>
              </a:rPr>
              <a:t>Tests</a:t>
            </a:r>
            <a:r>
              <a:rPr lang="en-US" dirty="0">
                <a:solidFill>
                  <a:schemeClr val="bg2"/>
                </a:solidFill>
              </a:rPr>
              <a:t>:</a:t>
            </a:r>
          </a:p>
          <a:p>
            <a:pPr marL="661519" lvl="1" indent="-406394" eaLnBrk="1" hangingPunct="1">
              <a:spcBef>
                <a:spcPts val="711"/>
              </a:spcBef>
              <a:spcAft>
                <a:spcPts val="711"/>
              </a:spcAft>
              <a:buFontTx/>
              <a:buChar char="-"/>
              <a:defRPr/>
            </a:pPr>
            <a:r>
              <a:rPr lang="en-US" sz="2844" dirty="0">
                <a:solidFill>
                  <a:schemeClr val="bg2"/>
                </a:solidFill>
              </a:rPr>
              <a:t>Provides information about test content and caching status</a:t>
            </a:r>
          </a:p>
          <a:p>
            <a:pPr marL="661519" lvl="1" indent="-406394" eaLnBrk="1" hangingPunct="1">
              <a:spcBef>
                <a:spcPts val="711"/>
              </a:spcBef>
              <a:spcAft>
                <a:spcPts val="711"/>
              </a:spcAft>
              <a:buFontTx/>
              <a:buChar char="-"/>
              <a:defRPr/>
            </a:pPr>
            <a:r>
              <a:rPr lang="en-US" i="1" dirty="0">
                <a:solidFill>
                  <a:schemeClr val="bg2"/>
                </a:solidFill>
              </a:rPr>
              <a:t>Content Details</a:t>
            </a:r>
            <a:r>
              <a:rPr lang="en-US" dirty="0">
                <a:solidFill>
                  <a:schemeClr val="bg2"/>
                </a:solidFill>
              </a:rPr>
              <a:t> displays status of individual test items</a:t>
            </a:r>
            <a:endParaRPr lang="en-US" sz="2844" dirty="0">
              <a:solidFill>
                <a:schemeClr val="bg2"/>
              </a:solidFill>
            </a:endParaRPr>
          </a:p>
          <a:p>
            <a:pPr marL="0" indent="0" eaLnBrk="1" hangingPunct="1">
              <a:spcBef>
                <a:spcPts val="711"/>
              </a:spcBef>
              <a:spcAft>
                <a:spcPts val="711"/>
              </a:spcAft>
              <a:defRPr/>
            </a:pPr>
            <a:r>
              <a:rPr lang="en-US" i="1" dirty="0">
                <a:solidFill>
                  <a:schemeClr val="bg2"/>
                </a:solidFill>
              </a:rPr>
              <a:t>Clients</a:t>
            </a:r>
            <a:r>
              <a:rPr lang="en-US" dirty="0">
                <a:solidFill>
                  <a:schemeClr val="bg2"/>
                </a:solidFill>
              </a:rPr>
              <a:t>:</a:t>
            </a:r>
          </a:p>
          <a:p>
            <a:pPr marL="661519" lvl="1" indent="-406394" eaLnBrk="1" hangingPunct="1">
              <a:spcBef>
                <a:spcPts val="711"/>
              </a:spcBef>
              <a:spcAft>
                <a:spcPts val="711"/>
              </a:spcAft>
              <a:buFontTx/>
              <a:buChar char="-"/>
              <a:defRPr/>
            </a:pPr>
            <a:r>
              <a:rPr lang="en-US" sz="2844" dirty="0">
                <a:solidFill>
                  <a:schemeClr val="bg2"/>
                </a:solidFill>
              </a:rPr>
              <a:t>Displays clients by IP address that have connected to </a:t>
            </a:r>
            <a:r>
              <a:rPr lang="en-US" sz="2844" dirty="0" err="1">
                <a:solidFill>
                  <a:schemeClr val="bg2"/>
                </a:solidFill>
              </a:rPr>
              <a:t>TestNav</a:t>
            </a:r>
            <a:endParaRPr lang="en-US" sz="2844" dirty="0">
              <a:solidFill>
                <a:schemeClr val="bg2"/>
              </a:solidFill>
            </a:endParaRPr>
          </a:p>
          <a:p>
            <a:pPr marL="661519" lvl="1" indent="-406394" eaLnBrk="1" hangingPunct="1">
              <a:spcBef>
                <a:spcPts val="711"/>
              </a:spcBef>
              <a:spcAft>
                <a:spcPts val="711"/>
              </a:spcAft>
              <a:buFontTx/>
              <a:buChar char="-"/>
              <a:defRPr/>
            </a:pPr>
            <a:r>
              <a:rPr lang="en-US" i="1" dirty="0">
                <a:solidFill>
                  <a:schemeClr val="bg2"/>
                </a:solidFill>
              </a:rPr>
              <a:t>Client Details </a:t>
            </a:r>
            <a:r>
              <a:rPr lang="en-US" dirty="0">
                <a:solidFill>
                  <a:schemeClr val="bg2"/>
                </a:solidFill>
              </a:rPr>
              <a:t>displays details by computer</a:t>
            </a:r>
          </a:p>
          <a:p>
            <a:pPr marL="0" indent="0">
              <a:spcBef>
                <a:spcPts val="711"/>
              </a:spcBef>
              <a:spcAft>
                <a:spcPts val="711"/>
              </a:spcAft>
              <a:defRPr/>
            </a:pPr>
            <a:r>
              <a:rPr lang="en-US" i="1" dirty="0">
                <a:solidFill>
                  <a:schemeClr val="bg2"/>
                </a:solidFill>
              </a:rPr>
              <a:t>Settings</a:t>
            </a:r>
            <a:r>
              <a:rPr lang="en-US" dirty="0">
                <a:solidFill>
                  <a:schemeClr val="bg2"/>
                </a:solidFill>
              </a:rPr>
              <a:t>:</a:t>
            </a:r>
          </a:p>
          <a:p>
            <a:pPr marL="661519" lvl="1">
              <a:spcBef>
                <a:spcPts val="711"/>
              </a:spcBef>
              <a:spcAft>
                <a:spcPts val="711"/>
              </a:spcAft>
              <a:buFontTx/>
              <a:buChar char="-"/>
              <a:defRPr/>
            </a:pPr>
            <a:r>
              <a:rPr lang="en-US" dirty="0">
                <a:solidFill>
                  <a:schemeClr val="bg2"/>
                </a:solidFill>
              </a:rPr>
              <a:t>Allows you to set a custom password to refresh, reload, or purge cached content with access to http://localhost:4480/settings.jsp.</a:t>
            </a:r>
          </a:p>
          <a:p>
            <a:pPr marL="661519" lvl="1">
              <a:spcBef>
                <a:spcPts val="711"/>
              </a:spcBef>
              <a:spcAft>
                <a:spcPts val="711"/>
              </a:spcAft>
              <a:buFontTx/>
              <a:buChar char="-"/>
              <a:defRPr/>
            </a:pPr>
            <a:endParaRPr lang="en-US" dirty="0">
              <a:solidFill>
                <a:schemeClr val="bg2"/>
              </a:solidFill>
            </a:endParaRPr>
          </a:p>
          <a:p>
            <a:pPr marL="457200" indent="-457200">
              <a:buFont typeface="Arial" panose="020B0604020202020204" pitchFamily="34" charset="0"/>
              <a:buChar char="•"/>
            </a:pPr>
            <a:endParaRPr lang="en-US" dirty="0"/>
          </a:p>
        </p:txBody>
      </p:sp>
      <p:sp>
        <p:nvSpPr>
          <p:cNvPr id="7" name="TextBox 6"/>
          <p:cNvSpPr txBox="1"/>
          <p:nvPr/>
        </p:nvSpPr>
        <p:spPr>
          <a:xfrm>
            <a:off x="2698030" y="2687659"/>
            <a:ext cx="7452681" cy="617541"/>
          </a:xfrm>
          <a:prstGeom prst="rect">
            <a:avLst/>
          </a:prstGeom>
          <a:noFill/>
        </p:spPr>
        <p:txBody>
          <a:bodyPr wrap="none" rtlCol="0">
            <a:spAutoFit/>
          </a:bodyPr>
          <a:lstStyle/>
          <a:p>
            <a:r>
              <a:rPr lang="en-US" sz="3413" dirty="0"/>
              <a:t>URL: http://&lt;Static IP Address&gt;:4480</a:t>
            </a:r>
          </a:p>
        </p:txBody>
      </p:sp>
      <p:sp>
        <p:nvSpPr>
          <p:cNvPr id="9" name="Rounded Rectangle 8"/>
          <p:cNvSpPr/>
          <p:nvPr/>
        </p:nvSpPr>
        <p:spPr>
          <a:xfrm>
            <a:off x="7061607" y="1677619"/>
            <a:ext cx="3860394" cy="794556"/>
          </a:xfrm>
          <a:prstGeom prst="round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Tree>
    <p:extLst>
      <p:ext uri="{BB962C8B-B14F-4D97-AF65-F5344CB8AC3E}">
        <p14:creationId xmlns:p14="http://schemas.microsoft.com/office/powerpoint/2010/main" val="234333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8311575" y="1685364"/>
            <a:ext cx="4693225" cy="7077635"/>
          </a:xfrm>
          <a:prstGeom prst="rect">
            <a:avLst/>
          </a:prstGeom>
        </p:spPr>
        <p:txBody>
          <a:bodyPr lIns="130046" tIns="65023" rIns="130046" bIns="65023"/>
          <a:lstStyle/>
          <a:p>
            <a:pPr marL="487672" indent="-487672">
              <a:spcBef>
                <a:spcPct val="20000"/>
              </a:spcBef>
              <a:buFontTx/>
              <a:buChar char="•"/>
              <a:defRPr/>
            </a:pPr>
            <a:r>
              <a:rPr lang="en-US" sz="2600" kern="0" dirty="0">
                <a:latin typeface="Trebuchet MS"/>
                <a:ea typeface="+mn-ea"/>
              </a:rPr>
              <a:t>Content is displayed at the Test and Form level.</a:t>
            </a:r>
          </a:p>
          <a:p>
            <a:pPr marL="487672" indent="-487672">
              <a:spcBef>
                <a:spcPct val="20000"/>
              </a:spcBef>
              <a:buFontTx/>
              <a:buChar char="•"/>
              <a:defRPr/>
            </a:pPr>
            <a:r>
              <a:rPr lang="en-US" sz="2600" kern="0" dirty="0">
                <a:latin typeface="Trebuchet MS"/>
                <a:ea typeface="+mn-ea"/>
              </a:rPr>
              <a:t>Functionality is available </a:t>
            </a:r>
            <a:r>
              <a:rPr lang="en-US" sz="2600" kern="0">
                <a:latin typeface="Trebuchet MS"/>
                <a:ea typeface="+mn-ea"/>
              </a:rPr>
              <a:t>to Refresh </a:t>
            </a:r>
            <a:r>
              <a:rPr lang="en-US" sz="2600" kern="0" dirty="0">
                <a:latin typeface="Trebuchet MS"/>
                <a:ea typeface="+mn-ea"/>
              </a:rPr>
              <a:t>or Purge selected test content. </a:t>
            </a:r>
          </a:p>
          <a:p>
            <a:pPr marL="487672" indent="-487672">
              <a:spcBef>
                <a:spcPct val="20000"/>
              </a:spcBef>
              <a:buFontTx/>
              <a:buChar char="•"/>
              <a:defRPr/>
            </a:pPr>
            <a:r>
              <a:rPr lang="en-US" sz="2600" kern="0" dirty="0">
                <a:latin typeface="Trebuchet MS"/>
                <a:ea typeface="+mn-ea"/>
              </a:rPr>
              <a:t>Clicking on a test name will display the Test Details screen which displays individual items in a test.</a:t>
            </a:r>
          </a:p>
          <a:p>
            <a:pPr marL="487672" indent="-487672">
              <a:spcBef>
                <a:spcPct val="20000"/>
              </a:spcBef>
              <a:buFontTx/>
              <a:buChar char="•"/>
              <a:defRPr/>
            </a:pPr>
            <a:endParaRPr lang="en-US" sz="2600" kern="0" dirty="0">
              <a:latin typeface="Trebuchet MS"/>
              <a:ea typeface="+mn-ea"/>
            </a:endParaRPr>
          </a:p>
        </p:txBody>
      </p:sp>
      <p:sp>
        <p:nvSpPr>
          <p:cNvPr id="26" name="Title 4"/>
          <p:cNvSpPr>
            <a:spLocks noGrp="1"/>
          </p:cNvSpPr>
          <p:nvPr>
            <p:ph type="title"/>
          </p:nvPr>
        </p:nvSpPr>
        <p:spPr>
          <a:xfrm>
            <a:off x="635000" y="533400"/>
            <a:ext cx="10972800" cy="1249680"/>
          </a:xfrm>
        </p:spPr>
        <p:txBody>
          <a:bodyPr/>
          <a:lstStyle/>
          <a:p>
            <a:pPr algn="l"/>
            <a:r>
              <a:rPr lang="en-US" sz="6000" dirty="0">
                <a:solidFill>
                  <a:schemeClr val="tx1"/>
                </a:solidFill>
              </a:rPr>
              <a:t>Tests Tab</a:t>
            </a:r>
          </a:p>
        </p:txBody>
      </p:sp>
      <p:pic>
        <p:nvPicPr>
          <p:cNvPr id="2" name="Picture 1"/>
          <p:cNvPicPr>
            <a:picLocks noChangeAspect="1"/>
          </p:cNvPicPr>
          <p:nvPr/>
        </p:nvPicPr>
        <p:blipFill>
          <a:blip r:embed="rId3"/>
          <a:stretch>
            <a:fillRect/>
          </a:stretch>
        </p:blipFill>
        <p:spPr>
          <a:xfrm>
            <a:off x="117939" y="1906976"/>
            <a:ext cx="8193636" cy="2055424"/>
          </a:xfrm>
          <a:prstGeom prst="rect">
            <a:avLst/>
          </a:prstGeom>
          <a:ln>
            <a:solidFill>
              <a:schemeClr val="accent1"/>
            </a:solidFill>
          </a:ln>
        </p:spPr>
      </p:pic>
      <p:pic>
        <p:nvPicPr>
          <p:cNvPr id="3" name="Picture 2"/>
          <p:cNvPicPr>
            <a:picLocks noChangeAspect="1"/>
          </p:cNvPicPr>
          <p:nvPr/>
        </p:nvPicPr>
        <p:blipFill>
          <a:blip r:embed="rId4"/>
          <a:stretch>
            <a:fillRect/>
          </a:stretch>
        </p:blipFill>
        <p:spPr>
          <a:xfrm>
            <a:off x="228600" y="4114800"/>
            <a:ext cx="7950200" cy="4580533"/>
          </a:xfrm>
          <a:prstGeom prst="rect">
            <a:avLst/>
          </a:prstGeom>
          <a:ln>
            <a:solidFill>
              <a:schemeClr val="accent1"/>
            </a:solidFill>
          </a:ln>
        </p:spPr>
      </p:pic>
    </p:spTree>
    <p:extLst>
      <p:ext uri="{BB962C8B-B14F-4D97-AF65-F5344CB8AC3E}">
        <p14:creationId xmlns:p14="http://schemas.microsoft.com/office/powerpoint/2010/main" val="2257493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666858" y="457200"/>
            <a:ext cx="10972800" cy="990600"/>
          </a:xfrm>
        </p:spPr>
        <p:txBody>
          <a:bodyPr lIns="130046" tIns="65023" rIns="130046" bIns="65023"/>
          <a:lstStyle/>
          <a:p>
            <a:r>
              <a:rPr lang="en-US" b="1" dirty="0">
                <a:solidFill>
                  <a:schemeClr val="tx1"/>
                </a:solidFill>
              </a:rPr>
              <a:t>Tests</a:t>
            </a:r>
            <a:r>
              <a:rPr lang="en-US" b="1" dirty="0"/>
              <a:t> Tab – Status</a:t>
            </a:r>
          </a:p>
        </p:txBody>
      </p:sp>
      <p:sp>
        <p:nvSpPr>
          <p:cNvPr id="5" name="Content Placeholder 4"/>
          <p:cNvSpPr>
            <a:spLocks noGrp="1"/>
          </p:cNvSpPr>
          <p:nvPr>
            <p:ph idx="1"/>
          </p:nvPr>
        </p:nvSpPr>
        <p:spPr>
          <a:xfrm>
            <a:off x="1625600" y="1666241"/>
            <a:ext cx="11054081" cy="6895252"/>
          </a:xfrm>
        </p:spPr>
        <p:txBody>
          <a:bodyPr lIns="130046" tIns="65023" rIns="130046" bIns="65023">
            <a:normAutofit fontScale="92500" lnSpcReduction="20000"/>
          </a:bodyPr>
          <a:lstStyle/>
          <a:p>
            <a:pPr>
              <a:buFontTx/>
              <a:buNone/>
              <a:defRPr/>
            </a:pPr>
            <a:r>
              <a:rPr lang="en-US" sz="2600" b="1" dirty="0">
                <a:solidFill>
                  <a:srgbClr val="00B050"/>
                </a:solidFill>
                <a:effectLst>
                  <a:outerShdw blurRad="38100" dist="38100" dir="2700000" algn="tl">
                    <a:srgbClr val="C0C0C0"/>
                  </a:outerShdw>
                </a:effectLst>
              </a:rPr>
              <a:t>Ok</a:t>
            </a:r>
            <a:r>
              <a:rPr lang="en-US" sz="2600" dirty="0"/>
              <a:t> – Content is successfully cached</a:t>
            </a:r>
          </a:p>
          <a:p>
            <a:pPr>
              <a:buFontTx/>
              <a:buNone/>
              <a:defRPr/>
            </a:pPr>
            <a:r>
              <a:rPr lang="en-US" sz="2600" b="1" dirty="0">
                <a:solidFill>
                  <a:srgbClr val="FFFF00"/>
                </a:solidFill>
                <a:effectLst>
                  <a:outerShdw blurRad="38100" dist="38100" dir="2700000" algn="tl">
                    <a:srgbClr val="C0C0C0"/>
                  </a:outerShdw>
                </a:effectLst>
              </a:rPr>
              <a:t>Not Loaded</a:t>
            </a:r>
            <a:r>
              <a:rPr lang="en-US" sz="2600" dirty="0">
                <a:solidFill>
                  <a:srgbClr val="FFFF00"/>
                </a:solidFill>
                <a:effectLst>
                  <a:outerShdw blurRad="38100" dist="38100" dir="2700000" algn="tl">
                    <a:srgbClr val="C0C0C0"/>
                  </a:outerShdw>
                </a:effectLst>
              </a:rPr>
              <a:t> </a:t>
            </a:r>
            <a:r>
              <a:rPr lang="en-US" sz="2600" dirty="0"/>
              <a:t>– Content is not cached</a:t>
            </a:r>
          </a:p>
          <a:p>
            <a:pPr>
              <a:buFontTx/>
              <a:buNone/>
              <a:defRPr/>
            </a:pPr>
            <a:r>
              <a:rPr lang="en-US" sz="2600" b="1" dirty="0">
                <a:solidFill>
                  <a:srgbClr val="FFFF00"/>
                </a:solidFill>
                <a:effectLst>
                  <a:outerShdw blurRad="38100" dist="38100" dir="2700000" algn="tl">
                    <a:srgbClr val="C0C0C0"/>
                  </a:outerShdw>
                </a:effectLst>
              </a:rPr>
              <a:t>Waiting… </a:t>
            </a:r>
            <a:r>
              <a:rPr lang="en-US" sz="2600" dirty="0"/>
              <a:t>- Loading Content </a:t>
            </a:r>
            <a:endParaRPr lang="en-US" sz="2600" b="1" dirty="0">
              <a:solidFill>
                <a:srgbClr val="C00000"/>
              </a:solidFill>
              <a:effectLst>
                <a:outerShdw blurRad="38100" dist="38100" dir="2700000" algn="tl">
                  <a:srgbClr val="C0C0C0"/>
                </a:outerShdw>
              </a:effectLst>
            </a:endParaRPr>
          </a:p>
          <a:p>
            <a:pPr>
              <a:buFontTx/>
              <a:buNone/>
              <a:defRPr/>
            </a:pPr>
            <a:r>
              <a:rPr lang="en-US" sz="2600" b="1" dirty="0">
                <a:solidFill>
                  <a:srgbClr val="FFFF00"/>
                </a:solidFill>
                <a:effectLst>
                  <a:outerShdw blurRad="38100" dist="38100" dir="2700000" algn="tl">
                    <a:srgbClr val="C0C0C0"/>
                  </a:outerShdw>
                </a:effectLst>
              </a:rPr>
              <a:t>Loading… </a:t>
            </a:r>
            <a:r>
              <a:rPr lang="en-US" sz="2600" dirty="0"/>
              <a:t>- Loading Content </a:t>
            </a:r>
            <a:endParaRPr lang="en-US" sz="2600" b="1" dirty="0">
              <a:solidFill>
                <a:srgbClr val="C00000"/>
              </a:solidFill>
              <a:effectLst>
                <a:outerShdw blurRad="38100" dist="38100" dir="2700000" algn="tl">
                  <a:srgbClr val="C0C0C0"/>
                </a:outerShdw>
              </a:effectLst>
            </a:endParaRPr>
          </a:p>
          <a:p>
            <a:pPr>
              <a:buFontTx/>
              <a:buNone/>
              <a:defRPr/>
            </a:pPr>
            <a:r>
              <a:rPr lang="en-US" sz="2600" b="1" dirty="0">
                <a:solidFill>
                  <a:srgbClr val="C00000"/>
                </a:solidFill>
                <a:effectLst>
                  <a:outerShdw blurRad="38100" dist="38100" dir="2700000" algn="tl">
                    <a:srgbClr val="C0C0C0"/>
                  </a:outerShdw>
                </a:effectLst>
              </a:rPr>
              <a:t>Failed to load content</a:t>
            </a:r>
            <a:r>
              <a:rPr lang="en-US" sz="2600" dirty="0"/>
              <a:t> – There was a failure to load content</a:t>
            </a:r>
          </a:p>
          <a:p>
            <a:pPr>
              <a:buFontTx/>
              <a:buNone/>
              <a:defRPr/>
            </a:pPr>
            <a:r>
              <a:rPr lang="en-US" sz="2600" b="1" dirty="0">
                <a:solidFill>
                  <a:srgbClr val="C00000"/>
                </a:solidFill>
                <a:effectLst>
                  <a:outerShdw blurRad="38100" dist="38100" dir="2700000" algn="tl">
                    <a:srgbClr val="C0C0C0"/>
                  </a:outerShdw>
                </a:effectLst>
              </a:rPr>
              <a:t>MD5 Check Invalid</a:t>
            </a:r>
            <a:r>
              <a:rPr lang="en-US" sz="2600" dirty="0"/>
              <a:t> – MD5 comparison Failed</a:t>
            </a:r>
          </a:p>
          <a:p>
            <a:pPr>
              <a:buFontTx/>
              <a:buNone/>
              <a:defRPr/>
            </a:pPr>
            <a:r>
              <a:rPr lang="en-US" sz="2600" b="1" dirty="0">
                <a:solidFill>
                  <a:srgbClr val="C00000"/>
                </a:solidFill>
                <a:effectLst>
                  <a:outerShdw blurRad="38100" dist="38100" dir="2700000" algn="tl">
                    <a:srgbClr val="C0C0C0"/>
                  </a:outerShdw>
                </a:effectLst>
              </a:rPr>
              <a:t>MD5 Mismatch</a:t>
            </a:r>
            <a:r>
              <a:rPr lang="en-US" sz="2600" dirty="0"/>
              <a:t> – MD5 comparison was completed but files did not match</a:t>
            </a:r>
          </a:p>
          <a:p>
            <a:pPr>
              <a:buFontTx/>
              <a:buNone/>
              <a:defRPr/>
            </a:pPr>
            <a:r>
              <a:rPr lang="en-US" sz="2600" dirty="0"/>
              <a:t>	In general, any </a:t>
            </a:r>
            <a:r>
              <a:rPr lang="en-US" sz="2600" dirty="0">
                <a:solidFill>
                  <a:srgbClr val="C00000"/>
                </a:solidFill>
              </a:rPr>
              <a:t>status in red</a:t>
            </a:r>
            <a:r>
              <a:rPr lang="en-US" sz="2600" dirty="0"/>
              <a:t> is a critical problem.  Any content with a red status should be checked and Reloaded.  If the problem is not resolved contact Pearson Support</a:t>
            </a:r>
          </a:p>
          <a:p>
            <a:pPr>
              <a:buFontTx/>
              <a:buNone/>
              <a:defRPr/>
            </a:pPr>
            <a:endParaRPr lang="en-US" sz="2600" dirty="0"/>
          </a:p>
        </p:txBody>
      </p:sp>
      <p:pic>
        <p:nvPicPr>
          <p:cNvPr id="49" name="Picture 2" descr="C:\Users\snugsa\AppData\Local\Microsoft\Windows\Temporary Internet Files\Content.IE5\APTR7242\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426" y="1468908"/>
            <a:ext cx="639641" cy="639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 descr="C:\Users\snugsa\AppData\Local\Microsoft\Windows\Temporary Internet Files\Content.IE5\T20723I3\MC900433883[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285" y="2482248"/>
            <a:ext cx="593949" cy="593724"/>
          </a:xfrm>
          <a:prstGeom prst="rect">
            <a:avLst/>
          </a:prstGeom>
          <a:noFill/>
          <a:scene3d>
            <a:camera prst="perspectiveContrastingLeftFacing">
              <a:rot lat="623785" lon="600000" rev="21386789"/>
            </a:camera>
            <a:lightRig rig="threePt" dir="t"/>
          </a:scene3d>
          <a:extLst>
            <a:ext uri="{909E8E84-426E-40DD-AFC4-6F175D3DCCD1}">
              <a14:hiddenFill xmlns:a14="http://schemas.microsoft.com/office/drawing/2010/main">
                <a:solidFill>
                  <a:srgbClr val="FFFFFF"/>
                </a:solidFill>
              </a14:hiddenFill>
            </a:ext>
          </a:extLst>
        </p:spPr>
      </p:pic>
      <p:pic>
        <p:nvPicPr>
          <p:cNvPr id="51" name="Picture 3" descr="C:\Users\snugsa\AppData\Local\Microsoft\Windows\Temporary Internet Files\Content.IE5\T20723I3\MC900439584[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319" y="4953000"/>
            <a:ext cx="701603" cy="594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60768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514773" y="6400800"/>
            <a:ext cx="11613616" cy="2377440"/>
          </a:xfrm>
          <a:prstGeom prst="rect">
            <a:avLst/>
          </a:prstGeom>
        </p:spPr>
        <p:txBody>
          <a:bodyPr lIns="130046" tIns="65023" rIns="130046" bIns="65023"/>
          <a:lstStyle/>
          <a:p>
            <a:pPr marL="487672" indent="-487672">
              <a:spcBef>
                <a:spcPct val="20000"/>
              </a:spcBef>
              <a:buFontTx/>
              <a:buChar char="•"/>
              <a:defRPr/>
            </a:pPr>
            <a:r>
              <a:rPr lang="en-US" sz="2600" kern="0" dirty="0">
                <a:latin typeface="Trebuchet MS"/>
                <a:ea typeface="+mn-ea"/>
              </a:rPr>
              <a:t>Clients which have connected to TestNav are listed by IP address</a:t>
            </a:r>
          </a:p>
          <a:p>
            <a:pPr marL="487672" indent="-487672">
              <a:spcBef>
                <a:spcPct val="20000"/>
              </a:spcBef>
              <a:buFontTx/>
              <a:buChar char="•"/>
              <a:defRPr/>
            </a:pPr>
            <a:r>
              <a:rPr lang="en-US" sz="2600" kern="0" dirty="0">
                <a:latin typeface="Trebuchet MS"/>
                <a:ea typeface="+mn-ea"/>
              </a:rPr>
              <a:t>Clicking on a computer will display the Client Details screen which displays information regarding a particular computer connecting to Proctor Caching</a:t>
            </a:r>
          </a:p>
        </p:txBody>
      </p:sp>
      <p:sp>
        <p:nvSpPr>
          <p:cNvPr id="8" name="Title 1"/>
          <p:cNvSpPr txBox="1">
            <a:spLocks/>
          </p:cNvSpPr>
          <p:nvPr/>
        </p:nvSpPr>
        <p:spPr>
          <a:xfrm>
            <a:off x="635000" y="498702"/>
            <a:ext cx="10972800" cy="1143000"/>
          </a:xfrm>
          <a:prstGeom prst="rect">
            <a:avLst/>
          </a:prstGeom>
        </p:spPr>
        <p:txBody>
          <a:bodyPr lIns="130046" tIns="65023" rIns="130046" bIns="65023"/>
          <a:lstStyle>
            <a:lvl1pPr algn="ctr" defTabSz="584200" rtl="0" eaLnBrk="0" fontAlgn="base" hangingPunct="0">
              <a:spcBef>
                <a:spcPct val="0"/>
              </a:spcBef>
              <a:spcAft>
                <a:spcPct val="0"/>
              </a:spcAft>
              <a:defRPr sz="6600" b="1" i="1">
                <a:solidFill>
                  <a:srgbClr val="FFFFF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pPr algn="l"/>
            <a:r>
              <a:rPr lang="en-US" sz="6000" dirty="0">
                <a:solidFill>
                  <a:srgbClr val="53585F"/>
                </a:solidFill>
              </a:rPr>
              <a:t>Client Tab </a:t>
            </a:r>
          </a:p>
        </p:txBody>
      </p:sp>
      <p:pic>
        <p:nvPicPr>
          <p:cNvPr id="2" name="Picture 1"/>
          <p:cNvPicPr>
            <a:picLocks noChangeAspect="1"/>
          </p:cNvPicPr>
          <p:nvPr/>
        </p:nvPicPr>
        <p:blipFill>
          <a:blip r:embed="rId3"/>
          <a:stretch>
            <a:fillRect/>
          </a:stretch>
        </p:blipFill>
        <p:spPr>
          <a:xfrm>
            <a:off x="254000" y="1813950"/>
            <a:ext cx="12098933" cy="2229585"/>
          </a:xfrm>
          <a:prstGeom prst="rect">
            <a:avLst/>
          </a:prstGeom>
          <a:ln>
            <a:solidFill>
              <a:schemeClr val="accent1"/>
            </a:solidFill>
          </a:ln>
        </p:spPr>
      </p:pic>
      <p:pic>
        <p:nvPicPr>
          <p:cNvPr id="3" name="Picture 2"/>
          <p:cNvPicPr>
            <a:picLocks noChangeAspect="1"/>
          </p:cNvPicPr>
          <p:nvPr/>
        </p:nvPicPr>
        <p:blipFill>
          <a:blip r:embed="rId4"/>
          <a:stretch>
            <a:fillRect/>
          </a:stretch>
        </p:blipFill>
        <p:spPr>
          <a:xfrm>
            <a:off x="5816600" y="3940462"/>
            <a:ext cx="6083189" cy="2228722"/>
          </a:xfrm>
          <a:prstGeom prst="rect">
            <a:avLst/>
          </a:prstGeom>
          <a:ln>
            <a:solidFill>
              <a:schemeClr val="accent1"/>
            </a:solidFill>
          </a:ln>
        </p:spPr>
      </p:pic>
      <p:cxnSp>
        <p:nvCxnSpPr>
          <p:cNvPr id="6" name="Straight Arrow Connector 5"/>
          <p:cNvCxnSpPr/>
          <p:nvPr/>
        </p:nvCxnSpPr>
        <p:spPr bwMode="auto">
          <a:xfrm>
            <a:off x="1625600" y="3940462"/>
            <a:ext cx="3962400" cy="860138"/>
          </a:xfrm>
          <a:prstGeom prst="straightConnector1">
            <a:avLst/>
          </a:prstGeom>
          <a:solidFill>
            <a:srgbClr val="14943F"/>
          </a:solidFill>
          <a:ln w="38100" cap="flat" cmpd="sng" algn="ctr">
            <a:solidFill>
              <a:schemeClr val="accent1"/>
            </a:solidFill>
            <a:prstDash val="solid"/>
            <a:miter lim="0"/>
            <a:headEnd type="none" w="med" len="med"/>
            <a:tailEnd type="triangle"/>
          </a:ln>
          <a:effectLst/>
        </p:spPr>
      </p:cxnSp>
    </p:spTree>
    <p:extLst>
      <p:ext uri="{BB962C8B-B14F-4D97-AF65-F5344CB8AC3E}">
        <p14:creationId xmlns:p14="http://schemas.microsoft.com/office/powerpoint/2010/main" val="29102387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635000" y="498702"/>
            <a:ext cx="10972800" cy="1143000"/>
          </a:xfrm>
        </p:spPr>
        <p:txBody>
          <a:bodyPr lIns="130046" tIns="65023" rIns="130046" bIns="65023"/>
          <a:lstStyle/>
          <a:p>
            <a:r>
              <a:rPr lang="en-US" b="1" dirty="0"/>
              <a:t>Client Tab – Status</a:t>
            </a:r>
          </a:p>
        </p:txBody>
      </p:sp>
      <p:sp>
        <p:nvSpPr>
          <p:cNvPr id="5" name="Content Placeholder 4"/>
          <p:cNvSpPr>
            <a:spLocks noGrp="1"/>
          </p:cNvSpPr>
          <p:nvPr>
            <p:ph idx="1"/>
          </p:nvPr>
        </p:nvSpPr>
        <p:spPr>
          <a:xfrm>
            <a:off x="1378742" y="1733973"/>
            <a:ext cx="11030005" cy="6827520"/>
          </a:xfrm>
        </p:spPr>
        <p:txBody>
          <a:bodyPr lIns="130046" tIns="65023" rIns="130046" bIns="65023"/>
          <a:lstStyle/>
          <a:p>
            <a:pPr>
              <a:buFontTx/>
              <a:buNone/>
              <a:defRPr/>
            </a:pPr>
            <a:r>
              <a:rPr lang="en-US" sz="2600" b="1" dirty="0">
                <a:solidFill>
                  <a:srgbClr val="00B050"/>
                </a:solidFill>
                <a:effectLst>
                  <a:outerShdw blurRad="38100" dist="38100" dir="2700000" algn="tl">
                    <a:srgbClr val="C0C0C0"/>
                  </a:outerShdw>
                </a:effectLst>
              </a:rPr>
              <a:t>Ok</a:t>
            </a:r>
            <a:r>
              <a:rPr lang="en-US" sz="2600" dirty="0"/>
              <a:t> – Client is active</a:t>
            </a:r>
          </a:p>
          <a:p>
            <a:pPr>
              <a:buFontTx/>
              <a:buNone/>
              <a:defRPr/>
            </a:pPr>
            <a:r>
              <a:rPr lang="en-US" sz="2600" b="1" dirty="0">
                <a:solidFill>
                  <a:srgbClr val="FFFF00"/>
                </a:solidFill>
                <a:effectLst>
                  <a:outerShdw blurRad="38100" dist="38100" dir="2700000" algn="tl">
                    <a:srgbClr val="C0C0C0"/>
                  </a:outerShdw>
                </a:effectLst>
              </a:rPr>
              <a:t>Idle</a:t>
            </a:r>
            <a:r>
              <a:rPr lang="en-US" sz="2600" dirty="0">
                <a:solidFill>
                  <a:srgbClr val="FFFF00"/>
                </a:solidFill>
                <a:effectLst>
                  <a:outerShdw blurRad="38100" dist="38100" dir="2700000" algn="tl">
                    <a:srgbClr val="C0C0C0"/>
                  </a:outerShdw>
                </a:effectLst>
              </a:rPr>
              <a:t> </a:t>
            </a:r>
            <a:r>
              <a:rPr lang="en-US" sz="2600" dirty="0"/>
              <a:t>– 5 to 30 minutes since client was active</a:t>
            </a:r>
          </a:p>
          <a:p>
            <a:pPr>
              <a:buFontTx/>
              <a:buNone/>
              <a:defRPr/>
            </a:pPr>
            <a:r>
              <a:rPr lang="en-US" sz="2600" b="1" dirty="0">
                <a:solidFill>
                  <a:srgbClr val="FFFF00"/>
                </a:solidFill>
                <a:effectLst>
                  <a:outerShdw blurRad="38100" dist="38100" dir="2700000" algn="tl">
                    <a:srgbClr val="C0C0C0"/>
                  </a:outerShdw>
                </a:effectLst>
              </a:rPr>
              <a:t>Long Idle </a:t>
            </a:r>
            <a:r>
              <a:rPr lang="en-US" sz="2600" dirty="0"/>
              <a:t>– 30 minutes to 12 hours since client was active</a:t>
            </a:r>
          </a:p>
          <a:p>
            <a:pPr>
              <a:buFontTx/>
              <a:buNone/>
              <a:defRPr/>
            </a:pPr>
            <a:r>
              <a:rPr lang="en-US" sz="2600" dirty="0"/>
              <a:t>Clients are removed after 12 hours of inactivity</a:t>
            </a:r>
          </a:p>
        </p:txBody>
      </p:sp>
      <p:pic>
        <p:nvPicPr>
          <p:cNvPr id="49" name="Picture 2" descr="C:\Users\snugsa\AppData\Local\Microsoft\Windows\Temporary Internet Files\Content.IE5\APTR7242\MC9004413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01" y="1876788"/>
            <a:ext cx="639641" cy="639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 descr="C:\Users\snugsa\AppData\Local\Microsoft\Windows\Temporary Internet Files\Content.IE5\T20723I3\MC900433883[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01" y="2653616"/>
            <a:ext cx="593949" cy="593724"/>
          </a:xfrm>
          <a:prstGeom prst="rect">
            <a:avLst/>
          </a:prstGeom>
          <a:noFill/>
          <a:scene3d>
            <a:camera prst="perspectiveContrastingLeftFacing">
              <a:rot lat="623785" lon="600000" rev="21386789"/>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2864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11"/>
          <p:cNvSpPr txBox="1">
            <a:spLocks/>
          </p:cNvSpPr>
          <p:nvPr/>
        </p:nvSpPr>
        <p:spPr>
          <a:xfrm>
            <a:off x="868773" y="17929"/>
            <a:ext cx="10972800" cy="1249680"/>
          </a:xfrm>
          <a:prstGeom prst="rect">
            <a:avLst/>
          </a:prstGeom>
        </p:spPr>
        <p:txBody>
          <a:bodyPr anchor="b"/>
          <a:lstStyle>
            <a:lvl1pPr algn="ctr" defTabSz="584200" rtl="0" eaLnBrk="0" fontAlgn="base" hangingPunct="0">
              <a:spcBef>
                <a:spcPct val="0"/>
              </a:spcBef>
              <a:spcAft>
                <a:spcPct val="0"/>
              </a:spcAft>
              <a:defRPr sz="6600" b="1" i="1">
                <a:solidFill>
                  <a:srgbClr val="53585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r>
              <a:rPr lang="en-US" kern="0" dirty="0"/>
              <a:t>CMAS Online Resources</a:t>
            </a:r>
          </a:p>
        </p:txBody>
      </p:sp>
      <p:pic>
        <p:nvPicPr>
          <p:cNvPr id="2" name="Picture 1"/>
          <p:cNvPicPr>
            <a:picLocks noChangeAspect="1"/>
          </p:cNvPicPr>
          <p:nvPr/>
        </p:nvPicPr>
        <p:blipFill>
          <a:blip r:embed="rId2"/>
          <a:stretch>
            <a:fillRect/>
          </a:stretch>
        </p:blipFill>
        <p:spPr>
          <a:xfrm>
            <a:off x="330200" y="1267609"/>
            <a:ext cx="12274288" cy="7620000"/>
          </a:xfrm>
          <a:prstGeom prst="rect">
            <a:avLst/>
          </a:prstGeom>
        </p:spPr>
      </p:pic>
    </p:spTree>
    <p:extLst>
      <p:ext uri="{BB962C8B-B14F-4D97-AF65-F5344CB8AC3E}">
        <p14:creationId xmlns:p14="http://schemas.microsoft.com/office/powerpoint/2010/main" val="29271285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53337" y="1295401"/>
            <a:ext cx="11971671" cy="6553199"/>
          </a:xfrm>
        </p:spPr>
        <p:txBody>
          <a:bodyPr lIns="130046" tIns="65023" rIns="130046" bIns="65023"/>
          <a:lstStyle/>
          <a:p>
            <a:r>
              <a:rPr lang="en-US" sz="2000" dirty="0" err="1">
                <a:solidFill>
                  <a:schemeClr val="bg2">
                    <a:lumMod val="75000"/>
                  </a:schemeClr>
                </a:solidFill>
              </a:rPr>
              <a:t>ProctorCache</a:t>
            </a:r>
            <a:r>
              <a:rPr lang="en-US" sz="2000" dirty="0">
                <a:solidFill>
                  <a:schemeClr val="bg2">
                    <a:lumMod val="75000"/>
                  </a:schemeClr>
                </a:solidFill>
              </a:rPr>
              <a:t> requires a password to refresh, reload, or purge content. You can use the default password, or you can change the default password at any time using the following instructions.</a:t>
            </a:r>
          </a:p>
          <a:p>
            <a:pPr marL="457200" indent="-457200">
              <a:buFont typeface="+mj-lt"/>
              <a:buAutoNum type="arabicPeriod"/>
            </a:pPr>
            <a:r>
              <a:rPr lang="en-US" sz="2000" dirty="0">
                <a:solidFill>
                  <a:schemeClr val="bg2">
                    <a:lumMod val="75000"/>
                  </a:schemeClr>
                </a:solidFill>
              </a:rPr>
              <a:t>Connect to </a:t>
            </a:r>
            <a:r>
              <a:rPr lang="en-US" sz="2000" dirty="0" err="1">
                <a:solidFill>
                  <a:schemeClr val="bg2">
                    <a:lumMod val="75000"/>
                  </a:schemeClr>
                </a:solidFill>
              </a:rPr>
              <a:t>ProctorCache</a:t>
            </a:r>
            <a:r>
              <a:rPr lang="en-US" sz="2000" dirty="0">
                <a:solidFill>
                  <a:schemeClr val="bg2">
                    <a:lumMod val="75000"/>
                  </a:schemeClr>
                </a:solidFill>
              </a:rPr>
              <a:t> on your local host - </a:t>
            </a:r>
            <a:r>
              <a:rPr lang="en-US" sz="2000" b="1" u="sng" dirty="0">
                <a:solidFill>
                  <a:schemeClr val="bg2">
                    <a:lumMod val="75000"/>
                  </a:schemeClr>
                </a:solidFill>
              </a:rPr>
              <a:t>http://localhost:4480</a:t>
            </a:r>
            <a:r>
              <a:rPr lang="en-US" sz="2000" dirty="0">
                <a:solidFill>
                  <a:srgbClr val="FF0000"/>
                </a:solidFill>
              </a:rPr>
              <a:t>.</a:t>
            </a:r>
          </a:p>
          <a:p>
            <a:pPr lvl="1" indent="0"/>
            <a:r>
              <a:rPr lang="en-US" sz="2000" dirty="0">
                <a:solidFill>
                  <a:schemeClr val="bg2">
                    <a:lumMod val="75000"/>
                  </a:schemeClr>
                </a:solidFill>
              </a:rPr>
              <a:t>*If you access </a:t>
            </a:r>
            <a:r>
              <a:rPr lang="en-US" sz="2000" dirty="0" err="1">
                <a:solidFill>
                  <a:schemeClr val="bg2">
                    <a:lumMod val="75000"/>
                  </a:schemeClr>
                </a:solidFill>
              </a:rPr>
              <a:t>ProctorCache</a:t>
            </a:r>
            <a:r>
              <a:rPr lang="en-US" sz="2000" dirty="0">
                <a:solidFill>
                  <a:schemeClr val="bg2">
                    <a:lumMod val="75000"/>
                  </a:schemeClr>
                </a:solidFill>
              </a:rPr>
              <a:t> from a remote computer using an IP address (for </a:t>
            </a:r>
            <a:r>
              <a:rPr lang="en-US" sz="2000" dirty="0" err="1">
                <a:solidFill>
                  <a:schemeClr val="bg2">
                    <a:lumMod val="75000"/>
                  </a:schemeClr>
                </a:solidFill>
              </a:rPr>
              <a:t>example,</a:t>
            </a:r>
            <a:r>
              <a:rPr lang="en-US" sz="2000" b="1" dirty="0" err="1">
                <a:solidFill>
                  <a:schemeClr val="bg2">
                    <a:lumMod val="75000"/>
                  </a:schemeClr>
                </a:solidFill>
              </a:rPr>
              <a:t>http</a:t>
            </a:r>
            <a:r>
              <a:rPr lang="en-US" sz="2000" b="1" dirty="0">
                <a:solidFill>
                  <a:schemeClr val="bg2">
                    <a:lumMod val="75000"/>
                  </a:schemeClr>
                </a:solidFill>
              </a:rPr>
              <a:t>://10.25.99.142:4480</a:t>
            </a:r>
            <a:r>
              <a:rPr lang="en-US" sz="2000" dirty="0">
                <a:solidFill>
                  <a:schemeClr val="bg2">
                    <a:lumMod val="75000"/>
                  </a:schemeClr>
                </a:solidFill>
              </a:rPr>
              <a:t>), you cannot view the </a:t>
            </a:r>
            <a:r>
              <a:rPr lang="en-US" sz="2000" b="1" dirty="0">
                <a:solidFill>
                  <a:schemeClr val="bg2">
                    <a:lumMod val="75000"/>
                  </a:schemeClr>
                </a:solidFill>
              </a:rPr>
              <a:t>Settings</a:t>
            </a:r>
            <a:r>
              <a:rPr lang="en-US" sz="2000" dirty="0">
                <a:solidFill>
                  <a:schemeClr val="bg2">
                    <a:lumMod val="75000"/>
                  </a:schemeClr>
                </a:solidFill>
              </a:rPr>
              <a:t> tab, which contains the option to change the default password.</a:t>
            </a:r>
          </a:p>
          <a:p>
            <a:pPr marL="457200" indent="-457200">
              <a:buFont typeface="+mj-lt"/>
              <a:buAutoNum type="arabicPeriod"/>
            </a:pPr>
            <a:r>
              <a:rPr lang="en-US" sz="2000" dirty="0">
                <a:solidFill>
                  <a:schemeClr val="bg2">
                    <a:lumMod val="75000"/>
                  </a:schemeClr>
                </a:solidFill>
              </a:rPr>
              <a:t>Click the </a:t>
            </a:r>
            <a:r>
              <a:rPr lang="en-US" sz="2000" b="1" dirty="0">
                <a:solidFill>
                  <a:schemeClr val="bg2">
                    <a:lumMod val="75000"/>
                  </a:schemeClr>
                </a:solidFill>
              </a:rPr>
              <a:t>Settings</a:t>
            </a:r>
            <a:r>
              <a:rPr lang="en-US" sz="2000" dirty="0">
                <a:solidFill>
                  <a:schemeClr val="bg2">
                    <a:lumMod val="75000"/>
                  </a:schemeClr>
                </a:solidFill>
              </a:rPr>
              <a:t> tab</a:t>
            </a:r>
          </a:p>
          <a:p>
            <a:pPr marL="457200" indent="-457200">
              <a:buFont typeface="+mj-lt"/>
              <a:buAutoNum type="arabicPeriod"/>
            </a:pPr>
            <a:r>
              <a:rPr lang="en-US" sz="2000" dirty="0"/>
              <a:t>Enter the old password, and then enter the new password twice in the required fields.</a:t>
            </a:r>
          </a:p>
          <a:p>
            <a:pPr marL="457200" indent="-457200">
              <a:buFont typeface="+mj-lt"/>
              <a:buAutoNum type="arabicPeriod"/>
            </a:pPr>
            <a:r>
              <a:rPr lang="en-US" sz="2000" dirty="0"/>
              <a:t>Click </a:t>
            </a:r>
            <a:r>
              <a:rPr lang="en-US" sz="2000" b="1" dirty="0"/>
              <a:t>Submit</a:t>
            </a:r>
            <a:r>
              <a:rPr lang="en-US" sz="2000" dirty="0"/>
              <a:t>.</a:t>
            </a:r>
          </a:p>
          <a:p>
            <a:endParaRPr lang="en-US" sz="2000" dirty="0">
              <a:solidFill>
                <a:schemeClr val="bg2">
                  <a:lumMod val="75000"/>
                </a:schemeClr>
              </a:solidFill>
            </a:endParaRPr>
          </a:p>
          <a:p>
            <a:pPr marL="0" indent="0"/>
            <a:endParaRPr lang="en-US" dirty="0">
              <a:solidFill>
                <a:schemeClr val="bg2">
                  <a:lumMod val="75000"/>
                </a:schemeClr>
              </a:solidFill>
            </a:endParaRPr>
          </a:p>
        </p:txBody>
      </p:sp>
      <p:sp>
        <p:nvSpPr>
          <p:cNvPr id="54274" name="Rectangle 2"/>
          <p:cNvSpPr>
            <a:spLocks noGrp="1" noRot="1" noChangeArrowheads="1"/>
          </p:cNvSpPr>
          <p:nvPr>
            <p:ph type="title"/>
          </p:nvPr>
        </p:nvSpPr>
        <p:spPr>
          <a:xfrm>
            <a:off x="787400" y="192696"/>
            <a:ext cx="10972800" cy="914400"/>
          </a:xfrm>
        </p:spPr>
        <p:txBody>
          <a:bodyPr lIns="130046" tIns="65023" rIns="130046" bIns="65023"/>
          <a:lstStyle/>
          <a:p>
            <a:r>
              <a:rPr lang="en-US" b="1" dirty="0" err="1">
                <a:solidFill>
                  <a:schemeClr val="bg2">
                    <a:lumMod val="75000"/>
                  </a:schemeClr>
                </a:solidFill>
              </a:rPr>
              <a:t>ProctorCache</a:t>
            </a:r>
            <a:r>
              <a:rPr lang="en-US" b="1" dirty="0">
                <a:solidFill>
                  <a:schemeClr val="bg2">
                    <a:lumMod val="75000"/>
                  </a:schemeClr>
                </a:solidFill>
              </a:rPr>
              <a:t> Password</a:t>
            </a:r>
          </a:p>
        </p:txBody>
      </p:sp>
      <p:pic>
        <p:nvPicPr>
          <p:cNvPr id="12" name="Picture 11"/>
          <p:cNvPicPr/>
          <p:nvPr/>
        </p:nvPicPr>
        <p:blipFill rotWithShape="1">
          <a:blip r:embed="rId4" cstate="print"/>
          <a:srcRect t="8654" r="66795" b="82212"/>
          <a:stretch/>
        </p:blipFill>
        <p:spPr bwMode="auto">
          <a:xfrm>
            <a:off x="9652000" y="228600"/>
            <a:ext cx="2973008" cy="938845"/>
          </a:xfrm>
          <a:prstGeom prst="rect">
            <a:avLst/>
          </a:prstGeom>
          <a:ln>
            <a:noFill/>
          </a:ln>
          <a:extLst>
            <a:ext uri="{53640926-AAD7-44D8-BBD7-CCE9431645EC}">
              <a14:shadowObscured xmlns:a14="http://schemas.microsoft.com/office/drawing/2010/main"/>
            </a:ext>
          </a:extLst>
        </p:spPr>
      </p:pic>
      <p:pic>
        <p:nvPicPr>
          <p:cNvPr id="2" name="Picture 1"/>
          <p:cNvPicPr>
            <a:picLocks noChangeAspect="1"/>
          </p:cNvPicPr>
          <p:nvPr/>
        </p:nvPicPr>
        <p:blipFill>
          <a:blip r:embed="rId5"/>
          <a:stretch>
            <a:fillRect/>
          </a:stretch>
        </p:blipFill>
        <p:spPr>
          <a:xfrm>
            <a:off x="3924447" y="6400800"/>
            <a:ext cx="8700561" cy="2286000"/>
          </a:xfrm>
          <a:prstGeom prst="rect">
            <a:avLst/>
          </a:prstGeom>
          <a:ln>
            <a:solidFill>
              <a:schemeClr val="accent1"/>
            </a:solidFill>
          </a:ln>
        </p:spPr>
      </p:pic>
    </p:spTree>
    <p:custDataLst>
      <p:tags r:id="rId1"/>
    </p:custDataLst>
    <p:extLst>
      <p:ext uri="{BB962C8B-B14F-4D97-AF65-F5344CB8AC3E}">
        <p14:creationId xmlns:p14="http://schemas.microsoft.com/office/powerpoint/2010/main" val="23819806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53336" y="1828801"/>
            <a:ext cx="11698128" cy="6946926"/>
          </a:xfrm>
        </p:spPr>
        <p:txBody>
          <a:bodyPr lIns="130046" tIns="65023" rIns="130046" bIns="65023"/>
          <a:lstStyle/>
          <a:p>
            <a:pPr marL="457200" indent="-457200">
              <a:spcBef>
                <a:spcPts val="853"/>
              </a:spcBef>
              <a:buFont typeface="Arial" panose="020B0604020202020204" pitchFamily="34" charset="0"/>
              <a:buChar char="•"/>
            </a:pPr>
            <a:r>
              <a:rPr lang="en-US" dirty="0"/>
              <a:t>Java runtime is included with Windows install.</a:t>
            </a:r>
          </a:p>
          <a:p>
            <a:pPr marL="457200" indent="-457200">
              <a:spcBef>
                <a:spcPts val="853"/>
              </a:spcBef>
              <a:buFont typeface="Arial" panose="020B0604020202020204" pitchFamily="34" charset="0"/>
              <a:buChar char="•"/>
            </a:pPr>
            <a:endParaRPr lang="en-US" dirty="0"/>
          </a:p>
          <a:p>
            <a:pPr marL="457200" indent="-457200">
              <a:spcBef>
                <a:spcPts val="853"/>
              </a:spcBef>
              <a:buFont typeface="Arial" panose="020B0604020202020204" pitchFamily="34" charset="0"/>
              <a:buChar char="•"/>
            </a:pPr>
            <a:r>
              <a:rPr lang="en-US" dirty="0"/>
              <a:t>Java runtime plugin is required for </a:t>
            </a:r>
            <a:r>
              <a:rPr lang="en-US" dirty="0" err="1"/>
              <a:t>PearsonAccess</a:t>
            </a:r>
            <a:r>
              <a:rPr lang="en-US" baseline="30000" dirty="0" err="1"/>
              <a:t>next</a:t>
            </a:r>
            <a:r>
              <a:rPr lang="en-US" dirty="0"/>
              <a:t> pre-caching functionality.</a:t>
            </a:r>
          </a:p>
          <a:p>
            <a:pPr marL="457200" indent="-457200">
              <a:spcBef>
                <a:spcPts val="853"/>
              </a:spcBef>
              <a:buFont typeface="Arial" panose="020B0604020202020204" pitchFamily="34" charset="0"/>
              <a:buChar char="•"/>
            </a:pPr>
            <a:endParaRPr lang="en-US" dirty="0"/>
          </a:p>
          <a:p>
            <a:pPr marL="457200" indent="-457200">
              <a:spcBef>
                <a:spcPts val="853"/>
              </a:spcBef>
              <a:buFont typeface="Arial" panose="020B0604020202020204" pitchFamily="34" charset="0"/>
              <a:buChar char="•"/>
            </a:pPr>
            <a:r>
              <a:rPr lang="en-US" dirty="0"/>
              <a:t>If you must direct the </a:t>
            </a:r>
            <a:r>
              <a:rPr lang="en-US" dirty="0" err="1"/>
              <a:t>ProctorCache</a:t>
            </a:r>
            <a:r>
              <a:rPr lang="en-US" dirty="0"/>
              <a:t> machine to an upstream proxy server to access the Internet, the </a:t>
            </a:r>
            <a:r>
              <a:rPr lang="en-US" dirty="0" err="1"/>
              <a:t>ProctorCache</a:t>
            </a:r>
            <a:r>
              <a:rPr lang="en-US" dirty="0"/>
              <a:t> service can be configured to use the proxy server.  </a:t>
            </a:r>
          </a:p>
        </p:txBody>
      </p:sp>
      <p:sp>
        <p:nvSpPr>
          <p:cNvPr id="3" name="Title 2"/>
          <p:cNvSpPr>
            <a:spLocks noGrp="1"/>
          </p:cNvSpPr>
          <p:nvPr>
            <p:ph type="title"/>
          </p:nvPr>
        </p:nvSpPr>
        <p:spPr>
          <a:xfrm>
            <a:off x="635000" y="533400"/>
            <a:ext cx="10972800" cy="1066800"/>
          </a:xfrm>
        </p:spPr>
        <p:txBody>
          <a:bodyPr lIns="130046" tIns="65023" rIns="130046" bIns="65023"/>
          <a:lstStyle/>
          <a:p>
            <a:r>
              <a:rPr lang="en-US" sz="5700" b="1" dirty="0"/>
              <a:t>Additional Technical Notes</a:t>
            </a:r>
          </a:p>
        </p:txBody>
      </p:sp>
      <p:sp>
        <p:nvSpPr>
          <p:cNvPr id="4" name="Slide Number Placeholder 3"/>
          <p:cNvSpPr>
            <a:spLocks noGrp="1"/>
          </p:cNvSpPr>
          <p:nvPr>
            <p:ph type="sldNum" sz="quarter" idx="4294967295"/>
          </p:nvPr>
        </p:nvSpPr>
        <p:spPr>
          <a:xfrm>
            <a:off x="0" y="9342685"/>
            <a:ext cx="866987" cy="410916"/>
          </a:xfrm>
          <a:prstGeom prst="rect">
            <a:avLst/>
          </a:prstGeom>
        </p:spPr>
        <p:txBody>
          <a:bodyPr lIns="130046" tIns="65023" rIns="130046" bIns="65023">
            <a:normAutofit/>
          </a:bodyPr>
          <a:lstStyle/>
          <a:p>
            <a:pPr>
              <a:defRPr/>
            </a:pPr>
            <a:fld id="{899E3022-6D51-4386-88AE-A2662004248F}" type="slidenum">
              <a:rPr lang="en-US" smtClean="0"/>
              <a:pPr>
                <a:defRPr/>
              </a:pPr>
              <a:t>51</a:t>
            </a:fld>
            <a:endParaRPr lang="en-US" dirty="0"/>
          </a:p>
        </p:txBody>
      </p:sp>
    </p:spTree>
    <p:custDataLst>
      <p:tags r:id="rId1"/>
    </p:custDataLst>
    <p:extLst>
      <p:ext uri="{BB962C8B-B14F-4D97-AF65-F5344CB8AC3E}">
        <p14:creationId xmlns:p14="http://schemas.microsoft.com/office/powerpoint/2010/main" val="1092660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 dirty="0"/>
              <a:t>Device Preparation</a:t>
            </a:r>
            <a:endParaRPr lang="en-US" dirty="0"/>
          </a:p>
        </p:txBody>
      </p:sp>
      <p:sp>
        <p:nvSpPr>
          <p:cNvPr id="3" name="Subtitle 2"/>
          <p:cNvSpPr>
            <a:spLocks noGrp="1"/>
          </p:cNvSpPr>
          <p:nvPr>
            <p:ph type="subTitle" idx="1"/>
          </p:nvPr>
        </p:nvSpPr>
        <p:spPr>
          <a:xfrm>
            <a:off x="1016000" y="4822825"/>
            <a:ext cx="10972800" cy="3635375"/>
          </a:xfrm>
        </p:spPr>
        <p:txBody>
          <a:bodyPr numCol="2"/>
          <a:lstStyle/>
          <a:p>
            <a:pPr marL="38100" lvl="0" algn="l"/>
            <a:r>
              <a:rPr lang="en-US" dirty="0"/>
              <a:t>Support Overview</a:t>
            </a:r>
            <a:endParaRPr lang="en" dirty="0"/>
          </a:p>
          <a:p>
            <a:pPr marL="38100" lvl="0" algn="l"/>
            <a:r>
              <a:rPr lang="en-US" dirty="0"/>
              <a:t>Browser Based TN Setup</a:t>
            </a:r>
          </a:p>
          <a:p>
            <a:pPr marL="38100" lvl="0" algn="l"/>
            <a:r>
              <a:rPr lang="en-US" dirty="0"/>
              <a:t>Installable TN Setup</a:t>
            </a:r>
          </a:p>
          <a:p>
            <a:pPr marL="38100" lvl="0" algn="l"/>
            <a:r>
              <a:rPr lang="en-US" dirty="0"/>
              <a:t>TN on Chromebook</a:t>
            </a:r>
          </a:p>
          <a:p>
            <a:pPr marL="38100" lvl="0" algn="l"/>
            <a:r>
              <a:rPr lang="en-US" dirty="0"/>
              <a:t>TN on iPad</a:t>
            </a:r>
          </a:p>
          <a:p>
            <a:pPr marL="38100" lvl="0" algn="l"/>
            <a:r>
              <a:rPr lang="en-US" dirty="0"/>
              <a:t>App Features</a:t>
            </a:r>
          </a:p>
          <a:p>
            <a:pPr marL="38100" lvl="0" algn="l"/>
            <a:r>
              <a:rPr lang="en-US" dirty="0"/>
              <a:t>Virtual Devices</a:t>
            </a:r>
          </a:p>
        </p:txBody>
      </p:sp>
      <p:sp>
        <p:nvSpPr>
          <p:cNvPr id="4" name="Text Placeholder 3"/>
          <p:cNvSpPr>
            <a:spLocks noGrp="1"/>
          </p:cNvSpPr>
          <p:nvPr>
            <p:ph type="body" sz="quarter" idx="10"/>
          </p:nvPr>
        </p:nvSpPr>
        <p:spPr/>
        <p:txBody>
          <a:bodyPr/>
          <a:lstStyle/>
          <a:p>
            <a:r>
              <a:rPr lang="en-US" dirty="0"/>
              <a:t>Section 4</a:t>
            </a:r>
          </a:p>
        </p:txBody>
      </p:sp>
      <p:grpSp>
        <p:nvGrpSpPr>
          <p:cNvPr id="7" name="Group 6"/>
          <p:cNvGrpSpPr/>
          <p:nvPr/>
        </p:nvGrpSpPr>
        <p:grpSpPr>
          <a:xfrm>
            <a:off x="3713065" y="300343"/>
            <a:ext cx="5667985" cy="611179"/>
            <a:chOff x="3771273" y="3048000"/>
            <a:chExt cx="5667985" cy="611179"/>
          </a:xfrm>
        </p:grpSpPr>
        <p:cxnSp>
          <p:nvCxnSpPr>
            <p:cNvPr id="8" name="Straight Connector 7"/>
            <p:cNvCxnSpPr/>
            <p:nvPr/>
          </p:nvCxnSpPr>
          <p:spPr bwMode="auto">
            <a:xfrm>
              <a:off x="4218267" y="3378553"/>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9" name="Straight Connector 8"/>
            <p:cNvCxnSpPr/>
            <p:nvPr/>
          </p:nvCxnSpPr>
          <p:spPr bwMode="auto">
            <a:xfrm>
              <a:off x="6237283" y="3378553"/>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0" name="Straight Connector 9"/>
            <p:cNvCxnSpPr/>
            <p:nvPr/>
          </p:nvCxnSpPr>
          <p:spPr bwMode="auto">
            <a:xfrm>
              <a:off x="8256588" y="3384219"/>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1" name="Straight Connector 10"/>
            <p:cNvCxnSpPr/>
            <p:nvPr/>
          </p:nvCxnSpPr>
          <p:spPr bwMode="auto">
            <a:xfrm>
              <a:off x="5269088" y="3371381"/>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2" name="Oval 11">
              <a:hlinkClick r:id="rId2" action="ppaction://hlinksldjump"/>
            </p:cNvPr>
            <p:cNvSpPr/>
            <p:nvPr/>
          </p:nvSpPr>
          <p:spPr bwMode="auto">
            <a:xfrm>
              <a:off x="3771273"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3" name="Oval 12">
              <a:hlinkClick r:id="rId3" action="ppaction://hlinksldjump"/>
            </p:cNvPr>
            <p:cNvSpPr/>
            <p:nvPr/>
          </p:nvSpPr>
          <p:spPr bwMode="auto">
            <a:xfrm>
              <a:off x="4806629"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cxnSp>
          <p:nvCxnSpPr>
            <p:cNvPr id="14" name="Straight Connector 13"/>
            <p:cNvCxnSpPr/>
            <p:nvPr/>
          </p:nvCxnSpPr>
          <p:spPr bwMode="auto">
            <a:xfrm>
              <a:off x="7256402" y="3372887"/>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5" name="Oval 14">
              <a:hlinkClick r:id="rId4" action="ppaction://hlinksldjump"/>
            </p:cNvPr>
            <p:cNvSpPr/>
            <p:nvPr/>
          </p:nvSpPr>
          <p:spPr bwMode="auto">
            <a:xfrm>
              <a:off x="5774824"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6" name="Oval 15">
              <a:hlinkClick r:id="rId5" action="ppaction://hlinksldjump"/>
            </p:cNvPr>
            <p:cNvSpPr/>
            <p:nvPr/>
          </p:nvSpPr>
          <p:spPr bwMode="auto">
            <a:xfrm>
              <a:off x="6810180" y="3049579"/>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7" name="Oval 16">
              <a:hlinkClick r:id="rId6" action="ppaction://hlinksldjump"/>
            </p:cNvPr>
            <p:cNvSpPr/>
            <p:nvPr/>
          </p:nvSpPr>
          <p:spPr bwMode="auto">
            <a:xfrm>
              <a:off x="7815265"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8" name="Oval 17">
              <a:hlinkClick r:id="rId7" action="ppaction://hlinksldjump"/>
            </p:cNvPr>
            <p:cNvSpPr/>
            <p:nvPr/>
          </p:nvSpPr>
          <p:spPr bwMode="auto">
            <a:xfrm>
              <a:off x="8850621"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9" name="Rectangle 18">
              <a:hlinkClick r:id="rId2" action="ppaction://hlinksldjump"/>
            </p:cNvPr>
            <p:cNvSpPr/>
            <p:nvPr/>
          </p:nvSpPr>
          <p:spPr>
            <a:xfrm>
              <a:off x="3872509" y="304957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chemeClr val="accent3"/>
                  </a:solidFill>
                </a:rPr>
                <a:t>1</a:t>
              </a:r>
            </a:p>
          </p:txBody>
        </p:sp>
        <p:sp>
          <p:nvSpPr>
            <p:cNvPr id="20" name="Rectangle 19">
              <a:hlinkClick r:id="rId4" action="ppaction://hlinksldjump"/>
            </p:cNvPr>
            <p:cNvSpPr/>
            <p:nvPr/>
          </p:nvSpPr>
          <p:spPr>
            <a:xfrm>
              <a:off x="5901000" y="3061991"/>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chemeClr val="accent3"/>
                  </a:solidFill>
                </a:rPr>
                <a:t>3</a:t>
              </a:r>
            </a:p>
          </p:txBody>
        </p:sp>
        <p:sp>
          <p:nvSpPr>
            <p:cNvPr id="21" name="Rectangle 20">
              <a:hlinkClick r:id="rId6" action="ppaction://hlinksldjump"/>
            </p:cNvPr>
            <p:cNvSpPr/>
            <p:nvPr/>
          </p:nvSpPr>
          <p:spPr>
            <a:xfrm>
              <a:off x="7941441" y="304879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chemeClr val="accent3"/>
                  </a:solidFill>
                </a:rPr>
                <a:t>5</a:t>
              </a:r>
            </a:p>
          </p:txBody>
        </p:sp>
        <p:sp>
          <p:nvSpPr>
            <p:cNvPr id="22" name="Rectangle 21"/>
            <p:cNvSpPr/>
            <p:nvPr/>
          </p:nvSpPr>
          <p:spPr>
            <a:xfrm>
              <a:off x="4932805" y="3048001"/>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chemeClr val="accent3"/>
                  </a:solidFill>
                </a:rPr>
                <a:t>2</a:t>
              </a:r>
            </a:p>
          </p:txBody>
        </p:sp>
        <p:sp>
          <p:nvSpPr>
            <p:cNvPr id="23" name="Rectangle 22">
              <a:hlinkClick r:id="rId5" action="ppaction://hlinksldjump"/>
            </p:cNvPr>
            <p:cNvSpPr/>
            <p:nvPr/>
          </p:nvSpPr>
          <p:spPr>
            <a:xfrm>
              <a:off x="6936356" y="304800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chemeClr val="accent3"/>
                  </a:solidFill>
                </a:rPr>
                <a:t>4</a:t>
              </a:r>
            </a:p>
          </p:txBody>
        </p:sp>
        <p:sp>
          <p:nvSpPr>
            <p:cNvPr id="24" name="Rectangle 23">
              <a:hlinkClick r:id="rId7" action="ppaction://hlinksldjump"/>
            </p:cNvPr>
            <p:cNvSpPr/>
            <p:nvPr/>
          </p:nvSpPr>
          <p:spPr>
            <a:xfrm>
              <a:off x="8976797" y="306199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chemeClr val="accent3"/>
                  </a:solidFill>
                </a:rPr>
                <a:t>6</a:t>
              </a:r>
            </a:p>
          </p:txBody>
        </p:sp>
      </p:grpSp>
    </p:spTree>
    <p:extLst>
      <p:ext uri="{BB962C8B-B14F-4D97-AF65-F5344CB8AC3E}">
        <p14:creationId xmlns:p14="http://schemas.microsoft.com/office/powerpoint/2010/main" val="38951413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fld id="{757A2F4E-5D54-B04B-91BD-7E78EE1FE9FD}" type="slidenum">
              <a:rPr lang="en-US" smtClean="0"/>
              <a:pPr/>
              <a:t>53</a:t>
            </a:fld>
            <a:endParaRPr lang="en-US" dirty="0"/>
          </a:p>
        </p:txBody>
      </p:sp>
      <p:sp>
        <p:nvSpPr>
          <p:cNvPr id="6" name="Text Placeholder 5"/>
          <p:cNvSpPr>
            <a:spLocks noGrp="1"/>
          </p:cNvSpPr>
          <p:nvPr>
            <p:ph type="body" sz="half" idx="2"/>
          </p:nvPr>
        </p:nvSpPr>
        <p:spPr/>
        <p:txBody>
          <a:bodyPr/>
          <a:lstStyle/>
          <a:p>
            <a:endParaRPr lang="en-US"/>
          </a:p>
        </p:txBody>
      </p:sp>
      <p:sp>
        <p:nvSpPr>
          <p:cNvPr id="2" name="Title 1"/>
          <p:cNvSpPr>
            <a:spLocks noGrp="1"/>
          </p:cNvSpPr>
          <p:nvPr>
            <p:ph type="title"/>
          </p:nvPr>
        </p:nvSpPr>
        <p:spPr/>
        <p:txBody>
          <a:bodyPr/>
          <a:lstStyle/>
          <a:p>
            <a:r>
              <a:rPr lang="en-US" dirty="0"/>
              <a:t>CMAS</a:t>
            </a:r>
            <a:br>
              <a:rPr lang="en-US" dirty="0"/>
            </a:br>
            <a:r>
              <a:rPr lang="en-US" dirty="0"/>
              <a:t>Computer OS System Support</a:t>
            </a:r>
          </a:p>
        </p:txBody>
      </p:sp>
      <p:graphicFrame>
        <p:nvGraphicFramePr>
          <p:cNvPr id="4" name="Diagram 3"/>
          <p:cNvGraphicFramePr/>
          <p:nvPr>
            <p:extLst>
              <p:ext uri="{D42A27DB-BD31-4B8C-83A1-F6EECF244321}">
                <p14:modId xmlns:p14="http://schemas.microsoft.com/office/powerpoint/2010/main" val="1221807255"/>
              </p:ext>
            </p:extLst>
          </p:nvPr>
        </p:nvGraphicFramePr>
        <p:xfrm>
          <a:off x="2939628" y="1246294"/>
          <a:ext cx="10065173" cy="72853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663457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fld id="{757A2F4E-5D54-B04B-91BD-7E78EE1FE9FD}" type="slidenum">
              <a:rPr lang="en-US" smtClean="0"/>
              <a:pPr/>
              <a:t>54</a:t>
            </a:fld>
            <a:endParaRPr lang="en-US" dirty="0"/>
          </a:p>
        </p:txBody>
      </p:sp>
      <p:sp>
        <p:nvSpPr>
          <p:cNvPr id="6" name="Text Placeholder 5"/>
          <p:cNvSpPr>
            <a:spLocks noGrp="1"/>
          </p:cNvSpPr>
          <p:nvPr>
            <p:ph type="body" sz="half" idx="2"/>
          </p:nvPr>
        </p:nvSpPr>
        <p:spPr/>
        <p:txBody>
          <a:bodyPr/>
          <a:lstStyle/>
          <a:p>
            <a:endParaRPr lang="en-US"/>
          </a:p>
        </p:txBody>
      </p:sp>
      <p:sp>
        <p:nvSpPr>
          <p:cNvPr id="2" name="Title 1"/>
          <p:cNvSpPr>
            <a:spLocks noGrp="1"/>
          </p:cNvSpPr>
          <p:nvPr>
            <p:ph type="title"/>
          </p:nvPr>
        </p:nvSpPr>
        <p:spPr/>
        <p:txBody>
          <a:bodyPr/>
          <a:lstStyle/>
          <a:p>
            <a:r>
              <a:rPr lang="en-US" dirty="0"/>
              <a:t>CMAS</a:t>
            </a:r>
            <a:br>
              <a:rPr lang="en-US" dirty="0"/>
            </a:br>
            <a:r>
              <a:rPr lang="en-US" dirty="0"/>
              <a:t>Computer OS System Support</a:t>
            </a:r>
          </a:p>
        </p:txBody>
      </p:sp>
      <p:graphicFrame>
        <p:nvGraphicFramePr>
          <p:cNvPr id="4" name="Diagram 3"/>
          <p:cNvGraphicFramePr/>
          <p:nvPr>
            <p:extLst>
              <p:ext uri="{D42A27DB-BD31-4B8C-83A1-F6EECF244321}">
                <p14:modId xmlns:p14="http://schemas.microsoft.com/office/powerpoint/2010/main" val="4022360731"/>
              </p:ext>
            </p:extLst>
          </p:nvPr>
        </p:nvGraphicFramePr>
        <p:xfrm>
          <a:off x="2939628" y="1151470"/>
          <a:ext cx="9902613" cy="7504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89436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p:txBody>
          <a:bodyPr/>
          <a:lstStyle/>
          <a:p>
            <a:fld id="{757A2F4E-5D54-B04B-91BD-7E78EE1FE9FD}" type="slidenum">
              <a:rPr lang="en-US" smtClean="0"/>
              <a:pPr/>
              <a:t>55</a:t>
            </a:fld>
            <a:endParaRPr lang="en-US" dirty="0"/>
          </a:p>
        </p:txBody>
      </p:sp>
      <p:sp>
        <p:nvSpPr>
          <p:cNvPr id="5" name="Text Placeholder 4"/>
          <p:cNvSpPr>
            <a:spLocks noGrp="1"/>
          </p:cNvSpPr>
          <p:nvPr>
            <p:ph type="body" sz="half" idx="2"/>
          </p:nvPr>
        </p:nvSpPr>
        <p:spPr/>
        <p:txBody>
          <a:bodyPr/>
          <a:lstStyle/>
          <a:p>
            <a:endParaRPr lang="en-US"/>
          </a:p>
        </p:txBody>
      </p:sp>
      <p:sp>
        <p:nvSpPr>
          <p:cNvPr id="2" name="Title 1"/>
          <p:cNvSpPr>
            <a:spLocks noGrp="1"/>
          </p:cNvSpPr>
          <p:nvPr>
            <p:ph type="title"/>
          </p:nvPr>
        </p:nvSpPr>
        <p:spPr/>
        <p:txBody>
          <a:bodyPr/>
          <a:lstStyle/>
          <a:p>
            <a:r>
              <a:rPr lang="en-US" dirty="0"/>
              <a:t>CMAS</a:t>
            </a:r>
            <a:br>
              <a:rPr lang="en-US" dirty="0"/>
            </a:br>
            <a:r>
              <a:rPr lang="en-US" dirty="0"/>
              <a:t>Computer OS System Support</a:t>
            </a:r>
          </a:p>
        </p:txBody>
      </p:sp>
      <p:graphicFrame>
        <p:nvGraphicFramePr>
          <p:cNvPr id="4" name="Diagram 3"/>
          <p:cNvGraphicFramePr/>
          <p:nvPr>
            <p:extLst>
              <p:ext uri="{D42A27DB-BD31-4B8C-83A1-F6EECF244321}">
                <p14:modId xmlns:p14="http://schemas.microsoft.com/office/powerpoint/2010/main" val="4233643576"/>
              </p:ext>
            </p:extLst>
          </p:nvPr>
        </p:nvGraphicFramePr>
        <p:xfrm>
          <a:off x="3332481" y="1341118"/>
          <a:ext cx="9252372" cy="63398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05350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half" idx="2"/>
          </p:nvPr>
        </p:nvSpPr>
        <p:spPr/>
        <p:txBody>
          <a:bodyPr/>
          <a:lstStyle/>
          <a:p>
            <a:endParaRPr lang="en-US" dirty="0"/>
          </a:p>
          <a:p>
            <a:r>
              <a:rPr lang="en-US" dirty="0"/>
              <a:t>Chromebooks</a:t>
            </a:r>
          </a:p>
          <a:p>
            <a:r>
              <a:rPr lang="en-US" dirty="0"/>
              <a:t>iPads</a:t>
            </a:r>
          </a:p>
          <a:p>
            <a:endParaRPr lang="en-US" dirty="0"/>
          </a:p>
        </p:txBody>
      </p:sp>
      <p:sp>
        <p:nvSpPr>
          <p:cNvPr id="5" name="Title 4"/>
          <p:cNvSpPr>
            <a:spLocks noGrp="1"/>
          </p:cNvSpPr>
          <p:nvPr>
            <p:ph type="title"/>
          </p:nvPr>
        </p:nvSpPr>
        <p:spPr/>
        <p:txBody>
          <a:bodyPr/>
          <a:lstStyle/>
          <a:p>
            <a:r>
              <a:rPr lang="en-US" dirty="0"/>
              <a:t>CMAS</a:t>
            </a:r>
            <a:br>
              <a:rPr lang="en-US" dirty="0"/>
            </a:br>
            <a:r>
              <a:rPr lang="en-US" dirty="0"/>
              <a:t>Computer Tablet System Support</a:t>
            </a:r>
          </a:p>
        </p:txBody>
      </p:sp>
      <p:sp>
        <p:nvSpPr>
          <p:cNvPr id="2" name="Footer Placeholder 1"/>
          <p:cNvSpPr>
            <a:spLocks noGrp="1"/>
          </p:cNvSpPr>
          <p:nvPr>
            <p:ph type="ftr" sz="quarter" idx="3"/>
          </p:nvPr>
        </p:nvSpPr>
        <p:spPr/>
        <p:txBody>
          <a:bodyPr/>
          <a:lstStyle/>
          <a:p>
            <a:fld id="{757A2F4E-5D54-B04B-91BD-7E78EE1FE9FD}" type="slidenum">
              <a:rPr lang="en-US" smtClean="0"/>
              <a:pPr/>
              <a:t>56</a:t>
            </a:fld>
            <a:endParaRPr lang="en-US" dirty="0"/>
          </a:p>
        </p:txBody>
      </p:sp>
      <p:graphicFrame>
        <p:nvGraphicFramePr>
          <p:cNvPr id="9" name="Diagram 8"/>
          <p:cNvGraphicFramePr/>
          <p:nvPr>
            <p:extLst>
              <p:ext uri="{D42A27DB-BD31-4B8C-83A1-F6EECF244321}">
                <p14:modId xmlns:p14="http://schemas.microsoft.com/office/powerpoint/2010/main" val="209152533"/>
              </p:ext>
            </p:extLst>
          </p:nvPr>
        </p:nvGraphicFramePr>
        <p:xfrm>
          <a:off x="207818" y="2194831"/>
          <a:ext cx="9252372" cy="19595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p:cNvGraphicFramePr/>
          <p:nvPr>
            <p:extLst>
              <p:ext uri="{D42A27DB-BD31-4B8C-83A1-F6EECF244321}">
                <p14:modId xmlns:p14="http://schemas.microsoft.com/office/powerpoint/2010/main" val="2414417778"/>
              </p:ext>
            </p:extLst>
          </p:nvPr>
        </p:nvGraphicFramePr>
        <p:xfrm>
          <a:off x="207818" y="5205064"/>
          <a:ext cx="9252372" cy="195956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9451253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54000" y="152400"/>
            <a:ext cx="3733800" cy="1143000"/>
          </a:xfrm>
        </p:spPr>
        <p:txBody>
          <a:bodyPr/>
          <a:lstStyle/>
          <a:p>
            <a:r>
              <a:rPr lang="en-US" sz="3600" i="0" dirty="0"/>
              <a:t>Hardware Requirements</a:t>
            </a:r>
          </a:p>
        </p:txBody>
      </p:sp>
      <p:graphicFrame>
        <p:nvGraphicFramePr>
          <p:cNvPr id="5" name="Content Placeholder 3"/>
          <p:cNvGraphicFramePr>
            <a:graphicFrameLocks/>
          </p:cNvGraphicFramePr>
          <p:nvPr>
            <p:extLst>
              <p:ext uri="{D42A27DB-BD31-4B8C-83A1-F6EECF244321}">
                <p14:modId xmlns:p14="http://schemas.microsoft.com/office/powerpoint/2010/main" val="1402929408"/>
              </p:ext>
            </p:extLst>
          </p:nvPr>
        </p:nvGraphicFramePr>
        <p:xfrm>
          <a:off x="4927601" y="-12700"/>
          <a:ext cx="8077199" cy="8839200"/>
        </p:xfrm>
        <a:graphic>
          <a:graphicData uri="http://schemas.openxmlformats.org/drawingml/2006/table">
            <a:tbl>
              <a:tblPr/>
              <a:tblGrid>
                <a:gridCol w="1283292">
                  <a:extLst>
                    <a:ext uri="{9D8B030D-6E8A-4147-A177-3AD203B41FA5}">
                      <a16:colId xmlns:a16="http://schemas.microsoft.com/office/drawing/2014/main" val="20000"/>
                    </a:ext>
                  </a:extLst>
                </a:gridCol>
                <a:gridCol w="3095003">
                  <a:extLst>
                    <a:ext uri="{9D8B030D-6E8A-4147-A177-3AD203B41FA5}">
                      <a16:colId xmlns:a16="http://schemas.microsoft.com/office/drawing/2014/main" val="20001"/>
                    </a:ext>
                  </a:extLst>
                </a:gridCol>
                <a:gridCol w="1887196">
                  <a:extLst>
                    <a:ext uri="{9D8B030D-6E8A-4147-A177-3AD203B41FA5}">
                      <a16:colId xmlns:a16="http://schemas.microsoft.com/office/drawing/2014/main" val="20002"/>
                    </a:ext>
                  </a:extLst>
                </a:gridCol>
                <a:gridCol w="1811708">
                  <a:extLst>
                    <a:ext uri="{9D8B030D-6E8A-4147-A177-3AD203B41FA5}">
                      <a16:colId xmlns:a16="http://schemas.microsoft.com/office/drawing/2014/main" val="20003"/>
                    </a:ext>
                  </a:extLst>
                </a:gridCol>
              </a:tblGrid>
              <a:tr h="365982">
                <a:tc>
                  <a:txBody>
                    <a:bodyPr/>
                    <a:lstStyle/>
                    <a:p>
                      <a:pPr algn="l" fontAlgn="t"/>
                      <a:r>
                        <a:rPr lang="en-US" sz="2000" b="1" dirty="0">
                          <a:solidFill>
                            <a:schemeClr val="bg1"/>
                          </a:solidFill>
                          <a:effectLst/>
                        </a:rPr>
                        <a:t>Specs</a:t>
                      </a: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2000" b="1" dirty="0">
                          <a:solidFill>
                            <a:schemeClr val="bg1"/>
                          </a:solidFill>
                          <a:effectLst/>
                        </a:rPr>
                        <a:t>Windows</a:t>
                      </a: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2000" b="1" dirty="0">
                          <a:solidFill>
                            <a:schemeClr val="bg1"/>
                          </a:solidFill>
                          <a:effectLst/>
                        </a:rPr>
                        <a:t>OS</a:t>
                      </a:r>
                      <a:r>
                        <a:rPr lang="en-US" sz="2000" b="1" baseline="0" dirty="0">
                          <a:solidFill>
                            <a:schemeClr val="bg1"/>
                          </a:solidFill>
                          <a:effectLst/>
                        </a:rPr>
                        <a:t> X</a:t>
                      </a:r>
                      <a:endParaRPr lang="en-US" sz="2000" b="1" dirty="0">
                        <a:solidFill>
                          <a:schemeClr val="bg1"/>
                        </a:solidFill>
                        <a:effectLst/>
                      </a:endParaRP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2000" b="1" dirty="0">
                          <a:solidFill>
                            <a:schemeClr val="bg1"/>
                          </a:solidFill>
                          <a:effectLst/>
                        </a:rPr>
                        <a:t>Linux</a:t>
                      </a: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extLst>
                  <a:ext uri="{0D108BD9-81ED-4DB2-BD59-A6C34878D82A}">
                    <a16:rowId xmlns:a16="http://schemas.microsoft.com/office/drawing/2014/main" val="10000"/>
                  </a:ext>
                </a:extLst>
              </a:tr>
              <a:tr h="1031938">
                <a:tc>
                  <a:txBody>
                    <a:bodyPr/>
                    <a:lstStyle/>
                    <a:p>
                      <a:pPr algn="l" fontAlgn="t"/>
                      <a:r>
                        <a:rPr lang="en-US" sz="1800" b="1" i="0" kern="1200" dirty="0">
                          <a:solidFill>
                            <a:schemeClr val="tx1"/>
                          </a:solidFill>
                          <a:effectLst/>
                          <a:latin typeface="+mn-lt"/>
                          <a:ea typeface="+mn-ea"/>
                          <a:cs typeface="+mn-cs"/>
                        </a:rPr>
                        <a:t>Supported devices</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1800" b="0" i="0" kern="1200" dirty="0">
                          <a:solidFill>
                            <a:schemeClr val="bg2"/>
                          </a:solidFill>
                          <a:effectLst/>
                          <a:latin typeface="+mn-lt"/>
                          <a:ea typeface="+mn-ea"/>
                          <a:cs typeface="+mn-cs"/>
                        </a:rPr>
                        <a:t>Desktops</a:t>
                      </a:r>
                    </a:p>
                    <a:p>
                      <a:pPr algn="l" fontAlgn="t"/>
                      <a:r>
                        <a:rPr lang="en-US" sz="1800" b="0" i="0" kern="1200" dirty="0">
                          <a:solidFill>
                            <a:schemeClr val="bg2"/>
                          </a:solidFill>
                          <a:effectLst/>
                          <a:latin typeface="+mn-lt"/>
                          <a:ea typeface="+mn-ea"/>
                          <a:cs typeface="+mn-cs"/>
                        </a:rPr>
                        <a:t>Laptops</a:t>
                      </a:r>
                    </a:p>
                    <a:p>
                      <a:pPr algn="l" fontAlgn="t"/>
                      <a:r>
                        <a:rPr lang="en-US" sz="1800" b="0" i="0" kern="1200" dirty="0">
                          <a:solidFill>
                            <a:schemeClr val="bg2"/>
                          </a:solidFill>
                          <a:effectLst/>
                          <a:latin typeface="+mn-lt"/>
                          <a:ea typeface="+mn-ea"/>
                          <a:cs typeface="+mn-cs"/>
                        </a:rPr>
                        <a:t>Tablets</a:t>
                      </a:r>
                      <a:endParaRPr lang="en-US" dirty="0">
                        <a:solidFill>
                          <a:schemeClr val="bg2"/>
                        </a:solidFill>
                        <a:effectLst/>
                      </a:endParaRP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algn="l" fontAlgn="t"/>
                      <a:r>
                        <a:rPr lang="en-US" sz="1800" b="0" i="0" kern="1200" dirty="0">
                          <a:solidFill>
                            <a:schemeClr val="bg2"/>
                          </a:solidFill>
                          <a:effectLst/>
                          <a:latin typeface="+mn-lt"/>
                          <a:ea typeface="+mn-ea"/>
                          <a:cs typeface="+mn-cs"/>
                        </a:rPr>
                        <a:t>Desktops</a:t>
                      </a:r>
                    </a:p>
                    <a:p>
                      <a:pPr algn="l" fontAlgn="t"/>
                      <a:r>
                        <a:rPr lang="en-US" sz="1800" b="0" i="0" kern="1200" dirty="0">
                          <a:solidFill>
                            <a:schemeClr val="bg2"/>
                          </a:solidFill>
                          <a:effectLst/>
                          <a:latin typeface="+mn-lt"/>
                          <a:ea typeface="+mn-ea"/>
                          <a:cs typeface="+mn-cs"/>
                        </a:rPr>
                        <a:t>Laptops</a:t>
                      </a:r>
                    </a:p>
                    <a:p>
                      <a:pPr algn="l" fontAlgn="t"/>
                      <a:endParaRPr lang="en-US" dirty="0">
                        <a:solidFill>
                          <a:schemeClr val="bg2"/>
                        </a:solidFill>
                        <a:effectLst/>
                      </a:endParaRP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algn="l" fontAlgn="t"/>
                      <a:r>
                        <a:rPr lang="en-US" sz="1800" b="0" i="0" kern="1200" dirty="0">
                          <a:solidFill>
                            <a:schemeClr val="bg2"/>
                          </a:solidFill>
                          <a:effectLst/>
                          <a:latin typeface="+mn-lt"/>
                          <a:ea typeface="+mn-ea"/>
                          <a:cs typeface="+mn-cs"/>
                        </a:rPr>
                        <a:t>Desktops</a:t>
                      </a:r>
                    </a:p>
                    <a:p>
                      <a:pPr algn="l" fontAlgn="t"/>
                      <a:r>
                        <a:rPr lang="en-US" sz="1800" b="0" i="0" kern="1200" dirty="0">
                          <a:solidFill>
                            <a:schemeClr val="bg2"/>
                          </a:solidFill>
                          <a:effectLst/>
                          <a:latin typeface="+mn-lt"/>
                          <a:ea typeface="+mn-ea"/>
                          <a:cs typeface="+mn-cs"/>
                        </a:rPr>
                        <a:t>Laptops</a:t>
                      </a: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extLst>
                  <a:ext uri="{0D108BD9-81ED-4DB2-BD59-A6C34878D82A}">
                    <a16:rowId xmlns:a16="http://schemas.microsoft.com/office/drawing/2014/main" val="10001"/>
                  </a:ext>
                </a:extLst>
              </a:tr>
              <a:tr h="573232">
                <a:tc>
                  <a:txBody>
                    <a:bodyPr/>
                    <a:lstStyle/>
                    <a:p>
                      <a:pPr algn="l" fontAlgn="t"/>
                      <a:r>
                        <a:rPr lang="en-US" sz="1800" b="1" i="0" kern="1200" dirty="0">
                          <a:solidFill>
                            <a:schemeClr val="tx1"/>
                          </a:solidFill>
                          <a:effectLst/>
                          <a:latin typeface="+mn-lt"/>
                          <a:ea typeface="+mn-ea"/>
                          <a:cs typeface="+mn-cs"/>
                        </a:rPr>
                        <a:t>Processor</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1800" b="0" i="0" kern="1200" dirty="0">
                          <a:solidFill>
                            <a:schemeClr val="bg2"/>
                          </a:solidFill>
                          <a:effectLst/>
                          <a:latin typeface="+mn-lt"/>
                          <a:ea typeface="+mn-ea"/>
                          <a:cs typeface="+mn-cs"/>
                        </a:rPr>
                        <a:t>x86/x32 and x64</a:t>
                      </a:r>
                      <a:r>
                        <a:rPr lang="en-US" sz="1800" b="0" i="0" kern="1200" dirty="0">
                          <a:solidFill>
                            <a:schemeClr val="tx1"/>
                          </a:solidFill>
                          <a:effectLst/>
                          <a:latin typeface="+mn-lt"/>
                          <a:ea typeface="+mn-ea"/>
                          <a:cs typeface="+mn-cs"/>
                        </a:rPr>
                        <a:t>x64</a:t>
                      </a:r>
                      <a:endParaRPr lang="en-US" dirty="0">
                        <a:solidFill>
                          <a:schemeClr val="bg2"/>
                        </a:solidFill>
                        <a:effectLst/>
                      </a:endParaRP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marL="0" marR="0" indent="0" algn="l" defTabSz="457200" rtl="0" eaLnBrk="1" fontAlgn="t" latinLnBrk="0" hangingPunct="1">
                        <a:lnSpc>
                          <a:spcPct val="100000"/>
                        </a:lnSpc>
                        <a:spcBef>
                          <a:spcPts val="0"/>
                        </a:spcBef>
                        <a:spcAft>
                          <a:spcPts val="0"/>
                        </a:spcAft>
                        <a:buClrTx/>
                        <a:buSzTx/>
                        <a:buFontTx/>
                        <a:buNone/>
                        <a:tabLst/>
                        <a:defRPr/>
                      </a:pPr>
                      <a:r>
                        <a:rPr lang="en-US" dirty="0">
                          <a:solidFill>
                            <a:schemeClr val="bg2"/>
                          </a:solidFill>
                          <a:effectLst/>
                        </a:rPr>
                        <a:t>Intel-based™</a:t>
                      </a: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marL="0" marR="0" indent="0" algn="l" defTabSz="457200" rtl="0" eaLnBrk="1" fontAlgn="t" latinLnBrk="0" hangingPunct="1">
                        <a:lnSpc>
                          <a:spcPct val="100000"/>
                        </a:lnSpc>
                        <a:spcBef>
                          <a:spcPts val="0"/>
                        </a:spcBef>
                        <a:spcAft>
                          <a:spcPts val="0"/>
                        </a:spcAft>
                        <a:buClrTx/>
                        <a:buSzTx/>
                        <a:buFontTx/>
                        <a:buNone/>
                        <a:tabLst/>
                        <a:defRPr/>
                      </a:pPr>
                      <a:r>
                        <a:rPr lang="en-US" dirty="0">
                          <a:solidFill>
                            <a:schemeClr val="bg2"/>
                          </a:solidFill>
                          <a:effectLst/>
                        </a:rPr>
                        <a:t>x86/x32 and x64</a:t>
                      </a: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extLst>
                  <a:ext uri="{0D108BD9-81ED-4DB2-BD59-A6C34878D82A}">
                    <a16:rowId xmlns:a16="http://schemas.microsoft.com/office/drawing/2014/main" val="10002"/>
                  </a:ext>
                </a:extLst>
              </a:tr>
              <a:tr h="1264954">
                <a:tc>
                  <a:txBody>
                    <a:bodyPr/>
                    <a:lstStyle/>
                    <a:p>
                      <a:pPr algn="l" fontAlgn="t"/>
                      <a:r>
                        <a:rPr lang="en-US" sz="1800" b="1" i="0" kern="1200" dirty="0">
                          <a:solidFill>
                            <a:schemeClr val="tx1"/>
                          </a:solidFill>
                          <a:effectLst/>
                          <a:latin typeface="+mn-lt"/>
                          <a:ea typeface="+mn-ea"/>
                          <a:cs typeface="+mn-cs"/>
                        </a:rPr>
                        <a:t>Memory</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b="1" dirty="0">
                          <a:solidFill>
                            <a:schemeClr val="bg2"/>
                          </a:solidFill>
                          <a:effectLst/>
                        </a:rPr>
                        <a:t>Recommended</a:t>
                      </a:r>
                    </a:p>
                    <a:p>
                      <a:pPr algn="l" fontAlgn="t"/>
                      <a:r>
                        <a:rPr lang="en-US" b="0" dirty="0">
                          <a:solidFill>
                            <a:schemeClr val="bg2"/>
                          </a:solidFill>
                          <a:effectLst/>
                        </a:rPr>
                        <a:t>4 GB RAM</a:t>
                      </a:r>
                    </a:p>
                    <a:p>
                      <a:pPr algn="l" fontAlgn="t"/>
                      <a:r>
                        <a:rPr lang="en-US" b="1" dirty="0">
                          <a:solidFill>
                            <a:schemeClr val="bg2"/>
                          </a:solidFill>
                          <a:effectLst/>
                        </a:rPr>
                        <a:t>Minimum </a:t>
                      </a:r>
                    </a:p>
                    <a:p>
                      <a:pPr algn="l" fontAlgn="t"/>
                      <a:r>
                        <a:rPr lang="en-US" b="0" dirty="0">
                          <a:solidFill>
                            <a:schemeClr val="bg2"/>
                          </a:solidFill>
                          <a:effectLst/>
                        </a:rPr>
                        <a:t>2 GB RAM</a:t>
                      </a:r>
                      <a:endParaRPr lang="en-US" b="1" dirty="0">
                        <a:solidFill>
                          <a:schemeClr val="bg2"/>
                        </a:solidFill>
                        <a:effectLst/>
                      </a:endParaRP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algn="l" fontAlgn="t"/>
                      <a:r>
                        <a:rPr lang="en-US" b="1" dirty="0">
                          <a:solidFill>
                            <a:schemeClr val="bg2"/>
                          </a:solidFill>
                          <a:effectLst/>
                        </a:rPr>
                        <a:t>Recommended</a:t>
                      </a:r>
                    </a:p>
                    <a:p>
                      <a:pPr algn="l" fontAlgn="t"/>
                      <a:r>
                        <a:rPr lang="en-US" b="0" dirty="0">
                          <a:solidFill>
                            <a:schemeClr val="bg2"/>
                          </a:solidFill>
                          <a:effectLst/>
                        </a:rPr>
                        <a:t>2 GB RAM</a:t>
                      </a:r>
                    </a:p>
                    <a:p>
                      <a:pPr algn="l" fontAlgn="t"/>
                      <a:r>
                        <a:rPr lang="en-US" b="1" dirty="0">
                          <a:solidFill>
                            <a:schemeClr val="bg2"/>
                          </a:solidFill>
                          <a:effectLst/>
                        </a:rPr>
                        <a:t>Minimum</a:t>
                      </a:r>
                    </a:p>
                    <a:p>
                      <a:pPr algn="l" fontAlgn="t"/>
                      <a:r>
                        <a:rPr lang="en-US" b="0" dirty="0">
                          <a:solidFill>
                            <a:schemeClr val="bg2"/>
                          </a:solidFill>
                          <a:effectLst/>
                        </a:rPr>
                        <a:t>1 GB RAM</a:t>
                      </a: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algn="l" fontAlgn="t"/>
                      <a:r>
                        <a:rPr lang="en-US" b="1" dirty="0">
                          <a:solidFill>
                            <a:schemeClr val="bg2"/>
                          </a:solidFill>
                          <a:effectLst/>
                        </a:rPr>
                        <a:t>Recommended</a:t>
                      </a:r>
                    </a:p>
                    <a:p>
                      <a:pPr algn="l" fontAlgn="t"/>
                      <a:r>
                        <a:rPr lang="en-US" b="0" dirty="0">
                          <a:solidFill>
                            <a:schemeClr val="bg2"/>
                          </a:solidFill>
                          <a:effectLst/>
                        </a:rPr>
                        <a:t>2 GB RAM</a:t>
                      </a:r>
                    </a:p>
                    <a:p>
                      <a:pPr algn="l" fontAlgn="t"/>
                      <a:r>
                        <a:rPr lang="en-US" b="1" dirty="0">
                          <a:solidFill>
                            <a:schemeClr val="bg2"/>
                          </a:solidFill>
                          <a:effectLst/>
                        </a:rPr>
                        <a:t>Minimum</a:t>
                      </a:r>
                    </a:p>
                    <a:p>
                      <a:pPr algn="l" fontAlgn="t"/>
                      <a:r>
                        <a:rPr lang="en-US" b="0" dirty="0">
                          <a:solidFill>
                            <a:schemeClr val="bg2"/>
                          </a:solidFill>
                          <a:effectLst/>
                        </a:rPr>
                        <a:t>1 GB RAM</a:t>
                      </a: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extLst>
                  <a:ext uri="{0D108BD9-81ED-4DB2-BD59-A6C34878D82A}">
                    <a16:rowId xmlns:a16="http://schemas.microsoft.com/office/drawing/2014/main" val="10003"/>
                  </a:ext>
                </a:extLst>
              </a:tr>
              <a:tr h="786239">
                <a:tc>
                  <a:txBody>
                    <a:bodyPr/>
                    <a:lstStyle/>
                    <a:p>
                      <a:pPr algn="l" fontAlgn="t"/>
                      <a:r>
                        <a:rPr lang="en-US" sz="1800" b="1" i="0" kern="1200" dirty="0">
                          <a:solidFill>
                            <a:schemeClr val="tx1"/>
                          </a:solidFill>
                          <a:effectLst/>
                          <a:latin typeface="+mn-lt"/>
                          <a:ea typeface="+mn-ea"/>
                          <a:cs typeface="+mn-cs"/>
                        </a:rPr>
                        <a:t>Minimum screen size</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buFont typeface="Arial" panose="020B0604020202020204" pitchFamily="34" charset="0"/>
                        <a:buNone/>
                      </a:pPr>
                      <a:r>
                        <a:rPr lang="en-US" sz="1800" dirty="0">
                          <a:solidFill>
                            <a:schemeClr val="bg2"/>
                          </a:solidFill>
                          <a:effectLst/>
                        </a:rPr>
                        <a:t>9.5-in</a:t>
                      </a: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marL="0" marR="0" indent="0" algn="l" defTabSz="457200" rtl="0" eaLnBrk="1" fontAlgn="t" latinLnBrk="0" hangingPunct="1">
                        <a:lnSpc>
                          <a:spcPct val="100000"/>
                        </a:lnSpc>
                        <a:spcBef>
                          <a:spcPts val="0"/>
                        </a:spcBef>
                        <a:spcAft>
                          <a:spcPts val="0"/>
                        </a:spcAft>
                        <a:buClrTx/>
                        <a:buSzTx/>
                        <a:buFont typeface="Arial" panose="020B0604020202020204" pitchFamily="34" charset="0"/>
                        <a:buNone/>
                        <a:tabLst/>
                        <a:defRPr/>
                      </a:pPr>
                      <a:r>
                        <a:rPr lang="en-US" sz="1800" dirty="0">
                          <a:solidFill>
                            <a:schemeClr val="bg2"/>
                          </a:solidFill>
                          <a:effectLst/>
                        </a:rPr>
                        <a:t>9.5-in</a:t>
                      </a:r>
                    </a:p>
                    <a:p>
                      <a:pPr algn="l" fontAlgn="t">
                        <a:buFont typeface="Arial" panose="020B0604020202020204" pitchFamily="34" charset="0"/>
                        <a:buNone/>
                      </a:pPr>
                      <a:endParaRPr lang="en-US" sz="1800" dirty="0">
                        <a:solidFill>
                          <a:schemeClr val="bg2"/>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marL="0" marR="0" indent="0" algn="l" defTabSz="457200" rtl="0" eaLnBrk="1" fontAlgn="t" latinLnBrk="0" hangingPunct="1">
                        <a:lnSpc>
                          <a:spcPct val="100000"/>
                        </a:lnSpc>
                        <a:spcBef>
                          <a:spcPts val="0"/>
                        </a:spcBef>
                        <a:spcAft>
                          <a:spcPts val="0"/>
                        </a:spcAft>
                        <a:buClrTx/>
                        <a:buSzTx/>
                        <a:buFont typeface="Arial" panose="020B0604020202020204" pitchFamily="34" charset="0"/>
                        <a:buNone/>
                        <a:tabLst/>
                        <a:defRPr/>
                      </a:pPr>
                      <a:r>
                        <a:rPr lang="en-US" sz="1800" dirty="0">
                          <a:solidFill>
                            <a:schemeClr val="bg2"/>
                          </a:solidFill>
                          <a:effectLst/>
                        </a:rPr>
                        <a:t>9.5-in</a:t>
                      </a: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extLst>
                  <a:ext uri="{0D108BD9-81ED-4DB2-BD59-A6C34878D82A}">
                    <a16:rowId xmlns:a16="http://schemas.microsoft.com/office/drawing/2014/main" val="10004"/>
                  </a:ext>
                </a:extLst>
              </a:tr>
              <a:tr h="816294">
                <a:tc>
                  <a:txBody>
                    <a:bodyPr/>
                    <a:lstStyle/>
                    <a:p>
                      <a:pPr algn="l" fontAlgn="t"/>
                      <a:r>
                        <a:rPr lang="en-US" sz="1800" b="1" i="0" kern="1200" dirty="0">
                          <a:solidFill>
                            <a:schemeClr val="bg1"/>
                          </a:solidFill>
                          <a:effectLst/>
                          <a:latin typeface="+mn-lt"/>
                          <a:ea typeface="+mn-ea"/>
                          <a:cs typeface="+mn-cs"/>
                        </a:rPr>
                        <a:t>Minimum screen resolution</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dirty="0">
                          <a:solidFill>
                            <a:schemeClr val="bg2"/>
                          </a:solidFill>
                          <a:effectLst/>
                        </a:rPr>
                        <a:t>1024 x 768</a:t>
                      </a: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marL="0" marR="0" indent="0" algn="l" defTabSz="457200" rtl="0" eaLnBrk="1" fontAlgn="t" latinLnBrk="0" hangingPunct="1">
                        <a:lnSpc>
                          <a:spcPct val="100000"/>
                        </a:lnSpc>
                        <a:spcBef>
                          <a:spcPts val="0"/>
                        </a:spcBef>
                        <a:spcAft>
                          <a:spcPts val="0"/>
                        </a:spcAft>
                        <a:buClrTx/>
                        <a:buSzTx/>
                        <a:buFontTx/>
                        <a:buNone/>
                        <a:tabLst/>
                        <a:defRPr/>
                      </a:pPr>
                      <a:r>
                        <a:rPr lang="en-US" dirty="0">
                          <a:solidFill>
                            <a:schemeClr val="bg2"/>
                          </a:solidFill>
                          <a:effectLst/>
                        </a:rPr>
                        <a:t>1024 x 768</a:t>
                      </a:r>
                    </a:p>
                    <a:p>
                      <a:pPr algn="l" fontAlgn="t"/>
                      <a:endParaRPr lang="en-US" dirty="0">
                        <a:solidFill>
                          <a:schemeClr val="bg2"/>
                        </a:solidFill>
                        <a:effectLst/>
                      </a:endParaRP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pPr marL="0" marR="0" indent="0" algn="l" defTabSz="457200" rtl="0" eaLnBrk="1" fontAlgn="t" latinLnBrk="0" hangingPunct="1">
                        <a:lnSpc>
                          <a:spcPct val="100000"/>
                        </a:lnSpc>
                        <a:spcBef>
                          <a:spcPts val="0"/>
                        </a:spcBef>
                        <a:spcAft>
                          <a:spcPts val="0"/>
                        </a:spcAft>
                        <a:buClrTx/>
                        <a:buSzTx/>
                        <a:buFontTx/>
                        <a:buNone/>
                        <a:tabLst/>
                        <a:defRPr/>
                      </a:pPr>
                      <a:r>
                        <a:rPr lang="en-US" dirty="0">
                          <a:solidFill>
                            <a:schemeClr val="bg2"/>
                          </a:solidFill>
                          <a:effectLst/>
                        </a:rPr>
                        <a:t>1024 x 768</a:t>
                      </a: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extLst>
                  <a:ext uri="{0D108BD9-81ED-4DB2-BD59-A6C34878D82A}">
                    <a16:rowId xmlns:a16="http://schemas.microsoft.com/office/drawing/2014/main" val="10005"/>
                  </a:ext>
                </a:extLst>
              </a:tr>
              <a:tr h="3518266">
                <a:tc>
                  <a:txBody>
                    <a:bodyPr/>
                    <a:lstStyle/>
                    <a:p>
                      <a:pPr algn="l" fontAlgn="t"/>
                      <a:r>
                        <a:rPr lang="en-US" sz="1800" b="1" i="0" kern="1200" dirty="0">
                          <a:solidFill>
                            <a:schemeClr val="bg1"/>
                          </a:solidFill>
                          <a:effectLst/>
                          <a:latin typeface="+mn-lt"/>
                          <a:ea typeface="+mn-ea"/>
                          <a:cs typeface="+mn-cs"/>
                        </a:rPr>
                        <a:t>Other</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marL="0" indent="0">
                        <a:buFont typeface="Arial" panose="020B0604020202020204" pitchFamily="34" charset="0"/>
                        <a:buNone/>
                      </a:pPr>
                      <a:r>
                        <a:rPr lang="en-US" sz="1800" b="0" i="0" kern="1200" dirty="0">
                          <a:solidFill>
                            <a:schemeClr val="bg2"/>
                          </a:solidFill>
                          <a:effectLst/>
                          <a:latin typeface="+mn-lt"/>
                          <a:ea typeface="+mn-ea"/>
                          <a:cs typeface="+mn-cs"/>
                        </a:rPr>
                        <a:t>1) Windows RT tablets are not supported.</a:t>
                      </a:r>
                    </a:p>
                    <a:p>
                      <a:pPr marL="342900" indent="-342900">
                        <a:buFont typeface="Arial" panose="020B0604020202020204" pitchFamily="34" charset="0"/>
                        <a:buAutoNum type="arabicParenR"/>
                      </a:pPr>
                      <a:endParaRPr lang="en-US" sz="1800" b="0" i="0" kern="1200" dirty="0">
                        <a:solidFill>
                          <a:schemeClr val="bg2"/>
                        </a:solidFill>
                        <a:effectLst/>
                        <a:latin typeface="+mn-lt"/>
                        <a:ea typeface="+mn-ea"/>
                        <a:cs typeface="+mn-cs"/>
                      </a:endParaRPr>
                    </a:p>
                    <a:p>
                      <a:r>
                        <a:rPr lang="en-US" sz="1800" b="0" i="0" kern="1200" dirty="0">
                          <a:solidFill>
                            <a:schemeClr val="bg2"/>
                          </a:solidFill>
                          <a:effectLst/>
                          <a:latin typeface="+mn-lt"/>
                          <a:ea typeface="+mn-ea"/>
                          <a:cs typeface="+mn-cs"/>
                        </a:rPr>
                        <a:t>2)</a:t>
                      </a:r>
                      <a:r>
                        <a:rPr lang="en-US" sz="1800" b="0" i="0" kern="1200" baseline="0" dirty="0">
                          <a:solidFill>
                            <a:schemeClr val="bg2"/>
                          </a:solidFill>
                          <a:effectLst/>
                          <a:latin typeface="+mn-lt"/>
                          <a:ea typeface="+mn-ea"/>
                          <a:cs typeface="+mn-cs"/>
                        </a:rPr>
                        <a:t> </a:t>
                      </a:r>
                      <a:r>
                        <a:rPr lang="en-US" sz="1800" b="0" i="0" kern="1200" dirty="0">
                          <a:solidFill>
                            <a:schemeClr val="bg2"/>
                          </a:solidFill>
                          <a:effectLst/>
                          <a:latin typeface="+mn-lt"/>
                          <a:ea typeface="+mn-ea"/>
                          <a:cs typeface="+mn-cs"/>
                        </a:rPr>
                        <a:t>External keyboard and mouse (or touchpad) for touchscreen devices required.</a:t>
                      </a:r>
                    </a:p>
                    <a:p>
                      <a:br>
                        <a:rPr lang="en-US" sz="1800" b="0" i="0" kern="1200" dirty="0">
                          <a:solidFill>
                            <a:schemeClr val="bg2"/>
                          </a:solidFill>
                          <a:effectLst/>
                          <a:latin typeface="+mn-lt"/>
                          <a:ea typeface="+mn-ea"/>
                          <a:cs typeface="+mn-cs"/>
                        </a:rPr>
                      </a:br>
                      <a:r>
                        <a:rPr lang="en-US" sz="1800" b="0" i="0" kern="1200" dirty="0">
                          <a:solidFill>
                            <a:schemeClr val="bg2"/>
                          </a:solidFill>
                          <a:effectLst/>
                          <a:latin typeface="+mn-lt"/>
                          <a:ea typeface="+mn-ea"/>
                          <a:cs typeface="+mn-cs"/>
                        </a:rPr>
                        <a:t>3) </a:t>
                      </a:r>
                      <a:r>
                        <a:rPr lang="en-US" sz="1800" b="0" i="1" kern="1200" dirty="0">
                          <a:solidFill>
                            <a:schemeClr val="bg2"/>
                          </a:solidFill>
                          <a:effectLst/>
                          <a:latin typeface="+mn-lt"/>
                          <a:ea typeface="+mn-ea"/>
                          <a:cs typeface="+mn-cs"/>
                        </a:rPr>
                        <a:t>Wired hardware is recommended</a:t>
                      </a:r>
                      <a:endParaRPr lang="en-US" sz="1800" b="0" i="0" kern="1200" dirty="0">
                        <a:solidFill>
                          <a:schemeClr val="bg2"/>
                        </a:solidFill>
                        <a:effectLst/>
                        <a:latin typeface="+mn-lt"/>
                        <a:ea typeface="+mn-ea"/>
                        <a:cs typeface="+mn-cs"/>
                      </a:endParaRPr>
                    </a:p>
                    <a:p>
                      <a:r>
                        <a:rPr lang="en-US" sz="1800" b="0" i="0" kern="1200" dirty="0">
                          <a:solidFill>
                            <a:schemeClr val="bg2"/>
                          </a:solidFill>
                          <a:effectLst/>
                          <a:latin typeface="+mn-lt"/>
                          <a:ea typeface="+mn-ea"/>
                          <a:cs typeface="+mn-cs"/>
                        </a:rPr>
                        <a:t>Local File access to home directory.</a:t>
                      </a: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r>
                        <a:rPr lang="en-US" dirty="0">
                          <a:solidFill>
                            <a:schemeClr val="bg2"/>
                          </a:solidFill>
                        </a:rPr>
                        <a:t>Local File access to home directory.</a:t>
                      </a: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tc>
                  <a:txBody>
                    <a:bodyPr/>
                    <a:lstStyle/>
                    <a:p>
                      <a:endParaRPr lang="en-US" dirty="0">
                        <a:solidFill>
                          <a:schemeClr val="bg2"/>
                        </a:solidFill>
                      </a:endParaRP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extLst>
                  <a:ext uri="{0D108BD9-81ED-4DB2-BD59-A6C34878D82A}">
                    <a16:rowId xmlns:a16="http://schemas.microsoft.com/office/drawing/2014/main" val="10006"/>
                  </a:ext>
                </a:extLst>
              </a:tr>
            </a:tbl>
          </a:graphicData>
        </a:graphic>
      </p:graphicFrame>
      <p:sp>
        <p:nvSpPr>
          <p:cNvPr id="9" name="Content Placeholder 1"/>
          <p:cNvSpPr>
            <a:spLocks noGrp="1"/>
          </p:cNvSpPr>
          <p:nvPr>
            <p:ph idx="1"/>
          </p:nvPr>
        </p:nvSpPr>
        <p:spPr>
          <a:xfrm>
            <a:off x="177800" y="1600200"/>
            <a:ext cx="5715000" cy="6626005"/>
          </a:xfrm>
        </p:spPr>
        <p:txBody>
          <a:bodyPr numCol="2"/>
          <a:lstStyle/>
          <a:p>
            <a:pPr marL="571500" lvl="1" indent="-342900">
              <a:buFont typeface="Arial" panose="020B0604020202020204" pitchFamily="34" charset="0"/>
              <a:buChar char="•"/>
            </a:pPr>
            <a:r>
              <a:rPr lang="en-US" sz="2800" dirty="0">
                <a:solidFill>
                  <a:schemeClr val="bg2">
                    <a:lumMod val="75000"/>
                  </a:schemeClr>
                </a:solidFill>
              </a:rPr>
              <a:t>Windows: 7, 8.1, 10</a:t>
            </a:r>
          </a:p>
          <a:p>
            <a:pPr marL="571500" lvl="1" indent="-342900">
              <a:buFont typeface="Arial" panose="020B0604020202020204" pitchFamily="34" charset="0"/>
              <a:buChar char="•"/>
            </a:pPr>
            <a:r>
              <a:rPr lang="pt-BR" sz="2800" dirty="0">
                <a:solidFill>
                  <a:schemeClr val="bg2">
                    <a:lumMod val="75000"/>
                  </a:schemeClr>
                </a:solidFill>
              </a:rPr>
              <a:t>OS X: 10.9, 10.10, 10.11 </a:t>
            </a:r>
          </a:p>
          <a:p>
            <a:pPr marL="571500" lvl="1" indent="-342900">
              <a:buFont typeface="Arial" panose="020B0604020202020204" pitchFamily="34" charset="0"/>
              <a:buChar char="•"/>
            </a:pPr>
            <a:r>
              <a:rPr lang="pt-BR" sz="2800" dirty="0">
                <a:solidFill>
                  <a:schemeClr val="bg2">
                    <a:lumMod val="75000"/>
                  </a:schemeClr>
                </a:solidFill>
              </a:rPr>
              <a:t>macOS Sierra 10.12, 10.13</a:t>
            </a:r>
            <a:endParaRPr lang="en-US" sz="2800" dirty="0">
              <a:solidFill>
                <a:schemeClr val="bg2">
                  <a:lumMod val="75000"/>
                </a:schemeClr>
              </a:solidFill>
            </a:endParaRPr>
          </a:p>
          <a:p>
            <a:pPr marL="571500" lvl="1" indent="-342900">
              <a:buFont typeface="Arial" panose="020B0604020202020204" pitchFamily="34" charset="0"/>
              <a:buChar char="•"/>
            </a:pPr>
            <a:r>
              <a:rPr lang="en-US" sz="2800" dirty="0">
                <a:solidFill>
                  <a:schemeClr val="bg2">
                    <a:lumMod val="75000"/>
                  </a:schemeClr>
                </a:solidFill>
              </a:rPr>
              <a:t>Linux: Fedora 24 (64-bit); Ubuntu 16.04 (64-bit)</a:t>
            </a:r>
          </a:p>
        </p:txBody>
      </p:sp>
    </p:spTree>
    <p:extLst>
      <p:ext uri="{BB962C8B-B14F-4D97-AF65-F5344CB8AC3E}">
        <p14:creationId xmlns:p14="http://schemas.microsoft.com/office/powerpoint/2010/main" val="243913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fade">
                                      <p:cBhvr>
                                        <p:cTn id="15" dur="500"/>
                                        <p:tgtEl>
                                          <p:spTgt spid="9">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fade">
                                      <p:cBhvr>
                                        <p:cTn id="19"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350" y="152400"/>
            <a:ext cx="10972800" cy="1249680"/>
          </a:xfrm>
        </p:spPr>
        <p:txBody>
          <a:bodyPr>
            <a:normAutofit/>
          </a:bodyPr>
          <a:lstStyle/>
          <a:p>
            <a:r>
              <a:rPr lang="en-US" sz="4400" dirty="0"/>
              <a:t>Installable TN on Windows, OSX, &amp; Linux</a:t>
            </a:r>
          </a:p>
        </p:txBody>
      </p:sp>
      <p:sp>
        <p:nvSpPr>
          <p:cNvPr id="3" name="Content Placeholder 2"/>
          <p:cNvSpPr>
            <a:spLocks noGrp="1"/>
          </p:cNvSpPr>
          <p:nvPr>
            <p:ph idx="1"/>
          </p:nvPr>
        </p:nvSpPr>
        <p:spPr>
          <a:xfrm>
            <a:off x="650875" y="1143000"/>
            <a:ext cx="11465210" cy="7696200"/>
          </a:xfrm>
        </p:spPr>
        <p:txBody>
          <a:bodyPr numCol="1">
            <a:normAutofit lnSpcReduction="10000"/>
          </a:bodyPr>
          <a:lstStyle/>
          <a:p>
            <a:pPr marL="457200" indent="-457200">
              <a:buFont typeface="Arial" panose="020B0604020202020204" pitchFamily="34" charset="0"/>
              <a:buChar char="•"/>
            </a:pPr>
            <a:r>
              <a:rPr lang="en-US" sz="3200" dirty="0"/>
              <a:t>Install </a:t>
            </a:r>
            <a:r>
              <a:rPr lang="en-US" sz="3200" dirty="0" err="1"/>
              <a:t>TestNav</a:t>
            </a:r>
            <a:r>
              <a:rPr lang="en-US" sz="3200" dirty="0"/>
              <a:t> Desktop. </a:t>
            </a:r>
          </a:p>
          <a:p>
            <a:pPr marL="457200" indent="-457200">
              <a:buFont typeface="Arial" panose="020B0604020202020204" pitchFamily="34" charset="0"/>
              <a:buChar char="•"/>
            </a:pPr>
            <a:r>
              <a:rPr lang="en-US" sz="3200" dirty="0"/>
              <a:t>Start </a:t>
            </a:r>
            <a:r>
              <a:rPr lang="en-US" sz="3200" dirty="0" err="1"/>
              <a:t>TestNav</a:t>
            </a:r>
            <a:r>
              <a:rPr lang="en-US" sz="3200" dirty="0"/>
              <a:t> Desktop</a:t>
            </a:r>
          </a:p>
          <a:p>
            <a:pPr marL="457200" indent="-457200">
              <a:buFont typeface="Arial" panose="020B0604020202020204" pitchFamily="34" charset="0"/>
              <a:buChar char="•"/>
            </a:pPr>
            <a:r>
              <a:rPr lang="en-US" sz="3200" dirty="0"/>
              <a:t>Preform a </a:t>
            </a:r>
            <a:r>
              <a:rPr lang="en-US" sz="3200" dirty="0" err="1"/>
              <a:t>TestNav</a:t>
            </a:r>
            <a:r>
              <a:rPr lang="en-US" sz="3200" dirty="0"/>
              <a:t> app check to to ensure that it installed properly.</a:t>
            </a:r>
          </a:p>
          <a:p>
            <a:pPr marL="457200" indent="-457200">
              <a:buFont typeface="Arial" panose="020B0604020202020204" pitchFamily="34" charset="0"/>
              <a:buChar char="•"/>
            </a:pPr>
            <a:r>
              <a:rPr lang="en-US" sz="3200" dirty="0"/>
              <a:t>Point </a:t>
            </a:r>
            <a:r>
              <a:rPr lang="en-US" sz="3200" dirty="0" err="1"/>
              <a:t>TestNav</a:t>
            </a:r>
            <a:r>
              <a:rPr lang="en-US" sz="3200" dirty="0"/>
              <a:t> 8 App Toward </a:t>
            </a:r>
            <a:r>
              <a:rPr lang="en-US" sz="3200" dirty="0" err="1"/>
              <a:t>TestNav</a:t>
            </a:r>
            <a:r>
              <a:rPr lang="en-US" sz="3200" dirty="0"/>
              <a:t> URL</a:t>
            </a:r>
          </a:p>
          <a:p>
            <a:pPr marL="457200" indent="-457200">
              <a:buFont typeface="Arial" panose="020B0604020202020204" pitchFamily="34" charset="0"/>
              <a:buChar char="•"/>
            </a:pPr>
            <a:r>
              <a:rPr lang="en-US" sz="3200" dirty="0"/>
              <a:t>Set up Proctor Cache on your proctor caching computer(s).</a:t>
            </a:r>
          </a:p>
          <a:p>
            <a:pPr marL="457200" indent="-457200">
              <a:buFont typeface="Arial" panose="020B0604020202020204" pitchFamily="34" charset="0"/>
              <a:buChar char="•"/>
            </a:pPr>
            <a:r>
              <a:rPr lang="en-US" sz="3200" dirty="0"/>
              <a:t>Configure Proctor Cache in </a:t>
            </a:r>
            <a:r>
              <a:rPr lang="en-US" sz="3200" dirty="0" err="1"/>
              <a:t>PearsonAccess</a:t>
            </a:r>
            <a:r>
              <a:rPr lang="en-US" sz="3200" baseline="30000" dirty="0" err="1"/>
              <a:t>next</a:t>
            </a:r>
            <a:r>
              <a:rPr lang="en-US" sz="3200" dirty="0"/>
              <a:t> to Set Up Response File Backups, and set up a Secondary Save Location.</a:t>
            </a:r>
          </a:p>
          <a:p>
            <a:pPr marL="457200" indent="-457200">
              <a:buFont typeface="Arial" panose="020B0604020202020204" pitchFamily="34" charset="0"/>
              <a:buChar char="•"/>
            </a:pPr>
            <a:r>
              <a:rPr lang="en-US" sz="3200" dirty="0"/>
              <a:t>Run an infrastructure trial.</a:t>
            </a:r>
          </a:p>
        </p:txBody>
      </p:sp>
    </p:spTree>
    <p:extLst>
      <p:ext uri="{BB962C8B-B14F-4D97-AF65-F5344CB8AC3E}">
        <p14:creationId xmlns:p14="http://schemas.microsoft.com/office/powerpoint/2010/main" val="21841218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Point </a:t>
            </a:r>
            <a:r>
              <a:rPr lang="en-US" sz="4400" dirty="0" err="1"/>
              <a:t>TestNav</a:t>
            </a:r>
            <a:r>
              <a:rPr lang="en-US" sz="4400" dirty="0"/>
              <a:t> 8 App Toward </a:t>
            </a:r>
            <a:r>
              <a:rPr lang="en-US" sz="4400" dirty="0" err="1"/>
              <a:t>TestNav</a:t>
            </a:r>
            <a:r>
              <a:rPr lang="en-US" sz="4400" dirty="0"/>
              <a:t> URL</a:t>
            </a:r>
          </a:p>
        </p:txBody>
      </p:sp>
      <p:sp>
        <p:nvSpPr>
          <p:cNvPr id="6" name="TextBox 5"/>
          <p:cNvSpPr txBox="1"/>
          <p:nvPr/>
        </p:nvSpPr>
        <p:spPr>
          <a:xfrm>
            <a:off x="635000" y="7311587"/>
            <a:ext cx="5333999" cy="1200329"/>
          </a:xfrm>
          <a:prstGeom prst="rect">
            <a:avLst/>
          </a:prstGeom>
          <a:noFill/>
        </p:spPr>
        <p:txBody>
          <a:bodyPr wrap="square" rtlCol="0">
            <a:spAutoFit/>
          </a:bodyPr>
          <a:lstStyle/>
          <a:p>
            <a:r>
              <a:rPr lang="en-US" sz="2400" dirty="0"/>
              <a:t>Choose the icon in the top right hand portion of the screen and select &gt; Choose a different customer.</a:t>
            </a:r>
          </a:p>
        </p:txBody>
      </p:sp>
      <p:sp>
        <p:nvSpPr>
          <p:cNvPr id="9" name="TextBox 8"/>
          <p:cNvSpPr txBox="1"/>
          <p:nvPr/>
        </p:nvSpPr>
        <p:spPr>
          <a:xfrm>
            <a:off x="6657868" y="7255707"/>
            <a:ext cx="5333999" cy="1569660"/>
          </a:xfrm>
          <a:prstGeom prst="rect">
            <a:avLst/>
          </a:prstGeom>
          <a:noFill/>
        </p:spPr>
        <p:txBody>
          <a:bodyPr wrap="square" rtlCol="0">
            <a:spAutoFit/>
          </a:bodyPr>
          <a:lstStyle/>
          <a:p>
            <a:r>
              <a:rPr lang="en-US" sz="2400" dirty="0"/>
              <a:t>Select </a:t>
            </a:r>
            <a:r>
              <a:rPr lang="en-US" sz="2400" b="1" dirty="0"/>
              <a:t>Colorado</a:t>
            </a:r>
            <a:r>
              <a:rPr lang="en-US" sz="2400" dirty="0"/>
              <a:t> for all operational assessments Science, Social Studies as well as for CMAS ELA and Math assessments.</a:t>
            </a:r>
          </a:p>
        </p:txBody>
      </p:sp>
      <p:pic>
        <p:nvPicPr>
          <p:cNvPr id="3" name="Picture 2"/>
          <p:cNvPicPr>
            <a:picLocks noChangeAspect="1"/>
          </p:cNvPicPr>
          <p:nvPr/>
        </p:nvPicPr>
        <p:blipFill>
          <a:blip r:embed="rId2"/>
          <a:stretch>
            <a:fillRect/>
          </a:stretch>
        </p:blipFill>
        <p:spPr>
          <a:xfrm>
            <a:off x="863600" y="1557841"/>
            <a:ext cx="4295775" cy="4657725"/>
          </a:xfrm>
          <a:prstGeom prst="rect">
            <a:avLst/>
          </a:prstGeom>
        </p:spPr>
      </p:pic>
      <p:pic>
        <p:nvPicPr>
          <p:cNvPr id="5" name="Picture 4"/>
          <p:cNvPicPr>
            <a:picLocks noChangeAspect="1"/>
          </p:cNvPicPr>
          <p:nvPr/>
        </p:nvPicPr>
        <p:blipFill>
          <a:blip r:embed="rId3"/>
          <a:stretch>
            <a:fillRect/>
          </a:stretch>
        </p:blipFill>
        <p:spPr>
          <a:xfrm>
            <a:off x="6639484" y="1558874"/>
            <a:ext cx="5196916" cy="5196916"/>
          </a:xfrm>
          <a:prstGeom prst="rect">
            <a:avLst/>
          </a:prstGeom>
        </p:spPr>
      </p:pic>
    </p:spTree>
    <p:extLst>
      <p:ext uri="{BB962C8B-B14F-4D97-AF65-F5344CB8AC3E}">
        <p14:creationId xmlns:p14="http://schemas.microsoft.com/office/powerpoint/2010/main" val="3953474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 dirty="0"/>
              <a:t>Online Testing Components Diagram</a:t>
            </a:r>
            <a:endParaRPr lang="en-US" dirty="0"/>
          </a:p>
        </p:txBody>
      </p:sp>
      <p:sp>
        <p:nvSpPr>
          <p:cNvPr id="8" name="Subtitle 7"/>
          <p:cNvSpPr>
            <a:spLocks noGrp="1"/>
          </p:cNvSpPr>
          <p:nvPr>
            <p:ph type="subTitle" idx="1"/>
          </p:nvPr>
        </p:nvSpPr>
        <p:spPr/>
        <p:txBody>
          <a:bodyPr/>
          <a:lstStyle/>
          <a:p>
            <a:endParaRPr lang="en-US"/>
          </a:p>
        </p:txBody>
      </p:sp>
      <p:sp>
        <p:nvSpPr>
          <p:cNvPr id="9" name="Text Placeholder 8"/>
          <p:cNvSpPr>
            <a:spLocks noGrp="1"/>
          </p:cNvSpPr>
          <p:nvPr>
            <p:ph type="body" sz="quarter" idx="10"/>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7" y="-210610"/>
            <a:ext cx="13087708" cy="996421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121920"/>
            <a:ext cx="12115800" cy="1249680"/>
          </a:xfrm>
        </p:spPr>
        <p:txBody>
          <a:bodyPr/>
          <a:lstStyle/>
          <a:p>
            <a:r>
              <a:rPr lang="en-US" sz="4400" dirty="0" err="1">
                <a:solidFill>
                  <a:schemeClr val="bg2"/>
                </a:solidFill>
              </a:rPr>
              <a:t>TestNav</a:t>
            </a:r>
            <a:r>
              <a:rPr lang="en-US" sz="4400" dirty="0">
                <a:solidFill>
                  <a:schemeClr val="bg2"/>
                </a:solidFill>
              </a:rPr>
              <a:t> Desktop Mass Install</a:t>
            </a:r>
            <a:br>
              <a:rPr lang="en-US" sz="4400" dirty="0">
                <a:solidFill>
                  <a:schemeClr val="bg2"/>
                </a:solidFill>
              </a:rPr>
            </a:br>
            <a:endParaRPr lang="en-US" sz="4400" dirty="0">
              <a:solidFill>
                <a:schemeClr val="bg2"/>
              </a:solidFill>
            </a:endParaRPr>
          </a:p>
        </p:txBody>
      </p:sp>
      <p:sp>
        <p:nvSpPr>
          <p:cNvPr id="3" name="Content Placeholder 2"/>
          <p:cNvSpPr>
            <a:spLocks noGrp="1"/>
          </p:cNvSpPr>
          <p:nvPr>
            <p:ph idx="1"/>
          </p:nvPr>
        </p:nvSpPr>
        <p:spPr>
          <a:xfrm>
            <a:off x="330201" y="909637"/>
            <a:ext cx="7391399" cy="7696200"/>
          </a:xfrm>
        </p:spPr>
        <p:txBody>
          <a:bodyPr numCol="1"/>
          <a:lstStyle/>
          <a:p>
            <a:pPr lvl="1" indent="0">
              <a:spcBef>
                <a:spcPts val="600"/>
              </a:spcBef>
            </a:pPr>
            <a:r>
              <a:rPr lang="en-US" sz="1800" dirty="0"/>
              <a:t>Because </a:t>
            </a:r>
            <a:r>
              <a:rPr lang="en-US" sz="1800" dirty="0" err="1"/>
              <a:t>TestNav</a:t>
            </a:r>
            <a:r>
              <a:rPr lang="en-US" sz="1800" dirty="0"/>
              <a:t> installation does not add entries to the Windows registry, you can copy the </a:t>
            </a:r>
            <a:r>
              <a:rPr lang="en-US" sz="1800" dirty="0" err="1"/>
              <a:t>TestNav</a:t>
            </a:r>
            <a:r>
              <a:rPr lang="en-US" sz="1800" dirty="0"/>
              <a:t> application and push it to student computers for mass installation.</a:t>
            </a:r>
          </a:p>
          <a:p>
            <a:pPr marL="0" indent="0"/>
            <a:r>
              <a:rPr lang="en-US" sz="3200" b="1" dirty="0" err="1"/>
              <a:t>TestNav</a:t>
            </a:r>
            <a:r>
              <a:rPr lang="en-US" sz="3200" b="1" dirty="0"/>
              <a:t> Desktop Patch Updates</a:t>
            </a:r>
          </a:p>
          <a:p>
            <a:pPr>
              <a:spcBef>
                <a:spcPts val="1200"/>
              </a:spcBef>
              <a:buFont typeface="Arial" panose="020B0604020202020204" pitchFamily="34" charset="0"/>
              <a:buChar char="•"/>
            </a:pPr>
            <a:r>
              <a:rPr lang="en-US" sz="2000" dirty="0" err="1"/>
              <a:t>TestNav</a:t>
            </a:r>
            <a:r>
              <a:rPr lang="en-US" sz="2000" dirty="0"/>
              <a:t> program file updates are saved in {</a:t>
            </a:r>
            <a:r>
              <a:rPr lang="en-US" sz="2000" dirty="0" err="1"/>
              <a:t>user_home</a:t>
            </a:r>
            <a:r>
              <a:rPr lang="en-US" sz="2000" dirty="0"/>
              <a:t>}\</a:t>
            </a:r>
            <a:r>
              <a:rPr lang="en-US" sz="2000" dirty="0" err="1"/>
              <a:t>AppData</a:t>
            </a:r>
            <a:r>
              <a:rPr lang="en-US" sz="2000" dirty="0"/>
              <a:t>\Local\Pearson</a:t>
            </a:r>
          </a:p>
          <a:p>
            <a:pPr>
              <a:spcBef>
                <a:spcPts val="1200"/>
              </a:spcBef>
              <a:buFont typeface="Arial" panose="020B0604020202020204" pitchFamily="34" charset="0"/>
              <a:buChar char="•"/>
            </a:pPr>
            <a:r>
              <a:rPr lang="en-US" sz="2000" dirty="0"/>
              <a:t>Updates when the app opens or a student authenticates. </a:t>
            </a:r>
          </a:p>
          <a:p>
            <a:pPr>
              <a:spcBef>
                <a:spcPts val="1200"/>
              </a:spcBef>
              <a:buFont typeface="Arial" panose="020B0604020202020204" pitchFamily="34" charset="0"/>
              <a:buChar char="•"/>
            </a:pPr>
            <a:r>
              <a:rPr lang="en-US" sz="2000" dirty="0"/>
              <a:t>Can be pushed by using a snap shot of an updated Pearson folder pushed out to student devices.</a:t>
            </a:r>
          </a:p>
          <a:p>
            <a:pPr>
              <a:spcBef>
                <a:spcPts val="1200"/>
              </a:spcBef>
              <a:buFont typeface="Arial" panose="020B0604020202020204" pitchFamily="34" charset="0"/>
              <a:buChar char="•"/>
            </a:pPr>
            <a:r>
              <a:rPr lang="en-US" sz="2000" dirty="0"/>
              <a:t>Major TN updates that may require reinstallation will be scheduled in Winter and Summer student breaks.</a:t>
            </a:r>
          </a:p>
          <a:p>
            <a:pPr marL="0" indent="0"/>
            <a:r>
              <a:rPr lang="en-US" sz="3200" b="1" dirty="0"/>
              <a:t>TN Login Preferences</a:t>
            </a:r>
          </a:p>
          <a:p>
            <a:pPr>
              <a:spcBef>
                <a:spcPts val="600"/>
              </a:spcBef>
              <a:buFont typeface="Arial" panose="020B0604020202020204" pitchFamily="34" charset="0"/>
              <a:buChar char="•"/>
            </a:pPr>
            <a:r>
              <a:rPr lang="en-US" sz="2000" dirty="0"/>
              <a:t>Go to {</a:t>
            </a:r>
            <a:r>
              <a:rPr lang="en-US" sz="2000" dirty="0" err="1"/>
              <a:t>user_home</a:t>
            </a:r>
            <a:r>
              <a:rPr lang="en-US" sz="2000" dirty="0"/>
              <a:t>}\</a:t>
            </a:r>
            <a:r>
              <a:rPr lang="en-US" sz="2000" dirty="0" err="1"/>
              <a:t>AppData</a:t>
            </a:r>
            <a:r>
              <a:rPr lang="en-US" sz="2000" dirty="0"/>
              <a:t>\Local\Pearson. Exists in the update file folder, named with the update version number (for example, 1.6.5)</a:t>
            </a:r>
          </a:p>
          <a:p>
            <a:pPr>
              <a:spcBef>
                <a:spcPts val="600"/>
              </a:spcBef>
              <a:buFont typeface="Arial" panose="020B0604020202020204" pitchFamily="34" charset="0"/>
              <a:buChar char="•"/>
            </a:pPr>
            <a:endParaRPr lang="en-US" sz="2000" dirty="0"/>
          </a:p>
          <a:p>
            <a:pPr>
              <a:spcBef>
                <a:spcPts val="600"/>
              </a:spcBef>
              <a:buFont typeface="Arial" panose="020B0604020202020204" pitchFamily="34" charset="0"/>
              <a:buChar char="•"/>
            </a:pPr>
            <a:r>
              <a:rPr lang="en-US" sz="2000" dirty="0"/>
              <a:t>The default file, which stores the customer login preference for the next login can be pushed out as well.</a:t>
            </a:r>
          </a:p>
          <a:p>
            <a:pPr marL="571500" lvl="1" indent="-342900">
              <a:spcBef>
                <a:spcPts val="600"/>
              </a:spcBef>
              <a:buFont typeface="Arial" panose="020B0604020202020204" pitchFamily="34" charset="0"/>
              <a:buChar char="•"/>
            </a:pPr>
            <a:endParaRPr lang="en-US" sz="2000" dirty="0"/>
          </a:p>
          <a:p>
            <a:pPr lvl="1" indent="0">
              <a:spcBef>
                <a:spcPts val="600"/>
              </a:spcBef>
            </a:pPr>
            <a:endParaRPr lang="en-US" sz="2000" dirty="0"/>
          </a:p>
        </p:txBody>
      </p:sp>
      <p:pic>
        <p:nvPicPr>
          <p:cNvPr id="1026" name="Picture 2" descr="Inline imag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1601" y="6700837"/>
            <a:ext cx="5105400" cy="14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Inline imag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1600" y="2931318"/>
            <a:ext cx="5105400" cy="15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5502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54000" y="260201"/>
            <a:ext cx="7704373" cy="1784201"/>
          </a:xfrm>
        </p:spPr>
        <p:txBody>
          <a:bodyPr/>
          <a:lstStyle/>
          <a:p>
            <a:r>
              <a:rPr lang="en-US" dirty="0"/>
              <a:t>Chromebook System Requirements</a:t>
            </a:r>
          </a:p>
        </p:txBody>
      </p:sp>
      <p:sp>
        <p:nvSpPr>
          <p:cNvPr id="2" name="Content Placeholder 1"/>
          <p:cNvSpPr>
            <a:spLocks noGrp="1"/>
          </p:cNvSpPr>
          <p:nvPr>
            <p:ph idx="1"/>
          </p:nvPr>
        </p:nvSpPr>
        <p:spPr>
          <a:xfrm>
            <a:off x="254000" y="2201300"/>
            <a:ext cx="7511107" cy="5414758"/>
          </a:xfrm>
        </p:spPr>
        <p:txBody>
          <a:bodyPr/>
          <a:lstStyle/>
          <a:p>
            <a:r>
              <a:rPr lang="en-US" dirty="0"/>
              <a:t>Hardware and software requirements</a:t>
            </a:r>
          </a:p>
          <a:p>
            <a:pPr lvl="1"/>
            <a:r>
              <a:rPr lang="en-US" sz="2560" dirty="0"/>
              <a:t>Memory requirements</a:t>
            </a:r>
          </a:p>
          <a:p>
            <a:r>
              <a:rPr lang="en-US" dirty="0"/>
              <a:t>No Java or browser dependencies</a:t>
            </a:r>
          </a:p>
          <a:p>
            <a:r>
              <a:rPr lang="en-US" dirty="0"/>
              <a:t>Must use the Installable TestNav application for Chromebook and </a:t>
            </a:r>
            <a:r>
              <a:rPr lang="en-US" b="1" dirty="0"/>
              <a:t>not</a:t>
            </a:r>
            <a:r>
              <a:rPr lang="en-US" dirty="0"/>
              <a:t> a browser</a:t>
            </a:r>
          </a:p>
        </p:txBody>
      </p:sp>
      <p:graphicFrame>
        <p:nvGraphicFramePr>
          <p:cNvPr id="5" name="Content Placeholder 3"/>
          <p:cNvGraphicFramePr>
            <a:graphicFrameLocks/>
          </p:cNvGraphicFramePr>
          <p:nvPr>
            <p:extLst>
              <p:ext uri="{D42A27DB-BD31-4B8C-83A1-F6EECF244321}">
                <p14:modId xmlns:p14="http://schemas.microsoft.com/office/powerpoint/2010/main" val="2979059284"/>
              </p:ext>
            </p:extLst>
          </p:nvPr>
        </p:nvGraphicFramePr>
        <p:xfrm>
          <a:off x="7765107" y="838200"/>
          <a:ext cx="4454602" cy="7399045"/>
        </p:xfrm>
        <a:graphic>
          <a:graphicData uri="http://schemas.openxmlformats.org/drawingml/2006/table">
            <a:tbl>
              <a:tblPr/>
              <a:tblGrid>
                <a:gridCol w="2361623">
                  <a:extLst>
                    <a:ext uri="{9D8B030D-6E8A-4147-A177-3AD203B41FA5}">
                      <a16:colId xmlns:a16="http://schemas.microsoft.com/office/drawing/2014/main" val="20000"/>
                    </a:ext>
                  </a:extLst>
                </a:gridCol>
                <a:gridCol w="2092979">
                  <a:extLst>
                    <a:ext uri="{9D8B030D-6E8A-4147-A177-3AD203B41FA5}">
                      <a16:colId xmlns:a16="http://schemas.microsoft.com/office/drawing/2014/main" val="20001"/>
                    </a:ext>
                  </a:extLst>
                </a:gridCol>
              </a:tblGrid>
              <a:tr h="443825">
                <a:tc>
                  <a:txBody>
                    <a:bodyPr/>
                    <a:lstStyle/>
                    <a:p>
                      <a:pPr algn="l" fontAlgn="t"/>
                      <a:r>
                        <a:rPr lang="en-US" sz="2000" b="1" dirty="0">
                          <a:solidFill>
                            <a:schemeClr val="bg1"/>
                          </a:solidFill>
                          <a:effectLst/>
                        </a:rPr>
                        <a:t>Specifications</a:t>
                      </a: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2000" b="1" dirty="0">
                          <a:solidFill>
                            <a:schemeClr val="bg1"/>
                          </a:solidFill>
                          <a:effectLst/>
                        </a:rPr>
                        <a:t>Chrome OS</a:t>
                      </a: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extLst>
                  <a:ext uri="{0D108BD9-81ED-4DB2-BD59-A6C34878D82A}">
                    <a16:rowId xmlns:a16="http://schemas.microsoft.com/office/drawing/2014/main" val="10000"/>
                  </a:ext>
                </a:extLst>
              </a:tr>
              <a:tr h="1588851">
                <a:tc>
                  <a:txBody>
                    <a:bodyPr/>
                    <a:lstStyle/>
                    <a:p>
                      <a:pPr algn="l" fontAlgn="t"/>
                      <a:r>
                        <a:rPr lang="en-US" sz="1800" b="1" i="0" kern="1200" dirty="0">
                          <a:solidFill>
                            <a:schemeClr val="tx1"/>
                          </a:solidFill>
                          <a:effectLst/>
                          <a:latin typeface="+mn-lt"/>
                          <a:ea typeface="+mn-ea"/>
                          <a:cs typeface="+mn-cs"/>
                        </a:rPr>
                        <a:t>Supported devices</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1800" b="0" i="0" kern="1200" dirty="0">
                          <a:solidFill>
                            <a:schemeClr val="bg2"/>
                          </a:solidFill>
                          <a:effectLst/>
                          <a:latin typeface="+mn-lt"/>
                          <a:ea typeface="+mn-ea"/>
                          <a:cs typeface="+mn-cs"/>
                        </a:rPr>
                        <a:t>Chromebooks</a:t>
                      </a:r>
                      <a:endParaRPr lang="en-US" dirty="0">
                        <a:solidFill>
                          <a:schemeClr val="bg2"/>
                        </a:solidFill>
                        <a:effectLst/>
                      </a:endParaRP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extLst>
                  <a:ext uri="{0D108BD9-81ED-4DB2-BD59-A6C34878D82A}">
                    <a16:rowId xmlns:a16="http://schemas.microsoft.com/office/drawing/2014/main" val="10001"/>
                  </a:ext>
                </a:extLst>
              </a:tr>
              <a:tr h="1588851">
                <a:tc>
                  <a:txBody>
                    <a:bodyPr/>
                    <a:lstStyle/>
                    <a:p>
                      <a:pPr algn="l" fontAlgn="t"/>
                      <a:r>
                        <a:rPr lang="en-US" sz="1800" b="1" i="0" kern="1200" dirty="0">
                          <a:solidFill>
                            <a:schemeClr val="tx1"/>
                          </a:solidFill>
                          <a:effectLst/>
                          <a:latin typeface="+mn-lt"/>
                          <a:ea typeface="+mn-ea"/>
                          <a:cs typeface="+mn-cs"/>
                        </a:rPr>
                        <a:t>Processor</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dirty="0">
                          <a:solidFill>
                            <a:schemeClr val="bg2"/>
                          </a:solidFill>
                          <a:effectLst/>
                        </a:rPr>
                        <a:t>any</a:t>
                      </a: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extLst>
                  <a:ext uri="{0D108BD9-81ED-4DB2-BD59-A6C34878D82A}">
                    <a16:rowId xmlns:a16="http://schemas.microsoft.com/office/drawing/2014/main" val="10002"/>
                  </a:ext>
                </a:extLst>
              </a:tr>
              <a:tr h="1098126">
                <a:tc>
                  <a:txBody>
                    <a:bodyPr/>
                    <a:lstStyle/>
                    <a:p>
                      <a:pPr algn="l" fontAlgn="t"/>
                      <a:r>
                        <a:rPr lang="en-US" sz="1800" b="1" i="0" kern="1200" dirty="0">
                          <a:solidFill>
                            <a:schemeClr val="tx1"/>
                          </a:solidFill>
                          <a:effectLst/>
                          <a:latin typeface="+mn-lt"/>
                          <a:ea typeface="+mn-ea"/>
                          <a:cs typeface="+mn-cs"/>
                        </a:rPr>
                        <a:t>Memory</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b="1" dirty="0">
                          <a:solidFill>
                            <a:schemeClr val="bg2"/>
                          </a:solidFill>
                          <a:effectLst/>
                        </a:rPr>
                        <a:t>Recommended</a:t>
                      </a:r>
                    </a:p>
                    <a:p>
                      <a:pPr algn="l" fontAlgn="t"/>
                      <a:r>
                        <a:rPr lang="en-US" b="1" dirty="0">
                          <a:solidFill>
                            <a:schemeClr val="bg2"/>
                          </a:solidFill>
                          <a:effectLst/>
                        </a:rPr>
                        <a:t>4 GB RAM</a:t>
                      </a:r>
                    </a:p>
                    <a:p>
                      <a:pPr algn="l" fontAlgn="t"/>
                      <a:r>
                        <a:rPr lang="en-US" b="1" dirty="0">
                          <a:solidFill>
                            <a:schemeClr val="bg2"/>
                          </a:solidFill>
                          <a:effectLst/>
                        </a:rPr>
                        <a:t>Minimum </a:t>
                      </a:r>
                    </a:p>
                    <a:p>
                      <a:pPr algn="l" fontAlgn="t"/>
                      <a:r>
                        <a:rPr lang="en-US" b="1" dirty="0">
                          <a:solidFill>
                            <a:schemeClr val="bg2"/>
                          </a:solidFill>
                          <a:effectLst/>
                        </a:rPr>
                        <a:t>2 GB RAM </a:t>
                      </a: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extLst>
                  <a:ext uri="{0D108BD9-81ED-4DB2-BD59-A6C34878D82A}">
                    <a16:rowId xmlns:a16="http://schemas.microsoft.com/office/drawing/2014/main" val="10003"/>
                  </a:ext>
                </a:extLst>
              </a:tr>
              <a:tr h="607399">
                <a:tc>
                  <a:txBody>
                    <a:bodyPr/>
                    <a:lstStyle/>
                    <a:p>
                      <a:pPr algn="l" fontAlgn="t"/>
                      <a:r>
                        <a:rPr lang="en-US" sz="1800" b="1" i="0" kern="1200" dirty="0">
                          <a:solidFill>
                            <a:schemeClr val="tx1"/>
                          </a:solidFill>
                          <a:effectLst/>
                          <a:latin typeface="+mn-lt"/>
                          <a:ea typeface="+mn-ea"/>
                          <a:cs typeface="+mn-cs"/>
                        </a:rPr>
                        <a:t>Minimum screen size</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buFont typeface="Arial" panose="020B0604020202020204" pitchFamily="34" charset="0"/>
                        <a:buNone/>
                      </a:pPr>
                      <a:r>
                        <a:rPr lang="en-US" sz="1800" dirty="0">
                          <a:solidFill>
                            <a:schemeClr val="bg2"/>
                          </a:solidFill>
                          <a:effectLst/>
                        </a:rPr>
                        <a:t>9.5-in</a:t>
                      </a: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extLst>
                  <a:ext uri="{0D108BD9-81ED-4DB2-BD59-A6C34878D82A}">
                    <a16:rowId xmlns:a16="http://schemas.microsoft.com/office/drawing/2014/main" val="10004"/>
                  </a:ext>
                </a:extLst>
              </a:tr>
              <a:tr h="607399">
                <a:tc>
                  <a:txBody>
                    <a:bodyPr/>
                    <a:lstStyle/>
                    <a:p>
                      <a:pPr algn="l" fontAlgn="t"/>
                      <a:r>
                        <a:rPr lang="en-US" sz="1800" b="1" i="0" kern="1200" dirty="0">
                          <a:solidFill>
                            <a:schemeClr val="tx1"/>
                          </a:solidFill>
                          <a:effectLst/>
                          <a:latin typeface="+mn-lt"/>
                          <a:ea typeface="+mn-ea"/>
                          <a:cs typeface="+mn-cs"/>
                        </a:rPr>
                        <a:t>Minimum screen resolution</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dirty="0">
                          <a:solidFill>
                            <a:schemeClr val="bg2"/>
                          </a:solidFill>
                          <a:effectLst/>
                        </a:rPr>
                        <a:t>1024 x 768</a:t>
                      </a: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extLst>
                  <a:ext uri="{0D108BD9-81ED-4DB2-BD59-A6C34878D82A}">
                    <a16:rowId xmlns:a16="http://schemas.microsoft.com/office/drawing/2014/main" val="10005"/>
                  </a:ext>
                </a:extLst>
              </a:tr>
              <a:tr h="607399">
                <a:tc>
                  <a:txBody>
                    <a:bodyPr/>
                    <a:lstStyle/>
                    <a:p>
                      <a:pPr algn="l" fontAlgn="t"/>
                      <a:r>
                        <a:rPr lang="en-US" sz="1800" b="1" i="0" kern="1200" dirty="0">
                          <a:solidFill>
                            <a:schemeClr val="tx1"/>
                          </a:solidFill>
                          <a:effectLst/>
                          <a:latin typeface="+mn-lt"/>
                          <a:ea typeface="+mn-ea"/>
                          <a:cs typeface="+mn-cs"/>
                        </a:rPr>
                        <a:t>Other</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r>
                        <a:rPr lang="en-US" dirty="0">
                          <a:solidFill>
                            <a:schemeClr val="bg2"/>
                          </a:solidFill>
                        </a:rPr>
                        <a:t>Convertible Chromebooks can not be used in tablet mode</a:t>
                      </a: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2761529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325179" y="228600"/>
            <a:ext cx="10972800" cy="990600"/>
          </a:xfrm>
        </p:spPr>
        <p:txBody>
          <a:bodyPr/>
          <a:lstStyle/>
          <a:p>
            <a:r>
              <a:rPr lang="en-US" dirty="0"/>
              <a:t>Chromebooks – Setup Overview</a:t>
            </a:r>
          </a:p>
        </p:txBody>
      </p:sp>
      <p:sp>
        <p:nvSpPr>
          <p:cNvPr id="12" name="Content Placeholder 1"/>
          <p:cNvSpPr>
            <a:spLocks noGrp="1"/>
          </p:cNvSpPr>
          <p:nvPr>
            <p:ph idx="1"/>
          </p:nvPr>
        </p:nvSpPr>
        <p:spPr>
          <a:xfrm>
            <a:off x="325179" y="1447800"/>
            <a:ext cx="4577021" cy="1066800"/>
          </a:xfrm>
        </p:spPr>
        <p:txBody>
          <a:bodyPr anchor="t" anchorCtr="1"/>
          <a:lstStyle/>
          <a:p>
            <a:pPr marL="0" indent="0"/>
            <a:r>
              <a:rPr lang="en-US" b="1" dirty="0"/>
              <a:t>Two Setup Methods</a:t>
            </a:r>
          </a:p>
        </p:txBody>
      </p:sp>
      <p:sp>
        <p:nvSpPr>
          <p:cNvPr id="7" name="Freeform 6"/>
          <p:cNvSpPr/>
          <p:nvPr/>
        </p:nvSpPr>
        <p:spPr>
          <a:xfrm>
            <a:off x="325179" y="2926080"/>
            <a:ext cx="5773102" cy="901120"/>
          </a:xfrm>
          <a:custGeom>
            <a:avLst/>
            <a:gdLst>
              <a:gd name="connsiteX0" fmla="*/ 0 w 4059212"/>
              <a:gd name="connsiteY0" fmla="*/ 0 h 633600"/>
              <a:gd name="connsiteX1" fmla="*/ 4059212 w 4059212"/>
              <a:gd name="connsiteY1" fmla="*/ 0 h 633600"/>
              <a:gd name="connsiteX2" fmla="*/ 4059212 w 4059212"/>
              <a:gd name="connsiteY2" fmla="*/ 633600 h 633600"/>
              <a:gd name="connsiteX3" fmla="*/ 0 w 4059212"/>
              <a:gd name="connsiteY3" fmla="*/ 633600 h 633600"/>
              <a:gd name="connsiteX4" fmla="*/ 0 w 4059212"/>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633600">
                <a:moveTo>
                  <a:pt x="0" y="0"/>
                </a:moveTo>
                <a:lnTo>
                  <a:pt x="4059212" y="0"/>
                </a:lnTo>
                <a:lnTo>
                  <a:pt x="4059212" y="633600"/>
                </a:lnTo>
                <a:lnTo>
                  <a:pt x="0" y="633600"/>
                </a:lnTo>
                <a:lnTo>
                  <a:pt x="0" y="0"/>
                </a:lnTo>
                <a:close/>
              </a:path>
            </a:pathLst>
          </a:custGeom>
          <a:solidFill>
            <a:srgbClr val="14943F"/>
          </a:solidFill>
          <a:ln>
            <a:solidFill>
              <a:srgbClr val="14943F"/>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2527" tIns="127158" rIns="222527" bIns="127158" numCol="1" spcCol="1270" anchor="ctr" anchorCtr="0">
            <a:noAutofit/>
          </a:bodyPr>
          <a:lstStyle/>
          <a:p>
            <a:pPr algn="ctr" defTabSz="1390769">
              <a:lnSpc>
                <a:spcPct val="90000"/>
              </a:lnSpc>
              <a:spcAft>
                <a:spcPct val="35000"/>
              </a:spcAft>
            </a:pPr>
            <a:r>
              <a:rPr lang="en-US" sz="3129" dirty="0">
                <a:latin typeface="Verdana" panose="020B0604030504040204" pitchFamily="34" charset="0"/>
                <a:ea typeface="Verdana" panose="020B0604030504040204" pitchFamily="34" charset="0"/>
                <a:cs typeface="Verdana" panose="020B0604030504040204" pitchFamily="34" charset="0"/>
              </a:rPr>
              <a:t>Managed Chromebooks</a:t>
            </a:r>
          </a:p>
        </p:txBody>
      </p:sp>
      <p:sp>
        <p:nvSpPr>
          <p:cNvPr id="8" name="Freeform 7"/>
          <p:cNvSpPr/>
          <p:nvPr/>
        </p:nvSpPr>
        <p:spPr>
          <a:xfrm>
            <a:off x="325179" y="3827201"/>
            <a:ext cx="5773102" cy="4656883"/>
          </a:xfrm>
          <a:custGeom>
            <a:avLst/>
            <a:gdLst>
              <a:gd name="connsiteX0" fmla="*/ 0 w 4059212"/>
              <a:gd name="connsiteY0" fmla="*/ 0 h 4468859"/>
              <a:gd name="connsiteX1" fmla="*/ 4059212 w 4059212"/>
              <a:gd name="connsiteY1" fmla="*/ 0 h 4468859"/>
              <a:gd name="connsiteX2" fmla="*/ 4059212 w 4059212"/>
              <a:gd name="connsiteY2" fmla="*/ 4468859 h 4468859"/>
              <a:gd name="connsiteX3" fmla="*/ 0 w 4059212"/>
              <a:gd name="connsiteY3" fmla="*/ 4468859 h 4468859"/>
              <a:gd name="connsiteX4" fmla="*/ 0 w 4059212"/>
              <a:gd name="connsiteY4" fmla="*/ 0 h 446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4468859">
                <a:moveTo>
                  <a:pt x="0" y="0"/>
                </a:moveTo>
                <a:lnTo>
                  <a:pt x="4059212" y="0"/>
                </a:lnTo>
                <a:lnTo>
                  <a:pt x="4059212" y="4468859"/>
                </a:lnTo>
                <a:lnTo>
                  <a:pt x="0" y="4468859"/>
                </a:lnTo>
                <a:lnTo>
                  <a:pt x="0" y="0"/>
                </a:lnTo>
                <a:close/>
              </a:path>
            </a:pathLst>
          </a:custGeom>
          <a:solidFill>
            <a:srgbClr val="92D050">
              <a:alpha val="40000"/>
            </a:srgbClr>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6895" tIns="166895" rIns="222527" bIns="250342" numCol="1" spcCol="1270" anchor="t" anchorCtr="0">
            <a:noAutofit/>
          </a:bodyPr>
          <a:lstStyle/>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Set each device settings to keep local data to avoid losing in-transit student response files</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Before testing, enable Single App Kiosk mode by adjusting the Kiosk Settings</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After testing, disable Single App Kiosk mode by adjusting Kiosk Settings.</a:t>
            </a:r>
          </a:p>
        </p:txBody>
      </p:sp>
      <p:sp>
        <p:nvSpPr>
          <p:cNvPr id="9" name="Freeform 8"/>
          <p:cNvSpPr/>
          <p:nvPr/>
        </p:nvSpPr>
        <p:spPr>
          <a:xfrm>
            <a:off x="6906516" y="2926080"/>
            <a:ext cx="5773102" cy="901120"/>
          </a:xfrm>
          <a:custGeom>
            <a:avLst/>
            <a:gdLst>
              <a:gd name="connsiteX0" fmla="*/ 0 w 4059212"/>
              <a:gd name="connsiteY0" fmla="*/ 0 h 633600"/>
              <a:gd name="connsiteX1" fmla="*/ 4059212 w 4059212"/>
              <a:gd name="connsiteY1" fmla="*/ 0 h 633600"/>
              <a:gd name="connsiteX2" fmla="*/ 4059212 w 4059212"/>
              <a:gd name="connsiteY2" fmla="*/ 633600 h 633600"/>
              <a:gd name="connsiteX3" fmla="*/ 0 w 4059212"/>
              <a:gd name="connsiteY3" fmla="*/ 633600 h 633600"/>
              <a:gd name="connsiteX4" fmla="*/ 0 w 4059212"/>
              <a:gd name="connsiteY4" fmla="*/ 0 h 633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633600">
                <a:moveTo>
                  <a:pt x="0" y="0"/>
                </a:moveTo>
                <a:lnTo>
                  <a:pt x="4059212" y="0"/>
                </a:lnTo>
                <a:lnTo>
                  <a:pt x="4059212" y="633600"/>
                </a:lnTo>
                <a:lnTo>
                  <a:pt x="0" y="633600"/>
                </a:lnTo>
                <a:lnTo>
                  <a:pt x="0" y="0"/>
                </a:lnTo>
                <a:close/>
              </a:path>
            </a:pathLst>
          </a:custGeom>
          <a:solidFill>
            <a:srgbClr val="14943F"/>
          </a:solidFill>
          <a:ln>
            <a:solidFill>
              <a:srgbClr val="14943F"/>
            </a:solid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22527" tIns="127158" rIns="222527" bIns="127158" numCol="1" spcCol="1270" anchor="ctr" anchorCtr="0">
            <a:noAutofit/>
          </a:bodyPr>
          <a:lstStyle/>
          <a:p>
            <a:pPr algn="ctr" defTabSz="1390769">
              <a:lnSpc>
                <a:spcPct val="90000"/>
              </a:lnSpc>
              <a:spcAft>
                <a:spcPct val="35000"/>
              </a:spcAft>
            </a:pPr>
            <a:r>
              <a:rPr lang="en-US" sz="3129" dirty="0">
                <a:latin typeface="Verdana" panose="020B0604030504040204" pitchFamily="34" charset="0"/>
                <a:ea typeface="Verdana" panose="020B0604030504040204" pitchFamily="34" charset="0"/>
                <a:cs typeface="Verdana" panose="020B0604030504040204" pitchFamily="34" charset="0"/>
              </a:rPr>
              <a:t>Unmanaged Chromebooks</a:t>
            </a:r>
          </a:p>
        </p:txBody>
      </p:sp>
      <p:sp>
        <p:nvSpPr>
          <p:cNvPr id="11" name="Freeform 10"/>
          <p:cNvSpPr/>
          <p:nvPr/>
        </p:nvSpPr>
        <p:spPr>
          <a:xfrm>
            <a:off x="6906516" y="3827200"/>
            <a:ext cx="5773102" cy="4672366"/>
          </a:xfrm>
          <a:custGeom>
            <a:avLst/>
            <a:gdLst>
              <a:gd name="connsiteX0" fmla="*/ 0 w 4059212"/>
              <a:gd name="connsiteY0" fmla="*/ 0 h 4468859"/>
              <a:gd name="connsiteX1" fmla="*/ 4059212 w 4059212"/>
              <a:gd name="connsiteY1" fmla="*/ 0 h 4468859"/>
              <a:gd name="connsiteX2" fmla="*/ 4059212 w 4059212"/>
              <a:gd name="connsiteY2" fmla="*/ 4468859 h 4468859"/>
              <a:gd name="connsiteX3" fmla="*/ 0 w 4059212"/>
              <a:gd name="connsiteY3" fmla="*/ 4468859 h 4468859"/>
              <a:gd name="connsiteX4" fmla="*/ 0 w 4059212"/>
              <a:gd name="connsiteY4" fmla="*/ 0 h 446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212" h="4468859">
                <a:moveTo>
                  <a:pt x="0" y="0"/>
                </a:moveTo>
                <a:lnTo>
                  <a:pt x="4059212" y="0"/>
                </a:lnTo>
                <a:lnTo>
                  <a:pt x="4059212" y="4468859"/>
                </a:lnTo>
                <a:lnTo>
                  <a:pt x="0" y="4468859"/>
                </a:lnTo>
                <a:lnTo>
                  <a:pt x="0" y="0"/>
                </a:lnTo>
                <a:close/>
              </a:path>
            </a:pathLst>
          </a:custGeom>
          <a:solidFill>
            <a:srgbClr val="92D050">
              <a:alpha val="40000"/>
            </a:srgbClr>
          </a:solid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6895" tIns="166895" rIns="222527" bIns="250342" numCol="1" spcCol="1270" anchor="t" anchorCtr="0">
            <a:noAutofit/>
          </a:bodyPr>
          <a:lstStyle/>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Steps have to be performed on each Chromebook</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Enable Single App Kiosk mode through Chrome browser</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Requires access to the administrator/owner account for device</a:t>
            </a:r>
          </a:p>
          <a:p>
            <a:pPr marL="325115" lvl="1" indent="-325115" defTabSz="1390769">
              <a:lnSpc>
                <a:spcPct val="90000"/>
              </a:lnSpc>
              <a:spcAft>
                <a:spcPct val="15000"/>
              </a:spcAft>
              <a:buFont typeface="Arial" pitchFamily="34" charset="0"/>
              <a:buChar char="•"/>
            </a:pPr>
            <a:r>
              <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rPr>
              <a:t>Device will be backed up to cloud storage and wiped if you do not have access to the administrator account for the device.</a:t>
            </a:r>
          </a:p>
          <a:p>
            <a:br>
              <a:rPr lang="en-US" dirty="0"/>
            </a:br>
            <a:endParaRPr lang="en-US" dirty="0"/>
          </a:p>
          <a:p>
            <a:pPr marL="325115" lvl="1" indent="-325115" defTabSz="1390769">
              <a:lnSpc>
                <a:spcPct val="90000"/>
              </a:lnSpc>
              <a:spcAft>
                <a:spcPct val="15000"/>
              </a:spcAft>
              <a:buFont typeface="Arial" pitchFamily="34" charset="0"/>
              <a:buChar char="•"/>
            </a:pPr>
            <a:endParaRPr lang="en-US" sz="2276"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7619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350" y="152400"/>
            <a:ext cx="12369800" cy="1249680"/>
          </a:xfrm>
        </p:spPr>
        <p:txBody>
          <a:bodyPr>
            <a:noAutofit/>
          </a:bodyPr>
          <a:lstStyle/>
          <a:p>
            <a:pPr lvl="0"/>
            <a:r>
              <a:rPr lang="en-US" sz="4800" dirty="0" err="1"/>
              <a:t>Chromebook</a:t>
            </a:r>
            <a:r>
              <a:rPr lang="en-US" sz="4800" dirty="0"/>
              <a:t> Highlights</a:t>
            </a:r>
          </a:p>
        </p:txBody>
      </p:sp>
      <p:sp>
        <p:nvSpPr>
          <p:cNvPr id="3" name="Content Placeholder 2"/>
          <p:cNvSpPr>
            <a:spLocks noGrp="1"/>
          </p:cNvSpPr>
          <p:nvPr>
            <p:ph idx="1"/>
          </p:nvPr>
        </p:nvSpPr>
        <p:spPr>
          <a:xfrm>
            <a:off x="635000" y="1676400"/>
            <a:ext cx="12376150" cy="7162800"/>
          </a:xfrm>
        </p:spPr>
        <p:txBody>
          <a:bodyPr numCol="1"/>
          <a:lstStyle/>
          <a:p>
            <a:pPr marL="457200" indent="-457200">
              <a:buFont typeface="Arial" panose="020B0604020202020204" pitchFamily="34" charset="0"/>
              <a:buChar char="•"/>
            </a:pPr>
            <a:r>
              <a:rPr lang="en-US" sz="2800" dirty="0"/>
              <a:t>Requires </a:t>
            </a:r>
            <a:r>
              <a:rPr lang="en-US" sz="2800" dirty="0" err="1"/>
              <a:t>TestNav</a:t>
            </a:r>
            <a:r>
              <a:rPr lang="en-US" sz="2800" dirty="0"/>
              <a:t> App for security.</a:t>
            </a:r>
          </a:p>
          <a:p>
            <a:pPr marL="457200" indent="-457200">
              <a:buFont typeface="Arial" panose="020B0604020202020204" pitchFamily="34" charset="0"/>
              <a:buChar char="•"/>
            </a:pPr>
            <a:r>
              <a:rPr lang="en-US" sz="2800" dirty="0"/>
              <a:t>Chromebook must be set to Kiosk mode.</a:t>
            </a:r>
          </a:p>
          <a:p>
            <a:pPr marL="457200" indent="-457200">
              <a:buFont typeface="Arial" panose="020B0604020202020204" pitchFamily="34" charset="0"/>
              <a:buChar char="•"/>
            </a:pPr>
            <a:r>
              <a:rPr lang="en-US" sz="2800" dirty="0"/>
              <a:t>Be sure the </a:t>
            </a:r>
            <a:r>
              <a:rPr lang="en-US" sz="2800" b="1" dirty="0"/>
              <a:t>Do not erase all local user data </a:t>
            </a:r>
            <a:r>
              <a:rPr lang="en-US" sz="2800" dirty="0"/>
              <a:t>is selected in the Admin console.</a:t>
            </a:r>
          </a:p>
          <a:p>
            <a:pPr marL="457200" lvl="0" indent="-457200">
              <a:buFont typeface="Arial" panose="020B0604020202020204" pitchFamily="34" charset="0"/>
              <a:buChar char="•"/>
            </a:pPr>
            <a:r>
              <a:rPr lang="en-US" sz="2800" dirty="0"/>
              <a:t>To locate SRF &amp; Log files press </a:t>
            </a:r>
            <a:r>
              <a:rPr lang="en-US" sz="2800" b="1" dirty="0"/>
              <a:t>&lt;ctrl&gt;&lt;</a:t>
            </a:r>
            <a:r>
              <a:rPr lang="en-US" sz="2800" b="1" dirty="0" err="1"/>
              <a:t>shft</a:t>
            </a:r>
            <a:r>
              <a:rPr lang="en-US" sz="2800" b="1" dirty="0"/>
              <a:t>&gt;z, </a:t>
            </a:r>
            <a:r>
              <a:rPr lang="en-US" sz="2800" dirty="0"/>
              <a:t>while hovering over the username or password field, and the File Viewer box will then appear.</a:t>
            </a:r>
          </a:p>
          <a:p>
            <a:pPr marL="457200" indent="-457200">
              <a:buFont typeface="Arial" panose="020B0604020202020204" pitchFamily="34" charset="0"/>
              <a:buChar char="•"/>
            </a:pPr>
            <a:r>
              <a:rPr lang="en-US" sz="2800" dirty="0">
                <a:solidFill>
                  <a:srgbClr val="4A535D"/>
                </a:solidFill>
              </a:rPr>
              <a:t>Unmanaged Chromebooks/Chromeboxes purchased in 2017 and later cannot run in kiosk mode. See </a:t>
            </a:r>
            <a:r>
              <a:rPr lang="en-US" sz="2800" dirty="0">
                <a:solidFill>
                  <a:srgbClr val="4A535D"/>
                </a:solidFill>
                <a:hlinkClick r:id="rId3"/>
              </a:rPr>
              <a:t>Google Support</a:t>
            </a:r>
            <a:r>
              <a:rPr lang="en-US" sz="2800" dirty="0">
                <a:solidFill>
                  <a:srgbClr val="4A535D"/>
                </a:solidFill>
              </a:rPr>
              <a:t> for more information.</a:t>
            </a:r>
            <a:endParaRPr lang="en-US" sz="2800" dirty="0"/>
          </a:p>
          <a:p>
            <a:pPr marL="0" lvl="0" indent="0"/>
            <a:r>
              <a:rPr lang="en-US" sz="1800" dirty="0">
                <a:hlinkClick r:id="rId4"/>
              </a:rPr>
              <a:t>https://support.assessment.pearson.com/x/NgccAQ</a:t>
            </a:r>
            <a:endParaRPr lang="en-US" sz="1800" dirty="0"/>
          </a:p>
        </p:txBody>
      </p:sp>
    </p:spTree>
    <p:extLst>
      <p:ext uri="{BB962C8B-B14F-4D97-AF65-F5344CB8AC3E}">
        <p14:creationId xmlns:p14="http://schemas.microsoft.com/office/powerpoint/2010/main" val="9091857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590552" y="411094"/>
            <a:ext cx="8122431" cy="1752600"/>
          </a:xfrm>
        </p:spPr>
        <p:txBody>
          <a:bodyPr/>
          <a:lstStyle/>
          <a:p>
            <a:r>
              <a:rPr lang="en-US" dirty="0"/>
              <a:t>iPad System Requirements</a:t>
            </a:r>
          </a:p>
        </p:txBody>
      </p:sp>
      <p:sp>
        <p:nvSpPr>
          <p:cNvPr id="2" name="Content Placeholder 1"/>
          <p:cNvSpPr>
            <a:spLocks noGrp="1"/>
          </p:cNvSpPr>
          <p:nvPr>
            <p:ph idx="1"/>
          </p:nvPr>
        </p:nvSpPr>
        <p:spPr>
          <a:xfrm>
            <a:off x="590553" y="2431610"/>
            <a:ext cx="7054848" cy="7321990"/>
          </a:xfrm>
        </p:spPr>
        <p:txBody>
          <a:bodyPr/>
          <a:lstStyle/>
          <a:p>
            <a:r>
              <a:rPr lang="en-US" dirty="0"/>
              <a:t>Hardware and software requirements </a:t>
            </a:r>
          </a:p>
          <a:p>
            <a:pPr lvl="1"/>
            <a:r>
              <a:rPr lang="en-US" dirty="0"/>
              <a:t>Memory requirements</a:t>
            </a:r>
          </a:p>
          <a:p>
            <a:pPr lvl="1"/>
            <a:r>
              <a:rPr lang="en-US" dirty="0"/>
              <a:t>Operating system</a:t>
            </a:r>
          </a:p>
          <a:p>
            <a:r>
              <a:rPr lang="en-US" dirty="0"/>
              <a:t>No Java or browser dependencies</a:t>
            </a:r>
          </a:p>
          <a:p>
            <a:r>
              <a:rPr lang="en-US" dirty="0"/>
              <a:t>Must use the Installable TestNav application for </a:t>
            </a:r>
            <a:r>
              <a:rPr lang="en-US" dirty="0" err="1"/>
              <a:t>iPad</a:t>
            </a:r>
            <a:r>
              <a:rPr lang="en-US" dirty="0"/>
              <a:t> and </a:t>
            </a:r>
            <a:r>
              <a:rPr lang="en-US" b="1" dirty="0"/>
              <a:t>not</a:t>
            </a:r>
            <a:r>
              <a:rPr lang="en-US" dirty="0"/>
              <a:t> a browser</a:t>
            </a:r>
          </a:p>
          <a:p>
            <a:endParaRPr lang="en-US" dirty="0"/>
          </a:p>
          <a:p>
            <a:endParaRPr lang="en-US" dirty="0"/>
          </a:p>
        </p:txBody>
      </p:sp>
      <p:graphicFrame>
        <p:nvGraphicFramePr>
          <p:cNvPr id="5" name="Content Placeholder 3"/>
          <p:cNvGraphicFramePr>
            <a:graphicFrameLocks/>
          </p:cNvGraphicFramePr>
          <p:nvPr>
            <p:extLst>
              <p:ext uri="{D42A27DB-BD31-4B8C-83A1-F6EECF244321}">
                <p14:modId xmlns:p14="http://schemas.microsoft.com/office/powerpoint/2010/main" val="2390208811"/>
              </p:ext>
            </p:extLst>
          </p:nvPr>
        </p:nvGraphicFramePr>
        <p:xfrm>
          <a:off x="7765107" y="838200"/>
          <a:ext cx="4454602" cy="7124725"/>
        </p:xfrm>
        <a:graphic>
          <a:graphicData uri="http://schemas.openxmlformats.org/drawingml/2006/table">
            <a:tbl>
              <a:tblPr/>
              <a:tblGrid>
                <a:gridCol w="2361623">
                  <a:extLst>
                    <a:ext uri="{9D8B030D-6E8A-4147-A177-3AD203B41FA5}">
                      <a16:colId xmlns:a16="http://schemas.microsoft.com/office/drawing/2014/main" val="20000"/>
                    </a:ext>
                  </a:extLst>
                </a:gridCol>
                <a:gridCol w="2092979">
                  <a:extLst>
                    <a:ext uri="{9D8B030D-6E8A-4147-A177-3AD203B41FA5}">
                      <a16:colId xmlns:a16="http://schemas.microsoft.com/office/drawing/2014/main" val="20001"/>
                    </a:ext>
                  </a:extLst>
                </a:gridCol>
              </a:tblGrid>
              <a:tr h="443825">
                <a:tc>
                  <a:txBody>
                    <a:bodyPr/>
                    <a:lstStyle/>
                    <a:p>
                      <a:pPr algn="l" fontAlgn="t"/>
                      <a:r>
                        <a:rPr lang="en-US" sz="2000" b="1" dirty="0">
                          <a:solidFill>
                            <a:schemeClr val="bg1"/>
                          </a:solidFill>
                          <a:effectLst/>
                        </a:rPr>
                        <a:t>Specifications</a:t>
                      </a: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2000" b="1" dirty="0">
                          <a:solidFill>
                            <a:schemeClr val="bg1"/>
                          </a:solidFill>
                          <a:effectLst/>
                        </a:rPr>
                        <a:t>iOS</a:t>
                      </a:r>
                    </a:p>
                  </a:txBody>
                  <a:tcPr marL="93174" marR="139761"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extLst>
                  <a:ext uri="{0D108BD9-81ED-4DB2-BD59-A6C34878D82A}">
                    <a16:rowId xmlns:a16="http://schemas.microsoft.com/office/drawing/2014/main" val="10000"/>
                  </a:ext>
                </a:extLst>
              </a:tr>
              <a:tr h="1588851">
                <a:tc>
                  <a:txBody>
                    <a:bodyPr/>
                    <a:lstStyle/>
                    <a:p>
                      <a:pPr algn="l" fontAlgn="t"/>
                      <a:r>
                        <a:rPr lang="en-US" sz="1800" b="1" i="0" kern="1200" dirty="0">
                          <a:solidFill>
                            <a:schemeClr val="tx1"/>
                          </a:solidFill>
                          <a:effectLst/>
                          <a:latin typeface="+mn-lt"/>
                          <a:ea typeface="+mn-ea"/>
                          <a:cs typeface="+mn-cs"/>
                        </a:rPr>
                        <a:t>Supported devices</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sz="1800" b="0" i="0" kern="1200" dirty="0">
                          <a:solidFill>
                            <a:schemeClr val="bg2"/>
                          </a:solidFill>
                          <a:effectLst/>
                          <a:latin typeface="+mn-lt"/>
                          <a:ea typeface="+mn-ea"/>
                          <a:cs typeface="+mn-cs"/>
                        </a:rPr>
                        <a:t>iPads</a:t>
                      </a:r>
                      <a:endParaRPr lang="en-US" dirty="0">
                        <a:solidFill>
                          <a:schemeClr val="bg2"/>
                        </a:solidFill>
                        <a:effectLst/>
                      </a:endParaRP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extLst>
                  <a:ext uri="{0D108BD9-81ED-4DB2-BD59-A6C34878D82A}">
                    <a16:rowId xmlns:a16="http://schemas.microsoft.com/office/drawing/2014/main" val="10001"/>
                  </a:ext>
                </a:extLst>
              </a:tr>
              <a:tr h="1588851">
                <a:tc>
                  <a:txBody>
                    <a:bodyPr/>
                    <a:lstStyle/>
                    <a:p>
                      <a:pPr algn="l" fontAlgn="t"/>
                      <a:r>
                        <a:rPr lang="en-US" sz="1800" b="1" i="0" kern="1200" dirty="0">
                          <a:solidFill>
                            <a:schemeClr val="tx1"/>
                          </a:solidFill>
                          <a:effectLst/>
                          <a:latin typeface="+mn-lt"/>
                          <a:ea typeface="+mn-ea"/>
                          <a:cs typeface="+mn-cs"/>
                        </a:rPr>
                        <a:t>Processor</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dirty="0">
                          <a:solidFill>
                            <a:schemeClr val="bg2"/>
                          </a:solidFill>
                          <a:effectLst/>
                        </a:rPr>
                        <a:t>any</a:t>
                      </a: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extLst>
                  <a:ext uri="{0D108BD9-81ED-4DB2-BD59-A6C34878D82A}">
                    <a16:rowId xmlns:a16="http://schemas.microsoft.com/office/drawing/2014/main" val="10002"/>
                  </a:ext>
                </a:extLst>
              </a:tr>
              <a:tr h="1098126">
                <a:tc>
                  <a:txBody>
                    <a:bodyPr/>
                    <a:lstStyle/>
                    <a:p>
                      <a:pPr algn="l" fontAlgn="t"/>
                      <a:r>
                        <a:rPr lang="en-US" sz="1800" b="1" i="0" kern="1200" dirty="0">
                          <a:solidFill>
                            <a:schemeClr val="tx1"/>
                          </a:solidFill>
                          <a:effectLst/>
                          <a:latin typeface="+mn-lt"/>
                          <a:ea typeface="+mn-ea"/>
                          <a:cs typeface="+mn-cs"/>
                        </a:rPr>
                        <a:t>Memory</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b="1" dirty="0">
                          <a:solidFill>
                            <a:schemeClr val="bg2"/>
                          </a:solidFill>
                          <a:effectLst/>
                        </a:rPr>
                        <a:t>Recommended</a:t>
                      </a:r>
                    </a:p>
                    <a:p>
                      <a:pPr algn="l" fontAlgn="t"/>
                      <a:r>
                        <a:rPr lang="en-US" b="0" dirty="0">
                          <a:solidFill>
                            <a:schemeClr val="bg2"/>
                          </a:solidFill>
                          <a:effectLst/>
                        </a:rPr>
                        <a:t>4 GB RAM</a:t>
                      </a:r>
                    </a:p>
                    <a:p>
                      <a:pPr algn="l" fontAlgn="t"/>
                      <a:r>
                        <a:rPr lang="en-US" b="1" dirty="0">
                          <a:solidFill>
                            <a:schemeClr val="bg2"/>
                          </a:solidFill>
                          <a:effectLst/>
                        </a:rPr>
                        <a:t>Minimum </a:t>
                      </a:r>
                    </a:p>
                    <a:p>
                      <a:pPr algn="l" fontAlgn="t"/>
                      <a:r>
                        <a:rPr lang="en-US" b="0" dirty="0">
                          <a:solidFill>
                            <a:schemeClr val="bg2"/>
                          </a:solidFill>
                          <a:effectLst/>
                        </a:rPr>
                        <a:t>1GB RAM </a:t>
                      </a: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extLst>
                  <a:ext uri="{0D108BD9-81ED-4DB2-BD59-A6C34878D82A}">
                    <a16:rowId xmlns:a16="http://schemas.microsoft.com/office/drawing/2014/main" val="10003"/>
                  </a:ext>
                </a:extLst>
              </a:tr>
              <a:tr h="607399">
                <a:tc>
                  <a:txBody>
                    <a:bodyPr/>
                    <a:lstStyle/>
                    <a:p>
                      <a:pPr algn="l" fontAlgn="t"/>
                      <a:r>
                        <a:rPr lang="en-US" sz="1800" b="1" i="0" kern="1200" dirty="0">
                          <a:solidFill>
                            <a:schemeClr val="tx1"/>
                          </a:solidFill>
                          <a:effectLst/>
                          <a:latin typeface="+mn-lt"/>
                          <a:ea typeface="+mn-ea"/>
                          <a:cs typeface="+mn-cs"/>
                        </a:rPr>
                        <a:t>Minimum screen size</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buFont typeface="Arial" panose="020B0604020202020204" pitchFamily="34" charset="0"/>
                        <a:buNone/>
                      </a:pPr>
                      <a:r>
                        <a:rPr lang="en-US" sz="1800" dirty="0">
                          <a:solidFill>
                            <a:schemeClr val="bg2"/>
                          </a:solidFill>
                          <a:effectLst/>
                        </a:rPr>
                        <a:t>9.5-in</a:t>
                      </a: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extLst>
                  <a:ext uri="{0D108BD9-81ED-4DB2-BD59-A6C34878D82A}">
                    <a16:rowId xmlns:a16="http://schemas.microsoft.com/office/drawing/2014/main" val="10004"/>
                  </a:ext>
                </a:extLst>
              </a:tr>
              <a:tr h="607399">
                <a:tc>
                  <a:txBody>
                    <a:bodyPr/>
                    <a:lstStyle/>
                    <a:p>
                      <a:pPr algn="l" fontAlgn="t"/>
                      <a:r>
                        <a:rPr lang="en-US" sz="1800" b="1" i="0" kern="1200" dirty="0">
                          <a:solidFill>
                            <a:schemeClr val="tx1"/>
                          </a:solidFill>
                          <a:effectLst/>
                          <a:latin typeface="+mn-lt"/>
                          <a:ea typeface="+mn-ea"/>
                          <a:cs typeface="+mn-cs"/>
                        </a:rPr>
                        <a:t>Minimum screen resolution</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pPr algn="l" fontAlgn="t"/>
                      <a:r>
                        <a:rPr lang="en-US" dirty="0">
                          <a:solidFill>
                            <a:schemeClr val="bg2"/>
                          </a:solidFill>
                          <a:effectLst/>
                        </a:rPr>
                        <a:t>1024 x 768</a:t>
                      </a:r>
                    </a:p>
                  </a:txBody>
                  <a:tcPr marL="95250" marR="95250" marT="66675" marB="66675">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extLst>
                  <a:ext uri="{0D108BD9-81ED-4DB2-BD59-A6C34878D82A}">
                    <a16:rowId xmlns:a16="http://schemas.microsoft.com/office/drawing/2014/main" val="10005"/>
                  </a:ext>
                </a:extLst>
              </a:tr>
              <a:tr h="607399">
                <a:tc>
                  <a:txBody>
                    <a:bodyPr/>
                    <a:lstStyle/>
                    <a:p>
                      <a:pPr algn="l" fontAlgn="t"/>
                      <a:r>
                        <a:rPr lang="en-US" sz="1800" b="1" i="0" kern="1200" dirty="0">
                          <a:solidFill>
                            <a:schemeClr val="tx1"/>
                          </a:solidFill>
                          <a:effectLst/>
                          <a:latin typeface="+mn-lt"/>
                          <a:ea typeface="+mn-ea"/>
                          <a:cs typeface="+mn-cs"/>
                        </a:rPr>
                        <a:t>Other</a:t>
                      </a:r>
                      <a:endParaRPr lang="en-US" sz="1800" b="1" dirty="0">
                        <a:solidFill>
                          <a:schemeClr val="bg1"/>
                        </a:solidFill>
                        <a:effectLst/>
                      </a:endParaRPr>
                    </a:p>
                  </a:txBody>
                  <a:tcPr marL="93174" marR="93174" marT="65222" marB="65222">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chemeClr val="accent6"/>
                    </a:solidFill>
                  </a:tcPr>
                </a:tc>
                <a:tc>
                  <a:txBody>
                    <a:bodyPr/>
                    <a:lstStyle/>
                    <a:p>
                      <a:r>
                        <a:rPr lang="en-US" dirty="0">
                          <a:solidFill>
                            <a:schemeClr val="bg2"/>
                          </a:solidFill>
                        </a:rPr>
                        <a:t>External (wired) keyboard recommended</a:t>
                      </a:r>
                    </a:p>
                  </a:txBody>
                  <a:tcPr>
                    <a:lnL w="9525" cap="flat" cmpd="sng" algn="ctr">
                      <a:solidFill>
                        <a:srgbClr val="DDDDDD"/>
                      </a:solidFill>
                      <a:prstDash val="solid"/>
                      <a:round/>
                      <a:headEnd type="none" w="med" len="med"/>
                      <a:tailEnd type="none" w="med" len="med"/>
                    </a:lnL>
                    <a:lnR w="9525" cap="flat" cmpd="sng" algn="ctr">
                      <a:solidFill>
                        <a:srgbClr val="DDDDDD"/>
                      </a:solidFill>
                      <a:prstDash val="solid"/>
                      <a:round/>
                      <a:headEnd type="none" w="med" len="med"/>
                      <a:tailEnd type="none" w="med" len="med"/>
                    </a:lnR>
                    <a:lnT w="9525" cap="flat" cmpd="sng" algn="ctr">
                      <a:solidFill>
                        <a:srgbClr val="DDDDDD"/>
                      </a:solidFill>
                      <a:prstDash val="solid"/>
                      <a:round/>
                      <a:headEnd type="none" w="med" len="med"/>
                      <a:tailEnd type="none" w="med" len="med"/>
                    </a:lnT>
                    <a:lnB w="9525" cap="flat" cmpd="sng" algn="ctr">
                      <a:solidFill>
                        <a:srgbClr val="DDDDDD"/>
                      </a:solidFill>
                      <a:prstDash val="solid"/>
                      <a:round/>
                      <a:headEnd type="none" w="med" len="med"/>
                      <a:tailEnd type="none" w="med" len="med"/>
                    </a:lnB>
                    <a:solidFill>
                      <a:srgbClr val="FCFCFC"/>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2324116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350" y="152400"/>
            <a:ext cx="12369800" cy="1249680"/>
          </a:xfrm>
        </p:spPr>
        <p:txBody>
          <a:bodyPr>
            <a:noAutofit/>
          </a:bodyPr>
          <a:lstStyle/>
          <a:p>
            <a:pPr lvl="0"/>
            <a:r>
              <a:rPr lang="en-US" sz="4800" dirty="0" err="1"/>
              <a:t>iPad</a:t>
            </a:r>
            <a:r>
              <a:rPr lang="en-US" sz="4800" dirty="0"/>
              <a:t> Highlights</a:t>
            </a:r>
          </a:p>
        </p:txBody>
      </p:sp>
      <p:sp>
        <p:nvSpPr>
          <p:cNvPr id="3" name="Content Placeholder 2"/>
          <p:cNvSpPr>
            <a:spLocks noGrp="1"/>
          </p:cNvSpPr>
          <p:nvPr>
            <p:ph idx="1"/>
          </p:nvPr>
        </p:nvSpPr>
        <p:spPr>
          <a:xfrm>
            <a:off x="101600" y="1066800"/>
            <a:ext cx="12725400" cy="7848600"/>
          </a:xfrm>
        </p:spPr>
        <p:txBody>
          <a:bodyPr numCol="1"/>
          <a:lstStyle/>
          <a:p>
            <a:pPr marL="514350" indent="-514350">
              <a:spcAft>
                <a:spcPts val="0"/>
              </a:spcAft>
              <a:buFont typeface="+mj-lt"/>
              <a:buAutoNum type="arabicPeriod"/>
            </a:pPr>
            <a:r>
              <a:rPr lang="en-US" sz="2800" dirty="0"/>
              <a:t>Requires </a:t>
            </a:r>
            <a:r>
              <a:rPr lang="en-US" sz="2800" dirty="0" err="1"/>
              <a:t>TestNav</a:t>
            </a:r>
            <a:r>
              <a:rPr lang="en-US" sz="2800" dirty="0"/>
              <a:t> App for security.</a:t>
            </a:r>
          </a:p>
          <a:p>
            <a:pPr marL="514350" indent="-514350">
              <a:spcAft>
                <a:spcPts val="0"/>
              </a:spcAft>
              <a:buFont typeface="+mj-lt"/>
              <a:buAutoNum type="arabicPeriod"/>
            </a:pPr>
            <a:r>
              <a:rPr lang="en-US" sz="2800" dirty="0"/>
              <a:t>iOS  </a:t>
            </a:r>
            <a:r>
              <a:rPr lang="en-US" sz="2800" dirty="0" err="1"/>
              <a:t>TestNav</a:t>
            </a:r>
            <a:r>
              <a:rPr lang="en-US" sz="2800" dirty="0"/>
              <a:t> has Automatic Assessment Configuration:</a:t>
            </a:r>
          </a:p>
          <a:p>
            <a:pPr marL="857250" lvl="3" indent="-514350">
              <a:spcAft>
                <a:spcPts val="0"/>
              </a:spcAft>
              <a:buFont typeface="Arial" panose="020B0604020202020204" pitchFamily="34" charset="0"/>
              <a:buChar char="•"/>
            </a:pPr>
            <a:r>
              <a:rPr lang="en-US" sz="2400" dirty="0"/>
              <a:t>Allow Microphone</a:t>
            </a:r>
          </a:p>
          <a:p>
            <a:pPr marL="857250" lvl="3" indent="-514350">
              <a:spcAft>
                <a:spcPts val="0"/>
              </a:spcAft>
              <a:buFont typeface="Arial" panose="020B0604020202020204" pitchFamily="34" charset="0"/>
              <a:buChar char="•"/>
            </a:pPr>
            <a:r>
              <a:rPr lang="en-US" sz="2400" dirty="0"/>
              <a:t>Allow App Self-Lock prompt </a:t>
            </a:r>
          </a:p>
          <a:p>
            <a:pPr marL="514350" indent="-514350">
              <a:spcAft>
                <a:spcPts val="0"/>
              </a:spcAft>
              <a:buFont typeface="+mj-lt"/>
              <a:buAutoNum type="arabicPeriod"/>
            </a:pPr>
            <a:r>
              <a:rPr lang="en-US" sz="2800" b="1" dirty="0"/>
              <a:t>Confirm App Self Lock </a:t>
            </a:r>
            <a:r>
              <a:rPr lang="en-US" sz="2800" dirty="0"/>
              <a:t>message, click or tap </a:t>
            </a:r>
            <a:r>
              <a:rPr lang="en-US" sz="2800" b="1" dirty="0"/>
              <a:t>Yes</a:t>
            </a:r>
            <a:r>
              <a:rPr lang="en-US" sz="2800" dirty="0"/>
              <a:t> to continue. </a:t>
            </a:r>
          </a:p>
          <a:p>
            <a:pPr marL="857250" lvl="3" indent="-514350">
              <a:spcAft>
                <a:spcPts val="0"/>
              </a:spcAft>
              <a:buFont typeface="Arial" panose="020B0604020202020204" pitchFamily="34" charset="0"/>
              <a:buChar char="•"/>
            </a:pPr>
            <a:r>
              <a:rPr lang="en-US" sz="2400" dirty="0"/>
              <a:t>Students select no, cannot continue testing in the secure test.</a:t>
            </a:r>
          </a:p>
          <a:p>
            <a:pPr marL="857250" lvl="3" indent="-514350">
              <a:spcAft>
                <a:spcPts val="0"/>
              </a:spcAft>
              <a:buFont typeface="Arial" panose="020B0604020202020204" pitchFamily="34" charset="0"/>
              <a:buChar char="•"/>
            </a:pPr>
            <a:r>
              <a:rPr lang="en-US" sz="2400" dirty="0"/>
              <a:t> If Students select no, restart the app and select yes to continue testing</a:t>
            </a:r>
          </a:p>
          <a:p>
            <a:pPr marL="514350" indent="-514350">
              <a:spcAft>
                <a:spcPts val="0"/>
              </a:spcAft>
              <a:buFont typeface="+mj-lt"/>
              <a:buAutoNum type="arabicPeriod"/>
            </a:pPr>
            <a:r>
              <a:rPr lang="en-US" sz="2800" dirty="0"/>
              <a:t>Locate SRF &amp; Log files using iPad’s Safari Browser: testnav://admin.</a:t>
            </a:r>
          </a:p>
          <a:p>
            <a:pPr marL="0" indent="0">
              <a:spcAft>
                <a:spcPts val="0"/>
              </a:spcAft>
            </a:pPr>
            <a:r>
              <a:rPr lang="en-US" sz="1800" dirty="0">
                <a:hlinkClick r:id="rId3"/>
              </a:rPr>
              <a:t>https://support.assessment.pearson.com/x/OAccAQ</a:t>
            </a:r>
            <a:r>
              <a:rPr lang="en-US" sz="1800" dirty="0"/>
              <a:t> </a:t>
            </a:r>
          </a:p>
          <a:p>
            <a:pPr marL="514350" indent="-514350">
              <a:spcBef>
                <a:spcPts val="2400"/>
              </a:spcBef>
              <a:spcAft>
                <a:spcPts val="0"/>
              </a:spcAft>
              <a:buFont typeface="+mj-lt"/>
              <a:buAutoNum type="arabicPeriod"/>
            </a:pPr>
            <a:endParaRPr lang="en-US" sz="2800" dirty="0"/>
          </a:p>
        </p:txBody>
      </p:sp>
    </p:spTree>
    <p:extLst>
      <p:ext uri="{BB962C8B-B14F-4D97-AF65-F5344CB8AC3E}">
        <p14:creationId xmlns:p14="http://schemas.microsoft.com/office/powerpoint/2010/main" val="39030322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i="0" dirty="0"/>
              <a:t> Virtual Devices and Online Assessment</a:t>
            </a:r>
            <a:endParaRPr lang="en-US" sz="4400" dirty="0"/>
          </a:p>
        </p:txBody>
      </p:sp>
      <p:sp>
        <p:nvSpPr>
          <p:cNvPr id="3" name="Content Placeholder 2"/>
          <p:cNvSpPr>
            <a:spLocks noGrp="1"/>
          </p:cNvSpPr>
          <p:nvPr>
            <p:ph idx="1"/>
          </p:nvPr>
        </p:nvSpPr>
        <p:spPr>
          <a:xfrm>
            <a:off x="650875" y="1828800"/>
            <a:ext cx="11312418" cy="6629400"/>
          </a:xfrm>
        </p:spPr>
        <p:txBody>
          <a:bodyPr numCol="1"/>
          <a:lstStyle/>
          <a:p>
            <a:r>
              <a:rPr lang="en-US" sz="2800" dirty="0"/>
              <a:t>There are many different types of virtualization technologies in use in school environments, many of which have broadly different implications on both test security as well as the potential for performance impacts to a student experience. The DTC must ensure virtualization solutions for online testing can both ensure appropriate test security during the assessment as well as provide a comparable student experience in order to prevent performance issues from impacting student performance on the assessments.</a:t>
            </a:r>
          </a:p>
          <a:p>
            <a:r>
              <a:rPr lang="en-US" sz="2800" dirty="0"/>
              <a:t>Pearson will be sending out a survey to all Colorado District Technology Coordinators to gauge the types of virtualization solutions that exist in Colorado and decide how best to support them during the 2019 Assessment.</a:t>
            </a:r>
          </a:p>
        </p:txBody>
      </p:sp>
    </p:spTree>
    <p:extLst>
      <p:ext uri="{BB962C8B-B14F-4D97-AF65-F5344CB8AC3E}">
        <p14:creationId xmlns:p14="http://schemas.microsoft.com/office/powerpoint/2010/main" val="35016481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1016000" y="2493795"/>
            <a:ext cx="10972800" cy="2090737"/>
          </a:xfrm>
        </p:spPr>
        <p:txBody>
          <a:bodyPr/>
          <a:lstStyle/>
          <a:p>
            <a:r>
              <a:rPr lang="en-US" dirty="0"/>
              <a:t>Infrastructure  Trial</a:t>
            </a:r>
          </a:p>
        </p:txBody>
      </p:sp>
      <p:sp>
        <p:nvSpPr>
          <p:cNvPr id="9" name="Subtitle 8"/>
          <p:cNvSpPr>
            <a:spLocks noGrp="1"/>
          </p:cNvSpPr>
          <p:nvPr>
            <p:ph type="subTitle" idx="1"/>
          </p:nvPr>
        </p:nvSpPr>
        <p:spPr>
          <a:xfrm>
            <a:off x="1016000" y="4822825"/>
            <a:ext cx="10972800" cy="3559175"/>
          </a:xfrm>
        </p:spPr>
        <p:txBody>
          <a:bodyPr numCol="2"/>
          <a:lstStyle/>
          <a:p>
            <a:pPr algn="l"/>
            <a:r>
              <a:rPr lang="en-US" dirty="0"/>
              <a:t>Online Resources</a:t>
            </a:r>
          </a:p>
          <a:p>
            <a:pPr algn="l"/>
            <a:r>
              <a:rPr lang="en-US" dirty="0"/>
              <a:t>Description</a:t>
            </a:r>
          </a:p>
          <a:p>
            <a:pPr algn="l"/>
            <a:r>
              <a:rPr lang="en-US" dirty="0"/>
              <a:t>Create Students</a:t>
            </a:r>
          </a:p>
          <a:p>
            <a:pPr algn="l"/>
            <a:r>
              <a:rPr lang="en-US" dirty="0"/>
              <a:t>Configure </a:t>
            </a:r>
            <a:r>
              <a:rPr lang="en-US" dirty="0" err="1"/>
              <a:t>TestNav</a:t>
            </a:r>
            <a:br>
              <a:rPr lang="en" dirty="0"/>
            </a:br>
            <a:br>
              <a:rPr lang="en" dirty="0"/>
            </a:br>
            <a:r>
              <a:rPr lang="en-US" dirty="0"/>
              <a:t>Create Testing Sessions</a:t>
            </a:r>
          </a:p>
          <a:p>
            <a:pPr algn="l"/>
            <a:r>
              <a:rPr lang="en-US" dirty="0"/>
              <a:t>Pre-cache Test  Content </a:t>
            </a:r>
            <a:endParaRPr lang="en" dirty="0"/>
          </a:p>
          <a:p>
            <a:pPr lvl="0" algn="l"/>
            <a:r>
              <a:rPr lang="en-US" dirty="0"/>
              <a:t>Print Student Authorizations</a:t>
            </a:r>
          </a:p>
          <a:p>
            <a:pPr lvl="0" algn="l"/>
            <a:r>
              <a:rPr lang="en" dirty="0"/>
              <a:t>Start Session</a:t>
            </a:r>
            <a:endParaRPr lang="en-US" dirty="0"/>
          </a:p>
        </p:txBody>
      </p:sp>
      <p:sp>
        <p:nvSpPr>
          <p:cNvPr id="10" name="Text Placeholder 9"/>
          <p:cNvSpPr>
            <a:spLocks noGrp="1"/>
          </p:cNvSpPr>
          <p:nvPr>
            <p:ph type="body" sz="quarter" idx="10"/>
          </p:nvPr>
        </p:nvSpPr>
        <p:spPr/>
        <p:txBody>
          <a:bodyPr/>
          <a:lstStyle/>
          <a:p>
            <a:r>
              <a:rPr lang="en-US"/>
              <a:t>SECTION 5</a:t>
            </a:r>
            <a:endParaRPr lang="en-US" dirty="0"/>
          </a:p>
        </p:txBody>
      </p:sp>
      <p:grpSp>
        <p:nvGrpSpPr>
          <p:cNvPr id="7" name="Group 6"/>
          <p:cNvGrpSpPr/>
          <p:nvPr/>
        </p:nvGrpSpPr>
        <p:grpSpPr>
          <a:xfrm>
            <a:off x="3734217" y="228600"/>
            <a:ext cx="5667985" cy="611179"/>
            <a:chOff x="2378314" y="6033068"/>
            <a:chExt cx="5667985" cy="611179"/>
          </a:xfrm>
        </p:grpSpPr>
        <p:cxnSp>
          <p:nvCxnSpPr>
            <p:cNvPr id="8" name="Straight Connector 7"/>
            <p:cNvCxnSpPr/>
            <p:nvPr/>
          </p:nvCxnSpPr>
          <p:spPr bwMode="auto">
            <a:xfrm>
              <a:off x="5890394"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2" name="Straight Connector 11"/>
            <p:cNvCxnSpPr/>
            <p:nvPr/>
          </p:nvCxnSpPr>
          <p:spPr bwMode="auto">
            <a:xfrm>
              <a:off x="3866704"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3" name="Straight Connector 12"/>
            <p:cNvCxnSpPr/>
            <p:nvPr/>
          </p:nvCxnSpPr>
          <p:spPr bwMode="auto">
            <a:xfrm>
              <a:off x="6885500" y="6359888"/>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cxnSp>
          <p:nvCxnSpPr>
            <p:cNvPr id="14" name="Straight Connector 13"/>
            <p:cNvCxnSpPr/>
            <p:nvPr/>
          </p:nvCxnSpPr>
          <p:spPr bwMode="auto">
            <a:xfrm>
              <a:off x="2805169" y="6356449"/>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15" name="Oval 14">
              <a:hlinkClick r:id="rId2" action="ppaction://hlinksldjump"/>
            </p:cNvPr>
            <p:cNvSpPr/>
            <p:nvPr/>
          </p:nvSpPr>
          <p:spPr bwMode="auto">
            <a:xfrm>
              <a:off x="2378314"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6" name="Oval 15">
              <a:hlinkClick r:id="rId3" action="ppaction://hlinksldjump"/>
            </p:cNvPr>
            <p:cNvSpPr/>
            <p:nvPr/>
          </p:nvSpPr>
          <p:spPr bwMode="auto">
            <a:xfrm>
              <a:off x="3413670"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cxnSp>
          <p:nvCxnSpPr>
            <p:cNvPr id="17" name="Straight Connector 16"/>
            <p:cNvCxnSpPr/>
            <p:nvPr/>
          </p:nvCxnSpPr>
          <p:spPr bwMode="auto">
            <a:xfrm>
              <a:off x="4844324" y="6357955"/>
              <a:ext cx="734677" cy="0"/>
            </a:xfrm>
            <a:prstGeom prst="line">
              <a:avLst/>
            </a:prstGeom>
            <a:solidFill>
              <a:schemeClr val="bg2">
                <a:lumMod val="60000"/>
                <a:lumOff val="40000"/>
              </a:schemeClr>
            </a:solidFill>
            <a:ln w="127000">
              <a:solidFill>
                <a:schemeClr val="accent3">
                  <a:lumMod val="65000"/>
                </a:schemeClr>
              </a:solidFill>
              <a:headEnd type="none" w="med" len="med"/>
              <a:tailEnd type="none" w="med" len="med"/>
            </a:ln>
          </p:spPr>
          <p:style>
            <a:lnRef idx="3">
              <a:schemeClr val="accent4"/>
            </a:lnRef>
            <a:fillRef idx="0">
              <a:schemeClr val="accent4"/>
            </a:fillRef>
            <a:effectRef idx="2">
              <a:schemeClr val="accent4"/>
            </a:effectRef>
            <a:fontRef idx="minor">
              <a:schemeClr val="tx1"/>
            </a:fontRef>
          </p:style>
        </p:cxnSp>
        <p:sp>
          <p:nvSpPr>
            <p:cNvPr id="18" name="Oval 17">
              <a:hlinkClick r:id="rId4" action="ppaction://hlinksldjump"/>
            </p:cNvPr>
            <p:cNvSpPr/>
            <p:nvPr/>
          </p:nvSpPr>
          <p:spPr bwMode="auto">
            <a:xfrm>
              <a:off x="4381865"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9" name="Oval 18">
              <a:hlinkClick r:id="rId5" action="ppaction://hlinksldjump"/>
            </p:cNvPr>
            <p:cNvSpPr/>
            <p:nvPr/>
          </p:nvSpPr>
          <p:spPr bwMode="auto">
            <a:xfrm>
              <a:off x="5417221"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20" name="Oval 19">
              <a:hlinkClick r:id="rId6" action="ppaction://hlinksldjump"/>
            </p:cNvPr>
            <p:cNvSpPr/>
            <p:nvPr/>
          </p:nvSpPr>
          <p:spPr bwMode="auto">
            <a:xfrm>
              <a:off x="6422306" y="6034647"/>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21" name="Oval 20">
              <a:hlinkClick r:id="rId7" action="ppaction://hlinksldjump"/>
            </p:cNvPr>
            <p:cNvSpPr/>
            <p:nvPr/>
          </p:nvSpPr>
          <p:spPr bwMode="auto">
            <a:xfrm>
              <a:off x="7457662" y="6034647"/>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22" name="Rectangle 21">
              <a:hlinkClick r:id="rId2" action="ppaction://hlinksldjump"/>
            </p:cNvPr>
            <p:cNvSpPr/>
            <p:nvPr/>
          </p:nvSpPr>
          <p:spPr>
            <a:xfrm>
              <a:off x="2479550" y="6034648"/>
              <a:ext cx="325619" cy="583196"/>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chemeClr val="accent3"/>
                  </a:solidFill>
                </a:rPr>
                <a:t>1</a:t>
              </a:r>
            </a:p>
          </p:txBody>
        </p:sp>
        <p:sp>
          <p:nvSpPr>
            <p:cNvPr id="23" name="Rectangle 22">
              <a:hlinkClick r:id="rId4" action="ppaction://hlinksldjump"/>
            </p:cNvPr>
            <p:cNvSpPr/>
            <p:nvPr/>
          </p:nvSpPr>
          <p:spPr>
            <a:xfrm>
              <a:off x="4508041" y="604705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chemeClr val="accent3"/>
                  </a:solidFill>
                </a:rPr>
                <a:t>3</a:t>
              </a:r>
            </a:p>
          </p:txBody>
        </p:sp>
        <p:sp>
          <p:nvSpPr>
            <p:cNvPr id="24" name="Rectangle 23">
              <a:hlinkClick r:id="rId6" action="ppaction://hlinksldjump"/>
            </p:cNvPr>
            <p:cNvSpPr/>
            <p:nvPr/>
          </p:nvSpPr>
          <p:spPr>
            <a:xfrm>
              <a:off x="6548482" y="603385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chemeClr val="accent3"/>
                  </a:solidFill>
                </a:rPr>
                <a:t>5</a:t>
              </a:r>
            </a:p>
          </p:txBody>
        </p:sp>
        <p:sp>
          <p:nvSpPr>
            <p:cNvPr id="25" name="Rectangle 24">
              <a:hlinkClick r:id="rId3" action="ppaction://hlinksldjump"/>
            </p:cNvPr>
            <p:cNvSpPr/>
            <p:nvPr/>
          </p:nvSpPr>
          <p:spPr>
            <a:xfrm>
              <a:off x="3539846" y="603306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chemeClr val="accent3"/>
                  </a:solidFill>
                </a:rPr>
                <a:t>2</a:t>
              </a:r>
            </a:p>
          </p:txBody>
        </p:sp>
        <p:sp>
          <p:nvSpPr>
            <p:cNvPr id="26" name="Rectangle 25">
              <a:hlinkClick r:id="rId5" action="ppaction://hlinksldjump"/>
            </p:cNvPr>
            <p:cNvSpPr/>
            <p:nvPr/>
          </p:nvSpPr>
          <p:spPr>
            <a:xfrm>
              <a:off x="5543397" y="603306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chemeClr val="accent3"/>
                  </a:solidFill>
                </a:rPr>
                <a:t>4</a:t>
              </a:r>
            </a:p>
          </p:txBody>
        </p:sp>
        <p:sp>
          <p:nvSpPr>
            <p:cNvPr id="27" name="Rectangle 26">
              <a:hlinkClick r:id="rId7" action="ppaction://hlinksldjump"/>
            </p:cNvPr>
            <p:cNvSpPr/>
            <p:nvPr/>
          </p:nvSpPr>
          <p:spPr>
            <a:xfrm>
              <a:off x="7583838" y="6047058"/>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chemeClr val="accent3"/>
                  </a:solidFill>
                </a:rPr>
                <a:t>6</a:t>
              </a:r>
            </a:p>
          </p:txBody>
        </p:sp>
      </p:grpSp>
      <p:sp>
        <p:nvSpPr>
          <p:cNvPr id="46" name="Rectangle 45">
            <a:hlinkClick r:id="rId8" action="ppaction://hlinksldjump"/>
          </p:cNvPr>
          <p:cNvSpPr/>
          <p:nvPr/>
        </p:nvSpPr>
        <p:spPr bwMode="auto">
          <a:xfrm>
            <a:off x="876163" y="4696951"/>
            <a:ext cx="3893410" cy="731089"/>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47" name="Rectangle 46">
            <a:hlinkClick r:id="rId9" action="ppaction://hlinksldjump"/>
          </p:cNvPr>
          <p:cNvSpPr/>
          <p:nvPr/>
        </p:nvSpPr>
        <p:spPr bwMode="auto">
          <a:xfrm>
            <a:off x="787400" y="5791200"/>
            <a:ext cx="2667000" cy="731089"/>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48" name="Rectangle 47">
            <a:hlinkClick r:id="rId10" action="ppaction://hlinksldjump"/>
          </p:cNvPr>
          <p:cNvSpPr/>
          <p:nvPr/>
        </p:nvSpPr>
        <p:spPr bwMode="auto">
          <a:xfrm>
            <a:off x="972389" y="6674689"/>
            <a:ext cx="2863064" cy="731089"/>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50" name="Rectangle 49">
            <a:hlinkClick r:id="rId11" action="ppaction://hlinksldjump"/>
          </p:cNvPr>
          <p:cNvSpPr/>
          <p:nvPr/>
        </p:nvSpPr>
        <p:spPr bwMode="auto">
          <a:xfrm>
            <a:off x="6335031" y="4724399"/>
            <a:ext cx="4264144" cy="731089"/>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51" name="Rectangle 50">
            <a:hlinkClick r:id="rId12" action="ppaction://hlinksldjump"/>
          </p:cNvPr>
          <p:cNvSpPr/>
          <p:nvPr/>
        </p:nvSpPr>
        <p:spPr bwMode="auto">
          <a:xfrm>
            <a:off x="6469127" y="5791199"/>
            <a:ext cx="4264144" cy="731089"/>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52" name="Rectangle 51">
            <a:hlinkClick r:id="" action="ppaction://noaction"/>
          </p:cNvPr>
          <p:cNvSpPr/>
          <p:nvPr/>
        </p:nvSpPr>
        <p:spPr bwMode="auto">
          <a:xfrm>
            <a:off x="6469126" y="6674688"/>
            <a:ext cx="4898477" cy="731089"/>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53" name="Rectangle 52">
            <a:hlinkClick r:id="" action="ppaction://noaction"/>
          </p:cNvPr>
          <p:cNvSpPr/>
          <p:nvPr/>
        </p:nvSpPr>
        <p:spPr bwMode="auto">
          <a:xfrm>
            <a:off x="6414551" y="7696199"/>
            <a:ext cx="2449238" cy="731089"/>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1427444690"/>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Online Resources</a:t>
            </a:r>
          </a:p>
        </p:txBody>
      </p:sp>
      <p:sp>
        <p:nvSpPr>
          <p:cNvPr id="2" name="Content Placeholder 1"/>
          <p:cNvSpPr>
            <a:spLocks noGrp="1"/>
          </p:cNvSpPr>
          <p:nvPr>
            <p:ph idx="1"/>
          </p:nvPr>
        </p:nvSpPr>
        <p:spPr>
          <a:xfrm>
            <a:off x="177800" y="1600200"/>
            <a:ext cx="12826999" cy="7239000"/>
          </a:xfrm>
        </p:spPr>
        <p:txBody>
          <a:bodyPr/>
          <a:lstStyle/>
          <a:p>
            <a:pPr>
              <a:spcBef>
                <a:spcPts val="1200"/>
              </a:spcBef>
            </a:pPr>
            <a:r>
              <a:rPr lang="en-US" sz="2200" b="1" dirty="0"/>
              <a:t>How-to Videos</a:t>
            </a:r>
          </a:p>
          <a:p>
            <a:pPr lvl="1">
              <a:spcBef>
                <a:spcPts val="1200"/>
              </a:spcBef>
              <a:buFont typeface="Arial" panose="020B0604020202020204" pitchFamily="34" charset="0"/>
              <a:buChar char="•"/>
            </a:pPr>
            <a:r>
              <a:rPr lang="en-US" sz="2200" dirty="0"/>
              <a:t>Create a </a:t>
            </a:r>
            <a:r>
              <a:rPr lang="en-US" sz="2200" dirty="0" err="1"/>
              <a:t>TestNav</a:t>
            </a:r>
            <a:r>
              <a:rPr lang="en-US" sz="2200" dirty="0"/>
              <a:t> Configuration - </a:t>
            </a:r>
            <a:r>
              <a:rPr lang="en-US" sz="2200" dirty="0">
                <a:hlinkClick r:id="rId3"/>
              </a:rPr>
              <a:t>https://www.youtube.com/watch?v=xT0Oo8zHKUs</a:t>
            </a:r>
            <a:r>
              <a:rPr lang="en-US" sz="2200" dirty="0"/>
              <a:t> </a:t>
            </a:r>
          </a:p>
          <a:p>
            <a:pPr lvl="1">
              <a:spcBef>
                <a:spcPts val="1200"/>
              </a:spcBef>
              <a:buFont typeface="Arial" panose="020B0604020202020204" pitchFamily="34" charset="0"/>
              <a:buChar char="•"/>
            </a:pPr>
            <a:r>
              <a:rPr lang="en-US" sz="2200" dirty="0"/>
              <a:t>Create an Online Test Session - </a:t>
            </a:r>
            <a:r>
              <a:rPr lang="en-US" sz="2200" dirty="0">
                <a:hlinkClick r:id="rId4"/>
              </a:rPr>
              <a:t>https://www.youtube.com/watch?v=HnKXqPp-brg</a:t>
            </a:r>
            <a:r>
              <a:rPr lang="en-US" sz="2200" dirty="0"/>
              <a:t> </a:t>
            </a:r>
          </a:p>
          <a:p>
            <a:pPr lvl="1">
              <a:spcBef>
                <a:spcPts val="1200"/>
              </a:spcBef>
              <a:buFont typeface="Arial" panose="020B0604020202020204" pitchFamily="34" charset="0"/>
              <a:buChar char="•"/>
            </a:pPr>
            <a:r>
              <a:rPr lang="en-US" sz="2200" dirty="0" err="1"/>
              <a:t>Precache</a:t>
            </a:r>
            <a:r>
              <a:rPr lang="en-US" sz="2200" dirty="0"/>
              <a:t> Test Content - </a:t>
            </a:r>
            <a:r>
              <a:rPr lang="en-US" sz="2200" dirty="0">
                <a:hlinkClick r:id="rId5"/>
              </a:rPr>
              <a:t>https://www.youtube.com/watch?v=wbBjic1dHMA</a:t>
            </a:r>
            <a:r>
              <a:rPr lang="en-US" sz="2200" dirty="0"/>
              <a:t> </a:t>
            </a:r>
          </a:p>
          <a:p>
            <a:pPr>
              <a:spcBef>
                <a:spcPts val="1200"/>
              </a:spcBef>
            </a:pPr>
            <a:r>
              <a:rPr lang="en-US" sz="2200" b="1" dirty="0" err="1"/>
              <a:t>TestNav</a:t>
            </a:r>
            <a:r>
              <a:rPr lang="en-US" sz="2200" b="1" dirty="0"/>
              <a:t> Configuration</a:t>
            </a:r>
          </a:p>
          <a:p>
            <a:pPr>
              <a:spcBef>
                <a:spcPts val="1200"/>
              </a:spcBef>
            </a:pPr>
            <a:r>
              <a:rPr lang="en-US" sz="2200" dirty="0">
                <a:hlinkClick r:id="rId6"/>
              </a:rPr>
              <a:t>https://support.assessment.pearson.com/x/L4Dy</a:t>
            </a:r>
            <a:r>
              <a:rPr lang="en-US" sz="2200" dirty="0"/>
              <a:t> </a:t>
            </a:r>
            <a:endParaRPr lang="en-US" sz="2200" b="1" dirty="0"/>
          </a:p>
          <a:p>
            <a:pPr>
              <a:spcBef>
                <a:spcPts val="1200"/>
              </a:spcBef>
            </a:pPr>
            <a:endParaRPr lang="en-US" sz="2200" b="1" dirty="0"/>
          </a:p>
          <a:p>
            <a:pPr>
              <a:spcBef>
                <a:spcPts val="1200"/>
              </a:spcBef>
            </a:pPr>
            <a:r>
              <a:rPr lang="en-US" sz="2200" b="1" dirty="0"/>
              <a:t>Configure Response File Backup Locations</a:t>
            </a:r>
          </a:p>
          <a:p>
            <a:pPr>
              <a:spcBef>
                <a:spcPts val="1200"/>
              </a:spcBef>
            </a:pPr>
            <a:r>
              <a:rPr lang="en-US" sz="2200" dirty="0">
                <a:hlinkClick r:id="rId7"/>
              </a:rPr>
              <a:t>https://support.assessment.pearson.com/x/LIDy</a:t>
            </a:r>
            <a:r>
              <a:rPr lang="en-US" sz="2200" dirty="0"/>
              <a:t> </a:t>
            </a:r>
            <a:endParaRPr lang="en-US" sz="2200" b="1" dirty="0"/>
          </a:p>
          <a:p>
            <a:pPr>
              <a:spcBef>
                <a:spcPts val="1200"/>
              </a:spcBef>
            </a:pPr>
            <a:endParaRPr lang="en-US" sz="2200" b="1" dirty="0"/>
          </a:p>
          <a:p>
            <a:pPr>
              <a:spcBef>
                <a:spcPts val="1200"/>
              </a:spcBef>
            </a:pPr>
            <a:r>
              <a:rPr lang="en-US" sz="2200" b="1" dirty="0"/>
              <a:t>Proctor Caching </a:t>
            </a:r>
          </a:p>
          <a:p>
            <a:pPr>
              <a:spcBef>
                <a:spcPts val="1200"/>
              </a:spcBef>
            </a:pPr>
            <a:r>
              <a:rPr lang="en-US" sz="2200" dirty="0">
                <a:hlinkClick r:id="rId8"/>
              </a:rPr>
              <a:t>https://support.assessment.pearson.com/x/LYDy</a:t>
            </a:r>
            <a:r>
              <a:rPr lang="en-US" sz="2200" dirty="0"/>
              <a:t> </a:t>
            </a:r>
            <a:endParaRPr lang="en-US" sz="2200" b="1" dirty="0"/>
          </a:p>
          <a:p>
            <a:pPr>
              <a:spcBef>
                <a:spcPts val="1200"/>
              </a:spcBef>
            </a:pPr>
            <a:endParaRPr lang="en-US" sz="2200" b="1" dirty="0"/>
          </a:p>
          <a:p>
            <a:pPr>
              <a:spcBef>
                <a:spcPts val="1200"/>
              </a:spcBef>
            </a:pPr>
            <a:r>
              <a:rPr lang="en-US" sz="2200" b="1" dirty="0" err="1"/>
              <a:t>PearsonAccess</a:t>
            </a:r>
            <a:r>
              <a:rPr lang="en-US" sz="2200" b="1" baseline="30000" dirty="0" err="1"/>
              <a:t>next</a:t>
            </a:r>
            <a:r>
              <a:rPr lang="en-US" sz="2200" dirty="0"/>
              <a:t> </a:t>
            </a:r>
            <a:r>
              <a:rPr lang="en-US" sz="2200" b="1" dirty="0"/>
              <a:t>User Guide </a:t>
            </a:r>
          </a:p>
          <a:p>
            <a:pPr>
              <a:spcBef>
                <a:spcPts val="1200"/>
              </a:spcBef>
            </a:pPr>
            <a:r>
              <a:rPr lang="en-US" sz="2200" dirty="0">
                <a:hlinkClick r:id="rId8"/>
              </a:rPr>
              <a:t>https://support.assessment.pearson.com/x/LYDy</a:t>
            </a:r>
            <a:r>
              <a:rPr lang="en-US" sz="2200" dirty="0"/>
              <a:t> </a:t>
            </a:r>
          </a:p>
          <a:p>
            <a:endParaRPr lang="en-US" sz="1800" dirty="0"/>
          </a:p>
        </p:txBody>
      </p:sp>
      <p:pic>
        <p:nvPicPr>
          <p:cNvPr id="4" name="Picture 3" descr="https://support.assessment.pearson.com/download/attachments/6029315/pearsonaccess-next-text-small-orange.png?version=1&amp;modificationDate=1414172621000&amp;api=v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93000" y="90961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3021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a:t>Description</a:t>
            </a:r>
          </a:p>
        </p:txBody>
      </p:sp>
      <p:sp>
        <p:nvSpPr>
          <p:cNvPr id="2" name="Content Placeholder 1"/>
          <p:cNvSpPr>
            <a:spLocks noGrp="1"/>
          </p:cNvSpPr>
          <p:nvPr>
            <p:ph idx="1"/>
          </p:nvPr>
        </p:nvSpPr>
        <p:spPr>
          <a:xfrm>
            <a:off x="650874" y="1905000"/>
            <a:ext cx="11490325" cy="6553200"/>
          </a:xfrm>
        </p:spPr>
        <p:txBody>
          <a:bodyPr/>
          <a:lstStyle/>
          <a:p>
            <a:r>
              <a:rPr lang="en-US" dirty="0"/>
              <a:t>An Infrastructure Trial is a full scale dress rehearsal a school can run to confirm that:</a:t>
            </a:r>
          </a:p>
          <a:p>
            <a:pPr marL="457200" indent="-457200">
              <a:buFont typeface="Arial" panose="020B0604020202020204" pitchFamily="34" charset="0"/>
              <a:buChar char="•"/>
            </a:pPr>
            <a:r>
              <a:rPr lang="en-US" sz="2400" dirty="0" err="1"/>
              <a:t>TestNav</a:t>
            </a:r>
            <a:r>
              <a:rPr lang="en-US" sz="2400" dirty="0"/>
              <a:t> is configured correctly.</a:t>
            </a:r>
          </a:p>
          <a:p>
            <a:pPr marL="457200" indent="-457200">
              <a:buFont typeface="Arial" panose="020B0604020202020204" pitchFamily="34" charset="0"/>
              <a:buChar char="•"/>
            </a:pPr>
            <a:r>
              <a:rPr lang="en-US" sz="2400" dirty="0"/>
              <a:t>Devices can successfully run </a:t>
            </a:r>
            <a:r>
              <a:rPr lang="en-US" sz="2400" dirty="0" err="1"/>
              <a:t>TestNav</a:t>
            </a:r>
            <a:r>
              <a:rPr lang="en-US" sz="2400" dirty="0"/>
              <a:t>.</a:t>
            </a:r>
          </a:p>
          <a:p>
            <a:pPr marL="457200" indent="-457200">
              <a:buFont typeface="Arial" panose="020B0604020202020204" pitchFamily="34" charset="0"/>
              <a:buChar char="•"/>
            </a:pPr>
            <a:r>
              <a:rPr lang="en-US" sz="2400" dirty="0"/>
              <a:t>Network will bear the full load of simultaneous test-takers.</a:t>
            </a:r>
          </a:p>
          <a:p>
            <a:pPr marL="457200" indent="-457200">
              <a:buFont typeface="Arial" panose="020B0604020202020204" pitchFamily="34" charset="0"/>
              <a:buChar char="•"/>
            </a:pPr>
            <a:r>
              <a:rPr lang="en-US" sz="2400" dirty="0"/>
              <a:t>School personnel know what to do for computer-based assessments.</a:t>
            </a:r>
          </a:p>
          <a:p>
            <a:pPr marL="457200" indent="-457200">
              <a:buFont typeface="Arial" panose="020B0604020202020204" pitchFamily="34" charset="0"/>
              <a:buChar char="•"/>
            </a:pPr>
            <a:r>
              <a:rPr lang="en-US" sz="2400" dirty="0"/>
              <a:t>Students are familiar with the computer-based tools and formats.</a:t>
            </a:r>
          </a:p>
          <a:p>
            <a:endParaRPr lang="en-US" dirty="0"/>
          </a:p>
        </p:txBody>
      </p:sp>
    </p:spTree>
    <p:extLst>
      <p:ext uri="{BB962C8B-B14F-4D97-AF65-F5344CB8AC3E}">
        <p14:creationId xmlns:p14="http://schemas.microsoft.com/office/powerpoint/2010/main" val="1899608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TestNav Components</a:t>
            </a:r>
          </a:p>
        </p:txBody>
      </p:sp>
      <p:sp>
        <p:nvSpPr>
          <p:cNvPr id="4" name="Content Placeholder 3"/>
          <p:cNvSpPr>
            <a:spLocks noGrp="1"/>
          </p:cNvSpPr>
          <p:nvPr>
            <p:ph idx="1"/>
          </p:nvPr>
        </p:nvSpPr>
        <p:spPr/>
        <p:txBody>
          <a:bodyPr/>
          <a:lstStyle/>
          <a:p>
            <a:endParaRPr lang="en-US"/>
          </a:p>
        </p:txBody>
      </p:sp>
      <p:graphicFrame>
        <p:nvGraphicFramePr>
          <p:cNvPr id="6" name="Table 3"/>
          <p:cNvGraphicFramePr>
            <a:graphicFrameLocks noGrp="1"/>
          </p:cNvGraphicFramePr>
          <p:nvPr>
            <p:extLst>
              <p:ext uri="{D42A27DB-BD31-4B8C-83A1-F6EECF244321}">
                <p14:modId xmlns:p14="http://schemas.microsoft.com/office/powerpoint/2010/main" val="2221378688"/>
              </p:ext>
            </p:extLst>
          </p:nvPr>
        </p:nvGraphicFramePr>
        <p:xfrm>
          <a:off x="254000" y="1524000"/>
          <a:ext cx="12573000" cy="7302750"/>
        </p:xfrm>
        <a:graphic>
          <a:graphicData uri="http://schemas.openxmlformats.org/drawingml/2006/table">
            <a:tbl>
              <a:tblPr firstRow="1" bandRow="1">
                <a:tableStyleId>{7DF18680-E054-41AD-8BC1-D1AEF772440D}</a:tableStyleId>
              </a:tblPr>
              <a:tblGrid>
                <a:gridCol w="2224482">
                  <a:extLst>
                    <a:ext uri="{9D8B030D-6E8A-4147-A177-3AD203B41FA5}">
                      <a16:colId xmlns:a16="http://schemas.microsoft.com/office/drawing/2014/main" val="20000"/>
                    </a:ext>
                  </a:extLst>
                </a:gridCol>
                <a:gridCol w="1890811">
                  <a:extLst>
                    <a:ext uri="{9D8B030D-6E8A-4147-A177-3AD203B41FA5}">
                      <a16:colId xmlns:a16="http://schemas.microsoft.com/office/drawing/2014/main" val="20001"/>
                    </a:ext>
                  </a:extLst>
                </a:gridCol>
                <a:gridCol w="2446932">
                  <a:extLst>
                    <a:ext uri="{9D8B030D-6E8A-4147-A177-3AD203B41FA5}">
                      <a16:colId xmlns:a16="http://schemas.microsoft.com/office/drawing/2014/main" val="20002"/>
                    </a:ext>
                  </a:extLst>
                </a:gridCol>
                <a:gridCol w="6010775">
                  <a:extLst>
                    <a:ext uri="{9D8B030D-6E8A-4147-A177-3AD203B41FA5}">
                      <a16:colId xmlns:a16="http://schemas.microsoft.com/office/drawing/2014/main" val="20003"/>
                    </a:ext>
                  </a:extLst>
                </a:gridCol>
              </a:tblGrid>
              <a:tr h="1344771">
                <a:tc>
                  <a:txBody>
                    <a:bodyPr/>
                    <a:lstStyle/>
                    <a:p>
                      <a:r>
                        <a:rPr lang="en-US" sz="2400" dirty="0"/>
                        <a:t>Component</a:t>
                      </a:r>
                    </a:p>
                  </a:txBody>
                  <a:tcPr/>
                </a:tc>
                <a:tc>
                  <a:txBody>
                    <a:bodyPr/>
                    <a:lstStyle/>
                    <a:p>
                      <a:r>
                        <a:rPr lang="en-US" sz="2400" dirty="0"/>
                        <a:t>Current Software Version</a:t>
                      </a:r>
                    </a:p>
                  </a:txBody>
                  <a:tcPr/>
                </a:tc>
                <a:tc>
                  <a:txBody>
                    <a:bodyPr/>
                    <a:lstStyle/>
                    <a:p>
                      <a:r>
                        <a:rPr lang="en-US" sz="2400" dirty="0"/>
                        <a:t>Next Release date</a:t>
                      </a:r>
                    </a:p>
                  </a:txBody>
                  <a:tcPr/>
                </a:tc>
                <a:tc>
                  <a:txBody>
                    <a:bodyPr/>
                    <a:lstStyle/>
                    <a:p>
                      <a:r>
                        <a:rPr lang="en-US" sz="2400" dirty="0"/>
                        <a:t>Installation</a:t>
                      </a:r>
                    </a:p>
                  </a:txBody>
                  <a:tcPr/>
                </a:tc>
                <a:extLst>
                  <a:ext uri="{0D108BD9-81ED-4DB2-BD59-A6C34878D82A}">
                    <a16:rowId xmlns:a16="http://schemas.microsoft.com/office/drawing/2014/main" val="10000"/>
                  </a:ext>
                </a:extLst>
              </a:tr>
              <a:tr h="1017429">
                <a:tc>
                  <a:txBody>
                    <a:bodyPr/>
                    <a:lstStyle/>
                    <a:p>
                      <a:r>
                        <a:rPr lang="en-US" sz="2400" dirty="0"/>
                        <a:t>Proctor Caching</a:t>
                      </a:r>
                      <a:endParaRPr lang="en-US" sz="2400" dirty="0">
                        <a:solidFill>
                          <a:srgbClr val="000000"/>
                        </a:solidFill>
                      </a:endParaRPr>
                    </a:p>
                  </a:txBody>
                  <a:tcPr/>
                </a:tc>
                <a:tc>
                  <a:txBody>
                    <a:bodyPr/>
                    <a:lstStyle/>
                    <a:p>
                      <a:r>
                        <a:rPr lang="en-US" sz="2400" dirty="0"/>
                        <a:t>v2018.11</a:t>
                      </a:r>
                      <a:endParaRPr lang="en-US" sz="2400" dirty="0">
                        <a:solidFill>
                          <a:srgbClr val="000000"/>
                        </a:solidFill>
                      </a:endParaRPr>
                    </a:p>
                  </a:txBody>
                  <a:tcPr/>
                </a:tc>
                <a:tc>
                  <a:txBody>
                    <a:bodyPr/>
                    <a:lstStyle/>
                    <a:p>
                      <a:r>
                        <a:rPr lang="en-US" sz="2400" dirty="0"/>
                        <a:t>TBD</a:t>
                      </a:r>
                      <a:endParaRPr lang="en-US" sz="2400" dirty="0">
                        <a:solidFill>
                          <a:srgbClr val="000000"/>
                        </a:solidFill>
                      </a:endParaRPr>
                    </a:p>
                  </a:txBody>
                  <a:tcPr/>
                </a:tc>
                <a:tc>
                  <a:txBody>
                    <a:bodyPr/>
                    <a:lstStyle/>
                    <a:p>
                      <a:r>
                        <a:rPr lang="en-US" sz="2400" dirty="0"/>
                        <a:t>Uninstall and reinstall newest version</a:t>
                      </a:r>
                      <a:endParaRPr lang="en-US" sz="2400" dirty="0">
                        <a:solidFill>
                          <a:srgbClr val="000000"/>
                        </a:solidFill>
                      </a:endParaRPr>
                    </a:p>
                  </a:txBody>
                  <a:tcPr/>
                </a:tc>
                <a:extLst>
                  <a:ext uri="{0D108BD9-81ED-4DB2-BD59-A6C34878D82A}">
                    <a16:rowId xmlns:a16="http://schemas.microsoft.com/office/drawing/2014/main" val="10001"/>
                  </a:ext>
                </a:extLst>
              </a:tr>
              <a:tr h="1544453">
                <a:tc>
                  <a:txBody>
                    <a:bodyPr/>
                    <a:lstStyle/>
                    <a:p>
                      <a:r>
                        <a:rPr lang="en-US" sz="2400" dirty="0"/>
                        <a:t>TestNav Server</a:t>
                      </a:r>
                      <a:r>
                        <a:rPr lang="en-US" sz="2400" baseline="0" dirty="0"/>
                        <a:t> side software</a:t>
                      </a:r>
                      <a:endParaRPr lang="en-US" sz="2400" dirty="0">
                        <a:solidFill>
                          <a:srgbClr val="000000"/>
                        </a:solidFill>
                      </a:endParaRPr>
                    </a:p>
                  </a:txBody>
                  <a:tcPr/>
                </a:tc>
                <a:tc>
                  <a:txBody>
                    <a:bodyPr/>
                    <a:lstStyle/>
                    <a:p>
                      <a:r>
                        <a:rPr lang="en-US" sz="2400" dirty="0"/>
                        <a:t>v8.11</a:t>
                      </a:r>
                      <a:endParaRPr lang="en-US" sz="2400" dirty="0">
                        <a:solidFill>
                          <a:srgbClr val="000000"/>
                        </a:solidFill>
                      </a:endParaRPr>
                    </a:p>
                  </a:txBody>
                  <a:tcPr/>
                </a:tc>
                <a:tc>
                  <a:txBody>
                    <a:bodyPr/>
                    <a:lstStyle/>
                    <a:p>
                      <a:r>
                        <a:rPr lang="en-US" sz="2400" dirty="0"/>
                        <a:t>TBD</a:t>
                      </a:r>
                      <a:endParaRPr lang="en-US" sz="2400" dirty="0">
                        <a:solidFill>
                          <a:srgbClr val="000000"/>
                        </a:solidFill>
                      </a:endParaRPr>
                    </a:p>
                  </a:txBody>
                  <a:tcPr/>
                </a:tc>
                <a:tc>
                  <a:txBody>
                    <a:bodyPr/>
                    <a:lstStyle/>
                    <a:p>
                      <a:r>
                        <a:rPr lang="en-US" sz="2400" dirty="0"/>
                        <a:t>No Install required apps are automatically updated</a:t>
                      </a:r>
                      <a:endParaRPr lang="en-US" sz="2400" dirty="0">
                        <a:solidFill>
                          <a:srgbClr val="000000"/>
                        </a:solidFill>
                      </a:endParaRPr>
                    </a:p>
                  </a:txBody>
                  <a:tcPr/>
                </a:tc>
                <a:extLst>
                  <a:ext uri="{0D108BD9-81ED-4DB2-BD59-A6C34878D82A}">
                    <a16:rowId xmlns:a16="http://schemas.microsoft.com/office/drawing/2014/main" val="10002"/>
                  </a:ext>
                </a:extLst>
              </a:tr>
              <a:tr h="1222049">
                <a:tc>
                  <a:txBody>
                    <a:bodyPr/>
                    <a:lstStyle/>
                    <a:p>
                      <a:r>
                        <a:rPr lang="en-US" sz="2400" dirty="0"/>
                        <a:t>Desktop App</a:t>
                      </a:r>
                      <a:endParaRPr lang="en-US" sz="2400" dirty="0">
                        <a:solidFill>
                          <a:srgbClr val="000000"/>
                        </a:solidFill>
                      </a:endParaRPr>
                    </a:p>
                  </a:txBody>
                  <a:tcPr/>
                </a:tc>
                <a:tc>
                  <a:txBody>
                    <a:bodyPr/>
                    <a:lstStyle/>
                    <a:p>
                      <a:r>
                        <a:rPr lang="en-US" sz="2400" dirty="0"/>
                        <a:t>V1.7.3</a:t>
                      </a:r>
                      <a:endParaRPr lang="en-US" sz="2400" dirty="0">
                        <a:solidFill>
                          <a:srgbClr val="000000"/>
                        </a:solidFill>
                      </a:endParaRPr>
                    </a:p>
                  </a:txBody>
                  <a:tcPr/>
                </a:tc>
                <a:tc>
                  <a:txBody>
                    <a:bodyPr/>
                    <a:lstStyle/>
                    <a:p>
                      <a:r>
                        <a:rPr lang="en-US" sz="2400" dirty="0"/>
                        <a:t>TBD</a:t>
                      </a:r>
                      <a:endParaRPr lang="en-US" sz="2400" dirty="0">
                        <a:solidFill>
                          <a:srgbClr val="000000"/>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dirty="0"/>
                        <a:t>The new app can be pushed out to Mac OS or Windows OS devices. Uninstall and reinstall newest version</a:t>
                      </a:r>
                      <a:endParaRPr lang="en-US" sz="2400" dirty="0">
                        <a:solidFill>
                          <a:srgbClr val="000000"/>
                        </a:solidFill>
                      </a:endParaRPr>
                    </a:p>
                    <a:p>
                      <a:endParaRPr lang="en-US" sz="2400" dirty="0">
                        <a:solidFill>
                          <a:srgbClr val="000000"/>
                        </a:solidFill>
                      </a:endParaRPr>
                    </a:p>
                  </a:txBody>
                  <a:tcPr/>
                </a:tc>
                <a:extLst>
                  <a:ext uri="{0D108BD9-81ED-4DB2-BD59-A6C34878D82A}">
                    <a16:rowId xmlns:a16="http://schemas.microsoft.com/office/drawing/2014/main" val="10003"/>
                  </a:ext>
                </a:extLst>
              </a:tr>
              <a:tr h="900277">
                <a:tc>
                  <a:txBody>
                    <a:bodyPr/>
                    <a:lstStyle/>
                    <a:p>
                      <a:r>
                        <a:rPr lang="en-US" sz="2400" dirty="0"/>
                        <a:t>iPad App</a:t>
                      </a:r>
                      <a:endParaRPr lang="en-US" sz="2400" dirty="0">
                        <a:solidFill>
                          <a:srgbClr val="000000"/>
                        </a:solidFill>
                      </a:endParaRPr>
                    </a:p>
                  </a:txBody>
                  <a:tcPr/>
                </a:tc>
                <a:tc>
                  <a:txBody>
                    <a:bodyPr/>
                    <a:lstStyle/>
                    <a:p>
                      <a:r>
                        <a:rPr lang="en-US" sz="2400" dirty="0"/>
                        <a:t>v1.7.0</a:t>
                      </a:r>
                      <a:endParaRPr lang="en-US" sz="2400" dirty="0">
                        <a:solidFill>
                          <a:srgbClr val="000000"/>
                        </a:solidFill>
                      </a:endParaRPr>
                    </a:p>
                  </a:txBody>
                  <a:tcPr/>
                </a:tc>
                <a:tc>
                  <a:txBody>
                    <a:bodyPr/>
                    <a:lstStyle/>
                    <a:p>
                      <a:r>
                        <a:rPr lang="en-US" sz="2400" dirty="0"/>
                        <a:t>TBD</a:t>
                      </a:r>
                      <a:endParaRPr lang="en-US" sz="2400" dirty="0">
                        <a:solidFill>
                          <a:srgbClr val="000000"/>
                        </a:solidFill>
                      </a:endParaRPr>
                    </a:p>
                  </a:txBody>
                  <a:tcPr/>
                </a:tc>
                <a:tc>
                  <a:txBody>
                    <a:bodyPr/>
                    <a:lstStyle/>
                    <a:p>
                      <a:r>
                        <a:rPr lang="en-US" sz="2400" dirty="0"/>
                        <a:t>Auto updates are supported</a:t>
                      </a:r>
                      <a:endParaRPr lang="en-US" sz="2400" dirty="0">
                        <a:solidFill>
                          <a:srgbClr val="000000"/>
                        </a:solidFill>
                      </a:endParaRPr>
                    </a:p>
                  </a:txBody>
                  <a:tcPr/>
                </a:tc>
                <a:extLst>
                  <a:ext uri="{0D108BD9-81ED-4DB2-BD59-A6C34878D82A}">
                    <a16:rowId xmlns:a16="http://schemas.microsoft.com/office/drawing/2014/main" val="10004"/>
                  </a:ext>
                </a:extLst>
              </a:tr>
              <a:tr h="941340">
                <a:tc>
                  <a:txBody>
                    <a:bodyPr/>
                    <a:lstStyle/>
                    <a:p>
                      <a:r>
                        <a:rPr lang="en-US" sz="2400" dirty="0"/>
                        <a:t>Chromebook App</a:t>
                      </a:r>
                      <a:endParaRPr lang="en-US" sz="2400" dirty="0">
                        <a:solidFill>
                          <a:srgbClr val="000000"/>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400" dirty="0"/>
                        <a:t>v1.7.96</a:t>
                      </a:r>
                      <a:endParaRPr lang="en-US" sz="2400" dirty="0">
                        <a:solidFill>
                          <a:srgbClr val="000000"/>
                        </a:solidFill>
                      </a:endParaRPr>
                    </a:p>
                  </a:txBody>
                  <a:tcPr/>
                </a:tc>
                <a:tc>
                  <a:txBody>
                    <a:bodyPr/>
                    <a:lstStyle/>
                    <a:p>
                      <a:r>
                        <a:rPr lang="en-US" sz="2400" dirty="0"/>
                        <a:t>TBD</a:t>
                      </a:r>
                      <a:endParaRPr lang="en-US" sz="2400" dirty="0">
                        <a:solidFill>
                          <a:srgbClr val="000000"/>
                        </a:solidFill>
                      </a:endParaRPr>
                    </a:p>
                  </a:txBody>
                  <a:tcPr/>
                </a:tc>
                <a:tc>
                  <a:txBody>
                    <a:bodyPr/>
                    <a:lstStyle/>
                    <a:p>
                      <a:r>
                        <a:rPr lang="en-US" sz="2400" dirty="0"/>
                        <a:t>Auto updates are supported</a:t>
                      </a:r>
                      <a:endParaRPr lang="en-US" sz="2400" dirty="0">
                        <a:solidFill>
                          <a:srgbClr val="000000"/>
                        </a:solidFill>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9956821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Technology Setup</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70</a:t>
            </a:fld>
            <a:endParaRPr lang="en-US" dirty="0"/>
          </a:p>
        </p:txBody>
      </p:sp>
      <p:sp>
        <p:nvSpPr>
          <p:cNvPr id="3" name="Rectangle 3"/>
          <p:cNvSpPr txBox="1">
            <a:spLocks noChangeArrowheads="1"/>
          </p:cNvSpPr>
          <p:nvPr/>
        </p:nvSpPr>
        <p:spPr>
          <a:xfrm>
            <a:off x="541867" y="2384214"/>
            <a:ext cx="12137813" cy="6935893"/>
          </a:xfrm>
          <a:prstGeom prst="rect">
            <a:avLst/>
          </a:prstGeom>
        </p:spPr>
        <p:txBody>
          <a:bodyPr lIns="130046" tIns="65023" rIns="130046" bIns="6502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400" b="1" dirty="0"/>
              <a:t>Complete Technology Setup prior to Infrastructure Trial:</a:t>
            </a:r>
          </a:p>
          <a:p>
            <a:r>
              <a:rPr lang="en-US" sz="3400" dirty="0"/>
              <a:t>Configure the Network</a:t>
            </a:r>
          </a:p>
          <a:p>
            <a:r>
              <a:rPr lang="en-US" sz="3400" dirty="0"/>
              <a:t>Proctor Caching</a:t>
            </a:r>
          </a:p>
          <a:p>
            <a:r>
              <a:rPr lang="en-US" sz="3400" dirty="0"/>
              <a:t>Proctor Caching Configuration</a:t>
            </a:r>
          </a:p>
        </p:txBody>
      </p:sp>
      <p:pic>
        <p:nvPicPr>
          <p:cNvPr id="5" name="Picture 4" descr="https://support.assessment.pearson.com/download/attachments/6029315/pearsonaccess-next-text-small-orange.png?version=1&amp;modificationDate=141417262100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6203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err="1">
                <a:solidFill>
                  <a:schemeClr val="tx1"/>
                </a:solidFill>
              </a:rPr>
              <a:t>PearsonAccess</a:t>
            </a:r>
            <a:r>
              <a:rPr lang="en-US" sz="5700" baseline="30000" dirty="0" err="1">
                <a:solidFill>
                  <a:schemeClr val="tx1"/>
                </a:solidFill>
              </a:rPr>
              <a:t>next</a:t>
            </a:r>
            <a:r>
              <a:rPr lang="en-US" sz="5700" dirty="0">
                <a:solidFill>
                  <a:schemeClr val="tx1"/>
                </a:solidFill>
              </a:rPr>
              <a:t> </a:t>
            </a:r>
            <a:r>
              <a:rPr lang="en-US" sz="5700" dirty="0"/>
              <a:t>Setup</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71</a:t>
            </a:fld>
            <a:endParaRPr lang="en-US" dirty="0"/>
          </a:p>
        </p:txBody>
      </p:sp>
      <p:sp>
        <p:nvSpPr>
          <p:cNvPr id="3" name="Rectangle 3"/>
          <p:cNvSpPr txBox="1">
            <a:spLocks noChangeArrowheads="1"/>
          </p:cNvSpPr>
          <p:nvPr/>
        </p:nvSpPr>
        <p:spPr>
          <a:xfrm>
            <a:off x="541867" y="2384214"/>
            <a:ext cx="12137813" cy="6935893"/>
          </a:xfrm>
          <a:prstGeom prst="rect">
            <a:avLst/>
          </a:prstGeom>
        </p:spPr>
        <p:txBody>
          <a:bodyPr lIns="130046" tIns="65023" rIns="130046" bIns="6502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3400" dirty="0"/>
              <a:t>Schools or Districts will need to complete the following in PearsonAccess</a:t>
            </a:r>
            <a:r>
              <a:rPr lang="en-US" sz="3400" baseline="30000" dirty="0"/>
              <a:t>next</a:t>
            </a:r>
            <a:r>
              <a:rPr lang="en-US" sz="3400" dirty="0"/>
              <a:t> prior to the Infrastructure Trial:</a:t>
            </a:r>
          </a:p>
          <a:p>
            <a:endParaRPr lang="en-US" sz="3400" dirty="0"/>
          </a:p>
          <a:p>
            <a:r>
              <a:rPr lang="en-US" sz="3400" dirty="0"/>
              <a:t>Create Sample Students</a:t>
            </a:r>
          </a:p>
          <a:p>
            <a:r>
              <a:rPr lang="en-US" sz="3400" dirty="0"/>
              <a:t>Enter </a:t>
            </a:r>
            <a:r>
              <a:rPr lang="en-US" sz="3400" dirty="0" err="1"/>
              <a:t>TestNav</a:t>
            </a:r>
            <a:r>
              <a:rPr lang="en-US" sz="3400" dirty="0"/>
              <a:t> Configuration</a:t>
            </a:r>
          </a:p>
          <a:p>
            <a:r>
              <a:rPr lang="en-US" sz="3400" dirty="0"/>
              <a:t>Create Sessions </a:t>
            </a:r>
          </a:p>
          <a:p>
            <a:r>
              <a:rPr lang="en-US" sz="3400" dirty="0"/>
              <a:t>Print Student Testing Tickets </a:t>
            </a:r>
          </a:p>
          <a:p>
            <a:pPr marL="0" indent="0">
              <a:buNone/>
            </a:pPr>
            <a:endParaRPr lang="en-US" sz="3400" dirty="0"/>
          </a:p>
        </p:txBody>
      </p:sp>
      <p:pic>
        <p:nvPicPr>
          <p:cNvPr id="6" name="Picture 5" descr="https://support.assessment.pearson.com/download/attachments/6029315/pearsonaccess-next-text-small-orange.png?version=1&amp;modificationDate=141417262100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3273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Create Sample Students</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72</a:t>
            </a:fld>
            <a:endParaRPr lang="en-US" dirty="0"/>
          </a:p>
        </p:txBody>
      </p:sp>
      <p:sp>
        <p:nvSpPr>
          <p:cNvPr id="3" name="Rectangle 3"/>
          <p:cNvSpPr txBox="1">
            <a:spLocks noChangeArrowheads="1"/>
          </p:cNvSpPr>
          <p:nvPr/>
        </p:nvSpPr>
        <p:spPr>
          <a:xfrm>
            <a:off x="635000" y="1447799"/>
            <a:ext cx="12137813" cy="6935893"/>
          </a:xfrm>
          <a:prstGeom prst="rect">
            <a:avLst/>
          </a:prstGeom>
        </p:spPr>
        <p:txBody>
          <a:bodyPr lIns="130046" tIns="65023" rIns="130046" bIns="6502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400" dirty="0"/>
              <a:t>Log into the PearsonAccess</a:t>
            </a:r>
            <a:r>
              <a:rPr lang="en-US" sz="3400" baseline="30000" dirty="0"/>
              <a:t>next</a:t>
            </a:r>
            <a:r>
              <a:rPr lang="en-US" sz="3400" dirty="0"/>
              <a:t> Training Site</a:t>
            </a:r>
          </a:p>
          <a:p>
            <a:r>
              <a:rPr lang="en-US" sz="3400" dirty="0"/>
              <a:t>Choose the </a:t>
            </a:r>
            <a:r>
              <a:rPr lang="en-US" sz="3600" dirty="0"/>
              <a:t>Colorado &gt; 2018 - 2019 &gt; CO CMAS: Site Readiness</a:t>
            </a:r>
            <a:endParaRPr lang="en-US" sz="3400" dirty="0"/>
          </a:p>
          <a:p>
            <a:r>
              <a:rPr lang="en-US" sz="3400" dirty="0"/>
              <a:t>Click </a:t>
            </a:r>
            <a:r>
              <a:rPr lang="en-US" sz="3400" b="1" dirty="0"/>
              <a:t>Setup</a:t>
            </a:r>
            <a:r>
              <a:rPr lang="en-US" sz="3400" dirty="0"/>
              <a:t> and select </a:t>
            </a:r>
            <a:r>
              <a:rPr lang="en-US" sz="3400" b="1" dirty="0"/>
              <a:t>Students</a:t>
            </a:r>
          </a:p>
          <a:p>
            <a:r>
              <a:rPr lang="en-US" sz="3400" dirty="0"/>
              <a:t>Select </a:t>
            </a:r>
            <a:r>
              <a:rPr lang="en-US" sz="3400" b="1" dirty="0"/>
              <a:t>Generate Sample Students </a:t>
            </a:r>
            <a:r>
              <a:rPr lang="en-US" sz="3400" dirty="0"/>
              <a:t>from the Tasks menu</a:t>
            </a:r>
          </a:p>
          <a:p>
            <a:r>
              <a:rPr lang="en-US" sz="3400" dirty="0"/>
              <a:t>Click </a:t>
            </a:r>
            <a:r>
              <a:rPr lang="en-US" sz="3400" b="1" dirty="0"/>
              <a:t>Start</a:t>
            </a:r>
            <a:r>
              <a:rPr lang="en-US" sz="3400" dirty="0"/>
              <a:t> to continue</a:t>
            </a:r>
          </a:p>
          <a:p>
            <a:pPr marL="0" indent="0">
              <a:buNone/>
            </a:pPr>
            <a:endParaRPr lang="en-US" sz="3400" dirty="0"/>
          </a:p>
          <a:p>
            <a:pPr marL="0" indent="0">
              <a:buNone/>
            </a:pPr>
            <a:endParaRPr lang="en-US" sz="3400" dirty="0"/>
          </a:p>
          <a:p>
            <a:pPr marL="0" indent="0">
              <a:buNone/>
            </a:pPr>
            <a:endParaRPr lang="en-US" sz="3400" dirty="0"/>
          </a:p>
        </p:txBody>
      </p:sp>
      <p:grpSp>
        <p:nvGrpSpPr>
          <p:cNvPr id="7" name="Group 6"/>
          <p:cNvGrpSpPr/>
          <p:nvPr/>
        </p:nvGrpSpPr>
        <p:grpSpPr>
          <a:xfrm>
            <a:off x="6289502" y="4648200"/>
            <a:ext cx="6144000" cy="4247703"/>
            <a:chOff x="4495800" y="3566534"/>
            <a:chExt cx="4320000" cy="2986666"/>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3566534"/>
              <a:ext cx="4320000" cy="2986666"/>
            </a:xfrm>
            <a:prstGeom prst="rect">
              <a:avLst/>
            </a:prstGeom>
            <a:ln>
              <a:solidFill>
                <a:schemeClr val="tx1"/>
              </a:solidFill>
            </a:ln>
          </p:spPr>
        </p:pic>
        <p:sp>
          <p:nvSpPr>
            <p:cNvPr id="6" name="Rectangle 5"/>
            <p:cNvSpPr/>
            <p:nvPr/>
          </p:nvSpPr>
          <p:spPr>
            <a:xfrm>
              <a:off x="4648200" y="6096000"/>
              <a:ext cx="1752600" cy="304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036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Create Sample Students</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73</a:t>
            </a:fld>
            <a:endParaRPr lang="en-US" dirty="0"/>
          </a:p>
        </p:txBody>
      </p:sp>
      <p:sp>
        <p:nvSpPr>
          <p:cNvPr id="3" name="Rectangle 3"/>
          <p:cNvSpPr txBox="1">
            <a:spLocks noChangeArrowheads="1"/>
          </p:cNvSpPr>
          <p:nvPr/>
        </p:nvSpPr>
        <p:spPr>
          <a:xfrm>
            <a:off x="541867" y="2384214"/>
            <a:ext cx="12137813" cy="6935893"/>
          </a:xfrm>
          <a:prstGeom prst="rect">
            <a:avLst/>
          </a:prstGeom>
        </p:spPr>
        <p:txBody>
          <a:bodyPr lIns="130046" tIns="65023" rIns="130046" bIns="6502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400" dirty="0"/>
          </a:p>
          <a:p>
            <a:pPr marL="0" indent="0">
              <a:buNone/>
            </a:pPr>
            <a:endParaRPr lang="en-US" sz="3400" dirty="0"/>
          </a:p>
          <a:p>
            <a:pPr marL="0" indent="0">
              <a:buNone/>
            </a:pPr>
            <a:endParaRPr lang="en-US" sz="34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7306" y="1606933"/>
            <a:ext cx="3955627" cy="6958215"/>
          </a:xfrm>
          <a:prstGeom prst="rect">
            <a:avLst/>
          </a:prstGeom>
          <a:ln>
            <a:solidFill>
              <a:schemeClr val="tx1"/>
            </a:solidFill>
          </a:ln>
        </p:spPr>
      </p:pic>
      <p:sp>
        <p:nvSpPr>
          <p:cNvPr id="7" name="TextBox 6"/>
          <p:cNvSpPr txBox="1"/>
          <p:nvPr/>
        </p:nvSpPr>
        <p:spPr>
          <a:xfrm>
            <a:off x="576965" y="1606933"/>
            <a:ext cx="7896169" cy="2224197"/>
          </a:xfrm>
          <a:prstGeom prst="rect">
            <a:avLst/>
          </a:prstGeom>
          <a:noFill/>
        </p:spPr>
        <p:txBody>
          <a:bodyPr wrap="square" lIns="130046" tIns="65023" rIns="130046" bIns="65023" rtlCol="0">
            <a:spAutoFit/>
          </a:bodyPr>
          <a:lstStyle/>
          <a:p>
            <a:pPr marL="406394" indent="-406394">
              <a:buFont typeface="Arial" panose="020B0604020202020204" pitchFamily="34" charset="0"/>
              <a:buChar char="•"/>
            </a:pPr>
            <a:r>
              <a:rPr lang="en-US" sz="3400" dirty="0">
                <a:latin typeface="+mn-lt"/>
              </a:rPr>
              <a:t>Complete the Generate Sample Students screen</a:t>
            </a:r>
          </a:p>
          <a:p>
            <a:pPr marL="406394" indent="-406394">
              <a:buFont typeface="Arial" panose="020B0604020202020204" pitchFamily="34" charset="0"/>
              <a:buChar char="•"/>
            </a:pPr>
            <a:r>
              <a:rPr lang="en-US" sz="3400" dirty="0">
                <a:latin typeface="+mn-lt"/>
              </a:rPr>
              <a:t>Click </a:t>
            </a:r>
            <a:r>
              <a:rPr lang="en-US" sz="3400" b="1" dirty="0">
                <a:latin typeface="+mn-lt"/>
              </a:rPr>
              <a:t>Generate</a:t>
            </a:r>
            <a:r>
              <a:rPr lang="en-US" sz="3400" dirty="0">
                <a:latin typeface="+mn-lt"/>
              </a:rPr>
              <a:t> to complete the process</a:t>
            </a:r>
          </a:p>
        </p:txBody>
      </p:sp>
      <p:pic>
        <p:nvPicPr>
          <p:cNvPr id="8"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8446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Create Sample Students- Demo</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74</a:t>
            </a:fld>
            <a:endParaRPr lang="en-US" dirty="0"/>
          </a:p>
        </p:txBody>
      </p:sp>
      <p:sp>
        <p:nvSpPr>
          <p:cNvPr id="3" name="Rectangle 3"/>
          <p:cNvSpPr txBox="1">
            <a:spLocks noChangeArrowheads="1"/>
          </p:cNvSpPr>
          <p:nvPr/>
        </p:nvSpPr>
        <p:spPr>
          <a:xfrm>
            <a:off x="541867" y="2384214"/>
            <a:ext cx="12137813" cy="6935893"/>
          </a:xfrm>
          <a:prstGeom prst="rect">
            <a:avLst/>
          </a:prstGeom>
        </p:spPr>
        <p:txBody>
          <a:bodyPr lIns="130046" tIns="65023" rIns="130046" bIns="6502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3400" dirty="0"/>
          </a:p>
          <a:p>
            <a:pPr marL="0" indent="0">
              <a:buNone/>
            </a:pPr>
            <a:endParaRPr lang="en-US" sz="3400" dirty="0"/>
          </a:p>
          <a:p>
            <a:pPr marL="0" indent="0">
              <a:buNone/>
            </a:pPr>
            <a:endParaRPr lang="en-US" sz="3400" dirty="0"/>
          </a:p>
        </p:txBody>
      </p:sp>
      <p:pic>
        <p:nvPicPr>
          <p:cNvPr id="5" name="Picture 5" descr="https://support.assessment.pearson.com/download/attachments/6029315/pearsonaccess-next-text-small-orange.png?version=1&amp;modificationDate=141417262100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0433" y="14478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1533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0"/>
            <a:ext cx="12522201" cy="1733973"/>
          </a:xfrm>
        </p:spPr>
        <p:txBody>
          <a:bodyPr/>
          <a:lstStyle/>
          <a:p>
            <a:r>
              <a:rPr lang="en-US" sz="5700" dirty="0">
                <a:solidFill>
                  <a:schemeClr val="tx1"/>
                </a:solidFill>
              </a:rPr>
              <a:t>Completed </a:t>
            </a:r>
            <a:r>
              <a:rPr lang="en-US" sz="5700" dirty="0" err="1">
                <a:solidFill>
                  <a:schemeClr val="tx1"/>
                </a:solidFill>
              </a:rPr>
              <a:t>TestNav</a:t>
            </a:r>
            <a:r>
              <a:rPr lang="en-US" sz="5700" dirty="0">
                <a:solidFill>
                  <a:schemeClr val="tx1"/>
                </a:solidFill>
              </a:rPr>
              <a:t> Configurations</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75</a:t>
            </a:fld>
            <a:endParaRPr lang="en-US" dirty="0"/>
          </a:p>
        </p:txBody>
      </p:sp>
      <p:pic>
        <p:nvPicPr>
          <p:cNvPr id="6" name="Picture 5"/>
          <p:cNvPicPr>
            <a:picLocks noChangeAspect="1"/>
          </p:cNvPicPr>
          <p:nvPr/>
        </p:nvPicPr>
        <p:blipFill>
          <a:blip r:embed="rId4"/>
          <a:stretch>
            <a:fillRect/>
          </a:stretch>
        </p:blipFill>
        <p:spPr>
          <a:xfrm>
            <a:off x="2387600" y="1295400"/>
            <a:ext cx="8087792" cy="7562172"/>
          </a:xfrm>
          <a:prstGeom prst="rect">
            <a:avLst/>
          </a:prstGeom>
        </p:spPr>
      </p:pic>
    </p:spTree>
    <p:custDataLst>
      <p:tags r:id="rId1"/>
    </p:custDataLst>
    <p:extLst>
      <p:ext uri="{BB962C8B-B14F-4D97-AF65-F5344CB8AC3E}">
        <p14:creationId xmlns:p14="http://schemas.microsoft.com/office/powerpoint/2010/main" val="8758539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TestNav Configuration - Demo</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76</a:t>
            </a:fld>
            <a:endParaRPr lang="en-US" dirty="0"/>
          </a:p>
        </p:txBody>
      </p:sp>
      <p:pic>
        <p:nvPicPr>
          <p:cNvPr id="4"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1800" y="1524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089396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Create Sessions</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77</a:t>
            </a:fld>
            <a:endParaRPr lang="en-US" dirty="0"/>
          </a:p>
        </p:txBody>
      </p:sp>
      <p:sp>
        <p:nvSpPr>
          <p:cNvPr id="3" name="Rectangle 3"/>
          <p:cNvSpPr txBox="1">
            <a:spLocks noChangeArrowheads="1"/>
          </p:cNvSpPr>
          <p:nvPr/>
        </p:nvSpPr>
        <p:spPr>
          <a:xfrm>
            <a:off x="541867" y="2384214"/>
            <a:ext cx="12137813" cy="6935893"/>
          </a:xfrm>
          <a:prstGeom prst="rect">
            <a:avLst/>
          </a:prstGeom>
        </p:spPr>
        <p:txBody>
          <a:bodyPr lIns="130046" tIns="65023" rIns="130046" bIns="6502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400" dirty="0"/>
              <a:t>Go to the </a:t>
            </a:r>
            <a:r>
              <a:rPr lang="en-US" sz="3400" b="1" dirty="0"/>
              <a:t>Testing</a:t>
            </a:r>
            <a:r>
              <a:rPr lang="en-US" sz="3400" dirty="0"/>
              <a:t> tab and click </a:t>
            </a:r>
            <a:r>
              <a:rPr lang="en-US" sz="3400" b="1" dirty="0"/>
              <a:t>Sessions</a:t>
            </a:r>
          </a:p>
          <a:p>
            <a:r>
              <a:rPr lang="en-US" sz="3400" dirty="0"/>
              <a:t>From the Select Tasks pull-down menu select </a:t>
            </a:r>
            <a:r>
              <a:rPr lang="en-US" sz="3400" b="1" dirty="0"/>
              <a:t>Create/Edit Sessions </a:t>
            </a:r>
            <a:r>
              <a:rPr lang="en-US" sz="3400" dirty="0"/>
              <a:t>and click </a:t>
            </a:r>
            <a:r>
              <a:rPr lang="en-US" sz="3400" b="1" dirty="0"/>
              <a:t>Start</a:t>
            </a:r>
          </a:p>
          <a:p>
            <a:pPr marL="0" indent="0">
              <a:buNone/>
            </a:pPr>
            <a:endParaRPr lang="en-US" sz="3400" dirty="0"/>
          </a:p>
          <a:p>
            <a:pPr marL="0" indent="0">
              <a:buNone/>
            </a:pPr>
            <a:endParaRPr lang="en-US" sz="3400" dirty="0"/>
          </a:p>
        </p:txBody>
      </p:sp>
      <p:grpSp>
        <p:nvGrpSpPr>
          <p:cNvPr id="10" name="Group 9"/>
          <p:cNvGrpSpPr/>
          <p:nvPr/>
        </p:nvGrpSpPr>
        <p:grpSpPr>
          <a:xfrm>
            <a:off x="689868" y="4538114"/>
            <a:ext cx="8453120" cy="3286421"/>
            <a:chOff x="1207827" y="3321083"/>
            <a:chExt cx="5943600" cy="2310765"/>
          </a:xfrm>
        </p:grpSpPr>
        <p:pic>
          <p:nvPicPr>
            <p:cNvPr id="9" name="Picture 8"/>
            <p:cNvPicPr/>
            <p:nvPr/>
          </p:nvPicPr>
          <p:blipFill>
            <a:blip r:embed="rId3" cstate="print"/>
            <a:stretch>
              <a:fillRect/>
            </a:stretch>
          </p:blipFill>
          <p:spPr>
            <a:xfrm>
              <a:off x="1207827" y="3321083"/>
              <a:ext cx="5943600" cy="2310765"/>
            </a:xfrm>
            <a:prstGeom prst="rect">
              <a:avLst/>
            </a:prstGeom>
            <a:ln>
              <a:solidFill>
                <a:sysClr val="windowText" lastClr="000000"/>
              </a:solidFill>
            </a:ln>
          </p:spPr>
        </p:pic>
        <p:sp>
          <p:nvSpPr>
            <p:cNvPr id="7" name="Rectangle 6"/>
            <p:cNvSpPr/>
            <p:nvPr/>
          </p:nvSpPr>
          <p:spPr>
            <a:xfrm>
              <a:off x="6060743" y="4202373"/>
              <a:ext cx="735842" cy="2877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447800" y="4528782"/>
              <a:ext cx="1752600" cy="2906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866987" y="8189388"/>
            <a:ext cx="11162453" cy="408315"/>
          </a:xfrm>
          <a:prstGeom prst="rect">
            <a:avLst/>
          </a:prstGeom>
          <a:noFill/>
        </p:spPr>
        <p:txBody>
          <a:bodyPr wrap="square" lIns="130046" tIns="65023" rIns="130046" bIns="65023" rtlCol="0">
            <a:spAutoFit/>
          </a:bodyPr>
          <a:lstStyle/>
          <a:p>
            <a:r>
              <a:rPr lang="en-US" dirty="0">
                <a:latin typeface="+mn-lt"/>
              </a:rPr>
              <a:t>A test session in PearsonAccess</a:t>
            </a:r>
            <a:r>
              <a:rPr lang="en-US" baseline="30000" dirty="0">
                <a:latin typeface="+mn-lt"/>
              </a:rPr>
              <a:t>next</a:t>
            </a:r>
            <a:r>
              <a:rPr lang="en-US" dirty="0">
                <a:latin typeface="+mn-lt"/>
              </a:rPr>
              <a:t> is an assessment containing certain units.</a:t>
            </a:r>
          </a:p>
        </p:txBody>
      </p:sp>
      <p:pic>
        <p:nvPicPr>
          <p:cNvPr id="11"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4602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Create Sessions</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78</a:t>
            </a:fld>
            <a:endParaRPr lang="en-US" dirty="0"/>
          </a:p>
        </p:txBody>
      </p:sp>
      <p:sp>
        <p:nvSpPr>
          <p:cNvPr id="3" name="Rectangle 3"/>
          <p:cNvSpPr txBox="1">
            <a:spLocks noChangeArrowheads="1"/>
          </p:cNvSpPr>
          <p:nvPr/>
        </p:nvSpPr>
        <p:spPr>
          <a:xfrm>
            <a:off x="635000" y="1524000"/>
            <a:ext cx="8453120" cy="541867"/>
          </a:xfrm>
          <a:prstGeom prst="rect">
            <a:avLst/>
          </a:prstGeom>
        </p:spPr>
        <p:txBody>
          <a:bodyPr lIns="130046" tIns="65023" rIns="130046" bIns="6502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400" dirty="0"/>
              <a:t>Complete Test Details</a:t>
            </a:r>
          </a:p>
          <a:p>
            <a:pPr marL="0" indent="0">
              <a:buNone/>
            </a:pPr>
            <a:endParaRPr lang="en-US" sz="3400" dirty="0"/>
          </a:p>
          <a:p>
            <a:pPr marL="0" indent="0">
              <a:buNone/>
            </a:pPr>
            <a:endParaRPr lang="en-US" sz="34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00" y="2384212"/>
            <a:ext cx="8964319" cy="62856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9561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1" y="0"/>
            <a:ext cx="12354560" cy="1733973"/>
          </a:xfrm>
        </p:spPr>
        <p:txBody>
          <a:bodyPr/>
          <a:lstStyle/>
          <a:p>
            <a:r>
              <a:rPr lang="en-US" sz="5700" dirty="0">
                <a:solidFill>
                  <a:schemeClr val="tx1"/>
                </a:solidFill>
              </a:rPr>
              <a:t>Create Sessions</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79</a:t>
            </a:fld>
            <a:endParaRPr lang="en-US" dirty="0"/>
          </a:p>
        </p:txBody>
      </p:sp>
      <p:sp>
        <p:nvSpPr>
          <p:cNvPr id="3" name="Rectangle 3"/>
          <p:cNvSpPr txBox="1">
            <a:spLocks noChangeArrowheads="1"/>
          </p:cNvSpPr>
          <p:nvPr/>
        </p:nvSpPr>
        <p:spPr>
          <a:xfrm>
            <a:off x="541867" y="2384214"/>
            <a:ext cx="12137813" cy="6935893"/>
          </a:xfrm>
          <a:prstGeom prst="rect">
            <a:avLst/>
          </a:prstGeom>
        </p:spPr>
        <p:txBody>
          <a:bodyPr lIns="130046" tIns="65023" rIns="130046" bIns="65023"/>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3400" dirty="0"/>
              <a:t>Add students to session</a:t>
            </a:r>
          </a:p>
          <a:p>
            <a:pPr marL="0" indent="0">
              <a:buNone/>
            </a:pPr>
            <a:endParaRPr lang="en-US" sz="3400" dirty="0"/>
          </a:p>
          <a:p>
            <a:pPr marL="0" indent="0">
              <a:buNone/>
            </a:pPr>
            <a:endParaRPr lang="en-US" sz="3400"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68657"/>
          <a:stretch/>
        </p:blipFill>
        <p:spPr>
          <a:xfrm>
            <a:off x="650240" y="3793067"/>
            <a:ext cx="10603807" cy="2709333"/>
          </a:xfrm>
          <a:prstGeom prst="rect">
            <a:avLst/>
          </a:prstGeom>
          <a:ln>
            <a:solidFill>
              <a:schemeClr val="tx1"/>
            </a:solidFill>
          </a:ln>
        </p:spPr>
      </p:pic>
      <p:pic>
        <p:nvPicPr>
          <p:cNvPr id="6"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6245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0" y="152400"/>
            <a:ext cx="12369800" cy="1630680"/>
          </a:xfrm>
        </p:spPr>
        <p:txBody>
          <a:bodyPr>
            <a:normAutofit fontScale="90000"/>
          </a:bodyPr>
          <a:lstStyle/>
          <a:p>
            <a:r>
              <a:rPr lang="en-US" dirty="0"/>
              <a:t>Finding the Current Server Version of </a:t>
            </a:r>
            <a:r>
              <a:rPr lang="en-US" dirty="0" err="1"/>
              <a:t>TestNav</a:t>
            </a:r>
            <a:endParaRPr lang="en-US" dirty="0"/>
          </a:p>
        </p:txBody>
      </p:sp>
      <p:pic>
        <p:nvPicPr>
          <p:cNvPr id="4" name="Picture 3">
            <a:extLst>
              <a:ext uri="{FF2B5EF4-FFF2-40B4-BE49-F238E27FC236}">
                <a16:creationId xmlns:a16="http://schemas.microsoft.com/office/drawing/2014/main" id="{A6FE99A4-2805-6444-966C-2CA277A9E3E2}"/>
              </a:ext>
            </a:extLst>
          </p:cNvPr>
          <p:cNvPicPr>
            <a:picLocks noChangeAspect="1"/>
          </p:cNvPicPr>
          <p:nvPr/>
        </p:nvPicPr>
        <p:blipFill>
          <a:blip r:embed="rId2"/>
          <a:stretch>
            <a:fillRect/>
          </a:stretch>
        </p:blipFill>
        <p:spPr>
          <a:xfrm>
            <a:off x="3638550" y="1143000"/>
            <a:ext cx="6362700" cy="7338004"/>
          </a:xfrm>
          <a:prstGeom prst="rect">
            <a:avLst/>
          </a:prstGeom>
        </p:spPr>
      </p:pic>
    </p:spTree>
    <p:extLst>
      <p:ext uri="{BB962C8B-B14F-4D97-AF65-F5344CB8AC3E}">
        <p14:creationId xmlns:p14="http://schemas.microsoft.com/office/powerpoint/2010/main" val="2477086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Create Sessions - Demo</a:t>
            </a:r>
          </a:p>
        </p:txBody>
      </p:sp>
      <p:sp>
        <p:nvSpPr>
          <p:cNvPr id="4" name="Slide Number Placeholder 3"/>
          <p:cNvSpPr>
            <a:spLocks noGrp="1"/>
          </p:cNvSpPr>
          <p:nvPr>
            <p:ph type="sldNum" sz="quarter" idx="10"/>
          </p:nvPr>
        </p:nvSpPr>
        <p:spPr/>
        <p:txBody>
          <a:bodyPr>
            <a:noAutofit/>
          </a:bodyPr>
          <a:lstStyle/>
          <a:p>
            <a:pPr>
              <a:defRPr/>
            </a:pPr>
            <a:fld id="{F6BCB3FB-C48D-4679-997C-EAE33CF55E02}" type="slidenum">
              <a:rPr lang="en-US" smtClean="0"/>
              <a:pPr>
                <a:defRPr/>
              </a:pPr>
              <a:t>80</a:t>
            </a:fld>
            <a:endParaRPr lang="en-US" dirty="0"/>
          </a:p>
        </p:txBody>
      </p:sp>
      <p:pic>
        <p:nvPicPr>
          <p:cNvPr id="5" name="Picture 5" descr="https://support.assessment.pearson.com/download/attachments/6029315/pearsonaccess-next-text-small-orange.png?version=1&amp;modificationDate=141417262100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0800" y="16764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703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14680" y="1852615"/>
            <a:ext cx="7982664" cy="3132990"/>
          </a:xfrm>
        </p:spPr>
        <p:txBody>
          <a:bodyPr lIns="130046" tIns="65023" rIns="130046" bIns="65023"/>
          <a:lstStyle/>
          <a:p>
            <a:r>
              <a:rPr lang="en-US" dirty="0"/>
              <a:t>Choose </a:t>
            </a:r>
            <a:r>
              <a:rPr lang="en-US" b="1" i="1" dirty="0" err="1"/>
              <a:t>Precache</a:t>
            </a:r>
            <a:r>
              <a:rPr lang="en-US" b="1" i="1" dirty="0"/>
              <a:t> By Test</a:t>
            </a:r>
            <a:r>
              <a:rPr lang="en-US" dirty="0"/>
              <a:t> under the </a:t>
            </a:r>
            <a:r>
              <a:rPr lang="en-US" b="1" i="1" dirty="0"/>
              <a:t>Setup </a:t>
            </a:r>
            <a:r>
              <a:rPr lang="en-US" dirty="0"/>
              <a:t>tab</a:t>
            </a:r>
          </a:p>
          <a:p>
            <a:r>
              <a:rPr lang="en-US" dirty="0"/>
              <a:t>Select up to </a:t>
            </a:r>
            <a:r>
              <a:rPr lang="en-US" b="1" i="1" dirty="0"/>
              <a:t>10 Test </a:t>
            </a:r>
            <a:r>
              <a:rPr lang="en-US" dirty="0"/>
              <a:t>and the Proctor Caching Server for the tests to be cached.</a:t>
            </a:r>
          </a:p>
          <a:p>
            <a:endParaRPr lang="en-US" dirty="0"/>
          </a:p>
        </p:txBody>
      </p:sp>
      <p:sp>
        <p:nvSpPr>
          <p:cNvPr id="64514" name="Title 1"/>
          <p:cNvSpPr>
            <a:spLocks noGrp="1"/>
          </p:cNvSpPr>
          <p:nvPr>
            <p:ph type="title"/>
          </p:nvPr>
        </p:nvSpPr>
        <p:spPr>
          <a:xfrm>
            <a:off x="614680" y="34636"/>
            <a:ext cx="10972800" cy="1565564"/>
          </a:xfrm>
          <a:noFill/>
          <a:ln>
            <a:miter lim="800000"/>
            <a:headEnd/>
            <a:tailEnd/>
          </a:ln>
        </p:spPr>
        <p:txBody>
          <a:bodyPr vert="horz" wrap="square" lIns="127759" tIns="63880" rIns="127759" bIns="63880" numCol="1" anchor="ctr" anchorCtr="0" compatLnSpc="1">
            <a:prstTxWarp prst="textNoShape">
              <a:avLst/>
            </a:prstTxWarp>
          </a:bodyPr>
          <a:lstStyle/>
          <a:p>
            <a:pPr marL="239191"/>
            <a:r>
              <a:rPr lang="en-US" sz="5700" b="1" dirty="0" err="1"/>
              <a:t>Precaching</a:t>
            </a:r>
            <a:r>
              <a:rPr lang="en-US" sz="5700" b="1" dirty="0"/>
              <a:t> Content</a:t>
            </a:r>
            <a:br>
              <a:rPr lang="en-US" sz="5700" b="1" dirty="0"/>
            </a:br>
            <a:r>
              <a:rPr lang="en-US" sz="5700" b="1" dirty="0"/>
              <a:t>by Test</a:t>
            </a:r>
            <a:endParaRPr lang="en-US" altLang="en-US" sz="5700" b="1" dirty="0">
              <a:ea typeface="ＭＳ Ｐゴシック" pitchFamily="34" charset="-128"/>
              <a:cs typeface="ＭＳ Ｐゴシック"/>
            </a:endParaRPr>
          </a:p>
        </p:txBody>
      </p:sp>
      <p:pic>
        <p:nvPicPr>
          <p:cNvPr id="10"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8809355" y="1323240"/>
            <a:ext cx="3324225" cy="3409950"/>
          </a:xfrm>
          <a:prstGeom prst="rect">
            <a:avLst/>
          </a:prstGeom>
        </p:spPr>
      </p:pic>
      <p:pic>
        <p:nvPicPr>
          <p:cNvPr id="3" name="Picture 2"/>
          <p:cNvPicPr>
            <a:picLocks noChangeAspect="1"/>
          </p:cNvPicPr>
          <p:nvPr/>
        </p:nvPicPr>
        <p:blipFill>
          <a:blip r:embed="rId6"/>
          <a:stretch>
            <a:fillRect/>
          </a:stretch>
        </p:blipFill>
        <p:spPr>
          <a:xfrm>
            <a:off x="614680" y="4985605"/>
            <a:ext cx="11249025" cy="3790950"/>
          </a:xfrm>
          <a:prstGeom prst="rect">
            <a:avLst/>
          </a:prstGeom>
        </p:spPr>
      </p:pic>
    </p:spTree>
    <p:custDataLst>
      <p:tags r:id="rId1"/>
    </p:custDataLst>
    <p:extLst>
      <p:ext uri="{BB962C8B-B14F-4D97-AF65-F5344CB8AC3E}">
        <p14:creationId xmlns:p14="http://schemas.microsoft.com/office/powerpoint/2010/main" val="17675387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53336" y="2342205"/>
            <a:ext cx="11698128" cy="1408108"/>
          </a:xfrm>
        </p:spPr>
        <p:txBody>
          <a:bodyPr lIns="130046" tIns="65023" rIns="130046" bIns="65023"/>
          <a:lstStyle/>
          <a:p>
            <a:r>
              <a:rPr lang="en-US" dirty="0"/>
              <a:t>Click the </a:t>
            </a:r>
            <a:r>
              <a:rPr lang="en-US" dirty="0" err="1"/>
              <a:t>Precache</a:t>
            </a:r>
            <a:r>
              <a:rPr lang="en-US" dirty="0"/>
              <a:t> button on the Proctor Caching Test Content screen</a:t>
            </a:r>
          </a:p>
          <a:p>
            <a:endParaRPr lang="en-US" dirty="0"/>
          </a:p>
          <a:p>
            <a:endParaRPr lang="en-US" dirty="0"/>
          </a:p>
        </p:txBody>
      </p:sp>
      <p:sp>
        <p:nvSpPr>
          <p:cNvPr id="64514" name="Title 1"/>
          <p:cNvSpPr>
            <a:spLocks noGrp="1"/>
          </p:cNvSpPr>
          <p:nvPr>
            <p:ph type="title"/>
          </p:nvPr>
        </p:nvSpPr>
        <p:spPr>
          <a:xfrm>
            <a:off x="610524" y="381000"/>
            <a:ext cx="10972800" cy="1066800"/>
          </a:xfrm>
          <a:noFill/>
          <a:ln>
            <a:miter lim="800000"/>
            <a:headEnd/>
            <a:tailEnd/>
          </a:ln>
        </p:spPr>
        <p:txBody>
          <a:bodyPr vert="horz" wrap="square" lIns="127759" tIns="63880" rIns="127759" bIns="63880" numCol="1" anchor="ctr" anchorCtr="0" compatLnSpc="1">
            <a:prstTxWarp prst="textNoShape">
              <a:avLst/>
            </a:prstTxWarp>
          </a:bodyPr>
          <a:lstStyle/>
          <a:p>
            <a:pPr marL="239191"/>
            <a:r>
              <a:rPr lang="en-US" sz="5700" b="1" dirty="0" err="1"/>
              <a:t>Precaching</a:t>
            </a:r>
            <a:r>
              <a:rPr lang="en-US" sz="5700" b="1" dirty="0"/>
              <a:t> Content</a:t>
            </a:r>
            <a:endParaRPr lang="en-US" altLang="en-US" sz="5700" b="1" dirty="0">
              <a:ea typeface="ＭＳ Ｐゴシック" pitchFamily="34" charset="-128"/>
              <a:cs typeface="ＭＳ Ｐゴシック"/>
            </a:endParaRPr>
          </a:p>
        </p:txBody>
      </p:sp>
      <p:sp>
        <p:nvSpPr>
          <p:cNvPr id="2" name="Slide Number Placeholder 1"/>
          <p:cNvSpPr>
            <a:spLocks noGrp="1"/>
          </p:cNvSpPr>
          <p:nvPr>
            <p:ph type="sldNum" sz="quarter" idx="4294967295"/>
          </p:nvPr>
        </p:nvSpPr>
        <p:spPr>
          <a:xfrm>
            <a:off x="0" y="9342685"/>
            <a:ext cx="866987" cy="410916"/>
          </a:xfrm>
          <a:prstGeom prst="rect">
            <a:avLst/>
          </a:prstGeom>
        </p:spPr>
        <p:txBody>
          <a:bodyPr lIns="130046" tIns="65023" rIns="130046" bIns="65023"/>
          <a:lstStyle/>
          <a:p>
            <a:pPr>
              <a:defRPr/>
            </a:pPr>
            <a:fld id="{8A85A12D-F284-471C-8250-D25B013F6AB1}" type="slidenum">
              <a:rPr lang="en-US">
                <a:solidFill>
                  <a:prstClr val="black"/>
                </a:solidFill>
              </a:rPr>
              <a:pPr>
                <a:defRPr/>
              </a:pPr>
              <a:t>82</a:t>
            </a:fld>
            <a:endParaRPr lang="en-US" dirty="0">
              <a:solidFill>
                <a:prstClr val="black"/>
              </a:solidFill>
            </a:endParaRPr>
          </a:p>
        </p:txBody>
      </p:sp>
      <p:pic>
        <p:nvPicPr>
          <p:cNvPr id="6"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653336" y="3637880"/>
            <a:ext cx="7600950" cy="3514725"/>
          </a:xfrm>
          <a:prstGeom prst="rect">
            <a:avLst/>
          </a:prstGeom>
        </p:spPr>
      </p:pic>
      <p:sp>
        <p:nvSpPr>
          <p:cNvPr id="7" name="Rectangle 6"/>
          <p:cNvSpPr/>
          <p:nvPr/>
        </p:nvSpPr>
        <p:spPr bwMode="auto">
          <a:xfrm>
            <a:off x="7911386" y="3637880"/>
            <a:ext cx="342900" cy="248320"/>
          </a:xfrm>
          <a:prstGeom prst="rect">
            <a:avLst/>
          </a:prstGeom>
          <a:noFill/>
          <a:ln w="12700" cap="flat" cmpd="sng" algn="ctr">
            <a:solidFill>
              <a:srgbClr val="FF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custDataLst>
      <p:tags r:id="rId1"/>
    </p:custDataLst>
    <p:extLst>
      <p:ext uri="{BB962C8B-B14F-4D97-AF65-F5344CB8AC3E}">
        <p14:creationId xmlns:p14="http://schemas.microsoft.com/office/powerpoint/2010/main" val="12977863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53336" y="2342205"/>
            <a:ext cx="11698128" cy="1408108"/>
          </a:xfrm>
        </p:spPr>
        <p:txBody>
          <a:bodyPr lIns="130046" tIns="65023" rIns="130046" bIns="65023"/>
          <a:lstStyle/>
          <a:p>
            <a:r>
              <a:rPr lang="en-US" dirty="0" err="1"/>
              <a:t>Precaching</a:t>
            </a:r>
            <a:r>
              <a:rPr lang="en-US" dirty="0"/>
              <a:t> is in progress…</a:t>
            </a:r>
          </a:p>
          <a:p>
            <a:endParaRPr lang="en-US" dirty="0"/>
          </a:p>
          <a:p>
            <a:endParaRPr lang="en-US" dirty="0"/>
          </a:p>
        </p:txBody>
      </p:sp>
      <p:sp>
        <p:nvSpPr>
          <p:cNvPr id="64514" name="Title 1"/>
          <p:cNvSpPr>
            <a:spLocks noGrp="1"/>
          </p:cNvSpPr>
          <p:nvPr>
            <p:ph type="title"/>
          </p:nvPr>
        </p:nvSpPr>
        <p:spPr>
          <a:xfrm>
            <a:off x="603596" y="0"/>
            <a:ext cx="10972800" cy="1447800"/>
          </a:xfrm>
          <a:noFill/>
          <a:ln>
            <a:miter lim="800000"/>
            <a:headEnd/>
            <a:tailEnd/>
          </a:ln>
        </p:spPr>
        <p:txBody>
          <a:bodyPr vert="horz" wrap="square" lIns="127759" tIns="63880" rIns="127759" bIns="63880" numCol="1" anchor="ctr" anchorCtr="0" compatLnSpc="1">
            <a:prstTxWarp prst="textNoShape">
              <a:avLst/>
            </a:prstTxWarp>
          </a:bodyPr>
          <a:lstStyle/>
          <a:p>
            <a:pPr marL="239191"/>
            <a:r>
              <a:rPr lang="en-US" sz="5700" b="1" dirty="0" err="1"/>
              <a:t>Precaching</a:t>
            </a:r>
            <a:r>
              <a:rPr lang="en-US" sz="5700" b="1" dirty="0"/>
              <a:t> Content</a:t>
            </a:r>
            <a:endParaRPr lang="en-US" altLang="en-US" sz="5700" b="1" dirty="0">
              <a:ea typeface="ＭＳ Ｐゴシック" pitchFamily="34" charset="-128"/>
              <a:cs typeface="ＭＳ Ｐゴシック"/>
            </a:endParaRPr>
          </a:p>
        </p:txBody>
      </p:sp>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335" y="3360376"/>
            <a:ext cx="12095010" cy="24912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descr="https://support.assessment.pearson.com/download/attachments/6029315/pearsonaccess-next-text-small-orange.png?version=1&amp;modificationDate=1414172621000&amp;api=v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839636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53336" y="2342207"/>
            <a:ext cx="11698128" cy="974842"/>
          </a:xfrm>
        </p:spPr>
        <p:txBody>
          <a:bodyPr lIns="130046" tIns="65023" rIns="130046" bIns="65023"/>
          <a:lstStyle/>
          <a:p>
            <a:r>
              <a:rPr lang="en-US" dirty="0"/>
              <a:t>Proctor Cache - Tests Screen will appear in a second window.</a:t>
            </a:r>
          </a:p>
          <a:p>
            <a:endParaRPr lang="en-US" dirty="0"/>
          </a:p>
        </p:txBody>
      </p:sp>
      <p:sp>
        <p:nvSpPr>
          <p:cNvPr id="64514" name="Title 1"/>
          <p:cNvSpPr>
            <a:spLocks noGrp="1"/>
          </p:cNvSpPr>
          <p:nvPr>
            <p:ph type="title"/>
          </p:nvPr>
        </p:nvSpPr>
        <p:spPr>
          <a:xfrm>
            <a:off x="635000" y="304800"/>
            <a:ext cx="10972800" cy="914400"/>
          </a:xfrm>
          <a:noFill/>
          <a:ln>
            <a:miter lim="800000"/>
            <a:headEnd/>
            <a:tailEnd/>
          </a:ln>
        </p:spPr>
        <p:txBody>
          <a:bodyPr vert="horz" wrap="square" lIns="127759" tIns="63880" rIns="127759" bIns="63880" numCol="1" anchor="ctr" anchorCtr="0" compatLnSpc="1">
            <a:prstTxWarp prst="textNoShape">
              <a:avLst/>
            </a:prstTxWarp>
          </a:bodyPr>
          <a:lstStyle/>
          <a:p>
            <a:pPr marL="239191"/>
            <a:r>
              <a:rPr lang="en-US" sz="5700" b="1" dirty="0" err="1"/>
              <a:t>Precaching</a:t>
            </a:r>
            <a:r>
              <a:rPr lang="en-US" sz="5700" b="1" dirty="0"/>
              <a:t> Content</a:t>
            </a:r>
            <a:endParaRPr lang="en-US" altLang="en-US" sz="5700" b="1" dirty="0">
              <a:ea typeface="ＭＳ Ｐゴシック" pitchFamily="34" charset="-128"/>
              <a:cs typeface="ＭＳ Ｐゴシック"/>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337" y="3685325"/>
            <a:ext cx="11599194" cy="4721987"/>
          </a:xfrm>
          <a:prstGeom prst="rect">
            <a:avLst/>
          </a:prstGeom>
          <a:ln>
            <a:solidFill>
              <a:schemeClr val="tx1"/>
            </a:solidFill>
          </a:ln>
        </p:spPr>
      </p:pic>
      <p:pic>
        <p:nvPicPr>
          <p:cNvPr id="7" name="Picture 5" descr="https://support.assessment.pearson.com/download/attachments/6029315/pearsonaccess-next-text-small-orange.png?version=1&amp;modificationDate=1414172621000&amp;api=v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447666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Session Management</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85</a:t>
            </a:fld>
            <a:endParaRPr lang="en-US" dirty="0"/>
          </a:p>
        </p:txBody>
      </p:sp>
      <p:sp>
        <p:nvSpPr>
          <p:cNvPr id="7" name="TextBox 6"/>
          <p:cNvSpPr txBox="1"/>
          <p:nvPr/>
        </p:nvSpPr>
        <p:spPr>
          <a:xfrm>
            <a:off x="635000" y="1447800"/>
            <a:ext cx="4009235" cy="654536"/>
          </a:xfrm>
          <a:prstGeom prst="rect">
            <a:avLst/>
          </a:prstGeom>
          <a:noFill/>
        </p:spPr>
        <p:txBody>
          <a:bodyPr wrap="none" lIns="130046" tIns="65023" rIns="130046" bIns="65023" rtlCol="0">
            <a:spAutoFit/>
          </a:bodyPr>
          <a:lstStyle/>
          <a:p>
            <a:r>
              <a:rPr lang="en-US" sz="3400" dirty="0">
                <a:latin typeface="+mn-lt"/>
              </a:rPr>
              <a:t>Preparing a Session</a:t>
            </a:r>
          </a:p>
        </p:txBody>
      </p:sp>
      <p:pic>
        <p:nvPicPr>
          <p:cNvPr id="8" name="Picture 5" descr="https://support.assessment.pearson.com/download/attachments/6029315/pearsonaccess-next-text-small-orange.png?version=1&amp;modificationDate=141417262100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866987" y="2079289"/>
            <a:ext cx="10754896" cy="6549716"/>
          </a:xfrm>
          <a:prstGeom prst="rect">
            <a:avLst/>
          </a:prstGeom>
        </p:spPr>
      </p:pic>
    </p:spTree>
    <p:extLst>
      <p:ext uri="{BB962C8B-B14F-4D97-AF65-F5344CB8AC3E}">
        <p14:creationId xmlns:p14="http://schemas.microsoft.com/office/powerpoint/2010/main" val="4931034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Session Management</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86</a:t>
            </a:fld>
            <a:endParaRPr lang="en-US" dirty="0"/>
          </a:p>
        </p:txBody>
      </p:sp>
      <p:sp>
        <p:nvSpPr>
          <p:cNvPr id="7" name="TextBox 6"/>
          <p:cNvSpPr txBox="1"/>
          <p:nvPr/>
        </p:nvSpPr>
        <p:spPr>
          <a:xfrm>
            <a:off x="635000" y="1447800"/>
            <a:ext cx="3107963" cy="654536"/>
          </a:xfrm>
          <a:prstGeom prst="rect">
            <a:avLst/>
          </a:prstGeom>
          <a:noFill/>
        </p:spPr>
        <p:txBody>
          <a:bodyPr wrap="none" lIns="130046" tIns="65023" rIns="130046" bIns="65023" rtlCol="0">
            <a:spAutoFit/>
          </a:bodyPr>
          <a:lstStyle/>
          <a:p>
            <a:r>
              <a:rPr lang="en-US" sz="3400" dirty="0">
                <a:latin typeface="+mn-lt"/>
              </a:rPr>
              <a:t>Start a Session</a:t>
            </a:r>
          </a:p>
        </p:txBody>
      </p:sp>
      <p:pic>
        <p:nvPicPr>
          <p:cNvPr id="8" name="Picture 5" descr="https://support.assessment.pearson.com/download/attachments/6029315/pearsonaccess-next-text-small-orange.png?version=1&amp;modificationDate=141417262100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833120" y="2316254"/>
            <a:ext cx="10820400" cy="6427216"/>
          </a:xfrm>
          <a:prstGeom prst="rect">
            <a:avLst/>
          </a:prstGeom>
        </p:spPr>
      </p:pic>
    </p:spTree>
    <p:extLst>
      <p:ext uri="{BB962C8B-B14F-4D97-AF65-F5344CB8AC3E}">
        <p14:creationId xmlns:p14="http://schemas.microsoft.com/office/powerpoint/2010/main" val="8702427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Session Management</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87</a:t>
            </a:fld>
            <a:endParaRPr lang="en-US" dirty="0"/>
          </a:p>
        </p:txBody>
      </p:sp>
      <p:sp>
        <p:nvSpPr>
          <p:cNvPr id="10" name="TextBox 9"/>
          <p:cNvSpPr txBox="1"/>
          <p:nvPr/>
        </p:nvSpPr>
        <p:spPr>
          <a:xfrm>
            <a:off x="546201" y="2379879"/>
            <a:ext cx="11015066" cy="685314"/>
          </a:xfrm>
          <a:prstGeom prst="rect">
            <a:avLst/>
          </a:prstGeom>
          <a:noFill/>
        </p:spPr>
        <p:txBody>
          <a:bodyPr wrap="square" lIns="130046" tIns="65023" rIns="130046" bIns="65023" rtlCol="0">
            <a:spAutoFit/>
          </a:bodyPr>
          <a:lstStyle/>
          <a:p>
            <a:r>
              <a:rPr lang="en-US" sz="3600" dirty="0"/>
              <a:t>Print Student Authorizations &amp; Session Unlock Codes</a:t>
            </a:r>
          </a:p>
        </p:txBody>
      </p:sp>
      <p:pic>
        <p:nvPicPr>
          <p:cNvPr id="8" name="Picture 5" descr="https://support.assessment.pearson.com/download/attachments/6029315/pearsonaccess-next-text-small-orange.png?version=1&amp;modificationDate=141417262100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661988" y="2895600"/>
            <a:ext cx="12315825" cy="6029325"/>
          </a:xfrm>
          <a:prstGeom prst="rect">
            <a:avLst/>
          </a:prstGeom>
        </p:spPr>
      </p:pic>
    </p:spTree>
    <p:extLst>
      <p:ext uri="{BB962C8B-B14F-4D97-AF65-F5344CB8AC3E}">
        <p14:creationId xmlns:p14="http://schemas.microsoft.com/office/powerpoint/2010/main" val="41223404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Session Management</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88</a:t>
            </a:fld>
            <a:endParaRPr lang="en-US" dirty="0"/>
          </a:p>
        </p:txBody>
      </p:sp>
      <p:sp>
        <p:nvSpPr>
          <p:cNvPr id="11" name="TextBox 10"/>
          <p:cNvSpPr txBox="1"/>
          <p:nvPr/>
        </p:nvSpPr>
        <p:spPr>
          <a:xfrm>
            <a:off x="618068" y="1209103"/>
            <a:ext cx="11595947" cy="656590"/>
          </a:xfrm>
          <a:prstGeom prst="rect">
            <a:avLst/>
          </a:prstGeom>
          <a:noFill/>
        </p:spPr>
        <p:txBody>
          <a:bodyPr wrap="square" lIns="130046" tIns="65023" rIns="130046" bIns="65023" rtlCol="0">
            <a:spAutoFit/>
          </a:bodyPr>
          <a:lstStyle/>
          <a:p>
            <a:r>
              <a:rPr lang="en-US" sz="3400" dirty="0">
                <a:latin typeface="+mn-lt"/>
              </a:rPr>
              <a:t>Student Test Status Key</a:t>
            </a:r>
          </a:p>
        </p:txBody>
      </p:sp>
      <p:pic>
        <p:nvPicPr>
          <p:cNvPr id="12" name="Picture 5" descr="https://support.assessment.pearson.com/download/attachments/6029315/pearsonaccess-next-text-small-orange.png?version=1&amp;modificationDate=1414172621000&amp;ap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635001" y="1865693"/>
            <a:ext cx="12046374" cy="6831086"/>
          </a:xfrm>
          <a:prstGeom prst="rect">
            <a:avLst/>
          </a:prstGeom>
        </p:spPr>
      </p:pic>
      <p:sp>
        <p:nvSpPr>
          <p:cNvPr id="13" name="Rectangle 12"/>
          <p:cNvSpPr/>
          <p:nvPr/>
        </p:nvSpPr>
        <p:spPr bwMode="auto">
          <a:xfrm>
            <a:off x="11229340" y="3733800"/>
            <a:ext cx="1216660" cy="1219200"/>
          </a:xfrm>
          <a:prstGeom prst="rect">
            <a:avLst/>
          </a:prstGeom>
          <a:noFill/>
          <a:ln w="12700" cap="flat" cmpd="sng" algn="ctr">
            <a:solidFill>
              <a:srgbClr val="00B05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4" name="Rectangle 13"/>
          <p:cNvSpPr/>
          <p:nvPr/>
        </p:nvSpPr>
        <p:spPr bwMode="auto">
          <a:xfrm>
            <a:off x="3911599" y="3733800"/>
            <a:ext cx="7082365" cy="914400"/>
          </a:xfrm>
          <a:prstGeom prst="rect">
            <a:avLst/>
          </a:prstGeom>
          <a:noFill/>
          <a:ln w="12700" cap="flat" cmpd="sng" algn="ctr">
            <a:solidFill>
              <a:srgbClr val="00B05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
        <p:nvSpPr>
          <p:cNvPr id="15" name="Rectangle 14"/>
          <p:cNvSpPr/>
          <p:nvPr/>
        </p:nvSpPr>
        <p:spPr bwMode="auto">
          <a:xfrm>
            <a:off x="3759200" y="7782379"/>
            <a:ext cx="7082365" cy="914400"/>
          </a:xfrm>
          <a:prstGeom prst="rect">
            <a:avLst/>
          </a:prstGeom>
          <a:noFill/>
          <a:ln w="12700" cap="flat" cmpd="sng" algn="ctr">
            <a:solidFill>
              <a:srgbClr val="00B05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spTree>
    <p:extLst>
      <p:ext uri="{BB962C8B-B14F-4D97-AF65-F5344CB8AC3E}">
        <p14:creationId xmlns:p14="http://schemas.microsoft.com/office/powerpoint/2010/main" val="31004918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001" y="0"/>
            <a:ext cx="12369800" cy="1733973"/>
          </a:xfrm>
        </p:spPr>
        <p:txBody>
          <a:bodyPr/>
          <a:lstStyle/>
          <a:p>
            <a:r>
              <a:rPr lang="en-US" sz="5700" dirty="0">
                <a:solidFill>
                  <a:schemeClr val="tx1"/>
                </a:solidFill>
              </a:rPr>
              <a:t>Session Management</a:t>
            </a:r>
          </a:p>
        </p:txBody>
      </p:sp>
      <p:sp>
        <p:nvSpPr>
          <p:cNvPr id="3" name="Slide Number Placeholder 2"/>
          <p:cNvSpPr>
            <a:spLocks noGrp="1"/>
          </p:cNvSpPr>
          <p:nvPr>
            <p:ph type="sldNum" sz="quarter" idx="10"/>
          </p:nvPr>
        </p:nvSpPr>
        <p:spPr/>
        <p:txBody>
          <a:bodyPr>
            <a:normAutofit/>
          </a:bodyPr>
          <a:lstStyle/>
          <a:p>
            <a:pPr>
              <a:defRPr/>
            </a:pPr>
            <a:fld id="{F6BCB3FB-C48D-4679-997C-EAE33CF55E02}" type="slidenum">
              <a:rPr lang="en-US" smtClean="0"/>
              <a:pPr>
                <a:defRPr/>
              </a:pPr>
              <a:t>89</a:t>
            </a:fld>
            <a:endParaRPr lang="en-US" dirty="0"/>
          </a:p>
        </p:txBody>
      </p:sp>
      <p:sp>
        <p:nvSpPr>
          <p:cNvPr id="5" name="TextBox 4"/>
          <p:cNvSpPr txBox="1"/>
          <p:nvPr/>
        </p:nvSpPr>
        <p:spPr>
          <a:xfrm>
            <a:off x="547125" y="1744407"/>
            <a:ext cx="7730958" cy="654536"/>
          </a:xfrm>
          <a:prstGeom prst="rect">
            <a:avLst/>
          </a:prstGeom>
          <a:noFill/>
        </p:spPr>
        <p:txBody>
          <a:bodyPr wrap="none" lIns="130046" tIns="65023" rIns="130046" bIns="65023" rtlCol="0">
            <a:spAutoFit/>
          </a:bodyPr>
          <a:lstStyle/>
          <a:p>
            <a:r>
              <a:rPr lang="en-US" sz="3400" dirty="0">
                <a:latin typeface="+mn-lt"/>
              </a:rPr>
              <a:t>Resuming, Marking Students Complete</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000" y="2971800"/>
            <a:ext cx="8426027" cy="57031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descr="https://support.assessment.pearson.com/download/attachments/6029315/pearsonaccess-next-text-small-orange.png?version=1&amp;modificationDate=1414172621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000" y="381000"/>
            <a:ext cx="2900680" cy="497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5841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525FD79-9624-BF45-A37B-30FBBF3E1603}"/>
              </a:ext>
            </a:extLst>
          </p:cNvPr>
          <p:cNvPicPr>
            <a:picLocks noChangeAspect="1"/>
          </p:cNvPicPr>
          <p:nvPr/>
        </p:nvPicPr>
        <p:blipFill>
          <a:blip r:embed="rId3"/>
          <a:stretch>
            <a:fillRect/>
          </a:stretch>
        </p:blipFill>
        <p:spPr>
          <a:xfrm>
            <a:off x="6400800" y="7320107"/>
            <a:ext cx="6502400" cy="1320800"/>
          </a:xfrm>
          <a:prstGeom prst="rect">
            <a:avLst/>
          </a:prstGeom>
        </p:spPr>
      </p:pic>
      <p:sp>
        <p:nvSpPr>
          <p:cNvPr id="2" name="Title 1"/>
          <p:cNvSpPr>
            <a:spLocks noGrp="1"/>
          </p:cNvSpPr>
          <p:nvPr>
            <p:ph type="title"/>
          </p:nvPr>
        </p:nvSpPr>
        <p:spPr>
          <a:xfrm>
            <a:off x="635000" y="152400"/>
            <a:ext cx="12369800" cy="1630680"/>
          </a:xfrm>
        </p:spPr>
        <p:txBody>
          <a:bodyPr>
            <a:normAutofit fontScale="90000"/>
          </a:bodyPr>
          <a:lstStyle/>
          <a:p>
            <a:r>
              <a:rPr lang="en-US" dirty="0"/>
              <a:t>Finding the Current App Version of </a:t>
            </a:r>
            <a:r>
              <a:rPr lang="en-US" dirty="0" err="1"/>
              <a:t>TestNav</a:t>
            </a:r>
            <a:endParaRPr lang="en-US" dirty="0"/>
          </a:p>
        </p:txBody>
      </p:sp>
      <p:sp>
        <p:nvSpPr>
          <p:cNvPr id="8" name="Rectangle 7"/>
          <p:cNvSpPr/>
          <p:nvPr/>
        </p:nvSpPr>
        <p:spPr bwMode="auto">
          <a:xfrm>
            <a:off x="9321800" y="8027497"/>
            <a:ext cx="3581400" cy="278303"/>
          </a:xfrm>
          <a:prstGeom prst="rect">
            <a:avLst/>
          </a:prstGeom>
          <a:noFill/>
          <a:ln>
            <a:solidFill>
              <a:srgbClr val="FF0000"/>
            </a:solidFill>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pic>
        <p:nvPicPr>
          <p:cNvPr id="6" name="Picture 5">
            <a:extLst>
              <a:ext uri="{FF2B5EF4-FFF2-40B4-BE49-F238E27FC236}">
                <a16:creationId xmlns:a16="http://schemas.microsoft.com/office/drawing/2014/main" id="{22EAA4B1-67A9-634B-89AA-6EB2EC57B14E}"/>
              </a:ext>
            </a:extLst>
          </p:cNvPr>
          <p:cNvPicPr>
            <a:picLocks noChangeAspect="1"/>
          </p:cNvPicPr>
          <p:nvPr/>
        </p:nvPicPr>
        <p:blipFill>
          <a:blip r:embed="rId4"/>
          <a:stretch>
            <a:fillRect/>
          </a:stretch>
        </p:blipFill>
        <p:spPr>
          <a:xfrm>
            <a:off x="646545" y="1817716"/>
            <a:ext cx="4743624" cy="5421284"/>
          </a:xfrm>
          <a:prstGeom prst="rect">
            <a:avLst/>
          </a:prstGeom>
        </p:spPr>
      </p:pic>
      <p:sp>
        <p:nvSpPr>
          <p:cNvPr id="7" name="Rectangle 6">
            <a:extLst>
              <a:ext uri="{FF2B5EF4-FFF2-40B4-BE49-F238E27FC236}">
                <a16:creationId xmlns:a16="http://schemas.microsoft.com/office/drawing/2014/main" id="{C92F5CF4-3A75-5246-93EF-AE75BD7BC9EB}"/>
              </a:ext>
            </a:extLst>
          </p:cNvPr>
          <p:cNvSpPr/>
          <p:nvPr/>
        </p:nvSpPr>
        <p:spPr bwMode="auto">
          <a:xfrm>
            <a:off x="3018357" y="3048000"/>
            <a:ext cx="2112443" cy="228600"/>
          </a:xfrm>
          <a:prstGeom prst="rect">
            <a:avLst/>
          </a:prstGeom>
          <a:noFill/>
          <a:ln w="28575" cap="flat" cmpd="sng" algn="ctr">
            <a:solidFill>
              <a:srgbClr val="FF0000"/>
            </a:solid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marR="0" indent="0" algn="l" defTabSz="584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endParaRPr>
          </a:p>
        </p:txBody>
      </p:sp>
      <p:pic>
        <p:nvPicPr>
          <p:cNvPr id="11" name="Picture 10">
            <a:extLst>
              <a:ext uri="{FF2B5EF4-FFF2-40B4-BE49-F238E27FC236}">
                <a16:creationId xmlns:a16="http://schemas.microsoft.com/office/drawing/2014/main" id="{670FE734-C559-BA4F-A924-C3FE50E1C36D}"/>
              </a:ext>
            </a:extLst>
          </p:cNvPr>
          <p:cNvPicPr>
            <a:picLocks noChangeAspect="1"/>
          </p:cNvPicPr>
          <p:nvPr/>
        </p:nvPicPr>
        <p:blipFill>
          <a:blip r:embed="rId5"/>
          <a:stretch>
            <a:fillRect/>
          </a:stretch>
        </p:blipFill>
        <p:spPr>
          <a:xfrm>
            <a:off x="8453166" y="986960"/>
            <a:ext cx="4450034" cy="5975761"/>
          </a:xfrm>
          <a:prstGeom prst="rect">
            <a:avLst/>
          </a:prstGeom>
        </p:spPr>
      </p:pic>
      <p:cxnSp>
        <p:nvCxnSpPr>
          <p:cNvPr id="10" name="Straight Arrow Connector 9"/>
          <p:cNvCxnSpPr>
            <a:cxnSpLocks/>
          </p:cNvCxnSpPr>
          <p:nvPr/>
        </p:nvCxnSpPr>
        <p:spPr bwMode="auto">
          <a:xfrm flipH="1">
            <a:off x="6654800" y="6629400"/>
            <a:ext cx="4267200" cy="762000"/>
          </a:xfrm>
          <a:prstGeom prst="straightConnector1">
            <a:avLst/>
          </a:prstGeom>
          <a:solidFill>
            <a:srgbClr val="14943F"/>
          </a:solidFill>
          <a:ln w="12700" cap="flat" cmpd="sng" algn="ctr">
            <a:solidFill>
              <a:srgbClr val="FF0000"/>
            </a:solidFill>
            <a:prstDash val="solid"/>
            <a:miter lim="0"/>
            <a:headEnd type="none" w="med" len="med"/>
            <a:tailEnd type="triangle"/>
          </a:ln>
          <a:effectLst/>
        </p:spPr>
      </p:cxnSp>
      <p:cxnSp>
        <p:nvCxnSpPr>
          <p:cNvPr id="21" name="Straight Arrow Connector 20"/>
          <p:cNvCxnSpPr/>
          <p:nvPr/>
        </p:nvCxnSpPr>
        <p:spPr bwMode="auto">
          <a:xfrm>
            <a:off x="12811534" y="6730366"/>
            <a:ext cx="0" cy="661034"/>
          </a:xfrm>
          <a:prstGeom prst="straightConnector1">
            <a:avLst/>
          </a:prstGeom>
          <a:solidFill>
            <a:srgbClr val="14943F"/>
          </a:solidFill>
          <a:ln w="12700" cap="flat" cmpd="sng" algn="ctr">
            <a:solidFill>
              <a:srgbClr val="FF0000"/>
            </a:solidFill>
            <a:prstDash val="solid"/>
            <a:miter lim="0"/>
            <a:headEnd type="none" w="med" len="med"/>
            <a:tailEnd type="triangle"/>
          </a:ln>
          <a:effectLst/>
        </p:spPr>
      </p:cxnSp>
    </p:spTree>
    <p:extLst>
      <p:ext uri="{BB962C8B-B14F-4D97-AF65-F5344CB8AC3E}">
        <p14:creationId xmlns:p14="http://schemas.microsoft.com/office/powerpoint/2010/main" val="381259328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79305" y="2431956"/>
            <a:ext cx="10972800" cy="2090737"/>
          </a:xfrm>
        </p:spPr>
        <p:txBody>
          <a:bodyPr/>
          <a:lstStyle/>
          <a:p>
            <a:r>
              <a:rPr lang="en" dirty="0"/>
              <a:t>Support DuringTesting</a:t>
            </a:r>
            <a:endParaRPr lang="en-US" dirty="0"/>
          </a:p>
        </p:txBody>
      </p:sp>
      <p:sp>
        <p:nvSpPr>
          <p:cNvPr id="3" name="Subtitle 2"/>
          <p:cNvSpPr>
            <a:spLocks noGrp="1"/>
          </p:cNvSpPr>
          <p:nvPr>
            <p:ph type="subTitle" idx="1"/>
          </p:nvPr>
        </p:nvSpPr>
        <p:spPr>
          <a:xfrm>
            <a:off x="990493" y="4829966"/>
            <a:ext cx="10972800" cy="3330575"/>
          </a:xfrm>
        </p:spPr>
        <p:txBody>
          <a:bodyPr numCol="2"/>
          <a:lstStyle/>
          <a:p>
            <a:pPr marL="38100" lvl="0" algn="l"/>
            <a:r>
              <a:rPr lang="en-US" dirty="0"/>
              <a:t>Online Resources</a:t>
            </a:r>
          </a:p>
          <a:p>
            <a:pPr marL="38100" lvl="0" algn="l"/>
            <a:r>
              <a:rPr lang="en-US" dirty="0"/>
              <a:t>Early Warning System </a:t>
            </a:r>
          </a:p>
          <a:p>
            <a:pPr marL="38100" lvl="0" algn="l"/>
            <a:r>
              <a:rPr lang="en-US" dirty="0"/>
              <a:t>Student Responses – SRF Files</a:t>
            </a:r>
          </a:p>
          <a:p>
            <a:pPr marL="38100" lvl="0" algn="l"/>
            <a:r>
              <a:rPr lang="en-US" dirty="0"/>
              <a:t>Recovering from Problems</a:t>
            </a:r>
          </a:p>
          <a:p>
            <a:pPr marL="38100" lvl="0" algn="l"/>
            <a:r>
              <a:rPr lang="en-US" dirty="0" err="1"/>
              <a:t>TestNav</a:t>
            </a:r>
            <a:r>
              <a:rPr lang="en-US" dirty="0"/>
              <a:t> 8 Error Codes</a:t>
            </a:r>
          </a:p>
          <a:p>
            <a:pPr marL="38100" lvl="0" algn="l"/>
            <a:r>
              <a:rPr lang="en-US" dirty="0"/>
              <a:t>Online Test Security</a:t>
            </a:r>
          </a:p>
        </p:txBody>
      </p:sp>
      <p:sp>
        <p:nvSpPr>
          <p:cNvPr id="4" name="Text Placeholder 3"/>
          <p:cNvSpPr>
            <a:spLocks noGrp="1"/>
          </p:cNvSpPr>
          <p:nvPr>
            <p:ph type="body" sz="quarter" idx="10"/>
          </p:nvPr>
        </p:nvSpPr>
        <p:spPr/>
        <p:txBody>
          <a:bodyPr/>
          <a:lstStyle/>
          <a:p>
            <a:r>
              <a:rPr lang="en-US" dirty="0"/>
              <a:t>Section 6</a:t>
            </a:r>
          </a:p>
        </p:txBody>
      </p:sp>
      <p:grpSp>
        <p:nvGrpSpPr>
          <p:cNvPr id="7" name="Group 6"/>
          <p:cNvGrpSpPr/>
          <p:nvPr/>
        </p:nvGrpSpPr>
        <p:grpSpPr>
          <a:xfrm>
            <a:off x="3713065" y="300343"/>
            <a:ext cx="5667985" cy="611179"/>
            <a:chOff x="3771273" y="3048000"/>
            <a:chExt cx="5667985" cy="611179"/>
          </a:xfrm>
        </p:grpSpPr>
        <p:cxnSp>
          <p:nvCxnSpPr>
            <p:cNvPr id="8" name="Straight Connector 7"/>
            <p:cNvCxnSpPr/>
            <p:nvPr/>
          </p:nvCxnSpPr>
          <p:spPr bwMode="auto">
            <a:xfrm>
              <a:off x="4218267" y="3378553"/>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9" name="Straight Connector 8"/>
            <p:cNvCxnSpPr/>
            <p:nvPr/>
          </p:nvCxnSpPr>
          <p:spPr bwMode="auto">
            <a:xfrm>
              <a:off x="6237283" y="3378553"/>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0" name="Straight Connector 9"/>
            <p:cNvCxnSpPr/>
            <p:nvPr/>
          </p:nvCxnSpPr>
          <p:spPr bwMode="auto">
            <a:xfrm>
              <a:off x="8256588" y="3384219"/>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cxnSp>
          <p:nvCxnSpPr>
            <p:cNvPr id="11" name="Straight Connector 10"/>
            <p:cNvCxnSpPr/>
            <p:nvPr/>
          </p:nvCxnSpPr>
          <p:spPr bwMode="auto">
            <a:xfrm>
              <a:off x="5269088" y="3371381"/>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2" name="Oval 11">
              <a:hlinkClick r:id="rId2" action="ppaction://hlinksldjump"/>
            </p:cNvPr>
            <p:cNvSpPr/>
            <p:nvPr/>
          </p:nvSpPr>
          <p:spPr bwMode="auto">
            <a:xfrm>
              <a:off x="3771273"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a:endParaRPr lang="en-US">
                <a:solidFill>
                  <a:srgbClr val="5C6670"/>
                </a:solidFill>
              </a:endParaRPr>
            </a:p>
          </p:txBody>
        </p:sp>
        <p:sp>
          <p:nvSpPr>
            <p:cNvPr id="13" name="Oval 12">
              <a:hlinkClick r:id="rId3" action="ppaction://hlinksldjump"/>
            </p:cNvPr>
            <p:cNvSpPr/>
            <p:nvPr/>
          </p:nvSpPr>
          <p:spPr bwMode="auto">
            <a:xfrm>
              <a:off x="4806629"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a:endParaRPr lang="en-US">
                <a:solidFill>
                  <a:srgbClr val="5C6670"/>
                </a:solidFill>
              </a:endParaRPr>
            </a:p>
          </p:txBody>
        </p:sp>
        <p:cxnSp>
          <p:nvCxnSpPr>
            <p:cNvPr id="14" name="Straight Connector 13"/>
            <p:cNvCxnSpPr/>
            <p:nvPr/>
          </p:nvCxnSpPr>
          <p:spPr bwMode="auto">
            <a:xfrm>
              <a:off x="7256402" y="3372887"/>
              <a:ext cx="714538" cy="0"/>
            </a:xfrm>
            <a:prstGeom prst="line">
              <a:avLst/>
            </a:prstGeom>
            <a:ln w="127000">
              <a:headEnd type="none" w="med" len="med"/>
              <a:tailEnd type="none" w="med" len="med"/>
            </a:ln>
          </p:spPr>
          <p:style>
            <a:lnRef idx="3">
              <a:schemeClr val="accent6"/>
            </a:lnRef>
            <a:fillRef idx="0">
              <a:schemeClr val="accent6"/>
            </a:fillRef>
            <a:effectRef idx="2">
              <a:schemeClr val="accent6"/>
            </a:effectRef>
            <a:fontRef idx="minor">
              <a:schemeClr val="tx1"/>
            </a:fontRef>
          </p:style>
        </p:cxnSp>
        <p:sp>
          <p:nvSpPr>
            <p:cNvPr id="15" name="Oval 14">
              <a:hlinkClick r:id="rId4" action="ppaction://hlinksldjump"/>
            </p:cNvPr>
            <p:cNvSpPr/>
            <p:nvPr/>
          </p:nvSpPr>
          <p:spPr bwMode="auto">
            <a:xfrm>
              <a:off x="5774824"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a:endParaRPr lang="en-US">
                <a:solidFill>
                  <a:srgbClr val="5C6670"/>
                </a:solidFill>
              </a:endParaRPr>
            </a:p>
          </p:txBody>
        </p:sp>
        <p:sp>
          <p:nvSpPr>
            <p:cNvPr id="16" name="Oval 15">
              <a:hlinkClick r:id="" action="ppaction://noaction"/>
            </p:cNvPr>
            <p:cNvSpPr/>
            <p:nvPr/>
          </p:nvSpPr>
          <p:spPr bwMode="auto">
            <a:xfrm>
              <a:off x="6810180"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a:endParaRPr lang="en-US">
                <a:solidFill>
                  <a:srgbClr val="5C6670"/>
                </a:solidFill>
              </a:endParaRPr>
            </a:p>
          </p:txBody>
        </p:sp>
        <p:sp>
          <p:nvSpPr>
            <p:cNvPr id="17" name="Oval 16">
              <a:hlinkClick r:id="" action="ppaction://noaction"/>
            </p:cNvPr>
            <p:cNvSpPr/>
            <p:nvPr/>
          </p:nvSpPr>
          <p:spPr bwMode="auto">
            <a:xfrm>
              <a:off x="7815265" y="3049579"/>
              <a:ext cx="588637" cy="609600"/>
            </a:xfrm>
            <a:prstGeom prst="ellipse">
              <a:avLst/>
            </a:prstGeom>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a:endParaRPr lang="en-US">
                <a:solidFill>
                  <a:srgbClr val="5C6670"/>
                </a:solidFill>
              </a:endParaRPr>
            </a:p>
          </p:txBody>
        </p:sp>
        <p:sp>
          <p:nvSpPr>
            <p:cNvPr id="18" name="Oval 17">
              <a:hlinkClick r:id="rId5" action="ppaction://hlinksldjump"/>
            </p:cNvPr>
            <p:cNvSpPr/>
            <p:nvPr/>
          </p:nvSpPr>
          <p:spPr bwMode="auto">
            <a:xfrm>
              <a:off x="8850621" y="3049579"/>
              <a:ext cx="588637" cy="609600"/>
            </a:xfrm>
            <a:prstGeom prst="ellipse">
              <a:avLst/>
            </a:prstGeom>
            <a:solidFill>
              <a:schemeClr val="bg2">
                <a:lumMod val="60000"/>
                <a:lumOff val="40000"/>
              </a:schemeClr>
            </a:solidFill>
            <a:ln>
              <a:headEnd type="none" w="med" len="med"/>
              <a:tailEnd type="none" w="med" len="med"/>
            </a:ln>
          </p:spPr>
          <p:style>
            <a:lnRef idx="3">
              <a:schemeClr val="lt1"/>
            </a:lnRef>
            <a:fillRef idx="1">
              <a:schemeClr val="accent2"/>
            </a:fillRef>
            <a:effectRef idx="1">
              <a:schemeClr val="accent2"/>
            </a:effectRef>
            <a:fontRef idx="minor">
              <a:schemeClr val="lt1"/>
            </a:fontRef>
          </p:style>
          <p:txBody>
            <a:bodyPr vert="horz" wrap="square" lIns="50800" tIns="50800" rIns="50800" bIns="50800" numCol="1" rtlCol="0" anchor="ctr" anchorCtr="0" compatLnSpc="1">
              <a:prstTxWarp prst="textNoShape">
                <a:avLst/>
              </a:prstTxWarp>
            </a:bodyPr>
            <a:lstStyle/>
            <a:p>
              <a:pPr marL="228600"/>
              <a:endParaRPr lang="en-US">
                <a:solidFill>
                  <a:srgbClr val="5C6670"/>
                </a:solidFill>
              </a:endParaRPr>
            </a:p>
          </p:txBody>
        </p:sp>
        <p:sp>
          <p:nvSpPr>
            <p:cNvPr id="19" name="Rectangle 18">
              <a:hlinkClick r:id="rId2" action="ppaction://hlinksldjump"/>
            </p:cNvPr>
            <p:cNvSpPr/>
            <p:nvPr/>
          </p:nvSpPr>
          <p:spPr>
            <a:xfrm>
              <a:off x="3872509" y="3049579"/>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rgbClr val="FFFFFF"/>
                  </a:solidFill>
                </a:rPr>
                <a:t>1</a:t>
              </a:r>
            </a:p>
          </p:txBody>
        </p:sp>
        <p:sp>
          <p:nvSpPr>
            <p:cNvPr id="20" name="Rectangle 19">
              <a:hlinkClick r:id="rId4" action="ppaction://hlinksldjump"/>
            </p:cNvPr>
            <p:cNvSpPr/>
            <p:nvPr/>
          </p:nvSpPr>
          <p:spPr>
            <a:xfrm>
              <a:off x="5901000" y="3061991"/>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rgbClr val="FFFFFF"/>
                  </a:solidFill>
                </a:rPr>
                <a:t>3</a:t>
              </a:r>
            </a:p>
          </p:txBody>
        </p:sp>
        <p:sp>
          <p:nvSpPr>
            <p:cNvPr id="21" name="Rectangle 20">
              <a:hlinkClick r:id="" action="ppaction://noaction"/>
            </p:cNvPr>
            <p:cNvSpPr/>
            <p:nvPr/>
          </p:nvSpPr>
          <p:spPr>
            <a:xfrm>
              <a:off x="7941441" y="304879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rgbClr val="FFFFFF"/>
                  </a:solidFill>
                </a:rPr>
                <a:t>5</a:t>
              </a:r>
            </a:p>
          </p:txBody>
        </p:sp>
        <p:sp>
          <p:nvSpPr>
            <p:cNvPr id="22" name="Rectangle 21"/>
            <p:cNvSpPr/>
            <p:nvPr/>
          </p:nvSpPr>
          <p:spPr>
            <a:xfrm>
              <a:off x="4932805" y="3048001"/>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rgbClr val="FFFFFF"/>
                  </a:solidFill>
                </a:rPr>
                <a:t>2</a:t>
              </a:r>
            </a:p>
          </p:txBody>
        </p:sp>
        <p:sp>
          <p:nvSpPr>
            <p:cNvPr id="23" name="Rectangle 22">
              <a:hlinkClick r:id="" action="ppaction://noaction"/>
            </p:cNvPr>
            <p:cNvSpPr/>
            <p:nvPr/>
          </p:nvSpPr>
          <p:spPr>
            <a:xfrm>
              <a:off x="6936356" y="304800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rgbClr val="FFFFFF"/>
                  </a:solidFill>
                </a:rPr>
                <a:t>4</a:t>
              </a:r>
            </a:p>
          </p:txBody>
        </p:sp>
        <p:sp>
          <p:nvSpPr>
            <p:cNvPr id="24" name="Rectangle 23">
              <a:hlinkClick r:id="rId5" action="ppaction://hlinksldjump"/>
            </p:cNvPr>
            <p:cNvSpPr/>
            <p:nvPr/>
          </p:nvSpPr>
          <p:spPr>
            <a:xfrm>
              <a:off x="8976797" y="3061990"/>
              <a:ext cx="336283" cy="584775"/>
            </a:xfrm>
            <a:prstGeom prst="rect">
              <a:avLst/>
            </a:prstGeom>
            <a:noFill/>
          </p:spPr>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3200" b="1" dirty="0">
                  <a:ln/>
                  <a:solidFill>
                    <a:srgbClr val="FFFFFF"/>
                  </a:solidFill>
                </a:rPr>
                <a:t>6</a:t>
              </a:r>
            </a:p>
          </p:txBody>
        </p:sp>
      </p:grpSp>
      <p:sp>
        <p:nvSpPr>
          <p:cNvPr id="54" name="Rectangle 53">
            <a:hlinkClick r:id="rId3"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a:endParaRPr lang="en-US"/>
          </a:p>
        </p:txBody>
      </p:sp>
    </p:spTree>
    <p:extLst>
      <p:ext uri="{BB962C8B-B14F-4D97-AF65-F5344CB8AC3E}">
        <p14:creationId xmlns:p14="http://schemas.microsoft.com/office/powerpoint/2010/main" val="11171852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1"/>
          <p:cNvSpPr txBox="1">
            <a:spLocks/>
          </p:cNvSpPr>
          <p:nvPr/>
        </p:nvSpPr>
        <p:spPr>
          <a:xfrm>
            <a:off x="787400" y="685800"/>
            <a:ext cx="10972800" cy="1249680"/>
          </a:xfrm>
          <a:prstGeom prst="rect">
            <a:avLst/>
          </a:prstGeom>
        </p:spPr>
        <p:txBody>
          <a:bodyPr anchor="b"/>
          <a:lstStyle>
            <a:lvl1pPr algn="ctr" defTabSz="584200" rtl="0" eaLnBrk="0" fontAlgn="base" hangingPunct="0">
              <a:spcBef>
                <a:spcPct val="0"/>
              </a:spcBef>
              <a:spcAft>
                <a:spcPct val="0"/>
              </a:spcAft>
              <a:defRPr sz="6600" b="1" i="1">
                <a:solidFill>
                  <a:srgbClr val="53585F"/>
                </a:solidFill>
                <a:latin typeface="+mj-lt"/>
                <a:ea typeface="+mj-ea"/>
                <a:cs typeface="+mj-cs"/>
                <a:sym typeface="Trebuchet MS" pitchFamily="-100" charset="0"/>
              </a:defRPr>
            </a:lvl1pPr>
            <a:lvl2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2pPr>
            <a:lvl3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3pPr>
            <a:lvl4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4pPr>
            <a:lvl5pPr algn="ctr" defTabSz="584200" rtl="0" eaLnBrk="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5pPr>
            <a:lvl6pPr marL="4572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6pPr>
            <a:lvl7pPr marL="9144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7pPr>
            <a:lvl8pPr marL="13716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8pPr>
            <a:lvl9pPr marL="1828800" algn="ctr" defTabSz="584200" rtl="0" fontAlgn="base" hangingPunct="0">
              <a:spcBef>
                <a:spcPct val="0"/>
              </a:spcBef>
              <a:spcAft>
                <a:spcPct val="0"/>
              </a:spcAft>
              <a:defRPr sz="6600" b="1" i="1">
                <a:solidFill>
                  <a:srgbClr val="FFFFFF"/>
                </a:solidFill>
                <a:latin typeface="Trebuchet MS" pitchFamily="-100" charset="0"/>
                <a:ea typeface="Trebuchet MS" pitchFamily="-100" charset="0"/>
                <a:cs typeface="Trebuchet MS" pitchFamily="-100" charset="0"/>
                <a:sym typeface="Trebuchet MS" pitchFamily="-100" charset="0"/>
              </a:defRPr>
            </a:lvl9pPr>
          </a:lstStyle>
          <a:p>
            <a:pPr algn="l"/>
            <a:r>
              <a:rPr lang="en-US" kern="0" dirty="0"/>
              <a:t>Online Resources</a:t>
            </a:r>
          </a:p>
        </p:txBody>
      </p:sp>
      <p:sp>
        <p:nvSpPr>
          <p:cNvPr id="33" name="Content Placeholder 1"/>
          <p:cNvSpPr txBox="1">
            <a:spLocks/>
          </p:cNvSpPr>
          <p:nvPr/>
        </p:nvSpPr>
        <p:spPr>
          <a:xfrm>
            <a:off x="634999" y="2057400"/>
            <a:ext cx="12182651" cy="6878434"/>
          </a:xfrm>
          <a:prstGeom prst="rect">
            <a:avLst/>
          </a:prstGeom>
        </p:spPr>
        <p:txBody>
          <a:bodyPr vert="horz" numCol="1" anchor="t"/>
          <a:lstStyle>
            <a:lvl1pPr marL="0" indent="0" algn="ctr" defTabSz="584200" rtl="0" eaLnBrk="0" fontAlgn="base" hangingPunct="0">
              <a:spcBef>
                <a:spcPts val="4200"/>
              </a:spcBef>
              <a:spcAft>
                <a:spcPct val="0"/>
              </a:spcAft>
              <a:buNone/>
              <a:defRPr sz="3000">
                <a:solidFill>
                  <a:srgbClr val="53585F"/>
                </a:solidFill>
                <a:latin typeface="+mn-lt"/>
                <a:ea typeface="+mn-ea"/>
                <a:cs typeface="+mn-cs"/>
                <a:sym typeface="Trebuchet MS" pitchFamily="-100" charset="0"/>
              </a:defRPr>
            </a:lvl1pPr>
            <a:lvl2pPr marL="4572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2pPr>
            <a:lvl3pPr marL="9144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3pPr>
            <a:lvl4pPr marL="13716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4pPr>
            <a:lvl5pPr marL="1828800" indent="0" algn="ctr" defTabSz="584200" rtl="0" eaLnBrk="0" fontAlgn="base" hangingPunct="0">
              <a:spcBef>
                <a:spcPts val="4200"/>
              </a:spcBef>
              <a:spcAft>
                <a:spcPct val="0"/>
              </a:spcAft>
              <a:buNone/>
              <a:defRPr sz="3000">
                <a:solidFill>
                  <a:srgbClr val="5C6670"/>
                </a:solidFill>
                <a:latin typeface="+mn-lt"/>
                <a:ea typeface="+mn-ea"/>
                <a:cs typeface="+mn-cs"/>
                <a:sym typeface="Trebuchet MS" pitchFamily="-100" charset="0"/>
              </a:defRPr>
            </a:lvl5pPr>
            <a:lvl6pPr marL="22860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6pPr>
            <a:lvl7pPr marL="27432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7pPr>
            <a:lvl8pPr marL="32004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8pPr>
            <a:lvl9pPr marL="3657600" indent="0" algn="ctr" defTabSz="584200" rtl="0" fontAlgn="base" hangingPunct="0">
              <a:spcBef>
                <a:spcPts val="4200"/>
              </a:spcBef>
              <a:spcAft>
                <a:spcPct val="0"/>
              </a:spcAft>
              <a:buNone/>
              <a:defRPr sz="3000">
                <a:solidFill>
                  <a:srgbClr val="5C6670"/>
                </a:solidFill>
                <a:latin typeface="+mn-lt"/>
                <a:ea typeface="+mn-ea"/>
                <a:cs typeface="+mn-cs"/>
                <a:sym typeface="Trebuchet MS" pitchFamily="-100" charset="0"/>
              </a:defRPr>
            </a:lvl9pPr>
          </a:lstStyle>
          <a:p>
            <a:pPr algn="l"/>
            <a:r>
              <a:rPr lang="en-US" sz="3200" b="1" dirty="0"/>
              <a:t>Test Administration Support </a:t>
            </a:r>
          </a:p>
          <a:p>
            <a:pPr algn="l"/>
            <a:r>
              <a:rPr lang="en-US" sz="3200" b="1" kern="0" dirty="0"/>
              <a:t>TestNav 8 Online Support Troubleshooting Section</a:t>
            </a:r>
            <a:br>
              <a:rPr lang="en-US" sz="3200" kern="0" dirty="0"/>
            </a:br>
            <a:r>
              <a:rPr lang="en-US" sz="3200" kern="0" dirty="0">
                <a:hlinkClick r:id="rId3"/>
              </a:rPr>
              <a:t>https://support.assessment.pearson.com/x/CgACAQ</a:t>
            </a:r>
            <a:endParaRPr lang="en-US" sz="3200" kern="0" dirty="0"/>
          </a:p>
          <a:p>
            <a:pPr algn="l"/>
            <a:r>
              <a:rPr lang="en-US" sz="3200" b="1" dirty="0"/>
              <a:t>TestNav 8 Error Codes</a:t>
            </a:r>
            <a:br>
              <a:rPr lang="en-US" sz="3200" b="1" dirty="0"/>
            </a:br>
            <a:r>
              <a:rPr lang="en-US" sz="3200" kern="0" dirty="0">
                <a:hlinkClick r:id="rId4"/>
              </a:rPr>
              <a:t>https://support.assessment.pearson.com/x/DwACAQ</a:t>
            </a:r>
            <a:endParaRPr lang="en-US" sz="3200" kern="0" dirty="0"/>
          </a:p>
          <a:p>
            <a:pPr algn="l"/>
            <a:r>
              <a:rPr lang="en-US" sz="3200" b="1" dirty="0"/>
              <a:t>EWS Potential Scenarios</a:t>
            </a:r>
            <a:br>
              <a:rPr lang="en-US" sz="3200" b="1" dirty="0"/>
            </a:br>
            <a:r>
              <a:rPr lang="en-US" sz="3200" dirty="0">
                <a:hlinkClick r:id="rId5"/>
              </a:rPr>
              <a:t>https://support.assessment.pearson.com/x/DgACAQ</a:t>
            </a:r>
            <a:r>
              <a:rPr lang="en-US" sz="3200" dirty="0"/>
              <a:t> </a:t>
            </a:r>
          </a:p>
          <a:p>
            <a:pPr algn="l"/>
            <a:r>
              <a:rPr lang="en-US" sz="3200" kern="0" dirty="0"/>
              <a:t> </a:t>
            </a:r>
          </a:p>
        </p:txBody>
      </p:sp>
      <p:sp>
        <p:nvSpPr>
          <p:cNvPr id="34" name="Rectangle 33">
            <a:hlinkClick r:id="rId6"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a:endParaRPr lang="en-US"/>
          </a:p>
        </p:txBody>
      </p:sp>
    </p:spTree>
    <p:extLst>
      <p:ext uri="{BB962C8B-B14F-4D97-AF65-F5344CB8AC3E}">
        <p14:creationId xmlns:p14="http://schemas.microsoft.com/office/powerpoint/2010/main" val="30055714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Early Warning System (EWS)</a:t>
            </a:r>
            <a:endParaRPr lang="en-US" b="1" dirty="0"/>
          </a:p>
        </p:txBody>
      </p:sp>
      <p:sp>
        <p:nvSpPr>
          <p:cNvPr id="4" name="Text Placeholder 3"/>
          <p:cNvSpPr>
            <a:spLocks noGrp="1"/>
          </p:cNvSpPr>
          <p:nvPr>
            <p:ph idx="1"/>
          </p:nvPr>
        </p:nvSpPr>
        <p:spPr/>
        <p:txBody>
          <a:bodyPr/>
          <a:lstStyle/>
          <a:p>
            <a:pPr marL="0" indent="0" eaLnBrk="1" hangingPunct="1">
              <a:buFontTx/>
              <a:buNone/>
            </a:pPr>
            <a:r>
              <a:rPr lang="en-US" sz="3200" dirty="0"/>
              <a:t>The Early Warning System (EWS) is integrated functionality that gives </a:t>
            </a:r>
            <a:r>
              <a:rPr lang="en-US" sz="3200" dirty="0" err="1"/>
              <a:t>TestNav</a:t>
            </a:r>
            <a:r>
              <a:rPr lang="en-US" sz="3200" dirty="0"/>
              <a:t> a high degree of fault tolerance and provides additional fail-safes in the event of unexpected network disruptions during online testing.</a:t>
            </a:r>
          </a:p>
          <a:p>
            <a:pPr marL="0" indent="0"/>
            <a:endParaRPr lang="en-US" dirty="0"/>
          </a:p>
        </p:txBody>
      </p:sp>
      <p:pic>
        <p:nvPicPr>
          <p:cNvPr id="8" name="Picture 7"/>
          <p:cNvPicPr>
            <a:picLocks noChangeAspect="1" noChangeArrowheads="1"/>
          </p:cNvPicPr>
          <p:nvPr/>
        </p:nvPicPr>
        <p:blipFill>
          <a:blip r:embed="rId2" cstate="print"/>
          <a:srcRect/>
          <a:stretch>
            <a:fillRect/>
          </a:stretch>
        </p:blipFill>
        <p:spPr bwMode="auto">
          <a:xfrm>
            <a:off x="2463800" y="4876800"/>
            <a:ext cx="7620000" cy="3732213"/>
          </a:xfrm>
          <a:prstGeom prst="rect">
            <a:avLst/>
          </a:prstGeom>
          <a:noFill/>
          <a:ln w="9525">
            <a:noFill/>
            <a:miter lim="800000"/>
            <a:headEnd/>
            <a:tailEnd/>
          </a:ln>
        </p:spPr>
      </p:pic>
      <p:sp>
        <p:nvSpPr>
          <p:cNvPr id="32" name="Rectangle 31">
            <a:hlinkClick r:id="rId3"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a:endParaRPr lang="en-US"/>
          </a:p>
        </p:txBody>
      </p:sp>
    </p:spTree>
    <p:extLst>
      <p:ext uri="{BB962C8B-B14F-4D97-AF65-F5344CB8AC3E}">
        <p14:creationId xmlns:p14="http://schemas.microsoft.com/office/powerpoint/2010/main" val="29821610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t>Early Warning System Design</a:t>
            </a:r>
            <a:endParaRPr lang="en-US" dirty="0"/>
          </a:p>
        </p:txBody>
      </p:sp>
      <p:sp>
        <p:nvSpPr>
          <p:cNvPr id="58371" name="Content Placeholder 2"/>
          <p:cNvSpPr>
            <a:spLocks noGrp="1"/>
          </p:cNvSpPr>
          <p:nvPr>
            <p:ph idx="1"/>
          </p:nvPr>
        </p:nvSpPr>
        <p:spPr/>
        <p:txBody>
          <a:bodyPr/>
          <a:lstStyle/>
          <a:p>
            <a:r>
              <a:rPr lang="en-US" dirty="0"/>
              <a:t>Minimal interruptions for students.</a:t>
            </a:r>
          </a:p>
          <a:p>
            <a:r>
              <a:rPr lang="en-US" dirty="0"/>
              <a:t>Multiple physical file backups to safeguard against data loss.</a:t>
            </a:r>
          </a:p>
          <a:p>
            <a:r>
              <a:rPr lang="en-US" dirty="0"/>
              <a:t>Notification Screens designed for Test Proctors.</a:t>
            </a:r>
          </a:p>
          <a:p>
            <a:r>
              <a:rPr lang="en-US" dirty="0"/>
              <a:t>Early Warning System notifications often involve IT staff so technical knowledge may be necessary to correct any issues during testing.</a:t>
            </a:r>
          </a:p>
        </p:txBody>
      </p:sp>
      <p:sp>
        <p:nvSpPr>
          <p:cNvPr id="28" name="Rectangle 27">
            <a:hlinkClick r:id="rId3"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a:endParaRPr lang="en-US"/>
          </a:p>
        </p:txBody>
      </p:sp>
    </p:spTree>
    <p:extLst>
      <p:ext uri="{BB962C8B-B14F-4D97-AF65-F5344CB8AC3E}">
        <p14:creationId xmlns:p14="http://schemas.microsoft.com/office/powerpoint/2010/main" val="16405891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t>Student Responses – SRF Files</a:t>
            </a:r>
            <a:endParaRPr lang="en-US" dirty="0"/>
          </a:p>
        </p:txBody>
      </p:sp>
      <p:sp>
        <p:nvSpPr>
          <p:cNvPr id="58371" name="Content Placeholder 2"/>
          <p:cNvSpPr>
            <a:spLocks noGrp="1"/>
          </p:cNvSpPr>
          <p:nvPr>
            <p:ph idx="1"/>
          </p:nvPr>
        </p:nvSpPr>
        <p:spPr>
          <a:xfrm>
            <a:off x="650875" y="1524000"/>
            <a:ext cx="6461125" cy="6934200"/>
          </a:xfrm>
        </p:spPr>
        <p:txBody>
          <a:bodyPr/>
          <a:lstStyle/>
          <a:p>
            <a:r>
              <a:rPr lang="en-US" sz="2400" dirty="0"/>
              <a:t>The EWS writes continuously in the background to the student response files. Both the Primary and Alternate files are written to at the same time.</a:t>
            </a:r>
          </a:p>
          <a:p>
            <a:r>
              <a:rPr lang="en-US" sz="2400" dirty="0"/>
              <a:t>The SRF file has a response data threshold that once reached will trigger </a:t>
            </a:r>
            <a:r>
              <a:rPr lang="en-US" sz="2400" dirty="0" err="1"/>
              <a:t>TestNav</a:t>
            </a:r>
            <a:r>
              <a:rPr lang="en-US" sz="2400" dirty="0"/>
              <a:t> to send response data to Pearson.</a:t>
            </a:r>
          </a:p>
          <a:p>
            <a:r>
              <a:rPr lang="en-US" sz="2400" dirty="0"/>
              <a:t>Uploading of response data is continuous. If an upload fails, </a:t>
            </a:r>
            <a:r>
              <a:rPr lang="en-US" sz="2400" dirty="0" err="1"/>
              <a:t>TestNav</a:t>
            </a:r>
            <a:r>
              <a:rPr lang="en-US" sz="2400" dirty="0"/>
              <a:t> will cycle and attempt another upload.</a:t>
            </a:r>
          </a:p>
          <a:p>
            <a:r>
              <a:rPr lang="en-US" sz="2400" dirty="0"/>
              <a:t>If the response data upload is successful, </a:t>
            </a:r>
            <a:r>
              <a:rPr lang="en-US" sz="2400" dirty="0" err="1"/>
              <a:t>TestNav</a:t>
            </a:r>
            <a:r>
              <a:rPr lang="en-US" sz="2400" dirty="0"/>
              <a:t> will create a new empty SRF file and begin the process again. </a:t>
            </a:r>
            <a:r>
              <a:rPr lang="en-US" sz="2400" dirty="0" err="1"/>
              <a:t>TestNav</a:t>
            </a:r>
            <a:r>
              <a:rPr lang="en-US" sz="2400" dirty="0"/>
              <a:t> will only delete an SRF file once it is successfully uploaded.</a:t>
            </a:r>
          </a:p>
        </p:txBody>
      </p:sp>
      <p:sp>
        <p:nvSpPr>
          <p:cNvPr id="28" name="Rectangle 27">
            <a:hlinkClick r:id="rId3"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a:endParaRPr lang="en-US"/>
          </a:p>
        </p:txBody>
      </p:sp>
      <p:pic>
        <p:nvPicPr>
          <p:cNvPr id="5" name="Picture 2" descr="https://support.assessment.pearson.com/download/attachments/15892524/PAsup_TestNavConfigurations_SFTP.png?version=1&amp;modificationDate=1451936638000&amp;api=v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9599" y="1752600"/>
            <a:ext cx="5879497" cy="6600826"/>
          </a:xfrm>
          <a:prstGeom prst="rect">
            <a:avLst/>
          </a:prstGeom>
          <a:noFill/>
          <a:ln>
            <a:solidFill>
              <a:srgbClr val="14943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1571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itle 1"/>
          <p:cNvSpPr>
            <a:spLocks noGrp="1"/>
          </p:cNvSpPr>
          <p:nvPr>
            <p:ph type="title"/>
          </p:nvPr>
        </p:nvSpPr>
        <p:spPr/>
        <p:txBody>
          <a:bodyPr lIns="130046" tIns="65023" rIns="130046" bIns="65023"/>
          <a:lstStyle/>
          <a:p>
            <a:pPr eaLnBrk="1" hangingPunct="1"/>
            <a:r>
              <a:rPr lang="en-US" dirty="0" err="1"/>
              <a:t>TestNav</a:t>
            </a:r>
            <a:r>
              <a:rPr lang="en-US" dirty="0"/>
              <a:t> 8 Error Codes</a:t>
            </a:r>
          </a:p>
        </p:txBody>
      </p:sp>
      <p:sp>
        <p:nvSpPr>
          <p:cNvPr id="69636" name="Content Placeholder 2"/>
          <p:cNvSpPr>
            <a:spLocks noGrp="1"/>
          </p:cNvSpPr>
          <p:nvPr>
            <p:ph idx="1"/>
          </p:nvPr>
        </p:nvSpPr>
        <p:spPr>
          <a:xfrm>
            <a:off x="607447" y="1600200"/>
            <a:ext cx="11871326" cy="6553200"/>
          </a:xfrm>
        </p:spPr>
        <p:txBody>
          <a:bodyPr lIns="130046" tIns="65023" rIns="130046" bIns="65023"/>
          <a:lstStyle/>
          <a:p>
            <a:pPr eaLnBrk="1" hangingPunct="1"/>
            <a:r>
              <a:rPr lang="en-US" sz="2400" dirty="0"/>
              <a:t>The </a:t>
            </a:r>
            <a:r>
              <a:rPr lang="en-US" sz="2400" dirty="0" err="1"/>
              <a:t>TestNav</a:t>
            </a:r>
            <a:r>
              <a:rPr lang="en-US" sz="2400" dirty="0"/>
              <a:t> 8 Error Codes should be available to all test proctors to help support students as they test.</a:t>
            </a:r>
          </a:p>
          <a:p>
            <a:pPr eaLnBrk="1" hangingPunct="1"/>
            <a:r>
              <a:rPr lang="en-US" sz="2400" dirty="0"/>
              <a:t>The Guide provides a list of all the warning messages that TestNav may display, what generally causes the message, and how to resolve it. </a:t>
            </a:r>
          </a:p>
          <a:p>
            <a:pPr eaLnBrk="1" hangingPunct="1"/>
            <a:r>
              <a:rPr lang="en-US" sz="2400" dirty="0"/>
              <a:t>Available through </a:t>
            </a:r>
            <a:r>
              <a:rPr lang="en-US" sz="2400" dirty="0">
                <a:hlinkClick r:id="rId3"/>
              </a:rPr>
              <a:t>https://support.assessment.pearson.com/x/DwACAQ</a:t>
            </a:r>
            <a:r>
              <a:rPr lang="en-US" sz="2400" dirty="0"/>
              <a:t> </a:t>
            </a:r>
            <a:endParaRPr lang="en-US" sz="2600" dirty="0"/>
          </a:p>
        </p:txBody>
      </p:sp>
      <p:sp>
        <p:nvSpPr>
          <p:cNvPr id="28" name="Rectangle 27">
            <a:hlinkClick r:id="rId4" action="ppaction://hlinksldjump"/>
          </p:cNvPr>
          <p:cNvSpPr/>
          <p:nvPr/>
        </p:nvSpPr>
        <p:spPr bwMode="auto">
          <a:xfrm>
            <a:off x="10086314" y="9198056"/>
            <a:ext cx="232832" cy="381000"/>
          </a:xfrm>
          <a:prstGeom prst="rect">
            <a:avLst/>
          </a:prstGeom>
          <a:noFill/>
          <a:ln w="12700" cap="flat" cmpd="sng" algn="ctr">
            <a:noFill/>
            <a:prstDash val="solid"/>
            <a:miter lim="0"/>
            <a:headEnd type="none" w="med" len="med"/>
            <a:tailEnd type="none" w="med" len="med"/>
          </a:ln>
          <a:effectLst/>
        </p:spPr>
        <p:txBody>
          <a:bodyPr vert="horz" wrap="square" lIns="50800" tIns="50800" rIns="50800" bIns="50800" numCol="1" rtlCol="0" anchor="ctr" anchorCtr="0" compatLnSpc="1">
            <a:prstTxWarp prst="textNoShape">
              <a:avLst/>
            </a:prstTxWarp>
          </a:bodyPr>
          <a:lstStyle/>
          <a:p>
            <a:pPr marL="228600"/>
            <a:endParaRPr lang="en-US"/>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8000" y="4894475"/>
            <a:ext cx="7672213" cy="378125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3689876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Online Test Security</a:t>
            </a:r>
          </a:p>
        </p:txBody>
      </p:sp>
      <p:sp>
        <p:nvSpPr>
          <p:cNvPr id="5" name="Content Placeholder 4"/>
          <p:cNvSpPr>
            <a:spLocks noGrp="1"/>
          </p:cNvSpPr>
          <p:nvPr>
            <p:ph idx="1"/>
          </p:nvPr>
        </p:nvSpPr>
        <p:spPr/>
        <p:txBody>
          <a:bodyPr>
            <a:normAutofit/>
          </a:bodyPr>
          <a:lstStyle/>
          <a:p>
            <a:pPr marL="457200" indent="-457200">
              <a:buFont typeface="Arial" panose="020B0604020202020204" pitchFamily="34" charset="0"/>
              <a:buChar char="•"/>
            </a:pPr>
            <a:r>
              <a:rPr lang="en-US" dirty="0"/>
              <a:t>Maintaining Security of the Assessments</a:t>
            </a:r>
          </a:p>
          <a:p>
            <a:pPr marL="457200" indent="-457200">
              <a:buFont typeface="Arial" panose="020B0604020202020204" pitchFamily="34" charset="0"/>
              <a:buChar char="•"/>
            </a:pPr>
            <a:r>
              <a:rPr lang="en-US" dirty="0"/>
              <a:t>Prepare Devices to Meet Security Needs</a:t>
            </a:r>
          </a:p>
          <a:p>
            <a:pPr marL="457200" indent="-457200">
              <a:buFont typeface="Arial" panose="020B0604020202020204" pitchFamily="34" charset="0"/>
              <a:buChar char="•"/>
            </a:pPr>
            <a:r>
              <a:rPr lang="en-US" dirty="0"/>
              <a:t>Monitoring and Reporting Security Breaches and Testing Irregularities</a:t>
            </a:r>
          </a:p>
          <a:p>
            <a:pPr marL="457200" indent="-457200">
              <a:buFont typeface="Arial" panose="020B0604020202020204" pitchFamily="34" charset="0"/>
              <a:buChar char="•"/>
            </a:pPr>
            <a:r>
              <a:rPr lang="en-US" dirty="0"/>
              <a:t>Item Irregularities</a:t>
            </a:r>
          </a:p>
          <a:p>
            <a:pPr marL="457200" indent="-457200">
              <a:buFont typeface="Arial" panose="020B0604020202020204" pitchFamily="34" charset="0"/>
              <a:buChar char="•"/>
            </a:pPr>
            <a:r>
              <a:rPr lang="en-US" dirty="0">
                <a:hlinkClick r:id="rId3"/>
              </a:rPr>
              <a:t>http://www.cde.state.co.us/assessment/dtcsoa</a:t>
            </a:r>
            <a:r>
              <a:rPr lang="en-US" dirty="0"/>
              <a:t> </a:t>
            </a:r>
          </a:p>
        </p:txBody>
      </p:sp>
    </p:spTree>
    <p:extLst>
      <p:ext uri="{BB962C8B-B14F-4D97-AF65-F5344CB8AC3E}">
        <p14:creationId xmlns:p14="http://schemas.microsoft.com/office/powerpoint/2010/main" val="36292815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5000" y="533400"/>
            <a:ext cx="12268200" cy="1249680"/>
          </a:xfrm>
        </p:spPr>
        <p:txBody>
          <a:bodyPr/>
          <a:lstStyle/>
          <a:p>
            <a:r>
              <a:rPr lang="en-US" sz="5400" dirty="0"/>
              <a:t>Maintaining Security of the Assessments</a:t>
            </a:r>
          </a:p>
        </p:txBody>
      </p:sp>
      <p:sp>
        <p:nvSpPr>
          <p:cNvPr id="5" name="Content Placeholder 4"/>
          <p:cNvSpPr>
            <a:spLocks noGrp="1"/>
          </p:cNvSpPr>
          <p:nvPr>
            <p:ph idx="1"/>
          </p:nvPr>
        </p:nvSpPr>
        <p:spPr>
          <a:xfrm>
            <a:off x="650874" y="2286000"/>
            <a:ext cx="12099925" cy="6172200"/>
          </a:xfrm>
        </p:spPr>
        <p:txBody>
          <a:bodyPr/>
          <a:lstStyle/>
          <a:p>
            <a:pPr marL="457200" indent="-457200">
              <a:buFont typeface="Arial" panose="020B0604020202020204" pitchFamily="34" charset="0"/>
              <a:buChar char="•"/>
            </a:pPr>
            <a:r>
              <a:rPr lang="en-US" sz="2200" dirty="0"/>
              <a:t>All secure test materials must be secured while in the Test Administrator’s possession.</a:t>
            </a:r>
          </a:p>
          <a:p>
            <a:pPr marL="457200" indent="-457200">
              <a:buFont typeface="Arial" panose="020B0604020202020204" pitchFamily="34" charset="0"/>
              <a:buChar char="•"/>
            </a:pPr>
            <a:r>
              <a:rPr lang="en-US" sz="2200" dirty="0"/>
              <a:t>No duplication of secure CMAS materials is permissible. </a:t>
            </a:r>
          </a:p>
          <a:p>
            <a:pPr marL="457200" indent="-457200">
              <a:buFont typeface="Arial" panose="020B0604020202020204" pitchFamily="34" charset="0"/>
              <a:buChar char="•"/>
            </a:pPr>
            <a:r>
              <a:rPr lang="en-US" sz="2200" dirty="0"/>
              <a:t>No cell phones or other communication, reproduction, or recording devices are allowed during test sessions unless required for accessibility. (Test Administrators may have cell phones to communicate with SACs and DTCs as long as the ringer is turned off and the phone is not used for any other purposes.) </a:t>
            </a:r>
          </a:p>
          <a:p>
            <a:pPr marL="457200" indent="-457200">
              <a:buFont typeface="Arial" panose="020B0604020202020204" pitchFamily="34" charset="0"/>
              <a:buChar char="•"/>
            </a:pPr>
            <a:r>
              <a:rPr lang="en-US" sz="2200" dirty="0"/>
              <a:t>Students should be aware that cell phones or other electronic devices are prohibited. Students who are found with these electronic devices in their possession during testing (including if they have finished testing but other students have not) or during a break may lead to the invalidation of not only their test, but to the invalidation of others’ tests as well. </a:t>
            </a:r>
          </a:p>
          <a:p>
            <a:pPr marL="457200" indent="-457200">
              <a:buFont typeface="Arial" panose="020B0604020202020204" pitchFamily="34" charset="0"/>
              <a:buChar char="•"/>
            </a:pPr>
            <a:r>
              <a:rPr lang="en-US" sz="2200" dirty="0"/>
              <a:t>All individuals are strictly prohibited from taking photos of </a:t>
            </a:r>
            <a:r>
              <a:rPr lang="en-US" sz="2200" dirty="0" err="1"/>
              <a:t>TestNav</a:t>
            </a:r>
            <a:r>
              <a:rPr lang="en-US" sz="2200" dirty="0"/>
              <a:t> screens. Please ensure that individuals in your district are aware of this critical instruction. </a:t>
            </a:r>
          </a:p>
        </p:txBody>
      </p:sp>
    </p:spTree>
    <p:extLst>
      <p:ext uri="{BB962C8B-B14F-4D97-AF65-F5344CB8AC3E}">
        <p14:creationId xmlns:p14="http://schemas.microsoft.com/office/powerpoint/2010/main" val="20031364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5000" y="533400"/>
            <a:ext cx="12268200" cy="1249680"/>
          </a:xfrm>
        </p:spPr>
        <p:txBody>
          <a:bodyPr/>
          <a:lstStyle/>
          <a:p>
            <a:r>
              <a:rPr lang="en-US" sz="5400" dirty="0"/>
              <a:t>Prepare Devices to Meet Security Needs</a:t>
            </a:r>
          </a:p>
        </p:txBody>
      </p:sp>
      <p:sp>
        <p:nvSpPr>
          <p:cNvPr id="5" name="Content Placeholder 4"/>
          <p:cNvSpPr>
            <a:spLocks noGrp="1"/>
          </p:cNvSpPr>
          <p:nvPr>
            <p:ph idx="1"/>
          </p:nvPr>
        </p:nvSpPr>
        <p:spPr>
          <a:xfrm>
            <a:off x="650875" y="2286000"/>
            <a:ext cx="10972800" cy="6172200"/>
          </a:xfrm>
        </p:spPr>
        <p:txBody>
          <a:bodyPr/>
          <a:lstStyle/>
          <a:p>
            <a:pPr marL="457200" indent="-457200">
              <a:buFont typeface="Arial" panose="020B0604020202020204" pitchFamily="34" charset="0"/>
              <a:buChar char="•"/>
            </a:pPr>
            <a:r>
              <a:rPr lang="en-US" sz="3200" dirty="0"/>
              <a:t>Any software that would allow secure test content on student devices to be viewed on another device must be turned off.  </a:t>
            </a:r>
          </a:p>
          <a:p>
            <a:pPr marL="457200" indent="-457200">
              <a:buFont typeface="Arial" panose="020B0604020202020204" pitchFamily="34" charset="0"/>
              <a:buChar char="•"/>
            </a:pPr>
            <a:r>
              <a:rPr lang="en-US" sz="3200" dirty="0"/>
              <a:t>Any applications that can automatically launch on a device should be configured not to launch during testing sessions. Common applications that can launch automatically include anti-virus software performing automatic updates, power management software on laptops (low-battery warning), screen savers, and email message notifications.</a:t>
            </a:r>
          </a:p>
        </p:txBody>
      </p:sp>
    </p:spTree>
    <p:extLst>
      <p:ext uri="{BB962C8B-B14F-4D97-AF65-F5344CB8AC3E}">
        <p14:creationId xmlns:p14="http://schemas.microsoft.com/office/powerpoint/2010/main" val="34944783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5000" y="533400"/>
            <a:ext cx="12268200" cy="1249680"/>
          </a:xfrm>
        </p:spPr>
        <p:txBody>
          <a:bodyPr/>
          <a:lstStyle/>
          <a:p>
            <a:r>
              <a:rPr lang="en-US" sz="5400" dirty="0"/>
              <a:t>Monitoring and Reporting Security Breaches and Testing Irregularities</a:t>
            </a:r>
          </a:p>
        </p:txBody>
      </p:sp>
      <p:sp>
        <p:nvSpPr>
          <p:cNvPr id="5" name="Content Placeholder 4"/>
          <p:cNvSpPr>
            <a:spLocks noGrp="1"/>
          </p:cNvSpPr>
          <p:nvPr>
            <p:ph idx="1"/>
          </p:nvPr>
        </p:nvSpPr>
        <p:spPr>
          <a:xfrm>
            <a:off x="650874" y="2286000"/>
            <a:ext cx="11566525" cy="6172200"/>
          </a:xfrm>
        </p:spPr>
        <p:txBody>
          <a:bodyPr/>
          <a:lstStyle/>
          <a:p>
            <a:pPr marL="457200" indent="-457200">
              <a:buFont typeface="Arial" panose="020B0604020202020204" pitchFamily="34" charset="0"/>
              <a:buChar char="•"/>
            </a:pPr>
            <a:r>
              <a:rPr lang="en-US" sz="2400" dirty="0"/>
              <a:t>All instances of security breaches and testing irregularities must be reported to the SAC, and subsequently, the DAC, immediately. </a:t>
            </a:r>
          </a:p>
          <a:p>
            <a:pPr marL="457200" indent="-457200">
              <a:buFont typeface="Arial" panose="020B0604020202020204" pitchFamily="34" charset="0"/>
              <a:buChar char="•"/>
            </a:pPr>
            <a:r>
              <a:rPr lang="en-US" sz="2400" dirty="0"/>
              <a:t>The DAC will contact the state immediately upon receiving the call. </a:t>
            </a:r>
          </a:p>
          <a:p>
            <a:pPr marL="457200" indent="-457200">
              <a:buFont typeface="Arial" panose="020B0604020202020204" pitchFamily="34" charset="0"/>
              <a:buChar char="•"/>
            </a:pPr>
            <a:r>
              <a:rPr lang="en-US" sz="2400" dirty="0"/>
              <a:t>Testing Irregularity or Security Breach </a:t>
            </a:r>
          </a:p>
          <a:p>
            <a:pPr marL="800100" lvl="3" indent="-457200">
              <a:buFont typeface="Arial" panose="020B0604020202020204" pitchFamily="34" charset="0"/>
              <a:buChar char="•"/>
            </a:pPr>
            <a:r>
              <a:rPr lang="en-US" sz="2400" dirty="0"/>
              <a:t>SAC will complete the Form to Report a Testing Irregularity or Security Breach (Appendix E) </a:t>
            </a:r>
          </a:p>
          <a:p>
            <a:pPr marL="800100" lvl="3" indent="-457200">
              <a:buFont typeface="Arial" panose="020B0604020202020204" pitchFamily="34" charset="0"/>
              <a:buChar char="•"/>
            </a:pPr>
            <a:r>
              <a:rPr lang="en-US" sz="2400" dirty="0"/>
              <a:t>DAC submits completed form through </a:t>
            </a:r>
            <a:r>
              <a:rPr lang="en-US" sz="2400" dirty="0" err="1"/>
              <a:t>Syncplicity</a:t>
            </a:r>
            <a:r>
              <a:rPr lang="en-US" sz="2400" dirty="0"/>
              <a:t> in the CMAS folder</a:t>
            </a:r>
          </a:p>
        </p:txBody>
      </p:sp>
    </p:spTree>
    <p:extLst>
      <p:ext uri="{BB962C8B-B14F-4D97-AF65-F5344CB8AC3E}">
        <p14:creationId xmlns:p14="http://schemas.microsoft.com/office/powerpoint/2010/main" val="12668763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1"/>
  <p:tag name="GENSWF_ADVANCE_TIME" val="68.571"/>
  <p:tag name="ISPRING_SLIDE_ID" val="{FC57EAD6-8E17-4C71-9937-60C8290AB561}"/>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Completed Configuration"/>
  <p:tag name="GENSWF_ADVANCE_TIME" val="16.07"/>
  <p:tag name="ISPRING_SLIDE_INDENT_LEVEL" val="1"/>
  <p:tag name="ISPRING_SLIDE_ID" val="{0EAEA93A-F448-4DD0-9F61-B5461C716532}"/>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Completed Configuration"/>
  <p:tag name="GENSWF_ADVANCE_TIME" val="16.07"/>
  <p:tag name="ISPRING_SLIDE_INDENT_LEVEL" val="1"/>
  <p:tag name="ISPRING_SLIDE_ID" val="{0EAEA93A-F448-4DD0-9F61-B5461C716532}"/>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6.536"/>
  <p:tag name="ISPRING_SLIDE_ID" val="{FA9D7756-6ED6-4AF8-AE97-B89606E50447}"/>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7.53"/>
  <p:tag name="ISPRING_SLIDE_INDENT_LEVEL" val="1"/>
  <p:tag name="ISPRING_SLIDE_ID" val="{8D4D5AE3-DA74-4137-8967-AD26C6BAD147}"/>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1"/>
  <p:tag name="GENSWF_ADVANCE_TIME" val="10.031"/>
  <p:tag name="ISPRING_SLIDE_ID" val="{D96B3AFE-A611-4969-92B5-AD8935E93CC3}"/>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1"/>
  <p:tag name="GENSWF_ADVANCE_TIME" val="13.035"/>
  <p:tag name="ISPRING_SLIDE_ID" val="{AE5DCAFB-BD9A-4E24-8B1B-76DD72D1CB5B}"/>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fa1b2cc5-e0a0-438d-bf22-2d20566d6bd6"/>
  <p:tag name="ARTICULATE_TITLE_TAG" val="Practice Center - Logging In"/>
  <p:tag name="ARTICULATE_SLIDE_PAUSE" val="1"/>
  <p:tag name="ARTICULATE_NAV_LEVEL" val="3"/>
  <p:tag name="ARTICULATE_PLAYLIST_ID" val="-1"/>
  <p:tag name="ARTICULATE_LOCK_SLIDE" val="0"/>
  <p:tag name="ARTICULATE_SLIDE_NAV" val="20"/>
  <p:tag name="ISPRING_CUSTOM_TIMING_USED" val="1"/>
  <p:tag name="GENSWF_ADVANCE_TIME" val="50.55"/>
  <p:tag name="ISPRING_SLIDE_INDENT_LEVEL" val="1"/>
  <p:tag name="ISPRING_SLIDE_ID" val="{A12D70C2-52B6-4BB1-B8FB-647EE26B3CCD}"/>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0.046"/>
  <p:tag name="ISPRING_SLIDE_ID" val="{23E90B1D-31B7-4329-87D3-41D3542DA1F2}"/>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Name Your Configuration"/>
  <p:tag name="ISPRING_SLIDE_INDENT_LEVEL" val="1"/>
  <p:tag name="GENSWF_ADVANCE_TIME" val="41.561"/>
  <p:tag name="ISPRING_SLIDE_ID" val="{E8F59847-5D63-438B-B048-864F64B5964E}"/>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Default Precaching Computer &amp; TestNav Save Locations"/>
  <p:tag name="GENSWF_ADVANCE_TIME" val="85.37"/>
  <p:tag name="ISPRING_SLIDE_INDENT_LEVEL" val="1"/>
  <p:tag name="ISPRING_SLIDE_ID" val="{1FBDA9AD-0832-4CC4-B0D3-F5346B5924D2}"/>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Completed Configuration"/>
  <p:tag name="GENSWF_ADVANCE_TIME" val="16.07"/>
  <p:tag name="ISPRING_SLIDE_INDENT_LEVEL" val="1"/>
  <p:tag name="ISPRING_SLIDE_ID" val="{0EAEA93A-F448-4DD0-9F61-B5461C716532}"/>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Completed Configuration"/>
  <p:tag name="GENSWF_ADVANCE_TIME" val="16.07"/>
  <p:tag name="ISPRING_SLIDE_INDENT_LEVEL" val="1"/>
  <p:tag name="ISPRING_SLIDE_ID" val="{0EAEA93A-F448-4DD0-9F61-B5461C716532}"/>
</p:tagLst>
</file>

<file path=ppt/tags/tag8.xml><?xml version="1.0" encoding="utf-8"?>
<p:tagLst xmlns:a="http://schemas.openxmlformats.org/drawingml/2006/main" xmlns:r="http://schemas.openxmlformats.org/officeDocument/2006/relationships" xmlns:p="http://schemas.openxmlformats.org/presentationml/2006/main">
  <p:tag name="ARTICULATE_SLIDE_GUID" val="fa1b2cc5-e0a0-438d-bf22-2d20566d6bd6"/>
  <p:tag name="ARTICULATE_TITLE_TAG" val="Practice Center - Logging In"/>
  <p:tag name="ARTICULATE_SLIDE_PAUSE" val="1"/>
  <p:tag name="ARTICULATE_NAV_LEVEL" val="3"/>
  <p:tag name="ARTICULATE_PLAYLIST_ID" val="-1"/>
  <p:tag name="ARTICULATE_LOCK_SLIDE" val="0"/>
  <p:tag name="ARTICULATE_SLIDE_NAV" val="20"/>
  <p:tag name="ISPRING_CUSTOM_TIMING_USED" val="1"/>
  <p:tag name="GENSWF_ADVANCE_TIME" val="50.55"/>
  <p:tag name="ISPRING_SLIDE_INDENT_LEVEL" val="1"/>
  <p:tag name="ISPRING_SLIDE_ID" val="{A12D70C2-52B6-4BB1-B8FB-647EE26B3CCD}"/>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041"/>
  <p:tag name="ISPRING_SLIDE_ID" val="{B821CAC8-753C-45CF-BD22-086391A3C4EB}"/>
</p:tagLst>
</file>

<file path=ppt/theme/theme1.xml><?xml version="1.0" encoding="utf-8"?>
<a:theme xmlns:a="http://schemas.openxmlformats.org/drawingml/2006/main" name="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2.xml><?xml version="1.0" encoding="utf-8"?>
<a:theme xmlns:a="http://schemas.openxmlformats.org/drawingml/2006/main" name="8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3.xml><?xml version="1.0" encoding="utf-8"?>
<a:theme xmlns:a="http://schemas.openxmlformats.org/drawingml/2006/main" name="1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4.xml><?xml version="1.0" encoding="utf-8"?>
<a:theme xmlns:a="http://schemas.openxmlformats.org/drawingml/2006/main" name="7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5.xml><?xml version="1.0" encoding="utf-8"?>
<a:theme xmlns:a="http://schemas.openxmlformats.org/drawingml/2006/main" name="2_Office Theme">
  <a:themeElements>
    <a:clrScheme name="DPA_colors">
      <a:dk1>
        <a:srgbClr val="4A535D"/>
      </a:dk1>
      <a:lt1>
        <a:srgbClr val="FFFFFF"/>
      </a:lt1>
      <a:dk2>
        <a:srgbClr val="FFFFFF"/>
      </a:dk2>
      <a:lt2>
        <a:srgbClr val="4A535D"/>
      </a:lt2>
      <a:accent1>
        <a:srgbClr val="188530"/>
      </a:accent1>
      <a:accent2>
        <a:srgbClr val="46B4D5"/>
      </a:accent2>
      <a:accent3>
        <a:srgbClr val="C7C9C9"/>
      </a:accent3>
      <a:accent4>
        <a:srgbClr val="BA7F22"/>
      </a:accent4>
      <a:accent5>
        <a:srgbClr val="4A535D"/>
      </a:accent5>
      <a:accent6>
        <a:srgbClr val="188530"/>
      </a:accent6>
      <a:hlink>
        <a:srgbClr val="BA7F22"/>
      </a:hlink>
      <a:folHlink>
        <a:srgbClr val="BA7F22"/>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6.xml><?xml version="1.0" encoding="utf-8"?>
<a:theme xmlns:a="http://schemas.openxmlformats.org/drawingml/2006/main" name="5_Office Theme">
  <a:themeElements>
    <a:clrScheme name="">
      <a:dk1>
        <a:srgbClr val="FFFFFF"/>
      </a:dk1>
      <a:lt1>
        <a:srgbClr val="FFFFFF"/>
      </a:lt1>
      <a:dk2>
        <a:srgbClr val="DCDEE0"/>
      </a:dk2>
      <a:lt2>
        <a:srgbClr val="53585F"/>
      </a:lt2>
      <a:accent1>
        <a:srgbClr val="0365C0"/>
      </a:accent1>
      <a:accent2>
        <a:srgbClr val="00882B"/>
      </a:accent2>
      <a:accent3>
        <a:srgbClr val="FFFFFF"/>
      </a:accent3>
      <a:accent4>
        <a:srgbClr val="DADADA"/>
      </a:accent4>
      <a:accent5>
        <a:srgbClr val="AAB8DC"/>
      </a:accent5>
      <a:accent6>
        <a:srgbClr val="007B26"/>
      </a:accent6>
      <a:hlink>
        <a:srgbClr val="0000FF"/>
      </a:hlink>
      <a:folHlink>
        <a:srgbClr val="FF00FF"/>
      </a:folHlink>
    </a:clrScheme>
    <a:fontScheme name="Office Theme">
      <a:majorFont>
        <a:latin typeface="Trebuchet MS"/>
        <a:ea typeface="Trebuchet MS"/>
        <a:cs typeface="Trebuchet MS"/>
      </a:majorFont>
      <a:minorFont>
        <a:latin typeface="Trebuchet MS"/>
        <a:ea typeface="Trebuchet MS"/>
        <a:cs typeface="Trebuchet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spDef>
    <a:lnDef>
      <a:spPr bwMode="auto">
        <a:xfrm>
          <a:off x="0" y="0"/>
          <a:ext cx="1" cy="1"/>
        </a:xfrm>
        <a:custGeom>
          <a:avLst/>
          <a:gdLst/>
          <a:ahLst/>
          <a:cxnLst/>
          <a:rect l="0" t="0" r="0" b="0"/>
          <a:pathLst/>
        </a:custGeom>
        <a:solidFill>
          <a:srgbClr val="14943F"/>
        </a:solidFill>
        <a:ln w="12700" cap="flat" cmpd="sng" algn="ctr">
          <a:solidFill>
            <a:srgbClr val="000000"/>
          </a:solidFill>
          <a:prstDash val="solid"/>
          <a:miter lim="0"/>
          <a:headEnd type="none" w="med" len="med"/>
          <a:tailEnd type="none" w="med" len="med"/>
        </a:ln>
        <a:effectLst/>
      </a:spPr>
      <a:bodyPr vert="horz" wrap="square" lIns="50800" tIns="50800" rIns="50800" bIns="50800" numCol="1" anchor="ctr" anchorCtr="0" compatLnSpc="1">
        <a:prstTxWarp prst="textNoShape">
          <a:avLst/>
        </a:prstTxWarp>
      </a:bodyPr>
      <a:lstStyle>
        <a:defPPr marL="228600" marR="0" indent="0" algn="l" defTabSz="584200" rtl="0" eaLnBrk="1"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rgbClr val="5C6670"/>
            </a:solidFill>
            <a:effectLst/>
            <a:latin typeface="Trebuchet MS" pitchFamily="-100" charset="0"/>
            <a:ea typeface="Trebuchet MS" pitchFamily="-100" charset="0"/>
            <a:cs typeface="Trebuchet MS" pitchFamily="-100" charset="0"/>
            <a:sym typeface="Trebuchet MS" pitchFamily="-100" charset="0"/>
          </a:defRPr>
        </a:defPPr>
      </a:lst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53585F"/>
      </a:dk2>
      <a:lt2>
        <a:srgbClr val="DCDEE0"/>
      </a:lt2>
      <a:accent1>
        <a:srgbClr val="0365C0"/>
      </a:accent1>
      <a:accent2>
        <a:srgbClr val="00882B"/>
      </a:accent2>
      <a:accent3>
        <a:srgbClr val="FFFFFF"/>
      </a:accent3>
      <a:accent4>
        <a:srgbClr val="000000"/>
      </a:accent4>
      <a:accent5>
        <a:srgbClr val="AAB8DC"/>
      </a:accent5>
      <a:accent6>
        <a:srgbClr val="007B26"/>
      </a:accent6>
      <a:hlink>
        <a:srgbClr val="0000FF"/>
      </a:hlink>
      <a:folHlink>
        <a:srgbClr val="FF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46698</TotalTime>
  <Words>7890</Words>
  <Application>Microsoft Macintosh PowerPoint</Application>
  <PresentationFormat>Custom</PresentationFormat>
  <Paragraphs>1026</Paragraphs>
  <Slides>102</Slides>
  <Notes>81</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102</vt:i4>
      </vt:variant>
    </vt:vector>
  </HeadingPairs>
  <TitlesOfParts>
    <vt:vector size="118" baseType="lpstr">
      <vt:lpstr>ＭＳ Ｐゴシック</vt:lpstr>
      <vt:lpstr>ＭＳ Ｐゴシック</vt:lpstr>
      <vt:lpstr>Arial</vt:lpstr>
      <vt:lpstr>Avenir</vt:lpstr>
      <vt:lpstr>Calibri</vt:lpstr>
      <vt:lpstr>Helvetica Neue</vt:lpstr>
      <vt:lpstr>Museo Slab 500</vt:lpstr>
      <vt:lpstr>Times New Roman</vt:lpstr>
      <vt:lpstr>Trebuchet MS</vt:lpstr>
      <vt:lpstr>Verdana</vt:lpstr>
      <vt:lpstr>Office Theme</vt:lpstr>
      <vt:lpstr>8_Office Theme</vt:lpstr>
      <vt:lpstr>1_Office Theme</vt:lpstr>
      <vt:lpstr>7_Office Theme</vt:lpstr>
      <vt:lpstr>2_Office Theme</vt:lpstr>
      <vt:lpstr>5_Office Theme</vt:lpstr>
      <vt:lpstr>CMAS TestNav Technical Site Readiness</vt:lpstr>
      <vt:lpstr>1.  Online Testing Components  2.  Network Preparation  3.  Proctor Caching 4.  Device Preparation  5.  Infrastructure Trial  6. Support DuringTesting</vt:lpstr>
      <vt:lpstr>Online Testing Components</vt:lpstr>
      <vt:lpstr>PowerPoint Presentation</vt:lpstr>
      <vt:lpstr>PowerPoint Presentation</vt:lpstr>
      <vt:lpstr>Online Testing Components Diagram</vt:lpstr>
      <vt:lpstr>TestNav Components</vt:lpstr>
      <vt:lpstr>Finding the Current Server Version of TestNav</vt:lpstr>
      <vt:lpstr>Finding the Current App Version of TestNav</vt:lpstr>
      <vt:lpstr>TestNav 8.11 Options</vt:lpstr>
      <vt:lpstr>TestNav App Installers</vt:lpstr>
      <vt:lpstr>Proctor Caching</vt:lpstr>
      <vt:lpstr>PearsonAccessnext</vt:lpstr>
      <vt:lpstr>PearsonAccessnext Configurations</vt:lpstr>
      <vt:lpstr>Device Preparation </vt:lpstr>
      <vt:lpstr>TestNav Desktop App Check</vt:lpstr>
      <vt:lpstr>Best Practices and Recommendations</vt:lpstr>
      <vt:lpstr>Network Preparation</vt:lpstr>
      <vt:lpstr>PowerPoint Presentation</vt:lpstr>
      <vt:lpstr>Configure Content Filter &amp; Antivirus Software</vt:lpstr>
      <vt:lpstr>Content Filter &amp; Antivirus Software</vt:lpstr>
      <vt:lpstr>Wireless Network Best Practices  </vt:lpstr>
      <vt:lpstr>Wireless Network Best Practices  </vt:lpstr>
      <vt:lpstr>Wireless Network Best Practices  </vt:lpstr>
      <vt:lpstr>Wireless Network Best Practices  </vt:lpstr>
      <vt:lpstr>ISP Notification</vt:lpstr>
      <vt:lpstr>Troubleshooting </vt:lpstr>
      <vt:lpstr>Proctor Caching </vt:lpstr>
      <vt:lpstr>Online Resources</vt:lpstr>
      <vt:lpstr>Proctor Caching – The Network</vt:lpstr>
      <vt:lpstr>What’s New v2018.11</vt:lpstr>
      <vt:lpstr>Pre-Installation Planning </vt:lpstr>
      <vt:lpstr>Proctor Caching Requirements </vt:lpstr>
      <vt:lpstr>Install &amp; Device Requirements </vt:lpstr>
      <vt:lpstr>Configure TestNav Setup</vt:lpstr>
      <vt:lpstr>Configure TestNav Setup</vt:lpstr>
      <vt:lpstr>Configure TestNav Setup</vt:lpstr>
      <vt:lpstr>Completed TestNav Configurations</vt:lpstr>
      <vt:lpstr>ProctorCache Override OFF – Connection Successful</vt:lpstr>
      <vt:lpstr>ProctorCache Override OFF – Connection Unsuccessful</vt:lpstr>
      <vt:lpstr>ProctorCache Override ON– Connection Successful</vt:lpstr>
      <vt:lpstr>ProctorCache Override ON– Connection Unsuccessful</vt:lpstr>
      <vt:lpstr>Import and Export TestNav Configurations</vt:lpstr>
      <vt:lpstr>TestNav Configuration - Demo</vt:lpstr>
      <vt:lpstr>Proctor Caching Monitoring </vt:lpstr>
      <vt:lpstr>Tests Tab</vt:lpstr>
      <vt:lpstr>Tests Tab – Status</vt:lpstr>
      <vt:lpstr>PowerPoint Presentation</vt:lpstr>
      <vt:lpstr>Client Tab – Status</vt:lpstr>
      <vt:lpstr>ProctorCache Password</vt:lpstr>
      <vt:lpstr>Additional Technical Notes</vt:lpstr>
      <vt:lpstr>Device Preparation</vt:lpstr>
      <vt:lpstr>CMAS Computer OS System Support</vt:lpstr>
      <vt:lpstr>CMAS Computer OS System Support</vt:lpstr>
      <vt:lpstr>CMAS Computer OS System Support</vt:lpstr>
      <vt:lpstr>CMAS Computer Tablet System Support</vt:lpstr>
      <vt:lpstr>Hardware Requirements</vt:lpstr>
      <vt:lpstr>Installable TN on Windows, OSX, &amp; Linux</vt:lpstr>
      <vt:lpstr>Point TestNav 8 App Toward TestNav URL</vt:lpstr>
      <vt:lpstr>TestNav Desktop Mass Install </vt:lpstr>
      <vt:lpstr>Chromebook System Requirements</vt:lpstr>
      <vt:lpstr>Chromebooks – Setup Overview</vt:lpstr>
      <vt:lpstr>Chromebook Highlights</vt:lpstr>
      <vt:lpstr>iPad System Requirements</vt:lpstr>
      <vt:lpstr>iPad Highlights</vt:lpstr>
      <vt:lpstr> Virtual Devices and Online Assessment</vt:lpstr>
      <vt:lpstr>Infrastructure  Trial</vt:lpstr>
      <vt:lpstr>Online Resources</vt:lpstr>
      <vt:lpstr>Description</vt:lpstr>
      <vt:lpstr>Technology Setup</vt:lpstr>
      <vt:lpstr>PearsonAccessnext Setup</vt:lpstr>
      <vt:lpstr>Create Sample Students</vt:lpstr>
      <vt:lpstr>Create Sample Students</vt:lpstr>
      <vt:lpstr>Create Sample Students- Demo</vt:lpstr>
      <vt:lpstr>Completed TestNav Configurations</vt:lpstr>
      <vt:lpstr>TestNav Configuration - Demo</vt:lpstr>
      <vt:lpstr>Create Sessions</vt:lpstr>
      <vt:lpstr>Create Sessions</vt:lpstr>
      <vt:lpstr>Create Sessions</vt:lpstr>
      <vt:lpstr>Create Sessions - Demo</vt:lpstr>
      <vt:lpstr>Precaching Content by Test</vt:lpstr>
      <vt:lpstr>Precaching Content</vt:lpstr>
      <vt:lpstr>Precaching Content</vt:lpstr>
      <vt:lpstr>Precaching Content</vt:lpstr>
      <vt:lpstr>Session Management</vt:lpstr>
      <vt:lpstr>Session Management</vt:lpstr>
      <vt:lpstr>Session Management</vt:lpstr>
      <vt:lpstr>Session Management</vt:lpstr>
      <vt:lpstr>Session Management</vt:lpstr>
      <vt:lpstr>Support DuringTesting</vt:lpstr>
      <vt:lpstr>PowerPoint Presentation</vt:lpstr>
      <vt:lpstr>Early Warning System (EWS)</vt:lpstr>
      <vt:lpstr>Early Warning System Design</vt:lpstr>
      <vt:lpstr>Student Responses – SRF Files</vt:lpstr>
      <vt:lpstr>TestNav 8 Error Codes</vt:lpstr>
      <vt:lpstr>Online Test Security</vt:lpstr>
      <vt:lpstr>Maintaining Security of the Assessments</vt:lpstr>
      <vt:lpstr>Prepare Devices to Meet Security Needs</vt:lpstr>
      <vt:lpstr>Monitoring and Reporting Security Breaches and Testing Irregularities</vt:lpstr>
      <vt:lpstr>Item Irregularities</vt:lpstr>
      <vt:lpstr>CMAS Support</vt:lpstr>
      <vt:lpstr>CDE Support Collin Bonner CDE Assessment Technology Specialist 303-866-6752 bonner_c@cde.state.co.us  </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Sed Euismod Risus Scelerisque Aliquet</dc:title>
  <dc:creator>Bonner, Collin</dc:creator>
  <cp:lastModifiedBy>Odle, Jonathan</cp:lastModifiedBy>
  <cp:revision>510</cp:revision>
  <dcterms:created xsi:type="dcterms:W3CDTF">2014-01-16T23:28:42Z</dcterms:created>
  <dcterms:modified xsi:type="dcterms:W3CDTF">2018-12-10T19:44:50Z</dcterms:modified>
</cp:coreProperties>
</file>