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8"/>
  </p:notesMasterIdLst>
  <p:handoutMasterIdLst>
    <p:handoutMasterId r:id="rId109"/>
  </p:handoutMasterIdLst>
  <p:sldIdLst>
    <p:sldId id="461" r:id="rId2"/>
    <p:sldId id="462" r:id="rId3"/>
    <p:sldId id="463" r:id="rId4"/>
    <p:sldId id="464" r:id="rId5"/>
    <p:sldId id="266" r:id="rId6"/>
    <p:sldId id="434" r:id="rId7"/>
    <p:sldId id="270" r:id="rId8"/>
    <p:sldId id="389" r:id="rId9"/>
    <p:sldId id="280" r:id="rId10"/>
    <p:sldId id="355" r:id="rId11"/>
    <p:sldId id="281" r:id="rId12"/>
    <p:sldId id="282" r:id="rId13"/>
    <p:sldId id="356" r:id="rId14"/>
    <p:sldId id="387" r:id="rId15"/>
    <p:sldId id="284" r:id="rId16"/>
    <p:sldId id="285" r:id="rId17"/>
    <p:sldId id="379" r:id="rId18"/>
    <p:sldId id="376" r:id="rId19"/>
    <p:sldId id="286" r:id="rId20"/>
    <p:sldId id="380" r:id="rId21"/>
    <p:sldId id="382" r:id="rId22"/>
    <p:sldId id="383" r:id="rId23"/>
    <p:sldId id="289" r:id="rId24"/>
    <p:sldId id="292" r:id="rId25"/>
    <p:sldId id="420" r:id="rId26"/>
    <p:sldId id="386" r:id="rId27"/>
    <p:sldId id="287" r:id="rId28"/>
    <p:sldId id="401" r:id="rId29"/>
    <p:sldId id="378" r:id="rId30"/>
    <p:sldId id="293" r:id="rId31"/>
    <p:sldId id="460" r:id="rId32"/>
    <p:sldId id="294" r:id="rId33"/>
    <p:sldId id="295" r:id="rId34"/>
    <p:sldId id="402" r:id="rId35"/>
    <p:sldId id="374" r:id="rId36"/>
    <p:sldId id="384" r:id="rId37"/>
    <p:sldId id="375" r:id="rId38"/>
    <p:sldId id="385" r:id="rId39"/>
    <p:sldId id="298" r:id="rId40"/>
    <p:sldId id="457" r:id="rId41"/>
    <p:sldId id="403" r:id="rId42"/>
    <p:sldId id="404" r:id="rId43"/>
    <p:sldId id="297" r:id="rId44"/>
    <p:sldId id="406" r:id="rId45"/>
    <p:sldId id="407" r:id="rId46"/>
    <p:sldId id="421" r:id="rId47"/>
    <p:sldId id="405" r:id="rId48"/>
    <p:sldId id="366" r:id="rId49"/>
    <p:sldId id="418" r:id="rId50"/>
    <p:sldId id="424" r:id="rId51"/>
    <p:sldId id="425" r:id="rId52"/>
    <p:sldId id="426" r:id="rId53"/>
    <p:sldId id="427" r:id="rId54"/>
    <p:sldId id="428" r:id="rId55"/>
    <p:sldId id="429" r:id="rId56"/>
    <p:sldId id="417" r:id="rId57"/>
    <p:sldId id="305" r:id="rId58"/>
    <p:sldId id="307" r:id="rId59"/>
    <p:sldId id="422" r:id="rId60"/>
    <p:sldId id="410" r:id="rId61"/>
    <p:sldId id="411" r:id="rId62"/>
    <p:sldId id="412" r:id="rId63"/>
    <p:sldId id="438" r:id="rId64"/>
    <p:sldId id="435" r:id="rId65"/>
    <p:sldId id="458" r:id="rId66"/>
    <p:sldId id="459" r:id="rId67"/>
    <p:sldId id="437" r:id="rId68"/>
    <p:sldId id="439" r:id="rId69"/>
    <p:sldId id="413" r:id="rId70"/>
    <p:sldId id="436" r:id="rId71"/>
    <p:sldId id="440" r:id="rId72"/>
    <p:sldId id="442" r:id="rId73"/>
    <p:sldId id="441" r:id="rId74"/>
    <p:sldId id="444" r:id="rId75"/>
    <p:sldId id="443" r:id="rId76"/>
    <p:sldId id="446" r:id="rId77"/>
    <p:sldId id="445" r:id="rId78"/>
    <p:sldId id="449" r:id="rId79"/>
    <p:sldId id="447" r:id="rId80"/>
    <p:sldId id="432" r:id="rId81"/>
    <p:sldId id="431" r:id="rId82"/>
    <p:sldId id="414" r:id="rId83"/>
    <p:sldId id="415" r:id="rId84"/>
    <p:sldId id="452" r:id="rId85"/>
    <p:sldId id="450" r:id="rId86"/>
    <p:sldId id="453" r:id="rId87"/>
    <p:sldId id="451" r:id="rId88"/>
    <p:sldId id="454" r:id="rId89"/>
    <p:sldId id="455" r:id="rId90"/>
    <p:sldId id="456" r:id="rId91"/>
    <p:sldId id="433" r:id="rId92"/>
    <p:sldId id="391" r:id="rId93"/>
    <p:sldId id="335" r:id="rId94"/>
    <p:sldId id="393" r:id="rId95"/>
    <p:sldId id="394" r:id="rId96"/>
    <p:sldId id="396" r:id="rId97"/>
    <p:sldId id="395" r:id="rId98"/>
    <p:sldId id="397" r:id="rId99"/>
    <p:sldId id="398" r:id="rId100"/>
    <p:sldId id="399" r:id="rId101"/>
    <p:sldId id="400" r:id="rId102"/>
    <p:sldId id="392" r:id="rId103"/>
    <p:sldId id="430" r:id="rId104"/>
    <p:sldId id="419" r:id="rId105"/>
    <p:sldId id="390" r:id="rId106"/>
    <p:sldId id="347" r:id="rId107"/>
  </p:sldIdLst>
  <p:sldSz cx="9144000" cy="6858000" type="screen4x3"/>
  <p:notesSz cx="6858000" cy="91440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D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87103" autoAdjust="0"/>
  </p:normalViewPr>
  <p:slideViewPr>
    <p:cSldViewPr snapToObjects="1">
      <p:cViewPr>
        <p:scale>
          <a:sx n="50" d="100"/>
          <a:sy n="50" d="100"/>
        </p:scale>
        <p:origin x="-811" y="-4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2"/>
    </p:cViewPr>
  </p:sorterViewPr>
  <p:notesViewPr>
    <p:cSldViewPr snapToObjects="1">
      <p:cViewPr varScale="1">
        <p:scale>
          <a:sx n="127" d="100"/>
          <a:sy n="127" d="100"/>
        </p:scale>
        <p:origin x="-4344"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2BF8D-7A37-41D5-A704-C50A7E5EB31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D33AB4C-5B8B-4359-97AC-F44647C51C98}">
      <dgm:prSet phldrT="[Text]"/>
      <dgm:spPr/>
      <dgm:t>
        <a:bodyPr/>
        <a:lstStyle/>
        <a:p>
          <a:r>
            <a:rPr lang="en-US" dirty="0" smtClean="0"/>
            <a:t>Start strong</a:t>
          </a:r>
          <a:endParaRPr lang="en-US" dirty="0"/>
        </a:p>
      </dgm:t>
    </dgm:pt>
    <dgm:pt modelId="{358D4603-DA1E-42FB-8F70-02B565C9AA6F}" type="parTrans" cxnId="{8A8F9749-4C52-4C6E-A13E-845F02ED351F}">
      <dgm:prSet/>
      <dgm:spPr/>
      <dgm:t>
        <a:bodyPr/>
        <a:lstStyle/>
        <a:p>
          <a:endParaRPr lang="en-US"/>
        </a:p>
      </dgm:t>
    </dgm:pt>
    <dgm:pt modelId="{2C4AED03-1400-4967-84C6-D57D32282CA4}" type="sibTrans" cxnId="{8A8F9749-4C52-4C6E-A13E-845F02ED351F}">
      <dgm:prSet/>
      <dgm:spPr/>
      <dgm:t>
        <a:bodyPr/>
        <a:lstStyle/>
        <a:p>
          <a:endParaRPr lang="en-US"/>
        </a:p>
      </dgm:t>
    </dgm:pt>
    <dgm:pt modelId="{0B2844D1-1954-4C49-88CC-F82879A4E07C}">
      <dgm:prSet phldrT="[Text]"/>
      <dgm:spPr/>
      <dgm:t>
        <a:bodyPr/>
        <a:lstStyle/>
        <a:p>
          <a:r>
            <a:rPr lang="en-US" dirty="0" smtClean="0"/>
            <a:t>Read by third grade</a:t>
          </a:r>
          <a:endParaRPr lang="en-US" dirty="0"/>
        </a:p>
      </dgm:t>
    </dgm:pt>
    <dgm:pt modelId="{6A9B46D9-7489-4312-9B97-D95B401EB0D4}" type="parTrans" cxnId="{9F3BD0A0-A2DC-42FE-BECB-E4D612117D76}">
      <dgm:prSet/>
      <dgm:spPr/>
      <dgm:t>
        <a:bodyPr/>
        <a:lstStyle/>
        <a:p>
          <a:endParaRPr lang="en-US"/>
        </a:p>
      </dgm:t>
    </dgm:pt>
    <dgm:pt modelId="{A2259358-F796-416E-8B67-B7982FE8D497}" type="sibTrans" cxnId="{9F3BD0A0-A2DC-42FE-BECB-E4D612117D76}">
      <dgm:prSet/>
      <dgm:spPr/>
      <dgm:t>
        <a:bodyPr/>
        <a:lstStyle/>
        <a:p>
          <a:endParaRPr lang="en-US"/>
        </a:p>
      </dgm:t>
    </dgm:pt>
    <dgm:pt modelId="{E7EBD4C7-7C4A-44C0-B7C6-DF7FDF689E5F}">
      <dgm:prSet phldrT="[Text]"/>
      <dgm:spPr/>
      <dgm:t>
        <a:bodyPr/>
        <a:lstStyle/>
        <a:p>
          <a:r>
            <a:rPr lang="en-US" dirty="0" smtClean="0"/>
            <a:t>Meet or exceed standards</a:t>
          </a:r>
          <a:endParaRPr lang="en-US" dirty="0"/>
        </a:p>
      </dgm:t>
    </dgm:pt>
    <dgm:pt modelId="{7D89D5B5-653F-491B-9FF7-404EF3EDB407}" type="parTrans" cxnId="{7EB18F4B-4516-4802-A3B4-A0800E2A7FFB}">
      <dgm:prSet/>
      <dgm:spPr/>
      <dgm:t>
        <a:bodyPr/>
        <a:lstStyle/>
        <a:p>
          <a:endParaRPr lang="en-US"/>
        </a:p>
      </dgm:t>
    </dgm:pt>
    <dgm:pt modelId="{86098FA9-91D6-4D90-B6D7-5A12EE930053}" type="sibTrans" cxnId="{7EB18F4B-4516-4802-A3B4-A0800E2A7FFB}">
      <dgm:prSet/>
      <dgm:spPr/>
      <dgm:t>
        <a:bodyPr/>
        <a:lstStyle/>
        <a:p>
          <a:endParaRPr lang="en-US"/>
        </a:p>
      </dgm:t>
    </dgm:pt>
    <dgm:pt modelId="{FE72CFDC-8AB4-475A-B6A0-75BFD896DFF6}">
      <dgm:prSet/>
      <dgm:spPr/>
      <dgm:t>
        <a:bodyPr/>
        <a:lstStyle/>
        <a:p>
          <a:r>
            <a:rPr lang="en-US" dirty="0" smtClean="0"/>
            <a:t>Graduate ready</a:t>
          </a:r>
        </a:p>
        <a:p>
          <a:endParaRPr lang="en-US" dirty="0" smtClean="0"/>
        </a:p>
        <a:p>
          <a:endParaRPr lang="en-US" dirty="0"/>
        </a:p>
      </dgm:t>
    </dgm:pt>
    <dgm:pt modelId="{FA4E333C-7F9F-4491-80A3-9E3690F2A6F5}" type="parTrans" cxnId="{C5DD0366-1868-4756-B4D0-F138CEF6B8AB}">
      <dgm:prSet/>
      <dgm:spPr/>
      <dgm:t>
        <a:bodyPr/>
        <a:lstStyle/>
        <a:p>
          <a:endParaRPr lang="en-US"/>
        </a:p>
      </dgm:t>
    </dgm:pt>
    <dgm:pt modelId="{DBC2D193-6F20-41E3-AB0A-B99ED63E4A15}" type="sibTrans" cxnId="{C5DD0366-1868-4756-B4D0-F138CEF6B8AB}">
      <dgm:prSet/>
      <dgm:spPr/>
      <dgm:t>
        <a:bodyPr/>
        <a:lstStyle/>
        <a:p>
          <a:endParaRPr lang="en-US"/>
        </a:p>
      </dgm:t>
    </dgm:pt>
    <dgm:pt modelId="{E3E6284C-AF6B-4B1C-B7BC-B8DF46D34B8E}" type="pres">
      <dgm:prSet presAssocID="{F122BF8D-7A37-41D5-A704-C50A7E5EB316}" presName="rootnode" presStyleCnt="0">
        <dgm:presLayoutVars>
          <dgm:chMax/>
          <dgm:chPref/>
          <dgm:dir/>
          <dgm:animLvl val="lvl"/>
        </dgm:presLayoutVars>
      </dgm:prSet>
      <dgm:spPr/>
      <dgm:t>
        <a:bodyPr/>
        <a:lstStyle/>
        <a:p>
          <a:endParaRPr lang="en-US"/>
        </a:p>
      </dgm:t>
    </dgm:pt>
    <dgm:pt modelId="{F1EF95EF-E24F-4E46-ABCC-7A73897ACB5A}" type="pres">
      <dgm:prSet presAssocID="{AD33AB4C-5B8B-4359-97AC-F44647C51C98}" presName="composite" presStyleCnt="0"/>
      <dgm:spPr/>
    </dgm:pt>
    <dgm:pt modelId="{F1724C36-8812-4ECC-BE3F-A83D824C49EB}" type="pres">
      <dgm:prSet presAssocID="{AD33AB4C-5B8B-4359-97AC-F44647C51C98}" presName="LShape" presStyleLbl="alignNode1" presStyleIdx="0" presStyleCnt="7"/>
      <dgm:spPr/>
    </dgm:pt>
    <dgm:pt modelId="{C3DB05EF-E670-4DB8-A00E-4DA5EF8B39F1}" type="pres">
      <dgm:prSet presAssocID="{AD33AB4C-5B8B-4359-97AC-F44647C51C98}" presName="ParentText" presStyleLbl="revTx" presStyleIdx="0" presStyleCnt="4">
        <dgm:presLayoutVars>
          <dgm:chMax val="0"/>
          <dgm:chPref val="0"/>
          <dgm:bulletEnabled val="1"/>
        </dgm:presLayoutVars>
      </dgm:prSet>
      <dgm:spPr/>
      <dgm:t>
        <a:bodyPr/>
        <a:lstStyle/>
        <a:p>
          <a:endParaRPr lang="en-US"/>
        </a:p>
      </dgm:t>
    </dgm:pt>
    <dgm:pt modelId="{630D4DA5-49CA-4D73-A9D6-3924980B067C}" type="pres">
      <dgm:prSet presAssocID="{AD33AB4C-5B8B-4359-97AC-F44647C51C98}" presName="Triangle" presStyleLbl="alignNode1" presStyleIdx="1" presStyleCnt="7"/>
      <dgm:spPr/>
    </dgm:pt>
    <dgm:pt modelId="{CBB07F06-7D43-45DB-8EE6-10D130547AB0}" type="pres">
      <dgm:prSet presAssocID="{2C4AED03-1400-4967-84C6-D57D32282CA4}" presName="sibTrans" presStyleCnt="0"/>
      <dgm:spPr/>
    </dgm:pt>
    <dgm:pt modelId="{7266E64D-4553-4194-921D-7A67A87CFA5C}" type="pres">
      <dgm:prSet presAssocID="{2C4AED03-1400-4967-84C6-D57D32282CA4}" presName="space" presStyleCnt="0"/>
      <dgm:spPr/>
    </dgm:pt>
    <dgm:pt modelId="{126FEA26-CB0D-4289-9F69-B5DF254AFE57}" type="pres">
      <dgm:prSet presAssocID="{0B2844D1-1954-4C49-88CC-F82879A4E07C}" presName="composite" presStyleCnt="0"/>
      <dgm:spPr/>
    </dgm:pt>
    <dgm:pt modelId="{3D6BEC09-21E4-4DE2-8577-140F47074F34}" type="pres">
      <dgm:prSet presAssocID="{0B2844D1-1954-4C49-88CC-F82879A4E07C}" presName="LShape" presStyleLbl="alignNode1" presStyleIdx="2" presStyleCnt="7"/>
      <dgm:spPr/>
    </dgm:pt>
    <dgm:pt modelId="{358D7388-0232-41FB-95A4-EF70A9DD9187}" type="pres">
      <dgm:prSet presAssocID="{0B2844D1-1954-4C49-88CC-F82879A4E07C}" presName="ParentText" presStyleLbl="revTx" presStyleIdx="1" presStyleCnt="4">
        <dgm:presLayoutVars>
          <dgm:chMax val="0"/>
          <dgm:chPref val="0"/>
          <dgm:bulletEnabled val="1"/>
        </dgm:presLayoutVars>
      </dgm:prSet>
      <dgm:spPr/>
      <dgm:t>
        <a:bodyPr/>
        <a:lstStyle/>
        <a:p>
          <a:endParaRPr lang="en-US"/>
        </a:p>
      </dgm:t>
    </dgm:pt>
    <dgm:pt modelId="{41E21D0E-C291-46D6-932A-4C5DF1E0E73B}" type="pres">
      <dgm:prSet presAssocID="{0B2844D1-1954-4C49-88CC-F82879A4E07C}" presName="Triangle" presStyleLbl="alignNode1" presStyleIdx="3" presStyleCnt="7"/>
      <dgm:spPr/>
    </dgm:pt>
    <dgm:pt modelId="{607B00D2-055E-4662-AE6B-9A9DF7E1BDBC}" type="pres">
      <dgm:prSet presAssocID="{A2259358-F796-416E-8B67-B7982FE8D497}" presName="sibTrans" presStyleCnt="0"/>
      <dgm:spPr/>
    </dgm:pt>
    <dgm:pt modelId="{1CF6B5C4-B761-415A-96F5-B2D48428B93D}" type="pres">
      <dgm:prSet presAssocID="{A2259358-F796-416E-8B67-B7982FE8D497}" presName="space" presStyleCnt="0"/>
      <dgm:spPr/>
    </dgm:pt>
    <dgm:pt modelId="{8E8F8CC4-FF12-4610-B16C-32AC6E0E757E}" type="pres">
      <dgm:prSet presAssocID="{E7EBD4C7-7C4A-44C0-B7C6-DF7FDF689E5F}" presName="composite" presStyleCnt="0"/>
      <dgm:spPr/>
    </dgm:pt>
    <dgm:pt modelId="{7AE7E1F1-35B2-428E-9286-C05A97074D80}" type="pres">
      <dgm:prSet presAssocID="{E7EBD4C7-7C4A-44C0-B7C6-DF7FDF689E5F}" presName="LShape" presStyleLbl="alignNode1" presStyleIdx="4" presStyleCnt="7"/>
      <dgm:spPr/>
    </dgm:pt>
    <dgm:pt modelId="{1991D975-95E2-4371-A19D-DFC936C90076}" type="pres">
      <dgm:prSet presAssocID="{E7EBD4C7-7C4A-44C0-B7C6-DF7FDF689E5F}" presName="ParentText" presStyleLbl="revTx" presStyleIdx="2" presStyleCnt="4">
        <dgm:presLayoutVars>
          <dgm:chMax val="0"/>
          <dgm:chPref val="0"/>
          <dgm:bulletEnabled val="1"/>
        </dgm:presLayoutVars>
      </dgm:prSet>
      <dgm:spPr/>
      <dgm:t>
        <a:bodyPr/>
        <a:lstStyle/>
        <a:p>
          <a:endParaRPr lang="en-US"/>
        </a:p>
      </dgm:t>
    </dgm:pt>
    <dgm:pt modelId="{7D623388-1920-4708-8B28-E7409FAAEC81}" type="pres">
      <dgm:prSet presAssocID="{E7EBD4C7-7C4A-44C0-B7C6-DF7FDF689E5F}" presName="Triangle" presStyleLbl="alignNode1" presStyleIdx="5" presStyleCnt="7"/>
      <dgm:spPr/>
    </dgm:pt>
    <dgm:pt modelId="{207AB9DE-ADFB-421A-8A24-709AE54E0E23}" type="pres">
      <dgm:prSet presAssocID="{86098FA9-91D6-4D90-B6D7-5A12EE930053}" presName="sibTrans" presStyleCnt="0"/>
      <dgm:spPr/>
    </dgm:pt>
    <dgm:pt modelId="{F7E50699-3C24-4942-A488-2D8FB48A3532}" type="pres">
      <dgm:prSet presAssocID="{86098FA9-91D6-4D90-B6D7-5A12EE930053}" presName="space" presStyleCnt="0"/>
      <dgm:spPr/>
    </dgm:pt>
    <dgm:pt modelId="{621A3C00-94CF-4497-8F1B-CB59698BA9C9}" type="pres">
      <dgm:prSet presAssocID="{FE72CFDC-8AB4-475A-B6A0-75BFD896DFF6}" presName="composite" presStyleCnt="0"/>
      <dgm:spPr/>
    </dgm:pt>
    <dgm:pt modelId="{32B4AA30-7115-47DE-9932-FCDDCFD3730A}" type="pres">
      <dgm:prSet presAssocID="{FE72CFDC-8AB4-475A-B6A0-75BFD896DFF6}" presName="LShape" presStyleLbl="alignNode1" presStyleIdx="6" presStyleCnt="7"/>
      <dgm:spPr/>
    </dgm:pt>
    <dgm:pt modelId="{EA601C52-7AD8-4398-9F55-E4BFA197F220}" type="pres">
      <dgm:prSet presAssocID="{FE72CFDC-8AB4-475A-B6A0-75BFD896DFF6}" presName="ParentText" presStyleLbl="revTx" presStyleIdx="3" presStyleCnt="4">
        <dgm:presLayoutVars>
          <dgm:chMax val="0"/>
          <dgm:chPref val="0"/>
          <dgm:bulletEnabled val="1"/>
        </dgm:presLayoutVars>
      </dgm:prSet>
      <dgm:spPr/>
      <dgm:t>
        <a:bodyPr/>
        <a:lstStyle/>
        <a:p>
          <a:endParaRPr lang="en-US"/>
        </a:p>
      </dgm:t>
    </dgm:pt>
  </dgm:ptLst>
  <dgm:cxnLst>
    <dgm:cxn modelId="{85551F0D-42AD-4EFF-B9B1-CE75A96E6C49}" type="presOf" srcId="{F122BF8D-7A37-41D5-A704-C50A7E5EB316}" destId="{E3E6284C-AF6B-4B1C-B7BC-B8DF46D34B8E}" srcOrd="0" destOrd="0" presId="urn:microsoft.com/office/officeart/2009/3/layout/StepUpProcess"/>
    <dgm:cxn modelId="{7EB18F4B-4516-4802-A3B4-A0800E2A7FFB}" srcId="{F122BF8D-7A37-41D5-A704-C50A7E5EB316}" destId="{E7EBD4C7-7C4A-44C0-B7C6-DF7FDF689E5F}" srcOrd="2" destOrd="0" parTransId="{7D89D5B5-653F-491B-9FF7-404EF3EDB407}" sibTransId="{86098FA9-91D6-4D90-B6D7-5A12EE930053}"/>
    <dgm:cxn modelId="{C5DD0366-1868-4756-B4D0-F138CEF6B8AB}" srcId="{F122BF8D-7A37-41D5-A704-C50A7E5EB316}" destId="{FE72CFDC-8AB4-475A-B6A0-75BFD896DFF6}" srcOrd="3" destOrd="0" parTransId="{FA4E333C-7F9F-4491-80A3-9E3690F2A6F5}" sibTransId="{DBC2D193-6F20-41E3-AB0A-B99ED63E4A15}"/>
    <dgm:cxn modelId="{5C0C2B33-C75A-469A-98F0-936D650FA46C}" type="presOf" srcId="{0B2844D1-1954-4C49-88CC-F82879A4E07C}" destId="{358D7388-0232-41FB-95A4-EF70A9DD9187}" srcOrd="0" destOrd="0" presId="urn:microsoft.com/office/officeart/2009/3/layout/StepUpProcess"/>
    <dgm:cxn modelId="{8A8F9749-4C52-4C6E-A13E-845F02ED351F}" srcId="{F122BF8D-7A37-41D5-A704-C50A7E5EB316}" destId="{AD33AB4C-5B8B-4359-97AC-F44647C51C98}" srcOrd="0" destOrd="0" parTransId="{358D4603-DA1E-42FB-8F70-02B565C9AA6F}" sibTransId="{2C4AED03-1400-4967-84C6-D57D32282CA4}"/>
    <dgm:cxn modelId="{0E271002-136D-463E-97BC-7C209969E4B2}" type="presOf" srcId="{E7EBD4C7-7C4A-44C0-B7C6-DF7FDF689E5F}" destId="{1991D975-95E2-4371-A19D-DFC936C90076}" srcOrd="0" destOrd="0" presId="urn:microsoft.com/office/officeart/2009/3/layout/StepUpProcess"/>
    <dgm:cxn modelId="{494105C2-F035-4D0A-BF04-A1C1C3E4A4CC}" type="presOf" srcId="{AD33AB4C-5B8B-4359-97AC-F44647C51C98}" destId="{C3DB05EF-E670-4DB8-A00E-4DA5EF8B39F1}" srcOrd="0" destOrd="0" presId="urn:microsoft.com/office/officeart/2009/3/layout/StepUpProcess"/>
    <dgm:cxn modelId="{028B965D-DB8E-426C-8369-BCB742535188}" type="presOf" srcId="{FE72CFDC-8AB4-475A-B6A0-75BFD896DFF6}" destId="{EA601C52-7AD8-4398-9F55-E4BFA197F220}" srcOrd="0" destOrd="0" presId="urn:microsoft.com/office/officeart/2009/3/layout/StepUpProcess"/>
    <dgm:cxn modelId="{9F3BD0A0-A2DC-42FE-BECB-E4D612117D76}" srcId="{F122BF8D-7A37-41D5-A704-C50A7E5EB316}" destId="{0B2844D1-1954-4C49-88CC-F82879A4E07C}" srcOrd="1" destOrd="0" parTransId="{6A9B46D9-7489-4312-9B97-D95B401EB0D4}" sibTransId="{A2259358-F796-416E-8B67-B7982FE8D497}"/>
    <dgm:cxn modelId="{9403B311-909A-429A-9BB1-8C4308A79069}" type="presParOf" srcId="{E3E6284C-AF6B-4B1C-B7BC-B8DF46D34B8E}" destId="{F1EF95EF-E24F-4E46-ABCC-7A73897ACB5A}" srcOrd="0" destOrd="0" presId="urn:microsoft.com/office/officeart/2009/3/layout/StepUpProcess"/>
    <dgm:cxn modelId="{A15951F7-14DE-4790-B863-98B6AA3D1966}" type="presParOf" srcId="{F1EF95EF-E24F-4E46-ABCC-7A73897ACB5A}" destId="{F1724C36-8812-4ECC-BE3F-A83D824C49EB}" srcOrd="0" destOrd="0" presId="urn:microsoft.com/office/officeart/2009/3/layout/StepUpProcess"/>
    <dgm:cxn modelId="{F0CED0FA-8116-4C14-B0E5-C3C571BB0DCF}" type="presParOf" srcId="{F1EF95EF-E24F-4E46-ABCC-7A73897ACB5A}" destId="{C3DB05EF-E670-4DB8-A00E-4DA5EF8B39F1}" srcOrd="1" destOrd="0" presId="urn:microsoft.com/office/officeart/2009/3/layout/StepUpProcess"/>
    <dgm:cxn modelId="{53BB3A6D-7F0C-42EA-BDB1-3BD8A24B2962}" type="presParOf" srcId="{F1EF95EF-E24F-4E46-ABCC-7A73897ACB5A}" destId="{630D4DA5-49CA-4D73-A9D6-3924980B067C}" srcOrd="2" destOrd="0" presId="urn:microsoft.com/office/officeart/2009/3/layout/StepUpProcess"/>
    <dgm:cxn modelId="{D2F0FFD2-B6D8-4C96-8C2C-552CE6974D86}" type="presParOf" srcId="{E3E6284C-AF6B-4B1C-B7BC-B8DF46D34B8E}" destId="{CBB07F06-7D43-45DB-8EE6-10D130547AB0}" srcOrd="1" destOrd="0" presId="urn:microsoft.com/office/officeart/2009/3/layout/StepUpProcess"/>
    <dgm:cxn modelId="{6BA720D0-7094-4D47-8726-A7BC0BBC9ABE}" type="presParOf" srcId="{CBB07F06-7D43-45DB-8EE6-10D130547AB0}" destId="{7266E64D-4553-4194-921D-7A67A87CFA5C}" srcOrd="0" destOrd="0" presId="urn:microsoft.com/office/officeart/2009/3/layout/StepUpProcess"/>
    <dgm:cxn modelId="{4607E869-C95B-41EC-BA1E-BC3D2095F5FB}" type="presParOf" srcId="{E3E6284C-AF6B-4B1C-B7BC-B8DF46D34B8E}" destId="{126FEA26-CB0D-4289-9F69-B5DF254AFE57}" srcOrd="2" destOrd="0" presId="urn:microsoft.com/office/officeart/2009/3/layout/StepUpProcess"/>
    <dgm:cxn modelId="{A0464AFD-FB99-4F32-A9D1-656E7F9343F1}" type="presParOf" srcId="{126FEA26-CB0D-4289-9F69-B5DF254AFE57}" destId="{3D6BEC09-21E4-4DE2-8577-140F47074F34}" srcOrd="0" destOrd="0" presId="urn:microsoft.com/office/officeart/2009/3/layout/StepUpProcess"/>
    <dgm:cxn modelId="{CB7448BF-F000-4B1E-BBDC-6870AA161D54}" type="presParOf" srcId="{126FEA26-CB0D-4289-9F69-B5DF254AFE57}" destId="{358D7388-0232-41FB-95A4-EF70A9DD9187}" srcOrd="1" destOrd="0" presId="urn:microsoft.com/office/officeart/2009/3/layout/StepUpProcess"/>
    <dgm:cxn modelId="{81ADE7AB-6C18-485F-B8CF-EBA2E6DA9A05}" type="presParOf" srcId="{126FEA26-CB0D-4289-9F69-B5DF254AFE57}" destId="{41E21D0E-C291-46D6-932A-4C5DF1E0E73B}" srcOrd="2" destOrd="0" presId="urn:microsoft.com/office/officeart/2009/3/layout/StepUpProcess"/>
    <dgm:cxn modelId="{9022ED6C-4435-4710-B383-11A8760D0B30}" type="presParOf" srcId="{E3E6284C-AF6B-4B1C-B7BC-B8DF46D34B8E}" destId="{607B00D2-055E-4662-AE6B-9A9DF7E1BDBC}" srcOrd="3" destOrd="0" presId="urn:microsoft.com/office/officeart/2009/3/layout/StepUpProcess"/>
    <dgm:cxn modelId="{2A23FDA9-C217-4FAC-A02C-039831B382D4}" type="presParOf" srcId="{607B00D2-055E-4662-AE6B-9A9DF7E1BDBC}" destId="{1CF6B5C4-B761-415A-96F5-B2D48428B93D}" srcOrd="0" destOrd="0" presId="urn:microsoft.com/office/officeart/2009/3/layout/StepUpProcess"/>
    <dgm:cxn modelId="{D6EFB936-C939-4597-BED0-1A6C69DE150B}" type="presParOf" srcId="{E3E6284C-AF6B-4B1C-B7BC-B8DF46D34B8E}" destId="{8E8F8CC4-FF12-4610-B16C-32AC6E0E757E}" srcOrd="4" destOrd="0" presId="urn:microsoft.com/office/officeart/2009/3/layout/StepUpProcess"/>
    <dgm:cxn modelId="{2B8045EC-9B17-4F23-8B76-2000C519559A}" type="presParOf" srcId="{8E8F8CC4-FF12-4610-B16C-32AC6E0E757E}" destId="{7AE7E1F1-35B2-428E-9286-C05A97074D80}" srcOrd="0" destOrd="0" presId="urn:microsoft.com/office/officeart/2009/3/layout/StepUpProcess"/>
    <dgm:cxn modelId="{52F6D790-FC36-4749-B3FA-FF08A9397638}" type="presParOf" srcId="{8E8F8CC4-FF12-4610-B16C-32AC6E0E757E}" destId="{1991D975-95E2-4371-A19D-DFC936C90076}" srcOrd="1" destOrd="0" presId="urn:microsoft.com/office/officeart/2009/3/layout/StepUpProcess"/>
    <dgm:cxn modelId="{CE73A539-FDA3-41C4-97E8-99A9D901A785}" type="presParOf" srcId="{8E8F8CC4-FF12-4610-B16C-32AC6E0E757E}" destId="{7D623388-1920-4708-8B28-E7409FAAEC81}" srcOrd="2" destOrd="0" presId="urn:microsoft.com/office/officeart/2009/3/layout/StepUpProcess"/>
    <dgm:cxn modelId="{9EAD433C-0F69-4786-B43E-6B4FF982FF16}" type="presParOf" srcId="{E3E6284C-AF6B-4B1C-B7BC-B8DF46D34B8E}" destId="{207AB9DE-ADFB-421A-8A24-709AE54E0E23}" srcOrd="5" destOrd="0" presId="urn:microsoft.com/office/officeart/2009/3/layout/StepUpProcess"/>
    <dgm:cxn modelId="{CC36B8A5-DDB3-4396-BB7F-D62D3C8BD922}" type="presParOf" srcId="{207AB9DE-ADFB-421A-8A24-709AE54E0E23}" destId="{F7E50699-3C24-4942-A488-2D8FB48A3532}" srcOrd="0" destOrd="0" presId="urn:microsoft.com/office/officeart/2009/3/layout/StepUpProcess"/>
    <dgm:cxn modelId="{592111E0-E370-48EE-B224-4B70F634AE25}" type="presParOf" srcId="{E3E6284C-AF6B-4B1C-B7BC-B8DF46D34B8E}" destId="{621A3C00-94CF-4497-8F1B-CB59698BA9C9}" srcOrd="6" destOrd="0" presId="urn:microsoft.com/office/officeart/2009/3/layout/StepUpProcess"/>
    <dgm:cxn modelId="{FCA2250B-1E07-4207-9F34-C964BE66CFD8}" type="presParOf" srcId="{621A3C00-94CF-4497-8F1B-CB59698BA9C9}" destId="{32B4AA30-7115-47DE-9932-FCDDCFD3730A}" srcOrd="0" destOrd="0" presId="urn:microsoft.com/office/officeart/2009/3/layout/StepUpProcess"/>
    <dgm:cxn modelId="{F195741F-E8C0-4DE2-AEEE-ACEF1FF9D71E}" type="presParOf" srcId="{621A3C00-94CF-4497-8F1B-CB59698BA9C9}" destId="{EA601C52-7AD8-4398-9F55-E4BFA197F22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76573-51C3-4DBD-A0EA-D911C9747B34}"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en-US"/>
        </a:p>
      </dgm:t>
    </dgm:pt>
    <dgm:pt modelId="{44BE4026-F93E-439D-9AE6-E714DA64B0B4}">
      <dgm:prSet phldrT="[Text]"/>
      <dgm:spPr/>
      <dgm:t>
        <a:bodyPr/>
        <a:lstStyle/>
        <a:p>
          <a:r>
            <a:rPr lang="en-US" dirty="0" smtClean="0">
              <a:solidFill>
                <a:sysClr val="windowText" lastClr="000000"/>
              </a:solidFill>
            </a:rPr>
            <a:t>Academic Achievement</a:t>
          </a:r>
          <a:endParaRPr lang="en-US" dirty="0">
            <a:solidFill>
              <a:sysClr val="windowText" lastClr="000000"/>
            </a:solidFill>
          </a:endParaRPr>
        </a:p>
      </dgm:t>
    </dgm:pt>
    <dgm:pt modelId="{D8C80D06-9C88-46B7-8B58-D10C75CCA58F}" type="parTrans" cxnId="{A8AC5100-9019-42DA-A2EC-EE8F2CD95C0A}">
      <dgm:prSet/>
      <dgm:spPr/>
      <dgm:t>
        <a:bodyPr/>
        <a:lstStyle/>
        <a:p>
          <a:endParaRPr lang="en-US">
            <a:solidFill>
              <a:sysClr val="windowText" lastClr="000000"/>
            </a:solidFill>
          </a:endParaRPr>
        </a:p>
      </dgm:t>
    </dgm:pt>
    <dgm:pt modelId="{2096E09D-0A0E-449C-9B3B-5A5ED9CBC14F}" type="sibTrans" cxnId="{A8AC5100-9019-42DA-A2EC-EE8F2CD95C0A}">
      <dgm:prSet/>
      <dgm:spPr/>
      <dgm:t>
        <a:bodyPr/>
        <a:lstStyle/>
        <a:p>
          <a:endParaRPr lang="en-US">
            <a:solidFill>
              <a:sysClr val="windowText" lastClr="000000"/>
            </a:solidFill>
          </a:endParaRPr>
        </a:p>
      </dgm:t>
    </dgm:pt>
    <dgm:pt modelId="{7CBB6019-F6CB-4E3A-A7D0-8492DA7C1193}">
      <dgm:prSet phldrT="[Text]"/>
      <dgm:spPr/>
      <dgm:t>
        <a:bodyPr/>
        <a:lstStyle/>
        <a:p>
          <a:r>
            <a:rPr lang="en-US" dirty="0" err="1" smtClean="0">
              <a:solidFill>
                <a:sysClr val="windowText" lastClr="000000"/>
              </a:solidFill>
            </a:rPr>
            <a:t>TCAP</a:t>
          </a:r>
          <a:endParaRPr lang="en-US" dirty="0">
            <a:solidFill>
              <a:sysClr val="windowText" lastClr="000000"/>
            </a:solidFill>
          </a:endParaRPr>
        </a:p>
      </dgm:t>
    </dgm:pt>
    <dgm:pt modelId="{8BB63300-8534-4884-9CBB-129C0D9592BC}" type="parTrans" cxnId="{D40E5884-0160-485A-AE46-5E6F2903B412}">
      <dgm:prSet/>
      <dgm:spPr/>
      <dgm:t>
        <a:bodyPr/>
        <a:lstStyle/>
        <a:p>
          <a:endParaRPr lang="en-US">
            <a:solidFill>
              <a:sysClr val="windowText" lastClr="000000"/>
            </a:solidFill>
          </a:endParaRPr>
        </a:p>
      </dgm:t>
    </dgm:pt>
    <dgm:pt modelId="{194E3D8D-B16E-41D0-B2FE-CE0970B8EC3F}" type="sibTrans" cxnId="{D40E5884-0160-485A-AE46-5E6F2903B412}">
      <dgm:prSet/>
      <dgm:spPr/>
      <dgm:t>
        <a:bodyPr/>
        <a:lstStyle/>
        <a:p>
          <a:endParaRPr lang="en-US">
            <a:solidFill>
              <a:sysClr val="windowText" lastClr="000000"/>
            </a:solidFill>
          </a:endParaRPr>
        </a:p>
      </dgm:t>
    </dgm:pt>
    <dgm:pt modelId="{236ACF04-98CD-4B0C-9A92-B3298A3BCCAB}">
      <dgm:prSet phldrT="[Text]"/>
      <dgm:spPr/>
      <dgm:t>
        <a:bodyPr/>
        <a:lstStyle/>
        <a:p>
          <a:r>
            <a:rPr lang="en-US" dirty="0" smtClean="0">
              <a:solidFill>
                <a:sysClr val="windowText" lastClr="000000"/>
              </a:solidFill>
            </a:rPr>
            <a:t>CoAlt: R, W &amp; M</a:t>
          </a:r>
          <a:endParaRPr lang="en-US" dirty="0">
            <a:solidFill>
              <a:sysClr val="windowText" lastClr="000000"/>
            </a:solidFill>
          </a:endParaRPr>
        </a:p>
      </dgm:t>
    </dgm:pt>
    <dgm:pt modelId="{B071792D-5038-4B12-9273-869610F8EB01}" type="parTrans" cxnId="{766CCA02-D61E-4D46-9BAD-D808B3D0C607}">
      <dgm:prSet/>
      <dgm:spPr/>
      <dgm:t>
        <a:bodyPr/>
        <a:lstStyle/>
        <a:p>
          <a:endParaRPr lang="en-US">
            <a:solidFill>
              <a:sysClr val="windowText" lastClr="000000"/>
            </a:solidFill>
          </a:endParaRPr>
        </a:p>
      </dgm:t>
    </dgm:pt>
    <dgm:pt modelId="{06E82673-9578-4C66-A26B-FB001D3C4F64}" type="sibTrans" cxnId="{766CCA02-D61E-4D46-9BAD-D808B3D0C607}">
      <dgm:prSet/>
      <dgm:spPr/>
      <dgm:t>
        <a:bodyPr/>
        <a:lstStyle/>
        <a:p>
          <a:endParaRPr lang="en-US">
            <a:solidFill>
              <a:sysClr val="windowText" lastClr="000000"/>
            </a:solidFill>
          </a:endParaRPr>
        </a:p>
      </dgm:t>
    </dgm:pt>
    <dgm:pt modelId="{796FE182-7694-4C48-B74C-ED1E603D1AC2}">
      <dgm:prSet phldrT="[Text]"/>
      <dgm:spPr/>
      <dgm:t>
        <a:bodyPr/>
        <a:lstStyle/>
        <a:p>
          <a:r>
            <a:rPr lang="en-US" dirty="0" smtClean="0">
              <a:solidFill>
                <a:sysClr val="windowText" lastClr="000000"/>
              </a:solidFill>
            </a:rPr>
            <a:t>College Entrance</a:t>
          </a:r>
          <a:endParaRPr lang="en-US" dirty="0">
            <a:solidFill>
              <a:sysClr val="windowText" lastClr="000000"/>
            </a:solidFill>
          </a:endParaRPr>
        </a:p>
      </dgm:t>
    </dgm:pt>
    <dgm:pt modelId="{447AC65E-A254-4CE3-BBCA-515FC7421020}" type="parTrans" cxnId="{3562B668-1A28-404C-9D7A-6CDC4194B4B3}">
      <dgm:prSet/>
      <dgm:spPr/>
      <dgm:t>
        <a:bodyPr/>
        <a:lstStyle/>
        <a:p>
          <a:endParaRPr lang="en-US">
            <a:solidFill>
              <a:sysClr val="windowText" lastClr="000000"/>
            </a:solidFill>
          </a:endParaRPr>
        </a:p>
      </dgm:t>
    </dgm:pt>
    <dgm:pt modelId="{3EECEEBF-7E47-4B67-B258-1D7B012059D9}" type="sibTrans" cxnId="{3562B668-1A28-404C-9D7A-6CDC4194B4B3}">
      <dgm:prSet/>
      <dgm:spPr/>
      <dgm:t>
        <a:bodyPr/>
        <a:lstStyle/>
        <a:p>
          <a:endParaRPr lang="en-US">
            <a:solidFill>
              <a:sysClr val="windowText" lastClr="000000"/>
            </a:solidFill>
          </a:endParaRPr>
        </a:p>
      </dgm:t>
    </dgm:pt>
    <dgm:pt modelId="{46D6E05C-07BA-49E0-B9CA-3835D7B707B1}">
      <dgm:prSet phldrT="[Text]"/>
      <dgm:spPr/>
      <dgm:t>
        <a:bodyPr/>
        <a:lstStyle/>
        <a:p>
          <a:r>
            <a:rPr lang="en-US" dirty="0" smtClean="0">
              <a:solidFill>
                <a:sysClr val="windowText" lastClr="000000"/>
              </a:solidFill>
            </a:rPr>
            <a:t>Colorado ACT (CO ACT)</a:t>
          </a:r>
          <a:endParaRPr lang="en-US" dirty="0">
            <a:solidFill>
              <a:sysClr val="windowText" lastClr="000000"/>
            </a:solidFill>
          </a:endParaRPr>
        </a:p>
      </dgm:t>
    </dgm:pt>
    <dgm:pt modelId="{E843A72D-2EF4-4AC0-B857-B4E3CF19C67F}" type="parTrans" cxnId="{3BE74229-3618-4903-965F-691DF45BF0A5}">
      <dgm:prSet/>
      <dgm:spPr/>
      <dgm:t>
        <a:bodyPr/>
        <a:lstStyle/>
        <a:p>
          <a:endParaRPr lang="en-US">
            <a:solidFill>
              <a:sysClr val="windowText" lastClr="000000"/>
            </a:solidFill>
          </a:endParaRPr>
        </a:p>
      </dgm:t>
    </dgm:pt>
    <dgm:pt modelId="{26471C91-2218-41C0-8C0B-326094CD8E8E}" type="sibTrans" cxnId="{3BE74229-3618-4903-965F-691DF45BF0A5}">
      <dgm:prSet/>
      <dgm:spPr/>
      <dgm:t>
        <a:bodyPr/>
        <a:lstStyle/>
        <a:p>
          <a:endParaRPr lang="en-US">
            <a:solidFill>
              <a:sysClr val="windowText" lastClr="000000"/>
            </a:solidFill>
          </a:endParaRPr>
        </a:p>
      </dgm:t>
    </dgm:pt>
    <dgm:pt modelId="{9B751CAB-A508-470D-A2A4-076B88BA76D8}">
      <dgm:prSet phldrT="[Text]"/>
      <dgm:spPr/>
      <dgm:t>
        <a:bodyPr/>
        <a:lstStyle/>
        <a:p>
          <a:r>
            <a:rPr lang="en-US" dirty="0" smtClean="0">
              <a:solidFill>
                <a:sysClr val="windowText" lastClr="000000"/>
              </a:solidFill>
            </a:rPr>
            <a:t>11</a:t>
          </a:r>
          <a:r>
            <a:rPr lang="en-US" baseline="30000" dirty="0" smtClean="0">
              <a:solidFill>
                <a:sysClr val="windowText" lastClr="000000"/>
              </a:solidFill>
            </a:rPr>
            <a:t>th</a:t>
          </a:r>
          <a:r>
            <a:rPr lang="en-US" dirty="0" smtClean="0">
              <a:solidFill>
                <a:sysClr val="windowText" lastClr="000000"/>
              </a:solidFill>
            </a:rPr>
            <a:t> grade Alternate</a:t>
          </a:r>
          <a:endParaRPr lang="en-US" dirty="0">
            <a:solidFill>
              <a:sysClr val="windowText" lastClr="000000"/>
            </a:solidFill>
          </a:endParaRPr>
        </a:p>
      </dgm:t>
    </dgm:pt>
    <dgm:pt modelId="{FD595020-D063-4415-AE0F-0387697881D0}" type="parTrans" cxnId="{C9FAB55A-92BF-4E21-9CBB-14CEC97CABAC}">
      <dgm:prSet/>
      <dgm:spPr/>
      <dgm:t>
        <a:bodyPr/>
        <a:lstStyle/>
        <a:p>
          <a:endParaRPr lang="en-US">
            <a:solidFill>
              <a:sysClr val="windowText" lastClr="000000"/>
            </a:solidFill>
          </a:endParaRPr>
        </a:p>
      </dgm:t>
    </dgm:pt>
    <dgm:pt modelId="{235A9C9F-D0D2-4729-AC37-C93B50CF11C7}" type="sibTrans" cxnId="{C9FAB55A-92BF-4E21-9CBB-14CEC97CABAC}">
      <dgm:prSet/>
      <dgm:spPr/>
      <dgm:t>
        <a:bodyPr/>
        <a:lstStyle/>
        <a:p>
          <a:endParaRPr lang="en-US">
            <a:solidFill>
              <a:sysClr val="windowText" lastClr="000000"/>
            </a:solidFill>
          </a:endParaRPr>
        </a:p>
      </dgm:t>
    </dgm:pt>
    <dgm:pt modelId="{9D11C087-A51E-41D4-9E03-04761F9F60A0}">
      <dgm:prSet phldrT="[Text]"/>
      <dgm:spPr/>
      <dgm:t>
        <a:bodyPr/>
        <a:lstStyle/>
        <a:p>
          <a:r>
            <a:rPr lang="en-US" dirty="0" smtClean="0">
              <a:solidFill>
                <a:sysClr val="windowText" lastClr="000000"/>
              </a:solidFill>
            </a:rPr>
            <a:t>National and State Trends</a:t>
          </a:r>
          <a:endParaRPr lang="en-US" dirty="0">
            <a:solidFill>
              <a:sysClr val="windowText" lastClr="000000"/>
            </a:solidFill>
          </a:endParaRPr>
        </a:p>
      </dgm:t>
    </dgm:pt>
    <dgm:pt modelId="{F8B8D319-A644-48D3-9E9C-F979462A12FF}" type="parTrans" cxnId="{3406DA9B-9A70-468B-AFEC-F98B9670843B}">
      <dgm:prSet/>
      <dgm:spPr/>
      <dgm:t>
        <a:bodyPr/>
        <a:lstStyle/>
        <a:p>
          <a:endParaRPr lang="en-US">
            <a:solidFill>
              <a:sysClr val="windowText" lastClr="000000"/>
            </a:solidFill>
          </a:endParaRPr>
        </a:p>
      </dgm:t>
    </dgm:pt>
    <dgm:pt modelId="{914D8AF2-3D9F-4D75-9ADF-E041CD7E38FA}" type="sibTrans" cxnId="{3406DA9B-9A70-468B-AFEC-F98B9670843B}">
      <dgm:prSet/>
      <dgm:spPr/>
      <dgm:t>
        <a:bodyPr/>
        <a:lstStyle/>
        <a:p>
          <a:endParaRPr lang="en-US">
            <a:solidFill>
              <a:sysClr val="windowText" lastClr="000000"/>
            </a:solidFill>
          </a:endParaRPr>
        </a:p>
      </dgm:t>
    </dgm:pt>
    <dgm:pt modelId="{059F3CC2-6FA7-4B06-BA38-BE3EC280D37F}">
      <dgm:prSet phldrT="[Text]"/>
      <dgm:spPr/>
      <dgm:t>
        <a:bodyPr/>
        <a:lstStyle/>
        <a:p>
          <a:r>
            <a:rPr lang="en-US" dirty="0" smtClean="0">
              <a:solidFill>
                <a:sysClr val="windowText" lastClr="000000"/>
              </a:solidFill>
            </a:rPr>
            <a:t>NAEP</a:t>
          </a:r>
          <a:endParaRPr lang="en-US" dirty="0">
            <a:solidFill>
              <a:sysClr val="windowText" lastClr="000000"/>
            </a:solidFill>
          </a:endParaRPr>
        </a:p>
      </dgm:t>
    </dgm:pt>
    <dgm:pt modelId="{10D675F3-0129-4DD7-81DB-DD0211B003B0}" type="parTrans" cxnId="{BFE49DDB-B7CC-4391-829E-6EA30B8EDD5D}">
      <dgm:prSet/>
      <dgm:spPr/>
      <dgm:t>
        <a:bodyPr/>
        <a:lstStyle/>
        <a:p>
          <a:endParaRPr lang="en-US">
            <a:solidFill>
              <a:sysClr val="windowText" lastClr="000000"/>
            </a:solidFill>
          </a:endParaRPr>
        </a:p>
      </dgm:t>
    </dgm:pt>
    <dgm:pt modelId="{CBED20BB-F712-4F0C-8435-EA4E45A3A395}" type="sibTrans" cxnId="{BFE49DDB-B7CC-4391-829E-6EA30B8EDD5D}">
      <dgm:prSet/>
      <dgm:spPr/>
      <dgm:t>
        <a:bodyPr/>
        <a:lstStyle/>
        <a:p>
          <a:endParaRPr lang="en-US">
            <a:solidFill>
              <a:sysClr val="windowText" lastClr="000000"/>
            </a:solidFill>
          </a:endParaRPr>
        </a:p>
      </dgm:t>
    </dgm:pt>
    <dgm:pt modelId="{7B3FE7FD-C16B-4DA1-864F-87E593D389DC}">
      <dgm:prSet phldrT="[Text]"/>
      <dgm:spPr/>
      <dgm:t>
        <a:bodyPr/>
        <a:lstStyle/>
        <a:p>
          <a:r>
            <a:rPr lang="en-US" dirty="0" smtClean="0">
              <a:solidFill>
                <a:sysClr val="windowText" lastClr="000000"/>
              </a:solidFill>
            </a:rPr>
            <a:t>English Language Proficiency</a:t>
          </a:r>
          <a:endParaRPr lang="en-US" dirty="0">
            <a:solidFill>
              <a:sysClr val="windowText" lastClr="000000"/>
            </a:solidFill>
          </a:endParaRPr>
        </a:p>
      </dgm:t>
    </dgm:pt>
    <dgm:pt modelId="{B41AF3BB-F0F8-4410-BDE7-A9C36526F3EF}" type="parTrans" cxnId="{FBBFBD5B-B5E2-4C9C-974F-107A4CCBD95C}">
      <dgm:prSet/>
      <dgm:spPr/>
      <dgm:t>
        <a:bodyPr/>
        <a:lstStyle/>
        <a:p>
          <a:endParaRPr lang="en-US">
            <a:solidFill>
              <a:sysClr val="windowText" lastClr="000000"/>
            </a:solidFill>
          </a:endParaRPr>
        </a:p>
      </dgm:t>
    </dgm:pt>
    <dgm:pt modelId="{E33B3DA7-F7A9-4C4F-9E95-885B0A80E6F5}" type="sibTrans" cxnId="{FBBFBD5B-B5E2-4C9C-974F-107A4CCBD95C}">
      <dgm:prSet/>
      <dgm:spPr/>
      <dgm:t>
        <a:bodyPr/>
        <a:lstStyle/>
        <a:p>
          <a:endParaRPr lang="en-US">
            <a:solidFill>
              <a:sysClr val="windowText" lastClr="000000"/>
            </a:solidFill>
          </a:endParaRPr>
        </a:p>
      </dgm:t>
    </dgm:pt>
    <dgm:pt modelId="{5E960CAD-FA09-4483-ACE7-FFA0521F3DCB}">
      <dgm:prSet phldrT="[Text]"/>
      <dgm:spPr/>
      <dgm:t>
        <a:bodyPr/>
        <a:lstStyle/>
        <a:p>
          <a:r>
            <a:rPr lang="en-US" dirty="0" smtClean="0">
              <a:solidFill>
                <a:sysClr val="windowText" lastClr="000000"/>
              </a:solidFill>
            </a:rPr>
            <a:t>ACCESS for ELLs</a:t>
          </a:r>
          <a:endParaRPr lang="en-US" dirty="0">
            <a:solidFill>
              <a:sysClr val="windowText" lastClr="000000"/>
            </a:solidFill>
          </a:endParaRPr>
        </a:p>
      </dgm:t>
    </dgm:pt>
    <dgm:pt modelId="{9CD227C0-39F3-443F-9859-EBAECEA92B32}" type="parTrans" cxnId="{4FA9B9EC-0770-432F-A5F2-C2848D893CB6}">
      <dgm:prSet/>
      <dgm:spPr/>
      <dgm:t>
        <a:bodyPr/>
        <a:lstStyle/>
        <a:p>
          <a:endParaRPr lang="en-US">
            <a:solidFill>
              <a:sysClr val="windowText" lastClr="000000"/>
            </a:solidFill>
          </a:endParaRPr>
        </a:p>
      </dgm:t>
    </dgm:pt>
    <dgm:pt modelId="{79811CAC-C0F5-4146-B232-0A8561D86795}" type="sibTrans" cxnId="{4FA9B9EC-0770-432F-A5F2-C2848D893CB6}">
      <dgm:prSet/>
      <dgm:spPr/>
      <dgm:t>
        <a:bodyPr/>
        <a:lstStyle/>
        <a:p>
          <a:endParaRPr lang="en-US">
            <a:solidFill>
              <a:sysClr val="windowText" lastClr="000000"/>
            </a:solidFill>
          </a:endParaRPr>
        </a:p>
      </dgm:t>
    </dgm:pt>
    <dgm:pt modelId="{9422C099-67CC-4A9B-9CA2-BEB25DBF20AD}">
      <dgm:prSet phldrT="[Text]"/>
      <dgm:spPr/>
      <dgm:t>
        <a:bodyPr/>
        <a:lstStyle/>
        <a:p>
          <a:r>
            <a:rPr lang="en-US" dirty="0" smtClean="0">
              <a:solidFill>
                <a:sysClr val="windowText" lastClr="000000"/>
              </a:solidFill>
            </a:rPr>
            <a:t>W-APT</a:t>
          </a:r>
          <a:endParaRPr lang="en-US" dirty="0">
            <a:solidFill>
              <a:sysClr val="windowText" lastClr="000000"/>
            </a:solidFill>
          </a:endParaRPr>
        </a:p>
      </dgm:t>
    </dgm:pt>
    <dgm:pt modelId="{3A4A8E4D-CFC9-4DFC-A19C-FD1957CAD60C}" type="parTrans" cxnId="{602CB4A4-A248-4823-A8D4-1A2D4113F609}">
      <dgm:prSet/>
      <dgm:spPr/>
      <dgm:t>
        <a:bodyPr/>
        <a:lstStyle/>
        <a:p>
          <a:endParaRPr lang="en-US">
            <a:solidFill>
              <a:sysClr val="windowText" lastClr="000000"/>
            </a:solidFill>
          </a:endParaRPr>
        </a:p>
      </dgm:t>
    </dgm:pt>
    <dgm:pt modelId="{D3E928C5-DC13-4A28-8391-D240FF2BDAC9}" type="sibTrans" cxnId="{602CB4A4-A248-4823-A8D4-1A2D4113F609}">
      <dgm:prSet/>
      <dgm:spPr/>
      <dgm:t>
        <a:bodyPr/>
        <a:lstStyle/>
        <a:p>
          <a:endParaRPr lang="en-US">
            <a:solidFill>
              <a:sysClr val="windowText" lastClr="000000"/>
            </a:solidFill>
          </a:endParaRPr>
        </a:p>
      </dgm:t>
    </dgm:pt>
    <dgm:pt modelId="{9CDCC1BB-F4A5-4946-9333-F5527EBEE5CB}">
      <dgm:prSet phldrT="[Text]"/>
      <dgm:spPr/>
      <dgm:t>
        <a:bodyPr/>
        <a:lstStyle/>
        <a:p>
          <a:r>
            <a:rPr lang="en-US" dirty="0" smtClean="0">
              <a:solidFill>
                <a:sysClr val="windowText" lastClr="000000"/>
              </a:solidFill>
            </a:rPr>
            <a:t>CMAS: S &amp; SS</a:t>
          </a:r>
          <a:endParaRPr lang="en-US" dirty="0">
            <a:solidFill>
              <a:sysClr val="windowText" lastClr="000000"/>
            </a:solidFill>
          </a:endParaRPr>
        </a:p>
      </dgm:t>
    </dgm:pt>
    <dgm:pt modelId="{FDB4A505-B611-412D-9A9F-E5E19B9C7C09}" type="parTrans" cxnId="{A508DCA7-A2D2-4C18-990A-555CF9BFD108}">
      <dgm:prSet/>
      <dgm:spPr/>
      <dgm:t>
        <a:bodyPr/>
        <a:lstStyle/>
        <a:p>
          <a:endParaRPr lang="en-US"/>
        </a:p>
      </dgm:t>
    </dgm:pt>
    <dgm:pt modelId="{B487A9F8-54B8-4A38-BCCD-B0A715B08ED1}" type="sibTrans" cxnId="{A508DCA7-A2D2-4C18-990A-555CF9BFD108}">
      <dgm:prSet/>
      <dgm:spPr/>
      <dgm:t>
        <a:bodyPr/>
        <a:lstStyle/>
        <a:p>
          <a:endParaRPr lang="en-US"/>
        </a:p>
      </dgm:t>
    </dgm:pt>
    <dgm:pt modelId="{A6262F75-4987-48DE-96B8-0F127521F0A9}">
      <dgm:prSet phldrT="[Text]"/>
      <dgm:spPr/>
      <dgm:t>
        <a:bodyPr/>
        <a:lstStyle/>
        <a:p>
          <a:r>
            <a:rPr lang="en-US" dirty="0" smtClean="0">
              <a:solidFill>
                <a:sysClr val="windowText" lastClr="000000"/>
              </a:solidFill>
            </a:rPr>
            <a:t>CoAlt: S &amp; SS</a:t>
          </a:r>
          <a:endParaRPr lang="en-US" dirty="0">
            <a:solidFill>
              <a:sysClr val="windowText" lastClr="000000"/>
            </a:solidFill>
          </a:endParaRPr>
        </a:p>
      </dgm:t>
    </dgm:pt>
    <dgm:pt modelId="{CC0FE3A1-7792-46A0-AA09-CF2ED582726A}" type="parTrans" cxnId="{ECA8054C-678C-4130-9417-AA941166AF88}">
      <dgm:prSet/>
      <dgm:spPr/>
      <dgm:t>
        <a:bodyPr/>
        <a:lstStyle/>
        <a:p>
          <a:endParaRPr lang="en-US"/>
        </a:p>
      </dgm:t>
    </dgm:pt>
    <dgm:pt modelId="{0C1505ED-4B42-4E95-B32A-B8FF8509A8FF}" type="sibTrans" cxnId="{ECA8054C-678C-4130-9417-AA941166AF88}">
      <dgm:prSet/>
      <dgm:spPr/>
      <dgm:t>
        <a:bodyPr/>
        <a:lstStyle/>
        <a:p>
          <a:endParaRPr lang="en-US"/>
        </a:p>
      </dgm:t>
    </dgm:pt>
    <dgm:pt modelId="{CE3E54C3-55FB-48E6-B1DA-BBED3B397125}">
      <dgm:prSet phldrT="[Text]"/>
      <dgm:spPr/>
      <dgm:t>
        <a:bodyPr/>
        <a:lstStyle/>
        <a:p>
          <a:r>
            <a:rPr lang="en-US" dirty="0" smtClean="0">
              <a:solidFill>
                <a:sysClr val="windowText" lastClr="000000"/>
              </a:solidFill>
            </a:rPr>
            <a:t>Alternate ACCESS for ELLs </a:t>
          </a:r>
          <a:endParaRPr lang="en-US" dirty="0">
            <a:solidFill>
              <a:sysClr val="windowText" lastClr="000000"/>
            </a:solidFill>
          </a:endParaRPr>
        </a:p>
      </dgm:t>
    </dgm:pt>
    <dgm:pt modelId="{E3CD588D-7338-49BA-8A53-8ACBB2D8D518}" type="parTrans" cxnId="{75374600-C42B-4466-9F35-182494E46BC2}">
      <dgm:prSet/>
      <dgm:spPr/>
    </dgm:pt>
    <dgm:pt modelId="{F7F5E0D7-A7D1-413C-867D-76018CC76650}" type="sibTrans" cxnId="{75374600-C42B-4466-9F35-182494E46BC2}">
      <dgm:prSet/>
      <dgm:spPr/>
    </dgm:pt>
    <dgm:pt modelId="{65944B31-DC80-4FE3-B81C-09F14FF8C383}" type="pres">
      <dgm:prSet presAssocID="{6CD76573-51C3-4DBD-A0EA-D911C9747B34}" presName="linear" presStyleCnt="0">
        <dgm:presLayoutVars>
          <dgm:animLvl val="lvl"/>
          <dgm:resizeHandles val="exact"/>
        </dgm:presLayoutVars>
      </dgm:prSet>
      <dgm:spPr/>
      <dgm:t>
        <a:bodyPr/>
        <a:lstStyle/>
        <a:p>
          <a:endParaRPr lang="en-US"/>
        </a:p>
      </dgm:t>
    </dgm:pt>
    <dgm:pt modelId="{B75FB11E-20ED-4461-A3CE-E048F949FD1D}" type="pres">
      <dgm:prSet presAssocID="{44BE4026-F93E-439D-9AE6-E714DA64B0B4}" presName="parentText" presStyleLbl="node1" presStyleIdx="0" presStyleCnt="4">
        <dgm:presLayoutVars>
          <dgm:chMax val="0"/>
          <dgm:bulletEnabled val="1"/>
        </dgm:presLayoutVars>
      </dgm:prSet>
      <dgm:spPr/>
      <dgm:t>
        <a:bodyPr/>
        <a:lstStyle/>
        <a:p>
          <a:endParaRPr lang="en-US"/>
        </a:p>
      </dgm:t>
    </dgm:pt>
    <dgm:pt modelId="{C2AD35D4-04DE-412A-8B5F-4ED87DD2B7F0}" type="pres">
      <dgm:prSet presAssocID="{44BE4026-F93E-439D-9AE6-E714DA64B0B4}" presName="childText" presStyleLbl="revTx" presStyleIdx="0" presStyleCnt="4">
        <dgm:presLayoutVars>
          <dgm:bulletEnabled val="1"/>
        </dgm:presLayoutVars>
      </dgm:prSet>
      <dgm:spPr/>
      <dgm:t>
        <a:bodyPr/>
        <a:lstStyle/>
        <a:p>
          <a:endParaRPr lang="en-US"/>
        </a:p>
      </dgm:t>
    </dgm:pt>
    <dgm:pt modelId="{07730202-2CC2-4B21-996E-7B573EC82008}" type="pres">
      <dgm:prSet presAssocID="{796FE182-7694-4C48-B74C-ED1E603D1AC2}" presName="parentText" presStyleLbl="node1" presStyleIdx="1" presStyleCnt="4">
        <dgm:presLayoutVars>
          <dgm:chMax val="0"/>
          <dgm:bulletEnabled val="1"/>
        </dgm:presLayoutVars>
      </dgm:prSet>
      <dgm:spPr/>
      <dgm:t>
        <a:bodyPr/>
        <a:lstStyle/>
        <a:p>
          <a:endParaRPr lang="en-US"/>
        </a:p>
      </dgm:t>
    </dgm:pt>
    <dgm:pt modelId="{D7F06AF1-ADBA-4EB3-A07D-3C4A80A4D1BA}" type="pres">
      <dgm:prSet presAssocID="{796FE182-7694-4C48-B74C-ED1E603D1AC2}" presName="childText" presStyleLbl="revTx" presStyleIdx="1" presStyleCnt="4">
        <dgm:presLayoutVars>
          <dgm:bulletEnabled val="1"/>
        </dgm:presLayoutVars>
      </dgm:prSet>
      <dgm:spPr/>
      <dgm:t>
        <a:bodyPr/>
        <a:lstStyle/>
        <a:p>
          <a:endParaRPr lang="en-US"/>
        </a:p>
      </dgm:t>
    </dgm:pt>
    <dgm:pt modelId="{B3C899F0-873A-4DAE-A439-10FEA3776C40}" type="pres">
      <dgm:prSet presAssocID="{9D11C087-A51E-41D4-9E03-04761F9F60A0}" presName="parentText" presStyleLbl="node1" presStyleIdx="2" presStyleCnt="4">
        <dgm:presLayoutVars>
          <dgm:chMax val="0"/>
          <dgm:bulletEnabled val="1"/>
        </dgm:presLayoutVars>
      </dgm:prSet>
      <dgm:spPr/>
      <dgm:t>
        <a:bodyPr/>
        <a:lstStyle/>
        <a:p>
          <a:endParaRPr lang="en-US"/>
        </a:p>
      </dgm:t>
    </dgm:pt>
    <dgm:pt modelId="{6FA2CD9C-8B20-4BBE-A05F-08D4B8D9F5EB}" type="pres">
      <dgm:prSet presAssocID="{9D11C087-A51E-41D4-9E03-04761F9F60A0}" presName="childText" presStyleLbl="revTx" presStyleIdx="2" presStyleCnt="4">
        <dgm:presLayoutVars>
          <dgm:bulletEnabled val="1"/>
        </dgm:presLayoutVars>
      </dgm:prSet>
      <dgm:spPr/>
      <dgm:t>
        <a:bodyPr/>
        <a:lstStyle/>
        <a:p>
          <a:endParaRPr lang="en-US"/>
        </a:p>
      </dgm:t>
    </dgm:pt>
    <dgm:pt modelId="{21D91BD3-5F72-458D-BBB0-52B38CF016B2}" type="pres">
      <dgm:prSet presAssocID="{7B3FE7FD-C16B-4DA1-864F-87E593D389DC}" presName="parentText" presStyleLbl="node1" presStyleIdx="3" presStyleCnt="4">
        <dgm:presLayoutVars>
          <dgm:chMax val="0"/>
          <dgm:bulletEnabled val="1"/>
        </dgm:presLayoutVars>
      </dgm:prSet>
      <dgm:spPr/>
      <dgm:t>
        <a:bodyPr/>
        <a:lstStyle/>
        <a:p>
          <a:endParaRPr lang="en-US"/>
        </a:p>
      </dgm:t>
    </dgm:pt>
    <dgm:pt modelId="{35F15543-7A96-4187-B4FF-AFD8B19F3E33}" type="pres">
      <dgm:prSet presAssocID="{7B3FE7FD-C16B-4DA1-864F-87E593D389DC}" presName="childText" presStyleLbl="revTx" presStyleIdx="3" presStyleCnt="4">
        <dgm:presLayoutVars>
          <dgm:bulletEnabled val="1"/>
        </dgm:presLayoutVars>
      </dgm:prSet>
      <dgm:spPr/>
      <dgm:t>
        <a:bodyPr/>
        <a:lstStyle/>
        <a:p>
          <a:endParaRPr lang="en-US"/>
        </a:p>
      </dgm:t>
    </dgm:pt>
  </dgm:ptLst>
  <dgm:cxnLst>
    <dgm:cxn modelId="{605FDA8A-A9B9-4F4F-80D9-6BE6D888CB70}" type="presOf" srcId="{A6262F75-4987-48DE-96B8-0F127521F0A9}" destId="{C2AD35D4-04DE-412A-8B5F-4ED87DD2B7F0}" srcOrd="0" destOrd="3" presId="urn:microsoft.com/office/officeart/2005/8/layout/vList2"/>
    <dgm:cxn modelId="{6FEFC7A1-10D0-4CAD-A047-AE24E033E860}" type="presOf" srcId="{796FE182-7694-4C48-B74C-ED1E603D1AC2}" destId="{07730202-2CC2-4B21-996E-7B573EC82008}" srcOrd="0" destOrd="0" presId="urn:microsoft.com/office/officeart/2005/8/layout/vList2"/>
    <dgm:cxn modelId="{75374600-C42B-4466-9F35-182494E46BC2}" srcId="{5E960CAD-FA09-4483-ACE7-FFA0521F3DCB}" destId="{CE3E54C3-55FB-48E6-B1DA-BBED3B397125}" srcOrd="0" destOrd="0" parTransId="{E3CD588D-7338-49BA-8A53-8ACBB2D8D518}" sibTransId="{F7F5E0D7-A7D1-413C-867D-76018CC76650}"/>
    <dgm:cxn modelId="{3562B668-1A28-404C-9D7A-6CDC4194B4B3}" srcId="{6CD76573-51C3-4DBD-A0EA-D911C9747B34}" destId="{796FE182-7694-4C48-B74C-ED1E603D1AC2}" srcOrd="1" destOrd="0" parTransId="{447AC65E-A254-4CE3-BBCA-515FC7421020}" sibTransId="{3EECEEBF-7E47-4B67-B258-1D7B012059D9}"/>
    <dgm:cxn modelId="{E6CCD2F9-F9F5-4402-9CB9-E48B15C735FF}" type="presOf" srcId="{236ACF04-98CD-4B0C-9A92-B3298A3BCCAB}" destId="{C2AD35D4-04DE-412A-8B5F-4ED87DD2B7F0}" srcOrd="0" destOrd="1" presId="urn:microsoft.com/office/officeart/2005/8/layout/vList2"/>
    <dgm:cxn modelId="{ECA8054C-678C-4130-9417-AA941166AF88}" srcId="{9CDCC1BB-F4A5-4946-9333-F5527EBEE5CB}" destId="{A6262F75-4987-48DE-96B8-0F127521F0A9}" srcOrd="0" destOrd="0" parTransId="{CC0FE3A1-7792-46A0-AA09-CF2ED582726A}" sibTransId="{0C1505ED-4B42-4E95-B32A-B8FF8509A8FF}"/>
    <dgm:cxn modelId="{ED5F7EBF-A9B5-4A8B-8C70-B654889FCE55}" type="presOf" srcId="{9B751CAB-A508-470D-A2A4-076B88BA76D8}" destId="{D7F06AF1-ADBA-4EB3-A07D-3C4A80A4D1BA}" srcOrd="0" destOrd="1" presId="urn:microsoft.com/office/officeart/2005/8/layout/vList2"/>
    <dgm:cxn modelId="{3406DA9B-9A70-468B-AFEC-F98B9670843B}" srcId="{6CD76573-51C3-4DBD-A0EA-D911C9747B34}" destId="{9D11C087-A51E-41D4-9E03-04761F9F60A0}" srcOrd="2" destOrd="0" parTransId="{F8B8D319-A644-48D3-9E9C-F979462A12FF}" sibTransId="{914D8AF2-3D9F-4D75-9ADF-E041CD7E38FA}"/>
    <dgm:cxn modelId="{FBBFBD5B-B5E2-4C9C-974F-107A4CCBD95C}" srcId="{6CD76573-51C3-4DBD-A0EA-D911C9747B34}" destId="{7B3FE7FD-C16B-4DA1-864F-87E593D389DC}" srcOrd="3" destOrd="0" parTransId="{B41AF3BB-F0F8-4410-BDE7-A9C36526F3EF}" sibTransId="{E33B3DA7-F7A9-4C4F-9E95-885B0A80E6F5}"/>
    <dgm:cxn modelId="{3BE74229-3618-4903-965F-691DF45BF0A5}" srcId="{796FE182-7694-4C48-B74C-ED1E603D1AC2}" destId="{46D6E05C-07BA-49E0-B9CA-3835D7B707B1}" srcOrd="0" destOrd="0" parTransId="{E843A72D-2EF4-4AC0-B857-B4E3CF19C67F}" sibTransId="{26471C91-2218-41C0-8C0B-326094CD8E8E}"/>
    <dgm:cxn modelId="{C8BAFD03-7DF7-4595-B048-0D51F5EBD7AB}" type="presOf" srcId="{7B3FE7FD-C16B-4DA1-864F-87E593D389DC}" destId="{21D91BD3-5F72-458D-BBB0-52B38CF016B2}" srcOrd="0" destOrd="0" presId="urn:microsoft.com/office/officeart/2005/8/layout/vList2"/>
    <dgm:cxn modelId="{188FDCF9-41DF-4954-A84F-3C5CAF57A9A3}" type="presOf" srcId="{9422C099-67CC-4A9B-9CA2-BEB25DBF20AD}" destId="{35F15543-7A96-4187-B4FF-AFD8B19F3E33}" srcOrd="0" destOrd="2" presId="urn:microsoft.com/office/officeart/2005/8/layout/vList2"/>
    <dgm:cxn modelId="{DFC56104-0303-4CFA-BE7F-2CA8F87F94DC}" type="presOf" srcId="{46D6E05C-07BA-49E0-B9CA-3835D7B707B1}" destId="{D7F06AF1-ADBA-4EB3-A07D-3C4A80A4D1BA}" srcOrd="0" destOrd="0" presId="urn:microsoft.com/office/officeart/2005/8/layout/vList2"/>
    <dgm:cxn modelId="{5B2B69E3-CCE6-492E-AFE4-01EE92A5E7FC}" type="presOf" srcId="{9D11C087-A51E-41D4-9E03-04761F9F60A0}" destId="{B3C899F0-873A-4DAE-A439-10FEA3776C40}" srcOrd="0" destOrd="0" presId="urn:microsoft.com/office/officeart/2005/8/layout/vList2"/>
    <dgm:cxn modelId="{BFE49DDB-B7CC-4391-829E-6EA30B8EDD5D}" srcId="{9D11C087-A51E-41D4-9E03-04761F9F60A0}" destId="{059F3CC2-6FA7-4B06-BA38-BE3EC280D37F}" srcOrd="0" destOrd="0" parTransId="{10D675F3-0129-4DD7-81DB-DD0211B003B0}" sibTransId="{CBED20BB-F712-4F0C-8435-EA4E45A3A395}"/>
    <dgm:cxn modelId="{C9FAB55A-92BF-4E21-9CBB-14CEC97CABAC}" srcId="{46D6E05C-07BA-49E0-B9CA-3835D7B707B1}" destId="{9B751CAB-A508-470D-A2A4-076B88BA76D8}" srcOrd="0" destOrd="0" parTransId="{FD595020-D063-4415-AE0F-0387697881D0}" sibTransId="{235A9C9F-D0D2-4729-AC37-C93B50CF11C7}"/>
    <dgm:cxn modelId="{350F91F9-9E00-4A3F-8174-49A9943D1820}" type="presOf" srcId="{9CDCC1BB-F4A5-4946-9333-F5527EBEE5CB}" destId="{C2AD35D4-04DE-412A-8B5F-4ED87DD2B7F0}" srcOrd="0" destOrd="2" presId="urn:microsoft.com/office/officeart/2005/8/layout/vList2"/>
    <dgm:cxn modelId="{602CB4A4-A248-4823-A8D4-1A2D4113F609}" srcId="{5E960CAD-FA09-4483-ACE7-FFA0521F3DCB}" destId="{9422C099-67CC-4A9B-9CA2-BEB25DBF20AD}" srcOrd="1" destOrd="0" parTransId="{3A4A8E4D-CFC9-4DFC-A19C-FD1957CAD60C}" sibTransId="{D3E928C5-DC13-4A28-8391-D240FF2BDAC9}"/>
    <dgm:cxn modelId="{A508DCA7-A2D2-4C18-990A-555CF9BFD108}" srcId="{44BE4026-F93E-439D-9AE6-E714DA64B0B4}" destId="{9CDCC1BB-F4A5-4946-9333-F5527EBEE5CB}" srcOrd="1" destOrd="0" parTransId="{FDB4A505-B611-412D-9A9F-E5E19B9C7C09}" sibTransId="{B487A9F8-54B8-4A38-BCCD-B0A715B08ED1}"/>
    <dgm:cxn modelId="{5EA4251C-7ECE-4D8E-B483-D50390285366}" type="presOf" srcId="{5E960CAD-FA09-4483-ACE7-FFA0521F3DCB}" destId="{35F15543-7A96-4187-B4FF-AFD8B19F3E33}" srcOrd="0" destOrd="0" presId="urn:microsoft.com/office/officeart/2005/8/layout/vList2"/>
    <dgm:cxn modelId="{766CCA02-D61E-4D46-9BAD-D808B3D0C607}" srcId="{7CBB6019-F6CB-4E3A-A7D0-8492DA7C1193}" destId="{236ACF04-98CD-4B0C-9A92-B3298A3BCCAB}" srcOrd="0" destOrd="0" parTransId="{B071792D-5038-4B12-9273-869610F8EB01}" sibTransId="{06E82673-9578-4C66-A26B-FB001D3C4F64}"/>
    <dgm:cxn modelId="{E79F4CC3-CEE6-47EA-84A7-A8879EA0552E}" type="presOf" srcId="{44BE4026-F93E-439D-9AE6-E714DA64B0B4}" destId="{B75FB11E-20ED-4461-A3CE-E048F949FD1D}" srcOrd="0" destOrd="0" presId="urn:microsoft.com/office/officeart/2005/8/layout/vList2"/>
    <dgm:cxn modelId="{D40E5884-0160-485A-AE46-5E6F2903B412}" srcId="{44BE4026-F93E-439D-9AE6-E714DA64B0B4}" destId="{7CBB6019-F6CB-4E3A-A7D0-8492DA7C1193}" srcOrd="0" destOrd="0" parTransId="{8BB63300-8534-4884-9CBB-129C0D9592BC}" sibTransId="{194E3D8D-B16E-41D0-B2FE-CE0970B8EC3F}"/>
    <dgm:cxn modelId="{DFBE4C33-3D56-4F70-BDD8-5CB0E6B19C40}" type="presOf" srcId="{059F3CC2-6FA7-4B06-BA38-BE3EC280D37F}" destId="{6FA2CD9C-8B20-4BBE-A05F-08D4B8D9F5EB}" srcOrd="0" destOrd="0" presId="urn:microsoft.com/office/officeart/2005/8/layout/vList2"/>
    <dgm:cxn modelId="{04B2E74D-5519-4952-BE41-C3D890D713C6}" type="presOf" srcId="{6CD76573-51C3-4DBD-A0EA-D911C9747B34}" destId="{65944B31-DC80-4FE3-B81C-09F14FF8C383}" srcOrd="0" destOrd="0" presId="urn:microsoft.com/office/officeart/2005/8/layout/vList2"/>
    <dgm:cxn modelId="{464FB3A7-0CF5-4282-A025-B266D3F71429}" type="presOf" srcId="{CE3E54C3-55FB-48E6-B1DA-BBED3B397125}" destId="{35F15543-7A96-4187-B4FF-AFD8B19F3E33}" srcOrd="0" destOrd="1" presId="urn:microsoft.com/office/officeart/2005/8/layout/vList2"/>
    <dgm:cxn modelId="{4FA9B9EC-0770-432F-A5F2-C2848D893CB6}" srcId="{7B3FE7FD-C16B-4DA1-864F-87E593D389DC}" destId="{5E960CAD-FA09-4483-ACE7-FFA0521F3DCB}" srcOrd="0" destOrd="0" parTransId="{9CD227C0-39F3-443F-9859-EBAECEA92B32}" sibTransId="{79811CAC-C0F5-4146-B232-0A8561D86795}"/>
    <dgm:cxn modelId="{B01428F3-E4E1-439F-B5DC-89D879DCACA1}" type="presOf" srcId="{7CBB6019-F6CB-4E3A-A7D0-8492DA7C1193}" destId="{C2AD35D4-04DE-412A-8B5F-4ED87DD2B7F0}" srcOrd="0" destOrd="0" presId="urn:microsoft.com/office/officeart/2005/8/layout/vList2"/>
    <dgm:cxn modelId="{A8AC5100-9019-42DA-A2EC-EE8F2CD95C0A}" srcId="{6CD76573-51C3-4DBD-A0EA-D911C9747B34}" destId="{44BE4026-F93E-439D-9AE6-E714DA64B0B4}" srcOrd="0" destOrd="0" parTransId="{D8C80D06-9C88-46B7-8B58-D10C75CCA58F}" sibTransId="{2096E09D-0A0E-449C-9B3B-5A5ED9CBC14F}"/>
    <dgm:cxn modelId="{8C7F813B-F78E-456D-8A3C-CC36455B8769}" type="presParOf" srcId="{65944B31-DC80-4FE3-B81C-09F14FF8C383}" destId="{B75FB11E-20ED-4461-A3CE-E048F949FD1D}" srcOrd="0" destOrd="0" presId="urn:microsoft.com/office/officeart/2005/8/layout/vList2"/>
    <dgm:cxn modelId="{7568296E-49EB-4B9E-8856-5FF17FF0DAC8}" type="presParOf" srcId="{65944B31-DC80-4FE3-B81C-09F14FF8C383}" destId="{C2AD35D4-04DE-412A-8B5F-4ED87DD2B7F0}" srcOrd="1" destOrd="0" presId="urn:microsoft.com/office/officeart/2005/8/layout/vList2"/>
    <dgm:cxn modelId="{69D69EB2-BD76-4927-862E-1556E7CBC90A}" type="presParOf" srcId="{65944B31-DC80-4FE3-B81C-09F14FF8C383}" destId="{07730202-2CC2-4B21-996E-7B573EC82008}" srcOrd="2" destOrd="0" presId="urn:microsoft.com/office/officeart/2005/8/layout/vList2"/>
    <dgm:cxn modelId="{9385434A-3781-479A-9F6C-E439AF35B369}" type="presParOf" srcId="{65944B31-DC80-4FE3-B81C-09F14FF8C383}" destId="{D7F06AF1-ADBA-4EB3-A07D-3C4A80A4D1BA}" srcOrd="3" destOrd="0" presId="urn:microsoft.com/office/officeart/2005/8/layout/vList2"/>
    <dgm:cxn modelId="{69BA70BD-0534-424C-A3BB-F1414C804251}" type="presParOf" srcId="{65944B31-DC80-4FE3-B81C-09F14FF8C383}" destId="{B3C899F0-873A-4DAE-A439-10FEA3776C40}" srcOrd="4" destOrd="0" presId="urn:microsoft.com/office/officeart/2005/8/layout/vList2"/>
    <dgm:cxn modelId="{CF07E1C2-E5AF-4358-BF7B-61F3DA6FDCF0}" type="presParOf" srcId="{65944B31-DC80-4FE3-B81C-09F14FF8C383}" destId="{6FA2CD9C-8B20-4BBE-A05F-08D4B8D9F5EB}" srcOrd="5" destOrd="0" presId="urn:microsoft.com/office/officeart/2005/8/layout/vList2"/>
    <dgm:cxn modelId="{2E565B52-E98C-45C9-B109-527A20BEC019}" type="presParOf" srcId="{65944B31-DC80-4FE3-B81C-09F14FF8C383}" destId="{21D91BD3-5F72-458D-BBB0-52B38CF016B2}" srcOrd="6" destOrd="0" presId="urn:microsoft.com/office/officeart/2005/8/layout/vList2"/>
    <dgm:cxn modelId="{75E98D77-EC66-4E2E-938A-D801C77A87B2}" type="presParOf" srcId="{65944B31-DC80-4FE3-B81C-09F14FF8C383}" destId="{35F15543-7A96-4187-B4FF-AFD8B19F3E3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5B7D9-95FE-41BF-A982-88619FB2BD18}"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en-US"/>
        </a:p>
      </dgm:t>
    </dgm:pt>
    <dgm:pt modelId="{B2CCDF5F-B37F-41F5-AEF2-77F8E96D2580}">
      <dgm:prSet phldrT="[Text]"/>
      <dgm:spPr/>
      <dgm:t>
        <a:bodyPr/>
        <a:lstStyle/>
        <a:p>
          <a:r>
            <a:rPr lang="en-US" dirty="0" smtClean="0">
              <a:solidFill>
                <a:sysClr val="windowText" lastClr="000000"/>
              </a:solidFill>
            </a:rPr>
            <a:t>PARCC and DLM Consortia (anticipated)</a:t>
          </a:r>
          <a:endParaRPr lang="en-US" dirty="0">
            <a:solidFill>
              <a:sysClr val="windowText" lastClr="000000"/>
            </a:solidFill>
          </a:endParaRPr>
        </a:p>
      </dgm:t>
    </dgm:pt>
    <dgm:pt modelId="{A8C2F904-9746-4D78-95F0-F8DA0D17F1E9}" type="parTrans" cxnId="{1CA4D335-6D42-4EA3-B722-E38B47C88A27}">
      <dgm:prSet/>
      <dgm:spPr/>
      <dgm:t>
        <a:bodyPr/>
        <a:lstStyle/>
        <a:p>
          <a:endParaRPr lang="en-US">
            <a:solidFill>
              <a:sysClr val="windowText" lastClr="000000"/>
            </a:solidFill>
          </a:endParaRPr>
        </a:p>
      </dgm:t>
    </dgm:pt>
    <dgm:pt modelId="{A3D4D7D6-B0F1-4EC6-9836-94FEB25817BB}" type="sibTrans" cxnId="{1CA4D335-6D42-4EA3-B722-E38B47C88A27}">
      <dgm:prSet/>
      <dgm:spPr/>
      <dgm:t>
        <a:bodyPr/>
        <a:lstStyle/>
        <a:p>
          <a:endParaRPr lang="en-US">
            <a:solidFill>
              <a:sysClr val="windowText" lastClr="000000"/>
            </a:solidFill>
          </a:endParaRPr>
        </a:p>
      </dgm:t>
    </dgm:pt>
    <dgm:pt modelId="{65A03434-465B-4540-B017-8B8EBD4BFCBB}">
      <dgm:prSet phldrT="[Text]"/>
      <dgm:spPr/>
      <dgm:t>
        <a:bodyPr/>
        <a:lstStyle/>
        <a:p>
          <a:r>
            <a:rPr lang="en-US" dirty="0" smtClean="0">
              <a:solidFill>
                <a:sysClr val="windowText" lastClr="000000"/>
              </a:solidFill>
            </a:rPr>
            <a:t>English Language Arts: Grades 3 – 11</a:t>
          </a:r>
          <a:endParaRPr lang="en-US" dirty="0">
            <a:solidFill>
              <a:sysClr val="windowText" lastClr="000000"/>
            </a:solidFill>
          </a:endParaRPr>
        </a:p>
      </dgm:t>
    </dgm:pt>
    <dgm:pt modelId="{956F2959-6BBD-482D-B168-5AA4E79E1AD6}" type="parTrans" cxnId="{3902BC3A-889C-4F3C-A1DB-53E251C688C9}">
      <dgm:prSet/>
      <dgm:spPr/>
      <dgm:t>
        <a:bodyPr/>
        <a:lstStyle/>
        <a:p>
          <a:endParaRPr lang="en-US">
            <a:solidFill>
              <a:sysClr val="windowText" lastClr="000000"/>
            </a:solidFill>
          </a:endParaRPr>
        </a:p>
      </dgm:t>
    </dgm:pt>
    <dgm:pt modelId="{30B53156-5BDA-411F-997D-A87F67432E82}" type="sibTrans" cxnId="{3902BC3A-889C-4F3C-A1DB-53E251C688C9}">
      <dgm:prSet/>
      <dgm:spPr/>
      <dgm:t>
        <a:bodyPr/>
        <a:lstStyle/>
        <a:p>
          <a:endParaRPr lang="en-US">
            <a:solidFill>
              <a:sysClr val="windowText" lastClr="000000"/>
            </a:solidFill>
          </a:endParaRPr>
        </a:p>
      </dgm:t>
    </dgm:pt>
    <dgm:pt modelId="{18EEE08A-1494-4322-AC2F-2559B5532641}">
      <dgm:prSet phldrT="[Text]" custT="1"/>
      <dgm:spPr/>
      <dgm:t>
        <a:bodyPr/>
        <a:lstStyle/>
        <a:p>
          <a:r>
            <a:rPr lang="en-US" sz="2400" dirty="0" smtClean="0">
              <a:solidFill>
                <a:sysClr val="windowText" lastClr="000000"/>
              </a:solidFill>
            </a:rPr>
            <a:t>CMAS: Science and Social Studies and CoAlt: S &amp; SS</a:t>
          </a:r>
          <a:endParaRPr lang="en-US" sz="2400" dirty="0">
            <a:solidFill>
              <a:sysClr val="windowText" lastClr="000000"/>
            </a:solidFill>
          </a:endParaRPr>
        </a:p>
      </dgm:t>
    </dgm:pt>
    <dgm:pt modelId="{DA74A392-B502-4433-ACCF-4F5F28EF8798}" type="parTrans" cxnId="{8F650E05-00E5-40BB-9907-916C9214C452}">
      <dgm:prSet/>
      <dgm:spPr/>
      <dgm:t>
        <a:bodyPr/>
        <a:lstStyle/>
        <a:p>
          <a:endParaRPr lang="en-US">
            <a:solidFill>
              <a:sysClr val="windowText" lastClr="000000"/>
            </a:solidFill>
          </a:endParaRPr>
        </a:p>
      </dgm:t>
    </dgm:pt>
    <dgm:pt modelId="{43BA51BE-8F3D-4E82-A3E6-C959E005F7F9}" type="sibTrans" cxnId="{8F650E05-00E5-40BB-9907-916C9214C452}">
      <dgm:prSet/>
      <dgm:spPr/>
      <dgm:t>
        <a:bodyPr/>
        <a:lstStyle/>
        <a:p>
          <a:endParaRPr lang="en-US">
            <a:solidFill>
              <a:sysClr val="windowText" lastClr="000000"/>
            </a:solidFill>
          </a:endParaRPr>
        </a:p>
      </dgm:t>
    </dgm:pt>
    <dgm:pt modelId="{04B7BDF3-4996-42AA-97BF-6A927A0BBEBE}">
      <dgm:prSet phldrT="[Text]"/>
      <dgm:spPr/>
      <dgm:t>
        <a:bodyPr/>
        <a:lstStyle/>
        <a:p>
          <a:r>
            <a:rPr lang="en-US" dirty="0" smtClean="0">
              <a:solidFill>
                <a:sysClr val="windowText" lastClr="000000"/>
              </a:solidFill>
            </a:rPr>
            <a:t>Science: Grades 5, 8 &amp; 12</a:t>
          </a:r>
          <a:endParaRPr lang="en-US" dirty="0">
            <a:solidFill>
              <a:sysClr val="windowText" lastClr="000000"/>
            </a:solidFill>
          </a:endParaRPr>
        </a:p>
      </dgm:t>
    </dgm:pt>
    <dgm:pt modelId="{53E28771-B91B-4704-AC12-D44EA566EBB9}" type="parTrans" cxnId="{E23DFA76-1DF6-46A3-A81C-01DDD3DB35D1}">
      <dgm:prSet/>
      <dgm:spPr/>
      <dgm:t>
        <a:bodyPr/>
        <a:lstStyle/>
        <a:p>
          <a:endParaRPr lang="en-US">
            <a:solidFill>
              <a:sysClr val="windowText" lastClr="000000"/>
            </a:solidFill>
          </a:endParaRPr>
        </a:p>
      </dgm:t>
    </dgm:pt>
    <dgm:pt modelId="{9382A190-2272-41F0-891F-1C7A8BACD116}" type="sibTrans" cxnId="{E23DFA76-1DF6-46A3-A81C-01DDD3DB35D1}">
      <dgm:prSet/>
      <dgm:spPr/>
      <dgm:t>
        <a:bodyPr/>
        <a:lstStyle/>
        <a:p>
          <a:endParaRPr lang="en-US">
            <a:solidFill>
              <a:sysClr val="windowText" lastClr="000000"/>
            </a:solidFill>
          </a:endParaRPr>
        </a:p>
      </dgm:t>
    </dgm:pt>
    <dgm:pt modelId="{33BE1D37-314B-4DA8-B9B3-7DAF2028A2C0}">
      <dgm:prSet phldrT="[Text]"/>
      <dgm:spPr/>
      <dgm:t>
        <a:bodyPr/>
        <a:lstStyle/>
        <a:p>
          <a:r>
            <a:rPr lang="en-US" dirty="0" smtClean="0">
              <a:solidFill>
                <a:sysClr val="windowText" lastClr="000000"/>
              </a:solidFill>
            </a:rPr>
            <a:t>Mathematics: Grades 3 – 8, End of Course (PARCC)</a:t>
          </a:r>
          <a:endParaRPr lang="en-US" dirty="0">
            <a:solidFill>
              <a:sysClr val="windowText" lastClr="000000"/>
            </a:solidFill>
          </a:endParaRPr>
        </a:p>
      </dgm:t>
    </dgm:pt>
    <dgm:pt modelId="{58C330DB-8554-469E-BF15-3E3597FAE70A}" type="parTrans" cxnId="{33AB9ED4-A851-42C8-9B61-B56541049316}">
      <dgm:prSet/>
      <dgm:spPr/>
      <dgm:t>
        <a:bodyPr/>
        <a:lstStyle/>
        <a:p>
          <a:endParaRPr lang="en-US">
            <a:solidFill>
              <a:sysClr val="windowText" lastClr="000000"/>
            </a:solidFill>
          </a:endParaRPr>
        </a:p>
      </dgm:t>
    </dgm:pt>
    <dgm:pt modelId="{7BC1B1F7-F886-43C7-AE48-A44734A685B9}" type="sibTrans" cxnId="{33AB9ED4-A851-42C8-9B61-B56541049316}">
      <dgm:prSet/>
      <dgm:spPr/>
      <dgm:t>
        <a:bodyPr/>
        <a:lstStyle/>
        <a:p>
          <a:endParaRPr lang="en-US">
            <a:solidFill>
              <a:sysClr val="windowText" lastClr="000000"/>
            </a:solidFill>
          </a:endParaRPr>
        </a:p>
      </dgm:t>
    </dgm:pt>
    <dgm:pt modelId="{2CD8D00A-9819-4947-8A25-5CAEE5C244C1}">
      <dgm:prSet phldrT="[Text]"/>
      <dgm:spPr/>
      <dgm:t>
        <a:bodyPr/>
        <a:lstStyle/>
        <a:p>
          <a:r>
            <a:rPr lang="en-US" dirty="0" smtClean="0">
              <a:solidFill>
                <a:sysClr val="windowText" lastClr="000000"/>
              </a:solidFill>
            </a:rPr>
            <a:t>Social Studies: Grades 4, 7 &amp; 12</a:t>
          </a:r>
          <a:endParaRPr lang="en-US" dirty="0">
            <a:solidFill>
              <a:sysClr val="windowText" lastClr="000000"/>
            </a:solidFill>
          </a:endParaRPr>
        </a:p>
      </dgm:t>
    </dgm:pt>
    <dgm:pt modelId="{BADCD823-5CBF-4AF3-97D0-A83FD597F32F}" type="parTrans" cxnId="{49DE485C-7372-4062-B15D-307DC5D4839A}">
      <dgm:prSet/>
      <dgm:spPr/>
      <dgm:t>
        <a:bodyPr/>
        <a:lstStyle/>
        <a:p>
          <a:endParaRPr lang="en-US">
            <a:solidFill>
              <a:sysClr val="windowText" lastClr="000000"/>
            </a:solidFill>
          </a:endParaRPr>
        </a:p>
      </dgm:t>
    </dgm:pt>
    <dgm:pt modelId="{27679B4E-5303-4FA0-9E96-570C75485A10}" type="sibTrans" cxnId="{49DE485C-7372-4062-B15D-307DC5D4839A}">
      <dgm:prSet/>
      <dgm:spPr/>
      <dgm:t>
        <a:bodyPr/>
        <a:lstStyle/>
        <a:p>
          <a:endParaRPr lang="en-US">
            <a:solidFill>
              <a:sysClr val="windowText" lastClr="000000"/>
            </a:solidFill>
          </a:endParaRPr>
        </a:p>
      </dgm:t>
    </dgm:pt>
    <dgm:pt modelId="{677A6DC7-6D7A-40A5-9F5C-A119C11BEB87}">
      <dgm:prSet phldrT="[Text]"/>
      <dgm:spPr/>
      <dgm:t>
        <a:bodyPr/>
        <a:lstStyle/>
        <a:p>
          <a:r>
            <a:rPr lang="en-US" dirty="0" smtClean="0">
              <a:solidFill>
                <a:sysClr val="windowText" lastClr="000000"/>
              </a:solidFill>
            </a:rPr>
            <a:t>CO ACT and 11</a:t>
          </a:r>
          <a:r>
            <a:rPr lang="en-US" baseline="30000" dirty="0" smtClean="0">
              <a:solidFill>
                <a:sysClr val="windowText" lastClr="000000"/>
              </a:solidFill>
            </a:rPr>
            <a:t>th</a:t>
          </a:r>
          <a:r>
            <a:rPr lang="en-US" dirty="0" smtClean="0">
              <a:solidFill>
                <a:sysClr val="windowText" lastClr="000000"/>
              </a:solidFill>
            </a:rPr>
            <a:t> Grade Alternate</a:t>
          </a:r>
          <a:endParaRPr lang="en-US" dirty="0">
            <a:solidFill>
              <a:sysClr val="windowText" lastClr="000000"/>
            </a:solidFill>
          </a:endParaRPr>
        </a:p>
      </dgm:t>
    </dgm:pt>
    <dgm:pt modelId="{4AB23E02-5586-4B04-991D-9719078BCCAD}" type="parTrans" cxnId="{1BCB6579-AEAC-4F2C-BE0F-0717978D1A12}">
      <dgm:prSet/>
      <dgm:spPr/>
      <dgm:t>
        <a:bodyPr/>
        <a:lstStyle/>
        <a:p>
          <a:endParaRPr lang="en-US">
            <a:solidFill>
              <a:sysClr val="windowText" lastClr="000000"/>
            </a:solidFill>
          </a:endParaRPr>
        </a:p>
      </dgm:t>
    </dgm:pt>
    <dgm:pt modelId="{C97E2306-3619-4751-8EF6-E99E0EF673D2}" type="sibTrans" cxnId="{1BCB6579-AEAC-4F2C-BE0F-0717978D1A12}">
      <dgm:prSet/>
      <dgm:spPr/>
      <dgm:t>
        <a:bodyPr/>
        <a:lstStyle/>
        <a:p>
          <a:endParaRPr lang="en-US">
            <a:solidFill>
              <a:sysClr val="windowText" lastClr="000000"/>
            </a:solidFill>
          </a:endParaRPr>
        </a:p>
      </dgm:t>
    </dgm:pt>
    <dgm:pt modelId="{7F805184-88C2-4DBE-8883-922ACDCF115F}">
      <dgm:prSet phldrT="[Text]"/>
      <dgm:spPr/>
      <dgm:t>
        <a:bodyPr/>
        <a:lstStyle/>
        <a:p>
          <a:r>
            <a:rPr lang="en-US" dirty="0" smtClean="0">
              <a:solidFill>
                <a:sysClr val="windowText" lastClr="000000"/>
              </a:solidFill>
            </a:rPr>
            <a:t>ACCESS for ELLs and Alternate ACCESS for ELLs</a:t>
          </a:r>
          <a:endParaRPr lang="en-US" dirty="0">
            <a:solidFill>
              <a:sysClr val="windowText" lastClr="000000"/>
            </a:solidFill>
          </a:endParaRPr>
        </a:p>
      </dgm:t>
    </dgm:pt>
    <dgm:pt modelId="{E1CA29BD-D638-4B52-974E-645F563AEF58}" type="parTrans" cxnId="{37935707-0083-46C5-BB5B-0DE359D7F283}">
      <dgm:prSet/>
      <dgm:spPr/>
      <dgm:t>
        <a:bodyPr/>
        <a:lstStyle/>
        <a:p>
          <a:endParaRPr lang="en-US">
            <a:solidFill>
              <a:sysClr val="windowText" lastClr="000000"/>
            </a:solidFill>
          </a:endParaRPr>
        </a:p>
      </dgm:t>
    </dgm:pt>
    <dgm:pt modelId="{EA992F52-D58B-48C9-90E7-9266D9DBE4F3}" type="sibTrans" cxnId="{37935707-0083-46C5-BB5B-0DE359D7F283}">
      <dgm:prSet/>
      <dgm:spPr/>
      <dgm:t>
        <a:bodyPr/>
        <a:lstStyle/>
        <a:p>
          <a:endParaRPr lang="en-US">
            <a:solidFill>
              <a:sysClr val="windowText" lastClr="000000"/>
            </a:solidFill>
          </a:endParaRPr>
        </a:p>
      </dgm:t>
    </dgm:pt>
    <dgm:pt modelId="{C5160424-1388-4DC1-9453-3046A8BBFE2B}">
      <dgm:prSet phldrT="[Text]"/>
      <dgm:spPr/>
      <dgm:t>
        <a:bodyPr/>
        <a:lstStyle/>
        <a:p>
          <a:r>
            <a:rPr lang="en-US" dirty="0" smtClean="0">
              <a:solidFill>
                <a:sysClr val="windowText" lastClr="000000"/>
              </a:solidFill>
            </a:rPr>
            <a:t>English language proficiency</a:t>
          </a:r>
          <a:endParaRPr lang="en-US" dirty="0">
            <a:solidFill>
              <a:sysClr val="windowText" lastClr="000000"/>
            </a:solidFill>
          </a:endParaRPr>
        </a:p>
      </dgm:t>
    </dgm:pt>
    <dgm:pt modelId="{32B40597-49FB-4991-A45D-2ED9B78633C4}" type="parTrans" cxnId="{0543AB7C-62CA-4C75-A146-66590F1EC3F2}">
      <dgm:prSet/>
      <dgm:spPr/>
      <dgm:t>
        <a:bodyPr/>
        <a:lstStyle/>
        <a:p>
          <a:endParaRPr lang="en-US">
            <a:solidFill>
              <a:sysClr val="windowText" lastClr="000000"/>
            </a:solidFill>
          </a:endParaRPr>
        </a:p>
      </dgm:t>
    </dgm:pt>
    <dgm:pt modelId="{2A862878-3B9C-4EAA-AB53-4DAF64C15442}" type="sibTrans" cxnId="{0543AB7C-62CA-4C75-A146-66590F1EC3F2}">
      <dgm:prSet/>
      <dgm:spPr/>
      <dgm:t>
        <a:bodyPr/>
        <a:lstStyle/>
        <a:p>
          <a:endParaRPr lang="en-US">
            <a:solidFill>
              <a:sysClr val="windowText" lastClr="000000"/>
            </a:solidFill>
          </a:endParaRPr>
        </a:p>
      </dgm:t>
    </dgm:pt>
    <dgm:pt modelId="{E45FD22C-1938-4219-B979-5C3A187E2999}">
      <dgm:prSet phldrT="[Text]"/>
      <dgm:spPr/>
      <dgm:t>
        <a:bodyPr/>
        <a:lstStyle/>
        <a:p>
          <a:r>
            <a:rPr lang="en-US" dirty="0" smtClean="0">
              <a:solidFill>
                <a:sysClr val="windowText" lastClr="000000"/>
              </a:solidFill>
            </a:rPr>
            <a:t>College Readiness</a:t>
          </a:r>
          <a:endParaRPr lang="en-US" dirty="0">
            <a:solidFill>
              <a:sysClr val="windowText" lastClr="000000"/>
            </a:solidFill>
          </a:endParaRPr>
        </a:p>
      </dgm:t>
    </dgm:pt>
    <dgm:pt modelId="{B630BB4D-9390-4C51-9C61-D6DB1B217657}" type="parTrans" cxnId="{AFE4D044-3900-4BBC-9585-BC318E1EAF81}">
      <dgm:prSet/>
      <dgm:spPr/>
      <dgm:t>
        <a:bodyPr/>
        <a:lstStyle/>
        <a:p>
          <a:endParaRPr lang="en-US">
            <a:solidFill>
              <a:sysClr val="windowText" lastClr="000000"/>
            </a:solidFill>
          </a:endParaRPr>
        </a:p>
      </dgm:t>
    </dgm:pt>
    <dgm:pt modelId="{AB23DB3D-B1CA-4B7C-AEE5-A9A8EB47BAC7}" type="sibTrans" cxnId="{AFE4D044-3900-4BBC-9585-BC318E1EAF81}">
      <dgm:prSet/>
      <dgm:spPr/>
      <dgm:t>
        <a:bodyPr/>
        <a:lstStyle/>
        <a:p>
          <a:endParaRPr lang="en-US">
            <a:solidFill>
              <a:sysClr val="windowText" lastClr="000000"/>
            </a:solidFill>
          </a:endParaRPr>
        </a:p>
      </dgm:t>
    </dgm:pt>
    <dgm:pt modelId="{932FD28E-DE51-4E35-A483-68CF63B86B8D}">
      <dgm:prSet phldrT="[Text]"/>
      <dgm:spPr/>
      <dgm:t>
        <a:bodyPr/>
        <a:lstStyle/>
        <a:p>
          <a:r>
            <a:rPr lang="en-US" dirty="0" err="1" smtClean="0">
              <a:solidFill>
                <a:sysClr val="windowText" lastClr="000000"/>
              </a:solidFill>
            </a:rPr>
            <a:t>NAEP</a:t>
          </a:r>
          <a:endParaRPr lang="en-US" dirty="0">
            <a:solidFill>
              <a:sysClr val="windowText" lastClr="000000"/>
            </a:solidFill>
          </a:endParaRPr>
        </a:p>
      </dgm:t>
    </dgm:pt>
    <dgm:pt modelId="{304FEF23-1522-4490-844E-EF93CD7A97DE}" type="parTrans" cxnId="{24F6ED5D-EEF2-41B8-AE85-5F8D432BDC77}">
      <dgm:prSet/>
      <dgm:spPr/>
      <dgm:t>
        <a:bodyPr/>
        <a:lstStyle/>
        <a:p>
          <a:endParaRPr lang="en-US"/>
        </a:p>
      </dgm:t>
    </dgm:pt>
    <dgm:pt modelId="{7A3C883D-6B2A-4E2F-83BD-59F24C9E775A}" type="sibTrans" cxnId="{24F6ED5D-EEF2-41B8-AE85-5F8D432BDC77}">
      <dgm:prSet/>
      <dgm:spPr/>
      <dgm:t>
        <a:bodyPr/>
        <a:lstStyle/>
        <a:p>
          <a:endParaRPr lang="en-US"/>
        </a:p>
      </dgm:t>
    </dgm:pt>
    <dgm:pt modelId="{52AC11D1-B424-4354-9D2D-927B4EF71C0A}">
      <dgm:prSet phldrT="[Text]"/>
      <dgm:spPr/>
      <dgm:t>
        <a:bodyPr/>
        <a:lstStyle/>
        <a:p>
          <a:r>
            <a:rPr lang="en-US" dirty="0" smtClean="0">
              <a:solidFill>
                <a:sysClr val="windowText" lastClr="000000"/>
              </a:solidFill>
            </a:rPr>
            <a:t>National and State Trends</a:t>
          </a:r>
          <a:endParaRPr lang="en-US" dirty="0">
            <a:solidFill>
              <a:sysClr val="windowText" lastClr="000000"/>
            </a:solidFill>
          </a:endParaRPr>
        </a:p>
      </dgm:t>
    </dgm:pt>
    <dgm:pt modelId="{94905CCE-5AD2-4BDC-AC96-4E1F0C5662CF}" type="parTrans" cxnId="{C05838FA-CA75-4AC3-BCC8-24F72B56E6AA}">
      <dgm:prSet/>
      <dgm:spPr/>
      <dgm:t>
        <a:bodyPr/>
        <a:lstStyle/>
        <a:p>
          <a:endParaRPr lang="en-US"/>
        </a:p>
      </dgm:t>
    </dgm:pt>
    <dgm:pt modelId="{A25E3E52-5C5B-459D-9759-A1167DAC038E}" type="sibTrans" cxnId="{C05838FA-CA75-4AC3-BCC8-24F72B56E6AA}">
      <dgm:prSet/>
      <dgm:spPr/>
      <dgm:t>
        <a:bodyPr/>
        <a:lstStyle/>
        <a:p>
          <a:endParaRPr lang="en-US"/>
        </a:p>
      </dgm:t>
    </dgm:pt>
    <dgm:pt modelId="{0E174189-4B79-47D3-B347-5F42D0B3A168}">
      <dgm:prSet phldrT="[Text]"/>
      <dgm:spPr/>
      <dgm:t>
        <a:bodyPr/>
        <a:lstStyle/>
        <a:p>
          <a:r>
            <a:rPr lang="en-US" dirty="0" smtClean="0">
              <a:solidFill>
                <a:sysClr val="windowText" lastClr="000000"/>
              </a:solidFill>
            </a:rPr>
            <a:t>Mathematics: Grades 3 – 11 (DLM)</a:t>
          </a:r>
          <a:endParaRPr lang="en-US" dirty="0">
            <a:solidFill>
              <a:sysClr val="windowText" lastClr="000000"/>
            </a:solidFill>
          </a:endParaRPr>
        </a:p>
      </dgm:t>
    </dgm:pt>
    <dgm:pt modelId="{21AA5183-A698-4752-B41B-C484945D5F92}" type="parTrans" cxnId="{8EEA6621-73EA-47EF-849B-FDD6996B1B61}">
      <dgm:prSet/>
      <dgm:spPr/>
      <dgm:t>
        <a:bodyPr/>
        <a:lstStyle/>
        <a:p>
          <a:endParaRPr lang="en-US"/>
        </a:p>
      </dgm:t>
    </dgm:pt>
    <dgm:pt modelId="{D435B2DF-2537-4FD4-BF09-43073E5D8E55}" type="sibTrans" cxnId="{8EEA6621-73EA-47EF-849B-FDD6996B1B61}">
      <dgm:prSet/>
      <dgm:spPr/>
      <dgm:t>
        <a:bodyPr/>
        <a:lstStyle/>
        <a:p>
          <a:endParaRPr lang="en-US"/>
        </a:p>
      </dgm:t>
    </dgm:pt>
    <dgm:pt modelId="{40FF8186-8B7B-43E7-9EF6-414214A93401}" type="pres">
      <dgm:prSet presAssocID="{0415B7D9-95FE-41BF-A982-88619FB2BD18}" presName="linear" presStyleCnt="0">
        <dgm:presLayoutVars>
          <dgm:animLvl val="lvl"/>
          <dgm:resizeHandles val="exact"/>
        </dgm:presLayoutVars>
      </dgm:prSet>
      <dgm:spPr/>
      <dgm:t>
        <a:bodyPr/>
        <a:lstStyle/>
        <a:p>
          <a:endParaRPr lang="en-US"/>
        </a:p>
      </dgm:t>
    </dgm:pt>
    <dgm:pt modelId="{6992E61C-D612-4E80-B64B-E6F491ACDF3E}" type="pres">
      <dgm:prSet presAssocID="{B2CCDF5F-B37F-41F5-AEF2-77F8E96D2580}" presName="parentText" presStyleLbl="node1" presStyleIdx="0" presStyleCnt="5">
        <dgm:presLayoutVars>
          <dgm:chMax val="0"/>
          <dgm:bulletEnabled val="1"/>
        </dgm:presLayoutVars>
      </dgm:prSet>
      <dgm:spPr/>
      <dgm:t>
        <a:bodyPr/>
        <a:lstStyle/>
        <a:p>
          <a:endParaRPr lang="en-US"/>
        </a:p>
      </dgm:t>
    </dgm:pt>
    <dgm:pt modelId="{370BFA79-691D-4296-8A96-083460762119}" type="pres">
      <dgm:prSet presAssocID="{B2CCDF5F-B37F-41F5-AEF2-77F8E96D2580}" presName="childText" presStyleLbl="revTx" presStyleIdx="0" presStyleCnt="5">
        <dgm:presLayoutVars>
          <dgm:bulletEnabled val="1"/>
        </dgm:presLayoutVars>
      </dgm:prSet>
      <dgm:spPr/>
      <dgm:t>
        <a:bodyPr/>
        <a:lstStyle/>
        <a:p>
          <a:endParaRPr lang="en-US"/>
        </a:p>
      </dgm:t>
    </dgm:pt>
    <dgm:pt modelId="{C8466226-4156-43C2-94F5-AAE166A4E7EA}" type="pres">
      <dgm:prSet presAssocID="{18EEE08A-1494-4322-AC2F-2559B5532641}" presName="parentText" presStyleLbl="node1" presStyleIdx="1" presStyleCnt="5">
        <dgm:presLayoutVars>
          <dgm:chMax val="0"/>
          <dgm:bulletEnabled val="1"/>
        </dgm:presLayoutVars>
      </dgm:prSet>
      <dgm:spPr/>
      <dgm:t>
        <a:bodyPr/>
        <a:lstStyle/>
        <a:p>
          <a:endParaRPr lang="en-US"/>
        </a:p>
      </dgm:t>
    </dgm:pt>
    <dgm:pt modelId="{AE2DD077-4D8F-4236-86C7-D7565CD14243}" type="pres">
      <dgm:prSet presAssocID="{18EEE08A-1494-4322-AC2F-2559B5532641}" presName="childText" presStyleLbl="revTx" presStyleIdx="1" presStyleCnt="5">
        <dgm:presLayoutVars>
          <dgm:bulletEnabled val="1"/>
        </dgm:presLayoutVars>
      </dgm:prSet>
      <dgm:spPr/>
      <dgm:t>
        <a:bodyPr/>
        <a:lstStyle/>
        <a:p>
          <a:endParaRPr lang="en-US"/>
        </a:p>
      </dgm:t>
    </dgm:pt>
    <dgm:pt modelId="{024C987C-D67F-41CA-85CD-83D159488B00}" type="pres">
      <dgm:prSet presAssocID="{677A6DC7-6D7A-40A5-9F5C-A119C11BEB87}" presName="parentText" presStyleLbl="node1" presStyleIdx="2" presStyleCnt="5">
        <dgm:presLayoutVars>
          <dgm:chMax val="0"/>
          <dgm:bulletEnabled val="1"/>
        </dgm:presLayoutVars>
      </dgm:prSet>
      <dgm:spPr/>
      <dgm:t>
        <a:bodyPr/>
        <a:lstStyle/>
        <a:p>
          <a:endParaRPr lang="en-US"/>
        </a:p>
      </dgm:t>
    </dgm:pt>
    <dgm:pt modelId="{1563E92C-DA5D-40EA-B141-CE53AE880D8D}" type="pres">
      <dgm:prSet presAssocID="{677A6DC7-6D7A-40A5-9F5C-A119C11BEB87}" presName="childText" presStyleLbl="revTx" presStyleIdx="2" presStyleCnt="5">
        <dgm:presLayoutVars>
          <dgm:bulletEnabled val="1"/>
        </dgm:presLayoutVars>
      </dgm:prSet>
      <dgm:spPr/>
      <dgm:t>
        <a:bodyPr/>
        <a:lstStyle/>
        <a:p>
          <a:endParaRPr lang="en-US"/>
        </a:p>
      </dgm:t>
    </dgm:pt>
    <dgm:pt modelId="{3B187FB3-DA55-47FE-81EA-C8839A07412D}" type="pres">
      <dgm:prSet presAssocID="{7F805184-88C2-4DBE-8883-922ACDCF115F}" presName="parentText" presStyleLbl="node1" presStyleIdx="3" presStyleCnt="5">
        <dgm:presLayoutVars>
          <dgm:chMax val="0"/>
          <dgm:bulletEnabled val="1"/>
        </dgm:presLayoutVars>
      </dgm:prSet>
      <dgm:spPr/>
      <dgm:t>
        <a:bodyPr/>
        <a:lstStyle/>
        <a:p>
          <a:endParaRPr lang="en-US"/>
        </a:p>
      </dgm:t>
    </dgm:pt>
    <dgm:pt modelId="{324FD813-CBE2-44DE-A3A4-3E19A0132CF8}" type="pres">
      <dgm:prSet presAssocID="{7F805184-88C2-4DBE-8883-922ACDCF115F}" presName="childText" presStyleLbl="revTx" presStyleIdx="3" presStyleCnt="5">
        <dgm:presLayoutVars>
          <dgm:bulletEnabled val="1"/>
        </dgm:presLayoutVars>
      </dgm:prSet>
      <dgm:spPr/>
      <dgm:t>
        <a:bodyPr/>
        <a:lstStyle/>
        <a:p>
          <a:endParaRPr lang="en-US"/>
        </a:p>
      </dgm:t>
    </dgm:pt>
    <dgm:pt modelId="{3ECC58ED-3633-413C-87B3-9018FCCB5BDF}" type="pres">
      <dgm:prSet presAssocID="{932FD28E-DE51-4E35-A483-68CF63B86B8D}" presName="parentText" presStyleLbl="node1" presStyleIdx="4" presStyleCnt="5">
        <dgm:presLayoutVars>
          <dgm:chMax val="0"/>
          <dgm:bulletEnabled val="1"/>
        </dgm:presLayoutVars>
      </dgm:prSet>
      <dgm:spPr/>
      <dgm:t>
        <a:bodyPr/>
        <a:lstStyle/>
        <a:p>
          <a:endParaRPr lang="en-US"/>
        </a:p>
      </dgm:t>
    </dgm:pt>
    <dgm:pt modelId="{31CC3FE4-F434-49AC-A2C6-BEA0DCA3607C}" type="pres">
      <dgm:prSet presAssocID="{932FD28E-DE51-4E35-A483-68CF63B86B8D}" presName="childText" presStyleLbl="revTx" presStyleIdx="4" presStyleCnt="5">
        <dgm:presLayoutVars>
          <dgm:bulletEnabled val="1"/>
        </dgm:presLayoutVars>
      </dgm:prSet>
      <dgm:spPr/>
      <dgm:t>
        <a:bodyPr/>
        <a:lstStyle/>
        <a:p>
          <a:endParaRPr lang="en-US"/>
        </a:p>
      </dgm:t>
    </dgm:pt>
  </dgm:ptLst>
  <dgm:cxnLst>
    <dgm:cxn modelId="{33AB9ED4-A851-42C8-9B61-B56541049316}" srcId="{B2CCDF5F-B37F-41F5-AEF2-77F8E96D2580}" destId="{33BE1D37-314B-4DA8-B9B3-7DAF2028A2C0}" srcOrd="1" destOrd="0" parTransId="{58C330DB-8554-469E-BF15-3E3597FAE70A}" sibTransId="{7BC1B1F7-F886-43C7-AE48-A44734A685B9}"/>
    <dgm:cxn modelId="{4B204CC2-D911-41C8-9FD1-C1241DFEAD74}" type="presOf" srcId="{C5160424-1388-4DC1-9453-3046A8BBFE2B}" destId="{324FD813-CBE2-44DE-A3A4-3E19A0132CF8}" srcOrd="0" destOrd="0" presId="urn:microsoft.com/office/officeart/2005/8/layout/vList2"/>
    <dgm:cxn modelId="{436A2C1E-F53E-4C98-9048-3E1DC0759049}" type="presOf" srcId="{932FD28E-DE51-4E35-A483-68CF63B86B8D}" destId="{3ECC58ED-3633-413C-87B3-9018FCCB5BDF}" srcOrd="0" destOrd="0" presId="urn:microsoft.com/office/officeart/2005/8/layout/vList2"/>
    <dgm:cxn modelId="{3902BC3A-889C-4F3C-A1DB-53E251C688C9}" srcId="{B2CCDF5F-B37F-41F5-AEF2-77F8E96D2580}" destId="{65A03434-465B-4540-B017-8B8EBD4BFCBB}" srcOrd="0" destOrd="0" parTransId="{956F2959-6BBD-482D-B168-5AA4E79E1AD6}" sibTransId="{30B53156-5BDA-411F-997D-A87F67432E82}"/>
    <dgm:cxn modelId="{5151CA06-6C27-4F74-82F1-127C56A06890}" type="presOf" srcId="{0E174189-4B79-47D3-B347-5F42D0B3A168}" destId="{370BFA79-691D-4296-8A96-083460762119}" srcOrd="0" destOrd="2" presId="urn:microsoft.com/office/officeart/2005/8/layout/vList2"/>
    <dgm:cxn modelId="{0543AB7C-62CA-4C75-A146-66590F1EC3F2}" srcId="{7F805184-88C2-4DBE-8883-922ACDCF115F}" destId="{C5160424-1388-4DC1-9453-3046A8BBFE2B}" srcOrd="0" destOrd="0" parTransId="{32B40597-49FB-4991-A45D-2ED9B78633C4}" sibTransId="{2A862878-3B9C-4EAA-AB53-4DAF64C15442}"/>
    <dgm:cxn modelId="{1E1EBD4E-0F75-467A-986C-1253BAAC77EE}" type="presOf" srcId="{B2CCDF5F-B37F-41F5-AEF2-77F8E96D2580}" destId="{6992E61C-D612-4E80-B64B-E6F491ACDF3E}" srcOrd="0" destOrd="0" presId="urn:microsoft.com/office/officeart/2005/8/layout/vList2"/>
    <dgm:cxn modelId="{8F650E05-00E5-40BB-9907-916C9214C452}" srcId="{0415B7D9-95FE-41BF-A982-88619FB2BD18}" destId="{18EEE08A-1494-4322-AC2F-2559B5532641}" srcOrd="1" destOrd="0" parTransId="{DA74A392-B502-4433-ACCF-4F5F28EF8798}" sibTransId="{43BA51BE-8F3D-4E82-A3E6-C959E005F7F9}"/>
    <dgm:cxn modelId="{24F6ED5D-EEF2-41B8-AE85-5F8D432BDC77}" srcId="{0415B7D9-95FE-41BF-A982-88619FB2BD18}" destId="{932FD28E-DE51-4E35-A483-68CF63B86B8D}" srcOrd="4" destOrd="0" parTransId="{304FEF23-1522-4490-844E-EF93CD7A97DE}" sibTransId="{7A3C883D-6B2A-4E2F-83BD-59F24C9E775A}"/>
    <dgm:cxn modelId="{8EEA6621-73EA-47EF-849B-FDD6996B1B61}" srcId="{33BE1D37-314B-4DA8-B9B3-7DAF2028A2C0}" destId="{0E174189-4B79-47D3-B347-5F42D0B3A168}" srcOrd="0" destOrd="0" parTransId="{21AA5183-A698-4752-B41B-C484945D5F92}" sibTransId="{D435B2DF-2537-4FD4-BF09-43073E5D8E55}"/>
    <dgm:cxn modelId="{0768E7CD-E170-4F7C-8ADF-E44E25E1ADFB}" type="presOf" srcId="{65A03434-465B-4540-B017-8B8EBD4BFCBB}" destId="{370BFA79-691D-4296-8A96-083460762119}" srcOrd="0" destOrd="0" presId="urn:microsoft.com/office/officeart/2005/8/layout/vList2"/>
    <dgm:cxn modelId="{EA8E1824-7EB9-46BD-B7BD-3DE14D047CA3}" type="presOf" srcId="{52AC11D1-B424-4354-9D2D-927B4EF71C0A}" destId="{31CC3FE4-F434-49AC-A2C6-BEA0DCA3607C}" srcOrd="0" destOrd="0" presId="urn:microsoft.com/office/officeart/2005/8/layout/vList2"/>
    <dgm:cxn modelId="{01C37D8D-AFE8-402F-BE85-5EF4FC4ECF69}" type="presOf" srcId="{0415B7D9-95FE-41BF-A982-88619FB2BD18}" destId="{40FF8186-8B7B-43E7-9EF6-414214A93401}" srcOrd="0" destOrd="0" presId="urn:microsoft.com/office/officeart/2005/8/layout/vList2"/>
    <dgm:cxn modelId="{1CA4D335-6D42-4EA3-B722-E38B47C88A27}" srcId="{0415B7D9-95FE-41BF-A982-88619FB2BD18}" destId="{B2CCDF5F-B37F-41F5-AEF2-77F8E96D2580}" srcOrd="0" destOrd="0" parTransId="{A8C2F904-9746-4D78-95F0-F8DA0D17F1E9}" sibTransId="{A3D4D7D6-B0F1-4EC6-9836-94FEB25817BB}"/>
    <dgm:cxn modelId="{0070ECAF-BB17-4AFF-9846-C339BD09B45E}" type="presOf" srcId="{7F805184-88C2-4DBE-8883-922ACDCF115F}" destId="{3B187FB3-DA55-47FE-81EA-C8839A07412D}" srcOrd="0" destOrd="0" presId="urn:microsoft.com/office/officeart/2005/8/layout/vList2"/>
    <dgm:cxn modelId="{AFE4D044-3900-4BBC-9585-BC318E1EAF81}" srcId="{677A6DC7-6D7A-40A5-9F5C-A119C11BEB87}" destId="{E45FD22C-1938-4219-B979-5C3A187E2999}" srcOrd="0" destOrd="0" parTransId="{B630BB4D-9390-4C51-9C61-D6DB1B217657}" sibTransId="{AB23DB3D-B1CA-4B7C-AEE5-A9A8EB47BAC7}"/>
    <dgm:cxn modelId="{D958DEDA-D2E3-4647-BBD2-EBAC886875D8}" type="presOf" srcId="{18EEE08A-1494-4322-AC2F-2559B5532641}" destId="{C8466226-4156-43C2-94F5-AAE166A4E7EA}" srcOrd="0" destOrd="0" presId="urn:microsoft.com/office/officeart/2005/8/layout/vList2"/>
    <dgm:cxn modelId="{37935707-0083-46C5-BB5B-0DE359D7F283}" srcId="{0415B7D9-95FE-41BF-A982-88619FB2BD18}" destId="{7F805184-88C2-4DBE-8883-922ACDCF115F}" srcOrd="3" destOrd="0" parTransId="{E1CA29BD-D638-4B52-974E-645F563AEF58}" sibTransId="{EA992F52-D58B-48C9-90E7-9266D9DBE4F3}"/>
    <dgm:cxn modelId="{527AFEB9-5245-4BF1-91E5-BF0E217EBFD4}" type="presOf" srcId="{2CD8D00A-9819-4947-8A25-5CAEE5C244C1}" destId="{AE2DD077-4D8F-4236-86C7-D7565CD14243}" srcOrd="0" destOrd="1" presId="urn:microsoft.com/office/officeart/2005/8/layout/vList2"/>
    <dgm:cxn modelId="{594E4C97-FD23-4965-91FA-1479BCABC2E6}" type="presOf" srcId="{677A6DC7-6D7A-40A5-9F5C-A119C11BEB87}" destId="{024C987C-D67F-41CA-85CD-83D159488B00}" srcOrd="0" destOrd="0" presId="urn:microsoft.com/office/officeart/2005/8/layout/vList2"/>
    <dgm:cxn modelId="{C05838FA-CA75-4AC3-BCC8-24F72B56E6AA}" srcId="{932FD28E-DE51-4E35-A483-68CF63B86B8D}" destId="{52AC11D1-B424-4354-9D2D-927B4EF71C0A}" srcOrd="0" destOrd="0" parTransId="{94905CCE-5AD2-4BDC-AC96-4E1F0C5662CF}" sibTransId="{A25E3E52-5C5B-459D-9759-A1167DAC038E}"/>
    <dgm:cxn modelId="{46407330-E22A-45EC-A5EF-9920453FB4D7}" type="presOf" srcId="{04B7BDF3-4996-42AA-97BF-6A927A0BBEBE}" destId="{AE2DD077-4D8F-4236-86C7-D7565CD14243}" srcOrd="0" destOrd="0" presId="urn:microsoft.com/office/officeart/2005/8/layout/vList2"/>
    <dgm:cxn modelId="{E23DFA76-1DF6-46A3-A81C-01DDD3DB35D1}" srcId="{18EEE08A-1494-4322-AC2F-2559B5532641}" destId="{04B7BDF3-4996-42AA-97BF-6A927A0BBEBE}" srcOrd="0" destOrd="0" parTransId="{53E28771-B91B-4704-AC12-D44EA566EBB9}" sibTransId="{9382A190-2272-41F0-891F-1C7A8BACD116}"/>
    <dgm:cxn modelId="{16E4AC1B-E50E-439E-B827-840AF339D501}" type="presOf" srcId="{E45FD22C-1938-4219-B979-5C3A187E2999}" destId="{1563E92C-DA5D-40EA-B141-CE53AE880D8D}" srcOrd="0" destOrd="0" presId="urn:microsoft.com/office/officeart/2005/8/layout/vList2"/>
    <dgm:cxn modelId="{49DE485C-7372-4062-B15D-307DC5D4839A}" srcId="{18EEE08A-1494-4322-AC2F-2559B5532641}" destId="{2CD8D00A-9819-4947-8A25-5CAEE5C244C1}" srcOrd="1" destOrd="0" parTransId="{BADCD823-5CBF-4AF3-97D0-A83FD597F32F}" sibTransId="{27679B4E-5303-4FA0-9E96-570C75485A10}"/>
    <dgm:cxn modelId="{0F4FC871-65D6-4D19-95EA-BD5E5107F364}" type="presOf" srcId="{33BE1D37-314B-4DA8-B9B3-7DAF2028A2C0}" destId="{370BFA79-691D-4296-8A96-083460762119}" srcOrd="0" destOrd="1" presId="urn:microsoft.com/office/officeart/2005/8/layout/vList2"/>
    <dgm:cxn modelId="{1BCB6579-AEAC-4F2C-BE0F-0717978D1A12}" srcId="{0415B7D9-95FE-41BF-A982-88619FB2BD18}" destId="{677A6DC7-6D7A-40A5-9F5C-A119C11BEB87}" srcOrd="2" destOrd="0" parTransId="{4AB23E02-5586-4B04-991D-9719078BCCAD}" sibTransId="{C97E2306-3619-4751-8EF6-E99E0EF673D2}"/>
    <dgm:cxn modelId="{0A144618-98E1-42A5-A80C-688A8C14F1EE}" type="presParOf" srcId="{40FF8186-8B7B-43E7-9EF6-414214A93401}" destId="{6992E61C-D612-4E80-B64B-E6F491ACDF3E}" srcOrd="0" destOrd="0" presId="urn:microsoft.com/office/officeart/2005/8/layout/vList2"/>
    <dgm:cxn modelId="{3CB0BAC0-5168-4670-B22B-8D90BAAB1DB0}" type="presParOf" srcId="{40FF8186-8B7B-43E7-9EF6-414214A93401}" destId="{370BFA79-691D-4296-8A96-083460762119}" srcOrd="1" destOrd="0" presId="urn:microsoft.com/office/officeart/2005/8/layout/vList2"/>
    <dgm:cxn modelId="{0D127745-D09A-4382-8430-846CEF145768}" type="presParOf" srcId="{40FF8186-8B7B-43E7-9EF6-414214A93401}" destId="{C8466226-4156-43C2-94F5-AAE166A4E7EA}" srcOrd="2" destOrd="0" presId="urn:microsoft.com/office/officeart/2005/8/layout/vList2"/>
    <dgm:cxn modelId="{57018FD5-A463-4881-86DA-D05E5DAE1883}" type="presParOf" srcId="{40FF8186-8B7B-43E7-9EF6-414214A93401}" destId="{AE2DD077-4D8F-4236-86C7-D7565CD14243}" srcOrd="3" destOrd="0" presId="urn:microsoft.com/office/officeart/2005/8/layout/vList2"/>
    <dgm:cxn modelId="{0504A032-AE87-43B7-B957-3049B343DBA3}" type="presParOf" srcId="{40FF8186-8B7B-43E7-9EF6-414214A93401}" destId="{024C987C-D67F-41CA-85CD-83D159488B00}" srcOrd="4" destOrd="0" presId="urn:microsoft.com/office/officeart/2005/8/layout/vList2"/>
    <dgm:cxn modelId="{9E86274A-7C98-47AA-B3DD-7F1A69010AFC}" type="presParOf" srcId="{40FF8186-8B7B-43E7-9EF6-414214A93401}" destId="{1563E92C-DA5D-40EA-B141-CE53AE880D8D}" srcOrd="5" destOrd="0" presId="urn:microsoft.com/office/officeart/2005/8/layout/vList2"/>
    <dgm:cxn modelId="{8E8774B5-C473-4255-9D9D-0B521820A77C}" type="presParOf" srcId="{40FF8186-8B7B-43E7-9EF6-414214A93401}" destId="{3B187FB3-DA55-47FE-81EA-C8839A07412D}" srcOrd="6" destOrd="0" presId="urn:microsoft.com/office/officeart/2005/8/layout/vList2"/>
    <dgm:cxn modelId="{B49FD49D-FBC9-4456-8448-546DC2483C77}" type="presParOf" srcId="{40FF8186-8B7B-43E7-9EF6-414214A93401}" destId="{324FD813-CBE2-44DE-A3A4-3E19A0132CF8}" srcOrd="7" destOrd="0" presId="urn:microsoft.com/office/officeart/2005/8/layout/vList2"/>
    <dgm:cxn modelId="{9DDED074-0769-49E7-9F87-C18CA26FF3C8}" type="presParOf" srcId="{40FF8186-8B7B-43E7-9EF6-414214A93401}" destId="{3ECC58ED-3633-413C-87B3-9018FCCB5BDF}" srcOrd="8" destOrd="0" presId="urn:microsoft.com/office/officeart/2005/8/layout/vList2"/>
    <dgm:cxn modelId="{8B48AFE7-E3DB-4A85-A20D-B45DA858A2A2}" type="presParOf" srcId="{40FF8186-8B7B-43E7-9EF6-414214A93401}" destId="{31CC3FE4-F434-49AC-A2C6-BEA0DCA3607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0E6007-854D-47CB-9AEC-DF9247043C33}" type="doc">
      <dgm:prSet loTypeId="urn:microsoft.com/office/officeart/2005/8/layout/process1" loCatId="process" qsTypeId="urn:microsoft.com/office/officeart/2005/8/quickstyle/3d3" qsCatId="3D" csTypeId="urn:microsoft.com/office/officeart/2005/8/colors/accent1_1" csCatId="accent1" phldr="1"/>
      <dgm:spPr/>
    </dgm:pt>
    <dgm:pt modelId="{E5631A74-CBCF-48E3-B3A4-957A88DFB1C0}">
      <dgm:prSet phldrT="[Text]"/>
      <dgm:spPr/>
      <dgm:t>
        <a:bodyPr/>
        <a:lstStyle/>
        <a:p>
          <a:r>
            <a:rPr lang="en-US" dirty="0" smtClean="0"/>
            <a:t>Test Examiner</a:t>
          </a:r>
          <a:endParaRPr lang="en-US" dirty="0"/>
        </a:p>
      </dgm:t>
    </dgm:pt>
    <dgm:pt modelId="{3B91197F-6E5B-4CAB-A651-2542DB0BECCD}" type="parTrans" cxnId="{BD4D2FC7-D24D-4EB7-A102-ED1EADCEC6C1}">
      <dgm:prSet/>
      <dgm:spPr/>
      <dgm:t>
        <a:bodyPr/>
        <a:lstStyle/>
        <a:p>
          <a:endParaRPr lang="en-US"/>
        </a:p>
      </dgm:t>
    </dgm:pt>
    <dgm:pt modelId="{FFA4D2C4-B5E6-4AE6-B582-28E2675728B6}" type="sibTrans" cxnId="{BD4D2FC7-D24D-4EB7-A102-ED1EADCEC6C1}">
      <dgm:prSet/>
      <dgm:spPr/>
      <dgm:t>
        <a:bodyPr/>
        <a:lstStyle/>
        <a:p>
          <a:endParaRPr lang="en-US"/>
        </a:p>
      </dgm:t>
    </dgm:pt>
    <dgm:pt modelId="{8876B46E-A005-485C-A215-2B94D8653A68}">
      <dgm:prSet phldrT="[Text]"/>
      <dgm:spPr/>
      <dgm:t>
        <a:bodyPr/>
        <a:lstStyle/>
        <a:p>
          <a:r>
            <a:rPr lang="en-US" dirty="0" smtClean="0"/>
            <a:t>School Assessment Coordinator</a:t>
          </a:r>
          <a:endParaRPr lang="en-US" dirty="0"/>
        </a:p>
      </dgm:t>
    </dgm:pt>
    <dgm:pt modelId="{93ABA3B1-0368-4D09-B504-271471CCF768}" type="parTrans" cxnId="{B5D54E8B-7B0A-424B-A35C-8A9EEF1CE377}">
      <dgm:prSet/>
      <dgm:spPr/>
      <dgm:t>
        <a:bodyPr/>
        <a:lstStyle/>
        <a:p>
          <a:endParaRPr lang="en-US"/>
        </a:p>
      </dgm:t>
    </dgm:pt>
    <dgm:pt modelId="{2041A4F3-BB0A-421F-8835-ACCD7529A761}" type="sibTrans" cxnId="{B5D54E8B-7B0A-424B-A35C-8A9EEF1CE377}">
      <dgm:prSet/>
      <dgm:spPr/>
      <dgm:t>
        <a:bodyPr/>
        <a:lstStyle/>
        <a:p>
          <a:endParaRPr lang="en-US"/>
        </a:p>
      </dgm:t>
    </dgm:pt>
    <dgm:pt modelId="{C12E8FBD-28D1-4180-AAD6-71DFEF8B0A9B}">
      <dgm:prSet phldrT="[Text]"/>
      <dgm:spPr/>
      <dgm:t>
        <a:bodyPr/>
        <a:lstStyle/>
        <a:p>
          <a:r>
            <a:rPr lang="en-US" dirty="0" smtClean="0"/>
            <a:t>DAC</a:t>
          </a:r>
          <a:endParaRPr lang="en-US" dirty="0"/>
        </a:p>
      </dgm:t>
    </dgm:pt>
    <dgm:pt modelId="{D191490E-AC2A-46A5-A354-B01AF7148D90}" type="parTrans" cxnId="{C1323BDF-E0C0-443F-B50E-23C02F25B457}">
      <dgm:prSet/>
      <dgm:spPr/>
      <dgm:t>
        <a:bodyPr/>
        <a:lstStyle/>
        <a:p>
          <a:endParaRPr lang="en-US"/>
        </a:p>
      </dgm:t>
    </dgm:pt>
    <dgm:pt modelId="{87CFD91A-853A-45D2-8F4F-512477F4B254}" type="sibTrans" cxnId="{C1323BDF-E0C0-443F-B50E-23C02F25B457}">
      <dgm:prSet/>
      <dgm:spPr/>
      <dgm:t>
        <a:bodyPr/>
        <a:lstStyle/>
        <a:p>
          <a:endParaRPr lang="en-US"/>
        </a:p>
      </dgm:t>
    </dgm:pt>
    <dgm:pt modelId="{FF219ED5-116B-4545-A7CE-FD23B0E178F2}">
      <dgm:prSet phldrT="[Text]"/>
      <dgm:spPr/>
      <dgm:t>
        <a:bodyPr/>
        <a:lstStyle/>
        <a:p>
          <a:r>
            <a:rPr lang="en-US" dirty="0" smtClean="0"/>
            <a:t>Pearson, Inc.</a:t>
          </a:r>
          <a:endParaRPr lang="en-US" dirty="0"/>
        </a:p>
      </dgm:t>
    </dgm:pt>
    <dgm:pt modelId="{75B57CA2-122F-44D0-9FA7-5AF74045F0B4}" type="parTrans" cxnId="{72641761-F728-46F2-B645-B170F23D3AF2}">
      <dgm:prSet/>
      <dgm:spPr/>
      <dgm:t>
        <a:bodyPr/>
        <a:lstStyle/>
        <a:p>
          <a:endParaRPr lang="en-US"/>
        </a:p>
      </dgm:t>
    </dgm:pt>
    <dgm:pt modelId="{63A0C78B-839F-4741-B0B9-9C48169270F8}" type="sibTrans" cxnId="{72641761-F728-46F2-B645-B170F23D3AF2}">
      <dgm:prSet/>
      <dgm:spPr/>
      <dgm:t>
        <a:bodyPr/>
        <a:lstStyle/>
        <a:p>
          <a:endParaRPr lang="en-US"/>
        </a:p>
      </dgm:t>
    </dgm:pt>
    <dgm:pt modelId="{0E9348CD-AABB-4A59-ACAF-199A7F15104B}">
      <dgm:prSet phldrT="[Text]"/>
      <dgm:spPr/>
      <dgm:t>
        <a:bodyPr/>
        <a:lstStyle/>
        <a:p>
          <a:r>
            <a:rPr lang="en-US" dirty="0" smtClean="0"/>
            <a:t>CDE</a:t>
          </a:r>
          <a:endParaRPr lang="en-US" dirty="0"/>
        </a:p>
      </dgm:t>
    </dgm:pt>
    <dgm:pt modelId="{6311E80A-CCCD-40F4-B9AC-A06FBE5DEA32}" type="parTrans" cxnId="{8C305ECD-BA2B-4B50-BDCC-ABFB4A54D38E}">
      <dgm:prSet/>
      <dgm:spPr/>
      <dgm:t>
        <a:bodyPr/>
        <a:lstStyle/>
        <a:p>
          <a:endParaRPr lang="en-US"/>
        </a:p>
      </dgm:t>
    </dgm:pt>
    <dgm:pt modelId="{4BD833B4-EFE7-469C-A0C8-1B040586219F}" type="sibTrans" cxnId="{8C305ECD-BA2B-4B50-BDCC-ABFB4A54D38E}">
      <dgm:prSet/>
      <dgm:spPr/>
      <dgm:t>
        <a:bodyPr/>
        <a:lstStyle/>
        <a:p>
          <a:endParaRPr lang="en-US"/>
        </a:p>
      </dgm:t>
    </dgm:pt>
    <dgm:pt modelId="{50A8A8F8-035D-4E2B-B3B7-F3EA9EDC6B8A}" type="pres">
      <dgm:prSet presAssocID="{850E6007-854D-47CB-9AEC-DF9247043C33}" presName="Name0" presStyleCnt="0">
        <dgm:presLayoutVars>
          <dgm:dir/>
          <dgm:resizeHandles val="exact"/>
        </dgm:presLayoutVars>
      </dgm:prSet>
      <dgm:spPr/>
    </dgm:pt>
    <dgm:pt modelId="{7678CECA-0338-42BA-8982-263769F2E838}" type="pres">
      <dgm:prSet presAssocID="{E5631A74-CBCF-48E3-B3A4-957A88DFB1C0}" presName="node" presStyleLbl="node1" presStyleIdx="0" presStyleCnt="5">
        <dgm:presLayoutVars>
          <dgm:bulletEnabled val="1"/>
        </dgm:presLayoutVars>
      </dgm:prSet>
      <dgm:spPr/>
      <dgm:t>
        <a:bodyPr/>
        <a:lstStyle/>
        <a:p>
          <a:endParaRPr lang="en-US"/>
        </a:p>
      </dgm:t>
    </dgm:pt>
    <dgm:pt modelId="{D20A3F3E-D939-41A7-B06B-E875422648B2}" type="pres">
      <dgm:prSet presAssocID="{FFA4D2C4-B5E6-4AE6-B582-28E2675728B6}" presName="sibTrans" presStyleLbl="sibTrans2D1" presStyleIdx="0" presStyleCnt="4"/>
      <dgm:spPr/>
      <dgm:t>
        <a:bodyPr/>
        <a:lstStyle/>
        <a:p>
          <a:endParaRPr lang="en-US"/>
        </a:p>
      </dgm:t>
    </dgm:pt>
    <dgm:pt modelId="{99151D9A-1744-45BD-BA24-0FE2A991F4BD}" type="pres">
      <dgm:prSet presAssocID="{FFA4D2C4-B5E6-4AE6-B582-28E2675728B6}" presName="connectorText" presStyleLbl="sibTrans2D1" presStyleIdx="0" presStyleCnt="4"/>
      <dgm:spPr/>
      <dgm:t>
        <a:bodyPr/>
        <a:lstStyle/>
        <a:p>
          <a:endParaRPr lang="en-US"/>
        </a:p>
      </dgm:t>
    </dgm:pt>
    <dgm:pt modelId="{1AB7F587-B04B-4FB9-AF91-2820C2985165}" type="pres">
      <dgm:prSet presAssocID="{8876B46E-A005-485C-A215-2B94D8653A68}" presName="node" presStyleLbl="node1" presStyleIdx="1" presStyleCnt="5">
        <dgm:presLayoutVars>
          <dgm:bulletEnabled val="1"/>
        </dgm:presLayoutVars>
      </dgm:prSet>
      <dgm:spPr/>
      <dgm:t>
        <a:bodyPr/>
        <a:lstStyle/>
        <a:p>
          <a:endParaRPr lang="en-US"/>
        </a:p>
      </dgm:t>
    </dgm:pt>
    <dgm:pt modelId="{168CDDF7-0EE6-4976-84B3-4C3C192D3EF5}" type="pres">
      <dgm:prSet presAssocID="{2041A4F3-BB0A-421F-8835-ACCD7529A761}" presName="sibTrans" presStyleLbl="sibTrans2D1" presStyleIdx="1" presStyleCnt="4"/>
      <dgm:spPr/>
      <dgm:t>
        <a:bodyPr/>
        <a:lstStyle/>
        <a:p>
          <a:endParaRPr lang="en-US"/>
        </a:p>
      </dgm:t>
    </dgm:pt>
    <dgm:pt modelId="{6ED68C63-68FB-4A87-A28D-4717498E8067}" type="pres">
      <dgm:prSet presAssocID="{2041A4F3-BB0A-421F-8835-ACCD7529A761}" presName="connectorText" presStyleLbl="sibTrans2D1" presStyleIdx="1" presStyleCnt="4"/>
      <dgm:spPr/>
      <dgm:t>
        <a:bodyPr/>
        <a:lstStyle/>
        <a:p>
          <a:endParaRPr lang="en-US"/>
        </a:p>
      </dgm:t>
    </dgm:pt>
    <dgm:pt modelId="{863082E4-B90D-4571-A457-9146739D3F34}" type="pres">
      <dgm:prSet presAssocID="{C12E8FBD-28D1-4180-AAD6-71DFEF8B0A9B}" presName="node" presStyleLbl="node1" presStyleIdx="2" presStyleCnt="5">
        <dgm:presLayoutVars>
          <dgm:bulletEnabled val="1"/>
        </dgm:presLayoutVars>
      </dgm:prSet>
      <dgm:spPr/>
      <dgm:t>
        <a:bodyPr/>
        <a:lstStyle/>
        <a:p>
          <a:endParaRPr lang="en-US"/>
        </a:p>
      </dgm:t>
    </dgm:pt>
    <dgm:pt modelId="{A6B1CCD7-302A-440B-9232-7F0E53A8254F}" type="pres">
      <dgm:prSet presAssocID="{87CFD91A-853A-45D2-8F4F-512477F4B254}" presName="sibTrans" presStyleLbl="sibTrans2D1" presStyleIdx="2" presStyleCnt="4"/>
      <dgm:spPr/>
      <dgm:t>
        <a:bodyPr/>
        <a:lstStyle/>
        <a:p>
          <a:endParaRPr lang="en-US"/>
        </a:p>
      </dgm:t>
    </dgm:pt>
    <dgm:pt modelId="{616FB8AB-73B5-4CCA-9EDA-7A0E4B727FDC}" type="pres">
      <dgm:prSet presAssocID="{87CFD91A-853A-45D2-8F4F-512477F4B254}" presName="connectorText" presStyleLbl="sibTrans2D1" presStyleIdx="2" presStyleCnt="4"/>
      <dgm:spPr/>
      <dgm:t>
        <a:bodyPr/>
        <a:lstStyle/>
        <a:p>
          <a:endParaRPr lang="en-US"/>
        </a:p>
      </dgm:t>
    </dgm:pt>
    <dgm:pt modelId="{312334F0-A937-4C14-A05E-50EE2159DD42}" type="pres">
      <dgm:prSet presAssocID="{FF219ED5-116B-4545-A7CE-FD23B0E178F2}" presName="node" presStyleLbl="node1" presStyleIdx="3" presStyleCnt="5" custLinFactY="-42788" custLinFactNeighborX="33035" custLinFactNeighborY="-100000">
        <dgm:presLayoutVars>
          <dgm:bulletEnabled val="1"/>
        </dgm:presLayoutVars>
      </dgm:prSet>
      <dgm:spPr/>
      <dgm:t>
        <a:bodyPr/>
        <a:lstStyle/>
        <a:p>
          <a:endParaRPr lang="en-US"/>
        </a:p>
      </dgm:t>
    </dgm:pt>
    <dgm:pt modelId="{EBEFCE82-D9B3-4DB0-85A4-738BC7B221D9}" type="pres">
      <dgm:prSet presAssocID="{63A0C78B-839F-4741-B0B9-9C48169270F8}" presName="sibTrans" presStyleLbl="sibTrans2D1" presStyleIdx="3" presStyleCnt="4" custAng="18010759" custScaleX="60059" custLinFactX="-22439" custLinFactY="100000" custLinFactNeighborX="-100000" custLinFactNeighborY="116441"/>
      <dgm:spPr/>
      <dgm:t>
        <a:bodyPr/>
        <a:lstStyle/>
        <a:p>
          <a:endParaRPr lang="en-US"/>
        </a:p>
      </dgm:t>
    </dgm:pt>
    <dgm:pt modelId="{647360C5-D88D-409A-86EB-B2FB1C0957BA}" type="pres">
      <dgm:prSet presAssocID="{63A0C78B-839F-4741-B0B9-9C48169270F8}" presName="connectorText" presStyleLbl="sibTrans2D1" presStyleIdx="3" presStyleCnt="4"/>
      <dgm:spPr/>
      <dgm:t>
        <a:bodyPr/>
        <a:lstStyle/>
        <a:p>
          <a:endParaRPr lang="en-US"/>
        </a:p>
      </dgm:t>
    </dgm:pt>
    <dgm:pt modelId="{5A88EDC9-75AD-448E-903B-EF66B2E1ABCE}" type="pres">
      <dgm:prSet presAssocID="{0E9348CD-AABB-4A59-ACAF-199A7F15104B}" presName="node" presStyleLbl="node1" presStyleIdx="4" presStyleCnt="5" custLinFactX="-45334" custLinFactY="27201" custLinFactNeighborX="-100000" custLinFactNeighborY="100000">
        <dgm:presLayoutVars>
          <dgm:bulletEnabled val="1"/>
        </dgm:presLayoutVars>
      </dgm:prSet>
      <dgm:spPr/>
      <dgm:t>
        <a:bodyPr/>
        <a:lstStyle/>
        <a:p>
          <a:endParaRPr lang="en-US"/>
        </a:p>
      </dgm:t>
    </dgm:pt>
  </dgm:ptLst>
  <dgm:cxnLst>
    <dgm:cxn modelId="{0486CDFA-8E67-49EB-80C4-8D8BC03F1FD3}" type="presOf" srcId="{63A0C78B-839F-4741-B0B9-9C48169270F8}" destId="{EBEFCE82-D9B3-4DB0-85A4-738BC7B221D9}" srcOrd="0" destOrd="0" presId="urn:microsoft.com/office/officeart/2005/8/layout/process1"/>
    <dgm:cxn modelId="{D53914E3-44C4-47A9-BEF0-120DC45619D2}" type="presOf" srcId="{2041A4F3-BB0A-421F-8835-ACCD7529A761}" destId="{168CDDF7-0EE6-4976-84B3-4C3C192D3EF5}" srcOrd="0" destOrd="0" presId="urn:microsoft.com/office/officeart/2005/8/layout/process1"/>
    <dgm:cxn modelId="{C765CF37-A206-40EC-B7A4-FF6087ACAA97}" type="presOf" srcId="{850E6007-854D-47CB-9AEC-DF9247043C33}" destId="{50A8A8F8-035D-4E2B-B3B7-F3EA9EDC6B8A}" srcOrd="0" destOrd="0" presId="urn:microsoft.com/office/officeart/2005/8/layout/process1"/>
    <dgm:cxn modelId="{2372756B-A4D6-4D1B-8FDB-80DC0AE30E4B}" type="presOf" srcId="{8876B46E-A005-485C-A215-2B94D8653A68}" destId="{1AB7F587-B04B-4FB9-AF91-2820C2985165}" srcOrd="0" destOrd="0" presId="urn:microsoft.com/office/officeart/2005/8/layout/process1"/>
    <dgm:cxn modelId="{C1323BDF-E0C0-443F-B50E-23C02F25B457}" srcId="{850E6007-854D-47CB-9AEC-DF9247043C33}" destId="{C12E8FBD-28D1-4180-AAD6-71DFEF8B0A9B}" srcOrd="2" destOrd="0" parTransId="{D191490E-AC2A-46A5-A354-B01AF7148D90}" sibTransId="{87CFD91A-853A-45D2-8F4F-512477F4B254}"/>
    <dgm:cxn modelId="{18CD3B11-B00C-4E1B-9175-4A8B0D4A9225}" type="presOf" srcId="{FFA4D2C4-B5E6-4AE6-B582-28E2675728B6}" destId="{D20A3F3E-D939-41A7-B06B-E875422648B2}" srcOrd="0" destOrd="0" presId="urn:microsoft.com/office/officeart/2005/8/layout/process1"/>
    <dgm:cxn modelId="{72641761-F728-46F2-B645-B170F23D3AF2}" srcId="{850E6007-854D-47CB-9AEC-DF9247043C33}" destId="{FF219ED5-116B-4545-A7CE-FD23B0E178F2}" srcOrd="3" destOrd="0" parTransId="{75B57CA2-122F-44D0-9FA7-5AF74045F0B4}" sibTransId="{63A0C78B-839F-4741-B0B9-9C48169270F8}"/>
    <dgm:cxn modelId="{3AC64F3A-F0F2-470B-B001-DBA31EB25C98}" type="presOf" srcId="{87CFD91A-853A-45D2-8F4F-512477F4B254}" destId="{A6B1CCD7-302A-440B-9232-7F0E53A8254F}" srcOrd="0" destOrd="0" presId="urn:microsoft.com/office/officeart/2005/8/layout/process1"/>
    <dgm:cxn modelId="{0C917A4F-051C-4AE6-BF88-7F27BD312751}" type="presOf" srcId="{63A0C78B-839F-4741-B0B9-9C48169270F8}" destId="{647360C5-D88D-409A-86EB-B2FB1C0957BA}" srcOrd="1" destOrd="0" presId="urn:microsoft.com/office/officeart/2005/8/layout/process1"/>
    <dgm:cxn modelId="{BD4D2FC7-D24D-4EB7-A102-ED1EADCEC6C1}" srcId="{850E6007-854D-47CB-9AEC-DF9247043C33}" destId="{E5631A74-CBCF-48E3-B3A4-957A88DFB1C0}" srcOrd="0" destOrd="0" parTransId="{3B91197F-6E5B-4CAB-A651-2542DB0BECCD}" sibTransId="{FFA4D2C4-B5E6-4AE6-B582-28E2675728B6}"/>
    <dgm:cxn modelId="{D52B0DCD-DD46-450D-A675-EF605D61CC30}" type="presOf" srcId="{FFA4D2C4-B5E6-4AE6-B582-28E2675728B6}" destId="{99151D9A-1744-45BD-BA24-0FE2A991F4BD}" srcOrd="1" destOrd="0" presId="urn:microsoft.com/office/officeart/2005/8/layout/process1"/>
    <dgm:cxn modelId="{21770376-B05C-4B9B-851E-F8B1E8219A3C}" type="presOf" srcId="{2041A4F3-BB0A-421F-8835-ACCD7529A761}" destId="{6ED68C63-68FB-4A87-A28D-4717498E8067}" srcOrd="1" destOrd="0" presId="urn:microsoft.com/office/officeart/2005/8/layout/process1"/>
    <dgm:cxn modelId="{196F641C-E046-474C-B971-14BB0FFB7212}" type="presOf" srcId="{87CFD91A-853A-45D2-8F4F-512477F4B254}" destId="{616FB8AB-73B5-4CCA-9EDA-7A0E4B727FDC}" srcOrd="1" destOrd="0" presId="urn:microsoft.com/office/officeart/2005/8/layout/process1"/>
    <dgm:cxn modelId="{B5D54E8B-7B0A-424B-A35C-8A9EEF1CE377}" srcId="{850E6007-854D-47CB-9AEC-DF9247043C33}" destId="{8876B46E-A005-485C-A215-2B94D8653A68}" srcOrd="1" destOrd="0" parTransId="{93ABA3B1-0368-4D09-B504-271471CCF768}" sibTransId="{2041A4F3-BB0A-421F-8835-ACCD7529A761}"/>
    <dgm:cxn modelId="{ABC67AD1-D80E-4D4F-A6EA-393EB9F82FDB}" type="presOf" srcId="{E5631A74-CBCF-48E3-B3A4-957A88DFB1C0}" destId="{7678CECA-0338-42BA-8982-263769F2E838}" srcOrd="0" destOrd="0" presId="urn:microsoft.com/office/officeart/2005/8/layout/process1"/>
    <dgm:cxn modelId="{8C305ECD-BA2B-4B50-BDCC-ABFB4A54D38E}" srcId="{850E6007-854D-47CB-9AEC-DF9247043C33}" destId="{0E9348CD-AABB-4A59-ACAF-199A7F15104B}" srcOrd="4" destOrd="0" parTransId="{6311E80A-CCCD-40F4-B9AC-A06FBE5DEA32}" sibTransId="{4BD833B4-EFE7-469C-A0C8-1B040586219F}"/>
    <dgm:cxn modelId="{715207F0-8386-4C8A-A929-0DE475AC7E00}" type="presOf" srcId="{C12E8FBD-28D1-4180-AAD6-71DFEF8B0A9B}" destId="{863082E4-B90D-4571-A457-9146739D3F34}" srcOrd="0" destOrd="0" presId="urn:microsoft.com/office/officeart/2005/8/layout/process1"/>
    <dgm:cxn modelId="{E19298B5-4EA0-4CF2-ACE5-319EDB969C8C}" type="presOf" srcId="{FF219ED5-116B-4545-A7CE-FD23B0E178F2}" destId="{312334F0-A937-4C14-A05E-50EE2159DD42}" srcOrd="0" destOrd="0" presId="urn:microsoft.com/office/officeart/2005/8/layout/process1"/>
    <dgm:cxn modelId="{956DC84D-56EC-411E-BE76-B665DFBAA01F}" type="presOf" srcId="{0E9348CD-AABB-4A59-ACAF-199A7F15104B}" destId="{5A88EDC9-75AD-448E-903B-EF66B2E1ABCE}" srcOrd="0" destOrd="0" presId="urn:microsoft.com/office/officeart/2005/8/layout/process1"/>
    <dgm:cxn modelId="{CB305612-29A1-41E8-87F5-9075366A4EE3}" type="presParOf" srcId="{50A8A8F8-035D-4E2B-B3B7-F3EA9EDC6B8A}" destId="{7678CECA-0338-42BA-8982-263769F2E838}" srcOrd="0" destOrd="0" presId="urn:microsoft.com/office/officeart/2005/8/layout/process1"/>
    <dgm:cxn modelId="{780F5D45-46F7-4A83-8664-013766E22B2F}" type="presParOf" srcId="{50A8A8F8-035D-4E2B-B3B7-F3EA9EDC6B8A}" destId="{D20A3F3E-D939-41A7-B06B-E875422648B2}" srcOrd="1" destOrd="0" presId="urn:microsoft.com/office/officeart/2005/8/layout/process1"/>
    <dgm:cxn modelId="{A5FF0D5E-C7D2-444F-BC03-130B4DCF0A28}" type="presParOf" srcId="{D20A3F3E-D939-41A7-B06B-E875422648B2}" destId="{99151D9A-1744-45BD-BA24-0FE2A991F4BD}" srcOrd="0" destOrd="0" presId="urn:microsoft.com/office/officeart/2005/8/layout/process1"/>
    <dgm:cxn modelId="{DF08B00F-E9FF-4617-8F13-B33ED0AF6990}" type="presParOf" srcId="{50A8A8F8-035D-4E2B-B3B7-F3EA9EDC6B8A}" destId="{1AB7F587-B04B-4FB9-AF91-2820C2985165}" srcOrd="2" destOrd="0" presId="urn:microsoft.com/office/officeart/2005/8/layout/process1"/>
    <dgm:cxn modelId="{51422EAE-9ECB-479A-B04C-C82214767846}" type="presParOf" srcId="{50A8A8F8-035D-4E2B-B3B7-F3EA9EDC6B8A}" destId="{168CDDF7-0EE6-4976-84B3-4C3C192D3EF5}" srcOrd="3" destOrd="0" presId="urn:microsoft.com/office/officeart/2005/8/layout/process1"/>
    <dgm:cxn modelId="{7189B856-585C-4380-A1D4-42D832929966}" type="presParOf" srcId="{168CDDF7-0EE6-4976-84B3-4C3C192D3EF5}" destId="{6ED68C63-68FB-4A87-A28D-4717498E8067}" srcOrd="0" destOrd="0" presId="urn:microsoft.com/office/officeart/2005/8/layout/process1"/>
    <dgm:cxn modelId="{0A776C67-A48A-442C-8BAE-7C35C4FCF6C9}" type="presParOf" srcId="{50A8A8F8-035D-4E2B-B3B7-F3EA9EDC6B8A}" destId="{863082E4-B90D-4571-A457-9146739D3F34}" srcOrd="4" destOrd="0" presId="urn:microsoft.com/office/officeart/2005/8/layout/process1"/>
    <dgm:cxn modelId="{FBFE266E-110E-4E8D-BB9C-881549F0868E}" type="presParOf" srcId="{50A8A8F8-035D-4E2B-B3B7-F3EA9EDC6B8A}" destId="{A6B1CCD7-302A-440B-9232-7F0E53A8254F}" srcOrd="5" destOrd="0" presId="urn:microsoft.com/office/officeart/2005/8/layout/process1"/>
    <dgm:cxn modelId="{6C090E13-5A08-4673-8B2B-29C37982B6DF}" type="presParOf" srcId="{A6B1CCD7-302A-440B-9232-7F0E53A8254F}" destId="{616FB8AB-73B5-4CCA-9EDA-7A0E4B727FDC}" srcOrd="0" destOrd="0" presId="urn:microsoft.com/office/officeart/2005/8/layout/process1"/>
    <dgm:cxn modelId="{64389263-FD1A-457A-8441-BBD2EAC0C1A4}" type="presParOf" srcId="{50A8A8F8-035D-4E2B-B3B7-F3EA9EDC6B8A}" destId="{312334F0-A937-4C14-A05E-50EE2159DD42}" srcOrd="6" destOrd="0" presId="urn:microsoft.com/office/officeart/2005/8/layout/process1"/>
    <dgm:cxn modelId="{5184A0FD-09D7-47EF-83D6-8CD87EA7F8D0}" type="presParOf" srcId="{50A8A8F8-035D-4E2B-B3B7-F3EA9EDC6B8A}" destId="{EBEFCE82-D9B3-4DB0-85A4-738BC7B221D9}" srcOrd="7" destOrd="0" presId="urn:microsoft.com/office/officeart/2005/8/layout/process1"/>
    <dgm:cxn modelId="{FA2C016C-E3BB-453E-83DD-09529E601001}" type="presParOf" srcId="{EBEFCE82-D9B3-4DB0-85A4-738BC7B221D9}" destId="{647360C5-D88D-409A-86EB-B2FB1C0957BA}" srcOrd="0" destOrd="0" presId="urn:microsoft.com/office/officeart/2005/8/layout/process1"/>
    <dgm:cxn modelId="{1111741A-D449-4C5F-BBC6-352A489A971F}" type="presParOf" srcId="{50A8A8F8-035D-4E2B-B3B7-F3EA9EDC6B8A}" destId="{5A88EDC9-75AD-448E-903B-EF66B2E1ABC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7F1872-AC9C-4377-B6D7-2EEC7BB4A04D}" type="doc">
      <dgm:prSet loTypeId="urn:microsoft.com/office/officeart/2005/8/layout/vList6" loCatId="list" qsTypeId="urn:microsoft.com/office/officeart/2005/8/quickstyle/simple5" qsCatId="simple" csTypeId="urn:microsoft.com/office/officeart/2005/8/colors/accent4_1" csCatId="accent4" phldr="1"/>
      <dgm:spPr/>
      <dgm:t>
        <a:bodyPr/>
        <a:lstStyle/>
        <a:p>
          <a:endParaRPr lang="en-US"/>
        </a:p>
      </dgm:t>
    </dgm:pt>
    <dgm:pt modelId="{27BF9FC3-5F45-487A-932D-A650F732FCB0}">
      <dgm:prSet phldrT="[Text]"/>
      <dgm:spPr/>
      <dgm:t>
        <a:bodyPr/>
        <a:lstStyle/>
        <a:p>
          <a:r>
            <a:rPr lang="en-US" dirty="0" smtClean="0"/>
            <a:t>Assessment</a:t>
          </a:r>
        </a:p>
        <a:p>
          <a:r>
            <a:rPr lang="en-US" dirty="0" smtClean="0"/>
            <a:t>Unit</a:t>
          </a:r>
        </a:p>
      </dgm:t>
    </dgm:pt>
    <dgm:pt modelId="{EE7E6FFF-C8A9-4E92-B2D3-044133B97594}" type="parTrans" cxnId="{AF438851-142D-4966-9C80-87AAAD4DC87C}">
      <dgm:prSet/>
      <dgm:spPr/>
      <dgm:t>
        <a:bodyPr/>
        <a:lstStyle/>
        <a:p>
          <a:endParaRPr lang="en-US"/>
        </a:p>
      </dgm:t>
    </dgm:pt>
    <dgm:pt modelId="{F563F8C6-A246-49CF-B41E-03CAF2626BDC}" type="sibTrans" cxnId="{AF438851-142D-4966-9C80-87AAAD4DC87C}">
      <dgm:prSet/>
      <dgm:spPr/>
      <dgm:t>
        <a:bodyPr/>
        <a:lstStyle/>
        <a:p>
          <a:endParaRPr lang="en-US"/>
        </a:p>
      </dgm:t>
    </dgm:pt>
    <dgm:pt modelId="{A412461A-499D-4B24-94A4-C11A9EE083B9}">
      <dgm:prSet phldrT="[Text]"/>
      <dgm:spPr/>
      <dgm:t>
        <a:bodyPr/>
        <a:lstStyle/>
        <a:p>
          <a:r>
            <a:rPr lang="en-US" dirty="0" smtClean="0"/>
            <a:t>Test administration</a:t>
          </a:r>
          <a:endParaRPr lang="en-US" dirty="0"/>
        </a:p>
      </dgm:t>
    </dgm:pt>
    <dgm:pt modelId="{D5208930-E0AD-4F49-86F9-655F96E585E7}" type="parTrans" cxnId="{75B0446E-1BD0-42E3-A24A-CFFAA39C3E05}">
      <dgm:prSet/>
      <dgm:spPr/>
      <dgm:t>
        <a:bodyPr/>
        <a:lstStyle/>
        <a:p>
          <a:endParaRPr lang="en-US"/>
        </a:p>
      </dgm:t>
    </dgm:pt>
    <dgm:pt modelId="{CC05D0B8-18AF-4EFC-ABA9-D1E245ABC130}" type="sibTrans" cxnId="{75B0446E-1BD0-42E3-A24A-CFFAA39C3E05}">
      <dgm:prSet/>
      <dgm:spPr/>
      <dgm:t>
        <a:bodyPr/>
        <a:lstStyle/>
        <a:p>
          <a:endParaRPr lang="en-US"/>
        </a:p>
      </dgm:t>
    </dgm:pt>
    <dgm:pt modelId="{AA281499-48F4-428C-8E6B-6E78A6380FE6}">
      <dgm:prSet phldrT="[Text]"/>
      <dgm:spPr/>
      <dgm:t>
        <a:bodyPr/>
        <a:lstStyle/>
        <a:p>
          <a:r>
            <a:rPr lang="en-US" dirty="0" smtClean="0"/>
            <a:t>Allowable accommodations</a:t>
          </a:r>
          <a:endParaRPr lang="en-US" dirty="0"/>
        </a:p>
      </dgm:t>
    </dgm:pt>
    <dgm:pt modelId="{A4614EAB-8BEB-4909-93C2-EA00615F0E36}" type="parTrans" cxnId="{49A68795-A96D-4898-855F-71F0C0BE9F43}">
      <dgm:prSet/>
      <dgm:spPr/>
      <dgm:t>
        <a:bodyPr/>
        <a:lstStyle/>
        <a:p>
          <a:endParaRPr lang="en-US"/>
        </a:p>
      </dgm:t>
    </dgm:pt>
    <dgm:pt modelId="{5D873A2F-C42D-43ED-9CA6-D35A360C3D6B}" type="sibTrans" cxnId="{49A68795-A96D-4898-855F-71F0C0BE9F43}">
      <dgm:prSet/>
      <dgm:spPr/>
      <dgm:t>
        <a:bodyPr/>
        <a:lstStyle/>
        <a:p>
          <a:endParaRPr lang="en-US"/>
        </a:p>
      </dgm:t>
    </dgm:pt>
    <dgm:pt modelId="{4DA2448A-7455-418D-940B-903B69F8E38D}">
      <dgm:prSet phldrT="[Text]"/>
      <dgm:spPr/>
      <dgm:t>
        <a:bodyPr/>
        <a:lstStyle/>
        <a:p>
          <a:r>
            <a:rPr lang="en-US" dirty="0" smtClean="0"/>
            <a:t>Exceptional Student Services Unit</a:t>
          </a:r>
          <a:endParaRPr lang="en-US" dirty="0"/>
        </a:p>
      </dgm:t>
    </dgm:pt>
    <dgm:pt modelId="{DBB3A8F3-33F3-47B1-9453-4771D62B6A5B}" type="parTrans" cxnId="{B48CC146-E24C-4C40-875C-22F7F576CA69}">
      <dgm:prSet/>
      <dgm:spPr/>
      <dgm:t>
        <a:bodyPr/>
        <a:lstStyle/>
        <a:p>
          <a:endParaRPr lang="en-US"/>
        </a:p>
      </dgm:t>
    </dgm:pt>
    <dgm:pt modelId="{D21799C3-9677-4E90-BD3E-D67AAD24DB5F}" type="sibTrans" cxnId="{B48CC146-E24C-4C40-875C-22F7F576CA69}">
      <dgm:prSet/>
      <dgm:spPr/>
      <dgm:t>
        <a:bodyPr/>
        <a:lstStyle/>
        <a:p>
          <a:endParaRPr lang="en-US"/>
        </a:p>
      </dgm:t>
    </dgm:pt>
    <dgm:pt modelId="{30ADD86E-2762-45F6-B7E5-0C60943DF883}">
      <dgm:prSet phldrT="[Text]"/>
      <dgm:spPr/>
      <dgm:t>
        <a:bodyPr/>
        <a:lstStyle/>
        <a:p>
          <a:r>
            <a:rPr lang="en-US" dirty="0" smtClean="0"/>
            <a:t>Data interpretation</a:t>
          </a:r>
          <a:endParaRPr lang="en-US" dirty="0"/>
        </a:p>
      </dgm:t>
    </dgm:pt>
    <dgm:pt modelId="{B598E13B-31FE-4748-8851-F6FF767E954C}" type="parTrans" cxnId="{D7D3C5CD-F230-46D3-B1BF-167C08C8EA97}">
      <dgm:prSet/>
      <dgm:spPr/>
      <dgm:t>
        <a:bodyPr/>
        <a:lstStyle/>
        <a:p>
          <a:endParaRPr lang="en-US"/>
        </a:p>
      </dgm:t>
    </dgm:pt>
    <dgm:pt modelId="{C9E88A5D-1637-4C5A-8820-EB7C9B1A4EC2}" type="sibTrans" cxnId="{D7D3C5CD-F230-46D3-B1BF-167C08C8EA97}">
      <dgm:prSet/>
      <dgm:spPr/>
      <dgm:t>
        <a:bodyPr/>
        <a:lstStyle/>
        <a:p>
          <a:endParaRPr lang="en-US"/>
        </a:p>
      </dgm:t>
    </dgm:pt>
    <dgm:pt modelId="{B6B8E9B4-2A21-46F8-92CF-AC7056B72E2E}">
      <dgm:prSet phldrT="[Text]"/>
      <dgm:spPr/>
      <dgm:t>
        <a:bodyPr/>
        <a:lstStyle/>
        <a:p>
          <a:r>
            <a:rPr lang="en-US" dirty="0" smtClean="0"/>
            <a:t>Test materials</a:t>
          </a:r>
          <a:endParaRPr lang="en-US" dirty="0"/>
        </a:p>
      </dgm:t>
    </dgm:pt>
    <dgm:pt modelId="{1930A926-E27E-4CC4-8911-80FEDA839C16}" type="parTrans" cxnId="{2C267E5D-A64D-45E4-8FA2-E4E28FEB576C}">
      <dgm:prSet/>
      <dgm:spPr/>
      <dgm:t>
        <a:bodyPr/>
        <a:lstStyle/>
        <a:p>
          <a:endParaRPr lang="en-US"/>
        </a:p>
      </dgm:t>
    </dgm:pt>
    <dgm:pt modelId="{CBAE12BD-A91D-4BB4-A515-17EAAA1C2E87}" type="sibTrans" cxnId="{2C267E5D-A64D-45E4-8FA2-E4E28FEB576C}">
      <dgm:prSet/>
      <dgm:spPr/>
      <dgm:t>
        <a:bodyPr/>
        <a:lstStyle/>
        <a:p>
          <a:endParaRPr lang="en-US"/>
        </a:p>
      </dgm:t>
    </dgm:pt>
    <dgm:pt modelId="{504B6FA3-3E07-49F3-B7FD-DBD93E070557}">
      <dgm:prSet phldrT="[Text]"/>
      <dgm:spPr/>
      <dgm:t>
        <a:bodyPr/>
        <a:lstStyle/>
        <a:p>
          <a:r>
            <a:rPr lang="en-US" dirty="0" smtClean="0"/>
            <a:t>Logistics</a:t>
          </a:r>
          <a:endParaRPr lang="en-US" dirty="0"/>
        </a:p>
      </dgm:t>
    </dgm:pt>
    <dgm:pt modelId="{99235B4C-0D29-4B6E-B2E1-5256E6E9B683}" type="parTrans" cxnId="{624C5F77-36F3-411A-9664-5F14AF2F8F89}">
      <dgm:prSet/>
      <dgm:spPr/>
      <dgm:t>
        <a:bodyPr/>
        <a:lstStyle/>
        <a:p>
          <a:endParaRPr lang="en-US"/>
        </a:p>
      </dgm:t>
    </dgm:pt>
    <dgm:pt modelId="{DA1B540D-8D27-4BEB-B504-6E0622AD84D1}" type="sibTrans" cxnId="{624C5F77-36F3-411A-9664-5F14AF2F8F89}">
      <dgm:prSet/>
      <dgm:spPr/>
      <dgm:t>
        <a:bodyPr/>
        <a:lstStyle/>
        <a:p>
          <a:endParaRPr lang="en-US"/>
        </a:p>
      </dgm:t>
    </dgm:pt>
    <dgm:pt modelId="{839B8DB9-31E2-47A3-94A4-010C2ABB4416}">
      <dgm:prSet phldrT="[Text]"/>
      <dgm:spPr/>
      <dgm:t>
        <a:bodyPr/>
        <a:lstStyle/>
        <a:p>
          <a:r>
            <a:rPr lang="en-US" dirty="0" smtClean="0"/>
            <a:t>Instructional guidance</a:t>
          </a:r>
          <a:endParaRPr lang="en-US" dirty="0"/>
        </a:p>
      </dgm:t>
    </dgm:pt>
    <dgm:pt modelId="{4FAD85B7-0147-43E0-9752-C819C1A519C0}" type="parTrans" cxnId="{FB672D05-FD8D-4ACC-889B-C4EDECC03220}">
      <dgm:prSet/>
      <dgm:spPr/>
      <dgm:t>
        <a:bodyPr/>
        <a:lstStyle/>
        <a:p>
          <a:endParaRPr lang="en-US"/>
        </a:p>
      </dgm:t>
    </dgm:pt>
    <dgm:pt modelId="{F939B158-B15B-450E-887F-A56A9FA0406B}" type="sibTrans" cxnId="{FB672D05-FD8D-4ACC-889B-C4EDECC03220}">
      <dgm:prSet/>
      <dgm:spPr/>
      <dgm:t>
        <a:bodyPr/>
        <a:lstStyle/>
        <a:p>
          <a:endParaRPr lang="en-US"/>
        </a:p>
      </dgm:t>
    </dgm:pt>
    <dgm:pt modelId="{80C2F69B-00C1-4DA6-BB4E-8A314ECF3204}">
      <dgm:prSet phldrT="[Text]"/>
      <dgm:spPr/>
      <dgm:t>
        <a:bodyPr/>
        <a:lstStyle/>
        <a:p>
          <a:r>
            <a:rPr lang="en-US" dirty="0" smtClean="0"/>
            <a:t>IEP documentation</a:t>
          </a:r>
          <a:endParaRPr lang="en-US" dirty="0"/>
        </a:p>
      </dgm:t>
    </dgm:pt>
    <dgm:pt modelId="{8C9627FD-FCF0-4757-A51A-F3A73056A5DD}" type="parTrans" cxnId="{8ED19E62-804B-472F-AED8-1EC7D5D2D7FD}">
      <dgm:prSet/>
      <dgm:spPr/>
      <dgm:t>
        <a:bodyPr/>
        <a:lstStyle/>
        <a:p>
          <a:endParaRPr lang="en-US"/>
        </a:p>
      </dgm:t>
    </dgm:pt>
    <dgm:pt modelId="{7E3F0368-21FD-4EEE-97B2-0FD4140F8F4B}" type="sibTrans" cxnId="{8ED19E62-804B-472F-AED8-1EC7D5D2D7FD}">
      <dgm:prSet/>
      <dgm:spPr/>
      <dgm:t>
        <a:bodyPr/>
        <a:lstStyle/>
        <a:p>
          <a:endParaRPr lang="en-US"/>
        </a:p>
      </dgm:t>
    </dgm:pt>
    <dgm:pt modelId="{3F42BE8F-E7DC-4D90-80DA-4D65671883CE}">
      <dgm:prSet phldrT="[Text]"/>
      <dgm:spPr/>
      <dgm:t>
        <a:bodyPr/>
        <a:lstStyle/>
        <a:p>
          <a:r>
            <a:rPr lang="en-US" dirty="0" smtClean="0"/>
            <a:t>Eligibility</a:t>
          </a:r>
          <a:endParaRPr lang="en-US" dirty="0"/>
        </a:p>
      </dgm:t>
    </dgm:pt>
    <dgm:pt modelId="{9BE5BC7A-B33A-458A-BDA6-FB80FB5686E3}" type="parTrans" cxnId="{F4A2D15F-93F6-4C7F-83ED-379AA1176420}">
      <dgm:prSet/>
      <dgm:spPr/>
      <dgm:t>
        <a:bodyPr/>
        <a:lstStyle/>
        <a:p>
          <a:endParaRPr lang="en-US"/>
        </a:p>
      </dgm:t>
    </dgm:pt>
    <dgm:pt modelId="{6BCFB1B1-76B2-4E5B-9CC6-EB63F5B8BC38}" type="sibTrans" cxnId="{F4A2D15F-93F6-4C7F-83ED-379AA1176420}">
      <dgm:prSet/>
      <dgm:spPr/>
      <dgm:t>
        <a:bodyPr/>
        <a:lstStyle/>
        <a:p>
          <a:endParaRPr lang="en-US"/>
        </a:p>
      </dgm:t>
    </dgm:pt>
    <dgm:pt modelId="{4CC4DD41-2322-497E-8FB6-064B6CB85206}" type="pres">
      <dgm:prSet presAssocID="{A77F1872-AC9C-4377-B6D7-2EEC7BB4A04D}" presName="Name0" presStyleCnt="0">
        <dgm:presLayoutVars>
          <dgm:dir/>
          <dgm:animLvl val="lvl"/>
          <dgm:resizeHandles/>
        </dgm:presLayoutVars>
      </dgm:prSet>
      <dgm:spPr/>
      <dgm:t>
        <a:bodyPr/>
        <a:lstStyle/>
        <a:p>
          <a:endParaRPr lang="en-US"/>
        </a:p>
      </dgm:t>
    </dgm:pt>
    <dgm:pt modelId="{A6011D35-0232-4E1C-93B9-3F45B20B47CA}" type="pres">
      <dgm:prSet presAssocID="{27BF9FC3-5F45-487A-932D-A650F732FCB0}" presName="linNode" presStyleCnt="0"/>
      <dgm:spPr/>
      <dgm:t>
        <a:bodyPr/>
        <a:lstStyle/>
        <a:p>
          <a:endParaRPr lang="en-US"/>
        </a:p>
      </dgm:t>
    </dgm:pt>
    <dgm:pt modelId="{75CAA65D-C784-4A02-A46E-F54BFD0552BF}" type="pres">
      <dgm:prSet presAssocID="{27BF9FC3-5F45-487A-932D-A650F732FCB0}" presName="parentShp" presStyleLbl="node1" presStyleIdx="0" presStyleCnt="2">
        <dgm:presLayoutVars>
          <dgm:bulletEnabled val="1"/>
        </dgm:presLayoutVars>
      </dgm:prSet>
      <dgm:spPr/>
      <dgm:t>
        <a:bodyPr/>
        <a:lstStyle/>
        <a:p>
          <a:endParaRPr lang="en-US"/>
        </a:p>
      </dgm:t>
    </dgm:pt>
    <dgm:pt modelId="{43516517-F3B0-4773-91E7-635F50B3A4F2}" type="pres">
      <dgm:prSet presAssocID="{27BF9FC3-5F45-487A-932D-A650F732FCB0}" presName="childShp" presStyleLbl="bgAccFollowNode1" presStyleIdx="0" presStyleCnt="2" custScaleY="83969">
        <dgm:presLayoutVars>
          <dgm:bulletEnabled val="1"/>
        </dgm:presLayoutVars>
      </dgm:prSet>
      <dgm:spPr/>
      <dgm:t>
        <a:bodyPr/>
        <a:lstStyle/>
        <a:p>
          <a:endParaRPr lang="en-US"/>
        </a:p>
      </dgm:t>
    </dgm:pt>
    <dgm:pt modelId="{BBC25520-9D16-4939-B2D5-8EF8CBB03BFD}" type="pres">
      <dgm:prSet presAssocID="{F563F8C6-A246-49CF-B41E-03CAF2626BDC}" presName="spacing" presStyleCnt="0"/>
      <dgm:spPr/>
      <dgm:t>
        <a:bodyPr/>
        <a:lstStyle/>
        <a:p>
          <a:endParaRPr lang="en-US"/>
        </a:p>
      </dgm:t>
    </dgm:pt>
    <dgm:pt modelId="{3C829FDF-9E8E-483D-A4ED-3978CD4B5A27}" type="pres">
      <dgm:prSet presAssocID="{4DA2448A-7455-418D-940B-903B69F8E38D}" presName="linNode" presStyleCnt="0"/>
      <dgm:spPr/>
      <dgm:t>
        <a:bodyPr/>
        <a:lstStyle/>
        <a:p>
          <a:endParaRPr lang="en-US"/>
        </a:p>
      </dgm:t>
    </dgm:pt>
    <dgm:pt modelId="{1122DE1D-1BFF-4F56-AC93-4B2AEA3C5000}" type="pres">
      <dgm:prSet presAssocID="{4DA2448A-7455-418D-940B-903B69F8E38D}" presName="parentShp" presStyleLbl="node1" presStyleIdx="1" presStyleCnt="2">
        <dgm:presLayoutVars>
          <dgm:bulletEnabled val="1"/>
        </dgm:presLayoutVars>
      </dgm:prSet>
      <dgm:spPr/>
      <dgm:t>
        <a:bodyPr/>
        <a:lstStyle/>
        <a:p>
          <a:endParaRPr lang="en-US"/>
        </a:p>
      </dgm:t>
    </dgm:pt>
    <dgm:pt modelId="{43B0DF41-FEA2-46DD-ABD5-4431ABB3FBBF}" type="pres">
      <dgm:prSet presAssocID="{4DA2448A-7455-418D-940B-903B69F8E38D}" presName="childShp" presStyleLbl="bgAccFollowNode1" presStyleIdx="1" presStyleCnt="2" custScaleY="84126">
        <dgm:presLayoutVars>
          <dgm:bulletEnabled val="1"/>
        </dgm:presLayoutVars>
      </dgm:prSet>
      <dgm:spPr/>
      <dgm:t>
        <a:bodyPr/>
        <a:lstStyle/>
        <a:p>
          <a:endParaRPr lang="en-US"/>
        </a:p>
      </dgm:t>
    </dgm:pt>
  </dgm:ptLst>
  <dgm:cxnLst>
    <dgm:cxn modelId="{75B0446E-1BD0-42E3-A24A-CFFAA39C3E05}" srcId="{27BF9FC3-5F45-487A-932D-A650F732FCB0}" destId="{A412461A-499D-4B24-94A4-C11A9EE083B9}" srcOrd="0" destOrd="0" parTransId="{D5208930-E0AD-4F49-86F9-655F96E585E7}" sibTransId="{CC05D0B8-18AF-4EFC-ABA9-D1E245ABC130}"/>
    <dgm:cxn modelId="{49A68795-A96D-4898-855F-71F0C0BE9F43}" srcId="{27BF9FC3-5F45-487A-932D-A650F732FCB0}" destId="{AA281499-48F4-428C-8E6B-6E78A6380FE6}" srcOrd="2" destOrd="0" parTransId="{A4614EAB-8BEB-4909-93C2-EA00615F0E36}" sibTransId="{5D873A2F-C42D-43ED-9CA6-D35A360C3D6B}"/>
    <dgm:cxn modelId="{F4A2D15F-93F6-4C7F-83ED-379AA1176420}" srcId="{4DA2448A-7455-418D-940B-903B69F8E38D}" destId="{3F42BE8F-E7DC-4D90-80DA-4D65671883CE}" srcOrd="0" destOrd="0" parTransId="{9BE5BC7A-B33A-458A-BDA6-FB80FB5686E3}" sibTransId="{6BCFB1B1-76B2-4E5B-9CC6-EB63F5B8BC38}"/>
    <dgm:cxn modelId="{85DB250B-9282-4914-9B9A-8627EBA20D0F}" type="presOf" srcId="{A412461A-499D-4B24-94A4-C11A9EE083B9}" destId="{43516517-F3B0-4773-91E7-635F50B3A4F2}" srcOrd="0" destOrd="0" presId="urn:microsoft.com/office/officeart/2005/8/layout/vList6"/>
    <dgm:cxn modelId="{624C5F77-36F3-411A-9664-5F14AF2F8F89}" srcId="{27BF9FC3-5F45-487A-932D-A650F732FCB0}" destId="{504B6FA3-3E07-49F3-B7FD-DBD93E070557}" srcOrd="3" destOrd="0" parTransId="{99235B4C-0D29-4B6E-B2E1-5256E6E9B683}" sibTransId="{DA1B540D-8D27-4BEB-B504-6E0622AD84D1}"/>
    <dgm:cxn modelId="{B48CC146-E24C-4C40-875C-22F7F576CA69}" srcId="{A77F1872-AC9C-4377-B6D7-2EEC7BB4A04D}" destId="{4DA2448A-7455-418D-940B-903B69F8E38D}" srcOrd="1" destOrd="0" parTransId="{DBB3A8F3-33F3-47B1-9453-4771D62B6A5B}" sibTransId="{D21799C3-9677-4E90-BD3E-D67AAD24DB5F}"/>
    <dgm:cxn modelId="{80D14018-973C-489D-A566-E367E98BFB1F}" type="presOf" srcId="{80C2F69B-00C1-4DA6-BB4E-8A314ECF3204}" destId="{43B0DF41-FEA2-46DD-ABD5-4431ABB3FBBF}" srcOrd="0" destOrd="3" presId="urn:microsoft.com/office/officeart/2005/8/layout/vList6"/>
    <dgm:cxn modelId="{D7D3C5CD-F230-46D3-B1BF-167C08C8EA97}" srcId="{4DA2448A-7455-418D-940B-903B69F8E38D}" destId="{30ADD86E-2762-45F6-B7E5-0C60943DF883}" srcOrd="2" destOrd="0" parTransId="{B598E13B-31FE-4748-8851-F6FF767E954C}" sibTransId="{C9E88A5D-1637-4C5A-8820-EB7C9B1A4EC2}"/>
    <dgm:cxn modelId="{AF438851-142D-4966-9C80-87AAAD4DC87C}" srcId="{A77F1872-AC9C-4377-B6D7-2EEC7BB4A04D}" destId="{27BF9FC3-5F45-487A-932D-A650F732FCB0}" srcOrd="0" destOrd="0" parTransId="{EE7E6FFF-C8A9-4E92-B2D3-044133B97594}" sibTransId="{F563F8C6-A246-49CF-B41E-03CAF2626BDC}"/>
    <dgm:cxn modelId="{64807D78-5123-4E90-BA68-3807D9D786FE}" type="presOf" srcId="{4DA2448A-7455-418D-940B-903B69F8E38D}" destId="{1122DE1D-1BFF-4F56-AC93-4B2AEA3C5000}" srcOrd="0" destOrd="0" presId="urn:microsoft.com/office/officeart/2005/8/layout/vList6"/>
    <dgm:cxn modelId="{6196ACC0-032A-4651-B497-A01F3FB013AD}" type="presOf" srcId="{839B8DB9-31E2-47A3-94A4-010C2ABB4416}" destId="{43B0DF41-FEA2-46DD-ABD5-4431ABB3FBBF}" srcOrd="0" destOrd="1" presId="urn:microsoft.com/office/officeart/2005/8/layout/vList6"/>
    <dgm:cxn modelId="{B92BE516-1182-4ADA-BFEC-49FA2BCE07CD}" type="presOf" srcId="{B6B8E9B4-2A21-46F8-92CF-AC7056B72E2E}" destId="{43516517-F3B0-4773-91E7-635F50B3A4F2}" srcOrd="0" destOrd="1" presId="urn:microsoft.com/office/officeart/2005/8/layout/vList6"/>
    <dgm:cxn modelId="{E84E7D8F-F01E-4249-B91F-792E07D127D0}" type="presOf" srcId="{504B6FA3-3E07-49F3-B7FD-DBD93E070557}" destId="{43516517-F3B0-4773-91E7-635F50B3A4F2}" srcOrd="0" destOrd="3" presId="urn:microsoft.com/office/officeart/2005/8/layout/vList6"/>
    <dgm:cxn modelId="{2C267E5D-A64D-45E4-8FA2-E4E28FEB576C}" srcId="{27BF9FC3-5F45-487A-932D-A650F732FCB0}" destId="{B6B8E9B4-2A21-46F8-92CF-AC7056B72E2E}" srcOrd="1" destOrd="0" parTransId="{1930A926-E27E-4CC4-8911-80FEDA839C16}" sibTransId="{CBAE12BD-A91D-4BB4-A515-17EAAA1C2E87}"/>
    <dgm:cxn modelId="{7D75AD31-CAE0-4240-A445-A31AFEBFE55B}" type="presOf" srcId="{3F42BE8F-E7DC-4D90-80DA-4D65671883CE}" destId="{43B0DF41-FEA2-46DD-ABD5-4431ABB3FBBF}" srcOrd="0" destOrd="0" presId="urn:microsoft.com/office/officeart/2005/8/layout/vList6"/>
    <dgm:cxn modelId="{C4772D64-BBD7-4119-B2AE-1EDDD3B4A7ED}" type="presOf" srcId="{AA281499-48F4-428C-8E6B-6E78A6380FE6}" destId="{43516517-F3B0-4773-91E7-635F50B3A4F2}" srcOrd="0" destOrd="2" presId="urn:microsoft.com/office/officeart/2005/8/layout/vList6"/>
    <dgm:cxn modelId="{FB672D05-FD8D-4ACC-889B-C4EDECC03220}" srcId="{4DA2448A-7455-418D-940B-903B69F8E38D}" destId="{839B8DB9-31E2-47A3-94A4-010C2ABB4416}" srcOrd="1" destOrd="0" parTransId="{4FAD85B7-0147-43E0-9752-C819C1A519C0}" sibTransId="{F939B158-B15B-450E-887F-A56A9FA0406B}"/>
    <dgm:cxn modelId="{9B2019D4-9BC9-4E02-A83F-7C1DCE2E8356}" type="presOf" srcId="{30ADD86E-2762-45F6-B7E5-0C60943DF883}" destId="{43B0DF41-FEA2-46DD-ABD5-4431ABB3FBBF}" srcOrd="0" destOrd="2" presId="urn:microsoft.com/office/officeart/2005/8/layout/vList6"/>
    <dgm:cxn modelId="{8ED19E62-804B-472F-AED8-1EC7D5D2D7FD}" srcId="{4DA2448A-7455-418D-940B-903B69F8E38D}" destId="{80C2F69B-00C1-4DA6-BB4E-8A314ECF3204}" srcOrd="3" destOrd="0" parTransId="{8C9627FD-FCF0-4757-A51A-F3A73056A5DD}" sibTransId="{7E3F0368-21FD-4EEE-97B2-0FD4140F8F4B}"/>
    <dgm:cxn modelId="{4B70C2EE-4D5C-4BE7-9E3F-CE0260DAF795}" type="presOf" srcId="{27BF9FC3-5F45-487A-932D-A650F732FCB0}" destId="{75CAA65D-C784-4A02-A46E-F54BFD0552BF}" srcOrd="0" destOrd="0" presId="urn:microsoft.com/office/officeart/2005/8/layout/vList6"/>
    <dgm:cxn modelId="{666192F6-DB91-445B-8942-1682B0ECB776}" type="presOf" srcId="{A77F1872-AC9C-4377-B6D7-2EEC7BB4A04D}" destId="{4CC4DD41-2322-497E-8FB6-064B6CB85206}" srcOrd="0" destOrd="0" presId="urn:microsoft.com/office/officeart/2005/8/layout/vList6"/>
    <dgm:cxn modelId="{6BBBBDEC-DCC1-4E79-B8CA-5117F14BA0AB}" type="presParOf" srcId="{4CC4DD41-2322-497E-8FB6-064B6CB85206}" destId="{A6011D35-0232-4E1C-93B9-3F45B20B47CA}" srcOrd="0" destOrd="0" presId="urn:microsoft.com/office/officeart/2005/8/layout/vList6"/>
    <dgm:cxn modelId="{5A5D7830-D840-4B6F-A4A4-BA4C070699A5}" type="presParOf" srcId="{A6011D35-0232-4E1C-93B9-3F45B20B47CA}" destId="{75CAA65D-C784-4A02-A46E-F54BFD0552BF}" srcOrd="0" destOrd="0" presId="urn:microsoft.com/office/officeart/2005/8/layout/vList6"/>
    <dgm:cxn modelId="{09F08421-AE35-4753-88ED-48F3B5D14512}" type="presParOf" srcId="{A6011D35-0232-4E1C-93B9-3F45B20B47CA}" destId="{43516517-F3B0-4773-91E7-635F50B3A4F2}" srcOrd="1" destOrd="0" presId="urn:microsoft.com/office/officeart/2005/8/layout/vList6"/>
    <dgm:cxn modelId="{961CCCBB-11CF-4FFE-A88A-B9033E8AF749}" type="presParOf" srcId="{4CC4DD41-2322-497E-8FB6-064B6CB85206}" destId="{BBC25520-9D16-4939-B2D5-8EF8CBB03BFD}" srcOrd="1" destOrd="0" presId="urn:microsoft.com/office/officeart/2005/8/layout/vList6"/>
    <dgm:cxn modelId="{D86D67E7-116D-4E0E-AD21-14FE5CCEF8C6}" type="presParOf" srcId="{4CC4DD41-2322-497E-8FB6-064B6CB85206}" destId="{3C829FDF-9E8E-483D-A4ED-3978CD4B5A27}" srcOrd="2" destOrd="0" presId="urn:microsoft.com/office/officeart/2005/8/layout/vList6"/>
    <dgm:cxn modelId="{EEFEFB18-6FFD-4CAA-897E-49E9A4248A55}" type="presParOf" srcId="{3C829FDF-9E8E-483D-A4ED-3978CD4B5A27}" destId="{1122DE1D-1BFF-4F56-AC93-4B2AEA3C5000}" srcOrd="0" destOrd="0" presId="urn:microsoft.com/office/officeart/2005/8/layout/vList6"/>
    <dgm:cxn modelId="{DFEAF482-B8A8-439B-840F-5662013051C2}" type="presParOf" srcId="{3C829FDF-9E8E-483D-A4ED-3978CD4B5A27}" destId="{43B0DF41-FEA2-46DD-ABD5-4431ABB3FB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73984A-2B56-45C5-A41D-E9D5012753A6}" type="doc">
      <dgm:prSet loTypeId="urn:microsoft.com/office/officeart/2008/layout/AlternatingPictureBlocks" loCatId="list" qsTypeId="urn:microsoft.com/office/officeart/2005/8/quickstyle/simple1" qsCatId="simple" csTypeId="urn:microsoft.com/office/officeart/2005/8/colors/accent5_3" csCatId="accent5" phldr="1"/>
      <dgm:spPr/>
    </dgm:pt>
    <dgm:pt modelId="{15FCDB9B-64B4-4B6B-8E4D-C880CEA76EC5}">
      <dgm:prSet phldrT="[Text]" custT="1"/>
      <dgm:spPr/>
      <dgm:t>
        <a:bodyPr/>
        <a:lstStyle/>
        <a:p>
          <a:pPr algn="l"/>
          <a:r>
            <a:rPr lang="en-US" sz="2000" dirty="0" smtClean="0"/>
            <a:t>Help students approach testing in a relaxed positive way</a:t>
          </a:r>
          <a:endParaRPr lang="en-US" sz="2000" dirty="0"/>
        </a:p>
      </dgm:t>
    </dgm:pt>
    <dgm:pt modelId="{2CC13481-3561-4DF5-9083-0FC6CAFC2C50}" type="parTrans" cxnId="{5C50D50C-59D4-426B-B777-C02EC178BDAB}">
      <dgm:prSet/>
      <dgm:spPr/>
      <dgm:t>
        <a:bodyPr/>
        <a:lstStyle/>
        <a:p>
          <a:endParaRPr lang="en-US"/>
        </a:p>
      </dgm:t>
    </dgm:pt>
    <dgm:pt modelId="{61B55E07-2218-4798-8DF7-37C07CB3FD04}" type="sibTrans" cxnId="{5C50D50C-59D4-426B-B777-C02EC178BDAB}">
      <dgm:prSet/>
      <dgm:spPr/>
      <dgm:t>
        <a:bodyPr/>
        <a:lstStyle/>
        <a:p>
          <a:endParaRPr lang="en-US"/>
        </a:p>
      </dgm:t>
    </dgm:pt>
    <dgm:pt modelId="{89627D08-CAF1-40AA-BE03-045C6E0CD385}">
      <dgm:prSet phldrT="[Text]" custT="1"/>
      <dgm:spPr/>
      <dgm:t>
        <a:bodyPr/>
        <a:lstStyle/>
        <a:p>
          <a:pPr algn="l"/>
          <a:r>
            <a:rPr lang="en-US" sz="2000" dirty="0" smtClean="0"/>
            <a:t>Encourage students to put forth their best efforts</a:t>
          </a:r>
          <a:endParaRPr lang="en-US" sz="2000" dirty="0"/>
        </a:p>
      </dgm:t>
    </dgm:pt>
    <dgm:pt modelId="{D53E613C-EBFB-4C78-A91A-BEDD9F339663}" type="parTrans" cxnId="{2BC4CDCC-3BC6-4BE0-B866-D66A59C51ECC}">
      <dgm:prSet/>
      <dgm:spPr/>
      <dgm:t>
        <a:bodyPr/>
        <a:lstStyle/>
        <a:p>
          <a:endParaRPr lang="en-US"/>
        </a:p>
      </dgm:t>
    </dgm:pt>
    <dgm:pt modelId="{302F9AC8-5910-48F0-8649-0B0CD02A3C5C}" type="sibTrans" cxnId="{2BC4CDCC-3BC6-4BE0-B866-D66A59C51ECC}">
      <dgm:prSet/>
      <dgm:spPr/>
      <dgm:t>
        <a:bodyPr/>
        <a:lstStyle/>
        <a:p>
          <a:endParaRPr lang="en-US"/>
        </a:p>
      </dgm:t>
    </dgm:pt>
    <dgm:pt modelId="{2C8CBA39-4928-4899-949C-5B10FD4EE40A}">
      <dgm:prSet phldrT="[Text]" custT="1"/>
      <dgm:spPr/>
      <dgm:t>
        <a:bodyPr/>
        <a:lstStyle/>
        <a:p>
          <a:pPr algn="l"/>
          <a:r>
            <a:rPr lang="en-US" sz="2000" dirty="0" smtClean="0"/>
            <a:t>Ask the student if they have other needs prior to beginning testing</a:t>
          </a:r>
          <a:endParaRPr lang="en-US" sz="2000" dirty="0"/>
        </a:p>
      </dgm:t>
    </dgm:pt>
    <dgm:pt modelId="{9258BAFD-36C4-4C44-93BA-53C52E2F3120}" type="parTrans" cxnId="{B8630408-E996-4F50-9F0A-4D0650EB4D57}">
      <dgm:prSet/>
      <dgm:spPr/>
      <dgm:t>
        <a:bodyPr/>
        <a:lstStyle/>
        <a:p>
          <a:endParaRPr lang="en-US"/>
        </a:p>
      </dgm:t>
    </dgm:pt>
    <dgm:pt modelId="{615D28D7-7B9B-4BE5-B843-C1AB73F84B86}" type="sibTrans" cxnId="{B8630408-E996-4F50-9F0A-4D0650EB4D57}">
      <dgm:prSet/>
      <dgm:spPr/>
      <dgm:t>
        <a:bodyPr/>
        <a:lstStyle/>
        <a:p>
          <a:endParaRPr lang="en-US"/>
        </a:p>
      </dgm:t>
    </dgm:pt>
    <dgm:pt modelId="{DA730107-6C26-4664-9894-11F700EC1818}">
      <dgm:prSet phldrT="[Text]" custT="1"/>
      <dgm:spPr/>
      <dgm:t>
        <a:bodyPr/>
        <a:lstStyle/>
        <a:p>
          <a:pPr algn="l"/>
          <a:r>
            <a:rPr lang="en-US" sz="2000" dirty="0" smtClean="0"/>
            <a:t>Administer available sample items from CDE website</a:t>
          </a:r>
          <a:endParaRPr lang="en-US" sz="2000" dirty="0"/>
        </a:p>
      </dgm:t>
    </dgm:pt>
    <dgm:pt modelId="{C158EE26-A80D-4C18-A587-53BF5E57C616}" type="parTrans" cxnId="{7D6CDFC2-D66B-4439-8A26-9732DCA697E9}">
      <dgm:prSet/>
      <dgm:spPr/>
      <dgm:t>
        <a:bodyPr/>
        <a:lstStyle/>
        <a:p>
          <a:endParaRPr lang="en-US"/>
        </a:p>
      </dgm:t>
    </dgm:pt>
    <dgm:pt modelId="{64D3A75C-D744-4493-BB1C-DECBD9391A66}" type="sibTrans" cxnId="{7D6CDFC2-D66B-4439-8A26-9732DCA697E9}">
      <dgm:prSet/>
      <dgm:spPr/>
      <dgm:t>
        <a:bodyPr/>
        <a:lstStyle/>
        <a:p>
          <a:endParaRPr lang="en-US"/>
        </a:p>
      </dgm:t>
    </dgm:pt>
    <dgm:pt modelId="{6EF6BE70-E68A-4F4F-B6AE-39B5E2849BAD}" type="pres">
      <dgm:prSet presAssocID="{D373984A-2B56-45C5-A41D-E9D5012753A6}" presName="linearFlow" presStyleCnt="0">
        <dgm:presLayoutVars>
          <dgm:dir/>
          <dgm:resizeHandles val="exact"/>
        </dgm:presLayoutVars>
      </dgm:prSet>
      <dgm:spPr/>
    </dgm:pt>
    <dgm:pt modelId="{633E34B7-A998-4CE4-B5F0-5056841088EE}" type="pres">
      <dgm:prSet presAssocID="{DA730107-6C26-4664-9894-11F700EC1818}" presName="comp" presStyleCnt="0"/>
      <dgm:spPr/>
    </dgm:pt>
    <dgm:pt modelId="{60907A9A-69B4-493A-80A1-423F64DBC2EE}" type="pres">
      <dgm:prSet presAssocID="{DA730107-6C26-4664-9894-11F700EC1818}" presName="rect2" presStyleLbl="node1" presStyleIdx="0" presStyleCnt="4" custScaleX="229161" custLinFactNeighborX="61542" custLinFactNeighborY="-219">
        <dgm:presLayoutVars>
          <dgm:bulletEnabled val="1"/>
        </dgm:presLayoutVars>
      </dgm:prSet>
      <dgm:spPr/>
      <dgm:t>
        <a:bodyPr/>
        <a:lstStyle/>
        <a:p>
          <a:endParaRPr lang="en-US"/>
        </a:p>
      </dgm:t>
    </dgm:pt>
    <dgm:pt modelId="{AB13B50C-3602-4053-9AF4-2BCB8DDF2DBD}" type="pres">
      <dgm:prSet presAssocID="{DA730107-6C26-4664-9894-11F700EC1818}" presName="rect1" presStyleLbl="lnNode1" presStyleIdx="0" presStyleCnt="4" custLinFactNeighborX="-44007" custLinFactNeighborY="52"/>
      <dgm:spPr>
        <a:blipFill>
          <a:blip xmlns:r="http://schemas.openxmlformats.org/officeDocument/2006/relationships" r:embed="rId1"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9000" r="-19000"/>
          </a:stretch>
        </a:blipFill>
      </dgm:spPr>
    </dgm:pt>
    <dgm:pt modelId="{862810EE-2364-478C-988B-98F677919090}" type="pres">
      <dgm:prSet presAssocID="{64D3A75C-D744-4493-BB1C-DECBD9391A66}" presName="sibTrans" presStyleCnt="0"/>
      <dgm:spPr/>
    </dgm:pt>
    <dgm:pt modelId="{69B1F782-BA38-426B-8FB6-EAF30A9E2F63}" type="pres">
      <dgm:prSet presAssocID="{15FCDB9B-64B4-4B6B-8E4D-C880CEA76EC5}" presName="comp" presStyleCnt="0"/>
      <dgm:spPr/>
    </dgm:pt>
    <dgm:pt modelId="{D19DF914-8DC1-4FDA-9B43-3653FAAED486}" type="pres">
      <dgm:prSet presAssocID="{15FCDB9B-64B4-4B6B-8E4D-C880CEA76EC5}" presName="rect2" presStyleLbl="node1" presStyleIdx="1" presStyleCnt="4" custScaleX="229299" custLinFactNeighborX="-4309" custLinFactNeighborY="-5182">
        <dgm:presLayoutVars>
          <dgm:bulletEnabled val="1"/>
        </dgm:presLayoutVars>
      </dgm:prSet>
      <dgm:spPr/>
      <dgm:t>
        <a:bodyPr/>
        <a:lstStyle/>
        <a:p>
          <a:endParaRPr lang="en-US"/>
        </a:p>
      </dgm:t>
    </dgm:pt>
    <dgm:pt modelId="{5CF748EC-C64E-4213-960D-8A07985638FB}" type="pres">
      <dgm:prSet presAssocID="{15FCDB9B-64B4-4B6B-8E4D-C880CEA76EC5}" presName="rect1" presStyleLbl="lnNode1" presStyleIdx="1" presStyleCnt="4" custLinFactX="70163" custLinFactNeighborX="100000" custLinFactNeighborY="-5633"/>
      <dgm:spPr>
        <a:blipFill>
          <a:blip xmlns:r="http://schemas.openxmlformats.org/officeDocument/2006/relationships" r:embed="rId2"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dgm:spPr>
    </dgm:pt>
    <dgm:pt modelId="{51066B2D-2336-400B-9D35-E856FDAE3202}" type="pres">
      <dgm:prSet presAssocID="{61B55E07-2218-4798-8DF7-37C07CB3FD04}" presName="sibTrans" presStyleCnt="0"/>
      <dgm:spPr/>
    </dgm:pt>
    <dgm:pt modelId="{C0994E4D-8D1D-4FBF-8794-CCBF67D8A7F3}" type="pres">
      <dgm:prSet presAssocID="{89627D08-CAF1-40AA-BE03-045C6E0CD385}" presName="comp" presStyleCnt="0"/>
      <dgm:spPr/>
    </dgm:pt>
    <dgm:pt modelId="{38BEC89B-A0AF-4430-9CE8-1A2CA95D8843}" type="pres">
      <dgm:prSet presAssocID="{89627D08-CAF1-40AA-BE03-045C6E0CD385}" presName="rect2" presStyleLbl="node1" presStyleIdx="2" presStyleCnt="4" custScaleX="229325" custLinFactNeighborX="52554" custLinFactNeighborY="-12975">
        <dgm:presLayoutVars>
          <dgm:bulletEnabled val="1"/>
        </dgm:presLayoutVars>
      </dgm:prSet>
      <dgm:spPr/>
      <dgm:t>
        <a:bodyPr/>
        <a:lstStyle/>
        <a:p>
          <a:endParaRPr lang="en-US"/>
        </a:p>
      </dgm:t>
    </dgm:pt>
    <dgm:pt modelId="{0B87F392-8CDA-4201-B6A2-9C7C552CE63D}" type="pres">
      <dgm:prSet presAssocID="{89627D08-CAF1-40AA-BE03-045C6E0CD385}" presName="rect1" presStyleLbl="lnNode1" presStyleIdx="2" presStyleCnt="4" custLinFactNeighborX="-44007" custLinFactNeighborY="-7728">
        <dgm:style>
          <a:lnRef idx="2">
            <a:schemeClr val="accent5"/>
          </a:lnRef>
          <a:fillRef idx="1">
            <a:schemeClr val="lt1"/>
          </a:fillRef>
          <a:effectRef idx="0">
            <a:schemeClr val="accent5"/>
          </a:effectRef>
          <a:fontRef idx="minor">
            <a:schemeClr val="dk1"/>
          </a:fontRef>
        </dgm:style>
      </dgm:prSet>
      <dgm:spPr>
        <a:noFill/>
        <a:ln w="25400" cap="flat"/>
      </dgm:spPr>
    </dgm:pt>
    <dgm:pt modelId="{2362FC9C-CACE-4BB2-B010-BE7308810708}" type="pres">
      <dgm:prSet presAssocID="{302F9AC8-5910-48F0-8649-0B0CD02A3C5C}" presName="sibTrans" presStyleCnt="0"/>
      <dgm:spPr/>
    </dgm:pt>
    <dgm:pt modelId="{06F6D5BD-9579-442E-ACF8-02B03B63FF6A}" type="pres">
      <dgm:prSet presAssocID="{2C8CBA39-4928-4899-949C-5B10FD4EE40A}" presName="comp" presStyleCnt="0"/>
      <dgm:spPr/>
    </dgm:pt>
    <dgm:pt modelId="{E1D8B098-C0AE-4394-AA48-BAED5448DA89}" type="pres">
      <dgm:prSet presAssocID="{2C8CBA39-4928-4899-949C-5B10FD4EE40A}" presName="rect2" presStyleLbl="node1" presStyleIdx="3" presStyleCnt="4" custScaleX="229325" custLinFactNeighborX="-4296" custLinFactNeighborY="-14735">
        <dgm:presLayoutVars>
          <dgm:bulletEnabled val="1"/>
        </dgm:presLayoutVars>
      </dgm:prSet>
      <dgm:spPr/>
      <dgm:t>
        <a:bodyPr/>
        <a:lstStyle/>
        <a:p>
          <a:endParaRPr lang="en-US"/>
        </a:p>
      </dgm:t>
    </dgm:pt>
    <dgm:pt modelId="{B6907E64-76F8-47C9-B537-D923F38E78CD}" type="pres">
      <dgm:prSet presAssocID="{2C8CBA39-4928-4899-949C-5B10FD4EE40A}" presName="rect1" presStyleLbl="lnNode1" presStyleIdx="3" presStyleCnt="4" custLinFactX="51784" custLinFactNeighborX="100000" custLinFactNeighborY="-11268"/>
      <dgm:spPr>
        <a:blipFill>
          <a:blip xmlns:r="http://schemas.openxmlformats.org/officeDocument/2006/relationships" r:embed="rId3"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25400">
          <a:solidFill>
            <a:schemeClr val="accent5">
              <a:lumMod val="60000"/>
              <a:lumOff val="40000"/>
            </a:schemeClr>
          </a:solidFill>
        </a:ln>
      </dgm:spPr>
    </dgm:pt>
  </dgm:ptLst>
  <dgm:cxnLst>
    <dgm:cxn modelId="{3C91FB10-562B-481B-A5AD-16095352E96F}" type="presOf" srcId="{89627D08-CAF1-40AA-BE03-045C6E0CD385}" destId="{38BEC89B-A0AF-4430-9CE8-1A2CA95D8843}" srcOrd="0" destOrd="0" presId="urn:microsoft.com/office/officeart/2008/layout/AlternatingPictureBlocks"/>
    <dgm:cxn modelId="{2BC4CDCC-3BC6-4BE0-B866-D66A59C51ECC}" srcId="{D373984A-2B56-45C5-A41D-E9D5012753A6}" destId="{89627D08-CAF1-40AA-BE03-045C6E0CD385}" srcOrd="2" destOrd="0" parTransId="{D53E613C-EBFB-4C78-A91A-BEDD9F339663}" sibTransId="{302F9AC8-5910-48F0-8649-0B0CD02A3C5C}"/>
    <dgm:cxn modelId="{7D6CDFC2-D66B-4439-8A26-9732DCA697E9}" srcId="{D373984A-2B56-45C5-A41D-E9D5012753A6}" destId="{DA730107-6C26-4664-9894-11F700EC1818}" srcOrd="0" destOrd="0" parTransId="{C158EE26-A80D-4C18-A587-53BF5E57C616}" sibTransId="{64D3A75C-D744-4493-BB1C-DECBD9391A66}"/>
    <dgm:cxn modelId="{3E29A76D-628C-4253-A36E-73D68C891A5B}" type="presOf" srcId="{2C8CBA39-4928-4899-949C-5B10FD4EE40A}" destId="{E1D8B098-C0AE-4394-AA48-BAED5448DA89}" srcOrd="0" destOrd="0" presId="urn:microsoft.com/office/officeart/2008/layout/AlternatingPictureBlocks"/>
    <dgm:cxn modelId="{E7008C5A-E88E-4E2A-9027-851C4A169DC0}" type="presOf" srcId="{DA730107-6C26-4664-9894-11F700EC1818}" destId="{60907A9A-69B4-493A-80A1-423F64DBC2EE}" srcOrd="0" destOrd="0" presId="urn:microsoft.com/office/officeart/2008/layout/AlternatingPictureBlocks"/>
    <dgm:cxn modelId="{1D0061D6-C13A-472E-AA00-9BE12099227E}" type="presOf" srcId="{15FCDB9B-64B4-4B6B-8E4D-C880CEA76EC5}" destId="{D19DF914-8DC1-4FDA-9B43-3653FAAED486}" srcOrd="0" destOrd="0" presId="urn:microsoft.com/office/officeart/2008/layout/AlternatingPictureBlocks"/>
    <dgm:cxn modelId="{45107EC8-D353-4C4D-8BB2-FFB9A4CE4141}" type="presOf" srcId="{D373984A-2B56-45C5-A41D-E9D5012753A6}" destId="{6EF6BE70-E68A-4F4F-B6AE-39B5E2849BAD}" srcOrd="0" destOrd="0" presId="urn:microsoft.com/office/officeart/2008/layout/AlternatingPictureBlocks"/>
    <dgm:cxn modelId="{5C50D50C-59D4-426B-B777-C02EC178BDAB}" srcId="{D373984A-2B56-45C5-A41D-E9D5012753A6}" destId="{15FCDB9B-64B4-4B6B-8E4D-C880CEA76EC5}" srcOrd="1" destOrd="0" parTransId="{2CC13481-3561-4DF5-9083-0FC6CAFC2C50}" sibTransId="{61B55E07-2218-4798-8DF7-37C07CB3FD04}"/>
    <dgm:cxn modelId="{B8630408-E996-4F50-9F0A-4D0650EB4D57}" srcId="{D373984A-2B56-45C5-A41D-E9D5012753A6}" destId="{2C8CBA39-4928-4899-949C-5B10FD4EE40A}" srcOrd="3" destOrd="0" parTransId="{9258BAFD-36C4-4C44-93BA-53C52E2F3120}" sibTransId="{615D28D7-7B9B-4BE5-B843-C1AB73F84B86}"/>
    <dgm:cxn modelId="{0D80B42D-78E0-4072-854D-22184C7D109E}" type="presParOf" srcId="{6EF6BE70-E68A-4F4F-B6AE-39B5E2849BAD}" destId="{633E34B7-A998-4CE4-B5F0-5056841088EE}" srcOrd="0" destOrd="0" presId="urn:microsoft.com/office/officeart/2008/layout/AlternatingPictureBlocks"/>
    <dgm:cxn modelId="{064C08F2-B743-46E9-898F-B8FF11E2067D}" type="presParOf" srcId="{633E34B7-A998-4CE4-B5F0-5056841088EE}" destId="{60907A9A-69B4-493A-80A1-423F64DBC2EE}" srcOrd="0" destOrd="0" presId="urn:microsoft.com/office/officeart/2008/layout/AlternatingPictureBlocks"/>
    <dgm:cxn modelId="{B1F5AEC5-0720-4EC1-9A0D-7DD3C89D7101}" type="presParOf" srcId="{633E34B7-A998-4CE4-B5F0-5056841088EE}" destId="{AB13B50C-3602-4053-9AF4-2BCB8DDF2DBD}" srcOrd="1" destOrd="0" presId="urn:microsoft.com/office/officeart/2008/layout/AlternatingPictureBlocks"/>
    <dgm:cxn modelId="{6E03B247-4F8C-4D7A-A01D-D283797DBA6C}" type="presParOf" srcId="{6EF6BE70-E68A-4F4F-B6AE-39B5E2849BAD}" destId="{862810EE-2364-478C-988B-98F677919090}" srcOrd="1" destOrd="0" presId="urn:microsoft.com/office/officeart/2008/layout/AlternatingPictureBlocks"/>
    <dgm:cxn modelId="{5494B695-8D4C-46E4-8280-79F5A06B059D}" type="presParOf" srcId="{6EF6BE70-E68A-4F4F-B6AE-39B5E2849BAD}" destId="{69B1F782-BA38-426B-8FB6-EAF30A9E2F63}" srcOrd="2" destOrd="0" presId="urn:microsoft.com/office/officeart/2008/layout/AlternatingPictureBlocks"/>
    <dgm:cxn modelId="{684E432F-2051-4BD4-A4FC-69BCA47D9EAE}" type="presParOf" srcId="{69B1F782-BA38-426B-8FB6-EAF30A9E2F63}" destId="{D19DF914-8DC1-4FDA-9B43-3653FAAED486}" srcOrd="0" destOrd="0" presId="urn:microsoft.com/office/officeart/2008/layout/AlternatingPictureBlocks"/>
    <dgm:cxn modelId="{133E8E81-59A7-4CFF-9079-481045E4DFB0}" type="presParOf" srcId="{69B1F782-BA38-426B-8FB6-EAF30A9E2F63}" destId="{5CF748EC-C64E-4213-960D-8A07985638FB}" srcOrd="1" destOrd="0" presId="urn:microsoft.com/office/officeart/2008/layout/AlternatingPictureBlocks"/>
    <dgm:cxn modelId="{3E05B6CF-2751-4686-9A49-791E04D33E59}" type="presParOf" srcId="{6EF6BE70-E68A-4F4F-B6AE-39B5E2849BAD}" destId="{51066B2D-2336-400B-9D35-E856FDAE3202}" srcOrd="3" destOrd="0" presId="urn:microsoft.com/office/officeart/2008/layout/AlternatingPictureBlocks"/>
    <dgm:cxn modelId="{92DEBDC2-932F-4A57-B097-0A1FECAFF202}" type="presParOf" srcId="{6EF6BE70-E68A-4F4F-B6AE-39B5E2849BAD}" destId="{C0994E4D-8D1D-4FBF-8794-CCBF67D8A7F3}" srcOrd="4" destOrd="0" presId="urn:microsoft.com/office/officeart/2008/layout/AlternatingPictureBlocks"/>
    <dgm:cxn modelId="{0ECBB515-09FB-4475-9D03-1DA117503FE8}" type="presParOf" srcId="{C0994E4D-8D1D-4FBF-8794-CCBF67D8A7F3}" destId="{38BEC89B-A0AF-4430-9CE8-1A2CA95D8843}" srcOrd="0" destOrd="0" presId="urn:microsoft.com/office/officeart/2008/layout/AlternatingPictureBlocks"/>
    <dgm:cxn modelId="{A77938F1-9EF6-40C9-8D6E-D29A39999AFA}" type="presParOf" srcId="{C0994E4D-8D1D-4FBF-8794-CCBF67D8A7F3}" destId="{0B87F392-8CDA-4201-B6A2-9C7C552CE63D}" srcOrd="1" destOrd="0" presId="urn:microsoft.com/office/officeart/2008/layout/AlternatingPictureBlocks"/>
    <dgm:cxn modelId="{18477736-DB3B-42EC-B587-8055B504FDED}" type="presParOf" srcId="{6EF6BE70-E68A-4F4F-B6AE-39B5E2849BAD}" destId="{2362FC9C-CACE-4BB2-B010-BE7308810708}" srcOrd="5" destOrd="0" presId="urn:microsoft.com/office/officeart/2008/layout/AlternatingPictureBlocks"/>
    <dgm:cxn modelId="{D216D566-B194-412F-89E2-B6E06B676DE0}" type="presParOf" srcId="{6EF6BE70-E68A-4F4F-B6AE-39B5E2849BAD}" destId="{06F6D5BD-9579-442E-ACF8-02B03B63FF6A}" srcOrd="6" destOrd="0" presId="urn:microsoft.com/office/officeart/2008/layout/AlternatingPictureBlocks"/>
    <dgm:cxn modelId="{F7D8D858-2D26-416B-8D38-C9BB8315D352}" type="presParOf" srcId="{06F6D5BD-9579-442E-ACF8-02B03B63FF6A}" destId="{E1D8B098-C0AE-4394-AA48-BAED5448DA89}" srcOrd="0" destOrd="0" presId="urn:microsoft.com/office/officeart/2008/layout/AlternatingPictureBlocks"/>
    <dgm:cxn modelId="{06FF4A75-9B40-4465-97B5-8D9856DB4ADC}" type="presParOf" srcId="{06F6D5BD-9579-442E-ACF8-02B03B63FF6A}" destId="{B6907E64-76F8-47C9-B537-D923F38E78CD}"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73D84-13BA-4C1D-9EA1-35FDA9B3006A}" type="doc">
      <dgm:prSet loTypeId="urn:microsoft.com/office/officeart/2005/8/layout/lProcess1" loCatId="process" qsTypeId="urn:microsoft.com/office/officeart/2005/8/quickstyle/3d1" qsCatId="3D" csTypeId="urn:microsoft.com/office/officeart/2005/8/colors/accent6_2" csCatId="accent6" phldr="1"/>
      <dgm:spPr/>
      <dgm:t>
        <a:bodyPr/>
        <a:lstStyle/>
        <a:p>
          <a:endParaRPr lang="en-US"/>
        </a:p>
      </dgm:t>
    </dgm:pt>
    <dgm:pt modelId="{FCCEE215-0328-4E69-919D-4C2350952518}">
      <dgm:prSet phldrT="[Text]"/>
      <dgm:spPr/>
      <dgm:t>
        <a:bodyPr/>
        <a:lstStyle/>
        <a:p>
          <a:r>
            <a:rPr lang="en-US" dirty="0" smtClean="0"/>
            <a:t>CoAlt: Reading, Writing and Mathematics</a:t>
          </a:r>
          <a:endParaRPr lang="en-US" dirty="0"/>
        </a:p>
      </dgm:t>
    </dgm:pt>
    <dgm:pt modelId="{F64B9EBE-1699-4200-B02C-887B7E1EDDDE}" type="parTrans" cxnId="{821F664C-CDA1-4D9B-9E7F-A232EC0FF5D7}">
      <dgm:prSet/>
      <dgm:spPr/>
      <dgm:t>
        <a:bodyPr/>
        <a:lstStyle/>
        <a:p>
          <a:endParaRPr lang="en-US"/>
        </a:p>
      </dgm:t>
    </dgm:pt>
    <dgm:pt modelId="{2CB07F7D-ABF8-4CA6-B02D-F231D387C64D}" type="sibTrans" cxnId="{821F664C-CDA1-4D9B-9E7F-A232EC0FF5D7}">
      <dgm:prSet/>
      <dgm:spPr/>
      <dgm:t>
        <a:bodyPr/>
        <a:lstStyle/>
        <a:p>
          <a:endParaRPr lang="en-US"/>
        </a:p>
      </dgm:t>
    </dgm:pt>
    <dgm:pt modelId="{248DE9AD-1197-44D3-8C6A-A7E96540FBF3}">
      <dgm:prSet phldrT="[Text]"/>
      <dgm:spPr/>
      <dgm:t>
        <a:bodyPr/>
        <a:lstStyle/>
        <a:p>
          <a:r>
            <a:rPr lang="en-US" dirty="0" smtClean="0"/>
            <a:t> </a:t>
          </a:r>
          <a:endParaRPr lang="en-US" dirty="0"/>
        </a:p>
      </dgm:t>
    </dgm:pt>
    <dgm:pt modelId="{DA6A383D-DDE2-4F77-BCF3-3D7451333F49}" type="parTrans" cxnId="{C502B4C1-8896-453E-964A-CC5248B01768}">
      <dgm:prSet/>
      <dgm:spPr/>
      <dgm:t>
        <a:bodyPr/>
        <a:lstStyle/>
        <a:p>
          <a:endParaRPr lang="en-US"/>
        </a:p>
      </dgm:t>
    </dgm:pt>
    <dgm:pt modelId="{BC39A08E-CDF0-4BE7-8253-6ABE6B9EB19F}" type="sibTrans" cxnId="{C502B4C1-8896-453E-964A-CC5248B01768}">
      <dgm:prSet/>
      <dgm:spPr/>
      <dgm:t>
        <a:bodyPr/>
        <a:lstStyle/>
        <a:p>
          <a:endParaRPr lang="en-US"/>
        </a:p>
      </dgm:t>
    </dgm:pt>
    <dgm:pt modelId="{F9FC1F34-9CFD-4D32-89D5-094E2E035E22}">
      <dgm:prSet phldrT="[Text]"/>
      <dgm:spPr/>
      <dgm:t>
        <a:bodyPr/>
        <a:lstStyle/>
        <a:p>
          <a:r>
            <a:rPr lang="en-US" dirty="0" smtClean="0"/>
            <a:t> </a:t>
          </a:r>
          <a:endParaRPr lang="en-US" dirty="0"/>
        </a:p>
      </dgm:t>
    </dgm:pt>
    <dgm:pt modelId="{843AE12C-645F-45AA-A89E-62B4F9D4B828}" type="parTrans" cxnId="{EFCFC246-2FB6-460B-BFD8-574B4D547085}">
      <dgm:prSet/>
      <dgm:spPr/>
      <dgm:t>
        <a:bodyPr/>
        <a:lstStyle/>
        <a:p>
          <a:endParaRPr lang="en-US"/>
        </a:p>
      </dgm:t>
    </dgm:pt>
    <dgm:pt modelId="{CE22E22E-1649-49BC-8358-DC06128442F4}" type="sibTrans" cxnId="{EFCFC246-2FB6-460B-BFD8-574B4D547085}">
      <dgm:prSet/>
      <dgm:spPr/>
      <dgm:t>
        <a:bodyPr/>
        <a:lstStyle/>
        <a:p>
          <a:endParaRPr lang="en-US"/>
        </a:p>
      </dgm:t>
    </dgm:pt>
    <dgm:pt modelId="{FFA14258-9286-4DB4-A4DC-6676AEAFFC4B}">
      <dgm:prSet phldrT="[Text]"/>
      <dgm:spPr/>
      <dgm:t>
        <a:bodyPr/>
        <a:lstStyle/>
        <a:p>
          <a:r>
            <a:rPr lang="en-US" dirty="0" smtClean="0"/>
            <a:t>CoAlt: Science and Social Studies</a:t>
          </a:r>
          <a:endParaRPr lang="en-US" dirty="0"/>
        </a:p>
      </dgm:t>
    </dgm:pt>
    <dgm:pt modelId="{D08A1937-16CA-4861-BFFE-9397239EB3BA}" type="parTrans" cxnId="{8D629CB5-DF9E-4A93-911D-7D53D1578D6D}">
      <dgm:prSet/>
      <dgm:spPr/>
      <dgm:t>
        <a:bodyPr/>
        <a:lstStyle/>
        <a:p>
          <a:endParaRPr lang="en-US"/>
        </a:p>
      </dgm:t>
    </dgm:pt>
    <dgm:pt modelId="{63DF9855-5B54-4CC7-AA23-51F98C806618}" type="sibTrans" cxnId="{8D629CB5-DF9E-4A93-911D-7D53D1578D6D}">
      <dgm:prSet/>
      <dgm:spPr/>
      <dgm:t>
        <a:bodyPr/>
        <a:lstStyle/>
        <a:p>
          <a:endParaRPr lang="en-US"/>
        </a:p>
      </dgm:t>
    </dgm:pt>
    <dgm:pt modelId="{D5226D28-743E-4A78-9577-5CDA18B7C7B9}">
      <dgm:prSet phldrT="[Text]"/>
      <dgm:spPr/>
      <dgm:t>
        <a:bodyPr/>
        <a:lstStyle/>
        <a:p>
          <a:r>
            <a:rPr lang="en-US" dirty="0" smtClean="0"/>
            <a:t> </a:t>
          </a:r>
          <a:endParaRPr lang="en-US" dirty="0"/>
        </a:p>
      </dgm:t>
    </dgm:pt>
    <dgm:pt modelId="{05418876-3840-4725-940A-FA682B946C25}" type="parTrans" cxnId="{39B3E908-9D3A-42BC-996D-5FD451241011}">
      <dgm:prSet/>
      <dgm:spPr/>
      <dgm:t>
        <a:bodyPr/>
        <a:lstStyle/>
        <a:p>
          <a:endParaRPr lang="en-US"/>
        </a:p>
      </dgm:t>
    </dgm:pt>
    <dgm:pt modelId="{FA938A65-81AB-43DE-9189-4793CD82C9C2}" type="sibTrans" cxnId="{39B3E908-9D3A-42BC-996D-5FD451241011}">
      <dgm:prSet/>
      <dgm:spPr/>
      <dgm:t>
        <a:bodyPr/>
        <a:lstStyle/>
        <a:p>
          <a:endParaRPr lang="en-US"/>
        </a:p>
      </dgm:t>
    </dgm:pt>
    <dgm:pt modelId="{75C7F928-7E89-4DC1-A38E-BD91A264C2BC}">
      <dgm:prSet phldrT="[Text]"/>
      <dgm:spPr/>
      <dgm:t>
        <a:bodyPr/>
        <a:lstStyle/>
        <a:p>
          <a:r>
            <a:rPr lang="en-US" dirty="0" smtClean="0"/>
            <a:t> </a:t>
          </a:r>
          <a:endParaRPr lang="en-US" dirty="0"/>
        </a:p>
      </dgm:t>
    </dgm:pt>
    <dgm:pt modelId="{9C1B5BFD-65F0-4A18-97CF-38ACED0ABF6D}" type="parTrans" cxnId="{AA97AC38-C3F4-4372-88EB-DB7938B78742}">
      <dgm:prSet/>
      <dgm:spPr/>
      <dgm:t>
        <a:bodyPr/>
        <a:lstStyle/>
        <a:p>
          <a:endParaRPr lang="en-US"/>
        </a:p>
      </dgm:t>
    </dgm:pt>
    <dgm:pt modelId="{8C8BB939-B2F2-42FF-92AD-600A788EBF99}" type="sibTrans" cxnId="{AA97AC38-C3F4-4372-88EB-DB7938B78742}">
      <dgm:prSet/>
      <dgm:spPr/>
      <dgm:t>
        <a:bodyPr/>
        <a:lstStyle/>
        <a:p>
          <a:endParaRPr lang="en-US"/>
        </a:p>
      </dgm:t>
    </dgm:pt>
    <dgm:pt modelId="{B3B5AA84-F0A2-4DE9-B310-1D11C259DFEC}" type="pres">
      <dgm:prSet presAssocID="{C0373D84-13BA-4C1D-9EA1-35FDA9B3006A}" presName="Name0" presStyleCnt="0">
        <dgm:presLayoutVars>
          <dgm:dir/>
          <dgm:animLvl val="lvl"/>
          <dgm:resizeHandles val="exact"/>
        </dgm:presLayoutVars>
      </dgm:prSet>
      <dgm:spPr/>
      <dgm:t>
        <a:bodyPr/>
        <a:lstStyle/>
        <a:p>
          <a:endParaRPr lang="en-US"/>
        </a:p>
      </dgm:t>
    </dgm:pt>
    <dgm:pt modelId="{F4790ABB-E8C9-44C6-AB14-DCF5891FE678}" type="pres">
      <dgm:prSet presAssocID="{FCCEE215-0328-4E69-919D-4C2350952518}" presName="vertFlow" presStyleCnt="0"/>
      <dgm:spPr/>
    </dgm:pt>
    <dgm:pt modelId="{59C2B17A-FD71-4B25-BF82-45DAF7DCB990}" type="pres">
      <dgm:prSet presAssocID="{FCCEE215-0328-4E69-919D-4C2350952518}" presName="header" presStyleLbl="node1" presStyleIdx="0" presStyleCnt="2"/>
      <dgm:spPr/>
      <dgm:t>
        <a:bodyPr/>
        <a:lstStyle/>
        <a:p>
          <a:endParaRPr lang="en-US"/>
        </a:p>
      </dgm:t>
    </dgm:pt>
    <dgm:pt modelId="{BE29242A-8C10-4627-AB4F-BCB62906BF08}" type="pres">
      <dgm:prSet presAssocID="{DA6A383D-DDE2-4F77-BCF3-3D7451333F49}" presName="parTrans" presStyleLbl="sibTrans2D1" presStyleIdx="0" presStyleCnt="4"/>
      <dgm:spPr/>
      <dgm:t>
        <a:bodyPr/>
        <a:lstStyle/>
        <a:p>
          <a:endParaRPr lang="en-US"/>
        </a:p>
      </dgm:t>
    </dgm:pt>
    <dgm:pt modelId="{5FD611C2-6016-4D7C-A0BE-AE2C8E51D8DB}" type="pres">
      <dgm:prSet presAssocID="{248DE9AD-1197-44D3-8C6A-A7E96540FBF3}" presName="child" presStyleLbl="alignAccFollowNode1" presStyleIdx="0" presStyleCnt="4">
        <dgm:presLayoutVars>
          <dgm:chMax val="0"/>
          <dgm:bulletEnabled val="1"/>
        </dgm:presLayoutVars>
      </dgm:prSet>
      <dgm:spPr/>
      <dgm:t>
        <a:bodyPr/>
        <a:lstStyle/>
        <a:p>
          <a:endParaRPr lang="en-US"/>
        </a:p>
      </dgm:t>
    </dgm:pt>
    <dgm:pt modelId="{CF5BDFFD-AC32-42AA-BB11-DF5A8AC14ED9}" type="pres">
      <dgm:prSet presAssocID="{BC39A08E-CDF0-4BE7-8253-6ABE6B9EB19F}" presName="sibTrans" presStyleLbl="sibTrans2D1" presStyleIdx="1" presStyleCnt="4"/>
      <dgm:spPr/>
      <dgm:t>
        <a:bodyPr/>
        <a:lstStyle/>
        <a:p>
          <a:endParaRPr lang="en-US"/>
        </a:p>
      </dgm:t>
    </dgm:pt>
    <dgm:pt modelId="{3F3873D1-407D-4DB3-A413-37B597D6BB2D}" type="pres">
      <dgm:prSet presAssocID="{F9FC1F34-9CFD-4D32-89D5-094E2E035E22}" presName="child" presStyleLbl="alignAccFollowNode1" presStyleIdx="1" presStyleCnt="4">
        <dgm:presLayoutVars>
          <dgm:chMax val="0"/>
          <dgm:bulletEnabled val="1"/>
        </dgm:presLayoutVars>
      </dgm:prSet>
      <dgm:spPr/>
      <dgm:t>
        <a:bodyPr/>
        <a:lstStyle/>
        <a:p>
          <a:endParaRPr lang="en-US"/>
        </a:p>
      </dgm:t>
    </dgm:pt>
    <dgm:pt modelId="{DCD6DBD8-695A-48E1-9996-CDD70F73898D}" type="pres">
      <dgm:prSet presAssocID="{FCCEE215-0328-4E69-919D-4C2350952518}" presName="hSp" presStyleCnt="0"/>
      <dgm:spPr/>
    </dgm:pt>
    <dgm:pt modelId="{6D0B80C8-B069-4138-A692-E146B93C8C52}" type="pres">
      <dgm:prSet presAssocID="{FFA14258-9286-4DB4-A4DC-6676AEAFFC4B}" presName="vertFlow" presStyleCnt="0"/>
      <dgm:spPr/>
    </dgm:pt>
    <dgm:pt modelId="{F1A6004E-8F5D-4E8A-91FA-51CF49A7CA7D}" type="pres">
      <dgm:prSet presAssocID="{FFA14258-9286-4DB4-A4DC-6676AEAFFC4B}" presName="header" presStyleLbl="node1" presStyleIdx="1" presStyleCnt="2"/>
      <dgm:spPr/>
      <dgm:t>
        <a:bodyPr/>
        <a:lstStyle/>
        <a:p>
          <a:endParaRPr lang="en-US"/>
        </a:p>
      </dgm:t>
    </dgm:pt>
    <dgm:pt modelId="{0091223E-B3F2-4404-B192-6B37731E1B4C}" type="pres">
      <dgm:prSet presAssocID="{05418876-3840-4725-940A-FA682B946C25}" presName="parTrans" presStyleLbl="sibTrans2D1" presStyleIdx="2" presStyleCnt="4"/>
      <dgm:spPr/>
      <dgm:t>
        <a:bodyPr/>
        <a:lstStyle/>
        <a:p>
          <a:endParaRPr lang="en-US"/>
        </a:p>
      </dgm:t>
    </dgm:pt>
    <dgm:pt modelId="{FC75554C-E534-4B15-BA0F-C3EFA67F855C}" type="pres">
      <dgm:prSet presAssocID="{D5226D28-743E-4A78-9577-5CDA18B7C7B9}" presName="child" presStyleLbl="alignAccFollowNode1" presStyleIdx="2" presStyleCnt="4">
        <dgm:presLayoutVars>
          <dgm:chMax val="0"/>
          <dgm:bulletEnabled val="1"/>
        </dgm:presLayoutVars>
      </dgm:prSet>
      <dgm:spPr/>
      <dgm:t>
        <a:bodyPr/>
        <a:lstStyle/>
        <a:p>
          <a:endParaRPr lang="en-US"/>
        </a:p>
      </dgm:t>
    </dgm:pt>
    <dgm:pt modelId="{34F41AD7-55C2-4793-A9A0-7F197BC29169}" type="pres">
      <dgm:prSet presAssocID="{FA938A65-81AB-43DE-9189-4793CD82C9C2}" presName="sibTrans" presStyleLbl="sibTrans2D1" presStyleIdx="3" presStyleCnt="4"/>
      <dgm:spPr/>
      <dgm:t>
        <a:bodyPr/>
        <a:lstStyle/>
        <a:p>
          <a:endParaRPr lang="en-US"/>
        </a:p>
      </dgm:t>
    </dgm:pt>
    <dgm:pt modelId="{ADAFC690-80E5-4363-B5FB-7B398C6B2F6E}" type="pres">
      <dgm:prSet presAssocID="{75C7F928-7E89-4DC1-A38E-BD91A264C2BC}" presName="child" presStyleLbl="alignAccFollowNode1" presStyleIdx="3" presStyleCnt="4">
        <dgm:presLayoutVars>
          <dgm:chMax val="0"/>
          <dgm:bulletEnabled val="1"/>
        </dgm:presLayoutVars>
      </dgm:prSet>
      <dgm:spPr/>
      <dgm:t>
        <a:bodyPr/>
        <a:lstStyle/>
        <a:p>
          <a:endParaRPr lang="en-US"/>
        </a:p>
      </dgm:t>
    </dgm:pt>
  </dgm:ptLst>
  <dgm:cxnLst>
    <dgm:cxn modelId="{627628DD-5960-4A6D-8766-39E133567732}" type="presOf" srcId="{F9FC1F34-9CFD-4D32-89D5-094E2E035E22}" destId="{3F3873D1-407D-4DB3-A413-37B597D6BB2D}" srcOrd="0" destOrd="0" presId="urn:microsoft.com/office/officeart/2005/8/layout/lProcess1"/>
    <dgm:cxn modelId="{96853C90-1ACB-468B-BA11-293CE61801E6}" type="presOf" srcId="{C0373D84-13BA-4C1D-9EA1-35FDA9B3006A}" destId="{B3B5AA84-F0A2-4DE9-B310-1D11C259DFEC}" srcOrd="0" destOrd="0" presId="urn:microsoft.com/office/officeart/2005/8/layout/lProcess1"/>
    <dgm:cxn modelId="{5EDA988F-5360-4C6A-BFEF-13CA10988286}" type="presOf" srcId="{05418876-3840-4725-940A-FA682B946C25}" destId="{0091223E-B3F2-4404-B192-6B37731E1B4C}" srcOrd="0" destOrd="0" presId="urn:microsoft.com/office/officeart/2005/8/layout/lProcess1"/>
    <dgm:cxn modelId="{F7F9895F-0100-4700-A714-BEBCCDE2B8B4}" type="presOf" srcId="{FCCEE215-0328-4E69-919D-4C2350952518}" destId="{59C2B17A-FD71-4B25-BF82-45DAF7DCB990}" srcOrd="0" destOrd="0" presId="urn:microsoft.com/office/officeart/2005/8/layout/lProcess1"/>
    <dgm:cxn modelId="{DC0B522A-94E2-4D6C-8F67-4642F6A1D139}" type="presOf" srcId="{BC39A08E-CDF0-4BE7-8253-6ABE6B9EB19F}" destId="{CF5BDFFD-AC32-42AA-BB11-DF5A8AC14ED9}" srcOrd="0" destOrd="0" presId="urn:microsoft.com/office/officeart/2005/8/layout/lProcess1"/>
    <dgm:cxn modelId="{B80D1A17-BF6F-43AC-A91A-BF8A567E9EC6}" type="presOf" srcId="{DA6A383D-DDE2-4F77-BCF3-3D7451333F49}" destId="{BE29242A-8C10-4627-AB4F-BCB62906BF08}" srcOrd="0" destOrd="0" presId="urn:microsoft.com/office/officeart/2005/8/layout/lProcess1"/>
    <dgm:cxn modelId="{EFCFC246-2FB6-460B-BFD8-574B4D547085}" srcId="{FCCEE215-0328-4E69-919D-4C2350952518}" destId="{F9FC1F34-9CFD-4D32-89D5-094E2E035E22}" srcOrd="1" destOrd="0" parTransId="{843AE12C-645F-45AA-A89E-62B4F9D4B828}" sibTransId="{CE22E22E-1649-49BC-8358-DC06128442F4}"/>
    <dgm:cxn modelId="{39B3E908-9D3A-42BC-996D-5FD451241011}" srcId="{FFA14258-9286-4DB4-A4DC-6676AEAFFC4B}" destId="{D5226D28-743E-4A78-9577-5CDA18B7C7B9}" srcOrd="0" destOrd="0" parTransId="{05418876-3840-4725-940A-FA682B946C25}" sibTransId="{FA938A65-81AB-43DE-9189-4793CD82C9C2}"/>
    <dgm:cxn modelId="{7D3247E5-8033-41C5-8F67-6BE339EDA4D1}" type="presOf" srcId="{248DE9AD-1197-44D3-8C6A-A7E96540FBF3}" destId="{5FD611C2-6016-4D7C-A0BE-AE2C8E51D8DB}" srcOrd="0" destOrd="0" presId="urn:microsoft.com/office/officeart/2005/8/layout/lProcess1"/>
    <dgm:cxn modelId="{C0A7DCFF-A48D-44D4-ABA5-28A5A767593B}" type="presOf" srcId="{FA938A65-81AB-43DE-9189-4793CD82C9C2}" destId="{34F41AD7-55C2-4793-A9A0-7F197BC29169}" srcOrd="0" destOrd="0" presId="urn:microsoft.com/office/officeart/2005/8/layout/lProcess1"/>
    <dgm:cxn modelId="{C502B4C1-8896-453E-964A-CC5248B01768}" srcId="{FCCEE215-0328-4E69-919D-4C2350952518}" destId="{248DE9AD-1197-44D3-8C6A-A7E96540FBF3}" srcOrd="0" destOrd="0" parTransId="{DA6A383D-DDE2-4F77-BCF3-3D7451333F49}" sibTransId="{BC39A08E-CDF0-4BE7-8253-6ABE6B9EB19F}"/>
    <dgm:cxn modelId="{821F664C-CDA1-4D9B-9E7F-A232EC0FF5D7}" srcId="{C0373D84-13BA-4C1D-9EA1-35FDA9B3006A}" destId="{FCCEE215-0328-4E69-919D-4C2350952518}" srcOrd="0" destOrd="0" parTransId="{F64B9EBE-1699-4200-B02C-887B7E1EDDDE}" sibTransId="{2CB07F7D-ABF8-4CA6-B02D-F231D387C64D}"/>
    <dgm:cxn modelId="{AA97AC38-C3F4-4372-88EB-DB7938B78742}" srcId="{FFA14258-9286-4DB4-A4DC-6676AEAFFC4B}" destId="{75C7F928-7E89-4DC1-A38E-BD91A264C2BC}" srcOrd="1" destOrd="0" parTransId="{9C1B5BFD-65F0-4A18-97CF-38ACED0ABF6D}" sibTransId="{8C8BB939-B2F2-42FF-92AD-600A788EBF99}"/>
    <dgm:cxn modelId="{E302B2AE-9551-4571-9556-DD59A3639F23}" type="presOf" srcId="{D5226D28-743E-4A78-9577-5CDA18B7C7B9}" destId="{FC75554C-E534-4B15-BA0F-C3EFA67F855C}" srcOrd="0" destOrd="0" presId="urn:microsoft.com/office/officeart/2005/8/layout/lProcess1"/>
    <dgm:cxn modelId="{2BB3F290-B5FE-4BEB-93C2-727693A7563E}" type="presOf" srcId="{FFA14258-9286-4DB4-A4DC-6676AEAFFC4B}" destId="{F1A6004E-8F5D-4E8A-91FA-51CF49A7CA7D}" srcOrd="0" destOrd="0" presId="urn:microsoft.com/office/officeart/2005/8/layout/lProcess1"/>
    <dgm:cxn modelId="{8D629CB5-DF9E-4A93-911D-7D53D1578D6D}" srcId="{C0373D84-13BA-4C1D-9EA1-35FDA9B3006A}" destId="{FFA14258-9286-4DB4-A4DC-6676AEAFFC4B}" srcOrd="1" destOrd="0" parTransId="{D08A1937-16CA-4861-BFFE-9397239EB3BA}" sibTransId="{63DF9855-5B54-4CC7-AA23-51F98C806618}"/>
    <dgm:cxn modelId="{3320FDB6-6AEC-4C1C-A83D-39A4E1FBE38B}" type="presOf" srcId="{75C7F928-7E89-4DC1-A38E-BD91A264C2BC}" destId="{ADAFC690-80E5-4363-B5FB-7B398C6B2F6E}" srcOrd="0" destOrd="0" presId="urn:microsoft.com/office/officeart/2005/8/layout/lProcess1"/>
    <dgm:cxn modelId="{87294CEF-6FFC-4B3B-B077-223962A4042A}" type="presParOf" srcId="{B3B5AA84-F0A2-4DE9-B310-1D11C259DFEC}" destId="{F4790ABB-E8C9-44C6-AB14-DCF5891FE678}" srcOrd="0" destOrd="0" presId="urn:microsoft.com/office/officeart/2005/8/layout/lProcess1"/>
    <dgm:cxn modelId="{837AD18E-4AD3-4AEF-9FDB-104DB58574E1}" type="presParOf" srcId="{F4790ABB-E8C9-44C6-AB14-DCF5891FE678}" destId="{59C2B17A-FD71-4B25-BF82-45DAF7DCB990}" srcOrd="0" destOrd="0" presId="urn:microsoft.com/office/officeart/2005/8/layout/lProcess1"/>
    <dgm:cxn modelId="{CD51565D-D2E5-432A-ACF2-72B0465EDCA5}" type="presParOf" srcId="{F4790ABB-E8C9-44C6-AB14-DCF5891FE678}" destId="{BE29242A-8C10-4627-AB4F-BCB62906BF08}" srcOrd="1" destOrd="0" presId="urn:microsoft.com/office/officeart/2005/8/layout/lProcess1"/>
    <dgm:cxn modelId="{DAD896BC-E0E2-404B-8BC5-029A8C6496D4}" type="presParOf" srcId="{F4790ABB-E8C9-44C6-AB14-DCF5891FE678}" destId="{5FD611C2-6016-4D7C-A0BE-AE2C8E51D8DB}" srcOrd="2" destOrd="0" presId="urn:microsoft.com/office/officeart/2005/8/layout/lProcess1"/>
    <dgm:cxn modelId="{E1CD392D-3BA6-4A61-AE16-1243B64FE980}" type="presParOf" srcId="{F4790ABB-E8C9-44C6-AB14-DCF5891FE678}" destId="{CF5BDFFD-AC32-42AA-BB11-DF5A8AC14ED9}" srcOrd="3" destOrd="0" presId="urn:microsoft.com/office/officeart/2005/8/layout/lProcess1"/>
    <dgm:cxn modelId="{CC40ABAD-CDEE-4B5B-A7DE-A4CC4B37BA3A}" type="presParOf" srcId="{F4790ABB-E8C9-44C6-AB14-DCF5891FE678}" destId="{3F3873D1-407D-4DB3-A413-37B597D6BB2D}" srcOrd="4" destOrd="0" presId="urn:microsoft.com/office/officeart/2005/8/layout/lProcess1"/>
    <dgm:cxn modelId="{98AFF533-E298-45F1-B220-B2580A8D9450}" type="presParOf" srcId="{B3B5AA84-F0A2-4DE9-B310-1D11C259DFEC}" destId="{DCD6DBD8-695A-48E1-9996-CDD70F73898D}" srcOrd="1" destOrd="0" presId="urn:microsoft.com/office/officeart/2005/8/layout/lProcess1"/>
    <dgm:cxn modelId="{0567C4FB-386C-4654-B08D-22C4ECDD1732}" type="presParOf" srcId="{B3B5AA84-F0A2-4DE9-B310-1D11C259DFEC}" destId="{6D0B80C8-B069-4138-A692-E146B93C8C52}" srcOrd="2" destOrd="0" presId="urn:microsoft.com/office/officeart/2005/8/layout/lProcess1"/>
    <dgm:cxn modelId="{3368EAA2-BC21-4FC8-80D9-FE44CFACF889}" type="presParOf" srcId="{6D0B80C8-B069-4138-A692-E146B93C8C52}" destId="{F1A6004E-8F5D-4E8A-91FA-51CF49A7CA7D}" srcOrd="0" destOrd="0" presId="urn:microsoft.com/office/officeart/2005/8/layout/lProcess1"/>
    <dgm:cxn modelId="{B7FDBEDF-0514-479F-B3E6-DDCF2B4BB2CA}" type="presParOf" srcId="{6D0B80C8-B069-4138-A692-E146B93C8C52}" destId="{0091223E-B3F2-4404-B192-6B37731E1B4C}" srcOrd="1" destOrd="0" presId="urn:microsoft.com/office/officeart/2005/8/layout/lProcess1"/>
    <dgm:cxn modelId="{F002DD6D-29E7-493F-9649-3D6E2621403D}" type="presParOf" srcId="{6D0B80C8-B069-4138-A692-E146B93C8C52}" destId="{FC75554C-E534-4B15-BA0F-C3EFA67F855C}" srcOrd="2" destOrd="0" presId="urn:microsoft.com/office/officeart/2005/8/layout/lProcess1"/>
    <dgm:cxn modelId="{DF0BA004-D737-4100-B0FA-5D80B58D06CE}" type="presParOf" srcId="{6D0B80C8-B069-4138-A692-E146B93C8C52}" destId="{34F41AD7-55C2-4793-A9A0-7F197BC29169}" srcOrd="3" destOrd="0" presId="urn:microsoft.com/office/officeart/2005/8/layout/lProcess1"/>
    <dgm:cxn modelId="{E4313B4E-7A7C-40AB-B82B-5B8A33685860}" type="presParOf" srcId="{6D0B80C8-B069-4138-A692-E146B93C8C52}" destId="{ADAFC690-80E5-4363-B5FB-7B398C6B2F6E}"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4C36-8812-4ECC-BE3F-A83D824C49EB}">
      <dsp:nvSpPr>
        <dsp:cNvPr id="0" name=""/>
        <dsp:cNvSpPr/>
      </dsp:nvSpPr>
      <dsp:spPr>
        <a:xfrm rot="5400000">
          <a:off x="392566" y="1747112"/>
          <a:ext cx="1168974" cy="1945148"/>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B05EF-E670-4DB8-A00E-4DA5EF8B39F1}">
      <dsp:nvSpPr>
        <dsp:cNvPr id="0" name=""/>
        <dsp:cNvSpPr/>
      </dsp:nvSpPr>
      <dsp:spPr>
        <a:xfrm>
          <a:off x="197435" y="232829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Start strong</a:t>
          </a:r>
          <a:endParaRPr lang="en-US" sz="2000" kern="1200" dirty="0"/>
        </a:p>
      </dsp:txBody>
      <dsp:txXfrm>
        <a:off x="197435" y="2328293"/>
        <a:ext cx="1756090" cy="1539316"/>
      </dsp:txXfrm>
    </dsp:sp>
    <dsp:sp modelId="{630D4DA5-49CA-4D73-A9D6-3924980B067C}">
      <dsp:nvSpPr>
        <dsp:cNvPr id="0" name=""/>
        <dsp:cNvSpPr/>
      </dsp:nvSpPr>
      <dsp:spPr>
        <a:xfrm>
          <a:off x="1622188" y="1603908"/>
          <a:ext cx="331337" cy="331337"/>
        </a:xfrm>
        <a:prstGeom prst="triangle">
          <a:avLst>
            <a:gd name="adj" fmla="val 1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BEC09-21E4-4DE2-8577-140F47074F34}">
      <dsp:nvSpPr>
        <dsp:cNvPr id="0" name=""/>
        <dsp:cNvSpPr/>
      </dsp:nvSpPr>
      <dsp:spPr>
        <a:xfrm rot="5400000">
          <a:off x="2542364" y="1215143"/>
          <a:ext cx="1168974" cy="1945148"/>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7388-0232-41FB-95A4-EF70A9DD9187}">
      <dsp:nvSpPr>
        <dsp:cNvPr id="0" name=""/>
        <dsp:cNvSpPr/>
      </dsp:nvSpPr>
      <dsp:spPr>
        <a:xfrm>
          <a:off x="2347233" y="179632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Read by third grade</a:t>
          </a:r>
          <a:endParaRPr lang="en-US" sz="2000" kern="1200" dirty="0"/>
        </a:p>
      </dsp:txBody>
      <dsp:txXfrm>
        <a:off x="2347233" y="1796323"/>
        <a:ext cx="1756090" cy="1539316"/>
      </dsp:txXfrm>
    </dsp:sp>
    <dsp:sp modelId="{41E21D0E-C291-46D6-932A-4C5DF1E0E73B}">
      <dsp:nvSpPr>
        <dsp:cNvPr id="0" name=""/>
        <dsp:cNvSpPr/>
      </dsp:nvSpPr>
      <dsp:spPr>
        <a:xfrm>
          <a:off x="3771986" y="1071939"/>
          <a:ext cx="331337" cy="331337"/>
        </a:xfrm>
        <a:prstGeom prst="triangle">
          <a:avLst>
            <a:gd name="adj" fmla="val 10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7E1F1-35B2-428E-9286-C05A97074D80}">
      <dsp:nvSpPr>
        <dsp:cNvPr id="0" name=""/>
        <dsp:cNvSpPr/>
      </dsp:nvSpPr>
      <dsp:spPr>
        <a:xfrm rot="5400000">
          <a:off x="4692162" y="683173"/>
          <a:ext cx="1168974" cy="1945148"/>
        </a:xfrm>
        <a:prstGeom prst="corner">
          <a:avLst>
            <a:gd name="adj1" fmla="val 16120"/>
            <a:gd name="adj2" fmla="val 161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1D975-95E2-4371-A19D-DFC936C90076}">
      <dsp:nvSpPr>
        <dsp:cNvPr id="0" name=""/>
        <dsp:cNvSpPr/>
      </dsp:nvSpPr>
      <dsp:spPr>
        <a:xfrm>
          <a:off x="4497031" y="126435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Meet or exceed standards</a:t>
          </a:r>
          <a:endParaRPr lang="en-US" sz="2000" kern="1200" dirty="0"/>
        </a:p>
      </dsp:txBody>
      <dsp:txXfrm>
        <a:off x="4497031" y="1264353"/>
        <a:ext cx="1756090" cy="1539316"/>
      </dsp:txXfrm>
    </dsp:sp>
    <dsp:sp modelId="{7D623388-1920-4708-8B28-E7409FAAEC81}">
      <dsp:nvSpPr>
        <dsp:cNvPr id="0" name=""/>
        <dsp:cNvSpPr/>
      </dsp:nvSpPr>
      <dsp:spPr>
        <a:xfrm>
          <a:off x="5921784" y="539969"/>
          <a:ext cx="331337" cy="331337"/>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4AA30-7115-47DE-9932-FCDDCFD3730A}">
      <dsp:nvSpPr>
        <dsp:cNvPr id="0" name=""/>
        <dsp:cNvSpPr/>
      </dsp:nvSpPr>
      <dsp:spPr>
        <a:xfrm rot="5400000">
          <a:off x="6841960" y="151203"/>
          <a:ext cx="1168974" cy="1945148"/>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01C52-7AD8-4398-9F55-E4BFA197F220}">
      <dsp:nvSpPr>
        <dsp:cNvPr id="0" name=""/>
        <dsp:cNvSpPr/>
      </dsp:nvSpPr>
      <dsp:spPr>
        <a:xfrm>
          <a:off x="6646829" y="732384"/>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Graduate ready</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6646829" y="732384"/>
        <a:ext cx="1756090" cy="1539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B11E-20ED-4461-A3CE-E048F949FD1D}">
      <dsp:nvSpPr>
        <dsp:cNvPr id="0" name=""/>
        <dsp:cNvSpPr/>
      </dsp:nvSpPr>
      <dsp:spPr>
        <a:xfrm>
          <a:off x="0" y="121557"/>
          <a:ext cx="7153911" cy="623610"/>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Academic Achievement</a:t>
          </a:r>
          <a:endParaRPr lang="en-US" sz="2600" kern="1200" dirty="0">
            <a:solidFill>
              <a:sysClr val="windowText" lastClr="000000"/>
            </a:solidFill>
          </a:endParaRPr>
        </a:p>
      </dsp:txBody>
      <dsp:txXfrm>
        <a:off x="30442" y="151999"/>
        <a:ext cx="7093027" cy="562726"/>
      </dsp:txXfrm>
    </dsp:sp>
    <dsp:sp modelId="{C2AD35D4-04DE-412A-8B5F-4ED87DD2B7F0}">
      <dsp:nvSpPr>
        <dsp:cNvPr id="0" name=""/>
        <dsp:cNvSpPr/>
      </dsp:nvSpPr>
      <dsp:spPr>
        <a:xfrm>
          <a:off x="0" y="745167"/>
          <a:ext cx="7153911"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3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solidFill>
                <a:sysClr val="windowText" lastClr="000000"/>
              </a:solidFill>
            </a:rPr>
            <a:t>TCAP</a:t>
          </a:r>
          <a:endParaRPr lang="en-US" sz="2000" kern="1200" dirty="0">
            <a:solidFill>
              <a:sysClr val="windowText" lastClr="000000"/>
            </a:solidFill>
          </a:endParaRPr>
        </a:p>
        <a:p>
          <a:pPr marL="457200" lvl="2" indent="-228600" algn="l" defTabSz="889000">
            <a:lnSpc>
              <a:spcPct val="90000"/>
            </a:lnSpc>
            <a:spcBef>
              <a:spcPct val="0"/>
            </a:spcBef>
            <a:spcAft>
              <a:spcPct val="20000"/>
            </a:spcAft>
            <a:buChar char="••"/>
          </a:pPr>
          <a:r>
            <a:rPr lang="en-US" sz="2000" kern="1200" dirty="0" smtClean="0">
              <a:solidFill>
                <a:sysClr val="windowText" lastClr="000000"/>
              </a:solidFill>
            </a:rPr>
            <a:t>CoAlt: R, W &amp; M</a:t>
          </a:r>
          <a:endParaRPr lang="en-US" sz="2000" kern="1200" dirty="0">
            <a:solidFill>
              <a:sysClr val="windowText" lastClr="000000"/>
            </a:solidFill>
          </a:endParaRPr>
        </a:p>
        <a:p>
          <a:pPr marL="228600" lvl="1" indent="-228600" algn="l" defTabSz="889000">
            <a:lnSpc>
              <a:spcPct val="90000"/>
            </a:lnSpc>
            <a:spcBef>
              <a:spcPct val="0"/>
            </a:spcBef>
            <a:spcAft>
              <a:spcPct val="20000"/>
            </a:spcAft>
            <a:buChar char="••"/>
          </a:pPr>
          <a:r>
            <a:rPr lang="en-US" sz="2000" kern="1200" dirty="0" smtClean="0">
              <a:solidFill>
                <a:sysClr val="windowText" lastClr="000000"/>
              </a:solidFill>
            </a:rPr>
            <a:t>CMAS: S &amp; SS</a:t>
          </a:r>
          <a:endParaRPr lang="en-US" sz="2000" kern="1200" dirty="0">
            <a:solidFill>
              <a:sysClr val="windowText" lastClr="000000"/>
            </a:solidFill>
          </a:endParaRPr>
        </a:p>
        <a:p>
          <a:pPr marL="457200" lvl="2" indent="-228600" algn="l" defTabSz="889000">
            <a:lnSpc>
              <a:spcPct val="90000"/>
            </a:lnSpc>
            <a:spcBef>
              <a:spcPct val="0"/>
            </a:spcBef>
            <a:spcAft>
              <a:spcPct val="20000"/>
            </a:spcAft>
            <a:buChar char="••"/>
          </a:pPr>
          <a:r>
            <a:rPr lang="en-US" sz="2000" kern="1200" dirty="0" smtClean="0">
              <a:solidFill>
                <a:sysClr val="windowText" lastClr="000000"/>
              </a:solidFill>
            </a:rPr>
            <a:t>CoAlt: S &amp; SS</a:t>
          </a:r>
          <a:endParaRPr lang="en-US" sz="2000" kern="1200" dirty="0">
            <a:solidFill>
              <a:sysClr val="windowText" lastClr="000000"/>
            </a:solidFill>
          </a:endParaRPr>
        </a:p>
      </dsp:txBody>
      <dsp:txXfrm>
        <a:off x="0" y="745167"/>
        <a:ext cx="7153911" cy="1372410"/>
      </dsp:txXfrm>
    </dsp:sp>
    <dsp:sp modelId="{07730202-2CC2-4B21-996E-7B573EC82008}">
      <dsp:nvSpPr>
        <dsp:cNvPr id="0" name=""/>
        <dsp:cNvSpPr/>
      </dsp:nvSpPr>
      <dsp:spPr>
        <a:xfrm>
          <a:off x="0" y="2117577"/>
          <a:ext cx="7153911" cy="623610"/>
        </a:xfrm>
        <a:prstGeom prst="roundRect">
          <a:avLst/>
        </a:prstGeom>
        <a:solidFill>
          <a:schemeClr val="accent1">
            <a:shade val="80000"/>
            <a:hueOff val="31970"/>
            <a:satOff val="2337"/>
            <a:lumOff val="58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College Entrance</a:t>
          </a:r>
          <a:endParaRPr lang="en-US" sz="2600" kern="1200" dirty="0">
            <a:solidFill>
              <a:sysClr val="windowText" lastClr="000000"/>
            </a:solidFill>
          </a:endParaRPr>
        </a:p>
      </dsp:txBody>
      <dsp:txXfrm>
        <a:off x="30442" y="2148019"/>
        <a:ext cx="7093027" cy="562726"/>
      </dsp:txXfrm>
    </dsp:sp>
    <dsp:sp modelId="{D7F06AF1-ADBA-4EB3-A07D-3C4A80A4D1BA}">
      <dsp:nvSpPr>
        <dsp:cNvPr id="0" name=""/>
        <dsp:cNvSpPr/>
      </dsp:nvSpPr>
      <dsp:spPr>
        <a:xfrm>
          <a:off x="0" y="2741187"/>
          <a:ext cx="7153911"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3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ysClr val="windowText" lastClr="000000"/>
              </a:solidFill>
            </a:rPr>
            <a:t>Colorado ACT (CO ACT)</a:t>
          </a:r>
          <a:endParaRPr lang="en-US" sz="2000" kern="1200" dirty="0">
            <a:solidFill>
              <a:sysClr val="windowText" lastClr="000000"/>
            </a:solidFill>
          </a:endParaRPr>
        </a:p>
        <a:p>
          <a:pPr marL="457200" lvl="2" indent="-228600" algn="l" defTabSz="889000">
            <a:lnSpc>
              <a:spcPct val="90000"/>
            </a:lnSpc>
            <a:spcBef>
              <a:spcPct val="0"/>
            </a:spcBef>
            <a:spcAft>
              <a:spcPct val="20000"/>
            </a:spcAft>
            <a:buChar char="••"/>
          </a:pPr>
          <a:r>
            <a:rPr lang="en-US" sz="2000" kern="1200" dirty="0" smtClean="0">
              <a:solidFill>
                <a:sysClr val="windowText" lastClr="000000"/>
              </a:solidFill>
            </a:rPr>
            <a:t>11</a:t>
          </a:r>
          <a:r>
            <a:rPr lang="en-US" sz="2000" kern="1200" baseline="30000" dirty="0" smtClean="0">
              <a:solidFill>
                <a:sysClr val="windowText" lastClr="000000"/>
              </a:solidFill>
            </a:rPr>
            <a:t>th</a:t>
          </a:r>
          <a:r>
            <a:rPr lang="en-US" sz="2000" kern="1200" dirty="0" smtClean="0">
              <a:solidFill>
                <a:sysClr val="windowText" lastClr="000000"/>
              </a:solidFill>
            </a:rPr>
            <a:t> grade Alternate</a:t>
          </a:r>
          <a:endParaRPr lang="en-US" sz="2000" kern="1200" dirty="0">
            <a:solidFill>
              <a:sysClr val="windowText" lastClr="000000"/>
            </a:solidFill>
          </a:endParaRPr>
        </a:p>
      </dsp:txBody>
      <dsp:txXfrm>
        <a:off x="0" y="2741187"/>
        <a:ext cx="7153911" cy="699660"/>
      </dsp:txXfrm>
    </dsp:sp>
    <dsp:sp modelId="{B3C899F0-873A-4DAE-A439-10FEA3776C40}">
      <dsp:nvSpPr>
        <dsp:cNvPr id="0" name=""/>
        <dsp:cNvSpPr/>
      </dsp:nvSpPr>
      <dsp:spPr>
        <a:xfrm>
          <a:off x="0" y="3440847"/>
          <a:ext cx="7153911" cy="623610"/>
        </a:xfrm>
        <a:prstGeom prst="roundRect">
          <a:avLst/>
        </a:prstGeom>
        <a:solidFill>
          <a:schemeClr val="accent1">
            <a:shade val="80000"/>
            <a:hueOff val="63940"/>
            <a:satOff val="4673"/>
            <a:lumOff val="116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National and State Trends</a:t>
          </a:r>
          <a:endParaRPr lang="en-US" sz="2600" kern="1200" dirty="0">
            <a:solidFill>
              <a:sysClr val="windowText" lastClr="000000"/>
            </a:solidFill>
          </a:endParaRPr>
        </a:p>
      </dsp:txBody>
      <dsp:txXfrm>
        <a:off x="30442" y="3471289"/>
        <a:ext cx="7093027" cy="562726"/>
      </dsp:txXfrm>
    </dsp:sp>
    <dsp:sp modelId="{6FA2CD9C-8B20-4BBE-A05F-08D4B8D9F5EB}">
      <dsp:nvSpPr>
        <dsp:cNvPr id="0" name=""/>
        <dsp:cNvSpPr/>
      </dsp:nvSpPr>
      <dsp:spPr>
        <a:xfrm>
          <a:off x="0" y="4064457"/>
          <a:ext cx="715391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3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ysClr val="windowText" lastClr="000000"/>
              </a:solidFill>
            </a:rPr>
            <a:t>NAEP</a:t>
          </a:r>
          <a:endParaRPr lang="en-US" sz="2000" kern="1200" dirty="0">
            <a:solidFill>
              <a:sysClr val="windowText" lastClr="000000"/>
            </a:solidFill>
          </a:endParaRPr>
        </a:p>
      </dsp:txBody>
      <dsp:txXfrm>
        <a:off x="0" y="4064457"/>
        <a:ext cx="7153911" cy="430560"/>
      </dsp:txXfrm>
    </dsp:sp>
    <dsp:sp modelId="{21D91BD3-5F72-458D-BBB0-52B38CF016B2}">
      <dsp:nvSpPr>
        <dsp:cNvPr id="0" name=""/>
        <dsp:cNvSpPr/>
      </dsp:nvSpPr>
      <dsp:spPr>
        <a:xfrm>
          <a:off x="0" y="4495017"/>
          <a:ext cx="7153911" cy="623610"/>
        </a:xfrm>
        <a:prstGeom prst="roundRect">
          <a:avLst/>
        </a:prstGeom>
        <a:solidFill>
          <a:schemeClr val="accent1">
            <a:shade val="80000"/>
            <a:hueOff val="95910"/>
            <a:satOff val="7010"/>
            <a:lumOff val="175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English Language Proficiency</a:t>
          </a:r>
          <a:endParaRPr lang="en-US" sz="2600" kern="1200" dirty="0">
            <a:solidFill>
              <a:sysClr val="windowText" lastClr="000000"/>
            </a:solidFill>
          </a:endParaRPr>
        </a:p>
      </dsp:txBody>
      <dsp:txXfrm>
        <a:off x="30442" y="4525459"/>
        <a:ext cx="7093027" cy="562726"/>
      </dsp:txXfrm>
    </dsp:sp>
    <dsp:sp modelId="{35F15543-7A96-4187-B4FF-AFD8B19F3E33}">
      <dsp:nvSpPr>
        <dsp:cNvPr id="0" name=""/>
        <dsp:cNvSpPr/>
      </dsp:nvSpPr>
      <dsp:spPr>
        <a:xfrm>
          <a:off x="0" y="5118627"/>
          <a:ext cx="7153911"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3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ysClr val="windowText" lastClr="000000"/>
              </a:solidFill>
            </a:rPr>
            <a:t>ACCESS for ELLs</a:t>
          </a:r>
          <a:endParaRPr lang="en-US" sz="2000" kern="1200" dirty="0">
            <a:solidFill>
              <a:sysClr val="windowText" lastClr="000000"/>
            </a:solidFill>
          </a:endParaRPr>
        </a:p>
        <a:p>
          <a:pPr marL="457200" lvl="2" indent="-228600" algn="l" defTabSz="889000">
            <a:lnSpc>
              <a:spcPct val="90000"/>
            </a:lnSpc>
            <a:spcBef>
              <a:spcPct val="0"/>
            </a:spcBef>
            <a:spcAft>
              <a:spcPct val="20000"/>
            </a:spcAft>
            <a:buChar char="••"/>
          </a:pPr>
          <a:r>
            <a:rPr lang="en-US" sz="2000" kern="1200" dirty="0" smtClean="0">
              <a:solidFill>
                <a:sysClr val="windowText" lastClr="000000"/>
              </a:solidFill>
            </a:rPr>
            <a:t>Alternate ACCESS for ELLs </a:t>
          </a:r>
          <a:endParaRPr lang="en-US" sz="2000" kern="1200" dirty="0">
            <a:solidFill>
              <a:sysClr val="windowText" lastClr="000000"/>
            </a:solidFill>
          </a:endParaRPr>
        </a:p>
        <a:p>
          <a:pPr marL="457200" lvl="2" indent="-228600" algn="l" defTabSz="889000">
            <a:lnSpc>
              <a:spcPct val="90000"/>
            </a:lnSpc>
            <a:spcBef>
              <a:spcPct val="0"/>
            </a:spcBef>
            <a:spcAft>
              <a:spcPct val="20000"/>
            </a:spcAft>
            <a:buChar char="••"/>
          </a:pPr>
          <a:r>
            <a:rPr lang="en-US" sz="2000" kern="1200" dirty="0" smtClean="0">
              <a:solidFill>
                <a:sysClr val="windowText" lastClr="000000"/>
              </a:solidFill>
            </a:rPr>
            <a:t>W-APT</a:t>
          </a:r>
          <a:endParaRPr lang="en-US" sz="2000" kern="1200" dirty="0">
            <a:solidFill>
              <a:sysClr val="windowText" lastClr="000000"/>
            </a:solidFill>
          </a:endParaRPr>
        </a:p>
      </dsp:txBody>
      <dsp:txXfrm>
        <a:off x="0" y="5118627"/>
        <a:ext cx="7153911" cy="1049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2E61C-D612-4E80-B64B-E6F491ACDF3E}">
      <dsp:nvSpPr>
        <dsp:cNvPr id="0" name=""/>
        <dsp:cNvSpPr/>
      </dsp:nvSpPr>
      <dsp:spPr>
        <a:xfrm>
          <a:off x="0" y="31094"/>
          <a:ext cx="6743700" cy="647595"/>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ysClr val="windowText" lastClr="000000"/>
              </a:solidFill>
            </a:rPr>
            <a:t>PARCC and DLM Consortia (anticipated)</a:t>
          </a:r>
          <a:endParaRPr lang="en-US" sz="2700" kern="1200" dirty="0">
            <a:solidFill>
              <a:sysClr val="windowText" lastClr="000000"/>
            </a:solidFill>
          </a:endParaRPr>
        </a:p>
      </dsp:txBody>
      <dsp:txXfrm>
        <a:off x="31613" y="62707"/>
        <a:ext cx="6680474" cy="584369"/>
      </dsp:txXfrm>
    </dsp:sp>
    <dsp:sp modelId="{370BFA79-691D-4296-8A96-083460762119}">
      <dsp:nvSpPr>
        <dsp:cNvPr id="0" name=""/>
        <dsp:cNvSpPr/>
      </dsp:nvSpPr>
      <dsp:spPr>
        <a:xfrm>
          <a:off x="0" y="678689"/>
          <a:ext cx="67437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English Language Arts: Grades 3 – 11</a:t>
          </a:r>
          <a:endParaRPr lang="en-US" sz="2100" kern="1200" dirty="0">
            <a:solidFill>
              <a:sysClr val="windowText" lastClr="000000"/>
            </a:solidFill>
          </a:endParaRPr>
        </a:p>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Mathematics: Grades 3 – 8, End of Course (PARCC)</a:t>
          </a:r>
          <a:endParaRPr lang="en-US" sz="2100" kern="1200" dirty="0">
            <a:solidFill>
              <a:sysClr val="windowText" lastClr="000000"/>
            </a:solidFill>
          </a:endParaRPr>
        </a:p>
        <a:p>
          <a:pPr marL="457200" lvl="2" indent="-228600" algn="l" defTabSz="933450">
            <a:lnSpc>
              <a:spcPct val="90000"/>
            </a:lnSpc>
            <a:spcBef>
              <a:spcPct val="0"/>
            </a:spcBef>
            <a:spcAft>
              <a:spcPct val="20000"/>
            </a:spcAft>
            <a:buChar char="••"/>
          </a:pPr>
          <a:r>
            <a:rPr lang="en-US" sz="2100" kern="1200" dirty="0" smtClean="0">
              <a:solidFill>
                <a:sysClr val="windowText" lastClr="000000"/>
              </a:solidFill>
            </a:rPr>
            <a:t>Mathematics: Grades 3 – 11 (DLM)</a:t>
          </a:r>
          <a:endParaRPr lang="en-US" sz="2100" kern="1200" dirty="0">
            <a:solidFill>
              <a:sysClr val="windowText" lastClr="000000"/>
            </a:solidFill>
          </a:endParaRPr>
        </a:p>
      </dsp:txBody>
      <dsp:txXfrm>
        <a:off x="0" y="678689"/>
        <a:ext cx="6743700" cy="1089854"/>
      </dsp:txXfrm>
    </dsp:sp>
    <dsp:sp modelId="{C8466226-4156-43C2-94F5-AAE166A4E7EA}">
      <dsp:nvSpPr>
        <dsp:cNvPr id="0" name=""/>
        <dsp:cNvSpPr/>
      </dsp:nvSpPr>
      <dsp:spPr>
        <a:xfrm>
          <a:off x="0" y="1768544"/>
          <a:ext cx="6743700" cy="647595"/>
        </a:xfrm>
        <a:prstGeom prst="roundRect">
          <a:avLst/>
        </a:prstGeom>
        <a:solidFill>
          <a:schemeClr val="accent1">
            <a:shade val="80000"/>
            <a:hueOff val="23977"/>
            <a:satOff val="1753"/>
            <a:lumOff val="43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Text" lastClr="000000"/>
              </a:solidFill>
            </a:rPr>
            <a:t>CMAS: Science and Social Studies and CoAlt: S &amp; SS</a:t>
          </a:r>
          <a:endParaRPr lang="en-US" sz="2400" kern="1200" dirty="0">
            <a:solidFill>
              <a:sysClr val="windowText" lastClr="000000"/>
            </a:solidFill>
          </a:endParaRPr>
        </a:p>
      </dsp:txBody>
      <dsp:txXfrm>
        <a:off x="31613" y="1800157"/>
        <a:ext cx="6680474" cy="584369"/>
      </dsp:txXfrm>
    </dsp:sp>
    <dsp:sp modelId="{AE2DD077-4D8F-4236-86C7-D7565CD14243}">
      <dsp:nvSpPr>
        <dsp:cNvPr id="0" name=""/>
        <dsp:cNvSpPr/>
      </dsp:nvSpPr>
      <dsp:spPr>
        <a:xfrm>
          <a:off x="0" y="2416140"/>
          <a:ext cx="67437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Science: Grades 5, 8 &amp; 12</a:t>
          </a:r>
          <a:endParaRPr lang="en-US" sz="2100" kern="1200" dirty="0">
            <a:solidFill>
              <a:sysClr val="windowText" lastClr="000000"/>
            </a:solidFill>
          </a:endParaRPr>
        </a:p>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Social Studies: Grades 4, 7 &amp; 12</a:t>
          </a:r>
          <a:endParaRPr lang="en-US" sz="2100" kern="1200" dirty="0">
            <a:solidFill>
              <a:sysClr val="windowText" lastClr="000000"/>
            </a:solidFill>
          </a:endParaRPr>
        </a:p>
      </dsp:txBody>
      <dsp:txXfrm>
        <a:off x="0" y="2416140"/>
        <a:ext cx="6743700" cy="726570"/>
      </dsp:txXfrm>
    </dsp:sp>
    <dsp:sp modelId="{024C987C-D67F-41CA-85CD-83D159488B00}">
      <dsp:nvSpPr>
        <dsp:cNvPr id="0" name=""/>
        <dsp:cNvSpPr/>
      </dsp:nvSpPr>
      <dsp:spPr>
        <a:xfrm>
          <a:off x="0" y="3142710"/>
          <a:ext cx="6743700" cy="647595"/>
        </a:xfrm>
        <a:prstGeom prst="roundRect">
          <a:avLst/>
        </a:prstGeom>
        <a:solidFill>
          <a:schemeClr val="accent1">
            <a:shade val="80000"/>
            <a:hueOff val="47955"/>
            <a:satOff val="3505"/>
            <a:lumOff val="87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ysClr val="windowText" lastClr="000000"/>
              </a:solidFill>
            </a:rPr>
            <a:t>CO ACT and 11</a:t>
          </a:r>
          <a:r>
            <a:rPr lang="en-US" sz="2700" kern="1200" baseline="30000" dirty="0" smtClean="0">
              <a:solidFill>
                <a:sysClr val="windowText" lastClr="000000"/>
              </a:solidFill>
            </a:rPr>
            <a:t>th</a:t>
          </a:r>
          <a:r>
            <a:rPr lang="en-US" sz="2700" kern="1200" dirty="0" smtClean="0">
              <a:solidFill>
                <a:sysClr val="windowText" lastClr="000000"/>
              </a:solidFill>
            </a:rPr>
            <a:t> Grade Alternate</a:t>
          </a:r>
          <a:endParaRPr lang="en-US" sz="2700" kern="1200" dirty="0">
            <a:solidFill>
              <a:sysClr val="windowText" lastClr="000000"/>
            </a:solidFill>
          </a:endParaRPr>
        </a:p>
      </dsp:txBody>
      <dsp:txXfrm>
        <a:off x="31613" y="3174323"/>
        <a:ext cx="6680474" cy="584369"/>
      </dsp:txXfrm>
    </dsp:sp>
    <dsp:sp modelId="{1563E92C-DA5D-40EA-B141-CE53AE880D8D}">
      <dsp:nvSpPr>
        <dsp:cNvPr id="0" name=""/>
        <dsp:cNvSpPr/>
      </dsp:nvSpPr>
      <dsp:spPr>
        <a:xfrm>
          <a:off x="0" y="3790305"/>
          <a:ext cx="67437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College Readiness</a:t>
          </a:r>
          <a:endParaRPr lang="en-US" sz="2100" kern="1200" dirty="0">
            <a:solidFill>
              <a:sysClr val="windowText" lastClr="000000"/>
            </a:solidFill>
          </a:endParaRPr>
        </a:p>
      </dsp:txBody>
      <dsp:txXfrm>
        <a:off x="0" y="3790305"/>
        <a:ext cx="6743700" cy="447120"/>
      </dsp:txXfrm>
    </dsp:sp>
    <dsp:sp modelId="{3B187FB3-DA55-47FE-81EA-C8839A07412D}">
      <dsp:nvSpPr>
        <dsp:cNvPr id="0" name=""/>
        <dsp:cNvSpPr/>
      </dsp:nvSpPr>
      <dsp:spPr>
        <a:xfrm>
          <a:off x="0" y="4237425"/>
          <a:ext cx="6743700" cy="647595"/>
        </a:xfrm>
        <a:prstGeom prst="roundRect">
          <a:avLst/>
        </a:prstGeom>
        <a:solidFill>
          <a:schemeClr val="accent1">
            <a:shade val="80000"/>
            <a:hueOff val="71932"/>
            <a:satOff val="5258"/>
            <a:lumOff val="131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ysClr val="windowText" lastClr="000000"/>
              </a:solidFill>
            </a:rPr>
            <a:t>ACCESS for ELLs and Alternate ACCESS for ELLs</a:t>
          </a:r>
          <a:endParaRPr lang="en-US" sz="2700" kern="1200" dirty="0">
            <a:solidFill>
              <a:sysClr val="windowText" lastClr="000000"/>
            </a:solidFill>
          </a:endParaRPr>
        </a:p>
      </dsp:txBody>
      <dsp:txXfrm>
        <a:off x="31613" y="4269038"/>
        <a:ext cx="6680474" cy="584369"/>
      </dsp:txXfrm>
    </dsp:sp>
    <dsp:sp modelId="{324FD813-CBE2-44DE-A3A4-3E19A0132CF8}">
      <dsp:nvSpPr>
        <dsp:cNvPr id="0" name=""/>
        <dsp:cNvSpPr/>
      </dsp:nvSpPr>
      <dsp:spPr>
        <a:xfrm>
          <a:off x="0" y="4885020"/>
          <a:ext cx="67437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English language proficiency</a:t>
          </a:r>
          <a:endParaRPr lang="en-US" sz="2100" kern="1200" dirty="0">
            <a:solidFill>
              <a:sysClr val="windowText" lastClr="000000"/>
            </a:solidFill>
          </a:endParaRPr>
        </a:p>
      </dsp:txBody>
      <dsp:txXfrm>
        <a:off x="0" y="4885020"/>
        <a:ext cx="6743700" cy="447120"/>
      </dsp:txXfrm>
    </dsp:sp>
    <dsp:sp modelId="{3ECC58ED-3633-413C-87B3-9018FCCB5BDF}">
      <dsp:nvSpPr>
        <dsp:cNvPr id="0" name=""/>
        <dsp:cNvSpPr/>
      </dsp:nvSpPr>
      <dsp:spPr>
        <a:xfrm>
          <a:off x="0" y="5332140"/>
          <a:ext cx="6743700" cy="647595"/>
        </a:xfrm>
        <a:prstGeom prst="roundRect">
          <a:avLst/>
        </a:prstGeom>
        <a:solidFill>
          <a:schemeClr val="accent1">
            <a:shade val="80000"/>
            <a:hueOff val="95910"/>
            <a:satOff val="7010"/>
            <a:lumOff val="175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err="1" smtClean="0">
              <a:solidFill>
                <a:sysClr val="windowText" lastClr="000000"/>
              </a:solidFill>
            </a:rPr>
            <a:t>NAEP</a:t>
          </a:r>
          <a:endParaRPr lang="en-US" sz="2700" kern="1200" dirty="0">
            <a:solidFill>
              <a:sysClr val="windowText" lastClr="000000"/>
            </a:solidFill>
          </a:endParaRPr>
        </a:p>
      </dsp:txBody>
      <dsp:txXfrm>
        <a:off x="31613" y="5363753"/>
        <a:ext cx="6680474" cy="584369"/>
      </dsp:txXfrm>
    </dsp:sp>
    <dsp:sp modelId="{31CC3FE4-F434-49AC-A2C6-BEA0DCA3607C}">
      <dsp:nvSpPr>
        <dsp:cNvPr id="0" name=""/>
        <dsp:cNvSpPr/>
      </dsp:nvSpPr>
      <dsp:spPr>
        <a:xfrm>
          <a:off x="0" y="5979735"/>
          <a:ext cx="67437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solidFill>
                <a:sysClr val="windowText" lastClr="000000"/>
              </a:solidFill>
            </a:rPr>
            <a:t>National and State Trends</a:t>
          </a:r>
          <a:endParaRPr lang="en-US" sz="2100" kern="1200" dirty="0">
            <a:solidFill>
              <a:sysClr val="windowText" lastClr="000000"/>
            </a:solidFill>
          </a:endParaRPr>
        </a:p>
      </dsp:txBody>
      <dsp:txXfrm>
        <a:off x="0" y="5979735"/>
        <a:ext cx="6743700" cy="44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8CECA-0338-42BA-8982-263769F2E838}">
      <dsp:nvSpPr>
        <dsp:cNvPr id="0" name=""/>
        <dsp:cNvSpPr/>
      </dsp:nvSpPr>
      <dsp:spPr>
        <a:xfrm>
          <a:off x="4302" y="1556890"/>
          <a:ext cx="1333639" cy="950218"/>
        </a:xfrm>
        <a:prstGeom prst="roundRect">
          <a:avLst>
            <a:gd name="adj" fmla="val 10000"/>
          </a:avLst>
        </a:prstGeom>
        <a:solidFill>
          <a:schemeClr val="l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Test Examiner</a:t>
          </a:r>
          <a:endParaRPr lang="en-US" sz="1800" kern="1200" dirty="0"/>
        </a:p>
      </dsp:txBody>
      <dsp:txXfrm>
        <a:off x="32133" y="1584721"/>
        <a:ext cx="1277977" cy="894556"/>
      </dsp:txXfrm>
    </dsp:sp>
    <dsp:sp modelId="{D20A3F3E-D939-41A7-B06B-E875422648B2}">
      <dsp:nvSpPr>
        <dsp:cNvPr id="0" name=""/>
        <dsp:cNvSpPr/>
      </dsp:nvSpPr>
      <dsp:spPr>
        <a:xfrm>
          <a:off x="1471305" y="1866628"/>
          <a:ext cx="282731" cy="3307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71305" y="1932776"/>
        <a:ext cx="197912" cy="198446"/>
      </dsp:txXfrm>
    </dsp:sp>
    <dsp:sp modelId="{1AB7F587-B04B-4FB9-AF91-2820C2985165}">
      <dsp:nvSpPr>
        <dsp:cNvPr id="0" name=""/>
        <dsp:cNvSpPr/>
      </dsp:nvSpPr>
      <dsp:spPr>
        <a:xfrm>
          <a:off x="1871397" y="1556890"/>
          <a:ext cx="1333639" cy="950218"/>
        </a:xfrm>
        <a:prstGeom prst="roundRect">
          <a:avLst>
            <a:gd name="adj" fmla="val 10000"/>
          </a:avLst>
        </a:prstGeom>
        <a:solidFill>
          <a:schemeClr val="l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School Assessment Coordinator</a:t>
          </a:r>
          <a:endParaRPr lang="en-US" sz="1800" kern="1200" dirty="0"/>
        </a:p>
      </dsp:txBody>
      <dsp:txXfrm>
        <a:off x="1899228" y="1584721"/>
        <a:ext cx="1277977" cy="894556"/>
      </dsp:txXfrm>
    </dsp:sp>
    <dsp:sp modelId="{168CDDF7-0EE6-4976-84B3-4C3C192D3EF5}">
      <dsp:nvSpPr>
        <dsp:cNvPr id="0" name=""/>
        <dsp:cNvSpPr/>
      </dsp:nvSpPr>
      <dsp:spPr>
        <a:xfrm>
          <a:off x="3338400" y="1866628"/>
          <a:ext cx="282731" cy="3307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38400" y="1932776"/>
        <a:ext cx="197912" cy="198446"/>
      </dsp:txXfrm>
    </dsp:sp>
    <dsp:sp modelId="{863082E4-B90D-4571-A457-9146739D3F34}">
      <dsp:nvSpPr>
        <dsp:cNvPr id="0" name=""/>
        <dsp:cNvSpPr/>
      </dsp:nvSpPr>
      <dsp:spPr>
        <a:xfrm>
          <a:off x="3738492" y="1556890"/>
          <a:ext cx="1333639" cy="950218"/>
        </a:xfrm>
        <a:prstGeom prst="roundRect">
          <a:avLst>
            <a:gd name="adj" fmla="val 10000"/>
          </a:avLst>
        </a:prstGeom>
        <a:solidFill>
          <a:schemeClr val="l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DAC</a:t>
          </a:r>
          <a:endParaRPr lang="en-US" sz="1800" kern="1200" dirty="0"/>
        </a:p>
      </dsp:txBody>
      <dsp:txXfrm>
        <a:off x="3766323" y="1584721"/>
        <a:ext cx="1277977" cy="894556"/>
      </dsp:txXfrm>
    </dsp:sp>
    <dsp:sp modelId="{A6B1CCD7-302A-440B-9232-7F0E53A8254F}">
      <dsp:nvSpPr>
        <dsp:cNvPr id="0" name=""/>
        <dsp:cNvSpPr/>
      </dsp:nvSpPr>
      <dsp:spPr>
        <a:xfrm rot="19672280">
          <a:off x="5239226" y="1180440"/>
          <a:ext cx="517497" cy="3307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46824" y="1272973"/>
        <a:ext cx="418274" cy="198446"/>
      </dsp:txXfrm>
    </dsp:sp>
    <dsp:sp modelId="{312334F0-A937-4C14-A05E-50EE2159DD42}">
      <dsp:nvSpPr>
        <dsp:cNvPr id="0" name=""/>
        <dsp:cNvSpPr/>
      </dsp:nvSpPr>
      <dsp:spPr>
        <a:xfrm>
          <a:off x="5899011" y="200093"/>
          <a:ext cx="1333639" cy="950218"/>
        </a:xfrm>
        <a:prstGeom prst="roundRect">
          <a:avLst>
            <a:gd name="adj" fmla="val 10000"/>
          </a:avLst>
        </a:prstGeom>
        <a:solidFill>
          <a:schemeClr val="l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Pearson, Inc.</a:t>
          </a:r>
          <a:endParaRPr lang="en-US" sz="1800" kern="1200" dirty="0"/>
        </a:p>
      </dsp:txBody>
      <dsp:txXfrm>
        <a:off x="5926842" y="227924"/>
        <a:ext cx="1277977" cy="894556"/>
      </dsp:txXfrm>
    </dsp:sp>
    <dsp:sp modelId="{EBEFCE82-D9B3-4DB0-85A4-738BC7B221D9}">
      <dsp:nvSpPr>
        <dsp:cNvPr id="0" name=""/>
        <dsp:cNvSpPr/>
      </dsp:nvSpPr>
      <dsp:spPr>
        <a:xfrm rot="1702442">
          <a:off x="5301107" y="2532665"/>
          <a:ext cx="514415" cy="3307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07067" y="2575236"/>
        <a:ext cx="415192" cy="198446"/>
      </dsp:txXfrm>
    </dsp:sp>
    <dsp:sp modelId="{5A88EDC9-75AD-448E-903B-EF66B2E1ABCE}">
      <dsp:nvSpPr>
        <dsp:cNvPr id="0" name=""/>
        <dsp:cNvSpPr/>
      </dsp:nvSpPr>
      <dsp:spPr>
        <a:xfrm>
          <a:off x="5979871" y="2765577"/>
          <a:ext cx="1333639" cy="950218"/>
        </a:xfrm>
        <a:prstGeom prst="roundRect">
          <a:avLst>
            <a:gd name="adj" fmla="val 10000"/>
          </a:avLst>
        </a:prstGeom>
        <a:solidFill>
          <a:schemeClr val="l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CDE</a:t>
          </a:r>
          <a:endParaRPr lang="en-US" sz="1800" kern="1200" dirty="0"/>
        </a:p>
      </dsp:txBody>
      <dsp:txXfrm>
        <a:off x="6007702" y="2793408"/>
        <a:ext cx="1277977" cy="894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16517-F3B0-4773-91E7-635F50B3A4F2}">
      <dsp:nvSpPr>
        <dsp:cNvPr id="0" name=""/>
        <dsp:cNvSpPr/>
      </dsp:nvSpPr>
      <dsp:spPr>
        <a:xfrm>
          <a:off x="2918459" y="188151"/>
          <a:ext cx="4377690" cy="1964754"/>
        </a:xfrm>
        <a:prstGeom prst="rightArrow">
          <a:avLst>
            <a:gd name="adj1" fmla="val 75000"/>
            <a:gd name="adj2" fmla="val 50000"/>
          </a:avLst>
        </a:prstGeom>
        <a:solidFill>
          <a:schemeClr val="lt1">
            <a:alpha val="90000"/>
            <a:tint val="40000"/>
            <a:hueOff val="0"/>
            <a:satOff val="0"/>
            <a:lumOff val="0"/>
            <a:alphaOff val="0"/>
          </a:schemeClr>
        </a:solidFill>
        <a:ln w="10000" cap="flat" cmpd="sng" algn="ctr">
          <a:solidFill>
            <a:schemeClr val="accent4">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Test administration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Test materials</a:t>
          </a:r>
          <a:endParaRPr lang="en-US" sz="2300" kern="1200" dirty="0"/>
        </a:p>
        <a:p>
          <a:pPr marL="228600" lvl="1" indent="-228600" algn="l" defTabSz="1022350">
            <a:lnSpc>
              <a:spcPct val="90000"/>
            </a:lnSpc>
            <a:spcBef>
              <a:spcPct val="0"/>
            </a:spcBef>
            <a:spcAft>
              <a:spcPct val="15000"/>
            </a:spcAft>
            <a:buChar char="••"/>
          </a:pPr>
          <a:r>
            <a:rPr lang="en-US" sz="2300" kern="1200" dirty="0" smtClean="0"/>
            <a:t>Allowable accommodations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Logistics</a:t>
          </a:r>
          <a:endParaRPr lang="en-US" sz="2300" kern="1200" dirty="0"/>
        </a:p>
      </dsp:txBody>
      <dsp:txXfrm>
        <a:off x="2918459" y="433745"/>
        <a:ext cx="3640907" cy="1473566"/>
      </dsp:txXfrm>
    </dsp:sp>
    <dsp:sp modelId="{75CAA65D-C784-4A02-A46E-F54BFD0552BF}">
      <dsp:nvSpPr>
        <dsp:cNvPr id="0" name=""/>
        <dsp:cNvSpPr/>
      </dsp:nvSpPr>
      <dsp:spPr>
        <a:xfrm>
          <a:off x="0" y="599"/>
          <a:ext cx="2918459" cy="2339857"/>
        </a:xfrm>
        <a:prstGeom prst="roundRect">
          <a:avLst/>
        </a:prstGeom>
        <a:gradFill rotWithShape="0">
          <a:gsLst>
            <a:gs pos="0">
              <a:schemeClr val="lt1">
                <a:hueOff val="0"/>
                <a:satOff val="0"/>
                <a:lumOff val="0"/>
                <a:alphaOff val="0"/>
              </a:schemeClr>
            </a:gs>
            <a:gs pos="90000">
              <a:schemeClr val="lt1">
                <a:hueOff val="0"/>
                <a:satOff val="0"/>
                <a:lumOff val="0"/>
                <a:alphaOff val="0"/>
                <a:shade val="100000"/>
              </a:schemeClr>
            </a:gs>
            <a:gs pos="100000">
              <a:schemeClr val="l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Assessment</a:t>
          </a:r>
        </a:p>
        <a:p>
          <a:pPr lvl="0" algn="ctr" defTabSz="1600200">
            <a:lnSpc>
              <a:spcPct val="90000"/>
            </a:lnSpc>
            <a:spcBef>
              <a:spcPct val="0"/>
            </a:spcBef>
            <a:spcAft>
              <a:spcPct val="35000"/>
            </a:spcAft>
          </a:pPr>
          <a:r>
            <a:rPr lang="en-US" sz="3600" kern="1200" dirty="0" smtClean="0"/>
            <a:t>Unit</a:t>
          </a:r>
        </a:p>
      </dsp:txBody>
      <dsp:txXfrm>
        <a:off x="114222" y="114821"/>
        <a:ext cx="2690015" cy="2111413"/>
      </dsp:txXfrm>
    </dsp:sp>
    <dsp:sp modelId="{43B0DF41-FEA2-46DD-ABD5-4431ABB3FBBF}">
      <dsp:nvSpPr>
        <dsp:cNvPr id="0" name=""/>
        <dsp:cNvSpPr/>
      </dsp:nvSpPr>
      <dsp:spPr>
        <a:xfrm>
          <a:off x="2918459" y="2760157"/>
          <a:ext cx="4377690" cy="1968428"/>
        </a:xfrm>
        <a:prstGeom prst="rightArrow">
          <a:avLst>
            <a:gd name="adj1" fmla="val 75000"/>
            <a:gd name="adj2" fmla="val 50000"/>
          </a:avLst>
        </a:prstGeom>
        <a:solidFill>
          <a:schemeClr val="lt1">
            <a:alpha val="90000"/>
            <a:tint val="40000"/>
            <a:hueOff val="0"/>
            <a:satOff val="0"/>
            <a:lumOff val="0"/>
            <a:alphaOff val="0"/>
          </a:schemeClr>
        </a:solidFill>
        <a:ln w="10000" cap="flat" cmpd="sng" algn="ctr">
          <a:solidFill>
            <a:schemeClr val="accent4">
              <a:alpha val="9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Eligibility</a:t>
          </a:r>
          <a:endParaRPr lang="en-US" sz="2300" kern="1200" dirty="0"/>
        </a:p>
        <a:p>
          <a:pPr marL="228600" lvl="1" indent="-228600" algn="l" defTabSz="1022350">
            <a:lnSpc>
              <a:spcPct val="90000"/>
            </a:lnSpc>
            <a:spcBef>
              <a:spcPct val="0"/>
            </a:spcBef>
            <a:spcAft>
              <a:spcPct val="15000"/>
            </a:spcAft>
            <a:buChar char="••"/>
          </a:pPr>
          <a:r>
            <a:rPr lang="en-US" sz="2300" kern="1200" dirty="0" smtClean="0"/>
            <a:t>Instructional guidance</a:t>
          </a:r>
          <a:endParaRPr lang="en-US" sz="2300" kern="1200" dirty="0"/>
        </a:p>
        <a:p>
          <a:pPr marL="228600" lvl="1" indent="-228600" algn="l" defTabSz="1022350">
            <a:lnSpc>
              <a:spcPct val="90000"/>
            </a:lnSpc>
            <a:spcBef>
              <a:spcPct val="0"/>
            </a:spcBef>
            <a:spcAft>
              <a:spcPct val="15000"/>
            </a:spcAft>
            <a:buChar char="••"/>
          </a:pPr>
          <a:r>
            <a:rPr lang="en-US" sz="2300" kern="1200" dirty="0" smtClean="0"/>
            <a:t>Data interpretation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IEP documentation</a:t>
          </a:r>
          <a:endParaRPr lang="en-US" sz="2300" kern="1200" dirty="0"/>
        </a:p>
      </dsp:txBody>
      <dsp:txXfrm>
        <a:off x="2918459" y="3006211"/>
        <a:ext cx="3639530" cy="1476321"/>
      </dsp:txXfrm>
    </dsp:sp>
    <dsp:sp modelId="{1122DE1D-1BFF-4F56-AC93-4B2AEA3C5000}">
      <dsp:nvSpPr>
        <dsp:cNvPr id="0" name=""/>
        <dsp:cNvSpPr/>
      </dsp:nvSpPr>
      <dsp:spPr>
        <a:xfrm>
          <a:off x="0" y="2574442"/>
          <a:ext cx="2918459" cy="2339857"/>
        </a:xfrm>
        <a:prstGeom prst="roundRect">
          <a:avLst/>
        </a:prstGeom>
        <a:gradFill rotWithShape="0">
          <a:gsLst>
            <a:gs pos="0">
              <a:schemeClr val="lt1">
                <a:hueOff val="0"/>
                <a:satOff val="0"/>
                <a:lumOff val="0"/>
                <a:alphaOff val="0"/>
              </a:schemeClr>
            </a:gs>
            <a:gs pos="90000">
              <a:schemeClr val="lt1">
                <a:hueOff val="0"/>
                <a:satOff val="0"/>
                <a:lumOff val="0"/>
                <a:alphaOff val="0"/>
                <a:shade val="100000"/>
              </a:schemeClr>
            </a:gs>
            <a:gs pos="100000">
              <a:schemeClr val="l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Exceptional Student Services Unit</a:t>
          </a:r>
          <a:endParaRPr lang="en-US" sz="3600" kern="1200" dirty="0"/>
        </a:p>
      </dsp:txBody>
      <dsp:txXfrm>
        <a:off x="114222" y="2688664"/>
        <a:ext cx="2690015" cy="2111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07A9A-69B4-493A-80A1-423F64DBC2EE}">
      <dsp:nvSpPr>
        <dsp:cNvPr id="0" name=""/>
        <dsp:cNvSpPr/>
      </dsp:nvSpPr>
      <dsp:spPr>
        <a:xfrm>
          <a:off x="2274211" y="0"/>
          <a:ext cx="5486648" cy="1082873"/>
        </a:xfrm>
        <a:prstGeom prst="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Administer available sample items from CDE website</a:t>
          </a:r>
          <a:endParaRPr lang="en-US" sz="2000" kern="1200" dirty="0"/>
        </a:p>
      </dsp:txBody>
      <dsp:txXfrm>
        <a:off x="2274211" y="0"/>
        <a:ext cx="5486648" cy="1082873"/>
      </dsp:txXfrm>
    </dsp:sp>
    <dsp:sp modelId="{AB13B50C-3602-4053-9AF4-2BCB8DDF2DBD}">
      <dsp:nvSpPr>
        <dsp:cNvPr id="0" name=""/>
        <dsp:cNvSpPr/>
      </dsp:nvSpPr>
      <dsp:spPr>
        <a:xfrm>
          <a:off x="1032289" y="1077"/>
          <a:ext cx="1072044" cy="1082873"/>
        </a:xfrm>
        <a:prstGeom prst="rect">
          <a:avLst/>
        </a:prstGeom>
        <a:blipFill>
          <a:blip xmlns:r="http://schemas.openxmlformats.org/officeDocument/2006/relationships" r:embed="rId1"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9000" r="-1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DF914-8DC1-4FDA-9B43-3653FAAED486}">
      <dsp:nvSpPr>
        <dsp:cNvPr id="0" name=""/>
        <dsp:cNvSpPr/>
      </dsp:nvSpPr>
      <dsp:spPr>
        <a:xfrm>
          <a:off x="1032286" y="1205947"/>
          <a:ext cx="5489952" cy="1082873"/>
        </a:xfrm>
        <a:prstGeom prst="rect">
          <a:avLst/>
        </a:prstGeom>
        <a:solidFill>
          <a:schemeClr val="accent5">
            <a:shade val="80000"/>
            <a:hueOff val="-24015"/>
            <a:satOff val="99"/>
            <a:lumOff val="74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Help students approach testing in a relaxed positive way</a:t>
          </a:r>
          <a:endParaRPr lang="en-US" sz="2000" kern="1200" dirty="0"/>
        </a:p>
      </dsp:txBody>
      <dsp:txXfrm>
        <a:off x="1032286" y="1205947"/>
        <a:ext cx="5489952" cy="1082873"/>
      </dsp:txXfrm>
    </dsp:sp>
    <dsp:sp modelId="{5CF748EC-C64E-4213-960D-8A07985638FB}">
      <dsp:nvSpPr>
        <dsp:cNvPr id="0" name=""/>
        <dsp:cNvSpPr/>
      </dsp:nvSpPr>
      <dsp:spPr>
        <a:xfrm>
          <a:off x="6688815" y="1201063"/>
          <a:ext cx="1072044" cy="1082873"/>
        </a:xfrm>
        <a:prstGeom prst="rect">
          <a:avLst/>
        </a:prstGeom>
        <a:blipFill>
          <a:blip xmlns:r="http://schemas.openxmlformats.org/officeDocument/2006/relationships" r:embed="rId2"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EC89B-A0AF-4430-9CE8-1A2CA95D8843}">
      <dsp:nvSpPr>
        <dsp:cNvPr id="0" name=""/>
        <dsp:cNvSpPr/>
      </dsp:nvSpPr>
      <dsp:spPr>
        <a:xfrm>
          <a:off x="2270285" y="2383106"/>
          <a:ext cx="5490574" cy="1082873"/>
        </a:xfrm>
        <a:prstGeom prst="rect">
          <a:avLst/>
        </a:prstGeom>
        <a:solidFill>
          <a:schemeClr val="accent5">
            <a:shade val="80000"/>
            <a:hueOff val="-48030"/>
            <a:satOff val="198"/>
            <a:lumOff val="148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Encourage students to put forth their best efforts</a:t>
          </a:r>
          <a:endParaRPr lang="en-US" sz="2000" kern="1200" dirty="0"/>
        </a:p>
      </dsp:txBody>
      <dsp:txXfrm>
        <a:off x="2270285" y="2383106"/>
        <a:ext cx="5490574" cy="1082873"/>
      </dsp:txXfrm>
    </dsp:sp>
    <dsp:sp modelId="{0B87F392-8CDA-4201-B6A2-9C7C552CE63D}">
      <dsp:nvSpPr>
        <dsp:cNvPr id="0" name=""/>
        <dsp:cNvSpPr/>
      </dsp:nvSpPr>
      <dsp:spPr>
        <a:xfrm>
          <a:off x="1032289" y="2439925"/>
          <a:ext cx="1072044" cy="1082873"/>
        </a:xfrm>
        <a:prstGeom prst="rect">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E1D8B098-C0AE-4394-AA48-BAED5448DA89}">
      <dsp:nvSpPr>
        <dsp:cNvPr id="0" name=""/>
        <dsp:cNvSpPr/>
      </dsp:nvSpPr>
      <dsp:spPr>
        <a:xfrm>
          <a:off x="1032286" y="3625595"/>
          <a:ext cx="5490574" cy="1082873"/>
        </a:xfrm>
        <a:prstGeom prst="rect">
          <a:avLst/>
        </a:prstGeom>
        <a:solidFill>
          <a:schemeClr val="accent5">
            <a:shade val="80000"/>
            <a:hueOff val="-72046"/>
            <a:satOff val="297"/>
            <a:lumOff val="223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Ask the student if they have other needs prior to beginning testing</a:t>
          </a:r>
          <a:endParaRPr lang="en-US" sz="2000" kern="1200" dirty="0"/>
        </a:p>
      </dsp:txBody>
      <dsp:txXfrm>
        <a:off x="1032286" y="3625595"/>
        <a:ext cx="5490574" cy="1082873"/>
      </dsp:txXfrm>
    </dsp:sp>
    <dsp:sp modelId="{B6907E64-76F8-47C9-B537-D923F38E78CD}">
      <dsp:nvSpPr>
        <dsp:cNvPr id="0" name=""/>
        <dsp:cNvSpPr/>
      </dsp:nvSpPr>
      <dsp:spPr>
        <a:xfrm>
          <a:off x="6688815" y="3663138"/>
          <a:ext cx="1072044" cy="1082873"/>
        </a:xfrm>
        <a:prstGeom prst="rect">
          <a:avLst/>
        </a:prstGeom>
        <a:blipFill>
          <a:blip xmlns:r="http://schemas.openxmlformats.org/officeDocument/2006/relationships" r:embed="rId3"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B17A-FD71-4B25-BF82-45DAF7DCB990}">
      <dsp:nvSpPr>
        <dsp:cNvPr id="0" name=""/>
        <dsp:cNvSpPr/>
      </dsp:nvSpPr>
      <dsp:spPr>
        <a:xfrm>
          <a:off x="1360" y="925089"/>
          <a:ext cx="3480303" cy="870075"/>
        </a:xfrm>
        <a:prstGeom prst="roundRect">
          <a:avLst>
            <a:gd name="adj" fmla="val 10000"/>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CoAlt: Reading, Writing and Mathematics</a:t>
          </a:r>
          <a:endParaRPr lang="en-US" sz="2600" kern="1200" dirty="0"/>
        </a:p>
      </dsp:txBody>
      <dsp:txXfrm>
        <a:off x="26844" y="950573"/>
        <a:ext cx="3429335" cy="819107"/>
      </dsp:txXfrm>
    </dsp:sp>
    <dsp:sp modelId="{BE29242A-8C10-4627-AB4F-BCB62906BF08}">
      <dsp:nvSpPr>
        <dsp:cNvPr id="0" name=""/>
        <dsp:cNvSpPr/>
      </dsp:nvSpPr>
      <dsp:spPr>
        <a:xfrm rot="5400000">
          <a:off x="1665380" y="1871297"/>
          <a:ext cx="152263" cy="152263"/>
        </a:xfrm>
        <a:prstGeom prst="rightArrow">
          <a:avLst>
            <a:gd name="adj1" fmla="val 66700"/>
            <a:gd name="adj2" fmla="val 50000"/>
          </a:avLst>
        </a:prstGeom>
        <a:gradFill rotWithShape="0">
          <a:gsLst>
            <a:gs pos="0">
              <a:schemeClr val="accent6">
                <a:tint val="60000"/>
                <a:hueOff val="0"/>
                <a:satOff val="0"/>
                <a:lumOff val="0"/>
                <a:alphaOff val="0"/>
              </a:schemeClr>
            </a:gs>
            <a:gs pos="90000">
              <a:schemeClr val="accent6">
                <a:tint val="60000"/>
                <a:hueOff val="0"/>
                <a:satOff val="0"/>
                <a:lumOff val="0"/>
                <a:alphaOff val="0"/>
                <a:shade val="100000"/>
              </a:schemeClr>
            </a:gs>
            <a:gs pos="100000">
              <a:schemeClr val="accent6">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FD611C2-6016-4D7C-A0BE-AE2C8E51D8DB}">
      <dsp:nvSpPr>
        <dsp:cNvPr id="0" name=""/>
        <dsp:cNvSpPr/>
      </dsp:nvSpPr>
      <dsp:spPr>
        <a:xfrm>
          <a:off x="1360" y="2099692"/>
          <a:ext cx="3480303" cy="870075"/>
        </a:xfrm>
        <a:prstGeom prst="roundRect">
          <a:avLst>
            <a:gd name="adj" fmla="val 10000"/>
          </a:avLst>
        </a:prstGeom>
        <a:solidFill>
          <a:schemeClr val="accent6">
            <a:alpha val="90000"/>
            <a:tint val="40000"/>
            <a:hueOff val="0"/>
            <a:satOff val="0"/>
            <a:lumOff val="0"/>
            <a:alphaOff val="0"/>
          </a:schemeClr>
        </a:solidFill>
        <a:ln w="10000" cap="flat" cmpd="sng" algn="ctr">
          <a:solidFill>
            <a:schemeClr val="accent6">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26844" y="2125176"/>
        <a:ext cx="3429335" cy="819107"/>
      </dsp:txXfrm>
    </dsp:sp>
    <dsp:sp modelId="{CF5BDFFD-AC32-42AA-BB11-DF5A8AC14ED9}">
      <dsp:nvSpPr>
        <dsp:cNvPr id="0" name=""/>
        <dsp:cNvSpPr/>
      </dsp:nvSpPr>
      <dsp:spPr>
        <a:xfrm rot="5400000">
          <a:off x="1665380" y="3045899"/>
          <a:ext cx="152263" cy="152263"/>
        </a:xfrm>
        <a:prstGeom prst="rightArrow">
          <a:avLst>
            <a:gd name="adj1" fmla="val 66700"/>
            <a:gd name="adj2" fmla="val 50000"/>
          </a:avLst>
        </a:prstGeom>
        <a:gradFill rotWithShape="0">
          <a:gsLst>
            <a:gs pos="0">
              <a:schemeClr val="accent6">
                <a:tint val="60000"/>
                <a:hueOff val="0"/>
                <a:satOff val="0"/>
                <a:lumOff val="0"/>
                <a:alphaOff val="0"/>
              </a:schemeClr>
            </a:gs>
            <a:gs pos="90000">
              <a:schemeClr val="accent6">
                <a:tint val="60000"/>
                <a:hueOff val="0"/>
                <a:satOff val="0"/>
                <a:lumOff val="0"/>
                <a:alphaOff val="0"/>
                <a:shade val="100000"/>
              </a:schemeClr>
            </a:gs>
            <a:gs pos="100000">
              <a:schemeClr val="accent6">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F3873D1-407D-4DB3-A413-37B597D6BB2D}">
      <dsp:nvSpPr>
        <dsp:cNvPr id="0" name=""/>
        <dsp:cNvSpPr/>
      </dsp:nvSpPr>
      <dsp:spPr>
        <a:xfrm>
          <a:off x="1360" y="3274294"/>
          <a:ext cx="3480303" cy="870075"/>
        </a:xfrm>
        <a:prstGeom prst="roundRect">
          <a:avLst>
            <a:gd name="adj" fmla="val 10000"/>
          </a:avLst>
        </a:prstGeom>
        <a:solidFill>
          <a:schemeClr val="accent6">
            <a:alpha val="90000"/>
            <a:tint val="40000"/>
            <a:hueOff val="0"/>
            <a:satOff val="0"/>
            <a:lumOff val="0"/>
            <a:alphaOff val="0"/>
          </a:schemeClr>
        </a:solidFill>
        <a:ln w="10000" cap="flat" cmpd="sng" algn="ctr">
          <a:solidFill>
            <a:schemeClr val="accent6">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26844" y="3299778"/>
        <a:ext cx="3429335" cy="819107"/>
      </dsp:txXfrm>
    </dsp:sp>
    <dsp:sp modelId="{F1A6004E-8F5D-4E8A-91FA-51CF49A7CA7D}">
      <dsp:nvSpPr>
        <dsp:cNvPr id="0" name=""/>
        <dsp:cNvSpPr/>
      </dsp:nvSpPr>
      <dsp:spPr>
        <a:xfrm>
          <a:off x="3968906" y="925089"/>
          <a:ext cx="3480303" cy="870075"/>
        </a:xfrm>
        <a:prstGeom prst="roundRect">
          <a:avLst>
            <a:gd name="adj" fmla="val 10000"/>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CoAlt: Science and Social Studies</a:t>
          </a:r>
          <a:endParaRPr lang="en-US" sz="2600" kern="1200" dirty="0"/>
        </a:p>
      </dsp:txBody>
      <dsp:txXfrm>
        <a:off x="3994390" y="950573"/>
        <a:ext cx="3429335" cy="819107"/>
      </dsp:txXfrm>
    </dsp:sp>
    <dsp:sp modelId="{0091223E-B3F2-4404-B192-6B37731E1B4C}">
      <dsp:nvSpPr>
        <dsp:cNvPr id="0" name=""/>
        <dsp:cNvSpPr/>
      </dsp:nvSpPr>
      <dsp:spPr>
        <a:xfrm rot="5400000">
          <a:off x="5632926" y="1871297"/>
          <a:ext cx="152263" cy="152263"/>
        </a:xfrm>
        <a:prstGeom prst="rightArrow">
          <a:avLst>
            <a:gd name="adj1" fmla="val 66700"/>
            <a:gd name="adj2" fmla="val 50000"/>
          </a:avLst>
        </a:prstGeom>
        <a:gradFill rotWithShape="0">
          <a:gsLst>
            <a:gs pos="0">
              <a:schemeClr val="accent6">
                <a:tint val="60000"/>
                <a:hueOff val="0"/>
                <a:satOff val="0"/>
                <a:lumOff val="0"/>
                <a:alphaOff val="0"/>
              </a:schemeClr>
            </a:gs>
            <a:gs pos="90000">
              <a:schemeClr val="accent6">
                <a:tint val="60000"/>
                <a:hueOff val="0"/>
                <a:satOff val="0"/>
                <a:lumOff val="0"/>
                <a:alphaOff val="0"/>
                <a:shade val="100000"/>
              </a:schemeClr>
            </a:gs>
            <a:gs pos="100000">
              <a:schemeClr val="accent6">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75554C-E534-4B15-BA0F-C3EFA67F855C}">
      <dsp:nvSpPr>
        <dsp:cNvPr id="0" name=""/>
        <dsp:cNvSpPr/>
      </dsp:nvSpPr>
      <dsp:spPr>
        <a:xfrm>
          <a:off x="3968906" y="2099692"/>
          <a:ext cx="3480303" cy="870075"/>
        </a:xfrm>
        <a:prstGeom prst="roundRect">
          <a:avLst>
            <a:gd name="adj" fmla="val 10000"/>
          </a:avLst>
        </a:prstGeom>
        <a:solidFill>
          <a:schemeClr val="accent6">
            <a:alpha val="90000"/>
            <a:tint val="40000"/>
            <a:hueOff val="0"/>
            <a:satOff val="0"/>
            <a:lumOff val="0"/>
            <a:alphaOff val="0"/>
          </a:schemeClr>
        </a:solidFill>
        <a:ln w="10000" cap="flat" cmpd="sng" algn="ctr">
          <a:solidFill>
            <a:schemeClr val="accent6">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3994390" y="2125176"/>
        <a:ext cx="3429335" cy="819107"/>
      </dsp:txXfrm>
    </dsp:sp>
    <dsp:sp modelId="{34F41AD7-55C2-4793-A9A0-7F197BC29169}">
      <dsp:nvSpPr>
        <dsp:cNvPr id="0" name=""/>
        <dsp:cNvSpPr/>
      </dsp:nvSpPr>
      <dsp:spPr>
        <a:xfrm rot="5400000">
          <a:off x="5632926" y="3045899"/>
          <a:ext cx="152263" cy="152263"/>
        </a:xfrm>
        <a:prstGeom prst="rightArrow">
          <a:avLst>
            <a:gd name="adj1" fmla="val 66700"/>
            <a:gd name="adj2" fmla="val 50000"/>
          </a:avLst>
        </a:prstGeom>
        <a:gradFill rotWithShape="0">
          <a:gsLst>
            <a:gs pos="0">
              <a:schemeClr val="accent6">
                <a:tint val="60000"/>
                <a:hueOff val="0"/>
                <a:satOff val="0"/>
                <a:lumOff val="0"/>
                <a:alphaOff val="0"/>
              </a:schemeClr>
            </a:gs>
            <a:gs pos="90000">
              <a:schemeClr val="accent6">
                <a:tint val="60000"/>
                <a:hueOff val="0"/>
                <a:satOff val="0"/>
                <a:lumOff val="0"/>
                <a:alphaOff val="0"/>
                <a:shade val="100000"/>
              </a:schemeClr>
            </a:gs>
            <a:gs pos="100000">
              <a:schemeClr val="accent6">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DAFC690-80E5-4363-B5FB-7B398C6B2F6E}">
      <dsp:nvSpPr>
        <dsp:cNvPr id="0" name=""/>
        <dsp:cNvSpPr/>
      </dsp:nvSpPr>
      <dsp:spPr>
        <a:xfrm>
          <a:off x="3968906" y="3274294"/>
          <a:ext cx="3480303" cy="870075"/>
        </a:xfrm>
        <a:prstGeom prst="roundRect">
          <a:avLst>
            <a:gd name="adj" fmla="val 10000"/>
          </a:avLst>
        </a:prstGeom>
        <a:solidFill>
          <a:schemeClr val="accent6">
            <a:alpha val="90000"/>
            <a:tint val="40000"/>
            <a:hueOff val="0"/>
            <a:satOff val="0"/>
            <a:lumOff val="0"/>
            <a:alphaOff val="0"/>
          </a:schemeClr>
        </a:solidFill>
        <a:ln w="10000" cap="flat" cmpd="sng" algn="ctr">
          <a:solidFill>
            <a:schemeClr val="accent6">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 </a:t>
          </a:r>
          <a:endParaRPr lang="en-US" sz="4900" kern="1200" dirty="0"/>
        </a:p>
      </dsp:txBody>
      <dsp:txXfrm>
        <a:off x="3994390" y="3299778"/>
        <a:ext cx="3429335" cy="81910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latin typeface="Calibri" charset="0"/>
              </a:rPr>
              <a:t>Note to Speaker….we are leaving these foundational CDE slides in the slide deck in the event that you want to reference them.</a:t>
            </a:r>
          </a:p>
          <a:p>
            <a:pPr eaLnBrk="1" hangingPunct="1">
              <a:spcBef>
                <a:spcPct val="0"/>
              </a:spcBef>
            </a:pP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We</a:t>
            </a:r>
            <a:r>
              <a:rPr lang="ja-JP" altLang="en-US" dirty="0" smtClean="0">
                <a:latin typeface="Calibri" charset="0"/>
              </a:rPr>
              <a:t>’</a:t>
            </a:r>
            <a:r>
              <a:rPr lang="en-US" dirty="0" smtClean="0">
                <a:latin typeface="Calibri" charset="0"/>
              </a:rPr>
              <a:t>re going to start today with some very basic information to help put our work into context.   Let</a:t>
            </a:r>
            <a:r>
              <a:rPr lang="ja-JP" altLang="en-US" dirty="0" smtClean="0">
                <a:latin typeface="Calibri" charset="0"/>
              </a:rPr>
              <a:t>’</a:t>
            </a:r>
            <a:r>
              <a:rPr lang="en-US" dirty="0" smtClean="0">
                <a:latin typeface="Calibri" charset="0"/>
              </a:rPr>
              <a:t>s start with – </a:t>
            </a:r>
            <a:r>
              <a:rPr lang="ja-JP" altLang="en-US" dirty="0" smtClean="0">
                <a:latin typeface="Calibri" charset="0"/>
              </a:rPr>
              <a:t>“</a:t>
            </a:r>
            <a:r>
              <a:rPr lang="en-US" dirty="0" smtClean="0">
                <a:latin typeface="Calibri" charset="0"/>
              </a:rPr>
              <a:t>What is CDE and what do you do?</a:t>
            </a:r>
            <a:r>
              <a:rPr lang="ja-JP" altLang="en-US" dirty="0" smtClean="0">
                <a:latin typeface="Calibri" charset="0"/>
              </a:rPr>
              <a:t>”</a:t>
            </a:r>
            <a:r>
              <a:rPr lang="en-US" dirty="0" smtClean="0">
                <a:latin typeface="Calibri" charset="0"/>
              </a:rPr>
              <a:t>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To answer that, we have to look no farther than our Mission and Vision statements.  While you all can read exactly what our Vision and Mission statements are, let</a:t>
            </a:r>
            <a:r>
              <a:rPr lang="ja-JP" altLang="en-US" dirty="0" smtClean="0">
                <a:latin typeface="Calibri" charset="0"/>
              </a:rPr>
              <a:t>’</a:t>
            </a:r>
            <a:r>
              <a:rPr lang="en-US" dirty="0" smtClean="0">
                <a:latin typeface="Calibri" charset="0"/>
              </a:rPr>
              <a:t>s boil it down to its most basic meaning.  </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First, with our vision statement we</a:t>
            </a:r>
            <a:r>
              <a:rPr lang="ja-JP" altLang="en-US" dirty="0" smtClean="0">
                <a:latin typeface="Calibri" charset="0"/>
              </a:rPr>
              <a:t>’</a:t>
            </a:r>
            <a:r>
              <a:rPr lang="en-US" dirty="0" smtClean="0">
                <a:latin typeface="Calibri" charset="0"/>
              </a:rPr>
              <a:t>re telling you about our ultimate goal for why CDE does what it does. We</a:t>
            </a:r>
            <a:r>
              <a:rPr lang="ja-JP" altLang="en-US" dirty="0" smtClean="0">
                <a:latin typeface="Calibri" charset="0"/>
              </a:rPr>
              <a:t>’</a:t>
            </a:r>
            <a:r>
              <a:rPr lang="en-US" dirty="0" smtClean="0">
                <a:latin typeface="Calibri" charset="0"/>
              </a:rPr>
              <a:t>re doing our work so all kids are fully prepared after they leave school.</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Our mission tells you what we</a:t>
            </a:r>
            <a:r>
              <a:rPr lang="ja-JP" altLang="en-US" dirty="0" smtClean="0">
                <a:latin typeface="Calibri" charset="0"/>
              </a:rPr>
              <a:t>’</a:t>
            </a:r>
            <a:r>
              <a:rPr lang="en-US" dirty="0" smtClean="0">
                <a:latin typeface="Calibri" charset="0"/>
              </a:rPr>
              <a:t>re about and in this statement we</a:t>
            </a:r>
            <a:r>
              <a:rPr lang="ja-JP" altLang="en-US" dirty="0" smtClean="0">
                <a:latin typeface="Calibri" charset="0"/>
              </a:rPr>
              <a:t>’</a:t>
            </a:r>
            <a:r>
              <a:rPr lang="en-US" dirty="0" smtClean="0">
                <a:latin typeface="Calibri" charset="0"/>
              </a:rPr>
              <a:t>re essentially explaining that we</a:t>
            </a:r>
            <a:r>
              <a:rPr lang="ja-JP" altLang="en-US" dirty="0" smtClean="0">
                <a:latin typeface="Calibri" charset="0"/>
              </a:rPr>
              <a:t>’</a:t>
            </a:r>
            <a:r>
              <a:rPr lang="en-US" dirty="0" smtClean="0">
                <a:latin typeface="Calibri" charset="0"/>
              </a:rPr>
              <a:t>re the </a:t>
            </a:r>
            <a:r>
              <a:rPr lang="ja-JP" altLang="en-US" dirty="0" smtClean="0">
                <a:latin typeface="Calibri" charset="0"/>
              </a:rPr>
              <a:t>“</a:t>
            </a:r>
            <a:r>
              <a:rPr lang="en-US" dirty="0" smtClean="0">
                <a:latin typeface="Calibri" charset="0"/>
              </a:rPr>
              <a:t>official</a:t>
            </a:r>
            <a:r>
              <a:rPr lang="ja-JP" altLang="en-US" dirty="0" smtClean="0">
                <a:latin typeface="Calibri" charset="0"/>
              </a:rPr>
              <a:t>”</a:t>
            </a:r>
            <a:r>
              <a:rPr lang="en-US" dirty="0" smtClean="0">
                <a:latin typeface="Calibri" charset="0"/>
              </a:rPr>
              <a:t> state level support of schools and what you do for kids.  (That</a:t>
            </a:r>
            <a:r>
              <a:rPr lang="ja-JP" altLang="en-US" dirty="0" smtClean="0">
                <a:latin typeface="Calibri" charset="0"/>
              </a:rPr>
              <a:t>’</a:t>
            </a:r>
            <a:r>
              <a:rPr lang="en-US" dirty="0" smtClean="0">
                <a:latin typeface="Calibri" charset="0"/>
              </a:rPr>
              <a:t>s the broadest explanation of CDE.)</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Those are laymen explanations for what is CDE and why we do what we do.  Those encompass the biggest and most basic picture of what CDE is.</a:t>
            </a:r>
            <a:endParaRPr lang="en-US" dirty="0">
              <a:latin typeface="Calibri" charset="0"/>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30070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worksheet is available in the Colorado Accommodations Manual, or on the Website.</a:t>
            </a:r>
          </a:p>
          <a:p>
            <a:r>
              <a:rPr lang="en-US" baseline="0" dirty="0" smtClean="0"/>
              <a:t>Students must meet all the eligibility criteria.</a:t>
            </a:r>
          </a:p>
          <a:p>
            <a:r>
              <a:rPr lang="en-US" baseline="0" dirty="0" smtClean="0"/>
              <a:t>Each content area is looked at individually</a:t>
            </a:r>
          </a:p>
          <a:p>
            <a:r>
              <a:rPr lang="en-US" baseline="0" dirty="0" smtClean="0"/>
              <a:t>Questions? Contact Linda Lamirande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57426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worksheet is available in the Colorado Accommodations Manual, or on the Website.</a:t>
            </a:r>
          </a:p>
          <a:p>
            <a:r>
              <a:rPr lang="en-US" baseline="0" dirty="0" smtClean="0"/>
              <a:t>Students must meet all the eligibility criteria.</a:t>
            </a:r>
          </a:p>
          <a:p>
            <a:r>
              <a:rPr lang="en-US" baseline="0" dirty="0" smtClean="0"/>
              <a:t>Each content area is looked at individually</a:t>
            </a:r>
          </a:p>
          <a:p>
            <a:r>
              <a:rPr lang="en-US" baseline="0" dirty="0" smtClean="0"/>
              <a:t>Questions? Contact Linda Lamirande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15742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assessment is part of a body of evidence of student achievement.</a:t>
            </a:r>
          </a:p>
          <a:p>
            <a:endParaRPr lang="en-US" dirty="0" smtClean="0"/>
          </a:p>
          <a:p>
            <a:r>
              <a:rPr lang="en-US" dirty="0" smtClean="0"/>
              <a:t>CDE understands that for students in the population</a:t>
            </a:r>
            <a:r>
              <a:rPr lang="en-US" baseline="0" dirty="0" smtClean="0"/>
              <a:t> performance may change quickly.  Therefore, this assessment is a snapshot in time of how the student is progressing towards academic content standards.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415624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assessment is part of a body of evidence of student achievement.</a:t>
            </a:r>
          </a:p>
          <a:p>
            <a:endParaRPr lang="en-US" dirty="0" smtClean="0"/>
          </a:p>
          <a:p>
            <a:r>
              <a:rPr lang="en-US" dirty="0" smtClean="0"/>
              <a:t>CDE understands that for students in the population</a:t>
            </a:r>
            <a:r>
              <a:rPr lang="en-US" baseline="0" dirty="0" smtClean="0"/>
              <a:t> performance may change quickly.  Therefore, this assessment is a snapshot in time of how the student is progressing towards academic content standards.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415624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assessment is part of a body of evidence of student achievement.</a:t>
            </a:r>
          </a:p>
          <a:p>
            <a:endParaRPr lang="en-US" dirty="0" smtClean="0"/>
          </a:p>
          <a:p>
            <a:r>
              <a:rPr lang="en-US" dirty="0" smtClean="0"/>
              <a:t>CDE understands that for students in the population</a:t>
            </a:r>
            <a:r>
              <a:rPr lang="en-US" baseline="0" dirty="0" smtClean="0"/>
              <a:t> performance may change quickly.  Therefore, this assessment is a snapshot in time of how the student is progressing towards academic content standards.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415624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assessment is part of a body of evidence of student achievement.</a:t>
            </a:r>
          </a:p>
          <a:p>
            <a:endParaRPr lang="en-US" dirty="0" smtClean="0"/>
          </a:p>
          <a:p>
            <a:r>
              <a:rPr lang="en-US" dirty="0" smtClean="0"/>
              <a:t>CDE understands that for students in the population</a:t>
            </a:r>
            <a:r>
              <a:rPr lang="en-US" baseline="0" dirty="0" smtClean="0"/>
              <a:t> performance may change quickly.  Therefore, this assessment is a snapshot in time of how the student is progressing towards academic content standards.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415624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for the assessment to provide meaningful information it must be given in a standardized manner.  This allows for a comparison with other students taking the same assessment. There is flexibility built into the assessment through the use of expanded accommodations.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321468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diagram shows the connection between the academic content standards, the extended standard, and the way this will interface with instruction and the alternate assessment.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therefore CRITICAL that students are provided with instruction that prepares them for the alternate assessment.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236409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with the student what they will be asked to do so they are not learning at the time of the test.</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36409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and</a:t>
            </a:r>
            <a:r>
              <a:rPr lang="en-US" baseline="0" dirty="0" smtClean="0"/>
              <a:t> time for the assessment must be planned for in advance.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359879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317940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items must be checked in and out with the school assessment coordinator before and after testing.  </a:t>
            </a:r>
          </a:p>
          <a:p>
            <a:endParaRPr lang="en-US" baseline="0" dirty="0" smtClean="0"/>
          </a:p>
          <a:p>
            <a:r>
              <a:rPr lang="en-US" dirty="0" smtClean="0"/>
              <a:t>Student answers</a:t>
            </a:r>
            <a:r>
              <a:rPr lang="en-US" baseline="0" dirty="0" smtClean="0"/>
              <a:t> are secure testing materials and may not be recorded anywhere except on testing documents.  If student materials and answers have been placed on assistive technology specifically for the purpose of the assessment, they must be removed after testing.</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84084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items must be checked in and out with the school assessment coordinator before and after testing.  </a:t>
            </a:r>
          </a:p>
          <a:p>
            <a:endParaRPr lang="en-US" baseline="0" dirty="0" smtClean="0"/>
          </a:p>
          <a:p>
            <a:r>
              <a:rPr lang="en-US" dirty="0" smtClean="0"/>
              <a:t>Student answers</a:t>
            </a:r>
            <a:r>
              <a:rPr lang="en-US" baseline="0" dirty="0" smtClean="0"/>
              <a:t> are secure testing materials and may not be recorded anywhere except on testing documents.  If student materials and answers have been placed on assistive technology specifically for the purpose of the assessment, they must be removed after testing.</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84084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examiners make decisions related to scoring on</a:t>
            </a:r>
            <a:r>
              <a:rPr lang="en-US" baseline="0" dirty="0" smtClean="0"/>
              <a:t> this assessment.  CDE requires that test examiner’s have a valid teaching license to administer this assessment.</a:t>
            </a:r>
          </a:p>
          <a:p>
            <a:r>
              <a:rPr lang="en-US" baseline="0" dirty="0" smtClean="0"/>
              <a:t>Para-educators who also hold a valid teaching license may administer the assessment.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404943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4049430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404943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receive one box</a:t>
            </a:r>
            <a:r>
              <a:rPr lang="en-US" baseline="0" dirty="0" smtClean="0"/>
              <a:t> of CoAlt materials for each student based on online enrollment in early October.  </a:t>
            </a:r>
          </a:p>
          <a:p>
            <a:endParaRPr lang="en-US" baseline="0" dirty="0" smtClean="0"/>
          </a:p>
          <a:p>
            <a:r>
              <a:rPr lang="en-US" baseline="0" dirty="0" smtClean="0"/>
              <a:t>Districts will need to print and distribute test examiner manuals for each teacher.  </a:t>
            </a:r>
          </a:p>
          <a:p>
            <a:endParaRPr lang="en-US" baseline="0" dirty="0" smtClean="0"/>
          </a:p>
          <a:p>
            <a:r>
              <a:rPr lang="en-US" baseline="0" dirty="0" smtClean="0"/>
              <a:t>This manual indicates other materials the test examiner will need to give the assessment.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361658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63311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personal lexicon would come from a specific symbol being used during instruction for a specific</a:t>
            </a:r>
            <a:r>
              <a:rPr lang="en-US" baseline="0" dirty="0" smtClean="0"/>
              <a:t> concept.</a:t>
            </a:r>
          </a:p>
          <a:p>
            <a:r>
              <a:rPr lang="en-US" baseline="0" dirty="0" smtClean="0"/>
              <a:t>All of these symbols mean “girl” but the student may know one specific symbol.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56</a:t>
            </a:fld>
            <a:endParaRPr lang="en-US"/>
          </a:p>
        </p:txBody>
      </p:sp>
    </p:spTree>
    <p:extLst>
      <p:ext uri="{BB962C8B-B14F-4D97-AF65-F5344CB8AC3E}">
        <p14:creationId xmlns:p14="http://schemas.microsoft.com/office/powerpoint/2010/main" val="713309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Accommodations</a:t>
            </a:r>
            <a:r>
              <a:rPr lang="en-US" baseline="0" dirty="0" smtClean="0"/>
              <a:t> should never be introduced for the first time on the assessment.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a:p>
        </p:txBody>
      </p:sp>
    </p:spTree>
    <p:extLst>
      <p:ext uri="{BB962C8B-B14F-4D97-AF65-F5344CB8AC3E}">
        <p14:creationId xmlns:p14="http://schemas.microsoft.com/office/powerpoint/2010/main" val="1540386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district may choose to translate the assessment into a students native language in writing, math and science.  The test examiner will need to be proficient in that language to assess the student.</a:t>
            </a:r>
          </a:p>
          <a:p>
            <a:endParaRPr lang="en-US" baseline="0" dirty="0" smtClean="0"/>
          </a:p>
          <a:p>
            <a:r>
              <a:rPr lang="en-US" baseline="0" dirty="0" smtClean="0"/>
              <a:t>Students must answer in English for the writing assessment in what ever modality they usually write.  Linguistic scribes are not allowed on CoAlt.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114315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This visual represents what we just discussed.  That the power of Colorado</a:t>
            </a:r>
            <a:r>
              <a:rPr lang="ja-JP" altLang="en-US" dirty="0" smtClean="0">
                <a:latin typeface="Calibri" charset="0"/>
              </a:rPr>
              <a:t>’</a:t>
            </a:r>
            <a:r>
              <a:rPr lang="en-US" dirty="0" smtClean="0">
                <a:latin typeface="Calibri" charset="0"/>
              </a:rPr>
              <a:t>s education improvement efforts lies in the </a:t>
            </a:r>
            <a:r>
              <a:rPr lang="en-US" b="1" dirty="0" smtClean="0">
                <a:latin typeface="Calibri" charset="0"/>
              </a:rPr>
              <a:t>integration and connection </a:t>
            </a:r>
            <a:r>
              <a:rPr lang="en-US" dirty="0" smtClean="0">
                <a:latin typeface="Calibri" charset="0"/>
              </a:rPr>
              <a:t>of key efforts: </a:t>
            </a:r>
          </a:p>
          <a:p>
            <a:pPr eaLnBrk="1" hangingPunct="1">
              <a:spcBef>
                <a:spcPct val="0"/>
              </a:spcBef>
              <a:buFontTx/>
              <a:buChar char="-"/>
            </a:pPr>
            <a:r>
              <a:rPr lang="en-US" b="1" dirty="0" smtClean="0">
                <a:latin typeface="Calibri" charset="0"/>
              </a:rPr>
              <a:t>relevant and rigorous </a:t>
            </a:r>
            <a:r>
              <a:rPr lang="en-US" b="1" u="sng" dirty="0" smtClean="0">
                <a:latin typeface="Calibri" charset="0"/>
              </a:rPr>
              <a:t>standards</a:t>
            </a:r>
            <a:r>
              <a:rPr lang="en-US" b="1" dirty="0" smtClean="0">
                <a:latin typeface="Calibri" charset="0"/>
              </a:rPr>
              <a:t> </a:t>
            </a:r>
          </a:p>
          <a:p>
            <a:pPr eaLnBrk="1" hangingPunct="1">
              <a:spcBef>
                <a:spcPct val="0"/>
              </a:spcBef>
              <a:buFontTx/>
              <a:buChar char="-"/>
            </a:pPr>
            <a:r>
              <a:rPr lang="en-US" b="1" dirty="0" smtClean="0">
                <a:latin typeface="Calibri" charset="0"/>
              </a:rPr>
              <a:t>innovative and engaging learning opportunities</a:t>
            </a:r>
          </a:p>
          <a:p>
            <a:pPr eaLnBrk="1" hangingPunct="1">
              <a:spcBef>
                <a:spcPct val="0"/>
              </a:spcBef>
              <a:buFontTx/>
              <a:buChar char="-"/>
            </a:pPr>
            <a:r>
              <a:rPr lang="en-US" b="1" dirty="0" smtClean="0">
                <a:latin typeface="Calibri" charset="0"/>
              </a:rPr>
              <a:t>excellent </a:t>
            </a:r>
            <a:r>
              <a:rPr lang="en-US" b="1" u="sng" dirty="0" smtClean="0">
                <a:latin typeface="Calibri" charset="0"/>
              </a:rPr>
              <a:t>teachers</a:t>
            </a:r>
            <a:r>
              <a:rPr lang="en-US" b="1" dirty="0" smtClean="0">
                <a:latin typeface="Calibri" charset="0"/>
              </a:rPr>
              <a:t> and school </a:t>
            </a:r>
            <a:r>
              <a:rPr lang="en-US" b="1" u="sng" dirty="0" smtClean="0">
                <a:latin typeface="Calibri" charset="0"/>
              </a:rPr>
              <a:t>leaders</a:t>
            </a:r>
          </a:p>
          <a:p>
            <a:pPr eaLnBrk="1" hangingPunct="1">
              <a:spcBef>
                <a:spcPct val="0"/>
              </a:spcBef>
              <a:buFontTx/>
              <a:buChar char="-"/>
            </a:pPr>
            <a:r>
              <a:rPr lang="en-US" b="1" dirty="0" smtClean="0">
                <a:latin typeface="Calibri" charset="0"/>
              </a:rPr>
              <a:t>aligned and meaningful</a:t>
            </a:r>
            <a:r>
              <a:rPr lang="en-US" dirty="0" smtClean="0">
                <a:latin typeface="Calibri" charset="0"/>
              </a:rPr>
              <a:t> </a:t>
            </a:r>
            <a:r>
              <a:rPr lang="en-US" b="1" u="sng" dirty="0" smtClean="0">
                <a:latin typeface="Calibri" charset="0"/>
              </a:rPr>
              <a:t>assessments</a:t>
            </a:r>
            <a:r>
              <a:rPr lang="en-US" dirty="0" smtClean="0">
                <a:latin typeface="Calibri" charset="0"/>
              </a:rPr>
              <a:t> </a:t>
            </a:r>
          </a:p>
          <a:p>
            <a:pPr eaLnBrk="1" hangingPunct="1">
              <a:spcBef>
                <a:spcPct val="0"/>
              </a:spcBef>
              <a:buFontTx/>
              <a:buChar char="-"/>
            </a:pPr>
            <a:endParaRPr lang="en-US" dirty="0" smtClean="0">
              <a:latin typeface="Calibri" charset="0"/>
            </a:endParaRPr>
          </a:p>
          <a:p>
            <a:pPr eaLnBrk="1" hangingPunct="1">
              <a:spcBef>
                <a:spcPct val="0"/>
              </a:spcBef>
            </a:pPr>
            <a:r>
              <a:rPr lang="en-US" smtClean="0">
                <a:latin typeface="Calibri" charset="0"/>
              </a:rPr>
              <a:t>These elements are all connected and aimed at helping students succeed in a globally competitive workforce.</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671876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61</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facing page has the answer choices and a stimulus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62</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63</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64</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facing page has the answer choices and a stimulus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65</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66</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67</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68</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does not respond at level 4, there is a built in alternate prompt to help</a:t>
            </a:r>
            <a:r>
              <a:rPr lang="en-US" baseline="0" dirty="0" smtClean="0"/>
              <a:t> engage the student in the task.</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69</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facing page has the answer choices and a stimulus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70</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547397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71</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72</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73</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facing page has the answer choices and a stimulus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74</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facing page has the answer choices and a stimulus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75</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76</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77</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78</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Again</a:t>
            </a:r>
            <a:r>
              <a:rPr lang="en-US" baseline="0" dirty="0" smtClean="0"/>
              <a:t> </a:t>
            </a:r>
            <a:r>
              <a:rPr lang="en-US" dirty="0" smtClean="0"/>
              <a:t>Teachers read the words that are shaded – this is the</a:t>
            </a:r>
            <a:r>
              <a:rPr lang="en-US" baseline="0" dirty="0" smtClean="0"/>
              <a:t> teacher script.</a:t>
            </a:r>
          </a:p>
          <a:p>
            <a:r>
              <a:rPr lang="en-US" baseline="0" dirty="0" smtClean="0"/>
              <a:t>For these items the teacher and student work with the item until a correct answer or the maximum number of attempts is achieved.</a:t>
            </a:r>
          </a:p>
          <a:p>
            <a:r>
              <a:rPr lang="en-US" baseline="0" dirty="0" smtClean="0"/>
              <a:t>Level of independence is built into the item.</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79</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Teachers read the words that are shaded – this is the</a:t>
            </a:r>
            <a:r>
              <a:rPr lang="en-US" baseline="0" dirty="0" smtClean="0"/>
              <a:t> teacher script.</a:t>
            </a:r>
          </a:p>
          <a:p>
            <a:r>
              <a:rPr lang="en-US" baseline="0" dirty="0" smtClean="0"/>
              <a:t>For Supported performance tasks, each prompt is scored separately – 2 points for a correct response, 1 point for an incorrect response, and NR for no response.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83</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what we will be covering during our time together today.</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2803554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have consequences.  Place</a:t>
            </a:r>
            <a:r>
              <a:rPr lang="en-US" baseline="0" dirty="0" smtClean="0"/>
              <a:t> each action onto the chart to show whether the action will have a positive consequence or a negative consequence. Fighting at school, Having perfect attendance, leaving class without permission</a:t>
            </a:r>
          </a:p>
          <a:p>
            <a:endParaRPr lang="en-US" baseline="0" dirty="0" smtClean="0"/>
          </a:p>
          <a:p>
            <a:r>
              <a:rPr lang="en-US" baseline="0" dirty="0" smtClean="0"/>
              <a:t>Hand the student the card:</a:t>
            </a:r>
          </a:p>
          <a:p>
            <a:r>
              <a:rPr lang="en-US" baseline="0" dirty="0" smtClean="0"/>
              <a:t>Will fighting at school have a positive consequence or a negative consequence?</a:t>
            </a:r>
          </a:p>
          <a:p>
            <a:r>
              <a:rPr lang="en-US" baseline="0" dirty="0" smtClean="0"/>
              <a:t>The student places the card on the chart.</a:t>
            </a:r>
          </a:p>
          <a:p>
            <a:endParaRPr lang="en-US" baseline="0" dirty="0" smtClean="0"/>
          </a:p>
          <a:p>
            <a:r>
              <a:rPr lang="en-US" baseline="0" dirty="0" smtClean="0"/>
              <a:t>Hand the student the next card:</a:t>
            </a:r>
          </a:p>
          <a:p>
            <a:r>
              <a:rPr lang="en-US" baseline="0" dirty="0" smtClean="0"/>
              <a:t>Will having perfect attendance have a positive consequence or a negative consequence?</a:t>
            </a:r>
          </a:p>
          <a:p>
            <a:r>
              <a:rPr lang="en-US" baseline="0" dirty="0" smtClean="0"/>
              <a:t>The student places the card on the chart.</a:t>
            </a:r>
          </a:p>
          <a:p>
            <a:r>
              <a:rPr lang="en-US" baseline="0" dirty="0" smtClean="0"/>
              <a:t>If the student places it wrong, there is a script to correct it, and the </a:t>
            </a:r>
            <a:r>
              <a:rPr lang="en-US" baseline="0" dirty="0" err="1" smtClean="0"/>
              <a:t>TE</a:t>
            </a:r>
            <a:r>
              <a:rPr lang="en-US" baseline="0" dirty="0" smtClean="0"/>
              <a:t> moves the card.</a:t>
            </a:r>
          </a:p>
          <a:p>
            <a:r>
              <a:rPr lang="en-US" baseline="0" dirty="0" smtClean="0"/>
              <a:t>Having perfect attendance will have a positive consequence.</a:t>
            </a:r>
          </a:p>
          <a:p>
            <a:endParaRPr lang="en-US" baseline="0" dirty="0" smtClean="0"/>
          </a:p>
          <a:p>
            <a:r>
              <a:rPr lang="en-US" baseline="0" dirty="0" smtClean="0"/>
              <a:t>Hand the student the final card:</a:t>
            </a:r>
          </a:p>
          <a:p>
            <a:r>
              <a:rPr lang="en-US" baseline="0" dirty="0" smtClean="0"/>
              <a:t>Will leaving class without permission have a positive consequence or a negative consequence?</a:t>
            </a:r>
          </a:p>
          <a:p>
            <a:r>
              <a:rPr lang="en-US" baseline="0" dirty="0" smtClean="0"/>
              <a:t>The student answers.</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84</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Teachers read the words that are shaded – this is the</a:t>
            </a:r>
            <a:r>
              <a:rPr lang="en-US" baseline="0" dirty="0" smtClean="0"/>
              <a:t> teacher script.</a:t>
            </a:r>
          </a:p>
          <a:p>
            <a:r>
              <a:rPr lang="en-US" baseline="0" dirty="0" smtClean="0"/>
              <a:t>For Supported performance tasks, each prompt is scored separately – 2 points for a correct response, 1 point for an incorrect response, and NR for no response.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85</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have consequences.  Place</a:t>
            </a:r>
            <a:r>
              <a:rPr lang="en-US" baseline="0" dirty="0" smtClean="0"/>
              <a:t> each action onto the chart to show whether the action will have a positive consequence or a negative consequence. Fighting at school, Having perfect attendance, leaving class without permission</a:t>
            </a:r>
          </a:p>
          <a:p>
            <a:endParaRPr lang="en-US" baseline="0" dirty="0" smtClean="0"/>
          </a:p>
          <a:p>
            <a:r>
              <a:rPr lang="en-US" baseline="0" dirty="0" smtClean="0"/>
              <a:t>Hand the student the card:</a:t>
            </a:r>
          </a:p>
          <a:p>
            <a:r>
              <a:rPr lang="en-US" baseline="0" dirty="0" smtClean="0"/>
              <a:t>Will fighting at school have a positive consequence or a negative consequence?</a:t>
            </a:r>
          </a:p>
          <a:p>
            <a:r>
              <a:rPr lang="en-US" baseline="0" dirty="0" smtClean="0"/>
              <a:t>The student places the card on the chart.</a:t>
            </a:r>
          </a:p>
          <a:p>
            <a:endParaRPr lang="en-US" baseline="0" dirty="0" smtClean="0"/>
          </a:p>
          <a:p>
            <a:r>
              <a:rPr lang="en-US" baseline="0" dirty="0" smtClean="0"/>
              <a:t>Hand the student the next card:</a:t>
            </a:r>
          </a:p>
          <a:p>
            <a:r>
              <a:rPr lang="en-US" baseline="0" dirty="0" smtClean="0"/>
              <a:t>Will having perfect attendance have a positive consequence or a negative consequence?</a:t>
            </a:r>
          </a:p>
          <a:p>
            <a:r>
              <a:rPr lang="en-US" baseline="0" dirty="0" smtClean="0"/>
              <a:t>The student places the card on the chart.</a:t>
            </a:r>
          </a:p>
          <a:p>
            <a:r>
              <a:rPr lang="en-US" baseline="0" dirty="0" smtClean="0"/>
              <a:t>If the student places it wrong, there is a script to correct it, and the </a:t>
            </a:r>
            <a:r>
              <a:rPr lang="en-US" baseline="0" dirty="0" err="1" smtClean="0"/>
              <a:t>TE</a:t>
            </a:r>
            <a:r>
              <a:rPr lang="en-US" baseline="0" dirty="0" smtClean="0"/>
              <a:t> moves the card.</a:t>
            </a:r>
          </a:p>
          <a:p>
            <a:r>
              <a:rPr lang="en-US" baseline="0" dirty="0" smtClean="0"/>
              <a:t>Having perfect attendance will have a positive consequence.</a:t>
            </a:r>
          </a:p>
          <a:p>
            <a:endParaRPr lang="en-US" baseline="0" dirty="0" smtClean="0"/>
          </a:p>
          <a:p>
            <a:r>
              <a:rPr lang="en-US" baseline="0" dirty="0" smtClean="0"/>
              <a:t>Hand the student the final card:</a:t>
            </a:r>
          </a:p>
          <a:p>
            <a:r>
              <a:rPr lang="en-US" baseline="0" dirty="0" smtClean="0"/>
              <a:t>Will leaving class without permission have a positive consequence or a negative consequence?</a:t>
            </a:r>
          </a:p>
          <a:p>
            <a:r>
              <a:rPr lang="en-US" baseline="0" dirty="0" smtClean="0"/>
              <a:t>The student answers.</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86</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Teachers read the words that are shaded – this is the</a:t>
            </a:r>
            <a:r>
              <a:rPr lang="en-US" baseline="0" dirty="0" smtClean="0"/>
              <a:t> teacher script.</a:t>
            </a:r>
          </a:p>
          <a:p>
            <a:r>
              <a:rPr lang="en-US" baseline="0" dirty="0" smtClean="0"/>
              <a:t>For Supported performance tasks, each prompt is scored separately – 2 points for a correct response, 1 point for an incorrect response, and NR for no response.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87</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have consequences.  Place</a:t>
            </a:r>
            <a:r>
              <a:rPr lang="en-US" baseline="0" dirty="0" smtClean="0"/>
              <a:t> each action onto the chart to show whether the action will have a positive consequence or a negative consequence. Fighting at school, Having perfect attendance, leaving class without permission</a:t>
            </a:r>
          </a:p>
          <a:p>
            <a:endParaRPr lang="en-US" baseline="0" dirty="0" smtClean="0"/>
          </a:p>
          <a:p>
            <a:r>
              <a:rPr lang="en-US" baseline="0" dirty="0" smtClean="0"/>
              <a:t>Hand the student the card:</a:t>
            </a:r>
          </a:p>
          <a:p>
            <a:r>
              <a:rPr lang="en-US" baseline="0" dirty="0" smtClean="0"/>
              <a:t>Will fighting at school have a positive consequence or a negative consequence?</a:t>
            </a:r>
          </a:p>
          <a:p>
            <a:r>
              <a:rPr lang="en-US" baseline="0" dirty="0" smtClean="0"/>
              <a:t>The student places the card on the chart.</a:t>
            </a:r>
          </a:p>
          <a:p>
            <a:endParaRPr lang="en-US" baseline="0" dirty="0" smtClean="0"/>
          </a:p>
          <a:p>
            <a:r>
              <a:rPr lang="en-US" baseline="0" dirty="0" smtClean="0"/>
              <a:t>Hand the student the next card:</a:t>
            </a:r>
          </a:p>
          <a:p>
            <a:r>
              <a:rPr lang="en-US" baseline="0" dirty="0" smtClean="0"/>
              <a:t>Will having perfect attendance have a positive consequence or a negative consequence?</a:t>
            </a:r>
          </a:p>
          <a:p>
            <a:r>
              <a:rPr lang="en-US" baseline="0" dirty="0" smtClean="0"/>
              <a:t>The student places the card on the chart.</a:t>
            </a:r>
          </a:p>
          <a:p>
            <a:r>
              <a:rPr lang="en-US" baseline="0" dirty="0" smtClean="0"/>
              <a:t>If the student places it wrong, there is a script to correct it, and the </a:t>
            </a:r>
            <a:r>
              <a:rPr lang="en-US" baseline="0" dirty="0" err="1" smtClean="0"/>
              <a:t>TE</a:t>
            </a:r>
            <a:r>
              <a:rPr lang="en-US" baseline="0" dirty="0" smtClean="0"/>
              <a:t> moves the card.</a:t>
            </a:r>
          </a:p>
          <a:p>
            <a:r>
              <a:rPr lang="en-US" baseline="0" dirty="0" smtClean="0"/>
              <a:t>Having perfect attendance will have a positive consequence.</a:t>
            </a:r>
          </a:p>
          <a:p>
            <a:endParaRPr lang="en-US" baseline="0" dirty="0" smtClean="0"/>
          </a:p>
          <a:p>
            <a:r>
              <a:rPr lang="en-US" baseline="0" dirty="0" smtClean="0"/>
              <a:t>Hand the student the final card:</a:t>
            </a:r>
          </a:p>
          <a:p>
            <a:r>
              <a:rPr lang="en-US" baseline="0" dirty="0" smtClean="0"/>
              <a:t>Will leaving class without permission have a positive consequence or a negative consequence?</a:t>
            </a:r>
          </a:p>
          <a:p>
            <a:r>
              <a:rPr lang="en-US" baseline="0" dirty="0" smtClean="0"/>
              <a:t>The student answers.</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88</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facing page:</a:t>
            </a:r>
          </a:p>
          <a:p>
            <a:endParaRPr lang="en-US" dirty="0" smtClean="0"/>
          </a:p>
          <a:p>
            <a:r>
              <a:rPr lang="en-US" dirty="0" smtClean="0"/>
              <a:t>Teachers read the words that are shaded – this is the</a:t>
            </a:r>
            <a:r>
              <a:rPr lang="en-US" baseline="0" dirty="0" smtClean="0"/>
              <a:t> teacher script.</a:t>
            </a:r>
          </a:p>
          <a:p>
            <a:r>
              <a:rPr lang="en-US" baseline="0" dirty="0" smtClean="0"/>
              <a:t>For Supported performance tasks, each prompt is scored separately – 2 points for a correct response, 1 point for an incorrect response, and NR for no response.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89</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have consequences.  Place</a:t>
            </a:r>
            <a:r>
              <a:rPr lang="en-US" baseline="0" dirty="0" smtClean="0"/>
              <a:t> each action onto the chart to show whether the action will have a positive consequence or a negative consequence. Fighting at school, Having perfect attendance, leaving class without permission</a:t>
            </a:r>
          </a:p>
          <a:p>
            <a:endParaRPr lang="en-US" baseline="0" dirty="0" smtClean="0"/>
          </a:p>
          <a:p>
            <a:r>
              <a:rPr lang="en-US" baseline="0" dirty="0" smtClean="0"/>
              <a:t>Hand the student the card:</a:t>
            </a:r>
          </a:p>
          <a:p>
            <a:r>
              <a:rPr lang="en-US" baseline="0" dirty="0" smtClean="0"/>
              <a:t>Will fighting at school have a positive consequence or a negative consequence?</a:t>
            </a:r>
          </a:p>
          <a:p>
            <a:r>
              <a:rPr lang="en-US" baseline="0" dirty="0" smtClean="0"/>
              <a:t>The student places the card on the chart.</a:t>
            </a:r>
          </a:p>
          <a:p>
            <a:endParaRPr lang="en-US" baseline="0" dirty="0" smtClean="0"/>
          </a:p>
          <a:p>
            <a:r>
              <a:rPr lang="en-US" baseline="0" dirty="0" smtClean="0"/>
              <a:t>Hand the student the next card:</a:t>
            </a:r>
          </a:p>
          <a:p>
            <a:r>
              <a:rPr lang="en-US" baseline="0" dirty="0" smtClean="0"/>
              <a:t>Will having perfect attendance have a positive consequence or a negative consequence?</a:t>
            </a:r>
          </a:p>
          <a:p>
            <a:r>
              <a:rPr lang="en-US" baseline="0" dirty="0" smtClean="0"/>
              <a:t>The student places the card on the chart.</a:t>
            </a:r>
          </a:p>
          <a:p>
            <a:r>
              <a:rPr lang="en-US" baseline="0" dirty="0" smtClean="0"/>
              <a:t>If the student places it wrong, there is a script to correct it, and the </a:t>
            </a:r>
            <a:r>
              <a:rPr lang="en-US" baseline="0" dirty="0" err="1" smtClean="0"/>
              <a:t>TE</a:t>
            </a:r>
            <a:r>
              <a:rPr lang="en-US" baseline="0" dirty="0" smtClean="0"/>
              <a:t> moves the card.</a:t>
            </a:r>
          </a:p>
          <a:p>
            <a:r>
              <a:rPr lang="en-US" baseline="0" dirty="0" smtClean="0"/>
              <a:t>Having perfect attendance will have a positive consequence.</a:t>
            </a:r>
          </a:p>
          <a:p>
            <a:endParaRPr lang="en-US" baseline="0" dirty="0" smtClean="0"/>
          </a:p>
          <a:p>
            <a:r>
              <a:rPr lang="en-US" baseline="0" dirty="0" smtClean="0"/>
              <a:t>Hand the student the final card:</a:t>
            </a:r>
          </a:p>
          <a:p>
            <a:r>
              <a:rPr lang="en-US" baseline="0" dirty="0" smtClean="0"/>
              <a:t>Will leaving class without permission have a positive consequence or a negative consequence?</a:t>
            </a:r>
          </a:p>
          <a:p>
            <a:r>
              <a:rPr lang="en-US" baseline="0" dirty="0" smtClean="0"/>
              <a:t>The student answers.</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90</a:t>
            </a:fld>
            <a:endParaRPr lang="en-US"/>
          </a:p>
        </p:txBody>
      </p:sp>
    </p:spTree>
    <p:extLst>
      <p:ext uri="{BB962C8B-B14F-4D97-AF65-F5344CB8AC3E}">
        <p14:creationId xmlns:p14="http://schemas.microsoft.com/office/powerpoint/2010/main" val="327865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assessment Test Examiners are making judgment calls and assigning levels of independence and recording answers; however, scores are calculated at CTB.</a:t>
            </a:r>
          </a:p>
          <a:p>
            <a:endParaRPr lang="en-US" baseline="0" dirty="0" smtClean="0"/>
          </a:p>
          <a:p>
            <a:r>
              <a:rPr lang="en-US" baseline="0" dirty="0" smtClean="0"/>
              <a:t>In order to obtain scores, teachers must ensure accurate transfer from the test protocol  to the </a:t>
            </a:r>
            <a:r>
              <a:rPr lang="en-US" baseline="0" dirty="0" err="1" smtClean="0"/>
              <a:t>scannable</a:t>
            </a:r>
            <a:r>
              <a:rPr lang="en-US" baseline="0" dirty="0" smtClean="0"/>
              <a:t> rating form.</a:t>
            </a:r>
          </a:p>
          <a:p>
            <a:r>
              <a:rPr lang="en-US" baseline="0" dirty="0" smtClean="0"/>
              <a:t>Once the forms have left the district, there is no further opportunity to fix invalid combinations so it is important this happened accurately.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93</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assessment Test Examiners are making judgment calls and assigning levels of independence and recording answers; however, scores are calculated at CTB.</a:t>
            </a:r>
          </a:p>
          <a:p>
            <a:endParaRPr lang="en-US" baseline="0" dirty="0" smtClean="0"/>
          </a:p>
          <a:p>
            <a:r>
              <a:rPr lang="en-US" baseline="0" dirty="0" smtClean="0"/>
              <a:t>In order to obtain scores, teachers must ensure accurate transfer from the test protocol  to the </a:t>
            </a:r>
            <a:r>
              <a:rPr lang="en-US" baseline="0" dirty="0" err="1" smtClean="0"/>
              <a:t>scannable</a:t>
            </a:r>
            <a:r>
              <a:rPr lang="en-US" baseline="0" dirty="0" smtClean="0"/>
              <a:t> rating form.</a:t>
            </a:r>
          </a:p>
          <a:p>
            <a:r>
              <a:rPr lang="en-US" baseline="0" dirty="0" smtClean="0"/>
              <a:t>Once the forms have left the district, there is no further opportunity to fix invalid combinations so it is important this happened accurately.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94</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assessment Test Examiners are making judgment calls and assigning levels of independence and recording answers; however, scores are calculated at CTB.</a:t>
            </a:r>
          </a:p>
          <a:p>
            <a:endParaRPr lang="en-US" baseline="0" dirty="0" smtClean="0"/>
          </a:p>
          <a:p>
            <a:r>
              <a:rPr lang="en-US" baseline="0" dirty="0" smtClean="0"/>
              <a:t>In order to obtain scores, teachers must ensure accurate transfer from the test protocol  to the </a:t>
            </a:r>
            <a:r>
              <a:rPr lang="en-US" baseline="0" dirty="0" err="1" smtClean="0"/>
              <a:t>scannable</a:t>
            </a:r>
            <a:r>
              <a:rPr lang="en-US" baseline="0" dirty="0" smtClean="0"/>
              <a:t> rating form.</a:t>
            </a:r>
          </a:p>
          <a:p>
            <a:r>
              <a:rPr lang="en-US" baseline="0" dirty="0" smtClean="0"/>
              <a:t>Once the forms have left the district, there is no further opportunity to fix invalid combinations so it is important this happened accurately.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95</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types of assessments are managed through the Office of Student Assessment.  Different assessments have different purposes, thus students may be taking multiple assessments in one academic year.  </a:t>
            </a:r>
          </a:p>
          <a:p>
            <a:endParaRPr lang="en-US" baseline="0" dirty="0" smtClean="0"/>
          </a:p>
          <a:p>
            <a:r>
              <a:rPr lang="en-US" baseline="0" dirty="0" smtClean="0"/>
              <a:t>For example, a student identified as an English Language Learner will take the ELP assessment in addition to an academic achievement assessment.  One does not replace the other, but the data from both provide valuable information on the student’s progress towards the Colorado Academic Standards and the Colorado English Language Proficiency Standards.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36776443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assessment Test Examiners are making judgment calls and assigning levels of independence and recording answers; however, scores are calculated at CTB.</a:t>
            </a:r>
          </a:p>
          <a:p>
            <a:endParaRPr lang="en-US" baseline="0" dirty="0" smtClean="0"/>
          </a:p>
          <a:p>
            <a:r>
              <a:rPr lang="en-US" baseline="0" dirty="0" smtClean="0"/>
              <a:t>In order to obtain scores, teachers must ensure accurate transfer from the test protocol  to the </a:t>
            </a:r>
            <a:r>
              <a:rPr lang="en-US" baseline="0" dirty="0" err="1" smtClean="0"/>
              <a:t>scannable</a:t>
            </a:r>
            <a:r>
              <a:rPr lang="en-US" baseline="0" dirty="0" smtClean="0"/>
              <a:t> rating form.</a:t>
            </a:r>
          </a:p>
          <a:p>
            <a:r>
              <a:rPr lang="en-US" baseline="0" dirty="0" smtClean="0"/>
              <a:t>Once the forms have left the district, there is no further opportunity to fix invalid combinations so it is important this happened accurately.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96</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must be entered</a:t>
            </a:r>
            <a:r>
              <a:rPr lang="en-US" baseline="0" dirty="0" smtClean="0"/>
              <a:t> into both columns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97</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are able to save student scores and finish entering later if you wish.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98</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DAC’s</a:t>
            </a:r>
            <a:r>
              <a:rPr lang="en-US" dirty="0" smtClean="0"/>
              <a:t> may</a:t>
            </a:r>
            <a:r>
              <a:rPr lang="en-US" baseline="0" dirty="0" smtClean="0"/>
              <a:t> use these slide to create a page for test examiner’s use complete immediately after testing if the scores will be entered later.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99</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100</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assessment Test Examiners are making judgment calls and assigning levels of independence and recording answers; however, scores are calculated at CTB.</a:t>
            </a:r>
          </a:p>
          <a:p>
            <a:endParaRPr lang="en-US" baseline="0" dirty="0" smtClean="0"/>
          </a:p>
          <a:p>
            <a:r>
              <a:rPr lang="en-US" baseline="0" dirty="0" smtClean="0"/>
              <a:t>In order to obtain scores, teachers must ensure accurate transfer from the test protocol  to the </a:t>
            </a:r>
            <a:r>
              <a:rPr lang="en-US" baseline="0" dirty="0" err="1" smtClean="0"/>
              <a:t>scannable</a:t>
            </a:r>
            <a:r>
              <a:rPr lang="en-US" baseline="0" dirty="0" smtClean="0"/>
              <a:t> rating form.</a:t>
            </a:r>
          </a:p>
          <a:p>
            <a:r>
              <a:rPr lang="en-US" baseline="0" dirty="0" smtClean="0"/>
              <a:t>Once the forms have left the district, there is no further opportunity to fix invalid combinations so it is important this happened accurately.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101</a:t>
            </a:fld>
            <a:endParaRPr lang="en-US"/>
          </a:p>
        </p:txBody>
      </p:sp>
    </p:spTree>
    <p:extLst>
      <p:ext uri="{BB962C8B-B14F-4D97-AF65-F5344CB8AC3E}">
        <p14:creationId xmlns:p14="http://schemas.microsoft.com/office/powerpoint/2010/main" val="724427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dirty="0" smtClean="0"/>
              <a:t>do not wait several months and call to ask where they are.</a:t>
            </a:r>
          </a:p>
          <a:p>
            <a:pPr marL="45720" inden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105</a:t>
            </a:fld>
            <a:endParaRPr lang="en-US"/>
          </a:p>
        </p:txBody>
      </p:sp>
    </p:spTree>
    <p:extLst>
      <p:ext uri="{BB962C8B-B14F-4D97-AF65-F5344CB8AC3E}">
        <p14:creationId xmlns:p14="http://schemas.microsoft.com/office/powerpoint/2010/main" val="31054355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106</a:t>
            </a:fld>
            <a:endParaRPr lang="en-US"/>
          </a:p>
        </p:txBody>
      </p:sp>
    </p:spTree>
    <p:extLst>
      <p:ext uri="{BB962C8B-B14F-4D97-AF65-F5344CB8AC3E}">
        <p14:creationId xmlns:p14="http://schemas.microsoft.com/office/powerpoint/2010/main" val="256364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a:t>
            </a:r>
            <a:r>
              <a:rPr lang="en-US" baseline="0" dirty="0" smtClean="0"/>
              <a:t> on the question, DACs may need to go to different contacts at CDE. </a:t>
            </a:r>
            <a:endParaRPr lang="en-US" dirty="0" smtClean="0"/>
          </a:p>
          <a:p>
            <a:r>
              <a:rPr lang="en-US" dirty="0" smtClean="0"/>
              <a:t>Qualification</a:t>
            </a:r>
            <a:r>
              <a:rPr lang="en-US" baseline="0" dirty="0" smtClean="0"/>
              <a:t> for the alternate assessment is an IEP decision, and these questions should be directed to the Exceptional Student Services Unit who provide guidance on IEPs.</a:t>
            </a:r>
          </a:p>
          <a:p>
            <a:r>
              <a:rPr lang="en-US" baseline="0" dirty="0" smtClean="0"/>
              <a:t>Administration of the CoAlt comes from the Assessment Unit.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61256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eligibility</a:t>
            </a:r>
            <a:r>
              <a:rPr lang="en-US" baseline="0" dirty="0" smtClean="0"/>
              <a:t> worksheet has been updated with clarifications.  Students who were qualified based on last year’s worksheet will still qualify based on this worksheet.</a:t>
            </a:r>
          </a:p>
          <a:p>
            <a:endParaRPr lang="en-US" baseline="0" dirty="0" smtClean="0"/>
          </a:p>
          <a:p>
            <a:r>
              <a:rPr lang="en-US" baseline="0" dirty="0" smtClean="0"/>
              <a:t>One difference is the emphasis that this decision-making and documentation tool is about qualifying for which standards a student’s educational program will be based on.  A student who qualifies for the educational programing based on alternate standards will take the CoAlt.  A student who does not meet this criteria will take the TCAP.</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37224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worksheet is available in the Colorado Accommodations Manual, or on the Website.</a:t>
            </a:r>
          </a:p>
          <a:p>
            <a:r>
              <a:rPr lang="en-US" baseline="0" dirty="0" smtClean="0"/>
              <a:t>Students must meet all the eligibility criteria.</a:t>
            </a:r>
          </a:p>
          <a:p>
            <a:r>
              <a:rPr lang="en-US" baseline="0" dirty="0" smtClean="0"/>
              <a:t>Questions? Contact Linda Lamirande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12/20/2013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1574268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239776783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1509823"/>
          </a:xfrm>
          <a:prstGeom prst="rect">
            <a:avLst/>
          </a:prstGeom>
          <a:solidFill>
            <a:srgbClr val="FAA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999" y="227714"/>
            <a:ext cx="8381260" cy="1054394"/>
          </a:xfrm>
        </p:spPr>
        <p:txBody>
          <a:bodyPr/>
          <a:lstStyle>
            <a:lvl1pPr>
              <a:defRPr>
                <a:solidFill>
                  <a:schemeClr val="bg1"/>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fld id="{811CDE8A-E743-40BF-B55E-330772CA690C}" type="slidenum">
              <a:rPr lang="en-US" smtClean="0"/>
              <a:pPr/>
              <a:t>‹#›</a:t>
            </a:fld>
            <a:endParaRPr lang="en-US" dirty="0" smtClean="0"/>
          </a:p>
          <a:p>
            <a:r>
              <a:rPr lang="en-US" dirty="0" smtClean="0"/>
              <a:t>6/5/2013</a:t>
            </a:r>
          </a:p>
          <a:p>
            <a:r>
              <a:rPr lang="en-US" dirty="0" smtClean="0"/>
              <a:t>CoAlt </a:t>
            </a:r>
            <a:r>
              <a:rPr lang="en-US" dirty="0" err="1" smtClean="0"/>
              <a:t>RWM</a:t>
            </a:r>
            <a:endParaRPr lang="en-US" dirty="0" smtClean="0"/>
          </a:p>
        </p:txBody>
      </p:sp>
      <p:sp>
        <p:nvSpPr>
          <p:cNvPr id="4"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1187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80999" y="3412607"/>
            <a:ext cx="8341851" cy="1281313"/>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1"/>
          <p:cNvSpPr>
            <a:spLocks noGrp="1"/>
          </p:cNvSpPr>
          <p:nvPr>
            <p:ph type="title"/>
          </p:nvPr>
        </p:nvSpPr>
        <p:spPr>
          <a:xfrm>
            <a:off x="380999" y="1766687"/>
            <a:ext cx="8341851" cy="1645920"/>
          </a:xfrm>
        </p:spPr>
        <p:txBody>
          <a:bodyPr/>
          <a:lstStyle>
            <a:lvl1pPr algn="ctr">
              <a:defRPr sz="4200" spc="150" baseline="0">
                <a:solidFill>
                  <a:schemeClr val="bg1"/>
                </a:solidFill>
              </a:defRPr>
            </a:lvl1pPr>
          </a:lstStyle>
          <a:p>
            <a:r>
              <a:rPr lang="en-US" smtClean="0"/>
              <a:t>Click to edit Master title style</a:t>
            </a:r>
            <a:endParaRPr lang="en-US" dirty="0"/>
          </a:p>
        </p:txBody>
      </p:sp>
      <p:pic>
        <p:nvPicPr>
          <p:cNvPr id="9" name="Picture 8"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 id="2147483673" r:id="rId12"/>
    <p:sldLayoutId id="2147483672" r:id="rId13"/>
    <p:sldLayoutId id="2147483676" r:id="rId14"/>
  </p:sldLayoutIdLst>
  <p:hf hdr="0"/>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3.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7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7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7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51.jpeg"/><Relationship Id="rId4" Type="http://schemas.openxmlformats.org/officeDocument/2006/relationships/image" Target="../media/image50.jpeg"/></Relationships>
</file>

<file path=ppt/slides/_rels/slide8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8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3.jpeg"/><Relationship Id="rId4" Type="http://schemas.openxmlformats.org/officeDocument/2006/relationships/image" Target="../media/image52.jpeg"/></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Together We Can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a:t>
            </a:fld>
            <a:endParaRPr lang="en-US" dirty="0" smtClean="0"/>
          </a:p>
        </p:txBody>
      </p:sp>
      <p:pic>
        <p:nvPicPr>
          <p:cNvPr id="5" name="Picture 4" descr="Globe-02.jpg"/>
          <p:cNvPicPr>
            <a:picLocks noChangeAspect="1"/>
          </p:cNvPicPr>
          <p:nvPr/>
        </p:nvPicPr>
        <p:blipFill>
          <a:blip r:embed="rId3" cstate="email">
            <a:duotone>
              <a:schemeClr val="bg2">
                <a:shade val="45000"/>
                <a:satMod val="135000"/>
              </a:schemeClr>
              <a:prstClr val="white"/>
            </a:duotone>
            <a:alphaModFix amt="33000"/>
            <a:extLst>
              <a:ext uri="{BEBA8EAE-BF5A-486C-A8C5-ECC9F3942E4B}">
                <a14:imgProps xmlns:a14="http://schemas.microsoft.com/office/drawing/2010/main">
                  <a14:imgLayer r:embed="rId4">
                    <a14:imgEffect>
                      <a14:backgroundRemoval t="5302" b="89912" l="3952" r="97097">
                        <a14:foregroundMark x1="10726" y1="3535" x2="10726" y2="3535"/>
                        <a14:foregroundMark x1="4032" y1="3240" x2="4032" y2="3240"/>
                        <a14:foregroundMark x1="25484" y1="589" x2="25484" y2="589"/>
                      </a14:backgroundRemoval>
                    </a14:imgEffect>
                  </a14:imgLayer>
                </a14:imgProps>
              </a:ext>
              <a:ext uri="{28A0092B-C50C-407E-A947-70E740481C1C}">
                <a14:useLocalDpi xmlns:a14="http://schemas.microsoft.com/office/drawing/2010/main" val="0"/>
              </a:ext>
            </a:extLst>
          </a:blip>
          <a:stretch>
            <a:fillRect/>
          </a:stretch>
        </p:blipFill>
        <p:spPr>
          <a:xfrm>
            <a:off x="2113280" y="1509615"/>
            <a:ext cx="4754880" cy="5207360"/>
          </a:xfrm>
          <a:prstGeom prst="rect">
            <a:avLst/>
          </a:prstGeom>
          <a:noFill/>
        </p:spPr>
      </p:pic>
      <p:sp>
        <p:nvSpPr>
          <p:cNvPr id="6" name="Content Placeholder 1"/>
          <p:cNvSpPr>
            <a:spLocks noGrp="1"/>
          </p:cNvSpPr>
          <p:nvPr>
            <p:ph idx="1"/>
          </p:nvPr>
        </p:nvSpPr>
        <p:spPr>
          <a:xfrm>
            <a:off x="1366779" y="2009239"/>
            <a:ext cx="6244155" cy="4407408"/>
          </a:xfrm>
        </p:spPr>
        <p:txBody>
          <a:bodyPr/>
          <a:lstStyle/>
          <a:p>
            <a:pPr marL="0" indent="0" algn="ctr">
              <a:spcBef>
                <a:spcPts val="1200"/>
              </a:spcBef>
              <a:buNone/>
            </a:pPr>
            <a:r>
              <a:rPr lang="en-US" sz="2800" b="1" dirty="0">
                <a:solidFill>
                  <a:schemeClr val="accent1">
                    <a:lumMod val="50000"/>
                  </a:schemeClr>
                </a:solidFill>
              </a:rPr>
              <a:t>Vision</a:t>
            </a:r>
          </a:p>
          <a:p>
            <a:pPr marL="0" indent="0" algn="ctr">
              <a:spcBef>
                <a:spcPts val="1200"/>
              </a:spcBef>
              <a:buNone/>
            </a:pPr>
            <a:r>
              <a:rPr lang="en-US" sz="2000" b="0" dirty="0"/>
              <a:t>All students in Colorado will become educated and productive citizens capable of succeeding in society, the workforce, and life.</a:t>
            </a:r>
          </a:p>
          <a:p>
            <a:pPr marL="0" indent="0" algn="ctr">
              <a:spcBef>
                <a:spcPts val="1200"/>
              </a:spcBef>
              <a:buNone/>
            </a:pPr>
            <a:endParaRPr lang="en-US" sz="1400" dirty="0">
              <a:solidFill>
                <a:schemeClr val="accent4">
                  <a:lumMod val="75000"/>
                </a:schemeClr>
              </a:solidFill>
            </a:endParaRPr>
          </a:p>
          <a:p>
            <a:pPr marL="0" indent="0" algn="ctr">
              <a:spcBef>
                <a:spcPts val="1200"/>
              </a:spcBef>
              <a:buNone/>
            </a:pPr>
            <a:r>
              <a:rPr lang="en-US" sz="2800" b="1" dirty="0">
                <a:solidFill>
                  <a:schemeClr val="accent1">
                    <a:lumMod val="50000"/>
                  </a:schemeClr>
                </a:solidFill>
              </a:rPr>
              <a:t>Mission</a:t>
            </a:r>
          </a:p>
          <a:p>
            <a:pPr marL="45720" indent="0" algn="ctr">
              <a:buNone/>
            </a:pPr>
            <a:r>
              <a:rPr lang="en-US" sz="2000" b="0" dirty="0"/>
              <a:t>The mission of the Colorado Department of Education is to ensure that all students are prepared for success in society, work, and life by providing excellent leadership, service, and support to schools, districts, and communities across the state.</a:t>
            </a:r>
          </a:p>
        </p:txBody>
      </p:sp>
    </p:spTree>
    <p:extLst>
      <p:ext uri="{BB962C8B-B14F-4D97-AF65-F5344CB8AC3E}">
        <p14:creationId xmlns:p14="http://schemas.microsoft.com/office/powerpoint/2010/main" val="237601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40241184"/>
              </p:ext>
            </p:extLst>
          </p:nvPr>
        </p:nvGraphicFramePr>
        <p:xfrm>
          <a:off x="95250" y="0"/>
          <a:ext cx="6743700" cy="645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half" idx="2"/>
          </p:nvPr>
        </p:nvSpPr>
        <p:spPr>
          <a:xfrm>
            <a:off x="7162060" y="3103816"/>
            <a:ext cx="1673352" cy="2816352"/>
          </a:xfrm>
        </p:spPr>
        <p:txBody>
          <a:bodyPr/>
          <a:lstStyle/>
          <a:p>
            <a:r>
              <a:rPr lang="en-US" sz="2000" dirty="0"/>
              <a:t>2014 - 2015</a:t>
            </a:r>
          </a:p>
        </p:txBody>
      </p:sp>
      <p:sp>
        <p:nvSpPr>
          <p:cNvPr id="3" name="Title 2"/>
          <p:cNvSpPr>
            <a:spLocks noGrp="1"/>
          </p:cNvSpPr>
          <p:nvPr>
            <p:ph type="title"/>
          </p:nvPr>
        </p:nvSpPr>
        <p:spPr>
          <a:xfrm>
            <a:off x="7162060" y="2028824"/>
            <a:ext cx="1984248" cy="1033590"/>
          </a:xfrm>
        </p:spPr>
        <p:txBody>
          <a:bodyPr/>
          <a:lstStyle/>
          <a:p>
            <a:r>
              <a:rPr lang="en-US" sz="2400" dirty="0" smtClean="0"/>
              <a:t>Assessment Unit</a:t>
            </a:r>
            <a:r>
              <a:rPr lang="en-US" dirty="0" smtClean="0"/>
              <a:t/>
            </a:r>
            <a:br>
              <a:rPr lang="en-US" dirty="0" smtClean="0"/>
            </a:br>
            <a:endParaRPr lang="en-US" dirty="0"/>
          </a:p>
        </p:txBody>
      </p:sp>
    </p:spTree>
    <p:extLst>
      <p:ext uri="{BB962C8B-B14F-4D97-AF65-F5344CB8AC3E}">
        <p14:creationId xmlns:p14="http://schemas.microsoft.com/office/powerpoint/2010/main" val="32202646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11"/>
            </a:pPr>
            <a:r>
              <a:rPr lang="en-US" dirty="0" smtClean="0"/>
              <a:t>Answer Validity Questions</a:t>
            </a:r>
          </a:p>
          <a:p>
            <a:r>
              <a:rPr lang="en-US" dirty="0"/>
              <a:t> </a:t>
            </a:r>
            <a:r>
              <a:rPr lang="en-US" b="1" dirty="0" smtClean="0"/>
              <a:t>This </a:t>
            </a:r>
            <a:r>
              <a:rPr lang="en-US" b="1" dirty="0"/>
              <a:t>student primary expressive communication is: </a:t>
            </a:r>
          </a:p>
          <a:p>
            <a:pPr lvl="1"/>
            <a:r>
              <a:rPr lang="en-US" dirty="0"/>
              <a:t>oral language (spoken or sign), writing, picture communication (including symbol systems), tactile (tactile graphics or braille), other, do not know</a:t>
            </a:r>
          </a:p>
          <a:p>
            <a:r>
              <a:rPr lang="en-US" b="1" dirty="0" smtClean="0"/>
              <a:t>I </a:t>
            </a:r>
            <a:r>
              <a:rPr lang="en-US" b="1" dirty="0"/>
              <a:t>feel that the student’s responses accurately reflect their understanding of the material. </a:t>
            </a:r>
          </a:p>
          <a:p>
            <a:pPr lvl="1"/>
            <a:r>
              <a:rPr lang="en-US" dirty="0"/>
              <a:t>Strongly agree, agree, neutral, disagree, strongly disagree, do not know</a:t>
            </a:r>
          </a:p>
          <a:p>
            <a:r>
              <a:rPr lang="en-US" b="1" dirty="0" smtClean="0"/>
              <a:t>How </a:t>
            </a:r>
            <a:r>
              <a:rPr lang="en-US" b="1" dirty="0"/>
              <a:t>much time did this student take on the assessment? </a:t>
            </a:r>
          </a:p>
          <a:p>
            <a:pPr lvl="1"/>
            <a:r>
              <a:rPr lang="en-US" dirty="0" smtClean="0"/>
              <a:t>[# minutes]</a:t>
            </a:r>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spTree>
    <p:extLst>
      <p:ext uri="{BB962C8B-B14F-4D97-AF65-F5344CB8AC3E}">
        <p14:creationId xmlns:p14="http://schemas.microsoft.com/office/powerpoint/2010/main" val="28075724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11"/>
            </a:pPr>
            <a:r>
              <a:rPr lang="en-US" dirty="0" smtClean="0"/>
              <a:t>Click </a:t>
            </a:r>
            <a:r>
              <a:rPr lang="en-US" b="1" dirty="0" smtClean="0"/>
              <a:t>Save</a:t>
            </a:r>
          </a:p>
          <a:p>
            <a:pPr marL="777240" lvl="1" indent="-457200"/>
            <a:r>
              <a:rPr lang="en-US" dirty="0" smtClean="0"/>
              <a:t>Not Started</a:t>
            </a:r>
          </a:p>
          <a:p>
            <a:pPr marL="777240" lvl="1" indent="-457200"/>
            <a:r>
              <a:rPr lang="en-US" dirty="0" smtClean="0"/>
              <a:t>In Progress</a:t>
            </a:r>
          </a:p>
          <a:p>
            <a:pPr marL="777240" lvl="1" indent="-457200"/>
            <a:r>
              <a:rPr lang="en-US" dirty="0" smtClean="0"/>
              <a:t>Completed</a:t>
            </a:r>
            <a:endParaRPr lang="en-US" dirty="0"/>
          </a:p>
        </p:txBody>
      </p:sp>
      <p:sp>
        <p:nvSpPr>
          <p:cNvPr id="3" name="Title 2"/>
          <p:cNvSpPr>
            <a:spLocks noGrp="1"/>
          </p:cNvSpPr>
          <p:nvPr>
            <p:ph type="title"/>
          </p:nvPr>
        </p:nvSpPr>
        <p:spPr/>
        <p:txBody>
          <a:bodyPr/>
          <a:lstStyle/>
          <a:p>
            <a:r>
              <a:rPr lang="en-US" dirty="0" smtClean="0"/>
              <a:t>Scoring</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3319050"/>
            <a:ext cx="7789863"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3051453">
            <a:off x="6475769" y="5394550"/>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66869" y="2343148"/>
            <a:ext cx="5884863"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5400000">
            <a:off x="5312251" y="3270885"/>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8563" t="50000" r="66961" b="33297"/>
          <a:stretch/>
        </p:blipFill>
        <p:spPr bwMode="auto">
          <a:xfrm>
            <a:off x="270640" y="5733567"/>
            <a:ext cx="1125938" cy="109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3719" y="6098568"/>
            <a:ext cx="5452270" cy="369332"/>
          </a:xfrm>
          <a:prstGeom prst="rect">
            <a:avLst/>
          </a:prstGeom>
          <a:noFill/>
        </p:spPr>
        <p:txBody>
          <a:bodyPr wrap="square" rtlCol="0">
            <a:spAutoFit/>
          </a:bodyPr>
          <a:lstStyle/>
          <a:p>
            <a:r>
              <a:rPr lang="en-US" dirty="0" smtClean="0"/>
              <a:t>We want everyone to be a gold star. </a:t>
            </a:r>
            <a:endParaRPr lang="en-US" dirty="0"/>
          </a:p>
        </p:txBody>
      </p:sp>
    </p:spTree>
    <p:extLst>
      <p:ext uri="{BB962C8B-B14F-4D97-AF65-F5344CB8AC3E}">
        <p14:creationId xmlns:p14="http://schemas.microsoft.com/office/powerpoint/2010/main" val="37042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 Examiner returns all testing materials to the SAC including accommodated manipulatives</a:t>
            </a:r>
          </a:p>
          <a:p>
            <a:endParaRPr lang="en-US" dirty="0" smtClean="0"/>
          </a:p>
          <a:p>
            <a:r>
              <a:rPr lang="en-US" dirty="0" smtClean="0"/>
              <a:t>Test Examiner returns the following to the SAC in the unsealed secure return envelope.</a:t>
            </a:r>
          </a:p>
          <a:p>
            <a:pPr lvl="1"/>
            <a:r>
              <a:rPr lang="en-US" sz="2000" dirty="0" smtClean="0"/>
              <a:t>Task manipulatives</a:t>
            </a:r>
          </a:p>
          <a:p>
            <a:pPr lvl="1"/>
            <a:r>
              <a:rPr lang="en-US" sz="2000" dirty="0" smtClean="0"/>
              <a:t>Score recording forms</a:t>
            </a:r>
          </a:p>
          <a:p>
            <a:pPr lvl="1"/>
            <a:r>
              <a:rPr lang="en-US" sz="2000" dirty="0" smtClean="0"/>
              <a:t>Security form</a:t>
            </a:r>
          </a:p>
        </p:txBody>
      </p:sp>
      <p:sp>
        <p:nvSpPr>
          <p:cNvPr id="3" name="Title 2"/>
          <p:cNvSpPr>
            <a:spLocks noGrp="1"/>
          </p:cNvSpPr>
          <p:nvPr>
            <p:ph type="title"/>
          </p:nvPr>
        </p:nvSpPr>
        <p:spPr/>
        <p:txBody>
          <a:bodyPr/>
          <a:lstStyle/>
          <a:p>
            <a:r>
              <a:rPr lang="en-US" dirty="0" smtClean="0"/>
              <a:t>Test Examiner Returning 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102</a:t>
            </a:fld>
            <a:endParaRPr lang="en-US" dirty="0" smtClean="0"/>
          </a:p>
        </p:txBody>
      </p:sp>
    </p:spTree>
    <p:extLst>
      <p:ext uri="{BB962C8B-B14F-4D97-AF65-F5344CB8AC3E}">
        <p14:creationId xmlns:p14="http://schemas.microsoft.com/office/powerpoint/2010/main" val="38280667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Check materials to ensure all materials for the school have been returned</a:t>
            </a:r>
          </a:p>
          <a:p>
            <a:pPr lvl="1"/>
            <a:r>
              <a:rPr lang="en-US" dirty="0" smtClean="0"/>
              <a:t>Security forms</a:t>
            </a:r>
          </a:p>
          <a:p>
            <a:pPr lvl="1"/>
            <a:r>
              <a:rPr lang="en-US" dirty="0" smtClean="0"/>
              <a:t>CoAlt secure materials envelope</a:t>
            </a:r>
          </a:p>
          <a:p>
            <a:r>
              <a:rPr lang="en-US" dirty="0"/>
              <a:t>Ensure all scores are entered into PearsonAccess</a:t>
            </a:r>
          </a:p>
          <a:p>
            <a:pPr lvl="1"/>
            <a:r>
              <a:rPr lang="en-US" dirty="0"/>
              <a:t>All sessions are in Completed status</a:t>
            </a:r>
          </a:p>
          <a:p>
            <a:pPr lvl="1"/>
            <a:r>
              <a:rPr lang="en-US" dirty="0"/>
              <a:t>All enrolled students are accounted </a:t>
            </a:r>
            <a:r>
              <a:rPr lang="en-US" dirty="0" smtClean="0"/>
              <a:t>for</a:t>
            </a:r>
          </a:p>
          <a:p>
            <a:r>
              <a:rPr lang="en-US" dirty="0" smtClean="0"/>
              <a:t>Group materials:</a:t>
            </a:r>
          </a:p>
          <a:p>
            <a:pPr lvl="1"/>
            <a:r>
              <a:rPr lang="en-US" dirty="0" smtClean="0"/>
              <a:t>Secure return envelopes</a:t>
            </a:r>
          </a:p>
          <a:p>
            <a:pPr lvl="1"/>
            <a:r>
              <a:rPr lang="en-US" dirty="0" smtClean="0"/>
              <a:t>Used test books</a:t>
            </a:r>
          </a:p>
          <a:p>
            <a:pPr lvl="1"/>
            <a:r>
              <a:rPr lang="en-US" dirty="0" smtClean="0"/>
              <a:t>Unused test books</a:t>
            </a:r>
          </a:p>
          <a:p>
            <a:pPr lvl="1"/>
            <a:r>
              <a:rPr lang="en-US" dirty="0" smtClean="0"/>
              <a:t>Accommodated materials</a:t>
            </a:r>
            <a:endParaRPr lang="en-US" dirty="0"/>
          </a:p>
          <a:p>
            <a:r>
              <a:rPr lang="en-US" dirty="0" smtClean="0"/>
              <a:t>Sign </a:t>
            </a:r>
            <a:r>
              <a:rPr lang="en-US" dirty="0"/>
              <a:t>the Certification Form</a:t>
            </a:r>
          </a:p>
          <a:p>
            <a:r>
              <a:rPr lang="en-US" dirty="0" smtClean="0"/>
              <a:t>Return materials to DAC</a:t>
            </a:r>
          </a:p>
          <a:p>
            <a:endParaRPr lang="en-US" dirty="0"/>
          </a:p>
        </p:txBody>
      </p:sp>
      <p:sp>
        <p:nvSpPr>
          <p:cNvPr id="3" name="Title 2"/>
          <p:cNvSpPr>
            <a:spLocks noGrp="1"/>
          </p:cNvSpPr>
          <p:nvPr>
            <p:ph type="title"/>
          </p:nvPr>
        </p:nvSpPr>
        <p:spPr/>
        <p:txBody>
          <a:bodyPr/>
          <a:lstStyle/>
          <a:p>
            <a:r>
              <a:rPr lang="en-US" dirty="0" smtClean="0"/>
              <a:t>SAC Returning 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103</a:t>
            </a:fld>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24775" y="2968140"/>
            <a:ext cx="2234210" cy="2891330"/>
          </a:xfrm>
          <a:prstGeom prst="rect">
            <a:avLst/>
          </a:prstGeom>
        </p:spPr>
      </p:pic>
    </p:spTree>
    <p:extLst>
      <p:ext uri="{BB962C8B-B14F-4D97-AF65-F5344CB8AC3E}">
        <p14:creationId xmlns:p14="http://schemas.microsoft.com/office/powerpoint/2010/main" val="26611764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8575890" cy="4407408"/>
          </a:xfrm>
        </p:spPr>
        <p:txBody>
          <a:bodyPr/>
          <a:lstStyle/>
          <a:p>
            <a:r>
              <a:rPr lang="en-US" dirty="0"/>
              <a:t>Check materials to ensure all materials for the school have been returned</a:t>
            </a:r>
          </a:p>
          <a:p>
            <a:pPr lvl="1"/>
            <a:r>
              <a:rPr lang="en-US" dirty="0"/>
              <a:t>Security forms</a:t>
            </a:r>
          </a:p>
          <a:p>
            <a:pPr lvl="1"/>
            <a:r>
              <a:rPr lang="en-US" dirty="0"/>
              <a:t>CoAlt secure materials envelope</a:t>
            </a:r>
          </a:p>
          <a:p>
            <a:r>
              <a:rPr lang="en-US" dirty="0" smtClean="0"/>
              <a:t>Ensure all scores for the district are entered into PearsonAccess</a:t>
            </a:r>
          </a:p>
          <a:p>
            <a:pPr lvl="1"/>
            <a:r>
              <a:rPr lang="en-US" dirty="0" smtClean="0"/>
              <a:t>All sessions are in Completed status</a:t>
            </a:r>
          </a:p>
          <a:p>
            <a:pPr lvl="1"/>
            <a:r>
              <a:rPr lang="en-US" dirty="0" smtClean="0"/>
              <a:t>All enrolled students are accounted for</a:t>
            </a:r>
          </a:p>
          <a:p>
            <a:r>
              <a:rPr lang="en-US" dirty="0" smtClean="0"/>
              <a:t>Securely destroy (shred) CoAlt accommodated materials</a:t>
            </a:r>
          </a:p>
          <a:p>
            <a:r>
              <a:rPr lang="en-US" sz="2000" dirty="0" smtClean="0"/>
              <a:t>Erase memory sticks that contain </a:t>
            </a:r>
            <a:r>
              <a:rPr lang="en-US" sz="2000" dirty="0" err="1" smtClean="0"/>
              <a:t>PDFs</a:t>
            </a:r>
            <a:r>
              <a:rPr lang="en-US" sz="2000" dirty="0" smtClean="0"/>
              <a:t> of student materials</a:t>
            </a:r>
          </a:p>
          <a:p>
            <a:r>
              <a:rPr lang="en-US" dirty="0" smtClean="0"/>
              <a:t>Pack-up boxes</a:t>
            </a:r>
            <a:endParaRPr lang="en-US" sz="2000" dirty="0" smtClean="0"/>
          </a:p>
          <a:p>
            <a:r>
              <a:rPr lang="en-US" dirty="0" smtClean="0"/>
              <a:t>Schedule pick-up of test materials with UPS by May 2</a:t>
            </a:r>
          </a:p>
          <a:p>
            <a:r>
              <a:rPr lang="en-US" dirty="0" smtClean="0"/>
              <a:t>Sign </a:t>
            </a:r>
            <a:r>
              <a:rPr lang="en-US" dirty="0"/>
              <a:t>the Certification Form </a:t>
            </a:r>
            <a:r>
              <a:rPr lang="en-US" dirty="0" smtClean="0"/>
              <a:t>– ONLY the DAC form is sent to Pearson – the teacher/SAC certification forms are kept at the District for 12 months</a:t>
            </a:r>
            <a:endParaRPr lang="en-US" sz="2000" dirty="0" smtClean="0"/>
          </a:p>
          <a:p>
            <a:endParaRPr lang="en-US" sz="2000" dirty="0" smtClean="0"/>
          </a:p>
        </p:txBody>
      </p:sp>
      <p:sp>
        <p:nvSpPr>
          <p:cNvPr id="3" name="Title 2"/>
          <p:cNvSpPr>
            <a:spLocks noGrp="1"/>
          </p:cNvSpPr>
          <p:nvPr>
            <p:ph type="title"/>
          </p:nvPr>
        </p:nvSpPr>
        <p:spPr/>
        <p:txBody>
          <a:bodyPr/>
          <a:lstStyle/>
          <a:p>
            <a:r>
              <a:rPr lang="en-US" dirty="0" smtClean="0"/>
              <a:t>DAC Returning 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104</a:t>
            </a:fld>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2505" y="0"/>
            <a:ext cx="1384385" cy="1791557"/>
          </a:xfrm>
          <a:prstGeom prst="rect">
            <a:avLst/>
          </a:prstGeom>
        </p:spPr>
      </p:pic>
    </p:spTree>
    <p:extLst>
      <p:ext uri="{BB962C8B-B14F-4D97-AF65-F5344CB8AC3E}">
        <p14:creationId xmlns:p14="http://schemas.microsoft.com/office/powerpoint/2010/main" val="32143383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 y="2390775"/>
            <a:ext cx="5227320" cy="2143125"/>
          </a:xfrm>
        </p:spPr>
        <p:txBody>
          <a:bodyPr/>
          <a:lstStyle/>
          <a:p>
            <a:pPr marL="45720" indent="0">
              <a:buNone/>
            </a:pPr>
            <a:r>
              <a:rPr lang="en-US" sz="2800" dirty="0" smtClean="0"/>
              <a:t>The same time as CMAS: Science and Social Studies score reports.</a:t>
            </a:r>
          </a:p>
          <a:p>
            <a:pPr marL="320040" lvl="1" indent="0">
              <a:buNone/>
            </a:pPr>
            <a:r>
              <a:rPr lang="en-US" dirty="0" smtClean="0"/>
              <a:t>2014 will be a little later than in future years due to standard setting.</a:t>
            </a:r>
            <a:endParaRPr lang="en-US" dirty="0"/>
          </a:p>
        </p:txBody>
      </p:sp>
      <p:sp>
        <p:nvSpPr>
          <p:cNvPr id="3" name="Title 2"/>
          <p:cNvSpPr>
            <a:spLocks noGrp="1"/>
          </p:cNvSpPr>
          <p:nvPr>
            <p:ph type="title"/>
          </p:nvPr>
        </p:nvSpPr>
        <p:spPr/>
        <p:txBody>
          <a:bodyPr/>
          <a:lstStyle/>
          <a:p>
            <a:r>
              <a:rPr lang="en-US" dirty="0" smtClean="0"/>
              <a:t>Score Reports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105</a:t>
            </a:fld>
            <a:endParaRPr lang="en-US" dirty="0" smtClean="0"/>
          </a:p>
        </p:txBody>
      </p:sp>
      <p:pic>
        <p:nvPicPr>
          <p:cNvPr id="2052" name="Picture 4" descr="C:\Users\monroe_m\AppData\Local\Microsoft\Windows\Temporary Internet Files\Content.IE5\09W38J9F\MC900441464[1].pn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49875" y="2636838"/>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614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Contacts at CDE</a:t>
            </a:r>
            <a:endParaRPr lang="en-US" dirty="0"/>
          </a:p>
        </p:txBody>
      </p:sp>
      <p:sp>
        <p:nvSpPr>
          <p:cNvPr id="7" name="Content Placeholder 2"/>
          <p:cNvSpPr>
            <a:spLocks noGrp="1"/>
          </p:cNvSpPr>
          <p:nvPr>
            <p:ph sz="half" idx="1"/>
          </p:nvPr>
        </p:nvSpPr>
        <p:spPr>
          <a:xfrm>
            <a:off x="533400" y="1809750"/>
            <a:ext cx="8001000" cy="4705350"/>
          </a:xfrm>
        </p:spPr>
        <p:txBody>
          <a:bodyPr/>
          <a:lstStyle/>
          <a:p>
            <a:pPr marL="347663" indent="-4763">
              <a:buNone/>
            </a:pPr>
            <a:r>
              <a:rPr lang="en-US" sz="2400" b="1" dirty="0" smtClean="0"/>
              <a:t>Program and instruction for students with disabilities</a:t>
            </a:r>
          </a:p>
          <a:p>
            <a:pPr marL="347663" indent="-4763">
              <a:buNone/>
            </a:pPr>
            <a:r>
              <a:rPr lang="en-US" sz="2400" b="1" dirty="0" smtClean="0"/>
              <a:t>11</a:t>
            </a:r>
            <a:r>
              <a:rPr lang="en-US" sz="2400" b="1" baseline="30000" dirty="0" smtClean="0"/>
              <a:t>th</a:t>
            </a:r>
            <a:r>
              <a:rPr lang="en-US" sz="2400" b="1" dirty="0" smtClean="0"/>
              <a:t> grade Alternate</a:t>
            </a:r>
          </a:p>
          <a:p>
            <a:pPr marL="347663" indent="-4763">
              <a:lnSpc>
                <a:spcPct val="90000"/>
              </a:lnSpc>
              <a:buFontTx/>
              <a:buNone/>
            </a:pPr>
            <a:r>
              <a:rPr lang="en-US" sz="2400" dirty="0" smtClean="0"/>
              <a:t>Linda Lamirande, ESSU</a:t>
            </a:r>
          </a:p>
          <a:p>
            <a:pPr marL="347663" indent="-4763">
              <a:lnSpc>
                <a:spcPct val="90000"/>
              </a:lnSpc>
              <a:buFontTx/>
              <a:buNone/>
            </a:pPr>
            <a:r>
              <a:rPr lang="en-US" sz="2400" dirty="0"/>
              <a:t>l</a:t>
            </a:r>
            <a:r>
              <a:rPr lang="en-US" sz="2400" dirty="0" smtClean="0"/>
              <a:t>amirande_l@cde.state.co.us</a:t>
            </a:r>
          </a:p>
          <a:p>
            <a:pPr marL="347663" indent="-4763">
              <a:lnSpc>
                <a:spcPct val="90000"/>
              </a:lnSpc>
              <a:buFontTx/>
              <a:buNone/>
            </a:pPr>
            <a:r>
              <a:rPr lang="en-US" sz="2400" dirty="0" smtClean="0"/>
              <a:t>303-866-6863</a:t>
            </a:r>
          </a:p>
          <a:p>
            <a:pPr marL="347663" indent="-4763">
              <a:buNone/>
            </a:pPr>
            <a:endParaRPr lang="en-US" sz="2400" b="1" dirty="0" smtClean="0"/>
          </a:p>
          <a:p>
            <a:pPr marL="347663" indent="-4763">
              <a:buNone/>
            </a:pPr>
            <a:r>
              <a:rPr lang="en-US" sz="2400" b="1" dirty="0" smtClean="0"/>
              <a:t>CoAlt administration</a:t>
            </a:r>
          </a:p>
          <a:p>
            <a:pPr marL="347663" indent="-4763">
              <a:buNone/>
            </a:pPr>
            <a:r>
              <a:rPr lang="en-US" sz="2400" dirty="0" smtClean="0"/>
              <a:t>Mira Monroe, AU</a:t>
            </a:r>
          </a:p>
          <a:p>
            <a:pPr marL="347663" indent="-4763">
              <a:lnSpc>
                <a:spcPct val="90000"/>
              </a:lnSpc>
              <a:buFontTx/>
              <a:buNone/>
            </a:pPr>
            <a:r>
              <a:rPr lang="en-US" sz="2400" dirty="0" smtClean="0"/>
              <a:t>monroe_m@cde.state.co.us</a:t>
            </a:r>
          </a:p>
          <a:p>
            <a:pPr marL="347663" indent="-4763">
              <a:lnSpc>
                <a:spcPct val="90000"/>
              </a:lnSpc>
              <a:buFontTx/>
              <a:buNone/>
            </a:pPr>
            <a:r>
              <a:rPr lang="en-US" sz="2400" dirty="0" smtClean="0"/>
              <a:t>303-866-6709</a:t>
            </a:r>
          </a:p>
          <a:p>
            <a:pPr>
              <a:buNone/>
            </a:pPr>
            <a:endParaRPr lang="en-US" sz="1800" dirty="0" smtClean="0"/>
          </a:p>
          <a:p>
            <a:endParaRPr lang="en-US" dirty="0"/>
          </a:p>
        </p:txBody>
      </p:sp>
      <p:pic>
        <p:nvPicPr>
          <p:cNvPr id="6" name="Picture 5" descr="CoAlt Certificate 3.jpg"/>
          <p:cNvPicPr>
            <a:picLocks noChangeAspect="1"/>
          </p:cNvPicPr>
          <p:nvPr/>
        </p:nvPicPr>
        <p:blipFill>
          <a:blip r:embed="rId3" cstate="print"/>
          <a:stretch>
            <a:fillRect/>
          </a:stretch>
        </p:blipFill>
        <p:spPr>
          <a:xfrm>
            <a:off x="5715000" y="2819400"/>
            <a:ext cx="3054747" cy="2362200"/>
          </a:xfrm>
          <a:prstGeom prst="rect">
            <a:avLst/>
          </a:prstGeom>
        </p:spPr>
      </p:pic>
    </p:spTree>
    <p:extLst>
      <p:ext uri="{BB962C8B-B14F-4D97-AF65-F5344CB8AC3E}">
        <p14:creationId xmlns:p14="http://schemas.microsoft.com/office/powerpoint/2010/main" val="1353463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Communication Protocol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graphicFrame>
        <p:nvGraphicFramePr>
          <p:cNvPr id="24" name="Diagram 23"/>
          <p:cNvGraphicFramePr/>
          <p:nvPr>
            <p:extLst>
              <p:ext uri="{D42A27DB-BD31-4B8C-83A1-F6EECF244321}">
                <p14:modId xmlns:p14="http://schemas.microsoft.com/office/powerpoint/2010/main" val="3742453310"/>
              </p:ext>
            </p:extLst>
          </p:nvPr>
        </p:nvGraphicFramePr>
        <p:xfrm>
          <a:off x="247650" y="1806575"/>
          <a:ext cx="88106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015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to ask at CDE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graphicFrame>
        <p:nvGraphicFramePr>
          <p:cNvPr id="5" name="Diagram 4"/>
          <p:cNvGraphicFramePr/>
          <p:nvPr>
            <p:extLst>
              <p:ext uri="{D42A27DB-BD31-4B8C-83A1-F6EECF244321}">
                <p14:modId xmlns:p14="http://schemas.microsoft.com/office/powerpoint/2010/main" val="2750467251"/>
              </p:ext>
            </p:extLst>
          </p:nvPr>
        </p:nvGraphicFramePr>
        <p:xfrm>
          <a:off x="895350" y="1581150"/>
          <a:ext cx="729615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06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6532" t="11000" r="5000" b="3125"/>
          <a:stretch/>
        </p:blipFill>
        <p:spPr bwMode="auto">
          <a:xfrm>
            <a:off x="1409700" y="0"/>
            <a:ext cx="6057900" cy="872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18838" y="3916535"/>
            <a:ext cx="8571296" cy="461665"/>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chemeClr val="bg1"/>
                </a:solidFill>
              </a:rPr>
              <a:t>http://www.cde.state.co.us/assessment/newassess-coaltsss</a:t>
            </a:r>
          </a:p>
        </p:txBody>
      </p:sp>
    </p:spTree>
    <p:extLst>
      <p:ext uri="{BB962C8B-B14F-4D97-AF65-F5344CB8AC3E}">
        <p14:creationId xmlns:p14="http://schemas.microsoft.com/office/powerpoint/2010/main" val="73269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smtClean="0"/>
              <a:t>Eligibility</a:t>
            </a:r>
          </a:p>
          <a:p>
            <a:r>
              <a:rPr lang="en-US" dirty="0" smtClean="0"/>
              <a:t>What is CoAlt </a:t>
            </a:r>
          </a:p>
          <a:p>
            <a:r>
              <a:rPr lang="en-US" dirty="0" smtClean="0"/>
              <a:t>What is different</a:t>
            </a:r>
          </a:p>
          <a:p>
            <a:r>
              <a:rPr lang="en-US" dirty="0" smtClean="0"/>
              <a:t>Standardization</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84140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719071"/>
            <a:ext cx="4619626" cy="4407408"/>
          </a:xfrm>
        </p:spPr>
        <p:txBody>
          <a:bodyPr/>
          <a:lstStyle/>
          <a:p>
            <a:r>
              <a:rPr lang="en-US" sz="2200" dirty="0"/>
              <a:t>Eligibility is determined </a:t>
            </a:r>
            <a:r>
              <a:rPr lang="en-US" sz="2200" dirty="0" smtClean="0"/>
              <a:t>by </a:t>
            </a:r>
            <a:r>
              <a:rPr lang="en-US" sz="2200" dirty="0"/>
              <a:t>the IEP team</a:t>
            </a:r>
          </a:p>
          <a:p>
            <a:endParaRPr lang="en-US" sz="2200" dirty="0"/>
          </a:p>
          <a:p>
            <a:pPr lvl="1"/>
            <a:r>
              <a:rPr lang="en-US" sz="2200" dirty="0"/>
              <a:t>1</a:t>
            </a:r>
            <a:r>
              <a:rPr lang="en-US" sz="2200" baseline="30000" dirty="0"/>
              <a:t>st</a:t>
            </a:r>
            <a:r>
              <a:rPr lang="en-US" sz="2200" dirty="0"/>
              <a:t> </a:t>
            </a:r>
            <a:r>
              <a:rPr lang="en-US" sz="2000" dirty="0"/>
              <a:t>Determine </a:t>
            </a:r>
            <a:r>
              <a:rPr lang="en-US" sz="2000" dirty="0" smtClean="0"/>
              <a:t>Academic Standard</a:t>
            </a:r>
            <a:endParaRPr lang="en-US" sz="2000" dirty="0"/>
          </a:p>
          <a:p>
            <a:pPr lvl="1"/>
            <a:endParaRPr lang="en-US" sz="2000" dirty="0"/>
          </a:p>
          <a:p>
            <a:pPr lvl="1"/>
            <a:r>
              <a:rPr lang="en-US" sz="2000" dirty="0"/>
              <a:t>2</a:t>
            </a:r>
            <a:r>
              <a:rPr lang="en-US" sz="2000" baseline="30000" dirty="0"/>
              <a:t>nd</a:t>
            </a:r>
            <a:r>
              <a:rPr lang="en-US" sz="2000" dirty="0"/>
              <a:t> Determine Assessment</a:t>
            </a:r>
          </a:p>
          <a:p>
            <a:endParaRPr lang="en-US" dirty="0"/>
          </a:p>
        </p:txBody>
      </p:sp>
      <p:sp>
        <p:nvSpPr>
          <p:cNvPr id="6" name="Title 5"/>
          <p:cNvSpPr>
            <a:spLocks noGrp="1"/>
          </p:cNvSpPr>
          <p:nvPr>
            <p:ph type="title"/>
          </p:nvPr>
        </p:nvSpPr>
        <p:spPr/>
        <p:txBody>
          <a:bodyPr/>
          <a:lstStyle/>
          <a:p>
            <a:r>
              <a:rPr lang="en-US" dirty="0" smtClean="0"/>
              <a:t>Alternate Standards and Assessment Eligibility Criteria Worksheet</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15</a:t>
            </a:fld>
            <a:endParaRPr lang="en-US"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0626" y="1533525"/>
            <a:ext cx="2649682" cy="3429000"/>
          </a:xfrm>
          <a:prstGeom prst="rect">
            <a:avLst/>
          </a:prstGeom>
          <a:ln w="190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857500"/>
            <a:ext cx="2556142" cy="3307948"/>
          </a:xfrm>
          <a:prstGeom prst="rect">
            <a:avLst/>
          </a:prstGeom>
          <a:ln w="127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rot="20467060">
            <a:off x="144199" y="5319143"/>
            <a:ext cx="362769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General Standards → TCAP</a:t>
            </a:r>
            <a:endParaRPr lang="en-US" dirty="0"/>
          </a:p>
        </p:txBody>
      </p:sp>
      <p:sp>
        <p:nvSpPr>
          <p:cNvPr id="11" name="TextBox 10"/>
          <p:cNvSpPr txBox="1"/>
          <p:nvPr/>
        </p:nvSpPr>
        <p:spPr>
          <a:xfrm rot="20467060">
            <a:off x="1486150" y="5365603"/>
            <a:ext cx="362769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Alternate Standards → CoAlt</a:t>
            </a:r>
            <a:endParaRPr lang="en-US" dirty="0"/>
          </a:p>
        </p:txBody>
      </p:sp>
      <p:sp>
        <p:nvSpPr>
          <p:cNvPr id="2" name="TextBox 1"/>
          <p:cNvSpPr txBox="1"/>
          <p:nvPr/>
        </p:nvSpPr>
        <p:spPr>
          <a:xfrm>
            <a:off x="182048" y="4265018"/>
            <a:ext cx="4675702" cy="954107"/>
          </a:xfrm>
          <a:prstGeom prst="rect">
            <a:avLst/>
          </a:prstGeom>
          <a:noFill/>
        </p:spPr>
        <p:txBody>
          <a:bodyPr wrap="square" rtlCol="0">
            <a:spAutoFit/>
          </a:bodyPr>
          <a:lstStyle/>
          <a:p>
            <a:r>
              <a:rPr lang="en-US" sz="2800" dirty="0" smtClean="0">
                <a:solidFill>
                  <a:srgbClr val="355D7E"/>
                </a:solidFill>
              </a:rPr>
              <a:t>Linda Lamirande  </a:t>
            </a:r>
          </a:p>
          <a:p>
            <a:r>
              <a:rPr lang="en-US" sz="2800" dirty="0" smtClean="0">
                <a:solidFill>
                  <a:srgbClr val="355D7E"/>
                </a:solidFill>
              </a:rPr>
              <a:t>303-866-6863</a:t>
            </a:r>
            <a:endParaRPr lang="en-US" sz="2800" dirty="0">
              <a:solidFill>
                <a:srgbClr val="355D7E"/>
              </a:solidFill>
            </a:endParaRPr>
          </a:p>
        </p:txBody>
      </p:sp>
      <p:sp>
        <p:nvSpPr>
          <p:cNvPr id="12" name="TextBox 11"/>
          <p:cNvSpPr txBox="1"/>
          <p:nvPr/>
        </p:nvSpPr>
        <p:spPr>
          <a:xfrm>
            <a:off x="489412" y="6446004"/>
            <a:ext cx="5621173" cy="369332"/>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http://www.cde.state.co.us/cdesped/assessmentdisability</a:t>
            </a:r>
          </a:p>
        </p:txBody>
      </p:sp>
    </p:spTree>
    <p:extLst>
      <p:ext uri="{BB962C8B-B14F-4D97-AF65-F5344CB8AC3E}">
        <p14:creationId xmlns:p14="http://schemas.microsoft.com/office/powerpoint/2010/main" val="1947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3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719071"/>
            <a:ext cx="4826492" cy="4407408"/>
          </a:xfrm>
        </p:spPr>
        <p:txBody>
          <a:bodyPr/>
          <a:lstStyle/>
          <a:p>
            <a:pPr marL="45720" indent="0">
              <a:buNone/>
            </a:pPr>
            <a:r>
              <a:rPr lang="en-US" sz="2400" dirty="0" smtClean="0"/>
              <a:t>Typically a significant cognitive disability is pervasive in nature and the student will take an alternate assessment in each content area tested.  In rare cases, the IEP team may submit a </a:t>
            </a:r>
            <a:r>
              <a:rPr lang="en-US" sz="2400" b="1" dirty="0" smtClean="0"/>
              <a:t>Request for Dual Assessment </a:t>
            </a:r>
            <a:r>
              <a:rPr lang="en-US" sz="2400" dirty="0" smtClean="0"/>
              <a:t>in order for the student to take the general summative assessment in certain content areas with or without accommodations.</a:t>
            </a:r>
            <a:endParaRPr lang="en-US" sz="2400" dirty="0"/>
          </a:p>
          <a:p>
            <a:endParaRPr lang="en-US" dirty="0"/>
          </a:p>
        </p:txBody>
      </p:sp>
      <p:sp>
        <p:nvSpPr>
          <p:cNvPr id="3" name="Title 2"/>
          <p:cNvSpPr>
            <a:spLocks noGrp="1"/>
          </p:cNvSpPr>
          <p:nvPr>
            <p:ph type="title"/>
          </p:nvPr>
        </p:nvSpPr>
        <p:spPr/>
        <p:txBody>
          <a:bodyPr/>
          <a:lstStyle/>
          <a:p>
            <a:r>
              <a:rPr lang="en-US" dirty="0" smtClean="0"/>
              <a:t> Eligibility – Dual Assessment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8000" t="19666" r="14333" b="5935"/>
          <a:stretch/>
        </p:blipFill>
        <p:spPr bwMode="auto">
          <a:xfrm>
            <a:off x="239110" y="1858136"/>
            <a:ext cx="3581400" cy="4407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descr="C:\Users\monroe_m\AppData\Local\Microsoft\Windows\Temporary Internet Files\Content.IE5\D1LSBKM6\MC90044003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541125">
            <a:off x="-47499" y="294779"/>
            <a:ext cx="1685169" cy="119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1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719071"/>
            <a:ext cx="4826492" cy="4407408"/>
          </a:xfrm>
        </p:spPr>
        <p:txBody>
          <a:bodyPr/>
          <a:lstStyle/>
          <a:p>
            <a:pPr marL="45720" indent="0">
              <a:buNone/>
            </a:pPr>
            <a:r>
              <a:rPr lang="en-US" sz="2400" dirty="0" smtClean="0"/>
              <a:t>Typically a significant cognitive disability is pervasive in nature and the student will take an alternate assessment in each content area tested.  In rare cases, the IEP team may submit a </a:t>
            </a:r>
            <a:r>
              <a:rPr lang="en-US" sz="2400" b="1" dirty="0" smtClean="0"/>
              <a:t>Request for Dual Assessment </a:t>
            </a:r>
            <a:r>
              <a:rPr lang="en-US" sz="2400" dirty="0" smtClean="0"/>
              <a:t>in order for the student to take the general summative assessment in certain content areas with or without accommodations.</a:t>
            </a:r>
            <a:endParaRPr lang="en-US" sz="2400" dirty="0"/>
          </a:p>
          <a:p>
            <a:endParaRPr lang="en-US" dirty="0"/>
          </a:p>
        </p:txBody>
      </p:sp>
      <p:sp>
        <p:nvSpPr>
          <p:cNvPr id="3" name="Title 2"/>
          <p:cNvSpPr>
            <a:spLocks noGrp="1"/>
          </p:cNvSpPr>
          <p:nvPr>
            <p:ph type="title"/>
          </p:nvPr>
        </p:nvSpPr>
        <p:spPr/>
        <p:txBody>
          <a:bodyPr/>
          <a:lstStyle/>
          <a:p>
            <a:r>
              <a:rPr lang="en-US" dirty="0" smtClean="0"/>
              <a:t> Eligibility – Dual Assessment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8000" t="19666" r="14333" b="5935"/>
          <a:stretch/>
        </p:blipFill>
        <p:spPr bwMode="auto">
          <a:xfrm>
            <a:off x="239110" y="1858136"/>
            <a:ext cx="3581400" cy="4407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descr="C:\Users\monroe_m\AppData\Local\Microsoft\Windows\Temporary Internet Files\Content.IE5\D1LSBKM6\MC90044003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541125">
            <a:off x="-47499" y="294779"/>
            <a:ext cx="1685169" cy="1192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8838" y="2723945"/>
            <a:ext cx="8571296" cy="1569660"/>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chemeClr val="bg1"/>
                </a:solidFill>
              </a:rPr>
              <a:t>DLM will not allow for split testing, thus next year splitting English Language Arts and Mathematics is not an option</a:t>
            </a:r>
            <a:endParaRPr lang="en-US" sz="3200" dirty="0">
              <a:solidFill>
                <a:schemeClr val="bg1"/>
              </a:solidFill>
            </a:endParaRPr>
          </a:p>
        </p:txBody>
      </p:sp>
    </p:spTree>
    <p:extLst>
      <p:ext uri="{BB962C8B-B14F-4D97-AF65-F5344CB8AC3E}">
        <p14:creationId xmlns:p14="http://schemas.microsoft.com/office/powerpoint/2010/main" val="241540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719071"/>
            <a:ext cx="4826492" cy="4407408"/>
          </a:xfrm>
        </p:spPr>
        <p:txBody>
          <a:bodyPr/>
          <a:lstStyle/>
          <a:p>
            <a:pPr marL="45720" indent="0">
              <a:buNone/>
            </a:pPr>
            <a:r>
              <a:rPr lang="en-US" sz="2400" dirty="0" smtClean="0"/>
              <a:t>Typically a significant cognitive disability is pervasive in nature and the student will take an alternate assessment in each content area tested.  In rare cases, the IEP team may submit a </a:t>
            </a:r>
            <a:r>
              <a:rPr lang="en-US" sz="2400" b="1" dirty="0" smtClean="0"/>
              <a:t>Request for Dual Assessment </a:t>
            </a:r>
            <a:r>
              <a:rPr lang="en-US" sz="2400" dirty="0" smtClean="0"/>
              <a:t>in order for the student to take the general summative assessment in certain content areas with or without accommodations.</a:t>
            </a:r>
            <a:endParaRPr lang="en-US" sz="2400" dirty="0"/>
          </a:p>
          <a:p>
            <a:endParaRPr lang="en-US" dirty="0"/>
          </a:p>
        </p:txBody>
      </p:sp>
      <p:sp>
        <p:nvSpPr>
          <p:cNvPr id="3" name="Title 2"/>
          <p:cNvSpPr>
            <a:spLocks noGrp="1"/>
          </p:cNvSpPr>
          <p:nvPr>
            <p:ph type="title"/>
          </p:nvPr>
        </p:nvSpPr>
        <p:spPr/>
        <p:txBody>
          <a:bodyPr/>
          <a:lstStyle/>
          <a:p>
            <a:r>
              <a:rPr lang="en-US" dirty="0" smtClean="0"/>
              <a:t> Eligibility – Dual Assessment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8000" t="19666" r="14333" b="5935"/>
          <a:stretch/>
        </p:blipFill>
        <p:spPr bwMode="auto">
          <a:xfrm>
            <a:off x="239110" y="1858136"/>
            <a:ext cx="3581400" cy="4407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descr="C:\Users\monroe_m\AppData\Local\Microsoft\Windows\Temporary Internet Files\Content.IE5\D1LSBKM6\MC90044003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541125">
            <a:off x="-47499" y="294779"/>
            <a:ext cx="1685169" cy="1192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8838" y="2723945"/>
            <a:ext cx="8571296" cy="1569660"/>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chemeClr val="bg1"/>
                </a:solidFill>
              </a:rPr>
              <a:t>Email  Secure PDF to monroe_m@cde.state.co.us or</a:t>
            </a:r>
          </a:p>
          <a:p>
            <a:r>
              <a:rPr lang="en-US" sz="3200" dirty="0" smtClean="0">
                <a:solidFill>
                  <a:schemeClr val="bg1"/>
                </a:solidFill>
              </a:rPr>
              <a:t>Fax: 303-866-6680</a:t>
            </a:r>
            <a:endParaRPr lang="en-US" sz="3200" dirty="0">
              <a:solidFill>
                <a:schemeClr val="bg1"/>
              </a:solidFill>
            </a:endParaRPr>
          </a:p>
        </p:txBody>
      </p:sp>
    </p:spTree>
    <p:extLst>
      <p:ext uri="{BB962C8B-B14F-4D97-AF65-F5344CB8AC3E}">
        <p14:creationId xmlns:p14="http://schemas.microsoft.com/office/powerpoint/2010/main" val="165379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Bef>
                <a:spcPts val="1800"/>
              </a:spcBef>
              <a:buClr>
                <a:schemeClr val="accent2">
                  <a:lumMod val="60000"/>
                  <a:lumOff val="40000"/>
                </a:schemeClr>
              </a:buClr>
              <a:buFont typeface="Wingdings" pitchFamily="2" charset="2"/>
              <a:buChar char="§"/>
            </a:pPr>
            <a:r>
              <a:rPr lang="en-US" sz="3200" dirty="0"/>
              <a:t>Standards-based assessment</a:t>
            </a:r>
          </a:p>
          <a:p>
            <a:pPr marL="457200" indent="-457200">
              <a:spcBef>
                <a:spcPts val="1800"/>
              </a:spcBef>
              <a:buClr>
                <a:schemeClr val="accent2">
                  <a:lumMod val="60000"/>
                  <a:lumOff val="40000"/>
                </a:schemeClr>
              </a:buClr>
              <a:buFont typeface="Wingdings" pitchFamily="2" charset="2"/>
              <a:buChar char="§"/>
            </a:pPr>
            <a:r>
              <a:rPr lang="en-US" sz="3200" dirty="0"/>
              <a:t>Measures students progress towards the </a:t>
            </a:r>
            <a:r>
              <a:rPr lang="en-US" sz="3200" dirty="0" smtClean="0"/>
              <a:t>Extended Evidence Outcomes</a:t>
            </a:r>
            <a:endParaRPr lang="en-US" sz="3200" dirty="0"/>
          </a:p>
          <a:p>
            <a:pPr marL="457200" indent="-457200">
              <a:spcBef>
                <a:spcPts val="1800"/>
              </a:spcBef>
              <a:buClr>
                <a:schemeClr val="accent2">
                  <a:lumMod val="60000"/>
                  <a:lumOff val="40000"/>
                </a:schemeClr>
              </a:buClr>
              <a:buFont typeface="Wingdings" pitchFamily="2" charset="2"/>
              <a:buChar char="§"/>
            </a:pPr>
            <a:r>
              <a:rPr lang="en-US" sz="3200" dirty="0"/>
              <a:t>Provides a picture of student performance</a:t>
            </a:r>
          </a:p>
          <a:p>
            <a:pPr marL="457200" indent="-457200">
              <a:spcBef>
                <a:spcPts val="1800"/>
              </a:spcBef>
              <a:buClr>
                <a:schemeClr val="accent2">
                  <a:lumMod val="60000"/>
                  <a:lumOff val="40000"/>
                </a:schemeClr>
              </a:buClr>
              <a:buFont typeface="Wingdings" pitchFamily="2" charset="2"/>
              <a:buChar char="§"/>
            </a:pPr>
            <a:r>
              <a:rPr lang="en-US" sz="3200" dirty="0"/>
              <a:t>Indicates individual student progress towards the </a:t>
            </a:r>
            <a:r>
              <a:rPr lang="en-US" sz="3200" dirty="0" smtClean="0"/>
              <a:t>academic content areas of Science and Social Studies</a:t>
            </a:r>
            <a:endParaRPr lang="en-US" sz="3200" dirty="0"/>
          </a:p>
        </p:txBody>
      </p:sp>
      <p:sp>
        <p:nvSpPr>
          <p:cNvPr id="3" name="Title 2"/>
          <p:cNvSpPr>
            <a:spLocks noGrp="1"/>
          </p:cNvSpPr>
          <p:nvPr>
            <p:ph type="title"/>
          </p:nvPr>
        </p:nvSpPr>
        <p:spPr/>
        <p:txBody>
          <a:bodyPr/>
          <a:lstStyle/>
          <a:p>
            <a:r>
              <a:rPr lang="en-US" dirty="0" smtClean="0"/>
              <a:t>CoAlt: S &amp; 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850706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88395717"/>
              </p:ext>
            </p:extLst>
          </p:nvPr>
        </p:nvGraphicFramePr>
        <p:xfrm>
          <a:off x="381000" y="1938338"/>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CDE Strategic Goals:</a:t>
            </a:r>
            <a:br>
              <a:rPr lang="en-US" dirty="0" smtClean="0"/>
            </a:br>
            <a:r>
              <a:rPr lang="en-US" sz="2800" dirty="0" smtClean="0"/>
              <a:t>Every Student Every Step of the Way</a:t>
            </a:r>
            <a:endParaRPr lang="en-US" sz="2800" dirty="0"/>
          </a:p>
        </p:txBody>
      </p:sp>
      <p:grpSp>
        <p:nvGrpSpPr>
          <p:cNvPr id="36" name="Group 53"/>
          <p:cNvGrpSpPr>
            <a:grpSpLocks/>
          </p:cNvGrpSpPr>
          <p:nvPr/>
        </p:nvGrpSpPr>
        <p:grpSpPr bwMode="auto">
          <a:xfrm>
            <a:off x="536233" y="3381375"/>
            <a:ext cx="355647" cy="722151"/>
            <a:chOff x="336" y="1296"/>
            <a:chExt cx="432" cy="864"/>
          </a:xfrm>
          <a:solidFill>
            <a:schemeClr val="accent2"/>
          </a:solidFill>
        </p:grpSpPr>
        <p:sp>
          <p:nvSpPr>
            <p:cNvPr id="37"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38"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39"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40"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41"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42" name="Group 53"/>
          <p:cNvGrpSpPr>
            <a:grpSpLocks/>
          </p:cNvGrpSpPr>
          <p:nvPr/>
        </p:nvGrpSpPr>
        <p:grpSpPr bwMode="auto">
          <a:xfrm>
            <a:off x="2736508" y="2883921"/>
            <a:ext cx="355647" cy="722151"/>
            <a:chOff x="336" y="1296"/>
            <a:chExt cx="432" cy="864"/>
          </a:xfrm>
          <a:solidFill>
            <a:schemeClr val="accent4"/>
          </a:solidFill>
        </p:grpSpPr>
        <p:sp>
          <p:nvSpPr>
            <p:cNvPr id="43"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44"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45"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46"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47"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48" name="Group 53"/>
          <p:cNvGrpSpPr>
            <a:grpSpLocks/>
          </p:cNvGrpSpPr>
          <p:nvPr/>
        </p:nvGrpSpPr>
        <p:grpSpPr bwMode="auto">
          <a:xfrm>
            <a:off x="4879633" y="2362368"/>
            <a:ext cx="355647" cy="722151"/>
            <a:chOff x="336" y="1296"/>
            <a:chExt cx="432" cy="864"/>
          </a:xfrm>
          <a:solidFill>
            <a:schemeClr val="accent6"/>
          </a:solidFill>
        </p:grpSpPr>
        <p:sp>
          <p:nvSpPr>
            <p:cNvPr id="49"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0"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1"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2"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53"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54" name="Group 53"/>
          <p:cNvGrpSpPr>
            <a:grpSpLocks/>
          </p:cNvGrpSpPr>
          <p:nvPr/>
        </p:nvGrpSpPr>
        <p:grpSpPr bwMode="auto">
          <a:xfrm>
            <a:off x="7013233" y="1840815"/>
            <a:ext cx="355647" cy="722151"/>
            <a:chOff x="336" y="1296"/>
            <a:chExt cx="432" cy="864"/>
          </a:xfrm>
          <a:solidFill>
            <a:schemeClr val="accent3"/>
          </a:solidFill>
        </p:grpSpPr>
        <p:sp>
          <p:nvSpPr>
            <p:cNvPr id="55"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6"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7"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58"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59"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spTree>
    <p:extLst>
      <p:ext uri="{BB962C8B-B14F-4D97-AF65-F5344CB8AC3E}">
        <p14:creationId xmlns:p14="http://schemas.microsoft.com/office/powerpoint/2010/main" val="3398808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Bef>
                <a:spcPts val="1800"/>
              </a:spcBef>
              <a:buClr>
                <a:schemeClr val="accent2">
                  <a:lumMod val="60000"/>
                  <a:lumOff val="40000"/>
                </a:schemeClr>
              </a:buClr>
              <a:buFont typeface="Wingdings" pitchFamily="2" charset="2"/>
              <a:buChar char="§"/>
            </a:pPr>
            <a:r>
              <a:rPr lang="en-US" sz="3200" dirty="0" smtClean="0"/>
              <a:t>What is different:</a:t>
            </a:r>
          </a:p>
          <a:p>
            <a:pPr marL="731520" lvl="1" indent="-457200">
              <a:spcBef>
                <a:spcPts val="1800"/>
              </a:spcBef>
              <a:buClr>
                <a:schemeClr val="accent5">
                  <a:lumMod val="60000"/>
                  <a:lumOff val="40000"/>
                </a:schemeClr>
              </a:buClr>
              <a:buFont typeface="Wingdings" pitchFamily="2" charset="2"/>
              <a:buChar char="§"/>
            </a:pPr>
            <a:r>
              <a:rPr lang="en-US" sz="2800" dirty="0" smtClean="0"/>
              <a:t>The </a:t>
            </a:r>
            <a:r>
              <a:rPr lang="en-US" sz="2800" dirty="0"/>
              <a:t>student is presented with three answer options rather than four</a:t>
            </a:r>
            <a:r>
              <a:rPr lang="en-US" sz="2800" dirty="0" smtClean="0"/>
              <a:t>.</a:t>
            </a:r>
          </a:p>
          <a:p>
            <a:pPr marL="731520" lvl="1" indent="-457200">
              <a:spcBef>
                <a:spcPts val="1800"/>
              </a:spcBef>
              <a:buClr>
                <a:schemeClr val="accent5">
                  <a:lumMod val="60000"/>
                  <a:lumOff val="40000"/>
                </a:schemeClr>
              </a:buClr>
              <a:buFont typeface="Wingdings" pitchFamily="2" charset="2"/>
              <a:buChar char="§"/>
            </a:pPr>
            <a:r>
              <a:rPr lang="en-US" sz="2800" dirty="0" smtClean="0"/>
              <a:t>The </a:t>
            </a:r>
            <a:r>
              <a:rPr lang="en-US" sz="2800" dirty="0"/>
              <a:t>student will work with the test item until they provide the correct answer or the maximum number of attempts is reached</a:t>
            </a:r>
            <a:r>
              <a:rPr lang="en-US" sz="2800" dirty="0" smtClean="0"/>
              <a:t>.</a:t>
            </a:r>
          </a:p>
          <a:p>
            <a:pPr marL="731520" lvl="1" indent="-457200">
              <a:spcBef>
                <a:spcPts val="1800"/>
              </a:spcBef>
              <a:buClr>
                <a:schemeClr val="accent5">
                  <a:lumMod val="60000"/>
                  <a:lumOff val="40000"/>
                </a:schemeClr>
              </a:buClr>
              <a:buFont typeface="Wingdings" pitchFamily="2" charset="2"/>
              <a:buChar char="§"/>
            </a:pPr>
            <a:r>
              <a:rPr lang="en-US" sz="2800" dirty="0" smtClean="0"/>
              <a:t>The </a:t>
            </a:r>
            <a:r>
              <a:rPr lang="en-US" sz="2800" dirty="0"/>
              <a:t>scoring rubric incorporates the level of independence and answer, which will no longer be collected as two separate score points</a:t>
            </a:r>
            <a:r>
              <a:rPr lang="en-US" sz="2800" dirty="0" smtClean="0"/>
              <a:t>.</a:t>
            </a:r>
          </a:p>
          <a:p>
            <a:pPr marL="274320" lvl="1" indent="0">
              <a:spcBef>
                <a:spcPts val="1800"/>
              </a:spcBef>
              <a:buClr>
                <a:schemeClr val="accent2">
                  <a:lumMod val="60000"/>
                  <a:lumOff val="40000"/>
                </a:schemeClr>
              </a:buClr>
              <a:buNone/>
            </a:pPr>
            <a:r>
              <a:rPr lang="en-US" sz="2800" dirty="0" smtClean="0"/>
              <a:t>. </a:t>
            </a:r>
            <a:endParaRPr lang="en-US" sz="2800" dirty="0"/>
          </a:p>
        </p:txBody>
      </p:sp>
      <p:sp>
        <p:nvSpPr>
          <p:cNvPr id="3" name="Title 2"/>
          <p:cNvSpPr>
            <a:spLocks noGrp="1"/>
          </p:cNvSpPr>
          <p:nvPr>
            <p:ph type="title"/>
          </p:nvPr>
        </p:nvSpPr>
        <p:spPr/>
        <p:txBody>
          <a:bodyPr/>
          <a:lstStyle/>
          <a:p>
            <a:r>
              <a:rPr lang="en-US" dirty="0" smtClean="0"/>
              <a:t>CoAlt: S &amp; 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3397328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66671"/>
            <a:ext cx="8407893" cy="4407408"/>
          </a:xfrm>
        </p:spPr>
        <p:txBody>
          <a:bodyPr/>
          <a:lstStyle/>
          <a:p>
            <a:pPr marL="457200" indent="-457200">
              <a:spcBef>
                <a:spcPts val="1800"/>
              </a:spcBef>
              <a:buClr>
                <a:schemeClr val="accent2">
                  <a:lumMod val="60000"/>
                  <a:lumOff val="40000"/>
                </a:schemeClr>
              </a:buClr>
              <a:buFont typeface="Wingdings" pitchFamily="2" charset="2"/>
              <a:buChar char="§"/>
            </a:pPr>
            <a:r>
              <a:rPr lang="en-US" sz="3200" dirty="0" smtClean="0"/>
              <a:t>What is different:</a:t>
            </a:r>
          </a:p>
          <a:p>
            <a:pPr marL="731520" lvl="1" indent="-457200">
              <a:spcBef>
                <a:spcPts val="1800"/>
              </a:spcBef>
              <a:buClr>
                <a:schemeClr val="accent5">
                  <a:lumMod val="60000"/>
                  <a:lumOff val="40000"/>
                </a:schemeClr>
              </a:buClr>
              <a:buFont typeface="Wingdings" pitchFamily="2" charset="2"/>
              <a:buChar char="§"/>
            </a:pPr>
            <a:r>
              <a:rPr lang="en-US" sz="2800" dirty="0" smtClean="0"/>
              <a:t>CoAlt </a:t>
            </a:r>
            <a:r>
              <a:rPr lang="en-US" sz="2800" dirty="0"/>
              <a:t>Test Examiners may not reword prompts, but must follow the script exactly as written</a:t>
            </a:r>
            <a:r>
              <a:rPr lang="en-US" sz="2800" dirty="0" smtClean="0"/>
              <a:t>.</a:t>
            </a:r>
          </a:p>
          <a:p>
            <a:pPr marL="731520" lvl="1" indent="-457200">
              <a:spcBef>
                <a:spcPts val="1800"/>
              </a:spcBef>
              <a:buClr>
                <a:schemeClr val="accent5">
                  <a:lumMod val="60000"/>
                  <a:lumOff val="40000"/>
                </a:schemeClr>
              </a:buClr>
              <a:buFont typeface="Wingdings" pitchFamily="2" charset="2"/>
              <a:buChar char="§"/>
            </a:pPr>
            <a:r>
              <a:rPr lang="en-US" sz="2800" dirty="0" smtClean="0"/>
              <a:t>A </a:t>
            </a:r>
            <a:r>
              <a:rPr lang="en-US" sz="2800" dirty="0"/>
              <a:t>cue for the student to engage is included as the additional prompt, and will no longer need to be created by the CoAlt Test Examiner</a:t>
            </a:r>
            <a:r>
              <a:rPr lang="en-US" sz="2800" dirty="0" smtClean="0"/>
              <a:t>.</a:t>
            </a:r>
          </a:p>
          <a:p>
            <a:pPr marL="731520" lvl="1" indent="-457200">
              <a:spcBef>
                <a:spcPts val="1800"/>
              </a:spcBef>
              <a:buClr>
                <a:schemeClr val="accent5">
                  <a:lumMod val="60000"/>
                  <a:lumOff val="40000"/>
                </a:schemeClr>
              </a:buClr>
              <a:buFont typeface="Wingdings" pitchFamily="2" charset="2"/>
              <a:buChar char="§"/>
            </a:pPr>
            <a:r>
              <a:rPr lang="en-US" sz="2800" dirty="0" smtClean="0"/>
              <a:t>CoAlt </a:t>
            </a:r>
            <a:r>
              <a:rPr lang="en-US" sz="2800" dirty="0"/>
              <a:t>Test Examiners may mark student scores on the score recording form or in the test book, but final student scores must be entered online via PearsonAccess. </a:t>
            </a:r>
          </a:p>
        </p:txBody>
      </p:sp>
      <p:sp>
        <p:nvSpPr>
          <p:cNvPr id="3" name="Title 2"/>
          <p:cNvSpPr>
            <a:spLocks noGrp="1"/>
          </p:cNvSpPr>
          <p:nvPr>
            <p:ph type="title"/>
          </p:nvPr>
        </p:nvSpPr>
        <p:spPr/>
        <p:txBody>
          <a:bodyPr/>
          <a:lstStyle/>
          <a:p>
            <a:r>
              <a:rPr lang="en-US" dirty="0" smtClean="0"/>
              <a:t>CoAlt: S &amp; 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spTree>
    <p:extLst>
      <p:ext uri="{BB962C8B-B14F-4D97-AF65-F5344CB8AC3E}">
        <p14:creationId xmlns:p14="http://schemas.microsoft.com/office/powerpoint/2010/main" val="2307024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66671"/>
            <a:ext cx="8407893" cy="4407408"/>
          </a:xfrm>
        </p:spPr>
        <p:txBody>
          <a:bodyPr/>
          <a:lstStyle/>
          <a:p>
            <a:pPr marL="457200" indent="-457200">
              <a:spcBef>
                <a:spcPts val="1800"/>
              </a:spcBef>
              <a:buClr>
                <a:schemeClr val="accent2">
                  <a:lumMod val="60000"/>
                  <a:lumOff val="40000"/>
                </a:schemeClr>
              </a:buClr>
              <a:buFont typeface="Wingdings" pitchFamily="2" charset="2"/>
              <a:buChar char="§"/>
            </a:pPr>
            <a:r>
              <a:rPr lang="en-US" sz="3200" dirty="0" smtClean="0"/>
              <a:t>What is different:</a:t>
            </a:r>
          </a:p>
          <a:p>
            <a:pPr marL="731520" lvl="1" indent="-457200">
              <a:spcBef>
                <a:spcPts val="1800"/>
              </a:spcBef>
              <a:buClr>
                <a:schemeClr val="accent5">
                  <a:lumMod val="60000"/>
                  <a:lumOff val="40000"/>
                </a:schemeClr>
              </a:buClr>
              <a:buFont typeface="Wingdings" pitchFamily="2" charset="2"/>
              <a:buChar char="§"/>
            </a:pPr>
            <a:r>
              <a:rPr lang="en-US" sz="2800" dirty="0" smtClean="0"/>
              <a:t>Test book layout</a:t>
            </a:r>
          </a:p>
          <a:p>
            <a:pPr marL="1005840" lvl="2" indent="-457200">
              <a:spcBef>
                <a:spcPts val="1800"/>
              </a:spcBef>
              <a:buClr>
                <a:schemeClr val="accent6">
                  <a:lumMod val="60000"/>
                  <a:lumOff val="40000"/>
                </a:schemeClr>
              </a:buClr>
              <a:buFont typeface="Wingdings" pitchFamily="2" charset="2"/>
              <a:buChar char="§"/>
            </a:pPr>
            <a:r>
              <a:rPr lang="en-US" sz="2000" dirty="0" smtClean="0"/>
              <a:t>In grades 4, 5 &amp; 7 there is one form</a:t>
            </a:r>
          </a:p>
          <a:p>
            <a:pPr marL="1005840" lvl="2" indent="-457200">
              <a:spcBef>
                <a:spcPts val="1800"/>
              </a:spcBef>
              <a:buClr>
                <a:schemeClr val="accent6">
                  <a:lumMod val="60000"/>
                  <a:lumOff val="40000"/>
                </a:schemeClr>
              </a:buClr>
              <a:buFont typeface="Wingdings" pitchFamily="2" charset="2"/>
              <a:buChar char="§"/>
            </a:pPr>
            <a:r>
              <a:rPr lang="en-US" sz="2000" dirty="0" smtClean="0"/>
              <a:t>In grade 8 there are two forms (students only take 014 or 024)</a:t>
            </a:r>
          </a:p>
          <a:p>
            <a:pPr marL="731520" lvl="1" indent="-457200">
              <a:spcBef>
                <a:spcPts val="1800"/>
              </a:spcBef>
              <a:buClr>
                <a:schemeClr val="accent5">
                  <a:lumMod val="60000"/>
                  <a:lumOff val="40000"/>
                </a:schemeClr>
              </a:buClr>
              <a:buFont typeface="Wingdings" pitchFamily="2" charset="2"/>
              <a:buChar char="§"/>
            </a:pPr>
            <a:r>
              <a:rPr lang="en-US" sz="2800" dirty="0" smtClean="0"/>
              <a:t>Item types</a:t>
            </a:r>
          </a:p>
          <a:p>
            <a:pPr marL="1005840" lvl="2" indent="-457200">
              <a:spcBef>
                <a:spcPts val="1800"/>
              </a:spcBef>
              <a:buClr>
                <a:schemeClr val="accent6">
                  <a:lumMod val="60000"/>
                  <a:lumOff val="40000"/>
                </a:schemeClr>
              </a:buClr>
              <a:buFont typeface="Wingdings" pitchFamily="2" charset="2"/>
              <a:buChar char="§"/>
            </a:pPr>
            <a:r>
              <a:rPr lang="en-US" sz="2000" dirty="0" smtClean="0"/>
              <a:t>Selected Response</a:t>
            </a:r>
          </a:p>
          <a:p>
            <a:pPr marL="1005840" lvl="2" indent="-457200">
              <a:spcBef>
                <a:spcPts val="1800"/>
              </a:spcBef>
              <a:buClr>
                <a:schemeClr val="accent6">
                  <a:lumMod val="60000"/>
                  <a:lumOff val="40000"/>
                </a:schemeClr>
              </a:buClr>
              <a:buFont typeface="Wingdings" pitchFamily="2" charset="2"/>
              <a:buChar char="§"/>
            </a:pPr>
            <a:r>
              <a:rPr lang="en-US" sz="2000" dirty="0" smtClean="0"/>
              <a:t>Supported Performance Tasks</a:t>
            </a:r>
          </a:p>
          <a:p>
            <a:pPr marL="731520" lvl="1" indent="-457200">
              <a:spcBef>
                <a:spcPts val="1800"/>
              </a:spcBef>
              <a:buClr>
                <a:schemeClr val="accent6">
                  <a:lumMod val="60000"/>
                  <a:lumOff val="40000"/>
                </a:schemeClr>
              </a:buClr>
              <a:buFont typeface="Wingdings" pitchFamily="2" charset="2"/>
              <a:buChar char="§"/>
            </a:pPr>
            <a:r>
              <a:rPr lang="en-US" sz="2800" dirty="0" smtClean="0"/>
              <a:t>Score Monitors</a:t>
            </a:r>
          </a:p>
          <a:p>
            <a:pPr marL="731520" lvl="1" indent="-457200">
              <a:spcBef>
                <a:spcPts val="1800"/>
              </a:spcBef>
              <a:buClr>
                <a:schemeClr val="accent5">
                  <a:lumMod val="60000"/>
                  <a:lumOff val="40000"/>
                </a:schemeClr>
              </a:buClr>
              <a:buFont typeface="Wingdings" pitchFamily="2" charset="2"/>
              <a:buChar char="§"/>
            </a:pPr>
            <a:endParaRPr lang="en-US" sz="2800" dirty="0"/>
          </a:p>
        </p:txBody>
      </p:sp>
      <p:sp>
        <p:nvSpPr>
          <p:cNvPr id="3" name="Title 2"/>
          <p:cNvSpPr>
            <a:spLocks noGrp="1"/>
          </p:cNvSpPr>
          <p:nvPr>
            <p:ph type="title"/>
          </p:nvPr>
        </p:nvSpPr>
        <p:spPr/>
        <p:txBody>
          <a:bodyPr/>
          <a:lstStyle/>
          <a:p>
            <a:r>
              <a:rPr lang="en-US" dirty="0" smtClean="0"/>
              <a:t>CoAlt: S &amp; 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spTree>
    <p:extLst>
      <p:ext uri="{BB962C8B-B14F-4D97-AF65-F5344CB8AC3E}">
        <p14:creationId xmlns:p14="http://schemas.microsoft.com/office/powerpoint/2010/main" val="1378793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90000"/>
              </a:lnSpc>
              <a:spcBef>
                <a:spcPct val="0"/>
              </a:spcBef>
              <a:spcAft>
                <a:spcPct val="50000"/>
              </a:spcAft>
              <a:buClr>
                <a:srgbClr val="000000"/>
              </a:buClr>
              <a:buNone/>
            </a:pPr>
            <a:r>
              <a:rPr lang="en-US" sz="2800" dirty="0"/>
              <a:t>This means… </a:t>
            </a:r>
          </a:p>
          <a:p>
            <a:pPr lvl="1">
              <a:lnSpc>
                <a:spcPct val="90000"/>
              </a:lnSpc>
              <a:spcBef>
                <a:spcPct val="0"/>
              </a:spcBef>
              <a:spcAft>
                <a:spcPct val="50000"/>
              </a:spcAft>
              <a:buClr>
                <a:schemeClr val="accent2">
                  <a:lumMod val="60000"/>
                  <a:lumOff val="40000"/>
                </a:schemeClr>
              </a:buClr>
              <a:buFont typeface="Wingdings" pitchFamily="2" charset="2"/>
              <a:buChar char="§"/>
            </a:pPr>
            <a:r>
              <a:rPr lang="en-US" sz="2400" dirty="0"/>
              <a:t>all students will have the same test content, resources, directions, testing conditions, and rating procedures</a:t>
            </a:r>
          </a:p>
          <a:p>
            <a:pPr lvl="1">
              <a:lnSpc>
                <a:spcPct val="90000"/>
              </a:lnSpc>
              <a:spcBef>
                <a:spcPct val="0"/>
              </a:spcBef>
              <a:spcAft>
                <a:spcPct val="50000"/>
              </a:spcAft>
              <a:buClr>
                <a:schemeClr val="accent2">
                  <a:lumMod val="60000"/>
                  <a:lumOff val="40000"/>
                </a:schemeClr>
              </a:buClr>
              <a:buFont typeface="Wingdings" pitchFamily="2" charset="2"/>
              <a:buChar char="§"/>
            </a:pPr>
            <a:r>
              <a:rPr lang="en-US" sz="2400" dirty="0"/>
              <a:t>one score obtained by one student in a part of Colorado will mean the same as the same score obtained by another student in another part of Colorado</a:t>
            </a:r>
          </a:p>
          <a:p>
            <a:pPr lvl="1">
              <a:lnSpc>
                <a:spcPct val="90000"/>
              </a:lnSpc>
              <a:spcBef>
                <a:spcPct val="0"/>
              </a:spcBef>
              <a:spcAft>
                <a:spcPct val="50000"/>
              </a:spcAft>
              <a:buClr>
                <a:schemeClr val="accent2">
                  <a:lumMod val="60000"/>
                  <a:lumOff val="40000"/>
                </a:schemeClr>
              </a:buClr>
              <a:buFont typeface="Wingdings" pitchFamily="2" charset="2"/>
              <a:buChar char="§"/>
            </a:pPr>
            <a:r>
              <a:rPr lang="en-US" sz="2400" dirty="0"/>
              <a:t>There is </a:t>
            </a:r>
            <a:r>
              <a:rPr lang="en-US" sz="2400" u="sng" dirty="0"/>
              <a:t>flexibility</a:t>
            </a:r>
            <a:r>
              <a:rPr lang="en-US" sz="2400" b="1" dirty="0"/>
              <a:t> </a:t>
            </a:r>
            <a:r>
              <a:rPr lang="en-US" sz="2400" dirty="0"/>
              <a:t>in the assessment within the standardization through the use of CoAlt </a:t>
            </a:r>
            <a:r>
              <a:rPr lang="en-US" sz="2400" dirty="0" smtClean="0"/>
              <a:t>Accommodations</a:t>
            </a:r>
            <a:endParaRPr lang="en-US" sz="2400" b="1" u="sng" dirty="0"/>
          </a:p>
        </p:txBody>
      </p:sp>
      <p:sp>
        <p:nvSpPr>
          <p:cNvPr id="3" name="Title 2"/>
          <p:cNvSpPr>
            <a:spLocks noGrp="1"/>
          </p:cNvSpPr>
          <p:nvPr>
            <p:ph type="title"/>
          </p:nvPr>
        </p:nvSpPr>
        <p:spPr/>
        <p:txBody>
          <a:bodyPr/>
          <a:lstStyle/>
          <a:p>
            <a:r>
              <a:rPr lang="en-US" dirty="0" smtClean="0"/>
              <a:t>Standardized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133521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2014 Test Window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pic>
        <p:nvPicPr>
          <p:cNvPr id="17410" name="Picture 2" descr="C:\Users\monroe_m\AppData\Local\Microsoft\Windows\Temporary Internet Files\Content.IE5\IL7VXOYF\MC900295297[1].wmf"/>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863049"/>
            <a:ext cx="3782153" cy="27720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21262" y="2287900"/>
            <a:ext cx="4599107" cy="584775"/>
          </a:xfrm>
          <a:prstGeom prst="rect">
            <a:avLst/>
          </a:prstGeom>
          <a:noFill/>
        </p:spPr>
        <p:txBody>
          <a:bodyPr wrap="square" rtlCol="0">
            <a:spAutoFit/>
          </a:bodyPr>
          <a:lstStyle/>
          <a:p>
            <a:pPr algn="ctr"/>
            <a:r>
              <a:rPr lang="en-US" sz="3200" dirty="0" smtClean="0"/>
              <a:t>April 14 – May 2</a:t>
            </a:r>
            <a:endParaRPr lang="en-US" sz="3200" dirty="0"/>
          </a:p>
        </p:txBody>
      </p:sp>
      <p:sp>
        <p:nvSpPr>
          <p:cNvPr id="6" name="TextBox 5"/>
          <p:cNvSpPr txBox="1"/>
          <p:nvPr/>
        </p:nvSpPr>
        <p:spPr>
          <a:xfrm>
            <a:off x="4163153" y="2887189"/>
            <a:ext cx="4980847" cy="954107"/>
          </a:xfrm>
          <a:prstGeom prst="rect">
            <a:avLst/>
          </a:prstGeom>
          <a:noFill/>
        </p:spPr>
        <p:txBody>
          <a:bodyPr wrap="square" rtlCol="0">
            <a:spAutoFit/>
          </a:bodyPr>
          <a:lstStyle/>
          <a:p>
            <a:r>
              <a:rPr lang="en-US" sz="2800" dirty="0" smtClean="0"/>
              <a:t>grades 5 </a:t>
            </a:r>
            <a:r>
              <a:rPr lang="en-US" sz="2800" dirty="0"/>
              <a:t>&amp; 8 </a:t>
            </a:r>
            <a:r>
              <a:rPr lang="en-US" sz="2800" dirty="0" smtClean="0"/>
              <a:t>	Science</a:t>
            </a:r>
          </a:p>
          <a:p>
            <a:r>
              <a:rPr lang="en-US" sz="2800" dirty="0" smtClean="0"/>
              <a:t>grades 4 &amp; 7 	Social </a:t>
            </a:r>
            <a:r>
              <a:rPr lang="en-US" sz="2800" dirty="0"/>
              <a:t>Studies </a:t>
            </a:r>
            <a:endParaRPr lang="en-US" sz="2800" dirty="0" smtClean="0"/>
          </a:p>
        </p:txBody>
      </p:sp>
      <p:sp>
        <p:nvSpPr>
          <p:cNvPr id="8" name="TextBox 7"/>
          <p:cNvSpPr txBox="1"/>
          <p:nvPr/>
        </p:nvSpPr>
        <p:spPr>
          <a:xfrm>
            <a:off x="977045" y="5488300"/>
            <a:ext cx="4599107" cy="830997"/>
          </a:xfrm>
          <a:prstGeom prst="rect">
            <a:avLst/>
          </a:prstGeom>
          <a:noFill/>
        </p:spPr>
        <p:txBody>
          <a:bodyPr wrap="square" rtlCol="0">
            <a:spAutoFit/>
          </a:bodyPr>
          <a:lstStyle/>
          <a:p>
            <a:pPr algn="ctr"/>
            <a:r>
              <a:rPr lang="en-US" sz="2400" dirty="0" smtClean="0"/>
              <a:t>Science and Social Studies </a:t>
            </a:r>
          </a:p>
          <a:p>
            <a:pPr algn="ctr"/>
            <a:r>
              <a:rPr lang="en-US" sz="2400" dirty="0" smtClean="0"/>
              <a:t>Grade 12 will be in the Fall of 2014</a:t>
            </a:r>
            <a:endParaRPr lang="en-US" sz="2400" dirty="0"/>
          </a:p>
        </p:txBody>
      </p:sp>
    </p:spTree>
    <p:extLst>
      <p:ext uri="{BB962C8B-B14F-4D97-AF65-F5344CB8AC3E}">
        <p14:creationId xmlns:p14="http://schemas.microsoft.com/office/powerpoint/2010/main" val="1677221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6" name="Picture 5"/>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29000" y="2286000"/>
            <a:ext cx="2286000" cy="2286000"/>
          </a:xfrm>
          <a:prstGeom prst="rect">
            <a:avLst/>
          </a:prstGeom>
        </p:spPr>
      </p:pic>
    </p:spTree>
    <p:extLst>
      <p:ext uri="{BB962C8B-B14F-4D97-AF65-F5344CB8AC3E}">
        <p14:creationId xmlns:p14="http://schemas.microsoft.com/office/powerpoint/2010/main" val="2549111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0999" y="3200401"/>
            <a:ext cx="8341851" cy="3261360"/>
          </a:xfrm>
        </p:spPr>
        <p:txBody>
          <a:bodyPr>
            <a:normAutofit fontScale="85000" lnSpcReduction="20000"/>
          </a:bodyPr>
          <a:lstStyle/>
          <a:p>
            <a:r>
              <a:rPr lang="en-US" dirty="0" smtClean="0"/>
              <a:t>Preparing Students</a:t>
            </a:r>
          </a:p>
          <a:p>
            <a:r>
              <a:rPr lang="en-US" dirty="0" smtClean="0"/>
              <a:t>DAC/SAC Before Testing</a:t>
            </a:r>
          </a:p>
          <a:p>
            <a:r>
              <a:rPr lang="en-US" dirty="0" smtClean="0"/>
              <a:t>Scheduling</a:t>
            </a:r>
          </a:p>
          <a:p>
            <a:r>
              <a:rPr lang="en-US" dirty="0" smtClean="0"/>
              <a:t>Environment</a:t>
            </a:r>
          </a:p>
          <a:p>
            <a:r>
              <a:rPr lang="en-US" dirty="0" smtClean="0"/>
              <a:t>Security / Chain of Custody</a:t>
            </a:r>
          </a:p>
          <a:p>
            <a:r>
              <a:rPr lang="en-US" dirty="0" smtClean="0"/>
              <a:t>Ethics</a:t>
            </a:r>
          </a:p>
          <a:p>
            <a:r>
              <a:rPr lang="en-US" dirty="0" smtClean="0"/>
              <a:t>Test Examiner Qualifications</a:t>
            </a:r>
          </a:p>
          <a:p>
            <a:r>
              <a:rPr lang="en-US" dirty="0" smtClean="0"/>
              <a:t>Score Monitor</a:t>
            </a:r>
          </a:p>
          <a:p>
            <a:r>
              <a:rPr lang="en-US" dirty="0" smtClean="0"/>
              <a:t>Materials</a:t>
            </a:r>
          </a:p>
          <a:p>
            <a:r>
              <a:rPr lang="en-US" dirty="0" smtClean="0"/>
              <a:t>Test Examiner Before Testing</a:t>
            </a:r>
            <a:endParaRPr lang="en-US" dirty="0"/>
          </a:p>
        </p:txBody>
      </p:sp>
      <p:sp>
        <p:nvSpPr>
          <p:cNvPr id="3" name="Title 2"/>
          <p:cNvSpPr>
            <a:spLocks noGrp="1"/>
          </p:cNvSpPr>
          <p:nvPr>
            <p:ph type="title"/>
          </p:nvPr>
        </p:nvSpPr>
        <p:spPr/>
        <p:txBody>
          <a:bodyPr/>
          <a:lstStyle/>
          <a:p>
            <a:r>
              <a:rPr lang="en-US" dirty="0" smtClean="0"/>
              <a:t>Preparing for the Assessment</a:t>
            </a:r>
            <a:endParaRPr lang="en-US" dirty="0"/>
          </a:p>
        </p:txBody>
      </p:sp>
    </p:spTree>
    <p:extLst>
      <p:ext uri="{BB962C8B-B14F-4D97-AF65-F5344CB8AC3E}">
        <p14:creationId xmlns:p14="http://schemas.microsoft.com/office/powerpoint/2010/main" val="119841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Preparing students for the CoAlt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grpSp>
        <p:nvGrpSpPr>
          <p:cNvPr id="13" name="Group 12"/>
          <p:cNvGrpSpPr/>
          <p:nvPr/>
        </p:nvGrpSpPr>
        <p:grpSpPr>
          <a:xfrm>
            <a:off x="1085849" y="1830836"/>
            <a:ext cx="6791325" cy="4254500"/>
            <a:chOff x="825500" y="660400"/>
            <a:chExt cx="7442200" cy="5384800"/>
          </a:xfrm>
        </p:grpSpPr>
        <p:sp>
          <p:nvSpPr>
            <p:cNvPr id="5" name="Rounded Rectangle 4"/>
            <p:cNvSpPr>
              <a:spLocks noChangeArrowheads="1"/>
            </p:cNvSpPr>
            <p:nvPr/>
          </p:nvSpPr>
          <p:spPr bwMode="auto">
            <a:xfrm>
              <a:off x="2298700" y="2527300"/>
              <a:ext cx="4495800" cy="850900"/>
            </a:xfrm>
            <a:prstGeom prst="roundRect">
              <a:avLst>
                <a:gd name="adj" fmla="val 16667"/>
              </a:avLst>
            </a:prstGeom>
            <a:solidFill>
              <a:schemeClr val="accent1">
                <a:lumMod val="50000"/>
              </a:schemeClr>
            </a:solidFill>
            <a:ln w="15875">
              <a:solidFill>
                <a:schemeClr val="accent1"/>
              </a:solidFill>
              <a:round/>
              <a:headEnd/>
              <a:tailEnd/>
            </a:ln>
            <a:effectLst>
              <a:outerShdw blurRad="38100" dist="381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Extended </a:t>
              </a:r>
              <a:r>
                <a:rPr lang="en-US" sz="2400" dirty="0" smtClean="0">
                  <a:solidFill>
                    <a:schemeClr val="lt1"/>
                  </a:solidFill>
                  <a:latin typeface="+mn-lt"/>
                  <a:ea typeface="+mn-ea"/>
                </a:rPr>
                <a:t>Evidence Outcomes</a:t>
              </a:r>
              <a:endParaRPr lang="en-US" sz="2400" dirty="0">
                <a:solidFill>
                  <a:schemeClr val="lt1"/>
                </a:solidFill>
                <a:latin typeface="+mn-lt"/>
                <a:ea typeface="+mn-ea"/>
              </a:endParaRPr>
            </a:p>
          </p:txBody>
        </p:sp>
        <p:sp>
          <p:nvSpPr>
            <p:cNvPr id="6" name="Rounded Rectangle 5"/>
            <p:cNvSpPr/>
            <p:nvPr/>
          </p:nvSpPr>
          <p:spPr>
            <a:xfrm>
              <a:off x="1943100" y="660400"/>
              <a:ext cx="5207000" cy="11303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Academic Content Standards</a:t>
              </a:r>
            </a:p>
          </p:txBody>
        </p:sp>
        <p:sp>
          <p:nvSpPr>
            <p:cNvPr id="7" name="Rounded Rectangle 6"/>
            <p:cNvSpPr>
              <a:spLocks noChangeArrowheads="1"/>
            </p:cNvSpPr>
            <p:nvPr/>
          </p:nvSpPr>
          <p:spPr bwMode="auto">
            <a:xfrm>
              <a:off x="825500" y="4292600"/>
              <a:ext cx="2641600" cy="175260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dirty="0">
                  <a:solidFill>
                    <a:schemeClr val="bg1"/>
                  </a:solidFill>
                  <a:latin typeface="+mn-lt"/>
                  <a:ea typeface="+mn-ea"/>
                </a:rPr>
                <a:t>Curriculum Instruction and Practices</a:t>
              </a:r>
            </a:p>
          </p:txBody>
        </p:sp>
        <p:sp>
          <p:nvSpPr>
            <p:cNvPr id="9" name="Down Arrow 8"/>
            <p:cNvSpPr/>
            <p:nvPr/>
          </p:nvSpPr>
          <p:spPr>
            <a:xfrm>
              <a:off x="4368801" y="1790698"/>
              <a:ext cx="355600" cy="736599"/>
            </a:xfrm>
            <a:prstGeom prst="downArrow">
              <a:avLst/>
            </a:prstGeom>
            <a:solidFill>
              <a:schemeClr val="bg2">
                <a:lumMod val="50000"/>
              </a:schemeClr>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8" name="Rounded Rectangle 7"/>
            <p:cNvSpPr>
              <a:spLocks noChangeArrowheads="1"/>
            </p:cNvSpPr>
            <p:nvPr/>
          </p:nvSpPr>
          <p:spPr bwMode="auto">
            <a:xfrm>
              <a:off x="5626100" y="4292600"/>
              <a:ext cx="2641600" cy="175260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dirty="0">
                  <a:solidFill>
                    <a:schemeClr val="bg1"/>
                  </a:solidFill>
                  <a:latin typeface="+mn-lt"/>
                  <a:ea typeface="+mn-ea"/>
                </a:rPr>
                <a:t>Alternate Assessment</a:t>
              </a:r>
            </a:p>
          </p:txBody>
        </p:sp>
        <p:cxnSp>
          <p:nvCxnSpPr>
            <p:cNvPr id="10" name="Straight Arrow Connector 9"/>
            <p:cNvCxnSpPr>
              <a:cxnSpLocks noChangeShapeType="1"/>
              <a:endCxn id="7" idx="0"/>
            </p:cNvCxnSpPr>
            <p:nvPr/>
          </p:nvCxnSpPr>
          <p:spPr bwMode="auto">
            <a:xfrm flipH="1">
              <a:off x="2146300" y="3378200"/>
              <a:ext cx="1320800" cy="914400"/>
            </a:xfrm>
            <a:prstGeom prst="straightConnector1">
              <a:avLst/>
            </a:prstGeom>
            <a:noFill/>
            <a:ln w="76200">
              <a:solidFill>
                <a:schemeClr val="bg2">
                  <a:lumMod val="50000"/>
                </a:schemeClr>
              </a:solidFill>
              <a:round/>
              <a:headEnd/>
              <a:tailEnd type="arrow" w="med" len="med"/>
            </a:ln>
            <a:effectLst>
              <a:outerShdw blurRad="50800" dist="12700" dir="5280058" rotWithShape="0">
                <a:srgbClr val="808080">
                  <a:alpha val="39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a:endCxn id="8" idx="0"/>
            </p:cNvCxnSpPr>
            <p:nvPr/>
          </p:nvCxnSpPr>
          <p:spPr bwMode="auto">
            <a:xfrm>
              <a:off x="5626100" y="3378200"/>
              <a:ext cx="1320800" cy="914400"/>
            </a:xfrm>
            <a:prstGeom prst="straightConnector1">
              <a:avLst/>
            </a:prstGeom>
            <a:noFill/>
            <a:ln w="76200">
              <a:solidFill>
                <a:schemeClr val="bg2">
                  <a:lumMod val="50000"/>
                </a:schemeClr>
              </a:solidFill>
              <a:round/>
              <a:headEnd/>
              <a:tailEnd type="arrow" w="med" len="med"/>
            </a:ln>
            <a:effectLst>
              <a:outerShdw blurRad="50800" dist="12700" dir="5280058" rotWithShape="0">
                <a:srgbClr val="808080">
                  <a:alpha val="39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a:stCxn id="7" idx="3"/>
              <a:endCxn id="8" idx="1"/>
            </p:cNvCxnSpPr>
            <p:nvPr/>
          </p:nvCxnSpPr>
          <p:spPr bwMode="auto">
            <a:xfrm>
              <a:off x="3467100" y="5168900"/>
              <a:ext cx="2159000" cy="0"/>
            </a:xfrm>
            <a:prstGeom prst="straightConnector1">
              <a:avLst/>
            </a:prstGeom>
            <a:noFill/>
            <a:ln w="76200">
              <a:solidFill>
                <a:schemeClr val="bg2">
                  <a:lumMod val="50000"/>
                </a:schemeClr>
              </a:solidFill>
              <a:round/>
              <a:headEnd type="arrow" w="med" len="med"/>
              <a:tailEnd type="arrow" w="med" len="med"/>
            </a:ln>
            <a:effectLst>
              <a:outerShdw blurRad="50800" dist="12700" dir="5280058" rotWithShape="0">
                <a:srgbClr val="808080">
                  <a:alpha val="39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52381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Preparing students for the CoAlt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grpSp>
        <p:nvGrpSpPr>
          <p:cNvPr id="15" name="Group 14"/>
          <p:cNvGrpSpPr/>
          <p:nvPr/>
        </p:nvGrpSpPr>
        <p:grpSpPr>
          <a:xfrm>
            <a:off x="193830" y="1623965"/>
            <a:ext cx="7760860" cy="4868545"/>
            <a:chOff x="193830" y="1623965"/>
            <a:chExt cx="7760860" cy="4868545"/>
          </a:xfrm>
        </p:grpSpPr>
        <p:pic>
          <p:nvPicPr>
            <p:cNvPr id="14" name="Picture 13"/>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35032" y="4120290"/>
              <a:ext cx="971315" cy="815340"/>
            </a:xfrm>
            <a:prstGeom prst="rect">
              <a:avLst/>
            </a:prstGeom>
          </p:spPr>
        </p:pic>
        <p:graphicFrame>
          <p:nvGraphicFramePr>
            <p:cNvPr id="2" name="Diagram 1"/>
            <p:cNvGraphicFramePr/>
            <p:nvPr>
              <p:extLst>
                <p:ext uri="{D42A27DB-BD31-4B8C-83A1-F6EECF244321}">
                  <p14:modId xmlns:p14="http://schemas.microsoft.com/office/powerpoint/2010/main" val="160445368"/>
                </p:ext>
              </p:extLst>
            </p:nvPr>
          </p:nvGraphicFramePr>
          <p:xfrm>
            <a:off x="193830" y="1623965"/>
            <a:ext cx="7760860" cy="4868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2213000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Check student data in PearsonAccess</a:t>
            </a:r>
          </a:p>
          <a:p>
            <a:r>
              <a:rPr lang="en-US" sz="2800" dirty="0" smtClean="0"/>
              <a:t>Set up Score Entry Accounts in PearsonAccess</a:t>
            </a:r>
          </a:p>
          <a:p>
            <a:r>
              <a:rPr lang="en-US" sz="2800" dirty="0" smtClean="0"/>
              <a:t>Attend live webinars and/or watch PearsonAccess trainings</a:t>
            </a:r>
          </a:p>
          <a:p>
            <a:r>
              <a:rPr lang="en-US" sz="2800" dirty="0" smtClean="0"/>
              <a:t>Train Test Examiners</a:t>
            </a:r>
          </a:p>
          <a:p>
            <a:pPr lvl="1"/>
            <a:r>
              <a:rPr lang="en-US" sz="2800" dirty="0" smtClean="0"/>
              <a:t>Ensure they understand the new format </a:t>
            </a:r>
          </a:p>
          <a:p>
            <a:pPr lvl="1"/>
            <a:r>
              <a:rPr lang="en-US" sz="2800" dirty="0" smtClean="0"/>
              <a:t>Train in a format that allows for questions to be asked and answered</a:t>
            </a:r>
          </a:p>
          <a:p>
            <a:r>
              <a:rPr lang="en-US" sz="2800" dirty="0" smtClean="0"/>
              <a:t>Receive CoAlt materials from Pearson</a:t>
            </a:r>
          </a:p>
          <a:p>
            <a:endParaRPr lang="en-US" sz="1800" dirty="0"/>
          </a:p>
        </p:txBody>
      </p:sp>
      <p:sp>
        <p:nvSpPr>
          <p:cNvPr id="3" name="Title 2"/>
          <p:cNvSpPr>
            <a:spLocks noGrp="1"/>
          </p:cNvSpPr>
          <p:nvPr>
            <p:ph type="title"/>
          </p:nvPr>
        </p:nvSpPr>
        <p:spPr/>
        <p:txBody>
          <a:bodyPr/>
          <a:lstStyle/>
          <a:p>
            <a:r>
              <a:rPr lang="en-US" dirty="0" smtClean="0"/>
              <a:t>DAC/SAC Before Testing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381506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92985981"/>
              </p:ext>
            </p:extLst>
          </p:nvPr>
        </p:nvGraphicFramePr>
        <p:xfrm>
          <a:off x="263075" y="761780"/>
          <a:ext cx="8599711" cy="4613188"/>
        </p:xfrm>
        <a:graphic>
          <a:graphicData uri="http://schemas.openxmlformats.org/drawingml/2006/table">
            <a:tbl>
              <a:tblPr firstRow="1" bandRow="1">
                <a:tableStyleId>{5C22544A-7EE6-4342-B048-85BDC9FD1C3A}</a:tableStyleId>
              </a:tblPr>
              <a:tblGrid>
                <a:gridCol w="1902097"/>
                <a:gridCol w="2352399"/>
                <a:gridCol w="1378858"/>
                <a:gridCol w="2966357"/>
              </a:tblGrid>
              <a:tr h="1305187">
                <a:tc>
                  <a:txBody>
                    <a:bodyPr/>
                    <a:lstStyle/>
                    <a:p>
                      <a:pPr algn="l"/>
                      <a:r>
                        <a:rPr lang="en-US" sz="2400" b="1" i="0" cap="none" dirty="0" smtClean="0">
                          <a:solidFill>
                            <a:srgbClr val="373A50"/>
                          </a:solidFill>
                          <a:effectLst/>
                          <a:latin typeface="Palatino Linotype"/>
                          <a:cs typeface="Palatino Linotype"/>
                        </a:rPr>
                        <a:t>Driving Questions</a:t>
                      </a:r>
                      <a:endParaRPr lang="en-US" sz="2400" b="1" i="0" cap="none" dirty="0">
                        <a:solidFill>
                          <a:srgbClr val="373A50"/>
                        </a:solidFill>
                        <a:effectLst/>
                        <a:latin typeface="Palatino Linotype"/>
                        <a:cs typeface="Palatino Linotype"/>
                      </a:endParaRPr>
                    </a:p>
                  </a:txBody>
                  <a:tcPr marL="127509" marR="127509" marT="63754" marB="63754" anchor="ctr">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solidFill>
                            <a:schemeClr val="accent1">
                              <a:lumMod val="50000"/>
                            </a:schemeClr>
                          </a:solidFill>
                          <a:latin typeface="+mn-lt"/>
                          <a:cs typeface="Arial" pitchFamily="34" charset="0"/>
                        </a:rPr>
                        <a:t>What do we want students, educators, schools, and districts to know</a:t>
                      </a:r>
                      <a:r>
                        <a:rPr lang="en-US" sz="1600" b="1" baseline="0" dirty="0" smtClean="0">
                          <a:solidFill>
                            <a:schemeClr val="accent1">
                              <a:lumMod val="50000"/>
                            </a:schemeClr>
                          </a:solidFill>
                          <a:latin typeface="+mn-lt"/>
                          <a:cs typeface="Arial" pitchFamily="34" charset="0"/>
                        </a:rPr>
                        <a:t> and be able to do?</a:t>
                      </a:r>
                      <a:endParaRPr lang="en-US" sz="1600" b="1" dirty="0">
                        <a:solidFill>
                          <a:schemeClr val="accent1">
                            <a:lumMod val="50000"/>
                          </a:schemeClr>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solidFill>
                            <a:schemeClr val="accent1">
                              <a:lumMod val="50000"/>
                            </a:schemeClr>
                          </a:solidFill>
                          <a:latin typeface="+mn-lt"/>
                          <a:cs typeface="Arial" pitchFamily="34" charset="0"/>
                        </a:rPr>
                        <a:t>How will</a:t>
                      </a:r>
                      <a:r>
                        <a:rPr lang="en-US" sz="1600" b="1" baseline="0" dirty="0" smtClean="0">
                          <a:solidFill>
                            <a:schemeClr val="accent1">
                              <a:lumMod val="50000"/>
                            </a:schemeClr>
                          </a:solidFill>
                          <a:latin typeface="+mn-lt"/>
                          <a:cs typeface="Arial" pitchFamily="34" charset="0"/>
                        </a:rPr>
                        <a:t> we know if expectations are met?</a:t>
                      </a:r>
                      <a:endParaRPr lang="en-US" sz="1600" b="1" dirty="0">
                        <a:solidFill>
                          <a:schemeClr val="accent1">
                            <a:lumMod val="50000"/>
                          </a:schemeClr>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solidFill>
                            <a:schemeClr val="accent1">
                              <a:lumMod val="50000"/>
                            </a:schemeClr>
                          </a:solidFill>
                          <a:latin typeface="+mn-lt"/>
                          <a:cs typeface="Arial" pitchFamily="34" charset="0"/>
                        </a:rPr>
                        <a:t>How will we respond </a:t>
                      </a:r>
                      <a:r>
                        <a:rPr lang="en-US" sz="1600" b="1" baseline="0" dirty="0" smtClean="0">
                          <a:solidFill>
                            <a:schemeClr val="accent1">
                              <a:lumMod val="50000"/>
                            </a:schemeClr>
                          </a:solidFill>
                          <a:latin typeface="+mn-lt"/>
                          <a:cs typeface="Arial" pitchFamily="34" charset="0"/>
                        </a:rPr>
                        <a:t> </a:t>
                      </a:r>
                    </a:p>
                    <a:p>
                      <a:pPr algn="l"/>
                      <a:r>
                        <a:rPr lang="en-US" sz="1600" b="1" baseline="0" dirty="0" smtClean="0">
                          <a:solidFill>
                            <a:schemeClr val="accent1">
                              <a:lumMod val="50000"/>
                            </a:schemeClr>
                          </a:solidFill>
                          <a:latin typeface="+mn-lt"/>
                          <a:cs typeface="Arial" pitchFamily="34" charset="0"/>
                        </a:rPr>
                        <a:t>when help is needed </a:t>
                      </a:r>
                    </a:p>
                    <a:p>
                      <a:pPr algn="l"/>
                      <a:r>
                        <a:rPr lang="en-US" sz="1600" b="1" baseline="0" dirty="0" smtClean="0">
                          <a:solidFill>
                            <a:schemeClr val="accent1">
                              <a:lumMod val="50000"/>
                            </a:schemeClr>
                          </a:solidFill>
                          <a:latin typeface="+mn-lt"/>
                          <a:cs typeface="Arial" pitchFamily="34" charset="0"/>
                        </a:rPr>
                        <a:t>and to support </a:t>
                      </a:r>
                    </a:p>
                    <a:p>
                      <a:pPr algn="l"/>
                      <a:r>
                        <a:rPr lang="en-US" sz="1600" b="1" baseline="0" dirty="0" smtClean="0">
                          <a:solidFill>
                            <a:schemeClr val="accent1">
                              <a:lumMod val="50000"/>
                            </a:schemeClr>
                          </a:solidFill>
                          <a:latin typeface="+mn-lt"/>
                          <a:cs typeface="Arial" pitchFamily="34" charset="0"/>
                        </a:rPr>
                        <a:t>continued growth?</a:t>
                      </a:r>
                      <a:endParaRPr lang="en-US" sz="1600" b="1" dirty="0">
                        <a:solidFill>
                          <a:schemeClr val="accent1">
                            <a:lumMod val="50000"/>
                          </a:schemeClr>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r>
              <a:tr h="1092892">
                <a:tc gridSpan="2">
                  <a:txBody>
                    <a:bodyPr/>
                    <a:lstStyle/>
                    <a:p>
                      <a:pPr algn="l"/>
                      <a:r>
                        <a:rPr lang="en-US" sz="1600" dirty="0" smtClean="0">
                          <a:solidFill>
                            <a:schemeClr val="accent1">
                              <a:lumMod val="50000"/>
                            </a:schemeClr>
                          </a:solidFill>
                          <a:latin typeface="+mn-lt"/>
                          <a:cs typeface="Arial" pitchFamily="34" charset="0"/>
                        </a:rPr>
                        <a:t>Colorado Academic </a:t>
                      </a:r>
                    </a:p>
                    <a:p>
                      <a:pPr algn="l"/>
                      <a:r>
                        <a:rPr lang="en-US" sz="1600" kern="1200" dirty="0" smtClean="0">
                          <a:solidFill>
                            <a:schemeClr val="accent1">
                              <a:lumMod val="50000"/>
                            </a:schemeClr>
                          </a:solidFill>
                          <a:latin typeface="+mn-lt"/>
                          <a:ea typeface="+mn-ea"/>
                          <a:cs typeface="Arial" pitchFamily="34" charset="0"/>
                        </a:rPr>
                        <a:t>Standards</a:t>
                      </a:r>
                      <a:endParaRPr lang="en-US" sz="1600" kern="1200" dirty="0">
                        <a:solidFill>
                          <a:schemeClr val="accent1">
                            <a:lumMod val="50000"/>
                          </a:schemeClr>
                        </a:solidFill>
                        <a:latin typeface="+mn-lt"/>
                        <a:ea typeface="+mn-ea"/>
                        <a:cs typeface="Arial" pitchFamily="34" charset="0"/>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lumMod val="60000"/>
                            <a:lumOff val="40000"/>
                          </a:schemeClr>
                        </a:gs>
                        <a:gs pos="100000">
                          <a:schemeClr val="bg2"/>
                        </a:gs>
                      </a:gsLst>
                      <a:lin ang="0" scaled="1"/>
                      <a:tileRect/>
                    </a:gradFill>
                  </a:tcPr>
                </a:tc>
                <a:tc hMerge="1">
                  <a:txBody>
                    <a:bodyPr/>
                    <a:lstStyle/>
                    <a:p>
                      <a:endParaRPr lang="en-US" sz="1600" kern="1200" dirty="0">
                        <a:solidFill>
                          <a:schemeClr val="accent1">
                            <a:lumMod val="75000"/>
                          </a:schemeClr>
                        </a:solidFill>
                        <a:latin typeface="+mn-lt"/>
                        <a:ea typeface="+mn-ea"/>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3000">
                          <a:schemeClr val="bg2"/>
                        </a:gs>
                        <a:gs pos="100000">
                          <a:schemeClr val="accent1"/>
                        </a:gs>
                      </a:gsLst>
                      <a:lin ang="5520000" scaled="0"/>
                      <a:tileRect/>
                    </a:gradFill>
                  </a:tcPr>
                </a:tc>
                <a:tc>
                  <a:txBody>
                    <a:bodyPr/>
                    <a:lstStyle/>
                    <a:p>
                      <a:r>
                        <a:rPr lang="en-US" sz="1600" dirty="0" smtClean="0">
                          <a:solidFill>
                            <a:schemeClr val="accent1">
                              <a:lumMod val="50000"/>
                            </a:schemeClr>
                          </a:solidFill>
                          <a:latin typeface="+mn-lt"/>
                          <a:cs typeface="Arial" pitchFamily="34" charset="0"/>
                        </a:rPr>
                        <a:t>Assessments</a:t>
                      </a:r>
                      <a:endParaRPr lang="en-US" sz="1600" dirty="0">
                        <a:solidFill>
                          <a:schemeClr val="accent1">
                            <a:lumMod val="50000"/>
                          </a:schemeClr>
                        </a:solidFill>
                        <a:latin typeface="+mn-lt"/>
                        <a:cs typeface="Arial" pitchFamily="34" charset="0"/>
                      </a:endParaRPr>
                    </a:p>
                  </a:txBody>
                  <a:tcPr marL="127509"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9863" indent="-169863">
                        <a:buFont typeface="Arial" pitchFamily="34" charset="0"/>
                        <a:buChar char="•"/>
                      </a:pPr>
                      <a:r>
                        <a:rPr lang="en-US" sz="1500" dirty="0" smtClean="0">
                          <a:solidFill>
                            <a:srgbClr val="558BB8"/>
                          </a:solidFill>
                          <a:latin typeface="+mn-lt"/>
                          <a:cs typeface="Arial" pitchFamily="34" charset="0"/>
                        </a:rPr>
                        <a:t>RTI</a:t>
                      </a:r>
                    </a:p>
                    <a:p>
                      <a:pPr marL="169863" indent="-169863">
                        <a:buFont typeface="Arial" pitchFamily="34" charset="0"/>
                        <a:buChar char="•"/>
                      </a:pPr>
                      <a:r>
                        <a:rPr lang="en-US" sz="1500" dirty="0" smtClean="0">
                          <a:solidFill>
                            <a:srgbClr val="558BB8"/>
                          </a:solidFill>
                          <a:latin typeface="+mn-lt"/>
                          <a:cs typeface="Arial" pitchFamily="34" charset="0"/>
                        </a:rPr>
                        <a:t>PBIS</a:t>
                      </a:r>
                    </a:p>
                    <a:p>
                      <a:pPr marL="169863" indent="-169863">
                        <a:buFont typeface="Arial" pitchFamily="34" charset="0"/>
                        <a:buChar char="•"/>
                      </a:pPr>
                      <a:r>
                        <a:rPr lang="en-US" sz="1500" dirty="0" smtClean="0">
                          <a:solidFill>
                            <a:srgbClr val="558BB8"/>
                          </a:solidFill>
                          <a:latin typeface="+mn-lt"/>
                          <a:cs typeface="Arial" pitchFamily="34" charset="0"/>
                        </a:rPr>
                        <a:t>Targeted interventions</a:t>
                      </a:r>
                    </a:p>
                    <a:p>
                      <a:pPr marL="169863" indent="-169863">
                        <a:buFont typeface="Arial" pitchFamily="34" charset="0"/>
                        <a:buChar char="•"/>
                      </a:pPr>
                      <a:r>
                        <a:rPr lang="en-US" sz="1500" dirty="0" smtClean="0">
                          <a:solidFill>
                            <a:srgbClr val="558BB8"/>
                          </a:solidFill>
                          <a:latin typeface="+mn-lt"/>
                          <a:cs typeface="Arial" pitchFamily="34" charset="0"/>
                        </a:rPr>
                        <a:t>IEPs</a:t>
                      </a:r>
                    </a:p>
                  </a:txBody>
                  <a:tcPr marL="127509"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gs>
                        <a:gs pos="100000">
                          <a:schemeClr val="bg1"/>
                        </a:gs>
                      </a:gsLst>
                      <a:lin ang="0" scaled="1"/>
                      <a:tileRect/>
                    </a:gradFill>
                  </a:tcPr>
                </a:tc>
              </a:tr>
              <a:tr h="1110087">
                <a:tc gridSpan="2">
                  <a:txBody>
                    <a:bodyPr/>
                    <a:lstStyle/>
                    <a:p>
                      <a:pPr algn="l"/>
                      <a:r>
                        <a:rPr lang="en-US" sz="1600" dirty="0" smtClean="0">
                          <a:solidFill>
                            <a:srgbClr val="526442"/>
                          </a:solidFill>
                          <a:latin typeface="+mn-lt"/>
                          <a:cs typeface="Arial" pitchFamily="34" charset="0"/>
                        </a:rPr>
                        <a:t>Educator quality </a:t>
                      </a:r>
                    </a:p>
                    <a:p>
                      <a:pPr algn="l"/>
                      <a:r>
                        <a:rPr lang="en-US" sz="1600" dirty="0" smtClean="0">
                          <a:solidFill>
                            <a:srgbClr val="526442"/>
                          </a:solidFill>
                          <a:latin typeface="+mn-lt"/>
                          <a:cs typeface="Arial" pitchFamily="34" charset="0"/>
                        </a:rPr>
                        <a:t>standards</a:t>
                      </a:r>
                      <a:endParaRPr lang="en-US" sz="1600" dirty="0">
                        <a:solidFill>
                          <a:srgbClr val="526442"/>
                        </a:solidFill>
                        <a:latin typeface="+mn-lt"/>
                        <a:cs typeface="Arial" pitchFamily="34" charset="0"/>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5000">
                          <a:schemeClr val="accent3">
                            <a:lumMod val="60000"/>
                            <a:lumOff val="40000"/>
                          </a:schemeClr>
                        </a:gs>
                        <a:gs pos="100000">
                          <a:schemeClr val="bg2"/>
                        </a:gs>
                      </a:gsLst>
                      <a:lin ang="0" scaled="0"/>
                      <a:tileRect/>
                    </a:gradFill>
                  </a:tcPr>
                </a:tc>
                <a:tc hMerge="1">
                  <a:txBody>
                    <a:bodyPr/>
                    <a:lstStyle/>
                    <a:p>
                      <a:endParaRPr lang="en-US" sz="1600" dirty="0">
                        <a:solidFill>
                          <a:schemeClr val="accent3">
                            <a:lumMod val="75000"/>
                          </a:schemeClr>
                        </a:solidFill>
                        <a:latin typeface="+mn-lt"/>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6000">
                          <a:schemeClr val="bg2"/>
                        </a:gs>
                        <a:gs pos="100000">
                          <a:schemeClr val="accent3">
                            <a:lumMod val="75000"/>
                          </a:schemeClr>
                        </a:gs>
                      </a:gsLst>
                      <a:lin ang="6000000" scaled="0"/>
                      <a:tileRect/>
                    </a:gradFill>
                  </a:tcPr>
                </a:tc>
                <a:tc>
                  <a:txBody>
                    <a:bodyPr/>
                    <a:lstStyle/>
                    <a:p>
                      <a:r>
                        <a:rPr lang="en-US" sz="1600" baseline="0" dirty="0" smtClean="0">
                          <a:solidFill>
                            <a:schemeClr val="accent3">
                              <a:lumMod val="50000"/>
                            </a:schemeClr>
                          </a:solidFill>
                          <a:latin typeface="+mn-lt"/>
                          <a:cs typeface="Arial" pitchFamily="34" charset="0"/>
                        </a:rPr>
                        <a:t>Educator evaluations</a:t>
                      </a:r>
                      <a:endParaRPr lang="en-US" sz="1600" dirty="0">
                        <a:solidFill>
                          <a:schemeClr val="accent3">
                            <a:lumMod val="50000"/>
                          </a:schemeClr>
                        </a:solidFill>
                        <a:latin typeface="+mn-lt"/>
                        <a:cs typeface="Arial" pitchFamily="34" charset="0"/>
                      </a:endParaRPr>
                    </a:p>
                  </a:txBody>
                  <a:tcPr marL="127509"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9863" indent="-169863">
                        <a:buFont typeface="Arial" pitchFamily="34" charset="0"/>
                        <a:buChar char="•"/>
                      </a:pPr>
                      <a:r>
                        <a:rPr lang="en-US" sz="1500" dirty="0" smtClean="0">
                          <a:solidFill>
                            <a:srgbClr val="7B9662"/>
                          </a:solidFill>
                          <a:latin typeface="+mn-lt"/>
                          <a:cs typeface="Arial" pitchFamily="34" charset="0"/>
                        </a:rPr>
                        <a:t>Induction</a:t>
                      </a:r>
                    </a:p>
                    <a:p>
                      <a:pPr marL="169863" indent="-169863">
                        <a:buFont typeface="Arial" pitchFamily="34" charset="0"/>
                        <a:buChar char="•"/>
                      </a:pPr>
                      <a:r>
                        <a:rPr lang="en-US" sz="1500" dirty="0" smtClean="0">
                          <a:solidFill>
                            <a:srgbClr val="7B9662"/>
                          </a:solidFill>
                          <a:latin typeface="+mn-lt"/>
                          <a:cs typeface="Arial" pitchFamily="34" charset="0"/>
                        </a:rPr>
                        <a:t>Mentoring</a:t>
                      </a:r>
                    </a:p>
                    <a:p>
                      <a:pPr marL="169863" indent="-169863">
                        <a:buFont typeface="Arial" pitchFamily="34" charset="0"/>
                        <a:buChar char="•"/>
                      </a:pPr>
                      <a:r>
                        <a:rPr lang="en-US" sz="1500" spc="-30" dirty="0" smtClean="0">
                          <a:solidFill>
                            <a:srgbClr val="7B9662"/>
                          </a:solidFill>
                          <a:latin typeface="+mn-lt"/>
                          <a:cs typeface="Arial" pitchFamily="34" charset="0"/>
                        </a:rPr>
                        <a:t>Professional development plans</a:t>
                      </a:r>
                    </a:p>
                    <a:p>
                      <a:pPr marL="169863" indent="-169863">
                        <a:buFont typeface="Arial" pitchFamily="34" charset="0"/>
                        <a:buChar char="•"/>
                      </a:pPr>
                      <a:r>
                        <a:rPr lang="en-US" sz="1500" dirty="0" smtClean="0">
                          <a:solidFill>
                            <a:srgbClr val="7B9662"/>
                          </a:solidFill>
                          <a:latin typeface="+mn-lt"/>
                          <a:cs typeface="Arial" pitchFamily="34" charset="0"/>
                        </a:rPr>
                        <a:t>Remediation</a:t>
                      </a:r>
                      <a:r>
                        <a:rPr lang="en-US" sz="1500" baseline="0" dirty="0" smtClean="0">
                          <a:solidFill>
                            <a:srgbClr val="7B9662"/>
                          </a:solidFill>
                          <a:latin typeface="+mn-lt"/>
                          <a:cs typeface="Arial" pitchFamily="34" charset="0"/>
                        </a:rPr>
                        <a:t> plans</a:t>
                      </a:r>
                      <a:endParaRPr lang="en-US" sz="1500" dirty="0">
                        <a:solidFill>
                          <a:srgbClr val="7B9662"/>
                        </a:solidFill>
                        <a:latin typeface="+mn-lt"/>
                        <a:cs typeface="Arial" pitchFamily="34" charset="0"/>
                      </a:endParaRPr>
                    </a:p>
                  </a:txBody>
                  <a:tcPr marL="127509" marR="0"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gs>
                        <a:gs pos="100000">
                          <a:schemeClr val="bg1"/>
                        </a:gs>
                      </a:gsLst>
                      <a:lin ang="0" scaled="1"/>
                      <a:tileRect/>
                    </a:gradFill>
                  </a:tcPr>
                </a:tc>
              </a:tr>
              <a:tr h="1105022">
                <a:tc gridSpan="2">
                  <a:txBody>
                    <a:bodyPr/>
                    <a:lstStyle/>
                    <a:p>
                      <a:pPr algn="l"/>
                      <a:r>
                        <a:rPr lang="en-US" sz="1600" dirty="0" smtClean="0">
                          <a:solidFill>
                            <a:schemeClr val="accent2">
                              <a:lumMod val="75000"/>
                            </a:schemeClr>
                          </a:solidFill>
                          <a:latin typeface="+mn-lt"/>
                          <a:cs typeface="Arial" pitchFamily="34" charset="0"/>
                        </a:rPr>
                        <a:t>Performance</a:t>
                      </a:r>
                      <a:r>
                        <a:rPr lang="en-US" sz="1600" baseline="0" dirty="0" smtClean="0">
                          <a:solidFill>
                            <a:schemeClr val="accent2">
                              <a:lumMod val="75000"/>
                            </a:schemeClr>
                          </a:solidFill>
                          <a:latin typeface="+mn-lt"/>
                          <a:cs typeface="Arial" pitchFamily="34" charset="0"/>
                        </a:rPr>
                        <a:t> </a:t>
                      </a:r>
                    </a:p>
                    <a:p>
                      <a:pPr algn="l"/>
                      <a:r>
                        <a:rPr lang="en-US" sz="1600" baseline="0" dirty="0" smtClean="0">
                          <a:solidFill>
                            <a:schemeClr val="accent2">
                              <a:lumMod val="75000"/>
                            </a:schemeClr>
                          </a:solidFill>
                          <a:latin typeface="+mn-lt"/>
                          <a:cs typeface="Arial" pitchFamily="34" charset="0"/>
                        </a:rPr>
                        <a:t>indicators</a:t>
                      </a:r>
                      <a:endParaRPr lang="en-US" sz="1600" dirty="0">
                        <a:solidFill>
                          <a:schemeClr val="accent2">
                            <a:lumMod val="75000"/>
                          </a:schemeClr>
                        </a:solidFill>
                        <a:latin typeface="+mn-lt"/>
                        <a:cs typeface="Arial" pitchFamily="34" charset="0"/>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schemeClr>
                        </a:gs>
                        <a:gs pos="100000">
                          <a:schemeClr val="bg2"/>
                        </a:gs>
                      </a:gsLst>
                      <a:lin ang="0" scaled="1"/>
                      <a:tileRect/>
                    </a:gradFill>
                  </a:tcPr>
                </a:tc>
                <a:tc hMerge="1">
                  <a:txBody>
                    <a:bodyPr/>
                    <a:lstStyle/>
                    <a:p>
                      <a:endParaRPr lang="en-US" sz="1600" dirty="0">
                        <a:solidFill>
                          <a:schemeClr val="accent2">
                            <a:lumMod val="75000"/>
                          </a:schemeClr>
                        </a:solidFill>
                        <a:latin typeface="+mn-lt"/>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9000">
                          <a:schemeClr val="bg2"/>
                        </a:gs>
                        <a:gs pos="100000">
                          <a:schemeClr val="accent2">
                            <a:lumMod val="75000"/>
                          </a:schemeClr>
                        </a:gs>
                      </a:gsLst>
                      <a:lin ang="6000000" scaled="0"/>
                      <a:tileRect/>
                    </a:gradFill>
                  </a:tcPr>
                </a:tc>
                <a:tc>
                  <a:txBody>
                    <a:bodyPr/>
                    <a:lstStyle/>
                    <a:p>
                      <a:r>
                        <a:rPr lang="en-US" sz="1600" dirty="0" smtClean="0">
                          <a:solidFill>
                            <a:schemeClr val="accent2">
                              <a:lumMod val="50000"/>
                            </a:schemeClr>
                          </a:solidFill>
                          <a:latin typeface="+mn-lt"/>
                          <a:cs typeface="Arial" pitchFamily="34" charset="0"/>
                        </a:rPr>
                        <a:t>School and district performance frameworks</a:t>
                      </a:r>
                      <a:endParaRPr lang="en-US" sz="1600" dirty="0">
                        <a:solidFill>
                          <a:schemeClr val="accent2">
                            <a:lumMod val="50000"/>
                          </a:schemeClr>
                        </a:solidFill>
                        <a:latin typeface="+mn-lt"/>
                        <a:cs typeface="Arial" pitchFamily="34" charset="0"/>
                      </a:endParaRPr>
                    </a:p>
                  </a:txBody>
                  <a:tcPr marL="127509"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15888" indent="-115888">
                        <a:buFont typeface="Arial" pitchFamily="34" charset="0"/>
                        <a:buChar char="•"/>
                      </a:pPr>
                      <a:r>
                        <a:rPr lang="en-US" sz="1500" dirty="0" smtClean="0">
                          <a:solidFill>
                            <a:schemeClr val="accent2">
                              <a:lumMod val="75000"/>
                            </a:schemeClr>
                          </a:solidFill>
                          <a:latin typeface="+mn-lt"/>
                          <a:cs typeface="Arial" pitchFamily="34" charset="0"/>
                        </a:rPr>
                        <a:t>Unified planning</a:t>
                      </a:r>
                    </a:p>
                    <a:p>
                      <a:pPr marL="115888" indent="-115888">
                        <a:buFont typeface="Arial" pitchFamily="34" charset="0"/>
                        <a:buChar char="•"/>
                      </a:pPr>
                      <a:r>
                        <a:rPr lang="en-US" sz="1500" dirty="0" smtClean="0">
                          <a:solidFill>
                            <a:schemeClr val="accent2">
                              <a:lumMod val="75000"/>
                            </a:schemeClr>
                          </a:solidFill>
                          <a:latin typeface="+mn-lt"/>
                          <a:cs typeface="Arial" pitchFamily="34" charset="0"/>
                        </a:rPr>
                        <a:t>Priority</a:t>
                      </a:r>
                    </a:p>
                    <a:p>
                      <a:pPr marL="115888" indent="-115888">
                        <a:buFont typeface="Arial" pitchFamily="34" charset="0"/>
                        <a:buChar char="•"/>
                      </a:pPr>
                      <a:r>
                        <a:rPr lang="en-US" sz="1500" dirty="0" smtClean="0">
                          <a:solidFill>
                            <a:schemeClr val="accent2">
                              <a:lumMod val="75000"/>
                            </a:schemeClr>
                          </a:solidFill>
                          <a:latin typeface="+mn-lt"/>
                          <a:cs typeface="Arial" pitchFamily="34" charset="0"/>
                        </a:rPr>
                        <a:t>Turnaround</a:t>
                      </a:r>
                      <a:endParaRPr lang="en-US" sz="1500" dirty="0">
                        <a:solidFill>
                          <a:schemeClr val="accent2">
                            <a:lumMod val="75000"/>
                          </a:schemeClr>
                        </a:solidFill>
                        <a:latin typeface="+mn-lt"/>
                        <a:cs typeface="Arial" pitchFamily="34" charset="0"/>
                      </a:endParaRPr>
                    </a:p>
                  </a:txBody>
                  <a:tcPr marL="127509"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gs>
                        <a:gs pos="100000">
                          <a:schemeClr val="bg1"/>
                        </a:gs>
                      </a:gsLst>
                      <a:lin ang="0" scaled="1"/>
                      <a:tileRect/>
                    </a:gradFill>
                  </a:tcPr>
                </a:tc>
              </a:tr>
            </a:tbl>
          </a:graphicData>
        </a:graphic>
      </p:graphicFrame>
      <p:sp>
        <p:nvSpPr>
          <p:cNvPr id="8" name="Pentagon 7"/>
          <p:cNvSpPr/>
          <p:nvPr/>
        </p:nvSpPr>
        <p:spPr>
          <a:xfrm>
            <a:off x="252915" y="2064769"/>
            <a:ext cx="1580473" cy="1097280"/>
          </a:xfrm>
          <a:prstGeom prst="homePlate">
            <a:avLst>
              <a:gd name="adj" fmla="val 31094"/>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1">
                    <a:lumMod val="50000"/>
                  </a:schemeClr>
                </a:solidFill>
              </a:rPr>
              <a:t>Students </a:t>
            </a:r>
            <a:endParaRPr lang="en-US" b="1" dirty="0">
              <a:solidFill>
                <a:schemeClr val="accent1">
                  <a:lumMod val="50000"/>
                </a:schemeClr>
              </a:solidFill>
            </a:endParaRPr>
          </a:p>
        </p:txBody>
      </p:sp>
      <p:sp>
        <p:nvSpPr>
          <p:cNvPr id="9" name="Pentagon 8"/>
          <p:cNvSpPr/>
          <p:nvPr/>
        </p:nvSpPr>
        <p:spPr>
          <a:xfrm>
            <a:off x="252915" y="3171355"/>
            <a:ext cx="1580473" cy="1097280"/>
          </a:xfrm>
          <a:prstGeom prst="homePlate">
            <a:avLst>
              <a:gd name="adj" fmla="val 30034"/>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lumMod val="50000"/>
                  </a:schemeClr>
                </a:solidFill>
              </a:rPr>
              <a:t>Educators</a:t>
            </a:r>
          </a:p>
        </p:txBody>
      </p:sp>
      <p:sp>
        <p:nvSpPr>
          <p:cNvPr id="10" name="Pentagon 9"/>
          <p:cNvSpPr/>
          <p:nvPr/>
        </p:nvSpPr>
        <p:spPr>
          <a:xfrm>
            <a:off x="252915" y="4278307"/>
            <a:ext cx="1580473" cy="1097280"/>
          </a:xfrm>
          <a:prstGeom prst="homePlate">
            <a:avLst>
              <a:gd name="adj" fmla="val 29728"/>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2">
                    <a:lumMod val="50000"/>
                  </a:schemeClr>
                </a:solidFill>
              </a:rPr>
              <a:t>Schools/</a:t>
            </a:r>
          </a:p>
          <a:p>
            <a:pPr algn="ctr"/>
            <a:r>
              <a:rPr lang="en-US" b="1" dirty="0" smtClean="0">
                <a:solidFill>
                  <a:schemeClr val="accent2">
                    <a:lumMod val="50000"/>
                  </a:schemeClr>
                </a:solidFill>
              </a:rPr>
              <a:t>Districts</a:t>
            </a:r>
          </a:p>
        </p:txBody>
      </p:sp>
      <p:sp>
        <p:nvSpPr>
          <p:cNvPr id="6"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385866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890" y="1593577"/>
            <a:ext cx="9002110" cy="4407408"/>
          </a:xfrm>
        </p:spPr>
        <p:txBody>
          <a:bodyPr/>
          <a:lstStyle/>
          <a:p>
            <a:pPr marL="342900" lvl="1" indent="-342900">
              <a:lnSpc>
                <a:spcPct val="80000"/>
              </a:lnSpc>
              <a:buClr>
                <a:schemeClr val="accent2">
                  <a:lumMod val="60000"/>
                  <a:lumOff val="40000"/>
                </a:schemeClr>
              </a:buClr>
              <a:buFont typeface="Wingdings" pitchFamily="2" charset="2"/>
              <a:buChar char="§"/>
            </a:pPr>
            <a:r>
              <a:rPr lang="en-US" sz="2400" dirty="0"/>
              <a:t>Read through Examiner’s </a:t>
            </a:r>
            <a:r>
              <a:rPr lang="en-US" sz="2400" dirty="0" smtClean="0"/>
              <a:t>Manual </a:t>
            </a:r>
          </a:p>
          <a:p>
            <a:pPr marL="617220" lvl="2" indent="-342900">
              <a:lnSpc>
                <a:spcPct val="80000"/>
              </a:lnSpc>
              <a:buClr>
                <a:schemeClr val="accent2">
                  <a:lumMod val="60000"/>
                  <a:lumOff val="40000"/>
                </a:schemeClr>
              </a:buClr>
              <a:buFont typeface="Wingdings" pitchFamily="2" charset="2"/>
              <a:buChar char="§"/>
            </a:pPr>
            <a:r>
              <a:rPr lang="en-US" sz="2400" dirty="0" smtClean="0"/>
              <a:t>posted on PearsonAccess and CDE website</a:t>
            </a:r>
            <a:endParaRPr lang="en-US" sz="2400" dirty="0"/>
          </a:p>
          <a:p>
            <a:pPr marL="342900" lvl="1" indent="-342900">
              <a:lnSpc>
                <a:spcPct val="80000"/>
              </a:lnSpc>
              <a:buClr>
                <a:schemeClr val="accent2">
                  <a:lumMod val="60000"/>
                  <a:lumOff val="40000"/>
                </a:schemeClr>
              </a:buClr>
              <a:buFont typeface="Wingdings" pitchFamily="2" charset="2"/>
              <a:buChar char="§"/>
            </a:pPr>
            <a:endParaRPr lang="en-US" sz="2400" dirty="0"/>
          </a:p>
          <a:p>
            <a:pPr>
              <a:lnSpc>
                <a:spcPct val="80000"/>
              </a:lnSpc>
              <a:buClr>
                <a:schemeClr val="accent2">
                  <a:lumMod val="60000"/>
                  <a:lumOff val="40000"/>
                </a:schemeClr>
              </a:buClr>
              <a:buFont typeface="Wingdings" pitchFamily="2" charset="2"/>
              <a:buChar char="§"/>
            </a:pPr>
            <a:r>
              <a:rPr lang="en-US" sz="2400" dirty="0"/>
              <a:t>Preparation of </a:t>
            </a:r>
            <a:r>
              <a:rPr lang="en-US" sz="2400" dirty="0" smtClean="0"/>
              <a:t>Accommodations/Task Manipulatives</a:t>
            </a:r>
            <a:endParaRPr lang="en-US" sz="2400" dirty="0"/>
          </a:p>
          <a:p>
            <a:pPr lvl="1">
              <a:lnSpc>
                <a:spcPct val="80000"/>
              </a:lnSpc>
              <a:buClr>
                <a:schemeClr val="accent3">
                  <a:lumMod val="60000"/>
                  <a:lumOff val="40000"/>
                </a:schemeClr>
              </a:buClr>
              <a:buFont typeface="Wingdings" panose="05000000000000000000" pitchFamily="2" charset="2"/>
              <a:buChar char="§"/>
            </a:pPr>
            <a:r>
              <a:rPr lang="en-US" sz="2400" dirty="0"/>
              <a:t>Read through </a:t>
            </a:r>
            <a:r>
              <a:rPr lang="en-US" sz="2400" dirty="0" smtClean="0"/>
              <a:t>Items</a:t>
            </a:r>
            <a:endParaRPr lang="en-US" sz="2400" dirty="0"/>
          </a:p>
          <a:p>
            <a:pPr lvl="1">
              <a:lnSpc>
                <a:spcPct val="80000"/>
              </a:lnSpc>
              <a:buClr>
                <a:schemeClr val="accent3">
                  <a:lumMod val="60000"/>
                  <a:lumOff val="40000"/>
                </a:schemeClr>
              </a:buClr>
              <a:buFont typeface="Wingdings" panose="05000000000000000000" pitchFamily="2" charset="2"/>
              <a:buChar char="§"/>
            </a:pPr>
            <a:r>
              <a:rPr lang="en-US" sz="2400" dirty="0"/>
              <a:t>Student materials are </a:t>
            </a:r>
            <a:r>
              <a:rPr lang="en-US" sz="2400" dirty="0" smtClean="0"/>
              <a:t>also available </a:t>
            </a:r>
            <a:r>
              <a:rPr lang="en-US" sz="2400" dirty="0"/>
              <a:t>electronically to </a:t>
            </a:r>
            <a:r>
              <a:rPr lang="en-US" sz="2400" dirty="0" smtClean="0"/>
              <a:t>DACs via Pearson</a:t>
            </a:r>
          </a:p>
          <a:p>
            <a:pPr lvl="1">
              <a:lnSpc>
                <a:spcPct val="80000"/>
              </a:lnSpc>
              <a:buClr>
                <a:schemeClr val="accent3">
                  <a:lumMod val="60000"/>
                  <a:lumOff val="40000"/>
                </a:schemeClr>
              </a:buClr>
              <a:buFont typeface="Wingdings" panose="05000000000000000000" pitchFamily="2" charset="2"/>
              <a:buChar char="§"/>
            </a:pPr>
            <a:r>
              <a:rPr lang="en-US" sz="2400" dirty="0" smtClean="0"/>
              <a:t>Cut out task manipulatives</a:t>
            </a:r>
          </a:p>
          <a:p>
            <a:pPr lvl="1">
              <a:lnSpc>
                <a:spcPct val="80000"/>
              </a:lnSpc>
              <a:buClr>
                <a:schemeClr val="accent2">
                  <a:lumMod val="60000"/>
                  <a:lumOff val="40000"/>
                </a:schemeClr>
              </a:buClr>
              <a:buFont typeface="Calibri" pitchFamily="34" charset="0"/>
              <a:buChar char="―"/>
            </a:pPr>
            <a:endParaRPr lang="en-US" sz="2400" dirty="0"/>
          </a:p>
          <a:p>
            <a:pPr>
              <a:lnSpc>
                <a:spcPct val="80000"/>
              </a:lnSpc>
              <a:buClr>
                <a:schemeClr val="accent2">
                  <a:lumMod val="60000"/>
                  <a:lumOff val="40000"/>
                </a:schemeClr>
              </a:buClr>
              <a:buFont typeface="Wingdings" pitchFamily="2" charset="2"/>
              <a:buChar char="§"/>
            </a:pPr>
            <a:r>
              <a:rPr lang="en-US" sz="2400" dirty="0"/>
              <a:t>Individual administration</a:t>
            </a:r>
          </a:p>
          <a:p>
            <a:pPr>
              <a:lnSpc>
                <a:spcPct val="80000"/>
              </a:lnSpc>
              <a:buClr>
                <a:schemeClr val="accent2">
                  <a:lumMod val="60000"/>
                  <a:lumOff val="40000"/>
                </a:schemeClr>
              </a:buClr>
              <a:buFont typeface="Wingdings" pitchFamily="2" charset="2"/>
              <a:buChar char="§"/>
            </a:pPr>
            <a:endParaRPr lang="en-US" sz="2400" dirty="0"/>
          </a:p>
          <a:p>
            <a:pPr>
              <a:lnSpc>
                <a:spcPct val="80000"/>
              </a:lnSpc>
              <a:buClr>
                <a:schemeClr val="accent2">
                  <a:lumMod val="60000"/>
                  <a:lumOff val="40000"/>
                </a:schemeClr>
              </a:buClr>
              <a:buFont typeface="Wingdings" pitchFamily="2" charset="2"/>
              <a:buChar char="§"/>
            </a:pPr>
            <a:r>
              <a:rPr lang="en-US" sz="2400" dirty="0"/>
              <a:t>No time limits or restrictions on time</a:t>
            </a:r>
          </a:p>
          <a:p>
            <a:pPr>
              <a:lnSpc>
                <a:spcPct val="80000"/>
              </a:lnSpc>
              <a:buClr>
                <a:schemeClr val="accent2">
                  <a:lumMod val="60000"/>
                  <a:lumOff val="40000"/>
                </a:schemeClr>
              </a:buClr>
              <a:buFont typeface="Wingdings" pitchFamily="2" charset="2"/>
              <a:buChar char="§"/>
            </a:pPr>
            <a:endParaRPr lang="en-US" sz="2400" dirty="0"/>
          </a:p>
          <a:p>
            <a:pPr>
              <a:lnSpc>
                <a:spcPct val="80000"/>
              </a:lnSpc>
              <a:buClr>
                <a:schemeClr val="accent2">
                  <a:lumMod val="60000"/>
                  <a:lumOff val="40000"/>
                </a:schemeClr>
              </a:buClr>
              <a:buFont typeface="Wingdings" pitchFamily="2" charset="2"/>
              <a:buChar char="§"/>
            </a:pPr>
            <a:r>
              <a:rPr lang="en-US" sz="2400" dirty="0"/>
              <a:t>Allow time for breaks</a:t>
            </a:r>
          </a:p>
          <a:p>
            <a:pPr>
              <a:buFont typeface="Wingdings" pitchFamily="2" charset="2"/>
              <a:buChar char="§"/>
            </a:pPr>
            <a:endParaRPr lang="en-US" dirty="0"/>
          </a:p>
        </p:txBody>
      </p:sp>
      <p:sp>
        <p:nvSpPr>
          <p:cNvPr id="3" name="Title 2"/>
          <p:cNvSpPr>
            <a:spLocks noGrp="1"/>
          </p:cNvSpPr>
          <p:nvPr>
            <p:ph type="title"/>
          </p:nvPr>
        </p:nvSpPr>
        <p:spPr/>
        <p:txBody>
          <a:bodyPr/>
          <a:lstStyle/>
          <a:p>
            <a:r>
              <a:rPr lang="en-US" dirty="0" smtClean="0"/>
              <a:t>Scheduling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110516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taken at any time</a:t>
            </a:r>
          </a:p>
          <a:p>
            <a:r>
              <a:rPr lang="en-US" dirty="0" smtClean="0"/>
              <a:t>Must complete the item the student started</a:t>
            </a:r>
          </a:p>
          <a:p>
            <a:r>
              <a:rPr lang="en-US" dirty="0" smtClean="0"/>
              <a:t>Return to the next item</a:t>
            </a:r>
            <a:endParaRPr lang="en-US" dirty="0"/>
          </a:p>
        </p:txBody>
      </p:sp>
      <p:sp>
        <p:nvSpPr>
          <p:cNvPr id="3" name="Title 2"/>
          <p:cNvSpPr>
            <a:spLocks noGrp="1"/>
          </p:cNvSpPr>
          <p:nvPr>
            <p:ph type="title"/>
          </p:nvPr>
        </p:nvSpPr>
        <p:spPr/>
        <p:txBody>
          <a:bodyPr/>
          <a:lstStyle/>
          <a:p>
            <a:pPr>
              <a:tabLst>
                <a:tab pos="3032125" algn="l"/>
              </a:tabLst>
            </a:pPr>
            <a:r>
              <a:rPr lang="en-US" dirty="0" smtClean="0"/>
              <a:t>Breaks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pic>
        <p:nvPicPr>
          <p:cNvPr id="1028" name="Picture 4" descr="https://encrypted-tbn3.gstatic.com/images?q=tbn:ANd9GcTdklkKQ3tCJLQzgqHgL9JKEGYyrS5N8tr8Qy-jQGJ5r7VgAR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520" y="3390595"/>
            <a:ext cx="244792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06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959" y="1719070"/>
            <a:ext cx="5654041" cy="4719829"/>
          </a:xfrm>
        </p:spPr>
        <p:txBody>
          <a:bodyPr/>
          <a:lstStyle/>
          <a:p>
            <a:pPr lvl="1">
              <a:lnSpc>
                <a:spcPct val="80000"/>
              </a:lnSpc>
              <a:buClr>
                <a:schemeClr val="accent2">
                  <a:lumMod val="60000"/>
                  <a:lumOff val="40000"/>
                </a:schemeClr>
              </a:buClr>
              <a:buFont typeface="Wingdings" pitchFamily="2" charset="2"/>
              <a:buChar char="§"/>
            </a:pPr>
            <a:r>
              <a:rPr lang="en-US" sz="2400" dirty="0"/>
              <a:t>Space for giving the assessment</a:t>
            </a:r>
          </a:p>
          <a:p>
            <a:pPr lvl="2">
              <a:lnSpc>
                <a:spcPct val="80000"/>
              </a:lnSpc>
              <a:buClr>
                <a:schemeClr val="accent2">
                  <a:lumMod val="60000"/>
                  <a:lumOff val="40000"/>
                </a:schemeClr>
              </a:buClr>
              <a:buFont typeface="Wingdings" pitchFamily="2" charset="2"/>
              <a:buChar char="§"/>
            </a:pPr>
            <a:r>
              <a:rPr lang="en-US" sz="2000" dirty="0" smtClean="0"/>
              <a:t>Remove or cover reference materials</a:t>
            </a:r>
          </a:p>
          <a:p>
            <a:pPr lvl="2">
              <a:lnSpc>
                <a:spcPct val="80000"/>
              </a:lnSpc>
              <a:buClr>
                <a:schemeClr val="accent2">
                  <a:lumMod val="60000"/>
                  <a:lumOff val="40000"/>
                </a:schemeClr>
              </a:buClr>
              <a:buFont typeface="Wingdings" pitchFamily="2" charset="2"/>
              <a:buChar char="§"/>
            </a:pPr>
            <a:r>
              <a:rPr lang="en-US" sz="2000" dirty="0" smtClean="0"/>
              <a:t>Adequate lighting</a:t>
            </a:r>
          </a:p>
          <a:p>
            <a:pPr lvl="2">
              <a:lnSpc>
                <a:spcPct val="80000"/>
              </a:lnSpc>
              <a:buClr>
                <a:schemeClr val="accent2">
                  <a:lumMod val="60000"/>
                  <a:lumOff val="40000"/>
                </a:schemeClr>
              </a:buClr>
              <a:buFont typeface="Wingdings" pitchFamily="2" charset="2"/>
              <a:buChar char="§"/>
            </a:pPr>
            <a:r>
              <a:rPr lang="en-US" sz="2000" dirty="0" smtClean="0"/>
              <a:t>Adequate work space</a:t>
            </a:r>
          </a:p>
          <a:p>
            <a:pPr lvl="2">
              <a:lnSpc>
                <a:spcPct val="80000"/>
              </a:lnSpc>
              <a:buClr>
                <a:schemeClr val="accent2">
                  <a:lumMod val="60000"/>
                  <a:lumOff val="40000"/>
                </a:schemeClr>
              </a:buClr>
              <a:buFont typeface="Wingdings" pitchFamily="2" charset="2"/>
              <a:buChar char="§"/>
            </a:pPr>
            <a:r>
              <a:rPr lang="en-US" sz="2000" dirty="0" smtClean="0"/>
              <a:t>Distraction free</a:t>
            </a:r>
            <a:endParaRPr lang="en-US" sz="2000" dirty="0"/>
          </a:p>
          <a:p>
            <a:pPr lvl="2">
              <a:lnSpc>
                <a:spcPct val="80000"/>
              </a:lnSpc>
              <a:buClr>
                <a:schemeClr val="accent2">
                  <a:lumMod val="60000"/>
                  <a:lumOff val="40000"/>
                </a:schemeClr>
              </a:buClr>
              <a:buFont typeface="Wingdings" pitchFamily="2" charset="2"/>
              <a:buChar char="§"/>
            </a:pPr>
            <a:endParaRPr lang="en-US" sz="2400" dirty="0"/>
          </a:p>
          <a:p>
            <a:pPr lvl="1">
              <a:lnSpc>
                <a:spcPct val="80000"/>
              </a:lnSpc>
              <a:buClr>
                <a:schemeClr val="accent2">
                  <a:lumMod val="60000"/>
                  <a:lumOff val="40000"/>
                </a:schemeClr>
              </a:buClr>
              <a:buFont typeface="Wingdings" pitchFamily="2" charset="2"/>
              <a:buChar char="§"/>
            </a:pPr>
            <a:r>
              <a:rPr lang="en-US" sz="2400" dirty="0"/>
              <a:t>Space for storing </a:t>
            </a:r>
            <a:r>
              <a:rPr lang="en-US" sz="2400" dirty="0" smtClean="0"/>
              <a:t>accommodations</a:t>
            </a:r>
          </a:p>
          <a:p>
            <a:pPr lvl="2">
              <a:lnSpc>
                <a:spcPct val="80000"/>
              </a:lnSpc>
              <a:buClr>
                <a:schemeClr val="accent2">
                  <a:lumMod val="60000"/>
                  <a:lumOff val="40000"/>
                </a:schemeClr>
              </a:buClr>
              <a:buFont typeface="Wingdings" pitchFamily="2" charset="2"/>
              <a:buChar char="§"/>
            </a:pPr>
            <a:r>
              <a:rPr lang="en-US" sz="2000" dirty="0" smtClean="0"/>
              <a:t>These are secure materials </a:t>
            </a:r>
            <a:endParaRPr lang="en-US" sz="2000" dirty="0"/>
          </a:p>
          <a:p>
            <a:endParaRPr lang="en-US" dirty="0"/>
          </a:p>
        </p:txBody>
      </p:sp>
      <p:sp>
        <p:nvSpPr>
          <p:cNvPr id="3" name="Title 2"/>
          <p:cNvSpPr>
            <a:spLocks noGrp="1"/>
          </p:cNvSpPr>
          <p:nvPr>
            <p:ph type="title"/>
          </p:nvPr>
        </p:nvSpPr>
        <p:spPr/>
        <p:txBody>
          <a:bodyPr/>
          <a:lstStyle/>
          <a:p>
            <a:r>
              <a:rPr lang="en-US" dirty="0" smtClean="0"/>
              <a:t>Environment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pic>
        <p:nvPicPr>
          <p:cNvPr id="5" name="Picture 2" descr="http://lh5.ggpht.com/-SeimA-m1YQE/UCKzZOwinfI/AAAAAAAACnU/IOZarIB4f7Y/teacher-in-classroom-thumb-400x265_thumb%25255B2%25255D.jpg?imgmax=800"/>
          <p:cNvPicPr>
            <a:picLocks noChangeAspect="1" noChangeArrowheads="1"/>
          </p:cNvPicPr>
          <p:nvPr/>
        </p:nvPicPr>
        <p:blipFill rotWithShape="1">
          <a:blip r:embed="rId3">
            <a:extLst>
              <a:ext uri="{28A0092B-C50C-407E-A947-70E740481C1C}">
                <a14:useLocalDpi xmlns:a14="http://schemas.microsoft.com/office/drawing/2010/main" val="0"/>
              </a:ext>
            </a:extLst>
          </a:blip>
          <a:srcRect l="10338" r="6461"/>
          <a:stretch/>
        </p:blipFill>
        <p:spPr bwMode="auto">
          <a:xfrm>
            <a:off x="429008" y="2315255"/>
            <a:ext cx="3062771" cy="245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36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90000"/>
              </a:lnSpc>
              <a:buNone/>
            </a:pPr>
            <a:r>
              <a:rPr lang="en-US" sz="2800" b="1" dirty="0">
                <a:solidFill>
                  <a:schemeClr val="accent2"/>
                </a:solidFill>
              </a:rPr>
              <a:t>The following items must be secured:</a:t>
            </a:r>
          </a:p>
          <a:p>
            <a:pPr lvl="2">
              <a:lnSpc>
                <a:spcPct val="90000"/>
              </a:lnSpc>
            </a:pPr>
            <a:r>
              <a:rPr lang="en-US" sz="3200" dirty="0"/>
              <a:t>Item Protocols </a:t>
            </a:r>
          </a:p>
          <a:p>
            <a:pPr lvl="2">
              <a:lnSpc>
                <a:spcPct val="90000"/>
              </a:lnSpc>
            </a:pPr>
            <a:r>
              <a:rPr lang="en-US" sz="3200" dirty="0"/>
              <a:t>Student Materials</a:t>
            </a:r>
          </a:p>
          <a:p>
            <a:pPr lvl="2">
              <a:lnSpc>
                <a:spcPct val="90000"/>
              </a:lnSpc>
            </a:pPr>
            <a:r>
              <a:rPr lang="en-US" sz="3200" dirty="0"/>
              <a:t>Accommodated student </a:t>
            </a:r>
            <a:r>
              <a:rPr lang="en-US" sz="3200" dirty="0" smtClean="0"/>
              <a:t>materials</a:t>
            </a:r>
          </a:p>
          <a:p>
            <a:pPr lvl="2">
              <a:lnSpc>
                <a:spcPct val="90000"/>
              </a:lnSpc>
            </a:pPr>
            <a:r>
              <a:rPr lang="en-US" sz="3200" dirty="0"/>
              <a:t>Score recording form</a:t>
            </a:r>
          </a:p>
          <a:p>
            <a:pPr lvl="2">
              <a:lnSpc>
                <a:spcPct val="90000"/>
              </a:lnSpc>
            </a:pPr>
            <a:endParaRPr lang="en-US" sz="3200" dirty="0"/>
          </a:p>
          <a:p>
            <a:pPr lvl="2">
              <a:lnSpc>
                <a:spcPct val="90000"/>
              </a:lnSpc>
            </a:pPr>
            <a:endParaRPr lang="en-US" sz="3200" dirty="0"/>
          </a:p>
          <a:p>
            <a:pPr marL="45720" indent="0" algn="ctr">
              <a:lnSpc>
                <a:spcPct val="90000"/>
              </a:lnSpc>
              <a:buNone/>
            </a:pPr>
            <a:r>
              <a:rPr lang="en-US" b="1" dirty="0">
                <a:solidFill>
                  <a:schemeClr val="accent1">
                    <a:lumMod val="50000"/>
                  </a:schemeClr>
                </a:solidFill>
              </a:rPr>
              <a:t>Any electronic student materials or student answers must be securely removed from technology used.</a:t>
            </a:r>
          </a:p>
        </p:txBody>
      </p:sp>
      <p:sp>
        <p:nvSpPr>
          <p:cNvPr id="3" name="Title 2"/>
          <p:cNvSpPr>
            <a:spLocks noGrp="1"/>
          </p:cNvSpPr>
          <p:nvPr>
            <p:ph type="title"/>
          </p:nvPr>
        </p:nvSpPr>
        <p:spPr/>
        <p:txBody>
          <a:bodyPr/>
          <a:lstStyle/>
          <a:p>
            <a:r>
              <a:rPr lang="en-US" dirty="0" smtClean="0"/>
              <a:t>Security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Tree>
    <p:extLst>
      <p:ext uri="{BB962C8B-B14F-4D97-AF65-F5344CB8AC3E}">
        <p14:creationId xmlns:p14="http://schemas.microsoft.com/office/powerpoint/2010/main" val="120692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90000"/>
              </a:lnSpc>
              <a:buNone/>
            </a:pPr>
            <a:r>
              <a:rPr lang="en-US" sz="2800" dirty="0" smtClean="0">
                <a:solidFill>
                  <a:schemeClr val="tx2">
                    <a:lumMod val="75000"/>
                  </a:schemeClr>
                </a:solidFill>
              </a:rPr>
              <a:t>Test Examiner’s sign the Certification Form and give to SAC before they receive materials</a:t>
            </a:r>
            <a:endParaRPr 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Security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3580241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The SAC is responsible for the distribution and collection of CoAlt: S &amp; SS materials to and from test examiners </a:t>
            </a:r>
            <a:r>
              <a:rPr lang="en-US" sz="2800" b="1" dirty="0" smtClean="0"/>
              <a:t>immediately before testing and after testing.</a:t>
            </a:r>
          </a:p>
          <a:p>
            <a:r>
              <a:rPr lang="en-US" sz="2800" dirty="0" smtClean="0"/>
              <a:t>Test materials must not be stored in classrooms.</a:t>
            </a:r>
          </a:p>
          <a:p>
            <a:r>
              <a:rPr lang="en-US" sz="2800" dirty="0" smtClean="0"/>
              <a:t>CoAlt: S &amp; SS accommodated materials must be returned to the SAC and secured with the other assessment materials.</a:t>
            </a:r>
          </a:p>
          <a:p>
            <a:r>
              <a:rPr lang="en-US" sz="2800" dirty="0" smtClean="0"/>
              <a:t>Only materials for the student being assessed at the time should be distributed.</a:t>
            </a:r>
            <a:endParaRPr lang="en-US" sz="2800" dirty="0"/>
          </a:p>
        </p:txBody>
      </p:sp>
      <p:sp>
        <p:nvSpPr>
          <p:cNvPr id="3" name="Title 2"/>
          <p:cNvSpPr>
            <a:spLocks noGrp="1"/>
          </p:cNvSpPr>
          <p:nvPr>
            <p:ph type="title"/>
          </p:nvPr>
        </p:nvSpPr>
        <p:spPr/>
        <p:txBody>
          <a:bodyPr/>
          <a:lstStyle/>
          <a:p>
            <a:r>
              <a:rPr lang="en-US" dirty="0" smtClean="0"/>
              <a:t>Documented Chain of Custody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2517420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The SAC is responsible for the distribution and collection of CoAlt: S &amp; SS materials to and from test examiners </a:t>
            </a:r>
            <a:r>
              <a:rPr lang="en-US" sz="2800" b="1" dirty="0" smtClean="0"/>
              <a:t>immediately before testing and after testing.</a:t>
            </a:r>
          </a:p>
          <a:p>
            <a:r>
              <a:rPr lang="en-US" sz="2800" dirty="0" smtClean="0"/>
              <a:t>Test materials must not be stored in classrooms.</a:t>
            </a:r>
          </a:p>
          <a:p>
            <a:r>
              <a:rPr lang="en-US" sz="2800" dirty="0" smtClean="0"/>
              <a:t>CoAlt: S &amp; SS accommodated materials must be returned to the SAC and secured with the other assessment materials.</a:t>
            </a:r>
          </a:p>
          <a:p>
            <a:r>
              <a:rPr lang="en-US" sz="2800" dirty="0" smtClean="0"/>
              <a:t>Only materials for the student being assessed at the time should be distributed.</a:t>
            </a:r>
            <a:endParaRPr lang="en-US" sz="2800" dirty="0"/>
          </a:p>
        </p:txBody>
      </p:sp>
      <p:sp>
        <p:nvSpPr>
          <p:cNvPr id="3" name="Title 2"/>
          <p:cNvSpPr>
            <a:spLocks noGrp="1"/>
          </p:cNvSpPr>
          <p:nvPr>
            <p:ph type="title"/>
          </p:nvPr>
        </p:nvSpPr>
        <p:spPr/>
        <p:txBody>
          <a:bodyPr/>
          <a:lstStyle/>
          <a:p>
            <a:r>
              <a:rPr lang="en-US" dirty="0" smtClean="0"/>
              <a:t>Documented Chain of Custody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sp>
        <p:nvSpPr>
          <p:cNvPr id="5" name="TextBox 4"/>
          <p:cNvSpPr txBox="1"/>
          <p:nvPr/>
        </p:nvSpPr>
        <p:spPr>
          <a:xfrm>
            <a:off x="217596" y="2699305"/>
            <a:ext cx="8571296" cy="3046988"/>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chemeClr val="bg1"/>
                </a:solidFill>
              </a:rPr>
              <a:t>Test Examiners will need access to the test materials to make appropriate accommodations.  This will need to be documented in the chain of custody.</a:t>
            </a:r>
          </a:p>
          <a:p>
            <a:endParaRPr lang="en-US" sz="3200" dirty="0">
              <a:solidFill>
                <a:schemeClr val="bg1"/>
              </a:solidFill>
            </a:endParaRPr>
          </a:p>
          <a:p>
            <a:r>
              <a:rPr lang="en-US" sz="3200" dirty="0" smtClean="0">
                <a:solidFill>
                  <a:schemeClr val="bg1"/>
                </a:solidFill>
              </a:rPr>
              <a:t>*Remember two different forms at grade 8</a:t>
            </a:r>
            <a:endParaRPr lang="en-US" sz="3200" dirty="0">
              <a:solidFill>
                <a:schemeClr val="bg1"/>
              </a:solidFill>
            </a:endParaRPr>
          </a:p>
        </p:txBody>
      </p:sp>
    </p:spTree>
    <p:extLst>
      <p:ext uri="{BB962C8B-B14F-4D97-AF65-F5344CB8AC3E}">
        <p14:creationId xmlns:p14="http://schemas.microsoft.com/office/powerpoint/2010/main" val="1771153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186" y="1752600"/>
            <a:ext cx="8765627" cy="4231990"/>
          </a:xfrm>
        </p:spPr>
        <p:txBody>
          <a:bodyPr/>
          <a:lstStyle/>
          <a:p>
            <a:pPr marL="45720" indent="0" algn="ctr">
              <a:buNone/>
            </a:pPr>
            <a:r>
              <a:rPr lang="en-US" sz="3200" dirty="0" smtClean="0"/>
              <a:t>It is a breach of professional ethics for school personnel to provide verbal or nonverbal clues or answers, teach items on the test, share writing prompts, coach, hint or in any way influence a student’s performance during the test administration.</a:t>
            </a:r>
            <a:endParaRPr lang="en-US" sz="3200" dirty="0"/>
          </a:p>
        </p:txBody>
      </p:sp>
      <p:sp>
        <p:nvSpPr>
          <p:cNvPr id="3" name="Title 2"/>
          <p:cNvSpPr>
            <a:spLocks noGrp="1"/>
          </p:cNvSpPr>
          <p:nvPr>
            <p:ph type="title"/>
          </p:nvPr>
        </p:nvSpPr>
        <p:spPr/>
        <p:txBody>
          <a:bodyPr/>
          <a:lstStyle/>
          <a:p>
            <a:r>
              <a:rPr lang="en-US" dirty="0" smtClean="0"/>
              <a:t>Ethics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201841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186" y="1752600"/>
            <a:ext cx="8765627" cy="4231990"/>
          </a:xfrm>
        </p:spPr>
        <p:txBody>
          <a:bodyPr/>
          <a:lstStyle/>
          <a:p>
            <a:pPr marL="45720" indent="0" algn="ctr">
              <a:buNone/>
            </a:pPr>
            <a:r>
              <a:rPr lang="en-US" sz="3200" dirty="0" smtClean="0"/>
              <a:t>It is a breach of professional ethics for school personnel to provide verbal or nonverbal clues or answers, teach items on the test, coach, hint or in any way influence a student’s performance during the test administration.</a:t>
            </a:r>
            <a:endParaRPr lang="en-US" sz="3200" dirty="0"/>
          </a:p>
        </p:txBody>
      </p:sp>
      <p:sp>
        <p:nvSpPr>
          <p:cNvPr id="3" name="Title 2"/>
          <p:cNvSpPr>
            <a:spLocks noGrp="1"/>
          </p:cNvSpPr>
          <p:nvPr>
            <p:ph type="title"/>
          </p:nvPr>
        </p:nvSpPr>
        <p:spPr/>
        <p:txBody>
          <a:bodyPr/>
          <a:lstStyle/>
          <a:p>
            <a:r>
              <a:rPr lang="en-US" dirty="0" smtClean="0"/>
              <a:t>Ethics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5" name="TextBox 4"/>
          <p:cNvSpPr txBox="1"/>
          <p:nvPr/>
        </p:nvSpPr>
        <p:spPr>
          <a:xfrm>
            <a:off x="318838" y="4414930"/>
            <a:ext cx="8571296" cy="1569660"/>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chemeClr val="bg1"/>
                </a:solidFill>
              </a:rPr>
              <a:t>A breach of ethics may result in invalidation of test results and school, district or CDE disciplinary action.</a:t>
            </a:r>
            <a:endParaRPr lang="en-US" sz="3200" dirty="0">
              <a:solidFill>
                <a:schemeClr val="bg1"/>
              </a:solidFill>
            </a:endParaRPr>
          </a:p>
        </p:txBody>
      </p:sp>
    </p:spTree>
    <p:extLst>
      <p:ext uri="{BB962C8B-B14F-4D97-AF65-F5344CB8AC3E}">
        <p14:creationId xmlns:p14="http://schemas.microsoft.com/office/powerpoint/2010/main" val="598602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2405"/>
            <a:ext cx="8407893" cy="5028265"/>
          </a:xfrm>
        </p:spPr>
        <p:txBody>
          <a:bodyPr/>
          <a:lstStyle/>
          <a:p>
            <a:pPr indent="0"/>
            <a:r>
              <a:rPr lang="en-US" sz="2800" dirty="0"/>
              <a:t>Test examiner must be a certified educator</a:t>
            </a:r>
          </a:p>
          <a:p>
            <a:pPr indent="0"/>
            <a:endParaRPr lang="en-US" sz="2800" u="sng" dirty="0"/>
          </a:p>
          <a:p>
            <a:pPr indent="0"/>
            <a:r>
              <a:rPr lang="en-US" sz="2800" dirty="0"/>
              <a:t>Test examiner should be the person who knows the student best</a:t>
            </a:r>
          </a:p>
          <a:p>
            <a:pPr indent="0"/>
            <a:endParaRPr lang="en-US" sz="2800" dirty="0"/>
          </a:p>
          <a:p>
            <a:pPr indent="0"/>
            <a:r>
              <a:rPr lang="en-US" sz="2800" dirty="0"/>
              <a:t>Test examiners must be trained annually</a:t>
            </a:r>
          </a:p>
          <a:p>
            <a:pPr indent="0"/>
            <a:endParaRPr lang="en-US" sz="2800" u="sng" dirty="0"/>
          </a:p>
          <a:p>
            <a:pPr indent="0">
              <a:spcBef>
                <a:spcPts val="0"/>
              </a:spcBef>
            </a:pPr>
            <a:r>
              <a:rPr lang="en-US" sz="2800" dirty="0"/>
              <a:t>Para professionals may be present but may not administer the assessment</a:t>
            </a:r>
          </a:p>
          <a:p>
            <a:pPr lvl="1" indent="0">
              <a:spcBef>
                <a:spcPts val="0"/>
              </a:spcBef>
            </a:pPr>
            <a:r>
              <a:rPr lang="en-US" sz="2000" dirty="0"/>
              <a:t>(anyone in the assessment environment should be trained)</a:t>
            </a:r>
          </a:p>
        </p:txBody>
      </p:sp>
      <p:sp>
        <p:nvSpPr>
          <p:cNvPr id="3" name="Title 2"/>
          <p:cNvSpPr>
            <a:spLocks noGrp="1"/>
          </p:cNvSpPr>
          <p:nvPr>
            <p:ph type="title"/>
          </p:nvPr>
        </p:nvSpPr>
        <p:spPr/>
        <p:txBody>
          <a:bodyPr/>
          <a:lstStyle/>
          <a:p>
            <a:r>
              <a:rPr lang="en-US" dirty="0"/>
              <a:t>Test </a:t>
            </a:r>
            <a:r>
              <a:rPr lang="en-US" dirty="0" smtClean="0"/>
              <a:t>Examiner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3565247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4294967295"/>
          </p:nvPr>
        </p:nvSpPr>
        <p:spPr>
          <a:xfrm>
            <a:off x="4683760" y="2021839"/>
            <a:ext cx="4460240" cy="2133601"/>
          </a:xfrm>
        </p:spPr>
        <p:txBody>
          <a:bodyPr>
            <a:noAutofit/>
          </a:bodyPr>
          <a:lstStyle/>
          <a:p>
            <a:pPr marL="45720" indent="0">
              <a:buNone/>
            </a:pPr>
            <a:r>
              <a:rPr lang="en-US" sz="1800" b="1" dirty="0" smtClean="0">
                <a:solidFill>
                  <a:srgbClr val="000000"/>
                </a:solidFill>
              </a:rPr>
              <a:t>When </a:t>
            </a:r>
            <a:r>
              <a:rPr lang="en-US" sz="1800" b="1" dirty="0">
                <a:solidFill>
                  <a:srgbClr val="000000"/>
                </a:solidFill>
              </a:rPr>
              <a:t>we intentionally </a:t>
            </a:r>
            <a:r>
              <a:rPr lang="en-US" sz="1800" b="1" dirty="0" smtClean="0">
                <a:solidFill>
                  <a:srgbClr val="000000"/>
                </a:solidFill>
              </a:rPr>
              <a:t>integrate…</a:t>
            </a:r>
            <a:endParaRPr lang="en-US" sz="1800" b="1" dirty="0">
              <a:solidFill>
                <a:srgbClr val="000000"/>
              </a:solidFill>
            </a:endParaRPr>
          </a:p>
          <a:p>
            <a:pPr>
              <a:lnSpc>
                <a:spcPct val="130000"/>
              </a:lnSpc>
            </a:pPr>
            <a:r>
              <a:rPr lang="en-US" sz="1600" spc="0" dirty="0" smtClean="0">
                <a:solidFill>
                  <a:schemeClr val="tx1"/>
                </a:solidFill>
              </a:rPr>
              <a:t>Coherent </a:t>
            </a:r>
            <a:r>
              <a:rPr lang="en-US" sz="1600" spc="0" dirty="0">
                <a:solidFill>
                  <a:schemeClr val="tx1"/>
                </a:solidFill>
              </a:rPr>
              <a:t>and rigorous academic </a:t>
            </a:r>
            <a:r>
              <a:rPr lang="en-US" sz="1600" spc="0" dirty="0" smtClean="0">
                <a:solidFill>
                  <a:schemeClr val="tx1"/>
                </a:solidFill>
              </a:rPr>
              <a:t>standards</a:t>
            </a:r>
          </a:p>
          <a:p>
            <a:pPr>
              <a:lnSpc>
                <a:spcPct val="130000"/>
              </a:lnSpc>
            </a:pPr>
            <a:r>
              <a:rPr lang="en-US" sz="1600" spc="0" dirty="0" smtClean="0">
                <a:solidFill>
                  <a:schemeClr val="tx1"/>
                </a:solidFill>
              </a:rPr>
              <a:t>Innovative and engaging learning options</a:t>
            </a:r>
          </a:p>
          <a:p>
            <a:pPr>
              <a:lnSpc>
                <a:spcPct val="130000"/>
              </a:lnSpc>
            </a:pPr>
            <a:r>
              <a:rPr lang="en-US" sz="1600" spc="0" dirty="0" smtClean="0">
                <a:solidFill>
                  <a:schemeClr val="tx1"/>
                </a:solidFill>
              </a:rPr>
              <a:t>Supported and effective educators</a:t>
            </a:r>
          </a:p>
          <a:p>
            <a:pPr>
              <a:lnSpc>
                <a:spcPct val="130000"/>
              </a:lnSpc>
            </a:pPr>
            <a:r>
              <a:rPr lang="en-US" sz="1600" spc="0" dirty="0" smtClean="0">
                <a:solidFill>
                  <a:schemeClr val="tx1"/>
                </a:solidFill>
              </a:rPr>
              <a:t>Aligned </a:t>
            </a:r>
            <a:r>
              <a:rPr lang="en-US" sz="1600" spc="0" dirty="0">
                <a:solidFill>
                  <a:schemeClr val="tx1"/>
                </a:solidFill>
              </a:rPr>
              <a:t>and meaningful assessments</a:t>
            </a:r>
          </a:p>
          <a:p>
            <a:pPr>
              <a:lnSpc>
                <a:spcPct val="130000"/>
              </a:lnSpc>
            </a:pPr>
            <a:r>
              <a:rPr lang="en-US" sz="1600" spc="0" dirty="0" smtClean="0">
                <a:solidFill>
                  <a:schemeClr val="tx1"/>
                </a:solidFill>
              </a:rPr>
              <a:t>Statewide </a:t>
            </a:r>
            <a:r>
              <a:rPr lang="en-US" sz="1600" spc="0" dirty="0">
                <a:solidFill>
                  <a:schemeClr val="tx1"/>
                </a:solidFill>
              </a:rPr>
              <a:t>and district accountability</a:t>
            </a:r>
          </a:p>
          <a:p>
            <a:pPr marL="45720" indent="0" algn="ctr">
              <a:buNone/>
            </a:pPr>
            <a:r>
              <a:rPr lang="en-US" sz="1600" spc="0" dirty="0" smtClean="0">
                <a:solidFill>
                  <a:schemeClr val="tx1"/>
                </a:solidFill>
              </a:rPr>
              <a:t> </a:t>
            </a:r>
            <a:endParaRPr lang="en-US" sz="1600" i="1" spc="0" dirty="0">
              <a:solidFill>
                <a:schemeClr val="tx1"/>
              </a:solidFill>
            </a:endParaRPr>
          </a:p>
        </p:txBody>
      </p:sp>
      <p:sp>
        <p:nvSpPr>
          <p:cNvPr id="9" name="Title 8"/>
          <p:cNvSpPr>
            <a:spLocks noGrp="1"/>
          </p:cNvSpPr>
          <p:nvPr>
            <p:ph type="title" idx="4294967295"/>
          </p:nvPr>
        </p:nvSpPr>
        <p:spPr>
          <a:xfrm>
            <a:off x="0" y="178118"/>
            <a:ext cx="9144000" cy="1081087"/>
          </a:xfrm>
        </p:spPr>
        <p:txBody>
          <a:bodyPr/>
          <a:lstStyle/>
          <a:p>
            <a:pPr algn="ctr"/>
            <a:r>
              <a:rPr lang="en-US" sz="3600" dirty="0" smtClean="0">
                <a:solidFill>
                  <a:schemeClr val="accent1">
                    <a:lumMod val="50000"/>
                  </a:schemeClr>
                </a:solidFill>
              </a:rPr>
              <a:t>Expanding Student Learning</a:t>
            </a:r>
            <a:endParaRPr lang="en-US" sz="3600" dirty="0">
              <a:solidFill>
                <a:schemeClr val="accent1">
                  <a:lumMod val="50000"/>
                </a:schemeClr>
              </a:solidFill>
            </a:endParaRPr>
          </a:p>
        </p:txBody>
      </p:sp>
      <p:sp>
        <p:nvSpPr>
          <p:cNvPr id="3" name="Rectangle 2"/>
          <p:cNvSpPr/>
          <p:nvPr/>
        </p:nvSpPr>
        <p:spPr>
          <a:xfrm>
            <a:off x="4886960" y="4528235"/>
            <a:ext cx="3616960" cy="747897"/>
          </a:xfrm>
          <a:prstGeom prst="rect">
            <a:avLst/>
          </a:prstGeom>
        </p:spPr>
        <p:txBody>
          <a:bodyPr wrap="square">
            <a:spAutoFit/>
          </a:bodyPr>
          <a:lstStyle/>
          <a:p>
            <a:pPr marL="45720" indent="0">
              <a:lnSpc>
                <a:spcPct val="120000"/>
              </a:lnSpc>
              <a:buNone/>
            </a:pPr>
            <a:r>
              <a:rPr lang="en-US" i="1" dirty="0">
                <a:solidFill>
                  <a:schemeClr val="accent1">
                    <a:lumMod val="50000"/>
                  </a:schemeClr>
                </a:solidFill>
              </a:rPr>
              <a:t>We can personalize learning and ignite the potential of every student.</a:t>
            </a:r>
          </a:p>
        </p:txBody>
      </p:sp>
      <p:pic>
        <p:nvPicPr>
          <p:cNvPr id="7" name="Picture 6" descr="Student Learning Globe-01.png"/>
          <p:cNvPicPr>
            <a:picLocks noChangeAspect="1"/>
          </p:cNvPicPr>
          <p:nvPr/>
        </p:nvPicPr>
        <p:blipFill rotWithShape="1">
          <a:blip r:embed="rId3" cstate="email">
            <a:extLst>
              <a:ext uri="{28A0092B-C50C-407E-A947-70E740481C1C}">
                <a14:useLocalDpi xmlns:a14="http://schemas.microsoft.com/office/drawing/2010/main" val="0"/>
              </a:ext>
            </a:extLst>
          </a:blip>
          <a:srcRect b="8296"/>
          <a:stretch/>
        </p:blipFill>
        <p:spPr>
          <a:xfrm>
            <a:off x="-462281" y="497841"/>
            <a:ext cx="5951000" cy="5978772"/>
          </a:xfrm>
          <a:prstGeom prst="rect">
            <a:avLst/>
          </a:prstGeom>
        </p:spPr>
      </p:pic>
      <p:sp>
        <p:nvSpPr>
          <p:cNvPr id="6"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52000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4" name="TextBox 3"/>
          <p:cNvSpPr txBox="1"/>
          <p:nvPr/>
        </p:nvSpPr>
        <p:spPr>
          <a:xfrm>
            <a:off x="808310" y="2008015"/>
            <a:ext cx="7412165" cy="2308324"/>
          </a:xfrm>
          <a:prstGeom prst="rect">
            <a:avLst/>
          </a:prstGeom>
          <a:noFill/>
        </p:spPr>
        <p:txBody>
          <a:bodyPr wrap="square" rtlCol="0">
            <a:spAutoFit/>
          </a:bodyPr>
          <a:lstStyle/>
          <a:p>
            <a:r>
              <a:rPr lang="en-US" sz="2400" dirty="0" smtClean="0"/>
              <a:t>Any adult touching testing materials </a:t>
            </a:r>
            <a:r>
              <a:rPr lang="en-US" sz="2400" u="sng" dirty="0" smtClean="0"/>
              <a:t>must </a:t>
            </a:r>
            <a:r>
              <a:rPr lang="en-US" sz="2400" dirty="0" smtClean="0"/>
              <a:t>be trained on </a:t>
            </a:r>
          </a:p>
          <a:p>
            <a:pPr marL="914400" lvl="1" indent="-457200">
              <a:buFont typeface="+mj-lt"/>
              <a:buAutoNum type="arabicPeriod"/>
            </a:pPr>
            <a:r>
              <a:rPr lang="en-US" sz="2400" dirty="0" smtClean="0"/>
              <a:t>Ethics</a:t>
            </a:r>
          </a:p>
          <a:p>
            <a:pPr marL="914400" lvl="1" indent="-457200">
              <a:buFont typeface="+mj-lt"/>
              <a:buAutoNum type="arabicPeriod"/>
            </a:pPr>
            <a:r>
              <a:rPr lang="en-US" sz="2400" dirty="0" smtClean="0"/>
              <a:t>Test Security </a:t>
            </a:r>
            <a:r>
              <a:rPr lang="en-US" dirty="0" smtClean="0"/>
              <a:t>(including security of student responses)</a:t>
            </a:r>
          </a:p>
          <a:p>
            <a:endParaRPr lang="en-US" sz="2400" dirty="0"/>
          </a:p>
          <a:p>
            <a:r>
              <a:rPr lang="en-US" sz="2400" dirty="0" smtClean="0"/>
              <a:t>Any adult touching testing materials </a:t>
            </a:r>
            <a:r>
              <a:rPr lang="en-US" sz="2400" u="sng" dirty="0" smtClean="0"/>
              <a:t>should </a:t>
            </a:r>
            <a:r>
              <a:rPr lang="en-US" sz="2400" dirty="0" smtClean="0"/>
              <a:t>sign a confidentiality statement.</a:t>
            </a:r>
            <a:endParaRPr lang="en-US" sz="2400" dirty="0"/>
          </a:p>
        </p:txBody>
      </p:sp>
      <p:pic>
        <p:nvPicPr>
          <p:cNvPr id="3074" name="Picture 2" descr="http://images.clipartof.com/thumbnails/230208-Royalty-Free-RF-Clipart-Illustration-Of-A-Diverse-Hands-Touching-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b="14616"/>
          <a:stretch/>
        </p:blipFill>
        <p:spPr bwMode="auto">
          <a:xfrm>
            <a:off x="4341570" y="4411229"/>
            <a:ext cx="2107471" cy="159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78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81260" cy="4801870"/>
          </a:xfrm>
        </p:spPr>
        <p:txBody>
          <a:bodyPr/>
          <a:lstStyle/>
          <a:p>
            <a:pPr indent="0">
              <a:buNone/>
            </a:pPr>
            <a:r>
              <a:rPr lang="en-US" sz="2800" dirty="0" smtClean="0"/>
              <a:t>Pearson will be hiring score monitors to assist in monitoring testing.</a:t>
            </a:r>
          </a:p>
          <a:p>
            <a:pPr lvl="1" indent="0"/>
            <a:r>
              <a:rPr lang="en-US" sz="1800" dirty="0" smtClean="0"/>
              <a:t> </a:t>
            </a:r>
            <a:r>
              <a:rPr lang="en-US" sz="2000" dirty="0" smtClean="0"/>
              <a:t>They will be provided a list of students they are responsible to monitor </a:t>
            </a:r>
          </a:p>
          <a:p>
            <a:pPr lvl="1" indent="0"/>
            <a:r>
              <a:rPr lang="en-US" sz="2000" dirty="0" smtClean="0"/>
              <a:t> They will contact the district to determine the date the student will be testing</a:t>
            </a:r>
          </a:p>
          <a:p>
            <a:pPr lvl="1" indent="0"/>
            <a:r>
              <a:rPr lang="en-US" sz="2000" dirty="0" smtClean="0"/>
              <a:t> They will be trained by CDE and Pearson as to their role</a:t>
            </a:r>
          </a:p>
          <a:p>
            <a:pPr lvl="1" indent="0"/>
            <a:r>
              <a:rPr lang="en-US" sz="2000" dirty="0" smtClean="0"/>
              <a:t> They will be observing the testing </a:t>
            </a:r>
          </a:p>
          <a:p>
            <a:pPr lvl="2" indent="0"/>
            <a:r>
              <a:rPr lang="en-US" sz="2000" dirty="0" smtClean="0"/>
              <a:t>Note procedures followed</a:t>
            </a:r>
          </a:p>
          <a:p>
            <a:pPr lvl="2" indent="0"/>
            <a:r>
              <a:rPr lang="en-US" sz="2000" dirty="0" smtClean="0"/>
              <a:t>Score behind testing</a:t>
            </a:r>
          </a:p>
          <a:p>
            <a:pPr lvl="1" indent="0"/>
            <a:endParaRPr lang="en-US" sz="1800" dirty="0"/>
          </a:p>
        </p:txBody>
      </p:sp>
      <p:sp>
        <p:nvSpPr>
          <p:cNvPr id="3" name="Title 2"/>
          <p:cNvSpPr>
            <a:spLocks noGrp="1"/>
          </p:cNvSpPr>
          <p:nvPr>
            <p:ph type="title"/>
          </p:nvPr>
        </p:nvSpPr>
        <p:spPr/>
        <p:txBody>
          <a:bodyPr/>
          <a:lstStyle/>
          <a:p>
            <a:r>
              <a:rPr lang="en-US" dirty="0" smtClean="0"/>
              <a:t>Score Monitors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Tree>
    <p:extLst>
      <p:ext uri="{BB962C8B-B14F-4D97-AF65-F5344CB8AC3E}">
        <p14:creationId xmlns:p14="http://schemas.microsoft.com/office/powerpoint/2010/main" val="3156048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81260" cy="4801870"/>
          </a:xfrm>
        </p:spPr>
        <p:txBody>
          <a:bodyPr/>
          <a:lstStyle/>
          <a:p>
            <a:pPr indent="0">
              <a:buNone/>
            </a:pPr>
            <a:r>
              <a:rPr lang="en-US" sz="2800" dirty="0" smtClean="0"/>
              <a:t>Pearson will be hiring score monitors to assist in monitoring testing.</a:t>
            </a:r>
          </a:p>
          <a:p>
            <a:pPr lvl="1" indent="0"/>
            <a:r>
              <a:rPr lang="en-US" sz="1800" dirty="0" smtClean="0"/>
              <a:t> </a:t>
            </a:r>
            <a:r>
              <a:rPr lang="en-US" sz="2000" dirty="0" smtClean="0"/>
              <a:t>They will be provided a list of students they are responsible to monitor </a:t>
            </a:r>
          </a:p>
          <a:p>
            <a:pPr lvl="1" indent="0"/>
            <a:r>
              <a:rPr lang="en-US" sz="2000" dirty="0" smtClean="0"/>
              <a:t> They will contact the district to determine the date the student will be testing</a:t>
            </a:r>
          </a:p>
          <a:p>
            <a:pPr lvl="1" indent="0"/>
            <a:r>
              <a:rPr lang="en-US" sz="2000" dirty="0" smtClean="0"/>
              <a:t> They will be trained by CDE and Pearson as to their role</a:t>
            </a:r>
          </a:p>
          <a:p>
            <a:pPr lvl="1" indent="0"/>
            <a:r>
              <a:rPr lang="en-US" sz="2000" dirty="0" smtClean="0"/>
              <a:t> They will be observing the testing </a:t>
            </a:r>
          </a:p>
          <a:p>
            <a:pPr lvl="2" indent="0"/>
            <a:r>
              <a:rPr lang="en-US" sz="2000" dirty="0" smtClean="0"/>
              <a:t>Note procedures followed</a:t>
            </a:r>
          </a:p>
          <a:p>
            <a:pPr lvl="2" indent="0"/>
            <a:r>
              <a:rPr lang="en-US" sz="2000" dirty="0" smtClean="0"/>
              <a:t>Score behind testing</a:t>
            </a:r>
          </a:p>
          <a:p>
            <a:pPr lvl="1" indent="0"/>
            <a:endParaRPr lang="en-US" sz="1800" dirty="0"/>
          </a:p>
        </p:txBody>
      </p:sp>
      <p:sp>
        <p:nvSpPr>
          <p:cNvPr id="3" name="Title 2"/>
          <p:cNvSpPr>
            <a:spLocks noGrp="1"/>
          </p:cNvSpPr>
          <p:nvPr>
            <p:ph type="title"/>
          </p:nvPr>
        </p:nvSpPr>
        <p:spPr/>
        <p:txBody>
          <a:bodyPr/>
          <a:lstStyle/>
          <a:p>
            <a:r>
              <a:rPr lang="en-US" dirty="0" smtClean="0"/>
              <a:t>Score Monitors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5" name="TextBox 4"/>
          <p:cNvSpPr txBox="1"/>
          <p:nvPr/>
        </p:nvSpPr>
        <p:spPr>
          <a:xfrm>
            <a:off x="381000" y="2507280"/>
            <a:ext cx="8381260" cy="1938992"/>
          </a:xfrm>
          <a:prstGeom prst="rect">
            <a:avLst/>
          </a:prstGeom>
          <a:solidFill>
            <a:schemeClr val="accent3"/>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1"/>
                </a:solidFill>
              </a:rPr>
              <a:t>We appreciate you working with these monitors so they may observe in the least disruptive (for the student) way possible.</a:t>
            </a:r>
          </a:p>
          <a:p>
            <a:endParaRPr lang="en-US" sz="2400" dirty="0">
              <a:solidFill>
                <a:schemeClr val="bg1"/>
              </a:solidFill>
            </a:endParaRPr>
          </a:p>
          <a:p>
            <a:r>
              <a:rPr lang="en-US" sz="2400" dirty="0" smtClean="0">
                <a:solidFill>
                  <a:schemeClr val="bg1"/>
                </a:solidFill>
              </a:rPr>
              <a:t>You need to make determinations based on what is best for your students and their instructional  time.  </a:t>
            </a:r>
            <a:endParaRPr lang="en-US" sz="2400" dirty="0">
              <a:solidFill>
                <a:schemeClr val="bg1"/>
              </a:solidFill>
            </a:endParaRPr>
          </a:p>
        </p:txBody>
      </p:sp>
    </p:spTree>
    <p:extLst>
      <p:ext uri="{BB962C8B-B14F-4D97-AF65-F5344CB8AC3E}">
        <p14:creationId xmlns:p14="http://schemas.microsoft.com/office/powerpoint/2010/main" val="2532884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Examiner’s Manual</a:t>
            </a:r>
          </a:p>
          <a:p>
            <a:r>
              <a:rPr lang="en-US" sz="2800" dirty="0" smtClean="0"/>
              <a:t>One shrink wrapped packet per student</a:t>
            </a:r>
          </a:p>
          <a:p>
            <a:pPr lvl="1"/>
            <a:r>
              <a:rPr lang="en-US" sz="2600" dirty="0" smtClean="0"/>
              <a:t>CoAlt test book</a:t>
            </a:r>
          </a:p>
          <a:p>
            <a:pPr lvl="1"/>
            <a:r>
              <a:rPr lang="en-US" sz="2600" dirty="0" smtClean="0"/>
              <a:t>Secure return envelope</a:t>
            </a:r>
          </a:p>
          <a:p>
            <a:pPr lvl="1"/>
            <a:r>
              <a:rPr lang="en-US" sz="2600" dirty="0" smtClean="0"/>
              <a:t>Task manipulatives (for </a:t>
            </a:r>
            <a:r>
              <a:rPr lang="en-US" sz="2600" dirty="0" err="1" smtClean="0"/>
              <a:t>SPT</a:t>
            </a:r>
            <a:r>
              <a:rPr lang="en-US" sz="2600" dirty="0" smtClean="0"/>
              <a:t> items)</a:t>
            </a:r>
          </a:p>
          <a:p>
            <a:pPr lvl="2"/>
            <a:r>
              <a:rPr lang="en-US" sz="2400" dirty="0" smtClean="0"/>
              <a:t>Secure return form</a:t>
            </a:r>
          </a:p>
          <a:p>
            <a:pPr lvl="1"/>
            <a:r>
              <a:rPr lang="en-US" sz="2600" dirty="0" smtClean="0"/>
              <a:t>Score recording form</a:t>
            </a:r>
          </a:p>
          <a:p>
            <a:pPr lvl="1"/>
            <a:r>
              <a:rPr lang="en-US" sz="2600" dirty="0" smtClean="0"/>
              <a:t>Certification form</a:t>
            </a:r>
            <a:endParaRPr lang="en-US" sz="2600" dirty="0"/>
          </a:p>
        </p:txBody>
      </p:sp>
      <p:sp>
        <p:nvSpPr>
          <p:cNvPr id="3" name="Title 2"/>
          <p:cNvSpPr>
            <a:spLocks noGrp="1"/>
          </p:cNvSpPr>
          <p:nvPr>
            <p:ph type="title"/>
          </p:nvPr>
        </p:nvSpPr>
        <p:spPr/>
        <p:txBody>
          <a:bodyPr/>
          <a:lstStyle/>
          <a:p>
            <a:r>
              <a:rPr lang="en-US" dirty="0" smtClean="0"/>
              <a:t>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2054872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Ensure every student has their own book and write their name on the front of the book</a:t>
            </a:r>
          </a:p>
          <a:p>
            <a:r>
              <a:rPr lang="en-US" sz="2800" dirty="0" smtClean="0"/>
              <a:t>Ensure every student has their own set of task manipulatives, score recording form, and secure return envelope</a:t>
            </a:r>
          </a:p>
          <a:p>
            <a:r>
              <a:rPr lang="en-US" sz="2800" dirty="0" smtClean="0"/>
              <a:t>Write the student’s name with a black marker on the secure return envelope</a:t>
            </a:r>
            <a:endParaRPr lang="en-US" sz="1800" dirty="0"/>
          </a:p>
        </p:txBody>
      </p:sp>
      <p:sp>
        <p:nvSpPr>
          <p:cNvPr id="3" name="Title 2"/>
          <p:cNvSpPr>
            <a:spLocks noGrp="1"/>
          </p:cNvSpPr>
          <p:nvPr>
            <p:ph type="title"/>
          </p:nvPr>
        </p:nvSpPr>
        <p:spPr/>
        <p:txBody>
          <a:bodyPr/>
          <a:lstStyle/>
          <a:p>
            <a:r>
              <a:rPr lang="en-US" dirty="0" smtClean="0"/>
              <a:t>Test Examiner or SAC Before Testing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2809740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Read through the items and consider the specific needs of the student</a:t>
            </a:r>
          </a:p>
          <a:p>
            <a:r>
              <a:rPr lang="en-US" sz="2800" dirty="0" smtClean="0"/>
              <a:t>Review the </a:t>
            </a:r>
            <a:r>
              <a:rPr lang="en-US" sz="2800" dirty="0" err="1" smtClean="0"/>
              <a:t>EEOs</a:t>
            </a:r>
            <a:r>
              <a:rPr lang="en-US" sz="2800" dirty="0" smtClean="0"/>
              <a:t> being assessed</a:t>
            </a:r>
          </a:p>
          <a:p>
            <a:r>
              <a:rPr lang="en-US" sz="2800" dirty="0" smtClean="0"/>
              <a:t>Identify and secure any accommodations the student may need</a:t>
            </a:r>
          </a:p>
          <a:p>
            <a:r>
              <a:rPr lang="en-US" sz="2800" dirty="0"/>
              <a:t>Cut apart task </a:t>
            </a:r>
            <a:r>
              <a:rPr lang="en-US" sz="2800" dirty="0" smtClean="0"/>
              <a:t>manipulatives, and paperclip to corresponding pages</a:t>
            </a:r>
            <a:endParaRPr lang="en-US" sz="2600" dirty="0"/>
          </a:p>
          <a:p>
            <a:endParaRPr lang="en-US" sz="2800" dirty="0" smtClean="0"/>
          </a:p>
          <a:p>
            <a:pPr marL="45720" indent="0">
              <a:buNone/>
            </a:pPr>
            <a:endParaRPr lang="en-US" sz="2600" dirty="0" smtClean="0"/>
          </a:p>
          <a:p>
            <a:endParaRPr lang="en-US" sz="1800" dirty="0"/>
          </a:p>
        </p:txBody>
      </p:sp>
      <p:sp>
        <p:nvSpPr>
          <p:cNvPr id="3" name="Title 2"/>
          <p:cNvSpPr>
            <a:spLocks noGrp="1"/>
          </p:cNvSpPr>
          <p:nvPr>
            <p:ph type="title"/>
          </p:nvPr>
        </p:nvSpPr>
        <p:spPr/>
        <p:txBody>
          <a:bodyPr/>
          <a:lstStyle/>
          <a:p>
            <a:r>
              <a:rPr lang="en-US" dirty="0" smtClean="0"/>
              <a:t>Test Examiner Before Testing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45</a:t>
            </a:fld>
            <a:endParaRPr lang="en-US" dirty="0" smtClean="0"/>
          </a:p>
        </p:txBody>
      </p:sp>
    </p:spTree>
    <p:extLst>
      <p:ext uri="{BB962C8B-B14F-4D97-AF65-F5344CB8AC3E}">
        <p14:creationId xmlns:p14="http://schemas.microsoft.com/office/powerpoint/2010/main" val="3258163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13345" y="1700775"/>
            <a:ext cx="3686880" cy="3686880"/>
          </a:xfrm>
          <a:prstGeom prst="rect">
            <a:avLst/>
          </a:prstGeom>
        </p:spPr>
      </p:pic>
    </p:spTree>
    <p:extLst>
      <p:ext uri="{BB962C8B-B14F-4D97-AF65-F5344CB8AC3E}">
        <p14:creationId xmlns:p14="http://schemas.microsoft.com/office/powerpoint/2010/main" val="2485919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t>Accommodations</a:t>
            </a:r>
          </a:p>
          <a:p>
            <a:r>
              <a:rPr lang="en-US" dirty="0" smtClean="0"/>
              <a:t>Options for English Learners</a:t>
            </a:r>
          </a:p>
          <a:p>
            <a:r>
              <a:rPr lang="en-US" dirty="0" smtClean="0"/>
              <a:t>“All Accommodations”</a:t>
            </a:r>
          </a:p>
        </p:txBody>
      </p:sp>
      <p:sp>
        <p:nvSpPr>
          <p:cNvPr id="3" name="Title 2"/>
          <p:cNvSpPr>
            <a:spLocks noGrp="1"/>
          </p:cNvSpPr>
          <p:nvPr>
            <p:ph type="title"/>
          </p:nvPr>
        </p:nvSpPr>
        <p:spPr/>
        <p:txBody>
          <a:bodyPr/>
          <a:lstStyle/>
          <a:p>
            <a:r>
              <a:rPr lang="en-US" dirty="0" smtClean="0"/>
              <a:t>Accommodations</a:t>
            </a:r>
            <a:endParaRPr lang="en-US" dirty="0"/>
          </a:p>
        </p:txBody>
      </p:sp>
    </p:spTree>
    <p:extLst>
      <p:ext uri="{BB962C8B-B14F-4D97-AF65-F5344CB8AC3E}">
        <p14:creationId xmlns:p14="http://schemas.microsoft.com/office/powerpoint/2010/main" val="162802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32234" y="1484313"/>
            <a:ext cx="8449101" cy="3810000"/>
          </a:xfrm>
        </p:spPr>
        <p:txBody>
          <a:bodyPr/>
          <a:lstStyle/>
          <a:p>
            <a:r>
              <a:rPr lang="en-US" sz="3600" b="1" dirty="0" smtClean="0">
                <a:solidFill>
                  <a:schemeClr val="accent5">
                    <a:lumMod val="75000"/>
                  </a:schemeClr>
                </a:solidFill>
              </a:rPr>
              <a:t>Assessment accommodations are about accessing the assessment without changing the construct.</a:t>
            </a:r>
            <a:endParaRPr lang="en-US" sz="3600" b="1" dirty="0">
              <a:solidFill>
                <a:schemeClr val="accent5">
                  <a:lumMod val="75000"/>
                </a:schemeClr>
              </a:solidFill>
            </a:endParaRPr>
          </a:p>
        </p:txBody>
      </p:sp>
    </p:spTree>
    <p:extLst>
      <p:ext uri="{BB962C8B-B14F-4D97-AF65-F5344CB8AC3E}">
        <p14:creationId xmlns:p14="http://schemas.microsoft.com/office/powerpoint/2010/main" val="3745014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 indent="0">
              <a:buNone/>
            </a:pPr>
            <a:r>
              <a:rPr lang="en-US" sz="2400" dirty="0" smtClean="0"/>
              <a:t>Provide Access and Maintain Construct</a:t>
            </a:r>
          </a:p>
          <a:p>
            <a:pPr marL="45720" indent="0">
              <a:buNone/>
            </a:pPr>
            <a:endParaRPr lang="en-US" sz="2400" dirty="0" smtClean="0"/>
          </a:p>
          <a:p>
            <a:r>
              <a:rPr lang="en-US" sz="2400" dirty="0" smtClean="0"/>
              <a:t>What does the student need to access the assessment?</a:t>
            </a:r>
          </a:p>
          <a:p>
            <a:endParaRPr lang="en-US" sz="2400" dirty="0" smtClean="0"/>
          </a:p>
          <a:p>
            <a:r>
              <a:rPr lang="en-US" sz="2400" dirty="0" smtClean="0"/>
              <a:t>What is being measured?</a:t>
            </a:r>
            <a:endParaRPr lang="en-US" sz="2400" dirty="0"/>
          </a:p>
        </p:txBody>
      </p:sp>
      <p:sp>
        <p:nvSpPr>
          <p:cNvPr id="2" name="Title 1"/>
          <p:cNvSpPr>
            <a:spLocks noGrp="1"/>
          </p:cNvSpPr>
          <p:nvPr>
            <p:ph type="title"/>
          </p:nvPr>
        </p:nvSpPr>
        <p:spPr/>
        <p:txBody>
          <a:bodyPr/>
          <a:lstStyle/>
          <a:p>
            <a:r>
              <a:rPr lang="en-US" dirty="0" smtClean="0"/>
              <a:t>Accommodations</a:t>
            </a:r>
            <a:endParaRPr lang="en-US" dirty="0"/>
          </a:p>
        </p:txBody>
      </p:sp>
      <p:sp>
        <p:nvSpPr>
          <p:cNvPr id="3" name="AutoShape 2" descr="data:image/jpeg;base64,/9j/4AAQSkZJRgABAQAAAQABAAD/2wCEAAkGBhAQEBUQERQWFBQVFBcXFRYUFBgZFhQWFxMYFxQXFxUXGyYeFxkjGhoVHy8gIycpLC0sFR4xNTAqNScrLCkBCQoKDgwOGg8PGCwlHyQ1NS4sLSk1NSwtNCwsKiktLCkuKiw1LCwpKS01KSwuKiwpLCwsLCwsLCksLCwpKSwpLP/AABEIAMUA/wMBIgACEQEDEQH/xAAcAAACAgMBAQAAAAAAAAAAAAAACAYHAwQFAgH/xABFEAABAwIBBQsJBwMEAwEAAAABAAIDBBEFBhIhMUEHExciUVJTYXFygRQyM5GSk7Gz0ggjNDWho8FCYoIVQ9HhY/Dxov/EABkBAQADAQEAAAAAAAAAAAAAAAABAgMEBf/EADURAAIBAgEJBQgDAQEBAAAAAAABAgMREgQhIjFBYYGR0RQyUlOxMzRCUXFyweETofDxBSP/2gAMAwEAAhEDEQA/AKOa0k2GtZvIpOY72Sii9Izvt+ITGZD7nGHVWHwVE0bnSPa4uIleAbSOA0B1hoAWcpO9kdlGlSdN1Kjeu2b6C5+RScx3slHkUnMd7JTU8EWE9E/30n1I4IsJ6J/vpPqTT3E4ck8UuS6ireRScx3slHkUnMd7JTU8EWE9E/30n1I4IsJ6J/vpPqTT3DDknilyXUVbyKTmO9ko8ik5jvZKangiwnon++k+pHBFhPRP99J9Sae4Yck8UuS6ireRScx3slHkUnMd7JTU8EWE9E/30n1I4IsJ6J/vpPqTT3DDknilyXUVbyKTmO9ko8ik5jvZKangiwnon++k+pHBFhPRP99J9Sae4Yck8UuS6ireRScx3slHkUnMd7JTU8EWE9E/30n1I4IsJ6J/vpPqTT3DDknilyXUVbyKTmO9ko8ik5jvZKangiwnon++k+pHBFhPRP8AfSfUmnuGHJPFLkuoq3kUnMd7JR5FJzHeyU1PBFhPRP8AfSfUjgiwnon++k+pNPcMOSeKXJdRVvIpOY72SjyKTmO9kpqeCLCeif76T6kcEWE9E/30n1Jp7hhyTxS5LqKt5FJzHeyUeRScx3slNTwRYT0T/fSfUjgiwnon++k+pNPcMOSeKXJdRVvIpOY72SjyKTmO9kpqeCLCeif76T6kcEWE9E/30n1Jp7hhyTxS5LqKt5FJzHeyUeRScx3slNTwRYT0T/fSfUjgiwnon++k+pNPcMOSeKXJdRVvIpOY72SjyKTmO9kpqeCLCeif76T6kcEWE9E/30n1Jp7hhyTxS5LqKt5FJzHeyUeRScx3slNTwRYT0T/fSfUjgiwnon++k+pNPcMOSeKXJdRVTRyDSWOt3SsKvDdgyOo6CCM0zC0v30Ou9zrgMBHnE21lUepjJu6ZSvShCMZU27O+vc7Gei9Izvt+ITZ7mH5TTd13zXpTKL0jO+34hNnuYflNN3XfNeo+PgWXur+5ejJShCFocYIQhACEIQAhCEAIQhACEIQAhC+EoD6hRrJzLymrZpKdmcySO/FeLFwBs6w5WnQR2a1JVCaeovOnKm7SVmBKxsnaTYOBPICCq63WcrZot7oaU/fTEC41i50D+fELj0u5BiYaJPLs2XXm6SAeS6riexGqpQUU5ytfdcuFCqajy6xLC5BBicZkj1CUbex+09TvWrJwTH6esj32nkbI3UbHS081zdbSpUk8xFShKCUtcXtWo6CEIVjAEIQgBCEIAQhCAqb7QX4eDtm+W1LqmK+0F+Hg7ZvltS6rOPeZ2VvY0uPqZ6L0jO+34hNnuYflNN3XfNelMovSM77fiE2e5h+U03dd816fHwC91f3L0ZKUIQtDjBCFzccx6Gjjz5Sbk2Yxou+R3NY3af0G1AdJcGvy0pIyWMcZnjW2AZ9u8+4Y3xcFFcSxCorPTEsjOqBjja3/AJXjS89Q4vaiCmDQGtaGgag0WA7AFFyLnUly0q3+jp4oxyzSlzvYjbb/APS8NykxA630w7IJD+u/rVZSudoAv2Ly+lcCouyM51YcqKsecyB/dc+M/qH/ABXRgyui/wB1kkX9xAez24yc0dbg1RbNcF7ZOQmIZyfwVDJGh7HBzTqc0gg9hGgrIq/gdmOMkTjE86y3zXH/AMkfmv7TxuRwUkwjKMSOEUwDJT5pB+7lsLnMJ1OtpLDp12zgLqU7k3O4hCwVVbHEM6R7WDlcQB+qkslfUVjumZMyUszcXo+K5jgZQOrQH25LcV3UeoqwMmcoI66ljqWaM4cZu1jxoc09hW3iM0IicZi0RkcbO1EEfqqDmylNPLNRYXNmwTSizn6o3OGbbO1W2dgF9V1k3gd/mehTi8opYZa46nu+X1+RJsq6mFmUNPM9wey7BxTfMcW5gv429at8FVCdxQtpHyumMlYbPDr8W405t+vl2aDsW1U7q29YWC/RWC8T2EWIc3i51tl+TYb9SJ4b3InTVdRdLZmf4f0Pm6hlK+qlZg9Hx5JHDfCNIaL/AMf9qU4BhdFgVI1kjwy+mSR1+O62k9gXF3I8kXRRuxCpF6io0i+tjD/z8Fxd3SsL3wUrdZto63ut8AFLzK+0pFRqz/jT0Vd/1nfEt6Cdr2h7CHNcLgg3BHKCva0sFot5p4ouZG1vqaLrdWhxAhCEAIQhACEIQFTfaC/Dwds3y2pdUxX2gvw8HbN8tqXVZx7zOyt7Glx9TPRekZ32/EJs9zD8ppu675r0plF6Rnfb8Qmz3MPymm7rvmvT4+AXur+5ejJShC8vdZaHGc7H8djo4TK+7jcNjY3zpZD5rG9Z/QAk6AoZRYZUVEhqZ+PM4WuBxIWdFHfU0bTrcdJ2AeDUnEKt1UdMMRdFTDYbG003a5wzQea3rUkic7NDb6ALAKCrMMeCBul7gOoaT+iy7xEPNaT1u+kLMyJexEoJI9lLHUilf5L6U29W0DkKrrJLK2SmnMVUXZjncfP1xv53Zy+tXNvah+XOQrathliAbO0aOR/UVnOLedazvyWvCKdKqtF7dq3ncdTgi40g6QRtC1ZaRRPc5yoIPkFRcOaSIs7WCNcZ/j1KwTDdTFqSuc9eg6M8L4P5r5nBcwhaNdj9NE5sE+cM8XziDm6DosRpBBsbjSNBHKpBUU/UovlTgIqIi3U4aWHkds8EldaitLBjX8mr/ZybZN4+XFsErw8uF4Zbj75oFyCRo30DSbaHDjDU4NjO6/k5UzMbVRP4kTbPjLraLk5zb63adW0Dq0xvc/rTJG6kku10Lw5h/qYQ67SOtrgR2aNRW9T4diGPzyiok3ikhldG6OM6XuaeMP8A7sI1o3jjY6qaeTVnK/dfP/qOBg0Fdi9NHh8MrY209w4OJu+N7rhw13LTnNtqtmqxuCqkjw19FGBvjhnb6RxjKNLXdQvotyEqBwyR4RjubHxIQ/eyL6Ax4FrnqOafWr0BuoppNNP6GuWuUKkZxzJ6S46yIbm2UTqmmME+iopjvUoOs2uGu8bEdrSoBuiZB1zKiWubaWN0mfZg47Be44v9Vv42qS5aRPwuvjxaEExSER1TRtB1O7SAPFo5xVh0tSyaNsjCHse0OaRpDmkXB9SmyksL2FHUlRkq1LVLZs3x/wBsIlkduk0lXA3fHtila0B7TobcC129XUdI1adahNMBjGUOezjQU5zi4eac3Q0fBTXKHckw6seZC10TzrdEc3O7RqXcyZyTpcOi3qmZmg+c46XOPWVbC9pi6sEngVm/6+h2UIQrnKCEIQAhCEAIQhAVN9oL8PB2zfLal1TFfaC/Dwds3y2pdVnHvM7K3saXH1M9F6Rnfb8Qmz3MPymm7rvmvSmUXpGd9vxCbLcx/Kabuv8AmvT4+AXur+5ejJSXKMZc4u+GkeIjaWUthiPI+V2YHf4gud/gpBM+yg+VD99rqKHYHTTntYxsbP1lPqVjk2HQwfDGxRMiYLNY0NaOoCwXVZEvsES2WtQqeBGvuYs2ajNQGrM5rGl7jZrRcnkAUSG6bQGferkN1b4fNB6+rrUmygwnyqmkgzi3PbbOGsHWP1S943gM9HKYp2EcjrHNeOVpWNWUo50ep/5+TUcovGbz7Cwd0fJW4GIUusWc/MOsDSHtI2hdPBMqX1uHSujIFTHGQ4cptocByOAPisu5rj/llKYJA3Oi4lgAAWW4ujVq0eCiOL0kmCYi2aMEwSE6NhaTx4+0awoebSWp6zSEXO+Tz78O7047DXyPy9fFLvNS4mNx052uJxOvu31jxVkVUYI0aVy8p8m6fEKMz07W74WiSN7QAXWHmnt0hcXc8yj31ho5Tx4xxL6ywa2nrb8FMdF4WZV4rKIOtFWa7y/PU52UMRoauOtZ5jzmygfqfUL/AOCleSOJCDFZIwfu6xjZG8m+BhcD4hs1+61eMqMObLSytIvZhcOot0j4fqoZg+ORxwQ1UpcTRPLTm6yLh8F+q4cz/NTfDIqoutRT2rR/K/KOljWT3+p49UwA2ayNxJ5r80Bn6hTnc4ymfKx1DVcWqprscDrexpsHDlI0A+B2rU3JcGk3ubEZxaWreXgHWGX4vr/haWUu5/Xy4uyspXiOMuY57w6z2FrQ11htDgNXWVbC1ZriRKtCalCbzJaP1WbkywcZwqOqgkglF2PaQeUchHWDYjsVc7j2IVzHy0UsTxBHctdICCxxOlrdhaTc22aeVWkBoX1Xw57nLGrJQdPYwQhCsZAhCEAIQhACEIQAhCEBU32gvw8HbN8tqXVMV9oL8PB2zfLal1Wce8zsrexpcfUz0XpGd9vxCbLcy/Kabuu+a9KbRekZ32/EJstzL8ppu6/5r0+PgF7q/uXozt1blDJ2Z2LQnYKaW3vob/FqmNaNCh9cTHXUzyLA79H4kMkH6ROVtpyPUSetlfHDI+Nuc9rHFreVwabBV3ufboNTUVfks1nNeHOaT5zSDqvyW2FWe1qpnKCl/wBNx1krRmxvkbIOTNluHjwfnfos53TTO3JIxqU6lNrPa64F1gL6Gr4w3F+VcrKvHm0VK+Y69TR1kLRu2c4oQc5KK1s1sqMs6XD2Eyuu7Ywa/FVLXVuIZQVA3mK0TdTnaGNHbyr7kdkxLjlW+oqSd4Y7jafPdzR1K8qLD4oYxFEwMY0WAaLBZ2x6ztdVZNLDS7y1voUNue4saTEGtcbNk+7f2nzf10eKt3K7JxldSuiNs612O5rhqPZs8VRGODMqpM02LZDY8hDtCvzJHGm1lHHMNdrPHI4aHBZ0ndOLO3/06bhOOUR2+pXe5plA6CV2HVHF4xzL/wBLx5zOw6x/2ufl5hT8Prm1cIs17s8W1B489vY4afErp7rGTxhlZXw8XOcA+2sSAXY71C3gF2WvZjWF2NhKBp/tlaNB7D8Clr6G1aiXUjGUcpS0Z5pLft6/9MsmIMqKN0zPNdC49hLbEdoKrCgMMdO7P8yoppG2te80Zcbnk1A+IW/g2UIpKOrp5iQ7VG3kdf7wdWkD1laRwmV+G0zBmhzpHu4xAJ3wWABJ8VaLxO5z1aayeMoS1Nu30tdPnYY3DfQx6Lfds0cnFC2V5iaA0AagBbs2L0ug8sEIQgBCEIAQhCAEIQgBCEIAQhCAqb7QX4eDtm+W1LqmK+0F+Hg7ZvltS6rOPeZ2VvY0uPqZ6L0jO+34hNVkFWtgwSGV/msje4+Er9H8JVaL0jO+34hMnh0LnZL2ZrED3aORk7nO/QFRJ2lwL0oqVBRe2a9GQ+L/AFTHJpZ4pt5gY8tBubaNgA1r7VUmLYfmyPeKmKN4eddwG3zjm90uHiphuTmP/S2tZa7XvD+9fb4WPiuri1VFTxvnmIEbASQf6upRZWuJVan8jhbba2w5mQmWT6meammdnH0sDredC7V6rjsvbYsW7HgW+0jalo40DrO5d7fYE+Dg0+JUQyeNRXZ9TB9zNC/OpBawMRuMzrYSHDqJ69NkZPZRw4nBJBK3MlzTHPC7W24s4i+tvw9RK11hZOJU6qrU9neS5Pg/XgbeQOM+V0EUh84NzX95ugqI7udQ5sELRqJefEZqw7mdU6gxCfC5jrcTGTtIGsd5lneBXY3asLMlC2Uf7UnG7rxa/tBqhu8C9KmqWVpLU9XFZjubnmDtpsOgjA0lgc7rc7SVIiuDkHjrKyhie2wLWhj281zRYj+fFbmU+LspaWSZ5tZht2kaFrdWuee6cseBrPexRWH4QK7Gd4Olhe9z7c3SpDkniL8GxF9DUH7mRwAcdQv6OTsOorf3FcHLzPiLx6RxZHfm3uSs+7dRsEMNRYXDiwutsIuL9VwfWsHHDG61nrRrxrV5UpPRlm5amSbdAoN+w6ZoBcQ0PaBpJc0g6PC48VWe5LNOKyRma9sW93eHNIGcDxde1S/clylqKyndHI0lkNmslOt45p5bcvJZTaSmtchoHXay0UbtSOGVaVKEsnTTVyuspdzynqKrylznAa3xjU8jUSoVla9s+J09ADmwszN902a1lw99+yNoPirPyqxmOkgfPIdDQbDaTsA6yqbyVr8QbUyYrFE2YnPzw8Z12uLQ7NBI2lrLjlNrq1jmvKWsZ2jro5WhzDoIBA22IuNGzQthVTkdl/Tzzb1K7yScC8gkJDHyutcBpIDLO33QSDYt061Y/lzmekGjng3Z7Wz/ACAHWVcg30LRlxqBjDI+RrWtFySRoCz0dfFM3Pie17Ttab//AAoQZl9QhACEIQAhCEAIQhACEIQFTfaC/Dwds3y2pdUxX2gvw8HbN8tqXVZx7zOyt7Glx9TPRekZ32/EJsNzaMOwinadILHgjqMr0p9F6Rnfb8Qmy3Mfymm7rvmvT4+AXur+5ejIjQU5wTEzC7RR1Vyxx1RuAJAJ6tXYRzSuBlNij8ar20UBIp4zd5GogHSSrK3RsnZ66j3mnLA8PDuPtADhYHYdOtVlkVin+l1UlLWx73vluPbSCNAIP9TD6xbtWb0XbYdMGq1Nyi//AKWt9V81vt/rk2qcMZFAN7Jj3hhLC3WBYXaeUOs3xDTsXJgpxikTa+jeIq+LQ4tNg9zdbHddv0O2+nY3QcfhgoXlkjHOls1oa65I1/Gy08gcBfTUbHg5kz+O64Oa4HSGvA022gjS0nRoJDrLXn1HNnpwUlmlf+v2cXH8cNS5lVbeMQpCBKw6BK1puHN6wb6NrXG2qytmhqoMWw+50smjzXja06nA9YPwUSyjycp8TAD7w1bWnNdou4DXqFpWdY0j+oNOhcfc8qK7DKw0U0L3wzHQ+MXY1w1PB2AjQR2Ik1L5pmtSpTq0lbNKOzdu9UYXYTjGBGUUzN/geQc5ouRbUS3lttXGp4sVx6ZsUue2Fp+8c5pa1o2i209SYC5Xgm2oK38aMHllRp3td7bZ+ZqYVhcdNCyCIWYxoaP+T1leq6gimYWSsbI062uFx6lnJXgkq5yGtSUsdOwRwsbGwamsFgtarlJBJOrXdZMQro4gTI4Cwva+n/oKH1+Iz13EgvHCdc21w2iIHzj/AHnijZnbIGsimW0c1fUiCPRA0WdIDcNOuQdUmloAOoXK6uEYeynYIoxms4mc3nNZ/TnawDfZtUgo8BZGwMY2zRq8dJJJ0kk6STrX2XCrallK7N4uxo12BUFYwtqYmhxcXb43Q4OdrIkGkaABY6NA0LhVuHYrhMT/ACOpNRTb2/7qT0jARYlh1XGcCM22m2gqRSRuYtKorDG1zgM4DjGPn5l3BoNja506NqKTQcUyC5R7oEczo6aeF9MRUB9RGHOADWMAa22gg3LxquGhi6WGRzxWqMNqt9GvMc4B/Znandjgq1x3faiZ80umR7i5x2XJ1AbANAA2ABaNHXT0zs6J7mkch0eIW6MWMRgO6+M4Q10Zjk5Q2x7SzaOtpPYrCoMShnZnwva9vK06uojWD1FLNh26JFM0Q18TZBzraR1jaPBSDDIJGET4XVZ3/je+zrcgf/DroBg0KrsD3X3McIcQicx+rOAse23mu7WnwVi4ZjEFS3Phka8bbHSO1useKA3EIQgBC+IugPqEIQFTfaC/Dwds3y2pdUxX2gvw8HbN8tqXVZx7zOyt7Glx9TPRekZ32/EJs9zD8ppu6/5r0plF6Rnfb8Qmz3MPymm7rvmvT4+AXur+5ejJOQuJlFkpS1zMyojDuQ6nDsK7q8kK5yJ2Kyodxmihl31zpJQ03YyQ8Vv/ACpPLS21KQvjWtLT3VWi7m27tkcnpmuGa4Ai97HlGojkI5RpC8skmjILJC62x7jne8Fyf82yHrXYmolpyUhCrnQzM9Q5TStFpGOPWGhw9cZzj7A7ES5bxN1sf7qf+YlrmnK+eTlTiZXCD8vAfRwSuPVDNb1uY0fqtSbHMQm0MY2EHbI4X9iIuJ7C9q3DABpcQByuIGnxW3FRKcTGE4MGTge7PncZ3XvZwtGDyiIaD2uLj1qQQUS3YaRbkcCWJ1GkykXx9GumGIMamxFyOVWH9Sj+IYeRqClrMXhfVyUYDt8iiZI4kcXNebDTfWvBhimbnxua9tyLtIIuDYi42g3Co0mXzrWVfiuAQz33xmnnDQ717fFQzFcgnsuYuOOTU71bfD1K663BL6guHVYW5qrnQzMoKrwpzSQQQR1fwtemqJqd2dG4tI2gq68RwaObRIwHYDqcOwjSofjOQbmkmI539rtDh/B/RXUyjiaeGbpAe3ea6JsrNV7aR/71KQYdTi4nwqqsR/tSPII6mv1jsKrmtwhzCQ5paRyix9S043SQuzmOLSNoNitLlRgcG3XpoHCHEYXNPOsAe244j/CysjCMfp6tudBI1/KB5w7WnSEsOF7or83eqtjZo9txpXew6KJ5E2G1BieNIie42HU13nN/VAMgiyp/B91yppXCHEYiRqD9AJ6w4cV/6HrVl4JlPS1jc6CQOO1up47WnT46kB1LIX1CAqb7QP4aDtm+W1LqmK+0D+Gg7ZvltS6rOPeZ2VvY0uPqZ6L0jO+34hNnuYflNN3XfNelMovSM77fiE2e5h+U03dd816fHwC91f3L0ZKUIQtDjPll5LF7QgMDoVidTBbll8sosSaBowgUYW/mozUsLlZYrg7cRrq2Oa+90dNmQt2CWWMuMttRIsLLv4TlDHDR0DqjODqlsUYda43x0YtnbRc7etaWWrJKOWasYCYqilfDOWtJ3uRrHbxKQNOab5hOy4KxT0gdTYJDtEsDrdUdK95/WyzWv/fM7ZWcU9n5Uc/9k9axewF9XJylx9tFDvmY6R73COKJnnSyO81o5NpJ2AFaHEk27I36uuihAdK9rASAC9waCTqFztWdVNujMxGSjYK00zN8mjEUMTXukDyc22+ucBoDjezTrUpdlFV1Mj6bDmR5sB3uWpqM7exIBpZGxmmRw2m4AUYs9jaVK0FJMKMD/XakH+qhhPqkcF18DFEzPpKQMbvDrPjYLBjn3dp6zp9SiGRE9RJjNV5TI2V8dOIw+OMsY4NmIcAOp2c3tB5Fhyzkkpq2qmhkMRFPS1Ds3/c3qoMbmO/tLXC/dCqnmubSpYpuN9i/C/JPK6SKPN3xzWZ7gxucbZzjqaL7TZRnKHKKkp5N5O+SzWuYoI3SPAOouDdDfFfd0yBk0dFG7zZK+AG21pDv+lr4LidNQVdZDWOEMs1S+ZkknFZNE4DMAkOi7RcWRvOZxprCpLO/lxNPDqyGsc4MjmjcyxLZoXMNidFidBXCwPCpTHKLOOZUTNuQdQedqmlZW0+KXp6OudG5lnvdT2JcwktsHOFrXtpHUo9heQUE8lU2Z9RLvVSWDOqH8Yb1G4lwaQCSXG/aqtXL5lFp5tTtz+f1ORiGFMkGbIwO7dY7DrCiGLZC63Qm/wDa7QfA6j+iuarwJtrAatS4VZgrm6lGdGGZlC1+DPjJa5paRyiy0W58Zu0kEbQrur8La8ZsjQ4dY+B2eCiOKZDg3MJ/xd/Dv+fWrqfzKuJxML3QJWt3qoaJo9ocLru0QglIkoJzBJrDHOObf+12tqhuIYI+I2e0tPZ/7dc4Mew3aSD1LS5QvTB91qtoyIsQiL26hJtPWJBod46etWngGUlPXR75TvzgLZwOhzSdVx/I0JWcJy6mjG9ygSR6iHC49RV7bi1A0UstWxm9sqJPu23/AKIxm5wvsLzJ4AIDlfaC/Dwds3y2pdUxX2gvw8HbN8tqXVZx7zOyt7Glx9TPRekZ32/EJs9zD8ppu675r0plF6Rnfb8Qmz3MPymm7rvmvT4+AXur+5ejJShCFocYIQhACEIQAhCEBz8oMO8opJoNskT2DtLSG/rZVVkpR1hmino6eQxUkPGiqXvY11S9ubUCnLr2tp18XsurlQquKbubQrShFxW042TmUorA8bzNBJEQJGTMLbEgmzXan6tY5QtTLDDqhzqeppoxNJTSOcIXPzA8PYWE52oFt76etSRCm2Yop2ldIrTKvCKneHYhWjPna6IU8EAc9lON/Y8m9rySOzbF1tRsFuxZJYrBvkFHUwx00sjpM90bjUR74buAHmuPISdinyFGFay/80sOEhOTlHDS4oaONxIjoIwA43c52/vfI8nlJeCeUuWll3QmWoqmN0uOEvsBrJZU5w0bdSmr6WmildUlsbJHgMdKbBzmjSGlx1jRq6lwMmajyyuqa9mmEMZTQO2SBjnPle3lbnmwO3NUNbC8ajTx/TmrdCE4rj7qryesdnx0dHNSta+Rpbv0md9+8NtnODWtsAOU61O8rH1b3RRwUUNXG8El07gGRO0FrnNcCbW06Lk6tC79dh0M7cyaNsjQ4OzXtDhnNN2mx2grZUpFJVU7ZtRHMmck/JTJPM8S1MwAkkDc1jWt82KJn9Ebdg22WpknM19ViTAb5tWD64WA/q0qXLyGDZt19amxTG899ppyUy0p6EHYuyWrG6JLFbkTrMEB2LgVuAkagrFfTLVloAdio4llIqqtwrOGa9ocOQi6i+JZBtfpi4p5p0jwP/KvCbAmu2LzT5MMa69lCi0S2mUVg+47W1NQ2J7DHHcF8p81rNpbyutqHLrTJYfQRwRMhibmxxsaxjRsa0WA9S908QaLBZVqjMqb7QX4eDtm+W1LqmK+0D+Gg7ZvltS6rOPeZ2VvY0uPqZ6L0jO+34hNnuYflNN3XfNelJppA17XHUHA+oqwsJ3ZaylhZTwvzY2AhoMMZIuSTpJudJKSupXsWpKM6DhiSd75/oxnUJbeHrEek/YjRw9Yj0n7EaY9zK9lXmR5/oZJCW3h6xHpP2I0cPWI9J+xGmPcx2VeZHn+hkkJbeHrEek/YjRw9Yj0n7EaY9zHZV5kef6GSQlt4esR6T9iNHD1iPSfsRpj3MdlXmR5/oZJCW3h6xHpP2I0cPWI9J+xGmPcx2VeZHn+hkkJbeHrEek/YjRw84j0n7EaY9zHZV5kef6GSXxLdw84j0n7EaOHnEOk/YjTHuY7KvMjz/Qw+JYXDUs3qeNsrLg5r2hzbg3BsVnihaxoa0BrQLAAWAGwADUEuPDziHSD3EaOHnEOkHuI1GLcx2ZeZHm+gyC+pbuHnEOkHuI0cPOI9IPcRqce5jsq8yPP9DJIS28POI9IPcRo4esR6T9iNMe5jsq8yPN9BkkWS28PWI9J+xGjh6xHpP2I0x7mOyrzI8/0MjZeS1Lhw9Yj0n7EaOHrEek/YjTHuY7KvMjzfQY/NX2yW/h5xHpB7iNHDziPSD3EaY9zHZV5keb6DIBektvDziHSD3EaOHnEekHuI0x7mOyrzI830Jz9oH8NB2zfLal1U3yo3TJ8RjDKh2dmh2ZaNjbFzbG+aexQhIa27E5ThUIQUk7X1fUEIQtDiBCEIAQhCAEIQgBCEIAQhCAEIQgBCEIAQhCAEIQgBCEIAQhCAEIQgBCEIAQhCAEIQ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AQEBUQERQWFBQVFBcXFRYUFBgZFhQWFxMYFxQXFxUXGyYeFxkjGhoVHy8gIycpLC0sFR4xNTAqNScrLCkBCQoKDgwOGg8PGCwlHyQ1NS4sLSk1NSwtNCwsKiktLCkuKiw1LCwpKS01KSwuKiwpLCwsLCwsLCksLCwpKSwpLP/AABEIAMUA/wMBIgACEQEDEQH/xAAcAAACAgMBAQAAAAAAAAAAAAAACAYHAwQFAgH/xABFEAABAwIBBQsJBwMEAwEAAAABAAIDBBEFBhIhMUEHExciUVJTYXFygRQyM5GSk7Gz0ggjNDWho8FCYoIVQ9HhY/Dxov/EABkBAQADAQEAAAAAAAAAAAAAAAABAgMEBf/EADURAAIBAgEJBQgDAQEBAAAAAAABAgMREgQhIjFBYYGR0RQyUlOxMzRCUXFyweETofDxBSP/2gAMAwEAAhEDEQA/AKOa0k2GtZvIpOY72Sii9Izvt+ITGZD7nGHVWHwVE0bnSPa4uIleAbSOA0B1hoAWcpO9kdlGlSdN1Kjeu2b6C5+RScx3slHkUnMd7JTU8EWE9E/30n1I4IsJ6J/vpPqTT3E4ck8UuS6ireRScx3slHkUnMd7JTU8EWE9E/30n1I4IsJ6J/vpPqTT3DDknilyXUVbyKTmO9ko8ik5jvZKangiwnon++k+pHBFhPRP99J9Sae4Yck8UuS6ireRScx3slHkUnMd7JTU8EWE9E/30n1I4IsJ6J/vpPqTT3DDknilyXUVbyKTmO9ko8ik5jvZKangiwnon++k+pHBFhPRP99J9Sae4Yck8UuS6ireRScx3slHkUnMd7JTU8EWE9E/30n1I4IsJ6J/vpPqTT3DDknilyXUVbyKTmO9ko8ik5jvZKangiwnon++k+pHBFhPRP8AfSfUmnuGHJPFLkuoq3kUnMd7JR5FJzHeyU1PBFhPRP8AfSfUjgiwnon++k+pNPcMOSeKXJdRVvIpOY72SjyKTmO9kpqeCLCeif76T6kcEWE9E/30n1Jp7hhyTxS5LqKt5FJzHeyUeRScx3slNTwRYT0T/fSfUjgiwnon++k+pNPcMOSeKXJdRVvIpOY72SjyKTmO9kpqeCLCeif76T6kcEWE9E/30n1Jp7hhyTxS5LqKt5FJzHeyUeRScx3slNTwRYT0T/fSfUjgiwnon++k+pNPcMOSeKXJdRVvIpOY72SjyKTmO9kpqeCLCeif76T6kcEWE9E/30n1Jp7hhyTxS5LqKt5FJzHeyUeRScx3slNTwRYT0T/fSfUjgiwnon++k+pNPcMOSeKXJdRVTRyDSWOt3SsKvDdgyOo6CCM0zC0v30Ou9zrgMBHnE21lUepjJu6ZSvShCMZU27O+vc7Gei9Izvt+ITZ7mH5TTd13zXpTKL0jO+34hNnuYflNN3XfNeo+PgWXur+5ejJShCFocYIQhACEIQAhCEAIQhACEIQAhC+EoD6hRrJzLymrZpKdmcySO/FeLFwBs6w5WnQR2a1JVCaeovOnKm7SVmBKxsnaTYOBPICCq63WcrZot7oaU/fTEC41i50D+fELj0u5BiYaJPLs2XXm6SAeS6riexGqpQUU5ytfdcuFCqajy6xLC5BBicZkj1CUbex+09TvWrJwTH6esj32nkbI3UbHS081zdbSpUk8xFShKCUtcXtWo6CEIVjAEIQgBCEIAQhCAqb7QX4eDtm+W1LqmK+0F+Hg7ZvltS6rOPeZ2VvY0uPqZ6L0jO+34hNnuYflNN3XfNelMovSM77fiE2e5h+U03dd816fHwC91f3L0ZKUIQtDjBCFzccx6Gjjz5Sbk2Yxou+R3NY3af0G1AdJcGvy0pIyWMcZnjW2AZ9u8+4Y3xcFFcSxCorPTEsjOqBjja3/AJXjS89Q4vaiCmDQGtaGgag0WA7AFFyLnUly0q3+jp4oxyzSlzvYjbb/APS8NykxA630w7IJD+u/rVZSudoAv2Ly+lcCouyM51YcqKsecyB/dc+M/qH/ABXRgyui/wB1kkX9xAez24yc0dbg1RbNcF7ZOQmIZyfwVDJGh7HBzTqc0gg9hGgrIq/gdmOMkTjE86y3zXH/AMkfmv7TxuRwUkwjKMSOEUwDJT5pB+7lsLnMJ1OtpLDp12zgLqU7k3O4hCwVVbHEM6R7WDlcQB+qkslfUVjumZMyUszcXo+K5jgZQOrQH25LcV3UeoqwMmcoI66ljqWaM4cZu1jxoc09hW3iM0IicZi0RkcbO1EEfqqDmylNPLNRYXNmwTSizn6o3OGbbO1W2dgF9V1k3gd/mehTi8opYZa46nu+X1+RJsq6mFmUNPM9wey7BxTfMcW5gv429at8FVCdxQtpHyumMlYbPDr8W405t+vl2aDsW1U7q29YWC/RWC8T2EWIc3i51tl+TYb9SJ4b3InTVdRdLZmf4f0Pm6hlK+qlZg9Hx5JHDfCNIaL/AMf9qU4BhdFgVI1kjwy+mSR1+O62k9gXF3I8kXRRuxCpF6io0i+tjD/z8Fxd3SsL3wUrdZto63ut8AFLzK+0pFRqz/jT0Vd/1nfEt6Cdr2h7CHNcLgg3BHKCva0sFot5p4ouZG1vqaLrdWhxAhCEAIQhACEIQFTfaC/Dwds3y2pdUxX2gvw8HbN8tqXVZx7zOyt7Glx9TPRekZ32/EJs9zD8ppu675r0plF6Rnfb8Qmz3MPymm7rvmvT4+AXur+5ejJShC8vdZaHGc7H8djo4TK+7jcNjY3zpZD5rG9Z/QAk6AoZRYZUVEhqZ+PM4WuBxIWdFHfU0bTrcdJ2AeDUnEKt1UdMMRdFTDYbG003a5wzQea3rUkic7NDb6ALAKCrMMeCBul7gOoaT+iy7xEPNaT1u+kLMyJexEoJI9lLHUilf5L6U29W0DkKrrJLK2SmnMVUXZjncfP1xv53Zy+tXNvah+XOQrathliAbO0aOR/UVnOLedazvyWvCKdKqtF7dq3ncdTgi40g6QRtC1ZaRRPc5yoIPkFRcOaSIs7WCNcZ/j1KwTDdTFqSuc9eg6M8L4P5r5nBcwhaNdj9NE5sE+cM8XziDm6DosRpBBsbjSNBHKpBUU/UovlTgIqIi3U4aWHkds8EldaitLBjX8mr/ZybZN4+XFsErw8uF4Zbj75oFyCRo30DSbaHDjDU4NjO6/k5UzMbVRP4kTbPjLraLk5zb63adW0Dq0xvc/rTJG6kku10Lw5h/qYQ67SOtrgR2aNRW9T4diGPzyiok3ikhldG6OM6XuaeMP8A7sI1o3jjY6qaeTVnK/dfP/qOBg0Fdi9NHh8MrY209w4OJu+N7rhw13LTnNtqtmqxuCqkjw19FGBvjhnb6RxjKNLXdQvotyEqBwyR4RjubHxIQ/eyL6Ax4FrnqOafWr0BuoppNNP6GuWuUKkZxzJ6S46yIbm2UTqmmME+iopjvUoOs2uGu8bEdrSoBuiZB1zKiWubaWN0mfZg47Be44v9Vv42qS5aRPwuvjxaEExSER1TRtB1O7SAPFo5xVh0tSyaNsjCHse0OaRpDmkXB9SmyksL2FHUlRkq1LVLZs3x/wBsIlkduk0lXA3fHtila0B7TobcC129XUdI1adahNMBjGUOezjQU5zi4eac3Q0fBTXKHckw6seZC10TzrdEc3O7RqXcyZyTpcOi3qmZmg+c46XOPWVbC9pi6sEngVm/6+h2UIQrnKCEIQAhCEAIQhAVN9oL8PB2zfLal1TFfaC/Dwds3y2pdVnHvM7K3saXH1M9F6Rnfb8Qmz3MPymm7rvmvSmUXpGd9vxCbLcx/Kabuv8AmvT4+AXur+5ejJSXKMZc4u+GkeIjaWUthiPI+V2YHf4gud/gpBM+yg+VD99rqKHYHTTntYxsbP1lPqVjk2HQwfDGxRMiYLNY0NaOoCwXVZEvsES2WtQqeBGvuYs2ajNQGrM5rGl7jZrRcnkAUSG6bQGferkN1b4fNB6+rrUmygwnyqmkgzi3PbbOGsHWP1S943gM9HKYp2EcjrHNeOVpWNWUo50ep/5+TUcovGbz7Cwd0fJW4GIUusWc/MOsDSHtI2hdPBMqX1uHSujIFTHGQ4cptocByOAPisu5rj/llKYJA3Oi4lgAAWW4ujVq0eCiOL0kmCYi2aMEwSE6NhaTx4+0awoebSWp6zSEXO+Tz78O7047DXyPy9fFLvNS4mNx052uJxOvu31jxVkVUYI0aVy8p8m6fEKMz07W74WiSN7QAXWHmnt0hcXc8yj31ho5Tx4xxL6ywa2nrb8FMdF4WZV4rKIOtFWa7y/PU52UMRoauOtZ5jzmygfqfUL/AOCleSOJCDFZIwfu6xjZG8m+BhcD4hs1+61eMqMObLSytIvZhcOot0j4fqoZg+ORxwQ1UpcTRPLTm6yLh8F+q4cz/NTfDIqoutRT2rR/K/KOljWT3+p49UwA2ayNxJ5r80Bn6hTnc4ymfKx1DVcWqprscDrexpsHDlI0A+B2rU3JcGk3ubEZxaWreXgHWGX4vr/haWUu5/Xy4uyspXiOMuY57w6z2FrQ11htDgNXWVbC1ZriRKtCalCbzJaP1WbkywcZwqOqgkglF2PaQeUchHWDYjsVc7j2IVzHy0UsTxBHctdICCxxOlrdhaTc22aeVWkBoX1Xw57nLGrJQdPYwQhCsZAhCEAIQhACEIQAhCEBU32gvw8HbN8tqXVMV9oL8PB2zfLal1Wce8zsrexpcfUz0XpGd9vxCbLcy/Kabuu+a9KbRekZ32/EJstzL8ppu6/5r0+PgF7q/uXozt1blDJ2Z2LQnYKaW3vob/FqmNaNCh9cTHXUzyLA79H4kMkH6ROVtpyPUSetlfHDI+Nuc9rHFreVwabBV3ufboNTUVfks1nNeHOaT5zSDqvyW2FWe1qpnKCl/wBNx1krRmxvkbIOTNluHjwfnfos53TTO3JIxqU6lNrPa64F1gL6Gr4w3F+VcrKvHm0VK+Y69TR1kLRu2c4oQc5KK1s1sqMs6XD2Eyuu7Ywa/FVLXVuIZQVA3mK0TdTnaGNHbyr7kdkxLjlW+oqSd4Y7jafPdzR1K8qLD4oYxFEwMY0WAaLBZ2x6ztdVZNLDS7y1voUNue4saTEGtcbNk+7f2nzf10eKt3K7JxldSuiNs612O5rhqPZs8VRGODMqpM02LZDY8hDtCvzJHGm1lHHMNdrPHI4aHBZ0ndOLO3/06bhOOUR2+pXe5plA6CV2HVHF4xzL/wBLx5zOw6x/2ufl5hT8Prm1cIs17s8W1B489vY4afErp7rGTxhlZXw8XOcA+2sSAXY71C3gF2WvZjWF2NhKBp/tlaNB7D8Clr6G1aiXUjGUcpS0Z5pLft6/9MsmIMqKN0zPNdC49hLbEdoKrCgMMdO7P8yoppG2te80Zcbnk1A+IW/g2UIpKOrp5iQ7VG3kdf7wdWkD1laRwmV+G0zBmhzpHu4xAJ3wWABJ8VaLxO5z1aayeMoS1Nu30tdPnYY3DfQx6Lfds0cnFC2V5iaA0AagBbs2L0ug8sEIQgBCEIAQhCAEIQgBCEIAQhCAqb7QX4eDtm+W1LqmK+0F+Hg7ZvltS6rOPeZ2VvY0uPqZ6L0jO+34hNVkFWtgwSGV/msje4+Er9H8JVaL0jO+34hMnh0LnZL2ZrED3aORk7nO/QFRJ2lwL0oqVBRe2a9GQ+L/AFTHJpZ4pt5gY8tBubaNgA1r7VUmLYfmyPeKmKN4eddwG3zjm90uHiphuTmP/S2tZa7XvD+9fb4WPiuri1VFTxvnmIEbASQf6upRZWuJVan8jhbba2w5mQmWT6meammdnH0sDredC7V6rjsvbYsW7HgW+0jalo40DrO5d7fYE+Dg0+JUQyeNRXZ9TB9zNC/OpBawMRuMzrYSHDqJ69NkZPZRw4nBJBK3MlzTHPC7W24s4i+tvw9RK11hZOJU6qrU9neS5Pg/XgbeQOM+V0EUh84NzX95ugqI7udQ5sELRqJefEZqw7mdU6gxCfC5jrcTGTtIGsd5lneBXY3asLMlC2Uf7UnG7rxa/tBqhu8C9KmqWVpLU9XFZjubnmDtpsOgjA0lgc7rc7SVIiuDkHjrKyhie2wLWhj281zRYj+fFbmU+LspaWSZ5tZht2kaFrdWuee6cseBrPexRWH4QK7Gd4Olhe9z7c3SpDkniL8GxF9DUH7mRwAcdQv6OTsOorf3FcHLzPiLx6RxZHfm3uSs+7dRsEMNRYXDiwutsIuL9VwfWsHHDG61nrRrxrV5UpPRlm5amSbdAoN+w6ZoBcQ0PaBpJc0g6PC48VWe5LNOKyRma9sW93eHNIGcDxde1S/clylqKyndHI0lkNmslOt45p5bcvJZTaSmtchoHXay0UbtSOGVaVKEsnTTVyuspdzynqKrylznAa3xjU8jUSoVla9s+J09ADmwszN902a1lw99+yNoPirPyqxmOkgfPIdDQbDaTsA6yqbyVr8QbUyYrFE2YnPzw8Z12uLQ7NBI2lrLjlNrq1jmvKWsZ2jro5WhzDoIBA22IuNGzQthVTkdl/Tzzb1K7yScC8gkJDHyutcBpIDLO33QSDYt061Y/lzmekGjng3Z7Wz/ACAHWVcg30LRlxqBjDI+RrWtFySRoCz0dfFM3Pie17Ttab//AAoQZl9QhACEIQAhCEAIQhACEIQFTfaC/Dwds3y2pdUxX2gvw8HbN8tqXVZx7zOyt7Glx9TPRekZ32/EJsNzaMOwinadILHgjqMr0p9F6Rnfb8Qmy3Mfymm7rvmvT4+AXur+5ejIjQU5wTEzC7RR1Vyxx1RuAJAJ6tXYRzSuBlNij8ar20UBIp4zd5GogHSSrK3RsnZ66j3mnLA8PDuPtADhYHYdOtVlkVin+l1UlLWx73vluPbSCNAIP9TD6xbtWb0XbYdMGq1Nyi//AKWt9V81vt/rk2qcMZFAN7Jj3hhLC3WBYXaeUOs3xDTsXJgpxikTa+jeIq+LQ4tNg9zdbHddv0O2+nY3QcfhgoXlkjHOls1oa65I1/Gy08gcBfTUbHg5kz+O64Oa4HSGvA022gjS0nRoJDrLXn1HNnpwUlmlf+v2cXH8cNS5lVbeMQpCBKw6BK1puHN6wb6NrXG2qytmhqoMWw+50smjzXja06nA9YPwUSyjycp8TAD7w1bWnNdou4DXqFpWdY0j+oNOhcfc8qK7DKw0U0L3wzHQ+MXY1w1PB2AjQR2Ik1L5pmtSpTq0lbNKOzdu9UYXYTjGBGUUzN/geQc5ouRbUS3lttXGp4sVx6ZsUue2Fp+8c5pa1o2i209SYC5Xgm2oK38aMHllRp3td7bZ+ZqYVhcdNCyCIWYxoaP+T1leq6gimYWSsbI062uFx6lnJXgkq5yGtSUsdOwRwsbGwamsFgtarlJBJOrXdZMQro4gTI4Cwva+n/oKH1+Iz13EgvHCdc21w2iIHzj/AHnijZnbIGsimW0c1fUiCPRA0WdIDcNOuQdUmloAOoXK6uEYeynYIoxms4mc3nNZ/TnawDfZtUgo8BZGwMY2zRq8dJJJ0kk6STrX2XCrallK7N4uxo12BUFYwtqYmhxcXb43Q4OdrIkGkaABY6NA0LhVuHYrhMT/ACOpNRTb2/7qT0jARYlh1XGcCM22m2gqRSRuYtKorDG1zgM4DjGPn5l3BoNja506NqKTQcUyC5R7oEczo6aeF9MRUB9RGHOADWMAa22gg3LxquGhi6WGRzxWqMNqt9GvMc4B/Znandjgq1x3faiZ80umR7i5x2XJ1AbANAA2ABaNHXT0zs6J7mkch0eIW6MWMRgO6+M4Q10Zjk5Q2x7SzaOtpPYrCoMShnZnwva9vK06uojWD1FLNh26JFM0Q18TZBzraR1jaPBSDDIJGET4XVZ3/je+zrcgf/DroBg0KrsD3X3McIcQicx+rOAse23mu7WnwVi4ZjEFS3Phka8bbHSO1useKA3EIQgBC+IugPqEIQFTfaC/Dwds3y2pdUxX2gvw8HbN8tqXVZx7zOyt7Glx9TPRekZ32/EJs9zD8ppu6/5r0plF6Rnfb8Qmz3MPymm7rvmvT4+AXur+5ejJOQuJlFkpS1zMyojDuQ6nDsK7q8kK5yJ2Kyodxmihl31zpJQ03YyQ8Vv/ACpPLS21KQvjWtLT3VWi7m27tkcnpmuGa4Ai97HlGojkI5RpC8skmjILJC62x7jne8Fyf82yHrXYmolpyUhCrnQzM9Q5TStFpGOPWGhw9cZzj7A7ES5bxN1sf7qf+YlrmnK+eTlTiZXCD8vAfRwSuPVDNb1uY0fqtSbHMQm0MY2EHbI4X9iIuJ7C9q3DABpcQByuIGnxW3FRKcTGE4MGTge7PncZ3XvZwtGDyiIaD2uLj1qQQUS3YaRbkcCWJ1GkykXx9GumGIMamxFyOVWH9Sj+IYeRqClrMXhfVyUYDt8iiZI4kcXNebDTfWvBhimbnxua9tyLtIIuDYi42g3Co0mXzrWVfiuAQz33xmnnDQ717fFQzFcgnsuYuOOTU71bfD1K663BL6guHVYW5qrnQzMoKrwpzSQQQR1fwtemqJqd2dG4tI2gq68RwaObRIwHYDqcOwjSofjOQbmkmI539rtDh/B/RXUyjiaeGbpAe3ea6JsrNV7aR/71KQYdTi4nwqqsR/tSPII6mv1jsKrmtwhzCQ5paRyix9S043SQuzmOLSNoNitLlRgcG3XpoHCHEYXNPOsAe244j/CysjCMfp6tudBI1/KB5w7WnSEsOF7or83eqtjZo9txpXew6KJ5E2G1BieNIie42HU13nN/VAMgiyp/B91yppXCHEYiRqD9AJ6w4cV/6HrVl4JlPS1jc6CQOO1up47WnT46kB1LIX1CAqb7QP4aDtm+W1LqmK+0D+Gg7ZvltS6rOPeZ2VvY0uPqZ6L0jO+34hNnuYflNN3XfNelMovSM77fiE2e5h+U03dd816fHwC91f3L0ZKUIQtDjPll5LF7QgMDoVidTBbll8sosSaBowgUYW/mozUsLlZYrg7cRrq2Oa+90dNmQt2CWWMuMttRIsLLv4TlDHDR0DqjODqlsUYda43x0YtnbRc7etaWWrJKOWasYCYqilfDOWtJ3uRrHbxKQNOab5hOy4KxT0gdTYJDtEsDrdUdK95/WyzWv/fM7ZWcU9n5Uc/9k9axewF9XJylx9tFDvmY6R73COKJnnSyO81o5NpJ2AFaHEk27I36uuihAdK9rASAC9waCTqFztWdVNujMxGSjYK00zN8mjEUMTXukDyc22+ucBoDjezTrUpdlFV1Mj6bDmR5sB3uWpqM7exIBpZGxmmRw2m4AUYs9jaVK0FJMKMD/XakH+qhhPqkcF18DFEzPpKQMbvDrPjYLBjn3dp6zp9SiGRE9RJjNV5TI2V8dOIw+OMsY4NmIcAOp2c3tB5Fhyzkkpq2qmhkMRFPS1Ds3/c3qoMbmO/tLXC/dCqnmubSpYpuN9i/C/JPK6SKPN3xzWZ7gxucbZzjqaL7TZRnKHKKkp5N5O+SzWuYoI3SPAOouDdDfFfd0yBk0dFG7zZK+AG21pDv+lr4LidNQVdZDWOEMs1S+ZkknFZNE4DMAkOi7RcWRvOZxprCpLO/lxNPDqyGsc4MjmjcyxLZoXMNidFidBXCwPCpTHKLOOZUTNuQdQedqmlZW0+KXp6OudG5lnvdT2JcwktsHOFrXtpHUo9heQUE8lU2Z9RLvVSWDOqH8Yb1G4lwaQCSXG/aqtXL5lFp5tTtz+f1ORiGFMkGbIwO7dY7DrCiGLZC63Qm/wDa7QfA6j+iuarwJtrAatS4VZgrm6lGdGGZlC1+DPjJa5paRyiy0W58Zu0kEbQrur8La8ZsjQ4dY+B2eCiOKZDg3MJ/xd/Dv+fWrqfzKuJxML3QJWt3qoaJo9ocLru0QglIkoJzBJrDHOObf+12tqhuIYI+I2e0tPZ/7dc4Mew3aSD1LS5QvTB91qtoyIsQiL26hJtPWJBod46etWngGUlPXR75TvzgLZwOhzSdVx/I0JWcJy6mjG9ygSR6iHC49RV7bi1A0UstWxm9sqJPu23/AKIxm5wvsLzJ4AIDlfaC/Dwds3y2pdUxX2gvw8HbN8tqXVZx7zOyt7Glx9TPRekZ32/EJs9zD8ppu675r0plF6Rnfb8Qmz3MPymm7rvmvT4+AXur+5ejJShCFocYIQhACEIQAhCEBz8oMO8opJoNskT2DtLSG/rZVVkpR1hmino6eQxUkPGiqXvY11S9ubUCnLr2tp18XsurlQquKbubQrShFxW042TmUorA8bzNBJEQJGTMLbEgmzXan6tY5QtTLDDqhzqeppoxNJTSOcIXPzA8PYWE52oFt76etSRCm2Yop2ldIrTKvCKneHYhWjPna6IU8EAc9lON/Y8m9rySOzbF1tRsFuxZJYrBvkFHUwx00sjpM90bjUR74buAHmuPISdinyFGFay/80sOEhOTlHDS4oaONxIjoIwA43c52/vfI8nlJeCeUuWll3QmWoqmN0uOEvsBrJZU5w0bdSmr6WmildUlsbJHgMdKbBzmjSGlx1jRq6lwMmajyyuqa9mmEMZTQO2SBjnPle3lbnmwO3NUNbC8ajTx/TmrdCE4rj7qryesdnx0dHNSta+Rpbv0md9+8NtnODWtsAOU61O8rH1b3RRwUUNXG8El07gGRO0FrnNcCbW06Lk6tC79dh0M7cyaNsjQ4OzXtDhnNN2mx2grZUpFJVU7ZtRHMmck/JTJPM8S1MwAkkDc1jWt82KJn9Ebdg22WpknM19ViTAb5tWD64WA/q0qXLyGDZt19amxTG899ppyUy0p6EHYuyWrG6JLFbkTrMEB2LgVuAkagrFfTLVloAdio4llIqqtwrOGa9ocOQi6i+JZBtfpi4p5p0jwP/KvCbAmu2LzT5MMa69lCi0S2mUVg+47W1NQ2J7DHHcF8p81rNpbyutqHLrTJYfQRwRMhibmxxsaxjRsa0WA9S908QaLBZVqjMqb7QX4eDtm+W1LqmK+0D+Gg7ZvltS6rOPeZ2VvY0uPqZ6L0jO+34hNnuYflNN3XfNelJppA17XHUHA+oqwsJ3ZaylhZTwvzY2AhoMMZIuSTpJudJKSupXsWpKM6DhiSd75/oxnUJbeHrEek/YjRw9Yj0n7EaY9zK9lXmR5/oZJCW3h6xHpP2I0cPWI9J+xGmPcx2VeZHn+hkkJbeHrEek/YjRw9Yj0n7EaY9zHZV5kef6GSQlt4esR6T9iNHD1iPSfsRpj3MdlXmR5/oZJCW3h6xHpP2I0cPWI9J+xGmPcx2VeZHn+hkkJbeHrEek/YjRw84j0n7EaY9zHZV5kef6GSXxLdw84j0n7EaOHnEOk/YjTHuY7KvMjz/Qw+JYXDUs3qeNsrLg5r2hzbg3BsVnihaxoa0BrQLAAWAGwADUEuPDziHSD3EaOHnEOkHuI1GLcx2ZeZHm+gyC+pbuHnEOkHuI0cPOI9IPcRqce5jsq8yPP9DJIS28POI9IPcRo4esR6T9iNMe5jsq8yPN9BkkWS28PWI9J+xGjh6xHpP2I0x7mOyrzI8/0MjZeS1Lhw9Yj0n7EaOHrEek/YjTHuY7KvMjzfQY/NX2yW/h5xHpB7iNHDziPSD3EaY9zHZV5keb6DIBektvDziHSD3EaOHnEekHuI0x7mOyrzI830Jz9oH8NB2zfLal1U3yo3TJ8RjDKh2dmh2ZaNjbFzbG+aexQhIa27E5ThUIQUk7X1fUEIQtDiBCEIAQhCAEIQgBCEIAQhCAEIQgBCEIAQhCAEIQgBCEIAQhCAEIQgBCEIAQhCAEIQ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AQEBUQERQWFBQVFBcXFRYUFBgZFhQWFxMYFxQXFxUXGyYeFxkjGhoVHy8gIycpLC0sFR4xNTAqNScrLCkBCQoKDgwOGg8PGCwlHyQ1NS4sLSk1NSwtNCwsKiktLCkuKiw1LCwpKS01KSwuKiwpLCwsLCwsLCksLCwpKSwpLP/AABEIAMUA/wMBIgACEQEDEQH/xAAcAAACAgMBAQAAAAAAAAAAAAAACAYHAwQFAgH/xABFEAABAwIBBQsJBwMEAwEAAAABAAIDBBEFBhIhMUEHExciUVJTYXFygRQyM5GSk7Gz0ggjNDWho8FCYoIVQ9HhY/Dxov/EABkBAQADAQEAAAAAAAAAAAAAAAABAgMEBf/EADURAAIBAgEJBQgDAQEBAAAAAAABAgMREgQhIjFBYYGR0RQyUlOxMzRCUXFyweETofDxBSP/2gAMAwEAAhEDEQA/AKOa0k2GtZvIpOY72Sii9Izvt+ITGZD7nGHVWHwVE0bnSPa4uIleAbSOA0B1hoAWcpO9kdlGlSdN1Kjeu2b6C5+RScx3slHkUnMd7JTU8EWE9E/30n1I4IsJ6J/vpPqTT3E4ck8UuS6ireRScx3slHkUnMd7JTU8EWE9E/30n1I4IsJ6J/vpPqTT3DDknilyXUVbyKTmO9ko8ik5jvZKangiwnon++k+pHBFhPRP99J9Sae4Yck8UuS6ireRScx3slHkUnMd7JTU8EWE9E/30n1I4IsJ6J/vpPqTT3DDknilyXUVbyKTmO9ko8ik5jvZKangiwnon++k+pHBFhPRP99J9Sae4Yck8UuS6ireRScx3slHkUnMd7JTU8EWE9E/30n1I4IsJ6J/vpPqTT3DDknilyXUVbyKTmO9ko8ik5jvZKangiwnon++k+pHBFhPRP8AfSfUmnuGHJPFLkuoq3kUnMd7JR5FJzHeyU1PBFhPRP8AfSfUjgiwnon++k+pNPcMOSeKXJdRVvIpOY72SjyKTmO9kpqeCLCeif76T6kcEWE9E/30n1Jp7hhyTxS5LqKt5FJzHeyUeRScx3slNTwRYT0T/fSfUjgiwnon++k+pNPcMOSeKXJdRVvIpOY72SjyKTmO9kpqeCLCeif76T6kcEWE9E/30n1Jp7hhyTxS5LqKt5FJzHeyUeRScx3slNTwRYT0T/fSfUjgiwnon++k+pNPcMOSeKXJdRVvIpOY72SjyKTmO9kpqeCLCeif76T6kcEWE9E/30n1Jp7hhyTxS5LqKt5FJzHeyUeRScx3slNTwRYT0T/fSfUjgiwnon++k+pNPcMOSeKXJdRVTRyDSWOt3SsKvDdgyOo6CCM0zC0v30Ou9zrgMBHnE21lUepjJu6ZSvShCMZU27O+vc7Gei9Izvt+ITZ7mH5TTd13zXpTKL0jO+34hNnuYflNN3XfNeo+PgWXur+5ejJShCFocYIQhACEIQAhCEAIQhACEIQAhC+EoD6hRrJzLymrZpKdmcySO/FeLFwBs6w5WnQR2a1JVCaeovOnKm7SVmBKxsnaTYOBPICCq63WcrZot7oaU/fTEC41i50D+fELj0u5BiYaJPLs2XXm6SAeS6riexGqpQUU5ytfdcuFCqajy6xLC5BBicZkj1CUbex+09TvWrJwTH6esj32nkbI3UbHS081zdbSpUk8xFShKCUtcXtWo6CEIVjAEIQgBCEIAQhCAqb7QX4eDtm+W1LqmK+0F+Hg7ZvltS6rOPeZ2VvY0uPqZ6L0jO+34hNnuYflNN3XfNelMovSM77fiE2e5h+U03dd816fHwC91f3L0ZKUIQtDjBCFzccx6Gjjz5Sbk2Yxou+R3NY3af0G1AdJcGvy0pIyWMcZnjW2AZ9u8+4Y3xcFFcSxCorPTEsjOqBjja3/AJXjS89Q4vaiCmDQGtaGgag0WA7AFFyLnUly0q3+jp4oxyzSlzvYjbb/APS8NykxA630w7IJD+u/rVZSudoAv2Ly+lcCouyM51YcqKsecyB/dc+M/qH/ABXRgyui/wB1kkX9xAez24yc0dbg1RbNcF7ZOQmIZyfwVDJGh7HBzTqc0gg9hGgrIq/gdmOMkTjE86y3zXH/AMkfmv7TxuRwUkwjKMSOEUwDJT5pB+7lsLnMJ1OtpLDp12zgLqU7k3O4hCwVVbHEM6R7WDlcQB+qkslfUVjumZMyUszcXo+K5jgZQOrQH25LcV3UeoqwMmcoI66ljqWaM4cZu1jxoc09hW3iM0IicZi0RkcbO1EEfqqDmylNPLNRYXNmwTSizn6o3OGbbO1W2dgF9V1k3gd/mehTi8opYZa46nu+X1+RJsq6mFmUNPM9wey7BxTfMcW5gv429at8FVCdxQtpHyumMlYbPDr8W405t+vl2aDsW1U7q29YWC/RWC8T2EWIc3i51tl+TYb9SJ4b3InTVdRdLZmf4f0Pm6hlK+qlZg9Hx5JHDfCNIaL/AMf9qU4BhdFgVI1kjwy+mSR1+O62k9gXF3I8kXRRuxCpF6io0i+tjD/z8Fxd3SsL3wUrdZto63ut8AFLzK+0pFRqz/jT0Vd/1nfEt6Cdr2h7CHNcLgg3BHKCva0sFot5p4ouZG1vqaLrdWhxAhCEAIQhACEIQFTfaC/Dwds3y2pdUxX2gvw8HbN8tqXVZx7zOyt7Glx9TPRekZ32/EJs9zD8ppu675r0plF6Rnfb8Qmz3MPymm7rvmvT4+AXur+5ejJShC8vdZaHGc7H8djo4TK+7jcNjY3zpZD5rG9Z/QAk6AoZRYZUVEhqZ+PM4WuBxIWdFHfU0bTrcdJ2AeDUnEKt1UdMMRdFTDYbG003a5wzQea3rUkic7NDb6ALAKCrMMeCBul7gOoaT+iy7xEPNaT1u+kLMyJexEoJI9lLHUilf5L6U29W0DkKrrJLK2SmnMVUXZjncfP1xv53Zy+tXNvah+XOQrathliAbO0aOR/UVnOLedazvyWvCKdKqtF7dq3ncdTgi40g6QRtC1ZaRRPc5yoIPkFRcOaSIs7WCNcZ/j1KwTDdTFqSuc9eg6M8L4P5r5nBcwhaNdj9NE5sE+cM8XziDm6DosRpBBsbjSNBHKpBUU/UovlTgIqIi3U4aWHkds8EldaitLBjX8mr/ZybZN4+XFsErw8uF4Zbj75oFyCRo30DSbaHDjDU4NjO6/k5UzMbVRP4kTbPjLraLk5zb63adW0Dq0xvc/rTJG6kku10Lw5h/qYQ67SOtrgR2aNRW9T4diGPzyiok3ikhldG6OM6XuaeMP8A7sI1o3jjY6qaeTVnK/dfP/qOBg0Fdi9NHh8MrY209w4OJu+N7rhw13LTnNtqtmqxuCqkjw19FGBvjhnb6RxjKNLXdQvotyEqBwyR4RjubHxIQ/eyL6Ax4FrnqOafWr0BuoppNNP6GuWuUKkZxzJ6S46yIbm2UTqmmME+iopjvUoOs2uGu8bEdrSoBuiZB1zKiWubaWN0mfZg47Be44v9Vv42qS5aRPwuvjxaEExSER1TRtB1O7SAPFo5xVh0tSyaNsjCHse0OaRpDmkXB9SmyksL2FHUlRkq1LVLZs3x/wBsIlkduk0lXA3fHtila0B7TobcC129XUdI1adahNMBjGUOezjQU5zi4eac3Q0fBTXKHckw6seZC10TzrdEc3O7RqXcyZyTpcOi3qmZmg+c46XOPWVbC9pi6sEngVm/6+h2UIQrnKCEIQAhCEAIQhAVN9oL8PB2zfLal1TFfaC/Dwds3y2pdVnHvM7K3saXH1M9F6Rnfb8Qmz3MPymm7rvmvSmUXpGd9vxCbLcx/Kabuv8AmvT4+AXur+5ejJSXKMZc4u+GkeIjaWUthiPI+V2YHf4gud/gpBM+yg+VD99rqKHYHTTntYxsbP1lPqVjk2HQwfDGxRMiYLNY0NaOoCwXVZEvsES2WtQqeBGvuYs2ajNQGrM5rGl7jZrRcnkAUSG6bQGferkN1b4fNB6+rrUmygwnyqmkgzi3PbbOGsHWP1S943gM9HKYp2EcjrHNeOVpWNWUo50ep/5+TUcovGbz7Cwd0fJW4GIUusWc/MOsDSHtI2hdPBMqX1uHSujIFTHGQ4cptocByOAPisu5rj/llKYJA3Oi4lgAAWW4ujVq0eCiOL0kmCYi2aMEwSE6NhaTx4+0awoebSWp6zSEXO+Tz78O7047DXyPy9fFLvNS4mNx052uJxOvu31jxVkVUYI0aVy8p8m6fEKMz07W74WiSN7QAXWHmnt0hcXc8yj31ho5Tx4xxL6ywa2nrb8FMdF4WZV4rKIOtFWa7y/PU52UMRoauOtZ5jzmygfqfUL/AOCleSOJCDFZIwfu6xjZG8m+BhcD4hs1+61eMqMObLSytIvZhcOot0j4fqoZg+ORxwQ1UpcTRPLTm6yLh8F+q4cz/NTfDIqoutRT2rR/K/KOljWT3+p49UwA2ayNxJ5r80Bn6hTnc4ymfKx1DVcWqprscDrexpsHDlI0A+B2rU3JcGk3ubEZxaWreXgHWGX4vr/haWUu5/Xy4uyspXiOMuY57w6z2FrQ11htDgNXWVbC1ZriRKtCalCbzJaP1WbkywcZwqOqgkglF2PaQeUchHWDYjsVc7j2IVzHy0UsTxBHctdICCxxOlrdhaTc22aeVWkBoX1Xw57nLGrJQdPYwQhCsZAhCEAIQhACEIQAhCEBU32gvw8HbN8tqXVMV9oL8PB2zfLal1Wce8zsrexpcfUz0XpGd9vxCbLcy/Kabuu+a9KbRekZ32/EJstzL8ppu6/5r0+PgF7q/uXozt1blDJ2Z2LQnYKaW3vob/FqmNaNCh9cTHXUzyLA79H4kMkH6ROVtpyPUSetlfHDI+Nuc9rHFreVwabBV3ufboNTUVfks1nNeHOaT5zSDqvyW2FWe1qpnKCl/wBNx1krRmxvkbIOTNluHjwfnfos53TTO3JIxqU6lNrPa64F1gL6Gr4w3F+VcrKvHm0VK+Y69TR1kLRu2c4oQc5KK1s1sqMs6XD2Eyuu7Ywa/FVLXVuIZQVA3mK0TdTnaGNHbyr7kdkxLjlW+oqSd4Y7jafPdzR1K8qLD4oYxFEwMY0WAaLBZ2x6ztdVZNLDS7y1voUNue4saTEGtcbNk+7f2nzf10eKt3K7JxldSuiNs612O5rhqPZs8VRGODMqpM02LZDY8hDtCvzJHGm1lHHMNdrPHI4aHBZ0ndOLO3/06bhOOUR2+pXe5plA6CV2HVHF4xzL/wBLx5zOw6x/2ufl5hT8Prm1cIs17s8W1B489vY4afErp7rGTxhlZXw8XOcA+2sSAXY71C3gF2WvZjWF2NhKBp/tlaNB7D8Clr6G1aiXUjGUcpS0Z5pLft6/9MsmIMqKN0zPNdC49hLbEdoKrCgMMdO7P8yoppG2te80Zcbnk1A+IW/g2UIpKOrp5iQ7VG3kdf7wdWkD1laRwmV+G0zBmhzpHu4xAJ3wWABJ8VaLxO5z1aayeMoS1Nu30tdPnYY3DfQx6Lfds0cnFC2V5iaA0AagBbs2L0ug8sEIQgBCEIAQhCAEIQgBCEIAQhCAqb7QX4eDtm+W1LqmK+0F+Hg7ZvltS6rOPeZ2VvY0uPqZ6L0jO+34hNVkFWtgwSGV/msje4+Er9H8JVaL0jO+34hMnh0LnZL2ZrED3aORk7nO/QFRJ2lwL0oqVBRe2a9GQ+L/AFTHJpZ4pt5gY8tBubaNgA1r7VUmLYfmyPeKmKN4eddwG3zjm90uHiphuTmP/S2tZa7XvD+9fb4WPiuri1VFTxvnmIEbASQf6upRZWuJVan8jhbba2w5mQmWT6meammdnH0sDredC7V6rjsvbYsW7HgW+0jalo40DrO5d7fYE+Dg0+JUQyeNRXZ9TB9zNC/OpBawMRuMzrYSHDqJ69NkZPZRw4nBJBK3MlzTHPC7W24s4i+tvw9RK11hZOJU6qrU9neS5Pg/XgbeQOM+V0EUh84NzX95ugqI7udQ5sELRqJefEZqw7mdU6gxCfC5jrcTGTtIGsd5lneBXY3asLMlC2Uf7UnG7rxa/tBqhu8C9KmqWVpLU9XFZjubnmDtpsOgjA0lgc7rc7SVIiuDkHjrKyhie2wLWhj281zRYj+fFbmU+LspaWSZ5tZht2kaFrdWuee6cseBrPexRWH4QK7Gd4Olhe9z7c3SpDkniL8GxF9DUH7mRwAcdQv6OTsOorf3FcHLzPiLx6RxZHfm3uSs+7dRsEMNRYXDiwutsIuL9VwfWsHHDG61nrRrxrV5UpPRlm5amSbdAoN+w6ZoBcQ0PaBpJc0g6PC48VWe5LNOKyRma9sW93eHNIGcDxde1S/clylqKyndHI0lkNmslOt45p5bcvJZTaSmtchoHXay0UbtSOGVaVKEsnTTVyuspdzynqKrylznAa3xjU8jUSoVla9s+J09ADmwszN902a1lw99+yNoPirPyqxmOkgfPIdDQbDaTsA6yqbyVr8QbUyYrFE2YnPzw8Z12uLQ7NBI2lrLjlNrq1jmvKWsZ2jro5WhzDoIBA22IuNGzQthVTkdl/Tzzb1K7yScC8gkJDHyutcBpIDLO33QSDYt061Y/lzmekGjng3Z7Wz/ACAHWVcg30LRlxqBjDI+RrWtFySRoCz0dfFM3Pie17Ttab//AAoQZl9QhACEIQAhCEAIQhACEIQFTfaC/Dwds3y2pdUxX2gvw8HbN8tqXVZx7zOyt7Glx9TPRekZ32/EJsNzaMOwinadILHgjqMr0p9F6Rnfb8Qmy3Mfymm7rvmvT4+AXur+5ejIjQU5wTEzC7RR1Vyxx1RuAJAJ6tXYRzSuBlNij8ar20UBIp4zd5GogHSSrK3RsnZ66j3mnLA8PDuPtADhYHYdOtVlkVin+l1UlLWx73vluPbSCNAIP9TD6xbtWb0XbYdMGq1Nyi//AKWt9V81vt/rk2qcMZFAN7Jj3hhLC3WBYXaeUOs3xDTsXJgpxikTa+jeIq+LQ4tNg9zdbHddv0O2+nY3QcfhgoXlkjHOls1oa65I1/Gy08gcBfTUbHg5kz+O64Oa4HSGvA022gjS0nRoJDrLXn1HNnpwUlmlf+v2cXH8cNS5lVbeMQpCBKw6BK1puHN6wb6NrXG2qytmhqoMWw+50smjzXja06nA9YPwUSyjycp8TAD7w1bWnNdou4DXqFpWdY0j+oNOhcfc8qK7DKw0U0L3wzHQ+MXY1w1PB2AjQR2Ik1L5pmtSpTq0lbNKOzdu9UYXYTjGBGUUzN/geQc5ouRbUS3lttXGp4sVx6ZsUue2Fp+8c5pa1o2i209SYC5Xgm2oK38aMHllRp3td7bZ+ZqYVhcdNCyCIWYxoaP+T1leq6gimYWSsbI062uFx6lnJXgkq5yGtSUsdOwRwsbGwamsFgtarlJBJOrXdZMQro4gTI4Cwva+n/oKH1+Iz13EgvHCdc21w2iIHzj/AHnijZnbIGsimW0c1fUiCPRA0WdIDcNOuQdUmloAOoXK6uEYeynYIoxms4mc3nNZ/TnawDfZtUgo8BZGwMY2zRq8dJJJ0kk6STrX2XCrallK7N4uxo12BUFYwtqYmhxcXb43Q4OdrIkGkaABY6NA0LhVuHYrhMT/ACOpNRTb2/7qT0jARYlh1XGcCM22m2gqRSRuYtKorDG1zgM4DjGPn5l3BoNja506NqKTQcUyC5R7oEczo6aeF9MRUB9RGHOADWMAa22gg3LxquGhi6WGRzxWqMNqt9GvMc4B/Znandjgq1x3faiZ80umR7i5x2XJ1AbANAA2ABaNHXT0zs6J7mkch0eIW6MWMRgO6+M4Q10Zjk5Q2x7SzaOtpPYrCoMShnZnwva9vK06uojWD1FLNh26JFM0Q18TZBzraR1jaPBSDDIJGET4XVZ3/je+zrcgf/DroBg0KrsD3X3McIcQicx+rOAse23mu7WnwVi4ZjEFS3Phka8bbHSO1useKA3EIQgBC+IugPqEIQFTfaC/Dwds3y2pdUxX2gvw8HbN8tqXVZx7zOyt7Glx9TPRekZ32/EJs9zD8ppu6/5r0plF6Rnfb8Qmz3MPymm7rvmvT4+AXur+5ejJOQuJlFkpS1zMyojDuQ6nDsK7q8kK5yJ2Kyodxmihl31zpJQ03YyQ8Vv/ACpPLS21KQvjWtLT3VWi7m27tkcnpmuGa4Ai97HlGojkI5RpC8skmjILJC62x7jne8Fyf82yHrXYmolpyUhCrnQzM9Q5TStFpGOPWGhw9cZzj7A7ES5bxN1sf7qf+YlrmnK+eTlTiZXCD8vAfRwSuPVDNb1uY0fqtSbHMQm0MY2EHbI4X9iIuJ7C9q3DABpcQByuIGnxW3FRKcTGE4MGTge7PncZ3XvZwtGDyiIaD2uLj1qQQUS3YaRbkcCWJ1GkykXx9GumGIMamxFyOVWH9Sj+IYeRqClrMXhfVyUYDt8iiZI4kcXNebDTfWvBhimbnxua9tyLtIIuDYi42g3Co0mXzrWVfiuAQz33xmnnDQ717fFQzFcgnsuYuOOTU71bfD1K663BL6guHVYW5qrnQzMoKrwpzSQQQR1fwtemqJqd2dG4tI2gq68RwaObRIwHYDqcOwjSofjOQbmkmI539rtDh/B/RXUyjiaeGbpAe3ea6JsrNV7aR/71KQYdTi4nwqqsR/tSPII6mv1jsKrmtwhzCQ5paRyix9S043SQuzmOLSNoNitLlRgcG3XpoHCHEYXNPOsAe244j/CysjCMfp6tudBI1/KB5w7WnSEsOF7or83eqtjZo9txpXew6KJ5E2G1BieNIie42HU13nN/VAMgiyp/B91yppXCHEYiRqD9AJ6w4cV/6HrVl4JlPS1jc6CQOO1up47WnT46kB1LIX1CAqb7QP4aDtm+W1LqmK+0D+Gg7ZvltS6rOPeZ2VvY0uPqZ6L0jO+34hNnuYflNN3XfNelMovSM77fiE2e5h+U03dd816fHwC91f3L0ZKUIQtDjPll5LF7QgMDoVidTBbll8sosSaBowgUYW/mozUsLlZYrg7cRrq2Oa+90dNmQt2CWWMuMttRIsLLv4TlDHDR0DqjODqlsUYda43x0YtnbRc7etaWWrJKOWasYCYqilfDOWtJ3uRrHbxKQNOab5hOy4KxT0gdTYJDtEsDrdUdK95/WyzWv/fM7ZWcU9n5Uc/9k9axewF9XJylx9tFDvmY6R73COKJnnSyO81o5NpJ2AFaHEk27I36uuihAdK9rASAC9waCTqFztWdVNujMxGSjYK00zN8mjEUMTXukDyc22+ucBoDjezTrUpdlFV1Mj6bDmR5sB3uWpqM7exIBpZGxmmRw2m4AUYs9jaVK0FJMKMD/XakH+qhhPqkcF18DFEzPpKQMbvDrPjYLBjn3dp6zp9SiGRE9RJjNV5TI2V8dOIw+OMsY4NmIcAOp2c3tB5Fhyzkkpq2qmhkMRFPS1Ds3/c3qoMbmO/tLXC/dCqnmubSpYpuN9i/C/JPK6SKPN3xzWZ7gxucbZzjqaL7TZRnKHKKkp5N5O+SzWuYoI3SPAOouDdDfFfd0yBk0dFG7zZK+AG21pDv+lr4LidNQVdZDWOEMs1S+ZkknFZNE4DMAkOi7RcWRvOZxprCpLO/lxNPDqyGsc4MjmjcyxLZoXMNidFidBXCwPCpTHKLOOZUTNuQdQedqmlZW0+KXp6OudG5lnvdT2JcwktsHOFrXtpHUo9heQUE8lU2Z9RLvVSWDOqH8Yb1G4lwaQCSXG/aqtXL5lFp5tTtz+f1ORiGFMkGbIwO7dY7DrCiGLZC63Qm/wDa7QfA6j+iuarwJtrAatS4VZgrm6lGdGGZlC1+DPjJa5paRyiy0W58Zu0kEbQrur8La8ZsjQ4dY+B2eCiOKZDg3MJ/xd/Dv+fWrqfzKuJxML3QJWt3qoaJo9ocLru0QglIkoJzBJrDHOObf+12tqhuIYI+I2e0tPZ/7dc4Mew3aSD1LS5QvTB91qtoyIsQiL26hJtPWJBod46etWngGUlPXR75TvzgLZwOhzSdVx/I0JWcJy6mjG9ygSR6iHC49RV7bi1A0UstWxm9sqJPu23/AKIxm5wvsLzJ4AIDlfaC/Dwds3y2pdUxX2gvw8HbN8tqXVZx7zOyt7Glx9TPRekZ32/EJs9zD8ppu675r0plF6Rnfb8Qmz3MPymm7rvmvT4+AXur+5ejJShCFocYIQhACEIQAhCEBz8oMO8opJoNskT2DtLSG/rZVVkpR1hmino6eQxUkPGiqXvY11S9ubUCnLr2tp18XsurlQquKbubQrShFxW042TmUorA8bzNBJEQJGTMLbEgmzXan6tY5QtTLDDqhzqeppoxNJTSOcIXPzA8PYWE52oFt76etSRCm2Yop2ldIrTKvCKneHYhWjPna6IU8EAc9lON/Y8m9rySOzbF1tRsFuxZJYrBvkFHUwx00sjpM90bjUR74buAHmuPISdinyFGFay/80sOEhOTlHDS4oaONxIjoIwA43c52/vfI8nlJeCeUuWll3QmWoqmN0uOEvsBrJZU5w0bdSmr6WmildUlsbJHgMdKbBzmjSGlx1jRq6lwMmajyyuqa9mmEMZTQO2SBjnPle3lbnmwO3NUNbC8ajTx/TmrdCE4rj7qryesdnx0dHNSta+Rpbv0md9+8NtnODWtsAOU61O8rH1b3RRwUUNXG8El07gGRO0FrnNcCbW06Lk6tC79dh0M7cyaNsjQ4OzXtDhnNN2mx2grZUpFJVU7ZtRHMmck/JTJPM8S1MwAkkDc1jWt82KJn9Ebdg22WpknM19ViTAb5tWD64WA/q0qXLyGDZt19amxTG899ppyUy0p6EHYuyWrG6JLFbkTrMEB2LgVuAkagrFfTLVloAdio4llIqqtwrOGa9ocOQi6i+JZBtfpi4p5p0jwP/KvCbAmu2LzT5MMa69lCi0S2mUVg+47W1NQ2J7DHHcF8p81rNpbyutqHLrTJYfQRwRMhibmxxsaxjRsa0WA9S908QaLBZVqjMqb7QX4eDtm+W1LqmK+0D+Gg7ZvltS6rOPeZ2VvY0uPqZ6L0jO+34hNnuYflNN3XfNelJppA17XHUHA+oqwsJ3ZaylhZTwvzY2AhoMMZIuSTpJudJKSupXsWpKM6DhiSd75/oxnUJbeHrEek/YjRw9Yj0n7EaY9zK9lXmR5/oZJCW3h6xHpP2I0cPWI9J+xGmPcx2VeZHn+hkkJbeHrEek/YjRw9Yj0n7EaY9zHZV5kef6GSQlt4esR6T9iNHD1iPSfsRpj3MdlXmR5/oZJCW3h6xHpP2I0cPWI9J+xGmPcx2VeZHn+hkkJbeHrEek/YjRw84j0n7EaY9zHZV5kef6GSXxLdw84j0n7EaOHnEOk/YjTHuY7KvMjz/Qw+JYXDUs3qeNsrLg5r2hzbg3BsVnihaxoa0BrQLAAWAGwADUEuPDziHSD3EaOHnEOkHuI1GLcx2ZeZHm+gyC+pbuHnEOkHuI0cPOI9IPcRqce5jsq8yPP9DJIS28POI9IPcRo4esR6T9iNMe5jsq8yPN9BkkWS28PWI9J+xGjh6xHpP2I0x7mOyrzI8/0MjZeS1Lhw9Yj0n7EaOHrEek/YjTHuY7KvMjzfQY/NX2yW/h5xHpB7iNHDziPSD3EaY9zHZV5keb6DIBektvDziHSD3EaOHnEekHuI0x7mOyrzI830Jz9oH8NB2zfLal1U3yo3TJ8RjDKh2dmh2ZaNjbFzbG+aexQhIa27E5ThUIQUk7X1fUEIQtDiBCEIAQhCAEIQgBCEIAQhCAEIQgBCEIAQhCAEIQgBCEIAQhCAEIQgBCEIAQhCAEIQg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879240" y="3437307"/>
            <a:ext cx="3456450" cy="267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75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2013 - 2014</a:t>
            </a:r>
            <a:endParaRPr lang="en-US" dirty="0"/>
          </a:p>
        </p:txBody>
      </p:sp>
      <p:sp>
        <p:nvSpPr>
          <p:cNvPr id="3" name="Title 2"/>
          <p:cNvSpPr>
            <a:spLocks noGrp="1"/>
          </p:cNvSpPr>
          <p:nvPr>
            <p:ph type="title"/>
          </p:nvPr>
        </p:nvSpPr>
        <p:spPr/>
        <p:txBody>
          <a:bodyPr/>
          <a:lstStyle/>
          <a:p>
            <a:r>
              <a:rPr lang="en-US" dirty="0" smtClean="0"/>
              <a:t>CoAlt: Science &amp; Social Studies</a:t>
            </a:r>
            <a:br>
              <a:rPr lang="en-US" dirty="0" smtClean="0"/>
            </a:br>
            <a:r>
              <a:rPr lang="en-US" dirty="0" smtClean="0"/>
              <a:t> </a:t>
            </a:r>
            <a:r>
              <a:rPr lang="en-US" dirty="0"/>
              <a:t>Administration Training</a:t>
            </a:r>
          </a:p>
        </p:txBody>
      </p:sp>
    </p:spTree>
    <p:extLst>
      <p:ext uri="{BB962C8B-B14F-4D97-AF65-F5344CB8AC3E}">
        <p14:creationId xmlns:p14="http://schemas.microsoft.com/office/powerpoint/2010/main" val="761040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4000" dirty="0" smtClean="0"/>
              <a:t>Size</a:t>
            </a:r>
          </a:p>
          <a:p>
            <a:pPr lvl="1"/>
            <a:r>
              <a:rPr lang="en-US" sz="2000" dirty="0" smtClean="0"/>
              <a:t>Color</a:t>
            </a:r>
          </a:p>
          <a:p>
            <a:pPr lvl="1"/>
            <a:r>
              <a:rPr lang="en-US" sz="2000" dirty="0" smtClean="0"/>
              <a:t>Contrast levels</a:t>
            </a:r>
          </a:p>
          <a:p>
            <a:pPr lvl="1"/>
            <a:r>
              <a:rPr lang="en-US" sz="2000" dirty="0" smtClean="0"/>
              <a:t>Dimension</a:t>
            </a:r>
          </a:p>
          <a:p>
            <a:pPr lvl="1"/>
            <a:r>
              <a:rPr lang="en-US" sz="2000" dirty="0" smtClean="0"/>
              <a:t>Assistive technology</a:t>
            </a:r>
          </a:p>
          <a:p>
            <a:pPr lvl="1"/>
            <a:r>
              <a:rPr lang="en-US" sz="2000" dirty="0" smtClean="0"/>
              <a:t>Tactile</a:t>
            </a:r>
            <a:endParaRPr lang="en-US" sz="2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50</a:t>
            </a:fld>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685" y="2084826"/>
            <a:ext cx="3476242" cy="404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593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2000" dirty="0" smtClean="0"/>
              <a:t>Size</a:t>
            </a:r>
          </a:p>
          <a:p>
            <a:pPr lvl="1"/>
            <a:r>
              <a:rPr lang="en-US" sz="4000" dirty="0" smtClean="0"/>
              <a:t>Color</a:t>
            </a:r>
          </a:p>
          <a:p>
            <a:pPr lvl="1"/>
            <a:r>
              <a:rPr lang="en-US" sz="2000" dirty="0" smtClean="0"/>
              <a:t>Contrast levels</a:t>
            </a:r>
          </a:p>
          <a:p>
            <a:pPr lvl="1"/>
            <a:r>
              <a:rPr lang="en-US" sz="2000" dirty="0" smtClean="0"/>
              <a:t>Dimension</a:t>
            </a:r>
          </a:p>
          <a:p>
            <a:pPr lvl="1"/>
            <a:r>
              <a:rPr lang="en-US" sz="2000" dirty="0" smtClean="0"/>
              <a:t>Assistive technology</a:t>
            </a:r>
          </a:p>
          <a:p>
            <a:pPr lvl="1"/>
            <a:r>
              <a:rPr lang="en-US" sz="2000" dirty="0" smtClean="0"/>
              <a:t>Tactile</a:t>
            </a:r>
            <a:endParaRPr lang="en-US" sz="2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51</a:t>
            </a:fld>
            <a:endParaRPr lang="en-US" dirty="0" smtClean="0"/>
          </a:p>
        </p:txBody>
      </p:sp>
      <p:pic>
        <p:nvPicPr>
          <p:cNvPr id="2050" name="Picture 2" descr="https://encrypted-tbn3.gstatic.com/images?q=tbn:ANd9GcTilLKh5fxb6YNBPgUyQEcMkgBGc1brBdcDUQSOhgb4FVPswCTg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090" y="2507280"/>
            <a:ext cx="4501567" cy="29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71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2000" dirty="0" smtClean="0"/>
              <a:t>Size</a:t>
            </a:r>
          </a:p>
          <a:p>
            <a:pPr lvl="1"/>
            <a:r>
              <a:rPr lang="en-US" dirty="0" smtClean="0"/>
              <a:t>Color</a:t>
            </a:r>
          </a:p>
          <a:p>
            <a:pPr lvl="1"/>
            <a:r>
              <a:rPr lang="en-US" sz="4000" dirty="0" smtClean="0"/>
              <a:t>Contrast levels</a:t>
            </a:r>
          </a:p>
          <a:p>
            <a:pPr lvl="1"/>
            <a:r>
              <a:rPr lang="en-US" sz="2000" dirty="0" smtClean="0"/>
              <a:t>Dimension</a:t>
            </a:r>
          </a:p>
          <a:p>
            <a:pPr lvl="1"/>
            <a:r>
              <a:rPr lang="en-US" sz="2000" dirty="0" smtClean="0"/>
              <a:t>Assistive technology</a:t>
            </a:r>
          </a:p>
          <a:p>
            <a:pPr lvl="1"/>
            <a:r>
              <a:rPr lang="en-US" sz="2000" dirty="0" smtClean="0"/>
              <a:t>Tactile</a:t>
            </a:r>
            <a:endParaRPr lang="en-US" sz="2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52</a:t>
            </a:fld>
            <a:endParaRPr lang="en-US" dirty="0" smtClean="0"/>
          </a:p>
        </p:txBody>
      </p:sp>
      <p:sp>
        <p:nvSpPr>
          <p:cNvPr id="6" name="AutoShape 5"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645" y="2584089"/>
            <a:ext cx="3072401" cy="268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457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2000" dirty="0" smtClean="0"/>
              <a:t>Size</a:t>
            </a:r>
          </a:p>
          <a:p>
            <a:pPr lvl="1"/>
            <a:r>
              <a:rPr lang="en-US" sz="2000" dirty="0" smtClean="0"/>
              <a:t>Color</a:t>
            </a:r>
          </a:p>
          <a:p>
            <a:pPr lvl="1"/>
            <a:r>
              <a:rPr lang="en-US" sz="2000" dirty="0" smtClean="0"/>
              <a:t>Contrast levels</a:t>
            </a:r>
          </a:p>
          <a:p>
            <a:pPr lvl="1"/>
            <a:r>
              <a:rPr lang="en-US" sz="4000" dirty="0" smtClean="0"/>
              <a:t>Dimension</a:t>
            </a:r>
          </a:p>
          <a:p>
            <a:pPr lvl="1"/>
            <a:r>
              <a:rPr lang="en-US" sz="2000" dirty="0" smtClean="0"/>
              <a:t>Assistive technology</a:t>
            </a:r>
          </a:p>
          <a:p>
            <a:pPr lvl="1"/>
            <a:r>
              <a:rPr lang="en-US" sz="2000" dirty="0" smtClean="0"/>
              <a:t>Tactile</a:t>
            </a:r>
            <a:endParaRPr lang="en-US" sz="2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53</a:t>
            </a:fld>
            <a:endParaRPr lang="en-US" dirty="0" smtClean="0"/>
          </a:p>
        </p:txBody>
      </p:sp>
      <p:sp>
        <p:nvSpPr>
          <p:cNvPr id="6" name="AutoShape 5"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encrypted-tbn1.gstatic.com/images?q=tbn:ANd9GcRJZAL2aEAIQwDWixGQu7UEXLvyvy1CvobqusogKmm6P8FxVbIp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950" y="2622495"/>
            <a:ext cx="4070930" cy="270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09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2000" dirty="0" smtClean="0"/>
              <a:t>Size</a:t>
            </a:r>
          </a:p>
          <a:p>
            <a:pPr lvl="1"/>
            <a:r>
              <a:rPr lang="en-US" sz="2000" dirty="0" smtClean="0"/>
              <a:t>Color</a:t>
            </a:r>
          </a:p>
          <a:p>
            <a:pPr lvl="1"/>
            <a:r>
              <a:rPr lang="en-US" sz="2000" dirty="0" smtClean="0"/>
              <a:t>Contrast levels</a:t>
            </a:r>
          </a:p>
          <a:p>
            <a:pPr lvl="1"/>
            <a:r>
              <a:rPr lang="en-US" sz="2000" dirty="0" smtClean="0"/>
              <a:t>Dimension</a:t>
            </a:r>
          </a:p>
          <a:p>
            <a:pPr lvl="1"/>
            <a:r>
              <a:rPr lang="en-US" sz="4000" dirty="0" smtClean="0"/>
              <a:t>Assistive technology</a:t>
            </a:r>
          </a:p>
          <a:p>
            <a:pPr lvl="1"/>
            <a:r>
              <a:rPr lang="en-US" sz="2000" dirty="0" smtClean="0"/>
              <a:t>Tactile</a:t>
            </a:r>
            <a:endParaRPr lang="en-US" sz="2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6" name="AutoShape 5"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https://encrypted-tbn1.gstatic.com/images?q=tbn:ANd9GcSXXtzJGiXWhe-qXBdI6a9tA-EvUFh8wamoSxXBKsdICQE29xou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576" y="2545685"/>
            <a:ext cx="3276504" cy="295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881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student facing pages of test items may need to be adapted.</a:t>
            </a:r>
          </a:p>
          <a:p>
            <a:pPr lvl="1"/>
            <a:r>
              <a:rPr lang="en-US" sz="2000" dirty="0" smtClean="0"/>
              <a:t>Size</a:t>
            </a:r>
          </a:p>
          <a:p>
            <a:pPr lvl="1"/>
            <a:r>
              <a:rPr lang="en-US" sz="2000" dirty="0" smtClean="0"/>
              <a:t>Color</a:t>
            </a:r>
          </a:p>
          <a:p>
            <a:pPr lvl="1"/>
            <a:r>
              <a:rPr lang="en-US" sz="2000" dirty="0" smtClean="0"/>
              <a:t>Contrast levels</a:t>
            </a:r>
          </a:p>
          <a:p>
            <a:pPr lvl="1"/>
            <a:r>
              <a:rPr lang="en-US" sz="2000" dirty="0" smtClean="0"/>
              <a:t>Dimension</a:t>
            </a:r>
          </a:p>
          <a:p>
            <a:pPr lvl="1"/>
            <a:r>
              <a:rPr lang="en-US" sz="2000" dirty="0" smtClean="0"/>
              <a:t>Assistive technology</a:t>
            </a:r>
          </a:p>
          <a:p>
            <a:pPr lvl="1"/>
            <a:r>
              <a:rPr lang="en-US" sz="4000" dirty="0" smtClean="0"/>
              <a:t>Tactile</a:t>
            </a:r>
            <a:endParaRPr lang="en-US" sz="4000" dirty="0"/>
          </a:p>
        </p:txBody>
      </p:sp>
      <p:sp>
        <p:nvSpPr>
          <p:cNvPr id="3" name="Title 2"/>
          <p:cNvSpPr>
            <a:spLocks noGrp="1"/>
          </p:cNvSpPr>
          <p:nvPr>
            <p:ph type="title"/>
          </p:nvPr>
        </p:nvSpPr>
        <p:spPr/>
        <p:txBody>
          <a:bodyPr/>
          <a:lstStyle/>
          <a:p>
            <a:r>
              <a:rPr lang="en-US" dirty="0" smtClean="0"/>
              <a:t>Accommodations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6" name="AutoShape 5"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hIREBMQEBMSEBQUEBQSEBISEBIQFxEQFBUWFhYQFxUXHiYeFxojGhIUHy8gIygpLCwtFx8xNTAqNSYrLCkBCQoKDgwOGg8PGjQkHSQ0Mik0LDYzMjQqLy41NCkqLCkuLC4uLDIyLy8qLCwsKiwsLCkuLCktNC81LCk1LzUsL//AABEIANIA8AMBIgACEQEDEQH/xAAcAAEAAgMBAQEAAAAAAAAAAAAABgcDBAUBAgj/xABIEAABAwIABQ0QAAUEAwEAAAABAAIDBBEFBhIhMQcTFjM0QVFTc5Ox0dIVFyIyUlRhcXJ0gZGio7KzFDWSlMEjQqHwgsLhYv/EABsBAQACAwEBAAAAAAAAAAAAAAADBQEEBgIH/8QANxEAAgECAgQLCAIDAQAAAAAAAAECAxEEIQUSMVETFBUyM0FScYGR8AYWU2GhscHRIjRi4fFC/9oADAMBAAIRAxEAPwC8HOABJNgBck5rDhWhsgpfOIOfj61mwntEvJP/ABKoUKOc9Uq8fjpYVxSV7l6bIKXziDn4+tNkFL5xBz8fWqLReOFZW8tz7CL02QUvnEHPx9abIKXziDn4+tUWicKxy3PsIvTZBS+cQc/H1psgpfOIOfj61RaJwrHLc+wi/aWviluYpGSW05D2vtfhscyx1eFoInZMs0UTiLhr5WMJGi9nHRmPyUN1KNrqPbZ+LlH9V3dsfurf2SLaoR4R2Z12g6S0k4qT1bpvyLM2SUnnNP8A3EXWmySk85p/7iLrX57RbnFVvOt92qfxH5H6E2SUnnNP/cRdabJKTzmn/uIutfntE4qt492qfxH5H6E2SUnnNP8A3EXWmySk85p/7iLrX57ROKrePdqn8R+R+hY8YKVxDW1EDiSAAJ4ySTmAAvnK3pJA0FziGgZySQAB6SV+e8X910/vMX7Gq9cYdyzcmVqYqHAxbWeTZS6R0ZHCVYQUr6xn7qwcdFzjOtO6sHHRc4zrVYoub5Xn2US8kw7TLO7qwcdFzjOtO6sHHRc4zrVYonK8+yhyTDtMs7urBx0XOM607qwcdFzjOtViicrz7KHJMO0yzu6sHHRc4zrWaGdrxdjmvF7Xa4OF+C4VVqc4lbmPKu6GrawmPlXqajjY1cXgI0Keunc76IitipCIiA1cJ7RLyT/xKoUK+sJ7RLyT/wASqFCgq7Uc3pvnQ8fwEXw6W3+0/PSvppvvEetQJo0a+i8Th6Kr1IpRex60XfwTb78sj1ERZK4IiLILH1KNrqPbZ+LlH9V3dsfurf2SKQalG11Hts/Fyj+q7u2P3Vv7JFY4PnI+o+x3Pp9z+5B0WzQUjZCQ6RsVhcF2/wChbtbgNsTSTM3KycoNtYuHozrdniqUJ8HJ59z/AEfRamOoU6qpSb1n8n90rfo5KIi2TcCIiA38X910/vMX7Gq9cYdyzcmVRWL+66f3mL9jVeuMO5ZuTKqtI8x9zOQ0/wD2aPrrRXCItQ1pBsWHPoXEUMLVxDapq9vml92jxisbQwiTrO1/k3u3J78t5toviN9xci3oK+1BKLhJxe1GzCanFTjsefpMIiLyewpziVuY8q7oaoMpziVuY8q7oarPRfT+DK3SfQeKO+iIunOYCIiA1cJ7RLyT/wASqFCvrCe0S8k/8SqFCgq7Uc3pvnQ8fwY5972l7LmIdwGx9S+nNB0+tfMoJFhv/wDC12tps6OxtOUsLRvZR14zu0o6stub/wAb+Oy7Mf8AtceHouvQ2xbbf0r7e3wbDgRkQGffXnVzLaOmqCw1ScpO0pTSgrZx4OMIKWaslk72ea3mO1ycxPBntZZmXsL6d9eOiBzr6AXqKsym0vpWjjMPTpUla1srP+NopNJ67Vm87KMepvMsfUo2uo9tn4uUf1Xd2x+6t/ZIpBqUbXUe2z8XKP6ru7Y/dW/skVpg+cjrPY7n0+5/cg4XbxilLZ43DSI2EesOcuItirrXSuDnkXDQ3MLZhfrW5VoudWE+pJp+Nj6HXw7qV6dT/wApST8bfokM7Ws1yrbofC3W/Q9+Y/KwPxKwtrXRU1OWAEucQbtvmyj4Px/wtDClYzWo4InF7WXLnWIuSTYWPBc/NZxhrW4IWxOGUMrLaW3tnuNI6FTLCzdON4615bHdfxSko3yy397OcWBqOlBuGtedrO6/hGMox1sm1vzW1m+KVjamdwyQWxhzbtyg1xGd+SNP/wBXPwvUxvibd7ZJA+2UI3Muy2cHNbNmXPZhOQSGUO8M6TYZxwW0WzBe1uFJJgA8iwzgBoaL8OZbVLA1IVYSk72SzvuVmtjdn3o3qGi69OtTnOV9VRV75qys1zW2m/8AJfMyYv7rp/eYv2NV64w7lm5MqisX910/vMX7Gq9cYdyzcmVJpHmPuZp6f/s0fXWiuFq1G2M9Z/wtpfD4gSCdI0LisHWjRqa0tlpLzTS+5Fj8PLEUdSG3Wi/KUZP6IwVByHh+8RY/9/7oWCRlornS51+lbNUwus0DNfOeBKuIltmjfHyV1hcVCKoKTV21d3XNi3q33bevqSObx2BqTlipQTcVF6qs+fJLWtvyitnXJmNjMmQBugtz578OdYWguBdYk38bKAt6FuxUzWm4C+XUbSb29edIaUoxndtt2itZrN2bbulJZO6W17M0ZqaExE6aikktaT1E8ldRSabg8003lFNa2TRlZewvptn9aneJW5jyruhqgynOJW5jyruhqrtGu+Iv8mXukVbDpdx30RF0xzQREQGrhPaJeSf+JVChX1hPaJeSf+JVChQVdqOb03zoeP4CIiiOfCIiAIiICx9Sja6j22fi5R/Vd3bH7q39kikGpRtdR7bPxco/qu7tj91b+yRWOD5yPqXsdz6fc/uQdERWx9RCIiAIiIDfxf3XT+8xfsar1xh3LNyZVFYv7rp/eYv2NV64w7lm5Mqq0jzH3M5DT/8AZo+utFcIiL5+bIREQBERAFOcS9zHlXdDVBlOcS9zHlXdDVZ6L6fwZW6T6DxRHq7Vdjiq30pp5CWTmHLEjbEh+TlWtey6uLGPzK2bWWxhh1svuKqmm0EC2TG8n/dptZQnG7U3qY55sIMLZmfxJndExp1xsZflkgHM4gbwXf1NcEvJbWtmZLE+JzckTVT3NeS0lrmyOLQRY30+jMbroU5a1mVdSnQ4LWj+dpYSIimKwx1EIexzDmDmlptwEW/yod3q6fjZ/t9lTQ6Fra+V5kl1kFXDUq1uEjexFO9XT8bP9vsp3q6fjZ/t9lSvXymvleLR3EPJ+G7CIp3q6fjZ/t9lO9XT8bP9vsqV6+U18paO4cn4bsIinerp+Nn+32U71dPxs/2+ypXr5TXylo7hyfhuwjQxcxYjomvbG578sgnLyc1gRmsBwrSxlxDhrpWzSSSsLYxGAzItYOc6+cHP4RUhheTe6r3VHxzqqOqZFTva1pga8gxtf4Re8XuRwNCmg3Hmm3TxPJ8VOl/G2WXzNvvQUvHT/OPsp3oKXjp/nH2VCe+lhHjWczH1J30sI8azmY+pTcLU3knvRX+JL6E270FLx0/zj7Kd6Cl46f5x9lQnvpYR41nMx9Sd9LCPGs5mPqTham8e9Ff4kvoTbvQUvHT/ADj7Kd6Cl46f5x9lQnvpYR41nMx9Sd9LCPGs5mPqTham8e9Ff4kvoTyi1KqaKRkrZZyWPa8AmOxLSCAfB9Cl9bSCWN0ZJAcLEjSPmqgwPqk18lRDG+Rha+eNjhrMYu1z2gi9uAq2cM1Lo6eSRhs5rCWm18/qUVRuatLMLSdTGvXlJtx3nI2DxcZJ9HUmwaLjJPo6lH9mNV5bebamzGq8tvNtWlxGh2TZ49X7RINg0XGSfR1JsGi4yT6OpR/ZjVeW3m2psxqvLbzbU4jQ7I49X7RINg0XGSfR1JsGi4yT6OpR/ZjVeW3m2psxqvLbzbU4jQ7I49X7RINg0XGSfR1Lr4KwW2nj1tpc4ZRdd1r3NuD1KEbMary2821SzFfCMk8BfKQXa45twAMwA4PWvdPC0qT1oRszxUxNWotWcro7C0MF4CgpjKYGCPXpNdkAJtl2AuG6G6L2HCt9FsECbSsEREMHjtB9S0luu0H1LSXiQPUXojPAvC22leTIREQBERAZ6bfVRase7o/dWfslVu02+qi1Y93R+6s/ZKpYFfpHofEgiLwleZY4VLZnPH0iIsGAiIgOhi7uym95h/Y1X5jHuSbkyqDxd3ZTe8w/sar8xj3JNyZXll3ozmyKzRFj19vCF5clHay2Sb2GRF41wOcZ16sp32GAiIsgKe4j7mPKu6GqBKe4j7mPKu6GrDBIURFgyEREB47QfUtJbrtB9S0l4kDNC45/UvlouDwjQvI32v6l9QDP0rBk91sXA+aFgsbXzLxrrvuvXyDOANOlZyAbEM2Ym/8Awsb22Nl964LC4Ob0rGVhgz02+qi1Y93R+6s/ZKrdpt9VFqx7uj91Z+yVSQK/SPQ+JA7L4jGb4rIvljbKdStFo55PI+cs2HDdCTc2RgzkryxubKWyuz0e65mXrH57aU1vNZetB314bjZ2MZHSxd3ZTe8w/sar8xj3JNyZVB4u7spveYf2NV+Yx7km5MqBlzozmyKzWvKwZTcw+S2FjfHcg8ChrR1o5LrX3Rc05WZ8l2S4DQCODfXwZjk5X/6zZt5e1WgDfvmSpbZgHpC1qjktezyXq3h+SaKT1brNnrXuDrOsbi+beXwak6bjT4u+QsjIjlXcb2FgvBCRmBFvSLkI1Vtlfr7+q3X3hOF87fj7GZpuLqfYj7mPKu6GqAqfYj7mPKu6Gre6jWJCiIsAIiIDx2g+paS3XaD6lpLxIHqIi8mQiIgCIiAz02+qi1Y93R+6s/ZKrdpt9VFqx7uj91Z+yVSwK/SPQ+JBERFIc6EREAREQHQxd3ZTe8w/sar8xj3JNyZVB4u7spveYf2NV+Yx7km5Mryy70ZzZFZoiIWp5ZCF6iwAiIsgKe4j7mPKu6GqBKe4kblPKu6GrDBIUX51w9UO7rzgOO735g48dwKZ6mDwa02LNzv8WSNxPhM3m1Uh+n4hQqpd2sWNTBakNfW6r7C10RFKV547QtXWjwLZlkDWlxzAAk7+YC5XB2d0XGHmpOyvSpSnzVciqV6dLnyS72dXWjwJrR4FytndFxh5qTsps7ouMPNSdlZ4tU7L8iLjuH+JHzR1daPAmtHgXK2d0XGHmpOymzui4w81J2U4tU7L8hx3D/Ej5o6utHgTWjwLlbO6LjDzUnZTZ3RcYeak7KcWqdl+Q47h/iR80duBpF7qtNVDFqqqatj4IXytFO1pc3JsHB8htnPAR81YOCsNw1IcYXFwaQHXa5tidHjAcCzVOEY4zkvNja+gnN8PUoas40Feq9XvyPcqUcXC0XdPcURsDwh5rL9HWmwPCHmsv0davHu1D5R/pd1J3ah8o/0u6lr8o4X4sfNEHI3yl68CjtgeEPNZfo602B4Q81l+jrV492ofKP8AS7qTu1D5R/pd1Jyjhfix80ORvlL14FHbA8Ieay/R1psDwh5rL9HWrx7tQ+Uf6XdSd2ofKP8AS7qTlHC/Fj5ocjfKXrwKbwJiTXMqYHvppGtbPE5xOTmaHtJOngCuTDsDn00rGAucWEADfPAvpmGIiQA43JAHgu0n4LNXVrIY3SyHJYxuU42LrAegZypqWIp1s6ck7bnc2KOE4sms895XOxyq4l/09abHKriX/T1qT98ag413MzdlO+NQca7mZuypiYjGxyq4l/09abHKriX/AE9ak/fGoONdzM3ZTvjUHGu5mbsoCMbHKriX/T1pscquJf8AT1qT98ag413MzdlO+NQca7mZuygIxscquJf9PWplijRvipy2RpY7XHGxtoIbnzepanfGoONdzM3ZXZwRhmKqj12Bxc3KLblrmeELXFnAHfCwDWw/ixBWROilYAScpsjQGvjkGiRruEf8rRxJwbUQROhqmRl8T9biqGBoNRBYFrzvg7xvnNt/SZIixZXuScJLV1OoIiLJGa2Edpk5N/4lUmrswjtMnJv/ABKpNW2j9kjldP8AOh4/gIiKzObCIiAIiICf6mXiT+2zoK6uMO2j2B0uXK1MvEn9tnQV1cYdtHsDpcuC9quhl3o+kez3Qw7n92ctERfNTqwiIgCIiAzUm2M9tvSF1cdP5fU8i5cqk2xntt6Qurjp/L6nkXLtPZro6neirx+1FHoiLqytCIiAIiIAra1Ldwn3h/QxVKra1Ldwn3h/QxATBERYMhERAa2Edpk5N/4lUmrswjtMnJv/ABKpNW2j9kjldP8AOh4/g4eFZKiMgiUWfJktGtt8EHRnIz2W9TzGNwimky3vJLCGZIsBozZr5j81rYxaIeXasuH4jkCVvjRPDx6r5x0fJWGwqVacYRaWd+peBsPwnGNcuT/p2y/BJtfQPSvinwzC92Q11ydGYi/oBK5mskUUsjvGlOuH1Fwt/wAZ/iscdQ2R9KyMHKjtl+DbJADb9B+aazPSw0Gntyur9WSv9zsVOGIo3ZDnWO/YE5N+G2hbbXAgEG4IuCN8HfUZkdrck7JJHRZbiba0H6403tY/Fd7BsQbExoJcA3MXDJNjnzje0rKdyKtRjTimv9bO78ssjUy8Sf22dBXVxh20ewOly5Wpl4k/ts6CurjDto9gdLlwntV0Mu9He+z3Qw7n92RrDVHUSNaKWcU7g7wnGNsuU21smx0Z86iuLGEa2ZjqqWqGswyuE0f8OwueyNoc6xa2+h29nzKeDT8VD9TQXpZgc4/i5LjhGRHmXE4eolhql4p2cepXzvfNry3HTSX8kduXGenbTsqi861I4NYQxxLnEkZOSBe/gn5LXwhjrSQSPilkc17CA5utvOci+awscxCieBsFv/j20Ds8NJPJUt9LXBhiB+JB/wDJyyyYZgpsJYQdOCQ+NrGkML7nIb/pngyvTmzLbWjqOu4q8stZJNXs2lHqeds2eeElb6Ezlw/TtpxVGRohIBa/PnubZIFr3uDmtfMeBfOB8YqeqytYflFvjNc1zHNB0HJcNHpUBfQSswVRSEPa2OqMr7MDyyNzjky5BzEDTnzeEOFdzFbW5q19SyqkqntgyHuNLrDHNJzDKFruFhpHztm8VdH0YUpzTbs5K/Vk7JOytnvuu4Ko20idUm2M9tvSF1cdP5fU8i5cqk2xntt6Qurjp/L6nkXK49mujqd6NLH7UUeVOcGx4Omp55xRuaIGtLmmokJfe+g5WbQoMpXiz/LsI+wz/wBl1TK05WFKDLYauCLWqcvEYbrmuFjw3Pe5vnIv8QvWYqVJfHEGNy5IteY0yNB1sWznPm06D6V1cRi2cT0EviStbI30PjcCbesW/pXTwHhP+Iw1I8HwRHJHHwBjMkAj1m5+KxcyRXCeK9TTxiWaPJaSBcOa7JJ0B1jmKywYn1b4hM2IlpblNGU0Oc3ygwm5/wAru1WD5KXBlSypLS6WoaYgHh+X4TCXj1hpPwzruVAL5oqymp4pwIm5E5q3RCMWIMbmaBa53jpz6EuCrFbWpbuE+8P6GKrK2fLlkfYNypHOyQbhuU4mwO+M6tPUt3CfeH9DFkwTBERDIREQGthHaZOTf+JVJq7MI7TJyb/xKpNW2j9kjldP86Hj+BZamEaAzANyyxt/DAHjjNm9GhbaKyOdjJxd1tNesoxJEYgckEAA2vYAje+CywRZLWt02aG30XsLL7RBrO2r1bQQiIsnkn+pl4k/ts6CurjDto9gdLlytTLxJ/bZ0FdXGHbR7A6XLgvaroZd6PpHs90MO5/dnLXhbmIGbr4V6i+anVnHxfxd/hjK98rqiWVwMkrwGkhos1oAvbSf+hfVDgAR1VRU5eVr4YCwtsGZAtpvn+S6yKeWJqycm3zlZ92WXy2LYedVBGtA0ZvVmRFAejNSbYz229IXVx0/l9TyLlyqTbGe23pC6uOn8vqeRcu09mujqd6KvH7UUevQV4i6srTr4Gxg/hY5QyJpleC1s5Jyo2OABAHrF9Kx4u4a/hJ9eDNc8BzMnKyfGtnvY8C5iLFgeudf/HoS+9vb44V4iyAra1Ldwn3h/QxVKra1Ldwn3h/QxATBFyMI4wtgqI4pmlkcrfAnJ8HXbn/TdwZrG/p+K66NWJJU5RSbWT2BERYPBrYR2mTk3/iVSavOSMOBac4III9BzFcTYRRcT9yXtLewuIjRT1uspdJ6PqYtxcGla+3/AIyp0VsbCKLifuS9pNhFFxP3Je0tvj9Pc/XiVHIWI7Ufr+ip0VsbCKLifuS9pNhFFxP3Je0nH6e5+vEchYjtR+v6KnRWxsIouJ+5L2k2EUXE/cl7Scfp7n68RyFiO1H6/o42pl4k/ts6CurjDto9gdLl1MGYGhpg4QsyA4gu8JzrkaPGJ4VlqKCOQ3e25tbSRm+B9K5rTWHlj6co08rtPP8A1c63RUXg6cYzztfZ6REkUo7jQ+R9TutO40PkfU7rXIe7mK7UfN/ou+PU9z9eJF0Uo7jQ+R9TutO40PkfU7rT3cxXaj5v9Dj1Pc/XiRdFKO40PkfU7rTuND5H1O6093MV2o+b/Q49T3P14kdpNsZ7bekLq46fy+p5Fy3mYJiBBDc4Nx4TtI+Ky1tGyaN0UgymPGS5tyLjguM66HRGj6mCjKNRp33f8RpYmtGq04n58RXR3vqDiPuzdpO99QcR92btK7NUpdFdHe+oOI+7N2k731BxH3Zu0gKXRXR3vqDiPuzdpO99QcR92btICl1bOpbuE8u/oYt/vfUHEfdm7S62C8ERUzNbgZkNyi62U53hG1zdxJ3gsAgGMtTI+WaOR0j42yPLWOyywWBsQDABm9v/AMt9fWp5hyokqWwySufG2B2Sx1jbJyQM9r5rqaTYsUr3ukdEC5xJccp+cnSdK9wdizTU79chiDHZJbcOecxtcZz6Ap+Ejq2sXcsdQdB0tXO2WS27zqIiKAp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doc.sd.gov/adult/industry/images/grasshopperdouble.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187950" y="2507280"/>
            <a:ext cx="3813550" cy="330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14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609600"/>
            <a:ext cx="8535266" cy="808038"/>
          </a:xfrm>
        </p:spPr>
        <p:txBody>
          <a:bodyPr/>
          <a:lstStyle/>
          <a:p>
            <a:r>
              <a:rPr lang="en-US" dirty="0" smtClean="0"/>
              <a:t>Accommodations</a:t>
            </a:r>
            <a:endParaRPr lang="en-US" dirty="0"/>
          </a:p>
        </p:txBody>
      </p:sp>
      <p:sp>
        <p:nvSpPr>
          <p:cNvPr id="3" name="Content Placeholder 2"/>
          <p:cNvSpPr>
            <a:spLocks noGrp="1"/>
          </p:cNvSpPr>
          <p:nvPr>
            <p:ph idx="1"/>
          </p:nvPr>
        </p:nvSpPr>
        <p:spPr>
          <a:xfrm>
            <a:off x="332509" y="1745674"/>
            <a:ext cx="8430491" cy="3466090"/>
          </a:xfrm>
        </p:spPr>
        <p:txBody>
          <a:bodyPr/>
          <a:lstStyle/>
          <a:p>
            <a:r>
              <a:rPr lang="en-US" dirty="0"/>
              <a:t>The picture </a:t>
            </a:r>
            <a:r>
              <a:rPr lang="en-US" dirty="0" smtClean="0"/>
              <a:t>symbols/ icons </a:t>
            </a:r>
            <a:r>
              <a:rPr lang="en-US" dirty="0"/>
              <a:t>provided in the CoAlt assessment should be used, except in the following circumstances:</a:t>
            </a:r>
          </a:p>
          <a:p>
            <a:pPr lvl="1"/>
            <a:r>
              <a:rPr lang="en-US" sz="2000" dirty="0"/>
              <a:t>The student needs to use objects rather than pictures</a:t>
            </a:r>
          </a:p>
          <a:p>
            <a:pPr lvl="1"/>
            <a:r>
              <a:rPr lang="en-US" sz="2000" dirty="0"/>
              <a:t>The student needs pictures of real objects rather than drawings</a:t>
            </a:r>
          </a:p>
          <a:p>
            <a:pPr lvl="1"/>
            <a:r>
              <a:rPr lang="en-US" sz="2000" dirty="0"/>
              <a:t>The student has a personal lexicon with a specific representation for the concept or words in the student answer choices – in this case, all answer choices must be from the student’s personal lexicon</a:t>
            </a:r>
          </a:p>
        </p:txBody>
      </p:sp>
      <p:pic>
        <p:nvPicPr>
          <p:cNvPr id="9218" name="Picture 2"/>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1037" y="4619555"/>
            <a:ext cx="163893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8101" y="4619555"/>
            <a:ext cx="1369833" cy="1828800"/>
          </a:xfrm>
          <a:prstGeom prst="rect">
            <a:avLst/>
          </a:prstGeom>
        </p:spPr>
      </p:pic>
      <p:pic>
        <p:nvPicPr>
          <p:cNvPr id="5" name="Picture 4"/>
          <p:cNvPicPr>
            <a:picLocks noChangeAspect="1"/>
          </p:cNvPicPr>
          <p:nvPr/>
        </p:nvPicPr>
        <p:blipFill rotWithShape="1">
          <a:blip r:embed="rId5" cstate="email">
            <a:duotone>
              <a:schemeClr val="accent5">
                <a:shade val="45000"/>
                <a:satMod val="135000"/>
              </a:schemeClr>
              <a:prstClr val="white"/>
            </a:duotone>
            <a:extLst>
              <a:ext uri="{28A0092B-C50C-407E-A947-70E740481C1C}">
                <a14:useLocalDpi xmlns:a14="http://schemas.microsoft.com/office/drawing/2010/main" val="0"/>
              </a:ext>
            </a:extLst>
          </a:blip>
          <a:srcRect r="46244"/>
          <a:stretch/>
        </p:blipFill>
        <p:spPr>
          <a:xfrm>
            <a:off x="5529263" y="4619555"/>
            <a:ext cx="883533" cy="1828800"/>
          </a:xfrm>
          <a:prstGeom prst="rect">
            <a:avLst/>
          </a:prstGeom>
        </p:spPr>
      </p:pic>
    </p:spTree>
    <p:extLst>
      <p:ext uri="{BB962C8B-B14F-4D97-AF65-F5344CB8AC3E}">
        <p14:creationId xmlns:p14="http://schemas.microsoft.com/office/powerpoint/2010/main" val="37481062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lnSpc>
                <a:spcPct val="90000"/>
              </a:lnSpc>
              <a:buNone/>
            </a:pPr>
            <a:r>
              <a:rPr lang="en-US" sz="4000" dirty="0"/>
              <a:t>Accommodations </a:t>
            </a:r>
            <a:r>
              <a:rPr lang="en-US" sz="4000" dirty="0">
                <a:solidFill>
                  <a:srgbClr val="C00000"/>
                </a:solidFill>
              </a:rPr>
              <a:t>used during instruction </a:t>
            </a:r>
            <a:r>
              <a:rPr lang="en-US" sz="4000" dirty="0"/>
              <a:t>should be the accommodations used during assessment </a:t>
            </a:r>
            <a:r>
              <a:rPr lang="en-US" sz="4000" u="sng" dirty="0"/>
              <a:t>as long as they do not invalidate what is being measured</a:t>
            </a:r>
            <a:r>
              <a:rPr lang="en-US" sz="4000" dirty="0"/>
              <a:t>.</a:t>
            </a:r>
          </a:p>
          <a:p>
            <a:pPr indent="0">
              <a:lnSpc>
                <a:spcPct val="90000"/>
              </a:lnSpc>
            </a:pPr>
            <a:endParaRPr lang="en-US" sz="4000" dirty="0"/>
          </a:p>
          <a:p>
            <a:endParaRPr lang="en-US" sz="4000" dirty="0"/>
          </a:p>
        </p:txBody>
      </p:sp>
      <p:sp>
        <p:nvSpPr>
          <p:cNvPr id="3" name="Title 2"/>
          <p:cNvSpPr>
            <a:spLocks noGrp="1"/>
          </p:cNvSpPr>
          <p:nvPr>
            <p:ph type="title"/>
          </p:nvPr>
        </p:nvSpPr>
        <p:spPr/>
        <p:txBody>
          <a:bodyPr/>
          <a:lstStyle/>
          <a:p>
            <a:r>
              <a:rPr lang="en-US" dirty="0" smtClean="0"/>
              <a:t>Remember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spTree>
    <p:extLst>
      <p:ext uri="{BB962C8B-B14F-4D97-AF65-F5344CB8AC3E}">
        <p14:creationId xmlns:p14="http://schemas.microsoft.com/office/powerpoint/2010/main" val="23456373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en-US" sz="2800" dirty="0"/>
              <a:t>Presentation in students </a:t>
            </a:r>
            <a:r>
              <a:rPr lang="en-US" sz="2800" u="sng" dirty="0"/>
              <a:t>native </a:t>
            </a:r>
            <a:r>
              <a:rPr lang="en-US" sz="2800" u="sng" dirty="0" smtClean="0"/>
              <a:t>language</a:t>
            </a:r>
            <a:r>
              <a:rPr lang="en-US" sz="2800" dirty="0" smtClean="0"/>
              <a:t> </a:t>
            </a:r>
            <a:endParaRPr lang="en-US" sz="2800" dirty="0"/>
          </a:p>
          <a:p>
            <a:pPr lvl="1">
              <a:lnSpc>
                <a:spcPct val="80000"/>
              </a:lnSpc>
              <a:buFontTx/>
              <a:buNone/>
            </a:pPr>
            <a:endParaRPr lang="en-US" sz="2400" dirty="0"/>
          </a:p>
          <a:p>
            <a:pPr>
              <a:lnSpc>
                <a:spcPct val="80000"/>
              </a:lnSpc>
            </a:pPr>
            <a:r>
              <a:rPr lang="en-US" sz="2800" dirty="0"/>
              <a:t>Response in students </a:t>
            </a:r>
            <a:r>
              <a:rPr lang="en-US" sz="2800" u="sng" dirty="0"/>
              <a:t>native </a:t>
            </a:r>
            <a:r>
              <a:rPr lang="en-US" sz="2800" u="sng" dirty="0" smtClean="0"/>
              <a:t>language</a:t>
            </a:r>
            <a:endParaRPr lang="en-US" sz="2800" dirty="0"/>
          </a:p>
          <a:p>
            <a:pPr indent="0">
              <a:lnSpc>
                <a:spcPct val="80000"/>
              </a:lnSpc>
              <a:buNone/>
            </a:pPr>
            <a:endParaRPr lang="en-US" sz="2400" dirty="0" smtClean="0"/>
          </a:p>
          <a:p>
            <a:pPr indent="0">
              <a:lnSpc>
                <a:spcPct val="80000"/>
              </a:lnSpc>
              <a:buNone/>
            </a:pPr>
            <a:r>
              <a:rPr lang="en-US" sz="2800" dirty="0" smtClean="0"/>
              <a:t>Other accommodations </a:t>
            </a:r>
            <a:r>
              <a:rPr lang="en-US" sz="2800" dirty="0"/>
              <a:t>that </a:t>
            </a:r>
            <a:r>
              <a:rPr lang="en-US" sz="2800" dirty="0">
                <a:solidFill>
                  <a:schemeClr val="accent1">
                    <a:lumMod val="50000"/>
                  </a:schemeClr>
                </a:solidFill>
              </a:rPr>
              <a:t>provide the linguistic support </a:t>
            </a:r>
            <a:r>
              <a:rPr lang="en-US" sz="2800" dirty="0"/>
              <a:t>the student needs and do not invalidate what is being assessed.</a:t>
            </a:r>
          </a:p>
          <a:p>
            <a:endParaRPr lang="en-US" dirty="0"/>
          </a:p>
        </p:txBody>
      </p:sp>
      <p:sp>
        <p:nvSpPr>
          <p:cNvPr id="3" name="Title 2"/>
          <p:cNvSpPr>
            <a:spLocks noGrp="1"/>
          </p:cNvSpPr>
          <p:nvPr>
            <p:ph type="title"/>
          </p:nvPr>
        </p:nvSpPr>
        <p:spPr/>
        <p:txBody>
          <a:bodyPr/>
          <a:lstStyle/>
          <a:p>
            <a:r>
              <a:rPr lang="en-US" dirty="0"/>
              <a:t>Options for </a:t>
            </a:r>
            <a:r>
              <a:rPr lang="en-US" dirty="0" smtClean="0"/>
              <a:t>English learners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2798491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sp>
        <p:nvSpPr>
          <p:cNvPr id="5" name="TextBox 4"/>
          <p:cNvSpPr txBox="1"/>
          <p:nvPr/>
        </p:nvSpPr>
        <p:spPr>
          <a:xfrm>
            <a:off x="1230765" y="609509"/>
            <a:ext cx="6759280" cy="646331"/>
          </a:xfrm>
          <a:prstGeom prst="rect">
            <a:avLst/>
          </a:prstGeom>
          <a:noFill/>
        </p:spPr>
        <p:txBody>
          <a:bodyPr wrap="square" rtlCol="0">
            <a:spAutoFit/>
          </a:bodyPr>
          <a:lstStyle/>
          <a:p>
            <a:r>
              <a:rPr lang="en-US" dirty="0" smtClean="0"/>
              <a:t>With your partner note similarities and difference </a:t>
            </a:r>
            <a:r>
              <a:rPr lang="en-US" smtClean="0"/>
              <a:t>between the  </a:t>
            </a:r>
            <a:r>
              <a:rPr lang="en-US" dirty="0" smtClean="0"/>
              <a:t>alternate assessments to be given this year.</a:t>
            </a:r>
            <a:endParaRPr lang="en-US" dirty="0"/>
          </a:p>
        </p:txBody>
      </p:sp>
      <p:graphicFrame>
        <p:nvGraphicFramePr>
          <p:cNvPr id="6" name="Diagram 5"/>
          <p:cNvGraphicFramePr/>
          <p:nvPr>
            <p:extLst>
              <p:ext uri="{D42A27DB-BD31-4B8C-83A1-F6EECF244321}">
                <p14:modId xmlns:p14="http://schemas.microsoft.com/office/powerpoint/2010/main" val="2072658746"/>
              </p:ext>
            </p:extLst>
          </p:nvPr>
        </p:nvGraphicFramePr>
        <p:xfrm>
          <a:off x="846715" y="932675"/>
          <a:ext cx="7450570" cy="5069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30765" y="5448169"/>
            <a:ext cx="6759280" cy="369332"/>
          </a:xfrm>
          <a:prstGeom prst="rect">
            <a:avLst/>
          </a:prstGeom>
          <a:noFill/>
        </p:spPr>
        <p:txBody>
          <a:bodyPr wrap="square" rtlCol="0">
            <a:spAutoFit/>
          </a:bodyPr>
          <a:lstStyle/>
          <a:p>
            <a:r>
              <a:rPr lang="en-US" dirty="0" smtClean="0"/>
              <a:t>How will you train this to your Test Examiners?</a:t>
            </a:r>
            <a:endParaRPr lang="en-US" dirty="0"/>
          </a:p>
        </p:txBody>
      </p:sp>
    </p:spTree>
    <p:extLst>
      <p:ext uri="{BB962C8B-B14F-4D97-AF65-F5344CB8AC3E}">
        <p14:creationId xmlns:p14="http://schemas.microsoft.com/office/powerpoint/2010/main" val="2139828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5" name="AutoShape 2" descr="data:image/jpeg;base64,/9j/4AAQSkZJRgABAQAAAQABAAD/2wCEAAkGBhESERQUExIUEhUVFRwZFhUYFhUUFxgZFxcaGBceFxYYHSYhGhokGxUYHzIgJCkpLCwsFx8zNTAwNScrLCkBCQoKDgwOGg8PGi0lHyUvKiwsLSwvLCwsKiwvKiw1LCosLCwsLC0sLCwsKiwsLCosLCwsLSwsKSwsKSkpLCwpKv/AABEIAM4A9QMBIgACEQEDEQH/xAAbAAEAAgMBAQAAAAAAAAAAAAAAAgQDBQYHAf/EAEEQAAIBAgMEBwYFAgQGAwEAAAECAAMRBBIhBTFBUQYTFCJhcaEyUoGRsdEjM0JywQdigpLh8CRTorLC0jRD8RX/xAAaAQEBAQEBAQEAAAAAAAAAAAAAAQIDBAUG/8QALBEAAgIBAwQABAYDAAAAAAAAAAECEQMSEzEEIUFRImFxsTKRodHh8CMkwf/aAAwDAQACEQMRAD8A9xnxmA1OkM1hcyl7febzAPDlp730+oGft1P3x8NfpPnb6fvD1kbxeSzNku30/eHrHb6fvD1kbxeSxZLt9P3h6x2+n7w9ZG8XixZLt9P3h6x2+n7w9ZG8XixZLt9P3h6x2+n7w9ZG8XixZLt9P3h6x2+n7w9ZG8XixZLt9P3h6x2+n7w9ZG8XixZLt9P3h6x2+n7w9ZG8XixZLt9P3h6x2+n7w9ZG8XixZLt9P3h6x2+n7w9ZG8XixZLt9P3h6x2+n7w9ZG8XixZLt9P3h6x2+n7w9ZG8XixZLt9P3h6x2+n7w9ZG8XixZkTFoTYMCeV9flM0puoIsdRyOslQqEHKTcH2Sd+m8E8efz5S2Wy1ERKUwY78tvK3z0kDJ478tvL+ZAyMjPkREyZEREAREQBERAEREAREQBERAERPMOlX9QKlR3pYdslLVS49p+BIb9K8rWNtb62EbSKlZ6Vi8UlJGeocqqLsTwH++EYTFpVRaiHMrgFTzB8Du8p4xsHZdXGV1QXcCxdmJIVARe5J+AA+E9f2NRVKKooAFMslhp7Dsvra/wAZIysrVF2IiaMiIiAIiIAiIgCQfen7x9CP5k5B96fvH0MpS9ERNGjBjvy28v5kDJ478tvL+ZAyMjPkREyZEREAREQBERAESrtPadPD0mq1DZV5akk6AAcSTNF0Y6bDGVnp9SadlLKc2a4BAObQWPeG6/GS1dFo6eIkK1ZUBZmCqN5JAA+JlHJOJz2O6eYOnuc1D/aNP8zWHyvNQ/8AUy5PV4YsOBLk/wDYjTi+oxryeldJmffT+fY3fTjaRoYKqwNmYBFNr6ubHy7ubWeK5p1/SjbT4sKzYYIyAj/7jnXflPcXS9mB4ETksWtMZerZmutyGUKVPLQnl4TG7DI/hZJYJ41cl9jvP6a7fwtFXp1KnV1KjggtohAWwGbcDfNvtvE77BsM9UA3BZXHEWdANPNkYzw58GtGuqVyHTQsabb1YalWI3jXQjepE9o2VsxMMUpUyxTqiFLHMe5UzDWw/wCefgJ2g7Rxkqfc2kRE2YEREAREQBERAEg+9P3j6GTkH3p+8fQylL0RE0aMGO/Lby/mQMnjvy28v5kDIyM+RETJkREQBERAEwY7HU6NNqlRsqKLk/Sw4knQDmZnlfaGBStSek4urqVPhfcR4g2I8RBTltoYCttUIQ3Z8KDmQsuapVO4PkuMq2va5vqTbdbcdHOi9LBoQhLs3t1GsCQNwAG5Ry+c0nQnbnVZ8FiGCVKDEIWIUMt9wJ5XuOakcpo+mvThqt6VA2pXsza3qfZPDjx5TlKSj38nbHilkv0uWdDt/p+lM9XhwKr7s29Af7QPbPlp4mec4rb9fEVx1ruxz5cumlzayi1lPlNjsAAoWt3rkE89x+A13eE2S4VM2fIub3rDN898+Xk6p6nGas6yzRg0sHavPl/t9CtU2FSINgQbe1mY6+IJ1jYmPYlqVQ95NBrqbXBHjaw15GbETRdI9nW/GXwz+egBH0+XjPJje5/jm+ePkzlbfdlnY9BTiajKWK0+6pJLG50Op4aN85g6U7EuDWpjUfmLzHvffw15ypsDbHVsEI7jtvtqCbAG/Ebv97+ox+0Forma5ubAC1z85vI8mLOmvp9UbSTRosZsLtFFKtE6lbhGN941Csdd/A33bxOz/p9t5MRSSk+YV8MuWxJ7y+ze3EgAAg6iwnMYTGLh2Uj/AONWN1J06pzvB5ITfyN5n21h3osMXQ0q07FxwdeN/EfS/KdsHVPFLRLh8fs/7z8jpJbzuXJ6lE1uwNvUsXRFWmfBl/UjcVYfzxGs2U+2eEREQBERAEREASD70/ePoZOQfen7x9DKUvRETRowY78tvL+ZAyeO/Lby/mQMjIz5ERMmRERAEREAREwY7GLSpvUb2UUsfJRf/SCpW6R53/U+pReslNKamvpncb7EdxDY2O+9zuFuZnBFiuZb8bEA6Gx9dZvcFWarVqV6huSxJPidT8hp8Zzrvck8yT89Z4sc3kmz19Qo45LHHwu79v8Ag6To/tAFertYqLjxF9fjrLmK2pY5KQ6yruyjcvMsdwtyvOZoo9I0qttGPd1320IPK4Np2FHCIrFgoDN7R4njPn9RCEJaub+55fJoNo18XSysz6cCtstzwIsPX4Sni9u1qi5WYW42AF/OXukfaGqBFVihAsFBsTxuRxB57posTQemxV1Kkc/O2h4jxE9mCMJRTklfyLZe2Jh+sr014XzHyXvetrfGdL0qdOrUEnPmuoHHg1+Q1HpNf0KpKTUa/fFhbkp1v8SLfDxlnpPXV1KqGLUmBYhTlUEcW3cRPLmlq6pLwjtH8J82DjqdROzVE0YNre+a5LHhoeI8pb2VizSc4PEG4ItRc7qiHTKf7gNPTlfmdk0meqoRlRgbqWJAuuoGg3+E9F6sG1wDbdcXsfDlPP1mnFJrw+/0fs64rfdGm6M7FxauMRg2XOKnV4ik7ZUdRpmPjcNu1vYjiD6jOW6AD8Ou3Bq7W+ZP/kJ1M+30zbxRsx1iSzSr+9hERPQeQREQBERAEg+9P3j6GTkH3p+8fQylL0RE0aMGO/Lby/mQMnjvy28v5kDIyM+RETJkREQBERAE5j+o+KKYBwP1uifAtmPos6ecl/VCkTgbj9NVCf8AqX6sJjJ+Fnp6Wt6N+0edkZcG3iD6tb6TnwDYm2gtc8r3t9DNnUxpqIlBBcm1z5Em3oCTN9hNnItIUyAQR3tPaPE/P5T50cmxH4uW/wBDjmk1lnft/c1uzKYr4Y0ye8h7vhe5X4bx/sTe4BXFNRUIL21t6fG1pzuHodlxSi90qaA8bE6X8Q1vgZ1KzydU+/bh91/0yjBtHHdVTuLZjooPP/QazRVNoLVGWuucfpZcqup42O63hLNUDE1GJJWlSUjN6m318gOc0eed+nwxSp/i+x1RewP/AAlRa35tFwVzgWK3I0ZeDC27ceBm46WYwdnTK1xUYHTcVylvlfLMPRhWZKgsrISAQ24mxuPll9JX6Q7MFHDUhqwWocw1t3xcheS92w85iTjLqFq5T/Pt9y8RZz61SpBGhFiPhqJ6di8X1dJn4hbgf3H2R8yBNVt3ZYxGH/DAuoDU7cRb2fivqBM/Re+0GpLlIp0gGrX3MwFlUeB3/H+2c8v+3pcVw6Z6cCUZfE+3J23RLZ3U4Skp3kZm821+lpt4ifdhFRioo8eSbyTcn5ERE0cxERAEREASD70/ePoZOQfen7x9DKUvRETRowY78tvL+ZAyeO/Lby/mQMjIz5ERMmRERAEREATmf6j4xaezq1xfNlRf3M4sfhYn4TppX2hs+lXptTqoKiNvU7jY3HkbjeIKm07R4f0ZZQSCBmOoPG3EX9fnOiWbbpz0IOmIwi2ZQM9NRrZRZWQcSAACOIHnfmdn7TWqACcr8uB8vtPjdVikpOTPTmwKUVlxceV5T/kr9J1AFKrfVKg08D3v/H1m1xLu9K9Bluw0PCx32PAzHiNlpUFm1F7/AB+HnFHB0sMjFQbb7XJJO4AX4k2HxnBzi4xXlfkeVFLamEShhgAO8bKSCQSd7XsdRYWsfCaJwLhbg6jvWPEC/wAB95l2hiiaxL94qwvxUWFyoHK+l+NieOgMtSqAqi9SqCAD7Kk6g/Cx8LNPoYouEfi7+bN2dzgsItJAi7l48zxJ8zK23Gpth6qsf0EjzUZh6gS5WxCoMzMFHM6f/p8JiobKrbQBSmnV0D7VZwRcA3sg3nd97T42CE8mROnyeyMG4t8L2+Cj0d2lUxNKnRoKetyhWYjuoFAGe/lb4/AHo+htPsmNxWBHeUKtdXJ7xLLTVhblc35jxvedNsPYNHCUxTpLYcWPtMeZP8TOmzaQrNWFNRVZQrVP1FRuHloPkOU/QYOnjiba8nDLlUkorhefZZiInpPOIiIAiIgCIiAJB96fvH0MnIPvT94+hlKXoiJo0YMd+W3l/MgZPHflt5fzIGRkZ8iImTIiIgCIiAIiIAnNdIegOGxRLgGjVO90Asx/vTcT4ix8Z0sSOKfZnSGSWN3B0zzCt0L2lQ/LKYhRu7wB+TkH5EzVbQTGh6VNsG4cksq2Y5sg32ANwpZWNjwE9kmq250ao4vqzVzg0ySpRzTazCzAka2IAva3nPM+kx3dHWWdTXxRV+12PJtkdG8TUYsuEesikhc1lAZTZu9YA2YEW3DUTotkdAsfZczUaAVcoOjuBe7HS4uTqdRPSMNhkpoqIoRVAVVAsABoABMk0+ni+SLMo/hiv1f3dHN7M6B4amQ9TNianvVNVHkm753nSAWiJ2jCMFUUc55JZHcmIiJo5iIiAIiIAiIgCIiAJB96fvH0MnIPvT94+hlKXoiJo0YMd+W3l/MgZPHflt5fzIGRkZ8iaDZ+16jYzEU3YdXTUkCwFrFeIFzoTGA6Y0qjhSjoGDFWJBvkBJuBu0B5zluROW5E38TnsL0ypubdU6go7obqcwQMToPZ9hhx3TCOnlMrmFJ94BF145rei+sbkfZN2Hs6eJyu0OlxNNigekyVcjaU3O5+em9D8pnxPTREaoDScim+RmBW29tbf4DpJuxG7D2dHE53G9M0ptUXqnYU2ClgVAJN+B14H5cJY25tZqbYfKxXrXAICo1wSm8tu9rhLuRLuR7m6iaHCdLUqVVQUnCs5RXuCCRbeo1A1Hz85T210jq0cS9MMAnVEr3V0fqyym9te8LW8ZHkilZHlilZ1UTicT0nxOSiFcKzUWqM2RTcqalha1gLU/WTx3SDFDDUsQroobuMuQElgXuwuDYEKNJN6JneidnE1Vfahw2GFSuesbQHKAuYsSRYaAafSS2VtwVxVApsj0jZkJB113EeKkTepXR01q6NnE5DYW3cVWqIc6OCx6ynZEKLpYi5Bbed1/Z13y5hemiO1MdU6ipUyBrqQD3f/cf6zKyxZhZYs6OJoMP0wpvVCZHCs+RalxYsLfp3gd4a+MUemFNqgUU3ys5RHuveYAaZd4vca+Il3I+y7sPZv4nLbP6ZMaRepSuTUCIEsAzML27xNiOfiPGfMZ00bIjU6WpqFHD62IANlII1N9/hJuxom9CrOqic/iemVNKhU03sjBXa691iDpbjaxFxyPhfNQ6Uo2IOHyMGDlc1xY5QxJ/6fWXcjxZrcjxZuonH4zbuKOIq06bopRwqUiqjONb95iNbWNr65tN0v43pgtN6iGi5NO2Yhltrb/2tJux8md2J0MTn8b0yp02sKbuAqszAqLBwCNDvPeHzkMb0zRHamtNmYAZTcWbMoYaaWFjf4S7kfZXlgvJ0cg+9P3j6Ga3o3tZ8RRzugU5iLj2TbkCSdPGbJ96fvH0M3F2rRuLTVovRETZ0MGO/Lby/mQMnjvy28v5kDIyM5JMHXXG12FFila6Z9yqGt3vEC0pbE2JiEqJ+BkKBy1RgCL2ITKb2Otp3MThtK7PPsq7s4DC7HxRdWelVzdXUDs2t2K1AvHTeometsWv2GigpNnFZmZbagHNYn0ncRJsr2RYF7OAxuw8QVr2ouc2IDLpvX8bUeHeX5z7tLYeIY4m1FznrBl03j8XUf5h8530RsobC9nm23qWWpiFDKS9RTks4e/eOgK2PtbwTw5zp+kOAqu2EyIzZHBe36Renv+R+U6HKN/HnPsLFz8yrDz35OMwGzsUuLDCk1K9Q9YV0osmnAsbk97TxGg1kukew6tXEVWWmxHVLkPAspW4HjbNOxnNU+mYIqMaJCqjOhzXLZXyWbTuknzklCKVNmZQilTZp8TsPEBKDCizWoNTZRbMpPWgXHL8QH4S3tDYlf/8An0qQplnFQsyixIBznX/MJdPTKwXNSsTVNN+/cLYKbg5ddG3abpBemhIFqK3NQoM1UKNFBBLFbC95isffuYrH37mw6SUqxwtqIYv3bhfatbW3pu8ZS6KbOqU3xGam1MMRkza6Xfjc3tcS1tTpJ1NUUzTzDKrMc9iAz5NBbWxI4yrR6ZX6y9K2RHYWe9+rNrHu925O+bbjquzo3DXbZrcPsvFNXpM1FlqLVvUrAKqMt192wJsG8TmlDYeBq1DRyoxVMRmZtLAfhHXXkpnRP0wPVowo3djUBTPuFIXbXLqSDutMjdJqmewoCxo9cCagByWvqMu++lpjTD2c9MPZpdm7ArpXQGh7NbMapAK5AVIym+/Qn4iWth4HFUX6oU7KaxZ3KqVKWA7rczY7uYl1OmF2pjqdGFMuc2q9busMveA+EvbD202Iz9xUCm2jhiSCRqtgQNN/GajGF9mWMYWqZzOH2bi0odV1NUfjhny27yFQpCsDzX1HjMK7BxIpaUX7uIzZdL5cu8a67rT0GJdlezewvZwW0th4h6tULRe1aqrhjawBzk5jfQjrN3gfC+92BgKiYnFMyFVdu4xHtDMx09J0ETSxJOzUcSTs4vpDs3E1KlUGi1S5HUVFCDKt7kMwsdxt3t1rzX43CVXrYlFRqj2S+Wx1HV3PzHrPRIkeFPyZlgT8nBbU2BiM7haTPnp0wCLEAqKea5vpqh9JssBsaquIxF0Njh8iv+ktkRdD8DOriVYUnZVhSdmk6IYepTw/V1KbIysfatY5tdLHWbh96fvH0MnIPvT94+hnSK0pI6xWlJF6IidDoYMd+W3l/MgZPHflt5fzIGRkZ8iImTIiJCvWCKWO4W9SB9TAJxPjMBa5AubDxPIeMI4IuCCOY1EA+xExDEqQpvoxsNDqdd3hoTfkLwDKJy9LopW6upSNYdWUYIBmsSz5wzruuLW0vOoiZlFS5MygpcnJt0PqsveenmLuzWzWGankWxtrrrB6I1RbKaLZamcK4YqRkVbMLa+zOsiZ2omNmJqamxM+KWtUCMq0guUgmzhs1wCLW1PjNM3Q6tZgHpjOGDe3qGqKwv3dbATr4leOLK8UXyco3RSupulZcweoVY5gbVECkkqNGFr6aTYVdhVDUzZw3/CmiS18xY37x8NfObuQSsCzKN62v/iFx9JFjihtxRzeG6MV0emVrKoy01qFS4b8PeF01DDnaXuj2x6mHzhuqIYkgqGz6m9mJAuBfTzM3MgtYFmXioBP+K9v+0yrHFMLHFPsTiImzoIiIAiIgCIiAJB96fvH0MnIPvT94+hlKXoiJo0YMd+W3l/MgZkxik02ty+msxXvqJGRiIiZMiVdp0i1JlFyTbdv9oH6S1EPuH3NXWwLFwO+UFZWHffQZDm1zXtm+ptvlXDUWWyEVjalcKrnRjUqWJ7w4AeHOb6fMgvewva1+Nt9r8tT85nSZ0lJy4UjvZ2CLm/RmIOYoOFu8x3bhJHDhmKi6rTTKpGhDMtrg81S1j/cZciWi0aynh67EZ2KhtWymxXKMoCkcGJD+FiOMU8PXYgO1g3tZTYjILDKRr3zZjytabOJNJNJraNDEXXO2hIzWNrCnutb/mHU8hpPmMp1HzFRUX8FsozFT1gJy3AO/TjprNnEaRpNXiMPUGcKamXuEWJbXv5/1hrexcKR9ZFBWLhASvcWobsWytlKBCeKlgG8crc5tp8CAEmwud54m268aRpNSaNXL3etXugNme5L501U3PDPciw1GnLIcNUWuSAxp9wGzHMbA2JJN2UE6jfqN4BE2cRpGk09KlWAIIqlc4LHMRUYWa4AzkaHISVIBFwBpYzag+YkLUCnq7jMc5VesuAc17glSdb2uPCbWI0jSaVqVa2gqm1Riqljqvcy5mDgjc1icwGtxe0s4brFeoStRlvpc66toAucqQAb3GXQWIJmxiNI0mtqU6n4lhU6wlsjZvw8v6QBewNrDUe1rukTRqE90VVTMlwznNoxzm+YkLbLx4G3M7SJdI0mtw+GqKyG7n8SoDdyw6uz5NCeYTXfNlESpUVKhERBRIPvT94+hk5FhdkH91/gAf8AQfGUpdiImjQlN6RTcLr4bx8OI9R9LkQCh2hfEf4WH8R2hefo32l+JKJRQ7QvP0b7R2hefo32l+IoUUO0Lz9G+0doXn6N9pfiKFFDtC8/RvtHaF5+jfaX4ihRQ7QvP0b7R2hefo32l+IoUUO0Lz9G+0doXn6N9pfiKFFDtC8/RvtHaF5+jfaX4ihRQ7QvP0b7R2hefo32l+IoUUO0Lz9G+0doXn6N9pfiKFFDtC8/RvtHaF5+jfaX4ihRQ7QvP0b7R2hefo32l+IoUUO0Lz9G+0doXn6N9pfiKFFDtC8/RvtHaF5+jfaX4ihRRFYHcGbyU/U2HrM9CgR3jvPyA5D7/aZ4ihQiIlK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hQSERQUExQUFRUVFBYUFhgUFBQUFBUVFBQVFBcVFRQXHCYeFxkjGRUUHy8gIycpLCwsFR4xNTAqNSYrLCkBCQoKDgwOGg8PGiwkHyQqLCwqLC8sLCksLCksKSwpLCwsLCwpLCwsLCwsKSksLCkpKSwsLCwsKSkpLCwsLCwsKf/AABEIAQAAxQMBIgACEQEDEQH/xAAcAAABBQEBAQAAAAAAAAAAAAAFAAIDBAYBBwj/xABBEAABAwIEAwUECAMIAwEBAAABAAIDBBEFEiExBkFREyJhcZEygaGxBxQjQlLB0fAWcvEVM1NigpKT4UNUstI0/8QAGgEAAgMBAQAAAAAAAAAAAAAAAgMBBAUABv/EAC0RAAICAQQBAgUDBQEAAAAAAAABAhEDBBIhMRNBUQUiMmGBFJGhI1JxwdFC/9oADAMBAAIRAxEAPwD3BdTbrqE46kuJXXHHUkklJwkkklxwkkklxwkkklxwkkklxwklHNOGi7jYIU7imEEi59DZSk30iHJLsMpLNV3Fgt9mNepGinwLHzJdr7B3zRvHJK2gVki3QeSXAVXqMRjjIDnAX6lLD6LKSZHMHC4N0nSgLjh6aXqJ0l+aGYnioiHiiSbdEN1yEi5JZJ/ELydAAkneGQryogh4nmaLaHz/AOk/+K5T+H4oOAlkVnxw9ivvl7huLiqUG5sR02Ryi4ljfa5seh0WJXAglhgwo5ZI9MZMDsU+68/o8TkZazjbodQjtNxN+IEfFVpYJLofHLF9mjuldDYsajd94K3HUg7FKcWhqaZPdK6bmSzKCR90rpmdUqrFmM3KlJvoh0uwhdVK7EmxtuSg1TxEXaMHvOgQqTvd57r39B+iasf9wtzv6RuJYm+Y66N5D9VTESsmRrLuOzQXddtVTw6s7SLPrq52++6sRyRTUUJeNtOTH5FzbUaFSB110Qkp1oTRbpeIJWC183nuh9VM6Rxc43PyUrqchNDUKUU7RLbfDH0ldJH7LjbpuE6TE5TqXlR5UixRSu6J56JBjEo++fgoJJXPNzclIU/VW6MtvbRQ5Rj0iVFvtlQRHokr8r7FJB5WH40YafH3NNrJR8QvIOmyuV2IQM3b8EPlrIXNNkuNONqRMrUqaN7w7wv29OyV8hHaNDgG2sAdt0TPA7f8V/o1XeDpGmhp8pBAjA08NLIygc5X2MjCLSZg+IcAdTR9q15c0EBwIAOptpZZaTiXKdivRuOJGijfmOl2/wD0FgY6ymIF7X8QjjJvkXJJNpCgx7M29vBdpOM8p0uPPZWGy0xaQ0jVAH4czOddOSm/cg1NR9IDmfdB5J1L9ITn3s3Ya6rJyUjToXE26n5LkWGkOBa4jqQgceA0+TUVP0iuBLctvG6oP4mv3nX119xVQYazmf6rhw9trX06Lk66Ia9y83iDMLsGax745gKLEK9wI1u1xuG20t0TMEo2MJDj7fdI666IjNhene0ANwPD8glTbbLWLbRTNc7s3MJvYEC3Q7BVKPFjBTguFx2jh15A/qpKuVo0umfWmhuV4DmE3I8RsR4pW+pKx8sW6DS9SV/FzOQ18FK3iOQf+J3kbAnyaTdUKmohjbeFvfOgNtW36ePihtJgLw/PI/U65QSSOmY9U7y3xErrAoq5ugy/ja5Ay7mybPxXl5KJ+BMOtwn1mExFjbEE2990W9iVCyWLifM29vDxuqx4w6D4pHCWgCxtfeyrzYIPu2U7mdsRZn4pe0bBRU3FEjjtbS6igwn8RvZGoaCLLyugcpBKKA9RxXIDZJW6zDIyRlSXKTO2ofxFhGZlwFlYqHUL1CemzRkHosZLR5XnzS9H9Lj7CfiVqSmvUrOM0ItFLLGDrZkj2j0BskzGav8A9mf/AJX/AKovPThwCl7CPLawv5K7ZRlByk6oHGSaaP7WWSQDYPcT81Qlwh7dXAgfv0WihgswqrTsc2XW5Y/RwO3jbx5pU5uPI/FhWX5E6dcAmlozmG6NxYGwu+0d3rZgy5Glr3c4beQVqioGse5z/ZYTfxsdh5rgqWPc9zjbNfQ+Pigyzp0h2jwOUHKSv7AqbCRLITFdkYAudTrzyXNyrE1G1kRLC8/zb39ytxDI4l2jRoOh8grP1mJ7R3cw21GvuCBZLY6en2xdd+/ojHkPP3ip6WB5N8xsiow7W1reavxYcDZvqrDoycW9u2ZeozX0cfVa7D601EWp1De95jf3c1BWYMwDTdSYLRZS7+Q3+AQSSaLWnlkhlqXTAdYQCdbrtCBKcnM7eadXw6lO4fivM3zVB9nol9NlI05YSeYuPftdVJamS/tFauowXTVUIsKBOuwV+EFFHm9TmzZJgeGSZ33jZcmqHjQFGpoOTVDFhNyi2lfyz+mPIIbUTO+8VZE0jBq5aKDAe70Qyow05rboeG6GOWSCsDurJSdyp4pZebkSbQtbvukaQuGmynadGc/XsGyVj+qSINwopLtqO8mX2NZUY5EB7QVHDaeKpmy5hsToRfcbIA3gnTWR3qV2Hg3IbtkeHDYhxBHkQnw0cYJ7GXZ5pTrfGz0D+Bo/xu+CceB4/wAbvh+ixDsGnA0q6n/nl/8A0oI6Sqzf/wBdR/zSH81EsEl/6Bi4/wBn8m9bwMz/ABHegQDiPCxAA1pvrm13FtFQZhNT/wC3U/8APJ+qTOHpO07R0r5HZS053F1wRtr42PuXS07afzBYpxhJPZX5KpqHuHePqqpcimKUwjY0OPeIuUPpKQuPdWRPh0bcGqs5LJduV17crb+SVBK5xyRANH4te6fFyIx0GdxZ0Fyo/wCFHn/yEa300VvBgc1bdIp6jOo8JWws2g2Oa5sntpLa3Qs4BKB/eu2TThU5bYP1VzxNcWZvDdtBJ1Cb7qelpcoeeoAQQYLU/wCJ80VwqkkjZJ2js17W8hdRPG4xuycaTldMB4m2xTeH2fbNPipMVOq5w+77Qeay5/UbkfoDVRTvcVWdQvVSsrqpsjwGCwe4DXkCbfBM/tmpA1jWosc66PPyjFvlssOpXA7KdjXDWyGO4ilHtRn0TmcY9Y3f7Vzxz9joxhHphSWpkOgBAQ+VhvzJUR4v/wAh9CpmcWQ8xr5KNkl6BOKl3I72HMhSxyhvJVv4uhvqLDyT/wCJqfqod+w2GCnaZcYSeSSdRcRwubukg/Abj9y0AdLp5amGXoQo2zld+p2rs57WSiMldZTa3suQ1VjqpjPzuo/UuZyjEUTHc08OPRKKq7p6qKKZ1/Mqf1VHbUCOJNZPchdDGe1bY27wRDiB/wBoUzBIg6Rp6FZ2TmZr4+IGkpog2+mrjcn5DyCnJVV1QbpCpPRXY6ldIyHTdsneLbpzbWVf6zcaroqAAj/UJHJJlhrwq2ITWauisHRVMTmzWKF51k4QyMUmAa8XUWEvyvHmpq6UWVCmqLOCpZOJGnj5iegyQgjN1F/goIoGuT6aovE3yXWttsr8MzpcmXPGtxSkw4XSdh7LbBW3tKgs5WllS9RPjKz8LYeQVObBWfhHoiQYd01k9zayJZrO8SAsvDLHa5VGzhGLey0Es4aNU18oy6IZTsKMKM4eE4/H3JIzNiTGaE6riX5GTticXVxqV158EcAnAJoKcCiUiRwCtU0RzD19NVVD1ZgqDke52wFh79/34puNKT5CirZncZfeQqfhx32oCG10+Zx80RwEd9qlu5mvVQDT9z5rl017tVzMkWYo+y4uB6WZdZw4BVcSdZqsXVDFn7BPwP5huL6gPXnS6Ewv7w80VxZthZB4ISXC10Wbs1cP0m5pagiIW1t/0uGtcfBLD2WjAP70UpAQ+Vx4MzNL53R0Yg4BdqK42GVV5Iui7HTk8kSzSfAjcySlxM3s4IjE9p6IV9WDTqnzDLsVb+b1O3NBKenZa5VW0Z52sq9PUF250UGN2EUjmjUMJ3tsEx/KGp7jzzEa0yzSEEkB2ltOZ6pKlEXtHdsLm5N9/LwSU2c0eokLio4FVdpTxu19m2u4LdLH0V5Yb4dAtU6HBOCaCnAKbIO3Sr32g8yT+S5ZRYzJaEBOw/UPwK5mVmk1R/ApNR1ss672h5o3g2khUp82auTiIcK4uErl0gwh9l0FR5ksyg4mCGYm+0rL7H9VfD1SxWK+Rw+6/XyOl/WydidSG43UgZXszElVaZmVwIRGUXUQisrOSN8mnil6GjgeJIwRuBqPzUZQuiqiw3BRp9ntztH8w/MKtON8lTUYae5FZxUE9W/kFPdK6WnRRcbKZqX9FZglzNId/VOXLBWY6l+oxSaK0tTlBDV2qvJTSNa0uc5paBpqXac9OalfCCnMOVp02uU6OqvhrghN2eC1ddIJHgkjKcthbQt0K6pcWP27yCACc2vU3uknxlassThtk0ej8EV12mMAlls4P4To3IT1uD6LUXXnfCeLBjHkXF7EWaCbWu4ZiQG68yt1TPJY0nctB9QszMqlYrKqdlxjCdhdPETuis4Z7BPiVw1DvBMhji4psUQdi7ohnFD7Brb7AI/BKdSbWAusfjlVneSjcVBWi9pIW7A7qixC0eCSZpDb8N/l+qzYZdy1vC9Pq8jk23qR+hS4qy5qHUGXy5IFQ3XQUgxLJdElHmSBXHEoK5ILtI8FG6QDcgJ7HX2XJslAaCTXVTPVGsOSUjxuPI6qZkt1oXaNOD9ScGyIYZX5T4fBDgLqaJlktqh9pqmGaqINs4eydvA9FBnU1HNcZXag/u48VBUU5YdduR5FV8ka5RmZsex2uhZlwuUaSVYiyTOnNfv0AufAc1Cq9fQ9szJmey5Buzfy8tUUewotXyeNYhTZ5HEaC5t5ckls8X4QZ2lo9ANNdbnqfFJX1KjUai+Tv0eYY10LnPY02k7pNiLWB0W0KzPC0wpqKVxadZ2uAtrYsEd/flupv4tadmu9EmWGU3aMrPJRnTNnhR+zPmUzsystT8bZBbs3H3J/8ZuNu4Wi+rnWAaObj4Aap8cdJIX5YukH8UmyRW5lZCoKpcTfSA57iIIu4NnynLm8QwageZB8As4zjSUHvxsI/wApIPxulThKXRu4Y7I8mmY3VbXhWM9lIepA9B/2sFguLRz6sOvNp0cPdzHijxxyaA5Y2gtsDrfc6n8kOKPzUxWsyKOO/c0TKGQ37pTmULydggEPGdUdBEzz7xV2vxidrAW+0egTo4sUe+TF3WrVhv8AsV/UJf2W7qFkTxFXe7yKj/tms3JR7MK9CPIvZmT+kDGpWVJjDiAOhstH9FmJyVLJGvdfIQAeZuLrI8Y4JNI/tj3id0Q4Nw2eJhc24Lt7Ln46+xbcahZueJqTKWuH8p+Y/NCYqmytQdq5jmyak7acxsgpfYpbcW/lHaae6NM01E+4VxxshWGSaK1LOpLXqWPrllYjxwWs4AhAZ6hDpqxJbobsUlybVrWv1jN/A+17uqZmtuFiYcTc06EhHqbicFtpQXEbEWB8rpbhfRVnptvMA7A+/wB0n3XVxk9h7Dv9qyXDn0hid8sboLFhtbcZbm1j7kSlxCB/N7L9P+ytLDpfl7/gz8mRp0yniDssjrgi5uLjkkmy0dv7qU5efaEk38Ek79H9wlrGlVHaOFv1a7ti4H/bm/VRUTIZL5W7JlY61Gwbd0n1P6AIVwyySx5Nvv1WRNstzjF7pM0RoIx90LNcaY1HBGGMAL37AC5sNSbei0dZWdlE+RwJDGl1hubbAeJNh715Ji4lke6R0urt25bADk219QPFFgTk7YOmg29yXRRqK2Z2p0HSw+JKizki4O246eKj7M8jZw3toD42U9JWnXMAbDXQAubsdRz5q4Xk+fmstYZM4PDm914NweR8D4FetYFiJnMf2ZDXRh1yOdhp63XlFJC3MHMdcZXXB9oWaSPiAvoLgmnb9SptBfsmk9e93rfFDt3MTrMTlGLTqpc/dAuWazrZOf75Kyycd3u3129y0UgbexAQm4E9hbUIdrXbDyyhkSUI0AcVxp0by3stLaE8/gqOGVhlLswAsUV44eA1oFr3HyQThUAykHbMqmTd5NtmpqMWKXw/yRgkw63Ae2abiw5IjgvDTKcXPePir0k4AsFRnxprGkE+qvwxRijz0ZSUdvoGKqjje32RdeY8UYYYZz0d3h+Y9fmtVh2PtJIDw4eam4lwwVNPmb7bdR5jce8LpwXZ0HtdmMpKiwU76hBmy2Ce2qSGXYliaVVZCpM10x4SmORG2NKTQKZiHcS1/ZwG3tO7o9+59LqYq3RLAmD0tTUVcjqU5QGkPf8AdbGTa7j1J2Hh5rXspmwNs6rD8zQQctzqNxbki/0Q4R2VG+Z3tTu5/wCGy4HqS4+8LvFHB1PUbsEbxoySMAWA9m7Ry8FsYpbY0Ymohvm2gG3EIxvK93k23zKSwmOYU+lk7OZrurXNccrx1B/Lkkm+VlfwnoeL4uHh0bPZbZo8gLI1hBaIQbgADUnQDzKzTeHZKSF3auzEB0jz0A1PpsgmP8Z6xRxMyMbFc63LzIGm7h4W+JWLLBfBrrDuilLjnkt8VcYZ35YXkRtBB/zm+/l0WRlqyd1Wnfc3TMyfGKiqRai1BbYkrX95cY20g8Tb3HT80xpVjJ3mfzD5qWd2i5h1JaRtti11/S35hT1XGdVFM8QzyMDbMABu0ZRbQHQaq1RQ5QXfhFtfE5nfl6LIyvuSTzJPqbqYPkVq0lFI9z+jGWWuh7aWoc97XOaRcDyuB4WR2qpnNnsDc2+C8z+h/HBBLKHEgOaLdL+IXpEdWHyZwfauErJtuvWwMbnKpS6SpB3BMNY9pc8ZnEnU68/FBMdiZDUsygDMT+S0nD57h8z80Jx/Bu2nZID7BKbCNxVEZ8kvJJN8D5H90k8hdeGcVcWPlmeA6zQ4jTnbRe2YrO1sLw42GUj4L5rriO0fbbO63qUxlMNYVxA5sjTmtqPmvaqDiVjGtzG+YBfPlBFnka3q4fDVeoRsJYHcmD5JM5beixjx7u+ghxVRNa/tI/Yk1t0dz9d/VZ0TWKKyYoCwh2oPw8UEq2WKr3ZYraX46ld7a6ENmVmOdAxiYQM1lleJpjNNHC3ckAfzPIA/fijr5rAk8kP4BpPrGI9q4d2O7/C5BawH5/6U3DG5AZpVE9eo2NhhjiZ7LGNYPJoAUVRObD0TjzCrz+ytFGayrMRsQCOVwDZcTXlJTZG0884r4sdURXa8AzNa2Rt9gzvaDlc7jwWTqn52tP3mjKfEDZMzd0KG/NVbNHJJP8krX3XUxtj4JzioOTtEkaJUcN3s8MzvQXCGwbo/h8ffPgxDIs4lYToqEzMe0f4Zcf8AUdB8AsXWUZY4jovQMGmyCd/KzG+mYrF1j88riOZKVppSlmnF9Kv3oqfEJ1JI3nBfDbBC2S/ecNVqMPIZI0ONrE28dCsVwNiRAMZOx08kdxSSSR4ETSbbkbe8rMhDLHWzhJ36oNalSwRi+jeVePCKAlvTRC+F8Xe9pL3ZiST6lC8deI6JoJ71h53K5wvGRFm8Pkt2Nr6vYr5dsuYerO8ZyOfGSBb5leW4lwu8gSM2dyXr2IVDHMuSHeCzFTNfQWt0VHPrIp/Jyauk+E5Jx/q8Ga4N4WcZS5w2GiPVQe3NEA7nawKfS1xYbjRF4sbvrpceCrx17V7ol5/B40lGdGfq6Ataxo35qv2JLC07s/8Ak7fmPRaqen7cF7CA8bhA8LwuZ75nkdxkZDjf7xcMoHU2Dj4AeIVuH9SO+Jk58bwzeOXoZ6QWTo3q3WU9iqRbZCxa4K2OVuWKw3dp7ua2n0a4V2VJnI70xz+OUex8Nf8AUvPvq5qqtkQ2vY+DRq8/l6L16Bwa0NGgAAHkNFcwQpWVM07lQRc/moak6KEVCZNLcJtihq6oQ5JRZ1HhjSkFxq6EkemIroK4utXElqgF3tHij+Gy2ldceCA4b/et80YpzbO6/In9+qGRo6br8lqtrCyAtH33n5IPBEEUqYT2TM3W/rt8LKJlO1FhlCMW122ZmuxTeb8Iiw2cslBbudPVen0fFDG04Y1n2gGunPmV55RwDOABrfTzWkwRhbPlfbvaeVk5OMpbornr8FRY5RVN/wCDmPTPldG3XU3R6grOwpj+IiyocUUmSQFnS6DV+JkWDjyStU2oOu2XtDTyxUukWJsQJ8FA+oVBlSCd7qRz157bR7XyWi02pS+sKpdcBU7SN7DNHiDrgNvmOgtzvpZbHiCn+pUkMVwTJMxkjgfakk1J9GWHg1ebU1TleCNxqPMbL0v6Q6N09DmYC59NNHVBrd3CO4d5nK5x9y1tFCoM838Vy7sqMJXM1KD10oa0nw+KIVeIsdq0gh23jfZdpcELnB8ws0ahh9px5Fw5Dw3PzZDG5Mpymoq2c4LwXsmmV478m192s39Tv6LTOmUIeo3vV7rgzrt2ywKpO+toeXJzdUDDRcNSkq7UkJJ4+uoljWAyUzrPF2/de3Vrh58j4FDUA1fYScxNTm7KAo9lnDzZxPQE/C35rTcKYb9YcG6locC/+UG9vfb0usvEbMPibemq9V+jyiEEN3WDnjNY767LqsZlyyx4ah2/4v1/b+S5jGCxlhFtVjJOGn5tDotriNdYG/Xkh0Ve0mwOqzMejzRblCfD55Fy1CnTn2d4U4XGcF2p5XVHiSmkgxBpAOUC9+XRaHDMQyODjr5JnEb+175NjbQc1b0ulnjlKU523+3BX1OeSxrxr1MriPE5fO1tvBCccq8zj5WXKOkMlR1AJurOIcPu7QFurb3P9E/Jucdz9AtFJb1F9sqYcLNF1fuuviaNyNFD2wvpssVy3Oz2yjsVEpKnw7D5KiVsUTcz3cuQHNzjyaOqjwzDpKmVsUTcz3bdAObnHk0dV7TwtwvFQxWHekdbtJObj0HRo5BWMGneR2+ilq9ZHBGl9Xp/0yNX9F4p4e2EhklY0ueCO6eZyDlb4o3WVLmgOYbHce9HayvuHdLWA6rP1o0sOg+S9BGVQUK4X+zyE05ZJZG7b/1f/TM1dY4vLhHEx53eyNjXnzda6pee6JVjbXQ5BJkLnsfdMcVwlMJQWGkccU3tQNSbAbk6BCcY4gEZEcY7SU6Bo2H81vkgNXHcj63K5zjqIYtT1sbaD96oGww/V8awMNhmk6lgFh7yRf3JKjSQTZfsY44Gcg8Znu8XFJccGJHEtI0c07tIuD7ihMvDNPJtmid/l7zPe0/kQigdbyTXx8wmVYq2ujNV3BUrPYeyQeeR3odPihj8FnboYpPc0uHq2631PUX7rvcVZiiNiALkuaB5kqPGmGsrR59DhcgcztI3taCAS5jmi+9rkbnX0W0pqp5lj1IYP6BD+PIX09THEXkt7FkgbfuhxL2usOerTqp+G5TJKwHb+iZtisdeoibnk1EG+kaQ04FyNQddUFqmDtRbTyWkr4Mp3sFmqsfagjkUtK+EOyR2sPYTDqBuiHFeCuydqCLBuyr4XMHFthY81FxPjLopLC5bY6ckcFfYrIuDM4DCQHuA7+p1+SfFVSDMXeztb/tRf20NSBZdqJ7xX2vqq2q4xNIvfDkv1EW0Cqksc697K1guDSVUoigbmcdyfZaObnHkFBQYe+aVsUYzPebNH5noANT5L3DA8Eiw+Ds2WzHWR/3nu/ToFn6fBv76N/WaxYVx9TOcO8PQ4fFlZ3pHW7SQ7uPQdGjkEqzEyeap1+KeIQeprT5+S2YQpUjzU8jk3KT5L9RX8uSVRLo09WtPwCAOe5xt1R/FGBpsNgAPQWRyjQtSsD4nHqhTkZre8wHpogsrbAoGcRuKAY7jTg4QQayu0JH3AdfW2vgEUxOuEUTnn7ouPE7AetllKZzo4+03qKkkM6taTq79+HRKYaJ6alLHGGA5pnf30x1EYO4b4/vyNUOERwjui7j7TnauJ80sJoRCwNGpOrnc3O5lW3lQcNcFxOKSk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4" name="Picture 14" descr="https://encrypted-tbn3.gstatic.com/images?q=tbn:ANd9GcTvBSaTW4Vos2Rx_Ke8p8iUsnkqLk51lGuXa36czPkDPCkpDLwx3Q"/>
          <p:cNvPicPr>
            <a:picLocks noChangeAspect="1" noChangeArrowheads="1"/>
          </p:cNvPicPr>
          <p:nvPr/>
        </p:nvPicPr>
        <p:blipFill rotWithShape="1">
          <a:blip r:embed="rId2">
            <a:extLst>
              <a:ext uri="{28A0092B-C50C-407E-A947-70E740481C1C}">
                <a14:useLocalDpi xmlns:a14="http://schemas.microsoft.com/office/drawing/2010/main" val="0"/>
              </a:ext>
            </a:extLst>
          </a:blip>
          <a:srcRect b="6755"/>
          <a:stretch/>
        </p:blipFill>
        <p:spPr bwMode="auto">
          <a:xfrm>
            <a:off x="885120" y="1409995"/>
            <a:ext cx="7455084" cy="322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76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Administration</a:t>
            </a:r>
            <a:endParaRPr lang="en-US" dirty="0"/>
          </a:p>
        </p:txBody>
      </p:sp>
      <p:sp>
        <p:nvSpPr>
          <p:cNvPr id="5" name="Title 4"/>
          <p:cNvSpPr>
            <a:spLocks noGrp="1"/>
          </p:cNvSpPr>
          <p:nvPr>
            <p:ph type="title"/>
          </p:nvPr>
        </p:nvSpPr>
        <p:spPr/>
        <p:txBody>
          <a:bodyPr/>
          <a:lstStyle/>
          <a:p>
            <a:r>
              <a:rPr lang="en-US" dirty="0" smtClean="0"/>
              <a:t>Selected Response</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60</a:t>
            </a:fld>
            <a:endParaRPr lang="en-US" dirty="0" smtClean="0"/>
          </a:p>
        </p:txBody>
      </p:sp>
    </p:spTree>
    <p:extLst>
      <p:ext uri="{BB962C8B-B14F-4D97-AF65-F5344CB8AC3E}">
        <p14:creationId xmlns:p14="http://schemas.microsoft.com/office/powerpoint/2010/main" val="35483981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65454" y="1719263"/>
            <a:ext cx="5870770" cy="4536504"/>
          </a:xfrm>
        </p:spPr>
      </p:pic>
      <p:sp>
        <p:nvSpPr>
          <p:cNvPr id="7" name="Right Arrow 6"/>
          <p:cNvSpPr/>
          <p:nvPr/>
        </p:nvSpPr>
        <p:spPr>
          <a:xfrm>
            <a:off x="1000335" y="2276850"/>
            <a:ext cx="811987"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flipV="1">
            <a:off x="7175638" y="2974238"/>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0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55725" y="1719263"/>
            <a:ext cx="5980498" cy="4621294"/>
          </a:xfrm>
        </p:spPr>
      </p:pic>
      <p:pic>
        <p:nvPicPr>
          <p:cNvPr id="5" name="Content Placeholder 4"/>
          <p:cNvPicPr>
            <a:picLocks noChangeAspect="1"/>
          </p:cNvPicPr>
          <p:nvPr/>
        </p:nvPicPr>
        <p:blipFill rotWithShape="1">
          <a:blip r:embed="rId4" cstate="email">
            <a:extLst>
              <a:ext uri="{28A0092B-C50C-407E-A947-70E740481C1C}">
                <a14:useLocalDpi xmlns:a14="http://schemas.microsoft.com/office/drawing/2010/main" val="0"/>
              </a:ext>
            </a:extLst>
          </a:blip>
          <a:srcRect l="6929" t="21968" r="11083" b="63169"/>
          <a:stretch/>
        </p:blipFill>
        <p:spPr>
          <a:xfrm>
            <a:off x="78615" y="1701683"/>
            <a:ext cx="4813300" cy="660400"/>
          </a:xfrm>
          <a:prstGeom prst="rect">
            <a:avLst/>
          </a:prstGeom>
        </p:spPr>
      </p:pic>
    </p:spTree>
    <p:extLst>
      <p:ext uri="{BB962C8B-B14F-4D97-AF65-F5344CB8AC3E}">
        <p14:creationId xmlns:p14="http://schemas.microsoft.com/office/powerpoint/2010/main" val="4237034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6132" t="12851" r="5792" b="51609"/>
          <a:stretch/>
        </p:blipFill>
        <p:spPr>
          <a:xfrm>
            <a:off x="703031" y="2359154"/>
            <a:ext cx="7832034" cy="2442061"/>
          </a:xfrm>
        </p:spPr>
      </p:pic>
      <p:cxnSp>
        <p:nvCxnSpPr>
          <p:cNvPr id="6" name="Straight Connector 5"/>
          <p:cNvCxnSpPr/>
          <p:nvPr/>
        </p:nvCxnSpPr>
        <p:spPr>
          <a:xfrm>
            <a:off x="808310" y="4120290"/>
            <a:ext cx="3610070"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7930630" y="3429000"/>
            <a:ext cx="614480" cy="422455"/>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8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6132" t="12851" r="5792" b="51609"/>
          <a:stretch/>
        </p:blipFill>
        <p:spPr>
          <a:xfrm>
            <a:off x="643355" y="2362199"/>
            <a:ext cx="7832034" cy="2442061"/>
          </a:xfrm>
        </p:spPr>
      </p:pic>
      <p:cxnSp>
        <p:nvCxnSpPr>
          <p:cNvPr id="6" name="Straight Connector 5"/>
          <p:cNvCxnSpPr/>
          <p:nvPr/>
        </p:nvCxnSpPr>
        <p:spPr>
          <a:xfrm>
            <a:off x="808310" y="4263497"/>
            <a:ext cx="4839030"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653220" y="4120290"/>
            <a:ext cx="1228960" cy="192025"/>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55725" y="1719263"/>
            <a:ext cx="5980498" cy="4621294"/>
          </a:xfrm>
        </p:spPr>
      </p:pic>
      <p:pic>
        <p:nvPicPr>
          <p:cNvPr id="5" name="Content Placeholder 4"/>
          <p:cNvPicPr>
            <a:picLocks noChangeAspect="1"/>
          </p:cNvPicPr>
          <p:nvPr/>
        </p:nvPicPr>
        <p:blipFill rotWithShape="1">
          <a:blip r:embed="rId4" cstate="email">
            <a:extLst>
              <a:ext uri="{28A0092B-C50C-407E-A947-70E740481C1C}">
                <a14:useLocalDpi xmlns:a14="http://schemas.microsoft.com/office/drawing/2010/main" val="0"/>
              </a:ext>
            </a:extLst>
          </a:blip>
          <a:srcRect l="6929" t="21968" r="11083" b="63169"/>
          <a:stretch/>
        </p:blipFill>
        <p:spPr>
          <a:xfrm>
            <a:off x="78615" y="1701683"/>
            <a:ext cx="4813300" cy="660400"/>
          </a:xfrm>
          <a:prstGeom prst="rect">
            <a:avLst/>
          </a:prstGeom>
        </p:spPr>
      </p:pic>
    </p:spTree>
    <p:extLst>
      <p:ext uri="{BB962C8B-B14F-4D97-AF65-F5344CB8AC3E}">
        <p14:creationId xmlns:p14="http://schemas.microsoft.com/office/powerpoint/2010/main" val="7135925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6132" t="12851" r="5792" b="51609"/>
          <a:stretch/>
        </p:blipFill>
        <p:spPr>
          <a:xfrm>
            <a:off x="643355" y="2362199"/>
            <a:ext cx="7832034" cy="2442061"/>
          </a:xfrm>
        </p:spPr>
      </p:pic>
      <p:cxnSp>
        <p:nvCxnSpPr>
          <p:cNvPr id="6" name="Straight Connector 5"/>
          <p:cNvCxnSpPr/>
          <p:nvPr/>
        </p:nvCxnSpPr>
        <p:spPr>
          <a:xfrm>
            <a:off x="1230765" y="4427530"/>
            <a:ext cx="4839030"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7990045" y="3505810"/>
            <a:ext cx="485344" cy="29991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1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6132" t="12851" r="5792" b="51609"/>
          <a:stretch/>
        </p:blipFill>
        <p:spPr>
          <a:xfrm>
            <a:off x="643355" y="2362199"/>
            <a:ext cx="7832034" cy="2442061"/>
          </a:xfrm>
        </p:spPr>
      </p:pic>
      <p:cxnSp>
        <p:nvCxnSpPr>
          <p:cNvPr id="6" name="Straight Connector 5"/>
          <p:cNvCxnSpPr/>
          <p:nvPr/>
        </p:nvCxnSpPr>
        <p:spPr>
          <a:xfrm>
            <a:off x="2728560" y="4734770"/>
            <a:ext cx="4839030"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653220" y="4504340"/>
            <a:ext cx="1305770" cy="29991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9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65454" y="1719263"/>
            <a:ext cx="5870770" cy="4536504"/>
          </a:xfrm>
        </p:spPr>
      </p:pic>
      <p:sp>
        <p:nvSpPr>
          <p:cNvPr id="7" name="Right Arrow 6"/>
          <p:cNvSpPr/>
          <p:nvPr/>
        </p:nvSpPr>
        <p:spPr>
          <a:xfrm>
            <a:off x="1038740" y="3851455"/>
            <a:ext cx="811987"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flipV="1">
            <a:off x="7068325" y="3913939"/>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45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53220" y="2075648"/>
            <a:ext cx="5958553" cy="4604336"/>
          </a:xfrm>
        </p:spPr>
      </p:pic>
      <p:sp>
        <p:nvSpPr>
          <p:cNvPr id="7" name="TextBox 6"/>
          <p:cNvSpPr txBox="1"/>
          <p:nvPr/>
        </p:nvSpPr>
        <p:spPr>
          <a:xfrm>
            <a:off x="980237" y="1887322"/>
            <a:ext cx="2362809" cy="369332"/>
          </a:xfrm>
          <a:prstGeom prst="rect">
            <a:avLst/>
          </a:prstGeom>
          <a:noFill/>
        </p:spPr>
        <p:txBody>
          <a:bodyPr wrap="square" rtlCol="0">
            <a:spAutoFit/>
          </a:bodyPr>
          <a:lstStyle/>
          <a:p>
            <a:r>
              <a:rPr lang="en-US" dirty="0" smtClean="0"/>
              <a:t>Alternate Prompt</a:t>
            </a:r>
            <a:endParaRPr lang="en-US"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l="5697" t="9333" r="9131" b="72480"/>
          <a:stretch/>
        </p:blipFill>
        <p:spPr>
          <a:xfrm>
            <a:off x="0" y="1321882"/>
            <a:ext cx="7559040" cy="1247242"/>
          </a:xfrm>
          <a:prstGeom prst="rect">
            <a:avLst/>
          </a:prstGeom>
        </p:spPr>
      </p:pic>
    </p:spTree>
    <p:extLst>
      <p:ext uri="{BB962C8B-B14F-4D97-AF65-F5344CB8AC3E}">
        <p14:creationId xmlns:p14="http://schemas.microsoft.com/office/powerpoint/2010/main" val="249843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81261" cy="4407408"/>
          </a:xfrm>
        </p:spPr>
        <p:txBody>
          <a:bodyPr/>
          <a:lstStyle/>
          <a:p>
            <a:pPr>
              <a:buFont typeface="Wingdings" pitchFamily="2" charset="2"/>
              <a:buChar char="§"/>
            </a:pPr>
            <a:r>
              <a:rPr lang="en-US" sz="3200" dirty="0" smtClean="0"/>
              <a:t>Assessments 101</a:t>
            </a:r>
          </a:p>
          <a:p>
            <a:pPr>
              <a:buFont typeface="Wingdings" pitchFamily="2" charset="2"/>
              <a:buChar char="§"/>
            </a:pPr>
            <a:r>
              <a:rPr lang="en-US" sz="3200" dirty="0" smtClean="0"/>
              <a:t>Overview </a:t>
            </a:r>
          </a:p>
          <a:p>
            <a:pPr>
              <a:buFont typeface="Wingdings" pitchFamily="2" charset="2"/>
              <a:buChar char="§"/>
            </a:pPr>
            <a:r>
              <a:rPr lang="en-US" sz="3200" dirty="0" smtClean="0"/>
              <a:t>Preparing for Testing</a:t>
            </a:r>
          </a:p>
          <a:p>
            <a:pPr>
              <a:buFont typeface="Wingdings" pitchFamily="2" charset="2"/>
              <a:buChar char="§"/>
            </a:pPr>
            <a:r>
              <a:rPr lang="en-US" sz="3200" dirty="0" smtClean="0"/>
              <a:t>Accommodations</a:t>
            </a:r>
            <a:endParaRPr lang="en-US" sz="3200" dirty="0"/>
          </a:p>
          <a:p>
            <a:pPr>
              <a:buFont typeface="Wingdings" pitchFamily="2" charset="2"/>
              <a:buChar char="§"/>
            </a:pPr>
            <a:r>
              <a:rPr lang="en-US" sz="3200" dirty="0" smtClean="0"/>
              <a:t>Administration</a:t>
            </a:r>
          </a:p>
          <a:p>
            <a:pPr>
              <a:buFont typeface="Wingdings" pitchFamily="2" charset="2"/>
              <a:buChar char="§"/>
            </a:pPr>
            <a:r>
              <a:rPr lang="en-US" sz="3200" dirty="0" smtClean="0"/>
              <a:t>After Testing</a:t>
            </a:r>
            <a:endParaRPr lang="en-US" sz="3200" dirty="0"/>
          </a:p>
        </p:txBody>
      </p:sp>
      <p:sp>
        <p:nvSpPr>
          <p:cNvPr id="3" name="Title 2"/>
          <p:cNvSpPr>
            <a:spLocks noGrp="1"/>
          </p:cNvSpPr>
          <p:nvPr>
            <p:ph type="title"/>
          </p:nvPr>
        </p:nvSpPr>
        <p:spPr/>
        <p:txBody>
          <a:bodyPr/>
          <a:lstStyle/>
          <a:p>
            <a:r>
              <a:rPr lang="en-US" dirty="0" smtClean="0"/>
              <a:t>Training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3846773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55725" y="1719263"/>
            <a:ext cx="5980498" cy="4621294"/>
          </a:xfrm>
        </p:spPr>
      </p:pic>
      <p:pic>
        <p:nvPicPr>
          <p:cNvPr id="5" name="Content Placeholder 4"/>
          <p:cNvPicPr>
            <a:picLocks noChangeAspect="1"/>
          </p:cNvPicPr>
          <p:nvPr/>
        </p:nvPicPr>
        <p:blipFill rotWithShape="1">
          <a:blip r:embed="rId4" cstate="email">
            <a:extLst>
              <a:ext uri="{28A0092B-C50C-407E-A947-70E740481C1C}">
                <a14:useLocalDpi xmlns:a14="http://schemas.microsoft.com/office/drawing/2010/main" val="0"/>
              </a:ext>
            </a:extLst>
          </a:blip>
          <a:srcRect l="6929" t="21968" r="11083" b="63169"/>
          <a:stretch/>
        </p:blipFill>
        <p:spPr>
          <a:xfrm>
            <a:off x="7100" y="1719263"/>
            <a:ext cx="4813300" cy="660400"/>
          </a:xfrm>
          <a:prstGeom prst="rect">
            <a:avLst/>
          </a:prstGeom>
        </p:spPr>
      </p:pic>
    </p:spTree>
    <p:extLst>
      <p:ext uri="{BB962C8B-B14F-4D97-AF65-F5344CB8AC3E}">
        <p14:creationId xmlns:p14="http://schemas.microsoft.com/office/powerpoint/2010/main" val="18142718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4545" t="46743" r="6266" b="38796"/>
          <a:stretch/>
        </p:blipFill>
        <p:spPr>
          <a:xfrm>
            <a:off x="235803" y="2353659"/>
            <a:ext cx="8526458" cy="1113745"/>
          </a:xfrm>
        </p:spPr>
      </p:pic>
      <p:cxnSp>
        <p:nvCxnSpPr>
          <p:cNvPr id="9" name="Straight Connector 8"/>
          <p:cNvCxnSpPr/>
          <p:nvPr/>
        </p:nvCxnSpPr>
        <p:spPr>
          <a:xfrm>
            <a:off x="501070" y="3076033"/>
            <a:ext cx="4839030"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8182070" y="2776115"/>
            <a:ext cx="729695" cy="29991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4545" t="46743" r="6266" b="38796"/>
          <a:stretch/>
        </p:blipFill>
        <p:spPr>
          <a:xfrm>
            <a:off x="235803" y="2353659"/>
            <a:ext cx="8526458" cy="1113745"/>
          </a:xfrm>
        </p:spPr>
      </p:pic>
      <p:cxnSp>
        <p:nvCxnSpPr>
          <p:cNvPr id="9" name="Straight Connector 8"/>
          <p:cNvCxnSpPr/>
          <p:nvPr/>
        </p:nvCxnSpPr>
        <p:spPr>
          <a:xfrm>
            <a:off x="4187950" y="3270082"/>
            <a:ext cx="12289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461195" y="2979508"/>
            <a:ext cx="1267365" cy="29991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2880960" y="2999916"/>
            <a:ext cx="1422205" cy="279512"/>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8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65454" y="1719263"/>
            <a:ext cx="5870770" cy="4536504"/>
          </a:xfrm>
        </p:spPr>
      </p:pic>
      <p:sp>
        <p:nvSpPr>
          <p:cNvPr id="7" name="Right Arrow 6"/>
          <p:cNvSpPr/>
          <p:nvPr/>
        </p:nvSpPr>
        <p:spPr>
          <a:xfrm>
            <a:off x="1086473" y="4504340"/>
            <a:ext cx="811987"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flipV="1">
            <a:off x="7068325" y="4504340"/>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1249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55725" y="1719263"/>
            <a:ext cx="5980498" cy="4621294"/>
          </a:xfrm>
        </p:spPr>
      </p:pic>
      <p:pic>
        <p:nvPicPr>
          <p:cNvPr id="7" name="Content Placeholder 4"/>
          <p:cNvPicPr>
            <a:picLocks noChangeAspect="1"/>
          </p:cNvPicPr>
          <p:nvPr/>
        </p:nvPicPr>
        <p:blipFill rotWithShape="1">
          <a:blip r:embed="rId4" cstate="email">
            <a:extLst>
              <a:ext uri="{28A0092B-C50C-407E-A947-70E740481C1C}">
                <a14:useLocalDpi xmlns:a14="http://schemas.microsoft.com/office/drawing/2010/main" val="0"/>
              </a:ext>
            </a:extLst>
          </a:blip>
          <a:srcRect l="7082" t="58966" r="31855" b="31812"/>
          <a:stretch/>
        </p:blipFill>
        <p:spPr>
          <a:xfrm>
            <a:off x="270639" y="1704975"/>
            <a:ext cx="6023481" cy="702945"/>
          </a:xfrm>
          <a:prstGeom prst="rect">
            <a:avLst/>
          </a:prstGeom>
        </p:spPr>
      </p:pic>
      <p:sp>
        <p:nvSpPr>
          <p:cNvPr id="8" name="Right Arrow 7"/>
          <p:cNvSpPr/>
          <p:nvPr/>
        </p:nvSpPr>
        <p:spPr>
          <a:xfrm rot="19106398" flipH="1" flipV="1">
            <a:off x="4538176" y="5055250"/>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55725" y="1719263"/>
            <a:ext cx="5980498" cy="4621294"/>
          </a:xfrm>
        </p:spPr>
      </p:pic>
      <p:pic>
        <p:nvPicPr>
          <p:cNvPr id="5" name="Content Placeholder 4"/>
          <p:cNvPicPr>
            <a:picLocks noChangeAspect="1"/>
          </p:cNvPicPr>
          <p:nvPr/>
        </p:nvPicPr>
        <p:blipFill rotWithShape="1">
          <a:blip r:embed="rId4" cstate="email">
            <a:extLst>
              <a:ext uri="{28A0092B-C50C-407E-A947-70E740481C1C}">
                <a14:useLocalDpi xmlns:a14="http://schemas.microsoft.com/office/drawing/2010/main" val="0"/>
              </a:ext>
            </a:extLst>
          </a:blip>
          <a:srcRect l="6929" t="21968" r="11083" b="63169"/>
          <a:stretch/>
        </p:blipFill>
        <p:spPr>
          <a:xfrm>
            <a:off x="7100" y="1719263"/>
            <a:ext cx="4813300" cy="660400"/>
          </a:xfrm>
          <a:prstGeom prst="rect">
            <a:avLst/>
          </a:prstGeom>
        </p:spPr>
      </p:pic>
    </p:spTree>
    <p:extLst>
      <p:ext uri="{BB962C8B-B14F-4D97-AF65-F5344CB8AC3E}">
        <p14:creationId xmlns:p14="http://schemas.microsoft.com/office/powerpoint/2010/main" val="128796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5673" t="59245" r="5920" b="26880"/>
          <a:stretch/>
        </p:blipFill>
        <p:spPr>
          <a:xfrm>
            <a:off x="30040" y="2008016"/>
            <a:ext cx="8567860" cy="1065384"/>
          </a:xfrm>
        </p:spPr>
      </p:pic>
      <p:cxnSp>
        <p:nvCxnSpPr>
          <p:cNvPr id="6" name="Straight Connector 5"/>
          <p:cNvCxnSpPr/>
          <p:nvPr/>
        </p:nvCxnSpPr>
        <p:spPr>
          <a:xfrm>
            <a:off x="232235" y="2814520"/>
            <a:ext cx="410933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970842" y="2271665"/>
            <a:ext cx="729695" cy="576075"/>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3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5673" t="59245" r="5424" b="26308"/>
          <a:stretch/>
        </p:blipFill>
        <p:spPr>
          <a:xfrm>
            <a:off x="45400" y="2014921"/>
            <a:ext cx="8616000" cy="1109279"/>
          </a:xfrm>
        </p:spPr>
      </p:pic>
      <p:cxnSp>
        <p:nvCxnSpPr>
          <p:cNvPr id="11" name="Straight Connector 10"/>
          <p:cNvCxnSpPr/>
          <p:nvPr/>
        </p:nvCxnSpPr>
        <p:spPr>
          <a:xfrm>
            <a:off x="3987055" y="3017222"/>
            <a:ext cx="12289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Oval 11"/>
          <p:cNvSpPr/>
          <p:nvPr/>
        </p:nvSpPr>
        <p:spPr>
          <a:xfrm>
            <a:off x="1192360" y="2727506"/>
            <a:ext cx="1267365" cy="29991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2564850" y="2737710"/>
            <a:ext cx="1422205" cy="279512"/>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9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65454" y="1719263"/>
            <a:ext cx="5870770" cy="4536504"/>
          </a:xfrm>
        </p:spPr>
      </p:pic>
      <p:sp>
        <p:nvSpPr>
          <p:cNvPr id="7" name="Right Arrow 6"/>
          <p:cNvSpPr/>
          <p:nvPr/>
        </p:nvSpPr>
        <p:spPr>
          <a:xfrm>
            <a:off x="1098953" y="4906884"/>
            <a:ext cx="811987"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flipV="1">
            <a:off x="7068325" y="4928830"/>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3902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Response</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5673" t="71938" r="5254" b="21281"/>
          <a:stretch/>
        </p:blipFill>
        <p:spPr>
          <a:xfrm>
            <a:off x="232235" y="2971800"/>
            <a:ext cx="8632365" cy="520700"/>
          </a:xfrm>
        </p:spPr>
      </p:pic>
      <p:cxnSp>
        <p:nvCxnSpPr>
          <p:cNvPr id="6" name="Straight Connector 5"/>
          <p:cNvCxnSpPr/>
          <p:nvPr/>
        </p:nvCxnSpPr>
        <p:spPr>
          <a:xfrm>
            <a:off x="808310" y="3352190"/>
            <a:ext cx="257313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8180910" y="2990600"/>
            <a:ext cx="729695" cy="576075"/>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Content Placeholder 4"/>
          <p:cNvPicPr>
            <a:picLocks noChangeAspect="1"/>
          </p:cNvPicPr>
          <p:nvPr/>
        </p:nvPicPr>
        <p:blipFill rotWithShape="1">
          <a:blip r:embed="rId3" cstate="email">
            <a:extLst>
              <a:ext uri="{28A0092B-C50C-407E-A947-70E740481C1C}">
                <a14:useLocalDpi xmlns:a14="http://schemas.microsoft.com/office/drawing/2010/main" val="0"/>
              </a:ext>
            </a:extLst>
          </a:blip>
          <a:srcRect l="5673" t="77165" r="6209" b="15560"/>
          <a:stretch/>
        </p:blipFill>
        <p:spPr>
          <a:xfrm>
            <a:off x="215750" y="3733529"/>
            <a:ext cx="8539800" cy="558621"/>
          </a:xfrm>
          <a:prstGeom prst="rect">
            <a:avLst/>
          </a:prstGeom>
        </p:spPr>
      </p:pic>
      <p:cxnSp>
        <p:nvCxnSpPr>
          <p:cNvPr id="10" name="Straight Connector 9"/>
          <p:cNvCxnSpPr/>
          <p:nvPr/>
        </p:nvCxnSpPr>
        <p:spPr>
          <a:xfrm>
            <a:off x="1364877" y="4120290"/>
            <a:ext cx="1862948"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8180909" y="3716075"/>
            <a:ext cx="729695" cy="576075"/>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2421320" y="2269491"/>
            <a:ext cx="3868723" cy="369332"/>
          </a:xfrm>
          <a:prstGeom prst="rect">
            <a:avLst/>
          </a:prstGeom>
          <a:noFill/>
        </p:spPr>
        <p:txBody>
          <a:bodyPr wrap="square" rtlCol="0">
            <a:spAutoFit/>
          </a:bodyPr>
          <a:lstStyle/>
          <a:p>
            <a:r>
              <a:rPr lang="en-US" dirty="0" smtClean="0"/>
              <a:t>Notice no repeating of the prompt.</a:t>
            </a:r>
            <a:endParaRPr lang="en-US" dirty="0"/>
          </a:p>
        </p:txBody>
      </p:sp>
    </p:spTree>
    <p:extLst>
      <p:ext uri="{BB962C8B-B14F-4D97-AF65-F5344CB8AC3E}">
        <p14:creationId xmlns:p14="http://schemas.microsoft.com/office/powerpoint/2010/main" val="14825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smtClean="0"/>
              <a:t>2013 – 2015</a:t>
            </a:r>
          </a:p>
          <a:p>
            <a:r>
              <a:rPr lang="en-US" dirty="0" smtClean="0"/>
              <a:t>Communication</a:t>
            </a:r>
          </a:p>
          <a:p>
            <a:r>
              <a:rPr lang="en-US" dirty="0" smtClean="0"/>
              <a:t>Who to ask</a:t>
            </a:r>
          </a:p>
          <a:p>
            <a:r>
              <a:rPr lang="en-US" dirty="0" smtClean="0"/>
              <a:t>Webpage</a:t>
            </a:r>
          </a:p>
          <a:p>
            <a:endParaRPr lang="en-US" dirty="0"/>
          </a:p>
        </p:txBody>
      </p:sp>
      <p:sp>
        <p:nvSpPr>
          <p:cNvPr id="3" name="Title 2"/>
          <p:cNvSpPr>
            <a:spLocks noGrp="1"/>
          </p:cNvSpPr>
          <p:nvPr>
            <p:ph type="title"/>
          </p:nvPr>
        </p:nvSpPr>
        <p:spPr/>
        <p:txBody>
          <a:bodyPr/>
          <a:lstStyle/>
          <a:p>
            <a:r>
              <a:rPr lang="en-US" dirty="0" smtClean="0"/>
              <a:t>Assessments 101</a:t>
            </a:r>
            <a:endParaRPr lang="en-US" dirty="0"/>
          </a:p>
        </p:txBody>
      </p:sp>
    </p:spTree>
    <p:extLst>
      <p:ext uri="{BB962C8B-B14F-4D97-AF65-F5344CB8AC3E}">
        <p14:creationId xmlns:p14="http://schemas.microsoft.com/office/powerpoint/2010/main" val="2700937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80</a:t>
            </a:fld>
            <a:endParaRPr lang="en-US" dirty="0" smtClean="0"/>
          </a:p>
        </p:txBody>
      </p:sp>
      <p:sp>
        <p:nvSpPr>
          <p:cNvPr id="5" name="AutoShape 2"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5" name="Picture 9"/>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853" y="1994042"/>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descr="https://encrypted-tbn1.gstatic.com/images?q=tbn:ANd9GcScDfXghS4GKG8XjMOvRpypzP9E6X988dZ3WGQT13YY-5LDG4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785" y="1318260"/>
            <a:ext cx="3389915" cy="33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25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81</a:t>
            </a:fld>
            <a:endParaRPr lang="en-US" dirty="0" smtClean="0"/>
          </a:p>
        </p:txBody>
      </p:sp>
      <p:sp>
        <p:nvSpPr>
          <p:cNvPr id="5" name="TextBox 4"/>
          <p:cNvSpPr txBox="1"/>
          <p:nvPr/>
        </p:nvSpPr>
        <p:spPr>
          <a:xfrm>
            <a:off x="381000" y="864747"/>
            <a:ext cx="8492360" cy="1754326"/>
          </a:xfrm>
          <a:prstGeom prst="rect">
            <a:avLst/>
          </a:prstGeom>
          <a:noFill/>
        </p:spPr>
        <p:txBody>
          <a:bodyPr wrap="square" rtlCol="0">
            <a:spAutoFit/>
          </a:bodyPr>
          <a:lstStyle/>
          <a:p>
            <a:r>
              <a:rPr lang="en-US" sz="3600" dirty="0" smtClean="0"/>
              <a:t>Find your manipulatives and cut them out.</a:t>
            </a:r>
          </a:p>
          <a:p>
            <a:r>
              <a:rPr lang="en-US" sz="3600" dirty="0" smtClean="0"/>
              <a:t>Paperclip them to the appropriate pages</a:t>
            </a:r>
          </a:p>
          <a:p>
            <a:endParaRPr lang="en-US" sz="3600" dirty="0"/>
          </a:p>
        </p:txBody>
      </p:sp>
      <p:pic>
        <p:nvPicPr>
          <p:cNvPr id="8194" name="Picture 2" descr="http://upload.wikimedia.org/wikipedia/commons/3/3e/Take_a_break_to_talk_9.11.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67700" y="2481694"/>
            <a:ext cx="4100090" cy="382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504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Administration</a:t>
            </a:r>
            <a:endParaRPr lang="en-US" dirty="0"/>
          </a:p>
        </p:txBody>
      </p:sp>
      <p:sp>
        <p:nvSpPr>
          <p:cNvPr id="5" name="Title 4"/>
          <p:cNvSpPr>
            <a:spLocks noGrp="1"/>
          </p:cNvSpPr>
          <p:nvPr>
            <p:ph type="title"/>
          </p:nvPr>
        </p:nvSpPr>
        <p:spPr/>
        <p:txBody>
          <a:bodyPr/>
          <a:lstStyle/>
          <a:p>
            <a:r>
              <a:rPr lang="en-US" dirty="0" smtClean="0"/>
              <a:t>Supported Performance Task</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82</a:t>
            </a:fld>
            <a:endParaRPr lang="en-US" dirty="0" smtClean="0"/>
          </a:p>
        </p:txBody>
      </p:sp>
    </p:spTree>
    <p:extLst>
      <p:ext uri="{BB962C8B-B14F-4D97-AF65-F5344CB8AC3E}">
        <p14:creationId xmlns:p14="http://schemas.microsoft.com/office/powerpoint/2010/main" val="2360967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Supported Performance Tasks</a:t>
            </a:r>
            <a:endParaRPr lang="en-US" dirty="0"/>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80483" y="1719263"/>
            <a:ext cx="7985051" cy="4406900"/>
          </a:xfrm>
        </p:spPr>
      </p:pic>
      <p:sp>
        <p:nvSpPr>
          <p:cNvPr id="11" name="Right Arrow 10"/>
          <p:cNvSpPr/>
          <p:nvPr/>
        </p:nvSpPr>
        <p:spPr>
          <a:xfrm>
            <a:off x="380999" y="2670048"/>
            <a:ext cx="811987"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281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99238510"/>
              </p:ext>
            </p:extLst>
          </p:nvPr>
        </p:nvGraphicFramePr>
        <p:xfrm>
          <a:off x="832489" y="2771683"/>
          <a:ext cx="7288800" cy="3262887"/>
        </p:xfrm>
        <a:graphic>
          <a:graphicData uri="http://schemas.openxmlformats.org/drawingml/2006/table">
            <a:tbl>
              <a:tblPr firstRow="1" bandRow="1">
                <a:tableStyleId>{5C22544A-7EE6-4342-B048-85BDC9FD1C3A}</a:tableStyleId>
              </a:tblPr>
              <a:tblGrid>
                <a:gridCol w="3644400"/>
                <a:gridCol w="3644400"/>
              </a:tblGrid>
              <a:tr h="772669">
                <a:tc>
                  <a:txBody>
                    <a:bodyPr/>
                    <a:lstStyle/>
                    <a:p>
                      <a:pPr algn="ctr"/>
                      <a:r>
                        <a:rPr lang="en-US" sz="2800" dirty="0" smtClean="0"/>
                        <a:t>Positive Consequences</a:t>
                      </a:r>
                      <a:endParaRPr lang="en-US" sz="2800" dirty="0"/>
                    </a:p>
                  </a:txBody>
                  <a:tcPr/>
                </a:tc>
                <a:tc>
                  <a:txBody>
                    <a:bodyPr/>
                    <a:lstStyle/>
                    <a:p>
                      <a:pPr algn="ctr"/>
                      <a:r>
                        <a:rPr lang="en-US" sz="2800" dirty="0" smtClean="0"/>
                        <a:t>Negative Consequences</a:t>
                      </a:r>
                      <a:endParaRPr lang="en-US" sz="2800" dirty="0"/>
                    </a:p>
                  </a:txBody>
                  <a:tcPr/>
                </a:tc>
              </a:tr>
              <a:tr h="772669">
                <a:tc>
                  <a:txBody>
                    <a:bodyPr/>
                    <a:lstStyle/>
                    <a:p>
                      <a:endParaRPr lang="en-US" dirty="0"/>
                    </a:p>
                  </a:txBody>
                  <a:tcPr/>
                </a:tc>
                <a:tc>
                  <a:txBody>
                    <a:bodyPr/>
                    <a:lstStyle/>
                    <a:p>
                      <a:endParaRPr lang="en-US"/>
                    </a:p>
                  </a:txBody>
                  <a:tcPr/>
                </a:tc>
              </a:tr>
              <a:tr h="772669">
                <a:tc>
                  <a:txBody>
                    <a:bodyPr/>
                    <a:lstStyle/>
                    <a:p>
                      <a:endParaRPr lang="en-US"/>
                    </a:p>
                  </a:txBody>
                  <a:tcPr/>
                </a:tc>
                <a:tc>
                  <a:txBody>
                    <a:bodyPr/>
                    <a:lstStyle/>
                    <a:p>
                      <a:endParaRPr lang="en-US"/>
                    </a:p>
                  </a:txBody>
                  <a:tcPr/>
                </a:tc>
              </a:tr>
              <a:tr h="772669">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Supported Performance Tasks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56" y="5979322"/>
            <a:ext cx="3167071" cy="83101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82180" y="5988345"/>
            <a:ext cx="3189419" cy="81296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20947" y="6004820"/>
            <a:ext cx="3323054" cy="805512"/>
          </a:xfrm>
          <a:prstGeom prst="rect">
            <a:avLst/>
          </a:prstGeom>
        </p:spPr>
      </p:pic>
      <p:pic>
        <p:nvPicPr>
          <p:cNvPr id="8" name="Content Placeholder 8"/>
          <p:cNvPicPr>
            <a:picLocks noChangeAspect="1"/>
          </p:cNvPicPr>
          <p:nvPr/>
        </p:nvPicPr>
        <p:blipFill rotWithShape="1">
          <a:blip r:embed="rId6" cstate="email">
            <a:extLst>
              <a:ext uri="{28A0092B-C50C-407E-A947-70E740481C1C}">
                <a14:useLocalDpi xmlns:a14="http://schemas.microsoft.com/office/drawing/2010/main" val="0"/>
              </a:ext>
            </a:extLst>
          </a:blip>
          <a:srcRect l="5633" t="16607" r="6414" b="61491"/>
          <a:stretch/>
        </p:blipFill>
        <p:spPr>
          <a:xfrm>
            <a:off x="3439" y="1397431"/>
            <a:ext cx="8913953" cy="1225064"/>
          </a:xfrm>
          <a:prstGeom prst="rect">
            <a:avLst/>
          </a:prstGeom>
        </p:spPr>
      </p:pic>
    </p:spTree>
    <p:extLst>
      <p:ext uri="{BB962C8B-B14F-4D97-AF65-F5344CB8AC3E}">
        <p14:creationId xmlns:p14="http://schemas.microsoft.com/office/powerpoint/2010/main" val="7394099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Supported Performance Tasks</a:t>
            </a:r>
            <a:endParaRPr lang="en-US" dirty="0"/>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80483" y="1719263"/>
            <a:ext cx="7985051" cy="4406900"/>
          </a:xfrm>
        </p:spPr>
      </p:pic>
      <p:sp>
        <p:nvSpPr>
          <p:cNvPr id="12" name="Right Arrow 11"/>
          <p:cNvSpPr/>
          <p:nvPr/>
        </p:nvSpPr>
        <p:spPr>
          <a:xfrm flipH="1" flipV="1">
            <a:off x="8134502" y="3746093"/>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9547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85659744"/>
              </p:ext>
            </p:extLst>
          </p:nvPr>
        </p:nvGraphicFramePr>
        <p:xfrm>
          <a:off x="832088" y="2584090"/>
          <a:ext cx="7404016" cy="3937228"/>
        </p:xfrm>
        <a:graphic>
          <a:graphicData uri="http://schemas.openxmlformats.org/drawingml/2006/table">
            <a:tbl>
              <a:tblPr firstRow="1" bandRow="1">
                <a:tableStyleId>{5C22544A-7EE6-4342-B048-85BDC9FD1C3A}</a:tableStyleId>
              </a:tblPr>
              <a:tblGrid>
                <a:gridCol w="3702008"/>
                <a:gridCol w="3702008"/>
              </a:tblGrid>
              <a:tr h="984307">
                <a:tc>
                  <a:txBody>
                    <a:bodyPr/>
                    <a:lstStyle/>
                    <a:p>
                      <a:pPr algn="ctr"/>
                      <a:r>
                        <a:rPr lang="en-US" sz="2800" dirty="0" smtClean="0"/>
                        <a:t>Positive Consequences</a:t>
                      </a:r>
                      <a:endParaRPr lang="en-US" sz="2800" dirty="0"/>
                    </a:p>
                  </a:txBody>
                  <a:tcPr/>
                </a:tc>
                <a:tc>
                  <a:txBody>
                    <a:bodyPr/>
                    <a:lstStyle/>
                    <a:p>
                      <a:pPr algn="ctr"/>
                      <a:r>
                        <a:rPr lang="en-US" sz="2800" dirty="0" smtClean="0"/>
                        <a:t>Negative Consequences</a:t>
                      </a:r>
                      <a:endParaRPr lang="en-US" sz="2800" dirty="0"/>
                    </a:p>
                  </a:txBody>
                  <a:tcPr/>
                </a:tc>
              </a:tr>
              <a:tr h="984307">
                <a:tc>
                  <a:txBody>
                    <a:bodyPr/>
                    <a:lstStyle/>
                    <a:p>
                      <a:endParaRPr lang="en-US" dirty="0"/>
                    </a:p>
                  </a:txBody>
                  <a:tcPr/>
                </a:tc>
                <a:tc>
                  <a:txBody>
                    <a:bodyPr/>
                    <a:lstStyle/>
                    <a:p>
                      <a:endParaRPr lang="en-US"/>
                    </a:p>
                  </a:txBody>
                  <a:tcPr/>
                </a:tc>
              </a:tr>
              <a:tr h="984307">
                <a:tc>
                  <a:txBody>
                    <a:bodyPr/>
                    <a:lstStyle/>
                    <a:p>
                      <a:endParaRPr lang="en-US"/>
                    </a:p>
                  </a:txBody>
                  <a:tcPr/>
                </a:tc>
                <a:tc>
                  <a:txBody>
                    <a:bodyPr/>
                    <a:lstStyle/>
                    <a:p>
                      <a:endParaRPr lang="en-US" dirty="0"/>
                    </a:p>
                  </a:txBody>
                  <a:tcPr/>
                </a:tc>
              </a:tr>
              <a:tr h="984307">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Supported Performance Tasks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49007" y="11229"/>
            <a:ext cx="3685343" cy="967000"/>
          </a:xfrm>
          <a:prstGeom prst="rect">
            <a:avLst/>
          </a:prstGeom>
        </p:spPr>
      </p:pic>
      <p:pic>
        <p:nvPicPr>
          <p:cNvPr id="8" name="Content Placeholder 8"/>
          <p:cNvPicPr>
            <a:picLocks noChangeAspect="1"/>
          </p:cNvPicPr>
          <p:nvPr/>
        </p:nvPicPr>
        <p:blipFill rotWithShape="1">
          <a:blip r:embed="rId4" cstate="email">
            <a:extLst>
              <a:ext uri="{28A0092B-C50C-407E-A947-70E740481C1C}">
                <a14:useLocalDpi xmlns:a14="http://schemas.microsoft.com/office/drawing/2010/main" val="0"/>
              </a:ext>
            </a:extLst>
          </a:blip>
          <a:srcRect l="3725" t="35825" r="4346" b="34978"/>
          <a:stretch/>
        </p:blipFill>
        <p:spPr>
          <a:xfrm>
            <a:off x="8845" y="1297420"/>
            <a:ext cx="7340600" cy="128666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4576" y="3544215"/>
            <a:ext cx="3685343" cy="967000"/>
          </a:xfrm>
          <a:prstGeom prst="rect">
            <a:avLst/>
          </a:prstGeom>
        </p:spPr>
      </p:pic>
      <p:cxnSp>
        <p:nvCxnSpPr>
          <p:cNvPr id="7" name="Straight Connector 6"/>
          <p:cNvCxnSpPr/>
          <p:nvPr/>
        </p:nvCxnSpPr>
        <p:spPr>
          <a:xfrm>
            <a:off x="-343840" y="20298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8212" y="2008015"/>
            <a:ext cx="187789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6789178" y="1659512"/>
            <a:ext cx="512265" cy="35529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5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Supported Performance Tasks</a:t>
            </a:r>
            <a:endParaRPr lang="en-US" dirty="0"/>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80483" y="1719263"/>
            <a:ext cx="7985051" cy="4406900"/>
          </a:xfrm>
        </p:spPr>
      </p:pic>
      <p:sp>
        <p:nvSpPr>
          <p:cNvPr id="12" name="Right Arrow 11"/>
          <p:cNvSpPr/>
          <p:nvPr/>
        </p:nvSpPr>
        <p:spPr>
          <a:xfrm flipH="1" flipV="1">
            <a:off x="8134502" y="4849985"/>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9547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11037551"/>
              </p:ext>
            </p:extLst>
          </p:nvPr>
        </p:nvGraphicFramePr>
        <p:xfrm>
          <a:off x="832088" y="2584090"/>
          <a:ext cx="7404016" cy="3937228"/>
        </p:xfrm>
        <a:graphic>
          <a:graphicData uri="http://schemas.openxmlformats.org/drawingml/2006/table">
            <a:tbl>
              <a:tblPr firstRow="1" bandRow="1">
                <a:tableStyleId>{5C22544A-7EE6-4342-B048-85BDC9FD1C3A}</a:tableStyleId>
              </a:tblPr>
              <a:tblGrid>
                <a:gridCol w="3702008"/>
                <a:gridCol w="3702008"/>
              </a:tblGrid>
              <a:tr h="984307">
                <a:tc>
                  <a:txBody>
                    <a:bodyPr/>
                    <a:lstStyle/>
                    <a:p>
                      <a:pPr algn="ctr"/>
                      <a:r>
                        <a:rPr lang="en-US" sz="2800" dirty="0" smtClean="0"/>
                        <a:t>Positive Consequences</a:t>
                      </a:r>
                      <a:endParaRPr lang="en-US" sz="2800" dirty="0"/>
                    </a:p>
                  </a:txBody>
                  <a:tcPr/>
                </a:tc>
                <a:tc>
                  <a:txBody>
                    <a:bodyPr/>
                    <a:lstStyle/>
                    <a:p>
                      <a:pPr algn="ctr"/>
                      <a:r>
                        <a:rPr lang="en-US" sz="2800" dirty="0" smtClean="0"/>
                        <a:t>Negative Consequences</a:t>
                      </a:r>
                      <a:endParaRPr lang="en-US" sz="2800" dirty="0"/>
                    </a:p>
                  </a:txBody>
                  <a:tcPr/>
                </a:tc>
              </a:tr>
              <a:tr h="984307">
                <a:tc>
                  <a:txBody>
                    <a:bodyPr/>
                    <a:lstStyle/>
                    <a:p>
                      <a:endParaRPr lang="en-US" dirty="0"/>
                    </a:p>
                  </a:txBody>
                  <a:tcPr/>
                </a:tc>
                <a:tc>
                  <a:txBody>
                    <a:bodyPr/>
                    <a:lstStyle/>
                    <a:p>
                      <a:endParaRPr lang="en-US"/>
                    </a:p>
                  </a:txBody>
                  <a:tcPr/>
                </a:tc>
              </a:tr>
              <a:tr h="984307">
                <a:tc>
                  <a:txBody>
                    <a:bodyPr/>
                    <a:lstStyle/>
                    <a:p>
                      <a:endParaRPr lang="en-US"/>
                    </a:p>
                  </a:txBody>
                  <a:tcPr/>
                </a:tc>
                <a:tc>
                  <a:txBody>
                    <a:bodyPr/>
                    <a:lstStyle/>
                    <a:p>
                      <a:endParaRPr lang="en-US" dirty="0"/>
                    </a:p>
                  </a:txBody>
                  <a:tcPr/>
                </a:tc>
              </a:tr>
              <a:tr h="984307">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Supported Performance Tasks</a:t>
            </a:r>
            <a:endParaRPr lang="en-US" dirty="0"/>
          </a:p>
        </p:txBody>
      </p:sp>
      <p:pic>
        <p:nvPicPr>
          <p:cNvPr id="8" name="Content Placeholder 8"/>
          <p:cNvPicPr>
            <a:picLocks noChangeAspect="1"/>
          </p:cNvPicPr>
          <p:nvPr/>
        </p:nvPicPr>
        <p:blipFill rotWithShape="1">
          <a:blip r:embed="rId3" cstate="email">
            <a:extLst>
              <a:ext uri="{28A0092B-C50C-407E-A947-70E740481C1C}">
                <a14:useLocalDpi xmlns:a14="http://schemas.microsoft.com/office/drawing/2010/main" val="0"/>
              </a:ext>
            </a:extLst>
          </a:blip>
          <a:srcRect l="2453" t="62338" r="5619" b="8465"/>
          <a:stretch/>
        </p:blipFill>
        <p:spPr>
          <a:xfrm>
            <a:off x="0" y="1306461"/>
            <a:ext cx="7340600" cy="128666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4576" y="3544215"/>
            <a:ext cx="3685343" cy="967000"/>
          </a:xfrm>
          <a:prstGeom prst="rect">
            <a:avLst/>
          </a:prstGeom>
        </p:spPr>
      </p:pic>
      <p:cxnSp>
        <p:nvCxnSpPr>
          <p:cNvPr id="7" name="Straight Connector 6"/>
          <p:cNvCxnSpPr/>
          <p:nvPr/>
        </p:nvCxnSpPr>
        <p:spPr>
          <a:xfrm>
            <a:off x="-343840" y="20298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2087" y="2084825"/>
            <a:ext cx="187789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6828335" y="1907175"/>
            <a:ext cx="512265" cy="35529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 name="Straight Connector 10"/>
          <p:cNvCxnSpPr/>
          <p:nvPr/>
        </p:nvCxnSpPr>
        <p:spPr>
          <a:xfrm>
            <a:off x="1192360" y="2276850"/>
            <a:ext cx="4954245"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88528" y="0"/>
            <a:ext cx="3704143" cy="94416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44576" y="4561239"/>
            <a:ext cx="3704143" cy="944164"/>
          </a:xfrm>
          <a:prstGeom prst="rect">
            <a:avLst/>
          </a:prstGeom>
        </p:spPr>
      </p:pic>
    </p:spTree>
    <p:extLst>
      <p:ext uri="{BB962C8B-B14F-4D97-AF65-F5344CB8AC3E}">
        <p14:creationId xmlns:p14="http://schemas.microsoft.com/office/powerpoint/2010/main" val="33718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1316 3.7037E-6 C -0.13594 -0.01852 -0.15504 -0.02408 -0.16632 -0.02593 C -0.17795 -0.0375 -0.15955 -0.01968 -0.17622 -0.03334 C -0.18872 -0.04352 -0.17865 -0.03889 -0.18854 -0.0426 C -0.20399 -0.05811 -0.2151 -0.08195 -0.23177 -0.09445 C -0.23889 -0.11204 -0.25087 -0.11968 -0.26146 -0.13149 C -0.26597 -0.13658 -0.26563 -0.13959 -0.27014 -0.1426 C -0.27813 -0.14792 -0.27622 -0.14514 -0.28385 -0.14815 C -0.28629 -0.14908 -0.28906 -0.14977 -0.29115 -0.15186 C -0.29254 -0.15301 -0.29358 -0.15486 -0.29497 -0.15556 C -0.30868 -0.1625 -0.32379 -0.15857 -0.3382 -0.15926 C -0.3592 -0.16181 -0.38021 -0.16181 -0.40122 -0.15741 C -0.40521 -0.15348 -0.40504 -0.15602 -0.40504 -0.15186 L -0.40382 -0.13704 " pathEditMode="relative" rAng="0" ptsTypes="ffffffffffffAA">
                                      <p:cBhvr>
                                        <p:cTn id="29" dur="2000" fill="hold"/>
                                        <p:tgtEl>
                                          <p:spTgt spid="14"/>
                                        </p:tgtEl>
                                        <p:attrNameLst>
                                          <p:attrName>ppt_x</p:attrName>
                                          <p:attrName>ppt_y</p:attrName>
                                        </p:attrNameLst>
                                      </p:cBhvr>
                                      <p:rCtr x="-13681" y="-8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onroe_m\Pictures\Social Studies-07-Item-COSS07P139#49`PDF Document.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6048"/>
          <a:stretch/>
        </p:blipFill>
        <p:spPr bwMode="auto">
          <a:xfrm>
            <a:off x="381000" y="1676114"/>
            <a:ext cx="7069520" cy="3663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Supported Performance Tasks</a:t>
            </a:r>
            <a:endParaRPr lang="en-US" dirty="0"/>
          </a:p>
        </p:txBody>
      </p:sp>
      <p:sp>
        <p:nvSpPr>
          <p:cNvPr id="12" name="Right Arrow 11"/>
          <p:cNvSpPr/>
          <p:nvPr/>
        </p:nvSpPr>
        <p:spPr>
          <a:xfrm flipH="1" flipV="1">
            <a:off x="7029896" y="2658658"/>
            <a:ext cx="841248" cy="490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886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sz="2000" dirty="0" smtClean="0"/>
              <a:t>2013 - 2014</a:t>
            </a:r>
            <a:endParaRPr lang="en-US" sz="2000" dirty="0"/>
          </a:p>
        </p:txBody>
      </p:sp>
      <p:sp>
        <p:nvSpPr>
          <p:cNvPr id="3" name="Title 2"/>
          <p:cNvSpPr>
            <a:spLocks noGrp="1"/>
          </p:cNvSpPr>
          <p:nvPr>
            <p:ph type="title"/>
          </p:nvPr>
        </p:nvSpPr>
        <p:spPr/>
        <p:txBody>
          <a:bodyPr/>
          <a:lstStyle/>
          <a:p>
            <a:r>
              <a:rPr lang="en-US" sz="1800" dirty="0" smtClean="0"/>
              <a:t>Assessment Unit</a:t>
            </a:r>
            <a:endParaRPr lang="en-US" sz="1800" dirty="0"/>
          </a:p>
        </p:txBody>
      </p:sp>
      <p:sp>
        <p:nvSpPr>
          <p:cNvPr id="2" name="Footer Placeholder 1"/>
          <p:cNvSpPr>
            <a:spLocks noGrp="1"/>
          </p:cNvSpPr>
          <p:nvPr>
            <p:ph type="ftr" sz="quarter" idx="3"/>
          </p:nvPr>
        </p:nvSpPr>
        <p:spPr/>
        <p:txBody>
          <a:bodyPr/>
          <a:lstStyle/>
          <a:p>
            <a:fld id="{757A2F4E-5D54-B04B-91BD-7E78EE1FE9FD}" type="slidenum">
              <a:rPr lang="en-US" smtClean="0"/>
              <a:pPr/>
              <a:t>9</a:t>
            </a:fld>
            <a:endParaRPr lang="en-US" dirty="0" smtClean="0"/>
          </a:p>
        </p:txBody>
      </p:sp>
      <p:graphicFrame>
        <p:nvGraphicFramePr>
          <p:cNvPr id="5" name="Diagram 4"/>
          <p:cNvGraphicFramePr/>
          <p:nvPr>
            <p:extLst>
              <p:ext uri="{D42A27DB-BD31-4B8C-83A1-F6EECF244321}">
                <p14:modId xmlns:p14="http://schemas.microsoft.com/office/powerpoint/2010/main" val="2721966130"/>
              </p:ext>
            </p:extLst>
          </p:nvPr>
        </p:nvGraphicFramePr>
        <p:xfrm>
          <a:off x="1990089" y="340995"/>
          <a:ext cx="7153911" cy="628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9170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roe_m\Pictures\Social Studies-07-Item-COSS07P139#49`PDF Document.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512" t="7296" r="5978" b="62280"/>
          <a:stretch/>
        </p:blipFill>
        <p:spPr bwMode="auto">
          <a:xfrm>
            <a:off x="-9455" y="1117381"/>
            <a:ext cx="5656795" cy="15025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598321778"/>
              </p:ext>
            </p:extLst>
          </p:nvPr>
        </p:nvGraphicFramePr>
        <p:xfrm>
          <a:off x="832088" y="2584090"/>
          <a:ext cx="7404016" cy="3937228"/>
        </p:xfrm>
        <a:graphic>
          <a:graphicData uri="http://schemas.openxmlformats.org/drawingml/2006/table">
            <a:tbl>
              <a:tblPr firstRow="1" bandRow="1">
                <a:tableStyleId>{5C22544A-7EE6-4342-B048-85BDC9FD1C3A}</a:tableStyleId>
              </a:tblPr>
              <a:tblGrid>
                <a:gridCol w="3702008"/>
                <a:gridCol w="3702008"/>
              </a:tblGrid>
              <a:tr h="984307">
                <a:tc>
                  <a:txBody>
                    <a:bodyPr/>
                    <a:lstStyle/>
                    <a:p>
                      <a:pPr algn="ctr"/>
                      <a:r>
                        <a:rPr lang="en-US" sz="2800" dirty="0" smtClean="0"/>
                        <a:t>Positive Consequences</a:t>
                      </a:r>
                      <a:endParaRPr lang="en-US" sz="2800" dirty="0"/>
                    </a:p>
                  </a:txBody>
                  <a:tcPr/>
                </a:tc>
                <a:tc>
                  <a:txBody>
                    <a:bodyPr/>
                    <a:lstStyle/>
                    <a:p>
                      <a:pPr algn="ctr"/>
                      <a:r>
                        <a:rPr lang="en-US" sz="2800" dirty="0" smtClean="0"/>
                        <a:t>Negative Consequences</a:t>
                      </a:r>
                      <a:endParaRPr lang="en-US" sz="2800" dirty="0"/>
                    </a:p>
                  </a:txBody>
                  <a:tcPr/>
                </a:tc>
              </a:tr>
              <a:tr h="984307">
                <a:tc>
                  <a:txBody>
                    <a:bodyPr/>
                    <a:lstStyle/>
                    <a:p>
                      <a:endParaRPr lang="en-US" dirty="0"/>
                    </a:p>
                  </a:txBody>
                  <a:tcPr/>
                </a:tc>
                <a:tc>
                  <a:txBody>
                    <a:bodyPr/>
                    <a:lstStyle/>
                    <a:p>
                      <a:endParaRPr lang="en-US"/>
                    </a:p>
                  </a:txBody>
                  <a:tcPr/>
                </a:tc>
              </a:tr>
              <a:tr h="984307">
                <a:tc>
                  <a:txBody>
                    <a:bodyPr/>
                    <a:lstStyle/>
                    <a:p>
                      <a:endParaRPr lang="en-US"/>
                    </a:p>
                  </a:txBody>
                  <a:tcPr/>
                </a:tc>
                <a:tc>
                  <a:txBody>
                    <a:bodyPr/>
                    <a:lstStyle/>
                    <a:p>
                      <a:endParaRPr lang="en-US" dirty="0"/>
                    </a:p>
                  </a:txBody>
                  <a:tcPr/>
                </a:tc>
              </a:tr>
              <a:tr h="984307">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Supported Performance Tasks</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0761" y="3544215"/>
            <a:ext cx="3685343" cy="967000"/>
          </a:xfrm>
          <a:prstGeom prst="rect">
            <a:avLst/>
          </a:prstGeom>
        </p:spPr>
      </p:pic>
      <p:cxnSp>
        <p:nvCxnSpPr>
          <p:cNvPr id="7" name="Straight Connector 6"/>
          <p:cNvCxnSpPr/>
          <p:nvPr/>
        </p:nvCxnSpPr>
        <p:spPr>
          <a:xfrm>
            <a:off x="-343840" y="20298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2664" y="2189669"/>
            <a:ext cx="1267366"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0433" y="3529490"/>
            <a:ext cx="3704143" cy="944164"/>
          </a:xfrm>
          <a:prstGeom prst="rect">
            <a:avLst/>
          </a:prstGeom>
        </p:spPr>
      </p:pic>
      <p:sp>
        <p:nvSpPr>
          <p:cNvPr id="10" name="Oval 9"/>
          <p:cNvSpPr/>
          <p:nvPr/>
        </p:nvSpPr>
        <p:spPr>
          <a:xfrm>
            <a:off x="5263290" y="2022390"/>
            <a:ext cx="512265" cy="355299"/>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49427" y="0"/>
            <a:ext cx="3694573" cy="944407"/>
          </a:xfrm>
          <a:prstGeom prst="rect">
            <a:avLst/>
          </a:prstGeom>
        </p:spPr>
      </p:pic>
      <p:cxnSp>
        <p:nvCxnSpPr>
          <p:cNvPr id="16" name="Straight Connector 15"/>
          <p:cNvCxnSpPr/>
          <p:nvPr/>
        </p:nvCxnSpPr>
        <p:spPr>
          <a:xfrm>
            <a:off x="538157" y="2285078"/>
            <a:ext cx="1507955" cy="1"/>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62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698 1.38778E-17 C 0.04739 0.02106 0.04236 0.05046 0.03698 0.07338 C 0.03541 0.10046 0.03489 0.12569 0.02361 0.14884 C 0.02118 0.16806 0.02014 0.18935 0.01354 0.20671 C 0.01041 0.22454 0.00989 0.24144 0.00364 0.25764 C 0.00069 0.26505 0.00173 0.27153 -0.00313 0.27778 C -0.00712 0.29491 -0.01285 0.31204 -0.01806 0.32847 C -0.02049 0.33657 -0.02032 0.3456 -0.02309 0.35324 C -0.02709 0.36343 -0.03143 0.37431 -0.03646 0.38403 C -0.03993 0.39838 -0.0408 0.41481 -0.04479 0.42894 C -0.05157 0.45301 -0.05851 0.48102 -0.06979 0.50208 C -0.0717 0.50972 -0.07466 0.52662 -0.07466 0.52662 C -0.07622 0.55046 -0.0783 0.57384 -0.08143 0.59745 C -0.08195 0.6088 -0.08212 0.61944 -0.08299 0.63102 C -0.08316 0.63333 -0.08351 0.63611 -0.08473 0.6375 C -0.08646 0.63981 -0.08924 0.64005 -0.09132 0.64213 C -0.09636 0.64653 -0.10209 0.65278 -0.10469 0.65949 " pathEditMode="relative" rAng="0" ptsTypes="ffffffffffffffffA">
                                      <p:cBhvr>
                                        <p:cTn id="22" dur="2000" fill="hold"/>
                                        <p:tgtEl>
                                          <p:spTgt spid="15"/>
                                        </p:tgtEl>
                                        <p:attrNameLst>
                                          <p:attrName>ppt_x</p:attrName>
                                          <p:attrName>ppt_y</p:attrName>
                                        </p:attrNameLst>
                                      </p:cBhvr>
                                      <p:rCtr x="-6562"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91</a:t>
            </a:fld>
            <a:endParaRPr lang="en-US" dirty="0" smtClean="0"/>
          </a:p>
        </p:txBody>
      </p:sp>
      <p:sp>
        <p:nvSpPr>
          <p:cNvPr id="5" name="AutoShape 2"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HBhQIBxIUFhQUGR0bGRcXGCAaHxseHiIdIh4gIR4dHCghISMoHxcgIzEiJS0rLjEuICE3OTQsNyguLjcBCgoKBQUFDgUFDisZExkrKysrKysrKysrKysrKysrKysrKysrKysrKysrKysrKysrKysrKysrKysrKysrKysrK//AABEIANYA6wMBIgACEQEDEQH/xAAcAAEAAwEAAwEAAAAAAAAAAAAABgcIBQEDBAL/xABKEAABAgQEAwUFBQQHBAsAAAABAAIDBAURBhIhMQdBURMiMmFxCBQVQoEjUmKRsUOCocIWMzdyg5KiRVPD4RckJjQ2VGNzk7PR/8QAFAEBAAAAAAAAAAAAAAAAAAAAAP/EABQRAQAAAAAAAAAAAAAAAAAAAAD/2gAMAwEAAhEDEQA/ALxREQEREBRriDi1uDMPGpxGh7y4MZDLsuZx87HYAn6eakqzDxvxX/SDFhkZY3gyl4behf8AtHfmMvo243QcfEvEeoYime1mZl8No8MOCTDa38jd3q4k6my80niZVKUA2BOxHNB2i2i320u8F1tORFuVlEUQbLwjXmYmw5Bq8vYdq27mjXK4aPb9HAi/PfmuwqR9mqpudCnKVEccrSyIxvQnM15v55WaK7kBERAREQEREBERAREQERV5j/ixL4PqBpkOE+PHDWuIDg1jc3JztXB1u9bLsW66oLDRZ+leP0y2aLpuTgOh8msc5jgPNxzA/wCUKx8D8UpTF0x7kzNAj8ocQjv9cjgdSLbGx/jYJ0iIgIiICIiAiIgIiII1xIrT8PYImqnJ/wBYxgDT91z3NYHful+a3ksgrS3tCTnu2ARBAv2sdjN7WsHPvbn4LW81mlAREQW57N8u92KpiYZ4GwMrt/E57S3y2Y5aHVX8AMPPpGFH1CcZldNODm33MNo7hPqXOI8iDzVoICIiAiIgIiICIiAiIg8OOVtz/wDqxRV591VqkWoR75or3PNzmOpva53tstsLI/FCifAMczMo0WY5/aM/uxO8APQkt/dQRReWnK7M3QheEQaW4J47dialupVVfmmZcXzHeJD2Dj5tJDSed2nclWasb4MxC/C2JYNXgXIY7vtHzMOj2/UE2vsbHktiwYojwWxYRu1wBB6g6hB+0REBERAREQEREFQ+0jLOiYalplngZGIdpqC5psfTukepCz0tdcT6P8cwJNSjGlzwwxGBupLofeAAANycuW3O/wBVk+dp0anvyT8GJDI5PYW76jcDlqg+VSXBeDZrFkSK6itYTLtDznsA437rBcFpJsdHWboblfVg/hxPYrIiycLs4J/bRbtbb8Ol3fui3UhaQwDhCHguhCnSzi9xOaJEItmcbDbkABYC5QRrh7xH9+mBhzFbPdp6HZlnDIIp0tYWAa43Hd2NwW72FkrmVbD0rWorItWloMZzPCYjA63lqNvLZdPbZAREQEREBERAREQEREBU37RmHveKXBxBBHegns4m3gdq0k76O0t+NT/GmN5XBss2JVi/M++SGxpJfbexNmi1xe55hUtibiTO8QXHDtAlssOMQMoGd7hceJ3ha29iSALfesgqpF0K7Ro1Aqb6bVWFkRm4PMciDzB5ELnoC1hwdnnT/DmUix92tdDHpDc5jf8AS0LJ61hwekXU/hzKQo+7muiD0iOc9v8ApcEEzREQEREBERAXwV6oikUSPUnW+xhvfrf5QTy15L71y8UwIU1huZg1Q2gmE/ORuG5TcjzG6ClJ/j5Hi0vJISsOHHzG7nEvblsdh3SHXI3uNNjfTgU3jNUpecESovhx4eYEw3w2t05hrmtBBsdze1hvreu3eLu7Lwg09UuMUhIUmWn4PaRGx8wLIYbnhZbXD2lwAILgLX13BIsVOqTUodXpsOo09wdDitDmuHQ/oRsRyN1i+FJRIsk+dhMJhwy1r3DZpfmy39ch/JW/7PuMTLzhwtPO7sS7oF+Thcvb+8BceYPVBfiIiAiIgIiICIiAiIgIiIIzjnBUvjWQZLVLM10N12RGWzNvuNQdDzHUDov1grBMrg2RMCmNJe7xxX2L39ASBoByaLDnvcqSIgjmMMESmMIAZV4ZztFmRWHK9vodiPIghU3WOA03Ajk0iPBisvpnJY4am3ylp0trca8lodVhjjjJL4dnX02mQzMRmaOIcGw2u5jNqSRzAFuV7goIvQuAT35Ylfm2t6w4Lcx5/O6wB2+U8/VXpBhCBBbChCzWgAAcgNAslYm4hT2IKqZ58eJCFg1sOC9zGtA8gdTck3Nzr0AC+micU6nR2CHCmjEaCO7GAibcsx71vQoNXoohw+x/L41kvsO5MMAMSCdx5tPzNvz5aXtcKXoCIiAiIgKs+PtfNJwaJCA6z5t2TQ2ORur/AFHhafJysxZy9omr++YuhUyGbiWhC46Pid48/uBhQVSiIguD2e40vHiT1EqhYTMsh5Yb9nhvaB4F9CR2jTbfcjYqJY8wpG4eYpY6Ve7JmESXjG1+6QRfS2ZptfSx0Nhey63CHBEHGcpOtmHvhRYJgmFFYdWE9rfS9iO43odNCF92LalOUqnnCPERhiwjYwJxvecxw2cHEfaDXK5ps6xOuyC8sHYhZinDkGry1hnb32j5HjR7deh2PMWPNdpZ29n3FXw2uuoE077OZ1ZfYRWj+Zot6taOa0SgIiICIiAiIgIiICIiAi59ZrcvQpb3msR4cJvIvcBe3Jo3cfIXKqbE/EqZxg19C4dS8dxOj5gDKQ3Xw8mXtbO4g8gAbFA4w8U/dM+HsMRPtNWxozT4eRYw/e6uHh2Gt7UMGlwJaDpqfLl+pCu/CfAgnLM4qjW5mDC/R0T9Q0ehXV4x4flsO8NjL0WAyE0xod8o1d4vE46n6lBnpERB91Jn49GnGVWmOdDfDd3XjYHp0Nxu07i61Bw14gwsa07K/LDmoY+0hX3/ABsvqWnpu06HkTTPBKJBnq3Gw1WWNiQZyGe6R88O5aQdwQ0vsRrey9GNsCTfDuqtqtNe90Fr7wo7PEzawiWFgdbX2d9bINRIoDwu4jQ8ZSXus3lZNsHfZsHgfOzy6jl6KfICIiAscY4qvxvF81UQQQ+K7KR9wHKzn91oWr8Y1H4ThSanwbGHBeW7+LKcu2o71tVjRAREQXl7Mv8AtD/A/wCMrhrtFgV+nOp9XhtiQ3cjyPIg7gi+41VPezL/ALQ/wP8AjK7JqYZKS7pmac1jGAuc5xsABuSTsEGWuI2B4vD6swo8pFLoTzmgxdntcyxsbbOBIII0P5gWXw54ysqZbTcVlsKLs2Po1j9/FyYdtdiemy4eIqlH4xYkZSKEwtkJeIC+MRbe4Lzfbu3DGbnc/hnuI+EVOrUBogwzLvaLB8GwvYaZmkFrupOjj1QT0G4uF5VPSsrWuGst2Mo1tRkm7AZhEhgcgLlwFzsM4AHyru4e4x06rP7Gdc+VibWjCzb6/OLgbfNl1QWIi9MvNMmm5pZ7HiwN2uB0Ox0We+IXEyo0zGc1I0ecAgw35WgMhOAsBcXLCdHXBudCg0Uip3hxxkhz8MU7F72w4oBtHIDWPtydbRrt+jTbkbAzz/pApn/n5b/5AgkyKtKrxupsocsh28wTtkh5Ry37TKeZ2B29FzpysV/GMIQ6JKCnwXDWJFf39fMtzAc+6y/nqEE0xdj6SwnDIqUUGLbSDD7zz00+UebrBVLVuMdQxFN/DsIy/Z59G5W9rF8yNMoFvwm2uvTt0bgOx7/ecTTkSI93ecIQt3jcuu99y65O9mnfrpZ2HMLSmGZfsaJAZDvu7dzvVxu4+l0FZYb4QRatN/GOIkd8WI437IPJNuj38hcnussByPJW7T5CHTZUStPhshsboGsAA/h6L6UQFWvtBf2f/wCND/mVlKtfaC/s/wD8aH/MgzMiIg6WG6maNX5epM/ZRGu+gIuNjyutlRGQ6hJFkQNiQordQQC1zXDmNiCCsRrWvCiqfF+H8pHcbuazs3esMlv8Q0H6oKQ4kYQi8OsSw6rQ3ObBc/NBeLkw3DXI4nfna98zb3vYrQ+Eqo6t4ZlqpMhofGhNe4N2BI1tfW11AOPFXdFpkHCdNYYkebc05Gi5DWm4t0JcBr0a5T/CVLdRMMS1MmCC+DCYxxbtcDW19bX56fRB1kREFe8d5l0vw6ithG3aPhtd6Zr/AMo+l1l5aU9oaZEHAjYRBvEjsA8rB7v5VmtAREQXBwGrcHDtJqdTqjssNgl72FyT9tYAdSdApVCps7xUiibrJfKUu4dDgNNokdu7XPN9tAQSLa6X8SqTAMWCyKxlYZngOnJXO118pGWYALraGxdex3F9CLhazAyizdkHyUmmQqPINkKXDbDhs2a3YdfUk8yvsREBQbH3DKVxZLPjwWNgzR1bGaLZj/6gHiB2zeIfwU5RBiysUuNQKm+nVFjocVhsR+hB5g7grnrX2M8DymMYAbVmHOwEMisOV7b8r7EeTgRuq5gez7DbMZpifeWa91sENd5d4xCP4fkgodTrhzw1j4yjCZiXhSoPeikav11bDvoToRfYeeyuigcHqbSC2JMQjMPbfWMbg36sHdNhpqD13U+hQmwYQhQWhrQLAAWAHQAIOBhnA8jhjv0mXaH2t2ju8/8AzHUegspEiICIiAiIgKuOP0IxOHjnMFw2LDLvIXIv+bgPqrHUD44/2ZzPrC/+xiDLCIiArt4I4rh0DA9QjVC/Zyz2xNLXcYgyho8yYY36+RVJKxOCdM+N4rbJTb2dhDIjuhOyntHsDmwxY6m3auPMWv1CC2OG2Ho0/Pvxxito96mB9izcQYRHdsD4SQTzvY66ucFY6IgIiIK4490l1SwGY8A/93iNikdW2LD+XaX+hWY1pjjziN1FwkJGUfliTTjDO2sPKe03B3zBuljrus0sYYjwyGCSdgNSUH5Rfp7Sx5Y8EEaEHkvdIS3vs6yVD2szuDczyQ1tza5IBIHnZBY9HwY6b4KzFWYy8QxhGbY2JhwQ5hJvuBnimw6DfZW5wy4gwcY04QHHJNQwA+G4glwHztNhmB52HdO+liZLhmjNoGH4FIg2IgsDSQLZj8zrficS4+qpjEnBmNAxdCmaE7/q0WMCcpyvlwSSbaWs0DuuGt7C3MhfSIiAiIgIiICIiAiIgIiICIiAuRi6iNxHhqPSItvtWENJ1DXbsd9HAH6Lrr0T02ynyT5ybcGshtLnE8g0XJ/IIMTzEB0tMOl5gFrmEtcDuCDYg/UL1rpYlqnxvEEeqBgZ20Rz8oFrXN/z6nmbld3DHDafxPTPiVLht7MuLQXvDb23sDuL6X6goIgp5hDD0RmEIuNaNEPvMlHaQwDTs2i7yevjBIv4Wu6qL4loMXDVZfSqll7RgaTlNx3mtda9he2ax5XB33V7eznLf9jY74li18dwtvsxl7j6oJlgrG8ri6QY+TisEbKC+CTZ7Tz0Opbf5hopOqP4gcG4vxQ1fBOVoPfMDNkLXg3vCOwB3sSMpGhsQBX8SBXZSIZciqDKbWaYxH0LTY+oQawREQZr9oOpOm8cCSf4IEJoaL8395x8twP3Qu77OeG2TEWPiKaYCYbhDgn7rrXiG1t8rmgHzcq/4rTPvfESdiAWtFy/5AG3+uW60RwlpIpHD+VhNGsRnauPUxO8PyaQPog6mL6C2v4bmKaWtzRYbg02Gj92H6OAKx5NS7pOafKzTS17HFrmncOabEHzBC28qX4/4KbFk/6VU9oD2WbHA+ZpsGv9QSAfK33UFj8Pqz8fwZK1FzsznQwHnbvt7r9OXeaSpCqm9nCYdEwlHgPN2sjnL5XYy49Li/qT1VsoCIiAiIgIiICIiAiIgIiICIiAqk9ojEDpDD8KjS5sZlxL+uRljb0LiOfLzVtrPGKJR3ErjG6lS7vsZf7Nzh8rIZ+0IvzMRxaLdQdtUHH4Z8MI2LIzZ+oAwpRpF3G4dF52ZptsC7bXS5BtpeQkodOkmSciwMhwwGta3YAL9ScqyRlGSko0NZDaGtaNg0CwH5Be5Bmn2hf/AB8P/Yh/q9WxwNlPdeHEB1gDEdEebc7uIBPnZoH0CqHj3MCa4ivgwbl0OFDYRbmRmFuukQLQmD6T8CwtLUw2vChNDrc3Wu4/VxJQdhERAREQZDmqca3xJfTYhsY045hN72zRCDrbz6LXbGhjAxgsBoAsy0SnA8ePdHuNmzsR1xpq0veOvNtlptAXPxBTW1ihx6dHAyxYbm68rg2P0Ov0XQRBR/s0TpMOdkXHQGE9otzOcON/ozTy9VeCoTgw40zirP0pxAbaM3K0aF0OKLW00Abm6for7QEREBERAREQEREBERAREQEREHFxnWxhzC0xV3/smHLpe7z3WD6vc0XVb+znR+zpMxXY9y6M/I0k30Zq49dXO5/dX0+0ZVPdcKwaaw6x4tyOrYYuf9TmKc4Ao/wHBsrTiLObDBd/ed3nb/icf+SCQIi+apzrabTok9MkBkJjnuJ00aLn9EGdmywxbx6ewXLGzJLr2ddsAW8xlJhADyIWklR/s8Uh8zPTeKJ25L/s2u2zOcQ+Iem4b+Z6K8EBERAREQUTRpRsH2j4sNouM0R+utnOhZifzcVeyqKrwYdE4/y07G0E3CsLWFoha6GL+uUD1Kt1AREQUZguXbLe0BOw4W32zvq7K4/xcVeapKBHMD2mHw4drRG5Xacvdmu/VgV2oCIiAiIgIiICIiAiIgIiICIiCh+Irv6VcaZSgN70OCYbXtIuP97F+U7w7DW409VfCoLhsBM8dJ2LMjM5rpktJ5EPy3/ykt+qv1AVS8da4+NCgYNpOsabc3OB93NZjT0zPF/Rp6qycRVmHh6iRatPnuQm3IG5OwaL8ySAPMqpeDshExXiyZx3WQTZxbBB1AcRrbyYwho/vdQgtbC1DZhzD8GkSu0JoBP3nbud9XEn6rqoiAiIgIiIKk9oSWdL02Sr0r/WS0ewNrgZhmBPK2aEN+qs+j1BtWpMGoy/hjQ2vHo4A29dVH+KtK+MYAm5drS5zWdo0De8Mh2mh5NI01NyOaj/AABrnxPBXw+KbvlXlmrrnI7vMPkNXNA6M+iCzERc3EVahYeo0SqVF1mQxf1OwaPMmwQVFRWCse0dHnJU92XDi7Y+GE2ARv8Afd/BXeqb9nmVdOe/4jmrF0eKGX89Xv3JOpiN36K5EBERAREQEREBERAREQEREBF4ccrcztguDVMa0+kg+/zsBpbcFoeHOBBsRlbd1weVkFS4GDKdx8nJdzrZ3Rw3Nzc4h5H5A/kr5WUI9Z+JcWRV6K59nzbXMNrEjMBt0IvoeR1HJaOx/BmpjCMxBw3b3hzbN1sbX7wbcWzFtwNtTuEFPcUK+/iBjODhCgEOhMiWzAaOia5376thtzbfjOoIV4YbosPDtEhUmQHchNtfmTu5x8yST9VmDC0eocP6r8c9xjBoaWO7aDEY0tNiRewse7pe40vY2VuUDjnJTxbDq8OLLuI1dbtGX9W97z8PVBaqLmUTEEtX4HbUaYhxRYEhrtQDtmb4m+hAXTQEREBFTGNuN/w+diU7DkAPcwlpixb5bg2OVgsTsdSRryI3r6V4iVqrzvZ0+YjPe46MhQ2n8gGbINTuaHtLXi4O4Kz7w3n24I4rzOHorh2UaIYLXX2IJMK+u9jkO5BdvuvfLYfxPXWt96mYsBo1BdGELccxB73LZw0v6rks4I1MVFoc+BYkExREcbc7+EOJ+m/NBpJUp7R8rMTMOVdLQ4roDBEc8tBLAe7YutsQ3NqeRNjurpYMrAHb2X6QVVwWxbIQsIwKKY7Icw3NmZEOXM5znG7XEBrrjkNRoD1NqqH4x4byWKoB7aE2FGOojQmhrr/i0s8WFtfoQqkj1Or8Ip1kpNPEaVOjA+7oZA5NPihut8t7a3s5BotFBcC8UJTFxEr/AFEx/uohHeP4HbO9ND5KdICIiAiIgIiICIiDw92Rhcb6dBf+A3WfMY8bpqPHfJUOCJYNu0uiDNFuNDodGHcWIJ9FoRfAKLLifdPiXg9s7xROzbndtu61z4Rz5DogzxQsGVnHjhMVWNGZAP7SYe6xFgO5Dvc3HOwB6q08McHqfRLRZthmYlt4wBb9Ifh/O6sNEHwU+iy9MA+HS8GFa4GSG1tr77BfeiIB10KgeMOFMjiOC58CG2XjnURITQASdTmYLNdfrofNTxEGN6lKzGC8TvlYcXJHl3W7SE4jkDobA2IOxC0NwdxxGxnS4oqsMCJALQYjRZsTNm5bBwy6201GgX6xRwkk8SYiNZmnxmF9u0YwgB5GgNyCRoADbpyNypXhvDsvhine4UWH2bL5jqXEuIAJJcSSdAg6qIiCg+JvCIybY+IaTMAsu6JEhxRqLkk5XNFjqdAQPUq2eH+G/wCimFYNKiOa57QS9zRoXOJcbX1sL2G17XsNkRBI0REBERAXPr1Fg4gpT6bVWB8N41HMHkQeRHIoiCmZ3gFEZU2mlzrRBvq57T2jLbWDdHm/my3mrvkZf3SShyxcXZGtbmdu6wAufM2uiIPeiIgIiICIiAiIgIiICIiAiIgIiICIiAi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5" name="Picture 9"/>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853" y="1994042"/>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descr="https://encrypted-tbn1.gstatic.com/images?q=tbn:ANd9GcScDfXghS4GKG8XjMOvRpypzP9E6X988dZ3WGQT13YY-5LDG4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785" y="1318260"/>
            <a:ext cx="3389915" cy="33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255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3412607"/>
            <a:ext cx="8341851" cy="1898238"/>
          </a:xfrm>
        </p:spPr>
        <p:txBody>
          <a:bodyPr>
            <a:normAutofit/>
          </a:bodyPr>
          <a:lstStyle/>
          <a:p>
            <a:r>
              <a:rPr lang="en-US" dirty="0" smtClean="0"/>
              <a:t>Entering Scores</a:t>
            </a:r>
          </a:p>
          <a:p>
            <a:r>
              <a:rPr lang="en-US" dirty="0" smtClean="0"/>
              <a:t>Test Examiner Returning Materials</a:t>
            </a:r>
          </a:p>
          <a:p>
            <a:r>
              <a:rPr lang="en-US" dirty="0" smtClean="0"/>
              <a:t>DAC/SAC Returning Materials</a:t>
            </a:r>
          </a:p>
          <a:p>
            <a:r>
              <a:rPr lang="en-US" dirty="0" smtClean="0"/>
              <a:t>Score Reports</a:t>
            </a:r>
            <a:endParaRPr lang="en-US" dirty="0"/>
          </a:p>
        </p:txBody>
      </p:sp>
      <p:sp>
        <p:nvSpPr>
          <p:cNvPr id="3" name="Title 2"/>
          <p:cNvSpPr>
            <a:spLocks noGrp="1"/>
          </p:cNvSpPr>
          <p:nvPr>
            <p:ph type="title"/>
          </p:nvPr>
        </p:nvSpPr>
        <p:spPr/>
        <p:txBody>
          <a:bodyPr/>
          <a:lstStyle/>
          <a:p>
            <a:r>
              <a:rPr lang="en-US" dirty="0" smtClean="0"/>
              <a:t>After testing</a:t>
            </a:r>
            <a:endParaRPr lang="en-US" dirty="0"/>
          </a:p>
        </p:txBody>
      </p:sp>
    </p:spTree>
    <p:extLst>
      <p:ext uri="{BB962C8B-B14F-4D97-AF65-F5344CB8AC3E}">
        <p14:creationId xmlns:p14="http://schemas.microsoft.com/office/powerpoint/2010/main" val="39133837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400" dirty="0" smtClean="0"/>
              <a:t>Enter scores into PearsonAccess</a:t>
            </a:r>
          </a:p>
          <a:p>
            <a:r>
              <a:rPr lang="en-US" sz="2400" dirty="0" smtClean="0"/>
              <a:t>Districts set up user accounts</a:t>
            </a:r>
          </a:p>
          <a:p>
            <a:pPr lvl="1"/>
            <a:r>
              <a:rPr lang="en-US" sz="2200" dirty="0" smtClean="0"/>
              <a:t>Pearson emails original password</a:t>
            </a:r>
          </a:p>
          <a:p>
            <a:pPr lvl="1"/>
            <a:r>
              <a:rPr lang="en-US" sz="2200" dirty="0" smtClean="0"/>
              <a:t>Teachers can change password</a:t>
            </a:r>
          </a:p>
          <a:p>
            <a:pPr lvl="1"/>
            <a:r>
              <a:rPr lang="en-US" sz="2200" dirty="0" smtClean="0"/>
              <a:t>Teacher can reset password if forgotten</a:t>
            </a:r>
            <a:endParaRPr lang="en-US" sz="2200" dirty="0"/>
          </a:p>
          <a:p>
            <a:pPr lvl="1">
              <a:buFont typeface="Courier New" pitchFamily="49" charset="0"/>
              <a:buChar char="o"/>
            </a:pPr>
            <a:endParaRPr lang="en-US" dirty="0" smtClean="0"/>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spTree>
    <p:extLst>
      <p:ext uri="{BB962C8B-B14F-4D97-AF65-F5344CB8AC3E}">
        <p14:creationId xmlns:p14="http://schemas.microsoft.com/office/powerpoint/2010/main" val="6289217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a:pPr>
            <a:r>
              <a:rPr lang="en-US" dirty="0" smtClean="0"/>
              <a:t>Log in to PearsonAccess with User ID</a:t>
            </a:r>
          </a:p>
          <a:p>
            <a:pPr marL="502920" indent="-457200">
              <a:buFont typeface="+mj-lt"/>
              <a:buAutoNum type="arabicPeriod"/>
            </a:pPr>
            <a:r>
              <a:rPr lang="en-US" dirty="0" smtClean="0"/>
              <a:t>Click on the </a:t>
            </a:r>
            <a:r>
              <a:rPr lang="en-US" b="1" dirty="0" smtClean="0"/>
              <a:t>Online Score Entry </a:t>
            </a:r>
            <a:r>
              <a:rPr lang="en-US" dirty="0" smtClean="0"/>
              <a:t>tab</a:t>
            </a:r>
          </a:p>
          <a:p>
            <a:pPr marL="502920" indent="-457200">
              <a:buFont typeface="+mj-lt"/>
              <a:buAutoNum type="arabicPeriod"/>
            </a:pPr>
            <a:r>
              <a:rPr lang="en-US" dirty="0" smtClean="0"/>
              <a:t>Verify </a:t>
            </a:r>
            <a:r>
              <a:rPr lang="en-US" b="1" dirty="0" smtClean="0"/>
              <a:t>Test</a:t>
            </a:r>
            <a:endParaRPr lang="en-US" b="1" dirty="0" smtClean="0"/>
          </a:p>
          <a:p>
            <a:pPr marL="502920" indent="-457200">
              <a:buFont typeface="+mj-lt"/>
              <a:buAutoNum type="arabicPeriod"/>
            </a:pPr>
            <a:r>
              <a:rPr lang="en-US" dirty="0" smtClean="0"/>
              <a:t>Click on </a:t>
            </a:r>
            <a:r>
              <a:rPr lang="en-US" b="1" dirty="0" smtClean="0"/>
              <a:t>Enter Scores</a:t>
            </a:r>
            <a:endParaRPr lang="en-US" b="1" dirty="0"/>
          </a:p>
          <a:p>
            <a:pPr lvl="1">
              <a:buFont typeface="Courier New" pitchFamily="49" charset="0"/>
              <a:buChar char="o"/>
            </a:pPr>
            <a:endParaRPr lang="en-US" dirty="0" smtClean="0"/>
          </a:p>
          <a:p>
            <a:endParaRPr lang="en-US" sz="1800" dirty="0"/>
          </a:p>
        </p:txBody>
      </p:sp>
      <p:sp>
        <p:nvSpPr>
          <p:cNvPr id="3" name="Title 2"/>
          <p:cNvSpPr>
            <a:spLocks noGrp="1"/>
          </p:cNvSpPr>
          <p:nvPr>
            <p:ph type="title"/>
          </p:nvPr>
        </p:nvSpPr>
        <p:spPr/>
        <p:txBody>
          <a:bodyPr/>
          <a:lstStyle/>
          <a:p>
            <a:r>
              <a:rPr lang="en-US" dirty="0" smtClean="0"/>
              <a:t>Scoring</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70" y="3198570"/>
            <a:ext cx="8275637"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812686">
            <a:off x="6291116" y="2645121"/>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3104685" y="6095999"/>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4338026">
            <a:off x="3595027" y="4325068"/>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355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5"/>
            </a:pPr>
            <a:r>
              <a:rPr lang="en-US" dirty="0" smtClean="0"/>
              <a:t>Verify Current Organization is </a:t>
            </a:r>
            <a:r>
              <a:rPr lang="en-US" b="1" dirty="0" smtClean="0"/>
              <a:t>School</a:t>
            </a:r>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5160"/>
          <a:stretch/>
        </p:blipFill>
        <p:spPr bwMode="auto">
          <a:xfrm>
            <a:off x="380999" y="2310765"/>
            <a:ext cx="7848601"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1812686">
            <a:off x="7947660" y="2225041"/>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4707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6"/>
            </a:pPr>
            <a:r>
              <a:rPr lang="en-US" dirty="0" smtClean="0"/>
              <a:t>Click on </a:t>
            </a:r>
            <a:r>
              <a:rPr lang="en-US" b="1" dirty="0" smtClean="0"/>
              <a:t>name </a:t>
            </a:r>
            <a:r>
              <a:rPr lang="en-US" dirty="0" smtClean="0"/>
              <a:t>of the student in the box on the side</a:t>
            </a:r>
          </a:p>
          <a:p>
            <a:pPr marL="502920" indent="-457200">
              <a:buFont typeface="+mj-lt"/>
              <a:buAutoNum type="arabicPeriod" startAt="6"/>
            </a:pPr>
            <a:r>
              <a:rPr lang="en-US" dirty="0" smtClean="0"/>
              <a:t>Select </a:t>
            </a:r>
            <a:r>
              <a:rPr lang="en-US" b="1" dirty="0" smtClean="0"/>
              <a:t>test</a:t>
            </a:r>
          </a:p>
          <a:p>
            <a:pPr marL="45720" indent="0">
              <a:buNone/>
            </a:pPr>
            <a:endParaRPr lang="en-US" sz="1800" b="1" dirty="0"/>
          </a:p>
          <a:p>
            <a:pPr lvl="1">
              <a:buFont typeface="Courier New" pitchFamily="49" charset="0"/>
              <a:buChar char="o"/>
            </a:pPr>
            <a:endParaRPr lang="en-US" dirty="0" smtClean="0"/>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629" t="-5594" r="31783" b="5594"/>
          <a:stretch/>
        </p:blipFill>
        <p:spPr bwMode="auto">
          <a:xfrm>
            <a:off x="1862815" y="2744152"/>
            <a:ext cx="6336306" cy="2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6200000">
            <a:off x="1580875" y="3939540"/>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4171674" y="5219698"/>
            <a:ext cx="735606" cy="624841"/>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761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8"/>
            </a:pPr>
            <a:r>
              <a:rPr lang="en-US" dirty="0" smtClean="0"/>
              <a:t>Enter form number</a:t>
            </a:r>
          </a:p>
          <a:p>
            <a:pPr marL="502920" indent="-457200">
              <a:buFont typeface="+mj-lt"/>
              <a:buAutoNum type="arabicPeriod" startAt="8"/>
            </a:pPr>
            <a:r>
              <a:rPr lang="en-US" dirty="0" smtClean="0"/>
              <a:t>Enter </a:t>
            </a:r>
            <a:r>
              <a:rPr lang="en-US" dirty="0"/>
              <a:t>a</a:t>
            </a:r>
            <a:r>
              <a:rPr lang="en-US" dirty="0" smtClean="0"/>
              <a:t>ccommodations for the student</a:t>
            </a:r>
          </a:p>
          <a:p>
            <a:pPr lvl="1"/>
            <a:r>
              <a:rPr lang="en-US" sz="2000" dirty="0" smtClean="0"/>
              <a:t>IEP</a:t>
            </a:r>
          </a:p>
          <a:p>
            <a:pPr lvl="1"/>
            <a:r>
              <a:rPr lang="en-US" sz="2000" dirty="0" smtClean="0"/>
              <a:t>Used</a:t>
            </a:r>
            <a:endParaRPr lang="en-US" sz="2000" dirty="0"/>
          </a:p>
          <a:p>
            <a:pPr lvl="1">
              <a:buFont typeface="Courier New" pitchFamily="49" charset="0"/>
              <a:buChar char="o"/>
            </a:pPr>
            <a:endParaRPr lang="en-US" dirty="0" smtClean="0"/>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pic>
        <p:nvPicPr>
          <p:cNvPr id="5" name="Picture 2"/>
          <p:cNvPicPr>
            <a:picLocks noChangeAspect="1" noChangeArrowheads="1"/>
          </p:cNvPicPr>
          <p:nvPr/>
        </p:nvPicPr>
        <p:blipFill rotWithShape="1">
          <a:blip r:embed="rId3" cstate="print"/>
          <a:srcRect b="21484"/>
          <a:stretch/>
        </p:blipFill>
        <p:spPr bwMode="auto">
          <a:xfrm>
            <a:off x="701038" y="3356633"/>
            <a:ext cx="7193282" cy="3272767"/>
          </a:xfrm>
          <a:prstGeom prst="rect">
            <a:avLst/>
          </a:prstGeom>
          <a:noFill/>
          <a:ln w="9525">
            <a:noFill/>
            <a:miter lim="800000"/>
            <a:headEnd/>
            <a:tailEnd/>
          </a:ln>
        </p:spPr>
      </p:pic>
      <p:sp>
        <p:nvSpPr>
          <p:cNvPr id="6" name="Down Arrow 5"/>
          <p:cNvSpPr/>
          <p:nvPr/>
        </p:nvSpPr>
        <p:spPr>
          <a:xfrm>
            <a:off x="2647675" y="3044213"/>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140692" y="4846419"/>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5070835" y="4846419"/>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4707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10"/>
            </a:pPr>
            <a:r>
              <a:rPr lang="en-US" dirty="0" smtClean="0"/>
              <a:t>Enter student answers</a:t>
            </a:r>
          </a:p>
          <a:p>
            <a:pPr marL="777240" lvl="1" indent="-457200"/>
            <a:r>
              <a:rPr lang="en-US" sz="1800" dirty="0" smtClean="0"/>
              <a:t>Each item needs to have a response</a:t>
            </a:r>
          </a:p>
          <a:p>
            <a:pPr lvl="1">
              <a:buFont typeface="Courier New" pitchFamily="49" charset="0"/>
              <a:buChar char="o"/>
            </a:pPr>
            <a:endParaRPr lang="en-US" dirty="0" smtClean="0"/>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pic>
        <p:nvPicPr>
          <p:cNvPr id="5" name="Picture 2"/>
          <p:cNvPicPr>
            <a:picLocks noChangeAspect="1" noChangeArrowheads="1"/>
          </p:cNvPicPr>
          <p:nvPr/>
        </p:nvPicPr>
        <p:blipFill rotWithShape="1">
          <a:blip r:embed="rId3" cstate="print"/>
          <a:srcRect t="79978"/>
          <a:stretch/>
        </p:blipFill>
        <p:spPr bwMode="auto">
          <a:xfrm>
            <a:off x="853438" y="2560320"/>
            <a:ext cx="7193282" cy="834566"/>
          </a:xfrm>
          <a:prstGeom prst="rect">
            <a:avLst/>
          </a:prstGeom>
          <a:noFill/>
          <a:ln w="9525">
            <a:noFill/>
            <a:miter lim="800000"/>
            <a:headEnd/>
            <a:tailEnd/>
          </a:ln>
        </p:spPr>
      </p:pic>
      <p:sp>
        <p:nvSpPr>
          <p:cNvPr id="8" name="Down Arrow 7"/>
          <p:cNvSpPr/>
          <p:nvPr/>
        </p:nvSpPr>
        <p:spPr>
          <a:xfrm rot="5400000">
            <a:off x="6506930" y="2800526"/>
            <a:ext cx="563880" cy="624840"/>
          </a:xfrm>
          <a:prstGeom prst="downArrow">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0629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02920" indent="-457200">
              <a:buFont typeface="+mj-lt"/>
              <a:buAutoNum type="arabicPeriod" startAt="11"/>
            </a:pPr>
            <a:r>
              <a:rPr lang="en-US" dirty="0" smtClean="0"/>
              <a:t>Answer Validity Questions</a:t>
            </a:r>
          </a:p>
          <a:p>
            <a:r>
              <a:rPr lang="en-US" dirty="0"/>
              <a:t> </a:t>
            </a:r>
            <a:r>
              <a:rPr lang="en-US" b="1" dirty="0" smtClean="0"/>
              <a:t>How </a:t>
            </a:r>
            <a:r>
              <a:rPr lang="en-US" b="1" dirty="0"/>
              <a:t>familiar are you with this student? </a:t>
            </a:r>
          </a:p>
          <a:p>
            <a:pPr lvl="1"/>
            <a:r>
              <a:rPr lang="en-US" dirty="0"/>
              <a:t>Very familiar, somewhat familiar, familiar, somewhat unfamiliar, unfamiliar</a:t>
            </a:r>
          </a:p>
          <a:p>
            <a:r>
              <a:rPr lang="en-US" b="1" dirty="0" smtClean="0"/>
              <a:t>How </a:t>
            </a:r>
            <a:r>
              <a:rPr lang="en-US" b="1" dirty="0"/>
              <a:t>many hours per week does this student spend in instruction on this content area?</a:t>
            </a:r>
          </a:p>
          <a:p>
            <a:pPr lvl="1"/>
            <a:r>
              <a:rPr lang="en-US" dirty="0"/>
              <a:t>&lt;1 hour, 1 to &lt; 2 hours, 2 to &lt;3 hours, 3 to &lt; 4 hours, 4 to &lt; 5 hours, &gt;= 5 hours, Do not know</a:t>
            </a:r>
          </a:p>
          <a:p>
            <a:r>
              <a:rPr lang="en-US" b="1" dirty="0" smtClean="0"/>
              <a:t>Approximately </a:t>
            </a:r>
            <a:r>
              <a:rPr lang="en-US" b="1" dirty="0"/>
              <a:t>how much of instructional time for this content area is in the general education classroom? </a:t>
            </a:r>
          </a:p>
          <a:p>
            <a:pPr lvl="1"/>
            <a:r>
              <a:rPr lang="en-US" dirty="0"/>
              <a:t>25%, 50%, 75%, 100%, none</a:t>
            </a:r>
          </a:p>
          <a:p>
            <a:r>
              <a:rPr lang="en-US" b="1" dirty="0" smtClean="0"/>
              <a:t>This </a:t>
            </a:r>
            <a:r>
              <a:rPr lang="en-US" b="1" dirty="0"/>
              <a:t>student’s primary receptive communication is:</a:t>
            </a:r>
          </a:p>
          <a:p>
            <a:pPr lvl="1"/>
            <a:r>
              <a:rPr lang="en-US" dirty="0"/>
              <a:t>oral language (spoken or sign), reading, picture communication (including symbol systems), tactile (tactile graphics or braille), other, do not know</a:t>
            </a:r>
          </a:p>
          <a:p>
            <a:pPr lvl="1">
              <a:buFont typeface="Courier New" pitchFamily="49" charset="0"/>
              <a:buChar char="o"/>
            </a:pPr>
            <a:endParaRPr lang="en-US" dirty="0" smtClean="0"/>
          </a:p>
          <a:p>
            <a:endParaRPr lang="en-US" dirty="0"/>
          </a:p>
        </p:txBody>
      </p:sp>
      <p:sp>
        <p:nvSpPr>
          <p:cNvPr id="3" name="Title 2"/>
          <p:cNvSpPr>
            <a:spLocks noGrp="1"/>
          </p:cNvSpPr>
          <p:nvPr>
            <p:ph type="title"/>
          </p:nvPr>
        </p:nvSpPr>
        <p:spPr/>
        <p:txBody>
          <a:bodyPr/>
          <a:lstStyle/>
          <a:p>
            <a:r>
              <a:rPr lang="en-US" dirty="0" smtClean="0"/>
              <a:t>Scoring</a:t>
            </a:r>
            <a:endParaRPr lang="en-US" dirty="0"/>
          </a:p>
        </p:txBody>
      </p:sp>
    </p:spTree>
    <p:extLst>
      <p:ext uri="{BB962C8B-B14F-4D97-AF65-F5344CB8AC3E}">
        <p14:creationId xmlns:p14="http://schemas.microsoft.com/office/powerpoint/2010/main" val="655633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3-14 CoAlt Administration for Printing">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2013-14 CoAlt Administration for Printing</Template>
  <TotalTime>1902</TotalTime>
  <Words>6182</Words>
  <Application>Microsoft Office PowerPoint</Application>
  <PresentationFormat>On-screen Show (4:3)</PresentationFormat>
  <Paragraphs>977</Paragraphs>
  <Slides>106</Slides>
  <Notes>67</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2013-14 CoAlt Administration for Printing</vt:lpstr>
      <vt:lpstr>Together We Can</vt:lpstr>
      <vt:lpstr>CDE Strategic Goals: Every Student Every Step of the Way</vt:lpstr>
      <vt:lpstr>PowerPoint Presentation</vt:lpstr>
      <vt:lpstr>Expanding Student Learning</vt:lpstr>
      <vt:lpstr>CoAlt: Science &amp; Social Studies  Administration Training</vt:lpstr>
      <vt:lpstr>PowerPoint Presentation</vt:lpstr>
      <vt:lpstr>Training</vt:lpstr>
      <vt:lpstr>Assessments 101</vt:lpstr>
      <vt:lpstr>Assessment Unit</vt:lpstr>
      <vt:lpstr>Assessment Unit </vt:lpstr>
      <vt:lpstr>Communication Protocol</vt:lpstr>
      <vt:lpstr>Who to ask at CDE</vt:lpstr>
      <vt:lpstr>PowerPoint Presentation</vt:lpstr>
      <vt:lpstr>Overview</vt:lpstr>
      <vt:lpstr>Alternate Standards and Assessment Eligibility Criteria Worksheet</vt:lpstr>
      <vt:lpstr> Eligibility – Dual Assessment</vt:lpstr>
      <vt:lpstr> Eligibility – Dual Assessment</vt:lpstr>
      <vt:lpstr> Eligibility – Dual Assessment</vt:lpstr>
      <vt:lpstr>CoAlt: S &amp; SS</vt:lpstr>
      <vt:lpstr>CoAlt: S &amp; SS</vt:lpstr>
      <vt:lpstr>CoAlt: S &amp; SS</vt:lpstr>
      <vt:lpstr>CoAlt: S &amp; SS</vt:lpstr>
      <vt:lpstr>Standardized</vt:lpstr>
      <vt:lpstr>2014 Test Window</vt:lpstr>
      <vt:lpstr>PowerPoint Presentation</vt:lpstr>
      <vt:lpstr>Preparing for the Assessment</vt:lpstr>
      <vt:lpstr>Preparing students for the CoAlt</vt:lpstr>
      <vt:lpstr>Preparing students for the CoAlt</vt:lpstr>
      <vt:lpstr>DAC/SAC Before Testing</vt:lpstr>
      <vt:lpstr>Scheduling</vt:lpstr>
      <vt:lpstr>Breaks</vt:lpstr>
      <vt:lpstr>Environment</vt:lpstr>
      <vt:lpstr>Security</vt:lpstr>
      <vt:lpstr>Security</vt:lpstr>
      <vt:lpstr>Documented Chain of Custody</vt:lpstr>
      <vt:lpstr>Documented Chain of Custody</vt:lpstr>
      <vt:lpstr>Ethics</vt:lpstr>
      <vt:lpstr>Ethics</vt:lpstr>
      <vt:lpstr>Test Examiner</vt:lpstr>
      <vt:lpstr>NOTE</vt:lpstr>
      <vt:lpstr>Score Monitors</vt:lpstr>
      <vt:lpstr>Score Monitors</vt:lpstr>
      <vt:lpstr>Materials</vt:lpstr>
      <vt:lpstr>Test Examiner or SAC Before Testing</vt:lpstr>
      <vt:lpstr>Test Examiner Before Testing</vt:lpstr>
      <vt:lpstr>PowerPoint Presentation</vt:lpstr>
      <vt:lpstr>Accommodations</vt:lpstr>
      <vt:lpstr>Assessment accommodations are about accessing the assessment without changing the construct.</vt:lpstr>
      <vt:lpstr>Accommodations</vt:lpstr>
      <vt:lpstr>Accommodations</vt:lpstr>
      <vt:lpstr>Accommodations</vt:lpstr>
      <vt:lpstr>Accommodations</vt:lpstr>
      <vt:lpstr>Accommodations</vt:lpstr>
      <vt:lpstr>Accommodations</vt:lpstr>
      <vt:lpstr>Accommodations</vt:lpstr>
      <vt:lpstr>Accommodations</vt:lpstr>
      <vt:lpstr>Remember</vt:lpstr>
      <vt:lpstr>Options for English learners</vt:lpstr>
      <vt:lpstr>PowerPoint Presentation</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PowerPoint Presentation</vt:lpstr>
      <vt:lpstr>PowerPoint Presentation</vt:lpstr>
      <vt:lpstr>Supported Performance Task</vt:lpstr>
      <vt:lpstr>Supported Performance Tasks</vt:lpstr>
      <vt:lpstr>Supported Performance Tasks</vt:lpstr>
      <vt:lpstr>Supported Performance Tasks</vt:lpstr>
      <vt:lpstr>Supported Performance Tasks</vt:lpstr>
      <vt:lpstr>Supported Performance Tasks</vt:lpstr>
      <vt:lpstr>Supported Performance Tasks</vt:lpstr>
      <vt:lpstr>Supported Performance Tasks</vt:lpstr>
      <vt:lpstr>Supported Performance Tasks</vt:lpstr>
      <vt:lpstr>PowerPoint Presentation</vt:lpstr>
      <vt:lpstr>After testing</vt:lpstr>
      <vt:lpstr>Scoring</vt:lpstr>
      <vt:lpstr>Scoring</vt:lpstr>
      <vt:lpstr>Scoring</vt:lpstr>
      <vt:lpstr>Scoring</vt:lpstr>
      <vt:lpstr>Scoring</vt:lpstr>
      <vt:lpstr>Scoring</vt:lpstr>
      <vt:lpstr>Scoring</vt:lpstr>
      <vt:lpstr>Scoring</vt:lpstr>
      <vt:lpstr>Scoring</vt:lpstr>
      <vt:lpstr>Test Examiner Returning Materials</vt:lpstr>
      <vt:lpstr>SAC Returning Materials</vt:lpstr>
      <vt:lpstr>DAC Returning Materials</vt:lpstr>
      <vt:lpstr>Score Reports</vt:lpstr>
      <vt:lpstr>Contacts at CDE</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CoAlt: Science &amp; Social Studies  Administration Training</dc:title>
  <dc:creator>Monroe, Mira</dc:creator>
  <cp:lastModifiedBy>Monroe, Mira</cp:lastModifiedBy>
  <cp:revision>59</cp:revision>
  <cp:lastPrinted>2012-08-20T17:42:27Z</cp:lastPrinted>
  <dcterms:created xsi:type="dcterms:W3CDTF">2013-11-06T22:19:54Z</dcterms:created>
  <dcterms:modified xsi:type="dcterms:W3CDTF">2013-12-20T18:47:39Z</dcterms:modified>
</cp:coreProperties>
</file>