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623" r:id="rId10"/>
    <p:sldId id="620" r:id="rId11"/>
    <p:sldId id="621" r:id="rId12"/>
    <p:sldId id="569" r:id="rId13"/>
    <p:sldId id="539" r:id="rId14"/>
    <p:sldId id="632" r:id="rId15"/>
    <p:sldId id="283" r:id="rId16"/>
    <p:sldId id="266" r:id="rId17"/>
    <p:sldId id="267" r:id="rId18"/>
    <p:sldId id="363" r:id="rId19"/>
    <p:sldId id="377" r:id="rId20"/>
    <p:sldId id="549" r:id="rId21"/>
    <p:sldId id="564" r:id="rId22"/>
    <p:sldId id="550" r:id="rId23"/>
    <p:sldId id="607" r:id="rId24"/>
    <p:sldId id="551" r:id="rId25"/>
    <p:sldId id="608" r:id="rId26"/>
    <p:sldId id="612" r:id="rId27"/>
    <p:sldId id="619" r:id="rId28"/>
    <p:sldId id="627" r:id="rId29"/>
    <p:sldId id="628" r:id="rId30"/>
    <p:sldId id="609" r:id="rId31"/>
    <p:sldId id="610" r:id="rId32"/>
    <p:sldId id="571" r:id="rId33"/>
    <p:sldId id="611" r:id="rId34"/>
    <p:sldId id="568" r:id="rId35"/>
    <p:sldId id="570" r:id="rId36"/>
    <p:sldId id="566" r:id="rId37"/>
    <p:sldId id="565" r:id="rId38"/>
    <p:sldId id="613" r:id="rId39"/>
    <p:sldId id="614" r:id="rId40"/>
    <p:sldId id="615" r:id="rId41"/>
    <p:sldId id="616" r:id="rId42"/>
    <p:sldId id="618" r:id="rId43"/>
    <p:sldId id="617" r:id="rId44"/>
    <p:sldId id="626" r:id="rId45"/>
    <p:sldId id="270" r:id="rId46"/>
    <p:sldId id="271" r:id="rId47"/>
    <p:sldId id="272" r:id="rId48"/>
    <p:sldId id="273" r:id="rId49"/>
    <p:sldId id="274" r:id="rId50"/>
    <p:sldId id="275" r:id="rId51"/>
    <p:sldId id="276" r:id="rId52"/>
    <p:sldId id="277" r:id="rId53"/>
    <p:sldId id="278" r:id="rId54"/>
    <p:sldId id="282" r:id="rId55"/>
    <p:sldId id="281" r:id="rId56"/>
    <p:sldId id="633" r:id="rId57"/>
    <p:sldId id="279" r:id="rId58"/>
  </p:sldIdLst>
  <p:sldSz cx="9144000" cy="6858000" type="screen4x3"/>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jyqdOlfGHfbb96y2ats510pGZC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3407"/>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3407"/>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3406"/>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72669"/>
            <a:ext cx="3037840" cy="463406"/>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13f6c2767_0_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8" name="Google Shape;158;g2413f6c2767_0_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4" name="Google Shape;164;p1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35185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Ensures that concurrent enrollment data collected via graduation guidelines includes all students who met the requirement at any time during high school will be counted as a success</a:t>
            </a: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346034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390337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talk through in detail- compared to 2021 HB results, 2022 show higher correlations with overall framework outcomes, </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188629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6" name="Google Shape;226;p1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7" name="Google Shape;237;p12: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8" name="Google Shape;248;p13: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8" name="Google Shape;268;p15: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299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5" name="Google Shape;275;p19: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37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8" name="Google Shape;268;p15: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661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13f6c2767_1_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413f6c2767_1_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 name="Google Shape;131;g2413f6c2767_1_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cba864ad9_0_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8" name="Google Shape;138;g23cba864ad9_0_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8:notes"/>
          <p:cNvSpPr txBox="1">
            <a:spLocks noGrp="1"/>
          </p:cNvSpPr>
          <p:nvPr>
            <p:ph type="body" idx="1"/>
          </p:nvPr>
        </p:nvSpPr>
        <p:spPr>
          <a:xfrm>
            <a:off x="701040" y="4444861"/>
            <a:ext cx="5608320" cy="363670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7" name="Google Shape;177;p18: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608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1"/>
          <p:cNvSpPr/>
          <p:nvPr/>
        </p:nvSpPr>
        <p:spPr>
          <a:xfrm>
            <a:off x="0" y="4675238"/>
            <a:ext cx="9144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1"/>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1"/>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30"/>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0"/>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 name="Google Shape;75;p3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6" name="Google Shape;76;p3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3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8" name="Google Shape;78;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3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
        <p:cNvGrpSpPr/>
        <p:nvPr/>
      </p:nvGrpSpPr>
      <p:grpSpPr>
        <a:xfrm>
          <a:off x="0" y="0"/>
          <a:ext cx="0" cy="0"/>
          <a:chOff x="0" y="0"/>
          <a:chExt cx="0" cy="0"/>
        </a:xfrm>
      </p:grpSpPr>
      <p:sp>
        <p:nvSpPr>
          <p:cNvPr id="83" name="Google Shape;83;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pic>
        <p:nvPicPr>
          <p:cNvPr id="85" name="Google Shape;85;p33"/>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6" name="Google Shape;86;p3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2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2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23"/>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2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2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2" name="Google Shape;32;p2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2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5" name="Google Shape;35;p2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2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2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39" name="Google Shape;39;p2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2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2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2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2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2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2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2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2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2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2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2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2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2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400"/>
              <a:buFont typeface="Rockwell"/>
              <a:buNone/>
              <a:defRPr sz="24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atsuite.collegeboard.org/digital/fa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atsuite.collegeboard.org/digital/faq" TargetMode="External"/><Relationship Id="rId2" Type="http://schemas.openxmlformats.org/officeDocument/2006/relationships/hyperlink" Target="https://satsuite.collegeboard.org/media/pdf/national-sat-validity-study.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cde.state.co.us/localaccountabilitysystemgrant" TargetMode="External"/><Relationship Id="rId4" Type="http://schemas.openxmlformats.org/officeDocument/2006/relationships/hyperlink" Target="https://leg.colorado.gov/audits/evaluation-colorado%E2%80%99s-k-12-education-accountability-syste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accountability/stateaccountabil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de.state.co.us/uip/uip_general_resourc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latin typeface="Rockwell" panose="02060603020205020403" pitchFamily="18" charset="0"/>
              </a:rPr>
              <a:t>Technical Advisory Panel Meeting</a:t>
            </a:r>
            <a:endParaRPr dirty="0">
              <a:latin typeface="Rockwell" panose="02060603020205020403" pitchFamily="18" charset="0"/>
            </a:endParaRPr>
          </a:p>
        </p:txBody>
      </p:sp>
      <p:sp>
        <p:nvSpPr>
          <p:cNvPr id="93" name="Google Shape;93;p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a:t>May 10, 2023</a:t>
            </a:r>
            <a:endParaRPr/>
          </a:p>
        </p:txBody>
      </p:sp>
      <p:sp>
        <p:nvSpPr>
          <p:cNvPr id="94" name="Google Shape;94;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255D-262D-6446-C345-8BB593DF5298}"/>
              </a:ext>
            </a:extLst>
          </p:cNvPr>
          <p:cNvSpPr>
            <a:spLocks noGrp="1"/>
          </p:cNvSpPr>
          <p:nvPr>
            <p:ph type="title"/>
          </p:nvPr>
        </p:nvSpPr>
        <p:spPr/>
        <p:txBody>
          <a:bodyPr>
            <a:normAutofit fontScale="90000"/>
          </a:bodyPr>
          <a:lstStyle/>
          <a:p>
            <a:r>
              <a:rPr lang="en-US" dirty="0"/>
              <a:t>Considerations for the 2024 Digital SAT</a:t>
            </a:r>
          </a:p>
        </p:txBody>
      </p:sp>
      <p:sp>
        <p:nvSpPr>
          <p:cNvPr id="3" name="Content Placeholder 2">
            <a:extLst>
              <a:ext uri="{FF2B5EF4-FFF2-40B4-BE49-F238E27FC236}">
                <a16:creationId xmlns:a16="http://schemas.microsoft.com/office/drawing/2014/main" id="{7DD28FF2-221E-13D4-9869-6D0015FE44F4}"/>
              </a:ext>
            </a:extLst>
          </p:cNvPr>
          <p:cNvSpPr>
            <a:spLocks noGrp="1"/>
          </p:cNvSpPr>
          <p:nvPr>
            <p:ph idx="1"/>
          </p:nvPr>
        </p:nvSpPr>
        <p:spPr>
          <a:xfrm>
            <a:off x="628650" y="1463039"/>
            <a:ext cx="7886700" cy="4963979"/>
          </a:xfrm>
        </p:spPr>
        <p:txBody>
          <a:bodyPr>
            <a:normAutofit fontScale="85000" lnSpcReduction="20000"/>
          </a:bodyPr>
          <a:lstStyle/>
          <a:p>
            <a:pPr algn="l"/>
            <a:r>
              <a:rPr lang="en-US" b="0" i="0" dirty="0">
                <a:solidFill>
                  <a:srgbClr val="1E1E1E"/>
                </a:solidFill>
                <a:effectLst/>
                <a:latin typeface="Calibri" panose="020F0502020204030204" pitchFamily="34" charset="0"/>
                <a:cs typeface="Calibri" panose="020F0502020204030204" pitchFamily="34" charset="0"/>
              </a:rPr>
              <a:t>The digital test will be </a:t>
            </a:r>
            <a:r>
              <a:rPr lang="en-US" b="1" i="0" dirty="0">
                <a:solidFill>
                  <a:srgbClr val="1E1E1E"/>
                </a:solidFill>
                <a:effectLst/>
                <a:latin typeface="Calibri" panose="020F0502020204030204" pitchFamily="34" charset="0"/>
                <a:cs typeface="Calibri" panose="020F0502020204030204" pitchFamily="34" charset="0"/>
              </a:rPr>
              <a:t>adaptive</a:t>
            </a:r>
            <a:r>
              <a:rPr lang="en-US" b="0" i="0" dirty="0">
                <a:solidFill>
                  <a:srgbClr val="1E1E1E"/>
                </a:solidFill>
                <a:effectLst/>
                <a:latin typeface="Calibri" panose="020F0502020204030204" pitchFamily="34" charset="0"/>
                <a:cs typeface="Calibri" panose="020F0502020204030204" pitchFamily="34" charset="0"/>
              </a:rPr>
              <a:t>, so it can continue to measure the same core reading, writing, and math knowledge and skills much more efficiently, shortening the overall length of the test while also allowing students more time per question.</a:t>
            </a:r>
          </a:p>
          <a:p>
            <a:pPr algn="l"/>
            <a:r>
              <a:rPr lang="en-US" b="0" i="0" dirty="0">
                <a:solidFill>
                  <a:srgbClr val="1E1E1E"/>
                </a:solidFill>
                <a:effectLst/>
                <a:latin typeface="Calibri" panose="020F0502020204030204" pitchFamily="34" charset="0"/>
                <a:cs typeface="Calibri" panose="020F0502020204030204" pitchFamily="34" charset="0"/>
              </a:rPr>
              <a:t>This means that for the digital SAT Suite, each test section (Reading and Writing, Math) is divided into two parts called </a:t>
            </a:r>
            <a:r>
              <a:rPr lang="en-US" b="0" i="1" dirty="0">
                <a:solidFill>
                  <a:srgbClr val="1E1E1E"/>
                </a:solidFill>
                <a:effectLst/>
                <a:latin typeface="Calibri" panose="020F0502020204030204" pitchFamily="34" charset="0"/>
                <a:cs typeface="Calibri" panose="020F0502020204030204" pitchFamily="34" charset="0"/>
              </a:rPr>
              <a:t>modules</a:t>
            </a:r>
            <a:r>
              <a:rPr lang="en-US" b="0" i="0" dirty="0">
                <a:solidFill>
                  <a:srgbClr val="1E1E1E"/>
                </a:solidFill>
                <a:effectLst/>
                <a:latin typeface="Calibri" panose="020F0502020204030204" pitchFamily="34" charset="0"/>
                <a:cs typeface="Calibri" panose="020F0502020204030204" pitchFamily="34" charset="0"/>
              </a:rPr>
              <a:t>. Students answer a set of questions in the first module before moving on to the next. The questions that students are given in the second module depend on how they performed on the first module. Students will be able to practice with the new digital adaptive format starting this fall.</a:t>
            </a:r>
          </a:p>
          <a:p>
            <a:pPr algn="l"/>
            <a:r>
              <a:rPr lang="en-US" b="0" i="0" dirty="0">
                <a:solidFill>
                  <a:srgbClr val="1E1E1E"/>
                </a:solidFill>
                <a:effectLst/>
                <a:latin typeface="Calibri" panose="020F0502020204030204" pitchFamily="34" charset="0"/>
                <a:cs typeface="Calibri" panose="020F0502020204030204" pitchFamily="34" charset="0"/>
              </a:rPr>
              <a:t>Many large-scale assessments use adaptive testing, and more than 30 years of research shows the benefits of adaptive testing, including:</a:t>
            </a:r>
          </a:p>
          <a:p>
            <a:pPr lvl="1"/>
            <a:r>
              <a:rPr lang="en-US" b="0" i="0" dirty="0">
                <a:solidFill>
                  <a:srgbClr val="1E1E1E"/>
                </a:solidFill>
                <a:effectLst/>
                <a:latin typeface="Calibri" panose="020F0502020204030204" pitchFamily="34" charset="0"/>
                <a:cs typeface="Calibri" panose="020F0502020204030204" pitchFamily="34" charset="0"/>
              </a:rPr>
              <a:t>More precise measurement</a:t>
            </a:r>
          </a:p>
          <a:p>
            <a:pPr lvl="1"/>
            <a:r>
              <a:rPr lang="en-US" b="0" i="0" dirty="0">
                <a:solidFill>
                  <a:srgbClr val="1E1E1E"/>
                </a:solidFill>
                <a:effectLst/>
                <a:latin typeface="Calibri" panose="020F0502020204030204" pitchFamily="34" charset="0"/>
                <a:cs typeface="Calibri" panose="020F0502020204030204" pitchFamily="34" charset="0"/>
              </a:rPr>
              <a:t>Tailored questions to meet students’ needs</a:t>
            </a:r>
          </a:p>
          <a:p>
            <a:pPr lvl="1"/>
            <a:r>
              <a:rPr lang="en-US" b="0" i="0" dirty="0">
                <a:solidFill>
                  <a:srgbClr val="1E1E1E"/>
                </a:solidFill>
                <a:effectLst/>
                <a:latin typeface="Calibri" panose="020F0502020204030204" pitchFamily="34" charset="0"/>
                <a:cs typeface="Calibri" panose="020F0502020204030204" pitchFamily="34" charset="0"/>
              </a:rPr>
              <a:t>Shorter tests</a:t>
            </a:r>
          </a:p>
          <a:p>
            <a:pPr lvl="1"/>
            <a:r>
              <a:rPr lang="en-US" b="0" i="0" dirty="0">
                <a:solidFill>
                  <a:srgbClr val="1E1E1E"/>
                </a:solidFill>
                <a:effectLst/>
                <a:latin typeface="Calibri" panose="020F0502020204030204" pitchFamily="34" charset="0"/>
                <a:cs typeface="Calibri" panose="020F0502020204030204" pitchFamily="34" charset="0"/>
              </a:rPr>
              <a:t>More secure testing</a:t>
            </a:r>
          </a:p>
          <a:p>
            <a:pPr marL="457200" lvl="1" indent="0">
              <a:buNone/>
            </a:pPr>
            <a:endParaRPr lang="en-US" dirty="0"/>
          </a:p>
          <a:p>
            <a:pPr marL="0" indent="0">
              <a:buNone/>
            </a:pPr>
            <a:r>
              <a:rPr lang="en-US" dirty="0"/>
              <a:t>From: </a:t>
            </a:r>
            <a:r>
              <a:rPr lang="en-US" dirty="0">
                <a:hlinkClick r:id="rId2"/>
              </a:rPr>
              <a:t>https://satsuite.collegeboard.org/digital/faq</a:t>
            </a:r>
            <a:r>
              <a:rPr lang="en-US" dirty="0"/>
              <a:t> </a:t>
            </a:r>
          </a:p>
        </p:txBody>
      </p:sp>
      <p:sp>
        <p:nvSpPr>
          <p:cNvPr id="4" name="Slide Number Placeholder 3">
            <a:extLst>
              <a:ext uri="{FF2B5EF4-FFF2-40B4-BE49-F238E27FC236}">
                <a16:creationId xmlns:a16="http://schemas.microsoft.com/office/drawing/2014/main" id="{DE26283B-131F-E3C4-9997-4527357DA36D}"/>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5" name="TextBox 4">
            <a:extLst>
              <a:ext uri="{FF2B5EF4-FFF2-40B4-BE49-F238E27FC236}">
                <a16:creationId xmlns:a16="http://schemas.microsoft.com/office/drawing/2014/main" id="{3497027B-4F1C-FE89-A943-9211C274E52C}"/>
              </a:ext>
            </a:extLst>
          </p:cNvPr>
          <p:cNvSpPr txBox="1"/>
          <p:nvPr/>
        </p:nvSpPr>
        <p:spPr>
          <a:xfrm>
            <a:off x="6479466" y="4917907"/>
            <a:ext cx="2158926" cy="954107"/>
          </a:xfrm>
          <a:custGeom>
            <a:avLst/>
            <a:gdLst>
              <a:gd name="connsiteX0" fmla="*/ 0 w 2158926"/>
              <a:gd name="connsiteY0" fmla="*/ 0 h 954107"/>
              <a:gd name="connsiteX1" fmla="*/ 518142 w 2158926"/>
              <a:gd name="connsiteY1" fmla="*/ 0 h 954107"/>
              <a:gd name="connsiteX2" fmla="*/ 993106 w 2158926"/>
              <a:gd name="connsiteY2" fmla="*/ 0 h 954107"/>
              <a:gd name="connsiteX3" fmla="*/ 1576016 w 2158926"/>
              <a:gd name="connsiteY3" fmla="*/ 0 h 954107"/>
              <a:gd name="connsiteX4" fmla="*/ 2158926 w 2158926"/>
              <a:gd name="connsiteY4" fmla="*/ 0 h 954107"/>
              <a:gd name="connsiteX5" fmla="*/ 2158926 w 2158926"/>
              <a:gd name="connsiteY5" fmla="*/ 467512 h 954107"/>
              <a:gd name="connsiteX6" fmla="*/ 2158926 w 2158926"/>
              <a:gd name="connsiteY6" fmla="*/ 954107 h 954107"/>
              <a:gd name="connsiteX7" fmla="*/ 1619195 w 2158926"/>
              <a:gd name="connsiteY7" fmla="*/ 954107 h 954107"/>
              <a:gd name="connsiteX8" fmla="*/ 1036284 w 2158926"/>
              <a:gd name="connsiteY8" fmla="*/ 954107 h 954107"/>
              <a:gd name="connsiteX9" fmla="*/ 561321 w 2158926"/>
              <a:gd name="connsiteY9" fmla="*/ 954107 h 954107"/>
              <a:gd name="connsiteX10" fmla="*/ 0 w 2158926"/>
              <a:gd name="connsiteY10" fmla="*/ 954107 h 954107"/>
              <a:gd name="connsiteX11" fmla="*/ 0 w 2158926"/>
              <a:gd name="connsiteY11" fmla="*/ 477054 h 954107"/>
              <a:gd name="connsiteX12" fmla="*/ 0 w 2158926"/>
              <a:gd name="connsiteY12"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926" h="954107" extrusionOk="0">
                <a:moveTo>
                  <a:pt x="0" y="0"/>
                </a:moveTo>
                <a:cubicBezTo>
                  <a:pt x="106496" y="-11709"/>
                  <a:pt x="281763" y="38084"/>
                  <a:pt x="518142" y="0"/>
                </a:cubicBezTo>
                <a:cubicBezTo>
                  <a:pt x="754521" y="-38084"/>
                  <a:pt x="861804" y="26313"/>
                  <a:pt x="993106" y="0"/>
                </a:cubicBezTo>
                <a:cubicBezTo>
                  <a:pt x="1124408" y="-26313"/>
                  <a:pt x="1327839" y="45948"/>
                  <a:pt x="1576016" y="0"/>
                </a:cubicBezTo>
                <a:cubicBezTo>
                  <a:pt x="1824193" y="-45948"/>
                  <a:pt x="2009806" y="57535"/>
                  <a:pt x="2158926" y="0"/>
                </a:cubicBezTo>
                <a:cubicBezTo>
                  <a:pt x="2173959" y="137025"/>
                  <a:pt x="2145320" y="343760"/>
                  <a:pt x="2158926" y="467512"/>
                </a:cubicBezTo>
                <a:cubicBezTo>
                  <a:pt x="2172532" y="591264"/>
                  <a:pt x="2155299" y="812798"/>
                  <a:pt x="2158926" y="954107"/>
                </a:cubicBezTo>
                <a:cubicBezTo>
                  <a:pt x="1978413" y="1008268"/>
                  <a:pt x="1852498" y="935328"/>
                  <a:pt x="1619195" y="954107"/>
                </a:cubicBezTo>
                <a:cubicBezTo>
                  <a:pt x="1385892" y="972886"/>
                  <a:pt x="1317731" y="888885"/>
                  <a:pt x="1036284" y="954107"/>
                </a:cubicBezTo>
                <a:cubicBezTo>
                  <a:pt x="754837" y="1019329"/>
                  <a:pt x="662268" y="936921"/>
                  <a:pt x="561321" y="954107"/>
                </a:cubicBezTo>
                <a:cubicBezTo>
                  <a:pt x="460374" y="971293"/>
                  <a:pt x="185253" y="896053"/>
                  <a:pt x="0" y="954107"/>
                </a:cubicBezTo>
                <a:cubicBezTo>
                  <a:pt x="-53514" y="772095"/>
                  <a:pt x="11000" y="690697"/>
                  <a:pt x="0" y="477054"/>
                </a:cubicBezTo>
                <a:cubicBezTo>
                  <a:pt x="-11000" y="263411"/>
                  <a:pt x="45482" y="143482"/>
                  <a:pt x="0" y="0"/>
                </a:cubicBezTo>
                <a:close/>
              </a:path>
            </a:pathLst>
          </a:custGeom>
          <a:noFill/>
          <a:ln w="19050">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nchor="ctr">
            <a:spAutoFit/>
          </a:bodyPr>
          <a:lstStyle/>
          <a:p>
            <a:pPr algn="ctr"/>
            <a:r>
              <a:rPr lang="en-US" dirty="0"/>
              <a:t>Note that the digital PSAT will also be adaptive starting in 2023-2024!</a:t>
            </a:r>
          </a:p>
        </p:txBody>
      </p:sp>
    </p:spTree>
    <p:extLst>
      <p:ext uri="{BB962C8B-B14F-4D97-AF65-F5344CB8AC3E}">
        <p14:creationId xmlns:p14="http://schemas.microsoft.com/office/powerpoint/2010/main" val="49775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255D-262D-6446-C345-8BB593DF5298}"/>
              </a:ext>
            </a:extLst>
          </p:cNvPr>
          <p:cNvSpPr>
            <a:spLocks noGrp="1"/>
          </p:cNvSpPr>
          <p:nvPr>
            <p:ph type="title"/>
          </p:nvPr>
        </p:nvSpPr>
        <p:spPr/>
        <p:txBody>
          <a:bodyPr>
            <a:normAutofit fontScale="90000"/>
          </a:bodyPr>
          <a:lstStyle/>
          <a:p>
            <a:r>
              <a:rPr lang="en-US" dirty="0"/>
              <a:t>Considerations for the 2024 Digital SAT</a:t>
            </a:r>
          </a:p>
        </p:txBody>
      </p:sp>
      <p:sp>
        <p:nvSpPr>
          <p:cNvPr id="3" name="Content Placeholder 2">
            <a:extLst>
              <a:ext uri="{FF2B5EF4-FFF2-40B4-BE49-F238E27FC236}">
                <a16:creationId xmlns:a16="http://schemas.microsoft.com/office/drawing/2014/main" id="{7DD28FF2-221E-13D4-9869-6D0015FE44F4}"/>
              </a:ext>
            </a:extLst>
          </p:cNvPr>
          <p:cNvSpPr>
            <a:spLocks noGrp="1"/>
          </p:cNvSpPr>
          <p:nvPr>
            <p:ph idx="1"/>
          </p:nvPr>
        </p:nvSpPr>
        <p:spPr>
          <a:xfrm>
            <a:off x="628650" y="1463040"/>
            <a:ext cx="7886700" cy="4786840"/>
          </a:xfrm>
        </p:spPr>
        <p:txBody>
          <a:bodyPr>
            <a:normAutofit fontScale="85000" lnSpcReduction="10000"/>
          </a:bodyPr>
          <a:lstStyle/>
          <a:p>
            <a:pPr algn="l"/>
            <a:r>
              <a:rPr lang="en-US" b="0" i="0" dirty="0">
                <a:solidFill>
                  <a:srgbClr val="1E1E1E"/>
                </a:solidFill>
                <a:effectLst/>
                <a:latin typeface="Calibri" panose="020F0502020204030204" pitchFamily="34" charset="0"/>
                <a:cs typeface="Calibri" panose="020F0502020204030204" pitchFamily="34" charset="0"/>
              </a:rPr>
              <a:t>The SAT will still be scored on a 1600 scale, and educators and students can continue to monitor growth across the suite over time. And scores on the SAT will mean the same thing, so a score of 1050 on the digital SAT corresponds to a score of 1050 on the paper and pencil SAT.</a:t>
            </a:r>
          </a:p>
          <a:p>
            <a:pPr algn="l"/>
            <a:endParaRPr lang="en-US" b="0" i="0" dirty="0">
              <a:solidFill>
                <a:srgbClr val="1E1E1E"/>
              </a:solidFill>
              <a:effectLst/>
              <a:latin typeface="Calibri" panose="020F0502020204030204" pitchFamily="34" charset="0"/>
              <a:cs typeface="Calibri" panose="020F0502020204030204" pitchFamily="34" charset="0"/>
            </a:endParaRPr>
          </a:p>
          <a:p>
            <a:pPr algn="l"/>
            <a:r>
              <a:rPr lang="en-US" b="0" i="0" dirty="0">
                <a:solidFill>
                  <a:srgbClr val="1E1E1E"/>
                </a:solidFill>
                <a:effectLst/>
                <a:latin typeface="Calibri" panose="020F0502020204030204" pitchFamily="34" charset="0"/>
                <a:cs typeface="Calibri" panose="020F0502020204030204" pitchFamily="34" charset="0"/>
              </a:rPr>
              <a:t>We expect that the digital SAT will maintain strong reliability and </a:t>
            </a:r>
            <a:r>
              <a:rPr lang="en-US" b="0" i="0" u="sng" dirty="0">
                <a:solidFill>
                  <a:srgbClr val="324DC7"/>
                </a:solidFill>
                <a:effectLst/>
                <a:latin typeface="Calibri" panose="020F0502020204030204" pitchFamily="34" charset="0"/>
                <a:cs typeface="Calibri" panose="020F0502020204030204" pitchFamily="34" charset="0"/>
                <a:hlinkClick r:id="rId2" tooltip="Validity of the SAT for Predicting First-Year Grades and Retention to the Second Year"/>
              </a:rPr>
              <a:t>predictive validity</a:t>
            </a:r>
            <a:r>
              <a:rPr lang="en-US" b="0" i="0" dirty="0">
                <a:solidFill>
                  <a:srgbClr val="1E1E1E"/>
                </a:solidFill>
                <a:effectLst/>
                <a:latin typeface="Calibri" panose="020F0502020204030204" pitchFamily="34" charset="0"/>
                <a:cs typeface="Calibri" panose="020F0502020204030204" pitchFamily="34" charset="0"/>
              </a:rPr>
              <a:t>. We’re conducting extensive research and analysis, including comprehensive predictive validity studies, as we transition to a digital SAT:</a:t>
            </a:r>
          </a:p>
          <a:p>
            <a:pPr lvl="1"/>
            <a:r>
              <a:rPr lang="en-US" b="0" i="0" dirty="0">
                <a:solidFill>
                  <a:srgbClr val="1E1E1E"/>
                </a:solidFill>
                <a:effectLst/>
                <a:latin typeface="Calibri" panose="020F0502020204030204" pitchFamily="34" charset="0"/>
                <a:cs typeface="Calibri" panose="020F0502020204030204" pitchFamily="34" charset="0"/>
              </a:rPr>
              <a:t>Spring/summer 2022: Validity study examining digital SAT relationships with other educational measures</a:t>
            </a:r>
          </a:p>
          <a:p>
            <a:pPr lvl="1"/>
            <a:r>
              <a:rPr lang="en-US" b="0" i="0" dirty="0">
                <a:solidFill>
                  <a:srgbClr val="1E1E1E"/>
                </a:solidFill>
                <a:effectLst/>
                <a:latin typeface="Calibri" panose="020F0502020204030204" pitchFamily="34" charset="0"/>
                <a:cs typeface="Calibri" panose="020F0502020204030204" pitchFamily="34" charset="0"/>
              </a:rPr>
              <a:t>Fall 2023: Preliminary predictive validity study examining college outcomes</a:t>
            </a:r>
          </a:p>
          <a:p>
            <a:pPr lvl="1"/>
            <a:r>
              <a:rPr lang="en-US" b="0" i="0" dirty="0">
                <a:solidFill>
                  <a:srgbClr val="1E1E1E"/>
                </a:solidFill>
                <a:effectLst/>
                <a:latin typeface="Calibri" panose="020F0502020204030204" pitchFamily="34" charset="0"/>
                <a:cs typeface="Calibri" panose="020F0502020204030204" pitchFamily="34" charset="0"/>
              </a:rPr>
              <a:t>Ongoing: Extensive research to ensure the digital SAT offers comparable levels of reliability to the current paper and pencil SAT</a:t>
            </a:r>
          </a:p>
          <a:p>
            <a:pPr algn="l"/>
            <a:endParaRPr lang="en-US" dirty="0"/>
          </a:p>
          <a:p>
            <a:pPr marL="0" indent="0">
              <a:buNone/>
            </a:pPr>
            <a:r>
              <a:rPr lang="en-US" dirty="0"/>
              <a:t>From: </a:t>
            </a:r>
            <a:r>
              <a:rPr lang="en-US" dirty="0">
                <a:hlinkClick r:id="rId3"/>
              </a:rPr>
              <a:t>https://satsuite.collegeboard.org/digital/faq</a:t>
            </a:r>
            <a:r>
              <a:rPr lang="en-US" dirty="0"/>
              <a:t> </a:t>
            </a:r>
          </a:p>
        </p:txBody>
      </p:sp>
      <p:sp>
        <p:nvSpPr>
          <p:cNvPr id="4" name="Slide Number Placeholder 3">
            <a:extLst>
              <a:ext uri="{FF2B5EF4-FFF2-40B4-BE49-F238E27FC236}">
                <a16:creationId xmlns:a16="http://schemas.microsoft.com/office/drawing/2014/main" id="{DE26283B-131F-E3C4-9997-4527357DA36D}"/>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405201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C7659-36FA-59F3-2A32-1C4C0C362399}"/>
              </a:ext>
            </a:extLst>
          </p:cNvPr>
          <p:cNvSpPr>
            <a:spLocks noGrp="1"/>
          </p:cNvSpPr>
          <p:nvPr>
            <p:ph idx="1"/>
          </p:nvPr>
        </p:nvSpPr>
        <p:spPr>
          <a:xfrm>
            <a:off x="628650" y="1607127"/>
            <a:ext cx="7886700" cy="4588950"/>
          </a:xfrm>
        </p:spPr>
        <p:txBody>
          <a:bodyPr/>
          <a:lstStyle/>
          <a:p>
            <a:r>
              <a:rPr lang="en-US" sz="2400" dirty="0">
                <a:solidFill>
                  <a:schemeClr val="accent5"/>
                </a:solidFill>
              </a:rPr>
              <a:t>Does the TAP recommend postponing implementation of the new </a:t>
            </a:r>
            <a:r>
              <a:rPr lang="en-US" sz="2400" b="1" dirty="0">
                <a:solidFill>
                  <a:schemeClr val="accent5"/>
                </a:solidFill>
              </a:rPr>
              <a:t>high school </a:t>
            </a:r>
            <a:r>
              <a:rPr lang="en-US" sz="2400" dirty="0">
                <a:solidFill>
                  <a:schemeClr val="accent5"/>
                </a:solidFill>
              </a:rPr>
              <a:t>On Track Growth metric? </a:t>
            </a:r>
          </a:p>
          <a:p>
            <a:pPr lvl="1"/>
            <a:r>
              <a:rPr lang="en-US" dirty="0">
                <a:solidFill>
                  <a:schemeClr val="accent5"/>
                </a:solidFill>
              </a:rPr>
              <a:t>At the earliest, include in state accountability for informational purposes in fall 2024 and potentially for points in 2025?</a:t>
            </a:r>
          </a:p>
          <a:p>
            <a:endParaRPr lang="en-US" dirty="0">
              <a:solidFill>
                <a:schemeClr val="accent5"/>
              </a:solidFill>
            </a:endParaRPr>
          </a:p>
          <a:p>
            <a:endParaRPr lang="en-US" dirty="0"/>
          </a:p>
        </p:txBody>
      </p:sp>
      <p:sp>
        <p:nvSpPr>
          <p:cNvPr id="4" name="Slide Number Placeholder 3">
            <a:extLst>
              <a:ext uri="{FF2B5EF4-FFF2-40B4-BE49-F238E27FC236}">
                <a16:creationId xmlns:a16="http://schemas.microsoft.com/office/drawing/2014/main" id="{BABA0BF5-814D-2A57-37FA-8F5FB81E1B6C}"/>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5" name="Google Shape;179;p18">
            <a:extLst>
              <a:ext uri="{FF2B5EF4-FFF2-40B4-BE49-F238E27FC236}">
                <a16:creationId xmlns:a16="http://schemas.microsoft.com/office/drawing/2014/main" id="{E1175DBF-589D-658E-C99B-AEA6E308D340}"/>
              </a:ext>
            </a:extLst>
          </p:cNvPr>
          <p:cNvSpPr txBox="1">
            <a:spLocks/>
          </p:cNvSpPr>
          <p:nvPr/>
        </p:nvSpPr>
        <p:spPr>
          <a:xfrm>
            <a:off x="245193" y="512748"/>
            <a:ext cx="6081900" cy="498300"/>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800"/>
              <a:buFont typeface="Rockwell"/>
              <a:buNone/>
              <a:defRPr sz="28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F5496"/>
              </a:buClr>
              <a:buSzPts val="2400"/>
              <a:buFont typeface="Arial"/>
              <a:buNone/>
            </a:pPr>
            <a:r>
              <a:rPr lang="en-US" b="1">
                <a:solidFill>
                  <a:srgbClr val="2F5496"/>
                </a:solidFill>
              </a:rPr>
              <a:t>TAP Recommendation</a:t>
            </a:r>
            <a:endParaRPr lang="en-US" b="1" dirty="0"/>
          </a:p>
        </p:txBody>
      </p:sp>
    </p:spTree>
    <p:extLst>
      <p:ext uri="{BB962C8B-B14F-4D97-AF65-F5344CB8AC3E}">
        <p14:creationId xmlns:p14="http://schemas.microsoft.com/office/powerpoint/2010/main" val="92658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907447" cy="756418"/>
          </a:xfrm>
        </p:spPr>
        <p:txBody>
          <a:bodyPr>
            <a:normAutofit fontScale="90000"/>
          </a:bodyPr>
          <a:lstStyle/>
          <a:p>
            <a:r>
              <a:rPr lang="en-US" dirty="0"/>
              <a:t>Approved Indicator Weightings for Elementary &amp; Middle School</a:t>
            </a:r>
          </a:p>
        </p:txBody>
      </p:sp>
      <p:sp>
        <p:nvSpPr>
          <p:cNvPr id="3" name="Content Placeholder 2"/>
          <p:cNvSpPr>
            <a:spLocks noGrp="1"/>
          </p:cNvSpPr>
          <p:nvPr>
            <p:ph idx="1"/>
          </p:nvPr>
        </p:nvSpPr>
        <p:spPr>
          <a:xfrm>
            <a:off x="628650" y="1463040"/>
            <a:ext cx="7886700" cy="1388423"/>
          </a:xfrm>
        </p:spPr>
        <p:txBody>
          <a:bodyPr/>
          <a:lstStyle/>
          <a:p>
            <a:pPr marL="342900" indent="-342900">
              <a:buFont typeface="Arial" panose="020B0604020202020204" pitchFamily="34" charset="0"/>
              <a:buChar char="•"/>
            </a:pPr>
            <a:r>
              <a:rPr lang="en-US" dirty="0"/>
              <a:t>Points Eligible for On-Track Growth will be the same as for the Achievement and Growth metrics. (All Disaggregated groups combined = ½ All Students group weight)</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13</a:t>
            </a:fld>
            <a:endParaRPr lang="en-US" dirty="0"/>
          </a:p>
        </p:txBody>
      </p:sp>
      <p:pic>
        <p:nvPicPr>
          <p:cNvPr id="23" name="Picture 22">
            <a:extLst>
              <a:ext uri="{FF2B5EF4-FFF2-40B4-BE49-F238E27FC236}">
                <a16:creationId xmlns:a16="http://schemas.microsoft.com/office/drawing/2014/main" id="{FB7AACAF-3C5B-3911-1308-8F344BF9573B}"/>
              </a:ext>
            </a:extLst>
          </p:cNvPr>
          <p:cNvPicPr>
            <a:picLocks noChangeAspect="1"/>
          </p:cNvPicPr>
          <p:nvPr/>
        </p:nvPicPr>
        <p:blipFill>
          <a:blip r:embed="rId2"/>
          <a:stretch>
            <a:fillRect/>
          </a:stretch>
        </p:blipFill>
        <p:spPr>
          <a:xfrm>
            <a:off x="4253846" y="2570480"/>
            <a:ext cx="3942912" cy="4124960"/>
          </a:xfrm>
          <a:prstGeom prst="rect">
            <a:avLst/>
          </a:prstGeom>
        </p:spPr>
      </p:pic>
      <p:sp>
        <p:nvSpPr>
          <p:cNvPr id="26" name="TextBox 25">
            <a:extLst>
              <a:ext uri="{FF2B5EF4-FFF2-40B4-BE49-F238E27FC236}">
                <a16:creationId xmlns:a16="http://schemas.microsoft.com/office/drawing/2014/main" id="{4C832701-4371-D307-3C4B-3240C62BC573}"/>
              </a:ext>
            </a:extLst>
          </p:cNvPr>
          <p:cNvSpPr txBox="1"/>
          <p:nvPr/>
        </p:nvSpPr>
        <p:spPr>
          <a:xfrm>
            <a:off x="543828" y="2157251"/>
            <a:ext cx="3473286" cy="4133439"/>
          </a:xfrm>
          <a:prstGeom prst="rect">
            <a:avLst/>
          </a:prstGeom>
          <a:noFill/>
        </p:spPr>
        <p:txBody>
          <a:bodyPr wrap="square">
            <a:spAutoFit/>
          </a:bodyPr>
          <a:lstStyle/>
          <a:p>
            <a:pPr marL="342900" indent="-342900">
              <a:lnSpc>
                <a:spcPct val="90000"/>
              </a:lnSpc>
              <a:spcBef>
                <a:spcPts val="1000"/>
              </a:spcBef>
              <a:buFont typeface="Arial" panose="020B0604020202020204" pitchFamily="34" charset="0"/>
              <a:buChar char="•"/>
            </a:pPr>
            <a:endParaRPr lang="en-US" sz="2400" dirty="0"/>
          </a:p>
          <a:p>
            <a:pPr marL="342900" indent="-342900">
              <a:lnSpc>
                <a:spcPct val="90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ELP On-Track measures will move into On-Track Growth indicator.  </a:t>
            </a:r>
          </a:p>
          <a:p>
            <a:pPr marL="342900" indent="-342900">
              <a:lnSpc>
                <a:spcPct val="90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State board approved  revised indicator weightings for elementary &amp; middle schools (see graphic)</a:t>
            </a:r>
          </a:p>
          <a:p>
            <a:pPr marL="342900" indent="-342900">
              <a:lnSpc>
                <a:spcPct val="90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Starting to look at high school P/SAT.</a:t>
            </a:r>
          </a:p>
        </p:txBody>
      </p:sp>
    </p:spTree>
    <p:extLst>
      <p:ext uri="{BB962C8B-B14F-4D97-AF65-F5344CB8AC3E}">
        <p14:creationId xmlns:p14="http://schemas.microsoft.com/office/powerpoint/2010/main" val="398663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D1AC-0E1B-E92B-443A-F466CB9E65ED}"/>
              </a:ext>
            </a:extLst>
          </p:cNvPr>
          <p:cNvSpPr>
            <a:spLocks noGrp="1"/>
          </p:cNvSpPr>
          <p:nvPr>
            <p:ph type="title"/>
          </p:nvPr>
        </p:nvSpPr>
        <p:spPr/>
        <p:txBody>
          <a:bodyPr>
            <a:normAutofit fontScale="90000"/>
          </a:bodyPr>
          <a:lstStyle/>
          <a:p>
            <a:r>
              <a:rPr lang="en-US" dirty="0"/>
              <a:t>High School &amp; District Indicator Weightings</a:t>
            </a:r>
          </a:p>
        </p:txBody>
      </p:sp>
      <p:sp>
        <p:nvSpPr>
          <p:cNvPr id="4" name="Slide Number Placeholder 3">
            <a:extLst>
              <a:ext uri="{FF2B5EF4-FFF2-40B4-BE49-F238E27FC236}">
                <a16:creationId xmlns:a16="http://schemas.microsoft.com/office/drawing/2014/main" id="{0A6CBFC1-C467-A116-7CCE-41F60255B072}"/>
              </a:ext>
            </a:extLst>
          </p:cNvPr>
          <p:cNvSpPr>
            <a:spLocks noGrp="1"/>
          </p:cNvSpPr>
          <p:nvPr>
            <p:ph type="sldNum" sz="quarter" idx="12"/>
          </p:nvPr>
        </p:nvSpPr>
        <p:spPr/>
        <p:txBody>
          <a:bodyPr/>
          <a:lstStyle/>
          <a:p>
            <a:fld id="{C479D5F6-EDCB-402A-AC08-4943A1820E8F}" type="slidenum">
              <a:rPr lang="en-US" smtClean="0"/>
              <a:pPr/>
              <a:t>14</a:t>
            </a:fld>
            <a:endParaRPr lang="en-US" dirty="0"/>
          </a:p>
        </p:txBody>
      </p:sp>
      <p:pic>
        <p:nvPicPr>
          <p:cNvPr id="14" name="Picture 13">
            <a:extLst>
              <a:ext uri="{FF2B5EF4-FFF2-40B4-BE49-F238E27FC236}">
                <a16:creationId xmlns:a16="http://schemas.microsoft.com/office/drawing/2014/main" id="{24613CB2-7538-4D2F-8248-68B45EAEC993}"/>
              </a:ext>
            </a:extLst>
          </p:cNvPr>
          <p:cNvPicPr>
            <a:picLocks noChangeAspect="1"/>
          </p:cNvPicPr>
          <p:nvPr/>
        </p:nvPicPr>
        <p:blipFill>
          <a:blip r:embed="rId2"/>
          <a:stretch>
            <a:fillRect/>
          </a:stretch>
        </p:blipFill>
        <p:spPr>
          <a:xfrm>
            <a:off x="83815" y="1411798"/>
            <a:ext cx="3799696" cy="2659787"/>
          </a:xfrm>
          <a:prstGeom prst="rect">
            <a:avLst/>
          </a:prstGeom>
        </p:spPr>
      </p:pic>
      <p:pic>
        <p:nvPicPr>
          <p:cNvPr id="16" name="Picture 15">
            <a:extLst>
              <a:ext uri="{FF2B5EF4-FFF2-40B4-BE49-F238E27FC236}">
                <a16:creationId xmlns:a16="http://schemas.microsoft.com/office/drawing/2014/main" id="{947DCC1B-BBB5-CF2C-8844-1E0104E68CCB}"/>
              </a:ext>
            </a:extLst>
          </p:cNvPr>
          <p:cNvPicPr>
            <a:picLocks noChangeAspect="1"/>
          </p:cNvPicPr>
          <p:nvPr/>
        </p:nvPicPr>
        <p:blipFill>
          <a:blip r:embed="rId3"/>
          <a:stretch>
            <a:fillRect/>
          </a:stretch>
        </p:blipFill>
        <p:spPr>
          <a:xfrm>
            <a:off x="4305585" y="1839224"/>
            <a:ext cx="4534859" cy="4238302"/>
          </a:xfrm>
          <a:prstGeom prst="rect">
            <a:avLst/>
          </a:prstGeom>
        </p:spPr>
      </p:pic>
      <p:sp>
        <p:nvSpPr>
          <p:cNvPr id="17" name="TextBox 16">
            <a:extLst>
              <a:ext uri="{FF2B5EF4-FFF2-40B4-BE49-F238E27FC236}">
                <a16:creationId xmlns:a16="http://schemas.microsoft.com/office/drawing/2014/main" id="{D526F8AA-C699-CD4C-24BB-B86355CCB3FC}"/>
              </a:ext>
            </a:extLst>
          </p:cNvPr>
          <p:cNvSpPr txBox="1"/>
          <p:nvPr/>
        </p:nvSpPr>
        <p:spPr>
          <a:xfrm>
            <a:off x="303556" y="4424702"/>
            <a:ext cx="277313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Current weightings </a:t>
            </a:r>
          </a:p>
        </p:txBody>
      </p:sp>
      <p:sp>
        <p:nvSpPr>
          <p:cNvPr id="18" name="TextBox 17">
            <a:extLst>
              <a:ext uri="{FF2B5EF4-FFF2-40B4-BE49-F238E27FC236}">
                <a16:creationId xmlns:a16="http://schemas.microsoft.com/office/drawing/2014/main" id="{FA1D0768-C3D4-3795-D3EB-43B5FC37F365}"/>
              </a:ext>
            </a:extLst>
          </p:cNvPr>
          <p:cNvSpPr txBox="1"/>
          <p:nvPr/>
        </p:nvSpPr>
        <p:spPr>
          <a:xfrm>
            <a:off x="1036555" y="5596021"/>
            <a:ext cx="3799696"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Would need to investigate and get SBE approval for any revised weightings before adding On-Track to framework</a:t>
            </a:r>
          </a:p>
        </p:txBody>
      </p:sp>
      <p:sp>
        <p:nvSpPr>
          <p:cNvPr id="19" name="Arrow: Right 18">
            <a:extLst>
              <a:ext uri="{FF2B5EF4-FFF2-40B4-BE49-F238E27FC236}">
                <a16:creationId xmlns:a16="http://schemas.microsoft.com/office/drawing/2014/main" id="{27C1DD30-E8E1-0D4C-060D-48DF6D2E0B78}"/>
              </a:ext>
            </a:extLst>
          </p:cNvPr>
          <p:cNvSpPr/>
          <p:nvPr/>
        </p:nvSpPr>
        <p:spPr>
          <a:xfrm rot="18480431">
            <a:off x="603048" y="3922462"/>
            <a:ext cx="655782" cy="30188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303F196C-9236-6388-2C10-534EDA1B4A4B}"/>
              </a:ext>
            </a:extLst>
          </p:cNvPr>
          <p:cNvSpPr/>
          <p:nvPr/>
        </p:nvSpPr>
        <p:spPr>
          <a:xfrm rot="19370410">
            <a:off x="4720254" y="5646713"/>
            <a:ext cx="655782" cy="30188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3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245193" y="512748"/>
            <a:ext cx="6081900" cy="49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2F5496"/>
              </a:buClr>
              <a:buSzPts val="2400"/>
              <a:buFont typeface="Arial"/>
              <a:buNone/>
            </a:pPr>
            <a:r>
              <a:rPr lang="en-US" sz="2800" b="1" dirty="0">
                <a:solidFill>
                  <a:srgbClr val="2F5496"/>
                </a:solidFill>
                <a:latin typeface="Rockwell"/>
                <a:ea typeface="Rockwell"/>
                <a:cs typeface="Rockwell"/>
                <a:sym typeface="Rockwell"/>
              </a:rPr>
              <a:t>TAP Recommendation</a:t>
            </a:r>
            <a:endParaRPr sz="2800" b="1" dirty="0">
              <a:latin typeface="Rockwell"/>
              <a:ea typeface="Rockwell"/>
              <a:cs typeface="Rockwell"/>
              <a:sym typeface="Rockwell"/>
            </a:endParaRPr>
          </a:p>
        </p:txBody>
      </p:sp>
      <p:sp>
        <p:nvSpPr>
          <p:cNvPr id="180" name="Google Shape;180;p18"/>
          <p:cNvSpPr txBox="1">
            <a:spLocks noGrp="1"/>
          </p:cNvSpPr>
          <p:nvPr>
            <p:ph type="body" idx="1"/>
          </p:nvPr>
        </p:nvSpPr>
        <p:spPr>
          <a:xfrm>
            <a:off x="628650" y="1399102"/>
            <a:ext cx="7886700" cy="4735367"/>
          </a:xfrm>
          <a:prstGeom prst="rect">
            <a:avLst/>
          </a:prstGeom>
          <a:noFill/>
          <a:ln>
            <a:noFill/>
          </a:ln>
        </p:spPr>
        <p:txBody>
          <a:bodyPr spcFirstLastPara="1" wrap="square" lIns="0" tIns="0" rIns="0" bIns="45700" anchor="t" anchorCtr="0">
            <a:normAutofit fontScale="92500"/>
          </a:bodyPr>
          <a:lstStyle/>
          <a:p>
            <a:pPr marL="0" lvl="0" indent="0" algn="l" rtl="0">
              <a:lnSpc>
                <a:spcPct val="90000"/>
              </a:lnSpc>
              <a:spcBef>
                <a:spcPts val="0"/>
              </a:spcBef>
              <a:spcAft>
                <a:spcPts val="0"/>
              </a:spcAft>
              <a:buClr>
                <a:schemeClr val="accent5"/>
              </a:buClr>
              <a:buSzPts val="2400"/>
              <a:buNone/>
            </a:pPr>
            <a:r>
              <a:rPr lang="en-US" sz="2000" dirty="0">
                <a:solidFill>
                  <a:schemeClr val="accent5"/>
                </a:solidFill>
              </a:rPr>
              <a:t>Knowing that On-Track Growth will take longer to roll out at the high school and district levels, how does the TAP recommend moving forward in incorporating the new elementary and middle school On-Track Growth metrics into performance frameworks?  Any rationale for a recommendation will be helpful.</a:t>
            </a:r>
          </a:p>
          <a:p>
            <a:pPr marL="0" lvl="0" indent="0" algn="l" rtl="0">
              <a:lnSpc>
                <a:spcPct val="90000"/>
              </a:lnSpc>
              <a:spcBef>
                <a:spcPts val="0"/>
              </a:spcBef>
              <a:spcAft>
                <a:spcPts val="0"/>
              </a:spcAft>
              <a:buClr>
                <a:schemeClr val="accent5"/>
              </a:buClr>
              <a:buSzPts val="2400"/>
              <a:buNone/>
            </a:pPr>
            <a:endParaRPr lang="en-US" sz="2000" dirty="0">
              <a:solidFill>
                <a:schemeClr val="accent5"/>
              </a:solidFill>
            </a:endParaRPr>
          </a:p>
          <a:p>
            <a:pPr lvl="0" indent="-457200" algn="l" rtl="0">
              <a:lnSpc>
                <a:spcPct val="90000"/>
              </a:lnSpc>
              <a:spcBef>
                <a:spcPts val="0"/>
              </a:spcBef>
              <a:spcAft>
                <a:spcPts val="0"/>
              </a:spcAft>
              <a:buClr>
                <a:schemeClr val="accent5"/>
              </a:buClr>
              <a:buSzPts val="2400"/>
              <a:buFont typeface="+mj-lt"/>
              <a:buAutoNum type="arabicPeriod"/>
            </a:pPr>
            <a:r>
              <a:rPr lang="en-US" sz="2000" dirty="0">
                <a:solidFill>
                  <a:schemeClr val="accent5"/>
                </a:solidFill>
              </a:rPr>
              <a:t>Add On-Track Growth to elementary and middle school performance frameworks for informational purposes in 2023 and then for points in 2024.</a:t>
            </a:r>
          </a:p>
          <a:p>
            <a:pPr lvl="1" indent="-457200">
              <a:spcBef>
                <a:spcPts val="0"/>
              </a:spcBef>
              <a:buClr>
                <a:schemeClr val="accent5"/>
              </a:buClr>
              <a:buSzPts val="2400"/>
            </a:pPr>
            <a:r>
              <a:rPr lang="en-US" sz="1600" dirty="0">
                <a:solidFill>
                  <a:schemeClr val="accent5"/>
                </a:solidFill>
              </a:rPr>
              <a:t>Note that districts and schools serving high school grades would be unlikely to get informational ratings that include On-Track Growth as indicator weightings still need to be established.</a:t>
            </a:r>
          </a:p>
          <a:p>
            <a:pPr marL="0" indent="0" algn="ctr">
              <a:spcBef>
                <a:spcPts val="0"/>
              </a:spcBef>
              <a:buClr>
                <a:schemeClr val="accent5"/>
              </a:buClr>
              <a:buNone/>
            </a:pPr>
            <a:r>
              <a:rPr lang="en-US" sz="1900" b="1" dirty="0">
                <a:solidFill>
                  <a:schemeClr val="accent5"/>
                </a:solidFill>
              </a:rPr>
              <a:t>OR</a:t>
            </a:r>
            <a:endParaRPr lang="en-US" sz="2000" b="1" dirty="0">
              <a:solidFill>
                <a:schemeClr val="accent5"/>
              </a:solidFill>
            </a:endParaRPr>
          </a:p>
          <a:p>
            <a:pPr indent="-457200">
              <a:spcBef>
                <a:spcPts val="0"/>
              </a:spcBef>
              <a:buClr>
                <a:schemeClr val="accent5"/>
              </a:buClr>
              <a:buNone/>
            </a:pPr>
            <a:r>
              <a:rPr lang="en-US" sz="2000" dirty="0">
                <a:solidFill>
                  <a:schemeClr val="accent5"/>
                </a:solidFill>
              </a:rPr>
              <a:t>2.	Postpone implementation of the new On-Track Growth metric for elementary and middle schools until On-Track Growth is also available for high schools and districts.</a:t>
            </a:r>
          </a:p>
          <a:p>
            <a:pPr lvl="1" indent="-457200">
              <a:spcBef>
                <a:spcPts val="0"/>
              </a:spcBef>
              <a:buClr>
                <a:schemeClr val="accent5"/>
              </a:buClr>
            </a:pPr>
            <a:r>
              <a:rPr lang="en-US" sz="1600" dirty="0">
                <a:solidFill>
                  <a:schemeClr val="accent5"/>
                </a:solidFill>
              </a:rPr>
              <a:t>Note that student and school/district summary On-Track Growth data could be shared in 2023 but not included on the supplementary 2023 framework calculations and reports which will be released for informational purposes.</a:t>
            </a:r>
          </a:p>
          <a:p>
            <a:pPr marL="0" indent="0" algn="ctr">
              <a:spcBef>
                <a:spcPts val="0"/>
              </a:spcBef>
              <a:buClr>
                <a:schemeClr val="accent5"/>
              </a:buClr>
              <a:buNone/>
            </a:pPr>
            <a:r>
              <a:rPr lang="en-US" sz="2200" b="1" dirty="0">
                <a:solidFill>
                  <a:schemeClr val="accent5"/>
                </a:solidFill>
              </a:rPr>
              <a:t>OR</a:t>
            </a:r>
            <a:endParaRPr lang="en-US" sz="2000" dirty="0">
              <a:solidFill>
                <a:schemeClr val="accent5"/>
              </a:solidFill>
            </a:endParaRPr>
          </a:p>
          <a:p>
            <a:pPr marL="0" indent="0">
              <a:spcBef>
                <a:spcPts val="0"/>
              </a:spcBef>
              <a:buClr>
                <a:schemeClr val="accent5"/>
              </a:buClr>
              <a:buNone/>
              <a:tabLst>
                <a:tab pos="457200" algn="l"/>
              </a:tabLst>
            </a:pPr>
            <a:r>
              <a:rPr lang="en-US" sz="2000" dirty="0">
                <a:solidFill>
                  <a:schemeClr val="accent5"/>
                </a:solidFill>
              </a:rPr>
              <a:t>3.	Some other option?</a:t>
            </a:r>
          </a:p>
        </p:txBody>
      </p:sp>
      <p:sp>
        <p:nvSpPr>
          <p:cNvPr id="181" name="Google Shape;181;p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0445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413f6c2767_0_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b="1"/>
              <a:t>Break</a:t>
            </a:r>
            <a:endParaRPr b="1"/>
          </a:p>
          <a:p>
            <a:pPr marL="0" lvl="0" indent="0" algn="ctr" rtl="0">
              <a:lnSpc>
                <a:spcPct val="90000"/>
              </a:lnSpc>
              <a:spcBef>
                <a:spcPts val="0"/>
              </a:spcBef>
              <a:spcAft>
                <a:spcPts val="0"/>
              </a:spcAft>
              <a:buClr>
                <a:schemeClr val="lt1"/>
              </a:buClr>
              <a:buSzPts val="4000"/>
              <a:buFont typeface="Arial"/>
              <a:buNone/>
            </a:pPr>
            <a:r>
              <a:rPr lang="en-US" b="1"/>
              <a:t>(5 minutes)</a:t>
            </a:r>
            <a:endParaRPr b="1"/>
          </a:p>
        </p:txBody>
      </p:sp>
      <p:sp>
        <p:nvSpPr>
          <p:cNvPr id="161" name="Google Shape;161;g2413f6c2767_0_6"/>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6"/>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48148"/>
              <a:buFont typeface="Arial"/>
              <a:buNone/>
            </a:pPr>
            <a:r>
              <a:rPr lang="en-US" b="1">
                <a:latin typeface="Rockwell"/>
                <a:ea typeface="Rockwell"/>
                <a:cs typeface="Rockwell"/>
                <a:sym typeface="Rockwell"/>
              </a:rPr>
              <a:t>New Higher Bar Sub Indicators  </a:t>
            </a:r>
            <a:br>
              <a:rPr lang="en-US" b="1">
                <a:latin typeface="Rockwell"/>
                <a:ea typeface="Rockwell"/>
                <a:cs typeface="Rockwell"/>
                <a:sym typeface="Rockwell"/>
              </a:rPr>
            </a:br>
            <a:r>
              <a:rPr lang="en-US" sz="3100" b="1">
                <a:latin typeface="Rockwell"/>
                <a:ea typeface="Rockwell"/>
                <a:cs typeface="Rockwell"/>
                <a:sym typeface="Rockwell"/>
              </a:rPr>
              <a:t>Feedback Item</a:t>
            </a:r>
            <a:br>
              <a:rPr lang="en-US" b="1">
                <a:latin typeface="Rockwell"/>
                <a:ea typeface="Rockwell"/>
                <a:cs typeface="Rockwell"/>
                <a:sym typeface="Rockwell"/>
              </a:rPr>
            </a:br>
            <a:br>
              <a:rPr lang="en-US" b="1">
                <a:latin typeface="Rockwell"/>
                <a:ea typeface="Rockwell"/>
                <a:cs typeface="Rockwell"/>
                <a:sym typeface="Rockwell"/>
              </a:rPr>
            </a:br>
            <a:r>
              <a:rPr lang="en-US" sz="3600" b="1">
                <a:latin typeface="Rockwell"/>
                <a:ea typeface="Rockwell"/>
                <a:cs typeface="Rockwell"/>
                <a:sym typeface="Rockwell"/>
              </a:rPr>
              <a:t>Marie Huchton</a:t>
            </a:r>
            <a:br>
              <a:rPr lang="en-US"/>
            </a:br>
            <a:br>
              <a:rPr lang="en-US"/>
            </a:br>
            <a:endParaRPr sz="2700"/>
          </a:p>
        </p:txBody>
      </p:sp>
      <p:sp>
        <p:nvSpPr>
          <p:cNvPr id="167" name="Google Shape;167;p16"/>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3332"/>
            <a:ext cx="6081865" cy="587599"/>
          </a:xfrm>
        </p:spPr>
        <p:txBody>
          <a:bodyPr/>
          <a:lstStyle/>
          <a:p>
            <a:r>
              <a:rPr lang="en-US" dirty="0"/>
              <a:t>Two New PWR Sub-Indicators </a:t>
            </a:r>
          </a:p>
        </p:txBody>
      </p:sp>
      <p:sp>
        <p:nvSpPr>
          <p:cNvPr id="3" name="Content Placeholder 2"/>
          <p:cNvSpPr>
            <a:spLocks noGrp="1"/>
          </p:cNvSpPr>
          <p:nvPr>
            <p:ph idx="1"/>
          </p:nvPr>
        </p:nvSpPr>
        <p:spPr>
          <a:xfrm>
            <a:off x="419100" y="1493521"/>
            <a:ext cx="8305800" cy="4639006"/>
          </a:xfrm>
        </p:spPr>
        <p:txBody>
          <a:bodyPr>
            <a:normAutofit/>
          </a:bodyPr>
          <a:lstStyle/>
          <a:p>
            <a:pPr marL="228600" lvl="1">
              <a:spcBef>
                <a:spcPts val="1000"/>
              </a:spcBef>
            </a:pPr>
            <a:r>
              <a:rPr lang="en-US" sz="2400" b="1" dirty="0"/>
              <a:t>SB17-272- Higher Bar for ELA &amp; Math</a:t>
            </a:r>
          </a:p>
          <a:p>
            <a:pPr lvl="1"/>
            <a:r>
              <a:rPr lang="en-US" sz="2400" dirty="0"/>
              <a:t>Higher achievement levels in ELA and Math, as defined by the State Board, on certain graduation guidelines measures </a:t>
            </a:r>
          </a:p>
          <a:p>
            <a:pPr lvl="2"/>
            <a:r>
              <a:rPr lang="en-US" sz="2200" dirty="0"/>
              <a:t>(Accuplacer, ACT, ACT Work Keys, AP, ASVAB, Concurrent Enrollment, IB, SAT).</a:t>
            </a:r>
          </a:p>
          <a:p>
            <a:pPr marL="0" indent="0">
              <a:buNone/>
            </a:pPr>
            <a:endParaRPr lang="en-US" dirty="0"/>
          </a:p>
          <a:p>
            <a:r>
              <a:rPr lang="en-US" b="1" dirty="0"/>
              <a:t>HB18-1019- Higher Bar for Non-ELA/Non-Math </a:t>
            </a:r>
          </a:p>
          <a:p>
            <a:pPr lvl="1"/>
            <a:r>
              <a:rPr lang="en-US" sz="2400" dirty="0"/>
              <a:t>Successful completion of AP, IB, and/or Concurrent Enrollment for non-ELA and non-Math courses.</a:t>
            </a:r>
          </a:p>
          <a:p>
            <a:pPr lvl="2"/>
            <a:r>
              <a:rPr lang="en-US" sz="2000" dirty="0"/>
              <a:t>AP examination score of 3 or higher</a:t>
            </a:r>
          </a:p>
          <a:p>
            <a:pPr lvl="2"/>
            <a:r>
              <a:rPr lang="en-US" sz="2000" dirty="0"/>
              <a:t>IB examination score of 4 or higher</a:t>
            </a:r>
          </a:p>
          <a:p>
            <a:pPr lvl="2"/>
            <a:r>
              <a:rPr lang="en-US" sz="2000" dirty="0"/>
              <a:t>CE course grade of B or higher</a:t>
            </a:r>
          </a:p>
          <a:p>
            <a:pPr lvl="1"/>
            <a:endParaRPr lang="en-US" dirty="0"/>
          </a:p>
          <a:p>
            <a:pPr marL="457200" lvl="1" indent="0">
              <a:buNone/>
            </a:pPr>
            <a:endParaRPr lang="en-US" sz="1600" dirty="0"/>
          </a:p>
          <a:p>
            <a:pPr lvl="1"/>
            <a:endParaRPr lang="en-US" sz="1600" dirty="0"/>
          </a:p>
          <a:p>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6783D988-76B3-66E4-7AB7-DAFE51112EF5}"/>
              </a:ext>
            </a:extLst>
          </p:cNvPr>
          <p:cNvSpPr>
            <a:spLocks noGrp="1"/>
          </p:cNvSpPr>
          <p:nvPr>
            <p:ph type="sldNum" sz="quarter" idx="12"/>
          </p:nvPr>
        </p:nvSpPr>
        <p:spPr>
          <a:xfrm>
            <a:off x="223071" y="6427018"/>
            <a:ext cx="2057400" cy="365125"/>
          </a:xfrm>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415013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81347"/>
            <a:ext cx="8782266" cy="629585"/>
          </a:xfrm>
        </p:spPr>
        <p:txBody>
          <a:bodyPr>
            <a:normAutofit/>
          </a:bodyPr>
          <a:lstStyle/>
          <a:p>
            <a:r>
              <a:rPr lang="en-US" dirty="0"/>
              <a:t>PWR Sub-Indicator Calculation Methodology</a:t>
            </a:r>
          </a:p>
        </p:txBody>
      </p:sp>
      <p:graphicFrame>
        <p:nvGraphicFramePr>
          <p:cNvPr id="5" name="Table 4"/>
          <p:cNvGraphicFramePr>
            <a:graphicFrameLocks noGrp="1"/>
          </p:cNvGraphicFramePr>
          <p:nvPr>
            <p:extLst>
              <p:ext uri="{D42A27DB-BD31-4B8C-83A1-F6EECF244321}">
                <p14:modId xmlns:p14="http://schemas.microsoft.com/office/powerpoint/2010/main" val="2253500133"/>
              </p:ext>
            </p:extLst>
          </p:nvPr>
        </p:nvGraphicFramePr>
        <p:xfrm>
          <a:off x="357051" y="1444933"/>
          <a:ext cx="8378189" cy="5031720"/>
        </p:xfrm>
        <a:graphic>
          <a:graphicData uri="http://schemas.openxmlformats.org/drawingml/2006/table">
            <a:tbl>
              <a:tblPr>
                <a:tableStyleId>{5C22544A-7EE6-4342-B048-85BDC9FD1C3A}</a:tableStyleId>
              </a:tblPr>
              <a:tblGrid>
                <a:gridCol w="8378189">
                  <a:extLst>
                    <a:ext uri="{9D8B030D-6E8A-4147-A177-3AD203B41FA5}">
                      <a16:colId xmlns:a16="http://schemas.microsoft.com/office/drawing/2014/main" val="20000"/>
                    </a:ext>
                  </a:extLst>
                </a:gridCol>
              </a:tblGrid>
              <a:tr h="3118418">
                <a:tc>
                  <a:txBody>
                    <a:bodyPr/>
                    <a:lstStyle/>
                    <a:p>
                      <a:r>
                        <a:rPr lang="en-US" sz="2000" dirty="0">
                          <a:latin typeface="Calibri" panose="020F0502020204030204" pitchFamily="34" charset="0"/>
                          <a:cs typeface="Calibri" panose="020F0502020204030204" pitchFamily="34" charset="0"/>
                        </a:rPr>
                        <a:t>At the February 2021 meeting, TAP recommended using the same calculation methodology for both sub-indicators:</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latin typeface="Calibri" panose="020F0502020204030204" pitchFamily="34" charset="0"/>
                          <a:cs typeface="Calibri" panose="020F0502020204030204" pitchFamily="34" charset="0"/>
                        </a:rPr>
                        <a:t>Graduation Guidelines reporting is required for graduates</a:t>
                      </a:r>
                    </a:p>
                    <a:p>
                      <a:pPr marL="342900" indent="-342900">
                        <a:buFont typeface="Wingdings" panose="05000000000000000000" pitchFamily="2" charset="2"/>
                        <a:buChar char="ü"/>
                      </a:pPr>
                      <a:r>
                        <a:rPr lang="en-US" sz="2000" dirty="0">
                          <a:latin typeface="Calibri" panose="020F0502020204030204" pitchFamily="34" charset="0"/>
                          <a:cs typeface="Calibri" panose="020F0502020204030204" pitchFamily="34" charset="0"/>
                        </a:rPr>
                        <a:t>Consistency in the denominator between the two sub-indicators</a:t>
                      </a:r>
                    </a:p>
                    <a:p>
                      <a:pPr marL="342900" indent="-342900">
                        <a:buFont typeface="Wingdings" panose="05000000000000000000" pitchFamily="2" charset="2"/>
                        <a:buChar char="ü"/>
                      </a:pPr>
                      <a:r>
                        <a:rPr lang="en-US" sz="2000" dirty="0">
                          <a:latin typeface="Calibri" panose="020F0502020204030204" pitchFamily="34" charset="0"/>
                          <a:cs typeface="Calibri" panose="020F0502020204030204" pitchFamily="34" charset="0"/>
                        </a:rPr>
                        <a:t>Counting at graduation allows for a complete dataset across the state</a:t>
                      </a:r>
                    </a:p>
                  </a:txBody>
                  <a:tcPr marL="8250" marR="8250" marT="8250" marB="0" anchor="b">
                    <a:noFill/>
                  </a:tcPr>
                </a:tc>
                <a:extLst>
                  <a:ext uri="{0D108BD9-81ED-4DB2-BD59-A6C34878D82A}">
                    <a16:rowId xmlns:a16="http://schemas.microsoft.com/office/drawing/2014/main" val="10000"/>
                  </a:ext>
                </a:extLst>
              </a:tr>
              <a:tr h="1025723">
                <a:tc>
                  <a:txBody>
                    <a:bodyPr/>
                    <a:lstStyle/>
                    <a:p>
                      <a:pPr marL="742950" lvl="1" indent="-285750" algn="l" fontAlgn="b">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cs typeface="Calibri" panose="020F0502020204030204" pitchFamily="34" charset="0"/>
                        </a:rPr>
                        <a:t>About 85% of IB examinations are taken in the final year of high school</a:t>
                      </a:r>
                    </a:p>
                    <a:p>
                      <a:pPr marL="742950" lvl="1" indent="-285750" algn="l" fontAlgn="b">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cs typeface="Calibri" panose="020F0502020204030204" pitchFamily="34" charset="0"/>
                        </a:rPr>
                        <a:t>About 65% of AP examinations are taken in the final two years of high school</a:t>
                      </a:r>
                    </a:p>
                    <a:p>
                      <a:pPr marL="342900" lvl="0" indent="-342900" algn="l" defTabSz="914400" rtl="0" eaLnBrk="1" fontAlgn="b" latinLnBrk="0" hangingPunct="1">
                        <a:buFont typeface="Wingdings" panose="05000000000000000000" pitchFamily="2" charset="2"/>
                        <a:buChar char="ü"/>
                      </a:pPr>
                      <a:r>
                        <a:rPr lang="en-US" sz="2000" kern="1200" dirty="0">
                          <a:solidFill>
                            <a:schemeClr val="dk1"/>
                          </a:solidFill>
                          <a:latin typeface="Calibri" panose="020F0502020204030204" pitchFamily="34" charset="0"/>
                          <a:ea typeface="+mn-ea"/>
                          <a:cs typeface="Calibri" panose="020F0502020204030204" pitchFamily="34" charset="0"/>
                        </a:rPr>
                        <a:t>A graduate is counted in the numerator if they met the requirement at any time during grades 9-12. </a:t>
                      </a:r>
                    </a:p>
                  </a:txBody>
                  <a:tcPr marL="8250" marR="8250" marT="8250" marB="0" anchor="b">
                    <a:solidFill>
                      <a:schemeClr val="bg1"/>
                    </a:solidFill>
                  </a:tcPr>
                </a:tc>
                <a:extLst>
                  <a:ext uri="{0D108BD9-81ED-4DB2-BD59-A6C34878D82A}">
                    <a16:rowId xmlns:a16="http://schemas.microsoft.com/office/drawing/2014/main" val="10001"/>
                  </a:ext>
                </a:extLst>
              </a:tr>
              <a:tr h="262171">
                <a:tc>
                  <a:txBody>
                    <a:bodyPr/>
                    <a:lstStyle/>
                    <a:p>
                      <a:pPr algn="l" fontAlgn="b"/>
                      <a:endParaRPr lang="en-US" sz="1800" b="0" i="0" u="none" strike="noStrike" dirty="0">
                        <a:solidFill>
                          <a:srgbClr val="000000"/>
                        </a:solidFill>
                        <a:effectLst/>
                        <a:latin typeface="+mn-lt"/>
                      </a:endParaRPr>
                    </a:p>
                  </a:txBody>
                  <a:tcPr marL="8250" marR="8250" marT="8250" marB="0" anchor="b">
                    <a:solidFill>
                      <a:schemeClr val="bg1"/>
                    </a:solidFill>
                  </a:tcPr>
                </a:tc>
                <a:extLst>
                  <a:ext uri="{0D108BD9-81ED-4DB2-BD59-A6C34878D82A}">
                    <a16:rowId xmlns:a16="http://schemas.microsoft.com/office/drawing/2014/main" val="10002"/>
                  </a:ext>
                </a:extLst>
              </a:tr>
              <a:tr h="262171">
                <a:tc>
                  <a:txBody>
                    <a:bodyPr/>
                    <a:lstStyle/>
                    <a:p>
                      <a:pPr algn="l" fontAlgn="b"/>
                      <a:endParaRPr lang="en-US" sz="1800" b="0" i="0" u="none" strike="noStrike" dirty="0">
                        <a:solidFill>
                          <a:srgbClr val="000000"/>
                        </a:solidFill>
                        <a:effectLst/>
                        <a:latin typeface="+mn-lt"/>
                      </a:endParaRPr>
                    </a:p>
                  </a:txBody>
                  <a:tcPr marL="8250" marR="8250" marT="8250" marB="0" anchor="b">
                    <a:solidFill>
                      <a:schemeClr val="bg1"/>
                    </a:solidFill>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0C000774-FBBE-475A-A737-26CCC68F3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53" y="2273035"/>
            <a:ext cx="7402619" cy="1155965"/>
          </a:xfrm>
          <a:prstGeom prst="rect">
            <a:avLst/>
          </a:prstGeom>
        </p:spPr>
      </p:pic>
      <p:sp>
        <p:nvSpPr>
          <p:cNvPr id="3" name="Slide Number Placeholder 3">
            <a:extLst>
              <a:ext uri="{FF2B5EF4-FFF2-40B4-BE49-F238E27FC236}">
                <a16:creationId xmlns:a16="http://schemas.microsoft.com/office/drawing/2014/main" id="{3F12A4AB-26A1-2AD8-310A-551C3C493F72}"/>
              </a:ext>
            </a:extLst>
          </p:cNvPr>
          <p:cNvSpPr>
            <a:spLocks noGrp="1"/>
          </p:cNvSpPr>
          <p:nvPr>
            <p:ph type="sldNum" sz="quarter" idx="12"/>
          </p:nvPr>
        </p:nvSpPr>
        <p:spPr>
          <a:xfrm>
            <a:off x="223071" y="6427018"/>
            <a:ext cx="2057400" cy="365125"/>
          </a:xfrm>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30251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245193" y="487110"/>
            <a:ext cx="6081900" cy="5238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latin typeface="Rockwell"/>
                <a:ea typeface="Rockwell"/>
                <a:cs typeface="Rockwell"/>
                <a:sym typeface="Rockwell"/>
              </a:rPr>
              <a:t>Welcome &amp; Introductions</a:t>
            </a:r>
            <a:endParaRPr sz="2800">
              <a:latin typeface="Rockwell"/>
              <a:ea typeface="Rockwell"/>
              <a:cs typeface="Rockwell"/>
              <a:sym typeface="Rockwell"/>
            </a:endParaRPr>
          </a:p>
        </p:txBody>
      </p:sp>
      <p:sp>
        <p:nvSpPr>
          <p:cNvPr id="100" name="Google Shape;100;p2"/>
          <p:cNvSpPr txBox="1">
            <a:spLocks noGrp="1"/>
          </p:cNvSpPr>
          <p:nvPr>
            <p:ph type="body" idx="1"/>
          </p:nvPr>
        </p:nvSpPr>
        <p:spPr>
          <a:xfrm>
            <a:off x="628649" y="1606608"/>
            <a:ext cx="8188427" cy="44970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b="1" dirty="0"/>
              <a:t>Welcome!  </a:t>
            </a:r>
            <a:endParaRPr dirty="0"/>
          </a:p>
          <a:p>
            <a:pPr marL="685800" lvl="1" indent="-228600" algn="l" rtl="0">
              <a:lnSpc>
                <a:spcPct val="90000"/>
              </a:lnSpc>
              <a:spcBef>
                <a:spcPts val="500"/>
              </a:spcBef>
              <a:spcAft>
                <a:spcPts val="0"/>
              </a:spcAft>
              <a:buClr>
                <a:schemeClr val="dk1"/>
              </a:buClr>
              <a:buSzPts val="2000"/>
              <a:buChar char="•"/>
            </a:pPr>
            <a:r>
              <a:rPr lang="en-US" dirty="0"/>
              <a:t>The purpose of the TAP is to provide non‐binding technical recommendations to CDE regarding the Colorado Growth Model, state accountability, and other topics as needed.  </a:t>
            </a:r>
          </a:p>
          <a:p>
            <a:pPr marL="228600" lvl="0" indent="-76200" algn="l" rtl="0">
              <a:lnSpc>
                <a:spcPct val="90000"/>
              </a:lnSpc>
              <a:spcBef>
                <a:spcPts val="1000"/>
              </a:spcBef>
              <a:spcAft>
                <a:spcPts val="0"/>
              </a:spcAft>
              <a:buClr>
                <a:schemeClr val="dk1"/>
              </a:buClr>
              <a:buSzPts val="2400"/>
              <a:buNone/>
            </a:pPr>
            <a:endParaRPr lang="en-US" sz="1200" dirty="0"/>
          </a:p>
          <a:p>
            <a:pPr marL="228600" lvl="0" indent="-228600" algn="l" rtl="0">
              <a:lnSpc>
                <a:spcPct val="90000"/>
              </a:lnSpc>
              <a:spcBef>
                <a:spcPts val="1000"/>
              </a:spcBef>
              <a:spcAft>
                <a:spcPts val="0"/>
              </a:spcAft>
              <a:buClr>
                <a:schemeClr val="dk1"/>
              </a:buClr>
              <a:buSzPts val="2200"/>
              <a:buChar char="•"/>
            </a:pPr>
            <a:r>
              <a:rPr lang="en-US" sz="2200" b="1" dirty="0"/>
              <a:t>Meeting Logistics:  </a:t>
            </a:r>
            <a:endParaRPr lang="en-US" dirty="0"/>
          </a:p>
          <a:p>
            <a:pPr marL="685800" lvl="1" indent="-228600" algn="l" rtl="0">
              <a:lnSpc>
                <a:spcPct val="90000"/>
              </a:lnSpc>
              <a:spcBef>
                <a:spcPts val="500"/>
              </a:spcBef>
              <a:spcAft>
                <a:spcPts val="0"/>
              </a:spcAft>
              <a:buClr>
                <a:schemeClr val="dk1"/>
              </a:buClr>
              <a:buSzPts val="2000"/>
              <a:buChar char="•"/>
            </a:pPr>
            <a:r>
              <a:rPr lang="en-US" dirty="0"/>
              <a:t>Non‐members, please add your Name/Affiliation to the chat box. </a:t>
            </a:r>
            <a:endParaRPr dirty="0"/>
          </a:p>
          <a:p>
            <a:pPr marL="685800" lvl="1" indent="-228600" algn="l" rtl="0">
              <a:lnSpc>
                <a:spcPct val="90000"/>
              </a:lnSpc>
              <a:spcBef>
                <a:spcPts val="500"/>
              </a:spcBef>
              <a:spcAft>
                <a:spcPts val="0"/>
              </a:spcAft>
              <a:buClr>
                <a:schemeClr val="dk1"/>
              </a:buClr>
              <a:buSzPts val="2000"/>
              <a:buChar char="•"/>
            </a:pPr>
            <a:r>
              <a:rPr lang="en-US" dirty="0"/>
              <a:t>Everyone please mute your sound. </a:t>
            </a:r>
            <a:endParaRPr dirty="0"/>
          </a:p>
          <a:p>
            <a:pPr marL="685800" lvl="1" indent="-228600" algn="l" rtl="0">
              <a:lnSpc>
                <a:spcPct val="90000"/>
              </a:lnSpc>
              <a:spcBef>
                <a:spcPts val="500"/>
              </a:spcBef>
              <a:spcAft>
                <a:spcPts val="0"/>
              </a:spcAft>
              <a:buClr>
                <a:schemeClr val="dk1"/>
              </a:buClr>
              <a:buSzPts val="2000"/>
              <a:buChar char="•"/>
            </a:pPr>
            <a:r>
              <a:rPr lang="en-US" dirty="0"/>
              <a:t>We ask all non‐TAP members to hold any comments until the end of the meeting.  We do this to ensure we have sufficient time to address all meeting agenda items.</a:t>
            </a:r>
            <a:endParaRPr dirty="0"/>
          </a:p>
        </p:txBody>
      </p:sp>
      <p:sp>
        <p:nvSpPr>
          <p:cNvPr id="101" name="Google Shape;101;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a:t>
            </a:fld>
            <a:endParaRPr/>
          </a:p>
        </p:txBody>
      </p:sp>
      <p:sp>
        <p:nvSpPr>
          <p:cNvPr id="2" name="TextBox 1">
            <a:extLst>
              <a:ext uri="{FF2B5EF4-FFF2-40B4-BE49-F238E27FC236}">
                <a16:creationId xmlns:a16="http://schemas.microsoft.com/office/drawing/2014/main" id="{80C7113F-FEFE-FE4B-C28D-B082B54DA095}"/>
              </a:ext>
            </a:extLst>
          </p:cNvPr>
          <p:cNvSpPr txBox="1"/>
          <p:nvPr/>
        </p:nvSpPr>
        <p:spPr>
          <a:xfrm>
            <a:off x="591334" y="5453894"/>
            <a:ext cx="8263055" cy="400110"/>
          </a:xfrm>
          <a:prstGeom prst="rect">
            <a:avLst/>
          </a:prstGeom>
          <a:noFill/>
        </p:spPr>
        <p:txBody>
          <a:bodyPr wrap="square" rtlCol="0">
            <a:spAutoFit/>
          </a:bodyPr>
          <a:lstStyle/>
          <a:p>
            <a:pPr algn="ctr"/>
            <a:r>
              <a:rPr lang="en-US" sz="2000" b="1" i="1" dirty="0">
                <a:solidFill>
                  <a:schemeClr val="accent6">
                    <a:lumMod val="75000"/>
                  </a:schemeClr>
                </a:solidFill>
              </a:rPr>
              <a:t>Thank you, Dan Jorgensen, for 10 years facilitating the TAP!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CC80-87FB-1661-9C66-C3E19ABA2E9C}"/>
              </a:ext>
            </a:extLst>
          </p:cNvPr>
          <p:cNvSpPr>
            <a:spLocks noGrp="1"/>
          </p:cNvSpPr>
          <p:nvPr>
            <p:ph type="title"/>
          </p:nvPr>
        </p:nvSpPr>
        <p:spPr>
          <a:xfrm>
            <a:off x="245193" y="495404"/>
            <a:ext cx="8341373" cy="515527"/>
          </a:xfrm>
        </p:spPr>
        <p:txBody>
          <a:bodyPr>
            <a:normAutofit fontScale="90000"/>
          </a:bodyPr>
          <a:lstStyle/>
          <a:p>
            <a:r>
              <a:rPr lang="en-US" dirty="0"/>
              <a:t>Data Build for Higher Bar and Non-ELA/Math Metrics </a:t>
            </a:r>
          </a:p>
        </p:txBody>
      </p:sp>
      <p:sp>
        <p:nvSpPr>
          <p:cNvPr id="4" name="Slide Number Placeholder 3">
            <a:extLst>
              <a:ext uri="{FF2B5EF4-FFF2-40B4-BE49-F238E27FC236}">
                <a16:creationId xmlns:a16="http://schemas.microsoft.com/office/drawing/2014/main" id="{166DB722-1F31-5C00-88E2-E41395D1CF16}"/>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
        <p:nvSpPr>
          <p:cNvPr id="5" name="TextBox 4">
            <a:extLst>
              <a:ext uri="{FF2B5EF4-FFF2-40B4-BE49-F238E27FC236}">
                <a16:creationId xmlns:a16="http://schemas.microsoft.com/office/drawing/2014/main" id="{847E92D6-46B8-623E-8506-F9475A3B72F1}"/>
              </a:ext>
            </a:extLst>
          </p:cNvPr>
          <p:cNvSpPr txBox="1"/>
          <p:nvPr/>
        </p:nvSpPr>
        <p:spPr>
          <a:xfrm>
            <a:off x="6363422" y="2865422"/>
            <a:ext cx="2223144" cy="2031325"/>
          </a:xfrm>
          <a:prstGeom prst="rect">
            <a:avLst/>
          </a:prstGeom>
          <a:noFill/>
          <a:ln w="63500" cmpd="thickThin">
            <a:solidFill>
              <a:schemeClr val="accent1"/>
            </a:solidFill>
          </a:ln>
        </p:spPr>
        <p:txBody>
          <a:bodyPr wrap="square" rtlCol="0">
            <a:spAutoFit/>
          </a:bodyPr>
          <a:lstStyle/>
          <a:p>
            <a:r>
              <a:rPr lang="en-US" dirty="0"/>
              <a:t>Unique by Student ID. Includes “best-of” numerator value from all available files for Higher Bar metric and Non-ELA/Math metric</a:t>
            </a:r>
          </a:p>
        </p:txBody>
      </p:sp>
      <p:sp>
        <p:nvSpPr>
          <p:cNvPr id="6" name="TextBox 5">
            <a:extLst>
              <a:ext uri="{FF2B5EF4-FFF2-40B4-BE49-F238E27FC236}">
                <a16:creationId xmlns:a16="http://schemas.microsoft.com/office/drawing/2014/main" id="{BAC9AFE4-1532-108F-98D0-96C56ABCC03F}"/>
              </a:ext>
            </a:extLst>
          </p:cNvPr>
          <p:cNvSpPr txBox="1"/>
          <p:nvPr/>
        </p:nvSpPr>
        <p:spPr>
          <a:xfrm>
            <a:off x="620483" y="1747650"/>
            <a:ext cx="2307771" cy="646331"/>
          </a:xfrm>
          <a:prstGeom prst="rect">
            <a:avLst/>
          </a:prstGeom>
          <a:solidFill>
            <a:schemeClr val="accent4">
              <a:lumMod val="40000"/>
              <a:lumOff val="60000"/>
            </a:schemeClr>
          </a:solidFill>
          <a:ln>
            <a:solidFill>
              <a:schemeClr val="accent1"/>
            </a:solidFill>
          </a:ln>
        </p:spPr>
        <p:txBody>
          <a:bodyPr wrap="square" rtlCol="0">
            <a:spAutoFit/>
          </a:bodyPr>
          <a:lstStyle/>
          <a:p>
            <a:r>
              <a:rPr lang="en-US" dirty="0"/>
              <a:t>Advanced Placement Exams</a:t>
            </a:r>
          </a:p>
        </p:txBody>
      </p:sp>
      <p:sp>
        <p:nvSpPr>
          <p:cNvPr id="7" name="TextBox 6">
            <a:extLst>
              <a:ext uri="{FF2B5EF4-FFF2-40B4-BE49-F238E27FC236}">
                <a16:creationId xmlns:a16="http://schemas.microsoft.com/office/drawing/2014/main" id="{D719B400-E0D5-9C80-7905-2EA47CF31DEB}"/>
              </a:ext>
            </a:extLst>
          </p:cNvPr>
          <p:cNvSpPr txBox="1"/>
          <p:nvPr/>
        </p:nvSpPr>
        <p:spPr>
          <a:xfrm>
            <a:off x="620479" y="5451540"/>
            <a:ext cx="2307771" cy="369332"/>
          </a:xfrm>
          <a:prstGeom prst="rect">
            <a:avLst/>
          </a:prstGeom>
          <a:solidFill>
            <a:schemeClr val="accent1">
              <a:lumMod val="60000"/>
              <a:lumOff val="40000"/>
            </a:schemeClr>
          </a:solidFill>
          <a:ln>
            <a:solidFill>
              <a:schemeClr val="accent1"/>
            </a:solidFill>
          </a:ln>
        </p:spPr>
        <p:txBody>
          <a:bodyPr wrap="square" rtlCol="0">
            <a:spAutoFit/>
          </a:bodyPr>
          <a:lstStyle/>
          <a:p>
            <a:r>
              <a:rPr lang="en-US" dirty="0"/>
              <a:t>CO SAT</a:t>
            </a:r>
          </a:p>
        </p:txBody>
      </p:sp>
      <p:sp>
        <p:nvSpPr>
          <p:cNvPr id="8" name="TextBox 7">
            <a:extLst>
              <a:ext uri="{FF2B5EF4-FFF2-40B4-BE49-F238E27FC236}">
                <a16:creationId xmlns:a16="http://schemas.microsoft.com/office/drawing/2014/main" id="{AC5DFA2D-7C39-DC2A-BB5E-4F0416906F2A}"/>
              </a:ext>
            </a:extLst>
          </p:cNvPr>
          <p:cNvSpPr txBox="1"/>
          <p:nvPr/>
        </p:nvSpPr>
        <p:spPr>
          <a:xfrm>
            <a:off x="620481" y="2648487"/>
            <a:ext cx="2307771" cy="646331"/>
          </a:xfrm>
          <a:prstGeom prst="rect">
            <a:avLst/>
          </a:prstGeom>
          <a:solidFill>
            <a:schemeClr val="accent5">
              <a:lumMod val="20000"/>
              <a:lumOff val="80000"/>
            </a:schemeClr>
          </a:solidFill>
          <a:ln>
            <a:solidFill>
              <a:schemeClr val="accent1"/>
            </a:solidFill>
          </a:ln>
        </p:spPr>
        <p:txBody>
          <a:bodyPr wrap="square" rtlCol="0">
            <a:spAutoFit/>
          </a:bodyPr>
          <a:lstStyle/>
          <a:p>
            <a:r>
              <a:rPr lang="en-US" dirty="0"/>
              <a:t>International Baccalaureate Exams</a:t>
            </a:r>
          </a:p>
        </p:txBody>
      </p:sp>
      <p:sp>
        <p:nvSpPr>
          <p:cNvPr id="9" name="TextBox 8">
            <a:extLst>
              <a:ext uri="{FF2B5EF4-FFF2-40B4-BE49-F238E27FC236}">
                <a16:creationId xmlns:a16="http://schemas.microsoft.com/office/drawing/2014/main" id="{FD52AF29-2284-57A7-90EC-87AFE9F173F0}"/>
              </a:ext>
            </a:extLst>
          </p:cNvPr>
          <p:cNvSpPr txBox="1"/>
          <p:nvPr/>
        </p:nvSpPr>
        <p:spPr>
          <a:xfrm>
            <a:off x="620480" y="3565400"/>
            <a:ext cx="2307771" cy="646331"/>
          </a:xfrm>
          <a:prstGeom prst="rect">
            <a:avLst/>
          </a:prstGeom>
          <a:solidFill>
            <a:schemeClr val="accent6">
              <a:lumMod val="20000"/>
              <a:lumOff val="80000"/>
            </a:schemeClr>
          </a:solidFill>
          <a:ln>
            <a:solidFill>
              <a:schemeClr val="accent1"/>
            </a:solidFill>
          </a:ln>
        </p:spPr>
        <p:txBody>
          <a:bodyPr wrap="square" rtlCol="0">
            <a:spAutoFit/>
          </a:bodyPr>
          <a:lstStyle/>
          <a:p>
            <a:r>
              <a:rPr lang="en-US" dirty="0"/>
              <a:t>Concurrent Enrollment from CDHE</a:t>
            </a:r>
          </a:p>
        </p:txBody>
      </p:sp>
      <p:sp>
        <p:nvSpPr>
          <p:cNvPr id="10" name="TextBox 9">
            <a:extLst>
              <a:ext uri="{FF2B5EF4-FFF2-40B4-BE49-F238E27FC236}">
                <a16:creationId xmlns:a16="http://schemas.microsoft.com/office/drawing/2014/main" id="{0A727673-9BBA-EEFC-81DA-7F8B447C8AC3}"/>
              </a:ext>
            </a:extLst>
          </p:cNvPr>
          <p:cNvSpPr txBox="1"/>
          <p:nvPr/>
        </p:nvSpPr>
        <p:spPr>
          <a:xfrm>
            <a:off x="620479" y="4500937"/>
            <a:ext cx="2307771" cy="646331"/>
          </a:xfrm>
          <a:prstGeom prst="rect">
            <a:avLst/>
          </a:prstGeom>
          <a:solidFill>
            <a:srgbClr val="E4BAFC"/>
          </a:solidFill>
          <a:ln>
            <a:solidFill>
              <a:schemeClr val="accent1"/>
            </a:solidFill>
          </a:ln>
        </p:spPr>
        <p:txBody>
          <a:bodyPr wrap="square" rtlCol="0">
            <a:spAutoFit/>
          </a:bodyPr>
          <a:lstStyle/>
          <a:p>
            <a:r>
              <a:rPr lang="en-US" dirty="0"/>
              <a:t>Grad Guidelines Collection</a:t>
            </a:r>
          </a:p>
        </p:txBody>
      </p:sp>
      <p:cxnSp>
        <p:nvCxnSpPr>
          <p:cNvPr id="12" name="Straight Arrow Connector 11">
            <a:extLst>
              <a:ext uri="{FF2B5EF4-FFF2-40B4-BE49-F238E27FC236}">
                <a16:creationId xmlns:a16="http://schemas.microsoft.com/office/drawing/2014/main" id="{843F808D-67EE-2D1A-84CB-DD3285C0901F}"/>
              </a:ext>
            </a:extLst>
          </p:cNvPr>
          <p:cNvCxnSpPr>
            <a:cxnSpLocks/>
            <a:stCxn id="6" idx="3"/>
          </p:cNvCxnSpPr>
          <p:nvPr/>
        </p:nvCxnSpPr>
        <p:spPr>
          <a:xfrm>
            <a:off x="2928254" y="2070816"/>
            <a:ext cx="532172" cy="515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C9CCBD3-51E0-8A6A-D6BE-9AA3795D3A5B}"/>
              </a:ext>
            </a:extLst>
          </p:cNvPr>
          <p:cNvSpPr txBox="1"/>
          <p:nvPr/>
        </p:nvSpPr>
        <p:spPr>
          <a:xfrm>
            <a:off x="3460428" y="2324166"/>
            <a:ext cx="2223144" cy="2031325"/>
          </a:xfrm>
          <a:prstGeom prst="rect">
            <a:avLst/>
          </a:prstGeom>
          <a:noFill/>
          <a:ln>
            <a:solidFill>
              <a:schemeClr val="accent1"/>
            </a:solidFill>
          </a:ln>
        </p:spPr>
        <p:txBody>
          <a:bodyPr wrap="square" rtlCol="0">
            <a:spAutoFit/>
          </a:bodyPr>
          <a:lstStyle/>
          <a:p>
            <a:r>
              <a:rPr lang="en-US" dirty="0"/>
              <a:t>Aggregated student level file. Contains 1 student record from each contributing file that provides “best-of” outcome for that data stream.</a:t>
            </a:r>
          </a:p>
        </p:txBody>
      </p:sp>
      <p:cxnSp>
        <p:nvCxnSpPr>
          <p:cNvPr id="11" name="Straight Arrow Connector 10">
            <a:extLst>
              <a:ext uri="{FF2B5EF4-FFF2-40B4-BE49-F238E27FC236}">
                <a16:creationId xmlns:a16="http://schemas.microsoft.com/office/drawing/2014/main" id="{23EF6AEA-A132-BBDB-2846-95B6081CF808}"/>
              </a:ext>
            </a:extLst>
          </p:cNvPr>
          <p:cNvCxnSpPr>
            <a:cxnSpLocks/>
            <a:stCxn id="8" idx="3"/>
          </p:cNvCxnSpPr>
          <p:nvPr/>
        </p:nvCxnSpPr>
        <p:spPr>
          <a:xfrm flipV="1">
            <a:off x="2928252" y="2837253"/>
            <a:ext cx="521285" cy="13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6F8F27-057C-9FBF-7452-0AF7C07A7E72}"/>
              </a:ext>
            </a:extLst>
          </p:cNvPr>
          <p:cNvCxnSpPr>
            <a:cxnSpLocks/>
          </p:cNvCxnSpPr>
          <p:nvPr/>
        </p:nvCxnSpPr>
        <p:spPr>
          <a:xfrm flipV="1">
            <a:off x="2917355" y="3076462"/>
            <a:ext cx="532182" cy="872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AEE33E-0942-5BCC-636D-B828ECCC92F2}"/>
              </a:ext>
            </a:extLst>
          </p:cNvPr>
          <p:cNvCxnSpPr>
            <a:cxnSpLocks/>
          </p:cNvCxnSpPr>
          <p:nvPr/>
        </p:nvCxnSpPr>
        <p:spPr>
          <a:xfrm flipV="1">
            <a:off x="2928250" y="3521705"/>
            <a:ext cx="553959" cy="1212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6C9B433-762D-6926-F640-5C680CABC318}"/>
              </a:ext>
            </a:extLst>
          </p:cNvPr>
          <p:cNvCxnSpPr>
            <a:cxnSpLocks/>
            <a:stCxn id="7" idx="3"/>
          </p:cNvCxnSpPr>
          <p:nvPr/>
        </p:nvCxnSpPr>
        <p:spPr>
          <a:xfrm flipV="1">
            <a:off x="2928250" y="4053331"/>
            <a:ext cx="521287" cy="1582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59F650F-433E-C1E7-8B62-4FEDBA554845}"/>
              </a:ext>
            </a:extLst>
          </p:cNvPr>
          <p:cNvCxnSpPr>
            <a:cxnSpLocks/>
          </p:cNvCxnSpPr>
          <p:nvPr/>
        </p:nvCxnSpPr>
        <p:spPr>
          <a:xfrm>
            <a:off x="5683572" y="3311871"/>
            <a:ext cx="679850" cy="37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F10A4F0-D479-558B-73FC-8E3F852A59FA}"/>
              </a:ext>
            </a:extLst>
          </p:cNvPr>
          <p:cNvSpPr txBox="1"/>
          <p:nvPr/>
        </p:nvSpPr>
        <p:spPr>
          <a:xfrm>
            <a:off x="3570508" y="4746638"/>
            <a:ext cx="1861466" cy="923330"/>
          </a:xfrm>
          <a:prstGeom prst="rect">
            <a:avLst/>
          </a:prstGeom>
          <a:solidFill>
            <a:schemeClr val="accent2">
              <a:lumMod val="60000"/>
              <a:lumOff val="40000"/>
            </a:schemeClr>
          </a:solidFill>
          <a:ln>
            <a:solidFill>
              <a:schemeClr val="accent1"/>
            </a:solidFill>
          </a:ln>
        </p:spPr>
        <p:txBody>
          <a:bodyPr wrap="square" rtlCol="0">
            <a:spAutoFit/>
          </a:bodyPr>
          <a:lstStyle/>
          <a:p>
            <a:r>
              <a:rPr lang="en-US" dirty="0"/>
              <a:t>Matriculation File to establish denominator</a:t>
            </a:r>
          </a:p>
        </p:txBody>
      </p:sp>
      <p:cxnSp>
        <p:nvCxnSpPr>
          <p:cNvPr id="35" name="Straight Arrow Connector 34">
            <a:extLst>
              <a:ext uri="{FF2B5EF4-FFF2-40B4-BE49-F238E27FC236}">
                <a16:creationId xmlns:a16="http://schemas.microsoft.com/office/drawing/2014/main" id="{2EEBB293-2F5D-3BF1-27D3-D5438FB4808E}"/>
              </a:ext>
            </a:extLst>
          </p:cNvPr>
          <p:cNvCxnSpPr>
            <a:cxnSpLocks/>
            <a:stCxn id="28" idx="3"/>
          </p:cNvCxnSpPr>
          <p:nvPr/>
        </p:nvCxnSpPr>
        <p:spPr>
          <a:xfrm flipV="1">
            <a:off x="5431974" y="4053331"/>
            <a:ext cx="931448" cy="1154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43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9245-8FEE-D551-81B3-02FEA057BE0A}"/>
              </a:ext>
            </a:extLst>
          </p:cNvPr>
          <p:cNvSpPr>
            <a:spLocks noGrp="1"/>
          </p:cNvSpPr>
          <p:nvPr>
            <p:ph type="title"/>
          </p:nvPr>
        </p:nvSpPr>
        <p:spPr>
          <a:xfrm>
            <a:off x="245193" y="432078"/>
            <a:ext cx="8506921" cy="578853"/>
          </a:xfrm>
        </p:spPr>
        <p:txBody>
          <a:bodyPr>
            <a:normAutofit fontScale="90000"/>
          </a:bodyPr>
          <a:lstStyle/>
          <a:p>
            <a:r>
              <a:rPr lang="en-US" dirty="0"/>
              <a:t>SASID counts for 2021 and 2022 Cohorts by Measure</a:t>
            </a:r>
          </a:p>
        </p:txBody>
      </p:sp>
      <p:sp>
        <p:nvSpPr>
          <p:cNvPr id="4" name="Slide Number Placeholder 3">
            <a:extLst>
              <a:ext uri="{FF2B5EF4-FFF2-40B4-BE49-F238E27FC236}">
                <a16:creationId xmlns:a16="http://schemas.microsoft.com/office/drawing/2014/main" id="{3BF1DBED-1DBB-84B1-6B94-0A82AA2D2103}"/>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
        <p:nvSpPr>
          <p:cNvPr id="6" name="Content Placeholder 5">
            <a:extLst>
              <a:ext uri="{FF2B5EF4-FFF2-40B4-BE49-F238E27FC236}">
                <a16:creationId xmlns:a16="http://schemas.microsoft.com/office/drawing/2014/main" id="{ED6094FA-816D-2303-F23C-966C97A7F085}"/>
              </a:ext>
            </a:extLst>
          </p:cNvPr>
          <p:cNvSpPr>
            <a:spLocks noGrp="1"/>
          </p:cNvSpPr>
          <p:nvPr>
            <p:ph idx="1"/>
          </p:nvPr>
        </p:nvSpPr>
        <p:spPr>
          <a:xfrm>
            <a:off x="753029" y="5507914"/>
            <a:ext cx="7121567" cy="1219682"/>
          </a:xfrm>
        </p:spPr>
        <p:txBody>
          <a:bodyPr>
            <a:normAutofit fontScale="70000" lnSpcReduction="20000"/>
          </a:bodyPr>
          <a:lstStyle/>
          <a:p>
            <a:pPr marL="0" indent="0">
              <a:buNone/>
            </a:pPr>
            <a:r>
              <a:rPr lang="en-US" dirty="0"/>
              <a:t>* the 2021 cohort SAT counts are so low because state testing was canceled in spring 2020 due to the pandemic when most 2021 grads would have been in 11th grade</a:t>
            </a:r>
          </a:p>
          <a:p>
            <a:pPr marL="0" indent="0">
              <a:buNone/>
            </a:pPr>
            <a:r>
              <a:rPr lang="en-US" dirty="0"/>
              <a:t>Also note that measure counts include duplicate records and do not add up to the unique student total</a:t>
            </a:r>
          </a:p>
        </p:txBody>
      </p:sp>
      <p:pic>
        <p:nvPicPr>
          <p:cNvPr id="7" name="Picture 6">
            <a:extLst>
              <a:ext uri="{FF2B5EF4-FFF2-40B4-BE49-F238E27FC236}">
                <a16:creationId xmlns:a16="http://schemas.microsoft.com/office/drawing/2014/main" id="{71AE0F87-ACDA-72AB-A554-D51AAEB83AAD}"/>
              </a:ext>
            </a:extLst>
          </p:cNvPr>
          <p:cNvPicPr>
            <a:picLocks noChangeAspect="1"/>
          </p:cNvPicPr>
          <p:nvPr/>
        </p:nvPicPr>
        <p:blipFill>
          <a:blip r:embed="rId2"/>
          <a:stretch>
            <a:fillRect/>
          </a:stretch>
        </p:blipFill>
        <p:spPr>
          <a:xfrm>
            <a:off x="559399" y="1600427"/>
            <a:ext cx="8060580" cy="3593418"/>
          </a:xfrm>
          <a:prstGeom prst="rect">
            <a:avLst/>
          </a:prstGeom>
        </p:spPr>
      </p:pic>
    </p:spTree>
    <p:extLst>
      <p:ext uri="{BB962C8B-B14F-4D97-AF65-F5344CB8AC3E}">
        <p14:creationId xmlns:p14="http://schemas.microsoft.com/office/powerpoint/2010/main" val="11144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9CB9-4CEE-92F5-2776-16C9F118B216}"/>
              </a:ext>
            </a:extLst>
          </p:cNvPr>
          <p:cNvSpPr>
            <a:spLocks noGrp="1"/>
          </p:cNvSpPr>
          <p:nvPr>
            <p:ph type="title"/>
          </p:nvPr>
        </p:nvSpPr>
        <p:spPr>
          <a:xfrm>
            <a:off x="245193" y="254514"/>
            <a:ext cx="6550718" cy="756418"/>
          </a:xfrm>
        </p:spPr>
        <p:txBody>
          <a:bodyPr>
            <a:normAutofit fontScale="90000"/>
          </a:bodyPr>
          <a:lstStyle/>
          <a:p>
            <a:r>
              <a:rPr lang="en-US" dirty="0"/>
              <a:t>2021 Distribution of Schools by Percent of Students Meeting ELA &amp; Math Higher Bar</a:t>
            </a:r>
          </a:p>
        </p:txBody>
      </p:sp>
      <p:sp>
        <p:nvSpPr>
          <p:cNvPr id="4" name="Slide Number Placeholder 3">
            <a:extLst>
              <a:ext uri="{FF2B5EF4-FFF2-40B4-BE49-F238E27FC236}">
                <a16:creationId xmlns:a16="http://schemas.microsoft.com/office/drawing/2014/main" id="{7BFCA992-E05F-EB19-8E03-7120D7BF8AB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pic>
        <p:nvPicPr>
          <p:cNvPr id="3" name="Picture 2">
            <a:extLst>
              <a:ext uri="{FF2B5EF4-FFF2-40B4-BE49-F238E27FC236}">
                <a16:creationId xmlns:a16="http://schemas.microsoft.com/office/drawing/2014/main" id="{15B3A7F9-6CD6-37C8-CFED-6E32C63E7819}"/>
              </a:ext>
            </a:extLst>
          </p:cNvPr>
          <p:cNvPicPr>
            <a:picLocks noChangeAspect="1"/>
          </p:cNvPicPr>
          <p:nvPr/>
        </p:nvPicPr>
        <p:blipFill>
          <a:blip r:embed="rId2"/>
          <a:stretch>
            <a:fillRect/>
          </a:stretch>
        </p:blipFill>
        <p:spPr>
          <a:xfrm>
            <a:off x="642257" y="1299891"/>
            <a:ext cx="6890657" cy="5523741"/>
          </a:xfrm>
          <a:prstGeom prst="rect">
            <a:avLst/>
          </a:prstGeom>
        </p:spPr>
      </p:pic>
      <p:sp>
        <p:nvSpPr>
          <p:cNvPr id="5" name="TextBox 4">
            <a:extLst>
              <a:ext uri="{FF2B5EF4-FFF2-40B4-BE49-F238E27FC236}">
                <a16:creationId xmlns:a16="http://schemas.microsoft.com/office/drawing/2014/main" id="{1E1E7885-66A6-DAFB-A0DF-70232A20DA09}"/>
              </a:ext>
            </a:extLst>
          </p:cNvPr>
          <p:cNvSpPr txBox="1"/>
          <p:nvPr/>
        </p:nvSpPr>
        <p:spPr>
          <a:xfrm>
            <a:off x="6150427" y="4648200"/>
            <a:ext cx="2262195" cy="1077218"/>
          </a:xfrm>
          <a:prstGeom prst="rect">
            <a:avLst/>
          </a:prstGeom>
          <a:noFill/>
        </p:spPr>
        <p:txBody>
          <a:bodyPr wrap="square" rtlCol="0">
            <a:spAutoFit/>
          </a:bodyPr>
          <a:lstStyle/>
          <a:p>
            <a:r>
              <a:rPr lang="en-US" sz="1600" dirty="0"/>
              <a:t>Note that AECs and schools with less than 16 graduates in 2021 are excluded</a:t>
            </a:r>
          </a:p>
        </p:txBody>
      </p:sp>
    </p:spTree>
    <p:extLst>
      <p:ext uri="{BB962C8B-B14F-4D97-AF65-F5344CB8AC3E}">
        <p14:creationId xmlns:p14="http://schemas.microsoft.com/office/powerpoint/2010/main" val="3644060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962ABA-EFBF-B506-9ABB-6E46F3CF9B57}"/>
              </a:ext>
            </a:extLst>
          </p:cNvPr>
          <p:cNvPicPr>
            <a:picLocks noChangeAspect="1"/>
          </p:cNvPicPr>
          <p:nvPr/>
        </p:nvPicPr>
        <p:blipFill>
          <a:blip r:embed="rId3"/>
          <a:stretch>
            <a:fillRect/>
          </a:stretch>
        </p:blipFill>
        <p:spPr>
          <a:xfrm>
            <a:off x="678091" y="1333947"/>
            <a:ext cx="6276019" cy="5425922"/>
          </a:xfrm>
          <a:prstGeom prst="rect">
            <a:avLst/>
          </a:prstGeom>
        </p:spPr>
      </p:pic>
      <p:sp>
        <p:nvSpPr>
          <p:cNvPr id="2" name="Title 1">
            <a:extLst>
              <a:ext uri="{FF2B5EF4-FFF2-40B4-BE49-F238E27FC236}">
                <a16:creationId xmlns:a16="http://schemas.microsoft.com/office/drawing/2014/main" id="{D18A9CB9-4CEE-92F5-2776-16C9F118B216}"/>
              </a:ext>
            </a:extLst>
          </p:cNvPr>
          <p:cNvSpPr>
            <a:spLocks noGrp="1"/>
          </p:cNvSpPr>
          <p:nvPr>
            <p:ph type="title"/>
          </p:nvPr>
        </p:nvSpPr>
        <p:spPr>
          <a:xfrm>
            <a:off x="245193" y="254514"/>
            <a:ext cx="6550718" cy="756418"/>
          </a:xfrm>
        </p:spPr>
        <p:txBody>
          <a:bodyPr>
            <a:normAutofit fontScale="90000"/>
          </a:bodyPr>
          <a:lstStyle/>
          <a:p>
            <a:r>
              <a:rPr lang="en-US" dirty="0"/>
              <a:t>2022 Distribution of Schools by Percent of Students Meeting ELA &amp; Math Higher Bar</a:t>
            </a:r>
          </a:p>
        </p:txBody>
      </p:sp>
      <p:sp>
        <p:nvSpPr>
          <p:cNvPr id="4" name="Slide Number Placeholder 3">
            <a:extLst>
              <a:ext uri="{FF2B5EF4-FFF2-40B4-BE49-F238E27FC236}">
                <a16:creationId xmlns:a16="http://schemas.microsoft.com/office/drawing/2014/main" id="{7BFCA992-E05F-EB19-8E03-7120D7BF8ABB}"/>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5" name="TextBox 4">
            <a:extLst>
              <a:ext uri="{FF2B5EF4-FFF2-40B4-BE49-F238E27FC236}">
                <a16:creationId xmlns:a16="http://schemas.microsoft.com/office/drawing/2014/main" id="{1E1E7885-66A6-DAFB-A0DF-70232A20DA09}"/>
              </a:ext>
            </a:extLst>
          </p:cNvPr>
          <p:cNvSpPr txBox="1"/>
          <p:nvPr/>
        </p:nvSpPr>
        <p:spPr>
          <a:xfrm>
            <a:off x="6150427" y="4648200"/>
            <a:ext cx="2262195" cy="1077218"/>
          </a:xfrm>
          <a:prstGeom prst="rect">
            <a:avLst/>
          </a:prstGeom>
          <a:noFill/>
        </p:spPr>
        <p:txBody>
          <a:bodyPr wrap="square" rtlCol="0">
            <a:spAutoFit/>
          </a:bodyPr>
          <a:lstStyle/>
          <a:p>
            <a:r>
              <a:rPr lang="en-US" sz="1600" dirty="0"/>
              <a:t>Note that AECs and schools with less than 16 graduates in 2022 are excluded</a:t>
            </a:r>
          </a:p>
        </p:txBody>
      </p:sp>
    </p:spTree>
    <p:extLst>
      <p:ext uri="{BB962C8B-B14F-4D97-AF65-F5344CB8AC3E}">
        <p14:creationId xmlns:p14="http://schemas.microsoft.com/office/powerpoint/2010/main" val="2807666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9CB9-4CEE-92F5-2776-16C9F118B216}"/>
              </a:ext>
            </a:extLst>
          </p:cNvPr>
          <p:cNvSpPr>
            <a:spLocks noGrp="1"/>
          </p:cNvSpPr>
          <p:nvPr>
            <p:ph type="title"/>
          </p:nvPr>
        </p:nvSpPr>
        <p:spPr>
          <a:xfrm>
            <a:off x="245193" y="254514"/>
            <a:ext cx="6550718" cy="756418"/>
          </a:xfrm>
        </p:spPr>
        <p:txBody>
          <a:bodyPr>
            <a:normAutofit fontScale="90000"/>
          </a:bodyPr>
          <a:lstStyle/>
          <a:p>
            <a:r>
              <a:rPr lang="en-US" dirty="0"/>
              <a:t>2021 Distribution of Schools by Percent of Students Meeting Non-ELA/Math Higher Bar</a:t>
            </a:r>
          </a:p>
        </p:txBody>
      </p:sp>
      <p:sp>
        <p:nvSpPr>
          <p:cNvPr id="4" name="Slide Number Placeholder 3">
            <a:extLst>
              <a:ext uri="{FF2B5EF4-FFF2-40B4-BE49-F238E27FC236}">
                <a16:creationId xmlns:a16="http://schemas.microsoft.com/office/drawing/2014/main" id="{7BFCA992-E05F-EB19-8E03-7120D7BF8AB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pic>
        <p:nvPicPr>
          <p:cNvPr id="9" name="Picture 8">
            <a:extLst>
              <a:ext uri="{FF2B5EF4-FFF2-40B4-BE49-F238E27FC236}">
                <a16:creationId xmlns:a16="http://schemas.microsoft.com/office/drawing/2014/main" id="{981F0CBA-18F8-418D-EC45-B0D2FD69A10D}"/>
              </a:ext>
            </a:extLst>
          </p:cNvPr>
          <p:cNvPicPr>
            <a:picLocks noChangeAspect="1"/>
          </p:cNvPicPr>
          <p:nvPr/>
        </p:nvPicPr>
        <p:blipFill>
          <a:blip r:embed="rId2"/>
          <a:stretch>
            <a:fillRect/>
          </a:stretch>
        </p:blipFill>
        <p:spPr>
          <a:xfrm>
            <a:off x="563751" y="1249473"/>
            <a:ext cx="7031147" cy="5542670"/>
          </a:xfrm>
          <a:prstGeom prst="rect">
            <a:avLst/>
          </a:prstGeom>
        </p:spPr>
      </p:pic>
      <p:sp>
        <p:nvSpPr>
          <p:cNvPr id="10" name="TextBox 9">
            <a:extLst>
              <a:ext uri="{FF2B5EF4-FFF2-40B4-BE49-F238E27FC236}">
                <a16:creationId xmlns:a16="http://schemas.microsoft.com/office/drawing/2014/main" id="{3935762E-D9A5-4650-2599-F85A904BDE8E}"/>
              </a:ext>
            </a:extLst>
          </p:cNvPr>
          <p:cNvSpPr txBox="1"/>
          <p:nvPr/>
        </p:nvSpPr>
        <p:spPr>
          <a:xfrm>
            <a:off x="6150427" y="4648200"/>
            <a:ext cx="2262195" cy="1077218"/>
          </a:xfrm>
          <a:prstGeom prst="rect">
            <a:avLst/>
          </a:prstGeom>
          <a:noFill/>
        </p:spPr>
        <p:txBody>
          <a:bodyPr wrap="square" rtlCol="0">
            <a:spAutoFit/>
          </a:bodyPr>
          <a:lstStyle/>
          <a:p>
            <a:r>
              <a:rPr lang="en-US" sz="1600" dirty="0"/>
              <a:t>Note that AECs and schools with less than 16 graduates in 2021 are excluded</a:t>
            </a:r>
          </a:p>
        </p:txBody>
      </p:sp>
    </p:spTree>
    <p:extLst>
      <p:ext uri="{BB962C8B-B14F-4D97-AF65-F5344CB8AC3E}">
        <p14:creationId xmlns:p14="http://schemas.microsoft.com/office/powerpoint/2010/main" val="3620226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CA8D7-B4B2-5DBA-FA0A-8FB1C26432BB}"/>
              </a:ext>
            </a:extLst>
          </p:cNvPr>
          <p:cNvPicPr>
            <a:picLocks noChangeAspect="1"/>
          </p:cNvPicPr>
          <p:nvPr/>
        </p:nvPicPr>
        <p:blipFill>
          <a:blip r:embed="rId2"/>
          <a:stretch>
            <a:fillRect/>
          </a:stretch>
        </p:blipFill>
        <p:spPr>
          <a:xfrm>
            <a:off x="563230" y="1272433"/>
            <a:ext cx="6418483" cy="5508952"/>
          </a:xfrm>
          <a:prstGeom prst="rect">
            <a:avLst/>
          </a:prstGeom>
        </p:spPr>
      </p:pic>
      <p:sp>
        <p:nvSpPr>
          <p:cNvPr id="2" name="Title 1">
            <a:extLst>
              <a:ext uri="{FF2B5EF4-FFF2-40B4-BE49-F238E27FC236}">
                <a16:creationId xmlns:a16="http://schemas.microsoft.com/office/drawing/2014/main" id="{D18A9CB9-4CEE-92F5-2776-16C9F118B216}"/>
              </a:ext>
            </a:extLst>
          </p:cNvPr>
          <p:cNvSpPr>
            <a:spLocks noGrp="1"/>
          </p:cNvSpPr>
          <p:nvPr>
            <p:ph type="title"/>
          </p:nvPr>
        </p:nvSpPr>
        <p:spPr>
          <a:xfrm>
            <a:off x="245193" y="254514"/>
            <a:ext cx="6550718" cy="756418"/>
          </a:xfrm>
        </p:spPr>
        <p:txBody>
          <a:bodyPr>
            <a:normAutofit fontScale="90000"/>
          </a:bodyPr>
          <a:lstStyle/>
          <a:p>
            <a:r>
              <a:rPr lang="en-US" dirty="0"/>
              <a:t>2022 Distribution of Schools by Percent of Students Meeting Non-ELA/Math Higher Bar</a:t>
            </a:r>
          </a:p>
        </p:txBody>
      </p:sp>
      <p:sp>
        <p:nvSpPr>
          <p:cNvPr id="4" name="Slide Number Placeholder 3">
            <a:extLst>
              <a:ext uri="{FF2B5EF4-FFF2-40B4-BE49-F238E27FC236}">
                <a16:creationId xmlns:a16="http://schemas.microsoft.com/office/drawing/2014/main" id="{7BFCA992-E05F-EB19-8E03-7120D7BF8ABB}"/>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10" name="TextBox 9">
            <a:extLst>
              <a:ext uri="{FF2B5EF4-FFF2-40B4-BE49-F238E27FC236}">
                <a16:creationId xmlns:a16="http://schemas.microsoft.com/office/drawing/2014/main" id="{3935762E-D9A5-4650-2599-F85A904BDE8E}"/>
              </a:ext>
            </a:extLst>
          </p:cNvPr>
          <p:cNvSpPr txBox="1"/>
          <p:nvPr/>
        </p:nvSpPr>
        <p:spPr>
          <a:xfrm>
            <a:off x="6150427" y="4648200"/>
            <a:ext cx="2262195" cy="1077218"/>
          </a:xfrm>
          <a:prstGeom prst="rect">
            <a:avLst/>
          </a:prstGeom>
          <a:noFill/>
        </p:spPr>
        <p:txBody>
          <a:bodyPr wrap="square" rtlCol="0">
            <a:spAutoFit/>
          </a:bodyPr>
          <a:lstStyle/>
          <a:p>
            <a:r>
              <a:rPr lang="en-US" sz="1600" dirty="0"/>
              <a:t>Note that AECs and schools with less than 16 graduates in 2022 are excluded</a:t>
            </a:r>
          </a:p>
        </p:txBody>
      </p:sp>
    </p:spTree>
    <p:extLst>
      <p:ext uri="{BB962C8B-B14F-4D97-AF65-F5344CB8AC3E}">
        <p14:creationId xmlns:p14="http://schemas.microsoft.com/office/powerpoint/2010/main" val="43538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9849-A82A-6110-E709-A1F6720B068D}"/>
              </a:ext>
            </a:extLst>
          </p:cNvPr>
          <p:cNvSpPr>
            <a:spLocks noGrp="1"/>
          </p:cNvSpPr>
          <p:nvPr>
            <p:ph type="title"/>
          </p:nvPr>
        </p:nvSpPr>
        <p:spPr>
          <a:xfrm>
            <a:off x="245194" y="254514"/>
            <a:ext cx="5404492" cy="756418"/>
          </a:xfrm>
        </p:spPr>
        <p:txBody>
          <a:bodyPr>
            <a:normAutofit fontScale="90000"/>
          </a:bodyPr>
          <a:lstStyle/>
          <a:p>
            <a:r>
              <a:rPr lang="en-US" dirty="0"/>
              <a:t>2022 Higher Bar Correlations to Framework Total Percent of Points Earned</a:t>
            </a:r>
          </a:p>
        </p:txBody>
      </p:sp>
      <p:sp>
        <p:nvSpPr>
          <p:cNvPr id="4" name="Slide Number Placeholder 3">
            <a:extLst>
              <a:ext uri="{FF2B5EF4-FFF2-40B4-BE49-F238E27FC236}">
                <a16:creationId xmlns:a16="http://schemas.microsoft.com/office/drawing/2014/main" id="{A8411054-CDC2-4EB4-541E-CA4A33E1993A}"/>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
        <p:nvSpPr>
          <p:cNvPr id="7" name="TextBox 6">
            <a:extLst>
              <a:ext uri="{FF2B5EF4-FFF2-40B4-BE49-F238E27FC236}">
                <a16:creationId xmlns:a16="http://schemas.microsoft.com/office/drawing/2014/main" id="{07DF2D65-E03D-E53A-7B6A-E374BDBD3427}"/>
              </a:ext>
            </a:extLst>
          </p:cNvPr>
          <p:cNvSpPr txBox="1"/>
          <p:nvPr/>
        </p:nvSpPr>
        <p:spPr>
          <a:xfrm>
            <a:off x="827315" y="6018711"/>
            <a:ext cx="6651172" cy="323165"/>
          </a:xfrm>
          <a:prstGeom prst="rect">
            <a:avLst/>
          </a:prstGeom>
          <a:noFill/>
        </p:spPr>
        <p:txBody>
          <a:bodyPr wrap="square" rtlCol="0">
            <a:spAutoFit/>
          </a:bodyPr>
          <a:lstStyle/>
          <a:p>
            <a:r>
              <a:rPr lang="en-US" sz="1500" dirty="0"/>
              <a:t>Note that AECs and schools with Insufficient State Data ratings in 2022 are excluded</a:t>
            </a:r>
          </a:p>
        </p:txBody>
      </p:sp>
      <p:pic>
        <p:nvPicPr>
          <p:cNvPr id="6" name="Picture 5">
            <a:extLst>
              <a:ext uri="{FF2B5EF4-FFF2-40B4-BE49-F238E27FC236}">
                <a16:creationId xmlns:a16="http://schemas.microsoft.com/office/drawing/2014/main" id="{43B72C12-1C94-EABE-2618-37409B1F227C}"/>
              </a:ext>
            </a:extLst>
          </p:cNvPr>
          <p:cNvPicPr>
            <a:picLocks noChangeAspect="1"/>
          </p:cNvPicPr>
          <p:nvPr/>
        </p:nvPicPr>
        <p:blipFill>
          <a:blip r:embed="rId3"/>
          <a:stretch>
            <a:fillRect/>
          </a:stretch>
        </p:blipFill>
        <p:spPr>
          <a:xfrm>
            <a:off x="0" y="1658857"/>
            <a:ext cx="4533910" cy="4169664"/>
          </a:xfrm>
          <a:prstGeom prst="rect">
            <a:avLst/>
          </a:prstGeom>
        </p:spPr>
      </p:pic>
      <p:pic>
        <p:nvPicPr>
          <p:cNvPr id="10" name="Picture 9">
            <a:extLst>
              <a:ext uri="{FF2B5EF4-FFF2-40B4-BE49-F238E27FC236}">
                <a16:creationId xmlns:a16="http://schemas.microsoft.com/office/drawing/2014/main" id="{5057ECBB-5275-D13C-B065-108BC242A18B}"/>
              </a:ext>
            </a:extLst>
          </p:cNvPr>
          <p:cNvPicPr>
            <a:picLocks noChangeAspect="1"/>
          </p:cNvPicPr>
          <p:nvPr/>
        </p:nvPicPr>
        <p:blipFill>
          <a:blip r:embed="rId4"/>
          <a:stretch>
            <a:fillRect/>
          </a:stretch>
        </p:blipFill>
        <p:spPr>
          <a:xfrm>
            <a:off x="4547286" y="1683571"/>
            <a:ext cx="4513948" cy="4169664"/>
          </a:xfrm>
          <a:prstGeom prst="rect">
            <a:avLst/>
          </a:prstGeom>
        </p:spPr>
      </p:pic>
    </p:spTree>
    <p:extLst>
      <p:ext uri="{BB962C8B-B14F-4D97-AF65-F5344CB8AC3E}">
        <p14:creationId xmlns:p14="http://schemas.microsoft.com/office/powerpoint/2010/main" val="2620154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9849-A82A-6110-E709-A1F6720B068D}"/>
              </a:ext>
            </a:extLst>
          </p:cNvPr>
          <p:cNvSpPr>
            <a:spLocks noGrp="1"/>
          </p:cNvSpPr>
          <p:nvPr>
            <p:ph type="title"/>
          </p:nvPr>
        </p:nvSpPr>
        <p:spPr>
          <a:xfrm>
            <a:off x="245194" y="254514"/>
            <a:ext cx="5404492" cy="756418"/>
          </a:xfrm>
        </p:spPr>
        <p:txBody>
          <a:bodyPr>
            <a:normAutofit fontScale="90000"/>
          </a:bodyPr>
          <a:lstStyle/>
          <a:p>
            <a:r>
              <a:rPr lang="en-US" dirty="0"/>
              <a:t>2022 Higher Bar Correlations to High School Total Percent of Points Earned</a:t>
            </a:r>
          </a:p>
        </p:txBody>
      </p:sp>
      <p:sp>
        <p:nvSpPr>
          <p:cNvPr id="4" name="Slide Number Placeholder 3">
            <a:extLst>
              <a:ext uri="{FF2B5EF4-FFF2-40B4-BE49-F238E27FC236}">
                <a16:creationId xmlns:a16="http://schemas.microsoft.com/office/drawing/2014/main" id="{A8411054-CDC2-4EB4-541E-CA4A33E1993A}"/>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
        <p:nvSpPr>
          <p:cNvPr id="7" name="TextBox 6">
            <a:extLst>
              <a:ext uri="{FF2B5EF4-FFF2-40B4-BE49-F238E27FC236}">
                <a16:creationId xmlns:a16="http://schemas.microsoft.com/office/drawing/2014/main" id="{07DF2D65-E03D-E53A-7B6A-E374BDBD3427}"/>
              </a:ext>
            </a:extLst>
          </p:cNvPr>
          <p:cNvSpPr txBox="1"/>
          <p:nvPr/>
        </p:nvSpPr>
        <p:spPr>
          <a:xfrm>
            <a:off x="827315" y="6018711"/>
            <a:ext cx="6651172" cy="323165"/>
          </a:xfrm>
          <a:prstGeom prst="rect">
            <a:avLst/>
          </a:prstGeom>
          <a:noFill/>
        </p:spPr>
        <p:txBody>
          <a:bodyPr wrap="square" rtlCol="0">
            <a:spAutoFit/>
          </a:bodyPr>
          <a:lstStyle/>
          <a:p>
            <a:r>
              <a:rPr lang="en-US" sz="1500" dirty="0"/>
              <a:t>Note that AECs and schools with Insufficient State Data ratings in 2022 are excluded</a:t>
            </a:r>
          </a:p>
        </p:txBody>
      </p:sp>
      <p:pic>
        <p:nvPicPr>
          <p:cNvPr id="5" name="Picture 4">
            <a:extLst>
              <a:ext uri="{FF2B5EF4-FFF2-40B4-BE49-F238E27FC236}">
                <a16:creationId xmlns:a16="http://schemas.microsoft.com/office/drawing/2014/main" id="{249179AD-1A0B-8B37-D2A2-6162BB4F6DA3}"/>
              </a:ext>
            </a:extLst>
          </p:cNvPr>
          <p:cNvPicPr>
            <a:picLocks noChangeAspect="1"/>
          </p:cNvPicPr>
          <p:nvPr/>
        </p:nvPicPr>
        <p:blipFill>
          <a:blip r:embed="rId2"/>
          <a:stretch>
            <a:fillRect/>
          </a:stretch>
        </p:blipFill>
        <p:spPr>
          <a:xfrm>
            <a:off x="28661" y="1634143"/>
            <a:ext cx="4503619" cy="4169664"/>
          </a:xfrm>
          <a:prstGeom prst="rect">
            <a:avLst/>
          </a:prstGeom>
        </p:spPr>
      </p:pic>
      <p:pic>
        <p:nvPicPr>
          <p:cNvPr id="9" name="Picture 8">
            <a:extLst>
              <a:ext uri="{FF2B5EF4-FFF2-40B4-BE49-F238E27FC236}">
                <a16:creationId xmlns:a16="http://schemas.microsoft.com/office/drawing/2014/main" id="{0865DD21-3862-7D66-C04C-AB6007E788D7}"/>
              </a:ext>
            </a:extLst>
          </p:cNvPr>
          <p:cNvPicPr>
            <a:picLocks noChangeAspect="1"/>
          </p:cNvPicPr>
          <p:nvPr/>
        </p:nvPicPr>
        <p:blipFill>
          <a:blip r:embed="rId3"/>
          <a:stretch>
            <a:fillRect/>
          </a:stretch>
        </p:blipFill>
        <p:spPr>
          <a:xfrm>
            <a:off x="4532280" y="1676714"/>
            <a:ext cx="4536440" cy="4169664"/>
          </a:xfrm>
          <a:prstGeom prst="rect">
            <a:avLst/>
          </a:prstGeom>
        </p:spPr>
      </p:pic>
    </p:spTree>
    <p:extLst>
      <p:ext uri="{BB962C8B-B14F-4D97-AF65-F5344CB8AC3E}">
        <p14:creationId xmlns:p14="http://schemas.microsoft.com/office/powerpoint/2010/main" val="308229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9849-A82A-6110-E709-A1F6720B068D}"/>
              </a:ext>
            </a:extLst>
          </p:cNvPr>
          <p:cNvSpPr>
            <a:spLocks noGrp="1"/>
          </p:cNvSpPr>
          <p:nvPr>
            <p:ph type="title"/>
          </p:nvPr>
        </p:nvSpPr>
        <p:spPr>
          <a:xfrm>
            <a:off x="245193" y="254514"/>
            <a:ext cx="6177121" cy="756418"/>
          </a:xfrm>
        </p:spPr>
        <p:txBody>
          <a:bodyPr>
            <a:normAutofit fontScale="90000"/>
          </a:bodyPr>
          <a:lstStyle/>
          <a:p>
            <a:r>
              <a:rPr lang="en-US" dirty="0"/>
              <a:t>2022 Higher Bar Correlations to Framework Total Percent of Points Earned by Rural Designation</a:t>
            </a:r>
          </a:p>
        </p:txBody>
      </p:sp>
      <p:sp>
        <p:nvSpPr>
          <p:cNvPr id="4" name="Slide Number Placeholder 3">
            <a:extLst>
              <a:ext uri="{FF2B5EF4-FFF2-40B4-BE49-F238E27FC236}">
                <a16:creationId xmlns:a16="http://schemas.microsoft.com/office/drawing/2014/main" id="{A8411054-CDC2-4EB4-541E-CA4A33E1993A}"/>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
        <p:nvSpPr>
          <p:cNvPr id="7" name="TextBox 6">
            <a:extLst>
              <a:ext uri="{FF2B5EF4-FFF2-40B4-BE49-F238E27FC236}">
                <a16:creationId xmlns:a16="http://schemas.microsoft.com/office/drawing/2014/main" id="{07DF2D65-E03D-E53A-7B6A-E374BDBD3427}"/>
              </a:ext>
            </a:extLst>
          </p:cNvPr>
          <p:cNvSpPr txBox="1"/>
          <p:nvPr/>
        </p:nvSpPr>
        <p:spPr>
          <a:xfrm>
            <a:off x="827315" y="6338812"/>
            <a:ext cx="6651172" cy="323165"/>
          </a:xfrm>
          <a:prstGeom prst="rect">
            <a:avLst/>
          </a:prstGeom>
          <a:noFill/>
        </p:spPr>
        <p:txBody>
          <a:bodyPr wrap="square" rtlCol="0">
            <a:spAutoFit/>
          </a:bodyPr>
          <a:lstStyle/>
          <a:p>
            <a:r>
              <a:rPr lang="en-US" sz="1500" dirty="0"/>
              <a:t>Note that AECs and schools with Insufficient State Data ratings in 2022 are excluded</a:t>
            </a:r>
          </a:p>
        </p:txBody>
      </p:sp>
      <p:pic>
        <p:nvPicPr>
          <p:cNvPr id="5" name="Picture 4">
            <a:extLst>
              <a:ext uri="{FF2B5EF4-FFF2-40B4-BE49-F238E27FC236}">
                <a16:creationId xmlns:a16="http://schemas.microsoft.com/office/drawing/2014/main" id="{E91099B8-723B-AF7F-8373-557758A0B0D6}"/>
              </a:ext>
            </a:extLst>
          </p:cNvPr>
          <p:cNvPicPr>
            <a:picLocks noChangeAspect="1"/>
          </p:cNvPicPr>
          <p:nvPr/>
        </p:nvPicPr>
        <p:blipFill>
          <a:blip r:embed="rId2"/>
          <a:stretch>
            <a:fillRect/>
          </a:stretch>
        </p:blipFill>
        <p:spPr>
          <a:xfrm>
            <a:off x="1576387" y="1494109"/>
            <a:ext cx="5991225" cy="4800600"/>
          </a:xfrm>
          <a:prstGeom prst="rect">
            <a:avLst/>
          </a:prstGeom>
        </p:spPr>
      </p:pic>
    </p:spTree>
    <p:extLst>
      <p:ext uri="{BB962C8B-B14F-4D97-AF65-F5344CB8AC3E}">
        <p14:creationId xmlns:p14="http://schemas.microsoft.com/office/powerpoint/2010/main" val="333851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9849-A82A-6110-E709-A1F6720B068D}"/>
              </a:ext>
            </a:extLst>
          </p:cNvPr>
          <p:cNvSpPr>
            <a:spLocks noGrp="1"/>
          </p:cNvSpPr>
          <p:nvPr>
            <p:ph type="title"/>
          </p:nvPr>
        </p:nvSpPr>
        <p:spPr>
          <a:xfrm>
            <a:off x="245193" y="254514"/>
            <a:ext cx="6177121" cy="756418"/>
          </a:xfrm>
        </p:spPr>
        <p:txBody>
          <a:bodyPr>
            <a:normAutofit fontScale="90000"/>
          </a:bodyPr>
          <a:lstStyle/>
          <a:p>
            <a:r>
              <a:rPr lang="en-US" dirty="0"/>
              <a:t>2022 Higher Bar Correlations to Framework Total Percent of Points Earned by Rural Designation</a:t>
            </a:r>
          </a:p>
        </p:txBody>
      </p:sp>
      <p:sp>
        <p:nvSpPr>
          <p:cNvPr id="4" name="Slide Number Placeholder 3">
            <a:extLst>
              <a:ext uri="{FF2B5EF4-FFF2-40B4-BE49-F238E27FC236}">
                <a16:creationId xmlns:a16="http://schemas.microsoft.com/office/drawing/2014/main" id="{A8411054-CDC2-4EB4-541E-CA4A33E1993A}"/>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
        <p:nvSpPr>
          <p:cNvPr id="7" name="TextBox 6">
            <a:extLst>
              <a:ext uri="{FF2B5EF4-FFF2-40B4-BE49-F238E27FC236}">
                <a16:creationId xmlns:a16="http://schemas.microsoft.com/office/drawing/2014/main" id="{07DF2D65-E03D-E53A-7B6A-E374BDBD3427}"/>
              </a:ext>
            </a:extLst>
          </p:cNvPr>
          <p:cNvSpPr txBox="1"/>
          <p:nvPr/>
        </p:nvSpPr>
        <p:spPr>
          <a:xfrm>
            <a:off x="827315" y="6338812"/>
            <a:ext cx="6651172" cy="323165"/>
          </a:xfrm>
          <a:prstGeom prst="rect">
            <a:avLst/>
          </a:prstGeom>
          <a:noFill/>
        </p:spPr>
        <p:txBody>
          <a:bodyPr wrap="square" rtlCol="0">
            <a:spAutoFit/>
          </a:bodyPr>
          <a:lstStyle/>
          <a:p>
            <a:r>
              <a:rPr lang="en-US" sz="1500" dirty="0"/>
              <a:t>Note that AECs and schools with Insufficient State Data ratings in 2022 are excluded</a:t>
            </a:r>
          </a:p>
        </p:txBody>
      </p:sp>
      <p:pic>
        <p:nvPicPr>
          <p:cNvPr id="6" name="Picture 5">
            <a:extLst>
              <a:ext uri="{FF2B5EF4-FFF2-40B4-BE49-F238E27FC236}">
                <a16:creationId xmlns:a16="http://schemas.microsoft.com/office/drawing/2014/main" id="{2EF0F304-3C51-9623-0C5B-FF334BAD43C5}"/>
              </a:ext>
            </a:extLst>
          </p:cNvPr>
          <p:cNvPicPr>
            <a:picLocks noChangeAspect="1"/>
          </p:cNvPicPr>
          <p:nvPr/>
        </p:nvPicPr>
        <p:blipFill>
          <a:blip r:embed="rId2"/>
          <a:stretch>
            <a:fillRect/>
          </a:stretch>
        </p:blipFill>
        <p:spPr>
          <a:xfrm>
            <a:off x="1576387" y="1483352"/>
            <a:ext cx="5991225" cy="4800600"/>
          </a:xfrm>
          <a:prstGeom prst="rect">
            <a:avLst/>
          </a:prstGeom>
        </p:spPr>
      </p:pic>
    </p:spTree>
    <p:extLst>
      <p:ext uri="{BB962C8B-B14F-4D97-AF65-F5344CB8AC3E}">
        <p14:creationId xmlns:p14="http://schemas.microsoft.com/office/powerpoint/2010/main" val="62515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245193" y="521292"/>
            <a:ext cx="6081900" cy="4896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2800">
                <a:latin typeface="Rockwell"/>
                <a:ea typeface="Rockwell"/>
                <a:cs typeface="Rockwell"/>
                <a:sym typeface="Rockwell"/>
              </a:rPr>
              <a:t>Agenda for Today</a:t>
            </a:r>
            <a:endParaRPr>
              <a:latin typeface="Rockwell"/>
              <a:ea typeface="Rockwell"/>
              <a:cs typeface="Rockwell"/>
              <a:sym typeface="Rockwell"/>
            </a:endParaRPr>
          </a:p>
        </p:txBody>
      </p:sp>
      <p:sp>
        <p:nvSpPr>
          <p:cNvPr id="107" name="Google Shape;107;p3"/>
          <p:cNvSpPr txBox="1">
            <a:spLocks noGrp="1"/>
          </p:cNvSpPr>
          <p:nvPr>
            <p:ph type="body" idx="1"/>
          </p:nvPr>
        </p:nvSpPr>
        <p:spPr>
          <a:xfrm>
            <a:off x="628650" y="1657875"/>
            <a:ext cx="7886700" cy="4809600"/>
          </a:xfrm>
          <a:prstGeom prst="rect">
            <a:avLst/>
          </a:prstGeom>
          <a:noFill/>
          <a:ln>
            <a:noFill/>
          </a:ln>
        </p:spPr>
        <p:txBody>
          <a:bodyPr spcFirstLastPara="1" wrap="square" lIns="0" tIns="0" rIns="0" bIns="45700" anchor="t" anchorCtr="0">
            <a:normAutofit lnSpcReduction="10000"/>
          </a:bodyPr>
          <a:lstStyle/>
          <a:p>
            <a:pPr marL="228600" lvl="0" indent="-239077" algn="l" rtl="0">
              <a:lnSpc>
                <a:spcPct val="100000"/>
              </a:lnSpc>
              <a:spcBef>
                <a:spcPts val="0"/>
              </a:spcBef>
              <a:spcAft>
                <a:spcPts val="0"/>
              </a:spcAft>
              <a:buClr>
                <a:schemeClr val="dk1"/>
              </a:buClr>
              <a:buSzPts val="2200"/>
              <a:buChar char="•"/>
            </a:pPr>
            <a:r>
              <a:rPr lang="en-US" sz="2200" b="1" dirty="0"/>
              <a:t>Welcome and Chair Selection</a:t>
            </a:r>
            <a:endParaRPr sz="2200" b="1" dirty="0"/>
          </a:p>
          <a:p>
            <a:pPr marL="685800" lvl="1" indent="-209550" algn="l" rtl="0">
              <a:lnSpc>
                <a:spcPct val="100000"/>
              </a:lnSpc>
              <a:spcBef>
                <a:spcPts val="0"/>
              </a:spcBef>
              <a:spcAft>
                <a:spcPts val="0"/>
              </a:spcAft>
              <a:buClr>
                <a:schemeClr val="dk1"/>
              </a:buClr>
              <a:buSzPts val="1700"/>
              <a:buChar char="•"/>
            </a:pPr>
            <a:r>
              <a:rPr lang="en-US" dirty="0"/>
              <a:t>Feedback Item</a:t>
            </a:r>
            <a:endParaRPr sz="2200" b="1" dirty="0"/>
          </a:p>
          <a:p>
            <a:pPr marL="228600" lvl="0" indent="-239077" algn="l" rtl="0">
              <a:lnSpc>
                <a:spcPct val="100000"/>
              </a:lnSpc>
              <a:spcBef>
                <a:spcPts val="1000"/>
              </a:spcBef>
              <a:spcAft>
                <a:spcPts val="0"/>
              </a:spcAft>
              <a:buClr>
                <a:schemeClr val="dk1"/>
              </a:buClr>
              <a:buSzPts val="2200"/>
              <a:buChar char="•"/>
            </a:pPr>
            <a:r>
              <a:rPr lang="en-US" sz="2200" b="1" dirty="0"/>
              <a:t>Accountability Updates – Lisa Medler</a:t>
            </a:r>
            <a:endParaRPr dirty="0"/>
          </a:p>
          <a:p>
            <a:pPr marL="685800" lvl="1" indent="-225939" algn="l" rtl="0">
              <a:lnSpc>
                <a:spcPct val="100000"/>
              </a:lnSpc>
              <a:spcBef>
                <a:spcPts val="500"/>
              </a:spcBef>
              <a:spcAft>
                <a:spcPts val="0"/>
              </a:spcAft>
              <a:buClr>
                <a:schemeClr val="dk1"/>
              </a:buClr>
              <a:buSzPts val="1808"/>
              <a:buChar char="•"/>
            </a:pPr>
            <a:r>
              <a:rPr lang="en-US" dirty="0"/>
              <a:t>Information Item</a:t>
            </a:r>
            <a:endParaRPr sz="2200" b="1" dirty="0"/>
          </a:p>
          <a:p>
            <a:pPr marL="228600" lvl="0" indent="-215900" algn="l" rtl="0">
              <a:lnSpc>
                <a:spcPct val="100000"/>
              </a:lnSpc>
              <a:spcBef>
                <a:spcPts val="1000"/>
              </a:spcBef>
              <a:spcAft>
                <a:spcPts val="0"/>
              </a:spcAft>
              <a:buSzPts val="2200"/>
              <a:buChar char="•"/>
            </a:pPr>
            <a:r>
              <a:rPr lang="en-US" sz="2200" b="1" dirty="0"/>
              <a:t>On-Track Growth – Marie Huchton</a:t>
            </a:r>
            <a:endParaRPr dirty="0"/>
          </a:p>
          <a:p>
            <a:pPr marL="685800" lvl="1" indent="-216414" algn="l" rtl="0">
              <a:lnSpc>
                <a:spcPct val="100000"/>
              </a:lnSpc>
              <a:spcBef>
                <a:spcPts val="500"/>
              </a:spcBef>
              <a:spcAft>
                <a:spcPts val="0"/>
              </a:spcAft>
              <a:buSzPts val="1808"/>
              <a:buChar char="•"/>
            </a:pPr>
            <a:r>
              <a:rPr lang="en-US" dirty="0"/>
              <a:t>Feedback Item</a:t>
            </a:r>
            <a:endParaRPr dirty="0"/>
          </a:p>
          <a:p>
            <a:pPr marL="228600" lvl="0" indent="-239077" algn="l" rtl="0">
              <a:lnSpc>
                <a:spcPct val="100000"/>
              </a:lnSpc>
              <a:spcBef>
                <a:spcPts val="1000"/>
              </a:spcBef>
              <a:spcAft>
                <a:spcPts val="0"/>
              </a:spcAft>
              <a:buClr>
                <a:schemeClr val="dk1"/>
              </a:buClr>
              <a:buSzPts val="2200"/>
              <a:buChar char="•"/>
            </a:pPr>
            <a:r>
              <a:rPr lang="en-US" sz="2200" b="1" dirty="0"/>
              <a:t>New Higher Bar Sub Indicators – Marie Huchton</a:t>
            </a:r>
            <a:endParaRPr dirty="0"/>
          </a:p>
          <a:p>
            <a:pPr marL="685800" lvl="1" indent="-225939" algn="l" rtl="0">
              <a:lnSpc>
                <a:spcPct val="100000"/>
              </a:lnSpc>
              <a:spcBef>
                <a:spcPts val="500"/>
              </a:spcBef>
              <a:spcAft>
                <a:spcPts val="0"/>
              </a:spcAft>
              <a:buClr>
                <a:schemeClr val="dk1"/>
              </a:buClr>
              <a:buSzPts val="1808"/>
              <a:buChar char="•"/>
            </a:pPr>
            <a:r>
              <a:rPr lang="en-US" dirty="0"/>
              <a:t>Feedback Item</a:t>
            </a:r>
            <a:endParaRPr dirty="0"/>
          </a:p>
          <a:p>
            <a:pPr marL="228600" lvl="0" indent="-215900" algn="l" rtl="0">
              <a:lnSpc>
                <a:spcPct val="100000"/>
              </a:lnSpc>
              <a:spcBef>
                <a:spcPts val="1000"/>
              </a:spcBef>
              <a:spcAft>
                <a:spcPts val="0"/>
              </a:spcAft>
              <a:buSzPts val="2200"/>
              <a:buChar char="•"/>
            </a:pPr>
            <a:r>
              <a:rPr lang="en-US" sz="2200" b="1" dirty="0"/>
              <a:t>Request to Reconsider – Lisa Medler &amp; Aislinn Wales</a:t>
            </a:r>
            <a:endParaRPr dirty="0"/>
          </a:p>
          <a:p>
            <a:pPr marL="685800" lvl="1" indent="-216414" algn="l" rtl="0">
              <a:lnSpc>
                <a:spcPct val="100000"/>
              </a:lnSpc>
              <a:spcBef>
                <a:spcPts val="500"/>
              </a:spcBef>
              <a:spcAft>
                <a:spcPts val="0"/>
              </a:spcAft>
              <a:buSzPts val="1808"/>
              <a:buChar char="•"/>
            </a:pPr>
            <a:r>
              <a:rPr lang="en-US" dirty="0"/>
              <a:t>Feedback Item</a:t>
            </a:r>
            <a:endParaRPr dirty="0"/>
          </a:p>
          <a:p>
            <a:pPr marL="228600" lvl="0" indent="-227330" algn="l" rtl="0">
              <a:lnSpc>
                <a:spcPct val="100000"/>
              </a:lnSpc>
              <a:spcBef>
                <a:spcPts val="1000"/>
              </a:spcBef>
              <a:spcAft>
                <a:spcPts val="0"/>
              </a:spcAft>
              <a:buClr>
                <a:schemeClr val="dk1"/>
              </a:buClr>
              <a:buSzPts val="2200"/>
              <a:buChar char="•"/>
            </a:pPr>
            <a:r>
              <a:rPr lang="en-US" sz="2200" b="1" i="1" dirty="0"/>
              <a:t>Bonus Content (if time): </a:t>
            </a:r>
            <a:r>
              <a:rPr lang="en-US" sz="2200" b="1" dirty="0"/>
              <a:t>Participation Descriptor – Lisa Medler</a:t>
            </a:r>
          </a:p>
          <a:p>
            <a:pPr marL="228600" lvl="0" indent="-227330" algn="l" rtl="0">
              <a:lnSpc>
                <a:spcPct val="100000"/>
              </a:lnSpc>
              <a:spcBef>
                <a:spcPts val="1000"/>
              </a:spcBef>
              <a:spcAft>
                <a:spcPts val="0"/>
              </a:spcAft>
              <a:buClr>
                <a:schemeClr val="dk1"/>
              </a:buClr>
              <a:buSzPts val="2200"/>
              <a:buChar char="•"/>
            </a:pPr>
            <a:r>
              <a:rPr lang="en-US" sz="2200" b="1" dirty="0"/>
              <a:t>Wrap-Up</a:t>
            </a:r>
            <a:endParaRPr dirty="0"/>
          </a:p>
        </p:txBody>
      </p:sp>
      <p:sp>
        <p:nvSpPr>
          <p:cNvPr id="108" name="Google Shape;108;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C4ED-6C79-A5DB-859B-06BFAEE03A16}"/>
              </a:ext>
            </a:extLst>
          </p:cNvPr>
          <p:cNvSpPr>
            <a:spLocks noGrp="1"/>
          </p:cNvSpPr>
          <p:nvPr>
            <p:ph type="title"/>
          </p:nvPr>
        </p:nvSpPr>
        <p:spPr/>
        <p:txBody>
          <a:bodyPr>
            <a:normAutofit fontScale="90000"/>
          </a:bodyPr>
          <a:lstStyle/>
          <a:p>
            <a:r>
              <a:rPr lang="en-US" dirty="0"/>
              <a:t>2022 Correlations to School Demographics- Percent Eligible for Free- or Reduced-Price Lunch Programs</a:t>
            </a:r>
          </a:p>
        </p:txBody>
      </p:sp>
      <p:sp>
        <p:nvSpPr>
          <p:cNvPr id="4" name="Slide Number Placeholder 3">
            <a:extLst>
              <a:ext uri="{FF2B5EF4-FFF2-40B4-BE49-F238E27FC236}">
                <a16:creationId xmlns:a16="http://schemas.microsoft.com/office/drawing/2014/main" id="{01CA82D2-14E4-FCF0-DF27-6C131A8680B3}"/>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
        <p:nvSpPr>
          <p:cNvPr id="11" name="TextBox 10">
            <a:extLst>
              <a:ext uri="{FF2B5EF4-FFF2-40B4-BE49-F238E27FC236}">
                <a16:creationId xmlns:a16="http://schemas.microsoft.com/office/drawing/2014/main" id="{2351768B-52E7-BF27-3FFB-42BD67A5DE62}"/>
              </a:ext>
            </a:extLst>
          </p:cNvPr>
          <p:cNvSpPr txBox="1"/>
          <p:nvPr/>
        </p:nvSpPr>
        <p:spPr>
          <a:xfrm>
            <a:off x="2688771" y="6061894"/>
            <a:ext cx="2492829" cy="323165"/>
          </a:xfrm>
          <a:prstGeom prst="rect">
            <a:avLst/>
          </a:prstGeom>
          <a:noFill/>
        </p:spPr>
        <p:txBody>
          <a:bodyPr wrap="square" rtlCol="0">
            <a:spAutoFit/>
          </a:bodyPr>
          <a:lstStyle/>
          <a:p>
            <a:r>
              <a:rPr lang="en-US" sz="1500" dirty="0"/>
              <a:t>Note that AECs are included</a:t>
            </a:r>
          </a:p>
        </p:txBody>
      </p:sp>
      <p:pic>
        <p:nvPicPr>
          <p:cNvPr id="5" name="Picture 4">
            <a:extLst>
              <a:ext uri="{FF2B5EF4-FFF2-40B4-BE49-F238E27FC236}">
                <a16:creationId xmlns:a16="http://schemas.microsoft.com/office/drawing/2014/main" id="{E054849D-2D6B-C7E9-8765-7B3FA6B64FD4}"/>
              </a:ext>
            </a:extLst>
          </p:cNvPr>
          <p:cNvPicPr>
            <a:picLocks noChangeAspect="1"/>
          </p:cNvPicPr>
          <p:nvPr/>
        </p:nvPicPr>
        <p:blipFill>
          <a:blip r:embed="rId2"/>
          <a:stretch>
            <a:fillRect/>
          </a:stretch>
        </p:blipFill>
        <p:spPr>
          <a:xfrm>
            <a:off x="18241" y="1744160"/>
            <a:ext cx="4532243" cy="4169664"/>
          </a:xfrm>
          <a:prstGeom prst="rect">
            <a:avLst/>
          </a:prstGeom>
        </p:spPr>
      </p:pic>
      <p:pic>
        <p:nvPicPr>
          <p:cNvPr id="7" name="Picture 6">
            <a:extLst>
              <a:ext uri="{FF2B5EF4-FFF2-40B4-BE49-F238E27FC236}">
                <a16:creationId xmlns:a16="http://schemas.microsoft.com/office/drawing/2014/main" id="{DE1F16F5-0EE5-A86D-7E4D-926551ABD768}"/>
              </a:ext>
            </a:extLst>
          </p:cNvPr>
          <p:cNvPicPr>
            <a:picLocks noChangeAspect="1"/>
          </p:cNvPicPr>
          <p:nvPr/>
        </p:nvPicPr>
        <p:blipFill>
          <a:blip r:embed="rId3"/>
          <a:stretch>
            <a:fillRect/>
          </a:stretch>
        </p:blipFill>
        <p:spPr>
          <a:xfrm>
            <a:off x="4526982" y="1744160"/>
            <a:ext cx="4555745" cy="4169664"/>
          </a:xfrm>
          <a:prstGeom prst="rect">
            <a:avLst/>
          </a:prstGeom>
        </p:spPr>
      </p:pic>
    </p:spTree>
    <p:extLst>
      <p:ext uri="{BB962C8B-B14F-4D97-AF65-F5344CB8AC3E}">
        <p14:creationId xmlns:p14="http://schemas.microsoft.com/office/powerpoint/2010/main" val="312495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9849-A82A-6110-E709-A1F6720B068D}"/>
              </a:ext>
            </a:extLst>
          </p:cNvPr>
          <p:cNvSpPr>
            <a:spLocks noGrp="1"/>
          </p:cNvSpPr>
          <p:nvPr>
            <p:ph type="title"/>
          </p:nvPr>
        </p:nvSpPr>
        <p:spPr>
          <a:xfrm>
            <a:off x="245193" y="254514"/>
            <a:ext cx="5585451" cy="756418"/>
          </a:xfrm>
        </p:spPr>
        <p:txBody>
          <a:bodyPr>
            <a:normAutofit fontScale="90000"/>
          </a:bodyPr>
          <a:lstStyle/>
          <a:p>
            <a:r>
              <a:rPr lang="en-US" dirty="0"/>
              <a:t>2022 Correlations to School Demographics- Percent of Minority Students</a:t>
            </a:r>
          </a:p>
        </p:txBody>
      </p:sp>
      <p:sp>
        <p:nvSpPr>
          <p:cNvPr id="4" name="Slide Number Placeholder 3">
            <a:extLst>
              <a:ext uri="{FF2B5EF4-FFF2-40B4-BE49-F238E27FC236}">
                <a16:creationId xmlns:a16="http://schemas.microsoft.com/office/drawing/2014/main" id="{A8411054-CDC2-4EB4-541E-CA4A33E1993A}"/>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6" name="TextBox 5">
            <a:extLst>
              <a:ext uri="{FF2B5EF4-FFF2-40B4-BE49-F238E27FC236}">
                <a16:creationId xmlns:a16="http://schemas.microsoft.com/office/drawing/2014/main" id="{BE1426AE-0F2B-CE4F-680D-C0197F383F6C}"/>
              </a:ext>
            </a:extLst>
          </p:cNvPr>
          <p:cNvSpPr txBox="1"/>
          <p:nvPr/>
        </p:nvSpPr>
        <p:spPr>
          <a:xfrm>
            <a:off x="2688771" y="6061894"/>
            <a:ext cx="2492829" cy="323165"/>
          </a:xfrm>
          <a:prstGeom prst="rect">
            <a:avLst/>
          </a:prstGeom>
          <a:noFill/>
        </p:spPr>
        <p:txBody>
          <a:bodyPr wrap="square" rtlCol="0">
            <a:spAutoFit/>
          </a:bodyPr>
          <a:lstStyle/>
          <a:p>
            <a:r>
              <a:rPr lang="en-US" sz="1500" dirty="0"/>
              <a:t>Note that AECs are included</a:t>
            </a:r>
          </a:p>
        </p:txBody>
      </p:sp>
      <p:pic>
        <p:nvPicPr>
          <p:cNvPr id="5" name="Picture 4">
            <a:extLst>
              <a:ext uri="{FF2B5EF4-FFF2-40B4-BE49-F238E27FC236}">
                <a16:creationId xmlns:a16="http://schemas.microsoft.com/office/drawing/2014/main" id="{BB044B69-F28C-F357-BB88-AD7134B89EB5}"/>
              </a:ext>
            </a:extLst>
          </p:cNvPr>
          <p:cNvPicPr>
            <a:picLocks noChangeAspect="1"/>
          </p:cNvPicPr>
          <p:nvPr/>
        </p:nvPicPr>
        <p:blipFill>
          <a:blip r:embed="rId2"/>
          <a:stretch>
            <a:fillRect/>
          </a:stretch>
        </p:blipFill>
        <p:spPr>
          <a:xfrm>
            <a:off x="-6962" y="1662465"/>
            <a:ext cx="4524326" cy="4169664"/>
          </a:xfrm>
          <a:prstGeom prst="rect">
            <a:avLst/>
          </a:prstGeom>
        </p:spPr>
      </p:pic>
      <p:pic>
        <p:nvPicPr>
          <p:cNvPr id="9" name="Picture 8">
            <a:extLst>
              <a:ext uri="{FF2B5EF4-FFF2-40B4-BE49-F238E27FC236}">
                <a16:creationId xmlns:a16="http://schemas.microsoft.com/office/drawing/2014/main" id="{9C5E21AB-8CE4-9E81-BEA8-DFD7A4B9C128}"/>
              </a:ext>
            </a:extLst>
          </p:cNvPr>
          <p:cNvPicPr>
            <a:picLocks noChangeAspect="1"/>
          </p:cNvPicPr>
          <p:nvPr/>
        </p:nvPicPr>
        <p:blipFill>
          <a:blip r:embed="rId3"/>
          <a:stretch>
            <a:fillRect/>
          </a:stretch>
        </p:blipFill>
        <p:spPr>
          <a:xfrm>
            <a:off x="4549638" y="1676860"/>
            <a:ext cx="4525963" cy="4169664"/>
          </a:xfrm>
          <a:prstGeom prst="rect">
            <a:avLst/>
          </a:prstGeom>
        </p:spPr>
      </p:pic>
    </p:spTree>
    <p:extLst>
      <p:ext uri="{BB962C8B-B14F-4D97-AF65-F5344CB8AC3E}">
        <p14:creationId xmlns:p14="http://schemas.microsoft.com/office/powerpoint/2010/main" val="837829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9849-A82A-6110-E709-A1F6720B068D}"/>
              </a:ext>
            </a:extLst>
          </p:cNvPr>
          <p:cNvSpPr>
            <a:spLocks noGrp="1"/>
          </p:cNvSpPr>
          <p:nvPr>
            <p:ph type="title"/>
          </p:nvPr>
        </p:nvSpPr>
        <p:spPr>
          <a:xfrm>
            <a:off x="245193" y="254514"/>
            <a:ext cx="5611321" cy="756418"/>
          </a:xfrm>
        </p:spPr>
        <p:txBody>
          <a:bodyPr>
            <a:normAutofit fontScale="90000"/>
          </a:bodyPr>
          <a:lstStyle/>
          <a:p>
            <a:r>
              <a:rPr lang="en-US" dirty="0"/>
              <a:t>2022 Correlations to School Demographics- Percent of Students with Disabilities</a:t>
            </a:r>
          </a:p>
        </p:txBody>
      </p:sp>
      <p:sp>
        <p:nvSpPr>
          <p:cNvPr id="4" name="Slide Number Placeholder 3">
            <a:extLst>
              <a:ext uri="{FF2B5EF4-FFF2-40B4-BE49-F238E27FC236}">
                <a16:creationId xmlns:a16="http://schemas.microsoft.com/office/drawing/2014/main" id="{A8411054-CDC2-4EB4-541E-CA4A33E1993A}"/>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
        <p:nvSpPr>
          <p:cNvPr id="3" name="TextBox 2">
            <a:extLst>
              <a:ext uri="{FF2B5EF4-FFF2-40B4-BE49-F238E27FC236}">
                <a16:creationId xmlns:a16="http://schemas.microsoft.com/office/drawing/2014/main" id="{5905DB72-32EE-A33B-0F48-4290E14C8982}"/>
              </a:ext>
            </a:extLst>
          </p:cNvPr>
          <p:cNvSpPr txBox="1"/>
          <p:nvPr/>
        </p:nvSpPr>
        <p:spPr>
          <a:xfrm>
            <a:off x="2688771" y="6061894"/>
            <a:ext cx="2492829" cy="323165"/>
          </a:xfrm>
          <a:prstGeom prst="rect">
            <a:avLst/>
          </a:prstGeom>
          <a:noFill/>
        </p:spPr>
        <p:txBody>
          <a:bodyPr wrap="square" rtlCol="0">
            <a:spAutoFit/>
          </a:bodyPr>
          <a:lstStyle/>
          <a:p>
            <a:r>
              <a:rPr lang="en-US" sz="1500" dirty="0"/>
              <a:t>Note that AECs are included</a:t>
            </a:r>
          </a:p>
        </p:txBody>
      </p:sp>
      <p:pic>
        <p:nvPicPr>
          <p:cNvPr id="6" name="Picture 5">
            <a:extLst>
              <a:ext uri="{FF2B5EF4-FFF2-40B4-BE49-F238E27FC236}">
                <a16:creationId xmlns:a16="http://schemas.microsoft.com/office/drawing/2014/main" id="{2032D6B9-1153-CC50-228C-FFEF4F478F5F}"/>
              </a:ext>
            </a:extLst>
          </p:cNvPr>
          <p:cNvPicPr>
            <a:picLocks noChangeAspect="1"/>
          </p:cNvPicPr>
          <p:nvPr/>
        </p:nvPicPr>
        <p:blipFill>
          <a:blip r:embed="rId2"/>
          <a:stretch>
            <a:fillRect/>
          </a:stretch>
        </p:blipFill>
        <p:spPr>
          <a:xfrm>
            <a:off x="0" y="1707736"/>
            <a:ext cx="4524326" cy="4169664"/>
          </a:xfrm>
          <a:prstGeom prst="rect">
            <a:avLst/>
          </a:prstGeom>
        </p:spPr>
      </p:pic>
      <p:pic>
        <p:nvPicPr>
          <p:cNvPr id="9" name="Picture 8">
            <a:extLst>
              <a:ext uri="{FF2B5EF4-FFF2-40B4-BE49-F238E27FC236}">
                <a16:creationId xmlns:a16="http://schemas.microsoft.com/office/drawing/2014/main" id="{709D1481-280B-3E87-DA2B-EC2268BF1FC0}"/>
              </a:ext>
            </a:extLst>
          </p:cNvPr>
          <p:cNvPicPr>
            <a:picLocks noChangeAspect="1"/>
          </p:cNvPicPr>
          <p:nvPr/>
        </p:nvPicPr>
        <p:blipFill>
          <a:blip r:embed="rId3"/>
          <a:stretch>
            <a:fillRect/>
          </a:stretch>
        </p:blipFill>
        <p:spPr>
          <a:xfrm>
            <a:off x="4545842" y="1707736"/>
            <a:ext cx="4524326" cy="4169664"/>
          </a:xfrm>
          <a:prstGeom prst="rect">
            <a:avLst/>
          </a:prstGeom>
        </p:spPr>
      </p:pic>
    </p:spTree>
    <p:extLst>
      <p:ext uri="{BB962C8B-B14F-4D97-AF65-F5344CB8AC3E}">
        <p14:creationId xmlns:p14="http://schemas.microsoft.com/office/powerpoint/2010/main" val="773452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9849-A82A-6110-E709-A1F6720B068D}"/>
              </a:ext>
            </a:extLst>
          </p:cNvPr>
          <p:cNvSpPr>
            <a:spLocks noGrp="1"/>
          </p:cNvSpPr>
          <p:nvPr>
            <p:ph type="title"/>
          </p:nvPr>
        </p:nvSpPr>
        <p:spPr>
          <a:xfrm>
            <a:off x="245194" y="254514"/>
            <a:ext cx="5578664" cy="756418"/>
          </a:xfrm>
        </p:spPr>
        <p:txBody>
          <a:bodyPr>
            <a:normAutofit fontScale="90000"/>
          </a:bodyPr>
          <a:lstStyle/>
          <a:p>
            <a:r>
              <a:rPr lang="en-US" dirty="0"/>
              <a:t>2022 Correlations to School Demographics- Percent of English Learners</a:t>
            </a:r>
          </a:p>
        </p:txBody>
      </p:sp>
      <p:sp>
        <p:nvSpPr>
          <p:cNvPr id="4" name="Slide Number Placeholder 3">
            <a:extLst>
              <a:ext uri="{FF2B5EF4-FFF2-40B4-BE49-F238E27FC236}">
                <a16:creationId xmlns:a16="http://schemas.microsoft.com/office/drawing/2014/main" id="{A8411054-CDC2-4EB4-541E-CA4A33E1993A}"/>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
        <p:nvSpPr>
          <p:cNvPr id="3" name="TextBox 2">
            <a:extLst>
              <a:ext uri="{FF2B5EF4-FFF2-40B4-BE49-F238E27FC236}">
                <a16:creationId xmlns:a16="http://schemas.microsoft.com/office/drawing/2014/main" id="{AC3CF8AE-F0DD-AB18-85FE-707179AD37F1}"/>
              </a:ext>
            </a:extLst>
          </p:cNvPr>
          <p:cNvSpPr txBox="1"/>
          <p:nvPr/>
        </p:nvSpPr>
        <p:spPr>
          <a:xfrm>
            <a:off x="2688771" y="6061894"/>
            <a:ext cx="2492829" cy="323165"/>
          </a:xfrm>
          <a:prstGeom prst="rect">
            <a:avLst/>
          </a:prstGeom>
          <a:noFill/>
        </p:spPr>
        <p:txBody>
          <a:bodyPr wrap="square" rtlCol="0">
            <a:spAutoFit/>
          </a:bodyPr>
          <a:lstStyle/>
          <a:p>
            <a:r>
              <a:rPr lang="en-US" sz="1500" dirty="0"/>
              <a:t>Note that AECs are included</a:t>
            </a:r>
          </a:p>
        </p:txBody>
      </p:sp>
      <p:pic>
        <p:nvPicPr>
          <p:cNvPr id="6" name="Picture 5">
            <a:extLst>
              <a:ext uri="{FF2B5EF4-FFF2-40B4-BE49-F238E27FC236}">
                <a16:creationId xmlns:a16="http://schemas.microsoft.com/office/drawing/2014/main" id="{B8FC4063-C114-F812-8EA0-8F6964C7831F}"/>
              </a:ext>
            </a:extLst>
          </p:cNvPr>
          <p:cNvPicPr>
            <a:picLocks noChangeAspect="1"/>
          </p:cNvPicPr>
          <p:nvPr/>
        </p:nvPicPr>
        <p:blipFill>
          <a:blip r:embed="rId2"/>
          <a:stretch>
            <a:fillRect/>
          </a:stretch>
        </p:blipFill>
        <p:spPr>
          <a:xfrm>
            <a:off x="25908" y="1703468"/>
            <a:ext cx="4546092" cy="4169664"/>
          </a:xfrm>
          <a:prstGeom prst="rect">
            <a:avLst/>
          </a:prstGeom>
        </p:spPr>
      </p:pic>
      <p:pic>
        <p:nvPicPr>
          <p:cNvPr id="9" name="Picture 8">
            <a:extLst>
              <a:ext uri="{FF2B5EF4-FFF2-40B4-BE49-F238E27FC236}">
                <a16:creationId xmlns:a16="http://schemas.microsoft.com/office/drawing/2014/main" id="{AB1D8DFE-1B9E-7A0B-D49E-F088A303A600}"/>
              </a:ext>
            </a:extLst>
          </p:cNvPr>
          <p:cNvPicPr>
            <a:picLocks noChangeAspect="1"/>
          </p:cNvPicPr>
          <p:nvPr/>
        </p:nvPicPr>
        <p:blipFill>
          <a:blip r:embed="rId3"/>
          <a:stretch>
            <a:fillRect/>
          </a:stretch>
        </p:blipFill>
        <p:spPr>
          <a:xfrm>
            <a:off x="4582758" y="1692710"/>
            <a:ext cx="4533247" cy="4197096"/>
          </a:xfrm>
          <a:prstGeom prst="rect">
            <a:avLst/>
          </a:prstGeom>
        </p:spPr>
      </p:pic>
    </p:spTree>
    <p:extLst>
      <p:ext uri="{BB962C8B-B14F-4D97-AF65-F5344CB8AC3E}">
        <p14:creationId xmlns:p14="http://schemas.microsoft.com/office/powerpoint/2010/main" val="314553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2EA8-6FDA-08C3-DFB9-1095053ED7F9}"/>
              </a:ext>
            </a:extLst>
          </p:cNvPr>
          <p:cNvSpPr>
            <a:spLocks noGrp="1"/>
          </p:cNvSpPr>
          <p:nvPr>
            <p:ph type="title"/>
          </p:nvPr>
        </p:nvSpPr>
        <p:spPr/>
        <p:txBody>
          <a:bodyPr/>
          <a:lstStyle/>
          <a:p>
            <a:r>
              <a:rPr lang="en-US" dirty="0"/>
              <a:t>Potential PWR Weighting Scenarios</a:t>
            </a:r>
          </a:p>
        </p:txBody>
      </p:sp>
      <p:sp>
        <p:nvSpPr>
          <p:cNvPr id="6" name="Content Placeholder 5">
            <a:extLst>
              <a:ext uri="{FF2B5EF4-FFF2-40B4-BE49-F238E27FC236}">
                <a16:creationId xmlns:a16="http://schemas.microsoft.com/office/drawing/2014/main" id="{119C0868-E193-B377-4FF2-2653A7128E96}"/>
              </a:ext>
            </a:extLst>
          </p:cNvPr>
          <p:cNvSpPr>
            <a:spLocks noGrp="1"/>
          </p:cNvSpPr>
          <p:nvPr>
            <p:ph idx="1"/>
          </p:nvPr>
        </p:nvSpPr>
        <p:spPr>
          <a:xfrm>
            <a:off x="628650" y="1463039"/>
            <a:ext cx="7886700" cy="967985"/>
          </a:xfrm>
        </p:spPr>
        <p:txBody>
          <a:bodyPr>
            <a:normAutofit fontScale="92500" lnSpcReduction="20000"/>
          </a:bodyPr>
          <a:lstStyle/>
          <a:p>
            <a:r>
              <a:rPr lang="en-US" dirty="0"/>
              <a:t>Investigated 3 potential scenarios for incorporating the new PWR metrics- 1 point, 2 points, or 4 points for All Students Group and no points for disaggregated groups</a:t>
            </a:r>
          </a:p>
        </p:txBody>
      </p:sp>
      <p:sp>
        <p:nvSpPr>
          <p:cNvPr id="4" name="Slide Number Placeholder 3">
            <a:extLst>
              <a:ext uri="{FF2B5EF4-FFF2-40B4-BE49-F238E27FC236}">
                <a16:creationId xmlns:a16="http://schemas.microsoft.com/office/drawing/2014/main" id="{1336E272-2A0F-B116-6FA2-286AB84BCF34}"/>
              </a:ext>
            </a:extLst>
          </p:cNvPr>
          <p:cNvSpPr>
            <a:spLocks noGrp="1"/>
          </p:cNvSpPr>
          <p:nvPr>
            <p:ph type="sldNum" sz="quarter" idx="12"/>
          </p:nvPr>
        </p:nvSpPr>
        <p:spPr/>
        <p:txBody>
          <a:bodyPr/>
          <a:lstStyle/>
          <a:p>
            <a:fld id="{C479D5F6-EDCB-402A-AC08-4943A1820E8F}" type="slidenum">
              <a:rPr lang="en-US" smtClean="0"/>
              <a:pPr/>
              <a:t>34</a:t>
            </a:fld>
            <a:endParaRPr lang="en-US" dirty="0"/>
          </a:p>
        </p:txBody>
      </p:sp>
      <p:graphicFrame>
        <p:nvGraphicFramePr>
          <p:cNvPr id="5" name="Table 5">
            <a:extLst>
              <a:ext uri="{FF2B5EF4-FFF2-40B4-BE49-F238E27FC236}">
                <a16:creationId xmlns:a16="http://schemas.microsoft.com/office/drawing/2014/main" id="{8BF216FD-44C6-6377-4B54-8D535C0436C3}"/>
              </a:ext>
            </a:extLst>
          </p:cNvPr>
          <p:cNvGraphicFramePr>
            <a:graphicFrameLocks noGrp="1"/>
          </p:cNvGraphicFramePr>
          <p:nvPr/>
        </p:nvGraphicFramePr>
        <p:xfrm>
          <a:off x="953728" y="2450689"/>
          <a:ext cx="7098891" cy="3708400"/>
        </p:xfrm>
        <a:graphic>
          <a:graphicData uri="http://schemas.openxmlformats.org/drawingml/2006/table">
            <a:tbl>
              <a:tblPr firstRow="1" bandRow="1">
                <a:tableStyleId>{5C22544A-7EE6-4342-B048-85BDC9FD1C3A}</a:tableStyleId>
              </a:tblPr>
              <a:tblGrid>
                <a:gridCol w="2703871">
                  <a:extLst>
                    <a:ext uri="{9D8B030D-6E8A-4147-A177-3AD203B41FA5}">
                      <a16:colId xmlns:a16="http://schemas.microsoft.com/office/drawing/2014/main" val="329594337"/>
                    </a:ext>
                  </a:extLst>
                </a:gridCol>
                <a:gridCol w="1101213">
                  <a:extLst>
                    <a:ext uri="{9D8B030D-6E8A-4147-A177-3AD203B41FA5}">
                      <a16:colId xmlns:a16="http://schemas.microsoft.com/office/drawing/2014/main" val="3579841193"/>
                    </a:ext>
                  </a:extLst>
                </a:gridCol>
                <a:gridCol w="1160207">
                  <a:extLst>
                    <a:ext uri="{9D8B030D-6E8A-4147-A177-3AD203B41FA5}">
                      <a16:colId xmlns:a16="http://schemas.microsoft.com/office/drawing/2014/main" val="1863487555"/>
                    </a:ext>
                  </a:extLst>
                </a:gridCol>
                <a:gridCol w="1071716">
                  <a:extLst>
                    <a:ext uri="{9D8B030D-6E8A-4147-A177-3AD203B41FA5}">
                      <a16:colId xmlns:a16="http://schemas.microsoft.com/office/drawing/2014/main" val="2815417605"/>
                    </a:ext>
                  </a:extLst>
                </a:gridCol>
                <a:gridCol w="1061884">
                  <a:extLst>
                    <a:ext uri="{9D8B030D-6E8A-4147-A177-3AD203B41FA5}">
                      <a16:colId xmlns:a16="http://schemas.microsoft.com/office/drawing/2014/main" val="2448373755"/>
                    </a:ext>
                  </a:extLst>
                </a:gridCol>
              </a:tblGrid>
              <a:tr h="370840">
                <a:tc>
                  <a:txBody>
                    <a:bodyPr/>
                    <a:lstStyle/>
                    <a:p>
                      <a:endParaRPr lang="en-US" dirty="0"/>
                    </a:p>
                  </a:txBody>
                  <a:tcPr/>
                </a:tc>
                <a:tc gridSpan="2">
                  <a:txBody>
                    <a:bodyPr/>
                    <a:lstStyle/>
                    <a:p>
                      <a:pPr algn="ctr"/>
                      <a:r>
                        <a:rPr lang="en-US" dirty="0"/>
                        <a:t>All Students</a:t>
                      </a:r>
                    </a:p>
                  </a:txBody>
                  <a:tcPr/>
                </a:tc>
                <a:tc hMerge="1">
                  <a:txBody>
                    <a:bodyPr/>
                    <a:lstStyle/>
                    <a:p>
                      <a:pPr algn="ctr"/>
                      <a:endParaRPr lang="en-US" dirty="0"/>
                    </a:p>
                  </a:txBody>
                  <a:tcPr/>
                </a:tc>
                <a:tc gridSpan="2">
                  <a:txBody>
                    <a:bodyPr/>
                    <a:lstStyle/>
                    <a:p>
                      <a:pPr algn="ctr"/>
                      <a:r>
                        <a:rPr lang="en-US" dirty="0"/>
                        <a:t>Disaggregated </a:t>
                      </a:r>
                    </a:p>
                  </a:txBody>
                  <a:tcPr/>
                </a:tc>
                <a:tc hMerge="1">
                  <a:txBody>
                    <a:bodyPr/>
                    <a:lstStyle/>
                    <a:p>
                      <a:pPr algn="ctr"/>
                      <a:endParaRPr lang="en-US" dirty="0"/>
                    </a:p>
                  </a:txBody>
                  <a:tcPr/>
                </a:tc>
                <a:extLst>
                  <a:ext uri="{0D108BD9-81ED-4DB2-BD59-A6C34878D82A}">
                    <a16:rowId xmlns:a16="http://schemas.microsoft.com/office/drawing/2014/main" val="819632344"/>
                  </a:ext>
                </a:extLst>
              </a:tr>
              <a:tr h="370840">
                <a:tc>
                  <a:txBody>
                    <a:bodyPr/>
                    <a:lstStyle/>
                    <a:p>
                      <a:r>
                        <a:rPr lang="en-US" dirty="0"/>
                        <a:t>SAT EBRW</a:t>
                      </a:r>
                    </a:p>
                  </a:txBody>
                  <a:tcPr/>
                </a:tc>
                <a:tc gridSpan="2">
                  <a:txBody>
                    <a:bodyPr/>
                    <a:lstStyle/>
                    <a:p>
                      <a:pPr algn="ctr"/>
                      <a:r>
                        <a:rPr lang="en-US" dirty="0"/>
                        <a:t>4</a:t>
                      </a:r>
                    </a:p>
                  </a:txBody>
                  <a:tcPr/>
                </a:tc>
                <a:tc hMerge="1">
                  <a:txBody>
                    <a:bodyPr/>
                    <a:lstStyle/>
                    <a:p>
                      <a:pPr algn="ctr"/>
                      <a:endParaRPr lang="en-US" dirty="0"/>
                    </a:p>
                  </a:txBody>
                  <a:tcPr/>
                </a:tc>
                <a:tc gridSpan="2">
                  <a:txBody>
                    <a:bodyPr/>
                    <a:lstStyle/>
                    <a:p>
                      <a:pPr algn="ctr"/>
                      <a:r>
                        <a:rPr lang="en-US" dirty="0"/>
                        <a:t>4</a:t>
                      </a:r>
                    </a:p>
                  </a:txBody>
                  <a:tcPr/>
                </a:tc>
                <a:tc hMerge="1">
                  <a:txBody>
                    <a:bodyPr/>
                    <a:lstStyle/>
                    <a:p>
                      <a:pPr algn="ctr"/>
                      <a:endParaRPr lang="en-US" dirty="0"/>
                    </a:p>
                  </a:txBody>
                  <a:tcPr/>
                </a:tc>
                <a:extLst>
                  <a:ext uri="{0D108BD9-81ED-4DB2-BD59-A6C34878D82A}">
                    <a16:rowId xmlns:a16="http://schemas.microsoft.com/office/drawing/2014/main" val="103721082"/>
                  </a:ext>
                </a:extLst>
              </a:tr>
              <a:tr h="370840">
                <a:tc>
                  <a:txBody>
                    <a:bodyPr/>
                    <a:lstStyle/>
                    <a:p>
                      <a:r>
                        <a:rPr lang="en-US" dirty="0"/>
                        <a:t>SAT Math</a:t>
                      </a:r>
                    </a:p>
                  </a:txBody>
                  <a:tcPr/>
                </a:tc>
                <a:tc gridSpan="2">
                  <a:txBody>
                    <a:bodyPr/>
                    <a:lstStyle/>
                    <a:p>
                      <a:pPr algn="ctr"/>
                      <a:r>
                        <a:rPr lang="en-US" dirty="0"/>
                        <a:t>4</a:t>
                      </a:r>
                    </a:p>
                  </a:txBody>
                  <a:tcPr/>
                </a:tc>
                <a:tc hMerge="1">
                  <a:txBody>
                    <a:bodyPr/>
                    <a:lstStyle/>
                    <a:p>
                      <a:pPr algn="ctr"/>
                      <a:endParaRPr lang="en-US" dirty="0"/>
                    </a:p>
                  </a:txBody>
                  <a:tcPr/>
                </a:tc>
                <a:tc gridSpan="2">
                  <a:txBody>
                    <a:bodyPr/>
                    <a:lstStyle/>
                    <a:p>
                      <a:pPr algn="ctr"/>
                      <a:r>
                        <a:rPr lang="en-US" dirty="0"/>
                        <a:t>4</a:t>
                      </a:r>
                    </a:p>
                  </a:txBody>
                  <a:tcPr/>
                </a:tc>
                <a:tc hMerge="1">
                  <a:txBody>
                    <a:bodyPr/>
                    <a:lstStyle/>
                    <a:p>
                      <a:pPr algn="ctr"/>
                      <a:endParaRPr lang="en-US" dirty="0"/>
                    </a:p>
                  </a:txBody>
                  <a:tcPr/>
                </a:tc>
                <a:extLst>
                  <a:ext uri="{0D108BD9-81ED-4DB2-BD59-A6C34878D82A}">
                    <a16:rowId xmlns:a16="http://schemas.microsoft.com/office/drawing/2014/main" val="2926030520"/>
                  </a:ext>
                </a:extLst>
              </a:tr>
              <a:tr h="370840">
                <a:tc>
                  <a:txBody>
                    <a:bodyPr/>
                    <a:lstStyle/>
                    <a:p>
                      <a:r>
                        <a:rPr lang="en-US" dirty="0"/>
                        <a:t>Dropout Rate</a:t>
                      </a:r>
                    </a:p>
                  </a:txBody>
                  <a:tcPr/>
                </a:tc>
                <a:tc gridSpan="2">
                  <a:txBody>
                    <a:bodyPr/>
                    <a:lstStyle/>
                    <a:p>
                      <a:pPr algn="ctr"/>
                      <a:r>
                        <a:rPr lang="en-US" dirty="0"/>
                        <a:t>8</a:t>
                      </a:r>
                    </a:p>
                  </a:txBody>
                  <a:tcPr/>
                </a:tc>
                <a:tc hMerge="1">
                  <a:txBody>
                    <a:bodyPr/>
                    <a:lstStyle/>
                    <a:p>
                      <a:pPr algn="ctr"/>
                      <a:endParaRPr lang="en-US" dirty="0"/>
                    </a:p>
                  </a:txBody>
                  <a:tcPr/>
                </a:tc>
                <a:tc gridSpan="2">
                  <a:txBody>
                    <a:bodyPr/>
                    <a:lstStyle/>
                    <a:p>
                      <a:pPr algn="ctr"/>
                      <a:r>
                        <a:rPr lang="en-US" dirty="0"/>
                        <a:t>8</a:t>
                      </a:r>
                    </a:p>
                  </a:txBody>
                  <a:tcPr/>
                </a:tc>
                <a:tc hMerge="1">
                  <a:txBody>
                    <a:bodyPr/>
                    <a:lstStyle/>
                    <a:p>
                      <a:pPr algn="ctr"/>
                      <a:endParaRPr lang="en-US" dirty="0"/>
                    </a:p>
                  </a:txBody>
                  <a:tcPr/>
                </a:tc>
                <a:extLst>
                  <a:ext uri="{0D108BD9-81ED-4DB2-BD59-A6C34878D82A}">
                    <a16:rowId xmlns:a16="http://schemas.microsoft.com/office/drawing/2014/main" val="1588031323"/>
                  </a:ext>
                </a:extLst>
              </a:tr>
              <a:tr h="370840">
                <a:tc>
                  <a:txBody>
                    <a:bodyPr/>
                    <a:lstStyle/>
                    <a:p>
                      <a:r>
                        <a:rPr lang="en-US" dirty="0"/>
                        <a:t>Matriculation Rate</a:t>
                      </a:r>
                    </a:p>
                  </a:txBody>
                  <a:tcPr/>
                </a:tc>
                <a:tc gridSpan="2">
                  <a:txBody>
                    <a:bodyPr/>
                    <a:lstStyle/>
                    <a:p>
                      <a:pPr algn="ctr"/>
                      <a:r>
                        <a:rPr lang="en-US" dirty="0"/>
                        <a:t>4</a:t>
                      </a:r>
                    </a:p>
                  </a:txBody>
                  <a:tcPr/>
                </a:tc>
                <a:tc hMerge="1">
                  <a:txBody>
                    <a:bodyPr/>
                    <a:lstStyle/>
                    <a:p>
                      <a:pPr algn="ctr"/>
                      <a:endParaRPr lang="en-US" dirty="0"/>
                    </a:p>
                  </a:txBody>
                  <a:tcPr/>
                </a:tc>
                <a:tc gridSpan="2">
                  <a:txBody>
                    <a:bodyPr/>
                    <a:lstStyle/>
                    <a:p>
                      <a:pPr algn="ctr"/>
                      <a:r>
                        <a:rPr lang="en-US" dirty="0"/>
                        <a:t>--</a:t>
                      </a:r>
                    </a:p>
                  </a:txBody>
                  <a:tcPr/>
                </a:tc>
                <a:tc hMerge="1">
                  <a:txBody>
                    <a:bodyPr/>
                    <a:lstStyle/>
                    <a:p>
                      <a:pPr algn="ctr"/>
                      <a:endParaRPr lang="en-US" dirty="0"/>
                    </a:p>
                  </a:txBody>
                  <a:tcPr/>
                </a:tc>
                <a:extLst>
                  <a:ext uri="{0D108BD9-81ED-4DB2-BD59-A6C34878D82A}">
                    <a16:rowId xmlns:a16="http://schemas.microsoft.com/office/drawing/2014/main" val="3475195237"/>
                  </a:ext>
                </a:extLst>
              </a:tr>
              <a:tr h="370840">
                <a:tc>
                  <a:txBody>
                    <a:bodyPr/>
                    <a:lstStyle/>
                    <a:p>
                      <a:r>
                        <a:rPr lang="en-US" dirty="0"/>
                        <a:t>Graduation Rate</a:t>
                      </a:r>
                    </a:p>
                  </a:txBody>
                  <a:tcPr/>
                </a:tc>
                <a:tc gridSpan="2">
                  <a:txBody>
                    <a:bodyPr/>
                    <a:lstStyle/>
                    <a:p>
                      <a:pPr algn="ctr"/>
                      <a:r>
                        <a:rPr lang="en-US" dirty="0"/>
                        <a:t>8</a:t>
                      </a:r>
                    </a:p>
                  </a:txBody>
                  <a:tcPr/>
                </a:tc>
                <a:tc hMerge="1">
                  <a:txBody>
                    <a:bodyPr/>
                    <a:lstStyle/>
                    <a:p>
                      <a:pPr algn="ctr"/>
                      <a:endParaRPr lang="en-US" dirty="0"/>
                    </a:p>
                  </a:txBody>
                  <a:tcPr/>
                </a:tc>
                <a:tc gridSpan="2">
                  <a:txBody>
                    <a:bodyPr/>
                    <a:lstStyle/>
                    <a:p>
                      <a:pPr algn="ctr"/>
                      <a:r>
                        <a:rPr lang="en-US" dirty="0"/>
                        <a:t>8</a:t>
                      </a:r>
                    </a:p>
                  </a:txBody>
                  <a:tcPr/>
                </a:tc>
                <a:tc hMerge="1">
                  <a:txBody>
                    <a:bodyPr/>
                    <a:lstStyle/>
                    <a:p>
                      <a:pPr algn="ctr"/>
                      <a:endParaRPr lang="en-US" dirty="0"/>
                    </a:p>
                  </a:txBody>
                  <a:tcPr/>
                </a:tc>
                <a:extLst>
                  <a:ext uri="{0D108BD9-81ED-4DB2-BD59-A6C34878D82A}">
                    <a16:rowId xmlns:a16="http://schemas.microsoft.com/office/drawing/2014/main" val="525701209"/>
                  </a:ext>
                </a:extLst>
              </a:tr>
              <a:tr h="370840">
                <a:tc>
                  <a:txBody>
                    <a:bodyPr/>
                    <a:lstStyle/>
                    <a:p>
                      <a:endParaRPr lang="en-US" dirty="0"/>
                    </a:p>
                  </a:txBody>
                  <a:tcPr>
                    <a:solidFill>
                      <a:schemeClr val="accent1"/>
                    </a:solidFill>
                  </a:tcPr>
                </a:tc>
                <a:tc>
                  <a:txBody>
                    <a:bodyPr/>
                    <a:lstStyle/>
                    <a:p>
                      <a:pPr algn="ctr"/>
                      <a:r>
                        <a:rPr lang="en-US" b="1" dirty="0">
                          <a:solidFill>
                            <a:schemeClr val="bg1"/>
                          </a:solidFill>
                        </a:rPr>
                        <a:t>Current</a:t>
                      </a:r>
                    </a:p>
                  </a:txBody>
                  <a:tcPr>
                    <a:solidFill>
                      <a:schemeClr val="accent1"/>
                    </a:solidFill>
                  </a:tcPr>
                </a:tc>
                <a:tc>
                  <a:txBody>
                    <a:bodyPr/>
                    <a:lstStyle/>
                    <a:p>
                      <a:pPr algn="ctr"/>
                      <a:r>
                        <a:rPr lang="en-US" b="1" dirty="0">
                          <a:solidFill>
                            <a:schemeClr val="bg1"/>
                          </a:solidFill>
                        </a:rPr>
                        <a:t>1 Point</a:t>
                      </a:r>
                    </a:p>
                  </a:txBody>
                  <a:tcPr>
                    <a:solidFill>
                      <a:schemeClr val="accent1"/>
                    </a:solidFill>
                  </a:tcPr>
                </a:tc>
                <a:tc>
                  <a:txBody>
                    <a:bodyPr/>
                    <a:lstStyle/>
                    <a:p>
                      <a:pPr algn="ctr"/>
                      <a:r>
                        <a:rPr lang="en-US" b="1" dirty="0">
                          <a:solidFill>
                            <a:schemeClr val="bg1"/>
                          </a:solidFill>
                        </a:rPr>
                        <a:t>2 Points</a:t>
                      </a:r>
                    </a:p>
                  </a:txBody>
                  <a:tcPr>
                    <a:solidFill>
                      <a:schemeClr val="accent1"/>
                    </a:solidFill>
                  </a:tcPr>
                </a:tc>
                <a:tc>
                  <a:txBody>
                    <a:bodyPr/>
                    <a:lstStyle/>
                    <a:p>
                      <a:pPr algn="ctr"/>
                      <a:r>
                        <a:rPr lang="en-US" b="1" dirty="0">
                          <a:solidFill>
                            <a:schemeClr val="bg1"/>
                          </a:solidFill>
                        </a:rPr>
                        <a:t>4 Points</a:t>
                      </a:r>
                    </a:p>
                  </a:txBody>
                  <a:tcPr>
                    <a:solidFill>
                      <a:schemeClr val="accent1"/>
                    </a:solidFill>
                  </a:tcPr>
                </a:tc>
                <a:extLst>
                  <a:ext uri="{0D108BD9-81ED-4DB2-BD59-A6C34878D82A}">
                    <a16:rowId xmlns:a16="http://schemas.microsoft.com/office/drawing/2014/main" val="889195871"/>
                  </a:ext>
                </a:extLst>
              </a:tr>
              <a:tr h="370840">
                <a:tc>
                  <a:txBody>
                    <a:bodyPr/>
                    <a:lstStyle/>
                    <a:p>
                      <a:r>
                        <a:rPr lang="en-US" dirty="0"/>
                        <a:t>Higher Bar ELA &amp; Math</a:t>
                      </a:r>
                    </a:p>
                  </a:txBody>
                  <a:tcPr/>
                </a:tc>
                <a:tc>
                  <a:txBody>
                    <a:bodyPr/>
                    <a:lstStyle/>
                    <a:p>
                      <a:pPr algn="ctr"/>
                      <a:r>
                        <a:rPr lang="en-US" dirty="0"/>
                        <a:t>--</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4</a:t>
                      </a:r>
                    </a:p>
                  </a:txBody>
                  <a:tcPr/>
                </a:tc>
                <a:extLst>
                  <a:ext uri="{0D108BD9-81ED-4DB2-BD59-A6C34878D82A}">
                    <a16:rowId xmlns:a16="http://schemas.microsoft.com/office/drawing/2014/main" val="3820693292"/>
                  </a:ext>
                </a:extLst>
              </a:tr>
              <a:tr h="370840">
                <a:tc>
                  <a:txBody>
                    <a:bodyPr/>
                    <a:lstStyle/>
                    <a:p>
                      <a:r>
                        <a:rPr lang="en-US" dirty="0"/>
                        <a:t>Higher Bar Non-ELA/Math</a:t>
                      </a:r>
                    </a:p>
                  </a:txBody>
                  <a:tcPr/>
                </a:tc>
                <a:tc>
                  <a:txBody>
                    <a:bodyPr/>
                    <a:lstStyle/>
                    <a:p>
                      <a:pPr algn="ctr"/>
                      <a:r>
                        <a:rPr lang="en-US" dirty="0"/>
                        <a:t>--</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4</a:t>
                      </a:r>
                    </a:p>
                  </a:txBody>
                  <a:tcPr/>
                </a:tc>
                <a:extLst>
                  <a:ext uri="{0D108BD9-81ED-4DB2-BD59-A6C34878D82A}">
                    <a16:rowId xmlns:a16="http://schemas.microsoft.com/office/drawing/2014/main" val="838672850"/>
                  </a:ext>
                </a:extLst>
              </a:tr>
              <a:tr h="370840">
                <a:tc>
                  <a:txBody>
                    <a:bodyPr/>
                    <a:lstStyle/>
                    <a:p>
                      <a:r>
                        <a:rPr lang="en-US" b="1" dirty="0"/>
                        <a:t>Total PWR Points</a:t>
                      </a:r>
                    </a:p>
                  </a:txBody>
                  <a:tcPr>
                    <a:solidFill>
                      <a:schemeClr val="accent6">
                        <a:lumMod val="60000"/>
                        <a:lumOff val="40000"/>
                      </a:schemeClr>
                    </a:solidFill>
                  </a:tcPr>
                </a:tc>
                <a:tc>
                  <a:txBody>
                    <a:bodyPr/>
                    <a:lstStyle/>
                    <a:p>
                      <a:pPr algn="ctr"/>
                      <a:r>
                        <a:rPr lang="en-US" b="1" dirty="0"/>
                        <a:t>52</a:t>
                      </a:r>
                    </a:p>
                  </a:txBody>
                  <a:tcPr>
                    <a:solidFill>
                      <a:schemeClr val="accent6">
                        <a:lumMod val="60000"/>
                        <a:lumOff val="40000"/>
                      </a:schemeClr>
                    </a:solidFill>
                  </a:tcPr>
                </a:tc>
                <a:tc>
                  <a:txBody>
                    <a:bodyPr/>
                    <a:lstStyle/>
                    <a:p>
                      <a:pPr algn="ctr"/>
                      <a:r>
                        <a:rPr lang="en-US" b="1" dirty="0"/>
                        <a:t>54</a:t>
                      </a:r>
                    </a:p>
                  </a:txBody>
                  <a:tcPr>
                    <a:solidFill>
                      <a:schemeClr val="accent6">
                        <a:lumMod val="60000"/>
                        <a:lumOff val="40000"/>
                      </a:schemeClr>
                    </a:solidFill>
                  </a:tcPr>
                </a:tc>
                <a:tc>
                  <a:txBody>
                    <a:bodyPr/>
                    <a:lstStyle/>
                    <a:p>
                      <a:pPr algn="ctr"/>
                      <a:r>
                        <a:rPr lang="en-US" b="1" dirty="0"/>
                        <a:t>56</a:t>
                      </a:r>
                    </a:p>
                  </a:txBody>
                  <a:tcPr>
                    <a:solidFill>
                      <a:schemeClr val="accent6">
                        <a:lumMod val="60000"/>
                        <a:lumOff val="40000"/>
                      </a:schemeClr>
                    </a:solidFill>
                  </a:tcPr>
                </a:tc>
                <a:tc>
                  <a:txBody>
                    <a:bodyPr/>
                    <a:lstStyle/>
                    <a:p>
                      <a:pPr algn="ctr"/>
                      <a:r>
                        <a:rPr lang="en-US" b="1" dirty="0"/>
                        <a:t>60</a:t>
                      </a:r>
                    </a:p>
                  </a:txBody>
                  <a:tcPr>
                    <a:solidFill>
                      <a:schemeClr val="accent6">
                        <a:lumMod val="60000"/>
                        <a:lumOff val="40000"/>
                      </a:schemeClr>
                    </a:solidFill>
                  </a:tcPr>
                </a:tc>
                <a:extLst>
                  <a:ext uri="{0D108BD9-81ED-4DB2-BD59-A6C34878D82A}">
                    <a16:rowId xmlns:a16="http://schemas.microsoft.com/office/drawing/2014/main" val="1485884114"/>
                  </a:ext>
                </a:extLst>
              </a:tr>
            </a:tbl>
          </a:graphicData>
        </a:graphic>
      </p:graphicFrame>
    </p:spTree>
    <p:extLst>
      <p:ext uri="{BB962C8B-B14F-4D97-AF65-F5344CB8AC3E}">
        <p14:creationId xmlns:p14="http://schemas.microsoft.com/office/powerpoint/2010/main" val="2415924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D1AC-0E1B-E92B-443A-F466CB9E65ED}"/>
              </a:ext>
            </a:extLst>
          </p:cNvPr>
          <p:cNvSpPr>
            <a:spLocks noGrp="1"/>
          </p:cNvSpPr>
          <p:nvPr>
            <p:ph type="title"/>
          </p:nvPr>
        </p:nvSpPr>
        <p:spPr/>
        <p:txBody>
          <a:bodyPr>
            <a:normAutofit fontScale="90000"/>
          </a:bodyPr>
          <a:lstStyle/>
          <a:p>
            <a:r>
              <a:rPr lang="en-US" dirty="0"/>
              <a:t>High School &amp; District Indicator Weightings</a:t>
            </a:r>
          </a:p>
        </p:txBody>
      </p:sp>
      <p:sp>
        <p:nvSpPr>
          <p:cNvPr id="4" name="Slide Number Placeholder 3">
            <a:extLst>
              <a:ext uri="{FF2B5EF4-FFF2-40B4-BE49-F238E27FC236}">
                <a16:creationId xmlns:a16="http://schemas.microsoft.com/office/drawing/2014/main" id="{0A6CBFC1-C467-A116-7CCE-41F60255B072}"/>
              </a:ext>
            </a:extLst>
          </p:cNvPr>
          <p:cNvSpPr>
            <a:spLocks noGrp="1"/>
          </p:cNvSpPr>
          <p:nvPr>
            <p:ph type="sldNum" sz="quarter" idx="12"/>
          </p:nvPr>
        </p:nvSpPr>
        <p:spPr/>
        <p:txBody>
          <a:bodyPr/>
          <a:lstStyle/>
          <a:p>
            <a:fld id="{C479D5F6-EDCB-402A-AC08-4943A1820E8F}" type="slidenum">
              <a:rPr lang="en-US" smtClean="0"/>
              <a:pPr/>
              <a:t>35</a:t>
            </a:fld>
            <a:endParaRPr lang="en-US" dirty="0"/>
          </a:p>
        </p:txBody>
      </p:sp>
      <p:pic>
        <p:nvPicPr>
          <p:cNvPr id="14" name="Picture 13">
            <a:extLst>
              <a:ext uri="{FF2B5EF4-FFF2-40B4-BE49-F238E27FC236}">
                <a16:creationId xmlns:a16="http://schemas.microsoft.com/office/drawing/2014/main" id="{24613CB2-7538-4D2F-8248-68B45EAEC993}"/>
              </a:ext>
            </a:extLst>
          </p:cNvPr>
          <p:cNvPicPr>
            <a:picLocks noChangeAspect="1"/>
          </p:cNvPicPr>
          <p:nvPr/>
        </p:nvPicPr>
        <p:blipFill>
          <a:blip r:embed="rId2"/>
          <a:stretch>
            <a:fillRect/>
          </a:stretch>
        </p:blipFill>
        <p:spPr>
          <a:xfrm>
            <a:off x="83815" y="1411798"/>
            <a:ext cx="4861634" cy="3403144"/>
          </a:xfrm>
          <a:prstGeom prst="rect">
            <a:avLst/>
          </a:prstGeom>
        </p:spPr>
      </p:pic>
      <p:pic>
        <p:nvPicPr>
          <p:cNvPr id="16" name="Picture 15">
            <a:extLst>
              <a:ext uri="{FF2B5EF4-FFF2-40B4-BE49-F238E27FC236}">
                <a16:creationId xmlns:a16="http://schemas.microsoft.com/office/drawing/2014/main" id="{947DCC1B-BBB5-CF2C-8844-1E0104E68CCB}"/>
              </a:ext>
            </a:extLst>
          </p:cNvPr>
          <p:cNvPicPr>
            <a:picLocks noChangeAspect="1"/>
          </p:cNvPicPr>
          <p:nvPr/>
        </p:nvPicPr>
        <p:blipFill>
          <a:blip r:embed="rId3"/>
          <a:stretch>
            <a:fillRect/>
          </a:stretch>
        </p:blipFill>
        <p:spPr>
          <a:xfrm>
            <a:off x="5351873" y="2817090"/>
            <a:ext cx="3488571" cy="3260436"/>
          </a:xfrm>
          <a:prstGeom prst="rect">
            <a:avLst/>
          </a:prstGeom>
        </p:spPr>
      </p:pic>
      <p:sp>
        <p:nvSpPr>
          <p:cNvPr id="17" name="TextBox 16">
            <a:extLst>
              <a:ext uri="{FF2B5EF4-FFF2-40B4-BE49-F238E27FC236}">
                <a16:creationId xmlns:a16="http://schemas.microsoft.com/office/drawing/2014/main" id="{D526F8AA-C699-CD4C-24BB-B86355CCB3FC}"/>
              </a:ext>
            </a:extLst>
          </p:cNvPr>
          <p:cNvSpPr txBox="1"/>
          <p:nvPr/>
        </p:nvSpPr>
        <p:spPr>
          <a:xfrm>
            <a:off x="303556" y="4888187"/>
            <a:ext cx="400726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Weightings used in the current analyses.</a:t>
            </a:r>
          </a:p>
        </p:txBody>
      </p:sp>
      <p:sp>
        <p:nvSpPr>
          <p:cNvPr id="18" name="TextBox 17">
            <a:extLst>
              <a:ext uri="{FF2B5EF4-FFF2-40B4-BE49-F238E27FC236}">
                <a16:creationId xmlns:a16="http://schemas.microsoft.com/office/drawing/2014/main" id="{FA1D0768-C3D4-3795-D3EB-43B5FC37F365}"/>
              </a:ext>
            </a:extLst>
          </p:cNvPr>
          <p:cNvSpPr txBox="1"/>
          <p:nvPr/>
        </p:nvSpPr>
        <p:spPr>
          <a:xfrm>
            <a:off x="1978127" y="5692053"/>
            <a:ext cx="3471894"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Don’t forget, something like this may be coming in future years.</a:t>
            </a:r>
          </a:p>
        </p:txBody>
      </p:sp>
      <p:sp>
        <p:nvSpPr>
          <p:cNvPr id="19" name="Arrow: Right 18">
            <a:extLst>
              <a:ext uri="{FF2B5EF4-FFF2-40B4-BE49-F238E27FC236}">
                <a16:creationId xmlns:a16="http://schemas.microsoft.com/office/drawing/2014/main" id="{27C1DD30-E8E1-0D4C-060D-48DF6D2E0B78}"/>
              </a:ext>
            </a:extLst>
          </p:cNvPr>
          <p:cNvSpPr/>
          <p:nvPr/>
        </p:nvSpPr>
        <p:spPr>
          <a:xfrm rot="18480431">
            <a:off x="849747" y="4430117"/>
            <a:ext cx="655782" cy="30188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303F196C-9236-6388-2C10-534EDA1B4A4B}"/>
              </a:ext>
            </a:extLst>
          </p:cNvPr>
          <p:cNvSpPr/>
          <p:nvPr/>
        </p:nvSpPr>
        <p:spPr>
          <a:xfrm rot="19370410">
            <a:off x="5376470" y="5608234"/>
            <a:ext cx="655782" cy="30188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868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D152544-07E2-1FDA-0D2C-E7EBD03BD25A}"/>
              </a:ext>
            </a:extLst>
          </p:cNvPr>
          <p:cNvPicPr>
            <a:picLocks noChangeAspect="1"/>
          </p:cNvPicPr>
          <p:nvPr/>
        </p:nvPicPr>
        <p:blipFill>
          <a:blip r:embed="rId2"/>
          <a:stretch>
            <a:fillRect/>
          </a:stretch>
        </p:blipFill>
        <p:spPr>
          <a:xfrm>
            <a:off x="82161" y="960213"/>
            <a:ext cx="4336506" cy="3474720"/>
          </a:xfrm>
          <a:prstGeom prst="rect">
            <a:avLst/>
          </a:prstGeom>
        </p:spPr>
      </p:pic>
      <p:pic>
        <p:nvPicPr>
          <p:cNvPr id="19" name="Picture 18">
            <a:extLst>
              <a:ext uri="{FF2B5EF4-FFF2-40B4-BE49-F238E27FC236}">
                <a16:creationId xmlns:a16="http://schemas.microsoft.com/office/drawing/2014/main" id="{7EA5F1DC-010F-4CFF-7571-837B2DFA76C2}"/>
              </a:ext>
            </a:extLst>
          </p:cNvPr>
          <p:cNvPicPr>
            <a:picLocks noChangeAspect="1"/>
          </p:cNvPicPr>
          <p:nvPr/>
        </p:nvPicPr>
        <p:blipFill rotWithShape="1">
          <a:blip r:embed="rId3"/>
          <a:srcRect r="24499"/>
          <a:stretch/>
        </p:blipFill>
        <p:spPr>
          <a:xfrm>
            <a:off x="2878730" y="2217448"/>
            <a:ext cx="3274095" cy="3474720"/>
          </a:xfrm>
          <a:prstGeom prst="rect">
            <a:avLst/>
          </a:prstGeom>
        </p:spPr>
      </p:pic>
      <p:sp>
        <p:nvSpPr>
          <p:cNvPr id="4" name="Slide Number Placeholder 3">
            <a:extLst>
              <a:ext uri="{FF2B5EF4-FFF2-40B4-BE49-F238E27FC236}">
                <a16:creationId xmlns:a16="http://schemas.microsoft.com/office/drawing/2014/main" id="{8FFABCAF-1761-5A03-DDC2-A81701CE3877}"/>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
        <p:nvSpPr>
          <p:cNvPr id="2" name="Title 1">
            <a:extLst>
              <a:ext uri="{FF2B5EF4-FFF2-40B4-BE49-F238E27FC236}">
                <a16:creationId xmlns:a16="http://schemas.microsoft.com/office/drawing/2014/main" id="{6B65C99C-9902-0A46-2FC1-BDF2817247A5}"/>
              </a:ext>
            </a:extLst>
          </p:cNvPr>
          <p:cNvSpPr>
            <a:spLocks noGrp="1"/>
          </p:cNvSpPr>
          <p:nvPr>
            <p:ph type="title"/>
          </p:nvPr>
        </p:nvSpPr>
        <p:spPr>
          <a:xfrm>
            <a:off x="245193" y="254514"/>
            <a:ext cx="7736981" cy="401268"/>
          </a:xfrm>
        </p:spPr>
        <p:txBody>
          <a:bodyPr>
            <a:normAutofit fontScale="90000"/>
          </a:bodyPr>
          <a:lstStyle/>
          <a:p>
            <a:r>
              <a:rPr lang="en-US" dirty="0"/>
              <a:t>2022 School Level Impact Data by Potential Weighting Scenario (adding 2022 Higher Bar Data)</a:t>
            </a:r>
          </a:p>
        </p:txBody>
      </p:sp>
      <p:sp>
        <p:nvSpPr>
          <p:cNvPr id="8" name="TextBox 7">
            <a:extLst>
              <a:ext uri="{FF2B5EF4-FFF2-40B4-BE49-F238E27FC236}">
                <a16:creationId xmlns:a16="http://schemas.microsoft.com/office/drawing/2014/main" id="{95DCBEB1-E532-A976-DFF7-38EA1370FC0C}"/>
              </a:ext>
            </a:extLst>
          </p:cNvPr>
          <p:cNvSpPr txBox="1"/>
          <p:nvPr/>
        </p:nvSpPr>
        <p:spPr>
          <a:xfrm>
            <a:off x="755241" y="1119343"/>
            <a:ext cx="993059" cy="369332"/>
          </a:xfrm>
          <a:prstGeom prst="rect">
            <a:avLst/>
          </a:prstGeom>
          <a:noFill/>
        </p:spPr>
        <p:txBody>
          <a:bodyPr wrap="square" rtlCol="0">
            <a:spAutoFit/>
          </a:bodyPr>
          <a:lstStyle/>
          <a:p>
            <a:r>
              <a:rPr lang="en-US" dirty="0"/>
              <a:t>1 Point</a:t>
            </a:r>
          </a:p>
        </p:txBody>
      </p:sp>
      <p:sp>
        <p:nvSpPr>
          <p:cNvPr id="9" name="TextBox 8">
            <a:extLst>
              <a:ext uri="{FF2B5EF4-FFF2-40B4-BE49-F238E27FC236}">
                <a16:creationId xmlns:a16="http://schemas.microsoft.com/office/drawing/2014/main" id="{BE574F9E-0CFA-A2E0-392E-FD66547F27E5}"/>
              </a:ext>
            </a:extLst>
          </p:cNvPr>
          <p:cNvSpPr txBox="1"/>
          <p:nvPr/>
        </p:nvSpPr>
        <p:spPr>
          <a:xfrm>
            <a:off x="3500410" y="2403544"/>
            <a:ext cx="993059" cy="369332"/>
          </a:xfrm>
          <a:prstGeom prst="rect">
            <a:avLst/>
          </a:prstGeom>
          <a:noFill/>
        </p:spPr>
        <p:txBody>
          <a:bodyPr wrap="square" rtlCol="0">
            <a:spAutoFit/>
          </a:bodyPr>
          <a:lstStyle/>
          <a:p>
            <a:r>
              <a:rPr lang="en-US" dirty="0"/>
              <a:t>2 Points</a:t>
            </a:r>
          </a:p>
        </p:txBody>
      </p:sp>
      <p:pic>
        <p:nvPicPr>
          <p:cNvPr id="21" name="Picture 20">
            <a:extLst>
              <a:ext uri="{FF2B5EF4-FFF2-40B4-BE49-F238E27FC236}">
                <a16:creationId xmlns:a16="http://schemas.microsoft.com/office/drawing/2014/main" id="{B7B50126-CE41-FB3F-6EF4-F1010E540995}"/>
              </a:ext>
            </a:extLst>
          </p:cNvPr>
          <p:cNvPicPr>
            <a:picLocks noChangeAspect="1"/>
          </p:cNvPicPr>
          <p:nvPr/>
        </p:nvPicPr>
        <p:blipFill rotWithShape="1">
          <a:blip r:embed="rId4"/>
          <a:srcRect r="24499"/>
          <a:stretch/>
        </p:blipFill>
        <p:spPr>
          <a:xfrm>
            <a:off x="5731368" y="3299582"/>
            <a:ext cx="3274095" cy="3474720"/>
          </a:xfrm>
          <a:prstGeom prst="rect">
            <a:avLst/>
          </a:prstGeom>
        </p:spPr>
      </p:pic>
      <p:sp>
        <p:nvSpPr>
          <p:cNvPr id="10" name="TextBox 9">
            <a:extLst>
              <a:ext uri="{FF2B5EF4-FFF2-40B4-BE49-F238E27FC236}">
                <a16:creationId xmlns:a16="http://schemas.microsoft.com/office/drawing/2014/main" id="{D746D815-F815-DB73-5A74-145028D84376}"/>
              </a:ext>
            </a:extLst>
          </p:cNvPr>
          <p:cNvSpPr txBox="1"/>
          <p:nvPr/>
        </p:nvSpPr>
        <p:spPr>
          <a:xfrm>
            <a:off x="6382887" y="3530376"/>
            <a:ext cx="993059" cy="369332"/>
          </a:xfrm>
          <a:prstGeom prst="rect">
            <a:avLst/>
          </a:prstGeom>
          <a:noFill/>
        </p:spPr>
        <p:txBody>
          <a:bodyPr wrap="square" rtlCol="0">
            <a:spAutoFit/>
          </a:bodyPr>
          <a:lstStyle/>
          <a:p>
            <a:r>
              <a:rPr lang="en-US" dirty="0"/>
              <a:t>4 Points</a:t>
            </a:r>
          </a:p>
        </p:txBody>
      </p:sp>
    </p:spTree>
    <p:extLst>
      <p:ext uri="{BB962C8B-B14F-4D97-AF65-F5344CB8AC3E}">
        <p14:creationId xmlns:p14="http://schemas.microsoft.com/office/powerpoint/2010/main" val="70172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4FB2-4153-19BD-99DF-244F0E7473B8}"/>
              </a:ext>
            </a:extLst>
          </p:cNvPr>
          <p:cNvSpPr>
            <a:spLocks noGrp="1"/>
          </p:cNvSpPr>
          <p:nvPr>
            <p:ph type="title"/>
          </p:nvPr>
        </p:nvSpPr>
        <p:spPr/>
        <p:txBody>
          <a:bodyPr>
            <a:normAutofit fontScale="90000"/>
          </a:bodyPr>
          <a:lstStyle/>
          <a:p>
            <a:r>
              <a:rPr lang="en-US" dirty="0"/>
              <a:t>2022 School Level Impact Data by Potential Weighting Scenario (adding 2022 HB Data)</a:t>
            </a:r>
          </a:p>
        </p:txBody>
      </p:sp>
      <p:sp>
        <p:nvSpPr>
          <p:cNvPr id="4" name="Slide Number Placeholder 3">
            <a:extLst>
              <a:ext uri="{FF2B5EF4-FFF2-40B4-BE49-F238E27FC236}">
                <a16:creationId xmlns:a16="http://schemas.microsoft.com/office/drawing/2014/main" id="{F6070196-BF20-A6E3-762A-6FA8E6DAB6DF}"/>
              </a:ext>
            </a:extLst>
          </p:cNvPr>
          <p:cNvSpPr>
            <a:spLocks noGrp="1"/>
          </p:cNvSpPr>
          <p:nvPr>
            <p:ph type="sldNum" sz="quarter" idx="12"/>
          </p:nvPr>
        </p:nvSpPr>
        <p:spPr/>
        <p:txBody>
          <a:bodyPr/>
          <a:lstStyle/>
          <a:p>
            <a:fld id="{C479D5F6-EDCB-402A-AC08-4943A1820E8F}" type="slidenum">
              <a:rPr lang="en-US" smtClean="0"/>
              <a:pPr/>
              <a:t>37</a:t>
            </a:fld>
            <a:endParaRPr lang="en-US" dirty="0"/>
          </a:p>
        </p:txBody>
      </p:sp>
      <p:pic>
        <p:nvPicPr>
          <p:cNvPr id="3" name="Picture 2">
            <a:extLst>
              <a:ext uri="{FF2B5EF4-FFF2-40B4-BE49-F238E27FC236}">
                <a16:creationId xmlns:a16="http://schemas.microsoft.com/office/drawing/2014/main" id="{F28A4C9F-A1E6-E8A4-7A69-9A75D3F707B4}"/>
              </a:ext>
            </a:extLst>
          </p:cNvPr>
          <p:cNvPicPr>
            <a:picLocks noChangeAspect="1"/>
          </p:cNvPicPr>
          <p:nvPr/>
        </p:nvPicPr>
        <p:blipFill>
          <a:blip r:embed="rId2"/>
          <a:stretch>
            <a:fillRect/>
          </a:stretch>
        </p:blipFill>
        <p:spPr>
          <a:xfrm>
            <a:off x="94358" y="1514833"/>
            <a:ext cx="8981995" cy="4014599"/>
          </a:xfrm>
          <a:prstGeom prst="rect">
            <a:avLst/>
          </a:prstGeom>
        </p:spPr>
      </p:pic>
    </p:spTree>
    <p:extLst>
      <p:ext uri="{BB962C8B-B14F-4D97-AF65-F5344CB8AC3E}">
        <p14:creationId xmlns:p14="http://schemas.microsoft.com/office/powerpoint/2010/main" val="811660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7CD9-A600-BA63-0F8D-57F7DE49F6F4}"/>
              </a:ext>
            </a:extLst>
          </p:cNvPr>
          <p:cNvSpPr>
            <a:spLocks noGrp="1"/>
          </p:cNvSpPr>
          <p:nvPr>
            <p:ph type="title"/>
          </p:nvPr>
        </p:nvSpPr>
        <p:spPr/>
        <p:txBody>
          <a:bodyPr>
            <a:normAutofit fontScale="90000"/>
          </a:bodyPr>
          <a:lstStyle/>
          <a:p>
            <a:r>
              <a:rPr lang="en-US" dirty="0"/>
              <a:t>Comparison of Demographic Characteristics based on 4pt Higher Bar Impact Results</a:t>
            </a:r>
          </a:p>
        </p:txBody>
      </p:sp>
      <p:sp>
        <p:nvSpPr>
          <p:cNvPr id="4" name="Slide Number Placeholder 3">
            <a:extLst>
              <a:ext uri="{FF2B5EF4-FFF2-40B4-BE49-F238E27FC236}">
                <a16:creationId xmlns:a16="http://schemas.microsoft.com/office/drawing/2014/main" id="{B9993F23-59C5-1F0A-7BFE-57E4192E5E4A}"/>
              </a:ext>
            </a:extLst>
          </p:cNvPr>
          <p:cNvSpPr>
            <a:spLocks noGrp="1"/>
          </p:cNvSpPr>
          <p:nvPr>
            <p:ph type="sldNum" sz="quarter" idx="12"/>
          </p:nvPr>
        </p:nvSpPr>
        <p:spPr/>
        <p:txBody>
          <a:bodyPr/>
          <a:lstStyle/>
          <a:p>
            <a:fld id="{C479D5F6-EDCB-402A-AC08-4943A1820E8F}" type="slidenum">
              <a:rPr lang="en-US" smtClean="0"/>
              <a:pPr/>
              <a:t>38</a:t>
            </a:fld>
            <a:endParaRPr lang="en-US" dirty="0"/>
          </a:p>
        </p:txBody>
      </p:sp>
      <p:pic>
        <p:nvPicPr>
          <p:cNvPr id="8" name="Picture 7">
            <a:extLst>
              <a:ext uri="{FF2B5EF4-FFF2-40B4-BE49-F238E27FC236}">
                <a16:creationId xmlns:a16="http://schemas.microsoft.com/office/drawing/2014/main" id="{4C4A8C64-64EB-0DB6-CB7F-D0D09B6CAC69}"/>
              </a:ext>
            </a:extLst>
          </p:cNvPr>
          <p:cNvPicPr>
            <a:picLocks noChangeAspect="1"/>
          </p:cNvPicPr>
          <p:nvPr/>
        </p:nvPicPr>
        <p:blipFill>
          <a:blip r:embed="rId2"/>
          <a:stretch>
            <a:fillRect/>
          </a:stretch>
        </p:blipFill>
        <p:spPr>
          <a:xfrm>
            <a:off x="1451219" y="1839238"/>
            <a:ext cx="6241562" cy="3415194"/>
          </a:xfrm>
          <a:prstGeom prst="rect">
            <a:avLst/>
          </a:prstGeom>
        </p:spPr>
      </p:pic>
    </p:spTree>
    <p:extLst>
      <p:ext uri="{BB962C8B-B14F-4D97-AF65-F5344CB8AC3E}">
        <p14:creationId xmlns:p14="http://schemas.microsoft.com/office/powerpoint/2010/main" val="3035535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35A3-3BD1-FA93-CFF6-BA2019BD8CDA}"/>
              </a:ext>
            </a:extLst>
          </p:cNvPr>
          <p:cNvSpPr>
            <a:spLocks noGrp="1"/>
          </p:cNvSpPr>
          <p:nvPr>
            <p:ph type="title"/>
          </p:nvPr>
        </p:nvSpPr>
        <p:spPr/>
        <p:txBody>
          <a:bodyPr>
            <a:normAutofit fontScale="90000"/>
          </a:bodyPr>
          <a:lstStyle/>
          <a:p>
            <a:r>
              <a:rPr lang="en-US" dirty="0"/>
              <a:t>Comparison of Demographic Characteristics based on 4pt Higher Bar Impact Results</a:t>
            </a:r>
          </a:p>
        </p:txBody>
      </p:sp>
      <p:sp>
        <p:nvSpPr>
          <p:cNvPr id="4" name="Slide Number Placeholder 3">
            <a:extLst>
              <a:ext uri="{FF2B5EF4-FFF2-40B4-BE49-F238E27FC236}">
                <a16:creationId xmlns:a16="http://schemas.microsoft.com/office/drawing/2014/main" id="{D4583E49-0438-055D-EFAE-0825506954EB}"/>
              </a:ext>
            </a:extLst>
          </p:cNvPr>
          <p:cNvSpPr>
            <a:spLocks noGrp="1"/>
          </p:cNvSpPr>
          <p:nvPr>
            <p:ph type="sldNum" sz="quarter" idx="12"/>
          </p:nvPr>
        </p:nvSpPr>
        <p:spPr/>
        <p:txBody>
          <a:bodyPr/>
          <a:lstStyle/>
          <a:p>
            <a:fld id="{C479D5F6-EDCB-402A-AC08-4943A1820E8F}" type="slidenum">
              <a:rPr lang="en-US" smtClean="0"/>
              <a:pPr/>
              <a:t>39</a:t>
            </a:fld>
            <a:endParaRPr lang="en-US" dirty="0"/>
          </a:p>
        </p:txBody>
      </p:sp>
      <p:pic>
        <p:nvPicPr>
          <p:cNvPr id="6" name="Picture 5">
            <a:extLst>
              <a:ext uri="{FF2B5EF4-FFF2-40B4-BE49-F238E27FC236}">
                <a16:creationId xmlns:a16="http://schemas.microsoft.com/office/drawing/2014/main" id="{79A49A36-7A7A-4405-7110-353450092456}"/>
              </a:ext>
            </a:extLst>
          </p:cNvPr>
          <p:cNvPicPr>
            <a:picLocks noChangeAspect="1"/>
          </p:cNvPicPr>
          <p:nvPr/>
        </p:nvPicPr>
        <p:blipFill rotWithShape="1">
          <a:blip r:embed="rId2"/>
          <a:srcRect r="24503" b="1666"/>
          <a:stretch/>
        </p:blipFill>
        <p:spPr>
          <a:xfrm>
            <a:off x="30036" y="1631132"/>
            <a:ext cx="4523199" cy="4720588"/>
          </a:xfrm>
          <a:prstGeom prst="rect">
            <a:avLst/>
          </a:prstGeom>
        </p:spPr>
      </p:pic>
      <p:pic>
        <p:nvPicPr>
          <p:cNvPr id="8" name="Picture 7">
            <a:extLst>
              <a:ext uri="{FF2B5EF4-FFF2-40B4-BE49-F238E27FC236}">
                <a16:creationId xmlns:a16="http://schemas.microsoft.com/office/drawing/2014/main" id="{7E028E07-66C4-830D-1C55-30EDF7D9DDFE}"/>
              </a:ext>
            </a:extLst>
          </p:cNvPr>
          <p:cNvPicPr>
            <a:picLocks noChangeAspect="1"/>
          </p:cNvPicPr>
          <p:nvPr/>
        </p:nvPicPr>
        <p:blipFill rotWithShape="1">
          <a:blip r:embed="rId3"/>
          <a:srcRect l="1879" r="24503"/>
          <a:stretch/>
        </p:blipFill>
        <p:spPr>
          <a:xfrm>
            <a:off x="4636545" y="1641887"/>
            <a:ext cx="4410642" cy="4800600"/>
          </a:xfrm>
          <a:prstGeom prst="rect">
            <a:avLst/>
          </a:prstGeom>
        </p:spPr>
      </p:pic>
      <p:sp>
        <p:nvSpPr>
          <p:cNvPr id="9" name="TextBox 8">
            <a:extLst>
              <a:ext uri="{FF2B5EF4-FFF2-40B4-BE49-F238E27FC236}">
                <a16:creationId xmlns:a16="http://schemas.microsoft.com/office/drawing/2014/main" id="{FEB1372B-9953-D49A-D052-072F3DB87476}"/>
              </a:ext>
            </a:extLst>
          </p:cNvPr>
          <p:cNvSpPr txBox="1"/>
          <p:nvPr/>
        </p:nvSpPr>
        <p:spPr>
          <a:xfrm>
            <a:off x="978945" y="1286597"/>
            <a:ext cx="3151991" cy="369332"/>
          </a:xfrm>
          <a:prstGeom prst="rect">
            <a:avLst/>
          </a:prstGeom>
          <a:noFill/>
        </p:spPr>
        <p:txBody>
          <a:bodyPr wrap="square" rtlCol="0">
            <a:spAutoFit/>
          </a:bodyPr>
          <a:lstStyle/>
          <a:p>
            <a:r>
              <a:rPr lang="en-US" dirty="0"/>
              <a:t>% Free- or Reduced-Price Lunch</a:t>
            </a:r>
          </a:p>
        </p:txBody>
      </p:sp>
      <p:sp>
        <p:nvSpPr>
          <p:cNvPr id="10" name="TextBox 9">
            <a:extLst>
              <a:ext uri="{FF2B5EF4-FFF2-40B4-BE49-F238E27FC236}">
                <a16:creationId xmlns:a16="http://schemas.microsoft.com/office/drawing/2014/main" id="{9F8CA33A-BCAD-3B40-0CB4-624FDA91DB19}"/>
              </a:ext>
            </a:extLst>
          </p:cNvPr>
          <p:cNvSpPr txBox="1"/>
          <p:nvPr/>
        </p:nvSpPr>
        <p:spPr>
          <a:xfrm>
            <a:off x="6327058" y="1296604"/>
            <a:ext cx="1242901" cy="369332"/>
          </a:xfrm>
          <a:prstGeom prst="rect">
            <a:avLst/>
          </a:prstGeom>
          <a:noFill/>
        </p:spPr>
        <p:txBody>
          <a:bodyPr wrap="square" rtlCol="0">
            <a:spAutoFit/>
          </a:bodyPr>
          <a:lstStyle/>
          <a:p>
            <a:r>
              <a:rPr lang="en-US" dirty="0"/>
              <a:t>% Minority </a:t>
            </a:r>
          </a:p>
        </p:txBody>
      </p:sp>
      <p:sp>
        <p:nvSpPr>
          <p:cNvPr id="11" name="TextBox 10">
            <a:extLst>
              <a:ext uri="{FF2B5EF4-FFF2-40B4-BE49-F238E27FC236}">
                <a16:creationId xmlns:a16="http://schemas.microsoft.com/office/drawing/2014/main" id="{0DF65ADA-9A82-948D-B9CE-51B0D5265C07}"/>
              </a:ext>
            </a:extLst>
          </p:cNvPr>
          <p:cNvSpPr txBox="1"/>
          <p:nvPr/>
        </p:nvSpPr>
        <p:spPr>
          <a:xfrm>
            <a:off x="2630311" y="1734673"/>
            <a:ext cx="1834113" cy="523220"/>
          </a:xfrm>
          <a:prstGeom prst="rect">
            <a:avLst/>
          </a:prstGeom>
          <a:noFill/>
        </p:spPr>
        <p:txBody>
          <a:bodyPr wrap="square" rtlCol="0">
            <a:spAutoFit/>
          </a:bodyPr>
          <a:lstStyle/>
          <a:p>
            <a:pPr algn="r"/>
            <a:r>
              <a:rPr lang="en-US" sz="1400" dirty="0">
                <a:solidFill>
                  <a:schemeClr val="accent5">
                    <a:lumMod val="75000"/>
                  </a:schemeClr>
                </a:solidFill>
              </a:rPr>
              <a:t>Same Avg = 49.2%</a:t>
            </a:r>
          </a:p>
          <a:p>
            <a:pPr algn="r"/>
            <a:r>
              <a:rPr lang="en-US" sz="1400" dirty="0">
                <a:solidFill>
                  <a:srgbClr val="FF0000"/>
                </a:solidFill>
              </a:rPr>
              <a:t>Decrease Avg = 54.5% </a:t>
            </a:r>
          </a:p>
        </p:txBody>
      </p:sp>
      <p:sp>
        <p:nvSpPr>
          <p:cNvPr id="12" name="TextBox 11">
            <a:extLst>
              <a:ext uri="{FF2B5EF4-FFF2-40B4-BE49-F238E27FC236}">
                <a16:creationId xmlns:a16="http://schemas.microsoft.com/office/drawing/2014/main" id="{23AA1A2D-C5B2-407C-FA77-4229B5A7601A}"/>
              </a:ext>
            </a:extLst>
          </p:cNvPr>
          <p:cNvSpPr txBox="1"/>
          <p:nvPr/>
        </p:nvSpPr>
        <p:spPr>
          <a:xfrm>
            <a:off x="7153510" y="1756186"/>
            <a:ext cx="1818369" cy="523220"/>
          </a:xfrm>
          <a:prstGeom prst="rect">
            <a:avLst/>
          </a:prstGeom>
          <a:noFill/>
        </p:spPr>
        <p:txBody>
          <a:bodyPr wrap="square" rtlCol="0">
            <a:spAutoFit/>
          </a:bodyPr>
          <a:lstStyle/>
          <a:p>
            <a:pPr algn="r"/>
            <a:r>
              <a:rPr lang="en-US" sz="1400" dirty="0">
                <a:solidFill>
                  <a:schemeClr val="accent5">
                    <a:lumMod val="75000"/>
                  </a:schemeClr>
                </a:solidFill>
              </a:rPr>
              <a:t>Same Avg = 59.8%</a:t>
            </a:r>
          </a:p>
          <a:p>
            <a:pPr algn="r"/>
            <a:r>
              <a:rPr lang="en-US" sz="1400" dirty="0">
                <a:solidFill>
                  <a:srgbClr val="FF0000"/>
                </a:solidFill>
              </a:rPr>
              <a:t>Decrease Avg = 65.7% </a:t>
            </a:r>
          </a:p>
        </p:txBody>
      </p:sp>
    </p:spTree>
    <p:extLst>
      <p:ext uri="{BB962C8B-B14F-4D97-AF65-F5344CB8AC3E}">
        <p14:creationId xmlns:p14="http://schemas.microsoft.com/office/powerpoint/2010/main" val="309841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ctrTitle"/>
          </p:nvPr>
        </p:nvSpPr>
        <p:spPr>
          <a:xfrm>
            <a:off x="215698" y="2540001"/>
            <a:ext cx="8633834" cy="20863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sz="3600" b="1">
                <a:latin typeface="Rockwell"/>
                <a:ea typeface="Rockwell"/>
                <a:cs typeface="Rockwell"/>
                <a:sym typeface="Rockwell"/>
              </a:rPr>
              <a:t>Chair Selection</a:t>
            </a:r>
            <a:br>
              <a:rPr lang="en-US" sz="3600" b="1">
                <a:latin typeface="Rockwell"/>
                <a:ea typeface="Rockwell"/>
                <a:cs typeface="Rockwell"/>
                <a:sym typeface="Rockwell"/>
              </a:rPr>
            </a:br>
            <a:r>
              <a:rPr lang="en-US" sz="2800" b="1"/>
              <a:t>Feedback</a:t>
            </a:r>
            <a:r>
              <a:rPr lang="en-US" sz="2800" b="1">
                <a:latin typeface="Rockwell"/>
                <a:ea typeface="Rockwell"/>
                <a:cs typeface="Rockwell"/>
                <a:sym typeface="Rockwell"/>
              </a:rPr>
              <a:t> Item</a:t>
            </a:r>
            <a:br>
              <a:rPr lang="en-US" sz="3600" b="1">
                <a:latin typeface="Rockwell"/>
                <a:ea typeface="Rockwell"/>
                <a:cs typeface="Rockwell"/>
                <a:sym typeface="Rockwell"/>
              </a:rPr>
            </a:br>
            <a:br>
              <a:rPr lang="en-US" sz="3600" b="1">
                <a:latin typeface="Rockwell"/>
                <a:ea typeface="Rockwell"/>
                <a:cs typeface="Rockwell"/>
                <a:sym typeface="Rockwell"/>
              </a:rPr>
            </a:br>
            <a:br>
              <a:rPr lang="en-US" sz="3600" b="1">
                <a:latin typeface="Rockwell"/>
                <a:ea typeface="Rockwell"/>
                <a:cs typeface="Rockwell"/>
                <a:sym typeface="Rockwell"/>
              </a:rPr>
            </a:br>
            <a:r>
              <a:rPr lang="en-US" sz="3200" b="1">
                <a:latin typeface="Rockwell"/>
                <a:ea typeface="Rockwell"/>
                <a:cs typeface="Rockwell"/>
                <a:sym typeface="Rockwell"/>
              </a:rPr>
              <a:t>David Bahna</a:t>
            </a:r>
            <a:endParaRPr sz="3200">
              <a:latin typeface="Rockwell"/>
              <a:ea typeface="Rockwell"/>
              <a:cs typeface="Rockwell"/>
              <a:sym typeface="Rockwell"/>
            </a:endParaRPr>
          </a:p>
        </p:txBody>
      </p:sp>
      <p:sp>
        <p:nvSpPr>
          <p:cNvPr id="114" name="Google Shape;114;p4"/>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459A567-489D-BC93-761E-058AC8186640}"/>
              </a:ext>
            </a:extLst>
          </p:cNvPr>
          <p:cNvPicPr>
            <a:picLocks noChangeAspect="1"/>
          </p:cNvPicPr>
          <p:nvPr/>
        </p:nvPicPr>
        <p:blipFill rotWithShape="1">
          <a:blip r:embed="rId2"/>
          <a:srcRect l="2593" r="24503"/>
          <a:stretch/>
        </p:blipFill>
        <p:spPr>
          <a:xfrm>
            <a:off x="4689825" y="1633351"/>
            <a:ext cx="4367844" cy="4800600"/>
          </a:xfrm>
          <a:prstGeom prst="rect">
            <a:avLst/>
          </a:prstGeom>
        </p:spPr>
      </p:pic>
      <p:pic>
        <p:nvPicPr>
          <p:cNvPr id="5" name="Picture 4">
            <a:extLst>
              <a:ext uri="{FF2B5EF4-FFF2-40B4-BE49-F238E27FC236}">
                <a16:creationId xmlns:a16="http://schemas.microsoft.com/office/drawing/2014/main" id="{E5B02E13-D60F-90DC-5A90-CA6DCDDF6A62}"/>
              </a:ext>
            </a:extLst>
          </p:cNvPr>
          <p:cNvPicPr>
            <a:picLocks noChangeAspect="1"/>
          </p:cNvPicPr>
          <p:nvPr/>
        </p:nvPicPr>
        <p:blipFill rotWithShape="1">
          <a:blip r:embed="rId3"/>
          <a:srcRect r="24503"/>
          <a:stretch/>
        </p:blipFill>
        <p:spPr>
          <a:xfrm>
            <a:off x="51145" y="1633662"/>
            <a:ext cx="4523199" cy="4800600"/>
          </a:xfrm>
          <a:prstGeom prst="rect">
            <a:avLst/>
          </a:prstGeom>
        </p:spPr>
      </p:pic>
      <p:sp>
        <p:nvSpPr>
          <p:cNvPr id="2" name="Title 1">
            <a:extLst>
              <a:ext uri="{FF2B5EF4-FFF2-40B4-BE49-F238E27FC236}">
                <a16:creationId xmlns:a16="http://schemas.microsoft.com/office/drawing/2014/main" id="{8B3835A3-3BD1-FA93-CFF6-BA2019BD8CDA}"/>
              </a:ext>
            </a:extLst>
          </p:cNvPr>
          <p:cNvSpPr>
            <a:spLocks noGrp="1"/>
          </p:cNvSpPr>
          <p:nvPr>
            <p:ph type="title"/>
          </p:nvPr>
        </p:nvSpPr>
        <p:spPr/>
        <p:txBody>
          <a:bodyPr>
            <a:normAutofit fontScale="90000"/>
          </a:bodyPr>
          <a:lstStyle/>
          <a:p>
            <a:r>
              <a:rPr lang="en-US" dirty="0"/>
              <a:t>Comparison of Demographic Characteristics based on 4pt Higher Bar Impact Results</a:t>
            </a:r>
          </a:p>
        </p:txBody>
      </p:sp>
      <p:sp>
        <p:nvSpPr>
          <p:cNvPr id="4" name="Slide Number Placeholder 3">
            <a:extLst>
              <a:ext uri="{FF2B5EF4-FFF2-40B4-BE49-F238E27FC236}">
                <a16:creationId xmlns:a16="http://schemas.microsoft.com/office/drawing/2014/main" id="{D4583E49-0438-055D-EFAE-0825506954EB}"/>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
        <p:nvSpPr>
          <p:cNvPr id="9" name="TextBox 8">
            <a:extLst>
              <a:ext uri="{FF2B5EF4-FFF2-40B4-BE49-F238E27FC236}">
                <a16:creationId xmlns:a16="http://schemas.microsoft.com/office/drawing/2014/main" id="{FEB1372B-9953-D49A-D052-072F3DB87476}"/>
              </a:ext>
            </a:extLst>
          </p:cNvPr>
          <p:cNvSpPr txBox="1"/>
          <p:nvPr/>
        </p:nvSpPr>
        <p:spPr>
          <a:xfrm>
            <a:off x="1125702" y="1286597"/>
            <a:ext cx="3151991" cy="369332"/>
          </a:xfrm>
          <a:prstGeom prst="rect">
            <a:avLst/>
          </a:prstGeom>
          <a:noFill/>
        </p:spPr>
        <p:txBody>
          <a:bodyPr wrap="square" rtlCol="0">
            <a:spAutoFit/>
          </a:bodyPr>
          <a:lstStyle/>
          <a:p>
            <a:r>
              <a:rPr lang="en-US" dirty="0"/>
              <a:t>% Students with Disabilities</a:t>
            </a:r>
          </a:p>
        </p:txBody>
      </p:sp>
      <p:sp>
        <p:nvSpPr>
          <p:cNvPr id="10" name="TextBox 9">
            <a:extLst>
              <a:ext uri="{FF2B5EF4-FFF2-40B4-BE49-F238E27FC236}">
                <a16:creationId xmlns:a16="http://schemas.microsoft.com/office/drawing/2014/main" id="{9F8CA33A-BCAD-3B40-0CB4-624FDA91DB19}"/>
              </a:ext>
            </a:extLst>
          </p:cNvPr>
          <p:cNvSpPr txBox="1"/>
          <p:nvPr/>
        </p:nvSpPr>
        <p:spPr>
          <a:xfrm>
            <a:off x="6135145" y="1296604"/>
            <a:ext cx="1837997" cy="369332"/>
          </a:xfrm>
          <a:prstGeom prst="rect">
            <a:avLst/>
          </a:prstGeom>
          <a:noFill/>
        </p:spPr>
        <p:txBody>
          <a:bodyPr wrap="square" rtlCol="0">
            <a:spAutoFit/>
          </a:bodyPr>
          <a:lstStyle/>
          <a:p>
            <a:r>
              <a:rPr lang="en-US" dirty="0"/>
              <a:t>% English Learner</a:t>
            </a:r>
          </a:p>
        </p:txBody>
      </p:sp>
      <p:sp>
        <p:nvSpPr>
          <p:cNvPr id="11" name="TextBox 10">
            <a:extLst>
              <a:ext uri="{FF2B5EF4-FFF2-40B4-BE49-F238E27FC236}">
                <a16:creationId xmlns:a16="http://schemas.microsoft.com/office/drawing/2014/main" id="{0DF65ADA-9A82-948D-B9CE-51B0D5265C07}"/>
              </a:ext>
            </a:extLst>
          </p:cNvPr>
          <p:cNvSpPr txBox="1"/>
          <p:nvPr/>
        </p:nvSpPr>
        <p:spPr>
          <a:xfrm>
            <a:off x="2619022" y="1734673"/>
            <a:ext cx="1845402" cy="523220"/>
          </a:xfrm>
          <a:prstGeom prst="rect">
            <a:avLst/>
          </a:prstGeom>
          <a:noFill/>
        </p:spPr>
        <p:txBody>
          <a:bodyPr wrap="square" rtlCol="0">
            <a:spAutoFit/>
          </a:bodyPr>
          <a:lstStyle/>
          <a:p>
            <a:pPr algn="r"/>
            <a:r>
              <a:rPr lang="en-US" sz="1400" dirty="0">
                <a:solidFill>
                  <a:schemeClr val="accent5">
                    <a:lumMod val="75000"/>
                  </a:schemeClr>
                </a:solidFill>
              </a:rPr>
              <a:t>Same Avg = 11.3%</a:t>
            </a:r>
          </a:p>
          <a:p>
            <a:pPr algn="r"/>
            <a:r>
              <a:rPr lang="en-US" sz="1400" dirty="0">
                <a:solidFill>
                  <a:srgbClr val="FF0000"/>
                </a:solidFill>
              </a:rPr>
              <a:t>Decrease Avg = 12.3% </a:t>
            </a:r>
          </a:p>
        </p:txBody>
      </p:sp>
      <p:sp>
        <p:nvSpPr>
          <p:cNvPr id="12" name="TextBox 11">
            <a:extLst>
              <a:ext uri="{FF2B5EF4-FFF2-40B4-BE49-F238E27FC236}">
                <a16:creationId xmlns:a16="http://schemas.microsoft.com/office/drawing/2014/main" id="{23AA1A2D-C5B2-407C-FA77-4229B5A7601A}"/>
              </a:ext>
            </a:extLst>
          </p:cNvPr>
          <p:cNvSpPr txBox="1"/>
          <p:nvPr/>
        </p:nvSpPr>
        <p:spPr>
          <a:xfrm>
            <a:off x="7142221" y="1756186"/>
            <a:ext cx="1829658" cy="523220"/>
          </a:xfrm>
          <a:prstGeom prst="rect">
            <a:avLst/>
          </a:prstGeom>
          <a:noFill/>
        </p:spPr>
        <p:txBody>
          <a:bodyPr wrap="square" rtlCol="0">
            <a:spAutoFit/>
          </a:bodyPr>
          <a:lstStyle/>
          <a:p>
            <a:pPr algn="r"/>
            <a:r>
              <a:rPr lang="en-US" sz="1400" dirty="0">
                <a:solidFill>
                  <a:schemeClr val="accent5">
                    <a:lumMod val="75000"/>
                  </a:schemeClr>
                </a:solidFill>
              </a:rPr>
              <a:t>Same Avg = 29.7%</a:t>
            </a:r>
          </a:p>
          <a:p>
            <a:pPr algn="r"/>
            <a:r>
              <a:rPr lang="en-US" sz="1400" dirty="0">
                <a:solidFill>
                  <a:srgbClr val="FF0000"/>
                </a:solidFill>
              </a:rPr>
              <a:t>Decrease Avg = 41.9% </a:t>
            </a:r>
          </a:p>
        </p:txBody>
      </p:sp>
    </p:spTree>
    <p:extLst>
      <p:ext uri="{BB962C8B-B14F-4D97-AF65-F5344CB8AC3E}">
        <p14:creationId xmlns:p14="http://schemas.microsoft.com/office/powerpoint/2010/main" val="510917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304D-C81D-2293-2DCC-C68FD71EF498}"/>
              </a:ext>
            </a:extLst>
          </p:cNvPr>
          <p:cNvSpPr>
            <a:spLocks noGrp="1"/>
          </p:cNvSpPr>
          <p:nvPr>
            <p:ph type="title"/>
          </p:nvPr>
        </p:nvSpPr>
        <p:spPr/>
        <p:txBody>
          <a:bodyPr>
            <a:normAutofit fontScale="90000"/>
          </a:bodyPr>
          <a:lstStyle/>
          <a:p>
            <a:r>
              <a:rPr lang="en-US" dirty="0"/>
              <a:t>2022 Distribution of District N-counts Included in Matriculation Rate</a:t>
            </a:r>
          </a:p>
        </p:txBody>
      </p:sp>
      <p:sp>
        <p:nvSpPr>
          <p:cNvPr id="3" name="Content Placeholder 2">
            <a:extLst>
              <a:ext uri="{FF2B5EF4-FFF2-40B4-BE49-F238E27FC236}">
                <a16:creationId xmlns:a16="http://schemas.microsoft.com/office/drawing/2014/main" id="{6081F650-337D-004C-1DC7-3EE95A90B1A3}"/>
              </a:ext>
            </a:extLst>
          </p:cNvPr>
          <p:cNvSpPr>
            <a:spLocks noGrp="1"/>
          </p:cNvSpPr>
          <p:nvPr>
            <p:ph idx="1"/>
          </p:nvPr>
        </p:nvSpPr>
        <p:spPr>
          <a:xfrm>
            <a:off x="628650" y="1549100"/>
            <a:ext cx="3513044" cy="4554613"/>
          </a:xfrm>
        </p:spPr>
        <p:txBody>
          <a:bodyPr/>
          <a:lstStyle/>
          <a:p>
            <a:r>
              <a:rPr lang="en-US" dirty="0"/>
              <a:t>Note that almost 30% of districts did not meet the minimum reporting N of 16 for matriculation rate.</a:t>
            </a:r>
          </a:p>
          <a:p>
            <a:r>
              <a:rPr lang="en-US" dirty="0"/>
              <a:t>This means these districts will not have results for either of the new Higher Bar measures</a:t>
            </a:r>
          </a:p>
        </p:txBody>
      </p:sp>
      <p:sp>
        <p:nvSpPr>
          <p:cNvPr id="4" name="Slide Number Placeholder 3">
            <a:extLst>
              <a:ext uri="{FF2B5EF4-FFF2-40B4-BE49-F238E27FC236}">
                <a16:creationId xmlns:a16="http://schemas.microsoft.com/office/drawing/2014/main" id="{522E2CD6-EB30-E487-D312-16A94C51FA3E}"/>
              </a:ext>
            </a:extLst>
          </p:cNvPr>
          <p:cNvSpPr>
            <a:spLocks noGrp="1"/>
          </p:cNvSpPr>
          <p:nvPr>
            <p:ph type="sldNum" sz="quarter" idx="12"/>
          </p:nvPr>
        </p:nvSpPr>
        <p:spPr/>
        <p:txBody>
          <a:bodyPr/>
          <a:lstStyle/>
          <a:p>
            <a:fld id="{C479D5F6-EDCB-402A-AC08-4943A1820E8F}" type="slidenum">
              <a:rPr lang="en-US" smtClean="0"/>
              <a:pPr/>
              <a:t>41</a:t>
            </a:fld>
            <a:endParaRPr lang="en-US" dirty="0"/>
          </a:p>
        </p:txBody>
      </p:sp>
      <p:pic>
        <p:nvPicPr>
          <p:cNvPr id="10" name="Picture 9">
            <a:extLst>
              <a:ext uri="{FF2B5EF4-FFF2-40B4-BE49-F238E27FC236}">
                <a16:creationId xmlns:a16="http://schemas.microsoft.com/office/drawing/2014/main" id="{6BD6AFE5-E73E-8963-6DC4-138C459395EC}"/>
              </a:ext>
            </a:extLst>
          </p:cNvPr>
          <p:cNvPicPr>
            <a:picLocks noChangeAspect="1"/>
          </p:cNvPicPr>
          <p:nvPr/>
        </p:nvPicPr>
        <p:blipFill rotWithShape="1">
          <a:blip r:embed="rId2"/>
          <a:srcRect r="24374"/>
          <a:stretch/>
        </p:blipFill>
        <p:spPr>
          <a:xfrm>
            <a:off x="4270785" y="1463040"/>
            <a:ext cx="4373656" cy="4633970"/>
          </a:xfrm>
          <a:prstGeom prst="rect">
            <a:avLst/>
          </a:prstGeom>
        </p:spPr>
      </p:pic>
    </p:spTree>
    <p:extLst>
      <p:ext uri="{BB962C8B-B14F-4D97-AF65-F5344CB8AC3E}">
        <p14:creationId xmlns:p14="http://schemas.microsoft.com/office/powerpoint/2010/main" val="205016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93C6-3E80-73BF-159E-2B1F66501E4A}"/>
              </a:ext>
            </a:extLst>
          </p:cNvPr>
          <p:cNvSpPr>
            <a:spLocks noGrp="1"/>
          </p:cNvSpPr>
          <p:nvPr>
            <p:ph type="title"/>
          </p:nvPr>
        </p:nvSpPr>
        <p:spPr/>
        <p:txBody>
          <a:bodyPr>
            <a:normAutofit fontScale="90000"/>
          </a:bodyPr>
          <a:lstStyle/>
          <a:p>
            <a:r>
              <a:rPr lang="en-US" dirty="0"/>
              <a:t>2022 Distribution of Districts by Percent of Students Meeting ELA &amp; Math Higher Bar</a:t>
            </a:r>
          </a:p>
        </p:txBody>
      </p:sp>
      <p:sp>
        <p:nvSpPr>
          <p:cNvPr id="4" name="Slide Number Placeholder 3">
            <a:extLst>
              <a:ext uri="{FF2B5EF4-FFF2-40B4-BE49-F238E27FC236}">
                <a16:creationId xmlns:a16="http://schemas.microsoft.com/office/drawing/2014/main" id="{71B3CCA8-2639-22E5-5B9B-76A73F5CED49}"/>
              </a:ext>
            </a:extLst>
          </p:cNvPr>
          <p:cNvSpPr>
            <a:spLocks noGrp="1"/>
          </p:cNvSpPr>
          <p:nvPr>
            <p:ph type="sldNum" sz="quarter" idx="12"/>
          </p:nvPr>
        </p:nvSpPr>
        <p:spPr/>
        <p:txBody>
          <a:bodyPr/>
          <a:lstStyle/>
          <a:p>
            <a:fld id="{C479D5F6-EDCB-402A-AC08-4943A1820E8F}" type="slidenum">
              <a:rPr lang="en-US" smtClean="0"/>
              <a:pPr/>
              <a:t>42</a:t>
            </a:fld>
            <a:endParaRPr lang="en-US" dirty="0"/>
          </a:p>
        </p:txBody>
      </p:sp>
      <p:pic>
        <p:nvPicPr>
          <p:cNvPr id="12" name="Picture 11">
            <a:extLst>
              <a:ext uri="{FF2B5EF4-FFF2-40B4-BE49-F238E27FC236}">
                <a16:creationId xmlns:a16="http://schemas.microsoft.com/office/drawing/2014/main" id="{C95E732D-821D-E347-FF46-9B05D4AC4A17}"/>
              </a:ext>
            </a:extLst>
          </p:cNvPr>
          <p:cNvPicPr>
            <a:picLocks noChangeAspect="1"/>
          </p:cNvPicPr>
          <p:nvPr/>
        </p:nvPicPr>
        <p:blipFill>
          <a:blip r:embed="rId2"/>
          <a:stretch>
            <a:fillRect/>
          </a:stretch>
        </p:blipFill>
        <p:spPr>
          <a:xfrm>
            <a:off x="1101163" y="1305743"/>
            <a:ext cx="6270173" cy="5486400"/>
          </a:xfrm>
          <a:prstGeom prst="rect">
            <a:avLst/>
          </a:prstGeom>
        </p:spPr>
      </p:pic>
      <p:sp>
        <p:nvSpPr>
          <p:cNvPr id="13" name="TextBox 12">
            <a:extLst>
              <a:ext uri="{FF2B5EF4-FFF2-40B4-BE49-F238E27FC236}">
                <a16:creationId xmlns:a16="http://schemas.microsoft.com/office/drawing/2014/main" id="{03F1A6FA-30A4-8CE1-B81D-0FB2065E1BEB}"/>
              </a:ext>
            </a:extLst>
          </p:cNvPr>
          <p:cNvSpPr txBox="1"/>
          <p:nvPr/>
        </p:nvSpPr>
        <p:spPr>
          <a:xfrm>
            <a:off x="6580733" y="4572897"/>
            <a:ext cx="2262195" cy="830997"/>
          </a:xfrm>
          <a:prstGeom prst="rect">
            <a:avLst/>
          </a:prstGeom>
          <a:noFill/>
        </p:spPr>
        <p:txBody>
          <a:bodyPr wrap="square" rtlCol="0">
            <a:spAutoFit/>
          </a:bodyPr>
          <a:lstStyle/>
          <a:p>
            <a:r>
              <a:rPr lang="en-US" sz="1600" dirty="0"/>
              <a:t>Note that the 2022 school level cut-scores have been applied</a:t>
            </a:r>
          </a:p>
        </p:txBody>
      </p:sp>
    </p:spTree>
    <p:extLst>
      <p:ext uri="{BB962C8B-B14F-4D97-AF65-F5344CB8AC3E}">
        <p14:creationId xmlns:p14="http://schemas.microsoft.com/office/powerpoint/2010/main" val="3794560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304D-C81D-2293-2DCC-C68FD71EF498}"/>
              </a:ext>
            </a:extLst>
          </p:cNvPr>
          <p:cNvSpPr>
            <a:spLocks noGrp="1"/>
          </p:cNvSpPr>
          <p:nvPr>
            <p:ph type="title"/>
          </p:nvPr>
        </p:nvSpPr>
        <p:spPr/>
        <p:txBody>
          <a:bodyPr>
            <a:normAutofit fontScale="90000"/>
          </a:bodyPr>
          <a:lstStyle/>
          <a:p>
            <a:r>
              <a:rPr lang="en-US" dirty="0"/>
              <a:t>2022 Distribution of Districts by Percent of Students Meeting Non-ELA/Math Higher Bar</a:t>
            </a:r>
          </a:p>
        </p:txBody>
      </p:sp>
      <p:sp>
        <p:nvSpPr>
          <p:cNvPr id="4" name="Slide Number Placeholder 3">
            <a:extLst>
              <a:ext uri="{FF2B5EF4-FFF2-40B4-BE49-F238E27FC236}">
                <a16:creationId xmlns:a16="http://schemas.microsoft.com/office/drawing/2014/main" id="{522E2CD6-EB30-E487-D312-16A94C51FA3E}"/>
              </a:ext>
            </a:extLst>
          </p:cNvPr>
          <p:cNvSpPr>
            <a:spLocks noGrp="1"/>
          </p:cNvSpPr>
          <p:nvPr>
            <p:ph type="sldNum" sz="quarter" idx="12"/>
          </p:nvPr>
        </p:nvSpPr>
        <p:spPr/>
        <p:txBody>
          <a:bodyPr/>
          <a:lstStyle/>
          <a:p>
            <a:fld id="{C479D5F6-EDCB-402A-AC08-4943A1820E8F}" type="slidenum">
              <a:rPr lang="en-US" smtClean="0"/>
              <a:pPr/>
              <a:t>43</a:t>
            </a:fld>
            <a:endParaRPr lang="en-US" dirty="0"/>
          </a:p>
        </p:txBody>
      </p:sp>
      <p:pic>
        <p:nvPicPr>
          <p:cNvPr id="15" name="Picture 14">
            <a:extLst>
              <a:ext uri="{FF2B5EF4-FFF2-40B4-BE49-F238E27FC236}">
                <a16:creationId xmlns:a16="http://schemas.microsoft.com/office/drawing/2014/main" id="{7A2F01C3-FAE7-CF12-70E9-E6C1C2BA4B84}"/>
              </a:ext>
            </a:extLst>
          </p:cNvPr>
          <p:cNvPicPr>
            <a:picLocks noChangeAspect="1"/>
          </p:cNvPicPr>
          <p:nvPr/>
        </p:nvPicPr>
        <p:blipFill>
          <a:blip r:embed="rId2"/>
          <a:stretch>
            <a:fillRect/>
          </a:stretch>
        </p:blipFill>
        <p:spPr>
          <a:xfrm>
            <a:off x="1082735" y="1284227"/>
            <a:ext cx="6329661" cy="5486400"/>
          </a:xfrm>
          <a:prstGeom prst="rect">
            <a:avLst/>
          </a:prstGeom>
        </p:spPr>
      </p:pic>
      <p:sp>
        <p:nvSpPr>
          <p:cNvPr id="16" name="TextBox 15">
            <a:extLst>
              <a:ext uri="{FF2B5EF4-FFF2-40B4-BE49-F238E27FC236}">
                <a16:creationId xmlns:a16="http://schemas.microsoft.com/office/drawing/2014/main" id="{DF606E77-D945-7312-789B-4CB19200C119}"/>
              </a:ext>
            </a:extLst>
          </p:cNvPr>
          <p:cNvSpPr txBox="1"/>
          <p:nvPr/>
        </p:nvSpPr>
        <p:spPr>
          <a:xfrm>
            <a:off x="6580733" y="4572897"/>
            <a:ext cx="2262195" cy="830997"/>
          </a:xfrm>
          <a:prstGeom prst="rect">
            <a:avLst/>
          </a:prstGeom>
          <a:noFill/>
        </p:spPr>
        <p:txBody>
          <a:bodyPr wrap="square" rtlCol="0">
            <a:spAutoFit/>
          </a:bodyPr>
          <a:lstStyle/>
          <a:p>
            <a:r>
              <a:rPr lang="en-US" sz="1600" dirty="0"/>
              <a:t>Note that the 2022 school level cut-scores have been applied</a:t>
            </a:r>
          </a:p>
        </p:txBody>
      </p:sp>
    </p:spTree>
    <p:extLst>
      <p:ext uri="{BB962C8B-B14F-4D97-AF65-F5344CB8AC3E}">
        <p14:creationId xmlns:p14="http://schemas.microsoft.com/office/powerpoint/2010/main" val="3344114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C7659-36FA-59F3-2A32-1C4C0C362399}"/>
              </a:ext>
            </a:extLst>
          </p:cNvPr>
          <p:cNvSpPr>
            <a:spLocks noGrp="1"/>
          </p:cNvSpPr>
          <p:nvPr>
            <p:ph idx="1"/>
          </p:nvPr>
        </p:nvSpPr>
        <p:spPr>
          <a:xfrm>
            <a:off x="628650" y="1607127"/>
            <a:ext cx="7886700" cy="4588950"/>
          </a:xfrm>
        </p:spPr>
        <p:txBody>
          <a:bodyPr/>
          <a:lstStyle/>
          <a:p>
            <a:r>
              <a:rPr lang="en-US" sz="2400" dirty="0">
                <a:solidFill>
                  <a:schemeClr val="accent5"/>
                </a:solidFill>
              </a:rPr>
              <a:t>Does the TAP recommend incorporating the proposed Higher Bar metrics into state accountability reporting for informational purposes in 2023 and for points in 2024?</a:t>
            </a:r>
          </a:p>
          <a:p>
            <a:endParaRPr lang="en-US" dirty="0">
              <a:solidFill>
                <a:schemeClr val="accent5"/>
              </a:solidFill>
            </a:endParaRPr>
          </a:p>
          <a:p>
            <a:r>
              <a:rPr lang="en-US" dirty="0">
                <a:solidFill>
                  <a:schemeClr val="accent5"/>
                </a:solidFill>
              </a:rPr>
              <a:t>Which weighting scenario does the TAP recommend?</a:t>
            </a:r>
          </a:p>
          <a:p>
            <a:pPr lvl="1"/>
            <a:r>
              <a:rPr lang="en-US" dirty="0">
                <a:solidFill>
                  <a:schemeClr val="accent5"/>
                </a:solidFill>
              </a:rPr>
              <a:t>1 point</a:t>
            </a:r>
          </a:p>
          <a:p>
            <a:pPr lvl="1"/>
            <a:r>
              <a:rPr lang="en-US" dirty="0">
                <a:solidFill>
                  <a:schemeClr val="accent5"/>
                </a:solidFill>
              </a:rPr>
              <a:t>2 points</a:t>
            </a:r>
          </a:p>
          <a:p>
            <a:pPr lvl="1"/>
            <a:r>
              <a:rPr lang="en-US" dirty="0">
                <a:solidFill>
                  <a:schemeClr val="accent5"/>
                </a:solidFill>
              </a:rPr>
              <a:t>4 points</a:t>
            </a:r>
          </a:p>
          <a:p>
            <a:endParaRPr lang="en-US" dirty="0">
              <a:solidFill>
                <a:schemeClr val="accent5"/>
              </a:solidFill>
            </a:endParaRPr>
          </a:p>
          <a:p>
            <a:endParaRPr lang="en-US" dirty="0"/>
          </a:p>
        </p:txBody>
      </p:sp>
      <p:sp>
        <p:nvSpPr>
          <p:cNvPr id="4" name="Slide Number Placeholder 3">
            <a:extLst>
              <a:ext uri="{FF2B5EF4-FFF2-40B4-BE49-F238E27FC236}">
                <a16:creationId xmlns:a16="http://schemas.microsoft.com/office/drawing/2014/main" id="{BABA0BF5-814D-2A57-37FA-8F5FB81E1B6C}"/>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
        <p:nvSpPr>
          <p:cNvPr id="5" name="Google Shape;179;p18">
            <a:extLst>
              <a:ext uri="{FF2B5EF4-FFF2-40B4-BE49-F238E27FC236}">
                <a16:creationId xmlns:a16="http://schemas.microsoft.com/office/drawing/2014/main" id="{986A486A-0FB0-BF63-907D-0F77825BE2F8}"/>
              </a:ext>
            </a:extLst>
          </p:cNvPr>
          <p:cNvSpPr txBox="1">
            <a:spLocks/>
          </p:cNvSpPr>
          <p:nvPr/>
        </p:nvSpPr>
        <p:spPr>
          <a:xfrm>
            <a:off x="245193" y="512748"/>
            <a:ext cx="6081900" cy="498300"/>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800"/>
              <a:buFont typeface="Rockwell"/>
              <a:buNone/>
              <a:defRPr sz="28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F5496"/>
              </a:buClr>
              <a:buSzPts val="2400"/>
              <a:buFont typeface="Arial"/>
              <a:buNone/>
            </a:pPr>
            <a:r>
              <a:rPr lang="en-US" b="1">
                <a:solidFill>
                  <a:srgbClr val="2F5496"/>
                </a:solidFill>
              </a:rPr>
              <a:t>TAP Recommendation</a:t>
            </a:r>
            <a:endParaRPr lang="en-US" b="1" dirty="0"/>
          </a:p>
        </p:txBody>
      </p:sp>
    </p:spTree>
    <p:extLst>
      <p:ext uri="{BB962C8B-B14F-4D97-AF65-F5344CB8AC3E}">
        <p14:creationId xmlns:p14="http://schemas.microsoft.com/office/powerpoint/2010/main" val="285326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ctrTitle"/>
          </p:nvPr>
        </p:nvSpPr>
        <p:spPr>
          <a:xfrm>
            <a:off x="215698" y="2540001"/>
            <a:ext cx="8633834" cy="20863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sz="3600" b="1">
                <a:latin typeface="Rockwell"/>
                <a:ea typeface="Rockwell"/>
                <a:cs typeface="Rockwell"/>
                <a:sym typeface="Rockwell"/>
              </a:rPr>
              <a:t>Request to Reconsider </a:t>
            </a:r>
            <a:br>
              <a:rPr lang="en-US" sz="3600" b="1">
                <a:latin typeface="Rockwell"/>
                <a:ea typeface="Rockwell"/>
                <a:cs typeface="Rockwell"/>
                <a:sym typeface="Rockwell"/>
              </a:rPr>
            </a:br>
            <a:r>
              <a:rPr lang="en-US" sz="2800" b="1">
                <a:latin typeface="Rockwell"/>
                <a:ea typeface="Rockwell"/>
                <a:cs typeface="Rockwell"/>
                <a:sym typeface="Rockwell"/>
              </a:rPr>
              <a:t>Feedback Item</a:t>
            </a:r>
            <a:br>
              <a:rPr lang="en-US" sz="3600" b="1">
                <a:latin typeface="Rockwell"/>
                <a:ea typeface="Rockwell"/>
                <a:cs typeface="Rockwell"/>
                <a:sym typeface="Rockwell"/>
              </a:rPr>
            </a:br>
            <a:br>
              <a:rPr lang="en-US" sz="3600" b="1">
                <a:latin typeface="Rockwell"/>
                <a:ea typeface="Rockwell"/>
                <a:cs typeface="Rockwell"/>
                <a:sym typeface="Rockwell"/>
              </a:rPr>
            </a:br>
            <a:br>
              <a:rPr lang="en-US" sz="3600" b="1">
                <a:latin typeface="Rockwell"/>
                <a:ea typeface="Rockwell"/>
                <a:cs typeface="Rockwell"/>
                <a:sym typeface="Rockwell"/>
              </a:rPr>
            </a:br>
            <a:r>
              <a:rPr lang="en-US" sz="3200" b="1">
                <a:latin typeface="Rockwell"/>
                <a:ea typeface="Rockwell"/>
                <a:cs typeface="Rockwell"/>
                <a:sym typeface="Rockwell"/>
              </a:rPr>
              <a:t>Lisa Medler &amp; Aislinn Wales</a:t>
            </a:r>
            <a:endParaRPr sz="3200">
              <a:latin typeface="Rockwell"/>
              <a:ea typeface="Rockwell"/>
              <a:cs typeface="Rockwell"/>
              <a:sym typeface="Rockwell"/>
            </a:endParaRPr>
          </a:p>
        </p:txBody>
      </p:sp>
      <p:sp>
        <p:nvSpPr>
          <p:cNvPr id="187" name="Google Shape;187;p7"/>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latin typeface="Rockwell"/>
                <a:ea typeface="Rockwell"/>
                <a:cs typeface="Rockwell"/>
                <a:sym typeface="Rockwell"/>
              </a:rPr>
              <a:t>Objectives</a:t>
            </a:r>
            <a:endParaRPr sz="2800">
              <a:latin typeface="Rockwell"/>
              <a:ea typeface="Rockwell"/>
              <a:cs typeface="Rockwell"/>
              <a:sym typeface="Rockwell"/>
            </a:endParaRPr>
          </a:p>
        </p:txBody>
      </p:sp>
      <p:sp>
        <p:nvSpPr>
          <p:cNvPr id="193" name="Google Shape;193;p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Given transitions (e.g., pandemic, Commissioner search) and intentional effort from CDE to refine and streamline the request to reconsider process, CDE wants to consult TAP on CDE’s guiding principles for request to reconsider</a:t>
            </a:r>
            <a:endParaRPr/>
          </a:p>
          <a:p>
            <a:pPr marL="685800" lvl="1" indent="-228600" algn="l" rtl="0">
              <a:lnSpc>
                <a:spcPct val="90000"/>
              </a:lnSpc>
              <a:spcBef>
                <a:spcPts val="500"/>
              </a:spcBef>
              <a:spcAft>
                <a:spcPts val="0"/>
              </a:spcAft>
              <a:buClr>
                <a:schemeClr val="dk1"/>
              </a:buClr>
              <a:buSzPts val="2000"/>
              <a:buChar char="•"/>
            </a:pPr>
            <a:r>
              <a:rPr lang="en-US"/>
              <a:t>Do these principles make sense?</a:t>
            </a:r>
            <a:endParaRPr/>
          </a:p>
          <a:p>
            <a:pPr marL="685800" lvl="1" indent="-228600" algn="l" rtl="0">
              <a:lnSpc>
                <a:spcPct val="90000"/>
              </a:lnSpc>
              <a:spcBef>
                <a:spcPts val="500"/>
              </a:spcBef>
              <a:spcAft>
                <a:spcPts val="0"/>
              </a:spcAft>
              <a:buClr>
                <a:schemeClr val="dk1"/>
              </a:buClr>
              <a:buSzPts val="2000"/>
              <a:buChar char="•"/>
            </a:pPr>
            <a:r>
              <a:rPr lang="en-US"/>
              <a:t>Is there any principle that needs to be removed or added?</a:t>
            </a:r>
            <a:endParaRPr/>
          </a:p>
          <a:p>
            <a:pPr marL="228600" lvl="0" indent="-76200" algn="l" rtl="0">
              <a:lnSpc>
                <a:spcPct val="90000"/>
              </a:lnSpc>
              <a:spcBef>
                <a:spcPts val="1000"/>
              </a:spcBef>
              <a:spcAft>
                <a:spcPts val="0"/>
              </a:spcAft>
              <a:buClr>
                <a:schemeClr val="dk1"/>
              </a:buClr>
              <a:buSzPts val="2400"/>
              <a:buNone/>
            </a:pPr>
            <a:endParaRPr/>
          </a:p>
        </p:txBody>
      </p:sp>
      <p:sp>
        <p:nvSpPr>
          <p:cNvPr id="194" name="Google Shape;194;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2800">
                <a:latin typeface="Rockwell"/>
                <a:ea typeface="Rockwell"/>
                <a:cs typeface="Rockwell"/>
                <a:sym typeface="Rockwell"/>
              </a:rPr>
              <a:t>Guiding Principles of the Request to Reconsider (R2R) Process</a:t>
            </a:r>
            <a:endParaRPr sz="2800">
              <a:latin typeface="Rockwell"/>
              <a:ea typeface="Rockwell"/>
              <a:cs typeface="Rockwell"/>
              <a:sym typeface="Rockwell"/>
            </a:endParaRPr>
          </a:p>
        </p:txBody>
      </p:sp>
      <p:grpSp>
        <p:nvGrpSpPr>
          <p:cNvPr id="200" name="Google Shape;200;p9"/>
          <p:cNvGrpSpPr/>
          <p:nvPr/>
        </p:nvGrpSpPr>
        <p:grpSpPr>
          <a:xfrm>
            <a:off x="628650" y="2052975"/>
            <a:ext cx="7886700" cy="3992768"/>
            <a:chOff x="0" y="57969"/>
            <a:chExt cx="7886700" cy="3992768"/>
          </a:xfrm>
        </p:grpSpPr>
        <p:sp>
          <p:nvSpPr>
            <p:cNvPr id="201" name="Google Shape;201;p9"/>
            <p:cNvSpPr/>
            <p:nvPr/>
          </p:nvSpPr>
          <p:spPr>
            <a:xfrm>
              <a:off x="0" y="57969"/>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txBox="1"/>
            <p:nvPr/>
          </p:nvSpPr>
          <p:spPr>
            <a:xfrm>
              <a:off x="36845" y="94814"/>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u="none" strike="noStrike" cap="none">
                  <a:solidFill>
                    <a:schemeClr val="lt1"/>
                  </a:solidFill>
                  <a:latin typeface="Calibri"/>
                  <a:ea typeface="Calibri"/>
                  <a:cs typeface="Calibri"/>
                  <a:sym typeface="Calibri"/>
                </a:rPr>
                <a:t>Principle 1:  </a:t>
              </a:r>
              <a:r>
                <a:rPr lang="en-US" sz="1900" b="0" i="1" u="none" strike="noStrike" cap="none">
                  <a:solidFill>
                    <a:schemeClr val="lt1"/>
                  </a:solidFill>
                  <a:latin typeface="Calibri"/>
                  <a:ea typeface="Calibri"/>
                  <a:cs typeface="Calibri"/>
                  <a:sym typeface="Calibri"/>
                </a:rPr>
                <a:t>Clear, transparent and accessible</a:t>
              </a:r>
              <a:endParaRPr/>
            </a:p>
          </p:txBody>
        </p:sp>
        <p:sp>
          <p:nvSpPr>
            <p:cNvPr id="203" name="Google Shape;203;p9"/>
            <p:cNvSpPr/>
            <p:nvPr/>
          </p:nvSpPr>
          <p:spPr>
            <a:xfrm>
              <a:off x="0" y="867467"/>
              <a:ext cx="7886700" cy="754777"/>
            </a:xfrm>
            <a:prstGeom prst="roundRect">
              <a:avLst>
                <a:gd name="adj" fmla="val 16667"/>
              </a:avLst>
            </a:prstGeom>
            <a:solidFill>
              <a:srgbClr val="43AE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txBox="1"/>
            <p:nvPr/>
          </p:nvSpPr>
          <p:spPr>
            <a:xfrm>
              <a:off x="36845" y="904312"/>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u="none" strike="noStrike" cap="none">
                  <a:solidFill>
                    <a:schemeClr val="lt1"/>
                  </a:solidFill>
                  <a:latin typeface="Calibri"/>
                  <a:ea typeface="Calibri"/>
                  <a:cs typeface="Calibri"/>
                  <a:sym typeface="Calibri"/>
                </a:rPr>
                <a:t>Principle 2:  </a:t>
              </a:r>
              <a:r>
                <a:rPr lang="en-US" sz="1900" b="0" i="1" u="none" strike="noStrike" cap="none">
                  <a:solidFill>
                    <a:schemeClr val="lt1"/>
                  </a:solidFill>
                  <a:latin typeface="Calibri"/>
                  <a:ea typeface="Calibri"/>
                  <a:cs typeface="Calibri"/>
                  <a:sym typeface="Calibri"/>
                </a:rPr>
                <a:t>Rigorous</a:t>
              </a:r>
              <a:r>
                <a:rPr lang="en-US" sz="1900" b="0" i="0" u="none" strike="noStrike" cap="none">
                  <a:solidFill>
                    <a:schemeClr val="lt1"/>
                  </a:solidFill>
                  <a:latin typeface="Calibri"/>
                  <a:ea typeface="Calibri"/>
                  <a:cs typeface="Calibri"/>
                  <a:sym typeface="Calibri"/>
                </a:rPr>
                <a:t> and upholds state accountability expectations</a:t>
              </a:r>
              <a:endParaRPr/>
            </a:p>
          </p:txBody>
        </p:sp>
        <p:sp>
          <p:nvSpPr>
            <p:cNvPr id="205" name="Google Shape;205;p9"/>
            <p:cNvSpPr/>
            <p:nvPr/>
          </p:nvSpPr>
          <p:spPr>
            <a:xfrm>
              <a:off x="0" y="1676965"/>
              <a:ext cx="7886700" cy="754777"/>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txBox="1"/>
            <p:nvPr/>
          </p:nvSpPr>
          <p:spPr>
            <a:xfrm>
              <a:off x="36845" y="1713810"/>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u="none" strike="noStrike" cap="none">
                  <a:solidFill>
                    <a:schemeClr val="lt1"/>
                  </a:solidFill>
                  <a:latin typeface="Calibri"/>
                  <a:ea typeface="Calibri"/>
                  <a:cs typeface="Calibri"/>
                  <a:sym typeface="Calibri"/>
                </a:rPr>
                <a:t>Principle 3:  </a:t>
              </a:r>
              <a:r>
                <a:rPr lang="en-US" sz="1900" b="0" i="0" u="none" strike="noStrike" cap="none">
                  <a:solidFill>
                    <a:schemeClr val="lt1"/>
                  </a:solidFill>
                  <a:latin typeface="Calibri"/>
                  <a:ea typeface="Calibri"/>
                  <a:cs typeface="Calibri"/>
                  <a:sym typeface="Calibri"/>
                </a:rPr>
                <a:t>Logical and provides </a:t>
              </a:r>
              <a:r>
                <a:rPr lang="en-US" sz="1900" b="0" i="1" u="none" strike="noStrike" cap="none">
                  <a:solidFill>
                    <a:schemeClr val="lt1"/>
                  </a:solidFill>
                  <a:latin typeface="Calibri"/>
                  <a:ea typeface="Calibri"/>
                  <a:cs typeface="Calibri"/>
                  <a:sym typeface="Calibri"/>
                </a:rPr>
                <a:t>feasible pathways </a:t>
              </a:r>
              <a:r>
                <a:rPr lang="en-US" sz="1900" b="0" i="0" u="none" strike="noStrike" cap="none">
                  <a:solidFill>
                    <a:schemeClr val="lt1"/>
                  </a:solidFill>
                  <a:latin typeface="Calibri"/>
                  <a:ea typeface="Calibri"/>
                  <a:cs typeface="Calibri"/>
                  <a:sym typeface="Calibri"/>
                </a:rPr>
                <a:t>for districts to submit their request</a:t>
              </a:r>
              <a:endParaRPr/>
            </a:p>
          </p:txBody>
        </p:sp>
        <p:sp>
          <p:nvSpPr>
            <p:cNvPr id="207" name="Google Shape;207;p9"/>
            <p:cNvSpPr/>
            <p:nvPr/>
          </p:nvSpPr>
          <p:spPr>
            <a:xfrm>
              <a:off x="0" y="2486462"/>
              <a:ext cx="7886700" cy="754777"/>
            </a:xfrm>
            <a:prstGeom prst="roundRect">
              <a:avLst>
                <a:gd name="adj" fmla="val 16667"/>
              </a:avLst>
            </a:prstGeom>
            <a:solidFill>
              <a:srgbClr val="45B1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txBox="1"/>
            <p:nvPr/>
          </p:nvSpPr>
          <p:spPr>
            <a:xfrm>
              <a:off x="36845" y="2523307"/>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u="none" strike="noStrike" cap="none">
                  <a:solidFill>
                    <a:schemeClr val="lt1"/>
                  </a:solidFill>
                  <a:latin typeface="Calibri"/>
                  <a:ea typeface="Calibri"/>
                  <a:cs typeface="Calibri"/>
                  <a:sym typeface="Calibri"/>
                </a:rPr>
                <a:t>Principle 4:  </a:t>
              </a:r>
              <a:r>
                <a:rPr lang="en-US" sz="1900" b="0" i="0" u="none" strike="noStrike" cap="none">
                  <a:solidFill>
                    <a:schemeClr val="lt1"/>
                  </a:solidFill>
                  <a:latin typeface="Calibri"/>
                  <a:ea typeface="Calibri"/>
                  <a:cs typeface="Calibri"/>
                  <a:sym typeface="Calibri"/>
                </a:rPr>
                <a:t>Evaluated often to ensure the </a:t>
              </a:r>
              <a:r>
                <a:rPr lang="en-US" sz="1900" b="0" i="1" u="none" strike="noStrike" cap="none">
                  <a:solidFill>
                    <a:schemeClr val="lt1"/>
                  </a:solidFill>
                  <a:latin typeface="Calibri"/>
                  <a:ea typeface="Calibri"/>
                  <a:cs typeface="Calibri"/>
                  <a:sym typeface="Calibri"/>
                </a:rPr>
                <a:t>least amount of burden </a:t>
              </a:r>
              <a:r>
                <a:rPr lang="en-US" sz="1900" b="0" i="0" u="none" strike="noStrike" cap="none">
                  <a:solidFill>
                    <a:schemeClr val="lt1"/>
                  </a:solidFill>
                  <a:latin typeface="Calibri"/>
                  <a:ea typeface="Calibri"/>
                  <a:cs typeface="Calibri"/>
                  <a:sym typeface="Calibri"/>
                </a:rPr>
                <a:t>for districts</a:t>
              </a:r>
              <a:endParaRPr/>
            </a:p>
          </p:txBody>
        </p:sp>
        <p:sp>
          <p:nvSpPr>
            <p:cNvPr id="209" name="Google Shape;209;p9"/>
            <p:cNvSpPr/>
            <p:nvPr/>
          </p:nvSpPr>
          <p:spPr>
            <a:xfrm>
              <a:off x="0" y="3295960"/>
              <a:ext cx="7886700" cy="754777"/>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txBox="1"/>
            <p:nvPr/>
          </p:nvSpPr>
          <p:spPr>
            <a:xfrm>
              <a:off x="36845" y="3332805"/>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u="none" strike="noStrike" cap="none">
                  <a:solidFill>
                    <a:schemeClr val="lt1"/>
                  </a:solidFill>
                  <a:latin typeface="Calibri"/>
                  <a:ea typeface="Calibri"/>
                  <a:cs typeface="Calibri"/>
                  <a:sym typeface="Calibri"/>
                </a:rPr>
                <a:t>Principle 5:  </a:t>
              </a:r>
              <a:r>
                <a:rPr lang="en-US" sz="1900" b="0" i="1" u="none" strike="noStrike" cap="none">
                  <a:solidFill>
                    <a:schemeClr val="lt1"/>
                  </a:solidFill>
                  <a:latin typeface="Calibri"/>
                  <a:ea typeface="Calibri"/>
                  <a:cs typeface="Calibri"/>
                  <a:sym typeface="Calibri"/>
                </a:rPr>
                <a:t>Timely</a:t>
              </a:r>
              <a:r>
                <a:rPr lang="en-US" sz="1900" b="0" i="0" u="none" strike="noStrike" cap="none">
                  <a:solidFill>
                    <a:schemeClr val="lt1"/>
                  </a:solidFill>
                  <a:latin typeface="Calibri"/>
                  <a:ea typeface="Calibri"/>
                  <a:cs typeface="Calibri"/>
                  <a:sym typeface="Calibri"/>
                </a:rPr>
                <a:t> (CDE will provide recommendations to the SBE by the December board meeting so ratings can be considered final)</a:t>
              </a:r>
              <a:endParaRPr/>
            </a:p>
          </p:txBody>
        </p:sp>
      </p:grpSp>
      <p:sp>
        <p:nvSpPr>
          <p:cNvPr id="211" name="Google Shape;211;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47</a:t>
            </a:fld>
            <a:endParaRPr/>
          </a:p>
        </p:txBody>
      </p:sp>
      <p:sp>
        <p:nvSpPr>
          <p:cNvPr id="212" name="Google Shape;212;p9"/>
          <p:cNvSpPr txBox="1"/>
          <p:nvPr/>
        </p:nvSpPr>
        <p:spPr>
          <a:xfrm>
            <a:off x="540326" y="1625673"/>
            <a:ext cx="7975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CDE will ensure the request to reconsider process will be…</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endParaRPr/>
          </a:p>
        </p:txBody>
      </p:sp>
      <p:sp>
        <p:nvSpPr>
          <p:cNvPr id="218" name="Google Shape;218;p10"/>
          <p:cNvSpPr txBox="1">
            <a:spLocks noGrp="1"/>
          </p:cNvSpPr>
          <p:nvPr>
            <p:ph type="body" idx="1"/>
          </p:nvPr>
        </p:nvSpPr>
        <p:spPr>
          <a:xfrm>
            <a:off x="628650" y="1976581"/>
            <a:ext cx="7886700" cy="4413600"/>
          </a:xfrm>
          <a:prstGeom prst="rect">
            <a:avLst/>
          </a:prstGeom>
          <a:noFill/>
          <a:ln>
            <a:noFill/>
          </a:ln>
        </p:spPr>
        <p:txBody>
          <a:bodyPr spcFirstLastPara="1" wrap="square" lIns="0" tIns="0" rIns="0" bIns="45700" anchor="t" anchorCtr="0">
            <a:normAutofit/>
          </a:bodyPr>
          <a:lstStyle/>
          <a:p>
            <a:pPr marL="228600" lvl="0" indent="-237172" algn="l" rtl="0">
              <a:lnSpc>
                <a:spcPct val="90000"/>
              </a:lnSpc>
              <a:spcBef>
                <a:spcPts val="0"/>
              </a:spcBef>
              <a:spcAft>
                <a:spcPts val="0"/>
              </a:spcAft>
              <a:buClr>
                <a:schemeClr val="dk1"/>
              </a:buClr>
              <a:buSzPts val="1800"/>
              <a:buChar char="•"/>
            </a:pPr>
            <a:r>
              <a:rPr lang="en-US" sz="1800" b="1" dirty="0"/>
              <a:t>State Board of Education provides the parameters through SBE rules. CDE provides additional detail and instruction through guidance</a:t>
            </a:r>
            <a:r>
              <a:rPr lang="en-US" sz="1800" dirty="0"/>
              <a:t> (e.g., R2R Handbook).</a:t>
            </a:r>
            <a:endParaRPr sz="1800" dirty="0"/>
          </a:p>
          <a:p>
            <a:pPr marL="228600" lvl="0" indent="-237172" algn="l" rtl="0">
              <a:lnSpc>
                <a:spcPct val="90000"/>
              </a:lnSpc>
              <a:spcBef>
                <a:spcPts val="1000"/>
              </a:spcBef>
              <a:spcAft>
                <a:spcPts val="0"/>
              </a:spcAft>
              <a:buClr>
                <a:schemeClr val="dk1"/>
              </a:buClr>
              <a:buSzPts val="1800"/>
              <a:buChar char="•"/>
            </a:pPr>
            <a:r>
              <a:rPr lang="en-US" sz="1800" b="1" dirty="0"/>
              <a:t>CDE staff is responsive </a:t>
            </a:r>
            <a:r>
              <a:rPr lang="en-US" sz="1800" dirty="0"/>
              <a:t>to questions or concerns about the process.  Office hours and individual technical assistance is available.</a:t>
            </a:r>
            <a:endParaRPr sz="1800" dirty="0"/>
          </a:p>
          <a:p>
            <a:pPr marL="228600" lvl="0" indent="-237172" algn="l" rtl="0">
              <a:lnSpc>
                <a:spcPct val="90000"/>
              </a:lnSpc>
              <a:spcBef>
                <a:spcPts val="1000"/>
              </a:spcBef>
              <a:spcAft>
                <a:spcPts val="0"/>
              </a:spcAft>
              <a:buClr>
                <a:schemeClr val="dk1"/>
              </a:buClr>
              <a:buSzPts val="1800"/>
              <a:buChar char="•"/>
            </a:pPr>
            <a:r>
              <a:rPr lang="en-US" sz="1800" b="1" dirty="0"/>
              <a:t>Guidance clearly outlines all conditions, deadlines, and their criteria for success.</a:t>
            </a:r>
            <a:endParaRPr sz="1800" b="1" dirty="0"/>
          </a:p>
          <a:p>
            <a:pPr marL="228600" lvl="0" indent="-237172" algn="l" rtl="0">
              <a:lnSpc>
                <a:spcPct val="90000"/>
              </a:lnSpc>
              <a:spcBef>
                <a:spcPts val="1000"/>
              </a:spcBef>
              <a:spcAft>
                <a:spcPts val="0"/>
              </a:spcAft>
              <a:buClr>
                <a:schemeClr val="dk1"/>
              </a:buClr>
              <a:buSzPts val="1800"/>
              <a:buChar char="•"/>
            </a:pPr>
            <a:r>
              <a:rPr lang="en-US" sz="1800" dirty="0"/>
              <a:t>Local Assessment Tool and Matriculation Body of Evidence Request Template </a:t>
            </a:r>
            <a:r>
              <a:rPr lang="en-US" sz="1800" b="1" dirty="0"/>
              <a:t>clearly identifies whether a request meets the required conditions</a:t>
            </a:r>
            <a:r>
              <a:rPr lang="en-US" sz="1800" dirty="0"/>
              <a:t>.  </a:t>
            </a:r>
            <a:endParaRPr sz="1800" dirty="0"/>
          </a:p>
          <a:p>
            <a:pPr marL="685800" lvl="1" indent="-230378" algn="l" rtl="0">
              <a:lnSpc>
                <a:spcPct val="90000"/>
              </a:lnSpc>
              <a:spcBef>
                <a:spcPts val="500"/>
              </a:spcBef>
              <a:spcAft>
                <a:spcPts val="0"/>
              </a:spcAft>
              <a:buClr>
                <a:schemeClr val="dk1"/>
              </a:buClr>
              <a:buSzPts val="1600"/>
              <a:buChar char="•"/>
            </a:pPr>
            <a:r>
              <a:rPr lang="en-US" sz="1600" dirty="0"/>
              <a:t>Increases transparency on whether data is sufficient for an improved plan type</a:t>
            </a:r>
            <a:endParaRPr sz="1600" dirty="0"/>
          </a:p>
          <a:p>
            <a:pPr marL="685800" lvl="1" indent="-230378" algn="l" rtl="0">
              <a:lnSpc>
                <a:spcPct val="90000"/>
              </a:lnSpc>
              <a:spcBef>
                <a:spcPts val="500"/>
              </a:spcBef>
              <a:spcAft>
                <a:spcPts val="0"/>
              </a:spcAft>
              <a:buClr>
                <a:schemeClr val="dk1"/>
              </a:buClr>
              <a:buSzPts val="1600"/>
              <a:buChar char="•"/>
            </a:pPr>
            <a:r>
              <a:rPr lang="en-US" sz="1600" dirty="0"/>
              <a:t>Minimizes the level of effort required for sites with clearly identified criteria and reduces time </a:t>
            </a:r>
            <a:endParaRPr sz="1600" dirty="0"/>
          </a:p>
          <a:p>
            <a:pPr marL="685800" lvl="1" indent="-230378" algn="l" rtl="0">
              <a:lnSpc>
                <a:spcPct val="90000"/>
              </a:lnSpc>
              <a:spcBef>
                <a:spcPts val="500"/>
              </a:spcBef>
              <a:spcAft>
                <a:spcPts val="0"/>
              </a:spcAft>
              <a:buClr>
                <a:schemeClr val="dk1"/>
              </a:buClr>
              <a:buSzPts val="1600"/>
              <a:buChar char="•"/>
            </a:pPr>
            <a:r>
              <a:rPr lang="en-US" sz="1600" dirty="0"/>
              <a:t>Clarifies what assessment data (if applicable) is accepted for this process and sets up Local Education Agencies (LEAs) to submit accurate and valid forms of data </a:t>
            </a:r>
            <a:endParaRPr sz="1600" dirty="0"/>
          </a:p>
          <a:p>
            <a:pPr marL="685800" lvl="1" indent="-230378" algn="l" rtl="0">
              <a:lnSpc>
                <a:spcPct val="90000"/>
              </a:lnSpc>
              <a:spcBef>
                <a:spcPts val="500"/>
              </a:spcBef>
              <a:spcAft>
                <a:spcPts val="0"/>
              </a:spcAft>
              <a:buClr>
                <a:schemeClr val="dk1"/>
              </a:buClr>
              <a:buSzPts val="1600"/>
              <a:buChar char="•"/>
            </a:pPr>
            <a:r>
              <a:rPr lang="en-US" sz="1600" dirty="0"/>
              <a:t>Shortens the timeline for CDE to approve requests</a:t>
            </a:r>
            <a:endParaRPr sz="1600" dirty="0"/>
          </a:p>
        </p:txBody>
      </p:sp>
      <p:sp>
        <p:nvSpPr>
          <p:cNvPr id="219" name="Google Shape;219;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48</a:t>
            </a:fld>
            <a:endParaRPr/>
          </a:p>
        </p:txBody>
      </p:sp>
      <p:grpSp>
        <p:nvGrpSpPr>
          <p:cNvPr id="220" name="Google Shape;220;p10"/>
          <p:cNvGrpSpPr/>
          <p:nvPr/>
        </p:nvGrpSpPr>
        <p:grpSpPr>
          <a:xfrm>
            <a:off x="223071" y="256155"/>
            <a:ext cx="7886700" cy="754777"/>
            <a:chOff x="0" y="57969"/>
            <a:chExt cx="7886700" cy="754777"/>
          </a:xfrm>
        </p:grpSpPr>
        <p:sp>
          <p:nvSpPr>
            <p:cNvPr id="221" name="Google Shape;221;p10"/>
            <p:cNvSpPr/>
            <p:nvPr/>
          </p:nvSpPr>
          <p:spPr>
            <a:xfrm>
              <a:off x="0" y="57969"/>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txBox="1"/>
            <p:nvPr/>
          </p:nvSpPr>
          <p:spPr>
            <a:xfrm>
              <a:off x="36845" y="94814"/>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a:solidFill>
                    <a:schemeClr val="lt1"/>
                  </a:solidFill>
                  <a:latin typeface="Calibri"/>
                  <a:ea typeface="Calibri"/>
                  <a:cs typeface="Calibri"/>
                  <a:sym typeface="Calibri"/>
                </a:rPr>
                <a:t>Principle 1:  </a:t>
              </a:r>
              <a:r>
                <a:rPr lang="en-US" sz="1900" i="1">
                  <a:solidFill>
                    <a:schemeClr val="lt1"/>
                  </a:solidFill>
                  <a:latin typeface="Calibri"/>
                  <a:ea typeface="Calibri"/>
                  <a:cs typeface="Calibri"/>
                  <a:sym typeface="Calibri"/>
                </a:rPr>
                <a:t>Clear, transparent and accessible</a:t>
              </a:r>
              <a:endParaRPr/>
            </a:p>
          </p:txBody>
        </p:sp>
      </p:grpSp>
      <p:sp>
        <p:nvSpPr>
          <p:cNvPr id="223" name="Google Shape;223;p10"/>
          <p:cNvSpPr txBox="1"/>
          <p:nvPr/>
        </p:nvSpPr>
        <p:spPr>
          <a:xfrm>
            <a:off x="540327" y="1463040"/>
            <a:ext cx="7975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Examples of this principle in practice: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endParaRPr/>
          </a:p>
        </p:txBody>
      </p:sp>
      <p:sp>
        <p:nvSpPr>
          <p:cNvPr id="229" name="Google Shape;229;p11"/>
          <p:cNvSpPr txBox="1">
            <a:spLocks noGrp="1"/>
          </p:cNvSpPr>
          <p:nvPr>
            <p:ph type="body" idx="1"/>
          </p:nvPr>
        </p:nvSpPr>
        <p:spPr>
          <a:xfrm>
            <a:off x="628650" y="1976575"/>
            <a:ext cx="8086800" cy="4303200"/>
          </a:xfrm>
          <a:prstGeom prst="rect">
            <a:avLst/>
          </a:prstGeom>
          <a:noFill/>
          <a:ln>
            <a:noFill/>
          </a:ln>
        </p:spPr>
        <p:txBody>
          <a:bodyPr spcFirstLastPara="1" wrap="square" lIns="0" tIns="0" rIns="0" bIns="45700" anchor="t" anchorCtr="0">
            <a:normAutofit fontScale="85000" lnSpcReduction="10000"/>
          </a:bodyPr>
          <a:lstStyle/>
          <a:p>
            <a:pPr marL="228600" lvl="0" indent="-230505" algn="l" rtl="0">
              <a:lnSpc>
                <a:spcPct val="90000"/>
              </a:lnSpc>
              <a:spcBef>
                <a:spcPts val="0"/>
              </a:spcBef>
              <a:spcAft>
                <a:spcPts val="0"/>
              </a:spcAft>
              <a:buClr>
                <a:schemeClr val="dk1"/>
              </a:buClr>
              <a:buSzPct val="100000"/>
              <a:buChar char="•"/>
            </a:pPr>
            <a:r>
              <a:rPr lang="en-US" sz="2035" dirty="0"/>
              <a:t>State assessment data ensures comparability between districts and alignment to state standards. </a:t>
            </a:r>
            <a:r>
              <a:rPr lang="en-US" sz="2035" b="1" dirty="0"/>
              <a:t>Local data is not appropriate to supplant state data.</a:t>
            </a:r>
            <a:endParaRPr sz="2735" dirty="0"/>
          </a:p>
          <a:p>
            <a:pPr marL="228600" lvl="0" indent="-186055" algn="l" rtl="0">
              <a:spcBef>
                <a:spcPts val="1000"/>
              </a:spcBef>
              <a:spcAft>
                <a:spcPts val="0"/>
              </a:spcAft>
              <a:buSzPct val="100000"/>
              <a:buChar char="•"/>
            </a:pPr>
            <a:r>
              <a:rPr lang="en-US" sz="2035" b="1" dirty="0"/>
              <a:t>CDE should consult with stakeholder groups (e.g., TAP) on the guiding principles and changes in the pathways </a:t>
            </a:r>
            <a:r>
              <a:rPr lang="en-US" sz="2035" dirty="0"/>
              <a:t>before the request to reconsider process begins.</a:t>
            </a:r>
            <a:endParaRPr sz="2035" dirty="0"/>
          </a:p>
          <a:p>
            <a:pPr marL="228600" lvl="0" indent="-230505" algn="l" rtl="0">
              <a:lnSpc>
                <a:spcPct val="90000"/>
              </a:lnSpc>
              <a:spcBef>
                <a:spcPts val="1000"/>
              </a:spcBef>
              <a:spcAft>
                <a:spcPts val="0"/>
              </a:spcAft>
              <a:buClr>
                <a:schemeClr val="dk1"/>
              </a:buClr>
              <a:buSzPct val="100000"/>
              <a:buChar char="•"/>
            </a:pPr>
            <a:r>
              <a:rPr lang="en-US" sz="2035" dirty="0"/>
              <a:t>Growth data must be interpreted alongside achievement data to provide an accurate picture of school and district performance.  </a:t>
            </a:r>
            <a:r>
              <a:rPr lang="en-US" sz="2035" b="1" dirty="0"/>
              <a:t>CDE does not accept growth data from local assessments for any grades tested with state assessments (including 3rd grade).</a:t>
            </a:r>
            <a:endParaRPr sz="2035" b="1" dirty="0"/>
          </a:p>
          <a:p>
            <a:pPr marL="228600" lvl="0" indent="-230505" algn="l" rtl="0">
              <a:lnSpc>
                <a:spcPct val="90000"/>
              </a:lnSpc>
              <a:spcBef>
                <a:spcPts val="1000"/>
              </a:spcBef>
              <a:spcAft>
                <a:spcPts val="0"/>
              </a:spcAft>
              <a:buClr>
                <a:schemeClr val="dk1"/>
              </a:buClr>
              <a:buSzPct val="100000"/>
              <a:buChar char="•"/>
            </a:pPr>
            <a:r>
              <a:rPr lang="en-US" sz="2035" dirty="0"/>
              <a:t>Updated Local Assessment Tool:</a:t>
            </a:r>
            <a:endParaRPr sz="2735" dirty="0"/>
          </a:p>
          <a:p>
            <a:pPr marL="685800" lvl="1" indent="-231457" algn="l" rtl="0">
              <a:lnSpc>
                <a:spcPct val="90000"/>
              </a:lnSpc>
              <a:spcBef>
                <a:spcPts val="1000"/>
              </a:spcBef>
              <a:spcAft>
                <a:spcPts val="0"/>
              </a:spcAft>
              <a:buClr>
                <a:schemeClr val="dk1"/>
              </a:buClr>
              <a:buSzPct val="100000"/>
              <a:buChar char="•"/>
            </a:pPr>
            <a:r>
              <a:rPr lang="en-US" sz="1935" dirty="0"/>
              <a:t>Does not accept locally-produced interim assessments, interim assessments must be nationally normed and aligned with Colorado Academic Standards to be included</a:t>
            </a:r>
            <a:endParaRPr sz="2335" dirty="0"/>
          </a:p>
          <a:p>
            <a:pPr marL="685800" lvl="1" indent="-231457" algn="l" rtl="0">
              <a:lnSpc>
                <a:spcPct val="90000"/>
              </a:lnSpc>
              <a:spcBef>
                <a:spcPts val="1000"/>
              </a:spcBef>
              <a:spcAft>
                <a:spcPts val="0"/>
              </a:spcAft>
              <a:buClr>
                <a:schemeClr val="dk1"/>
              </a:buClr>
              <a:buSzPct val="100000"/>
              <a:buChar char="•"/>
            </a:pPr>
            <a:r>
              <a:rPr lang="en-US" sz="1935" dirty="0"/>
              <a:t>95% participation required on local assessments </a:t>
            </a:r>
            <a:endParaRPr sz="2335" dirty="0"/>
          </a:p>
          <a:p>
            <a:pPr marL="228600" lvl="0" indent="-230505" algn="l" rtl="0">
              <a:lnSpc>
                <a:spcPct val="90000"/>
              </a:lnSpc>
              <a:spcBef>
                <a:spcPts val="1000"/>
              </a:spcBef>
              <a:spcAft>
                <a:spcPts val="0"/>
              </a:spcAft>
              <a:buClr>
                <a:schemeClr val="dk1"/>
              </a:buClr>
              <a:buSzPct val="100000"/>
              <a:buChar char="•"/>
            </a:pPr>
            <a:r>
              <a:rPr lang="en-US" sz="2035" dirty="0"/>
              <a:t>New Matriculation Body of Evidence Request Template:</a:t>
            </a:r>
            <a:endParaRPr sz="2735" dirty="0"/>
          </a:p>
          <a:p>
            <a:pPr marL="685800" lvl="1" indent="-231457" algn="l" rtl="0">
              <a:lnSpc>
                <a:spcPct val="90000"/>
              </a:lnSpc>
              <a:spcBef>
                <a:spcPts val="1000"/>
              </a:spcBef>
              <a:spcAft>
                <a:spcPts val="1000"/>
              </a:spcAft>
              <a:buClr>
                <a:schemeClr val="dk1"/>
              </a:buClr>
              <a:buSzPct val="100000"/>
              <a:buChar char="•"/>
            </a:pPr>
            <a:r>
              <a:rPr lang="en-US" sz="1935" dirty="0"/>
              <a:t>Calculations reflect unduplicated student counts in the numerator and must include appropriate documentation of matriculation (e.g., transcript, email, letter)</a:t>
            </a:r>
            <a:endParaRPr sz="2335" dirty="0"/>
          </a:p>
        </p:txBody>
      </p:sp>
      <p:sp>
        <p:nvSpPr>
          <p:cNvPr id="230" name="Google Shape;230;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49</a:t>
            </a:fld>
            <a:endParaRPr/>
          </a:p>
        </p:txBody>
      </p:sp>
      <p:sp>
        <p:nvSpPr>
          <p:cNvPr id="231" name="Google Shape;231;p11"/>
          <p:cNvSpPr txBox="1"/>
          <p:nvPr/>
        </p:nvSpPr>
        <p:spPr>
          <a:xfrm>
            <a:off x="540327" y="1463040"/>
            <a:ext cx="7975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Examples of this principle in practice: </a:t>
            </a:r>
            <a:endParaRPr/>
          </a:p>
        </p:txBody>
      </p:sp>
      <p:grpSp>
        <p:nvGrpSpPr>
          <p:cNvPr id="232" name="Google Shape;232;p11"/>
          <p:cNvGrpSpPr/>
          <p:nvPr/>
        </p:nvGrpSpPr>
        <p:grpSpPr>
          <a:xfrm>
            <a:off x="245193" y="256155"/>
            <a:ext cx="7886700" cy="754777"/>
            <a:chOff x="0" y="867467"/>
            <a:chExt cx="7886700" cy="754777"/>
          </a:xfrm>
        </p:grpSpPr>
        <p:sp>
          <p:nvSpPr>
            <p:cNvPr id="233" name="Google Shape;233;p11"/>
            <p:cNvSpPr/>
            <p:nvPr/>
          </p:nvSpPr>
          <p:spPr>
            <a:xfrm>
              <a:off x="0" y="867467"/>
              <a:ext cx="7886700" cy="754777"/>
            </a:xfrm>
            <a:prstGeom prst="roundRect">
              <a:avLst>
                <a:gd name="adj" fmla="val 16667"/>
              </a:avLst>
            </a:prstGeom>
            <a:solidFill>
              <a:srgbClr val="43AE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txBox="1"/>
            <p:nvPr/>
          </p:nvSpPr>
          <p:spPr>
            <a:xfrm>
              <a:off x="36845" y="904312"/>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a:solidFill>
                    <a:schemeClr val="lt1"/>
                  </a:solidFill>
                  <a:latin typeface="Calibri"/>
                  <a:ea typeface="Calibri"/>
                  <a:cs typeface="Calibri"/>
                  <a:sym typeface="Calibri"/>
                </a:rPr>
                <a:t>Principle 2:  </a:t>
              </a:r>
              <a:r>
                <a:rPr lang="en-US" sz="1900" i="1">
                  <a:solidFill>
                    <a:schemeClr val="lt1"/>
                  </a:solidFill>
                  <a:latin typeface="Calibri"/>
                  <a:ea typeface="Calibri"/>
                  <a:cs typeface="Calibri"/>
                  <a:sym typeface="Calibri"/>
                </a:rPr>
                <a:t>Rigorous</a:t>
              </a:r>
              <a:r>
                <a:rPr lang="en-US" sz="1900">
                  <a:solidFill>
                    <a:schemeClr val="lt1"/>
                  </a:solidFill>
                  <a:latin typeface="Calibri"/>
                  <a:ea typeface="Calibri"/>
                  <a:cs typeface="Calibri"/>
                  <a:sym typeface="Calibri"/>
                </a:rPr>
                <a:t> and upholds state accountability expectations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ctrTitle"/>
          </p:nvPr>
        </p:nvSpPr>
        <p:spPr>
          <a:xfrm>
            <a:off x="215698" y="2540001"/>
            <a:ext cx="8633834" cy="20863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sz="3600" b="1">
                <a:latin typeface="Rockwell"/>
                <a:ea typeface="Rockwell"/>
                <a:cs typeface="Rockwell"/>
                <a:sym typeface="Rockwell"/>
              </a:rPr>
              <a:t>Accountability Updates</a:t>
            </a:r>
            <a:br>
              <a:rPr lang="en-US" sz="3600" b="1">
                <a:latin typeface="Rockwell"/>
                <a:ea typeface="Rockwell"/>
                <a:cs typeface="Rockwell"/>
                <a:sym typeface="Rockwell"/>
              </a:rPr>
            </a:br>
            <a:r>
              <a:rPr lang="en-US" sz="2800" b="1">
                <a:latin typeface="Rockwell"/>
                <a:ea typeface="Rockwell"/>
                <a:cs typeface="Rockwell"/>
                <a:sym typeface="Rockwell"/>
              </a:rPr>
              <a:t>Information Item</a:t>
            </a:r>
            <a:br>
              <a:rPr lang="en-US" sz="3600" b="1">
                <a:latin typeface="Rockwell"/>
                <a:ea typeface="Rockwell"/>
                <a:cs typeface="Rockwell"/>
                <a:sym typeface="Rockwell"/>
              </a:rPr>
            </a:br>
            <a:br>
              <a:rPr lang="en-US" sz="3600" b="1">
                <a:latin typeface="Rockwell"/>
                <a:ea typeface="Rockwell"/>
                <a:cs typeface="Rockwell"/>
                <a:sym typeface="Rockwell"/>
              </a:rPr>
            </a:br>
            <a:br>
              <a:rPr lang="en-US" sz="3600" b="1">
                <a:latin typeface="Rockwell"/>
                <a:ea typeface="Rockwell"/>
                <a:cs typeface="Rockwell"/>
                <a:sym typeface="Rockwell"/>
              </a:rPr>
            </a:br>
            <a:r>
              <a:rPr lang="en-US" sz="3200" b="1">
                <a:latin typeface="Rockwell"/>
                <a:ea typeface="Rockwell"/>
                <a:cs typeface="Rockwell"/>
                <a:sym typeface="Rockwell"/>
              </a:rPr>
              <a:t>Lisa Medler</a:t>
            </a:r>
            <a:endParaRPr sz="3200">
              <a:latin typeface="Rockwell"/>
              <a:ea typeface="Rockwell"/>
              <a:cs typeface="Rockwell"/>
              <a:sym typeface="Rockwell"/>
            </a:endParaRPr>
          </a:p>
        </p:txBody>
      </p:sp>
      <p:sp>
        <p:nvSpPr>
          <p:cNvPr id="120" name="Google Shape;120;p5"/>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endParaRPr/>
          </a:p>
        </p:txBody>
      </p:sp>
      <p:sp>
        <p:nvSpPr>
          <p:cNvPr id="240" name="Google Shape;240;p12"/>
          <p:cNvSpPr txBox="1">
            <a:spLocks noGrp="1"/>
          </p:cNvSpPr>
          <p:nvPr>
            <p:ph type="body" idx="1"/>
          </p:nvPr>
        </p:nvSpPr>
        <p:spPr>
          <a:xfrm>
            <a:off x="628650" y="1976582"/>
            <a:ext cx="7886700" cy="41271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1700"/>
              <a:buChar char="•"/>
            </a:pPr>
            <a:r>
              <a:rPr lang="en-US" sz="1700" b="1"/>
              <a:t>Differentiation</a:t>
            </a:r>
            <a:r>
              <a:rPr lang="en-US" sz="1700"/>
              <a:t> between requests to reconsider (e.g., Body of Evidence, Calculation Error), district actions (e.g., New Schools, Insufficient State Data: Small Tested Population, Insufficient State Data: No Students At Grade Levels Tested), and CDE actions (i.e., “administrative changes” – only in special circumstances).  </a:t>
            </a:r>
            <a:endParaRPr/>
          </a:p>
          <a:p>
            <a:pPr marL="685800" lvl="1" indent="-228600" algn="l" rtl="0">
              <a:lnSpc>
                <a:spcPct val="90000"/>
              </a:lnSpc>
              <a:spcBef>
                <a:spcPts val="1000"/>
              </a:spcBef>
              <a:spcAft>
                <a:spcPts val="0"/>
              </a:spcAft>
              <a:buClr>
                <a:schemeClr val="dk1"/>
              </a:buClr>
              <a:buSzPts val="1600"/>
              <a:buChar char="•"/>
            </a:pPr>
            <a:r>
              <a:rPr lang="en-US" sz="1600"/>
              <a:t>Changes to framework ratings are tracked internally in CDE’s data warehouse and externally with the district using the Accreditation Portal</a:t>
            </a:r>
            <a:endParaRPr/>
          </a:p>
          <a:p>
            <a:pPr marL="228600" lvl="0" indent="-228600" algn="l" rtl="0">
              <a:lnSpc>
                <a:spcPct val="90000"/>
              </a:lnSpc>
              <a:spcBef>
                <a:spcPts val="1000"/>
              </a:spcBef>
              <a:spcAft>
                <a:spcPts val="1000"/>
              </a:spcAft>
              <a:buClr>
                <a:schemeClr val="dk1"/>
              </a:buClr>
              <a:buSzPts val="1700"/>
              <a:buChar char="•"/>
            </a:pPr>
            <a:r>
              <a:rPr lang="en-US" sz="1700"/>
              <a:t>Include criteria for success in guidance documents and provide examples of previous requests.</a:t>
            </a:r>
            <a:endParaRPr/>
          </a:p>
        </p:txBody>
      </p:sp>
      <p:sp>
        <p:nvSpPr>
          <p:cNvPr id="241" name="Google Shape;241;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50</a:t>
            </a:fld>
            <a:endParaRPr/>
          </a:p>
        </p:txBody>
      </p:sp>
      <p:sp>
        <p:nvSpPr>
          <p:cNvPr id="242" name="Google Shape;242;p12"/>
          <p:cNvSpPr txBox="1"/>
          <p:nvPr/>
        </p:nvSpPr>
        <p:spPr>
          <a:xfrm>
            <a:off x="540327" y="1463040"/>
            <a:ext cx="7975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Examples of this principle in practice: </a:t>
            </a:r>
            <a:endParaRPr/>
          </a:p>
        </p:txBody>
      </p:sp>
      <p:grpSp>
        <p:nvGrpSpPr>
          <p:cNvPr id="243" name="Google Shape;243;p12"/>
          <p:cNvGrpSpPr/>
          <p:nvPr/>
        </p:nvGrpSpPr>
        <p:grpSpPr>
          <a:xfrm>
            <a:off x="245193" y="254514"/>
            <a:ext cx="7886700" cy="754777"/>
            <a:chOff x="0" y="1676965"/>
            <a:chExt cx="7886700" cy="754777"/>
          </a:xfrm>
        </p:grpSpPr>
        <p:sp>
          <p:nvSpPr>
            <p:cNvPr id="244" name="Google Shape;244;p12"/>
            <p:cNvSpPr/>
            <p:nvPr/>
          </p:nvSpPr>
          <p:spPr>
            <a:xfrm>
              <a:off x="0" y="1676965"/>
              <a:ext cx="7886700" cy="754777"/>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2"/>
            <p:cNvSpPr txBox="1"/>
            <p:nvPr/>
          </p:nvSpPr>
          <p:spPr>
            <a:xfrm>
              <a:off x="36845" y="1713810"/>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a:solidFill>
                    <a:schemeClr val="lt1"/>
                  </a:solidFill>
                  <a:latin typeface="Calibri"/>
                  <a:ea typeface="Calibri"/>
                  <a:cs typeface="Calibri"/>
                  <a:sym typeface="Calibri"/>
                </a:rPr>
                <a:t>Principle 3:  </a:t>
              </a:r>
              <a:r>
                <a:rPr lang="en-US" sz="1900">
                  <a:solidFill>
                    <a:schemeClr val="lt1"/>
                  </a:solidFill>
                  <a:latin typeface="Calibri"/>
                  <a:ea typeface="Calibri"/>
                  <a:cs typeface="Calibri"/>
                  <a:sym typeface="Calibri"/>
                </a:rPr>
                <a:t>Logical and provides </a:t>
              </a:r>
              <a:r>
                <a:rPr lang="en-US" sz="1900" i="1">
                  <a:solidFill>
                    <a:schemeClr val="lt1"/>
                  </a:solidFill>
                  <a:latin typeface="Calibri"/>
                  <a:ea typeface="Calibri"/>
                  <a:cs typeface="Calibri"/>
                  <a:sym typeface="Calibri"/>
                </a:rPr>
                <a:t>feasible pathways </a:t>
              </a:r>
              <a:r>
                <a:rPr lang="en-US" sz="1900">
                  <a:solidFill>
                    <a:schemeClr val="lt1"/>
                  </a:solidFill>
                  <a:latin typeface="Calibri"/>
                  <a:ea typeface="Calibri"/>
                  <a:cs typeface="Calibri"/>
                  <a:sym typeface="Calibri"/>
                </a:rPr>
                <a:t>for districts to submit their request</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3"/>
          <p:cNvSpPr txBox="1">
            <a:spLocks noGrp="1"/>
          </p:cNvSpPr>
          <p:nvPr>
            <p:ph type="body" idx="1"/>
          </p:nvPr>
        </p:nvSpPr>
        <p:spPr>
          <a:xfrm>
            <a:off x="628650" y="1976582"/>
            <a:ext cx="7886700" cy="41271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000000"/>
              </a:buClr>
              <a:buSzPts val="1700"/>
              <a:buFont typeface="Arial"/>
              <a:buChar char="•"/>
            </a:pPr>
            <a:r>
              <a:rPr lang="en-US" sz="1700" b="0" i="0" u="none" strike="noStrike">
                <a:solidFill>
                  <a:srgbClr val="000000"/>
                </a:solidFill>
                <a:latin typeface="Calibri"/>
                <a:ea typeface="Calibri"/>
                <a:cs typeface="Calibri"/>
                <a:sym typeface="Calibri"/>
              </a:rPr>
              <a:t>Initial accreditation form submission includes an assurance instead of Superintendent and Board Chair signatures.</a:t>
            </a:r>
            <a:endParaRPr/>
          </a:p>
          <a:p>
            <a:pPr marL="228600" lvl="0" indent="-228600" algn="l" rtl="0">
              <a:lnSpc>
                <a:spcPct val="90000"/>
              </a:lnSpc>
              <a:spcBef>
                <a:spcPts val="1000"/>
              </a:spcBef>
              <a:spcAft>
                <a:spcPts val="0"/>
              </a:spcAft>
              <a:buClr>
                <a:srgbClr val="000000"/>
              </a:buClr>
              <a:buSzPts val="1700"/>
              <a:buFont typeface="Arial"/>
              <a:buChar char="•"/>
            </a:pPr>
            <a:r>
              <a:rPr lang="en-US" sz="1700" b="0" i="0" u="none" strike="noStrike">
                <a:solidFill>
                  <a:srgbClr val="000000"/>
                </a:solidFill>
                <a:latin typeface="Calibri"/>
                <a:ea typeface="Calibri"/>
                <a:cs typeface="Calibri"/>
                <a:sym typeface="Calibri"/>
              </a:rPr>
              <a:t>LEAs are not required to submit a draft request.</a:t>
            </a:r>
            <a:endParaRPr/>
          </a:p>
          <a:p>
            <a:pPr marL="228600" lvl="0" indent="-228600" algn="l" rtl="0">
              <a:lnSpc>
                <a:spcPct val="90000"/>
              </a:lnSpc>
              <a:spcBef>
                <a:spcPts val="1000"/>
              </a:spcBef>
              <a:spcAft>
                <a:spcPts val="0"/>
              </a:spcAft>
              <a:buClr>
                <a:srgbClr val="000000"/>
              </a:buClr>
              <a:buSzPts val="1700"/>
              <a:buFont typeface="Arial"/>
              <a:buChar char="•"/>
            </a:pPr>
            <a:r>
              <a:rPr lang="en-US" sz="1700" b="1" i="0" u="none" strike="noStrike">
                <a:solidFill>
                  <a:srgbClr val="000000"/>
                </a:solidFill>
                <a:latin typeface="Calibri"/>
                <a:ea typeface="Calibri"/>
                <a:cs typeface="Calibri"/>
                <a:sym typeface="Calibri"/>
              </a:rPr>
              <a:t>LEAs can determine whether their request meets the required conditions through the CDE website materials on their own</a:t>
            </a:r>
            <a:r>
              <a:rPr lang="en-US" sz="1700" b="0" i="0" u="none" strike="noStrike">
                <a:solidFill>
                  <a:srgbClr val="000000"/>
                </a:solidFill>
                <a:latin typeface="Calibri"/>
                <a:ea typeface="Calibri"/>
                <a:cs typeface="Calibri"/>
                <a:sym typeface="Calibri"/>
              </a:rPr>
              <a:t>, which informs the decision on whether to invest resources and time.</a:t>
            </a:r>
            <a:endParaRPr/>
          </a:p>
          <a:p>
            <a:pPr marL="228600" lvl="0" indent="-228600" algn="l" rtl="0">
              <a:lnSpc>
                <a:spcPct val="90000"/>
              </a:lnSpc>
              <a:spcBef>
                <a:spcPts val="1000"/>
              </a:spcBef>
              <a:spcAft>
                <a:spcPts val="1000"/>
              </a:spcAft>
              <a:buClr>
                <a:srgbClr val="000000"/>
              </a:buClr>
              <a:buSzPts val="1700"/>
              <a:buFont typeface="Arial"/>
              <a:buChar char="•"/>
            </a:pPr>
            <a:r>
              <a:rPr lang="en-US" sz="1700" b="1" i="0" u="none" strike="noStrike">
                <a:solidFill>
                  <a:srgbClr val="000000"/>
                </a:solidFill>
                <a:latin typeface="Calibri"/>
                <a:ea typeface="Calibri"/>
                <a:cs typeface="Calibri"/>
                <a:sym typeface="Calibri"/>
              </a:rPr>
              <a:t>Wherever possible, CDE will provide calculations to LEAs and lift the burden of providing state data </a:t>
            </a:r>
            <a:r>
              <a:rPr lang="en-US" sz="1700" b="0" i="0" u="none" strike="noStrike">
                <a:solidFill>
                  <a:srgbClr val="000000"/>
                </a:solidFill>
                <a:latin typeface="Calibri"/>
                <a:ea typeface="Calibri"/>
                <a:cs typeface="Calibri"/>
                <a:sym typeface="Calibri"/>
              </a:rPr>
              <a:t>(e.g., impact of Alternative Education Campus data on the District Performance Framework).</a:t>
            </a:r>
            <a:endParaRPr/>
          </a:p>
        </p:txBody>
      </p:sp>
      <p:sp>
        <p:nvSpPr>
          <p:cNvPr id="251" name="Google Shape;251;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51</a:t>
            </a:fld>
            <a:endParaRPr/>
          </a:p>
        </p:txBody>
      </p:sp>
      <p:sp>
        <p:nvSpPr>
          <p:cNvPr id="252" name="Google Shape;252;p13"/>
          <p:cNvSpPr txBox="1"/>
          <p:nvPr/>
        </p:nvSpPr>
        <p:spPr>
          <a:xfrm>
            <a:off x="540327" y="1463040"/>
            <a:ext cx="7975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Examples of this principle in practice: </a:t>
            </a:r>
            <a:endParaRPr/>
          </a:p>
        </p:txBody>
      </p:sp>
      <p:grpSp>
        <p:nvGrpSpPr>
          <p:cNvPr id="253" name="Google Shape;253;p13"/>
          <p:cNvGrpSpPr/>
          <p:nvPr/>
        </p:nvGrpSpPr>
        <p:grpSpPr>
          <a:xfrm>
            <a:off x="223071" y="256155"/>
            <a:ext cx="7886700" cy="754777"/>
            <a:chOff x="0" y="2486462"/>
            <a:chExt cx="7886700" cy="754777"/>
          </a:xfrm>
        </p:grpSpPr>
        <p:sp>
          <p:nvSpPr>
            <p:cNvPr id="254" name="Google Shape;254;p13"/>
            <p:cNvSpPr/>
            <p:nvPr/>
          </p:nvSpPr>
          <p:spPr>
            <a:xfrm>
              <a:off x="0" y="2486462"/>
              <a:ext cx="7886700" cy="754777"/>
            </a:xfrm>
            <a:prstGeom prst="roundRect">
              <a:avLst>
                <a:gd name="adj" fmla="val 16667"/>
              </a:avLst>
            </a:prstGeom>
            <a:solidFill>
              <a:srgbClr val="45B1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txBox="1"/>
            <p:nvPr/>
          </p:nvSpPr>
          <p:spPr>
            <a:xfrm>
              <a:off x="36845" y="2523307"/>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a:solidFill>
                    <a:schemeClr val="lt1"/>
                  </a:solidFill>
                  <a:latin typeface="Calibri"/>
                  <a:ea typeface="Calibri"/>
                  <a:cs typeface="Calibri"/>
                  <a:sym typeface="Calibri"/>
                </a:rPr>
                <a:t>Principle 4:  </a:t>
              </a:r>
              <a:r>
                <a:rPr lang="en-US" sz="1900">
                  <a:solidFill>
                    <a:schemeClr val="lt1"/>
                  </a:solidFill>
                  <a:latin typeface="Calibri"/>
                  <a:ea typeface="Calibri"/>
                  <a:cs typeface="Calibri"/>
                  <a:sym typeface="Calibri"/>
                </a:rPr>
                <a:t>Evaluated often to ensure the </a:t>
              </a:r>
              <a:r>
                <a:rPr lang="en-US" sz="1900" i="1">
                  <a:solidFill>
                    <a:schemeClr val="lt1"/>
                  </a:solidFill>
                  <a:latin typeface="Calibri"/>
                  <a:ea typeface="Calibri"/>
                  <a:cs typeface="Calibri"/>
                  <a:sym typeface="Calibri"/>
                </a:rPr>
                <a:t>least amount of burden </a:t>
              </a:r>
              <a:r>
                <a:rPr lang="en-US" sz="1900">
                  <a:solidFill>
                    <a:schemeClr val="lt1"/>
                  </a:solidFill>
                  <a:latin typeface="Calibri"/>
                  <a:ea typeface="Calibri"/>
                  <a:cs typeface="Calibri"/>
                  <a:sym typeface="Calibri"/>
                </a:rPr>
                <a:t>for districts</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txBox="1">
            <a:spLocks noGrp="1"/>
          </p:cNvSpPr>
          <p:nvPr>
            <p:ph type="body" idx="1"/>
          </p:nvPr>
        </p:nvSpPr>
        <p:spPr>
          <a:xfrm>
            <a:off x="628650" y="1976582"/>
            <a:ext cx="7886700" cy="41271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000000"/>
              </a:buClr>
              <a:buSzPts val="1700"/>
              <a:buFont typeface="Arial"/>
              <a:buChar char="•"/>
            </a:pPr>
            <a:r>
              <a:rPr lang="en-US" sz="1700" b="0" i="0" u="none" strike="noStrike">
                <a:solidFill>
                  <a:srgbClr val="000000"/>
                </a:solidFill>
                <a:latin typeface="Calibri"/>
                <a:ea typeface="Calibri"/>
                <a:cs typeface="Calibri"/>
                <a:sym typeface="Calibri"/>
              </a:rPr>
              <a:t>Increasing transparency for LEAs and schools makes the review process less burdensome for CDE staff.</a:t>
            </a:r>
            <a:endParaRPr/>
          </a:p>
          <a:p>
            <a:pPr marL="685800" lvl="1" indent="-228600" algn="l" rtl="0">
              <a:lnSpc>
                <a:spcPct val="90000"/>
              </a:lnSpc>
              <a:spcBef>
                <a:spcPts val="1000"/>
              </a:spcBef>
              <a:spcAft>
                <a:spcPts val="0"/>
              </a:spcAft>
              <a:buClr>
                <a:srgbClr val="000000"/>
              </a:buClr>
              <a:buSzPts val="1600"/>
              <a:buChar char="•"/>
            </a:pPr>
            <a:r>
              <a:rPr lang="en-US" sz="1600" b="0" i="0" u="none" strike="noStrike">
                <a:solidFill>
                  <a:srgbClr val="000000"/>
                </a:solidFill>
                <a:latin typeface="Calibri"/>
                <a:ea typeface="Calibri"/>
                <a:cs typeface="Calibri"/>
                <a:sym typeface="Calibri"/>
              </a:rPr>
              <a:t>Allows CDE leadership to view decision rationale weeks before the deadline for board materials</a:t>
            </a:r>
            <a:endParaRPr/>
          </a:p>
          <a:p>
            <a:pPr marL="685800" lvl="1" indent="-228600" algn="l" rtl="0">
              <a:lnSpc>
                <a:spcPct val="90000"/>
              </a:lnSpc>
              <a:spcBef>
                <a:spcPts val="1000"/>
              </a:spcBef>
              <a:spcAft>
                <a:spcPts val="0"/>
              </a:spcAft>
              <a:buClr>
                <a:srgbClr val="000000"/>
              </a:buClr>
              <a:buSzPts val="1600"/>
              <a:buChar char="•"/>
            </a:pPr>
            <a:r>
              <a:rPr lang="en-US" sz="1600" b="0" i="0" u="none" strike="noStrike">
                <a:solidFill>
                  <a:srgbClr val="000000"/>
                </a:solidFill>
                <a:latin typeface="Calibri"/>
                <a:ea typeface="Calibri"/>
                <a:cs typeface="Calibri"/>
                <a:sym typeface="Calibri"/>
              </a:rPr>
              <a:t>Allows CDE staff to complete board materials in advance of the deadline</a:t>
            </a:r>
            <a:endParaRPr/>
          </a:p>
          <a:p>
            <a:pPr marL="228600" lvl="0" indent="-228600" algn="l" rtl="0">
              <a:lnSpc>
                <a:spcPct val="90000"/>
              </a:lnSpc>
              <a:spcBef>
                <a:spcPts val="1000"/>
              </a:spcBef>
              <a:spcAft>
                <a:spcPts val="1000"/>
              </a:spcAft>
              <a:buClr>
                <a:srgbClr val="000000"/>
              </a:buClr>
              <a:buSzPts val="1700"/>
              <a:buFont typeface="Arial"/>
              <a:buChar char="•"/>
            </a:pPr>
            <a:r>
              <a:rPr lang="en-US" sz="1700" b="1" i="0" u="none" strike="noStrike">
                <a:solidFill>
                  <a:srgbClr val="000000"/>
                </a:solidFill>
                <a:latin typeface="Calibri"/>
                <a:ea typeface="Calibri"/>
                <a:cs typeface="Calibri"/>
                <a:sym typeface="Calibri"/>
              </a:rPr>
              <a:t>CDE staff communicates decisions in advance of the board meeting to LEA and school staff.</a:t>
            </a:r>
            <a:endParaRPr/>
          </a:p>
        </p:txBody>
      </p:sp>
      <p:sp>
        <p:nvSpPr>
          <p:cNvPr id="261" name="Google Shape;261;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52</a:t>
            </a:fld>
            <a:endParaRPr/>
          </a:p>
        </p:txBody>
      </p:sp>
      <p:sp>
        <p:nvSpPr>
          <p:cNvPr id="262" name="Google Shape;262;p14"/>
          <p:cNvSpPr txBox="1"/>
          <p:nvPr/>
        </p:nvSpPr>
        <p:spPr>
          <a:xfrm>
            <a:off x="540327" y="1463040"/>
            <a:ext cx="7975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Examples of this principle in practice: </a:t>
            </a:r>
            <a:endParaRPr/>
          </a:p>
        </p:txBody>
      </p:sp>
      <p:grpSp>
        <p:nvGrpSpPr>
          <p:cNvPr id="263" name="Google Shape;263;p14"/>
          <p:cNvGrpSpPr/>
          <p:nvPr/>
        </p:nvGrpSpPr>
        <p:grpSpPr>
          <a:xfrm>
            <a:off x="223071" y="254514"/>
            <a:ext cx="7886700" cy="754777"/>
            <a:chOff x="0" y="3295960"/>
            <a:chExt cx="7886700" cy="754777"/>
          </a:xfrm>
        </p:grpSpPr>
        <p:sp>
          <p:nvSpPr>
            <p:cNvPr id="264" name="Google Shape;264;p14"/>
            <p:cNvSpPr/>
            <p:nvPr/>
          </p:nvSpPr>
          <p:spPr>
            <a:xfrm>
              <a:off x="0" y="3295960"/>
              <a:ext cx="7886700" cy="754777"/>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txBox="1"/>
            <p:nvPr/>
          </p:nvSpPr>
          <p:spPr>
            <a:xfrm>
              <a:off x="36845" y="3332805"/>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a:solidFill>
                    <a:schemeClr val="lt1"/>
                  </a:solidFill>
                  <a:latin typeface="Calibri"/>
                  <a:ea typeface="Calibri"/>
                  <a:cs typeface="Calibri"/>
                  <a:sym typeface="Calibri"/>
                </a:rPr>
                <a:t>Principle 5:  </a:t>
              </a:r>
              <a:r>
                <a:rPr lang="en-US" sz="1900" i="1">
                  <a:solidFill>
                    <a:schemeClr val="lt1"/>
                  </a:solidFill>
                  <a:latin typeface="Calibri"/>
                  <a:ea typeface="Calibri"/>
                  <a:cs typeface="Calibri"/>
                  <a:sym typeface="Calibri"/>
                </a:rPr>
                <a:t>Timely</a:t>
              </a:r>
              <a:r>
                <a:rPr lang="en-US" sz="1900">
                  <a:solidFill>
                    <a:schemeClr val="lt1"/>
                  </a:solidFill>
                  <a:latin typeface="Calibri"/>
                  <a:ea typeface="Calibri"/>
                  <a:cs typeface="Calibri"/>
                  <a:sym typeface="Calibri"/>
                </a:rPr>
                <a:t> (CDE will provide recommendations to the SBE by the December board meeting so ratings can be considered final)</a:t>
              </a:r>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245193" y="512748"/>
            <a:ext cx="6081900" cy="49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2F5496"/>
              </a:buClr>
              <a:buSzPts val="2400"/>
              <a:buFont typeface="Arial"/>
              <a:buNone/>
            </a:pPr>
            <a:r>
              <a:rPr lang="en-US" sz="2800" b="1">
                <a:solidFill>
                  <a:srgbClr val="2F5496"/>
                </a:solidFill>
                <a:latin typeface="Rockwell"/>
                <a:ea typeface="Rockwell"/>
                <a:cs typeface="Rockwell"/>
                <a:sym typeface="Rockwell"/>
              </a:rPr>
              <a:t>TAP Recommendation</a:t>
            </a:r>
            <a:endParaRPr sz="2800" b="1">
              <a:latin typeface="Rockwell"/>
              <a:ea typeface="Rockwell"/>
              <a:cs typeface="Rockwell"/>
              <a:sym typeface="Rockwell"/>
            </a:endParaRPr>
          </a:p>
        </p:txBody>
      </p:sp>
      <p:sp>
        <p:nvSpPr>
          <p:cNvPr id="271" name="Google Shape;271;p15"/>
          <p:cNvSpPr txBox="1">
            <a:spLocks noGrp="1"/>
          </p:cNvSpPr>
          <p:nvPr>
            <p:ph type="body" idx="1"/>
          </p:nvPr>
        </p:nvSpPr>
        <p:spPr>
          <a:xfrm>
            <a:off x="628650" y="1692066"/>
            <a:ext cx="7886700" cy="44115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accent5"/>
              </a:buClr>
              <a:buSzPts val="2400"/>
              <a:buChar char="•"/>
            </a:pPr>
            <a:r>
              <a:rPr lang="en-US" dirty="0">
                <a:solidFill>
                  <a:schemeClr val="accent5"/>
                </a:solidFill>
              </a:rPr>
              <a:t>Do these principles make sense?</a:t>
            </a:r>
            <a:endParaRPr dirty="0"/>
          </a:p>
          <a:p>
            <a:pPr marL="0" lvl="0" indent="0" algn="l" rtl="0">
              <a:lnSpc>
                <a:spcPct val="90000"/>
              </a:lnSpc>
              <a:spcBef>
                <a:spcPts val="1000"/>
              </a:spcBef>
              <a:spcAft>
                <a:spcPts val="0"/>
              </a:spcAft>
              <a:buClr>
                <a:schemeClr val="dk1"/>
              </a:buClr>
              <a:buSzPts val="2400"/>
              <a:buNone/>
            </a:pPr>
            <a:endParaRPr dirty="0">
              <a:solidFill>
                <a:schemeClr val="accent5"/>
              </a:solidFill>
            </a:endParaRPr>
          </a:p>
          <a:p>
            <a:pPr marL="228600" lvl="0" indent="-228600" algn="l" rtl="0">
              <a:lnSpc>
                <a:spcPct val="90000"/>
              </a:lnSpc>
              <a:spcBef>
                <a:spcPts val="1000"/>
              </a:spcBef>
              <a:spcAft>
                <a:spcPts val="0"/>
              </a:spcAft>
              <a:buClr>
                <a:schemeClr val="accent5"/>
              </a:buClr>
              <a:buSzPts val="2400"/>
              <a:buChar char="•"/>
            </a:pPr>
            <a:r>
              <a:rPr lang="en-US" dirty="0">
                <a:solidFill>
                  <a:schemeClr val="accent5"/>
                </a:solidFill>
              </a:rPr>
              <a:t>Is there any principle that needs to be removed or added?</a:t>
            </a:r>
            <a:endParaRPr dirty="0"/>
          </a:p>
        </p:txBody>
      </p:sp>
      <p:sp>
        <p:nvSpPr>
          <p:cNvPr id="272" name="Google Shape;272;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ctrTitle"/>
          </p:nvPr>
        </p:nvSpPr>
        <p:spPr>
          <a:xfrm>
            <a:off x="215698" y="2540001"/>
            <a:ext cx="8633834" cy="20863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sz="3600" b="1" dirty="0">
                <a:latin typeface="Rockwell"/>
                <a:ea typeface="Rockwell"/>
                <a:cs typeface="Rockwell"/>
                <a:sym typeface="Rockwell"/>
              </a:rPr>
              <a:t>Participation Descriptor</a:t>
            </a:r>
            <a:br>
              <a:rPr lang="en-US" sz="3600" b="1" dirty="0">
                <a:latin typeface="Rockwell"/>
                <a:ea typeface="Rockwell"/>
                <a:cs typeface="Rockwell"/>
                <a:sym typeface="Rockwell"/>
              </a:rPr>
            </a:br>
            <a:r>
              <a:rPr lang="en-US" sz="2800" b="1" dirty="0">
                <a:latin typeface="Rockwell"/>
                <a:ea typeface="Rockwell"/>
                <a:cs typeface="Rockwell"/>
                <a:sym typeface="Rockwell"/>
              </a:rPr>
              <a:t>Feedback Item</a:t>
            </a:r>
            <a:br>
              <a:rPr lang="en-US" sz="3600" b="1" dirty="0">
                <a:latin typeface="Rockwell"/>
                <a:ea typeface="Rockwell"/>
                <a:cs typeface="Rockwell"/>
                <a:sym typeface="Rockwell"/>
              </a:rPr>
            </a:br>
            <a:br>
              <a:rPr lang="en-US" sz="3600" b="1" dirty="0">
                <a:latin typeface="Rockwell"/>
                <a:ea typeface="Rockwell"/>
                <a:cs typeface="Rockwell"/>
                <a:sym typeface="Rockwell"/>
              </a:rPr>
            </a:br>
            <a:br>
              <a:rPr lang="en-US" sz="3600" b="1" dirty="0">
                <a:latin typeface="Rockwell"/>
                <a:ea typeface="Rockwell"/>
                <a:cs typeface="Rockwell"/>
                <a:sym typeface="Rockwell"/>
              </a:rPr>
            </a:br>
            <a:r>
              <a:rPr lang="en-US" sz="3200" b="1" dirty="0">
                <a:latin typeface="Rockwell"/>
                <a:ea typeface="Rockwell"/>
                <a:cs typeface="Rockwell"/>
                <a:sym typeface="Rockwell"/>
              </a:rPr>
              <a:t>Lisa Medler</a:t>
            </a:r>
            <a:endParaRPr sz="3200" dirty="0">
              <a:latin typeface="Rockwell"/>
              <a:ea typeface="Rockwell"/>
              <a:cs typeface="Rockwell"/>
              <a:sym typeface="Rockwell"/>
            </a:endParaRPr>
          </a:p>
        </p:txBody>
      </p:sp>
      <p:sp>
        <p:nvSpPr>
          <p:cNvPr id="187" name="Google Shape;187;p7"/>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4130269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5" name="Google Shape;450;p56">
            <a:extLst>
              <a:ext uri="{FF2B5EF4-FFF2-40B4-BE49-F238E27FC236}">
                <a16:creationId xmlns:a16="http://schemas.microsoft.com/office/drawing/2014/main" id="{383D7457-4BDE-7097-FCD0-FB011F096191}"/>
              </a:ext>
            </a:extLst>
          </p:cNvPr>
          <p:cNvSpPr txBox="1"/>
          <p:nvPr/>
        </p:nvSpPr>
        <p:spPr>
          <a:xfrm>
            <a:off x="4750600" y="3949400"/>
            <a:ext cx="4328700" cy="1046700"/>
          </a:xfrm>
          <a:prstGeom prst="rect">
            <a:avLst/>
          </a:prstGeom>
          <a:noFill/>
          <a:ln>
            <a:noFill/>
          </a:ln>
        </p:spPr>
        <p:txBody>
          <a:bodyPr spcFirstLastPara="1" wrap="square" lIns="91425" tIns="91425" rIns="91425" bIns="91425" anchor="t" anchorCtr="0">
            <a:spAutoFit/>
          </a:bodyPr>
          <a:lstStyle/>
          <a:p>
            <a:r>
              <a:rPr lang="en" sz="800" b="1" dirty="0">
                <a:solidFill>
                  <a:srgbClr val="555555"/>
                </a:solidFill>
              </a:rPr>
              <a:t>(*) Under state accountability policy, 95% of students must participate in state assessments. Students who are excused from testing by a parent or guardian do not impact the Accountability Participation Rate that is used to determine whether the overall rating is reduced by one level. Districts or schools with less than 95% total participation in ELA and Math receive a “Low Participation” descriptor to help readers consider when interpreting accountability data. This descriptor does not impact framework calculations.</a:t>
            </a:r>
            <a:endParaRPr dirty="0"/>
          </a:p>
        </p:txBody>
      </p:sp>
      <p:sp>
        <p:nvSpPr>
          <p:cNvPr id="277" name="Google Shape;277;p19"/>
          <p:cNvSpPr txBox="1">
            <a:spLocks noGrp="1"/>
          </p:cNvSpPr>
          <p:nvPr>
            <p:ph type="title"/>
          </p:nvPr>
        </p:nvSpPr>
        <p:spPr>
          <a:xfrm>
            <a:off x="245192" y="512748"/>
            <a:ext cx="7577407" cy="498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ts val="2400"/>
              <a:buFont typeface="Arial"/>
              <a:buNone/>
            </a:pPr>
            <a:r>
              <a:rPr lang="en-US" sz="2800" dirty="0">
                <a:latin typeface="Rockwell"/>
                <a:ea typeface="Rockwell"/>
                <a:cs typeface="Rockwell"/>
                <a:sym typeface="Rockwell"/>
              </a:rPr>
              <a:t>Participation Reporting Changes on Framework</a:t>
            </a:r>
            <a:endParaRPr sz="2800" dirty="0">
              <a:latin typeface="Rockwell"/>
              <a:ea typeface="Rockwell"/>
              <a:cs typeface="Rockwell"/>
              <a:sym typeface="Rockwell"/>
            </a:endParaRPr>
          </a:p>
        </p:txBody>
      </p:sp>
      <p:sp>
        <p:nvSpPr>
          <p:cNvPr id="279" name="Google Shape;279;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55</a:t>
            </a:fld>
            <a:endParaRPr/>
          </a:p>
        </p:txBody>
      </p:sp>
      <p:pic>
        <p:nvPicPr>
          <p:cNvPr id="4" name="Google Shape;427;p56">
            <a:extLst>
              <a:ext uri="{FF2B5EF4-FFF2-40B4-BE49-F238E27FC236}">
                <a16:creationId xmlns:a16="http://schemas.microsoft.com/office/drawing/2014/main" id="{FA2D52B3-E6D6-0A92-0607-ECF8624D908C}"/>
              </a:ext>
            </a:extLst>
          </p:cNvPr>
          <p:cNvPicPr preferRelativeResize="0"/>
          <p:nvPr/>
        </p:nvPicPr>
        <p:blipFill>
          <a:blip r:embed="rId3">
            <a:alphaModFix/>
          </a:blip>
          <a:stretch>
            <a:fillRect/>
          </a:stretch>
        </p:blipFill>
        <p:spPr>
          <a:xfrm>
            <a:off x="4695500" y="2709088"/>
            <a:ext cx="4328600" cy="961063"/>
          </a:xfrm>
          <a:prstGeom prst="rect">
            <a:avLst/>
          </a:prstGeom>
          <a:noFill/>
          <a:ln>
            <a:noFill/>
          </a:ln>
        </p:spPr>
      </p:pic>
      <p:sp>
        <p:nvSpPr>
          <p:cNvPr id="5" name="Google Shape;428;p56">
            <a:extLst>
              <a:ext uri="{FF2B5EF4-FFF2-40B4-BE49-F238E27FC236}">
                <a16:creationId xmlns:a16="http://schemas.microsoft.com/office/drawing/2014/main" id="{32CD2F6D-F12A-3EDC-7D7E-9F8C75E22763}"/>
              </a:ext>
            </a:extLst>
          </p:cNvPr>
          <p:cNvSpPr/>
          <p:nvPr/>
        </p:nvSpPr>
        <p:spPr>
          <a:xfrm>
            <a:off x="8105300" y="3670150"/>
            <a:ext cx="914400" cy="122400"/>
          </a:xfrm>
          <a:prstGeom prst="rect">
            <a:avLst/>
          </a:prstGeom>
          <a:solidFill>
            <a:schemeClr val="accent4">
              <a:lumMod val="20000"/>
              <a:lumOff val="80000"/>
            </a:schemeClr>
          </a:solidFill>
          <a:ln>
            <a:noFill/>
          </a:ln>
        </p:spPr>
        <p:txBody>
          <a:bodyPr spcFirstLastPara="1" wrap="square" lIns="91425" tIns="91425" rIns="91425" bIns="91425" anchor="ctr" anchorCtr="0">
            <a:noAutofit/>
          </a:bodyPr>
          <a:lstStyle/>
          <a:p>
            <a:endParaRPr/>
          </a:p>
        </p:txBody>
      </p:sp>
      <p:pic>
        <p:nvPicPr>
          <p:cNvPr id="6" name="Google Shape;431;p56">
            <a:extLst>
              <a:ext uri="{FF2B5EF4-FFF2-40B4-BE49-F238E27FC236}">
                <a16:creationId xmlns:a16="http://schemas.microsoft.com/office/drawing/2014/main" id="{0C768659-BC5F-0BCD-923A-1D6B32EFA33E}"/>
              </a:ext>
            </a:extLst>
          </p:cNvPr>
          <p:cNvPicPr preferRelativeResize="0"/>
          <p:nvPr/>
        </p:nvPicPr>
        <p:blipFill>
          <a:blip r:embed="rId4">
            <a:alphaModFix/>
          </a:blip>
          <a:stretch>
            <a:fillRect/>
          </a:stretch>
        </p:blipFill>
        <p:spPr>
          <a:xfrm>
            <a:off x="4699901" y="2086901"/>
            <a:ext cx="4319805" cy="474125"/>
          </a:xfrm>
          <a:prstGeom prst="rect">
            <a:avLst/>
          </a:prstGeom>
          <a:noFill/>
          <a:ln>
            <a:noFill/>
          </a:ln>
          <a:effectLst>
            <a:outerShdw blurRad="57150" dist="19050" dir="5400000" algn="bl" rotWithShape="0">
              <a:srgbClr val="000000">
                <a:alpha val="50000"/>
              </a:srgbClr>
            </a:outerShdw>
          </a:effectLst>
        </p:spPr>
      </p:pic>
      <p:sp>
        <p:nvSpPr>
          <p:cNvPr id="7" name="Google Shape;432;p56">
            <a:extLst>
              <a:ext uri="{FF2B5EF4-FFF2-40B4-BE49-F238E27FC236}">
                <a16:creationId xmlns:a16="http://schemas.microsoft.com/office/drawing/2014/main" id="{4F6E06EC-DC07-FBB2-62A7-DED33610C71B}"/>
              </a:ext>
            </a:extLst>
          </p:cNvPr>
          <p:cNvSpPr/>
          <p:nvPr/>
        </p:nvSpPr>
        <p:spPr>
          <a:xfrm>
            <a:off x="6051950" y="2183250"/>
            <a:ext cx="1237200" cy="281400"/>
          </a:xfrm>
          <a:prstGeom prst="rect">
            <a:avLst/>
          </a:prstGeom>
          <a:solidFill>
            <a:srgbClr val="C2E1AD"/>
          </a:solidFill>
          <a:ln>
            <a:noFill/>
          </a:ln>
        </p:spPr>
        <p:txBody>
          <a:bodyPr spcFirstLastPara="1" wrap="square" lIns="91425" tIns="91425" rIns="91425" bIns="91425" anchor="ctr" anchorCtr="0">
            <a:noAutofit/>
          </a:bodyPr>
          <a:lstStyle/>
          <a:p>
            <a:endParaRPr/>
          </a:p>
        </p:txBody>
      </p:sp>
      <p:pic>
        <p:nvPicPr>
          <p:cNvPr id="8" name="Google Shape;433;p56">
            <a:extLst>
              <a:ext uri="{FF2B5EF4-FFF2-40B4-BE49-F238E27FC236}">
                <a16:creationId xmlns:a16="http://schemas.microsoft.com/office/drawing/2014/main" id="{327123FB-3C9A-53D2-118D-AC1EE2741EA6}"/>
              </a:ext>
            </a:extLst>
          </p:cNvPr>
          <p:cNvPicPr preferRelativeResize="0"/>
          <p:nvPr/>
        </p:nvPicPr>
        <p:blipFill>
          <a:blip r:embed="rId3">
            <a:alphaModFix/>
          </a:blip>
          <a:stretch>
            <a:fillRect/>
          </a:stretch>
        </p:blipFill>
        <p:spPr>
          <a:xfrm>
            <a:off x="114300" y="2709088"/>
            <a:ext cx="4328600" cy="961063"/>
          </a:xfrm>
          <a:prstGeom prst="rect">
            <a:avLst/>
          </a:prstGeom>
          <a:noFill/>
          <a:ln>
            <a:noFill/>
          </a:ln>
          <a:effectLst>
            <a:outerShdw blurRad="57150" dist="19050" dir="5400000" algn="bl" rotWithShape="0">
              <a:srgbClr val="000000">
                <a:alpha val="50000"/>
              </a:srgbClr>
            </a:outerShdw>
          </a:effectLst>
        </p:spPr>
      </p:pic>
      <p:pic>
        <p:nvPicPr>
          <p:cNvPr id="9" name="Google Shape;434;p56">
            <a:extLst>
              <a:ext uri="{FF2B5EF4-FFF2-40B4-BE49-F238E27FC236}">
                <a16:creationId xmlns:a16="http://schemas.microsoft.com/office/drawing/2014/main" id="{2EFB8D0A-6C2F-CA77-791D-EDB425BB2E41}"/>
              </a:ext>
            </a:extLst>
          </p:cNvPr>
          <p:cNvPicPr preferRelativeResize="0"/>
          <p:nvPr/>
        </p:nvPicPr>
        <p:blipFill>
          <a:blip r:embed="rId4">
            <a:alphaModFix/>
          </a:blip>
          <a:stretch>
            <a:fillRect/>
          </a:stretch>
        </p:blipFill>
        <p:spPr>
          <a:xfrm>
            <a:off x="118701" y="2086901"/>
            <a:ext cx="4319805" cy="474125"/>
          </a:xfrm>
          <a:prstGeom prst="rect">
            <a:avLst/>
          </a:prstGeom>
          <a:noFill/>
          <a:ln>
            <a:noFill/>
          </a:ln>
          <a:effectLst>
            <a:outerShdw blurRad="57150" dist="19050" dir="5400000" algn="bl" rotWithShape="0">
              <a:srgbClr val="000000">
                <a:alpha val="50000"/>
              </a:srgbClr>
            </a:outerShdw>
          </a:effectLst>
        </p:spPr>
      </p:pic>
      <p:sp>
        <p:nvSpPr>
          <p:cNvPr id="10" name="Google Shape;435;p56">
            <a:extLst>
              <a:ext uri="{FF2B5EF4-FFF2-40B4-BE49-F238E27FC236}">
                <a16:creationId xmlns:a16="http://schemas.microsoft.com/office/drawing/2014/main" id="{68E17DFD-5446-A1DB-A3D6-640202437C2F}"/>
              </a:ext>
            </a:extLst>
          </p:cNvPr>
          <p:cNvSpPr txBox="1"/>
          <p:nvPr/>
        </p:nvSpPr>
        <p:spPr>
          <a:xfrm>
            <a:off x="6420725" y="2831525"/>
            <a:ext cx="628500" cy="307800"/>
          </a:xfrm>
          <a:prstGeom prst="rect">
            <a:avLst/>
          </a:prstGeom>
          <a:noFill/>
          <a:ln>
            <a:noFill/>
          </a:ln>
        </p:spPr>
        <p:txBody>
          <a:bodyPr spcFirstLastPara="1" wrap="square" lIns="91425" tIns="91425" rIns="91425" bIns="91425" anchor="t" anchorCtr="0">
            <a:spAutoFit/>
          </a:bodyPr>
          <a:lstStyle/>
          <a:p>
            <a:pPr algn="ctr"/>
            <a:r>
              <a:rPr lang="en" sz="800" b="1">
                <a:solidFill>
                  <a:schemeClr val="lt1"/>
                </a:solidFill>
                <a:latin typeface="Calibri"/>
                <a:ea typeface="Calibri"/>
                <a:cs typeface="Calibri"/>
                <a:sym typeface="Calibri"/>
              </a:rPr>
              <a:t>Total</a:t>
            </a:r>
            <a:endParaRPr sz="800" b="1">
              <a:solidFill>
                <a:schemeClr val="lt1"/>
              </a:solidFill>
              <a:latin typeface="Calibri"/>
              <a:ea typeface="Calibri"/>
              <a:cs typeface="Calibri"/>
              <a:sym typeface="Calibri"/>
            </a:endParaRPr>
          </a:p>
        </p:txBody>
      </p:sp>
      <p:sp>
        <p:nvSpPr>
          <p:cNvPr id="11" name="Google Shape;436;p56">
            <a:extLst>
              <a:ext uri="{FF2B5EF4-FFF2-40B4-BE49-F238E27FC236}">
                <a16:creationId xmlns:a16="http://schemas.microsoft.com/office/drawing/2014/main" id="{86DF1559-8205-69C5-6C49-0A798C1158E9}"/>
              </a:ext>
            </a:extLst>
          </p:cNvPr>
          <p:cNvSpPr txBox="1"/>
          <p:nvPr/>
        </p:nvSpPr>
        <p:spPr>
          <a:xfrm>
            <a:off x="4703350" y="3670150"/>
            <a:ext cx="3402000" cy="122400"/>
          </a:xfrm>
          <a:prstGeom prst="rect">
            <a:avLst/>
          </a:prstGeom>
          <a:solidFill>
            <a:srgbClr val="333333"/>
          </a:solidFill>
          <a:ln>
            <a:noFill/>
          </a:ln>
        </p:spPr>
        <p:txBody>
          <a:bodyPr spcFirstLastPara="1" wrap="square" lIns="91425" tIns="91425" rIns="91425" bIns="91425" anchor="t" anchorCtr="0">
            <a:noAutofit/>
          </a:bodyPr>
          <a:lstStyle/>
          <a:p>
            <a:endParaRPr sz="800">
              <a:latin typeface="Calibri"/>
              <a:ea typeface="Calibri"/>
              <a:cs typeface="Calibri"/>
              <a:sym typeface="Calibri"/>
            </a:endParaRPr>
          </a:p>
        </p:txBody>
      </p:sp>
      <p:sp>
        <p:nvSpPr>
          <p:cNvPr id="12" name="Google Shape;437;p56">
            <a:extLst>
              <a:ext uri="{FF2B5EF4-FFF2-40B4-BE49-F238E27FC236}">
                <a16:creationId xmlns:a16="http://schemas.microsoft.com/office/drawing/2014/main" id="{F9A801F4-7D4B-084A-47A9-E00F159EDFC3}"/>
              </a:ext>
            </a:extLst>
          </p:cNvPr>
          <p:cNvSpPr txBox="1"/>
          <p:nvPr/>
        </p:nvSpPr>
        <p:spPr>
          <a:xfrm>
            <a:off x="8105100" y="3563444"/>
            <a:ext cx="1038900" cy="307800"/>
          </a:xfrm>
          <a:prstGeom prst="rect">
            <a:avLst/>
          </a:prstGeom>
          <a:noFill/>
          <a:ln>
            <a:noFill/>
          </a:ln>
        </p:spPr>
        <p:txBody>
          <a:bodyPr spcFirstLastPara="1" wrap="square" lIns="91425" tIns="91425" rIns="91425" bIns="91425" anchor="t" anchorCtr="0">
            <a:spAutoFit/>
          </a:bodyPr>
          <a:lstStyle/>
          <a:p>
            <a:r>
              <a:rPr lang="en" sz="800" dirty="0">
                <a:solidFill>
                  <a:schemeClr val="dk1"/>
                </a:solidFill>
                <a:latin typeface="Calibri"/>
                <a:ea typeface="Calibri"/>
                <a:cs typeface="Calibri"/>
                <a:sym typeface="Calibri"/>
              </a:rPr>
              <a:t>Low Participation</a:t>
            </a:r>
            <a:endParaRPr sz="800" dirty="0">
              <a:solidFill>
                <a:schemeClr val="dk1"/>
              </a:solidFill>
              <a:latin typeface="Calibri"/>
              <a:ea typeface="Calibri"/>
              <a:cs typeface="Calibri"/>
              <a:sym typeface="Calibri"/>
            </a:endParaRPr>
          </a:p>
        </p:txBody>
      </p:sp>
      <p:sp>
        <p:nvSpPr>
          <p:cNvPr id="13" name="Google Shape;438;p56">
            <a:extLst>
              <a:ext uri="{FF2B5EF4-FFF2-40B4-BE49-F238E27FC236}">
                <a16:creationId xmlns:a16="http://schemas.microsoft.com/office/drawing/2014/main" id="{21269538-6B8F-20F4-D618-6D2DFA5A8017}"/>
              </a:ext>
            </a:extLst>
          </p:cNvPr>
          <p:cNvSpPr txBox="1"/>
          <p:nvPr/>
        </p:nvSpPr>
        <p:spPr>
          <a:xfrm>
            <a:off x="4655050" y="3569800"/>
            <a:ext cx="3450300" cy="307800"/>
          </a:xfrm>
          <a:prstGeom prst="rect">
            <a:avLst/>
          </a:prstGeom>
          <a:noFill/>
          <a:ln>
            <a:noFill/>
          </a:ln>
        </p:spPr>
        <p:txBody>
          <a:bodyPr spcFirstLastPara="1" wrap="square" lIns="91425" tIns="91425" rIns="91425" bIns="91425" anchor="t" anchorCtr="0">
            <a:spAutoFit/>
          </a:bodyPr>
          <a:lstStyle/>
          <a:p>
            <a:r>
              <a:rPr lang="en" sz="800" b="1">
                <a:solidFill>
                  <a:schemeClr val="lt1"/>
                </a:solidFill>
                <a:latin typeface="Calibri"/>
                <a:ea typeface="Calibri"/>
                <a:cs typeface="Calibri"/>
                <a:sym typeface="Calibri"/>
              </a:rPr>
              <a:t>Total Participation Rate Descriptor for informational purposes</a:t>
            </a:r>
            <a:endParaRPr sz="800" b="1">
              <a:solidFill>
                <a:schemeClr val="lt1"/>
              </a:solidFill>
              <a:latin typeface="Calibri"/>
              <a:ea typeface="Calibri"/>
              <a:cs typeface="Calibri"/>
              <a:sym typeface="Calibri"/>
            </a:endParaRPr>
          </a:p>
        </p:txBody>
      </p:sp>
      <p:sp>
        <p:nvSpPr>
          <p:cNvPr id="14" name="Google Shape;439;p56">
            <a:extLst>
              <a:ext uri="{FF2B5EF4-FFF2-40B4-BE49-F238E27FC236}">
                <a16:creationId xmlns:a16="http://schemas.microsoft.com/office/drawing/2014/main" id="{FAD4B17B-AC8D-4171-3FE7-0D7F0B24B332}"/>
              </a:ext>
            </a:extLst>
          </p:cNvPr>
          <p:cNvSpPr/>
          <p:nvPr/>
        </p:nvSpPr>
        <p:spPr>
          <a:xfrm>
            <a:off x="6420725" y="2885426"/>
            <a:ext cx="628500" cy="7848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a:p>
        </p:txBody>
      </p:sp>
      <p:sp>
        <p:nvSpPr>
          <p:cNvPr id="15" name="Google Shape;440;p56">
            <a:extLst>
              <a:ext uri="{FF2B5EF4-FFF2-40B4-BE49-F238E27FC236}">
                <a16:creationId xmlns:a16="http://schemas.microsoft.com/office/drawing/2014/main" id="{E519FC10-E1BB-D1DB-99A2-8D8973B1CC12}"/>
              </a:ext>
            </a:extLst>
          </p:cNvPr>
          <p:cNvSpPr txBox="1"/>
          <p:nvPr/>
        </p:nvSpPr>
        <p:spPr>
          <a:xfrm>
            <a:off x="4695500" y="1749350"/>
            <a:ext cx="3882900" cy="400200"/>
          </a:xfrm>
          <a:prstGeom prst="rect">
            <a:avLst/>
          </a:prstGeom>
          <a:noFill/>
          <a:ln>
            <a:noFill/>
          </a:ln>
        </p:spPr>
        <p:txBody>
          <a:bodyPr spcFirstLastPara="1" wrap="square" lIns="91425" tIns="91425" rIns="91425" bIns="91425" anchor="t" anchorCtr="0">
            <a:spAutoFit/>
          </a:bodyPr>
          <a:lstStyle/>
          <a:p>
            <a:r>
              <a:rPr lang="en">
                <a:latin typeface="Calibri"/>
                <a:ea typeface="Calibri"/>
                <a:cs typeface="Calibri"/>
                <a:sym typeface="Calibri"/>
              </a:rPr>
              <a:t>Sample Changes:</a:t>
            </a:r>
            <a:endParaRPr>
              <a:latin typeface="Calibri"/>
              <a:ea typeface="Calibri"/>
              <a:cs typeface="Calibri"/>
              <a:sym typeface="Calibri"/>
            </a:endParaRPr>
          </a:p>
        </p:txBody>
      </p:sp>
      <p:sp>
        <p:nvSpPr>
          <p:cNvPr id="16" name="Google Shape;441;p56">
            <a:extLst>
              <a:ext uri="{FF2B5EF4-FFF2-40B4-BE49-F238E27FC236}">
                <a16:creationId xmlns:a16="http://schemas.microsoft.com/office/drawing/2014/main" id="{E233EA83-C43C-3FC2-1D01-644A8AF08BA9}"/>
              </a:ext>
            </a:extLst>
          </p:cNvPr>
          <p:cNvSpPr/>
          <p:nvPr/>
        </p:nvSpPr>
        <p:spPr>
          <a:xfrm>
            <a:off x="8100700" y="3653128"/>
            <a:ext cx="914400" cy="1629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1200"/>
          </a:p>
        </p:txBody>
      </p:sp>
      <p:sp>
        <p:nvSpPr>
          <p:cNvPr id="17" name="Google Shape;442;p56">
            <a:extLst>
              <a:ext uri="{FF2B5EF4-FFF2-40B4-BE49-F238E27FC236}">
                <a16:creationId xmlns:a16="http://schemas.microsoft.com/office/drawing/2014/main" id="{475A2EB0-81BB-4858-653A-2F3C9EF057BE}"/>
              </a:ext>
            </a:extLst>
          </p:cNvPr>
          <p:cNvSpPr txBox="1"/>
          <p:nvPr/>
        </p:nvSpPr>
        <p:spPr>
          <a:xfrm>
            <a:off x="118700" y="1749350"/>
            <a:ext cx="3882900" cy="400200"/>
          </a:xfrm>
          <a:prstGeom prst="rect">
            <a:avLst/>
          </a:prstGeom>
          <a:noFill/>
          <a:ln>
            <a:noFill/>
          </a:ln>
        </p:spPr>
        <p:txBody>
          <a:bodyPr spcFirstLastPara="1" wrap="square" lIns="91425" tIns="91425" rIns="91425" bIns="91425" anchor="t" anchorCtr="0">
            <a:spAutoFit/>
          </a:bodyPr>
          <a:lstStyle/>
          <a:p>
            <a:r>
              <a:rPr lang="en">
                <a:latin typeface="Calibri"/>
                <a:ea typeface="Calibri"/>
                <a:cs typeface="Calibri"/>
                <a:sym typeface="Calibri"/>
              </a:rPr>
              <a:t>Current Framework:</a:t>
            </a:r>
            <a:endParaRPr>
              <a:latin typeface="Calibri"/>
              <a:ea typeface="Calibri"/>
              <a:cs typeface="Calibri"/>
              <a:sym typeface="Calibri"/>
            </a:endParaRPr>
          </a:p>
        </p:txBody>
      </p:sp>
      <p:sp>
        <p:nvSpPr>
          <p:cNvPr id="18" name="Google Shape;443;p56">
            <a:extLst>
              <a:ext uri="{FF2B5EF4-FFF2-40B4-BE49-F238E27FC236}">
                <a16:creationId xmlns:a16="http://schemas.microsoft.com/office/drawing/2014/main" id="{F25E95F7-7759-760E-D640-8FD501F92CAD}"/>
              </a:ext>
            </a:extLst>
          </p:cNvPr>
          <p:cNvSpPr/>
          <p:nvPr/>
        </p:nvSpPr>
        <p:spPr>
          <a:xfrm>
            <a:off x="4329000" y="2129550"/>
            <a:ext cx="486000" cy="38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444;p56">
            <a:extLst>
              <a:ext uri="{FF2B5EF4-FFF2-40B4-BE49-F238E27FC236}">
                <a16:creationId xmlns:a16="http://schemas.microsoft.com/office/drawing/2014/main" id="{E13F7004-6BB3-09D4-CE7B-E6849253CD9E}"/>
              </a:ext>
            </a:extLst>
          </p:cNvPr>
          <p:cNvSpPr/>
          <p:nvPr/>
        </p:nvSpPr>
        <p:spPr>
          <a:xfrm>
            <a:off x="4329000" y="2989375"/>
            <a:ext cx="486000" cy="38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445;p56">
            <a:extLst>
              <a:ext uri="{FF2B5EF4-FFF2-40B4-BE49-F238E27FC236}">
                <a16:creationId xmlns:a16="http://schemas.microsoft.com/office/drawing/2014/main" id="{90B32844-6A92-79DC-CD46-8319988F5EEF}"/>
              </a:ext>
            </a:extLst>
          </p:cNvPr>
          <p:cNvSpPr txBox="1"/>
          <p:nvPr/>
        </p:nvSpPr>
        <p:spPr>
          <a:xfrm>
            <a:off x="2101956" y="5326659"/>
            <a:ext cx="4673100" cy="400200"/>
          </a:xfrm>
          <a:prstGeom prst="rect">
            <a:avLst/>
          </a:prstGeom>
          <a:noFill/>
          <a:ln>
            <a:noFill/>
          </a:ln>
        </p:spPr>
        <p:txBody>
          <a:bodyPr spcFirstLastPara="1" wrap="square" lIns="91425" tIns="91425" rIns="91425" bIns="91425" anchor="t" anchorCtr="0">
            <a:spAutoFit/>
          </a:bodyPr>
          <a:lstStyle/>
          <a:p>
            <a:pPr algn="ctr"/>
            <a:r>
              <a:rPr lang="en" i="1" dirty="0">
                <a:latin typeface="Calibri"/>
                <a:ea typeface="Calibri"/>
                <a:cs typeface="Calibri"/>
                <a:sym typeface="Calibri"/>
              </a:rPr>
              <a:t>Images for discussion - not approved changes</a:t>
            </a:r>
            <a:endParaRPr i="1" dirty="0">
              <a:latin typeface="Calibri"/>
              <a:ea typeface="Calibri"/>
              <a:cs typeface="Calibri"/>
              <a:sym typeface="Calibri"/>
            </a:endParaRPr>
          </a:p>
        </p:txBody>
      </p:sp>
      <p:sp>
        <p:nvSpPr>
          <p:cNvPr id="21" name="Google Shape;446;p56">
            <a:extLst>
              <a:ext uri="{FF2B5EF4-FFF2-40B4-BE49-F238E27FC236}">
                <a16:creationId xmlns:a16="http://schemas.microsoft.com/office/drawing/2014/main" id="{3BBC3220-CC42-D32A-5565-BD7751BA61DA}"/>
              </a:ext>
            </a:extLst>
          </p:cNvPr>
          <p:cNvSpPr/>
          <p:nvPr/>
        </p:nvSpPr>
        <p:spPr>
          <a:xfrm>
            <a:off x="4703350" y="2722525"/>
            <a:ext cx="4319700" cy="162900"/>
          </a:xfrm>
          <a:prstGeom prst="rect">
            <a:avLst/>
          </a:prstGeom>
          <a:solidFill>
            <a:srgbClr val="3333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 sz="1000" b="1">
                <a:solidFill>
                  <a:schemeClr val="lt1"/>
                </a:solidFill>
                <a:latin typeface="Calibri"/>
                <a:ea typeface="Calibri"/>
                <a:cs typeface="Calibri"/>
                <a:sym typeface="Calibri"/>
              </a:rPr>
              <a:t>Test Participation Rates and Total Participation Descriptor*</a:t>
            </a:r>
            <a:endParaRPr sz="1000" b="1">
              <a:solidFill>
                <a:schemeClr val="lt1"/>
              </a:solidFill>
              <a:latin typeface="Calibri"/>
              <a:ea typeface="Calibri"/>
              <a:cs typeface="Calibri"/>
              <a:sym typeface="Calibri"/>
            </a:endParaRPr>
          </a:p>
        </p:txBody>
      </p:sp>
      <p:sp>
        <p:nvSpPr>
          <p:cNvPr id="22" name="Google Shape;447;p56">
            <a:extLst>
              <a:ext uri="{FF2B5EF4-FFF2-40B4-BE49-F238E27FC236}">
                <a16:creationId xmlns:a16="http://schemas.microsoft.com/office/drawing/2014/main" id="{D49D1FC5-BE45-D9A6-1C1E-79D282E94A43}"/>
              </a:ext>
            </a:extLst>
          </p:cNvPr>
          <p:cNvSpPr/>
          <p:nvPr/>
        </p:nvSpPr>
        <p:spPr>
          <a:xfrm>
            <a:off x="5274975" y="2183250"/>
            <a:ext cx="1290000" cy="323100"/>
          </a:xfrm>
          <a:prstGeom prst="rect">
            <a:avLst/>
          </a:prstGeom>
          <a:solidFill>
            <a:srgbClr val="C2E1AD"/>
          </a:solidFill>
          <a:ln>
            <a:noFill/>
          </a:ln>
        </p:spPr>
        <p:txBody>
          <a:bodyPr spcFirstLastPara="1" wrap="square" lIns="91425" tIns="91425" rIns="91425" bIns="91425" anchor="ctr" anchorCtr="0">
            <a:noAutofit/>
          </a:bodyPr>
          <a:lstStyle/>
          <a:p>
            <a:endParaRPr/>
          </a:p>
        </p:txBody>
      </p:sp>
      <p:sp>
        <p:nvSpPr>
          <p:cNvPr id="23" name="Google Shape;448;p56">
            <a:extLst>
              <a:ext uri="{FF2B5EF4-FFF2-40B4-BE49-F238E27FC236}">
                <a16:creationId xmlns:a16="http://schemas.microsoft.com/office/drawing/2014/main" id="{41CCF287-4479-EAF1-D5BD-92482E13D780}"/>
              </a:ext>
            </a:extLst>
          </p:cNvPr>
          <p:cNvSpPr txBox="1"/>
          <p:nvPr/>
        </p:nvSpPr>
        <p:spPr>
          <a:xfrm>
            <a:off x="4750600" y="2123875"/>
            <a:ext cx="3072000" cy="369300"/>
          </a:xfrm>
          <a:prstGeom prst="rect">
            <a:avLst/>
          </a:prstGeom>
          <a:noFill/>
          <a:ln>
            <a:noFill/>
          </a:ln>
        </p:spPr>
        <p:txBody>
          <a:bodyPr spcFirstLastPara="1" wrap="square" lIns="91425" tIns="91425" rIns="91425" bIns="91425" anchor="t" anchorCtr="0">
            <a:spAutoFit/>
          </a:bodyPr>
          <a:lstStyle/>
          <a:p>
            <a:pPr algn="ctr"/>
            <a:r>
              <a:rPr lang="en" sz="1200" b="1">
                <a:latin typeface="Calibri"/>
                <a:ea typeface="Calibri"/>
                <a:cs typeface="Calibri"/>
                <a:sym typeface="Calibri"/>
              </a:rPr>
              <a:t>Accredited</a:t>
            </a:r>
            <a:endParaRPr sz="1200" b="1">
              <a:latin typeface="Calibri"/>
              <a:ea typeface="Calibri"/>
              <a:cs typeface="Calibri"/>
              <a:sym typeface="Calibri"/>
            </a:endParaRPr>
          </a:p>
        </p:txBody>
      </p:sp>
      <p:sp>
        <p:nvSpPr>
          <p:cNvPr id="24" name="Google Shape;449;p56">
            <a:extLst>
              <a:ext uri="{FF2B5EF4-FFF2-40B4-BE49-F238E27FC236}">
                <a16:creationId xmlns:a16="http://schemas.microsoft.com/office/drawing/2014/main" id="{A39CD796-1D0E-FC99-3C4B-50926C3A7486}"/>
              </a:ext>
            </a:extLst>
          </p:cNvPr>
          <p:cNvSpPr/>
          <p:nvPr/>
        </p:nvSpPr>
        <p:spPr>
          <a:xfrm>
            <a:off x="5844450" y="2129550"/>
            <a:ext cx="914400" cy="3693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a:p>
        </p:txBody>
      </p:sp>
      <p:sp>
        <p:nvSpPr>
          <p:cNvPr id="26" name="Google Shape;451;p56">
            <a:extLst>
              <a:ext uri="{FF2B5EF4-FFF2-40B4-BE49-F238E27FC236}">
                <a16:creationId xmlns:a16="http://schemas.microsoft.com/office/drawing/2014/main" id="{2BAB3CE6-39B4-CDBF-B7F8-B94027F8A427}"/>
              </a:ext>
            </a:extLst>
          </p:cNvPr>
          <p:cNvSpPr txBox="1"/>
          <p:nvPr/>
        </p:nvSpPr>
        <p:spPr>
          <a:xfrm>
            <a:off x="114250" y="3949400"/>
            <a:ext cx="4328700" cy="677100"/>
          </a:xfrm>
          <a:prstGeom prst="rect">
            <a:avLst/>
          </a:prstGeom>
          <a:noFill/>
          <a:ln>
            <a:noFill/>
          </a:ln>
        </p:spPr>
        <p:txBody>
          <a:bodyPr spcFirstLastPara="1" wrap="square" lIns="91425" tIns="91425" rIns="91425" bIns="91425" anchor="t" anchorCtr="0">
            <a:spAutoFit/>
          </a:bodyPr>
          <a:lstStyle/>
          <a:p>
            <a:r>
              <a:rPr lang="en" sz="800" b="1" dirty="0">
                <a:solidFill>
                  <a:srgbClr val="555555"/>
                </a:solidFill>
              </a:rPr>
              <a:t>(*) Under state accountability policy, 95% of students must participate in state assessments. Students who are excused from testing by a parent or guardian do</a:t>
            </a:r>
            <a:endParaRPr sz="800" b="1" dirty="0">
              <a:solidFill>
                <a:srgbClr val="555555"/>
              </a:solidFill>
            </a:endParaRPr>
          </a:p>
          <a:p>
            <a:r>
              <a:rPr lang="en" sz="800" b="1" dirty="0">
                <a:solidFill>
                  <a:srgbClr val="555555"/>
                </a:solidFill>
              </a:rPr>
              <a:t>not impact the Accountability Participation Rate that is used to determine whether districts and schools meet this requirement. </a:t>
            </a:r>
            <a:endParaRPr sz="800" b="1" dirty="0">
              <a:solidFill>
                <a:srgbClr val="555555"/>
              </a:solidFill>
            </a:endParaRPr>
          </a:p>
        </p:txBody>
      </p:sp>
      <p:sp>
        <p:nvSpPr>
          <p:cNvPr id="27" name="Google Shape;452;p56">
            <a:extLst>
              <a:ext uri="{FF2B5EF4-FFF2-40B4-BE49-F238E27FC236}">
                <a16:creationId xmlns:a16="http://schemas.microsoft.com/office/drawing/2014/main" id="{870D74A2-EE0E-D99F-D2B3-5040780F4394}"/>
              </a:ext>
            </a:extLst>
          </p:cNvPr>
          <p:cNvSpPr/>
          <p:nvPr/>
        </p:nvSpPr>
        <p:spPr>
          <a:xfrm>
            <a:off x="6844074" y="1500525"/>
            <a:ext cx="1138975" cy="732900"/>
          </a:xfrm>
          <a:prstGeom prst="rect">
            <a:avLst/>
          </a:prstGeom>
          <a:solidFill>
            <a:schemeClr val="bg1">
              <a:lumMod val="95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SzPts val="1400"/>
            </a:pPr>
            <a:r>
              <a:rPr lang="en" sz="800" b="1" dirty="0"/>
              <a:t>Note: </a:t>
            </a:r>
            <a:r>
              <a:rPr lang="en" sz="800" dirty="0"/>
              <a:t>“Decreased Due to Participation” will still be listed with the plan type.</a:t>
            </a:r>
            <a:endParaRPr sz="800" dirty="0"/>
          </a:p>
        </p:txBody>
      </p:sp>
    </p:spTree>
    <p:extLst>
      <p:ext uri="{BB962C8B-B14F-4D97-AF65-F5344CB8AC3E}">
        <p14:creationId xmlns:p14="http://schemas.microsoft.com/office/powerpoint/2010/main" val="2808381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245193" y="512748"/>
            <a:ext cx="6081900" cy="49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2F5496"/>
              </a:buClr>
              <a:buSzPts val="2400"/>
              <a:buFont typeface="Arial"/>
              <a:buNone/>
            </a:pPr>
            <a:r>
              <a:rPr lang="en-US" sz="2800" b="1">
                <a:solidFill>
                  <a:srgbClr val="2F5496"/>
                </a:solidFill>
                <a:latin typeface="Rockwell"/>
                <a:ea typeface="Rockwell"/>
                <a:cs typeface="Rockwell"/>
                <a:sym typeface="Rockwell"/>
              </a:rPr>
              <a:t>TAP Recommendation</a:t>
            </a:r>
            <a:endParaRPr sz="2800" b="1">
              <a:latin typeface="Rockwell"/>
              <a:ea typeface="Rockwell"/>
              <a:cs typeface="Rockwell"/>
              <a:sym typeface="Rockwell"/>
            </a:endParaRPr>
          </a:p>
        </p:txBody>
      </p:sp>
      <p:sp>
        <p:nvSpPr>
          <p:cNvPr id="271" name="Google Shape;271;p15"/>
          <p:cNvSpPr txBox="1">
            <a:spLocks noGrp="1"/>
          </p:cNvSpPr>
          <p:nvPr>
            <p:ph type="body" idx="1"/>
          </p:nvPr>
        </p:nvSpPr>
        <p:spPr>
          <a:xfrm>
            <a:off x="628650" y="1692066"/>
            <a:ext cx="7886700" cy="44115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accent5"/>
              </a:buClr>
              <a:buSzPts val="2400"/>
              <a:buChar char="•"/>
            </a:pPr>
            <a:r>
              <a:rPr lang="en-US" dirty="0">
                <a:solidFill>
                  <a:schemeClr val="accent5"/>
                </a:solidFill>
              </a:rPr>
              <a:t>Does the TAP recommend incorporating these participation changes in state accountability reporting for 2023?</a:t>
            </a:r>
          </a:p>
        </p:txBody>
      </p:sp>
      <p:sp>
        <p:nvSpPr>
          <p:cNvPr id="272" name="Google Shape;272;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3888933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title"/>
          </p:nvPr>
        </p:nvSpPr>
        <p:spPr>
          <a:xfrm>
            <a:off x="245193" y="512748"/>
            <a:ext cx="6081900" cy="49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latin typeface="Rockwell"/>
                <a:ea typeface="Rockwell"/>
                <a:cs typeface="Rockwell"/>
                <a:sym typeface="Rockwell"/>
              </a:rPr>
              <a:t>Technical Advisory Panel</a:t>
            </a:r>
            <a:endParaRPr sz="2800">
              <a:latin typeface="Rockwell"/>
              <a:ea typeface="Rockwell"/>
              <a:cs typeface="Rockwell"/>
              <a:sym typeface="Rockwell"/>
            </a:endParaRPr>
          </a:p>
        </p:txBody>
      </p:sp>
      <p:sp>
        <p:nvSpPr>
          <p:cNvPr id="278" name="Google Shape;278;p19"/>
          <p:cNvSpPr txBox="1">
            <a:spLocks noGrp="1"/>
          </p:cNvSpPr>
          <p:nvPr>
            <p:ph type="body" idx="1"/>
          </p:nvPr>
        </p:nvSpPr>
        <p:spPr>
          <a:xfrm>
            <a:off x="628650" y="1692066"/>
            <a:ext cx="7886700" cy="44115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b="1"/>
              <a:t>Meeting Summary</a:t>
            </a:r>
            <a:endParaRPr/>
          </a:p>
          <a:p>
            <a:pPr marL="685800" lvl="1" indent="-228600" algn="l" rtl="0">
              <a:lnSpc>
                <a:spcPct val="90000"/>
              </a:lnSpc>
              <a:spcBef>
                <a:spcPts val="500"/>
              </a:spcBef>
              <a:spcAft>
                <a:spcPts val="0"/>
              </a:spcAft>
              <a:buClr>
                <a:schemeClr val="dk1"/>
              </a:buClr>
              <a:buSzPts val="2000"/>
              <a:buChar char="•"/>
            </a:pPr>
            <a:r>
              <a:rPr lang="en-US"/>
              <a:t>Suggested future analysis</a:t>
            </a:r>
            <a:endParaRPr/>
          </a:p>
          <a:p>
            <a:pPr marL="685800" lvl="1" indent="-228600" algn="l" rtl="0">
              <a:lnSpc>
                <a:spcPct val="90000"/>
              </a:lnSpc>
              <a:spcBef>
                <a:spcPts val="500"/>
              </a:spcBef>
              <a:spcAft>
                <a:spcPts val="0"/>
              </a:spcAft>
              <a:buClr>
                <a:schemeClr val="dk1"/>
              </a:buClr>
              <a:buSzPts val="2000"/>
              <a:buChar char="•"/>
            </a:pPr>
            <a:r>
              <a:rPr lang="en-US"/>
              <a:t>TAP recommendations from this meeting</a:t>
            </a:r>
            <a:endParaRPr/>
          </a:p>
          <a:p>
            <a:pPr marL="685800" lvl="1" indent="-101600" algn="l" rtl="0">
              <a:lnSpc>
                <a:spcPct val="90000"/>
              </a:lnSpc>
              <a:spcBef>
                <a:spcPts val="500"/>
              </a:spcBef>
              <a:spcAft>
                <a:spcPts val="0"/>
              </a:spcAft>
              <a:buClr>
                <a:schemeClr val="dk1"/>
              </a:buClr>
              <a:buSzPts val="2000"/>
              <a:buNone/>
            </a:pPr>
            <a:endParaRPr/>
          </a:p>
          <a:p>
            <a:pPr marL="228600" lvl="0" indent="-228600" algn="l" rtl="0">
              <a:lnSpc>
                <a:spcPct val="90000"/>
              </a:lnSpc>
              <a:spcBef>
                <a:spcPts val="1000"/>
              </a:spcBef>
              <a:spcAft>
                <a:spcPts val="0"/>
              </a:spcAft>
              <a:buClr>
                <a:schemeClr val="dk1"/>
              </a:buClr>
              <a:buSzPts val="2200"/>
              <a:buChar char="•"/>
            </a:pPr>
            <a:r>
              <a:rPr lang="en-US" sz="2200" b="1"/>
              <a:t>Public Comment</a:t>
            </a:r>
            <a:endParaRPr/>
          </a:p>
          <a:p>
            <a:pPr marL="228600" lvl="0" indent="-76200" algn="l" rtl="0">
              <a:lnSpc>
                <a:spcPct val="90000"/>
              </a:lnSpc>
              <a:spcBef>
                <a:spcPts val="1000"/>
              </a:spcBef>
              <a:spcAft>
                <a:spcPts val="0"/>
              </a:spcAft>
              <a:buClr>
                <a:schemeClr val="dk1"/>
              </a:buClr>
              <a:buSzPts val="2400"/>
              <a:buNone/>
            </a:pPr>
            <a:endParaRPr sz="2000"/>
          </a:p>
          <a:p>
            <a:pPr marL="228600" lvl="0" indent="-228600" algn="l" rtl="0">
              <a:lnSpc>
                <a:spcPct val="90000"/>
              </a:lnSpc>
              <a:spcBef>
                <a:spcPts val="1000"/>
              </a:spcBef>
              <a:spcAft>
                <a:spcPts val="0"/>
              </a:spcAft>
              <a:buClr>
                <a:schemeClr val="dk1"/>
              </a:buClr>
              <a:buSzPts val="2200"/>
              <a:buChar char="•"/>
            </a:pPr>
            <a:r>
              <a:rPr lang="en-US" sz="2200" b="1"/>
              <a:t>Close Meeting</a:t>
            </a:r>
            <a:endParaRPr/>
          </a:p>
          <a:p>
            <a:pPr marL="685800" lvl="1" indent="-228600" algn="l" rtl="0">
              <a:lnSpc>
                <a:spcPct val="90000"/>
              </a:lnSpc>
              <a:spcBef>
                <a:spcPts val="500"/>
              </a:spcBef>
              <a:spcAft>
                <a:spcPts val="0"/>
              </a:spcAft>
              <a:buClr>
                <a:schemeClr val="dk1"/>
              </a:buClr>
              <a:buSzPts val="2000"/>
              <a:buChar char="•"/>
            </a:pPr>
            <a:r>
              <a:rPr lang="en-US"/>
              <a:t>Next Scheduled Meeting: TBD</a:t>
            </a:r>
            <a:endParaRPr/>
          </a:p>
        </p:txBody>
      </p:sp>
      <p:sp>
        <p:nvSpPr>
          <p:cNvPr id="279" name="Google Shape;279;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57</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dirty="0">
                <a:latin typeface="Rockwell"/>
                <a:ea typeface="Rockwell"/>
                <a:cs typeface="Rockwell"/>
                <a:sym typeface="Rockwell"/>
              </a:rPr>
              <a:t>Updates - Legis</a:t>
            </a:r>
            <a:r>
              <a:rPr lang="en-US" dirty="0"/>
              <a:t>lative</a:t>
            </a:r>
            <a:endParaRPr sz="2800" dirty="0">
              <a:latin typeface="Rockwell"/>
              <a:ea typeface="Rockwell"/>
              <a:cs typeface="Rockwell"/>
              <a:sym typeface="Rockwell"/>
            </a:endParaRPr>
          </a:p>
        </p:txBody>
      </p:sp>
      <p:sp>
        <p:nvSpPr>
          <p:cNvPr id="126" name="Google Shape;126;p6"/>
          <p:cNvSpPr txBox="1">
            <a:spLocks noGrp="1"/>
          </p:cNvSpPr>
          <p:nvPr>
            <p:ph type="body" idx="1"/>
          </p:nvPr>
        </p:nvSpPr>
        <p:spPr>
          <a:xfrm>
            <a:off x="378250" y="1432075"/>
            <a:ext cx="8185800" cy="4541100"/>
          </a:xfrm>
          <a:prstGeom prst="rect">
            <a:avLst/>
          </a:prstGeom>
          <a:noFill/>
          <a:ln>
            <a:noFill/>
          </a:ln>
        </p:spPr>
        <p:txBody>
          <a:bodyPr spcFirstLastPara="1" wrap="square" lIns="0" tIns="0" rIns="0" bIns="45700" anchor="ctr" anchorCtr="0">
            <a:noAutofit/>
          </a:bodyPr>
          <a:lstStyle/>
          <a:p>
            <a:pPr marL="0" lvl="0" indent="0" algn="l" rtl="0">
              <a:lnSpc>
                <a:spcPct val="100000"/>
              </a:lnSpc>
              <a:spcBef>
                <a:spcPts val="0"/>
              </a:spcBef>
              <a:spcAft>
                <a:spcPts val="0"/>
              </a:spcAft>
              <a:buNone/>
            </a:pPr>
            <a:r>
              <a:rPr lang="en-US" sz="1700" dirty="0"/>
              <a:t>H.B. 23-1241: </a:t>
            </a:r>
            <a:r>
              <a:rPr lang="en-US" sz="1700" b="0" i="0" u="none" strike="noStrike" dirty="0">
                <a:latin typeface="Calibri"/>
                <a:ea typeface="Calibri"/>
                <a:cs typeface="Calibri"/>
                <a:sym typeface="Calibri"/>
              </a:rPr>
              <a:t>Task Force to Study K-12 Accountability System</a:t>
            </a:r>
            <a:r>
              <a:rPr lang="en-US" sz="1700" dirty="0">
                <a:solidFill>
                  <a:srgbClr val="595959"/>
                </a:solidFill>
              </a:rPr>
              <a:t> </a:t>
            </a:r>
            <a:endParaRPr sz="2300" dirty="0"/>
          </a:p>
          <a:p>
            <a:pPr marL="685800" lvl="1" indent="-228600" algn="l" rtl="0">
              <a:lnSpc>
                <a:spcPct val="90000"/>
              </a:lnSpc>
              <a:spcBef>
                <a:spcPts val="800"/>
              </a:spcBef>
              <a:spcAft>
                <a:spcPts val="0"/>
              </a:spcAft>
              <a:buClr>
                <a:schemeClr val="dk1"/>
              </a:buClr>
              <a:buSzPts val="1400"/>
              <a:buChar char="•"/>
            </a:pPr>
            <a:r>
              <a:rPr lang="en-US" sz="1600" dirty="0"/>
              <a:t>Link to Bill:  </a:t>
            </a:r>
            <a:r>
              <a:rPr lang="en-US" sz="1600" u="sng" dirty="0">
                <a:solidFill>
                  <a:srgbClr val="2C3384"/>
                </a:solidFill>
                <a:hlinkClick r:id="rId3">
                  <a:extLst>
                    <a:ext uri="{A12FA001-AC4F-418D-AE19-62706E023703}">
                      <ahyp:hlinkClr xmlns:ahyp="http://schemas.microsoft.com/office/drawing/2018/hyperlinkcolor" val="tx"/>
                    </a:ext>
                  </a:extLst>
                </a:hlinkClick>
              </a:rPr>
              <a:t>https://leg.colorado.gov/bills/hb23-1241</a:t>
            </a:r>
            <a:r>
              <a:rPr lang="en-US" sz="1600" dirty="0">
                <a:solidFill>
                  <a:srgbClr val="595959"/>
                </a:solidFill>
              </a:rPr>
              <a:t> </a:t>
            </a:r>
            <a:endParaRPr sz="1600" dirty="0"/>
          </a:p>
          <a:p>
            <a:pPr marL="685800" lvl="1" indent="-228600" algn="l" rtl="0">
              <a:lnSpc>
                <a:spcPct val="90000"/>
              </a:lnSpc>
              <a:spcBef>
                <a:spcPts val="800"/>
              </a:spcBef>
              <a:spcAft>
                <a:spcPts val="0"/>
              </a:spcAft>
              <a:buClr>
                <a:schemeClr val="dk1"/>
              </a:buClr>
              <a:buSzPts val="1400"/>
              <a:buChar char="•"/>
            </a:pPr>
            <a:r>
              <a:rPr lang="en-US" sz="1600" dirty="0"/>
              <a:t>Purpose:  Creates a representative task force of 26-members that studies academic opportunities, inequities, promising practices in schools, and improvements to the accountability and accreditation system.</a:t>
            </a:r>
            <a:endParaRPr sz="1600" dirty="0"/>
          </a:p>
          <a:p>
            <a:pPr marL="685800" lvl="1" indent="-228600" algn="l" rtl="0">
              <a:lnSpc>
                <a:spcPct val="90000"/>
              </a:lnSpc>
              <a:spcBef>
                <a:spcPts val="800"/>
              </a:spcBef>
              <a:spcAft>
                <a:spcPts val="0"/>
              </a:spcAft>
              <a:buClr>
                <a:schemeClr val="dk1"/>
              </a:buClr>
              <a:buSzPts val="1400"/>
              <a:buChar char="•"/>
            </a:pPr>
            <a:r>
              <a:rPr lang="en-US" sz="1600" dirty="0"/>
              <a:t>Builds upon:  </a:t>
            </a:r>
            <a:r>
              <a:rPr lang="en-US" sz="1600" b="0" u="sng" dirty="0">
                <a:solidFill>
                  <a:schemeClr val="hlink"/>
                </a:solidFill>
                <a:hlinkClick r:id="rId4"/>
              </a:rPr>
              <a:t>A</a:t>
            </a:r>
            <a:r>
              <a:rPr lang="en-US" sz="1600" u="sng" dirty="0">
                <a:solidFill>
                  <a:schemeClr val="hlink"/>
                </a:solidFill>
                <a:hlinkClick r:id="rId4"/>
              </a:rPr>
              <a:t>c</a:t>
            </a:r>
            <a:r>
              <a:rPr lang="en-US" sz="1600" b="0" u="sng" dirty="0">
                <a:solidFill>
                  <a:schemeClr val="hlink"/>
                </a:solidFill>
                <a:hlinkClick r:id="rId4"/>
              </a:rPr>
              <a:t>countability </a:t>
            </a:r>
            <a:r>
              <a:rPr lang="en-US" sz="1600" u="sng" dirty="0">
                <a:solidFill>
                  <a:schemeClr val="hlink"/>
                </a:solidFill>
                <a:hlinkClick r:id="rId4"/>
              </a:rPr>
              <a:t>A</a:t>
            </a:r>
            <a:r>
              <a:rPr lang="en-US" sz="1600" b="0" u="sng" dirty="0">
                <a:solidFill>
                  <a:schemeClr val="hlink"/>
                </a:solidFill>
                <a:hlinkClick r:id="rId4"/>
              </a:rPr>
              <a:t>udit</a:t>
            </a:r>
            <a:r>
              <a:rPr lang="en-US" sz="1600" b="0" dirty="0"/>
              <a:t> and the </a:t>
            </a:r>
            <a:r>
              <a:rPr lang="en-US" sz="1600" b="0" u="sng" dirty="0">
                <a:solidFill>
                  <a:schemeClr val="hlink"/>
                </a:solidFill>
                <a:hlinkClick r:id="rId5"/>
              </a:rPr>
              <a:t>Local Accountability System </a:t>
            </a:r>
            <a:r>
              <a:rPr lang="en-US" sz="1600" u="sng" dirty="0">
                <a:solidFill>
                  <a:schemeClr val="hlink"/>
                </a:solidFill>
                <a:hlinkClick r:id="rId5"/>
              </a:rPr>
              <a:t>G</a:t>
            </a:r>
            <a:r>
              <a:rPr lang="en-US" sz="1600" b="0" u="sng" dirty="0">
                <a:solidFill>
                  <a:schemeClr val="hlink"/>
                </a:solidFill>
                <a:hlinkClick r:id="rId5"/>
              </a:rPr>
              <a:t>rant</a:t>
            </a:r>
            <a:endParaRPr sz="2400" dirty="0"/>
          </a:p>
          <a:p>
            <a:pPr marL="685800" lvl="1" indent="-228600" algn="l" rtl="0">
              <a:lnSpc>
                <a:spcPct val="90000"/>
              </a:lnSpc>
              <a:spcBef>
                <a:spcPts val="800"/>
              </a:spcBef>
              <a:spcAft>
                <a:spcPts val="0"/>
              </a:spcAft>
              <a:buSzPts val="1400"/>
              <a:buChar char="•"/>
            </a:pPr>
            <a:r>
              <a:rPr lang="en-US" sz="1600" dirty="0"/>
              <a:t>Timeline:</a:t>
            </a:r>
            <a:endParaRPr sz="1600" dirty="0"/>
          </a:p>
          <a:p>
            <a:pPr marL="1143000" lvl="2" indent="-203200" algn="l" rtl="0">
              <a:lnSpc>
                <a:spcPct val="90000"/>
              </a:lnSpc>
              <a:spcBef>
                <a:spcPts val="800"/>
              </a:spcBef>
              <a:spcAft>
                <a:spcPts val="0"/>
              </a:spcAft>
              <a:buSzPts val="1400"/>
              <a:buChar char="•"/>
            </a:pPr>
            <a:r>
              <a:rPr lang="en-US" sz="1600" dirty="0"/>
              <a:t>July 1, 2023:  Task force members appointed</a:t>
            </a:r>
            <a:endParaRPr sz="1600" dirty="0"/>
          </a:p>
          <a:p>
            <a:pPr marL="1143000" lvl="2" indent="-203200" algn="l" rtl="0">
              <a:lnSpc>
                <a:spcPct val="90000"/>
              </a:lnSpc>
              <a:spcBef>
                <a:spcPts val="800"/>
              </a:spcBef>
              <a:spcAft>
                <a:spcPts val="0"/>
              </a:spcAft>
              <a:buSzPts val="1400"/>
              <a:buChar char="•"/>
            </a:pPr>
            <a:r>
              <a:rPr lang="en-US" sz="1600" dirty="0"/>
              <a:t>August 15, 2023:  Department contracts with a facilitator</a:t>
            </a:r>
            <a:endParaRPr sz="1600" dirty="0"/>
          </a:p>
          <a:p>
            <a:pPr marL="1143000" lvl="2" indent="-203200" algn="l" rtl="0">
              <a:lnSpc>
                <a:spcPct val="90000"/>
              </a:lnSpc>
              <a:spcBef>
                <a:spcPts val="800"/>
              </a:spcBef>
              <a:spcAft>
                <a:spcPts val="0"/>
              </a:spcAft>
              <a:buSzPts val="1400"/>
              <a:buChar char="•"/>
            </a:pPr>
            <a:r>
              <a:rPr lang="en-US" sz="1600" dirty="0"/>
              <a:t>No later than September 1, 2023:  Convene first meeting</a:t>
            </a:r>
            <a:endParaRPr sz="1600" dirty="0"/>
          </a:p>
          <a:p>
            <a:pPr marL="1143000" lvl="2" indent="-203200" algn="l" rtl="0">
              <a:lnSpc>
                <a:spcPct val="90000"/>
              </a:lnSpc>
              <a:spcBef>
                <a:spcPts val="800"/>
              </a:spcBef>
              <a:spcAft>
                <a:spcPts val="0"/>
              </a:spcAft>
              <a:buSzPts val="1400"/>
              <a:buChar char="•"/>
            </a:pPr>
            <a:r>
              <a:rPr lang="en-US" sz="1600" dirty="0"/>
              <a:t>March 1, 2024:  Interim report</a:t>
            </a:r>
            <a:endParaRPr sz="1600" dirty="0"/>
          </a:p>
          <a:p>
            <a:pPr marL="1143000" lvl="2" indent="-203200" algn="l" rtl="0">
              <a:lnSpc>
                <a:spcPct val="90000"/>
              </a:lnSpc>
              <a:spcBef>
                <a:spcPts val="800"/>
              </a:spcBef>
              <a:spcAft>
                <a:spcPts val="0"/>
              </a:spcAft>
              <a:buSzPts val="1400"/>
              <a:buChar char="•"/>
            </a:pPr>
            <a:r>
              <a:rPr lang="en-US" sz="1600" dirty="0"/>
              <a:t>November 15, 2024:  Final report reflecting findings and recommendations to the education committees of the horse of representatives and senate, the governor, the state board, the commissioner of education and the department.</a:t>
            </a:r>
            <a:endParaRPr sz="1600" dirty="0"/>
          </a:p>
          <a:p>
            <a:pPr marL="0" lvl="0" indent="0" algn="l" rtl="0">
              <a:lnSpc>
                <a:spcPct val="90000"/>
              </a:lnSpc>
              <a:spcBef>
                <a:spcPts val="800"/>
              </a:spcBef>
              <a:spcAft>
                <a:spcPts val="0"/>
              </a:spcAft>
              <a:buNone/>
            </a:pPr>
            <a:endParaRPr sz="100" b="1" dirty="0">
              <a:solidFill>
                <a:srgbClr val="595959"/>
              </a:solidFill>
            </a:endParaRPr>
          </a:p>
          <a:p>
            <a:pPr marL="228600" lvl="0" indent="0" algn="l" rtl="0">
              <a:lnSpc>
                <a:spcPct val="90000"/>
              </a:lnSpc>
              <a:spcBef>
                <a:spcPts val="0"/>
              </a:spcBef>
              <a:spcAft>
                <a:spcPts val="0"/>
              </a:spcAft>
              <a:buNone/>
            </a:pPr>
            <a:r>
              <a:rPr lang="en-US" sz="1800" b="0" i="0" u="none" strike="noStrike" dirty="0">
                <a:latin typeface="Calibri"/>
                <a:ea typeface="Calibri"/>
                <a:cs typeface="Calibri"/>
                <a:sym typeface="Calibri"/>
              </a:rPr>
              <a:t>  </a:t>
            </a:r>
            <a:endParaRPr b="0" dirty="0"/>
          </a:p>
        </p:txBody>
      </p:sp>
      <p:sp>
        <p:nvSpPr>
          <p:cNvPr id="127" name="Google Shape;127;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413f6c2767_1_0"/>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Updates - Resources and UIP</a:t>
            </a:r>
            <a:endParaRPr/>
          </a:p>
        </p:txBody>
      </p:sp>
      <p:sp>
        <p:nvSpPr>
          <p:cNvPr id="134" name="Google Shape;134;g2413f6c2767_1_0"/>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a:bodyPr>
          <a:lstStyle/>
          <a:p>
            <a:pPr marL="0" lvl="0" indent="0" algn="l" rtl="0">
              <a:spcBef>
                <a:spcPts val="800"/>
              </a:spcBef>
              <a:spcAft>
                <a:spcPts val="0"/>
              </a:spcAft>
              <a:buClr>
                <a:schemeClr val="dk1"/>
              </a:buClr>
              <a:buSzPts val="1100"/>
              <a:buFont typeface="Arial"/>
              <a:buNone/>
            </a:pPr>
            <a:r>
              <a:rPr lang="en-US" b="1" dirty="0">
                <a:solidFill>
                  <a:srgbClr val="595959"/>
                </a:solidFill>
              </a:rPr>
              <a:t>2023 Resource Updates</a:t>
            </a:r>
            <a:endParaRPr sz="3200" dirty="0"/>
          </a:p>
          <a:p>
            <a:pPr marL="228600" lvl="0" indent="-228600" algn="l" rtl="0">
              <a:lnSpc>
                <a:spcPct val="100000"/>
              </a:lnSpc>
              <a:spcBef>
                <a:spcPts val="0"/>
              </a:spcBef>
              <a:spcAft>
                <a:spcPts val="0"/>
              </a:spcAft>
              <a:buSzPts val="1800"/>
              <a:buChar char="•"/>
            </a:pPr>
            <a:r>
              <a:rPr lang="en-US" u="sng" dirty="0">
                <a:solidFill>
                  <a:schemeClr val="hlink"/>
                </a:solidFill>
                <a:hlinkClick r:id="rId3"/>
              </a:rPr>
              <a:t>Resources</a:t>
            </a:r>
            <a:r>
              <a:rPr lang="en-US" dirty="0"/>
              <a:t> (e.g., On-Track Growth, Higher Bar, Summary Changes, Participation and Accountability) are available.</a:t>
            </a:r>
            <a:endParaRPr sz="3200" dirty="0"/>
          </a:p>
          <a:p>
            <a:pPr marL="228600" lvl="0" indent="-228600" algn="l" rtl="0">
              <a:spcBef>
                <a:spcPts val="800"/>
              </a:spcBef>
              <a:spcAft>
                <a:spcPts val="0"/>
              </a:spcAft>
              <a:buSzPts val="1800"/>
              <a:buChar char="•"/>
            </a:pPr>
            <a:r>
              <a:rPr lang="en-US" i="1" dirty="0"/>
              <a:t>Coming soon: </a:t>
            </a:r>
            <a:r>
              <a:rPr lang="en-US" dirty="0"/>
              <a:t>Accountability Handbook, Priority Improvement Supplement, … </a:t>
            </a:r>
            <a:br>
              <a:rPr lang="en-US" dirty="0"/>
            </a:br>
            <a:endParaRPr sz="3200" dirty="0"/>
          </a:p>
          <a:p>
            <a:pPr marL="0" lvl="0" indent="0" algn="l" rtl="0">
              <a:spcBef>
                <a:spcPts val="800"/>
              </a:spcBef>
              <a:spcAft>
                <a:spcPts val="0"/>
              </a:spcAft>
              <a:buClr>
                <a:schemeClr val="dk1"/>
              </a:buClr>
              <a:buSzPts val="1100"/>
              <a:buFont typeface="Arial"/>
              <a:buNone/>
            </a:pPr>
            <a:endParaRPr sz="300" b="1" dirty="0">
              <a:solidFill>
                <a:srgbClr val="595959"/>
              </a:solidFill>
            </a:endParaRPr>
          </a:p>
          <a:p>
            <a:pPr marL="0" lvl="0" indent="0" algn="l" rtl="0">
              <a:spcBef>
                <a:spcPts val="800"/>
              </a:spcBef>
              <a:spcAft>
                <a:spcPts val="0"/>
              </a:spcAft>
              <a:buClr>
                <a:schemeClr val="dk1"/>
              </a:buClr>
              <a:buSzPts val="1100"/>
              <a:buFont typeface="Arial"/>
              <a:buNone/>
            </a:pPr>
            <a:r>
              <a:rPr lang="en-US" b="1" dirty="0">
                <a:solidFill>
                  <a:srgbClr val="595959"/>
                </a:solidFill>
              </a:rPr>
              <a:t>UIP </a:t>
            </a:r>
            <a:endParaRPr sz="3200" dirty="0"/>
          </a:p>
          <a:p>
            <a:pPr marL="228600" lvl="0" indent="-228600" algn="l" rtl="0">
              <a:spcBef>
                <a:spcPts val="0"/>
              </a:spcBef>
              <a:spcAft>
                <a:spcPts val="0"/>
              </a:spcAft>
              <a:buSzPts val="1800"/>
              <a:buChar char="•"/>
            </a:pPr>
            <a:r>
              <a:rPr lang="en-US" dirty="0"/>
              <a:t>2023-24 UIP template rollover occurred on April 14.  </a:t>
            </a:r>
            <a:endParaRPr dirty="0"/>
          </a:p>
          <a:p>
            <a:pPr marL="228600" lvl="0" indent="-228600" algn="l" rtl="0">
              <a:spcBef>
                <a:spcPts val="0"/>
              </a:spcBef>
              <a:spcAft>
                <a:spcPts val="0"/>
              </a:spcAft>
              <a:buSzPts val="1800"/>
              <a:buChar char="•"/>
            </a:pPr>
            <a:r>
              <a:rPr lang="en-US" u="sng" dirty="0">
                <a:solidFill>
                  <a:schemeClr val="hlink"/>
                </a:solidFill>
                <a:hlinkClick r:id="rId4"/>
              </a:rPr>
              <a:t>Resources</a:t>
            </a:r>
            <a:r>
              <a:rPr lang="en-US" dirty="0"/>
              <a:t> (e.g., updated Quality Criteria, UIP Handbook, District User Dashboard) are available.  </a:t>
            </a:r>
            <a:endParaRPr sz="3200" dirty="0"/>
          </a:p>
        </p:txBody>
      </p:sp>
      <p:sp>
        <p:nvSpPr>
          <p:cNvPr id="135" name="Google Shape;135;g2413f6c2767_1_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3cba864ad9_0_0"/>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48148"/>
              <a:buFont typeface="Arial"/>
              <a:buNone/>
            </a:pPr>
            <a:r>
              <a:rPr lang="en-US" b="1"/>
              <a:t>On-Track Growth</a:t>
            </a:r>
            <a:r>
              <a:rPr lang="en-US" b="1">
                <a:latin typeface="Rockwell"/>
                <a:ea typeface="Rockwell"/>
                <a:cs typeface="Rockwell"/>
                <a:sym typeface="Rockwell"/>
              </a:rPr>
              <a:t>  </a:t>
            </a:r>
            <a:br>
              <a:rPr lang="en-US" b="1">
                <a:latin typeface="Rockwell"/>
                <a:ea typeface="Rockwell"/>
                <a:cs typeface="Rockwell"/>
                <a:sym typeface="Rockwell"/>
              </a:rPr>
            </a:br>
            <a:r>
              <a:rPr lang="en-US" sz="3100" b="1">
                <a:latin typeface="Rockwell"/>
                <a:ea typeface="Rockwell"/>
                <a:cs typeface="Rockwell"/>
                <a:sym typeface="Rockwell"/>
              </a:rPr>
              <a:t>Feedback Item</a:t>
            </a:r>
            <a:br>
              <a:rPr lang="en-US" b="1">
                <a:latin typeface="Rockwell"/>
                <a:ea typeface="Rockwell"/>
                <a:cs typeface="Rockwell"/>
                <a:sym typeface="Rockwell"/>
              </a:rPr>
            </a:br>
            <a:br>
              <a:rPr lang="en-US" b="1">
                <a:latin typeface="Rockwell"/>
                <a:ea typeface="Rockwell"/>
                <a:cs typeface="Rockwell"/>
                <a:sym typeface="Rockwell"/>
              </a:rPr>
            </a:br>
            <a:r>
              <a:rPr lang="en-US" sz="3600" b="1">
                <a:latin typeface="Rockwell"/>
                <a:ea typeface="Rockwell"/>
                <a:cs typeface="Rockwell"/>
                <a:sym typeface="Rockwell"/>
              </a:rPr>
              <a:t>Marie Huchton</a:t>
            </a:r>
            <a:br>
              <a:rPr lang="en-US"/>
            </a:br>
            <a:br>
              <a:rPr lang="en-US"/>
            </a:br>
            <a:endParaRPr sz="2700"/>
          </a:p>
        </p:txBody>
      </p:sp>
      <p:sp>
        <p:nvSpPr>
          <p:cNvPr id="141" name="Google Shape;141;g23cba864ad9_0_0"/>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28FE6-6AE3-8947-A5BB-05B5B1572739}"/>
              </a:ext>
            </a:extLst>
          </p:cNvPr>
          <p:cNvSpPr>
            <a:spLocks noGrp="1"/>
          </p:cNvSpPr>
          <p:nvPr>
            <p:ph type="title"/>
          </p:nvPr>
        </p:nvSpPr>
        <p:spPr/>
        <p:txBody>
          <a:bodyPr>
            <a:normAutofit fontScale="90000"/>
          </a:bodyPr>
          <a:lstStyle/>
          <a:p>
            <a:r>
              <a:rPr lang="en-US" dirty="0"/>
              <a:t>High School On-Track Growth Considerations</a:t>
            </a:r>
          </a:p>
        </p:txBody>
      </p:sp>
      <p:sp>
        <p:nvSpPr>
          <p:cNvPr id="5" name="Content Placeholder 4">
            <a:extLst>
              <a:ext uri="{FF2B5EF4-FFF2-40B4-BE49-F238E27FC236}">
                <a16:creationId xmlns:a16="http://schemas.microsoft.com/office/drawing/2014/main" id="{45A2047A-C3B3-56D3-6326-37A45B42AB7A}"/>
              </a:ext>
            </a:extLst>
          </p:cNvPr>
          <p:cNvSpPr>
            <a:spLocks noGrp="1"/>
          </p:cNvSpPr>
          <p:nvPr>
            <p:ph idx="1"/>
          </p:nvPr>
        </p:nvSpPr>
        <p:spPr/>
        <p:txBody>
          <a:bodyPr>
            <a:normAutofit lnSpcReduction="10000"/>
          </a:bodyPr>
          <a:lstStyle/>
          <a:p>
            <a:r>
              <a:rPr lang="en-US" dirty="0"/>
              <a:t>Limitations in analyses presented in March: </a:t>
            </a:r>
          </a:p>
          <a:p>
            <a:pPr lvl="1"/>
            <a:r>
              <a:rPr lang="en-US" dirty="0"/>
              <a:t>Differences in proficiency expectations and number of levels for CMAS v. PSAT</a:t>
            </a:r>
          </a:p>
          <a:p>
            <a:pPr lvl="1"/>
            <a:r>
              <a:rPr lang="en-US" dirty="0"/>
              <a:t>Lower participation than usual in 2021 (58% g8 Math, 73% g9 and 10 PSAT) with over-representation of higher achieving students</a:t>
            </a:r>
          </a:p>
          <a:p>
            <a:pPr lvl="1"/>
            <a:r>
              <a:rPr lang="en-US" dirty="0"/>
              <a:t>Student progress and projections were baselined against a composite academic peer group with scores from 2017, 2018, and 2019</a:t>
            </a:r>
          </a:p>
          <a:p>
            <a:pPr lvl="1"/>
            <a:r>
              <a:rPr lang="en-US" dirty="0"/>
              <a:t>2018 was the first-year grade 9 PSAT was administered, so baseline projections for grade 9 Math were not available</a:t>
            </a:r>
          </a:p>
          <a:p>
            <a:r>
              <a:rPr lang="en-US" dirty="0"/>
              <a:t>Awaiting spring 2023 to be able to run cohort-referenced growth percentiles, projections and On Track Growth targets for all high school grades </a:t>
            </a:r>
          </a:p>
          <a:p>
            <a:r>
              <a:rPr lang="en-US" dirty="0"/>
              <a:t>PSAT/SAT has been confirmed as the vendor for Colorado’s high school assessments starting in spring 2024</a:t>
            </a:r>
          </a:p>
          <a:p>
            <a:endParaRPr lang="en-US" dirty="0"/>
          </a:p>
        </p:txBody>
      </p:sp>
      <p:sp>
        <p:nvSpPr>
          <p:cNvPr id="3" name="Slide Number Placeholder 2">
            <a:extLst>
              <a:ext uri="{FF2B5EF4-FFF2-40B4-BE49-F238E27FC236}">
                <a16:creationId xmlns:a16="http://schemas.microsoft.com/office/drawing/2014/main" id="{12CF18C5-8A93-2131-9431-EC74443082D0}"/>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06521476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3409</Words>
  <Application>Microsoft Office PowerPoint</Application>
  <PresentationFormat>On-screen Show (4:3)</PresentationFormat>
  <Paragraphs>381</Paragraphs>
  <Slides>57</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Courier New</vt:lpstr>
      <vt:lpstr>Rockwell</vt:lpstr>
      <vt:lpstr>Wingdings</vt:lpstr>
      <vt:lpstr>Office Theme</vt:lpstr>
      <vt:lpstr>Technical Advisory Panel Meeting</vt:lpstr>
      <vt:lpstr>Welcome &amp; Introductions</vt:lpstr>
      <vt:lpstr>Agenda for Today</vt:lpstr>
      <vt:lpstr>Chair Selection Feedback Item   David Bahna</vt:lpstr>
      <vt:lpstr>Accountability Updates Information Item   Lisa Medler</vt:lpstr>
      <vt:lpstr>Updates - Legislative</vt:lpstr>
      <vt:lpstr>Updates - Resources and UIP</vt:lpstr>
      <vt:lpstr>On-Track Growth   Feedback Item  Marie Huchton  </vt:lpstr>
      <vt:lpstr>High School On-Track Growth Considerations</vt:lpstr>
      <vt:lpstr>Considerations for the 2024 Digital SAT</vt:lpstr>
      <vt:lpstr>Considerations for the 2024 Digital SAT</vt:lpstr>
      <vt:lpstr>PowerPoint Presentation</vt:lpstr>
      <vt:lpstr>Approved Indicator Weightings for Elementary &amp; Middle School</vt:lpstr>
      <vt:lpstr>High School &amp; District Indicator Weightings</vt:lpstr>
      <vt:lpstr>TAP Recommendation</vt:lpstr>
      <vt:lpstr>Break (5 minutes)</vt:lpstr>
      <vt:lpstr>New Higher Bar Sub Indicators   Feedback Item  Marie Huchton  </vt:lpstr>
      <vt:lpstr>Two New PWR Sub-Indicators </vt:lpstr>
      <vt:lpstr>PWR Sub-Indicator Calculation Methodology</vt:lpstr>
      <vt:lpstr>Data Build for Higher Bar and Non-ELA/Math Metrics </vt:lpstr>
      <vt:lpstr>SASID counts for 2021 and 2022 Cohorts by Measure</vt:lpstr>
      <vt:lpstr>2021 Distribution of Schools by Percent of Students Meeting ELA &amp; Math Higher Bar</vt:lpstr>
      <vt:lpstr>2022 Distribution of Schools by Percent of Students Meeting ELA &amp; Math Higher Bar</vt:lpstr>
      <vt:lpstr>2021 Distribution of Schools by Percent of Students Meeting Non-ELA/Math Higher Bar</vt:lpstr>
      <vt:lpstr>2022 Distribution of Schools by Percent of Students Meeting Non-ELA/Math Higher Bar</vt:lpstr>
      <vt:lpstr>2022 Higher Bar Correlations to Framework Total Percent of Points Earned</vt:lpstr>
      <vt:lpstr>2022 Higher Bar Correlations to High School Total Percent of Points Earned</vt:lpstr>
      <vt:lpstr>2022 Higher Bar Correlations to Framework Total Percent of Points Earned by Rural Designation</vt:lpstr>
      <vt:lpstr>2022 Higher Bar Correlations to Framework Total Percent of Points Earned by Rural Designation</vt:lpstr>
      <vt:lpstr>2022 Correlations to School Demographics- Percent Eligible for Free- or Reduced-Price Lunch Programs</vt:lpstr>
      <vt:lpstr>2022 Correlations to School Demographics- Percent of Minority Students</vt:lpstr>
      <vt:lpstr>2022 Correlations to School Demographics- Percent of Students with Disabilities</vt:lpstr>
      <vt:lpstr>2022 Correlations to School Demographics- Percent of English Learners</vt:lpstr>
      <vt:lpstr>Potential PWR Weighting Scenarios</vt:lpstr>
      <vt:lpstr>High School &amp; District Indicator Weightings</vt:lpstr>
      <vt:lpstr>2022 School Level Impact Data by Potential Weighting Scenario (adding 2022 Higher Bar Data)</vt:lpstr>
      <vt:lpstr>2022 School Level Impact Data by Potential Weighting Scenario (adding 2022 HB Data)</vt:lpstr>
      <vt:lpstr>Comparison of Demographic Characteristics based on 4pt Higher Bar Impact Results</vt:lpstr>
      <vt:lpstr>Comparison of Demographic Characteristics based on 4pt Higher Bar Impact Results</vt:lpstr>
      <vt:lpstr>Comparison of Demographic Characteristics based on 4pt Higher Bar Impact Results</vt:lpstr>
      <vt:lpstr>2022 Distribution of District N-counts Included in Matriculation Rate</vt:lpstr>
      <vt:lpstr>2022 Distribution of Districts by Percent of Students Meeting ELA &amp; Math Higher Bar</vt:lpstr>
      <vt:lpstr>2022 Distribution of Districts by Percent of Students Meeting Non-ELA/Math Higher Bar</vt:lpstr>
      <vt:lpstr>PowerPoint Presentation</vt:lpstr>
      <vt:lpstr>Request to Reconsider  Feedback Item   Lisa Medler &amp; Aislinn Wales</vt:lpstr>
      <vt:lpstr>Objectives</vt:lpstr>
      <vt:lpstr>Guiding Principles of the Request to Reconsider (R2R) Process</vt:lpstr>
      <vt:lpstr>PowerPoint Presentation</vt:lpstr>
      <vt:lpstr>PowerPoint Presentation</vt:lpstr>
      <vt:lpstr>PowerPoint Presentation</vt:lpstr>
      <vt:lpstr>PowerPoint Presentation</vt:lpstr>
      <vt:lpstr>PowerPoint Presentation</vt:lpstr>
      <vt:lpstr>TAP Recommendation</vt:lpstr>
      <vt:lpstr>Participation Descriptor Feedback Item   Lisa Medler</vt:lpstr>
      <vt:lpstr>Participation Reporting Changes on Framework</vt:lpstr>
      <vt:lpstr>TAP Recommendation</vt:lpstr>
      <vt:lpstr>Technical Advisory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Advisory Panel Meeting</dc:title>
  <dc:creator>Madorin, Acacia</dc:creator>
  <cp:lastModifiedBy>Wales, Aislinn</cp:lastModifiedBy>
  <cp:revision>11</cp:revision>
  <dcterms:created xsi:type="dcterms:W3CDTF">2019-06-25T17:30:52Z</dcterms:created>
  <dcterms:modified xsi:type="dcterms:W3CDTF">2023-05-12T20:02:54Z</dcterms:modified>
</cp:coreProperties>
</file>