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00" r:id="rId1"/>
    <p:sldMasterId id="2147483701" r:id="rId2"/>
  </p:sldMasterIdLst>
  <p:notesMasterIdLst>
    <p:notesMasterId r:id="rId5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9144000" cy="5143500" type="screen16x9"/>
  <p:notesSz cx="6858000" cy="9144000"/>
  <p:embeddedFontLst>
    <p:embeddedFont>
      <p:font typeface="Calibri" panose="020F0502020204030204" pitchFamily="34" charset="0"/>
      <p:regular r:id="rId53"/>
      <p:bold r:id="rId54"/>
      <p:italic r:id="rId55"/>
      <p:boldItalic r:id="rId56"/>
    </p:embeddedFont>
    <p:embeddedFont>
      <p:font typeface="Roboto" panose="02000000000000000000" pitchFamily="2" charset="0"/>
      <p:regular r:id="rId57"/>
      <p:bold r:id="rId58"/>
      <p:italic r:id="rId59"/>
      <p:boldItalic r:id="rId60"/>
    </p:embeddedFont>
    <p:embeddedFont>
      <p:font typeface="Rockwell" panose="02060603020205020403" pitchFamily="18"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gitte Mutt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DCBD82-38D8-43DB-94A4-1228BE8282AB}">
  <a:tblStyle styleId="{68DCBD82-38D8-43DB-94A4-1228BE8282AB}"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B87F622-22F5-42A2-AD29-99BFF2CD867A}"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6BF0FB9-AEAB-4A63-B7B9-9F43B0A73791}" styleName="Table_2">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130" d="100"/>
          <a:sy n="130" d="100"/>
        </p:scale>
        <p:origin x="672" y="114"/>
      </p:cViewPr>
      <p:guideLst>
        <p:guide orient="horz" pos="162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1.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3.fntdata"/></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3814674e2b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3814674e2b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37ba86b2c7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4" name="Google Shape;504;g237ba86b2c7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3814674e2b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3" name="Google Shape;543;g23814674e2b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239c1a1ad4c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239c1a1ad4c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39df1f0dd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39df1f0d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2ea43eaf89_0_7:notes"/>
          <p:cNvSpPr>
            <a:spLocks noGrp="1" noRot="1" noChangeAspect="1"/>
          </p:cNvSpPr>
          <p:nvPr>
            <p:ph type="sldImg" idx="2"/>
          </p:nvPr>
        </p:nvSpPr>
        <p:spPr>
          <a:xfrm>
            <a:off x="702769" y="1143000"/>
            <a:ext cx="54522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g22ea43eaf89_0_7:notes"/>
          <p:cNvSpPr txBox="1">
            <a:spLocks noGrp="1"/>
          </p:cNvSpPr>
          <p:nvPr>
            <p:ph type="body" idx="1"/>
          </p:nvPr>
        </p:nvSpPr>
        <p:spPr>
          <a:xfrm>
            <a:off x="685800" y="4400550"/>
            <a:ext cx="5486400" cy="3600300"/>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None/>
            </a:pPr>
            <a:endParaRPr/>
          </a:p>
        </p:txBody>
      </p:sp>
      <p:sp>
        <p:nvSpPr>
          <p:cNvPr id="587" name="Google Shape;587;g22ea43eaf89_0_7: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15</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37ba86b2c7_0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237ba86b2c7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39df1f0dd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39df1f0dd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37ba86b2c7_0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237ba86b2c7_0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37ba86b2c7_0_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237ba86b2c7_0_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37ba86b2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37ba86b2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39df1f0dd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239df1f0dd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237ba86b2c7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237ba86b2c7_0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39df1f0dd0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239df1f0dd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37ba86b2c7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37ba86b2c7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37ba86b2c7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237ba86b2c7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37ba86b2c7_0_7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237ba86b2c7_0_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1841645756_0_16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g21841645756_0_1668:notes"/>
          <p:cNvSpPr txBox="1">
            <a:spLocks noGrp="1"/>
          </p:cNvSpPr>
          <p:nvPr>
            <p:ph type="body" idx="1"/>
          </p:nvPr>
        </p:nvSpPr>
        <p:spPr>
          <a:xfrm>
            <a:off x="685800" y="4400550"/>
            <a:ext cx="5486400" cy="3600300"/>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None/>
            </a:pPr>
            <a:endParaRPr/>
          </a:p>
        </p:txBody>
      </p:sp>
      <p:sp>
        <p:nvSpPr>
          <p:cNvPr id="684" name="Google Shape;684;g21841645756_0_1668: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26</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237ba86b2c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237ba86b2c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237ba86b2c7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8" name="Google Shape;708;g237ba86b2c7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237ba86b2c7_0_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0" name="Google Shape;730;g237ba86b2c7_0_8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37ba86b2c7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37ba86b2c7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237ba86b2c7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237ba86b2c7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237ba86b2c7_0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237ba86b2c7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39df1f0dd0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239df1f0dd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237ba86b2c7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237ba86b2c7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237ba86b2c7_0_8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237ba86b2c7_0_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237ba86b2c7_0_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237ba86b2c7_0_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37ba86b2c7_0_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237ba86b2c7_0_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39c1a1ad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239c1a1ad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239c1a1ad4c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239c1a1ad4c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27444a32b35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27444a32b3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1841645756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1841645756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2f1aeb96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2f1aeb96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39df1f0dd0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39df1f0dd0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237ba86b2c7_0_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237ba86b2c7_0_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237ba86b2c7_0_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237ba86b2c7_0_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237ba86b2c7_0_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237ba86b2c7_0_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239df1f0dd0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239df1f0dd0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237ba86b2c7_0_9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237ba86b2c7_0_9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237ba86b2c7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237ba86b2c7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237ba86b2c7_0_9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237ba86b2c7_0_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22ea43eaf89_2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22ea43eaf89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2ea43eaf8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2ea43eaf8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2ea43eaf89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2ea43eaf89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3a15508ab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g23a15508ab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37ba86b2c7_0_6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237ba86b2c7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1841645756_0_1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1841645756_0_11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g21841645756_0_11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a:spcBef>
                <a:spcPts val="0"/>
              </a:spcBef>
              <a:spcAft>
                <a:spcPts val="0"/>
              </a:spcAft>
              <a:buClr>
                <a:schemeClr val="lt1"/>
              </a:buClr>
              <a:buSzPts val="1400"/>
              <a:buNone/>
              <a:defRPr sz="14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3"/>
        <p:cNvGrpSpPr/>
        <p:nvPr/>
      </p:nvGrpSpPr>
      <p:grpSpPr>
        <a:xfrm>
          <a:off x="0" y="0"/>
          <a:ext cx="0" cy="0"/>
          <a:chOff x="0" y="0"/>
          <a:chExt cx="0" cy="0"/>
        </a:xfrm>
      </p:grpSpPr>
      <p:pic>
        <p:nvPicPr>
          <p:cNvPr id="294" name="Google Shape;294;p38"/>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95" name="Google Shape;295;p3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6" name="Google Shape;296;p38"/>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97" name="Google Shape;297;p38"/>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98" name="Google Shape;298;p3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99"/>
        <p:cNvGrpSpPr/>
        <p:nvPr/>
      </p:nvGrpSpPr>
      <p:grpSpPr>
        <a:xfrm>
          <a:off x="0" y="0"/>
          <a:ext cx="0" cy="0"/>
          <a:chOff x="0" y="0"/>
          <a:chExt cx="0" cy="0"/>
        </a:xfrm>
      </p:grpSpPr>
      <p:sp>
        <p:nvSpPr>
          <p:cNvPr id="300" name="Google Shape;300;p39"/>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1" name="Google Shape;301;p39"/>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02" name="Google Shape;302;p39"/>
          <p:cNvPicPr preferRelativeResize="0"/>
          <p:nvPr/>
        </p:nvPicPr>
        <p:blipFill rotWithShape="1">
          <a:blip r:embed="rId2">
            <a:alphaModFix/>
          </a:blip>
          <a:srcRect/>
          <a:stretch/>
        </p:blipFill>
        <p:spPr>
          <a:xfrm>
            <a:off x="8086705" y="4629152"/>
            <a:ext cx="857291" cy="364738"/>
          </a:xfrm>
          <a:prstGeom prst="rect">
            <a:avLst/>
          </a:prstGeom>
          <a:noFill/>
          <a:ln>
            <a:noFill/>
          </a:ln>
        </p:spPr>
      </p:pic>
      <p:sp>
        <p:nvSpPr>
          <p:cNvPr id="303" name="Google Shape;303;p3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04" name="Google Shape;304;p39"/>
          <p:cNvPicPr preferRelativeResize="0"/>
          <p:nvPr/>
        </p:nvPicPr>
        <p:blipFill rotWithShape="1">
          <a:blip r:embed="rId3">
            <a:alphaModFix/>
          </a:blip>
          <a:srcRect/>
          <a:stretch/>
        </p:blipFill>
        <p:spPr>
          <a:xfrm>
            <a:off x="3" y="1"/>
            <a:ext cx="9143995" cy="914399"/>
          </a:xfrm>
          <a:prstGeom prst="rect">
            <a:avLst/>
          </a:prstGeom>
          <a:noFill/>
          <a:ln>
            <a:noFill/>
          </a:ln>
        </p:spPr>
      </p:pic>
      <p:sp>
        <p:nvSpPr>
          <p:cNvPr id="305" name="Google Shape;305;p39"/>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306"/>
        <p:cNvGrpSpPr/>
        <p:nvPr/>
      </p:nvGrpSpPr>
      <p:grpSpPr>
        <a:xfrm>
          <a:off x="0" y="0"/>
          <a:ext cx="0" cy="0"/>
          <a:chOff x="0" y="0"/>
          <a:chExt cx="0" cy="0"/>
        </a:xfrm>
      </p:grpSpPr>
      <p:sp>
        <p:nvSpPr>
          <p:cNvPr id="307" name="Google Shape;307;p40"/>
          <p:cNvSpPr txBox="1">
            <a:spLocks noGrp="1"/>
          </p:cNvSpPr>
          <p:nvPr>
            <p:ph type="body" idx="1"/>
          </p:nvPr>
        </p:nvSpPr>
        <p:spPr>
          <a:xfrm>
            <a:off x="628650" y="1097280"/>
            <a:ext cx="3886200" cy="3437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1200"/>
              </a:spcBef>
              <a:spcAft>
                <a:spcPts val="0"/>
              </a:spcAft>
              <a:buClr>
                <a:schemeClr val="dk1"/>
              </a:buClr>
              <a:buSzPts val="2000"/>
              <a:buChar char="○"/>
              <a:defRPr sz="2000"/>
            </a:lvl2pPr>
            <a:lvl3pPr marL="1371600" lvl="2" indent="-342900" algn="l" rtl="0">
              <a:lnSpc>
                <a:spcPct val="90000"/>
              </a:lnSpc>
              <a:spcBef>
                <a:spcPts val="1200"/>
              </a:spcBef>
              <a:spcAft>
                <a:spcPts val="0"/>
              </a:spcAft>
              <a:buClr>
                <a:schemeClr val="dk1"/>
              </a:buClr>
              <a:buSzPts val="1800"/>
              <a:buChar char="■"/>
              <a:defRPr sz="1800"/>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308" name="Google Shape;308;p40"/>
          <p:cNvSpPr txBox="1">
            <a:spLocks noGrp="1"/>
          </p:cNvSpPr>
          <p:nvPr>
            <p:ph type="body" idx="2"/>
          </p:nvPr>
        </p:nvSpPr>
        <p:spPr>
          <a:xfrm>
            <a:off x="4629150" y="1097280"/>
            <a:ext cx="3886200" cy="3437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1200"/>
              </a:spcBef>
              <a:spcAft>
                <a:spcPts val="0"/>
              </a:spcAft>
              <a:buClr>
                <a:schemeClr val="dk1"/>
              </a:buClr>
              <a:buSzPts val="2000"/>
              <a:buChar char="○"/>
              <a:defRPr sz="2000"/>
            </a:lvl2pPr>
            <a:lvl3pPr marL="1371600" lvl="2" indent="-342900" algn="l" rtl="0">
              <a:lnSpc>
                <a:spcPct val="90000"/>
              </a:lnSpc>
              <a:spcBef>
                <a:spcPts val="1200"/>
              </a:spcBef>
              <a:spcAft>
                <a:spcPts val="0"/>
              </a:spcAft>
              <a:buClr>
                <a:schemeClr val="dk1"/>
              </a:buClr>
              <a:buSzPts val="1800"/>
              <a:buChar char="■"/>
              <a:defRPr sz="1800"/>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pic>
        <p:nvPicPr>
          <p:cNvPr id="309" name="Google Shape;309;p40"/>
          <p:cNvPicPr preferRelativeResize="0"/>
          <p:nvPr/>
        </p:nvPicPr>
        <p:blipFill rotWithShape="1">
          <a:blip r:embed="rId2">
            <a:alphaModFix/>
          </a:blip>
          <a:srcRect/>
          <a:stretch/>
        </p:blipFill>
        <p:spPr>
          <a:xfrm>
            <a:off x="1" y="0"/>
            <a:ext cx="6857996" cy="914400"/>
          </a:xfrm>
          <a:prstGeom prst="rect">
            <a:avLst/>
          </a:prstGeom>
          <a:noFill/>
          <a:ln>
            <a:noFill/>
          </a:ln>
        </p:spPr>
      </p:pic>
      <p:sp>
        <p:nvSpPr>
          <p:cNvPr id="310" name="Google Shape;310;p40"/>
          <p:cNvSpPr txBox="1">
            <a:spLocks noGrp="1"/>
          </p:cNvSpPr>
          <p:nvPr>
            <p:ph type="title"/>
          </p:nvPr>
        </p:nvSpPr>
        <p:spPr>
          <a:xfrm>
            <a:off x="245193" y="190885"/>
            <a:ext cx="6081900" cy="567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11" name="Google Shape;311;p40"/>
          <p:cNvPicPr preferRelativeResize="0"/>
          <p:nvPr/>
        </p:nvPicPr>
        <p:blipFill rotWithShape="1">
          <a:blip r:embed="rId3">
            <a:alphaModFix/>
          </a:blip>
          <a:srcRect/>
          <a:stretch/>
        </p:blipFill>
        <p:spPr>
          <a:xfrm>
            <a:off x="7772400" y="4629150"/>
            <a:ext cx="857250" cy="364439"/>
          </a:xfrm>
          <a:prstGeom prst="rect">
            <a:avLst/>
          </a:prstGeom>
          <a:noFill/>
          <a:ln>
            <a:noFill/>
          </a:ln>
        </p:spPr>
      </p:pic>
      <p:sp>
        <p:nvSpPr>
          <p:cNvPr id="312" name="Google Shape;312;p40"/>
          <p:cNvSpPr txBox="1">
            <a:spLocks noGrp="1"/>
          </p:cNvSpPr>
          <p:nvPr>
            <p:ph type="sldNum" idx="12"/>
          </p:nvPr>
        </p:nvSpPr>
        <p:spPr>
          <a:xfrm>
            <a:off x="223071" y="4820264"/>
            <a:ext cx="2057400" cy="273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sz="1600">
                <a:solidFill>
                  <a:srgbClr val="7F7F7F"/>
                </a:solidFill>
                <a:latin typeface="Calibri"/>
                <a:ea typeface="Calibri"/>
                <a:cs typeface="Calibri"/>
                <a:sym typeface="Calibri"/>
              </a:defRPr>
            </a:lvl1pPr>
            <a:lvl2pPr marL="0" lvl="1" indent="0" algn="l" rtl="0">
              <a:spcBef>
                <a:spcPts val="0"/>
              </a:spcBef>
              <a:buNone/>
              <a:defRPr sz="1600">
                <a:solidFill>
                  <a:srgbClr val="7F7F7F"/>
                </a:solidFill>
                <a:latin typeface="Calibri"/>
                <a:ea typeface="Calibri"/>
                <a:cs typeface="Calibri"/>
                <a:sym typeface="Calibri"/>
              </a:defRPr>
            </a:lvl2pPr>
            <a:lvl3pPr marL="0" lvl="2" indent="0" algn="l" rtl="0">
              <a:spcBef>
                <a:spcPts val="0"/>
              </a:spcBef>
              <a:buNone/>
              <a:defRPr sz="1600">
                <a:solidFill>
                  <a:srgbClr val="7F7F7F"/>
                </a:solidFill>
                <a:latin typeface="Calibri"/>
                <a:ea typeface="Calibri"/>
                <a:cs typeface="Calibri"/>
                <a:sym typeface="Calibri"/>
              </a:defRPr>
            </a:lvl3pPr>
            <a:lvl4pPr marL="0" lvl="3" indent="0" algn="l" rtl="0">
              <a:spcBef>
                <a:spcPts val="0"/>
              </a:spcBef>
              <a:buNone/>
              <a:defRPr sz="1600">
                <a:solidFill>
                  <a:srgbClr val="7F7F7F"/>
                </a:solidFill>
                <a:latin typeface="Calibri"/>
                <a:ea typeface="Calibri"/>
                <a:cs typeface="Calibri"/>
                <a:sym typeface="Calibri"/>
              </a:defRPr>
            </a:lvl4pPr>
            <a:lvl5pPr marL="0" lvl="4" indent="0" algn="l" rtl="0">
              <a:spcBef>
                <a:spcPts val="0"/>
              </a:spcBef>
              <a:buNone/>
              <a:defRPr sz="1600">
                <a:solidFill>
                  <a:srgbClr val="7F7F7F"/>
                </a:solidFill>
                <a:latin typeface="Calibri"/>
                <a:ea typeface="Calibri"/>
                <a:cs typeface="Calibri"/>
                <a:sym typeface="Calibri"/>
              </a:defRPr>
            </a:lvl5pPr>
            <a:lvl6pPr marL="0" lvl="5" indent="0" algn="l" rtl="0">
              <a:spcBef>
                <a:spcPts val="0"/>
              </a:spcBef>
              <a:buNone/>
              <a:defRPr sz="1600">
                <a:solidFill>
                  <a:srgbClr val="7F7F7F"/>
                </a:solidFill>
                <a:latin typeface="Calibri"/>
                <a:ea typeface="Calibri"/>
                <a:cs typeface="Calibri"/>
                <a:sym typeface="Calibri"/>
              </a:defRPr>
            </a:lvl6pPr>
            <a:lvl7pPr marL="0" lvl="6" indent="0" algn="l" rtl="0">
              <a:spcBef>
                <a:spcPts val="0"/>
              </a:spcBef>
              <a:buNone/>
              <a:defRPr sz="1600">
                <a:solidFill>
                  <a:srgbClr val="7F7F7F"/>
                </a:solidFill>
                <a:latin typeface="Calibri"/>
                <a:ea typeface="Calibri"/>
                <a:cs typeface="Calibri"/>
                <a:sym typeface="Calibri"/>
              </a:defRPr>
            </a:lvl7pPr>
            <a:lvl8pPr marL="0" lvl="7" indent="0" algn="l" rtl="0">
              <a:spcBef>
                <a:spcPts val="0"/>
              </a:spcBef>
              <a:buNone/>
              <a:defRPr sz="1600">
                <a:solidFill>
                  <a:srgbClr val="7F7F7F"/>
                </a:solidFill>
                <a:latin typeface="Calibri"/>
                <a:ea typeface="Calibri"/>
                <a:cs typeface="Calibri"/>
                <a:sym typeface="Calibri"/>
              </a:defRPr>
            </a:lvl8pPr>
            <a:lvl9pPr marL="0" lvl="8" indent="0" algn="l" rtl="0">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313"/>
        <p:cNvGrpSpPr/>
        <p:nvPr/>
      </p:nvGrpSpPr>
      <p:grpSpPr>
        <a:xfrm>
          <a:off x="0" y="0"/>
          <a:ext cx="0" cy="0"/>
          <a:chOff x="0" y="0"/>
          <a:chExt cx="0" cy="0"/>
        </a:xfrm>
      </p:grpSpPr>
      <p:sp>
        <p:nvSpPr>
          <p:cNvPr id="314" name="Google Shape;314;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5" name="Google Shape;315;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6" name="Google Shape;316;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17"/>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4"/>
        <p:cNvGrpSpPr/>
        <p:nvPr/>
      </p:nvGrpSpPr>
      <p:grpSpPr>
        <a:xfrm>
          <a:off x="0" y="0"/>
          <a:ext cx="0" cy="0"/>
          <a:chOff x="0" y="0"/>
          <a:chExt cx="0" cy="0"/>
        </a:xfrm>
      </p:grpSpPr>
      <p:sp>
        <p:nvSpPr>
          <p:cNvPr id="325" name="Google Shape;325;p4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6" name="Google Shape;326;p44"/>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7" name="Google Shape;327;p4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28" name="Google Shape;328;p4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29" name="Google Shape;329;p4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0"/>
        <p:cNvGrpSpPr/>
        <p:nvPr/>
      </p:nvGrpSpPr>
      <p:grpSpPr>
        <a:xfrm>
          <a:off x="0" y="0"/>
          <a:ext cx="0" cy="0"/>
          <a:chOff x="0" y="0"/>
          <a:chExt cx="0" cy="0"/>
        </a:xfrm>
      </p:grpSpPr>
      <p:sp>
        <p:nvSpPr>
          <p:cNvPr id="331" name="Google Shape;331;p4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2" name="Google Shape;332;p45"/>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33" name="Google Shape;333;p4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34" name="Google Shape;334;p4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35" name="Google Shape;335;p4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6"/>
        <p:cNvGrpSpPr/>
        <p:nvPr/>
      </p:nvGrpSpPr>
      <p:grpSpPr>
        <a:xfrm>
          <a:off x="0" y="0"/>
          <a:ext cx="0" cy="0"/>
          <a:chOff x="0" y="0"/>
          <a:chExt cx="0" cy="0"/>
        </a:xfrm>
      </p:grpSpPr>
      <p:sp>
        <p:nvSpPr>
          <p:cNvPr id="337" name="Google Shape;337;p4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8" name="Google Shape;338;p4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39" name="Google Shape;339;p4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0" name="Google Shape;340;p4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1" name="Google Shape;341;p4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2"/>
        <p:cNvGrpSpPr/>
        <p:nvPr/>
      </p:nvGrpSpPr>
      <p:grpSpPr>
        <a:xfrm>
          <a:off x="0" y="0"/>
          <a:ext cx="0" cy="0"/>
          <a:chOff x="0" y="0"/>
          <a:chExt cx="0" cy="0"/>
        </a:xfrm>
      </p:grpSpPr>
      <p:sp>
        <p:nvSpPr>
          <p:cNvPr id="343" name="Google Shape;343;p4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4" name="Google Shape;344;p4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5" name="Google Shape;345;p4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6" name="Google Shape;346;p4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7" name="Google Shape;347;p4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8" name="Google Shape;348;p4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9"/>
        <p:cNvGrpSpPr/>
        <p:nvPr/>
      </p:nvGrpSpPr>
      <p:grpSpPr>
        <a:xfrm>
          <a:off x="0" y="0"/>
          <a:ext cx="0" cy="0"/>
          <a:chOff x="0" y="0"/>
          <a:chExt cx="0" cy="0"/>
        </a:xfrm>
      </p:grpSpPr>
      <p:sp>
        <p:nvSpPr>
          <p:cNvPr id="350" name="Google Shape;350;p4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1" name="Google Shape;351;p4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52" name="Google Shape;352;p4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3" name="Google Shape;353;p4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54" name="Google Shape;354;p4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5" name="Google Shape;355;p4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6" name="Google Shape;356;p4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7" name="Google Shape;357;p4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8"/>
        <p:cNvGrpSpPr/>
        <p:nvPr/>
      </p:nvGrpSpPr>
      <p:grpSpPr>
        <a:xfrm>
          <a:off x="0" y="0"/>
          <a:ext cx="0" cy="0"/>
          <a:chOff x="0" y="0"/>
          <a:chExt cx="0" cy="0"/>
        </a:xfrm>
      </p:grpSpPr>
      <p:sp>
        <p:nvSpPr>
          <p:cNvPr id="359" name="Google Shape;359;p4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0" name="Google Shape;360;p4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61" name="Google Shape;361;p4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62" name="Google Shape;362;p4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3"/>
        <p:cNvGrpSpPr/>
        <p:nvPr/>
      </p:nvGrpSpPr>
      <p:grpSpPr>
        <a:xfrm>
          <a:off x="0" y="0"/>
          <a:ext cx="0" cy="0"/>
          <a:chOff x="0" y="0"/>
          <a:chExt cx="0" cy="0"/>
        </a:xfrm>
      </p:grpSpPr>
      <p:sp>
        <p:nvSpPr>
          <p:cNvPr id="364" name="Google Shape;364;p5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65" name="Google Shape;365;p5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66" name="Google Shape;366;p5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7"/>
        <p:cNvGrpSpPr/>
        <p:nvPr/>
      </p:nvGrpSpPr>
      <p:grpSpPr>
        <a:xfrm>
          <a:off x="0" y="0"/>
          <a:ext cx="0" cy="0"/>
          <a:chOff x="0" y="0"/>
          <a:chExt cx="0" cy="0"/>
        </a:xfrm>
      </p:grpSpPr>
      <p:sp>
        <p:nvSpPr>
          <p:cNvPr id="368" name="Google Shape;368;p5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9" name="Google Shape;369;p5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70" name="Google Shape;370;p5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71" name="Google Shape;371;p5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2" name="Google Shape;372;p5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3" name="Google Shape;373;p5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4"/>
        <p:cNvGrpSpPr/>
        <p:nvPr/>
      </p:nvGrpSpPr>
      <p:grpSpPr>
        <a:xfrm>
          <a:off x="0" y="0"/>
          <a:ext cx="0" cy="0"/>
          <a:chOff x="0" y="0"/>
          <a:chExt cx="0" cy="0"/>
        </a:xfrm>
      </p:grpSpPr>
      <p:sp>
        <p:nvSpPr>
          <p:cNvPr id="375" name="Google Shape;375;p5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6" name="Google Shape;376;p52"/>
          <p:cNvSpPr>
            <a:spLocks noGrp="1"/>
          </p:cNvSpPr>
          <p:nvPr>
            <p:ph type="pic" idx="2"/>
          </p:nvPr>
        </p:nvSpPr>
        <p:spPr>
          <a:xfrm>
            <a:off x="3887391" y="740569"/>
            <a:ext cx="4629150" cy="3655219"/>
          </a:xfrm>
          <a:prstGeom prst="rect">
            <a:avLst/>
          </a:prstGeom>
          <a:noFill/>
          <a:ln>
            <a:noFill/>
          </a:ln>
        </p:spPr>
      </p:sp>
      <p:sp>
        <p:nvSpPr>
          <p:cNvPr id="377" name="Google Shape;377;p5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78" name="Google Shape;378;p5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9" name="Google Shape;379;p5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80" name="Google Shape;380;p5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81"/>
        <p:cNvGrpSpPr/>
        <p:nvPr/>
      </p:nvGrpSpPr>
      <p:grpSpPr>
        <a:xfrm>
          <a:off x="0" y="0"/>
          <a:ext cx="0" cy="0"/>
          <a:chOff x="0" y="0"/>
          <a:chExt cx="0" cy="0"/>
        </a:xfrm>
      </p:grpSpPr>
      <p:sp>
        <p:nvSpPr>
          <p:cNvPr id="382" name="Google Shape;382;p5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3" name="Google Shape;383;p5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4" name="Google Shape;384;p5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85" name="Google Shape;385;p5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86" name="Google Shape;386;p5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7"/>
        <p:cNvGrpSpPr/>
        <p:nvPr/>
      </p:nvGrpSpPr>
      <p:grpSpPr>
        <a:xfrm>
          <a:off x="0" y="0"/>
          <a:ext cx="0" cy="0"/>
          <a:chOff x="0" y="0"/>
          <a:chExt cx="0" cy="0"/>
        </a:xfrm>
      </p:grpSpPr>
      <p:sp>
        <p:nvSpPr>
          <p:cNvPr id="388" name="Google Shape;388;p5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9" name="Google Shape;389;p5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0" name="Google Shape;390;p5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1" name="Google Shape;391;p5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2" name="Google Shape;392;p5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a:spcBef>
                <a:spcPts val="0"/>
              </a:spcBef>
              <a:spcAft>
                <a:spcPts val="0"/>
              </a:spcAft>
              <a:buSzPts val="800"/>
              <a:buNone/>
              <a:defRPr sz="1400">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2.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8"/>
        <p:cNvGrpSpPr/>
        <p:nvPr/>
      </p:nvGrpSpPr>
      <p:grpSpPr>
        <a:xfrm>
          <a:off x="0" y="0"/>
          <a:ext cx="0" cy="0"/>
          <a:chOff x="0" y="0"/>
          <a:chExt cx="0" cy="0"/>
        </a:xfrm>
      </p:grpSpPr>
      <p:sp>
        <p:nvSpPr>
          <p:cNvPr id="319" name="Google Shape;319;p4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20" name="Google Shape;320;p4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21" name="Google Shape;321;p4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22" name="Google Shape;322;p4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23" name="Google Shape;323;p4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dm.cde.state.co.us/oamfed/idp/initiatesso?providerid=uipadmin&amp;returnurl=https://co-uip.my.salesforce.com?so=00df00000007zk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hyperlink" Target="https://edx.cde.state.co.us/CDEIdM/districtLAMSupport.jsp" TargetMode="External"/><Relationship Id="rId5" Type="http://schemas.openxmlformats.org/officeDocument/2006/relationships/hyperlink" Target="https://www.cde.state.co.us/uip/uip-online-system-user-set-up-management" TargetMode="External"/><Relationship Id="rId4" Type="http://schemas.openxmlformats.org/officeDocument/2006/relationships/hyperlink" Target="https://docs.google.com/spreadsheets/d/1xc6YF1I68Fvwl9vg5xtWBqFmRE2r57I5OfQypZPQM1Q/edit#gid=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www.cde.state.co.us/accountability/requesttoreconsid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accountability/accountability-resources"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hyperlink" Target="https://www.cde.state.co.us/accountability/performanceframeworkresult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accountability/requesttoreconsider"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hyperlink" Target="https://www.cde.state.co.us/accountability/requesttoreconsider"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de.state.co.us/sites/default/files/docs/accountability/JanuarySubmissionGuidance_2023.pdf"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e.state.co.us/accountability/2023accreditationandrequesttoreconsiderguidance"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walsh_a@cde.state.co.us"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hyperlink" Target="https://www.cde.state.co.us/accountability/requesttoreconsider" TargetMode="External"/><Relationship Id="rId4" Type="http://schemas.openxmlformats.org/officeDocument/2006/relationships/hyperlink" Target="https://us02web.zoom.us/meeting/register/tZcsc-6tqDsiE9CksCWoKmVcikZJP_iP8oS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cde.state.co.us/accountability/accountabilityhandbook-0"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hyperlink" Target="https://www.cde.state.co.us/accountability/participationandaccountabilityguide-0" TargetMode="External"/><Relationship Id="rId4" Type="http://schemas.openxmlformats.org/officeDocument/2006/relationships/hyperlink" Target="https://www.cde.state.co.us/accountability/performancewatchlabelsandprogression"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tinyurl.com/ACIWebinarSurvey"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accountability/2023changesdoc"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5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2023 Accreditation &amp; Request to Reconsider Webinar</a:t>
            </a:r>
            <a:endParaRPr dirty="0"/>
          </a:p>
        </p:txBody>
      </p:sp>
      <p:sp>
        <p:nvSpPr>
          <p:cNvPr id="397" name="Google Shape;397;p5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dirty="0"/>
              <a:t>August 17, 2023 - 1:00-2:00pm</a:t>
            </a:r>
            <a:endParaRPr dirty="0"/>
          </a:p>
        </p:txBody>
      </p:sp>
      <p:cxnSp>
        <p:nvCxnSpPr>
          <p:cNvPr id="399" name="Google Shape;399;p55">
            <a:extLst>
              <a:ext uri="{C183D7F6-B498-43B3-948B-1728B52AA6E4}">
                <adec:decorative xmlns:adec="http://schemas.microsoft.com/office/drawing/2017/decorative" val="1"/>
              </a:ext>
            </a:extLst>
          </p:cNvPr>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10</a:t>
            </a:fld>
            <a:endParaRPr/>
          </a:p>
        </p:txBody>
      </p:sp>
      <p:sp>
        <p:nvSpPr>
          <p:cNvPr id="481" name="Google Shape;481;p6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District and School Accreditation General Process</a:t>
            </a:r>
            <a:endParaRPr dirty="0"/>
          </a:p>
        </p:txBody>
      </p:sp>
      <p:grpSp>
        <p:nvGrpSpPr>
          <p:cNvPr id="482" name="Google Shape;482;p64">
            <a:extLst>
              <a:ext uri="{C183D7F6-B498-43B3-948B-1728B52AA6E4}">
                <adec:decorative xmlns:adec="http://schemas.microsoft.com/office/drawing/2017/decorative" val="1"/>
              </a:ext>
            </a:extLst>
          </p:cNvPr>
          <p:cNvGrpSpPr/>
          <p:nvPr/>
        </p:nvGrpSpPr>
        <p:grpSpPr>
          <a:xfrm>
            <a:off x="4363" y="1262214"/>
            <a:ext cx="2214600" cy="3217511"/>
            <a:chOff x="0" y="1189989"/>
            <a:chExt cx="2214600" cy="3217511"/>
          </a:xfrm>
        </p:grpSpPr>
        <p:sp>
          <p:nvSpPr>
            <p:cNvPr id="483" name="Google Shape;483;p64"/>
            <p:cNvSpPr/>
            <p:nvPr/>
          </p:nvSpPr>
          <p:spPr>
            <a:xfrm>
              <a:off x="0" y="1189989"/>
              <a:ext cx="2214600" cy="669000"/>
            </a:xfrm>
            <a:prstGeom prst="homePlate">
              <a:avLst>
                <a:gd name="adj" fmla="val 50000"/>
              </a:avLst>
            </a:prstGeom>
            <a:solidFill>
              <a:schemeClr val="accent2"/>
            </a:solidFill>
            <a:ln>
              <a:solidFill>
                <a:schemeClr val="accent2">
                  <a:lumMod val="20000"/>
                  <a:lumOff val="8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FFFFFF"/>
                  </a:solidFill>
                  <a:latin typeface="Roboto"/>
                  <a:ea typeface="Roboto"/>
                  <a:cs typeface="Roboto"/>
                  <a:sym typeface="Roboto"/>
                </a:rPr>
                <a:t>CDE reviews performance</a:t>
              </a:r>
              <a:endParaRPr sz="1300">
                <a:solidFill>
                  <a:srgbClr val="FFFFFF"/>
                </a:solidFill>
                <a:latin typeface="Roboto"/>
                <a:ea typeface="Roboto"/>
                <a:cs typeface="Roboto"/>
                <a:sym typeface="Roboto"/>
              </a:endParaRPr>
            </a:p>
          </p:txBody>
        </p:sp>
        <p:sp>
          <p:nvSpPr>
            <p:cNvPr id="484" name="Google Shape;484;p64"/>
            <p:cNvSpPr txBox="1"/>
            <p:nvPr/>
          </p:nvSpPr>
          <p:spPr>
            <a:xfrm>
              <a:off x="295063" y="1859000"/>
              <a:ext cx="1624500" cy="254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Roboto"/>
                  <a:ea typeface="Roboto"/>
                  <a:cs typeface="Roboto"/>
                  <a:sym typeface="Roboto"/>
                </a:rPr>
                <a:t>The Education Accountability Act of 2009 (S.B. 09-163) and H.B. 18-1355 authorize the Colorado Department of Education to conduct an annual review of the performance of public schools and districts in the state.</a:t>
              </a:r>
              <a:endParaRPr sz="1100">
                <a:latin typeface="Roboto"/>
                <a:ea typeface="Roboto"/>
                <a:cs typeface="Roboto"/>
                <a:sym typeface="Roboto"/>
              </a:endParaRPr>
            </a:p>
          </p:txBody>
        </p:sp>
      </p:grpSp>
      <p:grpSp>
        <p:nvGrpSpPr>
          <p:cNvPr id="485" name="Google Shape;485;p64">
            <a:extLst>
              <a:ext uri="{C183D7F6-B498-43B3-948B-1728B52AA6E4}">
                <adec:decorative xmlns:adec="http://schemas.microsoft.com/office/drawing/2017/decorative" val="1"/>
              </a:ext>
            </a:extLst>
          </p:cNvPr>
          <p:cNvGrpSpPr/>
          <p:nvPr/>
        </p:nvGrpSpPr>
        <p:grpSpPr>
          <a:xfrm>
            <a:off x="1842688" y="1262000"/>
            <a:ext cx="2064000" cy="3217800"/>
            <a:chOff x="1838325" y="1189775"/>
            <a:chExt cx="2064000" cy="3217800"/>
          </a:xfrm>
        </p:grpSpPr>
        <p:sp>
          <p:nvSpPr>
            <p:cNvPr id="486" name="Google Shape;486;p64"/>
            <p:cNvSpPr/>
            <p:nvPr/>
          </p:nvSpPr>
          <p:spPr>
            <a:xfrm>
              <a:off x="1838325" y="1189775"/>
              <a:ext cx="2064000" cy="6690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solidFill>
                    <a:srgbClr val="FFFFFF"/>
                  </a:solidFill>
                  <a:latin typeface="Roboto"/>
                  <a:ea typeface="Roboto"/>
                  <a:cs typeface="Roboto"/>
                  <a:sym typeface="Roboto"/>
                </a:rPr>
                <a:t>Districts review and verify ratings </a:t>
              </a:r>
              <a:endParaRPr sz="1300" dirty="0">
                <a:solidFill>
                  <a:srgbClr val="FFFFFF"/>
                </a:solidFill>
                <a:latin typeface="Roboto"/>
                <a:ea typeface="Roboto"/>
                <a:cs typeface="Roboto"/>
                <a:sym typeface="Roboto"/>
              </a:endParaRPr>
            </a:p>
          </p:txBody>
        </p:sp>
        <p:sp>
          <p:nvSpPr>
            <p:cNvPr id="487" name="Google Shape;487;p64"/>
            <p:cNvSpPr txBox="1"/>
            <p:nvPr/>
          </p:nvSpPr>
          <p:spPr>
            <a:xfrm>
              <a:off x="2017263" y="1858775"/>
              <a:ext cx="1624500" cy="254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Roboto"/>
                  <a:ea typeface="Roboto"/>
                  <a:cs typeface="Roboto"/>
                  <a:sym typeface="Roboto"/>
                </a:rPr>
                <a:t>Each year, districts have the opportunity to review and verify the state identified district accreditation rating or school plan types.</a:t>
              </a:r>
              <a:endParaRPr sz="1100">
                <a:latin typeface="Roboto"/>
                <a:ea typeface="Roboto"/>
                <a:cs typeface="Roboto"/>
                <a:sym typeface="Roboto"/>
              </a:endParaRPr>
            </a:p>
          </p:txBody>
        </p:sp>
      </p:grpSp>
      <p:grpSp>
        <p:nvGrpSpPr>
          <p:cNvPr id="488" name="Google Shape;488;p64">
            <a:extLst>
              <a:ext uri="{C183D7F6-B498-43B3-948B-1728B52AA6E4}">
                <adec:decorative xmlns:adec="http://schemas.microsoft.com/office/drawing/2017/decorative" val="1"/>
              </a:ext>
            </a:extLst>
          </p:cNvPr>
          <p:cNvGrpSpPr/>
          <p:nvPr/>
        </p:nvGrpSpPr>
        <p:grpSpPr>
          <a:xfrm>
            <a:off x="3521112" y="1262000"/>
            <a:ext cx="2064000" cy="3217800"/>
            <a:chOff x="3516750" y="1189775"/>
            <a:chExt cx="2064000" cy="3217800"/>
          </a:xfrm>
        </p:grpSpPr>
        <p:sp>
          <p:nvSpPr>
            <p:cNvPr id="489" name="Google Shape;489;p64"/>
            <p:cNvSpPr/>
            <p:nvPr/>
          </p:nvSpPr>
          <p:spPr>
            <a:xfrm>
              <a:off x="3516750" y="1189775"/>
              <a:ext cx="2064000" cy="6690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FFFFFF"/>
                  </a:solidFill>
                  <a:latin typeface="Roboto"/>
                  <a:ea typeface="Roboto"/>
                  <a:cs typeface="Roboto"/>
                  <a:sym typeface="Roboto"/>
                </a:rPr>
                <a:t>Districts can request reconsideration</a:t>
              </a:r>
              <a:endParaRPr sz="1500">
                <a:solidFill>
                  <a:srgbClr val="FFFFFF"/>
                </a:solidFill>
                <a:latin typeface="Roboto"/>
                <a:ea typeface="Roboto"/>
                <a:cs typeface="Roboto"/>
                <a:sym typeface="Roboto"/>
              </a:endParaRPr>
            </a:p>
          </p:txBody>
        </p:sp>
        <p:sp>
          <p:nvSpPr>
            <p:cNvPr id="490" name="Google Shape;490;p64"/>
            <p:cNvSpPr txBox="1"/>
            <p:nvPr/>
          </p:nvSpPr>
          <p:spPr>
            <a:xfrm>
              <a:off x="3739463" y="1858775"/>
              <a:ext cx="1624500" cy="254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Roboto"/>
                  <a:ea typeface="Roboto"/>
                  <a:cs typeface="Roboto"/>
                  <a:sym typeface="Roboto"/>
                </a:rPr>
                <a:t>If the district disagrees with the initial rating/plan type, then additional performance data may be submitted to the department through the request to reconsider process.</a:t>
              </a:r>
              <a:endParaRPr sz="1100">
                <a:latin typeface="Roboto"/>
                <a:ea typeface="Roboto"/>
                <a:cs typeface="Roboto"/>
                <a:sym typeface="Roboto"/>
              </a:endParaRPr>
            </a:p>
          </p:txBody>
        </p:sp>
      </p:grpSp>
      <p:grpSp>
        <p:nvGrpSpPr>
          <p:cNvPr id="491" name="Google Shape;491;p64">
            <a:extLst>
              <a:ext uri="{C183D7F6-B498-43B3-948B-1728B52AA6E4}">
                <adec:decorative xmlns:adec="http://schemas.microsoft.com/office/drawing/2017/decorative" val="1"/>
              </a:ext>
            </a:extLst>
          </p:cNvPr>
          <p:cNvGrpSpPr/>
          <p:nvPr/>
        </p:nvGrpSpPr>
        <p:grpSpPr>
          <a:xfrm>
            <a:off x="6878387" y="1262000"/>
            <a:ext cx="2064000" cy="3217800"/>
            <a:chOff x="6874025" y="1189775"/>
            <a:chExt cx="2064000" cy="3217800"/>
          </a:xfrm>
        </p:grpSpPr>
        <p:sp>
          <p:nvSpPr>
            <p:cNvPr id="492" name="Google Shape;492;p64"/>
            <p:cNvSpPr/>
            <p:nvPr/>
          </p:nvSpPr>
          <p:spPr>
            <a:xfrm>
              <a:off x="6874025" y="1189775"/>
              <a:ext cx="2064000" cy="6690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FFFFFF"/>
                  </a:solidFill>
                  <a:latin typeface="Roboto"/>
                  <a:ea typeface="Roboto"/>
                  <a:cs typeface="Roboto"/>
                  <a:sym typeface="Roboto"/>
                </a:rPr>
                <a:t>Districts sign  accreditation contracts</a:t>
              </a:r>
              <a:endParaRPr>
                <a:solidFill>
                  <a:srgbClr val="FFFFFF"/>
                </a:solidFill>
                <a:latin typeface="Roboto"/>
                <a:ea typeface="Roboto"/>
                <a:cs typeface="Roboto"/>
                <a:sym typeface="Roboto"/>
              </a:endParaRPr>
            </a:p>
          </p:txBody>
        </p:sp>
        <p:sp>
          <p:nvSpPr>
            <p:cNvPr id="493" name="Google Shape;493;p64"/>
            <p:cNvSpPr txBox="1"/>
            <p:nvPr/>
          </p:nvSpPr>
          <p:spPr>
            <a:xfrm>
              <a:off x="7183863" y="1858775"/>
              <a:ext cx="1624500" cy="254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dirty="0">
                  <a:latin typeface="Roboto"/>
                  <a:ea typeface="Roboto"/>
                  <a:cs typeface="Roboto"/>
                  <a:sym typeface="Roboto"/>
                </a:rPr>
                <a:t>Once the district’s rating and all school plan types are finalized, districts that are rated Improvement or below must sign the district’s accreditation contract. Contracts for districts rated Accredited or above will be automatically renewed unless a new contract is requested.</a:t>
              </a:r>
              <a:endParaRPr sz="1100" dirty="0">
                <a:latin typeface="Roboto"/>
                <a:ea typeface="Roboto"/>
                <a:cs typeface="Roboto"/>
                <a:sym typeface="Roboto"/>
              </a:endParaRPr>
            </a:p>
          </p:txBody>
        </p:sp>
      </p:grpSp>
      <p:grpSp>
        <p:nvGrpSpPr>
          <p:cNvPr id="494" name="Google Shape;494;p64">
            <a:extLst>
              <a:ext uri="{C183D7F6-B498-43B3-948B-1728B52AA6E4}">
                <adec:decorative xmlns:adec="http://schemas.microsoft.com/office/drawing/2017/decorative" val="1"/>
              </a:ext>
            </a:extLst>
          </p:cNvPr>
          <p:cNvGrpSpPr/>
          <p:nvPr/>
        </p:nvGrpSpPr>
        <p:grpSpPr>
          <a:xfrm>
            <a:off x="5199713" y="1262000"/>
            <a:ext cx="2064000" cy="3217800"/>
            <a:chOff x="5195350" y="1189775"/>
            <a:chExt cx="2064000" cy="3217800"/>
          </a:xfrm>
        </p:grpSpPr>
        <p:sp>
          <p:nvSpPr>
            <p:cNvPr id="495" name="Google Shape;495;p64"/>
            <p:cNvSpPr/>
            <p:nvPr/>
          </p:nvSpPr>
          <p:spPr>
            <a:xfrm>
              <a:off x="5195350" y="1189775"/>
              <a:ext cx="2064000" cy="6690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FFFFFF"/>
                  </a:solidFill>
                  <a:latin typeface="Roboto"/>
                  <a:ea typeface="Roboto"/>
                  <a:cs typeface="Roboto"/>
                  <a:sym typeface="Roboto"/>
                </a:rPr>
                <a:t>Ratings are finalized by the state board</a:t>
              </a:r>
              <a:endParaRPr sz="1300">
                <a:solidFill>
                  <a:srgbClr val="FFFFFF"/>
                </a:solidFill>
                <a:latin typeface="Roboto"/>
                <a:ea typeface="Roboto"/>
                <a:cs typeface="Roboto"/>
                <a:sym typeface="Roboto"/>
              </a:endParaRPr>
            </a:p>
          </p:txBody>
        </p:sp>
        <p:sp>
          <p:nvSpPr>
            <p:cNvPr id="496" name="Google Shape;496;p64"/>
            <p:cNvSpPr txBox="1"/>
            <p:nvPr/>
          </p:nvSpPr>
          <p:spPr>
            <a:xfrm>
              <a:off x="5461663" y="1858775"/>
              <a:ext cx="1624500" cy="254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Roboto"/>
                  <a:ea typeface="Roboto"/>
                  <a:cs typeface="Roboto"/>
                  <a:sym typeface="Roboto"/>
                </a:rPr>
                <a:t>Preliminary ratings/plan types and requests to reconsider are approved and finalized by the State Board of Education.</a:t>
              </a:r>
              <a:endParaRPr sz="1100">
                <a:latin typeface="Roboto"/>
                <a:ea typeface="Roboto"/>
                <a:cs typeface="Roboto"/>
                <a:sym typeface="Roboto"/>
              </a:endParaRPr>
            </a:p>
          </p:txBody>
        </p:sp>
      </p:grpSp>
      <p:sp>
        <p:nvSpPr>
          <p:cNvPr id="497" name="Google Shape;497;p64"/>
          <p:cNvSpPr txBox="1"/>
          <p:nvPr/>
        </p:nvSpPr>
        <p:spPr>
          <a:xfrm>
            <a:off x="114300" y="862025"/>
            <a:ext cx="74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August</a:t>
            </a:r>
            <a:endParaRPr>
              <a:latin typeface="Calibri"/>
              <a:ea typeface="Calibri"/>
              <a:cs typeface="Calibri"/>
              <a:sym typeface="Calibri"/>
            </a:endParaRPr>
          </a:p>
        </p:txBody>
      </p:sp>
      <p:sp>
        <p:nvSpPr>
          <p:cNvPr id="498" name="Google Shape;498;p64"/>
          <p:cNvSpPr txBox="1"/>
          <p:nvPr/>
        </p:nvSpPr>
        <p:spPr>
          <a:xfrm>
            <a:off x="1929300" y="862025"/>
            <a:ext cx="11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September</a:t>
            </a:r>
            <a:endParaRPr>
              <a:latin typeface="Calibri"/>
              <a:ea typeface="Calibri"/>
              <a:cs typeface="Calibri"/>
              <a:sym typeface="Calibri"/>
            </a:endParaRPr>
          </a:p>
        </p:txBody>
      </p:sp>
      <p:sp>
        <p:nvSpPr>
          <p:cNvPr id="499" name="Google Shape;499;p64"/>
          <p:cNvSpPr txBox="1"/>
          <p:nvPr/>
        </p:nvSpPr>
        <p:spPr>
          <a:xfrm>
            <a:off x="3553300" y="862025"/>
            <a:ext cx="11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October</a:t>
            </a:r>
            <a:endParaRPr>
              <a:latin typeface="Calibri"/>
              <a:ea typeface="Calibri"/>
              <a:cs typeface="Calibri"/>
              <a:sym typeface="Calibri"/>
            </a:endParaRPr>
          </a:p>
        </p:txBody>
      </p:sp>
      <p:sp>
        <p:nvSpPr>
          <p:cNvPr id="500" name="Google Shape;500;p64"/>
          <p:cNvSpPr txBox="1"/>
          <p:nvPr/>
        </p:nvSpPr>
        <p:spPr>
          <a:xfrm>
            <a:off x="5226825" y="862025"/>
            <a:ext cx="178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November/December</a:t>
            </a:r>
            <a:endParaRPr>
              <a:latin typeface="Calibri"/>
              <a:ea typeface="Calibri"/>
              <a:cs typeface="Calibri"/>
              <a:sym typeface="Calibri"/>
            </a:endParaRPr>
          </a:p>
        </p:txBody>
      </p:sp>
      <p:sp>
        <p:nvSpPr>
          <p:cNvPr id="501" name="Google Shape;501;p64"/>
          <p:cNvSpPr txBox="1"/>
          <p:nvPr/>
        </p:nvSpPr>
        <p:spPr>
          <a:xfrm>
            <a:off x="6951100" y="862025"/>
            <a:ext cx="166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December</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pSp>
        <p:nvGrpSpPr>
          <p:cNvPr id="506" name="Google Shape;506;p65">
            <a:extLst>
              <a:ext uri="{C183D7F6-B498-43B3-948B-1728B52AA6E4}">
                <adec:decorative xmlns:adec="http://schemas.microsoft.com/office/drawing/2017/decorative" val="1"/>
              </a:ext>
            </a:extLst>
          </p:cNvPr>
          <p:cNvGrpSpPr/>
          <p:nvPr/>
        </p:nvGrpSpPr>
        <p:grpSpPr>
          <a:xfrm>
            <a:off x="4342075" y="1107900"/>
            <a:ext cx="2452677" cy="1725500"/>
            <a:chOff x="4355025" y="1857799"/>
            <a:chExt cx="2452677" cy="1725500"/>
          </a:xfrm>
        </p:grpSpPr>
        <p:sp>
          <p:nvSpPr>
            <p:cNvPr id="507" name="Google Shape;507;p65"/>
            <p:cNvSpPr/>
            <p:nvPr/>
          </p:nvSpPr>
          <p:spPr>
            <a:xfrm>
              <a:off x="4849302" y="3079475"/>
              <a:ext cx="1958400" cy="133500"/>
            </a:xfrm>
            <a:prstGeom prst="rect">
              <a:avLst/>
            </a:prstGeom>
            <a:solidFill>
              <a:srgbClr val="4372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65"/>
            <p:cNvGrpSpPr/>
            <p:nvPr/>
          </p:nvGrpSpPr>
          <p:grpSpPr>
            <a:xfrm>
              <a:off x="4355025" y="1857799"/>
              <a:ext cx="2356600" cy="1725500"/>
              <a:chOff x="4355025" y="1857799"/>
              <a:chExt cx="2356600" cy="1725500"/>
            </a:xfrm>
          </p:grpSpPr>
          <p:grpSp>
            <p:nvGrpSpPr>
              <p:cNvPr id="509" name="Google Shape;509;p65"/>
              <p:cNvGrpSpPr/>
              <p:nvPr/>
            </p:nvGrpSpPr>
            <p:grpSpPr>
              <a:xfrm>
                <a:off x="4808316" y="2800065"/>
                <a:ext cx="92400" cy="411825"/>
                <a:chOff x="845575" y="2563700"/>
                <a:chExt cx="92400" cy="411825"/>
              </a:xfrm>
            </p:grpSpPr>
            <p:cxnSp>
              <p:nvCxnSpPr>
                <p:cNvPr id="510" name="Google Shape;510;p65"/>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511" name="Google Shape;511;p65"/>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65"/>
              <p:cNvSpPr txBox="1"/>
              <p:nvPr/>
            </p:nvSpPr>
            <p:spPr>
              <a:xfrm>
                <a:off x="4355025" y="3211899"/>
                <a:ext cx="11022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rgbClr val="4372C3"/>
                    </a:solidFill>
                    <a:latin typeface="Calibri"/>
                    <a:ea typeface="Calibri"/>
                    <a:cs typeface="Calibri"/>
                    <a:sym typeface="Calibri"/>
                  </a:rPr>
                  <a:t>October 16</a:t>
                </a:r>
                <a:endParaRPr b="1">
                  <a:solidFill>
                    <a:srgbClr val="4372C3"/>
                  </a:solidFill>
                  <a:latin typeface="Calibri"/>
                  <a:ea typeface="Calibri"/>
                  <a:cs typeface="Calibri"/>
                  <a:sym typeface="Calibri"/>
                </a:endParaRPr>
              </a:p>
            </p:txBody>
          </p:sp>
          <p:sp>
            <p:nvSpPr>
              <p:cNvPr id="513" name="Google Shape;513;p65"/>
              <p:cNvSpPr txBox="1"/>
              <p:nvPr/>
            </p:nvSpPr>
            <p:spPr>
              <a:xfrm>
                <a:off x="4753225" y="1857799"/>
                <a:ext cx="19584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Calibri"/>
                    <a:ea typeface="Calibri"/>
                    <a:cs typeface="Calibri"/>
                    <a:sym typeface="Calibri"/>
                  </a:rPr>
                  <a:t>Final Request Materials Due</a:t>
                </a:r>
                <a:endParaRPr sz="1200" b="1">
                  <a:latin typeface="Calibri"/>
                  <a:ea typeface="Calibri"/>
                  <a:cs typeface="Calibri"/>
                  <a:sym typeface="Calibri"/>
                </a:endParaRPr>
              </a:p>
              <a:p>
                <a:pPr marL="0" lvl="0" indent="0" algn="l" rtl="0">
                  <a:spcBef>
                    <a:spcPts val="0"/>
                  </a:spcBef>
                  <a:spcAft>
                    <a:spcPts val="0"/>
                  </a:spcAft>
                  <a:buNone/>
                </a:pPr>
                <a:endParaRPr sz="900" b="1">
                  <a:latin typeface="Calibri"/>
                  <a:ea typeface="Calibri"/>
                  <a:cs typeface="Calibri"/>
                  <a:sym typeface="Calibri"/>
                </a:endParaRPr>
              </a:p>
              <a:p>
                <a:pPr marL="0" lvl="0" indent="0" algn="l" rtl="0">
                  <a:spcBef>
                    <a:spcPts val="0"/>
                  </a:spcBef>
                  <a:spcAft>
                    <a:spcPts val="1600"/>
                  </a:spcAft>
                  <a:buNone/>
                </a:pPr>
                <a:r>
                  <a:rPr lang="en" sz="1100">
                    <a:latin typeface="Calibri"/>
                    <a:ea typeface="Calibri"/>
                    <a:cs typeface="Calibri"/>
                    <a:sym typeface="Calibri"/>
                  </a:rPr>
                  <a:t>Final request materials (e.g., district narrative, local data) are due.</a:t>
                </a:r>
                <a:endParaRPr sz="1100">
                  <a:latin typeface="Calibri"/>
                  <a:ea typeface="Calibri"/>
                  <a:cs typeface="Calibri"/>
                  <a:sym typeface="Calibri"/>
                </a:endParaRPr>
              </a:p>
            </p:txBody>
          </p:sp>
        </p:grpSp>
      </p:grpSp>
      <p:grpSp>
        <p:nvGrpSpPr>
          <p:cNvPr id="514" name="Google Shape;514;p65">
            <a:extLst>
              <a:ext uri="{C183D7F6-B498-43B3-948B-1728B52AA6E4}">
                <adec:decorative xmlns:adec="http://schemas.microsoft.com/office/drawing/2017/decorative" val="1"/>
              </a:ext>
            </a:extLst>
          </p:cNvPr>
          <p:cNvGrpSpPr/>
          <p:nvPr/>
        </p:nvGrpSpPr>
        <p:grpSpPr>
          <a:xfrm>
            <a:off x="5220675" y="1952700"/>
            <a:ext cx="3923325" cy="1735651"/>
            <a:chOff x="5233625" y="2702599"/>
            <a:chExt cx="3923325" cy="1735651"/>
          </a:xfrm>
        </p:grpSpPr>
        <p:sp>
          <p:nvSpPr>
            <p:cNvPr id="515" name="Google Shape;515;p65"/>
            <p:cNvSpPr/>
            <p:nvPr/>
          </p:nvSpPr>
          <p:spPr>
            <a:xfrm>
              <a:off x="6807650" y="3079475"/>
              <a:ext cx="2349300" cy="133500"/>
            </a:xfrm>
            <a:prstGeom prst="rect">
              <a:avLst/>
            </a:prstGeom>
            <a:solidFill>
              <a:srgbClr val="4372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6" name="Google Shape;516;p65"/>
            <p:cNvGrpSpPr/>
            <p:nvPr/>
          </p:nvGrpSpPr>
          <p:grpSpPr>
            <a:xfrm>
              <a:off x="5233625" y="2702599"/>
              <a:ext cx="3696748" cy="1735651"/>
              <a:chOff x="5233625" y="2702599"/>
              <a:chExt cx="3696748" cy="1735651"/>
            </a:xfrm>
          </p:grpSpPr>
          <p:grpSp>
            <p:nvGrpSpPr>
              <p:cNvPr id="517" name="Google Shape;517;p65"/>
              <p:cNvGrpSpPr/>
              <p:nvPr/>
            </p:nvGrpSpPr>
            <p:grpSpPr>
              <a:xfrm rot="10800000">
                <a:off x="6760035" y="3079467"/>
                <a:ext cx="92400" cy="411825"/>
                <a:chOff x="2070100" y="2563700"/>
                <a:chExt cx="92400" cy="411825"/>
              </a:xfrm>
            </p:grpSpPr>
            <p:cxnSp>
              <p:nvCxnSpPr>
                <p:cNvPr id="518" name="Google Shape;518;p65"/>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519" name="Google Shape;519;p65"/>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65"/>
              <p:cNvSpPr txBox="1"/>
              <p:nvPr/>
            </p:nvSpPr>
            <p:spPr>
              <a:xfrm>
                <a:off x="5233625" y="2702599"/>
                <a:ext cx="31452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rgbClr val="4372C3"/>
                    </a:solidFill>
                    <a:latin typeface="Calibri"/>
                    <a:ea typeface="Calibri"/>
                    <a:cs typeface="Calibri"/>
                    <a:sym typeface="Calibri"/>
                  </a:rPr>
                  <a:t>November 8-9 &amp; December 13-14</a:t>
                </a:r>
                <a:endParaRPr b="1">
                  <a:solidFill>
                    <a:srgbClr val="4372C3"/>
                  </a:solidFill>
                  <a:latin typeface="Calibri"/>
                  <a:ea typeface="Calibri"/>
                  <a:cs typeface="Calibri"/>
                  <a:sym typeface="Calibri"/>
                </a:endParaRPr>
              </a:p>
            </p:txBody>
          </p:sp>
          <p:sp>
            <p:nvSpPr>
              <p:cNvPr id="521" name="Google Shape;521;p65"/>
              <p:cNvSpPr txBox="1"/>
              <p:nvPr/>
            </p:nvSpPr>
            <p:spPr>
              <a:xfrm>
                <a:off x="6676773" y="3494450"/>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Calibri"/>
                    <a:ea typeface="Calibri"/>
                    <a:cs typeface="Calibri"/>
                    <a:sym typeface="Calibri"/>
                  </a:rPr>
                  <a:t>District and School Plan Types Finalized during the State Board Meeting</a:t>
                </a:r>
                <a:endParaRPr sz="1200" b="1">
                  <a:latin typeface="Calibri"/>
                  <a:ea typeface="Calibri"/>
                  <a:cs typeface="Calibri"/>
                  <a:sym typeface="Calibri"/>
                </a:endParaRPr>
              </a:p>
              <a:p>
                <a:pPr marL="0" lvl="0" indent="0" algn="l" rtl="0">
                  <a:spcBef>
                    <a:spcPts val="0"/>
                  </a:spcBef>
                  <a:spcAft>
                    <a:spcPts val="0"/>
                  </a:spcAft>
                  <a:buNone/>
                </a:pPr>
                <a:endParaRPr sz="900" b="1">
                  <a:latin typeface="Calibri"/>
                  <a:ea typeface="Calibri"/>
                  <a:cs typeface="Calibri"/>
                  <a:sym typeface="Calibri"/>
                </a:endParaRPr>
              </a:p>
              <a:p>
                <a:pPr marL="0" lvl="0" indent="0" algn="l" rtl="0">
                  <a:spcBef>
                    <a:spcPts val="0"/>
                  </a:spcBef>
                  <a:spcAft>
                    <a:spcPts val="1600"/>
                  </a:spcAft>
                  <a:buNone/>
                </a:pPr>
                <a:r>
                  <a:rPr lang="en" sz="1100">
                    <a:latin typeface="Calibri"/>
                    <a:ea typeface="Calibri"/>
                    <a:cs typeface="Calibri"/>
                    <a:sym typeface="Calibri"/>
                  </a:rPr>
                  <a:t>For districts and schools, ratings will be considered final after the state board meeting.</a:t>
                </a:r>
                <a:endParaRPr sz="1100">
                  <a:latin typeface="Calibri"/>
                  <a:ea typeface="Calibri"/>
                  <a:cs typeface="Calibri"/>
                  <a:sym typeface="Calibri"/>
                </a:endParaRPr>
              </a:p>
            </p:txBody>
          </p:sp>
        </p:grpSp>
      </p:grpSp>
      <p:grpSp>
        <p:nvGrpSpPr>
          <p:cNvPr id="522" name="Google Shape;522;p65">
            <a:extLst>
              <a:ext uri="{C183D7F6-B498-43B3-948B-1728B52AA6E4}">
                <adec:decorative xmlns:adec="http://schemas.microsoft.com/office/drawing/2017/decorative" val="1"/>
              </a:ext>
            </a:extLst>
          </p:cNvPr>
          <p:cNvGrpSpPr/>
          <p:nvPr/>
        </p:nvGrpSpPr>
        <p:grpSpPr>
          <a:xfrm>
            <a:off x="340675" y="1107901"/>
            <a:ext cx="2723097" cy="1719736"/>
            <a:chOff x="353625" y="1857800"/>
            <a:chExt cx="2723097" cy="1719736"/>
          </a:xfrm>
        </p:grpSpPr>
        <p:sp>
          <p:nvSpPr>
            <p:cNvPr id="523" name="Google Shape;523;p65"/>
            <p:cNvSpPr/>
            <p:nvPr/>
          </p:nvSpPr>
          <p:spPr>
            <a:xfrm>
              <a:off x="932600" y="3079475"/>
              <a:ext cx="1958400" cy="133500"/>
            </a:xfrm>
            <a:prstGeom prst="rect">
              <a:avLst/>
            </a:prstGeom>
            <a:solidFill>
              <a:srgbClr val="4372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 name="Google Shape;524;p65"/>
            <p:cNvGrpSpPr/>
            <p:nvPr/>
          </p:nvGrpSpPr>
          <p:grpSpPr>
            <a:xfrm>
              <a:off x="353625" y="1857800"/>
              <a:ext cx="2723097" cy="1719736"/>
              <a:chOff x="353625" y="1857800"/>
              <a:chExt cx="2723097" cy="1719736"/>
            </a:xfrm>
          </p:grpSpPr>
          <p:sp>
            <p:nvSpPr>
              <p:cNvPr id="525" name="Google Shape;525;p65"/>
              <p:cNvSpPr txBox="1"/>
              <p:nvPr/>
            </p:nvSpPr>
            <p:spPr>
              <a:xfrm>
                <a:off x="353625" y="3206136"/>
                <a:ext cx="11472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rgbClr val="4372C3"/>
                    </a:solidFill>
                    <a:latin typeface="Calibri"/>
                    <a:ea typeface="Calibri"/>
                    <a:cs typeface="Calibri"/>
                    <a:sym typeface="Calibri"/>
                  </a:rPr>
                  <a:t>Late August</a:t>
                </a:r>
                <a:endParaRPr b="1">
                  <a:solidFill>
                    <a:srgbClr val="4372C3"/>
                  </a:solidFill>
                  <a:latin typeface="Calibri"/>
                  <a:ea typeface="Calibri"/>
                  <a:cs typeface="Calibri"/>
                  <a:sym typeface="Calibri"/>
                </a:endParaRPr>
              </a:p>
            </p:txBody>
          </p:sp>
          <p:grpSp>
            <p:nvGrpSpPr>
              <p:cNvPr id="526" name="Google Shape;526;p65"/>
              <p:cNvGrpSpPr/>
              <p:nvPr/>
            </p:nvGrpSpPr>
            <p:grpSpPr>
              <a:xfrm>
                <a:off x="881025" y="2800065"/>
                <a:ext cx="92400" cy="411825"/>
                <a:chOff x="845575" y="2563700"/>
                <a:chExt cx="92400" cy="411825"/>
              </a:xfrm>
            </p:grpSpPr>
            <p:cxnSp>
              <p:nvCxnSpPr>
                <p:cNvPr id="527" name="Google Shape;527;p65"/>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528" name="Google Shape;528;p65"/>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65"/>
              <p:cNvSpPr txBox="1"/>
              <p:nvPr/>
            </p:nvSpPr>
            <p:spPr>
              <a:xfrm>
                <a:off x="823122" y="1857800"/>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Calibri"/>
                    <a:ea typeface="Calibri"/>
                    <a:cs typeface="Calibri"/>
                    <a:sym typeface="Calibri"/>
                  </a:rPr>
                  <a:t>Preliminary Frameworks Released</a:t>
                </a:r>
                <a:endParaRPr sz="1200" b="1">
                  <a:latin typeface="Calibri"/>
                  <a:ea typeface="Calibri"/>
                  <a:cs typeface="Calibri"/>
                  <a:sym typeface="Calibri"/>
                </a:endParaRPr>
              </a:p>
              <a:p>
                <a:pPr marL="0" lvl="0" indent="0" algn="l" rtl="0">
                  <a:spcBef>
                    <a:spcPts val="0"/>
                  </a:spcBef>
                  <a:spcAft>
                    <a:spcPts val="0"/>
                  </a:spcAft>
                  <a:buNone/>
                </a:pPr>
                <a:endParaRPr sz="900" b="1">
                  <a:latin typeface="Calibri"/>
                  <a:ea typeface="Calibri"/>
                  <a:cs typeface="Calibri"/>
                  <a:sym typeface="Calibri"/>
                </a:endParaRPr>
              </a:p>
              <a:p>
                <a:pPr marL="0" lvl="0" indent="0" algn="l" rtl="0">
                  <a:spcBef>
                    <a:spcPts val="0"/>
                  </a:spcBef>
                  <a:spcAft>
                    <a:spcPts val="1600"/>
                  </a:spcAft>
                  <a:buNone/>
                </a:pPr>
                <a:r>
                  <a:rPr lang="en" sz="1100">
                    <a:latin typeface="Calibri"/>
                    <a:ea typeface="Calibri"/>
                    <a:cs typeface="Calibri"/>
                    <a:sym typeface="Calibri"/>
                  </a:rPr>
                  <a:t>School and district ratings are released to districts.</a:t>
                </a:r>
                <a:endParaRPr sz="1100">
                  <a:latin typeface="Calibri"/>
                  <a:ea typeface="Calibri"/>
                  <a:cs typeface="Calibri"/>
                  <a:sym typeface="Calibri"/>
                </a:endParaRPr>
              </a:p>
            </p:txBody>
          </p:sp>
        </p:grpSp>
      </p:grpSp>
      <p:grpSp>
        <p:nvGrpSpPr>
          <p:cNvPr id="530" name="Google Shape;530;p65">
            <a:extLst>
              <a:ext uri="{C183D7F6-B498-43B3-948B-1728B52AA6E4}">
                <adec:decorative xmlns:adec="http://schemas.microsoft.com/office/drawing/2017/decorative" val="1"/>
              </a:ext>
            </a:extLst>
          </p:cNvPr>
          <p:cNvGrpSpPr/>
          <p:nvPr/>
        </p:nvGrpSpPr>
        <p:grpSpPr>
          <a:xfrm>
            <a:off x="2253225" y="1952700"/>
            <a:ext cx="2583178" cy="1735650"/>
            <a:chOff x="2266175" y="2702599"/>
            <a:chExt cx="2583178" cy="1735650"/>
          </a:xfrm>
        </p:grpSpPr>
        <p:sp>
          <p:nvSpPr>
            <p:cNvPr id="531" name="Google Shape;531;p65"/>
            <p:cNvSpPr/>
            <p:nvPr/>
          </p:nvSpPr>
          <p:spPr>
            <a:xfrm>
              <a:off x="2890952" y="3079475"/>
              <a:ext cx="1958400" cy="133500"/>
            </a:xfrm>
            <a:prstGeom prst="rect">
              <a:avLst/>
            </a:prstGeom>
            <a:solidFill>
              <a:srgbClr val="4372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 name="Google Shape;532;p65"/>
            <p:cNvGrpSpPr/>
            <p:nvPr/>
          </p:nvGrpSpPr>
          <p:grpSpPr>
            <a:xfrm>
              <a:off x="2266175" y="2702599"/>
              <a:ext cx="2550775" cy="1735650"/>
              <a:chOff x="2266175" y="2702599"/>
              <a:chExt cx="2550775" cy="1735650"/>
            </a:xfrm>
          </p:grpSpPr>
          <p:sp>
            <p:nvSpPr>
              <p:cNvPr id="533" name="Google Shape;533;p65"/>
              <p:cNvSpPr txBox="1"/>
              <p:nvPr/>
            </p:nvSpPr>
            <p:spPr>
              <a:xfrm>
                <a:off x="2266175" y="2702599"/>
                <a:ext cx="12582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rgbClr val="4372C3"/>
                    </a:solidFill>
                    <a:latin typeface="Calibri"/>
                    <a:ea typeface="Calibri"/>
                    <a:cs typeface="Calibri"/>
                    <a:sym typeface="Calibri"/>
                  </a:rPr>
                  <a:t>September 22</a:t>
                </a:r>
                <a:endParaRPr b="1">
                  <a:solidFill>
                    <a:srgbClr val="4372C3"/>
                  </a:solidFill>
                  <a:latin typeface="Calibri"/>
                  <a:ea typeface="Calibri"/>
                  <a:cs typeface="Calibri"/>
                  <a:sym typeface="Calibri"/>
                </a:endParaRPr>
              </a:p>
            </p:txBody>
          </p:sp>
          <p:grpSp>
            <p:nvGrpSpPr>
              <p:cNvPr id="534" name="Google Shape;534;p65"/>
              <p:cNvGrpSpPr/>
              <p:nvPr/>
            </p:nvGrpSpPr>
            <p:grpSpPr>
              <a:xfrm rot="10800000">
                <a:off x="2849073" y="3079467"/>
                <a:ext cx="92400" cy="411825"/>
                <a:chOff x="2070100" y="2563700"/>
                <a:chExt cx="92400" cy="411825"/>
              </a:xfrm>
            </p:grpSpPr>
            <p:cxnSp>
              <p:nvCxnSpPr>
                <p:cNvPr id="535" name="Google Shape;535;p65"/>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536" name="Google Shape;536;p65"/>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 name="Google Shape;537;p65"/>
              <p:cNvSpPr txBox="1"/>
              <p:nvPr/>
            </p:nvSpPr>
            <p:spPr>
              <a:xfrm>
                <a:off x="2773350" y="3494449"/>
                <a:ext cx="204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Calibri"/>
                    <a:ea typeface="Calibri"/>
                    <a:cs typeface="Calibri"/>
                    <a:sym typeface="Calibri"/>
                  </a:rPr>
                  <a:t>Accreditation Form Submissions Due </a:t>
                </a:r>
                <a:endParaRPr sz="1200" b="1">
                  <a:latin typeface="Calibri"/>
                  <a:ea typeface="Calibri"/>
                  <a:cs typeface="Calibri"/>
                  <a:sym typeface="Calibri"/>
                </a:endParaRPr>
              </a:p>
              <a:p>
                <a:pPr marL="0" lvl="0" indent="0" algn="l" rtl="0">
                  <a:spcBef>
                    <a:spcPts val="0"/>
                  </a:spcBef>
                  <a:spcAft>
                    <a:spcPts val="0"/>
                  </a:spcAft>
                  <a:buNone/>
                </a:pPr>
                <a:endParaRPr sz="900" b="1">
                  <a:latin typeface="Calibri"/>
                  <a:ea typeface="Calibri"/>
                  <a:cs typeface="Calibri"/>
                  <a:sym typeface="Calibri"/>
                </a:endParaRPr>
              </a:p>
              <a:p>
                <a:pPr marL="0" lvl="0" indent="0" algn="l" rtl="0">
                  <a:spcBef>
                    <a:spcPts val="0"/>
                  </a:spcBef>
                  <a:spcAft>
                    <a:spcPts val="1600"/>
                  </a:spcAft>
                  <a:buNone/>
                </a:pPr>
                <a:r>
                  <a:rPr lang="en" sz="1100">
                    <a:latin typeface="Calibri"/>
                    <a:ea typeface="Calibri"/>
                    <a:cs typeface="Calibri"/>
                    <a:sym typeface="Calibri"/>
                  </a:rPr>
                  <a:t>To initiate the request to reconsider process, the accountability contact will “Request Changed Rating” using the Accreditation form.</a:t>
                </a:r>
                <a:endParaRPr sz="1100">
                  <a:latin typeface="Calibri"/>
                  <a:ea typeface="Calibri"/>
                  <a:cs typeface="Calibri"/>
                  <a:sym typeface="Calibri"/>
                </a:endParaRPr>
              </a:p>
            </p:txBody>
          </p:sp>
        </p:grpSp>
      </p:grpSp>
      <p:sp>
        <p:nvSpPr>
          <p:cNvPr id="538" name="Google Shape;538;p65"/>
          <p:cNvSpPr txBox="1">
            <a:spLocks noGrp="1"/>
          </p:cNvSpPr>
          <p:nvPr>
            <p:ph type="title" idx="4294967295"/>
          </p:nvPr>
        </p:nvSpPr>
        <p:spPr>
          <a:xfrm>
            <a:off x="191150" y="42450"/>
            <a:ext cx="8867100" cy="954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Rockwell"/>
                <a:ea typeface="Rockwell"/>
                <a:cs typeface="Rockwell"/>
                <a:sym typeface="Rockwell"/>
              </a:rPr>
              <a:t>2023 Accreditation and Request to Reconsider Timeline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Rockwell"/>
                <a:ea typeface="Rockwell"/>
                <a:cs typeface="Rockwell"/>
                <a:sym typeface="Rockwell"/>
              </a:rPr>
              <a:t>The accreditation form opens when preliminary frameworks are released.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Rockwell"/>
                <a:ea typeface="Rockwell"/>
                <a:cs typeface="Rockwell"/>
                <a:sym typeface="Rockwell"/>
              </a:rPr>
              <a:t>See below for details on important dates for this year.</a:t>
            </a:r>
          </a:p>
        </p:txBody>
      </p:sp>
      <p:pic>
        <p:nvPicPr>
          <p:cNvPr id="539" name="Google Shape;539;p6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120189" y="2008500"/>
            <a:ext cx="234573" cy="238874"/>
          </a:xfrm>
          <a:prstGeom prst="rect">
            <a:avLst/>
          </a:prstGeom>
          <a:noFill/>
          <a:ln>
            <a:noFill/>
          </a:ln>
        </p:spPr>
      </p:pic>
      <p:pic>
        <p:nvPicPr>
          <p:cNvPr id="540" name="Google Shape;540;p6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220489" y="2522500"/>
            <a:ext cx="234573" cy="2388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0"/>
                                        </p:tgtEl>
                                        <p:attrNameLst>
                                          <p:attrName>style.visibility</p:attrName>
                                        </p:attrNameLst>
                                      </p:cBhvr>
                                      <p:to>
                                        <p:strVal val="visible"/>
                                      </p:to>
                                    </p:set>
                                    <p:animEffect transition="in" filter="fade">
                                      <p:cBhvr>
                                        <p:cTn id="7" dur="1000"/>
                                        <p:tgtEl>
                                          <p:spTgt spid="530"/>
                                        </p:tgtEl>
                                      </p:cBhvr>
                                    </p:animEffect>
                                  </p:childTnLst>
                                </p:cTn>
                              </p:par>
                              <p:par>
                                <p:cTn id="8" presetID="10" presetClass="entr" presetSubtype="0" fill="hold" nodeType="withEffect">
                                  <p:stCondLst>
                                    <p:cond delay="0"/>
                                  </p:stCondLst>
                                  <p:childTnLst>
                                    <p:set>
                                      <p:cBhvr>
                                        <p:cTn id="9" dur="1" fill="hold">
                                          <p:stCondLst>
                                            <p:cond delay="0"/>
                                          </p:stCondLst>
                                        </p:cTn>
                                        <p:tgtEl>
                                          <p:spTgt spid="539"/>
                                        </p:tgtEl>
                                        <p:attrNameLst>
                                          <p:attrName>style.visibility</p:attrName>
                                        </p:attrNameLst>
                                      </p:cBhvr>
                                      <p:to>
                                        <p:strVal val="visible"/>
                                      </p:to>
                                    </p:set>
                                    <p:animEffect transition="in" filter="fade">
                                      <p:cBhvr>
                                        <p:cTn id="10" dur="1000"/>
                                        <p:tgtEl>
                                          <p:spTgt spid="5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06"/>
                                        </p:tgtEl>
                                        <p:attrNameLst>
                                          <p:attrName>style.visibility</p:attrName>
                                        </p:attrNameLst>
                                      </p:cBhvr>
                                      <p:to>
                                        <p:strVal val="visible"/>
                                      </p:to>
                                    </p:set>
                                    <p:animEffect transition="in" filter="fade">
                                      <p:cBhvr>
                                        <p:cTn id="15" dur="1000"/>
                                        <p:tgtEl>
                                          <p:spTgt spid="506"/>
                                        </p:tgtEl>
                                      </p:cBhvr>
                                    </p:animEffect>
                                  </p:childTnLst>
                                </p:cTn>
                              </p:par>
                              <p:par>
                                <p:cTn id="16" presetID="10" presetClass="entr" presetSubtype="0" fill="hold" nodeType="withEffect">
                                  <p:stCondLst>
                                    <p:cond delay="0"/>
                                  </p:stCondLst>
                                  <p:childTnLst>
                                    <p:set>
                                      <p:cBhvr>
                                        <p:cTn id="17" dur="1" fill="hold">
                                          <p:stCondLst>
                                            <p:cond delay="0"/>
                                          </p:stCondLst>
                                        </p:cTn>
                                        <p:tgtEl>
                                          <p:spTgt spid="540"/>
                                        </p:tgtEl>
                                        <p:attrNameLst>
                                          <p:attrName>style.visibility</p:attrName>
                                        </p:attrNameLst>
                                      </p:cBhvr>
                                      <p:to>
                                        <p:strVal val="visible"/>
                                      </p:to>
                                    </p:set>
                                    <p:animEffect transition="in" filter="fade">
                                      <p:cBhvr>
                                        <p:cTn id="18" dur="1000"/>
                                        <p:tgtEl>
                                          <p:spTgt spid="5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4"/>
                                        </p:tgtEl>
                                        <p:attrNameLst>
                                          <p:attrName>style.visibility</p:attrName>
                                        </p:attrNameLst>
                                      </p:cBhvr>
                                      <p:to>
                                        <p:strVal val="visible"/>
                                      </p:to>
                                    </p:set>
                                    <p:animEffect transition="in" filter="fade">
                                      <p:cBhvr>
                                        <p:cTn id="23" dur="1000"/>
                                        <p:tgtEl>
                                          <p:spTgt spid="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6"/>
          <p:cNvSpPr txBox="1">
            <a:spLocks noGrp="1"/>
          </p:cNvSpPr>
          <p:nvPr>
            <p:ph type="title" idx="4294967295"/>
          </p:nvPr>
        </p:nvSpPr>
        <p:spPr>
          <a:xfrm>
            <a:off x="191150" y="42450"/>
            <a:ext cx="8867100" cy="492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Rockwell"/>
                <a:ea typeface="Rockwell"/>
                <a:cs typeface="Rockwell"/>
                <a:sym typeface="Rockwell"/>
              </a:rPr>
              <a:t>Pathways for State Accountability Rating Adjustments</a:t>
            </a:r>
          </a:p>
        </p:txBody>
      </p:sp>
      <p:sp>
        <p:nvSpPr>
          <p:cNvPr id="546" name="Google Shape;546;p66"/>
          <p:cNvSpPr txBox="1"/>
          <p:nvPr/>
        </p:nvSpPr>
        <p:spPr>
          <a:xfrm>
            <a:off x="1024944" y="847503"/>
            <a:ext cx="1131900" cy="500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0" i="0" u="none" strike="noStrike" cap="none">
                <a:solidFill>
                  <a:schemeClr val="dk1"/>
                </a:solidFill>
                <a:latin typeface="Calibri"/>
                <a:ea typeface="Calibri"/>
                <a:cs typeface="Calibri"/>
                <a:sym typeface="Calibri"/>
              </a:rPr>
              <a:t>District Action</a:t>
            </a:r>
            <a:endParaRPr sz="1100"/>
          </a:p>
        </p:txBody>
      </p:sp>
      <p:grpSp>
        <p:nvGrpSpPr>
          <p:cNvPr id="547" name="Google Shape;547;p66">
            <a:extLst>
              <a:ext uri="{C183D7F6-B498-43B3-948B-1728B52AA6E4}">
                <adec:decorative xmlns:adec="http://schemas.microsoft.com/office/drawing/2017/decorative" val="1"/>
              </a:ext>
            </a:extLst>
          </p:cNvPr>
          <p:cNvGrpSpPr/>
          <p:nvPr/>
        </p:nvGrpSpPr>
        <p:grpSpPr>
          <a:xfrm>
            <a:off x="580023" y="723553"/>
            <a:ext cx="2601242" cy="3919783"/>
            <a:chOff x="898305" y="2188201"/>
            <a:chExt cx="3468322" cy="4360644"/>
          </a:xfrm>
        </p:grpSpPr>
        <p:sp>
          <p:nvSpPr>
            <p:cNvPr id="548" name="Google Shape;548;p66"/>
            <p:cNvSpPr/>
            <p:nvPr/>
          </p:nvSpPr>
          <p:spPr>
            <a:xfrm>
              <a:off x="908892" y="2239026"/>
              <a:ext cx="3454206" cy="4309819"/>
            </a:xfrm>
            <a:prstGeom prst="roundRect">
              <a:avLst>
                <a:gd name="adj" fmla="val 16667"/>
              </a:avLst>
            </a:prstGeom>
            <a:solidFill>
              <a:srgbClr val="EDF1F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549" name="Google Shape;549;p66"/>
            <p:cNvSpPr/>
            <p:nvPr/>
          </p:nvSpPr>
          <p:spPr>
            <a:xfrm>
              <a:off x="912421" y="2191875"/>
              <a:ext cx="3454206" cy="530957"/>
            </a:xfrm>
            <a:prstGeom prst="round2SameRect">
              <a:avLst>
                <a:gd name="adj1" fmla="val 16667"/>
                <a:gd name="adj2" fmla="val 0"/>
              </a:avLst>
            </a:prstGeom>
            <a:solidFill>
              <a:srgbClr val="4472C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a:solidFill>
                    <a:schemeClr val="lt1"/>
                  </a:solidFill>
                  <a:latin typeface="Calibri"/>
                  <a:ea typeface="Calibri"/>
                  <a:cs typeface="Calibri"/>
                  <a:sym typeface="Calibri"/>
                </a:rPr>
                <a:t>        District Update</a:t>
              </a:r>
              <a:endParaRPr sz="1100"/>
            </a:p>
          </p:txBody>
        </p:sp>
        <p:sp>
          <p:nvSpPr>
            <p:cNvPr id="550" name="Google Shape;550;p66"/>
            <p:cNvSpPr/>
            <p:nvPr/>
          </p:nvSpPr>
          <p:spPr>
            <a:xfrm>
              <a:off x="898305" y="2188201"/>
              <a:ext cx="457200" cy="662243"/>
            </a:xfrm>
            <a:prstGeom prst="flowChartOffpageConnector">
              <a:avLst/>
            </a:prstGeom>
            <a:solidFill>
              <a:srgbClr val="28478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Calibri"/>
                  <a:ea typeface="Calibri"/>
                  <a:cs typeface="Calibri"/>
                  <a:sym typeface="Calibri"/>
                </a:rPr>
                <a:t>1</a:t>
              </a:r>
              <a:endParaRPr sz="1200"/>
            </a:p>
          </p:txBody>
        </p:sp>
        <p:sp>
          <p:nvSpPr>
            <p:cNvPr id="551" name="Google Shape;551;p66"/>
            <p:cNvSpPr txBox="1"/>
            <p:nvPr/>
          </p:nvSpPr>
          <p:spPr>
            <a:xfrm>
              <a:off x="1010999" y="2823505"/>
              <a:ext cx="3256500" cy="3467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i="0" u="none" strike="noStrike">
                  <a:solidFill>
                    <a:srgbClr val="000000"/>
                  </a:solidFill>
                  <a:latin typeface="Calibri"/>
                  <a:ea typeface="Calibri"/>
                  <a:cs typeface="Calibri"/>
                  <a:sym typeface="Calibri"/>
                </a:rPr>
                <a:t>For schools where </a:t>
              </a:r>
              <a:r>
                <a:rPr lang="en" sz="1200">
                  <a:latin typeface="Calibri"/>
                  <a:ea typeface="Calibri"/>
                  <a:cs typeface="Calibri"/>
                  <a:sym typeface="Calibri"/>
                </a:rPr>
                <a:t>the district selects a plan type based on the district’s evaluation of the school’s performance</a:t>
              </a:r>
              <a:r>
                <a:rPr lang="en" sz="1200" i="0" u="none" strike="noStrike">
                  <a:solidFill>
                    <a:srgbClr val="000000"/>
                  </a:solidFill>
                  <a:latin typeface="Calibri"/>
                  <a:ea typeface="Calibri"/>
                  <a:cs typeface="Calibri"/>
                  <a:sym typeface="Calibri"/>
                </a:rPr>
                <a:t>. These include:</a:t>
              </a:r>
              <a:endParaRPr sz="12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000"/>
                <a:buFont typeface="Arial"/>
                <a:buChar char="•"/>
              </a:pPr>
              <a:r>
                <a:rPr lang="en" sz="1000" i="0" u="none" strike="noStrike">
                  <a:solidFill>
                    <a:srgbClr val="000000"/>
                  </a:solidFill>
                  <a:latin typeface="Calibri"/>
                  <a:ea typeface="Calibri"/>
                  <a:cs typeface="Calibri"/>
                  <a:sym typeface="Calibri"/>
                </a:rPr>
                <a:t>New schools with no state data who received a preliminary plan type of “</a:t>
              </a:r>
              <a:r>
                <a:rPr lang="en" sz="1000" b="1" i="0" u="none" strike="noStrike">
                  <a:solidFill>
                    <a:srgbClr val="000000"/>
                  </a:solidFill>
                  <a:latin typeface="Calibri"/>
                  <a:ea typeface="Calibri"/>
                  <a:cs typeface="Calibri"/>
                  <a:sym typeface="Calibri"/>
                </a:rPr>
                <a:t>New School</a:t>
              </a:r>
              <a:r>
                <a:rPr lang="en" sz="1000" i="0" u="none" strike="noStrike">
                  <a:solidFill>
                    <a:srgbClr val="000000"/>
                  </a:solidFill>
                  <a:latin typeface="Calibri"/>
                  <a:ea typeface="Calibri"/>
                  <a:cs typeface="Calibri"/>
                  <a:sym typeface="Calibri"/>
                </a:rPr>
                <a:t>”,</a:t>
              </a:r>
              <a:endParaRPr sz="1000">
                <a:solidFill>
                  <a:schemeClr val="dk1"/>
                </a:solidFill>
                <a:latin typeface="Calibri"/>
                <a:ea typeface="Calibri"/>
                <a:cs typeface="Calibri"/>
                <a:sym typeface="Calibri"/>
              </a:endParaRPr>
            </a:p>
            <a:p>
              <a:pPr marL="215900" marR="0" lvl="0" indent="-215900" algn="l" rtl="0">
                <a:spcBef>
                  <a:spcPts val="0"/>
                </a:spcBef>
                <a:spcAft>
                  <a:spcPts val="0"/>
                </a:spcAft>
                <a:buClr>
                  <a:srgbClr val="000000"/>
                </a:buClr>
                <a:buSzPts val="1000"/>
                <a:buFont typeface="Arial"/>
                <a:buChar char="•"/>
              </a:pPr>
              <a:r>
                <a:rPr lang="en" sz="1000">
                  <a:latin typeface="Calibri"/>
                  <a:ea typeface="Calibri"/>
                  <a:cs typeface="Calibri"/>
                  <a:sym typeface="Calibri"/>
                </a:rPr>
                <a:t>S</a:t>
              </a:r>
              <a:r>
                <a:rPr lang="en" sz="1000" i="0" u="none" strike="noStrike">
                  <a:solidFill>
                    <a:srgbClr val="000000"/>
                  </a:solidFill>
                  <a:latin typeface="Calibri"/>
                  <a:ea typeface="Calibri"/>
                  <a:cs typeface="Calibri"/>
                  <a:sym typeface="Calibri"/>
                </a:rPr>
                <a:t>chools with no state data who received a preliminary plan type of “</a:t>
              </a:r>
              <a:r>
                <a:rPr lang="en" sz="1000" b="1" i="0" u="none" strike="noStrike">
                  <a:solidFill>
                    <a:srgbClr val="000000"/>
                  </a:solidFill>
                  <a:latin typeface="Calibri"/>
                  <a:ea typeface="Calibri"/>
                  <a:cs typeface="Calibri"/>
                  <a:sym typeface="Calibri"/>
                </a:rPr>
                <a:t>Insufficient State Data: No Students at Grade Levels Tested for State Assessments</a:t>
              </a:r>
              <a:r>
                <a:rPr lang="en" sz="1000" i="0" u="none" strike="noStrike">
                  <a:solidFill>
                    <a:srgbClr val="000000"/>
                  </a:solidFill>
                  <a:latin typeface="Calibri"/>
                  <a:ea typeface="Calibri"/>
                  <a:cs typeface="Calibri"/>
                  <a:sym typeface="Calibri"/>
                </a:rPr>
                <a:t>”, or</a:t>
              </a:r>
              <a:endParaRPr sz="1000">
                <a:solidFill>
                  <a:schemeClr val="dk1"/>
                </a:solidFill>
                <a:latin typeface="Calibri"/>
                <a:ea typeface="Calibri"/>
                <a:cs typeface="Calibri"/>
                <a:sym typeface="Calibri"/>
              </a:endParaRPr>
            </a:p>
            <a:p>
              <a:pPr marL="215900" marR="0" lvl="0" indent="-215900" algn="l" rtl="0">
                <a:spcBef>
                  <a:spcPts val="0"/>
                </a:spcBef>
                <a:spcAft>
                  <a:spcPts val="0"/>
                </a:spcAft>
                <a:buClr>
                  <a:srgbClr val="000000"/>
                </a:buClr>
                <a:buSzPts val="1000"/>
                <a:buFont typeface="Arial"/>
                <a:buChar char="•"/>
              </a:pPr>
              <a:r>
                <a:rPr lang="en" sz="1000" i="0" u="none" strike="noStrike">
                  <a:solidFill>
                    <a:srgbClr val="000000"/>
                  </a:solidFill>
                  <a:latin typeface="Calibri"/>
                  <a:ea typeface="Calibri"/>
                  <a:cs typeface="Calibri"/>
                  <a:sym typeface="Calibri"/>
                </a:rPr>
                <a:t>Small schools that do not meet the required number of reportable students who received a preliminary plan type of “</a:t>
              </a:r>
              <a:r>
                <a:rPr lang="en" sz="1000" b="1" i="0" u="none" strike="noStrike">
                  <a:solidFill>
                    <a:srgbClr val="000000"/>
                  </a:solidFill>
                  <a:latin typeface="Calibri"/>
                  <a:ea typeface="Calibri"/>
                  <a:cs typeface="Calibri"/>
                  <a:sym typeface="Calibri"/>
                </a:rPr>
                <a:t>Insufficient State Data: Small Tested Population</a:t>
              </a:r>
              <a:r>
                <a:rPr lang="en" sz="1000" i="0" u="none" strike="noStrike">
                  <a:solidFill>
                    <a:srgbClr val="000000"/>
                  </a:solidFill>
                  <a:latin typeface="Calibri"/>
                  <a:ea typeface="Calibri"/>
                  <a:cs typeface="Calibri"/>
                  <a:sym typeface="Calibri"/>
                </a:rPr>
                <a:t>”.</a:t>
              </a:r>
              <a:endParaRPr sz="1200">
                <a:latin typeface="Calibri"/>
                <a:ea typeface="Calibri"/>
                <a:cs typeface="Calibri"/>
                <a:sym typeface="Calibri"/>
              </a:endParaRPr>
            </a:p>
            <a:p>
              <a:pPr marL="215900" marR="0" lvl="0" indent="-215900" algn="l" rtl="0">
                <a:spcBef>
                  <a:spcPts val="0"/>
                </a:spcBef>
                <a:spcAft>
                  <a:spcPts val="0"/>
                </a:spcAft>
                <a:buClr>
                  <a:srgbClr val="000000"/>
                </a:buClr>
                <a:buSzPts val="1000"/>
                <a:buFont typeface="Arial"/>
                <a:buChar char="•"/>
              </a:pPr>
              <a:r>
                <a:rPr lang="en" sz="1000">
                  <a:solidFill>
                    <a:srgbClr val="000000"/>
                  </a:solidFill>
                  <a:latin typeface="Calibri"/>
                  <a:ea typeface="Calibri"/>
                  <a:cs typeface="Calibri"/>
                  <a:sym typeface="Calibri"/>
                </a:rPr>
                <a:t>Districts that use a </a:t>
              </a:r>
              <a:r>
                <a:rPr lang="en" sz="1000" b="1">
                  <a:solidFill>
                    <a:srgbClr val="000000"/>
                  </a:solidFill>
                  <a:latin typeface="Calibri"/>
                  <a:ea typeface="Calibri"/>
                  <a:cs typeface="Calibri"/>
                  <a:sym typeface="Calibri"/>
                </a:rPr>
                <a:t>District-Created School Performance Framework </a:t>
              </a:r>
              <a:r>
                <a:rPr lang="en" sz="1000">
                  <a:solidFill>
                    <a:srgbClr val="000000"/>
                  </a:solidFill>
                  <a:latin typeface="Calibri"/>
                  <a:ea typeface="Calibri"/>
                  <a:cs typeface="Calibri"/>
                  <a:sym typeface="Calibri"/>
                </a:rPr>
                <a:t>(prior </a:t>
              </a:r>
              <a:r>
                <a:rPr lang="en" sz="1000">
                  <a:latin typeface="Calibri"/>
                  <a:ea typeface="Calibri"/>
                  <a:cs typeface="Calibri"/>
                  <a:sym typeface="Calibri"/>
                </a:rPr>
                <a:t>approval</a:t>
              </a:r>
              <a:r>
                <a:rPr lang="en" sz="1000">
                  <a:solidFill>
                    <a:srgbClr val="000000"/>
                  </a:solidFill>
                  <a:latin typeface="Calibri"/>
                  <a:ea typeface="Calibri"/>
                  <a:cs typeface="Calibri"/>
                  <a:sym typeface="Calibri"/>
                </a:rPr>
                <a:t> required).</a:t>
              </a:r>
              <a:endParaRPr sz="1000">
                <a:solidFill>
                  <a:schemeClr val="dk1"/>
                </a:solidFill>
                <a:latin typeface="Calibri"/>
                <a:ea typeface="Calibri"/>
                <a:cs typeface="Calibri"/>
                <a:sym typeface="Calibri"/>
              </a:endParaRPr>
            </a:p>
          </p:txBody>
        </p:sp>
      </p:grpSp>
      <p:grpSp>
        <p:nvGrpSpPr>
          <p:cNvPr id="552" name="Google Shape;552;p66">
            <a:extLst>
              <a:ext uri="{C183D7F6-B498-43B3-948B-1728B52AA6E4}">
                <adec:decorative xmlns:adec="http://schemas.microsoft.com/office/drawing/2017/decorative" val="1"/>
              </a:ext>
            </a:extLst>
          </p:cNvPr>
          <p:cNvGrpSpPr/>
          <p:nvPr/>
        </p:nvGrpSpPr>
        <p:grpSpPr>
          <a:xfrm>
            <a:off x="3275349" y="725498"/>
            <a:ext cx="2595947" cy="3917595"/>
            <a:chOff x="905363" y="2181403"/>
            <a:chExt cx="3461263" cy="4367442"/>
          </a:xfrm>
        </p:grpSpPr>
        <p:sp>
          <p:nvSpPr>
            <p:cNvPr id="553" name="Google Shape;553;p66"/>
            <p:cNvSpPr/>
            <p:nvPr/>
          </p:nvSpPr>
          <p:spPr>
            <a:xfrm>
              <a:off x="908892" y="2239026"/>
              <a:ext cx="3454206" cy="4309819"/>
            </a:xfrm>
            <a:prstGeom prst="roundRect">
              <a:avLst>
                <a:gd name="adj" fmla="val 16667"/>
              </a:avLst>
            </a:prstGeom>
            <a:solidFill>
              <a:srgbClr val="EDF1F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554" name="Google Shape;554;p66"/>
            <p:cNvSpPr/>
            <p:nvPr/>
          </p:nvSpPr>
          <p:spPr>
            <a:xfrm>
              <a:off x="915949" y="2191875"/>
              <a:ext cx="3450677" cy="530957"/>
            </a:xfrm>
            <a:prstGeom prst="round2SameRect">
              <a:avLst>
                <a:gd name="adj1" fmla="val 16667"/>
                <a:gd name="adj2" fmla="val 0"/>
              </a:avLst>
            </a:prstGeom>
            <a:solidFill>
              <a:srgbClr val="4472C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a:solidFill>
                    <a:schemeClr val="lt1"/>
                  </a:solidFill>
                  <a:latin typeface="Calibri"/>
                  <a:ea typeface="Calibri"/>
                  <a:cs typeface="Calibri"/>
                  <a:sym typeface="Calibri"/>
                </a:rPr>
                <a:t>         Request to Reconsider</a:t>
              </a:r>
              <a:endParaRPr sz="1100"/>
            </a:p>
          </p:txBody>
        </p:sp>
        <p:sp>
          <p:nvSpPr>
            <p:cNvPr id="555" name="Google Shape;555;p66"/>
            <p:cNvSpPr/>
            <p:nvPr/>
          </p:nvSpPr>
          <p:spPr>
            <a:xfrm>
              <a:off x="905363" y="2181403"/>
              <a:ext cx="457200" cy="662243"/>
            </a:xfrm>
            <a:prstGeom prst="flowChartOffpageConnector">
              <a:avLst/>
            </a:prstGeom>
            <a:solidFill>
              <a:srgbClr val="28478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Calibri"/>
                  <a:ea typeface="Calibri"/>
                  <a:cs typeface="Calibri"/>
                  <a:sym typeface="Calibri"/>
                </a:rPr>
                <a:t>2</a:t>
              </a:r>
              <a:endParaRPr sz="1200"/>
            </a:p>
          </p:txBody>
        </p:sp>
        <p:sp>
          <p:nvSpPr>
            <p:cNvPr id="556" name="Google Shape;556;p66"/>
            <p:cNvSpPr txBox="1"/>
            <p:nvPr/>
          </p:nvSpPr>
          <p:spPr>
            <a:xfrm>
              <a:off x="1025302" y="2823495"/>
              <a:ext cx="3242100" cy="3612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i="0" u="none" strike="noStrike">
                  <a:solidFill>
                    <a:srgbClr val="000000"/>
                  </a:solidFill>
                  <a:latin typeface="Calibri"/>
                  <a:ea typeface="Calibri"/>
                  <a:cs typeface="Calibri"/>
                  <a:sym typeface="Calibri"/>
                </a:rPr>
                <a:t>If the district disagrees with a preliminary rating, then additional performance data may be submitted to CDE through the request to reconsider process. The Department will consider the request and review it based on criteria outlined in policy. Request conditions include:</a:t>
              </a:r>
              <a:endParaRPr sz="12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000"/>
                <a:buFont typeface="Calibri"/>
                <a:buChar char="•"/>
              </a:pPr>
              <a:r>
                <a:rPr lang="en" sz="1000" b="1" i="0" u="none" strike="noStrike">
                  <a:solidFill>
                    <a:srgbClr val="000000"/>
                  </a:solidFill>
                  <a:latin typeface="Calibri"/>
                  <a:ea typeface="Calibri"/>
                  <a:cs typeface="Calibri"/>
                  <a:sym typeface="Calibri"/>
                </a:rPr>
                <a:t>Body of Evidence of Student Performance</a:t>
              </a:r>
              <a:endParaRPr sz="1000">
                <a:solidFill>
                  <a:schemeClr val="dk1"/>
                </a:solidFill>
                <a:latin typeface="Calibri"/>
                <a:ea typeface="Calibri"/>
                <a:cs typeface="Calibri"/>
                <a:sym typeface="Calibri"/>
              </a:endParaRPr>
            </a:p>
            <a:p>
              <a:pPr marL="215900" marR="0" lvl="0" indent="-215900" algn="l" rtl="0">
                <a:spcBef>
                  <a:spcPts val="0"/>
                </a:spcBef>
                <a:spcAft>
                  <a:spcPts val="0"/>
                </a:spcAft>
                <a:buClr>
                  <a:srgbClr val="000000"/>
                </a:buClr>
                <a:buSzPts val="1000"/>
                <a:buFont typeface="Calibri"/>
                <a:buChar char="•"/>
              </a:pPr>
              <a:r>
                <a:rPr lang="en" sz="1000" b="1" i="0" u="none" strike="noStrike">
                  <a:solidFill>
                    <a:srgbClr val="000000"/>
                  </a:solidFill>
                  <a:latin typeface="Calibri"/>
                  <a:ea typeface="Calibri"/>
                  <a:cs typeface="Calibri"/>
                  <a:sym typeface="Calibri"/>
                </a:rPr>
                <a:t>Accountability Participation Impact</a:t>
              </a:r>
              <a:endParaRPr sz="1000">
                <a:solidFill>
                  <a:schemeClr val="dk1"/>
                </a:solidFill>
                <a:latin typeface="Calibri"/>
                <a:ea typeface="Calibri"/>
                <a:cs typeface="Calibri"/>
                <a:sym typeface="Calibri"/>
              </a:endParaRPr>
            </a:p>
            <a:p>
              <a:pPr marL="215900" marR="0" lvl="0" indent="-215900" algn="l" rtl="0">
                <a:spcBef>
                  <a:spcPts val="0"/>
                </a:spcBef>
                <a:spcAft>
                  <a:spcPts val="0"/>
                </a:spcAft>
                <a:buClr>
                  <a:srgbClr val="000000"/>
                </a:buClr>
                <a:buSzPts val="1000"/>
                <a:buFont typeface="Calibri"/>
                <a:buChar char="•"/>
              </a:pPr>
              <a:r>
                <a:rPr lang="en" sz="1000" b="1" i="0" u="none" strike="noStrike">
                  <a:solidFill>
                    <a:srgbClr val="000000"/>
                  </a:solidFill>
                  <a:latin typeface="Calibri"/>
                  <a:ea typeface="Calibri"/>
                  <a:cs typeface="Calibri"/>
                  <a:sym typeface="Calibri"/>
                </a:rPr>
                <a:t>Calculation Error</a:t>
              </a:r>
              <a:endParaRPr sz="1000">
                <a:solidFill>
                  <a:schemeClr val="dk1"/>
                </a:solidFill>
                <a:latin typeface="Calibri"/>
                <a:ea typeface="Calibri"/>
                <a:cs typeface="Calibri"/>
                <a:sym typeface="Calibri"/>
              </a:endParaRPr>
            </a:p>
            <a:p>
              <a:pPr marL="215900" marR="0" lvl="0" indent="-215900" algn="l" rtl="0">
                <a:spcBef>
                  <a:spcPts val="0"/>
                </a:spcBef>
                <a:spcAft>
                  <a:spcPts val="0"/>
                </a:spcAft>
                <a:buClr>
                  <a:srgbClr val="000000"/>
                </a:buClr>
                <a:buSzPts val="1000"/>
                <a:buFont typeface="Calibri"/>
                <a:buChar char="•"/>
              </a:pPr>
              <a:r>
                <a:rPr lang="en" sz="1000" b="1" i="0" u="none" strike="noStrike">
                  <a:solidFill>
                    <a:srgbClr val="000000"/>
                  </a:solidFill>
                  <a:latin typeface="Calibri"/>
                  <a:ea typeface="Calibri"/>
                  <a:cs typeface="Calibri"/>
                  <a:sym typeface="Calibri"/>
                </a:rPr>
                <a:t>Impact of Alternative Education Campuses on the District Performance Framework</a:t>
              </a:r>
              <a:endParaRPr sz="1000">
                <a:solidFill>
                  <a:schemeClr val="dk1"/>
                </a:solidFill>
                <a:latin typeface="Calibri"/>
                <a:ea typeface="Calibri"/>
                <a:cs typeface="Calibri"/>
                <a:sym typeface="Calibri"/>
              </a:endParaRPr>
            </a:p>
            <a:p>
              <a:pPr marL="215900" marR="0" lvl="0" indent="-215900" algn="l" rtl="0">
                <a:spcBef>
                  <a:spcPts val="0"/>
                </a:spcBef>
                <a:spcAft>
                  <a:spcPts val="0"/>
                </a:spcAft>
                <a:buClr>
                  <a:srgbClr val="000000"/>
                </a:buClr>
                <a:buSzPts val="1000"/>
                <a:buFont typeface="Calibri"/>
                <a:buChar char="•"/>
              </a:pPr>
              <a:r>
                <a:rPr lang="en" sz="1000" b="1" i="0" u="none" strike="noStrike">
                  <a:solidFill>
                    <a:srgbClr val="000000"/>
                  </a:solidFill>
                  <a:latin typeface="Calibri"/>
                  <a:ea typeface="Calibri"/>
                  <a:cs typeface="Calibri"/>
                  <a:sym typeface="Calibri"/>
                </a:rPr>
                <a:t>Districts with a Single School</a:t>
              </a:r>
              <a:endParaRPr sz="1000">
                <a:solidFill>
                  <a:schemeClr val="dk1"/>
                </a:solidFill>
                <a:latin typeface="Calibri"/>
                <a:ea typeface="Calibri"/>
                <a:cs typeface="Calibri"/>
                <a:sym typeface="Calibri"/>
              </a:endParaRPr>
            </a:p>
            <a:p>
              <a:pPr marL="215900" marR="0" lvl="0" indent="-215900" algn="l" rtl="0">
                <a:spcBef>
                  <a:spcPts val="0"/>
                </a:spcBef>
                <a:spcAft>
                  <a:spcPts val="0"/>
                </a:spcAft>
                <a:buClr>
                  <a:srgbClr val="000000"/>
                </a:buClr>
                <a:buSzPts val="1000"/>
                <a:buFont typeface="Calibri"/>
                <a:buChar char="•"/>
              </a:pPr>
              <a:r>
                <a:rPr lang="en" sz="1000" b="1" i="0" u="none" strike="noStrike">
                  <a:solidFill>
                    <a:srgbClr val="000000"/>
                  </a:solidFill>
                  <a:latin typeface="Calibri"/>
                  <a:ea typeface="Calibri"/>
                  <a:cs typeface="Calibri"/>
                  <a:sym typeface="Calibri"/>
                </a:rPr>
                <a:t>Districts with a Closed School</a:t>
              </a:r>
              <a:endParaRPr sz="1000">
                <a:solidFill>
                  <a:schemeClr val="dk1"/>
                </a:solidFill>
                <a:latin typeface="Calibri"/>
                <a:ea typeface="Calibri"/>
                <a:cs typeface="Calibri"/>
                <a:sym typeface="Calibri"/>
              </a:endParaRPr>
            </a:p>
            <a:p>
              <a:pPr marL="215900" marR="0" lvl="0" indent="-215900" algn="l" rtl="0">
                <a:spcBef>
                  <a:spcPts val="0"/>
                </a:spcBef>
                <a:spcAft>
                  <a:spcPts val="0"/>
                </a:spcAft>
                <a:buClr>
                  <a:srgbClr val="000000"/>
                </a:buClr>
                <a:buSzPts val="1000"/>
                <a:buFont typeface="Calibri"/>
                <a:buChar char="•"/>
              </a:pPr>
              <a:r>
                <a:rPr lang="en" sz="1000" b="1" i="0" u="none" strike="noStrike">
                  <a:solidFill>
                    <a:srgbClr val="000000"/>
                  </a:solidFill>
                  <a:latin typeface="Calibri"/>
                  <a:ea typeface="Calibri"/>
                  <a:cs typeface="Calibri"/>
                  <a:sym typeface="Calibri"/>
                </a:rPr>
                <a:t>Change to Insufficient State Data</a:t>
              </a:r>
              <a:endParaRPr sz="1200">
                <a:latin typeface="Calibri"/>
                <a:ea typeface="Calibri"/>
                <a:cs typeface="Calibri"/>
                <a:sym typeface="Calibri"/>
              </a:endParaRPr>
            </a:p>
            <a:p>
              <a:pPr marL="215900" marR="0" lvl="0" indent="-215900" algn="l" rtl="0">
                <a:spcBef>
                  <a:spcPts val="0"/>
                </a:spcBef>
                <a:spcAft>
                  <a:spcPts val="0"/>
                </a:spcAft>
                <a:buClr>
                  <a:srgbClr val="000000"/>
                </a:buClr>
                <a:buSzPts val="1000"/>
                <a:buFont typeface="Calibri"/>
                <a:buChar char="•"/>
              </a:pPr>
              <a:r>
                <a:rPr lang="en" sz="1000" b="1">
                  <a:solidFill>
                    <a:srgbClr val="000000"/>
                  </a:solidFill>
                  <a:latin typeface="Calibri"/>
                  <a:ea typeface="Calibri"/>
                  <a:cs typeface="Calibri"/>
                  <a:sym typeface="Calibri"/>
                </a:rPr>
                <a:t>Grade Reconfiguration</a:t>
              </a:r>
              <a:endParaRPr sz="1000">
                <a:solidFill>
                  <a:schemeClr val="dk1"/>
                </a:solidFill>
                <a:latin typeface="Calibri"/>
                <a:ea typeface="Calibri"/>
                <a:cs typeface="Calibri"/>
                <a:sym typeface="Calibri"/>
              </a:endParaRPr>
            </a:p>
          </p:txBody>
        </p:sp>
      </p:grpSp>
      <p:grpSp>
        <p:nvGrpSpPr>
          <p:cNvPr id="557" name="Google Shape;557;p66">
            <a:extLst>
              <a:ext uri="{C183D7F6-B498-43B3-948B-1728B52AA6E4}">
                <adec:decorative xmlns:adec="http://schemas.microsoft.com/office/drawing/2017/decorative" val="1"/>
              </a:ext>
            </a:extLst>
          </p:cNvPr>
          <p:cNvGrpSpPr/>
          <p:nvPr/>
        </p:nvGrpSpPr>
        <p:grpSpPr>
          <a:xfrm>
            <a:off x="5965374" y="723453"/>
            <a:ext cx="2598595" cy="3937838"/>
            <a:chOff x="901834" y="2188202"/>
            <a:chExt cx="3464793" cy="4599204"/>
          </a:xfrm>
        </p:grpSpPr>
        <p:sp>
          <p:nvSpPr>
            <p:cNvPr id="558" name="Google Shape;558;p66"/>
            <p:cNvSpPr/>
            <p:nvPr/>
          </p:nvSpPr>
          <p:spPr>
            <a:xfrm>
              <a:off x="908902" y="2239034"/>
              <a:ext cx="3454200" cy="4527000"/>
            </a:xfrm>
            <a:prstGeom prst="roundRect">
              <a:avLst>
                <a:gd name="adj" fmla="val 16667"/>
              </a:avLst>
            </a:prstGeom>
            <a:solidFill>
              <a:srgbClr val="EDF1F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559" name="Google Shape;559;p66"/>
            <p:cNvSpPr/>
            <p:nvPr/>
          </p:nvSpPr>
          <p:spPr>
            <a:xfrm>
              <a:off x="912420" y="2191875"/>
              <a:ext cx="3454207" cy="530957"/>
            </a:xfrm>
            <a:prstGeom prst="round2SameRect">
              <a:avLst>
                <a:gd name="adj1" fmla="val 16667"/>
                <a:gd name="adj2" fmla="val 0"/>
              </a:avLst>
            </a:prstGeom>
            <a:solidFill>
              <a:srgbClr val="4472C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1500">
                  <a:solidFill>
                    <a:schemeClr val="lt1"/>
                  </a:solidFill>
                  <a:latin typeface="Calibri"/>
                  <a:ea typeface="Calibri"/>
                  <a:cs typeface="Calibri"/>
                  <a:sym typeface="Calibri"/>
                </a:rPr>
                <a:t>   </a:t>
              </a:r>
              <a:r>
                <a:rPr lang="en">
                  <a:solidFill>
                    <a:schemeClr val="lt1"/>
                  </a:solidFill>
                  <a:latin typeface="Calibri"/>
                  <a:ea typeface="Calibri"/>
                  <a:cs typeface="Calibri"/>
                  <a:sym typeface="Calibri"/>
                </a:rPr>
                <a:t>     CDE Administrative Change</a:t>
              </a:r>
              <a:endParaRPr sz="1100"/>
            </a:p>
          </p:txBody>
        </p:sp>
        <p:sp>
          <p:nvSpPr>
            <p:cNvPr id="560" name="Google Shape;560;p66"/>
            <p:cNvSpPr/>
            <p:nvPr/>
          </p:nvSpPr>
          <p:spPr>
            <a:xfrm>
              <a:off x="901834" y="2188202"/>
              <a:ext cx="460729" cy="662243"/>
            </a:xfrm>
            <a:prstGeom prst="flowChartOffpageConnector">
              <a:avLst/>
            </a:prstGeom>
            <a:solidFill>
              <a:srgbClr val="28478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Calibri"/>
                  <a:ea typeface="Calibri"/>
                  <a:cs typeface="Calibri"/>
                  <a:sym typeface="Calibri"/>
                </a:rPr>
                <a:t>3</a:t>
              </a:r>
              <a:endParaRPr sz="1200"/>
            </a:p>
          </p:txBody>
        </p:sp>
        <p:sp>
          <p:nvSpPr>
            <p:cNvPr id="561" name="Google Shape;561;p66"/>
            <p:cNvSpPr txBox="1"/>
            <p:nvPr/>
          </p:nvSpPr>
          <p:spPr>
            <a:xfrm>
              <a:off x="1125469" y="2823506"/>
              <a:ext cx="3141900" cy="3963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i="0" u="none" strike="noStrike">
                  <a:solidFill>
                    <a:srgbClr val="000000"/>
                  </a:solidFill>
                  <a:latin typeface="Calibri"/>
                  <a:ea typeface="Calibri"/>
                  <a:cs typeface="Calibri"/>
                  <a:sym typeface="Calibri"/>
                </a:rPr>
                <a:t>The Department can make changes through an administrative change if a school or district meets a </a:t>
              </a:r>
              <a:r>
                <a:rPr lang="en" sz="1200" u="none" strike="noStrike">
                  <a:solidFill>
                    <a:srgbClr val="000000"/>
                  </a:solidFill>
                  <a:latin typeface="Calibri"/>
                  <a:ea typeface="Calibri"/>
                  <a:cs typeface="Calibri"/>
                  <a:sym typeface="Calibri"/>
                </a:rPr>
                <a:t>rare</a:t>
              </a:r>
              <a:r>
                <a:rPr lang="en" sz="1200" i="0" u="none" strike="noStrike">
                  <a:solidFill>
                    <a:srgbClr val="000000"/>
                  </a:solidFill>
                  <a:latin typeface="Calibri"/>
                  <a:ea typeface="Calibri"/>
                  <a:cs typeface="Calibri"/>
                  <a:sym typeface="Calibri"/>
                </a:rPr>
                <a:t> special circumstance. Special circumstances include issues with school codes, issues with test boxes that impacted participation, and other areas that can not be addressed by other data collections or the request to reconsider process. </a:t>
              </a:r>
              <a:r>
                <a:rPr lang="en" sz="1200" b="1" i="0" u="none" strike="noStrike">
                  <a:solidFill>
                    <a:srgbClr val="000000"/>
                  </a:solidFill>
                  <a:latin typeface="Calibri"/>
                  <a:ea typeface="Calibri"/>
                  <a:cs typeface="Calibri"/>
                  <a:sym typeface="Calibri"/>
                </a:rPr>
                <a:t>These changes are considered on a case-by-case basis and must be done in consultation with CDE and the district. </a:t>
              </a:r>
              <a:r>
                <a:rPr lang="en" sz="1200" i="0" u="none" strike="noStrike">
                  <a:solidFill>
                    <a:srgbClr val="000000"/>
                  </a:solidFill>
                  <a:latin typeface="Calibri"/>
                  <a:ea typeface="Calibri"/>
                  <a:cs typeface="Calibri"/>
                  <a:sym typeface="Calibri"/>
                </a:rPr>
                <a:t>These actions may require additional data or information in order to be considered and may not result in changes.</a:t>
              </a:r>
              <a:endParaRPr sz="1200">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7">
            <a:extLst>
              <a:ext uri="{C183D7F6-B498-43B3-948B-1728B52AA6E4}">
                <adec:decorative xmlns:adec="http://schemas.microsoft.com/office/drawing/2017/decorative" val="1"/>
              </a:ext>
            </a:extLst>
          </p:cNvPr>
          <p:cNvSpPr/>
          <p:nvPr/>
        </p:nvSpPr>
        <p:spPr>
          <a:xfrm>
            <a:off x="4719000" y="1008600"/>
            <a:ext cx="4226700" cy="33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67">
            <a:extLst>
              <a:ext uri="{C183D7F6-B498-43B3-948B-1728B52AA6E4}">
                <adec:decorative xmlns:adec="http://schemas.microsoft.com/office/drawing/2017/decorative" val="1"/>
              </a:ext>
            </a:extLst>
          </p:cNvPr>
          <p:cNvSpPr/>
          <p:nvPr/>
        </p:nvSpPr>
        <p:spPr>
          <a:xfrm>
            <a:off x="213075" y="2394975"/>
            <a:ext cx="4226700" cy="1936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67">
            <a:extLst>
              <a:ext uri="{C183D7F6-B498-43B3-948B-1728B52AA6E4}">
                <adec:decorative xmlns:adec="http://schemas.microsoft.com/office/drawing/2017/decorative" val="1"/>
              </a:ext>
            </a:extLst>
          </p:cNvPr>
          <p:cNvSpPr/>
          <p:nvPr/>
        </p:nvSpPr>
        <p:spPr>
          <a:xfrm>
            <a:off x="221825" y="1008600"/>
            <a:ext cx="4226700" cy="125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67"/>
          <p:cNvSpPr txBox="1">
            <a:spLocks noGrp="1"/>
          </p:cNvSpPr>
          <p:nvPr>
            <p:ph type="body" idx="1"/>
          </p:nvPr>
        </p:nvSpPr>
        <p:spPr>
          <a:xfrm>
            <a:off x="326475" y="2796688"/>
            <a:ext cx="3999900" cy="1594500"/>
          </a:xfrm>
          <a:prstGeom prst="rect">
            <a:avLst/>
          </a:prstGeom>
        </p:spPr>
        <p:txBody>
          <a:bodyPr spcFirstLastPara="1" wrap="square" lIns="0" tIns="0" rIns="0" bIns="0" anchor="t" anchorCtr="0">
            <a:normAutofit lnSpcReduction="10000"/>
          </a:bodyPr>
          <a:lstStyle/>
          <a:p>
            <a:pPr marL="0" lvl="0" indent="0" algn="l" rtl="0">
              <a:lnSpc>
                <a:spcPct val="100000"/>
              </a:lnSpc>
              <a:spcBef>
                <a:spcPts val="0"/>
              </a:spcBef>
              <a:spcAft>
                <a:spcPts val="1200"/>
              </a:spcAft>
              <a:buNone/>
            </a:pPr>
            <a:r>
              <a:rPr lang="en"/>
              <a:t>Districts that received past approval to submit a District-Created Framework must provide information about their framework and attach it to the Accreditation form. CDE will defer to the district rating only if (1) the framework is more rigorous than the state framework and (2) the rating shows a lower rating.</a:t>
            </a:r>
            <a:endParaRPr/>
          </a:p>
        </p:txBody>
      </p:sp>
      <p:sp>
        <p:nvSpPr>
          <p:cNvPr id="570" name="Google Shape;570;p67"/>
          <p:cNvSpPr txBox="1">
            <a:spLocks noGrp="1"/>
          </p:cNvSpPr>
          <p:nvPr>
            <p:ph type="title" idx="4"/>
          </p:nvPr>
        </p:nvSpPr>
        <p:spPr>
          <a:xfrm>
            <a:off x="344075" y="2394963"/>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District-Created Frameworks</a:t>
            </a:r>
            <a:endParaRPr/>
          </a:p>
        </p:txBody>
      </p:sp>
      <p:sp>
        <p:nvSpPr>
          <p:cNvPr id="571" name="Google Shape;571;p67"/>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13</a:t>
            </a:fld>
            <a:endParaRPr/>
          </a:p>
        </p:txBody>
      </p:sp>
      <p:sp>
        <p:nvSpPr>
          <p:cNvPr id="572" name="Google Shape;572;p67"/>
          <p:cNvSpPr txBox="1"/>
          <p:nvPr/>
        </p:nvSpPr>
        <p:spPr>
          <a:xfrm>
            <a:off x="265275" y="1370125"/>
            <a:ext cx="4122300" cy="831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a:latin typeface="Calibri"/>
                <a:ea typeface="Calibri"/>
                <a:cs typeface="Calibri"/>
                <a:sym typeface="Calibri"/>
              </a:rPr>
              <a:t>Districts must select a plan type using the dropdown for new schools. The plan type should be based on the district’s own evaluation of performance.</a:t>
            </a:r>
            <a:endParaRPr>
              <a:latin typeface="Calibri"/>
              <a:ea typeface="Calibri"/>
              <a:cs typeface="Calibri"/>
              <a:sym typeface="Calibri"/>
            </a:endParaRPr>
          </a:p>
        </p:txBody>
      </p:sp>
      <p:sp>
        <p:nvSpPr>
          <p:cNvPr id="573" name="Google Shape;573;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574" name="Google Shape;574;p67"/>
          <p:cNvSpPr txBox="1">
            <a:spLocks noGrp="1"/>
          </p:cNvSpPr>
          <p:nvPr>
            <p:ph type="body" idx="2"/>
          </p:nvPr>
        </p:nvSpPr>
        <p:spPr>
          <a:xfrm>
            <a:off x="4832400" y="1448875"/>
            <a:ext cx="3999900" cy="28824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t>For districts and schools labeled “ISD”:</a:t>
            </a:r>
            <a:r>
              <a:rPr lang="en"/>
              <a:t> The district is not eligible to assign a rating and the site will maintain the ISD rating and any associated clock status.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b="1"/>
              <a:t>For districts and schools labeled “ISD: Small Tested Population” or “ISD: No Students at Grade Levels Tested for State Assessments”:</a:t>
            </a:r>
            <a:r>
              <a:rPr lang="en"/>
              <a:t> </a:t>
            </a:r>
            <a:endParaRPr/>
          </a:p>
          <a:p>
            <a:pPr marL="457200" lvl="0" indent="-317500" algn="l" rtl="0">
              <a:lnSpc>
                <a:spcPct val="100000"/>
              </a:lnSpc>
              <a:spcBef>
                <a:spcPts val="0"/>
              </a:spcBef>
              <a:spcAft>
                <a:spcPts val="0"/>
              </a:spcAft>
              <a:buSzPts val="1400"/>
              <a:buFont typeface="Calibri"/>
              <a:buChar char="●"/>
            </a:pPr>
            <a:r>
              <a:rPr lang="en"/>
              <a:t>If the site is on Performance Watch, it will maintain the ISD rating and any associated clock status.</a:t>
            </a:r>
            <a:endParaRPr/>
          </a:p>
          <a:p>
            <a:pPr marL="457200" lvl="0" indent="-317500" algn="l" rtl="0">
              <a:lnSpc>
                <a:spcPct val="100000"/>
              </a:lnSpc>
              <a:spcBef>
                <a:spcPts val="0"/>
              </a:spcBef>
              <a:spcAft>
                <a:spcPts val="0"/>
              </a:spcAft>
              <a:buSzPts val="1400"/>
              <a:buFont typeface="Calibri"/>
              <a:buChar char="●"/>
            </a:pPr>
            <a:r>
              <a:rPr lang="en"/>
              <a:t>If the site is Improvement or higher, districts can select a plan type, based on the district’s evaluation of performance, using the dropdown.</a:t>
            </a:r>
            <a:endParaRPr/>
          </a:p>
        </p:txBody>
      </p:sp>
      <p:sp>
        <p:nvSpPr>
          <p:cNvPr id="575" name="Google Shape;575;p6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District Updates</a:t>
            </a:r>
            <a:endParaRPr/>
          </a:p>
        </p:txBody>
      </p:sp>
      <p:sp>
        <p:nvSpPr>
          <p:cNvPr id="576" name="Google Shape;576;p67"/>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Districts with Insufficient State Data (ISD) Ratings</a:t>
            </a:r>
            <a:endParaRPr/>
          </a:p>
        </p:txBody>
      </p:sp>
      <p:sp>
        <p:nvSpPr>
          <p:cNvPr id="577" name="Google Shape;577;p67"/>
          <p:cNvSpPr txBox="1">
            <a:spLocks noGrp="1"/>
          </p:cNvSpPr>
          <p:nvPr>
            <p:ph type="title" idx="4"/>
          </p:nvPr>
        </p:nvSpPr>
        <p:spPr>
          <a:xfrm>
            <a:off x="335325" y="1070200"/>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District with New Schools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8"/>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Accreditation Form Walkthrough</a:t>
            </a:r>
            <a:endParaRPr/>
          </a:p>
        </p:txBody>
      </p:sp>
      <p:sp>
        <p:nvSpPr>
          <p:cNvPr id="583" name="Google Shape;583;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6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t>Accreditation Form</a:t>
            </a:r>
            <a:r>
              <a:rPr lang="en"/>
              <a:t>| </a:t>
            </a:r>
            <a:r>
              <a:rPr lang="en">
                <a:latin typeface="Arial"/>
                <a:ea typeface="Arial"/>
                <a:cs typeface="Arial"/>
                <a:sym typeface="Arial"/>
              </a:rPr>
              <a:t>Purpose and Submission</a:t>
            </a:r>
            <a:endParaRPr>
              <a:latin typeface="Arial"/>
              <a:ea typeface="Arial"/>
              <a:cs typeface="Arial"/>
              <a:sym typeface="Arial"/>
            </a:endParaRPr>
          </a:p>
        </p:txBody>
      </p:sp>
      <p:sp>
        <p:nvSpPr>
          <p:cNvPr id="590" name="Google Shape;590;p69"/>
          <p:cNvSpPr txBox="1">
            <a:spLocks noGrp="1"/>
          </p:cNvSpPr>
          <p:nvPr>
            <p:ph type="body" idx="1"/>
          </p:nvPr>
        </p:nvSpPr>
        <p:spPr>
          <a:xfrm>
            <a:off x="457200" y="1143000"/>
            <a:ext cx="8215200" cy="3191700"/>
          </a:xfrm>
          <a:prstGeom prst="rect">
            <a:avLst/>
          </a:prstGeom>
        </p:spPr>
        <p:txBody>
          <a:bodyPr spcFirstLastPara="1" wrap="square" lIns="0" tIns="0" rIns="0" bIns="0" anchor="t" anchorCtr="0">
            <a:noAutofit/>
          </a:bodyPr>
          <a:lstStyle/>
          <a:p>
            <a:pPr marL="457200" lvl="0" indent="-348932" algn="l" rtl="0">
              <a:lnSpc>
                <a:spcPct val="95000"/>
              </a:lnSpc>
              <a:spcBef>
                <a:spcPts val="0"/>
              </a:spcBef>
              <a:spcAft>
                <a:spcPts val="0"/>
              </a:spcAft>
              <a:buSzPts val="1895"/>
              <a:buChar char="●"/>
            </a:pPr>
            <a:r>
              <a:rPr lang="en" sz="1895"/>
              <a:t>The form’s purpose is to:</a:t>
            </a:r>
            <a:endParaRPr sz="1895"/>
          </a:p>
          <a:p>
            <a:pPr marL="914400" lvl="1" indent="-348932" algn="l" rtl="0">
              <a:lnSpc>
                <a:spcPct val="95000"/>
              </a:lnSpc>
              <a:spcBef>
                <a:spcPts val="0"/>
              </a:spcBef>
              <a:spcAft>
                <a:spcPts val="0"/>
              </a:spcAft>
              <a:buSzPts val="1895"/>
              <a:buChar char="○"/>
            </a:pPr>
            <a:r>
              <a:rPr lang="en" sz="1895"/>
              <a:t>Begin the process of finalizing school plan types and district accreditation ratings;</a:t>
            </a:r>
            <a:endParaRPr sz="1895"/>
          </a:p>
          <a:p>
            <a:pPr marL="914400" lvl="1" indent="-348932" algn="l" rtl="0">
              <a:lnSpc>
                <a:spcPct val="95000"/>
              </a:lnSpc>
              <a:spcBef>
                <a:spcPts val="0"/>
              </a:spcBef>
              <a:spcAft>
                <a:spcPts val="0"/>
              </a:spcAft>
              <a:buSzPts val="1895"/>
              <a:buChar char="○"/>
            </a:pPr>
            <a:r>
              <a:rPr lang="en" sz="1895"/>
              <a:t>Provide district updates for unique circumstances (e.g., new schools); &amp;</a:t>
            </a:r>
            <a:endParaRPr sz="1895"/>
          </a:p>
          <a:p>
            <a:pPr marL="914400" lvl="1" indent="-348932" algn="l" rtl="0">
              <a:lnSpc>
                <a:spcPct val="95000"/>
              </a:lnSpc>
              <a:spcBef>
                <a:spcPts val="0"/>
              </a:spcBef>
              <a:spcAft>
                <a:spcPts val="0"/>
              </a:spcAft>
              <a:buSzPts val="1895"/>
              <a:buChar char="○"/>
            </a:pPr>
            <a:r>
              <a:rPr lang="en" sz="1895"/>
              <a:t>Indicate intent to pursue a request to reconsider.</a:t>
            </a:r>
            <a:endParaRPr sz="1895"/>
          </a:p>
          <a:p>
            <a:pPr marL="457200" lvl="0" indent="-348932" algn="l" rtl="0">
              <a:lnSpc>
                <a:spcPct val="95000"/>
              </a:lnSpc>
              <a:spcBef>
                <a:spcPts val="0"/>
              </a:spcBef>
              <a:spcAft>
                <a:spcPts val="0"/>
              </a:spcAft>
              <a:buSzPts val="1895"/>
              <a:buChar char="●"/>
            </a:pPr>
            <a:r>
              <a:rPr lang="en" sz="1895"/>
              <a:t>Accreditation forms are required for </a:t>
            </a:r>
            <a:r>
              <a:rPr lang="en" sz="1895" b="1"/>
              <a:t>all districts</a:t>
            </a:r>
            <a:r>
              <a:rPr lang="en" sz="1895"/>
              <a:t> and are due </a:t>
            </a:r>
            <a:r>
              <a:rPr lang="en" sz="1895" b="1"/>
              <a:t>September 22 </a:t>
            </a:r>
            <a:r>
              <a:rPr lang="en" sz="1895"/>
              <a:t>in the Accreditation Portal in the </a:t>
            </a:r>
            <a:r>
              <a:rPr lang="en" sz="1895" u="sng">
                <a:solidFill>
                  <a:schemeClr val="hlink"/>
                </a:solidFill>
                <a:hlinkClick r:id="rId3"/>
              </a:rPr>
              <a:t>ACI/UIP online system</a:t>
            </a:r>
            <a:r>
              <a:rPr lang="en" sz="1895"/>
              <a:t>.</a:t>
            </a:r>
            <a:endParaRPr sz="1895"/>
          </a:p>
        </p:txBody>
      </p:sp>
      <p:sp>
        <p:nvSpPr>
          <p:cNvPr id="591" name="Google Shape;591;p6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15</a:t>
            </a:fld>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7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Accessing the Form</a:t>
            </a:r>
            <a:endParaRPr/>
          </a:p>
        </p:txBody>
      </p:sp>
      <p:sp>
        <p:nvSpPr>
          <p:cNvPr id="597" name="Google Shape;597;p70"/>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16</a:t>
            </a:fld>
            <a:endParaRPr/>
          </a:p>
        </p:txBody>
      </p:sp>
      <p:pic>
        <p:nvPicPr>
          <p:cNvPr id="598" name="Google Shape;598;p7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21475" y="1149454"/>
            <a:ext cx="4325949" cy="2129601"/>
          </a:xfrm>
          <a:prstGeom prst="rect">
            <a:avLst/>
          </a:prstGeom>
          <a:noFill/>
          <a:ln>
            <a:noFill/>
          </a:ln>
          <a:effectLst>
            <a:outerShdw blurRad="57150" dist="19050" dir="5400000" algn="bl" rotWithShape="0">
              <a:srgbClr val="000000">
                <a:alpha val="50000"/>
              </a:srgbClr>
            </a:outerShdw>
          </a:effectLst>
        </p:spPr>
      </p:pic>
      <p:sp>
        <p:nvSpPr>
          <p:cNvPr id="599" name="Google Shape;599;p70"/>
          <p:cNvSpPr txBox="1">
            <a:spLocks noGrp="1"/>
          </p:cNvSpPr>
          <p:nvPr>
            <p:ph type="body" idx="1"/>
          </p:nvPr>
        </p:nvSpPr>
        <p:spPr>
          <a:xfrm>
            <a:off x="304625" y="1149450"/>
            <a:ext cx="3999900" cy="3178800"/>
          </a:xfrm>
          <a:prstGeom prst="rect">
            <a:avLst/>
          </a:prstGeom>
        </p:spPr>
        <p:txBody>
          <a:bodyPr spcFirstLastPara="1" wrap="square" lIns="0" tIns="0" rIns="0" bIns="0" anchor="t" anchorCtr="0">
            <a:normAutofit fontScale="92500"/>
          </a:bodyPr>
          <a:lstStyle/>
          <a:p>
            <a:pPr marL="0" lvl="0" indent="0" algn="l" rtl="0">
              <a:spcBef>
                <a:spcPts val="0"/>
              </a:spcBef>
              <a:spcAft>
                <a:spcPts val="0"/>
              </a:spcAft>
              <a:buNone/>
            </a:pPr>
            <a:r>
              <a:rPr lang="en" sz="2000" b="1"/>
              <a:t>Does your district have updated accountability contacts?</a:t>
            </a:r>
            <a:endParaRPr/>
          </a:p>
          <a:p>
            <a:pPr marL="0" lvl="0" indent="0" algn="l" rtl="0">
              <a:spcBef>
                <a:spcPts val="1200"/>
              </a:spcBef>
              <a:spcAft>
                <a:spcPts val="0"/>
              </a:spcAft>
              <a:buNone/>
            </a:pPr>
            <a:r>
              <a:rPr lang="en" sz="2000" u="sng">
                <a:solidFill>
                  <a:schemeClr val="hlink"/>
                </a:solidFill>
                <a:hlinkClick r:id="rId4"/>
              </a:rPr>
              <a:t>Current List of Accountability Contacts</a:t>
            </a:r>
            <a:r>
              <a:rPr lang="en"/>
              <a:t> </a:t>
            </a:r>
            <a:endParaRPr/>
          </a:p>
          <a:p>
            <a:pPr marL="0" lvl="0" indent="0" algn="l" rtl="0">
              <a:spcBef>
                <a:spcPts val="1200"/>
              </a:spcBef>
              <a:spcAft>
                <a:spcPts val="0"/>
              </a:spcAft>
              <a:buNone/>
            </a:pPr>
            <a:r>
              <a:rPr lang="en" sz="2000" b="1"/>
              <a:t>Did your district’s Local Access Manager (LAM) designate your system login role to “Accountability Contact”?</a:t>
            </a:r>
            <a:endParaRPr sz="2000" u="sng">
              <a:solidFill>
                <a:schemeClr val="hlink"/>
              </a:solidFill>
            </a:endParaRPr>
          </a:p>
          <a:p>
            <a:pPr marL="0" lvl="0" indent="0" algn="l" rtl="0">
              <a:lnSpc>
                <a:spcPct val="90000"/>
              </a:lnSpc>
              <a:spcBef>
                <a:spcPts val="1200"/>
              </a:spcBef>
              <a:spcAft>
                <a:spcPts val="0"/>
              </a:spcAft>
              <a:buNone/>
            </a:pPr>
            <a:r>
              <a:rPr lang="en" sz="2000" u="sng">
                <a:solidFill>
                  <a:schemeClr val="hlink"/>
                </a:solidFill>
                <a:hlinkClick r:id="rId5"/>
              </a:rPr>
              <a:t>UIP/ACI Online System User Setup Management</a:t>
            </a:r>
            <a:endParaRPr b="1"/>
          </a:p>
        </p:txBody>
      </p:sp>
      <p:sp>
        <p:nvSpPr>
          <p:cNvPr id="600" name="Google Shape;600;p70"/>
          <p:cNvSpPr txBox="1"/>
          <p:nvPr/>
        </p:nvSpPr>
        <p:spPr>
          <a:xfrm>
            <a:off x="4690700" y="3279050"/>
            <a:ext cx="4160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Calibri"/>
                <a:ea typeface="Calibri"/>
                <a:cs typeface="Calibri"/>
                <a:sym typeface="Calibri"/>
              </a:rPr>
              <a:t>Still don’t have access to the form? Contact your district’s LAM to request they change your system login role using </a:t>
            </a:r>
            <a:r>
              <a:rPr lang="en" i="1" u="sng">
                <a:solidFill>
                  <a:schemeClr val="hlink"/>
                </a:solidFill>
                <a:latin typeface="Calibri"/>
                <a:ea typeface="Calibri"/>
                <a:cs typeface="Calibri"/>
                <a:sym typeface="Calibri"/>
                <a:hlinkClick r:id="rId6"/>
              </a:rPr>
              <a:t>this form</a:t>
            </a:r>
            <a:r>
              <a:rPr lang="en" i="1">
                <a:latin typeface="Calibri"/>
                <a:ea typeface="Calibri"/>
                <a:cs typeface="Calibri"/>
                <a:sym typeface="Calibri"/>
              </a:rPr>
              <a:t>.</a:t>
            </a:r>
            <a:endParaRPr i="1">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71"/>
          <p:cNvSpPr txBox="1">
            <a:spLocks noGrp="1"/>
          </p:cNvSpPr>
          <p:nvPr>
            <p:ph type="body" idx="2"/>
          </p:nvPr>
        </p:nvSpPr>
        <p:spPr>
          <a:xfrm>
            <a:off x="311700" y="3621175"/>
            <a:ext cx="8520600" cy="710100"/>
          </a:xfrm>
          <a:prstGeom prst="rect">
            <a:avLst/>
          </a:prstGeom>
        </p:spPr>
        <p:txBody>
          <a:bodyPr spcFirstLastPara="1" wrap="square" lIns="0" tIns="0" rIns="0" bIns="0" anchor="t" anchorCtr="0">
            <a:normAutofit fontScale="92500" lnSpcReduction="10000"/>
          </a:bodyPr>
          <a:lstStyle/>
          <a:p>
            <a:pPr marL="0" lvl="0" indent="0" algn="l" rtl="0">
              <a:spcBef>
                <a:spcPts val="0"/>
              </a:spcBef>
              <a:spcAft>
                <a:spcPts val="1200"/>
              </a:spcAft>
              <a:buNone/>
            </a:pPr>
            <a:r>
              <a:rPr lang="en" sz="1800"/>
              <a:t>Once you have access, this is what you should see when you log-in and click “Accreditation Portal” at the top of the homepage.</a:t>
            </a:r>
            <a:endParaRPr sz="1800"/>
          </a:p>
        </p:txBody>
      </p:sp>
      <p:sp>
        <p:nvSpPr>
          <p:cNvPr id="606" name="Google Shape;606;p7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lt1"/>
                </a:solidFill>
              </a:rPr>
              <a:t>Accreditation Form Walkthrough</a:t>
            </a:r>
            <a:endParaRPr dirty="0"/>
          </a:p>
        </p:txBody>
      </p:sp>
      <p:sp>
        <p:nvSpPr>
          <p:cNvPr id="607" name="Google Shape;607;p7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17</a:t>
            </a:fld>
            <a:endParaRPr/>
          </a:p>
        </p:txBody>
      </p:sp>
      <p:pic>
        <p:nvPicPr>
          <p:cNvPr id="608" name="Google Shape;608;p71">
            <a:extLst>
              <a:ext uri="{C183D7F6-B498-43B3-948B-1728B52AA6E4}">
                <adec:decorative xmlns:adec="http://schemas.microsoft.com/office/drawing/2017/decorative" val="1"/>
              </a:ext>
            </a:extLst>
          </p:cNvPr>
          <p:cNvPicPr preferRelativeResize="0"/>
          <p:nvPr/>
        </p:nvPicPr>
        <p:blipFill rotWithShape="1">
          <a:blip r:embed="rId3">
            <a:alphaModFix/>
          </a:blip>
          <a:srcRect b="33958"/>
          <a:stretch/>
        </p:blipFill>
        <p:spPr>
          <a:xfrm>
            <a:off x="281925" y="1011674"/>
            <a:ext cx="8648524" cy="2447500"/>
          </a:xfrm>
          <a:prstGeom prst="rect">
            <a:avLst/>
          </a:prstGeom>
          <a:noFill/>
          <a:ln>
            <a:noFill/>
          </a:ln>
          <a:effectLst>
            <a:outerShdw blurRad="57150" dist="19050" dir="5400000" algn="bl" rotWithShape="0">
              <a:srgbClr val="000000">
                <a:alpha val="50000"/>
              </a:srgbClr>
            </a:outerShdw>
          </a:effectLst>
        </p:spPr>
      </p:pic>
      <p:sp>
        <p:nvSpPr>
          <p:cNvPr id="609" name="Google Shape;609;p71">
            <a:extLst>
              <a:ext uri="{C183D7F6-B498-43B3-948B-1728B52AA6E4}">
                <adec:decorative xmlns:adec="http://schemas.microsoft.com/office/drawing/2017/decorative" val="1"/>
              </a:ext>
            </a:extLst>
          </p:cNvPr>
          <p:cNvSpPr/>
          <p:nvPr/>
        </p:nvSpPr>
        <p:spPr>
          <a:xfrm>
            <a:off x="5250550" y="1252675"/>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7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Selecting Accreditation Options for Your District</a:t>
            </a:r>
            <a:endParaRPr/>
          </a:p>
        </p:txBody>
      </p:sp>
      <p:sp>
        <p:nvSpPr>
          <p:cNvPr id="615" name="Google Shape;615;p72"/>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The form is pre-populated with the preliminary ratings/plan types/clock years for your district.</a:t>
            </a:r>
            <a:endParaRPr/>
          </a:p>
          <a:p>
            <a:pPr marL="0" lvl="0" indent="0" algn="l" rtl="0">
              <a:spcBef>
                <a:spcPts val="1200"/>
              </a:spcBef>
              <a:spcAft>
                <a:spcPts val="1200"/>
              </a:spcAft>
              <a:buNone/>
            </a:pPr>
            <a:r>
              <a:rPr lang="en"/>
              <a:t>The form guides users to select the accreditation options available (either selecting a rating from the dropdown or selecting no change requested/request changed rating).</a:t>
            </a:r>
            <a:endParaRPr/>
          </a:p>
        </p:txBody>
      </p:sp>
      <p:sp>
        <p:nvSpPr>
          <p:cNvPr id="616" name="Google Shape;616;p7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18</a:t>
            </a:fld>
            <a:endParaRPr/>
          </a:p>
        </p:txBody>
      </p:sp>
      <p:pic>
        <p:nvPicPr>
          <p:cNvPr id="617" name="Google Shape;617;p72">
            <a:extLst>
              <a:ext uri="{C183D7F6-B498-43B3-948B-1728B52AA6E4}">
                <adec:decorative xmlns:adec="http://schemas.microsoft.com/office/drawing/2017/decorative" val="1"/>
              </a:ext>
            </a:extLst>
          </p:cNvPr>
          <p:cNvPicPr preferRelativeResize="0"/>
          <p:nvPr/>
        </p:nvPicPr>
        <p:blipFill rotWithShape="1">
          <a:blip r:embed="rId3">
            <a:alphaModFix/>
          </a:blip>
          <a:srcRect l="23294" t="45017" r="29956" b="40803"/>
          <a:stretch/>
        </p:blipFill>
        <p:spPr>
          <a:xfrm>
            <a:off x="5518300" y="2489300"/>
            <a:ext cx="3516902" cy="471187"/>
          </a:xfrm>
          <a:prstGeom prst="rect">
            <a:avLst/>
          </a:prstGeom>
          <a:noFill/>
          <a:ln>
            <a:noFill/>
          </a:ln>
          <a:effectLst>
            <a:outerShdw blurRad="57150" dist="19050" dir="5400000" algn="bl" rotWithShape="0">
              <a:srgbClr val="000000">
                <a:alpha val="50000"/>
              </a:srgbClr>
            </a:outerShdw>
          </a:effectLst>
        </p:spPr>
      </p:pic>
      <p:sp>
        <p:nvSpPr>
          <p:cNvPr id="618" name="Google Shape;618;p72">
            <a:extLst>
              <a:ext uri="{C183D7F6-B498-43B3-948B-1728B52AA6E4}">
                <adec:decorative xmlns:adec="http://schemas.microsoft.com/office/drawing/2017/decorative" val="1"/>
              </a:ext>
            </a:extLst>
          </p:cNvPr>
          <p:cNvSpPr/>
          <p:nvPr/>
        </p:nvSpPr>
        <p:spPr>
          <a:xfrm rot="5400000">
            <a:off x="8655700" y="3072600"/>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9" name="Google Shape;619;p7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065576" y="3241300"/>
            <a:ext cx="2536198" cy="1565975"/>
          </a:xfrm>
          <a:prstGeom prst="rect">
            <a:avLst/>
          </a:prstGeom>
          <a:noFill/>
          <a:ln>
            <a:noFill/>
          </a:ln>
          <a:effectLst>
            <a:outerShdw blurRad="57150" dist="19050" dir="5400000" algn="bl" rotWithShape="0">
              <a:srgbClr val="000000">
                <a:alpha val="50000"/>
              </a:srgbClr>
            </a:outerShdw>
          </a:effectLst>
        </p:spPr>
      </p:pic>
      <p:sp>
        <p:nvSpPr>
          <p:cNvPr id="620" name="Google Shape;620;p72">
            <a:extLst>
              <a:ext uri="{C183D7F6-B498-43B3-948B-1728B52AA6E4}">
                <adec:decorative xmlns:adec="http://schemas.microsoft.com/office/drawing/2017/decorative" val="1"/>
              </a:ext>
            </a:extLst>
          </p:cNvPr>
          <p:cNvSpPr/>
          <p:nvPr/>
        </p:nvSpPr>
        <p:spPr>
          <a:xfrm rot="10800000">
            <a:off x="5713075" y="3991750"/>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1" name="Google Shape;621;p72">
            <a:extLst>
              <a:ext uri="{C183D7F6-B498-43B3-948B-1728B52AA6E4}">
                <adec:decorative xmlns:adec="http://schemas.microsoft.com/office/drawing/2017/decorative" val="1"/>
              </a:ext>
            </a:extLst>
          </p:cNvPr>
          <p:cNvPicPr preferRelativeResize="0"/>
          <p:nvPr/>
        </p:nvPicPr>
        <p:blipFill rotWithShape="1">
          <a:blip r:embed="rId5">
            <a:alphaModFix/>
          </a:blip>
          <a:srcRect l="17645" t="53327" r="67541" b="35453"/>
          <a:stretch/>
        </p:blipFill>
        <p:spPr>
          <a:xfrm>
            <a:off x="5615699" y="1160760"/>
            <a:ext cx="2986073" cy="969090"/>
          </a:xfrm>
          <a:prstGeom prst="rect">
            <a:avLst/>
          </a:prstGeom>
          <a:noFill/>
          <a:ln>
            <a:noFill/>
          </a:ln>
          <a:effectLst>
            <a:outerShdw blurRad="57150" dist="19050" dir="5400000" algn="bl" rotWithShape="0">
              <a:srgbClr val="000000">
                <a:alpha val="50000"/>
              </a:srgbClr>
            </a:outerShdw>
          </a:effectLst>
        </p:spPr>
      </p:pic>
      <p:sp>
        <p:nvSpPr>
          <p:cNvPr id="622" name="Google Shape;622;p72">
            <a:extLst>
              <a:ext uri="{C183D7F6-B498-43B3-948B-1728B52AA6E4}">
                <adec:decorative xmlns:adec="http://schemas.microsoft.com/office/drawing/2017/decorative" val="1"/>
              </a:ext>
            </a:extLst>
          </p:cNvPr>
          <p:cNvSpPr/>
          <p:nvPr/>
        </p:nvSpPr>
        <p:spPr>
          <a:xfrm>
            <a:off x="8486500" y="1747200"/>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7" name="Google Shape;627;p73" descr="image"/>
          <p:cNvPicPr preferRelativeResize="0"/>
          <p:nvPr/>
        </p:nvPicPr>
        <p:blipFill rotWithShape="1">
          <a:blip r:embed="rId3">
            <a:alphaModFix/>
          </a:blip>
          <a:srcRect l="5830" t="18004" r="10752" b="8265"/>
          <a:stretch/>
        </p:blipFill>
        <p:spPr>
          <a:xfrm>
            <a:off x="4738229" y="2108500"/>
            <a:ext cx="4257871" cy="2011225"/>
          </a:xfrm>
          <a:prstGeom prst="rect">
            <a:avLst/>
          </a:prstGeom>
          <a:noFill/>
          <a:ln>
            <a:noFill/>
          </a:ln>
          <a:effectLst>
            <a:outerShdw blurRad="57150" dist="19050" dir="5400000" algn="bl" rotWithShape="0">
              <a:srgbClr val="000000">
                <a:alpha val="50000"/>
              </a:srgbClr>
            </a:outerShdw>
          </a:effectLst>
        </p:spPr>
      </p:pic>
      <p:sp>
        <p:nvSpPr>
          <p:cNvPr id="628" name="Google Shape;628;p7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Submitting the Form and Assurance</a:t>
            </a:r>
            <a:endParaRPr/>
          </a:p>
        </p:txBody>
      </p:sp>
      <p:sp>
        <p:nvSpPr>
          <p:cNvPr id="629" name="Google Shape;629;p73"/>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To submit the form, district accountability contacts need to complete an assurance. </a:t>
            </a:r>
            <a:r>
              <a:rPr lang="en" b="1"/>
              <a:t>The completed form is due September 22.</a:t>
            </a:r>
            <a:endParaRPr b="1"/>
          </a:p>
        </p:txBody>
      </p:sp>
      <p:sp>
        <p:nvSpPr>
          <p:cNvPr id="630" name="Google Shape;630;p7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19</a:t>
            </a:fld>
            <a:endParaRPr/>
          </a:p>
        </p:txBody>
      </p:sp>
      <p:sp>
        <p:nvSpPr>
          <p:cNvPr id="631" name="Google Shape;631;p73">
            <a:extLst>
              <a:ext uri="{C183D7F6-B498-43B3-948B-1728B52AA6E4}">
                <adec:decorative xmlns:adec="http://schemas.microsoft.com/office/drawing/2017/decorative" val="1"/>
              </a:ext>
            </a:extLst>
          </p:cNvPr>
          <p:cNvSpPr/>
          <p:nvPr/>
        </p:nvSpPr>
        <p:spPr>
          <a:xfrm rot="5400000">
            <a:off x="8354175" y="4142600"/>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2" name="Google Shape;632;p73">
            <a:extLst>
              <a:ext uri="{C183D7F6-B498-43B3-948B-1728B52AA6E4}">
                <adec:decorative xmlns:adec="http://schemas.microsoft.com/office/drawing/2017/decorative" val="1"/>
              </a:ext>
            </a:extLst>
          </p:cNvPr>
          <p:cNvPicPr preferRelativeResize="0"/>
          <p:nvPr/>
        </p:nvPicPr>
        <p:blipFill rotWithShape="1">
          <a:blip r:embed="rId4">
            <a:alphaModFix/>
          </a:blip>
          <a:srcRect l="50000" t="93644" r="34400" b="-2103"/>
          <a:stretch/>
        </p:blipFill>
        <p:spPr>
          <a:xfrm>
            <a:off x="5870549" y="1236835"/>
            <a:ext cx="2770152" cy="663576"/>
          </a:xfrm>
          <a:prstGeom prst="rect">
            <a:avLst/>
          </a:prstGeom>
          <a:noFill/>
          <a:ln>
            <a:noFill/>
          </a:ln>
          <a:effectLst>
            <a:outerShdw blurRad="57150" dist="19050" dir="5400000" algn="bl" rotWithShape="0">
              <a:srgbClr val="000000">
                <a:alpha val="50000"/>
              </a:srgbClr>
            </a:outerShdw>
          </a:effectLst>
        </p:spPr>
      </p:pic>
      <p:sp>
        <p:nvSpPr>
          <p:cNvPr id="633" name="Google Shape;633;p73">
            <a:extLst>
              <a:ext uri="{C183D7F6-B498-43B3-948B-1728B52AA6E4}">
                <adec:decorative xmlns:adec="http://schemas.microsoft.com/office/drawing/2017/decorative" val="1"/>
              </a:ext>
            </a:extLst>
          </p:cNvPr>
          <p:cNvSpPr/>
          <p:nvPr/>
        </p:nvSpPr>
        <p:spPr>
          <a:xfrm>
            <a:off x="8128450" y="1463450"/>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Agenda</a:t>
            </a:r>
            <a:endParaRPr dirty="0"/>
          </a:p>
        </p:txBody>
      </p:sp>
      <p:sp>
        <p:nvSpPr>
          <p:cNvPr id="405" name="Google Shape;405;p56"/>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a:t>
            </a:fld>
            <a:endParaRPr/>
          </a:p>
        </p:txBody>
      </p:sp>
      <p:sp>
        <p:nvSpPr>
          <p:cNvPr id="407" name="Google Shape;407;p56"/>
          <p:cNvSpPr txBox="1">
            <a:spLocks noGrp="1"/>
          </p:cNvSpPr>
          <p:nvPr>
            <p:ph type="body" idx="4294967295"/>
          </p:nvPr>
        </p:nvSpPr>
        <p:spPr>
          <a:xfrm>
            <a:off x="311700" y="1152475"/>
            <a:ext cx="4780800" cy="31788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 dirty="0"/>
              <a:t>Brief overview of 2023 state accountability</a:t>
            </a:r>
            <a:endParaRPr dirty="0"/>
          </a:p>
          <a:p>
            <a:pPr marL="457200" lvl="0" indent="-342900" algn="l" rtl="0">
              <a:spcBef>
                <a:spcPts val="0"/>
              </a:spcBef>
              <a:spcAft>
                <a:spcPts val="0"/>
              </a:spcAft>
              <a:buSzPts val="1800"/>
              <a:buChar char="●"/>
            </a:pPr>
            <a:r>
              <a:rPr lang="en" dirty="0"/>
              <a:t>District and school accreditation process</a:t>
            </a:r>
            <a:endParaRPr dirty="0"/>
          </a:p>
          <a:p>
            <a:pPr marL="457200" lvl="0" indent="-342900" algn="l" rtl="0">
              <a:spcBef>
                <a:spcPts val="0"/>
              </a:spcBef>
              <a:spcAft>
                <a:spcPts val="0"/>
              </a:spcAft>
              <a:buSzPts val="1800"/>
              <a:buChar char="●"/>
            </a:pPr>
            <a:r>
              <a:rPr lang="en" dirty="0"/>
              <a:t>Accreditation Form Walkthrough</a:t>
            </a:r>
            <a:endParaRPr dirty="0"/>
          </a:p>
          <a:p>
            <a:pPr marL="457200" lvl="0" indent="-342900" algn="l" rtl="0">
              <a:spcBef>
                <a:spcPts val="0"/>
              </a:spcBef>
              <a:spcAft>
                <a:spcPts val="0"/>
              </a:spcAft>
              <a:buSzPts val="1800"/>
              <a:buChar char="●"/>
            </a:pPr>
            <a:r>
              <a:rPr lang="en" dirty="0"/>
              <a:t>District accreditation contracts</a:t>
            </a:r>
            <a:endParaRPr dirty="0"/>
          </a:p>
          <a:p>
            <a:pPr marL="457200" lvl="0" indent="-342900" algn="l" rtl="0">
              <a:spcBef>
                <a:spcPts val="0"/>
              </a:spcBef>
              <a:spcAft>
                <a:spcPts val="0"/>
              </a:spcAft>
              <a:buSzPts val="1800"/>
              <a:buChar char="●"/>
            </a:pPr>
            <a:r>
              <a:rPr lang="en" dirty="0"/>
              <a:t>Request to reconsider (R2R)</a:t>
            </a:r>
            <a:endParaRPr dirty="0"/>
          </a:p>
          <a:p>
            <a:pPr marL="457200" lvl="0" indent="-342900" algn="l" rtl="0">
              <a:spcBef>
                <a:spcPts val="0"/>
              </a:spcBef>
              <a:spcAft>
                <a:spcPts val="0"/>
              </a:spcAft>
              <a:buSzPts val="1800"/>
              <a:buChar char="●"/>
            </a:pPr>
            <a:r>
              <a:rPr lang="en" dirty="0"/>
              <a:t>R2R Submission Walkthrough</a:t>
            </a:r>
            <a:endParaRPr dirty="0"/>
          </a:p>
          <a:p>
            <a:pPr marL="457200" lvl="0" indent="-342900" algn="l" rtl="0">
              <a:spcBef>
                <a:spcPts val="0"/>
              </a:spcBef>
              <a:spcAft>
                <a:spcPts val="0"/>
              </a:spcAft>
              <a:buSzPts val="1800"/>
              <a:buChar char="●"/>
            </a:pPr>
            <a:r>
              <a:rPr lang="en" dirty="0"/>
              <a:t>Reviewing Requests</a:t>
            </a:r>
            <a:endParaRPr dirty="0"/>
          </a:p>
          <a:p>
            <a:pPr marL="457200" lvl="0" indent="-342900" algn="l" rtl="0">
              <a:spcBef>
                <a:spcPts val="0"/>
              </a:spcBef>
              <a:spcAft>
                <a:spcPts val="0"/>
              </a:spcAft>
              <a:buSzPts val="1800"/>
              <a:buChar char="●"/>
            </a:pPr>
            <a:r>
              <a:rPr lang="en" dirty="0"/>
              <a:t>Next steps and support</a:t>
            </a:r>
            <a:endParaRPr dirty="0"/>
          </a:p>
        </p:txBody>
      </p:sp>
      <p:pic>
        <p:nvPicPr>
          <p:cNvPr id="408" name="Google Shape;408;p56">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3">
            <a:alphaModFix/>
          </a:blip>
          <a:srcRect l="6926" r="6918"/>
          <a:stretch/>
        </p:blipFill>
        <p:spPr>
          <a:xfrm>
            <a:off x="6091577" y="1067225"/>
            <a:ext cx="647050" cy="751048"/>
          </a:xfrm>
          <a:prstGeom prst="rect">
            <a:avLst/>
          </a:prstGeom>
        </p:spPr>
      </p:pic>
      <p:sp>
        <p:nvSpPr>
          <p:cNvPr id="406" name="Google Shape;406;p56"/>
          <p:cNvSpPr txBox="1"/>
          <p:nvPr/>
        </p:nvSpPr>
        <p:spPr>
          <a:xfrm>
            <a:off x="5716600" y="1924363"/>
            <a:ext cx="33786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chemeClr val="dk1"/>
                </a:solidFill>
                <a:latin typeface="Calibri"/>
                <a:ea typeface="Calibri"/>
                <a:cs typeface="Calibri"/>
                <a:sym typeface="Calibri"/>
              </a:rPr>
              <a:t>This webinar is being recorded. Slides and the recording will be posted to the </a:t>
            </a:r>
            <a:r>
              <a:rPr lang="en" i="1" u="sng">
                <a:solidFill>
                  <a:schemeClr val="hlink"/>
                </a:solidFill>
                <a:latin typeface="Calibri"/>
                <a:ea typeface="Calibri"/>
                <a:cs typeface="Calibri"/>
                <a:sym typeface="Calibri"/>
                <a:hlinkClick r:id="rId4"/>
              </a:rPr>
              <a:t>CDE website</a:t>
            </a:r>
            <a:r>
              <a:rPr lang="en" i="1">
                <a:solidFill>
                  <a:schemeClr val="dk1"/>
                </a:solidFill>
                <a:latin typeface="Calibri"/>
                <a:ea typeface="Calibri"/>
                <a:cs typeface="Calibri"/>
                <a:sym typeface="Calibri"/>
              </a:rPr>
              <a:t>. Q&amp;A at the end of this session won’t be recorded.</a:t>
            </a:r>
            <a:endParaRPr i="1">
              <a:solidFill>
                <a:schemeClr val="dk1"/>
              </a:solidFill>
              <a:latin typeface="Calibri"/>
              <a:ea typeface="Calibri"/>
              <a:cs typeface="Calibri"/>
              <a:sym typeface="Calibri"/>
            </a:endParaRPr>
          </a:p>
        </p:txBody>
      </p:sp>
      <p:sp>
        <p:nvSpPr>
          <p:cNvPr id="409" name="Google Shape;409;p56"/>
          <p:cNvSpPr txBox="1"/>
          <p:nvPr/>
        </p:nvSpPr>
        <p:spPr>
          <a:xfrm>
            <a:off x="6777825" y="1242650"/>
            <a:ext cx="161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Meeting Norms</a:t>
            </a:r>
            <a:endParaRPr b="1">
              <a:latin typeface="Calibri"/>
              <a:ea typeface="Calibri"/>
              <a:cs typeface="Calibri"/>
              <a:sym typeface="Calibri"/>
            </a:endParaRPr>
          </a:p>
        </p:txBody>
      </p:sp>
      <p:sp>
        <p:nvSpPr>
          <p:cNvPr id="410" name="Google Shape;410;p56"/>
          <p:cNvSpPr txBox="1"/>
          <p:nvPr/>
        </p:nvSpPr>
        <p:spPr>
          <a:xfrm>
            <a:off x="5716600" y="2971063"/>
            <a:ext cx="3378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chemeClr val="dk1"/>
                </a:solidFill>
                <a:latin typeface="Calibri"/>
                <a:ea typeface="Calibri"/>
                <a:cs typeface="Calibri"/>
                <a:sym typeface="Calibri"/>
              </a:rPr>
              <a:t>Please mute your sound if you are not speaking. </a:t>
            </a:r>
            <a:endParaRPr i="1">
              <a:solidFill>
                <a:schemeClr val="dk1"/>
              </a:solidFill>
              <a:latin typeface="Calibri"/>
              <a:ea typeface="Calibri"/>
              <a:cs typeface="Calibri"/>
              <a:sym typeface="Calibri"/>
            </a:endParaRPr>
          </a:p>
        </p:txBody>
      </p:sp>
      <p:sp>
        <p:nvSpPr>
          <p:cNvPr id="411" name="Google Shape;411;p56"/>
          <p:cNvSpPr txBox="1"/>
          <p:nvPr/>
        </p:nvSpPr>
        <p:spPr>
          <a:xfrm>
            <a:off x="5716600" y="3542413"/>
            <a:ext cx="3378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chemeClr val="dk1"/>
                </a:solidFill>
                <a:latin typeface="Calibri"/>
                <a:ea typeface="Calibri"/>
                <a:cs typeface="Calibri"/>
                <a:sym typeface="Calibri"/>
              </a:rPr>
              <a:t>Use the chat feature to ask questions throughout the presentation. I will take pause breaks to answer chat questions.</a:t>
            </a:r>
            <a:endParaRPr i="1">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7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Checking Form Submission</a:t>
            </a:r>
            <a:endParaRPr/>
          </a:p>
        </p:txBody>
      </p:sp>
      <p:sp>
        <p:nvSpPr>
          <p:cNvPr id="639" name="Google Shape;639;p74"/>
          <p:cNvSpPr txBox="1">
            <a:spLocks noGrp="1"/>
          </p:cNvSpPr>
          <p:nvPr>
            <p:ph type="body" idx="1"/>
          </p:nvPr>
        </p:nvSpPr>
        <p:spPr>
          <a:xfrm>
            <a:off x="457200" y="3169000"/>
            <a:ext cx="8520600" cy="11658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1200"/>
              </a:spcAft>
              <a:buNone/>
            </a:pPr>
            <a:r>
              <a:rPr lang="en"/>
              <a:t>At the top of the form, your Full Name, Email Address, and the Date of Submission will automatically populate once you successfully submit to CDE. </a:t>
            </a:r>
            <a:r>
              <a:rPr lang="en" b="1"/>
              <a:t>You don’t need to sign the form or email the form to CDE.</a:t>
            </a:r>
            <a:r>
              <a:rPr lang="en"/>
              <a:t> You can save the form for your records by clicking “Print” at the bottom of the form.</a:t>
            </a:r>
            <a:endParaRPr/>
          </a:p>
        </p:txBody>
      </p:sp>
      <p:sp>
        <p:nvSpPr>
          <p:cNvPr id="640" name="Google Shape;640;p7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20</a:t>
            </a:fld>
            <a:endParaRPr/>
          </a:p>
        </p:txBody>
      </p:sp>
      <p:pic>
        <p:nvPicPr>
          <p:cNvPr id="641" name="Google Shape;641;p7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11337" y="1024076"/>
            <a:ext cx="7612327" cy="1922150"/>
          </a:xfrm>
          <a:prstGeom prst="rect">
            <a:avLst/>
          </a:prstGeom>
          <a:noFill/>
          <a:ln>
            <a:noFill/>
          </a:ln>
          <a:effectLst>
            <a:outerShdw blurRad="57150" dist="19050" dir="5400000" algn="bl" rotWithShape="0">
              <a:srgbClr val="000000">
                <a:alpha val="50000"/>
              </a:srgbClr>
            </a:outerShdw>
          </a:effectLst>
        </p:spPr>
      </p:pic>
      <p:sp>
        <p:nvSpPr>
          <p:cNvPr id="642" name="Google Shape;642;p74"/>
          <p:cNvSpPr/>
          <p:nvPr/>
        </p:nvSpPr>
        <p:spPr>
          <a:xfrm>
            <a:off x="5149075" y="2076250"/>
            <a:ext cx="2399100" cy="132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Calibri"/>
                <a:ea typeface="Calibri"/>
                <a:cs typeface="Calibri"/>
                <a:sym typeface="Calibri"/>
              </a:rPr>
              <a:t>testemail@email.com</a:t>
            </a:r>
            <a:endParaRPr sz="1000">
              <a:latin typeface="Calibri"/>
              <a:ea typeface="Calibri"/>
              <a:cs typeface="Calibri"/>
              <a:sym typeface="Calibri"/>
            </a:endParaRPr>
          </a:p>
        </p:txBody>
      </p:sp>
      <p:sp>
        <p:nvSpPr>
          <p:cNvPr id="643" name="Google Shape;643;p74"/>
          <p:cNvSpPr/>
          <p:nvPr/>
        </p:nvSpPr>
        <p:spPr>
          <a:xfrm>
            <a:off x="5149075" y="2661775"/>
            <a:ext cx="2482500" cy="132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Calibri"/>
                <a:ea typeface="Calibri"/>
                <a:cs typeface="Calibri"/>
                <a:sym typeface="Calibri"/>
              </a:rPr>
              <a:t>09-22-2023 11:53:55 AM</a:t>
            </a:r>
            <a:endParaRPr sz="1000">
              <a:latin typeface="Calibri"/>
              <a:ea typeface="Calibri"/>
              <a:cs typeface="Calibri"/>
              <a:sym typeface="Calibri"/>
            </a:endParaRPr>
          </a:p>
        </p:txBody>
      </p:sp>
      <p:sp>
        <p:nvSpPr>
          <p:cNvPr id="644" name="Google Shape;644;p74">
            <a:extLst>
              <a:ext uri="{C183D7F6-B498-43B3-948B-1728B52AA6E4}">
                <adec:decorative xmlns:adec="http://schemas.microsoft.com/office/drawing/2017/decorative" val="1"/>
              </a:ext>
            </a:extLst>
          </p:cNvPr>
          <p:cNvSpPr/>
          <p:nvPr/>
        </p:nvSpPr>
        <p:spPr>
          <a:xfrm>
            <a:off x="6719850" y="2622625"/>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7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Summary</a:t>
            </a:r>
            <a:endParaRPr/>
          </a:p>
        </p:txBody>
      </p:sp>
      <p:sp>
        <p:nvSpPr>
          <p:cNvPr id="650" name="Google Shape;650;p75"/>
          <p:cNvSpPr txBox="1">
            <a:spLocks noGrp="1"/>
          </p:cNvSpPr>
          <p:nvPr>
            <p:ph type="body" idx="2"/>
          </p:nvPr>
        </p:nvSpPr>
        <p:spPr>
          <a:xfrm>
            <a:off x="275925" y="1867350"/>
            <a:ext cx="8419200" cy="24639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 sz="1800"/>
              <a:t>If the district does not submit the form by the deadline, the department will consider the preliminary district accreditation rating and school plan types final and will submit them to the state board for approval.</a:t>
            </a:r>
            <a:endParaRPr sz="1800"/>
          </a:p>
          <a:p>
            <a:pPr marL="0" lvl="0" indent="0" algn="l" rtl="0">
              <a:spcBef>
                <a:spcPts val="1200"/>
              </a:spcBef>
              <a:spcAft>
                <a:spcPts val="1200"/>
              </a:spcAft>
              <a:buNone/>
            </a:pPr>
            <a:r>
              <a:rPr lang="en" sz="1800"/>
              <a:t>If no sites in the district are engaging in R2R, no additional materials are needed until ratings/plan types are finalized by the state board in November. Once ratings are finalized, districts that are rated Improvement or lower will need to sign the district’s accreditation contract.</a:t>
            </a:r>
            <a:endParaRPr sz="1800"/>
          </a:p>
        </p:txBody>
      </p:sp>
      <p:sp>
        <p:nvSpPr>
          <p:cNvPr id="651" name="Google Shape;651;p75"/>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21</a:t>
            </a:fld>
            <a:endParaRPr/>
          </a:p>
        </p:txBody>
      </p:sp>
      <p:sp>
        <p:nvSpPr>
          <p:cNvPr id="652" name="Google Shape;652;p75"/>
          <p:cNvSpPr txBox="1"/>
          <p:nvPr/>
        </p:nvSpPr>
        <p:spPr>
          <a:xfrm>
            <a:off x="213075" y="1142325"/>
            <a:ext cx="8520600" cy="4617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lt1"/>
                </a:solidFill>
                <a:latin typeface="Calibri"/>
                <a:ea typeface="Calibri"/>
                <a:cs typeface="Calibri"/>
                <a:sym typeface="Calibri"/>
              </a:rPr>
              <a:t>The completed form is due </a:t>
            </a:r>
            <a:r>
              <a:rPr lang="en" sz="1800" b="1">
                <a:solidFill>
                  <a:schemeClr val="lt1"/>
                </a:solidFill>
                <a:latin typeface="Calibri"/>
                <a:ea typeface="Calibri"/>
                <a:cs typeface="Calibri"/>
                <a:sym typeface="Calibri"/>
              </a:rPr>
              <a:t>September 22</a:t>
            </a:r>
            <a:r>
              <a:rPr lang="en"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76"/>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District Accreditation Contracts</a:t>
            </a:r>
            <a:endParaRPr/>
          </a:p>
        </p:txBody>
      </p:sp>
      <p:sp>
        <p:nvSpPr>
          <p:cNvPr id="658" name="Google Shape;658;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7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District Accreditation Process</a:t>
            </a:r>
            <a:endParaRPr/>
          </a:p>
        </p:txBody>
      </p:sp>
      <p:sp>
        <p:nvSpPr>
          <p:cNvPr id="664" name="Google Shape;664;p77"/>
          <p:cNvSpPr txBox="1">
            <a:spLocks noGrp="1"/>
          </p:cNvSpPr>
          <p:nvPr>
            <p:ph type="body" idx="2"/>
          </p:nvPr>
        </p:nvSpPr>
        <p:spPr>
          <a:xfrm>
            <a:off x="263775" y="2455025"/>
            <a:ext cx="8419200" cy="1939800"/>
          </a:xfrm>
          <a:prstGeom prst="rect">
            <a:avLst/>
          </a:prstGeom>
        </p:spPr>
        <p:txBody>
          <a:bodyPr spcFirstLastPara="1" wrap="square" lIns="0" tIns="0" rIns="0" bIns="0" anchor="t" anchorCtr="0">
            <a:normAutofit fontScale="92500" lnSpcReduction="10000"/>
          </a:bodyPr>
          <a:lstStyle/>
          <a:p>
            <a:pPr marL="0" lvl="0" indent="0" algn="l" rtl="0">
              <a:spcBef>
                <a:spcPts val="0"/>
              </a:spcBef>
              <a:spcAft>
                <a:spcPts val="0"/>
              </a:spcAft>
              <a:buClr>
                <a:schemeClr val="dk1"/>
              </a:buClr>
              <a:buSzPts val="1100"/>
              <a:buFont typeface="Arial"/>
              <a:buNone/>
            </a:pPr>
            <a:r>
              <a:rPr lang="en" sz="1800" b="1"/>
              <a:t>Districts Accredited with Improvement, Turnaround, or Insufficient State Data: </a:t>
            </a:r>
            <a:r>
              <a:rPr lang="en" sz="1800"/>
              <a:t>Contracts must be annually completed.</a:t>
            </a:r>
            <a:endParaRPr sz="1800"/>
          </a:p>
          <a:p>
            <a:pPr marL="0" lvl="0" indent="0" algn="l" rtl="0">
              <a:spcBef>
                <a:spcPts val="1200"/>
              </a:spcBef>
              <a:spcAft>
                <a:spcPts val="1200"/>
              </a:spcAft>
              <a:buNone/>
            </a:pPr>
            <a:r>
              <a:rPr lang="en" sz="1800" b="1"/>
              <a:t>Districts Accredited or Accredited with Distinction: </a:t>
            </a:r>
            <a:r>
              <a:rPr lang="en" sz="1800"/>
              <a:t>The existing contract will be automatically renewed unless the district requests an updated contract. CDE recommends that a new contract be signed when there is a new superintendent and/or board president.  Otherwise, contracts must be signed at least every five years.</a:t>
            </a:r>
            <a:endParaRPr sz="1600"/>
          </a:p>
        </p:txBody>
      </p:sp>
      <p:sp>
        <p:nvSpPr>
          <p:cNvPr id="665" name="Google Shape;665;p77"/>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23</a:t>
            </a:fld>
            <a:endParaRPr/>
          </a:p>
        </p:txBody>
      </p:sp>
      <p:sp>
        <p:nvSpPr>
          <p:cNvPr id="666" name="Google Shape;666;p77"/>
          <p:cNvSpPr txBox="1"/>
          <p:nvPr/>
        </p:nvSpPr>
        <p:spPr>
          <a:xfrm>
            <a:off x="213075" y="1142325"/>
            <a:ext cx="8520600" cy="10989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lt1"/>
                </a:solidFill>
                <a:latin typeface="Calibri"/>
                <a:ea typeface="Calibri"/>
                <a:cs typeface="Calibri"/>
                <a:sym typeface="Calibri"/>
              </a:rPr>
              <a:t>District accreditation contracts will be available to superintendents via Docusign once plan types are finalized by the state board in November and December. The contract must be signed by the superintendent and the local board president </a:t>
            </a:r>
            <a:r>
              <a:rPr lang="en" sz="1800" b="1">
                <a:solidFill>
                  <a:schemeClr val="lt1"/>
                </a:solidFill>
                <a:latin typeface="Calibri"/>
                <a:ea typeface="Calibri"/>
                <a:cs typeface="Calibri"/>
                <a:sym typeface="Calibri"/>
              </a:rPr>
              <a:t>by the end of December</a:t>
            </a:r>
            <a:r>
              <a:rPr lang="en"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7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
              <a:t>A sample template of the accreditation contract is available in the District Accountability Handbook (Appendix B), available here: </a:t>
            </a:r>
            <a:r>
              <a:rPr lang="en" u="sng">
                <a:solidFill>
                  <a:schemeClr val="hlink"/>
                </a:solidFill>
                <a:hlinkClick r:id="rId3"/>
              </a:rPr>
              <a:t>https://www.cde.state.co.us/accountability/accountability-resources</a:t>
            </a:r>
            <a:r>
              <a:rPr lang="en"/>
              <a:t>. </a:t>
            </a:r>
            <a:endParaRPr/>
          </a:p>
          <a:p>
            <a:pPr marL="0" lvl="0" indent="0" algn="l" rtl="0">
              <a:spcBef>
                <a:spcPts val="1000"/>
              </a:spcBef>
              <a:spcAft>
                <a:spcPts val="1200"/>
              </a:spcAft>
              <a:buNone/>
            </a:pPr>
            <a:r>
              <a:rPr lang="en"/>
              <a:t>To find your district’s most recent signed accreditation contract, go to: </a:t>
            </a:r>
            <a:r>
              <a:rPr lang="en" u="sng">
                <a:solidFill>
                  <a:schemeClr val="hlink"/>
                </a:solidFill>
                <a:hlinkClick r:id="rId4"/>
              </a:rPr>
              <a:t>https://www.cde.state.co.us/accountability/performanceframeworkresults/</a:t>
            </a:r>
            <a:r>
              <a:rPr lang="en"/>
              <a:t>. </a:t>
            </a:r>
            <a:endParaRPr/>
          </a:p>
        </p:txBody>
      </p:sp>
      <p:sp>
        <p:nvSpPr>
          <p:cNvPr id="672" name="Google Shape;672;p7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24</a:t>
            </a:fld>
            <a:endParaRPr/>
          </a:p>
        </p:txBody>
      </p:sp>
      <p:sp>
        <p:nvSpPr>
          <p:cNvPr id="673" name="Google Shape;673;p7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chemeClr val="lt1"/>
                </a:solidFill>
              </a:rPr>
              <a:t>District Accreditation Sample</a:t>
            </a:r>
            <a:endParaRPr/>
          </a:p>
        </p:txBody>
      </p:sp>
      <p:pic>
        <p:nvPicPr>
          <p:cNvPr id="674" name="Google Shape;674;p78">
            <a:extLst>
              <a:ext uri="{C183D7F6-B498-43B3-948B-1728B52AA6E4}">
                <adec:decorative xmlns:adec="http://schemas.microsoft.com/office/drawing/2017/decorative" val="1"/>
              </a:ext>
            </a:extLst>
          </p:cNvPr>
          <p:cNvPicPr preferRelativeResize="0">
            <a:picLocks noGrp="1"/>
          </p:cNvPicPr>
          <p:nvPr>
            <p:ph type="pic" idx="2"/>
          </p:nvPr>
        </p:nvPicPr>
        <p:blipFill>
          <a:blip r:embed="rId5">
            <a:alphaModFix/>
          </a:blip>
          <a:stretch>
            <a:fillRect/>
          </a:stretch>
        </p:blipFill>
        <p:spPr>
          <a:xfrm>
            <a:off x="5556750" y="1438014"/>
            <a:ext cx="3516900" cy="2041482"/>
          </a:xfrm>
          <a:prstGeom prst="rect">
            <a:avLst/>
          </a:prstGeom>
          <a:ln w="9525" cap="flat" cmpd="sng">
            <a:solidFill>
              <a:srgbClr val="757070"/>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79"/>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Request to Reconsider</a:t>
            </a:r>
            <a:endParaRPr/>
          </a:p>
        </p:txBody>
      </p:sp>
      <p:sp>
        <p:nvSpPr>
          <p:cNvPr id="680" name="Google Shape;680;p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80">
            <a:extLst>
              <a:ext uri="{C183D7F6-B498-43B3-948B-1728B52AA6E4}">
                <adec:decorative xmlns:adec="http://schemas.microsoft.com/office/drawing/2017/decorative" val="1"/>
              </a:ext>
            </a:extLst>
          </p:cNvPr>
          <p:cNvSpPr/>
          <p:nvPr/>
        </p:nvSpPr>
        <p:spPr>
          <a:xfrm>
            <a:off x="5575750" y="1046400"/>
            <a:ext cx="3486300" cy="40236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8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t>Request to Reconsider</a:t>
            </a:r>
            <a:r>
              <a:rPr lang="en" sz="2000" b="1">
                <a:latin typeface="Rockwell"/>
                <a:ea typeface="Rockwell"/>
                <a:cs typeface="Rockwell"/>
                <a:sym typeface="Rockwell"/>
              </a:rPr>
              <a:t> </a:t>
            </a:r>
            <a:r>
              <a:rPr lang="en"/>
              <a:t>| </a:t>
            </a:r>
            <a:r>
              <a:rPr lang="en">
                <a:latin typeface="Arial"/>
                <a:ea typeface="Arial"/>
                <a:cs typeface="Arial"/>
                <a:sym typeface="Arial"/>
              </a:rPr>
              <a:t>Purpose and Process</a:t>
            </a:r>
            <a:endParaRPr>
              <a:latin typeface="Arial"/>
              <a:ea typeface="Arial"/>
              <a:cs typeface="Arial"/>
              <a:sym typeface="Arial"/>
            </a:endParaRPr>
          </a:p>
        </p:txBody>
      </p:sp>
      <p:sp>
        <p:nvSpPr>
          <p:cNvPr id="688" name="Google Shape;688;p80"/>
          <p:cNvSpPr txBox="1">
            <a:spLocks noGrp="1"/>
          </p:cNvSpPr>
          <p:nvPr>
            <p:ph type="body" idx="1"/>
          </p:nvPr>
        </p:nvSpPr>
        <p:spPr>
          <a:xfrm>
            <a:off x="457200" y="1143000"/>
            <a:ext cx="4882500" cy="3191700"/>
          </a:xfrm>
          <a:prstGeom prst="rect">
            <a:avLst/>
          </a:prstGeom>
        </p:spPr>
        <p:txBody>
          <a:bodyPr spcFirstLastPara="1" wrap="square" lIns="0" tIns="0" rIns="0" bIns="0" anchor="t" anchorCtr="0">
            <a:noAutofit/>
          </a:bodyPr>
          <a:lstStyle/>
          <a:p>
            <a:pPr marL="457200" lvl="0" indent="-329882" algn="l" rtl="0">
              <a:lnSpc>
                <a:spcPct val="95000"/>
              </a:lnSpc>
              <a:spcBef>
                <a:spcPts val="0"/>
              </a:spcBef>
              <a:spcAft>
                <a:spcPts val="0"/>
              </a:spcAft>
              <a:buSzPts val="1595"/>
              <a:buChar char="●"/>
            </a:pPr>
            <a:r>
              <a:rPr lang="en" sz="1595"/>
              <a:t>Request to reconsider is the district’s opportunity to request reconsideration of a school or district’s preliminary rating based on additional evidence.</a:t>
            </a:r>
            <a:endParaRPr sz="1595"/>
          </a:p>
          <a:p>
            <a:pPr marL="914400" lvl="1" indent="-329882" algn="l" rtl="0">
              <a:lnSpc>
                <a:spcPct val="95000"/>
              </a:lnSpc>
              <a:spcBef>
                <a:spcPts val="0"/>
              </a:spcBef>
              <a:spcAft>
                <a:spcPts val="0"/>
              </a:spcAft>
              <a:buSzPts val="1595"/>
              <a:buChar char="○"/>
            </a:pPr>
            <a:r>
              <a:rPr lang="en" sz="1595"/>
              <a:t>The state board adopted rules in 2022 that added an eligibility requirement of 90% total participation on state assessments. </a:t>
            </a:r>
            <a:r>
              <a:rPr lang="en" sz="1595" b="1"/>
              <a:t>This requirement expires in 2023.</a:t>
            </a:r>
            <a:endParaRPr sz="1595" b="1"/>
          </a:p>
          <a:p>
            <a:pPr marL="457200" lvl="0" indent="-329882" algn="l" rtl="0">
              <a:lnSpc>
                <a:spcPct val="95000"/>
              </a:lnSpc>
              <a:spcBef>
                <a:spcPts val="0"/>
              </a:spcBef>
              <a:spcAft>
                <a:spcPts val="0"/>
              </a:spcAft>
              <a:buSzPts val="1595"/>
              <a:buChar char="●"/>
            </a:pPr>
            <a:r>
              <a:rPr lang="en" sz="1595"/>
              <a:t>Request to reconsider is due </a:t>
            </a:r>
            <a:r>
              <a:rPr lang="en" sz="1595" b="1"/>
              <a:t>October 16</a:t>
            </a:r>
            <a:r>
              <a:rPr lang="en" sz="1595"/>
              <a:t>.</a:t>
            </a:r>
            <a:endParaRPr sz="1595"/>
          </a:p>
          <a:p>
            <a:pPr marL="457200" lvl="0" indent="-329882" algn="l" rtl="0">
              <a:lnSpc>
                <a:spcPct val="95000"/>
              </a:lnSpc>
              <a:spcBef>
                <a:spcPts val="0"/>
              </a:spcBef>
              <a:spcAft>
                <a:spcPts val="0"/>
              </a:spcAft>
              <a:buSzPts val="1595"/>
              <a:buChar char="●"/>
            </a:pPr>
            <a:r>
              <a:rPr lang="en" sz="1595"/>
              <a:t>CDE staff review requests based on criteria outlined in policy.</a:t>
            </a:r>
            <a:endParaRPr sz="1595"/>
          </a:p>
          <a:p>
            <a:pPr marL="457200" lvl="0" indent="-329882" algn="l" rtl="0">
              <a:lnSpc>
                <a:spcPct val="95000"/>
              </a:lnSpc>
              <a:spcBef>
                <a:spcPts val="0"/>
              </a:spcBef>
              <a:spcAft>
                <a:spcPts val="0"/>
              </a:spcAft>
              <a:buSzPts val="1595"/>
              <a:buChar char="●"/>
            </a:pPr>
            <a:r>
              <a:rPr lang="en" sz="1595"/>
              <a:t>The state board reviews and finalizes CDE recommendations and approves school plan types.</a:t>
            </a:r>
            <a:endParaRPr sz="1595"/>
          </a:p>
          <a:p>
            <a:pPr marL="457200" lvl="0" indent="-329882" algn="l" rtl="0">
              <a:lnSpc>
                <a:spcPct val="95000"/>
              </a:lnSpc>
              <a:spcBef>
                <a:spcPts val="0"/>
              </a:spcBef>
              <a:spcAft>
                <a:spcPts val="0"/>
              </a:spcAft>
              <a:buSzPts val="1595"/>
              <a:buChar char="●"/>
            </a:pPr>
            <a:r>
              <a:rPr lang="en" sz="1595"/>
              <a:t>All formally reviewed requests are public documents.</a:t>
            </a:r>
            <a:endParaRPr sz="1595"/>
          </a:p>
        </p:txBody>
      </p:sp>
      <p:sp>
        <p:nvSpPr>
          <p:cNvPr id="689" name="Google Shape;689;p8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26</a:t>
            </a:fld>
            <a:endParaRPr/>
          </a:p>
        </p:txBody>
      </p:sp>
      <p:pic>
        <p:nvPicPr>
          <p:cNvPr id="690" name="Google Shape;690;p8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32400" y="4259075"/>
            <a:ext cx="3373000" cy="741400"/>
          </a:xfrm>
          <a:prstGeom prst="rect">
            <a:avLst/>
          </a:prstGeom>
          <a:noFill/>
          <a:ln>
            <a:noFill/>
          </a:ln>
        </p:spPr>
      </p:pic>
      <p:sp>
        <p:nvSpPr>
          <p:cNvPr id="691" name="Google Shape;691;p80"/>
          <p:cNvSpPr txBox="1"/>
          <p:nvPr/>
        </p:nvSpPr>
        <p:spPr>
          <a:xfrm>
            <a:off x="5614325" y="1044325"/>
            <a:ext cx="3381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latin typeface="Calibri"/>
                <a:ea typeface="Calibri"/>
                <a:cs typeface="Calibri"/>
                <a:sym typeface="Calibri"/>
              </a:rPr>
              <a:t>Approved 2022 Request Example</a:t>
            </a:r>
            <a:endParaRPr sz="1000" b="1">
              <a:latin typeface="Calibri"/>
              <a:ea typeface="Calibri"/>
              <a:cs typeface="Calibri"/>
              <a:sym typeface="Calibri"/>
            </a:endParaRPr>
          </a:p>
        </p:txBody>
      </p:sp>
      <p:pic>
        <p:nvPicPr>
          <p:cNvPr id="692" name="Google Shape;692;p8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628338" y="1416523"/>
            <a:ext cx="3381110" cy="741400"/>
          </a:xfrm>
          <a:prstGeom prst="rect">
            <a:avLst/>
          </a:prstGeom>
          <a:noFill/>
          <a:ln>
            <a:noFill/>
          </a:ln>
        </p:spPr>
      </p:pic>
      <p:sp>
        <p:nvSpPr>
          <p:cNvPr id="693" name="Google Shape;693;p80">
            <a:extLst>
              <a:ext uri="{C183D7F6-B498-43B3-948B-1728B52AA6E4}">
                <adec:decorative xmlns:adec="http://schemas.microsoft.com/office/drawing/2017/decorative" val="1"/>
              </a:ext>
            </a:extLst>
          </p:cNvPr>
          <p:cNvSpPr/>
          <p:nvPr/>
        </p:nvSpPr>
        <p:spPr>
          <a:xfrm rot="-5400000">
            <a:off x="7049000" y="2186400"/>
            <a:ext cx="458400" cy="567300"/>
          </a:xfrm>
          <a:prstGeom prst="lef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80">
            <a:extLst>
              <a:ext uri="{C183D7F6-B498-43B3-948B-1728B52AA6E4}">
                <adec:decorative xmlns:adec="http://schemas.microsoft.com/office/drawing/2017/decorative" val="1"/>
              </a:ext>
            </a:extLst>
          </p:cNvPr>
          <p:cNvSpPr/>
          <p:nvPr/>
        </p:nvSpPr>
        <p:spPr>
          <a:xfrm rot="-5400000">
            <a:off x="7049000" y="3502625"/>
            <a:ext cx="458400" cy="567300"/>
          </a:xfrm>
          <a:prstGeom prst="lef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80"/>
          <p:cNvSpPr txBox="1"/>
          <p:nvPr/>
        </p:nvSpPr>
        <p:spPr>
          <a:xfrm>
            <a:off x="5879300" y="2699250"/>
            <a:ext cx="27978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latin typeface="Calibri"/>
                <a:ea typeface="Calibri"/>
                <a:cs typeface="Calibri"/>
                <a:sym typeface="Calibri"/>
              </a:rPr>
              <a:t>Body of Evidence request (using K-2 local data), approved by State Board of Education in December</a:t>
            </a:r>
            <a:endParaRPr i="1">
              <a:latin typeface="Calibri"/>
              <a:ea typeface="Calibri"/>
              <a:cs typeface="Calibri"/>
              <a:sym typeface="Calibri"/>
            </a:endParaRPr>
          </a:p>
        </p:txBody>
      </p:sp>
      <p:sp>
        <p:nvSpPr>
          <p:cNvPr id="696" name="Google Shape;696;p80"/>
          <p:cNvSpPr/>
          <p:nvPr/>
        </p:nvSpPr>
        <p:spPr>
          <a:xfrm>
            <a:off x="5648675" y="1426875"/>
            <a:ext cx="3312300" cy="244200"/>
          </a:xfrm>
          <a:prstGeom prst="rect">
            <a:avLst/>
          </a:pr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latin typeface="Calibri"/>
                <a:ea typeface="Calibri"/>
                <a:cs typeface="Calibri"/>
                <a:sym typeface="Calibri"/>
              </a:rPr>
              <a:t>Preliminary Plan Type:</a:t>
            </a:r>
            <a:endParaRPr>
              <a:solidFill>
                <a:schemeClr val="lt1"/>
              </a:solidFill>
              <a:latin typeface="Calibri"/>
              <a:ea typeface="Calibri"/>
              <a:cs typeface="Calibri"/>
              <a:sym typeface="Calibri"/>
            </a:endParaRPr>
          </a:p>
        </p:txBody>
      </p:sp>
      <p:sp>
        <p:nvSpPr>
          <p:cNvPr id="697" name="Google Shape;697;p80"/>
          <p:cNvSpPr/>
          <p:nvPr/>
        </p:nvSpPr>
        <p:spPr>
          <a:xfrm>
            <a:off x="5648675" y="4259075"/>
            <a:ext cx="3312300" cy="244200"/>
          </a:xfrm>
          <a:prstGeom prst="rect">
            <a:avLst/>
          </a:pr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latin typeface="Calibri"/>
                <a:ea typeface="Calibri"/>
                <a:cs typeface="Calibri"/>
                <a:sym typeface="Calibri"/>
              </a:rPr>
              <a:t>Final Plan Type:</a:t>
            </a:r>
            <a:endParaRPr>
              <a:solidFill>
                <a:schemeClr val="lt1"/>
              </a:solidFill>
              <a:latin typeface="Calibri"/>
              <a:ea typeface="Calibri"/>
              <a:cs typeface="Calibri"/>
              <a:sym typeface="Calibri"/>
            </a:endParaRP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8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27</a:t>
            </a:fld>
            <a:endParaRPr/>
          </a:p>
        </p:txBody>
      </p:sp>
      <p:graphicFrame>
        <p:nvGraphicFramePr>
          <p:cNvPr id="703" name="Google Shape;703;p81"/>
          <p:cNvGraphicFramePr/>
          <p:nvPr>
            <p:extLst>
              <p:ext uri="{D42A27DB-BD31-4B8C-83A1-F6EECF244321}">
                <p14:modId xmlns:p14="http://schemas.microsoft.com/office/powerpoint/2010/main" val="3709827565"/>
              </p:ext>
            </p:extLst>
          </p:nvPr>
        </p:nvGraphicFramePr>
        <p:xfrm>
          <a:off x="283650" y="1303175"/>
          <a:ext cx="8519375" cy="3094090"/>
        </p:xfrm>
        <a:graphic>
          <a:graphicData uri="http://schemas.openxmlformats.org/drawingml/2006/table">
            <a:tbl>
              <a:tblPr firstRow="1">
                <a:noFill/>
                <a:tableStyleId>{9B87F622-22F5-42A2-AD29-99BFF2CD867A}</a:tableStyleId>
              </a:tblPr>
              <a:tblGrid>
                <a:gridCol w="1703875">
                  <a:extLst>
                    <a:ext uri="{9D8B030D-6E8A-4147-A177-3AD203B41FA5}">
                      <a16:colId xmlns:a16="http://schemas.microsoft.com/office/drawing/2014/main" val="20000"/>
                    </a:ext>
                  </a:extLst>
                </a:gridCol>
                <a:gridCol w="1703875">
                  <a:extLst>
                    <a:ext uri="{9D8B030D-6E8A-4147-A177-3AD203B41FA5}">
                      <a16:colId xmlns:a16="http://schemas.microsoft.com/office/drawing/2014/main" val="20001"/>
                    </a:ext>
                  </a:extLst>
                </a:gridCol>
                <a:gridCol w="1544800">
                  <a:extLst>
                    <a:ext uri="{9D8B030D-6E8A-4147-A177-3AD203B41FA5}">
                      <a16:colId xmlns:a16="http://schemas.microsoft.com/office/drawing/2014/main" val="20002"/>
                    </a:ext>
                  </a:extLst>
                </a:gridCol>
                <a:gridCol w="1862950">
                  <a:extLst>
                    <a:ext uri="{9D8B030D-6E8A-4147-A177-3AD203B41FA5}">
                      <a16:colId xmlns:a16="http://schemas.microsoft.com/office/drawing/2014/main" val="20003"/>
                    </a:ext>
                  </a:extLst>
                </a:gridCol>
                <a:gridCol w="1703875">
                  <a:extLst>
                    <a:ext uri="{9D8B030D-6E8A-4147-A177-3AD203B41FA5}">
                      <a16:colId xmlns:a16="http://schemas.microsoft.com/office/drawing/2014/main" val="20004"/>
                    </a:ext>
                  </a:extLst>
                </a:gridCol>
              </a:tblGrid>
              <a:tr h="601825">
                <a:tc>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2022</a:t>
                      </a:r>
                      <a:endParaRPr sz="1200">
                        <a:solidFill>
                          <a:srgbClr val="FFFFFF"/>
                        </a:solidFill>
                        <a:latin typeface="Calibri"/>
                        <a:ea typeface="Calibri"/>
                        <a:cs typeface="Calibri"/>
                        <a:sym typeface="Calibri"/>
                      </a:endParaRPr>
                    </a:p>
                    <a:p>
                      <a:pPr marL="0" lvl="0" indent="0" algn="ctr" rtl="0">
                        <a:spcBef>
                          <a:spcPts val="0"/>
                        </a:spcBef>
                        <a:spcAft>
                          <a:spcPts val="0"/>
                        </a:spcAft>
                        <a:buNone/>
                      </a:pPr>
                      <a:r>
                        <a:rPr lang="en" sz="1200" b="1">
                          <a:solidFill>
                            <a:srgbClr val="FFFFFF"/>
                          </a:solidFill>
                          <a:latin typeface="Calibri"/>
                          <a:ea typeface="Calibri"/>
                          <a:cs typeface="Calibri"/>
                          <a:sym typeface="Calibri"/>
                        </a:rPr>
                        <a:t>Final Plan Type</a:t>
                      </a:r>
                      <a:endParaRPr sz="1100">
                        <a:solidFill>
                          <a:srgbClr val="FFFFFF"/>
                        </a:solidFill>
                        <a:latin typeface="Calibri"/>
                        <a:ea typeface="Calibri"/>
                        <a:cs typeface="Calibri"/>
                        <a:sym typeface="Calibri"/>
                      </a:endParaRPr>
                    </a:p>
                  </a:txBody>
                  <a:tcPr marL="63500" marR="63500" marT="63500" marB="6350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2023 Preliminary</a:t>
                      </a:r>
                      <a:r>
                        <a:rPr lang="en" sz="1300" b="1">
                          <a:solidFill>
                            <a:srgbClr val="FFFFFF"/>
                          </a:solidFill>
                          <a:latin typeface="Calibri"/>
                          <a:ea typeface="Calibri"/>
                          <a:cs typeface="Calibri"/>
                          <a:sym typeface="Calibri"/>
                        </a:rPr>
                        <a:t> </a:t>
                      </a:r>
                      <a:r>
                        <a:rPr lang="en" sz="1200" b="1">
                          <a:solidFill>
                            <a:srgbClr val="FFFFFF"/>
                          </a:solidFill>
                          <a:latin typeface="Calibri"/>
                          <a:ea typeface="Calibri"/>
                          <a:cs typeface="Calibri"/>
                          <a:sym typeface="Calibri"/>
                        </a:rPr>
                        <a:t>Plan Type</a:t>
                      </a:r>
                      <a:endParaRPr sz="1200" b="1">
                        <a:solidFill>
                          <a:srgbClr val="FFFFFF"/>
                        </a:solidFill>
                        <a:latin typeface="Calibri"/>
                        <a:ea typeface="Calibri"/>
                        <a:cs typeface="Calibri"/>
                        <a:sym typeface="Calibri"/>
                      </a:endParaRPr>
                    </a:p>
                  </a:txBody>
                  <a:tcPr marL="63500" marR="63500" marT="63500" marB="6350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5C6670"/>
                    </a:solidFill>
                  </a:tcPr>
                </a:tc>
                <a:tc>
                  <a:txBody>
                    <a:bodyPr/>
                    <a:lstStyle/>
                    <a:p>
                      <a:pPr marL="0" lvl="0" indent="0" algn="ctr" rtl="0">
                        <a:spcBef>
                          <a:spcPts val="0"/>
                        </a:spcBef>
                        <a:spcAft>
                          <a:spcPts val="0"/>
                        </a:spcAft>
                        <a:buNone/>
                      </a:pPr>
                      <a:r>
                        <a:rPr lang="en" sz="1200" b="1">
                          <a:solidFill>
                            <a:schemeClr val="lt1"/>
                          </a:solidFill>
                          <a:latin typeface="Calibri"/>
                          <a:ea typeface="Calibri"/>
                          <a:cs typeface="Calibri"/>
                          <a:sym typeface="Calibri"/>
                        </a:rPr>
                        <a:t>2023 Request to Reconsider Approved?</a:t>
                      </a:r>
                      <a:endParaRPr sz="1200" b="1">
                        <a:solidFill>
                          <a:schemeClr val="lt1"/>
                        </a:solidFill>
                        <a:latin typeface="Calibri"/>
                        <a:ea typeface="Calibri"/>
                        <a:cs typeface="Calibri"/>
                        <a:sym typeface="Calibri"/>
                      </a:endParaRPr>
                    </a:p>
                  </a:txBody>
                  <a:tcPr marL="63500" marR="63500" marT="63500" marB="6350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5C6670"/>
                    </a:solidFill>
                  </a:tcPr>
                </a:tc>
                <a:tc>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2023</a:t>
                      </a:r>
                      <a:endParaRPr sz="1200" b="1">
                        <a:solidFill>
                          <a:srgbClr val="FFFFFF"/>
                        </a:solidFill>
                        <a:latin typeface="Calibri"/>
                        <a:ea typeface="Calibri"/>
                        <a:cs typeface="Calibri"/>
                        <a:sym typeface="Calibri"/>
                      </a:endParaRPr>
                    </a:p>
                    <a:p>
                      <a:pPr marL="0" lvl="0" indent="0" algn="ctr" rtl="0">
                        <a:spcBef>
                          <a:spcPts val="0"/>
                        </a:spcBef>
                        <a:spcAft>
                          <a:spcPts val="0"/>
                        </a:spcAft>
                        <a:buNone/>
                      </a:pPr>
                      <a:r>
                        <a:rPr lang="en" sz="1200" b="1">
                          <a:solidFill>
                            <a:srgbClr val="FFFFFF"/>
                          </a:solidFill>
                          <a:latin typeface="Calibri"/>
                          <a:ea typeface="Calibri"/>
                          <a:cs typeface="Calibri"/>
                          <a:sym typeface="Calibri"/>
                        </a:rPr>
                        <a:t>Final</a:t>
                      </a:r>
                      <a:r>
                        <a:rPr lang="en" sz="1100">
                          <a:solidFill>
                            <a:srgbClr val="FFFFFF"/>
                          </a:solidFill>
                          <a:latin typeface="Calibri"/>
                          <a:ea typeface="Calibri"/>
                          <a:cs typeface="Calibri"/>
                          <a:sym typeface="Calibri"/>
                        </a:rPr>
                        <a:t> </a:t>
                      </a:r>
                      <a:r>
                        <a:rPr lang="en" sz="1200" b="1">
                          <a:solidFill>
                            <a:srgbClr val="FFFFFF"/>
                          </a:solidFill>
                          <a:latin typeface="Calibri"/>
                          <a:ea typeface="Calibri"/>
                          <a:cs typeface="Calibri"/>
                          <a:sym typeface="Calibri"/>
                        </a:rPr>
                        <a:t>Plan Type</a:t>
                      </a:r>
                      <a:endParaRPr sz="1100">
                        <a:solidFill>
                          <a:srgbClr val="FFFFFF"/>
                        </a:solidFill>
                        <a:latin typeface="Calibri"/>
                        <a:ea typeface="Calibri"/>
                        <a:cs typeface="Calibri"/>
                        <a:sym typeface="Calibri"/>
                      </a:endParaRPr>
                    </a:p>
                  </a:txBody>
                  <a:tcPr marL="63500" marR="63500" marT="63500" marB="6350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2024</a:t>
                      </a:r>
                      <a:endParaRPr sz="1200" b="1">
                        <a:solidFill>
                          <a:srgbClr val="FFFFFF"/>
                        </a:solidFill>
                        <a:latin typeface="Calibri"/>
                        <a:ea typeface="Calibri"/>
                        <a:cs typeface="Calibri"/>
                        <a:sym typeface="Calibri"/>
                      </a:endParaRPr>
                    </a:p>
                    <a:p>
                      <a:pPr marL="0" lvl="0" indent="0" algn="ctr" rtl="0">
                        <a:spcBef>
                          <a:spcPts val="0"/>
                        </a:spcBef>
                        <a:spcAft>
                          <a:spcPts val="0"/>
                        </a:spcAft>
                        <a:buNone/>
                      </a:pPr>
                      <a:r>
                        <a:rPr lang="en" sz="1200" b="1">
                          <a:solidFill>
                            <a:srgbClr val="FFFFFF"/>
                          </a:solidFill>
                          <a:latin typeface="Calibri"/>
                          <a:ea typeface="Calibri"/>
                          <a:cs typeface="Calibri"/>
                          <a:sym typeface="Calibri"/>
                        </a:rPr>
                        <a:t>Final Plan Type</a:t>
                      </a:r>
                      <a:endParaRPr>
                        <a:solidFill>
                          <a:srgbClr val="FFFFFF"/>
                        </a:solidFill>
                        <a:latin typeface="Calibri"/>
                        <a:ea typeface="Calibri"/>
                        <a:cs typeface="Calibri"/>
                        <a:sym typeface="Calibri"/>
                      </a:endParaRPr>
                    </a:p>
                  </a:txBody>
                  <a:tcPr marL="63500" marR="63500" marT="63500" marB="6350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843100">
                <a:tc>
                  <a:txBody>
                    <a:bodyPr/>
                    <a:lstStyle/>
                    <a:p>
                      <a:pPr marL="0" lvl="0" indent="0" algn="l" rtl="0">
                        <a:spcBef>
                          <a:spcPts val="0"/>
                        </a:spcBef>
                        <a:spcAft>
                          <a:spcPts val="0"/>
                        </a:spcAft>
                        <a:buNone/>
                      </a:pPr>
                      <a:r>
                        <a:rPr lang="en" sz="1300">
                          <a:latin typeface="Calibri"/>
                          <a:ea typeface="Calibri"/>
                          <a:cs typeface="Calibri"/>
                          <a:sym typeface="Calibri"/>
                        </a:rPr>
                        <a:t>Priority Improvement - Y3</a:t>
                      </a: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Priority Improvement - Y4</a:t>
                      </a: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i="1">
                          <a:latin typeface="Calibri"/>
                          <a:ea typeface="Calibri"/>
                          <a:cs typeface="Calibri"/>
                          <a:sym typeface="Calibri"/>
                        </a:rPr>
                        <a:t>Yes</a:t>
                      </a:r>
                      <a:endParaRPr sz="1300" i="1">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Improvement - Y3 On Watch</a:t>
                      </a:r>
                      <a:endParaRPr sz="1300" b="1">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Improvement</a:t>
                      </a: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787675">
                <a:tc>
                  <a:txBody>
                    <a:bodyPr/>
                    <a:lstStyle/>
                    <a:p>
                      <a:pPr marL="0" lvl="0" indent="0" algn="l" rtl="0">
                        <a:spcBef>
                          <a:spcPts val="0"/>
                        </a:spcBef>
                        <a:spcAft>
                          <a:spcPts val="0"/>
                        </a:spcAft>
                        <a:buNone/>
                      </a:pPr>
                      <a:r>
                        <a:rPr lang="en" sz="1300">
                          <a:latin typeface="Calibri"/>
                          <a:ea typeface="Calibri"/>
                          <a:cs typeface="Calibri"/>
                          <a:sym typeface="Calibri"/>
                        </a:rPr>
                        <a:t>Priority Improvement - Y1</a:t>
                      </a: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Priority Improvement - Y2</a:t>
                      </a: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i="1">
                          <a:latin typeface="Calibri"/>
                          <a:ea typeface="Calibri"/>
                          <a:cs typeface="Calibri"/>
                          <a:sym typeface="Calibri"/>
                        </a:rPr>
                        <a:t>Yes</a:t>
                      </a:r>
                      <a:endParaRPr sz="1300" i="1">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Improvement</a:t>
                      </a:r>
                      <a:endParaRPr sz="1300" b="1">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Performance</a:t>
                      </a: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787675">
                <a:tc>
                  <a:txBody>
                    <a:bodyPr/>
                    <a:lstStyle/>
                    <a:p>
                      <a:pPr marL="0" lvl="0" indent="0" algn="l" rtl="0">
                        <a:spcBef>
                          <a:spcPts val="0"/>
                        </a:spcBef>
                        <a:spcAft>
                          <a:spcPts val="0"/>
                        </a:spcAft>
                        <a:buNone/>
                      </a:pPr>
                      <a:r>
                        <a:rPr lang="en" sz="1300">
                          <a:latin typeface="Calibri"/>
                          <a:ea typeface="Calibri"/>
                          <a:cs typeface="Calibri"/>
                          <a:sym typeface="Calibri"/>
                        </a:rPr>
                        <a:t>Improvement</a:t>
                      </a: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Improvement</a:t>
                      </a: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i="1">
                          <a:latin typeface="Calibri"/>
                          <a:ea typeface="Calibri"/>
                          <a:cs typeface="Calibri"/>
                          <a:sym typeface="Calibri"/>
                        </a:rPr>
                        <a:t>No</a:t>
                      </a:r>
                      <a:endParaRPr sz="1300" i="1">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Improvement</a:t>
                      </a:r>
                      <a:endParaRPr sz="1300" b="1">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dirty="0">
                          <a:latin typeface="Calibri"/>
                          <a:ea typeface="Calibri"/>
                          <a:cs typeface="Calibri"/>
                          <a:sym typeface="Calibri"/>
                        </a:rPr>
                        <a:t>Priority Improvement - Y1</a:t>
                      </a:r>
                      <a:endParaRPr sz="1300" dirty="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704" name="Google Shape;704;p81"/>
          <p:cNvSpPr txBox="1">
            <a:spLocks noGrp="1"/>
          </p:cNvSpPr>
          <p:nvPr>
            <p:ph type="title" idx="4294967295"/>
          </p:nvPr>
        </p:nvSpPr>
        <p:spPr>
          <a:xfrm>
            <a:off x="191150" y="42450"/>
            <a:ext cx="8867100" cy="492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Rockwell"/>
                <a:ea typeface="Rockwell"/>
                <a:cs typeface="Rockwell"/>
                <a:sym typeface="Rockwell"/>
              </a:rPr>
              <a:t>Example Request to Reconsider Results Over Time</a:t>
            </a:r>
          </a:p>
        </p:txBody>
      </p:sp>
      <p:sp>
        <p:nvSpPr>
          <p:cNvPr id="705" name="Google Shape;705;p81"/>
          <p:cNvSpPr txBox="1"/>
          <p:nvPr/>
        </p:nvSpPr>
        <p:spPr>
          <a:xfrm>
            <a:off x="731225" y="611313"/>
            <a:ext cx="7624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Request to reconsider can only result in a rating change by </a:t>
            </a:r>
            <a:r>
              <a:rPr lang="en" b="1">
                <a:latin typeface="Calibri"/>
                <a:ea typeface="Calibri"/>
                <a:cs typeface="Calibri"/>
                <a:sym typeface="Calibri"/>
              </a:rPr>
              <a:t>one level</a:t>
            </a:r>
            <a:r>
              <a:rPr lang="en">
                <a:latin typeface="Calibri"/>
                <a:ea typeface="Calibri"/>
                <a:cs typeface="Calibri"/>
                <a:sym typeface="Calibri"/>
              </a:rPr>
              <a:t> (e.g., a change from Turnaround to Improvement is not possible). See below for more examples:</a:t>
            </a:r>
            <a:endParaRPr>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82">
            <a:extLst>
              <a:ext uri="{C183D7F6-B498-43B3-948B-1728B52AA6E4}">
                <adec:decorative xmlns:adec="http://schemas.microsoft.com/office/drawing/2017/decorative" val="1"/>
              </a:ext>
            </a:extLst>
          </p:cNvPr>
          <p:cNvSpPr/>
          <p:nvPr/>
        </p:nvSpPr>
        <p:spPr>
          <a:xfrm>
            <a:off x="138450" y="1091799"/>
            <a:ext cx="8867100" cy="2427300"/>
          </a:xfrm>
          <a:prstGeom prst="rect">
            <a:avLst/>
          </a:prstGeom>
          <a:solidFill>
            <a:srgbClr val="D9D9D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711" name="Google Shape;711;p82"/>
          <p:cNvSpPr/>
          <p:nvPr/>
        </p:nvSpPr>
        <p:spPr>
          <a:xfrm>
            <a:off x="188700" y="1442863"/>
            <a:ext cx="1095831" cy="2014492"/>
          </a:xfrm>
          <a:custGeom>
            <a:avLst/>
            <a:gdLst/>
            <a:ahLst/>
            <a:cxnLst/>
            <a:rect l="l" t="t" r="r" b="b"/>
            <a:pathLst>
              <a:path w="1312373" h="874915" extrusionOk="0">
                <a:moveTo>
                  <a:pt x="0" y="87492"/>
                </a:moveTo>
                <a:cubicBezTo>
                  <a:pt x="0" y="39172"/>
                  <a:pt x="39172" y="0"/>
                  <a:pt x="87492" y="0"/>
                </a:cubicBezTo>
                <a:lnTo>
                  <a:pt x="1224882" y="0"/>
                </a:lnTo>
                <a:cubicBezTo>
                  <a:pt x="1273202" y="0"/>
                  <a:pt x="1312374" y="39172"/>
                  <a:pt x="1312374" y="87492"/>
                </a:cubicBezTo>
                <a:cubicBezTo>
                  <a:pt x="1312374" y="320803"/>
                  <a:pt x="1312373" y="554113"/>
                  <a:pt x="1312373" y="787424"/>
                </a:cubicBezTo>
                <a:cubicBezTo>
                  <a:pt x="1312373" y="835744"/>
                  <a:pt x="1273201" y="874916"/>
                  <a:pt x="1224881" y="874916"/>
                </a:cubicBezTo>
                <a:lnTo>
                  <a:pt x="87492" y="874915"/>
                </a:lnTo>
                <a:cubicBezTo>
                  <a:pt x="39172" y="874915"/>
                  <a:pt x="0" y="835743"/>
                  <a:pt x="0" y="787423"/>
                </a:cubicBezTo>
                <a:lnTo>
                  <a:pt x="0" y="87492"/>
                </a:lnTo>
                <a:close/>
              </a:path>
            </a:pathLst>
          </a:custGeom>
          <a:solidFill>
            <a:schemeClr val="accent1"/>
          </a:solid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lvl="0" indent="0" algn="ctr" rtl="0">
              <a:lnSpc>
                <a:spcPct val="90000"/>
              </a:lnSpc>
              <a:spcBef>
                <a:spcPts val="0"/>
              </a:spcBef>
              <a:spcAft>
                <a:spcPts val="0"/>
              </a:spcAft>
              <a:buClr>
                <a:srgbClr val="FFFFFF"/>
              </a:buClr>
              <a:buSzPts val="1200"/>
              <a:buFont typeface="Calibri"/>
              <a:buNone/>
            </a:pPr>
            <a:r>
              <a:rPr lang="en" sz="1200" b="1">
                <a:solidFill>
                  <a:srgbClr val="FFFFFF"/>
                </a:solidFill>
                <a:latin typeface="Calibri"/>
                <a:ea typeface="Calibri"/>
                <a:cs typeface="Calibri"/>
                <a:sym typeface="Calibri"/>
              </a:rPr>
              <a:t>Body of Evidence</a:t>
            </a:r>
            <a:endParaRPr sz="1200">
              <a:solidFill>
                <a:srgbClr val="FFFFFF"/>
              </a:solidFill>
            </a:endParaRPr>
          </a:p>
          <a:p>
            <a:pPr marL="0" lvl="0" indent="0" algn="ctr" rtl="0">
              <a:lnSpc>
                <a:spcPct val="90000"/>
              </a:lnSpc>
              <a:spcBef>
                <a:spcPts val="400"/>
              </a:spcBef>
              <a:spcAft>
                <a:spcPts val="0"/>
              </a:spcAft>
              <a:buClr>
                <a:srgbClr val="FFFFFF"/>
              </a:buClr>
              <a:buSzPts val="1100"/>
              <a:buFont typeface="Calibri"/>
              <a:buNone/>
            </a:pPr>
            <a:r>
              <a:rPr lang="en">
                <a:solidFill>
                  <a:srgbClr val="FFFFFF"/>
                </a:solidFill>
                <a:latin typeface="Calibri"/>
                <a:ea typeface="Calibri"/>
                <a:cs typeface="Calibri"/>
                <a:sym typeface="Calibri"/>
              </a:rPr>
              <a:t>Does data meet expectations outlined by CDE (e.g., in the Local Assessment Tool)?</a:t>
            </a:r>
            <a:endParaRPr sz="1300" b="1">
              <a:solidFill>
                <a:srgbClr val="FFFFFF"/>
              </a:solidFill>
              <a:latin typeface="Calibri"/>
              <a:ea typeface="Calibri"/>
              <a:cs typeface="Calibri"/>
              <a:sym typeface="Calibri"/>
            </a:endParaRPr>
          </a:p>
        </p:txBody>
      </p:sp>
      <p:sp>
        <p:nvSpPr>
          <p:cNvPr id="712" name="Google Shape;712;p82"/>
          <p:cNvSpPr/>
          <p:nvPr/>
        </p:nvSpPr>
        <p:spPr>
          <a:xfrm>
            <a:off x="1284523" y="1442850"/>
            <a:ext cx="1095831" cy="2014492"/>
          </a:xfrm>
          <a:custGeom>
            <a:avLst/>
            <a:gdLst/>
            <a:ahLst/>
            <a:cxnLst/>
            <a:rect l="l" t="t" r="r" b="b"/>
            <a:pathLst>
              <a:path w="1312373" h="874915" extrusionOk="0">
                <a:moveTo>
                  <a:pt x="0" y="87492"/>
                </a:moveTo>
                <a:cubicBezTo>
                  <a:pt x="0" y="39172"/>
                  <a:pt x="39172" y="0"/>
                  <a:pt x="87492" y="0"/>
                </a:cubicBezTo>
                <a:lnTo>
                  <a:pt x="1224882" y="0"/>
                </a:lnTo>
                <a:cubicBezTo>
                  <a:pt x="1273202" y="0"/>
                  <a:pt x="1312374" y="39172"/>
                  <a:pt x="1312374" y="87492"/>
                </a:cubicBezTo>
                <a:cubicBezTo>
                  <a:pt x="1312374" y="320803"/>
                  <a:pt x="1312373" y="554113"/>
                  <a:pt x="1312373" y="787424"/>
                </a:cubicBezTo>
                <a:cubicBezTo>
                  <a:pt x="1312373" y="835744"/>
                  <a:pt x="1273201" y="874916"/>
                  <a:pt x="1224881" y="874916"/>
                </a:cubicBezTo>
                <a:lnTo>
                  <a:pt x="87492" y="874915"/>
                </a:lnTo>
                <a:cubicBezTo>
                  <a:pt x="39172" y="874915"/>
                  <a:pt x="0" y="835743"/>
                  <a:pt x="0" y="787423"/>
                </a:cubicBezTo>
                <a:lnTo>
                  <a:pt x="0" y="87492"/>
                </a:lnTo>
                <a:close/>
              </a:path>
            </a:pathLst>
          </a:custGeom>
          <a:solidFill>
            <a:schemeClr val="accent1"/>
          </a:solid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lvl="0" indent="0" algn="ctr" rtl="0">
              <a:lnSpc>
                <a:spcPct val="90000"/>
              </a:lnSpc>
              <a:spcBef>
                <a:spcPts val="0"/>
              </a:spcBef>
              <a:spcAft>
                <a:spcPts val="0"/>
              </a:spcAft>
              <a:buClr>
                <a:srgbClr val="FFFFFF"/>
              </a:buClr>
              <a:buSzPts val="1200"/>
              <a:buFont typeface="Calibri"/>
              <a:buNone/>
            </a:pPr>
            <a:r>
              <a:rPr lang="en" sz="1200" b="1">
                <a:solidFill>
                  <a:srgbClr val="FFFFFF"/>
                </a:solidFill>
                <a:latin typeface="Calibri"/>
                <a:ea typeface="Calibri"/>
                <a:cs typeface="Calibri"/>
                <a:sym typeface="Calibri"/>
              </a:rPr>
              <a:t>Accountability Participation Impact</a:t>
            </a:r>
            <a:endParaRPr sz="1100">
              <a:solidFill>
                <a:srgbClr val="FFFFFF"/>
              </a:solidFill>
            </a:endParaRPr>
          </a:p>
          <a:p>
            <a:pPr marL="0" lvl="0" indent="0" algn="ctr" rtl="0">
              <a:lnSpc>
                <a:spcPct val="90000"/>
              </a:lnSpc>
              <a:spcBef>
                <a:spcPts val="400"/>
              </a:spcBef>
              <a:spcAft>
                <a:spcPts val="0"/>
              </a:spcAft>
              <a:buClr>
                <a:srgbClr val="FFFFFF"/>
              </a:buClr>
              <a:buSzPts val="1100"/>
              <a:buFont typeface="Calibri"/>
              <a:buNone/>
            </a:pPr>
            <a:r>
              <a:rPr lang="en">
                <a:solidFill>
                  <a:srgbClr val="FFFFFF"/>
                </a:solidFill>
                <a:latin typeface="Calibri"/>
                <a:ea typeface="Calibri"/>
                <a:cs typeface="Calibri"/>
                <a:sym typeface="Calibri"/>
              </a:rPr>
              <a:t>Was their rating decreased due to a test misadministr-ation or small n counts?</a:t>
            </a:r>
            <a:endParaRPr sz="1300" b="1">
              <a:solidFill>
                <a:srgbClr val="FFFFFF"/>
              </a:solidFill>
              <a:latin typeface="Calibri"/>
              <a:ea typeface="Calibri"/>
              <a:cs typeface="Calibri"/>
              <a:sym typeface="Calibri"/>
            </a:endParaRPr>
          </a:p>
        </p:txBody>
      </p:sp>
      <p:sp>
        <p:nvSpPr>
          <p:cNvPr id="713" name="Google Shape;713;p82"/>
          <p:cNvSpPr/>
          <p:nvPr/>
        </p:nvSpPr>
        <p:spPr>
          <a:xfrm>
            <a:off x="2380343" y="1442850"/>
            <a:ext cx="1095831" cy="2014492"/>
          </a:xfrm>
          <a:custGeom>
            <a:avLst/>
            <a:gdLst/>
            <a:ahLst/>
            <a:cxnLst/>
            <a:rect l="l" t="t" r="r" b="b"/>
            <a:pathLst>
              <a:path w="1312373" h="874915" extrusionOk="0">
                <a:moveTo>
                  <a:pt x="0" y="87492"/>
                </a:moveTo>
                <a:cubicBezTo>
                  <a:pt x="0" y="39172"/>
                  <a:pt x="39172" y="0"/>
                  <a:pt x="87492" y="0"/>
                </a:cubicBezTo>
                <a:lnTo>
                  <a:pt x="1224882" y="0"/>
                </a:lnTo>
                <a:cubicBezTo>
                  <a:pt x="1273202" y="0"/>
                  <a:pt x="1312374" y="39172"/>
                  <a:pt x="1312374" y="87492"/>
                </a:cubicBezTo>
                <a:cubicBezTo>
                  <a:pt x="1312374" y="320803"/>
                  <a:pt x="1312373" y="554113"/>
                  <a:pt x="1312373" y="787424"/>
                </a:cubicBezTo>
                <a:cubicBezTo>
                  <a:pt x="1312373" y="835744"/>
                  <a:pt x="1273201" y="874916"/>
                  <a:pt x="1224881" y="874916"/>
                </a:cubicBezTo>
                <a:lnTo>
                  <a:pt x="87492" y="874915"/>
                </a:lnTo>
                <a:cubicBezTo>
                  <a:pt x="39172" y="874915"/>
                  <a:pt x="0" y="835743"/>
                  <a:pt x="0" y="787423"/>
                </a:cubicBezTo>
                <a:lnTo>
                  <a:pt x="0" y="87492"/>
                </a:lnTo>
                <a:close/>
              </a:path>
            </a:pathLst>
          </a:custGeom>
          <a:solidFill>
            <a:schemeClr val="accent1"/>
          </a:solid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lvl="0" indent="0" algn="ctr" rtl="0">
              <a:lnSpc>
                <a:spcPct val="90000"/>
              </a:lnSpc>
              <a:spcBef>
                <a:spcPts val="0"/>
              </a:spcBef>
              <a:spcAft>
                <a:spcPts val="0"/>
              </a:spcAft>
              <a:buClr>
                <a:srgbClr val="FFFFFF"/>
              </a:buClr>
              <a:buSzPts val="1200"/>
              <a:buFont typeface="Calibri"/>
              <a:buNone/>
            </a:pPr>
            <a:r>
              <a:rPr lang="en" sz="1200" b="1">
                <a:solidFill>
                  <a:srgbClr val="FFFFFF"/>
                </a:solidFill>
                <a:latin typeface="Calibri"/>
                <a:ea typeface="Calibri"/>
                <a:cs typeface="Calibri"/>
                <a:sym typeface="Calibri"/>
              </a:rPr>
              <a:t>Calculation</a:t>
            </a:r>
            <a:endParaRPr sz="1200" b="1">
              <a:solidFill>
                <a:srgbClr val="FFFFFF"/>
              </a:solidFill>
              <a:latin typeface="Calibri"/>
              <a:ea typeface="Calibri"/>
              <a:cs typeface="Calibri"/>
              <a:sym typeface="Calibri"/>
            </a:endParaRPr>
          </a:p>
          <a:p>
            <a:pPr marL="0" lvl="0" indent="0" algn="ctr" rtl="0">
              <a:lnSpc>
                <a:spcPct val="90000"/>
              </a:lnSpc>
              <a:spcBef>
                <a:spcPts val="0"/>
              </a:spcBef>
              <a:spcAft>
                <a:spcPts val="0"/>
              </a:spcAft>
              <a:buClr>
                <a:srgbClr val="FFFFFF"/>
              </a:buClr>
              <a:buSzPts val="1200"/>
              <a:buFont typeface="Calibri"/>
              <a:buNone/>
            </a:pPr>
            <a:r>
              <a:rPr lang="en" sz="1200" b="1">
                <a:solidFill>
                  <a:srgbClr val="FFFFFF"/>
                </a:solidFill>
                <a:latin typeface="Calibri"/>
                <a:ea typeface="Calibri"/>
                <a:cs typeface="Calibri"/>
                <a:sym typeface="Calibri"/>
              </a:rPr>
              <a:t>Error</a:t>
            </a:r>
            <a:endParaRPr sz="1200">
              <a:solidFill>
                <a:srgbClr val="FFFFFF"/>
              </a:solidFill>
            </a:endParaRPr>
          </a:p>
          <a:p>
            <a:pPr marL="0" lvl="0" indent="0" algn="ctr" rtl="0">
              <a:lnSpc>
                <a:spcPct val="90000"/>
              </a:lnSpc>
              <a:spcBef>
                <a:spcPts val="400"/>
              </a:spcBef>
              <a:spcAft>
                <a:spcPts val="0"/>
              </a:spcAft>
              <a:buClr>
                <a:srgbClr val="FFFFFF"/>
              </a:buClr>
              <a:buSzPts val="1100"/>
              <a:buFont typeface="Calibri"/>
              <a:buNone/>
            </a:pPr>
            <a:r>
              <a:rPr lang="en">
                <a:solidFill>
                  <a:srgbClr val="FFFFFF"/>
                </a:solidFill>
                <a:latin typeface="Calibri"/>
                <a:ea typeface="Calibri"/>
                <a:cs typeface="Calibri"/>
                <a:sym typeface="Calibri"/>
              </a:rPr>
              <a:t>Was a mathematical calculation error presented in their framework?</a:t>
            </a:r>
            <a:endParaRPr b="1">
              <a:solidFill>
                <a:srgbClr val="FFFFFF"/>
              </a:solidFill>
              <a:latin typeface="Calibri"/>
              <a:ea typeface="Calibri"/>
              <a:cs typeface="Calibri"/>
              <a:sym typeface="Calibri"/>
            </a:endParaRPr>
          </a:p>
          <a:p>
            <a:pPr marL="0" lvl="0" indent="0" algn="l" rtl="0">
              <a:lnSpc>
                <a:spcPct val="90000"/>
              </a:lnSpc>
              <a:spcBef>
                <a:spcPts val="400"/>
              </a:spcBef>
              <a:spcAft>
                <a:spcPts val="0"/>
              </a:spcAft>
              <a:buClr>
                <a:srgbClr val="FFFFFF"/>
              </a:buClr>
              <a:buSzPts val="1100"/>
              <a:buFont typeface="Calibri"/>
              <a:buNone/>
            </a:pPr>
            <a:endParaRPr sz="1300" b="1">
              <a:solidFill>
                <a:srgbClr val="FFFFFF"/>
              </a:solidFill>
              <a:latin typeface="Calibri"/>
              <a:ea typeface="Calibri"/>
              <a:cs typeface="Calibri"/>
              <a:sym typeface="Calibri"/>
            </a:endParaRPr>
          </a:p>
        </p:txBody>
      </p:sp>
      <p:sp>
        <p:nvSpPr>
          <p:cNvPr id="714" name="Google Shape;714;p82"/>
          <p:cNvSpPr/>
          <p:nvPr/>
        </p:nvSpPr>
        <p:spPr>
          <a:xfrm>
            <a:off x="3476169" y="1442850"/>
            <a:ext cx="1095831" cy="2014492"/>
          </a:xfrm>
          <a:custGeom>
            <a:avLst/>
            <a:gdLst/>
            <a:ahLst/>
            <a:cxnLst/>
            <a:rect l="l" t="t" r="r" b="b"/>
            <a:pathLst>
              <a:path w="1312373" h="874915" extrusionOk="0">
                <a:moveTo>
                  <a:pt x="0" y="87492"/>
                </a:moveTo>
                <a:cubicBezTo>
                  <a:pt x="0" y="39172"/>
                  <a:pt x="39172" y="0"/>
                  <a:pt x="87492" y="0"/>
                </a:cubicBezTo>
                <a:lnTo>
                  <a:pt x="1224882" y="0"/>
                </a:lnTo>
                <a:cubicBezTo>
                  <a:pt x="1273202" y="0"/>
                  <a:pt x="1312374" y="39172"/>
                  <a:pt x="1312374" y="87492"/>
                </a:cubicBezTo>
                <a:cubicBezTo>
                  <a:pt x="1312374" y="320803"/>
                  <a:pt x="1312373" y="554113"/>
                  <a:pt x="1312373" y="787424"/>
                </a:cubicBezTo>
                <a:cubicBezTo>
                  <a:pt x="1312373" y="835744"/>
                  <a:pt x="1273201" y="874916"/>
                  <a:pt x="1224881" y="874916"/>
                </a:cubicBezTo>
                <a:lnTo>
                  <a:pt x="87492" y="874915"/>
                </a:lnTo>
                <a:cubicBezTo>
                  <a:pt x="39172" y="874915"/>
                  <a:pt x="0" y="835743"/>
                  <a:pt x="0" y="787423"/>
                </a:cubicBezTo>
                <a:lnTo>
                  <a:pt x="0" y="87492"/>
                </a:lnTo>
                <a:close/>
              </a:path>
            </a:pathLst>
          </a:custGeom>
          <a:solidFill>
            <a:schemeClr val="accent1"/>
          </a:solid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lvl="0" indent="0" algn="ctr" rtl="0">
              <a:lnSpc>
                <a:spcPct val="90000"/>
              </a:lnSpc>
              <a:spcBef>
                <a:spcPts val="0"/>
              </a:spcBef>
              <a:spcAft>
                <a:spcPts val="0"/>
              </a:spcAft>
              <a:buClr>
                <a:srgbClr val="FFFFFF"/>
              </a:buClr>
              <a:buSzPts val="1200"/>
              <a:buFont typeface="Calibri"/>
              <a:buNone/>
            </a:pPr>
            <a:r>
              <a:rPr lang="en" sz="1200" b="1">
                <a:solidFill>
                  <a:srgbClr val="FFFFFF"/>
                </a:solidFill>
                <a:latin typeface="Calibri"/>
                <a:ea typeface="Calibri"/>
                <a:cs typeface="Calibri"/>
                <a:sym typeface="Calibri"/>
              </a:rPr>
              <a:t>Impact of AECs on the DPF</a:t>
            </a:r>
            <a:endParaRPr sz="1200">
              <a:solidFill>
                <a:srgbClr val="FFFFFF"/>
              </a:solidFill>
            </a:endParaRPr>
          </a:p>
          <a:p>
            <a:pPr marL="0" lvl="0" indent="0" algn="ctr" rtl="0">
              <a:lnSpc>
                <a:spcPct val="90000"/>
              </a:lnSpc>
              <a:spcBef>
                <a:spcPts val="400"/>
              </a:spcBef>
              <a:spcAft>
                <a:spcPts val="0"/>
              </a:spcAft>
              <a:buClr>
                <a:srgbClr val="FFFFFF"/>
              </a:buClr>
              <a:buSzPts val="1100"/>
              <a:buFont typeface="Calibri"/>
              <a:buNone/>
            </a:pPr>
            <a:r>
              <a:rPr lang="en">
                <a:solidFill>
                  <a:srgbClr val="FFFFFF"/>
                </a:solidFill>
                <a:latin typeface="Calibri"/>
                <a:ea typeface="Calibri"/>
                <a:cs typeface="Calibri"/>
                <a:sym typeface="Calibri"/>
              </a:rPr>
              <a:t>Has CDE notified the district of their eligibility for this request?</a:t>
            </a:r>
            <a:endParaRPr sz="1300" b="1">
              <a:solidFill>
                <a:srgbClr val="FFFFFF"/>
              </a:solidFill>
              <a:latin typeface="Calibri"/>
              <a:ea typeface="Calibri"/>
              <a:cs typeface="Calibri"/>
              <a:sym typeface="Calibri"/>
            </a:endParaRPr>
          </a:p>
        </p:txBody>
      </p:sp>
      <p:sp>
        <p:nvSpPr>
          <p:cNvPr id="715" name="Google Shape;715;p82"/>
          <p:cNvSpPr/>
          <p:nvPr/>
        </p:nvSpPr>
        <p:spPr>
          <a:xfrm>
            <a:off x="4571995" y="1442850"/>
            <a:ext cx="1095831" cy="2014492"/>
          </a:xfrm>
          <a:custGeom>
            <a:avLst/>
            <a:gdLst/>
            <a:ahLst/>
            <a:cxnLst/>
            <a:rect l="l" t="t" r="r" b="b"/>
            <a:pathLst>
              <a:path w="1312373" h="874915" extrusionOk="0">
                <a:moveTo>
                  <a:pt x="0" y="87492"/>
                </a:moveTo>
                <a:cubicBezTo>
                  <a:pt x="0" y="39172"/>
                  <a:pt x="39172" y="0"/>
                  <a:pt x="87492" y="0"/>
                </a:cubicBezTo>
                <a:lnTo>
                  <a:pt x="1224882" y="0"/>
                </a:lnTo>
                <a:cubicBezTo>
                  <a:pt x="1273202" y="0"/>
                  <a:pt x="1312374" y="39172"/>
                  <a:pt x="1312374" y="87492"/>
                </a:cubicBezTo>
                <a:cubicBezTo>
                  <a:pt x="1312374" y="320803"/>
                  <a:pt x="1312373" y="554113"/>
                  <a:pt x="1312373" y="787424"/>
                </a:cubicBezTo>
                <a:cubicBezTo>
                  <a:pt x="1312373" y="835744"/>
                  <a:pt x="1273201" y="874916"/>
                  <a:pt x="1224881" y="874916"/>
                </a:cubicBezTo>
                <a:lnTo>
                  <a:pt x="87492" y="874915"/>
                </a:lnTo>
                <a:cubicBezTo>
                  <a:pt x="39172" y="874915"/>
                  <a:pt x="0" y="835743"/>
                  <a:pt x="0" y="787423"/>
                </a:cubicBezTo>
                <a:lnTo>
                  <a:pt x="0" y="87492"/>
                </a:lnTo>
                <a:close/>
              </a:path>
            </a:pathLst>
          </a:custGeom>
          <a:solidFill>
            <a:schemeClr val="accent1"/>
          </a:solid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lvl="0" indent="0" algn="ctr" rtl="0">
              <a:lnSpc>
                <a:spcPct val="90000"/>
              </a:lnSpc>
              <a:spcBef>
                <a:spcPts val="0"/>
              </a:spcBef>
              <a:spcAft>
                <a:spcPts val="0"/>
              </a:spcAft>
              <a:buClr>
                <a:srgbClr val="FFFFFF"/>
              </a:buClr>
              <a:buSzPts val="1200"/>
              <a:buFont typeface="Calibri"/>
              <a:buNone/>
            </a:pPr>
            <a:r>
              <a:rPr lang="en" sz="1200" b="1">
                <a:solidFill>
                  <a:srgbClr val="FFFFFF"/>
                </a:solidFill>
                <a:latin typeface="Calibri"/>
                <a:ea typeface="Calibri"/>
                <a:cs typeface="Calibri"/>
                <a:sym typeface="Calibri"/>
              </a:rPr>
              <a:t>Districts with a Single School</a:t>
            </a:r>
            <a:endParaRPr sz="1200">
              <a:solidFill>
                <a:srgbClr val="FFFFFF"/>
              </a:solidFill>
            </a:endParaRPr>
          </a:p>
          <a:p>
            <a:pPr marL="0" lvl="0" indent="0" algn="ctr" rtl="0">
              <a:lnSpc>
                <a:spcPct val="90000"/>
              </a:lnSpc>
              <a:spcBef>
                <a:spcPts val="400"/>
              </a:spcBef>
              <a:spcAft>
                <a:spcPts val="0"/>
              </a:spcAft>
              <a:buClr>
                <a:srgbClr val="FFFFFF"/>
              </a:buClr>
              <a:buSzPts val="1100"/>
              <a:buFont typeface="Calibri"/>
              <a:buNone/>
            </a:pPr>
            <a:r>
              <a:rPr lang="en">
                <a:solidFill>
                  <a:srgbClr val="FFFFFF"/>
                </a:solidFill>
                <a:latin typeface="Calibri"/>
                <a:ea typeface="Calibri"/>
                <a:cs typeface="Calibri"/>
                <a:sym typeface="Calibri"/>
              </a:rPr>
              <a:t>Has CDE notified the district of their eligibility for this request?</a:t>
            </a:r>
            <a:endParaRPr sz="1300" b="1">
              <a:solidFill>
                <a:srgbClr val="FFFFFF"/>
              </a:solidFill>
              <a:latin typeface="Calibri"/>
              <a:ea typeface="Calibri"/>
              <a:cs typeface="Calibri"/>
              <a:sym typeface="Calibri"/>
            </a:endParaRPr>
          </a:p>
        </p:txBody>
      </p:sp>
      <p:sp>
        <p:nvSpPr>
          <p:cNvPr id="716" name="Google Shape;716;p82"/>
          <p:cNvSpPr/>
          <p:nvPr/>
        </p:nvSpPr>
        <p:spPr>
          <a:xfrm>
            <a:off x="5667809" y="1442850"/>
            <a:ext cx="1095831" cy="2014492"/>
          </a:xfrm>
          <a:custGeom>
            <a:avLst/>
            <a:gdLst/>
            <a:ahLst/>
            <a:cxnLst/>
            <a:rect l="l" t="t" r="r" b="b"/>
            <a:pathLst>
              <a:path w="1312373" h="874915" extrusionOk="0">
                <a:moveTo>
                  <a:pt x="0" y="87492"/>
                </a:moveTo>
                <a:cubicBezTo>
                  <a:pt x="0" y="39172"/>
                  <a:pt x="39172" y="0"/>
                  <a:pt x="87492" y="0"/>
                </a:cubicBezTo>
                <a:lnTo>
                  <a:pt x="1224882" y="0"/>
                </a:lnTo>
                <a:cubicBezTo>
                  <a:pt x="1273202" y="0"/>
                  <a:pt x="1312374" y="39172"/>
                  <a:pt x="1312374" y="87492"/>
                </a:cubicBezTo>
                <a:cubicBezTo>
                  <a:pt x="1312374" y="320803"/>
                  <a:pt x="1312373" y="554113"/>
                  <a:pt x="1312373" y="787424"/>
                </a:cubicBezTo>
                <a:cubicBezTo>
                  <a:pt x="1312373" y="835744"/>
                  <a:pt x="1273201" y="874916"/>
                  <a:pt x="1224881" y="874916"/>
                </a:cubicBezTo>
                <a:lnTo>
                  <a:pt x="87492" y="874915"/>
                </a:lnTo>
                <a:cubicBezTo>
                  <a:pt x="39172" y="874915"/>
                  <a:pt x="0" y="835743"/>
                  <a:pt x="0" y="787423"/>
                </a:cubicBezTo>
                <a:lnTo>
                  <a:pt x="0" y="87492"/>
                </a:lnTo>
                <a:close/>
              </a:path>
            </a:pathLst>
          </a:custGeom>
          <a:solidFill>
            <a:schemeClr val="accent1"/>
          </a:solid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lvl="0" indent="0" algn="ctr" rtl="0">
              <a:lnSpc>
                <a:spcPct val="90000"/>
              </a:lnSpc>
              <a:spcBef>
                <a:spcPts val="0"/>
              </a:spcBef>
              <a:spcAft>
                <a:spcPts val="0"/>
              </a:spcAft>
              <a:buClr>
                <a:srgbClr val="FFFFFF"/>
              </a:buClr>
              <a:buSzPts val="1200"/>
              <a:buFont typeface="Calibri"/>
              <a:buNone/>
            </a:pPr>
            <a:r>
              <a:rPr lang="en" sz="1200" b="1">
                <a:solidFill>
                  <a:srgbClr val="FFFFFF"/>
                </a:solidFill>
                <a:latin typeface="Calibri"/>
                <a:ea typeface="Calibri"/>
                <a:cs typeface="Calibri"/>
                <a:sym typeface="Calibri"/>
              </a:rPr>
              <a:t>Districts with a Closed School</a:t>
            </a:r>
            <a:endParaRPr sz="1200">
              <a:solidFill>
                <a:srgbClr val="FFFFFF"/>
              </a:solidFill>
            </a:endParaRPr>
          </a:p>
          <a:p>
            <a:pPr marL="0" lvl="0" indent="0" algn="ctr" rtl="0">
              <a:lnSpc>
                <a:spcPct val="90000"/>
              </a:lnSpc>
              <a:spcBef>
                <a:spcPts val="400"/>
              </a:spcBef>
              <a:spcAft>
                <a:spcPts val="0"/>
              </a:spcAft>
              <a:buClr>
                <a:srgbClr val="FFFFFF"/>
              </a:buClr>
              <a:buSzPts val="1100"/>
              <a:buFont typeface="Calibri"/>
              <a:buNone/>
            </a:pPr>
            <a:r>
              <a:rPr lang="en">
                <a:solidFill>
                  <a:srgbClr val="FFFFFF"/>
                </a:solidFill>
                <a:latin typeface="Calibri"/>
                <a:ea typeface="Calibri"/>
                <a:cs typeface="Calibri"/>
                <a:sym typeface="Calibri"/>
              </a:rPr>
              <a:t>Does the district have a closed school impacting their rating?</a:t>
            </a:r>
            <a:endParaRPr sz="1300" b="1">
              <a:solidFill>
                <a:srgbClr val="FFFFFF"/>
              </a:solidFill>
              <a:latin typeface="Calibri"/>
              <a:ea typeface="Calibri"/>
              <a:cs typeface="Calibri"/>
              <a:sym typeface="Calibri"/>
            </a:endParaRPr>
          </a:p>
        </p:txBody>
      </p:sp>
      <p:sp>
        <p:nvSpPr>
          <p:cNvPr id="717" name="Google Shape;717;p82"/>
          <p:cNvSpPr/>
          <p:nvPr/>
        </p:nvSpPr>
        <p:spPr>
          <a:xfrm>
            <a:off x="6763648" y="1442850"/>
            <a:ext cx="1095831" cy="2014492"/>
          </a:xfrm>
          <a:custGeom>
            <a:avLst/>
            <a:gdLst/>
            <a:ahLst/>
            <a:cxnLst/>
            <a:rect l="l" t="t" r="r" b="b"/>
            <a:pathLst>
              <a:path w="1312373" h="874915" extrusionOk="0">
                <a:moveTo>
                  <a:pt x="0" y="87492"/>
                </a:moveTo>
                <a:cubicBezTo>
                  <a:pt x="0" y="39172"/>
                  <a:pt x="39172" y="0"/>
                  <a:pt x="87492" y="0"/>
                </a:cubicBezTo>
                <a:lnTo>
                  <a:pt x="1224882" y="0"/>
                </a:lnTo>
                <a:cubicBezTo>
                  <a:pt x="1273202" y="0"/>
                  <a:pt x="1312374" y="39172"/>
                  <a:pt x="1312374" y="87492"/>
                </a:cubicBezTo>
                <a:cubicBezTo>
                  <a:pt x="1312374" y="320803"/>
                  <a:pt x="1312373" y="554113"/>
                  <a:pt x="1312373" y="787424"/>
                </a:cubicBezTo>
                <a:cubicBezTo>
                  <a:pt x="1312373" y="835744"/>
                  <a:pt x="1273201" y="874916"/>
                  <a:pt x="1224881" y="874916"/>
                </a:cubicBezTo>
                <a:lnTo>
                  <a:pt x="87492" y="874915"/>
                </a:lnTo>
                <a:cubicBezTo>
                  <a:pt x="39172" y="874915"/>
                  <a:pt x="0" y="835743"/>
                  <a:pt x="0" y="787423"/>
                </a:cubicBezTo>
                <a:lnTo>
                  <a:pt x="0" y="87492"/>
                </a:lnTo>
                <a:close/>
              </a:path>
            </a:pathLst>
          </a:custGeom>
          <a:solidFill>
            <a:schemeClr val="accent1"/>
          </a:solid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FFFF"/>
              </a:buClr>
              <a:buSzPts val="1200"/>
              <a:buFont typeface="Calibri"/>
              <a:buNone/>
            </a:pPr>
            <a:r>
              <a:rPr lang="en" sz="1200" b="1">
                <a:solidFill>
                  <a:srgbClr val="FFFFFF"/>
                </a:solidFill>
                <a:latin typeface="Calibri"/>
                <a:ea typeface="Calibri"/>
                <a:cs typeface="Calibri"/>
                <a:sym typeface="Calibri"/>
              </a:rPr>
              <a:t>Insufficient State Data (ISD)</a:t>
            </a:r>
            <a:endParaRPr sz="1200">
              <a:solidFill>
                <a:srgbClr val="FFFFFF"/>
              </a:solidFill>
            </a:endParaRPr>
          </a:p>
          <a:p>
            <a:pPr marL="0" marR="0" lvl="0" indent="0" algn="ctr" rtl="0">
              <a:lnSpc>
                <a:spcPct val="90000"/>
              </a:lnSpc>
              <a:spcBef>
                <a:spcPts val="400"/>
              </a:spcBef>
              <a:spcAft>
                <a:spcPts val="0"/>
              </a:spcAft>
              <a:buClr>
                <a:srgbClr val="FFFFFF"/>
              </a:buClr>
              <a:buSzPts val="1100"/>
              <a:buFont typeface="Calibri"/>
              <a:buNone/>
            </a:pPr>
            <a:r>
              <a:rPr lang="en">
                <a:solidFill>
                  <a:srgbClr val="FFFFFF"/>
                </a:solidFill>
                <a:latin typeface="Calibri"/>
                <a:ea typeface="Calibri"/>
                <a:cs typeface="Calibri"/>
                <a:sym typeface="Calibri"/>
              </a:rPr>
              <a:t>Is their total participation below 85% and is an ISD rating a better representatio-n of the site?</a:t>
            </a:r>
            <a:endParaRPr b="0" i="0" u="none" strike="noStrike" cap="none">
              <a:solidFill>
                <a:srgbClr val="FFFFFF"/>
              </a:solidFill>
              <a:latin typeface="Calibri"/>
              <a:ea typeface="Calibri"/>
              <a:cs typeface="Calibri"/>
              <a:sym typeface="Calibri"/>
            </a:endParaRPr>
          </a:p>
        </p:txBody>
      </p:sp>
      <p:sp>
        <p:nvSpPr>
          <p:cNvPr id="718" name="Google Shape;718;p82"/>
          <p:cNvSpPr txBox="1"/>
          <p:nvPr/>
        </p:nvSpPr>
        <p:spPr>
          <a:xfrm>
            <a:off x="269350" y="1138538"/>
            <a:ext cx="41760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0" i="0" u="none" strike="noStrike" cap="none">
                <a:solidFill>
                  <a:srgbClr val="000000"/>
                </a:solidFill>
                <a:latin typeface="Calibri"/>
                <a:ea typeface="Calibri"/>
                <a:cs typeface="Calibri"/>
                <a:sym typeface="Calibri"/>
              </a:rPr>
              <a:t>Does the school/district meet a condition for a request?</a:t>
            </a:r>
            <a:endParaRPr sz="1100"/>
          </a:p>
        </p:txBody>
      </p:sp>
      <p:sp>
        <p:nvSpPr>
          <p:cNvPr id="719" name="Google Shape;719;p82"/>
          <p:cNvSpPr/>
          <p:nvPr/>
        </p:nvSpPr>
        <p:spPr>
          <a:xfrm>
            <a:off x="2469470" y="3785815"/>
            <a:ext cx="1934409" cy="656186"/>
          </a:xfrm>
          <a:custGeom>
            <a:avLst/>
            <a:gdLst/>
            <a:ahLst/>
            <a:cxnLst/>
            <a:rect l="l" t="t" r="r" b="b"/>
            <a:pathLst>
              <a:path w="4689477" h="874915" extrusionOk="0">
                <a:moveTo>
                  <a:pt x="0" y="87492"/>
                </a:moveTo>
                <a:cubicBezTo>
                  <a:pt x="0" y="39172"/>
                  <a:pt x="39172" y="0"/>
                  <a:pt x="87492" y="0"/>
                </a:cubicBezTo>
                <a:lnTo>
                  <a:pt x="4601986" y="0"/>
                </a:lnTo>
                <a:cubicBezTo>
                  <a:pt x="4650306" y="0"/>
                  <a:pt x="4689478" y="39172"/>
                  <a:pt x="4689478" y="87492"/>
                </a:cubicBezTo>
                <a:cubicBezTo>
                  <a:pt x="4689478" y="320803"/>
                  <a:pt x="4689477" y="554113"/>
                  <a:pt x="4689477" y="787424"/>
                </a:cubicBezTo>
                <a:cubicBezTo>
                  <a:pt x="4689477" y="835744"/>
                  <a:pt x="4650305" y="874916"/>
                  <a:pt x="4601985" y="874916"/>
                </a:cubicBezTo>
                <a:lnTo>
                  <a:pt x="87492" y="874915"/>
                </a:lnTo>
                <a:cubicBezTo>
                  <a:pt x="39172" y="874915"/>
                  <a:pt x="0" y="835743"/>
                  <a:pt x="0" y="787423"/>
                </a:cubicBezTo>
                <a:lnTo>
                  <a:pt x="0" y="87492"/>
                </a:lnTo>
                <a:close/>
              </a:path>
            </a:pathLst>
          </a:custGeom>
          <a:solidFill>
            <a:schemeClr val="accent1"/>
          </a:solidFill>
          <a:ln w="12700" cap="flat" cmpd="sng">
            <a:solidFill>
              <a:srgbClr val="FFFFFF"/>
            </a:solidFill>
            <a:prstDash val="solid"/>
            <a:miter lim="800000"/>
            <a:headEnd type="none" w="sm" len="sm"/>
            <a:tailEnd type="none" w="sm" len="sm"/>
          </a:ln>
        </p:spPr>
        <p:txBody>
          <a:bodyPr spcFirstLastPara="1" wrap="square" lIns="64925" tIns="64925" rIns="64925" bIns="64925" anchor="ctr" anchorCtr="0">
            <a:noAutofit/>
          </a:bodyPr>
          <a:lstStyle/>
          <a:p>
            <a:pPr marL="0" marR="0" lvl="0" indent="0" algn="ctr" rtl="0">
              <a:lnSpc>
                <a:spcPct val="90000"/>
              </a:lnSpc>
              <a:spcBef>
                <a:spcPts val="0"/>
              </a:spcBef>
              <a:spcAft>
                <a:spcPts val="0"/>
              </a:spcAft>
              <a:buClr>
                <a:srgbClr val="FFFFFF"/>
              </a:buClr>
              <a:buSzPts val="1200"/>
              <a:buFont typeface="Calibri"/>
              <a:buNone/>
            </a:pPr>
            <a:r>
              <a:rPr lang="en" sz="1300">
                <a:solidFill>
                  <a:srgbClr val="FFFFFF"/>
                </a:solidFill>
                <a:latin typeface="Calibri"/>
                <a:ea typeface="Calibri"/>
                <a:cs typeface="Calibri"/>
                <a:sym typeface="Calibri"/>
              </a:rPr>
              <a:t>School/district may participate in a request to reconsider in 2023</a:t>
            </a:r>
            <a:endParaRPr sz="1200">
              <a:solidFill>
                <a:srgbClr val="FFFFFF"/>
              </a:solidFill>
            </a:endParaRPr>
          </a:p>
        </p:txBody>
      </p:sp>
      <p:sp>
        <p:nvSpPr>
          <p:cNvPr id="720" name="Google Shape;720;p82"/>
          <p:cNvSpPr/>
          <p:nvPr/>
        </p:nvSpPr>
        <p:spPr>
          <a:xfrm>
            <a:off x="4765148" y="3785815"/>
            <a:ext cx="1934409" cy="656186"/>
          </a:xfrm>
          <a:custGeom>
            <a:avLst/>
            <a:gdLst/>
            <a:ahLst/>
            <a:cxnLst/>
            <a:rect l="l" t="t" r="r" b="b"/>
            <a:pathLst>
              <a:path w="4689477" h="874915" extrusionOk="0">
                <a:moveTo>
                  <a:pt x="0" y="87492"/>
                </a:moveTo>
                <a:cubicBezTo>
                  <a:pt x="0" y="39172"/>
                  <a:pt x="39172" y="0"/>
                  <a:pt x="87492" y="0"/>
                </a:cubicBezTo>
                <a:lnTo>
                  <a:pt x="4601986" y="0"/>
                </a:lnTo>
                <a:cubicBezTo>
                  <a:pt x="4650306" y="0"/>
                  <a:pt x="4689478" y="39172"/>
                  <a:pt x="4689478" y="87492"/>
                </a:cubicBezTo>
                <a:cubicBezTo>
                  <a:pt x="4689478" y="320803"/>
                  <a:pt x="4689477" y="554113"/>
                  <a:pt x="4689477" y="787424"/>
                </a:cubicBezTo>
                <a:cubicBezTo>
                  <a:pt x="4689477" y="835744"/>
                  <a:pt x="4650305" y="874916"/>
                  <a:pt x="4601985" y="874916"/>
                </a:cubicBezTo>
                <a:lnTo>
                  <a:pt x="87492" y="874915"/>
                </a:lnTo>
                <a:cubicBezTo>
                  <a:pt x="39172" y="874915"/>
                  <a:pt x="0" y="835743"/>
                  <a:pt x="0" y="787423"/>
                </a:cubicBezTo>
                <a:lnTo>
                  <a:pt x="0" y="87492"/>
                </a:lnTo>
                <a:close/>
              </a:path>
            </a:pathLst>
          </a:custGeom>
          <a:solidFill>
            <a:srgbClr val="44546A"/>
          </a:solidFill>
          <a:ln w="12700" cap="flat" cmpd="sng">
            <a:solidFill>
              <a:srgbClr val="FFFFFF"/>
            </a:solidFill>
            <a:prstDash val="solid"/>
            <a:miter lim="800000"/>
            <a:headEnd type="none" w="sm" len="sm"/>
            <a:tailEnd type="none" w="sm" len="sm"/>
          </a:ln>
        </p:spPr>
        <p:txBody>
          <a:bodyPr spcFirstLastPara="1" wrap="square" lIns="64925" tIns="64925" rIns="64925" bIns="64925" anchor="ctr" anchorCtr="0">
            <a:noAutofit/>
          </a:bodyPr>
          <a:lstStyle/>
          <a:p>
            <a:pPr marL="0" marR="0" lvl="0" indent="0" algn="ctr" rtl="0">
              <a:lnSpc>
                <a:spcPct val="90000"/>
              </a:lnSpc>
              <a:spcBef>
                <a:spcPts val="0"/>
              </a:spcBef>
              <a:spcAft>
                <a:spcPts val="0"/>
              </a:spcAft>
              <a:buClr>
                <a:srgbClr val="FFFFFF"/>
              </a:buClr>
              <a:buSzPts val="1200"/>
              <a:buFont typeface="Calibri"/>
              <a:buNone/>
            </a:pPr>
            <a:r>
              <a:rPr lang="en" sz="1300">
                <a:solidFill>
                  <a:srgbClr val="FFFFFF"/>
                </a:solidFill>
                <a:latin typeface="Calibri"/>
                <a:ea typeface="Calibri"/>
                <a:cs typeface="Calibri"/>
                <a:sym typeface="Calibri"/>
              </a:rPr>
              <a:t>School/district cannot participate in a request to reconsider in 2023</a:t>
            </a:r>
            <a:endParaRPr sz="1300">
              <a:solidFill>
                <a:srgbClr val="FFFFFF"/>
              </a:solidFill>
              <a:latin typeface="Calibri"/>
              <a:ea typeface="Calibri"/>
              <a:cs typeface="Calibri"/>
              <a:sym typeface="Calibri"/>
            </a:endParaRPr>
          </a:p>
        </p:txBody>
      </p:sp>
      <p:cxnSp>
        <p:nvCxnSpPr>
          <p:cNvPr id="721" name="Google Shape;721;p82">
            <a:extLst>
              <a:ext uri="{C183D7F6-B498-43B3-948B-1728B52AA6E4}">
                <adec:decorative xmlns:adec="http://schemas.microsoft.com/office/drawing/2017/decorative" val="1"/>
              </a:ext>
            </a:extLst>
          </p:cNvPr>
          <p:cNvCxnSpPr/>
          <p:nvPr/>
        </p:nvCxnSpPr>
        <p:spPr>
          <a:xfrm>
            <a:off x="3402050" y="3490675"/>
            <a:ext cx="4800" cy="356700"/>
          </a:xfrm>
          <a:prstGeom prst="straightConnector1">
            <a:avLst/>
          </a:prstGeom>
          <a:noFill/>
          <a:ln w="57150" cap="flat" cmpd="sng">
            <a:solidFill>
              <a:srgbClr val="000000"/>
            </a:solidFill>
            <a:prstDash val="solid"/>
            <a:miter lim="800000"/>
            <a:headEnd type="none" w="sm" len="sm"/>
            <a:tailEnd type="none" w="sm" len="sm"/>
          </a:ln>
        </p:spPr>
      </p:cxnSp>
      <p:sp>
        <p:nvSpPr>
          <p:cNvPr id="722" name="Google Shape;722;p82"/>
          <p:cNvSpPr txBox="1"/>
          <p:nvPr/>
        </p:nvSpPr>
        <p:spPr>
          <a:xfrm>
            <a:off x="2861600" y="3519100"/>
            <a:ext cx="1085700" cy="238500"/>
          </a:xfrm>
          <a:prstGeom prst="rect">
            <a:avLst/>
          </a:prstGeom>
          <a:solidFill>
            <a:srgbClr val="FFFFFF"/>
          </a:solid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100" i="1">
                <a:solidFill>
                  <a:srgbClr val="000000"/>
                </a:solidFill>
                <a:latin typeface="Calibri"/>
                <a:ea typeface="Calibri"/>
                <a:cs typeface="Calibri"/>
                <a:sym typeface="Calibri"/>
              </a:rPr>
              <a:t>If yes to any box,</a:t>
            </a:r>
            <a:endParaRPr sz="1100"/>
          </a:p>
        </p:txBody>
      </p:sp>
      <p:cxnSp>
        <p:nvCxnSpPr>
          <p:cNvPr id="723" name="Google Shape;723;p82">
            <a:extLst>
              <a:ext uri="{C183D7F6-B498-43B3-948B-1728B52AA6E4}">
                <adec:decorative xmlns:adec="http://schemas.microsoft.com/office/drawing/2017/decorative" val="1"/>
              </a:ext>
            </a:extLst>
          </p:cNvPr>
          <p:cNvCxnSpPr/>
          <p:nvPr/>
        </p:nvCxnSpPr>
        <p:spPr>
          <a:xfrm>
            <a:off x="5697725" y="3490675"/>
            <a:ext cx="4800" cy="356700"/>
          </a:xfrm>
          <a:prstGeom prst="straightConnector1">
            <a:avLst/>
          </a:prstGeom>
          <a:noFill/>
          <a:ln w="57150" cap="flat" cmpd="sng">
            <a:solidFill>
              <a:srgbClr val="000000"/>
            </a:solidFill>
            <a:prstDash val="solid"/>
            <a:miter lim="800000"/>
            <a:headEnd type="none" w="sm" len="sm"/>
            <a:tailEnd type="none" w="sm" len="sm"/>
          </a:ln>
        </p:spPr>
      </p:cxnSp>
      <p:sp>
        <p:nvSpPr>
          <p:cNvPr id="724" name="Google Shape;724;p82"/>
          <p:cNvSpPr txBox="1"/>
          <p:nvPr/>
        </p:nvSpPr>
        <p:spPr>
          <a:xfrm>
            <a:off x="5157275" y="3519100"/>
            <a:ext cx="1085700" cy="238500"/>
          </a:xfrm>
          <a:prstGeom prst="rect">
            <a:avLst/>
          </a:prstGeom>
          <a:solidFill>
            <a:srgbClr val="FFFFFF"/>
          </a:solid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100" i="1">
                <a:solidFill>
                  <a:srgbClr val="000000"/>
                </a:solidFill>
                <a:latin typeface="Calibri"/>
                <a:ea typeface="Calibri"/>
                <a:cs typeface="Calibri"/>
                <a:sym typeface="Calibri"/>
              </a:rPr>
              <a:t>If no to any box,</a:t>
            </a:r>
            <a:endParaRPr sz="1100"/>
          </a:p>
        </p:txBody>
      </p:sp>
      <p:sp>
        <p:nvSpPr>
          <p:cNvPr id="725" name="Google Shape;725;p82"/>
          <p:cNvSpPr/>
          <p:nvPr/>
        </p:nvSpPr>
        <p:spPr>
          <a:xfrm>
            <a:off x="7859471" y="1442850"/>
            <a:ext cx="1095831" cy="2014492"/>
          </a:xfrm>
          <a:custGeom>
            <a:avLst/>
            <a:gdLst/>
            <a:ahLst/>
            <a:cxnLst/>
            <a:rect l="l" t="t" r="r" b="b"/>
            <a:pathLst>
              <a:path w="1312373" h="874915" extrusionOk="0">
                <a:moveTo>
                  <a:pt x="0" y="87492"/>
                </a:moveTo>
                <a:cubicBezTo>
                  <a:pt x="0" y="39172"/>
                  <a:pt x="39172" y="0"/>
                  <a:pt x="87492" y="0"/>
                </a:cubicBezTo>
                <a:lnTo>
                  <a:pt x="1224882" y="0"/>
                </a:lnTo>
                <a:cubicBezTo>
                  <a:pt x="1273202" y="0"/>
                  <a:pt x="1312374" y="39172"/>
                  <a:pt x="1312374" y="87492"/>
                </a:cubicBezTo>
                <a:cubicBezTo>
                  <a:pt x="1312374" y="320803"/>
                  <a:pt x="1312373" y="554113"/>
                  <a:pt x="1312373" y="787424"/>
                </a:cubicBezTo>
                <a:cubicBezTo>
                  <a:pt x="1312373" y="835744"/>
                  <a:pt x="1273201" y="874916"/>
                  <a:pt x="1224881" y="874916"/>
                </a:cubicBezTo>
                <a:lnTo>
                  <a:pt x="87492" y="874915"/>
                </a:lnTo>
                <a:cubicBezTo>
                  <a:pt x="39172" y="874915"/>
                  <a:pt x="0" y="835743"/>
                  <a:pt x="0" y="787423"/>
                </a:cubicBezTo>
                <a:lnTo>
                  <a:pt x="0" y="87492"/>
                </a:lnTo>
                <a:close/>
              </a:path>
            </a:pathLst>
          </a:custGeom>
          <a:solidFill>
            <a:schemeClr val="accent1"/>
          </a:solid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FFFF"/>
              </a:buClr>
              <a:buSzPts val="1200"/>
              <a:buFont typeface="Calibri"/>
              <a:buNone/>
            </a:pPr>
            <a:r>
              <a:rPr lang="en" sz="1200" b="1">
                <a:solidFill>
                  <a:srgbClr val="FFFFFF"/>
                </a:solidFill>
                <a:latin typeface="Calibri"/>
                <a:ea typeface="Calibri"/>
                <a:cs typeface="Calibri"/>
                <a:sym typeface="Calibri"/>
              </a:rPr>
              <a:t>Grade Reconfiguration</a:t>
            </a:r>
            <a:endParaRPr sz="1200">
              <a:solidFill>
                <a:srgbClr val="FFFFFF"/>
              </a:solidFill>
            </a:endParaRPr>
          </a:p>
          <a:p>
            <a:pPr marL="0" marR="0" lvl="0" indent="0" algn="ctr" rtl="0">
              <a:lnSpc>
                <a:spcPct val="90000"/>
              </a:lnSpc>
              <a:spcBef>
                <a:spcPts val="400"/>
              </a:spcBef>
              <a:spcAft>
                <a:spcPts val="0"/>
              </a:spcAft>
              <a:buClr>
                <a:srgbClr val="FFFFFF"/>
              </a:buClr>
              <a:buSzPts val="1100"/>
              <a:buFont typeface="Calibri"/>
              <a:buNone/>
            </a:pPr>
            <a:r>
              <a:rPr lang="en">
                <a:solidFill>
                  <a:srgbClr val="FFFFFF"/>
                </a:solidFill>
                <a:latin typeface="Calibri"/>
                <a:ea typeface="Calibri"/>
                <a:cs typeface="Calibri"/>
                <a:sym typeface="Calibri"/>
              </a:rPr>
              <a:t>Has a school reconfigured and the new configuration would result in an improved plan type?</a:t>
            </a:r>
            <a:endParaRPr b="0" i="0" u="none" strike="noStrike" cap="none">
              <a:solidFill>
                <a:srgbClr val="FFFFFF"/>
              </a:solidFill>
              <a:latin typeface="Calibri"/>
              <a:ea typeface="Calibri"/>
              <a:cs typeface="Calibri"/>
              <a:sym typeface="Calibri"/>
            </a:endParaRPr>
          </a:p>
        </p:txBody>
      </p:sp>
      <p:sp>
        <p:nvSpPr>
          <p:cNvPr id="726" name="Google Shape;726;p8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Decision Tree for Making a Request</a:t>
            </a:r>
            <a:endParaRPr/>
          </a:p>
        </p:txBody>
      </p:sp>
      <p:sp>
        <p:nvSpPr>
          <p:cNvPr id="727" name="Google Shape;727;p8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graphicFrame>
        <p:nvGraphicFramePr>
          <p:cNvPr id="732" name="Google Shape;732;p83"/>
          <p:cNvGraphicFramePr/>
          <p:nvPr>
            <p:extLst>
              <p:ext uri="{D42A27DB-BD31-4B8C-83A1-F6EECF244321}">
                <p14:modId xmlns:p14="http://schemas.microsoft.com/office/powerpoint/2010/main" val="3288837100"/>
              </p:ext>
            </p:extLst>
          </p:nvPr>
        </p:nvGraphicFramePr>
        <p:xfrm>
          <a:off x="251213" y="114483"/>
          <a:ext cx="8641575" cy="4638000"/>
        </p:xfrm>
        <a:graphic>
          <a:graphicData uri="http://schemas.openxmlformats.org/drawingml/2006/table">
            <a:tbl>
              <a:tblPr firstRow="1">
                <a:noFill/>
                <a:tableStyleId>{96BF0FB9-AEAB-4A63-B7B9-9F43B0A73791}</a:tableStyleId>
              </a:tblPr>
              <a:tblGrid>
                <a:gridCol w="1532000">
                  <a:extLst>
                    <a:ext uri="{9D8B030D-6E8A-4147-A177-3AD203B41FA5}">
                      <a16:colId xmlns:a16="http://schemas.microsoft.com/office/drawing/2014/main" val="20000"/>
                    </a:ext>
                  </a:extLst>
                </a:gridCol>
                <a:gridCol w="7109575">
                  <a:extLst>
                    <a:ext uri="{9D8B030D-6E8A-4147-A177-3AD203B41FA5}">
                      <a16:colId xmlns:a16="http://schemas.microsoft.com/office/drawing/2014/main" val="20001"/>
                    </a:ext>
                  </a:extLst>
                </a:gridCol>
              </a:tblGrid>
              <a:tr h="333450">
                <a:tc>
                  <a:txBody>
                    <a:bodyPr/>
                    <a:lstStyle/>
                    <a:p>
                      <a:pPr marL="0" marR="0" lvl="0" indent="0" algn="ctr" rtl="0">
                        <a:lnSpc>
                          <a:spcPct val="100000"/>
                        </a:lnSpc>
                        <a:spcBef>
                          <a:spcPts val="0"/>
                        </a:spcBef>
                        <a:spcAft>
                          <a:spcPts val="0"/>
                        </a:spcAft>
                        <a:buClr>
                          <a:srgbClr val="000000"/>
                        </a:buClr>
                        <a:buSzPts val="1100"/>
                        <a:buFont typeface="Arial"/>
                        <a:buNone/>
                      </a:pPr>
                      <a:r>
                        <a:rPr lang="en" sz="1200" b="1" u="none" strike="noStrike" cap="none">
                          <a:solidFill>
                            <a:schemeClr val="lt1"/>
                          </a:solidFill>
                          <a:latin typeface="Calibri"/>
                          <a:ea typeface="Calibri"/>
                          <a:cs typeface="Calibri"/>
                          <a:sym typeface="Calibri"/>
                        </a:rPr>
                        <a:t>R2R Condition</a:t>
                      </a:r>
                      <a:endParaRPr sz="1200" b="1" u="none" strike="noStrike" cap="none">
                        <a:solidFill>
                          <a:schemeClr val="lt1"/>
                        </a:solidFill>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200" b="1" strike="noStrike" cap="none">
                          <a:solidFill>
                            <a:schemeClr val="lt1"/>
                          </a:solidFill>
                          <a:latin typeface="Calibri"/>
                          <a:ea typeface="Calibri"/>
                          <a:cs typeface="Calibri"/>
                          <a:sym typeface="Calibri"/>
                        </a:rPr>
                        <a:t>Description</a:t>
                      </a:r>
                      <a:endParaRPr sz="1200" i="1" strike="noStrike" cap="none">
                        <a:solidFill>
                          <a:schemeClr val="lt1"/>
                        </a:solidFill>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95575">
                <a:tc>
                  <a:txBody>
                    <a:bodyPr/>
                    <a:lstStyle/>
                    <a:p>
                      <a:pPr marL="0" marR="27432" lvl="0" indent="0" algn="l" rtl="0">
                        <a:lnSpc>
                          <a:spcPct val="115000"/>
                        </a:lnSpc>
                        <a:spcBef>
                          <a:spcPts val="5"/>
                        </a:spcBef>
                        <a:spcAft>
                          <a:spcPts val="0"/>
                        </a:spcAft>
                        <a:buNone/>
                      </a:pPr>
                      <a:r>
                        <a:rPr lang="en" sz="1100">
                          <a:latin typeface="Calibri"/>
                          <a:ea typeface="Calibri"/>
                          <a:cs typeface="Calibri"/>
                          <a:sym typeface="Calibri"/>
                        </a:rPr>
                        <a:t>Body of Evidence</a:t>
                      </a:r>
                      <a:endParaRPr sz="1100">
                        <a:latin typeface="Calibri"/>
                        <a:ea typeface="Calibri"/>
                        <a:cs typeface="Calibri"/>
                        <a:sym typeface="Calibri"/>
                      </a:endParaRPr>
                    </a:p>
                  </a:txBody>
                  <a:tcPr marL="64000" marR="63500" marT="0"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E4F2F4"/>
                    </a:solidFill>
                  </a:tcPr>
                </a:tc>
                <a:tc>
                  <a:txBody>
                    <a:bodyPr/>
                    <a:lstStyle/>
                    <a:p>
                      <a:pPr marL="0" marR="27432" lvl="0" indent="0" algn="l" rtl="0">
                        <a:lnSpc>
                          <a:spcPct val="115000"/>
                        </a:lnSpc>
                        <a:spcBef>
                          <a:spcPts val="5"/>
                        </a:spcBef>
                        <a:spcAft>
                          <a:spcPts val="0"/>
                        </a:spcAft>
                        <a:buNone/>
                      </a:pPr>
                      <a:r>
                        <a:rPr lang="en" sz="1100">
                          <a:latin typeface="Calibri"/>
                          <a:ea typeface="Calibri"/>
                          <a:cs typeface="Calibri"/>
                          <a:sym typeface="Calibri"/>
                        </a:rPr>
                        <a:t>School/district may provide supplemental evidence (e.g., nationally normed local data, matriculation data, extenuating circumstances) that demonstrates different performance than the preliminary state assignment. To submit additional data, 95% total participation is needed. </a:t>
                      </a:r>
                      <a:endParaRPr sz="1100">
                        <a:latin typeface="Calibri"/>
                        <a:ea typeface="Calibri"/>
                        <a:cs typeface="Calibri"/>
                        <a:sym typeface="Calibri"/>
                      </a:endParaRPr>
                    </a:p>
                  </a:txBody>
                  <a:tcPr marL="64000" marR="63500" marT="0"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95575">
                <a:tc>
                  <a:txBody>
                    <a:bodyPr/>
                    <a:lstStyle/>
                    <a:p>
                      <a:pPr marL="0" marR="27432" lvl="0" indent="0" algn="l" rtl="0">
                        <a:lnSpc>
                          <a:spcPct val="115000"/>
                        </a:lnSpc>
                        <a:spcBef>
                          <a:spcPts val="5"/>
                        </a:spcBef>
                        <a:spcAft>
                          <a:spcPts val="0"/>
                        </a:spcAft>
                        <a:buNone/>
                      </a:pPr>
                      <a:r>
                        <a:rPr lang="en" sz="1100">
                          <a:latin typeface="Calibri"/>
                          <a:ea typeface="Calibri"/>
                          <a:cs typeface="Calibri"/>
                          <a:sym typeface="Calibri"/>
                        </a:rPr>
                        <a:t>Accountability Participation Impact</a:t>
                      </a:r>
                      <a:endParaRPr sz="1100">
                        <a:latin typeface="Calibri"/>
                        <a:ea typeface="Calibri"/>
                        <a:cs typeface="Calibri"/>
                        <a:sym typeface="Calibri"/>
                      </a:endParaRPr>
                    </a:p>
                  </a:txBody>
                  <a:tcPr marL="64000" marR="63500" marT="0"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E4F2F4"/>
                    </a:solidFill>
                  </a:tcPr>
                </a:tc>
                <a:tc>
                  <a:txBody>
                    <a:bodyPr/>
                    <a:lstStyle/>
                    <a:p>
                      <a:pPr marL="0" marR="27432" lvl="0" indent="0" algn="l" rtl="0">
                        <a:lnSpc>
                          <a:spcPct val="115000"/>
                        </a:lnSpc>
                        <a:spcBef>
                          <a:spcPts val="5"/>
                        </a:spcBef>
                        <a:spcAft>
                          <a:spcPts val="0"/>
                        </a:spcAft>
                        <a:buNone/>
                      </a:pPr>
                      <a:r>
                        <a:rPr lang="en" sz="1100">
                          <a:latin typeface="Calibri"/>
                          <a:ea typeface="Calibri"/>
                          <a:cs typeface="Calibri"/>
                          <a:sym typeface="Calibri"/>
                        </a:rPr>
                        <a:t>Districts and schools that had their rating “decreased due to participation” by not meeting the 95% accountability participation rate in English language arts and math may make a request if the requirement was not met due to reasons other than parent refusals (e.g., test misadministration) or due to issues with N counts.</a:t>
                      </a:r>
                      <a:endParaRPr sz="1100">
                        <a:latin typeface="Calibri"/>
                        <a:ea typeface="Calibri"/>
                        <a:cs typeface="Calibri"/>
                        <a:sym typeface="Calibri"/>
                      </a:endParaRPr>
                    </a:p>
                  </a:txBody>
                  <a:tcPr marL="64000" marR="63500" marT="0"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95575">
                <a:tc>
                  <a:txBody>
                    <a:bodyPr/>
                    <a:lstStyle/>
                    <a:p>
                      <a:pPr marL="0" marR="27432" lvl="0" indent="0" algn="l" rtl="0">
                        <a:lnSpc>
                          <a:spcPct val="115000"/>
                        </a:lnSpc>
                        <a:spcBef>
                          <a:spcPts val="5"/>
                        </a:spcBef>
                        <a:spcAft>
                          <a:spcPts val="0"/>
                        </a:spcAft>
                        <a:buNone/>
                      </a:pPr>
                      <a:r>
                        <a:rPr lang="en" sz="1100">
                          <a:latin typeface="Calibri"/>
                          <a:ea typeface="Calibri"/>
                          <a:cs typeface="Calibri"/>
                          <a:sym typeface="Calibri"/>
                        </a:rPr>
                        <a:t>Calculation Error</a:t>
                      </a:r>
                      <a:endParaRPr sz="1100">
                        <a:latin typeface="Calibri"/>
                        <a:ea typeface="Calibri"/>
                        <a:cs typeface="Calibri"/>
                        <a:sym typeface="Calibri"/>
                      </a:endParaRPr>
                    </a:p>
                  </a:txBody>
                  <a:tcPr marL="64000" marR="63500" marT="0"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E4F2F4"/>
                    </a:solidFill>
                  </a:tcPr>
                </a:tc>
                <a:tc>
                  <a:txBody>
                    <a:bodyPr/>
                    <a:lstStyle/>
                    <a:p>
                      <a:pPr marL="0" marR="27432" lvl="0" indent="0" algn="l" rtl="0">
                        <a:lnSpc>
                          <a:spcPct val="115000"/>
                        </a:lnSpc>
                        <a:spcBef>
                          <a:spcPts val="5"/>
                        </a:spcBef>
                        <a:spcAft>
                          <a:spcPts val="0"/>
                        </a:spcAft>
                        <a:buNone/>
                      </a:pPr>
                      <a:r>
                        <a:rPr lang="en" sz="1100">
                          <a:latin typeface="Calibri"/>
                          <a:ea typeface="Calibri"/>
                          <a:cs typeface="Calibri"/>
                          <a:sym typeface="Calibri"/>
                        </a:rPr>
                        <a:t>Districts and schools may submit a request to reconsider based on a mathematical calculation error in the data presented in the performance frameworks. This generally excludes data issues that should have been addressed through the Student Biographical Data (SBD) collection.</a:t>
                      </a:r>
                      <a:endParaRPr sz="1100">
                        <a:latin typeface="Calibri"/>
                        <a:ea typeface="Calibri"/>
                        <a:cs typeface="Calibri"/>
                        <a:sym typeface="Calibri"/>
                      </a:endParaRPr>
                    </a:p>
                  </a:txBody>
                  <a:tcPr marL="64000" marR="63500" marT="0"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95575">
                <a:tc>
                  <a:txBody>
                    <a:bodyPr/>
                    <a:lstStyle/>
                    <a:p>
                      <a:pPr marL="0" marR="27432" lvl="0" indent="0" algn="l" rtl="0">
                        <a:lnSpc>
                          <a:spcPct val="115000"/>
                        </a:lnSpc>
                        <a:spcBef>
                          <a:spcPts val="5"/>
                        </a:spcBef>
                        <a:spcAft>
                          <a:spcPts val="0"/>
                        </a:spcAft>
                        <a:buNone/>
                      </a:pPr>
                      <a:r>
                        <a:rPr lang="en" sz="1100">
                          <a:latin typeface="Calibri"/>
                          <a:ea typeface="Calibri"/>
                          <a:cs typeface="Calibri"/>
                          <a:sym typeface="Calibri"/>
                        </a:rPr>
                        <a:t>Impact of AECs on the District Performance Framework (DPF)*</a:t>
                      </a:r>
                      <a:endParaRPr sz="1100">
                        <a:latin typeface="Calibri"/>
                        <a:ea typeface="Calibri"/>
                        <a:cs typeface="Calibri"/>
                        <a:sym typeface="Calibri"/>
                      </a:endParaRPr>
                    </a:p>
                  </a:txBody>
                  <a:tcPr marL="64000" marR="63500" marT="0"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E4F2F4"/>
                    </a:solidFill>
                  </a:tcPr>
                </a:tc>
                <a:tc>
                  <a:txBody>
                    <a:bodyPr/>
                    <a:lstStyle/>
                    <a:p>
                      <a:pPr marL="0" marR="27432" lvl="0" indent="0" algn="l" rtl="0">
                        <a:lnSpc>
                          <a:spcPct val="115000"/>
                        </a:lnSpc>
                        <a:spcBef>
                          <a:spcPts val="5"/>
                        </a:spcBef>
                        <a:spcAft>
                          <a:spcPts val="0"/>
                        </a:spcAft>
                        <a:buNone/>
                      </a:pPr>
                      <a:r>
                        <a:rPr lang="en" sz="1100">
                          <a:latin typeface="Calibri"/>
                          <a:ea typeface="Calibri"/>
                          <a:cs typeface="Calibri"/>
                          <a:sym typeface="Calibri"/>
                        </a:rPr>
                        <a:t>Districts may request the removal of Alternative Education Campus (AEC) results from overall DPF rating calculation, as long as all AECs have earned Performance ratings in the current year. Districts with only AECs may elect to use the AEC framework rating as the district rating.</a:t>
                      </a:r>
                      <a:endParaRPr sz="1100">
                        <a:latin typeface="Calibri"/>
                        <a:ea typeface="Calibri"/>
                        <a:cs typeface="Calibri"/>
                        <a:sym typeface="Calibri"/>
                      </a:endParaRPr>
                    </a:p>
                  </a:txBody>
                  <a:tcPr marL="64000" marR="63500" marT="0"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42225">
                <a:tc>
                  <a:txBody>
                    <a:bodyPr/>
                    <a:lstStyle/>
                    <a:p>
                      <a:pPr marL="0" marR="27432" lvl="0" indent="0" algn="l" rtl="0">
                        <a:lnSpc>
                          <a:spcPct val="115000"/>
                        </a:lnSpc>
                        <a:spcBef>
                          <a:spcPts val="5"/>
                        </a:spcBef>
                        <a:spcAft>
                          <a:spcPts val="0"/>
                        </a:spcAft>
                        <a:buNone/>
                      </a:pPr>
                      <a:r>
                        <a:rPr lang="en" sz="1100">
                          <a:latin typeface="Calibri"/>
                          <a:ea typeface="Calibri"/>
                          <a:cs typeface="Calibri"/>
                          <a:sym typeface="Calibri"/>
                        </a:rPr>
                        <a:t>Districts with a Single School*</a:t>
                      </a:r>
                      <a:endParaRPr sz="1100">
                        <a:latin typeface="Calibri"/>
                        <a:ea typeface="Calibri"/>
                        <a:cs typeface="Calibri"/>
                        <a:sym typeface="Calibri"/>
                      </a:endParaRPr>
                    </a:p>
                  </a:txBody>
                  <a:tcPr marL="64000" marR="63500" marT="0"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E4F2F4"/>
                    </a:solidFill>
                  </a:tcPr>
                </a:tc>
                <a:tc>
                  <a:txBody>
                    <a:bodyPr/>
                    <a:lstStyle/>
                    <a:p>
                      <a:pPr marL="0" marR="27432" lvl="0" indent="0" algn="l" rtl="0">
                        <a:lnSpc>
                          <a:spcPct val="115000"/>
                        </a:lnSpc>
                        <a:spcBef>
                          <a:spcPts val="5"/>
                        </a:spcBef>
                        <a:spcAft>
                          <a:spcPts val="0"/>
                        </a:spcAft>
                        <a:buNone/>
                      </a:pPr>
                      <a:r>
                        <a:rPr lang="en" sz="1100">
                          <a:latin typeface="Calibri"/>
                          <a:ea typeface="Calibri"/>
                          <a:cs typeface="Calibri"/>
                          <a:sym typeface="Calibri"/>
                        </a:rPr>
                        <a:t>Districts with a single school may elect to use the calculated SPF rating as the district accreditation rating.</a:t>
                      </a:r>
                      <a:endParaRPr sz="1100">
                        <a:latin typeface="Calibri"/>
                        <a:ea typeface="Calibri"/>
                        <a:cs typeface="Calibri"/>
                        <a:sym typeface="Calibri"/>
                      </a:endParaRPr>
                    </a:p>
                  </a:txBody>
                  <a:tcPr marL="64000" marR="63500" marT="0"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42225">
                <a:tc>
                  <a:txBody>
                    <a:bodyPr/>
                    <a:lstStyle/>
                    <a:p>
                      <a:pPr marL="0" marR="27432" lvl="0" indent="0" algn="l" rtl="0">
                        <a:lnSpc>
                          <a:spcPct val="115000"/>
                        </a:lnSpc>
                        <a:spcBef>
                          <a:spcPts val="5"/>
                        </a:spcBef>
                        <a:spcAft>
                          <a:spcPts val="0"/>
                        </a:spcAft>
                        <a:buNone/>
                      </a:pPr>
                      <a:r>
                        <a:rPr lang="en" sz="1100">
                          <a:latin typeface="Calibri"/>
                          <a:ea typeface="Calibri"/>
                          <a:cs typeface="Calibri"/>
                          <a:sym typeface="Calibri"/>
                        </a:rPr>
                        <a:t>Districts with a Closed School</a:t>
                      </a:r>
                      <a:endParaRPr sz="1100">
                        <a:latin typeface="Calibri"/>
                        <a:ea typeface="Calibri"/>
                        <a:cs typeface="Calibri"/>
                        <a:sym typeface="Calibri"/>
                      </a:endParaRPr>
                    </a:p>
                  </a:txBody>
                  <a:tcPr marL="64000" marR="63500" marT="0"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E4F2F4"/>
                    </a:solidFill>
                  </a:tcPr>
                </a:tc>
                <a:tc>
                  <a:txBody>
                    <a:bodyPr/>
                    <a:lstStyle/>
                    <a:p>
                      <a:pPr marL="0" marR="27432" lvl="0" indent="0" algn="l" rtl="0">
                        <a:lnSpc>
                          <a:spcPct val="115000"/>
                        </a:lnSpc>
                        <a:spcBef>
                          <a:spcPts val="5"/>
                        </a:spcBef>
                        <a:spcAft>
                          <a:spcPts val="0"/>
                        </a:spcAft>
                        <a:buNone/>
                      </a:pPr>
                      <a:r>
                        <a:rPr lang="en" sz="1100">
                          <a:latin typeface="Calibri"/>
                          <a:ea typeface="Calibri"/>
                          <a:cs typeface="Calibri"/>
                          <a:sym typeface="Calibri"/>
                        </a:rPr>
                        <a:t>Districts with Priority Improvement or Turnaround accreditation ratings that have closed a school due to low performance may request a recalculated DPF with the results of the closed school removed.</a:t>
                      </a:r>
                      <a:endParaRPr sz="1100">
                        <a:latin typeface="Calibri"/>
                        <a:ea typeface="Calibri"/>
                        <a:cs typeface="Calibri"/>
                        <a:sym typeface="Calibri"/>
                      </a:endParaRPr>
                    </a:p>
                  </a:txBody>
                  <a:tcPr marL="64000" marR="63500" marT="0"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595575">
                <a:tc>
                  <a:txBody>
                    <a:bodyPr/>
                    <a:lstStyle/>
                    <a:p>
                      <a:pPr marL="0" marR="27432" lvl="0" indent="0" algn="l" rtl="0">
                        <a:lnSpc>
                          <a:spcPct val="115000"/>
                        </a:lnSpc>
                        <a:spcBef>
                          <a:spcPts val="5"/>
                        </a:spcBef>
                        <a:spcAft>
                          <a:spcPts val="0"/>
                        </a:spcAft>
                        <a:buNone/>
                      </a:pPr>
                      <a:r>
                        <a:rPr lang="en" sz="1100">
                          <a:latin typeface="Calibri"/>
                          <a:ea typeface="Calibri"/>
                          <a:cs typeface="Calibri"/>
                          <a:sym typeface="Calibri"/>
                        </a:rPr>
                        <a:t>Change to Insufficient State Data</a:t>
                      </a:r>
                      <a:endParaRPr sz="1100">
                        <a:latin typeface="Calibri"/>
                        <a:ea typeface="Calibri"/>
                        <a:cs typeface="Calibri"/>
                        <a:sym typeface="Calibri"/>
                      </a:endParaRPr>
                    </a:p>
                  </a:txBody>
                  <a:tcPr marL="64000" marR="63500" marT="0"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E4F2F4"/>
                    </a:solidFill>
                  </a:tcPr>
                </a:tc>
                <a:tc>
                  <a:txBody>
                    <a:bodyPr/>
                    <a:lstStyle/>
                    <a:p>
                      <a:pPr marL="0" marR="27432" lvl="0" indent="0" algn="l" rtl="0">
                        <a:lnSpc>
                          <a:spcPct val="115000"/>
                        </a:lnSpc>
                        <a:spcBef>
                          <a:spcPts val="5"/>
                        </a:spcBef>
                        <a:spcAft>
                          <a:spcPts val="0"/>
                        </a:spcAft>
                        <a:buNone/>
                      </a:pPr>
                      <a:r>
                        <a:rPr lang="en" sz="1100">
                          <a:latin typeface="Calibri"/>
                          <a:ea typeface="Calibri"/>
                          <a:cs typeface="Calibri"/>
                          <a:sym typeface="Calibri"/>
                        </a:rPr>
                        <a:t>For districts and schools with less than or equal to 85% total participation, a change in plan type to “Insufficient State Data” may be requested if the district can establish that the tested population is not representative of the overall student population.</a:t>
                      </a:r>
                      <a:endParaRPr sz="1100">
                        <a:latin typeface="Calibri"/>
                        <a:ea typeface="Calibri"/>
                        <a:cs typeface="Calibri"/>
                        <a:sym typeface="Calibri"/>
                      </a:endParaRPr>
                    </a:p>
                  </a:txBody>
                  <a:tcPr marL="64000" marR="63500" marT="0"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442225">
                <a:tc>
                  <a:txBody>
                    <a:bodyPr/>
                    <a:lstStyle/>
                    <a:p>
                      <a:pPr marL="0" marR="27432" lvl="0" indent="0" algn="l" rtl="0">
                        <a:lnSpc>
                          <a:spcPct val="115000"/>
                        </a:lnSpc>
                        <a:spcBef>
                          <a:spcPts val="5"/>
                        </a:spcBef>
                        <a:spcAft>
                          <a:spcPts val="0"/>
                        </a:spcAft>
                        <a:buNone/>
                      </a:pPr>
                      <a:r>
                        <a:rPr lang="en" sz="1100">
                          <a:latin typeface="Calibri"/>
                          <a:ea typeface="Calibri"/>
                          <a:cs typeface="Calibri"/>
                          <a:sym typeface="Calibri"/>
                        </a:rPr>
                        <a:t>Grade Reconfiguration</a:t>
                      </a:r>
                      <a:endParaRPr sz="1100" u="none" strike="noStrike" cap="none">
                        <a:latin typeface="Calibri"/>
                        <a:ea typeface="Calibri"/>
                        <a:cs typeface="Calibri"/>
                        <a:sym typeface="Calibri"/>
                      </a:endParaRPr>
                    </a:p>
                  </a:txBody>
                  <a:tcPr marL="64000" marR="63500" marT="0"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E4F2F4"/>
                    </a:solidFill>
                  </a:tcPr>
                </a:tc>
                <a:tc>
                  <a:txBody>
                    <a:bodyPr/>
                    <a:lstStyle/>
                    <a:p>
                      <a:pPr marL="0" marR="27432" lvl="0" indent="0" algn="l" rtl="0">
                        <a:lnSpc>
                          <a:spcPct val="115000"/>
                        </a:lnSpc>
                        <a:spcBef>
                          <a:spcPts val="5"/>
                        </a:spcBef>
                        <a:spcAft>
                          <a:spcPts val="0"/>
                        </a:spcAft>
                        <a:buNone/>
                      </a:pPr>
                      <a:r>
                        <a:rPr lang="en" sz="1100" dirty="0">
                          <a:latin typeface="Calibri"/>
                          <a:ea typeface="Calibri"/>
                          <a:cs typeface="Calibri"/>
                          <a:sym typeface="Calibri"/>
                        </a:rPr>
                        <a:t>Schools that have changed the grade levels they serve for the 2023-24 school year (e.g., K-8 school that now serve only grades K-5) can request a changed rating based on their new grade configuration.</a:t>
                      </a:r>
                      <a:endParaRPr sz="1100" u="none" strike="noStrike" cap="none" dirty="0">
                        <a:latin typeface="Calibri"/>
                        <a:ea typeface="Calibri"/>
                        <a:cs typeface="Calibri"/>
                        <a:sym typeface="Calibri"/>
                      </a:endParaRPr>
                    </a:p>
                  </a:txBody>
                  <a:tcPr marL="64000" marR="63500" marT="0"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bl>
          </a:graphicData>
        </a:graphic>
      </p:graphicFrame>
      <p:sp>
        <p:nvSpPr>
          <p:cNvPr id="733" name="Google Shape;733;p83"/>
          <p:cNvSpPr txBox="1">
            <a:spLocks noGrp="1"/>
          </p:cNvSpPr>
          <p:nvPr>
            <p:ph type="title" idx="4294967295"/>
          </p:nvPr>
        </p:nvSpPr>
        <p:spPr>
          <a:xfrm>
            <a:off x="5553850" y="4752475"/>
            <a:ext cx="3334200" cy="338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1" u="none" strike="noStrike" kern="0" cap="none" spc="0" normalizeH="0" baseline="0" noProof="0" dirty="0">
                <a:ln>
                  <a:noFill/>
                </a:ln>
                <a:solidFill>
                  <a:srgbClr val="000000"/>
                </a:solidFill>
                <a:effectLst/>
                <a:uLnTx/>
                <a:uFillTx/>
                <a:latin typeface="Calibri"/>
                <a:ea typeface="Calibri"/>
                <a:cs typeface="Calibri"/>
                <a:sym typeface="Calibri"/>
              </a:rPr>
              <a:t>*CDE will inform districts on their eligibility for this condition.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417" name="Google Shape;417;p57"/>
          <p:cNvSpPr txBox="1">
            <a:spLocks noGrp="1"/>
          </p:cNvSpPr>
          <p:nvPr>
            <p:ph type="body" idx="1"/>
          </p:nvPr>
        </p:nvSpPr>
        <p:spPr>
          <a:xfrm>
            <a:off x="4733775" y="1099100"/>
            <a:ext cx="4158300" cy="31788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sz="1800"/>
              <a:t>To access guidance on the accreditation and request to reconsider process, go to </a:t>
            </a:r>
            <a:r>
              <a:rPr lang="en" sz="1800" u="sng">
                <a:solidFill>
                  <a:schemeClr val="hlink"/>
                </a:solidFill>
                <a:hlinkClick r:id="rId3"/>
              </a:rPr>
              <a:t>https://www.cde.state.co.us/accountability/requesttoreconsider</a:t>
            </a:r>
            <a:r>
              <a:rPr lang="en" sz="1800"/>
              <a:t> </a:t>
            </a:r>
            <a:endParaRPr sz="1800"/>
          </a:p>
        </p:txBody>
      </p:sp>
      <p:sp>
        <p:nvSpPr>
          <p:cNvPr id="418" name="Google Shape;418;p5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Guidance is </a:t>
            </a:r>
            <a:r>
              <a:rPr lang="en" b="1" dirty="0"/>
              <a:t>Now Available</a:t>
            </a:r>
            <a:endParaRPr b="1" dirty="0"/>
          </a:p>
        </p:txBody>
      </p:sp>
      <p:sp>
        <p:nvSpPr>
          <p:cNvPr id="419" name="Google Shape;419;p57"/>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pic>
        <p:nvPicPr>
          <p:cNvPr id="420" name="Google Shape;420;p57">
            <a:extLst>
              <a:ext uri="{C183D7F6-B498-43B3-948B-1728B52AA6E4}">
                <adec:decorative xmlns:adec="http://schemas.microsoft.com/office/drawing/2017/decorative" val="1"/>
              </a:ext>
            </a:extLst>
          </p:cNvPr>
          <p:cNvPicPr preferRelativeResize="0"/>
          <p:nvPr/>
        </p:nvPicPr>
        <p:blipFill rotWithShape="1">
          <a:blip r:embed="rId4">
            <a:alphaModFix/>
          </a:blip>
          <a:srcRect b="10634"/>
          <a:stretch/>
        </p:blipFill>
        <p:spPr>
          <a:xfrm>
            <a:off x="213075" y="1164724"/>
            <a:ext cx="4109649" cy="3047550"/>
          </a:xfrm>
          <a:prstGeom prst="rect">
            <a:avLst/>
          </a:prstGeom>
          <a:noFill/>
          <a:ln w="9525" cap="flat" cmpd="sng">
            <a:solidFill>
              <a:schemeClr val="accent2"/>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8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Submitting a Request</a:t>
            </a:r>
            <a:endParaRPr/>
          </a:p>
        </p:txBody>
      </p:sp>
      <p:sp>
        <p:nvSpPr>
          <p:cNvPr id="739" name="Google Shape;739;p84"/>
          <p:cNvSpPr txBox="1">
            <a:spLocks noGrp="1"/>
          </p:cNvSpPr>
          <p:nvPr>
            <p:ph type="subTitle" idx="3"/>
          </p:nvPr>
        </p:nvSpPr>
        <p:spPr>
          <a:xfrm>
            <a:off x="1005250" y="2605500"/>
            <a:ext cx="7685400" cy="457500"/>
          </a:xfrm>
          <a:prstGeom prst="rect">
            <a:avLst/>
          </a:prstGeom>
        </p:spPr>
        <p:txBody>
          <a:bodyPr spcFirstLastPara="1" wrap="square" lIns="0" tIns="0" rIns="0" bIns="0" anchor="t" anchorCtr="0">
            <a:normAutofit fontScale="55000" lnSpcReduction="20000"/>
          </a:bodyPr>
          <a:lstStyle/>
          <a:p>
            <a:pPr marL="0" lvl="0" indent="0" algn="l" rtl="0">
              <a:spcBef>
                <a:spcPts val="0"/>
              </a:spcBef>
              <a:spcAft>
                <a:spcPts val="1200"/>
              </a:spcAft>
              <a:buNone/>
            </a:pPr>
            <a:r>
              <a:rPr lang="en"/>
              <a:t>By submitting the form, “Accreditation Changes” tabs will be triggered. Click on the tabs for each site and begin to compile evidence according to the applicable request condition.</a:t>
            </a:r>
            <a:endParaRPr/>
          </a:p>
        </p:txBody>
      </p:sp>
      <p:sp>
        <p:nvSpPr>
          <p:cNvPr id="740" name="Google Shape;740;p8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30</a:t>
            </a:fld>
            <a:endParaRPr/>
          </a:p>
        </p:txBody>
      </p:sp>
      <p:sp>
        <p:nvSpPr>
          <p:cNvPr id="741" name="Google Shape;741;p84"/>
          <p:cNvSpPr txBox="1">
            <a:spLocks noGrp="1"/>
          </p:cNvSpPr>
          <p:nvPr>
            <p:ph type="title" idx="2"/>
          </p:nvPr>
        </p:nvSpPr>
        <p:spPr>
          <a:xfrm>
            <a:off x="461400" y="1463275"/>
            <a:ext cx="7685400" cy="32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Steps to successfully submit a request:</a:t>
            </a:r>
            <a:endParaRPr/>
          </a:p>
        </p:txBody>
      </p:sp>
      <p:sp>
        <p:nvSpPr>
          <p:cNvPr id="742" name="Google Shape;742;p84"/>
          <p:cNvSpPr txBox="1">
            <a:spLocks noGrp="1"/>
          </p:cNvSpPr>
          <p:nvPr>
            <p:ph type="subTitle" idx="1"/>
          </p:nvPr>
        </p:nvSpPr>
        <p:spPr>
          <a:xfrm>
            <a:off x="1005250" y="2040025"/>
            <a:ext cx="7685400" cy="457500"/>
          </a:xfrm>
          <a:prstGeom prst="rect">
            <a:avLst/>
          </a:prstGeom>
        </p:spPr>
        <p:txBody>
          <a:bodyPr spcFirstLastPara="1" wrap="square" lIns="0" tIns="0" rIns="0" bIns="0" anchor="t" anchorCtr="0">
            <a:normAutofit fontScale="55000" lnSpcReduction="20000"/>
          </a:bodyPr>
          <a:lstStyle/>
          <a:p>
            <a:pPr marL="0" lvl="0" indent="0" algn="l" rtl="0">
              <a:spcBef>
                <a:spcPts val="0"/>
              </a:spcBef>
              <a:spcAft>
                <a:spcPts val="1200"/>
              </a:spcAft>
              <a:buNone/>
            </a:pPr>
            <a:r>
              <a:rPr lang="en"/>
              <a:t>To initiate, the accountability contact should indicate “Request Changed Rating” for each eligible site and submit the accreditation form by the September 22nd due date. </a:t>
            </a:r>
            <a:endParaRPr/>
          </a:p>
        </p:txBody>
      </p:sp>
      <p:sp>
        <p:nvSpPr>
          <p:cNvPr id="743" name="Google Shape;743;p84"/>
          <p:cNvSpPr txBox="1">
            <a:spLocks noGrp="1"/>
          </p:cNvSpPr>
          <p:nvPr>
            <p:ph type="subTitle" idx="4"/>
          </p:nvPr>
        </p:nvSpPr>
        <p:spPr>
          <a:xfrm>
            <a:off x="1009450" y="3170975"/>
            <a:ext cx="7685400" cy="529200"/>
          </a:xfrm>
          <a:prstGeom prst="rect">
            <a:avLst/>
          </a:prstGeom>
        </p:spPr>
        <p:txBody>
          <a:bodyPr spcFirstLastPara="1" wrap="square" lIns="0" tIns="0" rIns="0" bIns="0" anchor="t" anchorCtr="0">
            <a:normAutofit fontScale="85000" lnSpcReduction="20000"/>
          </a:bodyPr>
          <a:lstStyle/>
          <a:p>
            <a:pPr marL="0" lvl="0" indent="0" algn="l" rtl="0">
              <a:spcBef>
                <a:spcPts val="0"/>
              </a:spcBef>
              <a:spcAft>
                <a:spcPts val="1200"/>
              </a:spcAft>
              <a:buNone/>
            </a:pPr>
            <a:r>
              <a:rPr lang="en" sz="1500"/>
              <a:t>Complete the criteria for each request and click submit or rescind on each tab. All evidence must be submitted by October 16th.</a:t>
            </a:r>
            <a:endParaRPr sz="15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8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Successful Request Components</a:t>
            </a:r>
            <a:endParaRPr/>
          </a:p>
        </p:txBody>
      </p:sp>
      <p:sp>
        <p:nvSpPr>
          <p:cNvPr id="749" name="Google Shape;749;p8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31</a:t>
            </a:fld>
            <a:endParaRPr/>
          </a:p>
        </p:txBody>
      </p:sp>
      <p:sp>
        <p:nvSpPr>
          <p:cNvPr id="750" name="Google Shape;750;p85"/>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fontScale="62500" lnSpcReduction="20000"/>
          </a:bodyPr>
          <a:lstStyle/>
          <a:p>
            <a:pPr marL="0" lvl="0" indent="0" algn="l" rtl="0">
              <a:spcBef>
                <a:spcPts val="0"/>
              </a:spcBef>
              <a:spcAft>
                <a:spcPts val="1200"/>
              </a:spcAft>
              <a:buNone/>
            </a:pPr>
            <a:r>
              <a:rPr lang="en" b="1"/>
              <a:t>Accreditation Form </a:t>
            </a:r>
            <a:r>
              <a:rPr lang="en"/>
              <a:t>and </a:t>
            </a:r>
            <a:r>
              <a:rPr lang="en" b="1"/>
              <a:t>Accreditation Changes Tabs</a:t>
            </a:r>
            <a:endParaRPr b="1"/>
          </a:p>
        </p:txBody>
      </p:sp>
      <p:sp>
        <p:nvSpPr>
          <p:cNvPr id="751" name="Google Shape;751;p85"/>
          <p:cNvSpPr txBox="1">
            <a:spLocks noGrp="1"/>
          </p:cNvSpPr>
          <p:nvPr>
            <p:ph type="subTitle" idx="3"/>
          </p:nvPr>
        </p:nvSpPr>
        <p:spPr>
          <a:xfrm>
            <a:off x="1005250" y="2605500"/>
            <a:ext cx="7824000" cy="322800"/>
          </a:xfrm>
          <a:prstGeom prst="rect">
            <a:avLst/>
          </a:prstGeom>
        </p:spPr>
        <p:txBody>
          <a:bodyPr spcFirstLastPara="1" wrap="square" lIns="0" tIns="0" rIns="0" bIns="0" anchor="t" anchorCtr="0">
            <a:normAutofit fontScale="62500" lnSpcReduction="20000"/>
          </a:bodyPr>
          <a:lstStyle/>
          <a:p>
            <a:pPr marL="0" lvl="0" indent="0" algn="l" rtl="0">
              <a:spcBef>
                <a:spcPts val="0"/>
              </a:spcBef>
              <a:spcAft>
                <a:spcPts val="1200"/>
              </a:spcAft>
              <a:buNone/>
            </a:pPr>
            <a:r>
              <a:rPr lang="en" b="1"/>
              <a:t>District Narrative</a:t>
            </a:r>
            <a:r>
              <a:rPr lang="en"/>
              <a:t>:</a:t>
            </a:r>
            <a:r>
              <a:rPr lang="en" sz="1591"/>
              <a:t> presents the district rationale for participating in the request process </a:t>
            </a:r>
            <a:endParaRPr sz="1591"/>
          </a:p>
        </p:txBody>
      </p:sp>
      <p:sp>
        <p:nvSpPr>
          <p:cNvPr id="752" name="Google Shape;752;p85"/>
          <p:cNvSpPr txBox="1">
            <a:spLocks noGrp="1"/>
          </p:cNvSpPr>
          <p:nvPr>
            <p:ph type="subTitle" idx="4"/>
          </p:nvPr>
        </p:nvSpPr>
        <p:spPr>
          <a:xfrm>
            <a:off x="1009450" y="3170975"/>
            <a:ext cx="7724100" cy="322800"/>
          </a:xfrm>
          <a:prstGeom prst="rect">
            <a:avLst/>
          </a:prstGeom>
        </p:spPr>
        <p:txBody>
          <a:bodyPr spcFirstLastPara="1" wrap="square" lIns="0" tIns="0" rIns="0" bIns="0" anchor="t" anchorCtr="0">
            <a:normAutofit fontScale="62500" lnSpcReduction="20000"/>
          </a:bodyPr>
          <a:lstStyle/>
          <a:p>
            <a:pPr marL="0" lvl="0" indent="0" algn="l" rtl="0">
              <a:spcBef>
                <a:spcPts val="0"/>
              </a:spcBef>
              <a:spcAft>
                <a:spcPts val="1200"/>
              </a:spcAft>
              <a:buNone/>
            </a:pPr>
            <a:r>
              <a:rPr lang="en" b="1"/>
              <a:t>Supplemental Data</a:t>
            </a:r>
            <a:r>
              <a:rPr lang="en"/>
              <a:t>:</a:t>
            </a:r>
            <a:r>
              <a:rPr lang="en" sz="1591"/>
              <a:t> data used to verify the district rationale for a change in plan type </a:t>
            </a:r>
            <a:endParaRPr/>
          </a:p>
        </p:txBody>
      </p:sp>
      <p:sp>
        <p:nvSpPr>
          <p:cNvPr id="753" name="Google Shape;753;p85"/>
          <p:cNvSpPr txBox="1"/>
          <p:nvPr/>
        </p:nvSpPr>
        <p:spPr>
          <a:xfrm>
            <a:off x="1005250" y="2816975"/>
            <a:ext cx="7637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t>District narratives are not required for Impact of AECs on the DPF or Districts with a Single School request.</a:t>
            </a:r>
            <a:endParaRPr sz="1100" i="1"/>
          </a:p>
        </p:txBody>
      </p:sp>
      <p:sp>
        <p:nvSpPr>
          <p:cNvPr id="754" name="Google Shape;754;p85"/>
          <p:cNvSpPr txBox="1"/>
          <p:nvPr/>
        </p:nvSpPr>
        <p:spPr>
          <a:xfrm>
            <a:off x="1009450" y="3368825"/>
            <a:ext cx="7141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t>Supplemental data templates are required only for Body of Evidence requests.</a:t>
            </a:r>
            <a:endParaRPr sz="1100" i="1"/>
          </a:p>
        </p:txBody>
      </p:sp>
      <p:sp>
        <p:nvSpPr>
          <p:cNvPr id="755" name="Google Shape;755;p85"/>
          <p:cNvSpPr txBox="1">
            <a:spLocks noGrp="1"/>
          </p:cNvSpPr>
          <p:nvPr>
            <p:ph type="title" idx="2"/>
          </p:nvPr>
        </p:nvSpPr>
        <p:spPr>
          <a:xfrm>
            <a:off x="461400" y="1463275"/>
            <a:ext cx="7685400" cy="32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In order for a request to be considered, the following must be submitted by the due date: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86"/>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Request to Reconsider Submission Walkthrough</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8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Accreditation Changes Tab</a:t>
            </a:r>
            <a:endParaRPr/>
          </a:p>
        </p:txBody>
      </p:sp>
      <p:sp>
        <p:nvSpPr>
          <p:cNvPr id="766" name="Google Shape;766;p87"/>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
              <a:t>An “Accreditation Changes” tab will appear for any site where a change was requested or where the district selected a rating from the dropdown.</a:t>
            </a:r>
            <a:endParaRPr/>
          </a:p>
          <a:p>
            <a:pPr marL="457200" lvl="0" indent="-342900" algn="l" rtl="0">
              <a:spcBef>
                <a:spcPts val="1200"/>
              </a:spcBef>
              <a:spcAft>
                <a:spcPts val="0"/>
              </a:spcAft>
              <a:buSzPts val="1800"/>
              <a:buChar char="●"/>
            </a:pPr>
            <a:r>
              <a:rPr lang="en"/>
              <a:t>Verify New School and ISD rating submissions - No additional data needed</a:t>
            </a:r>
            <a:endParaRPr/>
          </a:p>
          <a:p>
            <a:pPr marL="457200" lvl="0" indent="-342900" algn="l" rtl="0">
              <a:spcBef>
                <a:spcPts val="0"/>
              </a:spcBef>
              <a:spcAft>
                <a:spcPts val="0"/>
              </a:spcAft>
              <a:buSzPts val="1800"/>
              <a:buChar char="●"/>
            </a:pPr>
            <a:r>
              <a:rPr lang="en"/>
              <a:t>Submit request to reconsider materials (e.g., district narrative, data templates)</a:t>
            </a:r>
            <a:endParaRPr/>
          </a:p>
        </p:txBody>
      </p:sp>
      <p:sp>
        <p:nvSpPr>
          <p:cNvPr id="767" name="Google Shape;767;p87"/>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33</a:t>
            </a:fld>
            <a:endParaRPr/>
          </a:p>
        </p:txBody>
      </p:sp>
      <p:pic>
        <p:nvPicPr>
          <p:cNvPr id="768" name="Google Shape;768;p87">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3">
            <a:alphaModFix/>
          </a:blip>
          <a:srcRect l="4812" r="23891"/>
          <a:stretch/>
        </p:blipFill>
        <p:spPr>
          <a:xfrm>
            <a:off x="5446475" y="1842650"/>
            <a:ext cx="3594726" cy="3097700"/>
          </a:xfrm>
          <a:prstGeom prst="rect">
            <a:avLst/>
          </a:prstGeom>
          <a:ln>
            <a:noFill/>
          </a:ln>
          <a:effectLst>
            <a:outerShdw blurRad="57150" dist="19050" dir="5400000" algn="bl" rotWithShape="0">
              <a:srgbClr val="000000">
                <a:alpha val="50000"/>
              </a:srgbClr>
            </a:outerShdw>
          </a:effectLst>
        </p:spPr>
      </p:pic>
      <p:pic>
        <p:nvPicPr>
          <p:cNvPr id="769" name="Google Shape;769;p8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413025" y="1195250"/>
            <a:ext cx="3157750" cy="497850"/>
          </a:xfrm>
          <a:prstGeom prst="rect">
            <a:avLst/>
          </a:prstGeom>
          <a:noFill/>
          <a:ln>
            <a:noFill/>
          </a:ln>
          <a:effectLst>
            <a:outerShdw blurRad="57150" dist="19050" dir="5400000" algn="bl" rotWithShape="0">
              <a:srgbClr val="000000">
                <a:alpha val="50000"/>
              </a:srgbClr>
            </a:outerShdw>
          </a:effectLst>
        </p:spPr>
      </p:pic>
      <p:sp>
        <p:nvSpPr>
          <p:cNvPr id="770" name="Google Shape;770;p87">
            <a:extLst>
              <a:ext uri="{C183D7F6-B498-43B3-948B-1728B52AA6E4}">
                <adec:decorative xmlns:adec="http://schemas.microsoft.com/office/drawing/2017/decorative" val="1"/>
              </a:ext>
            </a:extLst>
          </p:cNvPr>
          <p:cNvSpPr/>
          <p:nvPr/>
        </p:nvSpPr>
        <p:spPr>
          <a:xfrm>
            <a:off x="8492500" y="1339025"/>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pic>
        <p:nvPicPr>
          <p:cNvPr id="775" name="Google Shape;775;p88">
            <a:extLst>
              <a:ext uri="{C183D7F6-B498-43B3-948B-1728B52AA6E4}">
                <adec:decorative xmlns:adec="http://schemas.microsoft.com/office/drawing/2017/decorative" val="1"/>
              </a:ext>
            </a:extLst>
          </p:cNvPr>
          <p:cNvPicPr preferRelativeResize="0"/>
          <p:nvPr/>
        </p:nvPicPr>
        <p:blipFill rotWithShape="1">
          <a:blip r:embed="rId3">
            <a:alphaModFix/>
          </a:blip>
          <a:srcRect l="25624" t="11779" r="26533" b="34456"/>
          <a:stretch/>
        </p:blipFill>
        <p:spPr>
          <a:xfrm>
            <a:off x="4233600" y="3044875"/>
            <a:ext cx="4895601" cy="1600851"/>
          </a:xfrm>
          <a:prstGeom prst="rect">
            <a:avLst/>
          </a:prstGeom>
          <a:noFill/>
          <a:ln>
            <a:noFill/>
          </a:ln>
          <a:effectLst>
            <a:outerShdw blurRad="57150" dist="19050" dir="5400000" algn="bl" rotWithShape="0">
              <a:srgbClr val="000000">
                <a:alpha val="50000"/>
              </a:srgbClr>
            </a:outerShdw>
          </a:effectLst>
        </p:spPr>
      </p:pic>
      <p:sp>
        <p:nvSpPr>
          <p:cNvPr id="776" name="Google Shape;776;p8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Completing Request Tabs</a:t>
            </a:r>
            <a:endParaRPr/>
          </a:p>
        </p:txBody>
      </p:sp>
      <p:sp>
        <p:nvSpPr>
          <p:cNvPr id="777" name="Google Shape;777;p88"/>
          <p:cNvSpPr txBox="1">
            <a:spLocks noGrp="1"/>
          </p:cNvSpPr>
          <p:nvPr>
            <p:ph type="body" idx="1"/>
          </p:nvPr>
        </p:nvSpPr>
        <p:spPr>
          <a:xfrm>
            <a:off x="457200" y="1143000"/>
            <a:ext cx="37173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Click on the “Accreditation Changes” tab to access the submission portal.</a:t>
            </a:r>
            <a:endParaRPr/>
          </a:p>
          <a:p>
            <a:pPr marL="0" lvl="0" indent="0" algn="l" rtl="0">
              <a:spcBef>
                <a:spcPts val="1200"/>
              </a:spcBef>
              <a:spcAft>
                <a:spcPts val="1200"/>
              </a:spcAft>
              <a:buNone/>
            </a:pPr>
            <a:r>
              <a:rPr lang="en"/>
              <a:t>The submission portal includes a dropdown for the type of request being submitted, a request status indicator, a district narrative text box, and an area to upload attachments for each site.</a:t>
            </a:r>
            <a:endParaRPr/>
          </a:p>
        </p:txBody>
      </p:sp>
      <p:sp>
        <p:nvSpPr>
          <p:cNvPr id="778" name="Google Shape;778;p8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34</a:t>
            </a:fld>
            <a:endParaRPr/>
          </a:p>
        </p:txBody>
      </p:sp>
      <p:sp>
        <p:nvSpPr>
          <p:cNvPr id="779" name="Google Shape;779;p88">
            <a:extLst>
              <a:ext uri="{C183D7F6-B498-43B3-948B-1728B52AA6E4}">
                <adec:decorative xmlns:adec="http://schemas.microsoft.com/office/drawing/2017/decorative" val="1"/>
              </a:ext>
            </a:extLst>
          </p:cNvPr>
          <p:cNvSpPr/>
          <p:nvPr/>
        </p:nvSpPr>
        <p:spPr>
          <a:xfrm>
            <a:off x="4654000" y="4435425"/>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0" name="Google Shape;780;p8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645948" y="1101198"/>
            <a:ext cx="3359840" cy="572700"/>
          </a:xfrm>
          <a:prstGeom prst="rect">
            <a:avLst/>
          </a:prstGeom>
          <a:noFill/>
          <a:ln>
            <a:noFill/>
          </a:ln>
          <a:effectLst>
            <a:outerShdw blurRad="57150" dist="19050" dir="5400000" algn="bl" rotWithShape="0">
              <a:srgbClr val="000000">
                <a:alpha val="50000"/>
              </a:srgbClr>
            </a:outerShdw>
          </a:effectLst>
        </p:spPr>
      </p:pic>
      <p:sp>
        <p:nvSpPr>
          <p:cNvPr id="781" name="Google Shape;781;p88">
            <a:extLst>
              <a:ext uri="{C183D7F6-B498-43B3-948B-1728B52AA6E4}">
                <adec:decorative xmlns:adec="http://schemas.microsoft.com/office/drawing/2017/decorative" val="1"/>
              </a:ext>
            </a:extLst>
          </p:cNvPr>
          <p:cNvSpPr/>
          <p:nvPr/>
        </p:nvSpPr>
        <p:spPr>
          <a:xfrm>
            <a:off x="7859175" y="1282400"/>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2" name="Google Shape;782;p88">
            <a:extLst>
              <a:ext uri="{C183D7F6-B498-43B3-948B-1728B52AA6E4}">
                <adec:decorative xmlns:adec="http://schemas.microsoft.com/office/drawing/2017/decorative" val="1"/>
              </a:ext>
            </a:extLst>
          </p:cNvPr>
          <p:cNvPicPr preferRelativeResize="0"/>
          <p:nvPr/>
        </p:nvPicPr>
        <p:blipFill rotWithShape="1">
          <a:blip r:embed="rId3">
            <a:alphaModFix/>
          </a:blip>
          <a:srcRect r="74842" b="68768"/>
          <a:stretch/>
        </p:blipFill>
        <p:spPr>
          <a:xfrm>
            <a:off x="4628825" y="1746325"/>
            <a:ext cx="3394101" cy="1226125"/>
          </a:xfrm>
          <a:prstGeom prst="rect">
            <a:avLst/>
          </a:prstGeom>
          <a:noFill/>
          <a:ln>
            <a:noFill/>
          </a:ln>
          <a:effectLst>
            <a:outerShdw blurRad="57150" dist="19050" dir="5400000" algn="bl" rotWithShape="0">
              <a:srgbClr val="000000">
                <a:alpha val="50000"/>
              </a:srgbClr>
            </a:outerShdw>
          </a:effectLst>
        </p:spPr>
      </p:pic>
      <p:sp>
        <p:nvSpPr>
          <p:cNvPr id="783" name="Google Shape;783;p88">
            <a:extLst>
              <a:ext uri="{C183D7F6-B498-43B3-948B-1728B52AA6E4}">
                <adec:decorative xmlns:adec="http://schemas.microsoft.com/office/drawing/2017/decorative" val="1"/>
              </a:ext>
            </a:extLst>
          </p:cNvPr>
          <p:cNvSpPr/>
          <p:nvPr/>
        </p:nvSpPr>
        <p:spPr>
          <a:xfrm>
            <a:off x="5709375" y="2258050"/>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88">
            <a:extLst>
              <a:ext uri="{C183D7F6-B498-43B3-948B-1728B52AA6E4}">
                <adec:decorative xmlns:adec="http://schemas.microsoft.com/office/drawing/2017/decorative" val="1"/>
              </a:ext>
            </a:extLst>
          </p:cNvPr>
          <p:cNvSpPr/>
          <p:nvPr/>
        </p:nvSpPr>
        <p:spPr>
          <a:xfrm rot="10800000">
            <a:off x="6183330" y="3997972"/>
            <a:ext cx="548700" cy="2100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8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Completing Request Tabs</a:t>
            </a:r>
            <a:endParaRPr dirty="0"/>
          </a:p>
        </p:txBody>
      </p:sp>
      <p:sp>
        <p:nvSpPr>
          <p:cNvPr id="790" name="Google Shape;790;p89"/>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For any applicable requests, complete the dropdown for the request type, type the district narrative, and upload any attachments (e.g., the Local Assessment Tool template, matriculation documentation and template) before submitting the request for that site.</a:t>
            </a:r>
            <a:endParaRPr b="1"/>
          </a:p>
        </p:txBody>
      </p:sp>
      <p:sp>
        <p:nvSpPr>
          <p:cNvPr id="791" name="Google Shape;791;p8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35</a:t>
            </a:fld>
            <a:endParaRPr/>
          </a:p>
        </p:txBody>
      </p:sp>
      <p:pic>
        <p:nvPicPr>
          <p:cNvPr id="792" name="Google Shape;792;p89">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3">
            <a:alphaModFix/>
          </a:blip>
          <a:srcRect l="26017" t="69425" r="27113"/>
          <a:stretch/>
        </p:blipFill>
        <p:spPr>
          <a:xfrm>
            <a:off x="5704375" y="976050"/>
            <a:ext cx="3287226" cy="1317514"/>
          </a:xfrm>
          <a:prstGeom prst="rect">
            <a:avLst/>
          </a:prstGeom>
          <a:ln>
            <a:noFill/>
          </a:ln>
          <a:effectLst>
            <a:outerShdw blurRad="57150" dist="19050" dir="5400000" algn="bl" rotWithShape="0">
              <a:srgbClr val="000000">
                <a:alpha val="50000"/>
              </a:srgbClr>
            </a:outerShdw>
          </a:effectLst>
        </p:spPr>
      </p:pic>
      <p:sp>
        <p:nvSpPr>
          <p:cNvPr id="793" name="Google Shape;793;p89">
            <a:extLst>
              <a:ext uri="{C183D7F6-B498-43B3-948B-1728B52AA6E4}">
                <adec:decorative xmlns:adec="http://schemas.microsoft.com/office/drawing/2017/decorative" val="1"/>
              </a:ext>
            </a:extLst>
          </p:cNvPr>
          <p:cNvSpPr/>
          <p:nvPr/>
        </p:nvSpPr>
        <p:spPr>
          <a:xfrm rot="10800000">
            <a:off x="6108925" y="1018500"/>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4" name="Google Shape;794;p8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704375" y="2410351"/>
            <a:ext cx="3287225" cy="1145954"/>
          </a:xfrm>
          <a:prstGeom prst="rect">
            <a:avLst/>
          </a:prstGeom>
          <a:noFill/>
          <a:ln>
            <a:noFill/>
          </a:ln>
          <a:effectLst>
            <a:outerShdw blurRad="57150" dist="19050" dir="5400000" algn="bl" rotWithShape="0">
              <a:srgbClr val="000000">
                <a:alpha val="50000"/>
              </a:srgbClr>
            </a:outerShdw>
          </a:effectLst>
        </p:spPr>
      </p:pic>
      <p:sp>
        <p:nvSpPr>
          <p:cNvPr id="795" name="Google Shape;795;p89">
            <a:extLst>
              <a:ext uri="{C183D7F6-B498-43B3-948B-1728B52AA6E4}">
                <adec:decorative xmlns:adec="http://schemas.microsoft.com/office/drawing/2017/decorative" val="1"/>
              </a:ext>
            </a:extLst>
          </p:cNvPr>
          <p:cNvSpPr/>
          <p:nvPr/>
        </p:nvSpPr>
        <p:spPr>
          <a:xfrm rot="5400000">
            <a:off x="6108925" y="3441950"/>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90">
            <a:extLst>
              <a:ext uri="{C183D7F6-B498-43B3-948B-1728B52AA6E4}">
                <adec:decorative xmlns:adec="http://schemas.microsoft.com/office/drawing/2017/decorative" val="1"/>
              </a:ext>
            </a:extLst>
          </p:cNvPr>
          <p:cNvSpPr/>
          <p:nvPr/>
        </p:nvSpPr>
        <p:spPr>
          <a:xfrm>
            <a:off x="223100" y="3259850"/>
            <a:ext cx="365400" cy="358800"/>
          </a:xfrm>
          <a:prstGeom prst="ellipse">
            <a:avLst/>
          </a:prstGeom>
          <a:solidFill>
            <a:srgbClr val="E4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90"/>
          <p:cNvSpPr txBox="1"/>
          <p:nvPr/>
        </p:nvSpPr>
        <p:spPr>
          <a:xfrm>
            <a:off x="223100" y="3239150"/>
            <a:ext cx="365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3</a:t>
            </a:r>
            <a:endParaRPr>
              <a:solidFill>
                <a:schemeClr val="dk1"/>
              </a:solidFill>
              <a:latin typeface="Calibri"/>
              <a:ea typeface="Calibri"/>
              <a:cs typeface="Calibri"/>
              <a:sym typeface="Calibri"/>
            </a:endParaRPr>
          </a:p>
        </p:txBody>
      </p:sp>
      <p:sp>
        <p:nvSpPr>
          <p:cNvPr id="802" name="Google Shape;802;p90">
            <a:extLst>
              <a:ext uri="{C183D7F6-B498-43B3-948B-1728B52AA6E4}">
                <adec:decorative xmlns:adec="http://schemas.microsoft.com/office/drawing/2017/decorative" val="1"/>
              </a:ext>
            </a:extLst>
          </p:cNvPr>
          <p:cNvSpPr/>
          <p:nvPr/>
        </p:nvSpPr>
        <p:spPr>
          <a:xfrm>
            <a:off x="223100" y="555750"/>
            <a:ext cx="365400" cy="358800"/>
          </a:xfrm>
          <a:prstGeom prst="ellipse">
            <a:avLst/>
          </a:prstGeom>
          <a:solidFill>
            <a:srgbClr val="E4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90">
            <a:extLst>
              <a:ext uri="{C183D7F6-B498-43B3-948B-1728B52AA6E4}">
                <adec:decorative xmlns:adec="http://schemas.microsoft.com/office/drawing/2017/decorative" val="1"/>
              </a:ext>
            </a:extLst>
          </p:cNvPr>
          <p:cNvSpPr/>
          <p:nvPr/>
        </p:nvSpPr>
        <p:spPr>
          <a:xfrm>
            <a:off x="223100" y="1673350"/>
            <a:ext cx="365400" cy="358800"/>
          </a:xfrm>
          <a:prstGeom prst="ellipse">
            <a:avLst/>
          </a:prstGeom>
          <a:solidFill>
            <a:srgbClr val="E4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90"/>
          <p:cNvSpPr txBox="1"/>
          <p:nvPr/>
        </p:nvSpPr>
        <p:spPr>
          <a:xfrm>
            <a:off x="223100" y="1652650"/>
            <a:ext cx="365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2</a:t>
            </a:r>
            <a:endParaRPr>
              <a:solidFill>
                <a:schemeClr val="dk1"/>
              </a:solidFill>
              <a:latin typeface="Calibri"/>
              <a:ea typeface="Calibri"/>
              <a:cs typeface="Calibri"/>
              <a:sym typeface="Calibri"/>
            </a:endParaRPr>
          </a:p>
        </p:txBody>
      </p:sp>
      <p:sp>
        <p:nvSpPr>
          <p:cNvPr id="805" name="Google Shape;805;p90"/>
          <p:cNvSpPr txBox="1"/>
          <p:nvPr/>
        </p:nvSpPr>
        <p:spPr>
          <a:xfrm>
            <a:off x="223100" y="535050"/>
            <a:ext cx="365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1</a:t>
            </a:r>
            <a:endParaRPr>
              <a:solidFill>
                <a:schemeClr val="dk1"/>
              </a:solidFill>
              <a:latin typeface="Calibri"/>
              <a:ea typeface="Calibri"/>
              <a:cs typeface="Calibri"/>
              <a:sym typeface="Calibri"/>
            </a:endParaRPr>
          </a:p>
        </p:txBody>
      </p:sp>
      <p:pic>
        <p:nvPicPr>
          <p:cNvPr id="806" name="Google Shape;806;p9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88512" y="911401"/>
            <a:ext cx="5741774" cy="711050"/>
          </a:xfrm>
          <a:prstGeom prst="rect">
            <a:avLst/>
          </a:prstGeom>
          <a:noFill/>
          <a:ln w="9525" cap="flat" cmpd="sng">
            <a:solidFill>
              <a:srgbClr val="757070"/>
            </a:solidFill>
            <a:prstDash val="solid"/>
            <a:round/>
            <a:headEnd type="none" w="sm" len="sm"/>
            <a:tailEnd type="none" w="sm" len="sm"/>
          </a:ln>
        </p:spPr>
      </p:pic>
      <p:sp>
        <p:nvSpPr>
          <p:cNvPr id="807" name="Google Shape;807;p9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36</a:t>
            </a:fld>
            <a:endParaRPr/>
          </a:p>
        </p:txBody>
      </p:sp>
      <p:pic>
        <p:nvPicPr>
          <p:cNvPr id="808" name="Google Shape;808;p90">
            <a:extLst>
              <a:ext uri="{C183D7F6-B498-43B3-948B-1728B52AA6E4}">
                <adec:decorative xmlns:adec="http://schemas.microsoft.com/office/drawing/2017/decorative" val="1"/>
              </a:ext>
            </a:extLst>
          </p:cNvPr>
          <p:cNvPicPr preferRelativeResize="0"/>
          <p:nvPr/>
        </p:nvPicPr>
        <p:blipFill rotWithShape="1">
          <a:blip r:embed="rId4">
            <a:alphaModFix/>
          </a:blip>
          <a:srcRect b="47878"/>
          <a:stretch/>
        </p:blipFill>
        <p:spPr>
          <a:xfrm>
            <a:off x="588500" y="2145910"/>
            <a:ext cx="4855351" cy="979500"/>
          </a:xfrm>
          <a:prstGeom prst="rect">
            <a:avLst/>
          </a:prstGeom>
          <a:noFill/>
          <a:ln w="9525" cap="flat" cmpd="sng">
            <a:solidFill>
              <a:srgbClr val="757070"/>
            </a:solidFill>
            <a:prstDash val="solid"/>
            <a:round/>
            <a:headEnd type="none" w="sm" len="sm"/>
            <a:tailEnd type="none" w="sm" len="sm"/>
          </a:ln>
        </p:spPr>
      </p:pic>
      <p:pic>
        <p:nvPicPr>
          <p:cNvPr id="809" name="Google Shape;809;p90">
            <a:extLst>
              <a:ext uri="{C183D7F6-B498-43B3-948B-1728B52AA6E4}">
                <adec:decorative xmlns:adec="http://schemas.microsoft.com/office/drawing/2017/decorative" val="1"/>
              </a:ext>
            </a:extLst>
          </p:cNvPr>
          <p:cNvPicPr preferRelativeResize="0"/>
          <p:nvPr/>
        </p:nvPicPr>
        <p:blipFill rotWithShape="1">
          <a:blip r:embed="rId5">
            <a:alphaModFix/>
          </a:blip>
          <a:srcRect t="74392"/>
          <a:stretch/>
        </p:blipFill>
        <p:spPr>
          <a:xfrm>
            <a:off x="588500" y="3854750"/>
            <a:ext cx="6010576" cy="510775"/>
          </a:xfrm>
          <a:prstGeom prst="rect">
            <a:avLst/>
          </a:prstGeom>
          <a:noFill/>
          <a:ln w="9525" cap="flat" cmpd="sng">
            <a:solidFill>
              <a:srgbClr val="757070"/>
            </a:solidFill>
            <a:prstDash val="solid"/>
            <a:round/>
            <a:headEnd type="none" w="sm" len="sm"/>
            <a:tailEnd type="none" w="sm" len="sm"/>
          </a:ln>
        </p:spPr>
      </p:pic>
      <p:sp>
        <p:nvSpPr>
          <p:cNvPr id="810" name="Google Shape;810;p90"/>
          <p:cNvSpPr txBox="1"/>
          <p:nvPr/>
        </p:nvSpPr>
        <p:spPr>
          <a:xfrm>
            <a:off x="588500" y="535050"/>
            <a:ext cx="382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Enter district and school code.</a:t>
            </a:r>
            <a:endParaRPr>
              <a:latin typeface="Calibri"/>
              <a:ea typeface="Calibri"/>
              <a:cs typeface="Calibri"/>
              <a:sym typeface="Calibri"/>
            </a:endParaRPr>
          </a:p>
        </p:txBody>
      </p:sp>
      <p:sp>
        <p:nvSpPr>
          <p:cNvPr id="811" name="Google Shape;811;p90"/>
          <p:cNvSpPr txBox="1"/>
          <p:nvPr/>
        </p:nvSpPr>
        <p:spPr>
          <a:xfrm>
            <a:off x="588500" y="1684063"/>
            <a:ext cx="382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Enter participation and local assessment data.</a:t>
            </a:r>
            <a:endParaRPr>
              <a:latin typeface="Calibri"/>
              <a:ea typeface="Calibri"/>
              <a:cs typeface="Calibri"/>
              <a:sym typeface="Calibri"/>
            </a:endParaRPr>
          </a:p>
        </p:txBody>
      </p:sp>
      <p:sp>
        <p:nvSpPr>
          <p:cNvPr id="812" name="Google Shape;812;p90"/>
          <p:cNvSpPr txBox="1"/>
          <p:nvPr/>
        </p:nvSpPr>
        <p:spPr>
          <a:xfrm>
            <a:off x="588500" y="3239150"/>
            <a:ext cx="7986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Use the ratings and points tab to see if participation and local assessment data indicates that the site meets the threshold for a request (e.g., local K-2 must be of sufficient quality to increase overall plan type).</a:t>
            </a:r>
            <a:endParaRPr>
              <a:latin typeface="Calibri"/>
              <a:ea typeface="Calibri"/>
              <a:cs typeface="Calibri"/>
              <a:sym typeface="Calibri"/>
            </a:endParaRPr>
          </a:p>
        </p:txBody>
      </p:sp>
      <p:sp>
        <p:nvSpPr>
          <p:cNvPr id="813" name="Google Shape;813;p90"/>
          <p:cNvSpPr txBox="1">
            <a:spLocks noGrp="1"/>
          </p:cNvSpPr>
          <p:nvPr>
            <p:ph type="title" idx="4294967295"/>
          </p:nvPr>
        </p:nvSpPr>
        <p:spPr>
          <a:xfrm>
            <a:off x="191150" y="42450"/>
            <a:ext cx="8867100" cy="492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Rockwell"/>
                <a:ea typeface="Rockwell"/>
                <a:cs typeface="Rockwell"/>
                <a:sym typeface="Rockwell"/>
              </a:rPr>
              <a:t>2023 Local Assessment Tool </a:t>
            </a:r>
            <a:r>
              <a:rPr kumimoji="0" lang="en-US" sz="1400" b="0" i="0" u="none" strike="noStrike" kern="0" cap="none" spc="0" normalizeH="0" baseline="0" noProof="0" dirty="0">
                <a:ln>
                  <a:noFill/>
                </a:ln>
                <a:solidFill>
                  <a:srgbClr val="000000"/>
                </a:solidFill>
                <a:effectLst/>
                <a:uLnTx/>
                <a:uFillTx/>
                <a:latin typeface="Rockwell"/>
                <a:ea typeface="Rockwell"/>
                <a:cs typeface="Rockwell"/>
                <a:sym typeface="Rockwell"/>
              </a:rPr>
              <a:t>(available on the website with the public release of SPF/DPFs)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91">
            <a:extLst>
              <a:ext uri="{C183D7F6-B498-43B3-948B-1728B52AA6E4}">
                <adec:decorative xmlns:adec="http://schemas.microsoft.com/office/drawing/2017/decorative" val="1"/>
              </a:ext>
            </a:extLst>
          </p:cNvPr>
          <p:cNvSpPr/>
          <p:nvPr/>
        </p:nvSpPr>
        <p:spPr>
          <a:xfrm>
            <a:off x="223100" y="3259850"/>
            <a:ext cx="365400" cy="358800"/>
          </a:xfrm>
          <a:prstGeom prst="ellipse">
            <a:avLst/>
          </a:prstGeom>
          <a:solidFill>
            <a:srgbClr val="E4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91"/>
          <p:cNvSpPr txBox="1"/>
          <p:nvPr/>
        </p:nvSpPr>
        <p:spPr>
          <a:xfrm>
            <a:off x="223100" y="3239150"/>
            <a:ext cx="365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3</a:t>
            </a:r>
            <a:endParaRPr>
              <a:solidFill>
                <a:schemeClr val="dk1"/>
              </a:solidFill>
              <a:latin typeface="Calibri"/>
              <a:ea typeface="Calibri"/>
              <a:cs typeface="Calibri"/>
              <a:sym typeface="Calibri"/>
            </a:endParaRPr>
          </a:p>
        </p:txBody>
      </p:sp>
      <p:sp>
        <p:nvSpPr>
          <p:cNvPr id="820" name="Google Shape;820;p91">
            <a:extLst>
              <a:ext uri="{C183D7F6-B498-43B3-948B-1728B52AA6E4}">
                <adec:decorative xmlns:adec="http://schemas.microsoft.com/office/drawing/2017/decorative" val="1"/>
              </a:ext>
            </a:extLst>
          </p:cNvPr>
          <p:cNvSpPr/>
          <p:nvPr/>
        </p:nvSpPr>
        <p:spPr>
          <a:xfrm>
            <a:off x="223100" y="555750"/>
            <a:ext cx="365400" cy="358800"/>
          </a:xfrm>
          <a:prstGeom prst="ellipse">
            <a:avLst/>
          </a:prstGeom>
          <a:solidFill>
            <a:srgbClr val="E4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91">
            <a:extLst>
              <a:ext uri="{C183D7F6-B498-43B3-948B-1728B52AA6E4}">
                <adec:decorative xmlns:adec="http://schemas.microsoft.com/office/drawing/2017/decorative" val="1"/>
              </a:ext>
            </a:extLst>
          </p:cNvPr>
          <p:cNvSpPr/>
          <p:nvPr/>
        </p:nvSpPr>
        <p:spPr>
          <a:xfrm>
            <a:off x="223100" y="1673350"/>
            <a:ext cx="365400" cy="358800"/>
          </a:xfrm>
          <a:prstGeom prst="ellipse">
            <a:avLst/>
          </a:prstGeom>
          <a:solidFill>
            <a:srgbClr val="E4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91"/>
          <p:cNvSpPr txBox="1"/>
          <p:nvPr/>
        </p:nvSpPr>
        <p:spPr>
          <a:xfrm>
            <a:off x="223100" y="1652650"/>
            <a:ext cx="365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2</a:t>
            </a:r>
            <a:endParaRPr>
              <a:solidFill>
                <a:schemeClr val="dk1"/>
              </a:solidFill>
              <a:latin typeface="Calibri"/>
              <a:ea typeface="Calibri"/>
              <a:cs typeface="Calibri"/>
              <a:sym typeface="Calibri"/>
            </a:endParaRPr>
          </a:p>
        </p:txBody>
      </p:sp>
      <p:sp>
        <p:nvSpPr>
          <p:cNvPr id="823" name="Google Shape;823;p91"/>
          <p:cNvSpPr txBox="1"/>
          <p:nvPr/>
        </p:nvSpPr>
        <p:spPr>
          <a:xfrm>
            <a:off x="223100" y="535050"/>
            <a:ext cx="365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1</a:t>
            </a:r>
            <a:endParaRPr>
              <a:solidFill>
                <a:schemeClr val="dk1"/>
              </a:solidFill>
              <a:latin typeface="Calibri"/>
              <a:ea typeface="Calibri"/>
              <a:cs typeface="Calibri"/>
              <a:sym typeface="Calibri"/>
            </a:endParaRPr>
          </a:p>
        </p:txBody>
      </p:sp>
      <p:pic>
        <p:nvPicPr>
          <p:cNvPr id="824" name="Google Shape;824;p9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88512" y="911401"/>
            <a:ext cx="5741774" cy="711050"/>
          </a:xfrm>
          <a:prstGeom prst="rect">
            <a:avLst/>
          </a:prstGeom>
          <a:noFill/>
          <a:ln w="9525" cap="flat" cmpd="sng">
            <a:solidFill>
              <a:srgbClr val="757070"/>
            </a:solidFill>
            <a:prstDash val="solid"/>
            <a:round/>
            <a:headEnd type="none" w="sm" len="sm"/>
            <a:tailEnd type="none" w="sm" len="sm"/>
          </a:ln>
        </p:spPr>
      </p:pic>
      <p:sp>
        <p:nvSpPr>
          <p:cNvPr id="825" name="Google Shape;825;p9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37</a:t>
            </a:fld>
            <a:endParaRPr/>
          </a:p>
        </p:txBody>
      </p:sp>
      <p:pic>
        <p:nvPicPr>
          <p:cNvPr id="826" name="Google Shape;826;p91">
            <a:extLst>
              <a:ext uri="{C183D7F6-B498-43B3-948B-1728B52AA6E4}">
                <adec:decorative xmlns:adec="http://schemas.microsoft.com/office/drawing/2017/decorative" val="1"/>
              </a:ext>
            </a:extLst>
          </p:cNvPr>
          <p:cNvPicPr preferRelativeResize="0"/>
          <p:nvPr/>
        </p:nvPicPr>
        <p:blipFill rotWithShape="1">
          <a:blip r:embed="rId4">
            <a:alphaModFix/>
          </a:blip>
          <a:srcRect t="74392"/>
          <a:stretch/>
        </p:blipFill>
        <p:spPr>
          <a:xfrm>
            <a:off x="588500" y="3854750"/>
            <a:ext cx="6010576" cy="510775"/>
          </a:xfrm>
          <a:prstGeom prst="rect">
            <a:avLst/>
          </a:prstGeom>
          <a:noFill/>
          <a:ln w="9525" cap="flat" cmpd="sng">
            <a:solidFill>
              <a:srgbClr val="757070"/>
            </a:solidFill>
            <a:prstDash val="solid"/>
            <a:round/>
            <a:headEnd type="none" w="sm" len="sm"/>
            <a:tailEnd type="none" w="sm" len="sm"/>
          </a:ln>
        </p:spPr>
      </p:pic>
      <p:sp>
        <p:nvSpPr>
          <p:cNvPr id="827" name="Google Shape;827;p91"/>
          <p:cNvSpPr txBox="1"/>
          <p:nvPr/>
        </p:nvSpPr>
        <p:spPr>
          <a:xfrm>
            <a:off x="588500" y="535050"/>
            <a:ext cx="382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Enter district and school code.</a:t>
            </a:r>
            <a:endParaRPr>
              <a:latin typeface="Calibri"/>
              <a:ea typeface="Calibri"/>
              <a:cs typeface="Calibri"/>
              <a:sym typeface="Calibri"/>
            </a:endParaRPr>
          </a:p>
        </p:txBody>
      </p:sp>
      <p:sp>
        <p:nvSpPr>
          <p:cNvPr id="828" name="Google Shape;828;p91"/>
          <p:cNvSpPr txBox="1"/>
          <p:nvPr/>
        </p:nvSpPr>
        <p:spPr>
          <a:xfrm>
            <a:off x="588500" y="1684075"/>
            <a:ext cx="8555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Enter student information for students that were miscoded in the student level data file. Be sure to include how you know they matriculated (documentation source) and include as an attachment in the portal.</a:t>
            </a:r>
            <a:endParaRPr>
              <a:latin typeface="Calibri"/>
              <a:ea typeface="Calibri"/>
              <a:cs typeface="Calibri"/>
              <a:sym typeface="Calibri"/>
            </a:endParaRPr>
          </a:p>
        </p:txBody>
      </p:sp>
      <p:sp>
        <p:nvSpPr>
          <p:cNvPr id="829" name="Google Shape;829;p91"/>
          <p:cNvSpPr txBox="1"/>
          <p:nvPr/>
        </p:nvSpPr>
        <p:spPr>
          <a:xfrm>
            <a:off x="588500" y="3239150"/>
            <a:ext cx="7986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Use the ratings and points tab to see if additional students in the numerator meets the threshold for a request (i.e., changes to matriculation numerator must lead to an increase in overall plan type).</a:t>
            </a:r>
            <a:endParaRPr>
              <a:latin typeface="Calibri"/>
              <a:ea typeface="Calibri"/>
              <a:cs typeface="Calibri"/>
              <a:sym typeface="Calibri"/>
            </a:endParaRPr>
          </a:p>
        </p:txBody>
      </p:sp>
      <p:sp>
        <p:nvSpPr>
          <p:cNvPr id="830" name="Google Shape;830;p91"/>
          <p:cNvSpPr txBox="1">
            <a:spLocks noGrp="1"/>
          </p:cNvSpPr>
          <p:nvPr>
            <p:ph type="title" idx="4294967295"/>
          </p:nvPr>
        </p:nvSpPr>
        <p:spPr>
          <a:xfrm>
            <a:off x="191150" y="42450"/>
            <a:ext cx="8867100" cy="492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Rockwell"/>
                <a:ea typeface="Rockwell"/>
                <a:cs typeface="Rockwell"/>
                <a:sym typeface="Rockwell"/>
              </a:rPr>
              <a:t>2023 Matriculation Template </a:t>
            </a:r>
            <a:r>
              <a:rPr kumimoji="0" lang="en-US" sz="1400" b="0" i="0" u="none" strike="noStrike" kern="0" cap="none" spc="0" normalizeH="0" baseline="0" noProof="0" dirty="0">
                <a:ln>
                  <a:noFill/>
                </a:ln>
                <a:solidFill>
                  <a:srgbClr val="000000"/>
                </a:solidFill>
                <a:effectLst/>
                <a:uLnTx/>
                <a:uFillTx/>
                <a:latin typeface="Rockwell"/>
                <a:ea typeface="Rockwell"/>
                <a:cs typeface="Rockwell"/>
                <a:sym typeface="Rockwell"/>
              </a:rPr>
              <a:t>(available on the website with the public release of SPF/DPFs)</a:t>
            </a:r>
          </a:p>
        </p:txBody>
      </p:sp>
      <p:pic>
        <p:nvPicPr>
          <p:cNvPr id="831" name="Google Shape;831;p9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70958" y="2437826"/>
            <a:ext cx="4378568" cy="517800"/>
          </a:xfrm>
          <a:prstGeom prst="rect">
            <a:avLst/>
          </a:prstGeom>
          <a:noFill/>
          <a:ln w="9525" cap="flat" cmpd="sng">
            <a:solidFill>
              <a:schemeClr val="dk2"/>
            </a:solidFill>
            <a:prstDash val="solid"/>
            <a:round/>
            <a:headEnd type="none" w="sm" len="sm"/>
            <a:tailEnd type="none" w="sm" len="sm"/>
          </a:ln>
        </p:spPr>
      </p:pic>
      <p:pic>
        <p:nvPicPr>
          <p:cNvPr id="832" name="Google Shape;832;p91">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4897850" y="2236600"/>
            <a:ext cx="4001000" cy="8468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9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t>Submission Considerations </a:t>
            </a:r>
            <a:r>
              <a:rPr lang="en">
                <a:solidFill>
                  <a:schemeClr val="lt1"/>
                </a:solidFill>
              </a:rPr>
              <a:t>| FAQ</a:t>
            </a:r>
            <a:endParaRPr b="1"/>
          </a:p>
        </p:txBody>
      </p:sp>
      <p:sp>
        <p:nvSpPr>
          <p:cNvPr id="838" name="Google Shape;838;p9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38</a:t>
            </a:fld>
            <a:endParaRPr/>
          </a:p>
        </p:txBody>
      </p:sp>
      <p:sp>
        <p:nvSpPr>
          <p:cNvPr id="839" name="Google Shape;839;p92"/>
          <p:cNvSpPr/>
          <p:nvPr/>
        </p:nvSpPr>
        <p:spPr>
          <a:xfrm>
            <a:off x="0" y="983500"/>
            <a:ext cx="9144000" cy="281400"/>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Should the district wait to submit the accreditation form until request to reconsider analysis is complete?</a:t>
            </a:r>
            <a:endParaRPr>
              <a:solidFill>
                <a:schemeClr val="lt1"/>
              </a:solidFill>
              <a:latin typeface="Calibri"/>
              <a:ea typeface="Calibri"/>
              <a:cs typeface="Calibri"/>
              <a:sym typeface="Calibri"/>
            </a:endParaRPr>
          </a:p>
        </p:txBody>
      </p:sp>
      <p:sp>
        <p:nvSpPr>
          <p:cNvPr id="840" name="Google Shape;840;p92"/>
          <p:cNvSpPr/>
          <p:nvPr/>
        </p:nvSpPr>
        <p:spPr>
          <a:xfrm>
            <a:off x="0" y="3327700"/>
            <a:ext cx="9144000" cy="256500"/>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What happens if a request is approved?</a:t>
            </a:r>
            <a:endParaRPr>
              <a:solidFill>
                <a:schemeClr val="lt1"/>
              </a:solidFill>
              <a:latin typeface="Calibri"/>
              <a:ea typeface="Calibri"/>
              <a:cs typeface="Calibri"/>
              <a:sym typeface="Calibri"/>
            </a:endParaRPr>
          </a:p>
        </p:txBody>
      </p:sp>
      <p:sp>
        <p:nvSpPr>
          <p:cNvPr id="841" name="Google Shape;841;p92"/>
          <p:cNvSpPr/>
          <p:nvPr/>
        </p:nvSpPr>
        <p:spPr>
          <a:xfrm>
            <a:off x="0" y="2297650"/>
            <a:ext cx="9144000" cy="256500"/>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What should a district narrative include?</a:t>
            </a:r>
            <a:endParaRPr>
              <a:solidFill>
                <a:schemeClr val="lt1"/>
              </a:solidFill>
              <a:latin typeface="Calibri"/>
              <a:ea typeface="Calibri"/>
              <a:cs typeface="Calibri"/>
              <a:sym typeface="Calibri"/>
            </a:endParaRPr>
          </a:p>
        </p:txBody>
      </p:sp>
      <p:sp>
        <p:nvSpPr>
          <p:cNvPr id="842" name="Google Shape;842;p92"/>
          <p:cNvSpPr/>
          <p:nvPr/>
        </p:nvSpPr>
        <p:spPr>
          <a:xfrm>
            <a:off x="0" y="1248100"/>
            <a:ext cx="9144000" cy="889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When submitting the Accreditation form, select “Request Changed Rating” for any site you’re considering for a request. Once you conduct any necessary data analysis (e.g., Local Assessment Tool) and verify a school doesn’t meet the threshold for a request, you can always rescind the request in the Accreditation Changes tab. If you rescind, the school would keep their preliminary rating and the request wouldn’t be included as a part of the public record.</a:t>
            </a:r>
            <a:endParaRPr>
              <a:solidFill>
                <a:schemeClr val="dk1"/>
              </a:solidFill>
            </a:endParaRPr>
          </a:p>
        </p:txBody>
      </p:sp>
      <p:sp>
        <p:nvSpPr>
          <p:cNvPr id="843" name="Google Shape;843;p92"/>
          <p:cNvSpPr/>
          <p:nvPr/>
        </p:nvSpPr>
        <p:spPr>
          <a:xfrm>
            <a:off x="0" y="2554100"/>
            <a:ext cx="9144000" cy="61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District narratives should include the condition of the request and a description of any relevant data analysis or rationale associated with the request. Sample templates are available at the </a:t>
            </a:r>
            <a:r>
              <a:rPr lang="en" u="sng">
                <a:solidFill>
                  <a:schemeClr val="hlink"/>
                </a:solidFill>
                <a:latin typeface="Calibri"/>
                <a:ea typeface="Calibri"/>
                <a:cs typeface="Calibri"/>
                <a:sym typeface="Calibri"/>
                <a:hlinkClick r:id="rId3"/>
              </a:rPr>
              <a:t>request to reconsider website</a:t>
            </a:r>
            <a:r>
              <a:rPr lang="en">
                <a:solidFill>
                  <a:schemeClr val="dk1"/>
                </a:solidFill>
                <a:latin typeface="Calibri"/>
                <a:ea typeface="Calibri"/>
                <a:cs typeface="Calibri"/>
                <a:sym typeface="Calibri"/>
              </a:rPr>
              <a:t>. District narratives average around 2-5 pages.</a:t>
            </a:r>
            <a:endParaRPr>
              <a:solidFill>
                <a:schemeClr val="dk1"/>
              </a:solidFill>
              <a:latin typeface="Calibri"/>
              <a:ea typeface="Calibri"/>
              <a:cs typeface="Calibri"/>
              <a:sym typeface="Calibri"/>
            </a:endParaRPr>
          </a:p>
        </p:txBody>
      </p:sp>
      <p:sp>
        <p:nvSpPr>
          <p:cNvPr id="844" name="Google Shape;844;p92"/>
          <p:cNvSpPr/>
          <p:nvPr/>
        </p:nvSpPr>
        <p:spPr>
          <a:xfrm>
            <a:off x="0" y="3586900"/>
            <a:ext cx="9144000" cy="889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If a request is approved, the approved plan type is included in the final version of the performance frameworks and any associated reports (e.g., data dashboards). None of the data in the performance framework itself will change. The final rating may impact clock expectations (e.g., planning requirements) and supports (e.g., EASI grant eligibility), depending on the type of change.</a:t>
            </a:r>
            <a:endParaRPr>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9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solidFill>
                  <a:schemeClr val="lt1"/>
                </a:solidFill>
              </a:rPr>
              <a:t>Submission Considerations</a:t>
            </a:r>
            <a:r>
              <a:rPr lang="en">
                <a:solidFill>
                  <a:schemeClr val="lt1"/>
                </a:solidFill>
              </a:rPr>
              <a:t> | Districts with AECs</a:t>
            </a:r>
            <a:endParaRPr/>
          </a:p>
        </p:txBody>
      </p:sp>
      <p:sp>
        <p:nvSpPr>
          <p:cNvPr id="850" name="Google Shape;850;p9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AEC ratings will be released in September prior to September 22 (when the Accreditation Form is due)</a:t>
            </a:r>
            <a:endParaRPr/>
          </a:p>
          <a:p>
            <a:pPr marL="457200" lvl="0" indent="-330200" algn="l" rtl="0">
              <a:spcBef>
                <a:spcPts val="0"/>
              </a:spcBef>
              <a:spcAft>
                <a:spcPts val="0"/>
              </a:spcAft>
              <a:buSzPts val="1600"/>
              <a:buChar char="●"/>
            </a:pPr>
            <a:r>
              <a:rPr lang="en"/>
              <a:t>Beginning in 2022, AECs are eligible for some request types (i.e., Calculation Error or Change to Insufficient State Data Rating)</a:t>
            </a:r>
            <a:endParaRPr b="1"/>
          </a:p>
          <a:p>
            <a:pPr marL="457200" lvl="0" indent="-330200" algn="l" rtl="0">
              <a:spcBef>
                <a:spcPts val="0"/>
              </a:spcBef>
              <a:spcAft>
                <a:spcPts val="0"/>
              </a:spcAft>
              <a:buSzPts val="1600"/>
              <a:buChar char="●"/>
            </a:pPr>
            <a:r>
              <a:rPr lang="en"/>
              <a:t>Districts that are considering an Impact of AECs on the DPF request or individual AEC requests should wait until AEC ratings are released to submit the Accreditation Form</a:t>
            </a:r>
            <a:endParaRPr/>
          </a:p>
          <a:p>
            <a:pPr marL="457200" lvl="0" indent="-330200" algn="l" rtl="0">
              <a:spcBef>
                <a:spcPts val="0"/>
              </a:spcBef>
              <a:spcAft>
                <a:spcPts val="0"/>
              </a:spcAft>
              <a:buSzPts val="1600"/>
              <a:buChar char="●"/>
            </a:pPr>
            <a:r>
              <a:rPr lang="en" b="1"/>
              <a:t>If your district submits the Accreditation Form prior to the release of AEC ratings, this indicates to CDE that no additional requests to reconsider will be pursued </a:t>
            </a:r>
            <a:endParaRPr b="1"/>
          </a:p>
        </p:txBody>
      </p:sp>
      <p:sp>
        <p:nvSpPr>
          <p:cNvPr id="851" name="Google Shape;851;p9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8"/>
          <p:cNvSpPr txBox="1">
            <a:spLocks noGrp="1"/>
          </p:cNvSpPr>
          <p:nvPr>
            <p:ph type="ctrTitle"/>
          </p:nvPr>
        </p:nvSpPr>
        <p:spPr>
          <a:xfrm>
            <a:off x="311700" y="1840075"/>
            <a:ext cx="8520600" cy="15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2023 Accountability Overview</a:t>
            </a:r>
            <a:endParaRPr dirty="0"/>
          </a:p>
        </p:txBody>
      </p:sp>
      <p:sp>
        <p:nvSpPr>
          <p:cNvPr id="426" name="Google Shape;426;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9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solidFill>
                  <a:schemeClr val="lt1"/>
                </a:solidFill>
              </a:rPr>
              <a:t>Submission Considerations</a:t>
            </a:r>
            <a:r>
              <a:rPr lang="en">
                <a:solidFill>
                  <a:schemeClr val="lt1"/>
                </a:solidFill>
              </a:rPr>
              <a:t> | </a:t>
            </a:r>
            <a:r>
              <a:rPr lang="en"/>
              <a:t>Unified Improvement Plan Flexibility</a:t>
            </a:r>
            <a:endParaRPr/>
          </a:p>
        </p:txBody>
      </p:sp>
      <p:sp>
        <p:nvSpPr>
          <p:cNvPr id="857" name="Google Shape;857;p94"/>
          <p:cNvSpPr txBox="1">
            <a:spLocks noGrp="1"/>
          </p:cNvSpPr>
          <p:nvPr>
            <p:ph type="body" idx="1"/>
          </p:nvPr>
        </p:nvSpPr>
        <p:spPr>
          <a:xfrm>
            <a:off x="457200" y="1143000"/>
            <a:ext cx="3464700" cy="31917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0"/>
              </a:spcAft>
              <a:buNone/>
            </a:pPr>
            <a:r>
              <a:rPr lang="en" b="1"/>
              <a:t>Optional: </a:t>
            </a:r>
            <a:r>
              <a:rPr lang="en"/>
              <a:t>Districts can</a:t>
            </a:r>
            <a:r>
              <a:rPr lang="en" b="1"/>
              <a:t> </a:t>
            </a:r>
            <a:r>
              <a:rPr lang="en"/>
              <a:t>submit UIPs in January for any site participating in request to reconsider.</a:t>
            </a:r>
            <a:endParaRPr/>
          </a:p>
          <a:p>
            <a:pPr marL="0" lvl="0" indent="0" algn="l" rtl="0">
              <a:spcBef>
                <a:spcPts val="1200"/>
              </a:spcBef>
              <a:spcAft>
                <a:spcPts val="0"/>
              </a:spcAft>
              <a:buNone/>
            </a:pPr>
            <a:r>
              <a:rPr lang="en"/>
              <a:t>These selections are on the landing page of the school’s UIP. (New!)</a:t>
            </a:r>
            <a:endParaRPr/>
          </a:p>
          <a:p>
            <a:pPr marL="0" lvl="0" indent="0" algn="l" rtl="0">
              <a:spcBef>
                <a:spcPts val="1200"/>
              </a:spcBef>
              <a:spcAft>
                <a:spcPts val="0"/>
              </a:spcAft>
              <a:buNone/>
            </a:pPr>
            <a:r>
              <a:rPr lang="en"/>
              <a:t>See </a:t>
            </a:r>
            <a:r>
              <a:rPr lang="en" u="sng">
                <a:solidFill>
                  <a:schemeClr val="hlink"/>
                </a:solidFill>
                <a:hlinkClick r:id="rId3"/>
              </a:rPr>
              <a:t>January Submission guidance</a:t>
            </a:r>
            <a:r>
              <a:rPr lang="en"/>
              <a:t> for details.</a:t>
            </a:r>
            <a:endParaRPr/>
          </a:p>
          <a:p>
            <a:pPr marL="0" lvl="0" indent="0" algn="l" rtl="0">
              <a:spcBef>
                <a:spcPts val="1200"/>
              </a:spcBef>
              <a:spcAft>
                <a:spcPts val="1200"/>
              </a:spcAft>
              <a:buNone/>
            </a:pPr>
            <a:r>
              <a:rPr lang="en" i="1"/>
              <a:t>Note: January eligibility won’t appear until after performance framework ratings are released. </a:t>
            </a:r>
            <a:endParaRPr i="1"/>
          </a:p>
        </p:txBody>
      </p:sp>
      <p:sp>
        <p:nvSpPr>
          <p:cNvPr id="858" name="Google Shape;858;p9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40</a:t>
            </a:fld>
            <a:endParaRPr/>
          </a:p>
        </p:txBody>
      </p:sp>
      <p:pic>
        <p:nvPicPr>
          <p:cNvPr id="859" name="Google Shape;859;p9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275275" y="1186075"/>
            <a:ext cx="4572413" cy="3148626"/>
          </a:xfrm>
          <a:prstGeom prst="rect">
            <a:avLst/>
          </a:prstGeom>
          <a:noFill/>
          <a:ln>
            <a:noFill/>
          </a:ln>
          <a:effectLst>
            <a:outerShdw blurRad="57150" dist="19050" dir="5400000" algn="bl" rotWithShape="0">
              <a:srgbClr val="000000">
                <a:alpha val="50000"/>
              </a:srgbClr>
            </a:outerShdw>
          </a:effectLst>
        </p:spPr>
      </p:pic>
      <p:sp>
        <p:nvSpPr>
          <p:cNvPr id="860" name="Google Shape;860;p94">
            <a:extLst>
              <a:ext uri="{C183D7F6-B498-43B3-948B-1728B52AA6E4}">
                <adec:decorative xmlns:adec="http://schemas.microsoft.com/office/drawing/2017/decorative" val="1"/>
              </a:ext>
            </a:extLst>
          </p:cNvPr>
          <p:cNvSpPr/>
          <p:nvPr/>
        </p:nvSpPr>
        <p:spPr>
          <a:xfrm>
            <a:off x="4346500" y="2964125"/>
            <a:ext cx="1995900" cy="2274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95"/>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Reviewing Requests</a:t>
            </a:r>
            <a:endParaRPr/>
          </a:p>
        </p:txBody>
      </p:sp>
      <p:sp>
        <p:nvSpPr>
          <p:cNvPr id="866" name="Google Shape;866;p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96"/>
          <p:cNvSpPr txBox="1">
            <a:spLocks noGrp="1"/>
          </p:cNvSpPr>
          <p:nvPr>
            <p:ph type="title"/>
          </p:nvPr>
        </p:nvSpPr>
        <p:spPr>
          <a:xfrm>
            <a:off x="213075" y="228600"/>
            <a:ext cx="79335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Reviewing a Request</a:t>
            </a:r>
            <a:endParaRPr/>
          </a:p>
        </p:txBody>
      </p:sp>
      <p:sp>
        <p:nvSpPr>
          <p:cNvPr id="872" name="Google Shape;872;p9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42</a:t>
            </a:fld>
            <a:endParaRPr/>
          </a:p>
        </p:txBody>
      </p:sp>
      <p:grpSp>
        <p:nvGrpSpPr>
          <p:cNvPr id="873" name="Google Shape;873;p96">
            <a:extLst>
              <a:ext uri="{C183D7F6-B498-43B3-948B-1728B52AA6E4}">
                <adec:decorative xmlns:adec="http://schemas.microsoft.com/office/drawing/2017/decorative" val="1"/>
              </a:ext>
            </a:extLst>
          </p:cNvPr>
          <p:cNvGrpSpPr/>
          <p:nvPr/>
        </p:nvGrpSpPr>
        <p:grpSpPr>
          <a:xfrm>
            <a:off x="242399" y="1174883"/>
            <a:ext cx="8509635" cy="845918"/>
            <a:chOff x="996801" y="1323164"/>
            <a:chExt cx="7014784" cy="731700"/>
          </a:xfrm>
        </p:grpSpPr>
        <p:sp>
          <p:nvSpPr>
            <p:cNvPr id="874" name="Google Shape;874;p96"/>
            <p:cNvSpPr txBox="1"/>
            <p:nvPr/>
          </p:nvSpPr>
          <p:spPr>
            <a:xfrm>
              <a:off x="996801" y="1373348"/>
              <a:ext cx="17181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600">
                  <a:solidFill>
                    <a:srgbClr val="2E7E86"/>
                  </a:solidFill>
                  <a:latin typeface="Calibri"/>
                  <a:ea typeface="Calibri"/>
                  <a:cs typeface="Calibri"/>
                  <a:sym typeface="Calibri"/>
                </a:rPr>
                <a:t>Cross-unit CDE team reviews requests</a:t>
              </a:r>
              <a:endParaRPr sz="1600">
                <a:solidFill>
                  <a:srgbClr val="2E7E86"/>
                </a:solidFill>
                <a:latin typeface="Calibri"/>
                <a:ea typeface="Calibri"/>
                <a:cs typeface="Calibri"/>
                <a:sym typeface="Calibri"/>
              </a:endParaRPr>
            </a:p>
          </p:txBody>
        </p:sp>
        <p:sp>
          <p:nvSpPr>
            <p:cNvPr id="875" name="Google Shape;875;p96"/>
            <p:cNvSpPr/>
            <p:nvPr/>
          </p:nvSpPr>
          <p:spPr>
            <a:xfrm>
              <a:off x="2789785" y="1323164"/>
              <a:ext cx="5221800" cy="731700"/>
            </a:xfrm>
            <a:prstGeom prst="rect">
              <a:avLst/>
            </a:prstGeom>
            <a:solidFill>
              <a:srgbClr val="2E7E86"/>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500">
                <a:latin typeface="Calibri"/>
                <a:ea typeface="Calibri"/>
                <a:cs typeface="Calibri"/>
                <a:sym typeface="Calibri"/>
              </a:endParaRPr>
            </a:p>
          </p:txBody>
        </p:sp>
        <p:sp>
          <p:nvSpPr>
            <p:cNvPr id="876" name="Google Shape;876;p96"/>
            <p:cNvSpPr txBox="1"/>
            <p:nvPr/>
          </p:nvSpPr>
          <p:spPr>
            <a:xfrm>
              <a:off x="2914389" y="1407440"/>
              <a:ext cx="47658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300">
                  <a:solidFill>
                    <a:srgbClr val="FFFFFF"/>
                  </a:solidFill>
                  <a:latin typeface="Calibri"/>
                  <a:ea typeface="Calibri"/>
                  <a:cs typeface="Calibri"/>
                  <a:sym typeface="Calibri"/>
                </a:rPr>
                <a:t>The review will be conducted by a cross-unit CDE team. CDE staff will evaluate the extent to which the request meets the conditions and criteria and whether the additional evidence supports a different rating.</a:t>
              </a:r>
              <a:endParaRPr sz="1300">
                <a:solidFill>
                  <a:srgbClr val="FFFFFF"/>
                </a:solidFill>
                <a:latin typeface="Calibri"/>
                <a:ea typeface="Calibri"/>
                <a:cs typeface="Calibri"/>
                <a:sym typeface="Calibri"/>
              </a:endParaRPr>
            </a:p>
          </p:txBody>
        </p:sp>
      </p:grpSp>
      <p:grpSp>
        <p:nvGrpSpPr>
          <p:cNvPr id="877" name="Google Shape;877;p96">
            <a:extLst>
              <a:ext uri="{C183D7F6-B498-43B3-948B-1728B52AA6E4}">
                <adec:decorative xmlns:adec="http://schemas.microsoft.com/office/drawing/2017/decorative" val="1"/>
              </a:ext>
            </a:extLst>
          </p:cNvPr>
          <p:cNvGrpSpPr/>
          <p:nvPr/>
        </p:nvGrpSpPr>
        <p:grpSpPr>
          <a:xfrm>
            <a:off x="156486" y="2197251"/>
            <a:ext cx="8190325" cy="845918"/>
            <a:chOff x="925130" y="2207525"/>
            <a:chExt cx="6724957" cy="731700"/>
          </a:xfrm>
        </p:grpSpPr>
        <p:sp>
          <p:nvSpPr>
            <p:cNvPr id="878" name="Google Shape;878;p96"/>
            <p:cNvSpPr txBox="1"/>
            <p:nvPr/>
          </p:nvSpPr>
          <p:spPr>
            <a:xfrm>
              <a:off x="925130" y="2257722"/>
              <a:ext cx="17901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600">
                  <a:solidFill>
                    <a:schemeClr val="accent1"/>
                  </a:solidFill>
                  <a:latin typeface="Calibri"/>
                  <a:ea typeface="Calibri"/>
                  <a:cs typeface="Calibri"/>
                  <a:sym typeface="Calibri"/>
                </a:rPr>
                <a:t>CDE staff makes recommendations to the Commissioner</a:t>
              </a:r>
              <a:endParaRPr sz="1600">
                <a:solidFill>
                  <a:schemeClr val="accent1"/>
                </a:solidFill>
                <a:latin typeface="Calibri"/>
                <a:ea typeface="Calibri"/>
                <a:cs typeface="Calibri"/>
                <a:sym typeface="Calibri"/>
              </a:endParaRPr>
            </a:p>
          </p:txBody>
        </p:sp>
        <p:sp>
          <p:nvSpPr>
            <p:cNvPr id="879" name="Google Shape;879;p96"/>
            <p:cNvSpPr/>
            <p:nvPr/>
          </p:nvSpPr>
          <p:spPr>
            <a:xfrm>
              <a:off x="2789787" y="2207525"/>
              <a:ext cx="4860300" cy="731700"/>
            </a:xfrm>
            <a:prstGeom prst="rect">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500">
                <a:latin typeface="Calibri"/>
                <a:ea typeface="Calibri"/>
                <a:cs typeface="Calibri"/>
                <a:sym typeface="Calibri"/>
              </a:endParaRPr>
            </a:p>
          </p:txBody>
        </p:sp>
        <p:sp>
          <p:nvSpPr>
            <p:cNvPr id="880" name="Google Shape;880;p96"/>
            <p:cNvSpPr txBox="1"/>
            <p:nvPr/>
          </p:nvSpPr>
          <p:spPr>
            <a:xfrm>
              <a:off x="2914387" y="2414096"/>
              <a:ext cx="4373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300" dirty="0">
                  <a:solidFill>
                    <a:srgbClr val="FFFFFF"/>
                  </a:solidFill>
                  <a:latin typeface="Calibri"/>
                  <a:ea typeface="Calibri"/>
                  <a:cs typeface="Calibri"/>
                  <a:sym typeface="Calibri"/>
                </a:rPr>
                <a:t>The staff will then make a recommendation to the Commissioner as to the district’s final accreditation rating and/or school plan type.</a:t>
              </a:r>
              <a:endParaRPr sz="1300" dirty="0">
                <a:solidFill>
                  <a:srgbClr val="FFFFFF"/>
                </a:solidFill>
                <a:latin typeface="Calibri"/>
                <a:ea typeface="Calibri"/>
                <a:cs typeface="Calibri"/>
                <a:sym typeface="Calibri"/>
              </a:endParaRPr>
            </a:p>
          </p:txBody>
        </p:sp>
      </p:grpSp>
      <p:grpSp>
        <p:nvGrpSpPr>
          <p:cNvPr id="881" name="Google Shape;881;p96">
            <a:extLst>
              <a:ext uri="{C183D7F6-B498-43B3-948B-1728B52AA6E4}">
                <adec:decorative xmlns:adec="http://schemas.microsoft.com/office/drawing/2017/decorative" val="1"/>
              </a:ext>
            </a:extLst>
          </p:cNvPr>
          <p:cNvGrpSpPr/>
          <p:nvPr/>
        </p:nvGrpSpPr>
        <p:grpSpPr>
          <a:xfrm>
            <a:off x="292600" y="3215891"/>
            <a:ext cx="7612479" cy="845918"/>
            <a:chOff x="1036891" y="3088625"/>
            <a:chExt cx="6250496" cy="731700"/>
          </a:xfrm>
        </p:grpSpPr>
        <p:sp>
          <p:nvSpPr>
            <p:cNvPr id="882" name="Google Shape;882;p96"/>
            <p:cNvSpPr txBox="1"/>
            <p:nvPr/>
          </p:nvSpPr>
          <p:spPr>
            <a:xfrm>
              <a:off x="1036891" y="3138823"/>
              <a:ext cx="16779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600">
                  <a:solidFill>
                    <a:srgbClr val="1A96A3"/>
                  </a:solidFill>
                  <a:latin typeface="Calibri"/>
                  <a:ea typeface="Calibri"/>
                  <a:cs typeface="Calibri"/>
                  <a:sym typeface="Calibri"/>
                </a:rPr>
                <a:t>The Commissioner requests approval from the board</a:t>
              </a:r>
              <a:endParaRPr sz="1600">
                <a:solidFill>
                  <a:srgbClr val="1A96A3"/>
                </a:solidFill>
                <a:latin typeface="Calibri"/>
                <a:ea typeface="Calibri"/>
                <a:cs typeface="Calibri"/>
                <a:sym typeface="Calibri"/>
              </a:endParaRPr>
            </a:p>
          </p:txBody>
        </p:sp>
        <p:sp>
          <p:nvSpPr>
            <p:cNvPr id="883" name="Google Shape;883;p96"/>
            <p:cNvSpPr/>
            <p:nvPr/>
          </p:nvSpPr>
          <p:spPr>
            <a:xfrm>
              <a:off x="2789787" y="3088625"/>
              <a:ext cx="4497600" cy="731700"/>
            </a:xfrm>
            <a:prstGeom prst="rect">
              <a:avLst/>
            </a:prstGeom>
            <a:solidFill>
              <a:srgbClr val="1A96A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500">
                <a:latin typeface="Calibri"/>
                <a:ea typeface="Calibri"/>
                <a:cs typeface="Calibri"/>
                <a:sym typeface="Calibri"/>
              </a:endParaRPr>
            </a:p>
          </p:txBody>
        </p:sp>
        <p:sp>
          <p:nvSpPr>
            <p:cNvPr id="884" name="Google Shape;884;p96"/>
            <p:cNvSpPr txBox="1"/>
            <p:nvPr/>
          </p:nvSpPr>
          <p:spPr>
            <a:xfrm>
              <a:off x="2914388" y="3295180"/>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300">
                  <a:solidFill>
                    <a:srgbClr val="FFFFFF"/>
                  </a:solidFill>
                  <a:latin typeface="Calibri"/>
                  <a:ea typeface="Calibri"/>
                  <a:cs typeface="Calibri"/>
                  <a:sym typeface="Calibri"/>
                </a:rPr>
                <a:t>The Commissioner will request the state board to approve the department’s recommendations on ratings, plan types, and/or clock status at the State Board of Education meeting in December.</a:t>
              </a:r>
              <a:endParaRPr sz="1300">
                <a:solidFill>
                  <a:srgbClr val="FFFFFF"/>
                </a:solidFill>
                <a:latin typeface="Calibri"/>
                <a:ea typeface="Calibri"/>
                <a:cs typeface="Calibri"/>
                <a:sym typeface="Calibri"/>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9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Guiding Principles for the Request to Reconsider Process</a:t>
            </a:r>
            <a:endParaRPr/>
          </a:p>
        </p:txBody>
      </p:sp>
      <p:sp>
        <p:nvSpPr>
          <p:cNvPr id="890" name="Google Shape;890;p9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43</a:t>
            </a:fld>
            <a:endParaRPr/>
          </a:p>
        </p:txBody>
      </p:sp>
      <p:grpSp>
        <p:nvGrpSpPr>
          <p:cNvPr id="891" name="Google Shape;891;p97">
            <a:extLst>
              <a:ext uri="{C183D7F6-B498-43B3-948B-1728B52AA6E4}">
                <adec:decorative xmlns:adec="http://schemas.microsoft.com/office/drawing/2017/decorative" val="1"/>
              </a:ext>
            </a:extLst>
          </p:cNvPr>
          <p:cNvGrpSpPr/>
          <p:nvPr/>
        </p:nvGrpSpPr>
        <p:grpSpPr>
          <a:xfrm>
            <a:off x="311600" y="1295625"/>
            <a:ext cx="8520791" cy="3125956"/>
            <a:chOff x="0" y="57969"/>
            <a:chExt cx="7886700" cy="3992791"/>
          </a:xfrm>
        </p:grpSpPr>
        <p:sp>
          <p:nvSpPr>
            <p:cNvPr id="892" name="Google Shape;892;p97"/>
            <p:cNvSpPr/>
            <p:nvPr/>
          </p:nvSpPr>
          <p:spPr>
            <a:xfrm>
              <a:off x="0" y="57969"/>
              <a:ext cx="7886700" cy="7548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97"/>
            <p:cNvSpPr txBox="1"/>
            <p:nvPr/>
          </p:nvSpPr>
          <p:spPr>
            <a:xfrm>
              <a:off x="36845" y="94814"/>
              <a:ext cx="7812900" cy="681000"/>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FFFFFF"/>
                </a:buClr>
                <a:buSzPts val="1900"/>
                <a:buFont typeface="Calibri"/>
                <a:buNone/>
              </a:pPr>
              <a:r>
                <a:rPr lang="en" sz="1900" b="1" i="0" u="none" strike="noStrike" cap="none">
                  <a:solidFill>
                    <a:srgbClr val="FFFFFF"/>
                  </a:solidFill>
                  <a:latin typeface="Calibri"/>
                  <a:ea typeface="Calibri"/>
                  <a:cs typeface="Calibri"/>
                  <a:sym typeface="Calibri"/>
                </a:rPr>
                <a:t>Principle 1:  </a:t>
              </a:r>
              <a:r>
                <a:rPr lang="en" sz="1900" b="0" i="1" u="none" strike="noStrike" cap="none">
                  <a:solidFill>
                    <a:srgbClr val="FFFFFF"/>
                  </a:solidFill>
                  <a:latin typeface="Calibri"/>
                  <a:ea typeface="Calibri"/>
                  <a:cs typeface="Calibri"/>
                  <a:sym typeface="Calibri"/>
                </a:rPr>
                <a:t>Clear, transparent and accessible</a:t>
              </a:r>
              <a:endParaRPr sz="1400" b="0" i="0" u="none" strike="noStrike" cap="none">
                <a:solidFill>
                  <a:srgbClr val="000000"/>
                </a:solidFill>
                <a:latin typeface="Arial"/>
                <a:ea typeface="Arial"/>
                <a:cs typeface="Arial"/>
                <a:sym typeface="Arial"/>
              </a:endParaRPr>
            </a:p>
          </p:txBody>
        </p:sp>
        <p:sp>
          <p:nvSpPr>
            <p:cNvPr id="894" name="Google Shape;894;p97"/>
            <p:cNvSpPr/>
            <p:nvPr/>
          </p:nvSpPr>
          <p:spPr>
            <a:xfrm>
              <a:off x="0" y="867467"/>
              <a:ext cx="7886700" cy="754800"/>
            </a:xfrm>
            <a:prstGeom prst="roundRect">
              <a:avLst>
                <a:gd name="adj" fmla="val 16667"/>
              </a:avLst>
            </a:prstGeom>
            <a:solidFill>
              <a:srgbClr val="43AEBD"/>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97"/>
            <p:cNvSpPr txBox="1"/>
            <p:nvPr/>
          </p:nvSpPr>
          <p:spPr>
            <a:xfrm>
              <a:off x="36845" y="904312"/>
              <a:ext cx="7812900" cy="681000"/>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FFFFFF"/>
                </a:buClr>
                <a:buSzPts val="1900"/>
                <a:buFont typeface="Calibri"/>
                <a:buNone/>
              </a:pPr>
              <a:r>
                <a:rPr lang="en" sz="1900" b="1" i="0" u="none" strike="noStrike" cap="none">
                  <a:solidFill>
                    <a:srgbClr val="FFFFFF"/>
                  </a:solidFill>
                  <a:latin typeface="Calibri"/>
                  <a:ea typeface="Calibri"/>
                  <a:cs typeface="Calibri"/>
                  <a:sym typeface="Calibri"/>
                </a:rPr>
                <a:t>Principle 2:  </a:t>
              </a:r>
              <a:r>
                <a:rPr lang="en" sz="1900" b="0" i="1" u="none" strike="noStrike" cap="none">
                  <a:solidFill>
                    <a:srgbClr val="FFFFFF"/>
                  </a:solidFill>
                  <a:latin typeface="Calibri"/>
                  <a:ea typeface="Calibri"/>
                  <a:cs typeface="Calibri"/>
                  <a:sym typeface="Calibri"/>
                </a:rPr>
                <a:t>Rigorous</a:t>
              </a:r>
              <a:r>
                <a:rPr lang="en" sz="1900" b="0" i="0" u="none" strike="noStrike" cap="none">
                  <a:solidFill>
                    <a:srgbClr val="FFFFFF"/>
                  </a:solidFill>
                  <a:latin typeface="Calibri"/>
                  <a:ea typeface="Calibri"/>
                  <a:cs typeface="Calibri"/>
                  <a:sym typeface="Calibri"/>
                </a:rPr>
                <a:t> and upholds state accountability expectations</a:t>
              </a:r>
              <a:endParaRPr sz="1400" b="0" i="0" u="none" strike="noStrike" cap="none">
                <a:solidFill>
                  <a:srgbClr val="000000"/>
                </a:solidFill>
                <a:latin typeface="Arial"/>
                <a:ea typeface="Arial"/>
                <a:cs typeface="Arial"/>
                <a:sym typeface="Arial"/>
              </a:endParaRPr>
            </a:p>
          </p:txBody>
        </p:sp>
        <p:sp>
          <p:nvSpPr>
            <p:cNvPr id="896" name="Google Shape;896;p97"/>
            <p:cNvSpPr/>
            <p:nvPr/>
          </p:nvSpPr>
          <p:spPr>
            <a:xfrm>
              <a:off x="0" y="1676965"/>
              <a:ext cx="7886700" cy="754800"/>
            </a:xfrm>
            <a:prstGeom prst="roundRect">
              <a:avLst>
                <a:gd name="adj" fmla="val 16667"/>
              </a:avLst>
            </a:prstGeom>
            <a:solidFill>
              <a:srgbClr val="44B78C"/>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97"/>
            <p:cNvSpPr txBox="1"/>
            <p:nvPr/>
          </p:nvSpPr>
          <p:spPr>
            <a:xfrm>
              <a:off x="36845" y="1713810"/>
              <a:ext cx="7812900" cy="681000"/>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FFFFFF"/>
                </a:buClr>
                <a:buSzPts val="1900"/>
                <a:buFont typeface="Calibri"/>
                <a:buNone/>
              </a:pPr>
              <a:r>
                <a:rPr lang="en" sz="1900" b="1" i="0" u="none" strike="noStrike" cap="none">
                  <a:solidFill>
                    <a:srgbClr val="FFFFFF"/>
                  </a:solidFill>
                  <a:latin typeface="Calibri"/>
                  <a:ea typeface="Calibri"/>
                  <a:cs typeface="Calibri"/>
                  <a:sym typeface="Calibri"/>
                </a:rPr>
                <a:t>Principle 3:  </a:t>
              </a:r>
              <a:r>
                <a:rPr lang="en" sz="1900" b="0" i="0" u="none" strike="noStrike" cap="none">
                  <a:solidFill>
                    <a:srgbClr val="FFFFFF"/>
                  </a:solidFill>
                  <a:latin typeface="Calibri"/>
                  <a:ea typeface="Calibri"/>
                  <a:cs typeface="Calibri"/>
                  <a:sym typeface="Calibri"/>
                </a:rPr>
                <a:t>Logical and provides </a:t>
              </a:r>
              <a:r>
                <a:rPr lang="en" sz="1900" b="0" i="1" u="none" strike="noStrike" cap="none">
                  <a:solidFill>
                    <a:srgbClr val="FFFFFF"/>
                  </a:solidFill>
                  <a:latin typeface="Calibri"/>
                  <a:ea typeface="Calibri"/>
                  <a:cs typeface="Calibri"/>
                  <a:sym typeface="Calibri"/>
                </a:rPr>
                <a:t>feasible pathways </a:t>
              </a:r>
              <a:r>
                <a:rPr lang="en" sz="1900" b="0" i="0" u="none" strike="noStrike" cap="none">
                  <a:solidFill>
                    <a:srgbClr val="FFFFFF"/>
                  </a:solidFill>
                  <a:latin typeface="Calibri"/>
                  <a:ea typeface="Calibri"/>
                  <a:cs typeface="Calibri"/>
                  <a:sym typeface="Calibri"/>
                </a:rPr>
                <a:t>for districts to submit their request</a:t>
              </a:r>
              <a:endParaRPr sz="1400" b="0" i="0" u="none" strike="noStrike" cap="none">
                <a:solidFill>
                  <a:srgbClr val="000000"/>
                </a:solidFill>
                <a:latin typeface="Arial"/>
                <a:ea typeface="Arial"/>
                <a:cs typeface="Arial"/>
                <a:sym typeface="Arial"/>
              </a:endParaRPr>
            </a:p>
          </p:txBody>
        </p:sp>
        <p:sp>
          <p:nvSpPr>
            <p:cNvPr id="898" name="Google Shape;898;p97"/>
            <p:cNvSpPr/>
            <p:nvPr/>
          </p:nvSpPr>
          <p:spPr>
            <a:xfrm>
              <a:off x="0" y="2486462"/>
              <a:ext cx="7886700" cy="754800"/>
            </a:xfrm>
            <a:prstGeom prst="roundRect">
              <a:avLst>
                <a:gd name="adj" fmla="val 16667"/>
              </a:avLst>
            </a:prstGeom>
            <a:solidFill>
              <a:srgbClr val="45B15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97"/>
            <p:cNvSpPr txBox="1"/>
            <p:nvPr/>
          </p:nvSpPr>
          <p:spPr>
            <a:xfrm>
              <a:off x="36845" y="2523307"/>
              <a:ext cx="7812900" cy="681000"/>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FFFFFF"/>
                </a:buClr>
                <a:buSzPts val="1900"/>
                <a:buFont typeface="Calibri"/>
                <a:buNone/>
              </a:pPr>
              <a:r>
                <a:rPr lang="en" sz="1900" b="1" i="0" u="none" strike="noStrike" cap="none">
                  <a:solidFill>
                    <a:srgbClr val="FFFFFF"/>
                  </a:solidFill>
                  <a:latin typeface="Calibri"/>
                  <a:ea typeface="Calibri"/>
                  <a:cs typeface="Calibri"/>
                  <a:sym typeface="Calibri"/>
                </a:rPr>
                <a:t>Principle 4:  </a:t>
              </a:r>
              <a:r>
                <a:rPr lang="en" sz="1900" b="0" i="0" u="none" strike="noStrike" cap="none">
                  <a:solidFill>
                    <a:srgbClr val="FFFFFF"/>
                  </a:solidFill>
                  <a:latin typeface="Calibri"/>
                  <a:ea typeface="Calibri"/>
                  <a:cs typeface="Calibri"/>
                  <a:sym typeface="Calibri"/>
                </a:rPr>
                <a:t>Evaluated often to ensure the </a:t>
              </a:r>
              <a:r>
                <a:rPr lang="en" sz="1900" b="0" i="1" u="none" strike="noStrike" cap="none">
                  <a:solidFill>
                    <a:srgbClr val="FFFFFF"/>
                  </a:solidFill>
                  <a:latin typeface="Calibri"/>
                  <a:ea typeface="Calibri"/>
                  <a:cs typeface="Calibri"/>
                  <a:sym typeface="Calibri"/>
                </a:rPr>
                <a:t>least amount of burden </a:t>
              </a:r>
              <a:r>
                <a:rPr lang="en" sz="1900" b="0" i="0" u="none" strike="noStrike" cap="none">
                  <a:solidFill>
                    <a:srgbClr val="FFFFFF"/>
                  </a:solidFill>
                  <a:latin typeface="Calibri"/>
                  <a:ea typeface="Calibri"/>
                  <a:cs typeface="Calibri"/>
                  <a:sym typeface="Calibri"/>
                </a:rPr>
                <a:t>for districts</a:t>
              </a:r>
              <a:endParaRPr sz="1400" b="0" i="0" u="none" strike="noStrike" cap="none">
                <a:solidFill>
                  <a:srgbClr val="000000"/>
                </a:solidFill>
                <a:latin typeface="Arial"/>
                <a:ea typeface="Arial"/>
                <a:cs typeface="Arial"/>
                <a:sym typeface="Arial"/>
              </a:endParaRPr>
            </a:p>
          </p:txBody>
        </p:sp>
        <p:sp>
          <p:nvSpPr>
            <p:cNvPr id="900" name="Google Shape;900;p97"/>
            <p:cNvSpPr/>
            <p:nvPr/>
          </p:nvSpPr>
          <p:spPr>
            <a:xfrm>
              <a:off x="0" y="3295960"/>
              <a:ext cx="7886700" cy="754800"/>
            </a:xfrm>
            <a:prstGeom prst="roundRect">
              <a:avLst>
                <a:gd name="adj" fmla="val 16667"/>
              </a:avLst>
            </a:prstGeom>
            <a:solidFill>
              <a:srgbClr val="6FAA47"/>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97"/>
            <p:cNvSpPr txBox="1"/>
            <p:nvPr/>
          </p:nvSpPr>
          <p:spPr>
            <a:xfrm>
              <a:off x="36845" y="3332805"/>
              <a:ext cx="7812900" cy="681000"/>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FFFFFF"/>
                </a:buClr>
                <a:buSzPts val="1900"/>
                <a:buFont typeface="Calibri"/>
                <a:buNone/>
              </a:pPr>
              <a:r>
                <a:rPr lang="en" sz="1900" b="1" i="0" u="none" strike="noStrike" cap="none">
                  <a:solidFill>
                    <a:srgbClr val="FFFFFF"/>
                  </a:solidFill>
                  <a:latin typeface="Calibri"/>
                  <a:ea typeface="Calibri"/>
                  <a:cs typeface="Calibri"/>
                  <a:sym typeface="Calibri"/>
                </a:rPr>
                <a:t>Principle 5:  </a:t>
              </a:r>
              <a:r>
                <a:rPr lang="en" sz="1900" b="0" i="1" u="none" strike="noStrike" cap="none">
                  <a:solidFill>
                    <a:srgbClr val="FFFFFF"/>
                  </a:solidFill>
                  <a:latin typeface="Calibri"/>
                  <a:ea typeface="Calibri"/>
                  <a:cs typeface="Calibri"/>
                  <a:sym typeface="Calibri"/>
                </a:rPr>
                <a:t>Timely</a:t>
              </a:r>
              <a:r>
                <a:rPr lang="en" sz="1900" b="0" i="0" u="none" strike="noStrike" cap="none">
                  <a:solidFill>
                    <a:srgbClr val="FFFFFF"/>
                  </a:solidFill>
                  <a:latin typeface="Calibri"/>
                  <a:ea typeface="Calibri"/>
                  <a:cs typeface="Calibri"/>
                  <a:sym typeface="Calibri"/>
                </a:rPr>
                <a:t> (CDE will provide recommendations to the SBE by the December board meeting so ratings can be considered final)</a:t>
              </a:r>
              <a:endParaRPr sz="1400" b="0" i="0" u="none" strike="noStrike" cap="none">
                <a:solidFill>
                  <a:srgbClr val="000000"/>
                </a:solidFill>
                <a:latin typeface="Arial"/>
                <a:ea typeface="Arial"/>
                <a:cs typeface="Arial"/>
                <a:sym typeface="Arial"/>
              </a:endParaRPr>
            </a:p>
          </p:txBody>
        </p:sp>
      </p:grpSp>
      <p:sp>
        <p:nvSpPr>
          <p:cNvPr id="902" name="Google Shape;902;p97"/>
          <p:cNvSpPr txBox="1"/>
          <p:nvPr/>
        </p:nvSpPr>
        <p:spPr>
          <a:xfrm>
            <a:off x="345651" y="972523"/>
            <a:ext cx="79749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500" b="0" i="0" u="none" strike="noStrike" cap="none">
                <a:solidFill>
                  <a:srgbClr val="000000"/>
                </a:solidFill>
                <a:latin typeface="Calibri"/>
                <a:ea typeface="Calibri"/>
                <a:cs typeface="Calibri"/>
                <a:sym typeface="Calibri"/>
              </a:rPr>
              <a:t>CDE will ensure the request to reconsider process </a:t>
            </a:r>
            <a:r>
              <a:rPr lang="en" sz="1500">
                <a:latin typeface="Calibri"/>
                <a:ea typeface="Calibri"/>
                <a:cs typeface="Calibri"/>
                <a:sym typeface="Calibri"/>
              </a:rPr>
              <a:t>is</a:t>
            </a:r>
            <a:r>
              <a:rPr lang="en" sz="1500" b="0" i="0" u="none" strike="noStrike" cap="none">
                <a:solidFill>
                  <a:srgbClr val="000000"/>
                </a:solidFill>
                <a:latin typeface="Calibri"/>
                <a:ea typeface="Calibri"/>
                <a:cs typeface="Calibri"/>
                <a:sym typeface="Calibri"/>
              </a:rPr>
              <a:t>…</a:t>
            </a: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98"/>
          <p:cNvSpPr txBox="1">
            <a:spLocks noGrp="1"/>
          </p:cNvSpPr>
          <p:nvPr>
            <p:ph type="title"/>
          </p:nvPr>
        </p:nvSpPr>
        <p:spPr>
          <a:xfrm>
            <a:off x="213075" y="228600"/>
            <a:ext cx="79335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Summary – R2R</a:t>
            </a:r>
            <a:endParaRPr dirty="0"/>
          </a:p>
        </p:txBody>
      </p:sp>
      <p:sp>
        <p:nvSpPr>
          <p:cNvPr id="908" name="Google Shape;908;p9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The department will only consider requests that meet one or more of the conditions for a request to reconsider as outlined in the </a:t>
            </a:r>
            <a:r>
              <a:rPr lang="en" u="sng">
                <a:solidFill>
                  <a:schemeClr val="hlink"/>
                </a:solidFill>
                <a:hlinkClick r:id="rId3"/>
              </a:rPr>
              <a:t>policy guidance document</a:t>
            </a:r>
            <a:r>
              <a:rPr lang="en"/>
              <a:t>.</a:t>
            </a:r>
            <a:endParaRPr/>
          </a:p>
          <a:p>
            <a:pPr marL="914400" lvl="1" indent="-298450" algn="l" rtl="0">
              <a:spcBef>
                <a:spcPts val="0"/>
              </a:spcBef>
              <a:spcAft>
                <a:spcPts val="0"/>
              </a:spcAft>
              <a:buSzPts val="1100"/>
              <a:buChar char="○"/>
            </a:pPr>
            <a:r>
              <a:rPr lang="en" sz="1700"/>
              <a:t>Requests will not be considered if the request is to change individual performance indicator ratings or data points within the frameworks. </a:t>
            </a:r>
            <a:endParaRPr sz="1700"/>
          </a:p>
          <a:p>
            <a:pPr marL="457200" lvl="0" indent="-330200" algn="l" rtl="0">
              <a:spcBef>
                <a:spcPts val="0"/>
              </a:spcBef>
              <a:spcAft>
                <a:spcPts val="0"/>
              </a:spcAft>
              <a:buSzPts val="1600"/>
              <a:buChar char="●"/>
            </a:pPr>
            <a:r>
              <a:rPr lang="en"/>
              <a:t>All requests received by October 16 are public documents and part of public record. </a:t>
            </a:r>
            <a:endParaRPr/>
          </a:p>
          <a:p>
            <a:pPr marL="914400" lvl="1" indent="-298450" algn="l" rtl="0">
              <a:spcBef>
                <a:spcPts val="0"/>
              </a:spcBef>
              <a:spcAft>
                <a:spcPts val="0"/>
              </a:spcAft>
              <a:buSzPts val="1100"/>
              <a:buChar char="○"/>
            </a:pPr>
            <a:r>
              <a:rPr lang="en" sz="1700"/>
              <a:t>If a district does not wish for a request to be a part of public record, it may rescind the request prior to October 16.</a:t>
            </a:r>
            <a:endParaRPr sz="1700"/>
          </a:p>
          <a:p>
            <a:pPr marL="457200" lvl="0" indent="-336550" algn="l" rtl="0">
              <a:spcBef>
                <a:spcPts val="0"/>
              </a:spcBef>
              <a:spcAft>
                <a:spcPts val="0"/>
              </a:spcAft>
              <a:buSzPts val="1700"/>
              <a:buChar char="●"/>
            </a:pPr>
            <a:r>
              <a:rPr lang="en" sz="1700"/>
              <a:t>Approved requests are reflected in final performance frameworks and reports.</a:t>
            </a:r>
            <a:endParaRPr sz="1700"/>
          </a:p>
        </p:txBody>
      </p:sp>
      <p:sp>
        <p:nvSpPr>
          <p:cNvPr id="909" name="Google Shape;909;p9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99"/>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Opportunities for Support</a:t>
            </a:r>
            <a:endParaRPr/>
          </a:p>
        </p:txBody>
      </p:sp>
      <p:sp>
        <p:nvSpPr>
          <p:cNvPr id="915" name="Google Shape;915;p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00"/>
          <p:cNvSpPr txBox="1">
            <a:spLocks noGrp="1"/>
          </p:cNvSpPr>
          <p:nvPr>
            <p:ph type="subTitle" idx="3"/>
          </p:nvPr>
        </p:nvSpPr>
        <p:spPr>
          <a:xfrm>
            <a:off x="6139125" y="1646943"/>
            <a:ext cx="2421300" cy="2486100"/>
          </a:xfrm>
          <a:prstGeom prst="rect">
            <a:avLst/>
          </a:prstGeom>
        </p:spPr>
        <p:txBody>
          <a:bodyPr spcFirstLastPara="1" wrap="square" lIns="0" tIns="0" rIns="0" bIns="0" anchor="t" anchorCtr="0">
            <a:normAutofit/>
          </a:bodyPr>
          <a:lstStyle/>
          <a:p>
            <a:pPr marL="0" lvl="0" indent="0" algn="ctr" rtl="0">
              <a:lnSpc>
                <a:spcPct val="90000"/>
              </a:lnSpc>
              <a:spcBef>
                <a:spcPts val="1000"/>
              </a:spcBef>
              <a:spcAft>
                <a:spcPts val="0"/>
              </a:spcAft>
              <a:buNone/>
            </a:pPr>
            <a:r>
              <a:rPr lang="en" sz="1700"/>
              <a:t>Aislinn Wales, </a:t>
            </a:r>
            <a:r>
              <a:rPr lang="en" sz="1700" u="sng">
                <a:solidFill>
                  <a:srgbClr val="E9EFF7"/>
                </a:solidFill>
                <a:hlinkClick r:id="rId3">
                  <a:extLst>
                    <a:ext uri="{A12FA001-AC4F-418D-AE19-62706E023703}">
                      <ahyp:hlinkClr xmlns:ahyp="http://schemas.microsoft.com/office/drawing/2018/hyperlinkcolor" val="tx"/>
                    </a:ext>
                  </a:extLst>
                </a:hlinkClick>
              </a:rPr>
              <a:t>wales_a@cde.state.co.us</a:t>
            </a:r>
            <a:r>
              <a:rPr lang="en" sz="1700">
                <a:solidFill>
                  <a:srgbClr val="EFEFEF"/>
                </a:solidFill>
              </a:rPr>
              <a:t> or (720) 614-2151</a:t>
            </a:r>
            <a:endParaRPr sz="1700">
              <a:solidFill>
                <a:srgbClr val="EFEFEF"/>
              </a:solidFill>
            </a:endParaRPr>
          </a:p>
        </p:txBody>
      </p:sp>
      <p:sp>
        <p:nvSpPr>
          <p:cNvPr id="921" name="Google Shape;921;p10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46</a:t>
            </a:fld>
            <a:endParaRPr/>
          </a:p>
        </p:txBody>
      </p:sp>
      <p:sp>
        <p:nvSpPr>
          <p:cNvPr id="922" name="Google Shape;922;p100"/>
          <p:cNvSpPr txBox="1">
            <a:spLocks noGrp="1"/>
          </p:cNvSpPr>
          <p:nvPr>
            <p:ph type="title" idx="4294967295"/>
          </p:nvPr>
        </p:nvSpPr>
        <p:spPr>
          <a:xfrm>
            <a:off x="3467175" y="1213700"/>
            <a:ext cx="2012400" cy="369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800"/>
              <a:t>Website</a:t>
            </a:r>
            <a:endParaRPr sz="1800"/>
          </a:p>
        </p:txBody>
      </p:sp>
      <p:sp>
        <p:nvSpPr>
          <p:cNvPr id="923" name="Google Shape;923;p100"/>
          <p:cNvSpPr txBox="1">
            <a:spLocks noGrp="1"/>
          </p:cNvSpPr>
          <p:nvPr>
            <p:ph type="subTitle" idx="1"/>
          </p:nvPr>
        </p:nvSpPr>
        <p:spPr>
          <a:xfrm>
            <a:off x="377725" y="1646943"/>
            <a:ext cx="2421300" cy="2486100"/>
          </a:xfrm>
          <a:prstGeom prst="rect">
            <a:avLst/>
          </a:prstGeom>
        </p:spPr>
        <p:txBody>
          <a:bodyPr spcFirstLastPara="1" wrap="square" lIns="0" tIns="0" rIns="0" bIns="0" anchor="t" anchorCtr="0">
            <a:normAutofit/>
          </a:bodyPr>
          <a:lstStyle/>
          <a:p>
            <a:pPr marL="0" lvl="0" indent="0" algn="ctr" rtl="0">
              <a:lnSpc>
                <a:spcPct val="90000"/>
              </a:lnSpc>
              <a:spcBef>
                <a:spcPts val="1000"/>
              </a:spcBef>
              <a:spcAft>
                <a:spcPts val="0"/>
              </a:spcAft>
              <a:buClr>
                <a:schemeClr val="dk1"/>
              </a:buClr>
              <a:buSzPts val="1100"/>
              <a:buFont typeface="Arial"/>
              <a:buNone/>
            </a:pPr>
            <a:r>
              <a:rPr lang="en" sz="1700"/>
              <a:t>Begins today (August 17) and will be held from 3-4pm every Tuesday and Thursday until the process concludes, </a:t>
            </a:r>
            <a:r>
              <a:rPr lang="en" sz="1700" u="sng">
                <a:solidFill>
                  <a:srgbClr val="E9EFF7"/>
                </a:solidFill>
                <a:hlinkClick r:id="rId4">
                  <a:extLst>
                    <a:ext uri="{A12FA001-AC4F-418D-AE19-62706E023703}">
                      <ahyp:hlinkClr xmlns:ahyp="http://schemas.microsoft.com/office/drawing/2018/hyperlinkcolor" val="tx"/>
                    </a:ext>
                  </a:extLst>
                </a:hlinkClick>
              </a:rPr>
              <a:t>click here</a:t>
            </a:r>
            <a:r>
              <a:rPr lang="en" sz="1700">
                <a:solidFill>
                  <a:srgbClr val="E9EFF7"/>
                </a:solidFill>
              </a:rPr>
              <a:t> </a:t>
            </a:r>
            <a:r>
              <a:rPr lang="en" sz="1700"/>
              <a:t>to register.</a:t>
            </a:r>
            <a:endParaRPr sz="700"/>
          </a:p>
        </p:txBody>
      </p:sp>
      <p:sp>
        <p:nvSpPr>
          <p:cNvPr id="924" name="Google Shape;924;p100"/>
          <p:cNvSpPr txBox="1">
            <a:spLocks noGrp="1"/>
          </p:cNvSpPr>
          <p:nvPr>
            <p:ph type="subTitle" idx="3"/>
          </p:nvPr>
        </p:nvSpPr>
        <p:spPr>
          <a:xfrm>
            <a:off x="3258425" y="1646943"/>
            <a:ext cx="2421300" cy="2486100"/>
          </a:xfrm>
          <a:prstGeom prst="rect">
            <a:avLst/>
          </a:prstGeom>
        </p:spPr>
        <p:txBody>
          <a:bodyPr spcFirstLastPara="1" wrap="square" lIns="0" tIns="0" rIns="0" bIns="0" anchor="t" anchorCtr="0">
            <a:normAutofit/>
          </a:bodyPr>
          <a:lstStyle/>
          <a:p>
            <a:pPr marL="0" lvl="0" indent="0" algn="ctr" rtl="0">
              <a:lnSpc>
                <a:spcPct val="90000"/>
              </a:lnSpc>
              <a:spcBef>
                <a:spcPts val="1000"/>
              </a:spcBef>
              <a:spcAft>
                <a:spcPts val="0"/>
              </a:spcAft>
              <a:buClr>
                <a:schemeClr val="dk1"/>
              </a:buClr>
              <a:buSzPts val="1100"/>
              <a:buFont typeface="Arial"/>
              <a:buNone/>
            </a:pPr>
            <a:r>
              <a:rPr lang="en" sz="1700"/>
              <a:t>To access accreditation and R2R guidance and tools, go to: </a:t>
            </a:r>
            <a:r>
              <a:rPr lang="en" sz="1700" u="sng">
                <a:solidFill>
                  <a:srgbClr val="E9EFF7"/>
                </a:solidFill>
                <a:hlinkClick r:id="rId5">
                  <a:extLst>
                    <a:ext uri="{A12FA001-AC4F-418D-AE19-62706E023703}">
                      <ahyp:hlinkClr xmlns:ahyp="http://schemas.microsoft.com/office/drawing/2018/hyperlinkcolor" val="tx"/>
                    </a:ext>
                  </a:extLst>
                </a:hlinkClick>
              </a:rPr>
              <a:t>https://www.cde.state.co.us/accountability/requesttoreconsider</a:t>
            </a:r>
            <a:r>
              <a:rPr lang="en" sz="1700">
                <a:solidFill>
                  <a:srgbClr val="E9EFF7"/>
                </a:solidFill>
              </a:rPr>
              <a:t> </a:t>
            </a:r>
            <a:endParaRPr sz="1700">
              <a:solidFill>
                <a:srgbClr val="E9EFF7"/>
              </a:solidFill>
            </a:endParaRPr>
          </a:p>
        </p:txBody>
      </p:sp>
      <p:sp>
        <p:nvSpPr>
          <p:cNvPr id="925" name="Google Shape;925;p10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R2R Support and Technical Assistance</a:t>
            </a:r>
            <a:endParaRPr/>
          </a:p>
        </p:txBody>
      </p:sp>
      <p:sp>
        <p:nvSpPr>
          <p:cNvPr id="926" name="Google Shape;926;p100"/>
          <p:cNvSpPr txBox="1">
            <a:spLocks noGrp="1"/>
          </p:cNvSpPr>
          <p:nvPr>
            <p:ph type="title" idx="4294967295"/>
          </p:nvPr>
        </p:nvSpPr>
        <p:spPr>
          <a:xfrm>
            <a:off x="582175" y="1213700"/>
            <a:ext cx="2012400" cy="369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800"/>
              <a:t>Office Hours</a:t>
            </a:r>
            <a:endParaRPr sz="1800"/>
          </a:p>
        </p:txBody>
      </p:sp>
      <p:sp>
        <p:nvSpPr>
          <p:cNvPr id="927" name="Google Shape;927;p100"/>
          <p:cNvSpPr txBox="1">
            <a:spLocks noGrp="1"/>
          </p:cNvSpPr>
          <p:nvPr>
            <p:ph type="title" idx="4294967295"/>
          </p:nvPr>
        </p:nvSpPr>
        <p:spPr>
          <a:xfrm>
            <a:off x="6347875" y="1213700"/>
            <a:ext cx="2012400" cy="369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800"/>
              <a:t>General Contact</a:t>
            </a:r>
            <a:endParaRPr sz="1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10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47</a:t>
            </a:fld>
            <a:endParaRPr/>
          </a:p>
        </p:txBody>
      </p:sp>
      <p:sp>
        <p:nvSpPr>
          <p:cNvPr id="933" name="Google Shape;933;p101"/>
          <p:cNvSpPr txBox="1">
            <a:spLocks noGrp="1"/>
          </p:cNvSpPr>
          <p:nvPr>
            <p:ph type="body" idx="1"/>
          </p:nvPr>
        </p:nvSpPr>
        <p:spPr>
          <a:xfrm>
            <a:off x="457200" y="1143000"/>
            <a:ext cx="8520600" cy="354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50" b="1" u="sng" dirty="0">
                <a:solidFill>
                  <a:schemeClr val="hlink"/>
                </a:solidFill>
                <a:hlinkClick r:id="rId3"/>
              </a:rPr>
              <a:t>District Accountability Handbook</a:t>
            </a:r>
            <a:r>
              <a:rPr lang="en" sz="1450" dirty="0"/>
              <a:t> - This handbook provides an outline of the requirements and responsibilities for the state, district, and school stakeholders in the state’s accountability process.</a:t>
            </a:r>
            <a:endParaRPr sz="1450" dirty="0"/>
          </a:p>
          <a:p>
            <a:pPr marL="0" lvl="0" indent="0" algn="l" rtl="0">
              <a:spcBef>
                <a:spcPts val="1200"/>
              </a:spcBef>
              <a:spcAft>
                <a:spcPts val="0"/>
              </a:spcAft>
              <a:buNone/>
            </a:pPr>
            <a:r>
              <a:rPr lang="en" sz="1450" b="1" u="sng" dirty="0">
                <a:solidFill>
                  <a:schemeClr val="hlink"/>
                </a:solidFill>
                <a:hlinkClick r:id="rId4"/>
              </a:rPr>
              <a:t>Performance Watch Labels and Progression</a:t>
            </a:r>
            <a:r>
              <a:rPr lang="en" sz="1450" dirty="0"/>
              <a:t> - This resource describes the performance watch process for the 2023-24 school year and the associated requirements for each plan type, clock year, and performance watch status.</a:t>
            </a:r>
            <a:endParaRPr sz="1450" dirty="0"/>
          </a:p>
          <a:p>
            <a:pPr marL="0" lvl="0" indent="0" algn="l" rtl="0">
              <a:spcBef>
                <a:spcPts val="1200"/>
              </a:spcBef>
              <a:spcAft>
                <a:spcPts val="1200"/>
              </a:spcAft>
              <a:buClr>
                <a:schemeClr val="dk1"/>
              </a:buClr>
              <a:buSzPts val="1100"/>
              <a:buFont typeface="Arial"/>
              <a:buNone/>
            </a:pPr>
            <a:r>
              <a:rPr lang="en" sz="1450" b="1" u="sng" dirty="0">
                <a:solidFill>
                  <a:schemeClr val="hlink"/>
                </a:solidFill>
                <a:hlinkClick r:id="rId5"/>
              </a:rPr>
              <a:t>Participation and Accountability Guide</a:t>
            </a:r>
            <a:r>
              <a:rPr lang="en" sz="1450" dirty="0"/>
              <a:t> - This resource describes assessment participation requirements and the role of participation in both state and federal accountability. </a:t>
            </a:r>
            <a:endParaRPr sz="1450" dirty="0"/>
          </a:p>
        </p:txBody>
      </p:sp>
      <p:sp>
        <p:nvSpPr>
          <p:cNvPr id="934" name="Google Shape;934;p10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Other Resources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10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48</a:t>
            </a:fld>
            <a:endParaRPr/>
          </a:p>
        </p:txBody>
      </p:sp>
      <p:sp>
        <p:nvSpPr>
          <p:cNvPr id="940" name="Google Shape;940;p102"/>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 &amp; A</a:t>
            </a:r>
            <a:endParaRPr/>
          </a:p>
          <a:p>
            <a:pPr marL="0" lvl="0" indent="0" algn="ctr" rtl="0">
              <a:spcBef>
                <a:spcPts val="0"/>
              </a:spcBef>
              <a:spcAft>
                <a:spcPts val="0"/>
              </a:spcAft>
              <a:buNone/>
            </a:pPr>
            <a:r>
              <a:rPr lang="en" sz="2800" i="1"/>
              <a:t>(recording will stop here)</a:t>
            </a:r>
            <a:endParaRPr sz="2800" i="1"/>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0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49</a:t>
            </a:fld>
            <a:endParaRPr/>
          </a:p>
        </p:txBody>
      </p:sp>
      <p:sp>
        <p:nvSpPr>
          <p:cNvPr id="946" name="Google Shape;946;p103"/>
          <p:cNvSpPr txBox="1">
            <a:spLocks noGrp="1"/>
          </p:cNvSpPr>
          <p:nvPr>
            <p:ph type="ctrTitle"/>
          </p:nvPr>
        </p:nvSpPr>
        <p:spPr>
          <a:xfrm>
            <a:off x="311700" y="1806000"/>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 you!</a:t>
            </a:r>
            <a:endParaRPr/>
          </a:p>
          <a:p>
            <a:pPr marL="0" lvl="0" indent="0" algn="ctr" rtl="0">
              <a:spcBef>
                <a:spcPts val="0"/>
              </a:spcBef>
              <a:spcAft>
                <a:spcPts val="0"/>
              </a:spcAft>
              <a:buNone/>
            </a:pPr>
            <a:r>
              <a:rPr lang="en" sz="3700"/>
              <a:t>Complete our feedback survey: </a:t>
            </a:r>
            <a:endParaRPr sz="3700"/>
          </a:p>
          <a:p>
            <a:pPr marL="0" lvl="0" indent="0" algn="ctr" rtl="0">
              <a:spcBef>
                <a:spcPts val="0"/>
              </a:spcBef>
              <a:spcAft>
                <a:spcPts val="0"/>
              </a:spcAft>
              <a:buNone/>
            </a:pPr>
            <a:r>
              <a:rPr lang="en" sz="3600" u="sng">
                <a:solidFill>
                  <a:schemeClr val="hlink"/>
                </a:solidFill>
                <a:hlinkClick r:id="rId3"/>
              </a:rPr>
              <a:t>https://tinyurl.com/ACIWebinarSurvey</a:t>
            </a:r>
            <a:r>
              <a:rPr lang="en" sz="3600"/>
              <a:t> </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lt1"/>
                </a:solidFill>
              </a:rPr>
              <a:t>2023 High Level Accountability Changes</a:t>
            </a:r>
            <a:endParaRPr dirty="0"/>
          </a:p>
        </p:txBody>
      </p:sp>
      <p:sp>
        <p:nvSpPr>
          <p:cNvPr id="432" name="Google Shape;432;p5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85000" lnSpcReduction="10000"/>
          </a:bodyPr>
          <a:lstStyle/>
          <a:p>
            <a:pPr marL="457200" lvl="0" indent="-322580" algn="l" rtl="0">
              <a:spcBef>
                <a:spcPts val="0"/>
              </a:spcBef>
              <a:spcAft>
                <a:spcPts val="0"/>
              </a:spcAft>
              <a:buSzPct val="88888"/>
              <a:buChar char="●"/>
            </a:pPr>
            <a:r>
              <a:rPr lang="en" b="1"/>
              <a:t>Clock progress resumes.</a:t>
            </a:r>
            <a:r>
              <a:rPr lang="en"/>
              <a:t> Performance frameworks are no longer considered “transitional”.</a:t>
            </a:r>
            <a:endParaRPr/>
          </a:p>
          <a:p>
            <a:pPr marL="457200" lvl="0" indent="-322580" algn="l" rtl="0">
              <a:spcBef>
                <a:spcPts val="0"/>
              </a:spcBef>
              <a:spcAft>
                <a:spcPts val="0"/>
              </a:spcAft>
              <a:buSzPct val="88888"/>
              <a:buChar char="●"/>
            </a:pPr>
            <a:r>
              <a:rPr lang="en"/>
              <a:t>“Decreased Due to Participation” requirement will be applied in 2023.</a:t>
            </a:r>
            <a:endParaRPr/>
          </a:p>
          <a:p>
            <a:pPr marL="457200" lvl="0" indent="-322580" algn="l" rtl="0">
              <a:spcBef>
                <a:spcPts val="0"/>
              </a:spcBef>
              <a:spcAft>
                <a:spcPts val="0"/>
              </a:spcAft>
              <a:buSzPct val="88888"/>
              <a:buChar char="●"/>
            </a:pPr>
            <a:r>
              <a:rPr lang="en"/>
              <a:t>Total participation descriptor is moved from the overall rating in the frameworks but still on cover page for reference.</a:t>
            </a:r>
            <a:endParaRPr/>
          </a:p>
          <a:p>
            <a:pPr marL="457200" lvl="0" indent="-322580" algn="l" rtl="0">
              <a:spcBef>
                <a:spcPts val="0"/>
              </a:spcBef>
              <a:spcAft>
                <a:spcPts val="0"/>
              </a:spcAft>
              <a:buSzPct val="88888"/>
              <a:buChar char="●"/>
            </a:pPr>
            <a:r>
              <a:rPr lang="en"/>
              <a:t>No longer calculating growth participation.</a:t>
            </a:r>
            <a:endParaRPr/>
          </a:p>
          <a:p>
            <a:pPr marL="457200" lvl="0" indent="-322580" algn="l" rtl="0">
              <a:spcBef>
                <a:spcPts val="0"/>
              </a:spcBef>
              <a:spcAft>
                <a:spcPts val="0"/>
              </a:spcAft>
              <a:buSzPct val="88888"/>
              <a:buChar char="●"/>
            </a:pPr>
            <a:r>
              <a:rPr lang="en"/>
              <a:t>CDE will calculate single-year and multi-year frameworks (multi-year frameworks will represent two years of data) in 2023.</a:t>
            </a:r>
            <a:endParaRPr/>
          </a:p>
          <a:p>
            <a:pPr marL="457200" lvl="0" indent="-322580" algn="l" rtl="0">
              <a:spcBef>
                <a:spcPts val="0"/>
              </a:spcBef>
              <a:spcAft>
                <a:spcPts val="0"/>
              </a:spcAft>
              <a:buSzPct val="88888"/>
              <a:buChar char="●"/>
            </a:pPr>
            <a:r>
              <a:rPr lang="en"/>
              <a:t>“English Learner” is now “Multilingual Learner” in the performance frameworks.</a:t>
            </a:r>
            <a:endParaRPr/>
          </a:p>
          <a:p>
            <a:pPr marL="914400" lvl="1" indent="-287337" algn="l" rtl="0">
              <a:spcBef>
                <a:spcPts val="0"/>
              </a:spcBef>
              <a:spcAft>
                <a:spcPts val="0"/>
              </a:spcAft>
              <a:buSzPct val="62500"/>
              <a:buChar char="○"/>
            </a:pPr>
            <a:r>
              <a:rPr lang="en"/>
              <a:t>Captures students that are Non-English Proficient (NEP), Limited English Proficient (LEP), and Fluent English Proficient (FEP)  - Monitor Year 1, Monitor Year 2, Exited Year 1, &amp; Exited Year 2.</a:t>
            </a:r>
            <a:endParaRPr/>
          </a:p>
          <a:p>
            <a:pPr marL="0" lvl="0" indent="0" algn="l" rtl="0">
              <a:spcBef>
                <a:spcPts val="1200"/>
              </a:spcBef>
              <a:spcAft>
                <a:spcPts val="1200"/>
              </a:spcAft>
              <a:buNone/>
            </a:pPr>
            <a:r>
              <a:rPr lang="en"/>
              <a:t>For additional information, see the </a:t>
            </a:r>
            <a:r>
              <a:rPr lang="en" u="sng">
                <a:solidFill>
                  <a:schemeClr val="hlink"/>
                </a:solidFill>
                <a:hlinkClick r:id="rId3"/>
              </a:rPr>
              <a:t>Summary Accountability and Improvement Planning Changes for 2023</a:t>
            </a:r>
            <a:r>
              <a:rPr lang="en"/>
              <a:t> fact sheet.</a:t>
            </a:r>
            <a:endParaRPr/>
          </a:p>
        </p:txBody>
      </p:sp>
      <p:sp>
        <p:nvSpPr>
          <p:cNvPr id="433" name="Google Shape;433;p5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dirty="0">
                <a:solidFill>
                  <a:schemeClr val="lt1"/>
                </a:solidFill>
              </a:rPr>
              <a:t>Clock Progress Resumes</a:t>
            </a:r>
            <a:endParaRPr dirty="0"/>
          </a:p>
        </p:txBody>
      </p:sp>
      <p:sp>
        <p:nvSpPr>
          <p:cNvPr id="439" name="Google Shape;439;p60"/>
          <p:cNvSpPr txBox="1">
            <a:spLocks noGrp="1"/>
          </p:cNvSpPr>
          <p:nvPr>
            <p:ph type="body" idx="1"/>
          </p:nvPr>
        </p:nvSpPr>
        <p:spPr>
          <a:xfrm>
            <a:off x="457200" y="1143000"/>
            <a:ext cx="85542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sz="1500"/>
              <a:t>In 2023, performance watch identifications (i.e., On Clock, On Watch, On Hold) will be applied once again -- meaning that sites may advance on the clock or begin the exiting process </a:t>
            </a:r>
            <a:r>
              <a:rPr lang="en" sz="1500" b="1"/>
              <a:t>without using request to reconsider</a:t>
            </a:r>
            <a:r>
              <a:rPr lang="en" sz="1500"/>
              <a:t>.</a:t>
            </a:r>
            <a:endParaRPr sz="1500"/>
          </a:p>
        </p:txBody>
      </p:sp>
      <p:sp>
        <p:nvSpPr>
          <p:cNvPr id="440" name="Google Shape;440;p6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6</a:t>
            </a:fld>
            <a:endParaRPr/>
          </a:p>
        </p:txBody>
      </p:sp>
      <p:pic>
        <p:nvPicPr>
          <p:cNvPr id="441" name="Google Shape;441;p6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37950" y="1771375"/>
            <a:ext cx="6149001" cy="3031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1"/>
          <p:cNvSpPr txBox="1">
            <a:spLocks noGrp="1"/>
          </p:cNvSpPr>
          <p:nvPr>
            <p:ph type="title" idx="4294967295"/>
          </p:nvPr>
        </p:nvSpPr>
        <p:spPr>
          <a:xfrm>
            <a:off x="191150" y="42450"/>
            <a:ext cx="8867100" cy="492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Rockwell"/>
                <a:ea typeface="Rockwell"/>
                <a:cs typeface="Rockwell"/>
                <a:sym typeface="Rockwell"/>
              </a:rPr>
              <a:t>Current 2023 State Accountability Timeline</a:t>
            </a:r>
          </a:p>
        </p:txBody>
      </p:sp>
      <p:graphicFrame>
        <p:nvGraphicFramePr>
          <p:cNvPr id="447" name="Google Shape;447;p61"/>
          <p:cNvGraphicFramePr/>
          <p:nvPr>
            <p:extLst>
              <p:ext uri="{D42A27DB-BD31-4B8C-83A1-F6EECF244321}">
                <p14:modId xmlns:p14="http://schemas.microsoft.com/office/powerpoint/2010/main" val="3444790897"/>
              </p:ext>
            </p:extLst>
          </p:nvPr>
        </p:nvGraphicFramePr>
        <p:xfrm>
          <a:off x="369875" y="535050"/>
          <a:ext cx="8509650" cy="4429633"/>
        </p:xfrm>
        <a:graphic>
          <a:graphicData uri="http://schemas.openxmlformats.org/drawingml/2006/table">
            <a:tbl>
              <a:tblPr firstRow="1">
                <a:noFill/>
                <a:tableStyleId>{68DCBD82-38D8-43DB-94A4-1228BE8282AB}</a:tableStyleId>
              </a:tblPr>
              <a:tblGrid>
                <a:gridCol w="1979000">
                  <a:extLst>
                    <a:ext uri="{9D8B030D-6E8A-4147-A177-3AD203B41FA5}">
                      <a16:colId xmlns:a16="http://schemas.microsoft.com/office/drawing/2014/main" val="20000"/>
                    </a:ext>
                  </a:extLst>
                </a:gridCol>
                <a:gridCol w="6530650">
                  <a:extLst>
                    <a:ext uri="{9D8B030D-6E8A-4147-A177-3AD203B41FA5}">
                      <a16:colId xmlns:a16="http://schemas.microsoft.com/office/drawing/2014/main" val="20001"/>
                    </a:ext>
                  </a:extLst>
                </a:gridCol>
              </a:tblGrid>
              <a:tr h="192750">
                <a:tc>
                  <a:txBody>
                    <a:bodyPr/>
                    <a:lstStyle/>
                    <a:p>
                      <a:pPr marL="0" lvl="0" indent="0" algn="l" rtl="0">
                        <a:lnSpc>
                          <a:spcPct val="115000"/>
                        </a:lnSpc>
                        <a:spcBef>
                          <a:spcPts val="0"/>
                        </a:spcBef>
                        <a:spcAft>
                          <a:spcPts val="0"/>
                        </a:spcAft>
                        <a:buNone/>
                      </a:pPr>
                      <a:r>
                        <a:rPr lang="en" sz="1200" b="1">
                          <a:solidFill>
                            <a:srgbClr val="FFFFFF"/>
                          </a:solidFill>
                          <a:latin typeface="Calibri"/>
                          <a:ea typeface="Calibri"/>
                          <a:cs typeface="Calibri"/>
                          <a:sym typeface="Calibri"/>
                        </a:rPr>
                        <a:t>Anticipated Timeframe</a:t>
                      </a:r>
                      <a:endParaRPr sz="1200" b="1">
                        <a:solidFill>
                          <a:srgbClr val="FFFFFF"/>
                        </a:solidFill>
                        <a:latin typeface="Calibri"/>
                        <a:ea typeface="Calibri"/>
                        <a:cs typeface="Calibri"/>
                        <a:sym typeface="Calibri"/>
                      </a:endParaRPr>
                    </a:p>
                  </a:txBody>
                  <a:tcPr marL="88900" marR="88900" marT="50800" marB="50800">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cap="flat" cmpd="sng">
                      <a:solidFill>
                        <a:srgbClr val="000000">
                          <a:alpha val="0"/>
                        </a:srgbClr>
                      </a:solidFill>
                      <a:prstDash val="solid"/>
                      <a:round/>
                      <a:headEnd type="none" w="sm" len="sm"/>
                      <a:tailEnd type="none" w="sm" len="sm"/>
                    </a:lnB>
                    <a:solidFill>
                      <a:srgbClr val="4472C4"/>
                    </a:solidFill>
                  </a:tcPr>
                </a:tc>
                <a:tc>
                  <a:txBody>
                    <a:bodyPr/>
                    <a:lstStyle/>
                    <a:p>
                      <a:pPr marL="0" lvl="0" indent="0" algn="l" rtl="0">
                        <a:lnSpc>
                          <a:spcPct val="115000"/>
                        </a:lnSpc>
                        <a:spcBef>
                          <a:spcPts val="0"/>
                        </a:spcBef>
                        <a:spcAft>
                          <a:spcPts val="0"/>
                        </a:spcAft>
                        <a:buNone/>
                      </a:pPr>
                      <a:r>
                        <a:rPr lang="en" sz="1200" b="1">
                          <a:solidFill>
                            <a:srgbClr val="FFFFFF"/>
                          </a:solidFill>
                          <a:latin typeface="Calibri"/>
                          <a:ea typeface="Calibri"/>
                          <a:cs typeface="Calibri"/>
                          <a:sym typeface="Calibri"/>
                        </a:rPr>
                        <a:t>Activities/Actions</a:t>
                      </a:r>
                      <a:endParaRPr sz="1200" b="1">
                        <a:solidFill>
                          <a:srgbClr val="FFFFFF"/>
                        </a:solidFill>
                        <a:latin typeface="Calibri"/>
                        <a:ea typeface="Calibri"/>
                        <a:cs typeface="Calibri"/>
                        <a:sym typeface="Calibri"/>
                      </a:endParaRPr>
                    </a:p>
                  </a:txBody>
                  <a:tcPr marL="88900" marR="88900" marT="50800" marB="50800">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cap="flat" cmpd="sng">
                      <a:solidFill>
                        <a:srgbClr val="000000">
                          <a:alpha val="0"/>
                        </a:srgbClr>
                      </a:solidFill>
                      <a:prstDash val="solid"/>
                      <a:round/>
                      <a:headEnd type="none" w="sm" len="sm"/>
                      <a:tailEnd type="none" w="sm" len="sm"/>
                    </a:lnB>
                    <a:solidFill>
                      <a:srgbClr val="4472C4"/>
                    </a:solidFill>
                  </a:tcPr>
                </a:tc>
                <a:extLst>
                  <a:ext uri="{0D108BD9-81ED-4DB2-BD59-A6C34878D82A}">
                    <a16:rowId xmlns:a16="http://schemas.microsoft.com/office/drawing/2014/main" val="10000"/>
                  </a:ext>
                </a:extLst>
              </a:tr>
              <a:tr h="192750">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June 29</a:t>
                      </a:r>
                      <a:endParaRPr sz="11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alpha val="0"/>
                        </a:srgbClr>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Districts Receive ACCESS Growth Data </a:t>
                      </a:r>
                      <a:endParaRPr sz="110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alpha val="0"/>
                        </a:srgbClr>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extLst>
                  <a:ext uri="{0D108BD9-81ED-4DB2-BD59-A6C34878D82A}">
                    <a16:rowId xmlns:a16="http://schemas.microsoft.com/office/drawing/2014/main" val="10001"/>
                  </a:ext>
                </a:extLst>
              </a:tr>
              <a:tr h="251275">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August 14</a:t>
                      </a:r>
                      <a:endParaRPr sz="11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Districts Receive CMAS and P/SAT Achievement, Growth, Participation Data; UIP Data Dashboards available</a:t>
                      </a:r>
                      <a:endParaRPr sz="110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extLst>
                  <a:ext uri="{0D108BD9-81ED-4DB2-BD59-A6C34878D82A}">
                    <a16:rowId xmlns:a16="http://schemas.microsoft.com/office/drawing/2014/main" val="10002"/>
                  </a:ext>
                </a:extLst>
              </a:tr>
              <a:tr h="192750">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August 17 (SBE Meeting)</a:t>
                      </a:r>
                      <a:endParaRPr sz="11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Public Release of Colorado Growth Data Results; Alternative Education Campus (AEC) Designations Finalized</a:t>
                      </a:r>
                      <a:endParaRPr sz="110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extLst>
                  <a:ext uri="{0D108BD9-81ED-4DB2-BD59-A6C34878D82A}">
                    <a16:rowId xmlns:a16="http://schemas.microsoft.com/office/drawing/2014/main" val="10003"/>
                  </a:ext>
                </a:extLst>
              </a:tr>
              <a:tr h="192750">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August 15 - August 23</a:t>
                      </a:r>
                      <a:endParaRPr sz="11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Districts Receive Matriculation Data</a:t>
                      </a:r>
                      <a:endParaRPr sz="110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extLst>
                  <a:ext uri="{0D108BD9-81ED-4DB2-BD59-A6C34878D82A}">
                    <a16:rowId xmlns:a16="http://schemas.microsoft.com/office/drawing/2014/main" val="10004"/>
                  </a:ext>
                </a:extLst>
              </a:tr>
              <a:tr h="222025">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Later in the week of August 21</a:t>
                      </a:r>
                      <a:endParaRPr sz="11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Preliminary Performance Frameworks Released to Districts. Public release 3 days later.</a:t>
                      </a:r>
                      <a:endParaRPr sz="110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extLst>
                  <a:ext uri="{0D108BD9-81ED-4DB2-BD59-A6C34878D82A}">
                    <a16:rowId xmlns:a16="http://schemas.microsoft.com/office/drawing/2014/main" val="10005"/>
                  </a:ext>
                </a:extLst>
              </a:tr>
              <a:tr h="251275">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Early September</a:t>
                      </a:r>
                      <a:endParaRPr sz="11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ESSA Identifications (i.e., CS, TS, A-TS) Released to Districts and districts will need to notify schools</a:t>
                      </a:r>
                      <a:endParaRPr sz="110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extLst>
                  <a:ext uri="{0D108BD9-81ED-4DB2-BD59-A6C34878D82A}">
                    <a16:rowId xmlns:a16="http://schemas.microsoft.com/office/drawing/2014/main" val="10006"/>
                  </a:ext>
                </a:extLst>
              </a:tr>
              <a:tr h="192750">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Mid-September</a:t>
                      </a:r>
                      <a:endParaRPr sz="11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AEC Performance Frameworks Released</a:t>
                      </a:r>
                      <a:endParaRPr sz="110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extLst>
                  <a:ext uri="{0D108BD9-81ED-4DB2-BD59-A6C34878D82A}">
                    <a16:rowId xmlns:a16="http://schemas.microsoft.com/office/drawing/2014/main" val="10007"/>
                  </a:ext>
                </a:extLst>
              </a:tr>
              <a:tr h="192750">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September 22</a:t>
                      </a:r>
                      <a:endParaRPr sz="11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1100" b="1">
                          <a:latin typeface="Calibri"/>
                          <a:ea typeface="Calibri"/>
                          <a:cs typeface="Calibri"/>
                          <a:sym typeface="Calibri"/>
                        </a:rPr>
                        <a:t>Accreditation Form Submissions Due for ALL Districts</a:t>
                      </a:r>
                      <a:endParaRPr sz="1100" b="1">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extLst>
                  <a:ext uri="{0D108BD9-81ED-4DB2-BD59-A6C34878D82A}">
                    <a16:rowId xmlns:a16="http://schemas.microsoft.com/office/drawing/2014/main" val="10008"/>
                  </a:ext>
                </a:extLst>
              </a:tr>
              <a:tr h="357750">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October 16</a:t>
                      </a:r>
                      <a:endParaRPr sz="11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Unified Improvement Plan (UIP) Submissions Due</a:t>
                      </a:r>
                      <a:endParaRPr sz="1100">
                        <a:latin typeface="Calibri"/>
                        <a:ea typeface="Calibri"/>
                        <a:cs typeface="Calibri"/>
                        <a:sym typeface="Calibri"/>
                      </a:endParaRPr>
                    </a:p>
                    <a:p>
                      <a:pPr marL="0" lvl="0" indent="0" algn="l" rtl="0">
                        <a:lnSpc>
                          <a:spcPct val="100000"/>
                        </a:lnSpc>
                        <a:spcBef>
                          <a:spcPts val="1000"/>
                        </a:spcBef>
                        <a:spcAft>
                          <a:spcPts val="0"/>
                        </a:spcAft>
                        <a:buNone/>
                      </a:pPr>
                      <a:r>
                        <a:rPr lang="en" sz="1100" b="1">
                          <a:latin typeface="Calibri"/>
                          <a:ea typeface="Calibri"/>
                          <a:cs typeface="Calibri"/>
                          <a:sym typeface="Calibri"/>
                        </a:rPr>
                        <a:t>Final Request to Reconsider Materials Due (for participating districts)</a:t>
                      </a:r>
                      <a:endParaRPr sz="1100" b="1">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extLst>
                  <a:ext uri="{0D108BD9-81ED-4DB2-BD59-A6C34878D82A}">
                    <a16:rowId xmlns:a16="http://schemas.microsoft.com/office/drawing/2014/main" val="10009"/>
                  </a:ext>
                </a:extLst>
              </a:tr>
              <a:tr h="144800">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November 8-9 (SBE Meeting)</a:t>
                      </a:r>
                      <a:endParaRPr sz="11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1100" b="1">
                          <a:latin typeface="Calibri"/>
                          <a:ea typeface="Calibri"/>
                          <a:cs typeface="Calibri"/>
                          <a:sym typeface="Calibri"/>
                        </a:rPr>
                        <a:t>District Accreditation Ratings &amp; School Plan Types Finalized for Districts/Schools </a:t>
                      </a:r>
                      <a:r>
                        <a:rPr lang="en" sz="1100" b="1" i="1">
                          <a:latin typeface="Calibri"/>
                          <a:ea typeface="Calibri"/>
                          <a:cs typeface="Calibri"/>
                          <a:sym typeface="Calibri"/>
                        </a:rPr>
                        <a:t>not </a:t>
                      </a:r>
                      <a:r>
                        <a:rPr lang="en" sz="1100" b="1">
                          <a:latin typeface="Calibri"/>
                          <a:ea typeface="Calibri"/>
                          <a:cs typeface="Calibri"/>
                          <a:sym typeface="Calibri"/>
                        </a:rPr>
                        <a:t>participating in request to reconsider</a:t>
                      </a:r>
                      <a:endParaRPr sz="1100" b="1">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extLst>
                  <a:ext uri="{0D108BD9-81ED-4DB2-BD59-A6C34878D82A}">
                    <a16:rowId xmlns:a16="http://schemas.microsoft.com/office/drawing/2014/main" val="10010"/>
                  </a:ext>
                </a:extLst>
              </a:tr>
              <a:tr h="158150">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December 13-14 (SBE Meeting) </a:t>
                      </a:r>
                      <a:endParaRPr sz="11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tc>
                  <a:txBody>
                    <a:bodyPr/>
                    <a:lstStyle/>
                    <a:p>
                      <a:pPr marL="0" lvl="0" indent="0" algn="l" rtl="0">
                        <a:lnSpc>
                          <a:spcPct val="100000"/>
                        </a:lnSpc>
                        <a:spcBef>
                          <a:spcPts val="0"/>
                        </a:spcBef>
                        <a:spcAft>
                          <a:spcPts val="0"/>
                        </a:spcAft>
                        <a:buNone/>
                      </a:pPr>
                      <a:r>
                        <a:rPr lang="en" sz="1100" b="1">
                          <a:latin typeface="Calibri"/>
                          <a:ea typeface="Calibri"/>
                          <a:cs typeface="Calibri"/>
                          <a:sym typeface="Calibri"/>
                        </a:rPr>
                        <a:t>District Accreditation Ratings &amp; School Plan Types Finalized for Districts/Schools participating in request to reconsider</a:t>
                      </a:r>
                      <a:endParaRPr sz="1100" b="1">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extLst>
                  <a:ext uri="{0D108BD9-81ED-4DB2-BD59-A6C34878D82A}">
                    <a16:rowId xmlns:a16="http://schemas.microsoft.com/office/drawing/2014/main" val="10011"/>
                  </a:ext>
                </a:extLst>
              </a:tr>
              <a:tr h="144800">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By December 31</a:t>
                      </a:r>
                      <a:endParaRPr sz="11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District Accreditation Contracts Due</a:t>
                      </a:r>
                      <a:endParaRPr sz="110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extLst>
                  <a:ext uri="{0D108BD9-81ED-4DB2-BD59-A6C34878D82A}">
                    <a16:rowId xmlns:a16="http://schemas.microsoft.com/office/drawing/2014/main" val="10012"/>
                  </a:ext>
                </a:extLst>
              </a:tr>
              <a:tr h="144800">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January 17, 2024</a:t>
                      </a:r>
                      <a:endParaRPr sz="11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tc>
                  <a:txBody>
                    <a:bodyPr/>
                    <a:lstStyle/>
                    <a:p>
                      <a:pPr marL="0" lvl="0" indent="0" algn="l" rtl="0">
                        <a:lnSpc>
                          <a:spcPct val="100000"/>
                        </a:lnSpc>
                        <a:spcBef>
                          <a:spcPts val="0"/>
                        </a:spcBef>
                        <a:spcAft>
                          <a:spcPts val="0"/>
                        </a:spcAft>
                        <a:buNone/>
                      </a:pPr>
                      <a:r>
                        <a:rPr lang="en" sz="1100" b="1" dirty="0">
                          <a:latin typeface="Calibri"/>
                          <a:ea typeface="Calibri"/>
                          <a:cs typeface="Calibri"/>
                          <a:sym typeface="Calibri"/>
                        </a:rPr>
                        <a:t>Schools and districts participating in request to reconsider eligible to submit UIP for CDE review and posting.</a:t>
                      </a:r>
                      <a:endParaRPr sz="1100" b="1" dirty="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2"/>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District and School Accreditation</a:t>
            </a:r>
            <a:endParaRPr dirty="0"/>
          </a:p>
        </p:txBody>
      </p:sp>
      <p:sp>
        <p:nvSpPr>
          <p:cNvPr id="453" name="Google Shape;453;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School &amp; District Accreditation Process </a:t>
            </a:r>
            <a:endParaRPr sz="2000" dirty="0"/>
          </a:p>
        </p:txBody>
      </p:sp>
      <p:sp>
        <p:nvSpPr>
          <p:cNvPr id="460" name="Google Shape;460;p6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9</a:t>
            </a:fld>
            <a:endParaRPr/>
          </a:p>
        </p:txBody>
      </p:sp>
      <p:grpSp>
        <p:nvGrpSpPr>
          <p:cNvPr id="461" name="Google Shape;461;p63">
            <a:extLst>
              <a:ext uri="{C183D7F6-B498-43B3-948B-1728B52AA6E4}">
                <adec:decorative xmlns:adec="http://schemas.microsoft.com/office/drawing/2017/decorative" val="1"/>
              </a:ext>
            </a:extLst>
          </p:cNvPr>
          <p:cNvGrpSpPr/>
          <p:nvPr/>
        </p:nvGrpSpPr>
        <p:grpSpPr>
          <a:xfrm>
            <a:off x="2885775" y="1270325"/>
            <a:ext cx="3175200" cy="3175200"/>
            <a:chOff x="2820225" y="891450"/>
            <a:chExt cx="3175200" cy="3175200"/>
          </a:xfrm>
        </p:grpSpPr>
        <p:sp>
          <p:nvSpPr>
            <p:cNvPr id="462" name="Google Shape;462;p63"/>
            <p:cNvSpPr/>
            <p:nvPr/>
          </p:nvSpPr>
          <p:spPr>
            <a:xfrm rot="10800000">
              <a:off x="2820225" y="891450"/>
              <a:ext cx="3175200" cy="3175200"/>
            </a:xfrm>
            <a:prstGeom prst="blockArc">
              <a:avLst>
                <a:gd name="adj1" fmla="val 5399801"/>
                <a:gd name="adj2" fmla="val 3012680"/>
                <a:gd name="adj3" fmla="val 6939"/>
              </a:avLst>
            </a:prstGeom>
            <a:solidFill>
              <a:srgbClr val="284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3"/>
            <p:cNvSpPr/>
            <p:nvPr/>
          </p:nvSpPr>
          <p:spPr>
            <a:xfrm rot="10800000">
              <a:off x="3175023" y="1179900"/>
              <a:ext cx="450600" cy="450600"/>
            </a:xfrm>
            <a:prstGeom prst="rtTriangle">
              <a:avLst/>
            </a:prstGeom>
            <a:solidFill>
              <a:srgbClr val="284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 name="Google Shape;464;p63">
            <a:extLst>
              <a:ext uri="{C183D7F6-B498-43B3-948B-1728B52AA6E4}">
                <adec:decorative xmlns:adec="http://schemas.microsoft.com/office/drawing/2017/decorative" val="1"/>
              </a:ext>
            </a:extLst>
          </p:cNvPr>
          <p:cNvGrpSpPr/>
          <p:nvPr/>
        </p:nvGrpSpPr>
        <p:grpSpPr>
          <a:xfrm>
            <a:off x="5139525" y="2680075"/>
            <a:ext cx="1332300" cy="1029900"/>
            <a:chOff x="5130375" y="2307475"/>
            <a:chExt cx="1332300" cy="1029900"/>
          </a:xfrm>
        </p:grpSpPr>
        <p:sp>
          <p:nvSpPr>
            <p:cNvPr id="465" name="Google Shape;465;p63"/>
            <p:cNvSpPr/>
            <p:nvPr/>
          </p:nvSpPr>
          <p:spPr>
            <a:xfrm>
              <a:off x="5130375" y="2707675"/>
              <a:ext cx="1332300" cy="629700"/>
            </a:xfrm>
            <a:prstGeom prst="rect">
              <a:avLst/>
            </a:prstGeom>
            <a:solidFill>
              <a:srgbClr val="4472C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FFFFFF"/>
                  </a:solidFill>
                  <a:latin typeface="Roboto"/>
                  <a:ea typeface="Roboto"/>
                  <a:cs typeface="Roboto"/>
                  <a:sym typeface="Roboto"/>
                </a:rPr>
                <a:t>Districts can submit a request to reconsider school plan types and district ratings</a:t>
              </a:r>
              <a:endParaRPr>
                <a:solidFill>
                  <a:srgbClr val="FFFFFF"/>
                </a:solidFill>
              </a:endParaRPr>
            </a:p>
          </p:txBody>
        </p:sp>
        <p:sp>
          <p:nvSpPr>
            <p:cNvPr id="466" name="Google Shape;466;p63"/>
            <p:cNvSpPr/>
            <p:nvPr/>
          </p:nvSpPr>
          <p:spPr>
            <a:xfrm>
              <a:off x="5130375" y="2307475"/>
              <a:ext cx="1332300" cy="400200"/>
            </a:xfrm>
            <a:prstGeom prst="round1Rect">
              <a:avLst>
                <a:gd name="adj" fmla="val 50000"/>
              </a:avLst>
            </a:prstGeom>
            <a:solidFill>
              <a:srgbClr val="284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FFFFFF"/>
                  </a:solidFill>
                  <a:latin typeface="Roboto"/>
                  <a:ea typeface="Roboto"/>
                  <a:cs typeface="Roboto"/>
                  <a:sym typeface="Roboto"/>
                </a:rPr>
                <a:t>Districts Accredit their Schools</a:t>
              </a:r>
              <a:endParaRPr sz="900">
                <a:solidFill>
                  <a:srgbClr val="FFFFFF"/>
                </a:solidFill>
              </a:endParaRPr>
            </a:p>
          </p:txBody>
        </p:sp>
      </p:grpSp>
      <p:grpSp>
        <p:nvGrpSpPr>
          <p:cNvPr id="467" name="Google Shape;467;p63">
            <a:extLst>
              <a:ext uri="{C183D7F6-B498-43B3-948B-1728B52AA6E4}">
                <adec:decorative xmlns:adec="http://schemas.microsoft.com/office/drawing/2017/decorative" val="1"/>
              </a:ext>
            </a:extLst>
          </p:cNvPr>
          <p:cNvGrpSpPr/>
          <p:nvPr/>
        </p:nvGrpSpPr>
        <p:grpSpPr>
          <a:xfrm>
            <a:off x="3807225" y="966650"/>
            <a:ext cx="1332300" cy="1029900"/>
            <a:chOff x="3798075" y="594050"/>
            <a:chExt cx="1332300" cy="1029900"/>
          </a:xfrm>
        </p:grpSpPr>
        <p:sp>
          <p:nvSpPr>
            <p:cNvPr id="468" name="Google Shape;468;p63"/>
            <p:cNvSpPr/>
            <p:nvPr/>
          </p:nvSpPr>
          <p:spPr>
            <a:xfrm>
              <a:off x="3798075" y="994250"/>
              <a:ext cx="1332300" cy="629700"/>
            </a:xfrm>
            <a:prstGeom prst="rect">
              <a:avLst/>
            </a:prstGeom>
            <a:solidFill>
              <a:srgbClr val="4472C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FFFFFF"/>
                  </a:solidFill>
                  <a:latin typeface="Roboto"/>
                  <a:ea typeface="Roboto"/>
                  <a:cs typeface="Roboto"/>
                  <a:sym typeface="Roboto"/>
                </a:rPr>
                <a:t>CDE annually reviews performance through school and district performance frameworks</a:t>
              </a:r>
              <a:endParaRPr>
                <a:solidFill>
                  <a:srgbClr val="FFFFFF"/>
                </a:solidFill>
              </a:endParaRPr>
            </a:p>
          </p:txBody>
        </p:sp>
        <p:sp>
          <p:nvSpPr>
            <p:cNvPr id="469" name="Google Shape;469;p63"/>
            <p:cNvSpPr/>
            <p:nvPr/>
          </p:nvSpPr>
          <p:spPr>
            <a:xfrm>
              <a:off x="3798075" y="594050"/>
              <a:ext cx="1332300" cy="400200"/>
            </a:xfrm>
            <a:prstGeom prst="round1Rect">
              <a:avLst>
                <a:gd name="adj" fmla="val 50000"/>
              </a:avLst>
            </a:prstGeom>
            <a:solidFill>
              <a:srgbClr val="284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FFFFFF"/>
                  </a:solidFill>
                  <a:latin typeface="Roboto"/>
                  <a:ea typeface="Roboto"/>
                  <a:cs typeface="Roboto"/>
                  <a:sym typeface="Roboto"/>
                </a:rPr>
                <a:t>State Accredits Districts</a:t>
              </a:r>
              <a:endParaRPr sz="900">
                <a:solidFill>
                  <a:srgbClr val="FFFFFF"/>
                </a:solidFill>
              </a:endParaRPr>
            </a:p>
          </p:txBody>
        </p:sp>
      </p:grpSp>
      <p:grpSp>
        <p:nvGrpSpPr>
          <p:cNvPr id="470" name="Google Shape;470;p63">
            <a:extLst>
              <a:ext uri="{C183D7F6-B498-43B3-948B-1728B52AA6E4}">
                <adec:decorative xmlns:adec="http://schemas.microsoft.com/office/drawing/2017/decorative" val="1"/>
              </a:ext>
            </a:extLst>
          </p:cNvPr>
          <p:cNvGrpSpPr/>
          <p:nvPr/>
        </p:nvGrpSpPr>
        <p:grpSpPr>
          <a:xfrm>
            <a:off x="2474925" y="2680075"/>
            <a:ext cx="1332300" cy="1029900"/>
            <a:chOff x="2465775" y="2307475"/>
            <a:chExt cx="1332300" cy="1029900"/>
          </a:xfrm>
        </p:grpSpPr>
        <p:sp>
          <p:nvSpPr>
            <p:cNvPr id="471" name="Google Shape;471;p63"/>
            <p:cNvSpPr/>
            <p:nvPr/>
          </p:nvSpPr>
          <p:spPr>
            <a:xfrm>
              <a:off x="2465775" y="2707675"/>
              <a:ext cx="1332300" cy="629700"/>
            </a:xfrm>
            <a:prstGeom prst="rect">
              <a:avLst/>
            </a:prstGeom>
            <a:solidFill>
              <a:srgbClr val="4472C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FFFFFF"/>
                  </a:solidFill>
                  <a:latin typeface="Roboto"/>
                  <a:ea typeface="Roboto"/>
                  <a:cs typeface="Roboto"/>
                  <a:sym typeface="Roboto"/>
                </a:rPr>
                <a:t>Districts officially sign off on final district accreditation ratings</a:t>
              </a:r>
              <a:endParaRPr>
                <a:solidFill>
                  <a:srgbClr val="FFFFFF"/>
                </a:solidFill>
              </a:endParaRPr>
            </a:p>
          </p:txBody>
        </p:sp>
        <p:sp>
          <p:nvSpPr>
            <p:cNvPr id="472" name="Google Shape;472;p63"/>
            <p:cNvSpPr/>
            <p:nvPr/>
          </p:nvSpPr>
          <p:spPr>
            <a:xfrm>
              <a:off x="2465775" y="2307475"/>
              <a:ext cx="1332300" cy="400200"/>
            </a:xfrm>
            <a:prstGeom prst="round1Rect">
              <a:avLst>
                <a:gd name="adj" fmla="val 50000"/>
              </a:avLst>
            </a:prstGeom>
            <a:solidFill>
              <a:srgbClr val="284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FFFFFF"/>
                  </a:solidFill>
                  <a:latin typeface="Roboto"/>
                  <a:ea typeface="Roboto"/>
                  <a:cs typeface="Roboto"/>
                  <a:sym typeface="Roboto"/>
                </a:rPr>
                <a:t>Districts Sign Accreditation Contracts</a:t>
              </a:r>
              <a:endParaRPr sz="900">
                <a:solidFill>
                  <a:srgbClr val="FFFFFF"/>
                </a:solidFill>
              </a:endParaRPr>
            </a:p>
          </p:txBody>
        </p:sp>
      </p:grpSp>
      <p:sp>
        <p:nvSpPr>
          <p:cNvPr id="473" name="Google Shape;473;p63"/>
          <p:cNvSpPr txBox="1"/>
          <p:nvPr/>
        </p:nvSpPr>
        <p:spPr>
          <a:xfrm>
            <a:off x="5184225" y="1172775"/>
            <a:ext cx="156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August/September</a:t>
            </a:r>
            <a:endParaRPr>
              <a:latin typeface="Calibri"/>
              <a:ea typeface="Calibri"/>
              <a:cs typeface="Calibri"/>
              <a:sym typeface="Calibri"/>
            </a:endParaRPr>
          </a:p>
        </p:txBody>
      </p:sp>
      <p:sp>
        <p:nvSpPr>
          <p:cNvPr id="474" name="Google Shape;474;p63"/>
          <p:cNvSpPr txBox="1"/>
          <p:nvPr/>
        </p:nvSpPr>
        <p:spPr>
          <a:xfrm>
            <a:off x="5733525" y="3755175"/>
            <a:ext cx="197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September/October</a:t>
            </a:r>
            <a:endParaRPr>
              <a:latin typeface="Calibri"/>
              <a:ea typeface="Calibri"/>
              <a:cs typeface="Calibri"/>
              <a:sym typeface="Calibri"/>
            </a:endParaRPr>
          </a:p>
        </p:txBody>
      </p:sp>
      <p:sp>
        <p:nvSpPr>
          <p:cNvPr id="475" name="Google Shape;475;p63"/>
          <p:cNvSpPr txBox="1"/>
          <p:nvPr/>
        </p:nvSpPr>
        <p:spPr>
          <a:xfrm>
            <a:off x="1545225" y="3755175"/>
            <a:ext cx="197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By December 31st</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2C3384"/>
      </a:accent1>
      <a:accent2>
        <a:srgbClr val="077682"/>
      </a:accent2>
      <a:accent3>
        <a:srgbClr val="A5A5A5"/>
      </a:accent3>
      <a:accent4>
        <a:srgbClr val="F8B333"/>
      </a:accent4>
      <a:accent5>
        <a:srgbClr val="7C98AC"/>
      </a:accent5>
      <a:accent6>
        <a:srgbClr val="EF752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4375</Words>
  <Application>Microsoft Office PowerPoint</Application>
  <PresentationFormat>On-screen Show (16:9)</PresentationFormat>
  <Paragraphs>393</Paragraphs>
  <Slides>49</Slides>
  <Notes>49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Calibri</vt:lpstr>
      <vt:lpstr>Arial</vt:lpstr>
      <vt:lpstr>Roboto</vt:lpstr>
      <vt:lpstr>Rockwell</vt:lpstr>
      <vt:lpstr>CDE </vt:lpstr>
      <vt:lpstr>Office Theme</vt:lpstr>
      <vt:lpstr>2023 Accreditation &amp; Request to Reconsider Webinar</vt:lpstr>
      <vt:lpstr>Agenda</vt:lpstr>
      <vt:lpstr>Guidance is Now Available</vt:lpstr>
      <vt:lpstr>2023 Accountability Overview</vt:lpstr>
      <vt:lpstr>2023 High Level Accountability Changes</vt:lpstr>
      <vt:lpstr>Clock Progress Resumes</vt:lpstr>
      <vt:lpstr>Current 2023 State Accountability Timeline</vt:lpstr>
      <vt:lpstr>District and School Accreditation</vt:lpstr>
      <vt:lpstr>School &amp; District Accreditation Process </vt:lpstr>
      <vt:lpstr>District and School Accreditation General Process</vt:lpstr>
      <vt:lpstr>2023 Accreditation and Request to Reconsider Timeline The accreditation form opens when preliminary frameworks are released. See below for details on important dates for this year.</vt:lpstr>
      <vt:lpstr>Pathways for State Accountability Rating Adjustments</vt:lpstr>
      <vt:lpstr>District-Created Frameworks</vt:lpstr>
      <vt:lpstr>Accreditation Form Walkthrough</vt:lpstr>
      <vt:lpstr>Accreditation Form| Purpose and Submission</vt:lpstr>
      <vt:lpstr>Accessing the Form</vt:lpstr>
      <vt:lpstr>Accreditation Form Walkthrough</vt:lpstr>
      <vt:lpstr>Selecting Accreditation Options for Your District</vt:lpstr>
      <vt:lpstr>Submitting the Form and Assurance</vt:lpstr>
      <vt:lpstr>Checking Form Submission</vt:lpstr>
      <vt:lpstr>Summary</vt:lpstr>
      <vt:lpstr>District Accreditation Contracts</vt:lpstr>
      <vt:lpstr>District Accreditation Process</vt:lpstr>
      <vt:lpstr>District Accreditation Sample</vt:lpstr>
      <vt:lpstr>Request to Reconsider</vt:lpstr>
      <vt:lpstr>Request to Reconsider | Purpose and Process</vt:lpstr>
      <vt:lpstr>Example Request to Reconsider Results Over Time</vt:lpstr>
      <vt:lpstr>Decision Tree for Making a Request</vt:lpstr>
      <vt:lpstr>*CDE will inform districts on their eligibility for this condition.</vt:lpstr>
      <vt:lpstr>Submitting a Request</vt:lpstr>
      <vt:lpstr>Successful Request Components</vt:lpstr>
      <vt:lpstr>Request to Reconsider Submission Walkthrough</vt:lpstr>
      <vt:lpstr>Accreditation Changes Tab</vt:lpstr>
      <vt:lpstr>Completing Request Tabs</vt:lpstr>
      <vt:lpstr>Completing Request Tabs</vt:lpstr>
      <vt:lpstr>2023 Local Assessment Tool (available on the website with the public release of SPF/DPFs)</vt:lpstr>
      <vt:lpstr>2023 Matriculation Template (available on the website with the public release of SPF/DPFs)</vt:lpstr>
      <vt:lpstr>Submission Considerations | FAQ</vt:lpstr>
      <vt:lpstr>Submission Considerations | Districts with AECs</vt:lpstr>
      <vt:lpstr>Submission Considerations | Unified Improvement Plan Flexibility</vt:lpstr>
      <vt:lpstr>Reviewing Requests</vt:lpstr>
      <vt:lpstr>Reviewing a Request</vt:lpstr>
      <vt:lpstr>Guiding Principles for the Request to Reconsider Process</vt:lpstr>
      <vt:lpstr>Summary – R2R</vt:lpstr>
      <vt:lpstr>Opportunities for Support</vt:lpstr>
      <vt:lpstr>Website</vt:lpstr>
      <vt:lpstr>Other Resources</vt:lpstr>
      <vt:lpstr>Q &amp; A (recording will stop here)</vt:lpstr>
      <vt:lpstr>Thank you! Complete our feedback survey:  https://tinyurl.com/ACIWebinarSurvey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Accreditation &amp; Request to Reconsider Webinar</dc:title>
  <dc:creator>Wales, Aislinn</dc:creator>
  <cp:lastModifiedBy>Wales, Aislinn</cp:lastModifiedBy>
  <cp:revision>1</cp:revision>
  <dcterms:modified xsi:type="dcterms:W3CDTF">2023-08-17T22:00:09Z</dcterms:modified>
</cp:coreProperties>
</file>