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comment1.xml" ContentType="application/vnd.openxmlformats-officedocument.presentationml.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2.xml" ContentType="application/vnd.openxmlformats-officedocument.presentationml.comment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Roboto" panose="02000000000000000000" pitchFamily="2" charset="0"/>
      <p:regular r:id="rId38"/>
      <p:bold r:id="rId39"/>
      <p:italic r:id="rId40"/>
      <p:boldItalic r:id="rId41"/>
    </p:embeddedFont>
    <p:embeddedFont>
      <p:font typeface="Rockwell" panose="02060603020205020403" pitchFamily="18"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gxCu4baxLnFtjWLzN/VBtZQ74IQ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ly Jasiur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8CCFE212-A11F-4AA3-977A-C0DF4B5A9E60}">
  <a:tblStyle styleId="{8CCFE212-A11F-4AA3-977A-C0DF4B5A9E6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0C8EBC14-A2B2-4169-AE73-888B39E2A52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18" autoAdjust="0"/>
  </p:normalViewPr>
  <p:slideViewPr>
    <p:cSldViewPr snapToGrid="0">
      <p:cViewPr varScale="1">
        <p:scale>
          <a:sx n="134" d="100"/>
          <a:sy n="134" d="100"/>
        </p:scale>
        <p:origin x="954" y="108"/>
      </p:cViewPr>
      <p:guideLst/>
    </p:cSldViewPr>
  </p:slideViewPr>
  <p:outlineViewPr>
    <p:cViewPr>
      <p:scale>
        <a:sx n="33" d="100"/>
        <a:sy n="33" d="100"/>
      </p:scale>
      <p:origin x="0" y="-50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customschemas.google.com/relationships/presentationmetadata" Target="meta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4-03-07T20:21:46.256" idx="1">
    <p:pos x="6000" y="0"/>
    <p:text>Update if there are more sign ups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wB-49U"/>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4-03-07T20:22:08.038" idx="2">
    <p:pos x="518" y="758"/>
    <p:text>From Sheila "If we don't have a clear direction by Tuesday, let's just list the next meeting and the location with time and address."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BIwB-49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2" y="4343400"/>
            <a:ext cx="5486400" cy="4114800"/>
          </a:xfrm>
          <a:prstGeom prst="rect">
            <a:avLst/>
          </a:prstGeom>
          <a:noFill/>
          <a:ln>
            <a:noFill/>
          </a:ln>
        </p:spPr>
        <p:txBody>
          <a:bodyPr spcFirstLastPara="1" wrap="square" lIns="91700" tIns="45850" rIns="91700" bIns="45850" anchor="t" anchorCtr="0">
            <a:noAutofit/>
          </a:bodyPr>
          <a:lstStyle/>
          <a:p>
            <a:pPr marL="0" lvl="0" indent="0" algn="l" rtl="0">
              <a:lnSpc>
                <a:spcPct val="100000"/>
              </a:lnSpc>
              <a:spcBef>
                <a:spcPts val="0"/>
              </a:spcBef>
              <a:spcAft>
                <a:spcPts val="0"/>
              </a:spcAft>
              <a:buSzPts val="1100"/>
              <a:buNone/>
            </a:pPr>
            <a:endParaRPr sz="1400"/>
          </a:p>
        </p:txBody>
      </p:sp>
      <p:sp>
        <p:nvSpPr>
          <p:cNvPr id="124" name="Google Shape;124;p1:notes"/>
          <p:cNvSpPr txBox="1">
            <a:spLocks noGrp="1"/>
          </p:cNvSpPr>
          <p:nvPr>
            <p:ph type="hdr" idx="3"/>
          </p:nvPr>
        </p:nvSpPr>
        <p:spPr>
          <a:xfrm>
            <a:off x="0" y="0"/>
            <a:ext cx="2971800" cy="457200"/>
          </a:xfrm>
          <a:prstGeom prst="rect">
            <a:avLst/>
          </a:prstGeom>
          <a:noFill/>
          <a:ln>
            <a:noFill/>
          </a:ln>
        </p:spPr>
        <p:txBody>
          <a:bodyPr spcFirstLastPara="1" wrap="square" lIns="91700" tIns="45850" rIns="91700" bIns="4585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notes"/>
          <p:cNvSpPr txBox="1">
            <a:spLocks noGrp="1"/>
          </p:cNvSpPr>
          <p:nvPr>
            <p:ph type="dt" idx="10"/>
          </p:nvPr>
        </p:nvSpPr>
        <p:spPr>
          <a:xfrm>
            <a:off x="3884621" y="0"/>
            <a:ext cx="2971800" cy="457200"/>
          </a:xfrm>
          <a:prstGeom prst="rect">
            <a:avLst/>
          </a:prstGeom>
          <a:noFill/>
          <a:ln>
            <a:noFill/>
          </a:ln>
        </p:spPr>
        <p:txBody>
          <a:bodyPr spcFirstLastPara="1" wrap="square" lIns="91700" tIns="45850" rIns="91700" bIns="45850" anchor="t" anchorCtr="0">
            <a:no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10/27/2021</a:t>
            </a:r>
            <a:endParaRPr sz="1400" b="0" i="0" u="none" strike="noStrike" cap="none">
              <a:solidFill>
                <a:srgbClr val="000000"/>
              </a:solidFill>
              <a:latin typeface="Arial"/>
              <a:ea typeface="Arial"/>
              <a:cs typeface="Arial"/>
              <a:sym typeface="Arial"/>
            </a:endParaRPr>
          </a:p>
        </p:txBody>
      </p:sp>
      <p:sp>
        <p:nvSpPr>
          <p:cNvPr id="126" name="Google Shape;126;p1:notes"/>
          <p:cNvSpPr txBox="1">
            <a:spLocks noGrp="1"/>
          </p:cNvSpPr>
          <p:nvPr>
            <p:ph type="ftr" idx="11"/>
          </p:nvPr>
        </p:nvSpPr>
        <p:spPr>
          <a:xfrm>
            <a:off x="0" y="8685214"/>
            <a:ext cx="2971800" cy="457200"/>
          </a:xfrm>
          <a:prstGeom prst="rect">
            <a:avLst/>
          </a:prstGeom>
          <a:noFill/>
          <a:ln>
            <a:noFill/>
          </a:ln>
        </p:spPr>
        <p:txBody>
          <a:bodyPr spcFirstLastPara="1" wrap="square" lIns="91700" tIns="45850" rIns="91700" bIns="45850" anchor="b"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notes"/>
          <p:cNvSpPr txBox="1">
            <a:spLocks noGrp="1"/>
          </p:cNvSpPr>
          <p:nvPr>
            <p:ph type="sldNum" idx="12"/>
          </p:nvPr>
        </p:nvSpPr>
        <p:spPr>
          <a:xfrm>
            <a:off x="3884621" y="8685214"/>
            <a:ext cx="2971800" cy="457200"/>
          </a:xfrm>
          <a:prstGeom prst="rect">
            <a:avLst/>
          </a:prstGeom>
          <a:noFill/>
          <a:ln>
            <a:noFill/>
          </a:ln>
        </p:spPr>
        <p:txBody>
          <a:bodyPr spcFirstLastPara="1" wrap="square" lIns="91700" tIns="45850" rIns="91700" bIns="4585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4" name="Google Shape;23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4" name="Google Shape;24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5" name="Google Shape;295;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5d02859bcf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3" name="Google Shape;313;g25d02859bcf_0_2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9" name="Google Shape;33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8" name="Google Shape;34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7" name="Google Shape;35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6" name="Google Shape;36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2c0fdbf2c1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2c0fdbf2c1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5d02859bcf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recommendations to the education committees of the house of representatives and senate, the governor, the state board, the commissioner of education, and the department.</a:t>
            </a:r>
            <a:endParaRPr/>
          </a:p>
        </p:txBody>
      </p:sp>
      <p:sp>
        <p:nvSpPr>
          <p:cNvPr id="384" name="Google Shape;384;g25d02859bc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1" name="Google Shape;40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0" name="Google Shape;41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9" name="Google Shape;419;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6" name="Google Shape;446;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5d02859bcf_0_1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5" name="Google Shape;455;g25d02859bcf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4" name="Google Shape;464;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3" name="Google Shape;47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4" name="Google Shape;484;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5e1eb59f78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17" name="Google Shape;517;g25e1eb59f78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29516f4ead8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7" name="Google Shape;527;g29516f4ead8_3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4" name="Google Shape;22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p:cSld name="Title slide-blue">
    <p:spTree>
      <p:nvGrpSpPr>
        <p:cNvPr id="1" name="Shape 14"/>
        <p:cNvGrpSpPr/>
        <p:nvPr/>
      </p:nvGrpSpPr>
      <p:grpSpPr>
        <a:xfrm>
          <a:off x="0" y="0"/>
          <a:ext cx="0" cy="0"/>
          <a:chOff x="0" y="0"/>
          <a:chExt cx="0" cy="0"/>
        </a:xfrm>
      </p:grpSpPr>
      <p:sp>
        <p:nvSpPr>
          <p:cNvPr id="15" name="Google Shape;15;p63"/>
          <p:cNvSpPr txBox="1">
            <a:spLocks noGrp="1"/>
          </p:cNvSpPr>
          <p:nvPr>
            <p:ph type="ctrTitle"/>
          </p:nvPr>
        </p:nvSpPr>
        <p:spPr>
          <a:xfrm>
            <a:off x="311708" y="744575"/>
            <a:ext cx="8520600" cy="20526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3F3F3F"/>
              </a:buClr>
              <a:buSzPts val="5200"/>
              <a:buFont typeface="Calibri"/>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63"/>
          <p:cNvSpPr txBox="1">
            <a:spLocks noGrp="1"/>
          </p:cNvSpPr>
          <p:nvPr>
            <p:ph type="subTitle" idx="1"/>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a:endParaRPr/>
          </a:p>
        </p:txBody>
      </p:sp>
      <p:sp>
        <p:nvSpPr>
          <p:cNvPr id="17" name="Google Shape;17;p63"/>
          <p:cNvSpPr txBox="1">
            <a:spLocks noGrp="1"/>
          </p:cNvSpPr>
          <p:nvPr>
            <p:ph type="sldNum" idx="12"/>
          </p:nvPr>
        </p:nvSpPr>
        <p:spPr>
          <a:xfrm>
            <a:off x="8472459"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 name="Google Shape;18;p63"/>
          <p:cNvSpPr txBox="1">
            <a:spLocks noGrp="1"/>
          </p:cNvSpPr>
          <p:nvPr>
            <p:ph type="ctrTitle" idx="2"/>
          </p:nvPr>
        </p:nvSpPr>
        <p:spPr>
          <a:xfrm>
            <a:off x="311700" y="744575"/>
            <a:ext cx="8520600" cy="18273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chemeClr val="lt1"/>
              </a:buClr>
              <a:buSzPts val="3300"/>
              <a:buFont typeface="Rockwell"/>
              <a:buNone/>
              <a:defRPr sz="4000">
                <a:solidFill>
                  <a:schemeClr val="lt1"/>
                </a:solidFill>
                <a:latin typeface="Rockwell"/>
                <a:ea typeface="Rockwell"/>
                <a:cs typeface="Rockwell"/>
                <a:sym typeface="Rockwell"/>
              </a:defRPr>
            </a:lvl1pPr>
            <a:lvl2pPr lvl="1"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2pPr>
            <a:lvl3pPr lvl="2"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3pPr>
            <a:lvl4pPr lvl="3"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4pPr>
            <a:lvl5pPr lvl="4"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5pPr>
            <a:lvl6pPr lvl="5"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6pPr>
            <a:lvl7pPr lvl="6"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7pPr>
            <a:lvl8pPr lvl="7"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8pPr>
            <a:lvl9pPr lvl="8" algn="ctr">
              <a:lnSpc>
                <a:spcPct val="100000"/>
              </a:lnSpc>
              <a:spcBef>
                <a:spcPts val="0"/>
              </a:spcBef>
              <a:spcAft>
                <a:spcPts val="0"/>
              </a:spcAft>
              <a:buClr>
                <a:schemeClr val="lt1"/>
              </a:buClr>
              <a:buSzPts val="1100"/>
              <a:buFont typeface="Rockwell"/>
              <a:buNone/>
              <a:defRPr sz="4000">
                <a:solidFill>
                  <a:schemeClr val="lt1"/>
                </a:solidFill>
                <a:latin typeface="Rockwell"/>
                <a:ea typeface="Rockwell"/>
                <a:cs typeface="Rockwell"/>
                <a:sym typeface="Rockwell"/>
              </a:defRPr>
            </a:lvl9pPr>
          </a:lstStyle>
          <a:p>
            <a:endParaRPr/>
          </a:p>
        </p:txBody>
      </p:sp>
      <p:sp>
        <p:nvSpPr>
          <p:cNvPr id="19" name="Google Shape;19;p63"/>
          <p:cNvSpPr txBox="1">
            <a:spLocks noGrp="1"/>
          </p:cNvSpPr>
          <p:nvPr>
            <p:ph type="subTitle" idx="3"/>
          </p:nvPr>
        </p:nvSpPr>
        <p:spPr>
          <a:xfrm>
            <a:off x="311700" y="2834125"/>
            <a:ext cx="8520600" cy="7926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SzPts val="2300"/>
              <a:buNone/>
              <a:defRPr sz="2300">
                <a:solidFill>
                  <a:schemeClr val="lt1"/>
                </a:solidFill>
                <a:latin typeface="Calibri"/>
                <a:ea typeface="Calibri"/>
                <a:cs typeface="Calibri"/>
                <a:sym typeface="Calibri"/>
              </a:defRPr>
            </a:lvl1pPr>
            <a:lvl2pPr lvl="1" algn="l">
              <a:lnSpc>
                <a:spcPct val="90000"/>
              </a:lnSpc>
              <a:spcBef>
                <a:spcPts val="400"/>
              </a:spcBef>
              <a:spcAft>
                <a:spcPts val="0"/>
              </a:spcAft>
              <a:buSzPts val="1800"/>
              <a:buNone/>
              <a:defRPr>
                <a:solidFill>
                  <a:schemeClr val="lt1"/>
                </a:solidFill>
                <a:latin typeface="Calibri"/>
                <a:ea typeface="Calibri"/>
                <a:cs typeface="Calibri"/>
                <a:sym typeface="Calibri"/>
              </a:defRPr>
            </a:lvl2pPr>
            <a:lvl3pPr lvl="2" algn="l">
              <a:lnSpc>
                <a:spcPct val="90000"/>
              </a:lnSpc>
              <a:spcBef>
                <a:spcPts val="400"/>
              </a:spcBef>
              <a:spcAft>
                <a:spcPts val="0"/>
              </a:spcAft>
              <a:buSzPts val="1500"/>
              <a:buNone/>
              <a:defRPr>
                <a:solidFill>
                  <a:schemeClr val="lt1"/>
                </a:solidFill>
                <a:latin typeface="Calibri"/>
                <a:ea typeface="Calibri"/>
                <a:cs typeface="Calibri"/>
                <a:sym typeface="Calibri"/>
              </a:defRPr>
            </a:lvl3pPr>
            <a:lvl4pPr lvl="3" algn="l">
              <a:lnSpc>
                <a:spcPct val="90000"/>
              </a:lnSpc>
              <a:spcBef>
                <a:spcPts val="400"/>
              </a:spcBef>
              <a:spcAft>
                <a:spcPts val="0"/>
              </a:spcAft>
              <a:buSzPts val="1400"/>
              <a:buNone/>
              <a:defRPr>
                <a:solidFill>
                  <a:schemeClr val="lt1"/>
                </a:solidFill>
                <a:latin typeface="Calibri"/>
                <a:ea typeface="Calibri"/>
                <a:cs typeface="Calibri"/>
                <a:sym typeface="Calibri"/>
              </a:defRPr>
            </a:lvl4pPr>
            <a:lvl5pPr lvl="4" algn="l">
              <a:lnSpc>
                <a:spcPct val="90000"/>
              </a:lnSpc>
              <a:spcBef>
                <a:spcPts val="400"/>
              </a:spcBef>
              <a:spcAft>
                <a:spcPts val="0"/>
              </a:spcAft>
              <a:buSzPts val="1400"/>
              <a:buNone/>
              <a:defRPr>
                <a:solidFill>
                  <a:schemeClr val="lt1"/>
                </a:solidFill>
                <a:latin typeface="Calibri"/>
                <a:ea typeface="Calibri"/>
                <a:cs typeface="Calibri"/>
                <a:sym typeface="Calibri"/>
              </a:defRPr>
            </a:lvl5pPr>
            <a:lvl6pPr lvl="5" algn="l">
              <a:lnSpc>
                <a:spcPct val="90000"/>
              </a:lnSpc>
              <a:spcBef>
                <a:spcPts val="400"/>
              </a:spcBef>
              <a:spcAft>
                <a:spcPts val="0"/>
              </a:spcAft>
              <a:buSzPts val="1400"/>
              <a:buNone/>
              <a:defRPr>
                <a:solidFill>
                  <a:schemeClr val="lt1"/>
                </a:solidFill>
                <a:latin typeface="Calibri"/>
                <a:ea typeface="Calibri"/>
                <a:cs typeface="Calibri"/>
                <a:sym typeface="Calibri"/>
              </a:defRPr>
            </a:lvl6pPr>
            <a:lvl7pPr lvl="6" algn="l">
              <a:lnSpc>
                <a:spcPct val="90000"/>
              </a:lnSpc>
              <a:spcBef>
                <a:spcPts val="400"/>
              </a:spcBef>
              <a:spcAft>
                <a:spcPts val="0"/>
              </a:spcAft>
              <a:buSzPts val="1400"/>
              <a:buNone/>
              <a:defRPr>
                <a:solidFill>
                  <a:schemeClr val="lt1"/>
                </a:solidFill>
                <a:latin typeface="Calibri"/>
                <a:ea typeface="Calibri"/>
                <a:cs typeface="Calibri"/>
                <a:sym typeface="Calibri"/>
              </a:defRPr>
            </a:lvl7pPr>
            <a:lvl8pPr lvl="7" algn="l">
              <a:lnSpc>
                <a:spcPct val="90000"/>
              </a:lnSpc>
              <a:spcBef>
                <a:spcPts val="400"/>
              </a:spcBef>
              <a:spcAft>
                <a:spcPts val="0"/>
              </a:spcAft>
              <a:buSzPts val="1400"/>
              <a:buNone/>
              <a:defRPr>
                <a:solidFill>
                  <a:schemeClr val="lt1"/>
                </a:solidFill>
                <a:latin typeface="Calibri"/>
                <a:ea typeface="Calibri"/>
                <a:cs typeface="Calibri"/>
                <a:sym typeface="Calibri"/>
              </a:defRPr>
            </a:lvl8pPr>
            <a:lvl9pPr lvl="8" algn="l">
              <a:lnSpc>
                <a:spcPct val="90000"/>
              </a:lnSpc>
              <a:spcBef>
                <a:spcPts val="400"/>
              </a:spcBef>
              <a:spcAft>
                <a:spcPts val="0"/>
              </a:spcAft>
              <a:buSzPts val="1400"/>
              <a:buNone/>
              <a:defRPr>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0"/>
        <p:cNvGrpSpPr/>
        <p:nvPr/>
      </p:nvGrpSpPr>
      <p:grpSpPr>
        <a:xfrm>
          <a:off x="0" y="0"/>
          <a:ext cx="0" cy="0"/>
          <a:chOff x="0" y="0"/>
          <a:chExt cx="0" cy="0"/>
        </a:xfrm>
      </p:grpSpPr>
      <p:sp>
        <p:nvSpPr>
          <p:cNvPr id="81" name="Google Shape;81;p75"/>
          <p:cNvSpPr/>
          <p:nvPr/>
        </p:nvSpPr>
        <p:spPr>
          <a:xfrm>
            <a:off x="1" y="3714750"/>
            <a:ext cx="9141619" cy="142875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75"/>
          <p:cNvSpPr/>
          <p:nvPr/>
        </p:nvSpPr>
        <p:spPr>
          <a:xfrm>
            <a:off x="13" y="368630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75"/>
          <p:cNvSpPr txBox="1">
            <a:spLocks noGrp="1"/>
          </p:cNvSpPr>
          <p:nvPr>
            <p:ph type="title"/>
          </p:nvPr>
        </p:nvSpPr>
        <p:spPr>
          <a:xfrm>
            <a:off x="822962" y="3806190"/>
            <a:ext cx="7584948" cy="61722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75"/>
          <p:cNvSpPr>
            <a:spLocks noGrp="1"/>
          </p:cNvSpPr>
          <p:nvPr>
            <p:ph type="pic" idx="2"/>
          </p:nvPr>
        </p:nvSpPr>
        <p:spPr>
          <a:xfrm>
            <a:off x="12" y="4"/>
            <a:ext cx="9143989" cy="3686307"/>
          </a:xfrm>
          <a:prstGeom prst="rect">
            <a:avLst/>
          </a:prstGeom>
          <a:noFill/>
          <a:ln>
            <a:noFill/>
          </a:ln>
        </p:spPr>
      </p:sp>
      <p:sp>
        <p:nvSpPr>
          <p:cNvPr id="85" name="Google Shape;85;p75"/>
          <p:cNvSpPr txBox="1">
            <a:spLocks noGrp="1"/>
          </p:cNvSpPr>
          <p:nvPr>
            <p:ph type="body" idx="1"/>
          </p:nvPr>
        </p:nvSpPr>
        <p:spPr>
          <a:xfrm>
            <a:off x="822962" y="4430267"/>
            <a:ext cx="7584948" cy="44577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125"/>
              <a:buNone/>
              <a:defRPr sz="1125">
                <a:solidFill>
                  <a:srgbClr val="FFFFFF"/>
                </a:solidFill>
              </a:defRPr>
            </a:lvl1pPr>
            <a:lvl2pPr marL="914400" lvl="1" indent="-228600" algn="l">
              <a:lnSpc>
                <a:spcPct val="90000"/>
              </a:lnSpc>
              <a:spcBef>
                <a:spcPts val="451"/>
              </a:spcBef>
              <a:spcAft>
                <a:spcPts val="0"/>
              </a:spcAft>
              <a:buSzPts val="900"/>
              <a:buNone/>
              <a:defRPr sz="900"/>
            </a:lvl2pPr>
            <a:lvl3pPr marL="1371600" lvl="2" indent="-228600" algn="l">
              <a:lnSpc>
                <a:spcPct val="90000"/>
              </a:lnSpc>
              <a:spcBef>
                <a:spcPts val="300"/>
              </a:spcBef>
              <a:spcAft>
                <a:spcPts val="0"/>
              </a:spcAft>
              <a:buSzPts val="751"/>
              <a:buNone/>
              <a:defRPr sz="751"/>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86" name="Google Shape;86;p7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7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7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9"/>
        <p:cNvGrpSpPr/>
        <p:nvPr/>
      </p:nvGrpSpPr>
      <p:grpSpPr>
        <a:xfrm>
          <a:off x="0" y="0"/>
          <a:ext cx="0" cy="0"/>
          <a:chOff x="0" y="0"/>
          <a:chExt cx="0" cy="0"/>
        </a:xfrm>
      </p:grpSpPr>
      <p:sp>
        <p:nvSpPr>
          <p:cNvPr id="90" name="Google Shape;90;p76"/>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76"/>
          <p:cNvSpPr txBox="1">
            <a:spLocks noGrp="1"/>
          </p:cNvSpPr>
          <p:nvPr>
            <p:ph type="body" idx="1"/>
          </p:nvPr>
        </p:nvSpPr>
        <p:spPr>
          <a:xfrm rot="5400000">
            <a:off x="2891493" y="-1073443"/>
            <a:ext cx="3406735" cy="75438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92" name="Google Shape;92;p7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7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7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5"/>
        <p:cNvGrpSpPr/>
        <p:nvPr/>
      </p:nvGrpSpPr>
      <p:grpSpPr>
        <a:xfrm>
          <a:off x="0" y="0"/>
          <a:ext cx="0" cy="0"/>
          <a:chOff x="0" y="0"/>
          <a:chExt cx="0" cy="0"/>
        </a:xfrm>
      </p:grpSpPr>
      <p:sp>
        <p:nvSpPr>
          <p:cNvPr id="96" name="Google Shape;96;p77"/>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77"/>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77"/>
          <p:cNvSpPr txBox="1">
            <a:spLocks noGrp="1"/>
          </p:cNvSpPr>
          <p:nvPr>
            <p:ph type="title"/>
          </p:nvPr>
        </p:nvSpPr>
        <p:spPr>
          <a:xfrm rot="5400000">
            <a:off x="5370481" y="1484280"/>
            <a:ext cx="4318066" cy="1971675"/>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77"/>
          <p:cNvSpPr txBox="1">
            <a:spLocks noGrp="1"/>
          </p:cNvSpPr>
          <p:nvPr>
            <p:ph type="body" idx="1"/>
          </p:nvPr>
        </p:nvSpPr>
        <p:spPr>
          <a:xfrm rot="5400000">
            <a:off x="1369981" y="-430242"/>
            <a:ext cx="4318067" cy="5800725"/>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100" name="Google Shape;100;p7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7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7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3"/>
        <p:cNvGrpSpPr/>
        <p:nvPr/>
      </p:nvGrpSpPr>
      <p:grpSpPr>
        <a:xfrm>
          <a:off x="0" y="0"/>
          <a:ext cx="0" cy="0"/>
          <a:chOff x="0" y="0"/>
          <a:chExt cx="0" cy="0"/>
        </a:xfrm>
      </p:grpSpPr>
      <p:sp>
        <p:nvSpPr>
          <p:cNvPr id="104" name="Google Shape;104;p78"/>
          <p:cNvSpPr txBox="1">
            <a:spLocks noGrp="1"/>
          </p:cNvSpPr>
          <p:nvPr>
            <p:ph type="title"/>
          </p:nvPr>
        </p:nvSpPr>
        <p:spPr>
          <a:xfrm>
            <a:off x="800100" y="248774"/>
            <a:ext cx="7543800" cy="61049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7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78"/>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78"/>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8"/>
        <p:cNvGrpSpPr/>
        <p:nvPr/>
      </p:nvGrpSpPr>
      <p:grpSpPr>
        <a:xfrm>
          <a:off x="0" y="0"/>
          <a:ext cx="0" cy="0"/>
          <a:chOff x="0" y="0"/>
          <a:chExt cx="0" cy="0"/>
        </a:xfrm>
      </p:grpSpPr>
      <p:sp>
        <p:nvSpPr>
          <p:cNvPr id="109" name="Google Shape;109;p79"/>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7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7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7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113"/>
        <p:cNvGrpSpPr/>
        <p:nvPr/>
      </p:nvGrpSpPr>
      <p:grpSpPr>
        <a:xfrm>
          <a:off x="0" y="0"/>
          <a:ext cx="0" cy="0"/>
          <a:chOff x="0" y="0"/>
          <a:chExt cx="0" cy="0"/>
        </a:xfrm>
      </p:grpSpPr>
      <p:sp>
        <p:nvSpPr>
          <p:cNvPr id="114" name="Google Shape;114;p8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rgbClr val="FFFFFF"/>
              </a:buClr>
              <a:buSzPts val="3300"/>
              <a:buFont typeface="Rockwell"/>
              <a:buNone/>
              <a:defRPr sz="2000">
                <a:solidFill>
                  <a:srgbClr val="FFFFFF"/>
                </a:solidFill>
                <a:latin typeface="Rockwell"/>
                <a:ea typeface="Rockwell"/>
                <a:cs typeface="Rockwell"/>
                <a:sym typeface="Rockwell"/>
              </a:defRPr>
            </a:lvl1pPr>
            <a:lvl2pPr lvl="1"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2pPr>
            <a:lvl3pPr lvl="2"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3pPr>
            <a:lvl4pPr lvl="3"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4pPr>
            <a:lvl5pPr lvl="4"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5pPr>
            <a:lvl6pPr lvl="5"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6pPr>
            <a:lvl7pPr lvl="6"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7pPr>
            <a:lvl8pPr lvl="7"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8pPr>
            <a:lvl9pPr lvl="8" algn="l">
              <a:lnSpc>
                <a:spcPct val="100000"/>
              </a:lnSpc>
              <a:spcBef>
                <a:spcPts val="0"/>
              </a:spcBef>
              <a:spcAft>
                <a:spcPts val="0"/>
              </a:spcAft>
              <a:buClr>
                <a:srgbClr val="FFFFFF"/>
              </a:buClr>
              <a:buSzPts val="1100"/>
              <a:buFont typeface="Rockwell"/>
              <a:buNone/>
              <a:defRPr sz="2000">
                <a:solidFill>
                  <a:srgbClr val="FFFFFF"/>
                </a:solidFill>
                <a:latin typeface="Rockwell"/>
                <a:ea typeface="Rockwell"/>
                <a:cs typeface="Rockwell"/>
                <a:sym typeface="Rockwell"/>
              </a:defRPr>
            </a:lvl9pPr>
          </a:lstStyle>
          <a:p>
            <a:endParaRPr/>
          </a:p>
        </p:txBody>
      </p:sp>
      <p:sp>
        <p:nvSpPr>
          <p:cNvPr id="115" name="Google Shape;115;p80"/>
          <p:cNvSpPr txBox="1">
            <a:spLocks noGrp="1"/>
          </p:cNvSpPr>
          <p:nvPr>
            <p:ph type="sldNum" idx="12"/>
          </p:nvPr>
        </p:nvSpPr>
        <p:spPr>
          <a:xfrm>
            <a:off x="88683" y="4676392"/>
            <a:ext cx="548700" cy="393600"/>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6"/>
        <p:cNvGrpSpPr/>
        <p:nvPr/>
      </p:nvGrpSpPr>
      <p:grpSpPr>
        <a:xfrm>
          <a:off x="0" y="0"/>
          <a:ext cx="0" cy="0"/>
          <a:chOff x="0" y="0"/>
          <a:chExt cx="0" cy="0"/>
        </a:xfrm>
      </p:grpSpPr>
      <p:sp>
        <p:nvSpPr>
          <p:cNvPr id="117" name="Google Shape;117;p81"/>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8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8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8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64"/>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64"/>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23" name="Google Shape;23;p6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6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6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6"/>
        <p:cNvGrpSpPr/>
        <p:nvPr/>
      </p:nvGrpSpPr>
      <p:grpSpPr>
        <a:xfrm>
          <a:off x="0" y="0"/>
          <a:ext cx="0" cy="0"/>
          <a:chOff x="0" y="0"/>
          <a:chExt cx="0" cy="0"/>
        </a:xfrm>
      </p:grpSpPr>
      <p:sp>
        <p:nvSpPr>
          <p:cNvPr id="27" name="Google Shape;27;p66"/>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66"/>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6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6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6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65"/>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65"/>
          <p:cNvSpPr txBox="1">
            <a:spLocks noGrp="1"/>
          </p:cNvSpPr>
          <p:nvPr>
            <p:ph type="body" idx="1"/>
          </p:nvPr>
        </p:nvSpPr>
        <p:spPr>
          <a:xfrm>
            <a:off x="822959" y="1384301"/>
            <a:ext cx="3703320" cy="301752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5" name="Google Shape;35;p65"/>
          <p:cNvSpPr txBox="1">
            <a:spLocks noGrp="1"/>
          </p:cNvSpPr>
          <p:nvPr>
            <p:ph type="body" idx="2"/>
          </p:nvPr>
        </p:nvSpPr>
        <p:spPr>
          <a:xfrm>
            <a:off x="4663440" y="1384301"/>
            <a:ext cx="3703320" cy="301752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36" name="Google Shape;36;p6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
        <p:cNvGrpSpPr/>
        <p:nvPr/>
      </p:nvGrpSpPr>
      <p:grpSpPr>
        <a:xfrm>
          <a:off x="0" y="0"/>
          <a:ext cx="0" cy="0"/>
          <a:chOff x="0" y="0"/>
          <a:chExt cx="0" cy="0"/>
        </a:xfrm>
      </p:grpSpPr>
      <p:sp>
        <p:nvSpPr>
          <p:cNvPr id="40" name="Google Shape;40;p70"/>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70"/>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70"/>
          <p:cNvSpPr txBox="1">
            <a:spLocks noGrp="1"/>
          </p:cNvSpPr>
          <p:nvPr>
            <p:ph type="ctr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6000"/>
              <a:buFont typeface="Calibri"/>
              <a:buNone/>
              <a:defRPr sz="600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0"/>
          <p:cNvSpPr txBox="1">
            <a:spLocks noGrp="1"/>
          </p:cNvSpPr>
          <p:nvPr>
            <p:ph type="subTitle" idx="1"/>
          </p:nvPr>
        </p:nvSpPr>
        <p:spPr>
          <a:xfrm>
            <a:off x="825039" y="3341715"/>
            <a:ext cx="7543800" cy="857250"/>
          </a:xfrm>
          <a:prstGeom prst="rect">
            <a:avLst/>
          </a:prstGeom>
          <a:noFill/>
          <a:ln>
            <a:noFill/>
          </a:ln>
        </p:spPr>
        <p:txBody>
          <a:bodyPr spcFirstLastPara="1" wrap="square" lIns="91425" tIns="45700" rIns="91425" bIns="45700" anchor="t" anchorCtr="0">
            <a:normAutofit/>
          </a:bodyPr>
          <a:lstStyle>
            <a:lvl1pPr lvl="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lvl="1" algn="ctr">
              <a:lnSpc>
                <a:spcPct val="90000"/>
              </a:lnSpc>
              <a:spcBef>
                <a:spcPts val="151"/>
              </a:spcBef>
              <a:spcAft>
                <a:spcPts val="0"/>
              </a:spcAft>
              <a:buSzPts val="1800"/>
              <a:buNone/>
              <a:defRPr sz="1800"/>
            </a:lvl2pPr>
            <a:lvl3pPr lvl="2" algn="ctr">
              <a:lnSpc>
                <a:spcPct val="90000"/>
              </a:lnSpc>
              <a:spcBef>
                <a:spcPts val="300"/>
              </a:spcBef>
              <a:spcAft>
                <a:spcPts val="0"/>
              </a:spcAft>
              <a:buSzPts val="1800"/>
              <a:buNone/>
              <a:defRPr sz="1800"/>
            </a:lvl3pPr>
            <a:lvl4pPr lvl="3" algn="ctr">
              <a:lnSpc>
                <a:spcPct val="90000"/>
              </a:lnSpc>
              <a:spcBef>
                <a:spcPts val="300"/>
              </a:spcBef>
              <a:spcAft>
                <a:spcPts val="0"/>
              </a:spcAft>
              <a:buSzPts val="1500"/>
              <a:buNone/>
              <a:defRPr sz="1500"/>
            </a:lvl4pPr>
            <a:lvl5pPr lvl="4" algn="ctr">
              <a:lnSpc>
                <a:spcPct val="90000"/>
              </a:lnSpc>
              <a:spcBef>
                <a:spcPts val="300"/>
              </a:spcBef>
              <a:spcAft>
                <a:spcPts val="0"/>
              </a:spcAft>
              <a:buSzPts val="1500"/>
              <a:buNone/>
              <a:defRPr sz="1500"/>
            </a:lvl5pPr>
            <a:lvl6pPr lvl="5" algn="ctr">
              <a:lnSpc>
                <a:spcPct val="90000"/>
              </a:lnSpc>
              <a:spcBef>
                <a:spcPts val="300"/>
              </a:spcBef>
              <a:spcAft>
                <a:spcPts val="0"/>
              </a:spcAft>
              <a:buSzPts val="1500"/>
              <a:buNone/>
              <a:defRPr sz="1500"/>
            </a:lvl6pPr>
            <a:lvl7pPr lvl="6" algn="ctr">
              <a:lnSpc>
                <a:spcPct val="90000"/>
              </a:lnSpc>
              <a:spcBef>
                <a:spcPts val="300"/>
              </a:spcBef>
              <a:spcAft>
                <a:spcPts val="0"/>
              </a:spcAft>
              <a:buSzPts val="1500"/>
              <a:buNone/>
              <a:defRPr sz="1500"/>
            </a:lvl7pPr>
            <a:lvl8pPr lvl="7" algn="ctr">
              <a:lnSpc>
                <a:spcPct val="90000"/>
              </a:lnSpc>
              <a:spcBef>
                <a:spcPts val="300"/>
              </a:spcBef>
              <a:spcAft>
                <a:spcPts val="0"/>
              </a:spcAft>
              <a:buSzPts val="1500"/>
              <a:buNone/>
              <a:defRPr sz="1500"/>
            </a:lvl8pPr>
            <a:lvl9pPr lvl="8" algn="ctr">
              <a:lnSpc>
                <a:spcPct val="90000"/>
              </a:lnSpc>
              <a:spcBef>
                <a:spcPts val="300"/>
              </a:spcBef>
              <a:spcAft>
                <a:spcPts val="300"/>
              </a:spcAft>
              <a:buSzPts val="1500"/>
              <a:buNone/>
              <a:defRPr sz="1500"/>
            </a:lvl9pPr>
          </a:lstStyle>
          <a:p>
            <a:endParaRPr/>
          </a:p>
        </p:txBody>
      </p:sp>
      <p:sp>
        <p:nvSpPr>
          <p:cNvPr id="44" name="Google Shape;44;p7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7" name="Google Shape;47;p70"/>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48"/>
        <p:cNvGrpSpPr/>
        <p:nvPr/>
      </p:nvGrpSpPr>
      <p:grpSpPr>
        <a:xfrm>
          <a:off x="0" y="0"/>
          <a:ext cx="0" cy="0"/>
          <a:chOff x="0" y="0"/>
          <a:chExt cx="0" cy="0"/>
        </a:xfrm>
      </p:grpSpPr>
      <p:sp>
        <p:nvSpPr>
          <p:cNvPr id="49" name="Google Shape;49;p71"/>
          <p:cNvSpPr/>
          <p:nvPr/>
        </p:nvSpPr>
        <p:spPr>
          <a:xfrm>
            <a:off x="2384" y="4800600"/>
            <a:ext cx="9141619"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71"/>
          <p:cNvSpPr/>
          <p:nvPr/>
        </p:nvSpPr>
        <p:spPr>
          <a:xfrm>
            <a:off x="13" y="4750737"/>
            <a:ext cx="9141619" cy="48006"/>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71"/>
          <p:cNvSpPr txBox="1">
            <a:spLocks noGrp="1"/>
          </p:cNvSpPr>
          <p:nvPr>
            <p:ph type="title"/>
          </p:nvPr>
        </p:nvSpPr>
        <p:spPr>
          <a:xfrm>
            <a:off x="822960" y="569214"/>
            <a:ext cx="7543800" cy="267462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6000"/>
              <a:buFont typeface="Calibri"/>
              <a:buNone/>
              <a:defRPr sz="6000" b="0">
                <a:solidFill>
                  <a:srgbClr val="26262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1"/>
          <p:cNvSpPr txBox="1">
            <a:spLocks noGrp="1"/>
          </p:cNvSpPr>
          <p:nvPr>
            <p:ph type="body" idx="1"/>
          </p:nvPr>
        </p:nvSpPr>
        <p:spPr>
          <a:xfrm>
            <a:off x="822960" y="3339846"/>
            <a:ext cx="7543800" cy="85725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800"/>
              <a:buNone/>
              <a:defRPr sz="1800" cap="none">
                <a:solidFill>
                  <a:schemeClr val="dk2"/>
                </a:solidFill>
                <a:latin typeface="Calibri"/>
                <a:ea typeface="Calibri"/>
                <a:cs typeface="Calibri"/>
                <a:sym typeface="Calibri"/>
              </a:defRPr>
            </a:lvl1pPr>
            <a:lvl2pPr marL="914400" lvl="1" indent="-228600" algn="l">
              <a:lnSpc>
                <a:spcPct val="90000"/>
              </a:lnSpc>
              <a:spcBef>
                <a:spcPts val="151"/>
              </a:spcBef>
              <a:spcAft>
                <a:spcPts val="0"/>
              </a:spcAft>
              <a:buSzPts val="1351"/>
              <a:buNone/>
              <a:defRPr sz="1351">
                <a:solidFill>
                  <a:srgbClr val="888888"/>
                </a:solidFill>
              </a:defRPr>
            </a:lvl2pPr>
            <a:lvl3pPr marL="1371600" lvl="2" indent="-228600" algn="l">
              <a:lnSpc>
                <a:spcPct val="90000"/>
              </a:lnSpc>
              <a:spcBef>
                <a:spcPts val="300"/>
              </a:spcBef>
              <a:spcAft>
                <a:spcPts val="0"/>
              </a:spcAft>
              <a:buSzPts val="1200"/>
              <a:buNone/>
              <a:defRPr sz="1200">
                <a:solidFill>
                  <a:srgbClr val="888888"/>
                </a:solidFill>
              </a:defRPr>
            </a:lvl3pPr>
            <a:lvl4pPr marL="1828800" lvl="3" indent="-228600" algn="l">
              <a:lnSpc>
                <a:spcPct val="90000"/>
              </a:lnSpc>
              <a:spcBef>
                <a:spcPts val="300"/>
              </a:spcBef>
              <a:spcAft>
                <a:spcPts val="0"/>
              </a:spcAft>
              <a:buSzPts val="1051"/>
              <a:buNone/>
              <a:defRPr sz="1051">
                <a:solidFill>
                  <a:srgbClr val="888888"/>
                </a:solidFill>
              </a:defRPr>
            </a:lvl4pPr>
            <a:lvl5pPr marL="2286000" lvl="4" indent="-228600" algn="l">
              <a:lnSpc>
                <a:spcPct val="90000"/>
              </a:lnSpc>
              <a:spcBef>
                <a:spcPts val="300"/>
              </a:spcBef>
              <a:spcAft>
                <a:spcPts val="0"/>
              </a:spcAft>
              <a:buSzPts val="1051"/>
              <a:buNone/>
              <a:defRPr sz="1051">
                <a:solidFill>
                  <a:srgbClr val="888888"/>
                </a:solidFill>
              </a:defRPr>
            </a:lvl5pPr>
            <a:lvl6pPr marL="2743200" lvl="5" indent="-228600" algn="l">
              <a:lnSpc>
                <a:spcPct val="90000"/>
              </a:lnSpc>
              <a:spcBef>
                <a:spcPts val="300"/>
              </a:spcBef>
              <a:spcAft>
                <a:spcPts val="0"/>
              </a:spcAft>
              <a:buSzPts val="1051"/>
              <a:buNone/>
              <a:defRPr sz="1051">
                <a:solidFill>
                  <a:srgbClr val="888888"/>
                </a:solidFill>
              </a:defRPr>
            </a:lvl6pPr>
            <a:lvl7pPr marL="3200400" lvl="6" indent="-228600" algn="l">
              <a:lnSpc>
                <a:spcPct val="90000"/>
              </a:lnSpc>
              <a:spcBef>
                <a:spcPts val="300"/>
              </a:spcBef>
              <a:spcAft>
                <a:spcPts val="0"/>
              </a:spcAft>
              <a:buSzPts val="1051"/>
              <a:buNone/>
              <a:defRPr sz="1051">
                <a:solidFill>
                  <a:srgbClr val="888888"/>
                </a:solidFill>
              </a:defRPr>
            </a:lvl7pPr>
            <a:lvl8pPr marL="3657600" lvl="7" indent="-228600" algn="l">
              <a:lnSpc>
                <a:spcPct val="90000"/>
              </a:lnSpc>
              <a:spcBef>
                <a:spcPts val="300"/>
              </a:spcBef>
              <a:spcAft>
                <a:spcPts val="0"/>
              </a:spcAft>
              <a:buSzPts val="1051"/>
              <a:buNone/>
              <a:defRPr sz="1051">
                <a:solidFill>
                  <a:srgbClr val="888888"/>
                </a:solidFill>
              </a:defRPr>
            </a:lvl8pPr>
            <a:lvl9pPr marL="4114800" lvl="8" indent="-228600" algn="l">
              <a:lnSpc>
                <a:spcPct val="90000"/>
              </a:lnSpc>
              <a:spcBef>
                <a:spcPts val="300"/>
              </a:spcBef>
              <a:spcAft>
                <a:spcPts val="300"/>
              </a:spcAft>
              <a:buSzPts val="1051"/>
              <a:buNone/>
              <a:defRPr sz="1051">
                <a:solidFill>
                  <a:srgbClr val="888888"/>
                </a:solidFill>
              </a:defRPr>
            </a:lvl9pPr>
          </a:lstStyle>
          <a:p>
            <a:endParaRPr/>
          </a:p>
        </p:txBody>
      </p:sp>
      <p:sp>
        <p:nvSpPr>
          <p:cNvPr id="53" name="Google Shape;53;p7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7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56" name="Google Shape;56;p71"/>
          <p:cNvCxnSpPr/>
          <p:nvPr/>
        </p:nvCxnSpPr>
        <p:spPr>
          <a:xfrm>
            <a:off x="905744" y="3257550"/>
            <a:ext cx="7406640" cy="0"/>
          </a:xfrm>
          <a:prstGeom prst="straightConnector1">
            <a:avLst/>
          </a:prstGeom>
          <a:noFill/>
          <a:ln w="9525" cap="flat" cmpd="sng">
            <a:solidFill>
              <a:srgbClr val="7F7F7F"/>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
        <p:cNvGrpSpPr/>
        <p:nvPr/>
      </p:nvGrpSpPr>
      <p:grpSpPr>
        <a:xfrm>
          <a:off x="0" y="0"/>
          <a:ext cx="0" cy="0"/>
          <a:chOff x="0" y="0"/>
          <a:chExt cx="0" cy="0"/>
        </a:xfrm>
      </p:grpSpPr>
      <p:sp>
        <p:nvSpPr>
          <p:cNvPr id="58" name="Google Shape;58;p72"/>
          <p:cNvSpPr txBox="1">
            <a:spLocks noGrp="1"/>
          </p:cNvSpPr>
          <p:nvPr>
            <p:ph type="title"/>
          </p:nvPr>
        </p:nvSpPr>
        <p:spPr>
          <a:xfrm>
            <a:off x="822960" y="214953"/>
            <a:ext cx="7543800" cy="1088068"/>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2"/>
          <p:cNvSpPr txBox="1">
            <a:spLocks noGrp="1"/>
          </p:cNvSpPr>
          <p:nvPr>
            <p:ph type="body" idx="1"/>
          </p:nvPr>
        </p:nvSpPr>
        <p:spPr>
          <a:xfrm>
            <a:off x="82296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1"/>
              </a:spcBef>
              <a:spcAft>
                <a:spcPts val="0"/>
              </a:spcAft>
              <a:buSzPts val="1500"/>
              <a:buNone/>
              <a:defRPr sz="1500" b="1"/>
            </a:lvl2pPr>
            <a:lvl3pPr marL="1371600" lvl="2" indent="-228600" algn="l">
              <a:lnSpc>
                <a:spcPct val="90000"/>
              </a:lnSpc>
              <a:spcBef>
                <a:spcPts val="300"/>
              </a:spcBef>
              <a:spcAft>
                <a:spcPts val="0"/>
              </a:spcAft>
              <a:buSzPts val="1351"/>
              <a:buNone/>
              <a:defRPr sz="1351"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0" name="Google Shape;60;p72"/>
          <p:cNvSpPr txBox="1">
            <a:spLocks noGrp="1"/>
          </p:cNvSpPr>
          <p:nvPr>
            <p:ph type="body" idx="2"/>
          </p:nvPr>
        </p:nvSpPr>
        <p:spPr>
          <a:xfrm>
            <a:off x="822960" y="1936751"/>
            <a:ext cx="3703320" cy="25336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1" name="Google Shape;61;p72"/>
          <p:cNvSpPr txBox="1">
            <a:spLocks noGrp="1"/>
          </p:cNvSpPr>
          <p:nvPr>
            <p:ph type="body" idx="3"/>
          </p:nvPr>
        </p:nvSpPr>
        <p:spPr>
          <a:xfrm>
            <a:off x="4663440" y="1384539"/>
            <a:ext cx="3703320" cy="5522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900"/>
              </a:spcBef>
              <a:spcAft>
                <a:spcPts val="0"/>
              </a:spcAft>
              <a:buSzPts val="1500"/>
              <a:buNone/>
              <a:defRPr sz="1500" b="0" cap="none">
                <a:solidFill>
                  <a:schemeClr val="dk2"/>
                </a:solidFill>
              </a:defRPr>
            </a:lvl1pPr>
            <a:lvl2pPr marL="914400" lvl="1" indent="-228600" algn="l">
              <a:lnSpc>
                <a:spcPct val="90000"/>
              </a:lnSpc>
              <a:spcBef>
                <a:spcPts val="151"/>
              </a:spcBef>
              <a:spcAft>
                <a:spcPts val="0"/>
              </a:spcAft>
              <a:buSzPts val="1500"/>
              <a:buNone/>
              <a:defRPr sz="1500" b="1"/>
            </a:lvl2pPr>
            <a:lvl3pPr marL="1371600" lvl="2" indent="-228600" algn="l">
              <a:lnSpc>
                <a:spcPct val="90000"/>
              </a:lnSpc>
              <a:spcBef>
                <a:spcPts val="300"/>
              </a:spcBef>
              <a:spcAft>
                <a:spcPts val="0"/>
              </a:spcAft>
              <a:buSzPts val="1351"/>
              <a:buNone/>
              <a:defRPr sz="1351" b="1"/>
            </a:lvl3pPr>
            <a:lvl4pPr marL="1828800" lvl="3" indent="-228600" algn="l">
              <a:lnSpc>
                <a:spcPct val="90000"/>
              </a:lnSpc>
              <a:spcBef>
                <a:spcPts val="300"/>
              </a:spcBef>
              <a:spcAft>
                <a:spcPts val="0"/>
              </a:spcAft>
              <a:buSzPts val="1200"/>
              <a:buNone/>
              <a:defRPr sz="1200" b="1"/>
            </a:lvl4pPr>
            <a:lvl5pPr marL="2286000" lvl="4" indent="-228600" algn="l">
              <a:lnSpc>
                <a:spcPct val="90000"/>
              </a:lnSpc>
              <a:spcBef>
                <a:spcPts val="300"/>
              </a:spcBef>
              <a:spcAft>
                <a:spcPts val="0"/>
              </a:spcAft>
              <a:buSzPts val="1200"/>
              <a:buNone/>
              <a:defRPr sz="1200" b="1"/>
            </a:lvl5pPr>
            <a:lvl6pPr marL="2743200" lvl="5" indent="-228600" algn="l">
              <a:lnSpc>
                <a:spcPct val="90000"/>
              </a:lnSpc>
              <a:spcBef>
                <a:spcPts val="300"/>
              </a:spcBef>
              <a:spcAft>
                <a:spcPts val="0"/>
              </a:spcAft>
              <a:buSzPts val="1200"/>
              <a:buNone/>
              <a:defRPr sz="1200" b="1"/>
            </a:lvl6pPr>
            <a:lvl7pPr marL="3200400" lvl="6" indent="-228600" algn="l">
              <a:lnSpc>
                <a:spcPct val="90000"/>
              </a:lnSpc>
              <a:spcBef>
                <a:spcPts val="300"/>
              </a:spcBef>
              <a:spcAft>
                <a:spcPts val="0"/>
              </a:spcAft>
              <a:buSzPts val="1200"/>
              <a:buNone/>
              <a:defRPr sz="1200" b="1"/>
            </a:lvl7pPr>
            <a:lvl8pPr marL="3657600" lvl="7" indent="-228600" algn="l">
              <a:lnSpc>
                <a:spcPct val="90000"/>
              </a:lnSpc>
              <a:spcBef>
                <a:spcPts val="300"/>
              </a:spcBef>
              <a:spcAft>
                <a:spcPts val="0"/>
              </a:spcAft>
              <a:buSzPts val="1200"/>
              <a:buNone/>
              <a:defRPr sz="1200" b="1"/>
            </a:lvl8pPr>
            <a:lvl9pPr marL="4114800" lvl="8" indent="-228600" algn="l">
              <a:lnSpc>
                <a:spcPct val="90000"/>
              </a:lnSpc>
              <a:spcBef>
                <a:spcPts val="300"/>
              </a:spcBef>
              <a:spcAft>
                <a:spcPts val="300"/>
              </a:spcAft>
              <a:buSzPts val="1200"/>
              <a:buNone/>
              <a:defRPr sz="1200" b="1"/>
            </a:lvl9pPr>
          </a:lstStyle>
          <a:p>
            <a:endParaRPr/>
          </a:p>
        </p:txBody>
      </p:sp>
      <p:sp>
        <p:nvSpPr>
          <p:cNvPr id="62" name="Google Shape;62;p72"/>
          <p:cNvSpPr txBox="1">
            <a:spLocks noGrp="1"/>
          </p:cNvSpPr>
          <p:nvPr>
            <p:ph type="body" idx="4"/>
          </p:nvPr>
        </p:nvSpPr>
        <p:spPr>
          <a:xfrm>
            <a:off x="4663440" y="1936751"/>
            <a:ext cx="3703320" cy="25336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63" name="Google Shape;63;p7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7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7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6"/>
        <p:cNvGrpSpPr/>
        <p:nvPr/>
      </p:nvGrpSpPr>
      <p:grpSpPr>
        <a:xfrm>
          <a:off x="0" y="0"/>
          <a:ext cx="0" cy="0"/>
          <a:chOff x="0" y="0"/>
          <a:chExt cx="0" cy="0"/>
        </a:xfrm>
      </p:grpSpPr>
      <p:sp>
        <p:nvSpPr>
          <p:cNvPr id="67" name="Google Shape;67;p73"/>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7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7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1"/>
        <p:cNvGrpSpPr/>
        <p:nvPr/>
      </p:nvGrpSpPr>
      <p:grpSpPr>
        <a:xfrm>
          <a:off x="0" y="0"/>
          <a:ext cx="0" cy="0"/>
          <a:chOff x="0" y="0"/>
          <a:chExt cx="0" cy="0"/>
        </a:xfrm>
      </p:grpSpPr>
      <p:sp>
        <p:nvSpPr>
          <p:cNvPr id="72" name="Google Shape;72;p74"/>
          <p:cNvSpPr/>
          <p:nvPr/>
        </p:nvSpPr>
        <p:spPr>
          <a:xfrm>
            <a:off x="15" y="0"/>
            <a:ext cx="3038093" cy="51435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74"/>
          <p:cNvSpPr/>
          <p:nvPr/>
        </p:nvSpPr>
        <p:spPr>
          <a:xfrm>
            <a:off x="3030055" y="0"/>
            <a:ext cx="48007" cy="51435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74"/>
          <p:cNvSpPr txBox="1">
            <a:spLocks noGrp="1"/>
          </p:cNvSpPr>
          <p:nvPr>
            <p:ph type="title"/>
          </p:nvPr>
        </p:nvSpPr>
        <p:spPr>
          <a:xfrm>
            <a:off x="342902" y="445769"/>
            <a:ext cx="2400300" cy="17145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2700"/>
              <a:buFont typeface="Calibri"/>
              <a:buNone/>
              <a:defRPr sz="2700" b="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74"/>
          <p:cNvSpPr txBox="1">
            <a:spLocks noGrp="1"/>
          </p:cNvSpPr>
          <p:nvPr>
            <p:ph type="body" idx="1"/>
          </p:nvPr>
        </p:nvSpPr>
        <p:spPr>
          <a:xfrm>
            <a:off x="3600451" y="548640"/>
            <a:ext cx="4869180" cy="394335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900"/>
              </a:spcBef>
              <a:spcAft>
                <a:spcPts val="0"/>
              </a:spcAft>
              <a:buSzPts val="1800"/>
              <a:buChar char=" "/>
              <a:defRPr/>
            </a:lvl1pPr>
            <a:lvl2pPr marL="914400" lvl="1" indent="-342900" algn="l">
              <a:lnSpc>
                <a:spcPct val="90000"/>
              </a:lnSpc>
              <a:spcBef>
                <a:spcPts val="151"/>
              </a:spcBef>
              <a:spcAft>
                <a:spcPts val="0"/>
              </a:spcAft>
              <a:buSzPts val="1800"/>
              <a:buChar char="◦"/>
              <a:defRPr/>
            </a:lvl2pPr>
            <a:lvl3pPr marL="1371600" lvl="2" indent="-342900" algn="l">
              <a:lnSpc>
                <a:spcPct val="90000"/>
              </a:lnSpc>
              <a:spcBef>
                <a:spcPts val="300"/>
              </a:spcBef>
              <a:spcAft>
                <a:spcPts val="0"/>
              </a:spcAft>
              <a:buSzPts val="1800"/>
              <a:buChar char="◦"/>
              <a:defRPr/>
            </a:lvl3pPr>
            <a:lvl4pPr marL="1828800" lvl="3" indent="-342900" algn="l">
              <a:lnSpc>
                <a:spcPct val="90000"/>
              </a:lnSpc>
              <a:spcBef>
                <a:spcPts val="300"/>
              </a:spcBef>
              <a:spcAft>
                <a:spcPts val="0"/>
              </a:spcAft>
              <a:buSzPts val="1800"/>
              <a:buChar char="◦"/>
              <a:defRPr/>
            </a:lvl4pPr>
            <a:lvl5pPr marL="2286000" lvl="4" indent="-342900" algn="l">
              <a:lnSpc>
                <a:spcPct val="90000"/>
              </a:lnSpc>
              <a:spcBef>
                <a:spcPts val="300"/>
              </a:spcBef>
              <a:spcAft>
                <a:spcPts val="0"/>
              </a:spcAft>
              <a:buSzPts val="1800"/>
              <a:buChar char="◦"/>
              <a:defRPr/>
            </a:lvl5pPr>
            <a:lvl6pPr marL="2743200" lvl="5" indent="-342900" algn="l">
              <a:lnSpc>
                <a:spcPct val="90000"/>
              </a:lnSpc>
              <a:spcBef>
                <a:spcPts val="300"/>
              </a:spcBef>
              <a:spcAft>
                <a:spcPts val="0"/>
              </a:spcAft>
              <a:buSzPts val="1800"/>
              <a:buChar char="◦"/>
              <a:defRPr/>
            </a:lvl6pPr>
            <a:lvl7pPr marL="3200400" lvl="6" indent="-342900" algn="l">
              <a:lnSpc>
                <a:spcPct val="90000"/>
              </a:lnSpc>
              <a:spcBef>
                <a:spcPts val="300"/>
              </a:spcBef>
              <a:spcAft>
                <a:spcPts val="0"/>
              </a:spcAft>
              <a:buSzPts val="1800"/>
              <a:buChar char="◦"/>
              <a:defRPr/>
            </a:lvl7pPr>
            <a:lvl8pPr marL="3657600" lvl="7" indent="-342900" algn="l">
              <a:lnSpc>
                <a:spcPct val="90000"/>
              </a:lnSpc>
              <a:spcBef>
                <a:spcPts val="300"/>
              </a:spcBef>
              <a:spcAft>
                <a:spcPts val="0"/>
              </a:spcAft>
              <a:buSzPts val="1800"/>
              <a:buChar char="◦"/>
              <a:defRPr/>
            </a:lvl8pPr>
            <a:lvl9pPr marL="4114800" lvl="8" indent="-342900" algn="l">
              <a:lnSpc>
                <a:spcPct val="90000"/>
              </a:lnSpc>
              <a:spcBef>
                <a:spcPts val="300"/>
              </a:spcBef>
              <a:spcAft>
                <a:spcPts val="300"/>
              </a:spcAft>
              <a:buSzPts val="1800"/>
              <a:buChar char="◦"/>
              <a:defRPr/>
            </a:lvl9pPr>
          </a:lstStyle>
          <a:p>
            <a:endParaRPr/>
          </a:p>
        </p:txBody>
      </p:sp>
      <p:sp>
        <p:nvSpPr>
          <p:cNvPr id="76" name="Google Shape;76;p74"/>
          <p:cNvSpPr txBox="1">
            <a:spLocks noGrp="1"/>
          </p:cNvSpPr>
          <p:nvPr>
            <p:ph type="body" idx="2"/>
          </p:nvPr>
        </p:nvSpPr>
        <p:spPr>
          <a:xfrm>
            <a:off x="342902" y="2194560"/>
            <a:ext cx="2400300" cy="253434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00"/>
              </a:spcBef>
              <a:spcAft>
                <a:spcPts val="0"/>
              </a:spcAft>
              <a:buSzPts val="1125"/>
              <a:buNone/>
              <a:defRPr sz="1125">
                <a:solidFill>
                  <a:srgbClr val="FFFFFF"/>
                </a:solidFill>
              </a:defRPr>
            </a:lvl1pPr>
            <a:lvl2pPr marL="914400" lvl="1" indent="-228600" algn="l">
              <a:lnSpc>
                <a:spcPct val="90000"/>
              </a:lnSpc>
              <a:spcBef>
                <a:spcPts val="151"/>
              </a:spcBef>
              <a:spcAft>
                <a:spcPts val="0"/>
              </a:spcAft>
              <a:buSzPts val="900"/>
              <a:buNone/>
              <a:defRPr sz="900"/>
            </a:lvl2pPr>
            <a:lvl3pPr marL="1371600" lvl="2" indent="-228600" algn="l">
              <a:lnSpc>
                <a:spcPct val="90000"/>
              </a:lnSpc>
              <a:spcBef>
                <a:spcPts val="300"/>
              </a:spcBef>
              <a:spcAft>
                <a:spcPts val="0"/>
              </a:spcAft>
              <a:buSzPts val="751"/>
              <a:buNone/>
              <a:defRPr sz="751"/>
            </a:lvl3pPr>
            <a:lvl4pPr marL="1828800" lvl="3" indent="-228600" algn="l">
              <a:lnSpc>
                <a:spcPct val="90000"/>
              </a:lnSpc>
              <a:spcBef>
                <a:spcPts val="300"/>
              </a:spcBef>
              <a:spcAft>
                <a:spcPts val="0"/>
              </a:spcAft>
              <a:buSzPts val="675"/>
              <a:buNone/>
              <a:defRPr sz="675"/>
            </a:lvl4pPr>
            <a:lvl5pPr marL="2286000" lvl="4" indent="-228600" algn="l">
              <a:lnSpc>
                <a:spcPct val="90000"/>
              </a:lnSpc>
              <a:spcBef>
                <a:spcPts val="300"/>
              </a:spcBef>
              <a:spcAft>
                <a:spcPts val="0"/>
              </a:spcAft>
              <a:buSzPts val="675"/>
              <a:buNone/>
              <a:defRPr sz="675"/>
            </a:lvl5pPr>
            <a:lvl6pPr marL="2743200" lvl="5" indent="-228600" algn="l">
              <a:lnSpc>
                <a:spcPct val="90000"/>
              </a:lnSpc>
              <a:spcBef>
                <a:spcPts val="300"/>
              </a:spcBef>
              <a:spcAft>
                <a:spcPts val="0"/>
              </a:spcAft>
              <a:buSzPts val="675"/>
              <a:buNone/>
              <a:defRPr sz="675"/>
            </a:lvl6pPr>
            <a:lvl7pPr marL="3200400" lvl="6" indent="-228600" algn="l">
              <a:lnSpc>
                <a:spcPct val="90000"/>
              </a:lnSpc>
              <a:spcBef>
                <a:spcPts val="300"/>
              </a:spcBef>
              <a:spcAft>
                <a:spcPts val="0"/>
              </a:spcAft>
              <a:buSzPts val="675"/>
              <a:buNone/>
              <a:defRPr sz="675"/>
            </a:lvl7pPr>
            <a:lvl8pPr marL="3657600" lvl="7" indent="-228600" algn="l">
              <a:lnSpc>
                <a:spcPct val="90000"/>
              </a:lnSpc>
              <a:spcBef>
                <a:spcPts val="300"/>
              </a:spcBef>
              <a:spcAft>
                <a:spcPts val="0"/>
              </a:spcAft>
              <a:buSzPts val="675"/>
              <a:buNone/>
              <a:defRPr sz="675"/>
            </a:lvl8pPr>
            <a:lvl9pPr marL="4114800" lvl="8" indent="-228600" algn="l">
              <a:lnSpc>
                <a:spcPct val="90000"/>
              </a:lnSpc>
              <a:spcBef>
                <a:spcPts val="300"/>
              </a:spcBef>
              <a:spcAft>
                <a:spcPts val="300"/>
              </a:spcAft>
              <a:buSzPts val="675"/>
              <a:buNone/>
              <a:defRPr sz="675"/>
            </a:lvl9pPr>
          </a:lstStyle>
          <a:p>
            <a:endParaRPr/>
          </a:p>
        </p:txBody>
      </p:sp>
      <p:sp>
        <p:nvSpPr>
          <p:cNvPr id="77" name="Google Shape;77;p74"/>
          <p:cNvSpPr txBox="1">
            <a:spLocks noGrp="1"/>
          </p:cNvSpPr>
          <p:nvPr>
            <p:ph type="dt" idx="10"/>
          </p:nvPr>
        </p:nvSpPr>
        <p:spPr>
          <a:xfrm>
            <a:off x="349136" y="4844839"/>
            <a:ext cx="1963883"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74"/>
          <p:cNvSpPr txBox="1">
            <a:spLocks noGrp="1"/>
          </p:cNvSpPr>
          <p:nvPr>
            <p:ph type="ftr" idx="11"/>
          </p:nvPr>
        </p:nvSpPr>
        <p:spPr>
          <a:xfrm>
            <a:off x="3600451" y="4844839"/>
            <a:ext cx="3486151"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7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2"/>
          <p:cNvSpPr/>
          <p:nvPr/>
        </p:nvSpPr>
        <p:spPr>
          <a:xfrm>
            <a:off x="1" y="4800600"/>
            <a:ext cx="9144000" cy="3429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 name="Google Shape;7;p62"/>
          <p:cNvSpPr/>
          <p:nvPr/>
        </p:nvSpPr>
        <p:spPr>
          <a:xfrm>
            <a:off x="2" y="4750741"/>
            <a:ext cx="9144001" cy="49499"/>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 name="Google Shape;8;p62"/>
          <p:cNvSpPr txBox="1">
            <a:spLocks noGrp="1"/>
          </p:cNvSpPr>
          <p:nvPr>
            <p:ph type="title"/>
          </p:nvPr>
        </p:nvSpPr>
        <p:spPr>
          <a:xfrm>
            <a:off x="822960" y="214957"/>
            <a:ext cx="7543800" cy="578423"/>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3F3F3F"/>
              </a:buClr>
              <a:buSzPts val="3200"/>
              <a:buFont typeface="Calibri"/>
              <a:buNone/>
              <a:defRPr sz="3200" b="0" i="0" u="none" strike="noStrike" cap="none">
                <a:solidFill>
                  <a:srgbClr val="3F3F3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62"/>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lvl1pPr marL="457200" marR="0" lvl="0" indent="-342900" algn="l" rtl="0">
              <a:lnSpc>
                <a:spcPct val="90000"/>
              </a:lnSpc>
              <a:spcBef>
                <a:spcPts val="900"/>
              </a:spcBef>
              <a:spcAft>
                <a:spcPts val="0"/>
              </a:spcAft>
              <a:buClr>
                <a:schemeClr val="accent1"/>
              </a:buClr>
              <a:buSzPts val="1800"/>
              <a:buFont typeface="Calibri"/>
              <a:buChar char=" "/>
              <a:defRPr sz="1800" b="0" i="0" u="none" strike="noStrike" cap="none">
                <a:solidFill>
                  <a:srgbClr val="3F3F3F"/>
                </a:solidFill>
                <a:latin typeface="Calibri"/>
                <a:ea typeface="Calibri"/>
                <a:cs typeface="Calibri"/>
                <a:sym typeface="Calibri"/>
              </a:defRPr>
            </a:lvl1pPr>
            <a:lvl2pPr marL="914400" marR="0" lvl="1" indent="-317500" algn="l" rtl="0">
              <a:lnSpc>
                <a:spcPct val="90000"/>
              </a:lnSpc>
              <a:spcBef>
                <a:spcPts val="151"/>
              </a:spcBef>
              <a:spcAft>
                <a:spcPts val="0"/>
              </a:spcAft>
              <a:buClr>
                <a:schemeClr val="accent1"/>
              </a:buClr>
              <a:buSzPts val="1400"/>
              <a:buFont typeface="Calibri"/>
              <a:buChar char="◦"/>
              <a:defRPr sz="1400" b="0" i="0" u="none" strike="noStrike" cap="none">
                <a:solidFill>
                  <a:srgbClr val="3F3F3F"/>
                </a:solidFill>
                <a:latin typeface="Calibri"/>
                <a:ea typeface="Calibri"/>
                <a:cs typeface="Calibri"/>
                <a:sym typeface="Calibri"/>
              </a:defRPr>
            </a:lvl2pPr>
            <a:lvl3pPr marL="1371600" marR="0" lvl="2"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accent1"/>
              </a:buClr>
              <a:buSzPts val="1200"/>
              <a:buFont typeface="Calibri"/>
              <a:buChar char="◦"/>
              <a:defRPr sz="1200" b="0" i="0" u="none" strike="noStrike" cap="none">
                <a:solidFill>
                  <a:srgbClr val="3F3F3F"/>
                </a:solidFill>
                <a:latin typeface="Calibri"/>
                <a:ea typeface="Calibri"/>
                <a:cs typeface="Calibri"/>
                <a:sym typeface="Calibri"/>
              </a:defRPr>
            </a:lvl5pPr>
            <a:lvl6pPr marL="2743200" marR="0" lvl="5"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6pPr>
            <a:lvl7pPr marL="3200400" marR="0" lvl="6"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7pPr>
            <a:lvl8pPr marL="3657600" marR="0" lvl="7" indent="-295338" algn="l" rtl="0">
              <a:lnSpc>
                <a:spcPct val="90000"/>
              </a:lnSpc>
              <a:spcBef>
                <a:spcPts val="300"/>
              </a:spcBef>
              <a:spcAft>
                <a:spcPts val="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8pPr>
            <a:lvl9pPr marL="4114800" marR="0" lvl="8" indent="-295338" algn="l" rtl="0">
              <a:lnSpc>
                <a:spcPct val="90000"/>
              </a:lnSpc>
              <a:spcBef>
                <a:spcPts val="300"/>
              </a:spcBef>
              <a:spcAft>
                <a:spcPts val="300"/>
              </a:spcAft>
              <a:buClr>
                <a:schemeClr val="accent1"/>
              </a:buClr>
              <a:buSzPts val="1051"/>
              <a:buFont typeface="Calibri"/>
              <a:buChar char="◦"/>
              <a:defRPr sz="1051" b="0" i="0" u="none" strike="noStrike" cap="none">
                <a:solidFill>
                  <a:srgbClr val="3F3F3F"/>
                </a:solidFill>
                <a:latin typeface="Calibri"/>
                <a:ea typeface="Calibri"/>
                <a:cs typeface="Calibri"/>
                <a:sym typeface="Calibri"/>
              </a:defRPr>
            </a:lvl9pPr>
          </a:lstStyle>
          <a:p>
            <a:endParaRPr/>
          </a:p>
        </p:txBody>
      </p:sp>
      <p:sp>
        <p:nvSpPr>
          <p:cNvPr id="10" name="Google Shape;10;p6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1" i="0" u="none" strike="noStrike" cap="none">
                <a:solidFill>
                  <a:srgbClr val="F7CD9C"/>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2" name="Google Shape;12;p6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3" name="Google Shape;13;p62"/>
          <p:cNvCxnSpPr/>
          <p:nvPr/>
        </p:nvCxnSpPr>
        <p:spPr>
          <a:xfrm>
            <a:off x="834389" y="859631"/>
            <a:ext cx="7532371" cy="0"/>
          </a:xfrm>
          <a:prstGeom prst="straightConnector1">
            <a:avLst/>
          </a:prstGeom>
          <a:noFill/>
          <a:ln w="9525" cap="flat" cmpd="sng">
            <a:solidFill>
              <a:srgbClr val="7F7F7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6CC"/>
        </a:solidFill>
        <a:effectLst/>
      </p:bgPr>
    </p:bg>
    <p:spTree>
      <p:nvGrpSpPr>
        <p:cNvPr id="1" name="Shape 128"/>
        <p:cNvGrpSpPr/>
        <p:nvPr/>
      </p:nvGrpSpPr>
      <p:grpSpPr>
        <a:xfrm>
          <a:off x="0" y="0"/>
          <a:ext cx="0" cy="0"/>
          <a:chOff x="0" y="0"/>
          <a:chExt cx="0" cy="0"/>
        </a:xfrm>
      </p:grpSpPr>
      <p:sp>
        <p:nvSpPr>
          <p:cNvPr id="129" name="Google Shape;129;p1">
            <a:extLst>
              <a:ext uri="{C183D7F6-B498-43B3-948B-1728B52AA6E4}">
                <adec:decorative xmlns:adec="http://schemas.microsoft.com/office/drawing/2017/decorative" val="1"/>
              </a:ext>
            </a:extLst>
          </p:cNvPr>
          <p:cNvSpPr/>
          <p:nvPr/>
        </p:nvSpPr>
        <p:spPr>
          <a:xfrm>
            <a:off x="2382" y="4800601"/>
            <a:ext cx="9141619" cy="3429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0" name="Google Shape;130;p1">
            <a:extLst>
              <a:ext uri="{C183D7F6-B498-43B3-948B-1728B52AA6E4}">
                <adec:decorative xmlns:adec="http://schemas.microsoft.com/office/drawing/2017/decorative" val="1"/>
              </a:ext>
            </a:extLst>
          </p:cNvPr>
          <p:cNvSpPr/>
          <p:nvPr/>
        </p:nvSpPr>
        <p:spPr>
          <a:xfrm>
            <a:off x="12" y="4750737"/>
            <a:ext cx="9141619" cy="48007"/>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131" name="Google Shape;131;p1">
            <a:extLst>
              <a:ext uri="{C183D7F6-B498-43B3-948B-1728B52AA6E4}">
                <adec:decorative xmlns:adec="http://schemas.microsoft.com/office/drawing/2017/decorative" val="1"/>
              </a:ext>
            </a:extLst>
          </p:cNvPr>
          <p:cNvCxnSpPr/>
          <p:nvPr/>
        </p:nvCxnSpPr>
        <p:spPr>
          <a:xfrm>
            <a:off x="905743" y="3257550"/>
            <a:ext cx="7406640" cy="0"/>
          </a:xfrm>
          <a:prstGeom prst="straightConnector1">
            <a:avLst/>
          </a:prstGeom>
          <a:noFill/>
          <a:ln w="9525" cap="flat" cmpd="sng">
            <a:solidFill>
              <a:srgbClr val="7F7F7F"/>
            </a:solidFill>
            <a:prstDash val="solid"/>
            <a:round/>
            <a:headEnd type="none" w="sm" len="sm"/>
            <a:tailEnd type="none" w="sm" len="sm"/>
          </a:ln>
        </p:spPr>
      </p:cxnSp>
      <p:sp>
        <p:nvSpPr>
          <p:cNvPr id="132" name="Google Shape;132;p1">
            <a:extLst>
              <a:ext uri="{C183D7F6-B498-43B3-948B-1728B52AA6E4}">
                <adec:decorative xmlns:adec="http://schemas.microsoft.com/office/drawing/2017/decorative" val="1"/>
              </a:ext>
            </a:extLst>
          </p:cNvPr>
          <p:cNvSpPr/>
          <p:nvPr/>
        </p:nvSpPr>
        <p:spPr>
          <a:xfrm>
            <a:off x="0" y="1"/>
            <a:ext cx="9144000" cy="5143500"/>
          </a:xfrm>
          <a:prstGeom prst="rect">
            <a:avLst/>
          </a:prstGeom>
          <a:solidFill>
            <a:srgbClr val="FBE6C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 name="Google Shape;133;p1">
            <a:extLst>
              <a:ext uri="{C183D7F6-B498-43B3-948B-1728B52AA6E4}">
                <adec:decorative xmlns:adec="http://schemas.microsoft.com/office/drawing/2017/decorative" val="1"/>
              </a:ext>
            </a:extLst>
          </p:cNvPr>
          <p:cNvSpPr/>
          <p:nvPr/>
        </p:nvSpPr>
        <p:spPr>
          <a:xfrm>
            <a:off x="5710117" y="1"/>
            <a:ext cx="3438551" cy="5143500"/>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4" name="Google Shape;134;p1"/>
          <p:cNvSpPr txBox="1">
            <a:spLocks noGrp="1"/>
          </p:cNvSpPr>
          <p:nvPr>
            <p:ph type="ctrTitle"/>
          </p:nvPr>
        </p:nvSpPr>
        <p:spPr>
          <a:xfrm>
            <a:off x="5927000" y="298250"/>
            <a:ext cx="3004800" cy="21945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FFFFFF"/>
              </a:buClr>
              <a:buSzPts val="3300"/>
              <a:buFont typeface="Calibri"/>
              <a:buNone/>
            </a:pPr>
            <a:r>
              <a:rPr lang="en-US" sz="3300" b="1" dirty="0">
                <a:solidFill>
                  <a:srgbClr val="FFFFFF"/>
                </a:solidFill>
                <a:latin typeface="Roboto"/>
                <a:ea typeface="Roboto"/>
                <a:cs typeface="Roboto"/>
                <a:sym typeface="Roboto"/>
              </a:rPr>
              <a:t>1241 Task Force </a:t>
            </a:r>
            <a:br>
              <a:rPr lang="en-US" sz="3300" b="1" dirty="0">
                <a:solidFill>
                  <a:srgbClr val="FFFFFF"/>
                </a:solidFill>
                <a:latin typeface="Roboto"/>
                <a:ea typeface="Roboto"/>
                <a:cs typeface="Roboto"/>
                <a:sym typeface="Roboto"/>
              </a:rPr>
            </a:br>
            <a:r>
              <a:rPr lang="en-US" sz="3300" b="1" dirty="0">
                <a:solidFill>
                  <a:srgbClr val="FFFFFF"/>
                </a:solidFill>
                <a:latin typeface="Roboto"/>
                <a:ea typeface="Roboto"/>
                <a:cs typeface="Roboto"/>
                <a:sym typeface="Roboto"/>
              </a:rPr>
              <a:t>Meeting #9</a:t>
            </a:r>
            <a:endParaRPr sz="3300" b="1" dirty="0">
              <a:solidFill>
                <a:srgbClr val="FFFFFF"/>
              </a:solidFill>
              <a:latin typeface="Roboto"/>
              <a:ea typeface="Roboto"/>
              <a:cs typeface="Roboto"/>
              <a:sym typeface="Roboto"/>
            </a:endParaRPr>
          </a:p>
        </p:txBody>
      </p:sp>
      <p:sp>
        <p:nvSpPr>
          <p:cNvPr id="135" name="Google Shape;135;p1"/>
          <p:cNvSpPr txBox="1">
            <a:spLocks noGrp="1"/>
          </p:cNvSpPr>
          <p:nvPr>
            <p:ph type="subTitle" idx="1"/>
          </p:nvPr>
        </p:nvSpPr>
        <p:spPr>
          <a:xfrm>
            <a:off x="6072666" y="2683564"/>
            <a:ext cx="2744435" cy="197987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1200"/>
              </a:spcBef>
              <a:spcAft>
                <a:spcPts val="200"/>
              </a:spcAft>
              <a:buSzPts val="1100"/>
              <a:buNone/>
            </a:pPr>
            <a:r>
              <a:rPr lang="en-US" sz="1100">
                <a:solidFill>
                  <a:srgbClr val="FFFFFF"/>
                </a:solidFill>
                <a:latin typeface="Roboto"/>
                <a:ea typeface="Roboto"/>
                <a:cs typeface="Roboto"/>
                <a:sym typeface="Roboto"/>
              </a:rPr>
              <a:t>March 12, 2024</a:t>
            </a:r>
            <a:endParaRPr>
              <a:latin typeface="Roboto"/>
              <a:ea typeface="Roboto"/>
              <a:cs typeface="Roboto"/>
              <a:sym typeface="Roboto"/>
            </a:endParaRPr>
          </a:p>
        </p:txBody>
      </p:sp>
      <p:sp>
        <p:nvSpPr>
          <p:cNvPr id="136" name="Google Shape;136;p1">
            <a:extLst>
              <a:ext uri="{C183D7F6-B498-43B3-948B-1728B52AA6E4}">
                <adec:decorative xmlns:adec="http://schemas.microsoft.com/office/drawing/2017/decorative" val="1"/>
              </a:ext>
            </a:extLst>
          </p:cNvPr>
          <p:cNvSpPr/>
          <p:nvPr/>
        </p:nvSpPr>
        <p:spPr>
          <a:xfrm>
            <a:off x="5667681" y="1"/>
            <a:ext cx="48007" cy="51435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7" name="Google Shape;137;p1"/>
          <p:cNvSpPr txBox="1">
            <a:spLocks noGrp="1"/>
          </p:cNvSpPr>
          <p:nvPr>
            <p:ph type="sldNum" idx="12"/>
          </p:nvPr>
        </p:nvSpPr>
        <p:spPr>
          <a:xfrm>
            <a:off x="8472459" y="4663217"/>
            <a:ext cx="548700" cy="393600"/>
          </a:xfrm>
          <a:prstGeom prst="rect">
            <a:avLst/>
          </a:prstGeom>
          <a:noFill/>
          <a:ln>
            <a:noFill/>
          </a:ln>
        </p:spPr>
        <p:txBody>
          <a:bodyPr spcFirstLastPara="1" wrap="square" lIns="68575" tIns="34275" rIns="68575" bIns="34275" anchor="ctr"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a:t>1</a:t>
            </a:fld>
            <a:endParaRPr/>
          </a:p>
        </p:txBody>
      </p:sp>
      <p:pic>
        <p:nvPicPr>
          <p:cNvPr id="138" name="Google Shape;138;p1" descr="A person standing in front of a classroom"/>
          <p:cNvPicPr preferRelativeResize="0"/>
          <p:nvPr/>
        </p:nvPicPr>
        <p:blipFill rotWithShape="1">
          <a:blip r:embed="rId3">
            <a:alphaModFix/>
          </a:blip>
          <a:srcRect/>
          <a:stretch/>
        </p:blipFill>
        <p:spPr>
          <a:xfrm>
            <a:off x="-4668" y="807724"/>
            <a:ext cx="5667681" cy="352780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0"/>
          <p:cNvSpPr txBox="1">
            <a:spLocks noGrp="1"/>
          </p:cNvSpPr>
          <p:nvPr>
            <p:ph type="title"/>
          </p:nvPr>
        </p:nvSpPr>
        <p:spPr>
          <a:xfrm>
            <a:off x="822960" y="214957"/>
            <a:ext cx="7830222"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We’ve reviewed your survey feedback, and are working to incorporate it in future meetings</a:t>
            </a:r>
            <a:endParaRPr sz="3000">
              <a:solidFill>
                <a:schemeClr val="accent3"/>
              </a:solidFill>
              <a:latin typeface="Roboto"/>
              <a:ea typeface="Roboto"/>
              <a:cs typeface="Roboto"/>
              <a:sym typeface="Roboto"/>
            </a:endParaRPr>
          </a:p>
        </p:txBody>
      </p:sp>
      <p:sp>
        <p:nvSpPr>
          <p:cNvPr id="237" name="Google Shape;237;p1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38" name="Google Shape;238;p1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239" name="Google Shape;239;p1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10</a:t>
            </a:fld>
            <a:endParaRPr>
              <a:latin typeface="Roboto"/>
              <a:ea typeface="Roboto"/>
              <a:cs typeface="Roboto"/>
              <a:sym typeface="Roboto"/>
            </a:endParaRPr>
          </a:p>
        </p:txBody>
      </p:sp>
      <p:sp>
        <p:nvSpPr>
          <p:cNvPr id="240" name="Google Shape;240;p10"/>
          <p:cNvSpPr txBox="1"/>
          <p:nvPr/>
        </p:nvSpPr>
        <p:spPr>
          <a:xfrm>
            <a:off x="822960" y="995081"/>
            <a:ext cx="7830300" cy="197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Study Groups</a:t>
            </a:r>
            <a:endParaRPr/>
          </a:p>
          <a:p>
            <a:pPr marL="0" marR="0" lvl="0" indent="0" algn="l" rtl="0">
              <a:lnSpc>
                <a:spcPct val="100000"/>
              </a:lnSpc>
              <a:spcBef>
                <a:spcPts val="0"/>
              </a:spcBef>
              <a:spcAft>
                <a:spcPts val="0"/>
              </a:spcAft>
              <a:buNone/>
            </a:pPr>
            <a:endParaRPr sz="1050" b="0" i="0"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“It would also be helpful to have the opportunity to switch around small groups. For example, if a member was in small n-size but wanted to join the trends group, it would be great to be able to shuffle around.”</a:t>
            </a:r>
            <a:endParaRPr/>
          </a:p>
          <a:p>
            <a:pPr marL="171450" marR="0" lvl="0" indent="-10795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“I appreciate the focused time on specific areas, but this does not address all inequities.”</a:t>
            </a:r>
            <a:endParaRPr/>
          </a:p>
          <a:p>
            <a:pPr marL="171450" marR="0" lvl="0" indent="-10795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“Broaden the areas of concern or inequities beyond 5.”</a:t>
            </a:r>
            <a:endParaRPr/>
          </a:p>
          <a:p>
            <a:pPr marL="171450" marR="0" lvl="0" indent="-10795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“Our working groups are helpful, but I am concerned that identifying the specific areas we are not giving voice to many contextual factors that </a:t>
            </a:r>
            <a:r>
              <a:rPr lang="en-US" sz="1000" i="1">
                <a:latin typeface="Roboto"/>
                <a:ea typeface="Roboto"/>
                <a:cs typeface="Roboto"/>
                <a:sym typeface="Roboto"/>
              </a:rPr>
              <a:t>affect</a:t>
            </a:r>
            <a:r>
              <a:rPr lang="en-US" sz="1000" b="0" i="1" u="none" strike="noStrike" cap="none">
                <a:solidFill>
                  <a:srgbClr val="000000"/>
                </a:solidFill>
                <a:latin typeface="Roboto"/>
                <a:ea typeface="Roboto"/>
                <a:cs typeface="Roboto"/>
                <a:sym typeface="Roboto"/>
              </a:rPr>
              <a:t> accountability for small and rural districts. Areas identified for the working groups are just part of the puzzle, not the whole picture and our final report should reflect that all inequities have been considered.”</a:t>
            </a:r>
            <a:endParaRPr/>
          </a:p>
        </p:txBody>
      </p:sp>
      <p:sp>
        <p:nvSpPr>
          <p:cNvPr id="241" name="Google Shape;241;p10"/>
          <p:cNvSpPr txBox="1"/>
          <p:nvPr/>
        </p:nvSpPr>
        <p:spPr>
          <a:xfrm>
            <a:off x="822959" y="3174246"/>
            <a:ext cx="7830300" cy="1015800"/>
          </a:xfrm>
          <a:prstGeom prst="rect">
            <a:avLst/>
          </a:prstGeom>
          <a:solidFill>
            <a:srgbClr val="BEC5B6"/>
          </a:solidFill>
          <a:ln w="12700" cap="flat" cmpd="sng">
            <a:solidFill>
              <a:srgbClr val="60340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You will have ample time today to comment on other groups’ findings and recommendations. We also encourage you to attend other study groups meetings between meetings or invite others with relevant expertise to your meetings. Watch the public agenda posting for updates on meeting times. </a:t>
            </a:r>
            <a:endParaRPr/>
          </a:p>
          <a:p>
            <a:pPr marL="0" marR="0" lvl="0" indent="0" algn="ctr" rtl="0">
              <a:lnSpc>
                <a:spcPct val="100000"/>
              </a:lnSpc>
              <a:spcBef>
                <a:spcPts val="0"/>
              </a:spcBef>
              <a:spcAft>
                <a:spcPts val="0"/>
              </a:spcAft>
              <a:buNone/>
            </a:pP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If you feel there is a need for additional groups, please raise to the Task Force and facilitators directly.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1"/>
          <p:cNvSpPr txBox="1">
            <a:spLocks noGrp="1"/>
          </p:cNvSpPr>
          <p:nvPr>
            <p:ph type="title"/>
          </p:nvPr>
        </p:nvSpPr>
        <p:spPr>
          <a:xfrm>
            <a:off x="822960" y="214957"/>
            <a:ext cx="7830222"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We’ve reviewed your survey feedback, and are working to incorporate it in future meetings</a:t>
            </a:r>
            <a:endParaRPr sz="3000">
              <a:solidFill>
                <a:schemeClr val="accent3"/>
              </a:solidFill>
              <a:latin typeface="Roboto"/>
              <a:ea typeface="Roboto"/>
              <a:cs typeface="Roboto"/>
              <a:sym typeface="Roboto"/>
            </a:endParaRPr>
          </a:p>
        </p:txBody>
      </p:sp>
      <p:sp>
        <p:nvSpPr>
          <p:cNvPr id="247" name="Google Shape;247;p1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48" name="Google Shape;248;p1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249" name="Google Shape;249;p1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11</a:t>
            </a:fld>
            <a:endParaRPr>
              <a:latin typeface="Roboto"/>
              <a:ea typeface="Roboto"/>
              <a:cs typeface="Roboto"/>
              <a:sym typeface="Roboto"/>
            </a:endParaRPr>
          </a:p>
        </p:txBody>
      </p:sp>
      <p:sp>
        <p:nvSpPr>
          <p:cNvPr id="250" name="Google Shape;250;p11"/>
          <p:cNvSpPr txBox="1"/>
          <p:nvPr/>
        </p:nvSpPr>
        <p:spPr>
          <a:xfrm>
            <a:off x="822960" y="995081"/>
            <a:ext cx="7830221" cy="24468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Roadmap</a:t>
            </a:r>
            <a:endParaRPr/>
          </a:p>
          <a:p>
            <a:pPr marL="0" marR="0" lvl="0" indent="0" algn="l" rtl="0">
              <a:lnSpc>
                <a:spcPct val="100000"/>
              </a:lnSpc>
              <a:spcBef>
                <a:spcPts val="0"/>
              </a:spcBef>
              <a:spcAft>
                <a:spcPts val="0"/>
              </a:spcAft>
              <a:buNone/>
            </a:pPr>
            <a:endParaRPr sz="1200" b="1" i="0"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200"/>
              <a:buFont typeface="Arial"/>
              <a:buChar char="•"/>
            </a:pPr>
            <a:r>
              <a:rPr lang="en-US" sz="1200" b="0" i="1" u="none" strike="noStrike" cap="none">
                <a:solidFill>
                  <a:srgbClr val="000000"/>
                </a:solidFill>
                <a:latin typeface="Roboto"/>
                <a:ea typeface="Roboto"/>
                <a:cs typeface="Roboto"/>
                <a:sym typeface="Roboto"/>
              </a:rPr>
              <a:t>“Let's take as much time as needed. The proposed timelines were too tight.” </a:t>
            </a:r>
            <a:endParaRPr/>
          </a:p>
          <a:p>
            <a:pPr marL="171450" marR="0" lvl="0" indent="-95250" algn="l" rtl="0">
              <a:lnSpc>
                <a:spcPct val="100000"/>
              </a:lnSpc>
              <a:spcBef>
                <a:spcPts val="0"/>
              </a:spcBef>
              <a:spcAft>
                <a:spcPts val="0"/>
              </a:spcAft>
              <a:buClr>
                <a:srgbClr val="000000"/>
              </a:buClr>
              <a:buSzPts val="1200"/>
              <a:buFont typeface="Arial"/>
              <a:buNone/>
            </a:pPr>
            <a:endParaRPr sz="12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200"/>
              <a:buFont typeface="Arial"/>
              <a:buChar char="•"/>
            </a:pPr>
            <a:r>
              <a:rPr lang="en-US" sz="1200" b="0" i="1" u="none" strike="noStrike" cap="none">
                <a:solidFill>
                  <a:srgbClr val="000000"/>
                </a:solidFill>
                <a:latin typeface="Roboto"/>
                <a:ea typeface="Roboto"/>
                <a:cs typeface="Roboto"/>
                <a:sym typeface="Roboto"/>
              </a:rPr>
              <a:t>“I think that I fully agree with the group sentiment that we should use as much of our time allotted to complete the work of the task force. However, I do NOT think we should ask for legislators to extend the task force beyond November. I couldn't tell if that was a conversation on the table, but I believe we should deliver to the task force a report by the currently legislated date.”</a:t>
            </a:r>
            <a:endParaRPr/>
          </a:p>
          <a:p>
            <a:pPr marL="171450" marR="0" lvl="0" indent="-95250" algn="l" rtl="0">
              <a:lnSpc>
                <a:spcPct val="100000"/>
              </a:lnSpc>
              <a:spcBef>
                <a:spcPts val="0"/>
              </a:spcBef>
              <a:spcAft>
                <a:spcPts val="0"/>
              </a:spcAft>
              <a:buClr>
                <a:srgbClr val="000000"/>
              </a:buClr>
              <a:buSzPts val="1200"/>
              <a:buFont typeface="Arial"/>
              <a:buNone/>
            </a:pPr>
            <a:endParaRPr sz="12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200"/>
              <a:buFont typeface="Arial"/>
              <a:buChar char="•"/>
            </a:pPr>
            <a:r>
              <a:rPr lang="en-US" sz="1200" b="0" i="1" u="none" strike="noStrike" cap="none">
                <a:solidFill>
                  <a:srgbClr val="000000"/>
                </a:solidFill>
                <a:latin typeface="Roboto"/>
                <a:ea typeface="Roboto"/>
                <a:cs typeface="Roboto"/>
                <a:sym typeface="Roboto"/>
              </a:rPr>
              <a:t>“We need to allow enough time for our task force to produce a quality report.”</a:t>
            </a:r>
            <a:endParaRPr/>
          </a:p>
          <a:p>
            <a:pPr marL="171450" marR="0" lvl="0" indent="-9525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sz="105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endParaRPr sz="1050" b="0" i="0" u="none" strike="noStrike" cap="none">
              <a:solidFill>
                <a:srgbClr val="000000"/>
              </a:solidFill>
              <a:latin typeface="Roboto"/>
              <a:ea typeface="Roboto"/>
              <a:cs typeface="Roboto"/>
              <a:sym typeface="Roboto"/>
            </a:endParaRPr>
          </a:p>
        </p:txBody>
      </p:sp>
      <p:sp>
        <p:nvSpPr>
          <p:cNvPr id="251" name="Google Shape;251;p11"/>
          <p:cNvSpPr txBox="1"/>
          <p:nvPr/>
        </p:nvSpPr>
        <p:spPr>
          <a:xfrm>
            <a:off x="2602006" y="3505106"/>
            <a:ext cx="3617103" cy="276999"/>
          </a:xfrm>
          <a:prstGeom prst="rect">
            <a:avLst/>
          </a:prstGeom>
          <a:solidFill>
            <a:srgbClr val="BEC5B6"/>
          </a:solidFill>
          <a:ln w="12700" cap="flat" cmpd="sng">
            <a:solidFill>
              <a:srgbClr val="60340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There will be additional meetings beyond June.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12">
            <a:extLst>
              <a:ext uri="{C183D7F6-B498-43B3-948B-1728B52AA6E4}">
                <adec:decorative xmlns:adec="http://schemas.microsoft.com/office/drawing/2017/decorative" val="1"/>
              </a:ext>
            </a:extLst>
          </p:cNvPr>
          <p:cNvSpPr/>
          <p:nvPr/>
        </p:nvSpPr>
        <p:spPr>
          <a:xfrm>
            <a:off x="1344075" y="1592800"/>
            <a:ext cx="6248700" cy="1714500"/>
          </a:xfrm>
          <a:prstGeom prst="rect">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57" name="Google Shape;257;p12"/>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Updated Roadmap</a:t>
            </a:r>
            <a:endParaRPr sz="3000">
              <a:solidFill>
                <a:schemeClr val="accent3"/>
              </a:solidFill>
              <a:latin typeface="Roboto"/>
              <a:ea typeface="Roboto"/>
              <a:cs typeface="Roboto"/>
              <a:sym typeface="Roboto"/>
            </a:endParaRPr>
          </a:p>
        </p:txBody>
      </p:sp>
      <p:sp>
        <p:nvSpPr>
          <p:cNvPr id="258" name="Google Shape;258;p1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59" name="Google Shape;259;p1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260" name="Google Shape;260;p1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12</a:t>
            </a:fld>
            <a:endParaRPr>
              <a:latin typeface="Roboto"/>
              <a:ea typeface="Roboto"/>
              <a:cs typeface="Roboto"/>
              <a:sym typeface="Roboto"/>
            </a:endParaRPr>
          </a:p>
        </p:txBody>
      </p:sp>
      <p:sp>
        <p:nvSpPr>
          <p:cNvPr id="261" name="Google Shape;261;p12">
            <a:extLst>
              <a:ext uri="{C183D7F6-B498-43B3-948B-1728B52AA6E4}">
                <adec:decorative xmlns:adec="http://schemas.microsoft.com/office/drawing/2017/decorative" val="1"/>
              </a:ext>
            </a:extLst>
          </p:cNvPr>
          <p:cNvSpPr txBox="1"/>
          <p:nvPr/>
        </p:nvSpPr>
        <p:spPr>
          <a:xfrm>
            <a:off x="1553625" y="1316575"/>
            <a:ext cx="6039000" cy="281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rgbClr val="3F3F3F"/>
              </a:solidFill>
              <a:latin typeface="Calibri"/>
              <a:ea typeface="Calibri"/>
              <a:cs typeface="Calibri"/>
              <a:sym typeface="Calibri"/>
            </a:endParaRPr>
          </a:p>
        </p:txBody>
      </p:sp>
      <p:sp>
        <p:nvSpPr>
          <p:cNvPr id="262" name="Google Shape;262;p12"/>
          <p:cNvSpPr txBox="1"/>
          <p:nvPr/>
        </p:nvSpPr>
        <p:spPr>
          <a:xfrm>
            <a:off x="1782225" y="1888075"/>
            <a:ext cx="5486400" cy="1015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3F3F3F"/>
                </a:solidFill>
                <a:latin typeface="Calibri"/>
                <a:ea typeface="Calibri"/>
                <a:cs typeface="Calibri"/>
                <a:sym typeface="Calibri"/>
              </a:rPr>
              <a:t>We will be holding additional meetings through the fall.  We are currently finalizing a revised roadmap to incorporate the additional time we have. </a:t>
            </a:r>
            <a:endParaRPr sz="1800">
              <a:solidFill>
                <a:srgbClr val="3F3F3F"/>
              </a:solidFill>
              <a:latin typeface="Calibri"/>
              <a:ea typeface="Calibri"/>
              <a:cs typeface="Calibri"/>
              <a:sym typeface="Calibri"/>
            </a:endParaRPr>
          </a:p>
        </p:txBody>
      </p:sp>
      <p:pic>
        <p:nvPicPr>
          <p:cNvPr id="263" name="Google Shape;263;p1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6381750" y="793375"/>
            <a:ext cx="1854225" cy="1854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4">
            <a:extLst>
              <a:ext uri="{C183D7F6-B498-43B3-948B-1728B52AA6E4}">
                <adec:decorative xmlns:adec="http://schemas.microsoft.com/office/drawing/2017/decorative" val="1"/>
              </a:ext>
            </a:extLst>
          </p:cNvPr>
          <p:cNvSpPr/>
          <p:nvPr/>
        </p:nvSpPr>
        <p:spPr>
          <a:xfrm>
            <a:off x="616619" y="3932821"/>
            <a:ext cx="7985957" cy="782054"/>
          </a:xfrm>
          <a:prstGeom prst="rect">
            <a:avLst/>
          </a:prstGeom>
          <a:solidFill>
            <a:schemeClr val="accent5"/>
          </a:solidFill>
          <a:ln w="1905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9" name="Google Shape;269;p14"/>
          <p:cNvSpPr txBox="1">
            <a:spLocks noGrp="1"/>
          </p:cNvSpPr>
          <p:nvPr>
            <p:ph type="title"/>
          </p:nvPr>
        </p:nvSpPr>
        <p:spPr>
          <a:xfrm>
            <a:off x="800100" y="301876"/>
            <a:ext cx="7543800" cy="578423"/>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We will work towards recommendations that everyone can live with.</a:t>
            </a:r>
            <a:endParaRPr/>
          </a:p>
        </p:txBody>
      </p:sp>
      <p:sp>
        <p:nvSpPr>
          <p:cNvPr id="270" name="Google Shape;270;p1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13</a:t>
            </a:fld>
            <a:endParaRPr/>
          </a:p>
        </p:txBody>
      </p:sp>
      <p:grpSp>
        <p:nvGrpSpPr>
          <p:cNvPr id="271" name="Google Shape;271;p14">
            <a:extLst>
              <a:ext uri="{C183D7F6-B498-43B3-948B-1728B52AA6E4}">
                <adec:decorative xmlns:adec="http://schemas.microsoft.com/office/drawing/2017/decorative" val="1"/>
              </a:ext>
            </a:extLst>
          </p:cNvPr>
          <p:cNvGrpSpPr/>
          <p:nvPr/>
        </p:nvGrpSpPr>
        <p:grpSpPr>
          <a:xfrm>
            <a:off x="1925053" y="765509"/>
            <a:ext cx="4572000" cy="3657599"/>
            <a:chOff x="0" y="0"/>
            <a:chExt cx="4572000" cy="3657599"/>
          </a:xfrm>
        </p:grpSpPr>
        <p:sp>
          <p:nvSpPr>
            <p:cNvPr id="272" name="Google Shape;272;p14"/>
            <p:cNvSpPr/>
            <p:nvPr/>
          </p:nvSpPr>
          <p:spPr>
            <a:xfrm>
              <a:off x="0" y="1097279"/>
              <a:ext cx="4572000" cy="1463040"/>
            </a:xfrm>
            <a:prstGeom prst="notchedRightArrow">
              <a:avLst>
                <a:gd name="adj1" fmla="val 50000"/>
                <a:gd name="adj2" fmla="val 50000"/>
              </a:avLst>
            </a:prstGeom>
            <a:solidFill>
              <a:srgbClr val="F5D7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4"/>
            <p:cNvSpPr/>
            <p:nvPr/>
          </p:nvSpPr>
          <p:spPr>
            <a:xfrm>
              <a:off x="1808" y="0"/>
              <a:ext cx="790612" cy="1463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4"/>
            <p:cNvSpPr txBox="1"/>
            <p:nvPr/>
          </p:nvSpPr>
          <p:spPr>
            <a:xfrm>
              <a:off x="1808" y="0"/>
              <a:ext cx="790612" cy="1463040"/>
            </a:xfrm>
            <a:prstGeom prst="rect">
              <a:avLst/>
            </a:pr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Design a prototype</a:t>
              </a:r>
              <a:endParaRPr/>
            </a:p>
          </p:txBody>
        </p:sp>
        <p:sp>
          <p:nvSpPr>
            <p:cNvPr id="275" name="Google Shape;275;p14"/>
            <p:cNvSpPr/>
            <p:nvPr/>
          </p:nvSpPr>
          <p:spPr>
            <a:xfrm>
              <a:off x="214234" y="1645920"/>
              <a:ext cx="365760" cy="365760"/>
            </a:xfrm>
            <a:prstGeom prst="ellipse">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4"/>
            <p:cNvSpPr/>
            <p:nvPr/>
          </p:nvSpPr>
          <p:spPr>
            <a:xfrm>
              <a:off x="831951" y="2194559"/>
              <a:ext cx="790612" cy="1463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4"/>
            <p:cNvSpPr txBox="1"/>
            <p:nvPr/>
          </p:nvSpPr>
          <p:spPr>
            <a:xfrm>
              <a:off x="831951" y="2194559"/>
              <a:ext cx="790612" cy="1463040"/>
            </a:xfrm>
            <a:prstGeom prst="rect">
              <a:avLst/>
            </a:prstGeom>
            <a:noFill/>
            <a:ln>
              <a:noFill/>
            </a:ln>
          </p:spPr>
          <p:txBody>
            <a:bodyPr spcFirstLastPara="1" wrap="square" lIns="78225" tIns="78225" rIns="78225" bIns="78225"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Gather feedback</a:t>
              </a:r>
              <a:endParaRPr/>
            </a:p>
          </p:txBody>
        </p:sp>
        <p:sp>
          <p:nvSpPr>
            <p:cNvPr id="278" name="Google Shape;278;p14"/>
            <p:cNvSpPr/>
            <p:nvPr/>
          </p:nvSpPr>
          <p:spPr>
            <a:xfrm>
              <a:off x="1044377" y="1645920"/>
              <a:ext cx="365760" cy="365760"/>
            </a:xfrm>
            <a:prstGeom prst="ellipse">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4"/>
            <p:cNvSpPr/>
            <p:nvPr/>
          </p:nvSpPr>
          <p:spPr>
            <a:xfrm>
              <a:off x="1662093" y="0"/>
              <a:ext cx="790612" cy="1463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4"/>
            <p:cNvSpPr txBox="1"/>
            <p:nvPr/>
          </p:nvSpPr>
          <p:spPr>
            <a:xfrm>
              <a:off x="1662093" y="0"/>
              <a:ext cx="790612" cy="1463040"/>
            </a:xfrm>
            <a:prstGeom prst="rect">
              <a:avLst/>
            </a:pr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Improve the prototype</a:t>
              </a:r>
              <a:endParaRPr/>
            </a:p>
          </p:txBody>
        </p:sp>
        <p:sp>
          <p:nvSpPr>
            <p:cNvPr id="281" name="Google Shape;281;p14"/>
            <p:cNvSpPr/>
            <p:nvPr/>
          </p:nvSpPr>
          <p:spPr>
            <a:xfrm>
              <a:off x="1874519" y="1645920"/>
              <a:ext cx="365760" cy="365760"/>
            </a:xfrm>
            <a:prstGeom prst="ellipse">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4"/>
            <p:cNvSpPr/>
            <p:nvPr/>
          </p:nvSpPr>
          <p:spPr>
            <a:xfrm>
              <a:off x="2492236" y="2194559"/>
              <a:ext cx="790612" cy="1463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4"/>
            <p:cNvSpPr txBox="1"/>
            <p:nvPr/>
          </p:nvSpPr>
          <p:spPr>
            <a:xfrm>
              <a:off x="2492236" y="2194559"/>
              <a:ext cx="790612" cy="1463040"/>
            </a:xfrm>
            <a:prstGeom prst="rect">
              <a:avLst/>
            </a:prstGeom>
            <a:noFill/>
            <a:ln>
              <a:noFill/>
            </a:ln>
          </p:spPr>
          <p:txBody>
            <a:bodyPr spcFirstLastPara="1" wrap="square" lIns="78225" tIns="78225" rIns="78225" bIns="78225" anchor="t"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Gather more feedback</a:t>
              </a:r>
              <a:endParaRPr/>
            </a:p>
          </p:txBody>
        </p:sp>
        <p:sp>
          <p:nvSpPr>
            <p:cNvPr id="284" name="Google Shape;284;p14"/>
            <p:cNvSpPr/>
            <p:nvPr/>
          </p:nvSpPr>
          <p:spPr>
            <a:xfrm>
              <a:off x="2704662" y="1645920"/>
              <a:ext cx="365760" cy="365760"/>
            </a:xfrm>
            <a:prstGeom prst="ellipse">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4"/>
            <p:cNvSpPr/>
            <p:nvPr/>
          </p:nvSpPr>
          <p:spPr>
            <a:xfrm>
              <a:off x="3194632" y="0"/>
              <a:ext cx="790612" cy="146304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4"/>
            <p:cNvSpPr txBox="1"/>
            <p:nvPr/>
          </p:nvSpPr>
          <p:spPr>
            <a:xfrm>
              <a:off x="3194632" y="0"/>
              <a:ext cx="790612" cy="1463040"/>
            </a:xfrm>
            <a:prstGeom prst="rect">
              <a:avLst/>
            </a:prstGeom>
            <a:noFill/>
            <a:ln>
              <a:noFill/>
            </a:ln>
          </p:spPr>
          <p:txBody>
            <a:bodyPr spcFirstLastPara="1" wrap="square" lIns="78225" tIns="78225" rIns="78225" bIns="78225" anchor="b" anchorCtr="0">
              <a:noAutofit/>
            </a:bodyPr>
            <a:lstStyle/>
            <a:p>
              <a:pPr marL="0" marR="0" lvl="0" indent="0" algn="ctr" rtl="0">
                <a:lnSpc>
                  <a:spcPct val="90000"/>
                </a:lnSpc>
                <a:spcBef>
                  <a:spcPts val="0"/>
                </a:spcBef>
                <a:spcAft>
                  <a:spcPts val="0"/>
                </a:spcAft>
                <a:buClr>
                  <a:srgbClr val="000000"/>
                </a:buClr>
                <a:buSzPts val="1100"/>
                <a:buFont typeface="Arial"/>
                <a:buNone/>
              </a:pPr>
              <a:r>
                <a:rPr lang="en-US" sz="1100" b="0" i="0" u="none" strike="noStrike" cap="none">
                  <a:solidFill>
                    <a:srgbClr val="000000"/>
                  </a:solidFill>
                  <a:latin typeface="Roboto"/>
                  <a:ea typeface="Roboto"/>
                  <a:cs typeface="Roboto"/>
                  <a:sym typeface="Roboto"/>
                </a:rPr>
                <a:t>Improve the prototype</a:t>
              </a:r>
              <a:endParaRPr/>
            </a:p>
          </p:txBody>
        </p:sp>
        <p:sp>
          <p:nvSpPr>
            <p:cNvPr id="287" name="Google Shape;287;p14"/>
            <p:cNvSpPr/>
            <p:nvPr/>
          </p:nvSpPr>
          <p:spPr>
            <a:xfrm>
              <a:off x="3534805" y="1645920"/>
              <a:ext cx="365760" cy="365760"/>
            </a:xfrm>
            <a:prstGeom prst="ellipse">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8" name="Google Shape;288;p14">
            <a:extLst>
              <a:ext uri="{C183D7F6-B498-43B3-948B-1728B52AA6E4}">
                <adec:decorative xmlns:adec="http://schemas.microsoft.com/office/drawing/2017/decorative" val="1"/>
              </a:ext>
            </a:extLst>
          </p:cNvPr>
          <p:cNvSpPr/>
          <p:nvPr/>
        </p:nvSpPr>
        <p:spPr>
          <a:xfrm>
            <a:off x="6963275" y="1902493"/>
            <a:ext cx="1203158" cy="1428750"/>
          </a:xfrm>
          <a:prstGeom prst="rect">
            <a:avLst/>
          </a:prstGeom>
          <a:solidFill>
            <a:schemeClr val="accent1"/>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Roboto"/>
              <a:ea typeface="Roboto"/>
              <a:cs typeface="Roboto"/>
              <a:sym typeface="Roboto"/>
            </a:endParaRPr>
          </a:p>
        </p:txBody>
      </p:sp>
      <p:sp>
        <p:nvSpPr>
          <p:cNvPr id="289" name="Google Shape;289;p14"/>
          <p:cNvSpPr txBox="1"/>
          <p:nvPr/>
        </p:nvSpPr>
        <p:spPr>
          <a:xfrm>
            <a:off x="7008394" y="2037849"/>
            <a:ext cx="1112921"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Repeat until consensus or gridlock</a:t>
            </a:r>
            <a:endParaRPr/>
          </a:p>
        </p:txBody>
      </p:sp>
      <p:sp>
        <p:nvSpPr>
          <p:cNvPr id="290" name="Google Shape;290;p14"/>
          <p:cNvSpPr txBox="1"/>
          <p:nvPr/>
        </p:nvSpPr>
        <p:spPr>
          <a:xfrm>
            <a:off x="646697" y="3977940"/>
            <a:ext cx="798595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We will work to get to consensus, but if we cannot, we will represent the work in the report and list that the committee could not reach consensus. Once a groups gains consensus (everyone can live with it) that recommendation will be finalized and put into the report as a final recommendation.</a:t>
            </a:r>
            <a:endParaRPr/>
          </a:p>
        </p:txBody>
      </p:sp>
      <p:sp>
        <p:nvSpPr>
          <p:cNvPr id="291" name="Google Shape;291;p1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92" name="Google Shape;292;p1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title"/>
          </p:nvPr>
        </p:nvSpPr>
        <p:spPr>
          <a:xfrm>
            <a:off x="800100" y="314325"/>
            <a:ext cx="7543800" cy="578423"/>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There will be multiple opportunities for stakeholder input.</a:t>
            </a:r>
            <a:endParaRPr/>
          </a:p>
        </p:txBody>
      </p:sp>
      <p:sp>
        <p:nvSpPr>
          <p:cNvPr id="298" name="Google Shape;298;p15"/>
          <p:cNvSpPr txBox="1">
            <a:spLocks noGrp="1"/>
          </p:cNvSpPr>
          <p:nvPr>
            <p:ph type="body" idx="1"/>
          </p:nvPr>
        </p:nvSpPr>
        <p:spPr>
          <a:xfrm>
            <a:off x="822960" y="995090"/>
            <a:ext cx="7543800" cy="3406735"/>
          </a:xfrm>
          <a:prstGeom prst="rect">
            <a:avLst/>
          </a:prstGeom>
          <a:noFill/>
          <a:ln>
            <a:noFill/>
          </a:ln>
        </p:spPr>
        <p:txBody>
          <a:bodyPr spcFirstLastPara="1" wrap="square" lIns="0" tIns="45700" rIns="0" bIns="45700" anchor="t" anchorCtr="0">
            <a:normAutofit/>
          </a:bodyPr>
          <a:lstStyle/>
          <a:p>
            <a:pPr marL="457200" lvl="0" indent="-228600" algn="l" rtl="0">
              <a:lnSpc>
                <a:spcPct val="90000"/>
              </a:lnSpc>
              <a:spcBef>
                <a:spcPts val="900"/>
              </a:spcBef>
              <a:spcAft>
                <a:spcPts val="0"/>
              </a:spcAft>
              <a:buSzPts val="1800"/>
              <a:buNone/>
            </a:pPr>
            <a:r>
              <a:rPr lang="en-US">
                <a:latin typeface="Roboto"/>
                <a:ea typeface="Roboto"/>
                <a:cs typeface="Roboto"/>
                <a:sym typeface="Roboto"/>
              </a:rPr>
              <a:t>Our goal is to have the opportunity for anyone from Colorado that wants to weigh in, have an opportunity to do so.</a:t>
            </a:r>
            <a:endParaRPr>
              <a:latin typeface="Roboto"/>
              <a:ea typeface="Roboto"/>
              <a:cs typeface="Roboto"/>
              <a:sym typeface="Roboto"/>
            </a:endParaRPr>
          </a:p>
        </p:txBody>
      </p:sp>
      <p:sp>
        <p:nvSpPr>
          <p:cNvPr id="299" name="Google Shape;299;p1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14</a:t>
            </a:fld>
            <a:endParaRPr/>
          </a:p>
        </p:txBody>
      </p:sp>
      <p:grpSp>
        <p:nvGrpSpPr>
          <p:cNvPr id="300" name="Google Shape;300;p15">
            <a:extLst>
              <a:ext uri="{C183D7F6-B498-43B3-948B-1728B52AA6E4}">
                <adec:decorative xmlns:adec="http://schemas.microsoft.com/office/drawing/2017/decorative" val="1"/>
              </a:ext>
            </a:extLst>
          </p:cNvPr>
          <p:cNvGrpSpPr/>
          <p:nvPr/>
        </p:nvGrpSpPr>
        <p:grpSpPr>
          <a:xfrm>
            <a:off x="1401660" y="2325242"/>
            <a:ext cx="6438435" cy="696047"/>
            <a:chOff x="2989" y="2010917"/>
            <a:chExt cx="6438435" cy="696047"/>
          </a:xfrm>
        </p:grpSpPr>
        <p:sp>
          <p:nvSpPr>
            <p:cNvPr id="301" name="Google Shape;301;p15"/>
            <p:cNvSpPr/>
            <p:nvPr/>
          </p:nvSpPr>
          <p:spPr>
            <a:xfrm>
              <a:off x="2989" y="2010917"/>
              <a:ext cx="1740117" cy="696047"/>
            </a:xfrm>
            <a:prstGeom prst="chevron">
              <a:avLst>
                <a:gd name="adj" fmla="val 50000"/>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5"/>
            <p:cNvSpPr txBox="1"/>
            <p:nvPr/>
          </p:nvSpPr>
          <p:spPr>
            <a:xfrm>
              <a:off x="351013" y="2010917"/>
              <a:ext cx="1044070" cy="6960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Task Force member outreach</a:t>
              </a:r>
              <a:endParaRPr/>
            </a:p>
          </p:txBody>
        </p:sp>
        <p:sp>
          <p:nvSpPr>
            <p:cNvPr id="303" name="Google Shape;303;p15"/>
            <p:cNvSpPr/>
            <p:nvPr/>
          </p:nvSpPr>
          <p:spPr>
            <a:xfrm>
              <a:off x="1569095" y="2010917"/>
              <a:ext cx="1740117" cy="696047"/>
            </a:xfrm>
            <a:prstGeom prst="chevron">
              <a:avLst>
                <a:gd name="adj" fmla="val 50000"/>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5"/>
            <p:cNvSpPr txBox="1"/>
            <p:nvPr/>
          </p:nvSpPr>
          <p:spPr>
            <a:xfrm>
              <a:off x="1917119" y="2010917"/>
              <a:ext cx="1044070" cy="6960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Work group outreach</a:t>
              </a:r>
              <a:endParaRPr/>
            </a:p>
          </p:txBody>
        </p:sp>
        <p:sp>
          <p:nvSpPr>
            <p:cNvPr id="305" name="Google Shape;305;p15"/>
            <p:cNvSpPr/>
            <p:nvPr/>
          </p:nvSpPr>
          <p:spPr>
            <a:xfrm>
              <a:off x="3135201" y="2010917"/>
              <a:ext cx="1740117" cy="696047"/>
            </a:xfrm>
            <a:prstGeom prst="chevron">
              <a:avLst>
                <a:gd name="adj" fmla="val 50000"/>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5"/>
            <p:cNvSpPr txBox="1"/>
            <p:nvPr/>
          </p:nvSpPr>
          <p:spPr>
            <a:xfrm>
              <a:off x="3483225" y="2010917"/>
              <a:ext cx="1044070" cy="6960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Public input survey</a:t>
              </a:r>
              <a:endParaRPr/>
            </a:p>
          </p:txBody>
        </p:sp>
        <p:sp>
          <p:nvSpPr>
            <p:cNvPr id="307" name="Google Shape;307;p15"/>
            <p:cNvSpPr/>
            <p:nvPr/>
          </p:nvSpPr>
          <p:spPr>
            <a:xfrm>
              <a:off x="4701307" y="2010917"/>
              <a:ext cx="1740117" cy="696047"/>
            </a:xfrm>
            <a:prstGeom prst="chevron">
              <a:avLst>
                <a:gd name="adj" fmla="val 50000"/>
              </a:avLst>
            </a:prstGeom>
            <a:solidFill>
              <a:srgbClr val="E3831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5"/>
            <p:cNvSpPr txBox="1"/>
            <p:nvPr/>
          </p:nvSpPr>
          <p:spPr>
            <a:xfrm>
              <a:off x="5049331" y="2010917"/>
              <a:ext cx="1044070" cy="696047"/>
            </a:xfrm>
            <a:prstGeom prst="rect">
              <a:avLst/>
            </a:prstGeom>
            <a:noFill/>
            <a:ln>
              <a:noFill/>
            </a:ln>
          </p:spPr>
          <p:txBody>
            <a:bodyPr spcFirstLastPara="1" wrap="square" lIns="56000" tIns="18650" rIns="18650" bIns="1865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US" sz="1400" b="0" i="0" u="none" strike="noStrike" cap="none">
                  <a:solidFill>
                    <a:schemeClr val="lt1"/>
                  </a:solidFill>
                  <a:latin typeface="Roboto"/>
                  <a:ea typeface="Roboto"/>
                  <a:cs typeface="Roboto"/>
                  <a:sym typeface="Roboto"/>
                </a:rPr>
                <a:t>April stakeholder panels</a:t>
              </a:r>
              <a:endParaRPr/>
            </a:p>
          </p:txBody>
        </p:sp>
      </p:grpSp>
      <p:sp>
        <p:nvSpPr>
          <p:cNvPr id="309" name="Google Shape;309;p1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10" name="Google Shape;310;p1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25d02859bcf_0_234"/>
          <p:cNvSpPr txBox="1">
            <a:spLocks noGrp="1"/>
          </p:cNvSpPr>
          <p:nvPr>
            <p:ph type="sldNum" idx="12"/>
          </p:nvPr>
        </p:nvSpPr>
        <p:spPr>
          <a:xfrm>
            <a:off x="7425345" y="4844839"/>
            <a:ext cx="984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15</a:t>
            </a:fld>
            <a:endParaRPr/>
          </a:p>
        </p:txBody>
      </p:sp>
      <p:pic>
        <p:nvPicPr>
          <p:cNvPr id="316" name="Google Shape;316;g25d02859bcf_0_23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515875" y="1957301"/>
            <a:ext cx="1142526" cy="1142526"/>
          </a:xfrm>
          <a:prstGeom prst="rect">
            <a:avLst/>
          </a:prstGeom>
          <a:noFill/>
          <a:ln>
            <a:noFill/>
          </a:ln>
        </p:spPr>
      </p:pic>
      <p:sp>
        <p:nvSpPr>
          <p:cNvPr id="317" name="Google Shape;317;g25d02859bcf_0_234"/>
          <p:cNvSpPr/>
          <p:nvPr/>
        </p:nvSpPr>
        <p:spPr>
          <a:xfrm>
            <a:off x="0" y="1147250"/>
            <a:ext cx="4577675" cy="505500"/>
          </a:xfrm>
          <a:prstGeom prst="rect">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a:ea typeface="Roboto"/>
                <a:cs typeface="Roboto"/>
                <a:sym typeface="Roboto"/>
              </a:rPr>
              <a:t>Stakeholder Engagement</a:t>
            </a:r>
            <a:endParaRPr sz="1900" b="0" i="0" u="none" strike="noStrike" cap="none">
              <a:solidFill>
                <a:srgbClr val="000000"/>
              </a:solidFill>
              <a:latin typeface="Roboto"/>
              <a:ea typeface="Roboto"/>
              <a:cs typeface="Roboto"/>
              <a:sym typeface="Roboto"/>
            </a:endParaRPr>
          </a:p>
        </p:txBody>
      </p:sp>
      <p:sp>
        <p:nvSpPr>
          <p:cNvPr id="318" name="Google Shape;318;g25d02859bcf_0_234"/>
          <p:cNvSpPr txBox="1"/>
          <p:nvPr/>
        </p:nvSpPr>
        <p:spPr>
          <a:xfrm>
            <a:off x="227175" y="3129400"/>
            <a:ext cx="1715100" cy="539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Survey</a:t>
            </a:r>
            <a:endParaRPr sz="1800" b="0" i="0" u="none" strike="noStrike" cap="none">
              <a:solidFill>
                <a:schemeClr val="dk1"/>
              </a:solidFill>
              <a:latin typeface="Roboto"/>
              <a:ea typeface="Roboto"/>
              <a:cs typeface="Roboto"/>
              <a:sym typeface="Roboto"/>
            </a:endParaRPr>
          </a:p>
        </p:txBody>
      </p:sp>
      <p:pic>
        <p:nvPicPr>
          <p:cNvPr id="319" name="Google Shape;319;g25d02859bcf_0_23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2683250" y="1957300"/>
            <a:ext cx="1099299" cy="1099299"/>
          </a:xfrm>
          <a:prstGeom prst="rect">
            <a:avLst/>
          </a:prstGeom>
          <a:noFill/>
          <a:ln>
            <a:noFill/>
          </a:ln>
        </p:spPr>
      </p:pic>
      <p:sp>
        <p:nvSpPr>
          <p:cNvPr id="320" name="Google Shape;320;g25d02859bcf_0_234"/>
          <p:cNvSpPr txBox="1"/>
          <p:nvPr/>
        </p:nvSpPr>
        <p:spPr>
          <a:xfrm>
            <a:off x="1878975" y="3099825"/>
            <a:ext cx="3000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Interview/Focus Group Protocol</a:t>
            </a:r>
            <a:endParaRPr sz="1400" b="0" i="0" u="none" strike="noStrike" cap="none">
              <a:solidFill>
                <a:schemeClr val="dk1"/>
              </a:solidFill>
              <a:latin typeface="Roboto"/>
              <a:ea typeface="Roboto"/>
              <a:cs typeface="Roboto"/>
              <a:sym typeface="Roboto"/>
            </a:endParaRPr>
          </a:p>
        </p:txBody>
      </p:sp>
      <p:sp>
        <p:nvSpPr>
          <p:cNvPr id="321" name="Google Shape;321;g25d02859bcf_0_234"/>
          <p:cNvSpPr/>
          <p:nvPr/>
        </p:nvSpPr>
        <p:spPr>
          <a:xfrm>
            <a:off x="4577675" y="1147250"/>
            <a:ext cx="4566325" cy="505500"/>
          </a:xfrm>
          <a:prstGeom prst="rect">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US" sz="1900" b="0" i="0" u="none" strike="noStrike" cap="none">
                <a:solidFill>
                  <a:srgbClr val="000000"/>
                </a:solidFill>
                <a:latin typeface="Roboto"/>
                <a:ea typeface="Roboto"/>
                <a:cs typeface="Roboto"/>
                <a:sym typeface="Roboto"/>
              </a:rPr>
              <a:t>Study Group Meetings</a:t>
            </a:r>
            <a:endParaRPr sz="1900" b="0" i="0" u="none" strike="noStrike" cap="none">
              <a:solidFill>
                <a:srgbClr val="000000"/>
              </a:solidFill>
              <a:latin typeface="Roboto"/>
              <a:ea typeface="Roboto"/>
              <a:cs typeface="Roboto"/>
              <a:sym typeface="Roboto"/>
            </a:endParaRPr>
          </a:p>
        </p:txBody>
      </p:sp>
      <p:pic>
        <p:nvPicPr>
          <p:cNvPr id="322" name="Google Shape;322;g25d02859bcf_0_23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089825" y="1754025"/>
            <a:ext cx="1256100" cy="1256100"/>
          </a:xfrm>
          <a:prstGeom prst="rect">
            <a:avLst/>
          </a:prstGeom>
          <a:noFill/>
          <a:ln>
            <a:noFill/>
          </a:ln>
        </p:spPr>
      </p:pic>
      <p:sp>
        <p:nvSpPr>
          <p:cNvPr id="323" name="Google Shape;323;g25d02859bcf_0_234"/>
          <p:cNvSpPr txBox="1"/>
          <p:nvPr/>
        </p:nvSpPr>
        <p:spPr>
          <a:xfrm>
            <a:off x="5217875" y="3029800"/>
            <a:ext cx="3000000" cy="7389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Roboto"/>
                <a:ea typeface="Roboto"/>
                <a:cs typeface="Roboto"/>
                <a:sym typeface="Roboto"/>
              </a:rPr>
              <a:t>Guidelines for holding study group meetings</a:t>
            </a:r>
            <a:endParaRPr sz="1400" b="0" i="0" u="none" strike="noStrike" cap="none">
              <a:solidFill>
                <a:schemeClr val="dk1"/>
              </a:solidFill>
              <a:latin typeface="Roboto"/>
              <a:ea typeface="Roboto"/>
              <a:cs typeface="Roboto"/>
              <a:sym typeface="Roboto"/>
            </a:endParaRPr>
          </a:p>
        </p:txBody>
      </p:sp>
      <p:sp>
        <p:nvSpPr>
          <p:cNvPr id="324" name="Google Shape;324;g25d02859bcf_0_234"/>
          <p:cNvSpPr/>
          <p:nvPr/>
        </p:nvSpPr>
        <p:spPr>
          <a:xfrm>
            <a:off x="2899350" y="3970800"/>
            <a:ext cx="3345300" cy="738900"/>
          </a:xfrm>
          <a:prstGeom prst="rect">
            <a:avLst/>
          </a:prstGeom>
          <a:solidFill>
            <a:schemeClr val="accent1"/>
          </a:solidFill>
          <a:ln w="19050" cap="flat" cmpd="sng">
            <a:solidFill>
              <a:srgbClr val="603403"/>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We have sent these tools to you in an email and will send all these materials to you again following this meeting.</a:t>
            </a:r>
            <a:endParaRPr sz="1400" b="0" i="0" u="none" strike="noStrike" cap="none">
              <a:solidFill>
                <a:srgbClr val="000000"/>
              </a:solidFill>
              <a:latin typeface="Roboto"/>
              <a:ea typeface="Roboto"/>
              <a:cs typeface="Roboto"/>
              <a:sym typeface="Roboto"/>
            </a:endParaRPr>
          </a:p>
        </p:txBody>
      </p:sp>
      <p:sp>
        <p:nvSpPr>
          <p:cNvPr id="325" name="Google Shape;325;g25d02859bcf_0_234"/>
          <p:cNvSpPr txBox="1">
            <a:spLocks noGrp="1"/>
          </p:cNvSpPr>
          <p:nvPr>
            <p:ph type="title" idx="4294967295"/>
          </p:nvPr>
        </p:nvSpPr>
        <p:spPr>
          <a:xfrm>
            <a:off x="822960" y="214957"/>
            <a:ext cx="7543800" cy="578423"/>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85000"/>
              </a:lnSpc>
              <a:spcBef>
                <a:spcPts val="0"/>
              </a:spcBef>
              <a:spcAft>
                <a:spcPts val="0"/>
              </a:spcAft>
              <a:buClr>
                <a:schemeClr val="accent3"/>
              </a:buClr>
              <a:buSzPts val="3200"/>
              <a:buFont typeface="Calibri"/>
              <a:buNone/>
              <a:tabLst/>
              <a:defRPr/>
            </a:pPr>
            <a:r>
              <a:rPr kumimoji="0" lang="en-US" sz="3000" b="0" i="0" u="none" strike="noStrike" kern="0" cap="none" spc="0" normalizeH="0" baseline="0" noProof="0" dirty="0">
                <a:ln>
                  <a:noFill/>
                </a:ln>
                <a:solidFill>
                  <a:schemeClr val="accent3"/>
                </a:solidFill>
                <a:effectLst/>
                <a:uLnTx/>
                <a:uFillTx/>
                <a:latin typeface="Roboto"/>
                <a:ea typeface="Roboto"/>
                <a:cs typeface="Roboto"/>
                <a:sym typeface="Roboto"/>
              </a:rPr>
              <a:t>Reminder of tools to help you continue your work in-between meetings</a:t>
            </a:r>
            <a:endParaRPr kumimoji="0" lang="en-US"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326" name="Google Shape;326;g25d02859bcf_0_23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27" name="Google Shape;327;g25d02859bcf_0_23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6"/>
          <p:cNvSpPr txBox="1">
            <a:spLocks noGrp="1"/>
          </p:cNvSpPr>
          <p:nvPr>
            <p:ph type="title"/>
          </p:nvPr>
        </p:nvSpPr>
        <p:spPr>
          <a:xfrm>
            <a:off x="800100" y="206335"/>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 </a:t>
            </a:r>
            <a:endParaRPr sz="3000">
              <a:solidFill>
                <a:schemeClr val="accent3"/>
              </a:solidFill>
              <a:latin typeface="Roboto"/>
              <a:ea typeface="Roboto"/>
              <a:cs typeface="Roboto"/>
              <a:sym typeface="Roboto"/>
            </a:endParaRPr>
          </a:p>
        </p:txBody>
      </p:sp>
      <p:sp>
        <p:nvSpPr>
          <p:cNvPr id="333" name="Google Shape;333;p1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16</a:t>
            </a:fld>
            <a:endParaRPr>
              <a:latin typeface="Roboto"/>
              <a:ea typeface="Roboto"/>
              <a:cs typeface="Roboto"/>
              <a:sym typeface="Roboto"/>
            </a:endParaRPr>
          </a:p>
        </p:txBody>
      </p:sp>
      <p:graphicFrame>
        <p:nvGraphicFramePr>
          <p:cNvPr id="334" name="Google Shape;334;p16"/>
          <p:cNvGraphicFramePr/>
          <p:nvPr>
            <p:extLst>
              <p:ext uri="{D42A27DB-BD31-4B8C-83A1-F6EECF244321}">
                <p14:modId xmlns:p14="http://schemas.microsoft.com/office/powerpoint/2010/main" val="3267889236"/>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35" name="Google Shape;335;p1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36" name="Google Shape;336;p1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7"/>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dirty="0">
                <a:solidFill>
                  <a:schemeClr val="accent3"/>
                </a:solidFill>
                <a:latin typeface="Roboto"/>
                <a:ea typeface="Roboto"/>
                <a:cs typeface="Roboto"/>
                <a:sym typeface="Roboto"/>
              </a:rPr>
              <a:t>Now we’ll hear fellow Task Force members’ experience with the accountability system</a:t>
            </a:r>
            <a:endParaRPr sz="3000" dirty="0">
              <a:solidFill>
                <a:schemeClr val="accent3"/>
              </a:solidFill>
              <a:latin typeface="Roboto"/>
              <a:ea typeface="Roboto"/>
              <a:cs typeface="Roboto"/>
              <a:sym typeface="Roboto"/>
            </a:endParaRPr>
          </a:p>
        </p:txBody>
      </p:sp>
      <p:sp>
        <p:nvSpPr>
          <p:cNvPr id="342" name="Google Shape;342;p1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43" name="Google Shape;343;p1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344" name="Google Shape;344;p1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17</a:t>
            </a:fld>
            <a:endParaRPr>
              <a:latin typeface="Roboto"/>
              <a:ea typeface="Roboto"/>
              <a:cs typeface="Roboto"/>
              <a:sym typeface="Roboto"/>
            </a:endParaRPr>
          </a:p>
        </p:txBody>
      </p:sp>
      <p:graphicFrame>
        <p:nvGraphicFramePr>
          <p:cNvPr id="345" name="Google Shape;345;p17"/>
          <p:cNvGraphicFramePr/>
          <p:nvPr/>
        </p:nvGraphicFramePr>
        <p:xfrm>
          <a:off x="822960" y="1195885"/>
          <a:ext cx="7586400" cy="2987080"/>
        </p:xfrm>
        <a:graphic>
          <a:graphicData uri="http://schemas.openxmlformats.org/drawingml/2006/table">
            <a:tbl>
              <a:tblPr firstRow="1" bandRow="1">
                <a:noFill/>
                <a:tableStyleId>{8CCFE212-A11F-4AA3-977A-C0DF4B5A9E60}</a:tableStyleId>
              </a:tblPr>
              <a:tblGrid>
                <a:gridCol w="2528800">
                  <a:extLst>
                    <a:ext uri="{9D8B030D-6E8A-4147-A177-3AD203B41FA5}">
                      <a16:colId xmlns:a16="http://schemas.microsoft.com/office/drawing/2014/main" val="20000"/>
                    </a:ext>
                  </a:extLst>
                </a:gridCol>
                <a:gridCol w="2528800">
                  <a:extLst>
                    <a:ext uri="{9D8B030D-6E8A-4147-A177-3AD203B41FA5}">
                      <a16:colId xmlns:a16="http://schemas.microsoft.com/office/drawing/2014/main" val="20001"/>
                    </a:ext>
                  </a:extLst>
                </a:gridCol>
                <a:gridCol w="2528800">
                  <a:extLst>
                    <a:ext uri="{9D8B030D-6E8A-4147-A177-3AD203B41FA5}">
                      <a16:colId xmlns:a16="http://schemas.microsoft.com/office/drawing/2014/main" val="20002"/>
                    </a:ext>
                  </a:extLst>
                </a:gridCol>
              </a:tblGrid>
              <a:tr h="370850">
                <a:tc gridSpan="3">
                  <a:txBody>
                    <a:bodyPr/>
                    <a:lstStyle/>
                    <a:p>
                      <a:pPr marL="0" marR="0" lvl="0" indent="0" algn="ctr" rtl="0">
                        <a:lnSpc>
                          <a:spcPct val="100000"/>
                        </a:lnSpc>
                        <a:spcBef>
                          <a:spcPts val="0"/>
                        </a:spcBef>
                        <a:spcAft>
                          <a:spcPts val="0"/>
                        </a:spcAft>
                        <a:buNone/>
                      </a:pPr>
                      <a:r>
                        <a:rPr lang="en-US" sz="1400" i="0" u="none" strike="noStrike" cap="none">
                          <a:latin typeface="Roboto"/>
                          <a:ea typeface="Roboto"/>
                          <a:cs typeface="Roboto"/>
                          <a:sym typeface="Roboto"/>
                        </a:rPr>
                        <a:t>In response to Task Force feedback, Task Force members that are most proximate to the accountability system will now share with the full group examples of how the accountability system impacts their ability to advance academic opportunities and address inequities.</a:t>
                      </a:r>
                      <a:endParaRPr/>
                    </a:p>
                    <a:p>
                      <a:pPr marL="0" marR="0" lvl="0" indent="0" algn="ctr" rtl="0">
                        <a:lnSpc>
                          <a:spcPct val="100000"/>
                        </a:lnSpc>
                        <a:spcBef>
                          <a:spcPts val="0"/>
                        </a:spcBef>
                        <a:spcAft>
                          <a:spcPts val="0"/>
                        </a:spcAft>
                        <a:buNone/>
                      </a:pPr>
                      <a:endParaRPr sz="1400" i="0" u="none" strike="noStrike" cap="none">
                        <a:latin typeface="Roboto"/>
                        <a:ea typeface="Roboto"/>
                        <a:cs typeface="Roboto"/>
                        <a:sym typeface="Roboto"/>
                      </a:endParaRPr>
                    </a:p>
                    <a:p>
                      <a:pPr marL="0" marR="0" lvl="0" indent="0" algn="ctr" rtl="0">
                        <a:lnSpc>
                          <a:spcPct val="100000"/>
                        </a:lnSpc>
                        <a:spcBef>
                          <a:spcPts val="0"/>
                        </a:spcBef>
                        <a:spcAft>
                          <a:spcPts val="0"/>
                        </a:spcAft>
                        <a:buNone/>
                      </a:pPr>
                      <a:r>
                        <a:rPr lang="en-US" sz="1400" i="1" u="none" strike="noStrike" cap="none">
                          <a:latin typeface="Roboto"/>
                          <a:ea typeface="Roboto"/>
                          <a:cs typeface="Roboto"/>
                          <a:sym typeface="Roboto"/>
                        </a:rPr>
                        <a:t>Each group will have ~25 minutes to share. </a:t>
                      </a:r>
                      <a:endParaRPr/>
                    </a:p>
                  </a:txBody>
                  <a:tcPr marL="91450" marR="91450" marT="45725" marB="45725">
                    <a:lnB w="12700" cap="flat" cmpd="sng">
                      <a:solidFill>
                        <a:schemeClr val="dk1"/>
                      </a:solidFill>
                      <a:prstDash val="solid"/>
                      <a:round/>
                      <a:headEnd type="none" w="sm" len="sm"/>
                      <a:tailEnd type="none" w="sm" len="sm"/>
                    </a:lnB>
                    <a:solidFill>
                      <a:srgbClr val="F7CD9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None/>
                      </a:pPr>
                      <a:r>
                        <a:rPr lang="en-US" sz="1400" b="1" u="none" strike="noStrike" cap="none">
                          <a:latin typeface="Roboto"/>
                          <a:ea typeface="Roboto"/>
                          <a:cs typeface="Roboto"/>
                          <a:sym typeface="Roboto"/>
                        </a:rPr>
                        <a:t>Rural school systems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400" b="1" u="none" strike="noStrike" cap="none">
                          <a:latin typeface="Roboto"/>
                          <a:ea typeface="Roboto"/>
                          <a:cs typeface="Roboto"/>
                          <a:sym typeface="Roboto"/>
                        </a:rPr>
                        <a:t>Large school systems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r>
                        <a:rPr lang="en-US" sz="1400" b="1" u="none" strike="noStrike" cap="none">
                          <a:latin typeface="Roboto"/>
                          <a:ea typeface="Roboto"/>
                          <a:cs typeface="Roboto"/>
                          <a:sym typeface="Roboto"/>
                        </a:rPr>
                        <a:t>School systems that serve high percentages of diverse students</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70850">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u="none" strike="noStrike" cap="none">
                          <a:latin typeface="Roboto"/>
                          <a:ea typeface="Roboto"/>
                          <a:cs typeface="Roboto"/>
                          <a:sym typeface="Roboto"/>
                        </a:rPr>
                        <a:t>Jim Parr (Montezuma-Cortez School District RE-1)</a:t>
                      </a:r>
                      <a:endParaRPr/>
                    </a:p>
                    <a:p>
                      <a:pPr marL="0" marR="0" lvl="0" indent="0" algn="ctr" rtl="0">
                        <a:lnSpc>
                          <a:spcPct val="100000"/>
                        </a:lnSpc>
                        <a:spcBef>
                          <a:spcPts val="0"/>
                        </a:spcBef>
                        <a:spcAft>
                          <a:spcPts val="0"/>
                        </a:spcAft>
                        <a:buNone/>
                      </a:pPr>
                      <a:endParaRPr sz="1200" b="1" u="none" strike="noStrike" cap="none">
                        <a:latin typeface="Roboto"/>
                        <a:ea typeface="Roboto"/>
                        <a:cs typeface="Roboto"/>
                        <a:sym typeface="Robot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200" b="1" u="none" strike="noStrike" cap="none">
                        <a:latin typeface="Roboto"/>
                        <a:ea typeface="Roboto"/>
                        <a:cs typeface="Roboto"/>
                        <a:sym typeface="Robot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a:latin typeface="Roboto"/>
                          <a:ea typeface="Roboto"/>
                          <a:cs typeface="Roboto"/>
                          <a:sym typeface="Roboto"/>
                        </a:rPr>
                        <a:t>Dr. Wendy Birhanzel (Harrison School District 2)</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r h="370850">
                <a:tc>
                  <a:txBody>
                    <a:bodyPr/>
                    <a:lstStyle/>
                    <a:p>
                      <a:pPr marL="171450" marR="0" lvl="0" indent="-171450" algn="l" rtl="0">
                        <a:lnSpc>
                          <a:spcPct val="100000"/>
                        </a:lnSpc>
                        <a:spcBef>
                          <a:spcPts val="0"/>
                        </a:spcBef>
                        <a:spcAft>
                          <a:spcPts val="0"/>
                        </a:spcAft>
                        <a:buClr>
                          <a:srgbClr val="000000"/>
                        </a:buClr>
                        <a:buSzPts val="1200"/>
                        <a:buFont typeface="Arial"/>
                        <a:buChar char="•"/>
                      </a:pPr>
                      <a:r>
                        <a:rPr lang="en-US" sz="1200" b="0" u="none" strike="noStrike" cap="none">
                          <a:latin typeface="Roboto"/>
                          <a:ea typeface="Roboto"/>
                          <a:cs typeface="Roboto"/>
                          <a:sym typeface="Roboto"/>
                        </a:rPr>
                        <a:t>Lisa Yates (Buena Vista School District)</a:t>
                      </a:r>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0" marR="0" lvl="0" indent="0" algn="ctr" rtl="0">
                        <a:lnSpc>
                          <a:spcPct val="100000"/>
                        </a:lnSpc>
                        <a:spcBef>
                          <a:spcPts val="0"/>
                        </a:spcBef>
                        <a:spcAft>
                          <a:spcPts val="0"/>
                        </a:spcAft>
                        <a:buNone/>
                      </a:pPr>
                      <a:endParaRPr sz="1200" b="1" u="none" strike="noStrike" cap="none">
                        <a:latin typeface="Roboto"/>
                        <a:ea typeface="Roboto"/>
                        <a:cs typeface="Roboto"/>
                        <a:sym typeface="Roboto"/>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tc>
                  <a:txBody>
                    <a:bodyPr/>
                    <a:lstStyle/>
                    <a:p>
                      <a:pPr marL="285750" marR="0" lvl="0" indent="-285750" algn="l" rtl="0">
                        <a:lnSpc>
                          <a:spcPct val="100000"/>
                        </a:lnSpc>
                        <a:spcBef>
                          <a:spcPts val="0"/>
                        </a:spcBef>
                        <a:spcAft>
                          <a:spcPts val="0"/>
                        </a:spcAft>
                        <a:buClr>
                          <a:srgbClr val="000000"/>
                        </a:buClr>
                        <a:buSzPts val="1200"/>
                        <a:buFont typeface="Arial"/>
                        <a:buChar char="•"/>
                      </a:pPr>
                      <a:r>
                        <a:rPr lang="en-US" sz="1200" b="0" u="none" strike="noStrike" cap="none" dirty="0">
                          <a:latin typeface="Roboto"/>
                          <a:ea typeface="Roboto"/>
                          <a:cs typeface="Roboto"/>
                          <a:sym typeface="Roboto"/>
                        </a:rPr>
                        <a:t>Dr. Don Haddad (St. Vrain Valley Schools)</a:t>
                      </a: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18"/>
          <p:cNvSpPr txBox="1">
            <a:spLocks noGrp="1"/>
          </p:cNvSpPr>
          <p:nvPr>
            <p:ph type="title"/>
          </p:nvPr>
        </p:nvSpPr>
        <p:spPr>
          <a:xfrm>
            <a:off x="800100" y="1804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 </a:t>
            </a:r>
            <a:endParaRPr sz="3000">
              <a:solidFill>
                <a:schemeClr val="accent3"/>
              </a:solidFill>
              <a:latin typeface="Roboto"/>
              <a:ea typeface="Roboto"/>
              <a:cs typeface="Roboto"/>
              <a:sym typeface="Roboto"/>
            </a:endParaRPr>
          </a:p>
        </p:txBody>
      </p:sp>
      <p:sp>
        <p:nvSpPr>
          <p:cNvPr id="351" name="Google Shape;351;p18"/>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18</a:t>
            </a:fld>
            <a:endParaRPr>
              <a:latin typeface="Roboto"/>
              <a:ea typeface="Roboto"/>
              <a:cs typeface="Roboto"/>
              <a:sym typeface="Roboto"/>
            </a:endParaRPr>
          </a:p>
        </p:txBody>
      </p:sp>
      <p:graphicFrame>
        <p:nvGraphicFramePr>
          <p:cNvPr id="352" name="Google Shape;352;p18"/>
          <p:cNvGraphicFramePr/>
          <p:nvPr>
            <p:extLst>
              <p:ext uri="{D42A27DB-BD31-4B8C-83A1-F6EECF244321}">
                <p14:modId xmlns:p14="http://schemas.microsoft.com/office/powerpoint/2010/main" val="899885821"/>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353" name="Google Shape;353;p1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54" name="Google Shape;354;p18"/>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0"/>
          <p:cNvSpPr txBox="1">
            <a:spLocks noGrp="1"/>
          </p:cNvSpPr>
          <p:nvPr>
            <p:ph type="title"/>
          </p:nvPr>
        </p:nvSpPr>
        <p:spPr>
          <a:xfrm>
            <a:off x="673314" y="178698"/>
            <a:ext cx="8170818"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dirty="0">
                <a:solidFill>
                  <a:schemeClr val="accent3"/>
                </a:solidFill>
                <a:latin typeface="Roboto"/>
                <a:ea typeface="Roboto"/>
                <a:cs typeface="Roboto"/>
                <a:sym typeface="Roboto"/>
              </a:rPr>
              <a:t>This will be a working lunch, please grab your food when you are ready</a:t>
            </a:r>
            <a:endParaRPr sz="3000" dirty="0">
              <a:solidFill>
                <a:schemeClr val="accent3"/>
              </a:solidFill>
              <a:latin typeface="Roboto"/>
              <a:ea typeface="Roboto"/>
              <a:cs typeface="Roboto"/>
              <a:sym typeface="Roboto"/>
            </a:endParaRPr>
          </a:p>
        </p:txBody>
      </p:sp>
      <p:sp>
        <p:nvSpPr>
          <p:cNvPr id="360" name="Google Shape;360;p2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361" name="Google Shape;361;p2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19</a:t>
            </a:fld>
            <a:endParaRPr>
              <a:latin typeface="Roboto"/>
              <a:ea typeface="Roboto"/>
              <a:cs typeface="Roboto"/>
              <a:sym typeface="Roboto"/>
            </a:endParaRPr>
          </a:p>
        </p:txBody>
      </p:sp>
      <p:pic>
        <p:nvPicPr>
          <p:cNvPr id="362" name="Google Shape;362;p20" descr="A spoon and fork crossed"/>
          <p:cNvPicPr preferRelativeResize="0"/>
          <p:nvPr/>
        </p:nvPicPr>
        <p:blipFill rotWithShape="1">
          <a:blip r:embed="rId3">
            <a:alphaModFix/>
          </a:blip>
          <a:srcRect/>
          <a:stretch/>
        </p:blipFill>
        <p:spPr>
          <a:xfrm>
            <a:off x="3543496" y="1582154"/>
            <a:ext cx="1979840" cy="1979840"/>
          </a:xfrm>
          <a:prstGeom prst="rect">
            <a:avLst/>
          </a:prstGeom>
          <a:noFill/>
          <a:ln>
            <a:noFill/>
          </a:ln>
        </p:spPr>
      </p:pic>
      <p:sp>
        <p:nvSpPr>
          <p:cNvPr id="363" name="Google Shape;363;p2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Words from the Task Force Chair and Vice Chair</a:t>
            </a:r>
            <a:endParaRPr sz="3000">
              <a:solidFill>
                <a:schemeClr val="accent3"/>
              </a:solidFill>
              <a:latin typeface="Roboto"/>
              <a:ea typeface="Roboto"/>
              <a:cs typeface="Roboto"/>
              <a:sym typeface="Roboto"/>
            </a:endParaRPr>
          </a:p>
        </p:txBody>
      </p:sp>
      <p:pic>
        <p:nvPicPr>
          <p:cNvPr id="144" name="Google Shape;144;p2" descr="Wendy Birhanzel"/>
          <p:cNvPicPr preferRelativeResize="0"/>
          <p:nvPr/>
        </p:nvPicPr>
        <p:blipFill rotWithShape="1">
          <a:blip r:embed="rId3">
            <a:alphaModFix/>
          </a:blip>
          <a:srcRect l="13541" r="14706"/>
          <a:stretch/>
        </p:blipFill>
        <p:spPr>
          <a:xfrm>
            <a:off x="2179864" y="1558585"/>
            <a:ext cx="1934935" cy="1620569"/>
          </a:xfrm>
          <a:prstGeom prst="rect">
            <a:avLst/>
          </a:prstGeom>
          <a:noFill/>
          <a:ln>
            <a:noFill/>
          </a:ln>
          <a:effectLst>
            <a:outerShdw blurRad="292100" dist="139700" dir="2700000" algn="tl" rotWithShape="0">
              <a:srgbClr val="333333">
                <a:alpha val="64313"/>
              </a:srgbClr>
            </a:outerShdw>
          </a:effectLst>
        </p:spPr>
      </p:pic>
      <p:sp>
        <p:nvSpPr>
          <p:cNvPr id="145" name="Google Shape;145;p2"/>
          <p:cNvSpPr txBox="1"/>
          <p:nvPr/>
        </p:nvSpPr>
        <p:spPr>
          <a:xfrm>
            <a:off x="1874175" y="3396202"/>
            <a:ext cx="2662500" cy="4339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Dr. Wendy Birhanzel</a:t>
            </a:r>
            <a:endParaRPr sz="1400" b="0" i="0" u="none" strike="noStrike" cap="none">
              <a:solidFill>
                <a:srgbClr val="000000"/>
              </a:solidFill>
              <a:latin typeface="Roboto"/>
              <a:ea typeface="Roboto"/>
              <a:cs typeface="Roboto"/>
              <a:sym typeface="Roboto"/>
            </a:endParaRPr>
          </a:p>
        </p:txBody>
      </p:sp>
      <p:sp>
        <p:nvSpPr>
          <p:cNvPr id="146" name="Google Shape;146;p2"/>
          <p:cNvSpPr txBox="1"/>
          <p:nvPr/>
        </p:nvSpPr>
        <p:spPr>
          <a:xfrm>
            <a:off x="1874175" y="3830301"/>
            <a:ext cx="2662500" cy="57243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Task Force Chair</a:t>
            </a:r>
            <a:endParaRPr sz="1800" b="0" i="0" u="none" strike="noStrike" cap="none">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Roboto"/>
                <a:ea typeface="Roboto"/>
                <a:cs typeface="Roboto"/>
                <a:sym typeface="Roboto"/>
              </a:rPr>
              <a:t>Superintendent </a:t>
            </a:r>
            <a:endParaRPr sz="1400" b="0" i="0" u="none" strike="noStrike" cap="none">
              <a:solidFill>
                <a:srgbClr val="000000"/>
              </a:solidFill>
              <a:latin typeface="Roboto"/>
              <a:ea typeface="Roboto"/>
              <a:cs typeface="Roboto"/>
              <a:sym typeface="Roboto"/>
            </a:endParaRPr>
          </a:p>
        </p:txBody>
      </p:sp>
      <p:pic>
        <p:nvPicPr>
          <p:cNvPr id="147" name="Google Shape;147;p2" descr="Democrats seize control of State Board of Education with narrow win in ..."/>
          <p:cNvPicPr preferRelativeResize="0"/>
          <p:nvPr/>
        </p:nvPicPr>
        <p:blipFill rotWithShape="1">
          <a:blip r:embed="rId4">
            <a:alphaModFix/>
          </a:blip>
          <a:srcRect/>
          <a:stretch/>
        </p:blipFill>
        <p:spPr>
          <a:xfrm>
            <a:off x="5608871" y="1558583"/>
            <a:ext cx="1220215" cy="1620571"/>
          </a:xfrm>
          <a:prstGeom prst="rect">
            <a:avLst/>
          </a:prstGeom>
          <a:noFill/>
          <a:ln>
            <a:noFill/>
          </a:ln>
          <a:effectLst>
            <a:outerShdw blurRad="292100" dist="139700" dir="2700000" algn="tl" rotWithShape="0">
              <a:srgbClr val="333333">
                <a:alpha val="64313"/>
              </a:srgbClr>
            </a:outerShdw>
          </a:effectLst>
        </p:spPr>
      </p:pic>
      <p:sp>
        <p:nvSpPr>
          <p:cNvPr id="148" name="Google Shape;148;p2"/>
          <p:cNvSpPr txBox="1"/>
          <p:nvPr/>
        </p:nvSpPr>
        <p:spPr>
          <a:xfrm>
            <a:off x="5080051" y="3396202"/>
            <a:ext cx="2378100" cy="433935"/>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800"/>
              <a:buFont typeface="Arial"/>
              <a:buNone/>
            </a:pPr>
            <a:r>
              <a:rPr lang="en-US" sz="1800" b="1" i="0" u="none" strike="noStrike" cap="none">
                <a:solidFill>
                  <a:schemeClr val="dk1"/>
                </a:solidFill>
                <a:latin typeface="Roboto"/>
                <a:ea typeface="Roboto"/>
                <a:cs typeface="Roboto"/>
                <a:sym typeface="Roboto"/>
              </a:rPr>
              <a:t>Rebecca McClellan</a:t>
            </a:r>
            <a:endParaRPr sz="1400" b="0" i="0" u="none" strike="noStrike" cap="none">
              <a:solidFill>
                <a:srgbClr val="000000"/>
              </a:solidFill>
              <a:latin typeface="Roboto"/>
              <a:ea typeface="Roboto"/>
              <a:cs typeface="Roboto"/>
              <a:sym typeface="Roboto"/>
            </a:endParaRPr>
          </a:p>
        </p:txBody>
      </p:sp>
      <p:sp>
        <p:nvSpPr>
          <p:cNvPr id="149" name="Google Shape;149;p2"/>
          <p:cNvSpPr txBox="1"/>
          <p:nvPr/>
        </p:nvSpPr>
        <p:spPr>
          <a:xfrm>
            <a:off x="5009575" y="3830302"/>
            <a:ext cx="2378100" cy="572434"/>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1400"/>
              <a:buFont typeface="Arial"/>
              <a:buNone/>
            </a:pPr>
            <a:r>
              <a:rPr lang="en-US" sz="1400" b="1" i="0" u="none" strike="noStrike" cap="none">
                <a:solidFill>
                  <a:schemeClr val="dk1"/>
                </a:solidFill>
                <a:latin typeface="Roboto"/>
                <a:ea typeface="Roboto"/>
                <a:cs typeface="Roboto"/>
                <a:sym typeface="Roboto"/>
              </a:rPr>
              <a:t>Task Force Vice Chair</a:t>
            </a:r>
            <a:endParaRPr sz="1800" b="0" i="0" u="none" strike="noStrike" cap="none">
              <a:solidFill>
                <a:schemeClr val="dk1"/>
              </a:solidFill>
              <a:latin typeface="Roboto"/>
              <a:ea typeface="Roboto"/>
              <a:cs typeface="Roboto"/>
              <a:sym typeface="Roboto"/>
            </a:endParaRPr>
          </a:p>
          <a:p>
            <a:pPr marL="0" marR="0" lvl="0" indent="0" algn="ctr"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Roboto"/>
                <a:ea typeface="Roboto"/>
                <a:cs typeface="Roboto"/>
                <a:sym typeface="Roboto"/>
              </a:rPr>
              <a:t>State Board of Education </a:t>
            </a:r>
            <a:endParaRPr sz="1400" b="0" i="0" u="none" strike="noStrike" cap="none">
              <a:solidFill>
                <a:srgbClr val="000000"/>
              </a:solidFill>
              <a:latin typeface="Roboto"/>
              <a:ea typeface="Roboto"/>
              <a:cs typeface="Roboto"/>
              <a:sym typeface="Roboto"/>
            </a:endParaRPr>
          </a:p>
        </p:txBody>
      </p:sp>
      <p:sp>
        <p:nvSpPr>
          <p:cNvPr id="150" name="Google Shape;150;p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151" name="Google Shape;151;p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152" name="Google Shape;152;p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a:t>
            </a:fld>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txBox="1">
            <a:spLocks noGrp="1"/>
          </p:cNvSpPr>
          <p:nvPr>
            <p:ph type="title"/>
          </p:nvPr>
        </p:nvSpPr>
        <p:spPr>
          <a:xfrm>
            <a:off x="207469" y="214957"/>
            <a:ext cx="8159400" cy="578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Study Group Work Time</a:t>
            </a:r>
            <a:endParaRPr sz="3000">
              <a:latin typeface="Roboto"/>
              <a:ea typeface="Roboto"/>
              <a:cs typeface="Roboto"/>
              <a:sym typeface="Roboto"/>
            </a:endParaRPr>
          </a:p>
        </p:txBody>
      </p:sp>
      <p:sp>
        <p:nvSpPr>
          <p:cNvPr id="369" name="Google Shape;369;p2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370" name="Google Shape;370;p2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20</a:t>
            </a:fld>
            <a:endParaRPr>
              <a:latin typeface="Roboto"/>
              <a:ea typeface="Roboto"/>
              <a:cs typeface="Roboto"/>
              <a:sym typeface="Roboto"/>
            </a:endParaRPr>
          </a:p>
        </p:txBody>
      </p:sp>
      <p:sp>
        <p:nvSpPr>
          <p:cNvPr id="371" name="Google Shape;371;p2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graphicFrame>
        <p:nvGraphicFramePr>
          <p:cNvPr id="372" name="Google Shape;372;p25"/>
          <p:cNvGraphicFramePr/>
          <p:nvPr>
            <p:extLst>
              <p:ext uri="{D42A27DB-BD31-4B8C-83A1-F6EECF244321}">
                <p14:modId xmlns:p14="http://schemas.microsoft.com/office/powerpoint/2010/main" val="281697571"/>
              </p:ext>
            </p:extLst>
          </p:nvPr>
        </p:nvGraphicFramePr>
        <p:xfrm>
          <a:off x="100426" y="934131"/>
          <a:ext cx="8845425" cy="3696620"/>
        </p:xfrm>
        <a:graphic>
          <a:graphicData uri="http://schemas.openxmlformats.org/drawingml/2006/table">
            <a:tbl>
              <a:tblPr firstRow="1">
                <a:noFill/>
                <a:tableStyleId>{0C8EBC14-A2B2-4169-AE73-888B39E2A527}</a:tableStyleId>
              </a:tblPr>
              <a:tblGrid>
                <a:gridCol w="2948475">
                  <a:extLst>
                    <a:ext uri="{9D8B030D-6E8A-4147-A177-3AD203B41FA5}">
                      <a16:colId xmlns:a16="http://schemas.microsoft.com/office/drawing/2014/main" val="20000"/>
                    </a:ext>
                  </a:extLst>
                </a:gridCol>
                <a:gridCol w="2948475">
                  <a:extLst>
                    <a:ext uri="{9D8B030D-6E8A-4147-A177-3AD203B41FA5}">
                      <a16:colId xmlns:a16="http://schemas.microsoft.com/office/drawing/2014/main" val="20001"/>
                    </a:ext>
                  </a:extLst>
                </a:gridCol>
                <a:gridCol w="2948475">
                  <a:extLst>
                    <a:ext uri="{9D8B030D-6E8A-4147-A177-3AD203B41FA5}">
                      <a16:colId xmlns:a16="http://schemas.microsoft.com/office/drawing/2014/main" val="20002"/>
                    </a:ext>
                  </a:extLst>
                </a:gridCol>
              </a:tblGrid>
              <a:tr h="4021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February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chemeClr val="lt1"/>
                          </a:solidFill>
                          <a:latin typeface="Roboto"/>
                          <a:ea typeface="Roboto"/>
                          <a:cs typeface="Roboto"/>
                          <a:sym typeface="Roboto"/>
                        </a:rPr>
                        <a:t>In Between Meetings</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Today’s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2797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rgbClr val="6F7B62"/>
                          </a:solidFill>
                          <a:latin typeface="Roboto"/>
                          <a:ea typeface="Roboto"/>
                          <a:cs typeface="Roboto"/>
                          <a:sym typeface="Roboto"/>
                        </a:rPr>
                        <a:t>Organize in groups</a:t>
                      </a:r>
                      <a:endParaRPr sz="140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rowSpan="4">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Conduct Stakeholder Consultations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 – utilizing Tools and Resources Provided by Task Force Leadership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40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Hold additional Study Group Meetings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a:t>
                      </a:r>
                      <a:r>
                        <a:rPr lang="en-US" sz="1400" b="0" u="none" strike="noStrike" cap="none">
                          <a:solidFill>
                            <a:schemeClr val="dk2"/>
                          </a:solidFill>
                          <a:latin typeface="Roboto"/>
                          <a:ea typeface="Roboto"/>
                          <a:cs typeface="Roboto"/>
                          <a:sym typeface="Roboto"/>
                        </a:rPr>
                        <a:t>utilizing the Tools and Resources Provided by Task Force Leadership to follow all laws</a:t>
                      </a: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chemeClr val="dk1"/>
                          </a:solidFill>
                          <a:latin typeface="Roboto"/>
                          <a:ea typeface="Roboto"/>
                          <a:cs typeface="Roboto"/>
                          <a:sym typeface="Roboto"/>
                        </a:rPr>
                        <a:t>Engage heavily in discussion on February work</a:t>
                      </a:r>
                      <a:endParaRPr sz="1400" b="1" u="none" strike="noStrike" cap="none">
                        <a:solidFill>
                          <a:schemeClr val="dk1"/>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1"/>
                  </a:ext>
                </a:extLst>
              </a:tr>
              <a:tr h="627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6F7B62"/>
                          </a:solidFill>
                          <a:latin typeface="Roboto"/>
                          <a:ea typeface="Roboto"/>
                          <a:cs typeface="Roboto"/>
                          <a:sym typeface="Roboto"/>
                        </a:rPr>
                        <a:t>Generate findings and recommendations</a:t>
                      </a:r>
                      <a:endParaRPr sz="1400" b="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Roboto"/>
                          <a:ea typeface="Roboto"/>
                          <a:cs typeface="Roboto"/>
                          <a:sym typeface="Roboto"/>
                        </a:rPr>
                        <a:t>Discuss stakeholder input submitted</a:t>
                      </a:r>
                      <a:endParaRPr sz="1400" b="0" u="none" strike="noStrike" cap="none">
                        <a:solidFill>
                          <a:schemeClr val="dk1"/>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2"/>
                  </a:ext>
                </a:extLst>
              </a:tr>
              <a:tr h="892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Plan for stakeholder consultations </a:t>
                      </a:r>
                      <a:r>
                        <a:rPr lang="en-US" sz="1400" b="0" u="none" strike="noStrike" cap="none">
                          <a:solidFill>
                            <a:schemeClr val="dk2"/>
                          </a:solidFill>
                          <a:latin typeface="Roboto"/>
                          <a:ea typeface="Roboto"/>
                          <a:cs typeface="Roboto"/>
                          <a:sym typeface="Roboto"/>
                        </a:rPr>
                        <a:t>(especially parent and student organizations)</a:t>
                      </a:r>
                      <a:endParaRPr sz="14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1"/>
                          </a:solidFill>
                          <a:latin typeface="Roboto"/>
                          <a:ea typeface="Roboto"/>
                          <a:cs typeface="Roboto"/>
                          <a:sym typeface="Roboto"/>
                        </a:rPr>
                        <a:t>Revise findings and recommendations, as necessary</a:t>
                      </a:r>
                      <a:endParaRPr sz="1400" b="0" u="none" strike="noStrike" cap="none">
                        <a:solidFill>
                          <a:schemeClr val="dk1"/>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3"/>
                  </a:ext>
                </a:extLst>
              </a:tr>
              <a:tr h="479100">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rgbClr val="647153"/>
                          </a:solidFill>
                          <a:latin typeface="Roboto"/>
                          <a:ea typeface="Roboto"/>
                          <a:cs typeface="Roboto"/>
                          <a:sym typeface="Roboto"/>
                        </a:rPr>
                        <a:t>Take Pulse Check on Findings and Recommendations</a:t>
                      </a: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Engage whole Task Force in your progress</a:t>
                      </a:r>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4"/>
                  </a:ext>
                </a:extLst>
              </a:tr>
              <a:tr h="627975">
                <a:tc>
                  <a:txBody>
                    <a:bodyPr/>
                    <a:lstStyle/>
                    <a:p>
                      <a:pPr marL="0" marR="0" lvl="0" indent="0" algn="l" rtl="0">
                        <a:lnSpc>
                          <a:spcPct val="100000"/>
                        </a:lnSpc>
                        <a:spcBef>
                          <a:spcPts val="0"/>
                        </a:spcBef>
                        <a:spcAft>
                          <a:spcPts val="0"/>
                        </a:spcAft>
                        <a:buClr>
                          <a:schemeClr val="dk1"/>
                        </a:buClr>
                        <a:buSzPts val="1600"/>
                        <a:buFont typeface="Arial"/>
                        <a:buNone/>
                      </a:pP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a:solidFill>
                            <a:schemeClr val="dk2"/>
                          </a:solidFill>
                          <a:latin typeface="Roboto"/>
                          <a:ea typeface="Roboto"/>
                          <a:cs typeface="Roboto"/>
                          <a:sym typeface="Roboto"/>
                        </a:rPr>
                        <a:t>Plan for additional meetings and stakeholder consultations</a:t>
                      </a:r>
                      <a:endParaRPr sz="1400" b="1" u="none" strike="noStrike" cap="none" dirty="0">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extLst>
                  <a:ext uri="{0D108BD9-81ED-4DB2-BD59-A6C34878D82A}">
                    <a16:rowId xmlns:a16="http://schemas.microsoft.com/office/drawing/2014/main" val="10005"/>
                  </a:ext>
                </a:extLst>
              </a:tr>
            </a:tbl>
          </a:graphicData>
        </a:graphic>
      </p:graphicFrame>
      <p:sp>
        <p:nvSpPr>
          <p:cNvPr id="373" name="Google Shape;373;p25">
            <a:extLst>
              <a:ext uri="{C183D7F6-B498-43B3-948B-1728B52AA6E4}">
                <adec:decorative xmlns:adec="http://schemas.microsoft.com/office/drawing/2017/decorative" val="1"/>
              </a:ext>
            </a:extLst>
          </p:cNvPr>
          <p:cNvSpPr/>
          <p:nvPr/>
        </p:nvSpPr>
        <p:spPr>
          <a:xfrm>
            <a:off x="2400564"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374" name="Google Shape;374;p25">
            <a:extLst>
              <a:ext uri="{C183D7F6-B498-43B3-948B-1728B52AA6E4}">
                <adec:decorative xmlns:adec="http://schemas.microsoft.com/office/drawing/2017/decorative" val="1"/>
              </a:ext>
            </a:extLst>
          </p:cNvPr>
          <p:cNvSpPr/>
          <p:nvPr/>
        </p:nvSpPr>
        <p:spPr>
          <a:xfrm>
            <a:off x="5363563"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2c0fdbf2c1b_0_0"/>
          <p:cNvSpPr txBox="1">
            <a:spLocks noGrp="1"/>
          </p:cNvSpPr>
          <p:nvPr>
            <p:ph type="title"/>
          </p:nvPr>
        </p:nvSpPr>
        <p:spPr>
          <a:xfrm>
            <a:off x="822960" y="214957"/>
            <a:ext cx="7543800" cy="5784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a:t>BRIDGE MARCH TO APRIL</a:t>
            </a:r>
            <a:endParaRPr/>
          </a:p>
        </p:txBody>
      </p:sp>
      <p:sp>
        <p:nvSpPr>
          <p:cNvPr id="380" name="Google Shape;380;g2c0fdbf2c1b_0_0"/>
          <p:cNvSpPr txBox="1">
            <a:spLocks noGrp="1"/>
          </p:cNvSpPr>
          <p:nvPr>
            <p:ph type="body" idx="1"/>
          </p:nvPr>
        </p:nvSpPr>
        <p:spPr>
          <a:xfrm>
            <a:off x="822960" y="995090"/>
            <a:ext cx="7543800" cy="3406800"/>
          </a:xfrm>
          <a:prstGeom prst="rect">
            <a:avLst/>
          </a:prstGeom>
        </p:spPr>
        <p:txBody>
          <a:bodyPr spcFirstLastPara="1" wrap="square" lIns="0" tIns="45700" rIns="0" bIns="45700" anchor="t" anchorCtr="0">
            <a:normAutofit/>
          </a:bodyPr>
          <a:lstStyle/>
          <a:p>
            <a:pPr marL="0" lvl="0" indent="0" algn="l" rtl="0">
              <a:spcBef>
                <a:spcPts val="900"/>
              </a:spcBef>
              <a:spcAft>
                <a:spcPts val="0"/>
              </a:spcAft>
              <a:buNone/>
            </a:pPr>
            <a:endParaRPr/>
          </a:p>
        </p:txBody>
      </p:sp>
      <p:sp>
        <p:nvSpPr>
          <p:cNvPr id="381" name="Google Shape;381;g2c0fdbf2c1b_0_0"/>
          <p:cNvSpPr txBox="1">
            <a:spLocks noGrp="1"/>
          </p:cNvSpPr>
          <p:nvPr>
            <p:ph type="sldNum" idx="12"/>
          </p:nvPr>
        </p:nvSpPr>
        <p:spPr>
          <a:xfrm>
            <a:off x="7425345" y="4844839"/>
            <a:ext cx="9840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5d02859bcf_0_25"/>
          <p:cNvSpPr txBox="1">
            <a:spLocks noGrp="1"/>
          </p:cNvSpPr>
          <p:nvPr>
            <p:ph type="title"/>
          </p:nvPr>
        </p:nvSpPr>
        <p:spPr>
          <a:xfrm>
            <a:off x="675026" y="311296"/>
            <a:ext cx="8237284" cy="578423"/>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333"/>
              <a:buFont typeface="Calibri"/>
              <a:buNone/>
            </a:pPr>
            <a:r>
              <a:rPr lang="en-US" sz="3000">
                <a:solidFill>
                  <a:schemeClr val="accent3"/>
                </a:solidFill>
                <a:latin typeface="Roboto"/>
                <a:ea typeface="Roboto"/>
                <a:cs typeface="Roboto"/>
                <a:sym typeface="Roboto"/>
              </a:rPr>
              <a:t>Reminder of range of grain size our recommendations can reflect</a:t>
            </a:r>
            <a:endParaRPr sz="3000">
              <a:solidFill>
                <a:schemeClr val="accent3"/>
              </a:solidFill>
            </a:endParaRPr>
          </a:p>
        </p:txBody>
      </p:sp>
      <p:sp>
        <p:nvSpPr>
          <p:cNvPr id="387" name="Google Shape;387;g25d02859bcf_0_25"/>
          <p:cNvSpPr txBox="1">
            <a:spLocks noGrp="1"/>
          </p:cNvSpPr>
          <p:nvPr>
            <p:ph type="body" idx="1"/>
          </p:nvPr>
        </p:nvSpPr>
        <p:spPr>
          <a:xfrm>
            <a:off x="207469" y="995090"/>
            <a:ext cx="8706010" cy="3406735"/>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900"/>
              </a:spcBef>
              <a:spcAft>
                <a:spcPts val="0"/>
              </a:spcAft>
              <a:buSzPts val="1800"/>
              <a:buChar char=" "/>
            </a:pPr>
            <a:r>
              <a:rPr lang="en-US">
                <a:latin typeface="Roboto"/>
                <a:ea typeface="Roboto"/>
                <a:cs typeface="Roboto"/>
                <a:sym typeface="Roboto"/>
              </a:rPr>
              <a:t>Let's use the example of growth and proficiency percentages.  </a:t>
            </a:r>
            <a:endParaRPr/>
          </a:p>
          <a:p>
            <a:pPr marL="457200" lvl="0" indent="-228600" algn="l" rtl="0">
              <a:lnSpc>
                <a:spcPct val="90000"/>
              </a:lnSpc>
              <a:spcBef>
                <a:spcPts val="900"/>
              </a:spcBef>
              <a:spcAft>
                <a:spcPts val="0"/>
              </a:spcAft>
              <a:buSzPts val="1800"/>
              <a:buNone/>
            </a:pPr>
            <a:endParaRPr/>
          </a:p>
          <a:p>
            <a:pPr marL="457200" lvl="0" indent="-228600" algn="l" rtl="0">
              <a:lnSpc>
                <a:spcPct val="90000"/>
              </a:lnSpc>
              <a:spcBef>
                <a:spcPts val="900"/>
              </a:spcBef>
              <a:spcAft>
                <a:spcPts val="0"/>
              </a:spcAft>
              <a:buSzPts val="1800"/>
              <a:buNone/>
            </a:pPr>
            <a:endParaRPr/>
          </a:p>
          <a:p>
            <a:pPr marL="457200" lvl="0" indent="-228600" algn="l" rtl="0">
              <a:lnSpc>
                <a:spcPct val="90000"/>
              </a:lnSpc>
              <a:spcBef>
                <a:spcPts val="900"/>
              </a:spcBef>
              <a:spcAft>
                <a:spcPts val="0"/>
              </a:spcAft>
              <a:buSzPts val="1800"/>
              <a:buNone/>
            </a:pPr>
            <a:endParaRPr/>
          </a:p>
        </p:txBody>
      </p:sp>
      <p:sp>
        <p:nvSpPr>
          <p:cNvPr id="388" name="Google Shape;388;g25d02859bcf_0_2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389" name="Google Shape;389;g25d02859bcf_0_2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390" name="Google Shape;390;g25d02859bcf_0_2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22</a:t>
            </a:fld>
            <a:endParaRPr>
              <a:latin typeface="Roboto"/>
              <a:ea typeface="Roboto"/>
              <a:cs typeface="Roboto"/>
              <a:sym typeface="Roboto"/>
            </a:endParaRPr>
          </a:p>
        </p:txBody>
      </p:sp>
      <p:cxnSp>
        <p:nvCxnSpPr>
          <p:cNvPr id="391" name="Google Shape;391;g25d02859bcf_0_25">
            <a:extLst>
              <a:ext uri="{C183D7F6-B498-43B3-948B-1728B52AA6E4}">
                <adec:decorative xmlns:adec="http://schemas.microsoft.com/office/drawing/2017/decorative" val="1"/>
              </a:ext>
            </a:extLst>
          </p:cNvPr>
          <p:cNvCxnSpPr/>
          <p:nvPr/>
        </p:nvCxnSpPr>
        <p:spPr>
          <a:xfrm rot="10800000" flipH="1">
            <a:off x="392328" y="3036672"/>
            <a:ext cx="8143101" cy="12357"/>
          </a:xfrm>
          <a:prstGeom prst="straightConnector1">
            <a:avLst/>
          </a:prstGeom>
          <a:noFill/>
          <a:ln w="9525" cap="flat" cmpd="sng">
            <a:solidFill>
              <a:srgbClr val="E37F0B"/>
            </a:solidFill>
            <a:prstDash val="solid"/>
            <a:round/>
            <a:headEnd type="triangle" w="med" len="med"/>
            <a:tailEnd type="triangle" w="med" len="med"/>
          </a:ln>
        </p:spPr>
      </p:cxnSp>
      <p:sp>
        <p:nvSpPr>
          <p:cNvPr id="392" name="Google Shape;392;g25d02859bcf_0_25"/>
          <p:cNvSpPr txBox="1"/>
          <p:nvPr/>
        </p:nvSpPr>
        <p:spPr>
          <a:xfrm>
            <a:off x="132646" y="1774986"/>
            <a:ext cx="230964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The legislature should direct CDE to have the TAC reconsider the percentages of growth vs. proficiency.</a:t>
            </a:r>
            <a:endParaRPr sz="1400" b="0" i="0" u="none" strike="noStrike" cap="none">
              <a:solidFill>
                <a:srgbClr val="000000"/>
              </a:solidFill>
              <a:latin typeface="Arial"/>
              <a:ea typeface="Arial"/>
              <a:cs typeface="Arial"/>
              <a:sym typeface="Arial"/>
            </a:endParaRPr>
          </a:p>
        </p:txBody>
      </p:sp>
      <p:sp>
        <p:nvSpPr>
          <p:cNvPr id="393" name="Google Shape;393;g25d02859bcf_0_25"/>
          <p:cNvSpPr txBox="1"/>
          <p:nvPr/>
        </p:nvSpPr>
        <p:spPr>
          <a:xfrm>
            <a:off x="7336824" y="1776283"/>
            <a:ext cx="1575486"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Change the percentages to X% for growth and X% for proficiency.</a:t>
            </a:r>
            <a:endParaRPr sz="1400" b="0" i="0" u="none" strike="noStrike" cap="none">
              <a:solidFill>
                <a:srgbClr val="000000"/>
              </a:solidFill>
              <a:latin typeface="Arial"/>
              <a:ea typeface="Arial"/>
              <a:cs typeface="Arial"/>
              <a:sym typeface="Arial"/>
            </a:endParaRPr>
          </a:p>
        </p:txBody>
      </p:sp>
      <p:sp>
        <p:nvSpPr>
          <p:cNvPr id="394" name="Google Shape;394;g25d02859bcf_0_25"/>
          <p:cNvSpPr txBox="1"/>
          <p:nvPr/>
        </p:nvSpPr>
        <p:spPr>
          <a:xfrm>
            <a:off x="3819864" y="1993118"/>
            <a:ext cx="1560040"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The percentage of growth should be higher/lower.</a:t>
            </a:r>
            <a:endParaRPr sz="1400" b="0" i="0" u="none" strike="noStrike" cap="none">
              <a:solidFill>
                <a:srgbClr val="000000"/>
              </a:solidFill>
              <a:latin typeface="Arial"/>
              <a:ea typeface="Arial"/>
              <a:cs typeface="Arial"/>
              <a:sym typeface="Arial"/>
            </a:endParaRPr>
          </a:p>
        </p:txBody>
      </p:sp>
      <p:sp>
        <p:nvSpPr>
          <p:cNvPr id="395" name="Google Shape;395;g25d02859bcf_0_25">
            <a:extLst>
              <a:ext uri="{C183D7F6-B498-43B3-948B-1728B52AA6E4}">
                <adec:decorative xmlns:adec="http://schemas.microsoft.com/office/drawing/2017/decorative" val="1"/>
              </a:ext>
            </a:extLst>
          </p:cNvPr>
          <p:cNvSpPr/>
          <p:nvPr/>
        </p:nvSpPr>
        <p:spPr>
          <a:xfrm>
            <a:off x="169905" y="3344047"/>
            <a:ext cx="2303450" cy="1204076"/>
          </a:xfrm>
          <a:prstGeom prst="rect">
            <a:avLst/>
          </a:prstGeom>
          <a:solidFill>
            <a:schemeClr val="accent1"/>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96" name="Google Shape;396;g25d02859bcf_0_25"/>
          <p:cNvSpPr txBox="1"/>
          <p:nvPr/>
        </p:nvSpPr>
        <p:spPr>
          <a:xfrm>
            <a:off x="239824" y="3370340"/>
            <a:ext cx="21585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We think it is not operating correctly but we are not exactly sure of the specifics of how to fix, OR we cannot reach consensus on the specifics.</a:t>
            </a:r>
            <a:endParaRPr sz="1400" b="1" i="0" u="none" strike="noStrike" cap="none">
              <a:solidFill>
                <a:srgbClr val="FFFFFF"/>
              </a:solidFill>
              <a:latin typeface="Arial"/>
              <a:ea typeface="Arial"/>
              <a:cs typeface="Arial"/>
              <a:sym typeface="Arial"/>
            </a:endParaRPr>
          </a:p>
        </p:txBody>
      </p:sp>
      <p:sp>
        <p:nvSpPr>
          <p:cNvPr id="397" name="Google Shape;397;g25d02859bcf_0_25"/>
          <p:cNvSpPr/>
          <p:nvPr/>
        </p:nvSpPr>
        <p:spPr>
          <a:xfrm>
            <a:off x="3406950" y="3344046"/>
            <a:ext cx="2303450" cy="1204076"/>
          </a:xfrm>
          <a:prstGeom prst="rect">
            <a:avLst/>
          </a:prstGeom>
          <a:solidFill>
            <a:schemeClr val="accent2"/>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We know it should shift up or down, but not sure the final number, OR we can gain consensus on up or down, but not the specific number. </a:t>
            </a:r>
            <a:endParaRPr sz="1400" b="1" i="0" u="none" strike="noStrike" cap="none">
              <a:solidFill>
                <a:srgbClr val="FFFFFF"/>
              </a:solidFill>
              <a:latin typeface="Arial"/>
              <a:ea typeface="Arial"/>
              <a:cs typeface="Arial"/>
              <a:sym typeface="Arial"/>
            </a:endParaRPr>
          </a:p>
        </p:txBody>
      </p:sp>
      <p:sp>
        <p:nvSpPr>
          <p:cNvPr id="398" name="Google Shape;398;g25d02859bcf_0_25"/>
          <p:cNvSpPr/>
          <p:nvPr/>
        </p:nvSpPr>
        <p:spPr>
          <a:xfrm>
            <a:off x="6609096" y="3344047"/>
            <a:ext cx="2303450" cy="1204076"/>
          </a:xfrm>
          <a:prstGeom prst="rect">
            <a:avLst/>
          </a:prstGeom>
          <a:solidFill>
            <a:schemeClr val="accent4"/>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FFFF"/>
                </a:solidFill>
                <a:latin typeface="Roboto"/>
                <a:ea typeface="Roboto"/>
                <a:cs typeface="Roboto"/>
                <a:sym typeface="Roboto"/>
              </a:rPr>
              <a:t>We feel we have enough expertise and information to give a very specific number AND we can gain consensus on the specifics.</a:t>
            </a:r>
            <a:endParaRPr sz="1200" b="1" i="0" u="none" strike="noStrike" cap="none">
              <a:solidFill>
                <a:srgbClr val="FFFFFF"/>
              </a:solidFill>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9"/>
          <p:cNvSpPr txBox="1">
            <a:spLocks noGrp="1"/>
          </p:cNvSpPr>
          <p:nvPr>
            <p:ph type="title"/>
          </p:nvPr>
        </p:nvSpPr>
        <p:spPr>
          <a:xfrm>
            <a:off x="207469" y="214957"/>
            <a:ext cx="8159400" cy="578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Reminder of Study Group Assignments</a:t>
            </a:r>
            <a:endParaRPr sz="3000">
              <a:latin typeface="Roboto"/>
              <a:ea typeface="Roboto"/>
              <a:cs typeface="Roboto"/>
              <a:sym typeface="Roboto"/>
            </a:endParaRPr>
          </a:p>
        </p:txBody>
      </p:sp>
      <p:sp>
        <p:nvSpPr>
          <p:cNvPr id="404" name="Google Shape;404;p1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05" name="Google Shape;405;p1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23</a:t>
            </a:fld>
            <a:endParaRPr>
              <a:latin typeface="Roboto"/>
              <a:ea typeface="Roboto"/>
              <a:cs typeface="Roboto"/>
              <a:sym typeface="Roboto"/>
            </a:endParaRPr>
          </a:p>
        </p:txBody>
      </p:sp>
      <p:sp>
        <p:nvSpPr>
          <p:cNvPr id="406" name="Google Shape;406;p1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graphicFrame>
        <p:nvGraphicFramePr>
          <p:cNvPr id="407" name="Google Shape;407;p19"/>
          <p:cNvGraphicFramePr/>
          <p:nvPr>
            <p:extLst>
              <p:ext uri="{D42A27DB-BD31-4B8C-83A1-F6EECF244321}">
                <p14:modId xmlns:p14="http://schemas.microsoft.com/office/powerpoint/2010/main" val="817855573"/>
              </p:ext>
            </p:extLst>
          </p:nvPr>
        </p:nvGraphicFramePr>
        <p:xfrm>
          <a:off x="83125" y="1028703"/>
          <a:ext cx="8977750" cy="3580790"/>
        </p:xfrm>
        <a:graphic>
          <a:graphicData uri="http://schemas.openxmlformats.org/drawingml/2006/table">
            <a:tbl>
              <a:tblPr firstRow="1">
                <a:gradFill>
                  <a:gsLst>
                    <a:gs pos="0">
                      <a:srgbClr val="FFA997"/>
                    </a:gs>
                    <a:gs pos="35000">
                      <a:srgbClr val="FFC3B7"/>
                    </a:gs>
                    <a:gs pos="100000">
                      <a:srgbClr val="FFE8E1"/>
                    </a:gs>
                  </a:gsLst>
                  <a:lin ang="16200000" scaled="0"/>
                </a:gradFill>
                <a:tableStyleId>{0C8EBC14-A2B2-4169-AE73-888B39E2A527}</a:tableStyleId>
              </a:tblPr>
              <a:tblGrid>
                <a:gridCol w="1795550">
                  <a:extLst>
                    <a:ext uri="{9D8B030D-6E8A-4147-A177-3AD203B41FA5}">
                      <a16:colId xmlns:a16="http://schemas.microsoft.com/office/drawing/2014/main" val="20000"/>
                    </a:ext>
                  </a:extLst>
                </a:gridCol>
                <a:gridCol w="1795550">
                  <a:extLst>
                    <a:ext uri="{9D8B030D-6E8A-4147-A177-3AD203B41FA5}">
                      <a16:colId xmlns:a16="http://schemas.microsoft.com/office/drawing/2014/main" val="20001"/>
                    </a:ext>
                  </a:extLst>
                </a:gridCol>
                <a:gridCol w="1795550">
                  <a:extLst>
                    <a:ext uri="{9D8B030D-6E8A-4147-A177-3AD203B41FA5}">
                      <a16:colId xmlns:a16="http://schemas.microsoft.com/office/drawing/2014/main" val="20002"/>
                    </a:ext>
                  </a:extLst>
                </a:gridCol>
                <a:gridCol w="1795550">
                  <a:extLst>
                    <a:ext uri="{9D8B030D-6E8A-4147-A177-3AD203B41FA5}">
                      <a16:colId xmlns:a16="http://schemas.microsoft.com/office/drawing/2014/main" val="20003"/>
                    </a:ext>
                  </a:extLst>
                </a:gridCol>
                <a:gridCol w="1795550">
                  <a:extLst>
                    <a:ext uri="{9D8B030D-6E8A-4147-A177-3AD203B41FA5}">
                      <a16:colId xmlns:a16="http://schemas.microsoft.com/office/drawing/2014/main" val="20004"/>
                    </a:ext>
                  </a:extLst>
                </a:gridCol>
              </a:tblGrid>
              <a:tr h="170625">
                <a:tc gridSpan="5">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a:solidFill>
                            <a:schemeClr val="lt1"/>
                          </a:solidFill>
                          <a:latin typeface="Roboto"/>
                          <a:ea typeface="Roboto"/>
                          <a:cs typeface="Roboto"/>
                          <a:sym typeface="Roboto"/>
                        </a:rPr>
                        <a:t>Frameworks</a:t>
                      </a:r>
                      <a:endParaRPr sz="1400" b="1" u="none" strike="noStrike" cap="none">
                        <a:solidFill>
                          <a:schemeClr val="lt1"/>
                        </a:solidFill>
                        <a:latin typeface="Roboto"/>
                        <a:ea typeface="Roboto"/>
                        <a:cs typeface="Roboto"/>
                        <a:sym typeface="Roboto"/>
                      </a:endParaRPr>
                    </a:p>
                  </a:txBody>
                  <a:tcPr marL="91450" marR="91450" marT="45725" marB="45725">
                    <a:solidFill>
                      <a:srgbClr val="0000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763300">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a:ea typeface="Roboto"/>
                          <a:cs typeface="Roboto"/>
                          <a:sym typeface="Roboto"/>
                        </a:rPr>
                        <a:t>1. Impact of n-size and participation rates on SPF ratings</a:t>
                      </a:r>
                      <a:endParaRPr sz="1400" u="none" strike="noStrike" cap="none">
                        <a:latin typeface="Roboto"/>
                        <a:ea typeface="Roboto"/>
                        <a:cs typeface="Roboto"/>
                        <a:sym typeface="Roboto"/>
                      </a:endParaRPr>
                    </a:p>
                  </a:txBody>
                  <a:tcPr marL="19050" marR="19050" marT="12700" marB="12700">
                    <a:solidFill>
                      <a:srgbClr val="D0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a:ea typeface="Roboto"/>
                          <a:cs typeface="Roboto"/>
                          <a:sym typeface="Roboto"/>
                        </a:rPr>
                        <a:t>2. Recognition of trends between groups of students (demographic, other categories)</a:t>
                      </a:r>
                      <a:endParaRPr sz="1400" u="none" strike="noStrike" cap="none">
                        <a:latin typeface="Roboto"/>
                        <a:ea typeface="Roboto"/>
                        <a:cs typeface="Roboto"/>
                        <a:sym typeface="Roboto"/>
                      </a:endParaRPr>
                    </a:p>
                  </a:txBody>
                  <a:tcPr marL="91450" marR="91450" marT="45725" marB="45725">
                    <a:solidFill>
                      <a:srgbClr val="D0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a:ea typeface="Roboto"/>
                          <a:cs typeface="Roboto"/>
                          <a:sym typeface="Roboto"/>
                        </a:rPr>
                        <a:t>3. Assessments used for accountability ratings</a:t>
                      </a:r>
                      <a:endParaRPr sz="1400" u="none" strike="noStrike" cap="none">
                        <a:latin typeface="Roboto"/>
                        <a:ea typeface="Roboto"/>
                        <a:cs typeface="Roboto"/>
                        <a:sym typeface="Roboto"/>
                      </a:endParaRPr>
                    </a:p>
                  </a:txBody>
                  <a:tcPr marL="91450" marR="91450" marT="45725" marB="45725">
                    <a:solidFill>
                      <a:srgbClr val="D0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a:ea typeface="Roboto"/>
                          <a:cs typeface="Roboto"/>
                          <a:sym typeface="Roboto"/>
                        </a:rPr>
                        <a:t>4. Measures sufficient for high school</a:t>
                      </a:r>
                      <a:endParaRPr sz="1200" b="1" u="none" strike="noStrike" cap="none">
                        <a:latin typeface="Roboto"/>
                        <a:ea typeface="Roboto"/>
                        <a:cs typeface="Roboto"/>
                        <a:sym typeface="Roboto"/>
                      </a:endParaRPr>
                    </a:p>
                  </a:txBody>
                  <a:tcPr marL="91450" marR="91450" marT="45725" marB="45725">
                    <a:solidFill>
                      <a:srgbClr val="D0E2F3"/>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US" sz="1200" b="1" u="none" strike="noStrike" cap="none">
                          <a:latin typeface="Roboto"/>
                          <a:ea typeface="Roboto"/>
                          <a:cs typeface="Roboto"/>
                          <a:sym typeface="Roboto"/>
                        </a:rPr>
                        <a:t>5. Measures sufficient for early grades</a:t>
                      </a:r>
                      <a:endParaRPr sz="1200" b="1" u="none" strike="noStrike" cap="none">
                        <a:latin typeface="Roboto"/>
                        <a:ea typeface="Roboto"/>
                        <a:cs typeface="Roboto"/>
                        <a:sym typeface="Roboto"/>
                      </a:endParaRPr>
                    </a:p>
                  </a:txBody>
                  <a:tcPr marL="91450" marR="91450" marT="45725" marB="45725">
                    <a:solidFill>
                      <a:srgbClr val="D0E2F3"/>
                    </a:solidFill>
                  </a:tcPr>
                </a:tc>
                <a:extLst>
                  <a:ext uri="{0D108BD9-81ED-4DB2-BD59-A6C34878D82A}">
                    <a16:rowId xmlns:a16="http://schemas.microsoft.com/office/drawing/2014/main" val="10001"/>
                  </a:ext>
                </a:extLst>
              </a:tr>
              <a:tr h="1527950">
                <a:tc>
                  <a:txBody>
                    <a:bodyPr/>
                    <a:lstStyle/>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Tomi</a:t>
                      </a:r>
                      <a:r>
                        <a:rPr lang="en-US" sz="1400" u="none" strike="noStrike" cap="none">
                          <a:latin typeface="Roboto"/>
                          <a:ea typeface="Roboto"/>
                          <a:cs typeface="Roboto"/>
                          <a:sym typeface="Roboto"/>
                        </a:rPr>
                        <a:t> Amos</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Brenda</a:t>
                      </a:r>
                      <a:r>
                        <a:rPr lang="en-US" sz="1400" u="none" strike="noStrike" cap="none">
                          <a:latin typeface="Roboto"/>
                          <a:ea typeface="Roboto"/>
                          <a:cs typeface="Roboto"/>
                          <a:sym typeface="Roboto"/>
                        </a:rPr>
                        <a:t> Dickhoner</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Erin</a:t>
                      </a:r>
                      <a:r>
                        <a:rPr lang="en-US" sz="1400" u="none" strike="noStrike" cap="none">
                          <a:latin typeface="Roboto"/>
                          <a:ea typeface="Roboto"/>
                          <a:cs typeface="Roboto"/>
                          <a:sym typeface="Roboto"/>
                        </a:rPr>
                        <a:t> Kane</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Tony</a:t>
                      </a:r>
                      <a:r>
                        <a:rPr lang="en-US" sz="1400" u="none" strike="noStrike" cap="none">
                          <a:latin typeface="Roboto"/>
                          <a:ea typeface="Roboto"/>
                          <a:cs typeface="Roboto"/>
                          <a:sym typeface="Roboto"/>
                        </a:rPr>
                        <a:t> May</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James</a:t>
                      </a:r>
                      <a:r>
                        <a:rPr lang="en-US" sz="1400" u="none" strike="noStrike" cap="none">
                          <a:latin typeface="Roboto"/>
                          <a:ea typeface="Roboto"/>
                          <a:cs typeface="Roboto"/>
                          <a:sym typeface="Roboto"/>
                        </a:rPr>
                        <a:t> Parr</a:t>
                      </a:r>
                      <a:endParaRPr sz="1400" u="none" strike="noStrike" cap="none">
                        <a:latin typeface="Roboto"/>
                        <a:ea typeface="Roboto"/>
                        <a:cs typeface="Roboto"/>
                        <a:sym typeface="Roboto"/>
                      </a:endParaRPr>
                    </a:p>
                  </a:txBody>
                  <a:tcPr marL="19050" marR="19050" marT="12700" marB="12700">
                    <a:solidFill>
                      <a:schemeClr val="lt1"/>
                    </a:solidFill>
                  </a:tcPr>
                </a:tc>
                <a:tc>
                  <a:txBody>
                    <a:bodyPr/>
                    <a:lstStyle/>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Amie</a:t>
                      </a:r>
                      <a:r>
                        <a:rPr lang="en-US" sz="1400" u="none" strike="noStrike" cap="none">
                          <a:latin typeface="Roboto"/>
                          <a:ea typeface="Roboto"/>
                          <a:cs typeface="Roboto"/>
                          <a:sym typeface="Roboto"/>
                        </a:rPr>
                        <a:t> Baca-Oehlert</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Wendy</a:t>
                      </a:r>
                      <a:r>
                        <a:rPr lang="en-US" sz="1400" u="none" strike="noStrike" cap="none">
                          <a:latin typeface="Roboto"/>
                          <a:ea typeface="Roboto"/>
                          <a:cs typeface="Roboto"/>
                          <a:sym typeface="Roboto"/>
                        </a:rPr>
                        <a:t> Birhanzel</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Pam</a:t>
                      </a:r>
                      <a:r>
                        <a:rPr lang="en-US" sz="1400" u="none" strike="noStrike" cap="none">
                          <a:latin typeface="Roboto"/>
                          <a:ea typeface="Roboto"/>
                          <a:cs typeface="Roboto"/>
                          <a:sym typeface="Roboto"/>
                        </a:rPr>
                        <a:t> Bisceglia</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Don</a:t>
                      </a:r>
                      <a:r>
                        <a:rPr lang="en-US" sz="1400" u="none" strike="noStrike" cap="none">
                          <a:latin typeface="Roboto"/>
                          <a:ea typeface="Roboto"/>
                          <a:cs typeface="Roboto"/>
                          <a:sym typeface="Roboto"/>
                        </a:rPr>
                        <a:t> Haddad</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Dan</a:t>
                      </a:r>
                      <a:r>
                        <a:rPr lang="en-US" sz="1400" u="none" strike="noStrike" cap="none">
                          <a:latin typeface="Roboto"/>
                          <a:ea typeface="Roboto"/>
                          <a:cs typeface="Roboto"/>
                          <a:sym typeface="Roboto"/>
                        </a:rPr>
                        <a:t> Schaller</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Jen</a:t>
                      </a:r>
                      <a:r>
                        <a:rPr lang="en-US" sz="1400" u="none" strike="noStrike" cap="none">
                          <a:latin typeface="Roboto"/>
                          <a:ea typeface="Roboto"/>
                          <a:cs typeface="Roboto"/>
                          <a:sym typeface="Roboto"/>
                        </a:rPr>
                        <a:t> Walmer</a:t>
                      </a:r>
                      <a:endParaRPr sz="1400" u="none" strike="noStrike" cap="none">
                        <a:latin typeface="Roboto"/>
                        <a:ea typeface="Roboto"/>
                        <a:cs typeface="Roboto"/>
                        <a:sym typeface="Roboto"/>
                      </a:endParaRPr>
                    </a:p>
                  </a:txBody>
                  <a:tcPr marL="91450" marR="91450" marT="45725" marB="45725">
                    <a:solidFill>
                      <a:schemeClr val="lt1"/>
                    </a:solidFill>
                  </a:tcPr>
                </a:tc>
                <a:tc>
                  <a:txBody>
                    <a:bodyPr/>
                    <a:lstStyle/>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Kathleen</a:t>
                      </a:r>
                      <a:r>
                        <a:rPr lang="en-US" sz="1400" u="none" strike="noStrike" cap="none">
                          <a:latin typeface="Roboto"/>
                          <a:ea typeface="Roboto"/>
                          <a:cs typeface="Roboto"/>
                          <a:sym typeface="Roboto"/>
                        </a:rPr>
                        <a:t> Duran</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Rhonda</a:t>
                      </a:r>
                      <a:r>
                        <a:rPr lang="en-US" sz="1400" u="none" strike="noStrike" cap="none">
                          <a:latin typeface="Roboto"/>
                          <a:ea typeface="Roboto"/>
                          <a:cs typeface="Roboto"/>
                          <a:sym typeface="Roboto"/>
                        </a:rPr>
                        <a:t> Haniford</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Ted</a:t>
                      </a:r>
                      <a:r>
                        <a:rPr lang="en-US" sz="1400" u="none" strike="noStrike" cap="none">
                          <a:latin typeface="Roboto"/>
                          <a:ea typeface="Roboto"/>
                          <a:cs typeface="Roboto"/>
                          <a:sym typeface="Roboto"/>
                        </a:rPr>
                        <a:t> Johnson</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Rebecca</a:t>
                      </a:r>
                      <a:r>
                        <a:rPr lang="en-US" sz="1400" u="none" strike="noStrike" cap="none">
                          <a:latin typeface="Roboto"/>
                          <a:ea typeface="Roboto"/>
                          <a:cs typeface="Roboto"/>
                          <a:sym typeface="Roboto"/>
                        </a:rPr>
                        <a:t> McClellan</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Ryan</a:t>
                      </a:r>
                      <a:r>
                        <a:rPr lang="en-US" sz="1400" u="none" strike="noStrike" cap="none">
                          <a:latin typeface="Roboto"/>
                          <a:ea typeface="Roboto"/>
                          <a:cs typeface="Roboto"/>
                          <a:sym typeface="Roboto"/>
                        </a:rPr>
                        <a:t> Marks</a:t>
                      </a:r>
                      <a:endParaRPr sz="1400" u="none" strike="noStrike" cap="none">
                        <a:latin typeface="Roboto"/>
                        <a:ea typeface="Roboto"/>
                        <a:cs typeface="Roboto"/>
                        <a:sym typeface="Roboto"/>
                      </a:endParaRPr>
                    </a:p>
                    <a:p>
                      <a:pPr marL="171450" marR="0" lvl="0" indent="-82550" algn="l" rtl="0">
                        <a:lnSpc>
                          <a:spcPct val="100000"/>
                        </a:lnSpc>
                        <a:spcBef>
                          <a:spcPts val="0"/>
                        </a:spcBef>
                        <a:spcAft>
                          <a:spcPts val="0"/>
                        </a:spcAft>
                        <a:buClr>
                          <a:srgbClr val="000000"/>
                        </a:buClr>
                        <a:buSzPts val="1400"/>
                        <a:buFont typeface="Noto Sans Symbols"/>
                        <a:buNone/>
                      </a:pPr>
                      <a:endParaRPr sz="1400" u="none" strike="noStrike" cap="none">
                        <a:latin typeface="Roboto"/>
                        <a:ea typeface="Roboto"/>
                        <a:cs typeface="Roboto"/>
                        <a:sym typeface="Roboto"/>
                      </a:endParaRPr>
                    </a:p>
                    <a:p>
                      <a:pPr marL="171450" marR="0" lvl="0" indent="-82550" algn="l" rtl="0">
                        <a:lnSpc>
                          <a:spcPct val="100000"/>
                        </a:lnSpc>
                        <a:spcBef>
                          <a:spcPts val="0"/>
                        </a:spcBef>
                        <a:spcAft>
                          <a:spcPts val="0"/>
                        </a:spcAft>
                        <a:buClr>
                          <a:srgbClr val="000000"/>
                        </a:buClr>
                        <a:buSzPts val="1400"/>
                        <a:buFont typeface="Noto Sans Symbols"/>
                        <a:buNone/>
                      </a:pPr>
                      <a:endParaRPr sz="1400" u="none" strike="noStrike" cap="none">
                        <a:latin typeface="Roboto"/>
                        <a:ea typeface="Roboto"/>
                        <a:cs typeface="Roboto"/>
                        <a:sym typeface="Roboto"/>
                      </a:endParaRPr>
                    </a:p>
                  </a:txBody>
                  <a:tcPr marL="91450" marR="91450" marT="45725" marB="45725">
                    <a:solidFill>
                      <a:schemeClr val="lt1"/>
                    </a:solidFill>
                  </a:tcPr>
                </a:tc>
                <a:tc>
                  <a:txBody>
                    <a:bodyPr/>
                    <a:lstStyle/>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Rob</a:t>
                      </a:r>
                      <a:r>
                        <a:rPr lang="en-US" sz="1400" u="none" strike="noStrike" cap="none">
                          <a:latin typeface="Roboto"/>
                          <a:ea typeface="Roboto"/>
                          <a:cs typeface="Roboto"/>
                          <a:sym typeface="Roboto"/>
                        </a:rPr>
                        <a:t> Anderson</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Alison</a:t>
                      </a:r>
                      <a:r>
                        <a:rPr lang="en-US" sz="1400" u="none" strike="noStrike" cap="none">
                          <a:latin typeface="Roboto"/>
                          <a:ea typeface="Roboto"/>
                          <a:cs typeface="Roboto"/>
                          <a:sym typeface="Roboto"/>
                        </a:rPr>
                        <a:t> Griffin</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Tammi</a:t>
                      </a:r>
                      <a:r>
                        <a:rPr lang="en-US" sz="1400" u="none" strike="noStrike" cap="none">
                          <a:latin typeface="Roboto"/>
                          <a:ea typeface="Roboto"/>
                          <a:cs typeface="Roboto"/>
                          <a:sym typeface="Roboto"/>
                        </a:rPr>
                        <a:t> Hiler</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Anne</a:t>
                      </a:r>
                      <a:r>
                        <a:rPr lang="en-US" sz="1400" u="none" strike="noStrike" cap="none">
                          <a:latin typeface="Roboto"/>
                          <a:ea typeface="Roboto"/>
                          <a:cs typeface="Roboto"/>
                          <a:sym typeface="Roboto"/>
                        </a:rPr>
                        <a:t> Keke</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Robert</a:t>
                      </a:r>
                      <a:r>
                        <a:rPr lang="en-US" sz="1400" u="none" strike="noStrike" cap="none">
                          <a:latin typeface="Roboto"/>
                          <a:ea typeface="Roboto"/>
                          <a:cs typeface="Roboto"/>
                          <a:sym typeface="Roboto"/>
                        </a:rPr>
                        <a:t> Mitchell</a:t>
                      </a:r>
                      <a:endParaRPr sz="1400" u="none" strike="noStrike" cap="none">
                        <a:latin typeface="Roboto"/>
                        <a:ea typeface="Roboto"/>
                        <a:cs typeface="Roboto"/>
                        <a:sym typeface="Roboto"/>
                      </a:endParaRPr>
                    </a:p>
                    <a:p>
                      <a:pPr marL="171450" marR="0" lvl="0" indent="-82550" algn="l" rtl="0">
                        <a:lnSpc>
                          <a:spcPct val="100000"/>
                        </a:lnSpc>
                        <a:spcBef>
                          <a:spcPts val="0"/>
                        </a:spcBef>
                        <a:spcAft>
                          <a:spcPts val="0"/>
                        </a:spcAft>
                        <a:buClr>
                          <a:srgbClr val="000000"/>
                        </a:buClr>
                        <a:buSzPts val="1400"/>
                        <a:buFont typeface="Noto Sans Symbols"/>
                        <a:buNone/>
                      </a:pPr>
                      <a:endParaRPr sz="1400" u="none" strike="noStrike" cap="none">
                        <a:latin typeface="Roboto"/>
                        <a:ea typeface="Roboto"/>
                        <a:cs typeface="Roboto"/>
                        <a:sym typeface="Roboto"/>
                      </a:endParaRPr>
                    </a:p>
                    <a:p>
                      <a:pPr marL="171450" marR="0" lvl="0" indent="-82550" algn="l" rtl="0">
                        <a:lnSpc>
                          <a:spcPct val="100000"/>
                        </a:lnSpc>
                        <a:spcBef>
                          <a:spcPts val="0"/>
                        </a:spcBef>
                        <a:spcAft>
                          <a:spcPts val="0"/>
                        </a:spcAft>
                        <a:buClr>
                          <a:srgbClr val="000000"/>
                        </a:buClr>
                        <a:buSzPts val="1400"/>
                        <a:buFont typeface="Noto Sans Symbols"/>
                        <a:buNone/>
                      </a:pPr>
                      <a:endParaRPr sz="1400" u="none" strike="noStrike" cap="none">
                        <a:latin typeface="Roboto"/>
                        <a:ea typeface="Roboto"/>
                        <a:cs typeface="Roboto"/>
                        <a:sym typeface="Roboto"/>
                      </a:endParaRPr>
                    </a:p>
                  </a:txBody>
                  <a:tcPr marL="91450" marR="91450" marT="45725" marB="45725">
                    <a:solidFill>
                      <a:schemeClr val="lt1"/>
                    </a:solidFill>
                  </a:tcPr>
                </a:tc>
                <a:tc>
                  <a:txBody>
                    <a:bodyPr/>
                    <a:lstStyle/>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Lindsey</a:t>
                      </a:r>
                      <a:r>
                        <a:rPr lang="en-US" sz="1400" u="none" strike="noStrike" cap="none">
                          <a:latin typeface="Roboto"/>
                          <a:ea typeface="Roboto"/>
                          <a:cs typeface="Roboto"/>
                          <a:sym typeface="Roboto"/>
                        </a:rPr>
                        <a:t> Gish</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Nicholas</a:t>
                      </a:r>
                      <a:r>
                        <a:rPr lang="en-US" sz="1400" u="none" strike="noStrike" cap="none">
                          <a:latin typeface="Roboto"/>
                          <a:ea typeface="Roboto"/>
                          <a:cs typeface="Roboto"/>
                          <a:sym typeface="Roboto"/>
                        </a:rPr>
                        <a:t> Martinez</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Catie</a:t>
                      </a:r>
                      <a:r>
                        <a:rPr lang="en-US" sz="1400" u="none" strike="noStrike" cap="none">
                          <a:latin typeface="Roboto"/>
                          <a:ea typeface="Roboto"/>
                          <a:cs typeface="Roboto"/>
                          <a:sym typeface="Roboto"/>
                        </a:rPr>
                        <a:t> Santos de la Rosa</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Mark</a:t>
                      </a:r>
                      <a:r>
                        <a:rPr lang="en-US" sz="1400" u="none" strike="noStrike" cap="none">
                          <a:latin typeface="Roboto"/>
                          <a:ea typeface="Roboto"/>
                          <a:cs typeface="Roboto"/>
                          <a:sym typeface="Roboto"/>
                        </a:rPr>
                        <a:t> Sass</a:t>
                      </a:r>
                      <a:endParaRPr sz="1400" u="none" strike="noStrike" cap="none">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600"/>
                        <a:buFont typeface="Calibri"/>
                        <a:buChar char="▪"/>
                      </a:pPr>
                      <a:r>
                        <a:rPr lang="en-US" sz="1400" b="1" u="none" strike="noStrike" cap="none">
                          <a:latin typeface="Roboto"/>
                          <a:ea typeface="Roboto"/>
                          <a:cs typeface="Roboto"/>
                          <a:sym typeface="Roboto"/>
                        </a:rPr>
                        <a:t>Lisa</a:t>
                      </a:r>
                      <a:r>
                        <a:rPr lang="en-US" sz="1400" u="none" strike="noStrike" cap="none">
                          <a:latin typeface="Roboto"/>
                          <a:ea typeface="Roboto"/>
                          <a:cs typeface="Roboto"/>
                          <a:sym typeface="Roboto"/>
                        </a:rPr>
                        <a:t> Yates</a:t>
                      </a:r>
                      <a:endParaRPr sz="1400" u="none" strike="noStrike" cap="none">
                        <a:latin typeface="Roboto"/>
                        <a:ea typeface="Roboto"/>
                        <a:cs typeface="Roboto"/>
                        <a:sym typeface="Roboto"/>
                      </a:endParaRPr>
                    </a:p>
                    <a:p>
                      <a:pPr marL="171450" marR="0" lvl="0" indent="-82550" algn="l" rtl="0">
                        <a:lnSpc>
                          <a:spcPct val="100000"/>
                        </a:lnSpc>
                        <a:spcBef>
                          <a:spcPts val="0"/>
                        </a:spcBef>
                        <a:spcAft>
                          <a:spcPts val="0"/>
                        </a:spcAft>
                        <a:buClr>
                          <a:srgbClr val="000000"/>
                        </a:buClr>
                        <a:buSzPts val="1400"/>
                        <a:buFont typeface="Noto Sans Symbols"/>
                        <a:buNone/>
                      </a:pPr>
                      <a:endParaRPr sz="1400" u="none" strike="noStrike" cap="none">
                        <a:latin typeface="Roboto"/>
                        <a:ea typeface="Roboto"/>
                        <a:cs typeface="Roboto"/>
                        <a:sym typeface="Roboto"/>
                      </a:endParaRPr>
                    </a:p>
                  </a:txBody>
                  <a:tcPr marL="91450" marR="91450" marT="45725" marB="45725">
                    <a:solidFill>
                      <a:schemeClr val="lt1"/>
                    </a:solidFill>
                  </a:tcPr>
                </a:tc>
                <a:extLst>
                  <a:ext uri="{0D108BD9-81ED-4DB2-BD59-A6C34878D82A}">
                    <a16:rowId xmlns:a16="http://schemas.microsoft.com/office/drawing/2014/main" val="10002"/>
                  </a:ext>
                </a:extLst>
              </a:tr>
              <a:tr h="471800">
                <a:tc>
                  <a:txBody>
                    <a:bodyPr/>
                    <a:lstStyle/>
                    <a:p>
                      <a:pPr marL="0" marR="0" lvl="0" indent="0" algn="l" rtl="0">
                        <a:lnSpc>
                          <a:spcPct val="100000"/>
                        </a:lnSpc>
                        <a:spcBef>
                          <a:spcPts val="0"/>
                        </a:spcBef>
                        <a:spcAft>
                          <a:spcPts val="0"/>
                        </a:spcAft>
                        <a:buClr>
                          <a:srgbClr val="000000"/>
                        </a:buClr>
                        <a:buSzPts val="1400"/>
                        <a:buFont typeface="Noto Sans Symbols"/>
                        <a:buNone/>
                      </a:pPr>
                      <a:r>
                        <a:rPr lang="en-US" sz="1400" i="1" u="none" strike="noStrike" cap="none">
                          <a:latin typeface="Roboto"/>
                          <a:ea typeface="Roboto"/>
                          <a:cs typeface="Roboto"/>
                          <a:sym typeface="Roboto"/>
                        </a:rPr>
                        <a:t>5 members</a:t>
                      </a:r>
                      <a:endParaRPr sz="1400" u="none" strike="noStrike" cap="none">
                        <a:latin typeface="Roboto"/>
                        <a:ea typeface="Roboto"/>
                        <a:cs typeface="Roboto"/>
                        <a:sym typeface="Roboto"/>
                      </a:endParaRPr>
                    </a:p>
                  </a:txBody>
                  <a:tcPr marL="19050" marR="19050" marT="12700" marB="12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Noto Sans Symbols"/>
                        <a:buNone/>
                      </a:pPr>
                      <a:r>
                        <a:rPr lang="en-US" sz="1400" i="1" u="none" strike="noStrike" cap="none">
                          <a:latin typeface="Roboto"/>
                          <a:ea typeface="Roboto"/>
                          <a:cs typeface="Roboto"/>
                          <a:sym typeface="Roboto"/>
                        </a:rPr>
                        <a:t>6 members</a:t>
                      </a:r>
                      <a:endParaRPr sz="1400" u="none" strike="noStrike" cap="none">
                        <a:latin typeface="Roboto"/>
                        <a:ea typeface="Roboto"/>
                        <a:cs typeface="Roboto"/>
                        <a:sym typeface="Roboto"/>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Noto Sans Symbols"/>
                        <a:buNone/>
                      </a:pPr>
                      <a:r>
                        <a:rPr lang="en-US" sz="1400" i="1" u="none" strike="noStrike" cap="none">
                          <a:latin typeface="Roboto"/>
                          <a:ea typeface="Roboto"/>
                          <a:cs typeface="Roboto"/>
                          <a:sym typeface="Roboto"/>
                        </a:rPr>
                        <a:t>5 members</a:t>
                      </a:r>
                      <a:endParaRPr sz="1400" u="none" strike="noStrike" cap="none">
                        <a:latin typeface="Roboto"/>
                        <a:ea typeface="Roboto"/>
                        <a:cs typeface="Roboto"/>
                        <a:sym typeface="Roboto"/>
                      </a:endParaRPr>
                    </a:p>
                  </a:txBody>
                  <a:tcPr marL="19050" marR="19050" marT="12700" marB="12700">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Noto Sans Symbols"/>
                        <a:buNone/>
                      </a:pPr>
                      <a:r>
                        <a:rPr lang="en-US" sz="1400" i="1" u="none" strike="noStrike" cap="none">
                          <a:latin typeface="Roboto"/>
                          <a:ea typeface="Roboto"/>
                          <a:cs typeface="Roboto"/>
                          <a:sym typeface="Roboto"/>
                        </a:rPr>
                        <a:t>5 members</a:t>
                      </a:r>
                      <a:endParaRPr sz="1400" u="none" strike="noStrike" cap="none">
                        <a:latin typeface="Roboto"/>
                        <a:ea typeface="Roboto"/>
                        <a:cs typeface="Roboto"/>
                        <a:sym typeface="Roboto"/>
                      </a:endParaRPr>
                    </a:p>
                  </a:txBody>
                  <a:tcPr marL="91450" marR="91450" marT="45725" marB="45725">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Noto Sans Symbols"/>
                        <a:buNone/>
                      </a:pPr>
                      <a:r>
                        <a:rPr lang="en-US" sz="1400" i="1" u="none" strike="noStrike" cap="none" dirty="0">
                          <a:latin typeface="Roboto"/>
                          <a:ea typeface="Roboto"/>
                          <a:cs typeface="Roboto"/>
                          <a:sym typeface="Roboto"/>
                        </a:rPr>
                        <a:t> 5 members</a:t>
                      </a:r>
                      <a:endParaRPr sz="1400" u="none" strike="noStrike" cap="none" dirty="0">
                        <a:latin typeface="Roboto"/>
                        <a:ea typeface="Roboto"/>
                        <a:cs typeface="Roboto"/>
                        <a:sym typeface="Roboto"/>
                      </a:endParaRPr>
                    </a:p>
                  </a:txBody>
                  <a:tcPr marL="19050" marR="19050" marT="12700" marB="12700">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24"/>
          <p:cNvSpPr txBox="1">
            <a:spLocks noGrp="1"/>
          </p:cNvSpPr>
          <p:nvPr>
            <p:ph type="title"/>
          </p:nvPr>
        </p:nvSpPr>
        <p:spPr>
          <a:xfrm>
            <a:off x="822961" y="1804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 </a:t>
            </a:r>
            <a:endParaRPr sz="3000">
              <a:solidFill>
                <a:schemeClr val="accent3"/>
              </a:solidFill>
              <a:latin typeface="Roboto"/>
              <a:ea typeface="Roboto"/>
              <a:cs typeface="Roboto"/>
              <a:sym typeface="Roboto"/>
            </a:endParaRPr>
          </a:p>
        </p:txBody>
      </p:sp>
      <p:sp>
        <p:nvSpPr>
          <p:cNvPr id="413" name="Google Shape;413;p2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24</a:t>
            </a:fld>
            <a:endParaRPr>
              <a:latin typeface="Roboto"/>
              <a:ea typeface="Roboto"/>
              <a:cs typeface="Roboto"/>
              <a:sym typeface="Roboto"/>
            </a:endParaRPr>
          </a:p>
        </p:txBody>
      </p:sp>
      <p:graphicFrame>
        <p:nvGraphicFramePr>
          <p:cNvPr id="414" name="Google Shape;414;p24"/>
          <p:cNvGraphicFramePr/>
          <p:nvPr>
            <p:extLst>
              <p:ext uri="{D42A27DB-BD31-4B8C-83A1-F6EECF244321}">
                <p14:modId xmlns:p14="http://schemas.microsoft.com/office/powerpoint/2010/main" val="2182973298"/>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15" name="Google Shape;415;p2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416" name="Google Shape;416;p2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26"/>
          <p:cNvSpPr txBox="1">
            <a:spLocks noGrp="1"/>
          </p:cNvSpPr>
          <p:nvPr>
            <p:ph type="title"/>
          </p:nvPr>
        </p:nvSpPr>
        <p:spPr>
          <a:xfrm>
            <a:off x="207469" y="214957"/>
            <a:ext cx="8159400" cy="578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Cross</a:t>
            </a:r>
            <a:r>
              <a:rPr lang="en-US">
                <a:solidFill>
                  <a:schemeClr val="accent3"/>
                </a:solidFill>
                <a:latin typeface="Roboto"/>
                <a:ea typeface="Roboto"/>
                <a:cs typeface="Roboto"/>
                <a:sym typeface="Roboto"/>
              </a:rPr>
              <a:t> Study Group Exchanges</a:t>
            </a:r>
            <a:endParaRPr>
              <a:latin typeface="Roboto"/>
              <a:ea typeface="Roboto"/>
              <a:cs typeface="Roboto"/>
              <a:sym typeface="Roboto"/>
            </a:endParaRPr>
          </a:p>
        </p:txBody>
      </p:sp>
      <p:sp>
        <p:nvSpPr>
          <p:cNvPr id="422" name="Google Shape;422;p2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23" name="Google Shape;423;p2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25</a:t>
            </a:fld>
            <a:endParaRPr>
              <a:latin typeface="Roboto"/>
              <a:ea typeface="Roboto"/>
              <a:cs typeface="Roboto"/>
              <a:sym typeface="Roboto"/>
            </a:endParaRPr>
          </a:p>
        </p:txBody>
      </p:sp>
      <p:sp>
        <p:nvSpPr>
          <p:cNvPr id="424" name="Google Shape;424;p2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graphicFrame>
        <p:nvGraphicFramePr>
          <p:cNvPr id="425" name="Google Shape;425;p26"/>
          <p:cNvGraphicFramePr/>
          <p:nvPr>
            <p:extLst>
              <p:ext uri="{D42A27DB-BD31-4B8C-83A1-F6EECF244321}">
                <p14:modId xmlns:p14="http://schemas.microsoft.com/office/powerpoint/2010/main" val="123467055"/>
              </p:ext>
            </p:extLst>
          </p:nvPr>
        </p:nvGraphicFramePr>
        <p:xfrm>
          <a:off x="100426" y="934131"/>
          <a:ext cx="8845425" cy="3696620"/>
        </p:xfrm>
        <a:graphic>
          <a:graphicData uri="http://schemas.openxmlformats.org/drawingml/2006/table">
            <a:tbl>
              <a:tblPr firstRow="1">
                <a:noFill/>
                <a:tableStyleId>{0C8EBC14-A2B2-4169-AE73-888B39E2A527}</a:tableStyleId>
              </a:tblPr>
              <a:tblGrid>
                <a:gridCol w="2948475">
                  <a:extLst>
                    <a:ext uri="{9D8B030D-6E8A-4147-A177-3AD203B41FA5}">
                      <a16:colId xmlns:a16="http://schemas.microsoft.com/office/drawing/2014/main" val="20000"/>
                    </a:ext>
                  </a:extLst>
                </a:gridCol>
                <a:gridCol w="2948475">
                  <a:extLst>
                    <a:ext uri="{9D8B030D-6E8A-4147-A177-3AD203B41FA5}">
                      <a16:colId xmlns:a16="http://schemas.microsoft.com/office/drawing/2014/main" val="20001"/>
                    </a:ext>
                  </a:extLst>
                </a:gridCol>
                <a:gridCol w="2948475">
                  <a:extLst>
                    <a:ext uri="{9D8B030D-6E8A-4147-A177-3AD203B41FA5}">
                      <a16:colId xmlns:a16="http://schemas.microsoft.com/office/drawing/2014/main" val="20002"/>
                    </a:ext>
                  </a:extLst>
                </a:gridCol>
              </a:tblGrid>
              <a:tr h="4021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February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chemeClr val="lt1"/>
                          </a:solidFill>
                          <a:latin typeface="Roboto"/>
                          <a:ea typeface="Roboto"/>
                          <a:cs typeface="Roboto"/>
                          <a:sym typeface="Roboto"/>
                        </a:rPr>
                        <a:t>In Between Meetings</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Today’s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2797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rgbClr val="6F7B62"/>
                          </a:solidFill>
                          <a:latin typeface="Roboto"/>
                          <a:ea typeface="Roboto"/>
                          <a:cs typeface="Roboto"/>
                          <a:sym typeface="Roboto"/>
                        </a:rPr>
                        <a:t>Organize in groups</a:t>
                      </a:r>
                      <a:endParaRPr sz="140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rowSpan="4">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Conduct Stakeholder Consultations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 – utilizing Tools and Resources Provided by Task Force Leadership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40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Hold additional Study Group Meetings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a:t>
                      </a:r>
                      <a:r>
                        <a:rPr lang="en-US" sz="1400" b="0" u="none" strike="noStrike" cap="none">
                          <a:solidFill>
                            <a:schemeClr val="dk2"/>
                          </a:solidFill>
                          <a:latin typeface="Roboto"/>
                          <a:ea typeface="Roboto"/>
                          <a:cs typeface="Roboto"/>
                          <a:sym typeface="Roboto"/>
                        </a:rPr>
                        <a:t>utilizing the Tools and Resources Provided by Task Force Leadership to follow all laws</a:t>
                      </a: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chemeClr val="dk2"/>
                          </a:solidFill>
                          <a:latin typeface="Roboto"/>
                          <a:ea typeface="Roboto"/>
                          <a:cs typeface="Roboto"/>
                          <a:sym typeface="Roboto"/>
                        </a:rPr>
                        <a:t>Engage heavily in discussion on February work</a:t>
                      </a: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1"/>
                  </a:ext>
                </a:extLst>
              </a:tr>
              <a:tr h="627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6F7B62"/>
                          </a:solidFill>
                          <a:latin typeface="Roboto"/>
                          <a:ea typeface="Roboto"/>
                          <a:cs typeface="Roboto"/>
                          <a:sym typeface="Roboto"/>
                        </a:rPr>
                        <a:t>Generate findings and recommendations</a:t>
                      </a:r>
                      <a:endParaRPr sz="1400" b="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Discuss stakeholder input submitted</a:t>
                      </a:r>
                      <a:endParaRPr sz="1400" b="0"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2"/>
                  </a:ext>
                </a:extLst>
              </a:tr>
              <a:tr h="892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Plan for stakeholder consultations </a:t>
                      </a:r>
                      <a:r>
                        <a:rPr lang="en-US" sz="1400" b="0" u="none" strike="noStrike" cap="none">
                          <a:solidFill>
                            <a:schemeClr val="dk2"/>
                          </a:solidFill>
                          <a:latin typeface="Roboto"/>
                          <a:ea typeface="Roboto"/>
                          <a:cs typeface="Roboto"/>
                          <a:sym typeface="Roboto"/>
                        </a:rPr>
                        <a:t>(especially parent and student organizations)</a:t>
                      </a:r>
                      <a:endParaRPr sz="14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Revise findings and recommendations, as necessary</a:t>
                      </a:r>
                      <a:endParaRPr sz="1400" b="0"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3"/>
                  </a:ext>
                </a:extLst>
              </a:tr>
              <a:tr h="479100">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rgbClr val="647153"/>
                          </a:solidFill>
                          <a:latin typeface="Roboto"/>
                          <a:ea typeface="Roboto"/>
                          <a:cs typeface="Roboto"/>
                          <a:sym typeface="Roboto"/>
                        </a:rPr>
                        <a:t>Take Pulse Check on Findings and Recommendations</a:t>
                      </a: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1"/>
                          </a:solidFill>
                          <a:latin typeface="Roboto"/>
                          <a:ea typeface="Roboto"/>
                          <a:cs typeface="Roboto"/>
                          <a:sym typeface="Roboto"/>
                        </a:rPr>
                        <a:t>Engage whole Task Force in your progress</a:t>
                      </a:r>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4"/>
                  </a:ext>
                </a:extLst>
              </a:tr>
              <a:tr h="627975">
                <a:tc>
                  <a:txBody>
                    <a:bodyPr/>
                    <a:lstStyle/>
                    <a:p>
                      <a:pPr marL="0" marR="0" lvl="0" indent="0" algn="l" rtl="0">
                        <a:lnSpc>
                          <a:spcPct val="100000"/>
                        </a:lnSpc>
                        <a:spcBef>
                          <a:spcPts val="0"/>
                        </a:spcBef>
                        <a:spcAft>
                          <a:spcPts val="0"/>
                        </a:spcAft>
                        <a:buClr>
                          <a:schemeClr val="dk1"/>
                        </a:buClr>
                        <a:buSzPts val="1600"/>
                        <a:buFont typeface="Arial"/>
                        <a:buNone/>
                      </a:pP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a:solidFill>
                            <a:srgbClr val="6F7B62"/>
                          </a:solidFill>
                          <a:latin typeface="Roboto"/>
                          <a:ea typeface="Roboto"/>
                          <a:cs typeface="Roboto"/>
                          <a:sym typeface="Roboto"/>
                        </a:rPr>
                        <a:t>Plan for additional meetings and stakeholder consultations</a:t>
                      </a:r>
                      <a:endParaRPr sz="1400" b="1" u="none" strike="noStrike" cap="none" dirty="0">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extLst>
                  <a:ext uri="{0D108BD9-81ED-4DB2-BD59-A6C34878D82A}">
                    <a16:rowId xmlns:a16="http://schemas.microsoft.com/office/drawing/2014/main" val="10005"/>
                  </a:ext>
                </a:extLst>
              </a:tr>
            </a:tbl>
          </a:graphicData>
        </a:graphic>
      </p:graphicFrame>
      <p:sp>
        <p:nvSpPr>
          <p:cNvPr id="426" name="Google Shape;426;p26">
            <a:extLst>
              <a:ext uri="{C183D7F6-B498-43B3-948B-1728B52AA6E4}">
                <adec:decorative xmlns:adec="http://schemas.microsoft.com/office/drawing/2017/decorative" val="1"/>
              </a:ext>
            </a:extLst>
          </p:cNvPr>
          <p:cNvSpPr/>
          <p:nvPr/>
        </p:nvSpPr>
        <p:spPr>
          <a:xfrm>
            <a:off x="2400564"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427" name="Google Shape;427;p26">
            <a:extLst>
              <a:ext uri="{C183D7F6-B498-43B3-948B-1728B52AA6E4}">
                <adec:decorative xmlns:adec="http://schemas.microsoft.com/office/drawing/2017/decorative" val="1"/>
              </a:ext>
            </a:extLst>
          </p:cNvPr>
          <p:cNvSpPr/>
          <p:nvPr/>
        </p:nvSpPr>
        <p:spPr>
          <a:xfrm>
            <a:off x="5363563"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7">
            <a:extLst>
              <a:ext uri="{C183D7F6-B498-43B3-948B-1728B52AA6E4}">
                <adec:decorative xmlns:adec="http://schemas.microsoft.com/office/drawing/2017/decorative" val="1"/>
              </a:ext>
            </a:extLst>
          </p:cNvPr>
          <p:cNvSpPr/>
          <p:nvPr/>
        </p:nvSpPr>
        <p:spPr>
          <a:xfrm>
            <a:off x="610764" y="1909072"/>
            <a:ext cx="5193234" cy="2355801"/>
          </a:xfrm>
          <a:prstGeom prst="rect">
            <a:avLst/>
          </a:prstGeom>
          <a:solidFill>
            <a:srgbClr val="D3D8CE"/>
          </a:solidFill>
          <a:ln w="28575"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33" name="Google Shape;433;p27"/>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dirty="0">
                <a:solidFill>
                  <a:schemeClr val="accent3"/>
                </a:solidFill>
                <a:latin typeface="Roboto"/>
                <a:ea typeface="Roboto"/>
                <a:cs typeface="Roboto"/>
                <a:sym typeface="Roboto"/>
              </a:rPr>
              <a:t>Process for Engaging in Cross Study Group Exchanges</a:t>
            </a:r>
            <a:endParaRPr sz="3000" dirty="0">
              <a:solidFill>
                <a:schemeClr val="accent3"/>
              </a:solidFill>
              <a:latin typeface="Roboto"/>
              <a:ea typeface="Roboto"/>
              <a:cs typeface="Roboto"/>
              <a:sym typeface="Roboto"/>
            </a:endParaRPr>
          </a:p>
        </p:txBody>
      </p:sp>
      <p:sp>
        <p:nvSpPr>
          <p:cNvPr id="434" name="Google Shape;434;p2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435" name="Google Shape;435;p27"/>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36" name="Google Shape;436;p27"/>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26</a:t>
            </a:fld>
            <a:endParaRPr>
              <a:latin typeface="Roboto"/>
              <a:ea typeface="Roboto"/>
              <a:cs typeface="Roboto"/>
              <a:sym typeface="Roboto"/>
            </a:endParaRPr>
          </a:p>
        </p:txBody>
      </p:sp>
      <p:sp>
        <p:nvSpPr>
          <p:cNvPr id="437" name="Google Shape;437;p27"/>
          <p:cNvSpPr txBox="1"/>
          <p:nvPr/>
        </p:nvSpPr>
        <p:spPr>
          <a:xfrm>
            <a:off x="548149" y="3228731"/>
            <a:ext cx="2617352" cy="95410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1-2 members stay at table to share out while other group members circulate to learn from other study groups</a:t>
            </a:r>
            <a:endParaRPr/>
          </a:p>
        </p:txBody>
      </p:sp>
      <p:sp>
        <p:nvSpPr>
          <p:cNvPr id="438" name="Google Shape;438;p27"/>
          <p:cNvSpPr txBox="1"/>
          <p:nvPr/>
        </p:nvSpPr>
        <p:spPr>
          <a:xfrm>
            <a:off x="3283206" y="3228730"/>
            <a:ext cx="2617352" cy="73866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After 20 minutes, switch up who stays at table and who circulates</a:t>
            </a:r>
            <a:endParaRPr/>
          </a:p>
        </p:txBody>
      </p:sp>
      <p:sp>
        <p:nvSpPr>
          <p:cNvPr id="439" name="Google Shape;439;p27"/>
          <p:cNvSpPr txBox="1"/>
          <p:nvPr/>
        </p:nvSpPr>
        <p:spPr>
          <a:xfrm>
            <a:off x="548149" y="1055313"/>
            <a:ext cx="525584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Task Force members will circulate among study group tables to learn and share input on other groups’ findings and recommendations.</a:t>
            </a:r>
            <a:endParaRPr/>
          </a:p>
        </p:txBody>
      </p:sp>
      <p:pic>
        <p:nvPicPr>
          <p:cNvPr id="440" name="Google Shape;440;p27" descr="A black background with a black square"/>
          <p:cNvPicPr preferRelativeResize="0"/>
          <p:nvPr/>
        </p:nvPicPr>
        <p:blipFill rotWithShape="1">
          <a:blip r:embed="rId3">
            <a:alphaModFix/>
          </a:blip>
          <a:srcRect/>
          <a:stretch/>
        </p:blipFill>
        <p:spPr>
          <a:xfrm>
            <a:off x="1310629" y="2046930"/>
            <a:ext cx="1015612" cy="1015612"/>
          </a:xfrm>
          <a:prstGeom prst="rect">
            <a:avLst/>
          </a:prstGeom>
          <a:noFill/>
          <a:ln>
            <a:noFill/>
          </a:ln>
        </p:spPr>
      </p:pic>
      <p:pic>
        <p:nvPicPr>
          <p:cNvPr id="441" name="Google Shape;441;p27" descr="A black background with a black square"/>
          <p:cNvPicPr preferRelativeResize="0"/>
          <p:nvPr/>
        </p:nvPicPr>
        <p:blipFill rotWithShape="1">
          <a:blip r:embed="rId4">
            <a:alphaModFix/>
          </a:blip>
          <a:srcRect/>
          <a:stretch/>
        </p:blipFill>
        <p:spPr>
          <a:xfrm>
            <a:off x="4153877" y="2186533"/>
            <a:ext cx="876009" cy="876009"/>
          </a:xfrm>
          <a:prstGeom prst="rect">
            <a:avLst/>
          </a:prstGeom>
          <a:noFill/>
          <a:ln>
            <a:noFill/>
          </a:ln>
        </p:spPr>
      </p:pic>
      <p:cxnSp>
        <p:nvCxnSpPr>
          <p:cNvPr id="442" name="Google Shape;442;p27">
            <a:extLst>
              <a:ext uri="{C183D7F6-B498-43B3-948B-1728B52AA6E4}">
                <adec:decorative xmlns:adec="http://schemas.microsoft.com/office/drawing/2017/decorative" val="1"/>
              </a:ext>
            </a:extLst>
          </p:cNvPr>
          <p:cNvCxnSpPr/>
          <p:nvPr/>
        </p:nvCxnSpPr>
        <p:spPr>
          <a:xfrm>
            <a:off x="2527092" y="2641988"/>
            <a:ext cx="1441126" cy="0"/>
          </a:xfrm>
          <a:prstGeom prst="straightConnector1">
            <a:avLst/>
          </a:prstGeom>
          <a:noFill/>
          <a:ln w="9525" cap="flat" cmpd="sng">
            <a:solidFill>
              <a:srgbClr val="BB5326"/>
            </a:solidFill>
            <a:prstDash val="solid"/>
            <a:round/>
            <a:headEnd type="none" w="sm" len="sm"/>
            <a:tailEnd type="triangle" w="med" len="med"/>
          </a:ln>
        </p:spPr>
      </p:cxnSp>
      <p:sp>
        <p:nvSpPr>
          <p:cNvPr id="443" name="Google Shape;443;p27"/>
          <p:cNvSpPr txBox="1"/>
          <p:nvPr/>
        </p:nvSpPr>
        <p:spPr>
          <a:xfrm>
            <a:off x="6048271" y="960886"/>
            <a:ext cx="2851424" cy="3323987"/>
          </a:xfrm>
          <a:prstGeom prst="rect">
            <a:avLst/>
          </a:prstGeom>
          <a:solidFill>
            <a:srgbClr val="F7CD9C"/>
          </a:solidFill>
          <a:ln w="28575" cap="flat" cmpd="sng">
            <a:solidFill>
              <a:srgbClr val="603403"/>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Roboto"/>
                <a:ea typeface="Roboto"/>
                <a:cs typeface="Roboto"/>
                <a:sym typeface="Roboto"/>
              </a:rPr>
              <a:t>Reminders:</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Each round is 20 minutes, and all members will be able to visit at least 3 groups</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Limit participation in a study group to no more than 5; if seats are filled, find another table</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Bring your laptops so you can leave written feedback in the study group organizers; make sure to include your name when leaving notes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29"/>
          <p:cNvSpPr txBox="1">
            <a:spLocks noGrp="1"/>
          </p:cNvSpPr>
          <p:nvPr>
            <p:ph type="title"/>
          </p:nvPr>
        </p:nvSpPr>
        <p:spPr>
          <a:xfrm>
            <a:off x="800100" y="1804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a:t>
            </a:r>
            <a:r>
              <a:rPr lang="en-US">
                <a:solidFill>
                  <a:schemeClr val="accent3"/>
                </a:solidFill>
                <a:latin typeface="Roboto"/>
                <a:ea typeface="Roboto"/>
                <a:cs typeface="Roboto"/>
                <a:sym typeface="Roboto"/>
              </a:rPr>
              <a:t> </a:t>
            </a:r>
            <a:endParaRPr>
              <a:solidFill>
                <a:schemeClr val="accent3"/>
              </a:solidFill>
              <a:latin typeface="Roboto"/>
              <a:ea typeface="Roboto"/>
              <a:cs typeface="Roboto"/>
              <a:sym typeface="Roboto"/>
            </a:endParaRPr>
          </a:p>
        </p:txBody>
      </p:sp>
      <p:sp>
        <p:nvSpPr>
          <p:cNvPr id="449" name="Google Shape;449;p2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27</a:t>
            </a:fld>
            <a:endParaRPr>
              <a:latin typeface="Roboto"/>
              <a:ea typeface="Roboto"/>
              <a:cs typeface="Roboto"/>
              <a:sym typeface="Roboto"/>
            </a:endParaRPr>
          </a:p>
        </p:txBody>
      </p:sp>
      <p:graphicFrame>
        <p:nvGraphicFramePr>
          <p:cNvPr id="450" name="Google Shape;450;p29"/>
          <p:cNvGraphicFramePr/>
          <p:nvPr>
            <p:extLst>
              <p:ext uri="{D42A27DB-BD31-4B8C-83A1-F6EECF244321}">
                <p14:modId xmlns:p14="http://schemas.microsoft.com/office/powerpoint/2010/main" val="2530904804"/>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51" name="Google Shape;451;p2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452" name="Google Shape;452;p2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g25d02859bcf_0_125"/>
          <p:cNvSpPr txBox="1">
            <a:spLocks noGrp="1"/>
          </p:cNvSpPr>
          <p:nvPr>
            <p:ph type="title"/>
          </p:nvPr>
        </p:nvSpPr>
        <p:spPr>
          <a:xfrm>
            <a:off x="171450" y="214957"/>
            <a:ext cx="8434668" cy="578423"/>
          </a:xfrm>
          <a:prstGeom prst="rect">
            <a:avLst/>
          </a:prstGeom>
          <a:noFill/>
          <a:ln>
            <a:noFill/>
          </a:ln>
        </p:spPr>
        <p:txBody>
          <a:bodyPr spcFirstLastPara="1" wrap="square" lIns="91425" tIns="45700" rIns="91425" bIns="45700" anchor="b" anchorCtr="0">
            <a:noAutofit/>
          </a:bodyPr>
          <a:lstStyle/>
          <a:p>
            <a:pPr marL="0" lvl="0" indent="0" algn="l" rtl="0">
              <a:lnSpc>
                <a:spcPct val="85000"/>
              </a:lnSpc>
              <a:spcBef>
                <a:spcPts val="0"/>
              </a:spcBef>
              <a:spcAft>
                <a:spcPts val="0"/>
              </a:spcAft>
              <a:buClr>
                <a:srgbClr val="3F3F3F"/>
              </a:buClr>
              <a:buSzPts val="3333"/>
              <a:buFont typeface="Calibri"/>
              <a:buNone/>
            </a:pPr>
            <a:r>
              <a:rPr lang="en-US" sz="3000">
                <a:solidFill>
                  <a:schemeClr val="accent3"/>
                </a:solidFill>
                <a:latin typeface="Roboto"/>
                <a:ea typeface="Roboto"/>
                <a:cs typeface="Roboto"/>
                <a:sym typeface="Roboto"/>
              </a:rPr>
              <a:t>How well do you know your fellow TF members?</a:t>
            </a:r>
            <a:endParaRPr sz="3000">
              <a:latin typeface="Roboto"/>
              <a:ea typeface="Roboto"/>
              <a:cs typeface="Roboto"/>
              <a:sym typeface="Roboto"/>
            </a:endParaRPr>
          </a:p>
        </p:txBody>
      </p:sp>
      <p:sp>
        <p:nvSpPr>
          <p:cNvPr id="458" name="Google Shape;458;g25d02859bcf_0_125"/>
          <p:cNvSpPr txBox="1">
            <a:spLocks noGrp="1"/>
          </p:cNvSpPr>
          <p:nvPr>
            <p:ph type="body" idx="1"/>
          </p:nvPr>
        </p:nvSpPr>
        <p:spPr>
          <a:xfrm>
            <a:off x="303325" y="1248222"/>
            <a:ext cx="8706010" cy="3406735"/>
          </a:xfrm>
          <a:prstGeom prst="rect">
            <a:avLst/>
          </a:prstGeom>
          <a:noFill/>
          <a:ln>
            <a:noFill/>
          </a:ln>
        </p:spPr>
        <p:txBody>
          <a:bodyPr spcFirstLastPara="1" wrap="square" lIns="0" tIns="45700" rIns="0" bIns="45700" anchor="t" anchorCtr="0">
            <a:normAutofit/>
          </a:bodyPr>
          <a:lstStyle/>
          <a:p>
            <a:pPr marL="457200" lvl="0" indent="-342900" algn="l" rtl="0">
              <a:lnSpc>
                <a:spcPct val="90000"/>
              </a:lnSpc>
              <a:spcBef>
                <a:spcPts val="900"/>
              </a:spcBef>
              <a:spcAft>
                <a:spcPts val="0"/>
              </a:spcAft>
              <a:buClr>
                <a:schemeClr val="dk1"/>
              </a:buClr>
              <a:buSzPts val="1800"/>
              <a:buFont typeface="Arial"/>
              <a:buChar char="•"/>
            </a:pPr>
            <a:r>
              <a:rPr lang="en-US">
                <a:solidFill>
                  <a:schemeClr val="dk1"/>
                </a:solidFill>
                <a:latin typeface="Roboto"/>
                <a:ea typeface="Roboto"/>
                <a:cs typeface="Roboto"/>
                <a:sym typeface="Roboto"/>
              </a:rPr>
              <a:t>Which Task Force member was being delivered at the same moment Prince Charles of England was passing by the hospital?</a:t>
            </a:r>
            <a:endParaRPr/>
          </a:p>
          <a:p>
            <a:pPr marL="114300" lvl="0" indent="0" algn="l" rtl="0">
              <a:lnSpc>
                <a:spcPct val="90000"/>
              </a:lnSpc>
              <a:spcBef>
                <a:spcPts val="900"/>
              </a:spcBef>
              <a:spcAft>
                <a:spcPts val="0"/>
              </a:spcAft>
              <a:buClr>
                <a:srgbClr val="3F3F3F"/>
              </a:buClr>
              <a:buSzPts val="1800"/>
              <a:buNone/>
            </a:pPr>
            <a:endParaRPr>
              <a:solidFill>
                <a:schemeClr val="dk1"/>
              </a:solidFill>
              <a:latin typeface="Roboto"/>
              <a:ea typeface="Roboto"/>
              <a:cs typeface="Roboto"/>
              <a:sym typeface="Roboto"/>
            </a:endParaRPr>
          </a:p>
          <a:p>
            <a:pPr marL="457200" lvl="0" indent="-342900" algn="l" rtl="0">
              <a:lnSpc>
                <a:spcPct val="90000"/>
              </a:lnSpc>
              <a:spcBef>
                <a:spcPts val="900"/>
              </a:spcBef>
              <a:spcAft>
                <a:spcPts val="0"/>
              </a:spcAft>
              <a:buClr>
                <a:schemeClr val="dk1"/>
              </a:buClr>
              <a:buSzPts val="1800"/>
              <a:buFont typeface="Arial"/>
              <a:buChar char="•"/>
            </a:pPr>
            <a:r>
              <a:rPr lang="en-US">
                <a:solidFill>
                  <a:schemeClr val="dk1"/>
                </a:solidFill>
                <a:latin typeface="Roboto"/>
                <a:ea typeface="Roboto"/>
                <a:cs typeface="Roboto"/>
                <a:sym typeface="Roboto"/>
              </a:rPr>
              <a:t>Which Task Force member once high-fived Shaun White while snowboarding down a run at Breck?</a:t>
            </a:r>
            <a:endParaRPr/>
          </a:p>
          <a:p>
            <a:pPr marL="457200" lvl="0" indent="-228600" algn="l" rtl="0">
              <a:lnSpc>
                <a:spcPct val="90000"/>
              </a:lnSpc>
              <a:spcBef>
                <a:spcPts val="900"/>
              </a:spcBef>
              <a:spcAft>
                <a:spcPts val="0"/>
              </a:spcAft>
              <a:buClr>
                <a:srgbClr val="3F3F3F"/>
              </a:buClr>
              <a:buSzPts val="1800"/>
              <a:buFont typeface="Arial"/>
              <a:buNone/>
            </a:pPr>
            <a:endParaRPr>
              <a:solidFill>
                <a:schemeClr val="dk1"/>
              </a:solidFill>
              <a:latin typeface="Roboto"/>
              <a:ea typeface="Roboto"/>
              <a:cs typeface="Roboto"/>
              <a:sym typeface="Roboto"/>
            </a:endParaRPr>
          </a:p>
          <a:p>
            <a:pPr marL="457200" lvl="0" indent="-342900" algn="l" rtl="0">
              <a:lnSpc>
                <a:spcPct val="90000"/>
              </a:lnSpc>
              <a:spcBef>
                <a:spcPts val="900"/>
              </a:spcBef>
              <a:spcAft>
                <a:spcPts val="0"/>
              </a:spcAft>
              <a:buClr>
                <a:schemeClr val="dk1"/>
              </a:buClr>
              <a:buSzPts val="1800"/>
              <a:buFont typeface="Arial"/>
              <a:buChar char="•"/>
            </a:pPr>
            <a:r>
              <a:rPr lang="en-US">
                <a:solidFill>
                  <a:schemeClr val="dk1"/>
                </a:solidFill>
                <a:latin typeface="Roboto"/>
                <a:ea typeface="Roboto"/>
                <a:cs typeface="Roboto"/>
                <a:sym typeface="Roboto"/>
              </a:rPr>
              <a:t>Which Task Force member is a huge Miami Dolphins Fan?</a:t>
            </a:r>
            <a:endParaRPr>
              <a:solidFill>
                <a:schemeClr val="dk1"/>
              </a:solidFill>
              <a:latin typeface="Roboto"/>
              <a:ea typeface="Roboto"/>
              <a:cs typeface="Roboto"/>
              <a:sym typeface="Roboto"/>
            </a:endParaRPr>
          </a:p>
        </p:txBody>
      </p:sp>
      <p:sp>
        <p:nvSpPr>
          <p:cNvPr id="459" name="Google Shape;459;g25d02859bcf_0_12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60" name="Google Shape;460;g25d02859bcf_0_12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28</a:t>
            </a:fld>
            <a:endParaRPr>
              <a:latin typeface="Roboto"/>
              <a:ea typeface="Roboto"/>
              <a:cs typeface="Roboto"/>
              <a:sym typeface="Roboto"/>
            </a:endParaRPr>
          </a:p>
        </p:txBody>
      </p:sp>
      <p:sp>
        <p:nvSpPr>
          <p:cNvPr id="461" name="Google Shape;461;g25d02859bcf_0_12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30"/>
          <p:cNvSpPr txBox="1">
            <a:spLocks noGrp="1"/>
          </p:cNvSpPr>
          <p:nvPr>
            <p:ph type="title"/>
          </p:nvPr>
        </p:nvSpPr>
        <p:spPr>
          <a:xfrm>
            <a:off x="800110" y="66732"/>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a:solidFill>
                  <a:schemeClr val="accent3"/>
                </a:solidFill>
                <a:latin typeface="Roboto"/>
                <a:ea typeface="Roboto"/>
                <a:cs typeface="Roboto"/>
                <a:sym typeface="Roboto"/>
              </a:rPr>
              <a:t>Agenda </a:t>
            </a:r>
            <a:endParaRPr>
              <a:solidFill>
                <a:schemeClr val="accent3"/>
              </a:solidFill>
              <a:latin typeface="Roboto"/>
              <a:ea typeface="Roboto"/>
              <a:cs typeface="Roboto"/>
              <a:sym typeface="Roboto"/>
            </a:endParaRPr>
          </a:p>
        </p:txBody>
      </p:sp>
      <p:sp>
        <p:nvSpPr>
          <p:cNvPr id="467" name="Google Shape;467;p30"/>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29</a:t>
            </a:fld>
            <a:endParaRPr>
              <a:latin typeface="Roboto"/>
              <a:ea typeface="Roboto"/>
              <a:cs typeface="Roboto"/>
              <a:sym typeface="Roboto"/>
            </a:endParaRPr>
          </a:p>
        </p:txBody>
      </p:sp>
      <p:graphicFrame>
        <p:nvGraphicFramePr>
          <p:cNvPr id="468" name="Google Shape;468;p30"/>
          <p:cNvGraphicFramePr/>
          <p:nvPr>
            <p:extLst>
              <p:ext uri="{D42A27DB-BD31-4B8C-83A1-F6EECF244321}">
                <p14:modId xmlns:p14="http://schemas.microsoft.com/office/powerpoint/2010/main" val="3514478483"/>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469" name="Google Shape;469;p30"/>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470" name="Google Shape;470;p30"/>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3"/>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Objectives</a:t>
            </a:r>
            <a:endParaRPr sz="3000">
              <a:solidFill>
                <a:schemeClr val="accent3"/>
              </a:solidFill>
              <a:latin typeface="Roboto"/>
              <a:ea typeface="Roboto"/>
              <a:cs typeface="Roboto"/>
              <a:sym typeface="Roboto"/>
            </a:endParaRPr>
          </a:p>
        </p:txBody>
      </p:sp>
      <p:sp>
        <p:nvSpPr>
          <p:cNvPr id="158" name="Google Shape;158;p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159" name="Google Shape;159;p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160" name="Google Shape;160;p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3</a:t>
            </a:fld>
            <a:endParaRPr>
              <a:latin typeface="Roboto"/>
              <a:ea typeface="Roboto"/>
              <a:cs typeface="Roboto"/>
              <a:sym typeface="Roboto"/>
            </a:endParaRPr>
          </a:p>
        </p:txBody>
      </p:sp>
      <p:sp>
        <p:nvSpPr>
          <p:cNvPr id="161" name="Google Shape;161;p3"/>
          <p:cNvSpPr txBox="1"/>
          <p:nvPr/>
        </p:nvSpPr>
        <p:spPr>
          <a:xfrm>
            <a:off x="777000" y="1099289"/>
            <a:ext cx="7589700" cy="2123628"/>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Task Force Participants will:</a:t>
            </a:r>
            <a:br>
              <a:rPr lang="en-US" sz="1400" b="0" i="0" u="none" strike="noStrike" cap="none">
                <a:solidFill>
                  <a:srgbClr val="000000"/>
                </a:solidFill>
                <a:latin typeface="Roboto"/>
                <a:ea typeface="Roboto"/>
                <a:cs typeface="Roboto"/>
                <a:sym typeface="Roboto"/>
              </a:rPr>
            </a:br>
            <a:endParaRPr sz="1400" b="0" i="0" u="none" strike="noStrike" cap="none">
              <a:solidFill>
                <a:srgbClr val="000000"/>
              </a:solidFill>
              <a:latin typeface="Roboto"/>
              <a:ea typeface="Roboto"/>
              <a:cs typeface="Roboto"/>
              <a:sym typeface="Roboto"/>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Roboto"/>
                <a:ea typeface="Roboto"/>
                <a:cs typeface="Roboto"/>
                <a:sym typeface="Roboto"/>
              </a:rPr>
              <a:t>Study the frameworks to draft findings and recommendations, as necessary</a:t>
            </a:r>
            <a:endParaRPr/>
          </a:p>
          <a:p>
            <a:pPr marL="139697" marR="0" lvl="0" indent="0" algn="l"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rgbClr val="000000"/>
                </a:solidFill>
                <a:latin typeface="Roboto"/>
                <a:ea typeface="Roboto"/>
                <a:cs typeface="Roboto"/>
                <a:sym typeface="Roboto"/>
              </a:rPr>
              <a:t>Share with fellow task force members examples of how the accountability system impacts their efforts to advance academic opportunities and address inequities</a:t>
            </a:r>
            <a:endParaRPr/>
          </a:p>
          <a:p>
            <a:pPr marL="457189" marR="0" lvl="0" indent="-228592" algn="l" rtl="0">
              <a:lnSpc>
                <a:spcPct val="100000"/>
              </a:lnSpc>
              <a:spcBef>
                <a:spcPts val="0"/>
              </a:spcBef>
              <a:spcAft>
                <a:spcPts val="0"/>
              </a:spcAft>
              <a:buClr>
                <a:srgbClr val="000000"/>
              </a:buClr>
              <a:buSzPts val="1400"/>
              <a:buFont typeface="Calibri"/>
              <a:buNone/>
            </a:pPr>
            <a:endParaRPr sz="1400" b="0" i="0" u="none" strike="noStrike" cap="none">
              <a:solidFill>
                <a:srgbClr val="000000"/>
              </a:solidFill>
              <a:latin typeface="Roboto"/>
              <a:ea typeface="Roboto"/>
              <a:cs typeface="Roboto"/>
              <a:sym typeface="Roboto"/>
            </a:endParaRPr>
          </a:p>
          <a:p>
            <a:pPr marL="457189" marR="0" lvl="0" indent="-317492" algn="l" rtl="0">
              <a:lnSpc>
                <a:spcPct val="100000"/>
              </a:lnSpc>
              <a:spcBef>
                <a:spcPts val="0"/>
              </a:spcBef>
              <a:spcAft>
                <a:spcPts val="0"/>
              </a:spcAft>
              <a:buClr>
                <a:srgbClr val="000000"/>
              </a:buClr>
              <a:buSzPts val="1400"/>
              <a:buFont typeface="Calibri"/>
              <a:buChar char="●"/>
            </a:pPr>
            <a:r>
              <a:rPr lang="en-US" sz="1400" b="0" i="0" u="none" strike="noStrike" cap="none">
                <a:solidFill>
                  <a:schemeClr val="dk1"/>
                </a:solidFill>
                <a:latin typeface="Roboto"/>
                <a:ea typeface="Roboto"/>
                <a:cs typeface="Roboto"/>
                <a:sym typeface="Roboto"/>
              </a:rPr>
              <a:t>Develop plans to consult with stakeholders in order to strengthen findings and recommendations</a:t>
            </a:r>
            <a:endParaRPr sz="1400" b="0" i="0" u="none" strike="noStrike" cap="none">
              <a:solidFill>
                <a:schemeClr val="dk1"/>
              </a:solidFill>
              <a:latin typeface="Roboto"/>
              <a:ea typeface="Roboto"/>
              <a:cs typeface="Roboto"/>
              <a:sym typeface="Robot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1"/>
          <p:cNvSpPr txBox="1">
            <a:spLocks noGrp="1"/>
          </p:cNvSpPr>
          <p:nvPr>
            <p:ph type="title"/>
          </p:nvPr>
        </p:nvSpPr>
        <p:spPr>
          <a:xfrm>
            <a:off x="207469" y="214957"/>
            <a:ext cx="8159400" cy="57840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a:solidFill>
                  <a:schemeClr val="accent3"/>
                </a:solidFill>
                <a:latin typeface="Roboto"/>
                <a:ea typeface="Roboto"/>
                <a:cs typeface="Roboto"/>
                <a:sym typeface="Roboto"/>
              </a:rPr>
              <a:t>Process Feedback and Plan Next Steps</a:t>
            </a:r>
            <a:endParaRPr>
              <a:latin typeface="Roboto"/>
              <a:ea typeface="Roboto"/>
              <a:cs typeface="Roboto"/>
              <a:sym typeface="Roboto"/>
            </a:endParaRPr>
          </a:p>
        </p:txBody>
      </p:sp>
      <p:sp>
        <p:nvSpPr>
          <p:cNvPr id="476" name="Google Shape;476;p3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77" name="Google Shape;477;p3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30</a:t>
            </a:fld>
            <a:endParaRPr>
              <a:latin typeface="Roboto"/>
              <a:ea typeface="Roboto"/>
              <a:cs typeface="Roboto"/>
              <a:sym typeface="Roboto"/>
            </a:endParaRPr>
          </a:p>
        </p:txBody>
      </p:sp>
      <p:sp>
        <p:nvSpPr>
          <p:cNvPr id="478" name="Google Shape;478;p3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graphicFrame>
        <p:nvGraphicFramePr>
          <p:cNvPr id="479" name="Google Shape;479;p31"/>
          <p:cNvGraphicFramePr/>
          <p:nvPr>
            <p:extLst>
              <p:ext uri="{D42A27DB-BD31-4B8C-83A1-F6EECF244321}">
                <p14:modId xmlns:p14="http://schemas.microsoft.com/office/powerpoint/2010/main" val="1577206440"/>
              </p:ext>
            </p:extLst>
          </p:nvPr>
        </p:nvGraphicFramePr>
        <p:xfrm>
          <a:off x="100426" y="934131"/>
          <a:ext cx="8845425" cy="3696620"/>
        </p:xfrm>
        <a:graphic>
          <a:graphicData uri="http://schemas.openxmlformats.org/drawingml/2006/table">
            <a:tbl>
              <a:tblPr firstRow="1">
                <a:noFill/>
                <a:tableStyleId>{0C8EBC14-A2B2-4169-AE73-888B39E2A527}</a:tableStyleId>
              </a:tblPr>
              <a:tblGrid>
                <a:gridCol w="2948475">
                  <a:extLst>
                    <a:ext uri="{9D8B030D-6E8A-4147-A177-3AD203B41FA5}">
                      <a16:colId xmlns:a16="http://schemas.microsoft.com/office/drawing/2014/main" val="20000"/>
                    </a:ext>
                  </a:extLst>
                </a:gridCol>
                <a:gridCol w="2948475">
                  <a:extLst>
                    <a:ext uri="{9D8B030D-6E8A-4147-A177-3AD203B41FA5}">
                      <a16:colId xmlns:a16="http://schemas.microsoft.com/office/drawing/2014/main" val="20001"/>
                    </a:ext>
                  </a:extLst>
                </a:gridCol>
                <a:gridCol w="2948475">
                  <a:extLst>
                    <a:ext uri="{9D8B030D-6E8A-4147-A177-3AD203B41FA5}">
                      <a16:colId xmlns:a16="http://schemas.microsoft.com/office/drawing/2014/main" val="20002"/>
                    </a:ext>
                  </a:extLst>
                </a:gridCol>
              </a:tblGrid>
              <a:tr h="402125">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February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600" b="1" u="none" strike="noStrike" cap="none">
                          <a:solidFill>
                            <a:schemeClr val="lt1"/>
                          </a:solidFill>
                          <a:latin typeface="Roboto"/>
                          <a:ea typeface="Roboto"/>
                          <a:cs typeface="Roboto"/>
                          <a:sym typeface="Roboto"/>
                        </a:rPr>
                        <a:t>In Between Meetings</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b="1" u="none" strike="noStrike" cap="none">
                          <a:solidFill>
                            <a:schemeClr val="lt1"/>
                          </a:solidFill>
                          <a:latin typeface="Roboto"/>
                          <a:ea typeface="Roboto"/>
                          <a:cs typeface="Roboto"/>
                          <a:sym typeface="Roboto"/>
                        </a:rPr>
                        <a:t>Today’s Meeting</a:t>
                      </a:r>
                      <a:endParaRPr sz="16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27975">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rgbClr val="6F7B62"/>
                          </a:solidFill>
                          <a:latin typeface="Roboto"/>
                          <a:ea typeface="Roboto"/>
                          <a:cs typeface="Roboto"/>
                          <a:sym typeface="Roboto"/>
                        </a:rPr>
                        <a:t>Organize in groups</a:t>
                      </a:r>
                      <a:endParaRPr sz="140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rowSpan="4">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Conduct Stakeholder Consultations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 – utilizing Tools and Resources Provided by Task Force Leadership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endParaRPr sz="1400" u="none" strike="noStrike" cap="none">
                        <a:solidFill>
                          <a:schemeClr val="dk2"/>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Hold additional Study Group Meetings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600"/>
                        <a:buFont typeface="Arial"/>
                        <a:buNone/>
                      </a:pPr>
                      <a:r>
                        <a:rPr lang="en-US" sz="1400" u="none" strike="noStrike" cap="none">
                          <a:solidFill>
                            <a:schemeClr val="dk2"/>
                          </a:solidFill>
                          <a:latin typeface="Roboto"/>
                          <a:ea typeface="Roboto"/>
                          <a:cs typeface="Roboto"/>
                          <a:sym typeface="Roboto"/>
                        </a:rPr>
                        <a:t>–</a:t>
                      </a:r>
                      <a:r>
                        <a:rPr lang="en-US" sz="1400" b="0" u="none" strike="noStrike" cap="none">
                          <a:solidFill>
                            <a:schemeClr val="dk2"/>
                          </a:solidFill>
                          <a:latin typeface="Roboto"/>
                          <a:ea typeface="Roboto"/>
                          <a:cs typeface="Roboto"/>
                          <a:sym typeface="Roboto"/>
                        </a:rPr>
                        <a:t>utilizing the Tools and Resources Provided by Task Force Leadership to follow all laws</a:t>
                      </a: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chemeClr val="dk2"/>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chemeClr val="dk2"/>
                          </a:solidFill>
                          <a:latin typeface="Roboto"/>
                          <a:ea typeface="Roboto"/>
                          <a:cs typeface="Roboto"/>
                          <a:sym typeface="Roboto"/>
                        </a:rPr>
                        <a:t>Engage heavily in discussion on February work</a:t>
                      </a: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1"/>
                  </a:ext>
                </a:extLst>
              </a:tr>
              <a:tr h="627975">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6F7B62"/>
                          </a:solidFill>
                          <a:latin typeface="Roboto"/>
                          <a:ea typeface="Roboto"/>
                          <a:cs typeface="Roboto"/>
                          <a:sym typeface="Roboto"/>
                        </a:rPr>
                        <a:t>Generate findings and recommendations</a:t>
                      </a:r>
                      <a:endParaRPr sz="1400" b="0" u="none" strike="noStrike" cap="none">
                        <a:solidFill>
                          <a:srgbClr val="6F7B6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Discuss stakeholder input submitted</a:t>
                      </a:r>
                      <a:endParaRPr sz="1400" b="0"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2"/>
                  </a:ext>
                </a:extLst>
              </a:tr>
              <a:tr h="8924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Plan for stakeholder consultations </a:t>
                      </a:r>
                      <a:r>
                        <a:rPr lang="en-US" sz="1400" b="0" u="none" strike="noStrike" cap="none">
                          <a:solidFill>
                            <a:schemeClr val="dk2"/>
                          </a:solidFill>
                          <a:latin typeface="Roboto"/>
                          <a:ea typeface="Roboto"/>
                          <a:cs typeface="Roboto"/>
                          <a:sym typeface="Roboto"/>
                        </a:rPr>
                        <a:t>(especially parent and student organizations)</a:t>
                      </a:r>
                      <a:endParaRPr sz="1400" u="none" strike="noStrike" cap="none">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chemeClr val="dk2"/>
                          </a:solidFill>
                          <a:latin typeface="Roboto"/>
                          <a:ea typeface="Roboto"/>
                          <a:cs typeface="Roboto"/>
                          <a:sym typeface="Roboto"/>
                        </a:rPr>
                        <a:t>Revise findings and recommendations, as necessary</a:t>
                      </a:r>
                      <a:endParaRPr sz="1400" b="0" u="none" strike="noStrike" cap="none">
                        <a:solidFill>
                          <a:schemeClr val="dk2"/>
                        </a:solidFill>
                        <a:latin typeface="Roboto"/>
                        <a:ea typeface="Roboto"/>
                        <a:cs typeface="Roboto"/>
                        <a:sym typeface="Roboto"/>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3"/>
                  </a:ext>
                </a:extLst>
              </a:tr>
              <a:tr h="479100">
                <a:tc>
                  <a:txBody>
                    <a:bodyPr/>
                    <a:lstStyle/>
                    <a:p>
                      <a:pPr marL="0" marR="0" lvl="0" indent="0" algn="l" rtl="0">
                        <a:lnSpc>
                          <a:spcPct val="100000"/>
                        </a:lnSpc>
                        <a:spcBef>
                          <a:spcPts val="0"/>
                        </a:spcBef>
                        <a:spcAft>
                          <a:spcPts val="0"/>
                        </a:spcAft>
                        <a:buClr>
                          <a:schemeClr val="dk1"/>
                        </a:buClr>
                        <a:buSzPts val="1600"/>
                        <a:buFont typeface="Arial"/>
                        <a:buNone/>
                      </a:pPr>
                      <a:r>
                        <a:rPr lang="en-US" sz="1400" b="1" u="none" strike="noStrike" cap="none">
                          <a:solidFill>
                            <a:srgbClr val="647153"/>
                          </a:solidFill>
                          <a:latin typeface="Roboto"/>
                          <a:ea typeface="Roboto"/>
                          <a:cs typeface="Roboto"/>
                          <a:sym typeface="Roboto"/>
                        </a:rPr>
                        <a:t>Take Pulse Check on Findings and Recommendations</a:t>
                      </a: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tc vMerge="1">
                  <a:txBody>
                    <a:bodyPr/>
                    <a:lstStyle/>
                    <a:p>
                      <a:endParaRPr lang="en-US"/>
                    </a:p>
                  </a:txBody>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a:solidFill>
                            <a:schemeClr val="dk2"/>
                          </a:solidFill>
                          <a:latin typeface="Roboto"/>
                          <a:ea typeface="Roboto"/>
                          <a:cs typeface="Roboto"/>
                          <a:sym typeface="Roboto"/>
                        </a:rPr>
                        <a:t>Engage whole Task Force in your progress</a:t>
                      </a:r>
                      <a:endParaRPr/>
                    </a:p>
                  </a:txBody>
                  <a:tcPr marL="91450" marR="91450" marT="45725" marB="45725">
                    <a:lnL w="12700" cap="flat" cmpd="sng">
                      <a:solidFill>
                        <a:schemeClr val="dk2"/>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E9EBE6"/>
                    </a:solidFill>
                  </a:tcPr>
                </a:tc>
                <a:extLst>
                  <a:ext uri="{0D108BD9-81ED-4DB2-BD59-A6C34878D82A}">
                    <a16:rowId xmlns:a16="http://schemas.microsoft.com/office/drawing/2014/main" val="10004"/>
                  </a:ext>
                </a:extLst>
              </a:tr>
              <a:tr h="627975">
                <a:tc>
                  <a:txBody>
                    <a:bodyPr/>
                    <a:lstStyle/>
                    <a:p>
                      <a:pPr marL="0" marR="0" lvl="0" indent="0" algn="l" rtl="0">
                        <a:lnSpc>
                          <a:spcPct val="100000"/>
                        </a:lnSpc>
                        <a:spcBef>
                          <a:spcPts val="0"/>
                        </a:spcBef>
                        <a:spcAft>
                          <a:spcPts val="0"/>
                        </a:spcAft>
                        <a:buClr>
                          <a:schemeClr val="dk1"/>
                        </a:buClr>
                        <a:buSzPts val="1600"/>
                        <a:buFont typeface="Arial"/>
                        <a:buNone/>
                      </a:pPr>
                      <a:endParaRPr sz="1400" u="none" strike="noStrike" cap="none">
                        <a:solidFill>
                          <a:srgbClr val="647153"/>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endParaRPr sz="1400" b="1" u="none" strike="noStrike" cap="none">
                        <a:solidFill>
                          <a:schemeClr val="dk2"/>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E9EBE6"/>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400" b="1" u="none" strike="noStrike" cap="none" dirty="0">
                          <a:solidFill>
                            <a:srgbClr val="000000"/>
                          </a:solidFill>
                          <a:latin typeface="Roboto"/>
                          <a:ea typeface="Roboto"/>
                          <a:cs typeface="Roboto"/>
                          <a:sym typeface="Roboto"/>
                        </a:rPr>
                        <a:t>Plan for additional meetings and stakeholder consultations</a:t>
                      </a:r>
                      <a:endParaRPr sz="1400" b="1" u="none" strike="noStrike" cap="none" dirty="0">
                        <a:solidFill>
                          <a:srgbClr val="000000"/>
                        </a:solidFill>
                        <a:latin typeface="Roboto"/>
                        <a:ea typeface="Roboto"/>
                        <a:cs typeface="Roboto"/>
                        <a:sym typeface="Roboto"/>
                      </a:endParaRPr>
                    </a:p>
                  </a:txBody>
                  <a:tcPr marL="91450" marR="91450" marT="45725" marB="457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rgbClr val="7F7F7F"/>
                      </a:solidFill>
                      <a:prstDash val="solid"/>
                      <a:round/>
                      <a:headEnd type="none" w="sm" len="sm"/>
                      <a:tailEnd type="none" w="sm" len="sm"/>
                    </a:lnB>
                    <a:solidFill>
                      <a:srgbClr val="F7CD9C"/>
                    </a:solidFill>
                  </a:tcPr>
                </a:tc>
                <a:extLst>
                  <a:ext uri="{0D108BD9-81ED-4DB2-BD59-A6C34878D82A}">
                    <a16:rowId xmlns:a16="http://schemas.microsoft.com/office/drawing/2014/main" val="10005"/>
                  </a:ext>
                </a:extLst>
              </a:tr>
            </a:tbl>
          </a:graphicData>
        </a:graphic>
      </p:graphicFrame>
      <p:sp>
        <p:nvSpPr>
          <p:cNvPr id="480" name="Google Shape;480;p31">
            <a:extLst>
              <a:ext uri="{C183D7F6-B498-43B3-948B-1728B52AA6E4}">
                <adec:decorative xmlns:adec="http://schemas.microsoft.com/office/drawing/2017/decorative" val="1"/>
              </a:ext>
            </a:extLst>
          </p:cNvPr>
          <p:cNvSpPr/>
          <p:nvPr/>
        </p:nvSpPr>
        <p:spPr>
          <a:xfrm>
            <a:off x="2400564"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481" name="Google Shape;481;p31">
            <a:extLst>
              <a:ext uri="{C183D7F6-B498-43B3-948B-1728B52AA6E4}">
                <adec:decorative xmlns:adec="http://schemas.microsoft.com/office/drawing/2017/decorative" val="1"/>
              </a:ext>
            </a:extLst>
          </p:cNvPr>
          <p:cNvSpPr/>
          <p:nvPr/>
        </p:nvSpPr>
        <p:spPr>
          <a:xfrm>
            <a:off x="5363563" y="1007445"/>
            <a:ext cx="553200" cy="247800"/>
          </a:xfrm>
          <a:prstGeom prst="rightArrow">
            <a:avLst>
              <a:gd name="adj1" fmla="val 50000"/>
              <a:gd name="adj2" fmla="val 50000"/>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2">
            <a:extLst>
              <a:ext uri="{C183D7F6-B498-43B3-948B-1728B52AA6E4}">
                <adec:decorative xmlns:adec="http://schemas.microsoft.com/office/drawing/2017/decorative" val="1"/>
              </a:ext>
            </a:extLst>
          </p:cNvPr>
          <p:cNvSpPr/>
          <p:nvPr/>
        </p:nvSpPr>
        <p:spPr>
          <a:xfrm>
            <a:off x="853299" y="1096197"/>
            <a:ext cx="7739269" cy="3448196"/>
          </a:xfrm>
          <a:prstGeom prst="rect">
            <a:avLst/>
          </a:prstGeom>
          <a:solidFill>
            <a:srgbClr val="EADBD3"/>
          </a:solidFill>
          <a:ln w="28575"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7" name="Google Shape;487;p32"/>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dirty="0">
                <a:solidFill>
                  <a:schemeClr val="accent3"/>
                </a:solidFill>
                <a:latin typeface="Roboto"/>
                <a:ea typeface="Roboto"/>
                <a:cs typeface="Roboto"/>
                <a:sym typeface="Roboto"/>
              </a:rPr>
              <a:t>Questions to Consider to Plan Next Steps</a:t>
            </a:r>
            <a:endParaRPr dirty="0">
              <a:solidFill>
                <a:schemeClr val="accent3"/>
              </a:solidFill>
              <a:latin typeface="Roboto"/>
              <a:ea typeface="Roboto"/>
              <a:cs typeface="Roboto"/>
              <a:sym typeface="Roboto"/>
            </a:endParaRPr>
          </a:p>
        </p:txBody>
      </p:sp>
      <p:sp>
        <p:nvSpPr>
          <p:cNvPr id="488" name="Google Shape;488;p32"/>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489" name="Google Shape;489;p32"/>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490" name="Google Shape;490;p32"/>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31</a:t>
            </a:fld>
            <a:endParaRPr>
              <a:latin typeface="Roboto"/>
              <a:ea typeface="Roboto"/>
              <a:cs typeface="Roboto"/>
              <a:sym typeface="Roboto"/>
            </a:endParaRPr>
          </a:p>
        </p:txBody>
      </p:sp>
      <p:sp>
        <p:nvSpPr>
          <p:cNvPr id="491" name="Google Shape;491;p32"/>
          <p:cNvSpPr txBox="1"/>
          <p:nvPr/>
        </p:nvSpPr>
        <p:spPr>
          <a:xfrm>
            <a:off x="975753" y="2297624"/>
            <a:ext cx="4953887" cy="224676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Roboto"/>
                <a:ea typeface="Roboto"/>
                <a:cs typeface="Roboto"/>
                <a:sym typeface="Roboto"/>
              </a:rPr>
              <a:t>20 Minutes</a:t>
            </a:r>
            <a:endParaRPr/>
          </a:p>
          <a:p>
            <a:pPr marL="0" marR="0" lvl="0" indent="0" algn="ctr"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Process feedback from today’s meeting and consider the following questions using the action plan template:</a:t>
            </a:r>
            <a:endParaRPr/>
          </a:p>
          <a:p>
            <a:pPr marL="0" marR="0" lvl="0" indent="0" algn="l" rtl="0">
              <a:lnSpc>
                <a:spcPct val="100000"/>
              </a:lnSpc>
              <a:spcBef>
                <a:spcPts val="0"/>
              </a:spcBef>
              <a:spcAft>
                <a:spcPts val="0"/>
              </a:spcAft>
              <a:buNone/>
            </a:pPr>
            <a:endParaRPr sz="1400" b="0" i="1" u="none" strike="noStrike" cap="none">
              <a:solidFill>
                <a:srgbClr val="000000"/>
              </a:solidFill>
              <a:latin typeface="Roboto"/>
              <a:ea typeface="Roboto"/>
              <a:cs typeface="Roboto"/>
              <a:sym typeface="Roboto"/>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What do you plan to accomplish between now and April?</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How will you accomplish this? (i.e. meetings, asynchronous work, stakeholder consultation)</a:t>
            </a:r>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rgbClr val="000000"/>
                </a:solidFill>
                <a:latin typeface="Roboto"/>
                <a:ea typeface="Roboto"/>
                <a:cs typeface="Roboto"/>
                <a:sym typeface="Roboto"/>
              </a:rPr>
              <a:t>What additional support do you need from the facilitators or CDE?</a:t>
            </a:r>
            <a:endParaRPr/>
          </a:p>
        </p:txBody>
      </p:sp>
      <p:sp>
        <p:nvSpPr>
          <p:cNvPr id="492" name="Google Shape;492;p32"/>
          <p:cNvSpPr txBox="1"/>
          <p:nvPr/>
        </p:nvSpPr>
        <p:spPr>
          <a:xfrm>
            <a:off x="6237171" y="2294042"/>
            <a:ext cx="2416011" cy="181588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400" b="1" i="0" u="none" strike="noStrike" cap="none">
                <a:solidFill>
                  <a:srgbClr val="000000"/>
                </a:solidFill>
                <a:latin typeface="Roboto"/>
                <a:ea typeface="Roboto"/>
                <a:cs typeface="Roboto"/>
                <a:sym typeface="Roboto"/>
              </a:rPr>
              <a:t>10 Minutes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None/>
            </a:pPr>
            <a:r>
              <a:rPr lang="en-US" sz="1400" b="0" i="0" u="none" strike="noStrike" cap="none">
                <a:solidFill>
                  <a:srgbClr val="000000"/>
                </a:solidFill>
                <a:latin typeface="Roboto"/>
                <a:ea typeface="Roboto"/>
                <a:cs typeface="Roboto"/>
                <a:sym typeface="Roboto"/>
              </a:rPr>
              <a:t>Engage in a quick full group report out so members can hear other groups’ plans and facilitators can better understand needs for additional support</a:t>
            </a:r>
            <a:endParaRPr/>
          </a:p>
        </p:txBody>
      </p:sp>
      <p:cxnSp>
        <p:nvCxnSpPr>
          <p:cNvPr id="493" name="Google Shape;493;p32">
            <a:extLst>
              <a:ext uri="{C183D7F6-B498-43B3-948B-1728B52AA6E4}">
                <adec:decorative xmlns:adec="http://schemas.microsoft.com/office/drawing/2017/decorative" val="1"/>
              </a:ext>
            </a:extLst>
          </p:cNvPr>
          <p:cNvCxnSpPr/>
          <p:nvPr/>
        </p:nvCxnSpPr>
        <p:spPr>
          <a:xfrm>
            <a:off x="5088531" y="2195257"/>
            <a:ext cx="1441126" cy="0"/>
          </a:xfrm>
          <a:prstGeom prst="straightConnector1">
            <a:avLst/>
          </a:prstGeom>
          <a:noFill/>
          <a:ln w="9525" cap="flat" cmpd="sng">
            <a:solidFill>
              <a:srgbClr val="BB5326"/>
            </a:solidFill>
            <a:prstDash val="solid"/>
            <a:round/>
            <a:headEnd type="none" w="sm" len="sm"/>
            <a:tailEnd type="triangle" w="med" len="med"/>
          </a:ln>
        </p:spPr>
      </p:cxnSp>
      <p:pic>
        <p:nvPicPr>
          <p:cNvPr id="494" name="Google Shape;494;p32">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2938674" y="1265998"/>
            <a:ext cx="1028044" cy="1028044"/>
          </a:xfrm>
          <a:prstGeom prst="rect">
            <a:avLst/>
          </a:prstGeom>
          <a:noFill/>
          <a:ln>
            <a:noFill/>
          </a:ln>
        </p:spPr>
      </p:pic>
      <p:pic>
        <p:nvPicPr>
          <p:cNvPr id="495" name="Google Shape;495;p32">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148" y="1222670"/>
            <a:ext cx="1092394" cy="109239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33"/>
          <p:cNvSpPr txBox="1">
            <a:spLocks noGrp="1"/>
          </p:cNvSpPr>
          <p:nvPr>
            <p:ph type="title"/>
          </p:nvPr>
        </p:nvSpPr>
        <p:spPr>
          <a:xfrm>
            <a:off x="800100" y="1804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dirty="0">
                <a:solidFill>
                  <a:schemeClr val="accent3"/>
                </a:solidFill>
                <a:latin typeface="Roboto"/>
                <a:ea typeface="Roboto"/>
                <a:cs typeface="Roboto"/>
                <a:sym typeface="Roboto"/>
              </a:rPr>
              <a:t>Agenda</a:t>
            </a:r>
            <a:r>
              <a:rPr lang="en-US" dirty="0">
                <a:solidFill>
                  <a:schemeClr val="accent3"/>
                </a:solidFill>
                <a:latin typeface="Roboto"/>
                <a:ea typeface="Roboto"/>
                <a:cs typeface="Roboto"/>
                <a:sym typeface="Roboto"/>
              </a:rPr>
              <a:t> </a:t>
            </a:r>
            <a:endParaRPr dirty="0">
              <a:solidFill>
                <a:schemeClr val="accent3"/>
              </a:solidFill>
              <a:latin typeface="Roboto"/>
              <a:ea typeface="Roboto"/>
              <a:cs typeface="Roboto"/>
              <a:sym typeface="Roboto"/>
            </a:endParaRPr>
          </a:p>
        </p:txBody>
      </p:sp>
      <p:sp>
        <p:nvSpPr>
          <p:cNvPr id="501" name="Google Shape;501;p33"/>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32</a:t>
            </a:fld>
            <a:endParaRPr>
              <a:latin typeface="Roboto"/>
              <a:ea typeface="Roboto"/>
              <a:cs typeface="Roboto"/>
              <a:sym typeface="Roboto"/>
            </a:endParaRPr>
          </a:p>
        </p:txBody>
      </p:sp>
      <p:graphicFrame>
        <p:nvGraphicFramePr>
          <p:cNvPr id="502" name="Google Shape;502;p33"/>
          <p:cNvGraphicFramePr/>
          <p:nvPr>
            <p:extLst>
              <p:ext uri="{D42A27DB-BD31-4B8C-83A1-F6EECF244321}">
                <p14:modId xmlns:p14="http://schemas.microsoft.com/office/powerpoint/2010/main" val="1701886126"/>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7"/>
                  </a:ext>
                </a:extLst>
              </a:tr>
            </a:tbl>
          </a:graphicData>
        </a:graphic>
      </p:graphicFrame>
      <p:sp>
        <p:nvSpPr>
          <p:cNvPr id="503" name="Google Shape;503;p33"/>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504" name="Google Shape;504;p33"/>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61"/>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Wrap Up &amp; Next Steps</a:t>
            </a:r>
            <a:endParaRPr sz="3000">
              <a:solidFill>
                <a:schemeClr val="accent3"/>
              </a:solidFill>
              <a:latin typeface="Roboto"/>
              <a:ea typeface="Roboto"/>
              <a:cs typeface="Roboto"/>
              <a:sym typeface="Roboto"/>
            </a:endParaRPr>
          </a:p>
        </p:txBody>
      </p:sp>
      <p:sp>
        <p:nvSpPr>
          <p:cNvPr id="510" name="Google Shape;510;p61"/>
          <p:cNvSpPr txBox="1">
            <a:spLocks noGrp="1"/>
          </p:cNvSpPr>
          <p:nvPr>
            <p:ph type="body" idx="1"/>
          </p:nvPr>
        </p:nvSpPr>
        <p:spPr>
          <a:xfrm>
            <a:off x="822955" y="995100"/>
            <a:ext cx="3616422" cy="3406800"/>
          </a:xfrm>
          <a:prstGeom prst="rect">
            <a:avLst/>
          </a:prstGeom>
          <a:noFill/>
          <a:ln>
            <a:noFill/>
          </a:ln>
        </p:spPr>
        <p:txBody>
          <a:bodyPr spcFirstLastPara="1" wrap="square" lIns="0" tIns="45700" rIns="0" bIns="45700" anchor="t" anchorCtr="0">
            <a:normAutofit/>
          </a:bodyPr>
          <a:lstStyle/>
          <a:p>
            <a:pPr marL="285750" lvl="0" indent="-285750" algn="l" rtl="0">
              <a:lnSpc>
                <a:spcPct val="90000"/>
              </a:lnSpc>
              <a:spcBef>
                <a:spcPts val="1200"/>
              </a:spcBef>
              <a:spcAft>
                <a:spcPts val="0"/>
              </a:spcAft>
              <a:buClr>
                <a:schemeClr val="dk1"/>
              </a:buClr>
              <a:buSzPts val="1800"/>
              <a:buFont typeface="Arial"/>
              <a:buChar char="•"/>
            </a:pPr>
            <a:r>
              <a:rPr lang="en-US">
                <a:solidFill>
                  <a:schemeClr val="dk1"/>
                </a:solidFill>
                <a:latin typeface="Roboto"/>
                <a:ea typeface="Roboto"/>
                <a:cs typeface="Roboto"/>
                <a:sym typeface="Roboto"/>
              </a:rPr>
              <a:t>Complete feedback survey</a:t>
            </a:r>
            <a:endParaRPr/>
          </a:p>
          <a:p>
            <a:pPr marL="285750" lvl="0" indent="-285750" algn="l" rtl="0">
              <a:lnSpc>
                <a:spcPct val="90000"/>
              </a:lnSpc>
              <a:spcBef>
                <a:spcPts val="1200"/>
              </a:spcBef>
              <a:spcAft>
                <a:spcPts val="0"/>
              </a:spcAft>
              <a:buClr>
                <a:schemeClr val="dk1"/>
              </a:buClr>
              <a:buSzPts val="1800"/>
              <a:buFont typeface="Arial"/>
              <a:buChar char="•"/>
            </a:pPr>
            <a:r>
              <a:rPr lang="en-US">
                <a:solidFill>
                  <a:schemeClr val="dk1"/>
                </a:solidFill>
                <a:latin typeface="Roboto"/>
                <a:ea typeface="Roboto"/>
                <a:cs typeface="Roboto"/>
                <a:sym typeface="Roboto"/>
              </a:rPr>
              <a:t>Complete panel survey to suggest panelists for April meeting</a:t>
            </a:r>
            <a:endParaRPr/>
          </a:p>
          <a:p>
            <a:pPr marL="285750" lvl="0" indent="-285750" algn="l" rtl="0">
              <a:lnSpc>
                <a:spcPct val="90000"/>
              </a:lnSpc>
              <a:spcBef>
                <a:spcPts val="1200"/>
              </a:spcBef>
              <a:spcAft>
                <a:spcPts val="0"/>
              </a:spcAft>
              <a:buClr>
                <a:schemeClr val="dk1"/>
              </a:buClr>
              <a:buSzPts val="1800"/>
              <a:buFont typeface="Arial"/>
              <a:buChar char="•"/>
            </a:pPr>
            <a:r>
              <a:rPr lang="en-US">
                <a:solidFill>
                  <a:schemeClr val="dk1"/>
                </a:solidFill>
                <a:latin typeface="Roboto"/>
                <a:ea typeface="Roboto"/>
                <a:cs typeface="Roboto"/>
                <a:sym typeface="Roboto"/>
              </a:rPr>
              <a:t>Engage in study group meetings, in accordance with open records and meetings laws</a:t>
            </a:r>
            <a:endParaRPr/>
          </a:p>
          <a:p>
            <a:pPr marL="285750" lvl="0" indent="-285750" algn="l" rtl="0">
              <a:lnSpc>
                <a:spcPct val="90000"/>
              </a:lnSpc>
              <a:spcBef>
                <a:spcPts val="1200"/>
              </a:spcBef>
              <a:spcAft>
                <a:spcPts val="0"/>
              </a:spcAft>
              <a:buClr>
                <a:schemeClr val="dk1"/>
              </a:buClr>
              <a:buSzPts val="1800"/>
              <a:buFont typeface="Arial"/>
              <a:buChar char="•"/>
            </a:pPr>
            <a:r>
              <a:rPr lang="en-US">
                <a:solidFill>
                  <a:schemeClr val="dk1"/>
                </a:solidFill>
                <a:latin typeface="Roboto"/>
                <a:ea typeface="Roboto"/>
                <a:cs typeface="Roboto"/>
                <a:sym typeface="Roboto"/>
              </a:rPr>
              <a:t>Conduct stakeholder consultations</a:t>
            </a:r>
            <a:endParaRPr>
              <a:solidFill>
                <a:schemeClr val="dk1"/>
              </a:solidFill>
              <a:latin typeface="Roboto"/>
              <a:ea typeface="Roboto"/>
              <a:cs typeface="Roboto"/>
              <a:sym typeface="Roboto"/>
            </a:endParaRPr>
          </a:p>
        </p:txBody>
      </p:sp>
      <p:sp>
        <p:nvSpPr>
          <p:cNvPr id="511" name="Google Shape;511;p61"/>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33</a:t>
            </a:fld>
            <a:endParaRPr/>
          </a:p>
        </p:txBody>
      </p:sp>
      <p:pic>
        <p:nvPicPr>
          <p:cNvPr id="512" name="Google Shape;512;p6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572000" y="1067988"/>
            <a:ext cx="4483824" cy="3260961"/>
          </a:xfrm>
          <a:prstGeom prst="rect">
            <a:avLst/>
          </a:prstGeom>
          <a:noFill/>
          <a:ln>
            <a:noFill/>
          </a:ln>
        </p:spPr>
      </p:pic>
      <p:sp>
        <p:nvSpPr>
          <p:cNvPr id="513" name="Google Shape;513;p61"/>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514" name="Google Shape;514;p61"/>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g25e1eb59f78_0_14"/>
          <p:cNvSpPr txBox="1">
            <a:spLocks noGrp="1"/>
          </p:cNvSpPr>
          <p:nvPr>
            <p:ph type="title"/>
          </p:nvPr>
        </p:nvSpPr>
        <p:spPr>
          <a:xfrm>
            <a:off x="800100" y="1992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Wrap Up &amp; Next Steps</a:t>
            </a:r>
            <a:endParaRPr sz="3000">
              <a:solidFill>
                <a:schemeClr val="accent3"/>
              </a:solidFill>
              <a:latin typeface="Roboto"/>
              <a:ea typeface="Roboto"/>
              <a:cs typeface="Roboto"/>
              <a:sym typeface="Roboto"/>
            </a:endParaRPr>
          </a:p>
        </p:txBody>
      </p:sp>
      <p:sp>
        <p:nvSpPr>
          <p:cNvPr id="520" name="Google Shape;520;g25e1eb59f78_0_14"/>
          <p:cNvSpPr txBox="1">
            <a:spLocks noGrp="1"/>
          </p:cNvSpPr>
          <p:nvPr>
            <p:ph type="body" idx="1"/>
          </p:nvPr>
        </p:nvSpPr>
        <p:spPr>
          <a:xfrm>
            <a:off x="822951" y="1203529"/>
            <a:ext cx="7868700" cy="3406800"/>
          </a:xfrm>
          <a:prstGeom prst="rect">
            <a:avLst/>
          </a:prstGeom>
          <a:noFill/>
          <a:ln>
            <a:noFill/>
          </a:ln>
        </p:spPr>
        <p:txBody>
          <a:bodyPr spcFirstLastPara="1" wrap="square" lIns="0" tIns="45700" rIns="0" bIns="45700" anchor="t" anchorCtr="0">
            <a:normAutofit/>
          </a:bodyPr>
          <a:lstStyle/>
          <a:p>
            <a:pPr marL="68577" lvl="0" indent="0" algn="l" rtl="0">
              <a:lnSpc>
                <a:spcPct val="90000"/>
              </a:lnSpc>
              <a:spcBef>
                <a:spcPts val="0"/>
              </a:spcBef>
              <a:spcAft>
                <a:spcPts val="0"/>
              </a:spcAft>
              <a:buSzPts val="1800"/>
              <a:buNone/>
            </a:pPr>
            <a:r>
              <a:rPr lang="en-US">
                <a:solidFill>
                  <a:schemeClr val="dk1"/>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Review</a:t>
            </a:r>
            <a:r>
              <a:rPr lang="en-US">
                <a:solidFill>
                  <a:schemeClr val="dk1"/>
                </a:solidFill>
                <a:latin typeface="Roboto"/>
                <a:ea typeface="Roboto"/>
                <a:cs typeface="Roboto"/>
                <a:sym typeface="Roboto"/>
              </a:rPr>
              <a:t> upcoming meeting dates</a:t>
            </a:r>
            <a:endParaRPr/>
          </a:p>
          <a:p>
            <a:pPr marL="68577" lvl="0" indent="0" algn="l" rtl="0">
              <a:lnSpc>
                <a:spcPct val="90000"/>
              </a:lnSpc>
              <a:spcBef>
                <a:spcPts val="0"/>
              </a:spcBef>
              <a:spcAft>
                <a:spcPts val="0"/>
              </a:spcAft>
              <a:buSzPts val="1800"/>
              <a:buNone/>
            </a:pPr>
            <a:endParaRPr>
              <a:solidFill>
                <a:schemeClr val="dk1"/>
              </a:solidFill>
              <a:latin typeface="Roboto"/>
              <a:ea typeface="Roboto"/>
              <a:cs typeface="Roboto"/>
              <a:sym typeface="Roboto"/>
            </a:endParaRPr>
          </a:p>
          <a:p>
            <a:pPr marL="628650" lvl="0" indent="-285750" algn="l" rtl="0">
              <a:lnSpc>
                <a:spcPct val="90000"/>
              </a:lnSpc>
              <a:spcBef>
                <a:spcPts val="0"/>
              </a:spcBef>
              <a:spcAft>
                <a:spcPts val="0"/>
              </a:spcAft>
              <a:buClr>
                <a:schemeClr val="dk1"/>
              </a:buClr>
              <a:buSzPts val="1800"/>
              <a:buFont typeface="Arial"/>
              <a:buChar char="•"/>
            </a:pPr>
            <a:r>
              <a:rPr lang="en-US" b="1">
                <a:solidFill>
                  <a:schemeClr val="dk1"/>
                </a:solidFill>
                <a:latin typeface="Roboto"/>
                <a:ea typeface="Roboto"/>
                <a:cs typeface="Roboto"/>
                <a:sym typeface="Roboto"/>
              </a:rPr>
              <a:t>April 2</a:t>
            </a:r>
            <a:endParaRPr/>
          </a:p>
          <a:p>
            <a:pPr marL="628650" lvl="0" indent="-285750" algn="l" rtl="0">
              <a:lnSpc>
                <a:spcPct val="90000"/>
              </a:lnSpc>
              <a:spcBef>
                <a:spcPts val="0"/>
              </a:spcBef>
              <a:spcAft>
                <a:spcPts val="0"/>
              </a:spcAft>
              <a:buClr>
                <a:schemeClr val="dk1"/>
              </a:buClr>
              <a:buSzPts val="1800"/>
              <a:buFont typeface="Arial"/>
              <a:buChar char="•"/>
            </a:pPr>
            <a:r>
              <a:rPr lang="en-US">
                <a:solidFill>
                  <a:schemeClr val="dk1"/>
                </a:solidFill>
                <a:latin typeface="Roboto"/>
                <a:ea typeface="Roboto"/>
                <a:cs typeface="Roboto"/>
                <a:sym typeface="Roboto"/>
              </a:rPr>
              <a:t>May 7</a:t>
            </a:r>
            <a:endParaRPr/>
          </a:p>
          <a:p>
            <a:pPr marL="628650" lvl="0" indent="-285750" algn="l" rtl="0">
              <a:lnSpc>
                <a:spcPct val="90000"/>
              </a:lnSpc>
              <a:spcBef>
                <a:spcPts val="0"/>
              </a:spcBef>
              <a:spcAft>
                <a:spcPts val="0"/>
              </a:spcAft>
              <a:buClr>
                <a:schemeClr val="dk1"/>
              </a:buClr>
              <a:buSzPts val="1800"/>
              <a:buFont typeface="Arial"/>
              <a:buChar char="•"/>
            </a:pPr>
            <a:r>
              <a:rPr lang="en-US">
                <a:solidFill>
                  <a:schemeClr val="dk1"/>
                </a:solidFill>
                <a:latin typeface="Roboto"/>
                <a:ea typeface="Roboto"/>
                <a:cs typeface="Roboto"/>
                <a:sym typeface="Roboto"/>
              </a:rPr>
              <a:t>June 4</a:t>
            </a:r>
            <a:endParaRPr/>
          </a:p>
          <a:p>
            <a:pPr marL="571500" lvl="0" indent="-114300" algn="l" rtl="0">
              <a:lnSpc>
                <a:spcPct val="90000"/>
              </a:lnSpc>
              <a:spcBef>
                <a:spcPts val="0"/>
              </a:spcBef>
              <a:spcAft>
                <a:spcPts val="0"/>
              </a:spcAft>
              <a:buSzPts val="1800"/>
              <a:buFont typeface="Arial"/>
              <a:buNone/>
            </a:pPr>
            <a:endParaRPr>
              <a:solidFill>
                <a:schemeClr val="dk1"/>
              </a:solidFill>
              <a:latin typeface="Roboto"/>
              <a:ea typeface="Roboto"/>
              <a:cs typeface="Roboto"/>
              <a:sym typeface="Roboto"/>
            </a:endParaRPr>
          </a:p>
          <a:p>
            <a:pPr marL="342900" lvl="0" indent="0" algn="l" rtl="0">
              <a:lnSpc>
                <a:spcPct val="90000"/>
              </a:lnSpc>
              <a:spcBef>
                <a:spcPts val="0"/>
              </a:spcBef>
              <a:spcAft>
                <a:spcPts val="0"/>
              </a:spcAft>
              <a:buSzPts val="1800"/>
              <a:buNone/>
            </a:pPr>
            <a:r>
              <a:rPr lang="en-US" i="1">
                <a:solidFill>
                  <a:schemeClr val="dk1"/>
                </a:solidFill>
                <a:latin typeface="Roboto"/>
                <a:ea typeface="Roboto"/>
                <a:cs typeface="Roboto"/>
                <a:sym typeface="Roboto"/>
              </a:rPr>
              <a:t>The next meeting will be at the Adams County Human Services Center</a:t>
            </a:r>
            <a:endParaRPr/>
          </a:p>
          <a:p>
            <a:pPr marL="68577" lvl="0" indent="0" algn="l" rtl="0">
              <a:lnSpc>
                <a:spcPct val="90000"/>
              </a:lnSpc>
              <a:spcBef>
                <a:spcPts val="1051"/>
              </a:spcBef>
              <a:spcAft>
                <a:spcPts val="0"/>
              </a:spcAft>
              <a:buSzPts val="1800"/>
              <a:buNone/>
            </a:pPr>
            <a:r>
              <a:rPr lang="en-US">
                <a:solidFill>
                  <a:schemeClr val="dk1"/>
                </a:solidFill>
                <a:latin typeface="Roboto"/>
                <a:ea typeface="Roboto"/>
                <a:cs typeface="Roboto"/>
                <a:sym typeface="Roboto"/>
              </a:rPr>
              <a:t>  </a:t>
            </a:r>
            <a:endParaRPr/>
          </a:p>
        </p:txBody>
      </p:sp>
      <p:sp>
        <p:nvSpPr>
          <p:cNvPr id="521" name="Google Shape;521;g25e1eb59f78_0_14"/>
          <p:cNvSpPr txBox="1">
            <a:spLocks noGrp="1"/>
          </p:cNvSpPr>
          <p:nvPr>
            <p:ph type="sldNum" idx="12"/>
          </p:nvPr>
        </p:nvSpPr>
        <p:spPr>
          <a:xfrm>
            <a:off x="7425345" y="4844839"/>
            <a:ext cx="984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t>34</a:t>
            </a:fld>
            <a:endParaRPr/>
          </a:p>
        </p:txBody>
      </p:sp>
      <p:pic>
        <p:nvPicPr>
          <p:cNvPr id="522" name="Google Shape;522;g25e1eb59f78_0_14">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6567250" y="411100"/>
            <a:ext cx="2124401" cy="2117145"/>
          </a:xfrm>
          <a:prstGeom prst="rect">
            <a:avLst/>
          </a:prstGeom>
          <a:noFill/>
          <a:ln>
            <a:noFill/>
          </a:ln>
        </p:spPr>
      </p:pic>
      <p:sp>
        <p:nvSpPr>
          <p:cNvPr id="523" name="Google Shape;523;g25e1eb59f78_0_1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524" name="Google Shape;524;g25e1eb59f78_0_1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g29516f4ead8_3_0"/>
          <p:cNvSpPr txBox="1">
            <a:spLocks noGrp="1"/>
          </p:cNvSpPr>
          <p:nvPr>
            <p:ph type="title" idx="4294967295"/>
          </p:nvPr>
        </p:nvSpPr>
        <p:spPr>
          <a:xfrm>
            <a:off x="822325" y="995363"/>
            <a:ext cx="7543800" cy="3406775"/>
          </a:xfrm>
          <a:prstGeom prst="rect">
            <a:avLst/>
          </a:prstGeom>
          <a:noFill/>
          <a:ln>
            <a:noFill/>
            <a:prstDash/>
          </a:ln>
          <a:effectLst/>
        </p:spPr>
        <p:txBody>
          <a:bodyPr rot="0" spcFirstLastPara="1" vertOverflow="overflow" horzOverflow="overflow" vert="horz" wrap="square" lIns="0" tIns="45700" rIns="0" bIns="45700" numCol="1" spcCol="0" rtlCol="0" fromWordArt="0" anchor="t" anchorCtr="0" forceAA="0" compatLnSpc="1">
            <a:prstTxWarp prst="textNoShape">
              <a:avLst/>
            </a:prstTxWarp>
            <a:normAutofit/>
          </a:bodyPr>
          <a:lstStyle/>
          <a:p>
            <a:pPr marL="0" marR="0" lvl="0" indent="0" algn="ctr" defTabSz="914400" rtl="0" eaLnBrk="1" fontAlgn="auto" latinLnBrk="0" hangingPunct="1">
              <a:lnSpc>
                <a:spcPct val="90000"/>
              </a:lnSpc>
              <a:spcBef>
                <a:spcPts val="900"/>
              </a:spcBef>
              <a:spcAft>
                <a:spcPts val="0"/>
              </a:spcAft>
              <a:buClr>
                <a:schemeClr val="accent1"/>
              </a:buClr>
              <a:buSzPts val="1800"/>
              <a:buFont typeface="Calibri"/>
              <a:buNone/>
              <a:tabLst/>
              <a:defRPr/>
            </a:pPr>
            <a:endParaRPr kumimoji="0" lang="en-US" sz="3300" b="0" i="0" u="none" strike="noStrike" kern="0" cap="none" spc="0" normalizeH="0" baseline="0" noProof="0" dirty="0">
              <a:ln>
                <a:noFill/>
              </a:ln>
              <a:solidFill>
                <a:srgbClr val="3F3F3F"/>
              </a:solidFill>
              <a:effectLst/>
              <a:uLnTx/>
              <a:uFillTx/>
              <a:latin typeface="Roboto"/>
              <a:ea typeface="Roboto"/>
              <a:cs typeface="Roboto"/>
              <a:sym typeface="Roboto"/>
            </a:endParaRPr>
          </a:p>
          <a:p>
            <a:pPr marL="0" marR="0" lvl="0" indent="0" algn="ctr" defTabSz="914400" rtl="0" eaLnBrk="1" fontAlgn="auto" latinLnBrk="0" hangingPunct="1">
              <a:lnSpc>
                <a:spcPct val="90000"/>
              </a:lnSpc>
              <a:spcBef>
                <a:spcPts val="900"/>
              </a:spcBef>
              <a:spcAft>
                <a:spcPts val="0"/>
              </a:spcAft>
              <a:buClr>
                <a:schemeClr val="accent1"/>
              </a:buClr>
              <a:buSzPts val="1800"/>
              <a:buFont typeface="Calibri"/>
              <a:buNone/>
              <a:tabLst/>
              <a:defRPr/>
            </a:pPr>
            <a:endParaRPr kumimoji="0" lang="en-US" sz="3300" b="0" i="0" u="none" strike="noStrike" kern="0" cap="none" spc="0" normalizeH="0" baseline="0" noProof="0" dirty="0">
              <a:ln>
                <a:noFill/>
              </a:ln>
              <a:solidFill>
                <a:srgbClr val="3F3F3F"/>
              </a:solidFill>
              <a:effectLst/>
              <a:uLnTx/>
              <a:uFillTx/>
              <a:latin typeface="Roboto"/>
              <a:ea typeface="Roboto"/>
              <a:cs typeface="Roboto"/>
              <a:sym typeface="Roboto"/>
            </a:endParaRPr>
          </a:p>
          <a:p>
            <a:pPr marL="0" marR="0" lvl="0" indent="0" algn="ctr" defTabSz="914400" rtl="0" eaLnBrk="1" fontAlgn="auto" latinLnBrk="0" hangingPunct="1">
              <a:lnSpc>
                <a:spcPct val="90000"/>
              </a:lnSpc>
              <a:spcBef>
                <a:spcPts val="900"/>
              </a:spcBef>
              <a:spcAft>
                <a:spcPts val="151"/>
              </a:spcAft>
              <a:buClr>
                <a:schemeClr val="accent1"/>
              </a:buClr>
              <a:buSzPts val="1800"/>
              <a:buFont typeface="Calibri"/>
              <a:buNone/>
              <a:tabLst/>
              <a:defRPr/>
            </a:pPr>
            <a:r>
              <a:rPr kumimoji="0" lang="en-US" sz="4600" b="1" i="0" u="none" strike="noStrike" kern="0" cap="none" spc="0" normalizeH="0" baseline="0" noProof="0" dirty="0">
                <a:ln>
                  <a:noFill/>
                </a:ln>
                <a:solidFill>
                  <a:schemeClr val="accent3"/>
                </a:solidFill>
                <a:effectLst/>
                <a:uLnTx/>
                <a:uFillTx/>
                <a:latin typeface="Roboto"/>
                <a:ea typeface="Roboto"/>
                <a:cs typeface="Roboto"/>
                <a:sym typeface="Roboto"/>
              </a:rPr>
              <a:t>Thank you!</a:t>
            </a:r>
          </a:p>
        </p:txBody>
      </p:sp>
      <p:sp>
        <p:nvSpPr>
          <p:cNvPr id="530" name="Google Shape;530;g29516f4ead8_3_0"/>
          <p:cNvSpPr txBox="1">
            <a:spLocks noGrp="1"/>
          </p:cNvSpPr>
          <p:nvPr>
            <p:ph type="sldNum" idx="12"/>
          </p:nvPr>
        </p:nvSpPr>
        <p:spPr>
          <a:xfrm>
            <a:off x="7425345" y="4844839"/>
            <a:ext cx="984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t>35</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4"/>
          <p:cNvSpPr txBox="1">
            <a:spLocks noGrp="1"/>
          </p:cNvSpPr>
          <p:nvPr>
            <p:ph type="title"/>
          </p:nvPr>
        </p:nvSpPr>
        <p:spPr>
          <a:xfrm>
            <a:off x="800100" y="180459"/>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 </a:t>
            </a:r>
            <a:endParaRPr sz="3000">
              <a:solidFill>
                <a:schemeClr val="accent3"/>
              </a:solidFill>
              <a:latin typeface="Roboto"/>
              <a:ea typeface="Roboto"/>
              <a:cs typeface="Roboto"/>
              <a:sym typeface="Roboto"/>
            </a:endParaRPr>
          </a:p>
        </p:txBody>
      </p:sp>
      <p:sp>
        <p:nvSpPr>
          <p:cNvPr id="167" name="Google Shape;167;p4"/>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4</a:t>
            </a:fld>
            <a:endParaRPr>
              <a:latin typeface="Roboto"/>
              <a:ea typeface="Roboto"/>
              <a:cs typeface="Roboto"/>
              <a:sym typeface="Roboto"/>
            </a:endParaRPr>
          </a:p>
        </p:txBody>
      </p:sp>
      <p:graphicFrame>
        <p:nvGraphicFramePr>
          <p:cNvPr id="168" name="Google Shape;168;p4"/>
          <p:cNvGraphicFramePr/>
          <p:nvPr>
            <p:extLst>
              <p:ext uri="{D42A27DB-BD31-4B8C-83A1-F6EECF244321}">
                <p14:modId xmlns:p14="http://schemas.microsoft.com/office/powerpoint/2010/main" val="2819108238"/>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9CB9C"/>
                    </a:solidFill>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9CB9C"/>
                    </a:solidFill>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69" name="Google Shape;169;p4"/>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170" name="Google Shape;170;p4"/>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822960" y="214957"/>
            <a:ext cx="7543800" cy="578423"/>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Norms </a:t>
            </a:r>
            <a:endParaRPr sz="3000">
              <a:solidFill>
                <a:schemeClr val="accent3"/>
              </a:solidFill>
              <a:latin typeface="Roboto"/>
              <a:ea typeface="Roboto"/>
              <a:cs typeface="Roboto"/>
              <a:sym typeface="Roboto"/>
            </a:endParaRPr>
          </a:p>
        </p:txBody>
      </p:sp>
      <p:sp>
        <p:nvSpPr>
          <p:cNvPr id="176" name="Google Shape;176;p6"/>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5</a:t>
            </a:fld>
            <a:endParaRPr>
              <a:latin typeface="Roboto"/>
              <a:ea typeface="Roboto"/>
              <a:cs typeface="Roboto"/>
              <a:sym typeface="Roboto"/>
            </a:endParaRPr>
          </a:p>
        </p:txBody>
      </p:sp>
      <p:graphicFrame>
        <p:nvGraphicFramePr>
          <p:cNvPr id="177" name="Google Shape;177;p6"/>
          <p:cNvGraphicFramePr/>
          <p:nvPr>
            <p:extLst>
              <p:ext uri="{D42A27DB-BD31-4B8C-83A1-F6EECF244321}">
                <p14:modId xmlns:p14="http://schemas.microsoft.com/office/powerpoint/2010/main" val="3471313305"/>
              </p:ext>
            </p:extLst>
          </p:nvPr>
        </p:nvGraphicFramePr>
        <p:xfrm>
          <a:off x="822960" y="1163480"/>
          <a:ext cx="7239000" cy="3017375"/>
        </p:xfrm>
        <a:graphic>
          <a:graphicData uri="http://schemas.openxmlformats.org/drawingml/2006/table">
            <a:tbl>
              <a:tblPr firstRow="1">
                <a:noFill/>
                <a:tableStyleId>{8CCFE212-A11F-4AA3-977A-C0DF4B5A9E60}</a:tableStyleId>
              </a:tblPr>
              <a:tblGrid>
                <a:gridCol w="7239000">
                  <a:extLst>
                    <a:ext uri="{9D8B030D-6E8A-4147-A177-3AD203B41FA5}">
                      <a16:colId xmlns:a16="http://schemas.microsoft.com/office/drawing/2014/main" val="20000"/>
                    </a:ext>
                  </a:extLst>
                </a:gridCol>
              </a:tblGrid>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Roboto"/>
                          <a:ea typeface="Roboto"/>
                          <a:cs typeface="Roboto"/>
                          <a:sym typeface="Roboto"/>
                        </a:rPr>
                        <a:t>Assume positive intent from others’ thoughts and input</a:t>
                      </a:r>
                      <a:endParaRPr sz="1100" u="none" strike="noStrike" cap="none">
                        <a:latin typeface="Roboto"/>
                        <a:ea typeface="Roboto"/>
                        <a:cs typeface="Roboto"/>
                        <a:sym typeface="Roboto"/>
                      </a:endParaRPr>
                    </a:p>
                  </a:txBody>
                  <a:tcPr marL="91425" marR="91425" marT="91425" marB="91425">
                    <a:solidFill>
                      <a:srgbClr val="FBE6CC"/>
                    </a:solidFill>
                  </a:tcPr>
                </a:tc>
                <a:extLst>
                  <a:ext uri="{0D108BD9-81ED-4DB2-BD59-A6C34878D82A}">
                    <a16:rowId xmlns:a16="http://schemas.microsoft.com/office/drawing/2014/main" val="10000"/>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Roboto"/>
                          <a:ea typeface="Roboto"/>
                          <a:cs typeface="Roboto"/>
                          <a:sym typeface="Roboto"/>
                        </a:rPr>
                        <a:t>Agree to disagree</a:t>
                      </a:r>
                      <a:endParaRPr sz="1100" u="none" strike="noStrike" cap="none">
                        <a:latin typeface="Roboto"/>
                        <a:ea typeface="Roboto"/>
                        <a:cs typeface="Roboto"/>
                        <a:sym typeface="Roboto"/>
                      </a:endParaRPr>
                    </a:p>
                  </a:txBody>
                  <a:tcPr marL="91425" marR="91425" marT="91425" marB="91425">
                    <a:solidFill>
                      <a:srgbClr val="F4DBD0"/>
                    </a:solidFill>
                  </a:tcPr>
                </a:tc>
                <a:extLst>
                  <a:ext uri="{0D108BD9-81ED-4DB2-BD59-A6C34878D82A}">
                    <a16:rowId xmlns:a16="http://schemas.microsoft.com/office/drawing/2014/main" val="10001"/>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Roboto"/>
                          <a:ea typeface="Roboto"/>
                          <a:cs typeface="Roboto"/>
                          <a:sym typeface="Roboto"/>
                        </a:rPr>
                        <a:t>Maintain flexibility and allow for opinions to change</a:t>
                      </a:r>
                      <a:endParaRPr sz="1100" u="none" strike="noStrike" cap="none">
                        <a:latin typeface="Roboto"/>
                        <a:ea typeface="Roboto"/>
                        <a:cs typeface="Roboto"/>
                        <a:sym typeface="Roboto"/>
                      </a:endParaRPr>
                    </a:p>
                  </a:txBody>
                  <a:tcPr marL="91425" marR="91425" marT="91425" marB="91425">
                    <a:solidFill>
                      <a:srgbClr val="EADBD3"/>
                    </a:solidFill>
                  </a:tcPr>
                </a:tc>
                <a:extLst>
                  <a:ext uri="{0D108BD9-81ED-4DB2-BD59-A6C34878D82A}">
                    <a16:rowId xmlns:a16="http://schemas.microsoft.com/office/drawing/2014/main" val="10002"/>
                  </a:ext>
                </a:extLst>
              </a:tr>
              <a:tr h="731500">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Roboto"/>
                          <a:ea typeface="Roboto"/>
                          <a:cs typeface="Roboto"/>
                          <a:sym typeface="Roboto"/>
                        </a:rPr>
                        <a:t>Share the speaking and listening space with fellow members in an equitable and respectful manner</a:t>
                      </a:r>
                      <a:endParaRPr sz="1100" u="none" strike="noStrike" cap="none">
                        <a:latin typeface="Roboto"/>
                        <a:ea typeface="Roboto"/>
                        <a:cs typeface="Roboto"/>
                        <a:sym typeface="Roboto"/>
                      </a:endParaRPr>
                    </a:p>
                  </a:txBody>
                  <a:tcPr marL="91425" marR="91425" marT="91425" marB="91425">
                    <a:solidFill>
                      <a:srgbClr val="E9EBE6"/>
                    </a:solidFill>
                  </a:tcPr>
                </a:tc>
                <a:extLst>
                  <a:ext uri="{0D108BD9-81ED-4DB2-BD59-A6C34878D82A}">
                    <a16:rowId xmlns:a16="http://schemas.microsoft.com/office/drawing/2014/main" val="10003"/>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a:solidFill>
                            <a:schemeClr val="dk1"/>
                          </a:solidFill>
                          <a:latin typeface="Roboto"/>
                          <a:ea typeface="Roboto"/>
                          <a:cs typeface="Roboto"/>
                          <a:sym typeface="Roboto"/>
                        </a:rPr>
                        <a:t>Respect the candidness of others as a gift</a:t>
                      </a:r>
                      <a:endParaRPr sz="1100" u="none" strike="noStrike" cap="none">
                        <a:latin typeface="Roboto"/>
                        <a:ea typeface="Roboto"/>
                        <a:cs typeface="Roboto"/>
                        <a:sym typeface="Roboto"/>
                      </a:endParaRPr>
                    </a:p>
                  </a:txBody>
                  <a:tcPr marL="91425" marR="91425" marT="91425" marB="91425">
                    <a:solidFill>
                      <a:srgbClr val="DFE4D9"/>
                    </a:solidFill>
                  </a:tcPr>
                </a:tc>
                <a:extLst>
                  <a:ext uri="{0D108BD9-81ED-4DB2-BD59-A6C34878D82A}">
                    <a16:rowId xmlns:a16="http://schemas.microsoft.com/office/drawing/2014/main" val="10004"/>
                  </a:ext>
                </a:extLst>
              </a:tr>
              <a:tr h="457175">
                <a:tc>
                  <a:txBody>
                    <a:bodyPr/>
                    <a:lstStyle/>
                    <a:p>
                      <a:pPr marL="0" marR="0" lvl="0" indent="0" algn="l" rtl="0">
                        <a:lnSpc>
                          <a:spcPct val="90000"/>
                        </a:lnSpc>
                        <a:spcBef>
                          <a:spcPts val="0"/>
                        </a:spcBef>
                        <a:spcAft>
                          <a:spcPts val="0"/>
                        </a:spcAft>
                        <a:buClr>
                          <a:schemeClr val="dk1"/>
                        </a:buClr>
                        <a:buSzPts val="2000"/>
                        <a:buFont typeface="Calibri"/>
                        <a:buNone/>
                      </a:pPr>
                      <a:r>
                        <a:rPr lang="en-US" sz="2000" u="none" strike="noStrike" cap="none" dirty="0">
                          <a:solidFill>
                            <a:schemeClr val="dk1"/>
                          </a:solidFill>
                          <a:latin typeface="Roboto"/>
                          <a:ea typeface="Roboto"/>
                          <a:cs typeface="Roboto"/>
                          <a:sym typeface="Roboto"/>
                        </a:rPr>
                        <a:t>Expect non-closure</a:t>
                      </a:r>
                      <a:endParaRPr sz="1100" u="none" strike="noStrike" cap="none" dirty="0">
                        <a:latin typeface="Roboto"/>
                        <a:ea typeface="Roboto"/>
                        <a:cs typeface="Roboto"/>
                        <a:sym typeface="Roboto"/>
                      </a:endParaRPr>
                    </a:p>
                  </a:txBody>
                  <a:tcPr marL="91425" marR="91425" marT="91425" marB="91425">
                    <a:solidFill>
                      <a:schemeClr val="lt2"/>
                    </a:solidFill>
                  </a:tcPr>
                </a:tc>
                <a:extLst>
                  <a:ext uri="{0D108BD9-81ED-4DB2-BD59-A6C34878D82A}">
                    <a16:rowId xmlns:a16="http://schemas.microsoft.com/office/drawing/2014/main" val="10005"/>
                  </a:ext>
                </a:extLst>
              </a:tr>
            </a:tbl>
          </a:graphicData>
        </a:graphic>
      </p:graphicFrame>
      <p:sp>
        <p:nvSpPr>
          <p:cNvPr id="178" name="Google Shape;178;p6"/>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179" name="Google Shape;179;p6"/>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a:extLst>
              <a:ext uri="{C183D7F6-B498-43B3-948B-1728B52AA6E4}">
                <adec:decorative xmlns:adec="http://schemas.microsoft.com/office/drawing/2017/decorative" val="1"/>
              </a:ext>
            </a:extLst>
          </p:cNvPr>
          <p:cNvSpPr/>
          <p:nvPr/>
        </p:nvSpPr>
        <p:spPr>
          <a:xfrm>
            <a:off x="257857" y="916834"/>
            <a:ext cx="4283486" cy="2584292"/>
          </a:xfrm>
          <a:prstGeom prst="rect">
            <a:avLst/>
          </a:prstGeom>
          <a:solidFill>
            <a:srgbClr val="EADBD3"/>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Roboto"/>
              <a:ea typeface="Roboto"/>
              <a:cs typeface="Roboto"/>
              <a:sym typeface="Roboto"/>
            </a:endParaRPr>
          </a:p>
        </p:txBody>
      </p:sp>
      <p:sp>
        <p:nvSpPr>
          <p:cNvPr id="185" name="Google Shape;185;p5">
            <a:extLst>
              <a:ext uri="{C183D7F6-B498-43B3-948B-1728B52AA6E4}">
                <adec:decorative xmlns:adec="http://schemas.microsoft.com/office/drawing/2017/decorative" val="1"/>
              </a:ext>
            </a:extLst>
          </p:cNvPr>
          <p:cNvSpPr/>
          <p:nvPr/>
        </p:nvSpPr>
        <p:spPr>
          <a:xfrm>
            <a:off x="4672689" y="916834"/>
            <a:ext cx="4283486" cy="2584292"/>
          </a:xfrm>
          <a:prstGeom prst="rect">
            <a:avLst/>
          </a:prstGeom>
          <a:solidFill>
            <a:srgbClr val="EADBD3"/>
          </a:solidFill>
          <a:ln w="25400" cap="flat" cmpd="sng">
            <a:solidFill>
              <a:srgbClr val="60370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6" name="Google Shape;186;p5"/>
          <p:cNvSpPr txBox="1">
            <a:spLocks noGrp="1"/>
          </p:cNvSpPr>
          <p:nvPr>
            <p:ph type="title"/>
          </p:nvPr>
        </p:nvSpPr>
        <p:spPr>
          <a:xfrm>
            <a:off x="769443" y="141588"/>
            <a:ext cx="7543800" cy="57842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3F3F3F"/>
              </a:buClr>
              <a:buSzPts val="3200"/>
              <a:buFont typeface="Calibri"/>
              <a:buNone/>
            </a:pPr>
            <a:r>
              <a:rPr lang="en-US" sz="3000">
                <a:solidFill>
                  <a:schemeClr val="accent3"/>
                </a:solidFill>
                <a:latin typeface="Roboto"/>
                <a:ea typeface="Roboto"/>
                <a:cs typeface="Roboto"/>
                <a:sym typeface="Roboto"/>
              </a:rPr>
              <a:t>A note on participation etiquette</a:t>
            </a:r>
            <a:endParaRPr sz="3000">
              <a:latin typeface="Roboto"/>
              <a:ea typeface="Roboto"/>
              <a:cs typeface="Roboto"/>
              <a:sym typeface="Roboto"/>
            </a:endParaRPr>
          </a:p>
        </p:txBody>
      </p:sp>
      <p:sp>
        <p:nvSpPr>
          <p:cNvPr id="187" name="Google Shape;187;p5"/>
          <p:cNvSpPr txBox="1">
            <a:spLocks noGrp="1"/>
          </p:cNvSpPr>
          <p:nvPr>
            <p:ph type="body" idx="1"/>
          </p:nvPr>
        </p:nvSpPr>
        <p:spPr>
          <a:xfrm>
            <a:off x="250392" y="2381001"/>
            <a:ext cx="4174239" cy="1951268"/>
          </a:xfrm>
          <a:prstGeom prst="rect">
            <a:avLst/>
          </a:prstGeom>
          <a:noFill/>
          <a:ln>
            <a:noFill/>
          </a:ln>
        </p:spPr>
        <p:txBody>
          <a:bodyPr spcFirstLastPara="1" wrap="square" lIns="0" tIns="45700" rIns="0" bIns="45700" anchor="t" anchorCtr="0">
            <a:normAutofit/>
          </a:bodyPr>
          <a:lstStyle/>
          <a:p>
            <a:pPr marL="114300" lvl="0" indent="0" algn="ctr" rtl="0">
              <a:lnSpc>
                <a:spcPct val="100000"/>
              </a:lnSpc>
              <a:spcBef>
                <a:spcPts val="0"/>
              </a:spcBef>
              <a:spcAft>
                <a:spcPts val="0"/>
              </a:spcAft>
              <a:buSzPts val="1800"/>
              <a:buNone/>
            </a:pPr>
            <a:r>
              <a:rPr lang="en-US" sz="1700" b="1" i="0" u="none" strike="noStrike">
                <a:solidFill>
                  <a:srgbClr val="000000"/>
                </a:solidFill>
                <a:latin typeface="Roboto"/>
                <a:ea typeface="Roboto"/>
                <a:cs typeface="Roboto"/>
                <a:sym typeface="Roboto"/>
              </a:rPr>
              <a:t>Task Force Members</a:t>
            </a:r>
            <a:r>
              <a:rPr lang="en-US" sz="1700">
                <a:solidFill>
                  <a:srgbClr val="000000"/>
                </a:solidFill>
                <a:latin typeface="Roboto"/>
                <a:ea typeface="Roboto"/>
                <a:cs typeface="Roboto"/>
                <a:sym typeface="Roboto"/>
              </a:rPr>
              <a:t>: </a:t>
            </a:r>
            <a:endParaRPr>
              <a:latin typeface="Roboto"/>
              <a:ea typeface="Roboto"/>
              <a:cs typeface="Roboto"/>
              <a:sym typeface="Roboto"/>
            </a:endParaRPr>
          </a:p>
          <a:p>
            <a:pPr marL="114300" lvl="0" indent="0" algn="ctr" rtl="0">
              <a:lnSpc>
                <a:spcPct val="100000"/>
              </a:lnSpc>
              <a:spcBef>
                <a:spcPts val="0"/>
              </a:spcBef>
              <a:spcAft>
                <a:spcPts val="0"/>
              </a:spcAft>
              <a:buSzPts val="1800"/>
              <a:buNone/>
            </a:pPr>
            <a:r>
              <a:rPr lang="en-US" sz="1700" b="0" i="0" u="none" strike="noStrike">
                <a:solidFill>
                  <a:srgbClr val="000000"/>
                </a:solidFill>
                <a:latin typeface="Roboto"/>
                <a:ea typeface="Roboto"/>
                <a:cs typeface="Roboto"/>
                <a:sym typeface="Roboto"/>
              </a:rPr>
              <a:t>Utilize flags and wait for Chairs or facilitator to recognize you before speaking.</a:t>
            </a:r>
            <a:endParaRPr>
              <a:latin typeface="Roboto"/>
              <a:ea typeface="Roboto"/>
              <a:cs typeface="Roboto"/>
              <a:sym typeface="Roboto"/>
            </a:endParaRPr>
          </a:p>
        </p:txBody>
      </p:sp>
      <p:sp>
        <p:nvSpPr>
          <p:cNvPr id="188" name="Google Shape;188;p5"/>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189" name="Google Shape;189;p5"/>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6</a:t>
            </a:fld>
            <a:endParaRPr>
              <a:latin typeface="Roboto"/>
              <a:ea typeface="Roboto"/>
              <a:cs typeface="Roboto"/>
              <a:sym typeface="Roboto"/>
            </a:endParaRPr>
          </a:p>
        </p:txBody>
      </p:sp>
      <p:sp>
        <p:nvSpPr>
          <p:cNvPr id="190" name="Google Shape;190;p5"/>
          <p:cNvSpPr txBox="1"/>
          <p:nvPr/>
        </p:nvSpPr>
        <p:spPr>
          <a:xfrm>
            <a:off x="4541343" y="2422305"/>
            <a:ext cx="4352265" cy="984515"/>
          </a:xfrm>
          <a:prstGeom prst="rect">
            <a:avLst/>
          </a:prstGeom>
          <a:noFill/>
          <a:ln>
            <a:noFill/>
          </a:ln>
        </p:spPr>
        <p:txBody>
          <a:bodyPr spcFirstLastPara="1" wrap="square" lIns="0" tIns="45700" rIns="0" bIns="45700" anchor="t" anchorCtr="0">
            <a:noAutofit/>
          </a:bodyPr>
          <a:lstStyle/>
          <a:p>
            <a:pPr marL="114300" marR="0" lvl="0" indent="0" algn="ctr" rtl="0">
              <a:lnSpc>
                <a:spcPct val="100000"/>
              </a:lnSpc>
              <a:spcBef>
                <a:spcPts val="0"/>
              </a:spcBef>
              <a:spcAft>
                <a:spcPts val="0"/>
              </a:spcAft>
              <a:buClr>
                <a:schemeClr val="accent1"/>
              </a:buClr>
              <a:buSzPts val="1800"/>
              <a:buFont typeface="Calibri"/>
              <a:buNone/>
            </a:pPr>
            <a:r>
              <a:rPr lang="en-US" sz="1700" b="1" i="0" u="none" strike="noStrike" cap="none">
                <a:solidFill>
                  <a:srgbClr val="000000"/>
                </a:solidFill>
                <a:latin typeface="Roboto"/>
                <a:ea typeface="Roboto"/>
                <a:cs typeface="Roboto"/>
                <a:sym typeface="Roboto"/>
              </a:rPr>
              <a:t>Task Force Members</a:t>
            </a:r>
            <a:r>
              <a:rPr lang="en-US" sz="17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a:p>
            <a:pPr marL="114300" marR="0" lvl="0" indent="0" algn="ctr" rtl="0">
              <a:lnSpc>
                <a:spcPct val="100000"/>
              </a:lnSpc>
              <a:spcBef>
                <a:spcPts val="0"/>
              </a:spcBef>
              <a:spcAft>
                <a:spcPts val="0"/>
              </a:spcAft>
              <a:buClr>
                <a:schemeClr val="accent1"/>
              </a:buClr>
              <a:buSzPts val="1800"/>
              <a:buFont typeface="Calibri"/>
              <a:buNone/>
            </a:pPr>
            <a:r>
              <a:rPr lang="en-US" sz="1700" b="0" i="0" u="none" strike="noStrike" cap="none">
                <a:solidFill>
                  <a:srgbClr val="000000"/>
                </a:solidFill>
                <a:latin typeface="Roboto"/>
                <a:ea typeface="Roboto"/>
                <a:cs typeface="Roboto"/>
                <a:sym typeface="Roboto"/>
              </a:rPr>
              <a:t>Remain muted, using the Hand Raise feature to be recognized by a Chair or facilitator before speaking.</a:t>
            </a:r>
            <a:endParaRPr sz="1700" b="0" i="0" u="none" strike="noStrike" cap="none">
              <a:solidFill>
                <a:srgbClr val="E48312"/>
              </a:solidFill>
              <a:latin typeface="Roboto"/>
              <a:ea typeface="Roboto"/>
              <a:cs typeface="Roboto"/>
              <a:sym typeface="Roboto"/>
            </a:endParaRPr>
          </a:p>
        </p:txBody>
      </p:sp>
      <p:sp>
        <p:nvSpPr>
          <p:cNvPr id="191" name="Google Shape;191;p5">
            <a:extLst>
              <a:ext uri="{C183D7F6-B498-43B3-948B-1728B52AA6E4}">
                <adec:decorative xmlns:adec="http://schemas.microsoft.com/office/drawing/2017/decorative" val="1"/>
              </a:ext>
            </a:extLst>
          </p:cNvPr>
          <p:cNvSpPr txBox="1"/>
          <p:nvPr/>
        </p:nvSpPr>
        <p:spPr>
          <a:xfrm>
            <a:off x="391164" y="1171412"/>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p:txBody>
      </p:sp>
      <p:pic>
        <p:nvPicPr>
          <p:cNvPr id="192" name="Google Shape;192;p5" descr="Meeting with solid fill"/>
          <p:cNvPicPr preferRelativeResize="0"/>
          <p:nvPr/>
        </p:nvPicPr>
        <p:blipFill rotWithShape="1">
          <a:blip r:embed="rId3">
            <a:alphaModFix/>
          </a:blip>
          <a:srcRect/>
          <a:stretch/>
        </p:blipFill>
        <p:spPr>
          <a:xfrm>
            <a:off x="1673434" y="1253685"/>
            <a:ext cx="1328154" cy="1328154"/>
          </a:xfrm>
          <a:prstGeom prst="rect">
            <a:avLst/>
          </a:prstGeom>
          <a:noFill/>
          <a:ln>
            <a:noFill/>
          </a:ln>
        </p:spPr>
      </p:pic>
      <p:pic>
        <p:nvPicPr>
          <p:cNvPr id="193" name="Google Shape;193;p5" descr="Online meeting with solid fill"/>
          <p:cNvPicPr preferRelativeResize="0"/>
          <p:nvPr/>
        </p:nvPicPr>
        <p:blipFill rotWithShape="1">
          <a:blip r:embed="rId4">
            <a:alphaModFix/>
          </a:blip>
          <a:srcRect/>
          <a:stretch/>
        </p:blipFill>
        <p:spPr>
          <a:xfrm>
            <a:off x="6162152" y="1294612"/>
            <a:ext cx="1328154" cy="1328154"/>
          </a:xfrm>
          <a:prstGeom prst="rect">
            <a:avLst/>
          </a:prstGeom>
          <a:noFill/>
          <a:ln>
            <a:noFill/>
          </a:ln>
        </p:spPr>
      </p:pic>
      <p:sp>
        <p:nvSpPr>
          <p:cNvPr id="194" name="Google Shape;194;p5"/>
          <p:cNvSpPr txBox="1"/>
          <p:nvPr/>
        </p:nvSpPr>
        <p:spPr>
          <a:xfrm>
            <a:off x="257857" y="959424"/>
            <a:ext cx="428348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Roboto"/>
                <a:ea typeface="Roboto"/>
                <a:cs typeface="Roboto"/>
                <a:sym typeface="Roboto"/>
              </a:rPr>
              <a:t>In Person</a:t>
            </a:r>
            <a:endParaRPr sz="3600" b="0" i="0" u="none" strike="noStrike" cap="none">
              <a:solidFill>
                <a:srgbClr val="000000"/>
              </a:solidFill>
              <a:latin typeface="Roboto"/>
              <a:ea typeface="Roboto"/>
              <a:cs typeface="Roboto"/>
              <a:sym typeface="Roboto"/>
            </a:endParaRPr>
          </a:p>
        </p:txBody>
      </p:sp>
      <p:sp>
        <p:nvSpPr>
          <p:cNvPr id="195" name="Google Shape;195;p5"/>
          <p:cNvSpPr txBox="1"/>
          <p:nvPr/>
        </p:nvSpPr>
        <p:spPr>
          <a:xfrm>
            <a:off x="4751109" y="916834"/>
            <a:ext cx="407871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Roboto"/>
                <a:ea typeface="Roboto"/>
                <a:cs typeface="Roboto"/>
                <a:sym typeface="Roboto"/>
              </a:rPr>
              <a:t>Virtual</a:t>
            </a:r>
            <a:endParaRPr sz="3600" b="0" i="0" u="none" strike="noStrike" cap="none">
              <a:solidFill>
                <a:srgbClr val="000000"/>
              </a:solidFill>
              <a:latin typeface="Roboto"/>
              <a:ea typeface="Roboto"/>
              <a:cs typeface="Roboto"/>
              <a:sym typeface="Roboto"/>
            </a:endParaRPr>
          </a:p>
        </p:txBody>
      </p:sp>
      <p:sp>
        <p:nvSpPr>
          <p:cNvPr id="196" name="Google Shape;196;p5"/>
          <p:cNvSpPr txBox="1"/>
          <p:nvPr/>
        </p:nvSpPr>
        <p:spPr>
          <a:xfrm>
            <a:off x="143324" y="3538834"/>
            <a:ext cx="8857351" cy="615553"/>
          </a:xfrm>
          <a:prstGeom prst="rect">
            <a:avLst/>
          </a:prstGeom>
          <a:noFill/>
          <a:ln>
            <a:noFill/>
          </a:ln>
        </p:spPr>
        <p:txBody>
          <a:bodyPr spcFirstLastPara="1" wrap="square" lIns="91425" tIns="45700" rIns="91425" bIns="45700" anchor="t" anchorCtr="0">
            <a:spAutoFit/>
          </a:bodyPr>
          <a:lstStyle/>
          <a:p>
            <a:pPr marL="11430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Roboto"/>
                <a:ea typeface="Roboto"/>
                <a:cs typeface="Roboto"/>
                <a:sym typeface="Roboto"/>
              </a:rPr>
              <a:t>Members of Public</a:t>
            </a:r>
            <a:r>
              <a:rPr lang="en-US" sz="1700" b="0" i="0" u="none" strike="noStrike" cap="none">
                <a:solidFill>
                  <a:srgbClr val="000000"/>
                </a:solidFill>
                <a:latin typeface="Roboto"/>
                <a:ea typeface="Roboto"/>
                <a:cs typeface="Roboto"/>
                <a:sym typeface="Roboto"/>
              </a:rPr>
              <a:t>: </a:t>
            </a:r>
            <a:endParaRPr sz="1400" b="0" i="0" u="none" strike="noStrike" cap="none">
              <a:solidFill>
                <a:srgbClr val="000000"/>
              </a:solidFill>
              <a:latin typeface="Roboto"/>
              <a:ea typeface="Roboto"/>
              <a:cs typeface="Roboto"/>
              <a:sym typeface="Roboto"/>
            </a:endParaRPr>
          </a:p>
          <a:p>
            <a:pPr marL="11430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Roboto"/>
                <a:ea typeface="Roboto"/>
                <a:cs typeface="Roboto"/>
                <a:sym typeface="Roboto"/>
              </a:rPr>
              <a:t>Remain an observer and utilize the post-meeting survey to share comments.</a:t>
            </a:r>
            <a:endParaRPr sz="1700" b="0" i="0" u="none" strike="noStrike" cap="none">
              <a:solidFill>
                <a:srgbClr val="E48312"/>
              </a:solidFill>
              <a:latin typeface="Roboto"/>
              <a:ea typeface="Roboto"/>
              <a:cs typeface="Roboto"/>
              <a:sym typeface="Roboto"/>
            </a:endParaRPr>
          </a:p>
        </p:txBody>
      </p:sp>
      <p:sp>
        <p:nvSpPr>
          <p:cNvPr id="197" name="Google Shape;197;p5"/>
          <p:cNvSpPr txBox="1"/>
          <p:nvPr/>
        </p:nvSpPr>
        <p:spPr>
          <a:xfrm>
            <a:off x="257857" y="4116126"/>
            <a:ext cx="8719330" cy="61555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b="1" i="0" u="none" strike="noStrike" cap="none">
                <a:solidFill>
                  <a:srgbClr val="000000"/>
                </a:solidFill>
                <a:latin typeface="Roboto"/>
                <a:ea typeface="Roboto"/>
                <a:cs typeface="Roboto"/>
                <a:sym typeface="Roboto"/>
              </a:rPr>
              <a:t>Note to All: </a:t>
            </a:r>
            <a:endParaRPr sz="1400" b="0"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b="0" i="0" u="none" strike="noStrike" cap="none">
                <a:solidFill>
                  <a:srgbClr val="000000"/>
                </a:solidFill>
                <a:latin typeface="Roboto"/>
                <a:ea typeface="Roboto"/>
                <a:cs typeface="Roboto"/>
                <a:sym typeface="Roboto"/>
              </a:rPr>
              <a:t>Any private messages sent to the Co-Hosts may not be reviewed during the meeting.</a:t>
            </a:r>
            <a:endParaRPr sz="1700" b="0" i="0" u="none" strike="noStrike" cap="none">
              <a:solidFill>
                <a:srgbClr val="E48312"/>
              </a:solidFill>
              <a:latin typeface="Roboto"/>
              <a:ea typeface="Roboto"/>
              <a:cs typeface="Roboto"/>
              <a:sym typeface="Roboto"/>
            </a:endParaRPr>
          </a:p>
        </p:txBody>
      </p:sp>
      <p:sp>
        <p:nvSpPr>
          <p:cNvPr id="198" name="Google Shape;198;p5"/>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txBox="1"/>
          <p:nvPr/>
        </p:nvSpPr>
        <p:spPr>
          <a:xfrm>
            <a:off x="2378391" y="974278"/>
            <a:ext cx="6469500" cy="915605"/>
          </a:xfrm>
          <a:prstGeom prst="rect">
            <a:avLst/>
          </a:prstGeom>
          <a:solidFill>
            <a:srgbClr val="FFFF00"/>
          </a:solidFill>
          <a:ln>
            <a:noFill/>
          </a:ln>
        </p:spPr>
        <p:txBody>
          <a:bodyPr spcFirstLastPara="1" wrap="square" lIns="68575" tIns="34275" rIns="68575" bIns="34275" anchor="t" anchorCtr="0">
            <a:spAutoFit/>
          </a:bodyPr>
          <a:lstStyle/>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ACADEMIC OPPORTUNITIES OR INEQUITIES THAT </a:t>
            </a:r>
            <a:r>
              <a:rPr lang="en-US" sz="1100" b="1" i="1" u="none" strike="noStrike" cap="none">
                <a:solidFill>
                  <a:srgbClr val="0070C0"/>
                </a:solidFill>
                <a:latin typeface="Roboto"/>
                <a:ea typeface="Roboto"/>
                <a:cs typeface="Roboto"/>
                <a:sym typeface="Roboto"/>
              </a:rPr>
              <a:t>MAY</a:t>
            </a:r>
            <a:r>
              <a:rPr lang="en-US" sz="1100" b="0" i="1" u="none" strike="noStrike" cap="none">
                <a:solidFill>
                  <a:srgbClr val="4A86E8"/>
                </a:solidFill>
                <a:latin typeface="Roboto"/>
                <a:ea typeface="Roboto"/>
                <a:cs typeface="Roboto"/>
                <a:sym typeface="Roboto"/>
              </a:rPr>
              <a:t> </a:t>
            </a:r>
            <a:r>
              <a:rPr lang="en-US" sz="1100" b="0" i="1" u="none" strike="noStrike" cap="none">
                <a:solidFill>
                  <a:schemeClr val="dk1"/>
                </a:solidFill>
                <a:latin typeface="Roboto"/>
                <a:ea typeface="Roboto"/>
                <a:cs typeface="Roboto"/>
                <a:sym typeface="Roboto"/>
              </a:rPr>
              <a:t>IMPACT ACADEMIC ACHIEVEMENT GAPS;</a:t>
            </a:r>
            <a:endParaRPr sz="1100" b="0" i="0" u="none" strike="noStrike" cap="none">
              <a:solidFill>
                <a:srgbClr val="000000"/>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IMPROVEMENTS TO THE ACCOUNTABILITY AND ACCREDITATION SYSTEM TO EXPAND AND INCENTIVIZE ACADEMIC OPPORTUNITIES AND ADDRESS INEQUITIES; </a:t>
            </a:r>
            <a:endParaRPr sz="1100" b="0" i="0" u="none" strike="noStrike" cap="none">
              <a:solidFill>
                <a:srgbClr val="000000"/>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highlight>
                  <a:srgbClr val="FFFF00"/>
                </a:highlight>
                <a:latin typeface="Roboto"/>
                <a:ea typeface="Roboto"/>
                <a:cs typeface="Roboto"/>
                <a:sym typeface="Roboto"/>
              </a:rPr>
              <a:t>PROMISING PRACTICES IN SCHOOLS AND SCHOOL DISTRICTS; </a:t>
            </a:r>
            <a:r>
              <a:rPr lang="en-US" sz="1100" b="0" i="1" u="none" strike="noStrike" cap="none">
                <a:solidFill>
                  <a:schemeClr val="dk1"/>
                </a:solidFill>
                <a:latin typeface="Roboto"/>
                <a:ea typeface="Roboto"/>
                <a:cs typeface="Roboto"/>
                <a:sym typeface="Roboto"/>
              </a:rPr>
              <a:t>AND </a:t>
            </a:r>
            <a:endParaRPr sz="1100" b="0" i="0" u="none" strike="noStrike" cap="none">
              <a:solidFill>
                <a:srgbClr val="000000"/>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RECOMMENDATIONS FOR LEGISLATION OR RULES, AS NECESSARY. </a:t>
            </a:r>
            <a:endParaRPr sz="1100" b="0" i="0" u="none" strike="noStrike" cap="none">
              <a:solidFill>
                <a:srgbClr val="000000"/>
              </a:solidFill>
              <a:latin typeface="Roboto"/>
              <a:ea typeface="Roboto"/>
              <a:cs typeface="Roboto"/>
              <a:sym typeface="Roboto"/>
            </a:endParaRPr>
          </a:p>
        </p:txBody>
      </p:sp>
      <p:sp>
        <p:nvSpPr>
          <p:cNvPr id="204" name="Google Shape;204;p7"/>
          <p:cNvSpPr txBox="1">
            <a:spLocks noGrp="1"/>
          </p:cNvSpPr>
          <p:nvPr>
            <p:ph type="title" idx="4294967295"/>
          </p:nvPr>
        </p:nvSpPr>
        <p:spPr>
          <a:xfrm>
            <a:off x="156049" y="86645"/>
            <a:ext cx="9352701" cy="9942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accent3"/>
              </a:buClr>
              <a:buSzPts val="3300"/>
              <a:buFont typeface="Calibri"/>
              <a:buNone/>
              <a:tabLst/>
              <a:defRPr/>
            </a:pPr>
            <a:r>
              <a:rPr kumimoji="0" lang="en-US" sz="2400" b="0" i="0" u="none" strike="noStrike" kern="0" cap="none" spc="0" normalizeH="0" baseline="0" noProof="0" dirty="0">
                <a:ln>
                  <a:noFill/>
                </a:ln>
                <a:solidFill>
                  <a:schemeClr val="accent3"/>
                </a:solidFill>
                <a:effectLst/>
                <a:uLnTx/>
                <a:uFillTx/>
                <a:latin typeface="Roboto"/>
                <a:ea typeface="Roboto"/>
                <a:cs typeface="Roboto"/>
                <a:sym typeface="Roboto"/>
              </a:rPr>
              <a:t>Today we shall consider our charge as we continue to focus primarily on the accountability system’s frameworks</a:t>
            </a:r>
            <a:endParaRPr kumimoji="0" lang="en-US" sz="1000" b="0" i="0" u="none" strike="noStrike" kern="0" cap="none" spc="0" normalizeH="0" baseline="0" noProof="0" dirty="0">
              <a:ln>
                <a:noFill/>
              </a:ln>
              <a:solidFill>
                <a:srgbClr val="000000"/>
              </a:solidFill>
              <a:effectLst/>
              <a:uLnTx/>
              <a:uFillTx/>
              <a:latin typeface="Roboto"/>
              <a:ea typeface="Roboto"/>
              <a:cs typeface="Roboto"/>
              <a:sym typeface="Roboto"/>
            </a:endParaRPr>
          </a:p>
        </p:txBody>
      </p:sp>
      <p:sp>
        <p:nvSpPr>
          <p:cNvPr id="205" name="Google Shape;205;p7"/>
          <p:cNvSpPr txBox="1"/>
          <p:nvPr/>
        </p:nvSpPr>
        <p:spPr>
          <a:xfrm>
            <a:off x="282661" y="3203072"/>
            <a:ext cx="1531500" cy="31544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May Review</a:t>
            </a:r>
            <a:endParaRPr sz="1200" b="0" i="0" u="none" strike="noStrike" cap="none">
              <a:solidFill>
                <a:schemeClr val="lt1"/>
              </a:solidFill>
              <a:latin typeface="Roboto"/>
              <a:ea typeface="Roboto"/>
              <a:cs typeface="Roboto"/>
              <a:sym typeface="Roboto"/>
            </a:endParaRPr>
          </a:p>
        </p:txBody>
      </p:sp>
      <p:sp>
        <p:nvSpPr>
          <p:cNvPr id="206" name="Google Shape;206;p7"/>
          <p:cNvSpPr txBox="1"/>
          <p:nvPr/>
        </p:nvSpPr>
        <p:spPr>
          <a:xfrm>
            <a:off x="282661" y="1275325"/>
            <a:ext cx="1531500" cy="315441"/>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68575" tIns="34275" rIns="68575" bIns="34275" anchor="ctr"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Roboto"/>
                <a:ea typeface="Roboto"/>
                <a:cs typeface="Roboto"/>
                <a:sym typeface="Roboto"/>
              </a:rPr>
              <a:t>Shall Consider</a:t>
            </a:r>
            <a:endParaRPr sz="1400" b="0" i="0" u="none" strike="noStrike" cap="none">
              <a:solidFill>
                <a:srgbClr val="000000"/>
              </a:solidFill>
              <a:latin typeface="Roboto"/>
              <a:ea typeface="Roboto"/>
              <a:cs typeface="Roboto"/>
              <a:sym typeface="Roboto"/>
            </a:endParaRPr>
          </a:p>
        </p:txBody>
      </p:sp>
      <p:sp>
        <p:nvSpPr>
          <p:cNvPr id="207" name="Google Shape;207;p7"/>
          <p:cNvSpPr txBox="1"/>
          <p:nvPr/>
        </p:nvSpPr>
        <p:spPr>
          <a:xfrm>
            <a:off x="3399600" y="4776950"/>
            <a:ext cx="2865600" cy="3693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200"/>
              <a:buFont typeface="Arial"/>
              <a:buNone/>
            </a:pPr>
            <a:r>
              <a:rPr lang="en-US" sz="1200" b="1" i="0" u="none" strike="noStrike" cap="none">
                <a:solidFill>
                  <a:srgbClr val="F7CD9C"/>
                </a:solidFill>
                <a:latin typeface="Roboto"/>
                <a:ea typeface="Roboto"/>
                <a:cs typeface="Roboto"/>
                <a:sym typeface="Roboto"/>
              </a:rPr>
              <a:t>1241 TASK FORCE</a:t>
            </a:r>
            <a:endParaRPr sz="1400" b="0" i="0" u="none" strike="noStrike" cap="none">
              <a:solidFill>
                <a:srgbClr val="000000"/>
              </a:solidFill>
              <a:latin typeface="Roboto"/>
              <a:ea typeface="Roboto"/>
              <a:cs typeface="Roboto"/>
              <a:sym typeface="Roboto"/>
            </a:endParaRPr>
          </a:p>
        </p:txBody>
      </p:sp>
      <p:sp>
        <p:nvSpPr>
          <p:cNvPr id="208" name="Google Shape;208;p7">
            <a:extLst>
              <a:ext uri="{C183D7F6-B498-43B3-948B-1728B52AA6E4}">
                <adec:decorative xmlns:adec="http://schemas.microsoft.com/office/drawing/2017/decorative" val="1"/>
              </a:ext>
            </a:extLst>
          </p:cNvPr>
          <p:cNvSpPr/>
          <p:nvPr/>
        </p:nvSpPr>
        <p:spPr>
          <a:xfrm>
            <a:off x="1947658" y="976210"/>
            <a:ext cx="372824" cy="913673"/>
          </a:xfrm>
          <a:prstGeom prst="leftBrace">
            <a:avLst>
              <a:gd name="adj1" fmla="val 8333"/>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
        <p:nvSpPr>
          <p:cNvPr id="209" name="Google Shape;209;p7">
            <a:extLst>
              <a:ext uri="{C183D7F6-B498-43B3-948B-1728B52AA6E4}">
                <adec:decorative xmlns:adec="http://schemas.microsoft.com/office/drawing/2017/decorative" val="1"/>
              </a:ext>
            </a:extLst>
          </p:cNvPr>
          <p:cNvSpPr/>
          <p:nvPr/>
        </p:nvSpPr>
        <p:spPr>
          <a:xfrm>
            <a:off x="1947658" y="2189612"/>
            <a:ext cx="372824" cy="2267598"/>
          </a:xfrm>
          <a:prstGeom prst="leftBrace">
            <a:avLst>
              <a:gd name="adj1" fmla="val 8333"/>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Roboto"/>
              <a:ea typeface="Roboto"/>
              <a:cs typeface="Roboto"/>
              <a:sym typeface="Roboto"/>
            </a:endParaRPr>
          </a:p>
        </p:txBody>
      </p:sp>
      <p:sp>
        <p:nvSpPr>
          <p:cNvPr id="210" name="Google Shape;210;p7"/>
          <p:cNvSpPr txBox="1">
            <a:spLocks noGrp="1"/>
          </p:cNvSpPr>
          <p:nvPr>
            <p:ph type="sldNum" idx="12"/>
          </p:nvPr>
        </p:nvSpPr>
        <p:spPr>
          <a:xfrm>
            <a:off x="7425345" y="4844839"/>
            <a:ext cx="984000" cy="2739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900"/>
              <a:buFont typeface="Arial"/>
              <a:buNone/>
            </a:pPr>
            <a:fld id="{00000000-1234-1234-1234-123412341234}" type="slidenum">
              <a:rPr lang="en-US">
                <a:latin typeface="Roboto"/>
                <a:ea typeface="Roboto"/>
                <a:cs typeface="Roboto"/>
                <a:sym typeface="Roboto"/>
              </a:rPr>
              <a:t>7</a:t>
            </a:fld>
            <a:endParaRPr>
              <a:latin typeface="Roboto"/>
              <a:ea typeface="Roboto"/>
              <a:cs typeface="Roboto"/>
              <a:sym typeface="Roboto"/>
            </a:endParaRPr>
          </a:p>
        </p:txBody>
      </p:sp>
      <p:sp>
        <p:nvSpPr>
          <p:cNvPr id="211" name="Google Shape;211;p7"/>
          <p:cNvSpPr txBox="1"/>
          <p:nvPr/>
        </p:nvSpPr>
        <p:spPr>
          <a:xfrm>
            <a:off x="2320476" y="2133950"/>
            <a:ext cx="6424500" cy="2244300"/>
          </a:xfrm>
          <a:prstGeom prst="rect">
            <a:avLst/>
          </a:prstGeom>
          <a:noFill/>
          <a:ln>
            <a:noFill/>
          </a:ln>
        </p:spPr>
        <p:txBody>
          <a:bodyPr spcFirstLastPara="1" wrap="square" lIns="91425" tIns="91425" rIns="91425" bIns="91425" anchor="t" anchorCtr="0">
            <a:noAutofit/>
          </a:bodyPr>
          <a:lstStyle/>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RESULTS OF THE STATEWIDE EDUCATION ACCOUNTABILITY SYSTEMS AUDIT REPORT DESCRIBED IN SECTION 2-3-127;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LOCAL ACCOUNTABILITY SYSTEMS DESCRIBED IN PART 7 OF ARTICLE 11 OF TITLE 22;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RESULTS OF THE LOCAL ACCOUNTABILITY SYSTEM GRANT PROGRAM CREATED IN SECTION 22-11-703;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ANNUAL REPORT AND EVALUATION FROM THE HIGH SCHOOL INNOVATIVE LEARNING PILOT PROGRAM CREATED IN ARTICLE 35.6 OF TITLE 22;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RESULTS OF THE SCHOOL TRANSFORMATION GRANT PROGRAM CREATED IN SECTION 22-13-103;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THE INTERIM AND FINAL REPORTS FROM THE SECONDARY, POSTSECONDARY, AND WORK-BASED LEARNING INTEGRATION TASK FORCE CREATED IN PART 2 OF ARTICLE 35.3 OF TITLE 22;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 PROMISING PRACTICES FROM OTHER STATES AS IDENTIFIED BY TASK FORCE MEMBERS; AND </a:t>
            </a:r>
            <a:endParaRPr sz="1100" b="0" i="0" u="none" strike="noStrike" cap="none">
              <a:solidFill>
                <a:schemeClr val="dk1"/>
              </a:solidFill>
              <a:latin typeface="Roboto"/>
              <a:ea typeface="Roboto"/>
              <a:cs typeface="Roboto"/>
              <a:sym typeface="Roboto"/>
            </a:endParaRPr>
          </a:p>
          <a:p>
            <a:pPr marL="304800" marR="0" lvl="0" indent="-304800" algn="l" rtl="0">
              <a:lnSpc>
                <a:spcPct val="100000"/>
              </a:lnSpc>
              <a:spcBef>
                <a:spcPts val="0"/>
              </a:spcBef>
              <a:spcAft>
                <a:spcPts val="0"/>
              </a:spcAft>
              <a:buClr>
                <a:schemeClr val="dk1"/>
              </a:buClr>
              <a:buSzPts val="1000"/>
              <a:buFont typeface="Calibri"/>
              <a:buAutoNum type="romanUcParenBoth"/>
            </a:pPr>
            <a:r>
              <a:rPr lang="en-US" sz="1100" b="0" i="1" u="none" strike="noStrike" cap="none">
                <a:solidFill>
                  <a:schemeClr val="dk1"/>
                </a:solidFill>
                <a:latin typeface="Roboto"/>
                <a:ea typeface="Roboto"/>
                <a:cs typeface="Roboto"/>
                <a:sym typeface="Roboto"/>
              </a:rPr>
              <a:t> LEADING INDICATORS OR INSTRUCTIONAL PRACTICES THAT COULD BE ADDED TO THE ACCOUNTABILITY MEASURES. </a:t>
            </a:r>
            <a:endParaRPr sz="1800" b="0" i="0" u="none" strike="noStrike" cap="none">
              <a:solidFill>
                <a:srgbClr val="3F3F3F"/>
              </a:solidFill>
              <a:latin typeface="Roboto"/>
              <a:ea typeface="Roboto"/>
              <a:cs typeface="Roboto"/>
              <a:sym typeface="Roboto"/>
            </a:endParaRPr>
          </a:p>
        </p:txBody>
      </p:sp>
      <p:sp>
        <p:nvSpPr>
          <p:cNvPr id="212" name="Google Shape;212;p7"/>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8"/>
          <p:cNvSpPr txBox="1">
            <a:spLocks noGrp="1"/>
          </p:cNvSpPr>
          <p:nvPr>
            <p:ph type="title"/>
          </p:nvPr>
        </p:nvSpPr>
        <p:spPr>
          <a:xfrm>
            <a:off x="800110" y="66732"/>
            <a:ext cx="7543800" cy="5784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accent3"/>
              </a:buClr>
              <a:buSzPts val="3300"/>
              <a:buFont typeface="Calibri"/>
              <a:buNone/>
            </a:pPr>
            <a:r>
              <a:rPr lang="en-US" sz="3000">
                <a:solidFill>
                  <a:schemeClr val="accent3"/>
                </a:solidFill>
                <a:latin typeface="Roboto"/>
                <a:ea typeface="Roboto"/>
                <a:cs typeface="Roboto"/>
                <a:sym typeface="Roboto"/>
              </a:rPr>
              <a:t>Agenda </a:t>
            </a:r>
            <a:endParaRPr sz="3000">
              <a:solidFill>
                <a:schemeClr val="accent3"/>
              </a:solidFill>
              <a:latin typeface="Roboto"/>
              <a:ea typeface="Roboto"/>
              <a:cs typeface="Roboto"/>
              <a:sym typeface="Roboto"/>
            </a:endParaRPr>
          </a:p>
        </p:txBody>
      </p:sp>
      <p:sp>
        <p:nvSpPr>
          <p:cNvPr id="218" name="Google Shape;218;p8"/>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8</a:t>
            </a:fld>
            <a:endParaRPr>
              <a:latin typeface="Roboto"/>
              <a:ea typeface="Roboto"/>
              <a:cs typeface="Roboto"/>
              <a:sym typeface="Roboto"/>
            </a:endParaRPr>
          </a:p>
        </p:txBody>
      </p:sp>
      <p:graphicFrame>
        <p:nvGraphicFramePr>
          <p:cNvPr id="219" name="Google Shape;219;p8"/>
          <p:cNvGraphicFramePr/>
          <p:nvPr>
            <p:extLst>
              <p:ext uri="{D42A27DB-BD31-4B8C-83A1-F6EECF244321}">
                <p14:modId xmlns:p14="http://schemas.microsoft.com/office/powerpoint/2010/main" val="2077983570"/>
              </p:ext>
            </p:extLst>
          </p:nvPr>
        </p:nvGraphicFramePr>
        <p:xfrm>
          <a:off x="163950" y="1232429"/>
          <a:ext cx="8980050" cy="2849640"/>
        </p:xfrm>
        <a:graphic>
          <a:graphicData uri="http://schemas.openxmlformats.org/drawingml/2006/table">
            <a:tbl>
              <a:tblPr firstRow="1">
                <a:noFill/>
                <a:tableStyleId>{8CCFE212-A11F-4AA3-977A-C0DF4B5A9E60}</a:tableStyleId>
              </a:tblPr>
              <a:tblGrid>
                <a:gridCol w="1336375">
                  <a:extLst>
                    <a:ext uri="{9D8B030D-6E8A-4147-A177-3AD203B41FA5}">
                      <a16:colId xmlns:a16="http://schemas.microsoft.com/office/drawing/2014/main" val="20000"/>
                    </a:ext>
                  </a:extLst>
                </a:gridCol>
                <a:gridCol w="7643675">
                  <a:extLst>
                    <a:ext uri="{9D8B030D-6E8A-4147-A177-3AD203B41FA5}">
                      <a16:colId xmlns:a16="http://schemas.microsoft.com/office/drawing/2014/main" val="20001"/>
                    </a:ext>
                  </a:extLst>
                </a:gridCol>
              </a:tblGrid>
              <a:tr h="3181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10:00 - 10:05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700"/>
                        <a:buFont typeface="Calibri"/>
                        <a:buNone/>
                      </a:pPr>
                      <a:r>
                        <a:rPr lang="en-US" sz="1400" u="none" strike="noStrike" cap="none">
                          <a:solidFill>
                            <a:schemeClr val="dk1"/>
                          </a:solidFill>
                          <a:latin typeface="Roboto"/>
                          <a:ea typeface="Roboto"/>
                          <a:cs typeface="Roboto"/>
                          <a:sym typeface="Roboto"/>
                        </a:rPr>
                        <a:t>   </a:t>
                      </a:r>
                      <a:r>
                        <a:rPr lang="en-US" sz="1100" u="none" strike="noStrike" cap="none">
                          <a:solidFill>
                            <a:schemeClr val="dk1"/>
                          </a:solidFill>
                          <a:latin typeface="Roboto"/>
                          <a:ea typeface="Roboto"/>
                          <a:cs typeface="Roboto"/>
                          <a:sym typeface="Roboto"/>
                        </a:rPr>
                        <a:t>Welcome and Overview</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10:05 - 10:35 am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Discuss Proposed Road Map Revisions and Stakeholder Consultation Updates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F7CD9C"/>
                    </a:solidFill>
                  </a:tcPr>
                </a:tc>
                <a:extLst>
                  <a:ext uri="{0D108BD9-81ED-4DB2-BD59-A6C34878D82A}">
                    <a16:rowId xmlns:a16="http://schemas.microsoft.com/office/drawing/2014/main" val="10001"/>
                  </a:ext>
                </a:extLst>
              </a:tr>
              <a:tr h="23920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10:35 - 12:00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Whole Group Share Out: Experiences with the Accountability System</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23445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12:00 - 1:30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and Working Lunch</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264975">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1:30 - 3:00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Cross Study Group Exchanges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3:00 - 3:10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Break</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3:10 - 3:40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   Study Group Work Time: Process Feedback and Plan Next Steps</a:t>
                      </a:r>
                      <a:endParaRPr sz="1100" u="none" strike="noStrike" cap="none">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a:latin typeface="Roboto"/>
                          <a:ea typeface="Roboto"/>
                          <a:cs typeface="Roboto"/>
                          <a:sym typeface="Roboto"/>
                        </a:rPr>
                        <a:t>3:40 - 4:00 pm</a:t>
                      </a:r>
                      <a:endParaRPr sz="1100" u="none" strike="noStrike" cap="none">
                        <a:latin typeface="Roboto"/>
                        <a:ea typeface="Roboto"/>
                        <a:cs typeface="Roboto"/>
                        <a:sym typeface="Roboto"/>
                      </a:endParaRPr>
                    </a:p>
                  </a:txBody>
                  <a:tcPr marL="91425" marR="91425" marT="91425" marB="91425">
                    <a:lnL w="9525" cap="flat" cmpd="sng">
                      <a:solidFill>
                        <a:srgbClr val="000000">
                          <a:alpha val="0"/>
                        </a:srgbClr>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Calibri"/>
                        <a:buNone/>
                      </a:pPr>
                      <a:r>
                        <a:rPr lang="en-US" sz="1100" u="none" strike="noStrike" cap="none" dirty="0">
                          <a:latin typeface="Roboto"/>
                          <a:ea typeface="Roboto"/>
                          <a:cs typeface="Roboto"/>
                          <a:sym typeface="Roboto"/>
                        </a:rPr>
                        <a:t>   Closing</a:t>
                      </a:r>
                      <a:endParaRPr sz="1100" u="none" strike="noStrike" cap="none" dirty="0">
                        <a:latin typeface="Roboto"/>
                        <a:ea typeface="Roboto"/>
                        <a:cs typeface="Roboto"/>
                        <a:sym typeface="Roboto"/>
                      </a:endParaRPr>
                    </a:p>
                  </a:txBody>
                  <a:tcPr marL="91425" marR="91425" marT="91425" marB="91425">
                    <a:lnL w="12700" cap="flat" cmpd="sng">
                      <a:solidFill>
                        <a:schemeClr val="dk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20" name="Google Shape;220;p8"/>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21" name="Google Shape;221;p8"/>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9"/>
          <p:cNvSpPr txBox="1">
            <a:spLocks noGrp="1"/>
          </p:cNvSpPr>
          <p:nvPr>
            <p:ph type="title"/>
          </p:nvPr>
        </p:nvSpPr>
        <p:spPr>
          <a:xfrm>
            <a:off x="822960" y="214957"/>
            <a:ext cx="7830222" cy="578423"/>
          </a:xfrm>
          <a:prstGeom prst="rect">
            <a:avLst/>
          </a:prstGeom>
          <a:noFill/>
          <a:ln>
            <a:noFill/>
          </a:ln>
        </p:spPr>
        <p:txBody>
          <a:bodyPr spcFirstLastPara="1" wrap="square" lIns="0" tIns="0" rIns="0" bIns="0" anchor="ctr" anchorCtr="0">
            <a:noAutofit/>
          </a:bodyPr>
          <a:lstStyle/>
          <a:p>
            <a:pPr marL="0" lvl="0" indent="0" algn="l" rtl="0">
              <a:lnSpc>
                <a:spcPct val="85000"/>
              </a:lnSpc>
              <a:spcBef>
                <a:spcPts val="0"/>
              </a:spcBef>
              <a:spcAft>
                <a:spcPts val="0"/>
              </a:spcAft>
              <a:buClr>
                <a:schemeClr val="accent3"/>
              </a:buClr>
              <a:buSzPts val="3200"/>
              <a:buFont typeface="Calibri"/>
              <a:buNone/>
            </a:pPr>
            <a:r>
              <a:rPr lang="en-US" sz="3000">
                <a:solidFill>
                  <a:schemeClr val="accent3"/>
                </a:solidFill>
                <a:latin typeface="Roboto"/>
                <a:ea typeface="Roboto"/>
                <a:cs typeface="Roboto"/>
                <a:sym typeface="Roboto"/>
              </a:rPr>
              <a:t>We’ve reviewed your survey feedback, and are working to incorporate it in future meetings</a:t>
            </a:r>
            <a:endParaRPr sz="3000">
              <a:solidFill>
                <a:schemeClr val="accent3"/>
              </a:solidFill>
              <a:latin typeface="Roboto"/>
              <a:ea typeface="Roboto"/>
              <a:cs typeface="Roboto"/>
              <a:sym typeface="Roboto"/>
            </a:endParaRPr>
          </a:p>
        </p:txBody>
      </p:sp>
      <p:sp>
        <p:nvSpPr>
          <p:cNvPr id="227" name="Google Shape;227;p9"/>
          <p:cNvSpPr txBox="1">
            <a:spLocks noGrp="1"/>
          </p:cNvSpPr>
          <p:nvPr>
            <p:ph type="dt" idx="10"/>
          </p:nvPr>
        </p:nvSpPr>
        <p:spPr>
          <a:xfrm>
            <a:off x="822961" y="4844839"/>
            <a:ext cx="1854203"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r>
              <a:rPr lang="en-US">
                <a:latin typeface="Roboto"/>
                <a:ea typeface="Roboto"/>
                <a:cs typeface="Roboto"/>
                <a:sym typeface="Roboto"/>
              </a:rPr>
              <a:t>March 12, 2024</a:t>
            </a:r>
            <a:endParaRPr>
              <a:latin typeface="Roboto"/>
              <a:ea typeface="Roboto"/>
              <a:cs typeface="Roboto"/>
              <a:sym typeface="Roboto"/>
            </a:endParaRPr>
          </a:p>
        </p:txBody>
      </p:sp>
      <p:sp>
        <p:nvSpPr>
          <p:cNvPr id="228" name="Google Shape;228;p9"/>
          <p:cNvSpPr txBox="1">
            <a:spLocks noGrp="1"/>
          </p:cNvSpPr>
          <p:nvPr>
            <p:ph type="ftr" idx="11"/>
          </p:nvPr>
        </p:nvSpPr>
        <p:spPr>
          <a:xfrm>
            <a:off x="2764642" y="4844839"/>
            <a:ext cx="3617103" cy="27384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n-US">
                <a:latin typeface="Roboto"/>
                <a:ea typeface="Roboto"/>
                <a:cs typeface="Roboto"/>
                <a:sym typeface="Roboto"/>
              </a:rPr>
              <a:t>1241 TASK FORCE</a:t>
            </a:r>
            <a:endParaRPr>
              <a:latin typeface="Roboto"/>
              <a:ea typeface="Roboto"/>
              <a:cs typeface="Roboto"/>
              <a:sym typeface="Roboto"/>
            </a:endParaRPr>
          </a:p>
        </p:txBody>
      </p:sp>
      <p:sp>
        <p:nvSpPr>
          <p:cNvPr id="229" name="Google Shape;229;p9"/>
          <p:cNvSpPr txBox="1">
            <a:spLocks noGrp="1"/>
          </p:cNvSpPr>
          <p:nvPr>
            <p:ph type="sldNum" idx="12"/>
          </p:nvPr>
        </p:nvSpPr>
        <p:spPr>
          <a:xfrm>
            <a:off x="7425345" y="4844839"/>
            <a:ext cx="984019" cy="273844"/>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900"/>
              <a:buNone/>
            </a:pPr>
            <a:fld id="{00000000-1234-1234-1234-123412341234}" type="slidenum">
              <a:rPr lang="en-US">
                <a:latin typeface="Roboto"/>
                <a:ea typeface="Roboto"/>
                <a:cs typeface="Roboto"/>
                <a:sym typeface="Roboto"/>
              </a:rPr>
              <a:t>9</a:t>
            </a:fld>
            <a:endParaRPr>
              <a:latin typeface="Roboto"/>
              <a:ea typeface="Roboto"/>
              <a:cs typeface="Roboto"/>
              <a:sym typeface="Roboto"/>
            </a:endParaRPr>
          </a:p>
        </p:txBody>
      </p:sp>
      <p:sp>
        <p:nvSpPr>
          <p:cNvPr id="230" name="Google Shape;230;p9"/>
          <p:cNvSpPr txBox="1"/>
          <p:nvPr/>
        </p:nvSpPr>
        <p:spPr>
          <a:xfrm>
            <a:off x="822960" y="995081"/>
            <a:ext cx="7830221" cy="2754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Interim Report</a:t>
            </a:r>
            <a:endParaRPr/>
          </a:p>
          <a:p>
            <a:pPr marL="0" marR="0" lvl="0" indent="0" algn="l" rtl="0">
              <a:lnSpc>
                <a:spcPct val="100000"/>
              </a:lnSpc>
              <a:spcBef>
                <a:spcPts val="0"/>
              </a:spcBef>
              <a:spcAft>
                <a:spcPts val="0"/>
              </a:spcAft>
              <a:buNone/>
            </a:pPr>
            <a:endParaRPr sz="1050" b="0" i="0"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“While I appreciate the effort to include all task force member comments/edits on the interim report, the departure from the process as articulated ahead of time and the inclusion of comments made after the deadline essentially elevated the voice of one member over the rest and created a tremendous amount of work that distracted us from other conversations.”</a:t>
            </a:r>
            <a:endParaRPr/>
          </a:p>
          <a:p>
            <a:pPr marL="0" marR="0" lvl="0" indent="0" algn="l" rtl="0">
              <a:lnSpc>
                <a:spcPct val="100000"/>
              </a:lnSpc>
              <a:spcBef>
                <a:spcPts val="0"/>
              </a:spcBef>
              <a:spcAft>
                <a:spcPts val="0"/>
              </a:spcAft>
              <a:buNone/>
            </a:pPr>
            <a:endParaRPr sz="10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“Last meeting I was surprised that additional feedback/edits were added to the report outside of the given timeline.  I recommend that such feedback should have been provided to the entire group and the group would have had an opportunity to confirm or deny whether said information would be included in the report…Each person who comes to the table has important information to share and one member should not be given more credibility.”</a:t>
            </a:r>
            <a:endParaRPr/>
          </a:p>
          <a:p>
            <a:pPr marL="171450" marR="0" lvl="0" indent="-104775" algn="l" rtl="0">
              <a:lnSpc>
                <a:spcPct val="100000"/>
              </a:lnSpc>
              <a:spcBef>
                <a:spcPts val="0"/>
              </a:spcBef>
              <a:spcAft>
                <a:spcPts val="0"/>
              </a:spcAft>
              <a:buClr>
                <a:srgbClr val="000000"/>
              </a:buClr>
              <a:buSzPts val="1050"/>
              <a:buFont typeface="Arial"/>
              <a:buNone/>
            </a:pPr>
            <a:endParaRPr sz="105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“The process around revising the interim report was difficult and time consuming. As we work toward a final report, which will be much more substantial, can we think of other ways to collect and address feedback?”</a:t>
            </a:r>
            <a:endParaRPr/>
          </a:p>
          <a:p>
            <a:pPr marL="171450" marR="0" lvl="0" indent="-107950" algn="l" rtl="0">
              <a:lnSpc>
                <a:spcPct val="100000"/>
              </a:lnSpc>
              <a:spcBef>
                <a:spcPts val="0"/>
              </a:spcBef>
              <a:spcAft>
                <a:spcPts val="0"/>
              </a:spcAft>
              <a:buClr>
                <a:srgbClr val="000000"/>
              </a:buClr>
              <a:buSzPts val="1000"/>
              <a:buFont typeface="Arial"/>
              <a:buNone/>
            </a:pPr>
            <a:endParaRPr sz="1000" b="0" i="1" u="none" strike="noStrike" cap="none">
              <a:solidFill>
                <a:srgbClr val="000000"/>
              </a:solidFill>
              <a:latin typeface="Roboto"/>
              <a:ea typeface="Roboto"/>
              <a:cs typeface="Roboto"/>
              <a:sym typeface="Roboto"/>
            </a:endParaRPr>
          </a:p>
          <a:p>
            <a:pPr marL="171450" marR="0" lvl="0" indent="-171450" algn="l" rtl="0">
              <a:lnSpc>
                <a:spcPct val="100000"/>
              </a:lnSpc>
              <a:spcBef>
                <a:spcPts val="0"/>
              </a:spcBef>
              <a:spcAft>
                <a:spcPts val="0"/>
              </a:spcAft>
              <a:buClr>
                <a:srgbClr val="000000"/>
              </a:buClr>
              <a:buSzPts val="1000"/>
              <a:buFont typeface="Arial"/>
              <a:buChar char="•"/>
            </a:pPr>
            <a:r>
              <a:rPr lang="en-US" sz="1000" b="0" i="1" u="none" strike="noStrike" cap="none">
                <a:solidFill>
                  <a:srgbClr val="000000"/>
                </a:solidFill>
                <a:latin typeface="Roboto"/>
                <a:ea typeface="Roboto"/>
                <a:cs typeface="Roboto"/>
                <a:sym typeface="Roboto"/>
              </a:rPr>
              <a:t>“I do hope that we will have more time to process last minute edits ahead of the final report to ensure that type of situation doesn't happen at the 11th hour before the final report needs to be published. It might be helpful to put in place some sort of ‘editing; guidelines for group members and/or a process to determine when an edit should or should not be included.”</a:t>
            </a:r>
            <a:endParaRPr sz="1000" b="0" i="1" u="none" strike="noStrike" cap="none">
              <a:solidFill>
                <a:srgbClr val="000000"/>
              </a:solidFill>
              <a:latin typeface="Roboto"/>
              <a:ea typeface="Roboto"/>
              <a:cs typeface="Roboto"/>
              <a:sym typeface="Roboto"/>
            </a:endParaRPr>
          </a:p>
        </p:txBody>
      </p:sp>
      <p:sp>
        <p:nvSpPr>
          <p:cNvPr id="231" name="Google Shape;231;p9"/>
          <p:cNvSpPr txBox="1"/>
          <p:nvPr/>
        </p:nvSpPr>
        <p:spPr>
          <a:xfrm>
            <a:off x="822959" y="3886200"/>
            <a:ext cx="7830222" cy="646331"/>
          </a:xfrm>
          <a:prstGeom prst="rect">
            <a:avLst/>
          </a:prstGeom>
          <a:solidFill>
            <a:srgbClr val="BEC5B6"/>
          </a:solidFill>
          <a:ln w="12700" cap="flat" cmpd="sng">
            <a:solidFill>
              <a:srgbClr val="603403"/>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200" b="1" i="0" u="none" strike="noStrike" cap="none">
                <a:solidFill>
                  <a:srgbClr val="000000"/>
                </a:solidFill>
                <a:latin typeface="Roboto"/>
                <a:ea typeface="Roboto"/>
                <a:cs typeface="Roboto"/>
                <a:sym typeface="Roboto"/>
              </a:rPr>
              <a:t>We will revisit these recommendations when designing the revision process for the final report, with an emphasis on setting strict feedback deadlines and creating a uniform process to finalize findings/ recommendations.</a:t>
            </a:r>
            <a:endParaRPr sz="1200" b="1" i="0" u="none" strike="noStrike" cap="none">
              <a:solidFill>
                <a:srgbClr val="000000"/>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3346</Words>
  <Application>Microsoft Office PowerPoint</Application>
  <PresentationFormat>On-screen Show (16:9)</PresentationFormat>
  <Paragraphs>503</Paragraphs>
  <Slides>35</Slides>
  <Notes>35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Calibri</vt:lpstr>
      <vt:lpstr>Rockwell</vt:lpstr>
      <vt:lpstr>Arial</vt:lpstr>
      <vt:lpstr>Roboto</vt:lpstr>
      <vt:lpstr>Noto Sans Symbols</vt:lpstr>
      <vt:lpstr>Retrospect</vt:lpstr>
      <vt:lpstr>1241 Task Force  Meeting #9</vt:lpstr>
      <vt:lpstr>Words from the Task Force Chair and Vice Chair</vt:lpstr>
      <vt:lpstr>Objectives</vt:lpstr>
      <vt:lpstr>Agenda </vt:lpstr>
      <vt:lpstr>Norms </vt:lpstr>
      <vt:lpstr>A note on participation etiquette</vt:lpstr>
      <vt:lpstr>Today we shall consider our charge as we continue to focus primarily on the accountability system’s frameworks</vt:lpstr>
      <vt:lpstr>Agenda </vt:lpstr>
      <vt:lpstr>We’ve reviewed your survey feedback, and are working to incorporate it in future meetings</vt:lpstr>
      <vt:lpstr>We’ve reviewed your survey feedback, and are working to incorporate it in future meetings</vt:lpstr>
      <vt:lpstr>We’ve reviewed your survey feedback, and are working to incorporate it in future meetings</vt:lpstr>
      <vt:lpstr>Updated Roadmap</vt:lpstr>
      <vt:lpstr>We will work towards recommendations that everyone can live with.</vt:lpstr>
      <vt:lpstr>There will be multiple opportunities for stakeholder input.</vt:lpstr>
      <vt:lpstr>Reminder of tools to help you continue your work in-between meetings</vt:lpstr>
      <vt:lpstr>Agenda </vt:lpstr>
      <vt:lpstr>Now we’ll hear fellow Task Force members’ experience with the accountability system</vt:lpstr>
      <vt:lpstr>Agenda </vt:lpstr>
      <vt:lpstr>This will be a working lunch, please grab your food when you are ready</vt:lpstr>
      <vt:lpstr>Study Group Work Time</vt:lpstr>
      <vt:lpstr>BRIDGE MARCH TO APRIL</vt:lpstr>
      <vt:lpstr>Reminder of range of grain size our recommendations can reflect</vt:lpstr>
      <vt:lpstr>Reminder of Study Group Assignments</vt:lpstr>
      <vt:lpstr>Agenda </vt:lpstr>
      <vt:lpstr>Cross Study Group Exchanges</vt:lpstr>
      <vt:lpstr>Process for Engaging in Cross Study Group Exchanges</vt:lpstr>
      <vt:lpstr>Agenda </vt:lpstr>
      <vt:lpstr>How well do you know your fellow TF members?</vt:lpstr>
      <vt:lpstr>Agenda </vt:lpstr>
      <vt:lpstr>Process Feedback and Plan Next Steps</vt:lpstr>
      <vt:lpstr>Questions to Consider to Plan Next Steps</vt:lpstr>
      <vt:lpstr>Agenda </vt:lpstr>
      <vt:lpstr>Wrap Up &amp; Next Steps</vt:lpstr>
      <vt:lpstr>Wrap Up &amp; Next Steps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1241 Task Force  Meeting #9</dc:title>
  <dc:creator>Medler, Lisa</dc:creator>
  <cp:lastModifiedBy>Richardson, Megan</cp:lastModifiedBy>
  <cp:revision>2</cp:revision>
  <dcterms:modified xsi:type="dcterms:W3CDTF">2024-03-12T02:28:26Z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0x010100C376ED92E06FCA4DBB77505087802757</vt:lpwstr>
  </property>
</Properties>
</file>