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309" r:id="rId3"/>
    <p:sldId id="311" r:id="rId4"/>
    <p:sldId id="332" r:id="rId5"/>
    <p:sldId id="333" r:id="rId6"/>
    <p:sldId id="334" r:id="rId7"/>
    <p:sldId id="341" r:id="rId8"/>
    <p:sldId id="324" r:id="rId9"/>
    <p:sldId id="314" r:id="rId10"/>
    <p:sldId id="331" r:id="rId11"/>
    <p:sldId id="339" r:id="rId12"/>
    <p:sldId id="369" r:id="rId13"/>
    <p:sldId id="336" r:id="rId14"/>
    <p:sldId id="335" r:id="rId15"/>
    <p:sldId id="368" r:id="rId16"/>
    <p:sldId id="315" r:id="rId17"/>
    <p:sldId id="337" r:id="rId18"/>
    <p:sldId id="323" r:id="rId19"/>
    <p:sldId id="338" r:id="rId20"/>
    <p:sldId id="342" r:id="rId21"/>
    <p:sldId id="298" r:id="rId22"/>
    <p:sldId id="299" r:id="rId23"/>
    <p:sldId id="300" r:id="rId24"/>
    <p:sldId id="302" r:id="rId25"/>
    <p:sldId id="348" r:id="rId26"/>
    <p:sldId id="330" r:id="rId27"/>
    <p:sldId id="291" r:id="rId28"/>
    <p:sldId id="346" r:id="rId29"/>
    <p:sldId id="349" r:id="rId30"/>
    <p:sldId id="350" r:id="rId31"/>
    <p:sldId id="355" r:id="rId32"/>
    <p:sldId id="344" r:id="rId33"/>
    <p:sldId id="353" r:id="rId34"/>
    <p:sldId id="356" r:id="rId35"/>
    <p:sldId id="351" r:id="rId36"/>
    <p:sldId id="352" r:id="rId37"/>
    <p:sldId id="357" r:id="rId38"/>
    <p:sldId id="359" r:id="rId39"/>
    <p:sldId id="358" r:id="rId40"/>
    <p:sldId id="366" r:id="rId41"/>
    <p:sldId id="367" r:id="rId42"/>
    <p:sldId id="295" r:id="rId43"/>
    <p:sldId id="296" r:id="rId44"/>
    <p:sldId id="370" r:id="rId45"/>
    <p:sldId id="297" r:id="rId46"/>
    <p:sldId id="288"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6C5A"/>
    <a:srgbClr val="EF7521"/>
    <a:srgbClr val="E64A85"/>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autoAdjust="0"/>
  </p:normalViewPr>
  <p:slideViewPr>
    <p:cSldViewPr snapToGrid="0">
      <p:cViewPr varScale="1">
        <p:scale>
          <a:sx n="83" d="100"/>
          <a:sy n="83" d="100"/>
        </p:scale>
        <p:origin x="1339"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682"/>
    </p:cViewPr>
  </p:sorterViewPr>
  <p:notesViewPr>
    <p:cSldViewPr snapToGrid="0">
      <p:cViewPr varScale="1">
        <p:scale>
          <a:sx n="101" d="100"/>
          <a:sy n="101" d="100"/>
        </p:scale>
        <p:origin x="-35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EF02CA-97F4-47D9-B02A-C7C102D44024}" type="datetimeFigureOut">
              <a:rPr lang="en-US" smtClean="0"/>
              <a:t>11/29/2022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6BFD5D-AF1F-4AE8-A343-BACBE6D7D11F}" type="slidenum">
              <a:rPr lang="en-US" smtClean="0"/>
              <a:t>‹#›</a:t>
            </a:fld>
            <a:endParaRPr lang="en-US" dirty="0"/>
          </a:p>
        </p:txBody>
      </p:sp>
    </p:spTree>
    <p:extLst>
      <p:ext uri="{BB962C8B-B14F-4D97-AF65-F5344CB8AC3E}">
        <p14:creationId xmlns:p14="http://schemas.microsoft.com/office/powerpoint/2010/main" val="1102638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11/29/2022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1</a:t>
            </a:fld>
            <a:endParaRPr lang="en-US" dirty="0"/>
          </a:p>
        </p:txBody>
      </p:sp>
    </p:spTree>
    <p:extLst>
      <p:ext uri="{BB962C8B-B14F-4D97-AF65-F5344CB8AC3E}">
        <p14:creationId xmlns:p14="http://schemas.microsoft.com/office/powerpoint/2010/main" val="2828798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42</a:t>
            </a:fld>
            <a:endParaRPr lang="en-US" dirty="0"/>
          </a:p>
        </p:txBody>
      </p:sp>
    </p:spTree>
    <p:extLst>
      <p:ext uri="{BB962C8B-B14F-4D97-AF65-F5344CB8AC3E}">
        <p14:creationId xmlns:p14="http://schemas.microsoft.com/office/powerpoint/2010/main" val="1901549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43</a:t>
            </a:fld>
            <a:endParaRPr lang="en-US" dirty="0"/>
          </a:p>
        </p:txBody>
      </p:sp>
    </p:spTree>
    <p:extLst>
      <p:ext uri="{BB962C8B-B14F-4D97-AF65-F5344CB8AC3E}">
        <p14:creationId xmlns:p14="http://schemas.microsoft.com/office/powerpoint/2010/main" val="677380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44</a:t>
            </a:fld>
            <a:endParaRPr lang="en-US" dirty="0"/>
          </a:p>
        </p:txBody>
      </p:sp>
    </p:spTree>
    <p:extLst>
      <p:ext uri="{BB962C8B-B14F-4D97-AF65-F5344CB8AC3E}">
        <p14:creationId xmlns:p14="http://schemas.microsoft.com/office/powerpoint/2010/main" val="1278924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45</a:t>
            </a:fld>
            <a:endParaRPr lang="en-US" dirty="0"/>
          </a:p>
        </p:txBody>
      </p:sp>
    </p:spTree>
    <p:extLst>
      <p:ext uri="{BB962C8B-B14F-4D97-AF65-F5344CB8AC3E}">
        <p14:creationId xmlns:p14="http://schemas.microsoft.com/office/powerpoint/2010/main" val="152644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11/29/2022</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46</a:t>
            </a:fld>
            <a:endParaRPr lang="en-US" dirty="0"/>
          </a:p>
        </p:txBody>
      </p:sp>
    </p:spTree>
    <p:extLst>
      <p:ext uri="{BB962C8B-B14F-4D97-AF65-F5344CB8AC3E}">
        <p14:creationId xmlns:p14="http://schemas.microsoft.com/office/powerpoint/2010/main" val="1235769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pPr/>
              <a:t>11/29/2022</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pPr/>
              <a:t>47</a:t>
            </a:fld>
            <a:endParaRPr lang="en-US" dirty="0"/>
          </a:p>
        </p:txBody>
      </p:sp>
    </p:spTree>
    <p:extLst>
      <p:ext uri="{BB962C8B-B14F-4D97-AF65-F5344CB8AC3E}">
        <p14:creationId xmlns:p14="http://schemas.microsoft.com/office/powerpoint/2010/main" val="3749426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3</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21</a:t>
            </a:fld>
            <a:endParaRPr lang="en-US" dirty="0"/>
          </a:p>
        </p:txBody>
      </p:sp>
    </p:spTree>
    <p:extLst>
      <p:ext uri="{BB962C8B-B14F-4D97-AF65-F5344CB8AC3E}">
        <p14:creationId xmlns:p14="http://schemas.microsoft.com/office/powerpoint/2010/main" val="279038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22</a:t>
            </a:fld>
            <a:endParaRPr lang="en-US" dirty="0"/>
          </a:p>
        </p:txBody>
      </p:sp>
    </p:spTree>
    <p:extLst>
      <p:ext uri="{BB962C8B-B14F-4D97-AF65-F5344CB8AC3E}">
        <p14:creationId xmlns:p14="http://schemas.microsoft.com/office/powerpoint/2010/main" val="129410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23</a:t>
            </a:fld>
            <a:endParaRPr lang="en-US" dirty="0"/>
          </a:p>
        </p:txBody>
      </p:sp>
    </p:spTree>
    <p:extLst>
      <p:ext uri="{BB962C8B-B14F-4D97-AF65-F5344CB8AC3E}">
        <p14:creationId xmlns:p14="http://schemas.microsoft.com/office/powerpoint/2010/main" val="698196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24</a:t>
            </a:fld>
            <a:endParaRPr lang="en-US" dirty="0"/>
          </a:p>
        </p:txBody>
      </p:sp>
    </p:spTree>
    <p:extLst>
      <p:ext uri="{BB962C8B-B14F-4D97-AF65-F5344CB8AC3E}">
        <p14:creationId xmlns:p14="http://schemas.microsoft.com/office/powerpoint/2010/main" val="2877633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27</a:t>
            </a:fld>
            <a:endParaRPr lang="en-US" dirty="0"/>
          </a:p>
        </p:txBody>
      </p:sp>
    </p:spTree>
    <p:extLst>
      <p:ext uri="{BB962C8B-B14F-4D97-AF65-F5344CB8AC3E}">
        <p14:creationId xmlns:p14="http://schemas.microsoft.com/office/powerpoint/2010/main" val="757924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C3E97E-4890-4915-A7C2-F3D207C521C5}" type="slidenum">
              <a:rPr lang="en-US" smtClean="0"/>
              <a:t>28</a:t>
            </a:fld>
            <a:endParaRPr lang="en-US" dirty="0"/>
          </a:p>
        </p:txBody>
      </p:sp>
    </p:spTree>
    <p:extLst>
      <p:ext uri="{BB962C8B-B14F-4D97-AF65-F5344CB8AC3E}">
        <p14:creationId xmlns:p14="http://schemas.microsoft.com/office/powerpoint/2010/main" val="305756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cde.state.co.us/datapipeline/snap_sped-decembe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eams.microsoft.com/l/meetup-join/19%3ameeting_NTk0MjhkYjktNGE5MS00MzA0LTkzNTItZTFiNTZkNWYxZDEz%40thread.v2/0?context=%7b%22Tid%22%3a%22a751cfc8-1f9a-4edb-8370-9f1c6d4bea5a%22%2c%22Oid%22%3a%22a9773a47-99d2-4599-9377-6d37e9ec0bd3%22%7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tel:+19293414269,,199419005# "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Rossini_l@CDE.state.co.u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Heitman_l@CDE.state.co.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36239"/>
            <a:ext cx="7761849" cy="1384998"/>
          </a:xfrm>
        </p:spPr>
        <p:txBody>
          <a:bodyPr>
            <a:noAutofit/>
          </a:bodyPr>
          <a:lstStyle/>
          <a:p>
            <a:pPr marL="45720" indent="0"/>
            <a:r>
              <a:rPr lang="en-US" sz="3200" dirty="0">
                <a:latin typeface="+mj-lt"/>
              </a:rPr>
              <a:t>Staff Approval Matrix (SAM)</a:t>
            </a:r>
            <a:br>
              <a:rPr lang="en-US" sz="3200" dirty="0">
                <a:latin typeface="+mj-lt"/>
              </a:rPr>
            </a:br>
            <a:r>
              <a:rPr lang="en-US" sz="3200" dirty="0">
                <a:latin typeface="+mj-lt"/>
              </a:rPr>
              <a:t>December Count</a:t>
            </a:r>
          </a:p>
        </p:txBody>
      </p:sp>
      <p:sp>
        <p:nvSpPr>
          <p:cNvPr id="3" name="Subtitle 2"/>
          <p:cNvSpPr>
            <a:spLocks noGrp="1"/>
          </p:cNvSpPr>
          <p:nvPr>
            <p:ph type="subTitle" idx="1"/>
          </p:nvPr>
        </p:nvSpPr>
        <p:spPr/>
        <p:txBody>
          <a:bodyPr>
            <a:noAutofit/>
          </a:bodyPr>
          <a:lstStyle/>
          <a:p>
            <a:r>
              <a:rPr lang="en-US" dirty="0">
                <a:latin typeface="+mj-lt"/>
              </a:rPr>
              <a:t>School Year 2022-23</a:t>
            </a:r>
          </a:p>
        </p:txBody>
      </p:sp>
      <p:sp>
        <p:nvSpPr>
          <p:cNvPr id="5" name="Slide Number Placeholder 4">
            <a:extLst>
              <a:ext uri="{FF2B5EF4-FFF2-40B4-BE49-F238E27FC236}">
                <a16:creationId xmlns:a16="http://schemas.microsoft.com/office/drawing/2014/main" id="{0B8621D7-DC04-029E-F9F5-87C724957C1A}"/>
              </a:ext>
            </a:extLst>
          </p:cNvPr>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6644" y="1699260"/>
            <a:ext cx="8645500" cy="3943350"/>
          </a:xfrm>
        </p:spPr>
        <p:txBody>
          <a:bodyPr>
            <a:normAutofit/>
          </a:bodyPr>
          <a:lstStyle/>
          <a:p>
            <a:pPr marL="0" indent="0">
              <a:lnSpc>
                <a:spcPts val="2000"/>
              </a:lnSpc>
              <a:spcBef>
                <a:spcPts val="0"/>
              </a:spcBef>
              <a:buNone/>
            </a:pPr>
            <a:r>
              <a:rPr lang="en-US" sz="1800" dirty="0"/>
              <a:t>SAM Warning DC208 – Staff did not hold a valid license on December 1</a:t>
            </a:r>
            <a:r>
              <a:rPr lang="en-US" sz="1800" baseline="30000" dirty="0"/>
              <a:t>st </a:t>
            </a:r>
            <a:r>
              <a:rPr lang="en-US" sz="1800" i="1" dirty="0"/>
              <a:t>(high severity issue)</a:t>
            </a:r>
          </a:p>
          <a:p>
            <a:pPr marL="0" indent="0">
              <a:lnSpc>
                <a:spcPts val="2000"/>
              </a:lnSpc>
              <a:spcBef>
                <a:spcPts val="0"/>
              </a:spcBef>
              <a:buNone/>
            </a:pPr>
            <a:endParaRPr lang="en-US" sz="1800" dirty="0"/>
          </a:p>
          <a:p>
            <a:pPr marL="0" indent="0">
              <a:lnSpc>
                <a:spcPts val="2000"/>
              </a:lnSpc>
              <a:spcBef>
                <a:spcPts val="0"/>
              </a:spcBef>
              <a:buNone/>
            </a:pPr>
            <a:r>
              <a:rPr lang="en-US" sz="1800" dirty="0"/>
              <a:t>SAM Warning DC209 – Staff does not hold an appropriate endorsement for the assignment</a:t>
            </a:r>
          </a:p>
          <a:p>
            <a:pPr marL="0" indent="0">
              <a:lnSpc>
                <a:spcPts val="2000"/>
              </a:lnSpc>
              <a:spcBef>
                <a:spcPts val="0"/>
              </a:spcBef>
              <a:buNone/>
            </a:pPr>
            <a:endParaRPr lang="en-US" sz="1800" dirty="0"/>
          </a:p>
          <a:p>
            <a:pPr marL="0" indent="0">
              <a:lnSpc>
                <a:spcPts val="2000"/>
              </a:lnSpc>
              <a:spcBef>
                <a:spcPts val="0"/>
              </a:spcBef>
              <a:buNone/>
            </a:pPr>
            <a:r>
              <a:rPr lang="en-US" sz="1800" dirty="0"/>
              <a:t>SAM Warning DC210 – Staff does not hold an appropriate endorsement for the caseload</a:t>
            </a:r>
          </a:p>
          <a:p>
            <a:pPr marL="0" indent="0">
              <a:lnSpc>
                <a:spcPts val="2000"/>
              </a:lnSpc>
              <a:spcBef>
                <a:spcPts val="0"/>
              </a:spcBef>
              <a:buNone/>
            </a:pPr>
            <a:endParaRPr lang="en-US" sz="1800" dirty="0"/>
          </a:p>
          <a:p>
            <a:pPr marL="0" indent="0">
              <a:lnSpc>
                <a:spcPts val="2000"/>
              </a:lnSpc>
              <a:spcBef>
                <a:spcPts val="0"/>
              </a:spcBef>
              <a:buNone/>
            </a:pPr>
            <a:r>
              <a:rPr lang="en-US" sz="1800" dirty="0"/>
              <a:t>SAM Warning DC211 – Staff does not hold a valid license </a:t>
            </a:r>
            <a:r>
              <a:rPr lang="en-US" sz="1800" i="1" dirty="0"/>
              <a:t>(high severity issue)</a:t>
            </a:r>
          </a:p>
          <a:p>
            <a:pPr marL="0" indent="0">
              <a:lnSpc>
                <a:spcPts val="2000"/>
              </a:lnSpc>
              <a:spcBef>
                <a:spcPts val="0"/>
              </a:spcBef>
              <a:buNone/>
            </a:pPr>
            <a:endParaRPr lang="en-US" sz="1800" i="1" dirty="0"/>
          </a:p>
          <a:p>
            <a:pPr marL="612648" indent="-704088">
              <a:lnSpc>
                <a:spcPts val="2000"/>
              </a:lnSpc>
              <a:spcBef>
                <a:spcPts val="0"/>
              </a:spcBef>
              <a:buNone/>
            </a:pPr>
            <a:r>
              <a:rPr lang="en-US" sz="1800" b="1" i="1" dirty="0"/>
              <a:t>Note:</a:t>
            </a:r>
            <a:r>
              <a:rPr lang="en-US" sz="1800" dirty="0"/>
              <a:t>  Typically, both DC209/DC210 generate for special education teachers (202) and speech-language pathologists (238) who do not satisfy SAM approval criteria.</a:t>
            </a:r>
          </a:p>
          <a:p>
            <a:pPr marL="0" indent="0">
              <a:lnSpc>
                <a:spcPts val="2200"/>
              </a:lnSpc>
              <a:spcBef>
                <a:spcPts val="0"/>
              </a:spcBef>
              <a:buNone/>
            </a:pPr>
            <a:endParaRPr lang="en-US" sz="3200" dirty="0"/>
          </a:p>
          <a:p>
            <a:pPr marL="0" indent="0">
              <a:lnSpc>
                <a:spcPts val="2000"/>
              </a:lnSpc>
              <a:spcBef>
                <a:spcPts val="0"/>
              </a:spcBef>
              <a:buNone/>
            </a:pPr>
            <a:endParaRPr lang="en-US" sz="2900" dirty="0"/>
          </a:p>
          <a:p>
            <a:pPr marL="0" indent="0">
              <a:spcBef>
                <a:spcPts val="0"/>
              </a:spcBef>
              <a:buNone/>
            </a:pPr>
            <a:endParaRPr lang="en-US" sz="2900" dirty="0"/>
          </a:p>
          <a:p>
            <a:pPr marL="0" indent="0">
              <a:spcBef>
                <a:spcPts val="0"/>
              </a:spcBef>
              <a:buNone/>
            </a:pPr>
            <a:endParaRPr lang="en-US" sz="2900" dirty="0"/>
          </a:p>
          <a:p>
            <a:pPr marL="45720" indent="0">
              <a:buNone/>
            </a:pPr>
            <a:endParaRPr lang="en-US" dirty="0"/>
          </a:p>
        </p:txBody>
      </p:sp>
      <p:sp>
        <p:nvSpPr>
          <p:cNvPr id="3" name="Title 2"/>
          <p:cNvSpPr>
            <a:spLocks noGrp="1"/>
          </p:cNvSpPr>
          <p:nvPr>
            <p:ph type="title"/>
          </p:nvPr>
        </p:nvSpPr>
        <p:spPr>
          <a:xfrm>
            <a:off x="245193" y="254514"/>
            <a:ext cx="4509687" cy="756418"/>
          </a:xfrm>
        </p:spPr>
        <p:txBody>
          <a:bodyPr>
            <a:normAutofit fontScale="90000"/>
          </a:bodyPr>
          <a:lstStyle/>
          <a:p>
            <a:r>
              <a:rPr lang="en-US" sz="3200" dirty="0">
                <a:latin typeface="Calibri Light" panose="020F0302020204030204" pitchFamily="34" charset="0"/>
                <a:cs typeface="Calibri Light" panose="020F0302020204030204" pitchFamily="34" charset="0"/>
              </a:rPr>
              <a:t>SAM Warnings</a:t>
            </a:r>
            <a:br>
              <a:rPr lang="en-US" sz="3200" dirty="0">
                <a:latin typeface="Calibri Light" panose="020F0302020204030204" pitchFamily="34" charset="0"/>
                <a:cs typeface="Calibri Light" panose="020F0302020204030204" pitchFamily="34" charset="0"/>
              </a:rPr>
            </a:br>
            <a:r>
              <a:rPr lang="en-US" sz="3200" dirty="0">
                <a:latin typeface="Calibri Light" panose="020F0302020204030204" pitchFamily="34" charset="0"/>
                <a:cs typeface="Calibri Light" panose="020F0302020204030204" pitchFamily="34" charset="0"/>
              </a:rPr>
              <a:t>DC208, DC209, DC210, DC211</a:t>
            </a:r>
          </a:p>
        </p:txBody>
      </p:sp>
      <p:sp>
        <p:nvSpPr>
          <p:cNvPr id="4" name="Slide Number Placeholder 3">
            <a:extLst>
              <a:ext uri="{FF2B5EF4-FFF2-40B4-BE49-F238E27FC236}">
                <a16:creationId xmlns:a16="http://schemas.microsoft.com/office/drawing/2014/main" id="{376F9B3E-21BF-B1D3-F8C8-0FFF83EEB9D4}"/>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14899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FB3B-8FF9-3E26-3A75-27BD3D726B82}"/>
              </a:ext>
            </a:extLst>
          </p:cNvPr>
          <p:cNvSpPr>
            <a:spLocks noGrp="1"/>
          </p:cNvSpPr>
          <p:nvPr>
            <p:ph type="title"/>
          </p:nvPr>
        </p:nvSpPr>
        <p:spPr/>
        <p:txBody>
          <a:bodyPr>
            <a:normAutofit/>
          </a:bodyPr>
          <a:lstStyle/>
          <a:p>
            <a:r>
              <a:rPr lang="en-US" sz="3200" dirty="0"/>
              <a:t>December 1</a:t>
            </a:r>
            <a:r>
              <a:rPr lang="en-US" sz="3200" baseline="30000" dirty="0"/>
              <a:t>st</a:t>
            </a:r>
            <a:r>
              <a:rPr lang="en-US" sz="3200" dirty="0"/>
              <a:t> License Requirement</a:t>
            </a:r>
          </a:p>
        </p:txBody>
      </p:sp>
      <p:sp>
        <p:nvSpPr>
          <p:cNvPr id="3" name="Content Placeholder 2">
            <a:extLst>
              <a:ext uri="{FF2B5EF4-FFF2-40B4-BE49-F238E27FC236}">
                <a16:creationId xmlns:a16="http://schemas.microsoft.com/office/drawing/2014/main" id="{FD273664-23AC-1B4B-38C3-3B42AE2CD9C4}"/>
              </a:ext>
            </a:extLst>
          </p:cNvPr>
          <p:cNvSpPr>
            <a:spLocks noGrp="1"/>
          </p:cNvSpPr>
          <p:nvPr>
            <p:ph idx="1"/>
          </p:nvPr>
        </p:nvSpPr>
        <p:spPr>
          <a:xfrm>
            <a:off x="491490" y="1710144"/>
            <a:ext cx="7886700" cy="4640674"/>
          </a:xfrm>
        </p:spPr>
        <p:txBody>
          <a:bodyPr>
            <a:normAutofit/>
          </a:bodyPr>
          <a:lstStyle/>
          <a:p>
            <a:pPr marL="0" indent="0">
              <a:lnSpc>
                <a:spcPts val="2000"/>
              </a:lnSpc>
              <a:spcBef>
                <a:spcPts val="0"/>
              </a:spcBef>
              <a:buSzPct val="150000"/>
              <a:buNone/>
              <a:defRPr/>
            </a:pPr>
            <a:r>
              <a:rPr lang="en-US" sz="1800" dirty="0">
                <a:solidFill>
                  <a:schemeClr val="tx1"/>
                </a:solidFill>
              </a:rPr>
              <a:t>Special Education staff </a:t>
            </a:r>
            <a:r>
              <a:rPr lang="en-US" sz="1800" dirty="0"/>
              <a:t>must hold a valid and appropriate CDE license on the offi</a:t>
            </a:r>
            <a:r>
              <a:rPr lang="en-US" sz="1800" dirty="0">
                <a:solidFill>
                  <a:schemeClr val="tx1"/>
                </a:solidFill>
              </a:rPr>
              <a:t>cial count date of December 1</a:t>
            </a:r>
            <a:r>
              <a:rPr lang="en-US" sz="1800" baseline="30000" dirty="0">
                <a:solidFill>
                  <a:schemeClr val="tx1"/>
                </a:solidFill>
              </a:rPr>
              <a:t>st.</a:t>
            </a:r>
          </a:p>
          <a:p>
            <a:pPr marL="0" indent="0">
              <a:lnSpc>
                <a:spcPts val="2000"/>
              </a:lnSpc>
              <a:spcBef>
                <a:spcPts val="0"/>
              </a:spcBef>
              <a:buSzPct val="150000"/>
              <a:buNone/>
              <a:defRPr/>
            </a:pPr>
            <a:endParaRPr lang="en-US" sz="1800" baseline="30000" dirty="0">
              <a:solidFill>
                <a:schemeClr val="tx1"/>
              </a:solidFill>
            </a:endParaRPr>
          </a:p>
          <a:p>
            <a:pPr marL="0" indent="0">
              <a:lnSpc>
                <a:spcPts val="2000"/>
              </a:lnSpc>
              <a:spcBef>
                <a:spcPts val="0"/>
              </a:spcBef>
              <a:buClr>
                <a:schemeClr val="tx1"/>
              </a:buClr>
              <a:buSzPct val="150000"/>
              <a:buNone/>
              <a:defRPr/>
            </a:pPr>
            <a:r>
              <a:rPr lang="en-US" sz="1800" b="0" dirty="0">
                <a:solidFill>
                  <a:schemeClr val="tx1"/>
                </a:solidFill>
              </a:rPr>
              <a:t>Licenses issued with an effective date of December 1</a:t>
            </a:r>
            <a:r>
              <a:rPr lang="en-US" sz="1800" b="0" baseline="30000" dirty="0">
                <a:solidFill>
                  <a:schemeClr val="tx1"/>
                </a:solidFill>
              </a:rPr>
              <a:t>st</a:t>
            </a:r>
            <a:r>
              <a:rPr lang="en-US" sz="1800" b="0" dirty="0">
                <a:solidFill>
                  <a:schemeClr val="tx1"/>
                </a:solidFill>
              </a:rPr>
              <a:t> or prior are </a:t>
            </a:r>
            <a:r>
              <a:rPr lang="en-US" sz="1800" dirty="0"/>
              <a:t>validated</a:t>
            </a:r>
            <a:r>
              <a:rPr lang="en-US" sz="1800" b="0" dirty="0">
                <a:solidFill>
                  <a:schemeClr val="tx1"/>
                </a:solidFill>
              </a:rPr>
              <a:t> when a snapshot is created in the Data Pipeline.  The snapshot generates the Staff Approval Matrix (SAM) process.</a:t>
            </a:r>
          </a:p>
          <a:p>
            <a:pPr marL="274320" lvl="1" indent="0">
              <a:lnSpc>
                <a:spcPts val="2000"/>
              </a:lnSpc>
              <a:spcBef>
                <a:spcPts val="0"/>
              </a:spcBef>
              <a:buClr>
                <a:schemeClr val="tx1"/>
              </a:buClr>
              <a:buSzPct val="150000"/>
              <a:buNone/>
              <a:defRPr/>
            </a:pPr>
            <a:endParaRPr lang="en-US" sz="1800" dirty="0">
              <a:solidFill>
                <a:schemeClr val="tx1"/>
              </a:solidFill>
            </a:endParaRPr>
          </a:p>
          <a:p>
            <a:pPr marL="0" indent="0">
              <a:lnSpc>
                <a:spcPts val="2000"/>
              </a:lnSpc>
              <a:spcBef>
                <a:spcPts val="0"/>
              </a:spcBef>
              <a:buNone/>
              <a:defRPr/>
            </a:pPr>
            <a:r>
              <a:rPr lang="en-US" sz="1800" b="0" dirty="0">
                <a:solidFill>
                  <a:schemeClr val="tx1"/>
                </a:solidFill>
              </a:rPr>
              <a:t>Staff who </a:t>
            </a:r>
            <a:r>
              <a:rPr lang="en-US" sz="1800" b="1" i="1" dirty="0">
                <a:solidFill>
                  <a:schemeClr val="tx1"/>
                </a:solidFill>
              </a:rPr>
              <a:t>do not </a:t>
            </a:r>
            <a:r>
              <a:rPr lang="en-US" sz="1800" b="0" dirty="0">
                <a:solidFill>
                  <a:schemeClr val="tx1"/>
                </a:solidFill>
              </a:rPr>
              <a:t>hold a valid or appropriate license on December 1</a:t>
            </a:r>
            <a:r>
              <a:rPr lang="en-US" sz="1800" b="0" baseline="30000" dirty="0">
                <a:solidFill>
                  <a:schemeClr val="tx1"/>
                </a:solidFill>
              </a:rPr>
              <a:t>st</a:t>
            </a:r>
            <a:r>
              <a:rPr lang="en-US" sz="1800" b="0" dirty="0">
                <a:solidFill>
                  <a:schemeClr val="tx1"/>
                </a:solidFill>
              </a:rPr>
              <a:t>:</a:t>
            </a:r>
          </a:p>
          <a:p>
            <a:pPr marL="365760">
              <a:lnSpc>
                <a:spcPts val="2000"/>
              </a:lnSpc>
              <a:spcBef>
                <a:spcPts val="0"/>
              </a:spcBef>
              <a:buFont typeface="Wingdings" panose="05000000000000000000" pitchFamily="2" charset="2"/>
              <a:buChar char="Ø"/>
              <a:defRPr/>
            </a:pPr>
            <a:r>
              <a:rPr lang="en-US" sz="1800" dirty="0"/>
              <a:t>will generate SAM Warning DC211 (staff does not hold a valid license)</a:t>
            </a:r>
          </a:p>
          <a:p>
            <a:pPr marL="365760">
              <a:lnSpc>
                <a:spcPts val="2000"/>
              </a:lnSpc>
              <a:spcBef>
                <a:spcPts val="0"/>
              </a:spcBef>
              <a:buFont typeface="Wingdings" panose="05000000000000000000" pitchFamily="2" charset="2"/>
              <a:buChar char="Ø"/>
              <a:defRPr/>
            </a:pPr>
            <a:r>
              <a:rPr lang="en-US" sz="1800" dirty="0"/>
              <a:t>a</a:t>
            </a:r>
            <a:r>
              <a:rPr lang="en-US" sz="1800" b="0" dirty="0">
                <a:solidFill>
                  <a:schemeClr val="tx1"/>
                </a:solidFill>
              </a:rPr>
              <a:t>re determined to be non-qualified </a:t>
            </a:r>
          </a:p>
          <a:p>
            <a:pPr marL="365760">
              <a:lnSpc>
                <a:spcPts val="2000"/>
              </a:lnSpc>
              <a:spcBef>
                <a:spcPts val="0"/>
              </a:spcBef>
              <a:buFont typeface="Wingdings" panose="05000000000000000000" pitchFamily="2" charset="2"/>
              <a:buChar char="Ø"/>
              <a:defRPr/>
            </a:pPr>
            <a:r>
              <a:rPr lang="en-US" sz="1800" dirty="0"/>
              <a:t>display in the SAM: 1.5 Non-Qualified Personnel Status report</a:t>
            </a:r>
          </a:p>
          <a:p>
            <a:pPr marL="0" indent="0">
              <a:lnSpc>
                <a:spcPts val="2000"/>
              </a:lnSpc>
              <a:spcBef>
                <a:spcPts val="0"/>
              </a:spcBef>
              <a:buNone/>
              <a:defRPr/>
            </a:pPr>
            <a:endParaRPr lang="en-US" sz="1800" b="0" i="1" dirty="0">
              <a:solidFill>
                <a:schemeClr val="tx1"/>
              </a:solidFill>
            </a:endParaRPr>
          </a:p>
          <a:p>
            <a:pPr marL="0" indent="0">
              <a:buNone/>
            </a:pPr>
            <a:endParaRPr lang="en-US" sz="2000" dirty="0"/>
          </a:p>
        </p:txBody>
      </p:sp>
      <p:sp>
        <p:nvSpPr>
          <p:cNvPr id="5" name="Slide Number Placeholder 4">
            <a:extLst>
              <a:ext uri="{FF2B5EF4-FFF2-40B4-BE49-F238E27FC236}">
                <a16:creationId xmlns:a16="http://schemas.microsoft.com/office/drawing/2014/main" id="{A9AA8251-DE62-4249-146C-224F67AF2ADC}"/>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346427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4FB3B-8FF9-3E26-3A75-27BD3D726B82}"/>
              </a:ext>
            </a:extLst>
          </p:cNvPr>
          <p:cNvSpPr>
            <a:spLocks noGrp="1"/>
          </p:cNvSpPr>
          <p:nvPr>
            <p:ph type="title"/>
          </p:nvPr>
        </p:nvSpPr>
        <p:spPr>
          <a:xfrm>
            <a:off x="245193" y="254514"/>
            <a:ext cx="7298607" cy="756418"/>
          </a:xfrm>
        </p:spPr>
        <p:txBody>
          <a:bodyPr>
            <a:normAutofit/>
          </a:bodyPr>
          <a:lstStyle/>
          <a:p>
            <a:r>
              <a:rPr lang="en-US" sz="3200" dirty="0"/>
              <a:t>Social Security Number (SSN) Validation</a:t>
            </a:r>
          </a:p>
        </p:txBody>
      </p:sp>
      <p:sp>
        <p:nvSpPr>
          <p:cNvPr id="3" name="Content Placeholder 2">
            <a:extLst>
              <a:ext uri="{FF2B5EF4-FFF2-40B4-BE49-F238E27FC236}">
                <a16:creationId xmlns:a16="http://schemas.microsoft.com/office/drawing/2014/main" id="{FD273664-23AC-1B4B-38C3-3B42AE2CD9C4}"/>
              </a:ext>
            </a:extLst>
          </p:cNvPr>
          <p:cNvSpPr>
            <a:spLocks noGrp="1"/>
          </p:cNvSpPr>
          <p:nvPr>
            <p:ph idx="1"/>
          </p:nvPr>
        </p:nvSpPr>
        <p:spPr>
          <a:xfrm>
            <a:off x="491490" y="1710144"/>
            <a:ext cx="7886700" cy="4640674"/>
          </a:xfrm>
        </p:spPr>
        <p:txBody>
          <a:bodyPr>
            <a:normAutofit/>
          </a:bodyPr>
          <a:lstStyle/>
          <a:p>
            <a:pPr marL="0" indent="0">
              <a:lnSpc>
                <a:spcPts val="2000"/>
              </a:lnSpc>
              <a:spcBef>
                <a:spcPts val="0"/>
              </a:spcBef>
              <a:buSzPct val="150000"/>
              <a:buNone/>
              <a:defRPr/>
            </a:pPr>
            <a:r>
              <a:rPr lang="en-US" sz="1800" dirty="0">
                <a:solidFill>
                  <a:schemeClr val="tx1"/>
                </a:solidFill>
              </a:rPr>
              <a:t>Social security number</a:t>
            </a:r>
            <a:r>
              <a:rPr lang="en-US" sz="1800" dirty="0"/>
              <a:t> (SSN) is:</a:t>
            </a:r>
            <a:endParaRPr lang="en-US" sz="1800" dirty="0">
              <a:solidFill>
                <a:schemeClr val="tx1"/>
              </a:solidFill>
            </a:endParaRPr>
          </a:p>
          <a:p>
            <a:pPr marL="0" indent="0">
              <a:lnSpc>
                <a:spcPts val="2000"/>
              </a:lnSpc>
              <a:spcBef>
                <a:spcPts val="0"/>
              </a:spcBef>
              <a:buSzPct val="150000"/>
              <a:buNone/>
              <a:defRPr/>
            </a:pPr>
            <a:endParaRPr lang="en-US" sz="1800" baseline="30000" dirty="0">
              <a:solidFill>
                <a:schemeClr val="tx1"/>
              </a:solidFill>
            </a:endParaRPr>
          </a:p>
          <a:p>
            <a:pPr>
              <a:lnSpc>
                <a:spcPts val="2000"/>
              </a:lnSpc>
              <a:spcBef>
                <a:spcPts val="0"/>
              </a:spcBef>
              <a:defRPr/>
            </a:pPr>
            <a:r>
              <a:rPr lang="en-US" sz="1800" dirty="0"/>
              <a:t>required for all staff</a:t>
            </a:r>
          </a:p>
          <a:p>
            <a:pPr>
              <a:lnSpc>
                <a:spcPts val="2000"/>
              </a:lnSpc>
              <a:spcBef>
                <a:spcPts val="0"/>
              </a:spcBef>
              <a:defRPr/>
            </a:pPr>
            <a:endParaRPr lang="en-US" sz="1800" dirty="0"/>
          </a:p>
          <a:p>
            <a:pPr>
              <a:lnSpc>
                <a:spcPts val="2000"/>
              </a:lnSpc>
              <a:spcBef>
                <a:spcPts val="0"/>
              </a:spcBef>
              <a:defRPr/>
            </a:pPr>
            <a:r>
              <a:rPr lang="en-US" sz="1800" dirty="0"/>
              <a:t>u</a:t>
            </a:r>
            <a:r>
              <a:rPr lang="en-US" sz="1800" b="0" dirty="0">
                <a:solidFill>
                  <a:schemeClr val="tx1"/>
                </a:solidFill>
              </a:rPr>
              <a:t>sed to validate staff’s license and endorsement</a:t>
            </a:r>
          </a:p>
          <a:p>
            <a:pPr>
              <a:lnSpc>
                <a:spcPts val="2000"/>
              </a:lnSpc>
              <a:spcBef>
                <a:spcPts val="0"/>
              </a:spcBef>
              <a:defRPr/>
            </a:pPr>
            <a:endParaRPr lang="en-US" sz="1800" dirty="0"/>
          </a:p>
          <a:p>
            <a:pPr>
              <a:lnSpc>
                <a:spcPts val="2000"/>
              </a:lnSpc>
              <a:spcBef>
                <a:spcPts val="0"/>
              </a:spcBef>
              <a:defRPr/>
            </a:pPr>
            <a:r>
              <a:rPr lang="en-US" sz="1800" dirty="0"/>
              <a:t>v</a:t>
            </a:r>
            <a:r>
              <a:rPr lang="en-US" sz="1800" b="0" dirty="0">
                <a:solidFill>
                  <a:schemeClr val="tx1"/>
                </a:solidFill>
              </a:rPr>
              <a:t>alidated against staff’s SSN in educator licensing records and in EDIS (Educator Identification System)</a:t>
            </a:r>
          </a:p>
          <a:p>
            <a:pPr>
              <a:lnSpc>
                <a:spcPts val="2000"/>
              </a:lnSpc>
              <a:spcBef>
                <a:spcPts val="0"/>
              </a:spcBef>
              <a:defRPr/>
            </a:pPr>
            <a:endParaRPr lang="en-US" sz="1800" b="0" dirty="0">
              <a:solidFill>
                <a:schemeClr val="tx1"/>
              </a:solidFill>
            </a:endParaRPr>
          </a:p>
          <a:p>
            <a:pPr marL="0" indent="0">
              <a:lnSpc>
                <a:spcPts val="2000"/>
              </a:lnSpc>
              <a:spcBef>
                <a:spcPts val="0"/>
              </a:spcBef>
              <a:buNone/>
              <a:defRPr/>
            </a:pPr>
            <a:r>
              <a:rPr lang="en-US" sz="1800" dirty="0"/>
              <a:t>If staff SSN differs in any of the three validation check points (December Count, licensing records, EDIS), SAM Warning DC211 (staff does not hold a valid license) will generate.</a:t>
            </a:r>
          </a:p>
          <a:p>
            <a:pPr marL="0" indent="0">
              <a:lnSpc>
                <a:spcPts val="2000"/>
              </a:lnSpc>
              <a:spcBef>
                <a:spcPts val="0"/>
              </a:spcBef>
              <a:buNone/>
              <a:defRPr/>
            </a:pPr>
            <a:endParaRPr lang="en-US" sz="1800" dirty="0"/>
          </a:p>
          <a:p>
            <a:pPr marL="0" indent="0">
              <a:lnSpc>
                <a:spcPts val="2000"/>
              </a:lnSpc>
              <a:spcBef>
                <a:spcPts val="0"/>
              </a:spcBef>
              <a:buNone/>
              <a:defRPr/>
            </a:pPr>
            <a:r>
              <a:rPr lang="en-US" sz="1800" dirty="0"/>
              <a:t>To clear DC211 </a:t>
            </a:r>
            <a:r>
              <a:rPr lang="en-US" sz="1800" i="1" dirty="0"/>
              <a:t>(if staff is licensed)</a:t>
            </a:r>
            <a:r>
              <a:rPr lang="en-US" sz="1800" dirty="0"/>
              <a:t>, the SSN must be corrected to be an exact match in all three validation check points.</a:t>
            </a:r>
          </a:p>
          <a:p>
            <a:pPr marL="0" indent="0">
              <a:lnSpc>
                <a:spcPts val="2000"/>
              </a:lnSpc>
              <a:spcBef>
                <a:spcPts val="0"/>
              </a:spcBef>
              <a:buNone/>
              <a:defRPr/>
            </a:pPr>
            <a:endParaRPr lang="en-US" sz="1800" b="0" i="1" dirty="0">
              <a:solidFill>
                <a:schemeClr val="tx1"/>
              </a:solidFill>
            </a:endParaRPr>
          </a:p>
          <a:p>
            <a:pPr marL="0" indent="0">
              <a:buNone/>
            </a:pPr>
            <a:endParaRPr lang="en-US" sz="2000" dirty="0"/>
          </a:p>
        </p:txBody>
      </p:sp>
      <p:sp>
        <p:nvSpPr>
          <p:cNvPr id="5" name="Slide Number Placeholder 4">
            <a:extLst>
              <a:ext uri="{FF2B5EF4-FFF2-40B4-BE49-F238E27FC236}">
                <a16:creationId xmlns:a16="http://schemas.microsoft.com/office/drawing/2014/main" id="{A9AA8251-DE62-4249-146C-224F67AF2ADC}"/>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222812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80" y="1699523"/>
            <a:ext cx="8450580" cy="4560570"/>
          </a:xfrm>
        </p:spPr>
        <p:txBody>
          <a:bodyPr>
            <a:normAutofit/>
          </a:bodyPr>
          <a:lstStyle/>
          <a:p>
            <a:pPr marL="0" indent="0">
              <a:lnSpc>
                <a:spcPts val="2000"/>
              </a:lnSpc>
              <a:spcBef>
                <a:spcPts val="0"/>
              </a:spcBef>
              <a:buNone/>
            </a:pPr>
            <a:r>
              <a:rPr lang="en-US" sz="1800" dirty="0"/>
              <a:t>Caseload discrepancies (DC209/DC210) may be associated with inaccurate placement of staff EDIDs in the Primary Provider field in student IEP Interchange files.</a:t>
            </a:r>
          </a:p>
          <a:p>
            <a:pPr marL="0" indent="0">
              <a:lnSpc>
                <a:spcPts val="2000"/>
              </a:lnSpc>
              <a:spcBef>
                <a:spcPts val="0"/>
              </a:spcBef>
              <a:buNone/>
            </a:pPr>
            <a:endParaRPr lang="en-US" sz="1800" dirty="0"/>
          </a:p>
          <a:p>
            <a:pPr marL="0" indent="0">
              <a:lnSpc>
                <a:spcPts val="2000"/>
              </a:lnSpc>
              <a:spcBef>
                <a:spcPts val="0"/>
              </a:spcBef>
              <a:buNone/>
            </a:pPr>
            <a:r>
              <a:rPr lang="en-US" sz="1800" dirty="0"/>
              <a:t>Accurate placement of EDIDs in the Primary Provider field is critical for the 50% caseload match.  </a:t>
            </a:r>
          </a:p>
          <a:p>
            <a:pPr marL="0" indent="0">
              <a:lnSpc>
                <a:spcPts val="2000"/>
              </a:lnSpc>
              <a:spcBef>
                <a:spcPts val="0"/>
              </a:spcBef>
              <a:buNone/>
            </a:pPr>
            <a:endParaRPr lang="en-US" sz="1800" dirty="0"/>
          </a:p>
          <a:p>
            <a:pPr marL="0" indent="0">
              <a:lnSpc>
                <a:spcPts val="2000"/>
              </a:lnSpc>
              <a:spcBef>
                <a:spcPts val="0"/>
              </a:spcBef>
              <a:buNone/>
            </a:pPr>
            <a:r>
              <a:rPr lang="en-US" sz="1800" dirty="0"/>
              <a:t>Primary Provider EDIDs compile a staff’s caseload for verification of appropriate license and endorsement for the majority of disabilities served.</a:t>
            </a:r>
          </a:p>
          <a:p>
            <a:pPr marL="0" indent="0">
              <a:lnSpc>
                <a:spcPts val="2000"/>
              </a:lnSpc>
              <a:spcBef>
                <a:spcPts val="0"/>
              </a:spcBef>
              <a:buNone/>
            </a:pPr>
            <a:endParaRPr lang="en-US" sz="1800" dirty="0"/>
          </a:p>
          <a:p>
            <a:pPr marL="0" indent="0">
              <a:lnSpc>
                <a:spcPts val="2000"/>
              </a:lnSpc>
              <a:spcBef>
                <a:spcPts val="0"/>
              </a:spcBef>
              <a:buNone/>
            </a:pPr>
            <a:r>
              <a:rPr lang="en-US" sz="1800" dirty="0"/>
              <a:t>The 50% caseload match does not compile for staff whose EDIDs are placed in any of the four Secondary Provider fields.</a:t>
            </a:r>
          </a:p>
          <a:p>
            <a:pPr marL="0" indent="0">
              <a:lnSpc>
                <a:spcPts val="2200"/>
              </a:lnSpc>
              <a:spcBef>
                <a:spcPts val="0"/>
              </a:spcBef>
              <a:buNone/>
            </a:pPr>
            <a:endParaRPr lang="en-US" sz="2000" dirty="0"/>
          </a:p>
          <a:p>
            <a:pPr marL="0" indent="0">
              <a:lnSpc>
                <a:spcPts val="2200"/>
              </a:lnSpc>
              <a:spcBef>
                <a:spcPts val="0"/>
              </a:spcBef>
              <a:buNone/>
            </a:pPr>
            <a:endParaRPr lang="en-US" sz="2000" dirty="0"/>
          </a:p>
          <a:p>
            <a:pPr marL="45720" indent="0">
              <a:buNone/>
            </a:pPr>
            <a:endParaRPr lang="en-US" dirty="0"/>
          </a:p>
        </p:txBody>
      </p:sp>
      <p:sp>
        <p:nvSpPr>
          <p:cNvPr id="3" name="Title 2"/>
          <p:cNvSpPr>
            <a:spLocks noGrp="1"/>
          </p:cNvSpPr>
          <p:nvPr>
            <p:ph type="title"/>
          </p:nvPr>
        </p:nvSpPr>
        <p:spPr/>
        <p:txBody>
          <a:bodyPr>
            <a:normAutofit/>
          </a:bodyPr>
          <a:lstStyle/>
          <a:p>
            <a:r>
              <a:rPr lang="en-US" sz="3200" dirty="0">
                <a:latin typeface="Calibri Light" panose="020F0302020204030204" pitchFamily="34" charset="0"/>
                <a:cs typeface="Calibri Light" panose="020F0302020204030204" pitchFamily="34" charset="0"/>
              </a:rPr>
              <a:t>SAM Warnings - Caseload</a:t>
            </a:r>
          </a:p>
        </p:txBody>
      </p:sp>
      <p:sp>
        <p:nvSpPr>
          <p:cNvPr id="4" name="Slide Number Placeholder 3">
            <a:extLst>
              <a:ext uri="{FF2B5EF4-FFF2-40B4-BE49-F238E27FC236}">
                <a16:creationId xmlns:a16="http://schemas.microsoft.com/office/drawing/2014/main" id="{04973BC3-0E1C-FB4E-48EF-95ADFC50C061}"/>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396993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70C4-FEC5-F208-4724-BE5294C498FA}"/>
              </a:ext>
            </a:extLst>
          </p:cNvPr>
          <p:cNvSpPr>
            <a:spLocks noGrp="1"/>
          </p:cNvSpPr>
          <p:nvPr>
            <p:ph type="title"/>
          </p:nvPr>
        </p:nvSpPr>
        <p:spPr/>
        <p:txBody>
          <a:bodyPr>
            <a:noAutofit/>
          </a:bodyPr>
          <a:lstStyle/>
          <a:p>
            <a:r>
              <a:rPr lang="en-US" sz="3200" dirty="0"/>
              <a:t>SAM 50% Caseload Match</a:t>
            </a:r>
            <a:br>
              <a:rPr lang="en-US" sz="3200" dirty="0"/>
            </a:br>
            <a:r>
              <a:rPr lang="en-US" sz="3200" dirty="0"/>
              <a:t>Speech-Language Pathologist</a:t>
            </a:r>
          </a:p>
        </p:txBody>
      </p:sp>
      <p:sp>
        <p:nvSpPr>
          <p:cNvPr id="3" name="Content Placeholder 2">
            <a:extLst>
              <a:ext uri="{FF2B5EF4-FFF2-40B4-BE49-F238E27FC236}">
                <a16:creationId xmlns:a16="http://schemas.microsoft.com/office/drawing/2014/main" id="{4EAB4B5F-B96B-C237-A41F-0353EBC1075B}"/>
              </a:ext>
            </a:extLst>
          </p:cNvPr>
          <p:cNvSpPr>
            <a:spLocks noGrp="1"/>
          </p:cNvSpPr>
          <p:nvPr>
            <p:ph idx="1"/>
          </p:nvPr>
        </p:nvSpPr>
        <p:spPr>
          <a:xfrm>
            <a:off x="483870" y="1687284"/>
            <a:ext cx="7821930" cy="4640674"/>
          </a:xfrm>
        </p:spPr>
        <p:txBody>
          <a:bodyPr/>
          <a:lstStyle/>
          <a:p>
            <a:pPr marL="0" indent="0">
              <a:lnSpc>
                <a:spcPts val="2000"/>
              </a:lnSpc>
              <a:spcBef>
                <a:spcPts val="0"/>
              </a:spcBef>
              <a:buNone/>
            </a:pPr>
            <a:r>
              <a:rPr lang="en-US" sz="1800" dirty="0"/>
              <a:t>A speech-language pathologist’s 50% caseload match is satisfied if:</a:t>
            </a:r>
          </a:p>
          <a:p>
            <a:pPr marL="0" indent="0">
              <a:lnSpc>
                <a:spcPts val="2000"/>
              </a:lnSpc>
              <a:spcBef>
                <a:spcPts val="0"/>
              </a:spcBef>
              <a:buNone/>
            </a:pPr>
            <a:endParaRPr lang="en-US" sz="1800" dirty="0"/>
          </a:p>
          <a:p>
            <a:pPr marL="0" indent="0">
              <a:lnSpc>
                <a:spcPts val="2000"/>
              </a:lnSpc>
              <a:spcBef>
                <a:spcPts val="0"/>
              </a:spcBef>
              <a:buNone/>
            </a:pPr>
            <a:r>
              <a:rPr lang="en-US" sz="1800" dirty="0"/>
              <a:t>Staff is reported as the </a:t>
            </a:r>
            <a:r>
              <a:rPr lang="en-US" sz="1800" b="1" dirty="0"/>
              <a:t>Primary Provider </a:t>
            </a:r>
            <a:r>
              <a:rPr lang="en-US" sz="1800" i="1" dirty="0"/>
              <a:t>(EDID reported in Primary Provider field) </a:t>
            </a:r>
            <a:r>
              <a:rPr lang="en-US" sz="1800" dirty="0"/>
              <a:t>to a majority of students identified:</a:t>
            </a:r>
          </a:p>
          <a:p>
            <a:pPr marL="365760">
              <a:lnSpc>
                <a:spcPts val="2000"/>
              </a:lnSpc>
              <a:spcBef>
                <a:spcPts val="0"/>
              </a:spcBef>
              <a:buFont typeface="Wingdings" panose="05000000000000000000" pitchFamily="2" charset="2"/>
              <a:buChar char="Ø"/>
            </a:pPr>
            <a:r>
              <a:rPr lang="en-US" sz="1800" dirty="0"/>
              <a:t>disability 08-Speech or Language Impairment (SLI)</a:t>
            </a:r>
          </a:p>
          <a:p>
            <a:pPr marL="365760">
              <a:lnSpc>
                <a:spcPts val="2000"/>
              </a:lnSpc>
              <a:spcBef>
                <a:spcPts val="0"/>
              </a:spcBef>
              <a:buFont typeface="Wingdings" panose="05000000000000000000" pitchFamily="2" charset="2"/>
              <a:buChar char="Ø"/>
            </a:pPr>
            <a:r>
              <a:rPr lang="en-US" sz="1800" dirty="0"/>
              <a:t>disability 11-Developmental Delay (DD)</a:t>
            </a:r>
          </a:p>
          <a:p>
            <a:pPr>
              <a:lnSpc>
                <a:spcPts val="2000"/>
              </a:lnSpc>
              <a:spcBef>
                <a:spcPts val="0"/>
              </a:spcBef>
            </a:pPr>
            <a:endParaRPr lang="en-US" sz="1800" dirty="0"/>
          </a:p>
          <a:p>
            <a:pPr marL="0" indent="0">
              <a:lnSpc>
                <a:spcPts val="2000"/>
              </a:lnSpc>
              <a:spcBef>
                <a:spcPts val="0"/>
              </a:spcBef>
              <a:buNone/>
            </a:pPr>
            <a:r>
              <a:rPr lang="en-US" sz="1800" dirty="0"/>
              <a:t>Staff is reported as a </a:t>
            </a:r>
            <a:r>
              <a:rPr lang="en-US" sz="1800" b="1" dirty="0"/>
              <a:t>Secondary Service Provider </a:t>
            </a:r>
            <a:r>
              <a:rPr lang="en-US" sz="1800" i="1" dirty="0"/>
              <a:t>(EDID reported in one of the Secondary Provider fields)</a:t>
            </a:r>
            <a:r>
              <a:rPr lang="en-US" sz="1800" dirty="0"/>
              <a:t> to students identified in other disabilities who receive supplemental speech-language services, but SLI (08) or DD (11) is not the primary disability.</a:t>
            </a:r>
          </a:p>
          <a:p>
            <a:pPr>
              <a:lnSpc>
                <a:spcPts val="2000"/>
              </a:lnSpc>
              <a:spcBef>
                <a:spcPts val="0"/>
              </a:spcBef>
            </a:pPr>
            <a:endParaRPr lang="en-US" sz="1800" dirty="0"/>
          </a:p>
          <a:p>
            <a:pPr marL="612648" indent="-704088">
              <a:lnSpc>
                <a:spcPts val="2000"/>
              </a:lnSpc>
              <a:spcBef>
                <a:spcPts val="0"/>
              </a:spcBef>
              <a:buNone/>
            </a:pPr>
            <a:r>
              <a:rPr lang="en-US" sz="1800" b="1" i="1" dirty="0"/>
              <a:t>Note:</a:t>
            </a:r>
            <a:r>
              <a:rPr lang="en-US" sz="1800" dirty="0"/>
              <a:t>  The 50% caseload match does not compile on EDIDs placed in any of the four Secondary Provider fields.</a:t>
            </a:r>
          </a:p>
          <a:p>
            <a:pPr>
              <a:lnSpc>
                <a:spcPts val="2000"/>
              </a:lnSpc>
              <a:spcBef>
                <a:spcPts val="0"/>
              </a:spcBef>
            </a:pPr>
            <a:endParaRPr lang="en-US" sz="2400" dirty="0"/>
          </a:p>
          <a:p>
            <a:pPr marL="0" indent="0">
              <a:buNone/>
            </a:pPr>
            <a:endParaRPr lang="en-US" dirty="0"/>
          </a:p>
        </p:txBody>
      </p:sp>
      <p:sp>
        <p:nvSpPr>
          <p:cNvPr id="5" name="Slide Number Placeholder 4">
            <a:extLst>
              <a:ext uri="{FF2B5EF4-FFF2-40B4-BE49-F238E27FC236}">
                <a16:creationId xmlns:a16="http://schemas.microsoft.com/office/drawing/2014/main" id="{C48CFC58-D298-F3D6-5606-6C0652BDDE69}"/>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603725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70C4-FEC5-F208-4724-BE5294C498FA}"/>
              </a:ext>
            </a:extLst>
          </p:cNvPr>
          <p:cNvSpPr>
            <a:spLocks noGrp="1"/>
          </p:cNvSpPr>
          <p:nvPr>
            <p:ph type="title"/>
          </p:nvPr>
        </p:nvSpPr>
        <p:spPr/>
        <p:txBody>
          <a:bodyPr>
            <a:noAutofit/>
          </a:bodyPr>
          <a:lstStyle/>
          <a:p>
            <a:r>
              <a:rPr lang="en-US" sz="3200" dirty="0"/>
              <a:t>SAM 50% Caseload Match</a:t>
            </a:r>
            <a:br>
              <a:rPr lang="en-US" sz="3200" dirty="0"/>
            </a:br>
            <a:r>
              <a:rPr lang="en-US" sz="3200" dirty="0"/>
              <a:t>Special Education Teacher</a:t>
            </a:r>
          </a:p>
        </p:txBody>
      </p:sp>
      <p:sp>
        <p:nvSpPr>
          <p:cNvPr id="3" name="Content Placeholder 2">
            <a:extLst>
              <a:ext uri="{FF2B5EF4-FFF2-40B4-BE49-F238E27FC236}">
                <a16:creationId xmlns:a16="http://schemas.microsoft.com/office/drawing/2014/main" id="{4EAB4B5F-B96B-C237-A41F-0353EBC1075B}"/>
              </a:ext>
            </a:extLst>
          </p:cNvPr>
          <p:cNvSpPr>
            <a:spLocks noGrp="1"/>
          </p:cNvSpPr>
          <p:nvPr>
            <p:ph idx="1"/>
          </p:nvPr>
        </p:nvSpPr>
        <p:spPr>
          <a:xfrm>
            <a:off x="483870" y="1687284"/>
            <a:ext cx="7821930" cy="4640674"/>
          </a:xfrm>
        </p:spPr>
        <p:txBody>
          <a:bodyPr/>
          <a:lstStyle/>
          <a:p>
            <a:pPr marL="0" indent="0">
              <a:lnSpc>
                <a:spcPts val="2000"/>
              </a:lnSpc>
              <a:spcBef>
                <a:spcPts val="0"/>
              </a:spcBef>
              <a:buNone/>
            </a:pPr>
            <a:r>
              <a:rPr lang="en-US" sz="1800" dirty="0"/>
              <a:t>A special education teacher’s 50% caseload match is satisfied if:</a:t>
            </a:r>
          </a:p>
          <a:p>
            <a:pPr marL="0" indent="0">
              <a:lnSpc>
                <a:spcPts val="2000"/>
              </a:lnSpc>
              <a:spcBef>
                <a:spcPts val="0"/>
              </a:spcBef>
              <a:buNone/>
            </a:pPr>
            <a:endParaRPr lang="en-US" sz="1800" dirty="0"/>
          </a:p>
          <a:p>
            <a:pPr marL="0" indent="0">
              <a:lnSpc>
                <a:spcPts val="2000"/>
              </a:lnSpc>
              <a:spcBef>
                <a:spcPts val="0"/>
              </a:spcBef>
              <a:buNone/>
            </a:pPr>
            <a:r>
              <a:rPr lang="en-US" sz="1800" dirty="0"/>
              <a:t>Staff is reported as the </a:t>
            </a:r>
            <a:r>
              <a:rPr lang="en-US" sz="1800" b="1" dirty="0"/>
              <a:t>Primary Provider </a:t>
            </a:r>
            <a:r>
              <a:rPr lang="en-US" sz="1800" i="1" dirty="0"/>
              <a:t>(EDID reported in Primary Provider field) </a:t>
            </a:r>
            <a:r>
              <a:rPr lang="en-US" sz="1800" dirty="0"/>
              <a:t>to a majority of students identified in the same area of need as the teacher’s special education endorsement and grade range of students served.</a:t>
            </a:r>
          </a:p>
          <a:p>
            <a:pPr>
              <a:lnSpc>
                <a:spcPts val="2000"/>
              </a:lnSpc>
              <a:spcBef>
                <a:spcPts val="0"/>
              </a:spcBef>
            </a:pPr>
            <a:endParaRPr lang="en-US" sz="1800" dirty="0"/>
          </a:p>
          <a:p>
            <a:pPr marL="0" indent="0">
              <a:lnSpc>
                <a:spcPts val="2000"/>
              </a:lnSpc>
              <a:spcBef>
                <a:spcPts val="0"/>
              </a:spcBef>
              <a:buNone/>
            </a:pPr>
            <a:r>
              <a:rPr lang="en-US" sz="1800" dirty="0"/>
              <a:t>Staff is reported as a </a:t>
            </a:r>
            <a:r>
              <a:rPr lang="en-US" sz="1800" b="1" dirty="0"/>
              <a:t>Secondary Service Provider </a:t>
            </a:r>
            <a:r>
              <a:rPr lang="en-US" sz="1800" i="1" dirty="0"/>
              <a:t>(EDID reported in one of the Secondary Provider fields).</a:t>
            </a:r>
            <a:endParaRPr lang="en-US" sz="1800" dirty="0"/>
          </a:p>
          <a:p>
            <a:pPr>
              <a:lnSpc>
                <a:spcPts val="2000"/>
              </a:lnSpc>
              <a:spcBef>
                <a:spcPts val="0"/>
              </a:spcBef>
            </a:pPr>
            <a:endParaRPr lang="en-US" sz="1800" dirty="0"/>
          </a:p>
          <a:p>
            <a:pPr marL="612648" indent="-704088">
              <a:lnSpc>
                <a:spcPts val="2000"/>
              </a:lnSpc>
              <a:spcBef>
                <a:spcPts val="0"/>
              </a:spcBef>
              <a:buNone/>
            </a:pPr>
            <a:r>
              <a:rPr lang="en-US" sz="1800" b="1" i="1" dirty="0"/>
              <a:t>Note:</a:t>
            </a:r>
            <a:r>
              <a:rPr lang="en-US" sz="1800" dirty="0"/>
              <a:t>  The 50% caseload match does not compile on EDIDs placed in any of the four Secondary Provider fields.</a:t>
            </a:r>
          </a:p>
          <a:p>
            <a:pPr>
              <a:lnSpc>
                <a:spcPts val="2000"/>
              </a:lnSpc>
              <a:spcBef>
                <a:spcPts val="0"/>
              </a:spcBef>
            </a:pPr>
            <a:endParaRPr lang="en-US" sz="2400" dirty="0"/>
          </a:p>
          <a:p>
            <a:pPr marL="0" indent="0">
              <a:buNone/>
            </a:pPr>
            <a:endParaRPr lang="en-US" dirty="0"/>
          </a:p>
        </p:txBody>
      </p:sp>
      <p:sp>
        <p:nvSpPr>
          <p:cNvPr id="5" name="Slide Number Placeholder 4">
            <a:extLst>
              <a:ext uri="{FF2B5EF4-FFF2-40B4-BE49-F238E27FC236}">
                <a16:creationId xmlns:a16="http://schemas.microsoft.com/office/drawing/2014/main" id="{0C6D8FB2-2760-9817-060F-57B4E803FA47}"/>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49386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4546" y="1698307"/>
            <a:ext cx="8251107" cy="3386137"/>
          </a:xfrm>
        </p:spPr>
        <p:txBody>
          <a:bodyPr>
            <a:normAutofit/>
          </a:bodyPr>
          <a:lstStyle/>
          <a:p>
            <a:pPr marL="0" indent="0">
              <a:lnSpc>
                <a:spcPts val="2000"/>
              </a:lnSpc>
              <a:spcBef>
                <a:spcPts val="0"/>
              </a:spcBef>
              <a:buNone/>
            </a:pPr>
            <a:r>
              <a:rPr lang="en-US" sz="1800" dirty="0"/>
              <a:t>Verify all special education staff hold a valid and appropriate CDE license prior to the December 1</a:t>
            </a:r>
            <a:r>
              <a:rPr lang="en-US" sz="1800" baseline="30000" dirty="0"/>
              <a:t>st</a:t>
            </a:r>
            <a:r>
              <a:rPr lang="en-US" sz="1800" dirty="0"/>
              <a:t> count date. (DC208/DC211)</a:t>
            </a:r>
          </a:p>
          <a:p>
            <a:pPr marL="0" indent="0">
              <a:lnSpc>
                <a:spcPts val="2000"/>
              </a:lnSpc>
              <a:spcBef>
                <a:spcPts val="0"/>
              </a:spcBef>
              <a:buNone/>
            </a:pPr>
            <a:endParaRPr lang="en-US" sz="1800" dirty="0"/>
          </a:p>
          <a:p>
            <a:pPr marL="0" indent="0">
              <a:lnSpc>
                <a:spcPts val="2000"/>
              </a:lnSpc>
              <a:spcBef>
                <a:spcPts val="0"/>
              </a:spcBef>
              <a:buNone/>
            </a:pPr>
            <a:r>
              <a:rPr lang="en-US" sz="1800" dirty="0"/>
              <a:t>Licenses “in process” must be submitted, complete and issued prior to December 1</a:t>
            </a:r>
            <a:r>
              <a:rPr lang="en-US" sz="1800" baseline="30000" dirty="0"/>
              <a:t>st</a:t>
            </a:r>
            <a:r>
              <a:rPr lang="en-US" sz="1800" dirty="0"/>
              <a:t>. </a:t>
            </a:r>
          </a:p>
          <a:p>
            <a:pPr marL="0" indent="0">
              <a:lnSpc>
                <a:spcPts val="2000"/>
              </a:lnSpc>
              <a:spcBef>
                <a:spcPts val="0"/>
              </a:spcBef>
              <a:buNone/>
            </a:pPr>
            <a:endParaRPr lang="en-US" sz="1800" dirty="0"/>
          </a:p>
          <a:p>
            <a:pPr marL="0" indent="0">
              <a:lnSpc>
                <a:spcPts val="2000"/>
              </a:lnSpc>
              <a:spcBef>
                <a:spcPts val="0"/>
              </a:spcBef>
              <a:buNone/>
            </a:pPr>
            <a:r>
              <a:rPr lang="en-US" sz="1800" dirty="0"/>
              <a:t>Staff must hold an appropriate license and endorsement for the assignment. (DC209)</a:t>
            </a:r>
          </a:p>
          <a:p>
            <a:pPr marL="0" indent="0">
              <a:lnSpc>
                <a:spcPts val="2000"/>
              </a:lnSpc>
              <a:spcBef>
                <a:spcPts val="0"/>
              </a:spcBef>
              <a:buNone/>
            </a:pPr>
            <a:endParaRPr lang="en-US" sz="1800" dirty="0"/>
          </a:p>
          <a:p>
            <a:pPr marL="0" indent="0">
              <a:lnSpc>
                <a:spcPts val="2000"/>
              </a:lnSpc>
              <a:spcBef>
                <a:spcPts val="0"/>
              </a:spcBef>
              <a:buNone/>
            </a:pPr>
            <a:r>
              <a:rPr lang="en-US" sz="1800" dirty="0"/>
              <a:t>Staff caseloads are appropriate for the 50% caseload match per the staff’s special education endorsement and student disability categories. (DC210)</a:t>
            </a:r>
          </a:p>
          <a:p>
            <a:pPr marL="0" indent="0">
              <a:lnSpc>
                <a:spcPts val="2000"/>
              </a:lnSpc>
              <a:spcBef>
                <a:spcPts val="0"/>
              </a:spcBef>
              <a:buNone/>
            </a:pPr>
            <a:endParaRPr lang="en-US" sz="2200" dirty="0"/>
          </a:p>
          <a:p>
            <a:pPr marL="0" indent="0">
              <a:spcBef>
                <a:spcPts val="0"/>
              </a:spcBef>
              <a:buNone/>
            </a:pPr>
            <a:endParaRPr lang="en-US" dirty="0"/>
          </a:p>
        </p:txBody>
      </p:sp>
      <p:sp>
        <p:nvSpPr>
          <p:cNvPr id="3" name="Title 2"/>
          <p:cNvSpPr>
            <a:spLocks noGrp="1"/>
          </p:cNvSpPr>
          <p:nvPr>
            <p:ph type="title"/>
          </p:nvPr>
        </p:nvSpPr>
        <p:spPr/>
        <p:txBody>
          <a:bodyPr/>
          <a:lstStyle/>
          <a:p>
            <a:r>
              <a:rPr lang="en-US" sz="3200" dirty="0">
                <a:latin typeface="+mj-lt"/>
              </a:rPr>
              <a:t>Avoid SAM Warnings</a:t>
            </a:r>
          </a:p>
        </p:txBody>
      </p:sp>
      <p:sp>
        <p:nvSpPr>
          <p:cNvPr id="4" name="Slide Number Placeholder 3">
            <a:extLst>
              <a:ext uri="{FF2B5EF4-FFF2-40B4-BE49-F238E27FC236}">
                <a16:creationId xmlns:a16="http://schemas.microsoft.com/office/drawing/2014/main" id="{07765887-4459-35D2-0455-E1E9261CEB34}"/>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513454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1B589-08A3-A911-FECB-36838EA5F22C}"/>
              </a:ext>
            </a:extLst>
          </p:cNvPr>
          <p:cNvSpPr>
            <a:spLocks noGrp="1"/>
          </p:cNvSpPr>
          <p:nvPr>
            <p:ph type="title"/>
          </p:nvPr>
        </p:nvSpPr>
        <p:spPr/>
        <p:txBody>
          <a:bodyPr>
            <a:normAutofit/>
          </a:bodyPr>
          <a:lstStyle/>
          <a:p>
            <a:r>
              <a:rPr lang="en-US" sz="3200" dirty="0"/>
              <a:t>Unresolved SAM Warnings</a:t>
            </a:r>
          </a:p>
        </p:txBody>
      </p:sp>
      <p:sp>
        <p:nvSpPr>
          <p:cNvPr id="3" name="Content Placeholder 2">
            <a:extLst>
              <a:ext uri="{FF2B5EF4-FFF2-40B4-BE49-F238E27FC236}">
                <a16:creationId xmlns:a16="http://schemas.microsoft.com/office/drawing/2014/main" id="{C445DC53-4A8E-8306-EB2D-6BF700253577}"/>
              </a:ext>
            </a:extLst>
          </p:cNvPr>
          <p:cNvSpPr>
            <a:spLocks noGrp="1"/>
          </p:cNvSpPr>
          <p:nvPr>
            <p:ph idx="1"/>
          </p:nvPr>
        </p:nvSpPr>
        <p:spPr>
          <a:xfrm>
            <a:off x="506730" y="1703732"/>
            <a:ext cx="7886700" cy="3226408"/>
          </a:xfrm>
        </p:spPr>
        <p:txBody>
          <a:bodyPr/>
          <a:lstStyle/>
          <a:p>
            <a:pPr marL="0" indent="0">
              <a:lnSpc>
                <a:spcPts val="2000"/>
              </a:lnSpc>
              <a:spcBef>
                <a:spcPts val="0"/>
              </a:spcBef>
              <a:buNone/>
            </a:pPr>
            <a:r>
              <a:rPr lang="en-US" sz="1800" dirty="0"/>
              <a:t>SAM Warnings will not prevent you from finalizing your December Count staff data.</a:t>
            </a:r>
          </a:p>
          <a:p>
            <a:pPr marL="0" indent="0">
              <a:lnSpc>
                <a:spcPts val="2000"/>
              </a:lnSpc>
              <a:spcBef>
                <a:spcPts val="0"/>
              </a:spcBef>
              <a:buNone/>
            </a:pPr>
            <a:endParaRPr lang="en-US" sz="1800" dirty="0"/>
          </a:p>
          <a:p>
            <a:pPr marL="0" indent="0">
              <a:lnSpc>
                <a:spcPts val="2000"/>
              </a:lnSpc>
              <a:spcBef>
                <a:spcPts val="0"/>
              </a:spcBef>
              <a:buNone/>
            </a:pPr>
            <a:r>
              <a:rPr lang="en-US" sz="1800" dirty="0"/>
              <a:t>If SAM Warnings remain unresolved at collection close, staff will display in the final SAM: 1.5 Non-Qualified Personnel Status report.</a:t>
            </a:r>
          </a:p>
          <a:p>
            <a:pPr marL="0" indent="0">
              <a:lnSpc>
                <a:spcPts val="2000"/>
              </a:lnSpc>
              <a:spcBef>
                <a:spcPts val="0"/>
              </a:spcBef>
              <a:buNone/>
            </a:pPr>
            <a:endParaRPr lang="en-US" sz="1800" dirty="0"/>
          </a:p>
          <a:p>
            <a:pPr marL="0" indent="0">
              <a:lnSpc>
                <a:spcPts val="2000"/>
              </a:lnSpc>
              <a:spcBef>
                <a:spcPts val="0"/>
              </a:spcBef>
              <a:buNone/>
            </a:pPr>
            <a:r>
              <a:rPr lang="en-US" sz="1800" dirty="0"/>
              <a:t>All non-qualified staff are included in the post December Count Correction Tracker accountability process.</a:t>
            </a:r>
          </a:p>
          <a:p>
            <a:endParaRPr lang="en-US" dirty="0"/>
          </a:p>
        </p:txBody>
      </p:sp>
      <p:sp>
        <p:nvSpPr>
          <p:cNvPr id="5" name="Slide Number Placeholder 4">
            <a:extLst>
              <a:ext uri="{FF2B5EF4-FFF2-40B4-BE49-F238E27FC236}">
                <a16:creationId xmlns:a16="http://schemas.microsoft.com/office/drawing/2014/main" id="{2AA4B816-EC61-F9AD-9FDC-40AC12515473}"/>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3964616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0A9-10E0-4F5E-A510-5A1C3E86814B}"/>
              </a:ext>
            </a:extLst>
          </p:cNvPr>
          <p:cNvSpPr>
            <a:spLocks noGrp="1"/>
          </p:cNvSpPr>
          <p:nvPr>
            <p:ph type="ctrTitle"/>
          </p:nvPr>
        </p:nvSpPr>
        <p:spPr>
          <a:xfrm>
            <a:off x="685800" y="2957666"/>
            <a:ext cx="7772400" cy="833284"/>
          </a:xfrm>
        </p:spPr>
        <p:txBody>
          <a:bodyPr/>
          <a:lstStyle/>
          <a:p>
            <a:r>
              <a:rPr lang="en-US" dirty="0"/>
              <a:t>Staff Reminders</a:t>
            </a:r>
          </a:p>
        </p:txBody>
      </p:sp>
      <p:sp>
        <p:nvSpPr>
          <p:cNvPr id="4" name="Slide Number Placeholder 3">
            <a:extLst>
              <a:ext uri="{FF2B5EF4-FFF2-40B4-BE49-F238E27FC236}">
                <a16:creationId xmlns:a16="http://schemas.microsoft.com/office/drawing/2014/main" id="{001FAEC1-7EA2-8716-9D24-0B1D427848C1}"/>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277573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12858-2152-3786-1F88-020EEA8BBE3F}"/>
              </a:ext>
            </a:extLst>
          </p:cNvPr>
          <p:cNvSpPr>
            <a:spLocks noGrp="1"/>
          </p:cNvSpPr>
          <p:nvPr>
            <p:ph type="title"/>
          </p:nvPr>
        </p:nvSpPr>
        <p:spPr/>
        <p:txBody>
          <a:bodyPr>
            <a:normAutofit/>
          </a:bodyPr>
          <a:lstStyle/>
          <a:p>
            <a:r>
              <a:rPr lang="en-US" sz="3200" dirty="0"/>
              <a:t>Charter Schools Staff</a:t>
            </a:r>
          </a:p>
        </p:txBody>
      </p:sp>
      <p:sp>
        <p:nvSpPr>
          <p:cNvPr id="3" name="Content Placeholder 2">
            <a:extLst>
              <a:ext uri="{FF2B5EF4-FFF2-40B4-BE49-F238E27FC236}">
                <a16:creationId xmlns:a16="http://schemas.microsoft.com/office/drawing/2014/main" id="{AC3BB254-1DC2-0E48-45FF-C18708E8640F}"/>
              </a:ext>
            </a:extLst>
          </p:cNvPr>
          <p:cNvSpPr>
            <a:spLocks noGrp="1"/>
          </p:cNvSpPr>
          <p:nvPr>
            <p:ph idx="1"/>
          </p:nvPr>
        </p:nvSpPr>
        <p:spPr>
          <a:xfrm>
            <a:off x="499110" y="1687284"/>
            <a:ext cx="7886700" cy="4640674"/>
          </a:xfrm>
        </p:spPr>
        <p:txBody>
          <a:bodyPr/>
          <a:lstStyle/>
          <a:p>
            <a:pPr marL="0" indent="0">
              <a:lnSpc>
                <a:spcPts val="2000"/>
              </a:lnSpc>
              <a:spcBef>
                <a:spcPts val="0"/>
              </a:spcBef>
              <a:buSzTx/>
              <a:buNone/>
              <a:defRPr/>
            </a:pPr>
            <a:r>
              <a:rPr lang="en-US" sz="1800" b="0" dirty="0">
                <a:solidFill>
                  <a:schemeClr val="tx1"/>
                </a:solidFill>
              </a:rPr>
              <a:t>Charter schools staff who provide services to students with a disability must be reported in the Special Education December Count.</a:t>
            </a:r>
          </a:p>
          <a:p>
            <a:pPr marL="0" indent="0">
              <a:lnSpc>
                <a:spcPts val="2000"/>
              </a:lnSpc>
              <a:spcBef>
                <a:spcPts val="0"/>
              </a:spcBef>
              <a:buSzTx/>
              <a:buNone/>
              <a:defRPr/>
            </a:pPr>
            <a:endParaRPr lang="en-US" sz="1800" b="0" dirty="0">
              <a:solidFill>
                <a:schemeClr val="tx1"/>
              </a:solidFill>
            </a:endParaRPr>
          </a:p>
          <a:p>
            <a:pPr marL="0" indent="0">
              <a:lnSpc>
                <a:spcPts val="2000"/>
              </a:lnSpc>
              <a:spcBef>
                <a:spcPts val="0"/>
              </a:spcBef>
              <a:buSzTx/>
              <a:buNone/>
              <a:defRPr/>
            </a:pPr>
            <a:r>
              <a:rPr lang="en-US" sz="1800" b="0" dirty="0">
                <a:solidFill>
                  <a:schemeClr val="tx1"/>
                </a:solidFill>
              </a:rPr>
              <a:t>Charter schools staff must hold a valid and appropriate special education license and endorsement for the assignment and </a:t>
            </a:r>
            <a:r>
              <a:rPr lang="en-US" sz="1800" dirty="0"/>
              <a:t>grade</a:t>
            </a:r>
            <a:r>
              <a:rPr lang="en-US" sz="1800" b="0" dirty="0">
                <a:solidFill>
                  <a:schemeClr val="tx1"/>
                </a:solidFill>
              </a:rPr>
              <a:t> range of students served.</a:t>
            </a:r>
          </a:p>
          <a:p>
            <a:pPr marL="0" indent="0">
              <a:lnSpc>
                <a:spcPts val="2000"/>
              </a:lnSpc>
              <a:spcBef>
                <a:spcPts val="0"/>
              </a:spcBef>
              <a:buSzTx/>
              <a:buNone/>
              <a:defRPr/>
            </a:pPr>
            <a:endParaRPr lang="en-US" sz="1800" dirty="0"/>
          </a:p>
          <a:p>
            <a:pPr marL="0" indent="0">
              <a:lnSpc>
                <a:spcPts val="2000"/>
              </a:lnSpc>
              <a:spcBef>
                <a:spcPts val="0"/>
              </a:spcBef>
              <a:buSzTx/>
              <a:buNone/>
              <a:defRPr/>
            </a:pPr>
            <a:r>
              <a:rPr lang="en-US" sz="1800" b="0" dirty="0">
                <a:solidFill>
                  <a:schemeClr val="tx1"/>
                </a:solidFill>
              </a:rPr>
              <a:t>Charter schools special education teachers and speech-language pathologists must satisfy the 50% caseload match.</a:t>
            </a:r>
          </a:p>
          <a:p>
            <a:pPr marL="0" indent="0">
              <a:lnSpc>
                <a:spcPts val="2000"/>
              </a:lnSpc>
              <a:spcBef>
                <a:spcPts val="0"/>
              </a:spcBef>
              <a:buSzTx/>
              <a:buNone/>
              <a:defRPr/>
            </a:pPr>
            <a:endParaRPr lang="en-US" sz="1800" b="0" dirty="0">
              <a:solidFill>
                <a:schemeClr val="tx1"/>
              </a:solidFill>
            </a:endParaRPr>
          </a:p>
          <a:p>
            <a:pPr marL="0" indent="0">
              <a:lnSpc>
                <a:spcPts val="2000"/>
              </a:lnSpc>
              <a:spcBef>
                <a:spcPts val="0"/>
              </a:spcBef>
              <a:buSzTx/>
              <a:buNone/>
              <a:defRPr/>
            </a:pPr>
            <a:r>
              <a:rPr lang="en-US" sz="1800" dirty="0"/>
              <a:t>Colorado’s public charter school law does not exempt state licensing requirements for special education staff.</a:t>
            </a:r>
          </a:p>
          <a:p>
            <a:pPr marL="0" indent="0">
              <a:lnSpc>
                <a:spcPts val="2000"/>
              </a:lnSpc>
              <a:spcBef>
                <a:spcPts val="0"/>
              </a:spcBef>
              <a:buSzTx/>
              <a:buNone/>
              <a:defRPr/>
            </a:pPr>
            <a:endParaRPr lang="en-US" sz="1800" dirty="0"/>
          </a:p>
          <a:p>
            <a:pPr marL="0" indent="0">
              <a:lnSpc>
                <a:spcPts val="2000"/>
              </a:lnSpc>
              <a:spcBef>
                <a:spcPts val="0"/>
              </a:spcBef>
              <a:buSzTx/>
              <a:buNone/>
              <a:defRPr/>
            </a:pPr>
            <a:r>
              <a:rPr lang="en-US" sz="1800" dirty="0"/>
              <a:t>Charter schools may obtain a license waiver for regular education staff; however, a waiver </a:t>
            </a:r>
            <a:r>
              <a:rPr lang="en-US" sz="1800" b="0" dirty="0">
                <a:solidFill>
                  <a:schemeClr val="tx1"/>
                </a:solidFill>
              </a:rPr>
              <a:t>does not apply to staff who provide services to students with a disability, per IDEA regulations.</a:t>
            </a:r>
          </a:p>
          <a:p>
            <a:pPr marL="0" indent="0">
              <a:buNone/>
            </a:pPr>
            <a:endParaRPr lang="en-US" dirty="0"/>
          </a:p>
        </p:txBody>
      </p:sp>
      <p:sp>
        <p:nvSpPr>
          <p:cNvPr id="5" name="Slide Number Placeholder 4">
            <a:extLst>
              <a:ext uri="{FF2B5EF4-FFF2-40B4-BE49-F238E27FC236}">
                <a16:creationId xmlns:a16="http://schemas.microsoft.com/office/drawing/2014/main" id="{C7AA7986-1AAC-08F2-F33C-1AD9F983CD89}"/>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63516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0384" y="1699014"/>
            <a:ext cx="8163232" cy="3604260"/>
          </a:xfrm>
        </p:spPr>
        <p:txBody>
          <a:bodyPr>
            <a:normAutofit/>
          </a:bodyPr>
          <a:lstStyle/>
          <a:p>
            <a:pPr marL="45720" indent="0">
              <a:lnSpc>
                <a:spcPts val="2000"/>
              </a:lnSpc>
              <a:spcBef>
                <a:spcPts val="0"/>
              </a:spcBef>
              <a:buNone/>
            </a:pPr>
            <a:r>
              <a:rPr lang="en-US" sz="1800" dirty="0"/>
              <a:t>The Special Education December Count is:</a:t>
            </a:r>
          </a:p>
          <a:p>
            <a:pPr marL="45720" indent="0">
              <a:lnSpc>
                <a:spcPts val="2000"/>
              </a:lnSpc>
              <a:spcBef>
                <a:spcPts val="0"/>
              </a:spcBef>
              <a:buNone/>
            </a:pPr>
            <a:endParaRPr lang="en-US" sz="1800" dirty="0"/>
          </a:p>
          <a:p>
            <a:pPr marL="331470" indent="-285750">
              <a:lnSpc>
                <a:spcPts val="2000"/>
              </a:lnSpc>
              <a:spcBef>
                <a:spcPts val="0"/>
              </a:spcBef>
            </a:pPr>
            <a:r>
              <a:rPr lang="en-US" sz="1800" dirty="0"/>
              <a:t>an annual count of student and staff data required in IDEA Part B </a:t>
            </a:r>
          </a:p>
          <a:p>
            <a:pPr marL="502920" lvl="1" indent="0">
              <a:lnSpc>
                <a:spcPts val="2000"/>
              </a:lnSpc>
              <a:spcBef>
                <a:spcPts val="0"/>
              </a:spcBef>
              <a:buNone/>
            </a:pPr>
            <a:r>
              <a:rPr lang="en-US" sz="1800" i="1" dirty="0"/>
              <a:t>(section 34 CFR § 300.156 Personnel Qualifications)</a:t>
            </a:r>
          </a:p>
          <a:p>
            <a:pPr marL="45720" indent="0">
              <a:lnSpc>
                <a:spcPts val="2000"/>
              </a:lnSpc>
              <a:spcBef>
                <a:spcPts val="0"/>
              </a:spcBef>
              <a:buNone/>
            </a:pPr>
            <a:endParaRPr lang="en-US" sz="1800" dirty="0"/>
          </a:p>
          <a:p>
            <a:pPr marL="331470" indent="-285750">
              <a:lnSpc>
                <a:spcPts val="2000"/>
              </a:lnSpc>
              <a:spcBef>
                <a:spcPts val="0"/>
              </a:spcBef>
            </a:pPr>
            <a:r>
              <a:rPr lang="en-US" sz="1800" dirty="0"/>
              <a:t>a snapshot that is open from mid-November through mid-February</a:t>
            </a:r>
          </a:p>
          <a:p>
            <a:pPr marL="45720" indent="0">
              <a:lnSpc>
                <a:spcPts val="2000"/>
              </a:lnSpc>
              <a:spcBef>
                <a:spcPts val="0"/>
              </a:spcBef>
              <a:buNone/>
            </a:pPr>
            <a:endParaRPr lang="en-US" sz="1800" dirty="0"/>
          </a:p>
          <a:p>
            <a:pPr marL="45720" indent="0">
              <a:lnSpc>
                <a:spcPts val="2000"/>
              </a:lnSpc>
              <a:spcBef>
                <a:spcPts val="0"/>
              </a:spcBef>
              <a:buNone/>
            </a:pPr>
            <a:r>
              <a:rPr lang="en-US" sz="1800" dirty="0"/>
              <a:t>Data is submitted for all staff who provide or support services to students identified with a disability, including purchased services </a:t>
            </a:r>
            <a:r>
              <a:rPr lang="en-US" sz="1800" i="1" dirty="0"/>
              <a:t>(contracted) </a:t>
            </a:r>
            <a:r>
              <a:rPr lang="en-US" sz="1800" dirty="0"/>
              <a:t>staff and staff employed at charter schools.</a:t>
            </a:r>
          </a:p>
          <a:p>
            <a:pPr marL="45720" indent="0">
              <a:spcBef>
                <a:spcPts val="0"/>
              </a:spcBef>
              <a:buNone/>
            </a:pPr>
            <a:endParaRPr lang="en-US" sz="2200" dirty="0"/>
          </a:p>
          <a:p>
            <a:pPr marL="45720" indent="0">
              <a:spcBef>
                <a:spcPts val="0"/>
              </a:spcBef>
              <a:buNone/>
            </a:pPr>
            <a:endParaRPr lang="en-US" sz="2200" dirty="0"/>
          </a:p>
          <a:p>
            <a:pPr marL="45720" indent="0">
              <a:buNone/>
            </a:pPr>
            <a:endParaRPr lang="en-US" sz="2200" dirty="0"/>
          </a:p>
          <a:p>
            <a:pPr marL="45720" indent="0">
              <a:buNone/>
            </a:pPr>
            <a:endParaRPr lang="en-US" dirty="0"/>
          </a:p>
        </p:txBody>
      </p:sp>
      <p:sp>
        <p:nvSpPr>
          <p:cNvPr id="3" name="Title 2"/>
          <p:cNvSpPr>
            <a:spLocks noGrp="1"/>
          </p:cNvSpPr>
          <p:nvPr>
            <p:ph type="title"/>
          </p:nvPr>
        </p:nvSpPr>
        <p:spPr/>
        <p:txBody>
          <a:bodyPr>
            <a:normAutofit/>
          </a:bodyPr>
          <a:lstStyle/>
          <a:p>
            <a:r>
              <a:rPr lang="en-US" sz="3200" dirty="0">
                <a:latin typeface="+mj-lt"/>
              </a:rPr>
              <a:t>December Count Data</a:t>
            </a:r>
          </a:p>
        </p:txBody>
      </p:sp>
      <p:sp>
        <p:nvSpPr>
          <p:cNvPr id="4" name="Slide Number Placeholder 3">
            <a:extLst>
              <a:ext uri="{FF2B5EF4-FFF2-40B4-BE49-F238E27FC236}">
                <a16:creationId xmlns:a16="http://schemas.microsoft.com/office/drawing/2014/main" id="{07875A15-DC6C-5CD3-D8D4-1A4ACB910A7B}"/>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2598150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51B7E-C303-E580-CF7D-70F923926FAB}"/>
              </a:ext>
            </a:extLst>
          </p:cNvPr>
          <p:cNvSpPr>
            <a:spLocks noGrp="1"/>
          </p:cNvSpPr>
          <p:nvPr>
            <p:ph type="title"/>
          </p:nvPr>
        </p:nvSpPr>
        <p:spPr/>
        <p:txBody>
          <a:bodyPr>
            <a:noAutofit/>
          </a:bodyPr>
          <a:lstStyle/>
          <a:p>
            <a:r>
              <a:rPr lang="en-US" sz="3200" dirty="0"/>
              <a:t>Purchased Service (contracted) Staff</a:t>
            </a:r>
          </a:p>
        </p:txBody>
      </p:sp>
      <p:sp>
        <p:nvSpPr>
          <p:cNvPr id="3" name="Content Placeholder 2">
            <a:extLst>
              <a:ext uri="{FF2B5EF4-FFF2-40B4-BE49-F238E27FC236}">
                <a16:creationId xmlns:a16="http://schemas.microsoft.com/office/drawing/2014/main" id="{0AD499A6-1984-265D-24BE-5C1D81BFF09B}"/>
              </a:ext>
            </a:extLst>
          </p:cNvPr>
          <p:cNvSpPr>
            <a:spLocks noGrp="1"/>
          </p:cNvSpPr>
          <p:nvPr>
            <p:ph idx="1"/>
          </p:nvPr>
        </p:nvSpPr>
        <p:spPr>
          <a:xfrm>
            <a:off x="476250" y="1645920"/>
            <a:ext cx="8020050" cy="4640674"/>
          </a:xfrm>
        </p:spPr>
        <p:txBody>
          <a:bodyPr>
            <a:normAutofit/>
          </a:bodyPr>
          <a:lstStyle/>
          <a:p>
            <a:pPr marL="0" indent="0">
              <a:lnSpc>
                <a:spcPts val="2000"/>
              </a:lnSpc>
              <a:spcBef>
                <a:spcPts val="0"/>
              </a:spcBef>
              <a:buSzTx/>
              <a:buNone/>
              <a:defRPr/>
            </a:pPr>
            <a:r>
              <a:rPr lang="en-US" sz="1800" b="0" dirty="0">
                <a:solidFill>
                  <a:schemeClr val="tx1"/>
                </a:solidFill>
              </a:rPr>
              <a:t>Purchased service staff are:</a:t>
            </a:r>
          </a:p>
          <a:p>
            <a:pPr marL="0" indent="0">
              <a:lnSpc>
                <a:spcPts val="2000"/>
              </a:lnSpc>
              <a:spcBef>
                <a:spcPts val="0"/>
              </a:spcBef>
              <a:buSzTx/>
              <a:buNone/>
              <a:defRPr/>
            </a:pPr>
            <a:endParaRPr lang="en-US" sz="1800" b="0" dirty="0">
              <a:solidFill>
                <a:schemeClr val="tx1"/>
              </a:solidFill>
            </a:endParaRPr>
          </a:p>
          <a:p>
            <a:pPr>
              <a:lnSpc>
                <a:spcPts val="2000"/>
              </a:lnSpc>
              <a:spcBef>
                <a:spcPts val="0"/>
              </a:spcBef>
              <a:defRPr/>
            </a:pPr>
            <a:r>
              <a:rPr lang="en-US" sz="1800" b="0" dirty="0">
                <a:solidFill>
                  <a:schemeClr val="tx1"/>
                </a:solidFill>
              </a:rPr>
              <a:t>employed on a contractual basis, typically an annual contract for services</a:t>
            </a:r>
          </a:p>
          <a:p>
            <a:pPr>
              <a:lnSpc>
                <a:spcPts val="2000"/>
              </a:lnSpc>
              <a:spcBef>
                <a:spcPts val="0"/>
              </a:spcBef>
              <a:defRPr/>
            </a:pPr>
            <a:endParaRPr lang="en-US" sz="1800" dirty="0"/>
          </a:p>
          <a:p>
            <a:pPr>
              <a:lnSpc>
                <a:spcPts val="2000"/>
              </a:lnSpc>
              <a:spcBef>
                <a:spcPts val="0"/>
              </a:spcBef>
              <a:defRPr/>
            </a:pPr>
            <a:r>
              <a:rPr lang="en-US" sz="1800" dirty="0"/>
              <a:t>r</a:t>
            </a:r>
            <a:r>
              <a:rPr lang="en-US" sz="1800" b="0" dirty="0">
                <a:solidFill>
                  <a:schemeClr val="tx1"/>
                </a:solidFill>
              </a:rPr>
              <a:t>eported in the December Count, </a:t>
            </a:r>
            <a:r>
              <a:rPr lang="en-US" sz="1800" b="0" i="1" dirty="0">
                <a:solidFill>
                  <a:schemeClr val="tx1"/>
                </a:solidFill>
              </a:rPr>
              <a:t>regardless of the amount of time, days or hours</a:t>
            </a:r>
            <a:r>
              <a:rPr lang="en-US" sz="1800" b="0" dirty="0">
                <a:solidFill>
                  <a:schemeClr val="tx1"/>
                </a:solidFill>
              </a:rPr>
              <a:t> of the contract</a:t>
            </a:r>
          </a:p>
          <a:p>
            <a:pPr>
              <a:lnSpc>
                <a:spcPts val="2000"/>
              </a:lnSpc>
              <a:spcBef>
                <a:spcPts val="0"/>
              </a:spcBef>
              <a:defRPr/>
            </a:pPr>
            <a:endParaRPr lang="en-US" sz="1800" b="0" dirty="0">
              <a:solidFill>
                <a:schemeClr val="tx1"/>
              </a:solidFill>
            </a:endParaRPr>
          </a:p>
          <a:p>
            <a:pPr>
              <a:lnSpc>
                <a:spcPts val="2000"/>
              </a:lnSpc>
              <a:spcBef>
                <a:spcPts val="0"/>
              </a:spcBef>
              <a:defRPr/>
            </a:pPr>
            <a:r>
              <a:rPr lang="en-US" sz="1800" dirty="0"/>
              <a:t>n</a:t>
            </a:r>
            <a:r>
              <a:rPr lang="en-US" sz="1800" b="0" dirty="0">
                <a:solidFill>
                  <a:schemeClr val="tx1"/>
                </a:solidFill>
              </a:rPr>
              <a:t>ot exempt from state licensing requirements</a:t>
            </a:r>
          </a:p>
          <a:p>
            <a:pPr>
              <a:lnSpc>
                <a:spcPts val="2000"/>
              </a:lnSpc>
              <a:spcBef>
                <a:spcPts val="0"/>
              </a:spcBef>
              <a:defRPr/>
            </a:pPr>
            <a:endParaRPr lang="en-US" sz="1800" dirty="0"/>
          </a:p>
          <a:p>
            <a:pPr>
              <a:lnSpc>
                <a:spcPts val="2000"/>
              </a:lnSpc>
              <a:spcBef>
                <a:spcPts val="0"/>
              </a:spcBef>
              <a:defRPr/>
            </a:pPr>
            <a:r>
              <a:rPr lang="en-US" sz="1800" b="0" dirty="0">
                <a:solidFill>
                  <a:schemeClr val="tx1"/>
                </a:solidFill>
              </a:rPr>
              <a:t>required to hold a valid and appropriate special education license and endorsement for the assignment and </a:t>
            </a:r>
            <a:r>
              <a:rPr lang="en-US" sz="1800" dirty="0"/>
              <a:t>grad</a:t>
            </a:r>
            <a:r>
              <a:rPr lang="en-US" sz="1800" b="0" dirty="0">
                <a:solidFill>
                  <a:schemeClr val="tx1"/>
                </a:solidFill>
              </a:rPr>
              <a:t>e range of students served</a:t>
            </a:r>
          </a:p>
          <a:p>
            <a:pPr marL="0" indent="0">
              <a:lnSpc>
                <a:spcPts val="2000"/>
              </a:lnSpc>
              <a:spcBef>
                <a:spcPts val="0"/>
              </a:spcBef>
              <a:buSzTx/>
              <a:buNone/>
              <a:defRPr/>
            </a:pPr>
            <a:endParaRPr lang="en-US" sz="1800" dirty="0"/>
          </a:p>
          <a:p>
            <a:pPr>
              <a:lnSpc>
                <a:spcPts val="2000"/>
              </a:lnSpc>
              <a:spcBef>
                <a:spcPts val="0"/>
              </a:spcBef>
              <a:defRPr/>
            </a:pPr>
            <a:r>
              <a:rPr lang="en-US" sz="1800" b="0" dirty="0">
                <a:solidFill>
                  <a:schemeClr val="tx1"/>
                </a:solidFill>
              </a:rPr>
              <a:t>reported</a:t>
            </a:r>
            <a:r>
              <a:rPr lang="en-US" sz="1800" b="0" i="1" dirty="0">
                <a:solidFill>
                  <a:schemeClr val="tx1"/>
                </a:solidFill>
              </a:rPr>
              <a:t> </a:t>
            </a:r>
            <a:r>
              <a:rPr lang="en-US" sz="1800" dirty="0"/>
              <a:t>with </a:t>
            </a:r>
            <a:r>
              <a:rPr lang="en-US" sz="1800" b="0" dirty="0">
                <a:solidFill>
                  <a:schemeClr val="tx1"/>
                </a:solidFill>
              </a:rPr>
              <a:t>Employment Status Code = 23 Purchased Services</a:t>
            </a:r>
          </a:p>
          <a:p>
            <a:pPr marL="0" indent="0">
              <a:lnSpc>
                <a:spcPts val="2000"/>
              </a:lnSpc>
              <a:spcBef>
                <a:spcPts val="0"/>
              </a:spcBef>
              <a:buSzTx/>
              <a:buNone/>
              <a:defRPr/>
            </a:pPr>
            <a:endParaRPr lang="en-US" sz="1800" b="0" dirty="0">
              <a:solidFill>
                <a:schemeClr val="tx1"/>
              </a:solidFill>
            </a:endParaRPr>
          </a:p>
          <a:p>
            <a:pPr marL="612648" indent="-704088">
              <a:lnSpc>
                <a:spcPts val="2000"/>
              </a:lnSpc>
              <a:spcBef>
                <a:spcPts val="0"/>
              </a:spcBef>
              <a:buSzTx/>
              <a:buNone/>
              <a:defRPr/>
            </a:pPr>
            <a:r>
              <a:rPr lang="en-US" sz="1800" b="1" i="1" dirty="0">
                <a:solidFill>
                  <a:schemeClr val="tx1"/>
                </a:solidFill>
              </a:rPr>
              <a:t>Note:</a:t>
            </a:r>
            <a:r>
              <a:rPr lang="en-US" sz="1800" b="0" dirty="0">
                <a:solidFill>
                  <a:schemeClr val="tx1"/>
                </a:solidFill>
              </a:rPr>
              <a:t>  If the contractual agreement is valid for the period including December 1</a:t>
            </a:r>
            <a:r>
              <a:rPr lang="en-US" sz="1800" b="0" baseline="30000" dirty="0">
                <a:solidFill>
                  <a:schemeClr val="tx1"/>
                </a:solidFill>
              </a:rPr>
              <a:t>st</a:t>
            </a:r>
            <a:r>
              <a:rPr lang="en-US" sz="1800" b="0" dirty="0">
                <a:solidFill>
                  <a:schemeClr val="tx1"/>
                </a:solidFill>
              </a:rPr>
              <a:t>, the position is reported regardless of whether the contracted staff is actually </a:t>
            </a:r>
            <a:r>
              <a:rPr lang="en-US" sz="1800" b="0" i="1" dirty="0">
                <a:solidFill>
                  <a:schemeClr val="tx1"/>
                </a:solidFill>
              </a:rPr>
              <a:t>“working” </a:t>
            </a:r>
            <a:r>
              <a:rPr lang="en-US" sz="1800" b="0" dirty="0">
                <a:solidFill>
                  <a:schemeClr val="tx1"/>
                </a:solidFill>
              </a:rPr>
              <a:t>on December 1st.</a:t>
            </a:r>
            <a:endParaRPr lang="en-US" sz="1800" b="0" baseline="30000" dirty="0">
              <a:solidFill>
                <a:schemeClr val="tx1"/>
              </a:solidFill>
            </a:endParaRPr>
          </a:p>
          <a:p>
            <a:pPr marL="0" indent="0">
              <a:lnSpc>
                <a:spcPts val="2000"/>
              </a:lnSpc>
              <a:spcBef>
                <a:spcPts val="0"/>
              </a:spcBef>
              <a:buSzTx/>
              <a:buNone/>
              <a:defRPr/>
            </a:pPr>
            <a:endParaRPr lang="en-US" sz="1800" b="0" dirty="0">
              <a:solidFill>
                <a:schemeClr val="tx1"/>
              </a:solidFill>
            </a:endParaRPr>
          </a:p>
          <a:p>
            <a:pPr marL="0" indent="0">
              <a:lnSpc>
                <a:spcPts val="2000"/>
              </a:lnSpc>
              <a:spcBef>
                <a:spcPts val="0"/>
              </a:spcBef>
              <a:buNone/>
              <a:defRPr/>
            </a:pPr>
            <a:endParaRPr lang="en-US" sz="1600"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F78FC38D-AD2C-5752-9564-2C770080472D}"/>
              </a:ext>
            </a:extLst>
          </p:cNvPr>
          <p:cNvSpPr>
            <a:spLocks noGrp="1"/>
          </p:cNvSpPr>
          <p:nvPr>
            <p:ph type="sldNum" sz="quarter" idx="12"/>
          </p:nvPr>
        </p:nvSpPr>
        <p:spPr/>
        <p:txBody>
          <a:bodyPr/>
          <a:lstStyle/>
          <a:p>
            <a:fld id="{C479D5F6-EDCB-402A-AC08-4943A1820E8F}" type="slidenum">
              <a:rPr lang="en-US" smtClean="0"/>
              <a:pPr/>
              <a:t>20</a:t>
            </a:fld>
            <a:endParaRPr lang="en-US" dirty="0"/>
          </a:p>
        </p:txBody>
      </p:sp>
    </p:spTree>
    <p:extLst>
      <p:ext uri="{BB962C8B-B14F-4D97-AF65-F5344CB8AC3E}">
        <p14:creationId xmlns:p14="http://schemas.microsoft.com/office/powerpoint/2010/main" val="225710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299" y="1681480"/>
            <a:ext cx="7620001" cy="3996267"/>
          </a:xfrm>
        </p:spPr>
        <p:txBody>
          <a:bodyPr>
            <a:normAutofit/>
          </a:bodyPr>
          <a:lstStyle/>
          <a:p>
            <a:pPr marL="0" indent="0">
              <a:lnSpc>
                <a:spcPts val="2000"/>
              </a:lnSpc>
              <a:spcBef>
                <a:spcPts val="0"/>
              </a:spcBef>
              <a:buNone/>
            </a:pPr>
            <a:r>
              <a:rPr lang="en-US" sz="1800" dirty="0"/>
              <a:t>Each administrative unit is required to employ and report in the December Count an appropriately licensed and endorsed special education director.</a:t>
            </a:r>
          </a:p>
          <a:p>
            <a:pPr marL="0" indent="0">
              <a:lnSpc>
                <a:spcPts val="2000"/>
              </a:lnSpc>
              <a:spcBef>
                <a:spcPts val="0"/>
              </a:spcBef>
              <a:buNone/>
            </a:pPr>
            <a:endParaRPr lang="en-US" sz="1800" dirty="0"/>
          </a:p>
          <a:p>
            <a:pPr marL="0" indent="0">
              <a:lnSpc>
                <a:spcPts val="2000"/>
              </a:lnSpc>
              <a:spcBef>
                <a:spcPts val="0"/>
              </a:spcBef>
              <a:buNone/>
            </a:pPr>
            <a:r>
              <a:rPr lang="en-US" sz="1800" dirty="0"/>
              <a:t>ECEA Rules 3.01(1)(c) - </a:t>
            </a:r>
            <a:r>
              <a:rPr lang="en-US" sz="1800" i="1" dirty="0"/>
              <a:t>Employment of a properly licensed and endorsed professional who will function at least half time as director of special education and who has the authority and responsibility to assure that all the duties and responsibilities of the AU as specified in these Rules are carried out.</a:t>
            </a:r>
          </a:p>
          <a:p>
            <a:pPr marL="0" indent="0">
              <a:lnSpc>
                <a:spcPts val="2000"/>
              </a:lnSpc>
              <a:spcBef>
                <a:spcPts val="0"/>
              </a:spcBef>
              <a:buNone/>
            </a:pPr>
            <a:endParaRPr lang="en-US" sz="1800" i="1" dirty="0"/>
          </a:p>
          <a:p>
            <a:pPr marL="0" indent="0">
              <a:lnSpc>
                <a:spcPts val="2000"/>
              </a:lnSpc>
              <a:spcBef>
                <a:spcPts val="0"/>
              </a:spcBef>
              <a:buNone/>
            </a:pPr>
            <a:r>
              <a:rPr lang="en-US" sz="1800" dirty="0"/>
              <a:t>Reported job code = 102 Special Education Director</a:t>
            </a:r>
          </a:p>
          <a:p>
            <a:pPr marL="0" indent="0">
              <a:lnSpc>
                <a:spcPts val="2000"/>
              </a:lnSpc>
              <a:spcBef>
                <a:spcPts val="0"/>
              </a:spcBef>
              <a:buNone/>
            </a:pPr>
            <a:endParaRPr lang="en-US" sz="1800" dirty="0"/>
          </a:p>
          <a:p>
            <a:pPr marL="0" indent="0">
              <a:lnSpc>
                <a:spcPts val="2000"/>
              </a:lnSpc>
              <a:spcBef>
                <a:spcPts val="0"/>
              </a:spcBef>
              <a:buNone/>
            </a:pPr>
            <a:r>
              <a:rPr lang="en-US" sz="1800" dirty="0"/>
              <a:t>Appropriate endorsement = Director of Special Education</a:t>
            </a:r>
          </a:p>
          <a:p>
            <a:pPr>
              <a:spcBef>
                <a:spcPts val="0"/>
              </a:spcBef>
              <a:buFont typeface="Arial" panose="020B0604020202020204" pitchFamily="34" charset="0"/>
              <a:buChar char="•"/>
            </a:pPr>
            <a:endParaRPr lang="en-US" sz="1800" dirty="0"/>
          </a:p>
          <a:p>
            <a:pPr marL="45720" indent="0">
              <a:spcBef>
                <a:spcPts val="0"/>
              </a:spcBef>
              <a:buNone/>
            </a:pPr>
            <a:endParaRPr lang="en-US" sz="2000" dirty="0"/>
          </a:p>
        </p:txBody>
      </p:sp>
      <p:sp>
        <p:nvSpPr>
          <p:cNvPr id="3" name="Title 2"/>
          <p:cNvSpPr>
            <a:spLocks noGrp="1"/>
          </p:cNvSpPr>
          <p:nvPr>
            <p:ph type="title"/>
          </p:nvPr>
        </p:nvSpPr>
        <p:spPr/>
        <p:txBody>
          <a:bodyPr>
            <a:noAutofit/>
          </a:bodyPr>
          <a:lstStyle/>
          <a:p>
            <a:r>
              <a:rPr lang="en-US" sz="3200" dirty="0">
                <a:latin typeface="+mj-lt"/>
              </a:rPr>
              <a:t>Required Staff</a:t>
            </a:r>
            <a:br>
              <a:rPr lang="en-US" sz="3200" dirty="0">
                <a:latin typeface="+mj-lt"/>
              </a:rPr>
            </a:br>
            <a:r>
              <a:rPr lang="en-US" sz="3200" dirty="0">
                <a:latin typeface="+mj-lt"/>
              </a:rPr>
              <a:t>Director of Special Education</a:t>
            </a:r>
          </a:p>
        </p:txBody>
      </p:sp>
      <p:sp>
        <p:nvSpPr>
          <p:cNvPr id="4" name="Slide Number Placeholder 3">
            <a:extLst>
              <a:ext uri="{FF2B5EF4-FFF2-40B4-BE49-F238E27FC236}">
                <a16:creationId xmlns:a16="http://schemas.microsoft.com/office/drawing/2014/main" id="{F51E2B44-11AB-6A65-2642-8DAEBA54FD2F}"/>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59728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0991"/>
            <a:ext cx="8407893" cy="4291659"/>
          </a:xfrm>
        </p:spPr>
        <p:txBody>
          <a:bodyPr>
            <a:normAutofit/>
          </a:bodyPr>
          <a:lstStyle/>
          <a:p>
            <a:pPr marL="45720" indent="0">
              <a:lnSpc>
                <a:spcPts val="2000"/>
              </a:lnSpc>
              <a:spcBef>
                <a:spcPts val="0"/>
              </a:spcBef>
              <a:buNone/>
            </a:pPr>
            <a:r>
              <a:rPr lang="en-US" sz="1800" dirty="0"/>
              <a:t>Each administrative unit is required to employ and report in the December Count an appropriately licensed and endorsed child find coordinator.</a:t>
            </a:r>
          </a:p>
          <a:p>
            <a:pPr marL="45720" indent="0">
              <a:lnSpc>
                <a:spcPts val="2000"/>
              </a:lnSpc>
              <a:spcBef>
                <a:spcPts val="0"/>
              </a:spcBef>
              <a:buNone/>
            </a:pPr>
            <a:endParaRPr lang="en-US" sz="1800" dirty="0"/>
          </a:p>
          <a:p>
            <a:pPr marL="45720" indent="0">
              <a:lnSpc>
                <a:spcPts val="2000"/>
              </a:lnSpc>
              <a:spcBef>
                <a:spcPts val="0"/>
              </a:spcBef>
              <a:buNone/>
            </a:pPr>
            <a:r>
              <a:rPr lang="en-US" sz="1800" dirty="0"/>
              <a:t>ECEA Rules 4.02(2)(b) - </a:t>
            </a:r>
            <a:r>
              <a:rPr lang="en-US" sz="1800" i="1" dirty="0"/>
              <a:t>Each administrative unit and state-operated program shall have one person designated as the child find coordinator who shall be responsible for an ongoing child identification process.</a:t>
            </a:r>
          </a:p>
          <a:p>
            <a:pPr marL="45720" indent="0">
              <a:lnSpc>
                <a:spcPts val="2000"/>
              </a:lnSpc>
              <a:spcBef>
                <a:spcPts val="0"/>
              </a:spcBef>
              <a:buNone/>
            </a:pPr>
            <a:endParaRPr lang="en-US" sz="1800" i="1" dirty="0"/>
          </a:p>
          <a:p>
            <a:pPr marL="45720" indent="0">
              <a:lnSpc>
                <a:spcPts val="2000"/>
              </a:lnSpc>
              <a:spcBef>
                <a:spcPts val="0"/>
              </a:spcBef>
              <a:buNone/>
            </a:pPr>
            <a:r>
              <a:rPr lang="en-US" sz="1800" dirty="0"/>
              <a:t>Reported job code = 330 Child Find Coordinator</a:t>
            </a:r>
          </a:p>
          <a:p>
            <a:pPr marL="45720" indent="0">
              <a:lnSpc>
                <a:spcPts val="2000"/>
              </a:lnSpc>
              <a:spcBef>
                <a:spcPts val="0"/>
              </a:spcBef>
              <a:buNone/>
            </a:pPr>
            <a:endParaRPr lang="en-US" sz="1800" dirty="0"/>
          </a:p>
          <a:p>
            <a:pPr marL="45720" indent="0">
              <a:lnSpc>
                <a:spcPts val="2000"/>
              </a:lnSpc>
              <a:spcBef>
                <a:spcPts val="0"/>
              </a:spcBef>
              <a:buNone/>
            </a:pPr>
            <a:r>
              <a:rPr lang="en-US" sz="1800" dirty="0"/>
              <a:t>Appropriate endorsement = </a:t>
            </a:r>
            <a:r>
              <a:rPr lang="en-US" sz="1800" i="1" dirty="0"/>
              <a:t>any</a:t>
            </a:r>
            <a:r>
              <a:rPr lang="en-US" sz="1800" dirty="0"/>
              <a:t> special education license and endorsement </a:t>
            </a:r>
            <a:r>
              <a:rPr lang="en-US" sz="1800" i="1" dirty="0"/>
              <a:t>(special education teacher, special service provider, special education administrator)</a:t>
            </a:r>
            <a:r>
              <a:rPr lang="en-US" sz="1800" dirty="0"/>
              <a:t> appropriate for the age/grade range of students.</a:t>
            </a:r>
          </a:p>
          <a:p>
            <a:pPr>
              <a:spcBef>
                <a:spcPts val="0"/>
              </a:spcBef>
              <a:buFont typeface="Arial" panose="020B0604020202020204" pitchFamily="34" charset="0"/>
              <a:buChar char="•"/>
            </a:pPr>
            <a:endParaRPr lang="en-US" sz="2200" dirty="0"/>
          </a:p>
          <a:p>
            <a:pPr marL="45720" indent="0">
              <a:spcBef>
                <a:spcPts val="0"/>
              </a:spcBef>
              <a:buNone/>
            </a:pPr>
            <a:endParaRPr lang="en-US" sz="2000" dirty="0"/>
          </a:p>
          <a:p>
            <a:pPr marL="45720" indent="0">
              <a:buNone/>
            </a:pPr>
            <a:endParaRPr lang="en-US" sz="2000" dirty="0"/>
          </a:p>
          <a:p>
            <a:pPr marL="45720" indent="0">
              <a:buNone/>
            </a:pPr>
            <a:endParaRPr lang="en-US" sz="2000" dirty="0"/>
          </a:p>
        </p:txBody>
      </p:sp>
      <p:sp>
        <p:nvSpPr>
          <p:cNvPr id="3" name="Title 2"/>
          <p:cNvSpPr>
            <a:spLocks noGrp="1"/>
          </p:cNvSpPr>
          <p:nvPr>
            <p:ph type="title"/>
          </p:nvPr>
        </p:nvSpPr>
        <p:spPr/>
        <p:txBody>
          <a:bodyPr>
            <a:noAutofit/>
          </a:bodyPr>
          <a:lstStyle/>
          <a:p>
            <a:r>
              <a:rPr lang="en-US" sz="3200" dirty="0">
                <a:latin typeface="+mj-lt"/>
              </a:rPr>
              <a:t>Required Staff</a:t>
            </a:r>
            <a:br>
              <a:rPr lang="en-US" sz="3200" dirty="0">
                <a:latin typeface="+mj-lt"/>
              </a:rPr>
            </a:br>
            <a:r>
              <a:rPr lang="en-US" sz="3200" dirty="0">
                <a:latin typeface="+mj-lt"/>
              </a:rPr>
              <a:t>Child Find Coordinator</a:t>
            </a:r>
          </a:p>
        </p:txBody>
      </p:sp>
      <p:sp>
        <p:nvSpPr>
          <p:cNvPr id="4" name="Slide Number Placeholder 3">
            <a:extLst>
              <a:ext uri="{FF2B5EF4-FFF2-40B4-BE49-F238E27FC236}">
                <a16:creationId xmlns:a16="http://schemas.microsoft.com/office/drawing/2014/main" id="{C00762DC-4E55-7893-59B3-8E6CD9307A50}"/>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1217854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79" y="1697661"/>
            <a:ext cx="8407893" cy="3243909"/>
          </a:xfrm>
        </p:spPr>
        <p:txBody>
          <a:bodyPr/>
          <a:lstStyle/>
          <a:p>
            <a:pPr marL="45720" indent="0">
              <a:lnSpc>
                <a:spcPts val="2000"/>
              </a:lnSpc>
              <a:spcBef>
                <a:spcPts val="0"/>
              </a:spcBef>
              <a:buNone/>
            </a:pPr>
            <a:r>
              <a:rPr lang="en-US" sz="1800" dirty="0"/>
              <a:t>IDEA Part B </a:t>
            </a:r>
            <a:r>
              <a:rPr lang="en-US" sz="1800" i="1" dirty="0"/>
              <a:t>(section 34 CFR § 300.156 Personnel Qualifications)</a:t>
            </a:r>
            <a:r>
              <a:rPr lang="en-US" sz="1800" dirty="0"/>
              <a:t> requires all special education teachers:</a:t>
            </a:r>
          </a:p>
          <a:p>
            <a:pPr marL="45720" indent="0">
              <a:lnSpc>
                <a:spcPts val="2000"/>
              </a:lnSpc>
              <a:spcBef>
                <a:spcPts val="0"/>
              </a:spcBef>
              <a:buNone/>
            </a:pPr>
            <a:endParaRPr lang="en-US" sz="1800" dirty="0"/>
          </a:p>
          <a:p>
            <a:pPr>
              <a:lnSpc>
                <a:spcPts val="2000"/>
              </a:lnSpc>
              <a:spcBef>
                <a:spcPts val="0"/>
              </a:spcBef>
              <a:buFont typeface="Arial" panose="020B0604020202020204" pitchFamily="34" charset="0"/>
              <a:buChar char="•"/>
            </a:pPr>
            <a:r>
              <a:rPr lang="en-US" sz="1800" dirty="0"/>
              <a:t>hold a license to teach as a special education teacher</a:t>
            </a:r>
          </a:p>
          <a:p>
            <a:pPr>
              <a:lnSpc>
                <a:spcPts val="2000"/>
              </a:lnSpc>
              <a:spcBef>
                <a:spcPts val="0"/>
              </a:spcBef>
              <a:buFont typeface="Arial" panose="020B0604020202020204" pitchFamily="34" charset="0"/>
              <a:buChar char="•"/>
            </a:pPr>
            <a:endParaRPr lang="en-US" sz="1800" dirty="0"/>
          </a:p>
          <a:p>
            <a:pPr>
              <a:lnSpc>
                <a:spcPts val="2000"/>
              </a:lnSpc>
              <a:spcBef>
                <a:spcPts val="0"/>
              </a:spcBef>
              <a:buFont typeface="Arial" panose="020B0604020202020204" pitchFamily="34" charset="0"/>
              <a:buChar char="•"/>
            </a:pPr>
            <a:r>
              <a:rPr lang="en-US" sz="1800" dirty="0"/>
              <a:t>has not had special education certification or licensure requirements waived</a:t>
            </a:r>
          </a:p>
          <a:p>
            <a:pPr>
              <a:lnSpc>
                <a:spcPts val="2000"/>
              </a:lnSpc>
              <a:spcBef>
                <a:spcPts val="0"/>
              </a:spcBef>
              <a:buFont typeface="Arial" panose="020B0604020202020204" pitchFamily="34" charset="0"/>
              <a:buChar char="•"/>
            </a:pPr>
            <a:endParaRPr lang="en-US" sz="1800" dirty="0"/>
          </a:p>
          <a:p>
            <a:pPr>
              <a:lnSpc>
                <a:spcPts val="2000"/>
              </a:lnSpc>
              <a:spcBef>
                <a:spcPts val="0"/>
              </a:spcBef>
              <a:buFont typeface="Arial" panose="020B0604020202020204" pitchFamily="34" charset="0"/>
              <a:buChar char="•"/>
            </a:pPr>
            <a:r>
              <a:rPr lang="en-US" sz="1800" dirty="0"/>
              <a:t>hold at least a bachelor’s degree</a:t>
            </a:r>
          </a:p>
          <a:p>
            <a:pPr>
              <a:buFont typeface="Arial" panose="020B0604020202020204" pitchFamily="34" charset="0"/>
              <a:buChar char="•"/>
            </a:pPr>
            <a:endParaRPr lang="en-US" sz="2000" dirty="0"/>
          </a:p>
          <a:p>
            <a:pPr marL="45720" indent="0">
              <a:buNone/>
            </a:pPr>
            <a:endParaRPr lang="en-US" sz="2000" dirty="0"/>
          </a:p>
        </p:txBody>
      </p:sp>
      <p:sp>
        <p:nvSpPr>
          <p:cNvPr id="3" name="Title 2"/>
          <p:cNvSpPr>
            <a:spLocks noGrp="1"/>
          </p:cNvSpPr>
          <p:nvPr>
            <p:ph type="title"/>
          </p:nvPr>
        </p:nvSpPr>
        <p:spPr/>
        <p:txBody>
          <a:bodyPr/>
          <a:lstStyle/>
          <a:p>
            <a:r>
              <a:rPr lang="en-US" sz="3200" dirty="0">
                <a:latin typeface="+mj-lt"/>
              </a:rPr>
              <a:t>Special Education Teachers</a:t>
            </a:r>
          </a:p>
        </p:txBody>
      </p:sp>
      <p:sp>
        <p:nvSpPr>
          <p:cNvPr id="4" name="Slide Number Placeholder 3">
            <a:extLst>
              <a:ext uri="{FF2B5EF4-FFF2-40B4-BE49-F238E27FC236}">
                <a16:creationId xmlns:a16="http://schemas.microsoft.com/office/drawing/2014/main" id="{7616BF95-5409-D615-FFE6-544157C178B4}"/>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4242979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5299" y="1589144"/>
            <a:ext cx="7940041" cy="4438276"/>
          </a:xfrm>
        </p:spPr>
        <p:txBody>
          <a:bodyPr>
            <a:normAutofit/>
          </a:bodyPr>
          <a:lstStyle/>
          <a:p>
            <a:pPr marL="0" indent="0">
              <a:lnSpc>
                <a:spcPts val="2000"/>
              </a:lnSpc>
              <a:spcBef>
                <a:spcPts val="0"/>
              </a:spcBef>
              <a:buNone/>
            </a:pPr>
            <a:r>
              <a:rPr lang="en-US" sz="1800" dirty="0"/>
              <a:t>Temporary Educator Eligibility (TEE):</a:t>
            </a:r>
          </a:p>
          <a:p>
            <a:pPr marL="0" indent="0">
              <a:lnSpc>
                <a:spcPts val="2000"/>
              </a:lnSpc>
              <a:spcBef>
                <a:spcPts val="0"/>
              </a:spcBef>
              <a:buNone/>
            </a:pPr>
            <a:endParaRPr lang="en-US" sz="1800" dirty="0"/>
          </a:p>
          <a:p>
            <a:pPr>
              <a:lnSpc>
                <a:spcPts val="2000"/>
              </a:lnSpc>
              <a:spcBef>
                <a:spcPts val="0"/>
              </a:spcBef>
            </a:pPr>
            <a:r>
              <a:rPr lang="en-US" sz="1800" dirty="0"/>
              <a:t>available to special educators (teachers and directors) working toward their initial license, or fulling additional endorsement requirements</a:t>
            </a:r>
          </a:p>
          <a:p>
            <a:pPr>
              <a:lnSpc>
                <a:spcPts val="2000"/>
              </a:lnSpc>
              <a:spcBef>
                <a:spcPts val="0"/>
              </a:spcBef>
            </a:pPr>
            <a:endParaRPr lang="en-US" sz="1800" dirty="0"/>
          </a:p>
          <a:p>
            <a:pPr>
              <a:lnSpc>
                <a:spcPts val="2000"/>
              </a:lnSpc>
              <a:spcBef>
                <a:spcPts val="0"/>
              </a:spcBef>
            </a:pPr>
            <a:r>
              <a:rPr lang="en-US" sz="1800" dirty="0"/>
              <a:t>may be available for special service providers, based on individual situations and licensing evaluation</a:t>
            </a:r>
          </a:p>
          <a:p>
            <a:pPr>
              <a:lnSpc>
                <a:spcPts val="2000"/>
              </a:lnSpc>
              <a:spcBef>
                <a:spcPts val="0"/>
              </a:spcBef>
            </a:pPr>
            <a:endParaRPr lang="en-US" sz="1800" dirty="0"/>
          </a:p>
          <a:p>
            <a:pPr>
              <a:lnSpc>
                <a:spcPts val="2000"/>
              </a:lnSpc>
              <a:spcBef>
                <a:spcPts val="0"/>
              </a:spcBef>
            </a:pPr>
            <a:r>
              <a:rPr lang="en-US" sz="1800" dirty="0"/>
              <a:t>requires a minimum of an existing bachelor's degree</a:t>
            </a:r>
          </a:p>
          <a:p>
            <a:pPr>
              <a:lnSpc>
                <a:spcPts val="2000"/>
              </a:lnSpc>
              <a:spcBef>
                <a:spcPts val="0"/>
              </a:spcBef>
            </a:pPr>
            <a:endParaRPr lang="en-US" sz="1800" dirty="0"/>
          </a:p>
          <a:p>
            <a:pPr>
              <a:lnSpc>
                <a:spcPts val="2000"/>
              </a:lnSpc>
              <a:spcBef>
                <a:spcPts val="0"/>
              </a:spcBef>
            </a:pPr>
            <a:r>
              <a:rPr lang="en-US" sz="1800" dirty="0"/>
              <a:t>issued for one calendar year, renewable twice, for a total of three school years, based on demonstrated evidence of progress made toward fulfilling licensing requirements</a:t>
            </a:r>
          </a:p>
          <a:p>
            <a:pPr>
              <a:lnSpc>
                <a:spcPts val="2000"/>
              </a:lnSpc>
              <a:spcBef>
                <a:spcPts val="0"/>
              </a:spcBef>
            </a:pPr>
            <a:endParaRPr lang="en-US" sz="1800" dirty="0"/>
          </a:p>
          <a:p>
            <a:pPr>
              <a:lnSpc>
                <a:spcPts val="2000"/>
              </a:lnSpc>
              <a:spcBef>
                <a:spcPts val="0"/>
              </a:spcBef>
            </a:pPr>
            <a:r>
              <a:rPr lang="en-US" sz="1800" dirty="0"/>
              <a:t>is an approvable license type, but maintains non-qualified status</a:t>
            </a:r>
          </a:p>
          <a:p>
            <a:pPr>
              <a:lnSpc>
                <a:spcPts val="2000"/>
              </a:lnSpc>
              <a:spcBef>
                <a:spcPts val="0"/>
              </a:spcBef>
            </a:pPr>
            <a:endParaRPr lang="en-US" sz="1800" dirty="0"/>
          </a:p>
        </p:txBody>
      </p:sp>
      <p:sp>
        <p:nvSpPr>
          <p:cNvPr id="3" name="Title 2"/>
          <p:cNvSpPr>
            <a:spLocks noGrp="1"/>
          </p:cNvSpPr>
          <p:nvPr>
            <p:ph type="title"/>
          </p:nvPr>
        </p:nvSpPr>
        <p:spPr/>
        <p:txBody>
          <a:bodyPr>
            <a:noAutofit/>
          </a:bodyPr>
          <a:lstStyle/>
          <a:p>
            <a:r>
              <a:rPr lang="en-US" sz="3200" dirty="0">
                <a:latin typeface="+mj-lt"/>
              </a:rPr>
              <a:t>Temporary Educator Eligibility (TEE)</a:t>
            </a:r>
            <a:br>
              <a:rPr lang="en-US" sz="3200" dirty="0">
                <a:latin typeface="+mj-lt"/>
              </a:rPr>
            </a:br>
            <a:r>
              <a:rPr lang="en-US" sz="3200" dirty="0">
                <a:latin typeface="+mj-lt"/>
              </a:rPr>
              <a:t>Authorization</a:t>
            </a:r>
          </a:p>
        </p:txBody>
      </p:sp>
      <p:sp>
        <p:nvSpPr>
          <p:cNvPr id="4" name="Slide Number Placeholder 3">
            <a:extLst>
              <a:ext uri="{FF2B5EF4-FFF2-40B4-BE49-F238E27FC236}">
                <a16:creationId xmlns:a16="http://schemas.microsoft.com/office/drawing/2014/main" id="{BECC4BF6-FBDC-FB5B-E32D-156279D2D67D}"/>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1642577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0A9-10E0-4F5E-A510-5A1C3E86814B}"/>
              </a:ext>
            </a:extLst>
          </p:cNvPr>
          <p:cNvSpPr>
            <a:spLocks noGrp="1"/>
          </p:cNvSpPr>
          <p:nvPr>
            <p:ph type="ctrTitle"/>
          </p:nvPr>
        </p:nvSpPr>
        <p:spPr>
          <a:xfrm>
            <a:off x="685800" y="2957666"/>
            <a:ext cx="7772400" cy="833284"/>
          </a:xfrm>
        </p:spPr>
        <p:txBody>
          <a:bodyPr/>
          <a:lstStyle/>
          <a:p>
            <a:r>
              <a:rPr lang="en-US" dirty="0"/>
              <a:t>Cognos Reports</a:t>
            </a:r>
          </a:p>
        </p:txBody>
      </p:sp>
      <p:sp>
        <p:nvSpPr>
          <p:cNvPr id="4" name="Slide Number Placeholder 3">
            <a:extLst>
              <a:ext uri="{FF2B5EF4-FFF2-40B4-BE49-F238E27FC236}">
                <a16:creationId xmlns:a16="http://schemas.microsoft.com/office/drawing/2014/main" id="{E41CF7D4-D6AC-BD56-3BA7-8CCCDEB24DD2}"/>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3408217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5214" y="1463040"/>
            <a:ext cx="8645500" cy="4953000"/>
          </a:xfrm>
        </p:spPr>
        <p:txBody>
          <a:bodyPr>
            <a:normAutofit fontScale="62500" lnSpcReduction="20000"/>
          </a:bodyPr>
          <a:lstStyle/>
          <a:p>
            <a:pPr marL="0" indent="0">
              <a:lnSpc>
                <a:spcPts val="2000"/>
              </a:lnSpc>
              <a:spcBef>
                <a:spcPts val="0"/>
              </a:spcBef>
              <a:buNone/>
            </a:pPr>
            <a:r>
              <a:rPr lang="en-US" sz="2900" dirty="0"/>
              <a:t>Cognos reports are available to assist with both staff and student December Count data. </a:t>
            </a:r>
          </a:p>
          <a:p>
            <a:pPr marL="0" indent="0">
              <a:lnSpc>
                <a:spcPts val="2000"/>
              </a:lnSpc>
              <a:spcBef>
                <a:spcPts val="0"/>
              </a:spcBef>
              <a:buNone/>
            </a:pPr>
            <a:endParaRPr lang="en-US" sz="2900" dirty="0"/>
          </a:p>
          <a:p>
            <a:pPr marL="0" indent="0">
              <a:lnSpc>
                <a:spcPts val="2000"/>
              </a:lnSpc>
              <a:spcBef>
                <a:spcPts val="0"/>
              </a:spcBef>
              <a:buNone/>
            </a:pPr>
            <a:r>
              <a:rPr lang="en-US" sz="2900" b="1" i="1" dirty="0"/>
              <a:t>Examples:</a:t>
            </a:r>
          </a:p>
          <a:p>
            <a:pPr marL="0" indent="0">
              <a:lnSpc>
                <a:spcPts val="2000"/>
              </a:lnSpc>
              <a:spcBef>
                <a:spcPts val="0"/>
              </a:spcBef>
              <a:buNone/>
            </a:pPr>
            <a:endParaRPr lang="en-US" sz="2900" dirty="0"/>
          </a:p>
          <a:p>
            <a:pPr marL="0" indent="0">
              <a:lnSpc>
                <a:spcPts val="2000"/>
              </a:lnSpc>
              <a:spcBef>
                <a:spcPts val="0"/>
              </a:spcBef>
              <a:buNone/>
            </a:pPr>
            <a:r>
              <a:rPr lang="en-US" sz="2900" dirty="0"/>
              <a:t>Errors: Staff Detail Report of Errors to Correct </a:t>
            </a:r>
            <a:r>
              <a:rPr lang="en-US" sz="2900" i="1" dirty="0"/>
              <a:t>(displays SAM Warnings by individual staff)</a:t>
            </a:r>
          </a:p>
          <a:p>
            <a:pPr marL="0" indent="0">
              <a:lnSpc>
                <a:spcPts val="2000"/>
              </a:lnSpc>
              <a:spcBef>
                <a:spcPts val="0"/>
              </a:spcBef>
              <a:buNone/>
            </a:pPr>
            <a:endParaRPr lang="en-US" sz="2900" dirty="0"/>
          </a:p>
          <a:p>
            <a:pPr marL="0" indent="0">
              <a:lnSpc>
                <a:spcPts val="2000"/>
              </a:lnSpc>
              <a:spcBef>
                <a:spcPts val="0"/>
              </a:spcBef>
              <a:buNone/>
            </a:pPr>
            <a:r>
              <a:rPr lang="en-US" sz="2900" dirty="0"/>
              <a:t>Errors: Staff Summary Report of Errors to Correct </a:t>
            </a:r>
            <a:r>
              <a:rPr lang="en-US" sz="2900" i="1" dirty="0"/>
              <a:t>(groups the number of SAM Warnings by error code)</a:t>
            </a:r>
          </a:p>
          <a:p>
            <a:pPr marL="0" indent="0">
              <a:lnSpc>
                <a:spcPts val="2000"/>
              </a:lnSpc>
              <a:spcBef>
                <a:spcPts val="0"/>
              </a:spcBef>
              <a:buNone/>
            </a:pPr>
            <a:endParaRPr lang="en-US" sz="2900" dirty="0"/>
          </a:p>
          <a:p>
            <a:pPr marL="0" indent="0">
              <a:lnSpc>
                <a:spcPts val="2000"/>
              </a:lnSpc>
              <a:spcBef>
                <a:spcPts val="0"/>
              </a:spcBef>
              <a:buNone/>
            </a:pPr>
            <a:r>
              <a:rPr lang="en-US" sz="2900" dirty="0"/>
              <a:t>SAM: 1.5 Non-Qualified Personnel Status </a:t>
            </a:r>
            <a:r>
              <a:rPr lang="en-US" sz="2900" i="1" dirty="0"/>
              <a:t>(displays staff by job code with each generated SAM Warning type)</a:t>
            </a:r>
          </a:p>
          <a:p>
            <a:pPr marL="0" indent="0">
              <a:lnSpc>
                <a:spcPts val="2000"/>
              </a:lnSpc>
              <a:spcBef>
                <a:spcPts val="0"/>
              </a:spcBef>
              <a:buNone/>
            </a:pPr>
            <a:endParaRPr lang="en-US" sz="2900" dirty="0"/>
          </a:p>
          <a:p>
            <a:pPr marL="0" indent="0">
              <a:lnSpc>
                <a:spcPts val="2000"/>
              </a:lnSpc>
              <a:spcBef>
                <a:spcPts val="0"/>
              </a:spcBef>
              <a:buNone/>
            </a:pPr>
            <a:r>
              <a:rPr lang="en-US" sz="2900" dirty="0"/>
              <a:t>SAM: ALL Certified Staff Report </a:t>
            </a:r>
            <a:r>
              <a:rPr lang="en-US" sz="2900" i="1" dirty="0"/>
              <a:t>(displays staff in assignments that require a CDE license)</a:t>
            </a:r>
          </a:p>
          <a:p>
            <a:pPr marL="0" indent="0">
              <a:lnSpc>
                <a:spcPts val="2000"/>
              </a:lnSpc>
              <a:spcBef>
                <a:spcPts val="0"/>
              </a:spcBef>
              <a:buNone/>
            </a:pPr>
            <a:endParaRPr lang="en-US" sz="2900" dirty="0"/>
          </a:p>
          <a:p>
            <a:pPr marL="0" indent="0">
              <a:lnSpc>
                <a:spcPts val="2000"/>
              </a:lnSpc>
              <a:spcBef>
                <a:spcPts val="0"/>
              </a:spcBef>
              <a:buNone/>
            </a:pPr>
            <a:r>
              <a:rPr lang="en-US" sz="2900" dirty="0"/>
              <a:t>SAM: Caseload Student Detail (DC210 Detail) </a:t>
            </a:r>
            <a:r>
              <a:rPr lang="en-US" sz="2900" i="1" dirty="0"/>
              <a:t>(displays special education teachers and SLPs with individual primary and secondary students)</a:t>
            </a:r>
          </a:p>
          <a:p>
            <a:pPr marL="0" indent="0">
              <a:lnSpc>
                <a:spcPts val="2000"/>
              </a:lnSpc>
              <a:spcBef>
                <a:spcPts val="0"/>
              </a:spcBef>
              <a:buNone/>
            </a:pPr>
            <a:endParaRPr lang="en-US" sz="2900" dirty="0"/>
          </a:p>
          <a:p>
            <a:pPr marL="0" indent="0">
              <a:lnSpc>
                <a:spcPts val="2000"/>
              </a:lnSpc>
              <a:spcBef>
                <a:spcPts val="0"/>
              </a:spcBef>
              <a:buNone/>
            </a:pPr>
            <a:r>
              <a:rPr lang="en-US" sz="2900" dirty="0"/>
              <a:t>SAM: Caseload Summary (DC210 Summary) </a:t>
            </a:r>
            <a:r>
              <a:rPr lang="en-US" sz="2900" i="1" dirty="0"/>
              <a:t>(displays special education teachers and SLPs with the number of primary students in each disability category)</a:t>
            </a:r>
          </a:p>
          <a:p>
            <a:pPr marL="0" indent="0">
              <a:lnSpc>
                <a:spcPts val="2000"/>
              </a:lnSpc>
              <a:spcBef>
                <a:spcPts val="0"/>
              </a:spcBef>
              <a:buNone/>
            </a:pPr>
            <a:endParaRPr lang="en-US" sz="1800" dirty="0"/>
          </a:p>
          <a:p>
            <a:pPr marL="0" indent="0">
              <a:spcBef>
                <a:spcPts val="0"/>
              </a:spcBef>
              <a:buNone/>
            </a:pPr>
            <a:endParaRPr lang="en-US" dirty="0"/>
          </a:p>
          <a:p>
            <a:pPr marL="0" indent="0">
              <a:spcBef>
                <a:spcPts val="0"/>
              </a:spcBef>
              <a:buNone/>
            </a:pPr>
            <a:endParaRPr lang="en-US" dirty="0"/>
          </a:p>
        </p:txBody>
      </p:sp>
      <p:sp>
        <p:nvSpPr>
          <p:cNvPr id="3" name="Title 2"/>
          <p:cNvSpPr>
            <a:spLocks noGrp="1"/>
          </p:cNvSpPr>
          <p:nvPr>
            <p:ph type="title"/>
          </p:nvPr>
        </p:nvSpPr>
        <p:spPr/>
        <p:txBody>
          <a:bodyPr>
            <a:normAutofit fontScale="90000"/>
          </a:bodyPr>
          <a:lstStyle/>
          <a:p>
            <a:r>
              <a:rPr lang="en-US" sz="3200" dirty="0">
                <a:latin typeface="Calibri Light" panose="020F0302020204030204" pitchFamily="34" charset="0"/>
                <a:cs typeface="Calibri Light" panose="020F0302020204030204" pitchFamily="34" charset="0"/>
              </a:rPr>
              <a:t>Cognos Reports</a:t>
            </a:r>
            <a:br>
              <a:rPr lang="en-US" sz="3200" dirty="0">
                <a:latin typeface="Calibri Light" panose="020F0302020204030204" pitchFamily="34" charset="0"/>
                <a:cs typeface="Calibri Light" panose="020F0302020204030204" pitchFamily="34" charset="0"/>
              </a:rPr>
            </a:br>
            <a:endParaRPr lang="en-US" sz="3200" dirty="0">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40707EE3-6387-951A-FCDF-E5024728DCAD}"/>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2068979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3870" y="1701165"/>
            <a:ext cx="8010526" cy="3792855"/>
          </a:xfrm>
        </p:spPr>
        <p:txBody>
          <a:bodyPr>
            <a:normAutofit/>
          </a:bodyPr>
          <a:lstStyle/>
          <a:p>
            <a:pPr marL="0" indent="0">
              <a:lnSpc>
                <a:spcPts val="2000"/>
              </a:lnSpc>
              <a:spcBef>
                <a:spcPts val="0"/>
              </a:spcBef>
              <a:buNone/>
            </a:pPr>
            <a:r>
              <a:rPr lang="en-US" sz="1800" dirty="0"/>
              <a:t>Displays the number of primary students in each disability category for special education teachers (202) and SLPs (238).</a:t>
            </a:r>
          </a:p>
          <a:p>
            <a:pPr marL="0" indent="0">
              <a:lnSpc>
                <a:spcPts val="2000"/>
              </a:lnSpc>
              <a:spcBef>
                <a:spcPts val="0"/>
              </a:spcBef>
              <a:buNone/>
            </a:pPr>
            <a:endParaRPr lang="en-US" sz="1800" dirty="0"/>
          </a:p>
          <a:p>
            <a:pPr marL="0" indent="0">
              <a:lnSpc>
                <a:spcPts val="2000"/>
              </a:lnSpc>
              <a:spcBef>
                <a:spcPts val="0"/>
              </a:spcBef>
              <a:buNone/>
            </a:pPr>
            <a:r>
              <a:rPr lang="en-US" sz="1800" dirty="0"/>
              <a:t>Displays the total number of primary students in approved and non-approved disability categories per the staff’s special education endorsement.</a:t>
            </a:r>
          </a:p>
          <a:p>
            <a:pPr marL="0" indent="0">
              <a:lnSpc>
                <a:spcPts val="2000"/>
              </a:lnSpc>
              <a:spcBef>
                <a:spcPts val="0"/>
              </a:spcBef>
              <a:buNone/>
            </a:pPr>
            <a:endParaRPr lang="en-US" sz="1800" dirty="0"/>
          </a:p>
          <a:p>
            <a:pPr marL="0" indent="0">
              <a:lnSpc>
                <a:spcPts val="2000"/>
              </a:lnSpc>
              <a:spcBef>
                <a:spcPts val="0"/>
              </a:spcBef>
              <a:buNone/>
            </a:pPr>
            <a:r>
              <a:rPr lang="en-US" sz="1800" dirty="0"/>
              <a:t>Displays the caseload percentage of approved disability categories per the staff’s special education endorsement. </a:t>
            </a:r>
            <a:r>
              <a:rPr lang="en-US" sz="1800" i="1" dirty="0"/>
              <a:t>(percentage must = at least 50% to satisfy the caseload match requirement)</a:t>
            </a:r>
            <a:endParaRPr lang="en-US" sz="1800" dirty="0"/>
          </a:p>
          <a:p>
            <a:pPr marL="0" indent="0">
              <a:lnSpc>
                <a:spcPts val="2000"/>
              </a:lnSpc>
              <a:spcBef>
                <a:spcPts val="0"/>
              </a:spcBef>
              <a:buNone/>
            </a:pPr>
            <a:endParaRPr lang="en-US" sz="1800" dirty="0"/>
          </a:p>
          <a:p>
            <a:pPr marL="0" indent="0">
              <a:lnSpc>
                <a:spcPts val="2000"/>
              </a:lnSpc>
              <a:spcBef>
                <a:spcPts val="0"/>
              </a:spcBef>
              <a:buNone/>
            </a:pPr>
            <a:r>
              <a:rPr lang="en-US" sz="1800" dirty="0"/>
              <a:t>If no license is found with a validity date of December 1</a:t>
            </a:r>
            <a:r>
              <a:rPr lang="en-US" sz="1800" baseline="30000" dirty="0"/>
              <a:t>st</a:t>
            </a:r>
            <a:r>
              <a:rPr lang="en-US" sz="1800" dirty="0"/>
              <a:t>, the staff approval matrix (SAM) cannot calculate caseload summary data.  These records display with zero number of approved/non-approved students and disability percentage totals.</a:t>
            </a:r>
          </a:p>
          <a:p>
            <a:pPr marL="0" indent="0">
              <a:lnSpc>
                <a:spcPts val="2000"/>
              </a:lnSpc>
              <a:spcBef>
                <a:spcPts val="0"/>
              </a:spcBef>
              <a:buNone/>
            </a:pPr>
            <a:endParaRPr lang="en-US" sz="1800" dirty="0"/>
          </a:p>
        </p:txBody>
      </p:sp>
      <p:sp>
        <p:nvSpPr>
          <p:cNvPr id="3" name="Title 2"/>
          <p:cNvSpPr>
            <a:spLocks noGrp="1"/>
          </p:cNvSpPr>
          <p:nvPr>
            <p:ph type="title"/>
          </p:nvPr>
        </p:nvSpPr>
        <p:spPr>
          <a:xfrm>
            <a:off x="245193" y="254514"/>
            <a:ext cx="7489107" cy="756418"/>
          </a:xfrm>
        </p:spPr>
        <p:txBody>
          <a:bodyPr>
            <a:noAutofit/>
          </a:bodyPr>
          <a:lstStyle/>
          <a:p>
            <a:r>
              <a:rPr lang="en-US" sz="3200" dirty="0">
                <a:latin typeface="+mj-lt"/>
              </a:rPr>
              <a:t>Cognos Report</a:t>
            </a:r>
            <a:br>
              <a:rPr lang="en-US" sz="3200" dirty="0">
                <a:latin typeface="+mj-lt"/>
              </a:rPr>
            </a:br>
            <a:r>
              <a:rPr lang="en-US" sz="3200" dirty="0">
                <a:latin typeface="+mj-lt"/>
              </a:rPr>
              <a:t>SAM: Caseload Summary (DC210)</a:t>
            </a:r>
          </a:p>
        </p:txBody>
      </p:sp>
      <p:sp>
        <p:nvSpPr>
          <p:cNvPr id="4" name="Slide Number Placeholder 3">
            <a:extLst>
              <a:ext uri="{FF2B5EF4-FFF2-40B4-BE49-F238E27FC236}">
                <a16:creationId xmlns:a16="http://schemas.microsoft.com/office/drawing/2014/main" id="{8686EBAC-D2B6-2FD8-A86C-DA5F8099A797}"/>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258569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9110" y="1701165"/>
            <a:ext cx="7989570" cy="3590925"/>
          </a:xfrm>
        </p:spPr>
        <p:txBody>
          <a:bodyPr>
            <a:normAutofit/>
          </a:bodyPr>
          <a:lstStyle/>
          <a:p>
            <a:pPr marL="0" indent="0">
              <a:lnSpc>
                <a:spcPts val="2000"/>
              </a:lnSpc>
              <a:spcBef>
                <a:spcPts val="0"/>
              </a:spcBef>
              <a:buNone/>
            </a:pPr>
            <a:r>
              <a:rPr lang="en-US" sz="1800" dirty="0"/>
              <a:t>The SAM 1.5: Non-Qualified Personnel Status report is a summary of staff who have not satisfied SAM approval criteria.</a:t>
            </a:r>
          </a:p>
          <a:p>
            <a:pPr marL="0" indent="0">
              <a:lnSpc>
                <a:spcPts val="2000"/>
              </a:lnSpc>
              <a:spcBef>
                <a:spcPts val="0"/>
              </a:spcBef>
              <a:buNone/>
            </a:pPr>
            <a:endParaRPr lang="en-US" sz="1800" dirty="0"/>
          </a:p>
          <a:p>
            <a:pPr marL="0" indent="0">
              <a:lnSpc>
                <a:spcPts val="2000"/>
              </a:lnSpc>
              <a:spcBef>
                <a:spcPts val="0"/>
              </a:spcBef>
              <a:buNone/>
            </a:pPr>
            <a:r>
              <a:rPr lang="en-US" sz="1800" dirty="0"/>
              <a:t>Staff who are not appropriately licensed and endorsed are listed per the generated SAM Warning(s).  </a:t>
            </a:r>
          </a:p>
          <a:p>
            <a:pPr marL="0" indent="0">
              <a:lnSpc>
                <a:spcPts val="2000"/>
              </a:lnSpc>
              <a:spcBef>
                <a:spcPts val="0"/>
              </a:spcBef>
              <a:buNone/>
            </a:pPr>
            <a:endParaRPr lang="en-US" sz="1800" dirty="0"/>
          </a:p>
          <a:p>
            <a:pPr marL="0" indent="0">
              <a:lnSpc>
                <a:spcPts val="2000"/>
              </a:lnSpc>
              <a:spcBef>
                <a:spcPts val="0"/>
              </a:spcBef>
              <a:buNone/>
            </a:pPr>
            <a:r>
              <a:rPr lang="en-US" sz="1800" dirty="0"/>
              <a:t>Staff often generate multiple SAM Warnings and display in the report multiple times.</a:t>
            </a:r>
          </a:p>
          <a:p>
            <a:pPr marL="0" indent="0">
              <a:lnSpc>
                <a:spcPts val="2000"/>
              </a:lnSpc>
              <a:spcBef>
                <a:spcPts val="0"/>
              </a:spcBef>
              <a:buNone/>
            </a:pPr>
            <a:endParaRPr lang="en-US" sz="1800" dirty="0"/>
          </a:p>
          <a:p>
            <a:pPr marL="0" indent="0">
              <a:lnSpc>
                <a:spcPts val="2000"/>
              </a:lnSpc>
              <a:spcBef>
                <a:spcPts val="0"/>
              </a:spcBef>
              <a:buNone/>
            </a:pPr>
            <a:r>
              <a:rPr lang="en-US" sz="1800" dirty="0"/>
              <a:t>Staff displayed in this report are </a:t>
            </a:r>
            <a:r>
              <a:rPr lang="en-US" sz="1800" i="1" dirty="0"/>
              <a:t>non-qualified</a:t>
            </a:r>
            <a:r>
              <a:rPr lang="en-US" sz="1800" dirty="0"/>
              <a:t> for the position assignment.</a:t>
            </a:r>
          </a:p>
          <a:p>
            <a:pPr marL="0" indent="0">
              <a:lnSpc>
                <a:spcPts val="2000"/>
              </a:lnSpc>
              <a:spcBef>
                <a:spcPts val="0"/>
              </a:spcBef>
              <a:buNone/>
            </a:pPr>
            <a:endParaRPr lang="en-US" sz="1800" dirty="0"/>
          </a:p>
          <a:p>
            <a:pPr marL="0" indent="0">
              <a:lnSpc>
                <a:spcPts val="2000"/>
              </a:lnSpc>
              <a:spcBef>
                <a:spcPts val="0"/>
              </a:spcBef>
              <a:buNone/>
            </a:pPr>
            <a:r>
              <a:rPr lang="en-US" sz="1800" dirty="0"/>
              <a:t>Signature of the special education director required.  Report is signed and uploaded in the Data Management System (DMS).</a:t>
            </a:r>
          </a:p>
        </p:txBody>
      </p:sp>
      <p:sp>
        <p:nvSpPr>
          <p:cNvPr id="3" name="Title 2"/>
          <p:cNvSpPr>
            <a:spLocks noGrp="1"/>
          </p:cNvSpPr>
          <p:nvPr>
            <p:ph type="title"/>
          </p:nvPr>
        </p:nvSpPr>
        <p:spPr>
          <a:xfrm>
            <a:off x="245193" y="254514"/>
            <a:ext cx="7070007" cy="756418"/>
          </a:xfrm>
        </p:spPr>
        <p:txBody>
          <a:bodyPr>
            <a:noAutofit/>
          </a:bodyPr>
          <a:lstStyle/>
          <a:p>
            <a:r>
              <a:rPr lang="en-US" sz="3200" dirty="0">
                <a:latin typeface="+mj-lt"/>
              </a:rPr>
              <a:t>Cognos Report</a:t>
            </a:r>
            <a:br>
              <a:rPr lang="en-US" sz="3200" dirty="0">
                <a:latin typeface="+mj-lt"/>
              </a:rPr>
            </a:br>
            <a:r>
              <a:rPr lang="en-US" sz="3200" dirty="0">
                <a:latin typeface="+mj-lt"/>
              </a:rPr>
              <a:t>SAM: 1.5 Non-Qualified Personnel Status Status</a:t>
            </a:r>
          </a:p>
        </p:txBody>
      </p:sp>
      <p:sp>
        <p:nvSpPr>
          <p:cNvPr id="4" name="Slide Number Placeholder 3">
            <a:extLst>
              <a:ext uri="{FF2B5EF4-FFF2-40B4-BE49-F238E27FC236}">
                <a16:creationId xmlns:a16="http://schemas.microsoft.com/office/drawing/2014/main" id="{0BD6902B-4CC7-DB47-370A-E0EE9FCDBF7D}"/>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123580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3F11-F7E3-1136-CAF6-BD41D86B5B7F}"/>
              </a:ext>
            </a:extLst>
          </p:cNvPr>
          <p:cNvSpPr>
            <a:spLocks noGrp="1"/>
          </p:cNvSpPr>
          <p:nvPr>
            <p:ph type="title"/>
          </p:nvPr>
        </p:nvSpPr>
        <p:spPr>
          <a:xfrm>
            <a:off x="245193" y="254514"/>
            <a:ext cx="8647347" cy="756418"/>
          </a:xfrm>
        </p:spPr>
        <p:txBody>
          <a:bodyPr>
            <a:noAutofit/>
          </a:bodyPr>
          <a:lstStyle/>
          <a:p>
            <a:r>
              <a:rPr lang="en-US" sz="2800" dirty="0"/>
              <a:t>Cognos Report</a:t>
            </a:r>
            <a:br>
              <a:rPr lang="en-US" sz="2800" dirty="0"/>
            </a:br>
            <a:r>
              <a:rPr lang="en-US" sz="2800" dirty="0"/>
              <a:t>Staff: Special Education Directors &amp; Child Find Coordinators</a:t>
            </a:r>
          </a:p>
        </p:txBody>
      </p:sp>
      <p:pic>
        <p:nvPicPr>
          <p:cNvPr id="9" name="Content Placeholder 8" descr="Graphical user interface, text, application&#10;&#10;Description automatically generated">
            <a:extLst>
              <a:ext uri="{FF2B5EF4-FFF2-40B4-BE49-F238E27FC236}">
                <a16:creationId xmlns:a16="http://schemas.microsoft.com/office/drawing/2014/main" id="{2CE551F0-6BD4-C222-0402-19B2B98ADE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 y="1869062"/>
            <a:ext cx="7978436" cy="3320157"/>
          </a:xfrm>
        </p:spPr>
      </p:pic>
      <p:sp>
        <p:nvSpPr>
          <p:cNvPr id="12" name="TextBox 11">
            <a:extLst>
              <a:ext uri="{FF2B5EF4-FFF2-40B4-BE49-F238E27FC236}">
                <a16:creationId xmlns:a16="http://schemas.microsoft.com/office/drawing/2014/main" id="{12FF11AB-28E0-9453-70CE-4EA2F0368B5B}"/>
              </a:ext>
            </a:extLst>
          </p:cNvPr>
          <p:cNvSpPr txBox="1"/>
          <p:nvPr/>
        </p:nvSpPr>
        <p:spPr>
          <a:xfrm>
            <a:off x="5996940" y="2179320"/>
            <a:ext cx="891540" cy="91440"/>
          </a:xfrm>
          <a:prstGeom prst="rect">
            <a:avLst/>
          </a:prstGeom>
          <a:solidFill>
            <a:schemeClr val="bg1">
              <a:lumMod val="95000"/>
            </a:schemeClr>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0834555C-23BB-38C6-8725-BE3F99FAD199}"/>
              </a:ext>
            </a:extLst>
          </p:cNvPr>
          <p:cNvSpPr txBox="1"/>
          <p:nvPr/>
        </p:nvSpPr>
        <p:spPr>
          <a:xfrm>
            <a:off x="342900" y="3693538"/>
            <a:ext cx="2278380" cy="137160"/>
          </a:xfrm>
          <a:prstGeom prst="rect">
            <a:avLst/>
          </a:prstGeom>
          <a:solidFill>
            <a:schemeClr val="bg1">
              <a:lumMod val="95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63925F4A-97B8-D24D-D74B-69A74EDCC294}"/>
              </a:ext>
            </a:extLst>
          </p:cNvPr>
          <p:cNvSpPr txBox="1"/>
          <p:nvPr/>
        </p:nvSpPr>
        <p:spPr>
          <a:xfrm>
            <a:off x="3749484" y="2644170"/>
            <a:ext cx="4945380" cy="1569660"/>
          </a:xfrm>
          <a:prstGeom prst="rect">
            <a:avLst/>
          </a:prstGeom>
          <a:solidFill>
            <a:srgbClr val="D66C5A"/>
          </a:solidFill>
          <a:ln>
            <a:solidFill>
              <a:schemeClr val="tx1"/>
            </a:solidFill>
          </a:ln>
        </p:spPr>
        <p:txBody>
          <a:bodyPr wrap="square" rtlCol="0">
            <a:spAutoFit/>
          </a:bodyPr>
          <a:lstStyle/>
          <a:p>
            <a:r>
              <a:rPr lang="en-US" sz="1200" b="1" dirty="0">
                <a:solidFill>
                  <a:schemeClr val="bg1"/>
                </a:solidFill>
              </a:rPr>
              <a:t>If no staff is reported in job codes 102 or 330, the AU:</a:t>
            </a:r>
          </a:p>
          <a:p>
            <a:pPr marL="285750" indent="-285750">
              <a:buFont typeface="Arial" panose="020B0604020202020204" pitchFamily="34" charset="0"/>
              <a:buChar char="•"/>
            </a:pPr>
            <a:r>
              <a:rPr lang="en-US" sz="1200" b="1" dirty="0">
                <a:solidFill>
                  <a:schemeClr val="bg1"/>
                </a:solidFill>
              </a:rPr>
              <a:t>cannot pass December Count edit checks</a:t>
            </a:r>
          </a:p>
          <a:p>
            <a:pPr marL="285750" indent="-285750">
              <a:buFont typeface="Arial" panose="020B0604020202020204" pitchFamily="34" charset="0"/>
              <a:buChar char="•"/>
            </a:pPr>
            <a:r>
              <a:rPr lang="en-US" sz="1200" b="1" dirty="0">
                <a:solidFill>
                  <a:schemeClr val="bg1"/>
                </a:solidFill>
              </a:rPr>
              <a:t>will receive an error in the Staff Detail Report of Errors to Correct (DC033/DC043)</a:t>
            </a:r>
          </a:p>
          <a:p>
            <a:endParaRPr lang="en-US" sz="1200" b="1" dirty="0">
              <a:solidFill>
                <a:schemeClr val="bg1"/>
              </a:solidFill>
            </a:endParaRPr>
          </a:p>
          <a:p>
            <a:r>
              <a:rPr lang="en-US" sz="1200" b="1" dirty="0">
                <a:solidFill>
                  <a:schemeClr val="bg1"/>
                </a:solidFill>
              </a:rPr>
              <a:t>If a special education director (102) or child find coordinator (330) is not employed on December 1</a:t>
            </a:r>
            <a:r>
              <a:rPr lang="en-US" sz="1200" b="1" baseline="30000" dirty="0">
                <a:solidFill>
                  <a:schemeClr val="bg1"/>
                </a:solidFill>
              </a:rPr>
              <a:t>st</a:t>
            </a:r>
            <a:r>
              <a:rPr lang="en-US" sz="1200" b="1" dirty="0">
                <a:solidFill>
                  <a:schemeClr val="bg1"/>
                </a:solidFill>
              </a:rPr>
              <a:t>, the AU must request an exception with CDE to allow you to pass edit checks and finalize your December Count data.</a:t>
            </a:r>
            <a:endParaRPr lang="en-US" sz="1200" dirty="0">
              <a:solidFill>
                <a:schemeClr val="bg1"/>
              </a:solidFill>
            </a:endParaRPr>
          </a:p>
        </p:txBody>
      </p:sp>
      <p:sp>
        <p:nvSpPr>
          <p:cNvPr id="16" name="TextBox 15">
            <a:extLst>
              <a:ext uri="{FF2B5EF4-FFF2-40B4-BE49-F238E27FC236}">
                <a16:creationId xmlns:a16="http://schemas.microsoft.com/office/drawing/2014/main" id="{392B527D-32C0-3EC9-34E2-991DD6FEF326}"/>
              </a:ext>
            </a:extLst>
          </p:cNvPr>
          <p:cNvSpPr txBox="1"/>
          <p:nvPr/>
        </p:nvSpPr>
        <p:spPr>
          <a:xfrm>
            <a:off x="335280" y="2779138"/>
            <a:ext cx="2278380" cy="137160"/>
          </a:xfrm>
          <a:prstGeom prst="rect">
            <a:avLst/>
          </a:prstGeom>
          <a:solidFill>
            <a:schemeClr val="bg1">
              <a:lumMod val="95000"/>
            </a:schemeClr>
          </a:solidFill>
        </p:spPr>
        <p:txBody>
          <a:bodyPr wrap="square" rtlCol="0">
            <a:spAutoFit/>
          </a:bodyPr>
          <a:lstStyle/>
          <a:p>
            <a:endParaRPr lang="en-US" dirty="0"/>
          </a:p>
        </p:txBody>
      </p:sp>
      <p:sp>
        <p:nvSpPr>
          <p:cNvPr id="3" name="Slide Number Placeholder 2">
            <a:extLst>
              <a:ext uri="{FF2B5EF4-FFF2-40B4-BE49-F238E27FC236}">
                <a16:creationId xmlns:a16="http://schemas.microsoft.com/office/drawing/2014/main" id="{CEB29415-A685-6A30-1462-331DBEAC6747}"/>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315380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9033" y="1703070"/>
            <a:ext cx="8382000" cy="3893820"/>
          </a:xfrm>
        </p:spPr>
        <p:txBody>
          <a:bodyPr>
            <a:normAutofit/>
          </a:bodyPr>
          <a:lstStyle/>
          <a:p>
            <a:pPr marL="45720" indent="0">
              <a:lnSpc>
                <a:spcPts val="2000"/>
              </a:lnSpc>
              <a:spcBef>
                <a:spcPts val="0"/>
              </a:spcBef>
              <a:buNone/>
            </a:pPr>
            <a:r>
              <a:rPr lang="en-US" sz="1800" b="0" dirty="0"/>
              <a:t>Staff data in the December Count:</a:t>
            </a:r>
          </a:p>
          <a:p>
            <a:pPr marL="45720" indent="0">
              <a:lnSpc>
                <a:spcPts val="2000"/>
              </a:lnSpc>
              <a:spcBef>
                <a:spcPts val="0"/>
              </a:spcBef>
              <a:buNone/>
            </a:pPr>
            <a:endParaRPr lang="en-US" sz="1800" b="0" dirty="0"/>
          </a:p>
          <a:p>
            <a:pPr marL="388620" indent="-342900">
              <a:lnSpc>
                <a:spcPts val="2000"/>
              </a:lnSpc>
              <a:spcBef>
                <a:spcPts val="0"/>
              </a:spcBef>
            </a:pPr>
            <a:r>
              <a:rPr lang="en-US" sz="1800" b="0" dirty="0"/>
              <a:t>provides CDE the ability to verify licensing qualifications ensuring special education staff are qualified for the assignment and</a:t>
            </a:r>
            <a:r>
              <a:rPr lang="en-US" sz="1800" dirty="0"/>
              <a:t> </a:t>
            </a:r>
            <a:r>
              <a:rPr lang="en-US" sz="1800" b="0" dirty="0"/>
              <a:t>student caseload</a:t>
            </a:r>
          </a:p>
          <a:p>
            <a:pPr marL="45720" indent="0">
              <a:lnSpc>
                <a:spcPts val="2000"/>
              </a:lnSpc>
              <a:spcBef>
                <a:spcPts val="0"/>
              </a:spcBef>
              <a:buNone/>
            </a:pPr>
            <a:endParaRPr lang="en-US" sz="1800" b="0" dirty="0"/>
          </a:p>
          <a:p>
            <a:pPr marL="388620" indent="-342900">
              <a:lnSpc>
                <a:spcPts val="2000"/>
              </a:lnSpc>
              <a:spcBef>
                <a:spcPts val="0"/>
              </a:spcBef>
            </a:pPr>
            <a:r>
              <a:rPr lang="en-US" sz="1800" dirty="0"/>
              <a:t>populates mandatory</a:t>
            </a:r>
            <a:r>
              <a:rPr lang="en-US" sz="1800" b="0" dirty="0"/>
              <a:t> Federal reporting to the US Department of Education, aggregated by: </a:t>
            </a:r>
          </a:p>
          <a:p>
            <a:pPr marL="822960" lvl="2">
              <a:lnSpc>
                <a:spcPts val="2000"/>
              </a:lnSpc>
              <a:spcBef>
                <a:spcPts val="0"/>
              </a:spcBef>
              <a:buFont typeface="Wingdings" panose="05000000000000000000" pitchFamily="2" charset="2"/>
              <a:buChar char="Ø"/>
            </a:pPr>
            <a:r>
              <a:rPr lang="en-US" dirty="0"/>
              <a:t>j</a:t>
            </a:r>
            <a:r>
              <a:rPr lang="en-US" b="0" dirty="0"/>
              <a:t>ob </a:t>
            </a:r>
            <a:r>
              <a:rPr lang="en-US" dirty="0"/>
              <a:t>c</a:t>
            </a:r>
            <a:r>
              <a:rPr lang="en-US" b="0" dirty="0"/>
              <a:t>lassification</a:t>
            </a:r>
          </a:p>
          <a:p>
            <a:pPr marL="822960" lvl="2">
              <a:lnSpc>
                <a:spcPts val="2000"/>
              </a:lnSpc>
              <a:spcBef>
                <a:spcPts val="0"/>
              </a:spcBef>
              <a:buFont typeface="Wingdings" panose="05000000000000000000" pitchFamily="2" charset="2"/>
              <a:buChar char="Ø"/>
            </a:pPr>
            <a:r>
              <a:rPr lang="en-US" dirty="0"/>
              <a:t>a</a:t>
            </a:r>
            <a:r>
              <a:rPr lang="en-US" b="0" dirty="0"/>
              <a:t>ge level of assignment/students served (age groups 3-5 and 6-21)</a:t>
            </a:r>
          </a:p>
          <a:p>
            <a:pPr marL="822960" lvl="2">
              <a:lnSpc>
                <a:spcPts val="2000"/>
              </a:lnSpc>
              <a:spcBef>
                <a:spcPts val="0"/>
              </a:spcBef>
              <a:buFont typeface="Wingdings" panose="05000000000000000000" pitchFamily="2" charset="2"/>
              <a:buChar char="Ø"/>
            </a:pPr>
            <a:r>
              <a:rPr lang="en-US" dirty="0"/>
              <a:t>q</a:t>
            </a:r>
            <a:r>
              <a:rPr lang="en-US" b="0" dirty="0"/>
              <a:t>ualified and non-qualified status</a:t>
            </a:r>
            <a:endParaRPr lang="en-US" dirty="0"/>
          </a:p>
          <a:p>
            <a:pPr marL="45720" indent="0">
              <a:spcBef>
                <a:spcPts val="0"/>
              </a:spcBef>
              <a:buNone/>
            </a:pPr>
            <a:endParaRPr lang="en-US" sz="2200" dirty="0"/>
          </a:p>
          <a:p>
            <a:pPr marL="45720" indent="0">
              <a:spcBef>
                <a:spcPts val="0"/>
              </a:spcBef>
              <a:buNone/>
            </a:pPr>
            <a:endParaRPr lang="en-US" sz="2200" dirty="0"/>
          </a:p>
          <a:p>
            <a:pPr marL="45720" indent="0">
              <a:spcBef>
                <a:spcPts val="0"/>
              </a:spcBef>
              <a:buNone/>
            </a:pPr>
            <a:endParaRPr lang="en-US" sz="2200" dirty="0"/>
          </a:p>
        </p:txBody>
      </p:sp>
      <p:sp>
        <p:nvSpPr>
          <p:cNvPr id="3" name="Title 2"/>
          <p:cNvSpPr>
            <a:spLocks noGrp="1"/>
          </p:cNvSpPr>
          <p:nvPr>
            <p:ph type="title"/>
          </p:nvPr>
        </p:nvSpPr>
        <p:spPr/>
        <p:txBody>
          <a:bodyPr>
            <a:normAutofit/>
          </a:bodyPr>
          <a:lstStyle/>
          <a:p>
            <a:r>
              <a:rPr lang="en-US" sz="3200" dirty="0">
                <a:latin typeface="+mj-lt"/>
              </a:rPr>
              <a:t>Purpose of Staff Data</a:t>
            </a:r>
          </a:p>
        </p:txBody>
      </p:sp>
      <p:sp>
        <p:nvSpPr>
          <p:cNvPr id="4" name="Slide Number Placeholder 3">
            <a:extLst>
              <a:ext uri="{FF2B5EF4-FFF2-40B4-BE49-F238E27FC236}">
                <a16:creationId xmlns:a16="http://schemas.microsoft.com/office/drawing/2014/main" id="{A04AC27C-143E-4213-2F5D-A7974560D1E6}"/>
              </a:ext>
            </a:extLst>
          </p:cNvPr>
          <p:cNvSpPr>
            <a:spLocks noGrp="1"/>
          </p:cNvSpPr>
          <p:nvPr>
            <p:ph type="sldNum" sz="quarter" idx="12"/>
          </p:nvPr>
        </p:nvSpPr>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542849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0A9-10E0-4F5E-A510-5A1C3E86814B}"/>
              </a:ext>
            </a:extLst>
          </p:cNvPr>
          <p:cNvSpPr>
            <a:spLocks noGrp="1"/>
          </p:cNvSpPr>
          <p:nvPr>
            <p:ph type="ctrTitle"/>
          </p:nvPr>
        </p:nvSpPr>
        <p:spPr>
          <a:xfrm>
            <a:off x="685800" y="2957666"/>
            <a:ext cx="7772400" cy="833284"/>
          </a:xfrm>
        </p:spPr>
        <p:txBody>
          <a:bodyPr>
            <a:normAutofit/>
          </a:bodyPr>
          <a:lstStyle/>
          <a:p>
            <a:r>
              <a:rPr lang="en-US" sz="3200" dirty="0"/>
              <a:t>Data Reporting</a:t>
            </a:r>
          </a:p>
        </p:txBody>
      </p:sp>
      <p:sp>
        <p:nvSpPr>
          <p:cNvPr id="4" name="Slide Number Placeholder 3">
            <a:extLst>
              <a:ext uri="{FF2B5EF4-FFF2-40B4-BE49-F238E27FC236}">
                <a16:creationId xmlns:a16="http://schemas.microsoft.com/office/drawing/2014/main" id="{93D36A89-7BCD-39FC-9295-C40D69B4FD28}"/>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6993519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D83-757F-41A1-05D8-DB54B01C6B63}"/>
              </a:ext>
            </a:extLst>
          </p:cNvPr>
          <p:cNvSpPr>
            <a:spLocks noGrp="1"/>
          </p:cNvSpPr>
          <p:nvPr>
            <p:ph type="title"/>
          </p:nvPr>
        </p:nvSpPr>
        <p:spPr/>
        <p:txBody>
          <a:bodyPr>
            <a:noAutofit/>
          </a:bodyPr>
          <a:lstStyle/>
          <a:p>
            <a:r>
              <a:rPr lang="en-US" sz="3200" dirty="0"/>
              <a:t>Required License</a:t>
            </a:r>
            <a:br>
              <a:rPr lang="en-US" sz="3200" dirty="0"/>
            </a:br>
            <a:r>
              <a:rPr lang="en-US" sz="3200" dirty="0"/>
              <a:t>Instructional Job Codes</a:t>
            </a:r>
          </a:p>
        </p:txBody>
      </p:sp>
      <p:sp>
        <p:nvSpPr>
          <p:cNvPr id="9" name="Rectangle: Rounded Corners 8">
            <a:extLst>
              <a:ext uri="{FF2B5EF4-FFF2-40B4-BE49-F238E27FC236}">
                <a16:creationId xmlns:a16="http://schemas.microsoft.com/office/drawing/2014/main" id="{6DBCB284-5A85-C156-2924-E605F1DE28DB}"/>
              </a:ext>
            </a:extLst>
          </p:cNvPr>
          <p:cNvSpPr/>
          <p:nvPr/>
        </p:nvSpPr>
        <p:spPr>
          <a:xfrm>
            <a:off x="3767044" y="2039430"/>
            <a:ext cx="5079776" cy="3143000"/>
          </a:xfrm>
          <a:prstGeom prst="roundRect">
            <a:avLst/>
          </a:prstGeom>
          <a:solidFill>
            <a:srgbClr val="D66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Staff’s license and endorsement must be appropriate for the program, caseload or service provided.</a:t>
            </a:r>
          </a:p>
          <a:p>
            <a:pPr>
              <a:lnSpc>
                <a:spcPts val="1800"/>
              </a:lnSpc>
            </a:pPr>
            <a:endParaRPr lang="en-US" sz="1600" dirty="0"/>
          </a:p>
          <a:p>
            <a:pPr>
              <a:lnSpc>
                <a:spcPts val="1800"/>
              </a:lnSpc>
            </a:pPr>
            <a:r>
              <a:rPr lang="en-US" sz="1600" dirty="0"/>
              <a:t>Teacher = special education</a:t>
            </a:r>
          </a:p>
          <a:p>
            <a:pPr>
              <a:lnSpc>
                <a:spcPts val="1800"/>
              </a:lnSpc>
            </a:pPr>
            <a:endParaRPr lang="en-US" sz="1600" dirty="0"/>
          </a:p>
          <a:p>
            <a:pPr>
              <a:lnSpc>
                <a:spcPts val="1800"/>
              </a:lnSpc>
            </a:pPr>
            <a:r>
              <a:rPr lang="en-US" sz="1600" dirty="0"/>
              <a:t>Special Service Provider = Speech-Language Pathologist</a:t>
            </a:r>
          </a:p>
          <a:p>
            <a:pPr>
              <a:lnSpc>
                <a:spcPts val="1800"/>
              </a:lnSpc>
            </a:pPr>
            <a:endParaRPr lang="en-US" sz="1600" dirty="0"/>
          </a:p>
          <a:p>
            <a:pPr>
              <a:lnSpc>
                <a:spcPts val="1800"/>
              </a:lnSpc>
            </a:pPr>
            <a:r>
              <a:rPr lang="en-US" sz="1600" dirty="0"/>
              <a:t>Administrator = Director of Special Education</a:t>
            </a:r>
          </a:p>
        </p:txBody>
      </p:sp>
      <p:sp>
        <p:nvSpPr>
          <p:cNvPr id="3" name="Rectangle: Rounded Corners 2">
            <a:extLst>
              <a:ext uri="{FF2B5EF4-FFF2-40B4-BE49-F238E27FC236}">
                <a16:creationId xmlns:a16="http://schemas.microsoft.com/office/drawing/2014/main" id="{C914F287-28C9-2F46-8A3C-59B125C5211C}"/>
              </a:ext>
            </a:extLst>
          </p:cNvPr>
          <p:cNvSpPr/>
          <p:nvPr/>
        </p:nvSpPr>
        <p:spPr>
          <a:xfrm>
            <a:off x="408715" y="4387154"/>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336 Instructional Program</a:t>
            </a:r>
          </a:p>
          <a:p>
            <a:pPr algn="ctr">
              <a:lnSpc>
                <a:spcPts val="1800"/>
              </a:lnSpc>
            </a:pPr>
            <a:r>
              <a:rPr lang="en-US" sz="1600" dirty="0"/>
              <a:t>Consultant/Coordinator/Supervisor</a:t>
            </a:r>
          </a:p>
        </p:txBody>
      </p:sp>
      <p:sp>
        <p:nvSpPr>
          <p:cNvPr id="6" name="Rectangle: Rounded Corners 5">
            <a:extLst>
              <a:ext uri="{FF2B5EF4-FFF2-40B4-BE49-F238E27FC236}">
                <a16:creationId xmlns:a16="http://schemas.microsoft.com/office/drawing/2014/main" id="{6028A0E9-EA3A-5A72-0BB1-A0F5200BEEE7}"/>
              </a:ext>
            </a:extLst>
          </p:cNvPr>
          <p:cNvSpPr/>
          <p:nvPr/>
        </p:nvSpPr>
        <p:spPr>
          <a:xfrm>
            <a:off x="408714" y="5316379"/>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215 Instructional Program</a:t>
            </a:r>
          </a:p>
          <a:p>
            <a:pPr algn="ctr">
              <a:lnSpc>
                <a:spcPts val="1800"/>
              </a:lnSpc>
            </a:pPr>
            <a:r>
              <a:rPr lang="en-US" sz="1600" dirty="0"/>
              <a:t>Consultant</a:t>
            </a:r>
          </a:p>
        </p:txBody>
      </p:sp>
      <p:sp>
        <p:nvSpPr>
          <p:cNvPr id="11" name="Rectangle: Rounded Corners 10">
            <a:extLst>
              <a:ext uri="{FF2B5EF4-FFF2-40B4-BE49-F238E27FC236}">
                <a16:creationId xmlns:a16="http://schemas.microsoft.com/office/drawing/2014/main" id="{0C9B5A15-A885-5CFA-1BF3-BB70E374B097}"/>
              </a:ext>
            </a:extLst>
          </p:cNvPr>
          <p:cNvSpPr/>
          <p:nvPr/>
        </p:nvSpPr>
        <p:spPr>
          <a:xfrm>
            <a:off x="408715" y="3446586"/>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238 Speech-Language Pathologist</a:t>
            </a:r>
          </a:p>
        </p:txBody>
      </p:sp>
      <p:sp>
        <p:nvSpPr>
          <p:cNvPr id="12" name="Rectangle: Rounded Corners 11">
            <a:extLst>
              <a:ext uri="{FF2B5EF4-FFF2-40B4-BE49-F238E27FC236}">
                <a16:creationId xmlns:a16="http://schemas.microsoft.com/office/drawing/2014/main" id="{6F1E2B0D-5C29-EBF1-54FA-F6DC15181386}"/>
              </a:ext>
            </a:extLst>
          </p:cNvPr>
          <p:cNvSpPr/>
          <p:nvPr/>
        </p:nvSpPr>
        <p:spPr>
          <a:xfrm>
            <a:off x="408716" y="2507046"/>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202 Special Education Teacher</a:t>
            </a:r>
          </a:p>
        </p:txBody>
      </p:sp>
      <p:sp>
        <p:nvSpPr>
          <p:cNvPr id="13" name="Rectangle: Rounded Corners 12">
            <a:extLst>
              <a:ext uri="{FF2B5EF4-FFF2-40B4-BE49-F238E27FC236}">
                <a16:creationId xmlns:a16="http://schemas.microsoft.com/office/drawing/2014/main" id="{14F5CDB8-C780-CE92-3C34-B0FDA1548934}"/>
              </a:ext>
            </a:extLst>
          </p:cNvPr>
          <p:cNvSpPr/>
          <p:nvPr/>
        </p:nvSpPr>
        <p:spPr>
          <a:xfrm>
            <a:off x="408716" y="1559886"/>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104 Instructional Administrator</a:t>
            </a:r>
          </a:p>
        </p:txBody>
      </p:sp>
      <p:sp>
        <p:nvSpPr>
          <p:cNvPr id="5" name="Slide Number Placeholder 4">
            <a:extLst>
              <a:ext uri="{FF2B5EF4-FFF2-40B4-BE49-F238E27FC236}">
                <a16:creationId xmlns:a16="http://schemas.microsoft.com/office/drawing/2014/main" id="{CCE29056-3572-A7BC-98CB-BAFE42245E74}"/>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2740122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419B-F5A5-402C-694A-9A77550A510F}"/>
              </a:ext>
            </a:extLst>
          </p:cNvPr>
          <p:cNvSpPr>
            <a:spLocks noGrp="1"/>
          </p:cNvSpPr>
          <p:nvPr>
            <p:ph type="title"/>
          </p:nvPr>
        </p:nvSpPr>
        <p:spPr/>
        <p:txBody>
          <a:bodyPr>
            <a:noAutofit/>
          </a:bodyPr>
          <a:lstStyle/>
          <a:p>
            <a:r>
              <a:rPr lang="en-US" sz="3200" dirty="0"/>
              <a:t>Job Code 104</a:t>
            </a:r>
            <a:br>
              <a:rPr lang="en-US" sz="3200" dirty="0"/>
            </a:br>
            <a:r>
              <a:rPr lang="en-US" sz="3200" dirty="0"/>
              <a:t>Instructional Administrator</a:t>
            </a:r>
          </a:p>
        </p:txBody>
      </p:sp>
      <p:sp>
        <p:nvSpPr>
          <p:cNvPr id="3" name="Content Placeholder 2">
            <a:extLst>
              <a:ext uri="{FF2B5EF4-FFF2-40B4-BE49-F238E27FC236}">
                <a16:creationId xmlns:a16="http://schemas.microsoft.com/office/drawing/2014/main" id="{E2BFDDAE-E3C6-87EB-EB9F-3FA0EFB40EAF}"/>
              </a:ext>
            </a:extLst>
          </p:cNvPr>
          <p:cNvSpPr>
            <a:spLocks noGrp="1"/>
          </p:cNvSpPr>
          <p:nvPr>
            <p:ph idx="1"/>
          </p:nvPr>
        </p:nvSpPr>
        <p:spPr>
          <a:xfrm>
            <a:off x="497205" y="1699260"/>
            <a:ext cx="8256270" cy="3909060"/>
          </a:xfrm>
        </p:spPr>
        <p:txBody>
          <a:bodyPr>
            <a:normAutofit/>
          </a:bodyPr>
          <a:lstStyle/>
          <a:p>
            <a:pPr marL="0" indent="0">
              <a:lnSpc>
                <a:spcPts val="2000"/>
              </a:lnSpc>
              <a:spcBef>
                <a:spcPct val="0"/>
              </a:spcBef>
              <a:buNone/>
              <a:defRPr/>
            </a:pPr>
            <a:r>
              <a:rPr lang="en-US" sz="1800" b="0" dirty="0">
                <a:solidFill>
                  <a:schemeClr val="tx1"/>
                </a:solidFill>
              </a:rPr>
              <a:t>Instructional Administrator: Performs professional management, administrative, research, and/or analytical services in a senior leadership role.  This may include personnel responsible for services such as evaluation, teacher development, dissemination, curriculum development and assistant directors of special education. </a:t>
            </a:r>
            <a:r>
              <a:rPr lang="en-US" sz="1800" b="0" i="1" dirty="0">
                <a:solidFill>
                  <a:schemeClr val="tx1"/>
                </a:solidFill>
              </a:rPr>
              <a:t>(Chart of Accounts definition)</a:t>
            </a:r>
          </a:p>
          <a:p>
            <a:pPr marL="0" indent="0">
              <a:lnSpc>
                <a:spcPts val="2000"/>
              </a:lnSpc>
              <a:spcBef>
                <a:spcPct val="0"/>
              </a:spcBef>
              <a:buNone/>
              <a:defRPr/>
            </a:pPr>
            <a:endParaRPr lang="en-US" sz="1800" b="0" dirty="0">
              <a:solidFill>
                <a:schemeClr val="tx1"/>
              </a:solidFill>
            </a:endParaRPr>
          </a:p>
          <a:p>
            <a:pPr marL="0" indent="0">
              <a:lnSpc>
                <a:spcPts val="2000"/>
              </a:lnSpc>
              <a:spcBef>
                <a:spcPct val="0"/>
              </a:spcBef>
              <a:buNone/>
              <a:defRPr/>
            </a:pPr>
            <a:r>
              <a:rPr lang="en-US" sz="1800" b="0" dirty="0">
                <a:solidFill>
                  <a:schemeClr val="tx1"/>
                </a:solidFill>
              </a:rPr>
              <a:t>Classification </a:t>
            </a:r>
            <a:r>
              <a:rPr lang="en-US" sz="1800" dirty="0"/>
              <a:t>is </a:t>
            </a:r>
            <a:r>
              <a:rPr lang="en-US" sz="1800" b="0" dirty="0">
                <a:solidFill>
                  <a:schemeClr val="tx1"/>
                </a:solidFill>
              </a:rPr>
              <a:t>instructional.</a:t>
            </a:r>
          </a:p>
          <a:p>
            <a:pPr marL="0" indent="0">
              <a:lnSpc>
                <a:spcPts val="2000"/>
              </a:lnSpc>
              <a:spcBef>
                <a:spcPct val="0"/>
              </a:spcBef>
              <a:buNone/>
              <a:defRPr/>
            </a:pPr>
            <a:endParaRPr lang="en-US" sz="1800" dirty="0"/>
          </a:p>
          <a:p>
            <a:pPr marL="0" indent="0">
              <a:lnSpc>
                <a:spcPts val="2000"/>
              </a:lnSpc>
              <a:spcBef>
                <a:spcPct val="0"/>
              </a:spcBef>
              <a:buNone/>
              <a:defRPr/>
            </a:pPr>
            <a:r>
              <a:rPr lang="en-US" sz="1800" dirty="0"/>
              <a:t>Appropriate license:</a:t>
            </a:r>
          </a:p>
          <a:p>
            <a:pPr marL="365760">
              <a:lnSpc>
                <a:spcPts val="2000"/>
              </a:lnSpc>
              <a:spcBef>
                <a:spcPct val="0"/>
              </a:spcBef>
              <a:buFont typeface="Wingdings" panose="05000000000000000000" pitchFamily="2" charset="2"/>
              <a:buChar char="Ø"/>
              <a:defRPr/>
            </a:pPr>
            <a:r>
              <a:rPr lang="en-US" sz="1800" dirty="0"/>
              <a:t>Teacher = endorsement in special education appropriate for the assignment and grade range of students served </a:t>
            </a:r>
          </a:p>
          <a:p>
            <a:pPr marL="365760">
              <a:lnSpc>
                <a:spcPts val="2000"/>
              </a:lnSpc>
              <a:spcBef>
                <a:spcPct val="0"/>
              </a:spcBef>
              <a:buFont typeface="Wingdings" panose="05000000000000000000" pitchFamily="2" charset="2"/>
              <a:buChar char="Ø"/>
              <a:defRPr/>
            </a:pPr>
            <a:r>
              <a:rPr lang="en-US" sz="1800" dirty="0"/>
              <a:t>S</a:t>
            </a:r>
            <a:r>
              <a:rPr lang="en-US" sz="1800" b="0" dirty="0">
                <a:solidFill>
                  <a:schemeClr val="tx1"/>
                </a:solidFill>
              </a:rPr>
              <a:t>pecial Service Provider = Speech-Language Pathologist</a:t>
            </a:r>
          </a:p>
          <a:p>
            <a:pPr marL="365760">
              <a:lnSpc>
                <a:spcPts val="2000"/>
              </a:lnSpc>
              <a:spcBef>
                <a:spcPct val="0"/>
              </a:spcBef>
              <a:buFont typeface="Wingdings" panose="05000000000000000000" pitchFamily="2" charset="2"/>
              <a:buChar char="Ø"/>
              <a:defRPr/>
            </a:pPr>
            <a:r>
              <a:rPr lang="en-US" sz="1800" b="0" dirty="0">
                <a:solidFill>
                  <a:schemeClr val="tx1"/>
                </a:solidFill>
              </a:rPr>
              <a:t>Administrator </a:t>
            </a:r>
            <a:r>
              <a:rPr lang="en-US" sz="1800" dirty="0"/>
              <a:t>= </a:t>
            </a:r>
            <a:r>
              <a:rPr lang="en-US" sz="1800" b="0" dirty="0">
                <a:solidFill>
                  <a:schemeClr val="tx1"/>
                </a:solidFill>
              </a:rPr>
              <a:t>Director of Special Education</a:t>
            </a:r>
          </a:p>
          <a:p>
            <a:pPr marL="0" indent="0">
              <a:lnSpc>
                <a:spcPts val="2000"/>
              </a:lnSpc>
              <a:spcBef>
                <a:spcPct val="0"/>
              </a:spcBef>
              <a:buNone/>
              <a:defRPr/>
            </a:pPr>
            <a:endParaRPr lang="en-US" sz="1800" dirty="0"/>
          </a:p>
          <a:p>
            <a:pPr marL="0" indent="0">
              <a:lnSpc>
                <a:spcPts val="2000"/>
              </a:lnSpc>
              <a:spcBef>
                <a:spcPct val="0"/>
              </a:spcBef>
              <a:buNone/>
              <a:defRPr/>
            </a:pPr>
            <a:endParaRPr lang="en-US" sz="1800" dirty="0"/>
          </a:p>
          <a:p>
            <a:pPr>
              <a:lnSpc>
                <a:spcPts val="2000"/>
              </a:lnSpc>
              <a:spcBef>
                <a:spcPts val="0"/>
              </a:spcBef>
            </a:pPr>
            <a:endParaRPr lang="en-US" sz="1800" dirty="0"/>
          </a:p>
          <a:p>
            <a:pPr marL="804672" indent="-804672">
              <a:spcBef>
                <a:spcPts val="0"/>
              </a:spcBef>
              <a:buNone/>
            </a:pPr>
            <a:endParaRPr lang="en-US" sz="1800" b="0"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510752E6-3F11-8A91-9AFF-EEDD10390B6D}"/>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Tree>
    <p:extLst>
      <p:ext uri="{BB962C8B-B14F-4D97-AF65-F5344CB8AC3E}">
        <p14:creationId xmlns:p14="http://schemas.microsoft.com/office/powerpoint/2010/main" val="191831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419B-F5A5-402C-694A-9A77550A510F}"/>
              </a:ext>
            </a:extLst>
          </p:cNvPr>
          <p:cNvSpPr>
            <a:spLocks noGrp="1"/>
          </p:cNvSpPr>
          <p:nvPr>
            <p:ph type="title"/>
          </p:nvPr>
        </p:nvSpPr>
        <p:spPr>
          <a:xfrm>
            <a:off x="245193" y="254514"/>
            <a:ext cx="7923447" cy="756418"/>
          </a:xfrm>
        </p:spPr>
        <p:txBody>
          <a:bodyPr>
            <a:noAutofit/>
          </a:bodyPr>
          <a:lstStyle/>
          <a:p>
            <a:r>
              <a:rPr lang="en-US" sz="2500" dirty="0"/>
              <a:t>Job Code 336</a:t>
            </a:r>
            <a:br>
              <a:rPr lang="en-US" sz="2500" dirty="0"/>
            </a:br>
            <a:r>
              <a:rPr lang="en-US" sz="2500" dirty="0"/>
              <a:t>Instructional Program Consultant/Coordinator/Supervisor</a:t>
            </a:r>
          </a:p>
        </p:txBody>
      </p:sp>
      <p:sp>
        <p:nvSpPr>
          <p:cNvPr id="3" name="Content Placeholder 2">
            <a:extLst>
              <a:ext uri="{FF2B5EF4-FFF2-40B4-BE49-F238E27FC236}">
                <a16:creationId xmlns:a16="http://schemas.microsoft.com/office/drawing/2014/main" id="{E2BFDDAE-E3C6-87EB-EB9F-3FA0EFB40EAF}"/>
              </a:ext>
            </a:extLst>
          </p:cNvPr>
          <p:cNvSpPr>
            <a:spLocks noGrp="1"/>
          </p:cNvSpPr>
          <p:nvPr>
            <p:ph idx="1"/>
          </p:nvPr>
        </p:nvSpPr>
        <p:spPr>
          <a:xfrm>
            <a:off x="489585" y="1699260"/>
            <a:ext cx="8256270" cy="3909060"/>
          </a:xfrm>
        </p:spPr>
        <p:txBody>
          <a:bodyPr>
            <a:normAutofit/>
          </a:bodyPr>
          <a:lstStyle/>
          <a:p>
            <a:pPr marL="0" indent="0">
              <a:lnSpc>
                <a:spcPts val="2000"/>
              </a:lnSpc>
              <a:spcBef>
                <a:spcPct val="0"/>
              </a:spcBef>
              <a:buNone/>
              <a:defRPr/>
            </a:pPr>
            <a:r>
              <a:rPr lang="en-US" sz="1800" b="0" dirty="0">
                <a:solidFill>
                  <a:schemeClr val="tx1"/>
                </a:solidFill>
              </a:rPr>
              <a:t>Instructional Program Consultant/Coordinator/Supervisor: Coordinates, manages (including supervising other certified individuals) or directs services (e.g., vocational education and special education) within an instructional program or areas of instruction.</a:t>
            </a:r>
          </a:p>
          <a:p>
            <a:pPr marL="0" indent="0">
              <a:lnSpc>
                <a:spcPts val="2000"/>
              </a:lnSpc>
              <a:spcBef>
                <a:spcPct val="0"/>
              </a:spcBef>
              <a:buNone/>
              <a:defRPr/>
            </a:pPr>
            <a:r>
              <a:rPr lang="en-US" sz="1800" b="0" i="1" dirty="0">
                <a:solidFill>
                  <a:schemeClr val="tx1"/>
                </a:solidFill>
              </a:rPr>
              <a:t>(Chart of Accounts definition)</a:t>
            </a:r>
          </a:p>
          <a:p>
            <a:pPr marL="0" indent="0">
              <a:lnSpc>
                <a:spcPts val="2000"/>
              </a:lnSpc>
              <a:spcBef>
                <a:spcPct val="0"/>
              </a:spcBef>
              <a:buNone/>
              <a:defRPr/>
            </a:pPr>
            <a:endParaRPr lang="en-US" sz="1800" b="0" dirty="0">
              <a:solidFill>
                <a:schemeClr val="tx1"/>
              </a:solidFill>
            </a:endParaRPr>
          </a:p>
          <a:p>
            <a:pPr marL="0" indent="0">
              <a:lnSpc>
                <a:spcPts val="2000"/>
              </a:lnSpc>
              <a:spcBef>
                <a:spcPct val="0"/>
              </a:spcBef>
              <a:buNone/>
              <a:defRPr/>
            </a:pPr>
            <a:r>
              <a:rPr lang="en-US" sz="1800" b="0" dirty="0">
                <a:solidFill>
                  <a:schemeClr val="tx1"/>
                </a:solidFill>
              </a:rPr>
              <a:t>Classification </a:t>
            </a:r>
            <a:r>
              <a:rPr lang="en-US" sz="1800" dirty="0"/>
              <a:t>is </a:t>
            </a:r>
            <a:r>
              <a:rPr lang="en-US" sz="1800" b="0" dirty="0">
                <a:solidFill>
                  <a:schemeClr val="tx1"/>
                </a:solidFill>
              </a:rPr>
              <a:t>instructional.</a:t>
            </a:r>
          </a:p>
          <a:p>
            <a:pPr marL="0" indent="0">
              <a:lnSpc>
                <a:spcPts val="2000"/>
              </a:lnSpc>
              <a:spcBef>
                <a:spcPct val="0"/>
              </a:spcBef>
              <a:buNone/>
              <a:defRPr/>
            </a:pPr>
            <a:endParaRPr lang="en-US" sz="1800" dirty="0"/>
          </a:p>
          <a:p>
            <a:pPr marL="0" indent="0">
              <a:lnSpc>
                <a:spcPts val="2000"/>
              </a:lnSpc>
              <a:spcBef>
                <a:spcPct val="0"/>
              </a:spcBef>
              <a:buNone/>
              <a:defRPr/>
            </a:pPr>
            <a:r>
              <a:rPr lang="en-US" sz="1800" dirty="0"/>
              <a:t>Appropriate license:</a:t>
            </a:r>
          </a:p>
          <a:p>
            <a:pPr marL="365760">
              <a:lnSpc>
                <a:spcPts val="2000"/>
              </a:lnSpc>
              <a:spcBef>
                <a:spcPct val="0"/>
              </a:spcBef>
              <a:buFont typeface="Wingdings" panose="05000000000000000000" pitchFamily="2" charset="2"/>
              <a:buChar char="Ø"/>
              <a:defRPr/>
            </a:pPr>
            <a:r>
              <a:rPr lang="en-US" sz="1800" dirty="0"/>
              <a:t>Teacher = endorsement in special education appropriate for the assignment and grade range of students served </a:t>
            </a:r>
          </a:p>
          <a:p>
            <a:pPr marL="365760">
              <a:lnSpc>
                <a:spcPts val="2000"/>
              </a:lnSpc>
              <a:spcBef>
                <a:spcPct val="0"/>
              </a:spcBef>
              <a:buFont typeface="Wingdings" panose="05000000000000000000" pitchFamily="2" charset="2"/>
              <a:buChar char="Ø"/>
              <a:defRPr/>
            </a:pPr>
            <a:r>
              <a:rPr lang="en-US" sz="1800" dirty="0"/>
              <a:t>S</a:t>
            </a:r>
            <a:r>
              <a:rPr lang="en-US" sz="1800" b="0" dirty="0">
                <a:solidFill>
                  <a:schemeClr val="tx1"/>
                </a:solidFill>
              </a:rPr>
              <a:t>pecial Service Provider = Speech-Language Pathologist</a:t>
            </a:r>
          </a:p>
          <a:p>
            <a:pPr marL="365760">
              <a:lnSpc>
                <a:spcPts val="2000"/>
              </a:lnSpc>
              <a:spcBef>
                <a:spcPct val="0"/>
              </a:spcBef>
              <a:buFont typeface="Wingdings" panose="05000000000000000000" pitchFamily="2" charset="2"/>
              <a:buChar char="Ø"/>
              <a:defRPr/>
            </a:pPr>
            <a:r>
              <a:rPr lang="en-US" sz="1800" b="0" dirty="0">
                <a:solidFill>
                  <a:schemeClr val="tx1"/>
                </a:solidFill>
              </a:rPr>
              <a:t>Administrator </a:t>
            </a:r>
            <a:r>
              <a:rPr lang="en-US" sz="1800" dirty="0"/>
              <a:t>= </a:t>
            </a:r>
            <a:r>
              <a:rPr lang="en-US" sz="1800" b="0" dirty="0">
                <a:solidFill>
                  <a:schemeClr val="tx1"/>
                </a:solidFill>
              </a:rPr>
              <a:t>Director of Special Education</a:t>
            </a:r>
          </a:p>
          <a:p>
            <a:pPr marL="0" indent="0">
              <a:lnSpc>
                <a:spcPts val="2000"/>
              </a:lnSpc>
              <a:spcBef>
                <a:spcPct val="0"/>
              </a:spcBef>
              <a:buNone/>
              <a:defRPr/>
            </a:pPr>
            <a:endParaRPr lang="en-US" sz="1800" dirty="0"/>
          </a:p>
          <a:p>
            <a:pPr marL="0" indent="0">
              <a:lnSpc>
                <a:spcPts val="2000"/>
              </a:lnSpc>
              <a:spcBef>
                <a:spcPct val="0"/>
              </a:spcBef>
              <a:buNone/>
              <a:defRPr/>
            </a:pPr>
            <a:endParaRPr lang="en-US" sz="1800" dirty="0"/>
          </a:p>
          <a:p>
            <a:pPr>
              <a:lnSpc>
                <a:spcPts val="2000"/>
              </a:lnSpc>
              <a:spcBef>
                <a:spcPts val="0"/>
              </a:spcBef>
            </a:pPr>
            <a:endParaRPr lang="en-US" sz="1800" dirty="0"/>
          </a:p>
          <a:p>
            <a:pPr marL="804672" indent="-804672">
              <a:spcBef>
                <a:spcPts val="0"/>
              </a:spcBef>
              <a:buNone/>
            </a:pPr>
            <a:endParaRPr lang="en-US" sz="1800" b="0"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2B031F10-9BAB-623C-E576-E447F1E55373}"/>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Tree>
    <p:extLst>
      <p:ext uri="{BB962C8B-B14F-4D97-AF65-F5344CB8AC3E}">
        <p14:creationId xmlns:p14="http://schemas.microsoft.com/office/powerpoint/2010/main" val="4041124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D1D83-757F-41A1-05D8-DB54B01C6B63}"/>
              </a:ext>
            </a:extLst>
          </p:cNvPr>
          <p:cNvSpPr>
            <a:spLocks noGrp="1"/>
          </p:cNvSpPr>
          <p:nvPr>
            <p:ph type="title"/>
          </p:nvPr>
        </p:nvSpPr>
        <p:spPr/>
        <p:txBody>
          <a:bodyPr>
            <a:noAutofit/>
          </a:bodyPr>
          <a:lstStyle/>
          <a:p>
            <a:r>
              <a:rPr lang="en-US" sz="3200" dirty="0"/>
              <a:t>Required License</a:t>
            </a:r>
            <a:br>
              <a:rPr lang="en-US" sz="3200" dirty="0"/>
            </a:br>
            <a:r>
              <a:rPr lang="en-US" sz="3200" dirty="0"/>
              <a:t>Non-Instructional Job Codes</a:t>
            </a:r>
          </a:p>
        </p:txBody>
      </p:sp>
      <p:sp>
        <p:nvSpPr>
          <p:cNvPr id="9" name="Rectangle: Rounded Corners 8">
            <a:extLst>
              <a:ext uri="{FF2B5EF4-FFF2-40B4-BE49-F238E27FC236}">
                <a16:creationId xmlns:a16="http://schemas.microsoft.com/office/drawing/2014/main" id="{6DBCB284-5A85-C156-2924-E605F1DE28DB}"/>
              </a:ext>
            </a:extLst>
          </p:cNvPr>
          <p:cNvSpPr/>
          <p:nvPr/>
        </p:nvSpPr>
        <p:spPr>
          <a:xfrm>
            <a:off x="3767044" y="2214690"/>
            <a:ext cx="5209316" cy="2639250"/>
          </a:xfrm>
          <a:prstGeom prst="roundRect">
            <a:avLst/>
          </a:prstGeom>
          <a:solidFill>
            <a:srgbClr val="D66C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Staff’s license and endorsement must be appropriate for the program or service provided.</a:t>
            </a:r>
          </a:p>
          <a:p>
            <a:pPr>
              <a:lnSpc>
                <a:spcPts val="1800"/>
              </a:lnSpc>
            </a:pPr>
            <a:endParaRPr lang="en-US" sz="1600" dirty="0"/>
          </a:p>
          <a:p>
            <a:pPr>
              <a:lnSpc>
                <a:spcPts val="1800"/>
              </a:lnSpc>
            </a:pPr>
            <a:r>
              <a:rPr lang="en-US" sz="1600" dirty="0"/>
              <a:t>Special Service Provider</a:t>
            </a:r>
          </a:p>
          <a:p>
            <a:pPr>
              <a:lnSpc>
                <a:spcPts val="1800"/>
              </a:lnSpc>
            </a:pPr>
            <a:endParaRPr lang="en-US" sz="1600" dirty="0"/>
          </a:p>
          <a:p>
            <a:pPr>
              <a:lnSpc>
                <a:spcPts val="1800"/>
              </a:lnSpc>
            </a:pPr>
            <a:r>
              <a:rPr lang="en-US" sz="1600" dirty="0"/>
              <a:t>Administrator = Director of Special Education</a:t>
            </a:r>
          </a:p>
        </p:txBody>
      </p:sp>
      <p:sp>
        <p:nvSpPr>
          <p:cNvPr id="3" name="Rectangle: Rounded Corners 2">
            <a:extLst>
              <a:ext uri="{FF2B5EF4-FFF2-40B4-BE49-F238E27FC236}">
                <a16:creationId xmlns:a16="http://schemas.microsoft.com/office/drawing/2014/main" id="{C914F287-28C9-2F46-8A3C-59B125C5211C}"/>
              </a:ext>
            </a:extLst>
          </p:cNvPr>
          <p:cNvSpPr/>
          <p:nvPr/>
        </p:nvSpPr>
        <p:spPr>
          <a:xfrm>
            <a:off x="408715" y="4387154"/>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335 Non- Instructional Program</a:t>
            </a:r>
          </a:p>
          <a:p>
            <a:pPr algn="ctr">
              <a:lnSpc>
                <a:spcPts val="1800"/>
              </a:lnSpc>
            </a:pPr>
            <a:r>
              <a:rPr lang="en-US" sz="1600" dirty="0"/>
              <a:t>Consultant/Coordinator/Supervisor</a:t>
            </a:r>
          </a:p>
        </p:txBody>
      </p:sp>
      <p:sp>
        <p:nvSpPr>
          <p:cNvPr id="12" name="Rectangle: Rounded Corners 11">
            <a:extLst>
              <a:ext uri="{FF2B5EF4-FFF2-40B4-BE49-F238E27FC236}">
                <a16:creationId xmlns:a16="http://schemas.microsoft.com/office/drawing/2014/main" id="{6F1E2B0D-5C29-EBF1-54FA-F6DC15181386}"/>
              </a:ext>
            </a:extLst>
          </p:cNvPr>
          <p:cNvSpPr/>
          <p:nvPr/>
        </p:nvSpPr>
        <p:spPr>
          <a:xfrm>
            <a:off x="408716" y="3200466"/>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Special Service Providers</a:t>
            </a:r>
          </a:p>
        </p:txBody>
      </p:sp>
      <p:sp>
        <p:nvSpPr>
          <p:cNvPr id="13" name="Rectangle: Rounded Corners 12">
            <a:extLst>
              <a:ext uri="{FF2B5EF4-FFF2-40B4-BE49-F238E27FC236}">
                <a16:creationId xmlns:a16="http://schemas.microsoft.com/office/drawing/2014/main" id="{14F5CDB8-C780-CE92-3C34-B0FDA1548934}"/>
              </a:ext>
            </a:extLst>
          </p:cNvPr>
          <p:cNvSpPr/>
          <p:nvPr/>
        </p:nvSpPr>
        <p:spPr>
          <a:xfrm>
            <a:off x="408716" y="2001846"/>
            <a:ext cx="3223259" cy="8409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1600" dirty="0"/>
              <a:t>103 Non-Instructional Administrator</a:t>
            </a:r>
          </a:p>
        </p:txBody>
      </p:sp>
      <p:sp>
        <p:nvSpPr>
          <p:cNvPr id="5" name="Slide Number Placeholder 4">
            <a:extLst>
              <a:ext uri="{FF2B5EF4-FFF2-40B4-BE49-F238E27FC236}">
                <a16:creationId xmlns:a16="http://schemas.microsoft.com/office/drawing/2014/main" id="{FDBC8E15-3A08-83BE-9E33-6DD21995A4C1}"/>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3689878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419B-F5A5-402C-694A-9A77550A510F}"/>
              </a:ext>
            </a:extLst>
          </p:cNvPr>
          <p:cNvSpPr>
            <a:spLocks noGrp="1"/>
          </p:cNvSpPr>
          <p:nvPr>
            <p:ph type="title"/>
          </p:nvPr>
        </p:nvSpPr>
        <p:spPr/>
        <p:txBody>
          <a:bodyPr>
            <a:noAutofit/>
          </a:bodyPr>
          <a:lstStyle/>
          <a:p>
            <a:r>
              <a:rPr lang="en-US" sz="3200" dirty="0"/>
              <a:t>Job Code 103</a:t>
            </a:r>
            <a:br>
              <a:rPr lang="en-US" sz="3200" dirty="0"/>
            </a:br>
            <a:r>
              <a:rPr lang="en-US" sz="3200" dirty="0"/>
              <a:t>Non-Instructional Administrator</a:t>
            </a:r>
          </a:p>
        </p:txBody>
      </p:sp>
      <p:sp>
        <p:nvSpPr>
          <p:cNvPr id="3" name="Content Placeholder 2">
            <a:extLst>
              <a:ext uri="{FF2B5EF4-FFF2-40B4-BE49-F238E27FC236}">
                <a16:creationId xmlns:a16="http://schemas.microsoft.com/office/drawing/2014/main" id="{E2BFDDAE-E3C6-87EB-EB9F-3FA0EFB40EAF}"/>
              </a:ext>
            </a:extLst>
          </p:cNvPr>
          <p:cNvSpPr>
            <a:spLocks noGrp="1"/>
          </p:cNvSpPr>
          <p:nvPr>
            <p:ph idx="1"/>
          </p:nvPr>
        </p:nvSpPr>
        <p:spPr>
          <a:xfrm>
            <a:off x="491490" y="1699260"/>
            <a:ext cx="8027670" cy="4579620"/>
          </a:xfrm>
        </p:spPr>
        <p:txBody>
          <a:bodyPr>
            <a:normAutofit/>
          </a:bodyPr>
          <a:lstStyle/>
          <a:p>
            <a:pPr marL="0" indent="0">
              <a:lnSpc>
                <a:spcPts val="2000"/>
              </a:lnSpc>
              <a:spcBef>
                <a:spcPct val="0"/>
              </a:spcBef>
              <a:buNone/>
              <a:defRPr/>
            </a:pPr>
            <a:r>
              <a:rPr lang="en-US" sz="1800" b="0" dirty="0">
                <a:solidFill>
                  <a:schemeClr val="tx1"/>
                </a:solidFill>
              </a:rPr>
              <a:t>Non-Instructional Administrator:  Directs individuals and manages a function, program or supporting service in a senior leadership role. </a:t>
            </a:r>
            <a:r>
              <a:rPr lang="en-US" sz="1800" b="0" i="1" dirty="0">
                <a:solidFill>
                  <a:schemeClr val="tx1"/>
                </a:solidFill>
              </a:rPr>
              <a:t>(Chart of Accounts definition)</a:t>
            </a:r>
          </a:p>
          <a:p>
            <a:pPr marL="0" indent="0">
              <a:lnSpc>
                <a:spcPts val="2000"/>
              </a:lnSpc>
              <a:spcBef>
                <a:spcPct val="0"/>
              </a:spcBef>
              <a:buNone/>
              <a:defRPr/>
            </a:pPr>
            <a:endParaRPr lang="en-US" sz="1800" b="0" dirty="0">
              <a:solidFill>
                <a:schemeClr val="tx1"/>
              </a:solidFill>
            </a:endParaRPr>
          </a:p>
          <a:p>
            <a:pPr marL="0" indent="0">
              <a:lnSpc>
                <a:spcPts val="2000"/>
              </a:lnSpc>
              <a:spcBef>
                <a:spcPct val="0"/>
              </a:spcBef>
              <a:buNone/>
              <a:defRPr/>
            </a:pPr>
            <a:r>
              <a:rPr lang="en-US" sz="1800" b="0" dirty="0">
                <a:solidFill>
                  <a:schemeClr val="tx1"/>
                </a:solidFill>
              </a:rPr>
              <a:t>Classification is non-instructional.</a:t>
            </a:r>
          </a:p>
          <a:p>
            <a:pPr marL="0" indent="0">
              <a:lnSpc>
                <a:spcPts val="2000"/>
              </a:lnSpc>
              <a:spcBef>
                <a:spcPct val="0"/>
              </a:spcBef>
              <a:buNone/>
              <a:defRPr/>
            </a:pPr>
            <a:endParaRPr lang="en-US" sz="1800" b="0" dirty="0">
              <a:solidFill>
                <a:schemeClr val="tx1"/>
              </a:solidFill>
            </a:endParaRPr>
          </a:p>
          <a:p>
            <a:pPr marL="0" indent="0">
              <a:lnSpc>
                <a:spcPts val="2000"/>
              </a:lnSpc>
              <a:spcBef>
                <a:spcPct val="0"/>
              </a:spcBef>
              <a:buNone/>
              <a:defRPr/>
            </a:pPr>
            <a:r>
              <a:rPr lang="en-US" sz="1800" dirty="0"/>
              <a:t>Appropriate license:</a:t>
            </a:r>
          </a:p>
          <a:p>
            <a:pPr marL="365760">
              <a:lnSpc>
                <a:spcPts val="2000"/>
              </a:lnSpc>
              <a:spcBef>
                <a:spcPct val="0"/>
              </a:spcBef>
              <a:buFont typeface="Wingdings" panose="05000000000000000000" pitchFamily="2" charset="2"/>
              <a:buChar char="Ø"/>
              <a:defRPr/>
            </a:pPr>
            <a:r>
              <a:rPr lang="en-US" sz="1800" dirty="0"/>
              <a:t>S</a:t>
            </a:r>
            <a:r>
              <a:rPr lang="en-US" sz="1800" b="0" dirty="0">
                <a:solidFill>
                  <a:schemeClr val="tx1"/>
                </a:solidFill>
              </a:rPr>
              <a:t>pecial Service Provider = </a:t>
            </a:r>
            <a:r>
              <a:rPr lang="en-US" sz="1800" dirty="0"/>
              <a:t>any </a:t>
            </a:r>
            <a:r>
              <a:rPr lang="en-US" sz="1800" i="1" dirty="0"/>
              <a:t>(except Speech-Language </a:t>
            </a:r>
            <a:r>
              <a:rPr lang="en-US" sz="1800" b="0" i="1" dirty="0">
                <a:solidFill>
                  <a:schemeClr val="tx1"/>
                </a:solidFill>
              </a:rPr>
              <a:t>Pathologist)</a:t>
            </a:r>
          </a:p>
          <a:p>
            <a:pPr marL="365760">
              <a:lnSpc>
                <a:spcPts val="2000"/>
              </a:lnSpc>
              <a:spcBef>
                <a:spcPct val="0"/>
              </a:spcBef>
              <a:buFont typeface="Wingdings" panose="05000000000000000000" pitchFamily="2" charset="2"/>
              <a:buChar char="Ø"/>
              <a:defRPr/>
            </a:pPr>
            <a:r>
              <a:rPr lang="en-US" sz="1800" b="0" dirty="0">
                <a:solidFill>
                  <a:schemeClr val="tx1"/>
                </a:solidFill>
              </a:rPr>
              <a:t>Administrator </a:t>
            </a:r>
            <a:r>
              <a:rPr lang="en-US" sz="1800" dirty="0"/>
              <a:t>= </a:t>
            </a:r>
            <a:r>
              <a:rPr lang="en-US" sz="1800" b="0" dirty="0">
                <a:solidFill>
                  <a:schemeClr val="tx1"/>
                </a:solidFill>
              </a:rPr>
              <a:t>Director of Special Education</a:t>
            </a:r>
          </a:p>
          <a:p>
            <a:pPr marL="0" indent="0">
              <a:lnSpc>
                <a:spcPts val="2000"/>
              </a:lnSpc>
              <a:spcBef>
                <a:spcPct val="0"/>
              </a:spcBef>
              <a:buNone/>
              <a:defRPr/>
            </a:pPr>
            <a:endParaRPr lang="en-US" sz="1800" dirty="0"/>
          </a:p>
          <a:p>
            <a:pPr marL="609600" indent="-701675">
              <a:lnSpc>
                <a:spcPts val="2000"/>
              </a:lnSpc>
              <a:spcBef>
                <a:spcPct val="0"/>
              </a:spcBef>
              <a:buNone/>
              <a:defRPr/>
            </a:pPr>
            <a:r>
              <a:rPr lang="en-US" sz="1800" b="1" i="1" dirty="0">
                <a:solidFill>
                  <a:schemeClr val="tx1"/>
                </a:solidFill>
              </a:rPr>
              <a:t>Note:</a:t>
            </a:r>
            <a:r>
              <a:rPr lang="en-US" sz="1800" b="0" dirty="0">
                <a:solidFill>
                  <a:schemeClr val="tx1"/>
                </a:solidFill>
              </a:rPr>
              <a:t>  Speech-language services are identified in Colorado as instructional.  If administrator is licensed as a speech-language pathologist, report in Job code 104 Instructional Administrator.</a:t>
            </a:r>
          </a:p>
          <a:p>
            <a:pPr marL="0" indent="0">
              <a:lnSpc>
                <a:spcPts val="2000"/>
              </a:lnSpc>
              <a:spcBef>
                <a:spcPts val="0"/>
              </a:spcBef>
              <a:buNone/>
            </a:pPr>
            <a:endParaRPr lang="en-US" sz="1800" dirty="0"/>
          </a:p>
          <a:p>
            <a:pPr>
              <a:lnSpc>
                <a:spcPts val="2000"/>
              </a:lnSpc>
              <a:spcBef>
                <a:spcPts val="0"/>
              </a:spcBef>
            </a:pPr>
            <a:endParaRPr lang="en-US" sz="1800" dirty="0"/>
          </a:p>
          <a:p>
            <a:pPr marL="804672" indent="-804672">
              <a:spcBef>
                <a:spcPts val="0"/>
              </a:spcBef>
              <a:buNone/>
            </a:pPr>
            <a:endParaRPr lang="en-US" sz="1800" b="0"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D324DA18-988C-88F5-49ED-B227353443AF}"/>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Tree>
    <p:extLst>
      <p:ext uri="{BB962C8B-B14F-4D97-AF65-F5344CB8AC3E}">
        <p14:creationId xmlns:p14="http://schemas.microsoft.com/office/powerpoint/2010/main" val="2678046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9419B-F5A5-402C-694A-9A77550A510F}"/>
              </a:ext>
            </a:extLst>
          </p:cNvPr>
          <p:cNvSpPr>
            <a:spLocks noGrp="1"/>
          </p:cNvSpPr>
          <p:nvPr>
            <p:ph type="title"/>
          </p:nvPr>
        </p:nvSpPr>
        <p:spPr>
          <a:xfrm>
            <a:off x="245193" y="254514"/>
            <a:ext cx="8578767" cy="756418"/>
          </a:xfrm>
        </p:spPr>
        <p:txBody>
          <a:bodyPr>
            <a:noAutofit/>
          </a:bodyPr>
          <a:lstStyle/>
          <a:p>
            <a:r>
              <a:rPr lang="en-US" sz="2500" dirty="0"/>
              <a:t>Job Code 335</a:t>
            </a:r>
            <a:br>
              <a:rPr lang="en-US" sz="2500" dirty="0"/>
            </a:br>
            <a:r>
              <a:rPr lang="en-US" sz="2500" dirty="0"/>
              <a:t>Non-Instructional Program Consultant/Coordinator/Supervisor</a:t>
            </a:r>
          </a:p>
        </p:txBody>
      </p:sp>
      <p:sp>
        <p:nvSpPr>
          <p:cNvPr id="3" name="Content Placeholder 2">
            <a:extLst>
              <a:ext uri="{FF2B5EF4-FFF2-40B4-BE49-F238E27FC236}">
                <a16:creationId xmlns:a16="http://schemas.microsoft.com/office/drawing/2014/main" id="{E2BFDDAE-E3C6-87EB-EB9F-3FA0EFB40EAF}"/>
              </a:ext>
            </a:extLst>
          </p:cNvPr>
          <p:cNvSpPr>
            <a:spLocks noGrp="1"/>
          </p:cNvSpPr>
          <p:nvPr>
            <p:ph idx="1"/>
          </p:nvPr>
        </p:nvSpPr>
        <p:spPr>
          <a:xfrm>
            <a:off x="499110" y="1691640"/>
            <a:ext cx="8256270" cy="4579620"/>
          </a:xfrm>
        </p:spPr>
        <p:txBody>
          <a:bodyPr>
            <a:normAutofit/>
          </a:bodyPr>
          <a:lstStyle/>
          <a:p>
            <a:pPr marL="0" indent="0">
              <a:lnSpc>
                <a:spcPts val="2000"/>
              </a:lnSpc>
              <a:spcBef>
                <a:spcPct val="0"/>
              </a:spcBef>
              <a:buNone/>
              <a:defRPr/>
            </a:pPr>
            <a:r>
              <a:rPr lang="en-US" sz="1800" b="0" dirty="0">
                <a:solidFill>
                  <a:schemeClr val="tx1"/>
                </a:solidFill>
              </a:rPr>
              <a:t>Non-Instructional Program Consultant/Coordinator/Supervisor: Consults in the management or direction of services within a non-instructional program (e.g., </a:t>
            </a:r>
            <a:r>
              <a:rPr lang="en-US" sz="1800" dirty="0"/>
              <a:t>Staffing Coordinator, Mental Health Coordinator, licensed School Psychologist or School Social Worker)</a:t>
            </a:r>
            <a:r>
              <a:rPr lang="en-US" sz="1800" b="0" dirty="0">
                <a:solidFill>
                  <a:schemeClr val="tx1"/>
                </a:solidFill>
              </a:rPr>
              <a:t>. </a:t>
            </a:r>
            <a:r>
              <a:rPr lang="en-US" sz="1800" b="0" i="1" dirty="0">
                <a:solidFill>
                  <a:schemeClr val="tx1"/>
                </a:solidFill>
              </a:rPr>
              <a:t>(Chart of Accounts definition)</a:t>
            </a:r>
          </a:p>
          <a:p>
            <a:pPr marL="0" indent="0">
              <a:lnSpc>
                <a:spcPts val="2000"/>
              </a:lnSpc>
              <a:spcBef>
                <a:spcPct val="0"/>
              </a:spcBef>
              <a:buNone/>
              <a:defRPr/>
            </a:pPr>
            <a:endParaRPr lang="en-US" sz="1800" b="0" dirty="0">
              <a:solidFill>
                <a:schemeClr val="tx1"/>
              </a:solidFill>
            </a:endParaRPr>
          </a:p>
          <a:p>
            <a:pPr marL="0" indent="0">
              <a:lnSpc>
                <a:spcPts val="2000"/>
              </a:lnSpc>
              <a:spcBef>
                <a:spcPct val="0"/>
              </a:spcBef>
              <a:buNone/>
              <a:defRPr/>
            </a:pPr>
            <a:r>
              <a:rPr lang="en-US" sz="1800" b="0" dirty="0">
                <a:solidFill>
                  <a:schemeClr val="tx1"/>
                </a:solidFill>
              </a:rPr>
              <a:t>Classification is non-instructional.</a:t>
            </a:r>
          </a:p>
          <a:p>
            <a:pPr marL="0" indent="0">
              <a:lnSpc>
                <a:spcPts val="2000"/>
              </a:lnSpc>
              <a:spcBef>
                <a:spcPct val="0"/>
              </a:spcBef>
              <a:buNone/>
              <a:defRPr/>
            </a:pPr>
            <a:endParaRPr lang="en-US" sz="1800" b="0" dirty="0">
              <a:solidFill>
                <a:schemeClr val="tx1"/>
              </a:solidFill>
            </a:endParaRPr>
          </a:p>
          <a:p>
            <a:pPr marL="0" indent="0">
              <a:lnSpc>
                <a:spcPts val="2000"/>
              </a:lnSpc>
              <a:spcBef>
                <a:spcPct val="0"/>
              </a:spcBef>
              <a:buNone/>
              <a:defRPr/>
            </a:pPr>
            <a:r>
              <a:rPr lang="en-US" sz="1800" dirty="0"/>
              <a:t>Appropriate license:</a:t>
            </a:r>
          </a:p>
          <a:p>
            <a:pPr marL="365760">
              <a:lnSpc>
                <a:spcPts val="2000"/>
              </a:lnSpc>
              <a:spcBef>
                <a:spcPct val="0"/>
              </a:spcBef>
              <a:buFont typeface="Wingdings" panose="05000000000000000000" pitchFamily="2" charset="2"/>
              <a:buChar char="Ø"/>
              <a:defRPr/>
            </a:pPr>
            <a:r>
              <a:rPr lang="en-US" sz="1800" dirty="0"/>
              <a:t>S</a:t>
            </a:r>
            <a:r>
              <a:rPr lang="en-US" sz="1800" b="0" dirty="0">
                <a:solidFill>
                  <a:schemeClr val="tx1"/>
                </a:solidFill>
              </a:rPr>
              <a:t>pecial Service Provider = </a:t>
            </a:r>
            <a:r>
              <a:rPr lang="en-US" sz="1800" dirty="0"/>
              <a:t>any content area </a:t>
            </a:r>
            <a:r>
              <a:rPr lang="en-US" sz="1800" i="1" dirty="0"/>
              <a:t>(except Speech-Language </a:t>
            </a:r>
            <a:r>
              <a:rPr lang="en-US" sz="1800" b="0" i="1" dirty="0">
                <a:solidFill>
                  <a:schemeClr val="tx1"/>
                </a:solidFill>
              </a:rPr>
              <a:t>Pathologist)</a:t>
            </a:r>
          </a:p>
          <a:p>
            <a:pPr marL="365760">
              <a:lnSpc>
                <a:spcPts val="2000"/>
              </a:lnSpc>
              <a:spcBef>
                <a:spcPct val="0"/>
              </a:spcBef>
              <a:buFont typeface="Wingdings" panose="05000000000000000000" pitchFamily="2" charset="2"/>
              <a:buChar char="Ø"/>
              <a:defRPr/>
            </a:pPr>
            <a:r>
              <a:rPr lang="en-US" sz="1800" b="0" dirty="0">
                <a:solidFill>
                  <a:schemeClr val="tx1"/>
                </a:solidFill>
              </a:rPr>
              <a:t>Administrator </a:t>
            </a:r>
            <a:r>
              <a:rPr lang="en-US" sz="1800" dirty="0"/>
              <a:t>= </a:t>
            </a:r>
            <a:r>
              <a:rPr lang="en-US" sz="1800" b="0" dirty="0">
                <a:solidFill>
                  <a:schemeClr val="tx1"/>
                </a:solidFill>
              </a:rPr>
              <a:t>Director of Special Education</a:t>
            </a:r>
          </a:p>
          <a:p>
            <a:pPr marL="0" indent="0">
              <a:lnSpc>
                <a:spcPts val="2000"/>
              </a:lnSpc>
              <a:spcBef>
                <a:spcPct val="0"/>
              </a:spcBef>
              <a:buNone/>
              <a:defRPr/>
            </a:pPr>
            <a:endParaRPr lang="en-US" sz="1800" dirty="0"/>
          </a:p>
          <a:p>
            <a:pPr marL="609600" indent="-701675">
              <a:lnSpc>
                <a:spcPts val="2000"/>
              </a:lnSpc>
              <a:spcBef>
                <a:spcPct val="0"/>
              </a:spcBef>
              <a:buNone/>
              <a:defRPr/>
            </a:pPr>
            <a:r>
              <a:rPr lang="en-US" sz="1800" b="1" i="1" dirty="0">
                <a:solidFill>
                  <a:schemeClr val="tx1"/>
                </a:solidFill>
              </a:rPr>
              <a:t>Note:</a:t>
            </a:r>
            <a:r>
              <a:rPr lang="en-US" sz="1800" b="0" dirty="0">
                <a:solidFill>
                  <a:schemeClr val="tx1"/>
                </a:solidFill>
              </a:rPr>
              <a:t>  Speech/language services are identified in Colorado as instructional.  If staff is licensed as a speech-language pathologist, report in Job code 336 Instructional Program Consultant/Coordinator/Supervisor.</a:t>
            </a:r>
          </a:p>
          <a:p>
            <a:pPr marL="0" indent="0">
              <a:lnSpc>
                <a:spcPts val="2000"/>
              </a:lnSpc>
              <a:spcBef>
                <a:spcPts val="0"/>
              </a:spcBef>
              <a:buNone/>
            </a:pPr>
            <a:endParaRPr lang="en-US" sz="1800" dirty="0"/>
          </a:p>
          <a:p>
            <a:pPr>
              <a:lnSpc>
                <a:spcPts val="2000"/>
              </a:lnSpc>
              <a:spcBef>
                <a:spcPts val="0"/>
              </a:spcBef>
            </a:pPr>
            <a:endParaRPr lang="en-US" sz="1800" dirty="0"/>
          </a:p>
          <a:p>
            <a:pPr marL="804672" indent="-804672">
              <a:spcBef>
                <a:spcPts val="0"/>
              </a:spcBef>
              <a:buNone/>
            </a:pPr>
            <a:endParaRPr lang="en-US" sz="1800" b="0" dirty="0">
              <a:solidFill>
                <a:schemeClr val="tx1"/>
              </a:solidFill>
            </a:endParaRPr>
          </a:p>
          <a:p>
            <a:pPr marL="0" indent="0">
              <a:buNone/>
            </a:pPr>
            <a:endParaRPr lang="en-US" dirty="0"/>
          </a:p>
        </p:txBody>
      </p:sp>
      <p:sp>
        <p:nvSpPr>
          <p:cNvPr id="5" name="Slide Number Placeholder 4">
            <a:extLst>
              <a:ext uri="{FF2B5EF4-FFF2-40B4-BE49-F238E27FC236}">
                <a16:creationId xmlns:a16="http://schemas.microsoft.com/office/drawing/2014/main" id="{C73C95D8-5005-2565-2ADE-67C68EF86E08}"/>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11006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8466-64E0-743D-93EF-223419BDCB61}"/>
              </a:ext>
            </a:extLst>
          </p:cNvPr>
          <p:cNvSpPr>
            <a:spLocks noGrp="1"/>
          </p:cNvSpPr>
          <p:nvPr>
            <p:ph type="title"/>
          </p:nvPr>
        </p:nvSpPr>
        <p:spPr/>
        <p:txBody>
          <a:bodyPr>
            <a:noAutofit/>
          </a:bodyPr>
          <a:lstStyle/>
          <a:p>
            <a:r>
              <a:rPr lang="en-US" sz="3200" dirty="0"/>
              <a:t>Common Miscoding</a:t>
            </a:r>
            <a:br>
              <a:rPr lang="en-US" sz="3200" dirty="0"/>
            </a:br>
            <a:r>
              <a:rPr lang="en-US" sz="3200" dirty="0"/>
              <a:t>Special Service Providers</a:t>
            </a:r>
          </a:p>
        </p:txBody>
      </p:sp>
      <p:sp>
        <p:nvSpPr>
          <p:cNvPr id="5" name="Content Placeholder 4">
            <a:extLst>
              <a:ext uri="{FF2B5EF4-FFF2-40B4-BE49-F238E27FC236}">
                <a16:creationId xmlns:a16="http://schemas.microsoft.com/office/drawing/2014/main" id="{B52803C0-A38F-43F9-D851-C6323157B8F3}"/>
              </a:ext>
            </a:extLst>
          </p:cNvPr>
          <p:cNvSpPr>
            <a:spLocks noGrp="1"/>
          </p:cNvSpPr>
          <p:nvPr>
            <p:ph idx="1"/>
          </p:nvPr>
        </p:nvSpPr>
        <p:spPr>
          <a:xfrm>
            <a:off x="765810" y="1463675"/>
            <a:ext cx="3044190" cy="92138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ctr">
              <a:lnSpc>
                <a:spcPts val="1800"/>
              </a:lnSpc>
              <a:spcBef>
                <a:spcPts val="600"/>
              </a:spcBef>
              <a:buNone/>
            </a:pPr>
            <a:r>
              <a:rPr lang="en-US" sz="1600" dirty="0"/>
              <a:t>234 Occupational Therapist</a:t>
            </a:r>
          </a:p>
          <a:p>
            <a:pPr marL="0" indent="0" algn="ctr">
              <a:lnSpc>
                <a:spcPts val="1800"/>
              </a:lnSpc>
              <a:spcBef>
                <a:spcPts val="600"/>
              </a:spcBef>
              <a:buNone/>
            </a:pPr>
            <a:r>
              <a:rPr lang="en-US" sz="1600" dirty="0"/>
              <a:t>235 Physical Therapist</a:t>
            </a:r>
          </a:p>
        </p:txBody>
      </p:sp>
      <p:sp>
        <p:nvSpPr>
          <p:cNvPr id="7" name="Content Placeholder 4">
            <a:extLst>
              <a:ext uri="{FF2B5EF4-FFF2-40B4-BE49-F238E27FC236}">
                <a16:creationId xmlns:a16="http://schemas.microsoft.com/office/drawing/2014/main" id="{05D9C53E-23ED-A2C8-4181-D43DA2887321}"/>
              </a:ext>
            </a:extLst>
          </p:cNvPr>
          <p:cNvSpPr txBox="1">
            <a:spLocks/>
          </p:cNvSpPr>
          <p:nvPr/>
        </p:nvSpPr>
        <p:spPr>
          <a:xfrm>
            <a:off x="4636770" y="1456690"/>
            <a:ext cx="3044190" cy="92138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0" tIns="0" rIns="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ts val="1800"/>
              </a:lnSpc>
              <a:spcBef>
                <a:spcPts val="600"/>
              </a:spcBef>
              <a:buFont typeface="Arial" panose="020B0604020202020204" pitchFamily="34" charset="0"/>
              <a:buNone/>
            </a:pPr>
            <a:r>
              <a:rPr lang="en-US" sz="1600" dirty="0"/>
              <a:t>211 Counselor</a:t>
            </a:r>
          </a:p>
          <a:p>
            <a:pPr marL="0" indent="0" algn="ctr">
              <a:lnSpc>
                <a:spcPts val="1800"/>
              </a:lnSpc>
              <a:spcBef>
                <a:spcPts val="600"/>
              </a:spcBef>
              <a:buFont typeface="Arial" panose="020B0604020202020204" pitchFamily="34" charset="0"/>
              <a:buNone/>
            </a:pPr>
            <a:r>
              <a:rPr lang="en-US" sz="1600" dirty="0"/>
              <a:t>236 Psychologist</a:t>
            </a:r>
          </a:p>
          <a:p>
            <a:pPr marL="0" indent="0" algn="ctr">
              <a:lnSpc>
                <a:spcPts val="1800"/>
              </a:lnSpc>
              <a:spcBef>
                <a:spcPts val="600"/>
              </a:spcBef>
              <a:buFont typeface="Arial" panose="020B0604020202020204" pitchFamily="34" charset="0"/>
              <a:buNone/>
            </a:pPr>
            <a:r>
              <a:rPr lang="en-US" sz="1600" dirty="0"/>
              <a:t>237 Social Worker</a:t>
            </a:r>
          </a:p>
        </p:txBody>
      </p:sp>
      <p:sp>
        <p:nvSpPr>
          <p:cNvPr id="8" name="Rectangle: Single Corner Snipped 7">
            <a:extLst>
              <a:ext uri="{FF2B5EF4-FFF2-40B4-BE49-F238E27FC236}">
                <a16:creationId xmlns:a16="http://schemas.microsoft.com/office/drawing/2014/main" id="{4FB780E4-1A45-553E-E7D7-57588E571A42}"/>
              </a:ext>
            </a:extLst>
          </p:cNvPr>
          <p:cNvSpPr/>
          <p:nvPr/>
        </p:nvSpPr>
        <p:spPr>
          <a:xfrm>
            <a:off x="4840605" y="2651063"/>
            <a:ext cx="2750820" cy="921385"/>
          </a:xfrm>
          <a:prstGeom prst="snip1Rect">
            <a:avLst/>
          </a:prstGeom>
          <a:solidFill>
            <a:srgbClr val="D66C5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00"/>
              </a:lnSpc>
            </a:pPr>
            <a:r>
              <a:rPr lang="en-US" sz="1400" dirty="0"/>
              <a:t>Positions often classified as “mental health services” with job codes miscoded in data reporting.</a:t>
            </a:r>
          </a:p>
        </p:txBody>
      </p:sp>
      <p:sp>
        <p:nvSpPr>
          <p:cNvPr id="10" name="Rectangle: Single Corner Snipped 9">
            <a:extLst>
              <a:ext uri="{FF2B5EF4-FFF2-40B4-BE49-F238E27FC236}">
                <a16:creationId xmlns:a16="http://schemas.microsoft.com/office/drawing/2014/main" id="{06742EF0-EBF6-CCCE-5972-B99368B0549D}"/>
              </a:ext>
            </a:extLst>
          </p:cNvPr>
          <p:cNvSpPr/>
          <p:nvPr/>
        </p:nvSpPr>
        <p:spPr>
          <a:xfrm>
            <a:off x="927735" y="2660014"/>
            <a:ext cx="2750820" cy="921385"/>
          </a:xfrm>
          <a:prstGeom prst="snip1Rect">
            <a:avLst/>
          </a:prstGeom>
          <a:solidFill>
            <a:srgbClr val="D66C5A"/>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600"/>
              </a:lnSpc>
            </a:pPr>
            <a:r>
              <a:rPr lang="en-US" sz="1400" dirty="0"/>
              <a:t>Positions often classified as “motor services” with job codes miscoded in data reporting.</a:t>
            </a:r>
          </a:p>
        </p:txBody>
      </p:sp>
      <p:sp>
        <p:nvSpPr>
          <p:cNvPr id="11" name="Arrow: Down 10">
            <a:extLst>
              <a:ext uri="{FF2B5EF4-FFF2-40B4-BE49-F238E27FC236}">
                <a16:creationId xmlns:a16="http://schemas.microsoft.com/office/drawing/2014/main" id="{3B4FA4C4-492F-F124-3E48-6B5FA231C632}"/>
              </a:ext>
            </a:extLst>
          </p:cNvPr>
          <p:cNvSpPr/>
          <p:nvPr/>
        </p:nvSpPr>
        <p:spPr>
          <a:xfrm>
            <a:off x="5989320" y="2378075"/>
            <a:ext cx="428811" cy="44500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12" name="TextBox 11">
            <a:extLst>
              <a:ext uri="{FF2B5EF4-FFF2-40B4-BE49-F238E27FC236}">
                <a16:creationId xmlns:a16="http://schemas.microsoft.com/office/drawing/2014/main" id="{2ADACA47-58F6-4211-1BAA-05FF1B4CACD5}"/>
              </a:ext>
            </a:extLst>
          </p:cNvPr>
          <p:cNvSpPr txBox="1"/>
          <p:nvPr/>
        </p:nvSpPr>
        <p:spPr>
          <a:xfrm>
            <a:off x="697230" y="4108931"/>
            <a:ext cx="7376160" cy="1711366"/>
          </a:xfrm>
          <a:prstGeom prst="rect">
            <a:avLst/>
          </a:prstGeom>
          <a:noFill/>
        </p:spPr>
        <p:txBody>
          <a:bodyPr wrap="square" rtlCol="0">
            <a:spAutoFit/>
          </a:bodyPr>
          <a:lstStyle/>
          <a:p>
            <a:pPr>
              <a:lnSpc>
                <a:spcPts val="1800"/>
              </a:lnSpc>
            </a:pPr>
            <a:r>
              <a:rPr lang="en-US" dirty="0"/>
              <a:t>Job code miscoding results in generated SAM Warning (DC209).</a:t>
            </a:r>
          </a:p>
          <a:p>
            <a:pPr>
              <a:lnSpc>
                <a:spcPts val="1800"/>
              </a:lnSpc>
            </a:pPr>
            <a:endParaRPr lang="en-US" dirty="0"/>
          </a:p>
          <a:p>
            <a:pPr>
              <a:lnSpc>
                <a:spcPts val="1800"/>
              </a:lnSpc>
            </a:pPr>
            <a:r>
              <a:rPr lang="en-US" dirty="0"/>
              <a:t>Verify staff license and endorsement prior to data reporting.</a:t>
            </a:r>
          </a:p>
          <a:p>
            <a:pPr>
              <a:lnSpc>
                <a:spcPts val="1800"/>
              </a:lnSpc>
            </a:pPr>
            <a:endParaRPr lang="en-US" dirty="0"/>
          </a:p>
          <a:p>
            <a:pPr>
              <a:lnSpc>
                <a:spcPts val="1800"/>
              </a:lnSpc>
            </a:pPr>
            <a:r>
              <a:rPr lang="en-US" dirty="0"/>
              <a:t>Ensure that staff positions are coded correctly in Human Resources systems and are in alignment with job codes/definitions in the Chart of Accounts/staff data reporting documents.</a:t>
            </a:r>
          </a:p>
        </p:txBody>
      </p:sp>
      <p:sp>
        <p:nvSpPr>
          <p:cNvPr id="13" name="Arrow: Down 12">
            <a:extLst>
              <a:ext uri="{FF2B5EF4-FFF2-40B4-BE49-F238E27FC236}">
                <a16:creationId xmlns:a16="http://schemas.microsoft.com/office/drawing/2014/main" id="{14432710-10FB-E153-D664-73D56BD39E4F}"/>
              </a:ext>
            </a:extLst>
          </p:cNvPr>
          <p:cNvSpPr/>
          <p:nvPr/>
        </p:nvSpPr>
        <p:spPr>
          <a:xfrm>
            <a:off x="2072640" y="2393315"/>
            <a:ext cx="428811" cy="44500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sp>
        <p:nvSpPr>
          <p:cNvPr id="3" name="Slide Number Placeholder 2">
            <a:extLst>
              <a:ext uri="{FF2B5EF4-FFF2-40B4-BE49-F238E27FC236}">
                <a16:creationId xmlns:a16="http://schemas.microsoft.com/office/drawing/2014/main" id="{5A4C1EF8-9AC0-CA37-DFBE-7B05566E9F15}"/>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2989220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7EEF-6866-B0F2-2157-0607ABBC74D6}"/>
              </a:ext>
            </a:extLst>
          </p:cNvPr>
          <p:cNvSpPr>
            <a:spLocks noGrp="1"/>
          </p:cNvSpPr>
          <p:nvPr>
            <p:ph type="title"/>
          </p:nvPr>
        </p:nvSpPr>
        <p:spPr>
          <a:xfrm>
            <a:off x="245193" y="254514"/>
            <a:ext cx="7519587" cy="756418"/>
          </a:xfrm>
        </p:spPr>
        <p:txBody>
          <a:bodyPr>
            <a:normAutofit/>
          </a:bodyPr>
          <a:lstStyle/>
          <a:p>
            <a:r>
              <a:rPr lang="en-US" sz="3200" dirty="0"/>
              <a:t>Staff to Student Grade and Caseload Match</a:t>
            </a:r>
          </a:p>
        </p:txBody>
      </p:sp>
      <p:sp>
        <p:nvSpPr>
          <p:cNvPr id="3" name="Content Placeholder 2">
            <a:extLst>
              <a:ext uri="{FF2B5EF4-FFF2-40B4-BE49-F238E27FC236}">
                <a16:creationId xmlns:a16="http://schemas.microsoft.com/office/drawing/2014/main" id="{90B15ACA-31FE-E192-191E-B6A2FAB177FE}"/>
              </a:ext>
            </a:extLst>
          </p:cNvPr>
          <p:cNvSpPr>
            <a:spLocks noGrp="1"/>
          </p:cNvSpPr>
          <p:nvPr>
            <p:ph idx="1"/>
          </p:nvPr>
        </p:nvSpPr>
        <p:spPr>
          <a:xfrm>
            <a:off x="491490" y="1699260"/>
            <a:ext cx="7886700" cy="2468880"/>
          </a:xfrm>
        </p:spPr>
        <p:txBody>
          <a:bodyPr/>
          <a:lstStyle/>
          <a:p>
            <a:pPr marL="0" indent="0">
              <a:lnSpc>
                <a:spcPts val="2000"/>
              </a:lnSpc>
              <a:spcBef>
                <a:spcPts val="0"/>
              </a:spcBef>
              <a:buNone/>
            </a:pPr>
            <a:r>
              <a:rPr lang="en-US" sz="1800" dirty="0"/>
              <a:t>There are two caseload processes in the December Count for special education teachers (202) and speech-language pathologists (238).  </a:t>
            </a:r>
          </a:p>
          <a:p>
            <a:pPr marL="0" indent="0">
              <a:lnSpc>
                <a:spcPts val="2000"/>
              </a:lnSpc>
              <a:spcBef>
                <a:spcPts val="0"/>
              </a:spcBef>
              <a:buNone/>
            </a:pPr>
            <a:endParaRPr lang="en-US" sz="1800" dirty="0"/>
          </a:p>
          <a:p>
            <a:pPr marL="0" indent="0">
              <a:lnSpc>
                <a:spcPts val="2000"/>
              </a:lnSpc>
              <a:spcBef>
                <a:spcPts val="0"/>
              </a:spcBef>
              <a:buNone/>
            </a:pPr>
            <a:r>
              <a:rPr lang="en-US" sz="1800" dirty="0"/>
              <a:t>These processes have distinct data reporting requirements.</a:t>
            </a:r>
          </a:p>
          <a:p>
            <a:pPr marL="0" indent="0">
              <a:lnSpc>
                <a:spcPts val="2000"/>
              </a:lnSpc>
              <a:spcBef>
                <a:spcPts val="0"/>
              </a:spcBef>
              <a:buNone/>
            </a:pPr>
            <a:endParaRPr lang="en-US" sz="1800" dirty="0"/>
          </a:p>
          <a:p>
            <a:pPr marL="457200" indent="-457200">
              <a:lnSpc>
                <a:spcPts val="2000"/>
              </a:lnSpc>
              <a:spcBef>
                <a:spcPts val="0"/>
              </a:spcBef>
              <a:buFont typeface="+mj-lt"/>
              <a:buAutoNum type="arabicParenR"/>
            </a:pPr>
            <a:r>
              <a:rPr lang="en-US" sz="1800" dirty="0"/>
              <a:t>Grade caseload match (staff grades to student grade)</a:t>
            </a:r>
            <a:endParaRPr lang="en-US" sz="1800" i="1" dirty="0"/>
          </a:p>
          <a:p>
            <a:pPr marL="457200" indent="-457200">
              <a:lnSpc>
                <a:spcPts val="2000"/>
              </a:lnSpc>
              <a:spcBef>
                <a:spcPts val="0"/>
              </a:spcBef>
              <a:buFont typeface="+mj-lt"/>
              <a:buAutoNum type="arabicParenR"/>
            </a:pPr>
            <a:endParaRPr lang="en-US" sz="1800" dirty="0"/>
          </a:p>
          <a:p>
            <a:pPr marL="457200" indent="-457200">
              <a:lnSpc>
                <a:spcPts val="2000"/>
              </a:lnSpc>
              <a:spcBef>
                <a:spcPts val="0"/>
              </a:spcBef>
              <a:buFont typeface="+mj-lt"/>
              <a:buAutoNum type="arabicParenR"/>
            </a:pPr>
            <a:r>
              <a:rPr lang="en-US" sz="1800" dirty="0"/>
              <a:t>SAM - 50% caseload match (staff endorsement to student disability)</a:t>
            </a:r>
          </a:p>
          <a:p>
            <a:pPr marL="0" indent="0">
              <a:buNone/>
            </a:pPr>
            <a:endParaRPr lang="en-US" dirty="0"/>
          </a:p>
        </p:txBody>
      </p:sp>
      <p:sp>
        <p:nvSpPr>
          <p:cNvPr id="5" name="Slide Number Placeholder 4">
            <a:extLst>
              <a:ext uri="{FF2B5EF4-FFF2-40B4-BE49-F238E27FC236}">
                <a16:creationId xmlns:a16="http://schemas.microsoft.com/office/drawing/2014/main" id="{22250D6E-A8F7-9415-D026-788117E005F6}"/>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1159649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5157-B0F7-A4AC-103A-31174B475620}"/>
              </a:ext>
            </a:extLst>
          </p:cNvPr>
          <p:cNvSpPr>
            <a:spLocks noGrp="1"/>
          </p:cNvSpPr>
          <p:nvPr>
            <p:ph type="title"/>
          </p:nvPr>
        </p:nvSpPr>
        <p:spPr/>
        <p:txBody>
          <a:bodyPr>
            <a:normAutofit fontScale="90000"/>
          </a:bodyPr>
          <a:lstStyle/>
          <a:p>
            <a:r>
              <a:rPr lang="en-US" sz="3200" dirty="0"/>
              <a:t>Grade Caseload Match</a:t>
            </a:r>
            <a:br>
              <a:rPr lang="en-US" sz="3200" dirty="0"/>
            </a:br>
            <a:r>
              <a:rPr lang="en-US" sz="3200" dirty="0"/>
              <a:t>Job Codes 202 and 238</a:t>
            </a:r>
          </a:p>
        </p:txBody>
      </p:sp>
      <p:sp>
        <p:nvSpPr>
          <p:cNvPr id="3" name="Content Placeholder 2">
            <a:extLst>
              <a:ext uri="{FF2B5EF4-FFF2-40B4-BE49-F238E27FC236}">
                <a16:creationId xmlns:a16="http://schemas.microsoft.com/office/drawing/2014/main" id="{E0BC38B4-08D3-1D42-32DD-10880EE3AA51}"/>
              </a:ext>
            </a:extLst>
          </p:cNvPr>
          <p:cNvSpPr>
            <a:spLocks noGrp="1"/>
          </p:cNvSpPr>
          <p:nvPr>
            <p:ph idx="1"/>
          </p:nvPr>
        </p:nvSpPr>
        <p:spPr>
          <a:xfrm>
            <a:off x="485775" y="1699260"/>
            <a:ext cx="8172450" cy="4640674"/>
          </a:xfrm>
        </p:spPr>
        <p:txBody>
          <a:bodyPr/>
          <a:lstStyle/>
          <a:p>
            <a:pPr marL="0" indent="0">
              <a:lnSpc>
                <a:spcPts val="2000"/>
              </a:lnSpc>
              <a:spcBef>
                <a:spcPts val="0"/>
              </a:spcBef>
              <a:buNone/>
            </a:pPr>
            <a:r>
              <a:rPr lang="en-US" sz="1800" dirty="0"/>
              <a:t>Data compiles when a Snapshot is created.</a:t>
            </a:r>
          </a:p>
          <a:p>
            <a:pPr marL="0" indent="0">
              <a:lnSpc>
                <a:spcPts val="2000"/>
              </a:lnSpc>
              <a:spcBef>
                <a:spcPts val="0"/>
              </a:spcBef>
              <a:buNone/>
            </a:pPr>
            <a:endParaRPr lang="en-US" sz="1800" dirty="0"/>
          </a:p>
          <a:p>
            <a:pPr marL="0" indent="0">
              <a:lnSpc>
                <a:spcPts val="2000"/>
              </a:lnSpc>
              <a:spcBef>
                <a:spcPts val="0"/>
              </a:spcBef>
              <a:buNone/>
            </a:pPr>
            <a:r>
              <a:rPr lang="en-US" sz="1800" dirty="0"/>
              <a:t>Grades marked “Yes” in the staff assignment record must:</a:t>
            </a:r>
          </a:p>
          <a:p>
            <a:pPr marL="0" indent="0">
              <a:lnSpc>
                <a:spcPts val="2000"/>
              </a:lnSpc>
              <a:spcBef>
                <a:spcPts val="0"/>
              </a:spcBef>
              <a:buNone/>
            </a:pPr>
            <a:endParaRPr lang="en-US" sz="1800" dirty="0"/>
          </a:p>
          <a:p>
            <a:pPr marL="342900" indent="-342900">
              <a:lnSpc>
                <a:spcPts val="2000"/>
              </a:lnSpc>
              <a:spcBef>
                <a:spcPts val="0"/>
              </a:spcBef>
              <a:buFont typeface="+mj-lt"/>
              <a:buAutoNum type="arabicParenR"/>
            </a:pPr>
            <a:r>
              <a:rPr lang="en-US" sz="1800" i="1" dirty="0"/>
              <a:t>exactly match</a:t>
            </a:r>
            <a:r>
              <a:rPr lang="en-US" sz="1800" dirty="0"/>
              <a:t> the grades of students in the IEP Participation file</a:t>
            </a:r>
          </a:p>
          <a:p>
            <a:pPr lvl="1">
              <a:lnSpc>
                <a:spcPts val="2000"/>
              </a:lnSpc>
              <a:spcBef>
                <a:spcPts val="0"/>
              </a:spcBef>
              <a:buFont typeface="Wingdings" panose="05000000000000000000" pitchFamily="2" charset="2"/>
              <a:buChar char="Ø"/>
            </a:pPr>
            <a:r>
              <a:rPr lang="en-US" sz="1600" i="1" dirty="0"/>
              <a:t>preferred and most accurate method</a:t>
            </a:r>
          </a:p>
          <a:p>
            <a:pPr marL="800100" lvl="1" indent="-342900">
              <a:lnSpc>
                <a:spcPts val="2000"/>
              </a:lnSpc>
              <a:spcBef>
                <a:spcPts val="0"/>
              </a:spcBef>
              <a:buFont typeface="+mj-lt"/>
              <a:buAutoNum type="arabicParenR"/>
            </a:pPr>
            <a:endParaRPr lang="en-US" sz="1600" i="1" dirty="0"/>
          </a:p>
          <a:p>
            <a:pPr marL="457200" lvl="1" indent="0">
              <a:lnSpc>
                <a:spcPts val="2000"/>
              </a:lnSpc>
              <a:spcBef>
                <a:spcPts val="0"/>
              </a:spcBef>
              <a:buNone/>
            </a:pPr>
            <a:r>
              <a:rPr lang="en-US" sz="1600" i="1" u="sng" dirty="0"/>
              <a:t>OR</a:t>
            </a:r>
            <a:endParaRPr lang="en-US" sz="1600" u="sng" dirty="0"/>
          </a:p>
          <a:p>
            <a:pPr marL="342900" indent="-342900">
              <a:lnSpc>
                <a:spcPts val="2000"/>
              </a:lnSpc>
              <a:spcBef>
                <a:spcPts val="0"/>
              </a:spcBef>
              <a:buFont typeface="+mj-lt"/>
              <a:buAutoNum type="arabicParenR"/>
            </a:pPr>
            <a:endParaRPr lang="en-US" sz="1800" dirty="0"/>
          </a:p>
          <a:p>
            <a:pPr marL="342900" indent="-342900">
              <a:lnSpc>
                <a:spcPts val="2000"/>
              </a:lnSpc>
              <a:spcBef>
                <a:spcPts val="0"/>
              </a:spcBef>
              <a:buFont typeface="+mj-lt"/>
              <a:buAutoNum type="arabicParenR"/>
            </a:pPr>
            <a:r>
              <a:rPr lang="en-US" sz="1800" dirty="0"/>
              <a:t>m</a:t>
            </a:r>
            <a:r>
              <a:rPr lang="en-US" sz="1800" b="0" dirty="0"/>
              <a:t>atch the grade range at the reported school</a:t>
            </a:r>
            <a:endParaRPr lang="en-US" sz="1800" dirty="0"/>
          </a:p>
          <a:p>
            <a:pPr lvl="1">
              <a:lnSpc>
                <a:spcPts val="2000"/>
              </a:lnSpc>
              <a:spcBef>
                <a:spcPts val="0"/>
              </a:spcBef>
              <a:buFont typeface="Wingdings" panose="05000000000000000000" pitchFamily="2" charset="2"/>
              <a:buChar char="Ø"/>
            </a:pPr>
            <a:r>
              <a:rPr lang="en-US" sz="1600" b="0" dirty="0"/>
              <a:t>method is allowed</a:t>
            </a:r>
          </a:p>
          <a:p>
            <a:pPr lvl="1">
              <a:lnSpc>
                <a:spcPts val="2000"/>
              </a:lnSpc>
              <a:spcBef>
                <a:spcPts val="0"/>
              </a:spcBef>
              <a:buFont typeface="Wingdings" panose="05000000000000000000" pitchFamily="2" charset="2"/>
              <a:buChar char="Ø"/>
            </a:pPr>
            <a:r>
              <a:rPr lang="en-US" sz="1600" b="0" dirty="0"/>
              <a:t>often results in unnecessary SAM Warnings </a:t>
            </a:r>
            <a:r>
              <a:rPr lang="en-US" sz="1600" b="0" i="1" dirty="0"/>
              <a:t>(particularly ECSE teachers</a:t>
            </a:r>
            <a:r>
              <a:rPr lang="en-US" sz="1600" i="1" dirty="0"/>
              <a:t>)</a:t>
            </a:r>
            <a:r>
              <a:rPr lang="en-US" sz="1600" dirty="0"/>
              <a:t> (DC209/DC210)</a:t>
            </a:r>
          </a:p>
          <a:p>
            <a:endParaRPr lang="en-US" dirty="0"/>
          </a:p>
        </p:txBody>
      </p:sp>
      <p:sp>
        <p:nvSpPr>
          <p:cNvPr id="5" name="Slide Number Placeholder 4">
            <a:extLst>
              <a:ext uri="{FF2B5EF4-FFF2-40B4-BE49-F238E27FC236}">
                <a16:creationId xmlns:a16="http://schemas.microsoft.com/office/drawing/2014/main" id="{AB3D24F9-EAF2-ED70-826D-028F06F5D719}"/>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34872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52148-4ED8-1EA6-EEAD-4B94B1FEA880}"/>
              </a:ext>
            </a:extLst>
          </p:cNvPr>
          <p:cNvSpPr>
            <a:spLocks noGrp="1"/>
          </p:cNvSpPr>
          <p:nvPr>
            <p:ph type="title"/>
          </p:nvPr>
        </p:nvSpPr>
        <p:spPr/>
        <p:txBody>
          <a:bodyPr>
            <a:normAutofit/>
          </a:bodyPr>
          <a:lstStyle/>
          <a:p>
            <a:r>
              <a:rPr lang="en-US" sz="3200" dirty="0"/>
              <a:t>Regulations:  IDEA/ECEA</a:t>
            </a:r>
          </a:p>
        </p:txBody>
      </p:sp>
      <p:sp>
        <p:nvSpPr>
          <p:cNvPr id="3" name="Content Placeholder 2">
            <a:extLst>
              <a:ext uri="{FF2B5EF4-FFF2-40B4-BE49-F238E27FC236}">
                <a16:creationId xmlns:a16="http://schemas.microsoft.com/office/drawing/2014/main" id="{EF94B686-EA39-320C-41FA-088A5DACCA6C}"/>
              </a:ext>
            </a:extLst>
          </p:cNvPr>
          <p:cNvSpPr>
            <a:spLocks noGrp="1"/>
          </p:cNvSpPr>
          <p:nvPr>
            <p:ph idx="1"/>
          </p:nvPr>
        </p:nvSpPr>
        <p:spPr>
          <a:xfrm>
            <a:off x="81055" y="1786344"/>
            <a:ext cx="8981889" cy="4640674"/>
          </a:xfrm>
        </p:spPr>
        <p:txBody>
          <a:bodyPr>
            <a:normAutofit/>
          </a:bodyPr>
          <a:lstStyle/>
          <a:p>
            <a:pPr marL="0" indent="0">
              <a:lnSpc>
                <a:spcPts val="2000"/>
              </a:lnSpc>
              <a:spcBef>
                <a:spcPts val="0"/>
              </a:spcBef>
              <a:buNone/>
            </a:pPr>
            <a:r>
              <a:rPr lang="en-US" sz="1800" dirty="0"/>
              <a:t>Special education staff employed in positions requiring a CDE license must be </a:t>
            </a:r>
            <a:r>
              <a:rPr lang="en-US" sz="1800" i="1" dirty="0"/>
              <a:t>qualified</a:t>
            </a:r>
            <a:r>
              <a:rPr lang="en-US" sz="1800" dirty="0"/>
              <a:t>.</a:t>
            </a:r>
          </a:p>
          <a:p>
            <a:pPr marL="0" indent="0">
              <a:lnSpc>
                <a:spcPts val="2000"/>
              </a:lnSpc>
              <a:spcBef>
                <a:spcPts val="0"/>
              </a:spcBef>
              <a:buNone/>
            </a:pPr>
            <a:endParaRPr lang="en-US" sz="1800" dirty="0"/>
          </a:p>
          <a:p>
            <a:pPr marL="0" indent="0">
              <a:lnSpc>
                <a:spcPts val="2000"/>
              </a:lnSpc>
              <a:spcBef>
                <a:spcPts val="0"/>
              </a:spcBef>
              <a:buNone/>
            </a:pPr>
            <a:r>
              <a:rPr lang="en-US" sz="1800" b="1" dirty="0"/>
              <a:t>Federal Law IDEA </a:t>
            </a:r>
            <a:r>
              <a:rPr lang="en-US" sz="1800" i="1" dirty="0"/>
              <a:t>(The Individuals with Disabilities Education Act)</a:t>
            </a:r>
          </a:p>
          <a:p>
            <a:pPr marL="0" indent="0">
              <a:lnSpc>
                <a:spcPts val="2000"/>
              </a:lnSpc>
              <a:spcBef>
                <a:spcPts val="0"/>
              </a:spcBef>
              <a:buNone/>
            </a:pPr>
            <a:endParaRPr lang="en-US" sz="1800" i="1" dirty="0"/>
          </a:p>
          <a:p>
            <a:pPr marL="0" indent="0">
              <a:lnSpc>
                <a:spcPts val="2000"/>
              </a:lnSpc>
              <a:spcBef>
                <a:spcPts val="0"/>
              </a:spcBef>
              <a:buNone/>
            </a:pPr>
            <a:r>
              <a:rPr lang="en-US" sz="1800" dirty="0"/>
              <a:t>Requires staff who serve students with disabilities to be appropriately licensed and endorsed.</a:t>
            </a:r>
          </a:p>
          <a:p>
            <a:pPr>
              <a:lnSpc>
                <a:spcPts val="2000"/>
              </a:lnSpc>
              <a:spcBef>
                <a:spcPts val="0"/>
              </a:spcBef>
            </a:pPr>
            <a:endParaRPr lang="en-US" sz="1800" dirty="0"/>
          </a:p>
          <a:p>
            <a:pPr marL="0" indent="0">
              <a:lnSpc>
                <a:spcPts val="2000"/>
              </a:lnSpc>
              <a:spcBef>
                <a:spcPts val="0"/>
              </a:spcBef>
              <a:buNone/>
            </a:pPr>
            <a:r>
              <a:rPr lang="en-US" sz="1800" b="1" dirty="0"/>
              <a:t>State Rules ECEA </a:t>
            </a:r>
            <a:r>
              <a:rPr lang="en-US" sz="1800" i="1" dirty="0"/>
              <a:t>(Exceptional Children’s Educational Act-section 3.04 Personnel Qualifications)</a:t>
            </a:r>
          </a:p>
          <a:p>
            <a:pPr marL="0" indent="0">
              <a:lnSpc>
                <a:spcPts val="2000"/>
              </a:lnSpc>
              <a:spcBef>
                <a:spcPts val="0"/>
              </a:spcBef>
              <a:buNone/>
            </a:pPr>
            <a:endParaRPr lang="en-US" sz="1800" dirty="0"/>
          </a:p>
          <a:p>
            <a:pPr marL="0" indent="0">
              <a:lnSpc>
                <a:spcPts val="2000"/>
              </a:lnSpc>
              <a:spcBef>
                <a:spcPts val="0"/>
              </a:spcBef>
              <a:buNone/>
            </a:pPr>
            <a:r>
              <a:rPr lang="en-US" sz="1800" dirty="0"/>
              <a:t>All personnel providing special education services to children with disabilities shall be qualified.</a:t>
            </a:r>
            <a:endParaRPr lang="en-US" sz="1800" i="1" dirty="0"/>
          </a:p>
          <a:p>
            <a:pPr>
              <a:lnSpc>
                <a:spcPts val="2000"/>
              </a:lnSpc>
              <a:spcBef>
                <a:spcPts val="0"/>
              </a:spcBef>
            </a:pPr>
            <a:endParaRPr lang="en-US" sz="1800" i="1" dirty="0"/>
          </a:p>
          <a:p>
            <a:pPr marL="0" indent="0">
              <a:lnSpc>
                <a:spcPts val="2000"/>
              </a:lnSpc>
              <a:spcBef>
                <a:spcPts val="0"/>
              </a:spcBef>
              <a:buNone/>
            </a:pPr>
            <a:r>
              <a:rPr lang="en-US" sz="1800" dirty="0"/>
              <a:t>Each special education teacher will serve, at a minimum, a majority of special education students with the same identified area of need as that teacher’s special education license endorsement. The endorsement level must be appropriate for the age being taught. </a:t>
            </a:r>
            <a:r>
              <a:rPr lang="en-US" sz="1800" i="1" dirty="0"/>
              <a:t>(this is the 50% staff to student caseload match)</a:t>
            </a:r>
          </a:p>
          <a:p>
            <a:pPr>
              <a:lnSpc>
                <a:spcPts val="2000"/>
              </a:lnSpc>
              <a:spcBef>
                <a:spcPts val="0"/>
              </a:spcBef>
            </a:pPr>
            <a:endParaRPr lang="en-US" sz="1800" dirty="0"/>
          </a:p>
          <a:p>
            <a:pPr>
              <a:lnSpc>
                <a:spcPts val="2000"/>
              </a:lnSpc>
              <a:spcBef>
                <a:spcPts val="0"/>
              </a:spcBef>
            </a:pPr>
            <a:endParaRPr lang="en-US" sz="1800" i="1" dirty="0"/>
          </a:p>
          <a:p>
            <a:pPr marL="0" indent="0">
              <a:lnSpc>
                <a:spcPts val="2000"/>
              </a:lnSpc>
              <a:spcBef>
                <a:spcPts val="0"/>
              </a:spcBef>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686EA7D7-DDE4-E7B3-5C3A-D824ACBB10DC}"/>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5248643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5157-B0F7-A4AC-103A-31174B475620}"/>
              </a:ext>
            </a:extLst>
          </p:cNvPr>
          <p:cNvSpPr>
            <a:spLocks noGrp="1"/>
          </p:cNvSpPr>
          <p:nvPr>
            <p:ph type="title"/>
          </p:nvPr>
        </p:nvSpPr>
        <p:spPr/>
        <p:txBody>
          <a:bodyPr>
            <a:normAutofit fontScale="90000"/>
          </a:bodyPr>
          <a:lstStyle/>
          <a:p>
            <a:r>
              <a:rPr lang="en-US" sz="3200" dirty="0"/>
              <a:t>Grade Caseload Match</a:t>
            </a:r>
            <a:br>
              <a:rPr lang="en-US" sz="3200" dirty="0"/>
            </a:br>
            <a:r>
              <a:rPr lang="en-US" sz="3200" dirty="0"/>
              <a:t>Primary and Secondary Provider</a:t>
            </a:r>
          </a:p>
        </p:txBody>
      </p:sp>
      <p:sp>
        <p:nvSpPr>
          <p:cNvPr id="3" name="Content Placeholder 2">
            <a:extLst>
              <a:ext uri="{FF2B5EF4-FFF2-40B4-BE49-F238E27FC236}">
                <a16:creationId xmlns:a16="http://schemas.microsoft.com/office/drawing/2014/main" id="{E0BC38B4-08D3-1D42-32DD-10880EE3AA51}"/>
              </a:ext>
            </a:extLst>
          </p:cNvPr>
          <p:cNvSpPr>
            <a:spLocks noGrp="1"/>
          </p:cNvSpPr>
          <p:nvPr>
            <p:ph idx="1"/>
          </p:nvPr>
        </p:nvSpPr>
        <p:spPr>
          <a:xfrm>
            <a:off x="491490" y="1706880"/>
            <a:ext cx="7700010" cy="4640674"/>
          </a:xfrm>
        </p:spPr>
        <p:txBody>
          <a:bodyPr/>
          <a:lstStyle/>
          <a:p>
            <a:pPr marL="45720" indent="0">
              <a:lnSpc>
                <a:spcPts val="2000"/>
              </a:lnSpc>
              <a:spcBef>
                <a:spcPts val="0"/>
              </a:spcBef>
              <a:buNone/>
            </a:pPr>
            <a:r>
              <a:rPr lang="en-US" sz="1800" b="0" dirty="0">
                <a:solidFill>
                  <a:schemeClr val="tx1"/>
                </a:solidFill>
              </a:rPr>
              <a:t>Separate assignment records are required for special education teachers (202) and speech-language pathologists (238) </a:t>
            </a:r>
            <a:r>
              <a:rPr lang="en-US" sz="1800" dirty="0"/>
              <a:t>who </a:t>
            </a:r>
            <a:r>
              <a:rPr lang="en-US" sz="1800" b="0" dirty="0">
                <a:solidFill>
                  <a:schemeClr val="tx1"/>
                </a:solidFill>
              </a:rPr>
              <a:t>serve multiple grade levels:</a:t>
            </a:r>
          </a:p>
          <a:p>
            <a:pPr lvl="1">
              <a:lnSpc>
                <a:spcPts val="2000"/>
              </a:lnSpc>
              <a:spcBef>
                <a:spcPts val="0"/>
              </a:spcBef>
              <a:buFont typeface="Wingdings" panose="05000000000000000000" pitchFamily="2" charset="2"/>
              <a:buChar char="Ø"/>
            </a:pPr>
            <a:r>
              <a:rPr lang="en-US" sz="1800" b="0" dirty="0">
                <a:solidFill>
                  <a:schemeClr val="tx1"/>
                </a:solidFill>
              </a:rPr>
              <a:t>Pre-K grade (AIA 0035 Early Childhood/Prekindergarten)</a:t>
            </a:r>
          </a:p>
          <a:p>
            <a:pPr lvl="1">
              <a:lnSpc>
                <a:spcPts val="2000"/>
              </a:lnSpc>
              <a:spcBef>
                <a:spcPts val="0"/>
              </a:spcBef>
              <a:buFont typeface="Wingdings" panose="05000000000000000000" pitchFamily="2" charset="2"/>
              <a:buChar char="Ø"/>
            </a:pPr>
            <a:r>
              <a:rPr lang="en-US" sz="1800" b="0" dirty="0">
                <a:solidFill>
                  <a:schemeClr val="tx1"/>
                </a:solidFill>
              </a:rPr>
              <a:t>Grade K only (AIA 0036) Kindergarten</a:t>
            </a:r>
          </a:p>
          <a:p>
            <a:pPr lvl="1">
              <a:lnSpc>
                <a:spcPts val="2000"/>
              </a:lnSpc>
              <a:spcBef>
                <a:spcPts val="0"/>
              </a:spcBef>
              <a:buFont typeface="Wingdings" panose="05000000000000000000" pitchFamily="2" charset="2"/>
              <a:buChar char="Ø"/>
            </a:pPr>
            <a:r>
              <a:rPr lang="en-US" sz="1800" b="0" dirty="0">
                <a:solidFill>
                  <a:schemeClr val="tx1"/>
                </a:solidFill>
              </a:rPr>
              <a:t>Grades K, 1, 2 (AIA 0041 Early Childhood/Elementary) </a:t>
            </a:r>
            <a:r>
              <a:rPr lang="en-US" sz="1800" b="1" i="1" dirty="0">
                <a:solidFill>
                  <a:schemeClr val="tx1"/>
                </a:solidFill>
              </a:rPr>
              <a:t>(see below)</a:t>
            </a:r>
          </a:p>
          <a:p>
            <a:pPr lvl="1">
              <a:lnSpc>
                <a:spcPts val="2000"/>
              </a:lnSpc>
              <a:spcBef>
                <a:spcPts val="0"/>
              </a:spcBef>
              <a:buFont typeface="Wingdings" panose="05000000000000000000" pitchFamily="2" charset="2"/>
              <a:buChar char="Ø"/>
            </a:pPr>
            <a:r>
              <a:rPr lang="en-US" sz="1800" dirty="0"/>
              <a:t>Grades 3-12 (0002 Special Education)</a:t>
            </a:r>
          </a:p>
          <a:p>
            <a:pPr marL="45720" indent="0">
              <a:lnSpc>
                <a:spcPts val="2000"/>
              </a:lnSpc>
              <a:spcBef>
                <a:spcPts val="0"/>
              </a:spcBef>
              <a:buNone/>
            </a:pPr>
            <a:endParaRPr lang="en-US" sz="1800" b="0" dirty="0">
              <a:solidFill>
                <a:schemeClr val="tx1"/>
              </a:solidFill>
            </a:endParaRPr>
          </a:p>
          <a:p>
            <a:pPr marL="45720" indent="0">
              <a:lnSpc>
                <a:spcPts val="2000"/>
              </a:lnSpc>
              <a:spcBef>
                <a:spcPts val="0"/>
              </a:spcBef>
              <a:buClrTx/>
              <a:buNone/>
            </a:pPr>
            <a:r>
              <a:rPr lang="en-US" sz="1800" b="0" dirty="0"/>
              <a:t>EDIDs reported in </a:t>
            </a:r>
            <a:r>
              <a:rPr lang="en-US" sz="1800" b="1" i="1" dirty="0"/>
              <a:t>both</a:t>
            </a:r>
            <a:r>
              <a:rPr lang="en-US" sz="1800" b="0" dirty="0"/>
              <a:t> the Primary Provider </a:t>
            </a:r>
            <a:r>
              <a:rPr lang="en-US" sz="1800" b="1" i="1" dirty="0"/>
              <a:t>and</a:t>
            </a:r>
            <a:r>
              <a:rPr lang="en-US" sz="1800" dirty="0"/>
              <a:t> </a:t>
            </a:r>
            <a:r>
              <a:rPr lang="en-US" sz="1800" b="0" dirty="0"/>
              <a:t>Secondary Provider fields </a:t>
            </a:r>
            <a:r>
              <a:rPr lang="en-US" sz="1800" b="0" i="1" dirty="0"/>
              <a:t>(student IEP Participation data)</a:t>
            </a:r>
            <a:r>
              <a:rPr lang="en-US" sz="1800" b="0" dirty="0"/>
              <a:t> compile into the grade caseload match. </a:t>
            </a:r>
          </a:p>
          <a:p>
            <a:pPr marL="45720" indent="0">
              <a:spcBef>
                <a:spcPts val="0"/>
              </a:spcBef>
              <a:buClrTx/>
              <a:buNone/>
            </a:pPr>
            <a:endParaRPr lang="en-US" sz="1800" dirty="0"/>
          </a:p>
          <a:p>
            <a:pPr marL="612648" indent="-704088">
              <a:lnSpc>
                <a:spcPts val="2000"/>
              </a:lnSpc>
              <a:spcBef>
                <a:spcPts val="0"/>
              </a:spcBef>
              <a:buClrTx/>
              <a:buNone/>
            </a:pPr>
            <a:r>
              <a:rPr lang="en-US" sz="1800" b="1" i="1" dirty="0"/>
              <a:t>Note:</a:t>
            </a:r>
            <a:r>
              <a:rPr lang="en-US" sz="1800" i="1" dirty="0"/>
              <a:t>  </a:t>
            </a:r>
            <a:r>
              <a:rPr lang="en-US" sz="1800" b="0" dirty="0"/>
              <a:t>Early Childhood Special Education (age level 0-8) endorsement is appropriate for services to students in grades PreK through 2 only.  For SAM to determine qualified status, a separate assignment record for elementary grades K, 1, 2 </a:t>
            </a:r>
            <a:r>
              <a:rPr lang="en-US" sz="1800" b="0" i="1" dirty="0"/>
              <a:t>(any combination of these grades)</a:t>
            </a:r>
            <a:r>
              <a:rPr lang="en-US" sz="1800" b="0" dirty="0"/>
              <a:t> is reported with AIA 0041.</a:t>
            </a:r>
          </a:p>
          <a:p>
            <a:pPr marL="0" indent="0">
              <a:buNone/>
            </a:pPr>
            <a:endParaRPr lang="en-US" dirty="0"/>
          </a:p>
        </p:txBody>
      </p:sp>
      <p:sp>
        <p:nvSpPr>
          <p:cNvPr id="5" name="Slide Number Placeholder 4">
            <a:extLst>
              <a:ext uri="{FF2B5EF4-FFF2-40B4-BE49-F238E27FC236}">
                <a16:creationId xmlns:a16="http://schemas.microsoft.com/office/drawing/2014/main" id="{BA59F3A6-CE8B-7387-01C0-47775A7B9C91}"/>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573666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5157-B0F7-A4AC-103A-31174B475620}"/>
              </a:ext>
            </a:extLst>
          </p:cNvPr>
          <p:cNvSpPr>
            <a:spLocks noGrp="1"/>
          </p:cNvSpPr>
          <p:nvPr>
            <p:ph type="title"/>
          </p:nvPr>
        </p:nvSpPr>
        <p:spPr/>
        <p:txBody>
          <a:bodyPr>
            <a:normAutofit fontScale="90000"/>
          </a:bodyPr>
          <a:lstStyle/>
          <a:p>
            <a:r>
              <a:rPr lang="en-US" sz="3200" dirty="0"/>
              <a:t>SAM 50% Caseload Match</a:t>
            </a:r>
            <a:br>
              <a:rPr lang="en-US" sz="3200" dirty="0"/>
            </a:br>
            <a:r>
              <a:rPr lang="en-US" sz="3200" dirty="0"/>
              <a:t>Primary Provider</a:t>
            </a:r>
          </a:p>
        </p:txBody>
      </p:sp>
      <p:sp>
        <p:nvSpPr>
          <p:cNvPr id="3" name="Content Placeholder 2">
            <a:extLst>
              <a:ext uri="{FF2B5EF4-FFF2-40B4-BE49-F238E27FC236}">
                <a16:creationId xmlns:a16="http://schemas.microsoft.com/office/drawing/2014/main" id="{E0BC38B4-08D3-1D42-32DD-10880EE3AA51}"/>
              </a:ext>
            </a:extLst>
          </p:cNvPr>
          <p:cNvSpPr>
            <a:spLocks noGrp="1"/>
          </p:cNvSpPr>
          <p:nvPr>
            <p:ph idx="1"/>
          </p:nvPr>
        </p:nvSpPr>
        <p:spPr>
          <a:xfrm>
            <a:off x="491490" y="1699260"/>
            <a:ext cx="8042910" cy="4640674"/>
          </a:xfrm>
        </p:spPr>
        <p:txBody>
          <a:bodyPr/>
          <a:lstStyle/>
          <a:p>
            <a:pPr marL="45720" indent="0">
              <a:lnSpc>
                <a:spcPts val="2000"/>
              </a:lnSpc>
              <a:spcBef>
                <a:spcPts val="0"/>
              </a:spcBef>
              <a:buNone/>
            </a:pPr>
            <a:r>
              <a:rPr lang="en-US" sz="1800" b="0" dirty="0">
                <a:solidFill>
                  <a:schemeClr val="tx1"/>
                </a:solidFill>
              </a:rPr>
              <a:t>Special education teachers (202) and speech-language pathologists (238) must hold an appropriate endorsement for the majority of disabilities/grade range of students to whom they are the Primary Service Provider.</a:t>
            </a:r>
          </a:p>
          <a:p>
            <a:pPr marL="45720" indent="0">
              <a:lnSpc>
                <a:spcPts val="2000"/>
              </a:lnSpc>
              <a:spcBef>
                <a:spcPts val="0"/>
              </a:spcBef>
              <a:buNone/>
            </a:pPr>
            <a:endParaRPr lang="en-US" sz="1800" b="0" dirty="0">
              <a:solidFill>
                <a:schemeClr val="tx1"/>
              </a:solidFill>
            </a:endParaRPr>
          </a:p>
          <a:p>
            <a:pPr marL="45720" indent="0">
              <a:lnSpc>
                <a:spcPts val="2000"/>
              </a:lnSpc>
              <a:spcBef>
                <a:spcPts val="0"/>
              </a:spcBef>
              <a:buClrTx/>
              <a:buNone/>
            </a:pPr>
            <a:r>
              <a:rPr lang="en-US" sz="1800" b="0" dirty="0"/>
              <a:t>EDIDs reported in </a:t>
            </a:r>
            <a:r>
              <a:rPr lang="en-US" sz="1800" b="1" i="1" dirty="0"/>
              <a:t>only </a:t>
            </a:r>
            <a:r>
              <a:rPr lang="en-US" sz="1800" dirty="0"/>
              <a:t>the</a:t>
            </a:r>
            <a:r>
              <a:rPr lang="en-US" sz="1800" b="0" dirty="0"/>
              <a:t> Primary Provider field </a:t>
            </a:r>
            <a:r>
              <a:rPr lang="en-US" sz="1800" b="0" i="1" dirty="0"/>
              <a:t>(student IEP Participation data)</a:t>
            </a:r>
            <a:r>
              <a:rPr lang="en-US" sz="1800" b="0" dirty="0"/>
              <a:t> compile into the 50% </a:t>
            </a:r>
            <a:r>
              <a:rPr lang="en-US" sz="1800" dirty="0"/>
              <a:t>c</a:t>
            </a:r>
            <a:r>
              <a:rPr lang="en-US" sz="1800" b="0" dirty="0"/>
              <a:t>aseload match. </a:t>
            </a:r>
          </a:p>
          <a:p>
            <a:pPr marL="45720" indent="0">
              <a:lnSpc>
                <a:spcPts val="2000"/>
              </a:lnSpc>
              <a:spcBef>
                <a:spcPts val="0"/>
              </a:spcBef>
              <a:buClrTx/>
              <a:buNone/>
            </a:pPr>
            <a:endParaRPr lang="en-US" sz="1800" dirty="0"/>
          </a:p>
          <a:p>
            <a:pPr marL="45720" indent="0">
              <a:lnSpc>
                <a:spcPts val="2000"/>
              </a:lnSpc>
              <a:spcBef>
                <a:spcPts val="0"/>
              </a:spcBef>
              <a:buClrTx/>
              <a:buNone/>
            </a:pPr>
            <a:r>
              <a:rPr lang="en-US" sz="1800" b="0" dirty="0"/>
              <a:t>EDIDs reported in any of the four Secondary Provider fields do not compile into the 50% caseload</a:t>
            </a:r>
            <a:r>
              <a:rPr lang="en-US" sz="1800" dirty="0"/>
              <a:t> match.</a:t>
            </a:r>
            <a:endParaRPr lang="en-US" sz="1800" b="0" dirty="0"/>
          </a:p>
          <a:p>
            <a:pPr marL="45720" indent="0">
              <a:spcBef>
                <a:spcPts val="0"/>
              </a:spcBef>
              <a:buClrTx/>
              <a:buNone/>
            </a:pPr>
            <a:endParaRPr lang="en-US" sz="1800" dirty="0"/>
          </a:p>
          <a:p>
            <a:pPr marL="612648" indent="-704088">
              <a:lnSpc>
                <a:spcPts val="2000"/>
              </a:lnSpc>
              <a:spcBef>
                <a:spcPts val="0"/>
              </a:spcBef>
              <a:buClrTx/>
              <a:buNone/>
            </a:pPr>
            <a:r>
              <a:rPr lang="en-US" sz="1800" b="1" i="1" dirty="0"/>
              <a:t>Note:</a:t>
            </a:r>
            <a:r>
              <a:rPr lang="en-US" sz="1800" i="1" dirty="0"/>
              <a:t>  </a:t>
            </a:r>
            <a:r>
              <a:rPr lang="en-US" sz="1800" dirty="0"/>
              <a:t>Staff not satisfying the 50% caseload match will generate SAM Warnings DC209/DC210.</a:t>
            </a:r>
            <a:endParaRPr lang="en-US" dirty="0"/>
          </a:p>
        </p:txBody>
      </p:sp>
      <p:sp>
        <p:nvSpPr>
          <p:cNvPr id="5" name="Slide Number Placeholder 4">
            <a:extLst>
              <a:ext uri="{FF2B5EF4-FFF2-40B4-BE49-F238E27FC236}">
                <a16:creationId xmlns:a16="http://schemas.microsoft.com/office/drawing/2014/main" id="{378CAF1F-092C-6820-26CB-8E39FDFD8A43}"/>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1670470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5193" y="1687831"/>
            <a:ext cx="8763001" cy="4099560"/>
          </a:xfrm>
        </p:spPr>
        <p:txBody>
          <a:bodyPr>
            <a:normAutofit/>
          </a:bodyPr>
          <a:lstStyle/>
          <a:p>
            <a:pPr marL="0" indent="0">
              <a:lnSpc>
                <a:spcPts val="2000"/>
              </a:lnSpc>
              <a:spcBef>
                <a:spcPts val="0"/>
              </a:spcBef>
              <a:buNone/>
            </a:pPr>
            <a:r>
              <a:rPr lang="en-US" sz="1800" dirty="0"/>
              <a:t>Guidance documents to assist in proper job coding, allowable license types and appropriate special education endorsements are posted at: </a:t>
            </a:r>
            <a:r>
              <a:rPr lang="en-US" sz="1800" dirty="0">
                <a:hlinkClick r:id="rId3"/>
              </a:rPr>
              <a:t>https://www.cde.state.co.us/datapipeline/snap_sped-december</a:t>
            </a:r>
            <a:endParaRPr lang="en-US" sz="1800" dirty="0"/>
          </a:p>
          <a:p>
            <a:pPr marL="0" indent="0">
              <a:lnSpc>
                <a:spcPts val="2000"/>
              </a:lnSpc>
              <a:spcBef>
                <a:spcPts val="0"/>
              </a:spcBef>
              <a:buNone/>
            </a:pPr>
            <a:endParaRPr lang="en-US" sz="1800" dirty="0"/>
          </a:p>
          <a:p>
            <a:pPr marL="0" indent="0">
              <a:lnSpc>
                <a:spcPts val="2000"/>
              </a:lnSpc>
              <a:spcBef>
                <a:spcPts val="0"/>
              </a:spcBef>
              <a:buNone/>
            </a:pPr>
            <a:r>
              <a:rPr lang="en-US" sz="1800" dirty="0"/>
              <a:t>Staff Approval Matrix (SAM) and Licensing References:</a:t>
            </a:r>
          </a:p>
          <a:p>
            <a:pPr marL="0" indent="0">
              <a:lnSpc>
                <a:spcPts val="2000"/>
              </a:lnSpc>
              <a:spcBef>
                <a:spcPts val="0"/>
              </a:spcBef>
              <a:buNone/>
            </a:pPr>
            <a:endParaRPr lang="en-US" sz="1800" dirty="0"/>
          </a:p>
          <a:p>
            <a:pPr>
              <a:lnSpc>
                <a:spcPts val="2000"/>
              </a:lnSpc>
              <a:spcBef>
                <a:spcPts val="0"/>
              </a:spcBef>
              <a:buFont typeface="Wingdings" panose="05000000000000000000" pitchFamily="2" charset="2"/>
              <a:buChar char="Ø"/>
            </a:pPr>
            <a:r>
              <a:rPr lang="en-US" sz="1700" dirty="0"/>
              <a:t>Special Education Licensing Requirements by Job Classification and Fully Qualified Status</a:t>
            </a:r>
          </a:p>
          <a:p>
            <a:pPr>
              <a:lnSpc>
                <a:spcPts val="2000"/>
              </a:lnSpc>
              <a:spcBef>
                <a:spcPts val="0"/>
              </a:spcBef>
              <a:buFont typeface="Wingdings" panose="05000000000000000000" pitchFamily="2" charset="2"/>
              <a:buChar char="Ø"/>
            </a:pPr>
            <a:endParaRPr lang="en-US" sz="1700" dirty="0"/>
          </a:p>
          <a:p>
            <a:pPr>
              <a:lnSpc>
                <a:spcPts val="2000"/>
              </a:lnSpc>
              <a:spcBef>
                <a:spcPts val="0"/>
              </a:spcBef>
              <a:buFont typeface="Wingdings" panose="05000000000000000000" pitchFamily="2" charset="2"/>
              <a:buChar char="Ø"/>
            </a:pPr>
            <a:r>
              <a:rPr lang="en-US" sz="1700" dirty="0"/>
              <a:t>Special Education Endorsement Qualifications by Assignment, Disability, and Age of Student </a:t>
            </a:r>
          </a:p>
          <a:p>
            <a:pPr marL="0" indent="0">
              <a:lnSpc>
                <a:spcPts val="2000"/>
              </a:lnSpc>
              <a:spcBef>
                <a:spcPts val="0"/>
              </a:spcBef>
              <a:buNone/>
            </a:pPr>
            <a:r>
              <a:rPr lang="en-US" sz="1700" i="1" dirty="0"/>
              <a:t>        (50% caseload match criteria by student disability)</a:t>
            </a:r>
          </a:p>
          <a:p>
            <a:pPr marL="0" indent="0">
              <a:lnSpc>
                <a:spcPts val="2000"/>
              </a:lnSpc>
              <a:spcBef>
                <a:spcPts val="0"/>
              </a:spcBef>
              <a:buNone/>
            </a:pPr>
            <a:endParaRPr lang="en-US" sz="1700" i="1" dirty="0"/>
          </a:p>
          <a:p>
            <a:pPr>
              <a:lnSpc>
                <a:spcPts val="2000"/>
              </a:lnSpc>
              <a:spcBef>
                <a:spcPts val="0"/>
              </a:spcBef>
              <a:buFont typeface="Wingdings" panose="05000000000000000000" pitchFamily="2" charset="2"/>
              <a:buChar char="Ø"/>
            </a:pPr>
            <a:r>
              <a:rPr lang="en-US" sz="1700" dirty="0"/>
              <a:t>Staff Approval Matrix (SAM: 1.5) Report Fact Sheet</a:t>
            </a:r>
            <a:endParaRPr lang="en-US" sz="1700" i="1" dirty="0"/>
          </a:p>
          <a:p>
            <a:pPr marL="0" indent="0">
              <a:lnSpc>
                <a:spcPts val="2000"/>
              </a:lnSpc>
              <a:spcBef>
                <a:spcPts val="0"/>
              </a:spcBef>
              <a:buNone/>
            </a:pPr>
            <a:endParaRPr lang="en-US" sz="1800" i="1" dirty="0"/>
          </a:p>
        </p:txBody>
      </p:sp>
      <p:sp>
        <p:nvSpPr>
          <p:cNvPr id="3" name="Title 2"/>
          <p:cNvSpPr>
            <a:spLocks noGrp="1"/>
          </p:cNvSpPr>
          <p:nvPr>
            <p:ph type="title"/>
          </p:nvPr>
        </p:nvSpPr>
        <p:spPr/>
        <p:txBody>
          <a:bodyPr>
            <a:noAutofit/>
          </a:bodyPr>
          <a:lstStyle/>
          <a:p>
            <a:r>
              <a:rPr lang="en-US" sz="3200" dirty="0">
                <a:latin typeface="+mj-lt"/>
              </a:rPr>
              <a:t>Licensing and Caseload</a:t>
            </a:r>
            <a:br>
              <a:rPr lang="en-US" sz="3200" dirty="0">
                <a:latin typeface="+mj-lt"/>
              </a:rPr>
            </a:br>
            <a:r>
              <a:rPr lang="en-US" sz="3200" dirty="0">
                <a:latin typeface="+mj-lt"/>
              </a:rPr>
              <a:t>Reference Documents</a:t>
            </a:r>
          </a:p>
        </p:txBody>
      </p:sp>
      <p:sp>
        <p:nvSpPr>
          <p:cNvPr id="4" name="Slide Number Placeholder 3">
            <a:extLst>
              <a:ext uri="{FF2B5EF4-FFF2-40B4-BE49-F238E27FC236}">
                <a16:creationId xmlns:a16="http://schemas.microsoft.com/office/drawing/2014/main" id="{6801EB37-A216-C9A4-1AE9-338F5AB1ED91}"/>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3908808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19" y="1681480"/>
            <a:ext cx="8407893" cy="3416300"/>
          </a:xfrm>
        </p:spPr>
        <p:txBody>
          <a:bodyPr>
            <a:noAutofit/>
          </a:bodyPr>
          <a:lstStyle/>
          <a:p>
            <a:pPr marL="0" indent="0">
              <a:lnSpc>
                <a:spcPts val="2000"/>
              </a:lnSpc>
              <a:spcBef>
                <a:spcPts val="0"/>
              </a:spcBef>
              <a:buNone/>
            </a:pPr>
            <a:r>
              <a:rPr lang="en-US" sz="1800" dirty="0">
                <a:solidFill>
                  <a:srgbClr val="000000"/>
                </a:solidFill>
                <a:latin typeface="Calibri" panose="020F0502020204030204" pitchFamily="34" charset="0"/>
              </a:rPr>
              <a:t>Report review week:  </a:t>
            </a:r>
            <a:r>
              <a:rPr lang="en-US" sz="1800" b="0" i="0" u="none" strike="noStrike" baseline="0" dirty="0">
                <a:solidFill>
                  <a:srgbClr val="000000"/>
                </a:solidFill>
                <a:latin typeface="Calibri" panose="020F0502020204030204" pitchFamily="34" charset="0"/>
              </a:rPr>
              <a:t>Thursday, January 26, 2023 - Thursday, February 3, 2023</a:t>
            </a:r>
          </a:p>
          <a:p>
            <a:pPr marL="0" indent="0">
              <a:lnSpc>
                <a:spcPts val="2000"/>
              </a:lnSpc>
              <a:spcBef>
                <a:spcPts val="0"/>
              </a:spcBef>
              <a:buNone/>
            </a:pPr>
            <a:endParaRPr lang="en-US" sz="1800" b="0" i="0" u="none" strike="noStrike" baseline="0" dirty="0">
              <a:solidFill>
                <a:srgbClr val="000000"/>
              </a:solidFill>
              <a:latin typeface="Calibri" panose="020F0502020204030204" pitchFamily="34" charset="0"/>
            </a:endParaRPr>
          </a:p>
          <a:p>
            <a:pPr marL="0" indent="0">
              <a:lnSpc>
                <a:spcPts val="2000"/>
              </a:lnSpc>
              <a:spcBef>
                <a:spcPts val="0"/>
              </a:spcBef>
              <a:buNone/>
            </a:pPr>
            <a:r>
              <a:rPr lang="en-US" sz="1800" b="0" i="0" u="none" strike="noStrike" baseline="0" dirty="0">
                <a:solidFill>
                  <a:srgbClr val="000000"/>
                </a:solidFill>
                <a:latin typeface="Calibri" panose="020F0502020204030204" pitchFamily="34" charset="0"/>
              </a:rPr>
              <a:t>This is your opportunity to review reports in detail and make any data corrections you deem necessary to ensure valid and reliable data is reported. </a:t>
            </a:r>
          </a:p>
          <a:p>
            <a:pPr marL="0" indent="0">
              <a:lnSpc>
                <a:spcPts val="2000"/>
              </a:lnSpc>
              <a:spcBef>
                <a:spcPts val="0"/>
              </a:spcBef>
              <a:buNone/>
            </a:pPr>
            <a:endParaRPr lang="en-US" sz="1800" b="0" i="0" u="none" strike="noStrike" baseline="0" dirty="0">
              <a:solidFill>
                <a:srgbClr val="000000"/>
              </a:solidFill>
              <a:latin typeface="Calibri" panose="020F0502020204030204" pitchFamily="34" charset="0"/>
            </a:endParaRPr>
          </a:p>
          <a:p>
            <a:pPr marL="0" indent="0">
              <a:lnSpc>
                <a:spcPts val="2000"/>
              </a:lnSpc>
              <a:spcBef>
                <a:spcPts val="0"/>
              </a:spcBef>
              <a:buNone/>
            </a:pPr>
            <a:r>
              <a:rPr lang="en-US" sz="1800" i="0" u="none" strike="noStrike" baseline="0" dirty="0">
                <a:solidFill>
                  <a:srgbClr val="000000"/>
                </a:solidFill>
                <a:latin typeface="Calibri" panose="020F0502020204030204" pitchFamily="34" charset="0"/>
              </a:rPr>
              <a:t>To assist in reductions of statewide unresolved SAM Warnings, the ESSU will run Staff Approval Matrix warning validation checks for all administrative units. </a:t>
            </a:r>
          </a:p>
          <a:p>
            <a:pPr marL="0" indent="0">
              <a:lnSpc>
                <a:spcPts val="2000"/>
              </a:lnSpc>
              <a:spcBef>
                <a:spcPts val="0"/>
              </a:spcBef>
              <a:buNone/>
            </a:pPr>
            <a:endParaRPr lang="en-US" sz="1800" i="0" u="none" strike="noStrike" baseline="0" dirty="0">
              <a:solidFill>
                <a:srgbClr val="000000"/>
              </a:solidFill>
              <a:latin typeface="Calibri" panose="020F0502020204030204" pitchFamily="34" charset="0"/>
            </a:endParaRPr>
          </a:p>
          <a:p>
            <a:pPr marL="0" indent="0">
              <a:lnSpc>
                <a:spcPts val="2000"/>
              </a:lnSpc>
              <a:spcBef>
                <a:spcPts val="0"/>
              </a:spcBef>
              <a:buNone/>
            </a:pPr>
            <a:r>
              <a:rPr lang="en-US" sz="1800" i="0" u="none" strike="noStrike" baseline="0" dirty="0">
                <a:solidFill>
                  <a:srgbClr val="000000"/>
                </a:solidFill>
                <a:latin typeface="Calibri" panose="020F0502020204030204" pitchFamily="34" charset="0"/>
              </a:rPr>
              <a:t>ESSU staff will reach out to AUs with a high number of SAM Warnings that need to be researched. </a:t>
            </a:r>
          </a:p>
          <a:p>
            <a:pPr marL="0" indent="0">
              <a:lnSpc>
                <a:spcPts val="2000"/>
              </a:lnSpc>
              <a:spcBef>
                <a:spcPts val="0"/>
              </a:spcBef>
              <a:buNone/>
            </a:pPr>
            <a:endParaRPr lang="en-US" sz="1800" dirty="0"/>
          </a:p>
        </p:txBody>
      </p:sp>
      <p:sp>
        <p:nvSpPr>
          <p:cNvPr id="3" name="Title 2"/>
          <p:cNvSpPr>
            <a:spLocks noGrp="1"/>
          </p:cNvSpPr>
          <p:nvPr>
            <p:ph type="title"/>
          </p:nvPr>
        </p:nvSpPr>
        <p:spPr/>
        <p:txBody>
          <a:bodyPr>
            <a:noAutofit/>
          </a:bodyPr>
          <a:lstStyle/>
          <a:p>
            <a:r>
              <a:rPr lang="en-US" sz="3200" dirty="0">
                <a:latin typeface="+mj-lt"/>
              </a:rPr>
              <a:t>SAM Warnings CDE Validation</a:t>
            </a:r>
            <a:br>
              <a:rPr lang="en-US" sz="3200" dirty="0">
                <a:latin typeface="+mj-lt"/>
              </a:rPr>
            </a:br>
            <a:r>
              <a:rPr lang="en-US" sz="3200" dirty="0">
                <a:latin typeface="+mj-lt"/>
              </a:rPr>
              <a:t>Report Review Week</a:t>
            </a:r>
          </a:p>
        </p:txBody>
      </p:sp>
      <p:sp>
        <p:nvSpPr>
          <p:cNvPr id="4" name="Slide Number Placeholder 3">
            <a:extLst>
              <a:ext uri="{FF2B5EF4-FFF2-40B4-BE49-F238E27FC236}">
                <a16:creationId xmlns:a16="http://schemas.microsoft.com/office/drawing/2014/main" id="{D2E4EE84-D37D-EC2C-4704-6F4BC2C47825}"/>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Tree>
    <p:extLst>
      <p:ext uri="{BB962C8B-B14F-4D97-AF65-F5344CB8AC3E}">
        <p14:creationId xmlns:p14="http://schemas.microsoft.com/office/powerpoint/2010/main" val="2845069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19" y="1681480"/>
            <a:ext cx="8407893" cy="3542030"/>
          </a:xfrm>
        </p:spPr>
        <p:txBody>
          <a:bodyPr>
            <a:noAutofit/>
          </a:bodyPr>
          <a:lstStyle/>
          <a:p>
            <a:pPr marL="0" indent="0">
              <a:lnSpc>
                <a:spcPts val="2000"/>
              </a:lnSpc>
              <a:spcBef>
                <a:spcPts val="0"/>
              </a:spcBef>
              <a:buNone/>
            </a:pPr>
            <a:r>
              <a:rPr lang="en-US" sz="1800" i="1" dirty="0"/>
              <a:t>AU Responsibility:</a:t>
            </a:r>
          </a:p>
          <a:p>
            <a:pPr marL="0" indent="0">
              <a:lnSpc>
                <a:spcPts val="2000"/>
              </a:lnSpc>
              <a:spcBef>
                <a:spcPts val="0"/>
              </a:spcBef>
              <a:buNone/>
            </a:pPr>
            <a:endParaRPr lang="en-US" sz="1800" dirty="0"/>
          </a:p>
          <a:p>
            <a:pPr marL="0" indent="0">
              <a:lnSpc>
                <a:spcPts val="2000"/>
              </a:lnSpc>
              <a:spcBef>
                <a:spcPts val="0"/>
              </a:spcBef>
              <a:buNone/>
            </a:pPr>
            <a:r>
              <a:rPr lang="en-US" sz="1800" dirty="0"/>
              <a:t>Upon review of the SAM: 1.5 Non-Qualified Personnel Status report, the AU Special Education Director signs the report verifying the contained data is valid and accurate.  </a:t>
            </a:r>
          </a:p>
          <a:p>
            <a:pPr marL="0" indent="0">
              <a:lnSpc>
                <a:spcPts val="2000"/>
              </a:lnSpc>
              <a:spcBef>
                <a:spcPts val="0"/>
              </a:spcBef>
              <a:buNone/>
            </a:pPr>
            <a:endParaRPr lang="en-US" sz="1800" dirty="0"/>
          </a:p>
          <a:p>
            <a:pPr marL="0" indent="0">
              <a:lnSpc>
                <a:spcPts val="2000"/>
              </a:lnSpc>
              <a:spcBef>
                <a:spcPts val="0"/>
              </a:spcBef>
              <a:buNone/>
            </a:pPr>
            <a:r>
              <a:rPr lang="en-US" sz="1800" dirty="0"/>
              <a:t>The report is uploaded in the Documents tab in the ESSU Data Management System (DMS).</a:t>
            </a:r>
          </a:p>
          <a:p>
            <a:pPr marL="0" indent="0">
              <a:lnSpc>
                <a:spcPts val="2000"/>
              </a:lnSpc>
              <a:spcBef>
                <a:spcPts val="0"/>
              </a:spcBef>
              <a:buNone/>
            </a:pPr>
            <a:endParaRPr lang="en-US" sz="1800" dirty="0"/>
          </a:p>
          <a:p>
            <a:pPr marL="0" indent="0">
              <a:lnSpc>
                <a:spcPts val="2000"/>
              </a:lnSpc>
              <a:spcBef>
                <a:spcPts val="0"/>
              </a:spcBef>
              <a:buNone/>
            </a:pPr>
            <a:r>
              <a:rPr lang="en-US" sz="1800" i="1" dirty="0"/>
              <a:t>CDE Responsibility:</a:t>
            </a:r>
          </a:p>
          <a:p>
            <a:pPr marL="0" indent="0">
              <a:lnSpc>
                <a:spcPts val="2000"/>
              </a:lnSpc>
              <a:spcBef>
                <a:spcPts val="0"/>
              </a:spcBef>
              <a:buNone/>
            </a:pPr>
            <a:endParaRPr lang="en-US" sz="1800" i="1" dirty="0"/>
          </a:p>
          <a:p>
            <a:pPr marL="0" indent="0">
              <a:lnSpc>
                <a:spcPts val="2000"/>
              </a:lnSpc>
              <a:spcBef>
                <a:spcPts val="0"/>
              </a:spcBef>
              <a:buNone/>
            </a:pPr>
            <a:r>
              <a:rPr lang="en-US" sz="1800" dirty="0"/>
              <a:t>SAM: 1.5 report data for each administrative unit is reviewed to validate SAM results. </a:t>
            </a:r>
          </a:p>
          <a:p>
            <a:pPr marL="0" indent="0">
              <a:lnSpc>
                <a:spcPts val="2000"/>
              </a:lnSpc>
              <a:spcBef>
                <a:spcPts val="0"/>
              </a:spcBef>
              <a:buNone/>
            </a:pPr>
            <a:endParaRPr lang="en-US" sz="1800" dirty="0"/>
          </a:p>
          <a:p>
            <a:pPr marL="0" indent="0">
              <a:lnSpc>
                <a:spcPts val="2000"/>
              </a:lnSpc>
              <a:spcBef>
                <a:spcPts val="0"/>
              </a:spcBef>
              <a:buNone/>
            </a:pPr>
            <a:r>
              <a:rPr lang="en-US" sz="1800" dirty="0"/>
              <a:t>A Personnel Status Correction Tracker form is completed for each administrative unit listing all staff contained in the SAM: 1.5 report.</a:t>
            </a:r>
          </a:p>
        </p:txBody>
      </p:sp>
      <p:sp>
        <p:nvSpPr>
          <p:cNvPr id="3" name="Title 2"/>
          <p:cNvSpPr>
            <a:spLocks noGrp="1"/>
          </p:cNvSpPr>
          <p:nvPr>
            <p:ph type="title"/>
          </p:nvPr>
        </p:nvSpPr>
        <p:spPr/>
        <p:txBody>
          <a:bodyPr>
            <a:normAutofit/>
          </a:bodyPr>
          <a:lstStyle/>
          <a:p>
            <a:r>
              <a:rPr lang="en-US" sz="3200" dirty="0">
                <a:latin typeface="+mj-lt"/>
              </a:rPr>
              <a:t>Post December Count</a:t>
            </a:r>
          </a:p>
        </p:txBody>
      </p:sp>
      <p:sp>
        <p:nvSpPr>
          <p:cNvPr id="4" name="Slide Number Placeholder 3">
            <a:extLst>
              <a:ext uri="{FF2B5EF4-FFF2-40B4-BE49-F238E27FC236}">
                <a16:creationId xmlns:a16="http://schemas.microsoft.com/office/drawing/2014/main" id="{D2E4EE84-D37D-EC2C-4704-6F4BC2C47825}"/>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8847561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7679" y="1693968"/>
            <a:ext cx="8381261" cy="4419177"/>
          </a:xfrm>
        </p:spPr>
        <p:txBody>
          <a:bodyPr>
            <a:normAutofit/>
          </a:bodyPr>
          <a:lstStyle/>
          <a:p>
            <a:pPr marL="0" indent="0">
              <a:lnSpc>
                <a:spcPts val="2000"/>
              </a:lnSpc>
              <a:spcBef>
                <a:spcPts val="0"/>
              </a:spcBef>
              <a:buNone/>
            </a:pPr>
            <a:r>
              <a:rPr lang="en-US" sz="1800" dirty="0"/>
              <a:t>Personnel compliance remains a focus in the accountability process for each AU.</a:t>
            </a:r>
          </a:p>
          <a:p>
            <a:pPr marL="0" indent="0">
              <a:lnSpc>
                <a:spcPts val="2000"/>
              </a:lnSpc>
              <a:spcBef>
                <a:spcPts val="0"/>
              </a:spcBef>
              <a:buNone/>
            </a:pPr>
            <a:endParaRPr lang="en-US" sz="1800" dirty="0"/>
          </a:p>
          <a:p>
            <a:pPr marL="0" indent="0">
              <a:lnSpc>
                <a:spcPts val="2000"/>
              </a:lnSpc>
              <a:spcBef>
                <a:spcPts val="0"/>
              </a:spcBef>
              <a:buNone/>
            </a:pPr>
            <a:r>
              <a:rPr lang="en-US" sz="1800" dirty="0"/>
              <a:t>It is expected that all staff who provide services to students identified with a disability are qualified.</a:t>
            </a:r>
          </a:p>
          <a:p>
            <a:pPr marL="0" indent="0">
              <a:lnSpc>
                <a:spcPts val="2000"/>
              </a:lnSpc>
              <a:spcBef>
                <a:spcPts val="0"/>
              </a:spcBef>
              <a:buNone/>
            </a:pPr>
            <a:endParaRPr lang="en-US" sz="1800" dirty="0"/>
          </a:p>
          <a:p>
            <a:pPr marL="0" indent="0">
              <a:lnSpc>
                <a:spcPts val="2000"/>
              </a:lnSpc>
              <a:spcBef>
                <a:spcPts val="0"/>
              </a:spcBef>
              <a:buNone/>
            </a:pPr>
            <a:r>
              <a:rPr lang="en-US" sz="1800" dirty="0"/>
              <a:t>A separate webinar focusing on the post December Count Personnel Status Correction Tracker is scheduled for January 2023.  </a:t>
            </a:r>
          </a:p>
          <a:p>
            <a:pPr marL="0" indent="0">
              <a:lnSpc>
                <a:spcPts val="2000"/>
              </a:lnSpc>
              <a:spcBef>
                <a:spcPts val="0"/>
              </a:spcBef>
              <a:buNone/>
            </a:pPr>
            <a:endParaRPr lang="en-US" sz="1800" dirty="0"/>
          </a:p>
          <a:p>
            <a:pPr marL="0" indent="0">
              <a:lnSpc>
                <a:spcPts val="2000"/>
              </a:lnSpc>
              <a:spcBef>
                <a:spcPts val="0"/>
              </a:spcBef>
              <a:buNone/>
            </a:pPr>
            <a:r>
              <a:rPr lang="en-US" sz="1800" dirty="0"/>
              <a:t>To understand the full cycle of staff reporting and accountability requirements, please be sure to attend this important training.</a:t>
            </a:r>
          </a:p>
          <a:p>
            <a:pPr marL="0" indent="0">
              <a:lnSpc>
                <a:spcPts val="2000"/>
              </a:lnSpc>
              <a:spcBef>
                <a:spcPts val="0"/>
              </a:spcBef>
              <a:buNone/>
            </a:pPr>
            <a:endParaRPr lang="en-US" sz="1800" dirty="0"/>
          </a:p>
          <a:p>
            <a:pPr marL="0" indent="0">
              <a:lnSpc>
                <a:spcPts val="2000"/>
              </a:lnSpc>
              <a:spcBef>
                <a:spcPts val="0"/>
              </a:spcBef>
              <a:buNone/>
            </a:pPr>
            <a:r>
              <a:rPr lang="en-US" sz="1800" b="1" dirty="0"/>
              <a:t>SAM Training Webinar #2- Tuesday, January 24</a:t>
            </a:r>
            <a:r>
              <a:rPr lang="en-US" sz="1800" b="1" baseline="30000" dirty="0"/>
              <a:t>th</a:t>
            </a:r>
            <a:r>
              <a:rPr lang="en-US" sz="1800" b="1" dirty="0"/>
              <a:t> – 1:00- 2:00</a:t>
            </a:r>
          </a:p>
          <a:p>
            <a:pPr marL="457200" lvl="1" indent="0">
              <a:spcBef>
                <a:spcPts val="0"/>
              </a:spcBef>
              <a:buNone/>
            </a:pPr>
            <a:r>
              <a:rPr lang="en-US" sz="1400" dirty="0">
                <a:solidFill>
                  <a:srgbClr val="252424"/>
                </a:solidFill>
                <a:effectLst/>
                <a:latin typeface="Segoe UI" panose="020B0502040204020203" pitchFamily="34" charset="0"/>
                <a:ea typeface="Calibri" panose="020F0502020204030204" pitchFamily="34" charset="0"/>
              </a:rPr>
              <a:t>Microsoft Teams meeting </a:t>
            </a:r>
            <a:endParaRPr lang="en-US" sz="1400" dirty="0">
              <a:effectLst/>
              <a:latin typeface="Calibri" panose="020F0502020204030204" pitchFamily="34" charset="0"/>
              <a:ea typeface="Calibri" panose="020F0502020204030204" pitchFamily="34" charset="0"/>
            </a:endParaRPr>
          </a:p>
          <a:p>
            <a:pPr marL="457200" lvl="1" indent="0">
              <a:spcBef>
                <a:spcPts val="0"/>
              </a:spcBef>
              <a:buNone/>
            </a:pPr>
            <a:r>
              <a:rPr lang="en-US" sz="1400" u="sng" dirty="0">
                <a:solidFill>
                  <a:srgbClr val="6264A7"/>
                </a:solidFill>
                <a:effectLst/>
                <a:latin typeface="Segoe UI Semibold" panose="020B0702040204020203" pitchFamily="34" charset="0"/>
                <a:ea typeface="Calibri" panose="020F0502020204030204" pitchFamily="34" charset="0"/>
                <a:hlinkClick r:id="rId3"/>
              </a:rPr>
              <a:t>Click here to join the meeting</a:t>
            </a:r>
            <a:r>
              <a:rPr lang="en-US" sz="1400" dirty="0">
                <a:solidFill>
                  <a:srgbClr val="252424"/>
                </a:solidFill>
                <a:effectLst/>
                <a:latin typeface="Segoe UI" panose="020B0502040204020203"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457200" lvl="1" indent="0">
              <a:spcBef>
                <a:spcPts val="0"/>
              </a:spcBef>
              <a:buNone/>
            </a:pPr>
            <a:r>
              <a:rPr lang="en-US" sz="1400" dirty="0">
                <a:solidFill>
                  <a:srgbClr val="252424"/>
                </a:solidFill>
                <a:effectLst/>
                <a:latin typeface="Segoe UI" panose="020B0502040204020203" pitchFamily="34" charset="0"/>
                <a:ea typeface="Calibri" panose="020F0502020204030204" pitchFamily="34" charset="0"/>
              </a:rPr>
              <a:t>Meeting ID: 276 505 498 688 </a:t>
            </a:r>
            <a:br>
              <a:rPr lang="en-US" sz="1400" dirty="0">
                <a:solidFill>
                  <a:srgbClr val="252424"/>
                </a:solidFill>
                <a:effectLst/>
                <a:latin typeface="Segoe UI" panose="020B0502040204020203" pitchFamily="34" charset="0"/>
                <a:ea typeface="Calibri" panose="020F0502020204030204" pitchFamily="34" charset="0"/>
              </a:rPr>
            </a:br>
            <a:r>
              <a:rPr lang="en-US" sz="1400" dirty="0">
                <a:solidFill>
                  <a:srgbClr val="252424"/>
                </a:solidFill>
                <a:effectLst/>
                <a:latin typeface="Segoe UI" panose="020B0502040204020203" pitchFamily="34" charset="0"/>
                <a:ea typeface="Calibri" panose="020F0502020204030204" pitchFamily="34" charset="0"/>
              </a:rPr>
              <a:t>Passcode: xqTffZ </a:t>
            </a:r>
            <a:endParaRPr lang="en-US" sz="1400" dirty="0">
              <a:effectLst/>
              <a:latin typeface="Calibri" panose="020F0502020204030204" pitchFamily="34" charset="0"/>
              <a:ea typeface="Calibri" panose="020F0502020204030204" pitchFamily="34" charset="0"/>
            </a:endParaRPr>
          </a:p>
          <a:p>
            <a:pPr marL="457200" lvl="1" indent="0">
              <a:spcBef>
                <a:spcPts val="0"/>
              </a:spcBef>
              <a:buNone/>
            </a:pPr>
            <a:r>
              <a:rPr lang="en-US" sz="1400" b="1" dirty="0">
                <a:solidFill>
                  <a:srgbClr val="252424"/>
                </a:solidFill>
                <a:effectLst/>
                <a:latin typeface="Segoe UI" panose="020B0502040204020203" pitchFamily="34" charset="0"/>
                <a:ea typeface="Calibri" panose="020F0502020204030204" pitchFamily="34" charset="0"/>
              </a:rPr>
              <a:t>Or call in (audio only)</a:t>
            </a:r>
            <a:r>
              <a:rPr lang="en-US" sz="1400" dirty="0">
                <a:solidFill>
                  <a:srgbClr val="252424"/>
                </a:solidFill>
                <a:effectLst/>
                <a:latin typeface="Segoe UI" panose="020B0502040204020203" pitchFamily="34" charset="0"/>
                <a:ea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457200" lvl="1" indent="0">
              <a:spcBef>
                <a:spcPts val="0"/>
              </a:spcBef>
              <a:buNone/>
            </a:pPr>
            <a:r>
              <a:rPr lang="en-US" sz="1400" u="sng" dirty="0">
                <a:solidFill>
                  <a:srgbClr val="6264A7"/>
                </a:solidFill>
                <a:effectLst/>
                <a:latin typeface="Segoe UI" panose="020B0502040204020203" pitchFamily="34" charset="0"/>
                <a:ea typeface="Calibri" panose="020F0502020204030204" pitchFamily="34" charset="0"/>
                <a:hlinkClick r:id="rId4"/>
              </a:rPr>
              <a:t>+1 929-341-4269, 199419005#</a:t>
            </a:r>
            <a:r>
              <a:rPr lang="en-US" sz="1400" dirty="0">
                <a:solidFill>
                  <a:srgbClr val="252424"/>
                </a:solidFill>
                <a:effectLst/>
                <a:latin typeface="Segoe UI" panose="020B0502040204020203" pitchFamily="34" charset="0"/>
                <a:ea typeface="Calibri" panose="020F0502020204030204" pitchFamily="34" charset="0"/>
              </a:rPr>
              <a:t>   United States, New York City </a:t>
            </a:r>
            <a:endParaRPr lang="en-US" sz="1400" dirty="0">
              <a:effectLst/>
              <a:latin typeface="Calibri" panose="020F0502020204030204" pitchFamily="34" charset="0"/>
              <a:ea typeface="Calibri" panose="020F0502020204030204" pitchFamily="34" charset="0"/>
            </a:endParaRPr>
          </a:p>
          <a:p>
            <a:pPr marL="0" indent="0">
              <a:lnSpc>
                <a:spcPts val="2000"/>
              </a:lnSpc>
              <a:spcBef>
                <a:spcPts val="0"/>
              </a:spcBef>
              <a:buNone/>
            </a:pPr>
            <a:endParaRPr lang="en-US" sz="1800" dirty="0"/>
          </a:p>
        </p:txBody>
      </p:sp>
      <p:sp>
        <p:nvSpPr>
          <p:cNvPr id="3" name="Title 2"/>
          <p:cNvSpPr>
            <a:spLocks noGrp="1"/>
          </p:cNvSpPr>
          <p:nvPr>
            <p:ph type="title"/>
          </p:nvPr>
        </p:nvSpPr>
        <p:spPr/>
        <p:txBody>
          <a:bodyPr>
            <a:normAutofit/>
          </a:bodyPr>
          <a:lstStyle/>
          <a:p>
            <a:r>
              <a:rPr lang="en-US" sz="3200" dirty="0">
                <a:latin typeface="+mj-lt"/>
              </a:rPr>
              <a:t>Personnel Status Correction Tracker</a:t>
            </a:r>
          </a:p>
        </p:txBody>
      </p:sp>
      <p:sp>
        <p:nvSpPr>
          <p:cNvPr id="4" name="Slide Number Placeholder 3">
            <a:extLst>
              <a:ext uri="{FF2B5EF4-FFF2-40B4-BE49-F238E27FC236}">
                <a16:creationId xmlns:a16="http://schemas.microsoft.com/office/drawing/2014/main" id="{1060988E-2BA0-E1E5-68CA-E582B22CF818}"/>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3484648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Content Placeholder 1"/>
          <p:cNvSpPr>
            <a:spLocks noGrp="1"/>
          </p:cNvSpPr>
          <p:nvPr>
            <p:ph idx="1"/>
          </p:nvPr>
        </p:nvSpPr>
        <p:spPr bwMode="auto">
          <a:xfrm>
            <a:off x="628650" y="1554480"/>
            <a:ext cx="7439172" cy="454923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65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3200" dirty="0">
                <a:latin typeface="+mj-lt"/>
              </a:rPr>
              <a:t>Questions?</a:t>
            </a:r>
          </a:p>
        </p:txBody>
      </p:sp>
      <p:pic>
        <p:nvPicPr>
          <p:cNvPr id="70661" name="Picture 2" descr="C:\Users\montgomery_d\Pictures\ques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95707"/>
            <a:ext cx="7799363" cy="467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D63C3520-6295-1042-57A9-248BC5EC5EB4}"/>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495930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7690" y="1546860"/>
            <a:ext cx="7886700" cy="4640674"/>
          </a:xfrm>
        </p:spPr>
        <p:txBody>
          <a:bodyPr/>
          <a:lstStyle/>
          <a:p>
            <a:pPr marL="45720" indent="0" algn="ctr">
              <a:buNone/>
            </a:pPr>
            <a:endParaRPr lang="en-US" sz="2000" dirty="0"/>
          </a:p>
          <a:p>
            <a:pPr marL="45720" indent="0" algn="ctr">
              <a:buNone/>
            </a:pPr>
            <a:r>
              <a:rPr lang="en-US" sz="1800" dirty="0"/>
              <a:t>Lauren Rossini</a:t>
            </a:r>
          </a:p>
          <a:p>
            <a:pPr marL="45720" indent="0" algn="ctr">
              <a:buNone/>
            </a:pPr>
            <a:r>
              <a:rPr lang="en-US" sz="1800" dirty="0"/>
              <a:t>Special Education Staff Reporting and Licensing</a:t>
            </a:r>
          </a:p>
          <a:p>
            <a:pPr marL="45720" indent="0" algn="ctr">
              <a:buNone/>
            </a:pPr>
            <a:r>
              <a:rPr lang="en-US" sz="1800" dirty="0"/>
              <a:t>Exceptional Student Services Unit</a:t>
            </a:r>
          </a:p>
          <a:p>
            <a:pPr marL="45720" indent="0" algn="ctr">
              <a:buNone/>
            </a:pPr>
            <a:r>
              <a:rPr lang="en-US" sz="1800" dirty="0">
                <a:hlinkClick r:id="rId3"/>
              </a:rPr>
              <a:t>Rossini_l@CDE.state.co.us</a:t>
            </a:r>
            <a:endParaRPr lang="en-US" sz="1800" dirty="0"/>
          </a:p>
          <a:p>
            <a:pPr marL="45720" indent="0" algn="ctr">
              <a:buNone/>
            </a:pPr>
            <a:endParaRPr lang="en-US" sz="1800" dirty="0"/>
          </a:p>
          <a:p>
            <a:pPr marL="45720" indent="0" algn="ctr">
              <a:buNone/>
            </a:pPr>
            <a:r>
              <a:rPr lang="en-US" sz="1800" dirty="0"/>
              <a:t>Lindsey Heitman</a:t>
            </a:r>
          </a:p>
          <a:p>
            <a:pPr marL="45720" indent="0" algn="ctr">
              <a:buNone/>
            </a:pPr>
            <a:r>
              <a:rPr lang="en-US" sz="1800" dirty="0"/>
              <a:t>Special Education December Count Custodian</a:t>
            </a:r>
          </a:p>
          <a:p>
            <a:pPr marL="45720" indent="0" algn="ctr">
              <a:buNone/>
            </a:pPr>
            <a:r>
              <a:rPr lang="en-US" sz="1800" dirty="0"/>
              <a:t>Data Services Office</a:t>
            </a:r>
          </a:p>
          <a:p>
            <a:pPr marL="45720" indent="0" algn="ctr">
              <a:buNone/>
            </a:pPr>
            <a:r>
              <a:rPr lang="en-US" sz="1800" dirty="0">
                <a:hlinkClick r:id="rId4"/>
              </a:rPr>
              <a:t>Heitman_l@CDE.state.co.us</a:t>
            </a:r>
            <a:endParaRPr lang="en-US" sz="1800" dirty="0"/>
          </a:p>
          <a:p>
            <a:pPr marL="45720" indent="0" algn="ctr">
              <a:buNone/>
            </a:pPr>
            <a:endParaRPr lang="en-US" sz="2000" dirty="0"/>
          </a:p>
          <a:p>
            <a:pPr marL="45720" indent="0" algn="ctr">
              <a:buNone/>
            </a:pPr>
            <a:endParaRPr lang="en-US" sz="2000" dirty="0"/>
          </a:p>
          <a:p>
            <a:pPr marL="45720" indent="0" algn="ctr">
              <a:buNone/>
            </a:pPr>
            <a:endParaRPr lang="en-US" sz="2000" dirty="0"/>
          </a:p>
        </p:txBody>
      </p:sp>
      <p:sp>
        <p:nvSpPr>
          <p:cNvPr id="3" name="Title 2"/>
          <p:cNvSpPr>
            <a:spLocks noGrp="1"/>
          </p:cNvSpPr>
          <p:nvPr>
            <p:ph type="title"/>
          </p:nvPr>
        </p:nvSpPr>
        <p:spPr/>
        <p:txBody>
          <a:bodyPr/>
          <a:lstStyle/>
          <a:p>
            <a:r>
              <a:rPr lang="en-US" sz="3200" dirty="0">
                <a:latin typeface="+mj-lt"/>
              </a:rPr>
              <a:t>Contact Information</a:t>
            </a:r>
          </a:p>
        </p:txBody>
      </p:sp>
      <p:sp>
        <p:nvSpPr>
          <p:cNvPr id="4" name="Slide Number Placeholder 3">
            <a:extLst>
              <a:ext uri="{FF2B5EF4-FFF2-40B4-BE49-F238E27FC236}">
                <a16:creationId xmlns:a16="http://schemas.microsoft.com/office/drawing/2014/main" id="{1AF2A566-A244-09A1-D947-6C86A6F4E140}"/>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3824670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CEDAC-6380-9D92-24BA-32B982931B9D}"/>
              </a:ext>
            </a:extLst>
          </p:cNvPr>
          <p:cNvSpPr>
            <a:spLocks noGrp="1"/>
          </p:cNvSpPr>
          <p:nvPr>
            <p:ph type="title"/>
          </p:nvPr>
        </p:nvSpPr>
        <p:spPr/>
        <p:txBody>
          <a:bodyPr>
            <a:normAutofit/>
          </a:bodyPr>
          <a:lstStyle/>
          <a:p>
            <a:r>
              <a:rPr lang="en-US" sz="3200" dirty="0"/>
              <a:t>Qualified Status</a:t>
            </a:r>
          </a:p>
        </p:txBody>
      </p:sp>
      <p:sp>
        <p:nvSpPr>
          <p:cNvPr id="3" name="Content Placeholder 2">
            <a:extLst>
              <a:ext uri="{FF2B5EF4-FFF2-40B4-BE49-F238E27FC236}">
                <a16:creationId xmlns:a16="http://schemas.microsoft.com/office/drawing/2014/main" id="{C62993A3-B44A-20D1-EFDF-6613979938E1}"/>
              </a:ext>
            </a:extLst>
          </p:cNvPr>
          <p:cNvSpPr>
            <a:spLocks noGrp="1"/>
          </p:cNvSpPr>
          <p:nvPr>
            <p:ph idx="1"/>
          </p:nvPr>
        </p:nvSpPr>
        <p:spPr>
          <a:xfrm>
            <a:off x="491490" y="1699260"/>
            <a:ext cx="7886700" cy="4640674"/>
          </a:xfrm>
        </p:spPr>
        <p:txBody>
          <a:bodyPr>
            <a:normAutofit/>
          </a:bodyPr>
          <a:lstStyle/>
          <a:p>
            <a:pPr marL="0" indent="0">
              <a:lnSpc>
                <a:spcPts val="2000"/>
              </a:lnSpc>
              <a:spcBef>
                <a:spcPts val="0"/>
              </a:spcBef>
              <a:buNone/>
            </a:pPr>
            <a:r>
              <a:rPr lang="en-US" sz="1800" i="1" dirty="0"/>
              <a:t>Qualified</a:t>
            </a:r>
            <a:r>
              <a:rPr lang="en-US" sz="1800" dirty="0"/>
              <a:t> staff:</a:t>
            </a:r>
          </a:p>
          <a:p>
            <a:pPr marL="0" indent="0">
              <a:lnSpc>
                <a:spcPts val="2000"/>
              </a:lnSpc>
              <a:spcBef>
                <a:spcPts val="0"/>
              </a:spcBef>
              <a:buNone/>
            </a:pPr>
            <a:endParaRPr lang="en-US" sz="1800" dirty="0"/>
          </a:p>
          <a:p>
            <a:pPr>
              <a:lnSpc>
                <a:spcPts val="2000"/>
              </a:lnSpc>
              <a:spcBef>
                <a:spcPts val="0"/>
              </a:spcBef>
            </a:pPr>
            <a:r>
              <a:rPr lang="en-US" sz="1800" dirty="0"/>
              <a:t>Hold a valid and appropriate CDE license for the assignment.</a:t>
            </a:r>
          </a:p>
          <a:p>
            <a:pPr>
              <a:lnSpc>
                <a:spcPts val="2000"/>
              </a:lnSpc>
              <a:spcBef>
                <a:spcPts val="0"/>
              </a:spcBef>
            </a:pPr>
            <a:endParaRPr lang="en-US" sz="1800" dirty="0"/>
          </a:p>
          <a:p>
            <a:pPr>
              <a:lnSpc>
                <a:spcPts val="2000"/>
              </a:lnSpc>
              <a:spcBef>
                <a:spcPts val="0"/>
              </a:spcBef>
            </a:pPr>
            <a:r>
              <a:rPr lang="en-US" sz="1800" dirty="0"/>
              <a:t>Hold an age level endorsement appropriate for the age range of students served.</a:t>
            </a:r>
          </a:p>
          <a:p>
            <a:pPr>
              <a:lnSpc>
                <a:spcPts val="2000"/>
              </a:lnSpc>
              <a:spcBef>
                <a:spcPts val="0"/>
              </a:spcBef>
            </a:pPr>
            <a:endParaRPr lang="en-US" sz="1800" dirty="0"/>
          </a:p>
          <a:p>
            <a:pPr>
              <a:lnSpc>
                <a:spcPts val="2000"/>
              </a:lnSpc>
              <a:spcBef>
                <a:spcPts val="0"/>
              </a:spcBef>
            </a:pPr>
            <a:r>
              <a:rPr lang="en-US" sz="1800" dirty="0"/>
              <a:t>Serve a majority of special education students </a:t>
            </a:r>
            <a:r>
              <a:rPr lang="en-US" sz="1800" i="1" dirty="0"/>
              <a:t>(50% caseload match-special education teachers and speech-language pathologists) </a:t>
            </a:r>
            <a:r>
              <a:rPr lang="en-US" sz="1800" dirty="0"/>
              <a:t>with the same identified area of need </a:t>
            </a:r>
            <a:r>
              <a:rPr lang="en-US" sz="1800" i="1" dirty="0"/>
              <a:t>(primary disability)</a:t>
            </a:r>
            <a:r>
              <a:rPr lang="en-US" sz="1800" dirty="0"/>
              <a:t> as the staff’s special education endorsement.</a:t>
            </a:r>
          </a:p>
          <a:p>
            <a:pPr>
              <a:lnSpc>
                <a:spcPts val="2000"/>
              </a:lnSpc>
              <a:spcBef>
                <a:spcPts val="0"/>
              </a:spcBef>
            </a:pPr>
            <a:endParaRPr lang="en-US" sz="1800" i="1" dirty="0"/>
          </a:p>
          <a:p>
            <a:pPr marL="612648" indent="-704088">
              <a:lnSpc>
                <a:spcPts val="2000"/>
              </a:lnSpc>
              <a:spcBef>
                <a:spcPts val="0"/>
              </a:spcBef>
              <a:buNone/>
            </a:pPr>
            <a:r>
              <a:rPr lang="en-US" sz="1800" b="1" i="1" dirty="0"/>
              <a:t>Note:</a:t>
            </a:r>
            <a:r>
              <a:rPr lang="en-US" sz="1800" dirty="0"/>
              <a:t>  SAM validations </a:t>
            </a:r>
            <a:r>
              <a:rPr lang="en-US" sz="1800" i="1" dirty="0"/>
              <a:t>(job code, license type, endorsement, and caseload)</a:t>
            </a:r>
            <a:r>
              <a:rPr lang="en-US" sz="1800" dirty="0"/>
              <a:t> determine if staff are qualified.</a:t>
            </a:r>
          </a:p>
          <a:p>
            <a:pPr marL="0" indent="0">
              <a:lnSpc>
                <a:spcPts val="2000"/>
              </a:lnSpc>
              <a:spcBef>
                <a:spcPts val="0"/>
              </a:spcBef>
              <a:buNone/>
            </a:pPr>
            <a:endParaRPr lang="en-US" sz="1800" i="1" dirty="0"/>
          </a:p>
          <a:p>
            <a:pPr>
              <a:lnSpc>
                <a:spcPts val="2000"/>
              </a:lnSpc>
              <a:spcBef>
                <a:spcPts val="0"/>
              </a:spcBef>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7FCAC61F-A471-B301-BAAE-03CB388085B7}"/>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329792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69B8-2AF1-E9C5-229E-1341304D0628}"/>
              </a:ext>
            </a:extLst>
          </p:cNvPr>
          <p:cNvSpPr>
            <a:spLocks noGrp="1"/>
          </p:cNvSpPr>
          <p:nvPr>
            <p:ph type="title"/>
          </p:nvPr>
        </p:nvSpPr>
        <p:spPr/>
        <p:txBody>
          <a:bodyPr>
            <a:normAutofit/>
          </a:bodyPr>
          <a:lstStyle/>
          <a:p>
            <a:r>
              <a:rPr lang="en-US" sz="3200" dirty="0"/>
              <a:t>Non-Qualified Status</a:t>
            </a:r>
          </a:p>
        </p:txBody>
      </p:sp>
      <p:sp>
        <p:nvSpPr>
          <p:cNvPr id="3" name="Content Placeholder 2">
            <a:extLst>
              <a:ext uri="{FF2B5EF4-FFF2-40B4-BE49-F238E27FC236}">
                <a16:creationId xmlns:a16="http://schemas.microsoft.com/office/drawing/2014/main" id="{304EDDBE-ED8F-F44A-91E4-65E0AEB09272}"/>
              </a:ext>
            </a:extLst>
          </p:cNvPr>
          <p:cNvSpPr>
            <a:spLocks noGrp="1"/>
          </p:cNvSpPr>
          <p:nvPr>
            <p:ph idx="1"/>
          </p:nvPr>
        </p:nvSpPr>
        <p:spPr>
          <a:xfrm>
            <a:off x="506730" y="1684020"/>
            <a:ext cx="7886700" cy="4640674"/>
          </a:xfrm>
        </p:spPr>
        <p:txBody>
          <a:bodyPr/>
          <a:lstStyle/>
          <a:p>
            <a:pPr marL="0" indent="0">
              <a:lnSpc>
                <a:spcPts val="2000"/>
              </a:lnSpc>
              <a:spcBef>
                <a:spcPts val="0"/>
              </a:spcBef>
              <a:buNone/>
            </a:pPr>
            <a:r>
              <a:rPr lang="en-US" sz="1800" i="1" dirty="0"/>
              <a:t>Non-qualified</a:t>
            </a:r>
            <a:r>
              <a:rPr lang="en-US" sz="1800" dirty="0"/>
              <a:t> staff:</a:t>
            </a:r>
          </a:p>
          <a:p>
            <a:pPr marL="0" indent="0">
              <a:lnSpc>
                <a:spcPts val="2000"/>
              </a:lnSpc>
              <a:spcBef>
                <a:spcPts val="0"/>
              </a:spcBef>
              <a:buNone/>
            </a:pPr>
            <a:endParaRPr lang="en-US" sz="1800" dirty="0"/>
          </a:p>
          <a:p>
            <a:pPr>
              <a:lnSpc>
                <a:spcPts val="2000"/>
              </a:lnSpc>
              <a:spcBef>
                <a:spcPts val="0"/>
              </a:spcBef>
            </a:pPr>
            <a:r>
              <a:rPr lang="en-US" sz="1800" dirty="0"/>
              <a:t>Do not hold a CDE license as of December 1</a:t>
            </a:r>
            <a:r>
              <a:rPr lang="en-US" sz="1800" baseline="30000" dirty="0"/>
              <a:t>st</a:t>
            </a:r>
            <a:r>
              <a:rPr lang="en-US" sz="1800" dirty="0"/>
              <a:t>.</a:t>
            </a:r>
          </a:p>
          <a:p>
            <a:pPr>
              <a:lnSpc>
                <a:spcPts val="2000"/>
              </a:lnSpc>
              <a:spcBef>
                <a:spcPts val="0"/>
              </a:spcBef>
            </a:pPr>
            <a:endParaRPr lang="en-US" sz="1800" dirty="0"/>
          </a:p>
          <a:p>
            <a:pPr>
              <a:lnSpc>
                <a:spcPts val="2000"/>
              </a:lnSpc>
              <a:spcBef>
                <a:spcPts val="0"/>
              </a:spcBef>
            </a:pPr>
            <a:r>
              <a:rPr lang="en-US" sz="1800" dirty="0"/>
              <a:t>Do not hold a valid and appropriate CDE license for the assignment.</a:t>
            </a:r>
          </a:p>
          <a:p>
            <a:pPr>
              <a:lnSpc>
                <a:spcPts val="2000"/>
              </a:lnSpc>
              <a:spcBef>
                <a:spcPts val="0"/>
              </a:spcBef>
            </a:pPr>
            <a:endParaRPr lang="en-US" sz="1800" dirty="0"/>
          </a:p>
          <a:p>
            <a:pPr>
              <a:lnSpc>
                <a:spcPts val="2000"/>
              </a:lnSpc>
              <a:spcBef>
                <a:spcPts val="0"/>
              </a:spcBef>
            </a:pPr>
            <a:r>
              <a:rPr lang="en-US" sz="1800" dirty="0"/>
              <a:t>Do not hold an age level endorsement appropriate for the age range of students served.</a:t>
            </a:r>
          </a:p>
          <a:p>
            <a:pPr>
              <a:lnSpc>
                <a:spcPts val="2000"/>
              </a:lnSpc>
              <a:spcBef>
                <a:spcPts val="0"/>
              </a:spcBef>
            </a:pPr>
            <a:endParaRPr lang="en-US" sz="1800" dirty="0"/>
          </a:p>
          <a:p>
            <a:pPr>
              <a:lnSpc>
                <a:spcPts val="2000"/>
              </a:lnSpc>
              <a:spcBef>
                <a:spcPts val="0"/>
              </a:spcBef>
            </a:pPr>
            <a:r>
              <a:rPr lang="en-US" sz="1800" dirty="0"/>
              <a:t>Do not serve a majority of special education students </a:t>
            </a:r>
            <a:r>
              <a:rPr lang="en-US" sz="1800" i="1" dirty="0"/>
              <a:t>(50% caseload match-special education teachers and speech-language pathologists) </a:t>
            </a:r>
            <a:r>
              <a:rPr lang="en-US" sz="1800" dirty="0"/>
              <a:t>with the same identified area of need </a:t>
            </a:r>
            <a:r>
              <a:rPr lang="en-US" sz="1800" i="1" dirty="0"/>
              <a:t>(primary disability)</a:t>
            </a:r>
            <a:r>
              <a:rPr lang="en-US" sz="1800" dirty="0"/>
              <a:t> as the staff’s special education endorsement.</a:t>
            </a:r>
          </a:p>
          <a:p>
            <a:pPr>
              <a:lnSpc>
                <a:spcPts val="2000"/>
              </a:lnSpc>
              <a:spcBef>
                <a:spcPts val="0"/>
              </a:spcBef>
            </a:pPr>
            <a:endParaRPr lang="en-US" sz="1800" i="1" dirty="0"/>
          </a:p>
          <a:p>
            <a:pPr marL="612648" indent="-704088">
              <a:lnSpc>
                <a:spcPts val="2000"/>
              </a:lnSpc>
              <a:spcBef>
                <a:spcPts val="0"/>
              </a:spcBef>
              <a:buNone/>
            </a:pPr>
            <a:r>
              <a:rPr lang="en-US" sz="1800" b="1" i="1" dirty="0"/>
              <a:t>Note:</a:t>
            </a:r>
            <a:r>
              <a:rPr lang="en-US" sz="1800" dirty="0"/>
              <a:t>  SAM validations </a:t>
            </a:r>
            <a:r>
              <a:rPr lang="en-US" sz="1800" i="1" dirty="0"/>
              <a:t>(job code, license type, endorsement, and caseload)</a:t>
            </a:r>
            <a:r>
              <a:rPr lang="en-US" sz="1800" dirty="0"/>
              <a:t> determine if staff are non-qualified.</a:t>
            </a:r>
          </a:p>
          <a:p>
            <a:pPr>
              <a:lnSpc>
                <a:spcPts val="2000"/>
              </a:lnSpc>
              <a:spcBef>
                <a:spcPts val="0"/>
              </a:spcBef>
            </a:pPr>
            <a:endParaRPr lang="en-US" sz="1800" i="1" dirty="0"/>
          </a:p>
          <a:p>
            <a:pPr marL="0" indent="0">
              <a:buNone/>
            </a:pPr>
            <a:endParaRPr lang="en-US" dirty="0"/>
          </a:p>
        </p:txBody>
      </p:sp>
      <p:sp>
        <p:nvSpPr>
          <p:cNvPr id="5" name="Slide Number Placeholder 4">
            <a:extLst>
              <a:ext uri="{FF2B5EF4-FFF2-40B4-BE49-F238E27FC236}">
                <a16:creationId xmlns:a16="http://schemas.microsoft.com/office/drawing/2014/main" id="{6D6F8F43-2A3F-ADE2-24D6-B2A6F5E22698}"/>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84355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0A9-10E0-4F5E-A510-5A1C3E86814B}"/>
              </a:ext>
            </a:extLst>
          </p:cNvPr>
          <p:cNvSpPr>
            <a:spLocks noGrp="1"/>
          </p:cNvSpPr>
          <p:nvPr>
            <p:ph type="ctrTitle"/>
          </p:nvPr>
        </p:nvSpPr>
        <p:spPr>
          <a:xfrm>
            <a:off x="685800" y="2835746"/>
            <a:ext cx="7772400" cy="1126654"/>
          </a:xfrm>
        </p:spPr>
        <p:txBody>
          <a:bodyPr>
            <a:noAutofit/>
          </a:bodyPr>
          <a:lstStyle/>
          <a:p>
            <a:r>
              <a:rPr lang="en-US" dirty="0"/>
              <a:t>Staff Approval Matrix</a:t>
            </a:r>
            <a:br>
              <a:rPr lang="en-US" dirty="0"/>
            </a:br>
            <a:r>
              <a:rPr lang="en-US" dirty="0"/>
              <a:t>SAM</a:t>
            </a:r>
          </a:p>
        </p:txBody>
      </p:sp>
      <p:sp>
        <p:nvSpPr>
          <p:cNvPr id="4" name="Slide Number Placeholder 3">
            <a:extLst>
              <a:ext uri="{FF2B5EF4-FFF2-40B4-BE49-F238E27FC236}">
                <a16:creationId xmlns:a16="http://schemas.microsoft.com/office/drawing/2014/main" id="{9DB1AD2F-2DE1-E5A3-9B20-3E51EBB305BF}"/>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3407261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500" y="1722120"/>
            <a:ext cx="7967320" cy="4381500"/>
          </a:xfrm>
        </p:spPr>
        <p:txBody>
          <a:bodyPr>
            <a:normAutofit/>
          </a:bodyPr>
          <a:lstStyle/>
          <a:p>
            <a:pPr marL="0" indent="0">
              <a:lnSpc>
                <a:spcPts val="2000"/>
              </a:lnSpc>
              <a:spcBef>
                <a:spcPts val="0"/>
              </a:spcBef>
              <a:buNone/>
            </a:pPr>
            <a:r>
              <a:rPr lang="en-US" sz="1800" dirty="0"/>
              <a:t>Staff data submitted to CDE must be error free in the Staff Interchange for it to be included in the December Count Snapshot.  </a:t>
            </a:r>
          </a:p>
          <a:p>
            <a:pPr marL="0" indent="0">
              <a:lnSpc>
                <a:spcPts val="2000"/>
              </a:lnSpc>
              <a:spcBef>
                <a:spcPts val="0"/>
              </a:spcBef>
              <a:buNone/>
            </a:pPr>
            <a:endParaRPr lang="en-US" sz="1800" dirty="0"/>
          </a:p>
          <a:p>
            <a:pPr marL="0" indent="0">
              <a:lnSpc>
                <a:spcPts val="2000"/>
              </a:lnSpc>
              <a:spcBef>
                <a:spcPts val="0"/>
              </a:spcBef>
              <a:buNone/>
            </a:pPr>
            <a:r>
              <a:rPr lang="en-US" sz="1800" dirty="0"/>
              <a:t>SAM validations occur at the December Staff snapshot level and generate Warnings and their related details in SAM Cognos reports. </a:t>
            </a:r>
          </a:p>
          <a:p>
            <a:pPr marL="0" indent="0">
              <a:lnSpc>
                <a:spcPts val="2000"/>
              </a:lnSpc>
              <a:spcBef>
                <a:spcPts val="0"/>
              </a:spcBef>
              <a:buNone/>
            </a:pPr>
            <a:endParaRPr lang="en-US" sz="1800" dirty="0"/>
          </a:p>
          <a:p>
            <a:pPr marL="0" indent="0">
              <a:lnSpc>
                <a:spcPts val="2000"/>
              </a:lnSpc>
              <a:spcBef>
                <a:spcPts val="0"/>
              </a:spcBef>
              <a:buNone/>
            </a:pPr>
            <a:r>
              <a:rPr lang="en-US" sz="1800" dirty="0"/>
              <a:t>SAM pulls in licensing records per the staff’s SSN and matches it to allowable license types and endorsement for the reported job code.  </a:t>
            </a:r>
          </a:p>
          <a:p>
            <a:pPr marL="0" indent="0">
              <a:lnSpc>
                <a:spcPts val="2000"/>
              </a:lnSpc>
              <a:spcBef>
                <a:spcPts val="0"/>
              </a:spcBef>
              <a:buNone/>
            </a:pPr>
            <a:endParaRPr lang="en-US" sz="1800" dirty="0"/>
          </a:p>
          <a:p>
            <a:pPr marL="0" indent="0">
              <a:lnSpc>
                <a:spcPts val="2000"/>
              </a:lnSpc>
              <a:spcBef>
                <a:spcPts val="0"/>
              </a:spcBef>
              <a:buNone/>
            </a:pPr>
            <a:r>
              <a:rPr lang="en-US" sz="1800" dirty="0"/>
              <a:t>For special education teachers and speech-language pathologists, data from the Staff Assignment and IEP Interchange files merge for appropriate caseload validation.</a:t>
            </a:r>
          </a:p>
          <a:p>
            <a:pPr marL="0" indent="0">
              <a:lnSpc>
                <a:spcPts val="2000"/>
              </a:lnSpc>
              <a:spcBef>
                <a:spcPts val="0"/>
              </a:spcBef>
              <a:buNone/>
            </a:pPr>
            <a:endParaRPr lang="en-US" sz="1800" dirty="0"/>
          </a:p>
          <a:p>
            <a:pPr marL="612648" indent="-704088">
              <a:lnSpc>
                <a:spcPts val="2000"/>
              </a:lnSpc>
              <a:spcBef>
                <a:spcPts val="0"/>
              </a:spcBef>
              <a:buNone/>
            </a:pPr>
            <a:r>
              <a:rPr lang="en-US" sz="1800" b="1" i="1" dirty="0"/>
              <a:t>Note:</a:t>
            </a:r>
            <a:r>
              <a:rPr lang="en-US" sz="1800" dirty="0"/>
              <a:t>  Snapshot errors should be resolved before you review SAM Warnings DC209/DC210 </a:t>
            </a:r>
            <a:r>
              <a:rPr lang="en-US" sz="1800" i="1" dirty="0"/>
              <a:t>(caseload)</a:t>
            </a:r>
            <a:r>
              <a:rPr lang="en-US" sz="1800" dirty="0"/>
              <a:t>.</a:t>
            </a:r>
          </a:p>
          <a:p>
            <a:pPr marL="0" indent="0">
              <a:spcBef>
                <a:spcPts val="0"/>
              </a:spcBef>
              <a:buNone/>
            </a:pPr>
            <a:endParaRPr lang="en-US" sz="2000" dirty="0"/>
          </a:p>
          <a:p>
            <a:pPr marL="0" indent="0">
              <a:spcBef>
                <a:spcPts val="0"/>
              </a:spcBef>
              <a:buNone/>
            </a:pPr>
            <a:endParaRPr lang="en-US" sz="3500" dirty="0"/>
          </a:p>
          <a:p>
            <a:pPr marL="0" indent="0">
              <a:spcBef>
                <a:spcPts val="0"/>
              </a:spcBef>
              <a:buNone/>
            </a:pPr>
            <a:endParaRPr lang="en-US" sz="2900" dirty="0"/>
          </a:p>
          <a:p>
            <a:pPr marL="0" indent="0">
              <a:spcBef>
                <a:spcPts val="0"/>
              </a:spcBef>
              <a:buNone/>
            </a:pPr>
            <a:endParaRPr lang="en-US" sz="2900" dirty="0"/>
          </a:p>
          <a:p>
            <a:pPr marL="45720" indent="0">
              <a:buNone/>
            </a:pPr>
            <a:endParaRPr lang="en-US" dirty="0"/>
          </a:p>
        </p:txBody>
      </p:sp>
      <p:sp>
        <p:nvSpPr>
          <p:cNvPr id="3" name="Title 2"/>
          <p:cNvSpPr>
            <a:spLocks noGrp="1"/>
          </p:cNvSpPr>
          <p:nvPr>
            <p:ph type="title"/>
          </p:nvPr>
        </p:nvSpPr>
        <p:spPr/>
        <p:txBody>
          <a:bodyPr>
            <a:normAutofit/>
          </a:bodyPr>
          <a:lstStyle/>
          <a:p>
            <a:r>
              <a:rPr lang="en-US" sz="3200" dirty="0">
                <a:latin typeface="Calibri Light" panose="020F0302020204030204" pitchFamily="34" charset="0"/>
                <a:cs typeface="Calibri Light" panose="020F0302020204030204" pitchFamily="34" charset="0"/>
              </a:rPr>
              <a:t>Staff Approval Matrix (SAM)</a:t>
            </a:r>
          </a:p>
        </p:txBody>
      </p:sp>
      <p:sp>
        <p:nvSpPr>
          <p:cNvPr id="4" name="Slide Number Placeholder 3">
            <a:extLst>
              <a:ext uri="{FF2B5EF4-FFF2-40B4-BE49-F238E27FC236}">
                <a16:creationId xmlns:a16="http://schemas.microsoft.com/office/drawing/2014/main" id="{F5EC736F-3738-30B4-C387-3369877DCD1B}"/>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290429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14" y="1687830"/>
            <a:ext cx="8587806" cy="4560570"/>
          </a:xfrm>
        </p:spPr>
        <p:txBody>
          <a:bodyPr>
            <a:normAutofit/>
          </a:bodyPr>
          <a:lstStyle/>
          <a:p>
            <a:pPr marL="0" indent="0">
              <a:lnSpc>
                <a:spcPts val="2000"/>
              </a:lnSpc>
              <a:spcBef>
                <a:spcPts val="0"/>
              </a:spcBef>
              <a:buNone/>
            </a:pPr>
            <a:r>
              <a:rPr lang="en-US" sz="1800" dirty="0"/>
              <a:t>SAM Warnings generate and group together in the December Count Staff Snapshot Error Report.</a:t>
            </a:r>
          </a:p>
          <a:p>
            <a:pPr marL="0" indent="0">
              <a:lnSpc>
                <a:spcPts val="2000"/>
              </a:lnSpc>
              <a:spcBef>
                <a:spcPts val="0"/>
              </a:spcBef>
              <a:buNone/>
            </a:pPr>
            <a:endParaRPr lang="en-US" sz="1800" dirty="0"/>
          </a:p>
          <a:p>
            <a:pPr marL="0" indent="0">
              <a:lnSpc>
                <a:spcPts val="2000"/>
              </a:lnSpc>
              <a:spcBef>
                <a:spcPts val="0"/>
              </a:spcBef>
              <a:buNone/>
            </a:pPr>
            <a:r>
              <a:rPr lang="en-US" sz="1800" dirty="0"/>
              <a:t>Staff unable to satisfy SAM approval criteria display in the SAM: 1.5 Non-Qualified Personnel Status report.</a:t>
            </a:r>
          </a:p>
          <a:p>
            <a:pPr marL="0" indent="0">
              <a:lnSpc>
                <a:spcPts val="2000"/>
              </a:lnSpc>
              <a:spcBef>
                <a:spcPts val="0"/>
              </a:spcBef>
              <a:buNone/>
            </a:pPr>
            <a:endParaRPr lang="en-US" sz="1800" dirty="0"/>
          </a:p>
          <a:p>
            <a:pPr marL="0" indent="0">
              <a:lnSpc>
                <a:spcPts val="2000"/>
              </a:lnSpc>
              <a:spcBef>
                <a:spcPts val="0"/>
              </a:spcBef>
              <a:buNone/>
            </a:pPr>
            <a:r>
              <a:rPr lang="en-US" sz="1800" dirty="0"/>
              <a:t>SAM Warnings are to be investigated - some may be resolved by correction of data, i.e., incorrect SSN, job code miscoding, caseload discrepancy.</a:t>
            </a:r>
          </a:p>
          <a:p>
            <a:pPr marL="0" indent="0">
              <a:lnSpc>
                <a:spcPts val="2000"/>
              </a:lnSpc>
              <a:spcBef>
                <a:spcPts val="0"/>
              </a:spcBef>
              <a:buNone/>
            </a:pPr>
            <a:endParaRPr lang="en-US" sz="1800" dirty="0"/>
          </a:p>
          <a:p>
            <a:pPr marL="0" indent="0">
              <a:lnSpc>
                <a:spcPts val="2000"/>
              </a:lnSpc>
              <a:spcBef>
                <a:spcPts val="0"/>
              </a:spcBef>
              <a:buNone/>
            </a:pPr>
            <a:r>
              <a:rPr lang="en-US" sz="1800" dirty="0"/>
              <a:t>SAM results change, depending on the most recent staff and student data in the Snapshot.</a:t>
            </a:r>
          </a:p>
          <a:p>
            <a:pPr marL="0" indent="0">
              <a:lnSpc>
                <a:spcPts val="2000"/>
              </a:lnSpc>
              <a:spcBef>
                <a:spcPts val="0"/>
              </a:spcBef>
              <a:buNone/>
            </a:pPr>
            <a:endParaRPr lang="en-US" sz="1800" dirty="0"/>
          </a:p>
          <a:p>
            <a:pPr marL="0" indent="0">
              <a:lnSpc>
                <a:spcPts val="2000"/>
              </a:lnSpc>
              <a:spcBef>
                <a:spcPts val="0"/>
              </a:spcBef>
              <a:buNone/>
            </a:pPr>
            <a:r>
              <a:rPr lang="en-US" sz="1800" dirty="0"/>
              <a:t>It is expected that any SAM Warnings that can be resolved, will be resolved, prior to collection close.</a:t>
            </a:r>
          </a:p>
          <a:p>
            <a:pPr marL="45720" indent="0">
              <a:buNone/>
            </a:pPr>
            <a:endParaRPr lang="en-US" dirty="0"/>
          </a:p>
        </p:txBody>
      </p:sp>
      <p:sp>
        <p:nvSpPr>
          <p:cNvPr id="3" name="Title 2"/>
          <p:cNvSpPr>
            <a:spLocks noGrp="1"/>
          </p:cNvSpPr>
          <p:nvPr>
            <p:ph type="title"/>
          </p:nvPr>
        </p:nvSpPr>
        <p:spPr/>
        <p:txBody>
          <a:bodyPr>
            <a:normAutofit/>
          </a:bodyPr>
          <a:lstStyle/>
          <a:p>
            <a:r>
              <a:rPr lang="en-US" sz="3200" dirty="0">
                <a:latin typeface="Calibri Light" panose="020F0302020204030204" pitchFamily="34" charset="0"/>
                <a:cs typeface="Calibri Light" panose="020F0302020204030204" pitchFamily="34" charset="0"/>
              </a:rPr>
              <a:t>SAM Warnings</a:t>
            </a:r>
          </a:p>
        </p:txBody>
      </p:sp>
      <p:sp>
        <p:nvSpPr>
          <p:cNvPr id="4" name="Slide Number Placeholder 3">
            <a:extLst>
              <a:ext uri="{FF2B5EF4-FFF2-40B4-BE49-F238E27FC236}">
                <a16:creationId xmlns:a16="http://schemas.microsoft.com/office/drawing/2014/main" id="{ADFD025C-1264-20C5-3D6C-7AB58391996C}"/>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819953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4587</TotalTime>
  <Words>4007</Words>
  <Application>Microsoft Office PowerPoint</Application>
  <PresentationFormat>On-screen Show (4:3)</PresentationFormat>
  <Paragraphs>515</Paragraphs>
  <Slides>47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Museo Slab 500</vt:lpstr>
      <vt:lpstr>Segoe UI</vt:lpstr>
      <vt:lpstr>Segoe UI Semibold</vt:lpstr>
      <vt:lpstr>Wingdings</vt:lpstr>
      <vt:lpstr>Office Theme</vt:lpstr>
      <vt:lpstr>Staff Approval Matrix (SAM) December Count</vt:lpstr>
      <vt:lpstr>December Count Data</vt:lpstr>
      <vt:lpstr>Purpose of Staff Data</vt:lpstr>
      <vt:lpstr>Regulations:  IDEA/ECEA</vt:lpstr>
      <vt:lpstr>Qualified Status</vt:lpstr>
      <vt:lpstr>Non-Qualified Status</vt:lpstr>
      <vt:lpstr>Staff Approval Matrix SAM</vt:lpstr>
      <vt:lpstr>Staff Approval Matrix (SAM)</vt:lpstr>
      <vt:lpstr>SAM Warnings</vt:lpstr>
      <vt:lpstr>SAM Warnings DC208, DC209, DC210, DC211</vt:lpstr>
      <vt:lpstr>December 1st License Requirement</vt:lpstr>
      <vt:lpstr>Social Security Number (SSN) Validation</vt:lpstr>
      <vt:lpstr>SAM Warnings - Caseload</vt:lpstr>
      <vt:lpstr>SAM 50% Caseload Match Speech-Language Pathologist</vt:lpstr>
      <vt:lpstr>SAM 50% Caseload Match Special Education Teacher</vt:lpstr>
      <vt:lpstr>Avoid SAM Warnings</vt:lpstr>
      <vt:lpstr>Unresolved SAM Warnings</vt:lpstr>
      <vt:lpstr>Staff Reminders</vt:lpstr>
      <vt:lpstr>Charter Schools Staff</vt:lpstr>
      <vt:lpstr>Purchased Service (contracted) Staff</vt:lpstr>
      <vt:lpstr>Required Staff Director of Special Education</vt:lpstr>
      <vt:lpstr>Required Staff Child Find Coordinator</vt:lpstr>
      <vt:lpstr>Special Education Teachers</vt:lpstr>
      <vt:lpstr>Temporary Educator Eligibility (TEE) Authorization</vt:lpstr>
      <vt:lpstr>Cognos Reports</vt:lpstr>
      <vt:lpstr>Cognos Reports </vt:lpstr>
      <vt:lpstr>Cognos Report SAM: Caseload Summary (DC210)</vt:lpstr>
      <vt:lpstr>Cognos Report SAM: 1.5 Non-Qualified Personnel Status Status</vt:lpstr>
      <vt:lpstr>Cognos Report Staff: Special Education Directors &amp; Child Find Coordinators</vt:lpstr>
      <vt:lpstr>Data Reporting</vt:lpstr>
      <vt:lpstr>Required License Instructional Job Codes</vt:lpstr>
      <vt:lpstr>Job Code 104 Instructional Administrator</vt:lpstr>
      <vt:lpstr>Job Code 336 Instructional Program Consultant/Coordinator/Supervisor</vt:lpstr>
      <vt:lpstr>Required License Non-Instructional Job Codes</vt:lpstr>
      <vt:lpstr>Job Code 103 Non-Instructional Administrator</vt:lpstr>
      <vt:lpstr>Job Code 335 Non-Instructional Program Consultant/Coordinator/Supervisor</vt:lpstr>
      <vt:lpstr>Common Miscoding Special Service Providers</vt:lpstr>
      <vt:lpstr>Staff to Student Grade and Caseload Match</vt:lpstr>
      <vt:lpstr>Grade Caseload Match Job Codes 202 and 238</vt:lpstr>
      <vt:lpstr>Grade Caseload Match Primary and Secondary Provider</vt:lpstr>
      <vt:lpstr>SAM 50% Caseload Match Primary Provider</vt:lpstr>
      <vt:lpstr>Licensing and Caseload Reference Documents</vt:lpstr>
      <vt:lpstr>SAM Warnings CDE Validation Report Review Week</vt:lpstr>
      <vt:lpstr>Post December Count</vt:lpstr>
      <vt:lpstr>Personnel Status Correction Tracker</vt:lpstr>
      <vt:lpstr>Questions?</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162</cp:revision>
  <dcterms:created xsi:type="dcterms:W3CDTF">2019-06-25T17:30:52Z</dcterms:created>
  <dcterms:modified xsi:type="dcterms:W3CDTF">2022-11-29T22:13:47Z</dcterms:modified>
</cp:coreProperties>
</file>